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51" r:id="rId1"/>
  </p:sldMasterIdLst>
  <p:notesMasterIdLst>
    <p:notesMasterId r:id="rId66"/>
  </p:notesMasterIdLst>
  <p:handoutMasterIdLst>
    <p:handoutMasterId r:id="rId67"/>
  </p:handoutMasterIdLst>
  <p:sldIdLst>
    <p:sldId id="257" r:id="rId2"/>
    <p:sldId id="358" r:id="rId3"/>
    <p:sldId id="359" r:id="rId4"/>
    <p:sldId id="369" r:id="rId5"/>
    <p:sldId id="363" r:id="rId6"/>
    <p:sldId id="364" r:id="rId7"/>
    <p:sldId id="365" r:id="rId8"/>
    <p:sldId id="367" r:id="rId9"/>
    <p:sldId id="271" r:id="rId10"/>
    <p:sldId id="370" r:id="rId11"/>
    <p:sldId id="371" r:id="rId12"/>
    <p:sldId id="372" r:id="rId13"/>
    <p:sldId id="380" r:id="rId14"/>
    <p:sldId id="373" r:id="rId15"/>
    <p:sldId id="374" r:id="rId16"/>
    <p:sldId id="386" r:id="rId17"/>
    <p:sldId id="387" r:id="rId18"/>
    <p:sldId id="388" r:id="rId19"/>
    <p:sldId id="375" r:id="rId20"/>
    <p:sldId id="381" r:id="rId21"/>
    <p:sldId id="383" r:id="rId22"/>
    <p:sldId id="280" r:id="rId23"/>
    <p:sldId id="283" r:id="rId24"/>
    <p:sldId id="285" r:id="rId25"/>
    <p:sldId id="286" r:id="rId26"/>
    <p:sldId id="287" r:id="rId27"/>
    <p:sldId id="288" r:id="rId28"/>
    <p:sldId id="389" r:id="rId29"/>
    <p:sldId id="390" r:id="rId30"/>
    <p:sldId id="391" r:id="rId31"/>
    <p:sldId id="392" r:id="rId32"/>
    <p:sldId id="393" r:id="rId33"/>
    <p:sldId id="394" r:id="rId34"/>
    <p:sldId id="425" r:id="rId35"/>
    <p:sldId id="426" r:id="rId36"/>
    <p:sldId id="427" r:id="rId37"/>
    <p:sldId id="428" r:id="rId38"/>
    <p:sldId id="431" r:id="rId39"/>
    <p:sldId id="396" r:id="rId40"/>
    <p:sldId id="398" r:id="rId41"/>
    <p:sldId id="429" r:id="rId42"/>
    <p:sldId id="397" r:id="rId43"/>
    <p:sldId id="414" r:id="rId44"/>
    <p:sldId id="415" r:id="rId45"/>
    <p:sldId id="416" r:id="rId46"/>
    <p:sldId id="417" r:id="rId47"/>
    <p:sldId id="418" r:id="rId48"/>
    <p:sldId id="419" r:id="rId49"/>
    <p:sldId id="420" r:id="rId50"/>
    <p:sldId id="421" r:id="rId51"/>
    <p:sldId id="422" r:id="rId52"/>
    <p:sldId id="423" r:id="rId53"/>
    <p:sldId id="424" r:id="rId54"/>
    <p:sldId id="403" r:id="rId55"/>
    <p:sldId id="405" r:id="rId56"/>
    <p:sldId id="406" r:id="rId57"/>
    <p:sldId id="407" r:id="rId58"/>
    <p:sldId id="409" r:id="rId59"/>
    <p:sldId id="410" r:id="rId60"/>
    <p:sldId id="411" r:id="rId61"/>
    <p:sldId id="412" r:id="rId62"/>
    <p:sldId id="413" r:id="rId63"/>
    <p:sldId id="434" r:id="rId64"/>
    <p:sldId id="432" r:id="rId65"/>
  </p:sldIdLst>
  <p:sldSz cx="9144000" cy="6858000" type="screen4x3"/>
  <p:notesSz cx="69469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2">
          <p15:clr>
            <a:srgbClr val="A4A3A4"/>
          </p15:clr>
        </p15:guide>
        <p15:guide id="2" pos="4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00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086" y="126"/>
      </p:cViewPr>
      <p:guideLst>
        <p:guide orient="horz" pos="1032"/>
        <p:guide pos="48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15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09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09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F1855C4-2460-4FD4-B9E5-27DD95F72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58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4675"/>
            <a:ext cx="509587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09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C694E6F-09FB-4C40-B60C-1E8903528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80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1189F4-8D45-4B4B-B837-6A738BECABD0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8707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8038" cy="3463925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386263"/>
            <a:ext cx="5092700" cy="4154487"/>
          </a:xfrm>
          <a:noFill/>
          <a:ln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772471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00200"/>
            <a:ext cx="64008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228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362200" y="6248400"/>
            <a:ext cx="4343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r>
              <a:rPr lang="en-US"/>
              <a:t>Fundamentals of modern UV-visible spectroscopy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593CFD51-BFDD-48C6-9081-8D542D418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57200"/>
            <a:ext cx="1790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57200"/>
            <a:ext cx="5219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457200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76400"/>
            <a:ext cx="716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Fundamentals of  UV-Visible Spectroscopy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084513"/>
            <a:ext cx="64008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Prof. Dr</a:t>
            </a:r>
            <a:r>
              <a:rPr lang="en-US" dirty="0" smtClean="0"/>
              <a:t>. </a:t>
            </a:r>
            <a:r>
              <a:rPr lang="en-US" dirty="0" smtClean="0"/>
              <a:t>Gul </a:t>
            </a:r>
            <a:r>
              <a:rPr lang="en-US" dirty="0" err="1" smtClean="0"/>
              <a:t>Afshan</a:t>
            </a:r>
            <a:r>
              <a:rPr lang="en-US" dirty="0" smtClean="0"/>
              <a:t> </a:t>
            </a:r>
            <a:r>
              <a:rPr lang="en-US" dirty="0" err="1" smtClean="0"/>
              <a:t>Soomro</a:t>
            </a:r>
            <a:endParaRPr lang="en-US" dirty="0" smtClean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2085975" y="5757863"/>
            <a:ext cx="45720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ctr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Institute of Chemistry</a:t>
            </a:r>
          </a:p>
          <a:p>
            <a:pPr marL="273050" indent="-273050" algn="ctr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Shah Abdul Latif </a:t>
            </a:r>
            <a:r>
              <a:rPr lang="en-US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University </a:t>
            </a:r>
            <a:r>
              <a:rPr lang="en-US" b="1" dirty="0" err="1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Khairpur</a:t>
            </a:r>
            <a:r>
              <a:rPr lang="en-US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, Sindh, Pakistan </a:t>
            </a:r>
            <a:endParaRPr lang="en-US" b="1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ctrTitle"/>
          </p:nvPr>
        </p:nvSpPr>
        <p:spPr>
          <a:xfrm>
            <a:off x="1219200" y="1600200"/>
            <a:ext cx="7091363" cy="1304925"/>
          </a:xfr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Components of the basic UV Visible spectrophotometer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333375"/>
            <a:ext cx="8072437" cy="79216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US" sz="2000" b="1" u="sng" dirty="0" smtClean="0">
                <a:solidFill>
                  <a:srgbClr val="C00000"/>
                </a:solidFill>
              </a:rPr>
              <a:t>Instruments for measuring the absorption of U.V. or visible radiation are made up of the following components;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200" dirty="0"/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609600" y="5562600"/>
            <a:ext cx="769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schematic diagram of a single-beam UV-Vis. spectrophotometer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066800"/>
            <a:ext cx="8027988" cy="1970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en-US" b="1" cap="small" dirty="0"/>
              <a:t>Sources (UV and visible) </a:t>
            </a:r>
            <a:br>
              <a:rPr lang="en-US" b="1" cap="small" dirty="0"/>
            </a:br>
            <a:r>
              <a:rPr lang="en-US" b="1" cap="small" dirty="0"/>
              <a:t>Wavelength selector (</a:t>
            </a:r>
            <a:r>
              <a:rPr lang="en-US" b="1" cap="small" dirty="0" err="1"/>
              <a:t>monochromator</a:t>
            </a:r>
            <a:r>
              <a:rPr lang="en-US" b="1" cap="small" dirty="0"/>
              <a:t>) </a:t>
            </a:r>
            <a:br>
              <a:rPr lang="en-US" b="1" cap="small" dirty="0"/>
            </a:br>
            <a:r>
              <a:rPr lang="en-US" b="1" cap="small" dirty="0"/>
              <a:t>A Sample cell</a:t>
            </a:r>
            <a:br>
              <a:rPr lang="en-US" b="1" cap="small" dirty="0"/>
            </a:br>
            <a:r>
              <a:rPr lang="en-US" b="1" cap="small" dirty="0"/>
              <a:t>Detector </a:t>
            </a:r>
            <a:br>
              <a:rPr lang="en-US" b="1" cap="small" dirty="0"/>
            </a:br>
            <a:r>
              <a:rPr lang="en-US" b="1" cap="small" dirty="0"/>
              <a:t>A device to read out the response of the detector</a:t>
            </a:r>
          </a:p>
          <a:p>
            <a:pPr>
              <a:defRPr/>
            </a:pPr>
            <a:r>
              <a:rPr lang="en-US" sz="1400" dirty="0"/>
              <a:t/>
            </a:r>
            <a:br>
              <a:rPr lang="en-US" sz="1400" dirty="0"/>
            </a:br>
            <a:endParaRPr lang="ar-EG" dirty="0"/>
          </a:p>
        </p:txBody>
      </p:sp>
      <p:pic>
        <p:nvPicPr>
          <p:cNvPr id="1536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3211513"/>
            <a:ext cx="6858000" cy="1882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990600" y="436563"/>
            <a:ext cx="6172200" cy="941387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sz="32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Sources of UV radiation</a:t>
            </a:r>
            <a:endParaRPr lang="en-US" sz="3200" b="1" smtClean="0">
              <a:solidFill>
                <a:srgbClr val="C00000"/>
              </a:solidFill>
            </a:endParaRPr>
          </a:p>
        </p:txBody>
      </p:sp>
      <p:sp>
        <p:nvSpPr>
          <p:cNvPr id="39939" name="Subtitle 2"/>
          <p:cNvSpPr>
            <a:spLocks noGrp="1"/>
          </p:cNvSpPr>
          <p:nvPr>
            <p:ph type="subTitle" idx="1"/>
          </p:nvPr>
        </p:nvSpPr>
        <p:spPr>
          <a:xfrm>
            <a:off x="1143000" y="1981200"/>
            <a:ext cx="6286500" cy="439102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FontTx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Continuous sources</a:t>
            </a:r>
          </a:p>
          <a:p>
            <a:pPr>
              <a:defRPr/>
            </a:pPr>
            <a:r>
              <a:rPr lang="en-US" sz="2000" b="1" dirty="0" err="1" smtClean="0">
                <a:solidFill>
                  <a:srgbClr val="000000"/>
                </a:solidFill>
              </a:rPr>
              <a:t>Tungten</a:t>
            </a:r>
            <a:r>
              <a:rPr lang="en-US" sz="2000" b="1" dirty="0" smtClean="0">
                <a:solidFill>
                  <a:srgbClr val="000000"/>
                </a:solidFill>
              </a:rPr>
              <a:t> lamp (350-2500 nm)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Deuterium (200-400 nm)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Xenon Arc lamps (200-1000 nm)</a:t>
            </a:r>
          </a:p>
          <a:p>
            <a:pPr>
              <a:defRPr/>
            </a:pPr>
            <a:endParaRPr lang="en-US" sz="2000" dirty="0" smtClean="0">
              <a:solidFill>
                <a:schemeClr val="tx2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Line sources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Hollow cathode lamp</a:t>
            </a:r>
          </a:p>
          <a:p>
            <a:pPr>
              <a:buFontTx/>
              <a:buChar char="•"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b="1">
                <a:solidFill>
                  <a:srgbClr val="C00000"/>
                </a:solidFill>
              </a:rPr>
              <a:t>Monochromators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941388" y="981075"/>
            <a:ext cx="76835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1600" b="1"/>
              <a:t>Early spectrophotometers used prisms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b="1"/>
              <a:t>	- quartz for UV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b="1"/>
              <a:t>	- glass for vis and IR</a:t>
            </a:r>
            <a:endParaRPr lang="en-US" sz="1600" b="1"/>
          </a:p>
        </p:txBody>
      </p:sp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4363" y="785813"/>
            <a:ext cx="3024187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763588" y="2338388"/>
            <a:ext cx="4597400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1600" b="1"/>
              <a:t>These are now superseded by: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b="1" i="1"/>
              <a:t>Diffraction gratings: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b="1" i="1"/>
              <a:t>	</a:t>
            </a:r>
            <a:r>
              <a:rPr lang="en-GB" sz="1600" b="1"/>
              <a:t>- made by drawing lines on a glass with a diamond stylus 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b="1"/>
              <a:t>		</a:t>
            </a:r>
            <a:r>
              <a:rPr lang="en-GB" sz="1600" b="1" i="1"/>
              <a:t>ca.</a:t>
            </a:r>
            <a:r>
              <a:rPr lang="en-GB" sz="1600" b="1"/>
              <a:t> 20 grooves mm</a:t>
            </a:r>
            <a:r>
              <a:rPr lang="en-GB" sz="1600" b="1" baseline="30000"/>
              <a:t>-1</a:t>
            </a:r>
            <a:r>
              <a:rPr lang="en-GB" sz="1600" b="1"/>
              <a:t> for far IR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b="1"/>
              <a:t>		</a:t>
            </a:r>
            <a:r>
              <a:rPr lang="en-GB" sz="1600" b="1" i="1"/>
              <a:t>ca.</a:t>
            </a:r>
            <a:r>
              <a:rPr lang="en-GB" sz="1600" b="1"/>
              <a:t> 6000 mm</a:t>
            </a:r>
            <a:r>
              <a:rPr lang="en-GB" sz="1600" b="1" baseline="30000"/>
              <a:t>-1</a:t>
            </a:r>
            <a:r>
              <a:rPr lang="en-GB" sz="1600" b="1"/>
              <a:t> for UV/vis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b="1"/>
              <a:t>	- can use plastic replicas in less expensive instruments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b="1"/>
              <a:t>Think of diffraction on a CD</a:t>
            </a:r>
            <a:endParaRPr lang="en-US" sz="1600" b="1" i="1"/>
          </a:p>
        </p:txBody>
      </p:sp>
      <p:pic>
        <p:nvPicPr>
          <p:cNvPr id="1741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0025" y="3467100"/>
            <a:ext cx="2049463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11"/>
          <p:cNvSpPr>
            <a:spLocks noChangeArrowheads="1"/>
          </p:cNvSpPr>
          <p:nvPr/>
        </p:nvSpPr>
        <p:spPr bwMode="auto">
          <a:xfrm>
            <a:off x="6629400" y="5486400"/>
            <a:ext cx="2322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/>
              <a:t>http://www.mrfiber.com/images/cddiffract.jpg</a:t>
            </a:r>
          </a:p>
        </p:txBody>
      </p:sp>
      <p:sp>
        <p:nvSpPr>
          <p:cNvPr id="17416" name="Rectangle 12"/>
          <p:cNvSpPr>
            <a:spLocks noChangeArrowheads="1"/>
          </p:cNvSpPr>
          <p:nvPr/>
        </p:nvSpPr>
        <p:spPr bwMode="auto">
          <a:xfrm>
            <a:off x="5892800" y="2578100"/>
            <a:ext cx="27670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/>
              <a:t>http://www.ii.com/images/prism.jpg</a:t>
            </a:r>
          </a:p>
        </p:txBody>
      </p:sp>
      <p:pic>
        <p:nvPicPr>
          <p:cNvPr id="17417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4100" y="4546600"/>
            <a:ext cx="26828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Rectangle 15"/>
          <p:cNvSpPr>
            <a:spLocks noChangeArrowheads="1"/>
          </p:cNvSpPr>
          <p:nvPr/>
        </p:nvSpPr>
        <p:spPr bwMode="auto">
          <a:xfrm>
            <a:off x="254000" y="6375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http://www.veeco.com/library/nanotheater_detail.php?type=application&amp;id=331&amp;app_id=34</a:t>
            </a:r>
          </a:p>
        </p:txBody>
      </p:sp>
      <p:sp>
        <p:nvSpPr>
          <p:cNvPr id="17419" name="Text Box 16"/>
          <p:cNvSpPr txBox="1">
            <a:spLocks noChangeArrowheads="1"/>
          </p:cNvSpPr>
          <p:nvPr/>
        </p:nvSpPr>
        <p:spPr bwMode="auto">
          <a:xfrm>
            <a:off x="2130425" y="5678488"/>
            <a:ext cx="1463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mx10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m</a:t>
            </a:r>
          </a:p>
        </p:txBody>
      </p:sp>
      <p:sp>
        <p:nvSpPr>
          <p:cNvPr id="17420" name="Text Box 17"/>
          <p:cNvSpPr txBox="1">
            <a:spLocks noChangeArrowheads="1"/>
          </p:cNvSpPr>
          <p:nvPr/>
        </p:nvSpPr>
        <p:spPr bwMode="auto">
          <a:xfrm>
            <a:off x="3302000" y="1466850"/>
            <a:ext cx="774700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841"/>
                </a:solidFill>
              </a:rPr>
              <a:t>Why?</a:t>
            </a:r>
          </a:p>
        </p:txBody>
      </p:sp>
      <p:sp>
        <p:nvSpPr>
          <p:cNvPr id="17421" name="Text Box 18"/>
          <p:cNvSpPr txBox="1">
            <a:spLocks noChangeArrowheads="1"/>
          </p:cNvSpPr>
          <p:nvPr/>
        </p:nvSpPr>
        <p:spPr bwMode="auto">
          <a:xfrm>
            <a:off x="309563" y="52768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762000" y="490538"/>
            <a:ext cx="7696200" cy="860425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sz="2800" b="1" smtClean="0">
                <a:solidFill>
                  <a:srgbClr val="C00000"/>
                </a:solidFill>
              </a:rPr>
              <a:t>All monochromators contain: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100" y="1997075"/>
            <a:ext cx="4157663" cy="4267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 entrance slit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dispersing device (usually a prism, and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gratting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 exit slit </a:t>
            </a:r>
          </a:p>
          <a:p>
            <a:pPr>
              <a:buFont typeface="Arial" pitchFamily="34" charset="0"/>
              <a:buChar char="•"/>
              <a:defRPr/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14" descr="figure 20-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950" y="2879725"/>
            <a:ext cx="42100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533400" y="395288"/>
            <a:ext cx="6172200" cy="1214437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Cuvettes</a:t>
            </a:r>
            <a:br>
              <a:rPr lang="en-US" b="1" smtClean="0">
                <a:solidFill>
                  <a:srgbClr val="C00000"/>
                </a:solidFill>
              </a:rPr>
            </a:br>
            <a:endParaRPr lang="ar-EG" b="1" smtClean="0">
              <a:solidFill>
                <a:srgbClr val="C00000"/>
              </a:solidFill>
            </a:endParaRPr>
          </a:p>
        </p:txBody>
      </p:sp>
      <p:sp>
        <p:nvSpPr>
          <p:cNvPr id="41987" name="Subtitle 2"/>
          <p:cNvSpPr>
            <a:spLocks noGrp="1"/>
          </p:cNvSpPr>
          <p:nvPr>
            <p:ph type="subTitle" idx="1"/>
          </p:nvPr>
        </p:nvSpPr>
        <p:spPr>
          <a:xfrm>
            <a:off x="1219200" y="1905000"/>
            <a:ext cx="6172200" cy="25209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Char char="•"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Visible; can be plastic or glass</a:t>
            </a:r>
          </a:p>
          <a:p>
            <a:pPr>
              <a:buFontTx/>
              <a:buChar char="•"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UV; you must use quartz</a:t>
            </a:r>
          </a:p>
          <a:p>
            <a:pPr>
              <a:buFontTx/>
              <a:buChar char="•"/>
              <a:defRPr/>
            </a:pPr>
            <a:endParaRPr lang="ar-EG" sz="2000" dirty="0" smtClean="0">
              <a:solidFill>
                <a:srgbClr val="002060"/>
              </a:solidFill>
            </a:endParaRPr>
          </a:p>
        </p:txBody>
      </p:sp>
      <p:pic>
        <p:nvPicPr>
          <p:cNvPr id="19460" name="Picture 2" descr="http://www.bio-world.com/images/cuvet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276600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50925" y="781050"/>
            <a:ext cx="6869113" cy="609600"/>
          </a:xfrm>
        </p:spPr>
        <p:txBody>
          <a:bodyPr/>
          <a:lstStyle/>
          <a:p>
            <a:pPr eaLnBrk="1" hangingPunct="1"/>
            <a:r>
              <a:rPr lang="en-US" smtClean="0"/>
              <a:t>Transmission Characteristics of Cell Materials</a:t>
            </a:r>
          </a:p>
        </p:txBody>
      </p:sp>
      <p:sp>
        <p:nvSpPr>
          <p:cNvPr id="20483" name="AutoShape 12"/>
          <p:cNvSpPr>
            <a:spLocks noChangeArrowheads="1"/>
          </p:cNvSpPr>
          <p:nvPr/>
        </p:nvSpPr>
        <p:spPr bwMode="auto">
          <a:xfrm>
            <a:off x="1749425" y="2120900"/>
            <a:ext cx="6569075" cy="3505200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tr-TR" sz="2400">
              <a:latin typeface="Times New Roman" pitchFamily="18" charset="0"/>
            </a:endParaRPr>
          </a:p>
        </p:txBody>
      </p:sp>
      <p:sp>
        <p:nvSpPr>
          <p:cNvPr id="20484" name="Text Box 13"/>
          <p:cNvSpPr txBox="1">
            <a:spLocks noChangeArrowheads="1"/>
          </p:cNvSpPr>
          <p:nvPr/>
        </p:nvSpPr>
        <p:spPr bwMode="auto">
          <a:xfrm>
            <a:off x="1406525" y="5829300"/>
            <a:ext cx="769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Note that all materials exhibit at least approximately 10% loss in transmittance at all wavelengths</a:t>
            </a:r>
          </a:p>
        </p:txBody>
      </p:sp>
      <p:grpSp>
        <p:nvGrpSpPr>
          <p:cNvPr id="20485" name="Group 16"/>
          <p:cNvGrpSpPr>
            <a:grpSpLocks noChangeAspect="1"/>
          </p:cNvGrpSpPr>
          <p:nvPr/>
        </p:nvGrpSpPr>
        <p:grpSpPr bwMode="auto">
          <a:xfrm>
            <a:off x="2255838" y="2316163"/>
            <a:ext cx="5199062" cy="3309937"/>
            <a:chOff x="981" y="1339"/>
            <a:chExt cx="3275" cy="2085"/>
          </a:xfrm>
        </p:grpSpPr>
        <p:sp>
          <p:nvSpPr>
            <p:cNvPr id="20486" name="AutoShape 15"/>
            <p:cNvSpPr>
              <a:spLocks noChangeAspect="1" noChangeArrowheads="1" noTextEdit="1"/>
            </p:cNvSpPr>
            <p:nvPr/>
          </p:nvSpPr>
          <p:spPr bwMode="auto">
            <a:xfrm>
              <a:off x="981" y="1339"/>
              <a:ext cx="3275" cy="2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grpSp>
          <p:nvGrpSpPr>
            <p:cNvPr id="20487" name="Group 217"/>
            <p:cNvGrpSpPr>
              <a:grpSpLocks/>
            </p:cNvGrpSpPr>
            <p:nvPr/>
          </p:nvGrpSpPr>
          <p:grpSpPr bwMode="auto">
            <a:xfrm>
              <a:off x="1328" y="1417"/>
              <a:ext cx="2822" cy="1962"/>
              <a:chOff x="1328" y="1417"/>
              <a:chExt cx="2822" cy="1962"/>
            </a:xfrm>
          </p:grpSpPr>
          <p:sp>
            <p:nvSpPr>
              <p:cNvPr id="20637" name="Freeform 17"/>
              <p:cNvSpPr>
                <a:spLocks/>
              </p:cNvSpPr>
              <p:nvPr/>
            </p:nvSpPr>
            <p:spPr bwMode="auto">
              <a:xfrm>
                <a:off x="1522" y="2413"/>
                <a:ext cx="14" cy="2"/>
              </a:xfrm>
              <a:custGeom>
                <a:avLst/>
                <a:gdLst>
                  <a:gd name="T0" fmla="*/ 2 w 41"/>
                  <a:gd name="T1" fmla="*/ 0 h 6"/>
                  <a:gd name="T2" fmla="*/ 0 w 41"/>
                  <a:gd name="T3" fmla="*/ 0 h 6"/>
                  <a:gd name="T4" fmla="*/ 2 w 4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6"/>
                  <a:gd name="T11" fmla="*/ 41 w 4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6">
                    <a:moveTo>
                      <a:pt x="41" y="6"/>
                    </a:moveTo>
                    <a:lnTo>
                      <a:pt x="0" y="0"/>
                    </a:lnTo>
                    <a:lnTo>
                      <a:pt x="41" y="6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38" name="Freeform 18"/>
              <p:cNvSpPr>
                <a:spLocks/>
              </p:cNvSpPr>
              <p:nvPr/>
            </p:nvSpPr>
            <p:spPr bwMode="auto">
              <a:xfrm>
                <a:off x="3854" y="1605"/>
                <a:ext cx="1" cy="13"/>
              </a:xfrm>
              <a:custGeom>
                <a:avLst/>
                <a:gdLst>
                  <a:gd name="T0" fmla="*/ 0 w 1"/>
                  <a:gd name="T1" fmla="*/ 0 h 41"/>
                  <a:gd name="T2" fmla="*/ 0 w 1"/>
                  <a:gd name="T3" fmla="*/ 1 h 41"/>
                  <a:gd name="T4" fmla="*/ 0 w 1"/>
                  <a:gd name="T5" fmla="*/ 0 h 4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1"/>
                  <a:gd name="T11" fmla="*/ 1 w 1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1">
                    <a:moveTo>
                      <a:pt x="0" y="0"/>
                    </a:move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39" name="Freeform 19"/>
              <p:cNvSpPr>
                <a:spLocks/>
              </p:cNvSpPr>
              <p:nvPr/>
            </p:nvSpPr>
            <p:spPr bwMode="auto">
              <a:xfrm>
                <a:off x="1522" y="2239"/>
                <a:ext cx="39" cy="176"/>
              </a:xfrm>
              <a:custGeom>
                <a:avLst/>
                <a:gdLst>
                  <a:gd name="T0" fmla="*/ 2 w 115"/>
                  <a:gd name="T1" fmla="*/ 20 h 529"/>
                  <a:gd name="T2" fmla="*/ 0 w 115"/>
                  <a:gd name="T3" fmla="*/ 19 h 529"/>
                  <a:gd name="T4" fmla="*/ 3 w 115"/>
                  <a:gd name="T5" fmla="*/ 0 h 529"/>
                  <a:gd name="T6" fmla="*/ 3 w 115"/>
                  <a:gd name="T7" fmla="*/ 0 h 529"/>
                  <a:gd name="T8" fmla="*/ 4 w 115"/>
                  <a:gd name="T9" fmla="*/ 0 h 529"/>
                  <a:gd name="T10" fmla="*/ 4 w 115"/>
                  <a:gd name="T11" fmla="*/ 0 h 529"/>
                  <a:gd name="T12" fmla="*/ 2 w 115"/>
                  <a:gd name="T13" fmla="*/ 20 h 5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"/>
                  <a:gd name="T22" fmla="*/ 0 h 529"/>
                  <a:gd name="T23" fmla="*/ 115 w 115"/>
                  <a:gd name="T24" fmla="*/ 529 h 5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" h="529">
                    <a:moveTo>
                      <a:pt x="41" y="529"/>
                    </a:moveTo>
                    <a:lnTo>
                      <a:pt x="0" y="523"/>
                    </a:lnTo>
                    <a:lnTo>
                      <a:pt x="74" y="0"/>
                    </a:lnTo>
                    <a:lnTo>
                      <a:pt x="74" y="3"/>
                    </a:lnTo>
                    <a:lnTo>
                      <a:pt x="115" y="10"/>
                    </a:lnTo>
                    <a:lnTo>
                      <a:pt x="115" y="13"/>
                    </a:lnTo>
                    <a:lnTo>
                      <a:pt x="41" y="529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40" name="Freeform 20"/>
              <p:cNvSpPr>
                <a:spLocks/>
              </p:cNvSpPr>
              <p:nvPr/>
            </p:nvSpPr>
            <p:spPr bwMode="auto">
              <a:xfrm>
                <a:off x="1547" y="2173"/>
                <a:ext cx="27" cy="69"/>
              </a:xfrm>
              <a:custGeom>
                <a:avLst/>
                <a:gdLst>
                  <a:gd name="T0" fmla="*/ 2 w 81"/>
                  <a:gd name="T1" fmla="*/ 8 h 208"/>
                  <a:gd name="T2" fmla="*/ 0 w 81"/>
                  <a:gd name="T3" fmla="*/ 7 h 208"/>
                  <a:gd name="T4" fmla="*/ 2 w 81"/>
                  <a:gd name="T5" fmla="*/ 0 h 208"/>
                  <a:gd name="T6" fmla="*/ 1 w 81"/>
                  <a:gd name="T7" fmla="*/ 0 h 208"/>
                  <a:gd name="T8" fmla="*/ 3 w 81"/>
                  <a:gd name="T9" fmla="*/ 1 h 208"/>
                  <a:gd name="T10" fmla="*/ 3 w 81"/>
                  <a:gd name="T11" fmla="*/ 1 h 208"/>
                  <a:gd name="T12" fmla="*/ 2 w 81"/>
                  <a:gd name="T13" fmla="*/ 8 h 2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208"/>
                  <a:gd name="T23" fmla="*/ 81 w 81"/>
                  <a:gd name="T24" fmla="*/ 208 h 2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208">
                    <a:moveTo>
                      <a:pt x="41" y="208"/>
                    </a:moveTo>
                    <a:lnTo>
                      <a:pt x="0" y="201"/>
                    </a:lnTo>
                    <a:lnTo>
                      <a:pt x="41" y="0"/>
                    </a:lnTo>
                    <a:lnTo>
                      <a:pt x="40" y="4"/>
                    </a:lnTo>
                    <a:lnTo>
                      <a:pt x="81" y="15"/>
                    </a:lnTo>
                    <a:lnTo>
                      <a:pt x="80" y="18"/>
                    </a:lnTo>
                    <a:lnTo>
                      <a:pt x="41" y="208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41" name="Freeform 21"/>
              <p:cNvSpPr>
                <a:spLocks/>
              </p:cNvSpPr>
              <p:nvPr/>
            </p:nvSpPr>
            <p:spPr bwMode="auto">
              <a:xfrm>
                <a:off x="1560" y="2105"/>
                <a:ext cx="34" cy="73"/>
              </a:xfrm>
              <a:custGeom>
                <a:avLst/>
                <a:gdLst>
                  <a:gd name="T0" fmla="*/ 2 w 100"/>
                  <a:gd name="T1" fmla="*/ 8 h 218"/>
                  <a:gd name="T2" fmla="*/ 0 w 100"/>
                  <a:gd name="T3" fmla="*/ 8 h 218"/>
                  <a:gd name="T4" fmla="*/ 2 w 100"/>
                  <a:gd name="T5" fmla="*/ 0 h 218"/>
                  <a:gd name="T6" fmla="*/ 2 w 100"/>
                  <a:gd name="T7" fmla="*/ 0 h 218"/>
                  <a:gd name="T8" fmla="*/ 4 w 100"/>
                  <a:gd name="T9" fmla="*/ 1 h 218"/>
                  <a:gd name="T10" fmla="*/ 4 w 100"/>
                  <a:gd name="T11" fmla="*/ 0 h 218"/>
                  <a:gd name="T12" fmla="*/ 2 w 100"/>
                  <a:gd name="T13" fmla="*/ 8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0"/>
                  <a:gd name="T22" fmla="*/ 0 h 218"/>
                  <a:gd name="T23" fmla="*/ 100 w 100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0" h="218">
                    <a:moveTo>
                      <a:pt x="41" y="218"/>
                    </a:moveTo>
                    <a:lnTo>
                      <a:pt x="0" y="207"/>
                    </a:lnTo>
                    <a:lnTo>
                      <a:pt x="57" y="5"/>
                    </a:lnTo>
                    <a:lnTo>
                      <a:pt x="59" y="0"/>
                    </a:lnTo>
                    <a:lnTo>
                      <a:pt x="98" y="15"/>
                    </a:lnTo>
                    <a:lnTo>
                      <a:pt x="100" y="10"/>
                    </a:lnTo>
                    <a:lnTo>
                      <a:pt x="41" y="218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42" name="Freeform 22"/>
              <p:cNvSpPr>
                <a:spLocks/>
              </p:cNvSpPr>
              <p:nvPr/>
            </p:nvSpPr>
            <p:spPr bwMode="auto">
              <a:xfrm>
                <a:off x="1580" y="2053"/>
                <a:ext cx="32" cy="57"/>
              </a:xfrm>
              <a:custGeom>
                <a:avLst/>
                <a:gdLst>
                  <a:gd name="T0" fmla="*/ 1 w 95"/>
                  <a:gd name="T1" fmla="*/ 6 h 171"/>
                  <a:gd name="T2" fmla="*/ 0 w 95"/>
                  <a:gd name="T3" fmla="*/ 6 h 171"/>
                  <a:gd name="T4" fmla="*/ 2 w 95"/>
                  <a:gd name="T5" fmla="*/ 0 h 171"/>
                  <a:gd name="T6" fmla="*/ 2 w 95"/>
                  <a:gd name="T7" fmla="*/ 0 h 171"/>
                  <a:gd name="T8" fmla="*/ 4 w 95"/>
                  <a:gd name="T9" fmla="*/ 1 h 171"/>
                  <a:gd name="T10" fmla="*/ 3 w 95"/>
                  <a:gd name="T11" fmla="*/ 1 h 171"/>
                  <a:gd name="T12" fmla="*/ 1 w 95"/>
                  <a:gd name="T13" fmla="*/ 6 h 1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171"/>
                  <a:gd name="T23" fmla="*/ 95 w 95"/>
                  <a:gd name="T24" fmla="*/ 171 h 1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171">
                    <a:moveTo>
                      <a:pt x="39" y="171"/>
                    </a:moveTo>
                    <a:lnTo>
                      <a:pt x="0" y="156"/>
                    </a:lnTo>
                    <a:lnTo>
                      <a:pt x="59" y="0"/>
                    </a:lnTo>
                    <a:lnTo>
                      <a:pt x="57" y="5"/>
                    </a:lnTo>
                    <a:lnTo>
                      <a:pt x="95" y="23"/>
                    </a:lnTo>
                    <a:lnTo>
                      <a:pt x="93" y="29"/>
                    </a:lnTo>
                    <a:lnTo>
                      <a:pt x="39" y="171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43" name="Freeform 23"/>
              <p:cNvSpPr>
                <a:spLocks/>
              </p:cNvSpPr>
              <p:nvPr/>
            </p:nvSpPr>
            <p:spPr bwMode="auto">
              <a:xfrm>
                <a:off x="1599" y="1997"/>
                <a:ext cx="38" cy="64"/>
              </a:xfrm>
              <a:custGeom>
                <a:avLst/>
                <a:gdLst>
                  <a:gd name="T0" fmla="*/ 1 w 113"/>
                  <a:gd name="T1" fmla="*/ 7 h 192"/>
                  <a:gd name="T2" fmla="*/ 0 w 113"/>
                  <a:gd name="T3" fmla="*/ 6 h 192"/>
                  <a:gd name="T4" fmla="*/ 3 w 113"/>
                  <a:gd name="T5" fmla="*/ 0 h 192"/>
                  <a:gd name="T6" fmla="*/ 3 w 113"/>
                  <a:gd name="T7" fmla="*/ 1 h 192"/>
                  <a:gd name="T8" fmla="*/ 4 w 113"/>
                  <a:gd name="T9" fmla="*/ 1 h 192"/>
                  <a:gd name="T10" fmla="*/ 4 w 113"/>
                  <a:gd name="T11" fmla="*/ 2 h 192"/>
                  <a:gd name="T12" fmla="*/ 1 w 113"/>
                  <a:gd name="T13" fmla="*/ 7 h 1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3"/>
                  <a:gd name="T22" fmla="*/ 0 h 192"/>
                  <a:gd name="T23" fmla="*/ 113 w 113"/>
                  <a:gd name="T24" fmla="*/ 192 h 1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3" h="192">
                    <a:moveTo>
                      <a:pt x="38" y="192"/>
                    </a:moveTo>
                    <a:lnTo>
                      <a:pt x="0" y="174"/>
                    </a:lnTo>
                    <a:lnTo>
                      <a:pt x="83" y="0"/>
                    </a:lnTo>
                    <a:lnTo>
                      <a:pt x="74" y="20"/>
                    </a:lnTo>
                    <a:lnTo>
                      <a:pt x="113" y="36"/>
                    </a:lnTo>
                    <a:lnTo>
                      <a:pt x="104" y="56"/>
                    </a:lnTo>
                    <a:lnTo>
                      <a:pt x="38" y="192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44" name="Freeform 24"/>
              <p:cNvSpPr>
                <a:spLocks/>
              </p:cNvSpPr>
              <p:nvPr/>
            </p:nvSpPr>
            <p:spPr bwMode="auto">
              <a:xfrm>
                <a:off x="1624" y="1944"/>
                <a:ext cx="37" cy="65"/>
              </a:xfrm>
              <a:custGeom>
                <a:avLst/>
                <a:gdLst>
                  <a:gd name="T0" fmla="*/ 1 w 113"/>
                  <a:gd name="T1" fmla="*/ 7 h 194"/>
                  <a:gd name="T2" fmla="*/ 0 w 113"/>
                  <a:gd name="T3" fmla="*/ 7 h 194"/>
                  <a:gd name="T4" fmla="*/ 3 w 113"/>
                  <a:gd name="T5" fmla="*/ 0 h 194"/>
                  <a:gd name="T6" fmla="*/ 3 w 113"/>
                  <a:gd name="T7" fmla="*/ 0 h 194"/>
                  <a:gd name="T8" fmla="*/ 4 w 113"/>
                  <a:gd name="T9" fmla="*/ 1 h 194"/>
                  <a:gd name="T10" fmla="*/ 4 w 113"/>
                  <a:gd name="T11" fmla="*/ 2 h 194"/>
                  <a:gd name="T12" fmla="*/ 1 w 113"/>
                  <a:gd name="T13" fmla="*/ 7 h 1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3"/>
                  <a:gd name="T22" fmla="*/ 0 h 194"/>
                  <a:gd name="T23" fmla="*/ 113 w 113"/>
                  <a:gd name="T24" fmla="*/ 194 h 1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3" h="194">
                    <a:moveTo>
                      <a:pt x="39" y="194"/>
                    </a:moveTo>
                    <a:lnTo>
                      <a:pt x="0" y="178"/>
                    </a:lnTo>
                    <a:lnTo>
                      <a:pt x="80" y="0"/>
                    </a:lnTo>
                    <a:lnTo>
                      <a:pt x="74" y="12"/>
                    </a:lnTo>
                    <a:lnTo>
                      <a:pt x="113" y="30"/>
                    </a:lnTo>
                    <a:lnTo>
                      <a:pt x="108" y="41"/>
                    </a:lnTo>
                    <a:lnTo>
                      <a:pt x="39" y="194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45" name="Freeform 25"/>
              <p:cNvSpPr>
                <a:spLocks/>
              </p:cNvSpPr>
              <p:nvPr/>
            </p:nvSpPr>
            <p:spPr bwMode="auto">
              <a:xfrm>
                <a:off x="1648" y="1897"/>
                <a:ext cx="38" cy="57"/>
              </a:xfrm>
              <a:custGeom>
                <a:avLst/>
                <a:gdLst>
                  <a:gd name="T0" fmla="*/ 1 w 112"/>
                  <a:gd name="T1" fmla="*/ 6 h 170"/>
                  <a:gd name="T2" fmla="*/ 0 w 112"/>
                  <a:gd name="T3" fmla="*/ 6 h 170"/>
                  <a:gd name="T4" fmla="*/ 3 w 112"/>
                  <a:gd name="T5" fmla="*/ 0 h 170"/>
                  <a:gd name="T6" fmla="*/ 3 w 112"/>
                  <a:gd name="T7" fmla="*/ 0 h 170"/>
                  <a:gd name="T8" fmla="*/ 4 w 112"/>
                  <a:gd name="T9" fmla="*/ 1 h 170"/>
                  <a:gd name="T10" fmla="*/ 4 w 112"/>
                  <a:gd name="T11" fmla="*/ 1 h 170"/>
                  <a:gd name="T12" fmla="*/ 1 w 112"/>
                  <a:gd name="T13" fmla="*/ 6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2"/>
                  <a:gd name="T22" fmla="*/ 0 h 170"/>
                  <a:gd name="T23" fmla="*/ 112 w 112"/>
                  <a:gd name="T24" fmla="*/ 170 h 1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2" h="170">
                    <a:moveTo>
                      <a:pt x="39" y="170"/>
                    </a:moveTo>
                    <a:lnTo>
                      <a:pt x="0" y="152"/>
                    </a:lnTo>
                    <a:lnTo>
                      <a:pt x="76" y="0"/>
                    </a:lnTo>
                    <a:lnTo>
                      <a:pt x="112" y="23"/>
                    </a:lnTo>
                    <a:lnTo>
                      <a:pt x="39" y="170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46" name="Freeform 26"/>
              <p:cNvSpPr>
                <a:spLocks/>
              </p:cNvSpPr>
              <p:nvPr/>
            </p:nvSpPr>
            <p:spPr bwMode="auto">
              <a:xfrm>
                <a:off x="1674" y="1850"/>
                <a:ext cx="45" cy="55"/>
              </a:xfrm>
              <a:custGeom>
                <a:avLst/>
                <a:gdLst>
                  <a:gd name="T0" fmla="*/ 1 w 135"/>
                  <a:gd name="T1" fmla="*/ 6 h 166"/>
                  <a:gd name="T2" fmla="*/ 0 w 135"/>
                  <a:gd name="T3" fmla="*/ 5 h 166"/>
                  <a:gd name="T4" fmla="*/ 4 w 135"/>
                  <a:gd name="T5" fmla="*/ 0 h 166"/>
                  <a:gd name="T6" fmla="*/ 4 w 135"/>
                  <a:gd name="T7" fmla="*/ 0 h 166"/>
                  <a:gd name="T8" fmla="*/ 5 w 135"/>
                  <a:gd name="T9" fmla="*/ 1 h 166"/>
                  <a:gd name="T10" fmla="*/ 5 w 135"/>
                  <a:gd name="T11" fmla="*/ 1 h 166"/>
                  <a:gd name="T12" fmla="*/ 1 w 135"/>
                  <a:gd name="T13" fmla="*/ 6 h 1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5"/>
                  <a:gd name="T22" fmla="*/ 0 h 166"/>
                  <a:gd name="T23" fmla="*/ 135 w 135"/>
                  <a:gd name="T24" fmla="*/ 166 h 1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5" h="166">
                    <a:moveTo>
                      <a:pt x="36" y="166"/>
                    </a:moveTo>
                    <a:lnTo>
                      <a:pt x="0" y="143"/>
                    </a:lnTo>
                    <a:lnTo>
                      <a:pt x="96" y="2"/>
                    </a:lnTo>
                    <a:lnTo>
                      <a:pt x="99" y="0"/>
                    </a:lnTo>
                    <a:lnTo>
                      <a:pt x="132" y="25"/>
                    </a:lnTo>
                    <a:lnTo>
                      <a:pt x="135" y="23"/>
                    </a:lnTo>
                    <a:lnTo>
                      <a:pt x="36" y="166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47" name="Freeform 27"/>
              <p:cNvSpPr>
                <a:spLocks/>
              </p:cNvSpPr>
              <p:nvPr/>
            </p:nvSpPr>
            <p:spPr bwMode="auto">
              <a:xfrm>
                <a:off x="1707" y="1805"/>
                <a:ext cx="46" cy="53"/>
              </a:xfrm>
              <a:custGeom>
                <a:avLst/>
                <a:gdLst>
                  <a:gd name="T0" fmla="*/ 1 w 140"/>
                  <a:gd name="T1" fmla="*/ 6 h 160"/>
                  <a:gd name="T2" fmla="*/ 0 w 140"/>
                  <a:gd name="T3" fmla="*/ 5 h 160"/>
                  <a:gd name="T4" fmla="*/ 4 w 140"/>
                  <a:gd name="T5" fmla="*/ 0 h 160"/>
                  <a:gd name="T6" fmla="*/ 4 w 140"/>
                  <a:gd name="T7" fmla="*/ 0 h 160"/>
                  <a:gd name="T8" fmla="*/ 5 w 140"/>
                  <a:gd name="T9" fmla="*/ 1 h 160"/>
                  <a:gd name="T10" fmla="*/ 5 w 140"/>
                  <a:gd name="T11" fmla="*/ 1 h 160"/>
                  <a:gd name="T12" fmla="*/ 1 w 140"/>
                  <a:gd name="T13" fmla="*/ 6 h 1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0"/>
                  <a:gd name="T22" fmla="*/ 0 h 160"/>
                  <a:gd name="T23" fmla="*/ 140 w 140"/>
                  <a:gd name="T24" fmla="*/ 160 h 1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0" h="160">
                    <a:moveTo>
                      <a:pt x="33" y="160"/>
                    </a:moveTo>
                    <a:lnTo>
                      <a:pt x="0" y="135"/>
                    </a:lnTo>
                    <a:lnTo>
                      <a:pt x="109" y="1"/>
                    </a:lnTo>
                    <a:lnTo>
                      <a:pt x="110" y="0"/>
                    </a:lnTo>
                    <a:lnTo>
                      <a:pt x="139" y="31"/>
                    </a:lnTo>
                    <a:lnTo>
                      <a:pt x="140" y="29"/>
                    </a:lnTo>
                    <a:lnTo>
                      <a:pt x="33" y="160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48" name="Freeform 28"/>
              <p:cNvSpPr>
                <a:spLocks/>
              </p:cNvSpPr>
              <p:nvPr/>
            </p:nvSpPr>
            <p:spPr bwMode="auto">
              <a:xfrm>
                <a:off x="1743" y="1770"/>
                <a:ext cx="48" cy="45"/>
              </a:xfrm>
              <a:custGeom>
                <a:avLst/>
                <a:gdLst>
                  <a:gd name="T0" fmla="*/ 1 w 142"/>
                  <a:gd name="T1" fmla="*/ 5 h 136"/>
                  <a:gd name="T2" fmla="*/ 0 w 142"/>
                  <a:gd name="T3" fmla="*/ 4 h 136"/>
                  <a:gd name="T4" fmla="*/ 5 w 142"/>
                  <a:gd name="T5" fmla="*/ 0 h 136"/>
                  <a:gd name="T6" fmla="*/ 4 w 142"/>
                  <a:gd name="T7" fmla="*/ 0 h 136"/>
                  <a:gd name="T8" fmla="*/ 5 w 142"/>
                  <a:gd name="T9" fmla="*/ 1 h 136"/>
                  <a:gd name="T10" fmla="*/ 5 w 142"/>
                  <a:gd name="T11" fmla="*/ 1 h 136"/>
                  <a:gd name="T12" fmla="*/ 1 w 142"/>
                  <a:gd name="T13" fmla="*/ 5 h 1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2"/>
                  <a:gd name="T22" fmla="*/ 0 h 136"/>
                  <a:gd name="T23" fmla="*/ 142 w 142"/>
                  <a:gd name="T24" fmla="*/ 136 h 1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2" h="136">
                    <a:moveTo>
                      <a:pt x="29" y="136"/>
                    </a:moveTo>
                    <a:lnTo>
                      <a:pt x="0" y="105"/>
                    </a:lnTo>
                    <a:lnTo>
                      <a:pt x="117" y="0"/>
                    </a:lnTo>
                    <a:lnTo>
                      <a:pt x="116" y="1"/>
                    </a:lnTo>
                    <a:lnTo>
                      <a:pt x="142" y="34"/>
                    </a:lnTo>
                    <a:lnTo>
                      <a:pt x="140" y="36"/>
                    </a:lnTo>
                    <a:lnTo>
                      <a:pt x="29" y="136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49" name="Freeform 29"/>
              <p:cNvSpPr>
                <a:spLocks/>
              </p:cNvSpPr>
              <p:nvPr/>
            </p:nvSpPr>
            <p:spPr bwMode="auto">
              <a:xfrm>
                <a:off x="1782" y="1735"/>
                <a:ext cx="53" cy="46"/>
              </a:xfrm>
              <a:custGeom>
                <a:avLst/>
                <a:gdLst>
                  <a:gd name="T0" fmla="*/ 1 w 160"/>
                  <a:gd name="T1" fmla="*/ 5 h 137"/>
                  <a:gd name="T2" fmla="*/ 0 w 160"/>
                  <a:gd name="T3" fmla="*/ 4 h 137"/>
                  <a:gd name="T4" fmla="*/ 5 w 160"/>
                  <a:gd name="T5" fmla="*/ 0 h 137"/>
                  <a:gd name="T6" fmla="*/ 5 w 160"/>
                  <a:gd name="T7" fmla="*/ 0 h 137"/>
                  <a:gd name="T8" fmla="*/ 6 w 160"/>
                  <a:gd name="T9" fmla="*/ 1 h 137"/>
                  <a:gd name="T10" fmla="*/ 6 w 160"/>
                  <a:gd name="T11" fmla="*/ 1 h 137"/>
                  <a:gd name="T12" fmla="*/ 1 w 160"/>
                  <a:gd name="T13" fmla="*/ 5 h 1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0"/>
                  <a:gd name="T22" fmla="*/ 0 h 137"/>
                  <a:gd name="T23" fmla="*/ 160 w 160"/>
                  <a:gd name="T24" fmla="*/ 137 h 1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0" h="137">
                    <a:moveTo>
                      <a:pt x="26" y="137"/>
                    </a:moveTo>
                    <a:lnTo>
                      <a:pt x="0" y="104"/>
                    </a:lnTo>
                    <a:lnTo>
                      <a:pt x="130" y="3"/>
                    </a:lnTo>
                    <a:lnTo>
                      <a:pt x="135" y="0"/>
                    </a:lnTo>
                    <a:lnTo>
                      <a:pt x="155" y="36"/>
                    </a:lnTo>
                    <a:lnTo>
                      <a:pt x="160" y="34"/>
                    </a:lnTo>
                    <a:lnTo>
                      <a:pt x="26" y="137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50" name="Freeform 30"/>
              <p:cNvSpPr>
                <a:spLocks/>
              </p:cNvSpPr>
              <p:nvPr/>
            </p:nvSpPr>
            <p:spPr bwMode="auto">
              <a:xfrm>
                <a:off x="1827" y="1704"/>
                <a:ext cx="56" cy="43"/>
              </a:xfrm>
              <a:custGeom>
                <a:avLst/>
                <a:gdLst>
                  <a:gd name="T0" fmla="*/ 1 w 169"/>
                  <a:gd name="T1" fmla="*/ 5 h 129"/>
                  <a:gd name="T2" fmla="*/ 0 w 169"/>
                  <a:gd name="T3" fmla="*/ 3 h 129"/>
                  <a:gd name="T4" fmla="*/ 5 w 169"/>
                  <a:gd name="T5" fmla="*/ 0 h 129"/>
                  <a:gd name="T6" fmla="*/ 6 w 169"/>
                  <a:gd name="T7" fmla="*/ 0 h 129"/>
                  <a:gd name="T8" fmla="*/ 6 w 169"/>
                  <a:gd name="T9" fmla="*/ 1 h 129"/>
                  <a:gd name="T10" fmla="*/ 6 w 169"/>
                  <a:gd name="T11" fmla="*/ 1 h 129"/>
                  <a:gd name="T12" fmla="*/ 1 w 169"/>
                  <a:gd name="T13" fmla="*/ 5 h 1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9"/>
                  <a:gd name="T22" fmla="*/ 0 h 129"/>
                  <a:gd name="T23" fmla="*/ 169 w 169"/>
                  <a:gd name="T24" fmla="*/ 129 h 1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9" h="129">
                    <a:moveTo>
                      <a:pt x="20" y="129"/>
                    </a:moveTo>
                    <a:lnTo>
                      <a:pt x="0" y="93"/>
                    </a:lnTo>
                    <a:lnTo>
                      <a:pt x="149" y="1"/>
                    </a:lnTo>
                    <a:lnTo>
                      <a:pt x="153" y="0"/>
                    </a:lnTo>
                    <a:lnTo>
                      <a:pt x="165" y="38"/>
                    </a:lnTo>
                    <a:lnTo>
                      <a:pt x="169" y="37"/>
                    </a:lnTo>
                    <a:lnTo>
                      <a:pt x="20" y="129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51" name="Freeform 31"/>
              <p:cNvSpPr>
                <a:spLocks/>
              </p:cNvSpPr>
              <p:nvPr/>
            </p:nvSpPr>
            <p:spPr bwMode="auto">
              <a:xfrm>
                <a:off x="1878" y="1680"/>
                <a:ext cx="64" cy="37"/>
              </a:xfrm>
              <a:custGeom>
                <a:avLst/>
                <a:gdLst>
                  <a:gd name="T0" fmla="*/ 0 w 193"/>
                  <a:gd name="T1" fmla="*/ 4 h 110"/>
                  <a:gd name="T2" fmla="*/ 0 w 193"/>
                  <a:gd name="T3" fmla="*/ 3 h 110"/>
                  <a:gd name="T4" fmla="*/ 7 w 193"/>
                  <a:gd name="T5" fmla="*/ 0 h 110"/>
                  <a:gd name="T6" fmla="*/ 7 w 193"/>
                  <a:gd name="T7" fmla="*/ 0 h 110"/>
                  <a:gd name="T8" fmla="*/ 7 w 193"/>
                  <a:gd name="T9" fmla="*/ 2 h 110"/>
                  <a:gd name="T10" fmla="*/ 7 w 193"/>
                  <a:gd name="T11" fmla="*/ 2 h 110"/>
                  <a:gd name="T12" fmla="*/ 0 w 193"/>
                  <a:gd name="T13" fmla="*/ 4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3"/>
                  <a:gd name="T22" fmla="*/ 0 h 110"/>
                  <a:gd name="T23" fmla="*/ 193 w 193"/>
                  <a:gd name="T24" fmla="*/ 110 h 1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3" h="110">
                    <a:moveTo>
                      <a:pt x="12" y="110"/>
                    </a:moveTo>
                    <a:lnTo>
                      <a:pt x="0" y="72"/>
                    </a:lnTo>
                    <a:lnTo>
                      <a:pt x="192" y="0"/>
                    </a:lnTo>
                    <a:lnTo>
                      <a:pt x="183" y="2"/>
                    </a:lnTo>
                    <a:lnTo>
                      <a:pt x="193" y="43"/>
                    </a:lnTo>
                    <a:lnTo>
                      <a:pt x="184" y="46"/>
                    </a:lnTo>
                    <a:lnTo>
                      <a:pt x="12" y="110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52" name="Freeform 32"/>
              <p:cNvSpPr>
                <a:spLocks/>
              </p:cNvSpPr>
              <p:nvPr/>
            </p:nvSpPr>
            <p:spPr bwMode="auto">
              <a:xfrm>
                <a:off x="1939" y="1658"/>
                <a:ext cx="86" cy="37"/>
              </a:xfrm>
              <a:custGeom>
                <a:avLst/>
                <a:gdLst>
                  <a:gd name="T0" fmla="*/ 0 w 257"/>
                  <a:gd name="T1" fmla="*/ 4 h 110"/>
                  <a:gd name="T2" fmla="*/ 0 w 257"/>
                  <a:gd name="T3" fmla="*/ 3 h 110"/>
                  <a:gd name="T4" fmla="*/ 9 w 257"/>
                  <a:gd name="T5" fmla="*/ 0 h 110"/>
                  <a:gd name="T6" fmla="*/ 9 w 257"/>
                  <a:gd name="T7" fmla="*/ 0 h 110"/>
                  <a:gd name="T8" fmla="*/ 10 w 257"/>
                  <a:gd name="T9" fmla="*/ 2 h 110"/>
                  <a:gd name="T10" fmla="*/ 10 w 257"/>
                  <a:gd name="T11" fmla="*/ 2 h 110"/>
                  <a:gd name="T12" fmla="*/ 0 w 257"/>
                  <a:gd name="T13" fmla="*/ 4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7"/>
                  <a:gd name="T22" fmla="*/ 0 h 110"/>
                  <a:gd name="T23" fmla="*/ 257 w 257"/>
                  <a:gd name="T24" fmla="*/ 110 h 1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7" h="110">
                    <a:moveTo>
                      <a:pt x="10" y="110"/>
                    </a:moveTo>
                    <a:lnTo>
                      <a:pt x="0" y="69"/>
                    </a:lnTo>
                    <a:lnTo>
                      <a:pt x="247" y="0"/>
                    </a:lnTo>
                    <a:lnTo>
                      <a:pt x="257" y="41"/>
                    </a:lnTo>
                    <a:lnTo>
                      <a:pt x="10" y="110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53" name="Freeform 33"/>
              <p:cNvSpPr>
                <a:spLocks/>
              </p:cNvSpPr>
              <p:nvPr/>
            </p:nvSpPr>
            <p:spPr bwMode="auto">
              <a:xfrm>
                <a:off x="2021" y="1641"/>
                <a:ext cx="72" cy="31"/>
              </a:xfrm>
              <a:custGeom>
                <a:avLst/>
                <a:gdLst>
                  <a:gd name="T0" fmla="*/ 0 w 214"/>
                  <a:gd name="T1" fmla="*/ 3 h 92"/>
                  <a:gd name="T2" fmla="*/ 0 w 214"/>
                  <a:gd name="T3" fmla="*/ 2 h 92"/>
                  <a:gd name="T4" fmla="*/ 7 w 214"/>
                  <a:gd name="T5" fmla="*/ 0 h 92"/>
                  <a:gd name="T6" fmla="*/ 8 w 214"/>
                  <a:gd name="T7" fmla="*/ 0 h 92"/>
                  <a:gd name="T8" fmla="*/ 8 w 214"/>
                  <a:gd name="T9" fmla="*/ 2 h 92"/>
                  <a:gd name="T10" fmla="*/ 8 w 214"/>
                  <a:gd name="T11" fmla="*/ 1 h 92"/>
                  <a:gd name="T12" fmla="*/ 0 w 214"/>
                  <a:gd name="T13" fmla="*/ 3 h 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4"/>
                  <a:gd name="T22" fmla="*/ 0 h 92"/>
                  <a:gd name="T23" fmla="*/ 214 w 214"/>
                  <a:gd name="T24" fmla="*/ 92 h 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4" h="92">
                    <a:moveTo>
                      <a:pt x="10" y="92"/>
                    </a:moveTo>
                    <a:lnTo>
                      <a:pt x="0" y="51"/>
                    </a:lnTo>
                    <a:lnTo>
                      <a:pt x="196" y="1"/>
                    </a:lnTo>
                    <a:lnTo>
                      <a:pt x="201" y="0"/>
                    </a:lnTo>
                    <a:lnTo>
                      <a:pt x="209" y="41"/>
                    </a:lnTo>
                    <a:lnTo>
                      <a:pt x="214" y="39"/>
                    </a:lnTo>
                    <a:lnTo>
                      <a:pt x="10" y="92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54" name="Freeform 34"/>
              <p:cNvSpPr>
                <a:spLocks/>
              </p:cNvSpPr>
              <p:nvPr/>
            </p:nvSpPr>
            <p:spPr bwMode="auto">
              <a:xfrm>
                <a:off x="2088" y="1624"/>
                <a:ext cx="91" cy="31"/>
              </a:xfrm>
              <a:custGeom>
                <a:avLst/>
                <a:gdLst>
                  <a:gd name="T0" fmla="*/ 0 w 272"/>
                  <a:gd name="T1" fmla="*/ 3 h 93"/>
                  <a:gd name="T2" fmla="*/ 0 w 272"/>
                  <a:gd name="T3" fmla="*/ 2 h 93"/>
                  <a:gd name="T4" fmla="*/ 10 w 272"/>
                  <a:gd name="T5" fmla="*/ 0 h 93"/>
                  <a:gd name="T6" fmla="*/ 10 w 272"/>
                  <a:gd name="T7" fmla="*/ 0 h 93"/>
                  <a:gd name="T8" fmla="*/ 10 w 272"/>
                  <a:gd name="T9" fmla="*/ 2 h 93"/>
                  <a:gd name="T10" fmla="*/ 10 w 272"/>
                  <a:gd name="T11" fmla="*/ 2 h 93"/>
                  <a:gd name="T12" fmla="*/ 0 w 272"/>
                  <a:gd name="T13" fmla="*/ 3 h 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2"/>
                  <a:gd name="T22" fmla="*/ 0 h 93"/>
                  <a:gd name="T23" fmla="*/ 272 w 272"/>
                  <a:gd name="T24" fmla="*/ 93 h 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2" h="93">
                    <a:moveTo>
                      <a:pt x="8" y="93"/>
                    </a:moveTo>
                    <a:lnTo>
                      <a:pt x="0" y="52"/>
                    </a:lnTo>
                    <a:lnTo>
                      <a:pt x="259" y="0"/>
                    </a:lnTo>
                    <a:lnTo>
                      <a:pt x="264" y="0"/>
                    </a:lnTo>
                    <a:lnTo>
                      <a:pt x="267" y="41"/>
                    </a:lnTo>
                    <a:lnTo>
                      <a:pt x="272" y="41"/>
                    </a:lnTo>
                    <a:lnTo>
                      <a:pt x="8" y="93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55" name="Freeform 35"/>
              <p:cNvSpPr>
                <a:spLocks/>
              </p:cNvSpPr>
              <p:nvPr/>
            </p:nvSpPr>
            <p:spPr bwMode="auto">
              <a:xfrm>
                <a:off x="2176" y="1612"/>
                <a:ext cx="114" cy="25"/>
              </a:xfrm>
              <a:custGeom>
                <a:avLst/>
                <a:gdLst>
                  <a:gd name="T0" fmla="*/ 0 w 341"/>
                  <a:gd name="T1" fmla="*/ 3 h 75"/>
                  <a:gd name="T2" fmla="*/ 0 w 341"/>
                  <a:gd name="T3" fmla="*/ 1 h 75"/>
                  <a:gd name="T4" fmla="*/ 13 w 341"/>
                  <a:gd name="T5" fmla="*/ 0 h 75"/>
                  <a:gd name="T6" fmla="*/ 13 w 341"/>
                  <a:gd name="T7" fmla="*/ 0 h 75"/>
                  <a:gd name="T8" fmla="*/ 13 w 341"/>
                  <a:gd name="T9" fmla="*/ 2 h 75"/>
                  <a:gd name="T10" fmla="*/ 13 w 341"/>
                  <a:gd name="T11" fmla="*/ 2 h 75"/>
                  <a:gd name="T12" fmla="*/ 0 w 341"/>
                  <a:gd name="T13" fmla="*/ 3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1"/>
                  <a:gd name="T22" fmla="*/ 0 h 75"/>
                  <a:gd name="T23" fmla="*/ 341 w 341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1" h="75">
                    <a:moveTo>
                      <a:pt x="3" y="75"/>
                    </a:moveTo>
                    <a:lnTo>
                      <a:pt x="0" y="34"/>
                    </a:lnTo>
                    <a:lnTo>
                      <a:pt x="338" y="0"/>
                    </a:lnTo>
                    <a:lnTo>
                      <a:pt x="339" y="0"/>
                    </a:lnTo>
                    <a:lnTo>
                      <a:pt x="339" y="41"/>
                    </a:lnTo>
                    <a:lnTo>
                      <a:pt x="341" y="41"/>
                    </a:lnTo>
                    <a:lnTo>
                      <a:pt x="3" y="75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56" name="Freeform 36"/>
              <p:cNvSpPr>
                <a:spLocks/>
              </p:cNvSpPr>
              <p:nvPr/>
            </p:nvSpPr>
            <p:spPr bwMode="auto">
              <a:xfrm>
                <a:off x="2289" y="1608"/>
                <a:ext cx="143" cy="18"/>
              </a:xfrm>
              <a:custGeom>
                <a:avLst/>
                <a:gdLst>
                  <a:gd name="T0" fmla="*/ 0 w 429"/>
                  <a:gd name="T1" fmla="*/ 2 h 53"/>
                  <a:gd name="T2" fmla="*/ 0 w 429"/>
                  <a:gd name="T3" fmla="*/ 0 h 53"/>
                  <a:gd name="T4" fmla="*/ 16 w 429"/>
                  <a:gd name="T5" fmla="*/ 0 h 53"/>
                  <a:gd name="T6" fmla="*/ 16 w 429"/>
                  <a:gd name="T7" fmla="*/ 0 h 53"/>
                  <a:gd name="T8" fmla="*/ 16 w 429"/>
                  <a:gd name="T9" fmla="*/ 2 h 53"/>
                  <a:gd name="T10" fmla="*/ 16 w 429"/>
                  <a:gd name="T11" fmla="*/ 2 h 53"/>
                  <a:gd name="T12" fmla="*/ 0 w 429"/>
                  <a:gd name="T13" fmla="*/ 2 h 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9"/>
                  <a:gd name="T22" fmla="*/ 0 h 53"/>
                  <a:gd name="T23" fmla="*/ 429 w 429"/>
                  <a:gd name="T24" fmla="*/ 53 h 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9" h="53">
                    <a:moveTo>
                      <a:pt x="0" y="53"/>
                    </a:moveTo>
                    <a:lnTo>
                      <a:pt x="0" y="12"/>
                    </a:lnTo>
                    <a:lnTo>
                      <a:pt x="429" y="0"/>
                    </a:lnTo>
                    <a:lnTo>
                      <a:pt x="429" y="41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57" name="Freeform 37"/>
              <p:cNvSpPr>
                <a:spLocks/>
              </p:cNvSpPr>
              <p:nvPr/>
            </p:nvSpPr>
            <p:spPr bwMode="auto">
              <a:xfrm>
                <a:off x="2432" y="1605"/>
                <a:ext cx="1422" cy="17"/>
              </a:xfrm>
              <a:custGeom>
                <a:avLst/>
                <a:gdLst>
                  <a:gd name="T0" fmla="*/ 0 w 4264"/>
                  <a:gd name="T1" fmla="*/ 2 h 52"/>
                  <a:gd name="T2" fmla="*/ 0 w 4264"/>
                  <a:gd name="T3" fmla="*/ 0 h 52"/>
                  <a:gd name="T4" fmla="*/ 158 w 4264"/>
                  <a:gd name="T5" fmla="*/ 0 h 52"/>
                  <a:gd name="T6" fmla="*/ 158 w 4264"/>
                  <a:gd name="T7" fmla="*/ 1 h 52"/>
                  <a:gd name="T8" fmla="*/ 0 w 4264"/>
                  <a:gd name="T9" fmla="*/ 2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64"/>
                  <a:gd name="T16" fmla="*/ 0 h 52"/>
                  <a:gd name="T17" fmla="*/ 4264 w 4264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64" h="52">
                    <a:moveTo>
                      <a:pt x="0" y="52"/>
                    </a:moveTo>
                    <a:lnTo>
                      <a:pt x="0" y="11"/>
                    </a:lnTo>
                    <a:lnTo>
                      <a:pt x="4264" y="0"/>
                    </a:lnTo>
                    <a:lnTo>
                      <a:pt x="4264" y="41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58" name="Freeform 38"/>
              <p:cNvSpPr>
                <a:spLocks/>
              </p:cNvSpPr>
              <p:nvPr/>
            </p:nvSpPr>
            <p:spPr bwMode="auto">
              <a:xfrm>
                <a:off x="1344" y="2329"/>
                <a:ext cx="14" cy="1"/>
              </a:xfrm>
              <a:custGeom>
                <a:avLst/>
                <a:gdLst>
                  <a:gd name="T0" fmla="*/ 2 w 41"/>
                  <a:gd name="T1" fmla="*/ 0 h 3"/>
                  <a:gd name="T2" fmla="*/ 0 w 41"/>
                  <a:gd name="T3" fmla="*/ 0 h 3"/>
                  <a:gd name="T4" fmla="*/ 2 w 41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3"/>
                  <a:gd name="T11" fmla="*/ 41 w 4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3">
                    <a:moveTo>
                      <a:pt x="41" y="3"/>
                    </a:moveTo>
                    <a:lnTo>
                      <a:pt x="0" y="0"/>
                    </a:lnTo>
                    <a:lnTo>
                      <a:pt x="41" y="3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59" name="Freeform 39"/>
              <p:cNvSpPr>
                <a:spLocks/>
              </p:cNvSpPr>
              <p:nvPr/>
            </p:nvSpPr>
            <p:spPr bwMode="auto">
              <a:xfrm>
                <a:off x="3638" y="1607"/>
                <a:ext cx="1" cy="13"/>
              </a:xfrm>
              <a:custGeom>
                <a:avLst/>
                <a:gdLst>
                  <a:gd name="T0" fmla="*/ 0 w 1"/>
                  <a:gd name="T1" fmla="*/ 0 h 41"/>
                  <a:gd name="T2" fmla="*/ 0 w 1"/>
                  <a:gd name="T3" fmla="*/ 1 h 41"/>
                  <a:gd name="T4" fmla="*/ 0 w 1"/>
                  <a:gd name="T5" fmla="*/ 0 h 4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1"/>
                  <a:gd name="T11" fmla="*/ 1 w 1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1">
                    <a:moveTo>
                      <a:pt x="0" y="0"/>
                    </a:move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60" name="Freeform 40"/>
              <p:cNvSpPr>
                <a:spLocks/>
              </p:cNvSpPr>
              <p:nvPr/>
            </p:nvSpPr>
            <p:spPr bwMode="auto">
              <a:xfrm>
                <a:off x="1344" y="2237"/>
                <a:ext cx="20" cy="93"/>
              </a:xfrm>
              <a:custGeom>
                <a:avLst/>
                <a:gdLst>
                  <a:gd name="T0" fmla="*/ 2 w 58"/>
                  <a:gd name="T1" fmla="*/ 10 h 280"/>
                  <a:gd name="T2" fmla="*/ 0 w 58"/>
                  <a:gd name="T3" fmla="*/ 10 h 280"/>
                  <a:gd name="T4" fmla="*/ 1 w 58"/>
                  <a:gd name="T5" fmla="*/ 0 h 280"/>
                  <a:gd name="T6" fmla="*/ 1 w 58"/>
                  <a:gd name="T7" fmla="*/ 0 h 280"/>
                  <a:gd name="T8" fmla="*/ 2 w 58"/>
                  <a:gd name="T9" fmla="*/ 0 h 280"/>
                  <a:gd name="T10" fmla="*/ 2 w 58"/>
                  <a:gd name="T11" fmla="*/ 0 h 280"/>
                  <a:gd name="T12" fmla="*/ 2 w 58"/>
                  <a:gd name="T13" fmla="*/ 10 h 2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"/>
                  <a:gd name="T22" fmla="*/ 0 h 280"/>
                  <a:gd name="T23" fmla="*/ 58 w 58"/>
                  <a:gd name="T24" fmla="*/ 280 h 2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" h="280">
                    <a:moveTo>
                      <a:pt x="41" y="280"/>
                    </a:moveTo>
                    <a:lnTo>
                      <a:pt x="0" y="277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58" y="6"/>
                    </a:lnTo>
                    <a:lnTo>
                      <a:pt x="58" y="8"/>
                    </a:lnTo>
                    <a:lnTo>
                      <a:pt x="41" y="280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61" name="Freeform 41"/>
              <p:cNvSpPr>
                <a:spLocks/>
              </p:cNvSpPr>
              <p:nvPr/>
            </p:nvSpPr>
            <p:spPr bwMode="auto">
              <a:xfrm>
                <a:off x="1350" y="2152"/>
                <a:ext cx="25" cy="87"/>
              </a:xfrm>
              <a:custGeom>
                <a:avLst/>
                <a:gdLst>
                  <a:gd name="T0" fmla="*/ 2 w 76"/>
                  <a:gd name="T1" fmla="*/ 10 h 261"/>
                  <a:gd name="T2" fmla="*/ 0 w 76"/>
                  <a:gd name="T3" fmla="*/ 9 h 261"/>
                  <a:gd name="T4" fmla="*/ 1 w 76"/>
                  <a:gd name="T5" fmla="*/ 0 h 261"/>
                  <a:gd name="T6" fmla="*/ 1 w 76"/>
                  <a:gd name="T7" fmla="*/ 0 h 261"/>
                  <a:gd name="T8" fmla="*/ 3 w 76"/>
                  <a:gd name="T9" fmla="*/ 0 h 261"/>
                  <a:gd name="T10" fmla="*/ 3 w 76"/>
                  <a:gd name="T11" fmla="*/ 1 h 261"/>
                  <a:gd name="T12" fmla="*/ 2 w 76"/>
                  <a:gd name="T13" fmla="*/ 10 h 2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261"/>
                  <a:gd name="T23" fmla="*/ 76 w 76"/>
                  <a:gd name="T24" fmla="*/ 261 h 2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261">
                    <a:moveTo>
                      <a:pt x="42" y="261"/>
                    </a:moveTo>
                    <a:lnTo>
                      <a:pt x="0" y="256"/>
                    </a:lnTo>
                    <a:lnTo>
                      <a:pt x="36" y="0"/>
                    </a:lnTo>
                    <a:lnTo>
                      <a:pt x="35" y="2"/>
                    </a:lnTo>
                    <a:lnTo>
                      <a:pt x="76" y="12"/>
                    </a:lnTo>
                    <a:lnTo>
                      <a:pt x="75" y="15"/>
                    </a:lnTo>
                    <a:lnTo>
                      <a:pt x="42" y="261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62" name="Freeform 42"/>
              <p:cNvSpPr>
                <a:spLocks/>
              </p:cNvSpPr>
              <p:nvPr/>
            </p:nvSpPr>
            <p:spPr bwMode="auto">
              <a:xfrm>
                <a:off x="1361" y="2099"/>
                <a:ext cx="27" cy="57"/>
              </a:xfrm>
              <a:custGeom>
                <a:avLst/>
                <a:gdLst>
                  <a:gd name="T0" fmla="*/ 2 w 81"/>
                  <a:gd name="T1" fmla="*/ 6 h 171"/>
                  <a:gd name="T2" fmla="*/ 0 w 81"/>
                  <a:gd name="T3" fmla="*/ 6 h 171"/>
                  <a:gd name="T4" fmla="*/ 2 w 81"/>
                  <a:gd name="T5" fmla="*/ 0 h 171"/>
                  <a:gd name="T6" fmla="*/ 1 w 81"/>
                  <a:gd name="T7" fmla="*/ 0 h 171"/>
                  <a:gd name="T8" fmla="*/ 3 w 81"/>
                  <a:gd name="T9" fmla="*/ 1 h 171"/>
                  <a:gd name="T10" fmla="*/ 3 w 81"/>
                  <a:gd name="T11" fmla="*/ 1 h 171"/>
                  <a:gd name="T12" fmla="*/ 2 w 81"/>
                  <a:gd name="T13" fmla="*/ 6 h 1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171"/>
                  <a:gd name="T23" fmla="*/ 81 w 81"/>
                  <a:gd name="T24" fmla="*/ 171 h 1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171">
                    <a:moveTo>
                      <a:pt x="41" y="171"/>
                    </a:moveTo>
                    <a:lnTo>
                      <a:pt x="0" y="161"/>
                    </a:lnTo>
                    <a:lnTo>
                      <a:pt x="41" y="0"/>
                    </a:lnTo>
                    <a:lnTo>
                      <a:pt x="40" y="6"/>
                    </a:lnTo>
                    <a:lnTo>
                      <a:pt x="81" y="19"/>
                    </a:lnTo>
                    <a:lnTo>
                      <a:pt x="80" y="25"/>
                    </a:lnTo>
                    <a:lnTo>
                      <a:pt x="41" y="171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63" name="Freeform 43"/>
              <p:cNvSpPr>
                <a:spLocks/>
              </p:cNvSpPr>
              <p:nvPr/>
            </p:nvSpPr>
            <p:spPr bwMode="auto">
              <a:xfrm>
                <a:off x="1375" y="2053"/>
                <a:ext cx="28" cy="52"/>
              </a:xfrm>
              <a:custGeom>
                <a:avLst/>
                <a:gdLst>
                  <a:gd name="T0" fmla="*/ 1 w 86"/>
                  <a:gd name="T1" fmla="*/ 6 h 157"/>
                  <a:gd name="T2" fmla="*/ 0 w 86"/>
                  <a:gd name="T3" fmla="*/ 5 h 157"/>
                  <a:gd name="T4" fmla="*/ 2 w 86"/>
                  <a:gd name="T5" fmla="*/ 0 h 157"/>
                  <a:gd name="T6" fmla="*/ 2 w 86"/>
                  <a:gd name="T7" fmla="*/ 0 h 157"/>
                  <a:gd name="T8" fmla="*/ 3 w 86"/>
                  <a:gd name="T9" fmla="*/ 0 h 157"/>
                  <a:gd name="T10" fmla="*/ 3 w 86"/>
                  <a:gd name="T11" fmla="*/ 0 h 157"/>
                  <a:gd name="T12" fmla="*/ 1 w 86"/>
                  <a:gd name="T13" fmla="*/ 6 h 1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157"/>
                  <a:gd name="T23" fmla="*/ 86 w 86"/>
                  <a:gd name="T24" fmla="*/ 157 h 1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157">
                    <a:moveTo>
                      <a:pt x="41" y="157"/>
                    </a:moveTo>
                    <a:lnTo>
                      <a:pt x="0" y="144"/>
                    </a:lnTo>
                    <a:lnTo>
                      <a:pt x="45" y="0"/>
                    </a:lnTo>
                    <a:lnTo>
                      <a:pt x="86" y="13"/>
                    </a:lnTo>
                    <a:lnTo>
                      <a:pt x="41" y="157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64" name="Freeform 44"/>
              <p:cNvSpPr>
                <a:spLocks/>
              </p:cNvSpPr>
              <p:nvPr/>
            </p:nvSpPr>
            <p:spPr bwMode="auto">
              <a:xfrm>
                <a:off x="1390" y="2006"/>
                <a:ext cx="29" cy="51"/>
              </a:xfrm>
              <a:custGeom>
                <a:avLst/>
                <a:gdLst>
                  <a:gd name="T0" fmla="*/ 2 w 87"/>
                  <a:gd name="T1" fmla="*/ 6 h 153"/>
                  <a:gd name="T2" fmla="*/ 0 w 87"/>
                  <a:gd name="T3" fmla="*/ 5 h 153"/>
                  <a:gd name="T4" fmla="*/ 2 w 87"/>
                  <a:gd name="T5" fmla="*/ 0 h 153"/>
                  <a:gd name="T6" fmla="*/ 2 w 87"/>
                  <a:gd name="T7" fmla="*/ 0 h 153"/>
                  <a:gd name="T8" fmla="*/ 3 w 87"/>
                  <a:gd name="T9" fmla="*/ 1 h 153"/>
                  <a:gd name="T10" fmla="*/ 3 w 87"/>
                  <a:gd name="T11" fmla="*/ 1 h 153"/>
                  <a:gd name="T12" fmla="*/ 2 w 87"/>
                  <a:gd name="T13" fmla="*/ 6 h 1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153"/>
                  <a:gd name="T23" fmla="*/ 87 w 87"/>
                  <a:gd name="T24" fmla="*/ 153 h 1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153">
                    <a:moveTo>
                      <a:pt x="41" y="153"/>
                    </a:moveTo>
                    <a:lnTo>
                      <a:pt x="0" y="140"/>
                    </a:lnTo>
                    <a:lnTo>
                      <a:pt x="46" y="3"/>
                    </a:lnTo>
                    <a:lnTo>
                      <a:pt x="47" y="0"/>
                    </a:lnTo>
                    <a:lnTo>
                      <a:pt x="86" y="18"/>
                    </a:lnTo>
                    <a:lnTo>
                      <a:pt x="87" y="16"/>
                    </a:lnTo>
                    <a:lnTo>
                      <a:pt x="41" y="153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65" name="Freeform 45"/>
              <p:cNvSpPr>
                <a:spLocks/>
              </p:cNvSpPr>
              <p:nvPr/>
            </p:nvSpPr>
            <p:spPr bwMode="auto">
              <a:xfrm>
                <a:off x="1405" y="1951"/>
                <a:ext cx="40" cy="61"/>
              </a:xfrm>
              <a:custGeom>
                <a:avLst/>
                <a:gdLst>
                  <a:gd name="T0" fmla="*/ 1 w 118"/>
                  <a:gd name="T1" fmla="*/ 7 h 183"/>
                  <a:gd name="T2" fmla="*/ 0 w 118"/>
                  <a:gd name="T3" fmla="*/ 6 h 183"/>
                  <a:gd name="T4" fmla="*/ 3 w 118"/>
                  <a:gd name="T5" fmla="*/ 0 h 183"/>
                  <a:gd name="T6" fmla="*/ 3 w 118"/>
                  <a:gd name="T7" fmla="*/ 0 h 183"/>
                  <a:gd name="T8" fmla="*/ 5 w 118"/>
                  <a:gd name="T9" fmla="*/ 1 h 183"/>
                  <a:gd name="T10" fmla="*/ 5 w 118"/>
                  <a:gd name="T11" fmla="*/ 1 h 183"/>
                  <a:gd name="T12" fmla="*/ 1 w 118"/>
                  <a:gd name="T13" fmla="*/ 7 h 1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8"/>
                  <a:gd name="T22" fmla="*/ 0 h 183"/>
                  <a:gd name="T23" fmla="*/ 118 w 118"/>
                  <a:gd name="T24" fmla="*/ 183 h 1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8" h="183">
                    <a:moveTo>
                      <a:pt x="39" y="183"/>
                    </a:moveTo>
                    <a:lnTo>
                      <a:pt x="0" y="165"/>
                    </a:lnTo>
                    <a:lnTo>
                      <a:pt x="80" y="0"/>
                    </a:lnTo>
                    <a:lnTo>
                      <a:pt x="118" y="18"/>
                    </a:lnTo>
                    <a:lnTo>
                      <a:pt x="39" y="183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66" name="Freeform 46"/>
              <p:cNvSpPr>
                <a:spLocks/>
              </p:cNvSpPr>
              <p:nvPr/>
            </p:nvSpPr>
            <p:spPr bwMode="auto">
              <a:xfrm>
                <a:off x="1432" y="1899"/>
                <a:ext cx="39" cy="58"/>
              </a:xfrm>
              <a:custGeom>
                <a:avLst/>
                <a:gdLst>
                  <a:gd name="T0" fmla="*/ 1 w 118"/>
                  <a:gd name="T1" fmla="*/ 6 h 175"/>
                  <a:gd name="T2" fmla="*/ 0 w 118"/>
                  <a:gd name="T3" fmla="*/ 6 h 175"/>
                  <a:gd name="T4" fmla="*/ 3 w 118"/>
                  <a:gd name="T5" fmla="*/ 0 h 175"/>
                  <a:gd name="T6" fmla="*/ 3 w 118"/>
                  <a:gd name="T7" fmla="*/ 0 h 175"/>
                  <a:gd name="T8" fmla="*/ 4 w 118"/>
                  <a:gd name="T9" fmla="*/ 1 h 175"/>
                  <a:gd name="T10" fmla="*/ 4 w 118"/>
                  <a:gd name="T11" fmla="*/ 1 h 175"/>
                  <a:gd name="T12" fmla="*/ 1 w 118"/>
                  <a:gd name="T13" fmla="*/ 6 h 1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8"/>
                  <a:gd name="T22" fmla="*/ 0 h 175"/>
                  <a:gd name="T23" fmla="*/ 118 w 118"/>
                  <a:gd name="T24" fmla="*/ 175 h 1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8" h="175">
                    <a:moveTo>
                      <a:pt x="38" y="175"/>
                    </a:moveTo>
                    <a:lnTo>
                      <a:pt x="0" y="157"/>
                    </a:lnTo>
                    <a:lnTo>
                      <a:pt x="82" y="0"/>
                    </a:lnTo>
                    <a:lnTo>
                      <a:pt x="118" y="24"/>
                    </a:lnTo>
                    <a:lnTo>
                      <a:pt x="38" y="175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67" name="Freeform 47"/>
              <p:cNvSpPr>
                <a:spLocks/>
              </p:cNvSpPr>
              <p:nvPr/>
            </p:nvSpPr>
            <p:spPr bwMode="auto">
              <a:xfrm>
                <a:off x="1459" y="1850"/>
                <a:ext cx="43" cy="57"/>
              </a:xfrm>
              <a:custGeom>
                <a:avLst/>
                <a:gdLst>
                  <a:gd name="T0" fmla="*/ 1 w 127"/>
                  <a:gd name="T1" fmla="*/ 6 h 171"/>
                  <a:gd name="T2" fmla="*/ 0 w 127"/>
                  <a:gd name="T3" fmla="*/ 5 h 171"/>
                  <a:gd name="T4" fmla="*/ 3 w 127"/>
                  <a:gd name="T5" fmla="*/ 0 h 171"/>
                  <a:gd name="T6" fmla="*/ 4 w 127"/>
                  <a:gd name="T7" fmla="*/ 0 h 171"/>
                  <a:gd name="T8" fmla="*/ 5 w 127"/>
                  <a:gd name="T9" fmla="*/ 1 h 171"/>
                  <a:gd name="T10" fmla="*/ 5 w 127"/>
                  <a:gd name="T11" fmla="*/ 1 h 171"/>
                  <a:gd name="T12" fmla="*/ 1 w 127"/>
                  <a:gd name="T13" fmla="*/ 6 h 1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7"/>
                  <a:gd name="T22" fmla="*/ 0 h 171"/>
                  <a:gd name="T23" fmla="*/ 127 w 127"/>
                  <a:gd name="T24" fmla="*/ 171 h 1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7" h="171">
                    <a:moveTo>
                      <a:pt x="36" y="171"/>
                    </a:moveTo>
                    <a:lnTo>
                      <a:pt x="0" y="147"/>
                    </a:lnTo>
                    <a:lnTo>
                      <a:pt x="91" y="4"/>
                    </a:lnTo>
                    <a:lnTo>
                      <a:pt x="95" y="0"/>
                    </a:lnTo>
                    <a:lnTo>
                      <a:pt x="123" y="31"/>
                    </a:lnTo>
                    <a:lnTo>
                      <a:pt x="127" y="27"/>
                    </a:lnTo>
                    <a:lnTo>
                      <a:pt x="36" y="171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68" name="Freeform 48"/>
              <p:cNvSpPr>
                <a:spLocks/>
              </p:cNvSpPr>
              <p:nvPr/>
            </p:nvSpPr>
            <p:spPr bwMode="auto">
              <a:xfrm>
                <a:off x="1491" y="1812"/>
                <a:ext cx="49" cy="48"/>
              </a:xfrm>
              <a:custGeom>
                <a:avLst/>
                <a:gdLst>
                  <a:gd name="T0" fmla="*/ 1 w 148"/>
                  <a:gd name="T1" fmla="*/ 5 h 146"/>
                  <a:gd name="T2" fmla="*/ 0 w 148"/>
                  <a:gd name="T3" fmla="*/ 4 h 146"/>
                  <a:gd name="T4" fmla="*/ 4 w 148"/>
                  <a:gd name="T5" fmla="*/ 0 h 146"/>
                  <a:gd name="T6" fmla="*/ 4 w 148"/>
                  <a:gd name="T7" fmla="*/ 0 h 146"/>
                  <a:gd name="T8" fmla="*/ 5 w 148"/>
                  <a:gd name="T9" fmla="*/ 1 h 146"/>
                  <a:gd name="T10" fmla="*/ 5 w 148"/>
                  <a:gd name="T11" fmla="*/ 1 h 146"/>
                  <a:gd name="T12" fmla="*/ 1 w 148"/>
                  <a:gd name="T13" fmla="*/ 5 h 1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8"/>
                  <a:gd name="T22" fmla="*/ 0 h 146"/>
                  <a:gd name="T23" fmla="*/ 148 w 148"/>
                  <a:gd name="T24" fmla="*/ 146 h 1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8" h="146">
                    <a:moveTo>
                      <a:pt x="28" y="146"/>
                    </a:moveTo>
                    <a:lnTo>
                      <a:pt x="0" y="115"/>
                    </a:lnTo>
                    <a:lnTo>
                      <a:pt x="122" y="0"/>
                    </a:lnTo>
                    <a:lnTo>
                      <a:pt x="148" y="33"/>
                    </a:lnTo>
                    <a:lnTo>
                      <a:pt x="28" y="146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69" name="Freeform 49"/>
              <p:cNvSpPr>
                <a:spLocks/>
              </p:cNvSpPr>
              <p:nvPr/>
            </p:nvSpPr>
            <p:spPr bwMode="auto">
              <a:xfrm>
                <a:off x="1532" y="1773"/>
                <a:ext cx="54" cy="50"/>
              </a:xfrm>
              <a:custGeom>
                <a:avLst/>
                <a:gdLst>
                  <a:gd name="T0" fmla="*/ 1 w 162"/>
                  <a:gd name="T1" fmla="*/ 6 h 150"/>
                  <a:gd name="T2" fmla="*/ 0 w 162"/>
                  <a:gd name="T3" fmla="*/ 4 h 150"/>
                  <a:gd name="T4" fmla="*/ 5 w 162"/>
                  <a:gd name="T5" fmla="*/ 0 h 150"/>
                  <a:gd name="T6" fmla="*/ 5 w 162"/>
                  <a:gd name="T7" fmla="*/ 0 h 150"/>
                  <a:gd name="T8" fmla="*/ 6 w 162"/>
                  <a:gd name="T9" fmla="*/ 1 h 150"/>
                  <a:gd name="T10" fmla="*/ 6 w 162"/>
                  <a:gd name="T11" fmla="*/ 1 h 150"/>
                  <a:gd name="T12" fmla="*/ 1 w 162"/>
                  <a:gd name="T13" fmla="*/ 6 h 1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2"/>
                  <a:gd name="T22" fmla="*/ 0 h 150"/>
                  <a:gd name="T23" fmla="*/ 162 w 162"/>
                  <a:gd name="T24" fmla="*/ 150 h 1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2" h="150">
                    <a:moveTo>
                      <a:pt x="26" y="150"/>
                    </a:moveTo>
                    <a:lnTo>
                      <a:pt x="0" y="117"/>
                    </a:lnTo>
                    <a:lnTo>
                      <a:pt x="140" y="0"/>
                    </a:lnTo>
                    <a:lnTo>
                      <a:pt x="139" y="1"/>
                    </a:lnTo>
                    <a:lnTo>
                      <a:pt x="162" y="37"/>
                    </a:lnTo>
                    <a:lnTo>
                      <a:pt x="161" y="38"/>
                    </a:lnTo>
                    <a:lnTo>
                      <a:pt x="26" y="150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70" name="Freeform 50"/>
              <p:cNvSpPr>
                <a:spLocks/>
              </p:cNvSpPr>
              <p:nvPr/>
            </p:nvSpPr>
            <p:spPr bwMode="auto">
              <a:xfrm>
                <a:off x="1578" y="1741"/>
                <a:ext cx="61" cy="44"/>
              </a:xfrm>
              <a:custGeom>
                <a:avLst/>
                <a:gdLst>
                  <a:gd name="T0" fmla="*/ 1 w 183"/>
                  <a:gd name="T1" fmla="*/ 5 h 133"/>
                  <a:gd name="T2" fmla="*/ 0 w 183"/>
                  <a:gd name="T3" fmla="*/ 4 h 133"/>
                  <a:gd name="T4" fmla="*/ 5 w 183"/>
                  <a:gd name="T5" fmla="*/ 0 h 133"/>
                  <a:gd name="T6" fmla="*/ 6 w 183"/>
                  <a:gd name="T7" fmla="*/ 0 h 133"/>
                  <a:gd name="T8" fmla="*/ 6 w 183"/>
                  <a:gd name="T9" fmla="*/ 1 h 133"/>
                  <a:gd name="T10" fmla="*/ 7 w 183"/>
                  <a:gd name="T11" fmla="*/ 1 h 133"/>
                  <a:gd name="T12" fmla="*/ 1 w 183"/>
                  <a:gd name="T13" fmla="*/ 5 h 1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3"/>
                  <a:gd name="T22" fmla="*/ 0 h 133"/>
                  <a:gd name="T23" fmla="*/ 183 w 183"/>
                  <a:gd name="T24" fmla="*/ 133 h 1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3" h="133">
                    <a:moveTo>
                      <a:pt x="23" y="133"/>
                    </a:moveTo>
                    <a:lnTo>
                      <a:pt x="0" y="97"/>
                    </a:lnTo>
                    <a:lnTo>
                      <a:pt x="134" y="9"/>
                    </a:lnTo>
                    <a:lnTo>
                      <a:pt x="149" y="0"/>
                    </a:lnTo>
                    <a:lnTo>
                      <a:pt x="169" y="35"/>
                    </a:lnTo>
                    <a:lnTo>
                      <a:pt x="183" y="27"/>
                    </a:lnTo>
                    <a:lnTo>
                      <a:pt x="23" y="133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71" name="Freeform 51"/>
              <p:cNvSpPr>
                <a:spLocks/>
              </p:cNvSpPr>
              <p:nvPr/>
            </p:nvSpPr>
            <p:spPr bwMode="auto">
              <a:xfrm>
                <a:off x="1628" y="1708"/>
                <a:ext cx="59" cy="44"/>
              </a:xfrm>
              <a:custGeom>
                <a:avLst/>
                <a:gdLst>
                  <a:gd name="T0" fmla="*/ 1 w 179"/>
                  <a:gd name="T1" fmla="*/ 5 h 133"/>
                  <a:gd name="T2" fmla="*/ 0 w 179"/>
                  <a:gd name="T3" fmla="*/ 4 h 133"/>
                  <a:gd name="T4" fmla="*/ 6 w 179"/>
                  <a:gd name="T5" fmla="*/ 0 h 133"/>
                  <a:gd name="T6" fmla="*/ 6 w 179"/>
                  <a:gd name="T7" fmla="*/ 0 h 133"/>
                  <a:gd name="T8" fmla="*/ 6 w 179"/>
                  <a:gd name="T9" fmla="*/ 1 h 133"/>
                  <a:gd name="T10" fmla="*/ 6 w 179"/>
                  <a:gd name="T11" fmla="*/ 1 h 133"/>
                  <a:gd name="T12" fmla="*/ 1 w 179"/>
                  <a:gd name="T13" fmla="*/ 5 h 1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9"/>
                  <a:gd name="T22" fmla="*/ 0 h 133"/>
                  <a:gd name="T23" fmla="*/ 179 w 179"/>
                  <a:gd name="T24" fmla="*/ 133 h 1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9" h="133">
                    <a:moveTo>
                      <a:pt x="20" y="133"/>
                    </a:moveTo>
                    <a:lnTo>
                      <a:pt x="0" y="98"/>
                    </a:lnTo>
                    <a:lnTo>
                      <a:pt x="161" y="1"/>
                    </a:lnTo>
                    <a:lnTo>
                      <a:pt x="163" y="0"/>
                    </a:lnTo>
                    <a:lnTo>
                      <a:pt x="178" y="39"/>
                    </a:lnTo>
                    <a:lnTo>
                      <a:pt x="179" y="37"/>
                    </a:lnTo>
                    <a:lnTo>
                      <a:pt x="20" y="133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72" name="Freeform 52"/>
              <p:cNvSpPr>
                <a:spLocks/>
              </p:cNvSpPr>
              <p:nvPr/>
            </p:nvSpPr>
            <p:spPr bwMode="auto">
              <a:xfrm>
                <a:off x="1682" y="1680"/>
                <a:ext cx="66" cy="41"/>
              </a:xfrm>
              <a:custGeom>
                <a:avLst/>
                <a:gdLst>
                  <a:gd name="T0" fmla="*/ 1 w 197"/>
                  <a:gd name="T1" fmla="*/ 5 h 124"/>
                  <a:gd name="T2" fmla="*/ 0 w 197"/>
                  <a:gd name="T3" fmla="*/ 3 h 124"/>
                  <a:gd name="T4" fmla="*/ 7 w 197"/>
                  <a:gd name="T5" fmla="*/ 0 h 124"/>
                  <a:gd name="T6" fmla="*/ 7 w 197"/>
                  <a:gd name="T7" fmla="*/ 0 h 124"/>
                  <a:gd name="T8" fmla="*/ 7 w 197"/>
                  <a:gd name="T9" fmla="*/ 2 h 124"/>
                  <a:gd name="T10" fmla="*/ 7 w 197"/>
                  <a:gd name="T11" fmla="*/ 2 h 124"/>
                  <a:gd name="T12" fmla="*/ 1 w 197"/>
                  <a:gd name="T13" fmla="*/ 5 h 1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7"/>
                  <a:gd name="T22" fmla="*/ 0 h 124"/>
                  <a:gd name="T23" fmla="*/ 197 w 197"/>
                  <a:gd name="T24" fmla="*/ 124 h 1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7" h="124">
                    <a:moveTo>
                      <a:pt x="15" y="124"/>
                    </a:moveTo>
                    <a:lnTo>
                      <a:pt x="0" y="85"/>
                    </a:lnTo>
                    <a:lnTo>
                      <a:pt x="192" y="0"/>
                    </a:lnTo>
                    <a:lnTo>
                      <a:pt x="184" y="3"/>
                    </a:lnTo>
                    <a:lnTo>
                      <a:pt x="197" y="44"/>
                    </a:lnTo>
                    <a:lnTo>
                      <a:pt x="190" y="47"/>
                    </a:lnTo>
                    <a:lnTo>
                      <a:pt x="15" y="124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73" name="Freeform 53"/>
              <p:cNvSpPr>
                <a:spLocks/>
              </p:cNvSpPr>
              <p:nvPr/>
            </p:nvSpPr>
            <p:spPr bwMode="auto">
              <a:xfrm>
                <a:off x="1743" y="1660"/>
                <a:ext cx="67" cy="34"/>
              </a:xfrm>
              <a:custGeom>
                <a:avLst/>
                <a:gdLst>
                  <a:gd name="T0" fmla="*/ 0 w 199"/>
                  <a:gd name="T1" fmla="*/ 4 h 104"/>
                  <a:gd name="T2" fmla="*/ 0 w 199"/>
                  <a:gd name="T3" fmla="*/ 2 h 104"/>
                  <a:gd name="T4" fmla="*/ 7 w 199"/>
                  <a:gd name="T5" fmla="*/ 0 h 104"/>
                  <a:gd name="T6" fmla="*/ 7 w 199"/>
                  <a:gd name="T7" fmla="*/ 0 h 104"/>
                  <a:gd name="T8" fmla="*/ 7 w 199"/>
                  <a:gd name="T9" fmla="*/ 1 h 104"/>
                  <a:gd name="T10" fmla="*/ 8 w 199"/>
                  <a:gd name="T11" fmla="*/ 1 h 104"/>
                  <a:gd name="T12" fmla="*/ 0 w 199"/>
                  <a:gd name="T13" fmla="*/ 4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104"/>
                  <a:gd name="T23" fmla="*/ 199 w 199"/>
                  <a:gd name="T24" fmla="*/ 104 h 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104">
                    <a:moveTo>
                      <a:pt x="13" y="104"/>
                    </a:moveTo>
                    <a:lnTo>
                      <a:pt x="0" y="63"/>
                    </a:lnTo>
                    <a:lnTo>
                      <a:pt x="179" y="1"/>
                    </a:lnTo>
                    <a:lnTo>
                      <a:pt x="184" y="0"/>
                    </a:lnTo>
                    <a:lnTo>
                      <a:pt x="194" y="41"/>
                    </a:lnTo>
                    <a:lnTo>
                      <a:pt x="199" y="40"/>
                    </a:lnTo>
                    <a:lnTo>
                      <a:pt x="13" y="104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74" name="Freeform 54"/>
              <p:cNvSpPr>
                <a:spLocks/>
              </p:cNvSpPr>
              <p:nvPr/>
            </p:nvSpPr>
            <p:spPr bwMode="auto">
              <a:xfrm>
                <a:off x="1805" y="1643"/>
                <a:ext cx="69" cy="30"/>
              </a:xfrm>
              <a:custGeom>
                <a:avLst/>
                <a:gdLst>
                  <a:gd name="T0" fmla="*/ 0 w 208"/>
                  <a:gd name="T1" fmla="*/ 3 h 92"/>
                  <a:gd name="T2" fmla="*/ 0 w 208"/>
                  <a:gd name="T3" fmla="*/ 2 h 92"/>
                  <a:gd name="T4" fmla="*/ 7 w 208"/>
                  <a:gd name="T5" fmla="*/ 0 h 92"/>
                  <a:gd name="T6" fmla="*/ 7 w 208"/>
                  <a:gd name="T7" fmla="*/ 0 h 92"/>
                  <a:gd name="T8" fmla="*/ 8 w 208"/>
                  <a:gd name="T9" fmla="*/ 1 h 92"/>
                  <a:gd name="T10" fmla="*/ 8 w 208"/>
                  <a:gd name="T11" fmla="*/ 1 h 92"/>
                  <a:gd name="T12" fmla="*/ 0 w 208"/>
                  <a:gd name="T13" fmla="*/ 3 h 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8"/>
                  <a:gd name="T22" fmla="*/ 0 h 92"/>
                  <a:gd name="T23" fmla="*/ 208 w 208"/>
                  <a:gd name="T24" fmla="*/ 92 h 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8" h="92">
                    <a:moveTo>
                      <a:pt x="10" y="92"/>
                    </a:moveTo>
                    <a:lnTo>
                      <a:pt x="0" y="51"/>
                    </a:lnTo>
                    <a:lnTo>
                      <a:pt x="193" y="1"/>
                    </a:lnTo>
                    <a:lnTo>
                      <a:pt x="196" y="0"/>
                    </a:lnTo>
                    <a:lnTo>
                      <a:pt x="204" y="41"/>
                    </a:lnTo>
                    <a:lnTo>
                      <a:pt x="208" y="40"/>
                    </a:lnTo>
                    <a:lnTo>
                      <a:pt x="10" y="92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75" name="Freeform 55"/>
              <p:cNvSpPr>
                <a:spLocks/>
              </p:cNvSpPr>
              <p:nvPr/>
            </p:nvSpPr>
            <p:spPr bwMode="auto">
              <a:xfrm>
                <a:off x="1870" y="1625"/>
                <a:ext cx="95" cy="31"/>
              </a:xfrm>
              <a:custGeom>
                <a:avLst/>
                <a:gdLst>
                  <a:gd name="T0" fmla="*/ 0 w 284"/>
                  <a:gd name="T1" fmla="*/ 3 h 93"/>
                  <a:gd name="T2" fmla="*/ 0 w 284"/>
                  <a:gd name="T3" fmla="*/ 2 h 93"/>
                  <a:gd name="T4" fmla="*/ 10 w 284"/>
                  <a:gd name="T5" fmla="*/ 0 h 93"/>
                  <a:gd name="T6" fmla="*/ 10 w 284"/>
                  <a:gd name="T7" fmla="*/ 0 h 93"/>
                  <a:gd name="T8" fmla="*/ 10 w 284"/>
                  <a:gd name="T9" fmla="*/ 2 h 93"/>
                  <a:gd name="T10" fmla="*/ 11 w 284"/>
                  <a:gd name="T11" fmla="*/ 2 h 93"/>
                  <a:gd name="T12" fmla="*/ 0 w 284"/>
                  <a:gd name="T13" fmla="*/ 3 h 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4"/>
                  <a:gd name="T22" fmla="*/ 0 h 93"/>
                  <a:gd name="T23" fmla="*/ 284 w 284"/>
                  <a:gd name="T24" fmla="*/ 93 h 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4" h="93">
                    <a:moveTo>
                      <a:pt x="8" y="93"/>
                    </a:moveTo>
                    <a:lnTo>
                      <a:pt x="0" y="52"/>
                    </a:lnTo>
                    <a:lnTo>
                      <a:pt x="271" y="0"/>
                    </a:lnTo>
                    <a:lnTo>
                      <a:pt x="276" y="0"/>
                    </a:lnTo>
                    <a:lnTo>
                      <a:pt x="279" y="42"/>
                    </a:lnTo>
                    <a:lnTo>
                      <a:pt x="284" y="42"/>
                    </a:lnTo>
                    <a:lnTo>
                      <a:pt x="8" y="93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76" name="Freeform 56"/>
              <p:cNvSpPr>
                <a:spLocks/>
              </p:cNvSpPr>
              <p:nvPr/>
            </p:nvSpPr>
            <p:spPr bwMode="auto">
              <a:xfrm>
                <a:off x="1962" y="1614"/>
                <a:ext cx="112" cy="25"/>
              </a:xfrm>
              <a:custGeom>
                <a:avLst/>
                <a:gdLst>
                  <a:gd name="T0" fmla="*/ 0 w 335"/>
                  <a:gd name="T1" fmla="*/ 3 h 76"/>
                  <a:gd name="T2" fmla="*/ 0 w 335"/>
                  <a:gd name="T3" fmla="*/ 1 h 76"/>
                  <a:gd name="T4" fmla="*/ 12 w 335"/>
                  <a:gd name="T5" fmla="*/ 0 h 76"/>
                  <a:gd name="T6" fmla="*/ 12 w 335"/>
                  <a:gd name="T7" fmla="*/ 0 h 76"/>
                  <a:gd name="T8" fmla="*/ 12 w 335"/>
                  <a:gd name="T9" fmla="*/ 1 h 76"/>
                  <a:gd name="T10" fmla="*/ 12 w 335"/>
                  <a:gd name="T11" fmla="*/ 1 h 76"/>
                  <a:gd name="T12" fmla="*/ 0 w 335"/>
                  <a:gd name="T13" fmla="*/ 3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5"/>
                  <a:gd name="T22" fmla="*/ 0 h 76"/>
                  <a:gd name="T23" fmla="*/ 335 w 335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5" h="76">
                    <a:moveTo>
                      <a:pt x="3" y="76"/>
                    </a:moveTo>
                    <a:lnTo>
                      <a:pt x="0" y="34"/>
                    </a:lnTo>
                    <a:lnTo>
                      <a:pt x="333" y="0"/>
                    </a:lnTo>
                    <a:lnTo>
                      <a:pt x="334" y="0"/>
                    </a:lnTo>
                    <a:lnTo>
                      <a:pt x="334" y="41"/>
                    </a:lnTo>
                    <a:lnTo>
                      <a:pt x="335" y="41"/>
                    </a:lnTo>
                    <a:lnTo>
                      <a:pt x="3" y="76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77" name="Freeform 57"/>
              <p:cNvSpPr>
                <a:spLocks/>
              </p:cNvSpPr>
              <p:nvPr/>
            </p:nvSpPr>
            <p:spPr bwMode="auto">
              <a:xfrm>
                <a:off x="2073" y="1612"/>
                <a:ext cx="143" cy="16"/>
              </a:xfrm>
              <a:custGeom>
                <a:avLst/>
                <a:gdLst>
                  <a:gd name="T0" fmla="*/ 0 w 429"/>
                  <a:gd name="T1" fmla="*/ 2 h 46"/>
                  <a:gd name="T2" fmla="*/ 0 w 429"/>
                  <a:gd name="T3" fmla="*/ 0 h 46"/>
                  <a:gd name="T4" fmla="*/ 16 w 429"/>
                  <a:gd name="T5" fmla="*/ 0 h 46"/>
                  <a:gd name="T6" fmla="*/ 16 w 429"/>
                  <a:gd name="T7" fmla="*/ 0 h 46"/>
                  <a:gd name="T8" fmla="*/ 16 w 429"/>
                  <a:gd name="T9" fmla="*/ 2 h 46"/>
                  <a:gd name="T10" fmla="*/ 16 w 429"/>
                  <a:gd name="T11" fmla="*/ 2 h 46"/>
                  <a:gd name="T12" fmla="*/ 0 w 429"/>
                  <a:gd name="T13" fmla="*/ 2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9"/>
                  <a:gd name="T22" fmla="*/ 0 h 46"/>
                  <a:gd name="T23" fmla="*/ 429 w 429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9" h="46">
                    <a:moveTo>
                      <a:pt x="0" y="46"/>
                    </a:moveTo>
                    <a:lnTo>
                      <a:pt x="0" y="5"/>
                    </a:lnTo>
                    <a:lnTo>
                      <a:pt x="429" y="0"/>
                    </a:lnTo>
                    <a:lnTo>
                      <a:pt x="429" y="41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78" name="Freeform 58"/>
              <p:cNvSpPr>
                <a:spLocks/>
              </p:cNvSpPr>
              <p:nvPr/>
            </p:nvSpPr>
            <p:spPr bwMode="auto">
              <a:xfrm>
                <a:off x="2216" y="1607"/>
                <a:ext cx="1422" cy="19"/>
              </a:xfrm>
              <a:custGeom>
                <a:avLst/>
                <a:gdLst>
                  <a:gd name="T0" fmla="*/ 0 w 4264"/>
                  <a:gd name="T1" fmla="*/ 2 h 58"/>
                  <a:gd name="T2" fmla="*/ 0 w 4264"/>
                  <a:gd name="T3" fmla="*/ 1 h 58"/>
                  <a:gd name="T4" fmla="*/ 158 w 4264"/>
                  <a:gd name="T5" fmla="*/ 0 h 58"/>
                  <a:gd name="T6" fmla="*/ 158 w 4264"/>
                  <a:gd name="T7" fmla="*/ 1 h 58"/>
                  <a:gd name="T8" fmla="*/ 0 w 4264"/>
                  <a:gd name="T9" fmla="*/ 2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64"/>
                  <a:gd name="T16" fmla="*/ 0 h 58"/>
                  <a:gd name="T17" fmla="*/ 4264 w 426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64" h="58">
                    <a:moveTo>
                      <a:pt x="0" y="58"/>
                    </a:moveTo>
                    <a:lnTo>
                      <a:pt x="0" y="17"/>
                    </a:lnTo>
                    <a:lnTo>
                      <a:pt x="4264" y="0"/>
                    </a:lnTo>
                    <a:lnTo>
                      <a:pt x="4264" y="41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79" name="Freeform 59"/>
              <p:cNvSpPr>
                <a:spLocks/>
              </p:cNvSpPr>
              <p:nvPr/>
            </p:nvSpPr>
            <p:spPr bwMode="auto">
              <a:xfrm>
                <a:off x="4140" y="3098"/>
                <a:ext cx="7" cy="1"/>
              </a:xfrm>
              <a:custGeom>
                <a:avLst/>
                <a:gdLst>
                  <a:gd name="T0" fmla="*/ 0 w 21"/>
                  <a:gd name="T1" fmla="*/ 0 h 1"/>
                  <a:gd name="T2" fmla="*/ 1 w 21"/>
                  <a:gd name="T3" fmla="*/ 0 h 1"/>
                  <a:gd name="T4" fmla="*/ 0 w 2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"/>
                  <a:gd name="T11" fmla="*/ 21 w 2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">
                    <a:moveTo>
                      <a:pt x="0" y="0"/>
                    </a:move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80" name="Freeform 60"/>
              <p:cNvSpPr>
                <a:spLocks/>
              </p:cNvSpPr>
              <p:nvPr/>
            </p:nvSpPr>
            <p:spPr bwMode="auto">
              <a:xfrm>
                <a:off x="4140" y="3123"/>
                <a:ext cx="7" cy="1"/>
              </a:xfrm>
              <a:custGeom>
                <a:avLst/>
                <a:gdLst>
                  <a:gd name="T0" fmla="*/ 1 w 21"/>
                  <a:gd name="T1" fmla="*/ 0 h 1"/>
                  <a:gd name="T2" fmla="*/ 0 w 21"/>
                  <a:gd name="T3" fmla="*/ 0 h 1"/>
                  <a:gd name="T4" fmla="*/ 1 w 2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"/>
                  <a:gd name="T11" fmla="*/ 21 w 2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">
                    <a:moveTo>
                      <a:pt x="21" y="0"/>
                    </a:move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81" name="Rectangle 61"/>
              <p:cNvSpPr>
                <a:spLocks noChangeArrowheads="1"/>
              </p:cNvSpPr>
              <p:nvPr/>
            </p:nvSpPr>
            <p:spPr bwMode="auto">
              <a:xfrm>
                <a:off x="4140" y="3098"/>
                <a:ext cx="7" cy="2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82" name="Freeform 62"/>
              <p:cNvSpPr>
                <a:spLocks/>
              </p:cNvSpPr>
              <p:nvPr/>
            </p:nvSpPr>
            <p:spPr bwMode="auto">
              <a:xfrm>
                <a:off x="3497" y="3098"/>
                <a:ext cx="7" cy="1"/>
              </a:xfrm>
              <a:custGeom>
                <a:avLst/>
                <a:gdLst>
                  <a:gd name="T0" fmla="*/ 0 w 21"/>
                  <a:gd name="T1" fmla="*/ 0 h 1"/>
                  <a:gd name="T2" fmla="*/ 1 w 21"/>
                  <a:gd name="T3" fmla="*/ 0 h 1"/>
                  <a:gd name="T4" fmla="*/ 0 w 2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"/>
                  <a:gd name="T11" fmla="*/ 21 w 2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">
                    <a:moveTo>
                      <a:pt x="0" y="0"/>
                    </a:move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83" name="Freeform 63"/>
              <p:cNvSpPr>
                <a:spLocks/>
              </p:cNvSpPr>
              <p:nvPr/>
            </p:nvSpPr>
            <p:spPr bwMode="auto">
              <a:xfrm>
                <a:off x="3497" y="3123"/>
                <a:ext cx="7" cy="1"/>
              </a:xfrm>
              <a:custGeom>
                <a:avLst/>
                <a:gdLst>
                  <a:gd name="T0" fmla="*/ 1 w 21"/>
                  <a:gd name="T1" fmla="*/ 0 h 1"/>
                  <a:gd name="T2" fmla="*/ 0 w 21"/>
                  <a:gd name="T3" fmla="*/ 0 h 1"/>
                  <a:gd name="T4" fmla="*/ 1 w 2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"/>
                  <a:gd name="T11" fmla="*/ 21 w 2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">
                    <a:moveTo>
                      <a:pt x="21" y="0"/>
                    </a:move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84" name="Rectangle 64"/>
              <p:cNvSpPr>
                <a:spLocks noChangeArrowheads="1"/>
              </p:cNvSpPr>
              <p:nvPr/>
            </p:nvSpPr>
            <p:spPr bwMode="auto">
              <a:xfrm>
                <a:off x="3497" y="3098"/>
                <a:ext cx="7" cy="2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85" name="Freeform 65"/>
              <p:cNvSpPr>
                <a:spLocks/>
              </p:cNvSpPr>
              <p:nvPr/>
            </p:nvSpPr>
            <p:spPr bwMode="auto">
              <a:xfrm>
                <a:off x="2856" y="3098"/>
                <a:ext cx="7" cy="1"/>
              </a:xfrm>
              <a:custGeom>
                <a:avLst/>
                <a:gdLst>
                  <a:gd name="T0" fmla="*/ 0 w 20"/>
                  <a:gd name="T1" fmla="*/ 0 h 1"/>
                  <a:gd name="T2" fmla="*/ 1 w 20"/>
                  <a:gd name="T3" fmla="*/ 0 h 1"/>
                  <a:gd name="T4" fmla="*/ 0 w 2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1"/>
                  <a:gd name="T11" fmla="*/ 20 w 2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1">
                    <a:moveTo>
                      <a:pt x="0" y="0"/>
                    </a:move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86" name="Freeform 66"/>
              <p:cNvSpPr>
                <a:spLocks/>
              </p:cNvSpPr>
              <p:nvPr/>
            </p:nvSpPr>
            <p:spPr bwMode="auto">
              <a:xfrm>
                <a:off x="2856" y="3123"/>
                <a:ext cx="7" cy="1"/>
              </a:xfrm>
              <a:custGeom>
                <a:avLst/>
                <a:gdLst>
                  <a:gd name="T0" fmla="*/ 1 w 20"/>
                  <a:gd name="T1" fmla="*/ 0 h 1"/>
                  <a:gd name="T2" fmla="*/ 0 w 20"/>
                  <a:gd name="T3" fmla="*/ 0 h 1"/>
                  <a:gd name="T4" fmla="*/ 1 w 2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1"/>
                  <a:gd name="T11" fmla="*/ 20 w 2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1">
                    <a:moveTo>
                      <a:pt x="20" y="0"/>
                    </a:move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87" name="Rectangle 67"/>
              <p:cNvSpPr>
                <a:spLocks noChangeArrowheads="1"/>
              </p:cNvSpPr>
              <p:nvPr/>
            </p:nvSpPr>
            <p:spPr bwMode="auto">
              <a:xfrm>
                <a:off x="2856" y="3098"/>
                <a:ext cx="7" cy="2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88" name="Freeform 68"/>
              <p:cNvSpPr>
                <a:spLocks/>
              </p:cNvSpPr>
              <p:nvPr/>
            </p:nvSpPr>
            <p:spPr bwMode="auto">
              <a:xfrm>
                <a:off x="2219" y="3098"/>
                <a:ext cx="7" cy="1"/>
              </a:xfrm>
              <a:custGeom>
                <a:avLst/>
                <a:gdLst>
                  <a:gd name="T0" fmla="*/ 0 w 20"/>
                  <a:gd name="T1" fmla="*/ 0 h 1"/>
                  <a:gd name="T2" fmla="*/ 1 w 20"/>
                  <a:gd name="T3" fmla="*/ 0 h 1"/>
                  <a:gd name="T4" fmla="*/ 0 w 2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1"/>
                  <a:gd name="T11" fmla="*/ 20 w 2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1">
                    <a:moveTo>
                      <a:pt x="0" y="0"/>
                    </a:move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89" name="Freeform 69"/>
              <p:cNvSpPr>
                <a:spLocks/>
              </p:cNvSpPr>
              <p:nvPr/>
            </p:nvSpPr>
            <p:spPr bwMode="auto">
              <a:xfrm>
                <a:off x="2219" y="3123"/>
                <a:ext cx="7" cy="1"/>
              </a:xfrm>
              <a:custGeom>
                <a:avLst/>
                <a:gdLst>
                  <a:gd name="T0" fmla="*/ 1 w 20"/>
                  <a:gd name="T1" fmla="*/ 0 h 1"/>
                  <a:gd name="T2" fmla="*/ 0 w 20"/>
                  <a:gd name="T3" fmla="*/ 0 h 1"/>
                  <a:gd name="T4" fmla="*/ 1 w 2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1"/>
                  <a:gd name="T11" fmla="*/ 20 w 2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1">
                    <a:moveTo>
                      <a:pt x="20" y="0"/>
                    </a:move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90" name="Rectangle 70"/>
              <p:cNvSpPr>
                <a:spLocks noChangeArrowheads="1"/>
              </p:cNvSpPr>
              <p:nvPr/>
            </p:nvSpPr>
            <p:spPr bwMode="auto">
              <a:xfrm>
                <a:off x="2219" y="3098"/>
                <a:ext cx="7" cy="2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91" name="Freeform 71"/>
              <p:cNvSpPr>
                <a:spLocks/>
              </p:cNvSpPr>
              <p:nvPr/>
            </p:nvSpPr>
            <p:spPr bwMode="auto">
              <a:xfrm>
                <a:off x="1578" y="3098"/>
                <a:ext cx="7" cy="1"/>
              </a:xfrm>
              <a:custGeom>
                <a:avLst/>
                <a:gdLst>
                  <a:gd name="T0" fmla="*/ 0 w 20"/>
                  <a:gd name="T1" fmla="*/ 0 h 1"/>
                  <a:gd name="T2" fmla="*/ 1 w 20"/>
                  <a:gd name="T3" fmla="*/ 0 h 1"/>
                  <a:gd name="T4" fmla="*/ 0 w 2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1"/>
                  <a:gd name="T11" fmla="*/ 20 w 2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1">
                    <a:moveTo>
                      <a:pt x="0" y="0"/>
                    </a:move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92" name="Freeform 72"/>
              <p:cNvSpPr>
                <a:spLocks/>
              </p:cNvSpPr>
              <p:nvPr/>
            </p:nvSpPr>
            <p:spPr bwMode="auto">
              <a:xfrm>
                <a:off x="1578" y="3123"/>
                <a:ext cx="7" cy="1"/>
              </a:xfrm>
              <a:custGeom>
                <a:avLst/>
                <a:gdLst>
                  <a:gd name="T0" fmla="*/ 1 w 20"/>
                  <a:gd name="T1" fmla="*/ 0 h 1"/>
                  <a:gd name="T2" fmla="*/ 0 w 20"/>
                  <a:gd name="T3" fmla="*/ 0 h 1"/>
                  <a:gd name="T4" fmla="*/ 1 w 2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1"/>
                  <a:gd name="T11" fmla="*/ 20 w 2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1">
                    <a:moveTo>
                      <a:pt x="20" y="0"/>
                    </a:move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93" name="Rectangle 73"/>
              <p:cNvSpPr>
                <a:spLocks noChangeArrowheads="1"/>
              </p:cNvSpPr>
              <p:nvPr/>
            </p:nvSpPr>
            <p:spPr bwMode="auto">
              <a:xfrm>
                <a:off x="1578" y="3098"/>
                <a:ext cx="7" cy="2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94" name="Freeform 74"/>
              <p:cNvSpPr>
                <a:spLocks/>
              </p:cNvSpPr>
              <p:nvPr/>
            </p:nvSpPr>
            <p:spPr bwMode="auto">
              <a:xfrm>
                <a:off x="1346" y="1421"/>
                <a:ext cx="6" cy="1"/>
              </a:xfrm>
              <a:custGeom>
                <a:avLst/>
                <a:gdLst>
                  <a:gd name="T0" fmla="*/ 0 w 20"/>
                  <a:gd name="T1" fmla="*/ 0 h 1"/>
                  <a:gd name="T2" fmla="*/ 1 w 20"/>
                  <a:gd name="T3" fmla="*/ 0 h 1"/>
                  <a:gd name="T4" fmla="*/ 0 w 2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1"/>
                  <a:gd name="T11" fmla="*/ 20 w 2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1">
                    <a:moveTo>
                      <a:pt x="0" y="0"/>
                    </a:move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95" name="Freeform 75"/>
              <p:cNvSpPr>
                <a:spLocks/>
              </p:cNvSpPr>
              <p:nvPr/>
            </p:nvSpPr>
            <p:spPr bwMode="auto">
              <a:xfrm>
                <a:off x="1346" y="3098"/>
                <a:ext cx="6" cy="1"/>
              </a:xfrm>
              <a:custGeom>
                <a:avLst/>
                <a:gdLst>
                  <a:gd name="T0" fmla="*/ 1 w 20"/>
                  <a:gd name="T1" fmla="*/ 0 h 1"/>
                  <a:gd name="T2" fmla="*/ 0 w 20"/>
                  <a:gd name="T3" fmla="*/ 0 h 1"/>
                  <a:gd name="T4" fmla="*/ 1 w 2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1"/>
                  <a:gd name="T11" fmla="*/ 20 w 2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1">
                    <a:moveTo>
                      <a:pt x="20" y="0"/>
                    </a:move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96" name="Rectangle 76"/>
              <p:cNvSpPr>
                <a:spLocks noChangeArrowheads="1"/>
              </p:cNvSpPr>
              <p:nvPr/>
            </p:nvSpPr>
            <p:spPr bwMode="auto">
              <a:xfrm>
                <a:off x="1346" y="1421"/>
                <a:ext cx="6" cy="167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97" name="Freeform 77"/>
              <p:cNvSpPr>
                <a:spLocks/>
              </p:cNvSpPr>
              <p:nvPr/>
            </p:nvSpPr>
            <p:spPr bwMode="auto">
              <a:xfrm>
                <a:off x="4145" y="1417"/>
                <a:ext cx="1" cy="7"/>
              </a:xfrm>
              <a:custGeom>
                <a:avLst/>
                <a:gdLst>
                  <a:gd name="T0" fmla="*/ 0 w 1"/>
                  <a:gd name="T1" fmla="*/ 0 h 20"/>
                  <a:gd name="T2" fmla="*/ 0 w 1"/>
                  <a:gd name="T3" fmla="*/ 1 h 20"/>
                  <a:gd name="T4" fmla="*/ 0 w 1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0"/>
                  <a:gd name="T11" fmla="*/ 1 w 1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0">
                    <a:moveTo>
                      <a:pt x="0" y="0"/>
                    </a:move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98" name="Freeform 78"/>
              <p:cNvSpPr>
                <a:spLocks/>
              </p:cNvSpPr>
              <p:nvPr/>
            </p:nvSpPr>
            <p:spPr bwMode="auto">
              <a:xfrm>
                <a:off x="1342" y="1417"/>
                <a:ext cx="1" cy="7"/>
              </a:xfrm>
              <a:custGeom>
                <a:avLst/>
                <a:gdLst>
                  <a:gd name="T0" fmla="*/ 0 w 1"/>
                  <a:gd name="T1" fmla="*/ 1 h 20"/>
                  <a:gd name="T2" fmla="*/ 0 w 1"/>
                  <a:gd name="T3" fmla="*/ 0 h 20"/>
                  <a:gd name="T4" fmla="*/ 0 w 1"/>
                  <a:gd name="T5" fmla="*/ 1 h 2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0"/>
                  <a:gd name="T11" fmla="*/ 1 w 1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0">
                    <a:moveTo>
                      <a:pt x="0" y="20"/>
                    </a:moveTo>
                    <a:lnTo>
                      <a:pt x="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699" name="Rectangle 79"/>
              <p:cNvSpPr>
                <a:spLocks noChangeArrowheads="1"/>
              </p:cNvSpPr>
              <p:nvPr/>
            </p:nvSpPr>
            <p:spPr bwMode="auto">
              <a:xfrm>
                <a:off x="1342" y="1417"/>
                <a:ext cx="2803" cy="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700" name="Freeform 80"/>
              <p:cNvSpPr>
                <a:spLocks/>
              </p:cNvSpPr>
              <p:nvPr/>
            </p:nvSpPr>
            <p:spPr bwMode="auto">
              <a:xfrm>
                <a:off x="4145" y="1754"/>
                <a:ext cx="1" cy="7"/>
              </a:xfrm>
              <a:custGeom>
                <a:avLst/>
                <a:gdLst>
                  <a:gd name="T0" fmla="*/ 0 w 1"/>
                  <a:gd name="T1" fmla="*/ 0 h 21"/>
                  <a:gd name="T2" fmla="*/ 0 w 1"/>
                  <a:gd name="T3" fmla="*/ 1 h 21"/>
                  <a:gd name="T4" fmla="*/ 0 w 1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1"/>
                  <a:gd name="T11" fmla="*/ 1 w 1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1">
                    <a:moveTo>
                      <a:pt x="0" y="0"/>
                    </a:move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01" name="Freeform 81"/>
              <p:cNvSpPr>
                <a:spLocks/>
              </p:cNvSpPr>
              <p:nvPr/>
            </p:nvSpPr>
            <p:spPr bwMode="auto">
              <a:xfrm>
                <a:off x="1342" y="1754"/>
                <a:ext cx="1" cy="7"/>
              </a:xfrm>
              <a:custGeom>
                <a:avLst/>
                <a:gdLst>
                  <a:gd name="T0" fmla="*/ 0 w 1"/>
                  <a:gd name="T1" fmla="*/ 1 h 21"/>
                  <a:gd name="T2" fmla="*/ 0 w 1"/>
                  <a:gd name="T3" fmla="*/ 0 h 21"/>
                  <a:gd name="T4" fmla="*/ 0 w 1"/>
                  <a:gd name="T5" fmla="*/ 1 h 2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1"/>
                  <a:gd name="T11" fmla="*/ 1 w 1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1">
                    <a:moveTo>
                      <a:pt x="0" y="21"/>
                    </a:move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02" name="Rectangle 82"/>
              <p:cNvSpPr>
                <a:spLocks noChangeArrowheads="1"/>
              </p:cNvSpPr>
              <p:nvPr/>
            </p:nvSpPr>
            <p:spPr bwMode="auto">
              <a:xfrm>
                <a:off x="1342" y="1754"/>
                <a:ext cx="2803" cy="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703" name="Freeform 83"/>
              <p:cNvSpPr>
                <a:spLocks/>
              </p:cNvSpPr>
              <p:nvPr/>
            </p:nvSpPr>
            <p:spPr bwMode="auto">
              <a:xfrm>
                <a:off x="4145" y="2089"/>
                <a:ext cx="1" cy="6"/>
              </a:xfrm>
              <a:custGeom>
                <a:avLst/>
                <a:gdLst>
                  <a:gd name="T0" fmla="*/ 0 w 1"/>
                  <a:gd name="T1" fmla="*/ 0 h 20"/>
                  <a:gd name="T2" fmla="*/ 0 w 1"/>
                  <a:gd name="T3" fmla="*/ 1 h 20"/>
                  <a:gd name="T4" fmla="*/ 0 w 1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0"/>
                  <a:gd name="T11" fmla="*/ 1 w 1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0">
                    <a:moveTo>
                      <a:pt x="0" y="0"/>
                    </a:move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04" name="Freeform 84"/>
              <p:cNvSpPr>
                <a:spLocks/>
              </p:cNvSpPr>
              <p:nvPr/>
            </p:nvSpPr>
            <p:spPr bwMode="auto">
              <a:xfrm>
                <a:off x="1342" y="2089"/>
                <a:ext cx="1" cy="6"/>
              </a:xfrm>
              <a:custGeom>
                <a:avLst/>
                <a:gdLst>
                  <a:gd name="T0" fmla="*/ 0 w 1"/>
                  <a:gd name="T1" fmla="*/ 1 h 20"/>
                  <a:gd name="T2" fmla="*/ 0 w 1"/>
                  <a:gd name="T3" fmla="*/ 0 h 20"/>
                  <a:gd name="T4" fmla="*/ 0 w 1"/>
                  <a:gd name="T5" fmla="*/ 1 h 2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0"/>
                  <a:gd name="T11" fmla="*/ 1 w 1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0">
                    <a:moveTo>
                      <a:pt x="0" y="20"/>
                    </a:moveTo>
                    <a:lnTo>
                      <a:pt x="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05" name="Rectangle 85"/>
              <p:cNvSpPr>
                <a:spLocks noChangeArrowheads="1"/>
              </p:cNvSpPr>
              <p:nvPr/>
            </p:nvSpPr>
            <p:spPr bwMode="auto">
              <a:xfrm>
                <a:off x="1342" y="2089"/>
                <a:ext cx="2803" cy="6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706" name="Freeform 86"/>
              <p:cNvSpPr>
                <a:spLocks/>
              </p:cNvSpPr>
              <p:nvPr/>
            </p:nvSpPr>
            <p:spPr bwMode="auto">
              <a:xfrm>
                <a:off x="4145" y="2423"/>
                <a:ext cx="1" cy="7"/>
              </a:xfrm>
              <a:custGeom>
                <a:avLst/>
                <a:gdLst>
                  <a:gd name="T0" fmla="*/ 0 w 1"/>
                  <a:gd name="T1" fmla="*/ 0 h 21"/>
                  <a:gd name="T2" fmla="*/ 0 w 1"/>
                  <a:gd name="T3" fmla="*/ 1 h 21"/>
                  <a:gd name="T4" fmla="*/ 0 w 1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1"/>
                  <a:gd name="T11" fmla="*/ 1 w 1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1">
                    <a:moveTo>
                      <a:pt x="0" y="0"/>
                    </a:move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07" name="Freeform 87"/>
              <p:cNvSpPr>
                <a:spLocks/>
              </p:cNvSpPr>
              <p:nvPr/>
            </p:nvSpPr>
            <p:spPr bwMode="auto">
              <a:xfrm>
                <a:off x="1342" y="2423"/>
                <a:ext cx="1" cy="7"/>
              </a:xfrm>
              <a:custGeom>
                <a:avLst/>
                <a:gdLst>
                  <a:gd name="T0" fmla="*/ 0 w 1"/>
                  <a:gd name="T1" fmla="*/ 1 h 21"/>
                  <a:gd name="T2" fmla="*/ 0 w 1"/>
                  <a:gd name="T3" fmla="*/ 0 h 21"/>
                  <a:gd name="T4" fmla="*/ 0 w 1"/>
                  <a:gd name="T5" fmla="*/ 1 h 2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1"/>
                  <a:gd name="T11" fmla="*/ 1 w 1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1">
                    <a:moveTo>
                      <a:pt x="0" y="21"/>
                    </a:move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08" name="Rectangle 88"/>
              <p:cNvSpPr>
                <a:spLocks noChangeArrowheads="1"/>
              </p:cNvSpPr>
              <p:nvPr/>
            </p:nvSpPr>
            <p:spPr bwMode="auto">
              <a:xfrm>
                <a:off x="1342" y="2423"/>
                <a:ext cx="2803" cy="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709" name="Freeform 89"/>
              <p:cNvSpPr>
                <a:spLocks/>
              </p:cNvSpPr>
              <p:nvPr/>
            </p:nvSpPr>
            <p:spPr bwMode="auto">
              <a:xfrm>
                <a:off x="4145" y="2758"/>
                <a:ext cx="1" cy="7"/>
              </a:xfrm>
              <a:custGeom>
                <a:avLst/>
                <a:gdLst>
                  <a:gd name="T0" fmla="*/ 0 w 1"/>
                  <a:gd name="T1" fmla="*/ 0 h 20"/>
                  <a:gd name="T2" fmla="*/ 0 w 1"/>
                  <a:gd name="T3" fmla="*/ 1 h 20"/>
                  <a:gd name="T4" fmla="*/ 0 w 1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0"/>
                  <a:gd name="T11" fmla="*/ 1 w 1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0">
                    <a:moveTo>
                      <a:pt x="0" y="0"/>
                    </a:move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10" name="Freeform 90"/>
              <p:cNvSpPr>
                <a:spLocks/>
              </p:cNvSpPr>
              <p:nvPr/>
            </p:nvSpPr>
            <p:spPr bwMode="auto">
              <a:xfrm>
                <a:off x="1342" y="2758"/>
                <a:ext cx="1" cy="7"/>
              </a:xfrm>
              <a:custGeom>
                <a:avLst/>
                <a:gdLst>
                  <a:gd name="T0" fmla="*/ 0 w 1"/>
                  <a:gd name="T1" fmla="*/ 1 h 20"/>
                  <a:gd name="T2" fmla="*/ 0 w 1"/>
                  <a:gd name="T3" fmla="*/ 0 h 20"/>
                  <a:gd name="T4" fmla="*/ 0 w 1"/>
                  <a:gd name="T5" fmla="*/ 1 h 2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0"/>
                  <a:gd name="T11" fmla="*/ 1 w 1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0">
                    <a:moveTo>
                      <a:pt x="0" y="20"/>
                    </a:moveTo>
                    <a:lnTo>
                      <a:pt x="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11" name="Rectangle 91"/>
              <p:cNvSpPr>
                <a:spLocks noChangeArrowheads="1"/>
              </p:cNvSpPr>
              <p:nvPr/>
            </p:nvSpPr>
            <p:spPr bwMode="auto">
              <a:xfrm>
                <a:off x="1342" y="2758"/>
                <a:ext cx="2803" cy="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712" name="Freeform 92"/>
              <p:cNvSpPr>
                <a:spLocks/>
              </p:cNvSpPr>
              <p:nvPr/>
            </p:nvSpPr>
            <p:spPr bwMode="auto">
              <a:xfrm>
                <a:off x="1349" y="3095"/>
                <a:ext cx="1" cy="7"/>
              </a:xfrm>
              <a:custGeom>
                <a:avLst/>
                <a:gdLst>
                  <a:gd name="T0" fmla="*/ 0 w 1"/>
                  <a:gd name="T1" fmla="*/ 1 h 21"/>
                  <a:gd name="T2" fmla="*/ 0 w 1"/>
                  <a:gd name="T3" fmla="*/ 0 h 21"/>
                  <a:gd name="T4" fmla="*/ 0 w 1"/>
                  <a:gd name="T5" fmla="*/ 1 h 2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1"/>
                  <a:gd name="T11" fmla="*/ 1 w 1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1">
                    <a:moveTo>
                      <a:pt x="0" y="21"/>
                    </a:move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13" name="Freeform 93"/>
              <p:cNvSpPr>
                <a:spLocks/>
              </p:cNvSpPr>
              <p:nvPr/>
            </p:nvSpPr>
            <p:spPr bwMode="auto">
              <a:xfrm>
                <a:off x="4145" y="3095"/>
                <a:ext cx="1" cy="7"/>
              </a:xfrm>
              <a:custGeom>
                <a:avLst/>
                <a:gdLst>
                  <a:gd name="T0" fmla="*/ 0 w 1"/>
                  <a:gd name="T1" fmla="*/ 0 h 21"/>
                  <a:gd name="T2" fmla="*/ 0 w 1"/>
                  <a:gd name="T3" fmla="*/ 1 h 21"/>
                  <a:gd name="T4" fmla="*/ 0 w 1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1"/>
                  <a:gd name="T11" fmla="*/ 1 w 1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1">
                    <a:moveTo>
                      <a:pt x="0" y="0"/>
                    </a:move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14" name="Rectangle 94"/>
              <p:cNvSpPr>
                <a:spLocks noChangeArrowheads="1"/>
              </p:cNvSpPr>
              <p:nvPr/>
            </p:nvSpPr>
            <p:spPr bwMode="auto">
              <a:xfrm>
                <a:off x="1349" y="3095"/>
                <a:ext cx="2796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715" name="Freeform 95"/>
              <p:cNvSpPr>
                <a:spLocks/>
              </p:cNvSpPr>
              <p:nvPr/>
            </p:nvSpPr>
            <p:spPr bwMode="auto">
              <a:xfrm>
                <a:off x="1328" y="3095"/>
                <a:ext cx="1" cy="7"/>
              </a:xfrm>
              <a:custGeom>
                <a:avLst/>
                <a:gdLst>
                  <a:gd name="T0" fmla="*/ 0 w 1"/>
                  <a:gd name="T1" fmla="*/ 1 h 21"/>
                  <a:gd name="T2" fmla="*/ 0 w 1"/>
                  <a:gd name="T3" fmla="*/ 0 h 21"/>
                  <a:gd name="T4" fmla="*/ 0 w 1"/>
                  <a:gd name="T5" fmla="*/ 1 h 2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1"/>
                  <a:gd name="T11" fmla="*/ 1 w 1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1">
                    <a:moveTo>
                      <a:pt x="0" y="21"/>
                    </a:move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16" name="Freeform 96"/>
              <p:cNvSpPr>
                <a:spLocks/>
              </p:cNvSpPr>
              <p:nvPr/>
            </p:nvSpPr>
            <p:spPr bwMode="auto">
              <a:xfrm>
                <a:off x="1349" y="3095"/>
                <a:ext cx="1" cy="7"/>
              </a:xfrm>
              <a:custGeom>
                <a:avLst/>
                <a:gdLst>
                  <a:gd name="T0" fmla="*/ 0 w 1"/>
                  <a:gd name="T1" fmla="*/ 0 h 21"/>
                  <a:gd name="T2" fmla="*/ 0 w 1"/>
                  <a:gd name="T3" fmla="*/ 1 h 21"/>
                  <a:gd name="T4" fmla="*/ 0 w 1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1"/>
                  <a:gd name="T11" fmla="*/ 1 w 1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1">
                    <a:moveTo>
                      <a:pt x="0" y="0"/>
                    </a:move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17" name="Rectangle 97"/>
              <p:cNvSpPr>
                <a:spLocks noChangeArrowheads="1"/>
              </p:cNvSpPr>
              <p:nvPr/>
            </p:nvSpPr>
            <p:spPr bwMode="auto">
              <a:xfrm>
                <a:off x="1328" y="3095"/>
                <a:ext cx="21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718" name="Freeform 98"/>
              <p:cNvSpPr>
                <a:spLocks/>
              </p:cNvSpPr>
              <p:nvPr/>
            </p:nvSpPr>
            <p:spPr bwMode="auto">
              <a:xfrm>
                <a:off x="1328" y="2927"/>
                <a:ext cx="1" cy="7"/>
              </a:xfrm>
              <a:custGeom>
                <a:avLst/>
                <a:gdLst>
                  <a:gd name="T0" fmla="*/ 0 w 1"/>
                  <a:gd name="T1" fmla="*/ 1 h 21"/>
                  <a:gd name="T2" fmla="*/ 0 w 1"/>
                  <a:gd name="T3" fmla="*/ 0 h 21"/>
                  <a:gd name="T4" fmla="*/ 0 w 1"/>
                  <a:gd name="T5" fmla="*/ 1 h 2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1"/>
                  <a:gd name="T11" fmla="*/ 1 w 1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1">
                    <a:moveTo>
                      <a:pt x="0" y="21"/>
                    </a:move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19" name="Freeform 99"/>
              <p:cNvSpPr>
                <a:spLocks/>
              </p:cNvSpPr>
              <p:nvPr/>
            </p:nvSpPr>
            <p:spPr bwMode="auto">
              <a:xfrm>
                <a:off x="1349" y="2927"/>
                <a:ext cx="1" cy="7"/>
              </a:xfrm>
              <a:custGeom>
                <a:avLst/>
                <a:gdLst>
                  <a:gd name="T0" fmla="*/ 0 w 1"/>
                  <a:gd name="T1" fmla="*/ 0 h 21"/>
                  <a:gd name="T2" fmla="*/ 0 w 1"/>
                  <a:gd name="T3" fmla="*/ 1 h 21"/>
                  <a:gd name="T4" fmla="*/ 0 w 1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1"/>
                  <a:gd name="T11" fmla="*/ 1 w 1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1">
                    <a:moveTo>
                      <a:pt x="0" y="0"/>
                    </a:move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20" name="Rectangle 100"/>
              <p:cNvSpPr>
                <a:spLocks noChangeArrowheads="1"/>
              </p:cNvSpPr>
              <p:nvPr/>
            </p:nvSpPr>
            <p:spPr bwMode="auto">
              <a:xfrm>
                <a:off x="1328" y="2927"/>
                <a:ext cx="21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721" name="Freeform 101"/>
              <p:cNvSpPr>
                <a:spLocks/>
              </p:cNvSpPr>
              <p:nvPr/>
            </p:nvSpPr>
            <p:spPr bwMode="auto">
              <a:xfrm>
                <a:off x="1328" y="2757"/>
                <a:ext cx="1" cy="6"/>
              </a:xfrm>
              <a:custGeom>
                <a:avLst/>
                <a:gdLst>
                  <a:gd name="T0" fmla="*/ 0 w 1"/>
                  <a:gd name="T1" fmla="*/ 1 h 20"/>
                  <a:gd name="T2" fmla="*/ 0 w 1"/>
                  <a:gd name="T3" fmla="*/ 0 h 20"/>
                  <a:gd name="T4" fmla="*/ 0 w 1"/>
                  <a:gd name="T5" fmla="*/ 1 h 2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0"/>
                  <a:gd name="T11" fmla="*/ 1 w 1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0">
                    <a:moveTo>
                      <a:pt x="0" y="20"/>
                    </a:moveTo>
                    <a:lnTo>
                      <a:pt x="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22" name="Freeform 102"/>
              <p:cNvSpPr>
                <a:spLocks/>
              </p:cNvSpPr>
              <p:nvPr/>
            </p:nvSpPr>
            <p:spPr bwMode="auto">
              <a:xfrm>
                <a:off x="1349" y="2757"/>
                <a:ext cx="1" cy="6"/>
              </a:xfrm>
              <a:custGeom>
                <a:avLst/>
                <a:gdLst>
                  <a:gd name="T0" fmla="*/ 0 w 1"/>
                  <a:gd name="T1" fmla="*/ 0 h 20"/>
                  <a:gd name="T2" fmla="*/ 0 w 1"/>
                  <a:gd name="T3" fmla="*/ 1 h 20"/>
                  <a:gd name="T4" fmla="*/ 0 w 1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0"/>
                  <a:gd name="T11" fmla="*/ 1 w 1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0">
                    <a:moveTo>
                      <a:pt x="0" y="0"/>
                    </a:move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23" name="Rectangle 103"/>
              <p:cNvSpPr>
                <a:spLocks noChangeArrowheads="1"/>
              </p:cNvSpPr>
              <p:nvPr/>
            </p:nvSpPr>
            <p:spPr bwMode="auto">
              <a:xfrm>
                <a:off x="1328" y="2757"/>
                <a:ext cx="21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724" name="Freeform 104"/>
              <p:cNvSpPr>
                <a:spLocks/>
              </p:cNvSpPr>
              <p:nvPr/>
            </p:nvSpPr>
            <p:spPr bwMode="auto">
              <a:xfrm>
                <a:off x="1328" y="2591"/>
                <a:ext cx="1" cy="6"/>
              </a:xfrm>
              <a:custGeom>
                <a:avLst/>
                <a:gdLst>
                  <a:gd name="T0" fmla="*/ 0 w 1"/>
                  <a:gd name="T1" fmla="*/ 1 h 20"/>
                  <a:gd name="T2" fmla="*/ 0 w 1"/>
                  <a:gd name="T3" fmla="*/ 0 h 20"/>
                  <a:gd name="T4" fmla="*/ 0 w 1"/>
                  <a:gd name="T5" fmla="*/ 1 h 2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0"/>
                  <a:gd name="T11" fmla="*/ 1 w 1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0">
                    <a:moveTo>
                      <a:pt x="0" y="20"/>
                    </a:moveTo>
                    <a:lnTo>
                      <a:pt x="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25" name="Freeform 105"/>
              <p:cNvSpPr>
                <a:spLocks/>
              </p:cNvSpPr>
              <p:nvPr/>
            </p:nvSpPr>
            <p:spPr bwMode="auto">
              <a:xfrm>
                <a:off x="1349" y="2591"/>
                <a:ext cx="1" cy="6"/>
              </a:xfrm>
              <a:custGeom>
                <a:avLst/>
                <a:gdLst>
                  <a:gd name="T0" fmla="*/ 0 w 1"/>
                  <a:gd name="T1" fmla="*/ 0 h 20"/>
                  <a:gd name="T2" fmla="*/ 0 w 1"/>
                  <a:gd name="T3" fmla="*/ 1 h 20"/>
                  <a:gd name="T4" fmla="*/ 0 w 1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0"/>
                  <a:gd name="T11" fmla="*/ 1 w 1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0">
                    <a:moveTo>
                      <a:pt x="0" y="0"/>
                    </a:move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26" name="Rectangle 106"/>
              <p:cNvSpPr>
                <a:spLocks noChangeArrowheads="1"/>
              </p:cNvSpPr>
              <p:nvPr/>
            </p:nvSpPr>
            <p:spPr bwMode="auto">
              <a:xfrm>
                <a:off x="1328" y="2591"/>
                <a:ext cx="21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727" name="Freeform 107"/>
              <p:cNvSpPr>
                <a:spLocks/>
              </p:cNvSpPr>
              <p:nvPr/>
            </p:nvSpPr>
            <p:spPr bwMode="auto">
              <a:xfrm>
                <a:off x="1328" y="1754"/>
                <a:ext cx="1" cy="7"/>
              </a:xfrm>
              <a:custGeom>
                <a:avLst/>
                <a:gdLst>
                  <a:gd name="T0" fmla="*/ 0 w 1"/>
                  <a:gd name="T1" fmla="*/ 1 h 21"/>
                  <a:gd name="T2" fmla="*/ 0 w 1"/>
                  <a:gd name="T3" fmla="*/ 0 h 21"/>
                  <a:gd name="T4" fmla="*/ 0 w 1"/>
                  <a:gd name="T5" fmla="*/ 1 h 2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1"/>
                  <a:gd name="T11" fmla="*/ 1 w 1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1">
                    <a:moveTo>
                      <a:pt x="0" y="21"/>
                    </a:move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28" name="Freeform 108"/>
              <p:cNvSpPr>
                <a:spLocks/>
              </p:cNvSpPr>
              <p:nvPr/>
            </p:nvSpPr>
            <p:spPr bwMode="auto">
              <a:xfrm>
                <a:off x="1349" y="1754"/>
                <a:ext cx="1" cy="7"/>
              </a:xfrm>
              <a:custGeom>
                <a:avLst/>
                <a:gdLst>
                  <a:gd name="T0" fmla="*/ 0 w 1"/>
                  <a:gd name="T1" fmla="*/ 0 h 21"/>
                  <a:gd name="T2" fmla="*/ 0 w 1"/>
                  <a:gd name="T3" fmla="*/ 1 h 21"/>
                  <a:gd name="T4" fmla="*/ 0 w 1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1"/>
                  <a:gd name="T11" fmla="*/ 1 w 1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1">
                    <a:moveTo>
                      <a:pt x="0" y="0"/>
                    </a:move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29" name="Rectangle 109"/>
              <p:cNvSpPr>
                <a:spLocks noChangeArrowheads="1"/>
              </p:cNvSpPr>
              <p:nvPr/>
            </p:nvSpPr>
            <p:spPr bwMode="auto">
              <a:xfrm>
                <a:off x="1328" y="1754"/>
                <a:ext cx="21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730" name="Freeform 110"/>
              <p:cNvSpPr>
                <a:spLocks/>
              </p:cNvSpPr>
              <p:nvPr/>
            </p:nvSpPr>
            <p:spPr bwMode="auto">
              <a:xfrm>
                <a:off x="1328" y="1921"/>
                <a:ext cx="1" cy="7"/>
              </a:xfrm>
              <a:custGeom>
                <a:avLst/>
                <a:gdLst>
                  <a:gd name="T0" fmla="*/ 0 w 1"/>
                  <a:gd name="T1" fmla="*/ 1 h 21"/>
                  <a:gd name="T2" fmla="*/ 0 w 1"/>
                  <a:gd name="T3" fmla="*/ 0 h 21"/>
                  <a:gd name="T4" fmla="*/ 0 w 1"/>
                  <a:gd name="T5" fmla="*/ 1 h 2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1"/>
                  <a:gd name="T11" fmla="*/ 1 w 1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1">
                    <a:moveTo>
                      <a:pt x="0" y="21"/>
                    </a:move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31" name="Freeform 111"/>
              <p:cNvSpPr>
                <a:spLocks/>
              </p:cNvSpPr>
              <p:nvPr/>
            </p:nvSpPr>
            <p:spPr bwMode="auto">
              <a:xfrm>
                <a:off x="1349" y="1921"/>
                <a:ext cx="1" cy="7"/>
              </a:xfrm>
              <a:custGeom>
                <a:avLst/>
                <a:gdLst>
                  <a:gd name="T0" fmla="*/ 0 w 1"/>
                  <a:gd name="T1" fmla="*/ 0 h 21"/>
                  <a:gd name="T2" fmla="*/ 0 w 1"/>
                  <a:gd name="T3" fmla="*/ 1 h 21"/>
                  <a:gd name="T4" fmla="*/ 0 w 1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1"/>
                  <a:gd name="T11" fmla="*/ 1 w 1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1">
                    <a:moveTo>
                      <a:pt x="0" y="0"/>
                    </a:move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32" name="Rectangle 112"/>
              <p:cNvSpPr>
                <a:spLocks noChangeArrowheads="1"/>
              </p:cNvSpPr>
              <p:nvPr/>
            </p:nvSpPr>
            <p:spPr bwMode="auto">
              <a:xfrm>
                <a:off x="1328" y="1921"/>
                <a:ext cx="21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733" name="Freeform 113"/>
              <p:cNvSpPr>
                <a:spLocks/>
              </p:cNvSpPr>
              <p:nvPr/>
            </p:nvSpPr>
            <p:spPr bwMode="auto">
              <a:xfrm>
                <a:off x="1328" y="2089"/>
                <a:ext cx="1" cy="6"/>
              </a:xfrm>
              <a:custGeom>
                <a:avLst/>
                <a:gdLst>
                  <a:gd name="T0" fmla="*/ 0 w 1"/>
                  <a:gd name="T1" fmla="*/ 1 h 20"/>
                  <a:gd name="T2" fmla="*/ 0 w 1"/>
                  <a:gd name="T3" fmla="*/ 0 h 20"/>
                  <a:gd name="T4" fmla="*/ 0 w 1"/>
                  <a:gd name="T5" fmla="*/ 1 h 2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0"/>
                  <a:gd name="T11" fmla="*/ 1 w 1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0">
                    <a:moveTo>
                      <a:pt x="0" y="20"/>
                    </a:moveTo>
                    <a:lnTo>
                      <a:pt x="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34" name="Freeform 114"/>
              <p:cNvSpPr>
                <a:spLocks/>
              </p:cNvSpPr>
              <p:nvPr/>
            </p:nvSpPr>
            <p:spPr bwMode="auto">
              <a:xfrm>
                <a:off x="1349" y="2089"/>
                <a:ext cx="1" cy="6"/>
              </a:xfrm>
              <a:custGeom>
                <a:avLst/>
                <a:gdLst>
                  <a:gd name="T0" fmla="*/ 0 w 1"/>
                  <a:gd name="T1" fmla="*/ 0 h 20"/>
                  <a:gd name="T2" fmla="*/ 0 w 1"/>
                  <a:gd name="T3" fmla="*/ 1 h 20"/>
                  <a:gd name="T4" fmla="*/ 0 w 1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0"/>
                  <a:gd name="T11" fmla="*/ 1 w 1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0">
                    <a:moveTo>
                      <a:pt x="0" y="0"/>
                    </a:move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35" name="Rectangle 115"/>
              <p:cNvSpPr>
                <a:spLocks noChangeArrowheads="1"/>
              </p:cNvSpPr>
              <p:nvPr/>
            </p:nvSpPr>
            <p:spPr bwMode="auto">
              <a:xfrm>
                <a:off x="1328" y="2089"/>
                <a:ext cx="21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736" name="Freeform 116"/>
              <p:cNvSpPr>
                <a:spLocks/>
              </p:cNvSpPr>
              <p:nvPr/>
            </p:nvSpPr>
            <p:spPr bwMode="auto">
              <a:xfrm>
                <a:off x="1328" y="2256"/>
                <a:ext cx="1" cy="7"/>
              </a:xfrm>
              <a:custGeom>
                <a:avLst/>
                <a:gdLst>
                  <a:gd name="T0" fmla="*/ 0 w 1"/>
                  <a:gd name="T1" fmla="*/ 1 h 20"/>
                  <a:gd name="T2" fmla="*/ 0 w 1"/>
                  <a:gd name="T3" fmla="*/ 0 h 20"/>
                  <a:gd name="T4" fmla="*/ 0 w 1"/>
                  <a:gd name="T5" fmla="*/ 1 h 2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0"/>
                  <a:gd name="T11" fmla="*/ 1 w 1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0">
                    <a:moveTo>
                      <a:pt x="0" y="20"/>
                    </a:moveTo>
                    <a:lnTo>
                      <a:pt x="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37" name="Freeform 117"/>
              <p:cNvSpPr>
                <a:spLocks/>
              </p:cNvSpPr>
              <p:nvPr/>
            </p:nvSpPr>
            <p:spPr bwMode="auto">
              <a:xfrm>
                <a:off x="1349" y="2256"/>
                <a:ext cx="1" cy="7"/>
              </a:xfrm>
              <a:custGeom>
                <a:avLst/>
                <a:gdLst>
                  <a:gd name="T0" fmla="*/ 0 w 1"/>
                  <a:gd name="T1" fmla="*/ 0 h 20"/>
                  <a:gd name="T2" fmla="*/ 0 w 1"/>
                  <a:gd name="T3" fmla="*/ 1 h 20"/>
                  <a:gd name="T4" fmla="*/ 0 w 1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0"/>
                  <a:gd name="T11" fmla="*/ 1 w 1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0">
                    <a:moveTo>
                      <a:pt x="0" y="0"/>
                    </a:move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38" name="Rectangle 118"/>
              <p:cNvSpPr>
                <a:spLocks noChangeArrowheads="1"/>
              </p:cNvSpPr>
              <p:nvPr/>
            </p:nvSpPr>
            <p:spPr bwMode="auto">
              <a:xfrm>
                <a:off x="1328" y="2256"/>
                <a:ext cx="21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739" name="Freeform 119"/>
              <p:cNvSpPr>
                <a:spLocks/>
              </p:cNvSpPr>
              <p:nvPr/>
            </p:nvSpPr>
            <p:spPr bwMode="auto">
              <a:xfrm>
                <a:off x="1328" y="2423"/>
                <a:ext cx="1" cy="7"/>
              </a:xfrm>
              <a:custGeom>
                <a:avLst/>
                <a:gdLst>
                  <a:gd name="T0" fmla="*/ 0 w 1"/>
                  <a:gd name="T1" fmla="*/ 1 h 21"/>
                  <a:gd name="T2" fmla="*/ 0 w 1"/>
                  <a:gd name="T3" fmla="*/ 0 h 21"/>
                  <a:gd name="T4" fmla="*/ 0 w 1"/>
                  <a:gd name="T5" fmla="*/ 1 h 2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1"/>
                  <a:gd name="T11" fmla="*/ 1 w 1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1">
                    <a:moveTo>
                      <a:pt x="0" y="21"/>
                    </a:move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40" name="Freeform 120"/>
              <p:cNvSpPr>
                <a:spLocks/>
              </p:cNvSpPr>
              <p:nvPr/>
            </p:nvSpPr>
            <p:spPr bwMode="auto">
              <a:xfrm>
                <a:off x="1349" y="2423"/>
                <a:ext cx="1" cy="7"/>
              </a:xfrm>
              <a:custGeom>
                <a:avLst/>
                <a:gdLst>
                  <a:gd name="T0" fmla="*/ 0 w 1"/>
                  <a:gd name="T1" fmla="*/ 0 h 21"/>
                  <a:gd name="T2" fmla="*/ 0 w 1"/>
                  <a:gd name="T3" fmla="*/ 1 h 21"/>
                  <a:gd name="T4" fmla="*/ 0 w 1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1"/>
                  <a:gd name="T11" fmla="*/ 1 w 1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1">
                    <a:moveTo>
                      <a:pt x="0" y="0"/>
                    </a:move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41" name="Rectangle 121"/>
              <p:cNvSpPr>
                <a:spLocks noChangeArrowheads="1"/>
              </p:cNvSpPr>
              <p:nvPr/>
            </p:nvSpPr>
            <p:spPr bwMode="auto">
              <a:xfrm>
                <a:off x="1328" y="2423"/>
                <a:ext cx="21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742" name="Freeform 122"/>
              <p:cNvSpPr>
                <a:spLocks/>
              </p:cNvSpPr>
              <p:nvPr/>
            </p:nvSpPr>
            <p:spPr bwMode="auto">
              <a:xfrm>
                <a:off x="1328" y="2757"/>
                <a:ext cx="1" cy="6"/>
              </a:xfrm>
              <a:custGeom>
                <a:avLst/>
                <a:gdLst>
                  <a:gd name="T0" fmla="*/ 0 w 1"/>
                  <a:gd name="T1" fmla="*/ 1 h 20"/>
                  <a:gd name="T2" fmla="*/ 0 w 1"/>
                  <a:gd name="T3" fmla="*/ 0 h 20"/>
                  <a:gd name="T4" fmla="*/ 0 w 1"/>
                  <a:gd name="T5" fmla="*/ 1 h 2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0"/>
                  <a:gd name="T11" fmla="*/ 1 w 1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0">
                    <a:moveTo>
                      <a:pt x="0" y="20"/>
                    </a:moveTo>
                    <a:lnTo>
                      <a:pt x="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43" name="Freeform 123"/>
              <p:cNvSpPr>
                <a:spLocks/>
              </p:cNvSpPr>
              <p:nvPr/>
            </p:nvSpPr>
            <p:spPr bwMode="auto">
              <a:xfrm>
                <a:off x="1349" y="2757"/>
                <a:ext cx="1" cy="6"/>
              </a:xfrm>
              <a:custGeom>
                <a:avLst/>
                <a:gdLst>
                  <a:gd name="T0" fmla="*/ 0 w 1"/>
                  <a:gd name="T1" fmla="*/ 0 h 20"/>
                  <a:gd name="T2" fmla="*/ 0 w 1"/>
                  <a:gd name="T3" fmla="*/ 1 h 20"/>
                  <a:gd name="T4" fmla="*/ 0 w 1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0"/>
                  <a:gd name="T11" fmla="*/ 1 w 1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0">
                    <a:moveTo>
                      <a:pt x="0" y="0"/>
                    </a:move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44" name="Rectangle 124"/>
              <p:cNvSpPr>
                <a:spLocks noChangeArrowheads="1"/>
              </p:cNvSpPr>
              <p:nvPr/>
            </p:nvSpPr>
            <p:spPr bwMode="auto">
              <a:xfrm>
                <a:off x="1328" y="2757"/>
                <a:ext cx="21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745" name="Freeform 125"/>
              <p:cNvSpPr>
                <a:spLocks/>
              </p:cNvSpPr>
              <p:nvPr/>
            </p:nvSpPr>
            <p:spPr bwMode="auto">
              <a:xfrm>
                <a:off x="1328" y="1588"/>
                <a:ext cx="1" cy="7"/>
              </a:xfrm>
              <a:custGeom>
                <a:avLst/>
                <a:gdLst>
                  <a:gd name="T0" fmla="*/ 0 w 1"/>
                  <a:gd name="T1" fmla="*/ 1 h 20"/>
                  <a:gd name="T2" fmla="*/ 0 w 1"/>
                  <a:gd name="T3" fmla="*/ 0 h 20"/>
                  <a:gd name="T4" fmla="*/ 0 w 1"/>
                  <a:gd name="T5" fmla="*/ 1 h 2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0"/>
                  <a:gd name="T11" fmla="*/ 1 w 1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0">
                    <a:moveTo>
                      <a:pt x="0" y="20"/>
                    </a:moveTo>
                    <a:lnTo>
                      <a:pt x="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46" name="Freeform 126"/>
              <p:cNvSpPr>
                <a:spLocks/>
              </p:cNvSpPr>
              <p:nvPr/>
            </p:nvSpPr>
            <p:spPr bwMode="auto">
              <a:xfrm>
                <a:off x="1349" y="1588"/>
                <a:ext cx="1" cy="7"/>
              </a:xfrm>
              <a:custGeom>
                <a:avLst/>
                <a:gdLst>
                  <a:gd name="T0" fmla="*/ 0 w 1"/>
                  <a:gd name="T1" fmla="*/ 0 h 20"/>
                  <a:gd name="T2" fmla="*/ 0 w 1"/>
                  <a:gd name="T3" fmla="*/ 1 h 20"/>
                  <a:gd name="T4" fmla="*/ 0 w 1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0"/>
                  <a:gd name="T11" fmla="*/ 1 w 1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0">
                    <a:moveTo>
                      <a:pt x="0" y="0"/>
                    </a:move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47" name="Rectangle 127"/>
              <p:cNvSpPr>
                <a:spLocks noChangeArrowheads="1"/>
              </p:cNvSpPr>
              <p:nvPr/>
            </p:nvSpPr>
            <p:spPr bwMode="auto">
              <a:xfrm>
                <a:off x="1328" y="1588"/>
                <a:ext cx="21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748" name="Freeform 128"/>
              <p:cNvSpPr>
                <a:spLocks/>
              </p:cNvSpPr>
              <p:nvPr/>
            </p:nvSpPr>
            <p:spPr bwMode="auto">
              <a:xfrm>
                <a:off x="1328" y="1417"/>
                <a:ext cx="1" cy="7"/>
              </a:xfrm>
              <a:custGeom>
                <a:avLst/>
                <a:gdLst>
                  <a:gd name="T0" fmla="*/ 0 w 1"/>
                  <a:gd name="T1" fmla="*/ 1 h 20"/>
                  <a:gd name="T2" fmla="*/ 0 w 1"/>
                  <a:gd name="T3" fmla="*/ 0 h 20"/>
                  <a:gd name="T4" fmla="*/ 0 w 1"/>
                  <a:gd name="T5" fmla="*/ 1 h 2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0"/>
                  <a:gd name="T11" fmla="*/ 1 w 1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0">
                    <a:moveTo>
                      <a:pt x="0" y="20"/>
                    </a:moveTo>
                    <a:lnTo>
                      <a:pt x="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49" name="Freeform 129"/>
              <p:cNvSpPr>
                <a:spLocks/>
              </p:cNvSpPr>
              <p:nvPr/>
            </p:nvSpPr>
            <p:spPr bwMode="auto">
              <a:xfrm>
                <a:off x="1349" y="1417"/>
                <a:ext cx="1" cy="7"/>
              </a:xfrm>
              <a:custGeom>
                <a:avLst/>
                <a:gdLst>
                  <a:gd name="T0" fmla="*/ 0 w 1"/>
                  <a:gd name="T1" fmla="*/ 0 h 20"/>
                  <a:gd name="T2" fmla="*/ 0 w 1"/>
                  <a:gd name="T3" fmla="*/ 1 h 20"/>
                  <a:gd name="T4" fmla="*/ 0 w 1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0"/>
                  <a:gd name="T11" fmla="*/ 1 w 1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0">
                    <a:moveTo>
                      <a:pt x="0" y="0"/>
                    </a:move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50" name="Rectangle 130"/>
              <p:cNvSpPr>
                <a:spLocks noChangeArrowheads="1"/>
              </p:cNvSpPr>
              <p:nvPr/>
            </p:nvSpPr>
            <p:spPr bwMode="auto">
              <a:xfrm>
                <a:off x="1328" y="1417"/>
                <a:ext cx="21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751" name="Freeform 131"/>
              <p:cNvSpPr>
                <a:spLocks/>
              </p:cNvSpPr>
              <p:nvPr/>
            </p:nvSpPr>
            <p:spPr bwMode="auto">
              <a:xfrm>
                <a:off x="2608" y="2824"/>
                <a:ext cx="14" cy="1"/>
              </a:xfrm>
              <a:custGeom>
                <a:avLst/>
                <a:gdLst>
                  <a:gd name="T0" fmla="*/ 2 w 41"/>
                  <a:gd name="T1" fmla="*/ 0 h 5"/>
                  <a:gd name="T2" fmla="*/ 0 w 41"/>
                  <a:gd name="T3" fmla="*/ 0 h 5"/>
                  <a:gd name="T4" fmla="*/ 2 w 4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5"/>
                  <a:gd name="T11" fmla="*/ 41 w 4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5">
                    <a:moveTo>
                      <a:pt x="41" y="5"/>
                    </a:moveTo>
                    <a:lnTo>
                      <a:pt x="0" y="0"/>
                    </a:lnTo>
                    <a:lnTo>
                      <a:pt x="41" y="5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52" name="Freeform 132"/>
              <p:cNvSpPr>
                <a:spLocks/>
              </p:cNvSpPr>
              <p:nvPr/>
            </p:nvSpPr>
            <p:spPr bwMode="auto">
              <a:xfrm>
                <a:off x="3960" y="1608"/>
                <a:ext cx="1" cy="14"/>
              </a:xfrm>
              <a:custGeom>
                <a:avLst/>
                <a:gdLst>
                  <a:gd name="T0" fmla="*/ 0 w 1"/>
                  <a:gd name="T1" fmla="*/ 0 h 41"/>
                  <a:gd name="T2" fmla="*/ 0 w 1"/>
                  <a:gd name="T3" fmla="*/ 2 h 41"/>
                  <a:gd name="T4" fmla="*/ 0 w 1"/>
                  <a:gd name="T5" fmla="*/ 0 h 4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1"/>
                  <a:gd name="T11" fmla="*/ 1 w 1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1">
                    <a:moveTo>
                      <a:pt x="0" y="0"/>
                    </a:move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53" name="Freeform 133"/>
              <p:cNvSpPr>
                <a:spLocks/>
              </p:cNvSpPr>
              <p:nvPr/>
            </p:nvSpPr>
            <p:spPr bwMode="auto">
              <a:xfrm>
                <a:off x="2608" y="2643"/>
                <a:ext cx="44" cy="182"/>
              </a:xfrm>
              <a:custGeom>
                <a:avLst/>
                <a:gdLst>
                  <a:gd name="T0" fmla="*/ 2 w 132"/>
                  <a:gd name="T1" fmla="*/ 20 h 548"/>
                  <a:gd name="T2" fmla="*/ 0 w 132"/>
                  <a:gd name="T3" fmla="*/ 20 h 548"/>
                  <a:gd name="T4" fmla="*/ 3 w 132"/>
                  <a:gd name="T5" fmla="*/ 0 h 548"/>
                  <a:gd name="T6" fmla="*/ 3 w 132"/>
                  <a:gd name="T7" fmla="*/ 0 h 548"/>
                  <a:gd name="T8" fmla="*/ 5 w 132"/>
                  <a:gd name="T9" fmla="*/ 0 h 548"/>
                  <a:gd name="T10" fmla="*/ 5 w 132"/>
                  <a:gd name="T11" fmla="*/ 1 h 548"/>
                  <a:gd name="T12" fmla="*/ 2 w 132"/>
                  <a:gd name="T13" fmla="*/ 20 h 5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2"/>
                  <a:gd name="T22" fmla="*/ 0 h 548"/>
                  <a:gd name="T23" fmla="*/ 132 w 132"/>
                  <a:gd name="T24" fmla="*/ 548 h 5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2" h="548">
                    <a:moveTo>
                      <a:pt x="41" y="548"/>
                    </a:moveTo>
                    <a:lnTo>
                      <a:pt x="0" y="543"/>
                    </a:lnTo>
                    <a:lnTo>
                      <a:pt x="92" y="0"/>
                    </a:lnTo>
                    <a:lnTo>
                      <a:pt x="91" y="4"/>
                    </a:lnTo>
                    <a:lnTo>
                      <a:pt x="132" y="12"/>
                    </a:lnTo>
                    <a:lnTo>
                      <a:pt x="131" y="16"/>
                    </a:lnTo>
                    <a:lnTo>
                      <a:pt x="41" y="548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54" name="Freeform 134"/>
              <p:cNvSpPr>
                <a:spLocks/>
              </p:cNvSpPr>
              <p:nvPr/>
            </p:nvSpPr>
            <p:spPr bwMode="auto">
              <a:xfrm>
                <a:off x="2639" y="2390"/>
                <a:ext cx="71" cy="257"/>
              </a:xfrm>
              <a:custGeom>
                <a:avLst/>
                <a:gdLst>
                  <a:gd name="T0" fmla="*/ 2 w 213"/>
                  <a:gd name="T1" fmla="*/ 29 h 769"/>
                  <a:gd name="T2" fmla="*/ 0 w 213"/>
                  <a:gd name="T3" fmla="*/ 28 h 769"/>
                  <a:gd name="T4" fmla="*/ 6 w 213"/>
                  <a:gd name="T5" fmla="*/ 0 h 769"/>
                  <a:gd name="T6" fmla="*/ 6 w 213"/>
                  <a:gd name="T7" fmla="*/ 0 h 769"/>
                  <a:gd name="T8" fmla="*/ 8 w 213"/>
                  <a:gd name="T9" fmla="*/ 1 h 769"/>
                  <a:gd name="T10" fmla="*/ 8 w 213"/>
                  <a:gd name="T11" fmla="*/ 1 h 769"/>
                  <a:gd name="T12" fmla="*/ 2 w 213"/>
                  <a:gd name="T13" fmla="*/ 29 h 7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3"/>
                  <a:gd name="T22" fmla="*/ 0 h 769"/>
                  <a:gd name="T23" fmla="*/ 213 w 213"/>
                  <a:gd name="T24" fmla="*/ 769 h 7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3" h="769">
                    <a:moveTo>
                      <a:pt x="41" y="769"/>
                    </a:moveTo>
                    <a:lnTo>
                      <a:pt x="0" y="761"/>
                    </a:lnTo>
                    <a:lnTo>
                      <a:pt x="173" y="0"/>
                    </a:lnTo>
                    <a:lnTo>
                      <a:pt x="172" y="7"/>
                    </a:lnTo>
                    <a:lnTo>
                      <a:pt x="213" y="17"/>
                    </a:lnTo>
                    <a:lnTo>
                      <a:pt x="212" y="24"/>
                    </a:lnTo>
                    <a:lnTo>
                      <a:pt x="41" y="769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55" name="Freeform 135"/>
              <p:cNvSpPr>
                <a:spLocks/>
              </p:cNvSpPr>
              <p:nvPr/>
            </p:nvSpPr>
            <p:spPr bwMode="auto">
              <a:xfrm>
                <a:off x="2696" y="2243"/>
                <a:ext cx="56" cy="153"/>
              </a:xfrm>
              <a:custGeom>
                <a:avLst/>
                <a:gdLst>
                  <a:gd name="T0" fmla="*/ 2 w 168"/>
                  <a:gd name="T1" fmla="*/ 17 h 458"/>
                  <a:gd name="T2" fmla="*/ 0 w 168"/>
                  <a:gd name="T3" fmla="*/ 17 h 458"/>
                  <a:gd name="T4" fmla="*/ 5 w 168"/>
                  <a:gd name="T5" fmla="*/ 0 h 458"/>
                  <a:gd name="T6" fmla="*/ 5 w 168"/>
                  <a:gd name="T7" fmla="*/ 0 h 458"/>
                  <a:gd name="T8" fmla="*/ 6 w 168"/>
                  <a:gd name="T9" fmla="*/ 0 h 458"/>
                  <a:gd name="T10" fmla="*/ 6 w 168"/>
                  <a:gd name="T11" fmla="*/ 0 h 458"/>
                  <a:gd name="T12" fmla="*/ 2 w 168"/>
                  <a:gd name="T13" fmla="*/ 17 h 4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8"/>
                  <a:gd name="T22" fmla="*/ 0 h 458"/>
                  <a:gd name="T23" fmla="*/ 168 w 168"/>
                  <a:gd name="T24" fmla="*/ 458 h 4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8" h="458">
                    <a:moveTo>
                      <a:pt x="41" y="458"/>
                    </a:moveTo>
                    <a:lnTo>
                      <a:pt x="0" y="448"/>
                    </a:lnTo>
                    <a:lnTo>
                      <a:pt x="122" y="12"/>
                    </a:lnTo>
                    <a:lnTo>
                      <a:pt x="126" y="0"/>
                    </a:lnTo>
                    <a:lnTo>
                      <a:pt x="164" y="13"/>
                    </a:lnTo>
                    <a:lnTo>
                      <a:pt x="168" y="1"/>
                    </a:lnTo>
                    <a:lnTo>
                      <a:pt x="41" y="458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56" name="Freeform 136"/>
              <p:cNvSpPr>
                <a:spLocks/>
              </p:cNvSpPr>
              <p:nvPr/>
            </p:nvSpPr>
            <p:spPr bwMode="auto">
              <a:xfrm>
                <a:off x="2738" y="2089"/>
                <a:ext cx="68" cy="159"/>
              </a:xfrm>
              <a:custGeom>
                <a:avLst/>
                <a:gdLst>
                  <a:gd name="T0" fmla="*/ 1 w 204"/>
                  <a:gd name="T1" fmla="*/ 18 h 477"/>
                  <a:gd name="T2" fmla="*/ 0 w 204"/>
                  <a:gd name="T3" fmla="*/ 17 h 477"/>
                  <a:gd name="T4" fmla="*/ 6 w 204"/>
                  <a:gd name="T5" fmla="*/ 0 h 477"/>
                  <a:gd name="T6" fmla="*/ 6 w 204"/>
                  <a:gd name="T7" fmla="*/ 0 h 477"/>
                  <a:gd name="T8" fmla="*/ 8 w 204"/>
                  <a:gd name="T9" fmla="*/ 1 h 477"/>
                  <a:gd name="T10" fmla="*/ 7 w 204"/>
                  <a:gd name="T11" fmla="*/ 1 h 477"/>
                  <a:gd name="T12" fmla="*/ 1 w 204"/>
                  <a:gd name="T13" fmla="*/ 18 h 4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4"/>
                  <a:gd name="T22" fmla="*/ 0 h 477"/>
                  <a:gd name="T23" fmla="*/ 204 w 204"/>
                  <a:gd name="T24" fmla="*/ 477 h 4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4" h="477">
                    <a:moveTo>
                      <a:pt x="38" y="477"/>
                    </a:moveTo>
                    <a:lnTo>
                      <a:pt x="0" y="464"/>
                    </a:lnTo>
                    <a:lnTo>
                      <a:pt x="168" y="0"/>
                    </a:lnTo>
                    <a:lnTo>
                      <a:pt x="165" y="6"/>
                    </a:lnTo>
                    <a:lnTo>
                      <a:pt x="204" y="22"/>
                    </a:lnTo>
                    <a:lnTo>
                      <a:pt x="201" y="28"/>
                    </a:lnTo>
                    <a:lnTo>
                      <a:pt x="38" y="477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57" name="Freeform 137"/>
              <p:cNvSpPr>
                <a:spLocks/>
              </p:cNvSpPr>
              <p:nvPr/>
            </p:nvSpPr>
            <p:spPr bwMode="auto">
              <a:xfrm>
                <a:off x="2793" y="1959"/>
                <a:ext cx="68" cy="137"/>
              </a:xfrm>
              <a:custGeom>
                <a:avLst/>
                <a:gdLst>
                  <a:gd name="T0" fmla="*/ 1 w 204"/>
                  <a:gd name="T1" fmla="*/ 15 h 410"/>
                  <a:gd name="T2" fmla="*/ 0 w 204"/>
                  <a:gd name="T3" fmla="*/ 15 h 410"/>
                  <a:gd name="T4" fmla="*/ 6 w 204"/>
                  <a:gd name="T5" fmla="*/ 0 h 410"/>
                  <a:gd name="T6" fmla="*/ 6 w 204"/>
                  <a:gd name="T7" fmla="*/ 0 h 410"/>
                  <a:gd name="T8" fmla="*/ 8 w 204"/>
                  <a:gd name="T9" fmla="*/ 1 h 410"/>
                  <a:gd name="T10" fmla="*/ 7 w 204"/>
                  <a:gd name="T11" fmla="*/ 1 h 410"/>
                  <a:gd name="T12" fmla="*/ 1 w 204"/>
                  <a:gd name="T13" fmla="*/ 15 h 4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4"/>
                  <a:gd name="T22" fmla="*/ 0 h 410"/>
                  <a:gd name="T23" fmla="*/ 204 w 204"/>
                  <a:gd name="T24" fmla="*/ 410 h 4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4" h="410">
                    <a:moveTo>
                      <a:pt x="39" y="410"/>
                    </a:moveTo>
                    <a:lnTo>
                      <a:pt x="0" y="394"/>
                    </a:lnTo>
                    <a:lnTo>
                      <a:pt x="171" y="0"/>
                    </a:lnTo>
                    <a:lnTo>
                      <a:pt x="166" y="9"/>
                    </a:lnTo>
                    <a:lnTo>
                      <a:pt x="204" y="27"/>
                    </a:lnTo>
                    <a:lnTo>
                      <a:pt x="199" y="36"/>
                    </a:lnTo>
                    <a:lnTo>
                      <a:pt x="39" y="410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58" name="Freeform 138"/>
              <p:cNvSpPr>
                <a:spLocks/>
              </p:cNvSpPr>
              <p:nvPr/>
            </p:nvSpPr>
            <p:spPr bwMode="auto">
              <a:xfrm>
                <a:off x="2848" y="1887"/>
                <a:ext cx="49" cy="81"/>
              </a:xfrm>
              <a:custGeom>
                <a:avLst/>
                <a:gdLst>
                  <a:gd name="T0" fmla="*/ 1 w 146"/>
                  <a:gd name="T1" fmla="*/ 9 h 243"/>
                  <a:gd name="T2" fmla="*/ 0 w 146"/>
                  <a:gd name="T3" fmla="*/ 8 h 243"/>
                  <a:gd name="T4" fmla="*/ 4 w 146"/>
                  <a:gd name="T5" fmla="*/ 0 h 243"/>
                  <a:gd name="T6" fmla="*/ 4 w 146"/>
                  <a:gd name="T7" fmla="*/ 0 h 243"/>
                  <a:gd name="T8" fmla="*/ 5 w 146"/>
                  <a:gd name="T9" fmla="*/ 1 h 243"/>
                  <a:gd name="T10" fmla="*/ 5 w 146"/>
                  <a:gd name="T11" fmla="*/ 1 h 243"/>
                  <a:gd name="T12" fmla="*/ 1 w 146"/>
                  <a:gd name="T13" fmla="*/ 9 h 2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6"/>
                  <a:gd name="T22" fmla="*/ 0 h 243"/>
                  <a:gd name="T23" fmla="*/ 146 w 146"/>
                  <a:gd name="T24" fmla="*/ 243 h 2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6" h="243">
                    <a:moveTo>
                      <a:pt x="38" y="243"/>
                    </a:moveTo>
                    <a:lnTo>
                      <a:pt x="0" y="225"/>
                    </a:lnTo>
                    <a:lnTo>
                      <a:pt x="110" y="2"/>
                    </a:lnTo>
                    <a:lnTo>
                      <a:pt x="111" y="0"/>
                    </a:lnTo>
                    <a:lnTo>
                      <a:pt x="145" y="25"/>
                    </a:lnTo>
                    <a:lnTo>
                      <a:pt x="146" y="23"/>
                    </a:lnTo>
                    <a:lnTo>
                      <a:pt x="38" y="243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59" name="Freeform 139"/>
              <p:cNvSpPr>
                <a:spLocks/>
              </p:cNvSpPr>
              <p:nvPr/>
            </p:nvSpPr>
            <p:spPr bwMode="auto">
              <a:xfrm>
                <a:off x="2885" y="1845"/>
                <a:ext cx="46" cy="51"/>
              </a:xfrm>
              <a:custGeom>
                <a:avLst/>
                <a:gdLst>
                  <a:gd name="T0" fmla="*/ 1 w 137"/>
                  <a:gd name="T1" fmla="*/ 6 h 151"/>
                  <a:gd name="T2" fmla="*/ 0 w 137"/>
                  <a:gd name="T3" fmla="*/ 5 h 151"/>
                  <a:gd name="T4" fmla="*/ 4 w 137"/>
                  <a:gd name="T5" fmla="*/ 0 h 151"/>
                  <a:gd name="T6" fmla="*/ 4 w 137"/>
                  <a:gd name="T7" fmla="*/ 0 h 151"/>
                  <a:gd name="T8" fmla="*/ 5 w 137"/>
                  <a:gd name="T9" fmla="*/ 1 h 151"/>
                  <a:gd name="T10" fmla="*/ 5 w 137"/>
                  <a:gd name="T11" fmla="*/ 1 h 151"/>
                  <a:gd name="T12" fmla="*/ 1 w 137"/>
                  <a:gd name="T13" fmla="*/ 6 h 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151"/>
                  <a:gd name="T23" fmla="*/ 137 w 137"/>
                  <a:gd name="T24" fmla="*/ 151 h 1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151">
                    <a:moveTo>
                      <a:pt x="34" y="151"/>
                    </a:moveTo>
                    <a:lnTo>
                      <a:pt x="0" y="126"/>
                    </a:lnTo>
                    <a:lnTo>
                      <a:pt x="103" y="0"/>
                    </a:lnTo>
                    <a:lnTo>
                      <a:pt x="137" y="26"/>
                    </a:lnTo>
                    <a:lnTo>
                      <a:pt x="34" y="151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60" name="Freeform 140"/>
              <p:cNvSpPr>
                <a:spLocks/>
              </p:cNvSpPr>
              <p:nvPr/>
            </p:nvSpPr>
            <p:spPr bwMode="auto">
              <a:xfrm>
                <a:off x="2920" y="1800"/>
                <a:ext cx="45" cy="54"/>
              </a:xfrm>
              <a:custGeom>
                <a:avLst/>
                <a:gdLst>
                  <a:gd name="T0" fmla="*/ 1 w 136"/>
                  <a:gd name="T1" fmla="*/ 6 h 161"/>
                  <a:gd name="T2" fmla="*/ 0 w 136"/>
                  <a:gd name="T3" fmla="*/ 5 h 161"/>
                  <a:gd name="T4" fmla="*/ 4 w 136"/>
                  <a:gd name="T5" fmla="*/ 0 h 161"/>
                  <a:gd name="T6" fmla="*/ 4 w 136"/>
                  <a:gd name="T7" fmla="*/ 0 h 161"/>
                  <a:gd name="T8" fmla="*/ 5 w 136"/>
                  <a:gd name="T9" fmla="*/ 1 h 161"/>
                  <a:gd name="T10" fmla="*/ 5 w 136"/>
                  <a:gd name="T11" fmla="*/ 1 h 161"/>
                  <a:gd name="T12" fmla="*/ 1 w 136"/>
                  <a:gd name="T13" fmla="*/ 6 h 1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6"/>
                  <a:gd name="T22" fmla="*/ 0 h 161"/>
                  <a:gd name="T23" fmla="*/ 136 w 136"/>
                  <a:gd name="T24" fmla="*/ 161 h 1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6" h="161">
                    <a:moveTo>
                      <a:pt x="34" y="161"/>
                    </a:moveTo>
                    <a:lnTo>
                      <a:pt x="0" y="135"/>
                    </a:lnTo>
                    <a:lnTo>
                      <a:pt x="103" y="1"/>
                    </a:lnTo>
                    <a:lnTo>
                      <a:pt x="105" y="0"/>
                    </a:lnTo>
                    <a:lnTo>
                      <a:pt x="134" y="31"/>
                    </a:lnTo>
                    <a:lnTo>
                      <a:pt x="136" y="30"/>
                    </a:lnTo>
                    <a:lnTo>
                      <a:pt x="34" y="161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61" name="Freeform 141"/>
              <p:cNvSpPr>
                <a:spLocks/>
              </p:cNvSpPr>
              <p:nvPr/>
            </p:nvSpPr>
            <p:spPr bwMode="auto">
              <a:xfrm>
                <a:off x="2955" y="1761"/>
                <a:ext cx="51" cy="50"/>
              </a:xfrm>
              <a:custGeom>
                <a:avLst/>
                <a:gdLst>
                  <a:gd name="T0" fmla="*/ 1 w 153"/>
                  <a:gd name="T1" fmla="*/ 6 h 148"/>
                  <a:gd name="T2" fmla="*/ 0 w 153"/>
                  <a:gd name="T3" fmla="*/ 5 h 148"/>
                  <a:gd name="T4" fmla="*/ 5 w 153"/>
                  <a:gd name="T5" fmla="*/ 0 h 148"/>
                  <a:gd name="T6" fmla="*/ 5 w 153"/>
                  <a:gd name="T7" fmla="*/ 0 h 148"/>
                  <a:gd name="T8" fmla="*/ 6 w 153"/>
                  <a:gd name="T9" fmla="*/ 1 h 148"/>
                  <a:gd name="T10" fmla="*/ 6 w 153"/>
                  <a:gd name="T11" fmla="*/ 1 h 148"/>
                  <a:gd name="T12" fmla="*/ 1 w 153"/>
                  <a:gd name="T13" fmla="*/ 6 h 1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3"/>
                  <a:gd name="T22" fmla="*/ 0 h 148"/>
                  <a:gd name="T23" fmla="*/ 153 w 153"/>
                  <a:gd name="T24" fmla="*/ 148 h 1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3" h="148">
                    <a:moveTo>
                      <a:pt x="29" y="148"/>
                    </a:moveTo>
                    <a:lnTo>
                      <a:pt x="0" y="117"/>
                    </a:lnTo>
                    <a:lnTo>
                      <a:pt x="129" y="0"/>
                    </a:lnTo>
                    <a:lnTo>
                      <a:pt x="128" y="2"/>
                    </a:lnTo>
                    <a:lnTo>
                      <a:pt x="153" y="35"/>
                    </a:lnTo>
                    <a:lnTo>
                      <a:pt x="152" y="35"/>
                    </a:lnTo>
                    <a:lnTo>
                      <a:pt x="29" y="148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62" name="Freeform 142"/>
              <p:cNvSpPr>
                <a:spLocks/>
              </p:cNvSpPr>
              <p:nvPr/>
            </p:nvSpPr>
            <p:spPr bwMode="auto">
              <a:xfrm>
                <a:off x="2997" y="1723"/>
                <a:ext cx="58" cy="50"/>
              </a:xfrm>
              <a:custGeom>
                <a:avLst/>
                <a:gdLst>
                  <a:gd name="T0" fmla="*/ 1 w 174"/>
                  <a:gd name="T1" fmla="*/ 6 h 149"/>
                  <a:gd name="T2" fmla="*/ 0 w 174"/>
                  <a:gd name="T3" fmla="*/ 4 h 149"/>
                  <a:gd name="T4" fmla="*/ 5 w 174"/>
                  <a:gd name="T5" fmla="*/ 0 h 149"/>
                  <a:gd name="T6" fmla="*/ 6 w 174"/>
                  <a:gd name="T7" fmla="*/ 0 h 149"/>
                  <a:gd name="T8" fmla="*/ 6 w 174"/>
                  <a:gd name="T9" fmla="*/ 1 h 149"/>
                  <a:gd name="T10" fmla="*/ 6 w 174"/>
                  <a:gd name="T11" fmla="*/ 1 h 149"/>
                  <a:gd name="T12" fmla="*/ 1 w 174"/>
                  <a:gd name="T13" fmla="*/ 6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4"/>
                  <a:gd name="T22" fmla="*/ 0 h 149"/>
                  <a:gd name="T23" fmla="*/ 174 w 174"/>
                  <a:gd name="T24" fmla="*/ 149 h 1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4" h="149">
                    <a:moveTo>
                      <a:pt x="25" y="149"/>
                    </a:moveTo>
                    <a:lnTo>
                      <a:pt x="0" y="116"/>
                    </a:lnTo>
                    <a:lnTo>
                      <a:pt x="148" y="2"/>
                    </a:lnTo>
                    <a:lnTo>
                      <a:pt x="151" y="0"/>
                    </a:lnTo>
                    <a:lnTo>
                      <a:pt x="172" y="36"/>
                    </a:lnTo>
                    <a:lnTo>
                      <a:pt x="174" y="35"/>
                    </a:lnTo>
                    <a:lnTo>
                      <a:pt x="25" y="149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63" name="Freeform 143"/>
              <p:cNvSpPr>
                <a:spLocks/>
              </p:cNvSpPr>
              <p:nvPr/>
            </p:nvSpPr>
            <p:spPr bwMode="auto">
              <a:xfrm>
                <a:off x="3048" y="1691"/>
                <a:ext cx="63" cy="44"/>
              </a:xfrm>
              <a:custGeom>
                <a:avLst/>
                <a:gdLst>
                  <a:gd name="T0" fmla="*/ 1 w 190"/>
                  <a:gd name="T1" fmla="*/ 5 h 133"/>
                  <a:gd name="T2" fmla="*/ 0 w 190"/>
                  <a:gd name="T3" fmla="*/ 4 h 133"/>
                  <a:gd name="T4" fmla="*/ 7 w 190"/>
                  <a:gd name="T5" fmla="*/ 0 h 133"/>
                  <a:gd name="T6" fmla="*/ 6 w 190"/>
                  <a:gd name="T7" fmla="*/ 0 h 133"/>
                  <a:gd name="T8" fmla="*/ 7 w 190"/>
                  <a:gd name="T9" fmla="*/ 2 h 133"/>
                  <a:gd name="T10" fmla="*/ 7 w 190"/>
                  <a:gd name="T11" fmla="*/ 2 h 133"/>
                  <a:gd name="T12" fmla="*/ 1 w 190"/>
                  <a:gd name="T13" fmla="*/ 5 h 1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0"/>
                  <a:gd name="T22" fmla="*/ 0 h 133"/>
                  <a:gd name="T23" fmla="*/ 190 w 190"/>
                  <a:gd name="T24" fmla="*/ 133 h 1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0" h="133">
                    <a:moveTo>
                      <a:pt x="21" y="133"/>
                    </a:moveTo>
                    <a:lnTo>
                      <a:pt x="0" y="97"/>
                    </a:lnTo>
                    <a:lnTo>
                      <a:pt x="184" y="0"/>
                    </a:lnTo>
                    <a:lnTo>
                      <a:pt x="172" y="5"/>
                    </a:lnTo>
                    <a:lnTo>
                      <a:pt x="190" y="43"/>
                    </a:lnTo>
                    <a:lnTo>
                      <a:pt x="178" y="49"/>
                    </a:lnTo>
                    <a:lnTo>
                      <a:pt x="21" y="133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64" name="Freeform 144"/>
              <p:cNvSpPr>
                <a:spLocks/>
              </p:cNvSpPr>
              <p:nvPr/>
            </p:nvSpPr>
            <p:spPr bwMode="auto">
              <a:xfrm>
                <a:off x="3105" y="1662"/>
                <a:ext cx="68" cy="43"/>
              </a:xfrm>
              <a:custGeom>
                <a:avLst/>
                <a:gdLst>
                  <a:gd name="T0" fmla="*/ 1 w 204"/>
                  <a:gd name="T1" fmla="*/ 5 h 130"/>
                  <a:gd name="T2" fmla="*/ 0 w 204"/>
                  <a:gd name="T3" fmla="*/ 3 h 130"/>
                  <a:gd name="T4" fmla="*/ 7 w 204"/>
                  <a:gd name="T5" fmla="*/ 0 h 130"/>
                  <a:gd name="T6" fmla="*/ 7 w 204"/>
                  <a:gd name="T7" fmla="*/ 0 h 130"/>
                  <a:gd name="T8" fmla="*/ 8 w 204"/>
                  <a:gd name="T9" fmla="*/ 2 h 130"/>
                  <a:gd name="T10" fmla="*/ 8 w 204"/>
                  <a:gd name="T11" fmla="*/ 2 h 130"/>
                  <a:gd name="T12" fmla="*/ 1 w 204"/>
                  <a:gd name="T13" fmla="*/ 5 h 1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4"/>
                  <a:gd name="T22" fmla="*/ 0 h 130"/>
                  <a:gd name="T23" fmla="*/ 204 w 204"/>
                  <a:gd name="T24" fmla="*/ 130 h 1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4" h="130">
                    <a:moveTo>
                      <a:pt x="18" y="130"/>
                    </a:moveTo>
                    <a:lnTo>
                      <a:pt x="0" y="92"/>
                    </a:lnTo>
                    <a:lnTo>
                      <a:pt x="191" y="0"/>
                    </a:lnTo>
                    <a:lnTo>
                      <a:pt x="204" y="41"/>
                    </a:lnTo>
                    <a:lnTo>
                      <a:pt x="18" y="130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65" name="Freeform 145"/>
              <p:cNvSpPr>
                <a:spLocks/>
              </p:cNvSpPr>
              <p:nvPr/>
            </p:nvSpPr>
            <p:spPr bwMode="auto">
              <a:xfrm>
                <a:off x="3169" y="1641"/>
                <a:ext cx="71" cy="35"/>
              </a:xfrm>
              <a:custGeom>
                <a:avLst/>
                <a:gdLst>
                  <a:gd name="T0" fmla="*/ 0 w 215"/>
                  <a:gd name="T1" fmla="*/ 4 h 104"/>
                  <a:gd name="T2" fmla="*/ 0 w 215"/>
                  <a:gd name="T3" fmla="*/ 2 h 104"/>
                  <a:gd name="T4" fmla="*/ 7 w 215"/>
                  <a:gd name="T5" fmla="*/ 0 h 104"/>
                  <a:gd name="T6" fmla="*/ 7 w 215"/>
                  <a:gd name="T7" fmla="*/ 0 h 104"/>
                  <a:gd name="T8" fmla="*/ 7 w 215"/>
                  <a:gd name="T9" fmla="*/ 2 h 104"/>
                  <a:gd name="T10" fmla="*/ 8 w 215"/>
                  <a:gd name="T11" fmla="*/ 1 h 104"/>
                  <a:gd name="T12" fmla="*/ 0 w 215"/>
                  <a:gd name="T13" fmla="*/ 4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5"/>
                  <a:gd name="T22" fmla="*/ 0 h 104"/>
                  <a:gd name="T23" fmla="*/ 215 w 215"/>
                  <a:gd name="T24" fmla="*/ 104 h 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5" h="104">
                    <a:moveTo>
                      <a:pt x="13" y="104"/>
                    </a:moveTo>
                    <a:lnTo>
                      <a:pt x="0" y="63"/>
                    </a:lnTo>
                    <a:lnTo>
                      <a:pt x="189" y="2"/>
                    </a:lnTo>
                    <a:lnTo>
                      <a:pt x="197" y="0"/>
                    </a:lnTo>
                    <a:lnTo>
                      <a:pt x="207" y="41"/>
                    </a:lnTo>
                    <a:lnTo>
                      <a:pt x="215" y="38"/>
                    </a:lnTo>
                    <a:lnTo>
                      <a:pt x="13" y="104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66" name="Freeform 146"/>
              <p:cNvSpPr>
                <a:spLocks/>
              </p:cNvSpPr>
              <p:nvPr/>
            </p:nvSpPr>
            <p:spPr bwMode="auto">
              <a:xfrm>
                <a:off x="3234" y="1622"/>
                <a:ext cx="77" cy="33"/>
              </a:xfrm>
              <a:custGeom>
                <a:avLst/>
                <a:gdLst>
                  <a:gd name="T0" fmla="*/ 0 w 229"/>
                  <a:gd name="T1" fmla="*/ 4 h 99"/>
                  <a:gd name="T2" fmla="*/ 0 w 229"/>
                  <a:gd name="T3" fmla="*/ 2 h 99"/>
                  <a:gd name="T4" fmla="*/ 8 w 229"/>
                  <a:gd name="T5" fmla="*/ 0 h 99"/>
                  <a:gd name="T6" fmla="*/ 8 w 229"/>
                  <a:gd name="T7" fmla="*/ 0 h 99"/>
                  <a:gd name="T8" fmla="*/ 8 w 229"/>
                  <a:gd name="T9" fmla="*/ 2 h 99"/>
                  <a:gd name="T10" fmla="*/ 9 w 229"/>
                  <a:gd name="T11" fmla="*/ 2 h 99"/>
                  <a:gd name="T12" fmla="*/ 0 w 229"/>
                  <a:gd name="T13" fmla="*/ 4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9"/>
                  <a:gd name="T22" fmla="*/ 0 h 99"/>
                  <a:gd name="T23" fmla="*/ 229 w 229"/>
                  <a:gd name="T24" fmla="*/ 99 h 9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9" h="99">
                    <a:moveTo>
                      <a:pt x="10" y="99"/>
                    </a:moveTo>
                    <a:lnTo>
                      <a:pt x="0" y="58"/>
                    </a:lnTo>
                    <a:lnTo>
                      <a:pt x="214" y="0"/>
                    </a:lnTo>
                    <a:lnTo>
                      <a:pt x="219" y="0"/>
                    </a:lnTo>
                    <a:lnTo>
                      <a:pt x="224" y="41"/>
                    </a:lnTo>
                    <a:lnTo>
                      <a:pt x="229" y="41"/>
                    </a:lnTo>
                    <a:lnTo>
                      <a:pt x="10" y="99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67" name="Freeform 147"/>
              <p:cNvSpPr>
                <a:spLocks/>
              </p:cNvSpPr>
              <p:nvPr/>
            </p:nvSpPr>
            <p:spPr bwMode="auto">
              <a:xfrm>
                <a:off x="3307" y="1607"/>
                <a:ext cx="122" cy="28"/>
              </a:xfrm>
              <a:custGeom>
                <a:avLst/>
                <a:gdLst>
                  <a:gd name="T0" fmla="*/ 0 w 366"/>
                  <a:gd name="T1" fmla="*/ 3 h 86"/>
                  <a:gd name="T2" fmla="*/ 0 w 366"/>
                  <a:gd name="T3" fmla="*/ 2 h 86"/>
                  <a:gd name="T4" fmla="*/ 13 w 366"/>
                  <a:gd name="T5" fmla="*/ 0 h 86"/>
                  <a:gd name="T6" fmla="*/ 13 w 366"/>
                  <a:gd name="T7" fmla="*/ 0 h 86"/>
                  <a:gd name="T8" fmla="*/ 13 w 366"/>
                  <a:gd name="T9" fmla="*/ 1 h 86"/>
                  <a:gd name="T10" fmla="*/ 14 w 366"/>
                  <a:gd name="T11" fmla="*/ 1 h 86"/>
                  <a:gd name="T12" fmla="*/ 0 w 366"/>
                  <a:gd name="T13" fmla="*/ 3 h 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6"/>
                  <a:gd name="T22" fmla="*/ 0 h 86"/>
                  <a:gd name="T23" fmla="*/ 366 w 366"/>
                  <a:gd name="T24" fmla="*/ 86 h 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6" h="86">
                    <a:moveTo>
                      <a:pt x="5" y="86"/>
                    </a:moveTo>
                    <a:lnTo>
                      <a:pt x="0" y="45"/>
                    </a:lnTo>
                    <a:lnTo>
                      <a:pt x="361" y="0"/>
                    </a:lnTo>
                    <a:lnTo>
                      <a:pt x="363" y="0"/>
                    </a:lnTo>
                    <a:lnTo>
                      <a:pt x="363" y="41"/>
                    </a:lnTo>
                    <a:lnTo>
                      <a:pt x="366" y="41"/>
                    </a:lnTo>
                    <a:lnTo>
                      <a:pt x="5" y="86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68" name="Freeform 148"/>
              <p:cNvSpPr>
                <a:spLocks/>
              </p:cNvSpPr>
              <p:nvPr/>
            </p:nvSpPr>
            <p:spPr bwMode="auto">
              <a:xfrm>
                <a:off x="3428" y="1607"/>
                <a:ext cx="532" cy="15"/>
              </a:xfrm>
              <a:custGeom>
                <a:avLst/>
                <a:gdLst>
                  <a:gd name="T0" fmla="*/ 0 w 1595"/>
                  <a:gd name="T1" fmla="*/ 1 h 46"/>
                  <a:gd name="T2" fmla="*/ 0 w 1595"/>
                  <a:gd name="T3" fmla="*/ 0 h 46"/>
                  <a:gd name="T4" fmla="*/ 59 w 1595"/>
                  <a:gd name="T5" fmla="*/ 0 h 46"/>
                  <a:gd name="T6" fmla="*/ 59 w 1595"/>
                  <a:gd name="T7" fmla="*/ 2 h 46"/>
                  <a:gd name="T8" fmla="*/ 0 w 1595"/>
                  <a:gd name="T9" fmla="*/ 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5"/>
                  <a:gd name="T16" fmla="*/ 0 h 46"/>
                  <a:gd name="T17" fmla="*/ 1595 w 1595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5" h="46">
                    <a:moveTo>
                      <a:pt x="0" y="41"/>
                    </a:moveTo>
                    <a:lnTo>
                      <a:pt x="0" y="0"/>
                    </a:lnTo>
                    <a:lnTo>
                      <a:pt x="1595" y="5"/>
                    </a:lnTo>
                    <a:lnTo>
                      <a:pt x="1595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69" name="Freeform 149"/>
              <p:cNvSpPr>
                <a:spLocks/>
              </p:cNvSpPr>
              <p:nvPr/>
            </p:nvSpPr>
            <p:spPr bwMode="auto">
              <a:xfrm>
                <a:off x="2788" y="2820"/>
                <a:ext cx="14" cy="2"/>
              </a:xfrm>
              <a:custGeom>
                <a:avLst/>
                <a:gdLst>
                  <a:gd name="T0" fmla="*/ 2 w 41"/>
                  <a:gd name="T1" fmla="*/ 0 h 5"/>
                  <a:gd name="T2" fmla="*/ 0 w 41"/>
                  <a:gd name="T3" fmla="*/ 0 h 5"/>
                  <a:gd name="T4" fmla="*/ 2 w 4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5"/>
                  <a:gd name="T11" fmla="*/ 41 w 4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5">
                    <a:moveTo>
                      <a:pt x="41" y="5"/>
                    </a:moveTo>
                    <a:lnTo>
                      <a:pt x="0" y="0"/>
                    </a:lnTo>
                    <a:lnTo>
                      <a:pt x="41" y="5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70" name="Freeform 150"/>
              <p:cNvSpPr>
                <a:spLocks/>
              </p:cNvSpPr>
              <p:nvPr/>
            </p:nvSpPr>
            <p:spPr bwMode="auto">
              <a:xfrm>
                <a:off x="4140" y="1607"/>
                <a:ext cx="1" cy="13"/>
              </a:xfrm>
              <a:custGeom>
                <a:avLst/>
                <a:gdLst>
                  <a:gd name="T0" fmla="*/ 0 w 1"/>
                  <a:gd name="T1" fmla="*/ 0 h 41"/>
                  <a:gd name="T2" fmla="*/ 0 w 1"/>
                  <a:gd name="T3" fmla="*/ 1 h 41"/>
                  <a:gd name="T4" fmla="*/ 0 w 1"/>
                  <a:gd name="T5" fmla="*/ 0 h 4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1"/>
                  <a:gd name="T11" fmla="*/ 1 w 1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1">
                    <a:moveTo>
                      <a:pt x="0" y="0"/>
                    </a:move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71" name="Freeform 151"/>
              <p:cNvSpPr>
                <a:spLocks/>
              </p:cNvSpPr>
              <p:nvPr/>
            </p:nvSpPr>
            <p:spPr bwMode="auto">
              <a:xfrm>
                <a:off x="2788" y="2639"/>
                <a:ext cx="44" cy="183"/>
              </a:xfrm>
              <a:custGeom>
                <a:avLst/>
                <a:gdLst>
                  <a:gd name="T0" fmla="*/ 2 w 132"/>
                  <a:gd name="T1" fmla="*/ 20 h 548"/>
                  <a:gd name="T2" fmla="*/ 0 w 132"/>
                  <a:gd name="T3" fmla="*/ 20 h 548"/>
                  <a:gd name="T4" fmla="*/ 3 w 132"/>
                  <a:gd name="T5" fmla="*/ 0 h 548"/>
                  <a:gd name="T6" fmla="*/ 3 w 132"/>
                  <a:gd name="T7" fmla="*/ 0 h 548"/>
                  <a:gd name="T8" fmla="*/ 5 w 132"/>
                  <a:gd name="T9" fmla="*/ 0 h 548"/>
                  <a:gd name="T10" fmla="*/ 5 w 132"/>
                  <a:gd name="T11" fmla="*/ 1 h 548"/>
                  <a:gd name="T12" fmla="*/ 2 w 132"/>
                  <a:gd name="T13" fmla="*/ 20 h 5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2"/>
                  <a:gd name="T22" fmla="*/ 0 h 548"/>
                  <a:gd name="T23" fmla="*/ 132 w 132"/>
                  <a:gd name="T24" fmla="*/ 548 h 5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2" h="548">
                    <a:moveTo>
                      <a:pt x="41" y="548"/>
                    </a:moveTo>
                    <a:lnTo>
                      <a:pt x="0" y="543"/>
                    </a:lnTo>
                    <a:lnTo>
                      <a:pt x="92" y="0"/>
                    </a:lnTo>
                    <a:lnTo>
                      <a:pt x="91" y="4"/>
                    </a:lnTo>
                    <a:lnTo>
                      <a:pt x="132" y="12"/>
                    </a:lnTo>
                    <a:lnTo>
                      <a:pt x="131" y="15"/>
                    </a:lnTo>
                    <a:lnTo>
                      <a:pt x="41" y="548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72" name="Freeform 152"/>
              <p:cNvSpPr>
                <a:spLocks/>
              </p:cNvSpPr>
              <p:nvPr/>
            </p:nvSpPr>
            <p:spPr bwMode="auto">
              <a:xfrm>
                <a:off x="2818" y="2389"/>
                <a:ext cx="71" cy="254"/>
              </a:xfrm>
              <a:custGeom>
                <a:avLst/>
                <a:gdLst>
                  <a:gd name="T0" fmla="*/ 2 w 213"/>
                  <a:gd name="T1" fmla="*/ 28 h 764"/>
                  <a:gd name="T2" fmla="*/ 0 w 213"/>
                  <a:gd name="T3" fmla="*/ 28 h 764"/>
                  <a:gd name="T4" fmla="*/ 6 w 213"/>
                  <a:gd name="T5" fmla="*/ 0 h 764"/>
                  <a:gd name="T6" fmla="*/ 6 w 213"/>
                  <a:gd name="T7" fmla="*/ 0 h 764"/>
                  <a:gd name="T8" fmla="*/ 8 w 213"/>
                  <a:gd name="T9" fmla="*/ 1 h 764"/>
                  <a:gd name="T10" fmla="*/ 8 w 213"/>
                  <a:gd name="T11" fmla="*/ 1 h 764"/>
                  <a:gd name="T12" fmla="*/ 2 w 213"/>
                  <a:gd name="T13" fmla="*/ 28 h 7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3"/>
                  <a:gd name="T22" fmla="*/ 0 h 764"/>
                  <a:gd name="T23" fmla="*/ 213 w 213"/>
                  <a:gd name="T24" fmla="*/ 764 h 7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3" h="764">
                    <a:moveTo>
                      <a:pt x="41" y="764"/>
                    </a:moveTo>
                    <a:lnTo>
                      <a:pt x="0" y="756"/>
                    </a:lnTo>
                    <a:lnTo>
                      <a:pt x="173" y="0"/>
                    </a:lnTo>
                    <a:lnTo>
                      <a:pt x="172" y="5"/>
                    </a:lnTo>
                    <a:lnTo>
                      <a:pt x="213" y="16"/>
                    </a:lnTo>
                    <a:lnTo>
                      <a:pt x="212" y="21"/>
                    </a:lnTo>
                    <a:lnTo>
                      <a:pt x="41" y="764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73" name="Freeform 153"/>
              <p:cNvSpPr>
                <a:spLocks/>
              </p:cNvSpPr>
              <p:nvPr/>
            </p:nvSpPr>
            <p:spPr bwMode="auto">
              <a:xfrm>
                <a:off x="2876" y="2242"/>
                <a:ext cx="56" cy="152"/>
              </a:xfrm>
              <a:custGeom>
                <a:avLst/>
                <a:gdLst>
                  <a:gd name="T0" fmla="*/ 2 w 169"/>
                  <a:gd name="T1" fmla="*/ 17 h 457"/>
                  <a:gd name="T2" fmla="*/ 0 w 169"/>
                  <a:gd name="T3" fmla="*/ 16 h 457"/>
                  <a:gd name="T4" fmla="*/ 5 w 169"/>
                  <a:gd name="T5" fmla="*/ 0 h 457"/>
                  <a:gd name="T6" fmla="*/ 5 w 169"/>
                  <a:gd name="T7" fmla="*/ 0 h 457"/>
                  <a:gd name="T8" fmla="*/ 6 w 169"/>
                  <a:gd name="T9" fmla="*/ 0 h 457"/>
                  <a:gd name="T10" fmla="*/ 6 w 169"/>
                  <a:gd name="T11" fmla="*/ 0 h 457"/>
                  <a:gd name="T12" fmla="*/ 2 w 169"/>
                  <a:gd name="T13" fmla="*/ 17 h 4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9"/>
                  <a:gd name="T22" fmla="*/ 0 h 457"/>
                  <a:gd name="T23" fmla="*/ 169 w 169"/>
                  <a:gd name="T24" fmla="*/ 457 h 4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9" h="457">
                    <a:moveTo>
                      <a:pt x="41" y="457"/>
                    </a:moveTo>
                    <a:lnTo>
                      <a:pt x="0" y="446"/>
                    </a:lnTo>
                    <a:lnTo>
                      <a:pt x="123" y="10"/>
                    </a:lnTo>
                    <a:lnTo>
                      <a:pt x="127" y="0"/>
                    </a:lnTo>
                    <a:lnTo>
                      <a:pt x="166" y="13"/>
                    </a:lnTo>
                    <a:lnTo>
                      <a:pt x="169" y="3"/>
                    </a:lnTo>
                    <a:lnTo>
                      <a:pt x="41" y="457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74" name="Freeform 154"/>
              <p:cNvSpPr>
                <a:spLocks/>
              </p:cNvSpPr>
              <p:nvPr/>
            </p:nvSpPr>
            <p:spPr bwMode="auto">
              <a:xfrm>
                <a:off x="2918" y="2084"/>
                <a:ext cx="70" cy="162"/>
              </a:xfrm>
              <a:custGeom>
                <a:avLst/>
                <a:gdLst>
                  <a:gd name="T0" fmla="*/ 1 w 209"/>
                  <a:gd name="T1" fmla="*/ 18 h 486"/>
                  <a:gd name="T2" fmla="*/ 0 w 209"/>
                  <a:gd name="T3" fmla="*/ 18 h 486"/>
                  <a:gd name="T4" fmla="*/ 7 w 209"/>
                  <a:gd name="T5" fmla="*/ 0 h 486"/>
                  <a:gd name="T6" fmla="*/ 6 w 209"/>
                  <a:gd name="T7" fmla="*/ 1 h 486"/>
                  <a:gd name="T8" fmla="*/ 8 w 209"/>
                  <a:gd name="T9" fmla="*/ 1 h 486"/>
                  <a:gd name="T10" fmla="*/ 8 w 209"/>
                  <a:gd name="T11" fmla="*/ 2 h 486"/>
                  <a:gd name="T12" fmla="*/ 1 w 209"/>
                  <a:gd name="T13" fmla="*/ 18 h 4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9"/>
                  <a:gd name="T22" fmla="*/ 0 h 486"/>
                  <a:gd name="T23" fmla="*/ 209 w 209"/>
                  <a:gd name="T24" fmla="*/ 486 h 4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9" h="486">
                    <a:moveTo>
                      <a:pt x="39" y="486"/>
                    </a:moveTo>
                    <a:lnTo>
                      <a:pt x="0" y="473"/>
                    </a:lnTo>
                    <a:lnTo>
                      <a:pt x="177" y="0"/>
                    </a:lnTo>
                    <a:lnTo>
                      <a:pt x="171" y="15"/>
                    </a:lnTo>
                    <a:lnTo>
                      <a:pt x="209" y="30"/>
                    </a:lnTo>
                    <a:lnTo>
                      <a:pt x="203" y="46"/>
                    </a:lnTo>
                    <a:lnTo>
                      <a:pt x="39" y="486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75" name="Freeform 155"/>
              <p:cNvSpPr>
                <a:spLocks/>
              </p:cNvSpPr>
              <p:nvPr/>
            </p:nvSpPr>
            <p:spPr bwMode="auto">
              <a:xfrm>
                <a:off x="2975" y="1959"/>
                <a:ext cx="65" cy="135"/>
              </a:xfrm>
              <a:custGeom>
                <a:avLst/>
                <a:gdLst>
                  <a:gd name="T0" fmla="*/ 1 w 194"/>
                  <a:gd name="T1" fmla="*/ 15 h 405"/>
                  <a:gd name="T2" fmla="*/ 0 w 194"/>
                  <a:gd name="T3" fmla="*/ 14 h 405"/>
                  <a:gd name="T4" fmla="*/ 6 w 194"/>
                  <a:gd name="T5" fmla="*/ 0 h 405"/>
                  <a:gd name="T6" fmla="*/ 6 w 194"/>
                  <a:gd name="T7" fmla="*/ 0 h 405"/>
                  <a:gd name="T8" fmla="*/ 7 w 194"/>
                  <a:gd name="T9" fmla="*/ 1 h 405"/>
                  <a:gd name="T10" fmla="*/ 7 w 194"/>
                  <a:gd name="T11" fmla="*/ 1 h 405"/>
                  <a:gd name="T12" fmla="*/ 1 w 194"/>
                  <a:gd name="T13" fmla="*/ 15 h 4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4"/>
                  <a:gd name="T22" fmla="*/ 0 h 405"/>
                  <a:gd name="T23" fmla="*/ 194 w 194"/>
                  <a:gd name="T24" fmla="*/ 405 h 4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4" h="405">
                    <a:moveTo>
                      <a:pt x="38" y="405"/>
                    </a:moveTo>
                    <a:lnTo>
                      <a:pt x="0" y="390"/>
                    </a:lnTo>
                    <a:lnTo>
                      <a:pt x="158" y="0"/>
                    </a:lnTo>
                    <a:lnTo>
                      <a:pt x="155" y="5"/>
                    </a:lnTo>
                    <a:lnTo>
                      <a:pt x="194" y="23"/>
                    </a:lnTo>
                    <a:lnTo>
                      <a:pt x="191" y="28"/>
                    </a:lnTo>
                    <a:lnTo>
                      <a:pt x="38" y="405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76" name="Freeform 156"/>
              <p:cNvSpPr>
                <a:spLocks/>
              </p:cNvSpPr>
              <p:nvPr/>
            </p:nvSpPr>
            <p:spPr bwMode="auto">
              <a:xfrm>
                <a:off x="3027" y="1885"/>
                <a:ext cx="50" cy="82"/>
              </a:xfrm>
              <a:custGeom>
                <a:avLst/>
                <a:gdLst>
                  <a:gd name="T0" fmla="*/ 1 w 152"/>
                  <a:gd name="T1" fmla="*/ 9 h 244"/>
                  <a:gd name="T2" fmla="*/ 0 w 152"/>
                  <a:gd name="T3" fmla="*/ 9 h 244"/>
                  <a:gd name="T4" fmla="*/ 4 w 152"/>
                  <a:gd name="T5" fmla="*/ 0 h 244"/>
                  <a:gd name="T6" fmla="*/ 4 w 152"/>
                  <a:gd name="T7" fmla="*/ 0 h 244"/>
                  <a:gd name="T8" fmla="*/ 5 w 152"/>
                  <a:gd name="T9" fmla="*/ 1 h 244"/>
                  <a:gd name="T10" fmla="*/ 5 w 152"/>
                  <a:gd name="T11" fmla="*/ 1 h 244"/>
                  <a:gd name="T12" fmla="*/ 1 w 152"/>
                  <a:gd name="T13" fmla="*/ 9 h 2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244"/>
                  <a:gd name="T23" fmla="*/ 152 w 152"/>
                  <a:gd name="T24" fmla="*/ 244 h 2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244">
                    <a:moveTo>
                      <a:pt x="39" y="244"/>
                    </a:moveTo>
                    <a:lnTo>
                      <a:pt x="0" y="226"/>
                    </a:lnTo>
                    <a:lnTo>
                      <a:pt x="116" y="3"/>
                    </a:lnTo>
                    <a:lnTo>
                      <a:pt x="117" y="0"/>
                    </a:lnTo>
                    <a:lnTo>
                      <a:pt x="150" y="26"/>
                    </a:lnTo>
                    <a:lnTo>
                      <a:pt x="152" y="24"/>
                    </a:lnTo>
                    <a:lnTo>
                      <a:pt x="39" y="244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77" name="Freeform 157"/>
              <p:cNvSpPr>
                <a:spLocks/>
              </p:cNvSpPr>
              <p:nvPr/>
            </p:nvSpPr>
            <p:spPr bwMode="auto">
              <a:xfrm>
                <a:off x="3066" y="1844"/>
                <a:ext cx="45" cy="50"/>
              </a:xfrm>
              <a:custGeom>
                <a:avLst/>
                <a:gdLst>
                  <a:gd name="T0" fmla="*/ 1 w 136"/>
                  <a:gd name="T1" fmla="*/ 6 h 151"/>
                  <a:gd name="T2" fmla="*/ 0 w 136"/>
                  <a:gd name="T3" fmla="*/ 5 h 151"/>
                  <a:gd name="T4" fmla="*/ 4 w 136"/>
                  <a:gd name="T5" fmla="*/ 0 h 151"/>
                  <a:gd name="T6" fmla="*/ 4 w 136"/>
                  <a:gd name="T7" fmla="*/ 0 h 151"/>
                  <a:gd name="T8" fmla="*/ 5 w 136"/>
                  <a:gd name="T9" fmla="*/ 1 h 151"/>
                  <a:gd name="T10" fmla="*/ 5 w 136"/>
                  <a:gd name="T11" fmla="*/ 1 h 151"/>
                  <a:gd name="T12" fmla="*/ 1 w 136"/>
                  <a:gd name="T13" fmla="*/ 6 h 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6"/>
                  <a:gd name="T22" fmla="*/ 0 h 151"/>
                  <a:gd name="T23" fmla="*/ 136 w 136"/>
                  <a:gd name="T24" fmla="*/ 151 h 1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6" h="151">
                    <a:moveTo>
                      <a:pt x="33" y="151"/>
                    </a:moveTo>
                    <a:lnTo>
                      <a:pt x="0" y="125"/>
                    </a:lnTo>
                    <a:lnTo>
                      <a:pt x="103" y="0"/>
                    </a:lnTo>
                    <a:lnTo>
                      <a:pt x="136" y="25"/>
                    </a:lnTo>
                    <a:lnTo>
                      <a:pt x="33" y="151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78" name="Freeform 158"/>
              <p:cNvSpPr>
                <a:spLocks/>
              </p:cNvSpPr>
              <p:nvPr/>
            </p:nvSpPr>
            <p:spPr bwMode="auto">
              <a:xfrm>
                <a:off x="3100" y="1799"/>
                <a:ext cx="45" cy="53"/>
              </a:xfrm>
              <a:custGeom>
                <a:avLst/>
                <a:gdLst>
                  <a:gd name="T0" fmla="*/ 1 w 136"/>
                  <a:gd name="T1" fmla="*/ 6 h 160"/>
                  <a:gd name="T2" fmla="*/ 0 w 136"/>
                  <a:gd name="T3" fmla="*/ 5 h 160"/>
                  <a:gd name="T4" fmla="*/ 4 w 136"/>
                  <a:gd name="T5" fmla="*/ 0 h 160"/>
                  <a:gd name="T6" fmla="*/ 4 w 136"/>
                  <a:gd name="T7" fmla="*/ 0 h 160"/>
                  <a:gd name="T8" fmla="*/ 5 w 136"/>
                  <a:gd name="T9" fmla="*/ 1 h 160"/>
                  <a:gd name="T10" fmla="*/ 5 w 136"/>
                  <a:gd name="T11" fmla="*/ 1 h 160"/>
                  <a:gd name="T12" fmla="*/ 1 w 136"/>
                  <a:gd name="T13" fmla="*/ 6 h 1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6"/>
                  <a:gd name="T22" fmla="*/ 0 h 160"/>
                  <a:gd name="T23" fmla="*/ 136 w 136"/>
                  <a:gd name="T24" fmla="*/ 160 h 1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6" h="160">
                    <a:moveTo>
                      <a:pt x="33" y="160"/>
                    </a:moveTo>
                    <a:lnTo>
                      <a:pt x="0" y="135"/>
                    </a:lnTo>
                    <a:lnTo>
                      <a:pt x="102" y="1"/>
                    </a:lnTo>
                    <a:lnTo>
                      <a:pt x="105" y="0"/>
                    </a:lnTo>
                    <a:lnTo>
                      <a:pt x="133" y="31"/>
                    </a:lnTo>
                    <a:lnTo>
                      <a:pt x="136" y="30"/>
                    </a:lnTo>
                    <a:lnTo>
                      <a:pt x="33" y="160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79" name="Freeform 159"/>
              <p:cNvSpPr>
                <a:spLocks/>
              </p:cNvSpPr>
              <p:nvPr/>
            </p:nvSpPr>
            <p:spPr bwMode="auto">
              <a:xfrm>
                <a:off x="3135" y="1760"/>
                <a:ext cx="51" cy="49"/>
              </a:xfrm>
              <a:custGeom>
                <a:avLst/>
                <a:gdLst>
                  <a:gd name="T0" fmla="*/ 1 w 153"/>
                  <a:gd name="T1" fmla="*/ 5 h 148"/>
                  <a:gd name="T2" fmla="*/ 0 w 153"/>
                  <a:gd name="T3" fmla="*/ 4 h 148"/>
                  <a:gd name="T4" fmla="*/ 5 w 153"/>
                  <a:gd name="T5" fmla="*/ 0 h 148"/>
                  <a:gd name="T6" fmla="*/ 5 w 153"/>
                  <a:gd name="T7" fmla="*/ 0 h 148"/>
                  <a:gd name="T8" fmla="*/ 6 w 153"/>
                  <a:gd name="T9" fmla="*/ 1 h 148"/>
                  <a:gd name="T10" fmla="*/ 6 w 153"/>
                  <a:gd name="T11" fmla="*/ 1 h 148"/>
                  <a:gd name="T12" fmla="*/ 1 w 153"/>
                  <a:gd name="T13" fmla="*/ 5 h 1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3"/>
                  <a:gd name="T22" fmla="*/ 0 h 148"/>
                  <a:gd name="T23" fmla="*/ 153 w 153"/>
                  <a:gd name="T24" fmla="*/ 148 h 1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3" h="148">
                    <a:moveTo>
                      <a:pt x="28" y="148"/>
                    </a:moveTo>
                    <a:lnTo>
                      <a:pt x="0" y="117"/>
                    </a:lnTo>
                    <a:lnTo>
                      <a:pt x="128" y="0"/>
                    </a:lnTo>
                    <a:lnTo>
                      <a:pt x="127" y="2"/>
                    </a:lnTo>
                    <a:lnTo>
                      <a:pt x="153" y="35"/>
                    </a:lnTo>
                    <a:lnTo>
                      <a:pt x="151" y="36"/>
                    </a:lnTo>
                    <a:lnTo>
                      <a:pt x="28" y="148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80" name="Freeform 160"/>
              <p:cNvSpPr>
                <a:spLocks/>
              </p:cNvSpPr>
              <p:nvPr/>
            </p:nvSpPr>
            <p:spPr bwMode="auto">
              <a:xfrm>
                <a:off x="3177" y="1722"/>
                <a:ext cx="59" cy="49"/>
              </a:xfrm>
              <a:custGeom>
                <a:avLst/>
                <a:gdLst>
                  <a:gd name="T0" fmla="*/ 1 w 176"/>
                  <a:gd name="T1" fmla="*/ 5 h 149"/>
                  <a:gd name="T2" fmla="*/ 0 w 176"/>
                  <a:gd name="T3" fmla="*/ 4 h 149"/>
                  <a:gd name="T4" fmla="*/ 6 w 176"/>
                  <a:gd name="T5" fmla="*/ 0 h 149"/>
                  <a:gd name="T6" fmla="*/ 6 w 176"/>
                  <a:gd name="T7" fmla="*/ 0 h 149"/>
                  <a:gd name="T8" fmla="*/ 6 w 176"/>
                  <a:gd name="T9" fmla="*/ 1 h 149"/>
                  <a:gd name="T10" fmla="*/ 7 w 176"/>
                  <a:gd name="T11" fmla="*/ 1 h 149"/>
                  <a:gd name="T12" fmla="*/ 1 w 176"/>
                  <a:gd name="T13" fmla="*/ 5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6"/>
                  <a:gd name="T22" fmla="*/ 0 h 149"/>
                  <a:gd name="T23" fmla="*/ 176 w 176"/>
                  <a:gd name="T24" fmla="*/ 149 h 1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6" h="149">
                    <a:moveTo>
                      <a:pt x="26" y="149"/>
                    </a:moveTo>
                    <a:lnTo>
                      <a:pt x="0" y="116"/>
                    </a:lnTo>
                    <a:lnTo>
                      <a:pt x="148" y="3"/>
                    </a:lnTo>
                    <a:lnTo>
                      <a:pt x="151" y="0"/>
                    </a:lnTo>
                    <a:lnTo>
                      <a:pt x="172" y="36"/>
                    </a:lnTo>
                    <a:lnTo>
                      <a:pt x="176" y="33"/>
                    </a:lnTo>
                    <a:lnTo>
                      <a:pt x="26" y="149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81" name="Freeform 161"/>
              <p:cNvSpPr>
                <a:spLocks/>
              </p:cNvSpPr>
              <p:nvPr/>
            </p:nvSpPr>
            <p:spPr bwMode="auto">
              <a:xfrm>
                <a:off x="3228" y="1688"/>
                <a:ext cx="63" cy="46"/>
              </a:xfrm>
              <a:custGeom>
                <a:avLst/>
                <a:gdLst>
                  <a:gd name="T0" fmla="*/ 1 w 190"/>
                  <a:gd name="T1" fmla="*/ 5 h 137"/>
                  <a:gd name="T2" fmla="*/ 0 w 190"/>
                  <a:gd name="T3" fmla="*/ 4 h 137"/>
                  <a:gd name="T4" fmla="*/ 7 w 190"/>
                  <a:gd name="T5" fmla="*/ 0 h 137"/>
                  <a:gd name="T6" fmla="*/ 6 w 190"/>
                  <a:gd name="T7" fmla="*/ 0 h 137"/>
                  <a:gd name="T8" fmla="*/ 7 w 190"/>
                  <a:gd name="T9" fmla="*/ 2 h 137"/>
                  <a:gd name="T10" fmla="*/ 7 w 190"/>
                  <a:gd name="T11" fmla="*/ 2 h 137"/>
                  <a:gd name="T12" fmla="*/ 1 w 190"/>
                  <a:gd name="T13" fmla="*/ 5 h 1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0"/>
                  <a:gd name="T22" fmla="*/ 0 h 137"/>
                  <a:gd name="T23" fmla="*/ 190 w 190"/>
                  <a:gd name="T24" fmla="*/ 137 h 1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0" h="137">
                    <a:moveTo>
                      <a:pt x="21" y="137"/>
                    </a:moveTo>
                    <a:lnTo>
                      <a:pt x="0" y="101"/>
                    </a:lnTo>
                    <a:lnTo>
                      <a:pt x="178" y="0"/>
                    </a:lnTo>
                    <a:lnTo>
                      <a:pt x="172" y="2"/>
                    </a:lnTo>
                    <a:lnTo>
                      <a:pt x="190" y="41"/>
                    </a:lnTo>
                    <a:lnTo>
                      <a:pt x="185" y="43"/>
                    </a:lnTo>
                    <a:lnTo>
                      <a:pt x="21" y="137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82" name="Freeform 162"/>
              <p:cNvSpPr>
                <a:spLocks/>
              </p:cNvSpPr>
              <p:nvPr/>
            </p:nvSpPr>
            <p:spPr bwMode="auto">
              <a:xfrm>
                <a:off x="3285" y="1660"/>
                <a:ext cx="66" cy="42"/>
              </a:xfrm>
              <a:custGeom>
                <a:avLst/>
                <a:gdLst>
                  <a:gd name="T0" fmla="*/ 1 w 199"/>
                  <a:gd name="T1" fmla="*/ 5 h 125"/>
                  <a:gd name="T2" fmla="*/ 0 w 199"/>
                  <a:gd name="T3" fmla="*/ 3 h 125"/>
                  <a:gd name="T4" fmla="*/ 7 w 199"/>
                  <a:gd name="T5" fmla="*/ 0 h 125"/>
                  <a:gd name="T6" fmla="*/ 7 w 199"/>
                  <a:gd name="T7" fmla="*/ 0 h 125"/>
                  <a:gd name="T8" fmla="*/ 7 w 199"/>
                  <a:gd name="T9" fmla="*/ 2 h 125"/>
                  <a:gd name="T10" fmla="*/ 7 w 199"/>
                  <a:gd name="T11" fmla="*/ 2 h 125"/>
                  <a:gd name="T12" fmla="*/ 1 w 199"/>
                  <a:gd name="T13" fmla="*/ 5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125"/>
                  <a:gd name="T23" fmla="*/ 199 w 199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125">
                    <a:moveTo>
                      <a:pt x="18" y="125"/>
                    </a:moveTo>
                    <a:lnTo>
                      <a:pt x="0" y="86"/>
                    </a:lnTo>
                    <a:lnTo>
                      <a:pt x="188" y="0"/>
                    </a:lnTo>
                    <a:lnTo>
                      <a:pt x="187" y="0"/>
                    </a:lnTo>
                    <a:lnTo>
                      <a:pt x="199" y="41"/>
                    </a:lnTo>
                    <a:lnTo>
                      <a:pt x="198" y="41"/>
                    </a:lnTo>
                    <a:lnTo>
                      <a:pt x="18" y="125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83" name="Freeform 163"/>
              <p:cNvSpPr>
                <a:spLocks/>
              </p:cNvSpPr>
              <p:nvPr/>
            </p:nvSpPr>
            <p:spPr bwMode="auto">
              <a:xfrm>
                <a:off x="3347" y="1637"/>
                <a:ext cx="74" cy="37"/>
              </a:xfrm>
              <a:custGeom>
                <a:avLst/>
                <a:gdLst>
                  <a:gd name="T0" fmla="*/ 0 w 222"/>
                  <a:gd name="T1" fmla="*/ 4 h 110"/>
                  <a:gd name="T2" fmla="*/ 0 w 222"/>
                  <a:gd name="T3" fmla="*/ 3 h 110"/>
                  <a:gd name="T4" fmla="*/ 7 w 222"/>
                  <a:gd name="T5" fmla="*/ 0 h 110"/>
                  <a:gd name="T6" fmla="*/ 8 w 222"/>
                  <a:gd name="T7" fmla="*/ 0 h 110"/>
                  <a:gd name="T8" fmla="*/ 8 w 222"/>
                  <a:gd name="T9" fmla="*/ 2 h 110"/>
                  <a:gd name="T10" fmla="*/ 8 w 222"/>
                  <a:gd name="T11" fmla="*/ 1 h 110"/>
                  <a:gd name="T12" fmla="*/ 0 w 222"/>
                  <a:gd name="T13" fmla="*/ 4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2"/>
                  <a:gd name="T22" fmla="*/ 0 h 110"/>
                  <a:gd name="T23" fmla="*/ 222 w 222"/>
                  <a:gd name="T24" fmla="*/ 110 h 1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2" h="110">
                    <a:moveTo>
                      <a:pt x="12" y="110"/>
                    </a:moveTo>
                    <a:lnTo>
                      <a:pt x="0" y="69"/>
                    </a:lnTo>
                    <a:lnTo>
                      <a:pt x="201" y="1"/>
                    </a:lnTo>
                    <a:lnTo>
                      <a:pt x="206" y="0"/>
                    </a:lnTo>
                    <a:lnTo>
                      <a:pt x="216" y="41"/>
                    </a:lnTo>
                    <a:lnTo>
                      <a:pt x="222" y="40"/>
                    </a:lnTo>
                    <a:lnTo>
                      <a:pt x="12" y="110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84" name="Freeform 164"/>
              <p:cNvSpPr>
                <a:spLocks/>
              </p:cNvSpPr>
              <p:nvPr/>
            </p:nvSpPr>
            <p:spPr bwMode="auto">
              <a:xfrm>
                <a:off x="3416" y="1620"/>
                <a:ext cx="75" cy="31"/>
              </a:xfrm>
              <a:custGeom>
                <a:avLst/>
                <a:gdLst>
                  <a:gd name="T0" fmla="*/ 0 w 225"/>
                  <a:gd name="T1" fmla="*/ 3 h 92"/>
                  <a:gd name="T2" fmla="*/ 0 w 225"/>
                  <a:gd name="T3" fmla="*/ 2 h 92"/>
                  <a:gd name="T4" fmla="*/ 8 w 225"/>
                  <a:gd name="T5" fmla="*/ 0 h 92"/>
                  <a:gd name="T6" fmla="*/ 8 w 225"/>
                  <a:gd name="T7" fmla="*/ 0 h 92"/>
                  <a:gd name="T8" fmla="*/ 8 w 225"/>
                  <a:gd name="T9" fmla="*/ 2 h 92"/>
                  <a:gd name="T10" fmla="*/ 8 w 225"/>
                  <a:gd name="T11" fmla="*/ 1 h 92"/>
                  <a:gd name="T12" fmla="*/ 0 w 225"/>
                  <a:gd name="T13" fmla="*/ 3 h 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92"/>
                  <a:gd name="T23" fmla="*/ 225 w 225"/>
                  <a:gd name="T24" fmla="*/ 92 h 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92">
                    <a:moveTo>
                      <a:pt x="10" y="92"/>
                    </a:moveTo>
                    <a:lnTo>
                      <a:pt x="0" y="51"/>
                    </a:lnTo>
                    <a:lnTo>
                      <a:pt x="209" y="1"/>
                    </a:lnTo>
                    <a:lnTo>
                      <a:pt x="215" y="0"/>
                    </a:lnTo>
                    <a:lnTo>
                      <a:pt x="220" y="41"/>
                    </a:lnTo>
                    <a:lnTo>
                      <a:pt x="225" y="40"/>
                    </a:lnTo>
                    <a:lnTo>
                      <a:pt x="10" y="92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85" name="Freeform 165"/>
              <p:cNvSpPr>
                <a:spLocks/>
              </p:cNvSpPr>
              <p:nvPr/>
            </p:nvSpPr>
            <p:spPr bwMode="auto">
              <a:xfrm>
                <a:off x="3488" y="1605"/>
                <a:ext cx="121" cy="29"/>
              </a:xfrm>
              <a:custGeom>
                <a:avLst/>
                <a:gdLst>
                  <a:gd name="T0" fmla="*/ 0 w 364"/>
                  <a:gd name="T1" fmla="*/ 3 h 87"/>
                  <a:gd name="T2" fmla="*/ 0 w 364"/>
                  <a:gd name="T3" fmla="*/ 2 h 87"/>
                  <a:gd name="T4" fmla="*/ 13 w 364"/>
                  <a:gd name="T5" fmla="*/ 0 h 87"/>
                  <a:gd name="T6" fmla="*/ 13 w 364"/>
                  <a:gd name="T7" fmla="*/ 0 h 87"/>
                  <a:gd name="T8" fmla="*/ 13 w 364"/>
                  <a:gd name="T9" fmla="*/ 2 h 87"/>
                  <a:gd name="T10" fmla="*/ 13 w 364"/>
                  <a:gd name="T11" fmla="*/ 2 h 87"/>
                  <a:gd name="T12" fmla="*/ 0 w 364"/>
                  <a:gd name="T13" fmla="*/ 3 h 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4"/>
                  <a:gd name="T22" fmla="*/ 0 h 87"/>
                  <a:gd name="T23" fmla="*/ 364 w 364"/>
                  <a:gd name="T24" fmla="*/ 87 h 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4" h="87">
                    <a:moveTo>
                      <a:pt x="5" y="87"/>
                    </a:moveTo>
                    <a:lnTo>
                      <a:pt x="0" y="46"/>
                    </a:lnTo>
                    <a:lnTo>
                      <a:pt x="359" y="0"/>
                    </a:lnTo>
                    <a:lnTo>
                      <a:pt x="362" y="0"/>
                    </a:lnTo>
                    <a:lnTo>
                      <a:pt x="362" y="41"/>
                    </a:lnTo>
                    <a:lnTo>
                      <a:pt x="364" y="41"/>
                    </a:lnTo>
                    <a:lnTo>
                      <a:pt x="5" y="87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86" name="Freeform 166"/>
              <p:cNvSpPr>
                <a:spLocks/>
              </p:cNvSpPr>
              <p:nvPr/>
            </p:nvSpPr>
            <p:spPr bwMode="auto">
              <a:xfrm>
                <a:off x="3608" y="1605"/>
                <a:ext cx="532" cy="15"/>
              </a:xfrm>
              <a:custGeom>
                <a:avLst/>
                <a:gdLst>
                  <a:gd name="T0" fmla="*/ 0 w 1595"/>
                  <a:gd name="T1" fmla="*/ 1 h 47"/>
                  <a:gd name="T2" fmla="*/ 0 w 1595"/>
                  <a:gd name="T3" fmla="*/ 0 h 47"/>
                  <a:gd name="T4" fmla="*/ 59 w 1595"/>
                  <a:gd name="T5" fmla="*/ 0 h 47"/>
                  <a:gd name="T6" fmla="*/ 59 w 1595"/>
                  <a:gd name="T7" fmla="*/ 2 h 47"/>
                  <a:gd name="T8" fmla="*/ 0 w 1595"/>
                  <a:gd name="T9" fmla="*/ 1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5"/>
                  <a:gd name="T16" fmla="*/ 0 h 47"/>
                  <a:gd name="T17" fmla="*/ 1595 w 1595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5" h="47">
                    <a:moveTo>
                      <a:pt x="0" y="41"/>
                    </a:moveTo>
                    <a:lnTo>
                      <a:pt x="0" y="0"/>
                    </a:lnTo>
                    <a:lnTo>
                      <a:pt x="1595" y="6"/>
                    </a:lnTo>
                    <a:lnTo>
                      <a:pt x="1595" y="4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87" name="Freeform 167"/>
              <p:cNvSpPr>
                <a:spLocks/>
              </p:cNvSpPr>
              <p:nvPr/>
            </p:nvSpPr>
            <p:spPr bwMode="auto">
              <a:xfrm>
                <a:off x="2858" y="2824"/>
                <a:ext cx="14" cy="1"/>
              </a:xfrm>
              <a:custGeom>
                <a:avLst/>
                <a:gdLst>
                  <a:gd name="T0" fmla="*/ 2 w 41"/>
                  <a:gd name="T1" fmla="*/ 0 h 5"/>
                  <a:gd name="T2" fmla="*/ 0 w 41"/>
                  <a:gd name="T3" fmla="*/ 0 h 5"/>
                  <a:gd name="T4" fmla="*/ 2 w 4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5"/>
                  <a:gd name="T11" fmla="*/ 41 w 4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5">
                    <a:moveTo>
                      <a:pt x="41" y="5"/>
                    </a:moveTo>
                    <a:lnTo>
                      <a:pt x="0" y="0"/>
                    </a:lnTo>
                    <a:lnTo>
                      <a:pt x="41" y="5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88" name="Freeform 168"/>
              <p:cNvSpPr>
                <a:spLocks/>
              </p:cNvSpPr>
              <p:nvPr/>
            </p:nvSpPr>
            <p:spPr bwMode="auto">
              <a:xfrm>
                <a:off x="4138" y="1608"/>
                <a:ext cx="1" cy="14"/>
              </a:xfrm>
              <a:custGeom>
                <a:avLst/>
                <a:gdLst>
                  <a:gd name="T0" fmla="*/ 0 w 1"/>
                  <a:gd name="T1" fmla="*/ 0 h 41"/>
                  <a:gd name="T2" fmla="*/ 0 w 1"/>
                  <a:gd name="T3" fmla="*/ 2 h 41"/>
                  <a:gd name="T4" fmla="*/ 0 w 1"/>
                  <a:gd name="T5" fmla="*/ 0 h 4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1"/>
                  <a:gd name="T11" fmla="*/ 1 w 1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1">
                    <a:moveTo>
                      <a:pt x="0" y="0"/>
                    </a:move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89" name="Freeform 169"/>
              <p:cNvSpPr>
                <a:spLocks/>
              </p:cNvSpPr>
              <p:nvPr/>
            </p:nvSpPr>
            <p:spPr bwMode="auto">
              <a:xfrm>
                <a:off x="2858" y="2643"/>
                <a:ext cx="42" cy="182"/>
              </a:xfrm>
              <a:custGeom>
                <a:avLst/>
                <a:gdLst>
                  <a:gd name="T0" fmla="*/ 2 w 127"/>
                  <a:gd name="T1" fmla="*/ 20 h 548"/>
                  <a:gd name="T2" fmla="*/ 0 w 127"/>
                  <a:gd name="T3" fmla="*/ 20 h 548"/>
                  <a:gd name="T4" fmla="*/ 3 w 127"/>
                  <a:gd name="T5" fmla="*/ 0 h 548"/>
                  <a:gd name="T6" fmla="*/ 3 w 127"/>
                  <a:gd name="T7" fmla="*/ 0 h 548"/>
                  <a:gd name="T8" fmla="*/ 5 w 127"/>
                  <a:gd name="T9" fmla="*/ 0 h 548"/>
                  <a:gd name="T10" fmla="*/ 5 w 127"/>
                  <a:gd name="T11" fmla="*/ 1 h 548"/>
                  <a:gd name="T12" fmla="*/ 2 w 127"/>
                  <a:gd name="T13" fmla="*/ 20 h 5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7"/>
                  <a:gd name="T22" fmla="*/ 0 h 548"/>
                  <a:gd name="T23" fmla="*/ 127 w 127"/>
                  <a:gd name="T24" fmla="*/ 548 h 5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7" h="548">
                    <a:moveTo>
                      <a:pt x="41" y="548"/>
                    </a:moveTo>
                    <a:lnTo>
                      <a:pt x="0" y="543"/>
                    </a:lnTo>
                    <a:lnTo>
                      <a:pt x="88" y="0"/>
                    </a:lnTo>
                    <a:lnTo>
                      <a:pt x="86" y="4"/>
                    </a:lnTo>
                    <a:lnTo>
                      <a:pt x="127" y="12"/>
                    </a:lnTo>
                    <a:lnTo>
                      <a:pt x="126" y="16"/>
                    </a:lnTo>
                    <a:lnTo>
                      <a:pt x="41" y="548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90" name="Freeform 170"/>
              <p:cNvSpPr>
                <a:spLocks/>
              </p:cNvSpPr>
              <p:nvPr/>
            </p:nvSpPr>
            <p:spPr bwMode="auto">
              <a:xfrm>
                <a:off x="2887" y="2391"/>
                <a:ext cx="69" cy="256"/>
              </a:xfrm>
              <a:custGeom>
                <a:avLst/>
                <a:gdLst>
                  <a:gd name="T0" fmla="*/ 2 w 207"/>
                  <a:gd name="T1" fmla="*/ 29 h 766"/>
                  <a:gd name="T2" fmla="*/ 0 w 207"/>
                  <a:gd name="T3" fmla="*/ 28 h 766"/>
                  <a:gd name="T4" fmla="*/ 6 w 207"/>
                  <a:gd name="T5" fmla="*/ 0 h 766"/>
                  <a:gd name="T6" fmla="*/ 6 w 207"/>
                  <a:gd name="T7" fmla="*/ 0 h 766"/>
                  <a:gd name="T8" fmla="*/ 8 w 207"/>
                  <a:gd name="T9" fmla="*/ 1 h 766"/>
                  <a:gd name="T10" fmla="*/ 8 w 207"/>
                  <a:gd name="T11" fmla="*/ 1 h 766"/>
                  <a:gd name="T12" fmla="*/ 2 w 207"/>
                  <a:gd name="T13" fmla="*/ 29 h 7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7"/>
                  <a:gd name="T22" fmla="*/ 0 h 766"/>
                  <a:gd name="T23" fmla="*/ 207 w 207"/>
                  <a:gd name="T24" fmla="*/ 766 h 7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7" h="766">
                    <a:moveTo>
                      <a:pt x="41" y="766"/>
                    </a:moveTo>
                    <a:lnTo>
                      <a:pt x="0" y="758"/>
                    </a:lnTo>
                    <a:lnTo>
                      <a:pt x="169" y="0"/>
                    </a:lnTo>
                    <a:lnTo>
                      <a:pt x="166" y="9"/>
                    </a:lnTo>
                    <a:lnTo>
                      <a:pt x="207" y="19"/>
                    </a:lnTo>
                    <a:lnTo>
                      <a:pt x="204" y="28"/>
                    </a:lnTo>
                    <a:lnTo>
                      <a:pt x="41" y="766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91" name="Freeform 171"/>
              <p:cNvSpPr>
                <a:spLocks/>
              </p:cNvSpPr>
              <p:nvPr/>
            </p:nvSpPr>
            <p:spPr bwMode="auto">
              <a:xfrm>
                <a:off x="2942" y="2242"/>
                <a:ext cx="52" cy="156"/>
              </a:xfrm>
              <a:custGeom>
                <a:avLst/>
                <a:gdLst>
                  <a:gd name="T0" fmla="*/ 2 w 155"/>
                  <a:gd name="T1" fmla="*/ 17 h 467"/>
                  <a:gd name="T2" fmla="*/ 0 w 155"/>
                  <a:gd name="T3" fmla="*/ 17 h 467"/>
                  <a:gd name="T4" fmla="*/ 4 w 155"/>
                  <a:gd name="T5" fmla="*/ 0 h 467"/>
                  <a:gd name="T6" fmla="*/ 4 w 155"/>
                  <a:gd name="T7" fmla="*/ 0 h 467"/>
                  <a:gd name="T8" fmla="*/ 6 w 155"/>
                  <a:gd name="T9" fmla="*/ 1 h 467"/>
                  <a:gd name="T10" fmla="*/ 6 w 155"/>
                  <a:gd name="T11" fmla="*/ 1 h 467"/>
                  <a:gd name="T12" fmla="*/ 2 w 155"/>
                  <a:gd name="T13" fmla="*/ 17 h 4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467"/>
                  <a:gd name="T23" fmla="*/ 155 w 155"/>
                  <a:gd name="T24" fmla="*/ 467 h 4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467">
                    <a:moveTo>
                      <a:pt x="41" y="467"/>
                    </a:moveTo>
                    <a:lnTo>
                      <a:pt x="0" y="457"/>
                    </a:lnTo>
                    <a:lnTo>
                      <a:pt x="115" y="0"/>
                    </a:lnTo>
                    <a:lnTo>
                      <a:pt x="114" y="4"/>
                    </a:lnTo>
                    <a:lnTo>
                      <a:pt x="155" y="17"/>
                    </a:lnTo>
                    <a:lnTo>
                      <a:pt x="154" y="21"/>
                    </a:lnTo>
                    <a:lnTo>
                      <a:pt x="41" y="467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92" name="Freeform 172"/>
              <p:cNvSpPr>
                <a:spLocks/>
              </p:cNvSpPr>
              <p:nvPr/>
            </p:nvSpPr>
            <p:spPr bwMode="auto">
              <a:xfrm>
                <a:off x="2980" y="2091"/>
                <a:ext cx="69" cy="157"/>
              </a:xfrm>
              <a:custGeom>
                <a:avLst/>
                <a:gdLst>
                  <a:gd name="T0" fmla="*/ 2 w 206"/>
                  <a:gd name="T1" fmla="*/ 17 h 471"/>
                  <a:gd name="T2" fmla="*/ 0 w 206"/>
                  <a:gd name="T3" fmla="*/ 17 h 471"/>
                  <a:gd name="T4" fmla="*/ 6 w 206"/>
                  <a:gd name="T5" fmla="*/ 1 h 471"/>
                  <a:gd name="T6" fmla="*/ 6 w 206"/>
                  <a:gd name="T7" fmla="*/ 0 h 471"/>
                  <a:gd name="T8" fmla="*/ 7 w 206"/>
                  <a:gd name="T9" fmla="*/ 1 h 471"/>
                  <a:gd name="T10" fmla="*/ 8 w 206"/>
                  <a:gd name="T11" fmla="*/ 0 h 471"/>
                  <a:gd name="T12" fmla="*/ 2 w 206"/>
                  <a:gd name="T13" fmla="*/ 17 h 4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6"/>
                  <a:gd name="T22" fmla="*/ 0 h 471"/>
                  <a:gd name="T23" fmla="*/ 206 w 206"/>
                  <a:gd name="T24" fmla="*/ 471 h 4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6" h="471">
                    <a:moveTo>
                      <a:pt x="41" y="471"/>
                    </a:moveTo>
                    <a:lnTo>
                      <a:pt x="0" y="458"/>
                    </a:lnTo>
                    <a:lnTo>
                      <a:pt x="154" y="16"/>
                    </a:lnTo>
                    <a:lnTo>
                      <a:pt x="161" y="0"/>
                    </a:lnTo>
                    <a:lnTo>
                      <a:pt x="199" y="16"/>
                    </a:lnTo>
                    <a:lnTo>
                      <a:pt x="206" y="0"/>
                    </a:lnTo>
                    <a:lnTo>
                      <a:pt x="41" y="471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93" name="Freeform 173"/>
              <p:cNvSpPr>
                <a:spLocks/>
              </p:cNvSpPr>
              <p:nvPr/>
            </p:nvSpPr>
            <p:spPr bwMode="auto">
              <a:xfrm>
                <a:off x="3034" y="1960"/>
                <a:ext cx="64" cy="136"/>
              </a:xfrm>
              <a:custGeom>
                <a:avLst/>
                <a:gdLst>
                  <a:gd name="T0" fmla="*/ 1 w 192"/>
                  <a:gd name="T1" fmla="*/ 15 h 408"/>
                  <a:gd name="T2" fmla="*/ 0 w 192"/>
                  <a:gd name="T3" fmla="*/ 15 h 408"/>
                  <a:gd name="T4" fmla="*/ 6 w 192"/>
                  <a:gd name="T5" fmla="*/ 0 h 408"/>
                  <a:gd name="T6" fmla="*/ 6 w 192"/>
                  <a:gd name="T7" fmla="*/ 0 h 408"/>
                  <a:gd name="T8" fmla="*/ 7 w 192"/>
                  <a:gd name="T9" fmla="*/ 1 h 408"/>
                  <a:gd name="T10" fmla="*/ 7 w 192"/>
                  <a:gd name="T11" fmla="*/ 1 h 408"/>
                  <a:gd name="T12" fmla="*/ 1 w 192"/>
                  <a:gd name="T13" fmla="*/ 15 h 4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2"/>
                  <a:gd name="T22" fmla="*/ 0 h 408"/>
                  <a:gd name="T23" fmla="*/ 192 w 192"/>
                  <a:gd name="T24" fmla="*/ 408 h 4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2" h="408">
                    <a:moveTo>
                      <a:pt x="38" y="408"/>
                    </a:moveTo>
                    <a:lnTo>
                      <a:pt x="0" y="392"/>
                    </a:lnTo>
                    <a:lnTo>
                      <a:pt x="158" y="0"/>
                    </a:lnTo>
                    <a:lnTo>
                      <a:pt x="154" y="7"/>
                    </a:lnTo>
                    <a:lnTo>
                      <a:pt x="192" y="25"/>
                    </a:lnTo>
                    <a:lnTo>
                      <a:pt x="188" y="33"/>
                    </a:lnTo>
                    <a:lnTo>
                      <a:pt x="38" y="408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94" name="Freeform 174"/>
              <p:cNvSpPr>
                <a:spLocks/>
              </p:cNvSpPr>
              <p:nvPr/>
            </p:nvSpPr>
            <p:spPr bwMode="auto">
              <a:xfrm>
                <a:off x="3085" y="1889"/>
                <a:ext cx="47" cy="79"/>
              </a:xfrm>
              <a:custGeom>
                <a:avLst/>
                <a:gdLst>
                  <a:gd name="T0" fmla="*/ 1 w 141"/>
                  <a:gd name="T1" fmla="*/ 9 h 238"/>
                  <a:gd name="T2" fmla="*/ 0 w 141"/>
                  <a:gd name="T3" fmla="*/ 8 h 238"/>
                  <a:gd name="T4" fmla="*/ 4 w 141"/>
                  <a:gd name="T5" fmla="*/ 0 h 238"/>
                  <a:gd name="T6" fmla="*/ 4 w 141"/>
                  <a:gd name="T7" fmla="*/ 0 h 238"/>
                  <a:gd name="T8" fmla="*/ 5 w 141"/>
                  <a:gd name="T9" fmla="*/ 1 h 238"/>
                  <a:gd name="T10" fmla="*/ 5 w 141"/>
                  <a:gd name="T11" fmla="*/ 1 h 238"/>
                  <a:gd name="T12" fmla="*/ 1 w 141"/>
                  <a:gd name="T13" fmla="*/ 9 h 2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1"/>
                  <a:gd name="T22" fmla="*/ 0 h 238"/>
                  <a:gd name="T23" fmla="*/ 141 w 141"/>
                  <a:gd name="T24" fmla="*/ 238 h 2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1" h="238">
                    <a:moveTo>
                      <a:pt x="38" y="238"/>
                    </a:moveTo>
                    <a:lnTo>
                      <a:pt x="0" y="220"/>
                    </a:lnTo>
                    <a:lnTo>
                      <a:pt x="102" y="2"/>
                    </a:lnTo>
                    <a:lnTo>
                      <a:pt x="105" y="0"/>
                    </a:lnTo>
                    <a:lnTo>
                      <a:pt x="138" y="25"/>
                    </a:lnTo>
                    <a:lnTo>
                      <a:pt x="141" y="23"/>
                    </a:lnTo>
                    <a:lnTo>
                      <a:pt x="38" y="238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95" name="Freeform 175"/>
              <p:cNvSpPr>
                <a:spLocks/>
              </p:cNvSpPr>
              <p:nvPr/>
            </p:nvSpPr>
            <p:spPr bwMode="auto">
              <a:xfrm>
                <a:off x="3120" y="1845"/>
                <a:ext cx="44" cy="52"/>
              </a:xfrm>
              <a:custGeom>
                <a:avLst/>
                <a:gdLst>
                  <a:gd name="T0" fmla="*/ 1 w 131"/>
                  <a:gd name="T1" fmla="*/ 6 h 156"/>
                  <a:gd name="T2" fmla="*/ 0 w 131"/>
                  <a:gd name="T3" fmla="*/ 5 h 156"/>
                  <a:gd name="T4" fmla="*/ 4 w 131"/>
                  <a:gd name="T5" fmla="*/ 0 h 156"/>
                  <a:gd name="T6" fmla="*/ 4 w 131"/>
                  <a:gd name="T7" fmla="*/ 0 h 156"/>
                  <a:gd name="T8" fmla="*/ 5 w 131"/>
                  <a:gd name="T9" fmla="*/ 1 h 156"/>
                  <a:gd name="T10" fmla="*/ 5 w 131"/>
                  <a:gd name="T11" fmla="*/ 1 h 156"/>
                  <a:gd name="T12" fmla="*/ 1 w 131"/>
                  <a:gd name="T13" fmla="*/ 6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1"/>
                  <a:gd name="T22" fmla="*/ 0 h 156"/>
                  <a:gd name="T23" fmla="*/ 131 w 131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1" h="156">
                    <a:moveTo>
                      <a:pt x="33" y="156"/>
                    </a:moveTo>
                    <a:lnTo>
                      <a:pt x="0" y="131"/>
                    </a:lnTo>
                    <a:lnTo>
                      <a:pt x="97" y="0"/>
                    </a:lnTo>
                    <a:lnTo>
                      <a:pt x="131" y="26"/>
                    </a:lnTo>
                    <a:lnTo>
                      <a:pt x="33" y="156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96" name="Freeform 176"/>
              <p:cNvSpPr>
                <a:spLocks/>
              </p:cNvSpPr>
              <p:nvPr/>
            </p:nvSpPr>
            <p:spPr bwMode="auto">
              <a:xfrm>
                <a:off x="3152" y="1803"/>
                <a:ext cx="44" cy="51"/>
              </a:xfrm>
              <a:custGeom>
                <a:avLst/>
                <a:gdLst>
                  <a:gd name="T0" fmla="*/ 1 w 131"/>
                  <a:gd name="T1" fmla="*/ 6 h 153"/>
                  <a:gd name="T2" fmla="*/ 0 w 131"/>
                  <a:gd name="T3" fmla="*/ 5 h 153"/>
                  <a:gd name="T4" fmla="*/ 4 w 131"/>
                  <a:gd name="T5" fmla="*/ 0 h 153"/>
                  <a:gd name="T6" fmla="*/ 4 w 131"/>
                  <a:gd name="T7" fmla="*/ 0 h 153"/>
                  <a:gd name="T8" fmla="*/ 5 w 131"/>
                  <a:gd name="T9" fmla="*/ 1 h 153"/>
                  <a:gd name="T10" fmla="*/ 5 w 131"/>
                  <a:gd name="T11" fmla="*/ 1 h 153"/>
                  <a:gd name="T12" fmla="*/ 1 w 131"/>
                  <a:gd name="T13" fmla="*/ 6 h 1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1"/>
                  <a:gd name="T22" fmla="*/ 0 h 153"/>
                  <a:gd name="T23" fmla="*/ 131 w 131"/>
                  <a:gd name="T24" fmla="*/ 153 h 1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1" h="153">
                    <a:moveTo>
                      <a:pt x="34" y="153"/>
                    </a:moveTo>
                    <a:lnTo>
                      <a:pt x="0" y="127"/>
                    </a:lnTo>
                    <a:lnTo>
                      <a:pt x="98" y="1"/>
                    </a:lnTo>
                    <a:lnTo>
                      <a:pt x="99" y="0"/>
                    </a:lnTo>
                    <a:lnTo>
                      <a:pt x="130" y="28"/>
                    </a:lnTo>
                    <a:lnTo>
                      <a:pt x="131" y="27"/>
                    </a:lnTo>
                    <a:lnTo>
                      <a:pt x="34" y="153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97" name="Freeform 177"/>
              <p:cNvSpPr>
                <a:spLocks/>
              </p:cNvSpPr>
              <p:nvPr/>
            </p:nvSpPr>
            <p:spPr bwMode="auto">
              <a:xfrm>
                <a:off x="3185" y="1762"/>
                <a:ext cx="50" cy="50"/>
              </a:xfrm>
              <a:custGeom>
                <a:avLst/>
                <a:gdLst>
                  <a:gd name="T0" fmla="*/ 1 w 148"/>
                  <a:gd name="T1" fmla="*/ 6 h 151"/>
                  <a:gd name="T2" fmla="*/ 0 w 148"/>
                  <a:gd name="T3" fmla="*/ 5 h 151"/>
                  <a:gd name="T4" fmla="*/ 5 w 148"/>
                  <a:gd name="T5" fmla="*/ 0 h 151"/>
                  <a:gd name="T6" fmla="*/ 5 w 148"/>
                  <a:gd name="T7" fmla="*/ 0 h 151"/>
                  <a:gd name="T8" fmla="*/ 6 w 148"/>
                  <a:gd name="T9" fmla="*/ 1 h 151"/>
                  <a:gd name="T10" fmla="*/ 6 w 148"/>
                  <a:gd name="T11" fmla="*/ 1 h 151"/>
                  <a:gd name="T12" fmla="*/ 1 w 148"/>
                  <a:gd name="T13" fmla="*/ 6 h 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8"/>
                  <a:gd name="T22" fmla="*/ 0 h 151"/>
                  <a:gd name="T23" fmla="*/ 148 w 148"/>
                  <a:gd name="T24" fmla="*/ 151 h 1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8" h="151">
                    <a:moveTo>
                      <a:pt x="31" y="151"/>
                    </a:moveTo>
                    <a:lnTo>
                      <a:pt x="0" y="123"/>
                    </a:lnTo>
                    <a:lnTo>
                      <a:pt x="122" y="0"/>
                    </a:lnTo>
                    <a:lnTo>
                      <a:pt x="148" y="33"/>
                    </a:lnTo>
                    <a:lnTo>
                      <a:pt x="31" y="151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98" name="Freeform 178"/>
              <p:cNvSpPr>
                <a:spLocks/>
              </p:cNvSpPr>
              <p:nvPr/>
            </p:nvSpPr>
            <p:spPr bwMode="auto">
              <a:xfrm>
                <a:off x="3226" y="1723"/>
                <a:ext cx="57" cy="50"/>
              </a:xfrm>
              <a:custGeom>
                <a:avLst/>
                <a:gdLst>
                  <a:gd name="T0" fmla="*/ 1 w 170"/>
                  <a:gd name="T1" fmla="*/ 6 h 149"/>
                  <a:gd name="T2" fmla="*/ 0 w 170"/>
                  <a:gd name="T3" fmla="*/ 4 h 149"/>
                  <a:gd name="T4" fmla="*/ 5 w 170"/>
                  <a:gd name="T5" fmla="*/ 0 h 149"/>
                  <a:gd name="T6" fmla="*/ 5 w 170"/>
                  <a:gd name="T7" fmla="*/ 0 h 149"/>
                  <a:gd name="T8" fmla="*/ 6 w 170"/>
                  <a:gd name="T9" fmla="*/ 1 h 149"/>
                  <a:gd name="T10" fmla="*/ 6 w 170"/>
                  <a:gd name="T11" fmla="*/ 1 h 149"/>
                  <a:gd name="T12" fmla="*/ 1 w 170"/>
                  <a:gd name="T13" fmla="*/ 6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0"/>
                  <a:gd name="T22" fmla="*/ 0 h 149"/>
                  <a:gd name="T23" fmla="*/ 170 w 170"/>
                  <a:gd name="T24" fmla="*/ 149 h 1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0" h="149">
                    <a:moveTo>
                      <a:pt x="26" y="149"/>
                    </a:moveTo>
                    <a:lnTo>
                      <a:pt x="0" y="116"/>
                    </a:lnTo>
                    <a:lnTo>
                      <a:pt x="141" y="2"/>
                    </a:lnTo>
                    <a:lnTo>
                      <a:pt x="145" y="0"/>
                    </a:lnTo>
                    <a:lnTo>
                      <a:pt x="166" y="36"/>
                    </a:lnTo>
                    <a:lnTo>
                      <a:pt x="170" y="35"/>
                    </a:lnTo>
                    <a:lnTo>
                      <a:pt x="26" y="149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799" name="Freeform 179"/>
              <p:cNvSpPr>
                <a:spLocks/>
              </p:cNvSpPr>
              <p:nvPr/>
            </p:nvSpPr>
            <p:spPr bwMode="auto">
              <a:xfrm>
                <a:off x="3274" y="1691"/>
                <a:ext cx="60" cy="44"/>
              </a:xfrm>
              <a:custGeom>
                <a:avLst/>
                <a:gdLst>
                  <a:gd name="T0" fmla="*/ 1 w 180"/>
                  <a:gd name="T1" fmla="*/ 5 h 132"/>
                  <a:gd name="T2" fmla="*/ 0 w 180"/>
                  <a:gd name="T3" fmla="*/ 4 h 132"/>
                  <a:gd name="T4" fmla="*/ 6 w 180"/>
                  <a:gd name="T5" fmla="*/ 0 h 132"/>
                  <a:gd name="T6" fmla="*/ 6 w 180"/>
                  <a:gd name="T7" fmla="*/ 0 h 132"/>
                  <a:gd name="T8" fmla="*/ 7 w 180"/>
                  <a:gd name="T9" fmla="*/ 2 h 132"/>
                  <a:gd name="T10" fmla="*/ 6 w 180"/>
                  <a:gd name="T11" fmla="*/ 2 h 132"/>
                  <a:gd name="T12" fmla="*/ 1 w 180"/>
                  <a:gd name="T13" fmla="*/ 5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0"/>
                  <a:gd name="T22" fmla="*/ 0 h 132"/>
                  <a:gd name="T23" fmla="*/ 180 w 180"/>
                  <a:gd name="T24" fmla="*/ 132 h 1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0" h="132">
                    <a:moveTo>
                      <a:pt x="21" y="132"/>
                    </a:moveTo>
                    <a:lnTo>
                      <a:pt x="0" y="96"/>
                    </a:lnTo>
                    <a:lnTo>
                      <a:pt x="168" y="0"/>
                    </a:lnTo>
                    <a:lnTo>
                      <a:pt x="162" y="4"/>
                    </a:lnTo>
                    <a:lnTo>
                      <a:pt x="180" y="42"/>
                    </a:lnTo>
                    <a:lnTo>
                      <a:pt x="174" y="46"/>
                    </a:lnTo>
                    <a:lnTo>
                      <a:pt x="21" y="132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800" name="Freeform 180"/>
              <p:cNvSpPr>
                <a:spLocks/>
              </p:cNvSpPr>
              <p:nvPr/>
            </p:nvSpPr>
            <p:spPr bwMode="auto">
              <a:xfrm>
                <a:off x="3328" y="1664"/>
                <a:ext cx="68" cy="41"/>
              </a:xfrm>
              <a:custGeom>
                <a:avLst/>
                <a:gdLst>
                  <a:gd name="T0" fmla="*/ 1 w 203"/>
                  <a:gd name="T1" fmla="*/ 5 h 124"/>
                  <a:gd name="T2" fmla="*/ 0 w 203"/>
                  <a:gd name="T3" fmla="*/ 3 h 124"/>
                  <a:gd name="T4" fmla="*/ 6 w 203"/>
                  <a:gd name="T5" fmla="*/ 0 h 124"/>
                  <a:gd name="T6" fmla="*/ 7 w 203"/>
                  <a:gd name="T7" fmla="*/ 0 h 124"/>
                  <a:gd name="T8" fmla="*/ 7 w 203"/>
                  <a:gd name="T9" fmla="*/ 1 h 124"/>
                  <a:gd name="T10" fmla="*/ 8 w 203"/>
                  <a:gd name="T11" fmla="*/ 1 h 124"/>
                  <a:gd name="T12" fmla="*/ 1 w 203"/>
                  <a:gd name="T13" fmla="*/ 5 h 1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3"/>
                  <a:gd name="T22" fmla="*/ 0 h 124"/>
                  <a:gd name="T23" fmla="*/ 203 w 203"/>
                  <a:gd name="T24" fmla="*/ 124 h 1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3" h="124">
                    <a:moveTo>
                      <a:pt x="18" y="124"/>
                    </a:moveTo>
                    <a:lnTo>
                      <a:pt x="0" y="86"/>
                    </a:lnTo>
                    <a:lnTo>
                      <a:pt x="170" y="4"/>
                    </a:lnTo>
                    <a:lnTo>
                      <a:pt x="180" y="0"/>
                    </a:lnTo>
                    <a:lnTo>
                      <a:pt x="193" y="38"/>
                    </a:lnTo>
                    <a:lnTo>
                      <a:pt x="203" y="35"/>
                    </a:lnTo>
                    <a:lnTo>
                      <a:pt x="18" y="124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801" name="Freeform 181"/>
              <p:cNvSpPr>
                <a:spLocks/>
              </p:cNvSpPr>
              <p:nvPr/>
            </p:nvSpPr>
            <p:spPr bwMode="auto">
              <a:xfrm>
                <a:off x="3388" y="1640"/>
                <a:ext cx="67" cy="37"/>
              </a:xfrm>
              <a:custGeom>
                <a:avLst/>
                <a:gdLst>
                  <a:gd name="T0" fmla="*/ 0 w 199"/>
                  <a:gd name="T1" fmla="*/ 4 h 110"/>
                  <a:gd name="T2" fmla="*/ 0 w 199"/>
                  <a:gd name="T3" fmla="*/ 3 h 110"/>
                  <a:gd name="T4" fmla="*/ 8 w 199"/>
                  <a:gd name="T5" fmla="*/ 0 h 110"/>
                  <a:gd name="T6" fmla="*/ 7 w 199"/>
                  <a:gd name="T7" fmla="*/ 0 h 110"/>
                  <a:gd name="T8" fmla="*/ 8 w 199"/>
                  <a:gd name="T9" fmla="*/ 2 h 110"/>
                  <a:gd name="T10" fmla="*/ 7 w 199"/>
                  <a:gd name="T11" fmla="*/ 2 h 110"/>
                  <a:gd name="T12" fmla="*/ 0 w 199"/>
                  <a:gd name="T13" fmla="*/ 4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110"/>
                  <a:gd name="T23" fmla="*/ 199 w 199"/>
                  <a:gd name="T24" fmla="*/ 110 h 1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110">
                    <a:moveTo>
                      <a:pt x="13" y="110"/>
                    </a:moveTo>
                    <a:lnTo>
                      <a:pt x="0" y="72"/>
                    </a:lnTo>
                    <a:lnTo>
                      <a:pt x="199" y="0"/>
                    </a:lnTo>
                    <a:lnTo>
                      <a:pt x="188" y="3"/>
                    </a:lnTo>
                    <a:lnTo>
                      <a:pt x="199" y="44"/>
                    </a:lnTo>
                    <a:lnTo>
                      <a:pt x="188" y="46"/>
                    </a:lnTo>
                    <a:lnTo>
                      <a:pt x="13" y="110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802" name="Freeform 182"/>
              <p:cNvSpPr>
                <a:spLocks/>
              </p:cNvSpPr>
              <p:nvPr/>
            </p:nvSpPr>
            <p:spPr bwMode="auto">
              <a:xfrm>
                <a:off x="3451" y="1622"/>
                <a:ext cx="73" cy="33"/>
              </a:xfrm>
              <a:custGeom>
                <a:avLst/>
                <a:gdLst>
                  <a:gd name="T0" fmla="*/ 0 w 220"/>
                  <a:gd name="T1" fmla="*/ 4 h 99"/>
                  <a:gd name="T2" fmla="*/ 0 w 220"/>
                  <a:gd name="T3" fmla="*/ 2 h 99"/>
                  <a:gd name="T4" fmla="*/ 8 w 220"/>
                  <a:gd name="T5" fmla="*/ 0 h 99"/>
                  <a:gd name="T6" fmla="*/ 8 w 220"/>
                  <a:gd name="T7" fmla="*/ 0 h 99"/>
                  <a:gd name="T8" fmla="*/ 8 w 220"/>
                  <a:gd name="T9" fmla="*/ 2 h 99"/>
                  <a:gd name="T10" fmla="*/ 8 w 220"/>
                  <a:gd name="T11" fmla="*/ 2 h 99"/>
                  <a:gd name="T12" fmla="*/ 0 w 220"/>
                  <a:gd name="T13" fmla="*/ 4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0"/>
                  <a:gd name="T22" fmla="*/ 0 h 99"/>
                  <a:gd name="T23" fmla="*/ 220 w 220"/>
                  <a:gd name="T24" fmla="*/ 99 h 9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0" h="99">
                    <a:moveTo>
                      <a:pt x="11" y="99"/>
                    </a:moveTo>
                    <a:lnTo>
                      <a:pt x="0" y="58"/>
                    </a:lnTo>
                    <a:lnTo>
                      <a:pt x="205" y="0"/>
                    </a:lnTo>
                    <a:lnTo>
                      <a:pt x="210" y="0"/>
                    </a:lnTo>
                    <a:lnTo>
                      <a:pt x="215" y="41"/>
                    </a:lnTo>
                    <a:lnTo>
                      <a:pt x="220" y="41"/>
                    </a:lnTo>
                    <a:lnTo>
                      <a:pt x="11" y="99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803" name="Freeform 183"/>
              <p:cNvSpPr>
                <a:spLocks/>
              </p:cNvSpPr>
              <p:nvPr/>
            </p:nvSpPr>
            <p:spPr bwMode="auto">
              <a:xfrm>
                <a:off x="3521" y="1607"/>
                <a:ext cx="115" cy="28"/>
              </a:xfrm>
              <a:custGeom>
                <a:avLst/>
                <a:gdLst>
                  <a:gd name="T0" fmla="*/ 0 w 346"/>
                  <a:gd name="T1" fmla="*/ 3 h 86"/>
                  <a:gd name="T2" fmla="*/ 0 w 346"/>
                  <a:gd name="T3" fmla="*/ 2 h 86"/>
                  <a:gd name="T4" fmla="*/ 13 w 346"/>
                  <a:gd name="T5" fmla="*/ 0 h 86"/>
                  <a:gd name="T6" fmla="*/ 13 w 346"/>
                  <a:gd name="T7" fmla="*/ 0 h 86"/>
                  <a:gd name="T8" fmla="*/ 13 w 346"/>
                  <a:gd name="T9" fmla="*/ 1 h 86"/>
                  <a:gd name="T10" fmla="*/ 13 w 346"/>
                  <a:gd name="T11" fmla="*/ 1 h 86"/>
                  <a:gd name="T12" fmla="*/ 0 w 346"/>
                  <a:gd name="T13" fmla="*/ 3 h 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6"/>
                  <a:gd name="T22" fmla="*/ 0 h 86"/>
                  <a:gd name="T23" fmla="*/ 346 w 346"/>
                  <a:gd name="T24" fmla="*/ 86 h 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6" h="86">
                    <a:moveTo>
                      <a:pt x="5" y="86"/>
                    </a:moveTo>
                    <a:lnTo>
                      <a:pt x="0" y="45"/>
                    </a:lnTo>
                    <a:lnTo>
                      <a:pt x="341" y="0"/>
                    </a:lnTo>
                    <a:lnTo>
                      <a:pt x="344" y="0"/>
                    </a:lnTo>
                    <a:lnTo>
                      <a:pt x="344" y="41"/>
                    </a:lnTo>
                    <a:lnTo>
                      <a:pt x="346" y="41"/>
                    </a:lnTo>
                    <a:lnTo>
                      <a:pt x="5" y="86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804" name="Freeform 184"/>
              <p:cNvSpPr>
                <a:spLocks/>
              </p:cNvSpPr>
              <p:nvPr/>
            </p:nvSpPr>
            <p:spPr bwMode="auto">
              <a:xfrm>
                <a:off x="3636" y="1607"/>
                <a:ext cx="502" cy="15"/>
              </a:xfrm>
              <a:custGeom>
                <a:avLst/>
                <a:gdLst>
                  <a:gd name="T0" fmla="*/ 0 w 1508"/>
                  <a:gd name="T1" fmla="*/ 1 h 46"/>
                  <a:gd name="T2" fmla="*/ 0 w 1508"/>
                  <a:gd name="T3" fmla="*/ 0 h 46"/>
                  <a:gd name="T4" fmla="*/ 56 w 1508"/>
                  <a:gd name="T5" fmla="*/ 0 h 46"/>
                  <a:gd name="T6" fmla="*/ 56 w 1508"/>
                  <a:gd name="T7" fmla="*/ 2 h 46"/>
                  <a:gd name="T8" fmla="*/ 0 w 1508"/>
                  <a:gd name="T9" fmla="*/ 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08"/>
                  <a:gd name="T16" fmla="*/ 0 h 46"/>
                  <a:gd name="T17" fmla="*/ 1508 w 1508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08" h="46">
                    <a:moveTo>
                      <a:pt x="0" y="41"/>
                    </a:moveTo>
                    <a:lnTo>
                      <a:pt x="0" y="0"/>
                    </a:lnTo>
                    <a:lnTo>
                      <a:pt x="1508" y="5"/>
                    </a:lnTo>
                    <a:lnTo>
                      <a:pt x="1508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805" name="Freeform 185"/>
              <p:cNvSpPr>
                <a:spLocks/>
              </p:cNvSpPr>
              <p:nvPr/>
            </p:nvSpPr>
            <p:spPr bwMode="auto">
              <a:xfrm>
                <a:off x="1347" y="1838"/>
                <a:ext cx="1" cy="7"/>
              </a:xfrm>
              <a:custGeom>
                <a:avLst/>
                <a:gdLst>
                  <a:gd name="T0" fmla="*/ 0 w 1"/>
                  <a:gd name="T1" fmla="*/ 1 h 21"/>
                  <a:gd name="T2" fmla="*/ 0 w 1"/>
                  <a:gd name="T3" fmla="*/ 0 h 21"/>
                  <a:gd name="T4" fmla="*/ 0 w 1"/>
                  <a:gd name="T5" fmla="*/ 1 h 2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1"/>
                  <a:gd name="T11" fmla="*/ 1 w 1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1">
                    <a:moveTo>
                      <a:pt x="0" y="21"/>
                    </a:move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806" name="Freeform 186"/>
              <p:cNvSpPr>
                <a:spLocks/>
              </p:cNvSpPr>
              <p:nvPr/>
            </p:nvSpPr>
            <p:spPr bwMode="auto">
              <a:xfrm>
                <a:off x="4149" y="1838"/>
                <a:ext cx="1" cy="7"/>
              </a:xfrm>
              <a:custGeom>
                <a:avLst/>
                <a:gdLst>
                  <a:gd name="T0" fmla="*/ 0 w 1"/>
                  <a:gd name="T1" fmla="*/ 0 h 21"/>
                  <a:gd name="T2" fmla="*/ 0 w 1"/>
                  <a:gd name="T3" fmla="*/ 1 h 21"/>
                  <a:gd name="T4" fmla="*/ 0 w 1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1"/>
                  <a:gd name="T11" fmla="*/ 1 w 1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1">
                    <a:moveTo>
                      <a:pt x="0" y="0"/>
                    </a:move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807" name="Rectangle 187"/>
              <p:cNvSpPr>
                <a:spLocks noChangeArrowheads="1"/>
              </p:cNvSpPr>
              <p:nvPr/>
            </p:nvSpPr>
            <p:spPr bwMode="auto">
              <a:xfrm>
                <a:off x="1347" y="1838"/>
                <a:ext cx="2802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808" name="Freeform 188"/>
              <p:cNvSpPr>
                <a:spLocks/>
              </p:cNvSpPr>
              <p:nvPr/>
            </p:nvSpPr>
            <p:spPr bwMode="auto">
              <a:xfrm>
                <a:off x="2496" y="3283"/>
                <a:ext cx="90" cy="76"/>
              </a:xfrm>
              <a:custGeom>
                <a:avLst/>
                <a:gdLst>
                  <a:gd name="T0" fmla="*/ 2 w 271"/>
                  <a:gd name="T1" fmla="*/ 8 h 227"/>
                  <a:gd name="T2" fmla="*/ 3 w 271"/>
                  <a:gd name="T3" fmla="*/ 8 h 227"/>
                  <a:gd name="T4" fmla="*/ 5 w 271"/>
                  <a:gd name="T5" fmla="*/ 1 h 227"/>
                  <a:gd name="T6" fmla="*/ 6 w 271"/>
                  <a:gd name="T7" fmla="*/ 8 h 227"/>
                  <a:gd name="T8" fmla="*/ 8 w 271"/>
                  <a:gd name="T9" fmla="*/ 8 h 227"/>
                  <a:gd name="T10" fmla="*/ 10 w 271"/>
                  <a:gd name="T11" fmla="*/ 0 h 227"/>
                  <a:gd name="T12" fmla="*/ 9 w 271"/>
                  <a:gd name="T13" fmla="*/ 0 h 227"/>
                  <a:gd name="T14" fmla="*/ 7 w 271"/>
                  <a:gd name="T15" fmla="*/ 7 h 227"/>
                  <a:gd name="T16" fmla="*/ 6 w 271"/>
                  <a:gd name="T17" fmla="*/ 0 h 227"/>
                  <a:gd name="T18" fmla="*/ 4 w 271"/>
                  <a:gd name="T19" fmla="*/ 0 h 227"/>
                  <a:gd name="T20" fmla="*/ 3 w 271"/>
                  <a:gd name="T21" fmla="*/ 7 h 227"/>
                  <a:gd name="T22" fmla="*/ 1 w 271"/>
                  <a:gd name="T23" fmla="*/ 0 h 227"/>
                  <a:gd name="T24" fmla="*/ 0 w 271"/>
                  <a:gd name="T25" fmla="*/ 0 h 227"/>
                  <a:gd name="T26" fmla="*/ 2 w 271"/>
                  <a:gd name="T27" fmla="*/ 8 h 2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1"/>
                  <a:gd name="T43" fmla="*/ 0 h 227"/>
                  <a:gd name="T44" fmla="*/ 271 w 271"/>
                  <a:gd name="T45" fmla="*/ 227 h 2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1" h="227">
                    <a:moveTo>
                      <a:pt x="53" y="227"/>
                    </a:moveTo>
                    <a:lnTo>
                      <a:pt x="86" y="227"/>
                    </a:lnTo>
                    <a:lnTo>
                      <a:pt x="133" y="35"/>
                    </a:lnTo>
                    <a:lnTo>
                      <a:pt x="174" y="227"/>
                    </a:lnTo>
                    <a:lnTo>
                      <a:pt x="213" y="227"/>
                    </a:lnTo>
                    <a:lnTo>
                      <a:pt x="271" y="0"/>
                    </a:lnTo>
                    <a:lnTo>
                      <a:pt x="237" y="0"/>
                    </a:lnTo>
                    <a:lnTo>
                      <a:pt x="197" y="198"/>
                    </a:lnTo>
                    <a:lnTo>
                      <a:pt x="156" y="0"/>
                    </a:lnTo>
                    <a:lnTo>
                      <a:pt x="116" y="0"/>
                    </a:lnTo>
                    <a:lnTo>
                      <a:pt x="75" y="198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3" y="2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809" name="Freeform 189"/>
              <p:cNvSpPr>
                <a:spLocks/>
              </p:cNvSpPr>
              <p:nvPr/>
            </p:nvSpPr>
            <p:spPr bwMode="auto">
              <a:xfrm>
                <a:off x="2609" y="3307"/>
                <a:ext cx="19" cy="54"/>
              </a:xfrm>
              <a:custGeom>
                <a:avLst/>
                <a:gdLst>
                  <a:gd name="T0" fmla="*/ 0 w 58"/>
                  <a:gd name="T1" fmla="*/ 5 h 161"/>
                  <a:gd name="T2" fmla="*/ 0 w 58"/>
                  <a:gd name="T3" fmla="*/ 6 h 161"/>
                  <a:gd name="T4" fmla="*/ 0 w 58"/>
                  <a:gd name="T5" fmla="*/ 6 h 161"/>
                  <a:gd name="T6" fmla="*/ 1 w 58"/>
                  <a:gd name="T7" fmla="*/ 6 h 161"/>
                  <a:gd name="T8" fmla="*/ 1 w 58"/>
                  <a:gd name="T9" fmla="*/ 5 h 161"/>
                  <a:gd name="T10" fmla="*/ 1 w 58"/>
                  <a:gd name="T11" fmla="*/ 5 h 161"/>
                  <a:gd name="T12" fmla="*/ 1 w 58"/>
                  <a:gd name="T13" fmla="*/ 6 h 161"/>
                  <a:gd name="T14" fmla="*/ 2 w 58"/>
                  <a:gd name="T15" fmla="*/ 6 h 161"/>
                  <a:gd name="T16" fmla="*/ 2 w 58"/>
                  <a:gd name="T17" fmla="*/ 5 h 161"/>
                  <a:gd name="T18" fmla="*/ 2 w 58"/>
                  <a:gd name="T19" fmla="*/ 2 h 161"/>
                  <a:gd name="T20" fmla="*/ 2 w 58"/>
                  <a:gd name="T21" fmla="*/ 1 h 161"/>
                  <a:gd name="T22" fmla="*/ 1 w 58"/>
                  <a:gd name="T23" fmla="*/ 0 h 161"/>
                  <a:gd name="T24" fmla="*/ 0 w 58"/>
                  <a:gd name="T25" fmla="*/ 0 h 161"/>
                  <a:gd name="T26" fmla="*/ 0 w 58"/>
                  <a:gd name="T27" fmla="*/ 0 h 161"/>
                  <a:gd name="T28" fmla="*/ 0 w 58"/>
                  <a:gd name="T29" fmla="*/ 1 h 161"/>
                  <a:gd name="T30" fmla="*/ 1 w 58"/>
                  <a:gd name="T31" fmla="*/ 1 h 161"/>
                  <a:gd name="T32" fmla="*/ 1 w 58"/>
                  <a:gd name="T33" fmla="*/ 1 h 161"/>
                  <a:gd name="T34" fmla="*/ 1 w 58"/>
                  <a:gd name="T35" fmla="*/ 2 h 161"/>
                  <a:gd name="T36" fmla="*/ 0 w 58"/>
                  <a:gd name="T37" fmla="*/ 2 h 161"/>
                  <a:gd name="T38" fmla="*/ 0 w 58"/>
                  <a:gd name="T39" fmla="*/ 3 h 161"/>
                  <a:gd name="T40" fmla="*/ 1 w 58"/>
                  <a:gd name="T41" fmla="*/ 3 h 161"/>
                  <a:gd name="T42" fmla="*/ 1 w 58"/>
                  <a:gd name="T43" fmla="*/ 4 h 161"/>
                  <a:gd name="T44" fmla="*/ 1 w 58"/>
                  <a:gd name="T45" fmla="*/ 5 h 161"/>
                  <a:gd name="T46" fmla="*/ 0 w 58"/>
                  <a:gd name="T47" fmla="*/ 5 h 161"/>
                  <a:gd name="T48" fmla="*/ 0 w 58"/>
                  <a:gd name="T49" fmla="*/ 5 h 16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8"/>
                  <a:gd name="T76" fmla="*/ 0 h 161"/>
                  <a:gd name="T77" fmla="*/ 58 w 58"/>
                  <a:gd name="T78" fmla="*/ 161 h 16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8" h="161">
                    <a:moveTo>
                      <a:pt x="0" y="138"/>
                    </a:moveTo>
                    <a:lnTo>
                      <a:pt x="0" y="156"/>
                    </a:lnTo>
                    <a:lnTo>
                      <a:pt x="6" y="161"/>
                    </a:lnTo>
                    <a:lnTo>
                      <a:pt x="19" y="152"/>
                    </a:lnTo>
                    <a:lnTo>
                      <a:pt x="28" y="138"/>
                    </a:lnTo>
                    <a:lnTo>
                      <a:pt x="23" y="133"/>
                    </a:lnTo>
                    <a:lnTo>
                      <a:pt x="23" y="156"/>
                    </a:lnTo>
                    <a:lnTo>
                      <a:pt x="58" y="156"/>
                    </a:lnTo>
                    <a:lnTo>
                      <a:pt x="51" y="121"/>
                    </a:lnTo>
                    <a:lnTo>
                      <a:pt x="51" y="46"/>
                    </a:lnTo>
                    <a:lnTo>
                      <a:pt x="49" y="29"/>
                    </a:lnTo>
                    <a:lnTo>
                      <a:pt x="36" y="8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4" y="24"/>
                    </a:lnTo>
                    <a:lnTo>
                      <a:pt x="26" y="37"/>
                    </a:lnTo>
                    <a:lnTo>
                      <a:pt x="28" y="64"/>
                    </a:lnTo>
                    <a:lnTo>
                      <a:pt x="0" y="64"/>
                    </a:lnTo>
                    <a:lnTo>
                      <a:pt x="0" y="80"/>
                    </a:lnTo>
                    <a:lnTo>
                      <a:pt x="28" y="80"/>
                    </a:lnTo>
                    <a:lnTo>
                      <a:pt x="27" y="107"/>
                    </a:lnTo>
                    <a:lnTo>
                      <a:pt x="18" y="130"/>
                    </a:lnTo>
                    <a:lnTo>
                      <a:pt x="6" y="138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810" name="Freeform 190"/>
              <p:cNvSpPr>
                <a:spLocks/>
              </p:cNvSpPr>
              <p:nvPr/>
            </p:nvSpPr>
            <p:spPr bwMode="auto">
              <a:xfrm>
                <a:off x="2592" y="3307"/>
                <a:ext cx="19" cy="15"/>
              </a:xfrm>
              <a:custGeom>
                <a:avLst/>
                <a:gdLst>
                  <a:gd name="T0" fmla="*/ 2 w 57"/>
                  <a:gd name="T1" fmla="*/ 1 h 46"/>
                  <a:gd name="T2" fmla="*/ 2 w 57"/>
                  <a:gd name="T3" fmla="*/ 0 h 46"/>
                  <a:gd name="T4" fmla="*/ 2 w 57"/>
                  <a:gd name="T5" fmla="*/ 0 h 46"/>
                  <a:gd name="T6" fmla="*/ 2 w 57"/>
                  <a:gd name="T7" fmla="*/ 0 h 46"/>
                  <a:gd name="T8" fmla="*/ 1 w 57"/>
                  <a:gd name="T9" fmla="*/ 0 h 46"/>
                  <a:gd name="T10" fmla="*/ 1 w 57"/>
                  <a:gd name="T11" fmla="*/ 0 h 46"/>
                  <a:gd name="T12" fmla="*/ 1 w 57"/>
                  <a:gd name="T13" fmla="*/ 0 h 46"/>
                  <a:gd name="T14" fmla="*/ 1 w 57"/>
                  <a:gd name="T15" fmla="*/ 1 h 46"/>
                  <a:gd name="T16" fmla="*/ 0 w 57"/>
                  <a:gd name="T17" fmla="*/ 1 h 46"/>
                  <a:gd name="T18" fmla="*/ 0 w 57"/>
                  <a:gd name="T19" fmla="*/ 1 h 46"/>
                  <a:gd name="T20" fmla="*/ 0 w 57"/>
                  <a:gd name="T21" fmla="*/ 2 h 46"/>
                  <a:gd name="T22" fmla="*/ 0 w 57"/>
                  <a:gd name="T23" fmla="*/ 2 h 46"/>
                  <a:gd name="T24" fmla="*/ 1 w 57"/>
                  <a:gd name="T25" fmla="*/ 2 h 46"/>
                  <a:gd name="T26" fmla="*/ 1 w 57"/>
                  <a:gd name="T27" fmla="*/ 2 h 46"/>
                  <a:gd name="T28" fmla="*/ 1 w 57"/>
                  <a:gd name="T29" fmla="*/ 1 h 46"/>
                  <a:gd name="T30" fmla="*/ 1 w 57"/>
                  <a:gd name="T31" fmla="*/ 1 h 46"/>
                  <a:gd name="T32" fmla="*/ 2 w 57"/>
                  <a:gd name="T33" fmla="*/ 1 h 46"/>
                  <a:gd name="T34" fmla="*/ 2 w 57"/>
                  <a:gd name="T35" fmla="*/ 1 h 46"/>
                  <a:gd name="T36" fmla="*/ 2 w 57"/>
                  <a:gd name="T37" fmla="*/ 1 h 46"/>
                  <a:gd name="T38" fmla="*/ 2 w 57"/>
                  <a:gd name="T39" fmla="*/ 1 h 4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7"/>
                  <a:gd name="T61" fmla="*/ 0 h 46"/>
                  <a:gd name="T62" fmla="*/ 57 w 57"/>
                  <a:gd name="T63" fmla="*/ 46 h 4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" h="46">
                    <a:moveTo>
                      <a:pt x="51" y="16"/>
                    </a:moveTo>
                    <a:lnTo>
                      <a:pt x="51" y="0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4" y="2"/>
                    </a:lnTo>
                    <a:lnTo>
                      <a:pt x="25" y="5"/>
                    </a:lnTo>
                    <a:lnTo>
                      <a:pt x="19" y="10"/>
                    </a:lnTo>
                    <a:lnTo>
                      <a:pt x="14" y="16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6"/>
                    </a:lnTo>
                    <a:lnTo>
                      <a:pt x="0" y="46"/>
                    </a:lnTo>
                    <a:lnTo>
                      <a:pt x="23" y="46"/>
                    </a:lnTo>
                    <a:lnTo>
                      <a:pt x="28" y="46"/>
                    </a:lnTo>
                    <a:lnTo>
                      <a:pt x="29" y="34"/>
                    </a:lnTo>
                    <a:lnTo>
                      <a:pt x="33" y="24"/>
                    </a:lnTo>
                    <a:lnTo>
                      <a:pt x="41" y="19"/>
                    </a:lnTo>
                    <a:lnTo>
                      <a:pt x="51" y="16"/>
                    </a:lnTo>
                    <a:lnTo>
                      <a:pt x="57" y="23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811" name="Freeform 191"/>
              <p:cNvSpPr>
                <a:spLocks/>
              </p:cNvSpPr>
              <p:nvPr/>
            </p:nvSpPr>
            <p:spPr bwMode="auto">
              <a:xfrm>
                <a:off x="2592" y="3328"/>
                <a:ext cx="19" cy="33"/>
              </a:xfrm>
              <a:custGeom>
                <a:avLst/>
                <a:gdLst>
                  <a:gd name="T0" fmla="*/ 2 w 57"/>
                  <a:gd name="T1" fmla="*/ 1 h 97"/>
                  <a:gd name="T2" fmla="*/ 2 w 57"/>
                  <a:gd name="T3" fmla="*/ 0 h 97"/>
                  <a:gd name="T4" fmla="*/ 2 w 57"/>
                  <a:gd name="T5" fmla="*/ 0 h 97"/>
                  <a:gd name="T6" fmla="*/ 1 w 57"/>
                  <a:gd name="T7" fmla="*/ 0 h 97"/>
                  <a:gd name="T8" fmla="*/ 1 w 57"/>
                  <a:gd name="T9" fmla="*/ 0 h 97"/>
                  <a:gd name="T10" fmla="*/ 1 w 57"/>
                  <a:gd name="T11" fmla="*/ 0 h 97"/>
                  <a:gd name="T12" fmla="*/ 0 w 57"/>
                  <a:gd name="T13" fmla="*/ 1 h 97"/>
                  <a:gd name="T14" fmla="*/ 0 w 57"/>
                  <a:gd name="T15" fmla="*/ 1 h 97"/>
                  <a:gd name="T16" fmla="*/ 0 w 57"/>
                  <a:gd name="T17" fmla="*/ 1 h 97"/>
                  <a:gd name="T18" fmla="*/ 0 w 57"/>
                  <a:gd name="T19" fmla="*/ 2 h 97"/>
                  <a:gd name="T20" fmla="*/ 0 w 57"/>
                  <a:gd name="T21" fmla="*/ 2 h 97"/>
                  <a:gd name="T22" fmla="*/ 0 w 57"/>
                  <a:gd name="T23" fmla="*/ 3 h 97"/>
                  <a:gd name="T24" fmla="*/ 1 w 57"/>
                  <a:gd name="T25" fmla="*/ 3 h 97"/>
                  <a:gd name="T26" fmla="*/ 1 w 57"/>
                  <a:gd name="T27" fmla="*/ 4 h 97"/>
                  <a:gd name="T28" fmla="*/ 1 w 57"/>
                  <a:gd name="T29" fmla="*/ 4 h 97"/>
                  <a:gd name="T30" fmla="*/ 1 w 57"/>
                  <a:gd name="T31" fmla="*/ 4 h 97"/>
                  <a:gd name="T32" fmla="*/ 2 w 57"/>
                  <a:gd name="T33" fmla="*/ 4 h 97"/>
                  <a:gd name="T34" fmla="*/ 2 w 57"/>
                  <a:gd name="T35" fmla="*/ 4 h 97"/>
                  <a:gd name="T36" fmla="*/ 2 w 57"/>
                  <a:gd name="T37" fmla="*/ 3 h 97"/>
                  <a:gd name="T38" fmla="*/ 2 w 57"/>
                  <a:gd name="T39" fmla="*/ 3 h 97"/>
                  <a:gd name="T40" fmla="*/ 2 w 57"/>
                  <a:gd name="T41" fmla="*/ 3 h 97"/>
                  <a:gd name="T42" fmla="*/ 1 w 57"/>
                  <a:gd name="T43" fmla="*/ 3 h 97"/>
                  <a:gd name="T44" fmla="*/ 1 w 57"/>
                  <a:gd name="T45" fmla="*/ 2 h 97"/>
                  <a:gd name="T46" fmla="*/ 1 w 57"/>
                  <a:gd name="T47" fmla="*/ 2 h 97"/>
                  <a:gd name="T48" fmla="*/ 1 w 57"/>
                  <a:gd name="T49" fmla="*/ 2 h 97"/>
                  <a:gd name="T50" fmla="*/ 1 w 57"/>
                  <a:gd name="T51" fmla="*/ 1 h 97"/>
                  <a:gd name="T52" fmla="*/ 1 w 57"/>
                  <a:gd name="T53" fmla="*/ 1 h 97"/>
                  <a:gd name="T54" fmla="*/ 1 w 57"/>
                  <a:gd name="T55" fmla="*/ 1 h 97"/>
                  <a:gd name="T56" fmla="*/ 2 w 57"/>
                  <a:gd name="T57" fmla="*/ 1 h 97"/>
                  <a:gd name="T58" fmla="*/ 2 w 57"/>
                  <a:gd name="T59" fmla="*/ 1 h 97"/>
                  <a:gd name="T60" fmla="*/ 2 w 57"/>
                  <a:gd name="T61" fmla="*/ 1 h 9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7"/>
                  <a:gd name="T94" fmla="*/ 0 h 97"/>
                  <a:gd name="T95" fmla="*/ 57 w 57"/>
                  <a:gd name="T96" fmla="*/ 97 h 9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7" h="97">
                    <a:moveTo>
                      <a:pt x="51" y="16"/>
                    </a:moveTo>
                    <a:lnTo>
                      <a:pt x="51" y="0"/>
                    </a:lnTo>
                    <a:lnTo>
                      <a:pt x="57" y="0"/>
                    </a:lnTo>
                    <a:lnTo>
                      <a:pt x="34" y="5"/>
                    </a:lnTo>
                    <a:lnTo>
                      <a:pt x="24" y="7"/>
                    </a:lnTo>
                    <a:lnTo>
                      <a:pt x="15" y="11"/>
                    </a:lnTo>
                    <a:lnTo>
                      <a:pt x="9" y="18"/>
                    </a:lnTo>
                    <a:lnTo>
                      <a:pt x="3" y="25"/>
                    </a:lnTo>
                    <a:lnTo>
                      <a:pt x="1" y="34"/>
                    </a:lnTo>
                    <a:lnTo>
                      <a:pt x="0" y="46"/>
                    </a:lnTo>
                    <a:lnTo>
                      <a:pt x="2" y="66"/>
                    </a:lnTo>
                    <a:lnTo>
                      <a:pt x="9" y="82"/>
                    </a:lnTo>
                    <a:lnTo>
                      <a:pt x="15" y="88"/>
                    </a:lnTo>
                    <a:lnTo>
                      <a:pt x="21" y="93"/>
                    </a:lnTo>
                    <a:lnTo>
                      <a:pt x="29" y="96"/>
                    </a:lnTo>
                    <a:lnTo>
                      <a:pt x="39" y="97"/>
                    </a:lnTo>
                    <a:lnTo>
                      <a:pt x="57" y="97"/>
                    </a:lnTo>
                    <a:lnTo>
                      <a:pt x="51" y="92"/>
                    </a:lnTo>
                    <a:lnTo>
                      <a:pt x="51" y="74"/>
                    </a:lnTo>
                    <a:lnTo>
                      <a:pt x="57" y="74"/>
                    </a:lnTo>
                    <a:lnTo>
                      <a:pt x="46" y="74"/>
                    </a:lnTo>
                    <a:lnTo>
                      <a:pt x="34" y="71"/>
                    </a:lnTo>
                    <a:lnTo>
                      <a:pt x="28" y="66"/>
                    </a:lnTo>
                    <a:lnTo>
                      <a:pt x="24" y="57"/>
                    </a:lnTo>
                    <a:lnTo>
                      <a:pt x="23" y="46"/>
                    </a:lnTo>
                    <a:lnTo>
                      <a:pt x="24" y="38"/>
                    </a:lnTo>
                    <a:lnTo>
                      <a:pt x="25" y="32"/>
                    </a:lnTo>
                    <a:lnTo>
                      <a:pt x="33" y="23"/>
                    </a:lnTo>
                    <a:lnTo>
                      <a:pt x="45" y="18"/>
                    </a:lnTo>
                    <a:lnTo>
                      <a:pt x="57" y="16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812" name="Freeform 192"/>
              <p:cNvSpPr>
                <a:spLocks/>
              </p:cNvSpPr>
              <p:nvPr/>
            </p:nvSpPr>
            <p:spPr bwMode="auto">
              <a:xfrm>
                <a:off x="2639" y="3307"/>
                <a:ext cx="41" cy="52"/>
              </a:xfrm>
              <a:custGeom>
                <a:avLst/>
                <a:gdLst>
                  <a:gd name="T0" fmla="*/ 1 w 124"/>
                  <a:gd name="T1" fmla="*/ 6 h 156"/>
                  <a:gd name="T2" fmla="*/ 3 w 124"/>
                  <a:gd name="T3" fmla="*/ 6 h 156"/>
                  <a:gd name="T4" fmla="*/ 5 w 124"/>
                  <a:gd name="T5" fmla="*/ 0 h 156"/>
                  <a:gd name="T6" fmla="*/ 4 w 124"/>
                  <a:gd name="T7" fmla="*/ 0 h 156"/>
                  <a:gd name="T8" fmla="*/ 2 w 124"/>
                  <a:gd name="T9" fmla="*/ 5 h 156"/>
                  <a:gd name="T10" fmla="*/ 2 w 124"/>
                  <a:gd name="T11" fmla="*/ 5 h 156"/>
                  <a:gd name="T12" fmla="*/ 1 w 124"/>
                  <a:gd name="T13" fmla="*/ 0 h 156"/>
                  <a:gd name="T14" fmla="*/ 0 w 124"/>
                  <a:gd name="T15" fmla="*/ 0 h 156"/>
                  <a:gd name="T16" fmla="*/ 1 w 124"/>
                  <a:gd name="T17" fmla="*/ 6 h 1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4"/>
                  <a:gd name="T28" fmla="*/ 0 h 156"/>
                  <a:gd name="T29" fmla="*/ 124 w 124"/>
                  <a:gd name="T30" fmla="*/ 156 h 1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4" h="156">
                    <a:moveTo>
                      <a:pt x="40" y="156"/>
                    </a:moveTo>
                    <a:lnTo>
                      <a:pt x="73" y="156"/>
                    </a:lnTo>
                    <a:lnTo>
                      <a:pt x="124" y="0"/>
                    </a:lnTo>
                    <a:lnTo>
                      <a:pt x="96" y="0"/>
                    </a:lnTo>
                    <a:lnTo>
                      <a:pt x="61" y="133"/>
                    </a:lnTo>
                    <a:lnTo>
                      <a:pt x="56" y="133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40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813" name="Freeform 193"/>
              <p:cNvSpPr>
                <a:spLocks/>
              </p:cNvSpPr>
              <p:nvPr/>
            </p:nvSpPr>
            <p:spPr bwMode="auto">
              <a:xfrm>
                <a:off x="2706" y="3344"/>
                <a:ext cx="19" cy="17"/>
              </a:xfrm>
              <a:custGeom>
                <a:avLst/>
                <a:gdLst>
                  <a:gd name="T0" fmla="*/ 0 w 56"/>
                  <a:gd name="T1" fmla="*/ 1 h 51"/>
                  <a:gd name="T2" fmla="*/ 0 w 56"/>
                  <a:gd name="T3" fmla="*/ 2 h 51"/>
                  <a:gd name="T4" fmla="*/ 0 w 56"/>
                  <a:gd name="T5" fmla="*/ 2 h 51"/>
                  <a:gd name="T6" fmla="*/ 1 w 56"/>
                  <a:gd name="T7" fmla="*/ 2 h 51"/>
                  <a:gd name="T8" fmla="*/ 2 w 56"/>
                  <a:gd name="T9" fmla="*/ 1 h 51"/>
                  <a:gd name="T10" fmla="*/ 2 w 56"/>
                  <a:gd name="T11" fmla="*/ 1 h 51"/>
                  <a:gd name="T12" fmla="*/ 2 w 56"/>
                  <a:gd name="T13" fmla="*/ 1 h 51"/>
                  <a:gd name="T14" fmla="*/ 2 w 56"/>
                  <a:gd name="T15" fmla="*/ 0 h 51"/>
                  <a:gd name="T16" fmla="*/ 2 w 56"/>
                  <a:gd name="T17" fmla="*/ 0 h 51"/>
                  <a:gd name="T18" fmla="*/ 2 w 56"/>
                  <a:gd name="T19" fmla="*/ 0 h 51"/>
                  <a:gd name="T20" fmla="*/ 1 w 56"/>
                  <a:gd name="T21" fmla="*/ 0 h 51"/>
                  <a:gd name="T22" fmla="*/ 1 w 56"/>
                  <a:gd name="T23" fmla="*/ 0 h 51"/>
                  <a:gd name="T24" fmla="*/ 1 w 56"/>
                  <a:gd name="T25" fmla="*/ 0 h 51"/>
                  <a:gd name="T26" fmla="*/ 1 w 56"/>
                  <a:gd name="T27" fmla="*/ 1 h 51"/>
                  <a:gd name="T28" fmla="*/ 1 w 56"/>
                  <a:gd name="T29" fmla="*/ 1 h 51"/>
                  <a:gd name="T30" fmla="*/ 0 w 56"/>
                  <a:gd name="T31" fmla="*/ 1 h 51"/>
                  <a:gd name="T32" fmla="*/ 0 w 56"/>
                  <a:gd name="T33" fmla="*/ 1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51"/>
                  <a:gd name="T53" fmla="*/ 56 w 56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51">
                    <a:moveTo>
                      <a:pt x="0" y="28"/>
                    </a:moveTo>
                    <a:lnTo>
                      <a:pt x="0" y="51"/>
                    </a:lnTo>
                    <a:lnTo>
                      <a:pt x="5" y="51"/>
                    </a:lnTo>
                    <a:lnTo>
                      <a:pt x="25" y="49"/>
                    </a:lnTo>
                    <a:lnTo>
                      <a:pt x="41" y="38"/>
                    </a:lnTo>
                    <a:lnTo>
                      <a:pt x="47" y="32"/>
                    </a:lnTo>
                    <a:lnTo>
                      <a:pt x="52" y="23"/>
                    </a:lnTo>
                    <a:lnTo>
                      <a:pt x="55" y="11"/>
                    </a:lnTo>
                    <a:lnTo>
                      <a:pt x="56" y="0"/>
                    </a:lnTo>
                    <a:lnTo>
                      <a:pt x="50" y="0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25" y="11"/>
                    </a:lnTo>
                    <a:lnTo>
                      <a:pt x="20" y="20"/>
                    </a:lnTo>
                    <a:lnTo>
                      <a:pt x="14" y="25"/>
                    </a:lnTo>
                    <a:lnTo>
                      <a:pt x="5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814" name="Freeform 194"/>
              <p:cNvSpPr>
                <a:spLocks/>
              </p:cNvSpPr>
              <p:nvPr/>
            </p:nvSpPr>
            <p:spPr bwMode="auto">
              <a:xfrm>
                <a:off x="2706" y="3307"/>
                <a:ext cx="19" cy="29"/>
              </a:xfrm>
              <a:custGeom>
                <a:avLst/>
                <a:gdLst>
                  <a:gd name="T0" fmla="*/ 0 w 56"/>
                  <a:gd name="T1" fmla="*/ 2 h 87"/>
                  <a:gd name="T2" fmla="*/ 0 w 56"/>
                  <a:gd name="T3" fmla="*/ 3 h 87"/>
                  <a:gd name="T4" fmla="*/ 2 w 56"/>
                  <a:gd name="T5" fmla="*/ 3 h 87"/>
                  <a:gd name="T6" fmla="*/ 2 w 56"/>
                  <a:gd name="T7" fmla="*/ 3 h 87"/>
                  <a:gd name="T8" fmla="*/ 2 w 56"/>
                  <a:gd name="T9" fmla="*/ 3 h 87"/>
                  <a:gd name="T10" fmla="*/ 2 w 56"/>
                  <a:gd name="T11" fmla="*/ 2 h 87"/>
                  <a:gd name="T12" fmla="*/ 2 w 56"/>
                  <a:gd name="T13" fmla="*/ 2 h 87"/>
                  <a:gd name="T14" fmla="*/ 2 w 56"/>
                  <a:gd name="T15" fmla="*/ 1 h 87"/>
                  <a:gd name="T16" fmla="*/ 2 w 56"/>
                  <a:gd name="T17" fmla="*/ 1 h 87"/>
                  <a:gd name="T18" fmla="*/ 1 w 56"/>
                  <a:gd name="T19" fmla="*/ 0 h 87"/>
                  <a:gd name="T20" fmla="*/ 1 w 56"/>
                  <a:gd name="T21" fmla="*/ 0 h 87"/>
                  <a:gd name="T22" fmla="*/ 1 w 56"/>
                  <a:gd name="T23" fmla="*/ 0 h 87"/>
                  <a:gd name="T24" fmla="*/ 0 w 56"/>
                  <a:gd name="T25" fmla="*/ 0 h 87"/>
                  <a:gd name="T26" fmla="*/ 0 w 56"/>
                  <a:gd name="T27" fmla="*/ 0 h 87"/>
                  <a:gd name="T28" fmla="*/ 0 w 56"/>
                  <a:gd name="T29" fmla="*/ 1 h 87"/>
                  <a:gd name="T30" fmla="*/ 0 w 56"/>
                  <a:gd name="T31" fmla="*/ 1 h 87"/>
                  <a:gd name="T32" fmla="*/ 1 w 56"/>
                  <a:gd name="T33" fmla="*/ 1 h 87"/>
                  <a:gd name="T34" fmla="*/ 1 w 56"/>
                  <a:gd name="T35" fmla="*/ 1 h 87"/>
                  <a:gd name="T36" fmla="*/ 1 w 56"/>
                  <a:gd name="T37" fmla="*/ 1 h 87"/>
                  <a:gd name="T38" fmla="*/ 1 w 56"/>
                  <a:gd name="T39" fmla="*/ 2 h 87"/>
                  <a:gd name="T40" fmla="*/ 1 w 56"/>
                  <a:gd name="T41" fmla="*/ 2 h 87"/>
                  <a:gd name="T42" fmla="*/ 1 w 56"/>
                  <a:gd name="T43" fmla="*/ 3 h 87"/>
                  <a:gd name="T44" fmla="*/ 1 w 56"/>
                  <a:gd name="T45" fmla="*/ 2 h 87"/>
                  <a:gd name="T46" fmla="*/ 0 w 56"/>
                  <a:gd name="T47" fmla="*/ 2 h 8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6"/>
                  <a:gd name="T73" fmla="*/ 0 h 87"/>
                  <a:gd name="T74" fmla="*/ 56 w 56"/>
                  <a:gd name="T75" fmla="*/ 87 h 8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6" h="87">
                    <a:moveTo>
                      <a:pt x="0" y="64"/>
                    </a:moveTo>
                    <a:lnTo>
                      <a:pt x="0" y="87"/>
                    </a:lnTo>
                    <a:lnTo>
                      <a:pt x="50" y="87"/>
                    </a:lnTo>
                    <a:lnTo>
                      <a:pt x="50" y="69"/>
                    </a:lnTo>
                    <a:lnTo>
                      <a:pt x="56" y="75"/>
                    </a:lnTo>
                    <a:lnTo>
                      <a:pt x="56" y="59"/>
                    </a:lnTo>
                    <a:lnTo>
                      <a:pt x="54" y="43"/>
                    </a:lnTo>
                    <a:lnTo>
                      <a:pt x="51" y="30"/>
                    </a:lnTo>
                    <a:lnTo>
                      <a:pt x="46" y="20"/>
                    </a:lnTo>
                    <a:lnTo>
                      <a:pt x="38" y="11"/>
                    </a:lnTo>
                    <a:lnTo>
                      <a:pt x="29" y="5"/>
                    </a:lnTo>
                    <a:lnTo>
                      <a:pt x="19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5" y="23"/>
                    </a:lnTo>
                    <a:lnTo>
                      <a:pt x="14" y="24"/>
                    </a:lnTo>
                    <a:lnTo>
                      <a:pt x="20" y="30"/>
                    </a:lnTo>
                    <a:lnTo>
                      <a:pt x="24" y="37"/>
                    </a:lnTo>
                    <a:lnTo>
                      <a:pt x="25" y="44"/>
                    </a:lnTo>
                    <a:lnTo>
                      <a:pt x="28" y="55"/>
                    </a:lnTo>
                    <a:lnTo>
                      <a:pt x="28" y="69"/>
                    </a:lnTo>
                    <a:lnTo>
                      <a:pt x="28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815" name="Freeform 195"/>
              <p:cNvSpPr>
                <a:spLocks/>
              </p:cNvSpPr>
              <p:nvPr/>
            </p:nvSpPr>
            <p:spPr bwMode="auto">
              <a:xfrm>
                <a:off x="2687" y="3307"/>
                <a:ext cx="21" cy="54"/>
              </a:xfrm>
              <a:custGeom>
                <a:avLst/>
                <a:gdLst>
                  <a:gd name="T0" fmla="*/ 2 w 62"/>
                  <a:gd name="T1" fmla="*/ 1 h 161"/>
                  <a:gd name="T2" fmla="*/ 2 w 62"/>
                  <a:gd name="T3" fmla="*/ 0 h 161"/>
                  <a:gd name="T4" fmla="*/ 2 w 62"/>
                  <a:gd name="T5" fmla="*/ 0 h 161"/>
                  <a:gd name="T6" fmla="*/ 2 w 62"/>
                  <a:gd name="T7" fmla="*/ 0 h 161"/>
                  <a:gd name="T8" fmla="*/ 1 w 62"/>
                  <a:gd name="T9" fmla="*/ 0 h 161"/>
                  <a:gd name="T10" fmla="*/ 0 w 62"/>
                  <a:gd name="T11" fmla="*/ 2 h 161"/>
                  <a:gd name="T12" fmla="*/ 0 w 62"/>
                  <a:gd name="T13" fmla="*/ 4 h 161"/>
                  <a:gd name="T14" fmla="*/ 0 w 62"/>
                  <a:gd name="T15" fmla="*/ 5 h 161"/>
                  <a:gd name="T16" fmla="*/ 1 w 62"/>
                  <a:gd name="T17" fmla="*/ 6 h 161"/>
                  <a:gd name="T18" fmla="*/ 1 w 62"/>
                  <a:gd name="T19" fmla="*/ 6 h 161"/>
                  <a:gd name="T20" fmla="*/ 2 w 62"/>
                  <a:gd name="T21" fmla="*/ 6 h 161"/>
                  <a:gd name="T22" fmla="*/ 2 w 62"/>
                  <a:gd name="T23" fmla="*/ 6 h 161"/>
                  <a:gd name="T24" fmla="*/ 2 w 62"/>
                  <a:gd name="T25" fmla="*/ 5 h 161"/>
                  <a:gd name="T26" fmla="*/ 2 w 62"/>
                  <a:gd name="T27" fmla="*/ 5 h 161"/>
                  <a:gd name="T28" fmla="*/ 2 w 62"/>
                  <a:gd name="T29" fmla="*/ 5 h 161"/>
                  <a:gd name="T30" fmla="*/ 1 w 62"/>
                  <a:gd name="T31" fmla="*/ 4 h 161"/>
                  <a:gd name="T32" fmla="*/ 1 w 62"/>
                  <a:gd name="T33" fmla="*/ 3 h 161"/>
                  <a:gd name="T34" fmla="*/ 1 w 62"/>
                  <a:gd name="T35" fmla="*/ 3 h 161"/>
                  <a:gd name="T36" fmla="*/ 2 w 62"/>
                  <a:gd name="T37" fmla="*/ 3 h 161"/>
                  <a:gd name="T38" fmla="*/ 2 w 62"/>
                  <a:gd name="T39" fmla="*/ 2 h 161"/>
                  <a:gd name="T40" fmla="*/ 1 w 62"/>
                  <a:gd name="T41" fmla="*/ 2 h 161"/>
                  <a:gd name="T42" fmla="*/ 1 w 62"/>
                  <a:gd name="T43" fmla="*/ 3 h 161"/>
                  <a:gd name="T44" fmla="*/ 1 w 62"/>
                  <a:gd name="T45" fmla="*/ 1 h 161"/>
                  <a:gd name="T46" fmla="*/ 2 w 62"/>
                  <a:gd name="T47" fmla="*/ 1 h 161"/>
                  <a:gd name="T48" fmla="*/ 2 w 62"/>
                  <a:gd name="T49" fmla="*/ 1 h 161"/>
                  <a:gd name="T50" fmla="*/ 2 w 62"/>
                  <a:gd name="T51" fmla="*/ 1 h 161"/>
                  <a:gd name="T52" fmla="*/ 2 w 62"/>
                  <a:gd name="T53" fmla="*/ 1 h 1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2"/>
                  <a:gd name="T82" fmla="*/ 0 h 161"/>
                  <a:gd name="T83" fmla="*/ 62 w 62"/>
                  <a:gd name="T84" fmla="*/ 161 h 16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2" h="161">
                    <a:moveTo>
                      <a:pt x="57" y="16"/>
                    </a:moveTo>
                    <a:lnTo>
                      <a:pt x="57" y="0"/>
                    </a:lnTo>
                    <a:lnTo>
                      <a:pt x="62" y="0"/>
                    </a:lnTo>
                    <a:lnTo>
                      <a:pt x="40" y="1"/>
                    </a:lnTo>
                    <a:lnTo>
                      <a:pt x="16" y="12"/>
                    </a:lnTo>
                    <a:lnTo>
                      <a:pt x="0" y="48"/>
                    </a:lnTo>
                    <a:lnTo>
                      <a:pt x="0" y="103"/>
                    </a:lnTo>
                    <a:lnTo>
                      <a:pt x="9" y="137"/>
                    </a:lnTo>
                    <a:lnTo>
                      <a:pt x="26" y="153"/>
                    </a:lnTo>
                    <a:lnTo>
                      <a:pt x="36" y="159"/>
                    </a:lnTo>
                    <a:lnTo>
                      <a:pt x="62" y="161"/>
                    </a:lnTo>
                    <a:lnTo>
                      <a:pt x="57" y="161"/>
                    </a:lnTo>
                    <a:lnTo>
                      <a:pt x="57" y="138"/>
                    </a:lnTo>
                    <a:lnTo>
                      <a:pt x="62" y="138"/>
                    </a:lnTo>
                    <a:lnTo>
                      <a:pt x="40" y="134"/>
                    </a:lnTo>
                    <a:lnTo>
                      <a:pt x="30" y="114"/>
                    </a:lnTo>
                    <a:lnTo>
                      <a:pt x="28" y="87"/>
                    </a:lnTo>
                    <a:lnTo>
                      <a:pt x="22" y="87"/>
                    </a:lnTo>
                    <a:lnTo>
                      <a:pt x="57" y="87"/>
                    </a:lnTo>
                    <a:lnTo>
                      <a:pt x="57" y="64"/>
                    </a:lnTo>
                    <a:lnTo>
                      <a:pt x="22" y="64"/>
                    </a:lnTo>
                    <a:lnTo>
                      <a:pt x="28" y="69"/>
                    </a:lnTo>
                    <a:lnTo>
                      <a:pt x="32" y="32"/>
                    </a:lnTo>
                    <a:lnTo>
                      <a:pt x="45" y="17"/>
                    </a:lnTo>
                    <a:lnTo>
                      <a:pt x="57" y="16"/>
                    </a:lnTo>
                    <a:lnTo>
                      <a:pt x="62" y="23"/>
                    </a:lnTo>
                    <a:lnTo>
                      <a:pt x="57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816" name="Rectangle 196"/>
              <p:cNvSpPr>
                <a:spLocks noChangeArrowheads="1"/>
              </p:cNvSpPr>
              <p:nvPr/>
            </p:nvSpPr>
            <p:spPr bwMode="auto">
              <a:xfrm>
                <a:off x="2739" y="3283"/>
                <a:ext cx="7" cy="7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817" name="Freeform 197"/>
              <p:cNvSpPr>
                <a:spLocks/>
              </p:cNvSpPr>
              <p:nvPr/>
            </p:nvSpPr>
            <p:spPr bwMode="auto">
              <a:xfrm>
                <a:off x="2779" y="3344"/>
                <a:ext cx="21" cy="17"/>
              </a:xfrm>
              <a:custGeom>
                <a:avLst/>
                <a:gdLst>
                  <a:gd name="T0" fmla="*/ 0 w 65"/>
                  <a:gd name="T1" fmla="*/ 1 h 51"/>
                  <a:gd name="T2" fmla="*/ 0 w 65"/>
                  <a:gd name="T3" fmla="*/ 2 h 51"/>
                  <a:gd name="T4" fmla="*/ 0 w 65"/>
                  <a:gd name="T5" fmla="*/ 2 h 51"/>
                  <a:gd name="T6" fmla="*/ 1 w 65"/>
                  <a:gd name="T7" fmla="*/ 2 h 51"/>
                  <a:gd name="T8" fmla="*/ 1 w 65"/>
                  <a:gd name="T9" fmla="*/ 2 h 51"/>
                  <a:gd name="T10" fmla="*/ 1 w 65"/>
                  <a:gd name="T11" fmla="*/ 2 h 51"/>
                  <a:gd name="T12" fmla="*/ 2 w 65"/>
                  <a:gd name="T13" fmla="*/ 1 h 51"/>
                  <a:gd name="T14" fmla="*/ 2 w 65"/>
                  <a:gd name="T15" fmla="*/ 1 h 51"/>
                  <a:gd name="T16" fmla="*/ 2 w 65"/>
                  <a:gd name="T17" fmla="*/ 1 h 51"/>
                  <a:gd name="T18" fmla="*/ 2 w 65"/>
                  <a:gd name="T19" fmla="*/ 0 h 51"/>
                  <a:gd name="T20" fmla="*/ 2 w 65"/>
                  <a:gd name="T21" fmla="*/ 0 h 51"/>
                  <a:gd name="T22" fmla="*/ 2 w 65"/>
                  <a:gd name="T23" fmla="*/ 0 h 51"/>
                  <a:gd name="T24" fmla="*/ 1 w 65"/>
                  <a:gd name="T25" fmla="*/ 0 h 51"/>
                  <a:gd name="T26" fmla="*/ 1 w 65"/>
                  <a:gd name="T27" fmla="*/ 0 h 51"/>
                  <a:gd name="T28" fmla="*/ 1 w 65"/>
                  <a:gd name="T29" fmla="*/ 0 h 51"/>
                  <a:gd name="T30" fmla="*/ 1 w 65"/>
                  <a:gd name="T31" fmla="*/ 1 h 51"/>
                  <a:gd name="T32" fmla="*/ 1 w 65"/>
                  <a:gd name="T33" fmla="*/ 1 h 51"/>
                  <a:gd name="T34" fmla="*/ 0 w 65"/>
                  <a:gd name="T35" fmla="*/ 1 h 51"/>
                  <a:gd name="T36" fmla="*/ 0 w 65"/>
                  <a:gd name="T37" fmla="*/ 1 h 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51"/>
                  <a:gd name="T59" fmla="*/ 65 w 65"/>
                  <a:gd name="T60" fmla="*/ 51 h 5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51">
                    <a:moveTo>
                      <a:pt x="0" y="28"/>
                    </a:moveTo>
                    <a:lnTo>
                      <a:pt x="0" y="51"/>
                    </a:lnTo>
                    <a:lnTo>
                      <a:pt x="5" y="51"/>
                    </a:lnTo>
                    <a:lnTo>
                      <a:pt x="18" y="50"/>
                    </a:lnTo>
                    <a:lnTo>
                      <a:pt x="29" y="49"/>
                    </a:lnTo>
                    <a:lnTo>
                      <a:pt x="39" y="43"/>
                    </a:lnTo>
                    <a:lnTo>
                      <a:pt x="48" y="38"/>
                    </a:lnTo>
                    <a:lnTo>
                      <a:pt x="56" y="32"/>
                    </a:lnTo>
                    <a:lnTo>
                      <a:pt x="61" y="23"/>
                    </a:lnTo>
                    <a:lnTo>
                      <a:pt x="64" y="11"/>
                    </a:lnTo>
                    <a:lnTo>
                      <a:pt x="65" y="0"/>
                    </a:lnTo>
                    <a:lnTo>
                      <a:pt x="5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2" y="11"/>
                    </a:lnTo>
                    <a:lnTo>
                      <a:pt x="27" y="20"/>
                    </a:lnTo>
                    <a:lnTo>
                      <a:pt x="18" y="25"/>
                    </a:lnTo>
                    <a:lnTo>
                      <a:pt x="5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818" name="Freeform 198"/>
              <p:cNvSpPr>
                <a:spLocks/>
              </p:cNvSpPr>
              <p:nvPr/>
            </p:nvSpPr>
            <p:spPr bwMode="auto">
              <a:xfrm>
                <a:off x="2779" y="3307"/>
                <a:ext cx="21" cy="29"/>
              </a:xfrm>
              <a:custGeom>
                <a:avLst/>
                <a:gdLst>
                  <a:gd name="T0" fmla="*/ 0 w 65"/>
                  <a:gd name="T1" fmla="*/ 2 h 87"/>
                  <a:gd name="T2" fmla="*/ 0 w 65"/>
                  <a:gd name="T3" fmla="*/ 3 h 87"/>
                  <a:gd name="T4" fmla="*/ 2 w 65"/>
                  <a:gd name="T5" fmla="*/ 3 h 87"/>
                  <a:gd name="T6" fmla="*/ 2 w 65"/>
                  <a:gd name="T7" fmla="*/ 3 h 87"/>
                  <a:gd name="T8" fmla="*/ 2 w 65"/>
                  <a:gd name="T9" fmla="*/ 3 h 87"/>
                  <a:gd name="T10" fmla="*/ 2 w 65"/>
                  <a:gd name="T11" fmla="*/ 2 h 87"/>
                  <a:gd name="T12" fmla="*/ 2 w 65"/>
                  <a:gd name="T13" fmla="*/ 2 h 87"/>
                  <a:gd name="T14" fmla="*/ 2 w 65"/>
                  <a:gd name="T15" fmla="*/ 1 h 87"/>
                  <a:gd name="T16" fmla="*/ 2 w 65"/>
                  <a:gd name="T17" fmla="*/ 1 h 87"/>
                  <a:gd name="T18" fmla="*/ 2 w 65"/>
                  <a:gd name="T19" fmla="*/ 0 h 87"/>
                  <a:gd name="T20" fmla="*/ 1 w 65"/>
                  <a:gd name="T21" fmla="*/ 0 h 87"/>
                  <a:gd name="T22" fmla="*/ 1 w 65"/>
                  <a:gd name="T23" fmla="*/ 0 h 87"/>
                  <a:gd name="T24" fmla="*/ 0 w 65"/>
                  <a:gd name="T25" fmla="*/ 0 h 87"/>
                  <a:gd name="T26" fmla="*/ 0 w 65"/>
                  <a:gd name="T27" fmla="*/ 0 h 87"/>
                  <a:gd name="T28" fmla="*/ 0 w 65"/>
                  <a:gd name="T29" fmla="*/ 1 h 87"/>
                  <a:gd name="T30" fmla="*/ 0 w 65"/>
                  <a:gd name="T31" fmla="*/ 1 h 87"/>
                  <a:gd name="T32" fmla="*/ 1 w 65"/>
                  <a:gd name="T33" fmla="*/ 1 h 87"/>
                  <a:gd name="T34" fmla="*/ 1 w 65"/>
                  <a:gd name="T35" fmla="*/ 1 h 87"/>
                  <a:gd name="T36" fmla="*/ 1 w 65"/>
                  <a:gd name="T37" fmla="*/ 1 h 87"/>
                  <a:gd name="T38" fmla="*/ 1 w 65"/>
                  <a:gd name="T39" fmla="*/ 2 h 87"/>
                  <a:gd name="T40" fmla="*/ 1 w 65"/>
                  <a:gd name="T41" fmla="*/ 2 h 87"/>
                  <a:gd name="T42" fmla="*/ 1 w 65"/>
                  <a:gd name="T43" fmla="*/ 3 h 87"/>
                  <a:gd name="T44" fmla="*/ 1 w 65"/>
                  <a:gd name="T45" fmla="*/ 2 h 87"/>
                  <a:gd name="T46" fmla="*/ 0 w 65"/>
                  <a:gd name="T47" fmla="*/ 2 h 8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5"/>
                  <a:gd name="T73" fmla="*/ 0 h 87"/>
                  <a:gd name="T74" fmla="*/ 65 w 65"/>
                  <a:gd name="T75" fmla="*/ 87 h 8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5" h="87">
                    <a:moveTo>
                      <a:pt x="0" y="64"/>
                    </a:moveTo>
                    <a:lnTo>
                      <a:pt x="0" y="87"/>
                    </a:lnTo>
                    <a:lnTo>
                      <a:pt x="59" y="87"/>
                    </a:lnTo>
                    <a:lnTo>
                      <a:pt x="59" y="69"/>
                    </a:lnTo>
                    <a:lnTo>
                      <a:pt x="65" y="75"/>
                    </a:lnTo>
                    <a:lnTo>
                      <a:pt x="64" y="59"/>
                    </a:lnTo>
                    <a:lnTo>
                      <a:pt x="62" y="43"/>
                    </a:lnTo>
                    <a:lnTo>
                      <a:pt x="59" y="30"/>
                    </a:lnTo>
                    <a:lnTo>
                      <a:pt x="52" y="20"/>
                    </a:lnTo>
                    <a:lnTo>
                      <a:pt x="45" y="11"/>
                    </a:lnTo>
                    <a:lnTo>
                      <a:pt x="34" y="5"/>
                    </a:lnTo>
                    <a:lnTo>
                      <a:pt x="21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5" y="23"/>
                    </a:lnTo>
                    <a:lnTo>
                      <a:pt x="18" y="24"/>
                    </a:lnTo>
                    <a:lnTo>
                      <a:pt x="27" y="30"/>
                    </a:lnTo>
                    <a:lnTo>
                      <a:pt x="29" y="37"/>
                    </a:lnTo>
                    <a:lnTo>
                      <a:pt x="32" y="44"/>
                    </a:lnTo>
                    <a:lnTo>
                      <a:pt x="34" y="55"/>
                    </a:lnTo>
                    <a:lnTo>
                      <a:pt x="34" y="69"/>
                    </a:lnTo>
                    <a:lnTo>
                      <a:pt x="34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819" name="Freeform 199"/>
              <p:cNvSpPr>
                <a:spLocks/>
              </p:cNvSpPr>
              <p:nvPr/>
            </p:nvSpPr>
            <p:spPr bwMode="auto">
              <a:xfrm>
                <a:off x="2761" y="3307"/>
                <a:ext cx="19" cy="54"/>
              </a:xfrm>
              <a:custGeom>
                <a:avLst/>
                <a:gdLst>
                  <a:gd name="T0" fmla="*/ 2 w 58"/>
                  <a:gd name="T1" fmla="*/ 1 h 161"/>
                  <a:gd name="T2" fmla="*/ 2 w 58"/>
                  <a:gd name="T3" fmla="*/ 0 h 161"/>
                  <a:gd name="T4" fmla="*/ 2 w 58"/>
                  <a:gd name="T5" fmla="*/ 0 h 161"/>
                  <a:gd name="T6" fmla="*/ 1 w 58"/>
                  <a:gd name="T7" fmla="*/ 0 h 161"/>
                  <a:gd name="T8" fmla="*/ 1 w 58"/>
                  <a:gd name="T9" fmla="*/ 0 h 161"/>
                  <a:gd name="T10" fmla="*/ 0 w 58"/>
                  <a:gd name="T11" fmla="*/ 2 h 161"/>
                  <a:gd name="T12" fmla="*/ 0 w 58"/>
                  <a:gd name="T13" fmla="*/ 4 h 161"/>
                  <a:gd name="T14" fmla="*/ 0 w 58"/>
                  <a:gd name="T15" fmla="*/ 5 h 161"/>
                  <a:gd name="T16" fmla="*/ 1 w 58"/>
                  <a:gd name="T17" fmla="*/ 6 h 161"/>
                  <a:gd name="T18" fmla="*/ 1 w 58"/>
                  <a:gd name="T19" fmla="*/ 6 h 161"/>
                  <a:gd name="T20" fmla="*/ 2 w 58"/>
                  <a:gd name="T21" fmla="*/ 6 h 161"/>
                  <a:gd name="T22" fmla="*/ 2 w 58"/>
                  <a:gd name="T23" fmla="*/ 6 h 161"/>
                  <a:gd name="T24" fmla="*/ 2 w 58"/>
                  <a:gd name="T25" fmla="*/ 5 h 161"/>
                  <a:gd name="T26" fmla="*/ 2 w 58"/>
                  <a:gd name="T27" fmla="*/ 5 h 161"/>
                  <a:gd name="T28" fmla="*/ 1 w 58"/>
                  <a:gd name="T29" fmla="*/ 5 h 161"/>
                  <a:gd name="T30" fmla="*/ 1 w 58"/>
                  <a:gd name="T31" fmla="*/ 5 h 161"/>
                  <a:gd name="T32" fmla="*/ 1 w 58"/>
                  <a:gd name="T33" fmla="*/ 4 h 161"/>
                  <a:gd name="T34" fmla="*/ 1 w 58"/>
                  <a:gd name="T35" fmla="*/ 3 h 161"/>
                  <a:gd name="T36" fmla="*/ 1 w 58"/>
                  <a:gd name="T37" fmla="*/ 3 h 161"/>
                  <a:gd name="T38" fmla="*/ 2 w 58"/>
                  <a:gd name="T39" fmla="*/ 3 h 161"/>
                  <a:gd name="T40" fmla="*/ 2 w 58"/>
                  <a:gd name="T41" fmla="*/ 2 h 161"/>
                  <a:gd name="T42" fmla="*/ 1 w 58"/>
                  <a:gd name="T43" fmla="*/ 2 h 161"/>
                  <a:gd name="T44" fmla="*/ 1 w 58"/>
                  <a:gd name="T45" fmla="*/ 3 h 161"/>
                  <a:gd name="T46" fmla="*/ 1 w 58"/>
                  <a:gd name="T47" fmla="*/ 2 h 161"/>
                  <a:gd name="T48" fmla="*/ 1 w 58"/>
                  <a:gd name="T49" fmla="*/ 1 h 161"/>
                  <a:gd name="T50" fmla="*/ 2 w 58"/>
                  <a:gd name="T51" fmla="*/ 1 h 161"/>
                  <a:gd name="T52" fmla="*/ 2 w 58"/>
                  <a:gd name="T53" fmla="*/ 1 h 161"/>
                  <a:gd name="T54" fmla="*/ 2 w 58"/>
                  <a:gd name="T55" fmla="*/ 1 h 16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"/>
                  <a:gd name="T85" fmla="*/ 0 h 161"/>
                  <a:gd name="T86" fmla="*/ 58 w 58"/>
                  <a:gd name="T87" fmla="*/ 161 h 16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" h="161">
                    <a:moveTo>
                      <a:pt x="53" y="16"/>
                    </a:moveTo>
                    <a:lnTo>
                      <a:pt x="53" y="0"/>
                    </a:lnTo>
                    <a:lnTo>
                      <a:pt x="58" y="0"/>
                    </a:lnTo>
                    <a:lnTo>
                      <a:pt x="40" y="1"/>
                    </a:lnTo>
                    <a:lnTo>
                      <a:pt x="15" y="12"/>
                    </a:lnTo>
                    <a:lnTo>
                      <a:pt x="0" y="48"/>
                    </a:lnTo>
                    <a:lnTo>
                      <a:pt x="0" y="103"/>
                    </a:lnTo>
                    <a:lnTo>
                      <a:pt x="9" y="137"/>
                    </a:lnTo>
                    <a:lnTo>
                      <a:pt x="26" y="153"/>
                    </a:lnTo>
                    <a:lnTo>
                      <a:pt x="36" y="159"/>
                    </a:lnTo>
                    <a:lnTo>
                      <a:pt x="58" y="161"/>
                    </a:lnTo>
                    <a:lnTo>
                      <a:pt x="53" y="161"/>
                    </a:lnTo>
                    <a:lnTo>
                      <a:pt x="53" y="138"/>
                    </a:lnTo>
                    <a:lnTo>
                      <a:pt x="58" y="138"/>
                    </a:lnTo>
                    <a:lnTo>
                      <a:pt x="41" y="134"/>
                    </a:lnTo>
                    <a:lnTo>
                      <a:pt x="33" y="123"/>
                    </a:lnTo>
                    <a:lnTo>
                      <a:pt x="28" y="102"/>
                    </a:lnTo>
                    <a:lnTo>
                      <a:pt x="28" y="87"/>
                    </a:lnTo>
                    <a:lnTo>
                      <a:pt x="22" y="87"/>
                    </a:lnTo>
                    <a:lnTo>
                      <a:pt x="53" y="87"/>
                    </a:lnTo>
                    <a:lnTo>
                      <a:pt x="53" y="64"/>
                    </a:lnTo>
                    <a:lnTo>
                      <a:pt x="22" y="64"/>
                    </a:lnTo>
                    <a:lnTo>
                      <a:pt x="28" y="69"/>
                    </a:lnTo>
                    <a:lnTo>
                      <a:pt x="31" y="41"/>
                    </a:lnTo>
                    <a:lnTo>
                      <a:pt x="41" y="20"/>
                    </a:lnTo>
                    <a:lnTo>
                      <a:pt x="58" y="16"/>
                    </a:lnTo>
                    <a:lnTo>
                      <a:pt x="58" y="23"/>
                    </a:lnTo>
                    <a:lnTo>
                      <a:pt x="5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820" name="Freeform 200"/>
              <p:cNvSpPr>
                <a:spLocks/>
              </p:cNvSpPr>
              <p:nvPr/>
            </p:nvSpPr>
            <p:spPr bwMode="auto">
              <a:xfrm>
                <a:off x="2811" y="3307"/>
                <a:ext cx="38" cy="52"/>
              </a:xfrm>
              <a:custGeom>
                <a:avLst/>
                <a:gdLst>
                  <a:gd name="T0" fmla="*/ 4 w 113"/>
                  <a:gd name="T1" fmla="*/ 6 h 156"/>
                  <a:gd name="T2" fmla="*/ 4 w 113"/>
                  <a:gd name="T3" fmla="*/ 2 h 156"/>
                  <a:gd name="T4" fmla="*/ 4 w 113"/>
                  <a:gd name="T5" fmla="*/ 2 h 156"/>
                  <a:gd name="T6" fmla="*/ 4 w 113"/>
                  <a:gd name="T7" fmla="*/ 1 h 156"/>
                  <a:gd name="T8" fmla="*/ 4 w 113"/>
                  <a:gd name="T9" fmla="*/ 0 h 156"/>
                  <a:gd name="T10" fmla="*/ 3 w 113"/>
                  <a:gd name="T11" fmla="*/ 0 h 156"/>
                  <a:gd name="T12" fmla="*/ 2 w 113"/>
                  <a:gd name="T13" fmla="*/ 0 h 156"/>
                  <a:gd name="T14" fmla="*/ 1 w 113"/>
                  <a:gd name="T15" fmla="*/ 0 h 156"/>
                  <a:gd name="T16" fmla="*/ 1 w 113"/>
                  <a:gd name="T17" fmla="*/ 1 h 156"/>
                  <a:gd name="T18" fmla="*/ 1 w 113"/>
                  <a:gd name="T19" fmla="*/ 1 h 156"/>
                  <a:gd name="T20" fmla="*/ 1 w 113"/>
                  <a:gd name="T21" fmla="*/ 1 h 156"/>
                  <a:gd name="T22" fmla="*/ 1 w 113"/>
                  <a:gd name="T23" fmla="*/ 0 h 156"/>
                  <a:gd name="T24" fmla="*/ 0 w 113"/>
                  <a:gd name="T25" fmla="*/ 0 h 156"/>
                  <a:gd name="T26" fmla="*/ 0 w 113"/>
                  <a:gd name="T27" fmla="*/ 0 h 156"/>
                  <a:gd name="T28" fmla="*/ 0 w 113"/>
                  <a:gd name="T29" fmla="*/ 6 h 156"/>
                  <a:gd name="T30" fmla="*/ 1 w 113"/>
                  <a:gd name="T31" fmla="*/ 6 h 156"/>
                  <a:gd name="T32" fmla="*/ 1 w 113"/>
                  <a:gd name="T33" fmla="*/ 2 h 156"/>
                  <a:gd name="T34" fmla="*/ 1 w 113"/>
                  <a:gd name="T35" fmla="*/ 3 h 156"/>
                  <a:gd name="T36" fmla="*/ 1 w 113"/>
                  <a:gd name="T37" fmla="*/ 1 h 156"/>
                  <a:gd name="T38" fmla="*/ 2 w 113"/>
                  <a:gd name="T39" fmla="*/ 1 h 156"/>
                  <a:gd name="T40" fmla="*/ 3 w 113"/>
                  <a:gd name="T41" fmla="*/ 1 h 156"/>
                  <a:gd name="T42" fmla="*/ 3 w 113"/>
                  <a:gd name="T43" fmla="*/ 1 h 156"/>
                  <a:gd name="T44" fmla="*/ 3 w 113"/>
                  <a:gd name="T45" fmla="*/ 2 h 156"/>
                  <a:gd name="T46" fmla="*/ 3 w 113"/>
                  <a:gd name="T47" fmla="*/ 2 h 156"/>
                  <a:gd name="T48" fmla="*/ 3 w 113"/>
                  <a:gd name="T49" fmla="*/ 6 h 156"/>
                  <a:gd name="T50" fmla="*/ 4 w 113"/>
                  <a:gd name="T51" fmla="*/ 6 h 1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3"/>
                  <a:gd name="T79" fmla="*/ 0 h 156"/>
                  <a:gd name="T80" fmla="*/ 113 w 113"/>
                  <a:gd name="T81" fmla="*/ 156 h 1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3" h="156">
                    <a:moveTo>
                      <a:pt x="113" y="156"/>
                    </a:moveTo>
                    <a:lnTo>
                      <a:pt x="113" y="46"/>
                    </a:lnTo>
                    <a:lnTo>
                      <a:pt x="113" y="52"/>
                    </a:lnTo>
                    <a:lnTo>
                      <a:pt x="109" y="20"/>
                    </a:lnTo>
                    <a:lnTo>
                      <a:pt x="102" y="7"/>
                    </a:lnTo>
                    <a:lnTo>
                      <a:pt x="85" y="1"/>
                    </a:lnTo>
                    <a:lnTo>
                      <a:pt x="59" y="1"/>
                    </a:lnTo>
                    <a:lnTo>
                      <a:pt x="40" y="11"/>
                    </a:lnTo>
                    <a:lnTo>
                      <a:pt x="34" y="23"/>
                    </a:lnTo>
                    <a:lnTo>
                      <a:pt x="34" y="16"/>
                    </a:lnTo>
                    <a:lnTo>
                      <a:pt x="28" y="16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56"/>
                    </a:lnTo>
                    <a:lnTo>
                      <a:pt x="28" y="156"/>
                    </a:lnTo>
                    <a:lnTo>
                      <a:pt x="28" y="64"/>
                    </a:lnTo>
                    <a:lnTo>
                      <a:pt x="34" y="69"/>
                    </a:lnTo>
                    <a:lnTo>
                      <a:pt x="40" y="34"/>
                    </a:lnTo>
                    <a:lnTo>
                      <a:pt x="54" y="17"/>
                    </a:lnTo>
                    <a:lnTo>
                      <a:pt x="76" y="19"/>
                    </a:lnTo>
                    <a:lnTo>
                      <a:pt x="85" y="28"/>
                    </a:lnTo>
                    <a:lnTo>
                      <a:pt x="90" y="52"/>
                    </a:lnTo>
                    <a:lnTo>
                      <a:pt x="85" y="46"/>
                    </a:lnTo>
                    <a:lnTo>
                      <a:pt x="85" y="156"/>
                    </a:lnTo>
                    <a:lnTo>
                      <a:pt x="113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821" name="Freeform 201"/>
              <p:cNvSpPr>
                <a:spLocks/>
              </p:cNvSpPr>
              <p:nvPr/>
            </p:nvSpPr>
            <p:spPr bwMode="auto">
              <a:xfrm>
                <a:off x="2882" y="3307"/>
                <a:ext cx="19" cy="72"/>
              </a:xfrm>
              <a:custGeom>
                <a:avLst/>
                <a:gdLst>
                  <a:gd name="T0" fmla="*/ 0 w 57"/>
                  <a:gd name="T1" fmla="*/ 7 h 215"/>
                  <a:gd name="T2" fmla="*/ 0 w 57"/>
                  <a:gd name="T3" fmla="*/ 8 h 215"/>
                  <a:gd name="T4" fmla="*/ 0 w 57"/>
                  <a:gd name="T5" fmla="*/ 8 h 215"/>
                  <a:gd name="T6" fmla="*/ 1 w 57"/>
                  <a:gd name="T7" fmla="*/ 8 h 215"/>
                  <a:gd name="T8" fmla="*/ 2 w 57"/>
                  <a:gd name="T9" fmla="*/ 7 h 215"/>
                  <a:gd name="T10" fmla="*/ 2 w 57"/>
                  <a:gd name="T11" fmla="*/ 7 h 215"/>
                  <a:gd name="T12" fmla="*/ 2 w 57"/>
                  <a:gd name="T13" fmla="*/ 7 h 215"/>
                  <a:gd name="T14" fmla="*/ 2 w 57"/>
                  <a:gd name="T15" fmla="*/ 6 h 215"/>
                  <a:gd name="T16" fmla="*/ 2 w 57"/>
                  <a:gd name="T17" fmla="*/ 0 h 215"/>
                  <a:gd name="T18" fmla="*/ 1 w 57"/>
                  <a:gd name="T19" fmla="*/ 0 h 215"/>
                  <a:gd name="T20" fmla="*/ 1 w 57"/>
                  <a:gd name="T21" fmla="*/ 1 h 215"/>
                  <a:gd name="T22" fmla="*/ 0 w 57"/>
                  <a:gd name="T23" fmla="*/ 0 h 215"/>
                  <a:gd name="T24" fmla="*/ 0 w 57"/>
                  <a:gd name="T25" fmla="*/ 0 h 215"/>
                  <a:gd name="T26" fmla="*/ 0 w 57"/>
                  <a:gd name="T27" fmla="*/ 1 h 215"/>
                  <a:gd name="T28" fmla="*/ 1 w 57"/>
                  <a:gd name="T29" fmla="*/ 1 h 215"/>
                  <a:gd name="T30" fmla="*/ 1 w 57"/>
                  <a:gd name="T31" fmla="*/ 2 h 215"/>
                  <a:gd name="T32" fmla="*/ 1 w 57"/>
                  <a:gd name="T33" fmla="*/ 3 h 215"/>
                  <a:gd name="T34" fmla="*/ 1 w 57"/>
                  <a:gd name="T35" fmla="*/ 4 h 215"/>
                  <a:gd name="T36" fmla="*/ 0 w 57"/>
                  <a:gd name="T37" fmla="*/ 5 h 215"/>
                  <a:gd name="T38" fmla="*/ 0 w 57"/>
                  <a:gd name="T39" fmla="*/ 5 h 215"/>
                  <a:gd name="T40" fmla="*/ 0 w 57"/>
                  <a:gd name="T41" fmla="*/ 5 h 215"/>
                  <a:gd name="T42" fmla="*/ 0 w 57"/>
                  <a:gd name="T43" fmla="*/ 6 h 215"/>
                  <a:gd name="T44" fmla="*/ 0 w 57"/>
                  <a:gd name="T45" fmla="*/ 6 h 215"/>
                  <a:gd name="T46" fmla="*/ 1 w 57"/>
                  <a:gd name="T47" fmla="*/ 5 h 215"/>
                  <a:gd name="T48" fmla="*/ 1 w 57"/>
                  <a:gd name="T49" fmla="*/ 5 h 215"/>
                  <a:gd name="T50" fmla="*/ 1 w 57"/>
                  <a:gd name="T51" fmla="*/ 6 h 215"/>
                  <a:gd name="T52" fmla="*/ 1 w 57"/>
                  <a:gd name="T53" fmla="*/ 6 h 215"/>
                  <a:gd name="T54" fmla="*/ 1 w 57"/>
                  <a:gd name="T55" fmla="*/ 7 h 215"/>
                  <a:gd name="T56" fmla="*/ 1 w 57"/>
                  <a:gd name="T57" fmla="*/ 7 h 215"/>
                  <a:gd name="T58" fmla="*/ 0 w 57"/>
                  <a:gd name="T59" fmla="*/ 7 h 215"/>
                  <a:gd name="T60" fmla="*/ 0 w 57"/>
                  <a:gd name="T61" fmla="*/ 7 h 21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7"/>
                  <a:gd name="T94" fmla="*/ 0 h 215"/>
                  <a:gd name="T95" fmla="*/ 57 w 57"/>
                  <a:gd name="T96" fmla="*/ 215 h 21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7" h="215">
                    <a:moveTo>
                      <a:pt x="0" y="193"/>
                    </a:moveTo>
                    <a:lnTo>
                      <a:pt x="0" y="210"/>
                    </a:lnTo>
                    <a:lnTo>
                      <a:pt x="5" y="215"/>
                    </a:lnTo>
                    <a:lnTo>
                      <a:pt x="26" y="212"/>
                    </a:lnTo>
                    <a:lnTo>
                      <a:pt x="48" y="200"/>
                    </a:lnTo>
                    <a:lnTo>
                      <a:pt x="55" y="186"/>
                    </a:lnTo>
                    <a:lnTo>
                      <a:pt x="57" y="175"/>
                    </a:lnTo>
                    <a:lnTo>
                      <a:pt x="52" y="170"/>
                    </a:lnTo>
                    <a:lnTo>
                      <a:pt x="52" y="0"/>
                    </a:lnTo>
                    <a:lnTo>
                      <a:pt x="28" y="0"/>
                    </a:lnTo>
                    <a:lnTo>
                      <a:pt x="28" y="23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25" y="34"/>
                    </a:lnTo>
                    <a:lnTo>
                      <a:pt x="32" y="61"/>
                    </a:lnTo>
                    <a:lnTo>
                      <a:pt x="32" y="94"/>
                    </a:lnTo>
                    <a:lnTo>
                      <a:pt x="28" y="111"/>
                    </a:lnTo>
                    <a:lnTo>
                      <a:pt x="13" y="132"/>
                    </a:lnTo>
                    <a:lnTo>
                      <a:pt x="5" y="135"/>
                    </a:lnTo>
                    <a:lnTo>
                      <a:pt x="0" y="130"/>
                    </a:lnTo>
                    <a:lnTo>
                      <a:pt x="0" y="153"/>
                    </a:lnTo>
                    <a:lnTo>
                      <a:pt x="13" y="152"/>
                    </a:lnTo>
                    <a:lnTo>
                      <a:pt x="28" y="135"/>
                    </a:lnTo>
                    <a:lnTo>
                      <a:pt x="28" y="130"/>
                    </a:lnTo>
                    <a:lnTo>
                      <a:pt x="28" y="170"/>
                    </a:lnTo>
                    <a:lnTo>
                      <a:pt x="34" y="170"/>
                    </a:lnTo>
                    <a:lnTo>
                      <a:pt x="32" y="182"/>
                    </a:lnTo>
                    <a:lnTo>
                      <a:pt x="17" y="196"/>
                    </a:lnTo>
                    <a:lnTo>
                      <a:pt x="5" y="198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822" name="Freeform 202"/>
              <p:cNvSpPr>
                <a:spLocks/>
              </p:cNvSpPr>
              <p:nvPr/>
            </p:nvSpPr>
            <p:spPr bwMode="auto">
              <a:xfrm>
                <a:off x="2865" y="3307"/>
                <a:ext cx="19" cy="51"/>
              </a:xfrm>
              <a:custGeom>
                <a:avLst/>
                <a:gdLst>
                  <a:gd name="T0" fmla="*/ 2 w 55"/>
                  <a:gd name="T1" fmla="*/ 1 h 153"/>
                  <a:gd name="T2" fmla="*/ 2 w 55"/>
                  <a:gd name="T3" fmla="*/ 0 h 153"/>
                  <a:gd name="T4" fmla="*/ 2 w 55"/>
                  <a:gd name="T5" fmla="*/ 0 h 153"/>
                  <a:gd name="T6" fmla="*/ 1 w 55"/>
                  <a:gd name="T7" fmla="*/ 0 h 153"/>
                  <a:gd name="T8" fmla="*/ 0 w 55"/>
                  <a:gd name="T9" fmla="*/ 1 h 153"/>
                  <a:gd name="T10" fmla="*/ 0 w 55"/>
                  <a:gd name="T11" fmla="*/ 2 h 153"/>
                  <a:gd name="T12" fmla="*/ 0 w 55"/>
                  <a:gd name="T13" fmla="*/ 4 h 153"/>
                  <a:gd name="T14" fmla="*/ 0 w 55"/>
                  <a:gd name="T15" fmla="*/ 5 h 153"/>
                  <a:gd name="T16" fmla="*/ 1 w 55"/>
                  <a:gd name="T17" fmla="*/ 5 h 153"/>
                  <a:gd name="T18" fmla="*/ 2 w 55"/>
                  <a:gd name="T19" fmla="*/ 6 h 153"/>
                  <a:gd name="T20" fmla="*/ 2 w 55"/>
                  <a:gd name="T21" fmla="*/ 6 h 153"/>
                  <a:gd name="T22" fmla="*/ 2 w 55"/>
                  <a:gd name="T23" fmla="*/ 6 h 153"/>
                  <a:gd name="T24" fmla="*/ 2 w 55"/>
                  <a:gd name="T25" fmla="*/ 5 h 153"/>
                  <a:gd name="T26" fmla="*/ 2 w 55"/>
                  <a:gd name="T27" fmla="*/ 5 h 153"/>
                  <a:gd name="T28" fmla="*/ 1 w 55"/>
                  <a:gd name="T29" fmla="*/ 5 h 153"/>
                  <a:gd name="T30" fmla="*/ 1 w 55"/>
                  <a:gd name="T31" fmla="*/ 3 h 153"/>
                  <a:gd name="T32" fmla="*/ 1 w 55"/>
                  <a:gd name="T33" fmla="*/ 2 h 153"/>
                  <a:gd name="T34" fmla="*/ 1 w 55"/>
                  <a:gd name="T35" fmla="*/ 1 h 153"/>
                  <a:gd name="T36" fmla="*/ 2 w 55"/>
                  <a:gd name="T37" fmla="*/ 1 h 153"/>
                  <a:gd name="T38" fmla="*/ 2 w 55"/>
                  <a:gd name="T39" fmla="*/ 1 h 153"/>
                  <a:gd name="T40" fmla="*/ 2 w 55"/>
                  <a:gd name="T41" fmla="*/ 1 h 153"/>
                  <a:gd name="T42" fmla="*/ 2 w 55"/>
                  <a:gd name="T43" fmla="*/ 1 h 15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5"/>
                  <a:gd name="T67" fmla="*/ 0 h 153"/>
                  <a:gd name="T68" fmla="*/ 55 w 55"/>
                  <a:gd name="T69" fmla="*/ 153 h 15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5" h="153">
                    <a:moveTo>
                      <a:pt x="50" y="16"/>
                    </a:moveTo>
                    <a:lnTo>
                      <a:pt x="50" y="0"/>
                    </a:lnTo>
                    <a:lnTo>
                      <a:pt x="55" y="0"/>
                    </a:lnTo>
                    <a:lnTo>
                      <a:pt x="32" y="1"/>
                    </a:lnTo>
                    <a:lnTo>
                      <a:pt x="10" y="20"/>
                    </a:lnTo>
                    <a:lnTo>
                      <a:pt x="0" y="51"/>
                    </a:lnTo>
                    <a:lnTo>
                      <a:pt x="0" y="105"/>
                    </a:lnTo>
                    <a:lnTo>
                      <a:pt x="7" y="130"/>
                    </a:lnTo>
                    <a:lnTo>
                      <a:pt x="21" y="147"/>
                    </a:lnTo>
                    <a:lnTo>
                      <a:pt x="44" y="153"/>
                    </a:lnTo>
                    <a:lnTo>
                      <a:pt x="55" y="153"/>
                    </a:lnTo>
                    <a:lnTo>
                      <a:pt x="50" y="153"/>
                    </a:lnTo>
                    <a:lnTo>
                      <a:pt x="50" y="130"/>
                    </a:lnTo>
                    <a:lnTo>
                      <a:pt x="55" y="135"/>
                    </a:lnTo>
                    <a:lnTo>
                      <a:pt x="34" y="129"/>
                    </a:lnTo>
                    <a:lnTo>
                      <a:pt x="22" y="91"/>
                    </a:lnTo>
                    <a:lnTo>
                      <a:pt x="22" y="57"/>
                    </a:lnTo>
                    <a:lnTo>
                      <a:pt x="28" y="30"/>
                    </a:lnTo>
                    <a:lnTo>
                      <a:pt x="41" y="17"/>
                    </a:lnTo>
                    <a:lnTo>
                      <a:pt x="50" y="16"/>
                    </a:lnTo>
                    <a:lnTo>
                      <a:pt x="55" y="23"/>
                    </a:lnTo>
                    <a:lnTo>
                      <a:pt x="5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823" name="Freeform 203"/>
              <p:cNvSpPr>
                <a:spLocks/>
              </p:cNvSpPr>
              <p:nvPr/>
            </p:nvSpPr>
            <p:spPr bwMode="auto">
              <a:xfrm>
                <a:off x="2865" y="3364"/>
                <a:ext cx="19" cy="15"/>
              </a:xfrm>
              <a:custGeom>
                <a:avLst/>
                <a:gdLst>
                  <a:gd name="T0" fmla="*/ 2 w 56"/>
                  <a:gd name="T1" fmla="*/ 1 h 45"/>
                  <a:gd name="T2" fmla="*/ 2 w 56"/>
                  <a:gd name="T3" fmla="*/ 1 h 45"/>
                  <a:gd name="T4" fmla="*/ 2 w 56"/>
                  <a:gd name="T5" fmla="*/ 1 h 45"/>
                  <a:gd name="T6" fmla="*/ 2 w 56"/>
                  <a:gd name="T7" fmla="*/ 1 h 45"/>
                  <a:gd name="T8" fmla="*/ 1 w 56"/>
                  <a:gd name="T9" fmla="*/ 1 h 45"/>
                  <a:gd name="T10" fmla="*/ 1 w 56"/>
                  <a:gd name="T11" fmla="*/ 1 h 45"/>
                  <a:gd name="T12" fmla="*/ 1 w 56"/>
                  <a:gd name="T13" fmla="*/ 0 h 45"/>
                  <a:gd name="T14" fmla="*/ 1 w 56"/>
                  <a:gd name="T15" fmla="*/ 0 h 45"/>
                  <a:gd name="T16" fmla="*/ 0 w 56"/>
                  <a:gd name="T17" fmla="*/ 0 h 45"/>
                  <a:gd name="T18" fmla="*/ 0 w 56"/>
                  <a:gd name="T19" fmla="*/ 0 h 45"/>
                  <a:gd name="T20" fmla="*/ 0 w 56"/>
                  <a:gd name="T21" fmla="*/ 1 h 45"/>
                  <a:gd name="T22" fmla="*/ 0 w 56"/>
                  <a:gd name="T23" fmla="*/ 1 h 45"/>
                  <a:gd name="T24" fmla="*/ 0 w 56"/>
                  <a:gd name="T25" fmla="*/ 1 h 45"/>
                  <a:gd name="T26" fmla="*/ 1 w 56"/>
                  <a:gd name="T27" fmla="*/ 1 h 45"/>
                  <a:gd name="T28" fmla="*/ 1 w 56"/>
                  <a:gd name="T29" fmla="*/ 2 h 45"/>
                  <a:gd name="T30" fmla="*/ 2 w 56"/>
                  <a:gd name="T31" fmla="*/ 2 h 45"/>
                  <a:gd name="T32" fmla="*/ 2 w 56"/>
                  <a:gd name="T33" fmla="*/ 2 h 45"/>
                  <a:gd name="T34" fmla="*/ 2 w 56"/>
                  <a:gd name="T35" fmla="*/ 1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6"/>
                  <a:gd name="T55" fmla="*/ 0 h 45"/>
                  <a:gd name="T56" fmla="*/ 56 w 56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6" h="45">
                    <a:moveTo>
                      <a:pt x="51" y="40"/>
                    </a:moveTo>
                    <a:lnTo>
                      <a:pt x="51" y="23"/>
                    </a:lnTo>
                    <a:lnTo>
                      <a:pt x="56" y="28"/>
                    </a:lnTo>
                    <a:lnTo>
                      <a:pt x="45" y="26"/>
                    </a:lnTo>
                    <a:lnTo>
                      <a:pt x="36" y="21"/>
                    </a:lnTo>
                    <a:lnTo>
                      <a:pt x="31" y="14"/>
                    </a:lnTo>
                    <a:lnTo>
                      <a:pt x="28" y="5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5" y="16"/>
                    </a:lnTo>
                    <a:lnTo>
                      <a:pt x="6" y="23"/>
                    </a:lnTo>
                    <a:lnTo>
                      <a:pt x="10" y="30"/>
                    </a:lnTo>
                    <a:lnTo>
                      <a:pt x="15" y="36"/>
                    </a:lnTo>
                    <a:lnTo>
                      <a:pt x="32" y="42"/>
                    </a:lnTo>
                    <a:lnTo>
                      <a:pt x="51" y="45"/>
                    </a:lnTo>
                    <a:lnTo>
                      <a:pt x="56" y="45"/>
                    </a:lnTo>
                    <a:lnTo>
                      <a:pt x="51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824" name="Freeform 204"/>
              <p:cNvSpPr>
                <a:spLocks/>
              </p:cNvSpPr>
              <p:nvPr/>
            </p:nvSpPr>
            <p:spPr bwMode="auto">
              <a:xfrm>
                <a:off x="2906" y="3294"/>
                <a:ext cx="31" cy="67"/>
              </a:xfrm>
              <a:custGeom>
                <a:avLst/>
                <a:gdLst>
                  <a:gd name="T0" fmla="*/ 0 w 92"/>
                  <a:gd name="T1" fmla="*/ 2 h 200"/>
                  <a:gd name="T2" fmla="*/ 0 w 92"/>
                  <a:gd name="T3" fmla="*/ 2 h 200"/>
                  <a:gd name="T4" fmla="*/ 1 w 92"/>
                  <a:gd name="T5" fmla="*/ 2 h 200"/>
                  <a:gd name="T6" fmla="*/ 1 w 92"/>
                  <a:gd name="T7" fmla="*/ 6 h 200"/>
                  <a:gd name="T8" fmla="*/ 1 w 92"/>
                  <a:gd name="T9" fmla="*/ 7 h 200"/>
                  <a:gd name="T10" fmla="*/ 1 w 92"/>
                  <a:gd name="T11" fmla="*/ 7 h 200"/>
                  <a:gd name="T12" fmla="*/ 2 w 92"/>
                  <a:gd name="T13" fmla="*/ 7 h 200"/>
                  <a:gd name="T14" fmla="*/ 2 w 92"/>
                  <a:gd name="T15" fmla="*/ 7 h 200"/>
                  <a:gd name="T16" fmla="*/ 3 w 92"/>
                  <a:gd name="T17" fmla="*/ 7 h 200"/>
                  <a:gd name="T18" fmla="*/ 3 w 92"/>
                  <a:gd name="T19" fmla="*/ 7 h 200"/>
                  <a:gd name="T20" fmla="*/ 3 w 92"/>
                  <a:gd name="T21" fmla="*/ 7 h 200"/>
                  <a:gd name="T22" fmla="*/ 3 w 92"/>
                  <a:gd name="T23" fmla="*/ 6 h 200"/>
                  <a:gd name="T24" fmla="*/ 3 w 92"/>
                  <a:gd name="T25" fmla="*/ 7 h 200"/>
                  <a:gd name="T26" fmla="*/ 3 w 92"/>
                  <a:gd name="T27" fmla="*/ 7 h 200"/>
                  <a:gd name="T28" fmla="*/ 3 w 92"/>
                  <a:gd name="T29" fmla="*/ 7 h 200"/>
                  <a:gd name="T30" fmla="*/ 3 w 92"/>
                  <a:gd name="T31" fmla="*/ 7 h 200"/>
                  <a:gd name="T32" fmla="*/ 2 w 92"/>
                  <a:gd name="T33" fmla="*/ 6 h 200"/>
                  <a:gd name="T34" fmla="*/ 2 w 92"/>
                  <a:gd name="T35" fmla="*/ 6 h 200"/>
                  <a:gd name="T36" fmla="*/ 2 w 92"/>
                  <a:gd name="T37" fmla="*/ 6 h 200"/>
                  <a:gd name="T38" fmla="*/ 2 w 92"/>
                  <a:gd name="T39" fmla="*/ 6 h 200"/>
                  <a:gd name="T40" fmla="*/ 2 w 92"/>
                  <a:gd name="T41" fmla="*/ 2 h 200"/>
                  <a:gd name="T42" fmla="*/ 3 w 92"/>
                  <a:gd name="T43" fmla="*/ 2 h 200"/>
                  <a:gd name="T44" fmla="*/ 3 w 92"/>
                  <a:gd name="T45" fmla="*/ 2 h 200"/>
                  <a:gd name="T46" fmla="*/ 2 w 92"/>
                  <a:gd name="T47" fmla="*/ 2 h 200"/>
                  <a:gd name="T48" fmla="*/ 2 w 92"/>
                  <a:gd name="T49" fmla="*/ 0 h 200"/>
                  <a:gd name="T50" fmla="*/ 1 w 92"/>
                  <a:gd name="T51" fmla="*/ 0 h 200"/>
                  <a:gd name="T52" fmla="*/ 1 w 92"/>
                  <a:gd name="T53" fmla="*/ 2 h 200"/>
                  <a:gd name="T54" fmla="*/ 0 w 92"/>
                  <a:gd name="T55" fmla="*/ 2 h 20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2"/>
                  <a:gd name="T85" fmla="*/ 0 h 200"/>
                  <a:gd name="T86" fmla="*/ 92 w 92"/>
                  <a:gd name="T87" fmla="*/ 200 h 20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2" h="200">
                    <a:moveTo>
                      <a:pt x="0" y="41"/>
                    </a:moveTo>
                    <a:lnTo>
                      <a:pt x="0" y="58"/>
                    </a:lnTo>
                    <a:lnTo>
                      <a:pt x="29" y="58"/>
                    </a:lnTo>
                    <a:lnTo>
                      <a:pt x="29" y="172"/>
                    </a:lnTo>
                    <a:lnTo>
                      <a:pt x="31" y="183"/>
                    </a:lnTo>
                    <a:lnTo>
                      <a:pt x="38" y="192"/>
                    </a:lnTo>
                    <a:lnTo>
                      <a:pt x="50" y="198"/>
                    </a:lnTo>
                    <a:lnTo>
                      <a:pt x="59" y="200"/>
                    </a:lnTo>
                    <a:lnTo>
                      <a:pt x="70" y="200"/>
                    </a:lnTo>
                    <a:lnTo>
                      <a:pt x="81" y="198"/>
                    </a:lnTo>
                    <a:lnTo>
                      <a:pt x="92" y="195"/>
                    </a:lnTo>
                    <a:lnTo>
                      <a:pt x="92" y="172"/>
                    </a:lnTo>
                    <a:lnTo>
                      <a:pt x="92" y="177"/>
                    </a:lnTo>
                    <a:lnTo>
                      <a:pt x="80" y="177"/>
                    </a:lnTo>
                    <a:lnTo>
                      <a:pt x="72" y="177"/>
                    </a:lnTo>
                    <a:lnTo>
                      <a:pt x="67" y="176"/>
                    </a:lnTo>
                    <a:lnTo>
                      <a:pt x="61" y="171"/>
                    </a:lnTo>
                    <a:lnTo>
                      <a:pt x="58" y="163"/>
                    </a:lnTo>
                    <a:lnTo>
                      <a:pt x="58" y="155"/>
                    </a:lnTo>
                    <a:lnTo>
                      <a:pt x="52" y="155"/>
                    </a:lnTo>
                    <a:lnTo>
                      <a:pt x="52" y="58"/>
                    </a:lnTo>
                    <a:lnTo>
                      <a:pt x="86" y="58"/>
                    </a:lnTo>
                    <a:lnTo>
                      <a:pt x="86" y="41"/>
                    </a:lnTo>
                    <a:lnTo>
                      <a:pt x="52" y="41"/>
                    </a:lnTo>
                    <a:lnTo>
                      <a:pt x="52" y="0"/>
                    </a:lnTo>
                    <a:lnTo>
                      <a:pt x="29" y="12"/>
                    </a:lnTo>
                    <a:lnTo>
                      <a:pt x="29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825" name="Freeform 205"/>
              <p:cNvSpPr>
                <a:spLocks/>
              </p:cNvSpPr>
              <p:nvPr/>
            </p:nvSpPr>
            <p:spPr bwMode="auto">
              <a:xfrm>
                <a:off x="2942" y="3283"/>
                <a:ext cx="38" cy="76"/>
              </a:xfrm>
              <a:custGeom>
                <a:avLst/>
                <a:gdLst>
                  <a:gd name="T0" fmla="*/ 4 w 113"/>
                  <a:gd name="T1" fmla="*/ 8 h 227"/>
                  <a:gd name="T2" fmla="*/ 4 w 113"/>
                  <a:gd name="T3" fmla="*/ 4 h 227"/>
                  <a:gd name="T4" fmla="*/ 4 w 113"/>
                  <a:gd name="T5" fmla="*/ 4 h 227"/>
                  <a:gd name="T6" fmla="*/ 4 w 113"/>
                  <a:gd name="T7" fmla="*/ 4 h 227"/>
                  <a:gd name="T8" fmla="*/ 4 w 113"/>
                  <a:gd name="T9" fmla="*/ 3 h 227"/>
                  <a:gd name="T10" fmla="*/ 4 w 113"/>
                  <a:gd name="T11" fmla="*/ 3 h 227"/>
                  <a:gd name="T12" fmla="*/ 3 w 113"/>
                  <a:gd name="T13" fmla="*/ 3 h 227"/>
                  <a:gd name="T14" fmla="*/ 3 w 113"/>
                  <a:gd name="T15" fmla="*/ 3 h 227"/>
                  <a:gd name="T16" fmla="*/ 2 w 113"/>
                  <a:gd name="T17" fmla="*/ 3 h 227"/>
                  <a:gd name="T18" fmla="*/ 2 w 113"/>
                  <a:gd name="T19" fmla="*/ 3 h 227"/>
                  <a:gd name="T20" fmla="*/ 1 w 113"/>
                  <a:gd name="T21" fmla="*/ 3 h 227"/>
                  <a:gd name="T22" fmla="*/ 1 w 113"/>
                  <a:gd name="T23" fmla="*/ 3 h 227"/>
                  <a:gd name="T24" fmla="*/ 1 w 113"/>
                  <a:gd name="T25" fmla="*/ 3 h 227"/>
                  <a:gd name="T26" fmla="*/ 1 w 113"/>
                  <a:gd name="T27" fmla="*/ 0 h 227"/>
                  <a:gd name="T28" fmla="*/ 0 w 113"/>
                  <a:gd name="T29" fmla="*/ 0 h 227"/>
                  <a:gd name="T30" fmla="*/ 0 w 113"/>
                  <a:gd name="T31" fmla="*/ 8 h 227"/>
                  <a:gd name="T32" fmla="*/ 1 w 113"/>
                  <a:gd name="T33" fmla="*/ 8 h 227"/>
                  <a:gd name="T34" fmla="*/ 1 w 113"/>
                  <a:gd name="T35" fmla="*/ 5 h 227"/>
                  <a:gd name="T36" fmla="*/ 1 w 113"/>
                  <a:gd name="T37" fmla="*/ 5 h 227"/>
                  <a:gd name="T38" fmla="*/ 1 w 113"/>
                  <a:gd name="T39" fmla="*/ 4 h 227"/>
                  <a:gd name="T40" fmla="*/ 1 w 113"/>
                  <a:gd name="T41" fmla="*/ 4 h 227"/>
                  <a:gd name="T42" fmla="*/ 1 w 113"/>
                  <a:gd name="T43" fmla="*/ 4 h 227"/>
                  <a:gd name="T44" fmla="*/ 2 w 113"/>
                  <a:gd name="T45" fmla="*/ 3 h 227"/>
                  <a:gd name="T46" fmla="*/ 2 w 113"/>
                  <a:gd name="T47" fmla="*/ 3 h 227"/>
                  <a:gd name="T48" fmla="*/ 2 w 113"/>
                  <a:gd name="T49" fmla="*/ 3 h 227"/>
                  <a:gd name="T50" fmla="*/ 2 w 113"/>
                  <a:gd name="T51" fmla="*/ 3 h 227"/>
                  <a:gd name="T52" fmla="*/ 3 w 113"/>
                  <a:gd name="T53" fmla="*/ 3 h 227"/>
                  <a:gd name="T54" fmla="*/ 3 w 113"/>
                  <a:gd name="T55" fmla="*/ 4 h 227"/>
                  <a:gd name="T56" fmla="*/ 3 w 113"/>
                  <a:gd name="T57" fmla="*/ 4 h 227"/>
                  <a:gd name="T58" fmla="*/ 3 w 113"/>
                  <a:gd name="T59" fmla="*/ 5 h 227"/>
                  <a:gd name="T60" fmla="*/ 3 w 113"/>
                  <a:gd name="T61" fmla="*/ 8 h 227"/>
                  <a:gd name="T62" fmla="*/ 4 w 113"/>
                  <a:gd name="T63" fmla="*/ 8 h 22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3"/>
                  <a:gd name="T97" fmla="*/ 0 h 227"/>
                  <a:gd name="T98" fmla="*/ 113 w 113"/>
                  <a:gd name="T99" fmla="*/ 227 h 22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3" h="227">
                    <a:moveTo>
                      <a:pt x="113" y="227"/>
                    </a:moveTo>
                    <a:lnTo>
                      <a:pt x="113" y="117"/>
                    </a:lnTo>
                    <a:lnTo>
                      <a:pt x="112" y="105"/>
                    </a:lnTo>
                    <a:lnTo>
                      <a:pt x="111" y="95"/>
                    </a:lnTo>
                    <a:lnTo>
                      <a:pt x="107" y="87"/>
                    </a:lnTo>
                    <a:lnTo>
                      <a:pt x="102" y="81"/>
                    </a:lnTo>
                    <a:lnTo>
                      <a:pt x="90" y="73"/>
                    </a:lnTo>
                    <a:lnTo>
                      <a:pt x="75" y="71"/>
                    </a:lnTo>
                    <a:lnTo>
                      <a:pt x="59" y="72"/>
                    </a:lnTo>
                    <a:lnTo>
                      <a:pt x="48" y="76"/>
                    </a:lnTo>
                    <a:lnTo>
                      <a:pt x="37" y="82"/>
                    </a:lnTo>
                    <a:lnTo>
                      <a:pt x="28" y="94"/>
                    </a:lnTo>
                    <a:lnTo>
                      <a:pt x="28" y="87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227"/>
                    </a:lnTo>
                    <a:lnTo>
                      <a:pt x="28" y="227"/>
                    </a:lnTo>
                    <a:lnTo>
                      <a:pt x="28" y="133"/>
                    </a:lnTo>
                    <a:lnTo>
                      <a:pt x="28" y="140"/>
                    </a:lnTo>
                    <a:lnTo>
                      <a:pt x="30" y="119"/>
                    </a:lnTo>
                    <a:lnTo>
                      <a:pt x="35" y="103"/>
                    </a:lnTo>
                    <a:lnTo>
                      <a:pt x="39" y="96"/>
                    </a:lnTo>
                    <a:lnTo>
                      <a:pt x="43" y="91"/>
                    </a:lnTo>
                    <a:lnTo>
                      <a:pt x="49" y="88"/>
                    </a:lnTo>
                    <a:lnTo>
                      <a:pt x="57" y="87"/>
                    </a:lnTo>
                    <a:lnTo>
                      <a:pt x="64" y="88"/>
                    </a:lnTo>
                    <a:lnTo>
                      <a:pt x="71" y="90"/>
                    </a:lnTo>
                    <a:lnTo>
                      <a:pt x="80" y="99"/>
                    </a:lnTo>
                    <a:lnTo>
                      <a:pt x="84" y="109"/>
                    </a:lnTo>
                    <a:lnTo>
                      <a:pt x="85" y="122"/>
                    </a:lnTo>
                    <a:lnTo>
                      <a:pt x="85" y="227"/>
                    </a:lnTo>
                    <a:lnTo>
                      <a:pt x="113" y="2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826" name="Freeform 206"/>
              <p:cNvSpPr>
                <a:spLocks/>
              </p:cNvSpPr>
              <p:nvPr/>
            </p:nvSpPr>
            <p:spPr bwMode="auto">
              <a:xfrm>
                <a:off x="3016" y="3282"/>
                <a:ext cx="18" cy="89"/>
              </a:xfrm>
              <a:custGeom>
                <a:avLst/>
                <a:gdLst>
                  <a:gd name="T0" fmla="*/ 2 w 54"/>
                  <a:gd name="T1" fmla="*/ 10 h 269"/>
                  <a:gd name="T2" fmla="*/ 2 w 54"/>
                  <a:gd name="T3" fmla="*/ 9 h 269"/>
                  <a:gd name="T4" fmla="*/ 1 w 54"/>
                  <a:gd name="T5" fmla="*/ 9 h 269"/>
                  <a:gd name="T6" fmla="*/ 1 w 54"/>
                  <a:gd name="T7" fmla="*/ 0 h 269"/>
                  <a:gd name="T8" fmla="*/ 2 w 54"/>
                  <a:gd name="T9" fmla="*/ 0 h 269"/>
                  <a:gd name="T10" fmla="*/ 2 w 54"/>
                  <a:gd name="T11" fmla="*/ 0 h 269"/>
                  <a:gd name="T12" fmla="*/ 0 w 54"/>
                  <a:gd name="T13" fmla="*/ 0 h 269"/>
                  <a:gd name="T14" fmla="*/ 0 w 54"/>
                  <a:gd name="T15" fmla="*/ 10 h 269"/>
                  <a:gd name="T16" fmla="*/ 2 w 54"/>
                  <a:gd name="T17" fmla="*/ 10 h 2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"/>
                  <a:gd name="T28" fmla="*/ 0 h 269"/>
                  <a:gd name="T29" fmla="*/ 54 w 54"/>
                  <a:gd name="T30" fmla="*/ 269 h 2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" h="269">
                    <a:moveTo>
                      <a:pt x="54" y="269"/>
                    </a:moveTo>
                    <a:lnTo>
                      <a:pt x="54" y="253"/>
                    </a:lnTo>
                    <a:lnTo>
                      <a:pt x="30" y="253"/>
                    </a:lnTo>
                    <a:lnTo>
                      <a:pt x="30" y="11"/>
                    </a:lnTo>
                    <a:lnTo>
                      <a:pt x="54" y="11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0" y="269"/>
                    </a:lnTo>
                    <a:lnTo>
                      <a:pt x="54" y="2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827" name="Freeform 207"/>
              <p:cNvSpPr>
                <a:spLocks/>
              </p:cNvSpPr>
              <p:nvPr/>
            </p:nvSpPr>
            <p:spPr bwMode="auto">
              <a:xfrm>
                <a:off x="3045" y="3307"/>
                <a:ext cx="38" cy="52"/>
              </a:xfrm>
              <a:custGeom>
                <a:avLst/>
                <a:gdLst>
                  <a:gd name="T0" fmla="*/ 4 w 113"/>
                  <a:gd name="T1" fmla="*/ 6 h 156"/>
                  <a:gd name="T2" fmla="*/ 4 w 113"/>
                  <a:gd name="T3" fmla="*/ 2 h 156"/>
                  <a:gd name="T4" fmla="*/ 4 w 113"/>
                  <a:gd name="T5" fmla="*/ 2 h 156"/>
                  <a:gd name="T6" fmla="*/ 4 w 113"/>
                  <a:gd name="T7" fmla="*/ 1 h 156"/>
                  <a:gd name="T8" fmla="*/ 4 w 113"/>
                  <a:gd name="T9" fmla="*/ 0 h 156"/>
                  <a:gd name="T10" fmla="*/ 3 w 113"/>
                  <a:gd name="T11" fmla="*/ 0 h 156"/>
                  <a:gd name="T12" fmla="*/ 2 w 113"/>
                  <a:gd name="T13" fmla="*/ 0 h 156"/>
                  <a:gd name="T14" fmla="*/ 1 w 113"/>
                  <a:gd name="T15" fmla="*/ 0 h 156"/>
                  <a:gd name="T16" fmla="*/ 1 w 113"/>
                  <a:gd name="T17" fmla="*/ 1 h 156"/>
                  <a:gd name="T18" fmla="*/ 1 w 113"/>
                  <a:gd name="T19" fmla="*/ 1 h 156"/>
                  <a:gd name="T20" fmla="*/ 1 w 113"/>
                  <a:gd name="T21" fmla="*/ 1 h 156"/>
                  <a:gd name="T22" fmla="*/ 1 w 113"/>
                  <a:gd name="T23" fmla="*/ 0 h 156"/>
                  <a:gd name="T24" fmla="*/ 0 w 113"/>
                  <a:gd name="T25" fmla="*/ 0 h 156"/>
                  <a:gd name="T26" fmla="*/ 0 w 113"/>
                  <a:gd name="T27" fmla="*/ 1 h 156"/>
                  <a:gd name="T28" fmla="*/ 0 w 113"/>
                  <a:gd name="T29" fmla="*/ 1 h 156"/>
                  <a:gd name="T30" fmla="*/ 0 w 113"/>
                  <a:gd name="T31" fmla="*/ 1 h 156"/>
                  <a:gd name="T32" fmla="*/ 0 w 113"/>
                  <a:gd name="T33" fmla="*/ 6 h 156"/>
                  <a:gd name="T34" fmla="*/ 1 w 113"/>
                  <a:gd name="T35" fmla="*/ 6 h 156"/>
                  <a:gd name="T36" fmla="*/ 1 w 113"/>
                  <a:gd name="T37" fmla="*/ 2 h 156"/>
                  <a:gd name="T38" fmla="*/ 1 w 113"/>
                  <a:gd name="T39" fmla="*/ 3 h 156"/>
                  <a:gd name="T40" fmla="*/ 1 w 113"/>
                  <a:gd name="T41" fmla="*/ 1 h 156"/>
                  <a:gd name="T42" fmla="*/ 2 w 113"/>
                  <a:gd name="T43" fmla="*/ 1 h 156"/>
                  <a:gd name="T44" fmla="*/ 2 w 113"/>
                  <a:gd name="T45" fmla="*/ 1 h 156"/>
                  <a:gd name="T46" fmla="*/ 3 w 113"/>
                  <a:gd name="T47" fmla="*/ 1 h 156"/>
                  <a:gd name="T48" fmla="*/ 3 w 113"/>
                  <a:gd name="T49" fmla="*/ 1 h 156"/>
                  <a:gd name="T50" fmla="*/ 3 w 113"/>
                  <a:gd name="T51" fmla="*/ 2 h 156"/>
                  <a:gd name="T52" fmla="*/ 3 w 113"/>
                  <a:gd name="T53" fmla="*/ 2 h 156"/>
                  <a:gd name="T54" fmla="*/ 3 w 113"/>
                  <a:gd name="T55" fmla="*/ 6 h 156"/>
                  <a:gd name="T56" fmla="*/ 4 w 113"/>
                  <a:gd name="T57" fmla="*/ 6 h 15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3"/>
                  <a:gd name="T88" fmla="*/ 0 h 156"/>
                  <a:gd name="T89" fmla="*/ 113 w 113"/>
                  <a:gd name="T90" fmla="*/ 156 h 15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3" h="156">
                    <a:moveTo>
                      <a:pt x="108" y="156"/>
                    </a:moveTo>
                    <a:lnTo>
                      <a:pt x="108" y="46"/>
                    </a:lnTo>
                    <a:lnTo>
                      <a:pt x="113" y="52"/>
                    </a:lnTo>
                    <a:lnTo>
                      <a:pt x="111" y="29"/>
                    </a:lnTo>
                    <a:lnTo>
                      <a:pt x="104" y="12"/>
                    </a:lnTo>
                    <a:lnTo>
                      <a:pt x="91" y="2"/>
                    </a:lnTo>
                    <a:lnTo>
                      <a:pt x="59" y="1"/>
                    </a:lnTo>
                    <a:lnTo>
                      <a:pt x="38" y="11"/>
                    </a:lnTo>
                    <a:lnTo>
                      <a:pt x="29" y="23"/>
                    </a:lnTo>
                    <a:lnTo>
                      <a:pt x="29" y="16"/>
                    </a:lnTo>
                    <a:lnTo>
                      <a:pt x="23" y="16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5" y="34"/>
                    </a:lnTo>
                    <a:lnTo>
                      <a:pt x="0" y="34"/>
                    </a:lnTo>
                    <a:lnTo>
                      <a:pt x="0" y="156"/>
                    </a:lnTo>
                    <a:lnTo>
                      <a:pt x="23" y="156"/>
                    </a:lnTo>
                    <a:lnTo>
                      <a:pt x="23" y="64"/>
                    </a:lnTo>
                    <a:lnTo>
                      <a:pt x="29" y="69"/>
                    </a:lnTo>
                    <a:lnTo>
                      <a:pt x="35" y="34"/>
                    </a:lnTo>
                    <a:lnTo>
                      <a:pt x="45" y="21"/>
                    </a:lnTo>
                    <a:lnTo>
                      <a:pt x="63" y="16"/>
                    </a:lnTo>
                    <a:lnTo>
                      <a:pt x="73" y="19"/>
                    </a:lnTo>
                    <a:lnTo>
                      <a:pt x="84" y="39"/>
                    </a:lnTo>
                    <a:lnTo>
                      <a:pt x="85" y="52"/>
                    </a:lnTo>
                    <a:lnTo>
                      <a:pt x="85" y="46"/>
                    </a:lnTo>
                    <a:lnTo>
                      <a:pt x="85" y="156"/>
                    </a:lnTo>
                    <a:lnTo>
                      <a:pt x="108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828" name="Freeform 208"/>
              <p:cNvSpPr>
                <a:spLocks/>
              </p:cNvSpPr>
              <p:nvPr/>
            </p:nvSpPr>
            <p:spPr bwMode="auto">
              <a:xfrm>
                <a:off x="3097" y="3307"/>
                <a:ext cx="60" cy="52"/>
              </a:xfrm>
              <a:custGeom>
                <a:avLst/>
                <a:gdLst>
                  <a:gd name="T0" fmla="*/ 4 w 178"/>
                  <a:gd name="T1" fmla="*/ 6 h 156"/>
                  <a:gd name="T2" fmla="*/ 4 w 178"/>
                  <a:gd name="T3" fmla="*/ 1 h 156"/>
                  <a:gd name="T4" fmla="*/ 4 w 178"/>
                  <a:gd name="T5" fmla="*/ 1 h 156"/>
                  <a:gd name="T6" fmla="*/ 5 w 178"/>
                  <a:gd name="T7" fmla="*/ 1 h 156"/>
                  <a:gd name="T8" fmla="*/ 5 w 178"/>
                  <a:gd name="T9" fmla="*/ 1 h 156"/>
                  <a:gd name="T10" fmla="*/ 6 w 178"/>
                  <a:gd name="T11" fmla="*/ 1 h 156"/>
                  <a:gd name="T12" fmla="*/ 6 w 178"/>
                  <a:gd name="T13" fmla="*/ 2 h 156"/>
                  <a:gd name="T14" fmla="*/ 6 w 178"/>
                  <a:gd name="T15" fmla="*/ 2 h 156"/>
                  <a:gd name="T16" fmla="*/ 6 w 178"/>
                  <a:gd name="T17" fmla="*/ 6 h 156"/>
                  <a:gd name="T18" fmla="*/ 7 w 178"/>
                  <a:gd name="T19" fmla="*/ 6 h 156"/>
                  <a:gd name="T20" fmla="*/ 7 w 178"/>
                  <a:gd name="T21" fmla="*/ 1 h 156"/>
                  <a:gd name="T22" fmla="*/ 7 w 178"/>
                  <a:gd name="T23" fmla="*/ 2 h 156"/>
                  <a:gd name="T24" fmla="*/ 7 w 178"/>
                  <a:gd name="T25" fmla="*/ 1 h 156"/>
                  <a:gd name="T26" fmla="*/ 6 w 178"/>
                  <a:gd name="T27" fmla="*/ 0 h 156"/>
                  <a:gd name="T28" fmla="*/ 5 w 178"/>
                  <a:gd name="T29" fmla="*/ 0 h 156"/>
                  <a:gd name="T30" fmla="*/ 4 w 178"/>
                  <a:gd name="T31" fmla="*/ 0 h 156"/>
                  <a:gd name="T32" fmla="*/ 4 w 178"/>
                  <a:gd name="T33" fmla="*/ 1 h 156"/>
                  <a:gd name="T34" fmla="*/ 3 w 178"/>
                  <a:gd name="T35" fmla="*/ 0 h 156"/>
                  <a:gd name="T36" fmla="*/ 3 w 178"/>
                  <a:gd name="T37" fmla="*/ 0 h 156"/>
                  <a:gd name="T38" fmla="*/ 2 w 178"/>
                  <a:gd name="T39" fmla="*/ 0 h 156"/>
                  <a:gd name="T40" fmla="*/ 1 w 178"/>
                  <a:gd name="T41" fmla="*/ 1 h 156"/>
                  <a:gd name="T42" fmla="*/ 1 w 178"/>
                  <a:gd name="T43" fmla="*/ 1 h 156"/>
                  <a:gd name="T44" fmla="*/ 1 w 178"/>
                  <a:gd name="T45" fmla="*/ 0 h 156"/>
                  <a:gd name="T46" fmla="*/ 0 w 178"/>
                  <a:gd name="T47" fmla="*/ 0 h 156"/>
                  <a:gd name="T48" fmla="*/ 0 w 178"/>
                  <a:gd name="T49" fmla="*/ 1 h 156"/>
                  <a:gd name="T50" fmla="*/ 0 w 178"/>
                  <a:gd name="T51" fmla="*/ 1 h 156"/>
                  <a:gd name="T52" fmla="*/ 0 w 178"/>
                  <a:gd name="T53" fmla="*/ 6 h 156"/>
                  <a:gd name="T54" fmla="*/ 1 w 178"/>
                  <a:gd name="T55" fmla="*/ 6 h 156"/>
                  <a:gd name="T56" fmla="*/ 1 w 178"/>
                  <a:gd name="T57" fmla="*/ 2 h 156"/>
                  <a:gd name="T58" fmla="*/ 1 w 178"/>
                  <a:gd name="T59" fmla="*/ 2 h 156"/>
                  <a:gd name="T60" fmla="*/ 1 w 178"/>
                  <a:gd name="T61" fmla="*/ 1 h 156"/>
                  <a:gd name="T62" fmla="*/ 2 w 178"/>
                  <a:gd name="T63" fmla="*/ 1 h 156"/>
                  <a:gd name="T64" fmla="*/ 2 w 178"/>
                  <a:gd name="T65" fmla="*/ 1 h 156"/>
                  <a:gd name="T66" fmla="*/ 3 w 178"/>
                  <a:gd name="T67" fmla="*/ 1 h 156"/>
                  <a:gd name="T68" fmla="*/ 3 w 178"/>
                  <a:gd name="T69" fmla="*/ 2 h 156"/>
                  <a:gd name="T70" fmla="*/ 3 w 178"/>
                  <a:gd name="T71" fmla="*/ 2 h 156"/>
                  <a:gd name="T72" fmla="*/ 3 w 178"/>
                  <a:gd name="T73" fmla="*/ 6 h 156"/>
                  <a:gd name="T74" fmla="*/ 4 w 178"/>
                  <a:gd name="T75" fmla="*/ 6 h 15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78"/>
                  <a:gd name="T115" fmla="*/ 0 h 156"/>
                  <a:gd name="T116" fmla="*/ 178 w 178"/>
                  <a:gd name="T117" fmla="*/ 156 h 15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78" h="156">
                    <a:moveTo>
                      <a:pt x="100" y="156"/>
                    </a:moveTo>
                    <a:lnTo>
                      <a:pt x="101" y="39"/>
                    </a:lnTo>
                    <a:lnTo>
                      <a:pt x="114" y="19"/>
                    </a:lnTo>
                    <a:lnTo>
                      <a:pt x="128" y="16"/>
                    </a:lnTo>
                    <a:lnTo>
                      <a:pt x="139" y="19"/>
                    </a:lnTo>
                    <a:lnTo>
                      <a:pt x="149" y="39"/>
                    </a:lnTo>
                    <a:lnTo>
                      <a:pt x="150" y="52"/>
                    </a:lnTo>
                    <a:lnTo>
                      <a:pt x="145" y="46"/>
                    </a:lnTo>
                    <a:lnTo>
                      <a:pt x="145" y="156"/>
                    </a:lnTo>
                    <a:lnTo>
                      <a:pt x="172" y="156"/>
                    </a:lnTo>
                    <a:lnTo>
                      <a:pt x="172" y="34"/>
                    </a:lnTo>
                    <a:lnTo>
                      <a:pt x="178" y="41"/>
                    </a:lnTo>
                    <a:lnTo>
                      <a:pt x="173" y="17"/>
                    </a:lnTo>
                    <a:lnTo>
                      <a:pt x="162" y="5"/>
                    </a:lnTo>
                    <a:lnTo>
                      <a:pt x="133" y="0"/>
                    </a:lnTo>
                    <a:lnTo>
                      <a:pt x="105" y="6"/>
                    </a:lnTo>
                    <a:lnTo>
                      <a:pt x="100" y="16"/>
                    </a:lnTo>
                    <a:lnTo>
                      <a:pt x="86" y="3"/>
                    </a:lnTo>
                    <a:lnTo>
                      <a:pt x="67" y="0"/>
                    </a:lnTo>
                    <a:lnTo>
                      <a:pt x="41" y="5"/>
                    </a:lnTo>
                    <a:lnTo>
                      <a:pt x="28" y="23"/>
                    </a:lnTo>
                    <a:lnTo>
                      <a:pt x="22" y="16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5" y="34"/>
                    </a:lnTo>
                    <a:lnTo>
                      <a:pt x="0" y="34"/>
                    </a:lnTo>
                    <a:lnTo>
                      <a:pt x="0" y="156"/>
                    </a:lnTo>
                    <a:lnTo>
                      <a:pt x="22" y="156"/>
                    </a:lnTo>
                    <a:lnTo>
                      <a:pt x="22" y="52"/>
                    </a:lnTo>
                    <a:lnTo>
                      <a:pt x="28" y="52"/>
                    </a:lnTo>
                    <a:lnTo>
                      <a:pt x="36" y="24"/>
                    </a:lnTo>
                    <a:lnTo>
                      <a:pt x="55" y="16"/>
                    </a:lnTo>
                    <a:lnTo>
                      <a:pt x="65" y="19"/>
                    </a:lnTo>
                    <a:lnTo>
                      <a:pt x="77" y="39"/>
                    </a:lnTo>
                    <a:lnTo>
                      <a:pt x="78" y="52"/>
                    </a:lnTo>
                    <a:lnTo>
                      <a:pt x="72" y="46"/>
                    </a:lnTo>
                    <a:lnTo>
                      <a:pt x="72" y="156"/>
                    </a:lnTo>
                    <a:lnTo>
                      <a:pt x="100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829" name="Freeform 209"/>
              <p:cNvSpPr>
                <a:spLocks/>
              </p:cNvSpPr>
              <p:nvPr/>
            </p:nvSpPr>
            <p:spPr bwMode="auto">
              <a:xfrm>
                <a:off x="3166" y="3282"/>
                <a:ext cx="18" cy="89"/>
              </a:xfrm>
              <a:custGeom>
                <a:avLst/>
                <a:gdLst>
                  <a:gd name="T0" fmla="*/ 2 w 54"/>
                  <a:gd name="T1" fmla="*/ 10 h 269"/>
                  <a:gd name="T2" fmla="*/ 2 w 54"/>
                  <a:gd name="T3" fmla="*/ 0 h 269"/>
                  <a:gd name="T4" fmla="*/ 0 w 54"/>
                  <a:gd name="T5" fmla="*/ 0 h 269"/>
                  <a:gd name="T6" fmla="*/ 0 w 54"/>
                  <a:gd name="T7" fmla="*/ 0 h 269"/>
                  <a:gd name="T8" fmla="*/ 1 w 54"/>
                  <a:gd name="T9" fmla="*/ 0 h 269"/>
                  <a:gd name="T10" fmla="*/ 1 w 54"/>
                  <a:gd name="T11" fmla="*/ 9 h 269"/>
                  <a:gd name="T12" fmla="*/ 0 w 54"/>
                  <a:gd name="T13" fmla="*/ 9 h 269"/>
                  <a:gd name="T14" fmla="*/ 0 w 54"/>
                  <a:gd name="T15" fmla="*/ 10 h 269"/>
                  <a:gd name="T16" fmla="*/ 2 w 54"/>
                  <a:gd name="T17" fmla="*/ 10 h 2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"/>
                  <a:gd name="T28" fmla="*/ 0 h 269"/>
                  <a:gd name="T29" fmla="*/ 54 w 54"/>
                  <a:gd name="T30" fmla="*/ 269 h 2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" h="269">
                    <a:moveTo>
                      <a:pt x="54" y="269"/>
                    </a:moveTo>
                    <a:lnTo>
                      <a:pt x="54" y="0"/>
                    </a:lnTo>
                    <a:lnTo>
                      <a:pt x="5" y="0"/>
                    </a:lnTo>
                    <a:lnTo>
                      <a:pt x="5" y="11"/>
                    </a:lnTo>
                    <a:lnTo>
                      <a:pt x="27" y="11"/>
                    </a:lnTo>
                    <a:lnTo>
                      <a:pt x="27" y="253"/>
                    </a:lnTo>
                    <a:lnTo>
                      <a:pt x="0" y="253"/>
                    </a:lnTo>
                    <a:lnTo>
                      <a:pt x="0" y="269"/>
                    </a:lnTo>
                    <a:lnTo>
                      <a:pt x="54" y="2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830" name="Freeform 210"/>
              <p:cNvSpPr>
                <a:spLocks/>
              </p:cNvSpPr>
              <p:nvPr/>
            </p:nvSpPr>
            <p:spPr bwMode="auto">
              <a:xfrm>
                <a:off x="1443" y="1500"/>
                <a:ext cx="36" cy="72"/>
              </a:xfrm>
              <a:custGeom>
                <a:avLst/>
                <a:gdLst>
                  <a:gd name="T0" fmla="*/ 1 w 108"/>
                  <a:gd name="T1" fmla="*/ 8 h 217"/>
                  <a:gd name="T2" fmla="*/ 1 w 108"/>
                  <a:gd name="T3" fmla="*/ 4 h 217"/>
                  <a:gd name="T4" fmla="*/ 4 w 108"/>
                  <a:gd name="T5" fmla="*/ 4 h 217"/>
                  <a:gd name="T6" fmla="*/ 4 w 108"/>
                  <a:gd name="T7" fmla="*/ 3 h 217"/>
                  <a:gd name="T8" fmla="*/ 1 w 108"/>
                  <a:gd name="T9" fmla="*/ 3 h 217"/>
                  <a:gd name="T10" fmla="*/ 1 w 108"/>
                  <a:gd name="T11" fmla="*/ 1 h 217"/>
                  <a:gd name="T12" fmla="*/ 4 w 108"/>
                  <a:gd name="T13" fmla="*/ 1 h 217"/>
                  <a:gd name="T14" fmla="*/ 4 w 108"/>
                  <a:gd name="T15" fmla="*/ 0 h 217"/>
                  <a:gd name="T16" fmla="*/ 0 w 108"/>
                  <a:gd name="T17" fmla="*/ 0 h 217"/>
                  <a:gd name="T18" fmla="*/ 0 w 108"/>
                  <a:gd name="T19" fmla="*/ 8 h 217"/>
                  <a:gd name="T20" fmla="*/ 1 w 108"/>
                  <a:gd name="T21" fmla="*/ 8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8"/>
                  <a:gd name="T34" fmla="*/ 0 h 217"/>
                  <a:gd name="T35" fmla="*/ 108 w 108"/>
                  <a:gd name="T36" fmla="*/ 217 h 2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8" h="217">
                    <a:moveTo>
                      <a:pt x="28" y="217"/>
                    </a:moveTo>
                    <a:lnTo>
                      <a:pt x="28" y="115"/>
                    </a:lnTo>
                    <a:lnTo>
                      <a:pt x="103" y="115"/>
                    </a:lnTo>
                    <a:lnTo>
                      <a:pt x="103" y="91"/>
                    </a:lnTo>
                    <a:lnTo>
                      <a:pt x="28" y="91"/>
                    </a:lnTo>
                    <a:lnTo>
                      <a:pt x="28" y="23"/>
                    </a:lnTo>
                    <a:lnTo>
                      <a:pt x="108" y="23"/>
                    </a:lnTo>
                    <a:lnTo>
                      <a:pt x="108" y="0"/>
                    </a:lnTo>
                    <a:lnTo>
                      <a:pt x="0" y="0"/>
                    </a:lnTo>
                    <a:lnTo>
                      <a:pt x="0" y="217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831" name="Freeform 211"/>
              <p:cNvSpPr>
                <a:spLocks/>
              </p:cNvSpPr>
              <p:nvPr/>
            </p:nvSpPr>
            <p:spPr bwMode="auto">
              <a:xfrm>
                <a:off x="1488" y="1520"/>
                <a:ext cx="38" cy="54"/>
              </a:xfrm>
              <a:custGeom>
                <a:avLst/>
                <a:gdLst>
                  <a:gd name="T0" fmla="*/ 3 w 114"/>
                  <a:gd name="T1" fmla="*/ 4 h 161"/>
                  <a:gd name="T2" fmla="*/ 3 w 114"/>
                  <a:gd name="T3" fmla="*/ 4 h 161"/>
                  <a:gd name="T4" fmla="*/ 3 w 114"/>
                  <a:gd name="T5" fmla="*/ 5 h 161"/>
                  <a:gd name="T6" fmla="*/ 3 w 114"/>
                  <a:gd name="T7" fmla="*/ 5 h 161"/>
                  <a:gd name="T8" fmla="*/ 2 w 114"/>
                  <a:gd name="T9" fmla="*/ 5 h 161"/>
                  <a:gd name="T10" fmla="*/ 2 w 114"/>
                  <a:gd name="T11" fmla="*/ 5 h 161"/>
                  <a:gd name="T12" fmla="*/ 2 w 114"/>
                  <a:gd name="T13" fmla="*/ 5 h 161"/>
                  <a:gd name="T14" fmla="*/ 1 w 114"/>
                  <a:gd name="T15" fmla="*/ 5 h 161"/>
                  <a:gd name="T16" fmla="*/ 1 w 114"/>
                  <a:gd name="T17" fmla="*/ 5 h 161"/>
                  <a:gd name="T18" fmla="*/ 1 w 114"/>
                  <a:gd name="T19" fmla="*/ 4 h 161"/>
                  <a:gd name="T20" fmla="*/ 1 w 114"/>
                  <a:gd name="T21" fmla="*/ 4 h 161"/>
                  <a:gd name="T22" fmla="*/ 1 w 114"/>
                  <a:gd name="T23" fmla="*/ 0 h 161"/>
                  <a:gd name="T24" fmla="*/ 0 w 114"/>
                  <a:gd name="T25" fmla="*/ 0 h 161"/>
                  <a:gd name="T26" fmla="*/ 0 w 114"/>
                  <a:gd name="T27" fmla="*/ 4 h 161"/>
                  <a:gd name="T28" fmla="*/ 0 w 114"/>
                  <a:gd name="T29" fmla="*/ 5 h 161"/>
                  <a:gd name="T30" fmla="*/ 0 w 114"/>
                  <a:gd name="T31" fmla="*/ 5 h 161"/>
                  <a:gd name="T32" fmla="*/ 0 w 114"/>
                  <a:gd name="T33" fmla="*/ 5 h 161"/>
                  <a:gd name="T34" fmla="*/ 0 w 114"/>
                  <a:gd name="T35" fmla="*/ 6 h 161"/>
                  <a:gd name="T36" fmla="*/ 1 w 114"/>
                  <a:gd name="T37" fmla="*/ 6 h 161"/>
                  <a:gd name="T38" fmla="*/ 2 w 114"/>
                  <a:gd name="T39" fmla="*/ 6 h 161"/>
                  <a:gd name="T40" fmla="*/ 2 w 114"/>
                  <a:gd name="T41" fmla="*/ 6 h 161"/>
                  <a:gd name="T42" fmla="*/ 3 w 114"/>
                  <a:gd name="T43" fmla="*/ 6 h 161"/>
                  <a:gd name="T44" fmla="*/ 3 w 114"/>
                  <a:gd name="T45" fmla="*/ 5 h 161"/>
                  <a:gd name="T46" fmla="*/ 3 w 114"/>
                  <a:gd name="T47" fmla="*/ 5 h 161"/>
                  <a:gd name="T48" fmla="*/ 3 w 114"/>
                  <a:gd name="T49" fmla="*/ 5 h 161"/>
                  <a:gd name="T50" fmla="*/ 3 w 114"/>
                  <a:gd name="T51" fmla="*/ 6 h 161"/>
                  <a:gd name="T52" fmla="*/ 4 w 114"/>
                  <a:gd name="T53" fmla="*/ 6 h 161"/>
                  <a:gd name="T54" fmla="*/ 4 w 114"/>
                  <a:gd name="T55" fmla="*/ 5 h 161"/>
                  <a:gd name="T56" fmla="*/ 4 w 114"/>
                  <a:gd name="T57" fmla="*/ 4 h 161"/>
                  <a:gd name="T58" fmla="*/ 4 w 114"/>
                  <a:gd name="T59" fmla="*/ 0 h 161"/>
                  <a:gd name="T60" fmla="*/ 3 w 114"/>
                  <a:gd name="T61" fmla="*/ 0 h 161"/>
                  <a:gd name="T62" fmla="*/ 3 w 114"/>
                  <a:gd name="T63" fmla="*/ 4 h 161"/>
                  <a:gd name="T64" fmla="*/ 3 w 114"/>
                  <a:gd name="T65" fmla="*/ 4 h 1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4"/>
                  <a:gd name="T100" fmla="*/ 0 h 161"/>
                  <a:gd name="T101" fmla="*/ 114 w 114"/>
                  <a:gd name="T102" fmla="*/ 161 h 1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4" h="161">
                    <a:moveTo>
                      <a:pt x="90" y="104"/>
                    </a:moveTo>
                    <a:lnTo>
                      <a:pt x="88" y="114"/>
                    </a:lnTo>
                    <a:lnTo>
                      <a:pt x="87" y="121"/>
                    </a:lnTo>
                    <a:lnTo>
                      <a:pt x="78" y="134"/>
                    </a:lnTo>
                    <a:lnTo>
                      <a:pt x="67" y="141"/>
                    </a:lnTo>
                    <a:lnTo>
                      <a:pt x="54" y="143"/>
                    </a:lnTo>
                    <a:lnTo>
                      <a:pt x="42" y="141"/>
                    </a:lnTo>
                    <a:lnTo>
                      <a:pt x="36" y="134"/>
                    </a:lnTo>
                    <a:lnTo>
                      <a:pt x="32" y="124"/>
                    </a:lnTo>
                    <a:lnTo>
                      <a:pt x="31" y="109"/>
                    </a:lnTo>
                    <a:lnTo>
                      <a:pt x="24" y="109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1" y="130"/>
                    </a:lnTo>
                    <a:lnTo>
                      <a:pt x="2" y="139"/>
                    </a:lnTo>
                    <a:lnTo>
                      <a:pt x="6" y="146"/>
                    </a:lnTo>
                    <a:lnTo>
                      <a:pt x="11" y="152"/>
                    </a:lnTo>
                    <a:lnTo>
                      <a:pt x="26" y="159"/>
                    </a:lnTo>
                    <a:lnTo>
                      <a:pt x="42" y="161"/>
                    </a:lnTo>
                    <a:lnTo>
                      <a:pt x="55" y="159"/>
                    </a:lnTo>
                    <a:lnTo>
                      <a:pt x="68" y="154"/>
                    </a:lnTo>
                    <a:lnTo>
                      <a:pt x="79" y="147"/>
                    </a:lnTo>
                    <a:lnTo>
                      <a:pt x="90" y="138"/>
                    </a:lnTo>
                    <a:lnTo>
                      <a:pt x="85" y="138"/>
                    </a:lnTo>
                    <a:lnTo>
                      <a:pt x="85" y="155"/>
                    </a:lnTo>
                    <a:lnTo>
                      <a:pt x="114" y="155"/>
                    </a:lnTo>
                    <a:lnTo>
                      <a:pt x="114" y="127"/>
                    </a:lnTo>
                    <a:lnTo>
                      <a:pt x="108" y="120"/>
                    </a:lnTo>
                    <a:lnTo>
                      <a:pt x="108" y="0"/>
                    </a:lnTo>
                    <a:lnTo>
                      <a:pt x="85" y="0"/>
                    </a:lnTo>
                    <a:lnTo>
                      <a:pt x="85" y="104"/>
                    </a:lnTo>
                    <a:lnTo>
                      <a:pt x="90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832" name="Freeform 212"/>
              <p:cNvSpPr>
                <a:spLocks/>
              </p:cNvSpPr>
              <p:nvPr/>
            </p:nvSpPr>
            <p:spPr bwMode="auto">
              <a:xfrm>
                <a:off x="1536" y="1520"/>
                <a:ext cx="36" cy="54"/>
              </a:xfrm>
              <a:custGeom>
                <a:avLst/>
                <a:gdLst>
                  <a:gd name="T0" fmla="*/ 4 w 108"/>
                  <a:gd name="T1" fmla="*/ 4 h 160"/>
                  <a:gd name="T2" fmla="*/ 4 w 108"/>
                  <a:gd name="T3" fmla="*/ 4 h 160"/>
                  <a:gd name="T4" fmla="*/ 3 w 108"/>
                  <a:gd name="T5" fmla="*/ 3 h 160"/>
                  <a:gd name="T6" fmla="*/ 1 w 108"/>
                  <a:gd name="T7" fmla="*/ 2 h 160"/>
                  <a:gd name="T8" fmla="*/ 1 w 108"/>
                  <a:gd name="T9" fmla="*/ 1 h 160"/>
                  <a:gd name="T10" fmla="*/ 2 w 108"/>
                  <a:gd name="T11" fmla="*/ 1 h 160"/>
                  <a:gd name="T12" fmla="*/ 2 w 108"/>
                  <a:gd name="T13" fmla="*/ 1 h 160"/>
                  <a:gd name="T14" fmla="*/ 3 w 108"/>
                  <a:gd name="T15" fmla="*/ 1 h 160"/>
                  <a:gd name="T16" fmla="*/ 3 w 108"/>
                  <a:gd name="T17" fmla="*/ 1 h 160"/>
                  <a:gd name="T18" fmla="*/ 3 w 108"/>
                  <a:gd name="T19" fmla="*/ 2 h 160"/>
                  <a:gd name="T20" fmla="*/ 3 w 108"/>
                  <a:gd name="T21" fmla="*/ 1 h 160"/>
                  <a:gd name="T22" fmla="*/ 4 w 108"/>
                  <a:gd name="T23" fmla="*/ 1 h 160"/>
                  <a:gd name="T24" fmla="*/ 4 w 108"/>
                  <a:gd name="T25" fmla="*/ 2 h 160"/>
                  <a:gd name="T26" fmla="*/ 4 w 108"/>
                  <a:gd name="T27" fmla="*/ 1 h 160"/>
                  <a:gd name="T28" fmla="*/ 3 w 108"/>
                  <a:gd name="T29" fmla="*/ 0 h 160"/>
                  <a:gd name="T30" fmla="*/ 2 w 108"/>
                  <a:gd name="T31" fmla="*/ 0 h 160"/>
                  <a:gd name="T32" fmla="*/ 1 w 108"/>
                  <a:gd name="T33" fmla="*/ 0 h 160"/>
                  <a:gd name="T34" fmla="*/ 0 w 108"/>
                  <a:gd name="T35" fmla="*/ 1 h 160"/>
                  <a:gd name="T36" fmla="*/ 0 w 108"/>
                  <a:gd name="T37" fmla="*/ 1 h 160"/>
                  <a:gd name="T38" fmla="*/ 1 w 108"/>
                  <a:gd name="T39" fmla="*/ 2 h 160"/>
                  <a:gd name="T40" fmla="*/ 1 w 108"/>
                  <a:gd name="T41" fmla="*/ 3 h 160"/>
                  <a:gd name="T42" fmla="*/ 3 w 108"/>
                  <a:gd name="T43" fmla="*/ 4 h 160"/>
                  <a:gd name="T44" fmla="*/ 3 w 108"/>
                  <a:gd name="T45" fmla="*/ 5 h 160"/>
                  <a:gd name="T46" fmla="*/ 3 w 108"/>
                  <a:gd name="T47" fmla="*/ 5 h 160"/>
                  <a:gd name="T48" fmla="*/ 2 w 108"/>
                  <a:gd name="T49" fmla="*/ 5 h 160"/>
                  <a:gd name="T50" fmla="*/ 1 w 108"/>
                  <a:gd name="T51" fmla="*/ 5 h 160"/>
                  <a:gd name="T52" fmla="*/ 1 w 108"/>
                  <a:gd name="T53" fmla="*/ 4 h 160"/>
                  <a:gd name="T54" fmla="*/ 0 w 108"/>
                  <a:gd name="T55" fmla="*/ 4 h 160"/>
                  <a:gd name="T56" fmla="*/ 0 w 108"/>
                  <a:gd name="T57" fmla="*/ 4 h 160"/>
                  <a:gd name="T58" fmla="*/ 0 w 108"/>
                  <a:gd name="T59" fmla="*/ 5 h 160"/>
                  <a:gd name="T60" fmla="*/ 1 w 108"/>
                  <a:gd name="T61" fmla="*/ 6 h 160"/>
                  <a:gd name="T62" fmla="*/ 3 w 108"/>
                  <a:gd name="T63" fmla="*/ 6 h 160"/>
                  <a:gd name="T64" fmla="*/ 3 w 108"/>
                  <a:gd name="T65" fmla="*/ 6 h 160"/>
                  <a:gd name="T66" fmla="*/ 4 w 108"/>
                  <a:gd name="T67" fmla="*/ 5 h 160"/>
                  <a:gd name="T68" fmla="*/ 4 w 108"/>
                  <a:gd name="T69" fmla="*/ 4 h 160"/>
                  <a:gd name="T70" fmla="*/ 4 w 108"/>
                  <a:gd name="T71" fmla="*/ 4 h 16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8"/>
                  <a:gd name="T109" fmla="*/ 0 h 160"/>
                  <a:gd name="T110" fmla="*/ 108 w 108"/>
                  <a:gd name="T111" fmla="*/ 160 h 16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8" h="160">
                    <a:moveTo>
                      <a:pt x="108" y="114"/>
                    </a:moveTo>
                    <a:lnTo>
                      <a:pt x="105" y="99"/>
                    </a:lnTo>
                    <a:lnTo>
                      <a:pt x="85" y="78"/>
                    </a:lnTo>
                    <a:lnTo>
                      <a:pt x="37" y="49"/>
                    </a:lnTo>
                    <a:lnTo>
                      <a:pt x="36" y="28"/>
                    </a:lnTo>
                    <a:lnTo>
                      <a:pt x="49" y="17"/>
                    </a:lnTo>
                    <a:lnTo>
                      <a:pt x="57" y="15"/>
                    </a:lnTo>
                    <a:lnTo>
                      <a:pt x="77" y="23"/>
                    </a:lnTo>
                    <a:lnTo>
                      <a:pt x="84" y="33"/>
                    </a:lnTo>
                    <a:lnTo>
                      <a:pt x="85" y="45"/>
                    </a:lnTo>
                    <a:lnTo>
                      <a:pt x="80" y="38"/>
                    </a:lnTo>
                    <a:lnTo>
                      <a:pt x="108" y="38"/>
                    </a:lnTo>
                    <a:lnTo>
                      <a:pt x="108" y="45"/>
                    </a:lnTo>
                    <a:lnTo>
                      <a:pt x="102" y="15"/>
                    </a:lnTo>
                    <a:lnTo>
                      <a:pt x="82" y="1"/>
                    </a:lnTo>
                    <a:lnTo>
                      <a:pt x="48" y="0"/>
                    </a:lnTo>
                    <a:lnTo>
                      <a:pt x="27" y="6"/>
                    </a:lnTo>
                    <a:lnTo>
                      <a:pt x="13" y="26"/>
                    </a:lnTo>
                    <a:lnTo>
                      <a:pt x="12" y="38"/>
                    </a:lnTo>
                    <a:lnTo>
                      <a:pt x="14" y="54"/>
                    </a:lnTo>
                    <a:lnTo>
                      <a:pt x="35" y="74"/>
                    </a:lnTo>
                    <a:lnTo>
                      <a:pt x="82" y="104"/>
                    </a:lnTo>
                    <a:lnTo>
                      <a:pt x="84" y="126"/>
                    </a:lnTo>
                    <a:lnTo>
                      <a:pt x="68" y="140"/>
                    </a:lnTo>
                    <a:lnTo>
                      <a:pt x="49" y="141"/>
                    </a:lnTo>
                    <a:lnTo>
                      <a:pt x="37" y="129"/>
                    </a:lnTo>
                    <a:lnTo>
                      <a:pt x="35" y="108"/>
                    </a:lnTo>
                    <a:lnTo>
                      <a:pt x="0" y="108"/>
                    </a:lnTo>
                    <a:lnTo>
                      <a:pt x="7" y="108"/>
                    </a:lnTo>
                    <a:lnTo>
                      <a:pt x="13" y="142"/>
                    </a:lnTo>
                    <a:lnTo>
                      <a:pt x="35" y="158"/>
                    </a:lnTo>
                    <a:lnTo>
                      <a:pt x="68" y="160"/>
                    </a:lnTo>
                    <a:lnTo>
                      <a:pt x="89" y="155"/>
                    </a:lnTo>
                    <a:lnTo>
                      <a:pt x="105" y="136"/>
                    </a:lnTo>
                    <a:lnTo>
                      <a:pt x="108" y="108"/>
                    </a:lnTo>
                    <a:lnTo>
                      <a:pt x="108" y="1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833" name="Freeform 213"/>
              <p:cNvSpPr>
                <a:spLocks/>
              </p:cNvSpPr>
              <p:nvPr/>
            </p:nvSpPr>
            <p:spPr bwMode="auto">
              <a:xfrm>
                <a:off x="1603" y="1556"/>
                <a:ext cx="20" cy="18"/>
              </a:xfrm>
              <a:custGeom>
                <a:avLst/>
                <a:gdLst>
                  <a:gd name="T0" fmla="*/ 0 w 59"/>
                  <a:gd name="T1" fmla="*/ 1 h 52"/>
                  <a:gd name="T2" fmla="*/ 0 w 59"/>
                  <a:gd name="T3" fmla="*/ 2 h 52"/>
                  <a:gd name="T4" fmla="*/ 0 w 59"/>
                  <a:gd name="T5" fmla="*/ 2 h 52"/>
                  <a:gd name="T6" fmla="*/ 1 w 59"/>
                  <a:gd name="T7" fmla="*/ 2 h 52"/>
                  <a:gd name="T8" fmla="*/ 1 w 59"/>
                  <a:gd name="T9" fmla="*/ 2 h 52"/>
                  <a:gd name="T10" fmla="*/ 1 w 59"/>
                  <a:gd name="T11" fmla="*/ 2 h 52"/>
                  <a:gd name="T12" fmla="*/ 2 w 59"/>
                  <a:gd name="T13" fmla="*/ 2 h 52"/>
                  <a:gd name="T14" fmla="*/ 2 w 59"/>
                  <a:gd name="T15" fmla="*/ 1 h 52"/>
                  <a:gd name="T16" fmla="*/ 2 w 59"/>
                  <a:gd name="T17" fmla="*/ 1 h 52"/>
                  <a:gd name="T18" fmla="*/ 2 w 59"/>
                  <a:gd name="T19" fmla="*/ 0 h 52"/>
                  <a:gd name="T20" fmla="*/ 2 w 59"/>
                  <a:gd name="T21" fmla="*/ 0 h 52"/>
                  <a:gd name="T22" fmla="*/ 2 w 59"/>
                  <a:gd name="T23" fmla="*/ 0 h 52"/>
                  <a:gd name="T24" fmla="*/ 1 w 59"/>
                  <a:gd name="T25" fmla="*/ 0 h 52"/>
                  <a:gd name="T26" fmla="*/ 1 w 59"/>
                  <a:gd name="T27" fmla="*/ 0 h 52"/>
                  <a:gd name="T28" fmla="*/ 1 w 59"/>
                  <a:gd name="T29" fmla="*/ 0 h 52"/>
                  <a:gd name="T30" fmla="*/ 1 w 59"/>
                  <a:gd name="T31" fmla="*/ 1 h 52"/>
                  <a:gd name="T32" fmla="*/ 1 w 59"/>
                  <a:gd name="T33" fmla="*/ 1 h 52"/>
                  <a:gd name="T34" fmla="*/ 0 w 59"/>
                  <a:gd name="T35" fmla="*/ 1 h 52"/>
                  <a:gd name="T36" fmla="*/ 0 w 59"/>
                  <a:gd name="T37" fmla="*/ 1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9"/>
                  <a:gd name="T58" fmla="*/ 0 h 52"/>
                  <a:gd name="T59" fmla="*/ 59 w 59"/>
                  <a:gd name="T60" fmla="*/ 52 h 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9" h="52">
                    <a:moveTo>
                      <a:pt x="0" y="29"/>
                    </a:moveTo>
                    <a:lnTo>
                      <a:pt x="0" y="52"/>
                    </a:lnTo>
                    <a:lnTo>
                      <a:pt x="6" y="52"/>
                    </a:lnTo>
                    <a:lnTo>
                      <a:pt x="17" y="51"/>
                    </a:lnTo>
                    <a:lnTo>
                      <a:pt x="27" y="48"/>
                    </a:lnTo>
                    <a:lnTo>
                      <a:pt x="36" y="45"/>
                    </a:lnTo>
                    <a:lnTo>
                      <a:pt x="44" y="39"/>
                    </a:lnTo>
                    <a:lnTo>
                      <a:pt x="50" y="32"/>
                    </a:lnTo>
                    <a:lnTo>
                      <a:pt x="56" y="23"/>
                    </a:lnTo>
                    <a:lnTo>
                      <a:pt x="58" y="12"/>
                    </a:lnTo>
                    <a:lnTo>
                      <a:pt x="59" y="0"/>
                    </a:lnTo>
                    <a:lnTo>
                      <a:pt x="53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27" y="12"/>
                    </a:lnTo>
                    <a:lnTo>
                      <a:pt x="22" y="21"/>
                    </a:lnTo>
                    <a:lnTo>
                      <a:pt x="15" y="29"/>
                    </a:lnTo>
                    <a:lnTo>
                      <a:pt x="6" y="3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834" name="Freeform 214"/>
              <p:cNvSpPr>
                <a:spLocks/>
              </p:cNvSpPr>
              <p:nvPr/>
            </p:nvSpPr>
            <p:spPr bwMode="auto">
              <a:xfrm>
                <a:off x="1603" y="1520"/>
                <a:ext cx="20" cy="29"/>
              </a:xfrm>
              <a:custGeom>
                <a:avLst/>
                <a:gdLst>
                  <a:gd name="T0" fmla="*/ 0 w 59"/>
                  <a:gd name="T1" fmla="*/ 3 h 86"/>
                  <a:gd name="T2" fmla="*/ 0 w 59"/>
                  <a:gd name="T3" fmla="*/ 3 h 86"/>
                  <a:gd name="T4" fmla="*/ 2 w 59"/>
                  <a:gd name="T5" fmla="*/ 3 h 86"/>
                  <a:gd name="T6" fmla="*/ 2 w 59"/>
                  <a:gd name="T7" fmla="*/ 3 h 86"/>
                  <a:gd name="T8" fmla="*/ 2 w 59"/>
                  <a:gd name="T9" fmla="*/ 3 h 86"/>
                  <a:gd name="T10" fmla="*/ 2 w 59"/>
                  <a:gd name="T11" fmla="*/ 2 h 86"/>
                  <a:gd name="T12" fmla="*/ 2 w 59"/>
                  <a:gd name="T13" fmla="*/ 2 h 86"/>
                  <a:gd name="T14" fmla="*/ 2 w 59"/>
                  <a:gd name="T15" fmla="*/ 1 h 86"/>
                  <a:gd name="T16" fmla="*/ 2 w 59"/>
                  <a:gd name="T17" fmla="*/ 1 h 86"/>
                  <a:gd name="T18" fmla="*/ 2 w 59"/>
                  <a:gd name="T19" fmla="*/ 1 h 86"/>
                  <a:gd name="T20" fmla="*/ 1 w 59"/>
                  <a:gd name="T21" fmla="*/ 0 h 86"/>
                  <a:gd name="T22" fmla="*/ 1 w 59"/>
                  <a:gd name="T23" fmla="*/ 0 h 86"/>
                  <a:gd name="T24" fmla="*/ 0 w 59"/>
                  <a:gd name="T25" fmla="*/ 0 h 86"/>
                  <a:gd name="T26" fmla="*/ 0 w 59"/>
                  <a:gd name="T27" fmla="*/ 0 h 86"/>
                  <a:gd name="T28" fmla="*/ 0 w 59"/>
                  <a:gd name="T29" fmla="*/ 1 h 86"/>
                  <a:gd name="T30" fmla="*/ 0 w 59"/>
                  <a:gd name="T31" fmla="*/ 1 h 86"/>
                  <a:gd name="T32" fmla="*/ 1 w 59"/>
                  <a:gd name="T33" fmla="*/ 1 h 86"/>
                  <a:gd name="T34" fmla="*/ 1 w 59"/>
                  <a:gd name="T35" fmla="*/ 1 h 86"/>
                  <a:gd name="T36" fmla="*/ 1 w 59"/>
                  <a:gd name="T37" fmla="*/ 1 h 86"/>
                  <a:gd name="T38" fmla="*/ 1 w 59"/>
                  <a:gd name="T39" fmla="*/ 1 h 86"/>
                  <a:gd name="T40" fmla="*/ 1 w 59"/>
                  <a:gd name="T41" fmla="*/ 2 h 86"/>
                  <a:gd name="T42" fmla="*/ 1 w 59"/>
                  <a:gd name="T43" fmla="*/ 2 h 86"/>
                  <a:gd name="T44" fmla="*/ 1 w 59"/>
                  <a:gd name="T45" fmla="*/ 3 h 86"/>
                  <a:gd name="T46" fmla="*/ 0 w 59"/>
                  <a:gd name="T47" fmla="*/ 3 h 8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9"/>
                  <a:gd name="T73" fmla="*/ 0 h 86"/>
                  <a:gd name="T74" fmla="*/ 59 w 59"/>
                  <a:gd name="T75" fmla="*/ 86 h 8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9" h="86">
                    <a:moveTo>
                      <a:pt x="0" y="69"/>
                    </a:moveTo>
                    <a:lnTo>
                      <a:pt x="0" y="86"/>
                    </a:lnTo>
                    <a:lnTo>
                      <a:pt x="53" y="86"/>
                    </a:lnTo>
                    <a:lnTo>
                      <a:pt x="53" y="74"/>
                    </a:lnTo>
                    <a:lnTo>
                      <a:pt x="59" y="74"/>
                    </a:lnTo>
                    <a:lnTo>
                      <a:pt x="59" y="57"/>
                    </a:lnTo>
                    <a:lnTo>
                      <a:pt x="57" y="43"/>
                    </a:lnTo>
                    <a:lnTo>
                      <a:pt x="53" y="32"/>
                    </a:lnTo>
                    <a:lnTo>
                      <a:pt x="48" y="23"/>
                    </a:lnTo>
                    <a:lnTo>
                      <a:pt x="41" y="15"/>
                    </a:lnTo>
                    <a:lnTo>
                      <a:pt x="31" y="9"/>
                    </a:lnTo>
                    <a:lnTo>
                      <a:pt x="20" y="6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" y="23"/>
                    </a:lnTo>
                    <a:lnTo>
                      <a:pt x="17" y="24"/>
                    </a:lnTo>
                    <a:lnTo>
                      <a:pt x="21" y="27"/>
                    </a:lnTo>
                    <a:lnTo>
                      <a:pt x="25" y="30"/>
                    </a:lnTo>
                    <a:lnTo>
                      <a:pt x="27" y="37"/>
                    </a:lnTo>
                    <a:lnTo>
                      <a:pt x="29" y="45"/>
                    </a:lnTo>
                    <a:lnTo>
                      <a:pt x="30" y="55"/>
                    </a:lnTo>
                    <a:lnTo>
                      <a:pt x="30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835" name="Freeform 215"/>
              <p:cNvSpPr>
                <a:spLocks/>
              </p:cNvSpPr>
              <p:nvPr/>
            </p:nvSpPr>
            <p:spPr bwMode="auto">
              <a:xfrm>
                <a:off x="1583" y="1520"/>
                <a:ext cx="22" cy="54"/>
              </a:xfrm>
              <a:custGeom>
                <a:avLst/>
                <a:gdLst>
                  <a:gd name="T0" fmla="*/ 2 w 65"/>
                  <a:gd name="T1" fmla="*/ 1 h 161"/>
                  <a:gd name="T2" fmla="*/ 2 w 65"/>
                  <a:gd name="T3" fmla="*/ 0 h 161"/>
                  <a:gd name="T4" fmla="*/ 2 w 65"/>
                  <a:gd name="T5" fmla="*/ 0 h 161"/>
                  <a:gd name="T6" fmla="*/ 2 w 65"/>
                  <a:gd name="T7" fmla="*/ 0 h 161"/>
                  <a:gd name="T8" fmla="*/ 1 w 65"/>
                  <a:gd name="T9" fmla="*/ 0 h 161"/>
                  <a:gd name="T10" fmla="*/ 0 w 65"/>
                  <a:gd name="T11" fmla="*/ 1 h 161"/>
                  <a:gd name="T12" fmla="*/ 0 w 65"/>
                  <a:gd name="T13" fmla="*/ 2 h 161"/>
                  <a:gd name="T14" fmla="*/ 0 w 65"/>
                  <a:gd name="T15" fmla="*/ 4 h 161"/>
                  <a:gd name="T16" fmla="*/ 0 w 65"/>
                  <a:gd name="T17" fmla="*/ 5 h 161"/>
                  <a:gd name="T18" fmla="*/ 1 w 65"/>
                  <a:gd name="T19" fmla="*/ 6 h 161"/>
                  <a:gd name="T20" fmla="*/ 1 w 65"/>
                  <a:gd name="T21" fmla="*/ 6 h 161"/>
                  <a:gd name="T22" fmla="*/ 2 w 65"/>
                  <a:gd name="T23" fmla="*/ 6 h 161"/>
                  <a:gd name="T24" fmla="*/ 2 w 65"/>
                  <a:gd name="T25" fmla="*/ 6 h 161"/>
                  <a:gd name="T26" fmla="*/ 2 w 65"/>
                  <a:gd name="T27" fmla="*/ 5 h 161"/>
                  <a:gd name="T28" fmla="*/ 2 w 65"/>
                  <a:gd name="T29" fmla="*/ 5 h 161"/>
                  <a:gd name="T30" fmla="*/ 2 w 65"/>
                  <a:gd name="T31" fmla="*/ 5 h 161"/>
                  <a:gd name="T32" fmla="*/ 1 w 65"/>
                  <a:gd name="T33" fmla="*/ 5 h 161"/>
                  <a:gd name="T34" fmla="*/ 1 w 65"/>
                  <a:gd name="T35" fmla="*/ 3 h 161"/>
                  <a:gd name="T36" fmla="*/ 1 w 65"/>
                  <a:gd name="T37" fmla="*/ 3 h 161"/>
                  <a:gd name="T38" fmla="*/ 2 w 65"/>
                  <a:gd name="T39" fmla="*/ 3 h 161"/>
                  <a:gd name="T40" fmla="*/ 2 w 65"/>
                  <a:gd name="T41" fmla="*/ 3 h 161"/>
                  <a:gd name="T42" fmla="*/ 1 w 65"/>
                  <a:gd name="T43" fmla="*/ 3 h 161"/>
                  <a:gd name="T44" fmla="*/ 1 w 65"/>
                  <a:gd name="T45" fmla="*/ 3 h 161"/>
                  <a:gd name="T46" fmla="*/ 1 w 65"/>
                  <a:gd name="T47" fmla="*/ 2 h 161"/>
                  <a:gd name="T48" fmla="*/ 2 w 65"/>
                  <a:gd name="T49" fmla="*/ 1 h 161"/>
                  <a:gd name="T50" fmla="*/ 2 w 65"/>
                  <a:gd name="T51" fmla="*/ 1 h 161"/>
                  <a:gd name="T52" fmla="*/ 2 w 65"/>
                  <a:gd name="T53" fmla="*/ 1 h 161"/>
                  <a:gd name="T54" fmla="*/ 2 w 65"/>
                  <a:gd name="T55" fmla="*/ 1 h 16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5"/>
                  <a:gd name="T85" fmla="*/ 0 h 161"/>
                  <a:gd name="T86" fmla="*/ 65 w 65"/>
                  <a:gd name="T87" fmla="*/ 161 h 16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5" h="161">
                    <a:moveTo>
                      <a:pt x="59" y="16"/>
                    </a:moveTo>
                    <a:lnTo>
                      <a:pt x="59" y="0"/>
                    </a:lnTo>
                    <a:lnTo>
                      <a:pt x="65" y="5"/>
                    </a:lnTo>
                    <a:lnTo>
                      <a:pt x="59" y="0"/>
                    </a:lnTo>
                    <a:lnTo>
                      <a:pt x="27" y="6"/>
                    </a:lnTo>
                    <a:lnTo>
                      <a:pt x="9" y="23"/>
                    </a:lnTo>
                    <a:lnTo>
                      <a:pt x="0" y="48"/>
                    </a:lnTo>
                    <a:lnTo>
                      <a:pt x="0" y="104"/>
                    </a:lnTo>
                    <a:lnTo>
                      <a:pt x="11" y="137"/>
                    </a:lnTo>
                    <a:lnTo>
                      <a:pt x="27" y="154"/>
                    </a:lnTo>
                    <a:lnTo>
                      <a:pt x="38" y="159"/>
                    </a:lnTo>
                    <a:lnTo>
                      <a:pt x="65" y="161"/>
                    </a:lnTo>
                    <a:lnTo>
                      <a:pt x="59" y="161"/>
                    </a:lnTo>
                    <a:lnTo>
                      <a:pt x="59" y="138"/>
                    </a:lnTo>
                    <a:lnTo>
                      <a:pt x="65" y="143"/>
                    </a:lnTo>
                    <a:lnTo>
                      <a:pt x="43" y="137"/>
                    </a:lnTo>
                    <a:lnTo>
                      <a:pt x="35" y="124"/>
                    </a:lnTo>
                    <a:lnTo>
                      <a:pt x="30" y="86"/>
                    </a:lnTo>
                    <a:lnTo>
                      <a:pt x="23" y="86"/>
                    </a:lnTo>
                    <a:lnTo>
                      <a:pt x="59" y="86"/>
                    </a:lnTo>
                    <a:lnTo>
                      <a:pt x="59" y="69"/>
                    </a:lnTo>
                    <a:lnTo>
                      <a:pt x="23" y="69"/>
                    </a:lnTo>
                    <a:lnTo>
                      <a:pt x="30" y="69"/>
                    </a:lnTo>
                    <a:lnTo>
                      <a:pt x="32" y="41"/>
                    </a:lnTo>
                    <a:lnTo>
                      <a:pt x="43" y="20"/>
                    </a:lnTo>
                    <a:lnTo>
                      <a:pt x="59" y="16"/>
                    </a:lnTo>
                    <a:lnTo>
                      <a:pt x="65" y="23"/>
                    </a:lnTo>
                    <a:lnTo>
                      <a:pt x="59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0836" name="Freeform 216"/>
              <p:cNvSpPr>
                <a:spLocks/>
              </p:cNvSpPr>
              <p:nvPr/>
            </p:nvSpPr>
            <p:spPr bwMode="auto">
              <a:xfrm>
                <a:off x="1652" y="1500"/>
                <a:ext cx="20" cy="74"/>
              </a:xfrm>
              <a:custGeom>
                <a:avLst/>
                <a:gdLst>
                  <a:gd name="T0" fmla="*/ 0 w 58"/>
                  <a:gd name="T1" fmla="*/ 7 h 222"/>
                  <a:gd name="T2" fmla="*/ 0 w 58"/>
                  <a:gd name="T3" fmla="*/ 8 h 222"/>
                  <a:gd name="T4" fmla="*/ 0 w 58"/>
                  <a:gd name="T5" fmla="*/ 8 h 222"/>
                  <a:gd name="T6" fmla="*/ 1 w 58"/>
                  <a:gd name="T7" fmla="*/ 8 h 222"/>
                  <a:gd name="T8" fmla="*/ 1 w 58"/>
                  <a:gd name="T9" fmla="*/ 8 h 222"/>
                  <a:gd name="T10" fmla="*/ 1 w 58"/>
                  <a:gd name="T11" fmla="*/ 8 h 222"/>
                  <a:gd name="T12" fmla="*/ 1 w 58"/>
                  <a:gd name="T13" fmla="*/ 7 h 222"/>
                  <a:gd name="T14" fmla="*/ 1 w 58"/>
                  <a:gd name="T15" fmla="*/ 8 h 222"/>
                  <a:gd name="T16" fmla="*/ 2 w 58"/>
                  <a:gd name="T17" fmla="*/ 8 h 222"/>
                  <a:gd name="T18" fmla="*/ 2 w 58"/>
                  <a:gd name="T19" fmla="*/ 0 h 222"/>
                  <a:gd name="T20" fmla="*/ 1 w 58"/>
                  <a:gd name="T21" fmla="*/ 0 h 222"/>
                  <a:gd name="T22" fmla="*/ 1 w 58"/>
                  <a:gd name="T23" fmla="*/ 3 h 222"/>
                  <a:gd name="T24" fmla="*/ 1 w 58"/>
                  <a:gd name="T25" fmla="*/ 3 h 222"/>
                  <a:gd name="T26" fmla="*/ 1 w 58"/>
                  <a:gd name="T27" fmla="*/ 3 h 222"/>
                  <a:gd name="T28" fmla="*/ 0 w 58"/>
                  <a:gd name="T29" fmla="*/ 3 h 222"/>
                  <a:gd name="T30" fmla="*/ 0 w 58"/>
                  <a:gd name="T31" fmla="*/ 2 h 222"/>
                  <a:gd name="T32" fmla="*/ 0 w 58"/>
                  <a:gd name="T33" fmla="*/ 3 h 222"/>
                  <a:gd name="T34" fmla="*/ 0 w 58"/>
                  <a:gd name="T35" fmla="*/ 3 h 222"/>
                  <a:gd name="T36" fmla="*/ 1 w 58"/>
                  <a:gd name="T37" fmla="*/ 3 h 222"/>
                  <a:gd name="T38" fmla="*/ 1 w 58"/>
                  <a:gd name="T39" fmla="*/ 3 h 222"/>
                  <a:gd name="T40" fmla="*/ 1 w 58"/>
                  <a:gd name="T41" fmla="*/ 4 h 222"/>
                  <a:gd name="T42" fmla="*/ 1 w 58"/>
                  <a:gd name="T43" fmla="*/ 4 h 222"/>
                  <a:gd name="T44" fmla="*/ 1 w 58"/>
                  <a:gd name="T45" fmla="*/ 5 h 222"/>
                  <a:gd name="T46" fmla="*/ 1 w 58"/>
                  <a:gd name="T47" fmla="*/ 5 h 222"/>
                  <a:gd name="T48" fmla="*/ 1 w 58"/>
                  <a:gd name="T49" fmla="*/ 6 h 222"/>
                  <a:gd name="T50" fmla="*/ 1 w 58"/>
                  <a:gd name="T51" fmla="*/ 7 h 222"/>
                  <a:gd name="T52" fmla="*/ 1 w 58"/>
                  <a:gd name="T53" fmla="*/ 7 h 222"/>
                  <a:gd name="T54" fmla="*/ 1 w 58"/>
                  <a:gd name="T55" fmla="*/ 7 h 222"/>
                  <a:gd name="T56" fmla="*/ 1 w 58"/>
                  <a:gd name="T57" fmla="*/ 8 h 222"/>
                  <a:gd name="T58" fmla="*/ 0 w 58"/>
                  <a:gd name="T59" fmla="*/ 8 h 222"/>
                  <a:gd name="T60" fmla="*/ 0 w 58"/>
                  <a:gd name="T61" fmla="*/ 7 h 2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8"/>
                  <a:gd name="T94" fmla="*/ 0 h 222"/>
                  <a:gd name="T95" fmla="*/ 58 w 58"/>
                  <a:gd name="T96" fmla="*/ 222 h 22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8" h="222">
                    <a:moveTo>
                      <a:pt x="0" y="199"/>
                    </a:moveTo>
                    <a:lnTo>
                      <a:pt x="0" y="222"/>
                    </a:lnTo>
                    <a:lnTo>
                      <a:pt x="6" y="222"/>
                    </a:lnTo>
                    <a:lnTo>
                      <a:pt x="14" y="220"/>
                    </a:lnTo>
                    <a:lnTo>
                      <a:pt x="21" y="215"/>
                    </a:lnTo>
                    <a:lnTo>
                      <a:pt x="24" y="208"/>
                    </a:lnTo>
                    <a:lnTo>
                      <a:pt x="30" y="199"/>
                    </a:lnTo>
                    <a:lnTo>
                      <a:pt x="30" y="217"/>
                    </a:lnTo>
                    <a:lnTo>
                      <a:pt x="58" y="217"/>
                    </a:lnTo>
                    <a:lnTo>
                      <a:pt x="58" y="0"/>
                    </a:lnTo>
                    <a:lnTo>
                      <a:pt x="30" y="0"/>
                    </a:lnTo>
                    <a:lnTo>
                      <a:pt x="30" y="80"/>
                    </a:lnTo>
                    <a:lnTo>
                      <a:pt x="21" y="73"/>
                    </a:lnTo>
                    <a:lnTo>
                      <a:pt x="14" y="71"/>
                    </a:lnTo>
                    <a:lnTo>
                      <a:pt x="6" y="70"/>
                    </a:lnTo>
                    <a:lnTo>
                      <a:pt x="0" y="63"/>
                    </a:lnTo>
                    <a:lnTo>
                      <a:pt x="0" y="80"/>
                    </a:lnTo>
                    <a:lnTo>
                      <a:pt x="6" y="86"/>
                    </a:lnTo>
                    <a:lnTo>
                      <a:pt x="14" y="88"/>
                    </a:lnTo>
                    <a:lnTo>
                      <a:pt x="21" y="91"/>
                    </a:lnTo>
                    <a:lnTo>
                      <a:pt x="26" y="98"/>
                    </a:lnTo>
                    <a:lnTo>
                      <a:pt x="30" y="106"/>
                    </a:lnTo>
                    <a:lnTo>
                      <a:pt x="33" y="122"/>
                    </a:lnTo>
                    <a:lnTo>
                      <a:pt x="35" y="138"/>
                    </a:lnTo>
                    <a:lnTo>
                      <a:pt x="33" y="161"/>
                    </a:lnTo>
                    <a:lnTo>
                      <a:pt x="30" y="182"/>
                    </a:lnTo>
                    <a:lnTo>
                      <a:pt x="26" y="191"/>
                    </a:lnTo>
                    <a:lnTo>
                      <a:pt x="21" y="199"/>
                    </a:lnTo>
                    <a:lnTo>
                      <a:pt x="14" y="204"/>
                    </a:lnTo>
                    <a:lnTo>
                      <a:pt x="6" y="206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</p:grpSp>
        <p:sp>
          <p:nvSpPr>
            <p:cNvPr id="20488" name="Freeform 218"/>
            <p:cNvSpPr>
              <a:spLocks/>
            </p:cNvSpPr>
            <p:nvPr/>
          </p:nvSpPr>
          <p:spPr bwMode="auto">
            <a:xfrm>
              <a:off x="1636" y="1521"/>
              <a:ext cx="18" cy="53"/>
            </a:xfrm>
            <a:custGeom>
              <a:avLst/>
              <a:gdLst>
                <a:gd name="T0" fmla="*/ 2 w 55"/>
                <a:gd name="T1" fmla="*/ 1 h 159"/>
                <a:gd name="T2" fmla="*/ 2 w 55"/>
                <a:gd name="T3" fmla="*/ 0 h 159"/>
                <a:gd name="T4" fmla="*/ 2 w 55"/>
                <a:gd name="T5" fmla="*/ 0 h 159"/>
                <a:gd name="T6" fmla="*/ 2 w 55"/>
                <a:gd name="T7" fmla="*/ 0 h 159"/>
                <a:gd name="T8" fmla="*/ 1 w 55"/>
                <a:gd name="T9" fmla="*/ 0 h 159"/>
                <a:gd name="T10" fmla="*/ 0 w 55"/>
                <a:gd name="T11" fmla="*/ 1 h 159"/>
                <a:gd name="T12" fmla="*/ 0 w 55"/>
                <a:gd name="T13" fmla="*/ 2 h 159"/>
                <a:gd name="T14" fmla="*/ 0 w 55"/>
                <a:gd name="T15" fmla="*/ 4 h 159"/>
                <a:gd name="T16" fmla="*/ 0 w 55"/>
                <a:gd name="T17" fmla="*/ 5 h 159"/>
                <a:gd name="T18" fmla="*/ 1 w 55"/>
                <a:gd name="T19" fmla="*/ 6 h 159"/>
                <a:gd name="T20" fmla="*/ 1 w 55"/>
                <a:gd name="T21" fmla="*/ 6 h 159"/>
                <a:gd name="T22" fmla="*/ 2 w 55"/>
                <a:gd name="T23" fmla="*/ 6 h 159"/>
                <a:gd name="T24" fmla="*/ 2 w 55"/>
                <a:gd name="T25" fmla="*/ 6 h 159"/>
                <a:gd name="T26" fmla="*/ 2 w 55"/>
                <a:gd name="T27" fmla="*/ 5 h 159"/>
                <a:gd name="T28" fmla="*/ 2 w 55"/>
                <a:gd name="T29" fmla="*/ 5 h 159"/>
                <a:gd name="T30" fmla="*/ 1 w 55"/>
                <a:gd name="T31" fmla="*/ 5 h 159"/>
                <a:gd name="T32" fmla="*/ 1 w 55"/>
                <a:gd name="T33" fmla="*/ 4 h 159"/>
                <a:gd name="T34" fmla="*/ 1 w 55"/>
                <a:gd name="T35" fmla="*/ 3 h 159"/>
                <a:gd name="T36" fmla="*/ 1 w 55"/>
                <a:gd name="T37" fmla="*/ 2 h 159"/>
                <a:gd name="T38" fmla="*/ 1 w 55"/>
                <a:gd name="T39" fmla="*/ 1 h 159"/>
                <a:gd name="T40" fmla="*/ 2 w 55"/>
                <a:gd name="T41" fmla="*/ 1 h 159"/>
                <a:gd name="T42" fmla="*/ 2 w 55"/>
                <a:gd name="T43" fmla="*/ 1 h 159"/>
                <a:gd name="T44" fmla="*/ 2 w 55"/>
                <a:gd name="T45" fmla="*/ 1 h 1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5"/>
                <a:gd name="T70" fmla="*/ 0 h 159"/>
                <a:gd name="T71" fmla="*/ 55 w 55"/>
                <a:gd name="T72" fmla="*/ 159 h 1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5" h="159">
                  <a:moveTo>
                    <a:pt x="49" y="17"/>
                  </a:moveTo>
                  <a:lnTo>
                    <a:pt x="49" y="0"/>
                  </a:lnTo>
                  <a:lnTo>
                    <a:pt x="55" y="7"/>
                  </a:lnTo>
                  <a:lnTo>
                    <a:pt x="49" y="0"/>
                  </a:lnTo>
                  <a:lnTo>
                    <a:pt x="20" y="8"/>
                  </a:lnTo>
                  <a:lnTo>
                    <a:pt x="5" y="27"/>
                  </a:lnTo>
                  <a:lnTo>
                    <a:pt x="0" y="53"/>
                  </a:lnTo>
                  <a:lnTo>
                    <a:pt x="0" y="103"/>
                  </a:lnTo>
                  <a:lnTo>
                    <a:pt x="8" y="135"/>
                  </a:lnTo>
                  <a:lnTo>
                    <a:pt x="21" y="152"/>
                  </a:lnTo>
                  <a:lnTo>
                    <a:pt x="39" y="159"/>
                  </a:lnTo>
                  <a:lnTo>
                    <a:pt x="55" y="159"/>
                  </a:lnTo>
                  <a:lnTo>
                    <a:pt x="49" y="159"/>
                  </a:lnTo>
                  <a:lnTo>
                    <a:pt x="49" y="136"/>
                  </a:lnTo>
                  <a:lnTo>
                    <a:pt x="55" y="143"/>
                  </a:lnTo>
                  <a:lnTo>
                    <a:pt x="35" y="136"/>
                  </a:lnTo>
                  <a:lnTo>
                    <a:pt x="25" y="119"/>
                  </a:lnTo>
                  <a:lnTo>
                    <a:pt x="21" y="80"/>
                  </a:lnTo>
                  <a:lnTo>
                    <a:pt x="25" y="43"/>
                  </a:lnTo>
                  <a:lnTo>
                    <a:pt x="32" y="26"/>
                  </a:lnTo>
                  <a:lnTo>
                    <a:pt x="55" y="17"/>
                  </a:lnTo>
                  <a:lnTo>
                    <a:pt x="55" y="23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489" name="Freeform 219"/>
            <p:cNvSpPr>
              <a:spLocks/>
            </p:cNvSpPr>
            <p:nvPr/>
          </p:nvSpPr>
          <p:spPr bwMode="auto">
            <a:xfrm>
              <a:off x="1441" y="1619"/>
              <a:ext cx="36" cy="54"/>
            </a:xfrm>
            <a:custGeom>
              <a:avLst/>
              <a:gdLst>
                <a:gd name="T0" fmla="*/ 4 w 108"/>
                <a:gd name="T1" fmla="*/ 4 h 162"/>
                <a:gd name="T2" fmla="*/ 4 w 108"/>
                <a:gd name="T3" fmla="*/ 4 h 162"/>
                <a:gd name="T4" fmla="*/ 3 w 108"/>
                <a:gd name="T5" fmla="*/ 3 h 162"/>
                <a:gd name="T6" fmla="*/ 1 w 108"/>
                <a:gd name="T7" fmla="*/ 2 h 162"/>
                <a:gd name="T8" fmla="*/ 1 w 108"/>
                <a:gd name="T9" fmla="*/ 2 h 162"/>
                <a:gd name="T10" fmla="*/ 1 w 108"/>
                <a:gd name="T11" fmla="*/ 1 h 162"/>
                <a:gd name="T12" fmla="*/ 2 w 108"/>
                <a:gd name="T13" fmla="*/ 1 h 162"/>
                <a:gd name="T14" fmla="*/ 3 w 108"/>
                <a:gd name="T15" fmla="*/ 1 h 162"/>
                <a:gd name="T16" fmla="*/ 3 w 108"/>
                <a:gd name="T17" fmla="*/ 2 h 162"/>
                <a:gd name="T18" fmla="*/ 3 w 108"/>
                <a:gd name="T19" fmla="*/ 2 h 162"/>
                <a:gd name="T20" fmla="*/ 4 w 108"/>
                <a:gd name="T21" fmla="*/ 2 h 162"/>
                <a:gd name="T22" fmla="*/ 4 w 108"/>
                <a:gd name="T23" fmla="*/ 2 h 162"/>
                <a:gd name="T24" fmla="*/ 4 w 108"/>
                <a:gd name="T25" fmla="*/ 1 h 162"/>
                <a:gd name="T26" fmla="*/ 3 w 108"/>
                <a:gd name="T27" fmla="*/ 0 h 162"/>
                <a:gd name="T28" fmla="*/ 2 w 108"/>
                <a:gd name="T29" fmla="*/ 0 h 162"/>
                <a:gd name="T30" fmla="*/ 1 w 108"/>
                <a:gd name="T31" fmla="*/ 0 h 162"/>
                <a:gd name="T32" fmla="*/ 0 w 108"/>
                <a:gd name="T33" fmla="*/ 1 h 162"/>
                <a:gd name="T34" fmla="*/ 0 w 108"/>
                <a:gd name="T35" fmla="*/ 2 h 162"/>
                <a:gd name="T36" fmla="*/ 1 w 108"/>
                <a:gd name="T37" fmla="*/ 3 h 162"/>
                <a:gd name="T38" fmla="*/ 3 w 108"/>
                <a:gd name="T39" fmla="*/ 4 h 162"/>
                <a:gd name="T40" fmla="*/ 3 w 108"/>
                <a:gd name="T41" fmla="*/ 4 h 162"/>
                <a:gd name="T42" fmla="*/ 3 w 108"/>
                <a:gd name="T43" fmla="*/ 5 h 162"/>
                <a:gd name="T44" fmla="*/ 2 w 108"/>
                <a:gd name="T45" fmla="*/ 5 h 162"/>
                <a:gd name="T46" fmla="*/ 2 w 108"/>
                <a:gd name="T47" fmla="*/ 5 h 162"/>
                <a:gd name="T48" fmla="*/ 1 w 108"/>
                <a:gd name="T49" fmla="*/ 5 h 162"/>
                <a:gd name="T50" fmla="*/ 1 w 108"/>
                <a:gd name="T51" fmla="*/ 4 h 162"/>
                <a:gd name="T52" fmla="*/ 0 w 108"/>
                <a:gd name="T53" fmla="*/ 4 h 162"/>
                <a:gd name="T54" fmla="*/ 0 w 108"/>
                <a:gd name="T55" fmla="*/ 5 h 162"/>
                <a:gd name="T56" fmla="*/ 1 w 108"/>
                <a:gd name="T57" fmla="*/ 6 h 162"/>
                <a:gd name="T58" fmla="*/ 1 w 108"/>
                <a:gd name="T59" fmla="*/ 6 h 162"/>
                <a:gd name="T60" fmla="*/ 2 w 108"/>
                <a:gd name="T61" fmla="*/ 6 h 162"/>
                <a:gd name="T62" fmla="*/ 3 w 108"/>
                <a:gd name="T63" fmla="*/ 6 h 162"/>
                <a:gd name="T64" fmla="*/ 4 w 108"/>
                <a:gd name="T65" fmla="*/ 5 h 162"/>
                <a:gd name="T66" fmla="*/ 4 w 108"/>
                <a:gd name="T67" fmla="*/ 4 h 162"/>
                <a:gd name="T68" fmla="*/ 4 w 108"/>
                <a:gd name="T69" fmla="*/ 4 h 162"/>
                <a:gd name="T70" fmla="*/ 4 w 108"/>
                <a:gd name="T71" fmla="*/ 4 h 1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8"/>
                <a:gd name="T109" fmla="*/ 0 h 162"/>
                <a:gd name="T110" fmla="*/ 108 w 108"/>
                <a:gd name="T111" fmla="*/ 162 h 16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8" h="162">
                  <a:moveTo>
                    <a:pt x="108" y="115"/>
                  </a:moveTo>
                  <a:lnTo>
                    <a:pt x="105" y="99"/>
                  </a:lnTo>
                  <a:lnTo>
                    <a:pt x="85" y="76"/>
                  </a:lnTo>
                  <a:lnTo>
                    <a:pt x="37" y="49"/>
                  </a:lnTo>
                  <a:lnTo>
                    <a:pt x="35" y="41"/>
                  </a:lnTo>
                  <a:lnTo>
                    <a:pt x="40" y="23"/>
                  </a:lnTo>
                  <a:lnTo>
                    <a:pt x="56" y="18"/>
                  </a:lnTo>
                  <a:lnTo>
                    <a:pt x="74" y="26"/>
                  </a:lnTo>
                  <a:lnTo>
                    <a:pt x="80" y="46"/>
                  </a:lnTo>
                  <a:lnTo>
                    <a:pt x="80" y="41"/>
                  </a:lnTo>
                  <a:lnTo>
                    <a:pt x="103" y="41"/>
                  </a:lnTo>
                  <a:lnTo>
                    <a:pt x="108" y="46"/>
                  </a:lnTo>
                  <a:lnTo>
                    <a:pt x="104" y="24"/>
                  </a:lnTo>
                  <a:lnTo>
                    <a:pt x="85" y="5"/>
                  </a:lnTo>
                  <a:lnTo>
                    <a:pt x="56" y="0"/>
                  </a:lnTo>
                  <a:lnTo>
                    <a:pt x="23" y="8"/>
                  </a:lnTo>
                  <a:lnTo>
                    <a:pt x="8" y="27"/>
                  </a:lnTo>
                  <a:lnTo>
                    <a:pt x="6" y="49"/>
                  </a:lnTo>
                  <a:lnTo>
                    <a:pt x="18" y="68"/>
                  </a:lnTo>
                  <a:lnTo>
                    <a:pt x="81" y="106"/>
                  </a:lnTo>
                  <a:lnTo>
                    <a:pt x="85" y="115"/>
                  </a:lnTo>
                  <a:lnTo>
                    <a:pt x="82" y="127"/>
                  </a:lnTo>
                  <a:lnTo>
                    <a:pt x="65" y="137"/>
                  </a:lnTo>
                  <a:lnTo>
                    <a:pt x="49" y="137"/>
                  </a:lnTo>
                  <a:lnTo>
                    <a:pt x="37" y="128"/>
                  </a:lnTo>
                  <a:lnTo>
                    <a:pt x="35" y="110"/>
                  </a:lnTo>
                  <a:lnTo>
                    <a:pt x="0" y="110"/>
                  </a:lnTo>
                  <a:lnTo>
                    <a:pt x="4" y="133"/>
                  </a:lnTo>
                  <a:lnTo>
                    <a:pt x="15" y="149"/>
                  </a:lnTo>
                  <a:lnTo>
                    <a:pt x="33" y="159"/>
                  </a:lnTo>
                  <a:lnTo>
                    <a:pt x="56" y="162"/>
                  </a:lnTo>
                  <a:lnTo>
                    <a:pt x="77" y="159"/>
                  </a:lnTo>
                  <a:lnTo>
                    <a:pt x="99" y="142"/>
                  </a:lnTo>
                  <a:lnTo>
                    <a:pt x="108" y="115"/>
                  </a:lnTo>
                  <a:lnTo>
                    <a:pt x="103" y="110"/>
                  </a:lnTo>
                  <a:lnTo>
                    <a:pt x="108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490" name="Rectangle 220"/>
            <p:cNvSpPr>
              <a:spLocks noChangeArrowheads="1"/>
            </p:cNvSpPr>
            <p:nvPr/>
          </p:nvSpPr>
          <p:spPr bwMode="auto">
            <a:xfrm>
              <a:off x="1488" y="1620"/>
              <a:ext cx="9" cy="5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491" name="Rectangle 221"/>
            <p:cNvSpPr>
              <a:spLocks noChangeArrowheads="1"/>
            </p:cNvSpPr>
            <p:nvPr/>
          </p:nvSpPr>
          <p:spPr bwMode="auto">
            <a:xfrm>
              <a:off x="1486" y="1597"/>
              <a:ext cx="11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492" name="Rectangle 222"/>
            <p:cNvSpPr>
              <a:spLocks noChangeArrowheads="1"/>
            </p:cNvSpPr>
            <p:nvPr/>
          </p:nvSpPr>
          <p:spPr bwMode="auto">
            <a:xfrm>
              <a:off x="1511" y="1597"/>
              <a:ext cx="7" cy="7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493" name="Rectangle 223"/>
            <p:cNvSpPr>
              <a:spLocks noChangeArrowheads="1"/>
            </p:cNvSpPr>
            <p:nvPr/>
          </p:nvSpPr>
          <p:spPr bwMode="auto">
            <a:xfrm>
              <a:off x="1535" y="1620"/>
              <a:ext cx="7" cy="5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494" name="Rectangle 224"/>
            <p:cNvSpPr>
              <a:spLocks noChangeArrowheads="1"/>
            </p:cNvSpPr>
            <p:nvPr/>
          </p:nvSpPr>
          <p:spPr bwMode="auto">
            <a:xfrm>
              <a:off x="1533" y="1597"/>
              <a:ext cx="9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495" name="Freeform 225"/>
            <p:cNvSpPr>
              <a:spLocks/>
            </p:cNvSpPr>
            <p:nvPr/>
          </p:nvSpPr>
          <p:spPr bwMode="auto">
            <a:xfrm>
              <a:off x="1559" y="1619"/>
              <a:ext cx="35" cy="54"/>
            </a:xfrm>
            <a:custGeom>
              <a:avLst/>
              <a:gdLst>
                <a:gd name="T0" fmla="*/ 4 w 106"/>
                <a:gd name="T1" fmla="*/ 2 h 162"/>
                <a:gd name="T2" fmla="*/ 4 w 106"/>
                <a:gd name="T3" fmla="*/ 1 h 162"/>
                <a:gd name="T4" fmla="*/ 3 w 106"/>
                <a:gd name="T5" fmla="*/ 0 h 162"/>
                <a:gd name="T6" fmla="*/ 2 w 106"/>
                <a:gd name="T7" fmla="*/ 0 h 162"/>
                <a:gd name="T8" fmla="*/ 2 w 106"/>
                <a:gd name="T9" fmla="*/ 0 h 162"/>
                <a:gd name="T10" fmla="*/ 1 w 106"/>
                <a:gd name="T11" fmla="*/ 0 h 162"/>
                <a:gd name="T12" fmla="*/ 0 w 106"/>
                <a:gd name="T13" fmla="*/ 2 h 162"/>
                <a:gd name="T14" fmla="*/ 0 w 106"/>
                <a:gd name="T15" fmla="*/ 4 h 162"/>
                <a:gd name="T16" fmla="*/ 0 w 106"/>
                <a:gd name="T17" fmla="*/ 5 h 162"/>
                <a:gd name="T18" fmla="*/ 1 w 106"/>
                <a:gd name="T19" fmla="*/ 6 h 162"/>
                <a:gd name="T20" fmla="*/ 2 w 106"/>
                <a:gd name="T21" fmla="*/ 6 h 162"/>
                <a:gd name="T22" fmla="*/ 3 w 106"/>
                <a:gd name="T23" fmla="*/ 6 h 162"/>
                <a:gd name="T24" fmla="*/ 4 w 106"/>
                <a:gd name="T25" fmla="*/ 5 h 162"/>
                <a:gd name="T26" fmla="*/ 4 w 106"/>
                <a:gd name="T27" fmla="*/ 4 h 162"/>
                <a:gd name="T28" fmla="*/ 4 w 106"/>
                <a:gd name="T29" fmla="*/ 4 h 162"/>
                <a:gd name="T30" fmla="*/ 3 w 106"/>
                <a:gd name="T31" fmla="*/ 4 h 162"/>
                <a:gd name="T32" fmla="*/ 3 w 106"/>
                <a:gd name="T33" fmla="*/ 4 h 162"/>
                <a:gd name="T34" fmla="*/ 3 w 106"/>
                <a:gd name="T35" fmla="*/ 5 h 162"/>
                <a:gd name="T36" fmla="*/ 2 w 106"/>
                <a:gd name="T37" fmla="*/ 5 h 162"/>
                <a:gd name="T38" fmla="*/ 2 w 106"/>
                <a:gd name="T39" fmla="*/ 5 h 162"/>
                <a:gd name="T40" fmla="*/ 1 w 106"/>
                <a:gd name="T41" fmla="*/ 5 h 162"/>
                <a:gd name="T42" fmla="*/ 1 w 106"/>
                <a:gd name="T43" fmla="*/ 4 h 162"/>
                <a:gd name="T44" fmla="*/ 1 w 106"/>
                <a:gd name="T45" fmla="*/ 2 h 162"/>
                <a:gd name="T46" fmla="*/ 1 w 106"/>
                <a:gd name="T47" fmla="*/ 1 h 162"/>
                <a:gd name="T48" fmla="*/ 2 w 106"/>
                <a:gd name="T49" fmla="*/ 1 h 162"/>
                <a:gd name="T50" fmla="*/ 3 w 106"/>
                <a:gd name="T51" fmla="*/ 1 h 162"/>
                <a:gd name="T52" fmla="*/ 3 w 106"/>
                <a:gd name="T53" fmla="*/ 2 h 162"/>
                <a:gd name="T54" fmla="*/ 3 w 106"/>
                <a:gd name="T55" fmla="*/ 2 h 162"/>
                <a:gd name="T56" fmla="*/ 4 w 106"/>
                <a:gd name="T57" fmla="*/ 2 h 16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6"/>
                <a:gd name="T88" fmla="*/ 0 h 162"/>
                <a:gd name="T89" fmla="*/ 106 w 106"/>
                <a:gd name="T90" fmla="*/ 162 h 16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6" h="162">
                  <a:moveTo>
                    <a:pt x="106" y="53"/>
                  </a:moveTo>
                  <a:lnTo>
                    <a:pt x="99" y="20"/>
                  </a:lnTo>
                  <a:lnTo>
                    <a:pt x="80" y="4"/>
                  </a:lnTo>
                  <a:lnTo>
                    <a:pt x="60" y="0"/>
                  </a:lnTo>
                  <a:lnTo>
                    <a:pt x="41" y="1"/>
                  </a:lnTo>
                  <a:lnTo>
                    <a:pt x="15" y="13"/>
                  </a:lnTo>
                  <a:lnTo>
                    <a:pt x="0" y="49"/>
                  </a:lnTo>
                  <a:lnTo>
                    <a:pt x="0" y="104"/>
                  </a:lnTo>
                  <a:lnTo>
                    <a:pt x="9" y="137"/>
                  </a:lnTo>
                  <a:lnTo>
                    <a:pt x="26" y="154"/>
                  </a:lnTo>
                  <a:lnTo>
                    <a:pt x="47" y="162"/>
                  </a:lnTo>
                  <a:lnTo>
                    <a:pt x="76" y="159"/>
                  </a:lnTo>
                  <a:lnTo>
                    <a:pt x="96" y="142"/>
                  </a:lnTo>
                  <a:lnTo>
                    <a:pt x="105" y="119"/>
                  </a:lnTo>
                  <a:lnTo>
                    <a:pt x="106" y="104"/>
                  </a:lnTo>
                  <a:lnTo>
                    <a:pt x="78" y="104"/>
                  </a:lnTo>
                  <a:lnTo>
                    <a:pt x="83" y="104"/>
                  </a:lnTo>
                  <a:lnTo>
                    <a:pt x="81" y="122"/>
                  </a:lnTo>
                  <a:lnTo>
                    <a:pt x="67" y="137"/>
                  </a:lnTo>
                  <a:lnTo>
                    <a:pt x="51" y="137"/>
                  </a:lnTo>
                  <a:lnTo>
                    <a:pt x="37" y="131"/>
                  </a:lnTo>
                  <a:lnTo>
                    <a:pt x="28" y="103"/>
                  </a:lnTo>
                  <a:lnTo>
                    <a:pt x="27" y="55"/>
                  </a:lnTo>
                  <a:lnTo>
                    <a:pt x="40" y="23"/>
                  </a:lnTo>
                  <a:lnTo>
                    <a:pt x="60" y="18"/>
                  </a:lnTo>
                  <a:lnTo>
                    <a:pt x="73" y="27"/>
                  </a:lnTo>
                  <a:lnTo>
                    <a:pt x="80" y="45"/>
                  </a:lnTo>
                  <a:lnTo>
                    <a:pt x="78" y="53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496" name="Freeform 226"/>
            <p:cNvSpPr>
              <a:spLocks/>
            </p:cNvSpPr>
            <p:nvPr/>
          </p:nvSpPr>
          <p:spPr bwMode="auto">
            <a:xfrm>
              <a:off x="1625" y="1619"/>
              <a:ext cx="20" cy="54"/>
            </a:xfrm>
            <a:custGeom>
              <a:avLst/>
              <a:gdLst>
                <a:gd name="T0" fmla="*/ 0 w 58"/>
                <a:gd name="T1" fmla="*/ 5 h 162"/>
                <a:gd name="T2" fmla="*/ 0 w 58"/>
                <a:gd name="T3" fmla="*/ 6 h 162"/>
                <a:gd name="T4" fmla="*/ 1 w 58"/>
                <a:gd name="T5" fmla="*/ 6 h 162"/>
                <a:gd name="T6" fmla="*/ 1 w 58"/>
                <a:gd name="T7" fmla="*/ 5 h 162"/>
                <a:gd name="T8" fmla="*/ 1 w 58"/>
                <a:gd name="T9" fmla="*/ 5 h 162"/>
                <a:gd name="T10" fmla="*/ 1 w 58"/>
                <a:gd name="T11" fmla="*/ 6 h 162"/>
                <a:gd name="T12" fmla="*/ 2 w 58"/>
                <a:gd name="T13" fmla="*/ 6 h 162"/>
                <a:gd name="T14" fmla="*/ 2 w 58"/>
                <a:gd name="T15" fmla="*/ 5 h 162"/>
                <a:gd name="T16" fmla="*/ 2 w 58"/>
                <a:gd name="T17" fmla="*/ 2 h 162"/>
                <a:gd name="T18" fmla="*/ 2 w 58"/>
                <a:gd name="T19" fmla="*/ 1 h 162"/>
                <a:gd name="T20" fmla="*/ 1 w 58"/>
                <a:gd name="T21" fmla="*/ 0 h 162"/>
                <a:gd name="T22" fmla="*/ 0 w 58"/>
                <a:gd name="T23" fmla="*/ 0 h 162"/>
                <a:gd name="T24" fmla="*/ 0 w 58"/>
                <a:gd name="T25" fmla="*/ 1 h 162"/>
                <a:gd name="T26" fmla="*/ 1 w 58"/>
                <a:gd name="T27" fmla="*/ 1 h 162"/>
                <a:gd name="T28" fmla="*/ 1 w 58"/>
                <a:gd name="T29" fmla="*/ 2 h 162"/>
                <a:gd name="T30" fmla="*/ 1 w 58"/>
                <a:gd name="T31" fmla="*/ 2 h 162"/>
                <a:gd name="T32" fmla="*/ 0 w 58"/>
                <a:gd name="T33" fmla="*/ 2 h 162"/>
                <a:gd name="T34" fmla="*/ 0 w 58"/>
                <a:gd name="T35" fmla="*/ 2 h 162"/>
                <a:gd name="T36" fmla="*/ 0 w 58"/>
                <a:gd name="T37" fmla="*/ 3 h 162"/>
                <a:gd name="T38" fmla="*/ 1 w 58"/>
                <a:gd name="T39" fmla="*/ 3 h 162"/>
                <a:gd name="T40" fmla="*/ 1 w 58"/>
                <a:gd name="T41" fmla="*/ 4 h 162"/>
                <a:gd name="T42" fmla="*/ 0 w 58"/>
                <a:gd name="T43" fmla="*/ 5 h 162"/>
                <a:gd name="T44" fmla="*/ 0 w 58"/>
                <a:gd name="T45" fmla="*/ 5 h 1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8"/>
                <a:gd name="T70" fmla="*/ 0 h 162"/>
                <a:gd name="T71" fmla="*/ 58 w 58"/>
                <a:gd name="T72" fmla="*/ 162 h 1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8" h="162">
                  <a:moveTo>
                    <a:pt x="0" y="139"/>
                  </a:moveTo>
                  <a:lnTo>
                    <a:pt x="0" y="162"/>
                  </a:lnTo>
                  <a:lnTo>
                    <a:pt x="19" y="151"/>
                  </a:lnTo>
                  <a:lnTo>
                    <a:pt x="28" y="133"/>
                  </a:lnTo>
                  <a:lnTo>
                    <a:pt x="23" y="133"/>
                  </a:lnTo>
                  <a:lnTo>
                    <a:pt x="23" y="156"/>
                  </a:lnTo>
                  <a:lnTo>
                    <a:pt x="58" y="156"/>
                  </a:lnTo>
                  <a:lnTo>
                    <a:pt x="52" y="122"/>
                  </a:lnTo>
                  <a:lnTo>
                    <a:pt x="52" y="46"/>
                  </a:lnTo>
                  <a:lnTo>
                    <a:pt x="46" y="19"/>
                  </a:lnTo>
                  <a:lnTo>
                    <a:pt x="25" y="4"/>
                  </a:lnTo>
                  <a:lnTo>
                    <a:pt x="0" y="0"/>
                  </a:lnTo>
                  <a:lnTo>
                    <a:pt x="0" y="23"/>
                  </a:lnTo>
                  <a:lnTo>
                    <a:pt x="22" y="31"/>
                  </a:lnTo>
                  <a:lnTo>
                    <a:pt x="28" y="47"/>
                  </a:lnTo>
                  <a:lnTo>
                    <a:pt x="28" y="59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82"/>
                  </a:lnTo>
                  <a:lnTo>
                    <a:pt x="28" y="82"/>
                  </a:lnTo>
                  <a:lnTo>
                    <a:pt x="25" y="118"/>
                  </a:lnTo>
                  <a:lnTo>
                    <a:pt x="12" y="13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497" name="Freeform 227"/>
            <p:cNvSpPr>
              <a:spLocks/>
            </p:cNvSpPr>
            <p:nvPr/>
          </p:nvSpPr>
          <p:spPr bwMode="auto">
            <a:xfrm>
              <a:off x="1608" y="1617"/>
              <a:ext cx="20" cy="17"/>
            </a:xfrm>
            <a:custGeom>
              <a:avLst/>
              <a:gdLst>
                <a:gd name="T0" fmla="*/ 2 w 58"/>
                <a:gd name="T1" fmla="*/ 1 h 51"/>
                <a:gd name="T2" fmla="*/ 2 w 58"/>
                <a:gd name="T3" fmla="*/ 0 h 51"/>
                <a:gd name="T4" fmla="*/ 2 w 58"/>
                <a:gd name="T5" fmla="*/ 0 h 51"/>
                <a:gd name="T6" fmla="*/ 2 w 58"/>
                <a:gd name="T7" fmla="*/ 0 h 51"/>
                <a:gd name="T8" fmla="*/ 1 w 58"/>
                <a:gd name="T9" fmla="*/ 0 h 51"/>
                <a:gd name="T10" fmla="*/ 1 w 58"/>
                <a:gd name="T11" fmla="*/ 0 h 51"/>
                <a:gd name="T12" fmla="*/ 1 w 58"/>
                <a:gd name="T13" fmla="*/ 1 h 51"/>
                <a:gd name="T14" fmla="*/ 1 w 58"/>
                <a:gd name="T15" fmla="*/ 1 h 51"/>
                <a:gd name="T16" fmla="*/ 0 w 58"/>
                <a:gd name="T17" fmla="*/ 1 h 51"/>
                <a:gd name="T18" fmla="*/ 0 w 58"/>
                <a:gd name="T19" fmla="*/ 1 h 51"/>
                <a:gd name="T20" fmla="*/ 0 w 58"/>
                <a:gd name="T21" fmla="*/ 2 h 51"/>
                <a:gd name="T22" fmla="*/ 0 w 58"/>
                <a:gd name="T23" fmla="*/ 2 h 51"/>
                <a:gd name="T24" fmla="*/ 1 w 58"/>
                <a:gd name="T25" fmla="*/ 2 h 51"/>
                <a:gd name="T26" fmla="*/ 1 w 58"/>
                <a:gd name="T27" fmla="*/ 2 h 51"/>
                <a:gd name="T28" fmla="*/ 1 w 58"/>
                <a:gd name="T29" fmla="*/ 1 h 51"/>
                <a:gd name="T30" fmla="*/ 1 w 58"/>
                <a:gd name="T31" fmla="*/ 1 h 51"/>
                <a:gd name="T32" fmla="*/ 2 w 58"/>
                <a:gd name="T33" fmla="*/ 1 h 51"/>
                <a:gd name="T34" fmla="*/ 2 w 58"/>
                <a:gd name="T35" fmla="*/ 1 h 51"/>
                <a:gd name="T36" fmla="*/ 2 w 58"/>
                <a:gd name="T37" fmla="*/ 1 h 51"/>
                <a:gd name="T38" fmla="*/ 2 w 58"/>
                <a:gd name="T39" fmla="*/ 1 h 5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"/>
                <a:gd name="T61" fmla="*/ 0 h 51"/>
                <a:gd name="T62" fmla="*/ 58 w 58"/>
                <a:gd name="T63" fmla="*/ 51 h 5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" h="51">
                  <a:moveTo>
                    <a:pt x="51" y="23"/>
                  </a:moveTo>
                  <a:lnTo>
                    <a:pt x="51" y="0"/>
                  </a:lnTo>
                  <a:lnTo>
                    <a:pt x="58" y="5"/>
                  </a:lnTo>
                  <a:lnTo>
                    <a:pt x="46" y="5"/>
                  </a:lnTo>
                  <a:lnTo>
                    <a:pt x="34" y="8"/>
                  </a:lnTo>
                  <a:lnTo>
                    <a:pt x="25" y="10"/>
                  </a:lnTo>
                  <a:lnTo>
                    <a:pt x="19" y="15"/>
                  </a:lnTo>
                  <a:lnTo>
                    <a:pt x="14" y="22"/>
                  </a:lnTo>
                  <a:lnTo>
                    <a:pt x="9" y="29"/>
                  </a:lnTo>
                  <a:lnTo>
                    <a:pt x="8" y="40"/>
                  </a:lnTo>
                  <a:lnTo>
                    <a:pt x="6" y="51"/>
                  </a:lnTo>
                  <a:lnTo>
                    <a:pt x="0" y="51"/>
                  </a:lnTo>
                  <a:lnTo>
                    <a:pt x="23" y="51"/>
                  </a:lnTo>
                  <a:lnTo>
                    <a:pt x="29" y="51"/>
                  </a:lnTo>
                  <a:lnTo>
                    <a:pt x="31" y="40"/>
                  </a:lnTo>
                  <a:lnTo>
                    <a:pt x="34" y="31"/>
                  </a:lnTo>
                  <a:lnTo>
                    <a:pt x="41" y="25"/>
                  </a:lnTo>
                  <a:lnTo>
                    <a:pt x="51" y="23"/>
                  </a:lnTo>
                  <a:lnTo>
                    <a:pt x="51" y="28"/>
                  </a:lnTo>
                  <a:lnTo>
                    <a:pt x="51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498" name="Freeform 228"/>
            <p:cNvSpPr>
              <a:spLocks/>
            </p:cNvSpPr>
            <p:nvPr/>
          </p:nvSpPr>
          <p:spPr bwMode="auto">
            <a:xfrm>
              <a:off x="1608" y="1638"/>
              <a:ext cx="17" cy="35"/>
            </a:xfrm>
            <a:custGeom>
              <a:avLst/>
              <a:gdLst>
                <a:gd name="T0" fmla="*/ 2 w 51"/>
                <a:gd name="T1" fmla="*/ 1 h 103"/>
                <a:gd name="T2" fmla="*/ 2 w 51"/>
                <a:gd name="T3" fmla="*/ 0 h 103"/>
                <a:gd name="T4" fmla="*/ 2 w 51"/>
                <a:gd name="T5" fmla="*/ 0 h 103"/>
                <a:gd name="T6" fmla="*/ 1 w 51"/>
                <a:gd name="T7" fmla="*/ 0 h 103"/>
                <a:gd name="T8" fmla="*/ 1 w 51"/>
                <a:gd name="T9" fmla="*/ 0 h 103"/>
                <a:gd name="T10" fmla="*/ 1 w 51"/>
                <a:gd name="T11" fmla="*/ 1 h 103"/>
                <a:gd name="T12" fmla="*/ 0 w 51"/>
                <a:gd name="T13" fmla="*/ 1 h 103"/>
                <a:gd name="T14" fmla="*/ 0 w 51"/>
                <a:gd name="T15" fmla="*/ 1 h 103"/>
                <a:gd name="T16" fmla="*/ 0 w 51"/>
                <a:gd name="T17" fmla="*/ 2 h 103"/>
                <a:gd name="T18" fmla="*/ 0 w 51"/>
                <a:gd name="T19" fmla="*/ 2 h 103"/>
                <a:gd name="T20" fmla="*/ 0 w 51"/>
                <a:gd name="T21" fmla="*/ 3 h 103"/>
                <a:gd name="T22" fmla="*/ 0 w 51"/>
                <a:gd name="T23" fmla="*/ 3 h 103"/>
                <a:gd name="T24" fmla="*/ 1 w 51"/>
                <a:gd name="T25" fmla="*/ 4 h 103"/>
                <a:gd name="T26" fmla="*/ 1 w 51"/>
                <a:gd name="T27" fmla="*/ 4 h 103"/>
                <a:gd name="T28" fmla="*/ 1 w 51"/>
                <a:gd name="T29" fmla="*/ 4 h 103"/>
                <a:gd name="T30" fmla="*/ 1 w 51"/>
                <a:gd name="T31" fmla="*/ 4 h 103"/>
                <a:gd name="T32" fmla="*/ 2 w 51"/>
                <a:gd name="T33" fmla="*/ 4 h 103"/>
                <a:gd name="T34" fmla="*/ 2 w 51"/>
                <a:gd name="T35" fmla="*/ 3 h 103"/>
                <a:gd name="T36" fmla="*/ 2 w 51"/>
                <a:gd name="T37" fmla="*/ 3 h 103"/>
                <a:gd name="T38" fmla="*/ 1 w 51"/>
                <a:gd name="T39" fmla="*/ 3 h 103"/>
                <a:gd name="T40" fmla="*/ 1 w 51"/>
                <a:gd name="T41" fmla="*/ 3 h 103"/>
                <a:gd name="T42" fmla="*/ 1 w 51"/>
                <a:gd name="T43" fmla="*/ 2 h 103"/>
                <a:gd name="T44" fmla="*/ 1 w 51"/>
                <a:gd name="T45" fmla="*/ 2 h 103"/>
                <a:gd name="T46" fmla="*/ 1 w 51"/>
                <a:gd name="T47" fmla="*/ 2 h 103"/>
                <a:gd name="T48" fmla="*/ 1 w 51"/>
                <a:gd name="T49" fmla="*/ 1 h 103"/>
                <a:gd name="T50" fmla="*/ 1 w 51"/>
                <a:gd name="T51" fmla="*/ 1 h 103"/>
                <a:gd name="T52" fmla="*/ 1 w 51"/>
                <a:gd name="T53" fmla="*/ 1 h 103"/>
                <a:gd name="T54" fmla="*/ 2 w 51"/>
                <a:gd name="T55" fmla="*/ 1 h 1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1"/>
                <a:gd name="T85" fmla="*/ 0 h 103"/>
                <a:gd name="T86" fmla="*/ 51 w 51"/>
                <a:gd name="T87" fmla="*/ 103 h 10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1" h="103">
                  <a:moveTo>
                    <a:pt x="51" y="23"/>
                  </a:moveTo>
                  <a:lnTo>
                    <a:pt x="51" y="0"/>
                  </a:lnTo>
                  <a:lnTo>
                    <a:pt x="51" y="5"/>
                  </a:lnTo>
                  <a:lnTo>
                    <a:pt x="31" y="8"/>
                  </a:lnTo>
                  <a:lnTo>
                    <a:pt x="23" y="10"/>
                  </a:lnTo>
                  <a:lnTo>
                    <a:pt x="15" y="15"/>
                  </a:lnTo>
                  <a:lnTo>
                    <a:pt x="9" y="22"/>
                  </a:lnTo>
                  <a:lnTo>
                    <a:pt x="4" y="29"/>
                  </a:lnTo>
                  <a:lnTo>
                    <a:pt x="1" y="40"/>
                  </a:lnTo>
                  <a:lnTo>
                    <a:pt x="0" y="51"/>
                  </a:lnTo>
                  <a:lnTo>
                    <a:pt x="2" y="72"/>
                  </a:lnTo>
                  <a:lnTo>
                    <a:pt x="9" y="87"/>
                  </a:lnTo>
                  <a:lnTo>
                    <a:pt x="15" y="94"/>
                  </a:lnTo>
                  <a:lnTo>
                    <a:pt x="22" y="99"/>
                  </a:lnTo>
                  <a:lnTo>
                    <a:pt x="29" y="101"/>
                  </a:lnTo>
                  <a:lnTo>
                    <a:pt x="40" y="103"/>
                  </a:lnTo>
                  <a:lnTo>
                    <a:pt x="51" y="103"/>
                  </a:lnTo>
                  <a:lnTo>
                    <a:pt x="51" y="80"/>
                  </a:lnTo>
                  <a:lnTo>
                    <a:pt x="46" y="80"/>
                  </a:lnTo>
                  <a:lnTo>
                    <a:pt x="36" y="77"/>
                  </a:lnTo>
                  <a:lnTo>
                    <a:pt x="28" y="72"/>
                  </a:lnTo>
                  <a:lnTo>
                    <a:pt x="24" y="63"/>
                  </a:lnTo>
                  <a:lnTo>
                    <a:pt x="23" y="51"/>
                  </a:lnTo>
                  <a:lnTo>
                    <a:pt x="23" y="44"/>
                  </a:lnTo>
                  <a:lnTo>
                    <a:pt x="25" y="37"/>
                  </a:lnTo>
                  <a:lnTo>
                    <a:pt x="31" y="28"/>
                  </a:lnTo>
                  <a:lnTo>
                    <a:pt x="40" y="24"/>
                  </a:lnTo>
                  <a:lnTo>
                    <a:pt x="51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499" name="Freeform 229"/>
            <p:cNvSpPr>
              <a:spLocks/>
            </p:cNvSpPr>
            <p:nvPr/>
          </p:nvSpPr>
          <p:spPr bwMode="auto">
            <a:xfrm>
              <a:off x="1736" y="1882"/>
              <a:ext cx="36" cy="75"/>
            </a:xfrm>
            <a:custGeom>
              <a:avLst/>
              <a:gdLst>
                <a:gd name="T0" fmla="*/ 1 w 107"/>
                <a:gd name="T1" fmla="*/ 8 h 226"/>
                <a:gd name="T2" fmla="*/ 1 w 107"/>
                <a:gd name="T3" fmla="*/ 4 h 226"/>
                <a:gd name="T4" fmla="*/ 4 w 107"/>
                <a:gd name="T5" fmla="*/ 4 h 226"/>
                <a:gd name="T6" fmla="*/ 4 w 107"/>
                <a:gd name="T7" fmla="*/ 3 h 226"/>
                <a:gd name="T8" fmla="*/ 1 w 107"/>
                <a:gd name="T9" fmla="*/ 3 h 226"/>
                <a:gd name="T10" fmla="*/ 1 w 107"/>
                <a:gd name="T11" fmla="*/ 1 h 226"/>
                <a:gd name="T12" fmla="*/ 4 w 107"/>
                <a:gd name="T13" fmla="*/ 1 h 226"/>
                <a:gd name="T14" fmla="*/ 4 w 107"/>
                <a:gd name="T15" fmla="*/ 0 h 226"/>
                <a:gd name="T16" fmla="*/ 0 w 107"/>
                <a:gd name="T17" fmla="*/ 0 h 226"/>
                <a:gd name="T18" fmla="*/ 0 w 107"/>
                <a:gd name="T19" fmla="*/ 8 h 226"/>
                <a:gd name="T20" fmla="*/ 1 w 107"/>
                <a:gd name="T21" fmla="*/ 8 h 2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226"/>
                <a:gd name="T35" fmla="*/ 107 w 107"/>
                <a:gd name="T36" fmla="*/ 226 h 2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226">
                  <a:moveTo>
                    <a:pt x="28" y="226"/>
                  </a:moveTo>
                  <a:lnTo>
                    <a:pt x="28" y="122"/>
                  </a:lnTo>
                  <a:lnTo>
                    <a:pt x="102" y="122"/>
                  </a:lnTo>
                  <a:lnTo>
                    <a:pt x="102" y="92"/>
                  </a:lnTo>
                  <a:lnTo>
                    <a:pt x="28" y="92"/>
                  </a:lnTo>
                  <a:lnTo>
                    <a:pt x="28" y="23"/>
                  </a:lnTo>
                  <a:lnTo>
                    <a:pt x="107" y="23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226"/>
                  </a:lnTo>
                  <a:lnTo>
                    <a:pt x="28" y="2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00" name="Freeform 230"/>
            <p:cNvSpPr>
              <a:spLocks/>
            </p:cNvSpPr>
            <p:nvPr/>
          </p:nvSpPr>
          <p:spPr bwMode="auto">
            <a:xfrm>
              <a:off x="1781" y="1905"/>
              <a:ext cx="38" cy="54"/>
            </a:xfrm>
            <a:custGeom>
              <a:avLst/>
              <a:gdLst>
                <a:gd name="T0" fmla="*/ 3 w 115"/>
                <a:gd name="T1" fmla="*/ 4 h 163"/>
                <a:gd name="T2" fmla="*/ 3 w 115"/>
                <a:gd name="T3" fmla="*/ 4 h 163"/>
                <a:gd name="T4" fmla="*/ 3 w 115"/>
                <a:gd name="T5" fmla="*/ 5 h 163"/>
                <a:gd name="T6" fmla="*/ 2 w 115"/>
                <a:gd name="T7" fmla="*/ 5 h 163"/>
                <a:gd name="T8" fmla="*/ 2 w 115"/>
                <a:gd name="T9" fmla="*/ 5 h 163"/>
                <a:gd name="T10" fmla="*/ 2 w 115"/>
                <a:gd name="T11" fmla="*/ 5 h 163"/>
                <a:gd name="T12" fmla="*/ 1 w 115"/>
                <a:gd name="T13" fmla="*/ 5 h 163"/>
                <a:gd name="T14" fmla="*/ 1 w 115"/>
                <a:gd name="T15" fmla="*/ 5 h 163"/>
                <a:gd name="T16" fmla="*/ 1 w 115"/>
                <a:gd name="T17" fmla="*/ 4 h 163"/>
                <a:gd name="T18" fmla="*/ 1 w 115"/>
                <a:gd name="T19" fmla="*/ 4 h 163"/>
                <a:gd name="T20" fmla="*/ 1 w 115"/>
                <a:gd name="T21" fmla="*/ 0 h 163"/>
                <a:gd name="T22" fmla="*/ 0 w 115"/>
                <a:gd name="T23" fmla="*/ 0 h 163"/>
                <a:gd name="T24" fmla="*/ 0 w 115"/>
                <a:gd name="T25" fmla="*/ 4 h 163"/>
                <a:gd name="T26" fmla="*/ 0 w 115"/>
                <a:gd name="T27" fmla="*/ 4 h 163"/>
                <a:gd name="T28" fmla="*/ 0 w 115"/>
                <a:gd name="T29" fmla="*/ 5 h 163"/>
                <a:gd name="T30" fmla="*/ 0 w 115"/>
                <a:gd name="T31" fmla="*/ 6 h 163"/>
                <a:gd name="T32" fmla="*/ 1 w 115"/>
                <a:gd name="T33" fmla="*/ 6 h 163"/>
                <a:gd name="T34" fmla="*/ 2 w 115"/>
                <a:gd name="T35" fmla="*/ 6 h 163"/>
                <a:gd name="T36" fmla="*/ 2 w 115"/>
                <a:gd name="T37" fmla="*/ 6 h 163"/>
                <a:gd name="T38" fmla="*/ 2 w 115"/>
                <a:gd name="T39" fmla="*/ 6 h 163"/>
                <a:gd name="T40" fmla="*/ 3 w 115"/>
                <a:gd name="T41" fmla="*/ 5 h 163"/>
                <a:gd name="T42" fmla="*/ 3 w 115"/>
                <a:gd name="T43" fmla="*/ 5 h 163"/>
                <a:gd name="T44" fmla="*/ 3 w 115"/>
                <a:gd name="T45" fmla="*/ 5 h 163"/>
                <a:gd name="T46" fmla="*/ 3 w 115"/>
                <a:gd name="T47" fmla="*/ 6 h 163"/>
                <a:gd name="T48" fmla="*/ 4 w 115"/>
                <a:gd name="T49" fmla="*/ 6 h 163"/>
                <a:gd name="T50" fmla="*/ 4 w 115"/>
                <a:gd name="T51" fmla="*/ 4 h 163"/>
                <a:gd name="T52" fmla="*/ 4 w 115"/>
                <a:gd name="T53" fmla="*/ 4 h 163"/>
                <a:gd name="T54" fmla="*/ 4 w 115"/>
                <a:gd name="T55" fmla="*/ 0 h 163"/>
                <a:gd name="T56" fmla="*/ 3 w 115"/>
                <a:gd name="T57" fmla="*/ 0 h 163"/>
                <a:gd name="T58" fmla="*/ 3 w 115"/>
                <a:gd name="T59" fmla="*/ 4 h 163"/>
                <a:gd name="T60" fmla="*/ 3 w 115"/>
                <a:gd name="T61" fmla="*/ 4 h 16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5"/>
                <a:gd name="T94" fmla="*/ 0 h 163"/>
                <a:gd name="T95" fmla="*/ 115 w 115"/>
                <a:gd name="T96" fmla="*/ 163 h 16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5" h="163">
                  <a:moveTo>
                    <a:pt x="90" y="105"/>
                  </a:moveTo>
                  <a:lnTo>
                    <a:pt x="88" y="121"/>
                  </a:lnTo>
                  <a:lnTo>
                    <a:pt x="79" y="131"/>
                  </a:lnTo>
                  <a:lnTo>
                    <a:pt x="67" y="137"/>
                  </a:lnTo>
                  <a:lnTo>
                    <a:pt x="54" y="140"/>
                  </a:lnTo>
                  <a:lnTo>
                    <a:pt x="45" y="137"/>
                  </a:lnTo>
                  <a:lnTo>
                    <a:pt x="39" y="132"/>
                  </a:lnTo>
                  <a:lnTo>
                    <a:pt x="34" y="123"/>
                  </a:lnTo>
                  <a:lnTo>
                    <a:pt x="31" y="110"/>
                  </a:lnTo>
                  <a:lnTo>
                    <a:pt x="25" y="10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17"/>
                  </a:lnTo>
                  <a:lnTo>
                    <a:pt x="0" y="122"/>
                  </a:lnTo>
                  <a:lnTo>
                    <a:pt x="3" y="139"/>
                  </a:lnTo>
                  <a:lnTo>
                    <a:pt x="12" y="152"/>
                  </a:lnTo>
                  <a:lnTo>
                    <a:pt x="26" y="161"/>
                  </a:lnTo>
                  <a:lnTo>
                    <a:pt x="43" y="163"/>
                  </a:lnTo>
                  <a:lnTo>
                    <a:pt x="56" y="161"/>
                  </a:lnTo>
                  <a:lnTo>
                    <a:pt x="68" y="155"/>
                  </a:lnTo>
                  <a:lnTo>
                    <a:pt x="80" y="149"/>
                  </a:lnTo>
                  <a:lnTo>
                    <a:pt x="90" y="140"/>
                  </a:lnTo>
                  <a:lnTo>
                    <a:pt x="85" y="134"/>
                  </a:lnTo>
                  <a:lnTo>
                    <a:pt x="85" y="157"/>
                  </a:lnTo>
                  <a:lnTo>
                    <a:pt x="115" y="157"/>
                  </a:lnTo>
                  <a:lnTo>
                    <a:pt x="115" y="122"/>
                  </a:lnTo>
                  <a:lnTo>
                    <a:pt x="108" y="122"/>
                  </a:lnTo>
                  <a:lnTo>
                    <a:pt x="108" y="0"/>
                  </a:lnTo>
                  <a:lnTo>
                    <a:pt x="85" y="0"/>
                  </a:lnTo>
                  <a:lnTo>
                    <a:pt x="85" y="99"/>
                  </a:lnTo>
                  <a:lnTo>
                    <a:pt x="90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01" name="Freeform 231"/>
            <p:cNvSpPr>
              <a:spLocks/>
            </p:cNvSpPr>
            <p:nvPr/>
          </p:nvSpPr>
          <p:spPr bwMode="auto">
            <a:xfrm>
              <a:off x="1830" y="1905"/>
              <a:ext cx="36" cy="54"/>
            </a:xfrm>
            <a:custGeom>
              <a:avLst/>
              <a:gdLst>
                <a:gd name="T0" fmla="*/ 4 w 108"/>
                <a:gd name="T1" fmla="*/ 4 h 162"/>
                <a:gd name="T2" fmla="*/ 4 w 108"/>
                <a:gd name="T3" fmla="*/ 3 h 162"/>
                <a:gd name="T4" fmla="*/ 3 w 108"/>
                <a:gd name="T5" fmla="*/ 3 h 162"/>
                <a:gd name="T6" fmla="*/ 1 w 108"/>
                <a:gd name="T7" fmla="*/ 2 h 162"/>
                <a:gd name="T8" fmla="*/ 1 w 108"/>
                <a:gd name="T9" fmla="*/ 1 h 162"/>
                <a:gd name="T10" fmla="*/ 2 w 108"/>
                <a:gd name="T11" fmla="*/ 1 h 162"/>
                <a:gd name="T12" fmla="*/ 2 w 108"/>
                <a:gd name="T13" fmla="*/ 1 h 162"/>
                <a:gd name="T14" fmla="*/ 3 w 108"/>
                <a:gd name="T15" fmla="*/ 1 h 162"/>
                <a:gd name="T16" fmla="*/ 3 w 108"/>
                <a:gd name="T17" fmla="*/ 1 h 162"/>
                <a:gd name="T18" fmla="*/ 3 w 108"/>
                <a:gd name="T19" fmla="*/ 1 h 162"/>
                <a:gd name="T20" fmla="*/ 3 w 108"/>
                <a:gd name="T21" fmla="*/ 1 h 162"/>
                <a:gd name="T22" fmla="*/ 4 w 108"/>
                <a:gd name="T23" fmla="*/ 1 h 162"/>
                <a:gd name="T24" fmla="*/ 4 w 108"/>
                <a:gd name="T25" fmla="*/ 1 h 162"/>
                <a:gd name="T26" fmla="*/ 3 w 108"/>
                <a:gd name="T27" fmla="*/ 0 h 162"/>
                <a:gd name="T28" fmla="*/ 2 w 108"/>
                <a:gd name="T29" fmla="*/ 0 h 162"/>
                <a:gd name="T30" fmla="*/ 1 w 108"/>
                <a:gd name="T31" fmla="*/ 0 h 162"/>
                <a:gd name="T32" fmla="*/ 0 w 108"/>
                <a:gd name="T33" fmla="*/ 1 h 162"/>
                <a:gd name="T34" fmla="*/ 0 w 108"/>
                <a:gd name="T35" fmla="*/ 1 h 162"/>
                <a:gd name="T36" fmla="*/ 1 w 108"/>
                <a:gd name="T37" fmla="*/ 2 h 162"/>
                <a:gd name="T38" fmla="*/ 1 w 108"/>
                <a:gd name="T39" fmla="*/ 3 h 162"/>
                <a:gd name="T40" fmla="*/ 3 w 108"/>
                <a:gd name="T41" fmla="*/ 4 h 162"/>
                <a:gd name="T42" fmla="*/ 3 w 108"/>
                <a:gd name="T43" fmla="*/ 5 h 162"/>
                <a:gd name="T44" fmla="*/ 3 w 108"/>
                <a:gd name="T45" fmla="*/ 5 h 162"/>
                <a:gd name="T46" fmla="*/ 2 w 108"/>
                <a:gd name="T47" fmla="*/ 5 h 162"/>
                <a:gd name="T48" fmla="*/ 1 w 108"/>
                <a:gd name="T49" fmla="*/ 5 h 162"/>
                <a:gd name="T50" fmla="*/ 1 w 108"/>
                <a:gd name="T51" fmla="*/ 4 h 162"/>
                <a:gd name="T52" fmla="*/ 1 w 108"/>
                <a:gd name="T53" fmla="*/ 4 h 162"/>
                <a:gd name="T54" fmla="*/ 0 w 108"/>
                <a:gd name="T55" fmla="*/ 4 h 162"/>
                <a:gd name="T56" fmla="*/ 0 w 108"/>
                <a:gd name="T57" fmla="*/ 4 h 162"/>
                <a:gd name="T58" fmla="*/ 0 w 108"/>
                <a:gd name="T59" fmla="*/ 5 h 162"/>
                <a:gd name="T60" fmla="*/ 1 w 108"/>
                <a:gd name="T61" fmla="*/ 6 h 162"/>
                <a:gd name="T62" fmla="*/ 2 w 108"/>
                <a:gd name="T63" fmla="*/ 6 h 162"/>
                <a:gd name="T64" fmla="*/ 3 w 108"/>
                <a:gd name="T65" fmla="*/ 6 h 162"/>
                <a:gd name="T66" fmla="*/ 4 w 108"/>
                <a:gd name="T67" fmla="*/ 5 h 162"/>
                <a:gd name="T68" fmla="*/ 4 w 108"/>
                <a:gd name="T69" fmla="*/ 4 h 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8"/>
                <a:gd name="T106" fmla="*/ 0 h 162"/>
                <a:gd name="T107" fmla="*/ 108 w 108"/>
                <a:gd name="T108" fmla="*/ 162 h 1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8" h="162">
                  <a:moveTo>
                    <a:pt x="108" y="109"/>
                  </a:moveTo>
                  <a:lnTo>
                    <a:pt x="105" y="94"/>
                  </a:lnTo>
                  <a:lnTo>
                    <a:pt x="84" y="74"/>
                  </a:lnTo>
                  <a:lnTo>
                    <a:pt x="37" y="44"/>
                  </a:lnTo>
                  <a:lnTo>
                    <a:pt x="34" y="34"/>
                  </a:lnTo>
                  <a:lnTo>
                    <a:pt x="42" y="21"/>
                  </a:lnTo>
                  <a:lnTo>
                    <a:pt x="56" y="17"/>
                  </a:lnTo>
                  <a:lnTo>
                    <a:pt x="77" y="22"/>
                  </a:lnTo>
                  <a:lnTo>
                    <a:pt x="83" y="29"/>
                  </a:lnTo>
                  <a:lnTo>
                    <a:pt x="84" y="40"/>
                  </a:lnTo>
                  <a:lnTo>
                    <a:pt x="79" y="40"/>
                  </a:lnTo>
                  <a:lnTo>
                    <a:pt x="108" y="40"/>
                  </a:lnTo>
                  <a:lnTo>
                    <a:pt x="101" y="15"/>
                  </a:lnTo>
                  <a:lnTo>
                    <a:pt x="82" y="2"/>
                  </a:lnTo>
                  <a:lnTo>
                    <a:pt x="47" y="0"/>
                  </a:lnTo>
                  <a:lnTo>
                    <a:pt x="27" y="7"/>
                  </a:lnTo>
                  <a:lnTo>
                    <a:pt x="13" y="26"/>
                  </a:lnTo>
                  <a:lnTo>
                    <a:pt x="11" y="40"/>
                  </a:lnTo>
                  <a:lnTo>
                    <a:pt x="14" y="56"/>
                  </a:lnTo>
                  <a:lnTo>
                    <a:pt x="34" y="76"/>
                  </a:lnTo>
                  <a:lnTo>
                    <a:pt x="82" y="106"/>
                  </a:lnTo>
                  <a:lnTo>
                    <a:pt x="83" y="126"/>
                  </a:lnTo>
                  <a:lnTo>
                    <a:pt x="68" y="138"/>
                  </a:lnTo>
                  <a:lnTo>
                    <a:pt x="49" y="138"/>
                  </a:lnTo>
                  <a:lnTo>
                    <a:pt x="37" y="126"/>
                  </a:lnTo>
                  <a:lnTo>
                    <a:pt x="34" y="109"/>
                  </a:lnTo>
                  <a:lnTo>
                    <a:pt x="28" y="104"/>
                  </a:lnTo>
                  <a:lnTo>
                    <a:pt x="0" y="104"/>
                  </a:lnTo>
                  <a:lnTo>
                    <a:pt x="6" y="109"/>
                  </a:lnTo>
                  <a:lnTo>
                    <a:pt x="13" y="142"/>
                  </a:lnTo>
                  <a:lnTo>
                    <a:pt x="34" y="158"/>
                  </a:lnTo>
                  <a:lnTo>
                    <a:pt x="56" y="162"/>
                  </a:lnTo>
                  <a:lnTo>
                    <a:pt x="88" y="154"/>
                  </a:lnTo>
                  <a:lnTo>
                    <a:pt x="105" y="133"/>
                  </a:lnTo>
                  <a:lnTo>
                    <a:pt x="108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02" name="Freeform 232"/>
            <p:cNvSpPr>
              <a:spLocks/>
            </p:cNvSpPr>
            <p:nvPr/>
          </p:nvSpPr>
          <p:spPr bwMode="auto">
            <a:xfrm>
              <a:off x="1897" y="1940"/>
              <a:ext cx="19" cy="19"/>
            </a:xfrm>
            <a:custGeom>
              <a:avLst/>
              <a:gdLst>
                <a:gd name="T0" fmla="*/ 0 w 59"/>
                <a:gd name="T1" fmla="*/ 1 h 58"/>
                <a:gd name="T2" fmla="*/ 0 w 59"/>
                <a:gd name="T3" fmla="*/ 2 h 58"/>
                <a:gd name="T4" fmla="*/ 0 w 59"/>
                <a:gd name="T5" fmla="*/ 2 h 58"/>
                <a:gd name="T6" fmla="*/ 0 w 59"/>
                <a:gd name="T7" fmla="*/ 2 h 58"/>
                <a:gd name="T8" fmla="*/ 1 w 59"/>
                <a:gd name="T9" fmla="*/ 2 h 58"/>
                <a:gd name="T10" fmla="*/ 1 w 59"/>
                <a:gd name="T11" fmla="*/ 2 h 58"/>
                <a:gd name="T12" fmla="*/ 2 w 59"/>
                <a:gd name="T13" fmla="*/ 2 h 58"/>
                <a:gd name="T14" fmla="*/ 2 w 59"/>
                <a:gd name="T15" fmla="*/ 1 h 58"/>
                <a:gd name="T16" fmla="*/ 2 w 59"/>
                <a:gd name="T17" fmla="*/ 1 h 58"/>
                <a:gd name="T18" fmla="*/ 2 w 59"/>
                <a:gd name="T19" fmla="*/ 1 h 58"/>
                <a:gd name="T20" fmla="*/ 2 w 59"/>
                <a:gd name="T21" fmla="*/ 0 h 58"/>
                <a:gd name="T22" fmla="*/ 2 w 59"/>
                <a:gd name="T23" fmla="*/ 0 h 58"/>
                <a:gd name="T24" fmla="*/ 1 w 59"/>
                <a:gd name="T25" fmla="*/ 0 h 58"/>
                <a:gd name="T26" fmla="*/ 1 w 59"/>
                <a:gd name="T27" fmla="*/ 0 h 58"/>
                <a:gd name="T28" fmla="*/ 1 w 59"/>
                <a:gd name="T29" fmla="*/ 1 h 58"/>
                <a:gd name="T30" fmla="*/ 1 w 59"/>
                <a:gd name="T31" fmla="*/ 1 h 58"/>
                <a:gd name="T32" fmla="*/ 0 w 59"/>
                <a:gd name="T33" fmla="*/ 1 h 58"/>
                <a:gd name="T34" fmla="*/ 0 w 59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"/>
                <a:gd name="T55" fmla="*/ 0 h 58"/>
                <a:gd name="T56" fmla="*/ 59 w 59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" h="58">
                  <a:moveTo>
                    <a:pt x="0" y="35"/>
                  </a:moveTo>
                  <a:lnTo>
                    <a:pt x="0" y="52"/>
                  </a:lnTo>
                  <a:lnTo>
                    <a:pt x="0" y="58"/>
                  </a:lnTo>
                  <a:lnTo>
                    <a:pt x="13" y="57"/>
                  </a:lnTo>
                  <a:lnTo>
                    <a:pt x="24" y="54"/>
                  </a:lnTo>
                  <a:lnTo>
                    <a:pt x="35" y="50"/>
                  </a:lnTo>
                  <a:lnTo>
                    <a:pt x="44" y="45"/>
                  </a:lnTo>
                  <a:lnTo>
                    <a:pt x="50" y="38"/>
                  </a:lnTo>
                  <a:lnTo>
                    <a:pt x="55" y="29"/>
                  </a:lnTo>
                  <a:lnTo>
                    <a:pt x="58" y="18"/>
                  </a:lnTo>
                  <a:lnTo>
                    <a:pt x="59" y="5"/>
                  </a:lnTo>
                  <a:lnTo>
                    <a:pt x="53" y="0"/>
                  </a:lnTo>
                  <a:lnTo>
                    <a:pt x="30" y="0"/>
                  </a:lnTo>
                  <a:lnTo>
                    <a:pt x="30" y="5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3" y="32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03" name="Freeform 233"/>
            <p:cNvSpPr>
              <a:spLocks/>
            </p:cNvSpPr>
            <p:nvPr/>
          </p:nvSpPr>
          <p:spPr bwMode="auto">
            <a:xfrm>
              <a:off x="1897" y="1905"/>
              <a:ext cx="19" cy="29"/>
            </a:xfrm>
            <a:custGeom>
              <a:avLst/>
              <a:gdLst>
                <a:gd name="T0" fmla="*/ 0 w 59"/>
                <a:gd name="T1" fmla="*/ 2 h 87"/>
                <a:gd name="T2" fmla="*/ 0 w 59"/>
                <a:gd name="T3" fmla="*/ 3 h 87"/>
                <a:gd name="T4" fmla="*/ 2 w 59"/>
                <a:gd name="T5" fmla="*/ 3 h 87"/>
                <a:gd name="T6" fmla="*/ 2 w 59"/>
                <a:gd name="T7" fmla="*/ 3 h 87"/>
                <a:gd name="T8" fmla="*/ 2 w 59"/>
                <a:gd name="T9" fmla="*/ 3 h 87"/>
                <a:gd name="T10" fmla="*/ 2 w 59"/>
                <a:gd name="T11" fmla="*/ 2 h 87"/>
                <a:gd name="T12" fmla="*/ 2 w 59"/>
                <a:gd name="T13" fmla="*/ 2 h 87"/>
                <a:gd name="T14" fmla="*/ 2 w 59"/>
                <a:gd name="T15" fmla="*/ 1 h 87"/>
                <a:gd name="T16" fmla="*/ 2 w 59"/>
                <a:gd name="T17" fmla="*/ 1 h 87"/>
                <a:gd name="T18" fmla="*/ 1 w 59"/>
                <a:gd name="T19" fmla="*/ 0 h 87"/>
                <a:gd name="T20" fmla="*/ 1 w 59"/>
                <a:gd name="T21" fmla="*/ 0 h 87"/>
                <a:gd name="T22" fmla="*/ 1 w 59"/>
                <a:gd name="T23" fmla="*/ 0 h 87"/>
                <a:gd name="T24" fmla="*/ 0 w 59"/>
                <a:gd name="T25" fmla="*/ 0 h 87"/>
                <a:gd name="T26" fmla="*/ 0 w 59"/>
                <a:gd name="T27" fmla="*/ 1 h 87"/>
                <a:gd name="T28" fmla="*/ 0 w 59"/>
                <a:gd name="T29" fmla="*/ 1 h 87"/>
                <a:gd name="T30" fmla="*/ 0 w 59"/>
                <a:gd name="T31" fmla="*/ 1 h 87"/>
                <a:gd name="T32" fmla="*/ 1 w 59"/>
                <a:gd name="T33" fmla="*/ 1 h 87"/>
                <a:gd name="T34" fmla="*/ 1 w 59"/>
                <a:gd name="T35" fmla="*/ 1 h 87"/>
                <a:gd name="T36" fmla="*/ 1 w 59"/>
                <a:gd name="T37" fmla="*/ 1 h 87"/>
                <a:gd name="T38" fmla="*/ 1 w 59"/>
                <a:gd name="T39" fmla="*/ 2 h 87"/>
                <a:gd name="T40" fmla="*/ 1 w 59"/>
                <a:gd name="T41" fmla="*/ 2 h 87"/>
                <a:gd name="T42" fmla="*/ 1 w 59"/>
                <a:gd name="T43" fmla="*/ 3 h 87"/>
                <a:gd name="T44" fmla="*/ 1 w 59"/>
                <a:gd name="T45" fmla="*/ 2 h 87"/>
                <a:gd name="T46" fmla="*/ 0 w 59"/>
                <a:gd name="T47" fmla="*/ 2 h 8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"/>
                <a:gd name="T73" fmla="*/ 0 h 87"/>
                <a:gd name="T74" fmla="*/ 59 w 59"/>
                <a:gd name="T75" fmla="*/ 87 h 8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" h="87">
                  <a:moveTo>
                    <a:pt x="0" y="64"/>
                  </a:moveTo>
                  <a:lnTo>
                    <a:pt x="0" y="87"/>
                  </a:lnTo>
                  <a:lnTo>
                    <a:pt x="53" y="87"/>
                  </a:lnTo>
                  <a:lnTo>
                    <a:pt x="53" y="71"/>
                  </a:lnTo>
                  <a:lnTo>
                    <a:pt x="59" y="76"/>
                  </a:lnTo>
                  <a:lnTo>
                    <a:pt x="59" y="58"/>
                  </a:lnTo>
                  <a:lnTo>
                    <a:pt x="56" y="41"/>
                  </a:lnTo>
                  <a:lnTo>
                    <a:pt x="53" y="28"/>
                  </a:lnTo>
                  <a:lnTo>
                    <a:pt x="47" y="18"/>
                  </a:lnTo>
                  <a:lnTo>
                    <a:pt x="40" y="10"/>
                  </a:lnTo>
                  <a:lnTo>
                    <a:pt x="30" y="4"/>
                  </a:lnTo>
                  <a:lnTo>
                    <a:pt x="17" y="1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13" y="25"/>
                  </a:lnTo>
                  <a:lnTo>
                    <a:pt x="19" y="26"/>
                  </a:lnTo>
                  <a:lnTo>
                    <a:pt x="24" y="30"/>
                  </a:lnTo>
                  <a:lnTo>
                    <a:pt x="30" y="35"/>
                  </a:lnTo>
                  <a:lnTo>
                    <a:pt x="33" y="44"/>
                  </a:lnTo>
                  <a:lnTo>
                    <a:pt x="35" y="55"/>
                  </a:lnTo>
                  <a:lnTo>
                    <a:pt x="36" y="71"/>
                  </a:lnTo>
                  <a:lnTo>
                    <a:pt x="3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04" name="Freeform 234"/>
            <p:cNvSpPr>
              <a:spLocks/>
            </p:cNvSpPr>
            <p:nvPr/>
          </p:nvSpPr>
          <p:spPr bwMode="auto">
            <a:xfrm>
              <a:off x="1877" y="1905"/>
              <a:ext cx="20" cy="54"/>
            </a:xfrm>
            <a:custGeom>
              <a:avLst/>
              <a:gdLst>
                <a:gd name="T0" fmla="*/ 2 w 59"/>
                <a:gd name="T1" fmla="*/ 1 h 163"/>
                <a:gd name="T2" fmla="*/ 2 w 59"/>
                <a:gd name="T3" fmla="*/ 0 h 163"/>
                <a:gd name="T4" fmla="*/ 1 w 59"/>
                <a:gd name="T5" fmla="*/ 0 h 163"/>
                <a:gd name="T6" fmla="*/ 0 w 59"/>
                <a:gd name="T7" fmla="*/ 1 h 163"/>
                <a:gd name="T8" fmla="*/ 0 w 59"/>
                <a:gd name="T9" fmla="*/ 2 h 163"/>
                <a:gd name="T10" fmla="*/ 0 w 59"/>
                <a:gd name="T11" fmla="*/ 4 h 163"/>
                <a:gd name="T12" fmla="*/ 0 w 59"/>
                <a:gd name="T13" fmla="*/ 5 h 163"/>
                <a:gd name="T14" fmla="*/ 1 w 59"/>
                <a:gd name="T15" fmla="*/ 6 h 163"/>
                <a:gd name="T16" fmla="*/ 1 w 59"/>
                <a:gd name="T17" fmla="*/ 6 h 163"/>
                <a:gd name="T18" fmla="*/ 2 w 59"/>
                <a:gd name="T19" fmla="*/ 6 h 163"/>
                <a:gd name="T20" fmla="*/ 2 w 59"/>
                <a:gd name="T21" fmla="*/ 5 h 163"/>
                <a:gd name="T22" fmla="*/ 2 w 59"/>
                <a:gd name="T23" fmla="*/ 5 h 163"/>
                <a:gd name="T24" fmla="*/ 1 w 59"/>
                <a:gd name="T25" fmla="*/ 4 h 163"/>
                <a:gd name="T26" fmla="*/ 1 w 59"/>
                <a:gd name="T27" fmla="*/ 3 h 163"/>
                <a:gd name="T28" fmla="*/ 1 w 59"/>
                <a:gd name="T29" fmla="*/ 3 h 163"/>
                <a:gd name="T30" fmla="*/ 2 w 59"/>
                <a:gd name="T31" fmla="*/ 3 h 163"/>
                <a:gd name="T32" fmla="*/ 2 w 59"/>
                <a:gd name="T33" fmla="*/ 2 h 163"/>
                <a:gd name="T34" fmla="*/ 1 w 59"/>
                <a:gd name="T35" fmla="*/ 2 h 163"/>
                <a:gd name="T36" fmla="*/ 1 w 59"/>
                <a:gd name="T37" fmla="*/ 3 h 163"/>
                <a:gd name="T38" fmla="*/ 1 w 59"/>
                <a:gd name="T39" fmla="*/ 2 h 163"/>
                <a:gd name="T40" fmla="*/ 2 w 59"/>
                <a:gd name="T41" fmla="*/ 1 h 163"/>
                <a:gd name="T42" fmla="*/ 2 w 59"/>
                <a:gd name="T43" fmla="*/ 1 h 163"/>
                <a:gd name="T44" fmla="*/ 2 w 59"/>
                <a:gd name="T45" fmla="*/ 1 h 163"/>
                <a:gd name="T46" fmla="*/ 2 w 59"/>
                <a:gd name="T47" fmla="*/ 1 h 1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"/>
                <a:gd name="T73" fmla="*/ 0 h 163"/>
                <a:gd name="T74" fmla="*/ 59 w 59"/>
                <a:gd name="T75" fmla="*/ 163 h 1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" h="163">
                  <a:moveTo>
                    <a:pt x="59" y="18"/>
                  </a:moveTo>
                  <a:lnTo>
                    <a:pt x="59" y="0"/>
                  </a:lnTo>
                  <a:lnTo>
                    <a:pt x="27" y="7"/>
                  </a:lnTo>
                  <a:lnTo>
                    <a:pt x="9" y="23"/>
                  </a:lnTo>
                  <a:lnTo>
                    <a:pt x="0" y="49"/>
                  </a:lnTo>
                  <a:lnTo>
                    <a:pt x="0" y="105"/>
                  </a:lnTo>
                  <a:lnTo>
                    <a:pt x="10" y="139"/>
                  </a:lnTo>
                  <a:lnTo>
                    <a:pt x="27" y="155"/>
                  </a:lnTo>
                  <a:lnTo>
                    <a:pt x="37" y="161"/>
                  </a:lnTo>
                  <a:lnTo>
                    <a:pt x="59" y="163"/>
                  </a:lnTo>
                  <a:lnTo>
                    <a:pt x="59" y="140"/>
                  </a:lnTo>
                  <a:lnTo>
                    <a:pt x="42" y="136"/>
                  </a:lnTo>
                  <a:lnTo>
                    <a:pt x="32" y="116"/>
                  </a:lnTo>
                  <a:lnTo>
                    <a:pt x="29" y="87"/>
                  </a:lnTo>
                  <a:lnTo>
                    <a:pt x="23" y="87"/>
                  </a:lnTo>
                  <a:lnTo>
                    <a:pt x="59" y="87"/>
                  </a:lnTo>
                  <a:lnTo>
                    <a:pt x="59" y="64"/>
                  </a:lnTo>
                  <a:lnTo>
                    <a:pt x="23" y="64"/>
                  </a:lnTo>
                  <a:lnTo>
                    <a:pt x="29" y="71"/>
                  </a:lnTo>
                  <a:lnTo>
                    <a:pt x="32" y="42"/>
                  </a:lnTo>
                  <a:lnTo>
                    <a:pt x="42" y="22"/>
                  </a:lnTo>
                  <a:lnTo>
                    <a:pt x="59" y="18"/>
                  </a:lnTo>
                  <a:lnTo>
                    <a:pt x="59" y="23"/>
                  </a:lnTo>
                  <a:lnTo>
                    <a:pt x="5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05" name="Freeform 235"/>
            <p:cNvSpPr>
              <a:spLocks/>
            </p:cNvSpPr>
            <p:nvPr/>
          </p:nvSpPr>
          <p:spPr bwMode="auto">
            <a:xfrm>
              <a:off x="1948" y="1882"/>
              <a:ext cx="17" cy="77"/>
            </a:xfrm>
            <a:custGeom>
              <a:avLst/>
              <a:gdLst>
                <a:gd name="T0" fmla="*/ 0 w 51"/>
                <a:gd name="T1" fmla="*/ 8 h 232"/>
                <a:gd name="T2" fmla="*/ 0 w 51"/>
                <a:gd name="T3" fmla="*/ 8 h 232"/>
                <a:gd name="T4" fmla="*/ 0 w 51"/>
                <a:gd name="T5" fmla="*/ 9 h 232"/>
                <a:gd name="T6" fmla="*/ 0 w 51"/>
                <a:gd name="T7" fmla="*/ 8 h 232"/>
                <a:gd name="T8" fmla="*/ 1 w 51"/>
                <a:gd name="T9" fmla="*/ 8 h 232"/>
                <a:gd name="T10" fmla="*/ 1 w 51"/>
                <a:gd name="T11" fmla="*/ 8 h 232"/>
                <a:gd name="T12" fmla="*/ 1 w 51"/>
                <a:gd name="T13" fmla="*/ 8 h 232"/>
                <a:gd name="T14" fmla="*/ 1 w 51"/>
                <a:gd name="T15" fmla="*/ 7 h 232"/>
                <a:gd name="T16" fmla="*/ 1 w 51"/>
                <a:gd name="T17" fmla="*/ 8 h 232"/>
                <a:gd name="T18" fmla="*/ 2 w 51"/>
                <a:gd name="T19" fmla="*/ 8 h 232"/>
                <a:gd name="T20" fmla="*/ 2 w 51"/>
                <a:gd name="T21" fmla="*/ 0 h 232"/>
                <a:gd name="T22" fmla="*/ 1 w 51"/>
                <a:gd name="T23" fmla="*/ 0 h 232"/>
                <a:gd name="T24" fmla="*/ 1 w 51"/>
                <a:gd name="T25" fmla="*/ 3 h 232"/>
                <a:gd name="T26" fmla="*/ 1 w 51"/>
                <a:gd name="T27" fmla="*/ 3 h 232"/>
                <a:gd name="T28" fmla="*/ 0 w 51"/>
                <a:gd name="T29" fmla="*/ 3 h 232"/>
                <a:gd name="T30" fmla="*/ 0 w 51"/>
                <a:gd name="T31" fmla="*/ 3 h 232"/>
                <a:gd name="T32" fmla="*/ 0 w 51"/>
                <a:gd name="T33" fmla="*/ 3 h 232"/>
                <a:gd name="T34" fmla="*/ 0 w 51"/>
                <a:gd name="T35" fmla="*/ 3 h 232"/>
                <a:gd name="T36" fmla="*/ 1 w 51"/>
                <a:gd name="T37" fmla="*/ 4 h 232"/>
                <a:gd name="T38" fmla="*/ 1 w 51"/>
                <a:gd name="T39" fmla="*/ 4 h 232"/>
                <a:gd name="T40" fmla="*/ 1 w 51"/>
                <a:gd name="T41" fmla="*/ 4 h 232"/>
                <a:gd name="T42" fmla="*/ 1 w 51"/>
                <a:gd name="T43" fmla="*/ 5 h 232"/>
                <a:gd name="T44" fmla="*/ 1 w 51"/>
                <a:gd name="T45" fmla="*/ 5 h 232"/>
                <a:gd name="T46" fmla="*/ 1 w 51"/>
                <a:gd name="T47" fmla="*/ 6 h 232"/>
                <a:gd name="T48" fmla="*/ 1 w 51"/>
                <a:gd name="T49" fmla="*/ 7 h 232"/>
                <a:gd name="T50" fmla="*/ 1 w 51"/>
                <a:gd name="T51" fmla="*/ 7 h 232"/>
                <a:gd name="T52" fmla="*/ 1 w 51"/>
                <a:gd name="T53" fmla="*/ 7 h 232"/>
                <a:gd name="T54" fmla="*/ 0 w 51"/>
                <a:gd name="T55" fmla="*/ 8 h 232"/>
                <a:gd name="T56" fmla="*/ 0 w 51"/>
                <a:gd name="T57" fmla="*/ 8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232"/>
                <a:gd name="T89" fmla="*/ 51 w 51"/>
                <a:gd name="T90" fmla="*/ 232 h 2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232">
                  <a:moveTo>
                    <a:pt x="0" y="209"/>
                  </a:moveTo>
                  <a:lnTo>
                    <a:pt x="0" y="226"/>
                  </a:lnTo>
                  <a:lnTo>
                    <a:pt x="0" y="232"/>
                  </a:lnTo>
                  <a:lnTo>
                    <a:pt x="8" y="230"/>
                  </a:lnTo>
                  <a:lnTo>
                    <a:pt x="14" y="224"/>
                  </a:lnTo>
                  <a:lnTo>
                    <a:pt x="18" y="218"/>
                  </a:lnTo>
                  <a:lnTo>
                    <a:pt x="23" y="209"/>
                  </a:lnTo>
                  <a:lnTo>
                    <a:pt x="23" y="203"/>
                  </a:lnTo>
                  <a:lnTo>
                    <a:pt x="23" y="226"/>
                  </a:lnTo>
                  <a:lnTo>
                    <a:pt x="51" y="226"/>
                  </a:lnTo>
                  <a:lnTo>
                    <a:pt x="51" y="0"/>
                  </a:lnTo>
                  <a:lnTo>
                    <a:pt x="23" y="0"/>
                  </a:lnTo>
                  <a:lnTo>
                    <a:pt x="23" y="87"/>
                  </a:lnTo>
                  <a:lnTo>
                    <a:pt x="14" y="78"/>
                  </a:lnTo>
                  <a:lnTo>
                    <a:pt x="0" y="69"/>
                  </a:lnTo>
                  <a:lnTo>
                    <a:pt x="0" y="87"/>
                  </a:lnTo>
                  <a:lnTo>
                    <a:pt x="0" y="92"/>
                  </a:lnTo>
                  <a:lnTo>
                    <a:pt x="8" y="94"/>
                  </a:lnTo>
                  <a:lnTo>
                    <a:pt x="14" y="97"/>
                  </a:lnTo>
                  <a:lnTo>
                    <a:pt x="19" y="103"/>
                  </a:lnTo>
                  <a:lnTo>
                    <a:pt x="23" y="110"/>
                  </a:lnTo>
                  <a:lnTo>
                    <a:pt x="27" y="127"/>
                  </a:lnTo>
                  <a:lnTo>
                    <a:pt x="28" y="145"/>
                  </a:lnTo>
                  <a:lnTo>
                    <a:pt x="27" y="167"/>
                  </a:lnTo>
                  <a:lnTo>
                    <a:pt x="23" y="187"/>
                  </a:lnTo>
                  <a:lnTo>
                    <a:pt x="19" y="196"/>
                  </a:lnTo>
                  <a:lnTo>
                    <a:pt x="14" y="203"/>
                  </a:lnTo>
                  <a:lnTo>
                    <a:pt x="8" y="208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06" name="Freeform 236"/>
            <p:cNvSpPr>
              <a:spLocks/>
            </p:cNvSpPr>
            <p:nvPr/>
          </p:nvSpPr>
          <p:spPr bwMode="auto">
            <a:xfrm>
              <a:off x="1929" y="1905"/>
              <a:ext cx="19" cy="54"/>
            </a:xfrm>
            <a:custGeom>
              <a:avLst/>
              <a:gdLst>
                <a:gd name="T0" fmla="*/ 2 w 56"/>
                <a:gd name="T1" fmla="*/ 1 h 163"/>
                <a:gd name="T2" fmla="*/ 2 w 56"/>
                <a:gd name="T3" fmla="*/ 0 h 163"/>
                <a:gd name="T4" fmla="*/ 2 w 56"/>
                <a:gd name="T5" fmla="*/ 0 h 163"/>
                <a:gd name="T6" fmla="*/ 1 w 56"/>
                <a:gd name="T7" fmla="*/ 0 h 163"/>
                <a:gd name="T8" fmla="*/ 1 w 56"/>
                <a:gd name="T9" fmla="*/ 0 h 163"/>
                <a:gd name="T10" fmla="*/ 0 w 56"/>
                <a:gd name="T11" fmla="*/ 1 h 163"/>
                <a:gd name="T12" fmla="*/ 0 w 56"/>
                <a:gd name="T13" fmla="*/ 1 h 163"/>
                <a:gd name="T14" fmla="*/ 0 w 56"/>
                <a:gd name="T15" fmla="*/ 1 h 163"/>
                <a:gd name="T16" fmla="*/ 0 w 56"/>
                <a:gd name="T17" fmla="*/ 2 h 163"/>
                <a:gd name="T18" fmla="*/ 0 w 56"/>
                <a:gd name="T19" fmla="*/ 3 h 163"/>
                <a:gd name="T20" fmla="*/ 0 w 56"/>
                <a:gd name="T21" fmla="*/ 4 h 163"/>
                <a:gd name="T22" fmla="*/ 0 w 56"/>
                <a:gd name="T23" fmla="*/ 5 h 163"/>
                <a:gd name="T24" fmla="*/ 0 w 56"/>
                <a:gd name="T25" fmla="*/ 5 h 163"/>
                <a:gd name="T26" fmla="*/ 1 w 56"/>
                <a:gd name="T27" fmla="*/ 5 h 163"/>
                <a:gd name="T28" fmla="*/ 1 w 56"/>
                <a:gd name="T29" fmla="*/ 6 h 163"/>
                <a:gd name="T30" fmla="*/ 1 w 56"/>
                <a:gd name="T31" fmla="*/ 6 h 163"/>
                <a:gd name="T32" fmla="*/ 1 w 56"/>
                <a:gd name="T33" fmla="*/ 6 h 163"/>
                <a:gd name="T34" fmla="*/ 2 w 56"/>
                <a:gd name="T35" fmla="*/ 6 h 163"/>
                <a:gd name="T36" fmla="*/ 2 w 56"/>
                <a:gd name="T37" fmla="*/ 6 h 163"/>
                <a:gd name="T38" fmla="*/ 2 w 56"/>
                <a:gd name="T39" fmla="*/ 6 h 163"/>
                <a:gd name="T40" fmla="*/ 2 w 56"/>
                <a:gd name="T41" fmla="*/ 5 h 163"/>
                <a:gd name="T42" fmla="*/ 2 w 56"/>
                <a:gd name="T43" fmla="*/ 5 h 163"/>
                <a:gd name="T44" fmla="*/ 1 w 56"/>
                <a:gd name="T45" fmla="*/ 5 h 163"/>
                <a:gd name="T46" fmla="*/ 1 w 56"/>
                <a:gd name="T47" fmla="*/ 5 h 163"/>
                <a:gd name="T48" fmla="*/ 1 w 56"/>
                <a:gd name="T49" fmla="*/ 4 h 163"/>
                <a:gd name="T50" fmla="*/ 1 w 56"/>
                <a:gd name="T51" fmla="*/ 4 h 163"/>
                <a:gd name="T52" fmla="*/ 1 w 56"/>
                <a:gd name="T53" fmla="*/ 3 h 163"/>
                <a:gd name="T54" fmla="*/ 1 w 56"/>
                <a:gd name="T55" fmla="*/ 2 h 163"/>
                <a:gd name="T56" fmla="*/ 1 w 56"/>
                <a:gd name="T57" fmla="*/ 2 h 163"/>
                <a:gd name="T58" fmla="*/ 1 w 56"/>
                <a:gd name="T59" fmla="*/ 2 h 163"/>
                <a:gd name="T60" fmla="*/ 1 w 56"/>
                <a:gd name="T61" fmla="*/ 1 h 163"/>
                <a:gd name="T62" fmla="*/ 1 w 56"/>
                <a:gd name="T63" fmla="*/ 1 h 163"/>
                <a:gd name="T64" fmla="*/ 1 w 56"/>
                <a:gd name="T65" fmla="*/ 1 h 163"/>
                <a:gd name="T66" fmla="*/ 2 w 56"/>
                <a:gd name="T67" fmla="*/ 1 h 163"/>
                <a:gd name="T68" fmla="*/ 2 w 56"/>
                <a:gd name="T69" fmla="*/ 1 h 163"/>
                <a:gd name="T70" fmla="*/ 2 w 56"/>
                <a:gd name="T71" fmla="*/ 1 h 163"/>
                <a:gd name="T72" fmla="*/ 2 w 56"/>
                <a:gd name="T73" fmla="*/ 1 h 1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"/>
                <a:gd name="T112" fmla="*/ 0 h 163"/>
                <a:gd name="T113" fmla="*/ 56 w 56"/>
                <a:gd name="T114" fmla="*/ 163 h 1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" h="163">
                  <a:moveTo>
                    <a:pt x="56" y="18"/>
                  </a:moveTo>
                  <a:lnTo>
                    <a:pt x="56" y="0"/>
                  </a:lnTo>
                  <a:lnTo>
                    <a:pt x="50" y="0"/>
                  </a:lnTo>
                  <a:lnTo>
                    <a:pt x="33" y="1"/>
                  </a:lnTo>
                  <a:lnTo>
                    <a:pt x="20" y="7"/>
                  </a:lnTo>
                  <a:lnTo>
                    <a:pt x="12" y="16"/>
                  </a:lnTo>
                  <a:lnTo>
                    <a:pt x="6" y="26"/>
                  </a:lnTo>
                  <a:lnTo>
                    <a:pt x="2" y="37"/>
                  </a:lnTo>
                  <a:lnTo>
                    <a:pt x="1" y="51"/>
                  </a:lnTo>
                  <a:lnTo>
                    <a:pt x="0" y="81"/>
                  </a:lnTo>
                  <a:lnTo>
                    <a:pt x="1" y="105"/>
                  </a:lnTo>
                  <a:lnTo>
                    <a:pt x="3" y="123"/>
                  </a:lnTo>
                  <a:lnTo>
                    <a:pt x="9" y="137"/>
                  </a:lnTo>
                  <a:lnTo>
                    <a:pt x="14" y="149"/>
                  </a:lnTo>
                  <a:lnTo>
                    <a:pt x="21" y="155"/>
                  </a:lnTo>
                  <a:lnTo>
                    <a:pt x="30" y="161"/>
                  </a:lnTo>
                  <a:lnTo>
                    <a:pt x="39" y="163"/>
                  </a:lnTo>
                  <a:lnTo>
                    <a:pt x="50" y="163"/>
                  </a:lnTo>
                  <a:lnTo>
                    <a:pt x="56" y="163"/>
                  </a:lnTo>
                  <a:lnTo>
                    <a:pt x="56" y="157"/>
                  </a:lnTo>
                  <a:lnTo>
                    <a:pt x="56" y="140"/>
                  </a:lnTo>
                  <a:lnTo>
                    <a:pt x="44" y="139"/>
                  </a:lnTo>
                  <a:lnTo>
                    <a:pt x="35" y="134"/>
                  </a:lnTo>
                  <a:lnTo>
                    <a:pt x="30" y="127"/>
                  </a:lnTo>
                  <a:lnTo>
                    <a:pt x="25" y="119"/>
                  </a:lnTo>
                  <a:lnTo>
                    <a:pt x="21" y="100"/>
                  </a:lnTo>
                  <a:lnTo>
                    <a:pt x="21" y="81"/>
                  </a:lnTo>
                  <a:lnTo>
                    <a:pt x="21" y="67"/>
                  </a:lnTo>
                  <a:lnTo>
                    <a:pt x="23" y="54"/>
                  </a:lnTo>
                  <a:lnTo>
                    <a:pt x="25" y="44"/>
                  </a:lnTo>
                  <a:lnTo>
                    <a:pt x="28" y="35"/>
                  </a:lnTo>
                  <a:lnTo>
                    <a:pt x="33" y="27"/>
                  </a:lnTo>
                  <a:lnTo>
                    <a:pt x="39" y="22"/>
                  </a:lnTo>
                  <a:lnTo>
                    <a:pt x="47" y="19"/>
                  </a:lnTo>
                  <a:lnTo>
                    <a:pt x="56" y="18"/>
                  </a:lnTo>
                  <a:lnTo>
                    <a:pt x="56" y="23"/>
                  </a:lnTo>
                  <a:lnTo>
                    <a:pt x="56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07" name="Freeform 237"/>
            <p:cNvSpPr>
              <a:spLocks/>
            </p:cNvSpPr>
            <p:nvPr/>
          </p:nvSpPr>
          <p:spPr bwMode="auto">
            <a:xfrm>
              <a:off x="1755" y="2002"/>
              <a:ext cx="17" cy="72"/>
            </a:xfrm>
            <a:custGeom>
              <a:avLst/>
              <a:gdLst>
                <a:gd name="T0" fmla="*/ 0 w 51"/>
                <a:gd name="T1" fmla="*/ 5 h 215"/>
                <a:gd name="T2" fmla="*/ 0 w 51"/>
                <a:gd name="T3" fmla="*/ 6 h 215"/>
                <a:gd name="T4" fmla="*/ 0 w 51"/>
                <a:gd name="T5" fmla="*/ 6 h 215"/>
                <a:gd name="T6" fmla="*/ 1 w 51"/>
                <a:gd name="T7" fmla="*/ 6 h 215"/>
                <a:gd name="T8" fmla="*/ 1 w 51"/>
                <a:gd name="T9" fmla="*/ 6 h 215"/>
                <a:gd name="T10" fmla="*/ 1 w 51"/>
                <a:gd name="T11" fmla="*/ 5 h 215"/>
                <a:gd name="T12" fmla="*/ 1 w 51"/>
                <a:gd name="T13" fmla="*/ 5 h 215"/>
                <a:gd name="T14" fmla="*/ 1 w 51"/>
                <a:gd name="T15" fmla="*/ 5 h 215"/>
                <a:gd name="T16" fmla="*/ 1 w 51"/>
                <a:gd name="T17" fmla="*/ 8 h 215"/>
                <a:gd name="T18" fmla="*/ 2 w 51"/>
                <a:gd name="T19" fmla="*/ 8 h 215"/>
                <a:gd name="T20" fmla="*/ 2 w 51"/>
                <a:gd name="T21" fmla="*/ 0 h 215"/>
                <a:gd name="T22" fmla="*/ 1 w 51"/>
                <a:gd name="T23" fmla="*/ 0 h 215"/>
                <a:gd name="T24" fmla="*/ 1 w 51"/>
                <a:gd name="T25" fmla="*/ 1 h 215"/>
                <a:gd name="T26" fmla="*/ 1 w 51"/>
                <a:gd name="T27" fmla="*/ 1 h 215"/>
                <a:gd name="T28" fmla="*/ 1 w 51"/>
                <a:gd name="T29" fmla="*/ 1 h 215"/>
                <a:gd name="T30" fmla="*/ 1 w 51"/>
                <a:gd name="T31" fmla="*/ 1 h 215"/>
                <a:gd name="T32" fmla="*/ 1 w 51"/>
                <a:gd name="T33" fmla="*/ 0 h 215"/>
                <a:gd name="T34" fmla="*/ 0 w 51"/>
                <a:gd name="T35" fmla="*/ 0 h 215"/>
                <a:gd name="T36" fmla="*/ 0 w 51"/>
                <a:gd name="T37" fmla="*/ 0 h 215"/>
                <a:gd name="T38" fmla="*/ 0 w 51"/>
                <a:gd name="T39" fmla="*/ 0 h 215"/>
                <a:gd name="T40" fmla="*/ 0 w 51"/>
                <a:gd name="T41" fmla="*/ 1 h 215"/>
                <a:gd name="T42" fmla="*/ 0 w 51"/>
                <a:gd name="T43" fmla="*/ 1 h 215"/>
                <a:gd name="T44" fmla="*/ 1 w 51"/>
                <a:gd name="T45" fmla="*/ 1 h 215"/>
                <a:gd name="T46" fmla="*/ 1 w 51"/>
                <a:gd name="T47" fmla="*/ 1 h 215"/>
                <a:gd name="T48" fmla="*/ 1 w 51"/>
                <a:gd name="T49" fmla="*/ 2 h 215"/>
                <a:gd name="T50" fmla="*/ 1 w 51"/>
                <a:gd name="T51" fmla="*/ 3 h 215"/>
                <a:gd name="T52" fmla="*/ 1 w 51"/>
                <a:gd name="T53" fmla="*/ 3 h 215"/>
                <a:gd name="T54" fmla="*/ 1 w 51"/>
                <a:gd name="T55" fmla="*/ 4 h 215"/>
                <a:gd name="T56" fmla="*/ 1 w 51"/>
                <a:gd name="T57" fmla="*/ 5 h 215"/>
                <a:gd name="T58" fmla="*/ 1 w 51"/>
                <a:gd name="T59" fmla="*/ 5 h 215"/>
                <a:gd name="T60" fmla="*/ 1 w 51"/>
                <a:gd name="T61" fmla="*/ 5 h 215"/>
                <a:gd name="T62" fmla="*/ 0 w 51"/>
                <a:gd name="T63" fmla="*/ 5 h 215"/>
                <a:gd name="T64" fmla="*/ 0 w 51"/>
                <a:gd name="T65" fmla="*/ 5 h 215"/>
                <a:gd name="T66" fmla="*/ 0 w 51"/>
                <a:gd name="T67" fmla="*/ 5 h 2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1"/>
                <a:gd name="T103" fmla="*/ 0 h 215"/>
                <a:gd name="T104" fmla="*/ 51 w 51"/>
                <a:gd name="T105" fmla="*/ 215 h 2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1" h="215">
                  <a:moveTo>
                    <a:pt x="0" y="136"/>
                  </a:moveTo>
                  <a:lnTo>
                    <a:pt x="0" y="159"/>
                  </a:lnTo>
                  <a:lnTo>
                    <a:pt x="0" y="164"/>
                  </a:lnTo>
                  <a:lnTo>
                    <a:pt x="16" y="155"/>
                  </a:lnTo>
                  <a:lnTo>
                    <a:pt x="22" y="148"/>
                  </a:lnTo>
                  <a:lnTo>
                    <a:pt x="30" y="141"/>
                  </a:lnTo>
                  <a:lnTo>
                    <a:pt x="23" y="136"/>
                  </a:lnTo>
                  <a:lnTo>
                    <a:pt x="30" y="136"/>
                  </a:lnTo>
                  <a:lnTo>
                    <a:pt x="30" y="215"/>
                  </a:lnTo>
                  <a:lnTo>
                    <a:pt x="51" y="215"/>
                  </a:lnTo>
                  <a:lnTo>
                    <a:pt x="51" y="0"/>
                  </a:lnTo>
                  <a:lnTo>
                    <a:pt x="30" y="0"/>
                  </a:lnTo>
                  <a:lnTo>
                    <a:pt x="30" y="21"/>
                  </a:lnTo>
                  <a:lnTo>
                    <a:pt x="23" y="21"/>
                  </a:lnTo>
                  <a:lnTo>
                    <a:pt x="30" y="21"/>
                  </a:lnTo>
                  <a:lnTo>
                    <a:pt x="22" y="15"/>
                  </a:lnTo>
                  <a:lnTo>
                    <a:pt x="16" y="10"/>
                  </a:lnTo>
                  <a:lnTo>
                    <a:pt x="8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0" y="25"/>
                  </a:lnTo>
                  <a:lnTo>
                    <a:pt x="17" y="32"/>
                  </a:lnTo>
                  <a:lnTo>
                    <a:pt x="22" y="39"/>
                  </a:lnTo>
                  <a:lnTo>
                    <a:pt x="26" y="50"/>
                  </a:lnTo>
                  <a:lnTo>
                    <a:pt x="30" y="69"/>
                  </a:lnTo>
                  <a:lnTo>
                    <a:pt x="30" y="84"/>
                  </a:lnTo>
                  <a:lnTo>
                    <a:pt x="30" y="102"/>
                  </a:lnTo>
                  <a:lnTo>
                    <a:pt x="26" y="122"/>
                  </a:lnTo>
                  <a:lnTo>
                    <a:pt x="22" y="129"/>
                  </a:lnTo>
                  <a:lnTo>
                    <a:pt x="17" y="136"/>
                  </a:lnTo>
                  <a:lnTo>
                    <a:pt x="10" y="139"/>
                  </a:lnTo>
                  <a:lnTo>
                    <a:pt x="0" y="141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08" name="Freeform 238"/>
            <p:cNvSpPr>
              <a:spLocks/>
            </p:cNvSpPr>
            <p:nvPr/>
          </p:nvSpPr>
          <p:spPr bwMode="auto">
            <a:xfrm>
              <a:off x="1736" y="2002"/>
              <a:ext cx="19" cy="55"/>
            </a:xfrm>
            <a:custGeom>
              <a:avLst/>
              <a:gdLst>
                <a:gd name="T0" fmla="*/ 2 w 56"/>
                <a:gd name="T1" fmla="*/ 1 h 164"/>
                <a:gd name="T2" fmla="*/ 2 w 56"/>
                <a:gd name="T3" fmla="*/ 0 h 164"/>
                <a:gd name="T4" fmla="*/ 2 w 56"/>
                <a:gd name="T5" fmla="*/ 0 h 164"/>
                <a:gd name="T6" fmla="*/ 2 w 56"/>
                <a:gd name="T7" fmla="*/ 0 h 164"/>
                <a:gd name="T8" fmla="*/ 1 w 56"/>
                <a:gd name="T9" fmla="*/ 0 h 164"/>
                <a:gd name="T10" fmla="*/ 1 w 56"/>
                <a:gd name="T11" fmla="*/ 0 h 164"/>
                <a:gd name="T12" fmla="*/ 1 w 56"/>
                <a:gd name="T13" fmla="*/ 1 h 164"/>
                <a:gd name="T14" fmla="*/ 0 w 56"/>
                <a:gd name="T15" fmla="*/ 1 h 164"/>
                <a:gd name="T16" fmla="*/ 0 w 56"/>
                <a:gd name="T17" fmla="*/ 1 h 164"/>
                <a:gd name="T18" fmla="*/ 0 w 56"/>
                <a:gd name="T19" fmla="*/ 2 h 164"/>
                <a:gd name="T20" fmla="*/ 0 w 56"/>
                <a:gd name="T21" fmla="*/ 3 h 164"/>
                <a:gd name="T22" fmla="*/ 0 w 56"/>
                <a:gd name="T23" fmla="*/ 4 h 164"/>
                <a:gd name="T24" fmla="*/ 0 w 56"/>
                <a:gd name="T25" fmla="*/ 5 h 164"/>
                <a:gd name="T26" fmla="*/ 0 w 56"/>
                <a:gd name="T27" fmla="*/ 5 h 164"/>
                <a:gd name="T28" fmla="*/ 0 w 56"/>
                <a:gd name="T29" fmla="*/ 5 h 164"/>
                <a:gd name="T30" fmla="*/ 1 w 56"/>
                <a:gd name="T31" fmla="*/ 6 h 164"/>
                <a:gd name="T32" fmla="*/ 1 w 56"/>
                <a:gd name="T33" fmla="*/ 6 h 164"/>
                <a:gd name="T34" fmla="*/ 2 w 56"/>
                <a:gd name="T35" fmla="*/ 6 h 164"/>
                <a:gd name="T36" fmla="*/ 2 w 56"/>
                <a:gd name="T37" fmla="*/ 6 h 164"/>
                <a:gd name="T38" fmla="*/ 2 w 56"/>
                <a:gd name="T39" fmla="*/ 6 h 164"/>
                <a:gd name="T40" fmla="*/ 2 w 56"/>
                <a:gd name="T41" fmla="*/ 5 h 164"/>
                <a:gd name="T42" fmla="*/ 2 w 56"/>
                <a:gd name="T43" fmla="*/ 5 h 164"/>
                <a:gd name="T44" fmla="*/ 2 w 56"/>
                <a:gd name="T45" fmla="*/ 5 h 164"/>
                <a:gd name="T46" fmla="*/ 1 w 56"/>
                <a:gd name="T47" fmla="*/ 5 h 164"/>
                <a:gd name="T48" fmla="*/ 1 w 56"/>
                <a:gd name="T49" fmla="*/ 5 h 164"/>
                <a:gd name="T50" fmla="*/ 1 w 56"/>
                <a:gd name="T51" fmla="*/ 5 h 164"/>
                <a:gd name="T52" fmla="*/ 1 w 56"/>
                <a:gd name="T53" fmla="*/ 4 h 164"/>
                <a:gd name="T54" fmla="*/ 1 w 56"/>
                <a:gd name="T55" fmla="*/ 4 h 164"/>
                <a:gd name="T56" fmla="*/ 1 w 56"/>
                <a:gd name="T57" fmla="*/ 3 h 164"/>
                <a:gd name="T58" fmla="*/ 1 w 56"/>
                <a:gd name="T59" fmla="*/ 2 h 164"/>
                <a:gd name="T60" fmla="*/ 1 w 56"/>
                <a:gd name="T61" fmla="*/ 2 h 164"/>
                <a:gd name="T62" fmla="*/ 1 w 56"/>
                <a:gd name="T63" fmla="*/ 1 h 164"/>
                <a:gd name="T64" fmla="*/ 1 w 56"/>
                <a:gd name="T65" fmla="*/ 1 h 164"/>
                <a:gd name="T66" fmla="*/ 2 w 56"/>
                <a:gd name="T67" fmla="*/ 1 h 164"/>
                <a:gd name="T68" fmla="*/ 2 w 56"/>
                <a:gd name="T69" fmla="*/ 1 h 1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"/>
                <a:gd name="T106" fmla="*/ 0 h 164"/>
                <a:gd name="T107" fmla="*/ 56 w 56"/>
                <a:gd name="T108" fmla="*/ 164 h 16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" h="164">
                  <a:moveTo>
                    <a:pt x="56" y="21"/>
                  </a:moveTo>
                  <a:lnTo>
                    <a:pt x="56" y="0"/>
                  </a:lnTo>
                  <a:lnTo>
                    <a:pt x="56" y="5"/>
                  </a:lnTo>
                  <a:lnTo>
                    <a:pt x="51" y="0"/>
                  </a:lnTo>
                  <a:lnTo>
                    <a:pt x="33" y="2"/>
                  </a:lnTo>
                  <a:lnTo>
                    <a:pt x="24" y="7"/>
                  </a:lnTo>
                  <a:lnTo>
                    <a:pt x="16" y="14"/>
                  </a:lnTo>
                  <a:lnTo>
                    <a:pt x="10" y="24"/>
                  </a:lnTo>
                  <a:lnTo>
                    <a:pt x="5" y="38"/>
                  </a:lnTo>
                  <a:lnTo>
                    <a:pt x="1" y="56"/>
                  </a:lnTo>
                  <a:lnTo>
                    <a:pt x="0" y="79"/>
                  </a:lnTo>
                  <a:lnTo>
                    <a:pt x="1" y="109"/>
                  </a:lnTo>
                  <a:lnTo>
                    <a:pt x="2" y="124"/>
                  </a:lnTo>
                  <a:lnTo>
                    <a:pt x="6" y="137"/>
                  </a:lnTo>
                  <a:lnTo>
                    <a:pt x="12" y="147"/>
                  </a:lnTo>
                  <a:lnTo>
                    <a:pt x="21" y="156"/>
                  </a:lnTo>
                  <a:lnTo>
                    <a:pt x="34" y="161"/>
                  </a:lnTo>
                  <a:lnTo>
                    <a:pt x="51" y="164"/>
                  </a:lnTo>
                  <a:lnTo>
                    <a:pt x="56" y="164"/>
                  </a:lnTo>
                  <a:lnTo>
                    <a:pt x="56" y="159"/>
                  </a:lnTo>
                  <a:lnTo>
                    <a:pt x="56" y="136"/>
                  </a:lnTo>
                  <a:lnTo>
                    <a:pt x="56" y="141"/>
                  </a:lnTo>
                  <a:lnTo>
                    <a:pt x="47" y="139"/>
                  </a:lnTo>
                  <a:lnTo>
                    <a:pt x="39" y="137"/>
                  </a:lnTo>
                  <a:lnTo>
                    <a:pt x="34" y="132"/>
                  </a:lnTo>
                  <a:lnTo>
                    <a:pt x="32" y="125"/>
                  </a:lnTo>
                  <a:lnTo>
                    <a:pt x="29" y="116"/>
                  </a:lnTo>
                  <a:lnTo>
                    <a:pt x="28" y="106"/>
                  </a:lnTo>
                  <a:lnTo>
                    <a:pt x="28" y="79"/>
                  </a:lnTo>
                  <a:lnTo>
                    <a:pt x="28" y="60"/>
                  </a:lnTo>
                  <a:lnTo>
                    <a:pt x="32" y="42"/>
                  </a:lnTo>
                  <a:lnTo>
                    <a:pt x="34" y="33"/>
                  </a:lnTo>
                  <a:lnTo>
                    <a:pt x="39" y="28"/>
                  </a:lnTo>
                  <a:lnTo>
                    <a:pt x="47" y="23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09" name="Freeform 239"/>
            <p:cNvSpPr>
              <a:spLocks/>
            </p:cNvSpPr>
            <p:nvPr/>
          </p:nvSpPr>
          <p:spPr bwMode="auto">
            <a:xfrm>
              <a:off x="1788" y="2002"/>
              <a:ext cx="38" cy="56"/>
            </a:xfrm>
            <a:custGeom>
              <a:avLst/>
              <a:gdLst>
                <a:gd name="T0" fmla="*/ 3 w 114"/>
                <a:gd name="T1" fmla="*/ 4 h 166"/>
                <a:gd name="T2" fmla="*/ 3 w 114"/>
                <a:gd name="T3" fmla="*/ 5 h 166"/>
                <a:gd name="T4" fmla="*/ 3 w 114"/>
                <a:gd name="T5" fmla="*/ 5 h 166"/>
                <a:gd name="T6" fmla="*/ 2 w 114"/>
                <a:gd name="T7" fmla="*/ 5 h 166"/>
                <a:gd name="T8" fmla="*/ 2 w 114"/>
                <a:gd name="T9" fmla="*/ 5 h 166"/>
                <a:gd name="T10" fmla="*/ 2 w 114"/>
                <a:gd name="T11" fmla="*/ 5 h 166"/>
                <a:gd name="T12" fmla="*/ 1 w 114"/>
                <a:gd name="T13" fmla="*/ 5 h 166"/>
                <a:gd name="T14" fmla="*/ 1 w 114"/>
                <a:gd name="T15" fmla="*/ 5 h 166"/>
                <a:gd name="T16" fmla="*/ 1 w 114"/>
                <a:gd name="T17" fmla="*/ 4 h 166"/>
                <a:gd name="T18" fmla="*/ 1 w 114"/>
                <a:gd name="T19" fmla="*/ 4 h 166"/>
                <a:gd name="T20" fmla="*/ 1 w 114"/>
                <a:gd name="T21" fmla="*/ 0 h 166"/>
                <a:gd name="T22" fmla="*/ 0 w 114"/>
                <a:gd name="T23" fmla="*/ 0 h 166"/>
                <a:gd name="T24" fmla="*/ 0 w 114"/>
                <a:gd name="T25" fmla="*/ 4 h 166"/>
                <a:gd name="T26" fmla="*/ 0 w 114"/>
                <a:gd name="T27" fmla="*/ 5 h 166"/>
                <a:gd name="T28" fmla="*/ 0 w 114"/>
                <a:gd name="T29" fmla="*/ 5 h 166"/>
                <a:gd name="T30" fmla="*/ 1 w 114"/>
                <a:gd name="T31" fmla="*/ 6 h 166"/>
                <a:gd name="T32" fmla="*/ 1 w 114"/>
                <a:gd name="T33" fmla="*/ 6 h 166"/>
                <a:gd name="T34" fmla="*/ 2 w 114"/>
                <a:gd name="T35" fmla="*/ 6 h 166"/>
                <a:gd name="T36" fmla="*/ 2 w 114"/>
                <a:gd name="T37" fmla="*/ 6 h 166"/>
                <a:gd name="T38" fmla="*/ 3 w 114"/>
                <a:gd name="T39" fmla="*/ 6 h 166"/>
                <a:gd name="T40" fmla="*/ 3 w 114"/>
                <a:gd name="T41" fmla="*/ 6 h 166"/>
                <a:gd name="T42" fmla="*/ 3 w 114"/>
                <a:gd name="T43" fmla="*/ 5 h 166"/>
                <a:gd name="T44" fmla="*/ 3 w 114"/>
                <a:gd name="T45" fmla="*/ 5 h 166"/>
                <a:gd name="T46" fmla="*/ 3 w 114"/>
                <a:gd name="T47" fmla="*/ 6 h 166"/>
                <a:gd name="T48" fmla="*/ 4 w 114"/>
                <a:gd name="T49" fmla="*/ 6 h 166"/>
                <a:gd name="T50" fmla="*/ 4 w 114"/>
                <a:gd name="T51" fmla="*/ 6 h 166"/>
                <a:gd name="T52" fmla="*/ 4 w 114"/>
                <a:gd name="T53" fmla="*/ 6 h 166"/>
                <a:gd name="T54" fmla="*/ 4 w 114"/>
                <a:gd name="T55" fmla="*/ 5 h 166"/>
                <a:gd name="T56" fmla="*/ 4 w 114"/>
                <a:gd name="T57" fmla="*/ 0 h 166"/>
                <a:gd name="T58" fmla="*/ 3 w 114"/>
                <a:gd name="T59" fmla="*/ 0 h 166"/>
                <a:gd name="T60" fmla="*/ 3 w 114"/>
                <a:gd name="T61" fmla="*/ 4 h 166"/>
                <a:gd name="T62" fmla="*/ 3 w 114"/>
                <a:gd name="T63" fmla="*/ 4 h 1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4"/>
                <a:gd name="T97" fmla="*/ 0 h 166"/>
                <a:gd name="T98" fmla="*/ 114 w 114"/>
                <a:gd name="T99" fmla="*/ 166 h 16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4" h="166">
                  <a:moveTo>
                    <a:pt x="86" y="109"/>
                  </a:moveTo>
                  <a:lnTo>
                    <a:pt x="84" y="124"/>
                  </a:lnTo>
                  <a:lnTo>
                    <a:pt x="76" y="134"/>
                  </a:lnTo>
                  <a:lnTo>
                    <a:pt x="66" y="141"/>
                  </a:lnTo>
                  <a:lnTo>
                    <a:pt x="57" y="143"/>
                  </a:lnTo>
                  <a:lnTo>
                    <a:pt x="45" y="141"/>
                  </a:lnTo>
                  <a:lnTo>
                    <a:pt x="36" y="136"/>
                  </a:lnTo>
                  <a:lnTo>
                    <a:pt x="31" y="127"/>
                  </a:lnTo>
                  <a:lnTo>
                    <a:pt x="28" y="115"/>
                  </a:lnTo>
                  <a:lnTo>
                    <a:pt x="23" y="109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120"/>
                  </a:lnTo>
                  <a:lnTo>
                    <a:pt x="7" y="127"/>
                  </a:lnTo>
                  <a:lnTo>
                    <a:pt x="9" y="142"/>
                  </a:lnTo>
                  <a:lnTo>
                    <a:pt x="18" y="155"/>
                  </a:lnTo>
                  <a:lnTo>
                    <a:pt x="31" y="164"/>
                  </a:lnTo>
                  <a:lnTo>
                    <a:pt x="46" y="166"/>
                  </a:lnTo>
                  <a:lnTo>
                    <a:pt x="59" y="164"/>
                  </a:lnTo>
                  <a:lnTo>
                    <a:pt x="71" y="159"/>
                  </a:lnTo>
                  <a:lnTo>
                    <a:pt x="80" y="152"/>
                  </a:lnTo>
                  <a:lnTo>
                    <a:pt x="86" y="143"/>
                  </a:lnTo>
                  <a:lnTo>
                    <a:pt x="86" y="138"/>
                  </a:lnTo>
                  <a:lnTo>
                    <a:pt x="86" y="155"/>
                  </a:lnTo>
                  <a:lnTo>
                    <a:pt x="108" y="155"/>
                  </a:lnTo>
                  <a:lnTo>
                    <a:pt x="114" y="161"/>
                  </a:lnTo>
                  <a:lnTo>
                    <a:pt x="109" y="145"/>
                  </a:lnTo>
                  <a:lnTo>
                    <a:pt x="108" y="127"/>
                  </a:lnTo>
                  <a:lnTo>
                    <a:pt x="108" y="0"/>
                  </a:lnTo>
                  <a:lnTo>
                    <a:pt x="86" y="0"/>
                  </a:lnTo>
                  <a:lnTo>
                    <a:pt x="86" y="104"/>
                  </a:lnTo>
                  <a:lnTo>
                    <a:pt x="86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10" name="Freeform 240"/>
            <p:cNvSpPr>
              <a:spLocks/>
            </p:cNvSpPr>
            <p:nvPr/>
          </p:nvSpPr>
          <p:spPr bwMode="auto">
            <a:xfrm>
              <a:off x="1858" y="2002"/>
              <a:ext cx="17" cy="54"/>
            </a:xfrm>
            <a:custGeom>
              <a:avLst/>
              <a:gdLst>
                <a:gd name="T0" fmla="*/ 0 w 52"/>
                <a:gd name="T1" fmla="*/ 5 h 161"/>
                <a:gd name="T2" fmla="*/ 0 w 52"/>
                <a:gd name="T3" fmla="*/ 6 h 161"/>
                <a:gd name="T4" fmla="*/ 1 w 52"/>
                <a:gd name="T5" fmla="*/ 6 h 161"/>
                <a:gd name="T6" fmla="*/ 1 w 52"/>
                <a:gd name="T7" fmla="*/ 5 h 161"/>
                <a:gd name="T8" fmla="*/ 1 w 52"/>
                <a:gd name="T9" fmla="*/ 6 h 161"/>
                <a:gd name="T10" fmla="*/ 2 w 52"/>
                <a:gd name="T11" fmla="*/ 6 h 161"/>
                <a:gd name="T12" fmla="*/ 2 w 52"/>
                <a:gd name="T13" fmla="*/ 6 h 161"/>
                <a:gd name="T14" fmla="*/ 2 w 52"/>
                <a:gd name="T15" fmla="*/ 5 h 161"/>
                <a:gd name="T16" fmla="*/ 2 w 52"/>
                <a:gd name="T17" fmla="*/ 4 h 161"/>
                <a:gd name="T18" fmla="*/ 2 w 52"/>
                <a:gd name="T19" fmla="*/ 2 h 161"/>
                <a:gd name="T20" fmla="*/ 2 w 52"/>
                <a:gd name="T21" fmla="*/ 2 h 161"/>
                <a:gd name="T22" fmla="*/ 2 w 52"/>
                <a:gd name="T23" fmla="*/ 1 h 161"/>
                <a:gd name="T24" fmla="*/ 1 w 52"/>
                <a:gd name="T25" fmla="*/ 0 h 161"/>
                <a:gd name="T26" fmla="*/ 0 w 52"/>
                <a:gd name="T27" fmla="*/ 0 h 161"/>
                <a:gd name="T28" fmla="*/ 0 w 52"/>
                <a:gd name="T29" fmla="*/ 0 h 161"/>
                <a:gd name="T30" fmla="*/ 0 w 52"/>
                <a:gd name="T31" fmla="*/ 1 h 161"/>
                <a:gd name="T32" fmla="*/ 1 w 52"/>
                <a:gd name="T33" fmla="*/ 1 h 161"/>
                <a:gd name="T34" fmla="*/ 1 w 52"/>
                <a:gd name="T35" fmla="*/ 2 h 161"/>
                <a:gd name="T36" fmla="*/ 0 w 52"/>
                <a:gd name="T37" fmla="*/ 3 h 161"/>
                <a:gd name="T38" fmla="*/ 0 w 52"/>
                <a:gd name="T39" fmla="*/ 2 h 161"/>
                <a:gd name="T40" fmla="*/ 0 w 52"/>
                <a:gd name="T41" fmla="*/ 3 h 161"/>
                <a:gd name="T42" fmla="*/ 1 w 52"/>
                <a:gd name="T43" fmla="*/ 3 h 161"/>
                <a:gd name="T44" fmla="*/ 1 w 52"/>
                <a:gd name="T45" fmla="*/ 5 h 161"/>
                <a:gd name="T46" fmla="*/ 0 w 52"/>
                <a:gd name="T47" fmla="*/ 5 h 161"/>
                <a:gd name="T48" fmla="*/ 0 w 52"/>
                <a:gd name="T49" fmla="*/ 5 h 161"/>
                <a:gd name="T50" fmla="*/ 0 w 52"/>
                <a:gd name="T51" fmla="*/ 5 h 16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161"/>
                <a:gd name="T80" fmla="*/ 52 w 52"/>
                <a:gd name="T81" fmla="*/ 161 h 16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161">
                  <a:moveTo>
                    <a:pt x="0" y="138"/>
                  </a:moveTo>
                  <a:lnTo>
                    <a:pt x="0" y="161"/>
                  </a:lnTo>
                  <a:lnTo>
                    <a:pt x="14" y="154"/>
                  </a:lnTo>
                  <a:lnTo>
                    <a:pt x="23" y="138"/>
                  </a:lnTo>
                  <a:lnTo>
                    <a:pt x="23" y="155"/>
                  </a:lnTo>
                  <a:lnTo>
                    <a:pt x="52" y="155"/>
                  </a:lnTo>
                  <a:lnTo>
                    <a:pt x="52" y="161"/>
                  </a:lnTo>
                  <a:lnTo>
                    <a:pt x="52" y="127"/>
                  </a:lnTo>
                  <a:lnTo>
                    <a:pt x="46" y="120"/>
                  </a:lnTo>
                  <a:lnTo>
                    <a:pt x="46" y="46"/>
                  </a:lnTo>
                  <a:lnTo>
                    <a:pt x="52" y="51"/>
                  </a:lnTo>
                  <a:lnTo>
                    <a:pt x="46" y="24"/>
                  </a:lnTo>
                  <a:lnTo>
                    <a:pt x="25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23"/>
                  </a:lnTo>
                  <a:lnTo>
                    <a:pt x="21" y="38"/>
                  </a:lnTo>
                  <a:lnTo>
                    <a:pt x="23" y="63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86"/>
                  </a:lnTo>
                  <a:lnTo>
                    <a:pt x="23" y="80"/>
                  </a:lnTo>
                  <a:lnTo>
                    <a:pt x="18" y="128"/>
                  </a:lnTo>
                  <a:lnTo>
                    <a:pt x="12" y="138"/>
                  </a:lnTo>
                  <a:lnTo>
                    <a:pt x="0" y="14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11" name="Freeform 241"/>
            <p:cNvSpPr>
              <a:spLocks/>
            </p:cNvSpPr>
            <p:nvPr/>
          </p:nvSpPr>
          <p:spPr bwMode="auto">
            <a:xfrm>
              <a:off x="1839" y="2002"/>
              <a:ext cx="19" cy="17"/>
            </a:xfrm>
            <a:custGeom>
              <a:avLst/>
              <a:gdLst>
                <a:gd name="T0" fmla="*/ 2 w 56"/>
                <a:gd name="T1" fmla="*/ 1 h 51"/>
                <a:gd name="T2" fmla="*/ 2 w 56"/>
                <a:gd name="T3" fmla="*/ 0 h 51"/>
                <a:gd name="T4" fmla="*/ 2 w 56"/>
                <a:gd name="T5" fmla="*/ 0 h 51"/>
                <a:gd name="T6" fmla="*/ 2 w 56"/>
                <a:gd name="T7" fmla="*/ 0 h 51"/>
                <a:gd name="T8" fmla="*/ 2 w 56"/>
                <a:gd name="T9" fmla="*/ 0 h 51"/>
                <a:gd name="T10" fmla="*/ 1 w 56"/>
                <a:gd name="T11" fmla="*/ 0 h 51"/>
                <a:gd name="T12" fmla="*/ 1 w 56"/>
                <a:gd name="T13" fmla="*/ 0 h 51"/>
                <a:gd name="T14" fmla="*/ 1 w 56"/>
                <a:gd name="T15" fmla="*/ 0 h 51"/>
                <a:gd name="T16" fmla="*/ 0 w 56"/>
                <a:gd name="T17" fmla="*/ 1 h 51"/>
                <a:gd name="T18" fmla="*/ 0 w 56"/>
                <a:gd name="T19" fmla="*/ 1 h 51"/>
                <a:gd name="T20" fmla="*/ 0 w 56"/>
                <a:gd name="T21" fmla="*/ 1 h 51"/>
                <a:gd name="T22" fmla="*/ 0 w 56"/>
                <a:gd name="T23" fmla="*/ 2 h 51"/>
                <a:gd name="T24" fmla="*/ 0 w 56"/>
                <a:gd name="T25" fmla="*/ 2 h 51"/>
                <a:gd name="T26" fmla="*/ 1 w 56"/>
                <a:gd name="T27" fmla="*/ 2 h 51"/>
                <a:gd name="T28" fmla="*/ 1 w 56"/>
                <a:gd name="T29" fmla="*/ 2 h 51"/>
                <a:gd name="T30" fmla="*/ 1 w 56"/>
                <a:gd name="T31" fmla="*/ 1 h 51"/>
                <a:gd name="T32" fmla="*/ 1 w 56"/>
                <a:gd name="T33" fmla="*/ 1 h 51"/>
                <a:gd name="T34" fmla="*/ 2 w 56"/>
                <a:gd name="T35" fmla="*/ 1 h 51"/>
                <a:gd name="T36" fmla="*/ 2 w 56"/>
                <a:gd name="T37" fmla="*/ 1 h 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"/>
                <a:gd name="T58" fmla="*/ 0 h 51"/>
                <a:gd name="T59" fmla="*/ 56 w 56"/>
                <a:gd name="T60" fmla="*/ 51 h 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" h="51">
                  <a:moveTo>
                    <a:pt x="56" y="23"/>
                  </a:moveTo>
                  <a:lnTo>
                    <a:pt x="56" y="0"/>
                  </a:lnTo>
                  <a:lnTo>
                    <a:pt x="56" y="5"/>
                  </a:lnTo>
                  <a:lnTo>
                    <a:pt x="56" y="0"/>
                  </a:lnTo>
                  <a:lnTo>
                    <a:pt x="45" y="0"/>
                  </a:lnTo>
                  <a:lnTo>
                    <a:pt x="34" y="2"/>
                  </a:lnTo>
                  <a:lnTo>
                    <a:pt x="25" y="5"/>
                  </a:lnTo>
                  <a:lnTo>
                    <a:pt x="19" y="10"/>
                  </a:lnTo>
                  <a:lnTo>
                    <a:pt x="13" y="18"/>
                  </a:lnTo>
                  <a:lnTo>
                    <a:pt x="9" y="27"/>
                  </a:lnTo>
                  <a:lnTo>
                    <a:pt x="7" y="37"/>
                  </a:lnTo>
                  <a:lnTo>
                    <a:pt x="6" y="51"/>
                  </a:lnTo>
                  <a:lnTo>
                    <a:pt x="0" y="46"/>
                  </a:lnTo>
                  <a:lnTo>
                    <a:pt x="28" y="46"/>
                  </a:lnTo>
                  <a:lnTo>
                    <a:pt x="28" y="51"/>
                  </a:lnTo>
                  <a:lnTo>
                    <a:pt x="31" y="39"/>
                  </a:lnTo>
                  <a:lnTo>
                    <a:pt x="36" y="30"/>
                  </a:lnTo>
                  <a:lnTo>
                    <a:pt x="45" y="25"/>
                  </a:lnTo>
                  <a:lnTo>
                    <a:pt x="5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12" name="Freeform 242"/>
            <p:cNvSpPr>
              <a:spLocks/>
            </p:cNvSpPr>
            <p:nvPr/>
          </p:nvSpPr>
          <p:spPr bwMode="auto">
            <a:xfrm>
              <a:off x="1839" y="2023"/>
              <a:ext cx="19" cy="35"/>
            </a:xfrm>
            <a:custGeom>
              <a:avLst/>
              <a:gdLst>
                <a:gd name="T0" fmla="*/ 2 w 56"/>
                <a:gd name="T1" fmla="*/ 1 h 103"/>
                <a:gd name="T2" fmla="*/ 2 w 56"/>
                <a:gd name="T3" fmla="*/ 0 h 103"/>
                <a:gd name="T4" fmla="*/ 2 w 56"/>
                <a:gd name="T5" fmla="*/ 0 h 103"/>
                <a:gd name="T6" fmla="*/ 1 w 56"/>
                <a:gd name="T7" fmla="*/ 0 h 103"/>
                <a:gd name="T8" fmla="*/ 1 w 56"/>
                <a:gd name="T9" fmla="*/ 0 h 103"/>
                <a:gd name="T10" fmla="*/ 1 w 56"/>
                <a:gd name="T11" fmla="*/ 1 h 103"/>
                <a:gd name="T12" fmla="*/ 0 w 56"/>
                <a:gd name="T13" fmla="*/ 1 h 103"/>
                <a:gd name="T14" fmla="*/ 0 w 56"/>
                <a:gd name="T15" fmla="*/ 1 h 103"/>
                <a:gd name="T16" fmla="*/ 0 w 56"/>
                <a:gd name="T17" fmla="*/ 1 h 103"/>
                <a:gd name="T18" fmla="*/ 0 w 56"/>
                <a:gd name="T19" fmla="*/ 2 h 103"/>
                <a:gd name="T20" fmla="*/ 0 w 56"/>
                <a:gd name="T21" fmla="*/ 3 h 103"/>
                <a:gd name="T22" fmla="*/ 0 w 56"/>
                <a:gd name="T23" fmla="*/ 3 h 103"/>
                <a:gd name="T24" fmla="*/ 0 w 56"/>
                <a:gd name="T25" fmla="*/ 3 h 103"/>
                <a:gd name="T26" fmla="*/ 1 w 56"/>
                <a:gd name="T27" fmla="*/ 4 h 103"/>
                <a:gd name="T28" fmla="*/ 1 w 56"/>
                <a:gd name="T29" fmla="*/ 4 h 103"/>
                <a:gd name="T30" fmla="*/ 1 w 56"/>
                <a:gd name="T31" fmla="*/ 4 h 103"/>
                <a:gd name="T32" fmla="*/ 2 w 56"/>
                <a:gd name="T33" fmla="*/ 4 h 103"/>
                <a:gd name="T34" fmla="*/ 2 w 56"/>
                <a:gd name="T35" fmla="*/ 4 h 103"/>
                <a:gd name="T36" fmla="*/ 2 w 56"/>
                <a:gd name="T37" fmla="*/ 4 h 103"/>
                <a:gd name="T38" fmla="*/ 2 w 56"/>
                <a:gd name="T39" fmla="*/ 3 h 103"/>
                <a:gd name="T40" fmla="*/ 2 w 56"/>
                <a:gd name="T41" fmla="*/ 3 h 103"/>
                <a:gd name="T42" fmla="*/ 2 w 56"/>
                <a:gd name="T43" fmla="*/ 3 h 103"/>
                <a:gd name="T44" fmla="*/ 1 w 56"/>
                <a:gd name="T45" fmla="*/ 3 h 103"/>
                <a:gd name="T46" fmla="*/ 1 w 56"/>
                <a:gd name="T47" fmla="*/ 3 h 103"/>
                <a:gd name="T48" fmla="*/ 1 w 56"/>
                <a:gd name="T49" fmla="*/ 2 h 103"/>
                <a:gd name="T50" fmla="*/ 1 w 56"/>
                <a:gd name="T51" fmla="*/ 2 h 103"/>
                <a:gd name="T52" fmla="*/ 1 w 56"/>
                <a:gd name="T53" fmla="*/ 2 h 103"/>
                <a:gd name="T54" fmla="*/ 1 w 56"/>
                <a:gd name="T55" fmla="*/ 1 h 103"/>
                <a:gd name="T56" fmla="*/ 1 w 56"/>
                <a:gd name="T57" fmla="*/ 1 h 103"/>
                <a:gd name="T58" fmla="*/ 2 w 56"/>
                <a:gd name="T59" fmla="*/ 1 h 103"/>
                <a:gd name="T60" fmla="*/ 2 w 56"/>
                <a:gd name="T61" fmla="*/ 1 h 103"/>
                <a:gd name="T62" fmla="*/ 2 w 56"/>
                <a:gd name="T63" fmla="*/ 1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"/>
                <a:gd name="T97" fmla="*/ 0 h 103"/>
                <a:gd name="T98" fmla="*/ 56 w 56"/>
                <a:gd name="T99" fmla="*/ 103 h 1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" h="103">
                  <a:moveTo>
                    <a:pt x="56" y="17"/>
                  </a:moveTo>
                  <a:lnTo>
                    <a:pt x="56" y="0"/>
                  </a:lnTo>
                  <a:lnTo>
                    <a:pt x="56" y="6"/>
                  </a:lnTo>
                  <a:lnTo>
                    <a:pt x="36" y="7"/>
                  </a:lnTo>
                  <a:lnTo>
                    <a:pt x="25" y="10"/>
                  </a:lnTo>
                  <a:lnTo>
                    <a:pt x="18" y="14"/>
                  </a:lnTo>
                  <a:lnTo>
                    <a:pt x="10" y="20"/>
                  </a:lnTo>
                  <a:lnTo>
                    <a:pt x="5" y="28"/>
                  </a:lnTo>
                  <a:lnTo>
                    <a:pt x="1" y="38"/>
                  </a:lnTo>
                  <a:lnTo>
                    <a:pt x="0" y="52"/>
                  </a:lnTo>
                  <a:lnTo>
                    <a:pt x="2" y="73"/>
                  </a:lnTo>
                  <a:lnTo>
                    <a:pt x="5" y="80"/>
                  </a:lnTo>
                  <a:lnTo>
                    <a:pt x="10" y="88"/>
                  </a:lnTo>
                  <a:lnTo>
                    <a:pt x="16" y="94"/>
                  </a:lnTo>
                  <a:lnTo>
                    <a:pt x="24" y="100"/>
                  </a:lnTo>
                  <a:lnTo>
                    <a:pt x="34" y="102"/>
                  </a:lnTo>
                  <a:lnTo>
                    <a:pt x="46" y="103"/>
                  </a:lnTo>
                  <a:lnTo>
                    <a:pt x="54" y="103"/>
                  </a:lnTo>
                  <a:lnTo>
                    <a:pt x="56" y="98"/>
                  </a:lnTo>
                  <a:lnTo>
                    <a:pt x="56" y="75"/>
                  </a:lnTo>
                  <a:lnTo>
                    <a:pt x="56" y="80"/>
                  </a:lnTo>
                  <a:lnTo>
                    <a:pt x="51" y="80"/>
                  </a:lnTo>
                  <a:lnTo>
                    <a:pt x="39" y="78"/>
                  </a:lnTo>
                  <a:lnTo>
                    <a:pt x="31" y="73"/>
                  </a:lnTo>
                  <a:lnTo>
                    <a:pt x="25" y="64"/>
                  </a:lnTo>
                  <a:lnTo>
                    <a:pt x="23" y="52"/>
                  </a:lnTo>
                  <a:lnTo>
                    <a:pt x="24" y="44"/>
                  </a:lnTo>
                  <a:lnTo>
                    <a:pt x="25" y="38"/>
                  </a:lnTo>
                  <a:lnTo>
                    <a:pt x="33" y="29"/>
                  </a:lnTo>
                  <a:lnTo>
                    <a:pt x="43" y="24"/>
                  </a:lnTo>
                  <a:lnTo>
                    <a:pt x="56" y="23"/>
                  </a:lnTo>
                  <a:lnTo>
                    <a:pt x="5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13" name="Freeform 243"/>
            <p:cNvSpPr>
              <a:spLocks/>
            </p:cNvSpPr>
            <p:nvPr/>
          </p:nvSpPr>
          <p:spPr bwMode="auto">
            <a:xfrm>
              <a:off x="1891" y="2002"/>
              <a:ext cx="25" cy="52"/>
            </a:xfrm>
            <a:custGeom>
              <a:avLst/>
              <a:gdLst>
                <a:gd name="T0" fmla="*/ 1 w 76"/>
                <a:gd name="T1" fmla="*/ 0 h 156"/>
                <a:gd name="T2" fmla="*/ 0 w 76"/>
                <a:gd name="T3" fmla="*/ 0 h 156"/>
                <a:gd name="T4" fmla="*/ 0 w 76"/>
                <a:gd name="T5" fmla="*/ 6 h 156"/>
                <a:gd name="T6" fmla="*/ 1 w 76"/>
                <a:gd name="T7" fmla="*/ 6 h 156"/>
                <a:gd name="T8" fmla="*/ 1 w 76"/>
                <a:gd name="T9" fmla="*/ 3 h 156"/>
                <a:gd name="T10" fmla="*/ 1 w 76"/>
                <a:gd name="T11" fmla="*/ 3 h 156"/>
                <a:gd name="T12" fmla="*/ 1 w 76"/>
                <a:gd name="T13" fmla="*/ 2 h 156"/>
                <a:gd name="T14" fmla="*/ 1 w 76"/>
                <a:gd name="T15" fmla="*/ 1 h 156"/>
                <a:gd name="T16" fmla="*/ 1 w 76"/>
                <a:gd name="T17" fmla="*/ 1 h 156"/>
                <a:gd name="T18" fmla="*/ 2 w 76"/>
                <a:gd name="T19" fmla="*/ 1 h 156"/>
                <a:gd name="T20" fmla="*/ 2 w 76"/>
                <a:gd name="T21" fmla="*/ 1 h 156"/>
                <a:gd name="T22" fmla="*/ 2 w 76"/>
                <a:gd name="T23" fmla="*/ 1 h 156"/>
                <a:gd name="T24" fmla="*/ 3 w 76"/>
                <a:gd name="T25" fmla="*/ 1 h 156"/>
                <a:gd name="T26" fmla="*/ 3 w 76"/>
                <a:gd name="T27" fmla="*/ 1 h 156"/>
                <a:gd name="T28" fmla="*/ 3 w 76"/>
                <a:gd name="T29" fmla="*/ 0 h 156"/>
                <a:gd name="T30" fmla="*/ 2 w 76"/>
                <a:gd name="T31" fmla="*/ 0 h 156"/>
                <a:gd name="T32" fmla="*/ 2 w 76"/>
                <a:gd name="T33" fmla="*/ 0 h 156"/>
                <a:gd name="T34" fmla="*/ 1 w 76"/>
                <a:gd name="T35" fmla="*/ 1 h 156"/>
                <a:gd name="T36" fmla="*/ 1 w 76"/>
                <a:gd name="T37" fmla="*/ 1 h 156"/>
                <a:gd name="T38" fmla="*/ 1 w 76"/>
                <a:gd name="T39" fmla="*/ 1 h 156"/>
                <a:gd name="T40" fmla="*/ 1 w 76"/>
                <a:gd name="T41" fmla="*/ 1 h 156"/>
                <a:gd name="T42" fmla="*/ 1 w 76"/>
                <a:gd name="T43" fmla="*/ 0 h 1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6"/>
                <a:gd name="T67" fmla="*/ 0 h 156"/>
                <a:gd name="T68" fmla="*/ 76 w 76"/>
                <a:gd name="T69" fmla="*/ 156 h 1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6" h="156">
                  <a:moveTo>
                    <a:pt x="23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23" y="156"/>
                  </a:lnTo>
                  <a:lnTo>
                    <a:pt x="23" y="69"/>
                  </a:lnTo>
                  <a:lnTo>
                    <a:pt x="30" y="69"/>
                  </a:lnTo>
                  <a:lnTo>
                    <a:pt x="31" y="52"/>
                  </a:lnTo>
                  <a:lnTo>
                    <a:pt x="36" y="39"/>
                  </a:lnTo>
                  <a:lnTo>
                    <a:pt x="40" y="34"/>
                  </a:lnTo>
                  <a:lnTo>
                    <a:pt x="47" y="30"/>
                  </a:lnTo>
                  <a:lnTo>
                    <a:pt x="54" y="29"/>
                  </a:lnTo>
                  <a:lnTo>
                    <a:pt x="64" y="28"/>
                  </a:lnTo>
                  <a:lnTo>
                    <a:pt x="76" y="28"/>
                  </a:lnTo>
                  <a:lnTo>
                    <a:pt x="76" y="23"/>
                  </a:lnTo>
                  <a:lnTo>
                    <a:pt x="76" y="0"/>
                  </a:lnTo>
                  <a:lnTo>
                    <a:pt x="61" y="1"/>
                  </a:lnTo>
                  <a:lnTo>
                    <a:pt x="49" y="5"/>
                  </a:lnTo>
                  <a:lnTo>
                    <a:pt x="39" y="14"/>
                  </a:lnTo>
                  <a:lnTo>
                    <a:pt x="30" y="28"/>
                  </a:lnTo>
                  <a:lnTo>
                    <a:pt x="30" y="23"/>
                  </a:lnTo>
                  <a:lnTo>
                    <a:pt x="23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14" name="Freeform 244"/>
            <p:cNvSpPr>
              <a:spLocks/>
            </p:cNvSpPr>
            <p:nvPr/>
          </p:nvSpPr>
          <p:spPr bwMode="auto">
            <a:xfrm>
              <a:off x="1916" y="1989"/>
              <a:ext cx="29" cy="69"/>
            </a:xfrm>
            <a:custGeom>
              <a:avLst/>
              <a:gdLst>
                <a:gd name="T0" fmla="*/ 0 w 86"/>
                <a:gd name="T1" fmla="*/ 1 h 205"/>
                <a:gd name="T2" fmla="*/ 0 w 86"/>
                <a:gd name="T3" fmla="*/ 2 h 205"/>
                <a:gd name="T4" fmla="*/ 1 w 86"/>
                <a:gd name="T5" fmla="*/ 2 h 205"/>
                <a:gd name="T6" fmla="*/ 1 w 86"/>
                <a:gd name="T7" fmla="*/ 7 h 205"/>
                <a:gd name="T8" fmla="*/ 1 w 86"/>
                <a:gd name="T9" fmla="*/ 7 h 205"/>
                <a:gd name="T10" fmla="*/ 1 w 86"/>
                <a:gd name="T11" fmla="*/ 7 h 205"/>
                <a:gd name="T12" fmla="*/ 2 w 86"/>
                <a:gd name="T13" fmla="*/ 7 h 205"/>
                <a:gd name="T14" fmla="*/ 2 w 86"/>
                <a:gd name="T15" fmla="*/ 8 h 205"/>
                <a:gd name="T16" fmla="*/ 2 w 86"/>
                <a:gd name="T17" fmla="*/ 8 h 205"/>
                <a:gd name="T18" fmla="*/ 3 w 86"/>
                <a:gd name="T19" fmla="*/ 8 h 205"/>
                <a:gd name="T20" fmla="*/ 3 w 86"/>
                <a:gd name="T21" fmla="*/ 7 h 205"/>
                <a:gd name="T22" fmla="*/ 3 w 86"/>
                <a:gd name="T23" fmla="*/ 7 h 205"/>
                <a:gd name="T24" fmla="*/ 3 w 86"/>
                <a:gd name="T25" fmla="*/ 7 h 205"/>
                <a:gd name="T26" fmla="*/ 3 w 86"/>
                <a:gd name="T27" fmla="*/ 7 h 205"/>
                <a:gd name="T28" fmla="*/ 3 w 86"/>
                <a:gd name="T29" fmla="*/ 7 h 205"/>
                <a:gd name="T30" fmla="*/ 2 w 86"/>
                <a:gd name="T31" fmla="*/ 7 h 205"/>
                <a:gd name="T32" fmla="*/ 2 w 86"/>
                <a:gd name="T33" fmla="*/ 7 h 205"/>
                <a:gd name="T34" fmla="*/ 2 w 86"/>
                <a:gd name="T35" fmla="*/ 6 h 205"/>
                <a:gd name="T36" fmla="*/ 2 w 86"/>
                <a:gd name="T37" fmla="*/ 6 h 205"/>
                <a:gd name="T38" fmla="*/ 2 w 86"/>
                <a:gd name="T39" fmla="*/ 6 h 205"/>
                <a:gd name="T40" fmla="*/ 2 w 86"/>
                <a:gd name="T41" fmla="*/ 2 h 205"/>
                <a:gd name="T42" fmla="*/ 3 w 86"/>
                <a:gd name="T43" fmla="*/ 2 h 205"/>
                <a:gd name="T44" fmla="*/ 3 w 86"/>
                <a:gd name="T45" fmla="*/ 1 h 205"/>
                <a:gd name="T46" fmla="*/ 2 w 86"/>
                <a:gd name="T47" fmla="*/ 1 h 205"/>
                <a:gd name="T48" fmla="*/ 2 w 86"/>
                <a:gd name="T49" fmla="*/ 0 h 205"/>
                <a:gd name="T50" fmla="*/ 1 w 86"/>
                <a:gd name="T51" fmla="*/ 0 h 205"/>
                <a:gd name="T52" fmla="*/ 1 w 86"/>
                <a:gd name="T53" fmla="*/ 1 h 205"/>
                <a:gd name="T54" fmla="*/ 0 w 86"/>
                <a:gd name="T55" fmla="*/ 1 h 20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6"/>
                <a:gd name="T85" fmla="*/ 0 h 205"/>
                <a:gd name="T86" fmla="*/ 86 w 86"/>
                <a:gd name="T87" fmla="*/ 205 h 20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6" h="205">
                  <a:moveTo>
                    <a:pt x="0" y="40"/>
                  </a:moveTo>
                  <a:lnTo>
                    <a:pt x="0" y="63"/>
                  </a:lnTo>
                  <a:lnTo>
                    <a:pt x="27" y="63"/>
                  </a:lnTo>
                  <a:lnTo>
                    <a:pt x="27" y="171"/>
                  </a:lnTo>
                  <a:lnTo>
                    <a:pt x="32" y="177"/>
                  </a:lnTo>
                  <a:lnTo>
                    <a:pt x="35" y="186"/>
                  </a:lnTo>
                  <a:lnTo>
                    <a:pt x="41" y="195"/>
                  </a:lnTo>
                  <a:lnTo>
                    <a:pt x="51" y="203"/>
                  </a:lnTo>
                  <a:lnTo>
                    <a:pt x="66" y="205"/>
                  </a:lnTo>
                  <a:lnTo>
                    <a:pt x="86" y="200"/>
                  </a:lnTo>
                  <a:lnTo>
                    <a:pt x="86" y="194"/>
                  </a:lnTo>
                  <a:lnTo>
                    <a:pt x="86" y="177"/>
                  </a:lnTo>
                  <a:lnTo>
                    <a:pt x="86" y="182"/>
                  </a:lnTo>
                  <a:lnTo>
                    <a:pt x="76" y="182"/>
                  </a:lnTo>
                  <a:lnTo>
                    <a:pt x="68" y="182"/>
                  </a:lnTo>
                  <a:lnTo>
                    <a:pt x="63" y="180"/>
                  </a:lnTo>
                  <a:lnTo>
                    <a:pt x="57" y="176"/>
                  </a:lnTo>
                  <a:lnTo>
                    <a:pt x="54" y="168"/>
                  </a:lnTo>
                  <a:lnTo>
                    <a:pt x="54" y="161"/>
                  </a:lnTo>
                  <a:lnTo>
                    <a:pt x="49" y="154"/>
                  </a:lnTo>
                  <a:lnTo>
                    <a:pt x="49" y="63"/>
                  </a:lnTo>
                  <a:lnTo>
                    <a:pt x="81" y="63"/>
                  </a:lnTo>
                  <a:lnTo>
                    <a:pt x="81" y="40"/>
                  </a:lnTo>
                  <a:lnTo>
                    <a:pt x="49" y="40"/>
                  </a:lnTo>
                  <a:lnTo>
                    <a:pt x="49" y="0"/>
                  </a:lnTo>
                  <a:lnTo>
                    <a:pt x="27" y="12"/>
                  </a:lnTo>
                  <a:lnTo>
                    <a:pt x="27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15" name="Freeform 245"/>
            <p:cNvSpPr>
              <a:spLocks/>
            </p:cNvSpPr>
            <p:nvPr/>
          </p:nvSpPr>
          <p:spPr bwMode="auto">
            <a:xfrm>
              <a:off x="1951" y="2002"/>
              <a:ext cx="28" cy="52"/>
            </a:xfrm>
            <a:custGeom>
              <a:avLst/>
              <a:gdLst>
                <a:gd name="T0" fmla="*/ 3 w 86"/>
                <a:gd name="T1" fmla="*/ 0 h 156"/>
                <a:gd name="T2" fmla="*/ 0 w 86"/>
                <a:gd name="T3" fmla="*/ 0 h 156"/>
                <a:gd name="T4" fmla="*/ 0 w 86"/>
                <a:gd name="T5" fmla="*/ 1 h 156"/>
                <a:gd name="T6" fmla="*/ 2 w 86"/>
                <a:gd name="T7" fmla="*/ 1 h 156"/>
                <a:gd name="T8" fmla="*/ 0 w 86"/>
                <a:gd name="T9" fmla="*/ 5 h 156"/>
                <a:gd name="T10" fmla="*/ 0 w 86"/>
                <a:gd name="T11" fmla="*/ 6 h 156"/>
                <a:gd name="T12" fmla="*/ 3 w 86"/>
                <a:gd name="T13" fmla="*/ 6 h 156"/>
                <a:gd name="T14" fmla="*/ 3 w 86"/>
                <a:gd name="T15" fmla="*/ 5 h 156"/>
                <a:gd name="T16" fmla="*/ 1 w 86"/>
                <a:gd name="T17" fmla="*/ 5 h 156"/>
                <a:gd name="T18" fmla="*/ 3 w 86"/>
                <a:gd name="T19" fmla="*/ 1 h 156"/>
                <a:gd name="T20" fmla="*/ 3 w 86"/>
                <a:gd name="T21" fmla="*/ 0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156"/>
                <a:gd name="T35" fmla="*/ 86 w 86"/>
                <a:gd name="T36" fmla="*/ 156 h 1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156">
                  <a:moveTo>
                    <a:pt x="86" y="0"/>
                  </a:moveTo>
                  <a:lnTo>
                    <a:pt x="0" y="0"/>
                  </a:lnTo>
                  <a:lnTo>
                    <a:pt x="0" y="23"/>
                  </a:lnTo>
                  <a:lnTo>
                    <a:pt x="59" y="23"/>
                  </a:lnTo>
                  <a:lnTo>
                    <a:pt x="0" y="133"/>
                  </a:lnTo>
                  <a:lnTo>
                    <a:pt x="0" y="156"/>
                  </a:lnTo>
                  <a:lnTo>
                    <a:pt x="86" y="156"/>
                  </a:lnTo>
                  <a:lnTo>
                    <a:pt x="86" y="138"/>
                  </a:lnTo>
                  <a:lnTo>
                    <a:pt x="22" y="138"/>
                  </a:lnTo>
                  <a:lnTo>
                    <a:pt x="86" y="23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16" name="Freeform 246"/>
            <p:cNvSpPr>
              <a:spLocks/>
            </p:cNvSpPr>
            <p:nvPr/>
          </p:nvSpPr>
          <p:spPr bwMode="auto">
            <a:xfrm>
              <a:off x="2349" y="2506"/>
              <a:ext cx="28" cy="74"/>
            </a:xfrm>
            <a:custGeom>
              <a:avLst/>
              <a:gdLst>
                <a:gd name="T0" fmla="*/ 0 w 86"/>
                <a:gd name="T1" fmla="*/ 5 h 222"/>
                <a:gd name="T2" fmla="*/ 0 w 86"/>
                <a:gd name="T3" fmla="*/ 6 h 222"/>
                <a:gd name="T4" fmla="*/ 1 w 86"/>
                <a:gd name="T5" fmla="*/ 6 h 222"/>
                <a:gd name="T6" fmla="*/ 2 w 86"/>
                <a:gd name="T7" fmla="*/ 8 h 222"/>
                <a:gd name="T8" fmla="*/ 3 w 86"/>
                <a:gd name="T9" fmla="*/ 8 h 222"/>
                <a:gd name="T10" fmla="*/ 0 w 86"/>
                <a:gd name="T11" fmla="*/ 0 h 222"/>
                <a:gd name="T12" fmla="*/ 0 w 86"/>
                <a:gd name="T13" fmla="*/ 0 h 222"/>
                <a:gd name="T14" fmla="*/ 0 w 86"/>
                <a:gd name="T15" fmla="*/ 2 h 222"/>
                <a:gd name="T16" fmla="*/ 1 w 86"/>
                <a:gd name="T17" fmla="*/ 5 h 222"/>
                <a:gd name="T18" fmla="*/ 0 w 86"/>
                <a:gd name="T19" fmla="*/ 5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6"/>
                <a:gd name="T31" fmla="*/ 0 h 222"/>
                <a:gd name="T32" fmla="*/ 86 w 86"/>
                <a:gd name="T33" fmla="*/ 222 h 2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6" h="222">
                  <a:moveTo>
                    <a:pt x="0" y="142"/>
                  </a:moveTo>
                  <a:lnTo>
                    <a:pt x="0" y="170"/>
                  </a:lnTo>
                  <a:lnTo>
                    <a:pt x="41" y="170"/>
                  </a:lnTo>
                  <a:lnTo>
                    <a:pt x="52" y="222"/>
                  </a:lnTo>
                  <a:lnTo>
                    <a:pt x="86" y="22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56"/>
                  </a:lnTo>
                  <a:lnTo>
                    <a:pt x="29" y="14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17" name="Freeform 247"/>
            <p:cNvSpPr>
              <a:spLocks/>
            </p:cNvSpPr>
            <p:nvPr/>
          </p:nvSpPr>
          <p:spPr bwMode="auto">
            <a:xfrm>
              <a:off x="2318" y="2506"/>
              <a:ext cx="31" cy="74"/>
            </a:xfrm>
            <a:custGeom>
              <a:avLst/>
              <a:gdLst>
                <a:gd name="T0" fmla="*/ 3 w 92"/>
                <a:gd name="T1" fmla="*/ 2 h 222"/>
                <a:gd name="T2" fmla="*/ 3 w 92"/>
                <a:gd name="T3" fmla="*/ 0 h 222"/>
                <a:gd name="T4" fmla="*/ 3 w 92"/>
                <a:gd name="T5" fmla="*/ 0 h 222"/>
                <a:gd name="T6" fmla="*/ 0 w 92"/>
                <a:gd name="T7" fmla="*/ 8 h 222"/>
                <a:gd name="T8" fmla="*/ 1 w 92"/>
                <a:gd name="T9" fmla="*/ 8 h 222"/>
                <a:gd name="T10" fmla="*/ 2 w 92"/>
                <a:gd name="T11" fmla="*/ 6 h 222"/>
                <a:gd name="T12" fmla="*/ 3 w 92"/>
                <a:gd name="T13" fmla="*/ 6 h 222"/>
                <a:gd name="T14" fmla="*/ 3 w 92"/>
                <a:gd name="T15" fmla="*/ 5 h 222"/>
                <a:gd name="T16" fmla="*/ 2 w 92"/>
                <a:gd name="T17" fmla="*/ 5 h 222"/>
                <a:gd name="T18" fmla="*/ 3 w 92"/>
                <a:gd name="T19" fmla="*/ 1 h 222"/>
                <a:gd name="T20" fmla="*/ 3 w 92"/>
                <a:gd name="T21" fmla="*/ 2 h 2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2"/>
                <a:gd name="T34" fmla="*/ 0 h 222"/>
                <a:gd name="T35" fmla="*/ 92 w 92"/>
                <a:gd name="T36" fmla="*/ 222 h 2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2" h="222">
                  <a:moveTo>
                    <a:pt x="92" y="56"/>
                  </a:moveTo>
                  <a:lnTo>
                    <a:pt x="92" y="0"/>
                  </a:lnTo>
                  <a:lnTo>
                    <a:pt x="68" y="0"/>
                  </a:lnTo>
                  <a:lnTo>
                    <a:pt x="0" y="222"/>
                  </a:lnTo>
                  <a:lnTo>
                    <a:pt x="29" y="222"/>
                  </a:lnTo>
                  <a:lnTo>
                    <a:pt x="45" y="170"/>
                  </a:lnTo>
                  <a:lnTo>
                    <a:pt x="92" y="170"/>
                  </a:lnTo>
                  <a:lnTo>
                    <a:pt x="92" y="142"/>
                  </a:lnTo>
                  <a:lnTo>
                    <a:pt x="52" y="142"/>
                  </a:lnTo>
                  <a:lnTo>
                    <a:pt x="86" y="28"/>
                  </a:lnTo>
                  <a:lnTo>
                    <a:pt x="92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18" name="Freeform 248"/>
            <p:cNvSpPr>
              <a:spLocks/>
            </p:cNvSpPr>
            <p:nvPr/>
          </p:nvSpPr>
          <p:spPr bwMode="auto">
            <a:xfrm>
              <a:off x="2387" y="2528"/>
              <a:ext cx="36" cy="54"/>
            </a:xfrm>
            <a:custGeom>
              <a:avLst/>
              <a:gdLst>
                <a:gd name="T0" fmla="*/ 4 w 107"/>
                <a:gd name="T1" fmla="*/ 2 h 160"/>
                <a:gd name="T2" fmla="*/ 4 w 107"/>
                <a:gd name="T3" fmla="*/ 1 h 160"/>
                <a:gd name="T4" fmla="*/ 3 w 107"/>
                <a:gd name="T5" fmla="*/ 0 h 160"/>
                <a:gd name="T6" fmla="*/ 2 w 107"/>
                <a:gd name="T7" fmla="*/ 0 h 160"/>
                <a:gd name="T8" fmla="*/ 1 w 107"/>
                <a:gd name="T9" fmla="*/ 0 h 160"/>
                <a:gd name="T10" fmla="*/ 0 w 107"/>
                <a:gd name="T11" fmla="*/ 2 h 160"/>
                <a:gd name="T12" fmla="*/ 0 w 107"/>
                <a:gd name="T13" fmla="*/ 4 h 160"/>
                <a:gd name="T14" fmla="*/ 0 w 107"/>
                <a:gd name="T15" fmla="*/ 5 h 160"/>
                <a:gd name="T16" fmla="*/ 1 w 107"/>
                <a:gd name="T17" fmla="*/ 6 h 160"/>
                <a:gd name="T18" fmla="*/ 2 w 107"/>
                <a:gd name="T19" fmla="*/ 6 h 160"/>
                <a:gd name="T20" fmla="*/ 3 w 107"/>
                <a:gd name="T21" fmla="*/ 6 h 160"/>
                <a:gd name="T22" fmla="*/ 4 w 107"/>
                <a:gd name="T23" fmla="*/ 5 h 160"/>
                <a:gd name="T24" fmla="*/ 4 w 107"/>
                <a:gd name="T25" fmla="*/ 5 h 160"/>
                <a:gd name="T26" fmla="*/ 4 w 107"/>
                <a:gd name="T27" fmla="*/ 4 h 160"/>
                <a:gd name="T28" fmla="*/ 3 w 107"/>
                <a:gd name="T29" fmla="*/ 4 h 160"/>
                <a:gd name="T30" fmla="*/ 3 w 107"/>
                <a:gd name="T31" fmla="*/ 5 h 160"/>
                <a:gd name="T32" fmla="*/ 2 w 107"/>
                <a:gd name="T33" fmla="*/ 5 h 160"/>
                <a:gd name="T34" fmla="*/ 2 w 107"/>
                <a:gd name="T35" fmla="*/ 5 h 160"/>
                <a:gd name="T36" fmla="*/ 1 w 107"/>
                <a:gd name="T37" fmla="*/ 5 h 160"/>
                <a:gd name="T38" fmla="*/ 1 w 107"/>
                <a:gd name="T39" fmla="*/ 4 h 160"/>
                <a:gd name="T40" fmla="*/ 1 w 107"/>
                <a:gd name="T41" fmla="*/ 2 h 160"/>
                <a:gd name="T42" fmla="*/ 1 w 107"/>
                <a:gd name="T43" fmla="*/ 1 h 160"/>
                <a:gd name="T44" fmla="*/ 2 w 107"/>
                <a:gd name="T45" fmla="*/ 1 h 160"/>
                <a:gd name="T46" fmla="*/ 2 w 107"/>
                <a:gd name="T47" fmla="*/ 1 h 160"/>
                <a:gd name="T48" fmla="*/ 3 w 107"/>
                <a:gd name="T49" fmla="*/ 1 h 160"/>
                <a:gd name="T50" fmla="*/ 3 w 107"/>
                <a:gd name="T51" fmla="*/ 1 h 160"/>
                <a:gd name="T52" fmla="*/ 3 w 107"/>
                <a:gd name="T53" fmla="*/ 2 h 160"/>
                <a:gd name="T54" fmla="*/ 3 w 107"/>
                <a:gd name="T55" fmla="*/ 2 h 160"/>
                <a:gd name="T56" fmla="*/ 4 w 107"/>
                <a:gd name="T57" fmla="*/ 2 h 1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7"/>
                <a:gd name="T88" fmla="*/ 0 h 160"/>
                <a:gd name="T89" fmla="*/ 107 w 107"/>
                <a:gd name="T90" fmla="*/ 160 h 1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7" h="160">
                  <a:moveTo>
                    <a:pt x="107" y="50"/>
                  </a:moveTo>
                  <a:lnTo>
                    <a:pt x="99" y="17"/>
                  </a:lnTo>
                  <a:lnTo>
                    <a:pt x="80" y="1"/>
                  </a:lnTo>
                  <a:lnTo>
                    <a:pt x="41" y="0"/>
                  </a:lnTo>
                  <a:lnTo>
                    <a:pt x="15" y="11"/>
                  </a:lnTo>
                  <a:lnTo>
                    <a:pt x="0" y="47"/>
                  </a:lnTo>
                  <a:lnTo>
                    <a:pt x="0" y="102"/>
                  </a:lnTo>
                  <a:lnTo>
                    <a:pt x="9" y="135"/>
                  </a:lnTo>
                  <a:lnTo>
                    <a:pt x="26" y="152"/>
                  </a:lnTo>
                  <a:lnTo>
                    <a:pt x="48" y="160"/>
                  </a:lnTo>
                  <a:lnTo>
                    <a:pt x="76" y="157"/>
                  </a:lnTo>
                  <a:lnTo>
                    <a:pt x="96" y="141"/>
                  </a:lnTo>
                  <a:lnTo>
                    <a:pt x="105" y="118"/>
                  </a:lnTo>
                  <a:lnTo>
                    <a:pt x="107" y="102"/>
                  </a:lnTo>
                  <a:lnTo>
                    <a:pt x="78" y="102"/>
                  </a:lnTo>
                  <a:lnTo>
                    <a:pt x="77" y="120"/>
                  </a:lnTo>
                  <a:lnTo>
                    <a:pt x="66" y="135"/>
                  </a:lnTo>
                  <a:lnTo>
                    <a:pt x="51" y="135"/>
                  </a:lnTo>
                  <a:lnTo>
                    <a:pt x="37" y="129"/>
                  </a:lnTo>
                  <a:lnTo>
                    <a:pt x="30" y="114"/>
                  </a:lnTo>
                  <a:lnTo>
                    <a:pt x="27" y="57"/>
                  </a:lnTo>
                  <a:lnTo>
                    <a:pt x="36" y="26"/>
                  </a:lnTo>
                  <a:lnTo>
                    <a:pt x="46" y="17"/>
                  </a:lnTo>
                  <a:lnTo>
                    <a:pt x="60" y="15"/>
                  </a:lnTo>
                  <a:lnTo>
                    <a:pt x="72" y="24"/>
                  </a:lnTo>
                  <a:lnTo>
                    <a:pt x="77" y="34"/>
                  </a:lnTo>
                  <a:lnTo>
                    <a:pt x="78" y="50"/>
                  </a:lnTo>
                  <a:lnTo>
                    <a:pt x="72" y="50"/>
                  </a:lnTo>
                  <a:lnTo>
                    <a:pt x="107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19" name="Freeform 249"/>
            <p:cNvSpPr>
              <a:spLocks/>
            </p:cNvSpPr>
            <p:nvPr/>
          </p:nvSpPr>
          <p:spPr bwMode="auto">
            <a:xfrm>
              <a:off x="2435" y="2528"/>
              <a:ext cx="27" cy="52"/>
            </a:xfrm>
            <a:custGeom>
              <a:avLst/>
              <a:gdLst>
                <a:gd name="T0" fmla="*/ 1 w 81"/>
                <a:gd name="T1" fmla="*/ 0 h 157"/>
                <a:gd name="T2" fmla="*/ 0 w 81"/>
                <a:gd name="T3" fmla="*/ 0 h 157"/>
                <a:gd name="T4" fmla="*/ 0 w 81"/>
                <a:gd name="T5" fmla="*/ 6 h 157"/>
                <a:gd name="T6" fmla="*/ 1 w 81"/>
                <a:gd name="T7" fmla="*/ 6 h 157"/>
                <a:gd name="T8" fmla="*/ 1 w 81"/>
                <a:gd name="T9" fmla="*/ 2 h 157"/>
                <a:gd name="T10" fmla="*/ 1 w 81"/>
                <a:gd name="T11" fmla="*/ 3 h 157"/>
                <a:gd name="T12" fmla="*/ 1 w 81"/>
                <a:gd name="T13" fmla="*/ 2 h 157"/>
                <a:gd name="T14" fmla="*/ 1 w 81"/>
                <a:gd name="T15" fmla="*/ 1 h 157"/>
                <a:gd name="T16" fmla="*/ 2 w 81"/>
                <a:gd name="T17" fmla="*/ 1 h 157"/>
                <a:gd name="T18" fmla="*/ 2 w 81"/>
                <a:gd name="T19" fmla="*/ 1 h 157"/>
                <a:gd name="T20" fmla="*/ 3 w 81"/>
                <a:gd name="T21" fmla="*/ 1 h 157"/>
                <a:gd name="T22" fmla="*/ 3 w 81"/>
                <a:gd name="T23" fmla="*/ 1 h 157"/>
                <a:gd name="T24" fmla="*/ 3 w 81"/>
                <a:gd name="T25" fmla="*/ 1 h 157"/>
                <a:gd name="T26" fmla="*/ 3 w 81"/>
                <a:gd name="T27" fmla="*/ 0 h 157"/>
                <a:gd name="T28" fmla="*/ 3 w 81"/>
                <a:gd name="T29" fmla="*/ 0 h 157"/>
                <a:gd name="T30" fmla="*/ 2 w 81"/>
                <a:gd name="T31" fmla="*/ 0 h 157"/>
                <a:gd name="T32" fmla="*/ 2 w 81"/>
                <a:gd name="T33" fmla="*/ 0 h 157"/>
                <a:gd name="T34" fmla="*/ 2 w 81"/>
                <a:gd name="T35" fmla="*/ 0 h 157"/>
                <a:gd name="T36" fmla="*/ 1 w 81"/>
                <a:gd name="T37" fmla="*/ 1 h 157"/>
                <a:gd name="T38" fmla="*/ 1 w 81"/>
                <a:gd name="T39" fmla="*/ 1 h 157"/>
                <a:gd name="T40" fmla="*/ 1 w 81"/>
                <a:gd name="T41" fmla="*/ 0 h 1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1"/>
                <a:gd name="T64" fmla="*/ 0 h 157"/>
                <a:gd name="T65" fmla="*/ 81 w 81"/>
                <a:gd name="T66" fmla="*/ 157 h 1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1" h="157">
                  <a:moveTo>
                    <a:pt x="29" y="0"/>
                  </a:moveTo>
                  <a:lnTo>
                    <a:pt x="0" y="0"/>
                  </a:lnTo>
                  <a:lnTo>
                    <a:pt x="0" y="157"/>
                  </a:lnTo>
                  <a:lnTo>
                    <a:pt x="29" y="157"/>
                  </a:lnTo>
                  <a:lnTo>
                    <a:pt x="29" y="63"/>
                  </a:lnTo>
                  <a:lnTo>
                    <a:pt x="29" y="69"/>
                  </a:lnTo>
                  <a:lnTo>
                    <a:pt x="32" y="53"/>
                  </a:lnTo>
                  <a:lnTo>
                    <a:pt x="38" y="37"/>
                  </a:lnTo>
                  <a:lnTo>
                    <a:pt x="51" y="27"/>
                  </a:lnTo>
                  <a:lnTo>
                    <a:pt x="59" y="25"/>
                  </a:lnTo>
                  <a:lnTo>
                    <a:pt x="69" y="23"/>
                  </a:lnTo>
                  <a:lnTo>
                    <a:pt x="81" y="23"/>
                  </a:lnTo>
                  <a:lnTo>
                    <a:pt x="76" y="23"/>
                  </a:lnTo>
                  <a:lnTo>
                    <a:pt x="76" y="0"/>
                  </a:lnTo>
                  <a:lnTo>
                    <a:pt x="81" y="0"/>
                  </a:lnTo>
                  <a:lnTo>
                    <a:pt x="64" y="2"/>
                  </a:lnTo>
                  <a:lnTo>
                    <a:pt x="51" y="5"/>
                  </a:lnTo>
                  <a:lnTo>
                    <a:pt x="41" y="12"/>
                  </a:lnTo>
                  <a:lnTo>
                    <a:pt x="34" y="23"/>
                  </a:lnTo>
                  <a:lnTo>
                    <a:pt x="29" y="2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20" name="Freeform 250"/>
            <p:cNvSpPr>
              <a:spLocks/>
            </p:cNvSpPr>
            <p:nvPr/>
          </p:nvSpPr>
          <p:spPr bwMode="auto">
            <a:xfrm>
              <a:off x="2464" y="2528"/>
              <a:ext cx="43" cy="70"/>
            </a:xfrm>
            <a:custGeom>
              <a:avLst/>
              <a:gdLst>
                <a:gd name="T0" fmla="*/ 1 w 130"/>
                <a:gd name="T1" fmla="*/ 0 h 211"/>
                <a:gd name="T2" fmla="*/ 0 w 130"/>
                <a:gd name="T3" fmla="*/ 0 h 211"/>
                <a:gd name="T4" fmla="*/ 2 w 130"/>
                <a:gd name="T5" fmla="*/ 6 h 211"/>
                <a:gd name="T6" fmla="*/ 1 w 130"/>
                <a:gd name="T7" fmla="*/ 8 h 211"/>
                <a:gd name="T8" fmla="*/ 2 w 130"/>
                <a:gd name="T9" fmla="*/ 8 h 211"/>
                <a:gd name="T10" fmla="*/ 5 w 130"/>
                <a:gd name="T11" fmla="*/ 0 h 211"/>
                <a:gd name="T12" fmla="*/ 4 w 130"/>
                <a:gd name="T13" fmla="*/ 0 h 211"/>
                <a:gd name="T14" fmla="*/ 2 w 130"/>
                <a:gd name="T15" fmla="*/ 5 h 211"/>
                <a:gd name="T16" fmla="*/ 1 w 130"/>
                <a:gd name="T17" fmla="*/ 0 h 2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0"/>
                <a:gd name="T28" fmla="*/ 0 h 211"/>
                <a:gd name="T29" fmla="*/ 130 w 130"/>
                <a:gd name="T30" fmla="*/ 211 h 2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0" h="211">
                  <a:moveTo>
                    <a:pt x="28" y="0"/>
                  </a:moveTo>
                  <a:lnTo>
                    <a:pt x="0" y="0"/>
                  </a:lnTo>
                  <a:lnTo>
                    <a:pt x="53" y="153"/>
                  </a:lnTo>
                  <a:lnTo>
                    <a:pt x="35" y="211"/>
                  </a:lnTo>
                  <a:lnTo>
                    <a:pt x="58" y="211"/>
                  </a:lnTo>
                  <a:lnTo>
                    <a:pt x="130" y="0"/>
                  </a:lnTo>
                  <a:lnTo>
                    <a:pt x="105" y="0"/>
                  </a:lnTo>
                  <a:lnTo>
                    <a:pt x="64" y="12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21" name="Rectangle 251"/>
            <p:cNvSpPr>
              <a:spLocks noChangeArrowheads="1"/>
            </p:cNvSpPr>
            <p:nvPr/>
          </p:nvSpPr>
          <p:spPr bwMode="auto">
            <a:xfrm>
              <a:off x="2516" y="2506"/>
              <a:ext cx="7" cy="7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522" name="Rectangle 252"/>
            <p:cNvSpPr>
              <a:spLocks noChangeArrowheads="1"/>
            </p:cNvSpPr>
            <p:nvPr/>
          </p:nvSpPr>
          <p:spPr bwMode="auto">
            <a:xfrm>
              <a:off x="2538" y="2529"/>
              <a:ext cx="9" cy="5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523" name="Rectangle 253"/>
            <p:cNvSpPr>
              <a:spLocks noChangeArrowheads="1"/>
            </p:cNvSpPr>
            <p:nvPr/>
          </p:nvSpPr>
          <p:spPr bwMode="auto">
            <a:xfrm>
              <a:off x="2536" y="2506"/>
              <a:ext cx="11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524" name="Freeform 254"/>
            <p:cNvSpPr>
              <a:spLocks/>
            </p:cNvSpPr>
            <p:nvPr/>
          </p:nvSpPr>
          <p:spPr bwMode="auto">
            <a:xfrm>
              <a:off x="2562" y="2528"/>
              <a:ext cx="35" cy="54"/>
            </a:xfrm>
            <a:custGeom>
              <a:avLst/>
              <a:gdLst>
                <a:gd name="T0" fmla="*/ 4 w 106"/>
                <a:gd name="T1" fmla="*/ 2 h 160"/>
                <a:gd name="T2" fmla="*/ 4 w 106"/>
                <a:gd name="T3" fmla="*/ 1 h 160"/>
                <a:gd name="T4" fmla="*/ 3 w 106"/>
                <a:gd name="T5" fmla="*/ 0 h 160"/>
                <a:gd name="T6" fmla="*/ 2 w 106"/>
                <a:gd name="T7" fmla="*/ 0 h 160"/>
                <a:gd name="T8" fmla="*/ 1 w 106"/>
                <a:gd name="T9" fmla="*/ 0 h 160"/>
                <a:gd name="T10" fmla="*/ 0 w 106"/>
                <a:gd name="T11" fmla="*/ 1 h 160"/>
                <a:gd name="T12" fmla="*/ 0 w 106"/>
                <a:gd name="T13" fmla="*/ 2 h 160"/>
                <a:gd name="T14" fmla="*/ 0 w 106"/>
                <a:gd name="T15" fmla="*/ 4 h 160"/>
                <a:gd name="T16" fmla="*/ 0 w 106"/>
                <a:gd name="T17" fmla="*/ 5 h 160"/>
                <a:gd name="T18" fmla="*/ 1 w 106"/>
                <a:gd name="T19" fmla="*/ 6 h 160"/>
                <a:gd name="T20" fmla="*/ 2 w 106"/>
                <a:gd name="T21" fmla="*/ 6 h 160"/>
                <a:gd name="T22" fmla="*/ 3 w 106"/>
                <a:gd name="T23" fmla="*/ 6 h 160"/>
                <a:gd name="T24" fmla="*/ 4 w 106"/>
                <a:gd name="T25" fmla="*/ 5 h 160"/>
                <a:gd name="T26" fmla="*/ 4 w 106"/>
                <a:gd name="T27" fmla="*/ 5 h 160"/>
                <a:gd name="T28" fmla="*/ 4 w 106"/>
                <a:gd name="T29" fmla="*/ 4 h 160"/>
                <a:gd name="T30" fmla="*/ 3 w 106"/>
                <a:gd name="T31" fmla="*/ 4 h 160"/>
                <a:gd name="T32" fmla="*/ 3 w 106"/>
                <a:gd name="T33" fmla="*/ 4 h 160"/>
                <a:gd name="T34" fmla="*/ 3 w 106"/>
                <a:gd name="T35" fmla="*/ 5 h 160"/>
                <a:gd name="T36" fmla="*/ 2 w 106"/>
                <a:gd name="T37" fmla="*/ 5 h 160"/>
                <a:gd name="T38" fmla="*/ 2 w 106"/>
                <a:gd name="T39" fmla="*/ 5 h 160"/>
                <a:gd name="T40" fmla="*/ 1 w 106"/>
                <a:gd name="T41" fmla="*/ 5 h 160"/>
                <a:gd name="T42" fmla="*/ 1 w 106"/>
                <a:gd name="T43" fmla="*/ 4 h 160"/>
                <a:gd name="T44" fmla="*/ 1 w 106"/>
                <a:gd name="T45" fmla="*/ 2 h 160"/>
                <a:gd name="T46" fmla="*/ 1 w 106"/>
                <a:gd name="T47" fmla="*/ 1 h 160"/>
                <a:gd name="T48" fmla="*/ 2 w 106"/>
                <a:gd name="T49" fmla="*/ 1 h 160"/>
                <a:gd name="T50" fmla="*/ 2 w 106"/>
                <a:gd name="T51" fmla="*/ 1 h 160"/>
                <a:gd name="T52" fmla="*/ 3 w 106"/>
                <a:gd name="T53" fmla="*/ 1 h 160"/>
                <a:gd name="T54" fmla="*/ 3 w 106"/>
                <a:gd name="T55" fmla="*/ 2 h 160"/>
                <a:gd name="T56" fmla="*/ 3 w 106"/>
                <a:gd name="T57" fmla="*/ 2 h 160"/>
                <a:gd name="T58" fmla="*/ 4 w 106"/>
                <a:gd name="T59" fmla="*/ 2 h 16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6"/>
                <a:gd name="T91" fmla="*/ 0 h 160"/>
                <a:gd name="T92" fmla="*/ 106 w 106"/>
                <a:gd name="T93" fmla="*/ 160 h 16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6" h="160">
                  <a:moveTo>
                    <a:pt x="106" y="50"/>
                  </a:moveTo>
                  <a:lnTo>
                    <a:pt x="100" y="17"/>
                  </a:lnTo>
                  <a:lnTo>
                    <a:pt x="81" y="1"/>
                  </a:lnTo>
                  <a:lnTo>
                    <a:pt x="42" y="0"/>
                  </a:lnTo>
                  <a:lnTo>
                    <a:pt x="16" y="11"/>
                  </a:lnTo>
                  <a:lnTo>
                    <a:pt x="4" y="33"/>
                  </a:lnTo>
                  <a:lnTo>
                    <a:pt x="0" y="47"/>
                  </a:lnTo>
                  <a:lnTo>
                    <a:pt x="0" y="102"/>
                  </a:lnTo>
                  <a:lnTo>
                    <a:pt x="9" y="135"/>
                  </a:lnTo>
                  <a:lnTo>
                    <a:pt x="27" y="152"/>
                  </a:lnTo>
                  <a:lnTo>
                    <a:pt x="49" y="160"/>
                  </a:lnTo>
                  <a:lnTo>
                    <a:pt x="76" y="157"/>
                  </a:lnTo>
                  <a:lnTo>
                    <a:pt x="96" y="141"/>
                  </a:lnTo>
                  <a:lnTo>
                    <a:pt x="105" y="118"/>
                  </a:lnTo>
                  <a:lnTo>
                    <a:pt x="106" y="102"/>
                  </a:lnTo>
                  <a:lnTo>
                    <a:pt x="78" y="102"/>
                  </a:lnTo>
                  <a:lnTo>
                    <a:pt x="83" y="102"/>
                  </a:lnTo>
                  <a:lnTo>
                    <a:pt x="81" y="120"/>
                  </a:lnTo>
                  <a:lnTo>
                    <a:pt x="67" y="135"/>
                  </a:lnTo>
                  <a:lnTo>
                    <a:pt x="51" y="135"/>
                  </a:lnTo>
                  <a:lnTo>
                    <a:pt x="37" y="129"/>
                  </a:lnTo>
                  <a:lnTo>
                    <a:pt x="29" y="114"/>
                  </a:lnTo>
                  <a:lnTo>
                    <a:pt x="27" y="57"/>
                  </a:lnTo>
                  <a:lnTo>
                    <a:pt x="36" y="26"/>
                  </a:lnTo>
                  <a:lnTo>
                    <a:pt x="46" y="17"/>
                  </a:lnTo>
                  <a:lnTo>
                    <a:pt x="61" y="15"/>
                  </a:lnTo>
                  <a:lnTo>
                    <a:pt x="74" y="24"/>
                  </a:lnTo>
                  <a:lnTo>
                    <a:pt x="79" y="42"/>
                  </a:lnTo>
                  <a:lnTo>
                    <a:pt x="78" y="50"/>
                  </a:lnTo>
                  <a:lnTo>
                    <a:pt x="10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25" name="Freeform 255"/>
            <p:cNvSpPr>
              <a:spLocks/>
            </p:cNvSpPr>
            <p:nvPr/>
          </p:nvSpPr>
          <p:spPr bwMode="auto">
            <a:xfrm>
              <a:off x="2342" y="2627"/>
              <a:ext cx="19" cy="53"/>
            </a:xfrm>
            <a:custGeom>
              <a:avLst/>
              <a:gdLst>
                <a:gd name="T0" fmla="*/ 0 w 58"/>
                <a:gd name="T1" fmla="*/ 5 h 159"/>
                <a:gd name="T2" fmla="*/ 0 w 58"/>
                <a:gd name="T3" fmla="*/ 6 h 159"/>
                <a:gd name="T4" fmla="*/ 0 w 58"/>
                <a:gd name="T5" fmla="*/ 6 h 159"/>
                <a:gd name="T6" fmla="*/ 1 w 58"/>
                <a:gd name="T7" fmla="*/ 6 h 159"/>
                <a:gd name="T8" fmla="*/ 1 w 58"/>
                <a:gd name="T9" fmla="*/ 6 h 159"/>
                <a:gd name="T10" fmla="*/ 2 w 58"/>
                <a:gd name="T11" fmla="*/ 5 h 159"/>
                <a:gd name="T12" fmla="*/ 2 w 58"/>
                <a:gd name="T13" fmla="*/ 5 h 159"/>
                <a:gd name="T14" fmla="*/ 2 w 58"/>
                <a:gd name="T15" fmla="*/ 4 h 159"/>
                <a:gd name="T16" fmla="*/ 2 w 58"/>
                <a:gd name="T17" fmla="*/ 4 h 159"/>
                <a:gd name="T18" fmla="*/ 2 w 58"/>
                <a:gd name="T19" fmla="*/ 3 h 159"/>
                <a:gd name="T20" fmla="*/ 2 w 58"/>
                <a:gd name="T21" fmla="*/ 2 h 159"/>
                <a:gd name="T22" fmla="*/ 2 w 58"/>
                <a:gd name="T23" fmla="*/ 1 h 159"/>
                <a:gd name="T24" fmla="*/ 2 w 58"/>
                <a:gd name="T25" fmla="*/ 1 h 159"/>
                <a:gd name="T26" fmla="*/ 2 w 58"/>
                <a:gd name="T27" fmla="*/ 0 h 159"/>
                <a:gd name="T28" fmla="*/ 1 w 58"/>
                <a:gd name="T29" fmla="*/ 0 h 159"/>
                <a:gd name="T30" fmla="*/ 1 w 58"/>
                <a:gd name="T31" fmla="*/ 0 h 159"/>
                <a:gd name="T32" fmla="*/ 0 w 58"/>
                <a:gd name="T33" fmla="*/ 0 h 159"/>
                <a:gd name="T34" fmla="*/ 0 w 58"/>
                <a:gd name="T35" fmla="*/ 0 h 159"/>
                <a:gd name="T36" fmla="*/ 0 w 58"/>
                <a:gd name="T37" fmla="*/ 1 h 159"/>
                <a:gd name="T38" fmla="*/ 0 w 58"/>
                <a:gd name="T39" fmla="*/ 1 h 159"/>
                <a:gd name="T40" fmla="*/ 1 w 58"/>
                <a:gd name="T41" fmla="*/ 1 h 159"/>
                <a:gd name="T42" fmla="*/ 1 w 58"/>
                <a:gd name="T43" fmla="*/ 1 h 159"/>
                <a:gd name="T44" fmla="*/ 1 w 58"/>
                <a:gd name="T45" fmla="*/ 1 h 159"/>
                <a:gd name="T46" fmla="*/ 1 w 58"/>
                <a:gd name="T47" fmla="*/ 2 h 159"/>
                <a:gd name="T48" fmla="*/ 1 w 58"/>
                <a:gd name="T49" fmla="*/ 2 h 159"/>
                <a:gd name="T50" fmla="*/ 1 w 58"/>
                <a:gd name="T51" fmla="*/ 3 h 159"/>
                <a:gd name="T52" fmla="*/ 1 w 58"/>
                <a:gd name="T53" fmla="*/ 4 h 159"/>
                <a:gd name="T54" fmla="*/ 1 w 58"/>
                <a:gd name="T55" fmla="*/ 4 h 159"/>
                <a:gd name="T56" fmla="*/ 1 w 58"/>
                <a:gd name="T57" fmla="*/ 4 h 159"/>
                <a:gd name="T58" fmla="*/ 1 w 58"/>
                <a:gd name="T59" fmla="*/ 5 h 159"/>
                <a:gd name="T60" fmla="*/ 1 w 58"/>
                <a:gd name="T61" fmla="*/ 5 h 159"/>
                <a:gd name="T62" fmla="*/ 1 w 58"/>
                <a:gd name="T63" fmla="*/ 5 h 159"/>
                <a:gd name="T64" fmla="*/ 0 w 58"/>
                <a:gd name="T65" fmla="*/ 5 h 159"/>
                <a:gd name="T66" fmla="*/ 0 w 58"/>
                <a:gd name="T67" fmla="*/ 5 h 1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8"/>
                <a:gd name="T103" fmla="*/ 0 h 159"/>
                <a:gd name="T104" fmla="*/ 58 w 58"/>
                <a:gd name="T105" fmla="*/ 159 h 1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8" h="159">
                  <a:moveTo>
                    <a:pt x="0" y="137"/>
                  </a:moveTo>
                  <a:lnTo>
                    <a:pt x="0" y="159"/>
                  </a:lnTo>
                  <a:lnTo>
                    <a:pt x="7" y="159"/>
                  </a:lnTo>
                  <a:lnTo>
                    <a:pt x="23" y="156"/>
                  </a:lnTo>
                  <a:lnTo>
                    <a:pt x="36" y="151"/>
                  </a:lnTo>
                  <a:lnTo>
                    <a:pt x="45" y="142"/>
                  </a:lnTo>
                  <a:lnTo>
                    <a:pt x="52" y="132"/>
                  </a:lnTo>
                  <a:lnTo>
                    <a:pt x="55" y="119"/>
                  </a:lnTo>
                  <a:lnTo>
                    <a:pt x="57" y="103"/>
                  </a:lnTo>
                  <a:lnTo>
                    <a:pt x="58" y="74"/>
                  </a:lnTo>
                  <a:lnTo>
                    <a:pt x="57" y="51"/>
                  </a:lnTo>
                  <a:lnTo>
                    <a:pt x="54" y="34"/>
                  </a:lnTo>
                  <a:lnTo>
                    <a:pt x="49" y="20"/>
                  </a:lnTo>
                  <a:lnTo>
                    <a:pt x="43" y="11"/>
                  </a:lnTo>
                  <a:lnTo>
                    <a:pt x="35" y="5"/>
                  </a:lnTo>
                  <a:lnTo>
                    <a:pt x="27" y="2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7" y="23"/>
                  </a:lnTo>
                  <a:lnTo>
                    <a:pt x="14" y="24"/>
                  </a:lnTo>
                  <a:lnTo>
                    <a:pt x="21" y="28"/>
                  </a:lnTo>
                  <a:lnTo>
                    <a:pt x="26" y="34"/>
                  </a:lnTo>
                  <a:lnTo>
                    <a:pt x="30" y="42"/>
                  </a:lnTo>
                  <a:lnTo>
                    <a:pt x="34" y="59"/>
                  </a:lnTo>
                  <a:lnTo>
                    <a:pt x="35" y="74"/>
                  </a:lnTo>
                  <a:lnTo>
                    <a:pt x="34" y="101"/>
                  </a:lnTo>
                  <a:lnTo>
                    <a:pt x="32" y="111"/>
                  </a:lnTo>
                  <a:lnTo>
                    <a:pt x="30" y="120"/>
                  </a:lnTo>
                  <a:lnTo>
                    <a:pt x="26" y="128"/>
                  </a:lnTo>
                  <a:lnTo>
                    <a:pt x="21" y="133"/>
                  </a:lnTo>
                  <a:lnTo>
                    <a:pt x="14" y="136"/>
                  </a:lnTo>
                  <a:lnTo>
                    <a:pt x="7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26" name="Freeform 256"/>
            <p:cNvSpPr>
              <a:spLocks/>
            </p:cNvSpPr>
            <p:nvPr/>
          </p:nvSpPr>
          <p:spPr bwMode="auto">
            <a:xfrm>
              <a:off x="2323" y="2627"/>
              <a:ext cx="21" cy="70"/>
            </a:xfrm>
            <a:custGeom>
              <a:avLst/>
              <a:gdLst>
                <a:gd name="T0" fmla="*/ 2 w 63"/>
                <a:gd name="T1" fmla="*/ 1 h 210"/>
                <a:gd name="T2" fmla="*/ 2 w 63"/>
                <a:gd name="T3" fmla="*/ 0 h 210"/>
                <a:gd name="T4" fmla="*/ 2 w 63"/>
                <a:gd name="T5" fmla="*/ 0 h 210"/>
                <a:gd name="T6" fmla="*/ 2 w 63"/>
                <a:gd name="T7" fmla="*/ 0 h 210"/>
                <a:gd name="T8" fmla="*/ 1 w 63"/>
                <a:gd name="T9" fmla="*/ 1 h 210"/>
                <a:gd name="T10" fmla="*/ 1 w 63"/>
                <a:gd name="T11" fmla="*/ 0 h 210"/>
                <a:gd name="T12" fmla="*/ 0 w 63"/>
                <a:gd name="T13" fmla="*/ 0 h 210"/>
                <a:gd name="T14" fmla="*/ 0 w 63"/>
                <a:gd name="T15" fmla="*/ 8 h 210"/>
                <a:gd name="T16" fmla="*/ 1 w 63"/>
                <a:gd name="T17" fmla="*/ 8 h 210"/>
                <a:gd name="T18" fmla="*/ 1 w 63"/>
                <a:gd name="T19" fmla="*/ 5 h 210"/>
                <a:gd name="T20" fmla="*/ 2 w 63"/>
                <a:gd name="T21" fmla="*/ 6 h 210"/>
                <a:gd name="T22" fmla="*/ 2 w 63"/>
                <a:gd name="T23" fmla="*/ 6 h 210"/>
                <a:gd name="T24" fmla="*/ 2 w 63"/>
                <a:gd name="T25" fmla="*/ 6 h 210"/>
                <a:gd name="T26" fmla="*/ 2 w 63"/>
                <a:gd name="T27" fmla="*/ 5 h 210"/>
                <a:gd name="T28" fmla="*/ 2 w 63"/>
                <a:gd name="T29" fmla="*/ 5 h 210"/>
                <a:gd name="T30" fmla="*/ 1 w 63"/>
                <a:gd name="T31" fmla="*/ 5 h 210"/>
                <a:gd name="T32" fmla="*/ 1 w 63"/>
                <a:gd name="T33" fmla="*/ 4 h 210"/>
                <a:gd name="T34" fmla="*/ 1 w 63"/>
                <a:gd name="T35" fmla="*/ 3 h 210"/>
                <a:gd name="T36" fmla="*/ 1 w 63"/>
                <a:gd name="T37" fmla="*/ 2 h 210"/>
                <a:gd name="T38" fmla="*/ 1 w 63"/>
                <a:gd name="T39" fmla="*/ 1 h 210"/>
                <a:gd name="T40" fmla="*/ 2 w 63"/>
                <a:gd name="T41" fmla="*/ 1 h 210"/>
                <a:gd name="T42" fmla="*/ 2 w 63"/>
                <a:gd name="T43" fmla="*/ 1 h 210"/>
                <a:gd name="T44" fmla="*/ 2 w 63"/>
                <a:gd name="T45" fmla="*/ 1 h 2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"/>
                <a:gd name="T70" fmla="*/ 0 h 210"/>
                <a:gd name="T71" fmla="*/ 63 w 63"/>
                <a:gd name="T72" fmla="*/ 210 h 2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" h="210">
                  <a:moveTo>
                    <a:pt x="56" y="16"/>
                  </a:moveTo>
                  <a:lnTo>
                    <a:pt x="56" y="0"/>
                  </a:lnTo>
                  <a:lnTo>
                    <a:pt x="63" y="0"/>
                  </a:lnTo>
                  <a:lnTo>
                    <a:pt x="42" y="5"/>
                  </a:lnTo>
                  <a:lnTo>
                    <a:pt x="28" y="23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10"/>
                  </a:lnTo>
                  <a:lnTo>
                    <a:pt x="28" y="210"/>
                  </a:lnTo>
                  <a:lnTo>
                    <a:pt x="28" y="137"/>
                  </a:lnTo>
                  <a:lnTo>
                    <a:pt x="42" y="153"/>
                  </a:lnTo>
                  <a:lnTo>
                    <a:pt x="63" y="159"/>
                  </a:lnTo>
                  <a:lnTo>
                    <a:pt x="56" y="159"/>
                  </a:lnTo>
                  <a:lnTo>
                    <a:pt x="56" y="137"/>
                  </a:lnTo>
                  <a:lnTo>
                    <a:pt x="63" y="137"/>
                  </a:lnTo>
                  <a:lnTo>
                    <a:pt x="40" y="132"/>
                  </a:lnTo>
                  <a:lnTo>
                    <a:pt x="32" y="119"/>
                  </a:lnTo>
                  <a:lnTo>
                    <a:pt x="28" y="86"/>
                  </a:lnTo>
                  <a:lnTo>
                    <a:pt x="32" y="42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3" y="23"/>
                  </a:lnTo>
                  <a:lnTo>
                    <a:pt x="56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27" name="Rectangle 257"/>
            <p:cNvSpPr>
              <a:spLocks noChangeArrowheads="1"/>
            </p:cNvSpPr>
            <p:nvPr/>
          </p:nvSpPr>
          <p:spPr bwMode="auto">
            <a:xfrm>
              <a:off x="2375" y="2605"/>
              <a:ext cx="8" cy="7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528" name="Freeform 258"/>
            <p:cNvSpPr>
              <a:spLocks/>
            </p:cNvSpPr>
            <p:nvPr/>
          </p:nvSpPr>
          <p:spPr bwMode="auto">
            <a:xfrm>
              <a:off x="2414" y="2627"/>
              <a:ext cx="19" cy="53"/>
            </a:xfrm>
            <a:custGeom>
              <a:avLst/>
              <a:gdLst>
                <a:gd name="T0" fmla="*/ 0 w 57"/>
                <a:gd name="T1" fmla="*/ 5 h 161"/>
                <a:gd name="T2" fmla="*/ 0 w 57"/>
                <a:gd name="T3" fmla="*/ 6 h 161"/>
                <a:gd name="T4" fmla="*/ 0 w 57"/>
                <a:gd name="T5" fmla="*/ 6 h 161"/>
                <a:gd name="T6" fmla="*/ 1 w 57"/>
                <a:gd name="T7" fmla="*/ 5 h 161"/>
                <a:gd name="T8" fmla="*/ 1 w 57"/>
                <a:gd name="T9" fmla="*/ 5 h 161"/>
                <a:gd name="T10" fmla="*/ 1 w 57"/>
                <a:gd name="T11" fmla="*/ 6 h 161"/>
                <a:gd name="T12" fmla="*/ 2 w 57"/>
                <a:gd name="T13" fmla="*/ 6 h 161"/>
                <a:gd name="T14" fmla="*/ 2 w 57"/>
                <a:gd name="T15" fmla="*/ 4 h 161"/>
                <a:gd name="T16" fmla="*/ 2 w 57"/>
                <a:gd name="T17" fmla="*/ 4 h 161"/>
                <a:gd name="T18" fmla="*/ 2 w 57"/>
                <a:gd name="T19" fmla="*/ 2 h 161"/>
                <a:gd name="T20" fmla="*/ 2 w 57"/>
                <a:gd name="T21" fmla="*/ 2 h 161"/>
                <a:gd name="T22" fmla="*/ 2 w 57"/>
                <a:gd name="T23" fmla="*/ 1 h 161"/>
                <a:gd name="T24" fmla="*/ 1 w 57"/>
                <a:gd name="T25" fmla="*/ 0 h 161"/>
                <a:gd name="T26" fmla="*/ 0 w 57"/>
                <a:gd name="T27" fmla="*/ 0 h 161"/>
                <a:gd name="T28" fmla="*/ 0 w 57"/>
                <a:gd name="T29" fmla="*/ 1 h 161"/>
                <a:gd name="T30" fmla="*/ 1 w 57"/>
                <a:gd name="T31" fmla="*/ 1 h 161"/>
                <a:gd name="T32" fmla="*/ 1 w 57"/>
                <a:gd name="T33" fmla="*/ 1 h 161"/>
                <a:gd name="T34" fmla="*/ 1 w 57"/>
                <a:gd name="T35" fmla="*/ 2 h 161"/>
                <a:gd name="T36" fmla="*/ 0 w 57"/>
                <a:gd name="T37" fmla="*/ 2 h 161"/>
                <a:gd name="T38" fmla="*/ 0 w 57"/>
                <a:gd name="T39" fmla="*/ 2 h 161"/>
                <a:gd name="T40" fmla="*/ 0 w 57"/>
                <a:gd name="T41" fmla="*/ 3 h 161"/>
                <a:gd name="T42" fmla="*/ 1 w 57"/>
                <a:gd name="T43" fmla="*/ 3 h 161"/>
                <a:gd name="T44" fmla="*/ 1 w 57"/>
                <a:gd name="T45" fmla="*/ 4 h 161"/>
                <a:gd name="T46" fmla="*/ 1 w 57"/>
                <a:gd name="T47" fmla="*/ 5 h 161"/>
                <a:gd name="T48" fmla="*/ 0 w 57"/>
                <a:gd name="T49" fmla="*/ 5 h 1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161"/>
                <a:gd name="T77" fmla="*/ 57 w 57"/>
                <a:gd name="T78" fmla="*/ 161 h 1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161">
                  <a:moveTo>
                    <a:pt x="0" y="138"/>
                  </a:moveTo>
                  <a:lnTo>
                    <a:pt x="0" y="156"/>
                  </a:lnTo>
                  <a:lnTo>
                    <a:pt x="5" y="161"/>
                  </a:lnTo>
                  <a:lnTo>
                    <a:pt x="23" y="143"/>
                  </a:lnTo>
                  <a:lnTo>
                    <a:pt x="28" y="133"/>
                  </a:lnTo>
                  <a:lnTo>
                    <a:pt x="28" y="156"/>
                  </a:lnTo>
                  <a:lnTo>
                    <a:pt x="57" y="156"/>
                  </a:lnTo>
                  <a:lnTo>
                    <a:pt x="57" y="121"/>
                  </a:lnTo>
                  <a:lnTo>
                    <a:pt x="52" y="115"/>
                  </a:lnTo>
                  <a:lnTo>
                    <a:pt x="52" y="46"/>
                  </a:lnTo>
                  <a:lnTo>
                    <a:pt x="57" y="46"/>
                  </a:lnTo>
                  <a:lnTo>
                    <a:pt x="52" y="21"/>
                  </a:lnTo>
                  <a:lnTo>
                    <a:pt x="30" y="3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8" y="26"/>
                  </a:lnTo>
                  <a:lnTo>
                    <a:pt x="26" y="35"/>
                  </a:lnTo>
                  <a:lnTo>
                    <a:pt x="28" y="57"/>
                  </a:lnTo>
                  <a:lnTo>
                    <a:pt x="5" y="64"/>
                  </a:lnTo>
                  <a:lnTo>
                    <a:pt x="0" y="57"/>
                  </a:lnTo>
                  <a:lnTo>
                    <a:pt x="0" y="80"/>
                  </a:lnTo>
                  <a:lnTo>
                    <a:pt x="28" y="80"/>
                  </a:lnTo>
                  <a:lnTo>
                    <a:pt x="25" y="115"/>
                  </a:lnTo>
                  <a:lnTo>
                    <a:pt x="14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29" name="Freeform 259"/>
            <p:cNvSpPr>
              <a:spLocks/>
            </p:cNvSpPr>
            <p:nvPr/>
          </p:nvSpPr>
          <p:spPr bwMode="auto">
            <a:xfrm>
              <a:off x="2397" y="2627"/>
              <a:ext cx="19" cy="15"/>
            </a:xfrm>
            <a:custGeom>
              <a:avLst/>
              <a:gdLst>
                <a:gd name="T0" fmla="*/ 2 w 56"/>
                <a:gd name="T1" fmla="*/ 1 h 46"/>
                <a:gd name="T2" fmla="*/ 2 w 56"/>
                <a:gd name="T3" fmla="*/ 0 h 46"/>
                <a:gd name="T4" fmla="*/ 2 w 56"/>
                <a:gd name="T5" fmla="*/ 0 h 46"/>
                <a:gd name="T6" fmla="*/ 2 w 56"/>
                <a:gd name="T7" fmla="*/ 0 h 46"/>
                <a:gd name="T8" fmla="*/ 1 w 56"/>
                <a:gd name="T9" fmla="*/ 0 h 46"/>
                <a:gd name="T10" fmla="*/ 1 w 56"/>
                <a:gd name="T11" fmla="*/ 0 h 46"/>
                <a:gd name="T12" fmla="*/ 1 w 56"/>
                <a:gd name="T13" fmla="*/ 0 h 46"/>
                <a:gd name="T14" fmla="*/ 0 w 56"/>
                <a:gd name="T15" fmla="*/ 1 h 46"/>
                <a:gd name="T16" fmla="*/ 0 w 56"/>
                <a:gd name="T17" fmla="*/ 1 h 46"/>
                <a:gd name="T18" fmla="*/ 0 w 56"/>
                <a:gd name="T19" fmla="*/ 1 h 46"/>
                <a:gd name="T20" fmla="*/ 0 w 56"/>
                <a:gd name="T21" fmla="*/ 2 h 46"/>
                <a:gd name="T22" fmla="*/ 0 w 56"/>
                <a:gd name="T23" fmla="*/ 2 h 46"/>
                <a:gd name="T24" fmla="*/ 1 w 56"/>
                <a:gd name="T25" fmla="*/ 2 h 46"/>
                <a:gd name="T26" fmla="*/ 1 w 56"/>
                <a:gd name="T27" fmla="*/ 1 h 46"/>
                <a:gd name="T28" fmla="*/ 1 w 56"/>
                <a:gd name="T29" fmla="*/ 1 h 46"/>
                <a:gd name="T30" fmla="*/ 2 w 56"/>
                <a:gd name="T31" fmla="*/ 1 h 46"/>
                <a:gd name="T32" fmla="*/ 2 w 56"/>
                <a:gd name="T33" fmla="*/ 1 h 46"/>
                <a:gd name="T34" fmla="*/ 2 w 56"/>
                <a:gd name="T35" fmla="*/ 1 h 46"/>
                <a:gd name="T36" fmla="*/ 2 w 56"/>
                <a:gd name="T37" fmla="*/ 1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"/>
                <a:gd name="T58" fmla="*/ 0 h 46"/>
                <a:gd name="T59" fmla="*/ 56 w 56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" h="46">
                  <a:moveTo>
                    <a:pt x="51" y="18"/>
                  </a:moveTo>
                  <a:lnTo>
                    <a:pt x="51" y="0"/>
                  </a:lnTo>
                  <a:lnTo>
                    <a:pt x="56" y="0"/>
                  </a:lnTo>
                  <a:lnTo>
                    <a:pt x="45" y="0"/>
                  </a:lnTo>
                  <a:lnTo>
                    <a:pt x="35" y="2"/>
                  </a:lnTo>
                  <a:lnTo>
                    <a:pt x="26" y="5"/>
                  </a:lnTo>
                  <a:lnTo>
                    <a:pt x="18" y="10"/>
                  </a:lnTo>
                  <a:lnTo>
                    <a:pt x="13" y="16"/>
                  </a:lnTo>
                  <a:lnTo>
                    <a:pt x="9" y="24"/>
                  </a:lnTo>
                  <a:lnTo>
                    <a:pt x="6" y="34"/>
                  </a:lnTo>
                  <a:lnTo>
                    <a:pt x="5" y="46"/>
                  </a:lnTo>
                  <a:lnTo>
                    <a:pt x="0" y="46"/>
                  </a:lnTo>
                  <a:lnTo>
                    <a:pt x="28" y="46"/>
                  </a:lnTo>
                  <a:lnTo>
                    <a:pt x="31" y="34"/>
                  </a:lnTo>
                  <a:lnTo>
                    <a:pt x="36" y="25"/>
                  </a:lnTo>
                  <a:lnTo>
                    <a:pt x="42" y="20"/>
                  </a:lnTo>
                  <a:lnTo>
                    <a:pt x="51" y="18"/>
                  </a:lnTo>
                  <a:lnTo>
                    <a:pt x="56" y="23"/>
                  </a:lnTo>
                  <a:lnTo>
                    <a:pt x="5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30" name="Freeform 260"/>
            <p:cNvSpPr>
              <a:spLocks/>
            </p:cNvSpPr>
            <p:nvPr/>
          </p:nvSpPr>
          <p:spPr bwMode="auto">
            <a:xfrm>
              <a:off x="2397" y="2646"/>
              <a:ext cx="19" cy="34"/>
            </a:xfrm>
            <a:custGeom>
              <a:avLst/>
              <a:gdLst>
                <a:gd name="T0" fmla="*/ 2 w 56"/>
                <a:gd name="T1" fmla="*/ 1 h 104"/>
                <a:gd name="T2" fmla="*/ 2 w 56"/>
                <a:gd name="T3" fmla="*/ 0 h 104"/>
                <a:gd name="T4" fmla="*/ 2 w 56"/>
                <a:gd name="T5" fmla="*/ 0 h 104"/>
                <a:gd name="T6" fmla="*/ 1 w 56"/>
                <a:gd name="T7" fmla="*/ 0 h 104"/>
                <a:gd name="T8" fmla="*/ 1 w 56"/>
                <a:gd name="T9" fmla="*/ 1 h 104"/>
                <a:gd name="T10" fmla="*/ 0 w 56"/>
                <a:gd name="T11" fmla="*/ 1 h 104"/>
                <a:gd name="T12" fmla="*/ 0 w 56"/>
                <a:gd name="T13" fmla="*/ 1 h 104"/>
                <a:gd name="T14" fmla="*/ 0 w 56"/>
                <a:gd name="T15" fmla="*/ 1 h 104"/>
                <a:gd name="T16" fmla="*/ 0 w 56"/>
                <a:gd name="T17" fmla="*/ 2 h 104"/>
                <a:gd name="T18" fmla="*/ 0 w 56"/>
                <a:gd name="T19" fmla="*/ 3 h 104"/>
                <a:gd name="T20" fmla="*/ 0 w 56"/>
                <a:gd name="T21" fmla="*/ 3 h 104"/>
                <a:gd name="T22" fmla="*/ 0 w 56"/>
                <a:gd name="T23" fmla="*/ 3 h 104"/>
                <a:gd name="T24" fmla="*/ 1 w 56"/>
                <a:gd name="T25" fmla="*/ 3 h 104"/>
                <a:gd name="T26" fmla="*/ 1 w 56"/>
                <a:gd name="T27" fmla="*/ 4 h 104"/>
                <a:gd name="T28" fmla="*/ 1 w 56"/>
                <a:gd name="T29" fmla="*/ 4 h 104"/>
                <a:gd name="T30" fmla="*/ 2 w 56"/>
                <a:gd name="T31" fmla="*/ 4 h 104"/>
                <a:gd name="T32" fmla="*/ 2 w 56"/>
                <a:gd name="T33" fmla="*/ 4 h 104"/>
                <a:gd name="T34" fmla="*/ 2 w 56"/>
                <a:gd name="T35" fmla="*/ 3 h 104"/>
                <a:gd name="T36" fmla="*/ 2 w 56"/>
                <a:gd name="T37" fmla="*/ 3 h 104"/>
                <a:gd name="T38" fmla="*/ 2 w 56"/>
                <a:gd name="T39" fmla="*/ 3 h 104"/>
                <a:gd name="T40" fmla="*/ 2 w 56"/>
                <a:gd name="T41" fmla="*/ 3 h 104"/>
                <a:gd name="T42" fmla="*/ 1 w 56"/>
                <a:gd name="T43" fmla="*/ 3 h 104"/>
                <a:gd name="T44" fmla="*/ 1 w 56"/>
                <a:gd name="T45" fmla="*/ 3 h 104"/>
                <a:gd name="T46" fmla="*/ 1 w 56"/>
                <a:gd name="T47" fmla="*/ 2 h 104"/>
                <a:gd name="T48" fmla="*/ 1 w 56"/>
                <a:gd name="T49" fmla="*/ 2 h 104"/>
                <a:gd name="T50" fmla="*/ 1 w 56"/>
                <a:gd name="T51" fmla="*/ 2 h 104"/>
                <a:gd name="T52" fmla="*/ 1 w 56"/>
                <a:gd name="T53" fmla="*/ 1 h 104"/>
                <a:gd name="T54" fmla="*/ 1 w 56"/>
                <a:gd name="T55" fmla="*/ 1 h 104"/>
                <a:gd name="T56" fmla="*/ 2 w 56"/>
                <a:gd name="T57" fmla="*/ 1 h 104"/>
                <a:gd name="T58" fmla="*/ 2 w 56"/>
                <a:gd name="T59" fmla="*/ 1 h 104"/>
                <a:gd name="T60" fmla="*/ 2 w 56"/>
                <a:gd name="T61" fmla="*/ 1 h 1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6"/>
                <a:gd name="T94" fmla="*/ 0 h 104"/>
                <a:gd name="T95" fmla="*/ 56 w 56"/>
                <a:gd name="T96" fmla="*/ 104 h 1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6" h="104">
                  <a:moveTo>
                    <a:pt x="51" y="23"/>
                  </a:moveTo>
                  <a:lnTo>
                    <a:pt x="51" y="0"/>
                  </a:lnTo>
                  <a:lnTo>
                    <a:pt x="56" y="7"/>
                  </a:lnTo>
                  <a:lnTo>
                    <a:pt x="36" y="9"/>
                  </a:lnTo>
                  <a:lnTo>
                    <a:pt x="18" y="17"/>
                  </a:lnTo>
                  <a:lnTo>
                    <a:pt x="10" y="23"/>
                  </a:lnTo>
                  <a:lnTo>
                    <a:pt x="5" y="31"/>
                  </a:lnTo>
                  <a:lnTo>
                    <a:pt x="1" y="41"/>
                  </a:lnTo>
                  <a:lnTo>
                    <a:pt x="0" y="53"/>
                  </a:lnTo>
                  <a:lnTo>
                    <a:pt x="2" y="73"/>
                  </a:lnTo>
                  <a:lnTo>
                    <a:pt x="5" y="81"/>
                  </a:lnTo>
                  <a:lnTo>
                    <a:pt x="10" y="89"/>
                  </a:lnTo>
                  <a:lnTo>
                    <a:pt x="17" y="95"/>
                  </a:lnTo>
                  <a:lnTo>
                    <a:pt x="24" y="100"/>
                  </a:lnTo>
                  <a:lnTo>
                    <a:pt x="33" y="103"/>
                  </a:lnTo>
                  <a:lnTo>
                    <a:pt x="45" y="104"/>
                  </a:lnTo>
                  <a:lnTo>
                    <a:pt x="56" y="104"/>
                  </a:lnTo>
                  <a:lnTo>
                    <a:pt x="51" y="99"/>
                  </a:lnTo>
                  <a:lnTo>
                    <a:pt x="51" y="81"/>
                  </a:lnTo>
                  <a:lnTo>
                    <a:pt x="56" y="81"/>
                  </a:lnTo>
                  <a:lnTo>
                    <a:pt x="45" y="81"/>
                  </a:lnTo>
                  <a:lnTo>
                    <a:pt x="37" y="79"/>
                  </a:lnTo>
                  <a:lnTo>
                    <a:pt x="29" y="73"/>
                  </a:lnTo>
                  <a:lnTo>
                    <a:pt x="24" y="64"/>
                  </a:lnTo>
                  <a:lnTo>
                    <a:pt x="23" y="53"/>
                  </a:lnTo>
                  <a:lnTo>
                    <a:pt x="24" y="45"/>
                  </a:lnTo>
                  <a:lnTo>
                    <a:pt x="26" y="39"/>
                  </a:lnTo>
                  <a:lnTo>
                    <a:pt x="33" y="30"/>
                  </a:lnTo>
                  <a:lnTo>
                    <a:pt x="44" y="25"/>
                  </a:lnTo>
                  <a:lnTo>
                    <a:pt x="56" y="23"/>
                  </a:lnTo>
                  <a:lnTo>
                    <a:pt x="51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31" name="Freeform 261"/>
            <p:cNvSpPr>
              <a:spLocks/>
            </p:cNvSpPr>
            <p:nvPr/>
          </p:nvSpPr>
          <p:spPr bwMode="auto">
            <a:xfrm>
              <a:off x="2446" y="2627"/>
              <a:ext cx="36" cy="53"/>
            </a:xfrm>
            <a:custGeom>
              <a:avLst/>
              <a:gdLst>
                <a:gd name="T0" fmla="*/ 4 w 109"/>
                <a:gd name="T1" fmla="*/ 4 h 159"/>
                <a:gd name="T2" fmla="*/ 4 w 109"/>
                <a:gd name="T3" fmla="*/ 4 h 159"/>
                <a:gd name="T4" fmla="*/ 3 w 109"/>
                <a:gd name="T5" fmla="*/ 3 h 159"/>
                <a:gd name="T6" fmla="*/ 1 w 109"/>
                <a:gd name="T7" fmla="*/ 2 h 159"/>
                <a:gd name="T8" fmla="*/ 1 w 109"/>
                <a:gd name="T9" fmla="*/ 1 h 159"/>
                <a:gd name="T10" fmla="*/ 2 w 109"/>
                <a:gd name="T11" fmla="*/ 1 h 159"/>
                <a:gd name="T12" fmla="*/ 2 w 109"/>
                <a:gd name="T13" fmla="*/ 1 h 159"/>
                <a:gd name="T14" fmla="*/ 3 w 109"/>
                <a:gd name="T15" fmla="*/ 1 h 159"/>
                <a:gd name="T16" fmla="*/ 3 w 109"/>
                <a:gd name="T17" fmla="*/ 2 h 159"/>
                <a:gd name="T18" fmla="*/ 3 w 109"/>
                <a:gd name="T19" fmla="*/ 1 h 159"/>
                <a:gd name="T20" fmla="*/ 4 w 109"/>
                <a:gd name="T21" fmla="*/ 1 h 159"/>
                <a:gd name="T22" fmla="*/ 4 w 109"/>
                <a:gd name="T23" fmla="*/ 2 h 159"/>
                <a:gd name="T24" fmla="*/ 4 w 109"/>
                <a:gd name="T25" fmla="*/ 1 h 159"/>
                <a:gd name="T26" fmla="*/ 3 w 109"/>
                <a:gd name="T27" fmla="*/ 0 h 159"/>
                <a:gd name="T28" fmla="*/ 2 w 109"/>
                <a:gd name="T29" fmla="*/ 0 h 159"/>
                <a:gd name="T30" fmla="*/ 1 w 109"/>
                <a:gd name="T31" fmla="*/ 0 h 159"/>
                <a:gd name="T32" fmla="*/ 0 w 109"/>
                <a:gd name="T33" fmla="*/ 1 h 159"/>
                <a:gd name="T34" fmla="*/ 0 w 109"/>
                <a:gd name="T35" fmla="*/ 1 h 159"/>
                <a:gd name="T36" fmla="*/ 1 w 109"/>
                <a:gd name="T37" fmla="*/ 2 h 159"/>
                <a:gd name="T38" fmla="*/ 1 w 109"/>
                <a:gd name="T39" fmla="*/ 3 h 159"/>
                <a:gd name="T40" fmla="*/ 3 w 109"/>
                <a:gd name="T41" fmla="*/ 4 h 159"/>
                <a:gd name="T42" fmla="*/ 3 w 109"/>
                <a:gd name="T43" fmla="*/ 4 h 159"/>
                <a:gd name="T44" fmla="*/ 3 w 109"/>
                <a:gd name="T45" fmla="*/ 5 h 159"/>
                <a:gd name="T46" fmla="*/ 2 w 109"/>
                <a:gd name="T47" fmla="*/ 5 h 159"/>
                <a:gd name="T48" fmla="*/ 2 w 109"/>
                <a:gd name="T49" fmla="*/ 5 h 159"/>
                <a:gd name="T50" fmla="*/ 1 w 109"/>
                <a:gd name="T51" fmla="*/ 4 h 159"/>
                <a:gd name="T52" fmla="*/ 1 w 109"/>
                <a:gd name="T53" fmla="*/ 4 h 159"/>
                <a:gd name="T54" fmla="*/ 0 w 109"/>
                <a:gd name="T55" fmla="*/ 4 h 159"/>
                <a:gd name="T56" fmla="*/ 0 w 109"/>
                <a:gd name="T57" fmla="*/ 4 h 159"/>
                <a:gd name="T58" fmla="*/ 0 w 109"/>
                <a:gd name="T59" fmla="*/ 5 h 159"/>
                <a:gd name="T60" fmla="*/ 1 w 109"/>
                <a:gd name="T61" fmla="*/ 6 h 159"/>
                <a:gd name="T62" fmla="*/ 1 w 109"/>
                <a:gd name="T63" fmla="*/ 6 h 159"/>
                <a:gd name="T64" fmla="*/ 3 w 109"/>
                <a:gd name="T65" fmla="*/ 6 h 159"/>
                <a:gd name="T66" fmla="*/ 4 w 109"/>
                <a:gd name="T67" fmla="*/ 6 h 159"/>
                <a:gd name="T68" fmla="*/ 4 w 109"/>
                <a:gd name="T69" fmla="*/ 5 h 159"/>
                <a:gd name="T70" fmla="*/ 4 w 109"/>
                <a:gd name="T71" fmla="*/ 4 h 159"/>
                <a:gd name="T72" fmla="*/ 4 w 109"/>
                <a:gd name="T73" fmla="*/ 4 h 1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159"/>
                <a:gd name="T113" fmla="*/ 109 w 109"/>
                <a:gd name="T114" fmla="*/ 159 h 1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159">
                  <a:moveTo>
                    <a:pt x="109" y="114"/>
                  </a:moveTo>
                  <a:lnTo>
                    <a:pt x="106" y="97"/>
                  </a:lnTo>
                  <a:lnTo>
                    <a:pt x="86" y="74"/>
                  </a:lnTo>
                  <a:lnTo>
                    <a:pt x="37" y="47"/>
                  </a:lnTo>
                  <a:lnTo>
                    <a:pt x="35" y="40"/>
                  </a:lnTo>
                  <a:lnTo>
                    <a:pt x="42" y="22"/>
                  </a:lnTo>
                  <a:lnTo>
                    <a:pt x="58" y="17"/>
                  </a:lnTo>
                  <a:lnTo>
                    <a:pt x="78" y="24"/>
                  </a:lnTo>
                  <a:lnTo>
                    <a:pt x="86" y="45"/>
                  </a:lnTo>
                  <a:lnTo>
                    <a:pt x="79" y="40"/>
                  </a:lnTo>
                  <a:lnTo>
                    <a:pt x="109" y="40"/>
                  </a:lnTo>
                  <a:lnTo>
                    <a:pt x="109" y="45"/>
                  </a:lnTo>
                  <a:lnTo>
                    <a:pt x="101" y="15"/>
                  </a:lnTo>
                  <a:lnTo>
                    <a:pt x="82" y="1"/>
                  </a:lnTo>
                  <a:lnTo>
                    <a:pt x="47" y="0"/>
                  </a:lnTo>
                  <a:lnTo>
                    <a:pt x="27" y="6"/>
                  </a:lnTo>
                  <a:lnTo>
                    <a:pt x="13" y="25"/>
                  </a:lnTo>
                  <a:lnTo>
                    <a:pt x="11" y="40"/>
                  </a:lnTo>
                  <a:lnTo>
                    <a:pt x="14" y="55"/>
                  </a:lnTo>
                  <a:lnTo>
                    <a:pt x="35" y="76"/>
                  </a:lnTo>
                  <a:lnTo>
                    <a:pt x="83" y="105"/>
                  </a:lnTo>
                  <a:lnTo>
                    <a:pt x="86" y="114"/>
                  </a:lnTo>
                  <a:lnTo>
                    <a:pt x="78" y="132"/>
                  </a:lnTo>
                  <a:lnTo>
                    <a:pt x="58" y="137"/>
                  </a:lnTo>
                  <a:lnTo>
                    <a:pt x="45" y="135"/>
                  </a:lnTo>
                  <a:lnTo>
                    <a:pt x="35" y="118"/>
                  </a:lnTo>
                  <a:lnTo>
                    <a:pt x="35" y="109"/>
                  </a:lnTo>
                  <a:lnTo>
                    <a:pt x="0" y="109"/>
                  </a:lnTo>
                  <a:lnTo>
                    <a:pt x="6" y="109"/>
                  </a:lnTo>
                  <a:lnTo>
                    <a:pt x="9" y="132"/>
                  </a:lnTo>
                  <a:lnTo>
                    <a:pt x="26" y="152"/>
                  </a:lnTo>
                  <a:lnTo>
                    <a:pt x="35" y="158"/>
                  </a:lnTo>
                  <a:lnTo>
                    <a:pt x="69" y="159"/>
                  </a:lnTo>
                  <a:lnTo>
                    <a:pt x="96" y="149"/>
                  </a:lnTo>
                  <a:lnTo>
                    <a:pt x="108" y="124"/>
                  </a:lnTo>
                  <a:lnTo>
                    <a:pt x="109" y="109"/>
                  </a:lnTo>
                  <a:lnTo>
                    <a:pt x="109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32" name="Freeform 262"/>
            <p:cNvSpPr>
              <a:spLocks/>
            </p:cNvSpPr>
            <p:nvPr/>
          </p:nvSpPr>
          <p:spPr bwMode="auto">
            <a:xfrm>
              <a:off x="2485" y="2614"/>
              <a:ext cx="31" cy="66"/>
            </a:xfrm>
            <a:custGeom>
              <a:avLst/>
              <a:gdLst>
                <a:gd name="T0" fmla="*/ 0 w 93"/>
                <a:gd name="T1" fmla="*/ 1 h 199"/>
                <a:gd name="T2" fmla="*/ 0 w 93"/>
                <a:gd name="T3" fmla="*/ 2 h 199"/>
                <a:gd name="T4" fmla="*/ 1 w 93"/>
                <a:gd name="T5" fmla="*/ 2 h 199"/>
                <a:gd name="T6" fmla="*/ 1 w 93"/>
                <a:gd name="T7" fmla="*/ 6 h 199"/>
                <a:gd name="T8" fmla="*/ 1 w 93"/>
                <a:gd name="T9" fmla="*/ 6 h 199"/>
                <a:gd name="T10" fmla="*/ 1 w 93"/>
                <a:gd name="T11" fmla="*/ 7 h 199"/>
                <a:gd name="T12" fmla="*/ 1 w 93"/>
                <a:gd name="T13" fmla="*/ 7 h 199"/>
                <a:gd name="T14" fmla="*/ 2 w 93"/>
                <a:gd name="T15" fmla="*/ 7 h 199"/>
                <a:gd name="T16" fmla="*/ 2 w 93"/>
                <a:gd name="T17" fmla="*/ 7 h 199"/>
                <a:gd name="T18" fmla="*/ 3 w 93"/>
                <a:gd name="T19" fmla="*/ 7 h 199"/>
                <a:gd name="T20" fmla="*/ 3 w 93"/>
                <a:gd name="T21" fmla="*/ 7 h 199"/>
                <a:gd name="T22" fmla="*/ 3 w 93"/>
                <a:gd name="T23" fmla="*/ 7 h 199"/>
                <a:gd name="T24" fmla="*/ 3 w 93"/>
                <a:gd name="T25" fmla="*/ 6 h 199"/>
                <a:gd name="T26" fmla="*/ 3 w 93"/>
                <a:gd name="T27" fmla="*/ 7 h 199"/>
                <a:gd name="T28" fmla="*/ 3 w 93"/>
                <a:gd name="T29" fmla="*/ 7 h 199"/>
                <a:gd name="T30" fmla="*/ 2 w 93"/>
                <a:gd name="T31" fmla="*/ 6 h 199"/>
                <a:gd name="T32" fmla="*/ 2 w 93"/>
                <a:gd name="T33" fmla="*/ 6 h 199"/>
                <a:gd name="T34" fmla="*/ 2 w 93"/>
                <a:gd name="T35" fmla="*/ 6 h 199"/>
                <a:gd name="T36" fmla="*/ 2 w 93"/>
                <a:gd name="T37" fmla="*/ 6 h 199"/>
                <a:gd name="T38" fmla="*/ 2 w 93"/>
                <a:gd name="T39" fmla="*/ 6 h 199"/>
                <a:gd name="T40" fmla="*/ 2 w 93"/>
                <a:gd name="T41" fmla="*/ 2 h 199"/>
                <a:gd name="T42" fmla="*/ 3 w 93"/>
                <a:gd name="T43" fmla="*/ 2 h 199"/>
                <a:gd name="T44" fmla="*/ 3 w 93"/>
                <a:gd name="T45" fmla="*/ 1 h 199"/>
                <a:gd name="T46" fmla="*/ 2 w 93"/>
                <a:gd name="T47" fmla="*/ 1 h 199"/>
                <a:gd name="T48" fmla="*/ 2 w 93"/>
                <a:gd name="T49" fmla="*/ 0 h 199"/>
                <a:gd name="T50" fmla="*/ 1 w 93"/>
                <a:gd name="T51" fmla="*/ 0 h 199"/>
                <a:gd name="T52" fmla="*/ 1 w 93"/>
                <a:gd name="T53" fmla="*/ 1 h 199"/>
                <a:gd name="T54" fmla="*/ 0 w 93"/>
                <a:gd name="T55" fmla="*/ 1 h 19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3"/>
                <a:gd name="T85" fmla="*/ 0 h 199"/>
                <a:gd name="T86" fmla="*/ 93 w 93"/>
                <a:gd name="T87" fmla="*/ 199 h 19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3" h="199">
                  <a:moveTo>
                    <a:pt x="0" y="40"/>
                  </a:moveTo>
                  <a:lnTo>
                    <a:pt x="0" y="57"/>
                  </a:lnTo>
                  <a:lnTo>
                    <a:pt x="29" y="57"/>
                  </a:lnTo>
                  <a:lnTo>
                    <a:pt x="29" y="166"/>
                  </a:lnTo>
                  <a:lnTo>
                    <a:pt x="29" y="171"/>
                  </a:lnTo>
                  <a:lnTo>
                    <a:pt x="31" y="183"/>
                  </a:lnTo>
                  <a:lnTo>
                    <a:pt x="38" y="191"/>
                  </a:lnTo>
                  <a:lnTo>
                    <a:pt x="48" y="197"/>
                  </a:lnTo>
                  <a:lnTo>
                    <a:pt x="63" y="199"/>
                  </a:lnTo>
                  <a:lnTo>
                    <a:pt x="79" y="197"/>
                  </a:lnTo>
                  <a:lnTo>
                    <a:pt x="93" y="194"/>
                  </a:lnTo>
                  <a:lnTo>
                    <a:pt x="86" y="194"/>
                  </a:lnTo>
                  <a:lnTo>
                    <a:pt x="86" y="171"/>
                  </a:lnTo>
                  <a:lnTo>
                    <a:pt x="93" y="177"/>
                  </a:lnTo>
                  <a:lnTo>
                    <a:pt x="75" y="177"/>
                  </a:lnTo>
                  <a:lnTo>
                    <a:pt x="64" y="175"/>
                  </a:lnTo>
                  <a:lnTo>
                    <a:pt x="61" y="170"/>
                  </a:lnTo>
                  <a:lnTo>
                    <a:pt x="58" y="163"/>
                  </a:lnTo>
                  <a:lnTo>
                    <a:pt x="58" y="154"/>
                  </a:lnTo>
                  <a:lnTo>
                    <a:pt x="52" y="154"/>
                  </a:lnTo>
                  <a:lnTo>
                    <a:pt x="52" y="57"/>
                  </a:lnTo>
                  <a:lnTo>
                    <a:pt x="86" y="57"/>
                  </a:lnTo>
                  <a:lnTo>
                    <a:pt x="86" y="40"/>
                  </a:lnTo>
                  <a:lnTo>
                    <a:pt x="52" y="40"/>
                  </a:lnTo>
                  <a:lnTo>
                    <a:pt x="52" y="0"/>
                  </a:lnTo>
                  <a:lnTo>
                    <a:pt x="29" y="12"/>
                  </a:lnTo>
                  <a:lnTo>
                    <a:pt x="29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33" name="Rectangle 263"/>
            <p:cNvSpPr>
              <a:spLocks noChangeArrowheads="1"/>
            </p:cNvSpPr>
            <p:nvPr/>
          </p:nvSpPr>
          <p:spPr bwMode="auto">
            <a:xfrm>
              <a:off x="2521" y="2628"/>
              <a:ext cx="8" cy="5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534" name="Rectangle 264"/>
            <p:cNvSpPr>
              <a:spLocks noChangeArrowheads="1"/>
            </p:cNvSpPr>
            <p:nvPr/>
          </p:nvSpPr>
          <p:spPr bwMode="auto">
            <a:xfrm>
              <a:off x="2521" y="2605"/>
              <a:ext cx="8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535" name="Freeform 265"/>
            <p:cNvSpPr>
              <a:spLocks/>
            </p:cNvSpPr>
            <p:nvPr/>
          </p:nvSpPr>
          <p:spPr bwMode="auto">
            <a:xfrm>
              <a:off x="2547" y="2627"/>
              <a:ext cx="34" cy="53"/>
            </a:xfrm>
            <a:custGeom>
              <a:avLst/>
              <a:gdLst>
                <a:gd name="T0" fmla="*/ 4 w 102"/>
                <a:gd name="T1" fmla="*/ 2 h 161"/>
                <a:gd name="T2" fmla="*/ 4 w 102"/>
                <a:gd name="T3" fmla="*/ 1 h 161"/>
                <a:gd name="T4" fmla="*/ 3 w 102"/>
                <a:gd name="T5" fmla="*/ 0 h 161"/>
                <a:gd name="T6" fmla="*/ 2 w 102"/>
                <a:gd name="T7" fmla="*/ 0 h 161"/>
                <a:gd name="T8" fmla="*/ 1 w 102"/>
                <a:gd name="T9" fmla="*/ 0 h 161"/>
                <a:gd name="T10" fmla="*/ 0 w 102"/>
                <a:gd name="T11" fmla="*/ 1 h 161"/>
                <a:gd name="T12" fmla="*/ 0 w 102"/>
                <a:gd name="T13" fmla="*/ 2 h 161"/>
                <a:gd name="T14" fmla="*/ 0 w 102"/>
                <a:gd name="T15" fmla="*/ 4 h 161"/>
                <a:gd name="T16" fmla="*/ 0 w 102"/>
                <a:gd name="T17" fmla="*/ 5 h 161"/>
                <a:gd name="T18" fmla="*/ 1 w 102"/>
                <a:gd name="T19" fmla="*/ 5 h 161"/>
                <a:gd name="T20" fmla="*/ 2 w 102"/>
                <a:gd name="T21" fmla="*/ 6 h 161"/>
                <a:gd name="T22" fmla="*/ 3 w 102"/>
                <a:gd name="T23" fmla="*/ 6 h 161"/>
                <a:gd name="T24" fmla="*/ 4 w 102"/>
                <a:gd name="T25" fmla="*/ 5 h 161"/>
                <a:gd name="T26" fmla="*/ 4 w 102"/>
                <a:gd name="T27" fmla="*/ 4 h 161"/>
                <a:gd name="T28" fmla="*/ 4 w 102"/>
                <a:gd name="T29" fmla="*/ 4 h 161"/>
                <a:gd name="T30" fmla="*/ 3 w 102"/>
                <a:gd name="T31" fmla="*/ 4 h 161"/>
                <a:gd name="T32" fmla="*/ 3 w 102"/>
                <a:gd name="T33" fmla="*/ 4 h 161"/>
                <a:gd name="T34" fmla="*/ 3 w 102"/>
                <a:gd name="T35" fmla="*/ 4 h 161"/>
                <a:gd name="T36" fmla="*/ 2 w 102"/>
                <a:gd name="T37" fmla="*/ 5 h 161"/>
                <a:gd name="T38" fmla="*/ 2 w 102"/>
                <a:gd name="T39" fmla="*/ 5 h 161"/>
                <a:gd name="T40" fmla="*/ 1 w 102"/>
                <a:gd name="T41" fmla="*/ 5 h 161"/>
                <a:gd name="T42" fmla="*/ 1 w 102"/>
                <a:gd name="T43" fmla="*/ 4 h 161"/>
                <a:gd name="T44" fmla="*/ 1 w 102"/>
                <a:gd name="T45" fmla="*/ 2 h 161"/>
                <a:gd name="T46" fmla="*/ 1 w 102"/>
                <a:gd name="T47" fmla="*/ 1 h 161"/>
                <a:gd name="T48" fmla="*/ 2 w 102"/>
                <a:gd name="T49" fmla="*/ 1 h 161"/>
                <a:gd name="T50" fmla="*/ 2 w 102"/>
                <a:gd name="T51" fmla="*/ 1 h 161"/>
                <a:gd name="T52" fmla="*/ 3 w 102"/>
                <a:gd name="T53" fmla="*/ 1 h 161"/>
                <a:gd name="T54" fmla="*/ 3 w 102"/>
                <a:gd name="T55" fmla="*/ 2 h 161"/>
                <a:gd name="T56" fmla="*/ 3 w 102"/>
                <a:gd name="T57" fmla="*/ 2 h 161"/>
                <a:gd name="T58" fmla="*/ 4 w 102"/>
                <a:gd name="T59" fmla="*/ 2 h 161"/>
                <a:gd name="T60" fmla="*/ 4 w 102"/>
                <a:gd name="T61" fmla="*/ 2 h 16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2"/>
                <a:gd name="T94" fmla="*/ 0 h 161"/>
                <a:gd name="T95" fmla="*/ 102 w 102"/>
                <a:gd name="T96" fmla="*/ 161 h 16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2" h="161">
                  <a:moveTo>
                    <a:pt x="102" y="52"/>
                  </a:moveTo>
                  <a:lnTo>
                    <a:pt x="95" y="20"/>
                  </a:lnTo>
                  <a:lnTo>
                    <a:pt x="76" y="3"/>
                  </a:lnTo>
                  <a:lnTo>
                    <a:pt x="57" y="0"/>
                  </a:lnTo>
                  <a:lnTo>
                    <a:pt x="26" y="6"/>
                  </a:lnTo>
                  <a:lnTo>
                    <a:pt x="9" y="23"/>
                  </a:lnTo>
                  <a:lnTo>
                    <a:pt x="0" y="48"/>
                  </a:lnTo>
                  <a:lnTo>
                    <a:pt x="0" y="103"/>
                  </a:lnTo>
                  <a:lnTo>
                    <a:pt x="8" y="137"/>
                  </a:lnTo>
                  <a:lnTo>
                    <a:pt x="23" y="153"/>
                  </a:lnTo>
                  <a:lnTo>
                    <a:pt x="44" y="161"/>
                  </a:lnTo>
                  <a:lnTo>
                    <a:pt x="72" y="159"/>
                  </a:lnTo>
                  <a:lnTo>
                    <a:pt x="95" y="142"/>
                  </a:lnTo>
                  <a:lnTo>
                    <a:pt x="102" y="119"/>
                  </a:lnTo>
                  <a:lnTo>
                    <a:pt x="102" y="103"/>
                  </a:lnTo>
                  <a:lnTo>
                    <a:pt x="73" y="103"/>
                  </a:lnTo>
                  <a:lnTo>
                    <a:pt x="78" y="103"/>
                  </a:lnTo>
                  <a:lnTo>
                    <a:pt x="76" y="121"/>
                  </a:lnTo>
                  <a:lnTo>
                    <a:pt x="62" y="137"/>
                  </a:lnTo>
                  <a:lnTo>
                    <a:pt x="46" y="137"/>
                  </a:lnTo>
                  <a:lnTo>
                    <a:pt x="32" y="130"/>
                  </a:lnTo>
                  <a:lnTo>
                    <a:pt x="23" y="102"/>
                  </a:lnTo>
                  <a:lnTo>
                    <a:pt x="23" y="55"/>
                  </a:lnTo>
                  <a:lnTo>
                    <a:pt x="32" y="28"/>
                  </a:lnTo>
                  <a:lnTo>
                    <a:pt x="44" y="20"/>
                  </a:lnTo>
                  <a:lnTo>
                    <a:pt x="57" y="18"/>
                  </a:lnTo>
                  <a:lnTo>
                    <a:pt x="72" y="26"/>
                  </a:lnTo>
                  <a:lnTo>
                    <a:pt x="78" y="52"/>
                  </a:lnTo>
                  <a:lnTo>
                    <a:pt x="73" y="46"/>
                  </a:lnTo>
                  <a:lnTo>
                    <a:pt x="102" y="46"/>
                  </a:lnTo>
                  <a:lnTo>
                    <a:pt x="102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36" name="Freeform 266"/>
            <p:cNvSpPr>
              <a:spLocks/>
            </p:cNvSpPr>
            <p:nvPr/>
          </p:nvSpPr>
          <p:spPr bwMode="auto">
            <a:xfrm>
              <a:off x="3005" y="2508"/>
              <a:ext cx="46" cy="77"/>
            </a:xfrm>
            <a:custGeom>
              <a:avLst/>
              <a:gdLst>
                <a:gd name="T0" fmla="*/ 5 w 136"/>
                <a:gd name="T1" fmla="*/ 2 h 231"/>
                <a:gd name="T2" fmla="*/ 5 w 136"/>
                <a:gd name="T3" fmla="*/ 1 h 231"/>
                <a:gd name="T4" fmla="*/ 5 w 136"/>
                <a:gd name="T5" fmla="*/ 1 h 231"/>
                <a:gd name="T6" fmla="*/ 4 w 136"/>
                <a:gd name="T7" fmla="*/ 0 h 231"/>
                <a:gd name="T8" fmla="*/ 3 w 136"/>
                <a:gd name="T9" fmla="*/ 0 h 231"/>
                <a:gd name="T10" fmla="*/ 1 w 136"/>
                <a:gd name="T11" fmla="*/ 0 h 231"/>
                <a:gd name="T12" fmla="*/ 1 w 136"/>
                <a:gd name="T13" fmla="*/ 1 h 231"/>
                <a:gd name="T14" fmla="*/ 0 w 136"/>
                <a:gd name="T15" fmla="*/ 2 h 231"/>
                <a:gd name="T16" fmla="*/ 0 w 136"/>
                <a:gd name="T17" fmla="*/ 3 h 231"/>
                <a:gd name="T18" fmla="*/ 0 w 136"/>
                <a:gd name="T19" fmla="*/ 6 h 231"/>
                <a:gd name="T20" fmla="*/ 0 w 136"/>
                <a:gd name="T21" fmla="*/ 7 h 231"/>
                <a:gd name="T22" fmla="*/ 1 w 136"/>
                <a:gd name="T23" fmla="*/ 8 h 231"/>
                <a:gd name="T24" fmla="*/ 2 w 136"/>
                <a:gd name="T25" fmla="*/ 9 h 231"/>
                <a:gd name="T26" fmla="*/ 3 w 136"/>
                <a:gd name="T27" fmla="*/ 9 h 231"/>
                <a:gd name="T28" fmla="*/ 5 w 136"/>
                <a:gd name="T29" fmla="*/ 8 h 231"/>
                <a:gd name="T30" fmla="*/ 5 w 136"/>
                <a:gd name="T31" fmla="*/ 8 h 231"/>
                <a:gd name="T32" fmla="*/ 5 w 136"/>
                <a:gd name="T33" fmla="*/ 4 h 231"/>
                <a:gd name="T34" fmla="*/ 3 w 136"/>
                <a:gd name="T35" fmla="*/ 4 h 231"/>
                <a:gd name="T36" fmla="*/ 3 w 136"/>
                <a:gd name="T37" fmla="*/ 5 h 231"/>
                <a:gd name="T38" fmla="*/ 4 w 136"/>
                <a:gd name="T39" fmla="*/ 5 h 231"/>
                <a:gd name="T40" fmla="*/ 4 w 136"/>
                <a:gd name="T41" fmla="*/ 7 h 231"/>
                <a:gd name="T42" fmla="*/ 3 w 136"/>
                <a:gd name="T43" fmla="*/ 8 h 231"/>
                <a:gd name="T44" fmla="*/ 2 w 136"/>
                <a:gd name="T45" fmla="*/ 7 h 231"/>
                <a:gd name="T46" fmla="*/ 1 w 136"/>
                <a:gd name="T47" fmla="*/ 6 h 231"/>
                <a:gd name="T48" fmla="*/ 1 w 136"/>
                <a:gd name="T49" fmla="*/ 5 h 231"/>
                <a:gd name="T50" fmla="*/ 1 w 136"/>
                <a:gd name="T51" fmla="*/ 5 h 231"/>
                <a:gd name="T52" fmla="*/ 1 w 136"/>
                <a:gd name="T53" fmla="*/ 3 h 231"/>
                <a:gd name="T54" fmla="*/ 1 w 136"/>
                <a:gd name="T55" fmla="*/ 3 h 231"/>
                <a:gd name="T56" fmla="*/ 1 w 136"/>
                <a:gd name="T57" fmla="*/ 2 h 231"/>
                <a:gd name="T58" fmla="*/ 2 w 136"/>
                <a:gd name="T59" fmla="*/ 1 h 231"/>
                <a:gd name="T60" fmla="*/ 3 w 136"/>
                <a:gd name="T61" fmla="*/ 1 h 231"/>
                <a:gd name="T62" fmla="*/ 3 w 136"/>
                <a:gd name="T63" fmla="*/ 1 h 231"/>
                <a:gd name="T64" fmla="*/ 4 w 136"/>
                <a:gd name="T65" fmla="*/ 1 h 231"/>
                <a:gd name="T66" fmla="*/ 4 w 136"/>
                <a:gd name="T67" fmla="*/ 2 h 231"/>
                <a:gd name="T68" fmla="*/ 4 w 136"/>
                <a:gd name="T69" fmla="*/ 2 h 231"/>
                <a:gd name="T70" fmla="*/ 5 w 136"/>
                <a:gd name="T71" fmla="*/ 2 h 2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6"/>
                <a:gd name="T109" fmla="*/ 0 h 231"/>
                <a:gd name="T110" fmla="*/ 136 w 136"/>
                <a:gd name="T111" fmla="*/ 231 h 23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6" h="231">
                  <a:moveTo>
                    <a:pt x="136" y="63"/>
                  </a:moveTo>
                  <a:lnTo>
                    <a:pt x="135" y="35"/>
                  </a:lnTo>
                  <a:lnTo>
                    <a:pt x="123" y="14"/>
                  </a:lnTo>
                  <a:lnTo>
                    <a:pt x="100" y="4"/>
                  </a:lnTo>
                  <a:lnTo>
                    <a:pt x="68" y="0"/>
                  </a:lnTo>
                  <a:lnTo>
                    <a:pt x="38" y="5"/>
                  </a:lnTo>
                  <a:lnTo>
                    <a:pt x="17" y="19"/>
                  </a:lnTo>
                  <a:lnTo>
                    <a:pt x="4" y="41"/>
                  </a:lnTo>
                  <a:lnTo>
                    <a:pt x="0" y="68"/>
                  </a:lnTo>
                  <a:lnTo>
                    <a:pt x="1" y="164"/>
                  </a:lnTo>
                  <a:lnTo>
                    <a:pt x="10" y="197"/>
                  </a:lnTo>
                  <a:lnTo>
                    <a:pt x="27" y="221"/>
                  </a:lnTo>
                  <a:lnTo>
                    <a:pt x="53" y="231"/>
                  </a:lnTo>
                  <a:lnTo>
                    <a:pt x="88" y="230"/>
                  </a:lnTo>
                  <a:lnTo>
                    <a:pt x="122" y="218"/>
                  </a:lnTo>
                  <a:lnTo>
                    <a:pt x="136" y="210"/>
                  </a:lnTo>
                  <a:lnTo>
                    <a:pt x="136" y="103"/>
                  </a:lnTo>
                  <a:lnTo>
                    <a:pt x="68" y="103"/>
                  </a:lnTo>
                  <a:lnTo>
                    <a:pt x="68" y="131"/>
                  </a:lnTo>
                  <a:lnTo>
                    <a:pt x="108" y="131"/>
                  </a:lnTo>
                  <a:lnTo>
                    <a:pt x="108" y="199"/>
                  </a:lnTo>
                  <a:lnTo>
                    <a:pt x="68" y="204"/>
                  </a:lnTo>
                  <a:lnTo>
                    <a:pt x="45" y="197"/>
                  </a:lnTo>
                  <a:lnTo>
                    <a:pt x="31" y="173"/>
                  </a:lnTo>
                  <a:lnTo>
                    <a:pt x="28" y="142"/>
                  </a:lnTo>
                  <a:lnTo>
                    <a:pt x="23" y="142"/>
                  </a:lnTo>
                  <a:lnTo>
                    <a:pt x="23" y="68"/>
                  </a:lnTo>
                  <a:lnTo>
                    <a:pt x="28" y="68"/>
                  </a:lnTo>
                  <a:lnTo>
                    <a:pt x="33" y="42"/>
                  </a:lnTo>
                  <a:lnTo>
                    <a:pt x="46" y="28"/>
                  </a:lnTo>
                  <a:lnTo>
                    <a:pt x="68" y="23"/>
                  </a:lnTo>
                  <a:lnTo>
                    <a:pt x="86" y="26"/>
                  </a:lnTo>
                  <a:lnTo>
                    <a:pt x="99" y="35"/>
                  </a:lnTo>
                  <a:lnTo>
                    <a:pt x="108" y="63"/>
                  </a:lnTo>
                  <a:lnTo>
                    <a:pt x="101" y="63"/>
                  </a:lnTo>
                  <a:lnTo>
                    <a:pt x="136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37" name="Rectangle 267"/>
            <p:cNvSpPr>
              <a:spLocks noChangeArrowheads="1"/>
            </p:cNvSpPr>
            <p:nvPr/>
          </p:nvSpPr>
          <p:spPr bwMode="auto">
            <a:xfrm>
              <a:off x="3066" y="2508"/>
              <a:ext cx="8" cy="7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538" name="Freeform 268"/>
            <p:cNvSpPr>
              <a:spLocks/>
            </p:cNvSpPr>
            <p:nvPr/>
          </p:nvSpPr>
          <p:spPr bwMode="auto">
            <a:xfrm>
              <a:off x="3105" y="2529"/>
              <a:ext cx="19" cy="54"/>
            </a:xfrm>
            <a:custGeom>
              <a:avLst/>
              <a:gdLst>
                <a:gd name="T0" fmla="*/ 0 w 57"/>
                <a:gd name="T1" fmla="*/ 5 h 162"/>
                <a:gd name="T2" fmla="*/ 0 w 57"/>
                <a:gd name="T3" fmla="*/ 6 h 162"/>
                <a:gd name="T4" fmla="*/ 0 w 57"/>
                <a:gd name="T5" fmla="*/ 6 h 162"/>
                <a:gd name="T6" fmla="*/ 1 w 57"/>
                <a:gd name="T7" fmla="*/ 5 h 162"/>
                <a:gd name="T8" fmla="*/ 1 w 57"/>
                <a:gd name="T9" fmla="*/ 5 h 162"/>
                <a:gd name="T10" fmla="*/ 1 w 57"/>
                <a:gd name="T11" fmla="*/ 6 h 162"/>
                <a:gd name="T12" fmla="*/ 2 w 57"/>
                <a:gd name="T13" fmla="*/ 6 h 162"/>
                <a:gd name="T14" fmla="*/ 2 w 57"/>
                <a:gd name="T15" fmla="*/ 5 h 162"/>
                <a:gd name="T16" fmla="*/ 2 w 57"/>
                <a:gd name="T17" fmla="*/ 5 h 162"/>
                <a:gd name="T18" fmla="*/ 2 w 57"/>
                <a:gd name="T19" fmla="*/ 2 h 162"/>
                <a:gd name="T20" fmla="*/ 2 w 57"/>
                <a:gd name="T21" fmla="*/ 2 h 162"/>
                <a:gd name="T22" fmla="*/ 2 w 57"/>
                <a:gd name="T23" fmla="*/ 1 h 162"/>
                <a:gd name="T24" fmla="*/ 1 w 57"/>
                <a:gd name="T25" fmla="*/ 0 h 162"/>
                <a:gd name="T26" fmla="*/ 0 w 57"/>
                <a:gd name="T27" fmla="*/ 0 h 162"/>
                <a:gd name="T28" fmla="*/ 0 w 57"/>
                <a:gd name="T29" fmla="*/ 1 h 162"/>
                <a:gd name="T30" fmla="*/ 1 w 57"/>
                <a:gd name="T31" fmla="*/ 1 h 162"/>
                <a:gd name="T32" fmla="*/ 1 w 57"/>
                <a:gd name="T33" fmla="*/ 1 h 162"/>
                <a:gd name="T34" fmla="*/ 1 w 57"/>
                <a:gd name="T35" fmla="*/ 2 h 162"/>
                <a:gd name="T36" fmla="*/ 0 w 57"/>
                <a:gd name="T37" fmla="*/ 2 h 162"/>
                <a:gd name="T38" fmla="*/ 0 w 57"/>
                <a:gd name="T39" fmla="*/ 3 h 162"/>
                <a:gd name="T40" fmla="*/ 1 w 57"/>
                <a:gd name="T41" fmla="*/ 3 h 162"/>
                <a:gd name="T42" fmla="*/ 1 w 57"/>
                <a:gd name="T43" fmla="*/ 4 h 162"/>
                <a:gd name="T44" fmla="*/ 1 w 57"/>
                <a:gd name="T45" fmla="*/ 5 h 162"/>
                <a:gd name="T46" fmla="*/ 0 w 57"/>
                <a:gd name="T47" fmla="*/ 5 h 1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7"/>
                <a:gd name="T73" fmla="*/ 0 h 162"/>
                <a:gd name="T74" fmla="*/ 57 w 57"/>
                <a:gd name="T75" fmla="*/ 162 h 16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7" h="162">
                  <a:moveTo>
                    <a:pt x="0" y="139"/>
                  </a:moveTo>
                  <a:lnTo>
                    <a:pt x="0" y="162"/>
                  </a:lnTo>
                  <a:lnTo>
                    <a:pt x="5" y="162"/>
                  </a:lnTo>
                  <a:lnTo>
                    <a:pt x="34" y="134"/>
                  </a:lnTo>
                  <a:lnTo>
                    <a:pt x="29" y="134"/>
                  </a:lnTo>
                  <a:lnTo>
                    <a:pt x="29" y="157"/>
                  </a:lnTo>
                  <a:lnTo>
                    <a:pt x="57" y="157"/>
                  </a:lnTo>
                  <a:lnTo>
                    <a:pt x="57" y="122"/>
                  </a:lnTo>
                  <a:lnTo>
                    <a:pt x="52" y="122"/>
                  </a:lnTo>
                  <a:lnTo>
                    <a:pt x="52" y="47"/>
                  </a:lnTo>
                  <a:lnTo>
                    <a:pt x="57" y="47"/>
                  </a:lnTo>
                  <a:lnTo>
                    <a:pt x="52" y="20"/>
                  </a:lnTo>
                  <a:lnTo>
                    <a:pt x="30" y="4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0" y="27"/>
                  </a:lnTo>
                  <a:lnTo>
                    <a:pt x="29" y="38"/>
                  </a:lnTo>
                  <a:lnTo>
                    <a:pt x="34" y="64"/>
                  </a:lnTo>
                  <a:lnTo>
                    <a:pt x="0" y="64"/>
                  </a:lnTo>
                  <a:lnTo>
                    <a:pt x="0" y="81"/>
                  </a:lnTo>
                  <a:lnTo>
                    <a:pt x="34" y="81"/>
                  </a:lnTo>
                  <a:lnTo>
                    <a:pt x="31" y="109"/>
                  </a:lnTo>
                  <a:lnTo>
                    <a:pt x="22" y="132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39" name="Freeform 269"/>
            <p:cNvSpPr>
              <a:spLocks/>
            </p:cNvSpPr>
            <p:nvPr/>
          </p:nvSpPr>
          <p:spPr bwMode="auto">
            <a:xfrm>
              <a:off x="3090" y="2528"/>
              <a:ext cx="17" cy="17"/>
            </a:xfrm>
            <a:custGeom>
              <a:avLst/>
              <a:gdLst>
                <a:gd name="T0" fmla="*/ 2 w 51"/>
                <a:gd name="T1" fmla="*/ 1 h 52"/>
                <a:gd name="T2" fmla="*/ 2 w 51"/>
                <a:gd name="T3" fmla="*/ 0 h 52"/>
                <a:gd name="T4" fmla="*/ 2 w 51"/>
                <a:gd name="T5" fmla="*/ 0 h 52"/>
                <a:gd name="T6" fmla="*/ 1 w 51"/>
                <a:gd name="T7" fmla="*/ 0 h 52"/>
                <a:gd name="T8" fmla="*/ 1 w 51"/>
                <a:gd name="T9" fmla="*/ 0 h 52"/>
                <a:gd name="T10" fmla="*/ 1 w 51"/>
                <a:gd name="T11" fmla="*/ 1 h 52"/>
                <a:gd name="T12" fmla="*/ 0 w 51"/>
                <a:gd name="T13" fmla="*/ 1 h 52"/>
                <a:gd name="T14" fmla="*/ 0 w 51"/>
                <a:gd name="T15" fmla="*/ 1 h 52"/>
                <a:gd name="T16" fmla="*/ 0 w 51"/>
                <a:gd name="T17" fmla="*/ 1 h 52"/>
                <a:gd name="T18" fmla="*/ 0 w 51"/>
                <a:gd name="T19" fmla="*/ 2 h 52"/>
                <a:gd name="T20" fmla="*/ 1 w 51"/>
                <a:gd name="T21" fmla="*/ 2 h 52"/>
                <a:gd name="T22" fmla="*/ 1 w 51"/>
                <a:gd name="T23" fmla="*/ 1 h 52"/>
                <a:gd name="T24" fmla="*/ 1 w 51"/>
                <a:gd name="T25" fmla="*/ 1 h 52"/>
                <a:gd name="T26" fmla="*/ 1 w 51"/>
                <a:gd name="T27" fmla="*/ 1 h 52"/>
                <a:gd name="T28" fmla="*/ 2 w 51"/>
                <a:gd name="T29" fmla="*/ 1 h 52"/>
                <a:gd name="T30" fmla="*/ 2 w 51"/>
                <a:gd name="T31" fmla="*/ 1 h 52"/>
                <a:gd name="T32" fmla="*/ 2 w 51"/>
                <a:gd name="T33" fmla="*/ 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52"/>
                <a:gd name="T53" fmla="*/ 51 w 51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52">
                  <a:moveTo>
                    <a:pt x="46" y="23"/>
                  </a:moveTo>
                  <a:lnTo>
                    <a:pt x="51" y="0"/>
                  </a:lnTo>
                  <a:lnTo>
                    <a:pt x="51" y="5"/>
                  </a:lnTo>
                  <a:lnTo>
                    <a:pt x="31" y="8"/>
                  </a:lnTo>
                  <a:lnTo>
                    <a:pt x="23" y="10"/>
                  </a:lnTo>
                  <a:lnTo>
                    <a:pt x="15" y="16"/>
                  </a:lnTo>
                  <a:lnTo>
                    <a:pt x="9" y="22"/>
                  </a:lnTo>
                  <a:lnTo>
                    <a:pt x="4" y="30"/>
                  </a:lnTo>
                  <a:lnTo>
                    <a:pt x="1" y="40"/>
                  </a:lnTo>
                  <a:lnTo>
                    <a:pt x="0" y="52"/>
                  </a:lnTo>
                  <a:lnTo>
                    <a:pt x="23" y="52"/>
                  </a:lnTo>
                  <a:lnTo>
                    <a:pt x="26" y="40"/>
                  </a:lnTo>
                  <a:lnTo>
                    <a:pt x="31" y="31"/>
                  </a:lnTo>
                  <a:lnTo>
                    <a:pt x="40" y="26"/>
                  </a:lnTo>
                  <a:lnTo>
                    <a:pt x="51" y="23"/>
                  </a:lnTo>
                  <a:lnTo>
                    <a:pt x="51" y="28"/>
                  </a:lnTo>
                  <a:lnTo>
                    <a:pt x="4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40" name="Freeform 270"/>
            <p:cNvSpPr>
              <a:spLocks/>
            </p:cNvSpPr>
            <p:nvPr/>
          </p:nvSpPr>
          <p:spPr bwMode="auto">
            <a:xfrm>
              <a:off x="3088" y="2551"/>
              <a:ext cx="19" cy="32"/>
            </a:xfrm>
            <a:custGeom>
              <a:avLst/>
              <a:gdLst>
                <a:gd name="T0" fmla="*/ 2 w 56"/>
                <a:gd name="T1" fmla="*/ 1 h 98"/>
                <a:gd name="T2" fmla="*/ 2 w 56"/>
                <a:gd name="T3" fmla="*/ 0 h 98"/>
                <a:gd name="T4" fmla="*/ 2 w 56"/>
                <a:gd name="T5" fmla="*/ 0 h 98"/>
                <a:gd name="T6" fmla="*/ 1 w 56"/>
                <a:gd name="T7" fmla="*/ 0 h 98"/>
                <a:gd name="T8" fmla="*/ 1 w 56"/>
                <a:gd name="T9" fmla="*/ 0 h 98"/>
                <a:gd name="T10" fmla="*/ 0 w 56"/>
                <a:gd name="T11" fmla="*/ 1 h 98"/>
                <a:gd name="T12" fmla="*/ 0 w 56"/>
                <a:gd name="T13" fmla="*/ 1 h 98"/>
                <a:gd name="T14" fmla="*/ 0 w 56"/>
                <a:gd name="T15" fmla="*/ 1 h 98"/>
                <a:gd name="T16" fmla="*/ 0 w 56"/>
                <a:gd name="T17" fmla="*/ 2 h 98"/>
                <a:gd name="T18" fmla="*/ 0 w 56"/>
                <a:gd name="T19" fmla="*/ 2 h 98"/>
                <a:gd name="T20" fmla="*/ 0 w 56"/>
                <a:gd name="T21" fmla="*/ 3 h 98"/>
                <a:gd name="T22" fmla="*/ 0 w 56"/>
                <a:gd name="T23" fmla="*/ 3 h 98"/>
                <a:gd name="T24" fmla="*/ 1 w 56"/>
                <a:gd name="T25" fmla="*/ 3 h 98"/>
                <a:gd name="T26" fmla="*/ 1 w 56"/>
                <a:gd name="T27" fmla="*/ 3 h 98"/>
                <a:gd name="T28" fmla="*/ 1 w 56"/>
                <a:gd name="T29" fmla="*/ 3 h 98"/>
                <a:gd name="T30" fmla="*/ 2 w 56"/>
                <a:gd name="T31" fmla="*/ 3 h 98"/>
                <a:gd name="T32" fmla="*/ 2 w 56"/>
                <a:gd name="T33" fmla="*/ 3 h 98"/>
                <a:gd name="T34" fmla="*/ 2 w 56"/>
                <a:gd name="T35" fmla="*/ 3 h 98"/>
                <a:gd name="T36" fmla="*/ 2 w 56"/>
                <a:gd name="T37" fmla="*/ 3 h 98"/>
                <a:gd name="T38" fmla="*/ 2 w 56"/>
                <a:gd name="T39" fmla="*/ 3 h 98"/>
                <a:gd name="T40" fmla="*/ 2 w 56"/>
                <a:gd name="T41" fmla="*/ 3 h 98"/>
                <a:gd name="T42" fmla="*/ 2 w 56"/>
                <a:gd name="T43" fmla="*/ 3 h 98"/>
                <a:gd name="T44" fmla="*/ 1 w 56"/>
                <a:gd name="T45" fmla="*/ 2 h 98"/>
                <a:gd name="T46" fmla="*/ 1 w 56"/>
                <a:gd name="T47" fmla="*/ 2 h 98"/>
                <a:gd name="T48" fmla="*/ 1 w 56"/>
                <a:gd name="T49" fmla="*/ 2 h 98"/>
                <a:gd name="T50" fmla="*/ 1 w 56"/>
                <a:gd name="T51" fmla="*/ 1 h 98"/>
                <a:gd name="T52" fmla="*/ 1 w 56"/>
                <a:gd name="T53" fmla="*/ 1 h 98"/>
                <a:gd name="T54" fmla="*/ 2 w 56"/>
                <a:gd name="T55" fmla="*/ 1 h 98"/>
                <a:gd name="T56" fmla="*/ 2 w 56"/>
                <a:gd name="T57" fmla="*/ 1 h 98"/>
                <a:gd name="T58" fmla="*/ 2 w 56"/>
                <a:gd name="T59" fmla="*/ 1 h 9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6"/>
                <a:gd name="T91" fmla="*/ 0 h 98"/>
                <a:gd name="T92" fmla="*/ 56 w 56"/>
                <a:gd name="T93" fmla="*/ 98 h 9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6" h="98">
                  <a:moveTo>
                    <a:pt x="51" y="17"/>
                  </a:moveTo>
                  <a:lnTo>
                    <a:pt x="51" y="0"/>
                  </a:lnTo>
                  <a:lnTo>
                    <a:pt x="56" y="0"/>
                  </a:lnTo>
                  <a:lnTo>
                    <a:pt x="36" y="6"/>
                  </a:lnTo>
                  <a:lnTo>
                    <a:pt x="18" y="12"/>
                  </a:lnTo>
                  <a:lnTo>
                    <a:pt x="10" y="18"/>
                  </a:lnTo>
                  <a:lnTo>
                    <a:pt x="5" y="26"/>
                  </a:lnTo>
                  <a:lnTo>
                    <a:pt x="1" y="35"/>
                  </a:lnTo>
                  <a:lnTo>
                    <a:pt x="0" y="47"/>
                  </a:lnTo>
                  <a:lnTo>
                    <a:pt x="3" y="67"/>
                  </a:lnTo>
                  <a:lnTo>
                    <a:pt x="5" y="75"/>
                  </a:lnTo>
                  <a:lnTo>
                    <a:pt x="10" y="83"/>
                  </a:lnTo>
                  <a:lnTo>
                    <a:pt x="17" y="89"/>
                  </a:lnTo>
                  <a:lnTo>
                    <a:pt x="24" y="94"/>
                  </a:lnTo>
                  <a:lnTo>
                    <a:pt x="33" y="97"/>
                  </a:lnTo>
                  <a:lnTo>
                    <a:pt x="45" y="98"/>
                  </a:lnTo>
                  <a:lnTo>
                    <a:pt x="56" y="98"/>
                  </a:lnTo>
                  <a:lnTo>
                    <a:pt x="51" y="98"/>
                  </a:lnTo>
                  <a:lnTo>
                    <a:pt x="51" y="75"/>
                  </a:lnTo>
                  <a:lnTo>
                    <a:pt x="56" y="75"/>
                  </a:lnTo>
                  <a:lnTo>
                    <a:pt x="51" y="75"/>
                  </a:lnTo>
                  <a:lnTo>
                    <a:pt x="41" y="72"/>
                  </a:lnTo>
                  <a:lnTo>
                    <a:pt x="33" y="67"/>
                  </a:lnTo>
                  <a:lnTo>
                    <a:pt x="29" y="58"/>
                  </a:lnTo>
                  <a:lnTo>
                    <a:pt x="28" y="47"/>
                  </a:lnTo>
                  <a:lnTo>
                    <a:pt x="31" y="33"/>
                  </a:lnTo>
                  <a:lnTo>
                    <a:pt x="36" y="24"/>
                  </a:lnTo>
                  <a:lnTo>
                    <a:pt x="45" y="18"/>
                  </a:lnTo>
                  <a:lnTo>
                    <a:pt x="56" y="17"/>
                  </a:lnTo>
                  <a:lnTo>
                    <a:pt x="5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41" name="Freeform 271"/>
            <p:cNvSpPr>
              <a:spLocks/>
            </p:cNvSpPr>
            <p:nvPr/>
          </p:nvSpPr>
          <p:spPr bwMode="auto">
            <a:xfrm>
              <a:off x="3139" y="2529"/>
              <a:ext cx="36" cy="54"/>
            </a:xfrm>
            <a:custGeom>
              <a:avLst/>
              <a:gdLst>
                <a:gd name="T0" fmla="*/ 4 w 108"/>
                <a:gd name="T1" fmla="*/ 4 h 161"/>
                <a:gd name="T2" fmla="*/ 4 w 108"/>
                <a:gd name="T3" fmla="*/ 4 h 161"/>
                <a:gd name="T4" fmla="*/ 3 w 108"/>
                <a:gd name="T5" fmla="*/ 3 h 161"/>
                <a:gd name="T6" fmla="*/ 1 w 108"/>
                <a:gd name="T7" fmla="*/ 2 h 161"/>
                <a:gd name="T8" fmla="*/ 1 w 108"/>
                <a:gd name="T9" fmla="*/ 1 h 161"/>
                <a:gd name="T10" fmla="*/ 1 w 108"/>
                <a:gd name="T11" fmla="*/ 1 h 161"/>
                <a:gd name="T12" fmla="*/ 2 w 108"/>
                <a:gd name="T13" fmla="*/ 1 h 161"/>
                <a:gd name="T14" fmla="*/ 3 w 108"/>
                <a:gd name="T15" fmla="*/ 1 h 161"/>
                <a:gd name="T16" fmla="*/ 3 w 108"/>
                <a:gd name="T17" fmla="*/ 2 h 161"/>
                <a:gd name="T18" fmla="*/ 3 w 108"/>
                <a:gd name="T19" fmla="*/ 1 h 161"/>
                <a:gd name="T20" fmla="*/ 4 w 108"/>
                <a:gd name="T21" fmla="*/ 1 h 161"/>
                <a:gd name="T22" fmla="*/ 4 w 108"/>
                <a:gd name="T23" fmla="*/ 2 h 161"/>
                <a:gd name="T24" fmla="*/ 4 w 108"/>
                <a:gd name="T25" fmla="*/ 1 h 161"/>
                <a:gd name="T26" fmla="*/ 3 w 108"/>
                <a:gd name="T27" fmla="*/ 0 h 161"/>
                <a:gd name="T28" fmla="*/ 2 w 108"/>
                <a:gd name="T29" fmla="*/ 0 h 161"/>
                <a:gd name="T30" fmla="*/ 1 w 108"/>
                <a:gd name="T31" fmla="*/ 0 h 161"/>
                <a:gd name="T32" fmla="*/ 0 w 108"/>
                <a:gd name="T33" fmla="*/ 1 h 161"/>
                <a:gd name="T34" fmla="*/ 0 w 108"/>
                <a:gd name="T35" fmla="*/ 2 h 161"/>
                <a:gd name="T36" fmla="*/ 1 w 108"/>
                <a:gd name="T37" fmla="*/ 2 h 161"/>
                <a:gd name="T38" fmla="*/ 3 w 108"/>
                <a:gd name="T39" fmla="*/ 4 h 161"/>
                <a:gd name="T40" fmla="*/ 3 w 108"/>
                <a:gd name="T41" fmla="*/ 4 h 161"/>
                <a:gd name="T42" fmla="*/ 3 w 108"/>
                <a:gd name="T43" fmla="*/ 5 h 161"/>
                <a:gd name="T44" fmla="*/ 2 w 108"/>
                <a:gd name="T45" fmla="*/ 5 h 161"/>
                <a:gd name="T46" fmla="*/ 1 w 108"/>
                <a:gd name="T47" fmla="*/ 5 h 161"/>
                <a:gd name="T48" fmla="*/ 1 w 108"/>
                <a:gd name="T49" fmla="*/ 4 h 161"/>
                <a:gd name="T50" fmla="*/ 1 w 108"/>
                <a:gd name="T51" fmla="*/ 4 h 161"/>
                <a:gd name="T52" fmla="*/ 0 w 108"/>
                <a:gd name="T53" fmla="*/ 4 h 161"/>
                <a:gd name="T54" fmla="*/ 0 w 108"/>
                <a:gd name="T55" fmla="*/ 5 h 161"/>
                <a:gd name="T56" fmla="*/ 1 w 108"/>
                <a:gd name="T57" fmla="*/ 6 h 161"/>
                <a:gd name="T58" fmla="*/ 2 w 108"/>
                <a:gd name="T59" fmla="*/ 6 h 161"/>
                <a:gd name="T60" fmla="*/ 3 w 108"/>
                <a:gd name="T61" fmla="*/ 6 h 161"/>
                <a:gd name="T62" fmla="*/ 4 w 108"/>
                <a:gd name="T63" fmla="*/ 5 h 161"/>
                <a:gd name="T64" fmla="*/ 4 w 108"/>
                <a:gd name="T65" fmla="*/ 4 h 161"/>
                <a:gd name="T66" fmla="*/ 4 w 108"/>
                <a:gd name="T67" fmla="*/ 4 h 161"/>
                <a:gd name="T68" fmla="*/ 4 w 108"/>
                <a:gd name="T69" fmla="*/ 4 h 1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8"/>
                <a:gd name="T106" fmla="*/ 0 h 161"/>
                <a:gd name="T107" fmla="*/ 108 w 108"/>
                <a:gd name="T108" fmla="*/ 161 h 1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8" h="161">
                  <a:moveTo>
                    <a:pt x="108" y="116"/>
                  </a:moveTo>
                  <a:lnTo>
                    <a:pt x="104" y="100"/>
                  </a:lnTo>
                  <a:lnTo>
                    <a:pt x="83" y="80"/>
                  </a:lnTo>
                  <a:lnTo>
                    <a:pt x="33" y="50"/>
                  </a:lnTo>
                  <a:lnTo>
                    <a:pt x="29" y="40"/>
                  </a:lnTo>
                  <a:lnTo>
                    <a:pt x="36" y="22"/>
                  </a:lnTo>
                  <a:lnTo>
                    <a:pt x="57" y="17"/>
                  </a:lnTo>
                  <a:lnTo>
                    <a:pt x="75" y="25"/>
                  </a:lnTo>
                  <a:lnTo>
                    <a:pt x="80" y="47"/>
                  </a:lnTo>
                  <a:lnTo>
                    <a:pt x="80" y="40"/>
                  </a:lnTo>
                  <a:lnTo>
                    <a:pt x="102" y="40"/>
                  </a:lnTo>
                  <a:lnTo>
                    <a:pt x="108" y="47"/>
                  </a:lnTo>
                  <a:lnTo>
                    <a:pt x="104" y="25"/>
                  </a:lnTo>
                  <a:lnTo>
                    <a:pt x="85" y="5"/>
                  </a:lnTo>
                  <a:lnTo>
                    <a:pt x="57" y="0"/>
                  </a:lnTo>
                  <a:lnTo>
                    <a:pt x="24" y="8"/>
                  </a:lnTo>
                  <a:lnTo>
                    <a:pt x="8" y="27"/>
                  </a:lnTo>
                  <a:lnTo>
                    <a:pt x="7" y="48"/>
                  </a:lnTo>
                  <a:lnTo>
                    <a:pt x="18" y="67"/>
                  </a:lnTo>
                  <a:lnTo>
                    <a:pt x="81" y="106"/>
                  </a:lnTo>
                  <a:lnTo>
                    <a:pt x="85" y="116"/>
                  </a:lnTo>
                  <a:lnTo>
                    <a:pt x="83" y="126"/>
                  </a:lnTo>
                  <a:lnTo>
                    <a:pt x="66" y="138"/>
                  </a:lnTo>
                  <a:lnTo>
                    <a:pt x="40" y="136"/>
                  </a:lnTo>
                  <a:lnTo>
                    <a:pt x="29" y="118"/>
                  </a:lnTo>
                  <a:lnTo>
                    <a:pt x="29" y="109"/>
                  </a:lnTo>
                  <a:lnTo>
                    <a:pt x="0" y="109"/>
                  </a:lnTo>
                  <a:lnTo>
                    <a:pt x="8" y="141"/>
                  </a:lnTo>
                  <a:lnTo>
                    <a:pt x="21" y="154"/>
                  </a:lnTo>
                  <a:lnTo>
                    <a:pt x="43" y="161"/>
                  </a:lnTo>
                  <a:lnTo>
                    <a:pt x="77" y="159"/>
                  </a:lnTo>
                  <a:lnTo>
                    <a:pt x="99" y="143"/>
                  </a:lnTo>
                  <a:lnTo>
                    <a:pt x="108" y="116"/>
                  </a:lnTo>
                  <a:lnTo>
                    <a:pt x="102" y="109"/>
                  </a:lnTo>
                  <a:lnTo>
                    <a:pt x="108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42" name="Freeform 272"/>
            <p:cNvSpPr>
              <a:spLocks/>
            </p:cNvSpPr>
            <p:nvPr/>
          </p:nvSpPr>
          <p:spPr bwMode="auto">
            <a:xfrm>
              <a:off x="3182" y="2530"/>
              <a:ext cx="36" cy="53"/>
            </a:xfrm>
            <a:custGeom>
              <a:avLst/>
              <a:gdLst>
                <a:gd name="T0" fmla="*/ 4 w 108"/>
                <a:gd name="T1" fmla="*/ 4 h 160"/>
                <a:gd name="T2" fmla="*/ 4 w 108"/>
                <a:gd name="T3" fmla="*/ 4 h 160"/>
                <a:gd name="T4" fmla="*/ 3 w 108"/>
                <a:gd name="T5" fmla="*/ 3 h 160"/>
                <a:gd name="T6" fmla="*/ 1 w 108"/>
                <a:gd name="T7" fmla="*/ 2 h 160"/>
                <a:gd name="T8" fmla="*/ 1 w 108"/>
                <a:gd name="T9" fmla="*/ 1 h 160"/>
                <a:gd name="T10" fmla="*/ 2 w 108"/>
                <a:gd name="T11" fmla="*/ 1 h 160"/>
                <a:gd name="T12" fmla="*/ 2 w 108"/>
                <a:gd name="T13" fmla="*/ 1 h 160"/>
                <a:gd name="T14" fmla="*/ 3 w 108"/>
                <a:gd name="T15" fmla="*/ 1 h 160"/>
                <a:gd name="T16" fmla="*/ 3 w 108"/>
                <a:gd name="T17" fmla="*/ 2 h 160"/>
                <a:gd name="T18" fmla="*/ 3 w 108"/>
                <a:gd name="T19" fmla="*/ 1 h 160"/>
                <a:gd name="T20" fmla="*/ 4 w 108"/>
                <a:gd name="T21" fmla="*/ 1 h 160"/>
                <a:gd name="T22" fmla="*/ 4 w 108"/>
                <a:gd name="T23" fmla="*/ 2 h 160"/>
                <a:gd name="T24" fmla="*/ 4 w 108"/>
                <a:gd name="T25" fmla="*/ 1 h 160"/>
                <a:gd name="T26" fmla="*/ 3 w 108"/>
                <a:gd name="T27" fmla="*/ 0 h 160"/>
                <a:gd name="T28" fmla="*/ 2 w 108"/>
                <a:gd name="T29" fmla="*/ 0 h 160"/>
                <a:gd name="T30" fmla="*/ 1 w 108"/>
                <a:gd name="T31" fmla="*/ 0 h 160"/>
                <a:gd name="T32" fmla="*/ 0 w 108"/>
                <a:gd name="T33" fmla="*/ 1 h 160"/>
                <a:gd name="T34" fmla="*/ 0 w 108"/>
                <a:gd name="T35" fmla="*/ 1 h 160"/>
                <a:gd name="T36" fmla="*/ 1 w 108"/>
                <a:gd name="T37" fmla="*/ 2 h 160"/>
                <a:gd name="T38" fmla="*/ 1 w 108"/>
                <a:gd name="T39" fmla="*/ 3 h 160"/>
                <a:gd name="T40" fmla="*/ 3 w 108"/>
                <a:gd name="T41" fmla="*/ 4 h 160"/>
                <a:gd name="T42" fmla="*/ 3 w 108"/>
                <a:gd name="T43" fmla="*/ 4 h 160"/>
                <a:gd name="T44" fmla="*/ 3 w 108"/>
                <a:gd name="T45" fmla="*/ 5 h 160"/>
                <a:gd name="T46" fmla="*/ 2 w 108"/>
                <a:gd name="T47" fmla="*/ 5 h 160"/>
                <a:gd name="T48" fmla="*/ 2 w 108"/>
                <a:gd name="T49" fmla="*/ 5 h 160"/>
                <a:gd name="T50" fmla="*/ 1 w 108"/>
                <a:gd name="T51" fmla="*/ 5 h 160"/>
                <a:gd name="T52" fmla="*/ 1 w 108"/>
                <a:gd name="T53" fmla="*/ 4 h 160"/>
                <a:gd name="T54" fmla="*/ 0 w 108"/>
                <a:gd name="T55" fmla="*/ 4 h 160"/>
                <a:gd name="T56" fmla="*/ 0 w 108"/>
                <a:gd name="T57" fmla="*/ 4 h 160"/>
                <a:gd name="T58" fmla="*/ 0 w 108"/>
                <a:gd name="T59" fmla="*/ 5 h 160"/>
                <a:gd name="T60" fmla="*/ 1 w 108"/>
                <a:gd name="T61" fmla="*/ 6 h 160"/>
                <a:gd name="T62" fmla="*/ 2 w 108"/>
                <a:gd name="T63" fmla="*/ 6 h 160"/>
                <a:gd name="T64" fmla="*/ 3 w 108"/>
                <a:gd name="T65" fmla="*/ 6 h 160"/>
                <a:gd name="T66" fmla="*/ 4 w 108"/>
                <a:gd name="T67" fmla="*/ 5 h 160"/>
                <a:gd name="T68" fmla="*/ 4 w 108"/>
                <a:gd name="T69" fmla="*/ 4 h 160"/>
                <a:gd name="T70" fmla="*/ 4 w 108"/>
                <a:gd name="T71" fmla="*/ 4 h 1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8"/>
                <a:gd name="T109" fmla="*/ 0 h 160"/>
                <a:gd name="T110" fmla="*/ 108 w 108"/>
                <a:gd name="T111" fmla="*/ 160 h 1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8" h="160">
                  <a:moveTo>
                    <a:pt x="108" y="114"/>
                  </a:moveTo>
                  <a:lnTo>
                    <a:pt x="105" y="98"/>
                  </a:lnTo>
                  <a:lnTo>
                    <a:pt x="85" y="78"/>
                  </a:lnTo>
                  <a:lnTo>
                    <a:pt x="36" y="48"/>
                  </a:lnTo>
                  <a:lnTo>
                    <a:pt x="33" y="38"/>
                  </a:lnTo>
                  <a:lnTo>
                    <a:pt x="41" y="20"/>
                  </a:lnTo>
                  <a:lnTo>
                    <a:pt x="57" y="15"/>
                  </a:lnTo>
                  <a:lnTo>
                    <a:pt x="77" y="23"/>
                  </a:lnTo>
                  <a:lnTo>
                    <a:pt x="85" y="45"/>
                  </a:lnTo>
                  <a:lnTo>
                    <a:pt x="80" y="38"/>
                  </a:lnTo>
                  <a:lnTo>
                    <a:pt x="108" y="38"/>
                  </a:lnTo>
                  <a:lnTo>
                    <a:pt x="108" y="45"/>
                  </a:lnTo>
                  <a:lnTo>
                    <a:pt x="101" y="15"/>
                  </a:lnTo>
                  <a:lnTo>
                    <a:pt x="82" y="1"/>
                  </a:lnTo>
                  <a:lnTo>
                    <a:pt x="48" y="0"/>
                  </a:lnTo>
                  <a:lnTo>
                    <a:pt x="27" y="6"/>
                  </a:lnTo>
                  <a:lnTo>
                    <a:pt x="13" y="25"/>
                  </a:lnTo>
                  <a:lnTo>
                    <a:pt x="12" y="38"/>
                  </a:lnTo>
                  <a:lnTo>
                    <a:pt x="14" y="54"/>
                  </a:lnTo>
                  <a:lnTo>
                    <a:pt x="35" y="74"/>
                  </a:lnTo>
                  <a:lnTo>
                    <a:pt x="82" y="104"/>
                  </a:lnTo>
                  <a:lnTo>
                    <a:pt x="85" y="114"/>
                  </a:lnTo>
                  <a:lnTo>
                    <a:pt x="77" y="132"/>
                  </a:lnTo>
                  <a:lnTo>
                    <a:pt x="57" y="137"/>
                  </a:lnTo>
                  <a:lnTo>
                    <a:pt x="44" y="134"/>
                  </a:lnTo>
                  <a:lnTo>
                    <a:pt x="36" y="127"/>
                  </a:lnTo>
                  <a:lnTo>
                    <a:pt x="33" y="107"/>
                  </a:lnTo>
                  <a:lnTo>
                    <a:pt x="0" y="107"/>
                  </a:lnTo>
                  <a:lnTo>
                    <a:pt x="5" y="107"/>
                  </a:lnTo>
                  <a:lnTo>
                    <a:pt x="13" y="139"/>
                  </a:lnTo>
                  <a:lnTo>
                    <a:pt x="35" y="157"/>
                  </a:lnTo>
                  <a:lnTo>
                    <a:pt x="57" y="160"/>
                  </a:lnTo>
                  <a:lnTo>
                    <a:pt x="89" y="154"/>
                  </a:lnTo>
                  <a:lnTo>
                    <a:pt x="105" y="133"/>
                  </a:lnTo>
                  <a:lnTo>
                    <a:pt x="108" y="107"/>
                  </a:lnTo>
                  <a:lnTo>
                    <a:pt x="108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43" name="Freeform 273"/>
            <p:cNvSpPr>
              <a:spLocks/>
            </p:cNvSpPr>
            <p:nvPr/>
          </p:nvSpPr>
          <p:spPr bwMode="auto">
            <a:xfrm>
              <a:off x="2689" y="2857"/>
              <a:ext cx="23" cy="79"/>
            </a:xfrm>
            <a:custGeom>
              <a:avLst/>
              <a:gdLst>
                <a:gd name="T0" fmla="*/ 0 w 70"/>
                <a:gd name="T1" fmla="*/ 8 h 237"/>
                <a:gd name="T2" fmla="*/ 0 w 70"/>
                <a:gd name="T3" fmla="*/ 9 h 237"/>
                <a:gd name="T4" fmla="*/ 0 w 70"/>
                <a:gd name="T5" fmla="*/ 9 h 237"/>
                <a:gd name="T6" fmla="*/ 1 w 70"/>
                <a:gd name="T7" fmla="*/ 9 h 237"/>
                <a:gd name="T8" fmla="*/ 1 w 70"/>
                <a:gd name="T9" fmla="*/ 9 h 237"/>
                <a:gd name="T10" fmla="*/ 2 w 70"/>
                <a:gd name="T11" fmla="*/ 8 h 237"/>
                <a:gd name="T12" fmla="*/ 2 w 70"/>
                <a:gd name="T13" fmla="*/ 8 h 237"/>
                <a:gd name="T14" fmla="*/ 2 w 70"/>
                <a:gd name="T15" fmla="*/ 7 h 237"/>
                <a:gd name="T16" fmla="*/ 2 w 70"/>
                <a:gd name="T17" fmla="*/ 7 h 237"/>
                <a:gd name="T18" fmla="*/ 2 w 70"/>
                <a:gd name="T19" fmla="*/ 6 h 237"/>
                <a:gd name="T20" fmla="*/ 3 w 70"/>
                <a:gd name="T21" fmla="*/ 5 h 237"/>
                <a:gd name="T22" fmla="*/ 3 w 70"/>
                <a:gd name="T23" fmla="*/ 3 h 237"/>
                <a:gd name="T24" fmla="*/ 2 w 70"/>
                <a:gd name="T25" fmla="*/ 2 h 237"/>
                <a:gd name="T26" fmla="*/ 2 w 70"/>
                <a:gd name="T27" fmla="*/ 2 h 237"/>
                <a:gd name="T28" fmla="*/ 2 w 70"/>
                <a:gd name="T29" fmla="*/ 1 h 237"/>
                <a:gd name="T30" fmla="*/ 2 w 70"/>
                <a:gd name="T31" fmla="*/ 1 h 237"/>
                <a:gd name="T32" fmla="*/ 2 w 70"/>
                <a:gd name="T33" fmla="*/ 0 h 237"/>
                <a:gd name="T34" fmla="*/ 1 w 70"/>
                <a:gd name="T35" fmla="*/ 0 h 237"/>
                <a:gd name="T36" fmla="*/ 1 w 70"/>
                <a:gd name="T37" fmla="*/ 0 h 237"/>
                <a:gd name="T38" fmla="*/ 0 w 70"/>
                <a:gd name="T39" fmla="*/ 0 h 237"/>
                <a:gd name="T40" fmla="*/ 0 w 70"/>
                <a:gd name="T41" fmla="*/ 0 h 237"/>
                <a:gd name="T42" fmla="*/ 0 w 70"/>
                <a:gd name="T43" fmla="*/ 1 h 237"/>
                <a:gd name="T44" fmla="*/ 0 w 70"/>
                <a:gd name="T45" fmla="*/ 1 h 237"/>
                <a:gd name="T46" fmla="*/ 1 w 70"/>
                <a:gd name="T47" fmla="*/ 1 h 237"/>
                <a:gd name="T48" fmla="*/ 1 w 70"/>
                <a:gd name="T49" fmla="*/ 1 h 237"/>
                <a:gd name="T50" fmla="*/ 1 w 70"/>
                <a:gd name="T51" fmla="*/ 2 h 237"/>
                <a:gd name="T52" fmla="*/ 1 w 70"/>
                <a:gd name="T53" fmla="*/ 2 h 237"/>
                <a:gd name="T54" fmla="*/ 2 w 70"/>
                <a:gd name="T55" fmla="*/ 2 h 237"/>
                <a:gd name="T56" fmla="*/ 2 w 70"/>
                <a:gd name="T57" fmla="*/ 3 h 237"/>
                <a:gd name="T58" fmla="*/ 1 w 70"/>
                <a:gd name="T59" fmla="*/ 3 h 237"/>
                <a:gd name="T60" fmla="*/ 1 w 70"/>
                <a:gd name="T61" fmla="*/ 5 h 237"/>
                <a:gd name="T62" fmla="*/ 2 w 70"/>
                <a:gd name="T63" fmla="*/ 5 h 237"/>
                <a:gd name="T64" fmla="*/ 2 w 70"/>
                <a:gd name="T65" fmla="*/ 6 h 237"/>
                <a:gd name="T66" fmla="*/ 2 w 70"/>
                <a:gd name="T67" fmla="*/ 6 h 237"/>
                <a:gd name="T68" fmla="*/ 1 w 70"/>
                <a:gd name="T69" fmla="*/ 7 h 237"/>
                <a:gd name="T70" fmla="*/ 1 w 70"/>
                <a:gd name="T71" fmla="*/ 7 h 237"/>
                <a:gd name="T72" fmla="*/ 1 w 70"/>
                <a:gd name="T73" fmla="*/ 7 h 237"/>
                <a:gd name="T74" fmla="*/ 1 w 70"/>
                <a:gd name="T75" fmla="*/ 8 h 237"/>
                <a:gd name="T76" fmla="*/ 1 w 70"/>
                <a:gd name="T77" fmla="*/ 8 h 237"/>
                <a:gd name="T78" fmla="*/ 0 w 70"/>
                <a:gd name="T79" fmla="*/ 8 h 237"/>
                <a:gd name="T80" fmla="*/ 0 w 70"/>
                <a:gd name="T81" fmla="*/ 8 h 2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0"/>
                <a:gd name="T124" fmla="*/ 0 h 237"/>
                <a:gd name="T125" fmla="*/ 70 w 70"/>
                <a:gd name="T126" fmla="*/ 237 h 2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0" h="237">
                  <a:moveTo>
                    <a:pt x="0" y="203"/>
                  </a:moveTo>
                  <a:lnTo>
                    <a:pt x="0" y="231"/>
                  </a:lnTo>
                  <a:lnTo>
                    <a:pt x="5" y="237"/>
                  </a:lnTo>
                  <a:lnTo>
                    <a:pt x="22" y="236"/>
                  </a:lnTo>
                  <a:lnTo>
                    <a:pt x="35" y="232"/>
                  </a:lnTo>
                  <a:lnTo>
                    <a:pt x="47" y="224"/>
                  </a:lnTo>
                  <a:lnTo>
                    <a:pt x="55" y="214"/>
                  </a:lnTo>
                  <a:lnTo>
                    <a:pt x="62" y="201"/>
                  </a:lnTo>
                  <a:lnTo>
                    <a:pt x="66" y="186"/>
                  </a:lnTo>
                  <a:lnTo>
                    <a:pt x="68" y="167"/>
                  </a:lnTo>
                  <a:lnTo>
                    <a:pt x="70" y="145"/>
                  </a:lnTo>
                  <a:lnTo>
                    <a:pt x="70" y="69"/>
                  </a:lnTo>
                  <a:lnTo>
                    <a:pt x="68" y="54"/>
                  </a:lnTo>
                  <a:lnTo>
                    <a:pt x="66" y="41"/>
                  </a:lnTo>
                  <a:lnTo>
                    <a:pt x="62" y="29"/>
                  </a:lnTo>
                  <a:lnTo>
                    <a:pt x="55" y="19"/>
                  </a:lnTo>
                  <a:lnTo>
                    <a:pt x="47" y="12"/>
                  </a:lnTo>
                  <a:lnTo>
                    <a:pt x="35" y="5"/>
                  </a:lnTo>
                  <a:lnTo>
                    <a:pt x="22" y="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5" y="28"/>
                  </a:lnTo>
                  <a:lnTo>
                    <a:pt x="17" y="29"/>
                  </a:lnTo>
                  <a:lnTo>
                    <a:pt x="30" y="36"/>
                  </a:lnTo>
                  <a:lnTo>
                    <a:pt x="36" y="41"/>
                  </a:lnTo>
                  <a:lnTo>
                    <a:pt x="41" y="49"/>
                  </a:lnTo>
                  <a:lnTo>
                    <a:pt x="45" y="58"/>
                  </a:lnTo>
                  <a:lnTo>
                    <a:pt x="47" y="69"/>
                  </a:lnTo>
                  <a:lnTo>
                    <a:pt x="40" y="69"/>
                  </a:lnTo>
                  <a:lnTo>
                    <a:pt x="40" y="145"/>
                  </a:lnTo>
                  <a:lnTo>
                    <a:pt x="47" y="145"/>
                  </a:lnTo>
                  <a:lnTo>
                    <a:pt x="45" y="160"/>
                  </a:lnTo>
                  <a:lnTo>
                    <a:pt x="44" y="174"/>
                  </a:lnTo>
                  <a:lnTo>
                    <a:pt x="40" y="185"/>
                  </a:lnTo>
                  <a:lnTo>
                    <a:pt x="35" y="194"/>
                  </a:lnTo>
                  <a:lnTo>
                    <a:pt x="29" y="200"/>
                  </a:lnTo>
                  <a:lnTo>
                    <a:pt x="22" y="204"/>
                  </a:lnTo>
                  <a:lnTo>
                    <a:pt x="14" y="207"/>
                  </a:lnTo>
                  <a:lnTo>
                    <a:pt x="5" y="208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44" name="Freeform 274"/>
            <p:cNvSpPr>
              <a:spLocks/>
            </p:cNvSpPr>
            <p:nvPr/>
          </p:nvSpPr>
          <p:spPr bwMode="auto">
            <a:xfrm>
              <a:off x="2666" y="2857"/>
              <a:ext cx="25" cy="79"/>
            </a:xfrm>
            <a:custGeom>
              <a:avLst/>
              <a:gdLst>
                <a:gd name="T0" fmla="*/ 3 w 75"/>
                <a:gd name="T1" fmla="*/ 1 h 237"/>
                <a:gd name="T2" fmla="*/ 3 w 75"/>
                <a:gd name="T3" fmla="*/ 0 h 237"/>
                <a:gd name="T4" fmla="*/ 3 w 75"/>
                <a:gd name="T5" fmla="*/ 0 h 237"/>
                <a:gd name="T6" fmla="*/ 1 w 75"/>
                <a:gd name="T7" fmla="*/ 0 h 237"/>
                <a:gd name="T8" fmla="*/ 1 w 75"/>
                <a:gd name="T9" fmla="*/ 1 h 237"/>
                <a:gd name="T10" fmla="*/ 0 w 75"/>
                <a:gd name="T11" fmla="*/ 2 h 237"/>
                <a:gd name="T12" fmla="*/ 0 w 75"/>
                <a:gd name="T13" fmla="*/ 3 h 237"/>
                <a:gd name="T14" fmla="*/ 0 w 75"/>
                <a:gd name="T15" fmla="*/ 6 h 237"/>
                <a:gd name="T16" fmla="*/ 0 w 75"/>
                <a:gd name="T17" fmla="*/ 7 h 237"/>
                <a:gd name="T18" fmla="*/ 1 w 75"/>
                <a:gd name="T19" fmla="*/ 8 h 237"/>
                <a:gd name="T20" fmla="*/ 2 w 75"/>
                <a:gd name="T21" fmla="*/ 9 h 237"/>
                <a:gd name="T22" fmla="*/ 3 w 75"/>
                <a:gd name="T23" fmla="*/ 9 h 237"/>
                <a:gd name="T24" fmla="*/ 3 w 75"/>
                <a:gd name="T25" fmla="*/ 9 h 237"/>
                <a:gd name="T26" fmla="*/ 3 w 75"/>
                <a:gd name="T27" fmla="*/ 8 h 237"/>
                <a:gd name="T28" fmla="*/ 3 w 75"/>
                <a:gd name="T29" fmla="*/ 8 h 237"/>
                <a:gd name="T30" fmla="*/ 2 w 75"/>
                <a:gd name="T31" fmla="*/ 8 h 237"/>
                <a:gd name="T32" fmla="*/ 2 w 75"/>
                <a:gd name="T33" fmla="*/ 7 h 237"/>
                <a:gd name="T34" fmla="*/ 1 w 75"/>
                <a:gd name="T35" fmla="*/ 7 h 237"/>
                <a:gd name="T36" fmla="*/ 1 w 75"/>
                <a:gd name="T37" fmla="*/ 3 h 237"/>
                <a:gd name="T38" fmla="*/ 1 w 75"/>
                <a:gd name="T39" fmla="*/ 2 h 237"/>
                <a:gd name="T40" fmla="*/ 2 w 75"/>
                <a:gd name="T41" fmla="*/ 1 h 237"/>
                <a:gd name="T42" fmla="*/ 3 w 75"/>
                <a:gd name="T43" fmla="*/ 1 h 237"/>
                <a:gd name="T44" fmla="*/ 3 w 75"/>
                <a:gd name="T45" fmla="*/ 1 h 237"/>
                <a:gd name="T46" fmla="*/ 3 w 75"/>
                <a:gd name="T47" fmla="*/ 1 h 2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5"/>
                <a:gd name="T73" fmla="*/ 0 h 237"/>
                <a:gd name="T74" fmla="*/ 75 w 75"/>
                <a:gd name="T75" fmla="*/ 237 h 2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5" h="237">
                  <a:moveTo>
                    <a:pt x="70" y="23"/>
                  </a:moveTo>
                  <a:lnTo>
                    <a:pt x="70" y="0"/>
                  </a:lnTo>
                  <a:lnTo>
                    <a:pt x="75" y="0"/>
                  </a:lnTo>
                  <a:lnTo>
                    <a:pt x="39" y="5"/>
                  </a:lnTo>
                  <a:lnTo>
                    <a:pt x="18" y="19"/>
                  </a:lnTo>
                  <a:lnTo>
                    <a:pt x="4" y="41"/>
                  </a:lnTo>
                  <a:lnTo>
                    <a:pt x="0" y="69"/>
                  </a:lnTo>
                  <a:lnTo>
                    <a:pt x="1" y="167"/>
                  </a:lnTo>
                  <a:lnTo>
                    <a:pt x="10" y="201"/>
                  </a:lnTo>
                  <a:lnTo>
                    <a:pt x="27" y="224"/>
                  </a:lnTo>
                  <a:lnTo>
                    <a:pt x="54" y="236"/>
                  </a:lnTo>
                  <a:lnTo>
                    <a:pt x="75" y="237"/>
                  </a:lnTo>
                  <a:lnTo>
                    <a:pt x="70" y="231"/>
                  </a:lnTo>
                  <a:lnTo>
                    <a:pt x="70" y="203"/>
                  </a:lnTo>
                  <a:lnTo>
                    <a:pt x="75" y="208"/>
                  </a:lnTo>
                  <a:lnTo>
                    <a:pt x="54" y="205"/>
                  </a:lnTo>
                  <a:lnTo>
                    <a:pt x="41" y="196"/>
                  </a:lnTo>
                  <a:lnTo>
                    <a:pt x="32" y="177"/>
                  </a:lnTo>
                  <a:lnTo>
                    <a:pt x="29" y="69"/>
                  </a:lnTo>
                  <a:lnTo>
                    <a:pt x="34" y="42"/>
                  </a:lnTo>
                  <a:lnTo>
                    <a:pt x="47" y="29"/>
                  </a:lnTo>
                  <a:lnTo>
                    <a:pt x="70" y="23"/>
                  </a:lnTo>
                  <a:lnTo>
                    <a:pt x="75" y="28"/>
                  </a:lnTo>
                  <a:lnTo>
                    <a:pt x="7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45" name="Freeform 275"/>
            <p:cNvSpPr>
              <a:spLocks/>
            </p:cNvSpPr>
            <p:nvPr/>
          </p:nvSpPr>
          <p:spPr bwMode="auto">
            <a:xfrm>
              <a:off x="2745" y="2880"/>
              <a:ext cx="19" cy="54"/>
            </a:xfrm>
            <a:custGeom>
              <a:avLst/>
              <a:gdLst>
                <a:gd name="T0" fmla="*/ 0 w 57"/>
                <a:gd name="T1" fmla="*/ 5 h 161"/>
                <a:gd name="T2" fmla="*/ 0 w 57"/>
                <a:gd name="T3" fmla="*/ 6 h 161"/>
                <a:gd name="T4" fmla="*/ 0 w 57"/>
                <a:gd name="T5" fmla="*/ 6 h 161"/>
                <a:gd name="T6" fmla="*/ 1 w 57"/>
                <a:gd name="T7" fmla="*/ 6 h 161"/>
                <a:gd name="T8" fmla="*/ 1 w 57"/>
                <a:gd name="T9" fmla="*/ 6 h 161"/>
                <a:gd name="T10" fmla="*/ 2 w 57"/>
                <a:gd name="T11" fmla="*/ 5 h 161"/>
                <a:gd name="T12" fmla="*/ 2 w 57"/>
                <a:gd name="T13" fmla="*/ 5 h 161"/>
                <a:gd name="T14" fmla="*/ 2 w 57"/>
                <a:gd name="T15" fmla="*/ 4 h 161"/>
                <a:gd name="T16" fmla="*/ 2 w 57"/>
                <a:gd name="T17" fmla="*/ 4 h 161"/>
                <a:gd name="T18" fmla="*/ 2 w 57"/>
                <a:gd name="T19" fmla="*/ 3 h 161"/>
                <a:gd name="T20" fmla="*/ 2 w 57"/>
                <a:gd name="T21" fmla="*/ 2 h 161"/>
                <a:gd name="T22" fmla="*/ 2 w 57"/>
                <a:gd name="T23" fmla="*/ 1 h 161"/>
                <a:gd name="T24" fmla="*/ 2 w 57"/>
                <a:gd name="T25" fmla="*/ 1 h 161"/>
                <a:gd name="T26" fmla="*/ 2 w 57"/>
                <a:gd name="T27" fmla="*/ 0 h 161"/>
                <a:gd name="T28" fmla="*/ 1 w 57"/>
                <a:gd name="T29" fmla="*/ 0 h 161"/>
                <a:gd name="T30" fmla="*/ 1 w 57"/>
                <a:gd name="T31" fmla="*/ 0 h 161"/>
                <a:gd name="T32" fmla="*/ 0 w 57"/>
                <a:gd name="T33" fmla="*/ 0 h 161"/>
                <a:gd name="T34" fmla="*/ 0 w 57"/>
                <a:gd name="T35" fmla="*/ 0 h 161"/>
                <a:gd name="T36" fmla="*/ 0 w 57"/>
                <a:gd name="T37" fmla="*/ 0 h 161"/>
                <a:gd name="T38" fmla="*/ 0 w 57"/>
                <a:gd name="T39" fmla="*/ 1 h 161"/>
                <a:gd name="T40" fmla="*/ 0 w 57"/>
                <a:gd name="T41" fmla="*/ 1 h 161"/>
                <a:gd name="T42" fmla="*/ 0 w 57"/>
                <a:gd name="T43" fmla="*/ 1 h 161"/>
                <a:gd name="T44" fmla="*/ 1 w 57"/>
                <a:gd name="T45" fmla="*/ 1 h 161"/>
                <a:gd name="T46" fmla="*/ 1 w 57"/>
                <a:gd name="T47" fmla="*/ 2 h 161"/>
                <a:gd name="T48" fmla="*/ 1 w 57"/>
                <a:gd name="T49" fmla="*/ 2 h 161"/>
                <a:gd name="T50" fmla="*/ 1 w 57"/>
                <a:gd name="T51" fmla="*/ 3 h 161"/>
                <a:gd name="T52" fmla="*/ 1 w 57"/>
                <a:gd name="T53" fmla="*/ 3 h 161"/>
                <a:gd name="T54" fmla="*/ 1 w 57"/>
                <a:gd name="T55" fmla="*/ 4 h 161"/>
                <a:gd name="T56" fmla="*/ 1 w 57"/>
                <a:gd name="T57" fmla="*/ 4 h 161"/>
                <a:gd name="T58" fmla="*/ 1 w 57"/>
                <a:gd name="T59" fmla="*/ 5 h 161"/>
                <a:gd name="T60" fmla="*/ 1 w 57"/>
                <a:gd name="T61" fmla="*/ 5 h 161"/>
                <a:gd name="T62" fmla="*/ 1 w 57"/>
                <a:gd name="T63" fmla="*/ 5 h 161"/>
                <a:gd name="T64" fmla="*/ 0 w 57"/>
                <a:gd name="T65" fmla="*/ 5 h 161"/>
                <a:gd name="T66" fmla="*/ 0 w 57"/>
                <a:gd name="T67" fmla="*/ 5 h 161"/>
                <a:gd name="T68" fmla="*/ 0 w 57"/>
                <a:gd name="T69" fmla="*/ 5 h 1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7"/>
                <a:gd name="T106" fmla="*/ 0 h 161"/>
                <a:gd name="T107" fmla="*/ 57 w 57"/>
                <a:gd name="T108" fmla="*/ 161 h 1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7" h="161">
                  <a:moveTo>
                    <a:pt x="0" y="138"/>
                  </a:moveTo>
                  <a:lnTo>
                    <a:pt x="0" y="161"/>
                  </a:lnTo>
                  <a:lnTo>
                    <a:pt x="12" y="161"/>
                  </a:lnTo>
                  <a:lnTo>
                    <a:pt x="27" y="158"/>
                  </a:lnTo>
                  <a:lnTo>
                    <a:pt x="38" y="153"/>
                  </a:lnTo>
                  <a:lnTo>
                    <a:pt x="45" y="144"/>
                  </a:lnTo>
                  <a:lnTo>
                    <a:pt x="52" y="132"/>
                  </a:lnTo>
                  <a:lnTo>
                    <a:pt x="54" y="120"/>
                  </a:lnTo>
                  <a:lnTo>
                    <a:pt x="56" y="105"/>
                  </a:lnTo>
                  <a:lnTo>
                    <a:pt x="57" y="75"/>
                  </a:lnTo>
                  <a:lnTo>
                    <a:pt x="56" y="52"/>
                  </a:lnTo>
                  <a:lnTo>
                    <a:pt x="53" y="35"/>
                  </a:lnTo>
                  <a:lnTo>
                    <a:pt x="49" y="21"/>
                  </a:lnTo>
                  <a:lnTo>
                    <a:pt x="43" y="12"/>
                  </a:lnTo>
                  <a:lnTo>
                    <a:pt x="36" y="5"/>
                  </a:lnTo>
                  <a:lnTo>
                    <a:pt x="29" y="3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6" y="23"/>
                  </a:lnTo>
                  <a:lnTo>
                    <a:pt x="13" y="25"/>
                  </a:lnTo>
                  <a:lnTo>
                    <a:pt x="20" y="28"/>
                  </a:lnTo>
                  <a:lnTo>
                    <a:pt x="29" y="43"/>
                  </a:lnTo>
                  <a:lnTo>
                    <a:pt x="34" y="59"/>
                  </a:lnTo>
                  <a:lnTo>
                    <a:pt x="35" y="75"/>
                  </a:lnTo>
                  <a:lnTo>
                    <a:pt x="35" y="89"/>
                  </a:lnTo>
                  <a:lnTo>
                    <a:pt x="34" y="102"/>
                  </a:lnTo>
                  <a:lnTo>
                    <a:pt x="31" y="112"/>
                  </a:lnTo>
                  <a:lnTo>
                    <a:pt x="29" y="121"/>
                  </a:lnTo>
                  <a:lnTo>
                    <a:pt x="25" y="129"/>
                  </a:lnTo>
                  <a:lnTo>
                    <a:pt x="20" y="134"/>
                  </a:lnTo>
                  <a:lnTo>
                    <a:pt x="13" y="136"/>
                  </a:lnTo>
                  <a:lnTo>
                    <a:pt x="6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46" name="Freeform 276"/>
            <p:cNvSpPr>
              <a:spLocks/>
            </p:cNvSpPr>
            <p:nvPr/>
          </p:nvSpPr>
          <p:spPr bwMode="auto">
            <a:xfrm>
              <a:off x="2728" y="2880"/>
              <a:ext cx="19" cy="71"/>
            </a:xfrm>
            <a:custGeom>
              <a:avLst/>
              <a:gdLst>
                <a:gd name="T0" fmla="*/ 2 w 56"/>
                <a:gd name="T1" fmla="*/ 1 h 212"/>
                <a:gd name="T2" fmla="*/ 2 w 56"/>
                <a:gd name="T3" fmla="*/ 0 h 212"/>
                <a:gd name="T4" fmla="*/ 2 w 56"/>
                <a:gd name="T5" fmla="*/ 0 h 212"/>
                <a:gd name="T6" fmla="*/ 1 w 56"/>
                <a:gd name="T7" fmla="*/ 0 h 212"/>
                <a:gd name="T8" fmla="*/ 1 w 56"/>
                <a:gd name="T9" fmla="*/ 1 h 212"/>
                <a:gd name="T10" fmla="*/ 1 w 56"/>
                <a:gd name="T11" fmla="*/ 0 h 212"/>
                <a:gd name="T12" fmla="*/ 0 w 56"/>
                <a:gd name="T13" fmla="*/ 0 h 212"/>
                <a:gd name="T14" fmla="*/ 0 w 56"/>
                <a:gd name="T15" fmla="*/ 8 h 212"/>
                <a:gd name="T16" fmla="*/ 1 w 56"/>
                <a:gd name="T17" fmla="*/ 8 h 212"/>
                <a:gd name="T18" fmla="*/ 1 w 56"/>
                <a:gd name="T19" fmla="*/ 5 h 212"/>
                <a:gd name="T20" fmla="*/ 1 w 56"/>
                <a:gd name="T21" fmla="*/ 6 h 212"/>
                <a:gd name="T22" fmla="*/ 2 w 56"/>
                <a:gd name="T23" fmla="*/ 6 h 212"/>
                <a:gd name="T24" fmla="*/ 2 w 56"/>
                <a:gd name="T25" fmla="*/ 6 h 212"/>
                <a:gd name="T26" fmla="*/ 2 w 56"/>
                <a:gd name="T27" fmla="*/ 5 h 212"/>
                <a:gd name="T28" fmla="*/ 2 w 56"/>
                <a:gd name="T29" fmla="*/ 5 h 212"/>
                <a:gd name="T30" fmla="*/ 1 w 56"/>
                <a:gd name="T31" fmla="*/ 5 h 212"/>
                <a:gd name="T32" fmla="*/ 1 w 56"/>
                <a:gd name="T33" fmla="*/ 5 h 212"/>
                <a:gd name="T34" fmla="*/ 1 w 56"/>
                <a:gd name="T35" fmla="*/ 3 h 212"/>
                <a:gd name="T36" fmla="*/ 1 w 56"/>
                <a:gd name="T37" fmla="*/ 2 h 212"/>
                <a:gd name="T38" fmla="*/ 1 w 56"/>
                <a:gd name="T39" fmla="*/ 1 h 212"/>
                <a:gd name="T40" fmla="*/ 2 w 56"/>
                <a:gd name="T41" fmla="*/ 1 h 212"/>
                <a:gd name="T42" fmla="*/ 2 w 56"/>
                <a:gd name="T43" fmla="*/ 1 h 212"/>
                <a:gd name="T44" fmla="*/ 2 w 56"/>
                <a:gd name="T45" fmla="*/ 1 h 2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6"/>
                <a:gd name="T70" fmla="*/ 0 h 212"/>
                <a:gd name="T71" fmla="*/ 56 w 56"/>
                <a:gd name="T72" fmla="*/ 212 h 2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6" h="212">
                  <a:moveTo>
                    <a:pt x="50" y="18"/>
                  </a:moveTo>
                  <a:lnTo>
                    <a:pt x="50" y="0"/>
                  </a:lnTo>
                  <a:lnTo>
                    <a:pt x="56" y="0"/>
                  </a:lnTo>
                  <a:lnTo>
                    <a:pt x="35" y="5"/>
                  </a:lnTo>
                  <a:lnTo>
                    <a:pt x="24" y="2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12"/>
                  </a:lnTo>
                  <a:lnTo>
                    <a:pt x="24" y="212"/>
                  </a:lnTo>
                  <a:lnTo>
                    <a:pt x="24" y="138"/>
                  </a:lnTo>
                  <a:lnTo>
                    <a:pt x="35" y="155"/>
                  </a:lnTo>
                  <a:lnTo>
                    <a:pt x="56" y="161"/>
                  </a:lnTo>
                  <a:lnTo>
                    <a:pt x="50" y="161"/>
                  </a:lnTo>
                  <a:lnTo>
                    <a:pt x="50" y="138"/>
                  </a:lnTo>
                  <a:lnTo>
                    <a:pt x="56" y="138"/>
                  </a:lnTo>
                  <a:lnTo>
                    <a:pt x="34" y="132"/>
                  </a:lnTo>
                  <a:lnTo>
                    <a:pt x="26" y="121"/>
                  </a:lnTo>
                  <a:lnTo>
                    <a:pt x="24" y="86"/>
                  </a:lnTo>
                  <a:lnTo>
                    <a:pt x="26" y="44"/>
                  </a:lnTo>
                  <a:lnTo>
                    <a:pt x="34" y="26"/>
                  </a:lnTo>
                  <a:lnTo>
                    <a:pt x="50" y="18"/>
                  </a:lnTo>
                  <a:lnTo>
                    <a:pt x="56" y="23"/>
                  </a:lnTo>
                  <a:lnTo>
                    <a:pt x="5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47" name="Freeform 277"/>
            <p:cNvSpPr>
              <a:spLocks/>
            </p:cNvSpPr>
            <p:nvPr/>
          </p:nvSpPr>
          <p:spPr bwMode="auto">
            <a:xfrm>
              <a:off x="2771" y="2868"/>
              <a:ext cx="31" cy="66"/>
            </a:xfrm>
            <a:custGeom>
              <a:avLst/>
              <a:gdLst>
                <a:gd name="T0" fmla="*/ 0 w 92"/>
                <a:gd name="T1" fmla="*/ 1 h 200"/>
                <a:gd name="T2" fmla="*/ 0 w 92"/>
                <a:gd name="T3" fmla="*/ 2 h 200"/>
                <a:gd name="T4" fmla="*/ 1 w 92"/>
                <a:gd name="T5" fmla="*/ 2 h 200"/>
                <a:gd name="T6" fmla="*/ 1 w 92"/>
                <a:gd name="T7" fmla="*/ 6 h 200"/>
                <a:gd name="T8" fmla="*/ 1 w 92"/>
                <a:gd name="T9" fmla="*/ 6 h 200"/>
                <a:gd name="T10" fmla="*/ 1 w 92"/>
                <a:gd name="T11" fmla="*/ 7 h 200"/>
                <a:gd name="T12" fmla="*/ 1 w 92"/>
                <a:gd name="T13" fmla="*/ 7 h 200"/>
                <a:gd name="T14" fmla="*/ 2 w 92"/>
                <a:gd name="T15" fmla="*/ 7 h 200"/>
                <a:gd name="T16" fmla="*/ 2 w 92"/>
                <a:gd name="T17" fmla="*/ 7 h 200"/>
                <a:gd name="T18" fmla="*/ 3 w 92"/>
                <a:gd name="T19" fmla="*/ 7 h 200"/>
                <a:gd name="T20" fmla="*/ 3 w 92"/>
                <a:gd name="T21" fmla="*/ 7 h 200"/>
                <a:gd name="T22" fmla="*/ 3 w 92"/>
                <a:gd name="T23" fmla="*/ 7 h 200"/>
                <a:gd name="T24" fmla="*/ 3 w 92"/>
                <a:gd name="T25" fmla="*/ 6 h 200"/>
                <a:gd name="T26" fmla="*/ 3 w 92"/>
                <a:gd name="T27" fmla="*/ 6 h 200"/>
                <a:gd name="T28" fmla="*/ 3 w 92"/>
                <a:gd name="T29" fmla="*/ 6 h 200"/>
                <a:gd name="T30" fmla="*/ 3 w 92"/>
                <a:gd name="T31" fmla="*/ 6 h 200"/>
                <a:gd name="T32" fmla="*/ 2 w 92"/>
                <a:gd name="T33" fmla="*/ 6 h 200"/>
                <a:gd name="T34" fmla="*/ 2 w 92"/>
                <a:gd name="T35" fmla="*/ 6 h 200"/>
                <a:gd name="T36" fmla="*/ 2 w 92"/>
                <a:gd name="T37" fmla="*/ 6 h 200"/>
                <a:gd name="T38" fmla="*/ 2 w 92"/>
                <a:gd name="T39" fmla="*/ 6 h 200"/>
                <a:gd name="T40" fmla="*/ 2 w 92"/>
                <a:gd name="T41" fmla="*/ 5 h 200"/>
                <a:gd name="T42" fmla="*/ 2 w 92"/>
                <a:gd name="T43" fmla="*/ 2 h 200"/>
                <a:gd name="T44" fmla="*/ 3 w 92"/>
                <a:gd name="T45" fmla="*/ 2 h 200"/>
                <a:gd name="T46" fmla="*/ 3 w 92"/>
                <a:gd name="T47" fmla="*/ 1 h 200"/>
                <a:gd name="T48" fmla="*/ 2 w 92"/>
                <a:gd name="T49" fmla="*/ 1 h 200"/>
                <a:gd name="T50" fmla="*/ 2 w 92"/>
                <a:gd name="T51" fmla="*/ 0 h 200"/>
                <a:gd name="T52" fmla="*/ 1 w 92"/>
                <a:gd name="T53" fmla="*/ 0 h 200"/>
                <a:gd name="T54" fmla="*/ 1 w 92"/>
                <a:gd name="T55" fmla="*/ 1 h 200"/>
                <a:gd name="T56" fmla="*/ 0 w 92"/>
                <a:gd name="T57" fmla="*/ 1 h 2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2"/>
                <a:gd name="T88" fmla="*/ 0 h 200"/>
                <a:gd name="T89" fmla="*/ 92 w 92"/>
                <a:gd name="T90" fmla="*/ 200 h 2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2" h="200">
                  <a:moveTo>
                    <a:pt x="0" y="40"/>
                  </a:moveTo>
                  <a:lnTo>
                    <a:pt x="0" y="58"/>
                  </a:lnTo>
                  <a:lnTo>
                    <a:pt x="23" y="58"/>
                  </a:lnTo>
                  <a:lnTo>
                    <a:pt x="23" y="166"/>
                  </a:lnTo>
                  <a:lnTo>
                    <a:pt x="29" y="172"/>
                  </a:lnTo>
                  <a:lnTo>
                    <a:pt x="32" y="184"/>
                  </a:lnTo>
                  <a:lnTo>
                    <a:pt x="38" y="192"/>
                  </a:lnTo>
                  <a:lnTo>
                    <a:pt x="49" y="198"/>
                  </a:lnTo>
                  <a:lnTo>
                    <a:pt x="63" y="200"/>
                  </a:lnTo>
                  <a:lnTo>
                    <a:pt x="78" y="198"/>
                  </a:lnTo>
                  <a:lnTo>
                    <a:pt x="92" y="194"/>
                  </a:lnTo>
                  <a:lnTo>
                    <a:pt x="86" y="194"/>
                  </a:lnTo>
                  <a:lnTo>
                    <a:pt x="86" y="172"/>
                  </a:lnTo>
                  <a:lnTo>
                    <a:pt x="92" y="177"/>
                  </a:lnTo>
                  <a:lnTo>
                    <a:pt x="74" y="177"/>
                  </a:lnTo>
                  <a:lnTo>
                    <a:pt x="67" y="177"/>
                  </a:lnTo>
                  <a:lnTo>
                    <a:pt x="61" y="175"/>
                  </a:lnTo>
                  <a:lnTo>
                    <a:pt x="54" y="169"/>
                  </a:lnTo>
                  <a:lnTo>
                    <a:pt x="51" y="163"/>
                  </a:lnTo>
                  <a:lnTo>
                    <a:pt x="51" y="154"/>
                  </a:lnTo>
                  <a:lnTo>
                    <a:pt x="51" y="149"/>
                  </a:lnTo>
                  <a:lnTo>
                    <a:pt x="51" y="58"/>
                  </a:lnTo>
                  <a:lnTo>
                    <a:pt x="86" y="58"/>
                  </a:lnTo>
                  <a:lnTo>
                    <a:pt x="86" y="40"/>
                  </a:lnTo>
                  <a:lnTo>
                    <a:pt x="51" y="40"/>
                  </a:lnTo>
                  <a:lnTo>
                    <a:pt x="51" y="0"/>
                  </a:lnTo>
                  <a:lnTo>
                    <a:pt x="23" y="12"/>
                  </a:lnTo>
                  <a:lnTo>
                    <a:pt x="23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48" name="Rectangle 278"/>
            <p:cNvSpPr>
              <a:spLocks noChangeArrowheads="1"/>
            </p:cNvSpPr>
            <p:nvPr/>
          </p:nvSpPr>
          <p:spPr bwMode="auto">
            <a:xfrm>
              <a:off x="2807" y="2880"/>
              <a:ext cx="7" cy="5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549" name="Rectangle 279"/>
            <p:cNvSpPr>
              <a:spLocks noChangeArrowheads="1"/>
            </p:cNvSpPr>
            <p:nvPr/>
          </p:nvSpPr>
          <p:spPr bwMode="auto">
            <a:xfrm>
              <a:off x="2805" y="2857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550" name="Freeform 280"/>
            <p:cNvSpPr>
              <a:spLocks/>
            </p:cNvSpPr>
            <p:nvPr/>
          </p:nvSpPr>
          <p:spPr bwMode="auto">
            <a:xfrm>
              <a:off x="2829" y="2880"/>
              <a:ext cx="38" cy="54"/>
            </a:xfrm>
            <a:custGeom>
              <a:avLst/>
              <a:gdLst>
                <a:gd name="T0" fmla="*/ 4 w 112"/>
                <a:gd name="T1" fmla="*/ 2 h 163"/>
                <a:gd name="T2" fmla="*/ 4 w 112"/>
                <a:gd name="T3" fmla="*/ 1 h 163"/>
                <a:gd name="T4" fmla="*/ 4 w 112"/>
                <a:gd name="T5" fmla="*/ 0 h 163"/>
                <a:gd name="T6" fmla="*/ 2 w 112"/>
                <a:gd name="T7" fmla="*/ 0 h 163"/>
                <a:gd name="T8" fmla="*/ 1 w 112"/>
                <a:gd name="T9" fmla="*/ 0 h 163"/>
                <a:gd name="T10" fmla="*/ 0 w 112"/>
                <a:gd name="T11" fmla="*/ 1 h 163"/>
                <a:gd name="T12" fmla="*/ 0 w 112"/>
                <a:gd name="T13" fmla="*/ 2 h 163"/>
                <a:gd name="T14" fmla="*/ 0 w 112"/>
                <a:gd name="T15" fmla="*/ 4 h 163"/>
                <a:gd name="T16" fmla="*/ 0 w 112"/>
                <a:gd name="T17" fmla="*/ 5 h 163"/>
                <a:gd name="T18" fmla="*/ 1 w 112"/>
                <a:gd name="T19" fmla="*/ 6 h 163"/>
                <a:gd name="T20" fmla="*/ 2 w 112"/>
                <a:gd name="T21" fmla="*/ 6 h 163"/>
                <a:gd name="T22" fmla="*/ 3 w 112"/>
                <a:gd name="T23" fmla="*/ 6 h 163"/>
                <a:gd name="T24" fmla="*/ 4 w 112"/>
                <a:gd name="T25" fmla="*/ 6 h 163"/>
                <a:gd name="T26" fmla="*/ 4 w 112"/>
                <a:gd name="T27" fmla="*/ 5 h 163"/>
                <a:gd name="T28" fmla="*/ 4 w 112"/>
                <a:gd name="T29" fmla="*/ 4 h 163"/>
                <a:gd name="T30" fmla="*/ 3 w 112"/>
                <a:gd name="T31" fmla="*/ 4 h 163"/>
                <a:gd name="T32" fmla="*/ 3 w 112"/>
                <a:gd name="T33" fmla="*/ 4 h 163"/>
                <a:gd name="T34" fmla="*/ 3 w 112"/>
                <a:gd name="T35" fmla="*/ 5 h 163"/>
                <a:gd name="T36" fmla="*/ 3 w 112"/>
                <a:gd name="T37" fmla="*/ 5 h 163"/>
                <a:gd name="T38" fmla="*/ 2 w 112"/>
                <a:gd name="T39" fmla="*/ 5 h 163"/>
                <a:gd name="T40" fmla="*/ 1 w 112"/>
                <a:gd name="T41" fmla="*/ 5 h 163"/>
                <a:gd name="T42" fmla="*/ 1 w 112"/>
                <a:gd name="T43" fmla="*/ 3 h 163"/>
                <a:gd name="T44" fmla="*/ 1 w 112"/>
                <a:gd name="T45" fmla="*/ 2 h 163"/>
                <a:gd name="T46" fmla="*/ 2 w 112"/>
                <a:gd name="T47" fmla="*/ 1 h 163"/>
                <a:gd name="T48" fmla="*/ 2 w 112"/>
                <a:gd name="T49" fmla="*/ 1 h 163"/>
                <a:gd name="T50" fmla="*/ 3 w 112"/>
                <a:gd name="T51" fmla="*/ 1 h 163"/>
                <a:gd name="T52" fmla="*/ 3 w 112"/>
                <a:gd name="T53" fmla="*/ 2 h 163"/>
                <a:gd name="T54" fmla="*/ 3 w 112"/>
                <a:gd name="T55" fmla="*/ 2 h 163"/>
                <a:gd name="T56" fmla="*/ 3 w 112"/>
                <a:gd name="T57" fmla="*/ 2 h 163"/>
                <a:gd name="T58" fmla="*/ 4 w 112"/>
                <a:gd name="T59" fmla="*/ 2 h 163"/>
                <a:gd name="T60" fmla="*/ 4 w 112"/>
                <a:gd name="T61" fmla="*/ 2 h 16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2"/>
                <a:gd name="T94" fmla="*/ 0 h 163"/>
                <a:gd name="T95" fmla="*/ 112 w 112"/>
                <a:gd name="T96" fmla="*/ 163 h 16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2" h="163">
                  <a:moveTo>
                    <a:pt x="112" y="53"/>
                  </a:moveTo>
                  <a:lnTo>
                    <a:pt x="104" y="21"/>
                  </a:lnTo>
                  <a:lnTo>
                    <a:pt x="93" y="8"/>
                  </a:lnTo>
                  <a:lnTo>
                    <a:pt x="65" y="0"/>
                  </a:lnTo>
                  <a:lnTo>
                    <a:pt x="30" y="7"/>
                  </a:lnTo>
                  <a:lnTo>
                    <a:pt x="9" y="25"/>
                  </a:lnTo>
                  <a:lnTo>
                    <a:pt x="2" y="50"/>
                  </a:lnTo>
                  <a:lnTo>
                    <a:pt x="0" y="105"/>
                  </a:lnTo>
                  <a:lnTo>
                    <a:pt x="11" y="139"/>
                  </a:lnTo>
                  <a:lnTo>
                    <a:pt x="29" y="155"/>
                  </a:lnTo>
                  <a:lnTo>
                    <a:pt x="52" y="163"/>
                  </a:lnTo>
                  <a:lnTo>
                    <a:pt x="80" y="161"/>
                  </a:lnTo>
                  <a:lnTo>
                    <a:pt x="98" y="152"/>
                  </a:lnTo>
                  <a:lnTo>
                    <a:pt x="109" y="134"/>
                  </a:lnTo>
                  <a:lnTo>
                    <a:pt x="112" y="105"/>
                  </a:lnTo>
                  <a:lnTo>
                    <a:pt x="82" y="105"/>
                  </a:lnTo>
                  <a:lnTo>
                    <a:pt x="89" y="105"/>
                  </a:lnTo>
                  <a:lnTo>
                    <a:pt x="86" y="123"/>
                  </a:lnTo>
                  <a:lnTo>
                    <a:pt x="71" y="139"/>
                  </a:lnTo>
                  <a:lnTo>
                    <a:pt x="54" y="139"/>
                  </a:lnTo>
                  <a:lnTo>
                    <a:pt x="35" y="125"/>
                  </a:lnTo>
                  <a:lnTo>
                    <a:pt x="29" y="89"/>
                  </a:lnTo>
                  <a:lnTo>
                    <a:pt x="31" y="45"/>
                  </a:lnTo>
                  <a:lnTo>
                    <a:pt x="45" y="25"/>
                  </a:lnTo>
                  <a:lnTo>
                    <a:pt x="65" y="18"/>
                  </a:lnTo>
                  <a:lnTo>
                    <a:pt x="79" y="27"/>
                  </a:lnTo>
                  <a:lnTo>
                    <a:pt x="84" y="45"/>
                  </a:lnTo>
                  <a:lnTo>
                    <a:pt x="82" y="53"/>
                  </a:lnTo>
                  <a:lnTo>
                    <a:pt x="82" y="48"/>
                  </a:lnTo>
                  <a:lnTo>
                    <a:pt x="112" y="48"/>
                  </a:lnTo>
                  <a:lnTo>
                    <a:pt x="112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51" name="Freeform 281"/>
            <p:cNvSpPr>
              <a:spLocks/>
            </p:cNvSpPr>
            <p:nvPr/>
          </p:nvSpPr>
          <p:spPr bwMode="auto">
            <a:xfrm>
              <a:off x="2898" y="2881"/>
              <a:ext cx="19" cy="53"/>
            </a:xfrm>
            <a:custGeom>
              <a:avLst/>
              <a:gdLst>
                <a:gd name="T0" fmla="*/ 0 w 56"/>
                <a:gd name="T1" fmla="*/ 5 h 161"/>
                <a:gd name="T2" fmla="*/ 0 w 56"/>
                <a:gd name="T3" fmla="*/ 6 h 161"/>
                <a:gd name="T4" fmla="*/ 1 w 56"/>
                <a:gd name="T5" fmla="*/ 5 h 161"/>
                <a:gd name="T6" fmla="*/ 1 w 56"/>
                <a:gd name="T7" fmla="*/ 5 h 161"/>
                <a:gd name="T8" fmla="*/ 1 w 56"/>
                <a:gd name="T9" fmla="*/ 6 h 161"/>
                <a:gd name="T10" fmla="*/ 2 w 56"/>
                <a:gd name="T11" fmla="*/ 6 h 161"/>
                <a:gd name="T12" fmla="*/ 2 w 56"/>
                <a:gd name="T13" fmla="*/ 4 h 161"/>
                <a:gd name="T14" fmla="*/ 2 w 56"/>
                <a:gd name="T15" fmla="*/ 1 h 161"/>
                <a:gd name="T16" fmla="*/ 2 w 56"/>
                <a:gd name="T17" fmla="*/ 2 h 161"/>
                <a:gd name="T18" fmla="*/ 2 w 56"/>
                <a:gd name="T19" fmla="*/ 1 h 161"/>
                <a:gd name="T20" fmla="*/ 1 w 56"/>
                <a:gd name="T21" fmla="*/ 0 h 161"/>
                <a:gd name="T22" fmla="*/ 0 w 56"/>
                <a:gd name="T23" fmla="*/ 0 h 161"/>
                <a:gd name="T24" fmla="*/ 0 w 56"/>
                <a:gd name="T25" fmla="*/ 1 h 161"/>
                <a:gd name="T26" fmla="*/ 1 w 56"/>
                <a:gd name="T27" fmla="*/ 1 h 161"/>
                <a:gd name="T28" fmla="*/ 1 w 56"/>
                <a:gd name="T29" fmla="*/ 2 h 161"/>
                <a:gd name="T30" fmla="*/ 1 w 56"/>
                <a:gd name="T31" fmla="*/ 2 h 161"/>
                <a:gd name="T32" fmla="*/ 0 w 56"/>
                <a:gd name="T33" fmla="*/ 2 h 161"/>
                <a:gd name="T34" fmla="*/ 0 w 56"/>
                <a:gd name="T35" fmla="*/ 2 h 161"/>
                <a:gd name="T36" fmla="*/ 0 w 56"/>
                <a:gd name="T37" fmla="*/ 3 h 161"/>
                <a:gd name="T38" fmla="*/ 1 w 56"/>
                <a:gd name="T39" fmla="*/ 3 h 161"/>
                <a:gd name="T40" fmla="*/ 1 w 56"/>
                <a:gd name="T41" fmla="*/ 4 h 161"/>
                <a:gd name="T42" fmla="*/ 1 w 56"/>
                <a:gd name="T43" fmla="*/ 5 h 161"/>
                <a:gd name="T44" fmla="*/ 0 w 56"/>
                <a:gd name="T45" fmla="*/ 5 h 1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6"/>
                <a:gd name="T70" fmla="*/ 0 h 161"/>
                <a:gd name="T71" fmla="*/ 56 w 56"/>
                <a:gd name="T72" fmla="*/ 161 h 16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6" h="161">
                  <a:moveTo>
                    <a:pt x="0" y="138"/>
                  </a:moveTo>
                  <a:lnTo>
                    <a:pt x="0" y="161"/>
                  </a:lnTo>
                  <a:lnTo>
                    <a:pt x="18" y="151"/>
                  </a:lnTo>
                  <a:lnTo>
                    <a:pt x="28" y="132"/>
                  </a:lnTo>
                  <a:lnTo>
                    <a:pt x="28" y="155"/>
                  </a:lnTo>
                  <a:lnTo>
                    <a:pt x="56" y="155"/>
                  </a:lnTo>
                  <a:lnTo>
                    <a:pt x="51" y="115"/>
                  </a:lnTo>
                  <a:lnTo>
                    <a:pt x="51" y="39"/>
                  </a:lnTo>
                  <a:lnTo>
                    <a:pt x="51" y="46"/>
                  </a:lnTo>
                  <a:lnTo>
                    <a:pt x="47" y="19"/>
                  </a:lnTo>
                  <a:lnTo>
                    <a:pt x="36" y="6"/>
                  </a:lnTo>
                  <a:lnTo>
                    <a:pt x="0" y="0"/>
                  </a:lnTo>
                  <a:lnTo>
                    <a:pt x="0" y="23"/>
                  </a:lnTo>
                  <a:lnTo>
                    <a:pt x="22" y="30"/>
                  </a:lnTo>
                  <a:lnTo>
                    <a:pt x="28" y="47"/>
                  </a:lnTo>
                  <a:lnTo>
                    <a:pt x="28" y="57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80"/>
                  </a:lnTo>
                  <a:lnTo>
                    <a:pt x="28" y="80"/>
                  </a:lnTo>
                  <a:lnTo>
                    <a:pt x="26" y="106"/>
                  </a:lnTo>
                  <a:lnTo>
                    <a:pt x="17" y="13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52" name="Freeform 282"/>
            <p:cNvSpPr>
              <a:spLocks/>
            </p:cNvSpPr>
            <p:nvPr/>
          </p:nvSpPr>
          <p:spPr bwMode="auto">
            <a:xfrm>
              <a:off x="2881" y="2878"/>
              <a:ext cx="19" cy="18"/>
            </a:xfrm>
            <a:custGeom>
              <a:avLst/>
              <a:gdLst>
                <a:gd name="T0" fmla="*/ 2 w 56"/>
                <a:gd name="T1" fmla="*/ 1 h 53"/>
                <a:gd name="T2" fmla="*/ 2 w 56"/>
                <a:gd name="T3" fmla="*/ 0 h 53"/>
                <a:gd name="T4" fmla="*/ 2 w 56"/>
                <a:gd name="T5" fmla="*/ 0 h 53"/>
                <a:gd name="T6" fmla="*/ 2 w 56"/>
                <a:gd name="T7" fmla="*/ 0 h 53"/>
                <a:gd name="T8" fmla="*/ 1 w 56"/>
                <a:gd name="T9" fmla="*/ 0 h 53"/>
                <a:gd name="T10" fmla="*/ 1 w 56"/>
                <a:gd name="T11" fmla="*/ 0 h 53"/>
                <a:gd name="T12" fmla="*/ 1 w 56"/>
                <a:gd name="T13" fmla="*/ 1 h 53"/>
                <a:gd name="T14" fmla="*/ 0 w 56"/>
                <a:gd name="T15" fmla="*/ 1 h 53"/>
                <a:gd name="T16" fmla="*/ 0 w 56"/>
                <a:gd name="T17" fmla="*/ 1 h 53"/>
                <a:gd name="T18" fmla="*/ 0 w 56"/>
                <a:gd name="T19" fmla="*/ 2 h 53"/>
                <a:gd name="T20" fmla="*/ 0 w 56"/>
                <a:gd name="T21" fmla="*/ 2 h 53"/>
                <a:gd name="T22" fmla="*/ 0 w 56"/>
                <a:gd name="T23" fmla="*/ 2 h 53"/>
                <a:gd name="T24" fmla="*/ 1 w 56"/>
                <a:gd name="T25" fmla="*/ 2 h 53"/>
                <a:gd name="T26" fmla="*/ 1 w 56"/>
                <a:gd name="T27" fmla="*/ 2 h 53"/>
                <a:gd name="T28" fmla="*/ 1 w 56"/>
                <a:gd name="T29" fmla="*/ 2 h 53"/>
                <a:gd name="T30" fmla="*/ 1 w 56"/>
                <a:gd name="T31" fmla="*/ 1 h 53"/>
                <a:gd name="T32" fmla="*/ 2 w 56"/>
                <a:gd name="T33" fmla="*/ 1 h 53"/>
                <a:gd name="T34" fmla="*/ 2 w 56"/>
                <a:gd name="T35" fmla="*/ 1 h 53"/>
                <a:gd name="T36" fmla="*/ 2 w 56"/>
                <a:gd name="T37" fmla="*/ 1 h 53"/>
                <a:gd name="T38" fmla="*/ 2 w 56"/>
                <a:gd name="T39" fmla="*/ 1 h 5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"/>
                <a:gd name="T61" fmla="*/ 0 h 53"/>
                <a:gd name="T62" fmla="*/ 56 w 56"/>
                <a:gd name="T63" fmla="*/ 53 h 5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" h="53">
                  <a:moveTo>
                    <a:pt x="51" y="23"/>
                  </a:moveTo>
                  <a:lnTo>
                    <a:pt x="51" y="0"/>
                  </a:lnTo>
                  <a:lnTo>
                    <a:pt x="56" y="7"/>
                  </a:lnTo>
                  <a:lnTo>
                    <a:pt x="45" y="7"/>
                  </a:lnTo>
                  <a:lnTo>
                    <a:pt x="34" y="9"/>
                  </a:lnTo>
                  <a:lnTo>
                    <a:pt x="25" y="12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9" y="31"/>
                  </a:lnTo>
                  <a:lnTo>
                    <a:pt x="6" y="41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8" y="46"/>
                  </a:lnTo>
                  <a:lnTo>
                    <a:pt x="28" y="53"/>
                  </a:lnTo>
                  <a:lnTo>
                    <a:pt x="29" y="41"/>
                  </a:lnTo>
                  <a:lnTo>
                    <a:pt x="33" y="31"/>
                  </a:lnTo>
                  <a:lnTo>
                    <a:pt x="41" y="26"/>
                  </a:lnTo>
                  <a:lnTo>
                    <a:pt x="51" y="23"/>
                  </a:lnTo>
                  <a:lnTo>
                    <a:pt x="51" y="30"/>
                  </a:lnTo>
                  <a:lnTo>
                    <a:pt x="51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53" name="Freeform 283"/>
            <p:cNvSpPr>
              <a:spLocks/>
            </p:cNvSpPr>
            <p:nvPr/>
          </p:nvSpPr>
          <p:spPr bwMode="auto">
            <a:xfrm>
              <a:off x="2881" y="2900"/>
              <a:ext cx="17" cy="34"/>
            </a:xfrm>
            <a:custGeom>
              <a:avLst/>
              <a:gdLst>
                <a:gd name="T0" fmla="*/ 2 w 51"/>
                <a:gd name="T1" fmla="*/ 1 h 104"/>
                <a:gd name="T2" fmla="*/ 2 w 51"/>
                <a:gd name="T3" fmla="*/ 0 h 104"/>
                <a:gd name="T4" fmla="*/ 2 w 51"/>
                <a:gd name="T5" fmla="*/ 0 h 104"/>
                <a:gd name="T6" fmla="*/ 1 w 51"/>
                <a:gd name="T7" fmla="*/ 0 h 104"/>
                <a:gd name="T8" fmla="*/ 1 w 51"/>
                <a:gd name="T9" fmla="*/ 1 h 104"/>
                <a:gd name="T10" fmla="*/ 0 w 51"/>
                <a:gd name="T11" fmla="*/ 1 h 104"/>
                <a:gd name="T12" fmla="*/ 0 w 51"/>
                <a:gd name="T13" fmla="*/ 1 h 104"/>
                <a:gd name="T14" fmla="*/ 0 w 51"/>
                <a:gd name="T15" fmla="*/ 1 h 104"/>
                <a:gd name="T16" fmla="*/ 0 w 51"/>
                <a:gd name="T17" fmla="*/ 2 h 104"/>
                <a:gd name="T18" fmla="*/ 0 w 51"/>
                <a:gd name="T19" fmla="*/ 3 h 104"/>
                <a:gd name="T20" fmla="*/ 0 w 51"/>
                <a:gd name="T21" fmla="*/ 3 h 104"/>
                <a:gd name="T22" fmla="*/ 1 w 51"/>
                <a:gd name="T23" fmla="*/ 3 h 104"/>
                <a:gd name="T24" fmla="*/ 1 w 51"/>
                <a:gd name="T25" fmla="*/ 4 h 104"/>
                <a:gd name="T26" fmla="*/ 1 w 51"/>
                <a:gd name="T27" fmla="*/ 4 h 104"/>
                <a:gd name="T28" fmla="*/ 1 w 51"/>
                <a:gd name="T29" fmla="*/ 4 h 104"/>
                <a:gd name="T30" fmla="*/ 2 w 51"/>
                <a:gd name="T31" fmla="*/ 4 h 104"/>
                <a:gd name="T32" fmla="*/ 2 w 51"/>
                <a:gd name="T33" fmla="*/ 3 h 104"/>
                <a:gd name="T34" fmla="*/ 2 w 51"/>
                <a:gd name="T35" fmla="*/ 3 h 104"/>
                <a:gd name="T36" fmla="*/ 1 w 51"/>
                <a:gd name="T37" fmla="*/ 3 h 104"/>
                <a:gd name="T38" fmla="*/ 1 w 51"/>
                <a:gd name="T39" fmla="*/ 3 h 104"/>
                <a:gd name="T40" fmla="*/ 1 w 51"/>
                <a:gd name="T41" fmla="*/ 2 h 104"/>
                <a:gd name="T42" fmla="*/ 1 w 51"/>
                <a:gd name="T43" fmla="*/ 2 h 104"/>
                <a:gd name="T44" fmla="*/ 1 w 51"/>
                <a:gd name="T45" fmla="*/ 2 h 104"/>
                <a:gd name="T46" fmla="*/ 1 w 51"/>
                <a:gd name="T47" fmla="*/ 1 h 104"/>
                <a:gd name="T48" fmla="*/ 1 w 51"/>
                <a:gd name="T49" fmla="*/ 1 h 104"/>
                <a:gd name="T50" fmla="*/ 1 w 51"/>
                <a:gd name="T51" fmla="*/ 1 h 104"/>
                <a:gd name="T52" fmla="*/ 2 w 51"/>
                <a:gd name="T53" fmla="*/ 1 h 10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1"/>
                <a:gd name="T82" fmla="*/ 0 h 104"/>
                <a:gd name="T83" fmla="*/ 51 w 51"/>
                <a:gd name="T84" fmla="*/ 104 h 10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1" h="104">
                  <a:moveTo>
                    <a:pt x="51" y="23"/>
                  </a:moveTo>
                  <a:lnTo>
                    <a:pt x="51" y="0"/>
                  </a:lnTo>
                  <a:lnTo>
                    <a:pt x="51" y="5"/>
                  </a:lnTo>
                  <a:lnTo>
                    <a:pt x="33" y="8"/>
                  </a:lnTo>
                  <a:lnTo>
                    <a:pt x="16" y="16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52"/>
                  </a:lnTo>
                  <a:lnTo>
                    <a:pt x="2" y="72"/>
                  </a:lnTo>
                  <a:lnTo>
                    <a:pt x="9" y="89"/>
                  </a:lnTo>
                  <a:lnTo>
                    <a:pt x="15" y="95"/>
                  </a:lnTo>
                  <a:lnTo>
                    <a:pt x="21" y="100"/>
                  </a:lnTo>
                  <a:lnTo>
                    <a:pt x="29" y="103"/>
                  </a:lnTo>
                  <a:lnTo>
                    <a:pt x="39" y="104"/>
                  </a:lnTo>
                  <a:lnTo>
                    <a:pt x="51" y="104"/>
                  </a:lnTo>
                  <a:lnTo>
                    <a:pt x="51" y="81"/>
                  </a:lnTo>
                  <a:lnTo>
                    <a:pt x="45" y="81"/>
                  </a:lnTo>
                  <a:lnTo>
                    <a:pt x="37" y="79"/>
                  </a:lnTo>
                  <a:lnTo>
                    <a:pt x="30" y="73"/>
                  </a:lnTo>
                  <a:lnTo>
                    <a:pt x="25" y="64"/>
                  </a:lnTo>
                  <a:lnTo>
                    <a:pt x="23" y="52"/>
                  </a:lnTo>
                  <a:lnTo>
                    <a:pt x="23" y="44"/>
                  </a:lnTo>
                  <a:lnTo>
                    <a:pt x="25" y="37"/>
                  </a:lnTo>
                  <a:lnTo>
                    <a:pt x="30" y="28"/>
                  </a:lnTo>
                  <a:lnTo>
                    <a:pt x="39" y="25"/>
                  </a:lnTo>
                  <a:lnTo>
                    <a:pt x="51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54" name="Rectangle 284"/>
            <p:cNvSpPr>
              <a:spLocks noChangeArrowheads="1"/>
            </p:cNvSpPr>
            <p:nvPr/>
          </p:nvSpPr>
          <p:spPr bwMode="auto">
            <a:xfrm>
              <a:off x="2933" y="2857"/>
              <a:ext cx="8" cy="7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555" name="Freeform 285"/>
            <p:cNvSpPr>
              <a:spLocks/>
            </p:cNvSpPr>
            <p:nvPr/>
          </p:nvSpPr>
          <p:spPr bwMode="auto">
            <a:xfrm>
              <a:off x="2684" y="2979"/>
              <a:ext cx="19" cy="72"/>
            </a:xfrm>
            <a:custGeom>
              <a:avLst/>
              <a:gdLst>
                <a:gd name="T0" fmla="*/ 0 w 59"/>
                <a:gd name="T1" fmla="*/ 7 h 215"/>
                <a:gd name="T2" fmla="*/ 0 w 59"/>
                <a:gd name="T3" fmla="*/ 8 h 215"/>
                <a:gd name="T4" fmla="*/ 1 w 59"/>
                <a:gd name="T5" fmla="*/ 8 h 215"/>
                <a:gd name="T6" fmla="*/ 2 w 59"/>
                <a:gd name="T7" fmla="*/ 7 h 215"/>
                <a:gd name="T8" fmla="*/ 2 w 59"/>
                <a:gd name="T9" fmla="*/ 7 h 215"/>
                <a:gd name="T10" fmla="*/ 2 w 59"/>
                <a:gd name="T11" fmla="*/ 6 h 215"/>
                <a:gd name="T12" fmla="*/ 2 w 59"/>
                <a:gd name="T13" fmla="*/ 6 h 215"/>
                <a:gd name="T14" fmla="*/ 2 w 59"/>
                <a:gd name="T15" fmla="*/ 0 h 215"/>
                <a:gd name="T16" fmla="*/ 1 w 59"/>
                <a:gd name="T17" fmla="*/ 0 h 215"/>
                <a:gd name="T18" fmla="*/ 1 w 59"/>
                <a:gd name="T19" fmla="*/ 1 h 215"/>
                <a:gd name="T20" fmla="*/ 1 w 59"/>
                <a:gd name="T21" fmla="*/ 1 h 215"/>
                <a:gd name="T22" fmla="*/ 1 w 59"/>
                <a:gd name="T23" fmla="*/ 1 h 215"/>
                <a:gd name="T24" fmla="*/ 1 w 59"/>
                <a:gd name="T25" fmla="*/ 0 h 215"/>
                <a:gd name="T26" fmla="*/ 0 w 59"/>
                <a:gd name="T27" fmla="*/ 0 h 215"/>
                <a:gd name="T28" fmla="*/ 0 w 59"/>
                <a:gd name="T29" fmla="*/ 1 h 215"/>
                <a:gd name="T30" fmla="*/ 1 w 59"/>
                <a:gd name="T31" fmla="*/ 1 h 215"/>
                <a:gd name="T32" fmla="*/ 1 w 59"/>
                <a:gd name="T33" fmla="*/ 2 h 215"/>
                <a:gd name="T34" fmla="*/ 1 w 59"/>
                <a:gd name="T35" fmla="*/ 3 h 215"/>
                <a:gd name="T36" fmla="*/ 1 w 59"/>
                <a:gd name="T37" fmla="*/ 4 h 215"/>
                <a:gd name="T38" fmla="*/ 0 w 59"/>
                <a:gd name="T39" fmla="*/ 5 h 215"/>
                <a:gd name="T40" fmla="*/ 0 w 59"/>
                <a:gd name="T41" fmla="*/ 5 h 215"/>
                <a:gd name="T42" fmla="*/ 0 w 59"/>
                <a:gd name="T43" fmla="*/ 6 h 215"/>
                <a:gd name="T44" fmla="*/ 1 w 59"/>
                <a:gd name="T45" fmla="*/ 5 h 215"/>
                <a:gd name="T46" fmla="*/ 1 w 59"/>
                <a:gd name="T47" fmla="*/ 5 h 215"/>
                <a:gd name="T48" fmla="*/ 1 w 59"/>
                <a:gd name="T49" fmla="*/ 5 h 215"/>
                <a:gd name="T50" fmla="*/ 1 w 59"/>
                <a:gd name="T51" fmla="*/ 5 h 215"/>
                <a:gd name="T52" fmla="*/ 1 w 59"/>
                <a:gd name="T53" fmla="*/ 6 h 215"/>
                <a:gd name="T54" fmla="*/ 1 w 59"/>
                <a:gd name="T55" fmla="*/ 7 h 215"/>
                <a:gd name="T56" fmla="*/ 0 w 59"/>
                <a:gd name="T57" fmla="*/ 7 h 215"/>
                <a:gd name="T58" fmla="*/ 0 w 59"/>
                <a:gd name="T59" fmla="*/ 7 h 21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9"/>
                <a:gd name="T91" fmla="*/ 0 h 215"/>
                <a:gd name="T92" fmla="*/ 59 w 59"/>
                <a:gd name="T93" fmla="*/ 215 h 21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9" h="215">
                  <a:moveTo>
                    <a:pt x="0" y="194"/>
                  </a:moveTo>
                  <a:lnTo>
                    <a:pt x="0" y="215"/>
                  </a:lnTo>
                  <a:lnTo>
                    <a:pt x="21" y="213"/>
                  </a:lnTo>
                  <a:lnTo>
                    <a:pt x="48" y="200"/>
                  </a:lnTo>
                  <a:lnTo>
                    <a:pt x="57" y="182"/>
                  </a:lnTo>
                  <a:lnTo>
                    <a:pt x="59" y="170"/>
                  </a:lnTo>
                  <a:lnTo>
                    <a:pt x="54" y="170"/>
                  </a:lnTo>
                  <a:lnTo>
                    <a:pt x="54" y="0"/>
                  </a:lnTo>
                  <a:lnTo>
                    <a:pt x="29" y="0"/>
                  </a:lnTo>
                  <a:lnTo>
                    <a:pt x="29" y="17"/>
                  </a:lnTo>
                  <a:lnTo>
                    <a:pt x="23" y="17"/>
                  </a:lnTo>
                  <a:lnTo>
                    <a:pt x="29" y="23"/>
                  </a:lnTo>
                  <a:lnTo>
                    <a:pt x="16" y="9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6" y="28"/>
                  </a:lnTo>
                  <a:lnTo>
                    <a:pt x="25" y="42"/>
                  </a:lnTo>
                  <a:lnTo>
                    <a:pt x="29" y="79"/>
                  </a:lnTo>
                  <a:lnTo>
                    <a:pt x="25" y="111"/>
                  </a:lnTo>
                  <a:lnTo>
                    <a:pt x="10" y="129"/>
                  </a:lnTo>
                  <a:lnTo>
                    <a:pt x="0" y="131"/>
                  </a:lnTo>
                  <a:lnTo>
                    <a:pt x="0" y="154"/>
                  </a:lnTo>
                  <a:lnTo>
                    <a:pt x="24" y="144"/>
                  </a:lnTo>
                  <a:lnTo>
                    <a:pt x="29" y="136"/>
                  </a:lnTo>
                  <a:lnTo>
                    <a:pt x="23" y="131"/>
                  </a:lnTo>
                  <a:lnTo>
                    <a:pt x="29" y="131"/>
                  </a:lnTo>
                  <a:lnTo>
                    <a:pt x="29" y="170"/>
                  </a:lnTo>
                  <a:lnTo>
                    <a:pt x="21" y="186"/>
                  </a:lnTo>
                  <a:lnTo>
                    <a:pt x="6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56" name="Freeform 286"/>
            <p:cNvSpPr>
              <a:spLocks/>
            </p:cNvSpPr>
            <p:nvPr/>
          </p:nvSpPr>
          <p:spPr bwMode="auto">
            <a:xfrm>
              <a:off x="2664" y="2979"/>
              <a:ext cx="20" cy="52"/>
            </a:xfrm>
            <a:custGeom>
              <a:avLst/>
              <a:gdLst>
                <a:gd name="T0" fmla="*/ 2 w 59"/>
                <a:gd name="T1" fmla="*/ 1 h 154"/>
                <a:gd name="T2" fmla="*/ 2 w 59"/>
                <a:gd name="T3" fmla="*/ 0 h 154"/>
                <a:gd name="T4" fmla="*/ 2 w 59"/>
                <a:gd name="T5" fmla="*/ 0 h 154"/>
                <a:gd name="T6" fmla="*/ 2 w 59"/>
                <a:gd name="T7" fmla="*/ 0 h 154"/>
                <a:gd name="T8" fmla="*/ 1 w 59"/>
                <a:gd name="T9" fmla="*/ 0 h 154"/>
                <a:gd name="T10" fmla="*/ 1 w 59"/>
                <a:gd name="T11" fmla="*/ 0 h 154"/>
                <a:gd name="T12" fmla="*/ 1 w 59"/>
                <a:gd name="T13" fmla="*/ 0 h 154"/>
                <a:gd name="T14" fmla="*/ 1 w 59"/>
                <a:gd name="T15" fmla="*/ 1 h 154"/>
                <a:gd name="T16" fmla="*/ 0 w 59"/>
                <a:gd name="T17" fmla="*/ 1 h 154"/>
                <a:gd name="T18" fmla="*/ 0 w 59"/>
                <a:gd name="T19" fmla="*/ 2 h 154"/>
                <a:gd name="T20" fmla="*/ 0 w 59"/>
                <a:gd name="T21" fmla="*/ 3 h 154"/>
                <a:gd name="T22" fmla="*/ 0 w 59"/>
                <a:gd name="T23" fmla="*/ 4 h 154"/>
                <a:gd name="T24" fmla="*/ 0 w 59"/>
                <a:gd name="T25" fmla="*/ 5 h 154"/>
                <a:gd name="T26" fmla="*/ 0 w 59"/>
                <a:gd name="T27" fmla="*/ 5 h 154"/>
                <a:gd name="T28" fmla="*/ 1 w 59"/>
                <a:gd name="T29" fmla="*/ 5 h 154"/>
                <a:gd name="T30" fmla="*/ 1 w 59"/>
                <a:gd name="T31" fmla="*/ 6 h 154"/>
                <a:gd name="T32" fmla="*/ 1 w 59"/>
                <a:gd name="T33" fmla="*/ 6 h 154"/>
                <a:gd name="T34" fmla="*/ 2 w 59"/>
                <a:gd name="T35" fmla="*/ 6 h 154"/>
                <a:gd name="T36" fmla="*/ 2 w 59"/>
                <a:gd name="T37" fmla="*/ 6 h 154"/>
                <a:gd name="T38" fmla="*/ 2 w 59"/>
                <a:gd name="T39" fmla="*/ 5 h 154"/>
                <a:gd name="T40" fmla="*/ 2 w 59"/>
                <a:gd name="T41" fmla="*/ 5 h 154"/>
                <a:gd name="T42" fmla="*/ 2 w 59"/>
                <a:gd name="T43" fmla="*/ 5 h 154"/>
                <a:gd name="T44" fmla="*/ 1 w 59"/>
                <a:gd name="T45" fmla="*/ 5 h 154"/>
                <a:gd name="T46" fmla="*/ 1 w 59"/>
                <a:gd name="T47" fmla="*/ 4 h 154"/>
                <a:gd name="T48" fmla="*/ 1 w 59"/>
                <a:gd name="T49" fmla="*/ 4 h 154"/>
                <a:gd name="T50" fmla="*/ 1 w 59"/>
                <a:gd name="T51" fmla="*/ 3 h 154"/>
                <a:gd name="T52" fmla="*/ 1 w 59"/>
                <a:gd name="T53" fmla="*/ 3 h 154"/>
                <a:gd name="T54" fmla="*/ 1 w 59"/>
                <a:gd name="T55" fmla="*/ 2 h 154"/>
                <a:gd name="T56" fmla="*/ 1 w 59"/>
                <a:gd name="T57" fmla="*/ 1 h 154"/>
                <a:gd name="T58" fmla="*/ 1 w 59"/>
                <a:gd name="T59" fmla="*/ 1 h 154"/>
                <a:gd name="T60" fmla="*/ 2 w 59"/>
                <a:gd name="T61" fmla="*/ 1 h 154"/>
                <a:gd name="T62" fmla="*/ 2 w 59"/>
                <a:gd name="T63" fmla="*/ 1 h 154"/>
                <a:gd name="T64" fmla="*/ 2 w 59"/>
                <a:gd name="T65" fmla="*/ 1 h 154"/>
                <a:gd name="T66" fmla="*/ 2 w 59"/>
                <a:gd name="T67" fmla="*/ 1 h 154"/>
                <a:gd name="T68" fmla="*/ 2 w 59"/>
                <a:gd name="T69" fmla="*/ 1 h 1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9"/>
                <a:gd name="T106" fmla="*/ 0 h 154"/>
                <a:gd name="T107" fmla="*/ 59 w 59"/>
                <a:gd name="T108" fmla="*/ 154 h 1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9" h="154">
                  <a:moveTo>
                    <a:pt x="59" y="17"/>
                  </a:moveTo>
                  <a:lnTo>
                    <a:pt x="59" y="0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39" y="1"/>
                  </a:lnTo>
                  <a:lnTo>
                    <a:pt x="30" y="5"/>
                  </a:lnTo>
                  <a:lnTo>
                    <a:pt x="21" y="11"/>
                  </a:lnTo>
                  <a:lnTo>
                    <a:pt x="14" y="20"/>
                  </a:lnTo>
                  <a:lnTo>
                    <a:pt x="6" y="33"/>
                  </a:lnTo>
                  <a:lnTo>
                    <a:pt x="1" y="51"/>
                  </a:lnTo>
                  <a:lnTo>
                    <a:pt x="0" y="74"/>
                  </a:lnTo>
                  <a:lnTo>
                    <a:pt x="2" y="105"/>
                  </a:lnTo>
                  <a:lnTo>
                    <a:pt x="6" y="119"/>
                  </a:lnTo>
                  <a:lnTo>
                    <a:pt x="11" y="131"/>
                  </a:lnTo>
                  <a:lnTo>
                    <a:pt x="18" y="141"/>
                  </a:lnTo>
                  <a:lnTo>
                    <a:pt x="27" y="147"/>
                  </a:lnTo>
                  <a:lnTo>
                    <a:pt x="38" y="153"/>
                  </a:lnTo>
                  <a:lnTo>
                    <a:pt x="52" y="154"/>
                  </a:lnTo>
                  <a:lnTo>
                    <a:pt x="59" y="154"/>
                  </a:lnTo>
                  <a:lnTo>
                    <a:pt x="59" y="131"/>
                  </a:lnTo>
                  <a:lnTo>
                    <a:pt x="47" y="128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4" y="111"/>
                  </a:lnTo>
                  <a:lnTo>
                    <a:pt x="32" y="102"/>
                  </a:lnTo>
                  <a:lnTo>
                    <a:pt x="29" y="90"/>
                  </a:lnTo>
                  <a:lnTo>
                    <a:pt x="29" y="74"/>
                  </a:lnTo>
                  <a:lnTo>
                    <a:pt x="29" y="55"/>
                  </a:lnTo>
                  <a:lnTo>
                    <a:pt x="33" y="37"/>
                  </a:lnTo>
                  <a:lnTo>
                    <a:pt x="37" y="28"/>
                  </a:lnTo>
                  <a:lnTo>
                    <a:pt x="42" y="23"/>
                  </a:lnTo>
                  <a:lnTo>
                    <a:pt x="48" y="18"/>
                  </a:lnTo>
                  <a:lnTo>
                    <a:pt x="59" y="17"/>
                  </a:lnTo>
                  <a:lnTo>
                    <a:pt x="59" y="23"/>
                  </a:lnTo>
                  <a:lnTo>
                    <a:pt x="5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57" name="Freeform 287"/>
            <p:cNvSpPr>
              <a:spLocks/>
            </p:cNvSpPr>
            <p:nvPr/>
          </p:nvSpPr>
          <p:spPr bwMode="auto">
            <a:xfrm>
              <a:off x="2666" y="3036"/>
              <a:ext cx="20" cy="15"/>
            </a:xfrm>
            <a:custGeom>
              <a:avLst/>
              <a:gdLst>
                <a:gd name="T0" fmla="*/ 2 w 60"/>
                <a:gd name="T1" fmla="*/ 1 h 45"/>
                <a:gd name="T2" fmla="*/ 2 w 60"/>
                <a:gd name="T3" fmla="*/ 1 h 45"/>
                <a:gd name="T4" fmla="*/ 2 w 60"/>
                <a:gd name="T5" fmla="*/ 1 h 45"/>
                <a:gd name="T6" fmla="*/ 2 w 60"/>
                <a:gd name="T7" fmla="*/ 1 h 45"/>
                <a:gd name="T8" fmla="*/ 1 w 60"/>
                <a:gd name="T9" fmla="*/ 1 h 45"/>
                <a:gd name="T10" fmla="*/ 1 w 60"/>
                <a:gd name="T11" fmla="*/ 0 h 45"/>
                <a:gd name="T12" fmla="*/ 1 w 60"/>
                <a:gd name="T13" fmla="*/ 0 h 45"/>
                <a:gd name="T14" fmla="*/ 0 w 60"/>
                <a:gd name="T15" fmla="*/ 0 h 45"/>
                <a:gd name="T16" fmla="*/ 0 w 60"/>
                <a:gd name="T17" fmla="*/ 0 h 45"/>
                <a:gd name="T18" fmla="*/ 0 w 60"/>
                <a:gd name="T19" fmla="*/ 1 h 45"/>
                <a:gd name="T20" fmla="*/ 0 w 60"/>
                <a:gd name="T21" fmla="*/ 1 h 45"/>
                <a:gd name="T22" fmla="*/ 1 w 60"/>
                <a:gd name="T23" fmla="*/ 1 h 45"/>
                <a:gd name="T24" fmla="*/ 1 w 60"/>
                <a:gd name="T25" fmla="*/ 1 h 45"/>
                <a:gd name="T26" fmla="*/ 1 w 60"/>
                <a:gd name="T27" fmla="*/ 2 h 45"/>
                <a:gd name="T28" fmla="*/ 2 w 60"/>
                <a:gd name="T29" fmla="*/ 2 h 45"/>
                <a:gd name="T30" fmla="*/ 2 w 60"/>
                <a:gd name="T31" fmla="*/ 1 h 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0"/>
                <a:gd name="T49" fmla="*/ 0 h 45"/>
                <a:gd name="T50" fmla="*/ 60 w 60"/>
                <a:gd name="T51" fmla="*/ 45 h 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0" h="45">
                  <a:moveTo>
                    <a:pt x="54" y="40"/>
                  </a:moveTo>
                  <a:lnTo>
                    <a:pt x="54" y="24"/>
                  </a:lnTo>
                  <a:lnTo>
                    <a:pt x="60" y="24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32" y="1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1" y="12"/>
                  </a:lnTo>
                  <a:lnTo>
                    <a:pt x="4" y="21"/>
                  </a:lnTo>
                  <a:lnTo>
                    <a:pt x="9" y="30"/>
                  </a:lnTo>
                  <a:lnTo>
                    <a:pt x="15" y="35"/>
                  </a:lnTo>
                  <a:lnTo>
                    <a:pt x="24" y="40"/>
                  </a:lnTo>
                  <a:lnTo>
                    <a:pt x="33" y="43"/>
                  </a:lnTo>
                  <a:lnTo>
                    <a:pt x="54" y="45"/>
                  </a:lnTo>
                  <a:lnTo>
                    <a:pt x="54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58" name="Rectangle 288"/>
            <p:cNvSpPr>
              <a:spLocks noChangeArrowheads="1"/>
            </p:cNvSpPr>
            <p:nvPr/>
          </p:nvSpPr>
          <p:spPr bwMode="auto">
            <a:xfrm>
              <a:off x="2716" y="2956"/>
              <a:ext cx="9" cy="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559" name="Freeform 289"/>
            <p:cNvSpPr>
              <a:spLocks/>
            </p:cNvSpPr>
            <p:nvPr/>
          </p:nvSpPr>
          <p:spPr bwMode="auto">
            <a:xfrm>
              <a:off x="2758" y="2979"/>
              <a:ext cx="19" cy="52"/>
            </a:xfrm>
            <a:custGeom>
              <a:avLst/>
              <a:gdLst>
                <a:gd name="T0" fmla="*/ 0 w 56"/>
                <a:gd name="T1" fmla="*/ 5 h 156"/>
                <a:gd name="T2" fmla="*/ 0 w 56"/>
                <a:gd name="T3" fmla="*/ 6 h 156"/>
                <a:gd name="T4" fmla="*/ 1 w 56"/>
                <a:gd name="T5" fmla="*/ 6 h 156"/>
                <a:gd name="T6" fmla="*/ 1 w 56"/>
                <a:gd name="T7" fmla="*/ 5 h 156"/>
                <a:gd name="T8" fmla="*/ 1 w 56"/>
                <a:gd name="T9" fmla="*/ 5 h 156"/>
                <a:gd name="T10" fmla="*/ 1 w 56"/>
                <a:gd name="T11" fmla="*/ 6 h 156"/>
                <a:gd name="T12" fmla="*/ 2 w 56"/>
                <a:gd name="T13" fmla="*/ 6 h 156"/>
                <a:gd name="T14" fmla="*/ 2 w 56"/>
                <a:gd name="T15" fmla="*/ 5 h 156"/>
                <a:gd name="T16" fmla="*/ 2 w 56"/>
                <a:gd name="T17" fmla="*/ 2 h 156"/>
                <a:gd name="T18" fmla="*/ 2 w 56"/>
                <a:gd name="T19" fmla="*/ 2 h 156"/>
                <a:gd name="T20" fmla="*/ 2 w 56"/>
                <a:gd name="T21" fmla="*/ 1 h 156"/>
                <a:gd name="T22" fmla="*/ 1 w 56"/>
                <a:gd name="T23" fmla="*/ 0 h 156"/>
                <a:gd name="T24" fmla="*/ 0 w 56"/>
                <a:gd name="T25" fmla="*/ 0 h 156"/>
                <a:gd name="T26" fmla="*/ 0 w 56"/>
                <a:gd name="T27" fmla="*/ 1 h 156"/>
                <a:gd name="T28" fmla="*/ 1 w 56"/>
                <a:gd name="T29" fmla="*/ 1 h 156"/>
                <a:gd name="T30" fmla="*/ 1 w 56"/>
                <a:gd name="T31" fmla="*/ 2 h 156"/>
                <a:gd name="T32" fmla="*/ 1 w 56"/>
                <a:gd name="T33" fmla="*/ 2 h 156"/>
                <a:gd name="T34" fmla="*/ 0 w 56"/>
                <a:gd name="T35" fmla="*/ 2 h 156"/>
                <a:gd name="T36" fmla="*/ 0 w 56"/>
                <a:gd name="T37" fmla="*/ 2 h 156"/>
                <a:gd name="T38" fmla="*/ 0 w 56"/>
                <a:gd name="T39" fmla="*/ 3 h 156"/>
                <a:gd name="T40" fmla="*/ 1 w 56"/>
                <a:gd name="T41" fmla="*/ 3 h 156"/>
                <a:gd name="T42" fmla="*/ 1 w 56"/>
                <a:gd name="T43" fmla="*/ 4 h 156"/>
                <a:gd name="T44" fmla="*/ 1 w 56"/>
                <a:gd name="T45" fmla="*/ 5 h 156"/>
                <a:gd name="T46" fmla="*/ 0 w 56"/>
                <a:gd name="T47" fmla="*/ 5 h 156"/>
                <a:gd name="T48" fmla="*/ 0 w 56"/>
                <a:gd name="T49" fmla="*/ 5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156"/>
                <a:gd name="T77" fmla="*/ 56 w 56"/>
                <a:gd name="T78" fmla="*/ 156 h 1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156">
                  <a:moveTo>
                    <a:pt x="0" y="138"/>
                  </a:moveTo>
                  <a:lnTo>
                    <a:pt x="0" y="156"/>
                  </a:lnTo>
                  <a:lnTo>
                    <a:pt x="14" y="151"/>
                  </a:lnTo>
                  <a:lnTo>
                    <a:pt x="28" y="133"/>
                  </a:lnTo>
                  <a:lnTo>
                    <a:pt x="22" y="133"/>
                  </a:lnTo>
                  <a:lnTo>
                    <a:pt x="22" y="156"/>
                  </a:lnTo>
                  <a:lnTo>
                    <a:pt x="56" y="156"/>
                  </a:lnTo>
                  <a:lnTo>
                    <a:pt x="50" y="122"/>
                  </a:lnTo>
                  <a:lnTo>
                    <a:pt x="50" y="41"/>
                  </a:lnTo>
                  <a:lnTo>
                    <a:pt x="50" y="46"/>
                  </a:lnTo>
                  <a:lnTo>
                    <a:pt x="45" y="22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4" y="26"/>
                  </a:lnTo>
                  <a:lnTo>
                    <a:pt x="27" y="45"/>
                  </a:lnTo>
                  <a:lnTo>
                    <a:pt x="28" y="58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0" y="81"/>
                  </a:lnTo>
                  <a:lnTo>
                    <a:pt x="28" y="81"/>
                  </a:lnTo>
                  <a:lnTo>
                    <a:pt x="26" y="106"/>
                  </a:lnTo>
                  <a:lnTo>
                    <a:pt x="21" y="123"/>
                  </a:lnTo>
                  <a:lnTo>
                    <a:pt x="12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60" name="Freeform 290"/>
            <p:cNvSpPr>
              <a:spLocks/>
            </p:cNvSpPr>
            <p:nvPr/>
          </p:nvSpPr>
          <p:spPr bwMode="auto">
            <a:xfrm>
              <a:off x="2741" y="2979"/>
              <a:ext cx="17" cy="16"/>
            </a:xfrm>
            <a:custGeom>
              <a:avLst/>
              <a:gdLst>
                <a:gd name="T0" fmla="*/ 2 w 51"/>
                <a:gd name="T1" fmla="*/ 1 h 46"/>
                <a:gd name="T2" fmla="*/ 2 w 51"/>
                <a:gd name="T3" fmla="*/ 0 h 46"/>
                <a:gd name="T4" fmla="*/ 1 w 51"/>
                <a:gd name="T5" fmla="*/ 0 h 46"/>
                <a:gd name="T6" fmla="*/ 1 w 51"/>
                <a:gd name="T7" fmla="*/ 0 h 46"/>
                <a:gd name="T8" fmla="*/ 1 w 51"/>
                <a:gd name="T9" fmla="*/ 0 h 46"/>
                <a:gd name="T10" fmla="*/ 0 w 51"/>
                <a:gd name="T11" fmla="*/ 1 h 46"/>
                <a:gd name="T12" fmla="*/ 0 w 51"/>
                <a:gd name="T13" fmla="*/ 1 h 46"/>
                <a:gd name="T14" fmla="*/ 0 w 51"/>
                <a:gd name="T15" fmla="*/ 1 h 46"/>
                <a:gd name="T16" fmla="*/ 0 w 51"/>
                <a:gd name="T17" fmla="*/ 2 h 46"/>
                <a:gd name="T18" fmla="*/ 0 w 51"/>
                <a:gd name="T19" fmla="*/ 2 h 46"/>
                <a:gd name="T20" fmla="*/ 1 w 51"/>
                <a:gd name="T21" fmla="*/ 2 h 46"/>
                <a:gd name="T22" fmla="*/ 1 w 51"/>
                <a:gd name="T23" fmla="*/ 2 h 46"/>
                <a:gd name="T24" fmla="*/ 1 w 51"/>
                <a:gd name="T25" fmla="*/ 1 h 46"/>
                <a:gd name="T26" fmla="*/ 1 w 51"/>
                <a:gd name="T27" fmla="*/ 1 h 46"/>
                <a:gd name="T28" fmla="*/ 1 w 51"/>
                <a:gd name="T29" fmla="*/ 1 h 46"/>
                <a:gd name="T30" fmla="*/ 2 w 51"/>
                <a:gd name="T31" fmla="*/ 1 h 46"/>
                <a:gd name="T32" fmla="*/ 2 w 51"/>
                <a:gd name="T33" fmla="*/ 1 h 46"/>
                <a:gd name="T34" fmla="*/ 2 w 51"/>
                <a:gd name="T35" fmla="*/ 1 h 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1"/>
                <a:gd name="T55" fmla="*/ 0 h 46"/>
                <a:gd name="T56" fmla="*/ 51 w 51"/>
                <a:gd name="T57" fmla="*/ 46 h 4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1" h="46">
                  <a:moveTo>
                    <a:pt x="51" y="18"/>
                  </a:moveTo>
                  <a:lnTo>
                    <a:pt x="51" y="0"/>
                  </a:lnTo>
                  <a:lnTo>
                    <a:pt x="30" y="2"/>
                  </a:lnTo>
                  <a:lnTo>
                    <a:pt x="23" y="5"/>
                  </a:lnTo>
                  <a:lnTo>
                    <a:pt x="15" y="10"/>
                  </a:lnTo>
                  <a:lnTo>
                    <a:pt x="9" y="17"/>
                  </a:lnTo>
                  <a:lnTo>
                    <a:pt x="3" y="24"/>
                  </a:lnTo>
                  <a:lnTo>
                    <a:pt x="1" y="35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23" y="41"/>
                  </a:lnTo>
                  <a:lnTo>
                    <a:pt x="28" y="46"/>
                  </a:lnTo>
                  <a:lnTo>
                    <a:pt x="29" y="35"/>
                  </a:lnTo>
                  <a:lnTo>
                    <a:pt x="33" y="26"/>
                  </a:lnTo>
                  <a:lnTo>
                    <a:pt x="39" y="20"/>
                  </a:lnTo>
                  <a:lnTo>
                    <a:pt x="51" y="18"/>
                  </a:lnTo>
                  <a:lnTo>
                    <a:pt x="51" y="23"/>
                  </a:lnTo>
                  <a:lnTo>
                    <a:pt x="5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61" name="Freeform 291"/>
            <p:cNvSpPr>
              <a:spLocks/>
            </p:cNvSpPr>
            <p:nvPr/>
          </p:nvSpPr>
          <p:spPr bwMode="auto">
            <a:xfrm>
              <a:off x="2739" y="2999"/>
              <a:ext cx="19" cy="34"/>
            </a:xfrm>
            <a:custGeom>
              <a:avLst/>
              <a:gdLst>
                <a:gd name="T0" fmla="*/ 2 w 58"/>
                <a:gd name="T1" fmla="*/ 1 h 104"/>
                <a:gd name="T2" fmla="*/ 2 w 58"/>
                <a:gd name="T3" fmla="*/ 0 h 104"/>
                <a:gd name="T4" fmla="*/ 2 w 58"/>
                <a:gd name="T5" fmla="*/ 0 h 104"/>
                <a:gd name="T6" fmla="*/ 1 w 58"/>
                <a:gd name="T7" fmla="*/ 0 h 104"/>
                <a:gd name="T8" fmla="*/ 1 w 58"/>
                <a:gd name="T9" fmla="*/ 1 h 104"/>
                <a:gd name="T10" fmla="*/ 0 w 58"/>
                <a:gd name="T11" fmla="*/ 1 h 104"/>
                <a:gd name="T12" fmla="*/ 0 w 58"/>
                <a:gd name="T13" fmla="*/ 1 h 104"/>
                <a:gd name="T14" fmla="*/ 0 w 58"/>
                <a:gd name="T15" fmla="*/ 1 h 104"/>
                <a:gd name="T16" fmla="*/ 0 w 58"/>
                <a:gd name="T17" fmla="*/ 2 h 104"/>
                <a:gd name="T18" fmla="*/ 0 w 58"/>
                <a:gd name="T19" fmla="*/ 3 h 104"/>
                <a:gd name="T20" fmla="*/ 0 w 58"/>
                <a:gd name="T21" fmla="*/ 3 h 104"/>
                <a:gd name="T22" fmla="*/ 0 w 58"/>
                <a:gd name="T23" fmla="*/ 3 h 104"/>
                <a:gd name="T24" fmla="*/ 1 w 58"/>
                <a:gd name="T25" fmla="*/ 3 h 104"/>
                <a:gd name="T26" fmla="*/ 1 w 58"/>
                <a:gd name="T27" fmla="*/ 4 h 104"/>
                <a:gd name="T28" fmla="*/ 1 w 58"/>
                <a:gd name="T29" fmla="*/ 4 h 104"/>
                <a:gd name="T30" fmla="*/ 2 w 58"/>
                <a:gd name="T31" fmla="*/ 4 h 104"/>
                <a:gd name="T32" fmla="*/ 2 w 58"/>
                <a:gd name="T33" fmla="*/ 4 h 104"/>
                <a:gd name="T34" fmla="*/ 2 w 58"/>
                <a:gd name="T35" fmla="*/ 4 h 104"/>
                <a:gd name="T36" fmla="*/ 2 w 58"/>
                <a:gd name="T37" fmla="*/ 3 h 104"/>
                <a:gd name="T38" fmla="*/ 2 w 58"/>
                <a:gd name="T39" fmla="*/ 3 h 104"/>
                <a:gd name="T40" fmla="*/ 2 w 58"/>
                <a:gd name="T41" fmla="*/ 3 h 104"/>
                <a:gd name="T42" fmla="*/ 1 w 58"/>
                <a:gd name="T43" fmla="*/ 3 h 104"/>
                <a:gd name="T44" fmla="*/ 1 w 58"/>
                <a:gd name="T45" fmla="*/ 3 h 104"/>
                <a:gd name="T46" fmla="*/ 1 w 58"/>
                <a:gd name="T47" fmla="*/ 2 h 104"/>
                <a:gd name="T48" fmla="*/ 1 w 58"/>
                <a:gd name="T49" fmla="*/ 2 h 104"/>
                <a:gd name="T50" fmla="*/ 1 w 58"/>
                <a:gd name="T51" fmla="*/ 2 h 104"/>
                <a:gd name="T52" fmla="*/ 1 w 58"/>
                <a:gd name="T53" fmla="*/ 1 h 104"/>
                <a:gd name="T54" fmla="*/ 1 w 58"/>
                <a:gd name="T55" fmla="*/ 1 h 104"/>
                <a:gd name="T56" fmla="*/ 2 w 58"/>
                <a:gd name="T57" fmla="*/ 1 h 104"/>
                <a:gd name="T58" fmla="*/ 2 w 58"/>
                <a:gd name="T59" fmla="*/ 1 h 1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104"/>
                <a:gd name="T92" fmla="*/ 58 w 58"/>
                <a:gd name="T93" fmla="*/ 104 h 10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" h="104">
                  <a:moveTo>
                    <a:pt x="58" y="23"/>
                  </a:moveTo>
                  <a:lnTo>
                    <a:pt x="58" y="0"/>
                  </a:lnTo>
                  <a:lnTo>
                    <a:pt x="58" y="6"/>
                  </a:lnTo>
                  <a:lnTo>
                    <a:pt x="37" y="9"/>
                  </a:lnTo>
                  <a:lnTo>
                    <a:pt x="18" y="16"/>
                  </a:lnTo>
                  <a:lnTo>
                    <a:pt x="10" y="23"/>
                  </a:lnTo>
                  <a:lnTo>
                    <a:pt x="5" y="30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3" y="73"/>
                  </a:lnTo>
                  <a:lnTo>
                    <a:pt x="5" y="80"/>
                  </a:lnTo>
                  <a:lnTo>
                    <a:pt x="10" y="88"/>
                  </a:lnTo>
                  <a:lnTo>
                    <a:pt x="17" y="95"/>
                  </a:lnTo>
                  <a:lnTo>
                    <a:pt x="25" y="100"/>
                  </a:lnTo>
                  <a:lnTo>
                    <a:pt x="35" y="102"/>
                  </a:lnTo>
                  <a:lnTo>
                    <a:pt x="46" y="104"/>
                  </a:lnTo>
                  <a:lnTo>
                    <a:pt x="54" y="104"/>
                  </a:lnTo>
                  <a:lnTo>
                    <a:pt x="57" y="101"/>
                  </a:lnTo>
                  <a:lnTo>
                    <a:pt x="58" y="98"/>
                  </a:lnTo>
                  <a:lnTo>
                    <a:pt x="58" y="80"/>
                  </a:lnTo>
                  <a:lnTo>
                    <a:pt x="52" y="80"/>
                  </a:lnTo>
                  <a:lnTo>
                    <a:pt x="41" y="78"/>
                  </a:lnTo>
                  <a:lnTo>
                    <a:pt x="35" y="73"/>
                  </a:lnTo>
                  <a:lnTo>
                    <a:pt x="31" y="64"/>
                  </a:lnTo>
                  <a:lnTo>
                    <a:pt x="30" y="52"/>
                  </a:lnTo>
                  <a:lnTo>
                    <a:pt x="31" y="44"/>
                  </a:lnTo>
                  <a:lnTo>
                    <a:pt x="32" y="38"/>
                  </a:lnTo>
                  <a:lnTo>
                    <a:pt x="40" y="29"/>
                  </a:lnTo>
                  <a:lnTo>
                    <a:pt x="49" y="24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62" name="Freeform 292"/>
            <p:cNvSpPr>
              <a:spLocks/>
            </p:cNvSpPr>
            <p:nvPr/>
          </p:nvSpPr>
          <p:spPr bwMode="auto">
            <a:xfrm>
              <a:off x="2788" y="2980"/>
              <a:ext cx="35" cy="53"/>
            </a:xfrm>
            <a:custGeom>
              <a:avLst/>
              <a:gdLst>
                <a:gd name="T0" fmla="*/ 4 w 107"/>
                <a:gd name="T1" fmla="*/ 4 h 161"/>
                <a:gd name="T2" fmla="*/ 4 w 107"/>
                <a:gd name="T3" fmla="*/ 3 h 161"/>
                <a:gd name="T4" fmla="*/ 3 w 107"/>
                <a:gd name="T5" fmla="*/ 3 h 161"/>
                <a:gd name="T6" fmla="*/ 1 w 107"/>
                <a:gd name="T7" fmla="*/ 2 h 161"/>
                <a:gd name="T8" fmla="*/ 1 w 107"/>
                <a:gd name="T9" fmla="*/ 1 h 161"/>
                <a:gd name="T10" fmla="*/ 2 w 107"/>
                <a:gd name="T11" fmla="*/ 1 h 161"/>
                <a:gd name="T12" fmla="*/ 2 w 107"/>
                <a:gd name="T13" fmla="*/ 1 h 161"/>
                <a:gd name="T14" fmla="*/ 3 w 107"/>
                <a:gd name="T15" fmla="*/ 1 h 161"/>
                <a:gd name="T16" fmla="*/ 3 w 107"/>
                <a:gd name="T17" fmla="*/ 1 h 161"/>
                <a:gd name="T18" fmla="*/ 4 w 107"/>
                <a:gd name="T19" fmla="*/ 1 h 161"/>
                <a:gd name="T20" fmla="*/ 4 w 107"/>
                <a:gd name="T21" fmla="*/ 1 h 161"/>
                <a:gd name="T22" fmla="*/ 3 w 107"/>
                <a:gd name="T23" fmla="*/ 0 h 161"/>
                <a:gd name="T24" fmla="*/ 3 w 107"/>
                <a:gd name="T25" fmla="*/ 0 h 161"/>
                <a:gd name="T26" fmla="*/ 2 w 107"/>
                <a:gd name="T27" fmla="*/ 0 h 161"/>
                <a:gd name="T28" fmla="*/ 1 w 107"/>
                <a:gd name="T29" fmla="*/ 0 h 161"/>
                <a:gd name="T30" fmla="*/ 0 w 107"/>
                <a:gd name="T31" fmla="*/ 1 h 161"/>
                <a:gd name="T32" fmla="*/ 0 w 107"/>
                <a:gd name="T33" fmla="*/ 2 h 161"/>
                <a:gd name="T34" fmla="*/ 1 w 107"/>
                <a:gd name="T35" fmla="*/ 2 h 161"/>
                <a:gd name="T36" fmla="*/ 3 w 107"/>
                <a:gd name="T37" fmla="*/ 4 h 161"/>
                <a:gd name="T38" fmla="*/ 3 w 107"/>
                <a:gd name="T39" fmla="*/ 4 h 161"/>
                <a:gd name="T40" fmla="*/ 3 w 107"/>
                <a:gd name="T41" fmla="*/ 4 h 161"/>
                <a:gd name="T42" fmla="*/ 2 w 107"/>
                <a:gd name="T43" fmla="*/ 5 h 161"/>
                <a:gd name="T44" fmla="*/ 2 w 107"/>
                <a:gd name="T45" fmla="*/ 5 h 161"/>
                <a:gd name="T46" fmla="*/ 1 w 107"/>
                <a:gd name="T47" fmla="*/ 4 h 161"/>
                <a:gd name="T48" fmla="*/ 1 w 107"/>
                <a:gd name="T49" fmla="*/ 4 h 161"/>
                <a:gd name="T50" fmla="*/ 1 w 107"/>
                <a:gd name="T51" fmla="*/ 4 h 161"/>
                <a:gd name="T52" fmla="*/ 0 w 107"/>
                <a:gd name="T53" fmla="*/ 4 h 161"/>
                <a:gd name="T54" fmla="*/ 0 w 107"/>
                <a:gd name="T55" fmla="*/ 5 h 161"/>
                <a:gd name="T56" fmla="*/ 1 w 107"/>
                <a:gd name="T57" fmla="*/ 5 h 161"/>
                <a:gd name="T58" fmla="*/ 1 w 107"/>
                <a:gd name="T59" fmla="*/ 6 h 161"/>
                <a:gd name="T60" fmla="*/ 2 w 107"/>
                <a:gd name="T61" fmla="*/ 6 h 161"/>
                <a:gd name="T62" fmla="*/ 3 w 107"/>
                <a:gd name="T63" fmla="*/ 6 h 161"/>
                <a:gd name="T64" fmla="*/ 3 w 107"/>
                <a:gd name="T65" fmla="*/ 5 h 161"/>
                <a:gd name="T66" fmla="*/ 4 w 107"/>
                <a:gd name="T67" fmla="*/ 4 h 161"/>
                <a:gd name="T68" fmla="*/ 4 w 107"/>
                <a:gd name="T69" fmla="*/ 4 h 161"/>
                <a:gd name="T70" fmla="*/ 4 w 107"/>
                <a:gd name="T71" fmla="*/ 4 h 161"/>
                <a:gd name="T72" fmla="*/ 4 w 107"/>
                <a:gd name="T73" fmla="*/ 4 h 1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"/>
                <a:gd name="T112" fmla="*/ 0 h 161"/>
                <a:gd name="T113" fmla="*/ 107 w 107"/>
                <a:gd name="T114" fmla="*/ 161 h 1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" h="161">
                  <a:moveTo>
                    <a:pt x="107" y="109"/>
                  </a:moveTo>
                  <a:lnTo>
                    <a:pt x="105" y="94"/>
                  </a:lnTo>
                  <a:lnTo>
                    <a:pt x="84" y="73"/>
                  </a:lnTo>
                  <a:lnTo>
                    <a:pt x="37" y="44"/>
                  </a:lnTo>
                  <a:lnTo>
                    <a:pt x="35" y="26"/>
                  </a:lnTo>
                  <a:lnTo>
                    <a:pt x="46" y="18"/>
                  </a:lnTo>
                  <a:lnTo>
                    <a:pt x="68" y="18"/>
                  </a:lnTo>
                  <a:lnTo>
                    <a:pt x="78" y="28"/>
                  </a:lnTo>
                  <a:lnTo>
                    <a:pt x="79" y="40"/>
                  </a:lnTo>
                  <a:lnTo>
                    <a:pt x="107" y="40"/>
                  </a:lnTo>
                  <a:lnTo>
                    <a:pt x="104" y="21"/>
                  </a:lnTo>
                  <a:lnTo>
                    <a:pt x="92" y="8"/>
                  </a:lnTo>
                  <a:lnTo>
                    <a:pt x="77" y="1"/>
                  </a:lnTo>
                  <a:lnTo>
                    <a:pt x="42" y="0"/>
                  </a:lnTo>
                  <a:lnTo>
                    <a:pt x="23" y="7"/>
                  </a:lnTo>
                  <a:lnTo>
                    <a:pt x="9" y="26"/>
                  </a:lnTo>
                  <a:lnTo>
                    <a:pt x="7" y="48"/>
                  </a:lnTo>
                  <a:lnTo>
                    <a:pt x="19" y="67"/>
                  </a:lnTo>
                  <a:lnTo>
                    <a:pt x="80" y="105"/>
                  </a:lnTo>
                  <a:lnTo>
                    <a:pt x="84" y="114"/>
                  </a:lnTo>
                  <a:lnTo>
                    <a:pt x="82" y="126"/>
                  </a:lnTo>
                  <a:lnTo>
                    <a:pt x="65" y="136"/>
                  </a:lnTo>
                  <a:lnTo>
                    <a:pt x="48" y="136"/>
                  </a:lnTo>
                  <a:lnTo>
                    <a:pt x="37" y="126"/>
                  </a:lnTo>
                  <a:lnTo>
                    <a:pt x="34" y="109"/>
                  </a:lnTo>
                  <a:lnTo>
                    <a:pt x="28" y="103"/>
                  </a:lnTo>
                  <a:lnTo>
                    <a:pt x="0" y="103"/>
                  </a:lnTo>
                  <a:lnTo>
                    <a:pt x="3" y="132"/>
                  </a:lnTo>
                  <a:lnTo>
                    <a:pt x="15" y="148"/>
                  </a:lnTo>
                  <a:lnTo>
                    <a:pt x="33" y="158"/>
                  </a:lnTo>
                  <a:lnTo>
                    <a:pt x="56" y="161"/>
                  </a:lnTo>
                  <a:lnTo>
                    <a:pt x="77" y="158"/>
                  </a:lnTo>
                  <a:lnTo>
                    <a:pt x="98" y="141"/>
                  </a:lnTo>
                  <a:lnTo>
                    <a:pt x="106" y="121"/>
                  </a:lnTo>
                  <a:lnTo>
                    <a:pt x="107" y="109"/>
                  </a:lnTo>
                  <a:lnTo>
                    <a:pt x="102" y="109"/>
                  </a:lnTo>
                  <a:lnTo>
                    <a:pt x="107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63" name="Freeform 293"/>
            <p:cNvSpPr>
              <a:spLocks/>
            </p:cNvSpPr>
            <p:nvPr/>
          </p:nvSpPr>
          <p:spPr bwMode="auto">
            <a:xfrm>
              <a:off x="2832" y="2980"/>
              <a:ext cx="39" cy="53"/>
            </a:xfrm>
            <a:custGeom>
              <a:avLst/>
              <a:gdLst>
                <a:gd name="T0" fmla="*/ 4 w 115"/>
                <a:gd name="T1" fmla="*/ 4 h 159"/>
                <a:gd name="T2" fmla="*/ 4 w 115"/>
                <a:gd name="T3" fmla="*/ 3 h 159"/>
                <a:gd name="T4" fmla="*/ 3 w 115"/>
                <a:gd name="T5" fmla="*/ 3 h 159"/>
                <a:gd name="T6" fmla="*/ 1 w 115"/>
                <a:gd name="T7" fmla="*/ 2 h 159"/>
                <a:gd name="T8" fmla="*/ 1 w 115"/>
                <a:gd name="T9" fmla="*/ 1 h 159"/>
                <a:gd name="T10" fmla="*/ 2 w 115"/>
                <a:gd name="T11" fmla="*/ 1 h 159"/>
                <a:gd name="T12" fmla="*/ 2 w 115"/>
                <a:gd name="T13" fmla="*/ 1 h 159"/>
                <a:gd name="T14" fmla="*/ 3 w 115"/>
                <a:gd name="T15" fmla="*/ 1 h 159"/>
                <a:gd name="T16" fmla="*/ 3 w 115"/>
                <a:gd name="T17" fmla="*/ 1 h 159"/>
                <a:gd name="T18" fmla="*/ 3 w 115"/>
                <a:gd name="T19" fmla="*/ 1 h 159"/>
                <a:gd name="T20" fmla="*/ 4 w 115"/>
                <a:gd name="T21" fmla="*/ 1 h 159"/>
                <a:gd name="T22" fmla="*/ 4 w 115"/>
                <a:gd name="T23" fmla="*/ 1 h 159"/>
                <a:gd name="T24" fmla="*/ 4 w 115"/>
                <a:gd name="T25" fmla="*/ 0 h 159"/>
                <a:gd name="T26" fmla="*/ 3 w 115"/>
                <a:gd name="T27" fmla="*/ 0 h 159"/>
                <a:gd name="T28" fmla="*/ 2 w 115"/>
                <a:gd name="T29" fmla="*/ 0 h 159"/>
                <a:gd name="T30" fmla="*/ 1 w 115"/>
                <a:gd name="T31" fmla="*/ 0 h 159"/>
                <a:gd name="T32" fmla="*/ 0 w 115"/>
                <a:gd name="T33" fmla="*/ 1 h 159"/>
                <a:gd name="T34" fmla="*/ 0 w 115"/>
                <a:gd name="T35" fmla="*/ 1 h 159"/>
                <a:gd name="T36" fmla="*/ 1 w 115"/>
                <a:gd name="T37" fmla="*/ 2 h 159"/>
                <a:gd name="T38" fmla="*/ 1 w 115"/>
                <a:gd name="T39" fmla="*/ 3 h 159"/>
                <a:gd name="T40" fmla="*/ 3 w 115"/>
                <a:gd name="T41" fmla="*/ 4 h 159"/>
                <a:gd name="T42" fmla="*/ 3 w 115"/>
                <a:gd name="T43" fmla="*/ 4 h 159"/>
                <a:gd name="T44" fmla="*/ 3 w 115"/>
                <a:gd name="T45" fmla="*/ 5 h 159"/>
                <a:gd name="T46" fmla="*/ 2 w 115"/>
                <a:gd name="T47" fmla="*/ 5 h 159"/>
                <a:gd name="T48" fmla="*/ 2 w 115"/>
                <a:gd name="T49" fmla="*/ 5 h 159"/>
                <a:gd name="T50" fmla="*/ 1 w 115"/>
                <a:gd name="T51" fmla="*/ 4 h 159"/>
                <a:gd name="T52" fmla="*/ 1 w 115"/>
                <a:gd name="T53" fmla="*/ 4 h 159"/>
                <a:gd name="T54" fmla="*/ 0 w 115"/>
                <a:gd name="T55" fmla="*/ 4 h 159"/>
                <a:gd name="T56" fmla="*/ 0 w 115"/>
                <a:gd name="T57" fmla="*/ 4 h 159"/>
                <a:gd name="T58" fmla="*/ 0 w 115"/>
                <a:gd name="T59" fmla="*/ 5 h 159"/>
                <a:gd name="T60" fmla="*/ 1 w 115"/>
                <a:gd name="T61" fmla="*/ 6 h 159"/>
                <a:gd name="T62" fmla="*/ 3 w 115"/>
                <a:gd name="T63" fmla="*/ 6 h 159"/>
                <a:gd name="T64" fmla="*/ 4 w 115"/>
                <a:gd name="T65" fmla="*/ 6 h 159"/>
                <a:gd name="T66" fmla="*/ 4 w 115"/>
                <a:gd name="T67" fmla="*/ 5 h 159"/>
                <a:gd name="T68" fmla="*/ 4 w 115"/>
                <a:gd name="T69" fmla="*/ 4 h 159"/>
                <a:gd name="T70" fmla="*/ 4 w 115"/>
                <a:gd name="T71" fmla="*/ 4 h 159"/>
                <a:gd name="T72" fmla="*/ 4 w 115"/>
                <a:gd name="T73" fmla="*/ 4 h 1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159"/>
                <a:gd name="T113" fmla="*/ 115 w 115"/>
                <a:gd name="T114" fmla="*/ 159 h 1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159">
                  <a:moveTo>
                    <a:pt x="115" y="109"/>
                  </a:moveTo>
                  <a:lnTo>
                    <a:pt x="111" y="94"/>
                  </a:lnTo>
                  <a:lnTo>
                    <a:pt x="89" y="73"/>
                  </a:lnTo>
                  <a:lnTo>
                    <a:pt x="39" y="44"/>
                  </a:lnTo>
                  <a:lnTo>
                    <a:pt x="35" y="34"/>
                  </a:lnTo>
                  <a:lnTo>
                    <a:pt x="43" y="21"/>
                  </a:lnTo>
                  <a:lnTo>
                    <a:pt x="57" y="17"/>
                  </a:lnTo>
                  <a:lnTo>
                    <a:pt x="79" y="22"/>
                  </a:lnTo>
                  <a:lnTo>
                    <a:pt x="86" y="40"/>
                  </a:lnTo>
                  <a:lnTo>
                    <a:pt x="80" y="40"/>
                  </a:lnTo>
                  <a:lnTo>
                    <a:pt x="115" y="40"/>
                  </a:lnTo>
                  <a:lnTo>
                    <a:pt x="111" y="21"/>
                  </a:lnTo>
                  <a:lnTo>
                    <a:pt x="99" y="8"/>
                  </a:lnTo>
                  <a:lnTo>
                    <a:pt x="84" y="1"/>
                  </a:lnTo>
                  <a:lnTo>
                    <a:pt x="48" y="0"/>
                  </a:lnTo>
                  <a:lnTo>
                    <a:pt x="27" y="7"/>
                  </a:lnTo>
                  <a:lnTo>
                    <a:pt x="13" y="26"/>
                  </a:lnTo>
                  <a:lnTo>
                    <a:pt x="12" y="40"/>
                  </a:lnTo>
                  <a:lnTo>
                    <a:pt x="14" y="55"/>
                  </a:lnTo>
                  <a:lnTo>
                    <a:pt x="35" y="76"/>
                  </a:lnTo>
                  <a:lnTo>
                    <a:pt x="84" y="105"/>
                  </a:lnTo>
                  <a:lnTo>
                    <a:pt x="86" y="114"/>
                  </a:lnTo>
                  <a:lnTo>
                    <a:pt x="79" y="132"/>
                  </a:lnTo>
                  <a:lnTo>
                    <a:pt x="57" y="137"/>
                  </a:lnTo>
                  <a:lnTo>
                    <a:pt x="44" y="134"/>
                  </a:lnTo>
                  <a:lnTo>
                    <a:pt x="35" y="116"/>
                  </a:lnTo>
                  <a:lnTo>
                    <a:pt x="35" y="103"/>
                  </a:lnTo>
                  <a:lnTo>
                    <a:pt x="0" y="103"/>
                  </a:lnTo>
                  <a:lnTo>
                    <a:pt x="7" y="109"/>
                  </a:lnTo>
                  <a:lnTo>
                    <a:pt x="13" y="141"/>
                  </a:lnTo>
                  <a:lnTo>
                    <a:pt x="35" y="158"/>
                  </a:lnTo>
                  <a:lnTo>
                    <a:pt x="70" y="159"/>
                  </a:lnTo>
                  <a:lnTo>
                    <a:pt x="90" y="153"/>
                  </a:lnTo>
                  <a:lnTo>
                    <a:pt x="111" y="132"/>
                  </a:lnTo>
                  <a:lnTo>
                    <a:pt x="115" y="109"/>
                  </a:lnTo>
                  <a:lnTo>
                    <a:pt x="108" y="109"/>
                  </a:lnTo>
                  <a:lnTo>
                    <a:pt x="115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64" name="Freeform 294"/>
            <p:cNvSpPr>
              <a:spLocks/>
            </p:cNvSpPr>
            <p:nvPr/>
          </p:nvSpPr>
          <p:spPr bwMode="auto">
            <a:xfrm>
              <a:off x="1178" y="1385"/>
              <a:ext cx="22" cy="70"/>
            </a:xfrm>
            <a:custGeom>
              <a:avLst/>
              <a:gdLst>
                <a:gd name="T0" fmla="*/ 3 w 64"/>
                <a:gd name="T1" fmla="*/ 0 h 211"/>
                <a:gd name="T2" fmla="*/ 1 w 64"/>
                <a:gd name="T3" fmla="*/ 0 h 211"/>
                <a:gd name="T4" fmla="*/ 2 w 64"/>
                <a:gd name="T5" fmla="*/ 0 h 211"/>
                <a:gd name="T6" fmla="*/ 1 w 64"/>
                <a:gd name="T7" fmla="*/ 1 h 211"/>
                <a:gd name="T8" fmla="*/ 0 w 64"/>
                <a:gd name="T9" fmla="*/ 1 h 211"/>
                <a:gd name="T10" fmla="*/ 0 w 64"/>
                <a:gd name="T11" fmla="*/ 1 h 211"/>
                <a:gd name="T12" fmla="*/ 0 w 64"/>
                <a:gd name="T13" fmla="*/ 2 h 211"/>
                <a:gd name="T14" fmla="*/ 1 w 64"/>
                <a:gd name="T15" fmla="*/ 1 h 211"/>
                <a:gd name="T16" fmla="*/ 1 w 64"/>
                <a:gd name="T17" fmla="*/ 8 h 211"/>
                <a:gd name="T18" fmla="*/ 3 w 64"/>
                <a:gd name="T19" fmla="*/ 8 h 211"/>
                <a:gd name="T20" fmla="*/ 3 w 64"/>
                <a:gd name="T21" fmla="*/ 0 h 2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211"/>
                <a:gd name="T35" fmla="*/ 64 w 64"/>
                <a:gd name="T36" fmla="*/ 211 h 2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211">
                  <a:moveTo>
                    <a:pt x="64" y="0"/>
                  </a:moveTo>
                  <a:lnTo>
                    <a:pt x="34" y="0"/>
                  </a:lnTo>
                  <a:lnTo>
                    <a:pt x="41" y="7"/>
                  </a:lnTo>
                  <a:lnTo>
                    <a:pt x="20" y="1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52"/>
                  </a:lnTo>
                  <a:lnTo>
                    <a:pt x="34" y="28"/>
                  </a:lnTo>
                  <a:lnTo>
                    <a:pt x="34" y="211"/>
                  </a:lnTo>
                  <a:lnTo>
                    <a:pt x="64" y="21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65" name="Freeform 295"/>
            <p:cNvSpPr>
              <a:spLocks/>
            </p:cNvSpPr>
            <p:nvPr/>
          </p:nvSpPr>
          <p:spPr bwMode="auto">
            <a:xfrm>
              <a:off x="1236" y="1385"/>
              <a:ext cx="20" cy="75"/>
            </a:xfrm>
            <a:custGeom>
              <a:avLst/>
              <a:gdLst>
                <a:gd name="T0" fmla="*/ 0 w 58"/>
                <a:gd name="T1" fmla="*/ 7 h 227"/>
                <a:gd name="T2" fmla="*/ 0 w 58"/>
                <a:gd name="T3" fmla="*/ 8 h 227"/>
                <a:gd name="T4" fmla="*/ 0 w 58"/>
                <a:gd name="T5" fmla="*/ 8 h 227"/>
                <a:gd name="T6" fmla="*/ 1 w 58"/>
                <a:gd name="T7" fmla="*/ 8 h 227"/>
                <a:gd name="T8" fmla="*/ 1 w 58"/>
                <a:gd name="T9" fmla="*/ 8 h 227"/>
                <a:gd name="T10" fmla="*/ 2 w 58"/>
                <a:gd name="T11" fmla="*/ 7 h 227"/>
                <a:gd name="T12" fmla="*/ 2 w 58"/>
                <a:gd name="T13" fmla="*/ 7 h 227"/>
                <a:gd name="T14" fmla="*/ 2 w 58"/>
                <a:gd name="T15" fmla="*/ 6 h 227"/>
                <a:gd name="T16" fmla="*/ 2 w 58"/>
                <a:gd name="T17" fmla="*/ 6 h 227"/>
                <a:gd name="T18" fmla="*/ 2 w 58"/>
                <a:gd name="T19" fmla="*/ 4 h 227"/>
                <a:gd name="T20" fmla="*/ 2 w 58"/>
                <a:gd name="T21" fmla="*/ 3 h 227"/>
                <a:gd name="T22" fmla="*/ 2 w 58"/>
                <a:gd name="T23" fmla="*/ 2 h 227"/>
                <a:gd name="T24" fmla="*/ 2 w 58"/>
                <a:gd name="T25" fmla="*/ 1 h 227"/>
                <a:gd name="T26" fmla="*/ 2 w 58"/>
                <a:gd name="T27" fmla="*/ 1 h 227"/>
                <a:gd name="T28" fmla="*/ 1 w 58"/>
                <a:gd name="T29" fmla="*/ 1 h 227"/>
                <a:gd name="T30" fmla="*/ 1 w 58"/>
                <a:gd name="T31" fmla="*/ 0 h 227"/>
                <a:gd name="T32" fmla="*/ 0 w 58"/>
                <a:gd name="T33" fmla="*/ 0 h 227"/>
                <a:gd name="T34" fmla="*/ 0 w 58"/>
                <a:gd name="T35" fmla="*/ 0 h 227"/>
                <a:gd name="T36" fmla="*/ 0 w 58"/>
                <a:gd name="T37" fmla="*/ 1 h 227"/>
                <a:gd name="T38" fmla="*/ 0 w 58"/>
                <a:gd name="T39" fmla="*/ 1 h 227"/>
                <a:gd name="T40" fmla="*/ 1 w 58"/>
                <a:gd name="T41" fmla="*/ 1 h 227"/>
                <a:gd name="T42" fmla="*/ 1 w 58"/>
                <a:gd name="T43" fmla="*/ 1 h 227"/>
                <a:gd name="T44" fmla="*/ 1 w 58"/>
                <a:gd name="T45" fmla="*/ 2 h 227"/>
                <a:gd name="T46" fmla="*/ 1 w 58"/>
                <a:gd name="T47" fmla="*/ 2 h 227"/>
                <a:gd name="T48" fmla="*/ 1 w 58"/>
                <a:gd name="T49" fmla="*/ 2 h 227"/>
                <a:gd name="T50" fmla="*/ 1 w 58"/>
                <a:gd name="T51" fmla="*/ 3 h 227"/>
                <a:gd name="T52" fmla="*/ 1 w 58"/>
                <a:gd name="T53" fmla="*/ 4 h 227"/>
                <a:gd name="T54" fmla="*/ 1 w 58"/>
                <a:gd name="T55" fmla="*/ 5 h 227"/>
                <a:gd name="T56" fmla="*/ 1 w 58"/>
                <a:gd name="T57" fmla="*/ 6 h 227"/>
                <a:gd name="T58" fmla="*/ 1 w 58"/>
                <a:gd name="T59" fmla="*/ 6 h 227"/>
                <a:gd name="T60" fmla="*/ 1 w 58"/>
                <a:gd name="T61" fmla="*/ 7 h 227"/>
                <a:gd name="T62" fmla="*/ 1 w 58"/>
                <a:gd name="T63" fmla="*/ 7 h 227"/>
                <a:gd name="T64" fmla="*/ 0 w 58"/>
                <a:gd name="T65" fmla="*/ 7 h 227"/>
                <a:gd name="T66" fmla="*/ 0 w 58"/>
                <a:gd name="T67" fmla="*/ 7 h 2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8"/>
                <a:gd name="T103" fmla="*/ 0 h 227"/>
                <a:gd name="T104" fmla="*/ 58 w 58"/>
                <a:gd name="T105" fmla="*/ 227 h 2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8" h="227">
                  <a:moveTo>
                    <a:pt x="0" y="198"/>
                  </a:moveTo>
                  <a:lnTo>
                    <a:pt x="0" y="221"/>
                  </a:lnTo>
                  <a:lnTo>
                    <a:pt x="7" y="227"/>
                  </a:lnTo>
                  <a:lnTo>
                    <a:pt x="23" y="223"/>
                  </a:lnTo>
                  <a:lnTo>
                    <a:pt x="36" y="214"/>
                  </a:lnTo>
                  <a:lnTo>
                    <a:pt x="45" y="203"/>
                  </a:lnTo>
                  <a:lnTo>
                    <a:pt x="52" y="189"/>
                  </a:lnTo>
                  <a:lnTo>
                    <a:pt x="56" y="172"/>
                  </a:lnTo>
                  <a:lnTo>
                    <a:pt x="57" y="153"/>
                  </a:lnTo>
                  <a:lnTo>
                    <a:pt x="58" y="111"/>
                  </a:lnTo>
                  <a:lnTo>
                    <a:pt x="57" y="72"/>
                  </a:lnTo>
                  <a:lnTo>
                    <a:pt x="56" y="54"/>
                  </a:lnTo>
                  <a:lnTo>
                    <a:pt x="52" y="39"/>
                  </a:lnTo>
                  <a:lnTo>
                    <a:pt x="45" y="26"/>
                  </a:lnTo>
                  <a:lnTo>
                    <a:pt x="36" y="16"/>
                  </a:lnTo>
                  <a:lnTo>
                    <a:pt x="23" y="9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23"/>
                  </a:lnTo>
                  <a:lnTo>
                    <a:pt x="7" y="23"/>
                  </a:lnTo>
                  <a:lnTo>
                    <a:pt x="14" y="27"/>
                  </a:lnTo>
                  <a:lnTo>
                    <a:pt x="20" y="34"/>
                  </a:lnTo>
                  <a:lnTo>
                    <a:pt x="23" y="41"/>
                  </a:lnTo>
                  <a:lnTo>
                    <a:pt x="26" y="53"/>
                  </a:lnTo>
                  <a:lnTo>
                    <a:pt x="27" y="66"/>
                  </a:lnTo>
                  <a:lnTo>
                    <a:pt x="29" y="81"/>
                  </a:lnTo>
                  <a:lnTo>
                    <a:pt x="29" y="117"/>
                  </a:lnTo>
                  <a:lnTo>
                    <a:pt x="29" y="144"/>
                  </a:lnTo>
                  <a:lnTo>
                    <a:pt x="26" y="168"/>
                  </a:lnTo>
                  <a:lnTo>
                    <a:pt x="23" y="179"/>
                  </a:lnTo>
                  <a:lnTo>
                    <a:pt x="20" y="188"/>
                  </a:lnTo>
                  <a:lnTo>
                    <a:pt x="14" y="194"/>
                  </a:lnTo>
                  <a:lnTo>
                    <a:pt x="7" y="198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66" name="Freeform 296"/>
            <p:cNvSpPr>
              <a:spLocks/>
            </p:cNvSpPr>
            <p:nvPr/>
          </p:nvSpPr>
          <p:spPr bwMode="auto">
            <a:xfrm>
              <a:off x="1218" y="1385"/>
              <a:ext cx="21" cy="75"/>
            </a:xfrm>
            <a:custGeom>
              <a:avLst/>
              <a:gdLst>
                <a:gd name="T0" fmla="*/ 2 w 63"/>
                <a:gd name="T1" fmla="*/ 1 h 227"/>
                <a:gd name="T2" fmla="*/ 2 w 63"/>
                <a:gd name="T3" fmla="*/ 0 h 227"/>
                <a:gd name="T4" fmla="*/ 2 w 63"/>
                <a:gd name="T5" fmla="*/ 0 h 227"/>
                <a:gd name="T6" fmla="*/ 2 w 63"/>
                <a:gd name="T7" fmla="*/ 0 h 227"/>
                <a:gd name="T8" fmla="*/ 1 w 63"/>
                <a:gd name="T9" fmla="*/ 0 h 227"/>
                <a:gd name="T10" fmla="*/ 1 w 63"/>
                <a:gd name="T11" fmla="*/ 0 h 227"/>
                <a:gd name="T12" fmla="*/ 1 w 63"/>
                <a:gd name="T13" fmla="*/ 1 h 227"/>
                <a:gd name="T14" fmla="*/ 0 w 63"/>
                <a:gd name="T15" fmla="*/ 1 h 227"/>
                <a:gd name="T16" fmla="*/ 0 w 63"/>
                <a:gd name="T17" fmla="*/ 2 h 227"/>
                <a:gd name="T18" fmla="*/ 0 w 63"/>
                <a:gd name="T19" fmla="*/ 3 h 227"/>
                <a:gd name="T20" fmla="*/ 0 w 63"/>
                <a:gd name="T21" fmla="*/ 4 h 227"/>
                <a:gd name="T22" fmla="*/ 0 w 63"/>
                <a:gd name="T23" fmla="*/ 6 h 227"/>
                <a:gd name="T24" fmla="*/ 0 w 63"/>
                <a:gd name="T25" fmla="*/ 6 h 227"/>
                <a:gd name="T26" fmla="*/ 0 w 63"/>
                <a:gd name="T27" fmla="*/ 7 h 227"/>
                <a:gd name="T28" fmla="*/ 1 w 63"/>
                <a:gd name="T29" fmla="*/ 7 h 227"/>
                <a:gd name="T30" fmla="*/ 1 w 63"/>
                <a:gd name="T31" fmla="*/ 8 h 227"/>
                <a:gd name="T32" fmla="*/ 1 w 63"/>
                <a:gd name="T33" fmla="*/ 8 h 227"/>
                <a:gd name="T34" fmla="*/ 2 w 63"/>
                <a:gd name="T35" fmla="*/ 8 h 227"/>
                <a:gd name="T36" fmla="*/ 2 w 63"/>
                <a:gd name="T37" fmla="*/ 8 h 227"/>
                <a:gd name="T38" fmla="*/ 2 w 63"/>
                <a:gd name="T39" fmla="*/ 8 h 227"/>
                <a:gd name="T40" fmla="*/ 2 w 63"/>
                <a:gd name="T41" fmla="*/ 7 h 227"/>
                <a:gd name="T42" fmla="*/ 2 w 63"/>
                <a:gd name="T43" fmla="*/ 7 h 227"/>
                <a:gd name="T44" fmla="*/ 2 w 63"/>
                <a:gd name="T45" fmla="*/ 7 h 227"/>
                <a:gd name="T46" fmla="*/ 2 w 63"/>
                <a:gd name="T47" fmla="*/ 7 h 227"/>
                <a:gd name="T48" fmla="*/ 1 w 63"/>
                <a:gd name="T49" fmla="*/ 7 h 227"/>
                <a:gd name="T50" fmla="*/ 1 w 63"/>
                <a:gd name="T51" fmla="*/ 7 h 227"/>
                <a:gd name="T52" fmla="*/ 1 w 63"/>
                <a:gd name="T53" fmla="*/ 6 h 227"/>
                <a:gd name="T54" fmla="*/ 1 w 63"/>
                <a:gd name="T55" fmla="*/ 5 h 227"/>
                <a:gd name="T56" fmla="*/ 1 w 63"/>
                <a:gd name="T57" fmla="*/ 4 h 227"/>
                <a:gd name="T58" fmla="*/ 1 w 63"/>
                <a:gd name="T59" fmla="*/ 3 h 227"/>
                <a:gd name="T60" fmla="*/ 1 w 63"/>
                <a:gd name="T61" fmla="*/ 2 h 227"/>
                <a:gd name="T62" fmla="*/ 1 w 63"/>
                <a:gd name="T63" fmla="*/ 2 h 227"/>
                <a:gd name="T64" fmla="*/ 1 w 63"/>
                <a:gd name="T65" fmla="*/ 1 h 227"/>
                <a:gd name="T66" fmla="*/ 1 w 63"/>
                <a:gd name="T67" fmla="*/ 1 h 227"/>
                <a:gd name="T68" fmla="*/ 2 w 63"/>
                <a:gd name="T69" fmla="*/ 1 h 227"/>
                <a:gd name="T70" fmla="*/ 2 w 63"/>
                <a:gd name="T71" fmla="*/ 1 h 227"/>
                <a:gd name="T72" fmla="*/ 2 w 63"/>
                <a:gd name="T73" fmla="*/ 1 h 227"/>
                <a:gd name="T74" fmla="*/ 2 w 63"/>
                <a:gd name="T75" fmla="*/ 1 h 22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3"/>
                <a:gd name="T115" fmla="*/ 0 h 227"/>
                <a:gd name="T116" fmla="*/ 63 w 63"/>
                <a:gd name="T117" fmla="*/ 227 h 22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3" h="227">
                  <a:moveTo>
                    <a:pt x="56" y="23"/>
                  </a:moveTo>
                  <a:lnTo>
                    <a:pt x="56" y="0"/>
                  </a:lnTo>
                  <a:lnTo>
                    <a:pt x="63" y="7"/>
                  </a:lnTo>
                  <a:lnTo>
                    <a:pt x="56" y="0"/>
                  </a:lnTo>
                  <a:lnTo>
                    <a:pt x="37" y="3"/>
                  </a:lnTo>
                  <a:lnTo>
                    <a:pt x="24" y="9"/>
                  </a:lnTo>
                  <a:lnTo>
                    <a:pt x="14" y="20"/>
                  </a:lnTo>
                  <a:lnTo>
                    <a:pt x="8" y="34"/>
                  </a:lnTo>
                  <a:lnTo>
                    <a:pt x="2" y="50"/>
                  </a:lnTo>
                  <a:lnTo>
                    <a:pt x="1" y="70"/>
                  </a:lnTo>
                  <a:lnTo>
                    <a:pt x="0" y="111"/>
                  </a:lnTo>
                  <a:lnTo>
                    <a:pt x="1" y="154"/>
                  </a:lnTo>
                  <a:lnTo>
                    <a:pt x="2" y="173"/>
                  </a:lnTo>
                  <a:lnTo>
                    <a:pt x="8" y="191"/>
                  </a:lnTo>
                  <a:lnTo>
                    <a:pt x="14" y="206"/>
                  </a:lnTo>
                  <a:lnTo>
                    <a:pt x="24" y="217"/>
                  </a:lnTo>
                  <a:lnTo>
                    <a:pt x="37" y="225"/>
                  </a:lnTo>
                  <a:lnTo>
                    <a:pt x="56" y="227"/>
                  </a:lnTo>
                  <a:lnTo>
                    <a:pt x="63" y="227"/>
                  </a:lnTo>
                  <a:lnTo>
                    <a:pt x="56" y="221"/>
                  </a:lnTo>
                  <a:lnTo>
                    <a:pt x="56" y="198"/>
                  </a:lnTo>
                  <a:lnTo>
                    <a:pt x="63" y="198"/>
                  </a:lnTo>
                  <a:lnTo>
                    <a:pt x="56" y="198"/>
                  </a:lnTo>
                  <a:lnTo>
                    <a:pt x="46" y="195"/>
                  </a:lnTo>
                  <a:lnTo>
                    <a:pt x="38" y="190"/>
                  </a:lnTo>
                  <a:lnTo>
                    <a:pt x="33" y="181"/>
                  </a:lnTo>
                  <a:lnTo>
                    <a:pt x="29" y="171"/>
                  </a:lnTo>
                  <a:lnTo>
                    <a:pt x="28" y="144"/>
                  </a:lnTo>
                  <a:lnTo>
                    <a:pt x="28" y="117"/>
                  </a:lnTo>
                  <a:lnTo>
                    <a:pt x="28" y="77"/>
                  </a:lnTo>
                  <a:lnTo>
                    <a:pt x="29" y="62"/>
                  </a:lnTo>
                  <a:lnTo>
                    <a:pt x="32" y="48"/>
                  </a:lnTo>
                  <a:lnTo>
                    <a:pt x="35" y="37"/>
                  </a:lnTo>
                  <a:lnTo>
                    <a:pt x="40" y="30"/>
                  </a:lnTo>
                  <a:lnTo>
                    <a:pt x="47" y="25"/>
                  </a:lnTo>
                  <a:lnTo>
                    <a:pt x="56" y="23"/>
                  </a:lnTo>
                  <a:lnTo>
                    <a:pt x="63" y="23"/>
                  </a:lnTo>
                  <a:lnTo>
                    <a:pt x="5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67" name="Freeform 297"/>
            <p:cNvSpPr>
              <a:spLocks/>
            </p:cNvSpPr>
            <p:nvPr/>
          </p:nvSpPr>
          <p:spPr bwMode="auto">
            <a:xfrm>
              <a:off x="1281" y="1385"/>
              <a:ext cx="20" cy="75"/>
            </a:xfrm>
            <a:custGeom>
              <a:avLst/>
              <a:gdLst>
                <a:gd name="T0" fmla="*/ 0 w 58"/>
                <a:gd name="T1" fmla="*/ 7 h 227"/>
                <a:gd name="T2" fmla="*/ 0 w 58"/>
                <a:gd name="T3" fmla="*/ 8 h 227"/>
                <a:gd name="T4" fmla="*/ 0 w 58"/>
                <a:gd name="T5" fmla="*/ 8 h 227"/>
                <a:gd name="T6" fmla="*/ 1 w 58"/>
                <a:gd name="T7" fmla="*/ 8 h 227"/>
                <a:gd name="T8" fmla="*/ 1 w 58"/>
                <a:gd name="T9" fmla="*/ 8 h 227"/>
                <a:gd name="T10" fmla="*/ 2 w 58"/>
                <a:gd name="T11" fmla="*/ 7 h 227"/>
                <a:gd name="T12" fmla="*/ 2 w 58"/>
                <a:gd name="T13" fmla="*/ 7 h 227"/>
                <a:gd name="T14" fmla="*/ 2 w 58"/>
                <a:gd name="T15" fmla="*/ 6 h 227"/>
                <a:gd name="T16" fmla="*/ 2 w 58"/>
                <a:gd name="T17" fmla="*/ 6 h 227"/>
                <a:gd name="T18" fmla="*/ 2 w 58"/>
                <a:gd name="T19" fmla="*/ 4 h 227"/>
                <a:gd name="T20" fmla="*/ 2 w 58"/>
                <a:gd name="T21" fmla="*/ 3 h 227"/>
                <a:gd name="T22" fmla="*/ 2 w 58"/>
                <a:gd name="T23" fmla="*/ 2 h 227"/>
                <a:gd name="T24" fmla="*/ 2 w 58"/>
                <a:gd name="T25" fmla="*/ 1 h 227"/>
                <a:gd name="T26" fmla="*/ 2 w 58"/>
                <a:gd name="T27" fmla="*/ 1 h 227"/>
                <a:gd name="T28" fmla="*/ 1 w 58"/>
                <a:gd name="T29" fmla="*/ 1 h 227"/>
                <a:gd name="T30" fmla="*/ 1 w 58"/>
                <a:gd name="T31" fmla="*/ 0 h 227"/>
                <a:gd name="T32" fmla="*/ 0 w 58"/>
                <a:gd name="T33" fmla="*/ 0 h 227"/>
                <a:gd name="T34" fmla="*/ 0 w 58"/>
                <a:gd name="T35" fmla="*/ 0 h 227"/>
                <a:gd name="T36" fmla="*/ 0 w 58"/>
                <a:gd name="T37" fmla="*/ 1 h 227"/>
                <a:gd name="T38" fmla="*/ 0 w 58"/>
                <a:gd name="T39" fmla="*/ 1 h 227"/>
                <a:gd name="T40" fmla="*/ 1 w 58"/>
                <a:gd name="T41" fmla="*/ 1 h 227"/>
                <a:gd name="T42" fmla="*/ 1 w 58"/>
                <a:gd name="T43" fmla="*/ 1 h 227"/>
                <a:gd name="T44" fmla="*/ 1 w 58"/>
                <a:gd name="T45" fmla="*/ 1 h 227"/>
                <a:gd name="T46" fmla="*/ 1 w 58"/>
                <a:gd name="T47" fmla="*/ 2 h 227"/>
                <a:gd name="T48" fmla="*/ 1 w 58"/>
                <a:gd name="T49" fmla="*/ 2 h 227"/>
                <a:gd name="T50" fmla="*/ 1 w 58"/>
                <a:gd name="T51" fmla="*/ 3 h 227"/>
                <a:gd name="T52" fmla="*/ 1 w 58"/>
                <a:gd name="T53" fmla="*/ 4 h 227"/>
                <a:gd name="T54" fmla="*/ 1 w 58"/>
                <a:gd name="T55" fmla="*/ 5 h 227"/>
                <a:gd name="T56" fmla="*/ 1 w 58"/>
                <a:gd name="T57" fmla="*/ 6 h 227"/>
                <a:gd name="T58" fmla="*/ 1 w 58"/>
                <a:gd name="T59" fmla="*/ 7 h 227"/>
                <a:gd name="T60" fmla="*/ 1 w 58"/>
                <a:gd name="T61" fmla="*/ 7 h 227"/>
                <a:gd name="T62" fmla="*/ 1 w 58"/>
                <a:gd name="T63" fmla="*/ 7 h 227"/>
                <a:gd name="T64" fmla="*/ 0 w 58"/>
                <a:gd name="T65" fmla="*/ 7 h 227"/>
                <a:gd name="T66" fmla="*/ 0 w 58"/>
                <a:gd name="T67" fmla="*/ 7 h 2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8"/>
                <a:gd name="T103" fmla="*/ 0 h 227"/>
                <a:gd name="T104" fmla="*/ 58 w 58"/>
                <a:gd name="T105" fmla="*/ 227 h 2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8" h="227">
                  <a:moveTo>
                    <a:pt x="0" y="198"/>
                  </a:moveTo>
                  <a:lnTo>
                    <a:pt x="0" y="221"/>
                  </a:lnTo>
                  <a:lnTo>
                    <a:pt x="7" y="227"/>
                  </a:lnTo>
                  <a:lnTo>
                    <a:pt x="23" y="225"/>
                  </a:lnTo>
                  <a:lnTo>
                    <a:pt x="36" y="217"/>
                  </a:lnTo>
                  <a:lnTo>
                    <a:pt x="45" y="206"/>
                  </a:lnTo>
                  <a:lnTo>
                    <a:pt x="51" y="191"/>
                  </a:lnTo>
                  <a:lnTo>
                    <a:pt x="55" y="173"/>
                  </a:lnTo>
                  <a:lnTo>
                    <a:pt x="57" y="154"/>
                  </a:lnTo>
                  <a:lnTo>
                    <a:pt x="58" y="111"/>
                  </a:lnTo>
                  <a:lnTo>
                    <a:pt x="57" y="72"/>
                  </a:lnTo>
                  <a:lnTo>
                    <a:pt x="55" y="54"/>
                  </a:lnTo>
                  <a:lnTo>
                    <a:pt x="51" y="39"/>
                  </a:lnTo>
                  <a:lnTo>
                    <a:pt x="45" y="26"/>
                  </a:lnTo>
                  <a:lnTo>
                    <a:pt x="36" y="16"/>
                  </a:lnTo>
                  <a:lnTo>
                    <a:pt x="23" y="9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23"/>
                  </a:lnTo>
                  <a:lnTo>
                    <a:pt x="7" y="23"/>
                  </a:lnTo>
                  <a:lnTo>
                    <a:pt x="14" y="25"/>
                  </a:lnTo>
                  <a:lnTo>
                    <a:pt x="21" y="31"/>
                  </a:lnTo>
                  <a:lnTo>
                    <a:pt x="26" y="39"/>
                  </a:lnTo>
                  <a:lnTo>
                    <a:pt x="30" y="50"/>
                  </a:lnTo>
                  <a:lnTo>
                    <a:pt x="32" y="64"/>
                  </a:lnTo>
                  <a:lnTo>
                    <a:pt x="33" y="80"/>
                  </a:lnTo>
                  <a:lnTo>
                    <a:pt x="35" y="117"/>
                  </a:lnTo>
                  <a:lnTo>
                    <a:pt x="35" y="144"/>
                  </a:lnTo>
                  <a:lnTo>
                    <a:pt x="31" y="171"/>
                  </a:lnTo>
                  <a:lnTo>
                    <a:pt x="28" y="181"/>
                  </a:lnTo>
                  <a:lnTo>
                    <a:pt x="23" y="190"/>
                  </a:lnTo>
                  <a:lnTo>
                    <a:pt x="16" y="195"/>
                  </a:lnTo>
                  <a:lnTo>
                    <a:pt x="7" y="198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68" name="Freeform 298"/>
            <p:cNvSpPr>
              <a:spLocks/>
            </p:cNvSpPr>
            <p:nvPr/>
          </p:nvSpPr>
          <p:spPr bwMode="auto">
            <a:xfrm>
              <a:off x="1265" y="1385"/>
              <a:ext cx="19" cy="75"/>
            </a:xfrm>
            <a:custGeom>
              <a:avLst/>
              <a:gdLst>
                <a:gd name="T0" fmla="*/ 2 w 57"/>
                <a:gd name="T1" fmla="*/ 1 h 227"/>
                <a:gd name="T2" fmla="*/ 2 w 57"/>
                <a:gd name="T3" fmla="*/ 0 h 227"/>
                <a:gd name="T4" fmla="*/ 2 w 57"/>
                <a:gd name="T5" fmla="*/ 0 h 227"/>
                <a:gd name="T6" fmla="*/ 2 w 57"/>
                <a:gd name="T7" fmla="*/ 0 h 227"/>
                <a:gd name="T8" fmla="*/ 1 w 57"/>
                <a:gd name="T9" fmla="*/ 0 h 227"/>
                <a:gd name="T10" fmla="*/ 1 w 57"/>
                <a:gd name="T11" fmla="*/ 0 h 227"/>
                <a:gd name="T12" fmla="*/ 1 w 57"/>
                <a:gd name="T13" fmla="*/ 1 h 227"/>
                <a:gd name="T14" fmla="*/ 0 w 57"/>
                <a:gd name="T15" fmla="*/ 1 h 227"/>
                <a:gd name="T16" fmla="*/ 0 w 57"/>
                <a:gd name="T17" fmla="*/ 2 h 227"/>
                <a:gd name="T18" fmla="*/ 0 w 57"/>
                <a:gd name="T19" fmla="*/ 3 h 227"/>
                <a:gd name="T20" fmla="*/ 0 w 57"/>
                <a:gd name="T21" fmla="*/ 4 h 227"/>
                <a:gd name="T22" fmla="*/ 0 w 57"/>
                <a:gd name="T23" fmla="*/ 6 h 227"/>
                <a:gd name="T24" fmla="*/ 0 w 57"/>
                <a:gd name="T25" fmla="*/ 6 h 227"/>
                <a:gd name="T26" fmla="*/ 0 w 57"/>
                <a:gd name="T27" fmla="*/ 7 h 227"/>
                <a:gd name="T28" fmla="*/ 1 w 57"/>
                <a:gd name="T29" fmla="*/ 7 h 227"/>
                <a:gd name="T30" fmla="*/ 1 w 57"/>
                <a:gd name="T31" fmla="*/ 8 h 227"/>
                <a:gd name="T32" fmla="*/ 1 w 57"/>
                <a:gd name="T33" fmla="*/ 8 h 227"/>
                <a:gd name="T34" fmla="*/ 2 w 57"/>
                <a:gd name="T35" fmla="*/ 8 h 227"/>
                <a:gd name="T36" fmla="*/ 2 w 57"/>
                <a:gd name="T37" fmla="*/ 8 h 227"/>
                <a:gd name="T38" fmla="*/ 2 w 57"/>
                <a:gd name="T39" fmla="*/ 7 h 227"/>
                <a:gd name="T40" fmla="*/ 2 w 57"/>
                <a:gd name="T41" fmla="*/ 7 h 227"/>
                <a:gd name="T42" fmla="*/ 2 w 57"/>
                <a:gd name="T43" fmla="*/ 7 h 227"/>
                <a:gd name="T44" fmla="*/ 1 w 57"/>
                <a:gd name="T45" fmla="*/ 7 h 227"/>
                <a:gd name="T46" fmla="*/ 1 w 57"/>
                <a:gd name="T47" fmla="*/ 7 h 227"/>
                <a:gd name="T48" fmla="*/ 1 w 57"/>
                <a:gd name="T49" fmla="*/ 6 h 227"/>
                <a:gd name="T50" fmla="*/ 1 w 57"/>
                <a:gd name="T51" fmla="*/ 5 h 227"/>
                <a:gd name="T52" fmla="*/ 1 w 57"/>
                <a:gd name="T53" fmla="*/ 4 h 227"/>
                <a:gd name="T54" fmla="*/ 1 w 57"/>
                <a:gd name="T55" fmla="*/ 3 h 227"/>
                <a:gd name="T56" fmla="*/ 1 w 57"/>
                <a:gd name="T57" fmla="*/ 2 h 227"/>
                <a:gd name="T58" fmla="*/ 1 w 57"/>
                <a:gd name="T59" fmla="*/ 2 h 227"/>
                <a:gd name="T60" fmla="*/ 1 w 57"/>
                <a:gd name="T61" fmla="*/ 1 h 227"/>
                <a:gd name="T62" fmla="*/ 1 w 57"/>
                <a:gd name="T63" fmla="*/ 1 h 227"/>
                <a:gd name="T64" fmla="*/ 2 w 57"/>
                <a:gd name="T65" fmla="*/ 1 h 227"/>
                <a:gd name="T66" fmla="*/ 2 w 57"/>
                <a:gd name="T67" fmla="*/ 1 h 227"/>
                <a:gd name="T68" fmla="*/ 2 w 57"/>
                <a:gd name="T69" fmla="*/ 1 h 2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7"/>
                <a:gd name="T106" fmla="*/ 0 h 227"/>
                <a:gd name="T107" fmla="*/ 57 w 57"/>
                <a:gd name="T108" fmla="*/ 227 h 2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7" h="227">
                  <a:moveTo>
                    <a:pt x="50" y="23"/>
                  </a:moveTo>
                  <a:lnTo>
                    <a:pt x="50" y="0"/>
                  </a:lnTo>
                  <a:lnTo>
                    <a:pt x="57" y="7"/>
                  </a:lnTo>
                  <a:lnTo>
                    <a:pt x="57" y="0"/>
                  </a:lnTo>
                  <a:lnTo>
                    <a:pt x="37" y="3"/>
                  </a:lnTo>
                  <a:lnTo>
                    <a:pt x="24" y="9"/>
                  </a:lnTo>
                  <a:lnTo>
                    <a:pt x="14" y="20"/>
                  </a:lnTo>
                  <a:lnTo>
                    <a:pt x="8" y="34"/>
                  </a:lnTo>
                  <a:lnTo>
                    <a:pt x="3" y="50"/>
                  </a:lnTo>
                  <a:lnTo>
                    <a:pt x="1" y="70"/>
                  </a:lnTo>
                  <a:lnTo>
                    <a:pt x="0" y="111"/>
                  </a:lnTo>
                  <a:lnTo>
                    <a:pt x="1" y="154"/>
                  </a:lnTo>
                  <a:lnTo>
                    <a:pt x="3" y="173"/>
                  </a:lnTo>
                  <a:lnTo>
                    <a:pt x="8" y="191"/>
                  </a:lnTo>
                  <a:lnTo>
                    <a:pt x="14" y="206"/>
                  </a:lnTo>
                  <a:lnTo>
                    <a:pt x="24" y="217"/>
                  </a:lnTo>
                  <a:lnTo>
                    <a:pt x="37" y="225"/>
                  </a:lnTo>
                  <a:lnTo>
                    <a:pt x="57" y="227"/>
                  </a:lnTo>
                  <a:lnTo>
                    <a:pt x="50" y="221"/>
                  </a:lnTo>
                  <a:lnTo>
                    <a:pt x="50" y="198"/>
                  </a:lnTo>
                  <a:lnTo>
                    <a:pt x="57" y="198"/>
                  </a:lnTo>
                  <a:lnTo>
                    <a:pt x="45" y="195"/>
                  </a:lnTo>
                  <a:lnTo>
                    <a:pt x="36" y="190"/>
                  </a:lnTo>
                  <a:lnTo>
                    <a:pt x="31" y="181"/>
                  </a:lnTo>
                  <a:lnTo>
                    <a:pt x="26" y="171"/>
                  </a:lnTo>
                  <a:lnTo>
                    <a:pt x="22" y="144"/>
                  </a:lnTo>
                  <a:lnTo>
                    <a:pt x="22" y="117"/>
                  </a:lnTo>
                  <a:lnTo>
                    <a:pt x="22" y="77"/>
                  </a:lnTo>
                  <a:lnTo>
                    <a:pt x="23" y="62"/>
                  </a:lnTo>
                  <a:lnTo>
                    <a:pt x="26" y="48"/>
                  </a:lnTo>
                  <a:lnTo>
                    <a:pt x="31" y="37"/>
                  </a:lnTo>
                  <a:lnTo>
                    <a:pt x="36" y="30"/>
                  </a:lnTo>
                  <a:lnTo>
                    <a:pt x="45" y="25"/>
                  </a:lnTo>
                  <a:lnTo>
                    <a:pt x="57" y="23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69" name="Freeform 299"/>
            <p:cNvSpPr>
              <a:spLocks/>
            </p:cNvSpPr>
            <p:nvPr/>
          </p:nvSpPr>
          <p:spPr bwMode="auto">
            <a:xfrm>
              <a:off x="1236" y="1721"/>
              <a:ext cx="20" cy="74"/>
            </a:xfrm>
            <a:custGeom>
              <a:avLst/>
              <a:gdLst>
                <a:gd name="T0" fmla="*/ 0 w 58"/>
                <a:gd name="T1" fmla="*/ 7 h 222"/>
                <a:gd name="T2" fmla="*/ 0 w 58"/>
                <a:gd name="T3" fmla="*/ 8 h 222"/>
                <a:gd name="T4" fmla="*/ 0 w 58"/>
                <a:gd name="T5" fmla="*/ 8 h 222"/>
                <a:gd name="T6" fmla="*/ 1 w 58"/>
                <a:gd name="T7" fmla="*/ 8 h 222"/>
                <a:gd name="T8" fmla="*/ 2 w 58"/>
                <a:gd name="T9" fmla="*/ 7 h 222"/>
                <a:gd name="T10" fmla="*/ 2 w 58"/>
                <a:gd name="T11" fmla="*/ 6 h 222"/>
                <a:gd name="T12" fmla="*/ 2 w 58"/>
                <a:gd name="T13" fmla="*/ 4 h 222"/>
                <a:gd name="T14" fmla="*/ 1 w 58"/>
                <a:gd name="T15" fmla="*/ 4 h 222"/>
                <a:gd name="T16" fmla="*/ 1 w 58"/>
                <a:gd name="T17" fmla="*/ 4 h 222"/>
                <a:gd name="T18" fmla="*/ 1 w 58"/>
                <a:gd name="T19" fmla="*/ 3 h 222"/>
                <a:gd name="T20" fmla="*/ 2 w 58"/>
                <a:gd name="T21" fmla="*/ 3 h 222"/>
                <a:gd name="T22" fmla="*/ 2 w 58"/>
                <a:gd name="T23" fmla="*/ 2 h 222"/>
                <a:gd name="T24" fmla="*/ 2 w 58"/>
                <a:gd name="T25" fmla="*/ 1 h 222"/>
                <a:gd name="T26" fmla="*/ 1 w 58"/>
                <a:gd name="T27" fmla="*/ 0 h 222"/>
                <a:gd name="T28" fmla="*/ 0 w 58"/>
                <a:gd name="T29" fmla="*/ 0 h 222"/>
                <a:gd name="T30" fmla="*/ 0 w 58"/>
                <a:gd name="T31" fmla="*/ 0 h 222"/>
                <a:gd name="T32" fmla="*/ 0 w 58"/>
                <a:gd name="T33" fmla="*/ 1 h 222"/>
                <a:gd name="T34" fmla="*/ 1 w 58"/>
                <a:gd name="T35" fmla="*/ 1 h 222"/>
                <a:gd name="T36" fmla="*/ 1 w 58"/>
                <a:gd name="T37" fmla="*/ 2 h 222"/>
                <a:gd name="T38" fmla="*/ 1 w 58"/>
                <a:gd name="T39" fmla="*/ 3 h 222"/>
                <a:gd name="T40" fmla="*/ 0 w 58"/>
                <a:gd name="T41" fmla="*/ 3 h 222"/>
                <a:gd name="T42" fmla="*/ 0 w 58"/>
                <a:gd name="T43" fmla="*/ 3 h 222"/>
                <a:gd name="T44" fmla="*/ 0 w 58"/>
                <a:gd name="T45" fmla="*/ 4 h 222"/>
                <a:gd name="T46" fmla="*/ 1 w 58"/>
                <a:gd name="T47" fmla="*/ 4 h 222"/>
                <a:gd name="T48" fmla="*/ 1 w 58"/>
                <a:gd name="T49" fmla="*/ 5 h 222"/>
                <a:gd name="T50" fmla="*/ 1 w 58"/>
                <a:gd name="T51" fmla="*/ 6 h 222"/>
                <a:gd name="T52" fmla="*/ 1 w 58"/>
                <a:gd name="T53" fmla="*/ 7 h 222"/>
                <a:gd name="T54" fmla="*/ 0 w 58"/>
                <a:gd name="T55" fmla="*/ 7 h 222"/>
                <a:gd name="T56" fmla="*/ 0 w 58"/>
                <a:gd name="T57" fmla="*/ 7 h 2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222"/>
                <a:gd name="T89" fmla="*/ 58 w 58"/>
                <a:gd name="T90" fmla="*/ 222 h 2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222">
                  <a:moveTo>
                    <a:pt x="0" y="187"/>
                  </a:moveTo>
                  <a:lnTo>
                    <a:pt x="0" y="215"/>
                  </a:lnTo>
                  <a:lnTo>
                    <a:pt x="7" y="222"/>
                  </a:lnTo>
                  <a:lnTo>
                    <a:pt x="35" y="208"/>
                  </a:lnTo>
                  <a:lnTo>
                    <a:pt x="54" y="181"/>
                  </a:lnTo>
                  <a:lnTo>
                    <a:pt x="58" y="154"/>
                  </a:lnTo>
                  <a:lnTo>
                    <a:pt x="49" y="117"/>
                  </a:lnTo>
                  <a:lnTo>
                    <a:pt x="29" y="99"/>
                  </a:lnTo>
                  <a:lnTo>
                    <a:pt x="18" y="96"/>
                  </a:lnTo>
                  <a:lnTo>
                    <a:pt x="32" y="92"/>
                  </a:lnTo>
                  <a:lnTo>
                    <a:pt x="49" y="68"/>
                  </a:lnTo>
                  <a:lnTo>
                    <a:pt x="52" y="51"/>
                  </a:lnTo>
                  <a:lnTo>
                    <a:pt x="49" y="31"/>
                  </a:lnTo>
                  <a:lnTo>
                    <a:pt x="34" y="9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22" y="31"/>
                  </a:lnTo>
                  <a:lnTo>
                    <a:pt x="29" y="51"/>
                  </a:lnTo>
                  <a:lnTo>
                    <a:pt x="23" y="73"/>
                  </a:lnTo>
                  <a:lnTo>
                    <a:pt x="7" y="91"/>
                  </a:lnTo>
                  <a:lnTo>
                    <a:pt x="0" y="85"/>
                  </a:lnTo>
                  <a:lnTo>
                    <a:pt x="0" y="114"/>
                  </a:lnTo>
                  <a:lnTo>
                    <a:pt x="14" y="117"/>
                  </a:lnTo>
                  <a:lnTo>
                    <a:pt x="26" y="129"/>
                  </a:lnTo>
                  <a:lnTo>
                    <a:pt x="29" y="154"/>
                  </a:lnTo>
                  <a:lnTo>
                    <a:pt x="23" y="178"/>
                  </a:lnTo>
                  <a:lnTo>
                    <a:pt x="7" y="194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70" name="Freeform 300"/>
            <p:cNvSpPr>
              <a:spLocks/>
            </p:cNvSpPr>
            <p:nvPr/>
          </p:nvSpPr>
          <p:spPr bwMode="auto">
            <a:xfrm>
              <a:off x="1218" y="1721"/>
              <a:ext cx="21" cy="74"/>
            </a:xfrm>
            <a:custGeom>
              <a:avLst/>
              <a:gdLst>
                <a:gd name="T0" fmla="*/ 2 w 63"/>
                <a:gd name="T1" fmla="*/ 1 h 222"/>
                <a:gd name="T2" fmla="*/ 2 w 63"/>
                <a:gd name="T3" fmla="*/ 0 h 222"/>
                <a:gd name="T4" fmla="*/ 2 w 63"/>
                <a:gd name="T5" fmla="*/ 0 h 222"/>
                <a:gd name="T6" fmla="*/ 1 w 63"/>
                <a:gd name="T7" fmla="*/ 0 h 222"/>
                <a:gd name="T8" fmla="*/ 0 w 63"/>
                <a:gd name="T9" fmla="*/ 1 h 222"/>
                <a:gd name="T10" fmla="*/ 0 w 63"/>
                <a:gd name="T11" fmla="*/ 2 h 222"/>
                <a:gd name="T12" fmla="*/ 1 w 63"/>
                <a:gd name="T13" fmla="*/ 3 h 222"/>
                <a:gd name="T14" fmla="*/ 1 w 63"/>
                <a:gd name="T15" fmla="*/ 4 h 222"/>
                <a:gd name="T16" fmla="*/ 1 w 63"/>
                <a:gd name="T17" fmla="*/ 4 h 222"/>
                <a:gd name="T18" fmla="*/ 1 w 63"/>
                <a:gd name="T19" fmla="*/ 4 h 222"/>
                <a:gd name="T20" fmla="*/ 1 w 63"/>
                <a:gd name="T21" fmla="*/ 4 h 222"/>
                <a:gd name="T22" fmla="*/ 1 w 63"/>
                <a:gd name="T23" fmla="*/ 4 h 222"/>
                <a:gd name="T24" fmla="*/ 0 w 63"/>
                <a:gd name="T25" fmla="*/ 4 h 222"/>
                <a:gd name="T26" fmla="*/ 0 w 63"/>
                <a:gd name="T27" fmla="*/ 6 h 222"/>
                <a:gd name="T28" fmla="*/ 0 w 63"/>
                <a:gd name="T29" fmla="*/ 7 h 222"/>
                <a:gd name="T30" fmla="*/ 1 w 63"/>
                <a:gd name="T31" fmla="*/ 8 h 222"/>
                <a:gd name="T32" fmla="*/ 2 w 63"/>
                <a:gd name="T33" fmla="*/ 8 h 222"/>
                <a:gd name="T34" fmla="*/ 2 w 63"/>
                <a:gd name="T35" fmla="*/ 8 h 222"/>
                <a:gd name="T36" fmla="*/ 2 w 63"/>
                <a:gd name="T37" fmla="*/ 8 h 222"/>
                <a:gd name="T38" fmla="*/ 2 w 63"/>
                <a:gd name="T39" fmla="*/ 7 h 222"/>
                <a:gd name="T40" fmla="*/ 2 w 63"/>
                <a:gd name="T41" fmla="*/ 7 h 222"/>
                <a:gd name="T42" fmla="*/ 2 w 63"/>
                <a:gd name="T43" fmla="*/ 7 h 222"/>
                <a:gd name="T44" fmla="*/ 1 w 63"/>
                <a:gd name="T45" fmla="*/ 6 h 222"/>
                <a:gd name="T46" fmla="*/ 1 w 63"/>
                <a:gd name="T47" fmla="*/ 5 h 222"/>
                <a:gd name="T48" fmla="*/ 1 w 63"/>
                <a:gd name="T49" fmla="*/ 5 h 222"/>
                <a:gd name="T50" fmla="*/ 2 w 63"/>
                <a:gd name="T51" fmla="*/ 4 h 222"/>
                <a:gd name="T52" fmla="*/ 2 w 63"/>
                <a:gd name="T53" fmla="*/ 4 h 222"/>
                <a:gd name="T54" fmla="*/ 2 w 63"/>
                <a:gd name="T55" fmla="*/ 4 h 222"/>
                <a:gd name="T56" fmla="*/ 2 w 63"/>
                <a:gd name="T57" fmla="*/ 3 h 222"/>
                <a:gd name="T58" fmla="*/ 2 w 63"/>
                <a:gd name="T59" fmla="*/ 3 h 222"/>
                <a:gd name="T60" fmla="*/ 2 w 63"/>
                <a:gd name="T61" fmla="*/ 3 h 222"/>
                <a:gd name="T62" fmla="*/ 1 w 63"/>
                <a:gd name="T63" fmla="*/ 2 h 222"/>
                <a:gd name="T64" fmla="*/ 1 w 63"/>
                <a:gd name="T65" fmla="*/ 2 h 222"/>
                <a:gd name="T66" fmla="*/ 1 w 63"/>
                <a:gd name="T67" fmla="*/ 1 h 222"/>
                <a:gd name="T68" fmla="*/ 2 w 63"/>
                <a:gd name="T69" fmla="*/ 1 h 222"/>
                <a:gd name="T70" fmla="*/ 2 w 63"/>
                <a:gd name="T71" fmla="*/ 1 h 222"/>
                <a:gd name="T72" fmla="*/ 2 w 63"/>
                <a:gd name="T73" fmla="*/ 1 h 222"/>
                <a:gd name="T74" fmla="*/ 2 w 63"/>
                <a:gd name="T75" fmla="*/ 1 h 2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3"/>
                <a:gd name="T115" fmla="*/ 0 h 222"/>
                <a:gd name="T116" fmla="*/ 63 w 63"/>
                <a:gd name="T117" fmla="*/ 222 h 22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3" h="222">
                  <a:moveTo>
                    <a:pt x="56" y="17"/>
                  </a:moveTo>
                  <a:lnTo>
                    <a:pt x="56" y="0"/>
                  </a:lnTo>
                  <a:lnTo>
                    <a:pt x="63" y="0"/>
                  </a:lnTo>
                  <a:lnTo>
                    <a:pt x="35" y="2"/>
                  </a:lnTo>
                  <a:lnTo>
                    <a:pt x="13" y="19"/>
                  </a:lnTo>
                  <a:lnTo>
                    <a:pt x="6" y="51"/>
                  </a:lnTo>
                  <a:lnTo>
                    <a:pt x="14" y="82"/>
                  </a:lnTo>
                  <a:lnTo>
                    <a:pt x="32" y="95"/>
                  </a:lnTo>
                  <a:lnTo>
                    <a:pt x="40" y="96"/>
                  </a:lnTo>
                  <a:lnTo>
                    <a:pt x="35" y="96"/>
                  </a:lnTo>
                  <a:lnTo>
                    <a:pt x="40" y="96"/>
                  </a:lnTo>
                  <a:lnTo>
                    <a:pt x="22" y="104"/>
                  </a:lnTo>
                  <a:lnTo>
                    <a:pt x="9" y="117"/>
                  </a:lnTo>
                  <a:lnTo>
                    <a:pt x="0" y="154"/>
                  </a:lnTo>
                  <a:lnTo>
                    <a:pt x="8" y="192"/>
                  </a:lnTo>
                  <a:lnTo>
                    <a:pt x="20" y="210"/>
                  </a:lnTo>
                  <a:lnTo>
                    <a:pt x="42" y="220"/>
                  </a:lnTo>
                  <a:lnTo>
                    <a:pt x="63" y="222"/>
                  </a:lnTo>
                  <a:lnTo>
                    <a:pt x="56" y="215"/>
                  </a:lnTo>
                  <a:lnTo>
                    <a:pt x="56" y="187"/>
                  </a:lnTo>
                  <a:lnTo>
                    <a:pt x="63" y="194"/>
                  </a:lnTo>
                  <a:lnTo>
                    <a:pt x="42" y="190"/>
                  </a:lnTo>
                  <a:lnTo>
                    <a:pt x="29" y="167"/>
                  </a:lnTo>
                  <a:lnTo>
                    <a:pt x="28" y="140"/>
                  </a:lnTo>
                  <a:lnTo>
                    <a:pt x="35" y="122"/>
                  </a:lnTo>
                  <a:lnTo>
                    <a:pt x="56" y="114"/>
                  </a:lnTo>
                  <a:lnTo>
                    <a:pt x="63" y="114"/>
                  </a:lnTo>
                  <a:lnTo>
                    <a:pt x="56" y="114"/>
                  </a:lnTo>
                  <a:lnTo>
                    <a:pt x="56" y="85"/>
                  </a:lnTo>
                  <a:lnTo>
                    <a:pt x="63" y="91"/>
                  </a:lnTo>
                  <a:lnTo>
                    <a:pt x="42" y="86"/>
                  </a:lnTo>
                  <a:lnTo>
                    <a:pt x="29" y="63"/>
                  </a:lnTo>
                  <a:lnTo>
                    <a:pt x="28" y="51"/>
                  </a:lnTo>
                  <a:lnTo>
                    <a:pt x="36" y="28"/>
                  </a:lnTo>
                  <a:lnTo>
                    <a:pt x="45" y="19"/>
                  </a:lnTo>
                  <a:lnTo>
                    <a:pt x="56" y="17"/>
                  </a:lnTo>
                  <a:lnTo>
                    <a:pt x="63" y="23"/>
                  </a:lnTo>
                  <a:lnTo>
                    <a:pt x="5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71" name="Freeform 301"/>
            <p:cNvSpPr>
              <a:spLocks/>
            </p:cNvSpPr>
            <p:nvPr/>
          </p:nvSpPr>
          <p:spPr bwMode="auto">
            <a:xfrm>
              <a:off x="1281" y="1721"/>
              <a:ext cx="20" cy="74"/>
            </a:xfrm>
            <a:custGeom>
              <a:avLst/>
              <a:gdLst>
                <a:gd name="T0" fmla="*/ 0 w 58"/>
                <a:gd name="T1" fmla="*/ 7 h 222"/>
                <a:gd name="T2" fmla="*/ 0 w 58"/>
                <a:gd name="T3" fmla="*/ 8 h 222"/>
                <a:gd name="T4" fmla="*/ 0 w 58"/>
                <a:gd name="T5" fmla="*/ 8 h 222"/>
                <a:gd name="T6" fmla="*/ 1 w 58"/>
                <a:gd name="T7" fmla="*/ 8 h 222"/>
                <a:gd name="T8" fmla="*/ 1 w 58"/>
                <a:gd name="T9" fmla="*/ 8 h 222"/>
                <a:gd name="T10" fmla="*/ 2 w 58"/>
                <a:gd name="T11" fmla="*/ 7 h 222"/>
                <a:gd name="T12" fmla="*/ 2 w 58"/>
                <a:gd name="T13" fmla="*/ 7 h 222"/>
                <a:gd name="T14" fmla="*/ 2 w 58"/>
                <a:gd name="T15" fmla="*/ 6 h 222"/>
                <a:gd name="T16" fmla="*/ 2 w 58"/>
                <a:gd name="T17" fmla="*/ 5 h 222"/>
                <a:gd name="T18" fmla="*/ 2 w 58"/>
                <a:gd name="T19" fmla="*/ 4 h 222"/>
                <a:gd name="T20" fmla="*/ 2 w 58"/>
                <a:gd name="T21" fmla="*/ 2 h 222"/>
                <a:gd name="T22" fmla="*/ 2 w 58"/>
                <a:gd name="T23" fmla="*/ 2 h 222"/>
                <a:gd name="T24" fmla="*/ 2 w 58"/>
                <a:gd name="T25" fmla="*/ 1 h 222"/>
                <a:gd name="T26" fmla="*/ 2 w 58"/>
                <a:gd name="T27" fmla="*/ 1 h 222"/>
                <a:gd name="T28" fmla="*/ 1 w 58"/>
                <a:gd name="T29" fmla="*/ 0 h 222"/>
                <a:gd name="T30" fmla="*/ 1 w 58"/>
                <a:gd name="T31" fmla="*/ 0 h 222"/>
                <a:gd name="T32" fmla="*/ 0 w 58"/>
                <a:gd name="T33" fmla="*/ 0 h 222"/>
                <a:gd name="T34" fmla="*/ 0 w 58"/>
                <a:gd name="T35" fmla="*/ 0 h 222"/>
                <a:gd name="T36" fmla="*/ 0 w 58"/>
                <a:gd name="T37" fmla="*/ 1 h 222"/>
                <a:gd name="T38" fmla="*/ 0 w 58"/>
                <a:gd name="T39" fmla="*/ 1 h 222"/>
                <a:gd name="T40" fmla="*/ 1 w 58"/>
                <a:gd name="T41" fmla="*/ 1 h 222"/>
                <a:gd name="T42" fmla="*/ 1 w 58"/>
                <a:gd name="T43" fmla="*/ 1 h 222"/>
                <a:gd name="T44" fmla="*/ 1 w 58"/>
                <a:gd name="T45" fmla="*/ 1 h 222"/>
                <a:gd name="T46" fmla="*/ 1 w 58"/>
                <a:gd name="T47" fmla="*/ 2 h 222"/>
                <a:gd name="T48" fmla="*/ 1 w 58"/>
                <a:gd name="T49" fmla="*/ 2 h 222"/>
                <a:gd name="T50" fmla="*/ 1 w 58"/>
                <a:gd name="T51" fmla="*/ 3 h 222"/>
                <a:gd name="T52" fmla="*/ 1 w 58"/>
                <a:gd name="T53" fmla="*/ 3 h 222"/>
                <a:gd name="T54" fmla="*/ 1 w 58"/>
                <a:gd name="T55" fmla="*/ 4 h 222"/>
                <a:gd name="T56" fmla="*/ 1 w 58"/>
                <a:gd name="T57" fmla="*/ 5 h 222"/>
                <a:gd name="T58" fmla="*/ 1 w 58"/>
                <a:gd name="T59" fmla="*/ 6 h 222"/>
                <a:gd name="T60" fmla="*/ 1 w 58"/>
                <a:gd name="T61" fmla="*/ 6 h 222"/>
                <a:gd name="T62" fmla="*/ 1 w 58"/>
                <a:gd name="T63" fmla="*/ 7 h 222"/>
                <a:gd name="T64" fmla="*/ 1 w 58"/>
                <a:gd name="T65" fmla="*/ 7 h 222"/>
                <a:gd name="T66" fmla="*/ 0 w 58"/>
                <a:gd name="T67" fmla="*/ 7 h 222"/>
                <a:gd name="T68" fmla="*/ 0 w 58"/>
                <a:gd name="T69" fmla="*/ 7 h 2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8"/>
                <a:gd name="T106" fmla="*/ 0 h 222"/>
                <a:gd name="T107" fmla="*/ 58 w 58"/>
                <a:gd name="T108" fmla="*/ 222 h 2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8" h="222">
                  <a:moveTo>
                    <a:pt x="0" y="187"/>
                  </a:moveTo>
                  <a:lnTo>
                    <a:pt x="0" y="215"/>
                  </a:lnTo>
                  <a:lnTo>
                    <a:pt x="7" y="222"/>
                  </a:lnTo>
                  <a:lnTo>
                    <a:pt x="23" y="219"/>
                  </a:lnTo>
                  <a:lnTo>
                    <a:pt x="36" y="211"/>
                  </a:lnTo>
                  <a:lnTo>
                    <a:pt x="45" y="199"/>
                  </a:lnTo>
                  <a:lnTo>
                    <a:pt x="51" y="185"/>
                  </a:lnTo>
                  <a:lnTo>
                    <a:pt x="55" y="167"/>
                  </a:lnTo>
                  <a:lnTo>
                    <a:pt x="57" y="147"/>
                  </a:lnTo>
                  <a:lnTo>
                    <a:pt x="58" y="108"/>
                  </a:lnTo>
                  <a:lnTo>
                    <a:pt x="57" y="67"/>
                  </a:lnTo>
                  <a:lnTo>
                    <a:pt x="55" y="49"/>
                  </a:lnTo>
                  <a:lnTo>
                    <a:pt x="51" y="33"/>
                  </a:lnTo>
                  <a:lnTo>
                    <a:pt x="45" y="19"/>
                  </a:lnTo>
                  <a:lnTo>
                    <a:pt x="36" y="9"/>
                  </a:lnTo>
                  <a:lnTo>
                    <a:pt x="23" y="2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7" y="23"/>
                  </a:lnTo>
                  <a:lnTo>
                    <a:pt x="14" y="24"/>
                  </a:lnTo>
                  <a:lnTo>
                    <a:pt x="21" y="29"/>
                  </a:lnTo>
                  <a:lnTo>
                    <a:pt x="26" y="37"/>
                  </a:lnTo>
                  <a:lnTo>
                    <a:pt x="30" y="47"/>
                  </a:lnTo>
                  <a:lnTo>
                    <a:pt x="32" y="60"/>
                  </a:lnTo>
                  <a:lnTo>
                    <a:pt x="33" y="76"/>
                  </a:lnTo>
                  <a:lnTo>
                    <a:pt x="35" y="93"/>
                  </a:lnTo>
                  <a:lnTo>
                    <a:pt x="35" y="114"/>
                  </a:lnTo>
                  <a:lnTo>
                    <a:pt x="35" y="140"/>
                  </a:lnTo>
                  <a:lnTo>
                    <a:pt x="31" y="164"/>
                  </a:lnTo>
                  <a:lnTo>
                    <a:pt x="28" y="174"/>
                  </a:lnTo>
                  <a:lnTo>
                    <a:pt x="23" y="183"/>
                  </a:lnTo>
                  <a:lnTo>
                    <a:pt x="16" y="190"/>
                  </a:lnTo>
                  <a:lnTo>
                    <a:pt x="7" y="194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72" name="Freeform 302"/>
            <p:cNvSpPr>
              <a:spLocks/>
            </p:cNvSpPr>
            <p:nvPr/>
          </p:nvSpPr>
          <p:spPr bwMode="auto">
            <a:xfrm>
              <a:off x="1265" y="1721"/>
              <a:ext cx="19" cy="74"/>
            </a:xfrm>
            <a:custGeom>
              <a:avLst/>
              <a:gdLst>
                <a:gd name="T0" fmla="*/ 2 w 57"/>
                <a:gd name="T1" fmla="*/ 1 h 222"/>
                <a:gd name="T2" fmla="*/ 2 w 57"/>
                <a:gd name="T3" fmla="*/ 0 h 222"/>
                <a:gd name="T4" fmla="*/ 2 w 57"/>
                <a:gd name="T5" fmla="*/ 0 h 222"/>
                <a:gd name="T6" fmla="*/ 1 w 57"/>
                <a:gd name="T7" fmla="*/ 0 h 222"/>
                <a:gd name="T8" fmla="*/ 1 w 57"/>
                <a:gd name="T9" fmla="*/ 0 h 222"/>
                <a:gd name="T10" fmla="*/ 1 w 57"/>
                <a:gd name="T11" fmla="*/ 1 h 222"/>
                <a:gd name="T12" fmla="*/ 0 w 57"/>
                <a:gd name="T13" fmla="*/ 1 h 222"/>
                <a:gd name="T14" fmla="*/ 0 w 57"/>
                <a:gd name="T15" fmla="*/ 2 h 222"/>
                <a:gd name="T16" fmla="*/ 0 w 57"/>
                <a:gd name="T17" fmla="*/ 2 h 222"/>
                <a:gd name="T18" fmla="*/ 0 w 57"/>
                <a:gd name="T19" fmla="*/ 4 h 222"/>
                <a:gd name="T20" fmla="*/ 0 w 57"/>
                <a:gd name="T21" fmla="*/ 5 h 222"/>
                <a:gd name="T22" fmla="*/ 0 w 57"/>
                <a:gd name="T23" fmla="*/ 6 h 222"/>
                <a:gd name="T24" fmla="*/ 0 w 57"/>
                <a:gd name="T25" fmla="*/ 7 h 222"/>
                <a:gd name="T26" fmla="*/ 1 w 57"/>
                <a:gd name="T27" fmla="*/ 7 h 222"/>
                <a:gd name="T28" fmla="*/ 1 w 57"/>
                <a:gd name="T29" fmla="*/ 8 h 222"/>
                <a:gd name="T30" fmla="*/ 1 w 57"/>
                <a:gd name="T31" fmla="*/ 8 h 222"/>
                <a:gd name="T32" fmla="*/ 2 w 57"/>
                <a:gd name="T33" fmla="*/ 8 h 222"/>
                <a:gd name="T34" fmla="*/ 2 w 57"/>
                <a:gd name="T35" fmla="*/ 8 h 222"/>
                <a:gd name="T36" fmla="*/ 2 w 57"/>
                <a:gd name="T37" fmla="*/ 7 h 222"/>
                <a:gd name="T38" fmla="*/ 2 w 57"/>
                <a:gd name="T39" fmla="*/ 7 h 222"/>
                <a:gd name="T40" fmla="*/ 2 w 57"/>
                <a:gd name="T41" fmla="*/ 7 h 222"/>
                <a:gd name="T42" fmla="*/ 1 w 57"/>
                <a:gd name="T43" fmla="*/ 7 h 222"/>
                <a:gd name="T44" fmla="*/ 1 w 57"/>
                <a:gd name="T45" fmla="*/ 7 h 222"/>
                <a:gd name="T46" fmla="*/ 1 w 57"/>
                <a:gd name="T47" fmla="*/ 6 h 222"/>
                <a:gd name="T48" fmla="*/ 1 w 57"/>
                <a:gd name="T49" fmla="*/ 5 h 222"/>
                <a:gd name="T50" fmla="*/ 1 w 57"/>
                <a:gd name="T51" fmla="*/ 4 h 222"/>
                <a:gd name="T52" fmla="*/ 1 w 57"/>
                <a:gd name="T53" fmla="*/ 3 h 222"/>
                <a:gd name="T54" fmla="*/ 1 w 57"/>
                <a:gd name="T55" fmla="*/ 2 h 222"/>
                <a:gd name="T56" fmla="*/ 1 w 57"/>
                <a:gd name="T57" fmla="*/ 2 h 222"/>
                <a:gd name="T58" fmla="*/ 1 w 57"/>
                <a:gd name="T59" fmla="*/ 1 h 222"/>
                <a:gd name="T60" fmla="*/ 1 w 57"/>
                <a:gd name="T61" fmla="*/ 1 h 222"/>
                <a:gd name="T62" fmla="*/ 2 w 57"/>
                <a:gd name="T63" fmla="*/ 1 h 222"/>
                <a:gd name="T64" fmla="*/ 2 w 57"/>
                <a:gd name="T65" fmla="*/ 1 h 222"/>
                <a:gd name="T66" fmla="*/ 2 w 57"/>
                <a:gd name="T67" fmla="*/ 1 h 2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7"/>
                <a:gd name="T103" fmla="*/ 0 h 222"/>
                <a:gd name="T104" fmla="*/ 57 w 57"/>
                <a:gd name="T105" fmla="*/ 222 h 2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7" h="222">
                  <a:moveTo>
                    <a:pt x="50" y="23"/>
                  </a:moveTo>
                  <a:lnTo>
                    <a:pt x="50" y="0"/>
                  </a:lnTo>
                  <a:lnTo>
                    <a:pt x="57" y="0"/>
                  </a:lnTo>
                  <a:lnTo>
                    <a:pt x="37" y="2"/>
                  </a:lnTo>
                  <a:lnTo>
                    <a:pt x="24" y="9"/>
                  </a:lnTo>
                  <a:lnTo>
                    <a:pt x="14" y="19"/>
                  </a:lnTo>
                  <a:lnTo>
                    <a:pt x="8" y="33"/>
                  </a:lnTo>
                  <a:lnTo>
                    <a:pt x="3" y="49"/>
                  </a:lnTo>
                  <a:lnTo>
                    <a:pt x="1" y="67"/>
                  </a:lnTo>
                  <a:lnTo>
                    <a:pt x="0" y="108"/>
                  </a:lnTo>
                  <a:lnTo>
                    <a:pt x="1" y="147"/>
                  </a:lnTo>
                  <a:lnTo>
                    <a:pt x="3" y="167"/>
                  </a:lnTo>
                  <a:lnTo>
                    <a:pt x="8" y="185"/>
                  </a:lnTo>
                  <a:lnTo>
                    <a:pt x="14" y="199"/>
                  </a:lnTo>
                  <a:lnTo>
                    <a:pt x="24" y="211"/>
                  </a:lnTo>
                  <a:lnTo>
                    <a:pt x="37" y="219"/>
                  </a:lnTo>
                  <a:lnTo>
                    <a:pt x="57" y="222"/>
                  </a:lnTo>
                  <a:lnTo>
                    <a:pt x="50" y="215"/>
                  </a:lnTo>
                  <a:lnTo>
                    <a:pt x="50" y="187"/>
                  </a:lnTo>
                  <a:lnTo>
                    <a:pt x="57" y="194"/>
                  </a:lnTo>
                  <a:lnTo>
                    <a:pt x="45" y="191"/>
                  </a:lnTo>
                  <a:lnTo>
                    <a:pt x="36" y="186"/>
                  </a:lnTo>
                  <a:lnTo>
                    <a:pt x="31" y="177"/>
                  </a:lnTo>
                  <a:lnTo>
                    <a:pt x="26" y="167"/>
                  </a:lnTo>
                  <a:lnTo>
                    <a:pt x="22" y="141"/>
                  </a:lnTo>
                  <a:lnTo>
                    <a:pt x="22" y="114"/>
                  </a:lnTo>
                  <a:lnTo>
                    <a:pt x="22" y="76"/>
                  </a:lnTo>
                  <a:lnTo>
                    <a:pt x="23" y="60"/>
                  </a:lnTo>
                  <a:lnTo>
                    <a:pt x="26" y="47"/>
                  </a:lnTo>
                  <a:lnTo>
                    <a:pt x="31" y="37"/>
                  </a:lnTo>
                  <a:lnTo>
                    <a:pt x="36" y="29"/>
                  </a:lnTo>
                  <a:lnTo>
                    <a:pt x="45" y="24"/>
                  </a:lnTo>
                  <a:lnTo>
                    <a:pt x="57" y="23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73" name="Freeform 303"/>
            <p:cNvSpPr>
              <a:spLocks/>
            </p:cNvSpPr>
            <p:nvPr/>
          </p:nvSpPr>
          <p:spPr bwMode="auto">
            <a:xfrm>
              <a:off x="1236" y="2084"/>
              <a:ext cx="20" cy="49"/>
            </a:xfrm>
            <a:custGeom>
              <a:avLst/>
              <a:gdLst>
                <a:gd name="T0" fmla="*/ 0 w 58"/>
                <a:gd name="T1" fmla="*/ 4 h 147"/>
                <a:gd name="T2" fmla="*/ 0 w 58"/>
                <a:gd name="T3" fmla="*/ 5 h 147"/>
                <a:gd name="T4" fmla="*/ 0 w 58"/>
                <a:gd name="T5" fmla="*/ 5 h 147"/>
                <a:gd name="T6" fmla="*/ 1 w 58"/>
                <a:gd name="T7" fmla="*/ 5 h 147"/>
                <a:gd name="T8" fmla="*/ 1 w 58"/>
                <a:gd name="T9" fmla="*/ 5 h 147"/>
                <a:gd name="T10" fmla="*/ 1 w 58"/>
                <a:gd name="T11" fmla="*/ 5 h 147"/>
                <a:gd name="T12" fmla="*/ 2 w 58"/>
                <a:gd name="T13" fmla="*/ 4 h 147"/>
                <a:gd name="T14" fmla="*/ 2 w 58"/>
                <a:gd name="T15" fmla="*/ 4 h 147"/>
                <a:gd name="T16" fmla="*/ 2 w 58"/>
                <a:gd name="T17" fmla="*/ 4 h 147"/>
                <a:gd name="T18" fmla="*/ 2 w 58"/>
                <a:gd name="T19" fmla="*/ 3 h 147"/>
                <a:gd name="T20" fmla="*/ 2 w 58"/>
                <a:gd name="T21" fmla="*/ 2 h 147"/>
                <a:gd name="T22" fmla="*/ 2 w 58"/>
                <a:gd name="T23" fmla="*/ 1 h 147"/>
                <a:gd name="T24" fmla="*/ 2 w 58"/>
                <a:gd name="T25" fmla="*/ 1 h 147"/>
                <a:gd name="T26" fmla="*/ 2 w 58"/>
                <a:gd name="T27" fmla="*/ 1 h 147"/>
                <a:gd name="T28" fmla="*/ 1 w 58"/>
                <a:gd name="T29" fmla="*/ 0 h 147"/>
                <a:gd name="T30" fmla="*/ 1 w 58"/>
                <a:gd name="T31" fmla="*/ 0 h 147"/>
                <a:gd name="T32" fmla="*/ 1 w 58"/>
                <a:gd name="T33" fmla="*/ 0 h 147"/>
                <a:gd name="T34" fmla="*/ 0 w 58"/>
                <a:gd name="T35" fmla="*/ 0 h 147"/>
                <a:gd name="T36" fmla="*/ 0 w 58"/>
                <a:gd name="T37" fmla="*/ 0 h 147"/>
                <a:gd name="T38" fmla="*/ 0 w 58"/>
                <a:gd name="T39" fmla="*/ 1 h 147"/>
                <a:gd name="T40" fmla="*/ 0 w 58"/>
                <a:gd name="T41" fmla="*/ 1 h 147"/>
                <a:gd name="T42" fmla="*/ 1 w 58"/>
                <a:gd name="T43" fmla="*/ 1 h 147"/>
                <a:gd name="T44" fmla="*/ 1 w 58"/>
                <a:gd name="T45" fmla="*/ 1 h 147"/>
                <a:gd name="T46" fmla="*/ 1 w 58"/>
                <a:gd name="T47" fmla="*/ 2 h 147"/>
                <a:gd name="T48" fmla="*/ 1 w 58"/>
                <a:gd name="T49" fmla="*/ 2 h 147"/>
                <a:gd name="T50" fmla="*/ 1 w 58"/>
                <a:gd name="T51" fmla="*/ 3 h 147"/>
                <a:gd name="T52" fmla="*/ 1 w 58"/>
                <a:gd name="T53" fmla="*/ 3 h 147"/>
                <a:gd name="T54" fmla="*/ 1 w 58"/>
                <a:gd name="T55" fmla="*/ 4 h 147"/>
                <a:gd name="T56" fmla="*/ 1 w 58"/>
                <a:gd name="T57" fmla="*/ 4 h 147"/>
                <a:gd name="T58" fmla="*/ 1 w 58"/>
                <a:gd name="T59" fmla="*/ 4 h 147"/>
                <a:gd name="T60" fmla="*/ 0 w 58"/>
                <a:gd name="T61" fmla="*/ 4 h 147"/>
                <a:gd name="T62" fmla="*/ 0 w 58"/>
                <a:gd name="T63" fmla="*/ 4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"/>
                <a:gd name="T97" fmla="*/ 0 h 147"/>
                <a:gd name="T98" fmla="*/ 58 w 58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" h="147">
                  <a:moveTo>
                    <a:pt x="0" y="113"/>
                  </a:moveTo>
                  <a:lnTo>
                    <a:pt x="0" y="141"/>
                  </a:lnTo>
                  <a:lnTo>
                    <a:pt x="7" y="147"/>
                  </a:lnTo>
                  <a:lnTo>
                    <a:pt x="18" y="144"/>
                  </a:lnTo>
                  <a:lnTo>
                    <a:pt x="29" y="138"/>
                  </a:lnTo>
                  <a:lnTo>
                    <a:pt x="38" y="131"/>
                  </a:lnTo>
                  <a:lnTo>
                    <a:pt x="45" y="121"/>
                  </a:lnTo>
                  <a:lnTo>
                    <a:pt x="50" y="110"/>
                  </a:lnTo>
                  <a:lnTo>
                    <a:pt x="54" y="99"/>
                  </a:lnTo>
                  <a:lnTo>
                    <a:pt x="58" y="73"/>
                  </a:lnTo>
                  <a:lnTo>
                    <a:pt x="57" y="54"/>
                  </a:lnTo>
                  <a:lnTo>
                    <a:pt x="54" y="38"/>
                  </a:lnTo>
                  <a:lnTo>
                    <a:pt x="49" y="26"/>
                  </a:lnTo>
                  <a:lnTo>
                    <a:pt x="43" y="17"/>
                  </a:lnTo>
                  <a:lnTo>
                    <a:pt x="35" y="9"/>
                  </a:lnTo>
                  <a:lnTo>
                    <a:pt x="27" y="5"/>
                  </a:lnTo>
                  <a:lnTo>
                    <a:pt x="17" y="4"/>
                  </a:lnTo>
                  <a:lnTo>
                    <a:pt x="7" y="5"/>
                  </a:lnTo>
                  <a:lnTo>
                    <a:pt x="0" y="0"/>
                  </a:lnTo>
                  <a:lnTo>
                    <a:pt x="0" y="23"/>
                  </a:lnTo>
                  <a:lnTo>
                    <a:pt x="7" y="28"/>
                  </a:lnTo>
                  <a:lnTo>
                    <a:pt x="14" y="29"/>
                  </a:lnTo>
                  <a:lnTo>
                    <a:pt x="20" y="32"/>
                  </a:lnTo>
                  <a:lnTo>
                    <a:pt x="26" y="42"/>
                  </a:lnTo>
                  <a:lnTo>
                    <a:pt x="29" y="55"/>
                  </a:lnTo>
                  <a:lnTo>
                    <a:pt x="29" y="68"/>
                  </a:lnTo>
                  <a:lnTo>
                    <a:pt x="29" y="87"/>
                  </a:lnTo>
                  <a:lnTo>
                    <a:pt x="26" y="101"/>
                  </a:lnTo>
                  <a:lnTo>
                    <a:pt x="20" y="113"/>
                  </a:lnTo>
                  <a:lnTo>
                    <a:pt x="14" y="117"/>
                  </a:lnTo>
                  <a:lnTo>
                    <a:pt x="7" y="119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74" name="Freeform 304"/>
            <p:cNvSpPr>
              <a:spLocks/>
            </p:cNvSpPr>
            <p:nvPr/>
          </p:nvSpPr>
          <p:spPr bwMode="auto">
            <a:xfrm>
              <a:off x="1236" y="2060"/>
              <a:ext cx="18" cy="17"/>
            </a:xfrm>
            <a:custGeom>
              <a:avLst/>
              <a:gdLst>
                <a:gd name="T0" fmla="*/ 0 w 52"/>
                <a:gd name="T1" fmla="*/ 0 h 51"/>
                <a:gd name="T2" fmla="*/ 0 w 52"/>
                <a:gd name="T3" fmla="*/ 1 h 51"/>
                <a:gd name="T4" fmla="*/ 0 w 52"/>
                <a:gd name="T5" fmla="*/ 1 h 51"/>
                <a:gd name="T6" fmla="*/ 1 w 52"/>
                <a:gd name="T7" fmla="*/ 1 h 51"/>
                <a:gd name="T8" fmla="*/ 1 w 52"/>
                <a:gd name="T9" fmla="*/ 1 h 51"/>
                <a:gd name="T10" fmla="*/ 1 w 52"/>
                <a:gd name="T11" fmla="*/ 2 h 51"/>
                <a:gd name="T12" fmla="*/ 1 w 52"/>
                <a:gd name="T13" fmla="*/ 2 h 51"/>
                <a:gd name="T14" fmla="*/ 1 w 52"/>
                <a:gd name="T15" fmla="*/ 2 h 51"/>
                <a:gd name="T16" fmla="*/ 2 w 52"/>
                <a:gd name="T17" fmla="*/ 2 h 51"/>
                <a:gd name="T18" fmla="*/ 2 w 52"/>
                <a:gd name="T19" fmla="*/ 2 h 51"/>
                <a:gd name="T20" fmla="*/ 2 w 52"/>
                <a:gd name="T21" fmla="*/ 2 h 51"/>
                <a:gd name="T22" fmla="*/ 2 w 52"/>
                <a:gd name="T23" fmla="*/ 1 h 51"/>
                <a:gd name="T24" fmla="*/ 2 w 52"/>
                <a:gd name="T25" fmla="*/ 1 h 51"/>
                <a:gd name="T26" fmla="*/ 1 w 52"/>
                <a:gd name="T27" fmla="*/ 0 h 51"/>
                <a:gd name="T28" fmla="*/ 1 w 52"/>
                <a:gd name="T29" fmla="*/ 0 h 51"/>
                <a:gd name="T30" fmla="*/ 0 w 52"/>
                <a:gd name="T31" fmla="*/ 0 h 51"/>
                <a:gd name="T32" fmla="*/ 0 w 52"/>
                <a:gd name="T33" fmla="*/ 0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1"/>
                <a:gd name="T53" fmla="*/ 52 w 52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1">
                  <a:moveTo>
                    <a:pt x="0" y="0"/>
                  </a:moveTo>
                  <a:lnTo>
                    <a:pt x="0" y="18"/>
                  </a:lnTo>
                  <a:lnTo>
                    <a:pt x="7" y="23"/>
                  </a:lnTo>
                  <a:lnTo>
                    <a:pt x="14" y="25"/>
                  </a:lnTo>
                  <a:lnTo>
                    <a:pt x="22" y="33"/>
                  </a:lnTo>
                  <a:lnTo>
                    <a:pt x="27" y="42"/>
                  </a:lnTo>
                  <a:lnTo>
                    <a:pt x="29" y="51"/>
                  </a:lnTo>
                  <a:lnTo>
                    <a:pt x="23" y="46"/>
                  </a:lnTo>
                  <a:lnTo>
                    <a:pt x="52" y="46"/>
                  </a:lnTo>
                  <a:lnTo>
                    <a:pt x="52" y="51"/>
                  </a:lnTo>
                  <a:lnTo>
                    <a:pt x="50" y="41"/>
                  </a:lnTo>
                  <a:lnTo>
                    <a:pt x="48" y="30"/>
                  </a:lnTo>
                  <a:lnTo>
                    <a:pt x="38" y="15"/>
                  </a:lnTo>
                  <a:lnTo>
                    <a:pt x="23" y="3"/>
                  </a:lnTo>
                  <a:lnTo>
                    <a:pt x="14" y="1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75" name="Freeform 305"/>
            <p:cNvSpPr>
              <a:spLocks/>
            </p:cNvSpPr>
            <p:nvPr/>
          </p:nvSpPr>
          <p:spPr bwMode="auto">
            <a:xfrm>
              <a:off x="1218" y="2060"/>
              <a:ext cx="21" cy="73"/>
            </a:xfrm>
            <a:custGeom>
              <a:avLst/>
              <a:gdLst>
                <a:gd name="T0" fmla="*/ 2 w 62"/>
                <a:gd name="T1" fmla="*/ 1 h 221"/>
                <a:gd name="T2" fmla="*/ 2 w 62"/>
                <a:gd name="T3" fmla="*/ 0 h 221"/>
                <a:gd name="T4" fmla="*/ 2 w 62"/>
                <a:gd name="T5" fmla="*/ 0 h 221"/>
                <a:gd name="T6" fmla="*/ 1 w 62"/>
                <a:gd name="T7" fmla="*/ 0 h 221"/>
                <a:gd name="T8" fmla="*/ 0 w 62"/>
                <a:gd name="T9" fmla="*/ 1 h 221"/>
                <a:gd name="T10" fmla="*/ 0 w 62"/>
                <a:gd name="T11" fmla="*/ 2 h 221"/>
                <a:gd name="T12" fmla="*/ 0 w 62"/>
                <a:gd name="T13" fmla="*/ 6 h 221"/>
                <a:gd name="T14" fmla="*/ 0 w 62"/>
                <a:gd name="T15" fmla="*/ 7 h 221"/>
                <a:gd name="T16" fmla="*/ 0 w 62"/>
                <a:gd name="T17" fmla="*/ 7 h 221"/>
                <a:gd name="T18" fmla="*/ 1 w 62"/>
                <a:gd name="T19" fmla="*/ 8 h 221"/>
                <a:gd name="T20" fmla="*/ 2 w 62"/>
                <a:gd name="T21" fmla="*/ 8 h 221"/>
                <a:gd name="T22" fmla="*/ 2 w 62"/>
                <a:gd name="T23" fmla="*/ 8 h 221"/>
                <a:gd name="T24" fmla="*/ 2 w 62"/>
                <a:gd name="T25" fmla="*/ 7 h 221"/>
                <a:gd name="T26" fmla="*/ 2 w 62"/>
                <a:gd name="T27" fmla="*/ 7 h 221"/>
                <a:gd name="T28" fmla="*/ 1 w 62"/>
                <a:gd name="T29" fmla="*/ 7 h 221"/>
                <a:gd name="T30" fmla="*/ 1 w 62"/>
                <a:gd name="T31" fmla="*/ 6 h 221"/>
                <a:gd name="T32" fmla="*/ 1 w 62"/>
                <a:gd name="T33" fmla="*/ 5 h 221"/>
                <a:gd name="T34" fmla="*/ 1 w 62"/>
                <a:gd name="T35" fmla="*/ 4 h 221"/>
                <a:gd name="T36" fmla="*/ 2 w 62"/>
                <a:gd name="T37" fmla="*/ 4 h 221"/>
                <a:gd name="T38" fmla="*/ 2 w 62"/>
                <a:gd name="T39" fmla="*/ 4 h 221"/>
                <a:gd name="T40" fmla="*/ 2 w 62"/>
                <a:gd name="T41" fmla="*/ 4 h 221"/>
                <a:gd name="T42" fmla="*/ 2 w 62"/>
                <a:gd name="T43" fmla="*/ 4 h 221"/>
                <a:gd name="T44" fmla="*/ 2 w 62"/>
                <a:gd name="T45" fmla="*/ 3 h 221"/>
                <a:gd name="T46" fmla="*/ 1 w 62"/>
                <a:gd name="T47" fmla="*/ 3 h 221"/>
                <a:gd name="T48" fmla="*/ 1 w 62"/>
                <a:gd name="T49" fmla="*/ 4 h 221"/>
                <a:gd name="T50" fmla="*/ 1 w 62"/>
                <a:gd name="T51" fmla="*/ 3 h 221"/>
                <a:gd name="T52" fmla="*/ 1 w 62"/>
                <a:gd name="T53" fmla="*/ 4 h 221"/>
                <a:gd name="T54" fmla="*/ 1 w 62"/>
                <a:gd name="T55" fmla="*/ 2 h 221"/>
                <a:gd name="T56" fmla="*/ 2 w 62"/>
                <a:gd name="T57" fmla="*/ 1 h 221"/>
                <a:gd name="T58" fmla="*/ 2 w 62"/>
                <a:gd name="T59" fmla="*/ 1 h 221"/>
                <a:gd name="T60" fmla="*/ 2 w 62"/>
                <a:gd name="T61" fmla="*/ 1 h 221"/>
                <a:gd name="T62" fmla="*/ 2 w 62"/>
                <a:gd name="T63" fmla="*/ 1 h 2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"/>
                <a:gd name="T97" fmla="*/ 0 h 221"/>
                <a:gd name="T98" fmla="*/ 62 w 62"/>
                <a:gd name="T99" fmla="*/ 221 h 2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" h="221">
                  <a:moveTo>
                    <a:pt x="55" y="18"/>
                  </a:moveTo>
                  <a:lnTo>
                    <a:pt x="55" y="0"/>
                  </a:lnTo>
                  <a:lnTo>
                    <a:pt x="62" y="0"/>
                  </a:lnTo>
                  <a:lnTo>
                    <a:pt x="36" y="2"/>
                  </a:lnTo>
                  <a:lnTo>
                    <a:pt x="13" y="19"/>
                  </a:lnTo>
                  <a:lnTo>
                    <a:pt x="1" y="48"/>
                  </a:lnTo>
                  <a:lnTo>
                    <a:pt x="0" y="150"/>
                  </a:lnTo>
                  <a:lnTo>
                    <a:pt x="7" y="186"/>
                  </a:lnTo>
                  <a:lnTo>
                    <a:pt x="13" y="201"/>
                  </a:lnTo>
                  <a:lnTo>
                    <a:pt x="36" y="219"/>
                  </a:lnTo>
                  <a:lnTo>
                    <a:pt x="62" y="221"/>
                  </a:lnTo>
                  <a:lnTo>
                    <a:pt x="55" y="215"/>
                  </a:lnTo>
                  <a:lnTo>
                    <a:pt x="55" y="187"/>
                  </a:lnTo>
                  <a:lnTo>
                    <a:pt x="62" y="193"/>
                  </a:lnTo>
                  <a:lnTo>
                    <a:pt x="39" y="188"/>
                  </a:lnTo>
                  <a:lnTo>
                    <a:pt x="31" y="177"/>
                  </a:lnTo>
                  <a:lnTo>
                    <a:pt x="27" y="142"/>
                  </a:lnTo>
                  <a:lnTo>
                    <a:pt x="34" y="114"/>
                  </a:lnTo>
                  <a:lnTo>
                    <a:pt x="48" y="98"/>
                  </a:lnTo>
                  <a:lnTo>
                    <a:pt x="55" y="97"/>
                  </a:lnTo>
                  <a:lnTo>
                    <a:pt x="62" y="102"/>
                  </a:lnTo>
                  <a:lnTo>
                    <a:pt x="55" y="97"/>
                  </a:lnTo>
                  <a:lnTo>
                    <a:pt x="62" y="74"/>
                  </a:lnTo>
                  <a:lnTo>
                    <a:pt x="34" y="88"/>
                  </a:lnTo>
                  <a:lnTo>
                    <a:pt x="27" y="97"/>
                  </a:lnTo>
                  <a:lnTo>
                    <a:pt x="22" y="91"/>
                  </a:lnTo>
                  <a:lnTo>
                    <a:pt x="27" y="97"/>
                  </a:lnTo>
                  <a:lnTo>
                    <a:pt x="30" y="47"/>
                  </a:lnTo>
                  <a:lnTo>
                    <a:pt x="41" y="21"/>
                  </a:lnTo>
                  <a:lnTo>
                    <a:pt x="55" y="18"/>
                  </a:lnTo>
                  <a:lnTo>
                    <a:pt x="62" y="23"/>
                  </a:lnTo>
                  <a:lnTo>
                    <a:pt x="55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76" name="Freeform 306"/>
            <p:cNvSpPr>
              <a:spLocks/>
            </p:cNvSpPr>
            <p:nvPr/>
          </p:nvSpPr>
          <p:spPr bwMode="auto">
            <a:xfrm>
              <a:off x="1281" y="2060"/>
              <a:ext cx="20" cy="73"/>
            </a:xfrm>
            <a:custGeom>
              <a:avLst/>
              <a:gdLst>
                <a:gd name="T0" fmla="*/ 0 w 58"/>
                <a:gd name="T1" fmla="*/ 7 h 221"/>
                <a:gd name="T2" fmla="*/ 0 w 58"/>
                <a:gd name="T3" fmla="*/ 8 h 221"/>
                <a:gd name="T4" fmla="*/ 0 w 58"/>
                <a:gd name="T5" fmla="*/ 8 h 221"/>
                <a:gd name="T6" fmla="*/ 1 w 58"/>
                <a:gd name="T7" fmla="*/ 8 h 221"/>
                <a:gd name="T8" fmla="*/ 1 w 58"/>
                <a:gd name="T9" fmla="*/ 8 h 221"/>
                <a:gd name="T10" fmla="*/ 2 w 58"/>
                <a:gd name="T11" fmla="*/ 7 h 221"/>
                <a:gd name="T12" fmla="*/ 2 w 58"/>
                <a:gd name="T13" fmla="*/ 7 h 221"/>
                <a:gd name="T14" fmla="*/ 2 w 58"/>
                <a:gd name="T15" fmla="*/ 6 h 221"/>
                <a:gd name="T16" fmla="*/ 2 w 58"/>
                <a:gd name="T17" fmla="*/ 6 h 221"/>
                <a:gd name="T18" fmla="*/ 2 w 58"/>
                <a:gd name="T19" fmla="*/ 4 h 221"/>
                <a:gd name="T20" fmla="*/ 2 w 58"/>
                <a:gd name="T21" fmla="*/ 2 h 221"/>
                <a:gd name="T22" fmla="*/ 2 w 58"/>
                <a:gd name="T23" fmla="*/ 2 h 221"/>
                <a:gd name="T24" fmla="*/ 2 w 58"/>
                <a:gd name="T25" fmla="*/ 1 h 221"/>
                <a:gd name="T26" fmla="*/ 2 w 58"/>
                <a:gd name="T27" fmla="*/ 1 h 221"/>
                <a:gd name="T28" fmla="*/ 1 w 58"/>
                <a:gd name="T29" fmla="*/ 0 h 221"/>
                <a:gd name="T30" fmla="*/ 1 w 58"/>
                <a:gd name="T31" fmla="*/ 0 h 221"/>
                <a:gd name="T32" fmla="*/ 0 w 58"/>
                <a:gd name="T33" fmla="*/ 0 h 221"/>
                <a:gd name="T34" fmla="*/ 0 w 58"/>
                <a:gd name="T35" fmla="*/ 0 h 221"/>
                <a:gd name="T36" fmla="*/ 0 w 58"/>
                <a:gd name="T37" fmla="*/ 1 h 221"/>
                <a:gd name="T38" fmla="*/ 0 w 58"/>
                <a:gd name="T39" fmla="*/ 1 h 221"/>
                <a:gd name="T40" fmla="*/ 1 w 58"/>
                <a:gd name="T41" fmla="*/ 1 h 221"/>
                <a:gd name="T42" fmla="*/ 1 w 58"/>
                <a:gd name="T43" fmla="*/ 1 h 221"/>
                <a:gd name="T44" fmla="*/ 1 w 58"/>
                <a:gd name="T45" fmla="*/ 1 h 221"/>
                <a:gd name="T46" fmla="*/ 1 w 58"/>
                <a:gd name="T47" fmla="*/ 2 h 221"/>
                <a:gd name="T48" fmla="*/ 1 w 58"/>
                <a:gd name="T49" fmla="*/ 2 h 221"/>
                <a:gd name="T50" fmla="*/ 1 w 58"/>
                <a:gd name="T51" fmla="*/ 3 h 221"/>
                <a:gd name="T52" fmla="*/ 1 w 58"/>
                <a:gd name="T53" fmla="*/ 3 h 221"/>
                <a:gd name="T54" fmla="*/ 1 w 58"/>
                <a:gd name="T55" fmla="*/ 4 h 221"/>
                <a:gd name="T56" fmla="*/ 1 w 58"/>
                <a:gd name="T57" fmla="*/ 5 h 221"/>
                <a:gd name="T58" fmla="*/ 1 w 58"/>
                <a:gd name="T59" fmla="*/ 6 h 221"/>
                <a:gd name="T60" fmla="*/ 1 w 58"/>
                <a:gd name="T61" fmla="*/ 6 h 221"/>
                <a:gd name="T62" fmla="*/ 1 w 58"/>
                <a:gd name="T63" fmla="*/ 7 h 221"/>
                <a:gd name="T64" fmla="*/ 1 w 58"/>
                <a:gd name="T65" fmla="*/ 7 h 221"/>
                <a:gd name="T66" fmla="*/ 0 w 58"/>
                <a:gd name="T67" fmla="*/ 7 h 221"/>
                <a:gd name="T68" fmla="*/ 0 w 58"/>
                <a:gd name="T69" fmla="*/ 7 h 2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8"/>
                <a:gd name="T106" fmla="*/ 0 h 221"/>
                <a:gd name="T107" fmla="*/ 58 w 58"/>
                <a:gd name="T108" fmla="*/ 221 h 2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8" h="221">
                  <a:moveTo>
                    <a:pt x="0" y="187"/>
                  </a:moveTo>
                  <a:lnTo>
                    <a:pt x="0" y="215"/>
                  </a:lnTo>
                  <a:lnTo>
                    <a:pt x="7" y="221"/>
                  </a:lnTo>
                  <a:lnTo>
                    <a:pt x="23" y="219"/>
                  </a:lnTo>
                  <a:lnTo>
                    <a:pt x="36" y="211"/>
                  </a:lnTo>
                  <a:lnTo>
                    <a:pt x="45" y="201"/>
                  </a:lnTo>
                  <a:lnTo>
                    <a:pt x="51" y="186"/>
                  </a:lnTo>
                  <a:lnTo>
                    <a:pt x="55" y="169"/>
                  </a:lnTo>
                  <a:lnTo>
                    <a:pt x="57" y="150"/>
                  </a:lnTo>
                  <a:lnTo>
                    <a:pt x="58" y="107"/>
                  </a:lnTo>
                  <a:lnTo>
                    <a:pt x="57" y="66"/>
                  </a:lnTo>
                  <a:lnTo>
                    <a:pt x="55" y="48"/>
                  </a:lnTo>
                  <a:lnTo>
                    <a:pt x="51" y="33"/>
                  </a:lnTo>
                  <a:lnTo>
                    <a:pt x="45" y="19"/>
                  </a:lnTo>
                  <a:lnTo>
                    <a:pt x="36" y="9"/>
                  </a:lnTo>
                  <a:lnTo>
                    <a:pt x="23" y="2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7" y="23"/>
                  </a:lnTo>
                  <a:lnTo>
                    <a:pt x="14" y="24"/>
                  </a:lnTo>
                  <a:lnTo>
                    <a:pt x="21" y="29"/>
                  </a:lnTo>
                  <a:lnTo>
                    <a:pt x="26" y="37"/>
                  </a:lnTo>
                  <a:lnTo>
                    <a:pt x="30" y="47"/>
                  </a:lnTo>
                  <a:lnTo>
                    <a:pt x="32" y="60"/>
                  </a:lnTo>
                  <a:lnTo>
                    <a:pt x="33" y="75"/>
                  </a:lnTo>
                  <a:lnTo>
                    <a:pt x="35" y="93"/>
                  </a:lnTo>
                  <a:lnTo>
                    <a:pt x="35" y="114"/>
                  </a:lnTo>
                  <a:lnTo>
                    <a:pt x="35" y="139"/>
                  </a:lnTo>
                  <a:lnTo>
                    <a:pt x="31" y="164"/>
                  </a:lnTo>
                  <a:lnTo>
                    <a:pt x="28" y="174"/>
                  </a:lnTo>
                  <a:lnTo>
                    <a:pt x="23" y="183"/>
                  </a:lnTo>
                  <a:lnTo>
                    <a:pt x="16" y="189"/>
                  </a:lnTo>
                  <a:lnTo>
                    <a:pt x="7" y="193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77" name="Freeform 307"/>
            <p:cNvSpPr>
              <a:spLocks/>
            </p:cNvSpPr>
            <p:nvPr/>
          </p:nvSpPr>
          <p:spPr bwMode="auto">
            <a:xfrm>
              <a:off x="1265" y="2060"/>
              <a:ext cx="19" cy="73"/>
            </a:xfrm>
            <a:custGeom>
              <a:avLst/>
              <a:gdLst>
                <a:gd name="T0" fmla="*/ 2 w 57"/>
                <a:gd name="T1" fmla="*/ 1 h 221"/>
                <a:gd name="T2" fmla="*/ 2 w 57"/>
                <a:gd name="T3" fmla="*/ 0 h 221"/>
                <a:gd name="T4" fmla="*/ 2 w 57"/>
                <a:gd name="T5" fmla="*/ 0 h 221"/>
                <a:gd name="T6" fmla="*/ 1 w 57"/>
                <a:gd name="T7" fmla="*/ 0 h 221"/>
                <a:gd name="T8" fmla="*/ 1 w 57"/>
                <a:gd name="T9" fmla="*/ 0 h 221"/>
                <a:gd name="T10" fmla="*/ 1 w 57"/>
                <a:gd name="T11" fmla="*/ 1 h 221"/>
                <a:gd name="T12" fmla="*/ 0 w 57"/>
                <a:gd name="T13" fmla="*/ 1 h 221"/>
                <a:gd name="T14" fmla="*/ 0 w 57"/>
                <a:gd name="T15" fmla="*/ 2 h 221"/>
                <a:gd name="T16" fmla="*/ 0 w 57"/>
                <a:gd name="T17" fmla="*/ 2 h 221"/>
                <a:gd name="T18" fmla="*/ 0 w 57"/>
                <a:gd name="T19" fmla="*/ 4 h 221"/>
                <a:gd name="T20" fmla="*/ 0 w 57"/>
                <a:gd name="T21" fmla="*/ 6 h 221"/>
                <a:gd name="T22" fmla="*/ 0 w 57"/>
                <a:gd name="T23" fmla="*/ 6 h 221"/>
                <a:gd name="T24" fmla="*/ 0 w 57"/>
                <a:gd name="T25" fmla="*/ 7 h 221"/>
                <a:gd name="T26" fmla="*/ 1 w 57"/>
                <a:gd name="T27" fmla="*/ 7 h 221"/>
                <a:gd name="T28" fmla="*/ 1 w 57"/>
                <a:gd name="T29" fmla="*/ 8 h 221"/>
                <a:gd name="T30" fmla="*/ 1 w 57"/>
                <a:gd name="T31" fmla="*/ 8 h 221"/>
                <a:gd name="T32" fmla="*/ 2 w 57"/>
                <a:gd name="T33" fmla="*/ 8 h 221"/>
                <a:gd name="T34" fmla="*/ 2 w 57"/>
                <a:gd name="T35" fmla="*/ 8 h 221"/>
                <a:gd name="T36" fmla="*/ 2 w 57"/>
                <a:gd name="T37" fmla="*/ 7 h 221"/>
                <a:gd name="T38" fmla="*/ 2 w 57"/>
                <a:gd name="T39" fmla="*/ 7 h 221"/>
                <a:gd name="T40" fmla="*/ 2 w 57"/>
                <a:gd name="T41" fmla="*/ 7 h 221"/>
                <a:gd name="T42" fmla="*/ 1 w 57"/>
                <a:gd name="T43" fmla="*/ 7 h 221"/>
                <a:gd name="T44" fmla="*/ 1 w 57"/>
                <a:gd name="T45" fmla="*/ 6 h 221"/>
                <a:gd name="T46" fmla="*/ 1 w 57"/>
                <a:gd name="T47" fmla="*/ 6 h 221"/>
                <a:gd name="T48" fmla="*/ 1 w 57"/>
                <a:gd name="T49" fmla="*/ 5 h 221"/>
                <a:gd name="T50" fmla="*/ 1 w 57"/>
                <a:gd name="T51" fmla="*/ 4 h 221"/>
                <a:gd name="T52" fmla="*/ 1 w 57"/>
                <a:gd name="T53" fmla="*/ 3 h 221"/>
                <a:gd name="T54" fmla="*/ 1 w 57"/>
                <a:gd name="T55" fmla="*/ 2 h 221"/>
                <a:gd name="T56" fmla="*/ 1 w 57"/>
                <a:gd name="T57" fmla="*/ 2 h 221"/>
                <a:gd name="T58" fmla="*/ 1 w 57"/>
                <a:gd name="T59" fmla="*/ 1 h 221"/>
                <a:gd name="T60" fmla="*/ 1 w 57"/>
                <a:gd name="T61" fmla="*/ 1 h 221"/>
                <a:gd name="T62" fmla="*/ 2 w 57"/>
                <a:gd name="T63" fmla="*/ 1 h 221"/>
                <a:gd name="T64" fmla="*/ 2 w 57"/>
                <a:gd name="T65" fmla="*/ 1 h 221"/>
                <a:gd name="T66" fmla="*/ 2 w 57"/>
                <a:gd name="T67" fmla="*/ 1 h 2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7"/>
                <a:gd name="T103" fmla="*/ 0 h 221"/>
                <a:gd name="T104" fmla="*/ 57 w 57"/>
                <a:gd name="T105" fmla="*/ 221 h 22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7" h="221">
                  <a:moveTo>
                    <a:pt x="50" y="23"/>
                  </a:moveTo>
                  <a:lnTo>
                    <a:pt x="50" y="0"/>
                  </a:lnTo>
                  <a:lnTo>
                    <a:pt x="57" y="0"/>
                  </a:lnTo>
                  <a:lnTo>
                    <a:pt x="37" y="2"/>
                  </a:lnTo>
                  <a:lnTo>
                    <a:pt x="24" y="9"/>
                  </a:lnTo>
                  <a:lnTo>
                    <a:pt x="14" y="19"/>
                  </a:lnTo>
                  <a:lnTo>
                    <a:pt x="8" y="33"/>
                  </a:lnTo>
                  <a:lnTo>
                    <a:pt x="3" y="48"/>
                  </a:lnTo>
                  <a:lnTo>
                    <a:pt x="1" y="66"/>
                  </a:lnTo>
                  <a:lnTo>
                    <a:pt x="0" y="107"/>
                  </a:lnTo>
                  <a:lnTo>
                    <a:pt x="1" y="150"/>
                  </a:lnTo>
                  <a:lnTo>
                    <a:pt x="3" y="169"/>
                  </a:lnTo>
                  <a:lnTo>
                    <a:pt x="8" y="186"/>
                  </a:lnTo>
                  <a:lnTo>
                    <a:pt x="14" y="201"/>
                  </a:lnTo>
                  <a:lnTo>
                    <a:pt x="24" y="211"/>
                  </a:lnTo>
                  <a:lnTo>
                    <a:pt x="37" y="219"/>
                  </a:lnTo>
                  <a:lnTo>
                    <a:pt x="57" y="221"/>
                  </a:lnTo>
                  <a:lnTo>
                    <a:pt x="50" y="215"/>
                  </a:lnTo>
                  <a:lnTo>
                    <a:pt x="50" y="187"/>
                  </a:lnTo>
                  <a:lnTo>
                    <a:pt x="57" y="193"/>
                  </a:lnTo>
                  <a:lnTo>
                    <a:pt x="45" y="191"/>
                  </a:lnTo>
                  <a:lnTo>
                    <a:pt x="36" y="186"/>
                  </a:lnTo>
                  <a:lnTo>
                    <a:pt x="31" y="177"/>
                  </a:lnTo>
                  <a:lnTo>
                    <a:pt x="26" y="166"/>
                  </a:lnTo>
                  <a:lnTo>
                    <a:pt x="22" y="141"/>
                  </a:lnTo>
                  <a:lnTo>
                    <a:pt x="22" y="114"/>
                  </a:lnTo>
                  <a:lnTo>
                    <a:pt x="22" y="75"/>
                  </a:lnTo>
                  <a:lnTo>
                    <a:pt x="23" y="60"/>
                  </a:lnTo>
                  <a:lnTo>
                    <a:pt x="26" y="47"/>
                  </a:lnTo>
                  <a:lnTo>
                    <a:pt x="31" y="37"/>
                  </a:lnTo>
                  <a:lnTo>
                    <a:pt x="36" y="29"/>
                  </a:lnTo>
                  <a:lnTo>
                    <a:pt x="45" y="24"/>
                  </a:lnTo>
                  <a:lnTo>
                    <a:pt x="57" y="23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78" name="Freeform 308"/>
            <p:cNvSpPr>
              <a:spLocks/>
            </p:cNvSpPr>
            <p:nvPr/>
          </p:nvSpPr>
          <p:spPr bwMode="auto">
            <a:xfrm>
              <a:off x="1233" y="2387"/>
              <a:ext cx="23" cy="70"/>
            </a:xfrm>
            <a:custGeom>
              <a:avLst/>
              <a:gdLst>
                <a:gd name="T0" fmla="*/ 0 w 68"/>
                <a:gd name="T1" fmla="*/ 5 h 211"/>
                <a:gd name="T2" fmla="*/ 0 w 68"/>
                <a:gd name="T3" fmla="*/ 6 h 211"/>
                <a:gd name="T4" fmla="*/ 1 w 68"/>
                <a:gd name="T5" fmla="*/ 6 h 211"/>
                <a:gd name="T6" fmla="*/ 1 w 68"/>
                <a:gd name="T7" fmla="*/ 8 h 211"/>
                <a:gd name="T8" fmla="*/ 2 w 68"/>
                <a:gd name="T9" fmla="*/ 8 h 211"/>
                <a:gd name="T10" fmla="*/ 2 w 68"/>
                <a:gd name="T11" fmla="*/ 6 h 211"/>
                <a:gd name="T12" fmla="*/ 3 w 68"/>
                <a:gd name="T13" fmla="*/ 6 h 211"/>
                <a:gd name="T14" fmla="*/ 3 w 68"/>
                <a:gd name="T15" fmla="*/ 5 h 211"/>
                <a:gd name="T16" fmla="*/ 2 w 68"/>
                <a:gd name="T17" fmla="*/ 5 h 211"/>
                <a:gd name="T18" fmla="*/ 2 w 68"/>
                <a:gd name="T19" fmla="*/ 0 h 211"/>
                <a:gd name="T20" fmla="*/ 0 w 68"/>
                <a:gd name="T21" fmla="*/ 0 h 211"/>
                <a:gd name="T22" fmla="*/ 0 w 68"/>
                <a:gd name="T23" fmla="*/ 0 h 211"/>
                <a:gd name="T24" fmla="*/ 0 w 68"/>
                <a:gd name="T25" fmla="*/ 2 h 211"/>
                <a:gd name="T26" fmla="*/ 1 w 68"/>
                <a:gd name="T27" fmla="*/ 1 h 211"/>
                <a:gd name="T28" fmla="*/ 1 w 68"/>
                <a:gd name="T29" fmla="*/ 1 h 211"/>
                <a:gd name="T30" fmla="*/ 1 w 68"/>
                <a:gd name="T31" fmla="*/ 5 h 211"/>
                <a:gd name="T32" fmla="*/ 0 w 68"/>
                <a:gd name="T33" fmla="*/ 5 h 2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211"/>
                <a:gd name="T53" fmla="*/ 68 w 68"/>
                <a:gd name="T54" fmla="*/ 211 h 2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211">
                  <a:moveTo>
                    <a:pt x="0" y="137"/>
                  </a:moveTo>
                  <a:lnTo>
                    <a:pt x="0" y="161"/>
                  </a:lnTo>
                  <a:lnTo>
                    <a:pt x="22" y="161"/>
                  </a:lnTo>
                  <a:lnTo>
                    <a:pt x="22" y="211"/>
                  </a:lnTo>
                  <a:lnTo>
                    <a:pt x="45" y="211"/>
                  </a:lnTo>
                  <a:lnTo>
                    <a:pt x="45" y="161"/>
                  </a:lnTo>
                  <a:lnTo>
                    <a:pt x="68" y="161"/>
                  </a:lnTo>
                  <a:lnTo>
                    <a:pt x="68" y="137"/>
                  </a:lnTo>
                  <a:lnTo>
                    <a:pt x="45" y="137"/>
                  </a:lnTo>
                  <a:lnTo>
                    <a:pt x="45" y="0"/>
                  </a:lnTo>
                  <a:lnTo>
                    <a:pt x="10" y="0"/>
                  </a:lnTo>
                  <a:lnTo>
                    <a:pt x="0" y="12"/>
                  </a:lnTo>
                  <a:lnTo>
                    <a:pt x="0" y="63"/>
                  </a:lnTo>
                  <a:lnTo>
                    <a:pt x="17" y="23"/>
                  </a:lnTo>
                  <a:lnTo>
                    <a:pt x="22" y="23"/>
                  </a:lnTo>
                  <a:lnTo>
                    <a:pt x="22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79" name="Freeform 309"/>
            <p:cNvSpPr>
              <a:spLocks/>
            </p:cNvSpPr>
            <p:nvPr/>
          </p:nvSpPr>
          <p:spPr bwMode="auto">
            <a:xfrm>
              <a:off x="1216" y="2391"/>
              <a:ext cx="17" cy="50"/>
            </a:xfrm>
            <a:custGeom>
              <a:avLst/>
              <a:gdLst>
                <a:gd name="T0" fmla="*/ 2 w 51"/>
                <a:gd name="T1" fmla="*/ 2 h 149"/>
                <a:gd name="T2" fmla="*/ 2 w 51"/>
                <a:gd name="T3" fmla="*/ 0 h 149"/>
                <a:gd name="T4" fmla="*/ 0 w 51"/>
                <a:gd name="T5" fmla="*/ 5 h 149"/>
                <a:gd name="T6" fmla="*/ 0 w 51"/>
                <a:gd name="T7" fmla="*/ 6 h 149"/>
                <a:gd name="T8" fmla="*/ 2 w 51"/>
                <a:gd name="T9" fmla="*/ 6 h 149"/>
                <a:gd name="T10" fmla="*/ 2 w 51"/>
                <a:gd name="T11" fmla="*/ 5 h 149"/>
                <a:gd name="T12" fmla="*/ 1 w 51"/>
                <a:gd name="T13" fmla="*/ 5 h 149"/>
                <a:gd name="T14" fmla="*/ 2 w 51"/>
                <a:gd name="T15" fmla="*/ 2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"/>
                <a:gd name="T25" fmla="*/ 0 h 149"/>
                <a:gd name="T26" fmla="*/ 51 w 51"/>
                <a:gd name="T27" fmla="*/ 149 h 1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" h="149">
                  <a:moveTo>
                    <a:pt x="51" y="51"/>
                  </a:moveTo>
                  <a:lnTo>
                    <a:pt x="51" y="0"/>
                  </a:lnTo>
                  <a:lnTo>
                    <a:pt x="0" y="125"/>
                  </a:lnTo>
                  <a:lnTo>
                    <a:pt x="0" y="149"/>
                  </a:lnTo>
                  <a:lnTo>
                    <a:pt x="51" y="149"/>
                  </a:lnTo>
                  <a:lnTo>
                    <a:pt x="51" y="125"/>
                  </a:lnTo>
                  <a:lnTo>
                    <a:pt x="23" y="125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80" name="Freeform 310"/>
            <p:cNvSpPr>
              <a:spLocks/>
            </p:cNvSpPr>
            <p:nvPr/>
          </p:nvSpPr>
          <p:spPr bwMode="auto">
            <a:xfrm>
              <a:off x="1281" y="2387"/>
              <a:ext cx="20" cy="74"/>
            </a:xfrm>
            <a:custGeom>
              <a:avLst/>
              <a:gdLst>
                <a:gd name="T0" fmla="*/ 0 w 58"/>
                <a:gd name="T1" fmla="*/ 7 h 222"/>
                <a:gd name="T2" fmla="*/ 0 w 58"/>
                <a:gd name="T3" fmla="*/ 8 h 222"/>
                <a:gd name="T4" fmla="*/ 0 w 58"/>
                <a:gd name="T5" fmla="*/ 8 h 222"/>
                <a:gd name="T6" fmla="*/ 1 w 58"/>
                <a:gd name="T7" fmla="*/ 8 h 222"/>
                <a:gd name="T8" fmla="*/ 1 w 58"/>
                <a:gd name="T9" fmla="*/ 8 h 222"/>
                <a:gd name="T10" fmla="*/ 2 w 58"/>
                <a:gd name="T11" fmla="*/ 7 h 222"/>
                <a:gd name="T12" fmla="*/ 2 w 58"/>
                <a:gd name="T13" fmla="*/ 7 h 222"/>
                <a:gd name="T14" fmla="*/ 2 w 58"/>
                <a:gd name="T15" fmla="*/ 6 h 222"/>
                <a:gd name="T16" fmla="*/ 2 w 58"/>
                <a:gd name="T17" fmla="*/ 6 h 222"/>
                <a:gd name="T18" fmla="*/ 2 w 58"/>
                <a:gd name="T19" fmla="*/ 4 h 222"/>
                <a:gd name="T20" fmla="*/ 2 w 58"/>
                <a:gd name="T21" fmla="*/ 3 h 222"/>
                <a:gd name="T22" fmla="*/ 2 w 58"/>
                <a:gd name="T23" fmla="*/ 2 h 222"/>
                <a:gd name="T24" fmla="*/ 2 w 58"/>
                <a:gd name="T25" fmla="*/ 1 h 222"/>
                <a:gd name="T26" fmla="*/ 2 w 58"/>
                <a:gd name="T27" fmla="*/ 1 h 222"/>
                <a:gd name="T28" fmla="*/ 1 w 58"/>
                <a:gd name="T29" fmla="*/ 1 h 222"/>
                <a:gd name="T30" fmla="*/ 1 w 58"/>
                <a:gd name="T31" fmla="*/ 0 h 222"/>
                <a:gd name="T32" fmla="*/ 0 w 58"/>
                <a:gd name="T33" fmla="*/ 0 h 222"/>
                <a:gd name="T34" fmla="*/ 0 w 58"/>
                <a:gd name="T35" fmla="*/ 0 h 222"/>
                <a:gd name="T36" fmla="*/ 0 w 58"/>
                <a:gd name="T37" fmla="*/ 1 h 222"/>
                <a:gd name="T38" fmla="*/ 0 w 58"/>
                <a:gd name="T39" fmla="*/ 1 h 222"/>
                <a:gd name="T40" fmla="*/ 1 w 58"/>
                <a:gd name="T41" fmla="*/ 1 h 222"/>
                <a:gd name="T42" fmla="*/ 1 w 58"/>
                <a:gd name="T43" fmla="*/ 1 h 222"/>
                <a:gd name="T44" fmla="*/ 1 w 58"/>
                <a:gd name="T45" fmla="*/ 1 h 222"/>
                <a:gd name="T46" fmla="*/ 1 w 58"/>
                <a:gd name="T47" fmla="*/ 2 h 222"/>
                <a:gd name="T48" fmla="*/ 1 w 58"/>
                <a:gd name="T49" fmla="*/ 2 h 222"/>
                <a:gd name="T50" fmla="*/ 1 w 58"/>
                <a:gd name="T51" fmla="*/ 3 h 222"/>
                <a:gd name="T52" fmla="*/ 1 w 58"/>
                <a:gd name="T53" fmla="*/ 4 h 222"/>
                <a:gd name="T54" fmla="*/ 1 w 58"/>
                <a:gd name="T55" fmla="*/ 5 h 222"/>
                <a:gd name="T56" fmla="*/ 1 w 58"/>
                <a:gd name="T57" fmla="*/ 6 h 222"/>
                <a:gd name="T58" fmla="*/ 1 w 58"/>
                <a:gd name="T59" fmla="*/ 7 h 222"/>
                <a:gd name="T60" fmla="*/ 1 w 58"/>
                <a:gd name="T61" fmla="*/ 7 h 222"/>
                <a:gd name="T62" fmla="*/ 1 w 58"/>
                <a:gd name="T63" fmla="*/ 7 h 222"/>
                <a:gd name="T64" fmla="*/ 0 w 58"/>
                <a:gd name="T65" fmla="*/ 7 h 222"/>
                <a:gd name="T66" fmla="*/ 0 w 58"/>
                <a:gd name="T67" fmla="*/ 7 h 2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8"/>
                <a:gd name="T103" fmla="*/ 0 h 222"/>
                <a:gd name="T104" fmla="*/ 58 w 58"/>
                <a:gd name="T105" fmla="*/ 222 h 2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8" h="222">
                  <a:moveTo>
                    <a:pt x="0" y="194"/>
                  </a:moveTo>
                  <a:lnTo>
                    <a:pt x="0" y="216"/>
                  </a:lnTo>
                  <a:lnTo>
                    <a:pt x="7" y="222"/>
                  </a:lnTo>
                  <a:lnTo>
                    <a:pt x="23" y="220"/>
                  </a:lnTo>
                  <a:lnTo>
                    <a:pt x="36" y="212"/>
                  </a:lnTo>
                  <a:lnTo>
                    <a:pt x="45" y="202"/>
                  </a:lnTo>
                  <a:lnTo>
                    <a:pt x="51" y="186"/>
                  </a:lnTo>
                  <a:lnTo>
                    <a:pt x="55" y="170"/>
                  </a:lnTo>
                  <a:lnTo>
                    <a:pt x="57" y="150"/>
                  </a:lnTo>
                  <a:lnTo>
                    <a:pt x="58" y="108"/>
                  </a:lnTo>
                  <a:lnTo>
                    <a:pt x="57" y="71"/>
                  </a:lnTo>
                  <a:lnTo>
                    <a:pt x="55" y="54"/>
                  </a:lnTo>
                  <a:lnTo>
                    <a:pt x="51" y="39"/>
                  </a:lnTo>
                  <a:lnTo>
                    <a:pt x="45" y="26"/>
                  </a:lnTo>
                  <a:lnTo>
                    <a:pt x="36" y="16"/>
                  </a:lnTo>
                  <a:lnTo>
                    <a:pt x="23" y="9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23"/>
                  </a:lnTo>
                  <a:lnTo>
                    <a:pt x="7" y="23"/>
                  </a:lnTo>
                  <a:lnTo>
                    <a:pt x="14" y="25"/>
                  </a:lnTo>
                  <a:lnTo>
                    <a:pt x="21" y="30"/>
                  </a:lnTo>
                  <a:lnTo>
                    <a:pt x="26" y="39"/>
                  </a:lnTo>
                  <a:lnTo>
                    <a:pt x="30" y="50"/>
                  </a:lnTo>
                  <a:lnTo>
                    <a:pt x="32" y="63"/>
                  </a:lnTo>
                  <a:lnTo>
                    <a:pt x="33" y="78"/>
                  </a:lnTo>
                  <a:lnTo>
                    <a:pt x="35" y="114"/>
                  </a:lnTo>
                  <a:lnTo>
                    <a:pt x="35" y="144"/>
                  </a:lnTo>
                  <a:lnTo>
                    <a:pt x="31" y="170"/>
                  </a:lnTo>
                  <a:lnTo>
                    <a:pt x="28" y="180"/>
                  </a:lnTo>
                  <a:lnTo>
                    <a:pt x="23" y="187"/>
                  </a:lnTo>
                  <a:lnTo>
                    <a:pt x="16" y="193"/>
                  </a:lnTo>
                  <a:lnTo>
                    <a:pt x="7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81" name="Freeform 311"/>
            <p:cNvSpPr>
              <a:spLocks/>
            </p:cNvSpPr>
            <p:nvPr/>
          </p:nvSpPr>
          <p:spPr bwMode="auto">
            <a:xfrm>
              <a:off x="1265" y="2387"/>
              <a:ext cx="19" cy="74"/>
            </a:xfrm>
            <a:custGeom>
              <a:avLst/>
              <a:gdLst>
                <a:gd name="T0" fmla="*/ 2 w 57"/>
                <a:gd name="T1" fmla="*/ 1 h 222"/>
                <a:gd name="T2" fmla="*/ 2 w 57"/>
                <a:gd name="T3" fmla="*/ 0 h 222"/>
                <a:gd name="T4" fmla="*/ 2 w 57"/>
                <a:gd name="T5" fmla="*/ 0 h 222"/>
                <a:gd name="T6" fmla="*/ 2 w 57"/>
                <a:gd name="T7" fmla="*/ 0 h 222"/>
                <a:gd name="T8" fmla="*/ 1 w 57"/>
                <a:gd name="T9" fmla="*/ 0 h 222"/>
                <a:gd name="T10" fmla="*/ 1 w 57"/>
                <a:gd name="T11" fmla="*/ 0 h 222"/>
                <a:gd name="T12" fmla="*/ 1 w 57"/>
                <a:gd name="T13" fmla="*/ 1 h 222"/>
                <a:gd name="T14" fmla="*/ 0 w 57"/>
                <a:gd name="T15" fmla="*/ 1 h 222"/>
                <a:gd name="T16" fmla="*/ 0 w 57"/>
                <a:gd name="T17" fmla="*/ 2 h 222"/>
                <a:gd name="T18" fmla="*/ 0 w 57"/>
                <a:gd name="T19" fmla="*/ 2 h 222"/>
                <a:gd name="T20" fmla="*/ 0 w 57"/>
                <a:gd name="T21" fmla="*/ 4 h 222"/>
                <a:gd name="T22" fmla="*/ 0 w 57"/>
                <a:gd name="T23" fmla="*/ 6 h 222"/>
                <a:gd name="T24" fmla="*/ 0 w 57"/>
                <a:gd name="T25" fmla="*/ 6 h 222"/>
                <a:gd name="T26" fmla="*/ 0 w 57"/>
                <a:gd name="T27" fmla="*/ 7 h 222"/>
                <a:gd name="T28" fmla="*/ 1 w 57"/>
                <a:gd name="T29" fmla="*/ 7 h 222"/>
                <a:gd name="T30" fmla="*/ 1 w 57"/>
                <a:gd name="T31" fmla="*/ 8 h 222"/>
                <a:gd name="T32" fmla="*/ 1 w 57"/>
                <a:gd name="T33" fmla="*/ 8 h 222"/>
                <a:gd name="T34" fmla="*/ 2 w 57"/>
                <a:gd name="T35" fmla="*/ 8 h 222"/>
                <a:gd name="T36" fmla="*/ 2 w 57"/>
                <a:gd name="T37" fmla="*/ 8 h 222"/>
                <a:gd name="T38" fmla="*/ 2 w 57"/>
                <a:gd name="T39" fmla="*/ 7 h 222"/>
                <a:gd name="T40" fmla="*/ 2 w 57"/>
                <a:gd name="T41" fmla="*/ 7 h 222"/>
                <a:gd name="T42" fmla="*/ 2 w 57"/>
                <a:gd name="T43" fmla="*/ 7 h 222"/>
                <a:gd name="T44" fmla="*/ 1 w 57"/>
                <a:gd name="T45" fmla="*/ 7 h 222"/>
                <a:gd name="T46" fmla="*/ 1 w 57"/>
                <a:gd name="T47" fmla="*/ 7 h 222"/>
                <a:gd name="T48" fmla="*/ 1 w 57"/>
                <a:gd name="T49" fmla="*/ 6 h 222"/>
                <a:gd name="T50" fmla="*/ 1 w 57"/>
                <a:gd name="T51" fmla="*/ 6 h 222"/>
                <a:gd name="T52" fmla="*/ 1 w 57"/>
                <a:gd name="T53" fmla="*/ 5 h 222"/>
                <a:gd name="T54" fmla="*/ 1 w 57"/>
                <a:gd name="T55" fmla="*/ 4 h 222"/>
                <a:gd name="T56" fmla="*/ 1 w 57"/>
                <a:gd name="T57" fmla="*/ 3 h 222"/>
                <a:gd name="T58" fmla="*/ 1 w 57"/>
                <a:gd name="T59" fmla="*/ 2 h 222"/>
                <a:gd name="T60" fmla="*/ 1 w 57"/>
                <a:gd name="T61" fmla="*/ 2 h 222"/>
                <a:gd name="T62" fmla="*/ 1 w 57"/>
                <a:gd name="T63" fmla="*/ 1 h 222"/>
                <a:gd name="T64" fmla="*/ 1 w 57"/>
                <a:gd name="T65" fmla="*/ 1 h 222"/>
                <a:gd name="T66" fmla="*/ 2 w 57"/>
                <a:gd name="T67" fmla="*/ 1 h 222"/>
                <a:gd name="T68" fmla="*/ 2 w 57"/>
                <a:gd name="T69" fmla="*/ 1 h 222"/>
                <a:gd name="T70" fmla="*/ 2 w 57"/>
                <a:gd name="T71" fmla="*/ 1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7"/>
                <a:gd name="T109" fmla="*/ 0 h 222"/>
                <a:gd name="T110" fmla="*/ 57 w 57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7" h="222">
                  <a:moveTo>
                    <a:pt x="50" y="23"/>
                  </a:moveTo>
                  <a:lnTo>
                    <a:pt x="50" y="0"/>
                  </a:lnTo>
                  <a:lnTo>
                    <a:pt x="57" y="7"/>
                  </a:lnTo>
                  <a:lnTo>
                    <a:pt x="57" y="0"/>
                  </a:lnTo>
                  <a:lnTo>
                    <a:pt x="37" y="3"/>
                  </a:lnTo>
                  <a:lnTo>
                    <a:pt x="24" y="9"/>
                  </a:lnTo>
                  <a:lnTo>
                    <a:pt x="14" y="19"/>
                  </a:lnTo>
                  <a:lnTo>
                    <a:pt x="8" y="34"/>
                  </a:lnTo>
                  <a:lnTo>
                    <a:pt x="3" y="49"/>
                  </a:lnTo>
                  <a:lnTo>
                    <a:pt x="1" y="67"/>
                  </a:lnTo>
                  <a:lnTo>
                    <a:pt x="0" y="108"/>
                  </a:lnTo>
                  <a:lnTo>
                    <a:pt x="1" y="150"/>
                  </a:lnTo>
                  <a:lnTo>
                    <a:pt x="3" y="170"/>
                  </a:lnTo>
                  <a:lnTo>
                    <a:pt x="8" y="186"/>
                  </a:lnTo>
                  <a:lnTo>
                    <a:pt x="14" y="202"/>
                  </a:lnTo>
                  <a:lnTo>
                    <a:pt x="24" y="212"/>
                  </a:lnTo>
                  <a:lnTo>
                    <a:pt x="37" y="220"/>
                  </a:lnTo>
                  <a:lnTo>
                    <a:pt x="57" y="222"/>
                  </a:lnTo>
                  <a:lnTo>
                    <a:pt x="50" y="216"/>
                  </a:lnTo>
                  <a:lnTo>
                    <a:pt x="50" y="194"/>
                  </a:lnTo>
                  <a:lnTo>
                    <a:pt x="57" y="194"/>
                  </a:lnTo>
                  <a:lnTo>
                    <a:pt x="45" y="193"/>
                  </a:lnTo>
                  <a:lnTo>
                    <a:pt x="36" y="187"/>
                  </a:lnTo>
                  <a:lnTo>
                    <a:pt x="31" y="180"/>
                  </a:lnTo>
                  <a:lnTo>
                    <a:pt x="26" y="170"/>
                  </a:lnTo>
                  <a:lnTo>
                    <a:pt x="23" y="157"/>
                  </a:lnTo>
                  <a:lnTo>
                    <a:pt x="22" y="144"/>
                  </a:lnTo>
                  <a:lnTo>
                    <a:pt x="22" y="114"/>
                  </a:lnTo>
                  <a:lnTo>
                    <a:pt x="22" y="76"/>
                  </a:lnTo>
                  <a:lnTo>
                    <a:pt x="23" y="60"/>
                  </a:lnTo>
                  <a:lnTo>
                    <a:pt x="26" y="48"/>
                  </a:lnTo>
                  <a:lnTo>
                    <a:pt x="31" y="37"/>
                  </a:lnTo>
                  <a:lnTo>
                    <a:pt x="36" y="30"/>
                  </a:lnTo>
                  <a:lnTo>
                    <a:pt x="45" y="25"/>
                  </a:lnTo>
                  <a:lnTo>
                    <a:pt x="57" y="23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82" name="Freeform 312"/>
            <p:cNvSpPr>
              <a:spLocks/>
            </p:cNvSpPr>
            <p:nvPr/>
          </p:nvSpPr>
          <p:spPr bwMode="auto">
            <a:xfrm>
              <a:off x="1218" y="2726"/>
              <a:ext cx="38" cy="70"/>
            </a:xfrm>
            <a:custGeom>
              <a:avLst/>
              <a:gdLst>
                <a:gd name="T0" fmla="*/ 4 w 114"/>
                <a:gd name="T1" fmla="*/ 8 h 211"/>
                <a:gd name="T2" fmla="*/ 4 w 114"/>
                <a:gd name="T3" fmla="*/ 7 h 211"/>
                <a:gd name="T4" fmla="*/ 1 w 114"/>
                <a:gd name="T5" fmla="*/ 7 h 211"/>
                <a:gd name="T6" fmla="*/ 1 w 114"/>
                <a:gd name="T7" fmla="*/ 7 h 211"/>
                <a:gd name="T8" fmla="*/ 4 w 114"/>
                <a:gd name="T9" fmla="*/ 4 h 211"/>
                <a:gd name="T10" fmla="*/ 4 w 114"/>
                <a:gd name="T11" fmla="*/ 3 h 211"/>
                <a:gd name="T12" fmla="*/ 4 w 114"/>
                <a:gd name="T13" fmla="*/ 1 h 211"/>
                <a:gd name="T14" fmla="*/ 3 w 114"/>
                <a:gd name="T15" fmla="*/ 0 h 211"/>
                <a:gd name="T16" fmla="*/ 2 w 114"/>
                <a:gd name="T17" fmla="*/ 0 h 211"/>
                <a:gd name="T18" fmla="*/ 1 w 114"/>
                <a:gd name="T19" fmla="*/ 0 h 211"/>
                <a:gd name="T20" fmla="*/ 0 w 114"/>
                <a:gd name="T21" fmla="*/ 1 h 211"/>
                <a:gd name="T22" fmla="*/ 0 w 114"/>
                <a:gd name="T23" fmla="*/ 2 h 211"/>
                <a:gd name="T24" fmla="*/ 0 w 114"/>
                <a:gd name="T25" fmla="*/ 2 h 211"/>
                <a:gd name="T26" fmla="*/ 0 w 114"/>
                <a:gd name="T27" fmla="*/ 2 h 211"/>
                <a:gd name="T28" fmla="*/ 1 w 114"/>
                <a:gd name="T29" fmla="*/ 2 h 211"/>
                <a:gd name="T30" fmla="*/ 1 w 114"/>
                <a:gd name="T31" fmla="*/ 1 h 211"/>
                <a:gd name="T32" fmla="*/ 2 w 114"/>
                <a:gd name="T33" fmla="*/ 1 h 211"/>
                <a:gd name="T34" fmla="*/ 2 w 114"/>
                <a:gd name="T35" fmla="*/ 1 h 211"/>
                <a:gd name="T36" fmla="*/ 3 w 114"/>
                <a:gd name="T37" fmla="*/ 1 h 211"/>
                <a:gd name="T38" fmla="*/ 3 w 114"/>
                <a:gd name="T39" fmla="*/ 1 h 211"/>
                <a:gd name="T40" fmla="*/ 3 w 114"/>
                <a:gd name="T41" fmla="*/ 2 h 211"/>
                <a:gd name="T42" fmla="*/ 3 w 114"/>
                <a:gd name="T43" fmla="*/ 3 h 211"/>
                <a:gd name="T44" fmla="*/ 0 w 114"/>
                <a:gd name="T45" fmla="*/ 7 h 211"/>
                <a:gd name="T46" fmla="*/ 0 w 114"/>
                <a:gd name="T47" fmla="*/ 7 h 211"/>
                <a:gd name="T48" fmla="*/ 0 w 114"/>
                <a:gd name="T49" fmla="*/ 8 h 211"/>
                <a:gd name="T50" fmla="*/ 4 w 114"/>
                <a:gd name="T51" fmla="*/ 8 h 21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4"/>
                <a:gd name="T79" fmla="*/ 0 h 211"/>
                <a:gd name="T80" fmla="*/ 114 w 114"/>
                <a:gd name="T81" fmla="*/ 211 h 21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4" h="211">
                  <a:moveTo>
                    <a:pt x="114" y="211"/>
                  </a:moveTo>
                  <a:lnTo>
                    <a:pt x="114" y="187"/>
                  </a:lnTo>
                  <a:lnTo>
                    <a:pt x="28" y="187"/>
                  </a:lnTo>
                  <a:lnTo>
                    <a:pt x="35" y="187"/>
                  </a:lnTo>
                  <a:lnTo>
                    <a:pt x="97" y="100"/>
                  </a:lnTo>
                  <a:lnTo>
                    <a:pt x="106" y="72"/>
                  </a:lnTo>
                  <a:lnTo>
                    <a:pt x="105" y="31"/>
                  </a:lnTo>
                  <a:lnTo>
                    <a:pt x="88" y="8"/>
                  </a:lnTo>
                  <a:lnTo>
                    <a:pt x="56" y="0"/>
                  </a:lnTo>
                  <a:lnTo>
                    <a:pt x="31" y="4"/>
                  </a:lnTo>
                  <a:lnTo>
                    <a:pt x="9" y="23"/>
                  </a:lnTo>
                  <a:lnTo>
                    <a:pt x="5" y="44"/>
                  </a:lnTo>
                  <a:lnTo>
                    <a:pt x="6" y="57"/>
                  </a:lnTo>
                  <a:lnTo>
                    <a:pt x="0" y="57"/>
                  </a:lnTo>
                  <a:lnTo>
                    <a:pt x="28" y="57"/>
                  </a:lnTo>
                  <a:lnTo>
                    <a:pt x="35" y="34"/>
                  </a:lnTo>
                  <a:lnTo>
                    <a:pt x="42" y="25"/>
                  </a:lnTo>
                  <a:lnTo>
                    <a:pt x="56" y="22"/>
                  </a:lnTo>
                  <a:lnTo>
                    <a:pt x="77" y="30"/>
                  </a:lnTo>
                  <a:lnTo>
                    <a:pt x="83" y="39"/>
                  </a:lnTo>
                  <a:lnTo>
                    <a:pt x="83" y="64"/>
                  </a:lnTo>
                  <a:lnTo>
                    <a:pt x="74" y="89"/>
                  </a:lnTo>
                  <a:lnTo>
                    <a:pt x="6" y="187"/>
                  </a:lnTo>
                  <a:lnTo>
                    <a:pt x="0" y="187"/>
                  </a:lnTo>
                  <a:lnTo>
                    <a:pt x="0" y="211"/>
                  </a:lnTo>
                  <a:lnTo>
                    <a:pt x="114" y="2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83" name="Freeform 313"/>
            <p:cNvSpPr>
              <a:spLocks/>
            </p:cNvSpPr>
            <p:nvPr/>
          </p:nvSpPr>
          <p:spPr bwMode="auto">
            <a:xfrm>
              <a:off x="1281" y="2726"/>
              <a:ext cx="20" cy="75"/>
            </a:xfrm>
            <a:custGeom>
              <a:avLst/>
              <a:gdLst>
                <a:gd name="T0" fmla="*/ 0 w 58"/>
                <a:gd name="T1" fmla="*/ 7 h 226"/>
                <a:gd name="T2" fmla="*/ 0 w 58"/>
                <a:gd name="T3" fmla="*/ 8 h 226"/>
                <a:gd name="T4" fmla="*/ 0 w 58"/>
                <a:gd name="T5" fmla="*/ 8 h 226"/>
                <a:gd name="T6" fmla="*/ 1 w 58"/>
                <a:gd name="T7" fmla="*/ 8 h 226"/>
                <a:gd name="T8" fmla="*/ 1 w 58"/>
                <a:gd name="T9" fmla="*/ 8 h 226"/>
                <a:gd name="T10" fmla="*/ 2 w 58"/>
                <a:gd name="T11" fmla="*/ 8 h 226"/>
                <a:gd name="T12" fmla="*/ 2 w 58"/>
                <a:gd name="T13" fmla="*/ 7 h 226"/>
                <a:gd name="T14" fmla="*/ 2 w 58"/>
                <a:gd name="T15" fmla="*/ 6 h 226"/>
                <a:gd name="T16" fmla="*/ 2 w 58"/>
                <a:gd name="T17" fmla="*/ 6 h 226"/>
                <a:gd name="T18" fmla="*/ 2 w 58"/>
                <a:gd name="T19" fmla="*/ 4 h 226"/>
                <a:gd name="T20" fmla="*/ 2 w 58"/>
                <a:gd name="T21" fmla="*/ 3 h 226"/>
                <a:gd name="T22" fmla="*/ 2 w 58"/>
                <a:gd name="T23" fmla="*/ 2 h 226"/>
                <a:gd name="T24" fmla="*/ 2 w 58"/>
                <a:gd name="T25" fmla="*/ 1 h 226"/>
                <a:gd name="T26" fmla="*/ 2 w 58"/>
                <a:gd name="T27" fmla="*/ 1 h 226"/>
                <a:gd name="T28" fmla="*/ 1 w 58"/>
                <a:gd name="T29" fmla="*/ 1 h 226"/>
                <a:gd name="T30" fmla="*/ 1 w 58"/>
                <a:gd name="T31" fmla="*/ 0 h 226"/>
                <a:gd name="T32" fmla="*/ 0 w 58"/>
                <a:gd name="T33" fmla="*/ 0 h 226"/>
                <a:gd name="T34" fmla="*/ 0 w 58"/>
                <a:gd name="T35" fmla="*/ 0 h 226"/>
                <a:gd name="T36" fmla="*/ 0 w 58"/>
                <a:gd name="T37" fmla="*/ 1 h 226"/>
                <a:gd name="T38" fmla="*/ 0 w 58"/>
                <a:gd name="T39" fmla="*/ 1 h 226"/>
                <a:gd name="T40" fmla="*/ 1 w 58"/>
                <a:gd name="T41" fmla="*/ 1 h 226"/>
                <a:gd name="T42" fmla="*/ 1 w 58"/>
                <a:gd name="T43" fmla="*/ 1 h 226"/>
                <a:gd name="T44" fmla="*/ 1 w 58"/>
                <a:gd name="T45" fmla="*/ 2 h 226"/>
                <a:gd name="T46" fmla="*/ 1 w 58"/>
                <a:gd name="T47" fmla="*/ 2 h 226"/>
                <a:gd name="T48" fmla="*/ 1 w 58"/>
                <a:gd name="T49" fmla="*/ 2 h 226"/>
                <a:gd name="T50" fmla="*/ 1 w 58"/>
                <a:gd name="T51" fmla="*/ 3 h 226"/>
                <a:gd name="T52" fmla="*/ 1 w 58"/>
                <a:gd name="T53" fmla="*/ 4 h 226"/>
                <a:gd name="T54" fmla="*/ 1 w 58"/>
                <a:gd name="T55" fmla="*/ 4 h 226"/>
                <a:gd name="T56" fmla="*/ 1 w 58"/>
                <a:gd name="T57" fmla="*/ 5 h 226"/>
                <a:gd name="T58" fmla="*/ 1 w 58"/>
                <a:gd name="T59" fmla="*/ 6 h 226"/>
                <a:gd name="T60" fmla="*/ 1 w 58"/>
                <a:gd name="T61" fmla="*/ 7 h 226"/>
                <a:gd name="T62" fmla="*/ 1 w 58"/>
                <a:gd name="T63" fmla="*/ 7 h 226"/>
                <a:gd name="T64" fmla="*/ 1 w 58"/>
                <a:gd name="T65" fmla="*/ 7 h 226"/>
                <a:gd name="T66" fmla="*/ 0 w 58"/>
                <a:gd name="T67" fmla="*/ 7 h 226"/>
                <a:gd name="T68" fmla="*/ 0 w 58"/>
                <a:gd name="T69" fmla="*/ 7 h 2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8"/>
                <a:gd name="T106" fmla="*/ 0 h 226"/>
                <a:gd name="T107" fmla="*/ 58 w 58"/>
                <a:gd name="T108" fmla="*/ 226 h 22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8" h="226">
                  <a:moveTo>
                    <a:pt x="0" y="198"/>
                  </a:moveTo>
                  <a:lnTo>
                    <a:pt x="0" y="226"/>
                  </a:lnTo>
                  <a:lnTo>
                    <a:pt x="7" y="226"/>
                  </a:lnTo>
                  <a:lnTo>
                    <a:pt x="23" y="223"/>
                  </a:lnTo>
                  <a:lnTo>
                    <a:pt x="36" y="216"/>
                  </a:lnTo>
                  <a:lnTo>
                    <a:pt x="45" y="204"/>
                  </a:lnTo>
                  <a:lnTo>
                    <a:pt x="51" y="190"/>
                  </a:lnTo>
                  <a:lnTo>
                    <a:pt x="55" y="172"/>
                  </a:lnTo>
                  <a:lnTo>
                    <a:pt x="57" y="153"/>
                  </a:lnTo>
                  <a:lnTo>
                    <a:pt x="58" y="110"/>
                  </a:lnTo>
                  <a:lnTo>
                    <a:pt x="57" y="72"/>
                  </a:lnTo>
                  <a:lnTo>
                    <a:pt x="55" y="54"/>
                  </a:lnTo>
                  <a:lnTo>
                    <a:pt x="51" y="39"/>
                  </a:lnTo>
                  <a:lnTo>
                    <a:pt x="45" y="25"/>
                  </a:lnTo>
                  <a:lnTo>
                    <a:pt x="36" y="14"/>
                  </a:lnTo>
                  <a:lnTo>
                    <a:pt x="23" y="8"/>
                  </a:lnTo>
                  <a:lnTo>
                    <a:pt x="7" y="5"/>
                  </a:lnTo>
                  <a:lnTo>
                    <a:pt x="0" y="0"/>
                  </a:lnTo>
                  <a:lnTo>
                    <a:pt x="0" y="23"/>
                  </a:lnTo>
                  <a:lnTo>
                    <a:pt x="7" y="28"/>
                  </a:lnTo>
                  <a:lnTo>
                    <a:pt x="14" y="30"/>
                  </a:lnTo>
                  <a:lnTo>
                    <a:pt x="21" y="35"/>
                  </a:lnTo>
                  <a:lnTo>
                    <a:pt x="26" y="42"/>
                  </a:lnTo>
                  <a:lnTo>
                    <a:pt x="30" y="53"/>
                  </a:lnTo>
                  <a:lnTo>
                    <a:pt x="32" y="64"/>
                  </a:lnTo>
                  <a:lnTo>
                    <a:pt x="33" y="80"/>
                  </a:lnTo>
                  <a:lnTo>
                    <a:pt x="35" y="96"/>
                  </a:lnTo>
                  <a:lnTo>
                    <a:pt x="35" y="116"/>
                  </a:lnTo>
                  <a:lnTo>
                    <a:pt x="35" y="146"/>
                  </a:lnTo>
                  <a:lnTo>
                    <a:pt x="31" y="172"/>
                  </a:lnTo>
                  <a:lnTo>
                    <a:pt x="28" y="182"/>
                  </a:lnTo>
                  <a:lnTo>
                    <a:pt x="23" y="191"/>
                  </a:lnTo>
                  <a:lnTo>
                    <a:pt x="16" y="196"/>
                  </a:lnTo>
                  <a:lnTo>
                    <a:pt x="7" y="198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84" name="Freeform 314"/>
            <p:cNvSpPr>
              <a:spLocks/>
            </p:cNvSpPr>
            <p:nvPr/>
          </p:nvSpPr>
          <p:spPr bwMode="auto">
            <a:xfrm>
              <a:off x="1265" y="2726"/>
              <a:ext cx="19" cy="75"/>
            </a:xfrm>
            <a:custGeom>
              <a:avLst/>
              <a:gdLst>
                <a:gd name="T0" fmla="*/ 2 w 57"/>
                <a:gd name="T1" fmla="*/ 1 h 226"/>
                <a:gd name="T2" fmla="*/ 2 w 57"/>
                <a:gd name="T3" fmla="*/ 0 h 226"/>
                <a:gd name="T4" fmla="*/ 2 w 57"/>
                <a:gd name="T5" fmla="*/ 0 h 226"/>
                <a:gd name="T6" fmla="*/ 2 w 57"/>
                <a:gd name="T7" fmla="*/ 0 h 226"/>
                <a:gd name="T8" fmla="*/ 1 w 57"/>
                <a:gd name="T9" fmla="*/ 0 h 226"/>
                <a:gd name="T10" fmla="*/ 1 w 57"/>
                <a:gd name="T11" fmla="*/ 0 h 226"/>
                <a:gd name="T12" fmla="*/ 1 w 57"/>
                <a:gd name="T13" fmla="*/ 1 h 226"/>
                <a:gd name="T14" fmla="*/ 0 w 57"/>
                <a:gd name="T15" fmla="*/ 1 h 226"/>
                <a:gd name="T16" fmla="*/ 0 w 57"/>
                <a:gd name="T17" fmla="*/ 2 h 226"/>
                <a:gd name="T18" fmla="*/ 0 w 57"/>
                <a:gd name="T19" fmla="*/ 3 h 226"/>
                <a:gd name="T20" fmla="*/ 0 w 57"/>
                <a:gd name="T21" fmla="*/ 4 h 226"/>
                <a:gd name="T22" fmla="*/ 0 w 57"/>
                <a:gd name="T23" fmla="*/ 6 h 226"/>
                <a:gd name="T24" fmla="*/ 0 w 57"/>
                <a:gd name="T25" fmla="*/ 6 h 226"/>
                <a:gd name="T26" fmla="*/ 0 w 57"/>
                <a:gd name="T27" fmla="*/ 7 h 226"/>
                <a:gd name="T28" fmla="*/ 1 w 57"/>
                <a:gd name="T29" fmla="*/ 8 h 226"/>
                <a:gd name="T30" fmla="*/ 1 w 57"/>
                <a:gd name="T31" fmla="*/ 8 h 226"/>
                <a:gd name="T32" fmla="*/ 1 w 57"/>
                <a:gd name="T33" fmla="*/ 8 h 226"/>
                <a:gd name="T34" fmla="*/ 2 w 57"/>
                <a:gd name="T35" fmla="*/ 8 h 226"/>
                <a:gd name="T36" fmla="*/ 2 w 57"/>
                <a:gd name="T37" fmla="*/ 8 h 226"/>
                <a:gd name="T38" fmla="*/ 2 w 57"/>
                <a:gd name="T39" fmla="*/ 7 h 226"/>
                <a:gd name="T40" fmla="*/ 2 w 57"/>
                <a:gd name="T41" fmla="*/ 7 h 226"/>
                <a:gd name="T42" fmla="*/ 2 w 57"/>
                <a:gd name="T43" fmla="*/ 7 h 226"/>
                <a:gd name="T44" fmla="*/ 1 w 57"/>
                <a:gd name="T45" fmla="*/ 7 h 226"/>
                <a:gd name="T46" fmla="*/ 1 w 57"/>
                <a:gd name="T47" fmla="*/ 7 h 226"/>
                <a:gd name="T48" fmla="*/ 1 w 57"/>
                <a:gd name="T49" fmla="*/ 6 h 226"/>
                <a:gd name="T50" fmla="*/ 1 w 57"/>
                <a:gd name="T51" fmla="*/ 6 h 226"/>
                <a:gd name="T52" fmla="*/ 1 w 57"/>
                <a:gd name="T53" fmla="*/ 5 h 226"/>
                <a:gd name="T54" fmla="*/ 1 w 57"/>
                <a:gd name="T55" fmla="*/ 4 h 226"/>
                <a:gd name="T56" fmla="*/ 1 w 57"/>
                <a:gd name="T57" fmla="*/ 3 h 226"/>
                <a:gd name="T58" fmla="*/ 1 w 57"/>
                <a:gd name="T59" fmla="*/ 2 h 226"/>
                <a:gd name="T60" fmla="*/ 1 w 57"/>
                <a:gd name="T61" fmla="*/ 2 h 226"/>
                <a:gd name="T62" fmla="*/ 1 w 57"/>
                <a:gd name="T63" fmla="*/ 1 h 226"/>
                <a:gd name="T64" fmla="*/ 1 w 57"/>
                <a:gd name="T65" fmla="*/ 1 h 226"/>
                <a:gd name="T66" fmla="*/ 2 w 57"/>
                <a:gd name="T67" fmla="*/ 1 h 226"/>
                <a:gd name="T68" fmla="*/ 2 w 57"/>
                <a:gd name="T69" fmla="*/ 1 h 226"/>
                <a:gd name="T70" fmla="*/ 2 w 57"/>
                <a:gd name="T71" fmla="*/ 1 h 226"/>
                <a:gd name="T72" fmla="*/ 2 w 57"/>
                <a:gd name="T73" fmla="*/ 1 h 2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"/>
                <a:gd name="T112" fmla="*/ 0 h 226"/>
                <a:gd name="T113" fmla="*/ 57 w 57"/>
                <a:gd name="T114" fmla="*/ 226 h 2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" h="226">
                  <a:moveTo>
                    <a:pt x="50" y="23"/>
                  </a:moveTo>
                  <a:lnTo>
                    <a:pt x="50" y="0"/>
                  </a:lnTo>
                  <a:lnTo>
                    <a:pt x="57" y="5"/>
                  </a:lnTo>
                  <a:lnTo>
                    <a:pt x="57" y="0"/>
                  </a:lnTo>
                  <a:lnTo>
                    <a:pt x="37" y="3"/>
                  </a:lnTo>
                  <a:lnTo>
                    <a:pt x="24" y="9"/>
                  </a:lnTo>
                  <a:lnTo>
                    <a:pt x="14" y="19"/>
                  </a:lnTo>
                  <a:lnTo>
                    <a:pt x="8" y="34"/>
                  </a:lnTo>
                  <a:lnTo>
                    <a:pt x="3" y="50"/>
                  </a:lnTo>
                  <a:lnTo>
                    <a:pt x="1" y="68"/>
                  </a:lnTo>
                  <a:lnTo>
                    <a:pt x="0" y="110"/>
                  </a:lnTo>
                  <a:lnTo>
                    <a:pt x="1" y="153"/>
                  </a:lnTo>
                  <a:lnTo>
                    <a:pt x="3" y="172"/>
                  </a:lnTo>
                  <a:lnTo>
                    <a:pt x="8" y="190"/>
                  </a:lnTo>
                  <a:lnTo>
                    <a:pt x="14" y="204"/>
                  </a:lnTo>
                  <a:lnTo>
                    <a:pt x="24" y="216"/>
                  </a:lnTo>
                  <a:lnTo>
                    <a:pt x="37" y="223"/>
                  </a:lnTo>
                  <a:lnTo>
                    <a:pt x="57" y="226"/>
                  </a:lnTo>
                  <a:lnTo>
                    <a:pt x="50" y="226"/>
                  </a:lnTo>
                  <a:lnTo>
                    <a:pt x="50" y="198"/>
                  </a:lnTo>
                  <a:lnTo>
                    <a:pt x="57" y="198"/>
                  </a:lnTo>
                  <a:lnTo>
                    <a:pt x="45" y="196"/>
                  </a:lnTo>
                  <a:lnTo>
                    <a:pt x="36" y="191"/>
                  </a:lnTo>
                  <a:lnTo>
                    <a:pt x="31" y="182"/>
                  </a:lnTo>
                  <a:lnTo>
                    <a:pt x="26" y="172"/>
                  </a:lnTo>
                  <a:lnTo>
                    <a:pt x="23" y="159"/>
                  </a:lnTo>
                  <a:lnTo>
                    <a:pt x="22" y="146"/>
                  </a:lnTo>
                  <a:lnTo>
                    <a:pt x="22" y="116"/>
                  </a:lnTo>
                  <a:lnTo>
                    <a:pt x="22" y="77"/>
                  </a:lnTo>
                  <a:lnTo>
                    <a:pt x="23" y="60"/>
                  </a:lnTo>
                  <a:lnTo>
                    <a:pt x="26" y="48"/>
                  </a:lnTo>
                  <a:lnTo>
                    <a:pt x="31" y="37"/>
                  </a:lnTo>
                  <a:lnTo>
                    <a:pt x="36" y="30"/>
                  </a:lnTo>
                  <a:lnTo>
                    <a:pt x="45" y="25"/>
                  </a:lnTo>
                  <a:lnTo>
                    <a:pt x="57" y="23"/>
                  </a:lnTo>
                  <a:lnTo>
                    <a:pt x="57" y="28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85" name="Freeform 315"/>
            <p:cNvSpPr>
              <a:spLocks/>
            </p:cNvSpPr>
            <p:nvPr/>
          </p:nvSpPr>
          <p:spPr bwMode="auto">
            <a:xfrm>
              <a:off x="1281" y="3040"/>
              <a:ext cx="20" cy="74"/>
            </a:xfrm>
            <a:custGeom>
              <a:avLst/>
              <a:gdLst>
                <a:gd name="T0" fmla="*/ 0 w 58"/>
                <a:gd name="T1" fmla="*/ 7 h 222"/>
                <a:gd name="T2" fmla="*/ 0 w 58"/>
                <a:gd name="T3" fmla="*/ 8 h 222"/>
                <a:gd name="T4" fmla="*/ 0 w 58"/>
                <a:gd name="T5" fmla="*/ 8 h 222"/>
                <a:gd name="T6" fmla="*/ 1 w 58"/>
                <a:gd name="T7" fmla="*/ 8 h 222"/>
                <a:gd name="T8" fmla="*/ 1 w 58"/>
                <a:gd name="T9" fmla="*/ 8 h 222"/>
                <a:gd name="T10" fmla="*/ 2 w 58"/>
                <a:gd name="T11" fmla="*/ 7 h 222"/>
                <a:gd name="T12" fmla="*/ 2 w 58"/>
                <a:gd name="T13" fmla="*/ 7 h 222"/>
                <a:gd name="T14" fmla="*/ 2 w 58"/>
                <a:gd name="T15" fmla="*/ 6 h 222"/>
                <a:gd name="T16" fmla="*/ 2 w 58"/>
                <a:gd name="T17" fmla="*/ 6 h 222"/>
                <a:gd name="T18" fmla="*/ 2 w 58"/>
                <a:gd name="T19" fmla="*/ 4 h 222"/>
                <a:gd name="T20" fmla="*/ 2 w 58"/>
                <a:gd name="T21" fmla="*/ 3 h 222"/>
                <a:gd name="T22" fmla="*/ 2 w 58"/>
                <a:gd name="T23" fmla="*/ 2 h 222"/>
                <a:gd name="T24" fmla="*/ 2 w 58"/>
                <a:gd name="T25" fmla="*/ 1 h 222"/>
                <a:gd name="T26" fmla="*/ 2 w 58"/>
                <a:gd name="T27" fmla="*/ 1 h 222"/>
                <a:gd name="T28" fmla="*/ 1 w 58"/>
                <a:gd name="T29" fmla="*/ 1 h 222"/>
                <a:gd name="T30" fmla="*/ 1 w 58"/>
                <a:gd name="T31" fmla="*/ 0 h 222"/>
                <a:gd name="T32" fmla="*/ 0 w 58"/>
                <a:gd name="T33" fmla="*/ 0 h 222"/>
                <a:gd name="T34" fmla="*/ 0 w 58"/>
                <a:gd name="T35" fmla="*/ 0 h 222"/>
                <a:gd name="T36" fmla="*/ 0 w 58"/>
                <a:gd name="T37" fmla="*/ 1 h 222"/>
                <a:gd name="T38" fmla="*/ 0 w 58"/>
                <a:gd name="T39" fmla="*/ 1 h 222"/>
                <a:gd name="T40" fmla="*/ 1 w 58"/>
                <a:gd name="T41" fmla="*/ 1 h 222"/>
                <a:gd name="T42" fmla="*/ 1 w 58"/>
                <a:gd name="T43" fmla="*/ 1 h 222"/>
                <a:gd name="T44" fmla="*/ 1 w 58"/>
                <a:gd name="T45" fmla="*/ 2 h 222"/>
                <a:gd name="T46" fmla="*/ 1 w 58"/>
                <a:gd name="T47" fmla="*/ 2 h 222"/>
                <a:gd name="T48" fmla="*/ 1 w 58"/>
                <a:gd name="T49" fmla="*/ 2 h 222"/>
                <a:gd name="T50" fmla="*/ 1 w 58"/>
                <a:gd name="T51" fmla="*/ 3 h 222"/>
                <a:gd name="T52" fmla="*/ 1 w 58"/>
                <a:gd name="T53" fmla="*/ 4 h 222"/>
                <a:gd name="T54" fmla="*/ 1 w 58"/>
                <a:gd name="T55" fmla="*/ 4 h 222"/>
                <a:gd name="T56" fmla="*/ 1 w 58"/>
                <a:gd name="T57" fmla="*/ 5 h 222"/>
                <a:gd name="T58" fmla="*/ 1 w 58"/>
                <a:gd name="T59" fmla="*/ 6 h 222"/>
                <a:gd name="T60" fmla="*/ 1 w 58"/>
                <a:gd name="T61" fmla="*/ 7 h 222"/>
                <a:gd name="T62" fmla="*/ 1 w 58"/>
                <a:gd name="T63" fmla="*/ 7 h 222"/>
                <a:gd name="T64" fmla="*/ 1 w 58"/>
                <a:gd name="T65" fmla="*/ 7 h 222"/>
                <a:gd name="T66" fmla="*/ 0 w 58"/>
                <a:gd name="T67" fmla="*/ 7 h 222"/>
                <a:gd name="T68" fmla="*/ 0 w 58"/>
                <a:gd name="T69" fmla="*/ 7 h 2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8"/>
                <a:gd name="T106" fmla="*/ 0 h 222"/>
                <a:gd name="T107" fmla="*/ 58 w 58"/>
                <a:gd name="T108" fmla="*/ 222 h 2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8" h="222">
                  <a:moveTo>
                    <a:pt x="0" y="193"/>
                  </a:moveTo>
                  <a:lnTo>
                    <a:pt x="0" y="222"/>
                  </a:lnTo>
                  <a:lnTo>
                    <a:pt x="7" y="222"/>
                  </a:lnTo>
                  <a:lnTo>
                    <a:pt x="23" y="220"/>
                  </a:lnTo>
                  <a:lnTo>
                    <a:pt x="36" y="212"/>
                  </a:lnTo>
                  <a:lnTo>
                    <a:pt x="45" y="202"/>
                  </a:lnTo>
                  <a:lnTo>
                    <a:pt x="51" y="188"/>
                  </a:lnTo>
                  <a:lnTo>
                    <a:pt x="55" y="171"/>
                  </a:lnTo>
                  <a:lnTo>
                    <a:pt x="57" y="153"/>
                  </a:lnTo>
                  <a:lnTo>
                    <a:pt x="58" y="114"/>
                  </a:lnTo>
                  <a:lnTo>
                    <a:pt x="57" y="73"/>
                  </a:lnTo>
                  <a:lnTo>
                    <a:pt x="55" y="55"/>
                  </a:lnTo>
                  <a:lnTo>
                    <a:pt x="51" y="39"/>
                  </a:lnTo>
                  <a:lnTo>
                    <a:pt x="45" y="26"/>
                  </a:lnTo>
                  <a:lnTo>
                    <a:pt x="36" y="16"/>
                  </a:lnTo>
                  <a:lnTo>
                    <a:pt x="23" y="9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23"/>
                  </a:lnTo>
                  <a:lnTo>
                    <a:pt x="7" y="29"/>
                  </a:lnTo>
                  <a:lnTo>
                    <a:pt x="14" y="30"/>
                  </a:lnTo>
                  <a:lnTo>
                    <a:pt x="21" y="35"/>
                  </a:lnTo>
                  <a:lnTo>
                    <a:pt x="26" y="43"/>
                  </a:lnTo>
                  <a:lnTo>
                    <a:pt x="30" y="53"/>
                  </a:lnTo>
                  <a:lnTo>
                    <a:pt x="32" y="64"/>
                  </a:lnTo>
                  <a:lnTo>
                    <a:pt x="33" y="80"/>
                  </a:lnTo>
                  <a:lnTo>
                    <a:pt x="35" y="97"/>
                  </a:lnTo>
                  <a:lnTo>
                    <a:pt x="35" y="114"/>
                  </a:lnTo>
                  <a:lnTo>
                    <a:pt x="35" y="143"/>
                  </a:lnTo>
                  <a:lnTo>
                    <a:pt x="31" y="168"/>
                  </a:lnTo>
                  <a:lnTo>
                    <a:pt x="28" y="179"/>
                  </a:lnTo>
                  <a:lnTo>
                    <a:pt x="23" y="186"/>
                  </a:lnTo>
                  <a:lnTo>
                    <a:pt x="16" y="191"/>
                  </a:lnTo>
                  <a:lnTo>
                    <a:pt x="7" y="193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86" name="Freeform 316"/>
            <p:cNvSpPr>
              <a:spLocks/>
            </p:cNvSpPr>
            <p:nvPr/>
          </p:nvSpPr>
          <p:spPr bwMode="auto">
            <a:xfrm>
              <a:off x="1265" y="3040"/>
              <a:ext cx="19" cy="74"/>
            </a:xfrm>
            <a:custGeom>
              <a:avLst/>
              <a:gdLst>
                <a:gd name="T0" fmla="*/ 2 w 57"/>
                <a:gd name="T1" fmla="*/ 1 h 222"/>
                <a:gd name="T2" fmla="*/ 2 w 57"/>
                <a:gd name="T3" fmla="*/ 0 h 222"/>
                <a:gd name="T4" fmla="*/ 2 w 57"/>
                <a:gd name="T5" fmla="*/ 0 h 222"/>
                <a:gd name="T6" fmla="*/ 2 w 57"/>
                <a:gd name="T7" fmla="*/ 0 h 222"/>
                <a:gd name="T8" fmla="*/ 1 w 57"/>
                <a:gd name="T9" fmla="*/ 0 h 222"/>
                <a:gd name="T10" fmla="*/ 1 w 57"/>
                <a:gd name="T11" fmla="*/ 0 h 222"/>
                <a:gd name="T12" fmla="*/ 1 w 57"/>
                <a:gd name="T13" fmla="*/ 1 h 222"/>
                <a:gd name="T14" fmla="*/ 0 w 57"/>
                <a:gd name="T15" fmla="*/ 1 h 222"/>
                <a:gd name="T16" fmla="*/ 0 w 57"/>
                <a:gd name="T17" fmla="*/ 2 h 222"/>
                <a:gd name="T18" fmla="*/ 0 w 57"/>
                <a:gd name="T19" fmla="*/ 3 h 222"/>
                <a:gd name="T20" fmla="*/ 0 w 57"/>
                <a:gd name="T21" fmla="*/ 4 h 222"/>
                <a:gd name="T22" fmla="*/ 0 w 57"/>
                <a:gd name="T23" fmla="*/ 6 h 222"/>
                <a:gd name="T24" fmla="*/ 0 w 57"/>
                <a:gd name="T25" fmla="*/ 6 h 222"/>
                <a:gd name="T26" fmla="*/ 0 w 57"/>
                <a:gd name="T27" fmla="*/ 7 h 222"/>
                <a:gd name="T28" fmla="*/ 1 w 57"/>
                <a:gd name="T29" fmla="*/ 7 h 222"/>
                <a:gd name="T30" fmla="*/ 1 w 57"/>
                <a:gd name="T31" fmla="*/ 8 h 222"/>
                <a:gd name="T32" fmla="*/ 1 w 57"/>
                <a:gd name="T33" fmla="*/ 8 h 222"/>
                <a:gd name="T34" fmla="*/ 2 w 57"/>
                <a:gd name="T35" fmla="*/ 8 h 222"/>
                <a:gd name="T36" fmla="*/ 2 w 57"/>
                <a:gd name="T37" fmla="*/ 8 h 222"/>
                <a:gd name="T38" fmla="*/ 2 w 57"/>
                <a:gd name="T39" fmla="*/ 7 h 222"/>
                <a:gd name="T40" fmla="*/ 2 w 57"/>
                <a:gd name="T41" fmla="*/ 7 h 222"/>
                <a:gd name="T42" fmla="*/ 2 w 57"/>
                <a:gd name="T43" fmla="*/ 7 h 222"/>
                <a:gd name="T44" fmla="*/ 1 w 57"/>
                <a:gd name="T45" fmla="*/ 7 h 222"/>
                <a:gd name="T46" fmla="*/ 1 w 57"/>
                <a:gd name="T47" fmla="*/ 7 h 222"/>
                <a:gd name="T48" fmla="*/ 1 w 57"/>
                <a:gd name="T49" fmla="*/ 6 h 222"/>
                <a:gd name="T50" fmla="*/ 1 w 57"/>
                <a:gd name="T51" fmla="*/ 5 h 222"/>
                <a:gd name="T52" fmla="*/ 1 w 57"/>
                <a:gd name="T53" fmla="*/ 4 h 222"/>
                <a:gd name="T54" fmla="*/ 1 w 57"/>
                <a:gd name="T55" fmla="*/ 3 h 222"/>
                <a:gd name="T56" fmla="*/ 1 w 57"/>
                <a:gd name="T57" fmla="*/ 2 h 222"/>
                <a:gd name="T58" fmla="*/ 1 w 57"/>
                <a:gd name="T59" fmla="*/ 2 h 222"/>
                <a:gd name="T60" fmla="*/ 1 w 57"/>
                <a:gd name="T61" fmla="*/ 1 h 222"/>
                <a:gd name="T62" fmla="*/ 1 w 57"/>
                <a:gd name="T63" fmla="*/ 1 h 222"/>
                <a:gd name="T64" fmla="*/ 2 w 57"/>
                <a:gd name="T65" fmla="*/ 1 h 222"/>
                <a:gd name="T66" fmla="*/ 2 w 57"/>
                <a:gd name="T67" fmla="*/ 1 h 222"/>
                <a:gd name="T68" fmla="*/ 2 w 57"/>
                <a:gd name="T69" fmla="*/ 1 h 222"/>
                <a:gd name="T70" fmla="*/ 2 w 57"/>
                <a:gd name="T71" fmla="*/ 1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7"/>
                <a:gd name="T109" fmla="*/ 0 h 222"/>
                <a:gd name="T110" fmla="*/ 57 w 57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7" h="222">
                  <a:moveTo>
                    <a:pt x="50" y="23"/>
                  </a:moveTo>
                  <a:lnTo>
                    <a:pt x="50" y="0"/>
                  </a:lnTo>
                  <a:lnTo>
                    <a:pt x="57" y="7"/>
                  </a:lnTo>
                  <a:lnTo>
                    <a:pt x="57" y="0"/>
                  </a:lnTo>
                  <a:lnTo>
                    <a:pt x="37" y="3"/>
                  </a:lnTo>
                  <a:lnTo>
                    <a:pt x="24" y="9"/>
                  </a:lnTo>
                  <a:lnTo>
                    <a:pt x="14" y="20"/>
                  </a:lnTo>
                  <a:lnTo>
                    <a:pt x="8" y="34"/>
                  </a:lnTo>
                  <a:lnTo>
                    <a:pt x="3" y="50"/>
                  </a:lnTo>
                  <a:lnTo>
                    <a:pt x="1" y="70"/>
                  </a:lnTo>
                  <a:lnTo>
                    <a:pt x="0" y="114"/>
                  </a:lnTo>
                  <a:lnTo>
                    <a:pt x="1" y="153"/>
                  </a:lnTo>
                  <a:lnTo>
                    <a:pt x="3" y="171"/>
                  </a:lnTo>
                  <a:lnTo>
                    <a:pt x="8" y="188"/>
                  </a:lnTo>
                  <a:lnTo>
                    <a:pt x="14" y="202"/>
                  </a:lnTo>
                  <a:lnTo>
                    <a:pt x="24" y="212"/>
                  </a:lnTo>
                  <a:lnTo>
                    <a:pt x="37" y="220"/>
                  </a:lnTo>
                  <a:lnTo>
                    <a:pt x="57" y="222"/>
                  </a:lnTo>
                  <a:lnTo>
                    <a:pt x="50" y="222"/>
                  </a:lnTo>
                  <a:lnTo>
                    <a:pt x="50" y="193"/>
                  </a:lnTo>
                  <a:lnTo>
                    <a:pt x="57" y="193"/>
                  </a:lnTo>
                  <a:lnTo>
                    <a:pt x="45" y="191"/>
                  </a:lnTo>
                  <a:lnTo>
                    <a:pt x="36" y="186"/>
                  </a:lnTo>
                  <a:lnTo>
                    <a:pt x="31" y="179"/>
                  </a:lnTo>
                  <a:lnTo>
                    <a:pt x="26" y="168"/>
                  </a:lnTo>
                  <a:lnTo>
                    <a:pt x="22" y="143"/>
                  </a:lnTo>
                  <a:lnTo>
                    <a:pt x="22" y="114"/>
                  </a:lnTo>
                  <a:lnTo>
                    <a:pt x="22" y="76"/>
                  </a:lnTo>
                  <a:lnTo>
                    <a:pt x="23" y="61"/>
                  </a:lnTo>
                  <a:lnTo>
                    <a:pt x="26" y="48"/>
                  </a:lnTo>
                  <a:lnTo>
                    <a:pt x="31" y="38"/>
                  </a:lnTo>
                  <a:lnTo>
                    <a:pt x="36" y="30"/>
                  </a:lnTo>
                  <a:lnTo>
                    <a:pt x="45" y="25"/>
                  </a:lnTo>
                  <a:lnTo>
                    <a:pt x="57" y="23"/>
                  </a:lnTo>
                  <a:lnTo>
                    <a:pt x="57" y="29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87" name="Freeform 317"/>
            <p:cNvSpPr>
              <a:spLocks/>
            </p:cNvSpPr>
            <p:nvPr/>
          </p:nvSpPr>
          <p:spPr bwMode="auto">
            <a:xfrm>
              <a:off x="2165" y="3146"/>
              <a:ext cx="38" cy="71"/>
            </a:xfrm>
            <a:custGeom>
              <a:avLst/>
              <a:gdLst>
                <a:gd name="T0" fmla="*/ 4 w 113"/>
                <a:gd name="T1" fmla="*/ 8 h 212"/>
                <a:gd name="T2" fmla="*/ 4 w 113"/>
                <a:gd name="T3" fmla="*/ 7 h 212"/>
                <a:gd name="T4" fmla="*/ 1 w 113"/>
                <a:gd name="T5" fmla="*/ 7 h 212"/>
                <a:gd name="T6" fmla="*/ 1 w 113"/>
                <a:gd name="T7" fmla="*/ 7 h 212"/>
                <a:gd name="T8" fmla="*/ 4 w 113"/>
                <a:gd name="T9" fmla="*/ 4 h 212"/>
                <a:gd name="T10" fmla="*/ 4 w 113"/>
                <a:gd name="T11" fmla="*/ 3 h 212"/>
                <a:gd name="T12" fmla="*/ 4 w 113"/>
                <a:gd name="T13" fmla="*/ 1 h 212"/>
                <a:gd name="T14" fmla="*/ 3 w 113"/>
                <a:gd name="T15" fmla="*/ 0 h 212"/>
                <a:gd name="T16" fmla="*/ 2 w 113"/>
                <a:gd name="T17" fmla="*/ 0 h 212"/>
                <a:gd name="T18" fmla="*/ 1 w 113"/>
                <a:gd name="T19" fmla="*/ 0 h 212"/>
                <a:gd name="T20" fmla="*/ 0 w 113"/>
                <a:gd name="T21" fmla="*/ 1 h 212"/>
                <a:gd name="T22" fmla="*/ 0 w 113"/>
                <a:gd name="T23" fmla="*/ 2 h 212"/>
                <a:gd name="T24" fmla="*/ 0 w 113"/>
                <a:gd name="T25" fmla="*/ 2 h 212"/>
                <a:gd name="T26" fmla="*/ 0 w 113"/>
                <a:gd name="T27" fmla="*/ 2 h 212"/>
                <a:gd name="T28" fmla="*/ 1 w 113"/>
                <a:gd name="T29" fmla="*/ 2 h 212"/>
                <a:gd name="T30" fmla="*/ 1 w 113"/>
                <a:gd name="T31" fmla="*/ 2 h 212"/>
                <a:gd name="T32" fmla="*/ 1 w 113"/>
                <a:gd name="T33" fmla="*/ 1 h 212"/>
                <a:gd name="T34" fmla="*/ 2 w 113"/>
                <a:gd name="T35" fmla="*/ 1 h 212"/>
                <a:gd name="T36" fmla="*/ 2 w 113"/>
                <a:gd name="T37" fmla="*/ 1 h 212"/>
                <a:gd name="T38" fmla="*/ 3 w 113"/>
                <a:gd name="T39" fmla="*/ 1 h 212"/>
                <a:gd name="T40" fmla="*/ 3 w 113"/>
                <a:gd name="T41" fmla="*/ 2 h 212"/>
                <a:gd name="T42" fmla="*/ 3 w 113"/>
                <a:gd name="T43" fmla="*/ 3 h 212"/>
                <a:gd name="T44" fmla="*/ 0 w 113"/>
                <a:gd name="T45" fmla="*/ 7 h 212"/>
                <a:gd name="T46" fmla="*/ 0 w 113"/>
                <a:gd name="T47" fmla="*/ 7 h 212"/>
                <a:gd name="T48" fmla="*/ 0 w 113"/>
                <a:gd name="T49" fmla="*/ 8 h 212"/>
                <a:gd name="T50" fmla="*/ 4 w 113"/>
                <a:gd name="T51" fmla="*/ 8 h 2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3"/>
                <a:gd name="T79" fmla="*/ 0 h 212"/>
                <a:gd name="T80" fmla="*/ 113 w 113"/>
                <a:gd name="T81" fmla="*/ 212 h 2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3" h="212">
                  <a:moveTo>
                    <a:pt x="113" y="212"/>
                  </a:moveTo>
                  <a:lnTo>
                    <a:pt x="113" y="189"/>
                  </a:lnTo>
                  <a:lnTo>
                    <a:pt x="28" y="189"/>
                  </a:lnTo>
                  <a:lnTo>
                    <a:pt x="33" y="194"/>
                  </a:lnTo>
                  <a:lnTo>
                    <a:pt x="97" y="102"/>
                  </a:lnTo>
                  <a:lnTo>
                    <a:pt x="106" y="74"/>
                  </a:lnTo>
                  <a:lnTo>
                    <a:pt x="105" y="33"/>
                  </a:lnTo>
                  <a:lnTo>
                    <a:pt x="88" y="8"/>
                  </a:lnTo>
                  <a:lnTo>
                    <a:pt x="56" y="0"/>
                  </a:lnTo>
                  <a:lnTo>
                    <a:pt x="31" y="4"/>
                  </a:lnTo>
                  <a:lnTo>
                    <a:pt x="13" y="17"/>
                  </a:lnTo>
                  <a:lnTo>
                    <a:pt x="1" y="49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28" y="58"/>
                  </a:lnTo>
                  <a:lnTo>
                    <a:pt x="28" y="63"/>
                  </a:lnTo>
                  <a:lnTo>
                    <a:pt x="33" y="38"/>
                  </a:lnTo>
                  <a:lnTo>
                    <a:pt x="49" y="25"/>
                  </a:lnTo>
                  <a:lnTo>
                    <a:pt x="56" y="24"/>
                  </a:lnTo>
                  <a:lnTo>
                    <a:pt x="74" y="33"/>
                  </a:lnTo>
                  <a:lnTo>
                    <a:pt x="79" y="58"/>
                  </a:lnTo>
                  <a:lnTo>
                    <a:pt x="70" y="94"/>
                  </a:lnTo>
                  <a:lnTo>
                    <a:pt x="0" y="194"/>
                  </a:lnTo>
                  <a:lnTo>
                    <a:pt x="0" y="189"/>
                  </a:lnTo>
                  <a:lnTo>
                    <a:pt x="0" y="212"/>
                  </a:lnTo>
                  <a:lnTo>
                    <a:pt x="113" y="2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88" name="Freeform 318"/>
            <p:cNvSpPr>
              <a:spLocks/>
            </p:cNvSpPr>
            <p:nvPr/>
          </p:nvSpPr>
          <p:spPr bwMode="auto">
            <a:xfrm>
              <a:off x="2208" y="3146"/>
              <a:ext cx="40" cy="74"/>
            </a:xfrm>
            <a:custGeom>
              <a:avLst/>
              <a:gdLst>
                <a:gd name="T0" fmla="*/ 0 w 119"/>
                <a:gd name="T1" fmla="*/ 0 h 222"/>
                <a:gd name="T2" fmla="*/ 0 w 119"/>
                <a:gd name="T3" fmla="*/ 4 h 222"/>
                <a:gd name="T4" fmla="*/ 1 w 119"/>
                <a:gd name="T5" fmla="*/ 4 h 222"/>
                <a:gd name="T6" fmla="*/ 1 w 119"/>
                <a:gd name="T7" fmla="*/ 5 h 222"/>
                <a:gd name="T8" fmla="*/ 2 w 119"/>
                <a:gd name="T9" fmla="*/ 4 h 222"/>
                <a:gd name="T10" fmla="*/ 2 w 119"/>
                <a:gd name="T11" fmla="*/ 4 h 222"/>
                <a:gd name="T12" fmla="*/ 3 w 119"/>
                <a:gd name="T13" fmla="*/ 4 h 222"/>
                <a:gd name="T14" fmla="*/ 3 w 119"/>
                <a:gd name="T15" fmla="*/ 4 h 222"/>
                <a:gd name="T16" fmla="*/ 3 w 119"/>
                <a:gd name="T17" fmla="*/ 6 h 222"/>
                <a:gd name="T18" fmla="*/ 3 w 119"/>
                <a:gd name="T19" fmla="*/ 7 h 222"/>
                <a:gd name="T20" fmla="*/ 2 w 119"/>
                <a:gd name="T21" fmla="*/ 7 h 222"/>
                <a:gd name="T22" fmla="*/ 2 w 119"/>
                <a:gd name="T23" fmla="*/ 7 h 222"/>
                <a:gd name="T24" fmla="*/ 2 w 119"/>
                <a:gd name="T25" fmla="*/ 7 h 222"/>
                <a:gd name="T26" fmla="*/ 1 w 119"/>
                <a:gd name="T27" fmla="*/ 6 h 222"/>
                <a:gd name="T28" fmla="*/ 0 w 119"/>
                <a:gd name="T29" fmla="*/ 6 h 222"/>
                <a:gd name="T30" fmla="*/ 0 w 119"/>
                <a:gd name="T31" fmla="*/ 6 h 222"/>
                <a:gd name="T32" fmla="*/ 0 w 119"/>
                <a:gd name="T33" fmla="*/ 7 h 222"/>
                <a:gd name="T34" fmla="*/ 1 w 119"/>
                <a:gd name="T35" fmla="*/ 8 h 222"/>
                <a:gd name="T36" fmla="*/ 2 w 119"/>
                <a:gd name="T37" fmla="*/ 8 h 222"/>
                <a:gd name="T38" fmla="*/ 4 w 119"/>
                <a:gd name="T39" fmla="*/ 8 h 222"/>
                <a:gd name="T40" fmla="*/ 4 w 119"/>
                <a:gd name="T41" fmla="*/ 7 h 222"/>
                <a:gd name="T42" fmla="*/ 4 w 119"/>
                <a:gd name="T43" fmla="*/ 6 h 222"/>
                <a:gd name="T44" fmla="*/ 4 w 119"/>
                <a:gd name="T45" fmla="*/ 5 h 222"/>
                <a:gd name="T46" fmla="*/ 4 w 119"/>
                <a:gd name="T47" fmla="*/ 3 h 222"/>
                <a:gd name="T48" fmla="*/ 4 w 119"/>
                <a:gd name="T49" fmla="*/ 3 h 222"/>
                <a:gd name="T50" fmla="*/ 2 w 119"/>
                <a:gd name="T51" fmla="*/ 3 h 222"/>
                <a:gd name="T52" fmla="*/ 2 w 119"/>
                <a:gd name="T53" fmla="*/ 3 h 222"/>
                <a:gd name="T54" fmla="*/ 2 w 119"/>
                <a:gd name="T55" fmla="*/ 3 h 222"/>
                <a:gd name="T56" fmla="*/ 1 w 119"/>
                <a:gd name="T57" fmla="*/ 3 h 222"/>
                <a:gd name="T58" fmla="*/ 1 w 119"/>
                <a:gd name="T59" fmla="*/ 1 h 222"/>
                <a:gd name="T60" fmla="*/ 4 w 119"/>
                <a:gd name="T61" fmla="*/ 1 h 222"/>
                <a:gd name="T62" fmla="*/ 4 w 119"/>
                <a:gd name="T63" fmla="*/ 0 h 222"/>
                <a:gd name="T64" fmla="*/ 0 w 119"/>
                <a:gd name="T65" fmla="*/ 0 h 2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9"/>
                <a:gd name="T100" fmla="*/ 0 h 222"/>
                <a:gd name="T101" fmla="*/ 119 w 119"/>
                <a:gd name="T102" fmla="*/ 222 h 2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9" h="222">
                  <a:moveTo>
                    <a:pt x="7" y="0"/>
                  </a:moveTo>
                  <a:lnTo>
                    <a:pt x="7" y="120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47" y="106"/>
                  </a:lnTo>
                  <a:lnTo>
                    <a:pt x="54" y="99"/>
                  </a:lnTo>
                  <a:lnTo>
                    <a:pt x="74" y="99"/>
                  </a:lnTo>
                  <a:lnTo>
                    <a:pt x="86" y="116"/>
                  </a:lnTo>
                  <a:lnTo>
                    <a:pt x="89" y="171"/>
                  </a:lnTo>
                  <a:lnTo>
                    <a:pt x="84" y="190"/>
                  </a:lnTo>
                  <a:lnTo>
                    <a:pt x="66" y="199"/>
                  </a:lnTo>
                  <a:lnTo>
                    <a:pt x="51" y="197"/>
                  </a:lnTo>
                  <a:lnTo>
                    <a:pt x="42" y="192"/>
                  </a:lnTo>
                  <a:lnTo>
                    <a:pt x="36" y="166"/>
                  </a:lnTo>
                  <a:lnTo>
                    <a:pt x="0" y="166"/>
                  </a:lnTo>
                  <a:lnTo>
                    <a:pt x="7" y="171"/>
                  </a:lnTo>
                  <a:lnTo>
                    <a:pt x="11" y="199"/>
                  </a:lnTo>
                  <a:lnTo>
                    <a:pt x="31" y="219"/>
                  </a:lnTo>
                  <a:lnTo>
                    <a:pt x="60" y="222"/>
                  </a:lnTo>
                  <a:lnTo>
                    <a:pt x="94" y="216"/>
                  </a:lnTo>
                  <a:lnTo>
                    <a:pt x="111" y="198"/>
                  </a:lnTo>
                  <a:lnTo>
                    <a:pt x="117" y="174"/>
                  </a:lnTo>
                  <a:lnTo>
                    <a:pt x="119" y="130"/>
                  </a:lnTo>
                  <a:lnTo>
                    <a:pt x="108" y="93"/>
                  </a:lnTo>
                  <a:lnTo>
                    <a:pt x="94" y="79"/>
                  </a:lnTo>
                  <a:lnTo>
                    <a:pt x="62" y="76"/>
                  </a:lnTo>
                  <a:lnTo>
                    <a:pt x="47" y="84"/>
                  </a:lnTo>
                  <a:lnTo>
                    <a:pt x="42" y="92"/>
                  </a:lnTo>
                  <a:lnTo>
                    <a:pt x="36" y="86"/>
                  </a:lnTo>
                  <a:lnTo>
                    <a:pt x="36" y="30"/>
                  </a:lnTo>
                  <a:lnTo>
                    <a:pt x="113" y="30"/>
                  </a:lnTo>
                  <a:lnTo>
                    <a:pt x="11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89" name="Freeform 319"/>
            <p:cNvSpPr>
              <a:spLocks/>
            </p:cNvSpPr>
            <p:nvPr/>
          </p:nvSpPr>
          <p:spPr bwMode="auto">
            <a:xfrm>
              <a:off x="2274" y="3146"/>
              <a:ext cx="19" cy="74"/>
            </a:xfrm>
            <a:custGeom>
              <a:avLst/>
              <a:gdLst>
                <a:gd name="T0" fmla="*/ 0 w 57"/>
                <a:gd name="T1" fmla="*/ 7 h 222"/>
                <a:gd name="T2" fmla="*/ 0 w 57"/>
                <a:gd name="T3" fmla="*/ 8 h 222"/>
                <a:gd name="T4" fmla="*/ 1 w 57"/>
                <a:gd name="T5" fmla="*/ 8 h 222"/>
                <a:gd name="T6" fmla="*/ 1 w 57"/>
                <a:gd name="T7" fmla="*/ 8 h 222"/>
                <a:gd name="T8" fmla="*/ 2 w 57"/>
                <a:gd name="T9" fmla="*/ 7 h 222"/>
                <a:gd name="T10" fmla="*/ 2 w 57"/>
                <a:gd name="T11" fmla="*/ 7 h 222"/>
                <a:gd name="T12" fmla="*/ 2 w 57"/>
                <a:gd name="T13" fmla="*/ 6 h 222"/>
                <a:gd name="T14" fmla="*/ 2 w 57"/>
                <a:gd name="T15" fmla="*/ 6 h 222"/>
                <a:gd name="T16" fmla="*/ 2 w 57"/>
                <a:gd name="T17" fmla="*/ 4 h 222"/>
                <a:gd name="T18" fmla="*/ 2 w 57"/>
                <a:gd name="T19" fmla="*/ 3 h 222"/>
                <a:gd name="T20" fmla="*/ 2 w 57"/>
                <a:gd name="T21" fmla="*/ 2 h 222"/>
                <a:gd name="T22" fmla="*/ 2 w 57"/>
                <a:gd name="T23" fmla="*/ 1 h 222"/>
                <a:gd name="T24" fmla="*/ 2 w 57"/>
                <a:gd name="T25" fmla="*/ 1 h 222"/>
                <a:gd name="T26" fmla="*/ 1 w 57"/>
                <a:gd name="T27" fmla="*/ 1 h 222"/>
                <a:gd name="T28" fmla="*/ 1 w 57"/>
                <a:gd name="T29" fmla="*/ 0 h 222"/>
                <a:gd name="T30" fmla="*/ 0 w 57"/>
                <a:gd name="T31" fmla="*/ 0 h 222"/>
                <a:gd name="T32" fmla="*/ 0 w 57"/>
                <a:gd name="T33" fmla="*/ 0 h 222"/>
                <a:gd name="T34" fmla="*/ 0 w 57"/>
                <a:gd name="T35" fmla="*/ 1 h 222"/>
                <a:gd name="T36" fmla="*/ 0 w 57"/>
                <a:gd name="T37" fmla="*/ 1 h 222"/>
                <a:gd name="T38" fmla="*/ 0 w 57"/>
                <a:gd name="T39" fmla="*/ 1 h 222"/>
                <a:gd name="T40" fmla="*/ 1 w 57"/>
                <a:gd name="T41" fmla="*/ 1 h 222"/>
                <a:gd name="T42" fmla="*/ 1 w 57"/>
                <a:gd name="T43" fmla="*/ 2 h 222"/>
                <a:gd name="T44" fmla="*/ 1 w 57"/>
                <a:gd name="T45" fmla="*/ 2 h 222"/>
                <a:gd name="T46" fmla="*/ 1 w 57"/>
                <a:gd name="T47" fmla="*/ 2 h 222"/>
                <a:gd name="T48" fmla="*/ 1 w 57"/>
                <a:gd name="T49" fmla="*/ 3 h 222"/>
                <a:gd name="T50" fmla="*/ 1 w 57"/>
                <a:gd name="T51" fmla="*/ 4 h 222"/>
                <a:gd name="T52" fmla="*/ 1 w 57"/>
                <a:gd name="T53" fmla="*/ 4 h 222"/>
                <a:gd name="T54" fmla="*/ 1 w 57"/>
                <a:gd name="T55" fmla="*/ 5 h 222"/>
                <a:gd name="T56" fmla="*/ 1 w 57"/>
                <a:gd name="T57" fmla="*/ 6 h 222"/>
                <a:gd name="T58" fmla="*/ 1 w 57"/>
                <a:gd name="T59" fmla="*/ 7 h 222"/>
                <a:gd name="T60" fmla="*/ 1 w 57"/>
                <a:gd name="T61" fmla="*/ 7 h 222"/>
                <a:gd name="T62" fmla="*/ 0 w 57"/>
                <a:gd name="T63" fmla="*/ 7 h 222"/>
                <a:gd name="T64" fmla="*/ 0 w 57"/>
                <a:gd name="T65" fmla="*/ 7 h 222"/>
                <a:gd name="T66" fmla="*/ 0 w 57"/>
                <a:gd name="T67" fmla="*/ 7 h 2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7"/>
                <a:gd name="T103" fmla="*/ 0 h 222"/>
                <a:gd name="T104" fmla="*/ 57 w 57"/>
                <a:gd name="T105" fmla="*/ 222 h 2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7" h="222">
                  <a:moveTo>
                    <a:pt x="0" y="194"/>
                  </a:moveTo>
                  <a:lnTo>
                    <a:pt x="0" y="222"/>
                  </a:lnTo>
                  <a:lnTo>
                    <a:pt x="19" y="220"/>
                  </a:lnTo>
                  <a:lnTo>
                    <a:pt x="32" y="213"/>
                  </a:lnTo>
                  <a:lnTo>
                    <a:pt x="43" y="202"/>
                  </a:lnTo>
                  <a:lnTo>
                    <a:pt x="50" y="188"/>
                  </a:lnTo>
                  <a:lnTo>
                    <a:pt x="54" y="171"/>
                  </a:lnTo>
                  <a:lnTo>
                    <a:pt x="55" y="153"/>
                  </a:lnTo>
                  <a:lnTo>
                    <a:pt x="57" y="115"/>
                  </a:lnTo>
                  <a:lnTo>
                    <a:pt x="55" y="74"/>
                  </a:lnTo>
                  <a:lnTo>
                    <a:pt x="54" y="56"/>
                  </a:lnTo>
                  <a:lnTo>
                    <a:pt x="50" y="40"/>
                  </a:lnTo>
                  <a:lnTo>
                    <a:pt x="43" y="26"/>
                  </a:lnTo>
                  <a:lnTo>
                    <a:pt x="32" y="16"/>
                  </a:lnTo>
                  <a:lnTo>
                    <a:pt x="19" y="9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8" y="31"/>
                  </a:lnTo>
                  <a:lnTo>
                    <a:pt x="14" y="36"/>
                  </a:lnTo>
                  <a:lnTo>
                    <a:pt x="18" y="44"/>
                  </a:lnTo>
                  <a:lnTo>
                    <a:pt x="22" y="54"/>
                  </a:lnTo>
                  <a:lnTo>
                    <a:pt x="26" y="67"/>
                  </a:lnTo>
                  <a:lnTo>
                    <a:pt x="27" y="83"/>
                  </a:lnTo>
                  <a:lnTo>
                    <a:pt x="28" y="99"/>
                  </a:lnTo>
                  <a:lnTo>
                    <a:pt x="28" y="120"/>
                  </a:lnTo>
                  <a:lnTo>
                    <a:pt x="28" y="147"/>
                  </a:lnTo>
                  <a:lnTo>
                    <a:pt x="25" y="171"/>
                  </a:lnTo>
                  <a:lnTo>
                    <a:pt x="22" y="181"/>
                  </a:lnTo>
                  <a:lnTo>
                    <a:pt x="17" y="189"/>
                  </a:lnTo>
                  <a:lnTo>
                    <a:pt x="9" y="195"/>
                  </a:lnTo>
                  <a:lnTo>
                    <a:pt x="0" y="199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90" name="Freeform 320"/>
            <p:cNvSpPr>
              <a:spLocks/>
            </p:cNvSpPr>
            <p:nvPr/>
          </p:nvSpPr>
          <p:spPr bwMode="auto">
            <a:xfrm>
              <a:off x="2255" y="3146"/>
              <a:ext cx="19" cy="74"/>
            </a:xfrm>
            <a:custGeom>
              <a:avLst/>
              <a:gdLst>
                <a:gd name="T0" fmla="*/ 2 w 58"/>
                <a:gd name="T1" fmla="*/ 1 h 222"/>
                <a:gd name="T2" fmla="*/ 2 w 58"/>
                <a:gd name="T3" fmla="*/ 0 h 222"/>
                <a:gd name="T4" fmla="*/ 2 w 58"/>
                <a:gd name="T5" fmla="*/ 0 h 222"/>
                <a:gd name="T6" fmla="*/ 2 w 58"/>
                <a:gd name="T7" fmla="*/ 0 h 222"/>
                <a:gd name="T8" fmla="*/ 1 w 58"/>
                <a:gd name="T9" fmla="*/ 0 h 222"/>
                <a:gd name="T10" fmla="*/ 1 w 58"/>
                <a:gd name="T11" fmla="*/ 0 h 222"/>
                <a:gd name="T12" fmla="*/ 1 w 58"/>
                <a:gd name="T13" fmla="*/ 1 h 222"/>
                <a:gd name="T14" fmla="*/ 0 w 58"/>
                <a:gd name="T15" fmla="*/ 1 h 222"/>
                <a:gd name="T16" fmla="*/ 0 w 58"/>
                <a:gd name="T17" fmla="*/ 2 h 222"/>
                <a:gd name="T18" fmla="*/ 0 w 58"/>
                <a:gd name="T19" fmla="*/ 3 h 222"/>
                <a:gd name="T20" fmla="*/ 0 w 58"/>
                <a:gd name="T21" fmla="*/ 4 h 222"/>
                <a:gd name="T22" fmla="*/ 0 w 58"/>
                <a:gd name="T23" fmla="*/ 6 h 222"/>
                <a:gd name="T24" fmla="*/ 0 w 58"/>
                <a:gd name="T25" fmla="*/ 6 h 222"/>
                <a:gd name="T26" fmla="*/ 0 w 58"/>
                <a:gd name="T27" fmla="*/ 7 h 222"/>
                <a:gd name="T28" fmla="*/ 1 w 58"/>
                <a:gd name="T29" fmla="*/ 7 h 222"/>
                <a:gd name="T30" fmla="*/ 1 w 58"/>
                <a:gd name="T31" fmla="*/ 8 h 222"/>
                <a:gd name="T32" fmla="*/ 1 w 58"/>
                <a:gd name="T33" fmla="*/ 8 h 222"/>
                <a:gd name="T34" fmla="*/ 2 w 58"/>
                <a:gd name="T35" fmla="*/ 8 h 222"/>
                <a:gd name="T36" fmla="*/ 2 w 58"/>
                <a:gd name="T37" fmla="*/ 7 h 222"/>
                <a:gd name="T38" fmla="*/ 2 w 58"/>
                <a:gd name="T39" fmla="*/ 7 h 222"/>
                <a:gd name="T40" fmla="*/ 2 w 58"/>
                <a:gd name="T41" fmla="*/ 7 h 222"/>
                <a:gd name="T42" fmla="*/ 1 w 58"/>
                <a:gd name="T43" fmla="*/ 7 h 222"/>
                <a:gd name="T44" fmla="*/ 1 w 58"/>
                <a:gd name="T45" fmla="*/ 7 h 222"/>
                <a:gd name="T46" fmla="*/ 1 w 58"/>
                <a:gd name="T47" fmla="*/ 6 h 222"/>
                <a:gd name="T48" fmla="*/ 1 w 58"/>
                <a:gd name="T49" fmla="*/ 5 h 222"/>
                <a:gd name="T50" fmla="*/ 1 w 58"/>
                <a:gd name="T51" fmla="*/ 4 h 222"/>
                <a:gd name="T52" fmla="*/ 1 w 58"/>
                <a:gd name="T53" fmla="*/ 3 h 222"/>
                <a:gd name="T54" fmla="*/ 1 w 58"/>
                <a:gd name="T55" fmla="*/ 2 h 222"/>
                <a:gd name="T56" fmla="*/ 1 w 58"/>
                <a:gd name="T57" fmla="*/ 2 h 222"/>
                <a:gd name="T58" fmla="*/ 1 w 58"/>
                <a:gd name="T59" fmla="*/ 1 h 222"/>
                <a:gd name="T60" fmla="*/ 1 w 58"/>
                <a:gd name="T61" fmla="*/ 1 h 222"/>
                <a:gd name="T62" fmla="*/ 2 w 58"/>
                <a:gd name="T63" fmla="*/ 1 h 222"/>
                <a:gd name="T64" fmla="*/ 2 w 58"/>
                <a:gd name="T65" fmla="*/ 1 h 222"/>
                <a:gd name="T66" fmla="*/ 2 w 58"/>
                <a:gd name="T67" fmla="*/ 1 h 222"/>
                <a:gd name="T68" fmla="*/ 2 w 58"/>
                <a:gd name="T69" fmla="*/ 1 h 2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8"/>
                <a:gd name="T106" fmla="*/ 0 h 222"/>
                <a:gd name="T107" fmla="*/ 58 w 58"/>
                <a:gd name="T108" fmla="*/ 222 h 2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8" h="222">
                  <a:moveTo>
                    <a:pt x="58" y="24"/>
                  </a:moveTo>
                  <a:lnTo>
                    <a:pt x="58" y="0"/>
                  </a:lnTo>
                  <a:lnTo>
                    <a:pt x="58" y="7"/>
                  </a:lnTo>
                  <a:lnTo>
                    <a:pt x="58" y="0"/>
                  </a:lnTo>
                  <a:lnTo>
                    <a:pt x="39" y="3"/>
                  </a:lnTo>
                  <a:lnTo>
                    <a:pt x="25" y="11"/>
                  </a:lnTo>
                  <a:lnTo>
                    <a:pt x="15" y="22"/>
                  </a:lnTo>
                  <a:lnTo>
                    <a:pt x="8" y="36"/>
                  </a:lnTo>
                  <a:lnTo>
                    <a:pt x="3" y="54"/>
                  </a:lnTo>
                  <a:lnTo>
                    <a:pt x="2" y="74"/>
                  </a:lnTo>
                  <a:lnTo>
                    <a:pt x="0" y="115"/>
                  </a:lnTo>
                  <a:lnTo>
                    <a:pt x="2" y="153"/>
                  </a:lnTo>
                  <a:lnTo>
                    <a:pt x="3" y="171"/>
                  </a:lnTo>
                  <a:lnTo>
                    <a:pt x="8" y="188"/>
                  </a:lnTo>
                  <a:lnTo>
                    <a:pt x="15" y="202"/>
                  </a:lnTo>
                  <a:lnTo>
                    <a:pt x="25" y="213"/>
                  </a:lnTo>
                  <a:lnTo>
                    <a:pt x="39" y="220"/>
                  </a:lnTo>
                  <a:lnTo>
                    <a:pt x="58" y="222"/>
                  </a:lnTo>
                  <a:lnTo>
                    <a:pt x="58" y="194"/>
                  </a:lnTo>
                  <a:lnTo>
                    <a:pt x="58" y="199"/>
                  </a:lnTo>
                  <a:lnTo>
                    <a:pt x="47" y="197"/>
                  </a:lnTo>
                  <a:lnTo>
                    <a:pt x="39" y="192"/>
                  </a:lnTo>
                  <a:lnTo>
                    <a:pt x="34" y="184"/>
                  </a:lnTo>
                  <a:lnTo>
                    <a:pt x="30" y="172"/>
                  </a:lnTo>
                  <a:lnTo>
                    <a:pt x="29" y="147"/>
                  </a:lnTo>
                  <a:lnTo>
                    <a:pt x="29" y="120"/>
                  </a:lnTo>
                  <a:lnTo>
                    <a:pt x="29" y="81"/>
                  </a:lnTo>
                  <a:lnTo>
                    <a:pt x="30" y="65"/>
                  </a:lnTo>
                  <a:lnTo>
                    <a:pt x="32" y="50"/>
                  </a:lnTo>
                  <a:lnTo>
                    <a:pt x="36" y="39"/>
                  </a:lnTo>
                  <a:lnTo>
                    <a:pt x="41" y="31"/>
                  </a:lnTo>
                  <a:lnTo>
                    <a:pt x="48" y="25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58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91" name="Freeform 321"/>
            <p:cNvSpPr>
              <a:spLocks/>
            </p:cNvSpPr>
            <p:nvPr/>
          </p:nvSpPr>
          <p:spPr bwMode="auto">
            <a:xfrm>
              <a:off x="3440" y="3147"/>
              <a:ext cx="37" cy="73"/>
            </a:xfrm>
            <a:custGeom>
              <a:avLst/>
              <a:gdLst>
                <a:gd name="T0" fmla="*/ 2 w 113"/>
                <a:gd name="T1" fmla="*/ 4 h 220"/>
                <a:gd name="T2" fmla="*/ 3 w 113"/>
                <a:gd name="T3" fmla="*/ 4 h 220"/>
                <a:gd name="T4" fmla="*/ 3 w 113"/>
                <a:gd name="T5" fmla="*/ 5 h 220"/>
                <a:gd name="T6" fmla="*/ 3 w 113"/>
                <a:gd name="T7" fmla="*/ 6 h 220"/>
                <a:gd name="T8" fmla="*/ 3 w 113"/>
                <a:gd name="T9" fmla="*/ 7 h 220"/>
                <a:gd name="T10" fmla="*/ 3 w 113"/>
                <a:gd name="T11" fmla="*/ 7 h 220"/>
                <a:gd name="T12" fmla="*/ 2 w 113"/>
                <a:gd name="T13" fmla="*/ 7 h 220"/>
                <a:gd name="T14" fmla="*/ 1 w 113"/>
                <a:gd name="T15" fmla="*/ 7 h 220"/>
                <a:gd name="T16" fmla="*/ 1 w 113"/>
                <a:gd name="T17" fmla="*/ 6 h 220"/>
                <a:gd name="T18" fmla="*/ 1 w 113"/>
                <a:gd name="T19" fmla="*/ 6 h 220"/>
                <a:gd name="T20" fmla="*/ 1 w 113"/>
                <a:gd name="T21" fmla="*/ 6 h 220"/>
                <a:gd name="T22" fmla="*/ 0 w 113"/>
                <a:gd name="T23" fmla="*/ 6 h 220"/>
                <a:gd name="T24" fmla="*/ 0 w 113"/>
                <a:gd name="T25" fmla="*/ 7 h 220"/>
                <a:gd name="T26" fmla="*/ 0 w 113"/>
                <a:gd name="T27" fmla="*/ 8 h 220"/>
                <a:gd name="T28" fmla="*/ 1 w 113"/>
                <a:gd name="T29" fmla="*/ 8 h 220"/>
                <a:gd name="T30" fmla="*/ 2 w 113"/>
                <a:gd name="T31" fmla="*/ 8 h 220"/>
                <a:gd name="T32" fmla="*/ 3 w 113"/>
                <a:gd name="T33" fmla="*/ 8 h 220"/>
                <a:gd name="T34" fmla="*/ 4 w 113"/>
                <a:gd name="T35" fmla="*/ 7 h 220"/>
                <a:gd name="T36" fmla="*/ 4 w 113"/>
                <a:gd name="T37" fmla="*/ 6 h 220"/>
                <a:gd name="T38" fmla="*/ 4 w 113"/>
                <a:gd name="T39" fmla="*/ 5 h 220"/>
                <a:gd name="T40" fmla="*/ 4 w 113"/>
                <a:gd name="T41" fmla="*/ 4 h 220"/>
                <a:gd name="T42" fmla="*/ 3 w 113"/>
                <a:gd name="T43" fmla="*/ 4 h 220"/>
                <a:gd name="T44" fmla="*/ 3 w 113"/>
                <a:gd name="T45" fmla="*/ 4 h 220"/>
                <a:gd name="T46" fmla="*/ 2 w 113"/>
                <a:gd name="T47" fmla="*/ 4 h 220"/>
                <a:gd name="T48" fmla="*/ 3 w 113"/>
                <a:gd name="T49" fmla="*/ 4 h 220"/>
                <a:gd name="T50" fmla="*/ 4 w 113"/>
                <a:gd name="T51" fmla="*/ 3 h 220"/>
                <a:gd name="T52" fmla="*/ 4 w 113"/>
                <a:gd name="T53" fmla="*/ 2 h 220"/>
                <a:gd name="T54" fmla="*/ 4 w 113"/>
                <a:gd name="T55" fmla="*/ 1 h 220"/>
                <a:gd name="T56" fmla="*/ 3 w 113"/>
                <a:gd name="T57" fmla="*/ 0 h 220"/>
                <a:gd name="T58" fmla="*/ 2 w 113"/>
                <a:gd name="T59" fmla="*/ 0 h 220"/>
                <a:gd name="T60" fmla="*/ 2 w 113"/>
                <a:gd name="T61" fmla="*/ 0 h 220"/>
                <a:gd name="T62" fmla="*/ 1 w 113"/>
                <a:gd name="T63" fmla="*/ 0 h 220"/>
                <a:gd name="T64" fmla="*/ 0 w 113"/>
                <a:gd name="T65" fmla="*/ 1 h 220"/>
                <a:gd name="T66" fmla="*/ 0 w 113"/>
                <a:gd name="T67" fmla="*/ 2 h 220"/>
                <a:gd name="T68" fmla="*/ 0 w 113"/>
                <a:gd name="T69" fmla="*/ 2 h 220"/>
                <a:gd name="T70" fmla="*/ 1 w 113"/>
                <a:gd name="T71" fmla="*/ 2 h 220"/>
                <a:gd name="T72" fmla="*/ 1 w 113"/>
                <a:gd name="T73" fmla="*/ 2 h 220"/>
                <a:gd name="T74" fmla="*/ 1 w 113"/>
                <a:gd name="T75" fmla="*/ 1 h 220"/>
                <a:gd name="T76" fmla="*/ 2 w 113"/>
                <a:gd name="T77" fmla="*/ 1 h 220"/>
                <a:gd name="T78" fmla="*/ 2 w 113"/>
                <a:gd name="T79" fmla="*/ 1 h 220"/>
                <a:gd name="T80" fmla="*/ 2 w 113"/>
                <a:gd name="T81" fmla="*/ 1 h 220"/>
                <a:gd name="T82" fmla="*/ 3 w 113"/>
                <a:gd name="T83" fmla="*/ 1 h 220"/>
                <a:gd name="T84" fmla="*/ 3 w 113"/>
                <a:gd name="T85" fmla="*/ 2 h 220"/>
                <a:gd name="T86" fmla="*/ 3 w 113"/>
                <a:gd name="T87" fmla="*/ 3 h 220"/>
                <a:gd name="T88" fmla="*/ 2 w 113"/>
                <a:gd name="T89" fmla="*/ 3 h 220"/>
                <a:gd name="T90" fmla="*/ 1 w 113"/>
                <a:gd name="T91" fmla="*/ 3 h 220"/>
                <a:gd name="T92" fmla="*/ 1 w 113"/>
                <a:gd name="T93" fmla="*/ 4 h 220"/>
                <a:gd name="T94" fmla="*/ 2 w 113"/>
                <a:gd name="T95" fmla="*/ 4 h 2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3"/>
                <a:gd name="T145" fmla="*/ 0 h 220"/>
                <a:gd name="T146" fmla="*/ 113 w 113"/>
                <a:gd name="T147" fmla="*/ 220 h 2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3" h="220">
                  <a:moveTo>
                    <a:pt x="45" y="118"/>
                  </a:moveTo>
                  <a:lnTo>
                    <a:pt x="69" y="122"/>
                  </a:lnTo>
                  <a:lnTo>
                    <a:pt x="82" y="137"/>
                  </a:lnTo>
                  <a:lnTo>
                    <a:pt x="85" y="158"/>
                  </a:lnTo>
                  <a:lnTo>
                    <a:pt x="78" y="186"/>
                  </a:lnTo>
                  <a:lnTo>
                    <a:pt x="70" y="195"/>
                  </a:lnTo>
                  <a:lnTo>
                    <a:pt x="47" y="196"/>
                  </a:lnTo>
                  <a:lnTo>
                    <a:pt x="34" y="190"/>
                  </a:lnTo>
                  <a:lnTo>
                    <a:pt x="28" y="170"/>
                  </a:lnTo>
                  <a:lnTo>
                    <a:pt x="28" y="158"/>
                  </a:lnTo>
                  <a:lnTo>
                    <a:pt x="22" y="152"/>
                  </a:lnTo>
                  <a:lnTo>
                    <a:pt x="0" y="152"/>
                  </a:lnTo>
                  <a:lnTo>
                    <a:pt x="1" y="182"/>
                  </a:lnTo>
                  <a:lnTo>
                    <a:pt x="11" y="204"/>
                  </a:lnTo>
                  <a:lnTo>
                    <a:pt x="20" y="213"/>
                  </a:lnTo>
                  <a:lnTo>
                    <a:pt x="45" y="220"/>
                  </a:lnTo>
                  <a:lnTo>
                    <a:pt x="79" y="217"/>
                  </a:lnTo>
                  <a:lnTo>
                    <a:pt x="104" y="195"/>
                  </a:lnTo>
                  <a:lnTo>
                    <a:pt x="111" y="172"/>
                  </a:lnTo>
                  <a:lnTo>
                    <a:pt x="111" y="137"/>
                  </a:lnTo>
                  <a:lnTo>
                    <a:pt x="101" y="115"/>
                  </a:lnTo>
                  <a:lnTo>
                    <a:pt x="85" y="107"/>
                  </a:lnTo>
                  <a:lnTo>
                    <a:pt x="73" y="106"/>
                  </a:lnTo>
                  <a:lnTo>
                    <a:pt x="68" y="101"/>
                  </a:lnTo>
                  <a:lnTo>
                    <a:pt x="73" y="106"/>
                  </a:lnTo>
                  <a:lnTo>
                    <a:pt x="104" y="88"/>
                  </a:lnTo>
                  <a:lnTo>
                    <a:pt x="113" y="56"/>
                  </a:lnTo>
                  <a:lnTo>
                    <a:pt x="109" y="31"/>
                  </a:lnTo>
                  <a:lnTo>
                    <a:pt x="97" y="13"/>
                  </a:lnTo>
                  <a:lnTo>
                    <a:pt x="68" y="0"/>
                  </a:lnTo>
                  <a:lnTo>
                    <a:pt x="42" y="0"/>
                  </a:lnTo>
                  <a:lnTo>
                    <a:pt x="22" y="7"/>
                  </a:lnTo>
                  <a:lnTo>
                    <a:pt x="5" y="34"/>
                  </a:lnTo>
                  <a:lnTo>
                    <a:pt x="5" y="61"/>
                  </a:lnTo>
                  <a:lnTo>
                    <a:pt x="0" y="56"/>
                  </a:lnTo>
                  <a:lnTo>
                    <a:pt x="28" y="56"/>
                  </a:lnTo>
                  <a:lnTo>
                    <a:pt x="28" y="61"/>
                  </a:lnTo>
                  <a:lnTo>
                    <a:pt x="33" y="36"/>
                  </a:lnTo>
                  <a:lnTo>
                    <a:pt x="49" y="23"/>
                  </a:lnTo>
                  <a:lnTo>
                    <a:pt x="56" y="22"/>
                  </a:lnTo>
                  <a:lnTo>
                    <a:pt x="68" y="24"/>
                  </a:lnTo>
                  <a:lnTo>
                    <a:pt x="77" y="32"/>
                  </a:lnTo>
                  <a:lnTo>
                    <a:pt x="85" y="56"/>
                  </a:lnTo>
                  <a:lnTo>
                    <a:pt x="78" y="81"/>
                  </a:lnTo>
                  <a:lnTo>
                    <a:pt x="68" y="90"/>
                  </a:lnTo>
                  <a:lnTo>
                    <a:pt x="40" y="90"/>
                  </a:lnTo>
                  <a:lnTo>
                    <a:pt x="40" y="113"/>
                  </a:lnTo>
                  <a:lnTo>
                    <a:pt x="45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92" name="Freeform 322"/>
            <p:cNvSpPr>
              <a:spLocks/>
            </p:cNvSpPr>
            <p:nvPr/>
          </p:nvSpPr>
          <p:spPr bwMode="auto">
            <a:xfrm>
              <a:off x="3485" y="3146"/>
              <a:ext cx="39" cy="74"/>
            </a:xfrm>
            <a:custGeom>
              <a:avLst/>
              <a:gdLst>
                <a:gd name="T0" fmla="*/ 0 w 118"/>
                <a:gd name="T1" fmla="*/ 0 h 221"/>
                <a:gd name="T2" fmla="*/ 0 w 118"/>
                <a:gd name="T3" fmla="*/ 4 h 221"/>
                <a:gd name="T4" fmla="*/ 1 w 118"/>
                <a:gd name="T5" fmla="*/ 4 h 221"/>
                <a:gd name="T6" fmla="*/ 1 w 118"/>
                <a:gd name="T7" fmla="*/ 5 h 221"/>
                <a:gd name="T8" fmla="*/ 2 w 118"/>
                <a:gd name="T9" fmla="*/ 4 h 221"/>
                <a:gd name="T10" fmla="*/ 2 w 118"/>
                <a:gd name="T11" fmla="*/ 4 h 221"/>
                <a:gd name="T12" fmla="*/ 3 w 118"/>
                <a:gd name="T13" fmla="*/ 4 h 221"/>
                <a:gd name="T14" fmla="*/ 3 w 118"/>
                <a:gd name="T15" fmla="*/ 4 h 221"/>
                <a:gd name="T16" fmla="*/ 3 w 118"/>
                <a:gd name="T17" fmla="*/ 6 h 221"/>
                <a:gd name="T18" fmla="*/ 3 w 118"/>
                <a:gd name="T19" fmla="*/ 7 h 221"/>
                <a:gd name="T20" fmla="*/ 2 w 118"/>
                <a:gd name="T21" fmla="*/ 7 h 221"/>
                <a:gd name="T22" fmla="*/ 2 w 118"/>
                <a:gd name="T23" fmla="*/ 7 h 221"/>
                <a:gd name="T24" fmla="*/ 2 w 118"/>
                <a:gd name="T25" fmla="*/ 7 h 221"/>
                <a:gd name="T26" fmla="*/ 1 w 118"/>
                <a:gd name="T27" fmla="*/ 6 h 221"/>
                <a:gd name="T28" fmla="*/ 1 w 118"/>
                <a:gd name="T29" fmla="*/ 6 h 221"/>
                <a:gd name="T30" fmla="*/ 0 w 118"/>
                <a:gd name="T31" fmla="*/ 6 h 221"/>
                <a:gd name="T32" fmla="*/ 0 w 118"/>
                <a:gd name="T33" fmla="*/ 6 h 221"/>
                <a:gd name="T34" fmla="*/ 0 w 118"/>
                <a:gd name="T35" fmla="*/ 7 h 221"/>
                <a:gd name="T36" fmla="*/ 1 w 118"/>
                <a:gd name="T37" fmla="*/ 8 h 221"/>
                <a:gd name="T38" fmla="*/ 2 w 118"/>
                <a:gd name="T39" fmla="*/ 8 h 221"/>
                <a:gd name="T40" fmla="*/ 3 w 118"/>
                <a:gd name="T41" fmla="*/ 8 h 221"/>
                <a:gd name="T42" fmla="*/ 4 w 118"/>
                <a:gd name="T43" fmla="*/ 8 h 221"/>
                <a:gd name="T44" fmla="*/ 4 w 118"/>
                <a:gd name="T45" fmla="*/ 7 h 221"/>
                <a:gd name="T46" fmla="*/ 4 w 118"/>
                <a:gd name="T47" fmla="*/ 6 h 221"/>
                <a:gd name="T48" fmla="*/ 4 w 118"/>
                <a:gd name="T49" fmla="*/ 4 h 221"/>
                <a:gd name="T50" fmla="*/ 3 w 118"/>
                <a:gd name="T51" fmla="*/ 3 h 221"/>
                <a:gd name="T52" fmla="*/ 2 w 118"/>
                <a:gd name="T53" fmla="*/ 3 h 221"/>
                <a:gd name="T54" fmla="*/ 2 w 118"/>
                <a:gd name="T55" fmla="*/ 3 h 221"/>
                <a:gd name="T56" fmla="*/ 1 w 118"/>
                <a:gd name="T57" fmla="*/ 3 h 221"/>
                <a:gd name="T58" fmla="*/ 1 w 118"/>
                <a:gd name="T59" fmla="*/ 1 h 221"/>
                <a:gd name="T60" fmla="*/ 4 w 118"/>
                <a:gd name="T61" fmla="*/ 1 h 221"/>
                <a:gd name="T62" fmla="*/ 4 w 118"/>
                <a:gd name="T63" fmla="*/ 0 h 221"/>
                <a:gd name="T64" fmla="*/ 0 w 118"/>
                <a:gd name="T65" fmla="*/ 0 h 2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8"/>
                <a:gd name="T100" fmla="*/ 0 h 221"/>
                <a:gd name="T101" fmla="*/ 118 w 118"/>
                <a:gd name="T102" fmla="*/ 221 h 2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8" h="221">
                  <a:moveTo>
                    <a:pt x="5" y="0"/>
                  </a:moveTo>
                  <a:lnTo>
                    <a:pt x="5" y="120"/>
                  </a:lnTo>
                  <a:lnTo>
                    <a:pt x="29" y="120"/>
                  </a:lnTo>
                  <a:lnTo>
                    <a:pt x="36" y="126"/>
                  </a:lnTo>
                  <a:lnTo>
                    <a:pt x="43" y="106"/>
                  </a:lnTo>
                  <a:lnTo>
                    <a:pt x="50" y="99"/>
                  </a:lnTo>
                  <a:lnTo>
                    <a:pt x="69" y="99"/>
                  </a:lnTo>
                  <a:lnTo>
                    <a:pt x="84" y="116"/>
                  </a:lnTo>
                  <a:lnTo>
                    <a:pt x="88" y="154"/>
                  </a:lnTo>
                  <a:lnTo>
                    <a:pt x="83" y="185"/>
                  </a:lnTo>
                  <a:lnTo>
                    <a:pt x="66" y="198"/>
                  </a:lnTo>
                  <a:lnTo>
                    <a:pt x="59" y="199"/>
                  </a:lnTo>
                  <a:lnTo>
                    <a:pt x="41" y="192"/>
                  </a:lnTo>
                  <a:lnTo>
                    <a:pt x="36" y="171"/>
                  </a:lnTo>
                  <a:lnTo>
                    <a:pt x="29" y="166"/>
                  </a:lnTo>
                  <a:lnTo>
                    <a:pt x="0" y="166"/>
                  </a:lnTo>
                  <a:lnTo>
                    <a:pt x="5" y="171"/>
                  </a:lnTo>
                  <a:lnTo>
                    <a:pt x="6" y="192"/>
                  </a:lnTo>
                  <a:lnTo>
                    <a:pt x="20" y="213"/>
                  </a:lnTo>
                  <a:lnTo>
                    <a:pt x="43" y="221"/>
                  </a:lnTo>
                  <a:lnTo>
                    <a:pt x="77" y="221"/>
                  </a:lnTo>
                  <a:lnTo>
                    <a:pt x="101" y="208"/>
                  </a:lnTo>
                  <a:lnTo>
                    <a:pt x="114" y="186"/>
                  </a:lnTo>
                  <a:lnTo>
                    <a:pt x="118" y="148"/>
                  </a:lnTo>
                  <a:lnTo>
                    <a:pt x="111" y="103"/>
                  </a:lnTo>
                  <a:lnTo>
                    <a:pt x="91" y="79"/>
                  </a:lnTo>
                  <a:lnTo>
                    <a:pt x="61" y="76"/>
                  </a:lnTo>
                  <a:lnTo>
                    <a:pt x="42" y="84"/>
                  </a:lnTo>
                  <a:lnTo>
                    <a:pt x="36" y="92"/>
                  </a:lnTo>
                  <a:lnTo>
                    <a:pt x="36" y="30"/>
                  </a:lnTo>
                  <a:lnTo>
                    <a:pt x="106" y="30"/>
                  </a:lnTo>
                  <a:lnTo>
                    <a:pt x="10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93" name="Freeform 323"/>
            <p:cNvSpPr>
              <a:spLocks/>
            </p:cNvSpPr>
            <p:nvPr/>
          </p:nvSpPr>
          <p:spPr bwMode="auto">
            <a:xfrm>
              <a:off x="3550" y="3146"/>
              <a:ext cx="17" cy="74"/>
            </a:xfrm>
            <a:custGeom>
              <a:avLst/>
              <a:gdLst>
                <a:gd name="T0" fmla="*/ 0 w 50"/>
                <a:gd name="T1" fmla="*/ 7 h 222"/>
                <a:gd name="T2" fmla="*/ 0 w 50"/>
                <a:gd name="T3" fmla="*/ 8 h 222"/>
                <a:gd name="T4" fmla="*/ 1 w 50"/>
                <a:gd name="T5" fmla="*/ 8 h 222"/>
                <a:gd name="T6" fmla="*/ 1 w 50"/>
                <a:gd name="T7" fmla="*/ 8 h 222"/>
                <a:gd name="T8" fmla="*/ 1 w 50"/>
                <a:gd name="T9" fmla="*/ 7 h 222"/>
                <a:gd name="T10" fmla="*/ 2 w 50"/>
                <a:gd name="T11" fmla="*/ 7 h 222"/>
                <a:gd name="T12" fmla="*/ 2 w 50"/>
                <a:gd name="T13" fmla="*/ 6 h 222"/>
                <a:gd name="T14" fmla="*/ 2 w 50"/>
                <a:gd name="T15" fmla="*/ 6 h 222"/>
                <a:gd name="T16" fmla="*/ 2 w 50"/>
                <a:gd name="T17" fmla="*/ 4 h 222"/>
                <a:gd name="T18" fmla="*/ 2 w 50"/>
                <a:gd name="T19" fmla="*/ 3 h 222"/>
                <a:gd name="T20" fmla="*/ 2 w 50"/>
                <a:gd name="T21" fmla="*/ 2 h 222"/>
                <a:gd name="T22" fmla="*/ 2 w 50"/>
                <a:gd name="T23" fmla="*/ 1 h 222"/>
                <a:gd name="T24" fmla="*/ 1 w 50"/>
                <a:gd name="T25" fmla="*/ 1 h 222"/>
                <a:gd name="T26" fmla="*/ 1 w 50"/>
                <a:gd name="T27" fmla="*/ 1 h 222"/>
                <a:gd name="T28" fmla="*/ 1 w 50"/>
                <a:gd name="T29" fmla="*/ 0 h 222"/>
                <a:gd name="T30" fmla="*/ 0 w 50"/>
                <a:gd name="T31" fmla="*/ 0 h 222"/>
                <a:gd name="T32" fmla="*/ 0 w 50"/>
                <a:gd name="T33" fmla="*/ 0 h 222"/>
                <a:gd name="T34" fmla="*/ 0 w 50"/>
                <a:gd name="T35" fmla="*/ 1 h 222"/>
                <a:gd name="T36" fmla="*/ 0 w 50"/>
                <a:gd name="T37" fmla="*/ 1 h 222"/>
                <a:gd name="T38" fmla="*/ 0 w 50"/>
                <a:gd name="T39" fmla="*/ 1 h 222"/>
                <a:gd name="T40" fmla="*/ 0 w 50"/>
                <a:gd name="T41" fmla="*/ 1 h 222"/>
                <a:gd name="T42" fmla="*/ 1 w 50"/>
                <a:gd name="T43" fmla="*/ 2 h 222"/>
                <a:gd name="T44" fmla="*/ 1 w 50"/>
                <a:gd name="T45" fmla="*/ 2 h 222"/>
                <a:gd name="T46" fmla="*/ 1 w 50"/>
                <a:gd name="T47" fmla="*/ 3 h 222"/>
                <a:gd name="T48" fmla="*/ 1 w 50"/>
                <a:gd name="T49" fmla="*/ 3 h 222"/>
                <a:gd name="T50" fmla="*/ 1 w 50"/>
                <a:gd name="T51" fmla="*/ 4 h 222"/>
                <a:gd name="T52" fmla="*/ 1 w 50"/>
                <a:gd name="T53" fmla="*/ 5 h 222"/>
                <a:gd name="T54" fmla="*/ 1 w 50"/>
                <a:gd name="T55" fmla="*/ 6 h 222"/>
                <a:gd name="T56" fmla="*/ 1 w 50"/>
                <a:gd name="T57" fmla="*/ 7 h 222"/>
                <a:gd name="T58" fmla="*/ 0 w 50"/>
                <a:gd name="T59" fmla="*/ 7 h 222"/>
                <a:gd name="T60" fmla="*/ 0 w 50"/>
                <a:gd name="T61" fmla="*/ 7 h 222"/>
                <a:gd name="T62" fmla="*/ 0 w 50"/>
                <a:gd name="T63" fmla="*/ 7 h 222"/>
                <a:gd name="T64" fmla="*/ 0 w 50"/>
                <a:gd name="T65" fmla="*/ 7 h 2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"/>
                <a:gd name="T100" fmla="*/ 0 h 222"/>
                <a:gd name="T101" fmla="*/ 50 w 50"/>
                <a:gd name="T102" fmla="*/ 222 h 2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" h="222">
                  <a:moveTo>
                    <a:pt x="0" y="194"/>
                  </a:moveTo>
                  <a:lnTo>
                    <a:pt x="0" y="222"/>
                  </a:lnTo>
                  <a:lnTo>
                    <a:pt x="17" y="220"/>
                  </a:lnTo>
                  <a:lnTo>
                    <a:pt x="30" y="213"/>
                  </a:lnTo>
                  <a:lnTo>
                    <a:pt x="37" y="202"/>
                  </a:lnTo>
                  <a:lnTo>
                    <a:pt x="44" y="188"/>
                  </a:lnTo>
                  <a:lnTo>
                    <a:pt x="48" y="171"/>
                  </a:lnTo>
                  <a:lnTo>
                    <a:pt x="49" y="153"/>
                  </a:lnTo>
                  <a:lnTo>
                    <a:pt x="50" y="115"/>
                  </a:lnTo>
                  <a:lnTo>
                    <a:pt x="49" y="74"/>
                  </a:lnTo>
                  <a:lnTo>
                    <a:pt x="48" y="56"/>
                  </a:lnTo>
                  <a:lnTo>
                    <a:pt x="44" y="40"/>
                  </a:lnTo>
                  <a:lnTo>
                    <a:pt x="37" y="26"/>
                  </a:lnTo>
                  <a:lnTo>
                    <a:pt x="30" y="16"/>
                  </a:lnTo>
                  <a:lnTo>
                    <a:pt x="17" y="9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8" y="31"/>
                  </a:lnTo>
                  <a:lnTo>
                    <a:pt x="13" y="36"/>
                  </a:lnTo>
                  <a:lnTo>
                    <a:pt x="17" y="45"/>
                  </a:lnTo>
                  <a:lnTo>
                    <a:pt x="20" y="56"/>
                  </a:lnTo>
                  <a:lnTo>
                    <a:pt x="21" y="68"/>
                  </a:lnTo>
                  <a:lnTo>
                    <a:pt x="22" y="84"/>
                  </a:lnTo>
                  <a:lnTo>
                    <a:pt x="22" y="120"/>
                  </a:lnTo>
                  <a:lnTo>
                    <a:pt x="22" y="147"/>
                  </a:lnTo>
                  <a:lnTo>
                    <a:pt x="20" y="171"/>
                  </a:lnTo>
                  <a:lnTo>
                    <a:pt x="17" y="181"/>
                  </a:lnTo>
                  <a:lnTo>
                    <a:pt x="13" y="189"/>
                  </a:lnTo>
                  <a:lnTo>
                    <a:pt x="8" y="195"/>
                  </a:lnTo>
                  <a:lnTo>
                    <a:pt x="0" y="199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94" name="Freeform 324"/>
            <p:cNvSpPr>
              <a:spLocks/>
            </p:cNvSpPr>
            <p:nvPr/>
          </p:nvSpPr>
          <p:spPr bwMode="auto">
            <a:xfrm>
              <a:off x="3531" y="3146"/>
              <a:ext cx="19" cy="74"/>
            </a:xfrm>
            <a:custGeom>
              <a:avLst/>
              <a:gdLst>
                <a:gd name="T0" fmla="*/ 2 w 57"/>
                <a:gd name="T1" fmla="*/ 1 h 222"/>
                <a:gd name="T2" fmla="*/ 2 w 57"/>
                <a:gd name="T3" fmla="*/ 0 h 222"/>
                <a:gd name="T4" fmla="*/ 2 w 57"/>
                <a:gd name="T5" fmla="*/ 0 h 222"/>
                <a:gd name="T6" fmla="*/ 2 w 57"/>
                <a:gd name="T7" fmla="*/ 0 h 222"/>
                <a:gd name="T8" fmla="*/ 1 w 57"/>
                <a:gd name="T9" fmla="*/ 0 h 222"/>
                <a:gd name="T10" fmla="*/ 1 w 57"/>
                <a:gd name="T11" fmla="*/ 0 h 222"/>
                <a:gd name="T12" fmla="*/ 1 w 57"/>
                <a:gd name="T13" fmla="*/ 1 h 222"/>
                <a:gd name="T14" fmla="*/ 0 w 57"/>
                <a:gd name="T15" fmla="*/ 1 h 222"/>
                <a:gd name="T16" fmla="*/ 0 w 57"/>
                <a:gd name="T17" fmla="*/ 2 h 222"/>
                <a:gd name="T18" fmla="*/ 0 w 57"/>
                <a:gd name="T19" fmla="*/ 3 h 222"/>
                <a:gd name="T20" fmla="*/ 0 w 57"/>
                <a:gd name="T21" fmla="*/ 4 h 222"/>
                <a:gd name="T22" fmla="*/ 0 w 57"/>
                <a:gd name="T23" fmla="*/ 6 h 222"/>
                <a:gd name="T24" fmla="*/ 0 w 57"/>
                <a:gd name="T25" fmla="*/ 6 h 222"/>
                <a:gd name="T26" fmla="*/ 0 w 57"/>
                <a:gd name="T27" fmla="*/ 7 h 222"/>
                <a:gd name="T28" fmla="*/ 1 w 57"/>
                <a:gd name="T29" fmla="*/ 7 h 222"/>
                <a:gd name="T30" fmla="*/ 1 w 57"/>
                <a:gd name="T31" fmla="*/ 8 h 222"/>
                <a:gd name="T32" fmla="*/ 1 w 57"/>
                <a:gd name="T33" fmla="*/ 8 h 222"/>
                <a:gd name="T34" fmla="*/ 2 w 57"/>
                <a:gd name="T35" fmla="*/ 8 h 222"/>
                <a:gd name="T36" fmla="*/ 2 w 57"/>
                <a:gd name="T37" fmla="*/ 7 h 222"/>
                <a:gd name="T38" fmla="*/ 2 w 57"/>
                <a:gd name="T39" fmla="*/ 7 h 222"/>
                <a:gd name="T40" fmla="*/ 2 w 57"/>
                <a:gd name="T41" fmla="*/ 7 h 222"/>
                <a:gd name="T42" fmla="*/ 1 w 57"/>
                <a:gd name="T43" fmla="*/ 7 h 222"/>
                <a:gd name="T44" fmla="*/ 1 w 57"/>
                <a:gd name="T45" fmla="*/ 7 h 222"/>
                <a:gd name="T46" fmla="*/ 1 w 57"/>
                <a:gd name="T47" fmla="*/ 6 h 222"/>
                <a:gd name="T48" fmla="*/ 1 w 57"/>
                <a:gd name="T49" fmla="*/ 5 h 222"/>
                <a:gd name="T50" fmla="*/ 1 w 57"/>
                <a:gd name="T51" fmla="*/ 4 h 222"/>
                <a:gd name="T52" fmla="*/ 1 w 57"/>
                <a:gd name="T53" fmla="*/ 3 h 222"/>
                <a:gd name="T54" fmla="*/ 1 w 57"/>
                <a:gd name="T55" fmla="*/ 2 h 222"/>
                <a:gd name="T56" fmla="*/ 1 w 57"/>
                <a:gd name="T57" fmla="*/ 2 h 222"/>
                <a:gd name="T58" fmla="*/ 1 w 57"/>
                <a:gd name="T59" fmla="*/ 1 h 222"/>
                <a:gd name="T60" fmla="*/ 1 w 57"/>
                <a:gd name="T61" fmla="*/ 1 h 222"/>
                <a:gd name="T62" fmla="*/ 2 w 57"/>
                <a:gd name="T63" fmla="*/ 1 h 222"/>
                <a:gd name="T64" fmla="*/ 2 w 57"/>
                <a:gd name="T65" fmla="*/ 1 h 222"/>
                <a:gd name="T66" fmla="*/ 2 w 57"/>
                <a:gd name="T67" fmla="*/ 1 h 222"/>
                <a:gd name="T68" fmla="*/ 2 w 57"/>
                <a:gd name="T69" fmla="*/ 1 h 2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7"/>
                <a:gd name="T106" fmla="*/ 0 h 222"/>
                <a:gd name="T107" fmla="*/ 57 w 57"/>
                <a:gd name="T108" fmla="*/ 222 h 2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7" h="222">
                  <a:moveTo>
                    <a:pt x="57" y="24"/>
                  </a:moveTo>
                  <a:lnTo>
                    <a:pt x="57" y="0"/>
                  </a:lnTo>
                  <a:lnTo>
                    <a:pt x="57" y="7"/>
                  </a:lnTo>
                  <a:lnTo>
                    <a:pt x="57" y="0"/>
                  </a:lnTo>
                  <a:lnTo>
                    <a:pt x="38" y="3"/>
                  </a:lnTo>
                  <a:lnTo>
                    <a:pt x="24" y="11"/>
                  </a:lnTo>
                  <a:lnTo>
                    <a:pt x="14" y="22"/>
                  </a:lnTo>
                  <a:lnTo>
                    <a:pt x="7" y="36"/>
                  </a:lnTo>
                  <a:lnTo>
                    <a:pt x="2" y="54"/>
                  </a:lnTo>
                  <a:lnTo>
                    <a:pt x="1" y="74"/>
                  </a:lnTo>
                  <a:lnTo>
                    <a:pt x="0" y="115"/>
                  </a:lnTo>
                  <a:lnTo>
                    <a:pt x="1" y="153"/>
                  </a:lnTo>
                  <a:lnTo>
                    <a:pt x="2" y="171"/>
                  </a:lnTo>
                  <a:lnTo>
                    <a:pt x="7" y="188"/>
                  </a:lnTo>
                  <a:lnTo>
                    <a:pt x="14" y="202"/>
                  </a:lnTo>
                  <a:lnTo>
                    <a:pt x="24" y="213"/>
                  </a:lnTo>
                  <a:lnTo>
                    <a:pt x="38" y="220"/>
                  </a:lnTo>
                  <a:lnTo>
                    <a:pt x="57" y="222"/>
                  </a:lnTo>
                  <a:lnTo>
                    <a:pt x="57" y="194"/>
                  </a:lnTo>
                  <a:lnTo>
                    <a:pt x="57" y="199"/>
                  </a:lnTo>
                  <a:lnTo>
                    <a:pt x="46" y="197"/>
                  </a:lnTo>
                  <a:lnTo>
                    <a:pt x="37" y="192"/>
                  </a:lnTo>
                  <a:lnTo>
                    <a:pt x="32" y="184"/>
                  </a:lnTo>
                  <a:lnTo>
                    <a:pt x="26" y="172"/>
                  </a:lnTo>
                  <a:lnTo>
                    <a:pt x="23" y="147"/>
                  </a:lnTo>
                  <a:lnTo>
                    <a:pt x="23" y="120"/>
                  </a:lnTo>
                  <a:lnTo>
                    <a:pt x="23" y="81"/>
                  </a:lnTo>
                  <a:lnTo>
                    <a:pt x="24" y="65"/>
                  </a:lnTo>
                  <a:lnTo>
                    <a:pt x="26" y="50"/>
                  </a:lnTo>
                  <a:lnTo>
                    <a:pt x="32" y="39"/>
                  </a:lnTo>
                  <a:lnTo>
                    <a:pt x="37" y="31"/>
                  </a:lnTo>
                  <a:lnTo>
                    <a:pt x="46" y="25"/>
                  </a:lnTo>
                  <a:lnTo>
                    <a:pt x="57" y="24"/>
                  </a:lnTo>
                  <a:lnTo>
                    <a:pt x="57" y="30"/>
                  </a:lnTo>
                  <a:lnTo>
                    <a:pt x="5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95" name="Freeform 325"/>
            <p:cNvSpPr>
              <a:spLocks/>
            </p:cNvSpPr>
            <p:nvPr/>
          </p:nvSpPr>
          <p:spPr bwMode="auto">
            <a:xfrm>
              <a:off x="1518" y="3146"/>
              <a:ext cx="38" cy="71"/>
            </a:xfrm>
            <a:custGeom>
              <a:avLst/>
              <a:gdLst>
                <a:gd name="T0" fmla="*/ 4 w 113"/>
                <a:gd name="T1" fmla="*/ 8 h 212"/>
                <a:gd name="T2" fmla="*/ 4 w 113"/>
                <a:gd name="T3" fmla="*/ 7 h 212"/>
                <a:gd name="T4" fmla="*/ 1 w 113"/>
                <a:gd name="T5" fmla="*/ 7 h 212"/>
                <a:gd name="T6" fmla="*/ 1 w 113"/>
                <a:gd name="T7" fmla="*/ 7 h 212"/>
                <a:gd name="T8" fmla="*/ 4 w 113"/>
                <a:gd name="T9" fmla="*/ 4 h 212"/>
                <a:gd name="T10" fmla="*/ 4 w 113"/>
                <a:gd name="T11" fmla="*/ 2 h 212"/>
                <a:gd name="T12" fmla="*/ 4 w 113"/>
                <a:gd name="T13" fmla="*/ 1 h 212"/>
                <a:gd name="T14" fmla="*/ 3 w 113"/>
                <a:gd name="T15" fmla="*/ 0 h 212"/>
                <a:gd name="T16" fmla="*/ 2 w 113"/>
                <a:gd name="T17" fmla="*/ 0 h 212"/>
                <a:gd name="T18" fmla="*/ 1 w 113"/>
                <a:gd name="T19" fmla="*/ 0 h 212"/>
                <a:gd name="T20" fmla="*/ 0 w 113"/>
                <a:gd name="T21" fmla="*/ 1 h 212"/>
                <a:gd name="T22" fmla="*/ 0 w 113"/>
                <a:gd name="T23" fmla="*/ 2 h 212"/>
                <a:gd name="T24" fmla="*/ 0 w 113"/>
                <a:gd name="T25" fmla="*/ 2 h 212"/>
                <a:gd name="T26" fmla="*/ 1 w 113"/>
                <a:gd name="T27" fmla="*/ 2 h 212"/>
                <a:gd name="T28" fmla="*/ 1 w 113"/>
                <a:gd name="T29" fmla="*/ 2 h 212"/>
                <a:gd name="T30" fmla="*/ 1 w 113"/>
                <a:gd name="T31" fmla="*/ 1 h 212"/>
                <a:gd name="T32" fmla="*/ 2 w 113"/>
                <a:gd name="T33" fmla="*/ 1 h 212"/>
                <a:gd name="T34" fmla="*/ 3 w 113"/>
                <a:gd name="T35" fmla="*/ 1 h 212"/>
                <a:gd name="T36" fmla="*/ 3 w 113"/>
                <a:gd name="T37" fmla="*/ 1 h 212"/>
                <a:gd name="T38" fmla="*/ 3 w 113"/>
                <a:gd name="T39" fmla="*/ 2 h 212"/>
                <a:gd name="T40" fmla="*/ 3 w 113"/>
                <a:gd name="T41" fmla="*/ 3 h 212"/>
                <a:gd name="T42" fmla="*/ 3 w 113"/>
                <a:gd name="T43" fmla="*/ 4 h 212"/>
                <a:gd name="T44" fmla="*/ 0 w 113"/>
                <a:gd name="T45" fmla="*/ 7 h 212"/>
                <a:gd name="T46" fmla="*/ 0 w 113"/>
                <a:gd name="T47" fmla="*/ 7 h 212"/>
                <a:gd name="T48" fmla="*/ 0 w 113"/>
                <a:gd name="T49" fmla="*/ 8 h 212"/>
                <a:gd name="T50" fmla="*/ 4 w 113"/>
                <a:gd name="T51" fmla="*/ 8 h 2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3"/>
                <a:gd name="T79" fmla="*/ 0 h 212"/>
                <a:gd name="T80" fmla="*/ 113 w 113"/>
                <a:gd name="T81" fmla="*/ 212 h 2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3" h="212">
                  <a:moveTo>
                    <a:pt x="113" y="212"/>
                  </a:moveTo>
                  <a:lnTo>
                    <a:pt x="113" y="189"/>
                  </a:lnTo>
                  <a:lnTo>
                    <a:pt x="30" y="189"/>
                  </a:lnTo>
                  <a:lnTo>
                    <a:pt x="30" y="194"/>
                  </a:lnTo>
                  <a:lnTo>
                    <a:pt x="103" y="102"/>
                  </a:lnTo>
                  <a:lnTo>
                    <a:pt x="113" y="58"/>
                  </a:lnTo>
                  <a:lnTo>
                    <a:pt x="106" y="22"/>
                  </a:lnTo>
                  <a:lnTo>
                    <a:pt x="91" y="8"/>
                  </a:lnTo>
                  <a:lnTo>
                    <a:pt x="54" y="0"/>
                  </a:lnTo>
                  <a:lnTo>
                    <a:pt x="21" y="9"/>
                  </a:lnTo>
                  <a:lnTo>
                    <a:pt x="4" y="36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25" y="58"/>
                  </a:lnTo>
                  <a:lnTo>
                    <a:pt x="30" y="63"/>
                  </a:lnTo>
                  <a:lnTo>
                    <a:pt x="35" y="38"/>
                  </a:lnTo>
                  <a:lnTo>
                    <a:pt x="48" y="25"/>
                  </a:lnTo>
                  <a:lnTo>
                    <a:pt x="68" y="26"/>
                  </a:lnTo>
                  <a:lnTo>
                    <a:pt x="77" y="33"/>
                  </a:lnTo>
                  <a:lnTo>
                    <a:pt x="82" y="43"/>
                  </a:lnTo>
                  <a:lnTo>
                    <a:pt x="82" y="70"/>
                  </a:lnTo>
                  <a:lnTo>
                    <a:pt x="67" y="107"/>
                  </a:lnTo>
                  <a:lnTo>
                    <a:pt x="0" y="194"/>
                  </a:lnTo>
                  <a:lnTo>
                    <a:pt x="0" y="189"/>
                  </a:lnTo>
                  <a:lnTo>
                    <a:pt x="0" y="212"/>
                  </a:lnTo>
                  <a:lnTo>
                    <a:pt x="113" y="2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96" name="Freeform 326"/>
            <p:cNvSpPr>
              <a:spLocks/>
            </p:cNvSpPr>
            <p:nvPr/>
          </p:nvSpPr>
          <p:spPr bwMode="auto">
            <a:xfrm>
              <a:off x="1582" y="3146"/>
              <a:ext cx="19" cy="74"/>
            </a:xfrm>
            <a:custGeom>
              <a:avLst/>
              <a:gdLst>
                <a:gd name="T0" fmla="*/ 0 w 57"/>
                <a:gd name="T1" fmla="*/ 7 h 222"/>
                <a:gd name="T2" fmla="*/ 0 w 57"/>
                <a:gd name="T3" fmla="*/ 8 h 222"/>
                <a:gd name="T4" fmla="*/ 1 w 57"/>
                <a:gd name="T5" fmla="*/ 8 h 222"/>
                <a:gd name="T6" fmla="*/ 1 w 57"/>
                <a:gd name="T7" fmla="*/ 8 h 222"/>
                <a:gd name="T8" fmla="*/ 2 w 57"/>
                <a:gd name="T9" fmla="*/ 7 h 222"/>
                <a:gd name="T10" fmla="*/ 2 w 57"/>
                <a:gd name="T11" fmla="*/ 7 h 222"/>
                <a:gd name="T12" fmla="*/ 2 w 57"/>
                <a:gd name="T13" fmla="*/ 6 h 222"/>
                <a:gd name="T14" fmla="*/ 2 w 57"/>
                <a:gd name="T15" fmla="*/ 6 h 222"/>
                <a:gd name="T16" fmla="*/ 2 w 57"/>
                <a:gd name="T17" fmla="*/ 4 h 222"/>
                <a:gd name="T18" fmla="*/ 2 w 57"/>
                <a:gd name="T19" fmla="*/ 3 h 222"/>
                <a:gd name="T20" fmla="*/ 2 w 57"/>
                <a:gd name="T21" fmla="*/ 2 h 222"/>
                <a:gd name="T22" fmla="*/ 2 w 57"/>
                <a:gd name="T23" fmla="*/ 1 h 222"/>
                <a:gd name="T24" fmla="*/ 2 w 57"/>
                <a:gd name="T25" fmla="*/ 1 h 222"/>
                <a:gd name="T26" fmla="*/ 1 w 57"/>
                <a:gd name="T27" fmla="*/ 1 h 222"/>
                <a:gd name="T28" fmla="*/ 1 w 57"/>
                <a:gd name="T29" fmla="*/ 0 h 222"/>
                <a:gd name="T30" fmla="*/ 0 w 57"/>
                <a:gd name="T31" fmla="*/ 0 h 222"/>
                <a:gd name="T32" fmla="*/ 0 w 57"/>
                <a:gd name="T33" fmla="*/ 0 h 222"/>
                <a:gd name="T34" fmla="*/ 0 w 57"/>
                <a:gd name="T35" fmla="*/ 1 h 222"/>
                <a:gd name="T36" fmla="*/ 0 w 57"/>
                <a:gd name="T37" fmla="*/ 1 h 222"/>
                <a:gd name="T38" fmla="*/ 0 w 57"/>
                <a:gd name="T39" fmla="*/ 1 h 222"/>
                <a:gd name="T40" fmla="*/ 1 w 57"/>
                <a:gd name="T41" fmla="*/ 1 h 222"/>
                <a:gd name="T42" fmla="*/ 1 w 57"/>
                <a:gd name="T43" fmla="*/ 2 h 222"/>
                <a:gd name="T44" fmla="*/ 1 w 57"/>
                <a:gd name="T45" fmla="*/ 2 h 222"/>
                <a:gd name="T46" fmla="*/ 1 w 57"/>
                <a:gd name="T47" fmla="*/ 2 h 222"/>
                <a:gd name="T48" fmla="*/ 1 w 57"/>
                <a:gd name="T49" fmla="*/ 3 h 222"/>
                <a:gd name="T50" fmla="*/ 1 w 57"/>
                <a:gd name="T51" fmla="*/ 4 h 222"/>
                <a:gd name="T52" fmla="*/ 1 w 57"/>
                <a:gd name="T53" fmla="*/ 4 h 222"/>
                <a:gd name="T54" fmla="*/ 1 w 57"/>
                <a:gd name="T55" fmla="*/ 5 h 222"/>
                <a:gd name="T56" fmla="*/ 1 w 57"/>
                <a:gd name="T57" fmla="*/ 6 h 222"/>
                <a:gd name="T58" fmla="*/ 1 w 57"/>
                <a:gd name="T59" fmla="*/ 7 h 222"/>
                <a:gd name="T60" fmla="*/ 1 w 57"/>
                <a:gd name="T61" fmla="*/ 7 h 222"/>
                <a:gd name="T62" fmla="*/ 0 w 57"/>
                <a:gd name="T63" fmla="*/ 7 h 222"/>
                <a:gd name="T64" fmla="*/ 0 w 57"/>
                <a:gd name="T65" fmla="*/ 7 h 222"/>
                <a:gd name="T66" fmla="*/ 0 w 57"/>
                <a:gd name="T67" fmla="*/ 7 h 2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7"/>
                <a:gd name="T103" fmla="*/ 0 h 222"/>
                <a:gd name="T104" fmla="*/ 57 w 57"/>
                <a:gd name="T105" fmla="*/ 222 h 2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7" h="222">
                  <a:moveTo>
                    <a:pt x="0" y="194"/>
                  </a:moveTo>
                  <a:lnTo>
                    <a:pt x="0" y="222"/>
                  </a:lnTo>
                  <a:lnTo>
                    <a:pt x="19" y="220"/>
                  </a:lnTo>
                  <a:lnTo>
                    <a:pt x="33" y="213"/>
                  </a:lnTo>
                  <a:lnTo>
                    <a:pt x="43" y="202"/>
                  </a:lnTo>
                  <a:lnTo>
                    <a:pt x="50" y="188"/>
                  </a:lnTo>
                  <a:lnTo>
                    <a:pt x="55" y="171"/>
                  </a:lnTo>
                  <a:lnTo>
                    <a:pt x="56" y="153"/>
                  </a:lnTo>
                  <a:lnTo>
                    <a:pt x="57" y="115"/>
                  </a:lnTo>
                  <a:lnTo>
                    <a:pt x="56" y="74"/>
                  </a:lnTo>
                  <a:lnTo>
                    <a:pt x="55" y="56"/>
                  </a:lnTo>
                  <a:lnTo>
                    <a:pt x="50" y="40"/>
                  </a:lnTo>
                  <a:lnTo>
                    <a:pt x="43" y="26"/>
                  </a:lnTo>
                  <a:lnTo>
                    <a:pt x="33" y="16"/>
                  </a:lnTo>
                  <a:lnTo>
                    <a:pt x="19" y="9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7" y="31"/>
                  </a:lnTo>
                  <a:lnTo>
                    <a:pt x="14" y="36"/>
                  </a:lnTo>
                  <a:lnTo>
                    <a:pt x="19" y="44"/>
                  </a:lnTo>
                  <a:lnTo>
                    <a:pt x="23" y="54"/>
                  </a:lnTo>
                  <a:lnTo>
                    <a:pt x="25" y="67"/>
                  </a:lnTo>
                  <a:lnTo>
                    <a:pt x="28" y="83"/>
                  </a:lnTo>
                  <a:lnTo>
                    <a:pt x="29" y="99"/>
                  </a:lnTo>
                  <a:lnTo>
                    <a:pt x="29" y="120"/>
                  </a:lnTo>
                  <a:lnTo>
                    <a:pt x="29" y="147"/>
                  </a:lnTo>
                  <a:lnTo>
                    <a:pt x="25" y="171"/>
                  </a:lnTo>
                  <a:lnTo>
                    <a:pt x="21" y="181"/>
                  </a:lnTo>
                  <a:lnTo>
                    <a:pt x="16" y="189"/>
                  </a:lnTo>
                  <a:lnTo>
                    <a:pt x="10" y="195"/>
                  </a:lnTo>
                  <a:lnTo>
                    <a:pt x="0" y="199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97" name="Freeform 327"/>
            <p:cNvSpPr>
              <a:spLocks/>
            </p:cNvSpPr>
            <p:nvPr/>
          </p:nvSpPr>
          <p:spPr bwMode="auto">
            <a:xfrm>
              <a:off x="1563" y="3146"/>
              <a:ext cx="19" cy="74"/>
            </a:xfrm>
            <a:custGeom>
              <a:avLst/>
              <a:gdLst>
                <a:gd name="T0" fmla="*/ 2 w 57"/>
                <a:gd name="T1" fmla="*/ 1 h 222"/>
                <a:gd name="T2" fmla="*/ 2 w 57"/>
                <a:gd name="T3" fmla="*/ 0 h 222"/>
                <a:gd name="T4" fmla="*/ 2 w 57"/>
                <a:gd name="T5" fmla="*/ 0 h 222"/>
                <a:gd name="T6" fmla="*/ 2 w 57"/>
                <a:gd name="T7" fmla="*/ 0 h 222"/>
                <a:gd name="T8" fmla="*/ 1 w 57"/>
                <a:gd name="T9" fmla="*/ 0 h 222"/>
                <a:gd name="T10" fmla="*/ 1 w 57"/>
                <a:gd name="T11" fmla="*/ 0 h 222"/>
                <a:gd name="T12" fmla="*/ 1 w 57"/>
                <a:gd name="T13" fmla="*/ 1 h 222"/>
                <a:gd name="T14" fmla="*/ 0 w 57"/>
                <a:gd name="T15" fmla="*/ 1 h 222"/>
                <a:gd name="T16" fmla="*/ 0 w 57"/>
                <a:gd name="T17" fmla="*/ 2 h 222"/>
                <a:gd name="T18" fmla="*/ 0 w 57"/>
                <a:gd name="T19" fmla="*/ 3 h 222"/>
                <a:gd name="T20" fmla="*/ 0 w 57"/>
                <a:gd name="T21" fmla="*/ 4 h 222"/>
                <a:gd name="T22" fmla="*/ 0 w 57"/>
                <a:gd name="T23" fmla="*/ 6 h 222"/>
                <a:gd name="T24" fmla="*/ 0 w 57"/>
                <a:gd name="T25" fmla="*/ 6 h 222"/>
                <a:gd name="T26" fmla="*/ 0 w 57"/>
                <a:gd name="T27" fmla="*/ 7 h 222"/>
                <a:gd name="T28" fmla="*/ 1 w 57"/>
                <a:gd name="T29" fmla="*/ 7 h 222"/>
                <a:gd name="T30" fmla="*/ 1 w 57"/>
                <a:gd name="T31" fmla="*/ 8 h 222"/>
                <a:gd name="T32" fmla="*/ 1 w 57"/>
                <a:gd name="T33" fmla="*/ 8 h 222"/>
                <a:gd name="T34" fmla="*/ 2 w 57"/>
                <a:gd name="T35" fmla="*/ 8 h 222"/>
                <a:gd name="T36" fmla="*/ 2 w 57"/>
                <a:gd name="T37" fmla="*/ 7 h 222"/>
                <a:gd name="T38" fmla="*/ 2 w 57"/>
                <a:gd name="T39" fmla="*/ 7 h 222"/>
                <a:gd name="T40" fmla="*/ 2 w 57"/>
                <a:gd name="T41" fmla="*/ 7 h 222"/>
                <a:gd name="T42" fmla="*/ 1 w 57"/>
                <a:gd name="T43" fmla="*/ 7 h 222"/>
                <a:gd name="T44" fmla="*/ 1 w 57"/>
                <a:gd name="T45" fmla="*/ 7 h 222"/>
                <a:gd name="T46" fmla="*/ 1 w 57"/>
                <a:gd name="T47" fmla="*/ 6 h 222"/>
                <a:gd name="T48" fmla="*/ 1 w 57"/>
                <a:gd name="T49" fmla="*/ 5 h 222"/>
                <a:gd name="T50" fmla="*/ 1 w 57"/>
                <a:gd name="T51" fmla="*/ 4 h 222"/>
                <a:gd name="T52" fmla="*/ 1 w 57"/>
                <a:gd name="T53" fmla="*/ 3 h 222"/>
                <a:gd name="T54" fmla="*/ 1 w 57"/>
                <a:gd name="T55" fmla="*/ 2 h 222"/>
                <a:gd name="T56" fmla="*/ 1 w 57"/>
                <a:gd name="T57" fmla="*/ 2 h 222"/>
                <a:gd name="T58" fmla="*/ 1 w 57"/>
                <a:gd name="T59" fmla="*/ 1 h 222"/>
                <a:gd name="T60" fmla="*/ 1 w 57"/>
                <a:gd name="T61" fmla="*/ 1 h 222"/>
                <a:gd name="T62" fmla="*/ 2 w 57"/>
                <a:gd name="T63" fmla="*/ 1 h 222"/>
                <a:gd name="T64" fmla="*/ 2 w 57"/>
                <a:gd name="T65" fmla="*/ 1 h 222"/>
                <a:gd name="T66" fmla="*/ 2 w 57"/>
                <a:gd name="T67" fmla="*/ 1 h 222"/>
                <a:gd name="T68" fmla="*/ 2 w 57"/>
                <a:gd name="T69" fmla="*/ 1 h 2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7"/>
                <a:gd name="T106" fmla="*/ 0 h 222"/>
                <a:gd name="T107" fmla="*/ 57 w 57"/>
                <a:gd name="T108" fmla="*/ 222 h 2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7" h="222">
                  <a:moveTo>
                    <a:pt x="57" y="24"/>
                  </a:moveTo>
                  <a:lnTo>
                    <a:pt x="57" y="0"/>
                  </a:lnTo>
                  <a:lnTo>
                    <a:pt x="57" y="7"/>
                  </a:lnTo>
                  <a:lnTo>
                    <a:pt x="57" y="0"/>
                  </a:lnTo>
                  <a:lnTo>
                    <a:pt x="37" y="3"/>
                  </a:lnTo>
                  <a:lnTo>
                    <a:pt x="24" y="11"/>
                  </a:lnTo>
                  <a:lnTo>
                    <a:pt x="14" y="22"/>
                  </a:lnTo>
                  <a:lnTo>
                    <a:pt x="8" y="36"/>
                  </a:lnTo>
                  <a:lnTo>
                    <a:pt x="3" y="54"/>
                  </a:lnTo>
                  <a:lnTo>
                    <a:pt x="1" y="74"/>
                  </a:lnTo>
                  <a:lnTo>
                    <a:pt x="0" y="115"/>
                  </a:lnTo>
                  <a:lnTo>
                    <a:pt x="1" y="153"/>
                  </a:lnTo>
                  <a:lnTo>
                    <a:pt x="3" y="171"/>
                  </a:lnTo>
                  <a:lnTo>
                    <a:pt x="8" y="188"/>
                  </a:lnTo>
                  <a:lnTo>
                    <a:pt x="14" y="202"/>
                  </a:lnTo>
                  <a:lnTo>
                    <a:pt x="24" y="213"/>
                  </a:lnTo>
                  <a:lnTo>
                    <a:pt x="37" y="220"/>
                  </a:lnTo>
                  <a:lnTo>
                    <a:pt x="57" y="222"/>
                  </a:lnTo>
                  <a:lnTo>
                    <a:pt x="57" y="194"/>
                  </a:lnTo>
                  <a:lnTo>
                    <a:pt x="57" y="199"/>
                  </a:lnTo>
                  <a:lnTo>
                    <a:pt x="46" y="197"/>
                  </a:lnTo>
                  <a:lnTo>
                    <a:pt x="39" y="192"/>
                  </a:lnTo>
                  <a:lnTo>
                    <a:pt x="33" y="184"/>
                  </a:lnTo>
                  <a:lnTo>
                    <a:pt x="30" y="172"/>
                  </a:lnTo>
                  <a:lnTo>
                    <a:pt x="28" y="147"/>
                  </a:lnTo>
                  <a:lnTo>
                    <a:pt x="28" y="120"/>
                  </a:lnTo>
                  <a:lnTo>
                    <a:pt x="28" y="81"/>
                  </a:lnTo>
                  <a:lnTo>
                    <a:pt x="30" y="65"/>
                  </a:lnTo>
                  <a:lnTo>
                    <a:pt x="32" y="50"/>
                  </a:lnTo>
                  <a:lnTo>
                    <a:pt x="35" y="39"/>
                  </a:lnTo>
                  <a:lnTo>
                    <a:pt x="40" y="31"/>
                  </a:lnTo>
                  <a:lnTo>
                    <a:pt x="48" y="25"/>
                  </a:lnTo>
                  <a:lnTo>
                    <a:pt x="57" y="24"/>
                  </a:lnTo>
                  <a:lnTo>
                    <a:pt x="57" y="30"/>
                  </a:lnTo>
                  <a:lnTo>
                    <a:pt x="5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98" name="Freeform 328"/>
            <p:cNvSpPr>
              <a:spLocks/>
            </p:cNvSpPr>
            <p:nvPr/>
          </p:nvSpPr>
          <p:spPr bwMode="auto">
            <a:xfrm>
              <a:off x="1628" y="3146"/>
              <a:ext cx="17" cy="74"/>
            </a:xfrm>
            <a:custGeom>
              <a:avLst/>
              <a:gdLst>
                <a:gd name="T0" fmla="*/ 0 w 51"/>
                <a:gd name="T1" fmla="*/ 7 h 222"/>
                <a:gd name="T2" fmla="*/ 0 w 51"/>
                <a:gd name="T3" fmla="*/ 8 h 222"/>
                <a:gd name="T4" fmla="*/ 1 w 51"/>
                <a:gd name="T5" fmla="*/ 8 h 222"/>
                <a:gd name="T6" fmla="*/ 1 w 51"/>
                <a:gd name="T7" fmla="*/ 8 h 222"/>
                <a:gd name="T8" fmla="*/ 1 w 51"/>
                <a:gd name="T9" fmla="*/ 7 h 222"/>
                <a:gd name="T10" fmla="*/ 2 w 51"/>
                <a:gd name="T11" fmla="*/ 7 h 222"/>
                <a:gd name="T12" fmla="*/ 2 w 51"/>
                <a:gd name="T13" fmla="*/ 6 h 222"/>
                <a:gd name="T14" fmla="*/ 2 w 51"/>
                <a:gd name="T15" fmla="*/ 6 h 222"/>
                <a:gd name="T16" fmla="*/ 2 w 51"/>
                <a:gd name="T17" fmla="*/ 4 h 222"/>
                <a:gd name="T18" fmla="*/ 2 w 51"/>
                <a:gd name="T19" fmla="*/ 3 h 222"/>
                <a:gd name="T20" fmla="*/ 2 w 51"/>
                <a:gd name="T21" fmla="*/ 2 h 222"/>
                <a:gd name="T22" fmla="*/ 2 w 51"/>
                <a:gd name="T23" fmla="*/ 1 h 222"/>
                <a:gd name="T24" fmla="*/ 1 w 51"/>
                <a:gd name="T25" fmla="*/ 1 h 222"/>
                <a:gd name="T26" fmla="*/ 1 w 51"/>
                <a:gd name="T27" fmla="*/ 1 h 222"/>
                <a:gd name="T28" fmla="*/ 1 w 51"/>
                <a:gd name="T29" fmla="*/ 0 h 222"/>
                <a:gd name="T30" fmla="*/ 0 w 51"/>
                <a:gd name="T31" fmla="*/ 0 h 222"/>
                <a:gd name="T32" fmla="*/ 0 w 51"/>
                <a:gd name="T33" fmla="*/ 0 h 222"/>
                <a:gd name="T34" fmla="*/ 0 w 51"/>
                <a:gd name="T35" fmla="*/ 1 h 222"/>
                <a:gd name="T36" fmla="*/ 0 w 51"/>
                <a:gd name="T37" fmla="*/ 1 h 222"/>
                <a:gd name="T38" fmla="*/ 0 w 51"/>
                <a:gd name="T39" fmla="*/ 1 h 222"/>
                <a:gd name="T40" fmla="*/ 0 w 51"/>
                <a:gd name="T41" fmla="*/ 1 h 222"/>
                <a:gd name="T42" fmla="*/ 1 w 51"/>
                <a:gd name="T43" fmla="*/ 2 h 222"/>
                <a:gd name="T44" fmla="*/ 1 w 51"/>
                <a:gd name="T45" fmla="*/ 2 h 222"/>
                <a:gd name="T46" fmla="*/ 1 w 51"/>
                <a:gd name="T47" fmla="*/ 3 h 222"/>
                <a:gd name="T48" fmla="*/ 1 w 51"/>
                <a:gd name="T49" fmla="*/ 3 h 222"/>
                <a:gd name="T50" fmla="*/ 1 w 51"/>
                <a:gd name="T51" fmla="*/ 4 h 222"/>
                <a:gd name="T52" fmla="*/ 1 w 51"/>
                <a:gd name="T53" fmla="*/ 5 h 222"/>
                <a:gd name="T54" fmla="*/ 1 w 51"/>
                <a:gd name="T55" fmla="*/ 6 h 222"/>
                <a:gd name="T56" fmla="*/ 1 w 51"/>
                <a:gd name="T57" fmla="*/ 7 h 222"/>
                <a:gd name="T58" fmla="*/ 0 w 51"/>
                <a:gd name="T59" fmla="*/ 7 h 222"/>
                <a:gd name="T60" fmla="*/ 0 w 51"/>
                <a:gd name="T61" fmla="*/ 7 h 222"/>
                <a:gd name="T62" fmla="*/ 0 w 51"/>
                <a:gd name="T63" fmla="*/ 7 h 222"/>
                <a:gd name="T64" fmla="*/ 0 w 51"/>
                <a:gd name="T65" fmla="*/ 7 h 2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1"/>
                <a:gd name="T100" fmla="*/ 0 h 222"/>
                <a:gd name="T101" fmla="*/ 51 w 51"/>
                <a:gd name="T102" fmla="*/ 222 h 2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1" h="222">
                  <a:moveTo>
                    <a:pt x="0" y="194"/>
                  </a:moveTo>
                  <a:lnTo>
                    <a:pt x="0" y="222"/>
                  </a:lnTo>
                  <a:lnTo>
                    <a:pt x="16" y="220"/>
                  </a:lnTo>
                  <a:lnTo>
                    <a:pt x="29" y="213"/>
                  </a:lnTo>
                  <a:lnTo>
                    <a:pt x="38" y="202"/>
                  </a:lnTo>
                  <a:lnTo>
                    <a:pt x="45" y="188"/>
                  </a:lnTo>
                  <a:lnTo>
                    <a:pt x="48" y="171"/>
                  </a:lnTo>
                  <a:lnTo>
                    <a:pt x="50" y="153"/>
                  </a:lnTo>
                  <a:lnTo>
                    <a:pt x="51" y="115"/>
                  </a:lnTo>
                  <a:lnTo>
                    <a:pt x="50" y="74"/>
                  </a:lnTo>
                  <a:lnTo>
                    <a:pt x="48" y="56"/>
                  </a:lnTo>
                  <a:lnTo>
                    <a:pt x="45" y="40"/>
                  </a:lnTo>
                  <a:lnTo>
                    <a:pt x="38" y="26"/>
                  </a:lnTo>
                  <a:lnTo>
                    <a:pt x="29" y="16"/>
                  </a:lnTo>
                  <a:lnTo>
                    <a:pt x="16" y="9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7" y="31"/>
                  </a:lnTo>
                  <a:lnTo>
                    <a:pt x="12" y="36"/>
                  </a:lnTo>
                  <a:lnTo>
                    <a:pt x="16" y="45"/>
                  </a:lnTo>
                  <a:lnTo>
                    <a:pt x="19" y="56"/>
                  </a:lnTo>
                  <a:lnTo>
                    <a:pt x="20" y="68"/>
                  </a:lnTo>
                  <a:lnTo>
                    <a:pt x="21" y="84"/>
                  </a:lnTo>
                  <a:lnTo>
                    <a:pt x="21" y="120"/>
                  </a:lnTo>
                  <a:lnTo>
                    <a:pt x="21" y="147"/>
                  </a:lnTo>
                  <a:lnTo>
                    <a:pt x="19" y="171"/>
                  </a:lnTo>
                  <a:lnTo>
                    <a:pt x="16" y="181"/>
                  </a:lnTo>
                  <a:lnTo>
                    <a:pt x="12" y="189"/>
                  </a:lnTo>
                  <a:lnTo>
                    <a:pt x="7" y="195"/>
                  </a:lnTo>
                  <a:lnTo>
                    <a:pt x="0" y="199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599" name="Freeform 329"/>
            <p:cNvSpPr>
              <a:spLocks/>
            </p:cNvSpPr>
            <p:nvPr/>
          </p:nvSpPr>
          <p:spPr bwMode="auto">
            <a:xfrm>
              <a:off x="1608" y="3146"/>
              <a:ext cx="20" cy="74"/>
            </a:xfrm>
            <a:custGeom>
              <a:avLst/>
              <a:gdLst>
                <a:gd name="T0" fmla="*/ 2 w 58"/>
                <a:gd name="T1" fmla="*/ 1 h 222"/>
                <a:gd name="T2" fmla="*/ 2 w 58"/>
                <a:gd name="T3" fmla="*/ 0 h 222"/>
                <a:gd name="T4" fmla="*/ 2 w 58"/>
                <a:gd name="T5" fmla="*/ 0 h 222"/>
                <a:gd name="T6" fmla="*/ 2 w 58"/>
                <a:gd name="T7" fmla="*/ 0 h 222"/>
                <a:gd name="T8" fmla="*/ 1 w 58"/>
                <a:gd name="T9" fmla="*/ 0 h 222"/>
                <a:gd name="T10" fmla="*/ 1 w 58"/>
                <a:gd name="T11" fmla="*/ 0 h 222"/>
                <a:gd name="T12" fmla="*/ 1 w 58"/>
                <a:gd name="T13" fmla="*/ 1 h 222"/>
                <a:gd name="T14" fmla="*/ 0 w 58"/>
                <a:gd name="T15" fmla="*/ 1 h 222"/>
                <a:gd name="T16" fmla="*/ 0 w 58"/>
                <a:gd name="T17" fmla="*/ 2 h 222"/>
                <a:gd name="T18" fmla="*/ 0 w 58"/>
                <a:gd name="T19" fmla="*/ 3 h 222"/>
                <a:gd name="T20" fmla="*/ 0 w 58"/>
                <a:gd name="T21" fmla="*/ 4 h 222"/>
                <a:gd name="T22" fmla="*/ 0 w 58"/>
                <a:gd name="T23" fmla="*/ 6 h 222"/>
                <a:gd name="T24" fmla="*/ 0 w 58"/>
                <a:gd name="T25" fmla="*/ 6 h 222"/>
                <a:gd name="T26" fmla="*/ 0 w 58"/>
                <a:gd name="T27" fmla="*/ 7 h 222"/>
                <a:gd name="T28" fmla="*/ 1 w 58"/>
                <a:gd name="T29" fmla="*/ 7 h 222"/>
                <a:gd name="T30" fmla="*/ 1 w 58"/>
                <a:gd name="T31" fmla="*/ 8 h 222"/>
                <a:gd name="T32" fmla="*/ 1 w 58"/>
                <a:gd name="T33" fmla="*/ 8 h 222"/>
                <a:gd name="T34" fmla="*/ 2 w 58"/>
                <a:gd name="T35" fmla="*/ 8 h 222"/>
                <a:gd name="T36" fmla="*/ 2 w 58"/>
                <a:gd name="T37" fmla="*/ 7 h 222"/>
                <a:gd name="T38" fmla="*/ 2 w 58"/>
                <a:gd name="T39" fmla="*/ 7 h 222"/>
                <a:gd name="T40" fmla="*/ 2 w 58"/>
                <a:gd name="T41" fmla="*/ 7 h 222"/>
                <a:gd name="T42" fmla="*/ 1 w 58"/>
                <a:gd name="T43" fmla="*/ 7 h 222"/>
                <a:gd name="T44" fmla="*/ 1 w 58"/>
                <a:gd name="T45" fmla="*/ 7 h 222"/>
                <a:gd name="T46" fmla="*/ 1 w 58"/>
                <a:gd name="T47" fmla="*/ 6 h 222"/>
                <a:gd name="T48" fmla="*/ 1 w 58"/>
                <a:gd name="T49" fmla="*/ 5 h 222"/>
                <a:gd name="T50" fmla="*/ 1 w 58"/>
                <a:gd name="T51" fmla="*/ 4 h 222"/>
                <a:gd name="T52" fmla="*/ 1 w 58"/>
                <a:gd name="T53" fmla="*/ 3 h 222"/>
                <a:gd name="T54" fmla="*/ 1 w 58"/>
                <a:gd name="T55" fmla="*/ 2 h 222"/>
                <a:gd name="T56" fmla="*/ 1 w 58"/>
                <a:gd name="T57" fmla="*/ 2 h 222"/>
                <a:gd name="T58" fmla="*/ 1 w 58"/>
                <a:gd name="T59" fmla="*/ 1 h 222"/>
                <a:gd name="T60" fmla="*/ 1 w 58"/>
                <a:gd name="T61" fmla="*/ 1 h 222"/>
                <a:gd name="T62" fmla="*/ 2 w 58"/>
                <a:gd name="T63" fmla="*/ 1 h 222"/>
                <a:gd name="T64" fmla="*/ 2 w 58"/>
                <a:gd name="T65" fmla="*/ 1 h 222"/>
                <a:gd name="T66" fmla="*/ 2 w 58"/>
                <a:gd name="T67" fmla="*/ 1 h 222"/>
                <a:gd name="T68" fmla="*/ 2 w 58"/>
                <a:gd name="T69" fmla="*/ 1 h 2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8"/>
                <a:gd name="T106" fmla="*/ 0 h 222"/>
                <a:gd name="T107" fmla="*/ 58 w 58"/>
                <a:gd name="T108" fmla="*/ 222 h 2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8" h="222">
                  <a:moveTo>
                    <a:pt x="58" y="24"/>
                  </a:moveTo>
                  <a:lnTo>
                    <a:pt x="58" y="0"/>
                  </a:lnTo>
                  <a:lnTo>
                    <a:pt x="58" y="7"/>
                  </a:lnTo>
                  <a:lnTo>
                    <a:pt x="58" y="0"/>
                  </a:lnTo>
                  <a:lnTo>
                    <a:pt x="38" y="3"/>
                  </a:lnTo>
                  <a:lnTo>
                    <a:pt x="24" y="11"/>
                  </a:lnTo>
                  <a:lnTo>
                    <a:pt x="14" y="22"/>
                  </a:lnTo>
                  <a:lnTo>
                    <a:pt x="8" y="36"/>
                  </a:lnTo>
                  <a:lnTo>
                    <a:pt x="2" y="54"/>
                  </a:lnTo>
                  <a:lnTo>
                    <a:pt x="1" y="74"/>
                  </a:lnTo>
                  <a:lnTo>
                    <a:pt x="0" y="115"/>
                  </a:lnTo>
                  <a:lnTo>
                    <a:pt x="1" y="153"/>
                  </a:lnTo>
                  <a:lnTo>
                    <a:pt x="2" y="171"/>
                  </a:lnTo>
                  <a:lnTo>
                    <a:pt x="8" y="188"/>
                  </a:lnTo>
                  <a:lnTo>
                    <a:pt x="14" y="202"/>
                  </a:lnTo>
                  <a:lnTo>
                    <a:pt x="24" y="213"/>
                  </a:lnTo>
                  <a:lnTo>
                    <a:pt x="38" y="220"/>
                  </a:lnTo>
                  <a:lnTo>
                    <a:pt x="58" y="222"/>
                  </a:lnTo>
                  <a:lnTo>
                    <a:pt x="58" y="194"/>
                  </a:lnTo>
                  <a:lnTo>
                    <a:pt x="58" y="199"/>
                  </a:lnTo>
                  <a:lnTo>
                    <a:pt x="46" y="197"/>
                  </a:lnTo>
                  <a:lnTo>
                    <a:pt x="37" y="192"/>
                  </a:lnTo>
                  <a:lnTo>
                    <a:pt x="32" y="184"/>
                  </a:lnTo>
                  <a:lnTo>
                    <a:pt x="27" y="172"/>
                  </a:lnTo>
                  <a:lnTo>
                    <a:pt x="23" y="147"/>
                  </a:lnTo>
                  <a:lnTo>
                    <a:pt x="23" y="120"/>
                  </a:lnTo>
                  <a:lnTo>
                    <a:pt x="23" y="81"/>
                  </a:lnTo>
                  <a:lnTo>
                    <a:pt x="24" y="65"/>
                  </a:lnTo>
                  <a:lnTo>
                    <a:pt x="27" y="50"/>
                  </a:lnTo>
                  <a:lnTo>
                    <a:pt x="32" y="39"/>
                  </a:lnTo>
                  <a:lnTo>
                    <a:pt x="37" y="31"/>
                  </a:lnTo>
                  <a:lnTo>
                    <a:pt x="46" y="25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58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600" name="Freeform 330"/>
            <p:cNvSpPr>
              <a:spLocks/>
            </p:cNvSpPr>
            <p:nvPr/>
          </p:nvSpPr>
          <p:spPr bwMode="auto">
            <a:xfrm>
              <a:off x="2795" y="3146"/>
              <a:ext cx="41" cy="74"/>
            </a:xfrm>
            <a:custGeom>
              <a:avLst/>
              <a:gdLst>
                <a:gd name="T0" fmla="*/ 2 w 125"/>
                <a:gd name="T1" fmla="*/ 4 h 222"/>
                <a:gd name="T2" fmla="*/ 3 w 125"/>
                <a:gd name="T3" fmla="*/ 5 h 222"/>
                <a:gd name="T4" fmla="*/ 3 w 125"/>
                <a:gd name="T5" fmla="*/ 5 h 222"/>
                <a:gd name="T6" fmla="*/ 3 w 125"/>
                <a:gd name="T7" fmla="*/ 6 h 222"/>
                <a:gd name="T8" fmla="*/ 3 w 125"/>
                <a:gd name="T9" fmla="*/ 7 h 222"/>
                <a:gd name="T10" fmla="*/ 3 w 125"/>
                <a:gd name="T11" fmla="*/ 7 h 222"/>
                <a:gd name="T12" fmla="*/ 2 w 125"/>
                <a:gd name="T13" fmla="*/ 7 h 222"/>
                <a:gd name="T14" fmla="*/ 1 w 125"/>
                <a:gd name="T15" fmla="*/ 7 h 222"/>
                <a:gd name="T16" fmla="*/ 1 w 125"/>
                <a:gd name="T17" fmla="*/ 6 h 222"/>
                <a:gd name="T18" fmla="*/ 1 w 125"/>
                <a:gd name="T19" fmla="*/ 6 h 222"/>
                <a:gd name="T20" fmla="*/ 0 w 125"/>
                <a:gd name="T21" fmla="*/ 6 h 222"/>
                <a:gd name="T22" fmla="*/ 0 w 125"/>
                <a:gd name="T23" fmla="*/ 6 h 222"/>
                <a:gd name="T24" fmla="*/ 0 w 125"/>
                <a:gd name="T25" fmla="*/ 7 h 222"/>
                <a:gd name="T26" fmla="*/ 1 w 125"/>
                <a:gd name="T27" fmla="*/ 8 h 222"/>
                <a:gd name="T28" fmla="*/ 2 w 125"/>
                <a:gd name="T29" fmla="*/ 8 h 222"/>
                <a:gd name="T30" fmla="*/ 3 w 125"/>
                <a:gd name="T31" fmla="*/ 8 h 222"/>
                <a:gd name="T32" fmla="*/ 4 w 125"/>
                <a:gd name="T33" fmla="*/ 8 h 222"/>
                <a:gd name="T34" fmla="*/ 4 w 125"/>
                <a:gd name="T35" fmla="*/ 7 h 222"/>
                <a:gd name="T36" fmla="*/ 4 w 125"/>
                <a:gd name="T37" fmla="*/ 6 h 222"/>
                <a:gd name="T38" fmla="*/ 4 w 125"/>
                <a:gd name="T39" fmla="*/ 5 h 222"/>
                <a:gd name="T40" fmla="*/ 4 w 125"/>
                <a:gd name="T41" fmla="*/ 4 h 222"/>
                <a:gd name="T42" fmla="*/ 3 w 125"/>
                <a:gd name="T43" fmla="*/ 4 h 222"/>
                <a:gd name="T44" fmla="*/ 3 w 125"/>
                <a:gd name="T45" fmla="*/ 4 h 222"/>
                <a:gd name="T46" fmla="*/ 3 w 125"/>
                <a:gd name="T47" fmla="*/ 4 h 222"/>
                <a:gd name="T48" fmla="*/ 3 w 125"/>
                <a:gd name="T49" fmla="*/ 4 h 222"/>
                <a:gd name="T50" fmla="*/ 4 w 125"/>
                <a:gd name="T51" fmla="*/ 3 h 222"/>
                <a:gd name="T52" fmla="*/ 4 w 125"/>
                <a:gd name="T53" fmla="*/ 3 h 222"/>
                <a:gd name="T54" fmla="*/ 4 w 125"/>
                <a:gd name="T55" fmla="*/ 2 h 222"/>
                <a:gd name="T56" fmla="*/ 4 w 125"/>
                <a:gd name="T57" fmla="*/ 1 h 222"/>
                <a:gd name="T58" fmla="*/ 3 w 125"/>
                <a:gd name="T59" fmla="*/ 0 h 222"/>
                <a:gd name="T60" fmla="*/ 2 w 125"/>
                <a:gd name="T61" fmla="*/ 0 h 222"/>
                <a:gd name="T62" fmla="*/ 1 w 125"/>
                <a:gd name="T63" fmla="*/ 0 h 222"/>
                <a:gd name="T64" fmla="*/ 1 w 125"/>
                <a:gd name="T65" fmla="*/ 1 h 222"/>
                <a:gd name="T66" fmla="*/ 0 w 125"/>
                <a:gd name="T67" fmla="*/ 2 h 222"/>
                <a:gd name="T68" fmla="*/ 0 w 125"/>
                <a:gd name="T69" fmla="*/ 2 h 222"/>
                <a:gd name="T70" fmla="*/ 0 w 125"/>
                <a:gd name="T71" fmla="*/ 2 h 222"/>
                <a:gd name="T72" fmla="*/ 1 w 125"/>
                <a:gd name="T73" fmla="*/ 2 h 222"/>
                <a:gd name="T74" fmla="*/ 1 w 125"/>
                <a:gd name="T75" fmla="*/ 2 h 222"/>
                <a:gd name="T76" fmla="*/ 1 w 125"/>
                <a:gd name="T77" fmla="*/ 2 h 222"/>
                <a:gd name="T78" fmla="*/ 2 w 125"/>
                <a:gd name="T79" fmla="*/ 1 h 222"/>
                <a:gd name="T80" fmla="*/ 2 w 125"/>
                <a:gd name="T81" fmla="*/ 1 h 222"/>
                <a:gd name="T82" fmla="*/ 3 w 125"/>
                <a:gd name="T83" fmla="*/ 1 h 222"/>
                <a:gd name="T84" fmla="*/ 3 w 125"/>
                <a:gd name="T85" fmla="*/ 1 h 222"/>
                <a:gd name="T86" fmla="*/ 3 w 125"/>
                <a:gd name="T87" fmla="*/ 3 h 222"/>
                <a:gd name="T88" fmla="*/ 3 w 125"/>
                <a:gd name="T89" fmla="*/ 3 h 222"/>
                <a:gd name="T90" fmla="*/ 2 w 125"/>
                <a:gd name="T91" fmla="*/ 3 h 222"/>
                <a:gd name="T92" fmla="*/ 2 w 125"/>
                <a:gd name="T93" fmla="*/ 3 h 222"/>
                <a:gd name="T94" fmla="*/ 2 w 125"/>
                <a:gd name="T95" fmla="*/ 4 h 2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"/>
                <a:gd name="T145" fmla="*/ 0 h 222"/>
                <a:gd name="T146" fmla="*/ 125 w 125"/>
                <a:gd name="T147" fmla="*/ 222 h 22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" h="222">
                  <a:moveTo>
                    <a:pt x="48" y="120"/>
                  </a:moveTo>
                  <a:lnTo>
                    <a:pt x="79" y="124"/>
                  </a:lnTo>
                  <a:lnTo>
                    <a:pt x="93" y="139"/>
                  </a:lnTo>
                  <a:lnTo>
                    <a:pt x="95" y="160"/>
                  </a:lnTo>
                  <a:lnTo>
                    <a:pt x="89" y="188"/>
                  </a:lnTo>
                  <a:lnTo>
                    <a:pt x="70" y="198"/>
                  </a:lnTo>
                  <a:lnTo>
                    <a:pt x="52" y="198"/>
                  </a:lnTo>
                  <a:lnTo>
                    <a:pt x="36" y="185"/>
                  </a:lnTo>
                  <a:lnTo>
                    <a:pt x="30" y="160"/>
                  </a:lnTo>
                  <a:lnTo>
                    <a:pt x="30" y="154"/>
                  </a:lnTo>
                  <a:lnTo>
                    <a:pt x="0" y="154"/>
                  </a:lnTo>
                  <a:lnTo>
                    <a:pt x="7" y="160"/>
                  </a:lnTo>
                  <a:lnTo>
                    <a:pt x="11" y="195"/>
                  </a:lnTo>
                  <a:lnTo>
                    <a:pt x="26" y="215"/>
                  </a:lnTo>
                  <a:lnTo>
                    <a:pt x="59" y="222"/>
                  </a:lnTo>
                  <a:lnTo>
                    <a:pt x="86" y="219"/>
                  </a:lnTo>
                  <a:lnTo>
                    <a:pt x="108" y="206"/>
                  </a:lnTo>
                  <a:lnTo>
                    <a:pt x="121" y="186"/>
                  </a:lnTo>
                  <a:lnTo>
                    <a:pt x="125" y="160"/>
                  </a:lnTo>
                  <a:lnTo>
                    <a:pt x="122" y="139"/>
                  </a:lnTo>
                  <a:lnTo>
                    <a:pt x="108" y="117"/>
                  </a:lnTo>
                  <a:lnTo>
                    <a:pt x="89" y="109"/>
                  </a:lnTo>
                  <a:lnTo>
                    <a:pt x="77" y="108"/>
                  </a:lnTo>
                  <a:lnTo>
                    <a:pt x="77" y="103"/>
                  </a:lnTo>
                  <a:lnTo>
                    <a:pt x="77" y="108"/>
                  </a:lnTo>
                  <a:lnTo>
                    <a:pt x="113" y="90"/>
                  </a:lnTo>
                  <a:lnTo>
                    <a:pt x="124" y="71"/>
                  </a:lnTo>
                  <a:lnTo>
                    <a:pt x="124" y="44"/>
                  </a:lnTo>
                  <a:lnTo>
                    <a:pt x="116" y="22"/>
                  </a:lnTo>
                  <a:lnTo>
                    <a:pt x="90" y="4"/>
                  </a:lnTo>
                  <a:lnTo>
                    <a:pt x="66" y="0"/>
                  </a:lnTo>
                  <a:lnTo>
                    <a:pt x="36" y="4"/>
                  </a:lnTo>
                  <a:lnTo>
                    <a:pt x="18" y="17"/>
                  </a:lnTo>
                  <a:lnTo>
                    <a:pt x="7" y="49"/>
                  </a:lnTo>
                  <a:lnTo>
                    <a:pt x="7" y="63"/>
                  </a:lnTo>
                  <a:lnTo>
                    <a:pt x="7" y="58"/>
                  </a:lnTo>
                  <a:lnTo>
                    <a:pt x="30" y="58"/>
                  </a:lnTo>
                  <a:lnTo>
                    <a:pt x="36" y="63"/>
                  </a:lnTo>
                  <a:lnTo>
                    <a:pt x="36" y="50"/>
                  </a:lnTo>
                  <a:lnTo>
                    <a:pt x="44" y="31"/>
                  </a:lnTo>
                  <a:lnTo>
                    <a:pt x="66" y="24"/>
                  </a:lnTo>
                  <a:lnTo>
                    <a:pt x="76" y="26"/>
                  </a:lnTo>
                  <a:lnTo>
                    <a:pt x="84" y="34"/>
                  </a:lnTo>
                  <a:lnTo>
                    <a:pt x="89" y="68"/>
                  </a:lnTo>
                  <a:lnTo>
                    <a:pt x="80" y="88"/>
                  </a:lnTo>
                  <a:lnTo>
                    <a:pt x="58" y="93"/>
                  </a:lnTo>
                  <a:lnTo>
                    <a:pt x="48" y="92"/>
                  </a:lnTo>
                  <a:lnTo>
                    <a:pt x="48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601" name="Freeform 331"/>
            <p:cNvSpPr>
              <a:spLocks/>
            </p:cNvSpPr>
            <p:nvPr/>
          </p:nvSpPr>
          <p:spPr bwMode="auto">
            <a:xfrm>
              <a:off x="2862" y="3146"/>
              <a:ext cx="18" cy="74"/>
            </a:xfrm>
            <a:custGeom>
              <a:avLst/>
              <a:gdLst>
                <a:gd name="T0" fmla="*/ 0 w 52"/>
                <a:gd name="T1" fmla="*/ 7 h 222"/>
                <a:gd name="T2" fmla="*/ 0 w 52"/>
                <a:gd name="T3" fmla="*/ 8 h 222"/>
                <a:gd name="T4" fmla="*/ 1 w 52"/>
                <a:gd name="T5" fmla="*/ 8 h 222"/>
                <a:gd name="T6" fmla="*/ 1 w 52"/>
                <a:gd name="T7" fmla="*/ 8 h 222"/>
                <a:gd name="T8" fmla="*/ 2 w 52"/>
                <a:gd name="T9" fmla="*/ 7 h 222"/>
                <a:gd name="T10" fmla="*/ 2 w 52"/>
                <a:gd name="T11" fmla="*/ 7 h 222"/>
                <a:gd name="T12" fmla="*/ 2 w 52"/>
                <a:gd name="T13" fmla="*/ 6 h 222"/>
                <a:gd name="T14" fmla="*/ 2 w 52"/>
                <a:gd name="T15" fmla="*/ 6 h 222"/>
                <a:gd name="T16" fmla="*/ 2 w 52"/>
                <a:gd name="T17" fmla="*/ 4 h 222"/>
                <a:gd name="T18" fmla="*/ 2 w 52"/>
                <a:gd name="T19" fmla="*/ 3 h 222"/>
                <a:gd name="T20" fmla="*/ 2 w 52"/>
                <a:gd name="T21" fmla="*/ 2 h 222"/>
                <a:gd name="T22" fmla="*/ 2 w 52"/>
                <a:gd name="T23" fmla="*/ 1 h 222"/>
                <a:gd name="T24" fmla="*/ 2 w 52"/>
                <a:gd name="T25" fmla="*/ 1 h 222"/>
                <a:gd name="T26" fmla="*/ 1 w 52"/>
                <a:gd name="T27" fmla="*/ 1 h 222"/>
                <a:gd name="T28" fmla="*/ 1 w 52"/>
                <a:gd name="T29" fmla="*/ 0 h 222"/>
                <a:gd name="T30" fmla="*/ 0 w 52"/>
                <a:gd name="T31" fmla="*/ 0 h 222"/>
                <a:gd name="T32" fmla="*/ 0 w 52"/>
                <a:gd name="T33" fmla="*/ 0 h 222"/>
                <a:gd name="T34" fmla="*/ 0 w 52"/>
                <a:gd name="T35" fmla="*/ 1 h 222"/>
                <a:gd name="T36" fmla="*/ 0 w 52"/>
                <a:gd name="T37" fmla="*/ 1 h 222"/>
                <a:gd name="T38" fmla="*/ 0 w 52"/>
                <a:gd name="T39" fmla="*/ 1 h 222"/>
                <a:gd name="T40" fmla="*/ 1 w 52"/>
                <a:gd name="T41" fmla="*/ 1 h 222"/>
                <a:gd name="T42" fmla="*/ 1 w 52"/>
                <a:gd name="T43" fmla="*/ 2 h 222"/>
                <a:gd name="T44" fmla="*/ 1 w 52"/>
                <a:gd name="T45" fmla="*/ 2 h 222"/>
                <a:gd name="T46" fmla="*/ 1 w 52"/>
                <a:gd name="T47" fmla="*/ 3 h 222"/>
                <a:gd name="T48" fmla="*/ 1 w 52"/>
                <a:gd name="T49" fmla="*/ 3 h 222"/>
                <a:gd name="T50" fmla="*/ 1 w 52"/>
                <a:gd name="T51" fmla="*/ 4 h 222"/>
                <a:gd name="T52" fmla="*/ 1 w 52"/>
                <a:gd name="T53" fmla="*/ 5 h 222"/>
                <a:gd name="T54" fmla="*/ 1 w 52"/>
                <a:gd name="T55" fmla="*/ 6 h 222"/>
                <a:gd name="T56" fmla="*/ 1 w 52"/>
                <a:gd name="T57" fmla="*/ 7 h 222"/>
                <a:gd name="T58" fmla="*/ 1 w 52"/>
                <a:gd name="T59" fmla="*/ 7 h 222"/>
                <a:gd name="T60" fmla="*/ 0 w 52"/>
                <a:gd name="T61" fmla="*/ 7 h 222"/>
                <a:gd name="T62" fmla="*/ 0 w 52"/>
                <a:gd name="T63" fmla="*/ 7 h 222"/>
                <a:gd name="T64" fmla="*/ 0 w 52"/>
                <a:gd name="T65" fmla="*/ 7 h 2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"/>
                <a:gd name="T100" fmla="*/ 0 h 222"/>
                <a:gd name="T101" fmla="*/ 52 w 52"/>
                <a:gd name="T102" fmla="*/ 222 h 2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" h="222">
                  <a:moveTo>
                    <a:pt x="0" y="194"/>
                  </a:moveTo>
                  <a:lnTo>
                    <a:pt x="0" y="222"/>
                  </a:lnTo>
                  <a:lnTo>
                    <a:pt x="17" y="220"/>
                  </a:lnTo>
                  <a:lnTo>
                    <a:pt x="30" y="213"/>
                  </a:lnTo>
                  <a:lnTo>
                    <a:pt x="39" y="202"/>
                  </a:lnTo>
                  <a:lnTo>
                    <a:pt x="45" y="188"/>
                  </a:lnTo>
                  <a:lnTo>
                    <a:pt x="49" y="171"/>
                  </a:lnTo>
                  <a:lnTo>
                    <a:pt x="50" y="153"/>
                  </a:lnTo>
                  <a:lnTo>
                    <a:pt x="52" y="115"/>
                  </a:lnTo>
                  <a:lnTo>
                    <a:pt x="50" y="74"/>
                  </a:lnTo>
                  <a:lnTo>
                    <a:pt x="49" y="56"/>
                  </a:lnTo>
                  <a:lnTo>
                    <a:pt x="45" y="40"/>
                  </a:lnTo>
                  <a:lnTo>
                    <a:pt x="39" y="26"/>
                  </a:lnTo>
                  <a:lnTo>
                    <a:pt x="30" y="16"/>
                  </a:lnTo>
                  <a:lnTo>
                    <a:pt x="17" y="9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8" y="31"/>
                  </a:lnTo>
                  <a:lnTo>
                    <a:pt x="13" y="36"/>
                  </a:lnTo>
                  <a:lnTo>
                    <a:pt x="18" y="45"/>
                  </a:lnTo>
                  <a:lnTo>
                    <a:pt x="21" y="56"/>
                  </a:lnTo>
                  <a:lnTo>
                    <a:pt x="22" y="68"/>
                  </a:lnTo>
                  <a:lnTo>
                    <a:pt x="23" y="84"/>
                  </a:lnTo>
                  <a:lnTo>
                    <a:pt x="23" y="120"/>
                  </a:lnTo>
                  <a:lnTo>
                    <a:pt x="23" y="147"/>
                  </a:lnTo>
                  <a:lnTo>
                    <a:pt x="21" y="171"/>
                  </a:lnTo>
                  <a:lnTo>
                    <a:pt x="18" y="181"/>
                  </a:lnTo>
                  <a:lnTo>
                    <a:pt x="13" y="189"/>
                  </a:lnTo>
                  <a:lnTo>
                    <a:pt x="8" y="195"/>
                  </a:lnTo>
                  <a:lnTo>
                    <a:pt x="0" y="199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602" name="Freeform 332"/>
            <p:cNvSpPr>
              <a:spLocks/>
            </p:cNvSpPr>
            <p:nvPr/>
          </p:nvSpPr>
          <p:spPr bwMode="auto">
            <a:xfrm>
              <a:off x="2844" y="3146"/>
              <a:ext cx="18" cy="74"/>
            </a:xfrm>
            <a:custGeom>
              <a:avLst/>
              <a:gdLst>
                <a:gd name="T0" fmla="*/ 2 w 56"/>
                <a:gd name="T1" fmla="*/ 1 h 222"/>
                <a:gd name="T2" fmla="*/ 2 w 56"/>
                <a:gd name="T3" fmla="*/ 0 h 222"/>
                <a:gd name="T4" fmla="*/ 2 w 56"/>
                <a:gd name="T5" fmla="*/ 0 h 222"/>
                <a:gd name="T6" fmla="*/ 2 w 56"/>
                <a:gd name="T7" fmla="*/ 0 h 222"/>
                <a:gd name="T8" fmla="*/ 1 w 56"/>
                <a:gd name="T9" fmla="*/ 0 h 222"/>
                <a:gd name="T10" fmla="*/ 1 w 56"/>
                <a:gd name="T11" fmla="*/ 0 h 222"/>
                <a:gd name="T12" fmla="*/ 1 w 56"/>
                <a:gd name="T13" fmla="*/ 1 h 222"/>
                <a:gd name="T14" fmla="*/ 0 w 56"/>
                <a:gd name="T15" fmla="*/ 1 h 222"/>
                <a:gd name="T16" fmla="*/ 0 w 56"/>
                <a:gd name="T17" fmla="*/ 2 h 222"/>
                <a:gd name="T18" fmla="*/ 0 w 56"/>
                <a:gd name="T19" fmla="*/ 3 h 222"/>
                <a:gd name="T20" fmla="*/ 0 w 56"/>
                <a:gd name="T21" fmla="*/ 4 h 222"/>
                <a:gd name="T22" fmla="*/ 0 w 56"/>
                <a:gd name="T23" fmla="*/ 6 h 222"/>
                <a:gd name="T24" fmla="*/ 0 w 56"/>
                <a:gd name="T25" fmla="*/ 6 h 222"/>
                <a:gd name="T26" fmla="*/ 0 w 56"/>
                <a:gd name="T27" fmla="*/ 7 h 222"/>
                <a:gd name="T28" fmla="*/ 1 w 56"/>
                <a:gd name="T29" fmla="*/ 7 h 222"/>
                <a:gd name="T30" fmla="*/ 1 w 56"/>
                <a:gd name="T31" fmla="*/ 8 h 222"/>
                <a:gd name="T32" fmla="*/ 1 w 56"/>
                <a:gd name="T33" fmla="*/ 8 h 222"/>
                <a:gd name="T34" fmla="*/ 2 w 56"/>
                <a:gd name="T35" fmla="*/ 8 h 222"/>
                <a:gd name="T36" fmla="*/ 2 w 56"/>
                <a:gd name="T37" fmla="*/ 7 h 222"/>
                <a:gd name="T38" fmla="*/ 2 w 56"/>
                <a:gd name="T39" fmla="*/ 7 h 222"/>
                <a:gd name="T40" fmla="*/ 2 w 56"/>
                <a:gd name="T41" fmla="*/ 7 h 222"/>
                <a:gd name="T42" fmla="*/ 1 w 56"/>
                <a:gd name="T43" fmla="*/ 7 h 222"/>
                <a:gd name="T44" fmla="*/ 1 w 56"/>
                <a:gd name="T45" fmla="*/ 7 h 222"/>
                <a:gd name="T46" fmla="*/ 1 w 56"/>
                <a:gd name="T47" fmla="*/ 6 h 222"/>
                <a:gd name="T48" fmla="*/ 1 w 56"/>
                <a:gd name="T49" fmla="*/ 5 h 222"/>
                <a:gd name="T50" fmla="*/ 1 w 56"/>
                <a:gd name="T51" fmla="*/ 4 h 222"/>
                <a:gd name="T52" fmla="*/ 1 w 56"/>
                <a:gd name="T53" fmla="*/ 3 h 222"/>
                <a:gd name="T54" fmla="*/ 1 w 56"/>
                <a:gd name="T55" fmla="*/ 2 h 222"/>
                <a:gd name="T56" fmla="*/ 1 w 56"/>
                <a:gd name="T57" fmla="*/ 2 h 222"/>
                <a:gd name="T58" fmla="*/ 1 w 56"/>
                <a:gd name="T59" fmla="*/ 1 h 222"/>
                <a:gd name="T60" fmla="*/ 1 w 56"/>
                <a:gd name="T61" fmla="*/ 1 h 222"/>
                <a:gd name="T62" fmla="*/ 2 w 56"/>
                <a:gd name="T63" fmla="*/ 1 h 222"/>
                <a:gd name="T64" fmla="*/ 2 w 56"/>
                <a:gd name="T65" fmla="*/ 1 h 222"/>
                <a:gd name="T66" fmla="*/ 2 w 56"/>
                <a:gd name="T67" fmla="*/ 1 h 222"/>
                <a:gd name="T68" fmla="*/ 2 w 56"/>
                <a:gd name="T69" fmla="*/ 1 h 2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"/>
                <a:gd name="T106" fmla="*/ 0 h 222"/>
                <a:gd name="T107" fmla="*/ 56 w 56"/>
                <a:gd name="T108" fmla="*/ 222 h 2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" h="222">
                  <a:moveTo>
                    <a:pt x="56" y="24"/>
                  </a:moveTo>
                  <a:lnTo>
                    <a:pt x="56" y="0"/>
                  </a:lnTo>
                  <a:lnTo>
                    <a:pt x="56" y="7"/>
                  </a:lnTo>
                  <a:lnTo>
                    <a:pt x="56" y="0"/>
                  </a:lnTo>
                  <a:lnTo>
                    <a:pt x="37" y="3"/>
                  </a:lnTo>
                  <a:lnTo>
                    <a:pt x="24" y="11"/>
                  </a:lnTo>
                  <a:lnTo>
                    <a:pt x="14" y="22"/>
                  </a:lnTo>
                  <a:lnTo>
                    <a:pt x="7" y="36"/>
                  </a:lnTo>
                  <a:lnTo>
                    <a:pt x="2" y="54"/>
                  </a:lnTo>
                  <a:lnTo>
                    <a:pt x="1" y="74"/>
                  </a:lnTo>
                  <a:lnTo>
                    <a:pt x="0" y="115"/>
                  </a:lnTo>
                  <a:lnTo>
                    <a:pt x="1" y="153"/>
                  </a:lnTo>
                  <a:lnTo>
                    <a:pt x="2" y="171"/>
                  </a:lnTo>
                  <a:lnTo>
                    <a:pt x="7" y="188"/>
                  </a:lnTo>
                  <a:lnTo>
                    <a:pt x="14" y="202"/>
                  </a:lnTo>
                  <a:lnTo>
                    <a:pt x="24" y="213"/>
                  </a:lnTo>
                  <a:lnTo>
                    <a:pt x="37" y="220"/>
                  </a:lnTo>
                  <a:lnTo>
                    <a:pt x="56" y="222"/>
                  </a:lnTo>
                  <a:lnTo>
                    <a:pt x="56" y="194"/>
                  </a:lnTo>
                  <a:lnTo>
                    <a:pt x="56" y="199"/>
                  </a:lnTo>
                  <a:lnTo>
                    <a:pt x="45" y="197"/>
                  </a:lnTo>
                  <a:lnTo>
                    <a:pt x="36" y="192"/>
                  </a:lnTo>
                  <a:lnTo>
                    <a:pt x="31" y="184"/>
                  </a:lnTo>
                  <a:lnTo>
                    <a:pt x="25" y="172"/>
                  </a:lnTo>
                  <a:lnTo>
                    <a:pt x="22" y="147"/>
                  </a:lnTo>
                  <a:lnTo>
                    <a:pt x="22" y="120"/>
                  </a:lnTo>
                  <a:lnTo>
                    <a:pt x="22" y="81"/>
                  </a:lnTo>
                  <a:lnTo>
                    <a:pt x="23" y="65"/>
                  </a:lnTo>
                  <a:lnTo>
                    <a:pt x="25" y="50"/>
                  </a:lnTo>
                  <a:lnTo>
                    <a:pt x="31" y="39"/>
                  </a:lnTo>
                  <a:lnTo>
                    <a:pt x="36" y="31"/>
                  </a:lnTo>
                  <a:lnTo>
                    <a:pt x="45" y="25"/>
                  </a:lnTo>
                  <a:lnTo>
                    <a:pt x="56" y="24"/>
                  </a:lnTo>
                  <a:lnTo>
                    <a:pt x="56" y="30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603" name="Freeform 333"/>
            <p:cNvSpPr>
              <a:spLocks/>
            </p:cNvSpPr>
            <p:nvPr/>
          </p:nvSpPr>
          <p:spPr bwMode="auto">
            <a:xfrm>
              <a:off x="2906" y="3146"/>
              <a:ext cx="18" cy="74"/>
            </a:xfrm>
            <a:custGeom>
              <a:avLst/>
              <a:gdLst>
                <a:gd name="T0" fmla="*/ 0 w 56"/>
                <a:gd name="T1" fmla="*/ 7 h 222"/>
                <a:gd name="T2" fmla="*/ 0 w 56"/>
                <a:gd name="T3" fmla="*/ 8 h 222"/>
                <a:gd name="T4" fmla="*/ 1 w 56"/>
                <a:gd name="T5" fmla="*/ 8 h 222"/>
                <a:gd name="T6" fmla="*/ 1 w 56"/>
                <a:gd name="T7" fmla="*/ 8 h 222"/>
                <a:gd name="T8" fmla="*/ 2 w 56"/>
                <a:gd name="T9" fmla="*/ 7 h 222"/>
                <a:gd name="T10" fmla="*/ 2 w 56"/>
                <a:gd name="T11" fmla="*/ 7 h 222"/>
                <a:gd name="T12" fmla="*/ 2 w 56"/>
                <a:gd name="T13" fmla="*/ 6 h 222"/>
                <a:gd name="T14" fmla="*/ 2 w 56"/>
                <a:gd name="T15" fmla="*/ 6 h 222"/>
                <a:gd name="T16" fmla="*/ 2 w 56"/>
                <a:gd name="T17" fmla="*/ 4 h 222"/>
                <a:gd name="T18" fmla="*/ 2 w 56"/>
                <a:gd name="T19" fmla="*/ 3 h 222"/>
                <a:gd name="T20" fmla="*/ 2 w 56"/>
                <a:gd name="T21" fmla="*/ 2 h 222"/>
                <a:gd name="T22" fmla="*/ 2 w 56"/>
                <a:gd name="T23" fmla="*/ 1 h 222"/>
                <a:gd name="T24" fmla="*/ 2 w 56"/>
                <a:gd name="T25" fmla="*/ 1 h 222"/>
                <a:gd name="T26" fmla="*/ 1 w 56"/>
                <a:gd name="T27" fmla="*/ 1 h 222"/>
                <a:gd name="T28" fmla="*/ 1 w 56"/>
                <a:gd name="T29" fmla="*/ 0 h 222"/>
                <a:gd name="T30" fmla="*/ 0 w 56"/>
                <a:gd name="T31" fmla="*/ 0 h 222"/>
                <a:gd name="T32" fmla="*/ 0 w 56"/>
                <a:gd name="T33" fmla="*/ 0 h 222"/>
                <a:gd name="T34" fmla="*/ 0 w 56"/>
                <a:gd name="T35" fmla="*/ 1 h 222"/>
                <a:gd name="T36" fmla="*/ 0 w 56"/>
                <a:gd name="T37" fmla="*/ 1 h 222"/>
                <a:gd name="T38" fmla="*/ 0 w 56"/>
                <a:gd name="T39" fmla="*/ 1 h 222"/>
                <a:gd name="T40" fmla="*/ 1 w 56"/>
                <a:gd name="T41" fmla="*/ 1 h 222"/>
                <a:gd name="T42" fmla="*/ 1 w 56"/>
                <a:gd name="T43" fmla="*/ 2 h 222"/>
                <a:gd name="T44" fmla="*/ 1 w 56"/>
                <a:gd name="T45" fmla="*/ 2 h 222"/>
                <a:gd name="T46" fmla="*/ 1 w 56"/>
                <a:gd name="T47" fmla="*/ 2 h 222"/>
                <a:gd name="T48" fmla="*/ 1 w 56"/>
                <a:gd name="T49" fmla="*/ 3 h 222"/>
                <a:gd name="T50" fmla="*/ 1 w 56"/>
                <a:gd name="T51" fmla="*/ 4 h 222"/>
                <a:gd name="T52" fmla="*/ 1 w 56"/>
                <a:gd name="T53" fmla="*/ 5 h 222"/>
                <a:gd name="T54" fmla="*/ 1 w 56"/>
                <a:gd name="T55" fmla="*/ 6 h 222"/>
                <a:gd name="T56" fmla="*/ 1 w 56"/>
                <a:gd name="T57" fmla="*/ 7 h 222"/>
                <a:gd name="T58" fmla="*/ 1 w 56"/>
                <a:gd name="T59" fmla="*/ 7 h 222"/>
                <a:gd name="T60" fmla="*/ 0 w 56"/>
                <a:gd name="T61" fmla="*/ 7 h 222"/>
                <a:gd name="T62" fmla="*/ 0 w 56"/>
                <a:gd name="T63" fmla="*/ 7 h 222"/>
                <a:gd name="T64" fmla="*/ 0 w 56"/>
                <a:gd name="T65" fmla="*/ 7 h 2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222"/>
                <a:gd name="T101" fmla="*/ 56 w 56"/>
                <a:gd name="T102" fmla="*/ 222 h 2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222">
                  <a:moveTo>
                    <a:pt x="0" y="194"/>
                  </a:moveTo>
                  <a:lnTo>
                    <a:pt x="0" y="222"/>
                  </a:lnTo>
                  <a:lnTo>
                    <a:pt x="19" y="220"/>
                  </a:lnTo>
                  <a:lnTo>
                    <a:pt x="32" y="213"/>
                  </a:lnTo>
                  <a:lnTo>
                    <a:pt x="42" y="202"/>
                  </a:lnTo>
                  <a:lnTo>
                    <a:pt x="50" y="188"/>
                  </a:lnTo>
                  <a:lnTo>
                    <a:pt x="54" y="171"/>
                  </a:lnTo>
                  <a:lnTo>
                    <a:pt x="55" y="153"/>
                  </a:lnTo>
                  <a:lnTo>
                    <a:pt x="56" y="115"/>
                  </a:lnTo>
                  <a:lnTo>
                    <a:pt x="55" y="74"/>
                  </a:lnTo>
                  <a:lnTo>
                    <a:pt x="54" y="56"/>
                  </a:lnTo>
                  <a:lnTo>
                    <a:pt x="50" y="40"/>
                  </a:lnTo>
                  <a:lnTo>
                    <a:pt x="42" y="26"/>
                  </a:lnTo>
                  <a:lnTo>
                    <a:pt x="32" y="16"/>
                  </a:lnTo>
                  <a:lnTo>
                    <a:pt x="19" y="9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9" y="31"/>
                  </a:lnTo>
                  <a:lnTo>
                    <a:pt x="17" y="36"/>
                  </a:lnTo>
                  <a:lnTo>
                    <a:pt x="22" y="44"/>
                  </a:lnTo>
                  <a:lnTo>
                    <a:pt x="24" y="54"/>
                  </a:lnTo>
                  <a:lnTo>
                    <a:pt x="27" y="67"/>
                  </a:lnTo>
                  <a:lnTo>
                    <a:pt x="28" y="83"/>
                  </a:lnTo>
                  <a:lnTo>
                    <a:pt x="28" y="120"/>
                  </a:lnTo>
                  <a:lnTo>
                    <a:pt x="28" y="147"/>
                  </a:lnTo>
                  <a:lnTo>
                    <a:pt x="24" y="171"/>
                  </a:lnTo>
                  <a:lnTo>
                    <a:pt x="22" y="181"/>
                  </a:lnTo>
                  <a:lnTo>
                    <a:pt x="17" y="189"/>
                  </a:lnTo>
                  <a:lnTo>
                    <a:pt x="9" y="195"/>
                  </a:lnTo>
                  <a:lnTo>
                    <a:pt x="0" y="199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604" name="Freeform 334"/>
            <p:cNvSpPr>
              <a:spLocks/>
            </p:cNvSpPr>
            <p:nvPr/>
          </p:nvSpPr>
          <p:spPr bwMode="auto">
            <a:xfrm>
              <a:off x="2887" y="3146"/>
              <a:ext cx="19" cy="74"/>
            </a:xfrm>
            <a:custGeom>
              <a:avLst/>
              <a:gdLst>
                <a:gd name="T0" fmla="*/ 2 w 57"/>
                <a:gd name="T1" fmla="*/ 1 h 222"/>
                <a:gd name="T2" fmla="*/ 2 w 57"/>
                <a:gd name="T3" fmla="*/ 0 h 222"/>
                <a:gd name="T4" fmla="*/ 2 w 57"/>
                <a:gd name="T5" fmla="*/ 0 h 222"/>
                <a:gd name="T6" fmla="*/ 2 w 57"/>
                <a:gd name="T7" fmla="*/ 0 h 222"/>
                <a:gd name="T8" fmla="*/ 1 w 57"/>
                <a:gd name="T9" fmla="*/ 0 h 222"/>
                <a:gd name="T10" fmla="*/ 1 w 57"/>
                <a:gd name="T11" fmla="*/ 0 h 222"/>
                <a:gd name="T12" fmla="*/ 1 w 57"/>
                <a:gd name="T13" fmla="*/ 1 h 222"/>
                <a:gd name="T14" fmla="*/ 0 w 57"/>
                <a:gd name="T15" fmla="*/ 1 h 222"/>
                <a:gd name="T16" fmla="*/ 0 w 57"/>
                <a:gd name="T17" fmla="*/ 2 h 222"/>
                <a:gd name="T18" fmla="*/ 0 w 57"/>
                <a:gd name="T19" fmla="*/ 3 h 222"/>
                <a:gd name="T20" fmla="*/ 0 w 57"/>
                <a:gd name="T21" fmla="*/ 4 h 222"/>
                <a:gd name="T22" fmla="*/ 0 w 57"/>
                <a:gd name="T23" fmla="*/ 6 h 222"/>
                <a:gd name="T24" fmla="*/ 0 w 57"/>
                <a:gd name="T25" fmla="*/ 6 h 222"/>
                <a:gd name="T26" fmla="*/ 0 w 57"/>
                <a:gd name="T27" fmla="*/ 7 h 222"/>
                <a:gd name="T28" fmla="*/ 1 w 57"/>
                <a:gd name="T29" fmla="*/ 7 h 222"/>
                <a:gd name="T30" fmla="*/ 1 w 57"/>
                <a:gd name="T31" fmla="*/ 8 h 222"/>
                <a:gd name="T32" fmla="*/ 1 w 57"/>
                <a:gd name="T33" fmla="*/ 8 h 222"/>
                <a:gd name="T34" fmla="*/ 2 w 57"/>
                <a:gd name="T35" fmla="*/ 8 h 222"/>
                <a:gd name="T36" fmla="*/ 2 w 57"/>
                <a:gd name="T37" fmla="*/ 7 h 222"/>
                <a:gd name="T38" fmla="*/ 2 w 57"/>
                <a:gd name="T39" fmla="*/ 7 h 222"/>
                <a:gd name="T40" fmla="*/ 2 w 57"/>
                <a:gd name="T41" fmla="*/ 7 h 222"/>
                <a:gd name="T42" fmla="*/ 1 w 57"/>
                <a:gd name="T43" fmla="*/ 7 h 222"/>
                <a:gd name="T44" fmla="*/ 1 w 57"/>
                <a:gd name="T45" fmla="*/ 7 h 222"/>
                <a:gd name="T46" fmla="*/ 1 w 57"/>
                <a:gd name="T47" fmla="*/ 6 h 222"/>
                <a:gd name="T48" fmla="*/ 1 w 57"/>
                <a:gd name="T49" fmla="*/ 5 h 222"/>
                <a:gd name="T50" fmla="*/ 1 w 57"/>
                <a:gd name="T51" fmla="*/ 4 h 222"/>
                <a:gd name="T52" fmla="*/ 1 w 57"/>
                <a:gd name="T53" fmla="*/ 3 h 222"/>
                <a:gd name="T54" fmla="*/ 1 w 57"/>
                <a:gd name="T55" fmla="*/ 2 h 222"/>
                <a:gd name="T56" fmla="*/ 1 w 57"/>
                <a:gd name="T57" fmla="*/ 2 h 222"/>
                <a:gd name="T58" fmla="*/ 1 w 57"/>
                <a:gd name="T59" fmla="*/ 1 h 222"/>
                <a:gd name="T60" fmla="*/ 1 w 57"/>
                <a:gd name="T61" fmla="*/ 1 h 222"/>
                <a:gd name="T62" fmla="*/ 2 w 57"/>
                <a:gd name="T63" fmla="*/ 1 h 222"/>
                <a:gd name="T64" fmla="*/ 2 w 57"/>
                <a:gd name="T65" fmla="*/ 1 h 222"/>
                <a:gd name="T66" fmla="*/ 2 w 57"/>
                <a:gd name="T67" fmla="*/ 1 h 222"/>
                <a:gd name="T68" fmla="*/ 2 w 57"/>
                <a:gd name="T69" fmla="*/ 1 h 2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7"/>
                <a:gd name="T106" fmla="*/ 0 h 222"/>
                <a:gd name="T107" fmla="*/ 57 w 57"/>
                <a:gd name="T108" fmla="*/ 222 h 2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7" h="222">
                  <a:moveTo>
                    <a:pt x="57" y="24"/>
                  </a:moveTo>
                  <a:lnTo>
                    <a:pt x="57" y="0"/>
                  </a:lnTo>
                  <a:lnTo>
                    <a:pt x="57" y="7"/>
                  </a:lnTo>
                  <a:lnTo>
                    <a:pt x="57" y="0"/>
                  </a:lnTo>
                  <a:lnTo>
                    <a:pt x="38" y="3"/>
                  </a:lnTo>
                  <a:lnTo>
                    <a:pt x="25" y="11"/>
                  </a:lnTo>
                  <a:lnTo>
                    <a:pt x="14" y="22"/>
                  </a:lnTo>
                  <a:lnTo>
                    <a:pt x="8" y="36"/>
                  </a:lnTo>
                  <a:lnTo>
                    <a:pt x="3" y="54"/>
                  </a:lnTo>
                  <a:lnTo>
                    <a:pt x="2" y="74"/>
                  </a:lnTo>
                  <a:lnTo>
                    <a:pt x="0" y="115"/>
                  </a:lnTo>
                  <a:lnTo>
                    <a:pt x="2" y="153"/>
                  </a:lnTo>
                  <a:lnTo>
                    <a:pt x="3" y="171"/>
                  </a:lnTo>
                  <a:lnTo>
                    <a:pt x="8" y="188"/>
                  </a:lnTo>
                  <a:lnTo>
                    <a:pt x="14" y="202"/>
                  </a:lnTo>
                  <a:lnTo>
                    <a:pt x="25" y="213"/>
                  </a:lnTo>
                  <a:lnTo>
                    <a:pt x="38" y="220"/>
                  </a:lnTo>
                  <a:lnTo>
                    <a:pt x="57" y="222"/>
                  </a:lnTo>
                  <a:lnTo>
                    <a:pt x="57" y="194"/>
                  </a:lnTo>
                  <a:lnTo>
                    <a:pt x="57" y="199"/>
                  </a:lnTo>
                  <a:lnTo>
                    <a:pt x="45" y="197"/>
                  </a:lnTo>
                  <a:lnTo>
                    <a:pt x="38" y="192"/>
                  </a:lnTo>
                  <a:lnTo>
                    <a:pt x="32" y="184"/>
                  </a:lnTo>
                  <a:lnTo>
                    <a:pt x="30" y="172"/>
                  </a:lnTo>
                  <a:lnTo>
                    <a:pt x="29" y="147"/>
                  </a:lnTo>
                  <a:lnTo>
                    <a:pt x="29" y="120"/>
                  </a:lnTo>
                  <a:lnTo>
                    <a:pt x="29" y="81"/>
                  </a:lnTo>
                  <a:lnTo>
                    <a:pt x="30" y="65"/>
                  </a:lnTo>
                  <a:lnTo>
                    <a:pt x="32" y="50"/>
                  </a:lnTo>
                  <a:lnTo>
                    <a:pt x="35" y="39"/>
                  </a:lnTo>
                  <a:lnTo>
                    <a:pt x="40" y="31"/>
                  </a:lnTo>
                  <a:lnTo>
                    <a:pt x="48" y="25"/>
                  </a:lnTo>
                  <a:lnTo>
                    <a:pt x="57" y="24"/>
                  </a:lnTo>
                  <a:lnTo>
                    <a:pt x="57" y="30"/>
                  </a:lnTo>
                  <a:lnTo>
                    <a:pt x="5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605" name="Freeform 335"/>
            <p:cNvSpPr>
              <a:spLocks/>
            </p:cNvSpPr>
            <p:nvPr/>
          </p:nvSpPr>
          <p:spPr bwMode="auto">
            <a:xfrm>
              <a:off x="4099" y="3146"/>
              <a:ext cx="23" cy="71"/>
            </a:xfrm>
            <a:custGeom>
              <a:avLst/>
              <a:gdLst>
                <a:gd name="T0" fmla="*/ 0 w 68"/>
                <a:gd name="T1" fmla="*/ 5 h 212"/>
                <a:gd name="T2" fmla="*/ 0 w 68"/>
                <a:gd name="T3" fmla="*/ 6 h 212"/>
                <a:gd name="T4" fmla="*/ 1 w 68"/>
                <a:gd name="T5" fmla="*/ 6 h 212"/>
                <a:gd name="T6" fmla="*/ 1 w 68"/>
                <a:gd name="T7" fmla="*/ 8 h 212"/>
                <a:gd name="T8" fmla="*/ 2 w 68"/>
                <a:gd name="T9" fmla="*/ 8 h 212"/>
                <a:gd name="T10" fmla="*/ 2 w 68"/>
                <a:gd name="T11" fmla="*/ 6 h 212"/>
                <a:gd name="T12" fmla="*/ 3 w 68"/>
                <a:gd name="T13" fmla="*/ 6 h 212"/>
                <a:gd name="T14" fmla="*/ 3 w 68"/>
                <a:gd name="T15" fmla="*/ 5 h 212"/>
                <a:gd name="T16" fmla="*/ 2 w 68"/>
                <a:gd name="T17" fmla="*/ 5 h 212"/>
                <a:gd name="T18" fmla="*/ 2 w 68"/>
                <a:gd name="T19" fmla="*/ 0 h 212"/>
                <a:gd name="T20" fmla="*/ 0 w 68"/>
                <a:gd name="T21" fmla="*/ 0 h 212"/>
                <a:gd name="T22" fmla="*/ 0 w 68"/>
                <a:gd name="T23" fmla="*/ 1 h 212"/>
                <a:gd name="T24" fmla="*/ 0 w 68"/>
                <a:gd name="T25" fmla="*/ 2 h 212"/>
                <a:gd name="T26" fmla="*/ 0 w 68"/>
                <a:gd name="T27" fmla="*/ 1 h 212"/>
                <a:gd name="T28" fmla="*/ 1 w 68"/>
                <a:gd name="T29" fmla="*/ 1 h 212"/>
                <a:gd name="T30" fmla="*/ 1 w 68"/>
                <a:gd name="T31" fmla="*/ 5 h 212"/>
                <a:gd name="T32" fmla="*/ 0 w 68"/>
                <a:gd name="T33" fmla="*/ 5 h 2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212"/>
                <a:gd name="T53" fmla="*/ 68 w 68"/>
                <a:gd name="T54" fmla="*/ 212 h 2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212">
                  <a:moveTo>
                    <a:pt x="0" y="138"/>
                  </a:moveTo>
                  <a:lnTo>
                    <a:pt x="0" y="161"/>
                  </a:lnTo>
                  <a:lnTo>
                    <a:pt x="17" y="161"/>
                  </a:lnTo>
                  <a:lnTo>
                    <a:pt x="17" y="212"/>
                  </a:lnTo>
                  <a:lnTo>
                    <a:pt x="40" y="212"/>
                  </a:lnTo>
                  <a:lnTo>
                    <a:pt x="40" y="161"/>
                  </a:lnTo>
                  <a:lnTo>
                    <a:pt x="68" y="161"/>
                  </a:lnTo>
                  <a:lnTo>
                    <a:pt x="68" y="138"/>
                  </a:lnTo>
                  <a:lnTo>
                    <a:pt x="40" y="138"/>
                  </a:lnTo>
                  <a:lnTo>
                    <a:pt x="40" y="0"/>
                  </a:lnTo>
                  <a:lnTo>
                    <a:pt x="5" y="0"/>
                  </a:lnTo>
                  <a:lnTo>
                    <a:pt x="0" y="18"/>
                  </a:lnTo>
                  <a:lnTo>
                    <a:pt x="0" y="63"/>
                  </a:lnTo>
                  <a:lnTo>
                    <a:pt x="12" y="30"/>
                  </a:lnTo>
                  <a:lnTo>
                    <a:pt x="17" y="30"/>
                  </a:lnTo>
                  <a:lnTo>
                    <a:pt x="17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606" name="Freeform 336"/>
            <p:cNvSpPr>
              <a:spLocks/>
            </p:cNvSpPr>
            <p:nvPr/>
          </p:nvSpPr>
          <p:spPr bwMode="auto">
            <a:xfrm>
              <a:off x="4081" y="3152"/>
              <a:ext cx="18" cy="48"/>
            </a:xfrm>
            <a:custGeom>
              <a:avLst/>
              <a:gdLst>
                <a:gd name="T0" fmla="*/ 2 w 56"/>
                <a:gd name="T1" fmla="*/ 2 h 143"/>
                <a:gd name="T2" fmla="*/ 2 w 56"/>
                <a:gd name="T3" fmla="*/ 0 h 143"/>
                <a:gd name="T4" fmla="*/ 0 w 56"/>
                <a:gd name="T5" fmla="*/ 4 h 143"/>
                <a:gd name="T6" fmla="*/ 0 w 56"/>
                <a:gd name="T7" fmla="*/ 5 h 143"/>
                <a:gd name="T8" fmla="*/ 2 w 56"/>
                <a:gd name="T9" fmla="*/ 5 h 143"/>
                <a:gd name="T10" fmla="*/ 2 w 56"/>
                <a:gd name="T11" fmla="*/ 4 h 143"/>
                <a:gd name="T12" fmla="*/ 1 w 56"/>
                <a:gd name="T13" fmla="*/ 4 h 143"/>
                <a:gd name="T14" fmla="*/ 2 w 56"/>
                <a:gd name="T15" fmla="*/ 2 h 1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143"/>
                <a:gd name="T26" fmla="*/ 56 w 56"/>
                <a:gd name="T27" fmla="*/ 143 h 1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143">
                  <a:moveTo>
                    <a:pt x="56" y="45"/>
                  </a:moveTo>
                  <a:lnTo>
                    <a:pt x="56" y="0"/>
                  </a:lnTo>
                  <a:lnTo>
                    <a:pt x="0" y="120"/>
                  </a:lnTo>
                  <a:lnTo>
                    <a:pt x="0" y="143"/>
                  </a:lnTo>
                  <a:lnTo>
                    <a:pt x="56" y="143"/>
                  </a:lnTo>
                  <a:lnTo>
                    <a:pt x="56" y="120"/>
                  </a:lnTo>
                  <a:lnTo>
                    <a:pt x="28" y="120"/>
                  </a:lnTo>
                  <a:lnTo>
                    <a:pt x="56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607" name="Freeform 337"/>
            <p:cNvSpPr>
              <a:spLocks/>
            </p:cNvSpPr>
            <p:nvPr/>
          </p:nvSpPr>
          <p:spPr bwMode="auto">
            <a:xfrm>
              <a:off x="4146" y="3146"/>
              <a:ext cx="19" cy="74"/>
            </a:xfrm>
            <a:custGeom>
              <a:avLst/>
              <a:gdLst>
                <a:gd name="T0" fmla="*/ 0 w 57"/>
                <a:gd name="T1" fmla="*/ 7 h 222"/>
                <a:gd name="T2" fmla="*/ 0 w 57"/>
                <a:gd name="T3" fmla="*/ 8 h 222"/>
                <a:gd name="T4" fmla="*/ 1 w 57"/>
                <a:gd name="T5" fmla="*/ 8 h 222"/>
                <a:gd name="T6" fmla="*/ 1 w 57"/>
                <a:gd name="T7" fmla="*/ 8 h 222"/>
                <a:gd name="T8" fmla="*/ 2 w 57"/>
                <a:gd name="T9" fmla="*/ 7 h 222"/>
                <a:gd name="T10" fmla="*/ 2 w 57"/>
                <a:gd name="T11" fmla="*/ 7 h 222"/>
                <a:gd name="T12" fmla="*/ 2 w 57"/>
                <a:gd name="T13" fmla="*/ 6 h 222"/>
                <a:gd name="T14" fmla="*/ 2 w 57"/>
                <a:gd name="T15" fmla="*/ 6 h 222"/>
                <a:gd name="T16" fmla="*/ 2 w 57"/>
                <a:gd name="T17" fmla="*/ 4 h 222"/>
                <a:gd name="T18" fmla="*/ 2 w 57"/>
                <a:gd name="T19" fmla="*/ 3 h 222"/>
                <a:gd name="T20" fmla="*/ 2 w 57"/>
                <a:gd name="T21" fmla="*/ 2 h 222"/>
                <a:gd name="T22" fmla="*/ 2 w 57"/>
                <a:gd name="T23" fmla="*/ 1 h 222"/>
                <a:gd name="T24" fmla="*/ 2 w 57"/>
                <a:gd name="T25" fmla="*/ 1 h 222"/>
                <a:gd name="T26" fmla="*/ 1 w 57"/>
                <a:gd name="T27" fmla="*/ 1 h 222"/>
                <a:gd name="T28" fmla="*/ 1 w 57"/>
                <a:gd name="T29" fmla="*/ 0 h 222"/>
                <a:gd name="T30" fmla="*/ 0 w 57"/>
                <a:gd name="T31" fmla="*/ 0 h 222"/>
                <a:gd name="T32" fmla="*/ 0 w 57"/>
                <a:gd name="T33" fmla="*/ 0 h 222"/>
                <a:gd name="T34" fmla="*/ 0 w 57"/>
                <a:gd name="T35" fmla="*/ 1 h 222"/>
                <a:gd name="T36" fmla="*/ 0 w 57"/>
                <a:gd name="T37" fmla="*/ 1 h 222"/>
                <a:gd name="T38" fmla="*/ 0 w 57"/>
                <a:gd name="T39" fmla="*/ 1 h 222"/>
                <a:gd name="T40" fmla="*/ 1 w 57"/>
                <a:gd name="T41" fmla="*/ 1 h 222"/>
                <a:gd name="T42" fmla="*/ 1 w 57"/>
                <a:gd name="T43" fmla="*/ 2 h 222"/>
                <a:gd name="T44" fmla="*/ 1 w 57"/>
                <a:gd name="T45" fmla="*/ 2 h 222"/>
                <a:gd name="T46" fmla="*/ 1 w 57"/>
                <a:gd name="T47" fmla="*/ 2 h 222"/>
                <a:gd name="T48" fmla="*/ 1 w 57"/>
                <a:gd name="T49" fmla="*/ 3 h 222"/>
                <a:gd name="T50" fmla="*/ 1 w 57"/>
                <a:gd name="T51" fmla="*/ 4 h 222"/>
                <a:gd name="T52" fmla="*/ 1 w 57"/>
                <a:gd name="T53" fmla="*/ 4 h 222"/>
                <a:gd name="T54" fmla="*/ 1 w 57"/>
                <a:gd name="T55" fmla="*/ 5 h 222"/>
                <a:gd name="T56" fmla="*/ 1 w 57"/>
                <a:gd name="T57" fmla="*/ 6 h 222"/>
                <a:gd name="T58" fmla="*/ 1 w 57"/>
                <a:gd name="T59" fmla="*/ 7 h 222"/>
                <a:gd name="T60" fmla="*/ 1 w 57"/>
                <a:gd name="T61" fmla="*/ 7 h 222"/>
                <a:gd name="T62" fmla="*/ 0 w 57"/>
                <a:gd name="T63" fmla="*/ 7 h 222"/>
                <a:gd name="T64" fmla="*/ 0 w 57"/>
                <a:gd name="T65" fmla="*/ 7 h 222"/>
                <a:gd name="T66" fmla="*/ 0 w 57"/>
                <a:gd name="T67" fmla="*/ 7 h 2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7"/>
                <a:gd name="T103" fmla="*/ 0 h 222"/>
                <a:gd name="T104" fmla="*/ 57 w 57"/>
                <a:gd name="T105" fmla="*/ 222 h 2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7" h="222">
                  <a:moveTo>
                    <a:pt x="0" y="194"/>
                  </a:moveTo>
                  <a:lnTo>
                    <a:pt x="0" y="222"/>
                  </a:lnTo>
                  <a:lnTo>
                    <a:pt x="20" y="220"/>
                  </a:lnTo>
                  <a:lnTo>
                    <a:pt x="32" y="213"/>
                  </a:lnTo>
                  <a:lnTo>
                    <a:pt x="43" y="202"/>
                  </a:lnTo>
                  <a:lnTo>
                    <a:pt x="50" y="188"/>
                  </a:lnTo>
                  <a:lnTo>
                    <a:pt x="54" y="171"/>
                  </a:lnTo>
                  <a:lnTo>
                    <a:pt x="56" y="153"/>
                  </a:lnTo>
                  <a:lnTo>
                    <a:pt x="57" y="115"/>
                  </a:lnTo>
                  <a:lnTo>
                    <a:pt x="56" y="74"/>
                  </a:lnTo>
                  <a:lnTo>
                    <a:pt x="54" y="56"/>
                  </a:lnTo>
                  <a:lnTo>
                    <a:pt x="50" y="40"/>
                  </a:lnTo>
                  <a:lnTo>
                    <a:pt x="43" y="26"/>
                  </a:lnTo>
                  <a:lnTo>
                    <a:pt x="32" y="16"/>
                  </a:lnTo>
                  <a:lnTo>
                    <a:pt x="20" y="9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8" y="31"/>
                  </a:lnTo>
                  <a:lnTo>
                    <a:pt x="15" y="36"/>
                  </a:lnTo>
                  <a:lnTo>
                    <a:pt x="18" y="44"/>
                  </a:lnTo>
                  <a:lnTo>
                    <a:pt x="22" y="54"/>
                  </a:lnTo>
                  <a:lnTo>
                    <a:pt x="26" y="67"/>
                  </a:lnTo>
                  <a:lnTo>
                    <a:pt x="27" y="83"/>
                  </a:lnTo>
                  <a:lnTo>
                    <a:pt x="29" y="99"/>
                  </a:lnTo>
                  <a:lnTo>
                    <a:pt x="29" y="120"/>
                  </a:lnTo>
                  <a:lnTo>
                    <a:pt x="29" y="147"/>
                  </a:lnTo>
                  <a:lnTo>
                    <a:pt x="25" y="171"/>
                  </a:lnTo>
                  <a:lnTo>
                    <a:pt x="22" y="181"/>
                  </a:lnTo>
                  <a:lnTo>
                    <a:pt x="17" y="189"/>
                  </a:lnTo>
                  <a:lnTo>
                    <a:pt x="9" y="195"/>
                  </a:lnTo>
                  <a:lnTo>
                    <a:pt x="0" y="199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608" name="Freeform 338"/>
            <p:cNvSpPr>
              <a:spLocks/>
            </p:cNvSpPr>
            <p:nvPr/>
          </p:nvSpPr>
          <p:spPr bwMode="auto">
            <a:xfrm>
              <a:off x="4127" y="3146"/>
              <a:ext cx="19" cy="74"/>
            </a:xfrm>
            <a:custGeom>
              <a:avLst/>
              <a:gdLst>
                <a:gd name="T0" fmla="*/ 2 w 57"/>
                <a:gd name="T1" fmla="*/ 1 h 222"/>
                <a:gd name="T2" fmla="*/ 2 w 57"/>
                <a:gd name="T3" fmla="*/ 0 h 222"/>
                <a:gd name="T4" fmla="*/ 2 w 57"/>
                <a:gd name="T5" fmla="*/ 0 h 222"/>
                <a:gd name="T6" fmla="*/ 2 w 57"/>
                <a:gd name="T7" fmla="*/ 0 h 222"/>
                <a:gd name="T8" fmla="*/ 1 w 57"/>
                <a:gd name="T9" fmla="*/ 0 h 222"/>
                <a:gd name="T10" fmla="*/ 1 w 57"/>
                <a:gd name="T11" fmla="*/ 0 h 222"/>
                <a:gd name="T12" fmla="*/ 1 w 57"/>
                <a:gd name="T13" fmla="*/ 1 h 222"/>
                <a:gd name="T14" fmla="*/ 0 w 57"/>
                <a:gd name="T15" fmla="*/ 1 h 222"/>
                <a:gd name="T16" fmla="*/ 0 w 57"/>
                <a:gd name="T17" fmla="*/ 2 h 222"/>
                <a:gd name="T18" fmla="*/ 0 w 57"/>
                <a:gd name="T19" fmla="*/ 3 h 222"/>
                <a:gd name="T20" fmla="*/ 0 w 57"/>
                <a:gd name="T21" fmla="*/ 4 h 222"/>
                <a:gd name="T22" fmla="*/ 0 w 57"/>
                <a:gd name="T23" fmla="*/ 6 h 222"/>
                <a:gd name="T24" fmla="*/ 0 w 57"/>
                <a:gd name="T25" fmla="*/ 6 h 222"/>
                <a:gd name="T26" fmla="*/ 0 w 57"/>
                <a:gd name="T27" fmla="*/ 7 h 222"/>
                <a:gd name="T28" fmla="*/ 1 w 57"/>
                <a:gd name="T29" fmla="*/ 7 h 222"/>
                <a:gd name="T30" fmla="*/ 1 w 57"/>
                <a:gd name="T31" fmla="*/ 8 h 222"/>
                <a:gd name="T32" fmla="*/ 1 w 57"/>
                <a:gd name="T33" fmla="*/ 8 h 222"/>
                <a:gd name="T34" fmla="*/ 2 w 57"/>
                <a:gd name="T35" fmla="*/ 8 h 222"/>
                <a:gd name="T36" fmla="*/ 2 w 57"/>
                <a:gd name="T37" fmla="*/ 7 h 222"/>
                <a:gd name="T38" fmla="*/ 2 w 57"/>
                <a:gd name="T39" fmla="*/ 7 h 222"/>
                <a:gd name="T40" fmla="*/ 2 w 57"/>
                <a:gd name="T41" fmla="*/ 7 h 222"/>
                <a:gd name="T42" fmla="*/ 1 w 57"/>
                <a:gd name="T43" fmla="*/ 7 h 222"/>
                <a:gd name="T44" fmla="*/ 1 w 57"/>
                <a:gd name="T45" fmla="*/ 7 h 222"/>
                <a:gd name="T46" fmla="*/ 1 w 57"/>
                <a:gd name="T47" fmla="*/ 6 h 222"/>
                <a:gd name="T48" fmla="*/ 1 w 57"/>
                <a:gd name="T49" fmla="*/ 5 h 222"/>
                <a:gd name="T50" fmla="*/ 1 w 57"/>
                <a:gd name="T51" fmla="*/ 4 h 222"/>
                <a:gd name="T52" fmla="*/ 1 w 57"/>
                <a:gd name="T53" fmla="*/ 3 h 222"/>
                <a:gd name="T54" fmla="*/ 1 w 57"/>
                <a:gd name="T55" fmla="*/ 2 h 222"/>
                <a:gd name="T56" fmla="*/ 1 w 57"/>
                <a:gd name="T57" fmla="*/ 2 h 222"/>
                <a:gd name="T58" fmla="*/ 1 w 57"/>
                <a:gd name="T59" fmla="*/ 1 h 222"/>
                <a:gd name="T60" fmla="*/ 2 w 57"/>
                <a:gd name="T61" fmla="*/ 1 h 222"/>
                <a:gd name="T62" fmla="*/ 2 w 57"/>
                <a:gd name="T63" fmla="*/ 1 h 222"/>
                <a:gd name="T64" fmla="*/ 2 w 57"/>
                <a:gd name="T65" fmla="*/ 1 h 222"/>
                <a:gd name="T66" fmla="*/ 2 w 57"/>
                <a:gd name="T67" fmla="*/ 1 h 222"/>
                <a:gd name="T68" fmla="*/ 2 w 57"/>
                <a:gd name="T69" fmla="*/ 1 h 2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7"/>
                <a:gd name="T106" fmla="*/ 0 h 222"/>
                <a:gd name="T107" fmla="*/ 57 w 57"/>
                <a:gd name="T108" fmla="*/ 222 h 2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7" h="222">
                  <a:moveTo>
                    <a:pt x="57" y="24"/>
                  </a:moveTo>
                  <a:lnTo>
                    <a:pt x="57" y="0"/>
                  </a:lnTo>
                  <a:lnTo>
                    <a:pt x="57" y="7"/>
                  </a:lnTo>
                  <a:lnTo>
                    <a:pt x="57" y="0"/>
                  </a:lnTo>
                  <a:lnTo>
                    <a:pt x="38" y="3"/>
                  </a:lnTo>
                  <a:lnTo>
                    <a:pt x="24" y="11"/>
                  </a:lnTo>
                  <a:lnTo>
                    <a:pt x="14" y="22"/>
                  </a:lnTo>
                  <a:lnTo>
                    <a:pt x="7" y="36"/>
                  </a:lnTo>
                  <a:lnTo>
                    <a:pt x="2" y="54"/>
                  </a:lnTo>
                  <a:lnTo>
                    <a:pt x="1" y="74"/>
                  </a:lnTo>
                  <a:lnTo>
                    <a:pt x="0" y="115"/>
                  </a:lnTo>
                  <a:lnTo>
                    <a:pt x="1" y="153"/>
                  </a:lnTo>
                  <a:lnTo>
                    <a:pt x="2" y="171"/>
                  </a:lnTo>
                  <a:lnTo>
                    <a:pt x="7" y="188"/>
                  </a:lnTo>
                  <a:lnTo>
                    <a:pt x="14" y="202"/>
                  </a:lnTo>
                  <a:lnTo>
                    <a:pt x="24" y="213"/>
                  </a:lnTo>
                  <a:lnTo>
                    <a:pt x="38" y="220"/>
                  </a:lnTo>
                  <a:lnTo>
                    <a:pt x="57" y="222"/>
                  </a:lnTo>
                  <a:lnTo>
                    <a:pt x="57" y="194"/>
                  </a:lnTo>
                  <a:lnTo>
                    <a:pt x="57" y="199"/>
                  </a:lnTo>
                  <a:lnTo>
                    <a:pt x="46" y="197"/>
                  </a:lnTo>
                  <a:lnTo>
                    <a:pt x="38" y="192"/>
                  </a:lnTo>
                  <a:lnTo>
                    <a:pt x="33" y="184"/>
                  </a:lnTo>
                  <a:lnTo>
                    <a:pt x="29" y="172"/>
                  </a:lnTo>
                  <a:lnTo>
                    <a:pt x="28" y="147"/>
                  </a:lnTo>
                  <a:lnTo>
                    <a:pt x="28" y="120"/>
                  </a:lnTo>
                  <a:lnTo>
                    <a:pt x="28" y="81"/>
                  </a:lnTo>
                  <a:lnTo>
                    <a:pt x="29" y="65"/>
                  </a:lnTo>
                  <a:lnTo>
                    <a:pt x="32" y="50"/>
                  </a:lnTo>
                  <a:lnTo>
                    <a:pt x="36" y="39"/>
                  </a:lnTo>
                  <a:lnTo>
                    <a:pt x="41" y="31"/>
                  </a:lnTo>
                  <a:lnTo>
                    <a:pt x="47" y="25"/>
                  </a:lnTo>
                  <a:lnTo>
                    <a:pt x="57" y="24"/>
                  </a:lnTo>
                  <a:lnTo>
                    <a:pt x="57" y="30"/>
                  </a:lnTo>
                  <a:lnTo>
                    <a:pt x="5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609" name="Freeform 339"/>
            <p:cNvSpPr>
              <a:spLocks/>
            </p:cNvSpPr>
            <p:nvPr/>
          </p:nvSpPr>
          <p:spPr bwMode="auto">
            <a:xfrm>
              <a:off x="4192" y="3146"/>
              <a:ext cx="18" cy="74"/>
            </a:xfrm>
            <a:custGeom>
              <a:avLst/>
              <a:gdLst>
                <a:gd name="T0" fmla="*/ 0 w 54"/>
                <a:gd name="T1" fmla="*/ 7 h 222"/>
                <a:gd name="T2" fmla="*/ 0 w 54"/>
                <a:gd name="T3" fmla="*/ 8 h 222"/>
                <a:gd name="T4" fmla="*/ 1 w 54"/>
                <a:gd name="T5" fmla="*/ 8 h 222"/>
                <a:gd name="T6" fmla="*/ 1 w 54"/>
                <a:gd name="T7" fmla="*/ 8 h 222"/>
                <a:gd name="T8" fmla="*/ 2 w 54"/>
                <a:gd name="T9" fmla="*/ 7 h 222"/>
                <a:gd name="T10" fmla="*/ 2 w 54"/>
                <a:gd name="T11" fmla="*/ 7 h 222"/>
                <a:gd name="T12" fmla="*/ 2 w 54"/>
                <a:gd name="T13" fmla="*/ 6 h 222"/>
                <a:gd name="T14" fmla="*/ 2 w 54"/>
                <a:gd name="T15" fmla="*/ 6 h 222"/>
                <a:gd name="T16" fmla="*/ 2 w 54"/>
                <a:gd name="T17" fmla="*/ 4 h 222"/>
                <a:gd name="T18" fmla="*/ 2 w 54"/>
                <a:gd name="T19" fmla="*/ 3 h 222"/>
                <a:gd name="T20" fmla="*/ 2 w 54"/>
                <a:gd name="T21" fmla="*/ 2 h 222"/>
                <a:gd name="T22" fmla="*/ 2 w 54"/>
                <a:gd name="T23" fmla="*/ 1 h 222"/>
                <a:gd name="T24" fmla="*/ 2 w 54"/>
                <a:gd name="T25" fmla="*/ 1 h 222"/>
                <a:gd name="T26" fmla="*/ 1 w 54"/>
                <a:gd name="T27" fmla="*/ 1 h 222"/>
                <a:gd name="T28" fmla="*/ 1 w 54"/>
                <a:gd name="T29" fmla="*/ 0 h 222"/>
                <a:gd name="T30" fmla="*/ 0 w 54"/>
                <a:gd name="T31" fmla="*/ 0 h 222"/>
                <a:gd name="T32" fmla="*/ 0 w 54"/>
                <a:gd name="T33" fmla="*/ 0 h 222"/>
                <a:gd name="T34" fmla="*/ 0 w 54"/>
                <a:gd name="T35" fmla="*/ 1 h 222"/>
                <a:gd name="T36" fmla="*/ 0 w 54"/>
                <a:gd name="T37" fmla="*/ 1 h 222"/>
                <a:gd name="T38" fmla="*/ 0 w 54"/>
                <a:gd name="T39" fmla="*/ 1 h 222"/>
                <a:gd name="T40" fmla="*/ 1 w 54"/>
                <a:gd name="T41" fmla="*/ 1 h 222"/>
                <a:gd name="T42" fmla="*/ 1 w 54"/>
                <a:gd name="T43" fmla="*/ 2 h 222"/>
                <a:gd name="T44" fmla="*/ 1 w 54"/>
                <a:gd name="T45" fmla="*/ 2 h 222"/>
                <a:gd name="T46" fmla="*/ 1 w 54"/>
                <a:gd name="T47" fmla="*/ 3 h 222"/>
                <a:gd name="T48" fmla="*/ 1 w 54"/>
                <a:gd name="T49" fmla="*/ 3 h 222"/>
                <a:gd name="T50" fmla="*/ 1 w 54"/>
                <a:gd name="T51" fmla="*/ 4 h 222"/>
                <a:gd name="T52" fmla="*/ 1 w 54"/>
                <a:gd name="T53" fmla="*/ 5 h 222"/>
                <a:gd name="T54" fmla="*/ 1 w 54"/>
                <a:gd name="T55" fmla="*/ 6 h 222"/>
                <a:gd name="T56" fmla="*/ 1 w 54"/>
                <a:gd name="T57" fmla="*/ 7 h 222"/>
                <a:gd name="T58" fmla="*/ 1 w 54"/>
                <a:gd name="T59" fmla="*/ 7 h 222"/>
                <a:gd name="T60" fmla="*/ 0 w 54"/>
                <a:gd name="T61" fmla="*/ 7 h 222"/>
                <a:gd name="T62" fmla="*/ 0 w 54"/>
                <a:gd name="T63" fmla="*/ 7 h 222"/>
                <a:gd name="T64" fmla="*/ 0 w 54"/>
                <a:gd name="T65" fmla="*/ 7 h 2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"/>
                <a:gd name="T100" fmla="*/ 0 h 222"/>
                <a:gd name="T101" fmla="*/ 54 w 54"/>
                <a:gd name="T102" fmla="*/ 222 h 2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" h="222">
                  <a:moveTo>
                    <a:pt x="0" y="194"/>
                  </a:moveTo>
                  <a:lnTo>
                    <a:pt x="0" y="222"/>
                  </a:lnTo>
                  <a:lnTo>
                    <a:pt x="18" y="220"/>
                  </a:lnTo>
                  <a:lnTo>
                    <a:pt x="31" y="213"/>
                  </a:lnTo>
                  <a:lnTo>
                    <a:pt x="41" y="202"/>
                  </a:lnTo>
                  <a:lnTo>
                    <a:pt x="47" y="188"/>
                  </a:lnTo>
                  <a:lnTo>
                    <a:pt x="51" y="171"/>
                  </a:lnTo>
                  <a:lnTo>
                    <a:pt x="52" y="153"/>
                  </a:lnTo>
                  <a:lnTo>
                    <a:pt x="54" y="115"/>
                  </a:lnTo>
                  <a:lnTo>
                    <a:pt x="52" y="74"/>
                  </a:lnTo>
                  <a:lnTo>
                    <a:pt x="51" y="56"/>
                  </a:lnTo>
                  <a:lnTo>
                    <a:pt x="47" y="40"/>
                  </a:lnTo>
                  <a:lnTo>
                    <a:pt x="41" y="26"/>
                  </a:lnTo>
                  <a:lnTo>
                    <a:pt x="31" y="16"/>
                  </a:lnTo>
                  <a:lnTo>
                    <a:pt x="18" y="9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7" y="31"/>
                  </a:lnTo>
                  <a:lnTo>
                    <a:pt x="14" y="36"/>
                  </a:lnTo>
                  <a:lnTo>
                    <a:pt x="18" y="45"/>
                  </a:lnTo>
                  <a:lnTo>
                    <a:pt x="22" y="56"/>
                  </a:lnTo>
                  <a:lnTo>
                    <a:pt x="23" y="68"/>
                  </a:lnTo>
                  <a:lnTo>
                    <a:pt x="24" y="84"/>
                  </a:lnTo>
                  <a:lnTo>
                    <a:pt x="24" y="120"/>
                  </a:lnTo>
                  <a:lnTo>
                    <a:pt x="24" y="147"/>
                  </a:lnTo>
                  <a:lnTo>
                    <a:pt x="22" y="171"/>
                  </a:lnTo>
                  <a:lnTo>
                    <a:pt x="18" y="181"/>
                  </a:lnTo>
                  <a:lnTo>
                    <a:pt x="14" y="189"/>
                  </a:lnTo>
                  <a:lnTo>
                    <a:pt x="7" y="195"/>
                  </a:lnTo>
                  <a:lnTo>
                    <a:pt x="0" y="199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610" name="Freeform 340"/>
            <p:cNvSpPr>
              <a:spLocks/>
            </p:cNvSpPr>
            <p:nvPr/>
          </p:nvSpPr>
          <p:spPr bwMode="auto">
            <a:xfrm>
              <a:off x="4173" y="3146"/>
              <a:ext cx="19" cy="74"/>
            </a:xfrm>
            <a:custGeom>
              <a:avLst/>
              <a:gdLst>
                <a:gd name="T0" fmla="*/ 2 w 59"/>
                <a:gd name="T1" fmla="*/ 1 h 222"/>
                <a:gd name="T2" fmla="*/ 2 w 59"/>
                <a:gd name="T3" fmla="*/ 0 h 222"/>
                <a:gd name="T4" fmla="*/ 2 w 59"/>
                <a:gd name="T5" fmla="*/ 0 h 222"/>
                <a:gd name="T6" fmla="*/ 2 w 59"/>
                <a:gd name="T7" fmla="*/ 0 h 222"/>
                <a:gd name="T8" fmla="*/ 1 w 59"/>
                <a:gd name="T9" fmla="*/ 0 h 222"/>
                <a:gd name="T10" fmla="*/ 1 w 59"/>
                <a:gd name="T11" fmla="*/ 0 h 222"/>
                <a:gd name="T12" fmla="*/ 1 w 59"/>
                <a:gd name="T13" fmla="*/ 1 h 222"/>
                <a:gd name="T14" fmla="*/ 0 w 59"/>
                <a:gd name="T15" fmla="*/ 1 h 222"/>
                <a:gd name="T16" fmla="*/ 0 w 59"/>
                <a:gd name="T17" fmla="*/ 2 h 222"/>
                <a:gd name="T18" fmla="*/ 0 w 59"/>
                <a:gd name="T19" fmla="*/ 3 h 222"/>
                <a:gd name="T20" fmla="*/ 0 w 59"/>
                <a:gd name="T21" fmla="*/ 4 h 222"/>
                <a:gd name="T22" fmla="*/ 0 w 59"/>
                <a:gd name="T23" fmla="*/ 6 h 222"/>
                <a:gd name="T24" fmla="*/ 0 w 59"/>
                <a:gd name="T25" fmla="*/ 6 h 222"/>
                <a:gd name="T26" fmla="*/ 0 w 59"/>
                <a:gd name="T27" fmla="*/ 7 h 222"/>
                <a:gd name="T28" fmla="*/ 1 w 59"/>
                <a:gd name="T29" fmla="*/ 7 h 222"/>
                <a:gd name="T30" fmla="*/ 1 w 59"/>
                <a:gd name="T31" fmla="*/ 8 h 222"/>
                <a:gd name="T32" fmla="*/ 1 w 59"/>
                <a:gd name="T33" fmla="*/ 8 h 222"/>
                <a:gd name="T34" fmla="*/ 2 w 59"/>
                <a:gd name="T35" fmla="*/ 8 h 222"/>
                <a:gd name="T36" fmla="*/ 2 w 59"/>
                <a:gd name="T37" fmla="*/ 7 h 222"/>
                <a:gd name="T38" fmla="*/ 2 w 59"/>
                <a:gd name="T39" fmla="*/ 7 h 222"/>
                <a:gd name="T40" fmla="*/ 2 w 59"/>
                <a:gd name="T41" fmla="*/ 7 h 222"/>
                <a:gd name="T42" fmla="*/ 1 w 59"/>
                <a:gd name="T43" fmla="*/ 7 h 222"/>
                <a:gd name="T44" fmla="*/ 1 w 59"/>
                <a:gd name="T45" fmla="*/ 7 h 222"/>
                <a:gd name="T46" fmla="*/ 1 w 59"/>
                <a:gd name="T47" fmla="*/ 6 h 222"/>
                <a:gd name="T48" fmla="*/ 1 w 59"/>
                <a:gd name="T49" fmla="*/ 5 h 222"/>
                <a:gd name="T50" fmla="*/ 1 w 59"/>
                <a:gd name="T51" fmla="*/ 4 h 222"/>
                <a:gd name="T52" fmla="*/ 1 w 59"/>
                <a:gd name="T53" fmla="*/ 3 h 222"/>
                <a:gd name="T54" fmla="*/ 1 w 59"/>
                <a:gd name="T55" fmla="*/ 2 h 222"/>
                <a:gd name="T56" fmla="*/ 1 w 59"/>
                <a:gd name="T57" fmla="*/ 2 h 222"/>
                <a:gd name="T58" fmla="*/ 1 w 59"/>
                <a:gd name="T59" fmla="*/ 1 h 222"/>
                <a:gd name="T60" fmla="*/ 1 w 59"/>
                <a:gd name="T61" fmla="*/ 1 h 222"/>
                <a:gd name="T62" fmla="*/ 2 w 59"/>
                <a:gd name="T63" fmla="*/ 1 h 222"/>
                <a:gd name="T64" fmla="*/ 2 w 59"/>
                <a:gd name="T65" fmla="*/ 1 h 222"/>
                <a:gd name="T66" fmla="*/ 2 w 59"/>
                <a:gd name="T67" fmla="*/ 1 h 222"/>
                <a:gd name="T68" fmla="*/ 2 w 59"/>
                <a:gd name="T69" fmla="*/ 1 h 2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9"/>
                <a:gd name="T106" fmla="*/ 0 h 222"/>
                <a:gd name="T107" fmla="*/ 59 w 59"/>
                <a:gd name="T108" fmla="*/ 222 h 2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9" h="222">
                  <a:moveTo>
                    <a:pt x="59" y="24"/>
                  </a:moveTo>
                  <a:lnTo>
                    <a:pt x="59" y="0"/>
                  </a:lnTo>
                  <a:lnTo>
                    <a:pt x="59" y="7"/>
                  </a:lnTo>
                  <a:lnTo>
                    <a:pt x="59" y="0"/>
                  </a:lnTo>
                  <a:lnTo>
                    <a:pt x="39" y="3"/>
                  </a:lnTo>
                  <a:lnTo>
                    <a:pt x="24" y="11"/>
                  </a:lnTo>
                  <a:lnTo>
                    <a:pt x="14" y="22"/>
                  </a:lnTo>
                  <a:lnTo>
                    <a:pt x="7" y="36"/>
                  </a:lnTo>
                  <a:lnTo>
                    <a:pt x="2" y="54"/>
                  </a:lnTo>
                  <a:lnTo>
                    <a:pt x="1" y="74"/>
                  </a:lnTo>
                  <a:lnTo>
                    <a:pt x="0" y="115"/>
                  </a:lnTo>
                  <a:lnTo>
                    <a:pt x="1" y="153"/>
                  </a:lnTo>
                  <a:lnTo>
                    <a:pt x="2" y="171"/>
                  </a:lnTo>
                  <a:lnTo>
                    <a:pt x="7" y="188"/>
                  </a:lnTo>
                  <a:lnTo>
                    <a:pt x="14" y="202"/>
                  </a:lnTo>
                  <a:lnTo>
                    <a:pt x="24" y="213"/>
                  </a:lnTo>
                  <a:lnTo>
                    <a:pt x="39" y="220"/>
                  </a:lnTo>
                  <a:lnTo>
                    <a:pt x="59" y="222"/>
                  </a:lnTo>
                  <a:lnTo>
                    <a:pt x="59" y="194"/>
                  </a:lnTo>
                  <a:lnTo>
                    <a:pt x="59" y="199"/>
                  </a:lnTo>
                  <a:lnTo>
                    <a:pt x="47" y="197"/>
                  </a:lnTo>
                  <a:lnTo>
                    <a:pt x="38" y="192"/>
                  </a:lnTo>
                  <a:lnTo>
                    <a:pt x="32" y="184"/>
                  </a:lnTo>
                  <a:lnTo>
                    <a:pt x="28" y="172"/>
                  </a:lnTo>
                  <a:lnTo>
                    <a:pt x="23" y="147"/>
                  </a:lnTo>
                  <a:lnTo>
                    <a:pt x="23" y="120"/>
                  </a:lnTo>
                  <a:lnTo>
                    <a:pt x="23" y="81"/>
                  </a:lnTo>
                  <a:lnTo>
                    <a:pt x="24" y="65"/>
                  </a:lnTo>
                  <a:lnTo>
                    <a:pt x="28" y="50"/>
                  </a:lnTo>
                  <a:lnTo>
                    <a:pt x="32" y="39"/>
                  </a:lnTo>
                  <a:lnTo>
                    <a:pt x="38" y="31"/>
                  </a:lnTo>
                  <a:lnTo>
                    <a:pt x="47" y="25"/>
                  </a:lnTo>
                  <a:lnTo>
                    <a:pt x="59" y="24"/>
                  </a:lnTo>
                  <a:lnTo>
                    <a:pt x="59" y="30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611" name="Freeform 341"/>
            <p:cNvSpPr>
              <a:spLocks/>
            </p:cNvSpPr>
            <p:nvPr/>
          </p:nvSpPr>
          <p:spPr bwMode="auto">
            <a:xfrm>
              <a:off x="1032" y="2580"/>
              <a:ext cx="74" cy="47"/>
            </a:xfrm>
            <a:custGeom>
              <a:avLst/>
              <a:gdLst>
                <a:gd name="T0" fmla="*/ 0 w 221"/>
                <a:gd name="T1" fmla="*/ 5 h 140"/>
                <a:gd name="T2" fmla="*/ 1 w 221"/>
                <a:gd name="T3" fmla="*/ 5 h 140"/>
                <a:gd name="T4" fmla="*/ 1 w 221"/>
                <a:gd name="T5" fmla="*/ 3 h 140"/>
                <a:gd name="T6" fmla="*/ 8 w 221"/>
                <a:gd name="T7" fmla="*/ 3 h 140"/>
                <a:gd name="T8" fmla="*/ 8 w 221"/>
                <a:gd name="T9" fmla="*/ 2 h 140"/>
                <a:gd name="T10" fmla="*/ 1 w 221"/>
                <a:gd name="T11" fmla="*/ 2 h 140"/>
                <a:gd name="T12" fmla="*/ 1 w 221"/>
                <a:gd name="T13" fmla="*/ 0 h 140"/>
                <a:gd name="T14" fmla="*/ 0 w 221"/>
                <a:gd name="T15" fmla="*/ 0 h 140"/>
                <a:gd name="T16" fmla="*/ 0 w 221"/>
                <a:gd name="T17" fmla="*/ 5 h 1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1"/>
                <a:gd name="T28" fmla="*/ 0 h 140"/>
                <a:gd name="T29" fmla="*/ 221 w 221"/>
                <a:gd name="T30" fmla="*/ 140 h 1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1" h="140">
                  <a:moveTo>
                    <a:pt x="0" y="140"/>
                  </a:moveTo>
                  <a:lnTo>
                    <a:pt x="22" y="140"/>
                  </a:lnTo>
                  <a:lnTo>
                    <a:pt x="22" y="83"/>
                  </a:lnTo>
                  <a:lnTo>
                    <a:pt x="221" y="83"/>
                  </a:lnTo>
                  <a:lnTo>
                    <a:pt x="221" y="55"/>
                  </a:lnTo>
                  <a:lnTo>
                    <a:pt x="22" y="55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612" name="Freeform 342"/>
            <p:cNvSpPr>
              <a:spLocks/>
            </p:cNvSpPr>
            <p:nvPr/>
          </p:nvSpPr>
          <p:spPr bwMode="auto">
            <a:xfrm>
              <a:off x="1052" y="2555"/>
              <a:ext cx="54" cy="25"/>
            </a:xfrm>
            <a:custGeom>
              <a:avLst/>
              <a:gdLst>
                <a:gd name="T0" fmla="*/ 0 w 162"/>
                <a:gd name="T1" fmla="*/ 2 h 76"/>
                <a:gd name="T2" fmla="*/ 0 w 162"/>
                <a:gd name="T3" fmla="*/ 3 h 76"/>
                <a:gd name="T4" fmla="*/ 6 w 162"/>
                <a:gd name="T5" fmla="*/ 3 h 76"/>
                <a:gd name="T6" fmla="*/ 6 w 162"/>
                <a:gd name="T7" fmla="*/ 2 h 76"/>
                <a:gd name="T8" fmla="*/ 3 w 162"/>
                <a:gd name="T9" fmla="*/ 2 h 76"/>
                <a:gd name="T10" fmla="*/ 2 w 162"/>
                <a:gd name="T11" fmla="*/ 2 h 76"/>
                <a:gd name="T12" fmla="*/ 1 w 162"/>
                <a:gd name="T13" fmla="*/ 2 h 76"/>
                <a:gd name="T14" fmla="*/ 1 w 162"/>
                <a:gd name="T15" fmla="*/ 1 h 76"/>
                <a:gd name="T16" fmla="*/ 1 w 162"/>
                <a:gd name="T17" fmla="*/ 1 h 76"/>
                <a:gd name="T18" fmla="*/ 1 w 162"/>
                <a:gd name="T19" fmla="*/ 1 h 76"/>
                <a:gd name="T20" fmla="*/ 1 w 162"/>
                <a:gd name="T21" fmla="*/ 1 h 76"/>
                <a:gd name="T22" fmla="*/ 1 w 162"/>
                <a:gd name="T23" fmla="*/ 0 h 76"/>
                <a:gd name="T24" fmla="*/ 0 w 162"/>
                <a:gd name="T25" fmla="*/ 0 h 76"/>
                <a:gd name="T26" fmla="*/ 0 w 162"/>
                <a:gd name="T27" fmla="*/ 0 h 76"/>
                <a:gd name="T28" fmla="*/ 0 w 162"/>
                <a:gd name="T29" fmla="*/ 1 h 76"/>
                <a:gd name="T30" fmla="*/ 0 w 162"/>
                <a:gd name="T31" fmla="*/ 1 h 76"/>
                <a:gd name="T32" fmla="*/ 1 w 162"/>
                <a:gd name="T33" fmla="*/ 2 h 76"/>
                <a:gd name="T34" fmla="*/ 1 w 162"/>
                <a:gd name="T35" fmla="*/ 2 h 76"/>
                <a:gd name="T36" fmla="*/ 1 w 162"/>
                <a:gd name="T37" fmla="*/ 2 h 76"/>
                <a:gd name="T38" fmla="*/ 1 w 162"/>
                <a:gd name="T39" fmla="*/ 2 h 76"/>
                <a:gd name="T40" fmla="*/ 1 w 162"/>
                <a:gd name="T41" fmla="*/ 2 h 76"/>
                <a:gd name="T42" fmla="*/ 0 w 162"/>
                <a:gd name="T43" fmla="*/ 2 h 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2"/>
                <a:gd name="T67" fmla="*/ 0 h 76"/>
                <a:gd name="T68" fmla="*/ 162 w 162"/>
                <a:gd name="T69" fmla="*/ 76 h 7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2" h="76">
                  <a:moveTo>
                    <a:pt x="5" y="53"/>
                  </a:moveTo>
                  <a:lnTo>
                    <a:pt x="5" y="76"/>
                  </a:lnTo>
                  <a:lnTo>
                    <a:pt x="162" y="76"/>
                  </a:lnTo>
                  <a:lnTo>
                    <a:pt x="162" y="53"/>
                  </a:lnTo>
                  <a:lnTo>
                    <a:pt x="69" y="53"/>
                  </a:lnTo>
                  <a:lnTo>
                    <a:pt x="53" y="51"/>
                  </a:lnTo>
                  <a:lnTo>
                    <a:pt x="40" y="46"/>
                  </a:lnTo>
                  <a:lnTo>
                    <a:pt x="35" y="41"/>
                  </a:lnTo>
                  <a:lnTo>
                    <a:pt x="31" y="35"/>
                  </a:lnTo>
                  <a:lnTo>
                    <a:pt x="30" y="27"/>
                  </a:lnTo>
                  <a:lnTo>
                    <a:pt x="28" y="17"/>
                  </a:lnTo>
                  <a:lnTo>
                    <a:pt x="28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8" y="32"/>
                  </a:lnTo>
                  <a:lnTo>
                    <a:pt x="15" y="42"/>
                  </a:lnTo>
                  <a:lnTo>
                    <a:pt x="21" y="48"/>
                  </a:lnTo>
                  <a:lnTo>
                    <a:pt x="28" y="53"/>
                  </a:lnTo>
                  <a:lnTo>
                    <a:pt x="28" y="46"/>
                  </a:lnTo>
                  <a:lnTo>
                    <a:pt x="28" y="53"/>
                  </a:lnTo>
                  <a:lnTo>
                    <a:pt x="5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613" name="Freeform 343"/>
            <p:cNvSpPr>
              <a:spLocks/>
            </p:cNvSpPr>
            <p:nvPr/>
          </p:nvSpPr>
          <p:spPr bwMode="auto">
            <a:xfrm>
              <a:off x="1088" y="2510"/>
              <a:ext cx="20" cy="37"/>
            </a:xfrm>
            <a:custGeom>
              <a:avLst/>
              <a:gdLst>
                <a:gd name="T0" fmla="*/ 0 w 58"/>
                <a:gd name="T1" fmla="*/ 3 h 113"/>
                <a:gd name="T2" fmla="*/ 0 w 58"/>
                <a:gd name="T3" fmla="*/ 4 h 113"/>
                <a:gd name="T4" fmla="*/ 0 w 58"/>
                <a:gd name="T5" fmla="*/ 4 h 113"/>
                <a:gd name="T6" fmla="*/ 1 w 58"/>
                <a:gd name="T7" fmla="*/ 4 h 113"/>
                <a:gd name="T8" fmla="*/ 1 w 58"/>
                <a:gd name="T9" fmla="*/ 4 h 113"/>
                <a:gd name="T10" fmla="*/ 2 w 58"/>
                <a:gd name="T11" fmla="*/ 4 h 113"/>
                <a:gd name="T12" fmla="*/ 2 w 58"/>
                <a:gd name="T13" fmla="*/ 3 h 113"/>
                <a:gd name="T14" fmla="*/ 2 w 58"/>
                <a:gd name="T15" fmla="*/ 3 h 113"/>
                <a:gd name="T16" fmla="*/ 2 w 58"/>
                <a:gd name="T17" fmla="*/ 3 h 113"/>
                <a:gd name="T18" fmla="*/ 2 w 58"/>
                <a:gd name="T19" fmla="*/ 2 h 113"/>
                <a:gd name="T20" fmla="*/ 2 w 58"/>
                <a:gd name="T21" fmla="*/ 2 h 113"/>
                <a:gd name="T22" fmla="*/ 2 w 58"/>
                <a:gd name="T23" fmla="*/ 2 h 113"/>
                <a:gd name="T24" fmla="*/ 2 w 58"/>
                <a:gd name="T25" fmla="*/ 1 h 113"/>
                <a:gd name="T26" fmla="*/ 1 w 58"/>
                <a:gd name="T27" fmla="*/ 1 h 113"/>
                <a:gd name="T28" fmla="*/ 1 w 58"/>
                <a:gd name="T29" fmla="*/ 1 h 113"/>
                <a:gd name="T30" fmla="*/ 2 w 58"/>
                <a:gd name="T31" fmla="*/ 1 h 113"/>
                <a:gd name="T32" fmla="*/ 2 w 58"/>
                <a:gd name="T33" fmla="*/ 0 h 113"/>
                <a:gd name="T34" fmla="*/ 2 w 58"/>
                <a:gd name="T35" fmla="*/ 0 h 113"/>
                <a:gd name="T36" fmla="*/ 1 w 58"/>
                <a:gd name="T37" fmla="*/ 0 h 113"/>
                <a:gd name="T38" fmla="*/ 0 w 58"/>
                <a:gd name="T39" fmla="*/ 0 h 113"/>
                <a:gd name="T40" fmla="*/ 0 w 58"/>
                <a:gd name="T41" fmla="*/ 0 h 113"/>
                <a:gd name="T42" fmla="*/ 0 w 58"/>
                <a:gd name="T43" fmla="*/ 1 h 113"/>
                <a:gd name="T44" fmla="*/ 0 w 58"/>
                <a:gd name="T45" fmla="*/ 1 h 113"/>
                <a:gd name="T46" fmla="*/ 1 w 58"/>
                <a:gd name="T47" fmla="*/ 1 h 113"/>
                <a:gd name="T48" fmla="*/ 1 w 58"/>
                <a:gd name="T49" fmla="*/ 1 h 113"/>
                <a:gd name="T50" fmla="*/ 1 w 58"/>
                <a:gd name="T51" fmla="*/ 2 h 113"/>
                <a:gd name="T52" fmla="*/ 1 w 58"/>
                <a:gd name="T53" fmla="*/ 2 h 113"/>
                <a:gd name="T54" fmla="*/ 1 w 58"/>
                <a:gd name="T55" fmla="*/ 2 h 113"/>
                <a:gd name="T56" fmla="*/ 1 w 58"/>
                <a:gd name="T57" fmla="*/ 3 h 113"/>
                <a:gd name="T58" fmla="*/ 1 w 58"/>
                <a:gd name="T59" fmla="*/ 3 h 113"/>
                <a:gd name="T60" fmla="*/ 1 w 58"/>
                <a:gd name="T61" fmla="*/ 3 h 113"/>
                <a:gd name="T62" fmla="*/ 0 w 58"/>
                <a:gd name="T63" fmla="*/ 3 h 113"/>
                <a:gd name="T64" fmla="*/ 0 w 58"/>
                <a:gd name="T65" fmla="*/ 3 h 1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"/>
                <a:gd name="T100" fmla="*/ 0 h 113"/>
                <a:gd name="T101" fmla="*/ 58 w 58"/>
                <a:gd name="T102" fmla="*/ 113 h 1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" h="113">
                  <a:moveTo>
                    <a:pt x="0" y="85"/>
                  </a:moveTo>
                  <a:lnTo>
                    <a:pt x="0" y="113"/>
                  </a:lnTo>
                  <a:lnTo>
                    <a:pt x="7" y="113"/>
                  </a:lnTo>
                  <a:lnTo>
                    <a:pt x="27" y="111"/>
                  </a:lnTo>
                  <a:lnTo>
                    <a:pt x="35" y="108"/>
                  </a:lnTo>
                  <a:lnTo>
                    <a:pt x="43" y="103"/>
                  </a:lnTo>
                  <a:lnTo>
                    <a:pt x="49" y="98"/>
                  </a:lnTo>
                  <a:lnTo>
                    <a:pt x="54" y="89"/>
                  </a:lnTo>
                  <a:lnTo>
                    <a:pt x="57" y="80"/>
                  </a:lnTo>
                  <a:lnTo>
                    <a:pt x="58" y="68"/>
                  </a:lnTo>
                  <a:lnTo>
                    <a:pt x="55" y="56"/>
                  </a:lnTo>
                  <a:lnTo>
                    <a:pt x="50" y="47"/>
                  </a:lnTo>
                  <a:lnTo>
                    <a:pt x="41" y="39"/>
                  </a:lnTo>
                  <a:lnTo>
                    <a:pt x="30" y="34"/>
                  </a:lnTo>
                  <a:lnTo>
                    <a:pt x="30" y="29"/>
                  </a:lnTo>
                  <a:lnTo>
                    <a:pt x="53" y="29"/>
                  </a:lnTo>
                  <a:lnTo>
                    <a:pt x="53" y="0"/>
                  </a:lnTo>
                  <a:lnTo>
                    <a:pt x="53" y="5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0" y="5"/>
                  </a:lnTo>
                  <a:lnTo>
                    <a:pt x="0" y="34"/>
                  </a:lnTo>
                  <a:lnTo>
                    <a:pt x="7" y="34"/>
                  </a:lnTo>
                  <a:lnTo>
                    <a:pt x="14" y="36"/>
                  </a:lnTo>
                  <a:lnTo>
                    <a:pt x="21" y="40"/>
                  </a:lnTo>
                  <a:lnTo>
                    <a:pt x="30" y="48"/>
                  </a:lnTo>
                  <a:lnTo>
                    <a:pt x="34" y="56"/>
                  </a:lnTo>
                  <a:lnTo>
                    <a:pt x="35" y="62"/>
                  </a:lnTo>
                  <a:lnTo>
                    <a:pt x="32" y="73"/>
                  </a:lnTo>
                  <a:lnTo>
                    <a:pt x="27" y="82"/>
                  </a:lnTo>
                  <a:lnTo>
                    <a:pt x="18" y="88"/>
                  </a:lnTo>
                  <a:lnTo>
                    <a:pt x="7" y="9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614" name="Freeform 344"/>
            <p:cNvSpPr>
              <a:spLocks/>
            </p:cNvSpPr>
            <p:nvPr/>
          </p:nvSpPr>
          <p:spPr bwMode="auto">
            <a:xfrm>
              <a:off x="1054" y="2511"/>
              <a:ext cx="37" cy="36"/>
            </a:xfrm>
            <a:custGeom>
              <a:avLst/>
              <a:gdLst>
                <a:gd name="T0" fmla="*/ 4 w 111"/>
                <a:gd name="T1" fmla="*/ 1 h 108"/>
                <a:gd name="T2" fmla="*/ 4 w 111"/>
                <a:gd name="T3" fmla="*/ 0 h 108"/>
                <a:gd name="T4" fmla="*/ 2 w 111"/>
                <a:gd name="T5" fmla="*/ 0 h 108"/>
                <a:gd name="T6" fmla="*/ 2 w 111"/>
                <a:gd name="T7" fmla="*/ 0 h 108"/>
                <a:gd name="T8" fmla="*/ 1 w 111"/>
                <a:gd name="T9" fmla="*/ 0 h 108"/>
                <a:gd name="T10" fmla="*/ 0 w 111"/>
                <a:gd name="T11" fmla="*/ 1 h 108"/>
                <a:gd name="T12" fmla="*/ 0 w 111"/>
                <a:gd name="T13" fmla="*/ 2 h 108"/>
                <a:gd name="T14" fmla="*/ 0 w 111"/>
                <a:gd name="T15" fmla="*/ 3 h 108"/>
                <a:gd name="T16" fmla="*/ 1 w 111"/>
                <a:gd name="T17" fmla="*/ 4 h 108"/>
                <a:gd name="T18" fmla="*/ 2 w 111"/>
                <a:gd name="T19" fmla="*/ 4 h 108"/>
                <a:gd name="T20" fmla="*/ 2 w 111"/>
                <a:gd name="T21" fmla="*/ 4 h 108"/>
                <a:gd name="T22" fmla="*/ 2 w 111"/>
                <a:gd name="T23" fmla="*/ 3 h 108"/>
                <a:gd name="T24" fmla="*/ 2 w 111"/>
                <a:gd name="T25" fmla="*/ 3 h 108"/>
                <a:gd name="T26" fmla="*/ 1 w 111"/>
                <a:gd name="T27" fmla="*/ 3 h 108"/>
                <a:gd name="T28" fmla="*/ 1 w 111"/>
                <a:gd name="T29" fmla="*/ 2 h 108"/>
                <a:gd name="T30" fmla="*/ 1 w 111"/>
                <a:gd name="T31" fmla="*/ 1 h 108"/>
                <a:gd name="T32" fmla="*/ 2 w 111"/>
                <a:gd name="T33" fmla="*/ 1 h 108"/>
                <a:gd name="T34" fmla="*/ 2 w 111"/>
                <a:gd name="T35" fmla="*/ 1 h 108"/>
                <a:gd name="T36" fmla="*/ 2 w 111"/>
                <a:gd name="T37" fmla="*/ 3 h 108"/>
                <a:gd name="T38" fmla="*/ 3 w 111"/>
                <a:gd name="T39" fmla="*/ 3 h 108"/>
                <a:gd name="T40" fmla="*/ 4 w 111"/>
                <a:gd name="T41" fmla="*/ 4 h 108"/>
                <a:gd name="T42" fmla="*/ 4 w 111"/>
                <a:gd name="T43" fmla="*/ 4 h 108"/>
                <a:gd name="T44" fmla="*/ 4 w 111"/>
                <a:gd name="T45" fmla="*/ 4 h 108"/>
                <a:gd name="T46" fmla="*/ 4 w 111"/>
                <a:gd name="T47" fmla="*/ 3 h 108"/>
                <a:gd name="T48" fmla="*/ 4 w 111"/>
                <a:gd name="T49" fmla="*/ 3 h 108"/>
                <a:gd name="T50" fmla="*/ 3 w 111"/>
                <a:gd name="T51" fmla="*/ 3 h 108"/>
                <a:gd name="T52" fmla="*/ 3 w 111"/>
                <a:gd name="T53" fmla="*/ 2 h 108"/>
                <a:gd name="T54" fmla="*/ 3 w 111"/>
                <a:gd name="T55" fmla="*/ 1 h 108"/>
                <a:gd name="T56" fmla="*/ 4 w 111"/>
                <a:gd name="T57" fmla="*/ 1 h 108"/>
                <a:gd name="T58" fmla="*/ 4 w 111"/>
                <a:gd name="T59" fmla="*/ 1 h 10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1"/>
                <a:gd name="T91" fmla="*/ 0 h 108"/>
                <a:gd name="T92" fmla="*/ 111 w 111"/>
                <a:gd name="T93" fmla="*/ 108 h 10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1" h="108">
                  <a:moveTo>
                    <a:pt x="104" y="29"/>
                  </a:moveTo>
                  <a:lnTo>
                    <a:pt x="104" y="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19" y="6"/>
                  </a:lnTo>
                  <a:lnTo>
                    <a:pt x="4" y="27"/>
                  </a:lnTo>
                  <a:lnTo>
                    <a:pt x="0" y="63"/>
                  </a:lnTo>
                  <a:lnTo>
                    <a:pt x="10" y="90"/>
                  </a:lnTo>
                  <a:lnTo>
                    <a:pt x="35" y="102"/>
                  </a:lnTo>
                  <a:lnTo>
                    <a:pt x="46" y="103"/>
                  </a:lnTo>
                  <a:lnTo>
                    <a:pt x="41" y="103"/>
                  </a:lnTo>
                  <a:lnTo>
                    <a:pt x="41" y="74"/>
                  </a:lnTo>
                  <a:lnTo>
                    <a:pt x="46" y="80"/>
                  </a:lnTo>
                  <a:lnTo>
                    <a:pt x="26" y="72"/>
                  </a:lnTo>
                  <a:lnTo>
                    <a:pt x="18" y="57"/>
                  </a:lnTo>
                  <a:lnTo>
                    <a:pt x="26" y="35"/>
                  </a:lnTo>
                  <a:lnTo>
                    <a:pt x="45" y="29"/>
                  </a:lnTo>
                  <a:lnTo>
                    <a:pt x="58" y="29"/>
                  </a:lnTo>
                  <a:lnTo>
                    <a:pt x="62" y="68"/>
                  </a:lnTo>
                  <a:lnTo>
                    <a:pt x="73" y="93"/>
                  </a:lnTo>
                  <a:lnTo>
                    <a:pt x="95" y="106"/>
                  </a:lnTo>
                  <a:lnTo>
                    <a:pt x="111" y="108"/>
                  </a:lnTo>
                  <a:lnTo>
                    <a:pt x="104" y="108"/>
                  </a:lnTo>
                  <a:lnTo>
                    <a:pt x="104" y="80"/>
                  </a:lnTo>
                  <a:lnTo>
                    <a:pt x="111" y="85"/>
                  </a:lnTo>
                  <a:lnTo>
                    <a:pt x="91" y="80"/>
                  </a:lnTo>
                  <a:lnTo>
                    <a:pt x="82" y="66"/>
                  </a:lnTo>
                  <a:lnTo>
                    <a:pt x="81" y="29"/>
                  </a:lnTo>
                  <a:lnTo>
                    <a:pt x="111" y="29"/>
                  </a:lnTo>
                  <a:lnTo>
                    <a:pt x="104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615" name="Freeform 345"/>
            <p:cNvSpPr>
              <a:spLocks/>
            </p:cNvSpPr>
            <p:nvPr/>
          </p:nvSpPr>
          <p:spPr bwMode="auto">
            <a:xfrm>
              <a:off x="1054" y="2457"/>
              <a:ext cx="52" cy="38"/>
            </a:xfrm>
            <a:custGeom>
              <a:avLst/>
              <a:gdLst>
                <a:gd name="T0" fmla="*/ 6 w 157"/>
                <a:gd name="T1" fmla="*/ 0 h 114"/>
                <a:gd name="T2" fmla="*/ 2 w 157"/>
                <a:gd name="T3" fmla="*/ 0 h 114"/>
                <a:gd name="T4" fmla="*/ 2 w 157"/>
                <a:gd name="T5" fmla="*/ 0 h 114"/>
                <a:gd name="T6" fmla="*/ 1 w 157"/>
                <a:gd name="T7" fmla="*/ 0 h 114"/>
                <a:gd name="T8" fmla="*/ 0 w 157"/>
                <a:gd name="T9" fmla="*/ 0 h 114"/>
                <a:gd name="T10" fmla="*/ 0 w 157"/>
                <a:gd name="T11" fmla="*/ 1 h 114"/>
                <a:gd name="T12" fmla="*/ 0 w 157"/>
                <a:gd name="T13" fmla="*/ 1 h 114"/>
                <a:gd name="T14" fmla="*/ 0 w 157"/>
                <a:gd name="T15" fmla="*/ 1 h 114"/>
                <a:gd name="T16" fmla="*/ 0 w 157"/>
                <a:gd name="T17" fmla="*/ 2 h 114"/>
                <a:gd name="T18" fmla="*/ 0 w 157"/>
                <a:gd name="T19" fmla="*/ 2 h 114"/>
                <a:gd name="T20" fmla="*/ 0 w 157"/>
                <a:gd name="T21" fmla="*/ 3 h 114"/>
                <a:gd name="T22" fmla="*/ 0 w 157"/>
                <a:gd name="T23" fmla="*/ 3 h 114"/>
                <a:gd name="T24" fmla="*/ 1 w 157"/>
                <a:gd name="T25" fmla="*/ 3 h 114"/>
                <a:gd name="T26" fmla="*/ 1 w 157"/>
                <a:gd name="T27" fmla="*/ 3 h 114"/>
                <a:gd name="T28" fmla="*/ 1 w 157"/>
                <a:gd name="T29" fmla="*/ 3 h 114"/>
                <a:gd name="T30" fmla="*/ 0 w 157"/>
                <a:gd name="T31" fmla="*/ 3 h 114"/>
                <a:gd name="T32" fmla="*/ 0 w 157"/>
                <a:gd name="T33" fmla="*/ 4 h 114"/>
                <a:gd name="T34" fmla="*/ 1 w 157"/>
                <a:gd name="T35" fmla="*/ 4 h 114"/>
                <a:gd name="T36" fmla="*/ 1 w 157"/>
                <a:gd name="T37" fmla="*/ 4 h 114"/>
                <a:gd name="T38" fmla="*/ 6 w 157"/>
                <a:gd name="T39" fmla="*/ 4 h 114"/>
                <a:gd name="T40" fmla="*/ 6 w 157"/>
                <a:gd name="T41" fmla="*/ 3 h 114"/>
                <a:gd name="T42" fmla="*/ 2 w 157"/>
                <a:gd name="T43" fmla="*/ 3 h 114"/>
                <a:gd name="T44" fmla="*/ 2 w 157"/>
                <a:gd name="T45" fmla="*/ 3 h 114"/>
                <a:gd name="T46" fmla="*/ 1 w 157"/>
                <a:gd name="T47" fmla="*/ 3 h 114"/>
                <a:gd name="T48" fmla="*/ 1 w 157"/>
                <a:gd name="T49" fmla="*/ 3 h 114"/>
                <a:gd name="T50" fmla="*/ 1 w 157"/>
                <a:gd name="T51" fmla="*/ 2 h 114"/>
                <a:gd name="T52" fmla="*/ 1 w 157"/>
                <a:gd name="T53" fmla="*/ 2 h 114"/>
                <a:gd name="T54" fmla="*/ 1 w 157"/>
                <a:gd name="T55" fmla="*/ 2 h 114"/>
                <a:gd name="T56" fmla="*/ 1 w 157"/>
                <a:gd name="T57" fmla="*/ 2 h 114"/>
                <a:gd name="T58" fmla="*/ 1 w 157"/>
                <a:gd name="T59" fmla="*/ 1 h 114"/>
                <a:gd name="T60" fmla="*/ 1 w 157"/>
                <a:gd name="T61" fmla="*/ 1 h 114"/>
                <a:gd name="T62" fmla="*/ 2 w 157"/>
                <a:gd name="T63" fmla="*/ 1 h 114"/>
                <a:gd name="T64" fmla="*/ 6 w 157"/>
                <a:gd name="T65" fmla="*/ 1 h 114"/>
                <a:gd name="T66" fmla="*/ 6 w 157"/>
                <a:gd name="T67" fmla="*/ 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7"/>
                <a:gd name="T103" fmla="*/ 0 h 114"/>
                <a:gd name="T104" fmla="*/ 157 w 157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7" h="114">
                  <a:moveTo>
                    <a:pt x="157" y="0"/>
                  </a:moveTo>
                  <a:lnTo>
                    <a:pt x="46" y="0"/>
                  </a:lnTo>
                  <a:lnTo>
                    <a:pt x="46" y="6"/>
                  </a:lnTo>
                  <a:lnTo>
                    <a:pt x="27" y="7"/>
                  </a:lnTo>
                  <a:lnTo>
                    <a:pt x="13" y="12"/>
                  </a:lnTo>
                  <a:lnTo>
                    <a:pt x="8" y="18"/>
                  </a:lnTo>
                  <a:lnTo>
                    <a:pt x="4" y="25"/>
                  </a:lnTo>
                  <a:lnTo>
                    <a:pt x="2" y="34"/>
                  </a:lnTo>
                  <a:lnTo>
                    <a:pt x="0" y="46"/>
                  </a:lnTo>
                  <a:lnTo>
                    <a:pt x="2" y="60"/>
                  </a:lnTo>
                  <a:lnTo>
                    <a:pt x="5" y="71"/>
                  </a:lnTo>
                  <a:lnTo>
                    <a:pt x="13" y="79"/>
                  </a:lnTo>
                  <a:lnTo>
                    <a:pt x="23" y="86"/>
                  </a:lnTo>
                  <a:lnTo>
                    <a:pt x="18" y="79"/>
                  </a:lnTo>
                  <a:lnTo>
                    <a:pt x="18" y="86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35" y="114"/>
                  </a:lnTo>
                  <a:lnTo>
                    <a:pt x="30" y="107"/>
                  </a:lnTo>
                  <a:lnTo>
                    <a:pt x="157" y="107"/>
                  </a:lnTo>
                  <a:lnTo>
                    <a:pt x="157" y="86"/>
                  </a:lnTo>
                  <a:lnTo>
                    <a:pt x="64" y="86"/>
                  </a:lnTo>
                  <a:lnTo>
                    <a:pt x="48" y="84"/>
                  </a:lnTo>
                  <a:lnTo>
                    <a:pt x="32" y="79"/>
                  </a:lnTo>
                  <a:lnTo>
                    <a:pt x="22" y="71"/>
                  </a:lnTo>
                  <a:lnTo>
                    <a:pt x="19" y="65"/>
                  </a:lnTo>
                  <a:lnTo>
                    <a:pt x="18" y="57"/>
                  </a:lnTo>
                  <a:lnTo>
                    <a:pt x="18" y="50"/>
                  </a:lnTo>
                  <a:lnTo>
                    <a:pt x="21" y="43"/>
                  </a:lnTo>
                  <a:lnTo>
                    <a:pt x="26" y="34"/>
                  </a:lnTo>
                  <a:lnTo>
                    <a:pt x="35" y="30"/>
                  </a:lnTo>
                  <a:lnTo>
                    <a:pt x="46" y="29"/>
                  </a:lnTo>
                  <a:lnTo>
                    <a:pt x="157" y="29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616" name="Freeform 346"/>
            <p:cNvSpPr>
              <a:spLocks/>
            </p:cNvSpPr>
            <p:nvPr/>
          </p:nvSpPr>
          <p:spPr bwMode="auto">
            <a:xfrm>
              <a:off x="1054" y="2411"/>
              <a:ext cx="53" cy="35"/>
            </a:xfrm>
            <a:custGeom>
              <a:avLst/>
              <a:gdLst>
                <a:gd name="T0" fmla="*/ 4 w 159"/>
                <a:gd name="T1" fmla="*/ 0 h 107"/>
                <a:gd name="T2" fmla="*/ 3 w 159"/>
                <a:gd name="T3" fmla="*/ 0 h 107"/>
                <a:gd name="T4" fmla="*/ 3 w 159"/>
                <a:gd name="T5" fmla="*/ 1 h 107"/>
                <a:gd name="T6" fmla="*/ 2 w 159"/>
                <a:gd name="T7" fmla="*/ 3 h 107"/>
                <a:gd name="T8" fmla="*/ 1 w 159"/>
                <a:gd name="T9" fmla="*/ 3 h 107"/>
                <a:gd name="T10" fmla="*/ 1 w 159"/>
                <a:gd name="T11" fmla="*/ 3 h 107"/>
                <a:gd name="T12" fmla="*/ 1 w 159"/>
                <a:gd name="T13" fmla="*/ 2 h 107"/>
                <a:gd name="T14" fmla="*/ 1 w 159"/>
                <a:gd name="T15" fmla="*/ 1 h 107"/>
                <a:gd name="T16" fmla="*/ 1 w 159"/>
                <a:gd name="T17" fmla="*/ 1 h 107"/>
                <a:gd name="T18" fmla="*/ 1 w 159"/>
                <a:gd name="T19" fmla="*/ 0 h 107"/>
                <a:gd name="T20" fmla="*/ 1 w 159"/>
                <a:gd name="T21" fmla="*/ 0 h 107"/>
                <a:gd name="T22" fmla="*/ 1 w 159"/>
                <a:gd name="T23" fmla="*/ 0 h 107"/>
                <a:gd name="T24" fmla="*/ 0 w 159"/>
                <a:gd name="T25" fmla="*/ 1 h 107"/>
                <a:gd name="T26" fmla="*/ 0 w 159"/>
                <a:gd name="T27" fmla="*/ 2 h 107"/>
                <a:gd name="T28" fmla="*/ 0 w 159"/>
                <a:gd name="T29" fmla="*/ 3 h 107"/>
                <a:gd name="T30" fmla="*/ 1 w 159"/>
                <a:gd name="T31" fmla="*/ 4 h 107"/>
                <a:gd name="T32" fmla="*/ 1 w 159"/>
                <a:gd name="T33" fmla="*/ 4 h 107"/>
                <a:gd name="T34" fmla="*/ 2 w 159"/>
                <a:gd name="T35" fmla="*/ 4 h 107"/>
                <a:gd name="T36" fmla="*/ 3 w 159"/>
                <a:gd name="T37" fmla="*/ 3 h 107"/>
                <a:gd name="T38" fmla="*/ 4 w 159"/>
                <a:gd name="T39" fmla="*/ 1 h 107"/>
                <a:gd name="T40" fmla="*/ 4 w 159"/>
                <a:gd name="T41" fmla="*/ 1 h 107"/>
                <a:gd name="T42" fmla="*/ 5 w 159"/>
                <a:gd name="T43" fmla="*/ 1 h 107"/>
                <a:gd name="T44" fmla="*/ 5 w 159"/>
                <a:gd name="T45" fmla="*/ 2 h 107"/>
                <a:gd name="T46" fmla="*/ 5 w 159"/>
                <a:gd name="T47" fmla="*/ 3 h 107"/>
                <a:gd name="T48" fmla="*/ 5 w 159"/>
                <a:gd name="T49" fmla="*/ 3 h 107"/>
                <a:gd name="T50" fmla="*/ 4 w 159"/>
                <a:gd name="T51" fmla="*/ 3 h 107"/>
                <a:gd name="T52" fmla="*/ 4 w 159"/>
                <a:gd name="T53" fmla="*/ 4 h 107"/>
                <a:gd name="T54" fmla="*/ 5 w 159"/>
                <a:gd name="T55" fmla="*/ 4 h 107"/>
                <a:gd name="T56" fmla="*/ 6 w 159"/>
                <a:gd name="T57" fmla="*/ 3 h 107"/>
                <a:gd name="T58" fmla="*/ 6 w 159"/>
                <a:gd name="T59" fmla="*/ 3 h 107"/>
                <a:gd name="T60" fmla="*/ 6 w 159"/>
                <a:gd name="T61" fmla="*/ 2 h 107"/>
                <a:gd name="T62" fmla="*/ 6 w 159"/>
                <a:gd name="T63" fmla="*/ 1 h 107"/>
                <a:gd name="T64" fmla="*/ 5 w 159"/>
                <a:gd name="T65" fmla="*/ 0 h 107"/>
                <a:gd name="T66" fmla="*/ 4 w 159"/>
                <a:gd name="T67" fmla="*/ 0 h 107"/>
                <a:gd name="T68" fmla="*/ 4 w 159"/>
                <a:gd name="T69" fmla="*/ 0 h 107"/>
                <a:gd name="T70" fmla="*/ 4 w 159"/>
                <a:gd name="T71" fmla="*/ 0 h 1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59"/>
                <a:gd name="T109" fmla="*/ 0 h 107"/>
                <a:gd name="T110" fmla="*/ 159 w 159"/>
                <a:gd name="T111" fmla="*/ 107 h 10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59" h="107">
                  <a:moveTo>
                    <a:pt x="109" y="5"/>
                  </a:moveTo>
                  <a:lnTo>
                    <a:pt x="93" y="7"/>
                  </a:lnTo>
                  <a:lnTo>
                    <a:pt x="73" y="28"/>
                  </a:lnTo>
                  <a:lnTo>
                    <a:pt x="43" y="77"/>
                  </a:lnTo>
                  <a:lnTo>
                    <a:pt x="33" y="79"/>
                  </a:lnTo>
                  <a:lnTo>
                    <a:pt x="20" y="72"/>
                  </a:lnTo>
                  <a:lnTo>
                    <a:pt x="16" y="56"/>
                  </a:lnTo>
                  <a:lnTo>
                    <a:pt x="24" y="36"/>
                  </a:lnTo>
                  <a:lnTo>
                    <a:pt x="39" y="28"/>
                  </a:lnTo>
                  <a:lnTo>
                    <a:pt x="39" y="0"/>
                  </a:lnTo>
                  <a:lnTo>
                    <a:pt x="39" y="5"/>
                  </a:lnTo>
                  <a:lnTo>
                    <a:pt x="14" y="13"/>
                  </a:lnTo>
                  <a:lnTo>
                    <a:pt x="1" y="32"/>
                  </a:lnTo>
                  <a:lnTo>
                    <a:pt x="0" y="66"/>
                  </a:lnTo>
                  <a:lnTo>
                    <a:pt x="6" y="87"/>
                  </a:lnTo>
                  <a:lnTo>
                    <a:pt x="25" y="101"/>
                  </a:lnTo>
                  <a:lnTo>
                    <a:pt x="39" y="102"/>
                  </a:lnTo>
                  <a:lnTo>
                    <a:pt x="55" y="100"/>
                  </a:lnTo>
                  <a:lnTo>
                    <a:pt x="75" y="79"/>
                  </a:lnTo>
                  <a:lnTo>
                    <a:pt x="105" y="31"/>
                  </a:lnTo>
                  <a:lnTo>
                    <a:pt x="114" y="28"/>
                  </a:lnTo>
                  <a:lnTo>
                    <a:pt x="132" y="36"/>
                  </a:lnTo>
                  <a:lnTo>
                    <a:pt x="137" y="56"/>
                  </a:lnTo>
                  <a:lnTo>
                    <a:pt x="133" y="69"/>
                  </a:lnTo>
                  <a:lnTo>
                    <a:pt x="125" y="77"/>
                  </a:lnTo>
                  <a:lnTo>
                    <a:pt x="102" y="79"/>
                  </a:lnTo>
                  <a:lnTo>
                    <a:pt x="102" y="107"/>
                  </a:lnTo>
                  <a:lnTo>
                    <a:pt x="132" y="105"/>
                  </a:lnTo>
                  <a:lnTo>
                    <a:pt x="152" y="88"/>
                  </a:lnTo>
                  <a:lnTo>
                    <a:pt x="157" y="79"/>
                  </a:lnTo>
                  <a:lnTo>
                    <a:pt x="159" y="45"/>
                  </a:lnTo>
                  <a:lnTo>
                    <a:pt x="152" y="25"/>
                  </a:lnTo>
                  <a:lnTo>
                    <a:pt x="141" y="13"/>
                  </a:lnTo>
                  <a:lnTo>
                    <a:pt x="109" y="5"/>
                  </a:lnTo>
                  <a:lnTo>
                    <a:pt x="109" y="0"/>
                  </a:lnTo>
                  <a:lnTo>
                    <a:pt x="10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617" name="Freeform 347"/>
            <p:cNvSpPr>
              <a:spLocks/>
            </p:cNvSpPr>
            <p:nvPr/>
          </p:nvSpPr>
          <p:spPr bwMode="auto">
            <a:xfrm>
              <a:off x="1054" y="2339"/>
              <a:ext cx="52" cy="61"/>
            </a:xfrm>
            <a:custGeom>
              <a:avLst/>
              <a:gdLst>
                <a:gd name="T0" fmla="*/ 6 w 157"/>
                <a:gd name="T1" fmla="*/ 3 h 184"/>
                <a:gd name="T2" fmla="*/ 2 w 157"/>
                <a:gd name="T3" fmla="*/ 3 h 184"/>
                <a:gd name="T4" fmla="*/ 2 w 157"/>
                <a:gd name="T5" fmla="*/ 3 h 184"/>
                <a:gd name="T6" fmla="*/ 1 w 157"/>
                <a:gd name="T7" fmla="*/ 3 h 184"/>
                <a:gd name="T8" fmla="*/ 1 w 157"/>
                <a:gd name="T9" fmla="*/ 2 h 184"/>
                <a:gd name="T10" fmla="*/ 1 w 157"/>
                <a:gd name="T11" fmla="*/ 1 h 184"/>
                <a:gd name="T12" fmla="*/ 1 w 157"/>
                <a:gd name="T13" fmla="*/ 1 h 184"/>
                <a:gd name="T14" fmla="*/ 2 w 157"/>
                <a:gd name="T15" fmla="*/ 1 h 184"/>
                <a:gd name="T16" fmla="*/ 2 w 157"/>
                <a:gd name="T17" fmla="*/ 1 h 184"/>
                <a:gd name="T18" fmla="*/ 6 w 157"/>
                <a:gd name="T19" fmla="*/ 1 h 184"/>
                <a:gd name="T20" fmla="*/ 6 w 157"/>
                <a:gd name="T21" fmla="*/ 0 h 184"/>
                <a:gd name="T22" fmla="*/ 1 w 157"/>
                <a:gd name="T23" fmla="*/ 0 h 184"/>
                <a:gd name="T24" fmla="*/ 0 w 157"/>
                <a:gd name="T25" fmla="*/ 1 h 184"/>
                <a:gd name="T26" fmla="*/ 0 w 157"/>
                <a:gd name="T27" fmla="*/ 2 h 184"/>
                <a:gd name="T28" fmla="*/ 0 w 157"/>
                <a:gd name="T29" fmla="*/ 2 h 184"/>
                <a:gd name="T30" fmla="*/ 1 w 157"/>
                <a:gd name="T31" fmla="*/ 3 h 184"/>
                <a:gd name="T32" fmla="*/ 0 w 157"/>
                <a:gd name="T33" fmla="*/ 3 h 184"/>
                <a:gd name="T34" fmla="*/ 0 w 157"/>
                <a:gd name="T35" fmla="*/ 4 h 184"/>
                <a:gd name="T36" fmla="*/ 0 w 157"/>
                <a:gd name="T37" fmla="*/ 5 h 184"/>
                <a:gd name="T38" fmla="*/ 1 w 157"/>
                <a:gd name="T39" fmla="*/ 6 h 184"/>
                <a:gd name="T40" fmla="*/ 0 w 157"/>
                <a:gd name="T41" fmla="*/ 6 h 184"/>
                <a:gd name="T42" fmla="*/ 0 w 157"/>
                <a:gd name="T43" fmla="*/ 7 h 184"/>
                <a:gd name="T44" fmla="*/ 1 w 157"/>
                <a:gd name="T45" fmla="*/ 7 h 184"/>
                <a:gd name="T46" fmla="*/ 1 w 157"/>
                <a:gd name="T47" fmla="*/ 7 h 184"/>
                <a:gd name="T48" fmla="*/ 6 w 157"/>
                <a:gd name="T49" fmla="*/ 7 h 184"/>
                <a:gd name="T50" fmla="*/ 6 w 157"/>
                <a:gd name="T51" fmla="*/ 6 h 184"/>
                <a:gd name="T52" fmla="*/ 2 w 157"/>
                <a:gd name="T53" fmla="*/ 6 h 184"/>
                <a:gd name="T54" fmla="*/ 2 w 157"/>
                <a:gd name="T55" fmla="*/ 6 h 184"/>
                <a:gd name="T56" fmla="*/ 1 w 157"/>
                <a:gd name="T57" fmla="*/ 6 h 184"/>
                <a:gd name="T58" fmla="*/ 1 w 157"/>
                <a:gd name="T59" fmla="*/ 5 h 184"/>
                <a:gd name="T60" fmla="*/ 1 w 157"/>
                <a:gd name="T61" fmla="*/ 5 h 184"/>
                <a:gd name="T62" fmla="*/ 1 w 157"/>
                <a:gd name="T63" fmla="*/ 4 h 184"/>
                <a:gd name="T64" fmla="*/ 2 w 157"/>
                <a:gd name="T65" fmla="*/ 4 h 184"/>
                <a:gd name="T66" fmla="*/ 2 w 157"/>
                <a:gd name="T67" fmla="*/ 4 h 184"/>
                <a:gd name="T68" fmla="*/ 6 w 157"/>
                <a:gd name="T69" fmla="*/ 4 h 184"/>
                <a:gd name="T70" fmla="*/ 6 w 157"/>
                <a:gd name="T71" fmla="*/ 3 h 1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57"/>
                <a:gd name="T109" fmla="*/ 0 h 184"/>
                <a:gd name="T110" fmla="*/ 157 w 157"/>
                <a:gd name="T111" fmla="*/ 184 h 1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57" h="184">
                  <a:moveTo>
                    <a:pt x="157" y="75"/>
                  </a:moveTo>
                  <a:lnTo>
                    <a:pt x="46" y="75"/>
                  </a:lnTo>
                  <a:lnTo>
                    <a:pt x="53" y="80"/>
                  </a:lnTo>
                  <a:lnTo>
                    <a:pt x="30" y="75"/>
                  </a:lnTo>
                  <a:lnTo>
                    <a:pt x="18" y="58"/>
                  </a:lnTo>
                  <a:lnTo>
                    <a:pt x="21" y="39"/>
                  </a:lnTo>
                  <a:lnTo>
                    <a:pt x="26" y="31"/>
                  </a:lnTo>
                  <a:lnTo>
                    <a:pt x="46" y="28"/>
                  </a:lnTo>
                  <a:lnTo>
                    <a:pt x="46" y="23"/>
                  </a:lnTo>
                  <a:lnTo>
                    <a:pt x="157" y="23"/>
                  </a:lnTo>
                  <a:lnTo>
                    <a:pt x="157" y="0"/>
                  </a:lnTo>
                  <a:lnTo>
                    <a:pt x="23" y="2"/>
                  </a:lnTo>
                  <a:lnTo>
                    <a:pt x="4" y="17"/>
                  </a:lnTo>
                  <a:lnTo>
                    <a:pt x="0" y="45"/>
                  </a:lnTo>
                  <a:lnTo>
                    <a:pt x="3" y="64"/>
                  </a:lnTo>
                  <a:lnTo>
                    <a:pt x="18" y="80"/>
                  </a:lnTo>
                  <a:lnTo>
                    <a:pt x="5" y="95"/>
                  </a:lnTo>
                  <a:lnTo>
                    <a:pt x="0" y="114"/>
                  </a:lnTo>
                  <a:lnTo>
                    <a:pt x="5" y="141"/>
                  </a:lnTo>
                  <a:lnTo>
                    <a:pt x="23" y="154"/>
                  </a:lnTo>
                  <a:lnTo>
                    <a:pt x="0" y="154"/>
                  </a:lnTo>
                  <a:lnTo>
                    <a:pt x="0" y="184"/>
                  </a:lnTo>
                  <a:lnTo>
                    <a:pt x="35" y="177"/>
                  </a:lnTo>
                  <a:lnTo>
                    <a:pt x="30" y="177"/>
                  </a:lnTo>
                  <a:lnTo>
                    <a:pt x="157" y="177"/>
                  </a:lnTo>
                  <a:lnTo>
                    <a:pt x="157" y="154"/>
                  </a:lnTo>
                  <a:lnTo>
                    <a:pt x="46" y="154"/>
                  </a:lnTo>
                  <a:lnTo>
                    <a:pt x="53" y="154"/>
                  </a:lnTo>
                  <a:lnTo>
                    <a:pt x="35" y="152"/>
                  </a:lnTo>
                  <a:lnTo>
                    <a:pt x="22" y="141"/>
                  </a:lnTo>
                  <a:lnTo>
                    <a:pt x="18" y="126"/>
                  </a:lnTo>
                  <a:lnTo>
                    <a:pt x="26" y="108"/>
                  </a:lnTo>
                  <a:lnTo>
                    <a:pt x="46" y="103"/>
                  </a:lnTo>
                  <a:lnTo>
                    <a:pt x="46" y="98"/>
                  </a:lnTo>
                  <a:lnTo>
                    <a:pt x="157" y="98"/>
                  </a:lnTo>
                  <a:lnTo>
                    <a:pt x="157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618" name="Rectangle 348"/>
            <p:cNvSpPr>
              <a:spLocks noChangeArrowheads="1"/>
            </p:cNvSpPr>
            <p:nvPr/>
          </p:nvSpPr>
          <p:spPr bwMode="auto">
            <a:xfrm>
              <a:off x="1055" y="2317"/>
              <a:ext cx="51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619" name="Rectangle 349"/>
            <p:cNvSpPr>
              <a:spLocks noChangeArrowheads="1"/>
            </p:cNvSpPr>
            <p:nvPr/>
          </p:nvSpPr>
          <p:spPr bwMode="auto">
            <a:xfrm>
              <a:off x="1032" y="2317"/>
              <a:ext cx="10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620" name="Freeform 350"/>
            <p:cNvSpPr>
              <a:spLocks/>
            </p:cNvSpPr>
            <p:nvPr/>
          </p:nvSpPr>
          <p:spPr bwMode="auto">
            <a:xfrm>
              <a:off x="1039" y="2281"/>
              <a:ext cx="69" cy="31"/>
            </a:xfrm>
            <a:custGeom>
              <a:avLst/>
              <a:gdLst>
                <a:gd name="T0" fmla="*/ 2 w 205"/>
                <a:gd name="T1" fmla="*/ 3 h 92"/>
                <a:gd name="T2" fmla="*/ 2 w 205"/>
                <a:gd name="T3" fmla="*/ 3 h 92"/>
                <a:gd name="T4" fmla="*/ 2 w 205"/>
                <a:gd name="T5" fmla="*/ 2 h 92"/>
                <a:gd name="T6" fmla="*/ 7 w 205"/>
                <a:gd name="T7" fmla="*/ 2 h 92"/>
                <a:gd name="T8" fmla="*/ 7 w 205"/>
                <a:gd name="T9" fmla="*/ 2 h 92"/>
                <a:gd name="T10" fmla="*/ 7 w 205"/>
                <a:gd name="T11" fmla="*/ 2 h 92"/>
                <a:gd name="T12" fmla="*/ 7 w 205"/>
                <a:gd name="T13" fmla="*/ 2 h 92"/>
                <a:gd name="T14" fmla="*/ 8 w 205"/>
                <a:gd name="T15" fmla="*/ 2 h 92"/>
                <a:gd name="T16" fmla="*/ 8 w 205"/>
                <a:gd name="T17" fmla="*/ 2 h 92"/>
                <a:gd name="T18" fmla="*/ 8 w 205"/>
                <a:gd name="T19" fmla="*/ 1 h 92"/>
                <a:gd name="T20" fmla="*/ 8 w 205"/>
                <a:gd name="T21" fmla="*/ 1 h 92"/>
                <a:gd name="T22" fmla="*/ 8 w 205"/>
                <a:gd name="T23" fmla="*/ 0 h 92"/>
                <a:gd name="T24" fmla="*/ 8 w 205"/>
                <a:gd name="T25" fmla="*/ 0 h 92"/>
                <a:gd name="T26" fmla="*/ 7 w 205"/>
                <a:gd name="T27" fmla="*/ 0 h 92"/>
                <a:gd name="T28" fmla="*/ 7 w 205"/>
                <a:gd name="T29" fmla="*/ 0 h 92"/>
                <a:gd name="T30" fmla="*/ 7 w 205"/>
                <a:gd name="T31" fmla="*/ 1 h 92"/>
                <a:gd name="T32" fmla="*/ 7 w 205"/>
                <a:gd name="T33" fmla="*/ 1 h 92"/>
                <a:gd name="T34" fmla="*/ 7 w 205"/>
                <a:gd name="T35" fmla="*/ 1 h 92"/>
                <a:gd name="T36" fmla="*/ 7 w 205"/>
                <a:gd name="T37" fmla="*/ 1 h 92"/>
                <a:gd name="T38" fmla="*/ 6 w 205"/>
                <a:gd name="T39" fmla="*/ 1 h 92"/>
                <a:gd name="T40" fmla="*/ 6 w 205"/>
                <a:gd name="T41" fmla="*/ 1 h 92"/>
                <a:gd name="T42" fmla="*/ 6 w 205"/>
                <a:gd name="T43" fmla="*/ 1 h 92"/>
                <a:gd name="T44" fmla="*/ 2 w 205"/>
                <a:gd name="T45" fmla="*/ 1 h 92"/>
                <a:gd name="T46" fmla="*/ 2 w 205"/>
                <a:gd name="T47" fmla="*/ 0 h 92"/>
                <a:gd name="T48" fmla="*/ 2 w 205"/>
                <a:gd name="T49" fmla="*/ 0 h 92"/>
                <a:gd name="T50" fmla="*/ 2 w 205"/>
                <a:gd name="T51" fmla="*/ 1 h 92"/>
                <a:gd name="T52" fmla="*/ 0 w 205"/>
                <a:gd name="T53" fmla="*/ 1 h 92"/>
                <a:gd name="T54" fmla="*/ 0 w 205"/>
                <a:gd name="T55" fmla="*/ 2 h 92"/>
                <a:gd name="T56" fmla="*/ 2 w 205"/>
                <a:gd name="T57" fmla="*/ 2 h 92"/>
                <a:gd name="T58" fmla="*/ 2 w 205"/>
                <a:gd name="T59" fmla="*/ 3 h 9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05"/>
                <a:gd name="T91" fmla="*/ 0 h 92"/>
                <a:gd name="T92" fmla="*/ 205 w 205"/>
                <a:gd name="T93" fmla="*/ 92 h 9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05" h="92">
                  <a:moveTo>
                    <a:pt x="46" y="92"/>
                  </a:moveTo>
                  <a:lnTo>
                    <a:pt x="62" y="92"/>
                  </a:lnTo>
                  <a:lnTo>
                    <a:pt x="62" y="63"/>
                  </a:lnTo>
                  <a:lnTo>
                    <a:pt x="172" y="63"/>
                  </a:lnTo>
                  <a:lnTo>
                    <a:pt x="177" y="63"/>
                  </a:lnTo>
                  <a:lnTo>
                    <a:pt x="188" y="62"/>
                  </a:lnTo>
                  <a:lnTo>
                    <a:pt x="197" y="56"/>
                  </a:lnTo>
                  <a:lnTo>
                    <a:pt x="200" y="53"/>
                  </a:lnTo>
                  <a:lnTo>
                    <a:pt x="202" y="46"/>
                  </a:lnTo>
                  <a:lnTo>
                    <a:pt x="205" y="39"/>
                  </a:lnTo>
                  <a:lnTo>
                    <a:pt x="205" y="28"/>
                  </a:lnTo>
                  <a:lnTo>
                    <a:pt x="200" y="5"/>
                  </a:lnTo>
                  <a:lnTo>
                    <a:pt x="200" y="0"/>
                  </a:lnTo>
                  <a:lnTo>
                    <a:pt x="177" y="0"/>
                  </a:lnTo>
                  <a:lnTo>
                    <a:pt x="183" y="5"/>
                  </a:lnTo>
                  <a:lnTo>
                    <a:pt x="183" y="17"/>
                  </a:lnTo>
                  <a:lnTo>
                    <a:pt x="183" y="24"/>
                  </a:lnTo>
                  <a:lnTo>
                    <a:pt x="181" y="30"/>
                  </a:lnTo>
                  <a:lnTo>
                    <a:pt x="175" y="37"/>
                  </a:lnTo>
                  <a:lnTo>
                    <a:pt x="169" y="40"/>
                  </a:lnTo>
                  <a:lnTo>
                    <a:pt x="160" y="40"/>
                  </a:lnTo>
                  <a:lnTo>
                    <a:pt x="154" y="40"/>
                  </a:lnTo>
                  <a:lnTo>
                    <a:pt x="62" y="40"/>
                  </a:lnTo>
                  <a:lnTo>
                    <a:pt x="62" y="5"/>
                  </a:lnTo>
                  <a:lnTo>
                    <a:pt x="46" y="5"/>
                  </a:lnTo>
                  <a:lnTo>
                    <a:pt x="46" y="40"/>
                  </a:lnTo>
                  <a:lnTo>
                    <a:pt x="0" y="40"/>
                  </a:lnTo>
                  <a:lnTo>
                    <a:pt x="11" y="63"/>
                  </a:lnTo>
                  <a:lnTo>
                    <a:pt x="46" y="63"/>
                  </a:lnTo>
                  <a:lnTo>
                    <a:pt x="46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621" name="Freeform 351"/>
            <p:cNvSpPr>
              <a:spLocks/>
            </p:cNvSpPr>
            <p:nvPr/>
          </p:nvSpPr>
          <p:spPr bwMode="auto">
            <a:xfrm>
              <a:off x="1039" y="2254"/>
              <a:ext cx="69" cy="29"/>
            </a:xfrm>
            <a:custGeom>
              <a:avLst/>
              <a:gdLst>
                <a:gd name="T0" fmla="*/ 2 w 205"/>
                <a:gd name="T1" fmla="*/ 3 h 86"/>
                <a:gd name="T2" fmla="*/ 2 w 205"/>
                <a:gd name="T3" fmla="*/ 3 h 86"/>
                <a:gd name="T4" fmla="*/ 2 w 205"/>
                <a:gd name="T5" fmla="*/ 2 h 86"/>
                <a:gd name="T6" fmla="*/ 7 w 205"/>
                <a:gd name="T7" fmla="*/ 2 h 86"/>
                <a:gd name="T8" fmla="*/ 7 w 205"/>
                <a:gd name="T9" fmla="*/ 2 h 86"/>
                <a:gd name="T10" fmla="*/ 7 w 205"/>
                <a:gd name="T11" fmla="*/ 2 h 86"/>
                <a:gd name="T12" fmla="*/ 7 w 205"/>
                <a:gd name="T13" fmla="*/ 2 h 86"/>
                <a:gd name="T14" fmla="*/ 8 w 205"/>
                <a:gd name="T15" fmla="*/ 2 h 86"/>
                <a:gd name="T16" fmla="*/ 8 w 205"/>
                <a:gd name="T17" fmla="*/ 1 h 86"/>
                <a:gd name="T18" fmla="*/ 8 w 205"/>
                <a:gd name="T19" fmla="*/ 1 h 86"/>
                <a:gd name="T20" fmla="*/ 8 w 205"/>
                <a:gd name="T21" fmla="*/ 0 h 86"/>
                <a:gd name="T22" fmla="*/ 7 w 205"/>
                <a:gd name="T23" fmla="*/ 0 h 86"/>
                <a:gd name="T24" fmla="*/ 7 w 205"/>
                <a:gd name="T25" fmla="*/ 0 h 86"/>
                <a:gd name="T26" fmla="*/ 7 w 205"/>
                <a:gd name="T27" fmla="*/ 0 h 86"/>
                <a:gd name="T28" fmla="*/ 7 w 205"/>
                <a:gd name="T29" fmla="*/ 1 h 86"/>
                <a:gd name="T30" fmla="*/ 7 w 205"/>
                <a:gd name="T31" fmla="*/ 1 h 86"/>
                <a:gd name="T32" fmla="*/ 7 w 205"/>
                <a:gd name="T33" fmla="*/ 1 h 86"/>
                <a:gd name="T34" fmla="*/ 6 w 205"/>
                <a:gd name="T35" fmla="*/ 1 h 86"/>
                <a:gd name="T36" fmla="*/ 6 w 205"/>
                <a:gd name="T37" fmla="*/ 1 h 86"/>
                <a:gd name="T38" fmla="*/ 6 w 205"/>
                <a:gd name="T39" fmla="*/ 1 h 86"/>
                <a:gd name="T40" fmla="*/ 2 w 205"/>
                <a:gd name="T41" fmla="*/ 1 h 86"/>
                <a:gd name="T42" fmla="*/ 2 w 205"/>
                <a:gd name="T43" fmla="*/ 0 h 86"/>
                <a:gd name="T44" fmla="*/ 2 w 205"/>
                <a:gd name="T45" fmla="*/ 0 h 86"/>
                <a:gd name="T46" fmla="*/ 2 w 205"/>
                <a:gd name="T47" fmla="*/ 1 h 86"/>
                <a:gd name="T48" fmla="*/ 0 w 205"/>
                <a:gd name="T49" fmla="*/ 1 h 86"/>
                <a:gd name="T50" fmla="*/ 0 w 205"/>
                <a:gd name="T51" fmla="*/ 2 h 86"/>
                <a:gd name="T52" fmla="*/ 2 w 205"/>
                <a:gd name="T53" fmla="*/ 2 h 86"/>
                <a:gd name="T54" fmla="*/ 2 w 205"/>
                <a:gd name="T55" fmla="*/ 3 h 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5"/>
                <a:gd name="T85" fmla="*/ 0 h 86"/>
                <a:gd name="T86" fmla="*/ 205 w 205"/>
                <a:gd name="T87" fmla="*/ 86 h 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5" h="86">
                  <a:moveTo>
                    <a:pt x="46" y="86"/>
                  </a:moveTo>
                  <a:lnTo>
                    <a:pt x="62" y="86"/>
                  </a:lnTo>
                  <a:lnTo>
                    <a:pt x="62" y="58"/>
                  </a:lnTo>
                  <a:lnTo>
                    <a:pt x="172" y="58"/>
                  </a:lnTo>
                  <a:lnTo>
                    <a:pt x="177" y="63"/>
                  </a:lnTo>
                  <a:lnTo>
                    <a:pt x="188" y="61"/>
                  </a:lnTo>
                  <a:lnTo>
                    <a:pt x="197" y="54"/>
                  </a:lnTo>
                  <a:lnTo>
                    <a:pt x="202" y="41"/>
                  </a:lnTo>
                  <a:lnTo>
                    <a:pt x="205" y="34"/>
                  </a:lnTo>
                  <a:lnTo>
                    <a:pt x="205" y="23"/>
                  </a:lnTo>
                  <a:lnTo>
                    <a:pt x="200" y="0"/>
                  </a:lnTo>
                  <a:lnTo>
                    <a:pt x="177" y="0"/>
                  </a:lnTo>
                  <a:lnTo>
                    <a:pt x="183" y="0"/>
                  </a:lnTo>
                  <a:lnTo>
                    <a:pt x="183" y="12"/>
                  </a:lnTo>
                  <a:lnTo>
                    <a:pt x="183" y="19"/>
                  </a:lnTo>
                  <a:lnTo>
                    <a:pt x="181" y="25"/>
                  </a:lnTo>
                  <a:lnTo>
                    <a:pt x="175" y="32"/>
                  </a:lnTo>
                  <a:lnTo>
                    <a:pt x="169" y="35"/>
                  </a:lnTo>
                  <a:lnTo>
                    <a:pt x="160" y="35"/>
                  </a:lnTo>
                  <a:lnTo>
                    <a:pt x="154" y="35"/>
                  </a:lnTo>
                  <a:lnTo>
                    <a:pt x="62" y="35"/>
                  </a:lnTo>
                  <a:lnTo>
                    <a:pt x="62" y="0"/>
                  </a:lnTo>
                  <a:lnTo>
                    <a:pt x="46" y="0"/>
                  </a:lnTo>
                  <a:lnTo>
                    <a:pt x="46" y="35"/>
                  </a:lnTo>
                  <a:lnTo>
                    <a:pt x="0" y="35"/>
                  </a:lnTo>
                  <a:lnTo>
                    <a:pt x="11" y="58"/>
                  </a:lnTo>
                  <a:lnTo>
                    <a:pt x="46" y="58"/>
                  </a:lnTo>
                  <a:lnTo>
                    <a:pt x="46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622" name="Freeform 352"/>
            <p:cNvSpPr>
              <a:spLocks/>
            </p:cNvSpPr>
            <p:nvPr/>
          </p:nvSpPr>
          <p:spPr bwMode="auto">
            <a:xfrm>
              <a:off x="1088" y="2211"/>
              <a:ext cx="20" cy="38"/>
            </a:xfrm>
            <a:custGeom>
              <a:avLst/>
              <a:gdLst>
                <a:gd name="T0" fmla="*/ 0 w 58"/>
                <a:gd name="T1" fmla="*/ 3 h 113"/>
                <a:gd name="T2" fmla="*/ 0 w 58"/>
                <a:gd name="T3" fmla="*/ 4 h 113"/>
                <a:gd name="T4" fmla="*/ 0 w 58"/>
                <a:gd name="T5" fmla="*/ 4 h 113"/>
                <a:gd name="T6" fmla="*/ 1 w 58"/>
                <a:gd name="T7" fmla="*/ 4 h 113"/>
                <a:gd name="T8" fmla="*/ 1 w 58"/>
                <a:gd name="T9" fmla="*/ 4 h 113"/>
                <a:gd name="T10" fmla="*/ 2 w 58"/>
                <a:gd name="T11" fmla="*/ 4 h 113"/>
                <a:gd name="T12" fmla="*/ 2 w 58"/>
                <a:gd name="T13" fmla="*/ 4 h 113"/>
                <a:gd name="T14" fmla="*/ 2 w 58"/>
                <a:gd name="T15" fmla="*/ 3 h 113"/>
                <a:gd name="T16" fmla="*/ 2 w 58"/>
                <a:gd name="T17" fmla="*/ 3 h 113"/>
                <a:gd name="T18" fmla="*/ 2 w 58"/>
                <a:gd name="T19" fmla="*/ 3 h 113"/>
                <a:gd name="T20" fmla="*/ 2 w 58"/>
                <a:gd name="T21" fmla="*/ 2 h 113"/>
                <a:gd name="T22" fmla="*/ 2 w 58"/>
                <a:gd name="T23" fmla="*/ 2 h 113"/>
                <a:gd name="T24" fmla="*/ 2 w 58"/>
                <a:gd name="T25" fmla="*/ 1 h 113"/>
                <a:gd name="T26" fmla="*/ 1 w 58"/>
                <a:gd name="T27" fmla="*/ 1 h 113"/>
                <a:gd name="T28" fmla="*/ 2 w 58"/>
                <a:gd name="T29" fmla="*/ 1 h 113"/>
                <a:gd name="T30" fmla="*/ 2 w 58"/>
                <a:gd name="T31" fmla="*/ 0 h 113"/>
                <a:gd name="T32" fmla="*/ 1 w 58"/>
                <a:gd name="T33" fmla="*/ 0 h 113"/>
                <a:gd name="T34" fmla="*/ 1 w 58"/>
                <a:gd name="T35" fmla="*/ 0 h 113"/>
                <a:gd name="T36" fmla="*/ 0 w 58"/>
                <a:gd name="T37" fmla="*/ 0 h 113"/>
                <a:gd name="T38" fmla="*/ 0 w 58"/>
                <a:gd name="T39" fmla="*/ 0 h 113"/>
                <a:gd name="T40" fmla="*/ 0 w 58"/>
                <a:gd name="T41" fmla="*/ 1 h 113"/>
                <a:gd name="T42" fmla="*/ 0 w 58"/>
                <a:gd name="T43" fmla="*/ 1 h 113"/>
                <a:gd name="T44" fmla="*/ 1 w 58"/>
                <a:gd name="T45" fmla="*/ 1 h 113"/>
                <a:gd name="T46" fmla="*/ 1 w 58"/>
                <a:gd name="T47" fmla="*/ 2 h 113"/>
                <a:gd name="T48" fmla="*/ 1 w 58"/>
                <a:gd name="T49" fmla="*/ 2 h 113"/>
                <a:gd name="T50" fmla="*/ 1 w 58"/>
                <a:gd name="T51" fmla="*/ 2 h 113"/>
                <a:gd name="T52" fmla="*/ 1 w 58"/>
                <a:gd name="T53" fmla="*/ 3 h 113"/>
                <a:gd name="T54" fmla="*/ 1 w 58"/>
                <a:gd name="T55" fmla="*/ 3 h 113"/>
                <a:gd name="T56" fmla="*/ 1 w 58"/>
                <a:gd name="T57" fmla="*/ 3 h 113"/>
                <a:gd name="T58" fmla="*/ 0 w 58"/>
                <a:gd name="T59" fmla="*/ 3 h 113"/>
                <a:gd name="T60" fmla="*/ 0 w 58"/>
                <a:gd name="T61" fmla="*/ 3 h 11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8"/>
                <a:gd name="T94" fmla="*/ 0 h 113"/>
                <a:gd name="T95" fmla="*/ 58 w 58"/>
                <a:gd name="T96" fmla="*/ 113 h 11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8" h="113">
                  <a:moveTo>
                    <a:pt x="0" y="84"/>
                  </a:moveTo>
                  <a:lnTo>
                    <a:pt x="0" y="107"/>
                  </a:lnTo>
                  <a:lnTo>
                    <a:pt x="7" y="113"/>
                  </a:lnTo>
                  <a:lnTo>
                    <a:pt x="27" y="110"/>
                  </a:lnTo>
                  <a:lnTo>
                    <a:pt x="35" y="107"/>
                  </a:lnTo>
                  <a:lnTo>
                    <a:pt x="43" y="102"/>
                  </a:lnTo>
                  <a:lnTo>
                    <a:pt x="49" y="97"/>
                  </a:lnTo>
                  <a:lnTo>
                    <a:pt x="54" y="88"/>
                  </a:lnTo>
                  <a:lnTo>
                    <a:pt x="57" y="79"/>
                  </a:lnTo>
                  <a:lnTo>
                    <a:pt x="58" y="68"/>
                  </a:lnTo>
                  <a:lnTo>
                    <a:pt x="55" y="56"/>
                  </a:lnTo>
                  <a:lnTo>
                    <a:pt x="50" y="46"/>
                  </a:lnTo>
                  <a:lnTo>
                    <a:pt x="41" y="37"/>
                  </a:lnTo>
                  <a:lnTo>
                    <a:pt x="30" y="28"/>
                  </a:lnTo>
                  <a:lnTo>
                    <a:pt x="53" y="28"/>
                  </a:lnTo>
                  <a:lnTo>
                    <a:pt x="53" y="0"/>
                  </a:lnTo>
                  <a:lnTo>
                    <a:pt x="36" y="5"/>
                  </a:lnTo>
                  <a:lnTo>
                    <a:pt x="18" y="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7" y="33"/>
                  </a:lnTo>
                  <a:lnTo>
                    <a:pt x="21" y="38"/>
                  </a:lnTo>
                  <a:lnTo>
                    <a:pt x="30" y="46"/>
                  </a:lnTo>
                  <a:lnTo>
                    <a:pt x="34" y="54"/>
                  </a:lnTo>
                  <a:lnTo>
                    <a:pt x="35" y="63"/>
                  </a:lnTo>
                  <a:lnTo>
                    <a:pt x="32" y="73"/>
                  </a:lnTo>
                  <a:lnTo>
                    <a:pt x="27" y="79"/>
                  </a:lnTo>
                  <a:lnTo>
                    <a:pt x="18" y="83"/>
                  </a:lnTo>
                  <a:lnTo>
                    <a:pt x="7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623" name="Freeform 353"/>
            <p:cNvSpPr>
              <a:spLocks/>
            </p:cNvSpPr>
            <p:nvPr/>
          </p:nvSpPr>
          <p:spPr bwMode="auto">
            <a:xfrm>
              <a:off x="1054" y="2211"/>
              <a:ext cx="37" cy="38"/>
            </a:xfrm>
            <a:custGeom>
              <a:avLst/>
              <a:gdLst>
                <a:gd name="T0" fmla="*/ 4 w 111"/>
                <a:gd name="T1" fmla="*/ 1 h 113"/>
                <a:gd name="T2" fmla="*/ 4 w 111"/>
                <a:gd name="T3" fmla="*/ 0 h 113"/>
                <a:gd name="T4" fmla="*/ 2 w 111"/>
                <a:gd name="T5" fmla="*/ 0 h 113"/>
                <a:gd name="T6" fmla="*/ 2 w 111"/>
                <a:gd name="T7" fmla="*/ 0 h 113"/>
                <a:gd name="T8" fmla="*/ 1 w 111"/>
                <a:gd name="T9" fmla="*/ 0 h 113"/>
                <a:gd name="T10" fmla="*/ 0 w 111"/>
                <a:gd name="T11" fmla="*/ 1 h 113"/>
                <a:gd name="T12" fmla="*/ 0 w 111"/>
                <a:gd name="T13" fmla="*/ 2 h 113"/>
                <a:gd name="T14" fmla="*/ 0 w 111"/>
                <a:gd name="T15" fmla="*/ 3 h 113"/>
                <a:gd name="T16" fmla="*/ 1 w 111"/>
                <a:gd name="T17" fmla="*/ 4 h 113"/>
                <a:gd name="T18" fmla="*/ 2 w 111"/>
                <a:gd name="T19" fmla="*/ 4 h 113"/>
                <a:gd name="T20" fmla="*/ 2 w 111"/>
                <a:gd name="T21" fmla="*/ 4 h 113"/>
                <a:gd name="T22" fmla="*/ 2 w 111"/>
                <a:gd name="T23" fmla="*/ 3 h 113"/>
                <a:gd name="T24" fmla="*/ 2 w 111"/>
                <a:gd name="T25" fmla="*/ 3 h 113"/>
                <a:gd name="T26" fmla="*/ 1 w 111"/>
                <a:gd name="T27" fmla="*/ 3 h 113"/>
                <a:gd name="T28" fmla="*/ 1 w 111"/>
                <a:gd name="T29" fmla="*/ 2 h 113"/>
                <a:gd name="T30" fmla="*/ 1 w 111"/>
                <a:gd name="T31" fmla="*/ 1 h 113"/>
                <a:gd name="T32" fmla="*/ 2 w 111"/>
                <a:gd name="T33" fmla="*/ 1 h 113"/>
                <a:gd name="T34" fmla="*/ 2 w 111"/>
                <a:gd name="T35" fmla="*/ 1 h 113"/>
                <a:gd name="T36" fmla="*/ 2 w 111"/>
                <a:gd name="T37" fmla="*/ 3 h 113"/>
                <a:gd name="T38" fmla="*/ 3 w 111"/>
                <a:gd name="T39" fmla="*/ 4 h 113"/>
                <a:gd name="T40" fmla="*/ 4 w 111"/>
                <a:gd name="T41" fmla="*/ 4 h 113"/>
                <a:gd name="T42" fmla="*/ 4 w 111"/>
                <a:gd name="T43" fmla="*/ 4 h 113"/>
                <a:gd name="T44" fmla="*/ 4 w 111"/>
                <a:gd name="T45" fmla="*/ 4 h 113"/>
                <a:gd name="T46" fmla="*/ 4 w 111"/>
                <a:gd name="T47" fmla="*/ 3 h 113"/>
                <a:gd name="T48" fmla="*/ 4 w 111"/>
                <a:gd name="T49" fmla="*/ 3 h 113"/>
                <a:gd name="T50" fmla="*/ 3 w 111"/>
                <a:gd name="T51" fmla="*/ 3 h 113"/>
                <a:gd name="T52" fmla="*/ 3 w 111"/>
                <a:gd name="T53" fmla="*/ 2 h 113"/>
                <a:gd name="T54" fmla="*/ 3 w 111"/>
                <a:gd name="T55" fmla="*/ 1 h 113"/>
                <a:gd name="T56" fmla="*/ 4 w 111"/>
                <a:gd name="T57" fmla="*/ 1 h 113"/>
                <a:gd name="T58" fmla="*/ 4 w 111"/>
                <a:gd name="T59" fmla="*/ 1 h 11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1"/>
                <a:gd name="T91" fmla="*/ 0 h 113"/>
                <a:gd name="T92" fmla="*/ 111 w 111"/>
                <a:gd name="T93" fmla="*/ 113 h 11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1" h="113">
                  <a:moveTo>
                    <a:pt x="104" y="28"/>
                  </a:moveTo>
                  <a:lnTo>
                    <a:pt x="104" y="0"/>
                  </a:lnTo>
                  <a:lnTo>
                    <a:pt x="41" y="0"/>
                  </a:lnTo>
                  <a:lnTo>
                    <a:pt x="46" y="5"/>
                  </a:lnTo>
                  <a:lnTo>
                    <a:pt x="19" y="10"/>
                  </a:lnTo>
                  <a:lnTo>
                    <a:pt x="4" y="32"/>
                  </a:lnTo>
                  <a:lnTo>
                    <a:pt x="0" y="56"/>
                  </a:lnTo>
                  <a:lnTo>
                    <a:pt x="5" y="84"/>
                  </a:lnTo>
                  <a:lnTo>
                    <a:pt x="25" y="104"/>
                  </a:lnTo>
                  <a:lnTo>
                    <a:pt x="46" y="107"/>
                  </a:lnTo>
                  <a:lnTo>
                    <a:pt x="41" y="101"/>
                  </a:lnTo>
                  <a:lnTo>
                    <a:pt x="41" y="79"/>
                  </a:lnTo>
                  <a:lnTo>
                    <a:pt x="46" y="79"/>
                  </a:lnTo>
                  <a:lnTo>
                    <a:pt x="26" y="74"/>
                  </a:lnTo>
                  <a:lnTo>
                    <a:pt x="18" y="56"/>
                  </a:lnTo>
                  <a:lnTo>
                    <a:pt x="26" y="34"/>
                  </a:lnTo>
                  <a:lnTo>
                    <a:pt x="45" y="28"/>
                  </a:lnTo>
                  <a:lnTo>
                    <a:pt x="58" y="28"/>
                  </a:lnTo>
                  <a:lnTo>
                    <a:pt x="62" y="70"/>
                  </a:lnTo>
                  <a:lnTo>
                    <a:pt x="73" y="95"/>
                  </a:lnTo>
                  <a:lnTo>
                    <a:pt x="95" y="110"/>
                  </a:lnTo>
                  <a:lnTo>
                    <a:pt x="111" y="113"/>
                  </a:lnTo>
                  <a:lnTo>
                    <a:pt x="104" y="107"/>
                  </a:lnTo>
                  <a:lnTo>
                    <a:pt x="104" y="84"/>
                  </a:lnTo>
                  <a:lnTo>
                    <a:pt x="111" y="84"/>
                  </a:lnTo>
                  <a:lnTo>
                    <a:pt x="91" y="79"/>
                  </a:lnTo>
                  <a:lnTo>
                    <a:pt x="82" y="66"/>
                  </a:lnTo>
                  <a:lnTo>
                    <a:pt x="81" y="28"/>
                  </a:lnTo>
                  <a:lnTo>
                    <a:pt x="111" y="33"/>
                  </a:lnTo>
                  <a:lnTo>
                    <a:pt x="104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624" name="Freeform 354"/>
            <p:cNvSpPr>
              <a:spLocks/>
            </p:cNvSpPr>
            <p:nvPr/>
          </p:nvSpPr>
          <p:spPr bwMode="auto">
            <a:xfrm>
              <a:off x="1054" y="2159"/>
              <a:ext cx="52" cy="37"/>
            </a:xfrm>
            <a:custGeom>
              <a:avLst/>
              <a:gdLst>
                <a:gd name="T0" fmla="*/ 6 w 157"/>
                <a:gd name="T1" fmla="*/ 0 h 113"/>
                <a:gd name="T2" fmla="*/ 2 w 157"/>
                <a:gd name="T3" fmla="*/ 0 h 113"/>
                <a:gd name="T4" fmla="*/ 1 w 157"/>
                <a:gd name="T5" fmla="*/ 0 h 113"/>
                <a:gd name="T6" fmla="*/ 0 w 157"/>
                <a:gd name="T7" fmla="*/ 1 h 113"/>
                <a:gd name="T8" fmla="*/ 0 w 157"/>
                <a:gd name="T9" fmla="*/ 1 h 113"/>
                <a:gd name="T10" fmla="*/ 0 w 157"/>
                <a:gd name="T11" fmla="*/ 2 h 113"/>
                <a:gd name="T12" fmla="*/ 1 w 157"/>
                <a:gd name="T13" fmla="*/ 3 h 113"/>
                <a:gd name="T14" fmla="*/ 1 w 157"/>
                <a:gd name="T15" fmla="*/ 3 h 113"/>
                <a:gd name="T16" fmla="*/ 0 w 157"/>
                <a:gd name="T17" fmla="*/ 3 h 113"/>
                <a:gd name="T18" fmla="*/ 0 w 157"/>
                <a:gd name="T19" fmla="*/ 4 h 113"/>
                <a:gd name="T20" fmla="*/ 1 w 157"/>
                <a:gd name="T21" fmla="*/ 4 h 113"/>
                <a:gd name="T22" fmla="*/ 1 w 157"/>
                <a:gd name="T23" fmla="*/ 4 h 113"/>
                <a:gd name="T24" fmla="*/ 6 w 157"/>
                <a:gd name="T25" fmla="*/ 4 h 113"/>
                <a:gd name="T26" fmla="*/ 6 w 157"/>
                <a:gd name="T27" fmla="*/ 3 h 113"/>
                <a:gd name="T28" fmla="*/ 2 w 157"/>
                <a:gd name="T29" fmla="*/ 3 h 113"/>
                <a:gd name="T30" fmla="*/ 2 w 157"/>
                <a:gd name="T31" fmla="*/ 3 h 113"/>
                <a:gd name="T32" fmla="*/ 1 w 157"/>
                <a:gd name="T33" fmla="*/ 3 h 113"/>
                <a:gd name="T34" fmla="*/ 1 w 157"/>
                <a:gd name="T35" fmla="*/ 2 h 113"/>
                <a:gd name="T36" fmla="*/ 1 w 157"/>
                <a:gd name="T37" fmla="*/ 2 h 113"/>
                <a:gd name="T38" fmla="*/ 1 w 157"/>
                <a:gd name="T39" fmla="*/ 1 h 113"/>
                <a:gd name="T40" fmla="*/ 2 w 157"/>
                <a:gd name="T41" fmla="*/ 1 h 113"/>
                <a:gd name="T42" fmla="*/ 2 w 157"/>
                <a:gd name="T43" fmla="*/ 1 h 113"/>
                <a:gd name="T44" fmla="*/ 6 w 157"/>
                <a:gd name="T45" fmla="*/ 1 h 113"/>
                <a:gd name="T46" fmla="*/ 6 w 157"/>
                <a:gd name="T47" fmla="*/ 0 h 11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7"/>
                <a:gd name="T73" fmla="*/ 0 h 113"/>
                <a:gd name="T74" fmla="*/ 157 w 157"/>
                <a:gd name="T75" fmla="*/ 113 h 11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7" h="113">
                  <a:moveTo>
                    <a:pt x="157" y="0"/>
                  </a:moveTo>
                  <a:lnTo>
                    <a:pt x="46" y="0"/>
                  </a:lnTo>
                  <a:lnTo>
                    <a:pt x="27" y="3"/>
                  </a:lnTo>
                  <a:lnTo>
                    <a:pt x="8" y="16"/>
                  </a:lnTo>
                  <a:lnTo>
                    <a:pt x="0" y="40"/>
                  </a:lnTo>
                  <a:lnTo>
                    <a:pt x="5" y="67"/>
                  </a:lnTo>
                  <a:lnTo>
                    <a:pt x="23" y="85"/>
                  </a:lnTo>
                  <a:lnTo>
                    <a:pt x="18" y="80"/>
                  </a:lnTo>
                  <a:lnTo>
                    <a:pt x="0" y="80"/>
                  </a:lnTo>
                  <a:lnTo>
                    <a:pt x="0" y="113"/>
                  </a:lnTo>
                  <a:lnTo>
                    <a:pt x="35" y="108"/>
                  </a:lnTo>
                  <a:lnTo>
                    <a:pt x="30" y="108"/>
                  </a:lnTo>
                  <a:lnTo>
                    <a:pt x="157" y="108"/>
                  </a:lnTo>
                  <a:lnTo>
                    <a:pt x="157" y="80"/>
                  </a:lnTo>
                  <a:lnTo>
                    <a:pt x="64" y="80"/>
                  </a:lnTo>
                  <a:lnTo>
                    <a:pt x="64" y="85"/>
                  </a:lnTo>
                  <a:lnTo>
                    <a:pt x="32" y="78"/>
                  </a:lnTo>
                  <a:lnTo>
                    <a:pt x="19" y="60"/>
                  </a:lnTo>
                  <a:lnTo>
                    <a:pt x="18" y="51"/>
                  </a:lnTo>
                  <a:lnTo>
                    <a:pt x="26" y="34"/>
                  </a:lnTo>
                  <a:lnTo>
                    <a:pt x="46" y="28"/>
                  </a:lnTo>
                  <a:lnTo>
                    <a:pt x="46" y="22"/>
                  </a:lnTo>
                  <a:lnTo>
                    <a:pt x="157" y="2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625" name="Freeform 355"/>
            <p:cNvSpPr>
              <a:spLocks/>
            </p:cNvSpPr>
            <p:nvPr/>
          </p:nvSpPr>
          <p:spPr bwMode="auto">
            <a:xfrm>
              <a:off x="1054" y="2107"/>
              <a:ext cx="54" cy="35"/>
            </a:xfrm>
            <a:custGeom>
              <a:avLst/>
              <a:gdLst>
                <a:gd name="T0" fmla="*/ 2 w 162"/>
                <a:gd name="T1" fmla="*/ 0 h 106"/>
                <a:gd name="T2" fmla="*/ 1 w 162"/>
                <a:gd name="T3" fmla="*/ 0 h 106"/>
                <a:gd name="T4" fmla="*/ 0 w 162"/>
                <a:gd name="T5" fmla="*/ 1 h 106"/>
                <a:gd name="T6" fmla="*/ 0 w 162"/>
                <a:gd name="T7" fmla="*/ 2 h 106"/>
                <a:gd name="T8" fmla="*/ 0 w 162"/>
                <a:gd name="T9" fmla="*/ 3 h 106"/>
                <a:gd name="T10" fmla="*/ 1 w 162"/>
                <a:gd name="T11" fmla="*/ 4 h 106"/>
                <a:gd name="T12" fmla="*/ 2 w 162"/>
                <a:gd name="T13" fmla="*/ 4 h 106"/>
                <a:gd name="T14" fmla="*/ 4 w 162"/>
                <a:gd name="T15" fmla="*/ 4 h 106"/>
                <a:gd name="T16" fmla="*/ 5 w 162"/>
                <a:gd name="T17" fmla="*/ 4 h 106"/>
                <a:gd name="T18" fmla="*/ 6 w 162"/>
                <a:gd name="T19" fmla="*/ 3 h 106"/>
                <a:gd name="T20" fmla="*/ 6 w 162"/>
                <a:gd name="T21" fmla="*/ 2 h 106"/>
                <a:gd name="T22" fmla="*/ 6 w 162"/>
                <a:gd name="T23" fmla="*/ 1 h 106"/>
                <a:gd name="T24" fmla="*/ 5 w 162"/>
                <a:gd name="T25" fmla="*/ 0 h 106"/>
                <a:gd name="T26" fmla="*/ 4 w 162"/>
                <a:gd name="T27" fmla="*/ 0 h 106"/>
                <a:gd name="T28" fmla="*/ 4 w 162"/>
                <a:gd name="T29" fmla="*/ 0 h 106"/>
                <a:gd name="T30" fmla="*/ 4 w 162"/>
                <a:gd name="T31" fmla="*/ 0 h 106"/>
                <a:gd name="T32" fmla="*/ 4 w 162"/>
                <a:gd name="T33" fmla="*/ 1 h 106"/>
                <a:gd name="T34" fmla="*/ 5 w 162"/>
                <a:gd name="T35" fmla="*/ 1 h 106"/>
                <a:gd name="T36" fmla="*/ 5 w 162"/>
                <a:gd name="T37" fmla="*/ 2 h 106"/>
                <a:gd name="T38" fmla="*/ 5 w 162"/>
                <a:gd name="T39" fmla="*/ 2 h 106"/>
                <a:gd name="T40" fmla="*/ 5 w 162"/>
                <a:gd name="T41" fmla="*/ 3 h 106"/>
                <a:gd name="T42" fmla="*/ 4 w 162"/>
                <a:gd name="T43" fmla="*/ 3 h 106"/>
                <a:gd name="T44" fmla="*/ 2 w 162"/>
                <a:gd name="T45" fmla="*/ 3 h 106"/>
                <a:gd name="T46" fmla="*/ 1 w 162"/>
                <a:gd name="T47" fmla="*/ 3 h 106"/>
                <a:gd name="T48" fmla="*/ 1 w 162"/>
                <a:gd name="T49" fmla="*/ 2 h 106"/>
                <a:gd name="T50" fmla="*/ 1 w 162"/>
                <a:gd name="T51" fmla="*/ 2 h 106"/>
                <a:gd name="T52" fmla="*/ 1 w 162"/>
                <a:gd name="T53" fmla="*/ 1 h 106"/>
                <a:gd name="T54" fmla="*/ 2 w 162"/>
                <a:gd name="T55" fmla="*/ 1 h 106"/>
                <a:gd name="T56" fmla="*/ 2 w 162"/>
                <a:gd name="T57" fmla="*/ 1 h 106"/>
                <a:gd name="T58" fmla="*/ 2 w 162"/>
                <a:gd name="T59" fmla="*/ 0 h 106"/>
                <a:gd name="T60" fmla="*/ 2 w 162"/>
                <a:gd name="T61" fmla="*/ 0 h 10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2"/>
                <a:gd name="T94" fmla="*/ 0 h 106"/>
                <a:gd name="T95" fmla="*/ 162 w 162"/>
                <a:gd name="T96" fmla="*/ 106 h 10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2" h="106">
                  <a:moveTo>
                    <a:pt x="53" y="5"/>
                  </a:moveTo>
                  <a:lnTo>
                    <a:pt x="21" y="12"/>
                  </a:lnTo>
                  <a:lnTo>
                    <a:pt x="4" y="32"/>
                  </a:lnTo>
                  <a:lnTo>
                    <a:pt x="0" y="51"/>
                  </a:lnTo>
                  <a:lnTo>
                    <a:pt x="7" y="80"/>
                  </a:lnTo>
                  <a:lnTo>
                    <a:pt x="23" y="98"/>
                  </a:lnTo>
                  <a:lnTo>
                    <a:pt x="49" y="106"/>
                  </a:lnTo>
                  <a:lnTo>
                    <a:pt x="104" y="106"/>
                  </a:lnTo>
                  <a:lnTo>
                    <a:pt x="138" y="98"/>
                  </a:lnTo>
                  <a:lnTo>
                    <a:pt x="154" y="83"/>
                  </a:lnTo>
                  <a:lnTo>
                    <a:pt x="162" y="63"/>
                  </a:lnTo>
                  <a:lnTo>
                    <a:pt x="159" y="36"/>
                  </a:lnTo>
                  <a:lnTo>
                    <a:pt x="143" y="12"/>
                  </a:lnTo>
                  <a:lnTo>
                    <a:pt x="120" y="5"/>
                  </a:lnTo>
                  <a:lnTo>
                    <a:pt x="104" y="5"/>
                  </a:lnTo>
                  <a:lnTo>
                    <a:pt x="99" y="0"/>
                  </a:lnTo>
                  <a:lnTo>
                    <a:pt x="99" y="28"/>
                  </a:lnTo>
                  <a:lnTo>
                    <a:pt x="122" y="30"/>
                  </a:lnTo>
                  <a:lnTo>
                    <a:pt x="138" y="45"/>
                  </a:lnTo>
                  <a:lnTo>
                    <a:pt x="138" y="60"/>
                  </a:lnTo>
                  <a:lnTo>
                    <a:pt x="131" y="74"/>
                  </a:lnTo>
                  <a:lnTo>
                    <a:pt x="103" y="83"/>
                  </a:lnTo>
                  <a:lnTo>
                    <a:pt x="55" y="83"/>
                  </a:lnTo>
                  <a:lnTo>
                    <a:pt x="28" y="74"/>
                  </a:lnTo>
                  <a:lnTo>
                    <a:pt x="21" y="64"/>
                  </a:lnTo>
                  <a:lnTo>
                    <a:pt x="18" y="51"/>
                  </a:lnTo>
                  <a:lnTo>
                    <a:pt x="27" y="36"/>
                  </a:lnTo>
                  <a:lnTo>
                    <a:pt x="53" y="28"/>
                  </a:lnTo>
                  <a:lnTo>
                    <a:pt x="46" y="28"/>
                  </a:lnTo>
                  <a:lnTo>
                    <a:pt x="46" y="0"/>
                  </a:lnTo>
                  <a:lnTo>
                    <a:pt x="5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626" name="Freeform 356"/>
            <p:cNvSpPr>
              <a:spLocks/>
            </p:cNvSpPr>
            <p:nvPr/>
          </p:nvSpPr>
          <p:spPr bwMode="auto">
            <a:xfrm>
              <a:off x="1067" y="2056"/>
              <a:ext cx="41" cy="38"/>
            </a:xfrm>
            <a:custGeom>
              <a:avLst/>
              <a:gdLst>
                <a:gd name="T0" fmla="*/ 0 w 121"/>
                <a:gd name="T1" fmla="*/ 3 h 113"/>
                <a:gd name="T2" fmla="*/ 0 w 121"/>
                <a:gd name="T3" fmla="*/ 4 h 113"/>
                <a:gd name="T4" fmla="*/ 2 w 121"/>
                <a:gd name="T5" fmla="*/ 4 h 113"/>
                <a:gd name="T6" fmla="*/ 4 w 121"/>
                <a:gd name="T7" fmla="*/ 4 h 113"/>
                <a:gd name="T8" fmla="*/ 4 w 121"/>
                <a:gd name="T9" fmla="*/ 3 h 113"/>
                <a:gd name="T10" fmla="*/ 5 w 121"/>
                <a:gd name="T11" fmla="*/ 3 h 113"/>
                <a:gd name="T12" fmla="*/ 5 w 121"/>
                <a:gd name="T13" fmla="*/ 2 h 113"/>
                <a:gd name="T14" fmla="*/ 5 w 121"/>
                <a:gd name="T15" fmla="*/ 1 h 113"/>
                <a:gd name="T16" fmla="*/ 4 w 121"/>
                <a:gd name="T17" fmla="*/ 0 h 113"/>
                <a:gd name="T18" fmla="*/ 3 w 121"/>
                <a:gd name="T19" fmla="*/ 0 h 113"/>
                <a:gd name="T20" fmla="*/ 2 w 121"/>
                <a:gd name="T21" fmla="*/ 0 h 113"/>
                <a:gd name="T22" fmla="*/ 2 w 121"/>
                <a:gd name="T23" fmla="*/ 1 h 113"/>
                <a:gd name="T24" fmla="*/ 3 w 121"/>
                <a:gd name="T25" fmla="*/ 1 h 113"/>
                <a:gd name="T26" fmla="*/ 3 w 121"/>
                <a:gd name="T27" fmla="*/ 1 h 113"/>
                <a:gd name="T28" fmla="*/ 4 w 121"/>
                <a:gd name="T29" fmla="*/ 2 h 113"/>
                <a:gd name="T30" fmla="*/ 4 w 121"/>
                <a:gd name="T31" fmla="*/ 3 h 113"/>
                <a:gd name="T32" fmla="*/ 2 w 121"/>
                <a:gd name="T33" fmla="*/ 3 h 113"/>
                <a:gd name="T34" fmla="*/ 2 w 121"/>
                <a:gd name="T35" fmla="*/ 3 h 113"/>
                <a:gd name="T36" fmla="*/ 2 w 121"/>
                <a:gd name="T37" fmla="*/ 0 h 113"/>
                <a:gd name="T38" fmla="*/ 1 w 121"/>
                <a:gd name="T39" fmla="*/ 0 h 113"/>
                <a:gd name="T40" fmla="*/ 1 w 121"/>
                <a:gd name="T41" fmla="*/ 0 h 113"/>
                <a:gd name="T42" fmla="*/ 0 w 121"/>
                <a:gd name="T43" fmla="*/ 0 h 113"/>
                <a:gd name="T44" fmla="*/ 0 w 121"/>
                <a:gd name="T45" fmla="*/ 0 h 113"/>
                <a:gd name="T46" fmla="*/ 0 w 121"/>
                <a:gd name="T47" fmla="*/ 1 h 113"/>
                <a:gd name="T48" fmla="*/ 1 w 121"/>
                <a:gd name="T49" fmla="*/ 1 h 113"/>
                <a:gd name="T50" fmla="*/ 1 w 121"/>
                <a:gd name="T51" fmla="*/ 1 h 113"/>
                <a:gd name="T52" fmla="*/ 1 w 121"/>
                <a:gd name="T53" fmla="*/ 3 h 113"/>
                <a:gd name="T54" fmla="*/ 1 w 121"/>
                <a:gd name="T55" fmla="*/ 3 h 113"/>
                <a:gd name="T56" fmla="*/ 0 w 121"/>
                <a:gd name="T57" fmla="*/ 3 h 11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1"/>
                <a:gd name="T88" fmla="*/ 0 h 113"/>
                <a:gd name="T89" fmla="*/ 121 w 121"/>
                <a:gd name="T90" fmla="*/ 113 h 11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1" h="113">
                  <a:moveTo>
                    <a:pt x="0" y="85"/>
                  </a:moveTo>
                  <a:lnTo>
                    <a:pt x="0" y="113"/>
                  </a:lnTo>
                  <a:lnTo>
                    <a:pt x="63" y="112"/>
                  </a:lnTo>
                  <a:lnTo>
                    <a:pt x="97" y="103"/>
                  </a:lnTo>
                  <a:lnTo>
                    <a:pt x="113" y="88"/>
                  </a:lnTo>
                  <a:lnTo>
                    <a:pt x="118" y="77"/>
                  </a:lnTo>
                  <a:lnTo>
                    <a:pt x="121" y="57"/>
                  </a:lnTo>
                  <a:lnTo>
                    <a:pt x="118" y="34"/>
                  </a:lnTo>
                  <a:lnTo>
                    <a:pt x="102" y="9"/>
                  </a:lnTo>
                  <a:lnTo>
                    <a:pt x="81" y="2"/>
                  </a:lnTo>
                  <a:lnTo>
                    <a:pt x="63" y="0"/>
                  </a:lnTo>
                  <a:lnTo>
                    <a:pt x="63" y="29"/>
                  </a:lnTo>
                  <a:lnTo>
                    <a:pt x="81" y="31"/>
                  </a:lnTo>
                  <a:lnTo>
                    <a:pt x="90" y="36"/>
                  </a:lnTo>
                  <a:lnTo>
                    <a:pt x="98" y="57"/>
                  </a:lnTo>
                  <a:lnTo>
                    <a:pt x="94" y="73"/>
                  </a:lnTo>
                  <a:lnTo>
                    <a:pt x="62" y="85"/>
                  </a:lnTo>
                  <a:lnTo>
                    <a:pt x="47" y="85"/>
                  </a:lnTo>
                  <a:lnTo>
                    <a:pt x="47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29"/>
                  </a:lnTo>
                  <a:lnTo>
                    <a:pt x="29" y="29"/>
                  </a:lnTo>
                  <a:lnTo>
                    <a:pt x="23" y="23"/>
                  </a:lnTo>
                  <a:lnTo>
                    <a:pt x="23" y="85"/>
                  </a:lnTo>
                  <a:lnTo>
                    <a:pt x="29" y="85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627" name="Freeform 357"/>
            <p:cNvSpPr>
              <a:spLocks/>
            </p:cNvSpPr>
            <p:nvPr/>
          </p:nvSpPr>
          <p:spPr bwMode="auto">
            <a:xfrm>
              <a:off x="1054" y="2056"/>
              <a:ext cx="13" cy="38"/>
            </a:xfrm>
            <a:custGeom>
              <a:avLst/>
              <a:gdLst>
                <a:gd name="T0" fmla="*/ 1 w 41"/>
                <a:gd name="T1" fmla="*/ 1 h 113"/>
                <a:gd name="T2" fmla="*/ 1 w 41"/>
                <a:gd name="T3" fmla="*/ 0 h 113"/>
                <a:gd name="T4" fmla="*/ 1 w 41"/>
                <a:gd name="T5" fmla="*/ 0 h 113"/>
                <a:gd name="T6" fmla="*/ 1 w 41"/>
                <a:gd name="T7" fmla="*/ 0 h 113"/>
                <a:gd name="T8" fmla="*/ 1 w 41"/>
                <a:gd name="T9" fmla="*/ 1 h 113"/>
                <a:gd name="T10" fmla="*/ 0 w 41"/>
                <a:gd name="T11" fmla="*/ 1 h 113"/>
                <a:gd name="T12" fmla="*/ 0 w 41"/>
                <a:gd name="T13" fmla="*/ 1 h 113"/>
                <a:gd name="T14" fmla="*/ 0 w 41"/>
                <a:gd name="T15" fmla="*/ 1 h 113"/>
                <a:gd name="T16" fmla="*/ 0 w 41"/>
                <a:gd name="T17" fmla="*/ 2 h 113"/>
                <a:gd name="T18" fmla="*/ 0 w 41"/>
                <a:gd name="T19" fmla="*/ 2 h 113"/>
                <a:gd name="T20" fmla="*/ 0 w 41"/>
                <a:gd name="T21" fmla="*/ 3 h 113"/>
                <a:gd name="T22" fmla="*/ 0 w 41"/>
                <a:gd name="T23" fmla="*/ 3 h 113"/>
                <a:gd name="T24" fmla="*/ 0 w 41"/>
                <a:gd name="T25" fmla="*/ 3 h 113"/>
                <a:gd name="T26" fmla="*/ 0 w 41"/>
                <a:gd name="T27" fmla="*/ 4 h 113"/>
                <a:gd name="T28" fmla="*/ 1 w 41"/>
                <a:gd name="T29" fmla="*/ 4 h 113"/>
                <a:gd name="T30" fmla="*/ 1 w 41"/>
                <a:gd name="T31" fmla="*/ 4 h 113"/>
                <a:gd name="T32" fmla="*/ 1 w 41"/>
                <a:gd name="T33" fmla="*/ 3 h 113"/>
                <a:gd name="T34" fmla="*/ 1 w 41"/>
                <a:gd name="T35" fmla="*/ 3 h 113"/>
                <a:gd name="T36" fmla="*/ 1 w 41"/>
                <a:gd name="T37" fmla="*/ 3 h 113"/>
                <a:gd name="T38" fmla="*/ 1 w 41"/>
                <a:gd name="T39" fmla="*/ 2 h 113"/>
                <a:gd name="T40" fmla="*/ 1 w 41"/>
                <a:gd name="T41" fmla="*/ 2 h 113"/>
                <a:gd name="T42" fmla="*/ 1 w 41"/>
                <a:gd name="T43" fmla="*/ 2 h 113"/>
                <a:gd name="T44" fmla="*/ 1 w 41"/>
                <a:gd name="T45" fmla="*/ 1 h 113"/>
                <a:gd name="T46" fmla="*/ 1 w 41"/>
                <a:gd name="T47" fmla="*/ 1 h 113"/>
                <a:gd name="T48" fmla="*/ 1 w 41"/>
                <a:gd name="T49" fmla="*/ 1 h 1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1"/>
                <a:gd name="T76" fmla="*/ 0 h 113"/>
                <a:gd name="T77" fmla="*/ 41 w 41"/>
                <a:gd name="T78" fmla="*/ 113 h 1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1" h="113">
                  <a:moveTo>
                    <a:pt x="41" y="29"/>
                  </a:moveTo>
                  <a:lnTo>
                    <a:pt x="41" y="0"/>
                  </a:lnTo>
                  <a:lnTo>
                    <a:pt x="41" y="5"/>
                  </a:lnTo>
                  <a:lnTo>
                    <a:pt x="22" y="12"/>
                  </a:lnTo>
                  <a:lnTo>
                    <a:pt x="16" y="16"/>
                  </a:lnTo>
                  <a:lnTo>
                    <a:pt x="9" y="21"/>
                  </a:lnTo>
                  <a:lnTo>
                    <a:pt x="5" y="27"/>
                  </a:lnTo>
                  <a:lnTo>
                    <a:pt x="3" y="35"/>
                  </a:lnTo>
                  <a:lnTo>
                    <a:pt x="0" y="45"/>
                  </a:lnTo>
                  <a:lnTo>
                    <a:pt x="0" y="57"/>
                  </a:lnTo>
                  <a:lnTo>
                    <a:pt x="2" y="71"/>
                  </a:lnTo>
                  <a:lnTo>
                    <a:pt x="3" y="81"/>
                  </a:lnTo>
                  <a:lnTo>
                    <a:pt x="7" y="90"/>
                  </a:lnTo>
                  <a:lnTo>
                    <a:pt x="12" y="98"/>
                  </a:lnTo>
                  <a:lnTo>
                    <a:pt x="25" y="108"/>
                  </a:lnTo>
                  <a:lnTo>
                    <a:pt x="41" y="113"/>
                  </a:lnTo>
                  <a:lnTo>
                    <a:pt x="41" y="85"/>
                  </a:lnTo>
                  <a:lnTo>
                    <a:pt x="30" y="80"/>
                  </a:lnTo>
                  <a:lnTo>
                    <a:pt x="23" y="73"/>
                  </a:lnTo>
                  <a:lnTo>
                    <a:pt x="19" y="66"/>
                  </a:lnTo>
                  <a:lnTo>
                    <a:pt x="18" y="57"/>
                  </a:lnTo>
                  <a:lnTo>
                    <a:pt x="19" y="48"/>
                  </a:lnTo>
                  <a:lnTo>
                    <a:pt x="23" y="40"/>
                  </a:lnTo>
                  <a:lnTo>
                    <a:pt x="30" y="34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628" name="Freeform 358"/>
            <p:cNvSpPr>
              <a:spLocks/>
            </p:cNvSpPr>
            <p:nvPr/>
          </p:nvSpPr>
          <p:spPr bwMode="auto">
            <a:xfrm>
              <a:off x="1027" y="2000"/>
              <a:ext cx="90" cy="18"/>
            </a:xfrm>
            <a:custGeom>
              <a:avLst/>
              <a:gdLst>
                <a:gd name="T0" fmla="*/ 10 w 270"/>
                <a:gd name="T1" fmla="*/ 0 h 55"/>
                <a:gd name="T2" fmla="*/ 9 w 270"/>
                <a:gd name="T3" fmla="*/ 0 h 55"/>
                <a:gd name="T4" fmla="*/ 9 w 270"/>
                <a:gd name="T5" fmla="*/ 1 h 55"/>
                <a:gd name="T6" fmla="*/ 1 w 270"/>
                <a:gd name="T7" fmla="*/ 1 h 55"/>
                <a:gd name="T8" fmla="*/ 1 w 270"/>
                <a:gd name="T9" fmla="*/ 0 h 55"/>
                <a:gd name="T10" fmla="*/ 0 w 270"/>
                <a:gd name="T11" fmla="*/ 0 h 55"/>
                <a:gd name="T12" fmla="*/ 0 w 270"/>
                <a:gd name="T13" fmla="*/ 2 h 55"/>
                <a:gd name="T14" fmla="*/ 10 w 270"/>
                <a:gd name="T15" fmla="*/ 2 h 55"/>
                <a:gd name="T16" fmla="*/ 10 w 270"/>
                <a:gd name="T17" fmla="*/ 0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0"/>
                <a:gd name="T28" fmla="*/ 0 h 55"/>
                <a:gd name="T29" fmla="*/ 270 w 270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0" h="55">
                  <a:moveTo>
                    <a:pt x="270" y="0"/>
                  </a:moveTo>
                  <a:lnTo>
                    <a:pt x="253" y="0"/>
                  </a:lnTo>
                  <a:lnTo>
                    <a:pt x="253" y="31"/>
                  </a:lnTo>
                  <a:lnTo>
                    <a:pt x="17" y="31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55"/>
                  </a:lnTo>
                  <a:lnTo>
                    <a:pt x="270" y="55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629" name="Freeform 359"/>
            <p:cNvSpPr>
              <a:spLocks/>
            </p:cNvSpPr>
            <p:nvPr/>
          </p:nvSpPr>
          <p:spPr bwMode="auto">
            <a:xfrm>
              <a:off x="1087" y="1963"/>
              <a:ext cx="23" cy="15"/>
            </a:xfrm>
            <a:custGeom>
              <a:avLst/>
              <a:gdLst>
                <a:gd name="T0" fmla="*/ 0 w 69"/>
                <a:gd name="T1" fmla="*/ 0 h 45"/>
                <a:gd name="T2" fmla="*/ 0 w 69"/>
                <a:gd name="T3" fmla="*/ 1 h 45"/>
                <a:gd name="T4" fmla="*/ 3 w 69"/>
                <a:gd name="T5" fmla="*/ 2 h 45"/>
                <a:gd name="T6" fmla="*/ 3 w 69"/>
                <a:gd name="T7" fmla="*/ 1 h 45"/>
                <a:gd name="T8" fmla="*/ 0 w 69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5"/>
                <a:gd name="T17" fmla="*/ 69 w 69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5">
                  <a:moveTo>
                    <a:pt x="0" y="0"/>
                  </a:moveTo>
                  <a:lnTo>
                    <a:pt x="0" y="21"/>
                  </a:lnTo>
                  <a:lnTo>
                    <a:pt x="69" y="45"/>
                  </a:lnTo>
                  <a:lnTo>
                    <a:pt x="69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630" name="Freeform 360"/>
            <p:cNvSpPr>
              <a:spLocks/>
            </p:cNvSpPr>
            <p:nvPr/>
          </p:nvSpPr>
          <p:spPr bwMode="auto">
            <a:xfrm>
              <a:off x="1087" y="1927"/>
              <a:ext cx="23" cy="26"/>
            </a:xfrm>
            <a:custGeom>
              <a:avLst/>
              <a:gdLst>
                <a:gd name="T0" fmla="*/ 0 w 69"/>
                <a:gd name="T1" fmla="*/ 2 h 79"/>
                <a:gd name="T2" fmla="*/ 0 w 69"/>
                <a:gd name="T3" fmla="*/ 3 h 79"/>
                <a:gd name="T4" fmla="*/ 0 w 69"/>
                <a:gd name="T5" fmla="*/ 3 h 79"/>
                <a:gd name="T6" fmla="*/ 1 w 69"/>
                <a:gd name="T7" fmla="*/ 3 h 79"/>
                <a:gd name="T8" fmla="*/ 2 w 69"/>
                <a:gd name="T9" fmla="*/ 3 h 79"/>
                <a:gd name="T10" fmla="*/ 2 w 69"/>
                <a:gd name="T11" fmla="*/ 2 h 79"/>
                <a:gd name="T12" fmla="*/ 2 w 69"/>
                <a:gd name="T13" fmla="*/ 2 h 79"/>
                <a:gd name="T14" fmla="*/ 3 w 69"/>
                <a:gd name="T15" fmla="*/ 2 h 79"/>
                <a:gd name="T16" fmla="*/ 3 w 69"/>
                <a:gd name="T17" fmla="*/ 1 h 79"/>
                <a:gd name="T18" fmla="*/ 3 w 69"/>
                <a:gd name="T19" fmla="*/ 1 h 79"/>
                <a:gd name="T20" fmla="*/ 2 w 69"/>
                <a:gd name="T21" fmla="*/ 1 h 79"/>
                <a:gd name="T22" fmla="*/ 2 w 69"/>
                <a:gd name="T23" fmla="*/ 1 h 79"/>
                <a:gd name="T24" fmla="*/ 2 w 69"/>
                <a:gd name="T25" fmla="*/ 0 h 79"/>
                <a:gd name="T26" fmla="*/ 1 w 69"/>
                <a:gd name="T27" fmla="*/ 0 h 79"/>
                <a:gd name="T28" fmla="*/ 0 w 69"/>
                <a:gd name="T29" fmla="*/ 0 h 79"/>
                <a:gd name="T30" fmla="*/ 0 w 69"/>
                <a:gd name="T31" fmla="*/ 0 h 79"/>
                <a:gd name="T32" fmla="*/ 0 w 69"/>
                <a:gd name="T33" fmla="*/ 1 h 79"/>
                <a:gd name="T34" fmla="*/ 1 w 69"/>
                <a:gd name="T35" fmla="*/ 1 h 79"/>
                <a:gd name="T36" fmla="*/ 1 w 69"/>
                <a:gd name="T37" fmla="*/ 1 h 79"/>
                <a:gd name="T38" fmla="*/ 2 w 69"/>
                <a:gd name="T39" fmla="*/ 1 h 79"/>
                <a:gd name="T40" fmla="*/ 2 w 69"/>
                <a:gd name="T41" fmla="*/ 1 h 79"/>
                <a:gd name="T42" fmla="*/ 2 w 69"/>
                <a:gd name="T43" fmla="*/ 2 h 79"/>
                <a:gd name="T44" fmla="*/ 1 w 69"/>
                <a:gd name="T45" fmla="*/ 2 h 79"/>
                <a:gd name="T46" fmla="*/ 1 w 69"/>
                <a:gd name="T47" fmla="*/ 2 h 79"/>
                <a:gd name="T48" fmla="*/ 0 w 69"/>
                <a:gd name="T49" fmla="*/ 2 h 79"/>
                <a:gd name="T50" fmla="*/ 0 w 69"/>
                <a:gd name="T51" fmla="*/ 2 h 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"/>
                <a:gd name="T79" fmla="*/ 0 h 79"/>
                <a:gd name="T80" fmla="*/ 69 w 69"/>
                <a:gd name="T81" fmla="*/ 79 h 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" h="79">
                  <a:moveTo>
                    <a:pt x="0" y="51"/>
                  </a:moveTo>
                  <a:lnTo>
                    <a:pt x="0" y="74"/>
                  </a:lnTo>
                  <a:lnTo>
                    <a:pt x="5" y="79"/>
                  </a:lnTo>
                  <a:lnTo>
                    <a:pt x="28" y="78"/>
                  </a:lnTo>
                  <a:lnTo>
                    <a:pt x="49" y="73"/>
                  </a:lnTo>
                  <a:lnTo>
                    <a:pt x="57" y="68"/>
                  </a:lnTo>
                  <a:lnTo>
                    <a:pt x="63" y="60"/>
                  </a:lnTo>
                  <a:lnTo>
                    <a:pt x="68" y="51"/>
                  </a:lnTo>
                  <a:lnTo>
                    <a:pt x="69" y="39"/>
                  </a:lnTo>
                  <a:lnTo>
                    <a:pt x="68" y="28"/>
                  </a:lnTo>
                  <a:lnTo>
                    <a:pt x="63" y="19"/>
                  </a:lnTo>
                  <a:lnTo>
                    <a:pt x="57" y="14"/>
                  </a:lnTo>
                  <a:lnTo>
                    <a:pt x="49" y="9"/>
                  </a:lnTo>
                  <a:lnTo>
                    <a:pt x="28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23"/>
                  </a:lnTo>
                  <a:lnTo>
                    <a:pt x="24" y="23"/>
                  </a:lnTo>
                  <a:lnTo>
                    <a:pt x="37" y="25"/>
                  </a:lnTo>
                  <a:lnTo>
                    <a:pt x="44" y="29"/>
                  </a:lnTo>
                  <a:lnTo>
                    <a:pt x="46" y="39"/>
                  </a:lnTo>
                  <a:lnTo>
                    <a:pt x="44" y="50"/>
                  </a:lnTo>
                  <a:lnTo>
                    <a:pt x="37" y="53"/>
                  </a:lnTo>
                  <a:lnTo>
                    <a:pt x="24" y="56"/>
                  </a:lnTo>
                  <a:lnTo>
                    <a:pt x="5" y="56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631" name="Freeform 361"/>
            <p:cNvSpPr>
              <a:spLocks/>
            </p:cNvSpPr>
            <p:nvPr/>
          </p:nvSpPr>
          <p:spPr bwMode="auto">
            <a:xfrm>
              <a:off x="1067" y="1927"/>
              <a:ext cx="21" cy="26"/>
            </a:xfrm>
            <a:custGeom>
              <a:avLst/>
              <a:gdLst>
                <a:gd name="T0" fmla="*/ 2 w 63"/>
                <a:gd name="T1" fmla="*/ 1 h 79"/>
                <a:gd name="T2" fmla="*/ 2 w 63"/>
                <a:gd name="T3" fmla="*/ 0 h 79"/>
                <a:gd name="T4" fmla="*/ 2 w 63"/>
                <a:gd name="T5" fmla="*/ 0 h 79"/>
                <a:gd name="T6" fmla="*/ 2 w 63"/>
                <a:gd name="T7" fmla="*/ 0 h 79"/>
                <a:gd name="T8" fmla="*/ 2 w 63"/>
                <a:gd name="T9" fmla="*/ 0 h 79"/>
                <a:gd name="T10" fmla="*/ 1 w 63"/>
                <a:gd name="T11" fmla="*/ 0 h 79"/>
                <a:gd name="T12" fmla="*/ 0 w 63"/>
                <a:gd name="T13" fmla="*/ 0 h 79"/>
                <a:gd name="T14" fmla="*/ 0 w 63"/>
                <a:gd name="T15" fmla="*/ 1 h 79"/>
                <a:gd name="T16" fmla="*/ 0 w 63"/>
                <a:gd name="T17" fmla="*/ 1 h 79"/>
                <a:gd name="T18" fmla="*/ 0 w 63"/>
                <a:gd name="T19" fmla="*/ 1 h 79"/>
                <a:gd name="T20" fmla="*/ 0 w 63"/>
                <a:gd name="T21" fmla="*/ 2 h 79"/>
                <a:gd name="T22" fmla="*/ 0 w 63"/>
                <a:gd name="T23" fmla="*/ 2 h 79"/>
                <a:gd name="T24" fmla="*/ 0 w 63"/>
                <a:gd name="T25" fmla="*/ 2 h 79"/>
                <a:gd name="T26" fmla="*/ 1 w 63"/>
                <a:gd name="T27" fmla="*/ 3 h 79"/>
                <a:gd name="T28" fmla="*/ 2 w 63"/>
                <a:gd name="T29" fmla="*/ 3 h 79"/>
                <a:gd name="T30" fmla="*/ 2 w 63"/>
                <a:gd name="T31" fmla="*/ 3 h 79"/>
                <a:gd name="T32" fmla="*/ 2 w 63"/>
                <a:gd name="T33" fmla="*/ 3 h 79"/>
                <a:gd name="T34" fmla="*/ 2 w 63"/>
                <a:gd name="T35" fmla="*/ 2 h 79"/>
                <a:gd name="T36" fmla="*/ 2 w 63"/>
                <a:gd name="T37" fmla="*/ 2 h 79"/>
                <a:gd name="T38" fmla="*/ 2 w 63"/>
                <a:gd name="T39" fmla="*/ 2 h 79"/>
                <a:gd name="T40" fmla="*/ 2 w 63"/>
                <a:gd name="T41" fmla="*/ 2 h 79"/>
                <a:gd name="T42" fmla="*/ 1 w 63"/>
                <a:gd name="T43" fmla="*/ 2 h 79"/>
                <a:gd name="T44" fmla="*/ 1 w 63"/>
                <a:gd name="T45" fmla="*/ 2 h 79"/>
                <a:gd name="T46" fmla="*/ 1 w 63"/>
                <a:gd name="T47" fmla="*/ 1 h 79"/>
                <a:gd name="T48" fmla="*/ 1 w 63"/>
                <a:gd name="T49" fmla="*/ 1 h 79"/>
                <a:gd name="T50" fmla="*/ 1 w 63"/>
                <a:gd name="T51" fmla="*/ 1 h 79"/>
                <a:gd name="T52" fmla="*/ 2 w 63"/>
                <a:gd name="T53" fmla="*/ 1 h 79"/>
                <a:gd name="T54" fmla="*/ 2 w 63"/>
                <a:gd name="T55" fmla="*/ 1 h 79"/>
                <a:gd name="T56" fmla="*/ 2 w 63"/>
                <a:gd name="T57" fmla="*/ 1 h 79"/>
                <a:gd name="T58" fmla="*/ 2 w 63"/>
                <a:gd name="T59" fmla="*/ 1 h 7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3"/>
                <a:gd name="T91" fmla="*/ 0 h 79"/>
                <a:gd name="T92" fmla="*/ 63 w 63"/>
                <a:gd name="T93" fmla="*/ 79 h 7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3" h="79">
                  <a:moveTo>
                    <a:pt x="58" y="23"/>
                  </a:moveTo>
                  <a:lnTo>
                    <a:pt x="58" y="0"/>
                  </a:lnTo>
                  <a:lnTo>
                    <a:pt x="63" y="5"/>
                  </a:lnTo>
                  <a:lnTo>
                    <a:pt x="63" y="0"/>
                  </a:lnTo>
                  <a:lnTo>
                    <a:pt x="41" y="0"/>
                  </a:lnTo>
                  <a:lnTo>
                    <a:pt x="21" y="5"/>
                  </a:lnTo>
                  <a:lnTo>
                    <a:pt x="13" y="10"/>
                  </a:lnTo>
                  <a:lnTo>
                    <a:pt x="7" y="16"/>
                  </a:lnTo>
                  <a:lnTo>
                    <a:pt x="2" y="27"/>
                  </a:lnTo>
                  <a:lnTo>
                    <a:pt x="0" y="39"/>
                  </a:lnTo>
                  <a:lnTo>
                    <a:pt x="2" y="51"/>
                  </a:lnTo>
                  <a:lnTo>
                    <a:pt x="7" y="60"/>
                  </a:lnTo>
                  <a:lnTo>
                    <a:pt x="13" y="68"/>
                  </a:lnTo>
                  <a:lnTo>
                    <a:pt x="21" y="73"/>
                  </a:lnTo>
                  <a:lnTo>
                    <a:pt x="41" y="78"/>
                  </a:lnTo>
                  <a:lnTo>
                    <a:pt x="63" y="79"/>
                  </a:lnTo>
                  <a:lnTo>
                    <a:pt x="58" y="74"/>
                  </a:lnTo>
                  <a:lnTo>
                    <a:pt x="58" y="51"/>
                  </a:lnTo>
                  <a:lnTo>
                    <a:pt x="63" y="56"/>
                  </a:lnTo>
                  <a:lnTo>
                    <a:pt x="58" y="56"/>
                  </a:lnTo>
                  <a:lnTo>
                    <a:pt x="41" y="56"/>
                  </a:lnTo>
                  <a:lnTo>
                    <a:pt x="29" y="53"/>
                  </a:lnTo>
                  <a:lnTo>
                    <a:pt x="20" y="50"/>
                  </a:lnTo>
                  <a:lnTo>
                    <a:pt x="17" y="39"/>
                  </a:lnTo>
                  <a:lnTo>
                    <a:pt x="20" y="29"/>
                  </a:lnTo>
                  <a:lnTo>
                    <a:pt x="29" y="25"/>
                  </a:lnTo>
                  <a:lnTo>
                    <a:pt x="41" y="23"/>
                  </a:lnTo>
                  <a:lnTo>
                    <a:pt x="58" y="23"/>
                  </a:lnTo>
                  <a:lnTo>
                    <a:pt x="63" y="23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632" name="Freeform 362"/>
            <p:cNvSpPr>
              <a:spLocks/>
            </p:cNvSpPr>
            <p:nvPr/>
          </p:nvSpPr>
          <p:spPr bwMode="auto">
            <a:xfrm>
              <a:off x="1050" y="1947"/>
              <a:ext cx="37" cy="23"/>
            </a:xfrm>
            <a:custGeom>
              <a:avLst/>
              <a:gdLst>
                <a:gd name="T0" fmla="*/ 4 w 110"/>
                <a:gd name="T1" fmla="*/ 3 h 68"/>
                <a:gd name="T2" fmla="*/ 4 w 110"/>
                <a:gd name="T3" fmla="*/ 2 h 68"/>
                <a:gd name="T4" fmla="*/ 0 w 110"/>
                <a:gd name="T5" fmla="*/ 0 h 68"/>
                <a:gd name="T6" fmla="*/ 0 w 110"/>
                <a:gd name="T7" fmla="*/ 1 h 68"/>
                <a:gd name="T8" fmla="*/ 4 w 110"/>
                <a:gd name="T9" fmla="*/ 3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8"/>
                <a:gd name="T17" fmla="*/ 110 w 110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8">
                  <a:moveTo>
                    <a:pt x="110" y="68"/>
                  </a:moveTo>
                  <a:lnTo>
                    <a:pt x="110" y="47"/>
                  </a:lnTo>
                  <a:lnTo>
                    <a:pt x="0" y="0"/>
                  </a:lnTo>
                  <a:lnTo>
                    <a:pt x="0" y="24"/>
                  </a:lnTo>
                  <a:lnTo>
                    <a:pt x="110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633" name="Freeform 363"/>
            <p:cNvSpPr>
              <a:spLocks/>
            </p:cNvSpPr>
            <p:nvPr/>
          </p:nvSpPr>
          <p:spPr bwMode="auto">
            <a:xfrm>
              <a:off x="1050" y="1965"/>
              <a:ext cx="19" cy="26"/>
            </a:xfrm>
            <a:custGeom>
              <a:avLst/>
              <a:gdLst>
                <a:gd name="T0" fmla="*/ 0 w 57"/>
                <a:gd name="T1" fmla="*/ 2 h 79"/>
                <a:gd name="T2" fmla="*/ 0 w 57"/>
                <a:gd name="T3" fmla="*/ 3 h 79"/>
                <a:gd name="T4" fmla="*/ 0 w 57"/>
                <a:gd name="T5" fmla="*/ 3 h 79"/>
                <a:gd name="T6" fmla="*/ 1 w 57"/>
                <a:gd name="T7" fmla="*/ 3 h 79"/>
                <a:gd name="T8" fmla="*/ 2 w 57"/>
                <a:gd name="T9" fmla="*/ 3 h 79"/>
                <a:gd name="T10" fmla="*/ 2 w 57"/>
                <a:gd name="T11" fmla="*/ 2 h 79"/>
                <a:gd name="T12" fmla="*/ 2 w 57"/>
                <a:gd name="T13" fmla="*/ 2 h 79"/>
                <a:gd name="T14" fmla="*/ 2 w 57"/>
                <a:gd name="T15" fmla="*/ 2 h 79"/>
                <a:gd name="T16" fmla="*/ 2 w 57"/>
                <a:gd name="T17" fmla="*/ 1 h 79"/>
                <a:gd name="T18" fmla="*/ 2 w 57"/>
                <a:gd name="T19" fmla="*/ 1 h 79"/>
                <a:gd name="T20" fmla="*/ 2 w 57"/>
                <a:gd name="T21" fmla="*/ 1 h 79"/>
                <a:gd name="T22" fmla="*/ 2 w 57"/>
                <a:gd name="T23" fmla="*/ 1 h 79"/>
                <a:gd name="T24" fmla="*/ 2 w 57"/>
                <a:gd name="T25" fmla="*/ 0 h 79"/>
                <a:gd name="T26" fmla="*/ 1 w 57"/>
                <a:gd name="T27" fmla="*/ 0 h 79"/>
                <a:gd name="T28" fmla="*/ 0 w 57"/>
                <a:gd name="T29" fmla="*/ 0 h 79"/>
                <a:gd name="T30" fmla="*/ 0 w 57"/>
                <a:gd name="T31" fmla="*/ 0 h 79"/>
                <a:gd name="T32" fmla="*/ 0 w 57"/>
                <a:gd name="T33" fmla="*/ 1 h 79"/>
                <a:gd name="T34" fmla="*/ 0 w 57"/>
                <a:gd name="T35" fmla="*/ 1 h 79"/>
                <a:gd name="T36" fmla="*/ 1 w 57"/>
                <a:gd name="T37" fmla="*/ 1 h 79"/>
                <a:gd name="T38" fmla="*/ 1 w 57"/>
                <a:gd name="T39" fmla="*/ 1 h 79"/>
                <a:gd name="T40" fmla="*/ 1 w 57"/>
                <a:gd name="T41" fmla="*/ 1 h 79"/>
                <a:gd name="T42" fmla="*/ 2 w 57"/>
                <a:gd name="T43" fmla="*/ 1 h 79"/>
                <a:gd name="T44" fmla="*/ 2 w 57"/>
                <a:gd name="T45" fmla="*/ 2 h 79"/>
                <a:gd name="T46" fmla="*/ 1 w 57"/>
                <a:gd name="T47" fmla="*/ 2 h 79"/>
                <a:gd name="T48" fmla="*/ 1 w 57"/>
                <a:gd name="T49" fmla="*/ 2 h 79"/>
                <a:gd name="T50" fmla="*/ 1 w 57"/>
                <a:gd name="T51" fmla="*/ 2 h 79"/>
                <a:gd name="T52" fmla="*/ 0 w 57"/>
                <a:gd name="T53" fmla="*/ 2 h 79"/>
                <a:gd name="T54" fmla="*/ 0 w 57"/>
                <a:gd name="T55" fmla="*/ 2 h 7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7"/>
                <a:gd name="T85" fmla="*/ 0 h 79"/>
                <a:gd name="T86" fmla="*/ 57 w 57"/>
                <a:gd name="T87" fmla="*/ 79 h 7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7" h="79">
                  <a:moveTo>
                    <a:pt x="0" y="51"/>
                  </a:moveTo>
                  <a:lnTo>
                    <a:pt x="0" y="74"/>
                  </a:lnTo>
                  <a:lnTo>
                    <a:pt x="6" y="79"/>
                  </a:lnTo>
                  <a:lnTo>
                    <a:pt x="27" y="78"/>
                  </a:lnTo>
                  <a:lnTo>
                    <a:pt x="42" y="73"/>
                  </a:lnTo>
                  <a:lnTo>
                    <a:pt x="48" y="68"/>
                  </a:lnTo>
                  <a:lnTo>
                    <a:pt x="54" y="60"/>
                  </a:lnTo>
                  <a:lnTo>
                    <a:pt x="56" y="51"/>
                  </a:lnTo>
                  <a:lnTo>
                    <a:pt x="57" y="40"/>
                  </a:lnTo>
                  <a:lnTo>
                    <a:pt x="56" y="28"/>
                  </a:lnTo>
                  <a:lnTo>
                    <a:pt x="54" y="19"/>
                  </a:lnTo>
                  <a:lnTo>
                    <a:pt x="48" y="14"/>
                  </a:lnTo>
                  <a:lnTo>
                    <a:pt x="42" y="9"/>
                  </a:lnTo>
                  <a:lnTo>
                    <a:pt x="27" y="5"/>
                  </a:lnTo>
                  <a:lnTo>
                    <a:pt x="6" y="5"/>
                  </a:lnTo>
                  <a:lnTo>
                    <a:pt x="0" y="0"/>
                  </a:lnTo>
                  <a:lnTo>
                    <a:pt x="0" y="23"/>
                  </a:lnTo>
                  <a:lnTo>
                    <a:pt x="6" y="28"/>
                  </a:lnTo>
                  <a:lnTo>
                    <a:pt x="21" y="28"/>
                  </a:lnTo>
                  <a:lnTo>
                    <a:pt x="32" y="29"/>
                  </a:lnTo>
                  <a:lnTo>
                    <a:pt x="38" y="33"/>
                  </a:lnTo>
                  <a:lnTo>
                    <a:pt x="41" y="40"/>
                  </a:lnTo>
                  <a:lnTo>
                    <a:pt x="41" y="46"/>
                  </a:lnTo>
                  <a:lnTo>
                    <a:pt x="38" y="50"/>
                  </a:lnTo>
                  <a:lnTo>
                    <a:pt x="32" y="55"/>
                  </a:lnTo>
                  <a:lnTo>
                    <a:pt x="21" y="57"/>
                  </a:lnTo>
                  <a:lnTo>
                    <a:pt x="6" y="57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634" name="Freeform 364"/>
            <p:cNvSpPr>
              <a:spLocks/>
            </p:cNvSpPr>
            <p:nvPr/>
          </p:nvSpPr>
          <p:spPr bwMode="auto">
            <a:xfrm>
              <a:off x="1027" y="1936"/>
              <a:ext cx="23" cy="19"/>
            </a:xfrm>
            <a:custGeom>
              <a:avLst/>
              <a:gdLst>
                <a:gd name="T0" fmla="*/ 3 w 70"/>
                <a:gd name="T1" fmla="*/ 2 h 58"/>
                <a:gd name="T2" fmla="*/ 3 w 70"/>
                <a:gd name="T3" fmla="*/ 1 h 58"/>
                <a:gd name="T4" fmla="*/ 0 w 70"/>
                <a:gd name="T5" fmla="*/ 0 h 58"/>
                <a:gd name="T6" fmla="*/ 0 w 70"/>
                <a:gd name="T7" fmla="*/ 1 h 58"/>
                <a:gd name="T8" fmla="*/ 3 w 70"/>
                <a:gd name="T9" fmla="*/ 2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58"/>
                <a:gd name="T17" fmla="*/ 70 w 70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58">
                  <a:moveTo>
                    <a:pt x="70" y="58"/>
                  </a:moveTo>
                  <a:lnTo>
                    <a:pt x="70" y="34"/>
                  </a:lnTo>
                  <a:lnTo>
                    <a:pt x="0" y="0"/>
                  </a:lnTo>
                  <a:lnTo>
                    <a:pt x="0" y="23"/>
                  </a:lnTo>
                  <a:lnTo>
                    <a:pt x="70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635" name="Freeform 365"/>
            <p:cNvSpPr>
              <a:spLocks/>
            </p:cNvSpPr>
            <p:nvPr/>
          </p:nvSpPr>
          <p:spPr bwMode="auto">
            <a:xfrm>
              <a:off x="1031" y="1965"/>
              <a:ext cx="21" cy="26"/>
            </a:xfrm>
            <a:custGeom>
              <a:avLst/>
              <a:gdLst>
                <a:gd name="T0" fmla="*/ 2 w 64"/>
                <a:gd name="T1" fmla="*/ 1 h 79"/>
                <a:gd name="T2" fmla="*/ 2 w 64"/>
                <a:gd name="T3" fmla="*/ 0 h 79"/>
                <a:gd name="T4" fmla="*/ 2 w 64"/>
                <a:gd name="T5" fmla="*/ 0 h 79"/>
                <a:gd name="T6" fmla="*/ 2 w 64"/>
                <a:gd name="T7" fmla="*/ 0 h 79"/>
                <a:gd name="T8" fmla="*/ 1 w 64"/>
                <a:gd name="T9" fmla="*/ 0 h 79"/>
                <a:gd name="T10" fmla="*/ 1 w 64"/>
                <a:gd name="T11" fmla="*/ 0 h 79"/>
                <a:gd name="T12" fmla="*/ 0 w 64"/>
                <a:gd name="T13" fmla="*/ 0 h 79"/>
                <a:gd name="T14" fmla="*/ 0 w 64"/>
                <a:gd name="T15" fmla="*/ 1 h 79"/>
                <a:gd name="T16" fmla="*/ 0 w 64"/>
                <a:gd name="T17" fmla="*/ 1 h 79"/>
                <a:gd name="T18" fmla="*/ 0 w 64"/>
                <a:gd name="T19" fmla="*/ 1 h 79"/>
                <a:gd name="T20" fmla="*/ 0 w 64"/>
                <a:gd name="T21" fmla="*/ 2 h 79"/>
                <a:gd name="T22" fmla="*/ 0 w 64"/>
                <a:gd name="T23" fmla="*/ 2 h 79"/>
                <a:gd name="T24" fmla="*/ 0 w 64"/>
                <a:gd name="T25" fmla="*/ 2 h 79"/>
                <a:gd name="T26" fmla="*/ 1 w 64"/>
                <a:gd name="T27" fmla="*/ 3 h 79"/>
                <a:gd name="T28" fmla="*/ 1 w 64"/>
                <a:gd name="T29" fmla="*/ 3 h 79"/>
                <a:gd name="T30" fmla="*/ 2 w 64"/>
                <a:gd name="T31" fmla="*/ 3 h 79"/>
                <a:gd name="T32" fmla="*/ 2 w 64"/>
                <a:gd name="T33" fmla="*/ 3 h 79"/>
                <a:gd name="T34" fmla="*/ 2 w 64"/>
                <a:gd name="T35" fmla="*/ 3 h 79"/>
                <a:gd name="T36" fmla="*/ 2 w 64"/>
                <a:gd name="T37" fmla="*/ 2 h 79"/>
                <a:gd name="T38" fmla="*/ 2 w 64"/>
                <a:gd name="T39" fmla="*/ 2 h 79"/>
                <a:gd name="T40" fmla="*/ 2 w 64"/>
                <a:gd name="T41" fmla="*/ 2 h 79"/>
                <a:gd name="T42" fmla="*/ 1 w 64"/>
                <a:gd name="T43" fmla="*/ 2 h 79"/>
                <a:gd name="T44" fmla="*/ 1 w 64"/>
                <a:gd name="T45" fmla="*/ 2 h 79"/>
                <a:gd name="T46" fmla="*/ 1 w 64"/>
                <a:gd name="T47" fmla="*/ 2 h 79"/>
                <a:gd name="T48" fmla="*/ 1 w 64"/>
                <a:gd name="T49" fmla="*/ 2 h 79"/>
                <a:gd name="T50" fmla="*/ 1 w 64"/>
                <a:gd name="T51" fmla="*/ 1 h 79"/>
                <a:gd name="T52" fmla="*/ 1 w 64"/>
                <a:gd name="T53" fmla="*/ 1 h 79"/>
                <a:gd name="T54" fmla="*/ 1 w 64"/>
                <a:gd name="T55" fmla="*/ 1 h 79"/>
                <a:gd name="T56" fmla="*/ 1 w 64"/>
                <a:gd name="T57" fmla="*/ 1 h 79"/>
                <a:gd name="T58" fmla="*/ 2 w 64"/>
                <a:gd name="T59" fmla="*/ 1 h 79"/>
                <a:gd name="T60" fmla="*/ 2 w 64"/>
                <a:gd name="T61" fmla="*/ 1 h 79"/>
                <a:gd name="T62" fmla="*/ 2 w 64"/>
                <a:gd name="T63" fmla="*/ 1 h 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4"/>
                <a:gd name="T97" fmla="*/ 0 h 79"/>
                <a:gd name="T98" fmla="*/ 64 w 64"/>
                <a:gd name="T99" fmla="*/ 79 h 7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4" h="79">
                  <a:moveTo>
                    <a:pt x="58" y="23"/>
                  </a:moveTo>
                  <a:lnTo>
                    <a:pt x="58" y="0"/>
                  </a:lnTo>
                  <a:lnTo>
                    <a:pt x="64" y="5"/>
                  </a:lnTo>
                  <a:lnTo>
                    <a:pt x="58" y="0"/>
                  </a:lnTo>
                  <a:lnTo>
                    <a:pt x="36" y="1"/>
                  </a:lnTo>
                  <a:lnTo>
                    <a:pt x="18" y="6"/>
                  </a:lnTo>
                  <a:lnTo>
                    <a:pt x="10" y="11"/>
                  </a:lnTo>
                  <a:lnTo>
                    <a:pt x="5" y="19"/>
                  </a:lnTo>
                  <a:lnTo>
                    <a:pt x="1" y="28"/>
                  </a:lnTo>
                  <a:lnTo>
                    <a:pt x="0" y="40"/>
                  </a:lnTo>
                  <a:lnTo>
                    <a:pt x="1" y="51"/>
                  </a:lnTo>
                  <a:lnTo>
                    <a:pt x="5" y="60"/>
                  </a:lnTo>
                  <a:lnTo>
                    <a:pt x="10" y="68"/>
                  </a:lnTo>
                  <a:lnTo>
                    <a:pt x="18" y="73"/>
                  </a:lnTo>
                  <a:lnTo>
                    <a:pt x="36" y="78"/>
                  </a:lnTo>
                  <a:lnTo>
                    <a:pt x="58" y="79"/>
                  </a:lnTo>
                  <a:lnTo>
                    <a:pt x="64" y="79"/>
                  </a:lnTo>
                  <a:lnTo>
                    <a:pt x="58" y="74"/>
                  </a:lnTo>
                  <a:lnTo>
                    <a:pt x="58" y="51"/>
                  </a:lnTo>
                  <a:lnTo>
                    <a:pt x="64" y="57"/>
                  </a:lnTo>
                  <a:lnTo>
                    <a:pt x="58" y="57"/>
                  </a:lnTo>
                  <a:lnTo>
                    <a:pt x="38" y="57"/>
                  </a:lnTo>
                  <a:lnTo>
                    <a:pt x="26" y="55"/>
                  </a:lnTo>
                  <a:lnTo>
                    <a:pt x="19" y="50"/>
                  </a:lnTo>
                  <a:lnTo>
                    <a:pt x="17" y="46"/>
                  </a:lnTo>
                  <a:lnTo>
                    <a:pt x="17" y="40"/>
                  </a:lnTo>
                  <a:lnTo>
                    <a:pt x="19" y="29"/>
                  </a:lnTo>
                  <a:lnTo>
                    <a:pt x="26" y="25"/>
                  </a:lnTo>
                  <a:lnTo>
                    <a:pt x="38" y="23"/>
                  </a:lnTo>
                  <a:lnTo>
                    <a:pt x="58" y="23"/>
                  </a:lnTo>
                  <a:lnTo>
                    <a:pt x="64" y="28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0636" name="Freeform 366"/>
            <p:cNvSpPr>
              <a:spLocks/>
            </p:cNvSpPr>
            <p:nvPr/>
          </p:nvSpPr>
          <p:spPr bwMode="auto">
            <a:xfrm>
              <a:off x="1027" y="1898"/>
              <a:ext cx="90" cy="16"/>
            </a:xfrm>
            <a:custGeom>
              <a:avLst/>
              <a:gdLst>
                <a:gd name="T0" fmla="*/ 10 w 270"/>
                <a:gd name="T1" fmla="*/ 0 h 47"/>
                <a:gd name="T2" fmla="*/ 0 w 270"/>
                <a:gd name="T3" fmla="*/ 0 h 47"/>
                <a:gd name="T4" fmla="*/ 0 w 270"/>
                <a:gd name="T5" fmla="*/ 2 h 47"/>
                <a:gd name="T6" fmla="*/ 1 w 270"/>
                <a:gd name="T7" fmla="*/ 2 h 47"/>
                <a:gd name="T8" fmla="*/ 1 w 270"/>
                <a:gd name="T9" fmla="*/ 1 h 47"/>
                <a:gd name="T10" fmla="*/ 9 w 270"/>
                <a:gd name="T11" fmla="*/ 1 h 47"/>
                <a:gd name="T12" fmla="*/ 9 w 270"/>
                <a:gd name="T13" fmla="*/ 2 h 47"/>
                <a:gd name="T14" fmla="*/ 10 w 270"/>
                <a:gd name="T15" fmla="*/ 2 h 47"/>
                <a:gd name="T16" fmla="*/ 10 w 270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0"/>
                <a:gd name="T28" fmla="*/ 0 h 47"/>
                <a:gd name="T29" fmla="*/ 270 w 270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0" h="47">
                  <a:moveTo>
                    <a:pt x="270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17" y="42"/>
                  </a:lnTo>
                  <a:lnTo>
                    <a:pt x="17" y="20"/>
                  </a:lnTo>
                  <a:lnTo>
                    <a:pt x="253" y="20"/>
                  </a:lnTo>
                  <a:lnTo>
                    <a:pt x="253" y="47"/>
                  </a:lnTo>
                  <a:lnTo>
                    <a:pt x="270" y="47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8"/>
          <p:cNvSpPr>
            <a:spLocks noChangeArrowheads="1"/>
          </p:cNvSpPr>
          <p:nvPr/>
        </p:nvSpPr>
        <p:spPr bwMode="auto">
          <a:xfrm>
            <a:off x="1778000" y="1689100"/>
            <a:ext cx="6477000" cy="3675063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tr-TR" sz="2400">
              <a:latin typeface="Times New Roman" pitchFamily="18" charset="0"/>
            </a:endParaRPr>
          </a:p>
        </p:txBody>
      </p:sp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1981200" y="5834063"/>
            <a:ext cx="6845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Open-topped rectangular standard cell (a) </a:t>
            </a:r>
          </a:p>
          <a:p>
            <a:r>
              <a:rPr lang="en-US" sz="2000"/>
              <a:t>and apertured cell (b) for limited sample volume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Cell Types I</a:t>
            </a: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2284413" y="1781175"/>
            <a:ext cx="4595812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21510" name="Group 12"/>
          <p:cNvGrpSpPr>
            <a:grpSpLocks noChangeAspect="1"/>
          </p:cNvGrpSpPr>
          <p:nvPr/>
        </p:nvGrpSpPr>
        <p:grpSpPr bwMode="auto">
          <a:xfrm>
            <a:off x="3214688" y="2009775"/>
            <a:ext cx="3395662" cy="3121025"/>
            <a:chOff x="1625" y="1242"/>
            <a:chExt cx="2139" cy="1966"/>
          </a:xfrm>
        </p:grpSpPr>
        <p:sp>
          <p:nvSpPr>
            <p:cNvPr id="21511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625" y="1242"/>
              <a:ext cx="2139" cy="1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12" name="Freeform 13"/>
            <p:cNvSpPr>
              <a:spLocks/>
            </p:cNvSpPr>
            <p:nvPr/>
          </p:nvSpPr>
          <p:spPr bwMode="auto">
            <a:xfrm>
              <a:off x="2352" y="3017"/>
              <a:ext cx="20" cy="129"/>
            </a:xfrm>
            <a:custGeom>
              <a:avLst/>
              <a:gdLst>
                <a:gd name="T0" fmla="*/ 5 w 42"/>
                <a:gd name="T1" fmla="*/ 32 h 259"/>
                <a:gd name="T2" fmla="*/ 4 w 42"/>
                <a:gd name="T3" fmla="*/ 28 h 259"/>
                <a:gd name="T4" fmla="*/ 3 w 42"/>
                <a:gd name="T5" fmla="*/ 24 h 259"/>
                <a:gd name="T6" fmla="*/ 3 w 42"/>
                <a:gd name="T7" fmla="*/ 20 h 259"/>
                <a:gd name="T8" fmla="*/ 3 w 42"/>
                <a:gd name="T9" fmla="*/ 17 h 259"/>
                <a:gd name="T10" fmla="*/ 3 w 42"/>
                <a:gd name="T11" fmla="*/ 12 h 259"/>
                <a:gd name="T12" fmla="*/ 3 w 42"/>
                <a:gd name="T13" fmla="*/ 8 h 259"/>
                <a:gd name="T14" fmla="*/ 4 w 42"/>
                <a:gd name="T15" fmla="*/ 4 h 259"/>
                <a:gd name="T16" fmla="*/ 5 w 42"/>
                <a:gd name="T17" fmla="*/ 0 h 259"/>
                <a:gd name="T18" fmla="*/ 5 w 42"/>
                <a:gd name="T19" fmla="*/ 0 h 259"/>
                <a:gd name="T20" fmla="*/ 3 w 42"/>
                <a:gd name="T21" fmla="*/ 0 h 259"/>
                <a:gd name="T22" fmla="*/ 3 w 42"/>
                <a:gd name="T23" fmla="*/ 0 h 259"/>
                <a:gd name="T24" fmla="*/ 2 w 42"/>
                <a:gd name="T25" fmla="*/ 4 h 259"/>
                <a:gd name="T26" fmla="*/ 1 w 42"/>
                <a:gd name="T27" fmla="*/ 8 h 259"/>
                <a:gd name="T28" fmla="*/ 0 w 42"/>
                <a:gd name="T29" fmla="*/ 12 h 259"/>
                <a:gd name="T30" fmla="*/ 0 w 42"/>
                <a:gd name="T31" fmla="*/ 16 h 259"/>
                <a:gd name="T32" fmla="*/ 0 w 42"/>
                <a:gd name="T33" fmla="*/ 20 h 259"/>
                <a:gd name="T34" fmla="*/ 1 w 42"/>
                <a:gd name="T35" fmla="*/ 24 h 259"/>
                <a:gd name="T36" fmla="*/ 2 w 42"/>
                <a:gd name="T37" fmla="*/ 28 h 259"/>
                <a:gd name="T38" fmla="*/ 3 w 42"/>
                <a:gd name="T39" fmla="*/ 32 h 259"/>
                <a:gd name="T40" fmla="*/ 3 w 42"/>
                <a:gd name="T41" fmla="*/ 31 h 259"/>
                <a:gd name="T42" fmla="*/ 5 w 42"/>
                <a:gd name="T43" fmla="*/ 31 h 259"/>
                <a:gd name="T44" fmla="*/ 5 w 42"/>
                <a:gd name="T45" fmla="*/ 32 h 2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259"/>
                <a:gd name="T71" fmla="*/ 42 w 42"/>
                <a:gd name="T72" fmla="*/ 259 h 2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259">
                  <a:moveTo>
                    <a:pt x="42" y="259"/>
                  </a:moveTo>
                  <a:lnTo>
                    <a:pt x="34" y="228"/>
                  </a:lnTo>
                  <a:lnTo>
                    <a:pt x="30" y="198"/>
                  </a:lnTo>
                  <a:lnTo>
                    <a:pt x="27" y="167"/>
                  </a:lnTo>
                  <a:lnTo>
                    <a:pt x="26" y="136"/>
                  </a:lnTo>
                  <a:lnTo>
                    <a:pt x="27" y="103"/>
                  </a:lnTo>
                  <a:lnTo>
                    <a:pt x="30" y="70"/>
                  </a:lnTo>
                  <a:lnTo>
                    <a:pt x="34" y="38"/>
                  </a:lnTo>
                  <a:lnTo>
                    <a:pt x="42" y="5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31" y="5"/>
                  </a:lnTo>
                  <a:lnTo>
                    <a:pt x="20" y="37"/>
                  </a:lnTo>
                  <a:lnTo>
                    <a:pt x="10" y="68"/>
                  </a:lnTo>
                  <a:lnTo>
                    <a:pt x="3" y="98"/>
                  </a:lnTo>
                  <a:lnTo>
                    <a:pt x="0" y="130"/>
                  </a:lnTo>
                  <a:lnTo>
                    <a:pt x="3" y="165"/>
                  </a:lnTo>
                  <a:lnTo>
                    <a:pt x="10" y="196"/>
                  </a:lnTo>
                  <a:lnTo>
                    <a:pt x="20" y="228"/>
                  </a:lnTo>
                  <a:lnTo>
                    <a:pt x="31" y="259"/>
                  </a:lnTo>
                  <a:lnTo>
                    <a:pt x="26" y="255"/>
                  </a:lnTo>
                  <a:lnTo>
                    <a:pt x="42" y="255"/>
                  </a:lnTo>
                  <a:lnTo>
                    <a:pt x="42" y="2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13" name="Freeform 14"/>
            <p:cNvSpPr>
              <a:spLocks/>
            </p:cNvSpPr>
            <p:nvPr/>
          </p:nvSpPr>
          <p:spPr bwMode="auto">
            <a:xfrm>
              <a:off x="2419" y="3055"/>
              <a:ext cx="27" cy="74"/>
            </a:xfrm>
            <a:custGeom>
              <a:avLst/>
              <a:gdLst>
                <a:gd name="T0" fmla="*/ 0 w 54"/>
                <a:gd name="T1" fmla="*/ 16 h 147"/>
                <a:gd name="T2" fmla="*/ 0 w 54"/>
                <a:gd name="T3" fmla="*/ 19 h 147"/>
                <a:gd name="T4" fmla="*/ 3 w 54"/>
                <a:gd name="T5" fmla="*/ 18 h 147"/>
                <a:gd name="T6" fmla="*/ 3 w 54"/>
                <a:gd name="T7" fmla="*/ 16 h 147"/>
                <a:gd name="T8" fmla="*/ 3 w 54"/>
                <a:gd name="T9" fmla="*/ 18 h 147"/>
                <a:gd name="T10" fmla="*/ 7 w 54"/>
                <a:gd name="T11" fmla="*/ 18 h 147"/>
                <a:gd name="T12" fmla="*/ 6 w 54"/>
                <a:gd name="T13" fmla="*/ 14 h 147"/>
                <a:gd name="T14" fmla="*/ 6 w 54"/>
                <a:gd name="T15" fmla="*/ 5 h 147"/>
                <a:gd name="T16" fmla="*/ 6 w 54"/>
                <a:gd name="T17" fmla="*/ 6 h 147"/>
                <a:gd name="T18" fmla="*/ 6 w 54"/>
                <a:gd name="T19" fmla="*/ 2 h 147"/>
                <a:gd name="T20" fmla="*/ 3 w 54"/>
                <a:gd name="T21" fmla="*/ 1 h 147"/>
                <a:gd name="T22" fmla="*/ 0 w 54"/>
                <a:gd name="T23" fmla="*/ 0 h 147"/>
                <a:gd name="T24" fmla="*/ 0 w 54"/>
                <a:gd name="T25" fmla="*/ 3 h 147"/>
                <a:gd name="T26" fmla="*/ 3 w 54"/>
                <a:gd name="T27" fmla="*/ 4 h 147"/>
                <a:gd name="T28" fmla="*/ 3 w 54"/>
                <a:gd name="T29" fmla="*/ 6 h 147"/>
                <a:gd name="T30" fmla="*/ 3 w 54"/>
                <a:gd name="T31" fmla="*/ 7 h 147"/>
                <a:gd name="T32" fmla="*/ 0 w 54"/>
                <a:gd name="T33" fmla="*/ 8 h 147"/>
                <a:gd name="T34" fmla="*/ 0 w 54"/>
                <a:gd name="T35" fmla="*/ 7 h 147"/>
                <a:gd name="T36" fmla="*/ 0 w 54"/>
                <a:gd name="T37" fmla="*/ 10 h 147"/>
                <a:gd name="T38" fmla="*/ 3 w 54"/>
                <a:gd name="T39" fmla="*/ 10 h 147"/>
                <a:gd name="T40" fmla="*/ 3 w 54"/>
                <a:gd name="T41" fmla="*/ 13 h 147"/>
                <a:gd name="T42" fmla="*/ 3 w 54"/>
                <a:gd name="T43" fmla="*/ 15 h 147"/>
                <a:gd name="T44" fmla="*/ 1 w 54"/>
                <a:gd name="T45" fmla="*/ 16 h 147"/>
                <a:gd name="T46" fmla="*/ 0 w 54"/>
                <a:gd name="T47" fmla="*/ 16 h 1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"/>
                <a:gd name="T73" fmla="*/ 0 h 147"/>
                <a:gd name="T74" fmla="*/ 54 w 54"/>
                <a:gd name="T75" fmla="*/ 147 h 1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" h="147">
                  <a:moveTo>
                    <a:pt x="0" y="127"/>
                  </a:moveTo>
                  <a:lnTo>
                    <a:pt x="0" y="147"/>
                  </a:lnTo>
                  <a:lnTo>
                    <a:pt x="18" y="138"/>
                  </a:lnTo>
                  <a:lnTo>
                    <a:pt x="28" y="121"/>
                  </a:lnTo>
                  <a:lnTo>
                    <a:pt x="28" y="142"/>
                  </a:lnTo>
                  <a:lnTo>
                    <a:pt x="54" y="142"/>
                  </a:lnTo>
                  <a:lnTo>
                    <a:pt x="48" y="111"/>
                  </a:lnTo>
                  <a:lnTo>
                    <a:pt x="48" y="37"/>
                  </a:lnTo>
                  <a:lnTo>
                    <a:pt x="48" y="42"/>
                  </a:lnTo>
                  <a:lnTo>
                    <a:pt x="44" y="16"/>
                  </a:lnTo>
                  <a:lnTo>
                    <a:pt x="23" y="2"/>
                  </a:lnTo>
                  <a:lnTo>
                    <a:pt x="0" y="0"/>
                  </a:lnTo>
                  <a:lnTo>
                    <a:pt x="0" y="21"/>
                  </a:lnTo>
                  <a:lnTo>
                    <a:pt x="20" y="29"/>
                  </a:lnTo>
                  <a:lnTo>
                    <a:pt x="28" y="43"/>
                  </a:lnTo>
                  <a:lnTo>
                    <a:pt x="28" y="53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73"/>
                  </a:lnTo>
                  <a:lnTo>
                    <a:pt x="28" y="73"/>
                  </a:lnTo>
                  <a:lnTo>
                    <a:pt x="25" y="98"/>
                  </a:lnTo>
                  <a:lnTo>
                    <a:pt x="20" y="115"/>
                  </a:lnTo>
                  <a:lnTo>
                    <a:pt x="6" y="126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14" name="Freeform 15"/>
            <p:cNvSpPr>
              <a:spLocks/>
            </p:cNvSpPr>
            <p:nvPr/>
          </p:nvSpPr>
          <p:spPr bwMode="auto">
            <a:xfrm>
              <a:off x="2395" y="3052"/>
              <a:ext cx="27" cy="24"/>
            </a:xfrm>
            <a:custGeom>
              <a:avLst/>
              <a:gdLst>
                <a:gd name="T0" fmla="*/ 6 w 53"/>
                <a:gd name="T1" fmla="*/ 3 h 47"/>
                <a:gd name="T2" fmla="*/ 6 w 53"/>
                <a:gd name="T3" fmla="*/ 0 h 47"/>
                <a:gd name="T4" fmla="*/ 7 w 53"/>
                <a:gd name="T5" fmla="*/ 1 h 47"/>
                <a:gd name="T6" fmla="*/ 6 w 53"/>
                <a:gd name="T7" fmla="*/ 1 h 47"/>
                <a:gd name="T8" fmla="*/ 4 w 53"/>
                <a:gd name="T9" fmla="*/ 1 h 47"/>
                <a:gd name="T10" fmla="*/ 3 w 53"/>
                <a:gd name="T11" fmla="*/ 2 h 47"/>
                <a:gd name="T12" fmla="*/ 3 w 53"/>
                <a:gd name="T13" fmla="*/ 2 h 47"/>
                <a:gd name="T14" fmla="*/ 2 w 53"/>
                <a:gd name="T15" fmla="*/ 3 h 47"/>
                <a:gd name="T16" fmla="*/ 1 w 53"/>
                <a:gd name="T17" fmla="*/ 4 h 47"/>
                <a:gd name="T18" fmla="*/ 1 w 53"/>
                <a:gd name="T19" fmla="*/ 5 h 47"/>
                <a:gd name="T20" fmla="*/ 1 w 53"/>
                <a:gd name="T21" fmla="*/ 6 h 47"/>
                <a:gd name="T22" fmla="*/ 0 w 53"/>
                <a:gd name="T23" fmla="*/ 6 h 47"/>
                <a:gd name="T24" fmla="*/ 3 w 53"/>
                <a:gd name="T25" fmla="*/ 6 h 47"/>
                <a:gd name="T26" fmla="*/ 4 w 53"/>
                <a:gd name="T27" fmla="*/ 6 h 47"/>
                <a:gd name="T28" fmla="*/ 4 w 53"/>
                <a:gd name="T29" fmla="*/ 5 h 47"/>
                <a:gd name="T30" fmla="*/ 4 w 53"/>
                <a:gd name="T31" fmla="*/ 4 h 47"/>
                <a:gd name="T32" fmla="*/ 5 w 53"/>
                <a:gd name="T33" fmla="*/ 3 h 47"/>
                <a:gd name="T34" fmla="*/ 6 w 53"/>
                <a:gd name="T35" fmla="*/ 3 h 47"/>
                <a:gd name="T36" fmla="*/ 6 w 53"/>
                <a:gd name="T37" fmla="*/ 4 h 47"/>
                <a:gd name="T38" fmla="*/ 6 w 53"/>
                <a:gd name="T39" fmla="*/ 3 h 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47"/>
                <a:gd name="T62" fmla="*/ 53 w 53"/>
                <a:gd name="T63" fmla="*/ 47 h 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47">
                  <a:moveTo>
                    <a:pt x="47" y="20"/>
                  </a:moveTo>
                  <a:lnTo>
                    <a:pt x="47" y="0"/>
                  </a:lnTo>
                  <a:lnTo>
                    <a:pt x="53" y="5"/>
                  </a:lnTo>
                  <a:lnTo>
                    <a:pt x="42" y="5"/>
                  </a:lnTo>
                  <a:lnTo>
                    <a:pt x="31" y="7"/>
                  </a:lnTo>
                  <a:lnTo>
                    <a:pt x="23" y="9"/>
                  </a:lnTo>
                  <a:lnTo>
                    <a:pt x="17" y="14"/>
                  </a:lnTo>
                  <a:lnTo>
                    <a:pt x="12" y="20"/>
                  </a:lnTo>
                  <a:lnTo>
                    <a:pt x="7" y="28"/>
                  </a:lnTo>
                  <a:lnTo>
                    <a:pt x="6" y="36"/>
                  </a:lnTo>
                  <a:lnTo>
                    <a:pt x="5" y="47"/>
                  </a:lnTo>
                  <a:lnTo>
                    <a:pt x="0" y="42"/>
                  </a:lnTo>
                  <a:lnTo>
                    <a:pt x="20" y="42"/>
                  </a:lnTo>
                  <a:lnTo>
                    <a:pt x="26" y="47"/>
                  </a:lnTo>
                  <a:lnTo>
                    <a:pt x="28" y="36"/>
                  </a:lnTo>
                  <a:lnTo>
                    <a:pt x="31" y="28"/>
                  </a:lnTo>
                  <a:lnTo>
                    <a:pt x="37" y="23"/>
                  </a:lnTo>
                  <a:lnTo>
                    <a:pt x="47" y="20"/>
                  </a:lnTo>
                  <a:lnTo>
                    <a:pt x="47" y="26"/>
                  </a:lnTo>
                  <a:lnTo>
                    <a:pt x="47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15" name="Freeform 16"/>
            <p:cNvSpPr>
              <a:spLocks/>
            </p:cNvSpPr>
            <p:nvPr/>
          </p:nvSpPr>
          <p:spPr bwMode="auto">
            <a:xfrm>
              <a:off x="2395" y="3081"/>
              <a:ext cx="24" cy="48"/>
            </a:xfrm>
            <a:custGeom>
              <a:avLst/>
              <a:gdLst>
                <a:gd name="T0" fmla="*/ 6 w 47"/>
                <a:gd name="T1" fmla="*/ 3 h 94"/>
                <a:gd name="T2" fmla="*/ 6 w 47"/>
                <a:gd name="T3" fmla="*/ 0 h 94"/>
                <a:gd name="T4" fmla="*/ 6 w 47"/>
                <a:gd name="T5" fmla="*/ 1 h 94"/>
                <a:gd name="T6" fmla="*/ 4 w 47"/>
                <a:gd name="T7" fmla="*/ 1 h 94"/>
                <a:gd name="T8" fmla="*/ 3 w 47"/>
                <a:gd name="T9" fmla="*/ 2 h 94"/>
                <a:gd name="T10" fmla="*/ 2 w 47"/>
                <a:gd name="T11" fmla="*/ 2 h 94"/>
                <a:gd name="T12" fmla="*/ 1 w 47"/>
                <a:gd name="T13" fmla="*/ 3 h 94"/>
                <a:gd name="T14" fmla="*/ 1 w 47"/>
                <a:gd name="T15" fmla="*/ 4 h 94"/>
                <a:gd name="T16" fmla="*/ 1 w 47"/>
                <a:gd name="T17" fmla="*/ 5 h 94"/>
                <a:gd name="T18" fmla="*/ 0 w 47"/>
                <a:gd name="T19" fmla="*/ 6 h 94"/>
                <a:gd name="T20" fmla="*/ 1 w 47"/>
                <a:gd name="T21" fmla="*/ 9 h 94"/>
                <a:gd name="T22" fmla="*/ 1 w 47"/>
                <a:gd name="T23" fmla="*/ 11 h 94"/>
                <a:gd name="T24" fmla="*/ 2 w 47"/>
                <a:gd name="T25" fmla="*/ 11 h 94"/>
                <a:gd name="T26" fmla="*/ 3 w 47"/>
                <a:gd name="T27" fmla="*/ 12 h 94"/>
                <a:gd name="T28" fmla="*/ 4 w 47"/>
                <a:gd name="T29" fmla="*/ 12 h 94"/>
                <a:gd name="T30" fmla="*/ 5 w 47"/>
                <a:gd name="T31" fmla="*/ 13 h 94"/>
                <a:gd name="T32" fmla="*/ 6 w 47"/>
                <a:gd name="T33" fmla="*/ 13 h 94"/>
                <a:gd name="T34" fmla="*/ 6 w 47"/>
                <a:gd name="T35" fmla="*/ 10 h 94"/>
                <a:gd name="T36" fmla="*/ 6 w 47"/>
                <a:gd name="T37" fmla="*/ 10 h 94"/>
                <a:gd name="T38" fmla="*/ 4 w 47"/>
                <a:gd name="T39" fmla="*/ 9 h 94"/>
                <a:gd name="T40" fmla="*/ 4 w 47"/>
                <a:gd name="T41" fmla="*/ 9 h 94"/>
                <a:gd name="T42" fmla="*/ 3 w 47"/>
                <a:gd name="T43" fmla="*/ 8 h 94"/>
                <a:gd name="T44" fmla="*/ 3 w 47"/>
                <a:gd name="T45" fmla="*/ 6 h 94"/>
                <a:gd name="T46" fmla="*/ 3 w 47"/>
                <a:gd name="T47" fmla="*/ 5 h 94"/>
                <a:gd name="T48" fmla="*/ 3 w 47"/>
                <a:gd name="T49" fmla="*/ 5 h 94"/>
                <a:gd name="T50" fmla="*/ 4 w 47"/>
                <a:gd name="T51" fmla="*/ 4 h 94"/>
                <a:gd name="T52" fmla="*/ 5 w 47"/>
                <a:gd name="T53" fmla="*/ 3 h 94"/>
                <a:gd name="T54" fmla="*/ 6 w 47"/>
                <a:gd name="T55" fmla="*/ 3 h 9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"/>
                <a:gd name="T85" fmla="*/ 0 h 94"/>
                <a:gd name="T86" fmla="*/ 47 w 47"/>
                <a:gd name="T87" fmla="*/ 94 h 9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" h="94">
                  <a:moveTo>
                    <a:pt x="47" y="20"/>
                  </a:moveTo>
                  <a:lnTo>
                    <a:pt x="47" y="0"/>
                  </a:lnTo>
                  <a:lnTo>
                    <a:pt x="47" y="5"/>
                  </a:lnTo>
                  <a:lnTo>
                    <a:pt x="29" y="7"/>
                  </a:lnTo>
                  <a:lnTo>
                    <a:pt x="20" y="10"/>
                  </a:lnTo>
                  <a:lnTo>
                    <a:pt x="13" y="14"/>
                  </a:lnTo>
                  <a:lnTo>
                    <a:pt x="8" y="20"/>
                  </a:lnTo>
                  <a:lnTo>
                    <a:pt x="3" y="28"/>
                  </a:lnTo>
                  <a:lnTo>
                    <a:pt x="1" y="36"/>
                  </a:lnTo>
                  <a:lnTo>
                    <a:pt x="0" y="47"/>
                  </a:lnTo>
                  <a:lnTo>
                    <a:pt x="2" y="65"/>
                  </a:lnTo>
                  <a:lnTo>
                    <a:pt x="8" y="81"/>
                  </a:lnTo>
                  <a:lnTo>
                    <a:pt x="13" y="86"/>
                  </a:lnTo>
                  <a:lnTo>
                    <a:pt x="19" y="91"/>
                  </a:lnTo>
                  <a:lnTo>
                    <a:pt x="28" y="93"/>
                  </a:lnTo>
                  <a:lnTo>
                    <a:pt x="37" y="94"/>
                  </a:lnTo>
                  <a:lnTo>
                    <a:pt x="47" y="94"/>
                  </a:lnTo>
                  <a:lnTo>
                    <a:pt x="47" y="74"/>
                  </a:lnTo>
                  <a:lnTo>
                    <a:pt x="42" y="74"/>
                  </a:lnTo>
                  <a:lnTo>
                    <a:pt x="32" y="71"/>
                  </a:lnTo>
                  <a:lnTo>
                    <a:pt x="25" y="66"/>
                  </a:lnTo>
                  <a:lnTo>
                    <a:pt x="21" y="58"/>
                  </a:lnTo>
                  <a:lnTo>
                    <a:pt x="20" y="47"/>
                  </a:lnTo>
                  <a:lnTo>
                    <a:pt x="20" y="40"/>
                  </a:lnTo>
                  <a:lnTo>
                    <a:pt x="23" y="34"/>
                  </a:lnTo>
                  <a:lnTo>
                    <a:pt x="28" y="25"/>
                  </a:lnTo>
                  <a:lnTo>
                    <a:pt x="36" y="22"/>
                  </a:lnTo>
                  <a:lnTo>
                    <a:pt x="47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16" name="Freeform 17"/>
            <p:cNvSpPr>
              <a:spLocks/>
            </p:cNvSpPr>
            <p:nvPr/>
          </p:nvSpPr>
          <p:spPr bwMode="auto">
            <a:xfrm>
              <a:off x="2464" y="3017"/>
              <a:ext cx="25" cy="129"/>
            </a:xfrm>
            <a:custGeom>
              <a:avLst/>
              <a:gdLst>
                <a:gd name="T0" fmla="*/ 3 w 50"/>
                <a:gd name="T1" fmla="*/ 32 h 259"/>
                <a:gd name="T2" fmla="*/ 3 w 50"/>
                <a:gd name="T3" fmla="*/ 28 h 259"/>
                <a:gd name="T4" fmla="*/ 6 w 50"/>
                <a:gd name="T5" fmla="*/ 24 h 259"/>
                <a:gd name="T6" fmla="*/ 6 w 50"/>
                <a:gd name="T7" fmla="*/ 20 h 259"/>
                <a:gd name="T8" fmla="*/ 6 w 50"/>
                <a:gd name="T9" fmla="*/ 16 h 259"/>
                <a:gd name="T10" fmla="*/ 6 w 50"/>
                <a:gd name="T11" fmla="*/ 12 h 259"/>
                <a:gd name="T12" fmla="*/ 6 w 50"/>
                <a:gd name="T13" fmla="*/ 8 h 259"/>
                <a:gd name="T14" fmla="*/ 3 w 50"/>
                <a:gd name="T15" fmla="*/ 4 h 259"/>
                <a:gd name="T16" fmla="*/ 3 w 50"/>
                <a:gd name="T17" fmla="*/ 0 h 259"/>
                <a:gd name="T18" fmla="*/ 2 w 50"/>
                <a:gd name="T19" fmla="*/ 0 h 259"/>
                <a:gd name="T20" fmla="*/ 0 w 50"/>
                <a:gd name="T21" fmla="*/ 0 h 259"/>
                <a:gd name="T22" fmla="*/ 0 w 50"/>
                <a:gd name="T23" fmla="*/ 0 h 259"/>
                <a:gd name="T24" fmla="*/ 2 w 50"/>
                <a:gd name="T25" fmla="*/ 4 h 259"/>
                <a:gd name="T26" fmla="*/ 3 w 50"/>
                <a:gd name="T27" fmla="*/ 8 h 259"/>
                <a:gd name="T28" fmla="*/ 3 w 50"/>
                <a:gd name="T29" fmla="*/ 12 h 259"/>
                <a:gd name="T30" fmla="*/ 3 w 50"/>
                <a:gd name="T31" fmla="*/ 17 h 259"/>
                <a:gd name="T32" fmla="*/ 3 w 50"/>
                <a:gd name="T33" fmla="*/ 20 h 259"/>
                <a:gd name="T34" fmla="*/ 3 w 50"/>
                <a:gd name="T35" fmla="*/ 24 h 259"/>
                <a:gd name="T36" fmla="*/ 2 w 50"/>
                <a:gd name="T37" fmla="*/ 28 h 259"/>
                <a:gd name="T38" fmla="*/ 1 w 50"/>
                <a:gd name="T39" fmla="*/ 32 h 259"/>
                <a:gd name="T40" fmla="*/ 0 w 50"/>
                <a:gd name="T41" fmla="*/ 31 h 259"/>
                <a:gd name="T42" fmla="*/ 2 w 50"/>
                <a:gd name="T43" fmla="*/ 31 h 259"/>
                <a:gd name="T44" fmla="*/ 3 w 50"/>
                <a:gd name="T45" fmla="*/ 32 h 2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"/>
                <a:gd name="T70" fmla="*/ 0 h 259"/>
                <a:gd name="T71" fmla="*/ 50 w 50"/>
                <a:gd name="T72" fmla="*/ 259 h 2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" h="259">
                  <a:moveTo>
                    <a:pt x="23" y="259"/>
                  </a:moveTo>
                  <a:lnTo>
                    <a:pt x="31" y="228"/>
                  </a:lnTo>
                  <a:lnTo>
                    <a:pt x="41" y="196"/>
                  </a:lnTo>
                  <a:lnTo>
                    <a:pt x="48" y="165"/>
                  </a:lnTo>
                  <a:lnTo>
                    <a:pt x="50" y="130"/>
                  </a:lnTo>
                  <a:lnTo>
                    <a:pt x="48" y="98"/>
                  </a:lnTo>
                  <a:lnTo>
                    <a:pt x="41" y="68"/>
                  </a:lnTo>
                  <a:lnTo>
                    <a:pt x="31" y="37"/>
                  </a:lnTo>
                  <a:lnTo>
                    <a:pt x="23" y="5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0" y="38"/>
                  </a:lnTo>
                  <a:lnTo>
                    <a:pt x="18" y="70"/>
                  </a:lnTo>
                  <a:lnTo>
                    <a:pt x="21" y="103"/>
                  </a:lnTo>
                  <a:lnTo>
                    <a:pt x="23" y="136"/>
                  </a:lnTo>
                  <a:lnTo>
                    <a:pt x="21" y="167"/>
                  </a:lnTo>
                  <a:lnTo>
                    <a:pt x="18" y="198"/>
                  </a:lnTo>
                  <a:lnTo>
                    <a:pt x="13" y="228"/>
                  </a:lnTo>
                  <a:lnTo>
                    <a:pt x="6" y="259"/>
                  </a:lnTo>
                  <a:lnTo>
                    <a:pt x="0" y="255"/>
                  </a:lnTo>
                  <a:lnTo>
                    <a:pt x="16" y="255"/>
                  </a:lnTo>
                  <a:lnTo>
                    <a:pt x="23" y="2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17" name="Freeform 18"/>
            <p:cNvSpPr>
              <a:spLocks/>
            </p:cNvSpPr>
            <p:nvPr/>
          </p:nvSpPr>
          <p:spPr bwMode="auto">
            <a:xfrm>
              <a:off x="3564" y="3017"/>
              <a:ext cx="21" cy="129"/>
            </a:xfrm>
            <a:custGeom>
              <a:avLst/>
              <a:gdLst>
                <a:gd name="T0" fmla="*/ 6 w 41"/>
                <a:gd name="T1" fmla="*/ 32 h 259"/>
                <a:gd name="T2" fmla="*/ 5 w 41"/>
                <a:gd name="T3" fmla="*/ 28 h 259"/>
                <a:gd name="T4" fmla="*/ 4 w 41"/>
                <a:gd name="T5" fmla="*/ 24 h 259"/>
                <a:gd name="T6" fmla="*/ 4 w 41"/>
                <a:gd name="T7" fmla="*/ 20 h 259"/>
                <a:gd name="T8" fmla="*/ 4 w 41"/>
                <a:gd name="T9" fmla="*/ 17 h 259"/>
                <a:gd name="T10" fmla="*/ 4 w 41"/>
                <a:gd name="T11" fmla="*/ 12 h 259"/>
                <a:gd name="T12" fmla="*/ 4 w 41"/>
                <a:gd name="T13" fmla="*/ 8 h 259"/>
                <a:gd name="T14" fmla="*/ 6 w 41"/>
                <a:gd name="T15" fmla="*/ 0 h 259"/>
                <a:gd name="T16" fmla="*/ 6 w 41"/>
                <a:gd name="T17" fmla="*/ 0 h 259"/>
                <a:gd name="T18" fmla="*/ 4 w 41"/>
                <a:gd name="T19" fmla="*/ 0 h 259"/>
                <a:gd name="T20" fmla="*/ 4 w 41"/>
                <a:gd name="T21" fmla="*/ 0 h 259"/>
                <a:gd name="T22" fmla="*/ 3 w 41"/>
                <a:gd name="T23" fmla="*/ 4 h 259"/>
                <a:gd name="T24" fmla="*/ 2 w 41"/>
                <a:gd name="T25" fmla="*/ 8 h 259"/>
                <a:gd name="T26" fmla="*/ 1 w 41"/>
                <a:gd name="T27" fmla="*/ 12 h 259"/>
                <a:gd name="T28" fmla="*/ 0 w 41"/>
                <a:gd name="T29" fmla="*/ 16 h 259"/>
                <a:gd name="T30" fmla="*/ 1 w 41"/>
                <a:gd name="T31" fmla="*/ 20 h 259"/>
                <a:gd name="T32" fmla="*/ 3 w 41"/>
                <a:gd name="T33" fmla="*/ 28 h 259"/>
                <a:gd name="T34" fmla="*/ 4 w 41"/>
                <a:gd name="T35" fmla="*/ 32 h 259"/>
                <a:gd name="T36" fmla="*/ 4 w 41"/>
                <a:gd name="T37" fmla="*/ 31 h 259"/>
                <a:gd name="T38" fmla="*/ 6 w 41"/>
                <a:gd name="T39" fmla="*/ 31 h 259"/>
                <a:gd name="T40" fmla="*/ 6 w 41"/>
                <a:gd name="T41" fmla="*/ 32 h 2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259"/>
                <a:gd name="T65" fmla="*/ 41 w 41"/>
                <a:gd name="T66" fmla="*/ 259 h 2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259">
                  <a:moveTo>
                    <a:pt x="41" y="259"/>
                  </a:moveTo>
                  <a:lnTo>
                    <a:pt x="35" y="228"/>
                  </a:lnTo>
                  <a:lnTo>
                    <a:pt x="31" y="198"/>
                  </a:lnTo>
                  <a:lnTo>
                    <a:pt x="27" y="167"/>
                  </a:lnTo>
                  <a:lnTo>
                    <a:pt x="26" y="136"/>
                  </a:lnTo>
                  <a:lnTo>
                    <a:pt x="27" y="103"/>
                  </a:lnTo>
                  <a:lnTo>
                    <a:pt x="31" y="70"/>
                  </a:lnTo>
                  <a:lnTo>
                    <a:pt x="41" y="5"/>
                  </a:lnTo>
                  <a:lnTo>
                    <a:pt x="41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17" y="37"/>
                  </a:lnTo>
                  <a:lnTo>
                    <a:pt x="10" y="68"/>
                  </a:lnTo>
                  <a:lnTo>
                    <a:pt x="3" y="98"/>
                  </a:lnTo>
                  <a:lnTo>
                    <a:pt x="0" y="130"/>
                  </a:lnTo>
                  <a:lnTo>
                    <a:pt x="3" y="165"/>
                  </a:lnTo>
                  <a:lnTo>
                    <a:pt x="17" y="228"/>
                  </a:lnTo>
                  <a:lnTo>
                    <a:pt x="26" y="259"/>
                  </a:lnTo>
                  <a:lnTo>
                    <a:pt x="26" y="255"/>
                  </a:lnTo>
                  <a:lnTo>
                    <a:pt x="41" y="255"/>
                  </a:lnTo>
                  <a:lnTo>
                    <a:pt x="41" y="2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18" name="Freeform 19"/>
            <p:cNvSpPr>
              <a:spLocks/>
            </p:cNvSpPr>
            <p:nvPr/>
          </p:nvSpPr>
          <p:spPr bwMode="auto">
            <a:xfrm>
              <a:off x="3634" y="3054"/>
              <a:ext cx="27" cy="75"/>
            </a:xfrm>
            <a:custGeom>
              <a:avLst/>
              <a:gdLst>
                <a:gd name="T0" fmla="*/ 0 w 53"/>
                <a:gd name="T1" fmla="*/ 17 h 150"/>
                <a:gd name="T2" fmla="*/ 0 w 53"/>
                <a:gd name="T3" fmla="*/ 19 h 150"/>
                <a:gd name="T4" fmla="*/ 1 w 53"/>
                <a:gd name="T5" fmla="*/ 19 h 150"/>
                <a:gd name="T6" fmla="*/ 3 w 53"/>
                <a:gd name="T7" fmla="*/ 19 h 150"/>
                <a:gd name="T8" fmla="*/ 4 w 53"/>
                <a:gd name="T9" fmla="*/ 18 h 150"/>
                <a:gd name="T10" fmla="*/ 5 w 53"/>
                <a:gd name="T11" fmla="*/ 18 h 150"/>
                <a:gd name="T12" fmla="*/ 6 w 53"/>
                <a:gd name="T13" fmla="*/ 15 h 150"/>
                <a:gd name="T14" fmla="*/ 6 w 53"/>
                <a:gd name="T15" fmla="*/ 14 h 150"/>
                <a:gd name="T16" fmla="*/ 7 w 53"/>
                <a:gd name="T17" fmla="*/ 12 h 150"/>
                <a:gd name="T18" fmla="*/ 7 w 53"/>
                <a:gd name="T19" fmla="*/ 9 h 150"/>
                <a:gd name="T20" fmla="*/ 7 w 53"/>
                <a:gd name="T21" fmla="*/ 6 h 150"/>
                <a:gd name="T22" fmla="*/ 7 w 53"/>
                <a:gd name="T23" fmla="*/ 5 h 150"/>
                <a:gd name="T24" fmla="*/ 6 w 53"/>
                <a:gd name="T25" fmla="*/ 3 h 150"/>
                <a:gd name="T26" fmla="*/ 5 w 53"/>
                <a:gd name="T27" fmla="*/ 2 h 150"/>
                <a:gd name="T28" fmla="*/ 4 w 53"/>
                <a:gd name="T29" fmla="*/ 1 h 150"/>
                <a:gd name="T30" fmla="*/ 3 w 53"/>
                <a:gd name="T31" fmla="*/ 1 h 150"/>
                <a:gd name="T32" fmla="*/ 0 w 53"/>
                <a:gd name="T33" fmla="*/ 0 h 150"/>
                <a:gd name="T34" fmla="*/ 0 w 53"/>
                <a:gd name="T35" fmla="*/ 2 h 150"/>
                <a:gd name="T36" fmla="*/ 0 w 53"/>
                <a:gd name="T37" fmla="*/ 2 h 150"/>
                <a:gd name="T38" fmla="*/ 1 w 53"/>
                <a:gd name="T39" fmla="*/ 2 h 150"/>
                <a:gd name="T40" fmla="*/ 2 w 53"/>
                <a:gd name="T41" fmla="*/ 3 h 150"/>
                <a:gd name="T42" fmla="*/ 3 w 53"/>
                <a:gd name="T43" fmla="*/ 3 h 150"/>
                <a:gd name="T44" fmla="*/ 3 w 53"/>
                <a:gd name="T45" fmla="*/ 5 h 150"/>
                <a:gd name="T46" fmla="*/ 4 w 53"/>
                <a:gd name="T47" fmla="*/ 6 h 150"/>
                <a:gd name="T48" fmla="*/ 4 w 53"/>
                <a:gd name="T49" fmla="*/ 9 h 150"/>
                <a:gd name="T50" fmla="*/ 4 w 53"/>
                <a:gd name="T51" fmla="*/ 11 h 150"/>
                <a:gd name="T52" fmla="*/ 3 w 53"/>
                <a:gd name="T53" fmla="*/ 13 h 150"/>
                <a:gd name="T54" fmla="*/ 3 w 53"/>
                <a:gd name="T55" fmla="*/ 14 h 150"/>
                <a:gd name="T56" fmla="*/ 2 w 53"/>
                <a:gd name="T57" fmla="*/ 15 h 150"/>
                <a:gd name="T58" fmla="*/ 1 w 53"/>
                <a:gd name="T59" fmla="*/ 15 h 150"/>
                <a:gd name="T60" fmla="*/ 0 w 53"/>
                <a:gd name="T61" fmla="*/ 17 h 1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"/>
                <a:gd name="T94" fmla="*/ 0 h 150"/>
                <a:gd name="T95" fmla="*/ 53 w 53"/>
                <a:gd name="T96" fmla="*/ 150 h 15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" h="150">
                  <a:moveTo>
                    <a:pt x="0" y="129"/>
                  </a:moveTo>
                  <a:lnTo>
                    <a:pt x="0" y="150"/>
                  </a:lnTo>
                  <a:lnTo>
                    <a:pt x="6" y="150"/>
                  </a:lnTo>
                  <a:lnTo>
                    <a:pt x="22" y="148"/>
                  </a:lnTo>
                  <a:lnTo>
                    <a:pt x="30" y="143"/>
                  </a:lnTo>
                  <a:lnTo>
                    <a:pt x="37" y="137"/>
                  </a:lnTo>
                  <a:lnTo>
                    <a:pt x="43" y="127"/>
                  </a:lnTo>
                  <a:lnTo>
                    <a:pt x="48" y="114"/>
                  </a:lnTo>
                  <a:lnTo>
                    <a:pt x="52" y="97"/>
                  </a:lnTo>
                  <a:lnTo>
                    <a:pt x="53" y="75"/>
                  </a:lnTo>
                  <a:lnTo>
                    <a:pt x="52" y="50"/>
                  </a:lnTo>
                  <a:lnTo>
                    <a:pt x="51" y="38"/>
                  </a:lnTo>
                  <a:lnTo>
                    <a:pt x="47" y="26"/>
                  </a:lnTo>
                  <a:lnTo>
                    <a:pt x="40" y="16"/>
                  </a:lnTo>
                  <a:lnTo>
                    <a:pt x="30" y="7"/>
                  </a:lnTo>
                  <a:lnTo>
                    <a:pt x="18" y="3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7" y="23"/>
                  </a:lnTo>
                  <a:lnTo>
                    <a:pt x="13" y="26"/>
                  </a:lnTo>
                  <a:lnTo>
                    <a:pt x="18" y="30"/>
                  </a:lnTo>
                  <a:lnTo>
                    <a:pt x="22" y="36"/>
                  </a:lnTo>
                  <a:lnTo>
                    <a:pt x="25" y="53"/>
                  </a:lnTo>
                  <a:lnTo>
                    <a:pt x="26" y="75"/>
                  </a:lnTo>
                  <a:lnTo>
                    <a:pt x="26" y="92"/>
                  </a:lnTo>
                  <a:lnTo>
                    <a:pt x="23" y="108"/>
                  </a:lnTo>
                  <a:lnTo>
                    <a:pt x="20" y="115"/>
                  </a:lnTo>
                  <a:lnTo>
                    <a:pt x="16" y="121"/>
                  </a:lnTo>
                  <a:lnTo>
                    <a:pt x="8" y="126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19" name="Freeform 20"/>
            <p:cNvSpPr>
              <a:spLocks/>
            </p:cNvSpPr>
            <p:nvPr/>
          </p:nvSpPr>
          <p:spPr bwMode="auto">
            <a:xfrm>
              <a:off x="3608" y="3021"/>
              <a:ext cx="29" cy="108"/>
            </a:xfrm>
            <a:custGeom>
              <a:avLst/>
              <a:gdLst>
                <a:gd name="T0" fmla="*/ 6 w 59"/>
                <a:gd name="T1" fmla="*/ 11 h 214"/>
                <a:gd name="T2" fmla="*/ 6 w 59"/>
                <a:gd name="T3" fmla="*/ 8 h 214"/>
                <a:gd name="T4" fmla="*/ 7 w 59"/>
                <a:gd name="T5" fmla="*/ 8 h 214"/>
                <a:gd name="T6" fmla="*/ 4 w 59"/>
                <a:gd name="T7" fmla="*/ 9 h 214"/>
                <a:gd name="T8" fmla="*/ 3 w 59"/>
                <a:gd name="T9" fmla="*/ 11 h 214"/>
                <a:gd name="T10" fmla="*/ 2 w 59"/>
                <a:gd name="T11" fmla="*/ 11 h 214"/>
                <a:gd name="T12" fmla="*/ 2 w 59"/>
                <a:gd name="T13" fmla="*/ 0 h 214"/>
                <a:gd name="T14" fmla="*/ 0 w 59"/>
                <a:gd name="T15" fmla="*/ 0 h 214"/>
                <a:gd name="T16" fmla="*/ 0 w 59"/>
                <a:gd name="T17" fmla="*/ 27 h 214"/>
                <a:gd name="T18" fmla="*/ 2 w 59"/>
                <a:gd name="T19" fmla="*/ 27 h 214"/>
                <a:gd name="T20" fmla="*/ 2 w 59"/>
                <a:gd name="T21" fmla="*/ 24 h 214"/>
                <a:gd name="T22" fmla="*/ 4 w 59"/>
                <a:gd name="T23" fmla="*/ 27 h 214"/>
                <a:gd name="T24" fmla="*/ 6 w 59"/>
                <a:gd name="T25" fmla="*/ 28 h 214"/>
                <a:gd name="T26" fmla="*/ 6 w 59"/>
                <a:gd name="T27" fmla="*/ 25 h 214"/>
                <a:gd name="T28" fmla="*/ 4 w 59"/>
                <a:gd name="T29" fmla="*/ 24 h 214"/>
                <a:gd name="T30" fmla="*/ 3 w 59"/>
                <a:gd name="T31" fmla="*/ 23 h 214"/>
                <a:gd name="T32" fmla="*/ 3 w 59"/>
                <a:gd name="T33" fmla="*/ 17 h 214"/>
                <a:gd name="T34" fmla="*/ 3 w 59"/>
                <a:gd name="T35" fmla="*/ 13 h 214"/>
                <a:gd name="T36" fmla="*/ 5 w 59"/>
                <a:gd name="T37" fmla="*/ 11 h 214"/>
                <a:gd name="T38" fmla="*/ 6 w 59"/>
                <a:gd name="T39" fmla="*/ 11 h 214"/>
                <a:gd name="T40" fmla="*/ 6 w 59"/>
                <a:gd name="T41" fmla="*/ 11 h 214"/>
                <a:gd name="T42" fmla="*/ 6 w 59"/>
                <a:gd name="T43" fmla="*/ 11 h 2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214"/>
                <a:gd name="T68" fmla="*/ 59 w 59"/>
                <a:gd name="T69" fmla="*/ 214 h 2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214">
                  <a:moveTo>
                    <a:pt x="53" y="81"/>
                  </a:moveTo>
                  <a:lnTo>
                    <a:pt x="53" y="59"/>
                  </a:lnTo>
                  <a:lnTo>
                    <a:pt x="59" y="64"/>
                  </a:lnTo>
                  <a:lnTo>
                    <a:pt x="38" y="69"/>
                  </a:lnTo>
                  <a:lnTo>
                    <a:pt x="26" y="81"/>
                  </a:lnTo>
                  <a:lnTo>
                    <a:pt x="21" y="8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09"/>
                  </a:lnTo>
                  <a:lnTo>
                    <a:pt x="21" y="209"/>
                  </a:lnTo>
                  <a:lnTo>
                    <a:pt x="21" y="188"/>
                  </a:lnTo>
                  <a:lnTo>
                    <a:pt x="37" y="209"/>
                  </a:lnTo>
                  <a:lnTo>
                    <a:pt x="53" y="214"/>
                  </a:lnTo>
                  <a:lnTo>
                    <a:pt x="53" y="193"/>
                  </a:lnTo>
                  <a:lnTo>
                    <a:pt x="39" y="191"/>
                  </a:lnTo>
                  <a:lnTo>
                    <a:pt x="30" y="179"/>
                  </a:lnTo>
                  <a:lnTo>
                    <a:pt x="26" y="134"/>
                  </a:lnTo>
                  <a:lnTo>
                    <a:pt x="29" y="99"/>
                  </a:lnTo>
                  <a:lnTo>
                    <a:pt x="41" y="82"/>
                  </a:lnTo>
                  <a:lnTo>
                    <a:pt x="48" y="81"/>
                  </a:lnTo>
                  <a:lnTo>
                    <a:pt x="53" y="86"/>
                  </a:lnTo>
                  <a:lnTo>
                    <a:pt x="53" y="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20" name="Freeform 21"/>
            <p:cNvSpPr>
              <a:spLocks/>
            </p:cNvSpPr>
            <p:nvPr/>
          </p:nvSpPr>
          <p:spPr bwMode="auto">
            <a:xfrm>
              <a:off x="3677" y="3017"/>
              <a:ext cx="25" cy="129"/>
            </a:xfrm>
            <a:custGeom>
              <a:avLst/>
              <a:gdLst>
                <a:gd name="T0" fmla="*/ 3 w 50"/>
                <a:gd name="T1" fmla="*/ 32 h 259"/>
                <a:gd name="T2" fmla="*/ 6 w 50"/>
                <a:gd name="T3" fmla="*/ 24 h 259"/>
                <a:gd name="T4" fmla="*/ 6 w 50"/>
                <a:gd name="T5" fmla="*/ 20 h 259"/>
                <a:gd name="T6" fmla="*/ 6 w 50"/>
                <a:gd name="T7" fmla="*/ 16 h 259"/>
                <a:gd name="T8" fmla="*/ 6 w 50"/>
                <a:gd name="T9" fmla="*/ 12 h 259"/>
                <a:gd name="T10" fmla="*/ 6 w 50"/>
                <a:gd name="T11" fmla="*/ 8 h 259"/>
                <a:gd name="T12" fmla="*/ 3 w 50"/>
                <a:gd name="T13" fmla="*/ 0 h 259"/>
                <a:gd name="T14" fmla="*/ 3 w 50"/>
                <a:gd name="T15" fmla="*/ 0 h 259"/>
                <a:gd name="T16" fmla="*/ 0 w 50"/>
                <a:gd name="T17" fmla="*/ 0 h 259"/>
                <a:gd name="T18" fmla="*/ 0 w 50"/>
                <a:gd name="T19" fmla="*/ 0 h 259"/>
                <a:gd name="T20" fmla="*/ 2 w 50"/>
                <a:gd name="T21" fmla="*/ 4 h 259"/>
                <a:gd name="T22" fmla="*/ 3 w 50"/>
                <a:gd name="T23" fmla="*/ 8 h 259"/>
                <a:gd name="T24" fmla="*/ 3 w 50"/>
                <a:gd name="T25" fmla="*/ 12 h 259"/>
                <a:gd name="T26" fmla="*/ 3 w 50"/>
                <a:gd name="T27" fmla="*/ 17 h 259"/>
                <a:gd name="T28" fmla="*/ 3 w 50"/>
                <a:gd name="T29" fmla="*/ 20 h 259"/>
                <a:gd name="T30" fmla="*/ 3 w 50"/>
                <a:gd name="T31" fmla="*/ 24 h 259"/>
                <a:gd name="T32" fmla="*/ 2 w 50"/>
                <a:gd name="T33" fmla="*/ 28 h 259"/>
                <a:gd name="T34" fmla="*/ 1 w 50"/>
                <a:gd name="T35" fmla="*/ 32 h 259"/>
                <a:gd name="T36" fmla="*/ 0 w 50"/>
                <a:gd name="T37" fmla="*/ 31 h 259"/>
                <a:gd name="T38" fmla="*/ 3 w 50"/>
                <a:gd name="T39" fmla="*/ 31 h 259"/>
                <a:gd name="T40" fmla="*/ 3 w 50"/>
                <a:gd name="T41" fmla="*/ 32 h 2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"/>
                <a:gd name="T64" fmla="*/ 0 h 259"/>
                <a:gd name="T65" fmla="*/ 50 w 50"/>
                <a:gd name="T66" fmla="*/ 259 h 2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" h="259">
                  <a:moveTo>
                    <a:pt x="21" y="259"/>
                  </a:moveTo>
                  <a:lnTo>
                    <a:pt x="41" y="196"/>
                  </a:lnTo>
                  <a:lnTo>
                    <a:pt x="48" y="165"/>
                  </a:lnTo>
                  <a:lnTo>
                    <a:pt x="50" y="130"/>
                  </a:lnTo>
                  <a:lnTo>
                    <a:pt x="48" y="98"/>
                  </a:lnTo>
                  <a:lnTo>
                    <a:pt x="41" y="68"/>
                  </a:lnTo>
                  <a:lnTo>
                    <a:pt x="21" y="5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0" y="38"/>
                  </a:lnTo>
                  <a:lnTo>
                    <a:pt x="17" y="70"/>
                  </a:lnTo>
                  <a:lnTo>
                    <a:pt x="20" y="103"/>
                  </a:lnTo>
                  <a:lnTo>
                    <a:pt x="21" y="136"/>
                  </a:lnTo>
                  <a:lnTo>
                    <a:pt x="20" y="167"/>
                  </a:lnTo>
                  <a:lnTo>
                    <a:pt x="18" y="198"/>
                  </a:lnTo>
                  <a:lnTo>
                    <a:pt x="12" y="228"/>
                  </a:lnTo>
                  <a:lnTo>
                    <a:pt x="4" y="259"/>
                  </a:lnTo>
                  <a:lnTo>
                    <a:pt x="0" y="255"/>
                  </a:lnTo>
                  <a:lnTo>
                    <a:pt x="17" y="255"/>
                  </a:lnTo>
                  <a:lnTo>
                    <a:pt x="21" y="2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21" name="Freeform 22"/>
            <p:cNvSpPr>
              <a:spLocks/>
            </p:cNvSpPr>
            <p:nvPr/>
          </p:nvSpPr>
          <p:spPr bwMode="auto">
            <a:xfrm>
              <a:off x="1694" y="1313"/>
              <a:ext cx="421" cy="1487"/>
            </a:xfrm>
            <a:custGeom>
              <a:avLst/>
              <a:gdLst>
                <a:gd name="T0" fmla="*/ 0 w 842"/>
                <a:gd name="T1" fmla="*/ 19 h 2973"/>
                <a:gd name="T2" fmla="*/ 105 w 842"/>
                <a:gd name="T3" fmla="*/ 0 h 2973"/>
                <a:gd name="T4" fmla="*/ 105 w 842"/>
                <a:gd name="T5" fmla="*/ 353 h 2973"/>
                <a:gd name="T6" fmla="*/ 0 w 842"/>
                <a:gd name="T7" fmla="*/ 372 h 2973"/>
                <a:gd name="T8" fmla="*/ 0 w 842"/>
                <a:gd name="T9" fmla="*/ 19 h 29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2"/>
                <a:gd name="T16" fmla="*/ 0 h 2973"/>
                <a:gd name="T17" fmla="*/ 842 w 842"/>
                <a:gd name="T18" fmla="*/ 2973 h 29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2" h="2973">
                  <a:moveTo>
                    <a:pt x="0" y="151"/>
                  </a:moveTo>
                  <a:lnTo>
                    <a:pt x="842" y="0"/>
                  </a:lnTo>
                  <a:lnTo>
                    <a:pt x="842" y="2821"/>
                  </a:lnTo>
                  <a:lnTo>
                    <a:pt x="0" y="2973"/>
                  </a:lnTo>
                  <a:lnTo>
                    <a:pt x="0" y="151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22" name="Freeform 23"/>
            <p:cNvSpPr>
              <a:spLocks/>
            </p:cNvSpPr>
            <p:nvPr/>
          </p:nvSpPr>
          <p:spPr bwMode="auto">
            <a:xfrm>
              <a:off x="1693" y="1306"/>
              <a:ext cx="428" cy="89"/>
            </a:xfrm>
            <a:custGeom>
              <a:avLst/>
              <a:gdLst>
                <a:gd name="T0" fmla="*/ 1 w 855"/>
                <a:gd name="T1" fmla="*/ 22 h 178"/>
                <a:gd name="T2" fmla="*/ 0 w 855"/>
                <a:gd name="T3" fmla="*/ 20 h 178"/>
                <a:gd name="T4" fmla="*/ 107 w 855"/>
                <a:gd name="T5" fmla="*/ 0 h 178"/>
                <a:gd name="T6" fmla="*/ 107 w 855"/>
                <a:gd name="T7" fmla="*/ 1 h 178"/>
                <a:gd name="T8" fmla="*/ 104 w 855"/>
                <a:gd name="T9" fmla="*/ 1 h 178"/>
                <a:gd name="T10" fmla="*/ 104 w 855"/>
                <a:gd name="T11" fmla="*/ 3 h 178"/>
                <a:gd name="T12" fmla="*/ 1 w 855"/>
                <a:gd name="T13" fmla="*/ 22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5"/>
                <a:gd name="T22" fmla="*/ 0 h 178"/>
                <a:gd name="T23" fmla="*/ 855 w 855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5" h="178">
                  <a:moveTo>
                    <a:pt x="2" y="178"/>
                  </a:moveTo>
                  <a:lnTo>
                    <a:pt x="0" y="154"/>
                  </a:lnTo>
                  <a:lnTo>
                    <a:pt x="855" y="0"/>
                  </a:lnTo>
                  <a:lnTo>
                    <a:pt x="855" y="15"/>
                  </a:lnTo>
                  <a:lnTo>
                    <a:pt x="831" y="15"/>
                  </a:lnTo>
                  <a:lnTo>
                    <a:pt x="831" y="29"/>
                  </a:lnTo>
                  <a:lnTo>
                    <a:pt x="2" y="17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23" name="Freeform 24"/>
            <p:cNvSpPr>
              <a:spLocks/>
            </p:cNvSpPr>
            <p:nvPr/>
          </p:nvSpPr>
          <p:spPr bwMode="auto">
            <a:xfrm>
              <a:off x="2109" y="1313"/>
              <a:ext cx="12" cy="1417"/>
            </a:xfrm>
            <a:custGeom>
              <a:avLst/>
              <a:gdLst>
                <a:gd name="T0" fmla="*/ 0 w 24"/>
                <a:gd name="T1" fmla="*/ 0 h 2833"/>
                <a:gd name="T2" fmla="*/ 3 w 24"/>
                <a:gd name="T3" fmla="*/ 0 h 2833"/>
                <a:gd name="T4" fmla="*/ 3 w 24"/>
                <a:gd name="T5" fmla="*/ 354 h 2833"/>
                <a:gd name="T6" fmla="*/ 2 w 24"/>
                <a:gd name="T7" fmla="*/ 355 h 2833"/>
                <a:gd name="T8" fmla="*/ 2 w 24"/>
                <a:gd name="T9" fmla="*/ 352 h 2833"/>
                <a:gd name="T10" fmla="*/ 0 w 24"/>
                <a:gd name="T11" fmla="*/ 352 h 2833"/>
                <a:gd name="T12" fmla="*/ 0 w 24"/>
                <a:gd name="T13" fmla="*/ 0 h 28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833"/>
                <a:gd name="T23" fmla="*/ 24 w 24"/>
                <a:gd name="T24" fmla="*/ 2833 h 28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833">
                  <a:moveTo>
                    <a:pt x="0" y="0"/>
                  </a:moveTo>
                  <a:lnTo>
                    <a:pt x="24" y="0"/>
                  </a:lnTo>
                  <a:lnTo>
                    <a:pt x="24" y="2831"/>
                  </a:lnTo>
                  <a:lnTo>
                    <a:pt x="13" y="2833"/>
                  </a:lnTo>
                  <a:lnTo>
                    <a:pt x="11" y="2809"/>
                  </a:lnTo>
                  <a:lnTo>
                    <a:pt x="0" y="2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24" name="Freeform 25"/>
            <p:cNvSpPr>
              <a:spLocks/>
            </p:cNvSpPr>
            <p:nvPr/>
          </p:nvSpPr>
          <p:spPr bwMode="auto">
            <a:xfrm>
              <a:off x="1688" y="2718"/>
              <a:ext cx="428" cy="89"/>
            </a:xfrm>
            <a:custGeom>
              <a:avLst/>
              <a:gdLst>
                <a:gd name="T0" fmla="*/ 107 w 855"/>
                <a:gd name="T1" fmla="*/ 0 h 178"/>
                <a:gd name="T2" fmla="*/ 107 w 855"/>
                <a:gd name="T3" fmla="*/ 3 h 178"/>
                <a:gd name="T4" fmla="*/ 0 w 855"/>
                <a:gd name="T5" fmla="*/ 22 h 178"/>
                <a:gd name="T6" fmla="*/ 0 w 855"/>
                <a:gd name="T7" fmla="*/ 21 h 178"/>
                <a:gd name="T8" fmla="*/ 3 w 855"/>
                <a:gd name="T9" fmla="*/ 21 h 178"/>
                <a:gd name="T10" fmla="*/ 3 w 855"/>
                <a:gd name="T11" fmla="*/ 19 h 178"/>
                <a:gd name="T12" fmla="*/ 107 w 855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5"/>
                <a:gd name="T22" fmla="*/ 0 h 178"/>
                <a:gd name="T23" fmla="*/ 855 w 855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5" h="178">
                  <a:moveTo>
                    <a:pt x="853" y="0"/>
                  </a:moveTo>
                  <a:lnTo>
                    <a:pt x="855" y="24"/>
                  </a:lnTo>
                  <a:lnTo>
                    <a:pt x="0" y="178"/>
                  </a:lnTo>
                  <a:lnTo>
                    <a:pt x="0" y="164"/>
                  </a:lnTo>
                  <a:lnTo>
                    <a:pt x="24" y="164"/>
                  </a:lnTo>
                  <a:lnTo>
                    <a:pt x="24" y="149"/>
                  </a:lnTo>
                  <a:lnTo>
                    <a:pt x="853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25" name="Freeform 26"/>
            <p:cNvSpPr>
              <a:spLocks/>
            </p:cNvSpPr>
            <p:nvPr/>
          </p:nvSpPr>
          <p:spPr bwMode="auto">
            <a:xfrm>
              <a:off x="1688" y="1383"/>
              <a:ext cx="12" cy="1417"/>
            </a:xfrm>
            <a:custGeom>
              <a:avLst/>
              <a:gdLst>
                <a:gd name="T0" fmla="*/ 3 w 24"/>
                <a:gd name="T1" fmla="*/ 354 h 2834"/>
                <a:gd name="T2" fmla="*/ 0 w 24"/>
                <a:gd name="T3" fmla="*/ 354 h 2834"/>
                <a:gd name="T4" fmla="*/ 0 w 24"/>
                <a:gd name="T5" fmla="*/ 1 h 2834"/>
                <a:gd name="T6" fmla="*/ 2 w 24"/>
                <a:gd name="T7" fmla="*/ 0 h 2834"/>
                <a:gd name="T8" fmla="*/ 2 w 24"/>
                <a:gd name="T9" fmla="*/ 3 h 2834"/>
                <a:gd name="T10" fmla="*/ 3 w 24"/>
                <a:gd name="T11" fmla="*/ 3 h 2834"/>
                <a:gd name="T12" fmla="*/ 3 w 24"/>
                <a:gd name="T13" fmla="*/ 354 h 28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834"/>
                <a:gd name="T23" fmla="*/ 24 w 24"/>
                <a:gd name="T24" fmla="*/ 2834 h 28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834">
                  <a:moveTo>
                    <a:pt x="24" y="2834"/>
                  </a:moveTo>
                  <a:lnTo>
                    <a:pt x="0" y="2834"/>
                  </a:lnTo>
                  <a:lnTo>
                    <a:pt x="0" y="3"/>
                  </a:lnTo>
                  <a:lnTo>
                    <a:pt x="11" y="0"/>
                  </a:lnTo>
                  <a:lnTo>
                    <a:pt x="13" y="24"/>
                  </a:lnTo>
                  <a:lnTo>
                    <a:pt x="24" y="22"/>
                  </a:lnTo>
                  <a:lnTo>
                    <a:pt x="24" y="283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26" name="Freeform 27"/>
            <p:cNvSpPr>
              <a:spLocks/>
            </p:cNvSpPr>
            <p:nvPr/>
          </p:nvSpPr>
          <p:spPr bwMode="auto">
            <a:xfrm>
              <a:off x="2912" y="1313"/>
              <a:ext cx="418" cy="1487"/>
            </a:xfrm>
            <a:custGeom>
              <a:avLst/>
              <a:gdLst>
                <a:gd name="T0" fmla="*/ 0 w 836"/>
                <a:gd name="T1" fmla="*/ 19 h 2973"/>
                <a:gd name="T2" fmla="*/ 105 w 836"/>
                <a:gd name="T3" fmla="*/ 0 h 2973"/>
                <a:gd name="T4" fmla="*/ 105 w 836"/>
                <a:gd name="T5" fmla="*/ 353 h 2973"/>
                <a:gd name="T6" fmla="*/ 0 w 836"/>
                <a:gd name="T7" fmla="*/ 372 h 2973"/>
                <a:gd name="T8" fmla="*/ 0 w 836"/>
                <a:gd name="T9" fmla="*/ 19 h 29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6"/>
                <a:gd name="T16" fmla="*/ 0 h 2973"/>
                <a:gd name="T17" fmla="*/ 836 w 836"/>
                <a:gd name="T18" fmla="*/ 2973 h 29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6" h="2973">
                  <a:moveTo>
                    <a:pt x="0" y="151"/>
                  </a:moveTo>
                  <a:lnTo>
                    <a:pt x="836" y="0"/>
                  </a:lnTo>
                  <a:lnTo>
                    <a:pt x="836" y="2821"/>
                  </a:lnTo>
                  <a:lnTo>
                    <a:pt x="0" y="2973"/>
                  </a:lnTo>
                  <a:lnTo>
                    <a:pt x="0" y="151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27" name="Freeform 28"/>
            <p:cNvSpPr>
              <a:spLocks/>
            </p:cNvSpPr>
            <p:nvPr/>
          </p:nvSpPr>
          <p:spPr bwMode="auto">
            <a:xfrm>
              <a:off x="2911" y="1306"/>
              <a:ext cx="425" cy="89"/>
            </a:xfrm>
            <a:custGeom>
              <a:avLst/>
              <a:gdLst>
                <a:gd name="T0" fmla="*/ 1 w 849"/>
                <a:gd name="T1" fmla="*/ 22 h 178"/>
                <a:gd name="T2" fmla="*/ 0 w 849"/>
                <a:gd name="T3" fmla="*/ 20 h 178"/>
                <a:gd name="T4" fmla="*/ 107 w 849"/>
                <a:gd name="T5" fmla="*/ 0 h 178"/>
                <a:gd name="T6" fmla="*/ 107 w 849"/>
                <a:gd name="T7" fmla="*/ 1 h 178"/>
                <a:gd name="T8" fmla="*/ 103 w 849"/>
                <a:gd name="T9" fmla="*/ 1 h 178"/>
                <a:gd name="T10" fmla="*/ 103 w 849"/>
                <a:gd name="T11" fmla="*/ 3 h 178"/>
                <a:gd name="T12" fmla="*/ 1 w 849"/>
                <a:gd name="T13" fmla="*/ 22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9"/>
                <a:gd name="T22" fmla="*/ 0 h 178"/>
                <a:gd name="T23" fmla="*/ 849 w 849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9" h="178">
                  <a:moveTo>
                    <a:pt x="2" y="178"/>
                  </a:moveTo>
                  <a:lnTo>
                    <a:pt x="0" y="154"/>
                  </a:lnTo>
                  <a:lnTo>
                    <a:pt x="849" y="0"/>
                  </a:lnTo>
                  <a:lnTo>
                    <a:pt x="849" y="15"/>
                  </a:lnTo>
                  <a:lnTo>
                    <a:pt x="824" y="15"/>
                  </a:lnTo>
                  <a:lnTo>
                    <a:pt x="824" y="29"/>
                  </a:lnTo>
                  <a:lnTo>
                    <a:pt x="2" y="17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28" name="Freeform 29"/>
            <p:cNvSpPr>
              <a:spLocks/>
            </p:cNvSpPr>
            <p:nvPr/>
          </p:nvSpPr>
          <p:spPr bwMode="auto">
            <a:xfrm>
              <a:off x="3324" y="1313"/>
              <a:ext cx="12" cy="1417"/>
            </a:xfrm>
            <a:custGeom>
              <a:avLst/>
              <a:gdLst>
                <a:gd name="T0" fmla="*/ 0 w 25"/>
                <a:gd name="T1" fmla="*/ 0 h 2833"/>
                <a:gd name="T2" fmla="*/ 3 w 25"/>
                <a:gd name="T3" fmla="*/ 0 h 2833"/>
                <a:gd name="T4" fmla="*/ 3 w 25"/>
                <a:gd name="T5" fmla="*/ 354 h 2833"/>
                <a:gd name="T6" fmla="*/ 1 w 25"/>
                <a:gd name="T7" fmla="*/ 355 h 2833"/>
                <a:gd name="T8" fmla="*/ 1 w 25"/>
                <a:gd name="T9" fmla="*/ 352 h 2833"/>
                <a:gd name="T10" fmla="*/ 0 w 25"/>
                <a:gd name="T11" fmla="*/ 352 h 2833"/>
                <a:gd name="T12" fmla="*/ 0 w 25"/>
                <a:gd name="T13" fmla="*/ 0 h 28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833"/>
                <a:gd name="T23" fmla="*/ 25 w 25"/>
                <a:gd name="T24" fmla="*/ 2833 h 28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833">
                  <a:moveTo>
                    <a:pt x="0" y="0"/>
                  </a:moveTo>
                  <a:lnTo>
                    <a:pt x="25" y="0"/>
                  </a:lnTo>
                  <a:lnTo>
                    <a:pt x="25" y="2831"/>
                  </a:lnTo>
                  <a:lnTo>
                    <a:pt x="14" y="2833"/>
                  </a:lnTo>
                  <a:lnTo>
                    <a:pt x="11" y="2809"/>
                  </a:lnTo>
                  <a:lnTo>
                    <a:pt x="0" y="2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29" name="Freeform 30"/>
            <p:cNvSpPr>
              <a:spLocks/>
            </p:cNvSpPr>
            <p:nvPr/>
          </p:nvSpPr>
          <p:spPr bwMode="auto">
            <a:xfrm>
              <a:off x="2906" y="2718"/>
              <a:ext cx="424" cy="89"/>
            </a:xfrm>
            <a:custGeom>
              <a:avLst/>
              <a:gdLst>
                <a:gd name="T0" fmla="*/ 105 w 849"/>
                <a:gd name="T1" fmla="*/ 0 h 178"/>
                <a:gd name="T2" fmla="*/ 106 w 849"/>
                <a:gd name="T3" fmla="*/ 3 h 178"/>
                <a:gd name="T4" fmla="*/ 0 w 849"/>
                <a:gd name="T5" fmla="*/ 22 h 178"/>
                <a:gd name="T6" fmla="*/ 0 w 849"/>
                <a:gd name="T7" fmla="*/ 21 h 178"/>
                <a:gd name="T8" fmla="*/ 3 w 849"/>
                <a:gd name="T9" fmla="*/ 21 h 178"/>
                <a:gd name="T10" fmla="*/ 3 w 849"/>
                <a:gd name="T11" fmla="*/ 19 h 178"/>
                <a:gd name="T12" fmla="*/ 105 w 849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9"/>
                <a:gd name="T22" fmla="*/ 0 h 178"/>
                <a:gd name="T23" fmla="*/ 849 w 849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9" h="178">
                  <a:moveTo>
                    <a:pt x="846" y="0"/>
                  </a:moveTo>
                  <a:lnTo>
                    <a:pt x="849" y="24"/>
                  </a:lnTo>
                  <a:lnTo>
                    <a:pt x="0" y="178"/>
                  </a:lnTo>
                  <a:lnTo>
                    <a:pt x="0" y="164"/>
                  </a:lnTo>
                  <a:lnTo>
                    <a:pt x="24" y="164"/>
                  </a:lnTo>
                  <a:lnTo>
                    <a:pt x="24" y="149"/>
                  </a:lnTo>
                  <a:lnTo>
                    <a:pt x="84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30" name="Freeform 31"/>
            <p:cNvSpPr>
              <a:spLocks/>
            </p:cNvSpPr>
            <p:nvPr/>
          </p:nvSpPr>
          <p:spPr bwMode="auto">
            <a:xfrm>
              <a:off x="2906" y="1383"/>
              <a:ext cx="12" cy="1417"/>
            </a:xfrm>
            <a:custGeom>
              <a:avLst/>
              <a:gdLst>
                <a:gd name="T0" fmla="*/ 3 w 24"/>
                <a:gd name="T1" fmla="*/ 354 h 2834"/>
                <a:gd name="T2" fmla="*/ 0 w 24"/>
                <a:gd name="T3" fmla="*/ 354 h 2834"/>
                <a:gd name="T4" fmla="*/ 0 w 24"/>
                <a:gd name="T5" fmla="*/ 1 h 2834"/>
                <a:gd name="T6" fmla="*/ 2 w 24"/>
                <a:gd name="T7" fmla="*/ 0 h 2834"/>
                <a:gd name="T8" fmla="*/ 2 w 24"/>
                <a:gd name="T9" fmla="*/ 3 h 2834"/>
                <a:gd name="T10" fmla="*/ 3 w 24"/>
                <a:gd name="T11" fmla="*/ 3 h 2834"/>
                <a:gd name="T12" fmla="*/ 3 w 24"/>
                <a:gd name="T13" fmla="*/ 354 h 28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834"/>
                <a:gd name="T23" fmla="*/ 24 w 24"/>
                <a:gd name="T24" fmla="*/ 2834 h 28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834">
                  <a:moveTo>
                    <a:pt x="24" y="2834"/>
                  </a:moveTo>
                  <a:lnTo>
                    <a:pt x="0" y="2834"/>
                  </a:lnTo>
                  <a:lnTo>
                    <a:pt x="0" y="3"/>
                  </a:lnTo>
                  <a:lnTo>
                    <a:pt x="11" y="0"/>
                  </a:lnTo>
                  <a:lnTo>
                    <a:pt x="13" y="24"/>
                  </a:lnTo>
                  <a:lnTo>
                    <a:pt x="24" y="22"/>
                  </a:lnTo>
                  <a:lnTo>
                    <a:pt x="24" y="283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31" name="Freeform 32"/>
            <p:cNvSpPr>
              <a:spLocks/>
            </p:cNvSpPr>
            <p:nvPr/>
          </p:nvSpPr>
          <p:spPr bwMode="auto">
            <a:xfrm>
              <a:off x="1753" y="1329"/>
              <a:ext cx="356" cy="1440"/>
            </a:xfrm>
            <a:custGeom>
              <a:avLst/>
              <a:gdLst>
                <a:gd name="T0" fmla="*/ 0 w 713"/>
                <a:gd name="T1" fmla="*/ 360 h 2881"/>
                <a:gd name="T2" fmla="*/ 89 w 713"/>
                <a:gd name="T3" fmla="*/ 343 h 2881"/>
                <a:gd name="T4" fmla="*/ 89 w 713"/>
                <a:gd name="T5" fmla="*/ 0 h 2881"/>
                <a:gd name="T6" fmla="*/ 0 w 713"/>
                <a:gd name="T7" fmla="*/ 16 h 2881"/>
                <a:gd name="T8" fmla="*/ 0 w 713"/>
                <a:gd name="T9" fmla="*/ 360 h 28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3"/>
                <a:gd name="T16" fmla="*/ 0 h 2881"/>
                <a:gd name="T17" fmla="*/ 713 w 713"/>
                <a:gd name="T18" fmla="*/ 2881 h 28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3" h="2881">
                  <a:moveTo>
                    <a:pt x="0" y="2881"/>
                  </a:moveTo>
                  <a:lnTo>
                    <a:pt x="713" y="2751"/>
                  </a:lnTo>
                  <a:lnTo>
                    <a:pt x="713" y="0"/>
                  </a:lnTo>
                  <a:lnTo>
                    <a:pt x="0" y="130"/>
                  </a:lnTo>
                  <a:lnTo>
                    <a:pt x="0" y="2881"/>
                  </a:lnTo>
                  <a:close/>
                </a:path>
              </a:pathLst>
            </a:custGeom>
            <a:solidFill>
              <a:srgbClr val="D9D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32" name="Freeform 33"/>
            <p:cNvSpPr>
              <a:spLocks/>
            </p:cNvSpPr>
            <p:nvPr/>
          </p:nvSpPr>
          <p:spPr bwMode="auto">
            <a:xfrm>
              <a:off x="2968" y="1329"/>
              <a:ext cx="357" cy="1440"/>
            </a:xfrm>
            <a:custGeom>
              <a:avLst/>
              <a:gdLst>
                <a:gd name="T0" fmla="*/ 0 w 714"/>
                <a:gd name="T1" fmla="*/ 360 h 2881"/>
                <a:gd name="T2" fmla="*/ 89 w 714"/>
                <a:gd name="T3" fmla="*/ 343 h 2881"/>
                <a:gd name="T4" fmla="*/ 89 w 714"/>
                <a:gd name="T5" fmla="*/ 0 h 2881"/>
                <a:gd name="T6" fmla="*/ 0 w 714"/>
                <a:gd name="T7" fmla="*/ 16 h 2881"/>
                <a:gd name="T8" fmla="*/ 0 w 714"/>
                <a:gd name="T9" fmla="*/ 360 h 28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2881"/>
                <a:gd name="T17" fmla="*/ 714 w 714"/>
                <a:gd name="T18" fmla="*/ 2881 h 28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2881">
                  <a:moveTo>
                    <a:pt x="0" y="2881"/>
                  </a:moveTo>
                  <a:lnTo>
                    <a:pt x="714" y="2751"/>
                  </a:lnTo>
                  <a:lnTo>
                    <a:pt x="714" y="0"/>
                  </a:lnTo>
                  <a:lnTo>
                    <a:pt x="0" y="130"/>
                  </a:lnTo>
                  <a:lnTo>
                    <a:pt x="0" y="2881"/>
                  </a:lnTo>
                  <a:close/>
                </a:path>
              </a:pathLst>
            </a:custGeom>
            <a:solidFill>
              <a:srgbClr val="D9D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33" name="Freeform 34"/>
            <p:cNvSpPr>
              <a:spLocks/>
            </p:cNvSpPr>
            <p:nvPr/>
          </p:nvSpPr>
          <p:spPr bwMode="auto">
            <a:xfrm>
              <a:off x="2036" y="1467"/>
              <a:ext cx="417" cy="1486"/>
            </a:xfrm>
            <a:custGeom>
              <a:avLst/>
              <a:gdLst>
                <a:gd name="T0" fmla="*/ 0 w 836"/>
                <a:gd name="T1" fmla="*/ 371 h 2973"/>
                <a:gd name="T2" fmla="*/ 104 w 836"/>
                <a:gd name="T3" fmla="*/ 352 h 2973"/>
                <a:gd name="T4" fmla="*/ 104 w 836"/>
                <a:gd name="T5" fmla="*/ 0 h 2973"/>
                <a:gd name="T6" fmla="*/ 0 w 836"/>
                <a:gd name="T7" fmla="*/ 19 h 2973"/>
                <a:gd name="T8" fmla="*/ 0 w 836"/>
                <a:gd name="T9" fmla="*/ 371 h 29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6"/>
                <a:gd name="T16" fmla="*/ 0 h 2973"/>
                <a:gd name="T17" fmla="*/ 836 w 836"/>
                <a:gd name="T18" fmla="*/ 2973 h 29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6" h="2973">
                  <a:moveTo>
                    <a:pt x="0" y="2973"/>
                  </a:moveTo>
                  <a:lnTo>
                    <a:pt x="836" y="2822"/>
                  </a:lnTo>
                  <a:lnTo>
                    <a:pt x="836" y="0"/>
                  </a:lnTo>
                  <a:lnTo>
                    <a:pt x="0" y="157"/>
                  </a:lnTo>
                  <a:lnTo>
                    <a:pt x="0" y="2973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34" name="Freeform 35"/>
            <p:cNvSpPr>
              <a:spLocks/>
            </p:cNvSpPr>
            <p:nvPr/>
          </p:nvSpPr>
          <p:spPr bwMode="auto">
            <a:xfrm>
              <a:off x="3251" y="1467"/>
              <a:ext cx="418" cy="1486"/>
            </a:xfrm>
            <a:custGeom>
              <a:avLst/>
              <a:gdLst>
                <a:gd name="T0" fmla="*/ 0 w 836"/>
                <a:gd name="T1" fmla="*/ 371 h 2973"/>
                <a:gd name="T2" fmla="*/ 105 w 836"/>
                <a:gd name="T3" fmla="*/ 352 h 2973"/>
                <a:gd name="T4" fmla="*/ 105 w 836"/>
                <a:gd name="T5" fmla="*/ 0 h 2973"/>
                <a:gd name="T6" fmla="*/ 0 w 836"/>
                <a:gd name="T7" fmla="*/ 19 h 2973"/>
                <a:gd name="T8" fmla="*/ 0 w 836"/>
                <a:gd name="T9" fmla="*/ 371 h 29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6"/>
                <a:gd name="T16" fmla="*/ 0 h 2973"/>
                <a:gd name="T17" fmla="*/ 836 w 836"/>
                <a:gd name="T18" fmla="*/ 2973 h 29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6" h="2973">
                  <a:moveTo>
                    <a:pt x="0" y="2973"/>
                  </a:moveTo>
                  <a:lnTo>
                    <a:pt x="836" y="2822"/>
                  </a:lnTo>
                  <a:lnTo>
                    <a:pt x="836" y="0"/>
                  </a:lnTo>
                  <a:lnTo>
                    <a:pt x="0" y="157"/>
                  </a:lnTo>
                  <a:lnTo>
                    <a:pt x="0" y="2973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35" name="Freeform 36"/>
            <p:cNvSpPr>
              <a:spLocks/>
            </p:cNvSpPr>
            <p:nvPr/>
          </p:nvSpPr>
          <p:spPr bwMode="auto">
            <a:xfrm>
              <a:off x="2112" y="1311"/>
              <a:ext cx="344" cy="1568"/>
            </a:xfrm>
            <a:custGeom>
              <a:avLst/>
              <a:gdLst>
                <a:gd name="T0" fmla="*/ 0 w 689"/>
                <a:gd name="T1" fmla="*/ 0 h 3136"/>
                <a:gd name="T2" fmla="*/ 86 w 689"/>
                <a:gd name="T3" fmla="*/ 40 h 3136"/>
                <a:gd name="T4" fmla="*/ 86 w 689"/>
                <a:gd name="T5" fmla="*/ 392 h 3136"/>
                <a:gd name="T6" fmla="*/ 0 w 689"/>
                <a:gd name="T7" fmla="*/ 354 h 3136"/>
                <a:gd name="T8" fmla="*/ 0 w 689"/>
                <a:gd name="T9" fmla="*/ 0 h 3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9"/>
                <a:gd name="T16" fmla="*/ 0 h 3136"/>
                <a:gd name="T17" fmla="*/ 689 w 689"/>
                <a:gd name="T18" fmla="*/ 3136 h 3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9" h="3136">
                  <a:moveTo>
                    <a:pt x="0" y="0"/>
                  </a:moveTo>
                  <a:lnTo>
                    <a:pt x="689" y="314"/>
                  </a:lnTo>
                  <a:lnTo>
                    <a:pt x="689" y="3136"/>
                  </a:lnTo>
                  <a:lnTo>
                    <a:pt x="0" y="28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36" name="Freeform 37"/>
            <p:cNvSpPr>
              <a:spLocks/>
            </p:cNvSpPr>
            <p:nvPr/>
          </p:nvSpPr>
          <p:spPr bwMode="auto">
            <a:xfrm>
              <a:off x="2109" y="1306"/>
              <a:ext cx="354" cy="166"/>
            </a:xfrm>
            <a:custGeom>
              <a:avLst/>
              <a:gdLst>
                <a:gd name="T0" fmla="*/ 0 w 706"/>
                <a:gd name="T1" fmla="*/ 3 h 332"/>
                <a:gd name="T2" fmla="*/ 2 w 706"/>
                <a:gd name="T3" fmla="*/ 0 h 332"/>
                <a:gd name="T4" fmla="*/ 89 w 706"/>
                <a:gd name="T5" fmla="*/ 40 h 332"/>
                <a:gd name="T6" fmla="*/ 89 w 706"/>
                <a:gd name="T7" fmla="*/ 41 h 332"/>
                <a:gd name="T8" fmla="*/ 86 w 706"/>
                <a:gd name="T9" fmla="*/ 41 h 332"/>
                <a:gd name="T10" fmla="*/ 86 w 706"/>
                <a:gd name="T11" fmla="*/ 42 h 332"/>
                <a:gd name="T12" fmla="*/ 0 w 706"/>
                <a:gd name="T13" fmla="*/ 3 h 3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6"/>
                <a:gd name="T22" fmla="*/ 0 h 332"/>
                <a:gd name="T23" fmla="*/ 706 w 706"/>
                <a:gd name="T24" fmla="*/ 332 h 3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6" h="332">
                  <a:moveTo>
                    <a:pt x="0" y="22"/>
                  </a:moveTo>
                  <a:lnTo>
                    <a:pt x="10" y="0"/>
                  </a:lnTo>
                  <a:lnTo>
                    <a:pt x="706" y="318"/>
                  </a:lnTo>
                  <a:lnTo>
                    <a:pt x="706" y="325"/>
                  </a:lnTo>
                  <a:lnTo>
                    <a:pt x="682" y="325"/>
                  </a:lnTo>
                  <a:lnTo>
                    <a:pt x="682" y="33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37" name="Freeform 38"/>
            <p:cNvSpPr>
              <a:spLocks/>
            </p:cNvSpPr>
            <p:nvPr/>
          </p:nvSpPr>
          <p:spPr bwMode="auto">
            <a:xfrm>
              <a:off x="2450" y="1468"/>
              <a:ext cx="13" cy="1420"/>
            </a:xfrm>
            <a:custGeom>
              <a:avLst/>
              <a:gdLst>
                <a:gd name="T0" fmla="*/ 0 w 24"/>
                <a:gd name="T1" fmla="*/ 0 h 2840"/>
                <a:gd name="T2" fmla="*/ 4 w 24"/>
                <a:gd name="T3" fmla="*/ 0 h 2840"/>
                <a:gd name="T4" fmla="*/ 4 w 24"/>
                <a:gd name="T5" fmla="*/ 355 h 2840"/>
                <a:gd name="T6" fmla="*/ 1 w 24"/>
                <a:gd name="T7" fmla="*/ 355 h 2840"/>
                <a:gd name="T8" fmla="*/ 3 w 24"/>
                <a:gd name="T9" fmla="*/ 352 h 2840"/>
                <a:gd name="T10" fmla="*/ 0 w 24"/>
                <a:gd name="T11" fmla="*/ 351 h 2840"/>
                <a:gd name="T12" fmla="*/ 0 w 24"/>
                <a:gd name="T13" fmla="*/ 0 h 28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840"/>
                <a:gd name="T23" fmla="*/ 24 w 24"/>
                <a:gd name="T24" fmla="*/ 2840 h 28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840">
                  <a:moveTo>
                    <a:pt x="0" y="0"/>
                  </a:moveTo>
                  <a:lnTo>
                    <a:pt x="24" y="0"/>
                  </a:lnTo>
                  <a:lnTo>
                    <a:pt x="24" y="2840"/>
                  </a:lnTo>
                  <a:lnTo>
                    <a:pt x="7" y="2833"/>
                  </a:lnTo>
                  <a:lnTo>
                    <a:pt x="17" y="2811"/>
                  </a:lnTo>
                  <a:lnTo>
                    <a:pt x="0" y="2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38" name="Freeform 39"/>
            <p:cNvSpPr>
              <a:spLocks/>
            </p:cNvSpPr>
            <p:nvPr/>
          </p:nvSpPr>
          <p:spPr bwMode="auto">
            <a:xfrm>
              <a:off x="2106" y="2722"/>
              <a:ext cx="353" cy="163"/>
            </a:xfrm>
            <a:custGeom>
              <a:avLst/>
              <a:gdLst>
                <a:gd name="T0" fmla="*/ 88 w 706"/>
                <a:gd name="T1" fmla="*/ 38 h 326"/>
                <a:gd name="T2" fmla="*/ 87 w 706"/>
                <a:gd name="T3" fmla="*/ 41 h 326"/>
                <a:gd name="T4" fmla="*/ 0 w 706"/>
                <a:gd name="T5" fmla="*/ 1 h 326"/>
                <a:gd name="T6" fmla="*/ 0 w 706"/>
                <a:gd name="T7" fmla="*/ 1 h 326"/>
                <a:gd name="T8" fmla="*/ 3 w 706"/>
                <a:gd name="T9" fmla="*/ 1 h 326"/>
                <a:gd name="T10" fmla="*/ 3 w 706"/>
                <a:gd name="T11" fmla="*/ 0 h 326"/>
                <a:gd name="T12" fmla="*/ 88 w 706"/>
                <a:gd name="T13" fmla="*/ 38 h 3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6"/>
                <a:gd name="T22" fmla="*/ 0 h 326"/>
                <a:gd name="T23" fmla="*/ 706 w 706"/>
                <a:gd name="T24" fmla="*/ 326 h 3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6" h="326">
                  <a:moveTo>
                    <a:pt x="706" y="304"/>
                  </a:moveTo>
                  <a:lnTo>
                    <a:pt x="696" y="326"/>
                  </a:lnTo>
                  <a:lnTo>
                    <a:pt x="0" y="15"/>
                  </a:lnTo>
                  <a:lnTo>
                    <a:pt x="0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706" y="30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39" name="Freeform 40"/>
            <p:cNvSpPr>
              <a:spLocks/>
            </p:cNvSpPr>
            <p:nvPr/>
          </p:nvSpPr>
          <p:spPr bwMode="auto">
            <a:xfrm>
              <a:off x="2106" y="1302"/>
              <a:ext cx="12" cy="1423"/>
            </a:xfrm>
            <a:custGeom>
              <a:avLst/>
              <a:gdLst>
                <a:gd name="T0" fmla="*/ 3 w 24"/>
                <a:gd name="T1" fmla="*/ 355 h 2847"/>
                <a:gd name="T2" fmla="*/ 0 w 24"/>
                <a:gd name="T3" fmla="*/ 355 h 2847"/>
                <a:gd name="T4" fmla="*/ 0 w 24"/>
                <a:gd name="T5" fmla="*/ 0 h 2847"/>
                <a:gd name="T6" fmla="*/ 3 w 24"/>
                <a:gd name="T7" fmla="*/ 0 h 2847"/>
                <a:gd name="T8" fmla="*/ 1 w 24"/>
                <a:gd name="T9" fmla="*/ 3 h 2847"/>
                <a:gd name="T10" fmla="*/ 3 w 24"/>
                <a:gd name="T11" fmla="*/ 4 h 2847"/>
                <a:gd name="T12" fmla="*/ 3 w 24"/>
                <a:gd name="T13" fmla="*/ 355 h 28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847"/>
                <a:gd name="T23" fmla="*/ 24 w 24"/>
                <a:gd name="T24" fmla="*/ 2847 h 28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847">
                  <a:moveTo>
                    <a:pt x="24" y="2847"/>
                  </a:moveTo>
                  <a:lnTo>
                    <a:pt x="0" y="2847"/>
                  </a:lnTo>
                  <a:lnTo>
                    <a:pt x="0" y="0"/>
                  </a:lnTo>
                  <a:lnTo>
                    <a:pt x="17" y="7"/>
                  </a:lnTo>
                  <a:lnTo>
                    <a:pt x="7" y="29"/>
                  </a:lnTo>
                  <a:lnTo>
                    <a:pt x="24" y="36"/>
                  </a:lnTo>
                  <a:lnTo>
                    <a:pt x="24" y="2847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40" name="Freeform 41"/>
            <p:cNvSpPr>
              <a:spLocks/>
            </p:cNvSpPr>
            <p:nvPr/>
          </p:nvSpPr>
          <p:spPr bwMode="auto">
            <a:xfrm>
              <a:off x="3330" y="1311"/>
              <a:ext cx="341" cy="1568"/>
            </a:xfrm>
            <a:custGeom>
              <a:avLst/>
              <a:gdLst>
                <a:gd name="T0" fmla="*/ 0 w 683"/>
                <a:gd name="T1" fmla="*/ 0 h 3136"/>
                <a:gd name="T2" fmla="*/ 85 w 683"/>
                <a:gd name="T3" fmla="*/ 40 h 3136"/>
                <a:gd name="T4" fmla="*/ 85 w 683"/>
                <a:gd name="T5" fmla="*/ 392 h 3136"/>
                <a:gd name="T6" fmla="*/ 0 w 683"/>
                <a:gd name="T7" fmla="*/ 354 h 3136"/>
                <a:gd name="T8" fmla="*/ 0 w 683"/>
                <a:gd name="T9" fmla="*/ 0 h 3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36"/>
                <a:gd name="T17" fmla="*/ 683 w 683"/>
                <a:gd name="T18" fmla="*/ 3136 h 3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36">
                  <a:moveTo>
                    <a:pt x="0" y="0"/>
                  </a:moveTo>
                  <a:lnTo>
                    <a:pt x="683" y="314"/>
                  </a:lnTo>
                  <a:lnTo>
                    <a:pt x="683" y="3136"/>
                  </a:lnTo>
                  <a:lnTo>
                    <a:pt x="0" y="28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41" name="Freeform 42"/>
            <p:cNvSpPr>
              <a:spLocks/>
            </p:cNvSpPr>
            <p:nvPr/>
          </p:nvSpPr>
          <p:spPr bwMode="auto">
            <a:xfrm>
              <a:off x="3327" y="1306"/>
              <a:ext cx="350" cy="166"/>
            </a:xfrm>
            <a:custGeom>
              <a:avLst/>
              <a:gdLst>
                <a:gd name="T0" fmla="*/ 0 w 700"/>
                <a:gd name="T1" fmla="*/ 3 h 332"/>
                <a:gd name="T2" fmla="*/ 1 w 700"/>
                <a:gd name="T3" fmla="*/ 0 h 332"/>
                <a:gd name="T4" fmla="*/ 88 w 700"/>
                <a:gd name="T5" fmla="*/ 40 h 332"/>
                <a:gd name="T6" fmla="*/ 88 w 700"/>
                <a:gd name="T7" fmla="*/ 41 h 332"/>
                <a:gd name="T8" fmla="*/ 85 w 700"/>
                <a:gd name="T9" fmla="*/ 41 h 332"/>
                <a:gd name="T10" fmla="*/ 85 w 700"/>
                <a:gd name="T11" fmla="*/ 42 h 332"/>
                <a:gd name="T12" fmla="*/ 0 w 700"/>
                <a:gd name="T13" fmla="*/ 3 h 3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0"/>
                <a:gd name="T22" fmla="*/ 0 h 332"/>
                <a:gd name="T23" fmla="*/ 700 w 700"/>
                <a:gd name="T24" fmla="*/ 332 h 3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0" h="332">
                  <a:moveTo>
                    <a:pt x="0" y="22"/>
                  </a:moveTo>
                  <a:lnTo>
                    <a:pt x="9" y="0"/>
                  </a:lnTo>
                  <a:lnTo>
                    <a:pt x="700" y="318"/>
                  </a:lnTo>
                  <a:lnTo>
                    <a:pt x="700" y="325"/>
                  </a:lnTo>
                  <a:lnTo>
                    <a:pt x="676" y="325"/>
                  </a:lnTo>
                  <a:lnTo>
                    <a:pt x="676" y="33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42" name="Freeform 43"/>
            <p:cNvSpPr>
              <a:spLocks/>
            </p:cNvSpPr>
            <p:nvPr/>
          </p:nvSpPr>
          <p:spPr bwMode="auto">
            <a:xfrm>
              <a:off x="3665" y="1468"/>
              <a:ext cx="12" cy="1420"/>
            </a:xfrm>
            <a:custGeom>
              <a:avLst/>
              <a:gdLst>
                <a:gd name="T0" fmla="*/ 0 w 24"/>
                <a:gd name="T1" fmla="*/ 0 h 2840"/>
                <a:gd name="T2" fmla="*/ 3 w 24"/>
                <a:gd name="T3" fmla="*/ 0 h 2840"/>
                <a:gd name="T4" fmla="*/ 3 w 24"/>
                <a:gd name="T5" fmla="*/ 355 h 2840"/>
                <a:gd name="T6" fmla="*/ 1 w 24"/>
                <a:gd name="T7" fmla="*/ 355 h 2840"/>
                <a:gd name="T8" fmla="*/ 3 w 24"/>
                <a:gd name="T9" fmla="*/ 352 h 2840"/>
                <a:gd name="T10" fmla="*/ 0 w 24"/>
                <a:gd name="T11" fmla="*/ 351 h 2840"/>
                <a:gd name="T12" fmla="*/ 0 w 24"/>
                <a:gd name="T13" fmla="*/ 0 h 28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840"/>
                <a:gd name="T23" fmla="*/ 24 w 24"/>
                <a:gd name="T24" fmla="*/ 2840 h 28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840">
                  <a:moveTo>
                    <a:pt x="0" y="0"/>
                  </a:moveTo>
                  <a:lnTo>
                    <a:pt x="24" y="0"/>
                  </a:lnTo>
                  <a:lnTo>
                    <a:pt x="24" y="2840"/>
                  </a:lnTo>
                  <a:lnTo>
                    <a:pt x="7" y="2833"/>
                  </a:lnTo>
                  <a:lnTo>
                    <a:pt x="17" y="2811"/>
                  </a:lnTo>
                  <a:lnTo>
                    <a:pt x="0" y="2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43" name="Freeform 44"/>
            <p:cNvSpPr>
              <a:spLocks/>
            </p:cNvSpPr>
            <p:nvPr/>
          </p:nvSpPr>
          <p:spPr bwMode="auto">
            <a:xfrm>
              <a:off x="3324" y="2722"/>
              <a:ext cx="350" cy="163"/>
            </a:xfrm>
            <a:custGeom>
              <a:avLst/>
              <a:gdLst>
                <a:gd name="T0" fmla="*/ 87 w 701"/>
                <a:gd name="T1" fmla="*/ 38 h 326"/>
                <a:gd name="T2" fmla="*/ 86 w 701"/>
                <a:gd name="T3" fmla="*/ 41 h 326"/>
                <a:gd name="T4" fmla="*/ 0 w 701"/>
                <a:gd name="T5" fmla="*/ 1 h 326"/>
                <a:gd name="T6" fmla="*/ 0 w 701"/>
                <a:gd name="T7" fmla="*/ 1 h 326"/>
                <a:gd name="T8" fmla="*/ 3 w 701"/>
                <a:gd name="T9" fmla="*/ 1 h 326"/>
                <a:gd name="T10" fmla="*/ 3 w 701"/>
                <a:gd name="T11" fmla="*/ 0 h 326"/>
                <a:gd name="T12" fmla="*/ 87 w 701"/>
                <a:gd name="T13" fmla="*/ 38 h 3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1"/>
                <a:gd name="T22" fmla="*/ 0 h 326"/>
                <a:gd name="T23" fmla="*/ 701 w 701"/>
                <a:gd name="T24" fmla="*/ 326 h 3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1" h="326">
                  <a:moveTo>
                    <a:pt x="701" y="304"/>
                  </a:moveTo>
                  <a:lnTo>
                    <a:pt x="691" y="326"/>
                  </a:lnTo>
                  <a:lnTo>
                    <a:pt x="0" y="15"/>
                  </a:lnTo>
                  <a:lnTo>
                    <a:pt x="0" y="8"/>
                  </a:lnTo>
                  <a:lnTo>
                    <a:pt x="25" y="8"/>
                  </a:lnTo>
                  <a:lnTo>
                    <a:pt x="25" y="0"/>
                  </a:lnTo>
                  <a:lnTo>
                    <a:pt x="701" y="30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44" name="Freeform 45"/>
            <p:cNvSpPr>
              <a:spLocks/>
            </p:cNvSpPr>
            <p:nvPr/>
          </p:nvSpPr>
          <p:spPr bwMode="auto">
            <a:xfrm>
              <a:off x="3324" y="1302"/>
              <a:ext cx="12" cy="1423"/>
            </a:xfrm>
            <a:custGeom>
              <a:avLst/>
              <a:gdLst>
                <a:gd name="T0" fmla="*/ 3 w 25"/>
                <a:gd name="T1" fmla="*/ 355 h 2847"/>
                <a:gd name="T2" fmla="*/ 0 w 25"/>
                <a:gd name="T3" fmla="*/ 355 h 2847"/>
                <a:gd name="T4" fmla="*/ 0 w 25"/>
                <a:gd name="T5" fmla="*/ 0 h 2847"/>
                <a:gd name="T6" fmla="*/ 2 w 25"/>
                <a:gd name="T7" fmla="*/ 0 h 2847"/>
                <a:gd name="T8" fmla="*/ 1 w 25"/>
                <a:gd name="T9" fmla="*/ 3 h 2847"/>
                <a:gd name="T10" fmla="*/ 3 w 25"/>
                <a:gd name="T11" fmla="*/ 4 h 2847"/>
                <a:gd name="T12" fmla="*/ 3 w 25"/>
                <a:gd name="T13" fmla="*/ 355 h 28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847"/>
                <a:gd name="T23" fmla="*/ 25 w 25"/>
                <a:gd name="T24" fmla="*/ 2847 h 28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847">
                  <a:moveTo>
                    <a:pt x="25" y="2847"/>
                  </a:moveTo>
                  <a:lnTo>
                    <a:pt x="0" y="2847"/>
                  </a:lnTo>
                  <a:lnTo>
                    <a:pt x="0" y="0"/>
                  </a:lnTo>
                  <a:lnTo>
                    <a:pt x="17" y="7"/>
                  </a:lnTo>
                  <a:lnTo>
                    <a:pt x="8" y="29"/>
                  </a:lnTo>
                  <a:lnTo>
                    <a:pt x="25" y="36"/>
                  </a:lnTo>
                  <a:lnTo>
                    <a:pt x="25" y="2847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45" name="Freeform 46"/>
            <p:cNvSpPr>
              <a:spLocks/>
            </p:cNvSpPr>
            <p:nvPr/>
          </p:nvSpPr>
          <p:spPr bwMode="auto">
            <a:xfrm>
              <a:off x="1694" y="1389"/>
              <a:ext cx="111" cy="158"/>
            </a:xfrm>
            <a:custGeom>
              <a:avLst/>
              <a:gdLst>
                <a:gd name="T0" fmla="*/ 28 w 222"/>
                <a:gd name="T1" fmla="*/ 12 h 318"/>
                <a:gd name="T2" fmla="*/ 0 w 222"/>
                <a:gd name="T3" fmla="*/ 0 h 318"/>
                <a:gd name="T4" fmla="*/ 0 w 222"/>
                <a:gd name="T5" fmla="*/ 39 h 318"/>
                <a:gd name="T6" fmla="*/ 28 w 222"/>
                <a:gd name="T7" fmla="*/ 12 h 3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2"/>
                <a:gd name="T13" fmla="*/ 0 h 318"/>
                <a:gd name="T14" fmla="*/ 222 w 222"/>
                <a:gd name="T15" fmla="*/ 318 h 3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2" h="318">
                  <a:moveTo>
                    <a:pt x="222" y="97"/>
                  </a:moveTo>
                  <a:lnTo>
                    <a:pt x="0" y="0"/>
                  </a:lnTo>
                  <a:lnTo>
                    <a:pt x="0" y="318"/>
                  </a:lnTo>
                  <a:lnTo>
                    <a:pt x="222" y="9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46" name="Freeform 47"/>
            <p:cNvSpPr>
              <a:spLocks/>
            </p:cNvSpPr>
            <p:nvPr/>
          </p:nvSpPr>
          <p:spPr bwMode="auto">
            <a:xfrm>
              <a:off x="1694" y="1399"/>
              <a:ext cx="191" cy="265"/>
            </a:xfrm>
            <a:custGeom>
              <a:avLst/>
              <a:gdLst>
                <a:gd name="T0" fmla="*/ 47 w 383"/>
                <a:gd name="T1" fmla="*/ 19 h 528"/>
                <a:gd name="T2" fmla="*/ 6 w 383"/>
                <a:gd name="T3" fmla="*/ 0 h 528"/>
                <a:gd name="T4" fmla="*/ 0 w 383"/>
                <a:gd name="T5" fmla="*/ 7 h 528"/>
                <a:gd name="T6" fmla="*/ 0 w 383"/>
                <a:gd name="T7" fmla="*/ 67 h 528"/>
                <a:gd name="T8" fmla="*/ 47 w 383"/>
                <a:gd name="T9" fmla="*/ 19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3"/>
                <a:gd name="T16" fmla="*/ 0 h 528"/>
                <a:gd name="T17" fmla="*/ 383 w 383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3" h="528">
                  <a:moveTo>
                    <a:pt x="383" y="145"/>
                  </a:moveTo>
                  <a:lnTo>
                    <a:pt x="55" y="0"/>
                  </a:lnTo>
                  <a:lnTo>
                    <a:pt x="0" y="53"/>
                  </a:lnTo>
                  <a:lnTo>
                    <a:pt x="0" y="528"/>
                  </a:lnTo>
                  <a:lnTo>
                    <a:pt x="383" y="145"/>
                  </a:lnTo>
                  <a:close/>
                </a:path>
              </a:pathLst>
            </a:custGeom>
            <a:solidFill>
              <a:srgbClr val="FAFA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47" name="Freeform 48"/>
            <p:cNvSpPr>
              <a:spLocks/>
            </p:cNvSpPr>
            <p:nvPr/>
          </p:nvSpPr>
          <p:spPr bwMode="auto">
            <a:xfrm>
              <a:off x="1694" y="1437"/>
              <a:ext cx="275" cy="345"/>
            </a:xfrm>
            <a:custGeom>
              <a:avLst/>
              <a:gdLst>
                <a:gd name="T0" fmla="*/ 69 w 550"/>
                <a:gd name="T1" fmla="*/ 18 h 691"/>
                <a:gd name="T2" fmla="*/ 27 w 550"/>
                <a:gd name="T3" fmla="*/ 0 h 691"/>
                <a:gd name="T4" fmla="*/ 0 w 550"/>
                <a:gd name="T5" fmla="*/ 27 h 691"/>
                <a:gd name="T6" fmla="*/ 0 w 550"/>
                <a:gd name="T7" fmla="*/ 86 h 691"/>
                <a:gd name="T8" fmla="*/ 69 w 550"/>
                <a:gd name="T9" fmla="*/ 18 h 6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0"/>
                <a:gd name="T16" fmla="*/ 0 h 691"/>
                <a:gd name="T17" fmla="*/ 550 w 550"/>
                <a:gd name="T18" fmla="*/ 691 h 6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0" h="691">
                  <a:moveTo>
                    <a:pt x="550" y="145"/>
                  </a:moveTo>
                  <a:lnTo>
                    <a:pt x="222" y="0"/>
                  </a:lnTo>
                  <a:lnTo>
                    <a:pt x="0" y="221"/>
                  </a:lnTo>
                  <a:lnTo>
                    <a:pt x="0" y="691"/>
                  </a:lnTo>
                  <a:lnTo>
                    <a:pt x="550" y="145"/>
                  </a:lnTo>
                  <a:close/>
                </a:path>
              </a:pathLst>
            </a:custGeom>
            <a:solidFill>
              <a:srgbClr val="F2F2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48" name="Freeform 49"/>
            <p:cNvSpPr>
              <a:spLocks/>
            </p:cNvSpPr>
            <p:nvPr/>
          </p:nvSpPr>
          <p:spPr bwMode="auto">
            <a:xfrm>
              <a:off x="2109" y="1329"/>
              <a:ext cx="27" cy="38"/>
            </a:xfrm>
            <a:custGeom>
              <a:avLst/>
              <a:gdLst>
                <a:gd name="T0" fmla="*/ 0 w 54"/>
                <a:gd name="T1" fmla="*/ 10 h 76"/>
                <a:gd name="T2" fmla="*/ 7 w 54"/>
                <a:gd name="T3" fmla="*/ 2 h 76"/>
                <a:gd name="T4" fmla="*/ 0 w 54"/>
                <a:gd name="T5" fmla="*/ 0 h 76"/>
                <a:gd name="T6" fmla="*/ 0 w 54"/>
                <a:gd name="T7" fmla="*/ 1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76"/>
                <a:gd name="T14" fmla="*/ 54 w 54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76">
                  <a:moveTo>
                    <a:pt x="0" y="76"/>
                  </a:moveTo>
                  <a:lnTo>
                    <a:pt x="54" y="22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2F2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49" name="Freeform 50"/>
            <p:cNvSpPr>
              <a:spLocks/>
            </p:cNvSpPr>
            <p:nvPr/>
          </p:nvSpPr>
          <p:spPr bwMode="auto">
            <a:xfrm>
              <a:off x="1694" y="1472"/>
              <a:ext cx="345" cy="429"/>
            </a:xfrm>
            <a:custGeom>
              <a:avLst/>
              <a:gdLst>
                <a:gd name="T0" fmla="*/ 47 w 690"/>
                <a:gd name="T1" fmla="*/ 0 h 858"/>
                <a:gd name="T2" fmla="*/ 86 w 690"/>
                <a:gd name="T3" fmla="*/ 18 h 858"/>
                <a:gd name="T4" fmla="*/ 86 w 690"/>
                <a:gd name="T5" fmla="*/ 21 h 858"/>
                <a:gd name="T6" fmla="*/ 0 w 690"/>
                <a:gd name="T7" fmla="*/ 107 h 858"/>
                <a:gd name="T8" fmla="*/ 0 w 690"/>
                <a:gd name="T9" fmla="*/ 48 h 858"/>
                <a:gd name="T10" fmla="*/ 47 w 690"/>
                <a:gd name="T11" fmla="*/ 0 h 8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858"/>
                <a:gd name="T20" fmla="*/ 690 w 690"/>
                <a:gd name="T21" fmla="*/ 858 h 8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858">
                  <a:moveTo>
                    <a:pt x="383" y="0"/>
                  </a:moveTo>
                  <a:lnTo>
                    <a:pt x="690" y="141"/>
                  </a:lnTo>
                  <a:lnTo>
                    <a:pt x="690" y="167"/>
                  </a:lnTo>
                  <a:lnTo>
                    <a:pt x="0" y="858"/>
                  </a:lnTo>
                  <a:lnTo>
                    <a:pt x="0" y="383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EDED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50" name="Freeform 51"/>
            <p:cNvSpPr>
              <a:spLocks/>
            </p:cNvSpPr>
            <p:nvPr/>
          </p:nvSpPr>
          <p:spPr bwMode="auto">
            <a:xfrm>
              <a:off x="2109" y="1329"/>
              <a:ext cx="111" cy="159"/>
            </a:xfrm>
            <a:custGeom>
              <a:avLst/>
              <a:gdLst>
                <a:gd name="T0" fmla="*/ 0 w 221"/>
                <a:gd name="T1" fmla="*/ 40 h 318"/>
                <a:gd name="T2" fmla="*/ 28 w 221"/>
                <a:gd name="T3" fmla="*/ 12 h 318"/>
                <a:gd name="T4" fmla="*/ 0 w 221"/>
                <a:gd name="T5" fmla="*/ 0 h 318"/>
                <a:gd name="T6" fmla="*/ 0 w 221"/>
                <a:gd name="T7" fmla="*/ 40 h 3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318"/>
                <a:gd name="T14" fmla="*/ 221 w 221"/>
                <a:gd name="T15" fmla="*/ 318 h 3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318">
                  <a:moveTo>
                    <a:pt x="0" y="318"/>
                  </a:moveTo>
                  <a:lnTo>
                    <a:pt x="221" y="97"/>
                  </a:lnTo>
                  <a:lnTo>
                    <a:pt x="0" y="0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rgbClr val="EDED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51" name="Freeform 52"/>
            <p:cNvSpPr>
              <a:spLocks/>
            </p:cNvSpPr>
            <p:nvPr/>
          </p:nvSpPr>
          <p:spPr bwMode="auto">
            <a:xfrm>
              <a:off x="1694" y="1510"/>
              <a:ext cx="345" cy="510"/>
            </a:xfrm>
            <a:custGeom>
              <a:avLst/>
              <a:gdLst>
                <a:gd name="T0" fmla="*/ 69 w 690"/>
                <a:gd name="T1" fmla="*/ 0 h 1020"/>
                <a:gd name="T2" fmla="*/ 86 w 690"/>
                <a:gd name="T3" fmla="*/ 9 h 1020"/>
                <a:gd name="T4" fmla="*/ 86 w 690"/>
                <a:gd name="T5" fmla="*/ 42 h 1020"/>
                <a:gd name="T6" fmla="*/ 0 w 690"/>
                <a:gd name="T7" fmla="*/ 128 h 1020"/>
                <a:gd name="T8" fmla="*/ 0 w 690"/>
                <a:gd name="T9" fmla="*/ 69 h 1020"/>
                <a:gd name="T10" fmla="*/ 69 w 690"/>
                <a:gd name="T11" fmla="*/ 0 h 10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1020"/>
                <a:gd name="T20" fmla="*/ 690 w 690"/>
                <a:gd name="T21" fmla="*/ 1020 h 10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1020">
                  <a:moveTo>
                    <a:pt x="550" y="0"/>
                  </a:moveTo>
                  <a:lnTo>
                    <a:pt x="690" y="66"/>
                  </a:lnTo>
                  <a:lnTo>
                    <a:pt x="690" y="330"/>
                  </a:lnTo>
                  <a:lnTo>
                    <a:pt x="0" y="1020"/>
                  </a:lnTo>
                  <a:lnTo>
                    <a:pt x="0" y="546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E6E6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52" name="Freeform 53"/>
            <p:cNvSpPr>
              <a:spLocks/>
            </p:cNvSpPr>
            <p:nvPr/>
          </p:nvSpPr>
          <p:spPr bwMode="auto">
            <a:xfrm>
              <a:off x="2109" y="1340"/>
              <a:ext cx="191" cy="173"/>
            </a:xfrm>
            <a:custGeom>
              <a:avLst/>
              <a:gdLst>
                <a:gd name="T0" fmla="*/ 6 w 383"/>
                <a:gd name="T1" fmla="*/ 0 h 345"/>
                <a:gd name="T2" fmla="*/ 0 w 383"/>
                <a:gd name="T3" fmla="*/ 7 h 345"/>
                <a:gd name="T4" fmla="*/ 0 w 383"/>
                <a:gd name="T5" fmla="*/ 44 h 345"/>
                <a:gd name="T6" fmla="*/ 28 w 383"/>
                <a:gd name="T7" fmla="*/ 38 h 345"/>
                <a:gd name="T8" fmla="*/ 47 w 383"/>
                <a:gd name="T9" fmla="*/ 19 h 345"/>
                <a:gd name="T10" fmla="*/ 6 w 383"/>
                <a:gd name="T11" fmla="*/ 0 h 3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3"/>
                <a:gd name="T19" fmla="*/ 0 h 345"/>
                <a:gd name="T20" fmla="*/ 383 w 383"/>
                <a:gd name="T21" fmla="*/ 345 h 3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3" h="345">
                  <a:moveTo>
                    <a:pt x="54" y="0"/>
                  </a:moveTo>
                  <a:lnTo>
                    <a:pt x="0" y="54"/>
                  </a:lnTo>
                  <a:lnTo>
                    <a:pt x="0" y="345"/>
                  </a:lnTo>
                  <a:lnTo>
                    <a:pt x="226" y="302"/>
                  </a:lnTo>
                  <a:lnTo>
                    <a:pt x="383" y="14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6E6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53" name="Freeform 54"/>
            <p:cNvSpPr>
              <a:spLocks/>
            </p:cNvSpPr>
            <p:nvPr/>
          </p:nvSpPr>
          <p:spPr bwMode="auto">
            <a:xfrm>
              <a:off x="1694" y="1556"/>
              <a:ext cx="345" cy="579"/>
            </a:xfrm>
            <a:custGeom>
              <a:avLst/>
              <a:gdLst>
                <a:gd name="T0" fmla="*/ 86 w 690"/>
                <a:gd name="T1" fmla="*/ 59 h 1160"/>
                <a:gd name="T2" fmla="*/ 86 w 690"/>
                <a:gd name="T3" fmla="*/ 0 h 1160"/>
                <a:gd name="T4" fmla="*/ 0 w 690"/>
                <a:gd name="T5" fmla="*/ 86 h 1160"/>
                <a:gd name="T6" fmla="*/ 0 w 690"/>
                <a:gd name="T7" fmla="*/ 144 h 1160"/>
                <a:gd name="T8" fmla="*/ 86 w 690"/>
                <a:gd name="T9" fmla="*/ 59 h 1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0"/>
                <a:gd name="T16" fmla="*/ 0 h 1160"/>
                <a:gd name="T17" fmla="*/ 690 w 690"/>
                <a:gd name="T18" fmla="*/ 1160 h 1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0" h="1160">
                  <a:moveTo>
                    <a:pt x="690" y="475"/>
                  </a:moveTo>
                  <a:lnTo>
                    <a:pt x="690" y="0"/>
                  </a:lnTo>
                  <a:lnTo>
                    <a:pt x="0" y="691"/>
                  </a:lnTo>
                  <a:lnTo>
                    <a:pt x="0" y="1160"/>
                  </a:lnTo>
                  <a:lnTo>
                    <a:pt x="690" y="475"/>
                  </a:lnTo>
                  <a:close/>
                </a:path>
              </a:pathLst>
            </a:custGeom>
            <a:solidFill>
              <a:srgbClr val="DEDE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54" name="Freeform 55"/>
            <p:cNvSpPr>
              <a:spLocks/>
            </p:cNvSpPr>
            <p:nvPr/>
          </p:nvSpPr>
          <p:spPr bwMode="auto">
            <a:xfrm>
              <a:off x="2109" y="1378"/>
              <a:ext cx="272" cy="135"/>
            </a:xfrm>
            <a:custGeom>
              <a:avLst/>
              <a:gdLst>
                <a:gd name="T0" fmla="*/ 27 w 545"/>
                <a:gd name="T1" fmla="*/ 0 h 270"/>
                <a:gd name="T2" fmla="*/ 0 w 545"/>
                <a:gd name="T3" fmla="*/ 27 h 270"/>
                <a:gd name="T4" fmla="*/ 0 w 545"/>
                <a:gd name="T5" fmla="*/ 34 h 270"/>
                <a:gd name="T6" fmla="*/ 64 w 545"/>
                <a:gd name="T7" fmla="*/ 21 h 270"/>
                <a:gd name="T8" fmla="*/ 68 w 545"/>
                <a:gd name="T9" fmla="*/ 18 h 270"/>
                <a:gd name="T10" fmla="*/ 27 w 545"/>
                <a:gd name="T11" fmla="*/ 0 h 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5"/>
                <a:gd name="T19" fmla="*/ 0 h 270"/>
                <a:gd name="T20" fmla="*/ 545 w 545"/>
                <a:gd name="T21" fmla="*/ 270 h 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5" h="270">
                  <a:moveTo>
                    <a:pt x="221" y="0"/>
                  </a:moveTo>
                  <a:lnTo>
                    <a:pt x="0" y="221"/>
                  </a:lnTo>
                  <a:lnTo>
                    <a:pt x="0" y="270"/>
                  </a:lnTo>
                  <a:lnTo>
                    <a:pt x="518" y="172"/>
                  </a:lnTo>
                  <a:lnTo>
                    <a:pt x="545" y="14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EDE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55" name="Freeform 56"/>
            <p:cNvSpPr>
              <a:spLocks/>
            </p:cNvSpPr>
            <p:nvPr/>
          </p:nvSpPr>
          <p:spPr bwMode="auto">
            <a:xfrm>
              <a:off x="1694" y="1674"/>
              <a:ext cx="345" cy="583"/>
            </a:xfrm>
            <a:custGeom>
              <a:avLst/>
              <a:gdLst>
                <a:gd name="T0" fmla="*/ 86 w 690"/>
                <a:gd name="T1" fmla="*/ 60 h 1165"/>
                <a:gd name="T2" fmla="*/ 86 w 690"/>
                <a:gd name="T3" fmla="*/ 0 h 1165"/>
                <a:gd name="T4" fmla="*/ 0 w 690"/>
                <a:gd name="T5" fmla="*/ 87 h 1165"/>
                <a:gd name="T6" fmla="*/ 0 w 690"/>
                <a:gd name="T7" fmla="*/ 146 h 1165"/>
                <a:gd name="T8" fmla="*/ 86 w 690"/>
                <a:gd name="T9" fmla="*/ 60 h 1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0"/>
                <a:gd name="T16" fmla="*/ 0 h 1165"/>
                <a:gd name="T17" fmla="*/ 690 w 690"/>
                <a:gd name="T18" fmla="*/ 1165 h 11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0" h="1165">
                  <a:moveTo>
                    <a:pt x="690" y="475"/>
                  </a:moveTo>
                  <a:lnTo>
                    <a:pt x="690" y="0"/>
                  </a:lnTo>
                  <a:lnTo>
                    <a:pt x="0" y="690"/>
                  </a:lnTo>
                  <a:lnTo>
                    <a:pt x="0" y="1165"/>
                  </a:lnTo>
                  <a:lnTo>
                    <a:pt x="690" y="475"/>
                  </a:lnTo>
                  <a:close/>
                </a:path>
              </a:pathLst>
            </a:custGeom>
            <a:solidFill>
              <a:srgbClr val="D9D9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56" name="Freeform 57"/>
            <p:cNvSpPr>
              <a:spLocks/>
            </p:cNvSpPr>
            <p:nvPr/>
          </p:nvSpPr>
          <p:spPr bwMode="auto">
            <a:xfrm>
              <a:off x="2222" y="1413"/>
              <a:ext cx="178" cy="78"/>
            </a:xfrm>
            <a:custGeom>
              <a:avLst/>
              <a:gdLst>
                <a:gd name="T0" fmla="*/ 20 w 356"/>
                <a:gd name="T1" fmla="*/ 0 h 156"/>
                <a:gd name="T2" fmla="*/ 0 w 356"/>
                <a:gd name="T3" fmla="*/ 20 h 156"/>
                <a:gd name="T4" fmla="*/ 45 w 356"/>
                <a:gd name="T5" fmla="*/ 11 h 156"/>
                <a:gd name="T6" fmla="*/ 20 w 356"/>
                <a:gd name="T7" fmla="*/ 0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6"/>
                <a:gd name="T13" fmla="*/ 0 h 156"/>
                <a:gd name="T14" fmla="*/ 356 w 356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6" h="156">
                  <a:moveTo>
                    <a:pt x="157" y="0"/>
                  </a:moveTo>
                  <a:lnTo>
                    <a:pt x="0" y="156"/>
                  </a:lnTo>
                  <a:lnTo>
                    <a:pt x="356" y="9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D9D9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57" name="Freeform 58"/>
            <p:cNvSpPr>
              <a:spLocks/>
            </p:cNvSpPr>
            <p:nvPr/>
          </p:nvSpPr>
          <p:spPr bwMode="auto">
            <a:xfrm>
              <a:off x="1694" y="1793"/>
              <a:ext cx="345" cy="580"/>
            </a:xfrm>
            <a:custGeom>
              <a:avLst/>
              <a:gdLst>
                <a:gd name="T0" fmla="*/ 86 w 690"/>
                <a:gd name="T1" fmla="*/ 59 h 1160"/>
                <a:gd name="T2" fmla="*/ 86 w 690"/>
                <a:gd name="T3" fmla="*/ 0 h 1160"/>
                <a:gd name="T4" fmla="*/ 0 w 690"/>
                <a:gd name="T5" fmla="*/ 85 h 1160"/>
                <a:gd name="T6" fmla="*/ 0 w 690"/>
                <a:gd name="T7" fmla="*/ 145 h 1160"/>
                <a:gd name="T8" fmla="*/ 86 w 690"/>
                <a:gd name="T9" fmla="*/ 59 h 1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0"/>
                <a:gd name="T16" fmla="*/ 0 h 1160"/>
                <a:gd name="T17" fmla="*/ 690 w 690"/>
                <a:gd name="T18" fmla="*/ 1160 h 1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0" h="1160">
                  <a:moveTo>
                    <a:pt x="690" y="475"/>
                  </a:moveTo>
                  <a:lnTo>
                    <a:pt x="690" y="0"/>
                  </a:lnTo>
                  <a:lnTo>
                    <a:pt x="0" y="685"/>
                  </a:lnTo>
                  <a:lnTo>
                    <a:pt x="0" y="1160"/>
                  </a:lnTo>
                  <a:lnTo>
                    <a:pt x="690" y="475"/>
                  </a:lnTo>
                  <a:close/>
                </a:path>
              </a:pathLst>
            </a:custGeom>
            <a:solidFill>
              <a:srgbClr val="D4D4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58" name="Freeform 59"/>
            <p:cNvSpPr>
              <a:spLocks/>
            </p:cNvSpPr>
            <p:nvPr/>
          </p:nvSpPr>
          <p:spPr bwMode="auto">
            <a:xfrm>
              <a:off x="2368" y="1450"/>
              <a:ext cx="32" cy="14"/>
            </a:xfrm>
            <a:custGeom>
              <a:avLst/>
              <a:gdLst>
                <a:gd name="T0" fmla="*/ 3 w 64"/>
                <a:gd name="T1" fmla="*/ 0 h 26"/>
                <a:gd name="T2" fmla="*/ 0 w 64"/>
                <a:gd name="T3" fmla="*/ 4 h 26"/>
                <a:gd name="T4" fmla="*/ 8 w 64"/>
                <a:gd name="T5" fmla="*/ 3 h 26"/>
                <a:gd name="T6" fmla="*/ 3 w 64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26"/>
                <a:gd name="T14" fmla="*/ 64 w 64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26">
                  <a:moveTo>
                    <a:pt x="27" y="0"/>
                  </a:moveTo>
                  <a:lnTo>
                    <a:pt x="0" y="26"/>
                  </a:lnTo>
                  <a:lnTo>
                    <a:pt x="64" y="1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D4D4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59" name="Freeform 60"/>
            <p:cNvSpPr>
              <a:spLocks/>
            </p:cNvSpPr>
            <p:nvPr/>
          </p:nvSpPr>
          <p:spPr bwMode="auto">
            <a:xfrm>
              <a:off x="1694" y="1912"/>
              <a:ext cx="345" cy="579"/>
            </a:xfrm>
            <a:custGeom>
              <a:avLst/>
              <a:gdLst>
                <a:gd name="T0" fmla="*/ 86 w 690"/>
                <a:gd name="T1" fmla="*/ 59 h 1159"/>
                <a:gd name="T2" fmla="*/ 86 w 690"/>
                <a:gd name="T3" fmla="*/ 0 h 1159"/>
                <a:gd name="T4" fmla="*/ 0 w 690"/>
                <a:gd name="T5" fmla="*/ 86 h 1159"/>
                <a:gd name="T6" fmla="*/ 0 w 690"/>
                <a:gd name="T7" fmla="*/ 144 h 1159"/>
                <a:gd name="T8" fmla="*/ 86 w 690"/>
                <a:gd name="T9" fmla="*/ 59 h 1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0"/>
                <a:gd name="T16" fmla="*/ 0 h 1159"/>
                <a:gd name="T17" fmla="*/ 690 w 690"/>
                <a:gd name="T18" fmla="*/ 1159 h 1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0" h="1159">
                  <a:moveTo>
                    <a:pt x="690" y="475"/>
                  </a:moveTo>
                  <a:lnTo>
                    <a:pt x="690" y="0"/>
                  </a:lnTo>
                  <a:lnTo>
                    <a:pt x="0" y="690"/>
                  </a:lnTo>
                  <a:lnTo>
                    <a:pt x="0" y="1159"/>
                  </a:lnTo>
                  <a:lnTo>
                    <a:pt x="690" y="475"/>
                  </a:lnTo>
                  <a:close/>
                </a:path>
              </a:pathLst>
            </a:custGeom>
            <a:solidFill>
              <a:srgbClr val="CBC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60" name="Freeform 61"/>
            <p:cNvSpPr>
              <a:spLocks/>
            </p:cNvSpPr>
            <p:nvPr/>
          </p:nvSpPr>
          <p:spPr bwMode="auto">
            <a:xfrm>
              <a:off x="1694" y="2031"/>
              <a:ext cx="345" cy="579"/>
            </a:xfrm>
            <a:custGeom>
              <a:avLst/>
              <a:gdLst>
                <a:gd name="T0" fmla="*/ 86 w 690"/>
                <a:gd name="T1" fmla="*/ 58 h 1159"/>
                <a:gd name="T2" fmla="*/ 86 w 690"/>
                <a:gd name="T3" fmla="*/ 0 h 1159"/>
                <a:gd name="T4" fmla="*/ 0 w 690"/>
                <a:gd name="T5" fmla="*/ 85 h 1159"/>
                <a:gd name="T6" fmla="*/ 0 w 690"/>
                <a:gd name="T7" fmla="*/ 144 h 1159"/>
                <a:gd name="T8" fmla="*/ 86 w 690"/>
                <a:gd name="T9" fmla="*/ 58 h 1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0"/>
                <a:gd name="T16" fmla="*/ 0 h 1159"/>
                <a:gd name="T17" fmla="*/ 690 w 690"/>
                <a:gd name="T18" fmla="*/ 1159 h 1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0" h="1159">
                  <a:moveTo>
                    <a:pt x="690" y="469"/>
                  </a:moveTo>
                  <a:lnTo>
                    <a:pt x="690" y="0"/>
                  </a:lnTo>
                  <a:lnTo>
                    <a:pt x="0" y="685"/>
                  </a:lnTo>
                  <a:lnTo>
                    <a:pt x="0" y="1159"/>
                  </a:lnTo>
                  <a:lnTo>
                    <a:pt x="690" y="469"/>
                  </a:lnTo>
                  <a:close/>
                </a:path>
              </a:pathLst>
            </a:custGeom>
            <a:solidFill>
              <a:srgbClr val="C7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61" name="Freeform 62"/>
            <p:cNvSpPr>
              <a:spLocks/>
            </p:cNvSpPr>
            <p:nvPr/>
          </p:nvSpPr>
          <p:spPr bwMode="auto">
            <a:xfrm>
              <a:off x="1694" y="2149"/>
              <a:ext cx="345" cy="580"/>
            </a:xfrm>
            <a:custGeom>
              <a:avLst/>
              <a:gdLst>
                <a:gd name="T0" fmla="*/ 86 w 690"/>
                <a:gd name="T1" fmla="*/ 59 h 1159"/>
                <a:gd name="T2" fmla="*/ 86 w 690"/>
                <a:gd name="T3" fmla="*/ 0 h 1159"/>
                <a:gd name="T4" fmla="*/ 0 w 690"/>
                <a:gd name="T5" fmla="*/ 86 h 1159"/>
                <a:gd name="T6" fmla="*/ 0 w 690"/>
                <a:gd name="T7" fmla="*/ 145 h 1159"/>
                <a:gd name="T8" fmla="*/ 86 w 690"/>
                <a:gd name="T9" fmla="*/ 59 h 1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0"/>
                <a:gd name="T16" fmla="*/ 0 h 1159"/>
                <a:gd name="T17" fmla="*/ 690 w 690"/>
                <a:gd name="T18" fmla="*/ 1159 h 1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0" h="1159">
                  <a:moveTo>
                    <a:pt x="690" y="468"/>
                  </a:moveTo>
                  <a:lnTo>
                    <a:pt x="690" y="0"/>
                  </a:lnTo>
                  <a:lnTo>
                    <a:pt x="0" y="684"/>
                  </a:lnTo>
                  <a:lnTo>
                    <a:pt x="0" y="1159"/>
                  </a:lnTo>
                  <a:lnTo>
                    <a:pt x="690" y="468"/>
                  </a:lnTo>
                  <a:close/>
                </a:path>
              </a:pathLst>
            </a:custGeom>
            <a:solidFill>
              <a:srgbClr val="BFBF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62" name="Freeform 63"/>
            <p:cNvSpPr>
              <a:spLocks/>
            </p:cNvSpPr>
            <p:nvPr/>
          </p:nvSpPr>
          <p:spPr bwMode="auto">
            <a:xfrm>
              <a:off x="1694" y="2265"/>
              <a:ext cx="345" cy="551"/>
            </a:xfrm>
            <a:custGeom>
              <a:avLst/>
              <a:gdLst>
                <a:gd name="T0" fmla="*/ 86 w 690"/>
                <a:gd name="T1" fmla="*/ 60 h 1101"/>
                <a:gd name="T2" fmla="*/ 86 w 690"/>
                <a:gd name="T3" fmla="*/ 0 h 1101"/>
                <a:gd name="T4" fmla="*/ 0 w 690"/>
                <a:gd name="T5" fmla="*/ 87 h 1101"/>
                <a:gd name="T6" fmla="*/ 0 w 690"/>
                <a:gd name="T7" fmla="*/ 134 h 1101"/>
                <a:gd name="T8" fmla="*/ 9 w 690"/>
                <a:gd name="T9" fmla="*/ 138 h 1101"/>
                <a:gd name="T10" fmla="*/ 86 w 690"/>
                <a:gd name="T11" fmla="*/ 60 h 1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1101"/>
                <a:gd name="T20" fmla="*/ 690 w 690"/>
                <a:gd name="T21" fmla="*/ 1101 h 11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1101">
                  <a:moveTo>
                    <a:pt x="690" y="475"/>
                  </a:moveTo>
                  <a:lnTo>
                    <a:pt x="690" y="0"/>
                  </a:lnTo>
                  <a:lnTo>
                    <a:pt x="0" y="690"/>
                  </a:lnTo>
                  <a:lnTo>
                    <a:pt x="0" y="1068"/>
                  </a:lnTo>
                  <a:lnTo>
                    <a:pt x="70" y="1101"/>
                  </a:lnTo>
                  <a:lnTo>
                    <a:pt x="690" y="475"/>
                  </a:lnTo>
                  <a:close/>
                </a:path>
              </a:pathLst>
            </a:custGeom>
            <a:solidFill>
              <a:srgbClr val="C4C4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63" name="Freeform 64"/>
            <p:cNvSpPr>
              <a:spLocks/>
            </p:cNvSpPr>
            <p:nvPr/>
          </p:nvSpPr>
          <p:spPr bwMode="auto">
            <a:xfrm>
              <a:off x="1694" y="2384"/>
              <a:ext cx="345" cy="466"/>
            </a:xfrm>
            <a:custGeom>
              <a:avLst/>
              <a:gdLst>
                <a:gd name="T0" fmla="*/ 86 w 690"/>
                <a:gd name="T1" fmla="*/ 59 h 933"/>
                <a:gd name="T2" fmla="*/ 86 w 690"/>
                <a:gd name="T3" fmla="*/ 0 h 933"/>
                <a:gd name="T4" fmla="*/ 0 w 690"/>
                <a:gd name="T5" fmla="*/ 86 h 933"/>
                <a:gd name="T6" fmla="*/ 0 w 690"/>
                <a:gd name="T7" fmla="*/ 103 h 933"/>
                <a:gd name="T8" fmla="*/ 29 w 690"/>
                <a:gd name="T9" fmla="*/ 116 h 933"/>
                <a:gd name="T10" fmla="*/ 86 w 690"/>
                <a:gd name="T11" fmla="*/ 59 h 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933"/>
                <a:gd name="T20" fmla="*/ 690 w 690"/>
                <a:gd name="T21" fmla="*/ 933 h 9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933">
                  <a:moveTo>
                    <a:pt x="690" y="475"/>
                  </a:moveTo>
                  <a:lnTo>
                    <a:pt x="690" y="0"/>
                  </a:lnTo>
                  <a:lnTo>
                    <a:pt x="0" y="691"/>
                  </a:lnTo>
                  <a:lnTo>
                    <a:pt x="0" y="831"/>
                  </a:lnTo>
                  <a:lnTo>
                    <a:pt x="233" y="933"/>
                  </a:lnTo>
                  <a:lnTo>
                    <a:pt x="690" y="475"/>
                  </a:lnTo>
                  <a:close/>
                </a:path>
              </a:pathLst>
            </a:custGeom>
            <a:solidFill>
              <a:srgbClr val="CBC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64" name="Freeform 65"/>
            <p:cNvSpPr>
              <a:spLocks/>
            </p:cNvSpPr>
            <p:nvPr/>
          </p:nvSpPr>
          <p:spPr bwMode="auto">
            <a:xfrm>
              <a:off x="1729" y="2502"/>
              <a:ext cx="310" cy="383"/>
            </a:xfrm>
            <a:custGeom>
              <a:avLst/>
              <a:gdLst>
                <a:gd name="T0" fmla="*/ 78 w 620"/>
                <a:gd name="T1" fmla="*/ 60 h 765"/>
                <a:gd name="T2" fmla="*/ 78 w 620"/>
                <a:gd name="T3" fmla="*/ 0 h 765"/>
                <a:gd name="T4" fmla="*/ 0 w 620"/>
                <a:gd name="T5" fmla="*/ 79 h 765"/>
                <a:gd name="T6" fmla="*/ 40 w 620"/>
                <a:gd name="T7" fmla="*/ 96 h 765"/>
                <a:gd name="T8" fmla="*/ 78 w 620"/>
                <a:gd name="T9" fmla="*/ 60 h 7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0"/>
                <a:gd name="T16" fmla="*/ 0 h 765"/>
                <a:gd name="T17" fmla="*/ 620 w 620"/>
                <a:gd name="T18" fmla="*/ 765 h 7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0" h="765">
                  <a:moveTo>
                    <a:pt x="620" y="475"/>
                  </a:moveTo>
                  <a:lnTo>
                    <a:pt x="620" y="0"/>
                  </a:lnTo>
                  <a:lnTo>
                    <a:pt x="0" y="626"/>
                  </a:lnTo>
                  <a:lnTo>
                    <a:pt x="324" y="765"/>
                  </a:lnTo>
                  <a:lnTo>
                    <a:pt x="620" y="475"/>
                  </a:lnTo>
                  <a:close/>
                </a:path>
              </a:pathLst>
            </a:custGeom>
            <a:solidFill>
              <a:srgbClr val="D1D1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65" name="Freeform 66"/>
            <p:cNvSpPr>
              <a:spLocks/>
            </p:cNvSpPr>
            <p:nvPr/>
          </p:nvSpPr>
          <p:spPr bwMode="auto">
            <a:xfrm>
              <a:off x="1810" y="2621"/>
              <a:ext cx="229" cy="302"/>
            </a:xfrm>
            <a:custGeom>
              <a:avLst/>
              <a:gdLst>
                <a:gd name="T0" fmla="*/ 58 w 457"/>
                <a:gd name="T1" fmla="*/ 59 h 605"/>
                <a:gd name="T2" fmla="*/ 58 w 457"/>
                <a:gd name="T3" fmla="*/ 0 h 605"/>
                <a:gd name="T4" fmla="*/ 0 w 457"/>
                <a:gd name="T5" fmla="*/ 57 h 605"/>
                <a:gd name="T6" fmla="*/ 41 w 457"/>
                <a:gd name="T7" fmla="*/ 75 h 605"/>
                <a:gd name="T8" fmla="*/ 58 w 457"/>
                <a:gd name="T9" fmla="*/ 59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605"/>
                <a:gd name="T17" fmla="*/ 457 w 457"/>
                <a:gd name="T18" fmla="*/ 605 h 6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605">
                  <a:moveTo>
                    <a:pt x="457" y="475"/>
                  </a:moveTo>
                  <a:lnTo>
                    <a:pt x="457" y="0"/>
                  </a:lnTo>
                  <a:lnTo>
                    <a:pt x="0" y="458"/>
                  </a:lnTo>
                  <a:lnTo>
                    <a:pt x="328" y="605"/>
                  </a:lnTo>
                  <a:lnTo>
                    <a:pt x="457" y="475"/>
                  </a:lnTo>
                  <a:close/>
                </a:path>
              </a:pathLst>
            </a:custGeom>
            <a:solidFill>
              <a:srgbClr val="D9D9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66" name="Freeform 67"/>
            <p:cNvSpPr>
              <a:spLocks/>
            </p:cNvSpPr>
            <p:nvPr/>
          </p:nvSpPr>
          <p:spPr bwMode="auto">
            <a:xfrm>
              <a:off x="1891" y="2740"/>
              <a:ext cx="148" cy="213"/>
            </a:xfrm>
            <a:custGeom>
              <a:avLst/>
              <a:gdLst>
                <a:gd name="T0" fmla="*/ 37 w 296"/>
                <a:gd name="T1" fmla="*/ 0 h 426"/>
                <a:gd name="T2" fmla="*/ 37 w 296"/>
                <a:gd name="T3" fmla="*/ 53 h 426"/>
                <a:gd name="T4" fmla="*/ 0 w 296"/>
                <a:gd name="T5" fmla="*/ 37 h 426"/>
                <a:gd name="T6" fmla="*/ 37 w 296"/>
                <a:gd name="T7" fmla="*/ 0 h 4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6"/>
                <a:gd name="T13" fmla="*/ 0 h 426"/>
                <a:gd name="T14" fmla="*/ 296 w 296"/>
                <a:gd name="T15" fmla="*/ 426 h 4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6" h="426">
                  <a:moveTo>
                    <a:pt x="296" y="0"/>
                  </a:moveTo>
                  <a:lnTo>
                    <a:pt x="296" y="426"/>
                  </a:lnTo>
                  <a:lnTo>
                    <a:pt x="0" y="29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DEDE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67" name="Freeform 68"/>
            <p:cNvSpPr>
              <a:spLocks/>
            </p:cNvSpPr>
            <p:nvPr/>
          </p:nvSpPr>
          <p:spPr bwMode="auto">
            <a:xfrm>
              <a:off x="1974" y="2859"/>
              <a:ext cx="65" cy="94"/>
            </a:xfrm>
            <a:custGeom>
              <a:avLst/>
              <a:gdLst>
                <a:gd name="T0" fmla="*/ 17 w 129"/>
                <a:gd name="T1" fmla="*/ 0 h 189"/>
                <a:gd name="T2" fmla="*/ 17 w 129"/>
                <a:gd name="T3" fmla="*/ 23 h 189"/>
                <a:gd name="T4" fmla="*/ 0 w 129"/>
                <a:gd name="T5" fmla="*/ 16 h 189"/>
                <a:gd name="T6" fmla="*/ 17 w 129"/>
                <a:gd name="T7" fmla="*/ 0 h 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"/>
                <a:gd name="T13" fmla="*/ 0 h 189"/>
                <a:gd name="T14" fmla="*/ 129 w 129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" h="189">
                  <a:moveTo>
                    <a:pt x="129" y="0"/>
                  </a:moveTo>
                  <a:lnTo>
                    <a:pt x="129" y="189"/>
                  </a:lnTo>
                  <a:lnTo>
                    <a:pt x="0" y="13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E6E6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68" name="Freeform 69"/>
            <p:cNvSpPr>
              <a:spLocks/>
            </p:cNvSpPr>
            <p:nvPr/>
          </p:nvSpPr>
          <p:spPr bwMode="auto">
            <a:xfrm>
              <a:off x="2909" y="1389"/>
              <a:ext cx="111" cy="158"/>
            </a:xfrm>
            <a:custGeom>
              <a:avLst/>
              <a:gdLst>
                <a:gd name="T0" fmla="*/ 28 w 220"/>
                <a:gd name="T1" fmla="*/ 12 h 318"/>
                <a:gd name="T2" fmla="*/ 0 w 220"/>
                <a:gd name="T3" fmla="*/ 0 h 318"/>
                <a:gd name="T4" fmla="*/ 0 w 220"/>
                <a:gd name="T5" fmla="*/ 39 h 318"/>
                <a:gd name="T6" fmla="*/ 28 w 220"/>
                <a:gd name="T7" fmla="*/ 12 h 3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0"/>
                <a:gd name="T13" fmla="*/ 0 h 318"/>
                <a:gd name="T14" fmla="*/ 220 w 220"/>
                <a:gd name="T15" fmla="*/ 318 h 3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0" h="318">
                  <a:moveTo>
                    <a:pt x="220" y="97"/>
                  </a:moveTo>
                  <a:lnTo>
                    <a:pt x="0" y="0"/>
                  </a:lnTo>
                  <a:lnTo>
                    <a:pt x="0" y="318"/>
                  </a:lnTo>
                  <a:lnTo>
                    <a:pt x="220" y="9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69" name="Freeform 70"/>
            <p:cNvSpPr>
              <a:spLocks/>
            </p:cNvSpPr>
            <p:nvPr/>
          </p:nvSpPr>
          <p:spPr bwMode="auto">
            <a:xfrm>
              <a:off x="2909" y="1399"/>
              <a:ext cx="192" cy="265"/>
            </a:xfrm>
            <a:custGeom>
              <a:avLst/>
              <a:gdLst>
                <a:gd name="T0" fmla="*/ 48 w 383"/>
                <a:gd name="T1" fmla="*/ 19 h 528"/>
                <a:gd name="T2" fmla="*/ 8 w 383"/>
                <a:gd name="T3" fmla="*/ 0 h 528"/>
                <a:gd name="T4" fmla="*/ 0 w 383"/>
                <a:gd name="T5" fmla="*/ 7 h 528"/>
                <a:gd name="T6" fmla="*/ 0 w 383"/>
                <a:gd name="T7" fmla="*/ 67 h 528"/>
                <a:gd name="T8" fmla="*/ 48 w 383"/>
                <a:gd name="T9" fmla="*/ 19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3"/>
                <a:gd name="T16" fmla="*/ 0 h 528"/>
                <a:gd name="T17" fmla="*/ 383 w 383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3" h="528">
                  <a:moveTo>
                    <a:pt x="383" y="145"/>
                  </a:moveTo>
                  <a:lnTo>
                    <a:pt x="59" y="0"/>
                  </a:lnTo>
                  <a:lnTo>
                    <a:pt x="0" y="53"/>
                  </a:lnTo>
                  <a:lnTo>
                    <a:pt x="0" y="528"/>
                  </a:lnTo>
                  <a:lnTo>
                    <a:pt x="383" y="145"/>
                  </a:lnTo>
                  <a:close/>
                </a:path>
              </a:pathLst>
            </a:custGeom>
            <a:solidFill>
              <a:srgbClr val="FAFA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70" name="Freeform 71"/>
            <p:cNvSpPr>
              <a:spLocks/>
            </p:cNvSpPr>
            <p:nvPr/>
          </p:nvSpPr>
          <p:spPr bwMode="auto">
            <a:xfrm>
              <a:off x="2909" y="1437"/>
              <a:ext cx="275" cy="345"/>
            </a:xfrm>
            <a:custGeom>
              <a:avLst/>
              <a:gdLst>
                <a:gd name="T0" fmla="*/ 69 w 550"/>
                <a:gd name="T1" fmla="*/ 18 h 691"/>
                <a:gd name="T2" fmla="*/ 27 w 550"/>
                <a:gd name="T3" fmla="*/ 0 h 691"/>
                <a:gd name="T4" fmla="*/ 0 w 550"/>
                <a:gd name="T5" fmla="*/ 27 h 691"/>
                <a:gd name="T6" fmla="*/ 0 w 550"/>
                <a:gd name="T7" fmla="*/ 86 h 691"/>
                <a:gd name="T8" fmla="*/ 69 w 550"/>
                <a:gd name="T9" fmla="*/ 18 h 6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0"/>
                <a:gd name="T16" fmla="*/ 0 h 691"/>
                <a:gd name="T17" fmla="*/ 550 w 550"/>
                <a:gd name="T18" fmla="*/ 691 h 6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0" h="691">
                  <a:moveTo>
                    <a:pt x="550" y="145"/>
                  </a:moveTo>
                  <a:lnTo>
                    <a:pt x="220" y="0"/>
                  </a:lnTo>
                  <a:lnTo>
                    <a:pt x="0" y="221"/>
                  </a:lnTo>
                  <a:lnTo>
                    <a:pt x="0" y="691"/>
                  </a:lnTo>
                  <a:lnTo>
                    <a:pt x="550" y="145"/>
                  </a:lnTo>
                  <a:close/>
                </a:path>
              </a:pathLst>
            </a:custGeom>
            <a:solidFill>
              <a:srgbClr val="F2F2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71" name="Freeform 72"/>
            <p:cNvSpPr>
              <a:spLocks/>
            </p:cNvSpPr>
            <p:nvPr/>
          </p:nvSpPr>
          <p:spPr bwMode="auto">
            <a:xfrm>
              <a:off x="3306" y="1329"/>
              <a:ext cx="45" cy="57"/>
            </a:xfrm>
            <a:custGeom>
              <a:avLst/>
              <a:gdLst>
                <a:gd name="T0" fmla="*/ 0 w 91"/>
                <a:gd name="T1" fmla="*/ 15 h 113"/>
                <a:gd name="T2" fmla="*/ 11 w 91"/>
                <a:gd name="T3" fmla="*/ 3 h 113"/>
                <a:gd name="T4" fmla="*/ 4 w 91"/>
                <a:gd name="T5" fmla="*/ 0 h 113"/>
                <a:gd name="T6" fmla="*/ 0 w 91"/>
                <a:gd name="T7" fmla="*/ 15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13"/>
                <a:gd name="T14" fmla="*/ 91 w 91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13">
                  <a:moveTo>
                    <a:pt x="0" y="113"/>
                  </a:moveTo>
                  <a:lnTo>
                    <a:pt x="91" y="22"/>
                  </a:lnTo>
                  <a:lnTo>
                    <a:pt x="38" y="0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2F2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72" name="Freeform 73"/>
            <p:cNvSpPr>
              <a:spLocks/>
            </p:cNvSpPr>
            <p:nvPr/>
          </p:nvSpPr>
          <p:spPr bwMode="auto">
            <a:xfrm>
              <a:off x="2909" y="1472"/>
              <a:ext cx="345" cy="429"/>
            </a:xfrm>
            <a:custGeom>
              <a:avLst/>
              <a:gdLst>
                <a:gd name="T0" fmla="*/ 48 w 689"/>
                <a:gd name="T1" fmla="*/ 0 h 858"/>
                <a:gd name="T2" fmla="*/ 87 w 689"/>
                <a:gd name="T3" fmla="*/ 18 h 858"/>
                <a:gd name="T4" fmla="*/ 87 w 689"/>
                <a:gd name="T5" fmla="*/ 21 h 858"/>
                <a:gd name="T6" fmla="*/ 0 w 689"/>
                <a:gd name="T7" fmla="*/ 107 h 858"/>
                <a:gd name="T8" fmla="*/ 0 w 689"/>
                <a:gd name="T9" fmla="*/ 48 h 858"/>
                <a:gd name="T10" fmla="*/ 48 w 689"/>
                <a:gd name="T11" fmla="*/ 0 h 8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9"/>
                <a:gd name="T19" fmla="*/ 0 h 858"/>
                <a:gd name="T20" fmla="*/ 689 w 689"/>
                <a:gd name="T21" fmla="*/ 858 h 8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9" h="858">
                  <a:moveTo>
                    <a:pt x="383" y="0"/>
                  </a:moveTo>
                  <a:lnTo>
                    <a:pt x="689" y="141"/>
                  </a:lnTo>
                  <a:lnTo>
                    <a:pt x="689" y="167"/>
                  </a:lnTo>
                  <a:lnTo>
                    <a:pt x="0" y="858"/>
                  </a:lnTo>
                  <a:lnTo>
                    <a:pt x="0" y="383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EDED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73" name="Freeform 74"/>
            <p:cNvSpPr>
              <a:spLocks/>
            </p:cNvSpPr>
            <p:nvPr/>
          </p:nvSpPr>
          <p:spPr bwMode="auto">
            <a:xfrm>
              <a:off x="3270" y="1329"/>
              <a:ext cx="165" cy="194"/>
            </a:xfrm>
            <a:custGeom>
              <a:avLst/>
              <a:gdLst>
                <a:gd name="T0" fmla="*/ 6 w 328"/>
                <a:gd name="T1" fmla="*/ 48 h 388"/>
                <a:gd name="T2" fmla="*/ 42 w 328"/>
                <a:gd name="T3" fmla="*/ 12 h 388"/>
                <a:gd name="T4" fmla="*/ 14 w 328"/>
                <a:gd name="T5" fmla="*/ 0 h 388"/>
                <a:gd name="T6" fmla="*/ 0 w 328"/>
                <a:gd name="T7" fmla="*/ 42 h 388"/>
                <a:gd name="T8" fmla="*/ 0 w 328"/>
                <a:gd name="T9" fmla="*/ 49 h 388"/>
                <a:gd name="T10" fmla="*/ 6 w 328"/>
                <a:gd name="T11" fmla="*/ 48 h 3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8"/>
                <a:gd name="T19" fmla="*/ 0 h 388"/>
                <a:gd name="T20" fmla="*/ 328 w 328"/>
                <a:gd name="T21" fmla="*/ 388 h 3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8" h="388">
                  <a:moveTo>
                    <a:pt x="43" y="383"/>
                  </a:moveTo>
                  <a:lnTo>
                    <a:pt x="328" y="97"/>
                  </a:lnTo>
                  <a:lnTo>
                    <a:pt x="108" y="0"/>
                  </a:lnTo>
                  <a:lnTo>
                    <a:pt x="0" y="329"/>
                  </a:lnTo>
                  <a:lnTo>
                    <a:pt x="0" y="388"/>
                  </a:lnTo>
                  <a:lnTo>
                    <a:pt x="43" y="383"/>
                  </a:lnTo>
                  <a:close/>
                </a:path>
              </a:pathLst>
            </a:custGeom>
            <a:solidFill>
              <a:srgbClr val="EDED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74" name="Freeform 75"/>
            <p:cNvSpPr>
              <a:spLocks/>
            </p:cNvSpPr>
            <p:nvPr/>
          </p:nvSpPr>
          <p:spPr bwMode="auto">
            <a:xfrm>
              <a:off x="2909" y="1510"/>
              <a:ext cx="345" cy="510"/>
            </a:xfrm>
            <a:custGeom>
              <a:avLst/>
              <a:gdLst>
                <a:gd name="T0" fmla="*/ 69 w 689"/>
                <a:gd name="T1" fmla="*/ 0 h 1020"/>
                <a:gd name="T2" fmla="*/ 87 w 689"/>
                <a:gd name="T3" fmla="*/ 9 h 1020"/>
                <a:gd name="T4" fmla="*/ 87 w 689"/>
                <a:gd name="T5" fmla="*/ 42 h 1020"/>
                <a:gd name="T6" fmla="*/ 0 w 689"/>
                <a:gd name="T7" fmla="*/ 128 h 1020"/>
                <a:gd name="T8" fmla="*/ 0 w 689"/>
                <a:gd name="T9" fmla="*/ 69 h 1020"/>
                <a:gd name="T10" fmla="*/ 69 w 689"/>
                <a:gd name="T11" fmla="*/ 0 h 10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9"/>
                <a:gd name="T19" fmla="*/ 0 h 1020"/>
                <a:gd name="T20" fmla="*/ 689 w 689"/>
                <a:gd name="T21" fmla="*/ 1020 h 10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9" h="1020">
                  <a:moveTo>
                    <a:pt x="550" y="0"/>
                  </a:moveTo>
                  <a:lnTo>
                    <a:pt x="689" y="66"/>
                  </a:lnTo>
                  <a:lnTo>
                    <a:pt x="689" y="330"/>
                  </a:lnTo>
                  <a:lnTo>
                    <a:pt x="0" y="1020"/>
                  </a:lnTo>
                  <a:lnTo>
                    <a:pt x="0" y="546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E6E6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75" name="Freeform 76"/>
            <p:cNvSpPr>
              <a:spLocks/>
            </p:cNvSpPr>
            <p:nvPr/>
          </p:nvSpPr>
          <p:spPr bwMode="auto">
            <a:xfrm>
              <a:off x="3270" y="1340"/>
              <a:ext cx="246" cy="183"/>
            </a:xfrm>
            <a:custGeom>
              <a:avLst/>
              <a:gdLst>
                <a:gd name="T0" fmla="*/ 21 w 490"/>
                <a:gd name="T1" fmla="*/ 0 h 366"/>
                <a:gd name="T2" fmla="*/ 9 w 490"/>
                <a:gd name="T3" fmla="*/ 11 h 366"/>
                <a:gd name="T4" fmla="*/ 0 w 490"/>
                <a:gd name="T5" fmla="*/ 39 h 366"/>
                <a:gd name="T6" fmla="*/ 0 w 490"/>
                <a:gd name="T7" fmla="*/ 46 h 366"/>
                <a:gd name="T8" fmla="*/ 42 w 490"/>
                <a:gd name="T9" fmla="*/ 38 h 366"/>
                <a:gd name="T10" fmla="*/ 62 w 490"/>
                <a:gd name="T11" fmla="*/ 19 h 366"/>
                <a:gd name="T12" fmla="*/ 21 w 490"/>
                <a:gd name="T13" fmla="*/ 0 h 3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0"/>
                <a:gd name="T22" fmla="*/ 0 h 366"/>
                <a:gd name="T23" fmla="*/ 490 w 490"/>
                <a:gd name="T24" fmla="*/ 366 h 3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0" h="366">
                  <a:moveTo>
                    <a:pt x="161" y="0"/>
                  </a:moveTo>
                  <a:lnTo>
                    <a:pt x="70" y="91"/>
                  </a:lnTo>
                  <a:lnTo>
                    <a:pt x="0" y="307"/>
                  </a:lnTo>
                  <a:lnTo>
                    <a:pt x="0" y="366"/>
                  </a:lnTo>
                  <a:lnTo>
                    <a:pt x="328" y="302"/>
                  </a:lnTo>
                  <a:lnTo>
                    <a:pt x="490" y="14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E6E6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76" name="Freeform 77"/>
            <p:cNvSpPr>
              <a:spLocks/>
            </p:cNvSpPr>
            <p:nvPr/>
          </p:nvSpPr>
          <p:spPr bwMode="auto">
            <a:xfrm>
              <a:off x="2909" y="1556"/>
              <a:ext cx="345" cy="579"/>
            </a:xfrm>
            <a:custGeom>
              <a:avLst/>
              <a:gdLst>
                <a:gd name="T0" fmla="*/ 87 w 689"/>
                <a:gd name="T1" fmla="*/ 59 h 1160"/>
                <a:gd name="T2" fmla="*/ 87 w 689"/>
                <a:gd name="T3" fmla="*/ 0 h 1160"/>
                <a:gd name="T4" fmla="*/ 0 w 689"/>
                <a:gd name="T5" fmla="*/ 86 h 1160"/>
                <a:gd name="T6" fmla="*/ 0 w 689"/>
                <a:gd name="T7" fmla="*/ 144 h 1160"/>
                <a:gd name="T8" fmla="*/ 87 w 689"/>
                <a:gd name="T9" fmla="*/ 59 h 1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9"/>
                <a:gd name="T16" fmla="*/ 0 h 1160"/>
                <a:gd name="T17" fmla="*/ 689 w 689"/>
                <a:gd name="T18" fmla="*/ 1160 h 1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9" h="1160">
                  <a:moveTo>
                    <a:pt x="689" y="475"/>
                  </a:moveTo>
                  <a:lnTo>
                    <a:pt x="689" y="0"/>
                  </a:lnTo>
                  <a:lnTo>
                    <a:pt x="0" y="691"/>
                  </a:lnTo>
                  <a:lnTo>
                    <a:pt x="0" y="1160"/>
                  </a:lnTo>
                  <a:lnTo>
                    <a:pt x="689" y="475"/>
                  </a:lnTo>
                  <a:close/>
                </a:path>
              </a:pathLst>
            </a:custGeom>
            <a:solidFill>
              <a:srgbClr val="DEDE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77" name="Freeform 78"/>
            <p:cNvSpPr>
              <a:spLocks/>
            </p:cNvSpPr>
            <p:nvPr/>
          </p:nvSpPr>
          <p:spPr bwMode="auto">
            <a:xfrm>
              <a:off x="3292" y="1378"/>
              <a:ext cx="304" cy="143"/>
            </a:xfrm>
            <a:custGeom>
              <a:avLst/>
              <a:gdLst>
                <a:gd name="T0" fmla="*/ 36 w 608"/>
                <a:gd name="T1" fmla="*/ 0 h 286"/>
                <a:gd name="T2" fmla="*/ 0 w 608"/>
                <a:gd name="T3" fmla="*/ 36 h 286"/>
                <a:gd name="T4" fmla="*/ 73 w 608"/>
                <a:gd name="T5" fmla="*/ 21 h 286"/>
                <a:gd name="T6" fmla="*/ 76 w 608"/>
                <a:gd name="T7" fmla="*/ 18 h 286"/>
                <a:gd name="T8" fmla="*/ 36 w 608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8"/>
                <a:gd name="T16" fmla="*/ 0 h 286"/>
                <a:gd name="T17" fmla="*/ 608 w 608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8" h="286">
                  <a:moveTo>
                    <a:pt x="285" y="0"/>
                  </a:moveTo>
                  <a:lnTo>
                    <a:pt x="0" y="286"/>
                  </a:lnTo>
                  <a:lnTo>
                    <a:pt x="582" y="172"/>
                  </a:lnTo>
                  <a:lnTo>
                    <a:pt x="608" y="14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DEDE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78" name="Freeform 79"/>
            <p:cNvSpPr>
              <a:spLocks/>
            </p:cNvSpPr>
            <p:nvPr/>
          </p:nvSpPr>
          <p:spPr bwMode="auto">
            <a:xfrm>
              <a:off x="2909" y="1674"/>
              <a:ext cx="345" cy="583"/>
            </a:xfrm>
            <a:custGeom>
              <a:avLst/>
              <a:gdLst>
                <a:gd name="T0" fmla="*/ 87 w 689"/>
                <a:gd name="T1" fmla="*/ 60 h 1165"/>
                <a:gd name="T2" fmla="*/ 87 w 689"/>
                <a:gd name="T3" fmla="*/ 0 h 1165"/>
                <a:gd name="T4" fmla="*/ 0 w 689"/>
                <a:gd name="T5" fmla="*/ 87 h 1165"/>
                <a:gd name="T6" fmla="*/ 0 w 689"/>
                <a:gd name="T7" fmla="*/ 146 h 1165"/>
                <a:gd name="T8" fmla="*/ 87 w 689"/>
                <a:gd name="T9" fmla="*/ 60 h 1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9"/>
                <a:gd name="T16" fmla="*/ 0 h 1165"/>
                <a:gd name="T17" fmla="*/ 689 w 689"/>
                <a:gd name="T18" fmla="*/ 1165 h 11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9" h="1165">
                  <a:moveTo>
                    <a:pt x="689" y="475"/>
                  </a:moveTo>
                  <a:lnTo>
                    <a:pt x="689" y="0"/>
                  </a:lnTo>
                  <a:lnTo>
                    <a:pt x="0" y="690"/>
                  </a:lnTo>
                  <a:lnTo>
                    <a:pt x="0" y="1165"/>
                  </a:lnTo>
                  <a:lnTo>
                    <a:pt x="689" y="475"/>
                  </a:lnTo>
                  <a:close/>
                </a:path>
              </a:pathLst>
            </a:custGeom>
            <a:solidFill>
              <a:srgbClr val="D9D9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79" name="Freeform 80"/>
            <p:cNvSpPr>
              <a:spLocks/>
            </p:cNvSpPr>
            <p:nvPr/>
          </p:nvSpPr>
          <p:spPr bwMode="auto">
            <a:xfrm>
              <a:off x="3435" y="1413"/>
              <a:ext cx="181" cy="78"/>
            </a:xfrm>
            <a:custGeom>
              <a:avLst/>
              <a:gdLst>
                <a:gd name="T0" fmla="*/ 21 w 362"/>
                <a:gd name="T1" fmla="*/ 0 h 156"/>
                <a:gd name="T2" fmla="*/ 0 w 362"/>
                <a:gd name="T3" fmla="*/ 20 h 156"/>
                <a:gd name="T4" fmla="*/ 45 w 362"/>
                <a:gd name="T5" fmla="*/ 11 h 156"/>
                <a:gd name="T6" fmla="*/ 21 w 362"/>
                <a:gd name="T7" fmla="*/ 0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2"/>
                <a:gd name="T13" fmla="*/ 0 h 156"/>
                <a:gd name="T14" fmla="*/ 362 w 362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2" h="156">
                  <a:moveTo>
                    <a:pt x="162" y="0"/>
                  </a:moveTo>
                  <a:lnTo>
                    <a:pt x="0" y="156"/>
                  </a:lnTo>
                  <a:lnTo>
                    <a:pt x="362" y="92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D9D9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80" name="Freeform 81"/>
            <p:cNvSpPr>
              <a:spLocks/>
            </p:cNvSpPr>
            <p:nvPr/>
          </p:nvSpPr>
          <p:spPr bwMode="auto">
            <a:xfrm>
              <a:off x="2909" y="1793"/>
              <a:ext cx="345" cy="580"/>
            </a:xfrm>
            <a:custGeom>
              <a:avLst/>
              <a:gdLst>
                <a:gd name="T0" fmla="*/ 87 w 689"/>
                <a:gd name="T1" fmla="*/ 59 h 1160"/>
                <a:gd name="T2" fmla="*/ 87 w 689"/>
                <a:gd name="T3" fmla="*/ 0 h 1160"/>
                <a:gd name="T4" fmla="*/ 0 w 689"/>
                <a:gd name="T5" fmla="*/ 85 h 1160"/>
                <a:gd name="T6" fmla="*/ 0 w 689"/>
                <a:gd name="T7" fmla="*/ 145 h 1160"/>
                <a:gd name="T8" fmla="*/ 87 w 689"/>
                <a:gd name="T9" fmla="*/ 59 h 1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9"/>
                <a:gd name="T16" fmla="*/ 0 h 1160"/>
                <a:gd name="T17" fmla="*/ 689 w 689"/>
                <a:gd name="T18" fmla="*/ 1160 h 1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9" h="1160">
                  <a:moveTo>
                    <a:pt x="689" y="475"/>
                  </a:moveTo>
                  <a:lnTo>
                    <a:pt x="689" y="0"/>
                  </a:lnTo>
                  <a:lnTo>
                    <a:pt x="0" y="685"/>
                  </a:lnTo>
                  <a:lnTo>
                    <a:pt x="0" y="1160"/>
                  </a:lnTo>
                  <a:lnTo>
                    <a:pt x="689" y="475"/>
                  </a:lnTo>
                  <a:close/>
                </a:path>
              </a:pathLst>
            </a:custGeom>
            <a:solidFill>
              <a:srgbClr val="D4D4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81" name="Freeform 82"/>
            <p:cNvSpPr>
              <a:spLocks/>
            </p:cNvSpPr>
            <p:nvPr/>
          </p:nvSpPr>
          <p:spPr bwMode="auto">
            <a:xfrm>
              <a:off x="3583" y="1450"/>
              <a:ext cx="33" cy="14"/>
            </a:xfrm>
            <a:custGeom>
              <a:avLst/>
              <a:gdLst>
                <a:gd name="T0" fmla="*/ 4 w 65"/>
                <a:gd name="T1" fmla="*/ 0 h 26"/>
                <a:gd name="T2" fmla="*/ 0 w 65"/>
                <a:gd name="T3" fmla="*/ 4 h 26"/>
                <a:gd name="T4" fmla="*/ 9 w 65"/>
                <a:gd name="T5" fmla="*/ 3 h 26"/>
                <a:gd name="T6" fmla="*/ 4 w 65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26"/>
                <a:gd name="T14" fmla="*/ 65 w 65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26">
                  <a:moveTo>
                    <a:pt x="26" y="0"/>
                  </a:moveTo>
                  <a:lnTo>
                    <a:pt x="0" y="26"/>
                  </a:lnTo>
                  <a:lnTo>
                    <a:pt x="65" y="1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4D4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82" name="Freeform 83"/>
            <p:cNvSpPr>
              <a:spLocks/>
            </p:cNvSpPr>
            <p:nvPr/>
          </p:nvSpPr>
          <p:spPr bwMode="auto">
            <a:xfrm>
              <a:off x="2909" y="1912"/>
              <a:ext cx="345" cy="579"/>
            </a:xfrm>
            <a:custGeom>
              <a:avLst/>
              <a:gdLst>
                <a:gd name="T0" fmla="*/ 87 w 689"/>
                <a:gd name="T1" fmla="*/ 59 h 1159"/>
                <a:gd name="T2" fmla="*/ 87 w 689"/>
                <a:gd name="T3" fmla="*/ 0 h 1159"/>
                <a:gd name="T4" fmla="*/ 0 w 689"/>
                <a:gd name="T5" fmla="*/ 86 h 1159"/>
                <a:gd name="T6" fmla="*/ 0 w 689"/>
                <a:gd name="T7" fmla="*/ 144 h 1159"/>
                <a:gd name="T8" fmla="*/ 87 w 689"/>
                <a:gd name="T9" fmla="*/ 59 h 1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9"/>
                <a:gd name="T16" fmla="*/ 0 h 1159"/>
                <a:gd name="T17" fmla="*/ 689 w 689"/>
                <a:gd name="T18" fmla="*/ 1159 h 1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9" h="1159">
                  <a:moveTo>
                    <a:pt x="689" y="475"/>
                  </a:moveTo>
                  <a:lnTo>
                    <a:pt x="689" y="0"/>
                  </a:lnTo>
                  <a:lnTo>
                    <a:pt x="0" y="690"/>
                  </a:lnTo>
                  <a:lnTo>
                    <a:pt x="0" y="1159"/>
                  </a:lnTo>
                  <a:lnTo>
                    <a:pt x="689" y="475"/>
                  </a:lnTo>
                  <a:close/>
                </a:path>
              </a:pathLst>
            </a:custGeom>
            <a:solidFill>
              <a:srgbClr val="CBC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83" name="Freeform 84"/>
            <p:cNvSpPr>
              <a:spLocks/>
            </p:cNvSpPr>
            <p:nvPr/>
          </p:nvSpPr>
          <p:spPr bwMode="auto">
            <a:xfrm>
              <a:off x="2909" y="2031"/>
              <a:ext cx="345" cy="579"/>
            </a:xfrm>
            <a:custGeom>
              <a:avLst/>
              <a:gdLst>
                <a:gd name="T0" fmla="*/ 87 w 689"/>
                <a:gd name="T1" fmla="*/ 58 h 1159"/>
                <a:gd name="T2" fmla="*/ 87 w 689"/>
                <a:gd name="T3" fmla="*/ 0 h 1159"/>
                <a:gd name="T4" fmla="*/ 0 w 689"/>
                <a:gd name="T5" fmla="*/ 85 h 1159"/>
                <a:gd name="T6" fmla="*/ 0 w 689"/>
                <a:gd name="T7" fmla="*/ 144 h 1159"/>
                <a:gd name="T8" fmla="*/ 87 w 689"/>
                <a:gd name="T9" fmla="*/ 58 h 1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9"/>
                <a:gd name="T16" fmla="*/ 0 h 1159"/>
                <a:gd name="T17" fmla="*/ 689 w 689"/>
                <a:gd name="T18" fmla="*/ 1159 h 1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9" h="1159">
                  <a:moveTo>
                    <a:pt x="689" y="469"/>
                  </a:moveTo>
                  <a:lnTo>
                    <a:pt x="689" y="0"/>
                  </a:lnTo>
                  <a:lnTo>
                    <a:pt x="0" y="685"/>
                  </a:lnTo>
                  <a:lnTo>
                    <a:pt x="0" y="1159"/>
                  </a:lnTo>
                  <a:lnTo>
                    <a:pt x="689" y="469"/>
                  </a:lnTo>
                  <a:close/>
                </a:path>
              </a:pathLst>
            </a:custGeom>
            <a:solidFill>
              <a:srgbClr val="C7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84" name="Freeform 85"/>
            <p:cNvSpPr>
              <a:spLocks/>
            </p:cNvSpPr>
            <p:nvPr/>
          </p:nvSpPr>
          <p:spPr bwMode="auto">
            <a:xfrm>
              <a:off x="2909" y="2149"/>
              <a:ext cx="345" cy="580"/>
            </a:xfrm>
            <a:custGeom>
              <a:avLst/>
              <a:gdLst>
                <a:gd name="T0" fmla="*/ 87 w 689"/>
                <a:gd name="T1" fmla="*/ 59 h 1159"/>
                <a:gd name="T2" fmla="*/ 87 w 689"/>
                <a:gd name="T3" fmla="*/ 0 h 1159"/>
                <a:gd name="T4" fmla="*/ 0 w 689"/>
                <a:gd name="T5" fmla="*/ 86 h 1159"/>
                <a:gd name="T6" fmla="*/ 0 w 689"/>
                <a:gd name="T7" fmla="*/ 145 h 1159"/>
                <a:gd name="T8" fmla="*/ 87 w 689"/>
                <a:gd name="T9" fmla="*/ 59 h 1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9"/>
                <a:gd name="T16" fmla="*/ 0 h 1159"/>
                <a:gd name="T17" fmla="*/ 689 w 689"/>
                <a:gd name="T18" fmla="*/ 1159 h 1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9" h="1159">
                  <a:moveTo>
                    <a:pt x="689" y="468"/>
                  </a:moveTo>
                  <a:lnTo>
                    <a:pt x="689" y="0"/>
                  </a:lnTo>
                  <a:lnTo>
                    <a:pt x="0" y="684"/>
                  </a:lnTo>
                  <a:lnTo>
                    <a:pt x="0" y="1159"/>
                  </a:lnTo>
                  <a:lnTo>
                    <a:pt x="689" y="468"/>
                  </a:lnTo>
                  <a:close/>
                </a:path>
              </a:pathLst>
            </a:custGeom>
            <a:solidFill>
              <a:srgbClr val="BFBF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85" name="Freeform 86"/>
            <p:cNvSpPr>
              <a:spLocks/>
            </p:cNvSpPr>
            <p:nvPr/>
          </p:nvSpPr>
          <p:spPr bwMode="auto">
            <a:xfrm>
              <a:off x="2909" y="2265"/>
              <a:ext cx="345" cy="551"/>
            </a:xfrm>
            <a:custGeom>
              <a:avLst/>
              <a:gdLst>
                <a:gd name="T0" fmla="*/ 87 w 689"/>
                <a:gd name="T1" fmla="*/ 60 h 1101"/>
                <a:gd name="T2" fmla="*/ 87 w 689"/>
                <a:gd name="T3" fmla="*/ 0 h 1101"/>
                <a:gd name="T4" fmla="*/ 0 w 689"/>
                <a:gd name="T5" fmla="*/ 87 h 1101"/>
                <a:gd name="T6" fmla="*/ 0 w 689"/>
                <a:gd name="T7" fmla="*/ 134 h 1101"/>
                <a:gd name="T8" fmla="*/ 9 w 689"/>
                <a:gd name="T9" fmla="*/ 138 h 1101"/>
                <a:gd name="T10" fmla="*/ 87 w 689"/>
                <a:gd name="T11" fmla="*/ 60 h 1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9"/>
                <a:gd name="T19" fmla="*/ 0 h 1101"/>
                <a:gd name="T20" fmla="*/ 689 w 689"/>
                <a:gd name="T21" fmla="*/ 1101 h 11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9" h="1101">
                  <a:moveTo>
                    <a:pt x="689" y="475"/>
                  </a:moveTo>
                  <a:lnTo>
                    <a:pt x="689" y="0"/>
                  </a:lnTo>
                  <a:lnTo>
                    <a:pt x="0" y="690"/>
                  </a:lnTo>
                  <a:lnTo>
                    <a:pt x="0" y="1068"/>
                  </a:lnTo>
                  <a:lnTo>
                    <a:pt x="70" y="1101"/>
                  </a:lnTo>
                  <a:lnTo>
                    <a:pt x="689" y="475"/>
                  </a:lnTo>
                  <a:close/>
                </a:path>
              </a:pathLst>
            </a:custGeom>
            <a:solidFill>
              <a:srgbClr val="C4C4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86" name="Freeform 87"/>
            <p:cNvSpPr>
              <a:spLocks/>
            </p:cNvSpPr>
            <p:nvPr/>
          </p:nvSpPr>
          <p:spPr bwMode="auto">
            <a:xfrm>
              <a:off x="2909" y="2384"/>
              <a:ext cx="345" cy="466"/>
            </a:xfrm>
            <a:custGeom>
              <a:avLst/>
              <a:gdLst>
                <a:gd name="T0" fmla="*/ 87 w 689"/>
                <a:gd name="T1" fmla="*/ 59 h 933"/>
                <a:gd name="T2" fmla="*/ 87 w 689"/>
                <a:gd name="T3" fmla="*/ 0 h 933"/>
                <a:gd name="T4" fmla="*/ 0 w 689"/>
                <a:gd name="T5" fmla="*/ 86 h 933"/>
                <a:gd name="T6" fmla="*/ 0 w 689"/>
                <a:gd name="T7" fmla="*/ 103 h 933"/>
                <a:gd name="T8" fmla="*/ 29 w 689"/>
                <a:gd name="T9" fmla="*/ 116 h 933"/>
                <a:gd name="T10" fmla="*/ 87 w 689"/>
                <a:gd name="T11" fmla="*/ 59 h 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9"/>
                <a:gd name="T19" fmla="*/ 0 h 933"/>
                <a:gd name="T20" fmla="*/ 689 w 689"/>
                <a:gd name="T21" fmla="*/ 933 h 9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9" h="933">
                  <a:moveTo>
                    <a:pt x="689" y="475"/>
                  </a:moveTo>
                  <a:lnTo>
                    <a:pt x="689" y="0"/>
                  </a:lnTo>
                  <a:lnTo>
                    <a:pt x="0" y="691"/>
                  </a:lnTo>
                  <a:lnTo>
                    <a:pt x="0" y="831"/>
                  </a:lnTo>
                  <a:lnTo>
                    <a:pt x="231" y="933"/>
                  </a:lnTo>
                  <a:lnTo>
                    <a:pt x="689" y="475"/>
                  </a:lnTo>
                  <a:close/>
                </a:path>
              </a:pathLst>
            </a:custGeom>
            <a:solidFill>
              <a:srgbClr val="CBC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87" name="Freeform 88"/>
            <p:cNvSpPr>
              <a:spLocks/>
            </p:cNvSpPr>
            <p:nvPr/>
          </p:nvSpPr>
          <p:spPr bwMode="auto">
            <a:xfrm>
              <a:off x="2945" y="2502"/>
              <a:ext cx="309" cy="383"/>
            </a:xfrm>
            <a:custGeom>
              <a:avLst/>
              <a:gdLst>
                <a:gd name="T0" fmla="*/ 77 w 619"/>
                <a:gd name="T1" fmla="*/ 60 h 765"/>
                <a:gd name="T2" fmla="*/ 77 w 619"/>
                <a:gd name="T3" fmla="*/ 0 h 765"/>
                <a:gd name="T4" fmla="*/ 0 w 619"/>
                <a:gd name="T5" fmla="*/ 79 h 765"/>
                <a:gd name="T6" fmla="*/ 41 w 619"/>
                <a:gd name="T7" fmla="*/ 96 h 765"/>
                <a:gd name="T8" fmla="*/ 77 w 619"/>
                <a:gd name="T9" fmla="*/ 60 h 7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9"/>
                <a:gd name="T16" fmla="*/ 0 h 765"/>
                <a:gd name="T17" fmla="*/ 619 w 619"/>
                <a:gd name="T18" fmla="*/ 765 h 7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9" h="765">
                  <a:moveTo>
                    <a:pt x="619" y="475"/>
                  </a:moveTo>
                  <a:lnTo>
                    <a:pt x="619" y="0"/>
                  </a:lnTo>
                  <a:lnTo>
                    <a:pt x="0" y="626"/>
                  </a:lnTo>
                  <a:lnTo>
                    <a:pt x="328" y="765"/>
                  </a:lnTo>
                  <a:lnTo>
                    <a:pt x="619" y="475"/>
                  </a:lnTo>
                  <a:close/>
                </a:path>
              </a:pathLst>
            </a:custGeom>
            <a:solidFill>
              <a:srgbClr val="D1D1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88" name="Freeform 89"/>
            <p:cNvSpPr>
              <a:spLocks/>
            </p:cNvSpPr>
            <p:nvPr/>
          </p:nvSpPr>
          <p:spPr bwMode="auto">
            <a:xfrm>
              <a:off x="3025" y="2621"/>
              <a:ext cx="229" cy="302"/>
            </a:xfrm>
            <a:custGeom>
              <a:avLst/>
              <a:gdLst>
                <a:gd name="T0" fmla="*/ 57 w 458"/>
                <a:gd name="T1" fmla="*/ 59 h 605"/>
                <a:gd name="T2" fmla="*/ 57 w 458"/>
                <a:gd name="T3" fmla="*/ 0 h 605"/>
                <a:gd name="T4" fmla="*/ 0 w 458"/>
                <a:gd name="T5" fmla="*/ 57 h 605"/>
                <a:gd name="T6" fmla="*/ 42 w 458"/>
                <a:gd name="T7" fmla="*/ 75 h 605"/>
                <a:gd name="T8" fmla="*/ 57 w 458"/>
                <a:gd name="T9" fmla="*/ 59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8"/>
                <a:gd name="T16" fmla="*/ 0 h 605"/>
                <a:gd name="T17" fmla="*/ 458 w 458"/>
                <a:gd name="T18" fmla="*/ 605 h 6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8" h="605">
                  <a:moveTo>
                    <a:pt x="458" y="475"/>
                  </a:moveTo>
                  <a:lnTo>
                    <a:pt x="458" y="0"/>
                  </a:lnTo>
                  <a:lnTo>
                    <a:pt x="0" y="458"/>
                  </a:lnTo>
                  <a:lnTo>
                    <a:pt x="330" y="605"/>
                  </a:lnTo>
                  <a:lnTo>
                    <a:pt x="458" y="475"/>
                  </a:lnTo>
                  <a:close/>
                </a:path>
              </a:pathLst>
            </a:custGeom>
            <a:solidFill>
              <a:srgbClr val="D9D9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89" name="Freeform 90"/>
            <p:cNvSpPr>
              <a:spLocks/>
            </p:cNvSpPr>
            <p:nvPr/>
          </p:nvSpPr>
          <p:spPr bwMode="auto">
            <a:xfrm>
              <a:off x="3109" y="2740"/>
              <a:ext cx="145" cy="213"/>
            </a:xfrm>
            <a:custGeom>
              <a:avLst/>
              <a:gdLst>
                <a:gd name="T0" fmla="*/ 36 w 291"/>
                <a:gd name="T1" fmla="*/ 0 h 426"/>
                <a:gd name="T2" fmla="*/ 36 w 291"/>
                <a:gd name="T3" fmla="*/ 53 h 426"/>
                <a:gd name="T4" fmla="*/ 0 w 291"/>
                <a:gd name="T5" fmla="*/ 37 h 426"/>
                <a:gd name="T6" fmla="*/ 36 w 291"/>
                <a:gd name="T7" fmla="*/ 0 h 4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1"/>
                <a:gd name="T13" fmla="*/ 0 h 426"/>
                <a:gd name="T14" fmla="*/ 291 w 291"/>
                <a:gd name="T15" fmla="*/ 426 h 4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1" h="426">
                  <a:moveTo>
                    <a:pt x="291" y="0"/>
                  </a:moveTo>
                  <a:lnTo>
                    <a:pt x="291" y="426"/>
                  </a:lnTo>
                  <a:lnTo>
                    <a:pt x="0" y="29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DEDE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90" name="Freeform 91"/>
            <p:cNvSpPr>
              <a:spLocks/>
            </p:cNvSpPr>
            <p:nvPr/>
          </p:nvSpPr>
          <p:spPr bwMode="auto">
            <a:xfrm>
              <a:off x="3190" y="2859"/>
              <a:ext cx="64" cy="94"/>
            </a:xfrm>
            <a:custGeom>
              <a:avLst/>
              <a:gdLst>
                <a:gd name="T0" fmla="*/ 16 w 128"/>
                <a:gd name="T1" fmla="*/ 0 h 189"/>
                <a:gd name="T2" fmla="*/ 16 w 128"/>
                <a:gd name="T3" fmla="*/ 23 h 189"/>
                <a:gd name="T4" fmla="*/ 0 w 128"/>
                <a:gd name="T5" fmla="*/ 16 h 189"/>
                <a:gd name="T6" fmla="*/ 16 w 128"/>
                <a:gd name="T7" fmla="*/ 0 h 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189"/>
                <a:gd name="T14" fmla="*/ 128 w 128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189">
                  <a:moveTo>
                    <a:pt x="128" y="0"/>
                  </a:moveTo>
                  <a:lnTo>
                    <a:pt x="128" y="189"/>
                  </a:lnTo>
                  <a:lnTo>
                    <a:pt x="0" y="13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E6E6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91" name="Freeform 92"/>
            <p:cNvSpPr>
              <a:spLocks/>
            </p:cNvSpPr>
            <p:nvPr/>
          </p:nvSpPr>
          <p:spPr bwMode="auto">
            <a:xfrm>
              <a:off x="1719" y="1321"/>
              <a:ext cx="704" cy="212"/>
            </a:xfrm>
            <a:custGeom>
              <a:avLst/>
              <a:gdLst>
                <a:gd name="T0" fmla="*/ 0 w 1407"/>
                <a:gd name="T1" fmla="*/ 18 h 422"/>
                <a:gd name="T2" fmla="*/ 97 w 1407"/>
                <a:gd name="T3" fmla="*/ 0 h 422"/>
                <a:gd name="T4" fmla="*/ 176 w 1407"/>
                <a:gd name="T5" fmla="*/ 36 h 422"/>
                <a:gd name="T6" fmla="*/ 80 w 1407"/>
                <a:gd name="T7" fmla="*/ 54 h 422"/>
                <a:gd name="T8" fmla="*/ 0 w 1407"/>
                <a:gd name="T9" fmla="*/ 18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7"/>
                <a:gd name="T16" fmla="*/ 0 h 422"/>
                <a:gd name="T17" fmla="*/ 1407 w 1407"/>
                <a:gd name="T18" fmla="*/ 422 h 4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7" h="422">
                  <a:moveTo>
                    <a:pt x="0" y="140"/>
                  </a:moveTo>
                  <a:lnTo>
                    <a:pt x="776" y="0"/>
                  </a:lnTo>
                  <a:lnTo>
                    <a:pt x="1407" y="287"/>
                  </a:lnTo>
                  <a:lnTo>
                    <a:pt x="636" y="422"/>
                  </a:lnTo>
                  <a:lnTo>
                    <a:pt x="0" y="14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92" name="Freeform 93"/>
            <p:cNvSpPr>
              <a:spLocks/>
            </p:cNvSpPr>
            <p:nvPr/>
          </p:nvSpPr>
          <p:spPr bwMode="auto">
            <a:xfrm>
              <a:off x="2937" y="1321"/>
              <a:ext cx="704" cy="212"/>
            </a:xfrm>
            <a:custGeom>
              <a:avLst/>
              <a:gdLst>
                <a:gd name="T0" fmla="*/ 0 w 1407"/>
                <a:gd name="T1" fmla="*/ 18 h 422"/>
                <a:gd name="T2" fmla="*/ 97 w 1407"/>
                <a:gd name="T3" fmla="*/ 0 h 422"/>
                <a:gd name="T4" fmla="*/ 176 w 1407"/>
                <a:gd name="T5" fmla="*/ 36 h 422"/>
                <a:gd name="T6" fmla="*/ 80 w 1407"/>
                <a:gd name="T7" fmla="*/ 54 h 422"/>
                <a:gd name="T8" fmla="*/ 0 w 1407"/>
                <a:gd name="T9" fmla="*/ 18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7"/>
                <a:gd name="T16" fmla="*/ 0 h 422"/>
                <a:gd name="T17" fmla="*/ 1407 w 1407"/>
                <a:gd name="T18" fmla="*/ 422 h 4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7" h="422">
                  <a:moveTo>
                    <a:pt x="0" y="140"/>
                  </a:moveTo>
                  <a:lnTo>
                    <a:pt x="774" y="0"/>
                  </a:lnTo>
                  <a:lnTo>
                    <a:pt x="1407" y="287"/>
                  </a:lnTo>
                  <a:lnTo>
                    <a:pt x="633" y="422"/>
                  </a:lnTo>
                  <a:lnTo>
                    <a:pt x="0" y="14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93" name="Freeform 94"/>
            <p:cNvSpPr>
              <a:spLocks/>
            </p:cNvSpPr>
            <p:nvPr/>
          </p:nvSpPr>
          <p:spPr bwMode="auto">
            <a:xfrm>
              <a:off x="2025" y="1525"/>
              <a:ext cx="18" cy="16"/>
            </a:xfrm>
            <a:custGeom>
              <a:avLst/>
              <a:gdLst>
                <a:gd name="T0" fmla="*/ 1 w 36"/>
                <a:gd name="T1" fmla="*/ 4 h 30"/>
                <a:gd name="T2" fmla="*/ 2 w 36"/>
                <a:gd name="T3" fmla="*/ 5 h 30"/>
                <a:gd name="T4" fmla="*/ 5 w 36"/>
                <a:gd name="T5" fmla="*/ 5 h 30"/>
                <a:gd name="T6" fmla="*/ 5 w 36"/>
                <a:gd name="T7" fmla="*/ 1 h 30"/>
                <a:gd name="T8" fmla="*/ 2 w 36"/>
                <a:gd name="T9" fmla="*/ 1 h 30"/>
                <a:gd name="T10" fmla="*/ 0 w 36"/>
                <a:gd name="T11" fmla="*/ 0 h 30"/>
                <a:gd name="T12" fmla="*/ 1 w 36"/>
                <a:gd name="T13" fmla="*/ 4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0"/>
                <a:gd name="T23" fmla="*/ 36 w 36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0">
                  <a:moveTo>
                    <a:pt x="6" y="25"/>
                  </a:moveTo>
                  <a:lnTo>
                    <a:pt x="20" y="30"/>
                  </a:lnTo>
                  <a:lnTo>
                    <a:pt x="36" y="30"/>
                  </a:lnTo>
                  <a:lnTo>
                    <a:pt x="36" y="5"/>
                  </a:lnTo>
                  <a:lnTo>
                    <a:pt x="20" y="5"/>
                  </a:lnTo>
                  <a:lnTo>
                    <a:pt x="0" y="0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rgbClr val="E0E0E0"/>
            </a:solidFill>
            <a:ln w="3175">
              <a:solidFill>
                <a:srgbClr val="E0E0E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94" name="Freeform 95"/>
            <p:cNvSpPr>
              <a:spLocks/>
            </p:cNvSpPr>
            <p:nvPr/>
          </p:nvSpPr>
          <p:spPr bwMode="auto">
            <a:xfrm>
              <a:off x="3241" y="1525"/>
              <a:ext cx="17" cy="16"/>
            </a:xfrm>
            <a:custGeom>
              <a:avLst/>
              <a:gdLst>
                <a:gd name="T0" fmla="*/ 0 w 35"/>
                <a:gd name="T1" fmla="*/ 4 h 30"/>
                <a:gd name="T2" fmla="*/ 2 w 35"/>
                <a:gd name="T3" fmla="*/ 5 h 30"/>
                <a:gd name="T4" fmla="*/ 4 w 35"/>
                <a:gd name="T5" fmla="*/ 5 h 30"/>
                <a:gd name="T6" fmla="*/ 4 w 35"/>
                <a:gd name="T7" fmla="*/ 1 h 30"/>
                <a:gd name="T8" fmla="*/ 2 w 35"/>
                <a:gd name="T9" fmla="*/ 1 h 30"/>
                <a:gd name="T10" fmla="*/ 0 w 35"/>
                <a:gd name="T11" fmla="*/ 0 h 30"/>
                <a:gd name="T12" fmla="*/ 0 w 35"/>
                <a:gd name="T13" fmla="*/ 4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30"/>
                <a:gd name="T23" fmla="*/ 35 w 35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30">
                  <a:moveTo>
                    <a:pt x="4" y="25"/>
                  </a:moveTo>
                  <a:lnTo>
                    <a:pt x="20" y="30"/>
                  </a:lnTo>
                  <a:lnTo>
                    <a:pt x="35" y="30"/>
                  </a:lnTo>
                  <a:lnTo>
                    <a:pt x="35" y="5"/>
                  </a:lnTo>
                  <a:lnTo>
                    <a:pt x="20" y="5"/>
                  </a:lnTo>
                  <a:lnTo>
                    <a:pt x="0" y="0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E0E0E0"/>
            </a:solidFill>
            <a:ln w="3175">
              <a:solidFill>
                <a:srgbClr val="E0E0E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95" name="Freeform 96"/>
            <p:cNvSpPr>
              <a:spLocks/>
            </p:cNvSpPr>
            <p:nvPr/>
          </p:nvSpPr>
          <p:spPr bwMode="auto">
            <a:xfrm>
              <a:off x="2038" y="1545"/>
              <a:ext cx="21" cy="16"/>
            </a:xfrm>
            <a:custGeom>
              <a:avLst/>
              <a:gdLst>
                <a:gd name="T0" fmla="*/ 0 w 41"/>
                <a:gd name="T1" fmla="*/ 3 h 31"/>
                <a:gd name="T2" fmla="*/ 0 w 41"/>
                <a:gd name="T3" fmla="*/ 0 h 31"/>
                <a:gd name="T4" fmla="*/ 2 w 41"/>
                <a:gd name="T5" fmla="*/ 0 h 31"/>
                <a:gd name="T6" fmla="*/ 6 w 41"/>
                <a:gd name="T7" fmla="*/ 2 h 31"/>
                <a:gd name="T8" fmla="*/ 3 w 41"/>
                <a:gd name="T9" fmla="*/ 3 h 31"/>
                <a:gd name="T10" fmla="*/ 3 w 41"/>
                <a:gd name="T11" fmla="*/ 4 h 31"/>
                <a:gd name="T12" fmla="*/ 0 w 41"/>
                <a:gd name="T13" fmla="*/ 3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1"/>
                <a:gd name="T23" fmla="*/ 41 w 41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1">
                  <a:moveTo>
                    <a:pt x="0" y="2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1" y="16"/>
                  </a:lnTo>
                  <a:lnTo>
                    <a:pt x="21" y="20"/>
                  </a:lnTo>
                  <a:lnTo>
                    <a:pt x="21" y="31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0E0E0"/>
            </a:solidFill>
            <a:ln w="3175">
              <a:solidFill>
                <a:srgbClr val="E0E0E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96" name="Freeform 97"/>
            <p:cNvSpPr>
              <a:spLocks/>
            </p:cNvSpPr>
            <p:nvPr/>
          </p:nvSpPr>
          <p:spPr bwMode="auto">
            <a:xfrm>
              <a:off x="3253" y="1545"/>
              <a:ext cx="23" cy="16"/>
            </a:xfrm>
            <a:custGeom>
              <a:avLst/>
              <a:gdLst>
                <a:gd name="T0" fmla="*/ 0 w 46"/>
                <a:gd name="T1" fmla="*/ 3 h 31"/>
                <a:gd name="T2" fmla="*/ 0 w 46"/>
                <a:gd name="T3" fmla="*/ 0 h 31"/>
                <a:gd name="T4" fmla="*/ 3 w 46"/>
                <a:gd name="T5" fmla="*/ 0 h 31"/>
                <a:gd name="T6" fmla="*/ 6 w 46"/>
                <a:gd name="T7" fmla="*/ 2 h 31"/>
                <a:gd name="T8" fmla="*/ 3 w 46"/>
                <a:gd name="T9" fmla="*/ 3 h 31"/>
                <a:gd name="T10" fmla="*/ 3 w 46"/>
                <a:gd name="T11" fmla="*/ 4 h 31"/>
                <a:gd name="T12" fmla="*/ 0 w 46"/>
                <a:gd name="T13" fmla="*/ 3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31"/>
                <a:gd name="T23" fmla="*/ 46 w 46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31">
                  <a:moveTo>
                    <a:pt x="0" y="2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46" y="16"/>
                  </a:lnTo>
                  <a:lnTo>
                    <a:pt x="29" y="20"/>
                  </a:lnTo>
                  <a:lnTo>
                    <a:pt x="29" y="31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0E0E0"/>
            </a:solidFill>
            <a:ln w="3175">
              <a:solidFill>
                <a:srgbClr val="E0E0E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97" name="Freeform 98"/>
            <p:cNvSpPr>
              <a:spLocks/>
            </p:cNvSpPr>
            <p:nvPr/>
          </p:nvSpPr>
          <p:spPr bwMode="auto">
            <a:xfrm>
              <a:off x="2074" y="1313"/>
              <a:ext cx="379" cy="225"/>
            </a:xfrm>
            <a:custGeom>
              <a:avLst/>
              <a:gdLst>
                <a:gd name="T0" fmla="*/ 0 w 759"/>
                <a:gd name="T1" fmla="*/ 53 h 448"/>
                <a:gd name="T2" fmla="*/ 0 w 759"/>
                <a:gd name="T3" fmla="*/ 57 h 448"/>
                <a:gd name="T4" fmla="*/ 94 w 759"/>
                <a:gd name="T5" fmla="*/ 38 h 448"/>
                <a:gd name="T6" fmla="*/ 10 w 759"/>
                <a:gd name="T7" fmla="*/ 0 h 448"/>
                <a:gd name="T8" fmla="*/ 0 w 759"/>
                <a:gd name="T9" fmla="*/ 3 h 448"/>
                <a:gd name="T10" fmla="*/ 0 w 759"/>
                <a:gd name="T11" fmla="*/ 6 h 448"/>
                <a:gd name="T12" fmla="*/ 8 w 759"/>
                <a:gd name="T13" fmla="*/ 5 h 448"/>
                <a:gd name="T14" fmla="*/ 81 w 759"/>
                <a:gd name="T15" fmla="*/ 37 h 448"/>
                <a:gd name="T16" fmla="*/ 0 w 759"/>
                <a:gd name="T17" fmla="*/ 53 h 4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59"/>
                <a:gd name="T28" fmla="*/ 0 h 448"/>
                <a:gd name="T29" fmla="*/ 759 w 759"/>
                <a:gd name="T30" fmla="*/ 448 h 4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59" h="448">
                  <a:moveTo>
                    <a:pt x="0" y="417"/>
                  </a:moveTo>
                  <a:lnTo>
                    <a:pt x="0" y="448"/>
                  </a:lnTo>
                  <a:lnTo>
                    <a:pt x="759" y="303"/>
                  </a:lnTo>
                  <a:lnTo>
                    <a:pt x="81" y="0"/>
                  </a:lnTo>
                  <a:lnTo>
                    <a:pt x="0" y="17"/>
                  </a:lnTo>
                  <a:lnTo>
                    <a:pt x="0" y="44"/>
                  </a:lnTo>
                  <a:lnTo>
                    <a:pt x="70" y="33"/>
                  </a:lnTo>
                  <a:lnTo>
                    <a:pt x="651" y="292"/>
                  </a:lnTo>
                  <a:lnTo>
                    <a:pt x="0" y="4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98" name="Freeform 99"/>
            <p:cNvSpPr>
              <a:spLocks/>
            </p:cNvSpPr>
            <p:nvPr/>
          </p:nvSpPr>
          <p:spPr bwMode="auto">
            <a:xfrm>
              <a:off x="1694" y="1322"/>
              <a:ext cx="380" cy="221"/>
            </a:xfrm>
            <a:custGeom>
              <a:avLst/>
              <a:gdLst>
                <a:gd name="T0" fmla="*/ 95 w 760"/>
                <a:gd name="T1" fmla="*/ 3 h 442"/>
                <a:gd name="T2" fmla="*/ 95 w 760"/>
                <a:gd name="T3" fmla="*/ 0 h 442"/>
                <a:gd name="T4" fmla="*/ 0 w 760"/>
                <a:gd name="T5" fmla="*/ 17 h 442"/>
                <a:gd name="T6" fmla="*/ 86 w 760"/>
                <a:gd name="T7" fmla="*/ 55 h 442"/>
                <a:gd name="T8" fmla="*/ 95 w 760"/>
                <a:gd name="T9" fmla="*/ 54 h 442"/>
                <a:gd name="T10" fmla="*/ 95 w 760"/>
                <a:gd name="T11" fmla="*/ 50 h 442"/>
                <a:gd name="T12" fmla="*/ 87 w 760"/>
                <a:gd name="T13" fmla="*/ 52 h 442"/>
                <a:gd name="T14" fmla="*/ 14 w 760"/>
                <a:gd name="T15" fmla="*/ 19 h 442"/>
                <a:gd name="T16" fmla="*/ 95 w 760"/>
                <a:gd name="T17" fmla="*/ 3 h 4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0"/>
                <a:gd name="T28" fmla="*/ 0 h 442"/>
                <a:gd name="T29" fmla="*/ 760 w 760"/>
                <a:gd name="T30" fmla="*/ 442 h 4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0" h="442">
                  <a:moveTo>
                    <a:pt x="760" y="27"/>
                  </a:moveTo>
                  <a:lnTo>
                    <a:pt x="760" y="0"/>
                  </a:lnTo>
                  <a:lnTo>
                    <a:pt x="0" y="134"/>
                  </a:lnTo>
                  <a:lnTo>
                    <a:pt x="684" y="442"/>
                  </a:lnTo>
                  <a:lnTo>
                    <a:pt x="760" y="431"/>
                  </a:lnTo>
                  <a:lnTo>
                    <a:pt x="760" y="400"/>
                  </a:lnTo>
                  <a:lnTo>
                    <a:pt x="695" y="409"/>
                  </a:lnTo>
                  <a:lnTo>
                    <a:pt x="114" y="145"/>
                  </a:lnTo>
                  <a:lnTo>
                    <a:pt x="76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599" name="Freeform 100"/>
            <p:cNvSpPr>
              <a:spLocks/>
            </p:cNvSpPr>
            <p:nvPr/>
          </p:nvSpPr>
          <p:spPr bwMode="auto">
            <a:xfrm>
              <a:off x="3289" y="1313"/>
              <a:ext cx="380" cy="225"/>
            </a:xfrm>
            <a:custGeom>
              <a:avLst/>
              <a:gdLst>
                <a:gd name="T0" fmla="*/ 0 w 760"/>
                <a:gd name="T1" fmla="*/ 53 h 448"/>
                <a:gd name="T2" fmla="*/ 0 w 760"/>
                <a:gd name="T3" fmla="*/ 57 h 448"/>
                <a:gd name="T4" fmla="*/ 95 w 760"/>
                <a:gd name="T5" fmla="*/ 38 h 448"/>
                <a:gd name="T6" fmla="*/ 11 w 760"/>
                <a:gd name="T7" fmla="*/ 0 h 448"/>
                <a:gd name="T8" fmla="*/ 0 w 760"/>
                <a:gd name="T9" fmla="*/ 3 h 448"/>
                <a:gd name="T10" fmla="*/ 0 w 760"/>
                <a:gd name="T11" fmla="*/ 6 h 448"/>
                <a:gd name="T12" fmla="*/ 9 w 760"/>
                <a:gd name="T13" fmla="*/ 5 h 448"/>
                <a:gd name="T14" fmla="*/ 82 w 760"/>
                <a:gd name="T15" fmla="*/ 37 h 448"/>
                <a:gd name="T16" fmla="*/ 0 w 760"/>
                <a:gd name="T17" fmla="*/ 53 h 4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0"/>
                <a:gd name="T28" fmla="*/ 0 h 448"/>
                <a:gd name="T29" fmla="*/ 760 w 760"/>
                <a:gd name="T30" fmla="*/ 448 h 4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0" h="448">
                  <a:moveTo>
                    <a:pt x="0" y="417"/>
                  </a:moveTo>
                  <a:lnTo>
                    <a:pt x="0" y="448"/>
                  </a:lnTo>
                  <a:lnTo>
                    <a:pt x="760" y="303"/>
                  </a:lnTo>
                  <a:lnTo>
                    <a:pt x="82" y="0"/>
                  </a:lnTo>
                  <a:lnTo>
                    <a:pt x="0" y="17"/>
                  </a:lnTo>
                  <a:lnTo>
                    <a:pt x="0" y="44"/>
                  </a:lnTo>
                  <a:lnTo>
                    <a:pt x="71" y="33"/>
                  </a:lnTo>
                  <a:lnTo>
                    <a:pt x="652" y="292"/>
                  </a:lnTo>
                  <a:lnTo>
                    <a:pt x="0" y="4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00" name="Freeform 101"/>
            <p:cNvSpPr>
              <a:spLocks/>
            </p:cNvSpPr>
            <p:nvPr/>
          </p:nvSpPr>
          <p:spPr bwMode="auto">
            <a:xfrm>
              <a:off x="2909" y="1322"/>
              <a:ext cx="380" cy="221"/>
            </a:xfrm>
            <a:custGeom>
              <a:avLst/>
              <a:gdLst>
                <a:gd name="T0" fmla="*/ 95 w 759"/>
                <a:gd name="T1" fmla="*/ 3 h 442"/>
                <a:gd name="T2" fmla="*/ 95 w 759"/>
                <a:gd name="T3" fmla="*/ 0 h 442"/>
                <a:gd name="T4" fmla="*/ 0 w 759"/>
                <a:gd name="T5" fmla="*/ 17 h 442"/>
                <a:gd name="T6" fmla="*/ 86 w 759"/>
                <a:gd name="T7" fmla="*/ 55 h 442"/>
                <a:gd name="T8" fmla="*/ 95 w 759"/>
                <a:gd name="T9" fmla="*/ 54 h 442"/>
                <a:gd name="T10" fmla="*/ 95 w 759"/>
                <a:gd name="T11" fmla="*/ 50 h 442"/>
                <a:gd name="T12" fmla="*/ 87 w 759"/>
                <a:gd name="T13" fmla="*/ 52 h 442"/>
                <a:gd name="T14" fmla="*/ 15 w 759"/>
                <a:gd name="T15" fmla="*/ 19 h 442"/>
                <a:gd name="T16" fmla="*/ 95 w 759"/>
                <a:gd name="T17" fmla="*/ 3 h 4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59"/>
                <a:gd name="T28" fmla="*/ 0 h 442"/>
                <a:gd name="T29" fmla="*/ 759 w 759"/>
                <a:gd name="T30" fmla="*/ 442 h 4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59" h="442">
                  <a:moveTo>
                    <a:pt x="759" y="27"/>
                  </a:moveTo>
                  <a:lnTo>
                    <a:pt x="759" y="0"/>
                  </a:lnTo>
                  <a:lnTo>
                    <a:pt x="0" y="134"/>
                  </a:lnTo>
                  <a:lnTo>
                    <a:pt x="684" y="442"/>
                  </a:lnTo>
                  <a:lnTo>
                    <a:pt x="759" y="431"/>
                  </a:lnTo>
                  <a:lnTo>
                    <a:pt x="759" y="400"/>
                  </a:lnTo>
                  <a:lnTo>
                    <a:pt x="694" y="409"/>
                  </a:lnTo>
                  <a:lnTo>
                    <a:pt x="113" y="145"/>
                  </a:lnTo>
                  <a:lnTo>
                    <a:pt x="759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01" name="Freeform 102"/>
            <p:cNvSpPr>
              <a:spLocks/>
            </p:cNvSpPr>
            <p:nvPr/>
          </p:nvSpPr>
          <p:spPr bwMode="auto">
            <a:xfrm>
              <a:off x="2036" y="1467"/>
              <a:ext cx="420" cy="1486"/>
            </a:xfrm>
            <a:custGeom>
              <a:avLst/>
              <a:gdLst>
                <a:gd name="T0" fmla="*/ 0 w 842"/>
                <a:gd name="T1" fmla="*/ 19 h 2973"/>
                <a:gd name="T2" fmla="*/ 104 w 842"/>
                <a:gd name="T3" fmla="*/ 0 h 2973"/>
                <a:gd name="T4" fmla="*/ 105 w 842"/>
                <a:gd name="T5" fmla="*/ 352 h 2973"/>
                <a:gd name="T6" fmla="*/ 0 w 842"/>
                <a:gd name="T7" fmla="*/ 371 h 2973"/>
                <a:gd name="T8" fmla="*/ 0 w 842"/>
                <a:gd name="T9" fmla="*/ 19 h 29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2"/>
                <a:gd name="T16" fmla="*/ 0 h 2973"/>
                <a:gd name="T17" fmla="*/ 842 w 842"/>
                <a:gd name="T18" fmla="*/ 2973 h 29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2" h="2973">
                  <a:moveTo>
                    <a:pt x="0" y="152"/>
                  </a:moveTo>
                  <a:lnTo>
                    <a:pt x="836" y="0"/>
                  </a:lnTo>
                  <a:lnTo>
                    <a:pt x="842" y="2822"/>
                  </a:lnTo>
                  <a:lnTo>
                    <a:pt x="0" y="2973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D9D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02" name="Freeform 103"/>
            <p:cNvSpPr>
              <a:spLocks/>
            </p:cNvSpPr>
            <p:nvPr/>
          </p:nvSpPr>
          <p:spPr bwMode="auto">
            <a:xfrm>
              <a:off x="3251" y="1467"/>
              <a:ext cx="420" cy="1486"/>
            </a:xfrm>
            <a:custGeom>
              <a:avLst/>
              <a:gdLst>
                <a:gd name="T0" fmla="*/ 0 w 841"/>
                <a:gd name="T1" fmla="*/ 19 h 2973"/>
                <a:gd name="T2" fmla="*/ 104 w 841"/>
                <a:gd name="T3" fmla="*/ 0 h 2973"/>
                <a:gd name="T4" fmla="*/ 105 w 841"/>
                <a:gd name="T5" fmla="*/ 352 h 2973"/>
                <a:gd name="T6" fmla="*/ 0 w 841"/>
                <a:gd name="T7" fmla="*/ 371 h 2973"/>
                <a:gd name="T8" fmla="*/ 0 w 841"/>
                <a:gd name="T9" fmla="*/ 19 h 29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1"/>
                <a:gd name="T16" fmla="*/ 0 h 2973"/>
                <a:gd name="T17" fmla="*/ 841 w 841"/>
                <a:gd name="T18" fmla="*/ 2973 h 29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1" h="2973">
                  <a:moveTo>
                    <a:pt x="0" y="152"/>
                  </a:moveTo>
                  <a:lnTo>
                    <a:pt x="836" y="0"/>
                  </a:lnTo>
                  <a:lnTo>
                    <a:pt x="841" y="2822"/>
                  </a:lnTo>
                  <a:lnTo>
                    <a:pt x="0" y="2973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4D7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03" name="Freeform 104"/>
            <p:cNvSpPr>
              <a:spLocks/>
            </p:cNvSpPr>
            <p:nvPr/>
          </p:nvSpPr>
          <p:spPr bwMode="auto">
            <a:xfrm>
              <a:off x="2069" y="2713"/>
              <a:ext cx="354" cy="201"/>
            </a:xfrm>
            <a:custGeom>
              <a:avLst/>
              <a:gdLst>
                <a:gd name="T0" fmla="*/ 89 w 708"/>
                <a:gd name="T1" fmla="*/ 34 h 403"/>
                <a:gd name="T2" fmla="*/ 11 w 708"/>
                <a:gd name="T3" fmla="*/ 0 h 403"/>
                <a:gd name="T4" fmla="*/ 0 w 708"/>
                <a:gd name="T5" fmla="*/ 1 h 403"/>
                <a:gd name="T6" fmla="*/ 0 w 708"/>
                <a:gd name="T7" fmla="*/ 50 h 403"/>
                <a:gd name="T8" fmla="*/ 89 w 708"/>
                <a:gd name="T9" fmla="*/ 34 h 4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8"/>
                <a:gd name="T16" fmla="*/ 0 h 403"/>
                <a:gd name="T17" fmla="*/ 708 w 708"/>
                <a:gd name="T18" fmla="*/ 403 h 4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8" h="403">
                  <a:moveTo>
                    <a:pt x="708" y="273"/>
                  </a:moveTo>
                  <a:lnTo>
                    <a:pt x="86" y="0"/>
                  </a:lnTo>
                  <a:lnTo>
                    <a:pt x="0" y="11"/>
                  </a:lnTo>
                  <a:lnTo>
                    <a:pt x="0" y="403"/>
                  </a:lnTo>
                  <a:lnTo>
                    <a:pt x="708" y="273"/>
                  </a:lnTo>
                  <a:close/>
                </a:path>
              </a:pathLst>
            </a:custGeom>
            <a:solidFill>
              <a:srgbClr val="A6A6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04" name="Freeform 105"/>
            <p:cNvSpPr>
              <a:spLocks/>
            </p:cNvSpPr>
            <p:nvPr/>
          </p:nvSpPr>
          <p:spPr bwMode="auto">
            <a:xfrm>
              <a:off x="3370" y="2693"/>
              <a:ext cx="187" cy="112"/>
            </a:xfrm>
            <a:custGeom>
              <a:avLst/>
              <a:gdLst>
                <a:gd name="T0" fmla="*/ 47 w 373"/>
                <a:gd name="T1" fmla="*/ 20 h 225"/>
                <a:gd name="T2" fmla="*/ 0 w 373"/>
                <a:gd name="T3" fmla="*/ 0 h 225"/>
                <a:gd name="T4" fmla="*/ 0 w 373"/>
                <a:gd name="T5" fmla="*/ 28 h 225"/>
                <a:gd name="T6" fmla="*/ 47 w 373"/>
                <a:gd name="T7" fmla="*/ 20 h 2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3"/>
                <a:gd name="T13" fmla="*/ 0 h 225"/>
                <a:gd name="T14" fmla="*/ 373 w 373"/>
                <a:gd name="T15" fmla="*/ 225 h 2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3" h="225">
                  <a:moveTo>
                    <a:pt x="373" y="161"/>
                  </a:moveTo>
                  <a:lnTo>
                    <a:pt x="0" y="0"/>
                  </a:lnTo>
                  <a:lnTo>
                    <a:pt x="0" y="225"/>
                  </a:lnTo>
                  <a:lnTo>
                    <a:pt x="373" y="161"/>
                  </a:lnTo>
                  <a:close/>
                </a:path>
              </a:pathLst>
            </a:custGeom>
            <a:solidFill>
              <a:srgbClr val="A6A6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05" name="Freeform 106"/>
            <p:cNvSpPr>
              <a:spLocks/>
            </p:cNvSpPr>
            <p:nvPr/>
          </p:nvSpPr>
          <p:spPr bwMode="auto">
            <a:xfrm>
              <a:off x="2112" y="1504"/>
              <a:ext cx="118" cy="117"/>
            </a:xfrm>
            <a:custGeom>
              <a:avLst/>
              <a:gdLst>
                <a:gd name="T0" fmla="*/ 30 w 236"/>
                <a:gd name="T1" fmla="*/ 0 h 232"/>
                <a:gd name="T2" fmla="*/ 0 w 236"/>
                <a:gd name="T3" fmla="*/ 6 h 232"/>
                <a:gd name="T4" fmla="*/ 0 w 236"/>
                <a:gd name="T5" fmla="*/ 30 h 232"/>
                <a:gd name="T6" fmla="*/ 30 w 236"/>
                <a:gd name="T7" fmla="*/ 0 h 2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6"/>
                <a:gd name="T13" fmla="*/ 0 h 232"/>
                <a:gd name="T14" fmla="*/ 236 w 236"/>
                <a:gd name="T15" fmla="*/ 232 h 2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6" h="232">
                  <a:moveTo>
                    <a:pt x="236" y="0"/>
                  </a:moveTo>
                  <a:lnTo>
                    <a:pt x="0" y="48"/>
                  </a:lnTo>
                  <a:lnTo>
                    <a:pt x="0" y="232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CBCB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06" name="Freeform 107"/>
            <p:cNvSpPr>
              <a:spLocks/>
            </p:cNvSpPr>
            <p:nvPr/>
          </p:nvSpPr>
          <p:spPr bwMode="auto">
            <a:xfrm>
              <a:off x="2112" y="1485"/>
              <a:ext cx="223" cy="222"/>
            </a:xfrm>
            <a:custGeom>
              <a:avLst/>
              <a:gdLst>
                <a:gd name="T0" fmla="*/ 3 w 446"/>
                <a:gd name="T1" fmla="*/ 11 h 442"/>
                <a:gd name="T2" fmla="*/ 56 w 446"/>
                <a:gd name="T3" fmla="*/ 0 h 442"/>
                <a:gd name="T4" fmla="*/ 0 w 446"/>
                <a:gd name="T5" fmla="*/ 56 h 442"/>
                <a:gd name="T6" fmla="*/ 0 w 446"/>
                <a:gd name="T7" fmla="*/ 13 h 442"/>
                <a:gd name="T8" fmla="*/ 3 w 446"/>
                <a:gd name="T9" fmla="*/ 11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6"/>
                <a:gd name="T16" fmla="*/ 0 h 442"/>
                <a:gd name="T17" fmla="*/ 446 w 446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6" h="442">
                  <a:moveTo>
                    <a:pt x="22" y="81"/>
                  </a:moveTo>
                  <a:lnTo>
                    <a:pt x="446" y="0"/>
                  </a:lnTo>
                  <a:lnTo>
                    <a:pt x="0" y="442"/>
                  </a:lnTo>
                  <a:lnTo>
                    <a:pt x="0" y="103"/>
                  </a:lnTo>
                  <a:lnTo>
                    <a:pt x="22" y="81"/>
                  </a:lnTo>
                  <a:close/>
                </a:path>
              </a:pathLst>
            </a:custGeom>
            <a:solidFill>
              <a:srgbClr val="C9C9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07" name="Freeform 108"/>
            <p:cNvSpPr>
              <a:spLocks/>
            </p:cNvSpPr>
            <p:nvPr/>
          </p:nvSpPr>
          <p:spPr bwMode="auto">
            <a:xfrm>
              <a:off x="2112" y="1469"/>
              <a:ext cx="311" cy="327"/>
            </a:xfrm>
            <a:custGeom>
              <a:avLst/>
              <a:gdLst>
                <a:gd name="T0" fmla="*/ 78 w 622"/>
                <a:gd name="T1" fmla="*/ 5 h 653"/>
                <a:gd name="T2" fmla="*/ 78 w 622"/>
                <a:gd name="T3" fmla="*/ 0 h 653"/>
                <a:gd name="T4" fmla="*/ 29 w 622"/>
                <a:gd name="T5" fmla="*/ 9 h 653"/>
                <a:gd name="T6" fmla="*/ 0 w 622"/>
                <a:gd name="T7" fmla="*/ 38 h 653"/>
                <a:gd name="T8" fmla="*/ 0 w 622"/>
                <a:gd name="T9" fmla="*/ 82 h 653"/>
                <a:gd name="T10" fmla="*/ 78 w 622"/>
                <a:gd name="T11" fmla="*/ 5 h 6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2"/>
                <a:gd name="T19" fmla="*/ 0 h 653"/>
                <a:gd name="T20" fmla="*/ 622 w 622"/>
                <a:gd name="T21" fmla="*/ 653 h 6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2" h="653">
                  <a:moveTo>
                    <a:pt x="622" y="33"/>
                  </a:moveTo>
                  <a:lnTo>
                    <a:pt x="622" y="0"/>
                  </a:lnTo>
                  <a:lnTo>
                    <a:pt x="236" y="71"/>
                  </a:lnTo>
                  <a:lnTo>
                    <a:pt x="0" y="303"/>
                  </a:lnTo>
                  <a:lnTo>
                    <a:pt x="0" y="653"/>
                  </a:lnTo>
                  <a:lnTo>
                    <a:pt x="622" y="33"/>
                  </a:lnTo>
                  <a:close/>
                </a:path>
              </a:pathLst>
            </a:custGeom>
            <a:solidFill>
              <a:srgbClr val="C4C4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08" name="Freeform 109"/>
            <p:cNvSpPr>
              <a:spLocks/>
            </p:cNvSpPr>
            <p:nvPr/>
          </p:nvSpPr>
          <p:spPr bwMode="auto">
            <a:xfrm>
              <a:off x="2112" y="1469"/>
              <a:ext cx="311" cy="411"/>
            </a:xfrm>
            <a:custGeom>
              <a:avLst/>
              <a:gdLst>
                <a:gd name="T0" fmla="*/ 78 w 622"/>
                <a:gd name="T1" fmla="*/ 25 h 822"/>
                <a:gd name="T2" fmla="*/ 78 w 622"/>
                <a:gd name="T3" fmla="*/ 0 h 822"/>
                <a:gd name="T4" fmla="*/ 55 w 622"/>
                <a:gd name="T5" fmla="*/ 5 h 822"/>
                <a:gd name="T6" fmla="*/ 0 w 622"/>
                <a:gd name="T7" fmla="*/ 59 h 822"/>
                <a:gd name="T8" fmla="*/ 0 w 622"/>
                <a:gd name="T9" fmla="*/ 103 h 822"/>
                <a:gd name="T10" fmla="*/ 78 w 622"/>
                <a:gd name="T11" fmla="*/ 25 h 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2"/>
                <a:gd name="T19" fmla="*/ 0 h 822"/>
                <a:gd name="T20" fmla="*/ 622 w 622"/>
                <a:gd name="T21" fmla="*/ 822 h 8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2" h="822">
                  <a:moveTo>
                    <a:pt x="622" y="200"/>
                  </a:moveTo>
                  <a:lnTo>
                    <a:pt x="622" y="0"/>
                  </a:lnTo>
                  <a:lnTo>
                    <a:pt x="446" y="33"/>
                  </a:lnTo>
                  <a:lnTo>
                    <a:pt x="0" y="475"/>
                  </a:lnTo>
                  <a:lnTo>
                    <a:pt x="0" y="822"/>
                  </a:lnTo>
                  <a:lnTo>
                    <a:pt x="622" y="200"/>
                  </a:lnTo>
                  <a:close/>
                </a:path>
              </a:pathLst>
            </a:custGeom>
            <a:solidFill>
              <a:srgbClr val="C2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09" name="Freeform 110"/>
            <p:cNvSpPr>
              <a:spLocks/>
            </p:cNvSpPr>
            <p:nvPr/>
          </p:nvSpPr>
          <p:spPr bwMode="auto">
            <a:xfrm>
              <a:off x="2112" y="1485"/>
              <a:ext cx="311" cy="481"/>
            </a:xfrm>
            <a:custGeom>
              <a:avLst/>
              <a:gdLst>
                <a:gd name="T0" fmla="*/ 78 w 622"/>
                <a:gd name="T1" fmla="*/ 0 h 961"/>
                <a:gd name="T2" fmla="*/ 78 w 622"/>
                <a:gd name="T3" fmla="*/ 43 h 961"/>
                <a:gd name="T4" fmla="*/ 0 w 622"/>
                <a:gd name="T5" fmla="*/ 121 h 961"/>
                <a:gd name="T6" fmla="*/ 0 w 622"/>
                <a:gd name="T7" fmla="*/ 78 h 961"/>
                <a:gd name="T8" fmla="*/ 78 w 622"/>
                <a:gd name="T9" fmla="*/ 0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2"/>
                <a:gd name="T16" fmla="*/ 0 h 961"/>
                <a:gd name="T17" fmla="*/ 622 w 622"/>
                <a:gd name="T18" fmla="*/ 961 h 9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2" h="961">
                  <a:moveTo>
                    <a:pt x="622" y="0"/>
                  </a:moveTo>
                  <a:lnTo>
                    <a:pt x="622" y="340"/>
                  </a:lnTo>
                  <a:lnTo>
                    <a:pt x="0" y="961"/>
                  </a:lnTo>
                  <a:lnTo>
                    <a:pt x="0" y="620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BDBD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10" name="Freeform 111"/>
            <p:cNvSpPr>
              <a:spLocks/>
            </p:cNvSpPr>
            <p:nvPr/>
          </p:nvSpPr>
          <p:spPr bwMode="auto">
            <a:xfrm>
              <a:off x="2112" y="1569"/>
              <a:ext cx="311" cy="483"/>
            </a:xfrm>
            <a:custGeom>
              <a:avLst/>
              <a:gdLst>
                <a:gd name="T0" fmla="*/ 78 w 622"/>
                <a:gd name="T1" fmla="*/ 0 h 967"/>
                <a:gd name="T2" fmla="*/ 78 w 622"/>
                <a:gd name="T3" fmla="*/ 43 h 967"/>
                <a:gd name="T4" fmla="*/ 0 w 622"/>
                <a:gd name="T5" fmla="*/ 120 h 967"/>
                <a:gd name="T6" fmla="*/ 0 w 622"/>
                <a:gd name="T7" fmla="*/ 77 h 967"/>
                <a:gd name="T8" fmla="*/ 78 w 622"/>
                <a:gd name="T9" fmla="*/ 0 h 9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2"/>
                <a:gd name="T16" fmla="*/ 0 h 967"/>
                <a:gd name="T17" fmla="*/ 622 w 622"/>
                <a:gd name="T18" fmla="*/ 967 h 9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2" h="967">
                  <a:moveTo>
                    <a:pt x="622" y="0"/>
                  </a:moveTo>
                  <a:lnTo>
                    <a:pt x="622" y="345"/>
                  </a:lnTo>
                  <a:lnTo>
                    <a:pt x="0" y="967"/>
                  </a:lnTo>
                  <a:lnTo>
                    <a:pt x="0" y="622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BAB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11" name="Freeform 112"/>
            <p:cNvSpPr>
              <a:spLocks/>
            </p:cNvSpPr>
            <p:nvPr/>
          </p:nvSpPr>
          <p:spPr bwMode="auto">
            <a:xfrm>
              <a:off x="2112" y="1656"/>
              <a:ext cx="311" cy="482"/>
            </a:xfrm>
            <a:custGeom>
              <a:avLst/>
              <a:gdLst>
                <a:gd name="T0" fmla="*/ 78 w 622"/>
                <a:gd name="T1" fmla="*/ 0 h 966"/>
                <a:gd name="T2" fmla="*/ 78 w 622"/>
                <a:gd name="T3" fmla="*/ 43 h 966"/>
                <a:gd name="T4" fmla="*/ 0 w 622"/>
                <a:gd name="T5" fmla="*/ 120 h 966"/>
                <a:gd name="T6" fmla="*/ 0 w 622"/>
                <a:gd name="T7" fmla="*/ 77 h 966"/>
                <a:gd name="T8" fmla="*/ 78 w 622"/>
                <a:gd name="T9" fmla="*/ 0 h 9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2"/>
                <a:gd name="T16" fmla="*/ 0 h 966"/>
                <a:gd name="T17" fmla="*/ 622 w 622"/>
                <a:gd name="T18" fmla="*/ 966 h 9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2" h="966">
                  <a:moveTo>
                    <a:pt x="622" y="0"/>
                  </a:moveTo>
                  <a:lnTo>
                    <a:pt x="622" y="346"/>
                  </a:lnTo>
                  <a:lnTo>
                    <a:pt x="0" y="966"/>
                  </a:lnTo>
                  <a:lnTo>
                    <a:pt x="0" y="621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B5B5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12" name="Freeform 113"/>
            <p:cNvSpPr>
              <a:spLocks/>
            </p:cNvSpPr>
            <p:nvPr/>
          </p:nvSpPr>
          <p:spPr bwMode="auto">
            <a:xfrm>
              <a:off x="2112" y="1742"/>
              <a:ext cx="311" cy="483"/>
            </a:xfrm>
            <a:custGeom>
              <a:avLst/>
              <a:gdLst>
                <a:gd name="T0" fmla="*/ 78 w 622"/>
                <a:gd name="T1" fmla="*/ 0 h 967"/>
                <a:gd name="T2" fmla="*/ 78 w 622"/>
                <a:gd name="T3" fmla="*/ 43 h 967"/>
                <a:gd name="T4" fmla="*/ 0 w 622"/>
                <a:gd name="T5" fmla="*/ 120 h 967"/>
                <a:gd name="T6" fmla="*/ 0 w 622"/>
                <a:gd name="T7" fmla="*/ 77 h 967"/>
                <a:gd name="T8" fmla="*/ 78 w 622"/>
                <a:gd name="T9" fmla="*/ 0 h 9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2"/>
                <a:gd name="T16" fmla="*/ 0 h 967"/>
                <a:gd name="T17" fmla="*/ 622 w 622"/>
                <a:gd name="T18" fmla="*/ 967 h 9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2" h="967">
                  <a:moveTo>
                    <a:pt x="622" y="0"/>
                  </a:moveTo>
                  <a:lnTo>
                    <a:pt x="622" y="346"/>
                  </a:lnTo>
                  <a:lnTo>
                    <a:pt x="0" y="967"/>
                  </a:lnTo>
                  <a:lnTo>
                    <a:pt x="0" y="622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B3B3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13" name="Freeform 114"/>
            <p:cNvSpPr>
              <a:spLocks/>
            </p:cNvSpPr>
            <p:nvPr/>
          </p:nvSpPr>
          <p:spPr bwMode="auto">
            <a:xfrm>
              <a:off x="2112" y="1828"/>
              <a:ext cx="311" cy="484"/>
            </a:xfrm>
            <a:custGeom>
              <a:avLst/>
              <a:gdLst>
                <a:gd name="T0" fmla="*/ 78 w 622"/>
                <a:gd name="T1" fmla="*/ 0 h 966"/>
                <a:gd name="T2" fmla="*/ 78 w 622"/>
                <a:gd name="T3" fmla="*/ 44 h 966"/>
                <a:gd name="T4" fmla="*/ 0 w 622"/>
                <a:gd name="T5" fmla="*/ 122 h 966"/>
                <a:gd name="T6" fmla="*/ 0 w 622"/>
                <a:gd name="T7" fmla="*/ 78 h 966"/>
                <a:gd name="T8" fmla="*/ 78 w 622"/>
                <a:gd name="T9" fmla="*/ 0 h 9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2"/>
                <a:gd name="T16" fmla="*/ 0 h 966"/>
                <a:gd name="T17" fmla="*/ 622 w 622"/>
                <a:gd name="T18" fmla="*/ 966 h 9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2" h="966">
                  <a:moveTo>
                    <a:pt x="622" y="0"/>
                  </a:moveTo>
                  <a:lnTo>
                    <a:pt x="622" y="345"/>
                  </a:lnTo>
                  <a:lnTo>
                    <a:pt x="0" y="966"/>
                  </a:lnTo>
                  <a:lnTo>
                    <a:pt x="0" y="620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ADAD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14" name="Freeform 115"/>
            <p:cNvSpPr>
              <a:spLocks/>
            </p:cNvSpPr>
            <p:nvPr/>
          </p:nvSpPr>
          <p:spPr bwMode="auto">
            <a:xfrm>
              <a:off x="2112" y="1914"/>
              <a:ext cx="311" cy="481"/>
            </a:xfrm>
            <a:custGeom>
              <a:avLst/>
              <a:gdLst>
                <a:gd name="T0" fmla="*/ 78 w 622"/>
                <a:gd name="T1" fmla="*/ 0 h 961"/>
                <a:gd name="T2" fmla="*/ 78 w 622"/>
                <a:gd name="T3" fmla="*/ 43 h 961"/>
                <a:gd name="T4" fmla="*/ 0 w 622"/>
                <a:gd name="T5" fmla="*/ 121 h 961"/>
                <a:gd name="T6" fmla="*/ 0 w 622"/>
                <a:gd name="T7" fmla="*/ 78 h 961"/>
                <a:gd name="T8" fmla="*/ 78 w 622"/>
                <a:gd name="T9" fmla="*/ 0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2"/>
                <a:gd name="T16" fmla="*/ 0 h 961"/>
                <a:gd name="T17" fmla="*/ 622 w 622"/>
                <a:gd name="T18" fmla="*/ 961 h 9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2" h="961">
                  <a:moveTo>
                    <a:pt x="622" y="0"/>
                  </a:moveTo>
                  <a:lnTo>
                    <a:pt x="622" y="340"/>
                  </a:lnTo>
                  <a:lnTo>
                    <a:pt x="0" y="961"/>
                  </a:lnTo>
                  <a:lnTo>
                    <a:pt x="0" y="621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ABAB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15" name="Freeform 116"/>
            <p:cNvSpPr>
              <a:spLocks/>
            </p:cNvSpPr>
            <p:nvPr/>
          </p:nvSpPr>
          <p:spPr bwMode="auto">
            <a:xfrm>
              <a:off x="2112" y="2001"/>
              <a:ext cx="311" cy="483"/>
            </a:xfrm>
            <a:custGeom>
              <a:avLst/>
              <a:gdLst>
                <a:gd name="T0" fmla="*/ 78 w 622"/>
                <a:gd name="T1" fmla="*/ 0 h 966"/>
                <a:gd name="T2" fmla="*/ 78 w 622"/>
                <a:gd name="T3" fmla="*/ 44 h 966"/>
                <a:gd name="T4" fmla="*/ 0 w 622"/>
                <a:gd name="T5" fmla="*/ 121 h 966"/>
                <a:gd name="T6" fmla="*/ 0 w 622"/>
                <a:gd name="T7" fmla="*/ 78 h 966"/>
                <a:gd name="T8" fmla="*/ 78 w 622"/>
                <a:gd name="T9" fmla="*/ 0 h 9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2"/>
                <a:gd name="T16" fmla="*/ 0 h 966"/>
                <a:gd name="T17" fmla="*/ 622 w 622"/>
                <a:gd name="T18" fmla="*/ 966 h 9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2" h="966">
                  <a:moveTo>
                    <a:pt x="622" y="0"/>
                  </a:moveTo>
                  <a:lnTo>
                    <a:pt x="622" y="345"/>
                  </a:lnTo>
                  <a:lnTo>
                    <a:pt x="0" y="966"/>
                  </a:lnTo>
                  <a:lnTo>
                    <a:pt x="0" y="621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A6A6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16" name="Freeform 117"/>
            <p:cNvSpPr>
              <a:spLocks/>
            </p:cNvSpPr>
            <p:nvPr/>
          </p:nvSpPr>
          <p:spPr bwMode="auto">
            <a:xfrm>
              <a:off x="2112" y="2084"/>
              <a:ext cx="311" cy="486"/>
            </a:xfrm>
            <a:custGeom>
              <a:avLst/>
              <a:gdLst>
                <a:gd name="T0" fmla="*/ 78 w 622"/>
                <a:gd name="T1" fmla="*/ 0 h 971"/>
                <a:gd name="T2" fmla="*/ 78 w 622"/>
                <a:gd name="T3" fmla="*/ 44 h 971"/>
                <a:gd name="T4" fmla="*/ 0 w 622"/>
                <a:gd name="T5" fmla="*/ 122 h 971"/>
                <a:gd name="T6" fmla="*/ 0 w 622"/>
                <a:gd name="T7" fmla="*/ 78 h 971"/>
                <a:gd name="T8" fmla="*/ 78 w 622"/>
                <a:gd name="T9" fmla="*/ 0 h 9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2"/>
                <a:gd name="T16" fmla="*/ 0 h 971"/>
                <a:gd name="T17" fmla="*/ 622 w 622"/>
                <a:gd name="T18" fmla="*/ 971 h 9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2" h="971">
                  <a:moveTo>
                    <a:pt x="622" y="0"/>
                  </a:moveTo>
                  <a:lnTo>
                    <a:pt x="622" y="351"/>
                  </a:lnTo>
                  <a:lnTo>
                    <a:pt x="0" y="971"/>
                  </a:lnTo>
                  <a:lnTo>
                    <a:pt x="0" y="621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A8A8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17" name="Freeform 118"/>
            <p:cNvSpPr>
              <a:spLocks/>
            </p:cNvSpPr>
            <p:nvPr/>
          </p:nvSpPr>
          <p:spPr bwMode="auto">
            <a:xfrm>
              <a:off x="2112" y="2174"/>
              <a:ext cx="311" cy="480"/>
            </a:xfrm>
            <a:custGeom>
              <a:avLst/>
              <a:gdLst>
                <a:gd name="T0" fmla="*/ 78 w 622"/>
                <a:gd name="T1" fmla="*/ 0 h 961"/>
                <a:gd name="T2" fmla="*/ 78 w 622"/>
                <a:gd name="T3" fmla="*/ 42 h 961"/>
                <a:gd name="T4" fmla="*/ 0 w 622"/>
                <a:gd name="T5" fmla="*/ 120 h 961"/>
                <a:gd name="T6" fmla="*/ 0 w 622"/>
                <a:gd name="T7" fmla="*/ 77 h 961"/>
                <a:gd name="T8" fmla="*/ 78 w 622"/>
                <a:gd name="T9" fmla="*/ 0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2"/>
                <a:gd name="T16" fmla="*/ 0 h 961"/>
                <a:gd name="T17" fmla="*/ 622 w 622"/>
                <a:gd name="T18" fmla="*/ 961 h 9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2" h="961">
                  <a:moveTo>
                    <a:pt x="622" y="0"/>
                  </a:moveTo>
                  <a:lnTo>
                    <a:pt x="622" y="340"/>
                  </a:lnTo>
                  <a:lnTo>
                    <a:pt x="0" y="961"/>
                  </a:lnTo>
                  <a:lnTo>
                    <a:pt x="0" y="621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ADAD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18" name="Freeform 119"/>
            <p:cNvSpPr>
              <a:spLocks/>
            </p:cNvSpPr>
            <p:nvPr/>
          </p:nvSpPr>
          <p:spPr bwMode="auto">
            <a:xfrm>
              <a:off x="2112" y="2260"/>
              <a:ext cx="311" cy="459"/>
            </a:xfrm>
            <a:custGeom>
              <a:avLst/>
              <a:gdLst>
                <a:gd name="T0" fmla="*/ 78 w 622"/>
                <a:gd name="T1" fmla="*/ 0 h 917"/>
                <a:gd name="T2" fmla="*/ 78 w 622"/>
                <a:gd name="T3" fmla="*/ 43 h 917"/>
                <a:gd name="T4" fmla="*/ 6 w 622"/>
                <a:gd name="T5" fmla="*/ 115 h 917"/>
                <a:gd name="T6" fmla="*/ 0 w 622"/>
                <a:gd name="T7" fmla="*/ 113 h 917"/>
                <a:gd name="T8" fmla="*/ 0 w 622"/>
                <a:gd name="T9" fmla="*/ 78 h 917"/>
                <a:gd name="T10" fmla="*/ 78 w 622"/>
                <a:gd name="T11" fmla="*/ 0 h 9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2"/>
                <a:gd name="T19" fmla="*/ 0 h 917"/>
                <a:gd name="T20" fmla="*/ 622 w 622"/>
                <a:gd name="T21" fmla="*/ 917 h 9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2" h="917">
                  <a:moveTo>
                    <a:pt x="622" y="0"/>
                  </a:moveTo>
                  <a:lnTo>
                    <a:pt x="622" y="341"/>
                  </a:lnTo>
                  <a:lnTo>
                    <a:pt x="54" y="917"/>
                  </a:lnTo>
                  <a:lnTo>
                    <a:pt x="0" y="897"/>
                  </a:lnTo>
                  <a:lnTo>
                    <a:pt x="0" y="620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B0B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19" name="Freeform 120"/>
            <p:cNvSpPr>
              <a:spLocks/>
            </p:cNvSpPr>
            <p:nvPr/>
          </p:nvSpPr>
          <p:spPr bwMode="auto">
            <a:xfrm>
              <a:off x="2112" y="2344"/>
              <a:ext cx="311" cy="399"/>
            </a:xfrm>
            <a:custGeom>
              <a:avLst/>
              <a:gdLst>
                <a:gd name="T0" fmla="*/ 78 w 622"/>
                <a:gd name="T1" fmla="*/ 0 h 799"/>
                <a:gd name="T2" fmla="*/ 78 w 622"/>
                <a:gd name="T3" fmla="*/ 44 h 799"/>
                <a:gd name="T4" fmla="*/ 21 w 622"/>
                <a:gd name="T5" fmla="*/ 99 h 799"/>
                <a:gd name="T6" fmla="*/ 0 w 622"/>
                <a:gd name="T7" fmla="*/ 91 h 799"/>
                <a:gd name="T8" fmla="*/ 0 w 622"/>
                <a:gd name="T9" fmla="*/ 77 h 799"/>
                <a:gd name="T10" fmla="*/ 78 w 622"/>
                <a:gd name="T11" fmla="*/ 0 h 7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2"/>
                <a:gd name="T19" fmla="*/ 0 h 799"/>
                <a:gd name="T20" fmla="*/ 622 w 622"/>
                <a:gd name="T21" fmla="*/ 799 h 7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2" h="799">
                  <a:moveTo>
                    <a:pt x="622" y="0"/>
                  </a:moveTo>
                  <a:lnTo>
                    <a:pt x="622" y="352"/>
                  </a:lnTo>
                  <a:lnTo>
                    <a:pt x="172" y="799"/>
                  </a:lnTo>
                  <a:lnTo>
                    <a:pt x="0" y="730"/>
                  </a:lnTo>
                  <a:lnTo>
                    <a:pt x="0" y="621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B5B5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20" name="Freeform 121"/>
            <p:cNvSpPr>
              <a:spLocks/>
            </p:cNvSpPr>
            <p:nvPr/>
          </p:nvSpPr>
          <p:spPr bwMode="auto">
            <a:xfrm>
              <a:off x="2139" y="2430"/>
              <a:ext cx="284" cy="340"/>
            </a:xfrm>
            <a:custGeom>
              <a:avLst/>
              <a:gdLst>
                <a:gd name="T0" fmla="*/ 71 w 568"/>
                <a:gd name="T1" fmla="*/ 0 h 679"/>
                <a:gd name="T2" fmla="*/ 71 w 568"/>
                <a:gd name="T3" fmla="*/ 44 h 679"/>
                <a:gd name="T4" fmla="*/ 29 w 568"/>
                <a:gd name="T5" fmla="*/ 85 h 679"/>
                <a:gd name="T6" fmla="*/ 0 w 568"/>
                <a:gd name="T7" fmla="*/ 72 h 679"/>
                <a:gd name="T8" fmla="*/ 71 w 568"/>
                <a:gd name="T9" fmla="*/ 0 h 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8"/>
                <a:gd name="T16" fmla="*/ 0 h 679"/>
                <a:gd name="T17" fmla="*/ 568 w 568"/>
                <a:gd name="T18" fmla="*/ 679 h 6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8" h="679">
                  <a:moveTo>
                    <a:pt x="568" y="0"/>
                  </a:moveTo>
                  <a:lnTo>
                    <a:pt x="568" y="345"/>
                  </a:lnTo>
                  <a:lnTo>
                    <a:pt x="235" y="679"/>
                  </a:lnTo>
                  <a:lnTo>
                    <a:pt x="0" y="576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BABA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21" name="Freeform 122"/>
            <p:cNvSpPr>
              <a:spLocks/>
            </p:cNvSpPr>
            <p:nvPr/>
          </p:nvSpPr>
          <p:spPr bwMode="auto">
            <a:xfrm>
              <a:off x="2198" y="2519"/>
              <a:ext cx="225" cy="278"/>
            </a:xfrm>
            <a:custGeom>
              <a:avLst/>
              <a:gdLst>
                <a:gd name="T0" fmla="*/ 56 w 450"/>
                <a:gd name="T1" fmla="*/ 0 h 556"/>
                <a:gd name="T2" fmla="*/ 56 w 450"/>
                <a:gd name="T3" fmla="*/ 42 h 556"/>
                <a:gd name="T4" fmla="*/ 29 w 450"/>
                <a:gd name="T5" fmla="*/ 70 h 556"/>
                <a:gd name="T6" fmla="*/ 0 w 450"/>
                <a:gd name="T7" fmla="*/ 55 h 556"/>
                <a:gd name="T8" fmla="*/ 56 w 450"/>
                <a:gd name="T9" fmla="*/ 0 h 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0"/>
                <a:gd name="T16" fmla="*/ 0 h 556"/>
                <a:gd name="T17" fmla="*/ 450 w 450"/>
                <a:gd name="T18" fmla="*/ 556 h 5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0" h="556">
                  <a:moveTo>
                    <a:pt x="450" y="0"/>
                  </a:moveTo>
                  <a:lnTo>
                    <a:pt x="450" y="339"/>
                  </a:lnTo>
                  <a:lnTo>
                    <a:pt x="236" y="556"/>
                  </a:lnTo>
                  <a:lnTo>
                    <a:pt x="0" y="447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BDBD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22" name="Freeform 123"/>
            <p:cNvSpPr>
              <a:spLocks/>
            </p:cNvSpPr>
            <p:nvPr/>
          </p:nvSpPr>
          <p:spPr bwMode="auto">
            <a:xfrm>
              <a:off x="2257" y="2603"/>
              <a:ext cx="166" cy="219"/>
            </a:xfrm>
            <a:custGeom>
              <a:avLst/>
              <a:gdLst>
                <a:gd name="T0" fmla="*/ 41 w 333"/>
                <a:gd name="T1" fmla="*/ 0 h 437"/>
                <a:gd name="T2" fmla="*/ 41 w 333"/>
                <a:gd name="T3" fmla="*/ 44 h 437"/>
                <a:gd name="T4" fmla="*/ 29 w 333"/>
                <a:gd name="T5" fmla="*/ 55 h 437"/>
                <a:gd name="T6" fmla="*/ 0 w 333"/>
                <a:gd name="T7" fmla="*/ 42 h 437"/>
                <a:gd name="T8" fmla="*/ 41 w 333"/>
                <a:gd name="T9" fmla="*/ 0 h 4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3"/>
                <a:gd name="T16" fmla="*/ 0 h 437"/>
                <a:gd name="T17" fmla="*/ 333 w 333"/>
                <a:gd name="T18" fmla="*/ 437 h 4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3" h="437">
                  <a:moveTo>
                    <a:pt x="333" y="0"/>
                  </a:moveTo>
                  <a:lnTo>
                    <a:pt x="333" y="345"/>
                  </a:lnTo>
                  <a:lnTo>
                    <a:pt x="236" y="437"/>
                  </a:lnTo>
                  <a:lnTo>
                    <a:pt x="0" y="334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BFBF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23" name="Freeform 124"/>
            <p:cNvSpPr>
              <a:spLocks/>
            </p:cNvSpPr>
            <p:nvPr/>
          </p:nvSpPr>
          <p:spPr bwMode="auto">
            <a:xfrm>
              <a:off x="2316" y="2689"/>
              <a:ext cx="107" cy="157"/>
            </a:xfrm>
            <a:custGeom>
              <a:avLst/>
              <a:gdLst>
                <a:gd name="T0" fmla="*/ 27 w 214"/>
                <a:gd name="T1" fmla="*/ 0 h 314"/>
                <a:gd name="T2" fmla="*/ 27 w 214"/>
                <a:gd name="T3" fmla="*/ 39 h 314"/>
                <a:gd name="T4" fmla="*/ 0 w 214"/>
                <a:gd name="T5" fmla="*/ 27 h 314"/>
                <a:gd name="T6" fmla="*/ 27 w 214"/>
                <a:gd name="T7" fmla="*/ 0 h 3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4"/>
                <a:gd name="T13" fmla="*/ 0 h 314"/>
                <a:gd name="T14" fmla="*/ 214 w 214"/>
                <a:gd name="T15" fmla="*/ 314 h 3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4" h="314">
                  <a:moveTo>
                    <a:pt x="214" y="0"/>
                  </a:moveTo>
                  <a:lnTo>
                    <a:pt x="214" y="314"/>
                  </a:lnTo>
                  <a:lnTo>
                    <a:pt x="0" y="21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C4C4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24" name="Freeform 125"/>
            <p:cNvSpPr>
              <a:spLocks/>
            </p:cNvSpPr>
            <p:nvPr/>
          </p:nvSpPr>
          <p:spPr bwMode="auto">
            <a:xfrm>
              <a:off x="2375" y="2776"/>
              <a:ext cx="48" cy="70"/>
            </a:xfrm>
            <a:custGeom>
              <a:avLst/>
              <a:gdLst>
                <a:gd name="T0" fmla="*/ 12 w 97"/>
                <a:gd name="T1" fmla="*/ 0 h 141"/>
                <a:gd name="T2" fmla="*/ 12 w 97"/>
                <a:gd name="T3" fmla="*/ 17 h 141"/>
                <a:gd name="T4" fmla="*/ 0 w 97"/>
                <a:gd name="T5" fmla="*/ 11 h 141"/>
                <a:gd name="T6" fmla="*/ 12 w 97"/>
                <a:gd name="T7" fmla="*/ 0 h 1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141"/>
                <a:gd name="T14" fmla="*/ 97 w 97"/>
                <a:gd name="T15" fmla="*/ 141 h 1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141">
                  <a:moveTo>
                    <a:pt x="97" y="0"/>
                  </a:moveTo>
                  <a:lnTo>
                    <a:pt x="97" y="141"/>
                  </a:lnTo>
                  <a:lnTo>
                    <a:pt x="0" y="9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CBCB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25" name="Freeform 126"/>
            <p:cNvSpPr>
              <a:spLocks/>
            </p:cNvSpPr>
            <p:nvPr/>
          </p:nvSpPr>
          <p:spPr bwMode="auto">
            <a:xfrm>
              <a:off x="3271" y="1522"/>
              <a:ext cx="105" cy="65"/>
            </a:xfrm>
            <a:custGeom>
              <a:avLst/>
              <a:gdLst>
                <a:gd name="T0" fmla="*/ 26 w 211"/>
                <a:gd name="T1" fmla="*/ 0 h 129"/>
                <a:gd name="T2" fmla="*/ 0 w 211"/>
                <a:gd name="T3" fmla="*/ 5 h 129"/>
                <a:gd name="T4" fmla="*/ 9 w 211"/>
                <a:gd name="T5" fmla="*/ 17 h 129"/>
                <a:gd name="T6" fmla="*/ 26 w 211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129"/>
                <a:gd name="T14" fmla="*/ 211 w 211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129">
                  <a:moveTo>
                    <a:pt x="211" y="0"/>
                  </a:moveTo>
                  <a:lnTo>
                    <a:pt x="0" y="37"/>
                  </a:lnTo>
                  <a:lnTo>
                    <a:pt x="76" y="129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CBCB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26" name="Freeform 127"/>
            <p:cNvSpPr>
              <a:spLocks/>
            </p:cNvSpPr>
            <p:nvPr/>
          </p:nvSpPr>
          <p:spPr bwMode="auto">
            <a:xfrm>
              <a:off x="3271" y="1501"/>
              <a:ext cx="205" cy="132"/>
            </a:xfrm>
            <a:custGeom>
              <a:avLst/>
              <a:gdLst>
                <a:gd name="T0" fmla="*/ 1 w 409"/>
                <a:gd name="T1" fmla="*/ 9 h 265"/>
                <a:gd name="T2" fmla="*/ 52 w 409"/>
                <a:gd name="T3" fmla="*/ 0 h 265"/>
                <a:gd name="T4" fmla="*/ 19 w 409"/>
                <a:gd name="T5" fmla="*/ 33 h 265"/>
                <a:gd name="T6" fmla="*/ 0 w 409"/>
                <a:gd name="T7" fmla="*/ 10 h 265"/>
                <a:gd name="T8" fmla="*/ 1 w 409"/>
                <a:gd name="T9" fmla="*/ 9 h 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265"/>
                <a:gd name="T17" fmla="*/ 409 w 409"/>
                <a:gd name="T18" fmla="*/ 265 h 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265">
                  <a:moveTo>
                    <a:pt x="6" y="76"/>
                  </a:moveTo>
                  <a:lnTo>
                    <a:pt x="409" y="0"/>
                  </a:lnTo>
                  <a:lnTo>
                    <a:pt x="151" y="265"/>
                  </a:lnTo>
                  <a:lnTo>
                    <a:pt x="0" y="80"/>
                  </a:lnTo>
                  <a:lnTo>
                    <a:pt x="6" y="76"/>
                  </a:lnTo>
                  <a:close/>
                </a:path>
              </a:pathLst>
            </a:custGeom>
            <a:solidFill>
              <a:srgbClr val="C9C9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27" name="Freeform 128"/>
            <p:cNvSpPr>
              <a:spLocks/>
            </p:cNvSpPr>
            <p:nvPr/>
          </p:nvSpPr>
          <p:spPr bwMode="auto">
            <a:xfrm>
              <a:off x="3309" y="1482"/>
              <a:ext cx="272" cy="211"/>
            </a:xfrm>
            <a:custGeom>
              <a:avLst/>
              <a:gdLst>
                <a:gd name="T0" fmla="*/ 17 w 544"/>
                <a:gd name="T1" fmla="*/ 11 h 421"/>
                <a:gd name="T2" fmla="*/ 68 w 544"/>
                <a:gd name="T3" fmla="*/ 0 h 421"/>
                <a:gd name="T4" fmla="*/ 15 w 544"/>
                <a:gd name="T5" fmla="*/ 53 h 421"/>
                <a:gd name="T6" fmla="*/ 15 w 544"/>
                <a:gd name="T7" fmla="*/ 46 h 421"/>
                <a:gd name="T8" fmla="*/ 0 w 544"/>
                <a:gd name="T9" fmla="*/ 27 h 421"/>
                <a:gd name="T10" fmla="*/ 17 w 544"/>
                <a:gd name="T11" fmla="*/ 11 h 4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4"/>
                <a:gd name="T19" fmla="*/ 0 h 421"/>
                <a:gd name="T20" fmla="*/ 544 w 544"/>
                <a:gd name="T21" fmla="*/ 421 h 4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4" h="421">
                  <a:moveTo>
                    <a:pt x="135" y="81"/>
                  </a:moveTo>
                  <a:lnTo>
                    <a:pt x="544" y="0"/>
                  </a:lnTo>
                  <a:lnTo>
                    <a:pt x="124" y="421"/>
                  </a:lnTo>
                  <a:lnTo>
                    <a:pt x="124" y="367"/>
                  </a:lnTo>
                  <a:lnTo>
                    <a:pt x="0" y="210"/>
                  </a:lnTo>
                  <a:lnTo>
                    <a:pt x="135" y="81"/>
                  </a:lnTo>
                  <a:close/>
                </a:path>
              </a:pathLst>
            </a:custGeom>
            <a:solidFill>
              <a:srgbClr val="C4C4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28" name="Freeform 129"/>
            <p:cNvSpPr>
              <a:spLocks/>
            </p:cNvSpPr>
            <p:nvPr/>
          </p:nvSpPr>
          <p:spPr bwMode="auto">
            <a:xfrm>
              <a:off x="3347" y="1479"/>
              <a:ext cx="258" cy="297"/>
            </a:xfrm>
            <a:custGeom>
              <a:avLst/>
              <a:gdLst>
                <a:gd name="T0" fmla="*/ 57 w 518"/>
                <a:gd name="T1" fmla="*/ 23 h 593"/>
                <a:gd name="T2" fmla="*/ 64 w 518"/>
                <a:gd name="T3" fmla="*/ 0 h 593"/>
                <a:gd name="T4" fmla="*/ 32 w 518"/>
                <a:gd name="T5" fmla="*/ 6 h 593"/>
                <a:gd name="T6" fmla="*/ 0 w 518"/>
                <a:gd name="T7" fmla="*/ 39 h 593"/>
                <a:gd name="T8" fmla="*/ 6 w 518"/>
                <a:gd name="T9" fmla="*/ 47 h 593"/>
                <a:gd name="T10" fmla="*/ 6 w 518"/>
                <a:gd name="T11" fmla="*/ 75 h 593"/>
                <a:gd name="T12" fmla="*/ 57 w 518"/>
                <a:gd name="T13" fmla="*/ 23 h 5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8"/>
                <a:gd name="T22" fmla="*/ 0 h 593"/>
                <a:gd name="T23" fmla="*/ 518 w 518"/>
                <a:gd name="T24" fmla="*/ 593 h 5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8" h="593">
                  <a:moveTo>
                    <a:pt x="463" y="178"/>
                  </a:moveTo>
                  <a:lnTo>
                    <a:pt x="518" y="0"/>
                  </a:lnTo>
                  <a:lnTo>
                    <a:pt x="258" y="43"/>
                  </a:lnTo>
                  <a:lnTo>
                    <a:pt x="0" y="308"/>
                  </a:lnTo>
                  <a:lnTo>
                    <a:pt x="49" y="372"/>
                  </a:lnTo>
                  <a:lnTo>
                    <a:pt x="49" y="593"/>
                  </a:lnTo>
                  <a:lnTo>
                    <a:pt x="463" y="178"/>
                  </a:lnTo>
                  <a:close/>
                </a:path>
              </a:pathLst>
            </a:custGeom>
            <a:solidFill>
              <a:srgbClr val="C2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29" name="Freeform 130"/>
            <p:cNvSpPr>
              <a:spLocks/>
            </p:cNvSpPr>
            <p:nvPr/>
          </p:nvSpPr>
          <p:spPr bwMode="auto">
            <a:xfrm>
              <a:off x="3371" y="1479"/>
              <a:ext cx="234" cy="381"/>
            </a:xfrm>
            <a:custGeom>
              <a:avLst/>
              <a:gdLst>
                <a:gd name="T0" fmla="*/ 46 w 469"/>
                <a:gd name="T1" fmla="*/ 49 h 761"/>
                <a:gd name="T2" fmla="*/ 46 w 469"/>
                <a:gd name="T3" fmla="*/ 38 h 761"/>
                <a:gd name="T4" fmla="*/ 58 w 469"/>
                <a:gd name="T5" fmla="*/ 0 h 761"/>
                <a:gd name="T6" fmla="*/ 52 w 469"/>
                <a:gd name="T7" fmla="*/ 1 h 761"/>
                <a:gd name="T8" fmla="*/ 0 w 469"/>
                <a:gd name="T9" fmla="*/ 54 h 761"/>
                <a:gd name="T10" fmla="*/ 0 w 469"/>
                <a:gd name="T11" fmla="*/ 96 h 761"/>
                <a:gd name="T12" fmla="*/ 46 w 469"/>
                <a:gd name="T13" fmla="*/ 49 h 7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9"/>
                <a:gd name="T22" fmla="*/ 0 h 761"/>
                <a:gd name="T23" fmla="*/ 469 w 469"/>
                <a:gd name="T24" fmla="*/ 761 h 7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9" h="761">
                  <a:moveTo>
                    <a:pt x="372" y="389"/>
                  </a:moveTo>
                  <a:lnTo>
                    <a:pt x="372" y="301"/>
                  </a:lnTo>
                  <a:lnTo>
                    <a:pt x="469" y="0"/>
                  </a:lnTo>
                  <a:lnTo>
                    <a:pt x="420" y="5"/>
                  </a:lnTo>
                  <a:lnTo>
                    <a:pt x="0" y="426"/>
                  </a:lnTo>
                  <a:lnTo>
                    <a:pt x="0" y="761"/>
                  </a:lnTo>
                  <a:lnTo>
                    <a:pt x="372" y="389"/>
                  </a:lnTo>
                  <a:close/>
                </a:path>
              </a:pathLst>
            </a:custGeom>
            <a:solidFill>
              <a:srgbClr val="BDBD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30" name="Freeform 131"/>
            <p:cNvSpPr>
              <a:spLocks/>
            </p:cNvSpPr>
            <p:nvPr/>
          </p:nvSpPr>
          <p:spPr bwMode="auto">
            <a:xfrm>
              <a:off x="3371" y="1568"/>
              <a:ext cx="207" cy="373"/>
            </a:xfrm>
            <a:custGeom>
              <a:avLst/>
              <a:gdLst>
                <a:gd name="T0" fmla="*/ 47 w 414"/>
                <a:gd name="T1" fmla="*/ 47 h 745"/>
                <a:gd name="T2" fmla="*/ 47 w 414"/>
                <a:gd name="T3" fmla="*/ 16 h 745"/>
                <a:gd name="T4" fmla="*/ 52 w 414"/>
                <a:gd name="T5" fmla="*/ 0 h 745"/>
                <a:gd name="T6" fmla="*/ 0 w 414"/>
                <a:gd name="T7" fmla="*/ 52 h 745"/>
                <a:gd name="T8" fmla="*/ 0 w 414"/>
                <a:gd name="T9" fmla="*/ 94 h 745"/>
                <a:gd name="T10" fmla="*/ 47 w 414"/>
                <a:gd name="T11" fmla="*/ 47 h 7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4"/>
                <a:gd name="T19" fmla="*/ 0 h 745"/>
                <a:gd name="T20" fmla="*/ 414 w 414"/>
                <a:gd name="T21" fmla="*/ 745 h 7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4" h="745">
                  <a:moveTo>
                    <a:pt x="372" y="372"/>
                  </a:moveTo>
                  <a:lnTo>
                    <a:pt x="372" y="123"/>
                  </a:lnTo>
                  <a:lnTo>
                    <a:pt x="414" y="0"/>
                  </a:lnTo>
                  <a:lnTo>
                    <a:pt x="0" y="415"/>
                  </a:lnTo>
                  <a:lnTo>
                    <a:pt x="0" y="745"/>
                  </a:lnTo>
                  <a:lnTo>
                    <a:pt x="372" y="372"/>
                  </a:lnTo>
                  <a:close/>
                </a:path>
              </a:pathLst>
            </a:custGeom>
            <a:solidFill>
              <a:srgbClr val="BAB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31" name="Freeform 132"/>
            <p:cNvSpPr>
              <a:spLocks/>
            </p:cNvSpPr>
            <p:nvPr/>
          </p:nvSpPr>
          <p:spPr bwMode="auto">
            <a:xfrm>
              <a:off x="3371" y="1674"/>
              <a:ext cx="186" cy="353"/>
            </a:xfrm>
            <a:custGeom>
              <a:avLst/>
              <a:gdLst>
                <a:gd name="T0" fmla="*/ 47 w 372"/>
                <a:gd name="T1" fmla="*/ 0 h 706"/>
                <a:gd name="T2" fmla="*/ 47 w 372"/>
                <a:gd name="T3" fmla="*/ 42 h 706"/>
                <a:gd name="T4" fmla="*/ 0 w 372"/>
                <a:gd name="T5" fmla="*/ 88 h 706"/>
                <a:gd name="T6" fmla="*/ 0 w 372"/>
                <a:gd name="T7" fmla="*/ 46 h 706"/>
                <a:gd name="T8" fmla="*/ 47 w 372"/>
                <a:gd name="T9" fmla="*/ 0 h 7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2"/>
                <a:gd name="T16" fmla="*/ 0 h 706"/>
                <a:gd name="T17" fmla="*/ 372 w 372"/>
                <a:gd name="T18" fmla="*/ 706 h 7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2" h="706">
                  <a:moveTo>
                    <a:pt x="372" y="0"/>
                  </a:moveTo>
                  <a:lnTo>
                    <a:pt x="372" y="334"/>
                  </a:lnTo>
                  <a:lnTo>
                    <a:pt x="0" y="706"/>
                  </a:lnTo>
                  <a:lnTo>
                    <a:pt x="0" y="372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B5B5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32" name="Freeform 133"/>
            <p:cNvSpPr>
              <a:spLocks/>
            </p:cNvSpPr>
            <p:nvPr/>
          </p:nvSpPr>
          <p:spPr bwMode="auto">
            <a:xfrm>
              <a:off x="3371" y="1754"/>
              <a:ext cx="186" cy="354"/>
            </a:xfrm>
            <a:custGeom>
              <a:avLst/>
              <a:gdLst>
                <a:gd name="T0" fmla="*/ 47 w 372"/>
                <a:gd name="T1" fmla="*/ 0 h 707"/>
                <a:gd name="T2" fmla="*/ 47 w 372"/>
                <a:gd name="T3" fmla="*/ 42 h 707"/>
                <a:gd name="T4" fmla="*/ 0 w 372"/>
                <a:gd name="T5" fmla="*/ 89 h 707"/>
                <a:gd name="T6" fmla="*/ 0 w 372"/>
                <a:gd name="T7" fmla="*/ 47 h 707"/>
                <a:gd name="T8" fmla="*/ 47 w 372"/>
                <a:gd name="T9" fmla="*/ 0 h 7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2"/>
                <a:gd name="T16" fmla="*/ 0 h 707"/>
                <a:gd name="T17" fmla="*/ 372 w 372"/>
                <a:gd name="T18" fmla="*/ 707 h 7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2" h="707">
                  <a:moveTo>
                    <a:pt x="372" y="0"/>
                  </a:moveTo>
                  <a:lnTo>
                    <a:pt x="372" y="334"/>
                  </a:lnTo>
                  <a:lnTo>
                    <a:pt x="0" y="707"/>
                  </a:lnTo>
                  <a:lnTo>
                    <a:pt x="0" y="373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B3B3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33" name="Freeform 134"/>
            <p:cNvSpPr>
              <a:spLocks/>
            </p:cNvSpPr>
            <p:nvPr/>
          </p:nvSpPr>
          <p:spPr bwMode="auto">
            <a:xfrm>
              <a:off x="3371" y="1841"/>
              <a:ext cx="186" cy="353"/>
            </a:xfrm>
            <a:custGeom>
              <a:avLst/>
              <a:gdLst>
                <a:gd name="T0" fmla="*/ 47 w 372"/>
                <a:gd name="T1" fmla="*/ 0 h 706"/>
                <a:gd name="T2" fmla="*/ 47 w 372"/>
                <a:gd name="T3" fmla="*/ 42 h 706"/>
                <a:gd name="T4" fmla="*/ 0 w 372"/>
                <a:gd name="T5" fmla="*/ 88 h 706"/>
                <a:gd name="T6" fmla="*/ 0 w 372"/>
                <a:gd name="T7" fmla="*/ 46 h 706"/>
                <a:gd name="T8" fmla="*/ 47 w 372"/>
                <a:gd name="T9" fmla="*/ 0 h 7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2"/>
                <a:gd name="T16" fmla="*/ 0 h 706"/>
                <a:gd name="T17" fmla="*/ 372 w 372"/>
                <a:gd name="T18" fmla="*/ 706 h 7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2" h="706">
                  <a:moveTo>
                    <a:pt x="372" y="0"/>
                  </a:moveTo>
                  <a:lnTo>
                    <a:pt x="372" y="334"/>
                  </a:lnTo>
                  <a:lnTo>
                    <a:pt x="0" y="706"/>
                  </a:lnTo>
                  <a:lnTo>
                    <a:pt x="0" y="372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ADAD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34" name="Freeform 135"/>
            <p:cNvSpPr>
              <a:spLocks/>
            </p:cNvSpPr>
            <p:nvPr/>
          </p:nvSpPr>
          <p:spPr bwMode="auto">
            <a:xfrm>
              <a:off x="3371" y="1922"/>
              <a:ext cx="186" cy="353"/>
            </a:xfrm>
            <a:custGeom>
              <a:avLst/>
              <a:gdLst>
                <a:gd name="T0" fmla="*/ 47 w 372"/>
                <a:gd name="T1" fmla="*/ 0 h 708"/>
                <a:gd name="T2" fmla="*/ 47 w 372"/>
                <a:gd name="T3" fmla="*/ 42 h 708"/>
                <a:gd name="T4" fmla="*/ 0 w 372"/>
                <a:gd name="T5" fmla="*/ 88 h 708"/>
                <a:gd name="T6" fmla="*/ 0 w 372"/>
                <a:gd name="T7" fmla="*/ 46 h 708"/>
                <a:gd name="T8" fmla="*/ 47 w 372"/>
                <a:gd name="T9" fmla="*/ 0 h 7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2"/>
                <a:gd name="T16" fmla="*/ 0 h 708"/>
                <a:gd name="T17" fmla="*/ 372 w 372"/>
                <a:gd name="T18" fmla="*/ 708 h 7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2" h="708">
                  <a:moveTo>
                    <a:pt x="372" y="0"/>
                  </a:moveTo>
                  <a:lnTo>
                    <a:pt x="372" y="336"/>
                  </a:lnTo>
                  <a:lnTo>
                    <a:pt x="0" y="708"/>
                  </a:lnTo>
                  <a:lnTo>
                    <a:pt x="0" y="373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ABAB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35" name="Freeform 136"/>
            <p:cNvSpPr>
              <a:spLocks/>
            </p:cNvSpPr>
            <p:nvPr/>
          </p:nvSpPr>
          <p:spPr bwMode="auto">
            <a:xfrm>
              <a:off x="3371" y="2008"/>
              <a:ext cx="186" cy="353"/>
            </a:xfrm>
            <a:custGeom>
              <a:avLst/>
              <a:gdLst>
                <a:gd name="T0" fmla="*/ 47 w 372"/>
                <a:gd name="T1" fmla="*/ 0 h 707"/>
                <a:gd name="T2" fmla="*/ 47 w 372"/>
                <a:gd name="T3" fmla="*/ 41 h 707"/>
                <a:gd name="T4" fmla="*/ 0 w 372"/>
                <a:gd name="T5" fmla="*/ 88 h 707"/>
                <a:gd name="T6" fmla="*/ 0 w 372"/>
                <a:gd name="T7" fmla="*/ 46 h 707"/>
                <a:gd name="T8" fmla="*/ 47 w 372"/>
                <a:gd name="T9" fmla="*/ 0 h 7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2"/>
                <a:gd name="T16" fmla="*/ 0 h 707"/>
                <a:gd name="T17" fmla="*/ 372 w 372"/>
                <a:gd name="T18" fmla="*/ 707 h 7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2" h="707">
                  <a:moveTo>
                    <a:pt x="372" y="0"/>
                  </a:moveTo>
                  <a:lnTo>
                    <a:pt x="372" y="330"/>
                  </a:lnTo>
                  <a:lnTo>
                    <a:pt x="0" y="707"/>
                  </a:lnTo>
                  <a:lnTo>
                    <a:pt x="0" y="372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A6A6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36" name="Freeform 137"/>
            <p:cNvSpPr>
              <a:spLocks/>
            </p:cNvSpPr>
            <p:nvPr/>
          </p:nvSpPr>
          <p:spPr bwMode="auto">
            <a:xfrm>
              <a:off x="3371" y="2089"/>
              <a:ext cx="186" cy="353"/>
            </a:xfrm>
            <a:custGeom>
              <a:avLst/>
              <a:gdLst>
                <a:gd name="T0" fmla="*/ 47 w 372"/>
                <a:gd name="T1" fmla="*/ 0 h 706"/>
                <a:gd name="T2" fmla="*/ 47 w 372"/>
                <a:gd name="T3" fmla="*/ 42 h 706"/>
                <a:gd name="T4" fmla="*/ 0 w 372"/>
                <a:gd name="T5" fmla="*/ 88 h 706"/>
                <a:gd name="T6" fmla="*/ 0 w 372"/>
                <a:gd name="T7" fmla="*/ 46 h 706"/>
                <a:gd name="T8" fmla="*/ 47 w 372"/>
                <a:gd name="T9" fmla="*/ 0 h 7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2"/>
                <a:gd name="T16" fmla="*/ 0 h 706"/>
                <a:gd name="T17" fmla="*/ 372 w 372"/>
                <a:gd name="T18" fmla="*/ 706 h 7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2" h="706">
                  <a:moveTo>
                    <a:pt x="372" y="0"/>
                  </a:moveTo>
                  <a:lnTo>
                    <a:pt x="372" y="334"/>
                  </a:lnTo>
                  <a:lnTo>
                    <a:pt x="0" y="706"/>
                  </a:lnTo>
                  <a:lnTo>
                    <a:pt x="0" y="372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A8A8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37" name="Freeform 138"/>
            <p:cNvSpPr>
              <a:spLocks/>
            </p:cNvSpPr>
            <p:nvPr/>
          </p:nvSpPr>
          <p:spPr bwMode="auto">
            <a:xfrm>
              <a:off x="3371" y="2173"/>
              <a:ext cx="186" cy="353"/>
            </a:xfrm>
            <a:custGeom>
              <a:avLst/>
              <a:gdLst>
                <a:gd name="T0" fmla="*/ 47 w 372"/>
                <a:gd name="T1" fmla="*/ 0 h 706"/>
                <a:gd name="T2" fmla="*/ 47 w 372"/>
                <a:gd name="T3" fmla="*/ 42 h 706"/>
                <a:gd name="T4" fmla="*/ 0 w 372"/>
                <a:gd name="T5" fmla="*/ 88 h 706"/>
                <a:gd name="T6" fmla="*/ 0 w 372"/>
                <a:gd name="T7" fmla="*/ 47 h 706"/>
                <a:gd name="T8" fmla="*/ 47 w 372"/>
                <a:gd name="T9" fmla="*/ 0 h 7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2"/>
                <a:gd name="T16" fmla="*/ 0 h 706"/>
                <a:gd name="T17" fmla="*/ 372 w 372"/>
                <a:gd name="T18" fmla="*/ 706 h 7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2" h="706">
                  <a:moveTo>
                    <a:pt x="372" y="0"/>
                  </a:moveTo>
                  <a:lnTo>
                    <a:pt x="372" y="334"/>
                  </a:lnTo>
                  <a:lnTo>
                    <a:pt x="0" y="706"/>
                  </a:lnTo>
                  <a:lnTo>
                    <a:pt x="0" y="37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ADAD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38" name="Freeform 139"/>
            <p:cNvSpPr>
              <a:spLocks/>
            </p:cNvSpPr>
            <p:nvPr/>
          </p:nvSpPr>
          <p:spPr bwMode="auto">
            <a:xfrm>
              <a:off x="3371" y="2256"/>
              <a:ext cx="186" cy="354"/>
            </a:xfrm>
            <a:custGeom>
              <a:avLst/>
              <a:gdLst>
                <a:gd name="T0" fmla="*/ 47 w 372"/>
                <a:gd name="T1" fmla="*/ 0 h 706"/>
                <a:gd name="T2" fmla="*/ 47 w 372"/>
                <a:gd name="T3" fmla="*/ 42 h 706"/>
                <a:gd name="T4" fmla="*/ 0 w 372"/>
                <a:gd name="T5" fmla="*/ 89 h 706"/>
                <a:gd name="T6" fmla="*/ 0 w 372"/>
                <a:gd name="T7" fmla="*/ 47 h 706"/>
                <a:gd name="T8" fmla="*/ 47 w 372"/>
                <a:gd name="T9" fmla="*/ 0 h 7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2"/>
                <a:gd name="T16" fmla="*/ 0 h 706"/>
                <a:gd name="T17" fmla="*/ 372 w 372"/>
                <a:gd name="T18" fmla="*/ 706 h 7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2" h="706">
                  <a:moveTo>
                    <a:pt x="372" y="0"/>
                  </a:moveTo>
                  <a:lnTo>
                    <a:pt x="372" y="334"/>
                  </a:lnTo>
                  <a:lnTo>
                    <a:pt x="0" y="706"/>
                  </a:lnTo>
                  <a:lnTo>
                    <a:pt x="0" y="372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B0B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39" name="Freeform 140"/>
            <p:cNvSpPr>
              <a:spLocks/>
            </p:cNvSpPr>
            <p:nvPr/>
          </p:nvSpPr>
          <p:spPr bwMode="auto">
            <a:xfrm>
              <a:off x="3371" y="2340"/>
              <a:ext cx="186" cy="353"/>
            </a:xfrm>
            <a:custGeom>
              <a:avLst/>
              <a:gdLst>
                <a:gd name="T0" fmla="*/ 47 w 372"/>
                <a:gd name="T1" fmla="*/ 0 h 706"/>
                <a:gd name="T2" fmla="*/ 47 w 372"/>
                <a:gd name="T3" fmla="*/ 42 h 706"/>
                <a:gd name="T4" fmla="*/ 0 w 372"/>
                <a:gd name="T5" fmla="*/ 88 h 706"/>
                <a:gd name="T6" fmla="*/ 0 w 372"/>
                <a:gd name="T7" fmla="*/ 46 h 706"/>
                <a:gd name="T8" fmla="*/ 47 w 372"/>
                <a:gd name="T9" fmla="*/ 0 h 7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2"/>
                <a:gd name="T16" fmla="*/ 0 h 706"/>
                <a:gd name="T17" fmla="*/ 372 w 372"/>
                <a:gd name="T18" fmla="*/ 706 h 7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2" h="706">
                  <a:moveTo>
                    <a:pt x="372" y="0"/>
                  </a:moveTo>
                  <a:lnTo>
                    <a:pt x="372" y="334"/>
                  </a:lnTo>
                  <a:lnTo>
                    <a:pt x="0" y="706"/>
                  </a:lnTo>
                  <a:lnTo>
                    <a:pt x="0" y="372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B5B5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40" name="Freeform 141"/>
            <p:cNvSpPr>
              <a:spLocks/>
            </p:cNvSpPr>
            <p:nvPr/>
          </p:nvSpPr>
          <p:spPr bwMode="auto">
            <a:xfrm>
              <a:off x="3371" y="2424"/>
              <a:ext cx="186" cy="296"/>
            </a:xfrm>
            <a:custGeom>
              <a:avLst/>
              <a:gdLst>
                <a:gd name="T0" fmla="*/ 47 w 372"/>
                <a:gd name="T1" fmla="*/ 0 h 594"/>
                <a:gd name="T2" fmla="*/ 47 w 372"/>
                <a:gd name="T3" fmla="*/ 41 h 594"/>
                <a:gd name="T4" fmla="*/ 14 w 372"/>
                <a:gd name="T5" fmla="*/ 74 h 594"/>
                <a:gd name="T6" fmla="*/ 0 w 372"/>
                <a:gd name="T7" fmla="*/ 67 h 594"/>
                <a:gd name="T8" fmla="*/ 0 w 372"/>
                <a:gd name="T9" fmla="*/ 46 h 594"/>
                <a:gd name="T10" fmla="*/ 47 w 372"/>
                <a:gd name="T11" fmla="*/ 0 h 5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2"/>
                <a:gd name="T19" fmla="*/ 0 h 594"/>
                <a:gd name="T20" fmla="*/ 372 w 372"/>
                <a:gd name="T21" fmla="*/ 594 h 5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2" h="594">
                  <a:moveTo>
                    <a:pt x="372" y="0"/>
                  </a:moveTo>
                  <a:lnTo>
                    <a:pt x="372" y="335"/>
                  </a:lnTo>
                  <a:lnTo>
                    <a:pt x="119" y="594"/>
                  </a:lnTo>
                  <a:lnTo>
                    <a:pt x="0" y="539"/>
                  </a:lnTo>
                  <a:lnTo>
                    <a:pt x="0" y="372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BABA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41" name="Freeform 142"/>
            <p:cNvSpPr>
              <a:spLocks/>
            </p:cNvSpPr>
            <p:nvPr/>
          </p:nvSpPr>
          <p:spPr bwMode="auto">
            <a:xfrm>
              <a:off x="3371" y="2507"/>
              <a:ext cx="186" cy="238"/>
            </a:xfrm>
            <a:custGeom>
              <a:avLst/>
              <a:gdLst>
                <a:gd name="T0" fmla="*/ 47 w 372"/>
                <a:gd name="T1" fmla="*/ 0 h 475"/>
                <a:gd name="T2" fmla="*/ 47 w 372"/>
                <a:gd name="T3" fmla="*/ 42 h 475"/>
                <a:gd name="T4" fmla="*/ 28 w 372"/>
                <a:gd name="T5" fmla="*/ 60 h 475"/>
                <a:gd name="T6" fmla="*/ 0 w 372"/>
                <a:gd name="T7" fmla="*/ 47 h 475"/>
                <a:gd name="T8" fmla="*/ 47 w 372"/>
                <a:gd name="T9" fmla="*/ 0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2"/>
                <a:gd name="T16" fmla="*/ 0 h 475"/>
                <a:gd name="T17" fmla="*/ 372 w 372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2" h="475">
                  <a:moveTo>
                    <a:pt x="372" y="0"/>
                  </a:moveTo>
                  <a:lnTo>
                    <a:pt x="372" y="335"/>
                  </a:lnTo>
                  <a:lnTo>
                    <a:pt x="231" y="475"/>
                  </a:lnTo>
                  <a:lnTo>
                    <a:pt x="0" y="372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BDBD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42" name="Freeform 143"/>
            <p:cNvSpPr>
              <a:spLocks/>
            </p:cNvSpPr>
            <p:nvPr/>
          </p:nvSpPr>
          <p:spPr bwMode="auto">
            <a:xfrm>
              <a:off x="3430" y="2591"/>
              <a:ext cx="127" cy="178"/>
            </a:xfrm>
            <a:custGeom>
              <a:avLst/>
              <a:gdLst>
                <a:gd name="T0" fmla="*/ 32 w 253"/>
                <a:gd name="T1" fmla="*/ 0 h 356"/>
                <a:gd name="T2" fmla="*/ 32 w 253"/>
                <a:gd name="T3" fmla="*/ 42 h 356"/>
                <a:gd name="T4" fmla="*/ 29 w 253"/>
                <a:gd name="T5" fmla="*/ 45 h 356"/>
                <a:gd name="T6" fmla="*/ 0 w 253"/>
                <a:gd name="T7" fmla="*/ 33 h 356"/>
                <a:gd name="T8" fmla="*/ 32 w 253"/>
                <a:gd name="T9" fmla="*/ 0 h 3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3"/>
                <a:gd name="T16" fmla="*/ 0 h 356"/>
                <a:gd name="T17" fmla="*/ 253 w 253"/>
                <a:gd name="T18" fmla="*/ 356 h 3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3" h="356">
                  <a:moveTo>
                    <a:pt x="253" y="0"/>
                  </a:moveTo>
                  <a:lnTo>
                    <a:pt x="253" y="329"/>
                  </a:lnTo>
                  <a:lnTo>
                    <a:pt x="225" y="356"/>
                  </a:lnTo>
                  <a:lnTo>
                    <a:pt x="0" y="25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BFBF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43" name="Freeform 144"/>
            <p:cNvSpPr>
              <a:spLocks/>
            </p:cNvSpPr>
            <p:nvPr/>
          </p:nvSpPr>
          <p:spPr bwMode="auto">
            <a:xfrm>
              <a:off x="3487" y="2674"/>
              <a:ext cx="70" cy="103"/>
            </a:xfrm>
            <a:custGeom>
              <a:avLst/>
              <a:gdLst>
                <a:gd name="T0" fmla="*/ 17 w 141"/>
                <a:gd name="T1" fmla="*/ 0 h 205"/>
                <a:gd name="T2" fmla="*/ 17 w 141"/>
                <a:gd name="T3" fmla="*/ 26 h 205"/>
                <a:gd name="T4" fmla="*/ 0 w 141"/>
                <a:gd name="T5" fmla="*/ 18 h 205"/>
                <a:gd name="T6" fmla="*/ 17 w 141"/>
                <a:gd name="T7" fmla="*/ 0 h 2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1"/>
                <a:gd name="T13" fmla="*/ 0 h 205"/>
                <a:gd name="T14" fmla="*/ 141 w 141"/>
                <a:gd name="T15" fmla="*/ 205 h 2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1" h="205">
                  <a:moveTo>
                    <a:pt x="141" y="0"/>
                  </a:moveTo>
                  <a:lnTo>
                    <a:pt x="141" y="205"/>
                  </a:lnTo>
                  <a:lnTo>
                    <a:pt x="0" y="14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C4C4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44" name="Freeform 145"/>
            <p:cNvSpPr>
              <a:spLocks/>
            </p:cNvSpPr>
            <p:nvPr/>
          </p:nvSpPr>
          <p:spPr bwMode="auto">
            <a:xfrm>
              <a:off x="3543" y="2756"/>
              <a:ext cx="14" cy="21"/>
            </a:xfrm>
            <a:custGeom>
              <a:avLst/>
              <a:gdLst>
                <a:gd name="T0" fmla="*/ 4 w 28"/>
                <a:gd name="T1" fmla="*/ 0 h 43"/>
                <a:gd name="T2" fmla="*/ 4 w 28"/>
                <a:gd name="T3" fmla="*/ 5 h 43"/>
                <a:gd name="T4" fmla="*/ 0 w 28"/>
                <a:gd name="T5" fmla="*/ 3 h 43"/>
                <a:gd name="T6" fmla="*/ 4 w 28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43"/>
                <a:gd name="T14" fmla="*/ 28 w 28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43">
                  <a:moveTo>
                    <a:pt x="28" y="0"/>
                  </a:moveTo>
                  <a:lnTo>
                    <a:pt x="28" y="43"/>
                  </a:lnTo>
                  <a:lnTo>
                    <a:pt x="0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BCB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45" name="Freeform 146"/>
            <p:cNvSpPr>
              <a:spLocks/>
            </p:cNvSpPr>
            <p:nvPr/>
          </p:nvSpPr>
          <p:spPr bwMode="auto">
            <a:xfrm>
              <a:off x="2036" y="1467"/>
              <a:ext cx="417" cy="1486"/>
            </a:xfrm>
            <a:custGeom>
              <a:avLst/>
              <a:gdLst>
                <a:gd name="T0" fmla="*/ 0 w 835"/>
                <a:gd name="T1" fmla="*/ 372 h 2971"/>
                <a:gd name="T2" fmla="*/ 104 w 835"/>
                <a:gd name="T3" fmla="*/ 353 h 2971"/>
                <a:gd name="T4" fmla="*/ 104 w 835"/>
                <a:gd name="T5" fmla="*/ 0 h 2971"/>
                <a:gd name="T6" fmla="*/ 0 w 835"/>
                <a:gd name="T7" fmla="*/ 20 h 2971"/>
                <a:gd name="T8" fmla="*/ 0 w 835"/>
                <a:gd name="T9" fmla="*/ 372 h 29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5"/>
                <a:gd name="T16" fmla="*/ 0 h 2971"/>
                <a:gd name="T17" fmla="*/ 835 w 835"/>
                <a:gd name="T18" fmla="*/ 2971 h 29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5" h="2971">
                  <a:moveTo>
                    <a:pt x="0" y="2971"/>
                  </a:moveTo>
                  <a:lnTo>
                    <a:pt x="835" y="2820"/>
                  </a:lnTo>
                  <a:lnTo>
                    <a:pt x="835" y="0"/>
                  </a:lnTo>
                  <a:lnTo>
                    <a:pt x="0" y="156"/>
                  </a:lnTo>
                  <a:lnTo>
                    <a:pt x="0" y="297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46" name="Freeform 147"/>
            <p:cNvSpPr>
              <a:spLocks/>
            </p:cNvSpPr>
            <p:nvPr/>
          </p:nvSpPr>
          <p:spPr bwMode="auto">
            <a:xfrm>
              <a:off x="1694" y="1392"/>
              <a:ext cx="342" cy="1561"/>
            </a:xfrm>
            <a:custGeom>
              <a:avLst/>
              <a:gdLst>
                <a:gd name="T0" fmla="*/ 0 w 684"/>
                <a:gd name="T1" fmla="*/ 0 h 3123"/>
                <a:gd name="T2" fmla="*/ 86 w 684"/>
                <a:gd name="T3" fmla="*/ 37 h 3123"/>
                <a:gd name="T4" fmla="*/ 86 w 684"/>
                <a:gd name="T5" fmla="*/ 390 h 3123"/>
                <a:gd name="T6" fmla="*/ 0 w 684"/>
                <a:gd name="T7" fmla="*/ 351 h 3123"/>
                <a:gd name="T8" fmla="*/ 0 w 684"/>
                <a:gd name="T9" fmla="*/ 0 h 3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4"/>
                <a:gd name="T16" fmla="*/ 0 h 3123"/>
                <a:gd name="T17" fmla="*/ 684 w 684"/>
                <a:gd name="T18" fmla="*/ 3123 h 3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4" h="3123">
                  <a:moveTo>
                    <a:pt x="0" y="0"/>
                  </a:moveTo>
                  <a:lnTo>
                    <a:pt x="684" y="303"/>
                  </a:lnTo>
                  <a:lnTo>
                    <a:pt x="684" y="3123"/>
                  </a:lnTo>
                  <a:lnTo>
                    <a:pt x="0" y="28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47" name="Freeform 148"/>
            <p:cNvSpPr>
              <a:spLocks/>
            </p:cNvSpPr>
            <p:nvPr/>
          </p:nvSpPr>
          <p:spPr bwMode="auto">
            <a:xfrm>
              <a:off x="1694" y="1313"/>
              <a:ext cx="759" cy="230"/>
            </a:xfrm>
            <a:custGeom>
              <a:avLst/>
              <a:gdLst>
                <a:gd name="T0" fmla="*/ 85 w 1519"/>
                <a:gd name="T1" fmla="*/ 58 h 459"/>
                <a:gd name="T2" fmla="*/ 189 w 1519"/>
                <a:gd name="T3" fmla="*/ 38 h 459"/>
                <a:gd name="T4" fmla="*/ 105 w 1519"/>
                <a:gd name="T5" fmla="*/ 0 h 459"/>
                <a:gd name="T6" fmla="*/ 0 w 1519"/>
                <a:gd name="T7" fmla="*/ 19 h 459"/>
                <a:gd name="T8" fmla="*/ 85 w 1519"/>
                <a:gd name="T9" fmla="*/ 58 h 4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9"/>
                <a:gd name="T16" fmla="*/ 0 h 459"/>
                <a:gd name="T17" fmla="*/ 1519 w 1519"/>
                <a:gd name="T18" fmla="*/ 459 h 4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9" h="459">
                  <a:moveTo>
                    <a:pt x="684" y="459"/>
                  </a:moveTo>
                  <a:lnTo>
                    <a:pt x="1519" y="303"/>
                  </a:lnTo>
                  <a:lnTo>
                    <a:pt x="841" y="0"/>
                  </a:lnTo>
                  <a:lnTo>
                    <a:pt x="0" y="151"/>
                  </a:lnTo>
                  <a:lnTo>
                    <a:pt x="684" y="459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48" name="Freeform 149"/>
            <p:cNvSpPr>
              <a:spLocks/>
            </p:cNvSpPr>
            <p:nvPr/>
          </p:nvSpPr>
          <p:spPr bwMode="auto">
            <a:xfrm>
              <a:off x="1751" y="1330"/>
              <a:ext cx="649" cy="197"/>
            </a:xfrm>
            <a:custGeom>
              <a:avLst/>
              <a:gdLst>
                <a:gd name="T0" fmla="*/ 73 w 1297"/>
                <a:gd name="T1" fmla="*/ 50 h 393"/>
                <a:gd name="T2" fmla="*/ 163 w 1297"/>
                <a:gd name="T3" fmla="*/ 33 h 393"/>
                <a:gd name="T4" fmla="*/ 90 w 1297"/>
                <a:gd name="T5" fmla="*/ 0 h 393"/>
                <a:gd name="T6" fmla="*/ 0 w 1297"/>
                <a:gd name="T7" fmla="*/ 17 h 393"/>
                <a:gd name="T8" fmla="*/ 73 w 1297"/>
                <a:gd name="T9" fmla="*/ 50 h 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7"/>
                <a:gd name="T16" fmla="*/ 0 h 393"/>
                <a:gd name="T17" fmla="*/ 1297 w 1297"/>
                <a:gd name="T18" fmla="*/ 393 h 3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7" h="393">
                  <a:moveTo>
                    <a:pt x="581" y="393"/>
                  </a:moveTo>
                  <a:lnTo>
                    <a:pt x="1297" y="259"/>
                  </a:lnTo>
                  <a:lnTo>
                    <a:pt x="716" y="0"/>
                  </a:lnTo>
                  <a:lnTo>
                    <a:pt x="0" y="129"/>
                  </a:lnTo>
                  <a:lnTo>
                    <a:pt x="581" y="393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49" name="Freeform 150"/>
            <p:cNvSpPr>
              <a:spLocks/>
            </p:cNvSpPr>
            <p:nvPr/>
          </p:nvSpPr>
          <p:spPr bwMode="auto">
            <a:xfrm>
              <a:off x="2036" y="1467"/>
              <a:ext cx="420" cy="1486"/>
            </a:xfrm>
            <a:custGeom>
              <a:avLst/>
              <a:gdLst>
                <a:gd name="T0" fmla="*/ 0 w 841"/>
                <a:gd name="T1" fmla="*/ 19 h 2971"/>
                <a:gd name="T2" fmla="*/ 104 w 841"/>
                <a:gd name="T3" fmla="*/ 0 h 2971"/>
                <a:gd name="T4" fmla="*/ 105 w 841"/>
                <a:gd name="T5" fmla="*/ 353 h 2971"/>
                <a:gd name="T6" fmla="*/ 0 w 841"/>
                <a:gd name="T7" fmla="*/ 372 h 2971"/>
                <a:gd name="T8" fmla="*/ 0 w 841"/>
                <a:gd name="T9" fmla="*/ 19 h 29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1"/>
                <a:gd name="T16" fmla="*/ 0 h 2971"/>
                <a:gd name="T17" fmla="*/ 841 w 841"/>
                <a:gd name="T18" fmla="*/ 2971 h 29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1" h="2971">
                  <a:moveTo>
                    <a:pt x="0" y="151"/>
                  </a:moveTo>
                  <a:lnTo>
                    <a:pt x="835" y="0"/>
                  </a:lnTo>
                  <a:lnTo>
                    <a:pt x="841" y="2820"/>
                  </a:lnTo>
                  <a:lnTo>
                    <a:pt x="0" y="2971"/>
                  </a:lnTo>
                  <a:lnTo>
                    <a:pt x="0" y="151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50" name="Freeform 151"/>
            <p:cNvSpPr>
              <a:spLocks/>
            </p:cNvSpPr>
            <p:nvPr/>
          </p:nvSpPr>
          <p:spPr bwMode="auto">
            <a:xfrm>
              <a:off x="2080" y="2692"/>
              <a:ext cx="354" cy="164"/>
            </a:xfrm>
            <a:custGeom>
              <a:avLst/>
              <a:gdLst>
                <a:gd name="T0" fmla="*/ 88 w 708"/>
                <a:gd name="T1" fmla="*/ 39 h 327"/>
                <a:gd name="T2" fmla="*/ 88 w 708"/>
                <a:gd name="T3" fmla="*/ 39 h 327"/>
                <a:gd name="T4" fmla="*/ 88 w 708"/>
                <a:gd name="T5" fmla="*/ 39 h 327"/>
                <a:gd name="T6" fmla="*/ 89 w 708"/>
                <a:gd name="T7" fmla="*/ 39 h 327"/>
                <a:gd name="T8" fmla="*/ 89 w 708"/>
                <a:gd name="T9" fmla="*/ 39 h 327"/>
                <a:gd name="T10" fmla="*/ 89 w 708"/>
                <a:gd name="T11" fmla="*/ 40 h 327"/>
                <a:gd name="T12" fmla="*/ 89 w 708"/>
                <a:gd name="T13" fmla="*/ 40 h 327"/>
                <a:gd name="T14" fmla="*/ 89 w 708"/>
                <a:gd name="T15" fmla="*/ 40 h 327"/>
                <a:gd name="T16" fmla="*/ 89 w 708"/>
                <a:gd name="T17" fmla="*/ 40 h 327"/>
                <a:gd name="T18" fmla="*/ 89 w 708"/>
                <a:gd name="T19" fmla="*/ 40 h 327"/>
                <a:gd name="T20" fmla="*/ 89 w 708"/>
                <a:gd name="T21" fmla="*/ 41 h 327"/>
                <a:gd name="T22" fmla="*/ 89 w 708"/>
                <a:gd name="T23" fmla="*/ 41 h 327"/>
                <a:gd name="T24" fmla="*/ 89 w 708"/>
                <a:gd name="T25" fmla="*/ 41 h 327"/>
                <a:gd name="T26" fmla="*/ 88 w 708"/>
                <a:gd name="T27" fmla="*/ 41 h 327"/>
                <a:gd name="T28" fmla="*/ 88 w 708"/>
                <a:gd name="T29" fmla="*/ 41 h 327"/>
                <a:gd name="T30" fmla="*/ 88 w 708"/>
                <a:gd name="T31" fmla="*/ 41 h 327"/>
                <a:gd name="T32" fmla="*/ 88 w 708"/>
                <a:gd name="T33" fmla="*/ 41 h 327"/>
                <a:gd name="T34" fmla="*/ 88 w 708"/>
                <a:gd name="T35" fmla="*/ 41 h 327"/>
                <a:gd name="T36" fmla="*/ 87 w 708"/>
                <a:gd name="T37" fmla="*/ 41 h 327"/>
                <a:gd name="T38" fmla="*/ 87 w 708"/>
                <a:gd name="T39" fmla="*/ 41 h 327"/>
                <a:gd name="T40" fmla="*/ 87 w 708"/>
                <a:gd name="T41" fmla="*/ 41 h 327"/>
                <a:gd name="T42" fmla="*/ 1 w 708"/>
                <a:gd name="T43" fmla="*/ 3 h 327"/>
                <a:gd name="T44" fmla="*/ 1 w 708"/>
                <a:gd name="T45" fmla="*/ 3 h 327"/>
                <a:gd name="T46" fmla="*/ 1 w 708"/>
                <a:gd name="T47" fmla="*/ 3 h 327"/>
                <a:gd name="T48" fmla="*/ 1 w 708"/>
                <a:gd name="T49" fmla="*/ 3 h 327"/>
                <a:gd name="T50" fmla="*/ 1 w 708"/>
                <a:gd name="T51" fmla="*/ 2 h 327"/>
                <a:gd name="T52" fmla="*/ 1 w 708"/>
                <a:gd name="T53" fmla="*/ 2 h 327"/>
                <a:gd name="T54" fmla="*/ 0 w 708"/>
                <a:gd name="T55" fmla="*/ 2 h 327"/>
                <a:gd name="T56" fmla="*/ 0 w 708"/>
                <a:gd name="T57" fmla="*/ 2 h 327"/>
                <a:gd name="T58" fmla="*/ 0 w 708"/>
                <a:gd name="T59" fmla="*/ 2 h 327"/>
                <a:gd name="T60" fmla="*/ 0 w 708"/>
                <a:gd name="T61" fmla="*/ 1 h 327"/>
                <a:gd name="T62" fmla="*/ 1 w 708"/>
                <a:gd name="T63" fmla="*/ 1 h 327"/>
                <a:gd name="T64" fmla="*/ 1 w 708"/>
                <a:gd name="T65" fmla="*/ 1 h 327"/>
                <a:gd name="T66" fmla="*/ 1 w 708"/>
                <a:gd name="T67" fmla="*/ 1 h 327"/>
                <a:gd name="T68" fmla="*/ 1 w 708"/>
                <a:gd name="T69" fmla="*/ 1 h 327"/>
                <a:gd name="T70" fmla="*/ 1 w 708"/>
                <a:gd name="T71" fmla="*/ 1 h 327"/>
                <a:gd name="T72" fmla="*/ 1 w 708"/>
                <a:gd name="T73" fmla="*/ 0 h 327"/>
                <a:gd name="T74" fmla="*/ 1 w 708"/>
                <a:gd name="T75" fmla="*/ 0 h 327"/>
                <a:gd name="T76" fmla="*/ 1 w 708"/>
                <a:gd name="T77" fmla="*/ 0 h 327"/>
                <a:gd name="T78" fmla="*/ 1 w 708"/>
                <a:gd name="T79" fmla="*/ 0 h 327"/>
                <a:gd name="T80" fmla="*/ 1 w 708"/>
                <a:gd name="T81" fmla="*/ 1 h 327"/>
                <a:gd name="T82" fmla="*/ 1 w 708"/>
                <a:gd name="T83" fmla="*/ 1 h 327"/>
                <a:gd name="T84" fmla="*/ 88 w 708"/>
                <a:gd name="T85" fmla="*/ 39 h 3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08"/>
                <a:gd name="T130" fmla="*/ 0 h 327"/>
                <a:gd name="T131" fmla="*/ 708 w 708"/>
                <a:gd name="T132" fmla="*/ 327 h 3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08" h="327">
                  <a:moveTo>
                    <a:pt x="702" y="309"/>
                  </a:moveTo>
                  <a:lnTo>
                    <a:pt x="702" y="309"/>
                  </a:lnTo>
                  <a:lnTo>
                    <a:pt x="703" y="309"/>
                  </a:lnTo>
                  <a:lnTo>
                    <a:pt x="705" y="310"/>
                  </a:lnTo>
                  <a:lnTo>
                    <a:pt x="706" y="312"/>
                  </a:lnTo>
                  <a:lnTo>
                    <a:pt x="707" y="314"/>
                  </a:lnTo>
                  <a:lnTo>
                    <a:pt x="708" y="315"/>
                  </a:lnTo>
                  <a:lnTo>
                    <a:pt x="708" y="317"/>
                  </a:lnTo>
                  <a:lnTo>
                    <a:pt x="708" y="320"/>
                  </a:lnTo>
                  <a:lnTo>
                    <a:pt x="707" y="321"/>
                  </a:lnTo>
                  <a:lnTo>
                    <a:pt x="707" y="322"/>
                  </a:lnTo>
                  <a:lnTo>
                    <a:pt x="706" y="323"/>
                  </a:lnTo>
                  <a:lnTo>
                    <a:pt x="703" y="325"/>
                  </a:lnTo>
                  <a:lnTo>
                    <a:pt x="702" y="326"/>
                  </a:lnTo>
                  <a:lnTo>
                    <a:pt x="701" y="327"/>
                  </a:lnTo>
                  <a:lnTo>
                    <a:pt x="698" y="327"/>
                  </a:lnTo>
                  <a:lnTo>
                    <a:pt x="696" y="327"/>
                  </a:lnTo>
                  <a:lnTo>
                    <a:pt x="695" y="32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3" y="17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702" y="309"/>
                  </a:lnTo>
                  <a:close/>
                </a:path>
              </a:pathLst>
            </a:custGeom>
            <a:solidFill>
              <a:srgbClr val="D9D9CC"/>
            </a:solidFill>
            <a:ln w="1588">
              <a:solidFill>
                <a:srgbClr val="D9D9CC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51" name="Freeform 152"/>
            <p:cNvSpPr>
              <a:spLocks/>
            </p:cNvSpPr>
            <p:nvPr/>
          </p:nvSpPr>
          <p:spPr bwMode="auto">
            <a:xfrm>
              <a:off x="2104" y="1325"/>
              <a:ext cx="10" cy="190"/>
            </a:xfrm>
            <a:custGeom>
              <a:avLst/>
              <a:gdLst>
                <a:gd name="T0" fmla="*/ 0 w 19"/>
                <a:gd name="T1" fmla="*/ 1 h 380"/>
                <a:gd name="T2" fmla="*/ 0 w 19"/>
                <a:gd name="T3" fmla="*/ 1 h 380"/>
                <a:gd name="T4" fmla="*/ 0 w 19"/>
                <a:gd name="T5" fmla="*/ 1 h 380"/>
                <a:gd name="T6" fmla="*/ 1 w 19"/>
                <a:gd name="T7" fmla="*/ 1 h 380"/>
                <a:gd name="T8" fmla="*/ 1 w 19"/>
                <a:gd name="T9" fmla="*/ 1 h 380"/>
                <a:gd name="T10" fmla="*/ 1 w 19"/>
                <a:gd name="T11" fmla="*/ 1 h 380"/>
                <a:gd name="T12" fmla="*/ 1 w 19"/>
                <a:gd name="T13" fmla="*/ 1 h 380"/>
                <a:gd name="T14" fmla="*/ 1 w 19"/>
                <a:gd name="T15" fmla="*/ 1 h 380"/>
                <a:gd name="T16" fmla="*/ 1 w 19"/>
                <a:gd name="T17" fmla="*/ 1 h 380"/>
                <a:gd name="T18" fmla="*/ 2 w 19"/>
                <a:gd name="T19" fmla="*/ 0 h 380"/>
                <a:gd name="T20" fmla="*/ 2 w 19"/>
                <a:gd name="T21" fmla="*/ 0 h 380"/>
                <a:gd name="T22" fmla="*/ 2 w 19"/>
                <a:gd name="T23" fmla="*/ 0 h 380"/>
                <a:gd name="T24" fmla="*/ 2 w 19"/>
                <a:gd name="T25" fmla="*/ 1 h 380"/>
                <a:gd name="T26" fmla="*/ 2 w 19"/>
                <a:gd name="T27" fmla="*/ 1 h 380"/>
                <a:gd name="T28" fmla="*/ 2 w 19"/>
                <a:gd name="T29" fmla="*/ 1 h 380"/>
                <a:gd name="T30" fmla="*/ 3 w 19"/>
                <a:gd name="T31" fmla="*/ 1 h 380"/>
                <a:gd name="T32" fmla="*/ 3 w 19"/>
                <a:gd name="T33" fmla="*/ 1 h 380"/>
                <a:gd name="T34" fmla="*/ 3 w 19"/>
                <a:gd name="T35" fmla="*/ 1 h 380"/>
                <a:gd name="T36" fmla="*/ 3 w 19"/>
                <a:gd name="T37" fmla="*/ 1 h 380"/>
                <a:gd name="T38" fmla="*/ 3 w 19"/>
                <a:gd name="T39" fmla="*/ 1 h 380"/>
                <a:gd name="T40" fmla="*/ 3 w 19"/>
                <a:gd name="T41" fmla="*/ 1 h 380"/>
                <a:gd name="T42" fmla="*/ 3 w 19"/>
                <a:gd name="T43" fmla="*/ 47 h 380"/>
                <a:gd name="T44" fmla="*/ 3 w 19"/>
                <a:gd name="T45" fmla="*/ 47 h 380"/>
                <a:gd name="T46" fmla="*/ 3 w 19"/>
                <a:gd name="T47" fmla="*/ 47 h 380"/>
                <a:gd name="T48" fmla="*/ 3 w 19"/>
                <a:gd name="T49" fmla="*/ 47 h 380"/>
                <a:gd name="T50" fmla="*/ 3 w 19"/>
                <a:gd name="T51" fmla="*/ 47 h 380"/>
                <a:gd name="T52" fmla="*/ 3 w 19"/>
                <a:gd name="T53" fmla="*/ 48 h 380"/>
                <a:gd name="T54" fmla="*/ 2 w 19"/>
                <a:gd name="T55" fmla="*/ 48 h 380"/>
                <a:gd name="T56" fmla="*/ 2 w 19"/>
                <a:gd name="T57" fmla="*/ 48 h 380"/>
                <a:gd name="T58" fmla="*/ 2 w 19"/>
                <a:gd name="T59" fmla="*/ 48 h 380"/>
                <a:gd name="T60" fmla="*/ 2 w 19"/>
                <a:gd name="T61" fmla="*/ 48 h 380"/>
                <a:gd name="T62" fmla="*/ 2 w 19"/>
                <a:gd name="T63" fmla="*/ 48 h 380"/>
                <a:gd name="T64" fmla="*/ 2 w 19"/>
                <a:gd name="T65" fmla="*/ 48 h 380"/>
                <a:gd name="T66" fmla="*/ 1 w 19"/>
                <a:gd name="T67" fmla="*/ 48 h 380"/>
                <a:gd name="T68" fmla="*/ 1 w 19"/>
                <a:gd name="T69" fmla="*/ 48 h 380"/>
                <a:gd name="T70" fmla="*/ 1 w 19"/>
                <a:gd name="T71" fmla="*/ 48 h 380"/>
                <a:gd name="T72" fmla="*/ 1 w 19"/>
                <a:gd name="T73" fmla="*/ 48 h 380"/>
                <a:gd name="T74" fmla="*/ 1 w 19"/>
                <a:gd name="T75" fmla="*/ 47 h 380"/>
                <a:gd name="T76" fmla="*/ 1 w 19"/>
                <a:gd name="T77" fmla="*/ 47 h 380"/>
                <a:gd name="T78" fmla="*/ 0 w 19"/>
                <a:gd name="T79" fmla="*/ 47 h 380"/>
                <a:gd name="T80" fmla="*/ 0 w 19"/>
                <a:gd name="T81" fmla="*/ 47 h 380"/>
                <a:gd name="T82" fmla="*/ 0 w 19"/>
                <a:gd name="T83" fmla="*/ 47 h 380"/>
                <a:gd name="T84" fmla="*/ 0 w 19"/>
                <a:gd name="T85" fmla="*/ 1 h 3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"/>
                <a:gd name="T130" fmla="*/ 0 h 380"/>
                <a:gd name="T131" fmla="*/ 19 w 19"/>
                <a:gd name="T132" fmla="*/ 380 h 38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" h="380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5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6" y="2"/>
                  </a:lnTo>
                  <a:lnTo>
                    <a:pt x="17" y="4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9" y="371"/>
                  </a:lnTo>
                  <a:lnTo>
                    <a:pt x="19" y="372"/>
                  </a:lnTo>
                  <a:lnTo>
                    <a:pt x="18" y="373"/>
                  </a:lnTo>
                  <a:lnTo>
                    <a:pt x="18" y="375"/>
                  </a:lnTo>
                  <a:lnTo>
                    <a:pt x="17" y="377"/>
                  </a:lnTo>
                  <a:lnTo>
                    <a:pt x="16" y="378"/>
                  </a:lnTo>
                  <a:lnTo>
                    <a:pt x="15" y="379"/>
                  </a:lnTo>
                  <a:lnTo>
                    <a:pt x="12" y="379"/>
                  </a:lnTo>
                  <a:lnTo>
                    <a:pt x="11" y="380"/>
                  </a:lnTo>
                  <a:lnTo>
                    <a:pt x="10" y="380"/>
                  </a:lnTo>
                  <a:lnTo>
                    <a:pt x="9" y="380"/>
                  </a:lnTo>
                  <a:lnTo>
                    <a:pt x="7" y="379"/>
                  </a:lnTo>
                  <a:lnTo>
                    <a:pt x="5" y="379"/>
                  </a:lnTo>
                  <a:lnTo>
                    <a:pt x="4" y="378"/>
                  </a:lnTo>
                  <a:lnTo>
                    <a:pt x="2" y="377"/>
                  </a:lnTo>
                  <a:lnTo>
                    <a:pt x="1" y="375"/>
                  </a:lnTo>
                  <a:lnTo>
                    <a:pt x="1" y="373"/>
                  </a:lnTo>
                  <a:lnTo>
                    <a:pt x="0" y="372"/>
                  </a:lnTo>
                  <a:lnTo>
                    <a:pt x="0" y="37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52" name="Freeform 153"/>
            <p:cNvSpPr>
              <a:spLocks/>
            </p:cNvSpPr>
            <p:nvPr/>
          </p:nvSpPr>
          <p:spPr bwMode="auto">
            <a:xfrm>
              <a:off x="3373" y="2691"/>
              <a:ext cx="181" cy="88"/>
            </a:xfrm>
            <a:custGeom>
              <a:avLst/>
              <a:gdLst>
                <a:gd name="T0" fmla="*/ 45 w 361"/>
                <a:gd name="T1" fmla="*/ 20 h 176"/>
                <a:gd name="T2" fmla="*/ 45 w 361"/>
                <a:gd name="T3" fmla="*/ 20 h 176"/>
                <a:gd name="T4" fmla="*/ 45 w 361"/>
                <a:gd name="T5" fmla="*/ 20 h 176"/>
                <a:gd name="T6" fmla="*/ 45 w 361"/>
                <a:gd name="T7" fmla="*/ 20 h 176"/>
                <a:gd name="T8" fmla="*/ 45 w 361"/>
                <a:gd name="T9" fmla="*/ 21 h 176"/>
                <a:gd name="T10" fmla="*/ 45 w 361"/>
                <a:gd name="T11" fmla="*/ 21 h 176"/>
                <a:gd name="T12" fmla="*/ 46 w 361"/>
                <a:gd name="T13" fmla="*/ 21 h 176"/>
                <a:gd name="T14" fmla="*/ 46 w 361"/>
                <a:gd name="T15" fmla="*/ 21 h 176"/>
                <a:gd name="T16" fmla="*/ 46 w 361"/>
                <a:gd name="T17" fmla="*/ 21 h 176"/>
                <a:gd name="T18" fmla="*/ 46 w 361"/>
                <a:gd name="T19" fmla="*/ 22 h 176"/>
                <a:gd name="T20" fmla="*/ 45 w 361"/>
                <a:gd name="T21" fmla="*/ 22 h 176"/>
                <a:gd name="T22" fmla="*/ 45 w 361"/>
                <a:gd name="T23" fmla="*/ 22 h 176"/>
                <a:gd name="T24" fmla="*/ 45 w 361"/>
                <a:gd name="T25" fmla="*/ 22 h 176"/>
                <a:gd name="T26" fmla="*/ 45 w 361"/>
                <a:gd name="T27" fmla="*/ 22 h 176"/>
                <a:gd name="T28" fmla="*/ 45 w 361"/>
                <a:gd name="T29" fmla="*/ 22 h 176"/>
                <a:gd name="T30" fmla="*/ 45 w 361"/>
                <a:gd name="T31" fmla="*/ 22 h 176"/>
                <a:gd name="T32" fmla="*/ 44 w 361"/>
                <a:gd name="T33" fmla="*/ 22 h 176"/>
                <a:gd name="T34" fmla="*/ 44 w 361"/>
                <a:gd name="T35" fmla="*/ 22 h 176"/>
                <a:gd name="T36" fmla="*/ 44 w 361"/>
                <a:gd name="T37" fmla="*/ 22 h 176"/>
                <a:gd name="T38" fmla="*/ 44 w 361"/>
                <a:gd name="T39" fmla="*/ 22 h 176"/>
                <a:gd name="T40" fmla="*/ 44 w 361"/>
                <a:gd name="T41" fmla="*/ 22 h 176"/>
                <a:gd name="T42" fmla="*/ 1 w 361"/>
                <a:gd name="T43" fmla="*/ 3 h 176"/>
                <a:gd name="T44" fmla="*/ 1 w 361"/>
                <a:gd name="T45" fmla="*/ 3 h 176"/>
                <a:gd name="T46" fmla="*/ 1 w 361"/>
                <a:gd name="T47" fmla="*/ 2 h 176"/>
                <a:gd name="T48" fmla="*/ 1 w 361"/>
                <a:gd name="T49" fmla="*/ 2 h 176"/>
                <a:gd name="T50" fmla="*/ 1 w 361"/>
                <a:gd name="T51" fmla="*/ 1 h 176"/>
                <a:gd name="T52" fmla="*/ 1 w 361"/>
                <a:gd name="T53" fmla="*/ 1 h 176"/>
                <a:gd name="T54" fmla="*/ 0 w 361"/>
                <a:gd name="T55" fmla="*/ 1 h 176"/>
                <a:gd name="T56" fmla="*/ 0 w 361"/>
                <a:gd name="T57" fmla="*/ 1 h 176"/>
                <a:gd name="T58" fmla="*/ 0 w 361"/>
                <a:gd name="T59" fmla="*/ 1 h 176"/>
                <a:gd name="T60" fmla="*/ 0 w 361"/>
                <a:gd name="T61" fmla="*/ 1 h 176"/>
                <a:gd name="T62" fmla="*/ 1 w 361"/>
                <a:gd name="T63" fmla="*/ 1 h 176"/>
                <a:gd name="T64" fmla="*/ 1 w 361"/>
                <a:gd name="T65" fmla="*/ 1 h 176"/>
                <a:gd name="T66" fmla="*/ 1 w 361"/>
                <a:gd name="T67" fmla="*/ 1 h 176"/>
                <a:gd name="T68" fmla="*/ 1 w 361"/>
                <a:gd name="T69" fmla="*/ 1 h 176"/>
                <a:gd name="T70" fmla="*/ 1 w 361"/>
                <a:gd name="T71" fmla="*/ 1 h 176"/>
                <a:gd name="T72" fmla="*/ 1 w 361"/>
                <a:gd name="T73" fmla="*/ 0 h 176"/>
                <a:gd name="T74" fmla="*/ 2 w 361"/>
                <a:gd name="T75" fmla="*/ 0 h 176"/>
                <a:gd name="T76" fmla="*/ 2 w 361"/>
                <a:gd name="T77" fmla="*/ 0 h 176"/>
                <a:gd name="T78" fmla="*/ 2 w 361"/>
                <a:gd name="T79" fmla="*/ 0 h 176"/>
                <a:gd name="T80" fmla="*/ 2 w 361"/>
                <a:gd name="T81" fmla="*/ 1 h 176"/>
                <a:gd name="T82" fmla="*/ 2 w 361"/>
                <a:gd name="T83" fmla="*/ 1 h 176"/>
                <a:gd name="T84" fmla="*/ 45 w 361"/>
                <a:gd name="T85" fmla="*/ 20 h 17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1"/>
                <a:gd name="T130" fmla="*/ 0 h 176"/>
                <a:gd name="T131" fmla="*/ 361 w 361"/>
                <a:gd name="T132" fmla="*/ 176 h 17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1" h="176">
                  <a:moveTo>
                    <a:pt x="355" y="158"/>
                  </a:moveTo>
                  <a:lnTo>
                    <a:pt x="355" y="158"/>
                  </a:lnTo>
                  <a:lnTo>
                    <a:pt x="356" y="159"/>
                  </a:lnTo>
                  <a:lnTo>
                    <a:pt x="357" y="159"/>
                  </a:lnTo>
                  <a:lnTo>
                    <a:pt x="358" y="162"/>
                  </a:lnTo>
                  <a:lnTo>
                    <a:pt x="359" y="163"/>
                  </a:lnTo>
                  <a:lnTo>
                    <a:pt x="361" y="164"/>
                  </a:lnTo>
                  <a:lnTo>
                    <a:pt x="361" y="167"/>
                  </a:lnTo>
                  <a:lnTo>
                    <a:pt x="361" y="169"/>
                  </a:lnTo>
                  <a:lnTo>
                    <a:pt x="359" y="170"/>
                  </a:lnTo>
                  <a:lnTo>
                    <a:pt x="358" y="172"/>
                  </a:lnTo>
                  <a:lnTo>
                    <a:pt x="358" y="173"/>
                  </a:lnTo>
                  <a:lnTo>
                    <a:pt x="356" y="174"/>
                  </a:lnTo>
                  <a:lnTo>
                    <a:pt x="355" y="175"/>
                  </a:lnTo>
                  <a:lnTo>
                    <a:pt x="353" y="176"/>
                  </a:lnTo>
                  <a:lnTo>
                    <a:pt x="351" y="176"/>
                  </a:lnTo>
                  <a:lnTo>
                    <a:pt x="349" y="176"/>
                  </a:lnTo>
                  <a:lnTo>
                    <a:pt x="347" y="175"/>
                  </a:lnTo>
                  <a:lnTo>
                    <a:pt x="6" y="18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355" y="158"/>
                  </a:lnTo>
                  <a:close/>
                </a:path>
              </a:pathLst>
            </a:custGeom>
            <a:solidFill>
              <a:srgbClr val="D9D9CC"/>
            </a:solidFill>
            <a:ln w="1588">
              <a:solidFill>
                <a:srgbClr val="D9D9CC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53" name="Freeform 154"/>
            <p:cNvSpPr>
              <a:spLocks/>
            </p:cNvSpPr>
            <p:nvPr/>
          </p:nvSpPr>
          <p:spPr bwMode="auto">
            <a:xfrm>
              <a:off x="3251" y="1467"/>
              <a:ext cx="418" cy="1486"/>
            </a:xfrm>
            <a:custGeom>
              <a:avLst/>
              <a:gdLst>
                <a:gd name="T0" fmla="*/ 0 w 836"/>
                <a:gd name="T1" fmla="*/ 371 h 2973"/>
                <a:gd name="T2" fmla="*/ 105 w 836"/>
                <a:gd name="T3" fmla="*/ 352 h 2973"/>
                <a:gd name="T4" fmla="*/ 105 w 836"/>
                <a:gd name="T5" fmla="*/ 0 h 2973"/>
                <a:gd name="T6" fmla="*/ 0 w 836"/>
                <a:gd name="T7" fmla="*/ 19 h 2973"/>
                <a:gd name="T8" fmla="*/ 0 w 836"/>
                <a:gd name="T9" fmla="*/ 371 h 29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6"/>
                <a:gd name="T16" fmla="*/ 0 h 2973"/>
                <a:gd name="T17" fmla="*/ 836 w 836"/>
                <a:gd name="T18" fmla="*/ 2973 h 29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6" h="2973">
                  <a:moveTo>
                    <a:pt x="0" y="2973"/>
                  </a:moveTo>
                  <a:lnTo>
                    <a:pt x="836" y="2822"/>
                  </a:lnTo>
                  <a:lnTo>
                    <a:pt x="836" y="0"/>
                  </a:lnTo>
                  <a:lnTo>
                    <a:pt x="0" y="157"/>
                  </a:lnTo>
                  <a:lnTo>
                    <a:pt x="0" y="2973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54" name="Freeform 155"/>
            <p:cNvSpPr>
              <a:spLocks/>
            </p:cNvSpPr>
            <p:nvPr/>
          </p:nvSpPr>
          <p:spPr bwMode="auto">
            <a:xfrm>
              <a:off x="2909" y="1393"/>
              <a:ext cx="342" cy="1560"/>
            </a:xfrm>
            <a:custGeom>
              <a:avLst/>
              <a:gdLst>
                <a:gd name="T0" fmla="*/ 0 w 683"/>
                <a:gd name="T1" fmla="*/ 0 h 3120"/>
                <a:gd name="T2" fmla="*/ 86 w 683"/>
                <a:gd name="T3" fmla="*/ 38 h 3120"/>
                <a:gd name="T4" fmla="*/ 86 w 683"/>
                <a:gd name="T5" fmla="*/ 390 h 3120"/>
                <a:gd name="T6" fmla="*/ 0 w 683"/>
                <a:gd name="T7" fmla="*/ 352 h 3120"/>
                <a:gd name="T8" fmla="*/ 0 w 683"/>
                <a:gd name="T9" fmla="*/ 0 h 3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20"/>
                <a:gd name="T17" fmla="*/ 683 w 683"/>
                <a:gd name="T18" fmla="*/ 3120 h 3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20">
                  <a:moveTo>
                    <a:pt x="0" y="0"/>
                  </a:moveTo>
                  <a:lnTo>
                    <a:pt x="683" y="301"/>
                  </a:lnTo>
                  <a:lnTo>
                    <a:pt x="683" y="3120"/>
                  </a:lnTo>
                  <a:lnTo>
                    <a:pt x="0" y="28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55" name="Freeform 156"/>
            <p:cNvSpPr>
              <a:spLocks/>
            </p:cNvSpPr>
            <p:nvPr/>
          </p:nvSpPr>
          <p:spPr bwMode="auto">
            <a:xfrm>
              <a:off x="2909" y="1313"/>
              <a:ext cx="760" cy="230"/>
            </a:xfrm>
            <a:custGeom>
              <a:avLst/>
              <a:gdLst>
                <a:gd name="T0" fmla="*/ 86 w 1519"/>
                <a:gd name="T1" fmla="*/ 58 h 459"/>
                <a:gd name="T2" fmla="*/ 190 w 1519"/>
                <a:gd name="T3" fmla="*/ 38 h 459"/>
                <a:gd name="T4" fmla="*/ 106 w 1519"/>
                <a:gd name="T5" fmla="*/ 0 h 459"/>
                <a:gd name="T6" fmla="*/ 0 w 1519"/>
                <a:gd name="T7" fmla="*/ 19 h 459"/>
                <a:gd name="T8" fmla="*/ 86 w 1519"/>
                <a:gd name="T9" fmla="*/ 58 h 4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9"/>
                <a:gd name="T16" fmla="*/ 0 h 459"/>
                <a:gd name="T17" fmla="*/ 1519 w 1519"/>
                <a:gd name="T18" fmla="*/ 459 h 4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9" h="459">
                  <a:moveTo>
                    <a:pt x="684" y="459"/>
                  </a:moveTo>
                  <a:lnTo>
                    <a:pt x="1519" y="303"/>
                  </a:lnTo>
                  <a:lnTo>
                    <a:pt x="841" y="0"/>
                  </a:lnTo>
                  <a:lnTo>
                    <a:pt x="0" y="151"/>
                  </a:lnTo>
                  <a:lnTo>
                    <a:pt x="684" y="459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56" name="Freeform 157"/>
            <p:cNvSpPr>
              <a:spLocks/>
            </p:cNvSpPr>
            <p:nvPr/>
          </p:nvSpPr>
          <p:spPr bwMode="auto">
            <a:xfrm>
              <a:off x="2966" y="1330"/>
              <a:ext cx="649" cy="197"/>
            </a:xfrm>
            <a:custGeom>
              <a:avLst/>
              <a:gdLst>
                <a:gd name="T0" fmla="*/ 73 w 1298"/>
                <a:gd name="T1" fmla="*/ 50 h 393"/>
                <a:gd name="T2" fmla="*/ 162 w 1298"/>
                <a:gd name="T3" fmla="*/ 33 h 393"/>
                <a:gd name="T4" fmla="*/ 89 w 1298"/>
                <a:gd name="T5" fmla="*/ 0 h 393"/>
                <a:gd name="T6" fmla="*/ 0 w 1298"/>
                <a:gd name="T7" fmla="*/ 17 h 393"/>
                <a:gd name="T8" fmla="*/ 73 w 1298"/>
                <a:gd name="T9" fmla="*/ 50 h 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8"/>
                <a:gd name="T16" fmla="*/ 0 h 393"/>
                <a:gd name="T17" fmla="*/ 1298 w 1298"/>
                <a:gd name="T18" fmla="*/ 393 h 3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8" h="393">
                  <a:moveTo>
                    <a:pt x="581" y="393"/>
                  </a:moveTo>
                  <a:lnTo>
                    <a:pt x="1298" y="259"/>
                  </a:lnTo>
                  <a:lnTo>
                    <a:pt x="717" y="0"/>
                  </a:lnTo>
                  <a:lnTo>
                    <a:pt x="0" y="129"/>
                  </a:lnTo>
                  <a:lnTo>
                    <a:pt x="581" y="393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57" name="Freeform 158"/>
            <p:cNvSpPr>
              <a:spLocks/>
            </p:cNvSpPr>
            <p:nvPr/>
          </p:nvSpPr>
          <p:spPr bwMode="auto">
            <a:xfrm>
              <a:off x="3251" y="1467"/>
              <a:ext cx="420" cy="1486"/>
            </a:xfrm>
            <a:custGeom>
              <a:avLst/>
              <a:gdLst>
                <a:gd name="T0" fmla="*/ 0 w 841"/>
                <a:gd name="T1" fmla="*/ 19 h 2973"/>
                <a:gd name="T2" fmla="*/ 104 w 841"/>
                <a:gd name="T3" fmla="*/ 0 h 2973"/>
                <a:gd name="T4" fmla="*/ 105 w 841"/>
                <a:gd name="T5" fmla="*/ 352 h 2973"/>
                <a:gd name="T6" fmla="*/ 0 w 841"/>
                <a:gd name="T7" fmla="*/ 371 h 2973"/>
                <a:gd name="T8" fmla="*/ 0 w 841"/>
                <a:gd name="T9" fmla="*/ 19 h 29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1"/>
                <a:gd name="T16" fmla="*/ 0 h 2973"/>
                <a:gd name="T17" fmla="*/ 841 w 841"/>
                <a:gd name="T18" fmla="*/ 2973 h 29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1" h="2973">
                  <a:moveTo>
                    <a:pt x="0" y="152"/>
                  </a:moveTo>
                  <a:lnTo>
                    <a:pt x="836" y="0"/>
                  </a:lnTo>
                  <a:lnTo>
                    <a:pt x="841" y="2822"/>
                  </a:lnTo>
                  <a:lnTo>
                    <a:pt x="0" y="2973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58" name="Line 159"/>
            <p:cNvSpPr>
              <a:spLocks noChangeShapeType="1"/>
            </p:cNvSpPr>
            <p:nvPr/>
          </p:nvSpPr>
          <p:spPr bwMode="auto">
            <a:xfrm>
              <a:off x="3264" y="1538"/>
              <a:ext cx="106" cy="1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59" name="Line 160"/>
            <p:cNvSpPr>
              <a:spLocks noChangeShapeType="1"/>
            </p:cNvSpPr>
            <p:nvPr/>
          </p:nvSpPr>
          <p:spPr bwMode="auto">
            <a:xfrm flipV="1">
              <a:off x="3370" y="2777"/>
              <a:ext cx="187" cy="3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60" name="Line 161"/>
            <p:cNvSpPr>
              <a:spLocks noChangeShapeType="1"/>
            </p:cNvSpPr>
            <p:nvPr/>
          </p:nvSpPr>
          <p:spPr bwMode="auto">
            <a:xfrm flipV="1">
              <a:off x="3557" y="1482"/>
              <a:ext cx="48" cy="1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61" name="Line 162"/>
            <p:cNvSpPr>
              <a:spLocks noChangeShapeType="1"/>
            </p:cNvSpPr>
            <p:nvPr/>
          </p:nvSpPr>
          <p:spPr bwMode="auto">
            <a:xfrm>
              <a:off x="3335" y="1530"/>
              <a:ext cx="219" cy="1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62" name="Freeform 163"/>
            <p:cNvSpPr>
              <a:spLocks/>
            </p:cNvSpPr>
            <p:nvPr/>
          </p:nvSpPr>
          <p:spPr bwMode="auto">
            <a:xfrm>
              <a:off x="3266" y="1324"/>
              <a:ext cx="64" cy="177"/>
            </a:xfrm>
            <a:custGeom>
              <a:avLst/>
              <a:gdLst>
                <a:gd name="T0" fmla="*/ 13 w 128"/>
                <a:gd name="T1" fmla="*/ 1 h 353"/>
                <a:gd name="T2" fmla="*/ 13 w 128"/>
                <a:gd name="T3" fmla="*/ 1 h 353"/>
                <a:gd name="T4" fmla="*/ 13 w 128"/>
                <a:gd name="T5" fmla="*/ 1 h 353"/>
                <a:gd name="T6" fmla="*/ 13 w 128"/>
                <a:gd name="T7" fmla="*/ 1 h 353"/>
                <a:gd name="T8" fmla="*/ 14 w 128"/>
                <a:gd name="T9" fmla="*/ 1 h 353"/>
                <a:gd name="T10" fmla="*/ 14 w 128"/>
                <a:gd name="T11" fmla="*/ 1 h 353"/>
                <a:gd name="T12" fmla="*/ 14 w 128"/>
                <a:gd name="T13" fmla="*/ 1 h 353"/>
                <a:gd name="T14" fmla="*/ 14 w 128"/>
                <a:gd name="T15" fmla="*/ 0 h 353"/>
                <a:gd name="T16" fmla="*/ 14 w 128"/>
                <a:gd name="T17" fmla="*/ 0 h 353"/>
                <a:gd name="T18" fmla="*/ 14 w 128"/>
                <a:gd name="T19" fmla="*/ 0 h 353"/>
                <a:gd name="T20" fmla="*/ 15 w 128"/>
                <a:gd name="T21" fmla="*/ 0 h 353"/>
                <a:gd name="T22" fmla="*/ 15 w 128"/>
                <a:gd name="T23" fmla="*/ 1 h 353"/>
                <a:gd name="T24" fmla="*/ 15 w 128"/>
                <a:gd name="T25" fmla="*/ 1 h 353"/>
                <a:gd name="T26" fmla="*/ 15 w 128"/>
                <a:gd name="T27" fmla="*/ 1 h 353"/>
                <a:gd name="T28" fmla="*/ 15 w 128"/>
                <a:gd name="T29" fmla="*/ 1 h 353"/>
                <a:gd name="T30" fmla="*/ 15 w 128"/>
                <a:gd name="T31" fmla="*/ 1 h 353"/>
                <a:gd name="T32" fmla="*/ 16 w 128"/>
                <a:gd name="T33" fmla="*/ 1 h 353"/>
                <a:gd name="T34" fmla="*/ 16 w 128"/>
                <a:gd name="T35" fmla="*/ 2 h 353"/>
                <a:gd name="T36" fmla="*/ 16 w 128"/>
                <a:gd name="T37" fmla="*/ 2 h 353"/>
                <a:gd name="T38" fmla="*/ 16 w 128"/>
                <a:gd name="T39" fmla="*/ 2 h 353"/>
                <a:gd name="T40" fmla="*/ 16 w 128"/>
                <a:gd name="T41" fmla="*/ 2 h 353"/>
                <a:gd name="T42" fmla="*/ 2 w 128"/>
                <a:gd name="T43" fmla="*/ 44 h 353"/>
                <a:gd name="T44" fmla="*/ 2 w 128"/>
                <a:gd name="T45" fmla="*/ 44 h 353"/>
                <a:gd name="T46" fmla="*/ 2 w 128"/>
                <a:gd name="T47" fmla="*/ 44 h 353"/>
                <a:gd name="T48" fmla="*/ 2 w 128"/>
                <a:gd name="T49" fmla="*/ 44 h 353"/>
                <a:gd name="T50" fmla="*/ 1 w 128"/>
                <a:gd name="T51" fmla="*/ 44 h 353"/>
                <a:gd name="T52" fmla="*/ 1 w 128"/>
                <a:gd name="T53" fmla="*/ 44 h 353"/>
                <a:gd name="T54" fmla="*/ 1 w 128"/>
                <a:gd name="T55" fmla="*/ 45 h 353"/>
                <a:gd name="T56" fmla="*/ 1 w 128"/>
                <a:gd name="T57" fmla="*/ 45 h 353"/>
                <a:gd name="T58" fmla="*/ 1 w 128"/>
                <a:gd name="T59" fmla="*/ 45 h 353"/>
                <a:gd name="T60" fmla="*/ 1 w 128"/>
                <a:gd name="T61" fmla="*/ 45 h 353"/>
                <a:gd name="T62" fmla="*/ 1 w 128"/>
                <a:gd name="T63" fmla="*/ 44 h 353"/>
                <a:gd name="T64" fmla="*/ 1 w 128"/>
                <a:gd name="T65" fmla="*/ 44 h 353"/>
                <a:gd name="T66" fmla="*/ 1 w 128"/>
                <a:gd name="T67" fmla="*/ 44 h 353"/>
                <a:gd name="T68" fmla="*/ 1 w 128"/>
                <a:gd name="T69" fmla="*/ 44 h 353"/>
                <a:gd name="T70" fmla="*/ 1 w 128"/>
                <a:gd name="T71" fmla="*/ 44 h 353"/>
                <a:gd name="T72" fmla="*/ 0 w 128"/>
                <a:gd name="T73" fmla="*/ 44 h 353"/>
                <a:gd name="T74" fmla="*/ 0 w 128"/>
                <a:gd name="T75" fmla="*/ 43 h 353"/>
                <a:gd name="T76" fmla="*/ 0 w 128"/>
                <a:gd name="T77" fmla="*/ 43 h 353"/>
                <a:gd name="T78" fmla="*/ 0 w 128"/>
                <a:gd name="T79" fmla="*/ 43 h 353"/>
                <a:gd name="T80" fmla="*/ 13 w 128"/>
                <a:gd name="T81" fmla="*/ 1 h 35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353"/>
                <a:gd name="T125" fmla="*/ 128 w 128"/>
                <a:gd name="T126" fmla="*/ 353 h 35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353">
                  <a:moveTo>
                    <a:pt x="108" y="7"/>
                  </a:moveTo>
                  <a:lnTo>
                    <a:pt x="108" y="7"/>
                  </a:lnTo>
                  <a:lnTo>
                    <a:pt x="109" y="6"/>
                  </a:lnTo>
                  <a:lnTo>
                    <a:pt x="111" y="3"/>
                  </a:lnTo>
                  <a:lnTo>
                    <a:pt x="112" y="2"/>
                  </a:lnTo>
                  <a:lnTo>
                    <a:pt x="113" y="1"/>
                  </a:lnTo>
                  <a:lnTo>
                    <a:pt x="114" y="1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2" y="1"/>
                  </a:lnTo>
                  <a:lnTo>
                    <a:pt x="124" y="2"/>
                  </a:lnTo>
                  <a:lnTo>
                    <a:pt x="125" y="3"/>
                  </a:lnTo>
                  <a:lnTo>
                    <a:pt x="126" y="5"/>
                  </a:lnTo>
                  <a:lnTo>
                    <a:pt x="126" y="6"/>
                  </a:lnTo>
                  <a:lnTo>
                    <a:pt x="128" y="8"/>
                  </a:lnTo>
                  <a:lnTo>
                    <a:pt x="128" y="9"/>
                  </a:lnTo>
                  <a:lnTo>
                    <a:pt x="128" y="11"/>
                  </a:lnTo>
                  <a:lnTo>
                    <a:pt x="128" y="12"/>
                  </a:lnTo>
                  <a:lnTo>
                    <a:pt x="20" y="346"/>
                  </a:lnTo>
                  <a:lnTo>
                    <a:pt x="19" y="347"/>
                  </a:lnTo>
                  <a:lnTo>
                    <a:pt x="17" y="350"/>
                  </a:lnTo>
                  <a:lnTo>
                    <a:pt x="16" y="351"/>
                  </a:lnTo>
                  <a:lnTo>
                    <a:pt x="15" y="352"/>
                  </a:lnTo>
                  <a:lnTo>
                    <a:pt x="14" y="352"/>
                  </a:lnTo>
                  <a:lnTo>
                    <a:pt x="11" y="353"/>
                  </a:lnTo>
                  <a:lnTo>
                    <a:pt x="10" y="353"/>
                  </a:lnTo>
                  <a:lnTo>
                    <a:pt x="9" y="353"/>
                  </a:lnTo>
                  <a:lnTo>
                    <a:pt x="8" y="353"/>
                  </a:lnTo>
                  <a:lnTo>
                    <a:pt x="6" y="352"/>
                  </a:lnTo>
                  <a:lnTo>
                    <a:pt x="4" y="351"/>
                  </a:lnTo>
                  <a:lnTo>
                    <a:pt x="3" y="350"/>
                  </a:lnTo>
                  <a:lnTo>
                    <a:pt x="2" y="349"/>
                  </a:lnTo>
                  <a:lnTo>
                    <a:pt x="2" y="347"/>
                  </a:lnTo>
                  <a:lnTo>
                    <a:pt x="0" y="345"/>
                  </a:lnTo>
                  <a:lnTo>
                    <a:pt x="0" y="344"/>
                  </a:lnTo>
                  <a:lnTo>
                    <a:pt x="0" y="343"/>
                  </a:lnTo>
                  <a:lnTo>
                    <a:pt x="0" y="341"/>
                  </a:lnTo>
                  <a:lnTo>
                    <a:pt x="108" y="7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63" name="Freeform 164"/>
            <p:cNvSpPr>
              <a:spLocks/>
            </p:cNvSpPr>
            <p:nvPr/>
          </p:nvSpPr>
          <p:spPr bwMode="auto">
            <a:xfrm>
              <a:off x="3266" y="1492"/>
              <a:ext cx="45" cy="28"/>
            </a:xfrm>
            <a:custGeom>
              <a:avLst/>
              <a:gdLst>
                <a:gd name="T0" fmla="*/ 1 w 90"/>
                <a:gd name="T1" fmla="*/ 2 h 57"/>
                <a:gd name="T2" fmla="*/ 1 w 90"/>
                <a:gd name="T3" fmla="*/ 2 h 57"/>
                <a:gd name="T4" fmla="*/ 1 w 90"/>
                <a:gd name="T5" fmla="*/ 2 h 57"/>
                <a:gd name="T6" fmla="*/ 1 w 90"/>
                <a:gd name="T7" fmla="*/ 1 h 57"/>
                <a:gd name="T8" fmla="*/ 1 w 90"/>
                <a:gd name="T9" fmla="*/ 1 h 57"/>
                <a:gd name="T10" fmla="*/ 0 w 90"/>
                <a:gd name="T11" fmla="*/ 1 h 57"/>
                <a:gd name="T12" fmla="*/ 0 w 90"/>
                <a:gd name="T13" fmla="*/ 1 h 57"/>
                <a:gd name="T14" fmla="*/ 0 w 90"/>
                <a:gd name="T15" fmla="*/ 1 h 57"/>
                <a:gd name="T16" fmla="*/ 0 w 90"/>
                <a:gd name="T17" fmla="*/ 0 h 57"/>
                <a:gd name="T18" fmla="*/ 1 w 90"/>
                <a:gd name="T19" fmla="*/ 0 h 57"/>
                <a:gd name="T20" fmla="*/ 1 w 90"/>
                <a:gd name="T21" fmla="*/ 0 h 57"/>
                <a:gd name="T22" fmla="*/ 1 w 90"/>
                <a:gd name="T23" fmla="*/ 0 h 57"/>
                <a:gd name="T24" fmla="*/ 1 w 90"/>
                <a:gd name="T25" fmla="*/ 0 h 57"/>
                <a:gd name="T26" fmla="*/ 1 w 90"/>
                <a:gd name="T27" fmla="*/ 0 h 57"/>
                <a:gd name="T28" fmla="*/ 1 w 90"/>
                <a:gd name="T29" fmla="*/ 0 h 57"/>
                <a:gd name="T30" fmla="*/ 1 w 90"/>
                <a:gd name="T31" fmla="*/ 0 h 57"/>
                <a:gd name="T32" fmla="*/ 1 w 90"/>
                <a:gd name="T33" fmla="*/ 0 h 57"/>
                <a:gd name="T34" fmla="*/ 1 w 90"/>
                <a:gd name="T35" fmla="*/ 0 h 57"/>
                <a:gd name="T36" fmla="*/ 1 w 90"/>
                <a:gd name="T37" fmla="*/ 0 h 57"/>
                <a:gd name="T38" fmla="*/ 11 w 90"/>
                <a:gd name="T39" fmla="*/ 4 h 57"/>
                <a:gd name="T40" fmla="*/ 11 w 90"/>
                <a:gd name="T41" fmla="*/ 4 h 57"/>
                <a:gd name="T42" fmla="*/ 11 w 90"/>
                <a:gd name="T43" fmla="*/ 5 h 57"/>
                <a:gd name="T44" fmla="*/ 11 w 90"/>
                <a:gd name="T45" fmla="*/ 5 h 57"/>
                <a:gd name="T46" fmla="*/ 11 w 90"/>
                <a:gd name="T47" fmla="*/ 5 h 57"/>
                <a:gd name="T48" fmla="*/ 11 w 90"/>
                <a:gd name="T49" fmla="*/ 5 h 57"/>
                <a:gd name="T50" fmla="*/ 11 w 90"/>
                <a:gd name="T51" fmla="*/ 5 h 57"/>
                <a:gd name="T52" fmla="*/ 11 w 90"/>
                <a:gd name="T53" fmla="*/ 5 h 57"/>
                <a:gd name="T54" fmla="*/ 11 w 90"/>
                <a:gd name="T55" fmla="*/ 6 h 57"/>
                <a:gd name="T56" fmla="*/ 11 w 90"/>
                <a:gd name="T57" fmla="*/ 6 h 57"/>
                <a:gd name="T58" fmla="*/ 11 w 90"/>
                <a:gd name="T59" fmla="*/ 6 h 57"/>
                <a:gd name="T60" fmla="*/ 11 w 90"/>
                <a:gd name="T61" fmla="*/ 6 h 57"/>
                <a:gd name="T62" fmla="*/ 11 w 90"/>
                <a:gd name="T63" fmla="*/ 6 h 57"/>
                <a:gd name="T64" fmla="*/ 11 w 90"/>
                <a:gd name="T65" fmla="*/ 7 h 57"/>
                <a:gd name="T66" fmla="*/ 11 w 90"/>
                <a:gd name="T67" fmla="*/ 7 h 57"/>
                <a:gd name="T68" fmla="*/ 11 w 90"/>
                <a:gd name="T69" fmla="*/ 7 h 57"/>
                <a:gd name="T70" fmla="*/ 10 w 90"/>
                <a:gd name="T71" fmla="*/ 7 h 57"/>
                <a:gd name="T72" fmla="*/ 10 w 90"/>
                <a:gd name="T73" fmla="*/ 7 h 57"/>
                <a:gd name="T74" fmla="*/ 10 w 90"/>
                <a:gd name="T75" fmla="*/ 7 h 57"/>
                <a:gd name="T76" fmla="*/ 10 w 90"/>
                <a:gd name="T77" fmla="*/ 7 h 57"/>
                <a:gd name="T78" fmla="*/ 10 w 90"/>
                <a:gd name="T79" fmla="*/ 7 h 57"/>
                <a:gd name="T80" fmla="*/ 1 w 90"/>
                <a:gd name="T81" fmla="*/ 2 h 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0"/>
                <a:gd name="T124" fmla="*/ 0 h 57"/>
                <a:gd name="T125" fmla="*/ 90 w 90"/>
                <a:gd name="T126" fmla="*/ 57 h 5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0" h="57">
                  <a:moveTo>
                    <a:pt x="5" y="18"/>
                  </a:moveTo>
                  <a:lnTo>
                    <a:pt x="4" y="17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85" y="39"/>
                  </a:lnTo>
                  <a:lnTo>
                    <a:pt x="86" y="40"/>
                  </a:lnTo>
                  <a:lnTo>
                    <a:pt x="88" y="41"/>
                  </a:lnTo>
                  <a:lnTo>
                    <a:pt x="89" y="42"/>
                  </a:lnTo>
                  <a:lnTo>
                    <a:pt x="89" y="44"/>
                  </a:lnTo>
                  <a:lnTo>
                    <a:pt x="90" y="46"/>
                  </a:lnTo>
                  <a:lnTo>
                    <a:pt x="90" y="47"/>
                  </a:lnTo>
                  <a:lnTo>
                    <a:pt x="90" y="49"/>
                  </a:lnTo>
                  <a:lnTo>
                    <a:pt x="90" y="50"/>
                  </a:lnTo>
                  <a:lnTo>
                    <a:pt x="89" y="52"/>
                  </a:lnTo>
                  <a:lnTo>
                    <a:pt x="88" y="53"/>
                  </a:lnTo>
                  <a:lnTo>
                    <a:pt x="86" y="55"/>
                  </a:lnTo>
                  <a:lnTo>
                    <a:pt x="85" y="56"/>
                  </a:lnTo>
                  <a:lnTo>
                    <a:pt x="84" y="56"/>
                  </a:lnTo>
                  <a:lnTo>
                    <a:pt x="82" y="57"/>
                  </a:lnTo>
                  <a:lnTo>
                    <a:pt x="80" y="57"/>
                  </a:lnTo>
                  <a:lnTo>
                    <a:pt x="79" y="57"/>
                  </a:lnTo>
                  <a:lnTo>
                    <a:pt x="78" y="57"/>
                  </a:lnTo>
                  <a:lnTo>
                    <a:pt x="75" y="56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64" name="Line 165"/>
            <p:cNvSpPr>
              <a:spLocks noChangeShapeType="1"/>
            </p:cNvSpPr>
            <p:nvPr/>
          </p:nvSpPr>
          <p:spPr bwMode="auto">
            <a:xfrm>
              <a:off x="3370" y="1665"/>
              <a:ext cx="1" cy="11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65" name="Line 166"/>
            <p:cNvSpPr>
              <a:spLocks noChangeShapeType="1"/>
            </p:cNvSpPr>
            <p:nvPr/>
          </p:nvSpPr>
          <p:spPr bwMode="auto">
            <a:xfrm>
              <a:off x="3557" y="1630"/>
              <a:ext cx="1" cy="114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1666" name="Freeform 167"/>
            <p:cNvSpPr>
              <a:spLocks/>
            </p:cNvSpPr>
            <p:nvPr/>
          </p:nvSpPr>
          <p:spPr bwMode="auto">
            <a:xfrm>
              <a:off x="3266" y="1492"/>
              <a:ext cx="10" cy="36"/>
            </a:xfrm>
            <a:custGeom>
              <a:avLst/>
              <a:gdLst>
                <a:gd name="T0" fmla="*/ 0 w 20"/>
                <a:gd name="T1" fmla="*/ 1 h 72"/>
                <a:gd name="T2" fmla="*/ 0 w 20"/>
                <a:gd name="T3" fmla="*/ 1 h 72"/>
                <a:gd name="T4" fmla="*/ 0 w 20"/>
                <a:gd name="T5" fmla="*/ 1 h 72"/>
                <a:gd name="T6" fmla="*/ 1 w 20"/>
                <a:gd name="T7" fmla="*/ 1 h 72"/>
                <a:gd name="T8" fmla="*/ 1 w 20"/>
                <a:gd name="T9" fmla="*/ 1 h 72"/>
                <a:gd name="T10" fmla="*/ 1 w 20"/>
                <a:gd name="T11" fmla="*/ 1 h 72"/>
                <a:gd name="T12" fmla="*/ 1 w 20"/>
                <a:gd name="T13" fmla="*/ 1 h 72"/>
                <a:gd name="T14" fmla="*/ 1 w 20"/>
                <a:gd name="T15" fmla="*/ 1 h 72"/>
                <a:gd name="T16" fmla="*/ 1 w 20"/>
                <a:gd name="T17" fmla="*/ 1 h 72"/>
                <a:gd name="T18" fmla="*/ 1 w 20"/>
                <a:gd name="T19" fmla="*/ 0 h 72"/>
                <a:gd name="T20" fmla="*/ 1 w 20"/>
                <a:gd name="T21" fmla="*/ 0 h 72"/>
                <a:gd name="T22" fmla="*/ 1 w 20"/>
                <a:gd name="T23" fmla="*/ 0 h 72"/>
                <a:gd name="T24" fmla="*/ 1 w 20"/>
                <a:gd name="T25" fmla="*/ 1 h 72"/>
                <a:gd name="T26" fmla="*/ 1 w 20"/>
                <a:gd name="T27" fmla="*/ 1 h 72"/>
                <a:gd name="T28" fmla="*/ 2 w 20"/>
                <a:gd name="T29" fmla="*/ 1 h 72"/>
                <a:gd name="T30" fmla="*/ 3 w 20"/>
                <a:gd name="T31" fmla="*/ 1 h 72"/>
                <a:gd name="T32" fmla="*/ 3 w 20"/>
                <a:gd name="T33" fmla="*/ 1 h 72"/>
                <a:gd name="T34" fmla="*/ 3 w 20"/>
                <a:gd name="T35" fmla="*/ 1 h 72"/>
                <a:gd name="T36" fmla="*/ 3 w 20"/>
                <a:gd name="T37" fmla="*/ 1 h 72"/>
                <a:gd name="T38" fmla="*/ 3 w 20"/>
                <a:gd name="T39" fmla="*/ 1 h 72"/>
                <a:gd name="T40" fmla="*/ 3 w 20"/>
                <a:gd name="T41" fmla="*/ 1 h 72"/>
                <a:gd name="T42" fmla="*/ 3 w 20"/>
                <a:gd name="T43" fmla="*/ 7 h 72"/>
                <a:gd name="T44" fmla="*/ 3 w 20"/>
                <a:gd name="T45" fmla="*/ 7 h 72"/>
                <a:gd name="T46" fmla="*/ 3 w 20"/>
                <a:gd name="T47" fmla="*/ 7 h 72"/>
                <a:gd name="T48" fmla="*/ 3 w 20"/>
                <a:gd name="T49" fmla="*/ 8 h 72"/>
                <a:gd name="T50" fmla="*/ 3 w 20"/>
                <a:gd name="T51" fmla="*/ 9 h 72"/>
                <a:gd name="T52" fmla="*/ 3 w 20"/>
                <a:gd name="T53" fmla="*/ 9 h 72"/>
                <a:gd name="T54" fmla="*/ 2 w 20"/>
                <a:gd name="T55" fmla="*/ 9 h 72"/>
                <a:gd name="T56" fmla="*/ 1 w 20"/>
                <a:gd name="T57" fmla="*/ 9 h 72"/>
                <a:gd name="T58" fmla="*/ 1 w 20"/>
                <a:gd name="T59" fmla="*/ 9 h 72"/>
                <a:gd name="T60" fmla="*/ 1 w 20"/>
                <a:gd name="T61" fmla="*/ 9 h 72"/>
                <a:gd name="T62" fmla="*/ 1 w 20"/>
                <a:gd name="T63" fmla="*/ 9 h 72"/>
                <a:gd name="T64" fmla="*/ 1 w 20"/>
                <a:gd name="T65" fmla="*/ 9 h 72"/>
                <a:gd name="T66" fmla="*/ 1 w 20"/>
                <a:gd name="T67" fmla="*/ 9 h 72"/>
                <a:gd name="T68" fmla="*/ 1 w 20"/>
                <a:gd name="T69" fmla="*/ 9 h 72"/>
                <a:gd name="T70" fmla="*/ 1 w 20"/>
                <a:gd name="T71" fmla="*/ 9 h 72"/>
                <a:gd name="T72" fmla="*/ 1 w 20"/>
                <a:gd name="T73" fmla="*/ 9 h 72"/>
                <a:gd name="T74" fmla="*/ 1 w 20"/>
                <a:gd name="T75" fmla="*/ 9 h 72"/>
                <a:gd name="T76" fmla="*/ 1 w 20"/>
                <a:gd name="T77" fmla="*/ 8 h 72"/>
                <a:gd name="T78" fmla="*/ 0 w 20"/>
                <a:gd name="T79" fmla="*/ 7 h 72"/>
                <a:gd name="T80" fmla="*/ 0 w 20"/>
                <a:gd name="T81" fmla="*/ 7 h 72"/>
                <a:gd name="T82" fmla="*/ 0 w 20"/>
                <a:gd name="T83" fmla="*/ 7 h 72"/>
                <a:gd name="T84" fmla="*/ 0 w 20"/>
                <a:gd name="T85" fmla="*/ 1 h 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"/>
                <a:gd name="T130" fmla="*/ 0 h 72"/>
                <a:gd name="T131" fmla="*/ 20 w 20"/>
                <a:gd name="T132" fmla="*/ 72 h 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" h="72">
                  <a:moveTo>
                    <a:pt x="0" y="10"/>
                  </a:moveTo>
                  <a:lnTo>
                    <a:pt x="0" y="10"/>
                  </a:lnTo>
                  <a:lnTo>
                    <a:pt x="0" y="9"/>
                  </a:lnTo>
                  <a:lnTo>
                    <a:pt x="2" y="8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5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17" y="4"/>
                  </a:lnTo>
                  <a:lnTo>
                    <a:pt x="19" y="5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20" y="62"/>
                  </a:lnTo>
                  <a:lnTo>
                    <a:pt x="20" y="63"/>
                  </a:lnTo>
                  <a:lnTo>
                    <a:pt x="19" y="64"/>
                  </a:lnTo>
                  <a:lnTo>
                    <a:pt x="19" y="67"/>
                  </a:lnTo>
                  <a:lnTo>
                    <a:pt x="17" y="68"/>
                  </a:lnTo>
                  <a:lnTo>
                    <a:pt x="16" y="69"/>
                  </a:lnTo>
                  <a:lnTo>
                    <a:pt x="15" y="71"/>
                  </a:lnTo>
                  <a:lnTo>
                    <a:pt x="12" y="71"/>
                  </a:lnTo>
                  <a:lnTo>
                    <a:pt x="11" y="72"/>
                  </a:lnTo>
                  <a:lnTo>
                    <a:pt x="10" y="72"/>
                  </a:lnTo>
                  <a:lnTo>
                    <a:pt x="9" y="72"/>
                  </a:lnTo>
                  <a:lnTo>
                    <a:pt x="8" y="71"/>
                  </a:lnTo>
                  <a:lnTo>
                    <a:pt x="5" y="71"/>
                  </a:lnTo>
                  <a:lnTo>
                    <a:pt x="4" y="69"/>
                  </a:lnTo>
                  <a:lnTo>
                    <a:pt x="3" y="68"/>
                  </a:lnTo>
                  <a:lnTo>
                    <a:pt x="2" y="67"/>
                  </a:lnTo>
                  <a:lnTo>
                    <a:pt x="2" y="64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Cell Types II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2286000" y="1825625"/>
            <a:ext cx="41370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2532" name="AutoShape 9"/>
          <p:cNvSpPr>
            <a:spLocks noChangeArrowheads="1"/>
          </p:cNvSpPr>
          <p:nvPr/>
        </p:nvSpPr>
        <p:spPr bwMode="auto">
          <a:xfrm>
            <a:off x="1727200" y="1651000"/>
            <a:ext cx="6477000" cy="3511550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tr-TR" sz="2400">
              <a:latin typeface="Times New Roman" pitchFamily="18" charset="0"/>
            </a:endParaRPr>
          </a:p>
        </p:txBody>
      </p:sp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1574800" y="5670550"/>
            <a:ext cx="731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Micro cell (a) for very small volumes and flow-through cell (b) for automated applications</a:t>
            </a:r>
          </a:p>
        </p:txBody>
      </p:sp>
      <p:grpSp>
        <p:nvGrpSpPr>
          <p:cNvPr id="22534" name="Group 14"/>
          <p:cNvGrpSpPr>
            <a:grpSpLocks noChangeAspect="1"/>
          </p:cNvGrpSpPr>
          <p:nvPr/>
        </p:nvGrpSpPr>
        <p:grpSpPr bwMode="auto">
          <a:xfrm>
            <a:off x="3308350" y="1738313"/>
            <a:ext cx="3257550" cy="3265487"/>
            <a:chOff x="1716" y="1095"/>
            <a:chExt cx="2052" cy="2057"/>
          </a:xfrm>
        </p:grpSpPr>
        <p:sp>
          <p:nvSpPr>
            <p:cNvPr id="22535" name="AutoShape 13"/>
            <p:cNvSpPr>
              <a:spLocks noChangeAspect="1" noChangeArrowheads="1" noTextEdit="1"/>
            </p:cNvSpPr>
            <p:nvPr/>
          </p:nvSpPr>
          <p:spPr bwMode="auto">
            <a:xfrm>
              <a:off x="1716" y="1095"/>
              <a:ext cx="2052" cy="2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36" name="Freeform 15"/>
            <p:cNvSpPr>
              <a:spLocks/>
            </p:cNvSpPr>
            <p:nvPr/>
          </p:nvSpPr>
          <p:spPr bwMode="auto">
            <a:xfrm>
              <a:off x="2407" y="2968"/>
              <a:ext cx="25" cy="125"/>
            </a:xfrm>
            <a:custGeom>
              <a:avLst/>
              <a:gdLst>
                <a:gd name="T0" fmla="*/ 7 w 49"/>
                <a:gd name="T1" fmla="*/ 32 h 249"/>
                <a:gd name="T2" fmla="*/ 6 w 49"/>
                <a:gd name="T3" fmla="*/ 28 h 249"/>
                <a:gd name="T4" fmla="*/ 5 w 49"/>
                <a:gd name="T5" fmla="*/ 24 h 249"/>
                <a:gd name="T6" fmla="*/ 4 w 49"/>
                <a:gd name="T7" fmla="*/ 20 h 249"/>
                <a:gd name="T8" fmla="*/ 4 w 49"/>
                <a:gd name="T9" fmla="*/ 16 h 249"/>
                <a:gd name="T10" fmla="*/ 4 w 49"/>
                <a:gd name="T11" fmla="*/ 12 h 249"/>
                <a:gd name="T12" fmla="*/ 5 w 49"/>
                <a:gd name="T13" fmla="*/ 8 h 249"/>
                <a:gd name="T14" fmla="*/ 7 w 49"/>
                <a:gd name="T15" fmla="*/ 0 h 249"/>
                <a:gd name="T16" fmla="*/ 6 w 49"/>
                <a:gd name="T17" fmla="*/ 0 h 249"/>
                <a:gd name="T18" fmla="*/ 4 w 49"/>
                <a:gd name="T19" fmla="*/ 0 h 249"/>
                <a:gd name="T20" fmla="*/ 5 w 49"/>
                <a:gd name="T21" fmla="*/ 0 h 249"/>
                <a:gd name="T22" fmla="*/ 2 w 49"/>
                <a:gd name="T23" fmla="*/ 8 h 249"/>
                <a:gd name="T24" fmla="*/ 1 w 49"/>
                <a:gd name="T25" fmla="*/ 12 h 249"/>
                <a:gd name="T26" fmla="*/ 0 w 49"/>
                <a:gd name="T27" fmla="*/ 16 h 249"/>
                <a:gd name="T28" fmla="*/ 1 w 49"/>
                <a:gd name="T29" fmla="*/ 20 h 249"/>
                <a:gd name="T30" fmla="*/ 2 w 49"/>
                <a:gd name="T31" fmla="*/ 24 h 249"/>
                <a:gd name="T32" fmla="*/ 3 w 49"/>
                <a:gd name="T33" fmla="*/ 27 h 249"/>
                <a:gd name="T34" fmla="*/ 4 w 49"/>
                <a:gd name="T35" fmla="*/ 29 h 249"/>
                <a:gd name="T36" fmla="*/ 5 w 49"/>
                <a:gd name="T37" fmla="*/ 32 h 249"/>
                <a:gd name="T38" fmla="*/ 4 w 49"/>
                <a:gd name="T39" fmla="*/ 31 h 249"/>
                <a:gd name="T40" fmla="*/ 6 w 49"/>
                <a:gd name="T41" fmla="*/ 31 h 249"/>
                <a:gd name="T42" fmla="*/ 7 w 49"/>
                <a:gd name="T43" fmla="*/ 32 h 24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9"/>
                <a:gd name="T67" fmla="*/ 0 h 249"/>
                <a:gd name="T68" fmla="*/ 49 w 49"/>
                <a:gd name="T69" fmla="*/ 249 h 24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9" h="249">
                  <a:moveTo>
                    <a:pt x="49" y="249"/>
                  </a:moveTo>
                  <a:lnTo>
                    <a:pt x="41" y="219"/>
                  </a:lnTo>
                  <a:lnTo>
                    <a:pt x="34" y="188"/>
                  </a:lnTo>
                  <a:lnTo>
                    <a:pt x="29" y="156"/>
                  </a:lnTo>
                  <a:lnTo>
                    <a:pt x="27" y="125"/>
                  </a:lnTo>
                  <a:lnTo>
                    <a:pt x="29" y="93"/>
                  </a:lnTo>
                  <a:lnTo>
                    <a:pt x="34" y="63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11" y="63"/>
                  </a:lnTo>
                  <a:lnTo>
                    <a:pt x="3" y="93"/>
                  </a:lnTo>
                  <a:lnTo>
                    <a:pt x="0" y="125"/>
                  </a:lnTo>
                  <a:lnTo>
                    <a:pt x="3" y="155"/>
                  </a:lnTo>
                  <a:lnTo>
                    <a:pt x="11" y="185"/>
                  </a:lnTo>
                  <a:lnTo>
                    <a:pt x="21" y="216"/>
                  </a:lnTo>
                  <a:lnTo>
                    <a:pt x="27" y="232"/>
                  </a:lnTo>
                  <a:lnTo>
                    <a:pt x="33" y="249"/>
                  </a:lnTo>
                  <a:lnTo>
                    <a:pt x="27" y="245"/>
                  </a:lnTo>
                  <a:lnTo>
                    <a:pt x="43" y="245"/>
                  </a:lnTo>
                  <a:lnTo>
                    <a:pt x="49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37" name="Freeform 16"/>
            <p:cNvSpPr>
              <a:spLocks/>
            </p:cNvSpPr>
            <p:nvPr/>
          </p:nvSpPr>
          <p:spPr bwMode="auto">
            <a:xfrm>
              <a:off x="2472" y="3002"/>
              <a:ext cx="26" cy="74"/>
            </a:xfrm>
            <a:custGeom>
              <a:avLst/>
              <a:gdLst>
                <a:gd name="T0" fmla="*/ 0 w 52"/>
                <a:gd name="T1" fmla="*/ 16 h 147"/>
                <a:gd name="T2" fmla="*/ 0 w 52"/>
                <a:gd name="T3" fmla="*/ 19 h 147"/>
                <a:gd name="T4" fmla="*/ 2 w 52"/>
                <a:gd name="T5" fmla="*/ 18 h 147"/>
                <a:gd name="T6" fmla="*/ 3 w 52"/>
                <a:gd name="T7" fmla="*/ 16 h 147"/>
                <a:gd name="T8" fmla="*/ 3 w 52"/>
                <a:gd name="T9" fmla="*/ 15 h 147"/>
                <a:gd name="T10" fmla="*/ 3 w 52"/>
                <a:gd name="T11" fmla="*/ 18 h 147"/>
                <a:gd name="T12" fmla="*/ 7 w 52"/>
                <a:gd name="T13" fmla="*/ 18 h 147"/>
                <a:gd name="T14" fmla="*/ 7 w 52"/>
                <a:gd name="T15" fmla="*/ 19 h 147"/>
                <a:gd name="T16" fmla="*/ 7 w 52"/>
                <a:gd name="T17" fmla="*/ 15 h 147"/>
                <a:gd name="T18" fmla="*/ 6 w 52"/>
                <a:gd name="T19" fmla="*/ 14 h 147"/>
                <a:gd name="T20" fmla="*/ 6 w 52"/>
                <a:gd name="T21" fmla="*/ 6 h 147"/>
                <a:gd name="T22" fmla="*/ 7 w 52"/>
                <a:gd name="T23" fmla="*/ 6 h 147"/>
                <a:gd name="T24" fmla="*/ 6 w 52"/>
                <a:gd name="T25" fmla="*/ 3 h 147"/>
                <a:gd name="T26" fmla="*/ 3 w 52"/>
                <a:gd name="T27" fmla="*/ 1 h 147"/>
                <a:gd name="T28" fmla="*/ 1 w 52"/>
                <a:gd name="T29" fmla="*/ 1 h 147"/>
                <a:gd name="T30" fmla="*/ 0 w 52"/>
                <a:gd name="T31" fmla="*/ 0 h 147"/>
                <a:gd name="T32" fmla="*/ 0 w 52"/>
                <a:gd name="T33" fmla="*/ 3 h 147"/>
                <a:gd name="T34" fmla="*/ 2 w 52"/>
                <a:gd name="T35" fmla="*/ 3 h 147"/>
                <a:gd name="T36" fmla="*/ 3 w 52"/>
                <a:gd name="T37" fmla="*/ 5 h 147"/>
                <a:gd name="T38" fmla="*/ 3 w 52"/>
                <a:gd name="T39" fmla="*/ 8 h 147"/>
                <a:gd name="T40" fmla="*/ 0 w 52"/>
                <a:gd name="T41" fmla="*/ 8 h 147"/>
                <a:gd name="T42" fmla="*/ 0 w 52"/>
                <a:gd name="T43" fmla="*/ 10 h 147"/>
                <a:gd name="T44" fmla="*/ 1 w 52"/>
                <a:gd name="T45" fmla="*/ 10 h 147"/>
                <a:gd name="T46" fmla="*/ 3 w 52"/>
                <a:gd name="T47" fmla="*/ 10 h 147"/>
                <a:gd name="T48" fmla="*/ 3 w 52"/>
                <a:gd name="T49" fmla="*/ 14 h 147"/>
                <a:gd name="T50" fmla="*/ 2 w 52"/>
                <a:gd name="T51" fmla="*/ 16 h 147"/>
                <a:gd name="T52" fmla="*/ 1 w 52"/>
                <a:gd name="T53" fmla="*/ 17 h 147"/>
                <a:gd name="T54" fmla="*/ 0 w 52"/>
                <a:gd name="T55" fmla="*/ 16 h 1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2"/>
                <a:gd name="T85" fmla="*/ 0 h 147"/>
                <a:gd name="T86" fmla="*/ 52 w 52"/>
                <a:gd name="T87" fmla="*/ 147 h 1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2" h="147">
                  <a:moveTo>
                    <a:pt x="0" y="126"/>
                  </a:moveTo>
                  <a:lnTo>
                    <a:pt x="0" y="147"/>
                  </a:lnTo>
                  <a:lnTo>
                    <a:pt x="12" y="144"/>
                  </a:lnTo>
                  <a:lnTo>
                    <a:pt x="26" y="126"/>
                  </a:lnTo>
                  <a:lnTo>
                    <a:pt x="26" y="120"/>
                  </a:lnTo>
                  <a:lnTo>
                    <a:pt x="26" y="141"/>
                  </a:lnTo>
                  <a:lnTo>
                    <a:pt x="52" y="141"/>
                  </a:lnTo>
                  <a:lnTo>
                    <a:pt x="52" y="147"/>
                  </a:lnTo>
                  <a:lnTo>
                    <a:pt x="52" y="115"/>
                  </a:lnTo>
                  <a:lnTo>
                    <a:pt x="46" y="109"/>
                  </a:lnTo>
                  <a:lnTo>
                    <a:pt x="46" y="42"/>
                  </a:lnTo>
                  <a:lnTo>
                    <a:pt x="52" y="46"/>
                  </a:lnTo>
                  <a:lnTo>
                    <a:pt x="47" y="22"/>
                  </a:lnTo>
                  <a:lnTo>
                    <a:pt x="28" y="8"/>
                  </a:lnTo>
                  <a:lnTo>
                    <a:pt x="5" y="4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2" y="23"/>
                  </a:lnTo>
                  <a:lnTo>
                    <a:pt x="24" y="35"/>
                  </a:lnTo>
                  <a:lnTo>
                    <a:pt x="26" y="57"/>
                  </a:lnTo>
                  <a:lnTo>
                    <a:pt x="0" y="57"/>
                  </a:lnTo>
                  <a:lnTo>
                    <a:pt x="0" y="73"/>
                  </a:lnTo>
                  <a:lnTo>
                    <a:pt x="5" y="78"/>
                  </a:lnTo>
                  <a:lnTo>
                    <a:pt x="26" y="73"/>
                  </a:lnTo>
                  <a:lnTo>
                    <a:pt x="23" y="108"/>
                  </a:lnTo>
                  <a:lnTo>
                    <a:pt x="14" y="126"/>
                  </a:lnTo>
                  <a:lnTo>
                    <a:pt x="5" y="13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38" name="Freeform 17"/>
            <p:cNvSpPr>
              <a:spLocks/>
            </p:cNvSpPr>
            <p:nvPr/>
          </p:nvSpPr>
          <p:spPr bwMode="auto">
            <a:xfrm>
              <a:off x="2449" y="3002"/>
              <a:ext cx="26" cy="24"/>
            </a:xfrm>
            <a:custGeom>
              <a:avLst/>
              <a:gdLst>
                <a:gd name="T0" fmla="*/ 6 w 51"/>
                <a:gd name="T1" fmla="*/ 3 h 46"/>
                <a:gd name="T2" fmla="*/ 6 w 51"/>
                <a:gd name="T3" fmla="*/ 0 h 46"/>
                <a:gd name="T4" fmla="*/ 7 w 51"/>
                <a:gd name="T5" fmla="*/ 1 h 46"/>
                <a:gd name="T6" fmla="*/ 7 w 51"/>
                <a:gd name="T7" fmla="*/ 0 h 46"/>
                <a:gd name="T8" fmla="*/ 6 w 51"/>
                <a:gd name="T9" fmla="*/ 0 h 46"/>
                <a:gd name="T10" fmla="*/ 4 w 51"/>
                <a:gd name="T11" fmla="*/ 1 h 46"/>
                <a:gd name="T12" fmla="*/ 3 w 51"/>
                <a:gd name="T13" fmla="*/ 1 h 46"/>
                <a:gd name="T14" fmla="*/ 3 w 51"/>
                <a:gd name="T15" fmla="*/ 2 h 46"/>
                <a:gd name="T16" fmla="*/ 2 w 51"/>
                <a:gd name="T17" fmla="*/ 2 h 46"/>
                <a:gd name="T18" fmla="*/ 1 w 51"/>
                <a:gd name="T19" fmla="*/ 4 h 46"/>
                <a:gd name="T20" fmla="*/ 1 w 51"/>
                <a:gd name="T21" fmla="*/ 5 h 46"/>
                <a:gd name="T22" fmla="*/ 1 w 51"/>
                <a:gd name="T23" fmla="*/ 7 h 46"/>
                <a:gd name="T24" fmla="*/ 0 w 51"/>
                <a:gd name="T25" fmla="*/ 6 h 46"/>
                <a:gd name="T26" fmla="*/ 4 w 51"/>
                <a:gd name="T27" fmla="*/ 6 h 46"/>
                <a:gd name="T28" fmla="*/ 4 w 51"/>
                <a:gd name="T29" fmla="*/ 7 h 46"/>
                <a:gd name="T30" fmla="*/ 4 w 51"/>
                <a:gd name="T31" fmla="*/ 5 h 46"/>
                <a:gd name="T32" fmla="*/ 5 w 51"/>
                <a:gd name="T33" fmla="*/ 4 h 46"/>
                <a:gd name="T34" fmla="*/ 5 w 51"/>
                <a:gd name="T35" fmla="*/ 3 h 46"/>
                <a:gd name="T36" fmla="*/ 6 w 51"/>
                <a:gd name="T37" fmla="*/ 3 h 46"/>
                <a:gd name="T38" fmla="*/ 7 w 51"/>
                <a:gd name="T39" fmla="*/ 3 h 46"/>
                <a:gd name="T40" fmla="*/ 6 w 51"/>
                <a:gd name="T41" fmla="*/ 3 h 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"/>
                <a:gd name="T64" fmla="*/ 0 h 46"/>
                <a:gd name="T65" fmla="*/ 51 w 51"/>
                <a:gd name="T66" fmla="*/ 46 h 4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" h="46">
                  <a:moveTo>
                    <a:pt x="46" y="21"/>
                  </a:moveTo>
                  <a:lnTo>
                    <a:pt x="46" y="0"/>
                  </a:lnTo>
                  <a:lnTo>
                    <a:pt x="51" y="4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30" y="2"/>
                  </a:lnTo>
                  <a:lnTo>
                    <a:pt x="22" y="4"/>
                  </a:lnTo>
                  <a:lnTo>
                    <a:pt x="17" y="9"/>
                  </a:lnTo>
                  <a:lnTo>
                    <a:pt x="12" y="16"/>
                  </a:lnTo>
                  <a:lnTo>
                    <a:pt x="7" y="24"/>
                  </a:lnTo>
                  <a:lnTo>
                    <a:pt x="6" y="34"/>
                  </a:lnTo>
                  <a:lnTo>
                    <a:pt x="5" y="46"/>
                  </a:lnTo>
                  <a:lnTo>
                    <a:pt x="0" y="42"/>
                  </a:lnTo>
                  <a:lnTo>
                    <a:pt x="26" y="42"/>
                  </a:lnTo>
                  <a:lnTo>
                    <a:pt x="26" y="46"/>
                  </a:lnTo>
                  <a:lnTo>
                    <a:pt x="28" y="36"/>
                  </a:lnTo>
                  <a:lnTo>
                    <a:pt x="33" y="28"/>
                  </a:lnTo>
                  <a:lnTo>
                    <a:pt x="39" y="23"/>
                  </a:lnTo>
                  <a:lnTo>
                    <a:pt x="46" y="21"/>
                  </a:lnTo>
                  <a:lnTo>
                    <a:pt x="51" y="21"/>
                  </a:lnTo>
                  <a:lnTo>
                    <a:pt x="46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39" name="Freeform 18"/>
            <p:cNvSpPr>
              <a:spLocks/>
            </p:cNvSpPr>
            <p:nvPr/>
          </p:nvSpPr>
          <p:spPr bwMode="auto">
            <a:xfrm>
              <a:off x="2449" y="3031"/>
              <a:ext cx="26" cy="47"/>
            </a:xfrm>
            <a:custGeom>
              <a:avLst/>
              <a:gdLst>
                <a:gd name="T0" fmla="*/ 6 w 51"/>
                <a:gd name="T1" fmla="*/ 2 h 94"/>
                <a:gd name="T2" fmla="*/ 6 w 51"/>
                <a:gd name="T3" fmla="*/ 0 h 94"/>
                <a:gd name="T4" fmla="*/ 7 w 51"/>
                <a:gd name="T5" fmla="*/ 0 h 94"/>
                <a:gd name="T6" fmla="*/ 5 w 51"/>
                <a:gd name="T7" fmla="*/ 1 h 94"/>
                <a:gd name="T8" fmla="*/ 3 w 51"/>
                <a:gd name="T9" fmla="*/ 1 h 94"/>
                <a:gd name="T10" fmla="*/ 2 w 51"/>
                <a:gd name="T11" fmla="*/ 3 h 94"/>
                <a:gd name="T12" fmla="*/ 1 w 51"/>
                <a:gd name="T13" fmla="*/ 3 h 94"/>
                <a:gd name="T14" fmla="*/ 1 w 51"/>
                <a:gd name="T15" fmla="*/ 5 h 94"/>
                <a:gd name="T16" fmla="*/ 0 w 51"/>
                <a:gd name="T17" fmla="*/ 6 h 94"/>
                <a:gd name="T18" fmla="*/ 1 w 51"/>
                <a:gd name="T19" fmla="*/ 8 h 94"/>
                <a:gd name="T20" fmla="*/ 1 w 51"/>
                <a:gd name="T21" fmla="*/ 10 h 94"/>
                <a:gd name="T22" fmla="*/ 2 w 51"/>
                <a:gd name="T23" fmla="*/ 11 h 94"/>
                <a:gd name="T24" fmla="*/ 3 w 51"/>
                <a:gd name="T25" fmla="*/ 12 h 94"/>
                <a:gd name="T26" fmla="*/ 4 w 51"/>
                <a:gd name="T27" fmla="*/ 12 h 94"/>
                <a:gd name="T28" fmla="*/ 5 w 51"/>
                <a:gd name="T29" fmla="*/ 12 h 94"/>
                <a:gd name="T30" fmla="*/ 6 w 51"/>
                <a:gd name="T31" fmla="*/ 12 h 94"/>
                <a:gd name="T32" fmla="*/ 7 w 51"/>
                <a:gd name="T33" fmla="*/ 12 h 94"/>
                <a:gd name="T34" fmla="*/ 6 w 51"/>
                <a:gd name="T35" fmla="*/ 12 h 94"/>
                <a:gd name="T36" fmla="*/ 6 w 51"/>
                <a:gd name="T37" fmla="*/ 9 h 94"/>
                <a:gd name="T38" fmla="*/ 7 w 51"/>
                <a:gd name="T39" fmla="*/ 10 h 94"/>
                <a:gd name="T40" fmla="*/ 6 w 51"/>
                <a:gd name="T41" fmla="*/ 10 h 94"/>
                <a:gd name="T42" fmla="*/ 5 w 51"/>
                <a:gd name="T43" fmla="*/ 9 h 94"/>
                <a:gd name="T44" fmla="*/ 4 w 51"/>
                <a:gd name="T45" fmla="*/ 9 h 94"/>
                <a:gd name="T46" fmla="*/ 3 w 51"/>
                <a:gd name="T47" fmla="*/ 7 h 94"/>
                <a:gd name="T48" fmla="*/ 3 w 51"/>
                <a:gd name="T49" fmla="*/ 6 h 94"/>
                <a:gd name="T50" fmla="*/ 3 w 51"/>
                <a:gd name="T51" fmla="*/ 6 h 94"/>
                <a:gd name="T52" fmla="*/ 3 w 51"/>
                <a:gd name="T53" fmla="*/ 5 h 94"/>
                <a:gd name="T54" fmla="*/ 4 w 51"/>
                <a:gd name="T55" fmla="*/ 3 h 94"/>
                <a:gd name="T56" fmla="*/ 5 w 51"/>
                <a:gd name="T57" fmla="*/ 3 h 94"/>
                <a:gd name="T58" fmla="*/ 7 w 51"/>
                <a:gd name="T59" fmla="*/ 3 h 94"/>
                <a:gd name="T60" fmla="*/ 6 w 51"/>
                <a:gd name="T61" fmla="*/ 2 h 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"/>
                <a:gd name="T94" fmla="*/ 0 h 94"/>
                <a:gd name="T95" fmla="*/ 51 w 51"/>
                <a:gd name="T96" fmla="*/ 94 h 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" h="94">
                  <a:moveTo>
                    <a:pt x="46" y="16"/>
                  </a:moveTo>
                  <a:lnTo>
                    <a:pt x="46" y="0"/>
                  </a:lnTo>
                  <a:lnTo>
                    <a:pt x="51" y="0"/>
                  </a:lnTo>
                  <a:lnTo>
                    <a:pt x="33" y="5"/>
                  </a:lnTo>
                  <a:lnTo>
                    <a:pt x="17" y="12"/>
                  </a:lnTo>
                  <a:lnTo>
                    <a:pt x="10" y="17"/>
                  </a:lnTo>
                  <a:lnTo>
                    <a:pt x="5" y="25"/>
                  </a:lnTo>
                  <a:lnTo>
                    <a:pt x="1" y="35"/>
                  </a:lnTo>
                  <a:lnTo>
                    <a:pt x="0" y="48"/>
                  </a:lnTo>
                  <a:lnTo>
                    <a:pt x="3" y="64"/>
                  </a:lnTo>
                  <a:lnTo>
                    <a:pt x="8" y="79"/>
                  </a:lnTo>
                  <a:lnTo>
                    <a:pt x="13" y="85"/>
                  </a:lnTo>
                  <a:lnTo>
                    <a:pt x="19" y="90"/>
                  </a:lnTo>
                  <a:lnTo>
                    <a:pt x="27" y="93"/>
                  </a:lnTo>
                  <a:lnTo>
                    <a:pt x="36" y="94"/>
                  </a:lnTo>
                  <a:lnTo>
                    <a:pt x="43" y="94"/>
                  </a:lnTo>
                  <a:lnTo>
                    <a:pt x="51" y="90"/>
                  </a:lnTo>
                  <a:lnTo>
                    <a:pt x="46" y="90"/>
                  </a:lnTo>
                  <a:lnTo>
                    <a:pt x="46" y="69"/>
                  </a:lnTo>
                  <a:lnTo>
                    <a:pt x="51" y="73"/>
                  </a:lnTo>
                  <a:lnTo>
                    <a:pt x="41" y="73"/>
                  </a:lnTo>
                  <a:lnTo>
                    <a:pt x="33" y="71"/>
                  </a:lnTo>
                  <a:lnTo>
                    <a:pt x="27" y="66"/>
                  </a:lnTo>
                  <a:lnTo>
                    <a:pt x="22" y="58"/>
                  </a:lnTo>
                  <a:lnTo>
                    <a:pt x="20" y="48"/>
                  </a:lnTo>
                  <a:lnTo>
                    <a:pt x="21" y="41"/>
                  </a:lnTo>
                  <a:lnTo>
                    <a:pt x="22" y="35"/>
                  </a:lnTo>
                  <a:lnTo>
                    <a:pt x="30" y="27"/>
                  </a:lnTo>
                  <a:lnTo>
                    <a:pt x="40" y="22"/>
                  </a:lnTo>
                  <a:lnTo>
                    <a:pt x="51" y="21"/>
                  </a:lnTo>
                  <a:lnTo>
                    <a:pt x="46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40" name="Freeform 19"/>
            <p:cNvSpPr>
              <a:spLocks/>
            </p:cNvSpPr>
            <p:nvPr/>
          </p:nvSpPr>
          <p:spPr bwMode="auto">
            <a:xfrm>
              <a:off x="2517" y="2968"/>
              <a:ext cx="22" cy="125"/>
            </a:xfrm>
            <a:custGeom>
              <a:avLst/>
              <a:gdLst>
                <a:gd name="T0" fmla="*/ 2 w 45"/>
                <a:gd name="T1" fmla="*/ 32 h 249"/>
                <a:gd name="T2" fmla="*/ 3 w 45"/>
                <a:gd name="T3" fmla="*/ 27 h 249"/>
                <a:gd name="T4" fmla="*/ 4 w 45"/>
                <a:gd name="T5" fmla="*/ 24 h 249"/>
                <a:gd name="T6" fmla="*/ 5 w 45"/>
                <a:gd name="T7" fmla="*/ 20 h 249"/>
                <a:gd name="T8" fmla="*/ 5 w 45"/>
                <a:gd name="T9" fmla="*/ 16 h 249"/>
                <a:gd name="T10" fmla="*/ 5 w 45"/>
                <a:gd name="T11" fmla="*/ 12 h 249"/>
                <a:gd name="T12" fmla="*/ 4 w 45"/>
                <a:gd name="T13" fmla="*/ 8 h 249"/>
                <a:gd name="T14" fmla="*/ 2 w 45"/>
                <a:gd name="T15" fmla="*/ 0 h 249"/>
                <a:gd name="T16" fmla="*/ 0 w 45"/>
                <a:gd name="T17" fmla="*/ 0 h 249"/>
                <a:gd name="T18" fmla="*/ 0 w 45"/>
                <a:gd name="T19" fmla="*/ 0 h 249"/>
                <a:gd name="T20" fmla="*/ 2 w 45"/>
                <a:gd name="T21" fmla="*/ 8 h 249"/>
                <a:gd name="T22" fmla="*/ 3 w 45"/>
                <a:gd name="T23" fmla="*/ 12 h 249"/>
                <a:gd name="T24" fmla="*/ 3 w 45"/>
                <a:gd name="T25" fmla="*/ 16 h 249"/>
                <a:gd name="T26" fmla="*/ 3 w 45"/>
                <a:gd name="T27" fmla="*/ 20 h 249"/>
                <a:gd name="T28" fmla="*/ 2 w 45"/>
                <a:gd name="T29" fmla="*/ 24 h 249"/>
                <a:gd name="T30" fmla="*/ 0 w 45"/>
                <a:gd name="T31" fmla="*/ 32 h 249"/>
                <a:gd name="T32" fmla="*/ 0 w 45"/>
                <a:gd name="T33" fmla="*/ 31 h 249"/>
                <a:gd name="T34" fmla="*/ 2 w 45"/>
                <a:gd name="T35" fmla="*/ 31 h 249"/>
                <a:gd name="T36" fmla="*/ 2 w 45"/>
                <a:gd name="T37" fmla="*/ 32 h 2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"/>
                <a:gd name="T58" fmla="*/ 0 h 249"/>
                <a:gd name="T59" fmla="*/ 45 w 45"/>
                <a:gd name="T60" fmla="*/ 249 h 2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" h="249">
                  <a:moveTo>
                    <a:pt x="20" y="249"/>
                  </a:moveTo>
                  <a:lnTo>
                    <a:pt x="28" y="216"/>
                  </a:lnTo>
                  <a:lnTo>
                    <a:pt x="37" y="185"/>
                  </a:lnTo>
                  <a:lnTo>
                    <a:pt x="42" y="155"/>
                  </a:lnTo>
                  <a:lnTo>
                    <a:pt x="45" y="125"/>
                  </a:lnTo>
                  <a:lnTo>
                    <a:pt x="42" y="93"/>
                  </a:lnTo>
                  <a:lnTo>
                    <a:pt x="37" y="63"/>
                  </a:lnTo>
                  <a:lnTo>
                    <a:pt x="2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19" y="63"/>
                  </a:lnTo>
                  <a:lnTo>
                    <a:pt x="24" y="93"/>
                  </a:lnTo>
                  <a:lnTo>
                    <a:pt x="25" y="125"/>
                  </a:lnTo>
                  <a:lnTo>
                    <a:pt x="24" y="156"/>
                  </a:lnTo>
                  <a:lnTo>
                    <a:pt x="19" y="188"/>
                  </a:lnTo>
                  <a:lnTo>
                    <a:pt x="6" y="249"/>
                  </a:lnTo>
                  <a:lnTo>
                    <a:pt x="6" y="245"/>
                  </a:lnTo>
                  <a:lnTo>
                    <a:pt x="20" y="245"/>
                  </a:lnTo>
                  <a:lnTo>
                    <a:pt x="20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41" name="Freeform 20"/>
            <p:cNvSpPr>
              <a:spLocks/>
            </p:cNvSpPr>
            <p:nvPr/>
          </p:nvSpPr>
          <p:spPr bwMode="auto">
            <a:xfrm>
              <a:off x="3576" y="2968"/>
              <a:ext cx="19" cy="125"/>
            </a:xfrm>
            <a:custGeom>
              <a:avLst/>
              <a:gdLst>
                <a:gd name="T0" fmla="*/ 5 w 38"/>
                <a:gd name="T1" fmla="*/ 32 h 249"/>
                <a:gd name="T2" fmla="*/ 4 w 38"/>
                <a:gd name="T3" fmla="*/ 28 h 249"/>
                <a:gd name="T4" fmla="*/ 3 w 38"/>
                <a:gd name="T5" fmla="*/ 24 h 249"/>
                <a:gd name="T6" fmla="*/ 3 w 38"/>
                <a:gd name="T7" fmla="*/ 20 h 249"/>
                <a:gd name="T8" fmla="*/ 3 w 38"/>
                <a:gd name="T9" fmla="*/ 16 h 249"/>
                <a:gd name="T10" fmla="*/ 3 w 38"/>
                <a:gd name="T11" fmla="*/ 12 h 249"/>
                <a:gd name="T12" fmla="*/ 3 w 38"/>
                <a:gd name="T13" fmla="*/ 8 h 249"/>
                <a:gd name="T14" fmla="*/ 4 w 38"/>
                <a:gd name="T15" fmla="*/ 4 h 249"/>
                <a:gd name="T16" fmla="*/ 5 w 38"/>
                <a:gd name="T17" fmla="*/ 0 h 249"/>
                <a:gd name="T18" fmla="*/ 3 w 38"/>
                <a:gd name="T19" fmla="*/ 0 h 249"/>
                <a:gd name="T20" fmla="*/ 1 w 38"/>
                <a:gd name="T21" fmla="*/ 8 h 249"/>
                <a:gd name="T22" fmla="*/ 1 w 38"/>
                <a:gd name="T23" fmla="*/ 12 h 249"/>
                <a:gd name="T24" fmla="*/ 0 w 38"/>
                <a:gd name="T25" fmla="*/ 16 h 249"/>
                <a:gd name="T26" fmla="*/ 1 w 38"/>
                <a:gd name="T27" fmla="*/ 20 h 249"/>
                <a:gd name="T28" fmla="*/ 1 w 38"/>
                <a:gd name="T29" fmla="*/ 24 h 249"/>
                <a:gd name="T30" fmla="*/ 2 w 38"/>
                <a:gd name="T31" fmla="*/ 27 h 249"/>
                <a:gd name="T32" fmla="*/ 3 w 38"/>
                <a:gd name="T33" fmla="*/ 32 h 249"/>
                <a:gd name="T34" fmla="*/ 3 w 38"/>
                <a:gd name="T35" fmla="*/ 31 h 249"/>
                <a:gd name="T36" fmla="*/ 5 w 38"/>
                <a:gd name="T37" fmla="*/ 31 h 249"/>
                <a:gd name="T38" fmla="*/ 5 w 38"/>
                <a:gd name="T39" fmla="*/ 32 h 2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"/>
                <a:gd name="T61" fmla="*/ 0 h 249"/>
                <a:gd name="T62" fmla="*/ 38 w 38"/>
                <a:gd name="T63" fmla="*/ 249 h 2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" h="249">
                  <a:moveTo>
                    <a:pt x="38" y="249"/>
                  </a:moveTo>
                  <a:lnTo>
                    <a:pt x="32" y="219"/>
                  </a:lnTo>
                  <a:lnTo>
                    <a:pt x="28" y="188"/>
                  </a:lnTo>
                  <a:lnTo>
                    <a:pt x="25" y="156"/>
                  </a:lnTo>
                  <a:lnTo>
                    <a:pt x="24" y="125"/>
                  </a:lnTo>
                  <a:lnTo>
                    <a:pt x="25" y="93"/>
                  </a:lnTo>
                  <a:lnTo>
                    <a:pt x="28" y="63"/>
                  </a:lnTo>
                  <a:lnTo>
                    <a:pt x="32" y="32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8" y="63"/>
                  </a:lnTo>
                  <a:lnTo>
                    <a:pt x="2" y="93"/>
                  </a:lnTo>
                  <a:lnTo>
                    <a:pt x="0" y="125"/>
                  </a:lnTo>
                  <a:lnTo>
                    <a:pt x="2" y="155"/>
                  </a:lnTo>
                  <a:lnTo>
                    <a:pt x="8" y="185"/>
                  </a:lnTo>
                  <a:lnTo>
                    <a:pt x="16" y="216"/>
                  </a:lnTo>
                  <a:lnTo>
                    <a:pt x="24" y="249"/>
                  </a:lnTo>
                  <a:lnTo>
                    <a:pt x="24" y="245"/>
                  </a:lnTo>
                  <a:lnTo>
                    <a:pt x="38" y="245"/>
                  </a:lnTo>
                  <a:lnTo>
                    <a:pt x="38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42" name="Freeform 21"/>
            <p:cNvSpPr>
              <a:spLocks/>
            </p:cNvSpPr>
            <p:nvPr/>
          </p:nvSpPr>
          <p:spPr bwMode="auto">
            <a:xfrm>
              <a:off x="3642" y="3002"/>
              <a:ext cx="27" cy="76"/>
            </a:xfrm>
            <a:custGeom>
              <a:avLst/>
              <a:gdLst>
                <a:gd name="T0" fmla="*/ 0 w 55"/>
                <a:gd name="T1" fmla="*/ 15 h 152"/>
                <a:gd name="T2" fmla="*/ 0 w 55"/>
                <a:gd name="T3" fmla="*/ 19 h 152"/>
                <a:gd name="T4" fmla="*/ 0 w 55"/>
                <a:gd name="T5" fmla="*/ 19 h 152"/>
                <a:gd name="T6" fmla="*/ 0 w 55"/>
                <a:gd name="T7" fmla="*/ 19 h 152"/>
                <a:gd name="T8" fmla="*/ 2 w 55"/>
                <a:gd name="T9" fmla="*/ 19 h 152"/>
                <a:gd name="T10" fmla="*/ 3 w 55"/>
                <a:gd name="T11" fmla="*/ 19 h 152"/>
                <a:gd name="T12" fmla="*/ 4 w 55"/>
                <a:gd name="T13" fmla="*/ 18 h 152"/>
                <a:gd name="T14" fmla="*/ 5 w 55"/>
                <a:gd name="T15" fmla="*/ 17 h 152"/>
                <a:gd name="T16" fmla="*/ 6 w 55"/>
                <a:gd name="T17" fmla="*/ 14 h 152"/>
                <a:gd name="T18" fmla="*/ 6 w 55"/>
                <a:gd name="T19" fmla="*/ 12 h 152"/>
                <a:gd name="T20" fmla="*/ 6 w 55"/>
                <a:gd name="T21" fmla="*/ 10 h 152"/>
                <a:gd name="T22" fmla="*/ 6 w 55"/>
                <a:gd name="T23" fmla="*/ 6 h 152"/>
                <a:gd name="T24" fmla="*/ 6 w 55"/>
                <a:gd name="T25" fmla="*/ 5 h 152"/>
                <a:gd name="T26" fmla="*/ 6 w 55"/>
                <a:gd name="T27" fmla="*/ 3 h 152"/>
                <a:gd name="T28" fmla="*/ 5 w 55"/>
                <a:gd name="T29" fmla="*/ 1 h 152"/>
                <a:gd name="T30" fmla="*/ 4 w 55"/>
                <a:gd name="T31" fmla="*/ 1 h 152"/>
                <a:gd name="T32" fmla="*/ 2 w 55"/>
                <a:gd name="T33" fmla="*/ 1 h 152"/>
                <a:gd name="T34" fmla="*/ 0 w 55"/>
                <a:gd name="T35" fmla="*/ 0 h 152"/>
                <a:gd name="T36" fmla="*/ 0 w 55"/>
                <a:gd name="T37" fmla="*/ 1 h 152"/>
                <a:gd name="T38" fmla="*/ 0 w 55"/>
                <a:gd name="T39" fmla="*/ 1 h 152"/>
                <a:gd name="T40" fmla="*/ 0 w 55"/>
                <a:gd name="T41" fmla="*/ 1 h 152"/>
                <a:gd name="T42" fmla="*/ 0 w 55"/>
                <a:gd name="T43" fmla="*/ 0 h 152"/>
                <a:gd name="T44" fmla="*/ 0 w 55"/>
                <a:gd name="T45" fmla="*/ 2 h 152"/>
                <a:gd name="T46" fmla="*/ 0 w 55"/>
                <a:gd name="T47" fmla="*/ 2 h 152"/>
                <a:gd name="T48" fmla="*/ 1 w 55"/>
                <a:gd name="T49" fmla="*/ 3 h 152"/>
                <a:gd name="T50" fmla="*/ 2 w 55"/>
                <a:gd name="T51" fmla="*/ 5 h 152"/>
                <a:gd name="T52" fmla="*/ 2 w 55"/>
                <a:gd name="T53" fmla="*/ 5 h 152"/>
                <a:gd name="T54" fmla="*/ 3 w 55"/>
                <a:gd name="T55" fmla="*/ 7 h 152"/>
                <a:gd name="T56" fmla="*/ 3 w 55"/>
                <a:gd name="T57" fmla="*/ 10 h 152"/>
                <a:gd name="T58" fmla="*/ 3 w 55"/>
                <a:gd name="T59" fmla="*/ 11 h 152"/>
                <a:gd name="T60" fmla="*/ 3 w 55"/>
                <a:gd name="T61" fmla="*/ 13 h 152"/>
                <a:gd name="T62" fmla="*/ 2 w 55"/>
                <a:gd name="T63" fmla="*/ 14 h 152"/>
                <a:gd name="T64" fmla="*/ 1 w 55"/>
                <a:gd name="T65" fmla="*/ 15 h 152"/>
                <a:gd name="T66" fmla="*/ 1 w 55"/>
                <a:gd name="T67" fmla="*/ 16 h 152"/>
                <a:gd name="T68" fmla="*/ 0 w 55"/>
                <a:gd name="T69" fmla="*/ 17 h 152"/>
                <a:gd name="T70" fmla="*/ 0 w 55"/>
                <a:gd name="T71" fmla="*/ 15 h 1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"/>
                <a:gd name="T109" fmla="*/ 0 h 152"/>
                <a:gd name="T110" fmla="*/ 55 w 55"/>
                <a:gd name="T111" fmla="*/ 152 h 1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" h="152">
                  <a:moveTo>
                    <a:pt x="0" y="125"/>
                  </a:moveTo>
                  <a:lnTo>
                    <a:pt x="0" y="148"/>
                  </a:lnTo>
                  <a:lnTo>
                    <a:pt x="0" y="152"/>
                  </a:lnTo>
                  <a:lnTo>
                    <a:pt x="6" y="152"/>
                  </a:lnTo>
                  <a:lnTo>
                    <a:pt x="22" y="150"/>
                  </a:lnTo>
                  <a:lnTo>
                    <a:pt x="31" y="145"/>
                  </a:lnTo>
                  <a:lnTo>
                    <a:pt x="39" y="139"/>
                  </a:lnTo>
                  <a:lnTo>
                    <a:pt x="45" y="130"/>
                  </a:lnTo>
                  <a:lnTo>
                    <a:pt x="50" y="117"/>
                  </a:lnTo>
                  <a:lnTo>
                    <a:pt x="54" y="100"/>
                  </a:lnTo>
                  <a:lnTo>
                    <a:pt x="55" y="79"/>
                  </a:lnTo>
                  <a:lnTo>
                    <a:pt x="54" y="51"/>
                  </a:lnTo>
                  <a:lnTo>
                    <a:pt x="53" y="37"/>
                  </a:lnTo>
                  <a:lnTo>
                    <a:pt x="49" y="25"/>
                  </a:lnTo>
                  <a:lnTo>
                    <a:pt x="43" y="15"/>
                  </a:lnTo>
                  <a:lnTo>
                    <a:pt x="34" y="7"/>
                  </a:lnTo>
                  <a:lnTo>
                    <a:pt x="22" y="2"/>
                  </a:lnTo>
                  <a:lnTo>
                    <a:pt x="6" y="0"/>
                  </a:lnTo>
                  <a:lnTo>
                    <a:pt x="5" y="2"/>
                  </a:lnTo>
                  <a:lnTo>
                    <a:pt x="4" y="3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21"/>
                  </a:lnTo>
                  <a:lnTo>
                    <a:pt x="7" y="23"/>
                  </a:lnTo>
                  <a:lnTo>
                    <a:pt x="14" y="28"/>
                  </a:lnTo>
                  <a:lnTo>
                    <a:pt x="19" y="33"/>
                  </a:lnTo>
                  <a:lnTo>
                    <a:pt x="22" y="40"/>
                  </a:lnTo>
                  <a:lnTo>
                    <a:pt x="26" y="58"/>
                  </a:lnTo>
                  <a:lnTo>
                    <a:pt x="27" y="79"/>
                  </a:lnTo>
                  <a:lnTo>
                    <a:pt x="27" y="95"/>
                  </a:lnTo>
                  <a:lnTo>
                    <a:pt x="24" y="110"/>
                  </a:lnTo>
                  <a:lnTo>
                    <a:pt x="20" y="117"/>
                  </a:lnTo>
                  <a:lnTo>
                    <a:pt x="15" y="123"/>
                  </a:lnTo>
                  <a:lnTo>
                    <a:pt x="10" y="128"/>
                  </a:lnTo>
                  <a:lnTo>
                    <a:pt x="0" y="13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43" name="Freeform 22"/>
            <p:cNvSpPr>
              <a:spLocks/>
            </p:cNvSpPr>
            <p:nvPr/>
          </p:nvSpPr>
          <p:spPr bwMode="auto">
            <a:xfrm>
              <a:off x="3615" y="2973"/>
              <a:ext cx="27" cy="105"/>
            </a:xfrm>
            <a:custGeom>
              <a:avLst/>
              <a:gdLst>
                <a:gd name="T0" fmla="*/ 7 w 53"/>
                <a:gd name="T1" fmla="*/ 10 h 211"/>
                <a:gd name="T2" fmla="*/ 7 w 53"/>
                <a:gd name="T3" fmla="*/ 7 h 211"/>
                <a:gd name="T4" fmla="*/ 7 w 53"/>
                <a:gd name="T5" fmla="*/ 7 h 211"/>
                <a:gd name="T6" fmla="*/ 4 w 53"/>
                <a:gd name="T7" fmla="*/ 9 h 211"/>
                <a:gd name="T8" fmla="*/ 4 w 53"/>
                <a:gd name="T9" fmla="*/ 10 h 211"/>
                <a:gd name="T10" fmla="*/ 3 w 53"/>
                <a:gd name="T11" fmla="*/ 9 h 211"/>
                <a:gd name="T12" fmla="*/ 3 w 53"/>
                <a:gd name="T13" fmla="*/ 0 h 211"/>
                <a:gd name="T14" fmla="*/ 0 w 53"/>
                <a:gd name="T15" fmla="*/ 0 h 211"/>
                <a:gd name="T16" fmla="*/ 0 w 53"/>
                <a:gd name="T17" fmla="*/ 25 h 211"/>
                <a:gd name="T18" fmla="*/ 3 w 53"/>
                <a:gd name="T19" fmla="*/ 25 h 211"/>
                <a:gd name="T20" fmla="*/ 3 w 53"/>
                <a:gd name="T21" fmla="*/ 23 h 211"/>
                <a:gd name="T22" fmla="*/ 4 w 53"/>
                <a:gd name="T23" fmla="*/ 23 h 211"/>
                <a:gd name="T24" fmla="*/ 5 w 53"/>
                <a:gd name="T25" fmla="*/ 25 h 211"/>
                <a:gd name="T26" fmla="*/ 7 w 53"/>
                <a:gd name="T27" fmla="*/ 26 h 211"/>
                <a:gd name="T28" fmla="*/ 7 w 53"/>
                <a:gd name="T29" fmla="*/ 23 h 211"/>
                <a:gd name="T30" fmla="*/ 7 w 53"/>
                <a:gd name="T31" fmla="*/ 23 h 211"/>
                <a:gd name="T32" fmla="*/ 5 w 53"/>
                <a:gd name="T33" fmla="*/ 22 h 211"/>
                <a:gd name="T34" fmla="*/ 4 w 53"/>
                <a:gd name="T35" fmla="*/ 20 h 211"/>
                <a:gd name="T36" fmla="*/ 4 w 53"/>
                <a:gd name="T37" fmla="*/ 14 h 211"/>
                <a:gd name="T38" fmla="*/ 5 w 53"/>
                <a:gd name="T39" fmla="*/ 11 h 211"/>
                <a:gd name="T40" fmla="*/ 6 w 53"/>
                <a:gd name="T41" fmla="*/ 10 h 211"/>
                <a:gd name="T42" fmla="*/ 7 w 53"/>
                <a:gd name="T43" fmla="*/ 10 h 2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3"/>
                <a:gd name="T67" fmla="*/ 0 h 211"/>
                <a:gd name="T68" fmla="*/ 53 w 53"/>
                <a:gd name="T69" fmla="*/ 211 h 2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3" h="211">
                  <a:moveTo>
                    <a:pt x="53" y="80"/>
                  </a:moveTo>
                  <a:lnTo>
                    <a:pt x="53" y="59"/>
                  </a:lnTo>
                  <a:lnTo>
                    <a:pt x="53" y="63"/>
                  </a:lnTo>
                  <a:lnTo>
                    <a:pt x="31" y="73"/>
                  </a:lnTo>
                  <a:lnTo>
                    <a:pt x="26" y="80"/>
                  </a:lnTo>
                  <a:lnTo>
                    <a:pt x="21" y="75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01"/>
                  </a:lnTo>
                  <a:lnTo>
                    <a:pt x="21" y="201"/>
                  </a:lnTo>
                  <a:lnTo>
                    <a:pt x="21" y="184"/>
                  </a:lnTo>
                  <a:lnTo>
                    <a:pt x="26" y="184"/>
                  </a:lnTo>
                  <a:lnTo>
                    <a:pt x="38" y="204"/>
                  </a:lnTo>
                  <a:lnTo>
                    <a:pt x="53" y="211"/>
                  </a:lnTo>
                  <a:lnTo>
                    <a:pt x="53" y="184"/>
                  </a:lnTo>
                  <a:lnTo>
                    <a:pt x="53" y="190"/>
                  </a:lnTo>
                  <a:lnTo>
                    <a:pt x="36" y="183"/>
                  </a:lnTo>
                  <a:lnTo>
                    <a:pt x="28" y="167"/>
                  </a:lnTo>
                  <a:lnTo>
                    <a:pt x="26" y="113"/>
                  </a:lnTo>
                  <a:lnTo>
                    <a:pt x="33" y="90"/>
                  </a:lnTo>
                  <a:lnTo>
                    <a:pt x="44" y="81"/>
                  </a:lnTo>
                  <a:lnTo>
                    <a:pt x="53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44" name="Freeform 23"/>
            <p:cNvSpPr>
              <a:spLocks/>
            </p:cNvSpPr>
            <p:nvPr/>
          </p:nvSpPr>
          <p:spPr bwMode="auto">
            <a:xfrm>
              <a:off x="3684" y="2968"/>
              <a:ext cx="24" cy="125"/>
            </a:xfrm>
            <a:custGeom>
              <a:avLst/>
              <a:gdLst>
                <a:gd name="T0" fmla="*/ 2 w 49"/>
                <a:gd name="T1" fmla="*/ 32 h 249"/>
                <a:gd name="T2" fmla="*/ 3 w 49"/>
                <a:gd name="T3" fmla="*/ 27 h 249"/>
                <a:gd name="T4" fmla="*/ 5 w 49"/>
                <a:gd name="T5" fmla="*/ 24 h 249"/>
                <a:gd name="T6" fmla="*/ 5 w 49"/>
                <a:gd name="T7" fmla="*/ 20 h 249"/>
                <a:gd name="T8" fmla="*/ 6 w 49"/>
                <a:gd name="T9" fmla="*/ 16 h 249"/>
                <a:gd name="T10" fmla="*/ 5 w 49"/>
                <a:gd name="T11" fmla="*/ 12 h 249"/>
                <a:gd name="T12" fmla="*/ 5 w 49"/>
                <a:gd name="T13" fmla="*/ 8 h 249"/>
                <a:gd name="T14" fmla="*/ 2 w 49"/>
                <a:gd name="T15" fmla="*/ 0 h 249"/>
                <a:gd name="T16" fmla="*/ 2 w 49"/>
                <a:gd name="T17" fmla="*/ 0 h 249"/>
                <a:gd name="T18" fmla="*/ 0 w 49"/>
                <a:gd name="T19" fmla="*/ 0 h 249"/>
                <a:gd name="T20" fmla="*/ 1 w 49"/>
                <a:gd name="T21" fmla="*/ 4 h 249"/>
                <a:gd name="T22" fmla="*/ 2 w 49"/>
                <a:gd name="T23" fmla="*/ 8 h 249"/>
                <a:gd name="T24" fmla="*/ 2 w 49"/>
                <a:gd name="T25" fmla="*/ 12 h 249"/>
                <a:gd name="T26" fmla="*/ 2 w 49"/>
                <a:gd name="T27" fmla="*/ 16 h 249"/>
                <a:gd name="T28" fmla="*/ 2 w 49"/>
                <a:gd name="T29" fmla="*/ 20 h 249"/>
                <a:gd name="T30" fmla="*/ 2 w 49"/>
                <a:gd name="T31" fmla="*/ 24 h 249"/>
                <a:gd name="T32" fmla="*/ 1 w 49"/>
                <a:gd name="T33" fmla="*/ 28 h 249"/>
                <a:gd name="T34" fmla="*/ 0 w 49"/>
                <a:gd name="T35" fmla="*/ 32 h 249"/>
                <a:gd name="T36" fmla="*/ 0 w 49"/>
                <a:gd name="T37" fmla="*/ 31 h 249"/>
                <a:gd name="T38" fmla="*/ 2 w 49"/>
                <a:gd name="T39" fmla="*/ 31 h 249"/>
                <a:gd name="T40" fmla="*/ 2 w 49"/>
                <a:gd name="T41" fmla="*/ 32 h 2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"/>
                <a:gd name="T64" fmla="*/ 0 h 249"/>
                <a:gd name="T65" fmla="*/ 49 w 49"/>
                <a:gd name="T66" fmla="*/ 249 h 2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" h="249">
                  <a:moveTo>
                    <a:pt x="21" y="249"/>
                  </a:moveTo>
                  <a:lnTo>
                    <a:pt x="30" y="216"/>
                  </a:lnTo>
                  <a:lnTo>
                    <a:pt x="40" y="185"/>
                  </a:lnTo>
                  <a:lnTo>
                    <a:pt x="47" y="155"/>
                  </a:lnTo>
                  <a:lnTo>
                    <a:pt x="49" y="125"/>
                  </a:lnTo>
                  <a:lnTo>
                    <a:pt x="47" y="93"/>
                  </a:lnTo>
                  <a:lnTo>
                    <a:pt x="40" y="63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1" y="32"/>
                  </a:lnTo>
                  <a:lnTo>
                    <a:pt x="16" y="63"/>
                  </a:lnTo>
                  <a:lnTo>
                    <a:pt x="20" y="93"/>
                  </a:lnTo>
                  <a:lnTo>
                    <a:pt x="21" y="125"/>
                  </a:lnTo>
                  <a:lnTo>
                    <a:pt x="20" y="156"/>
                  </a:lnTo>
                  <a:lnTo>
                    <a:pt x="18" y="188"/>
                  </a:lnTo>
                  <a:lnTo>
                    <a:pt x="12" y="219"/>
                  </a:lnTo>
                  <a:lnTo>
                    <a:pt x="5" y="249"/>
                  </a:lnTo>
                  <a:lnTo>
                    <a:pt x="0" y="245"/>
                  </a:lnTo>
                  <a:lnTo>
                    <a:pt x="16" y="245"/>
                  </a:lnTo>
                  <a:lnTo>
                    <a:pt x="21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45" name="Freeform 24"/>
            <p:cNvSpPr>
              <a:spLocks/>
            </p:cNvSpPr>
            <p:nvPr/>
          </p:nvSpPr>
          <p:spPr bwMode="auto">
            <a:xfrm>
              <a:off x="2968" y="1356"/>
              <a:ext cx="404" cy="1428"/>
            </a:xfrm>
            <a:custGeom>
              <a:avLst/>
              <a:gdLst>
                <a:gd name="T0" fmla="*/ 0 w 808"/>
                <a:gd name="T1" fmla="*/ 19 h 2856"/>
                <a:gd name="T2" fmla="*/ 101 w 808"/>
                <a:gd name="T3" fmla="*/ 0 h 2856"/>
                <a:gd name="T4" fmla="*/ 101 w 808"/>
                <a:gd name="T5" fmla="*/ 339 h 2856"/>
                <a:gd name="T6" fmla="*/ 0 w 808"/>
                <a:gd name="T7" fmla="*/ 357 h 2856"/>
                <a:gd name="T8" fmla="*/ 0 w 808"/>
                <a:gd name="T9" fmla="*/ 19 h 28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8"/>
                <a:gd name="T16" fmla="*/ 0 h 2856"/>
                <a:gd name="T17" fmla="*/ 808 w 808"/>
                <a:gd name="T18" fmla="*/ 2856 h 28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8" h="2856">
                  <a:moveTo>
                    <a:pt x="0" y="145"/>
                  </a:moveTo>
                  <a:lnTo>
                    <a:pt x="808" y="0"/>
                  </a:lnTo>
                  <a:lnTo>
                    <a:pt x="808" y="2711"/>
                  </a:lnTo>
                  <a:lnTo>
                    <a:pt x="0" y="2856"/>
                  </a:lnTo>
                  <a:lnTo>
                    <a:pt x="0" y="14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46" name="Freeform 25"/>
            <p:cNvSpPr>
              <a:spLocks/>
            </p:cNvSpPr>
            <p:nvPr/>
          </p:nvSpPr>
          <p:spPr bwMode="auto">
            <a:xfrm>
              <a:off x="2967" y="1349"/>
              <a:ext cx="411" cy="85"/>
            </a:xfrm>
            <a:custGeom>
              <a:avLst/>
              <a:gdLst>
                <a:gd name="T0" fmla="*/ 1 w 821"/>
                <a:gd name="T1" fmla="*/ 21 h 171"/>
                <a:gd name="T2" fmla="*/ 0 w 821"/>
                <a:gd name="T3" fmla="*/ 18 h 171"/>
                <a:gd name="T4" fmla="*/ 103 w 821"/>
                <a:gd name="T5" fmla="*/ 0 h 171"/>
                <a:gd name="T6" fmla="*/ 103 w 821"/>
                <a:gd name="T7" fmla="*/ 1 h 171"/>
                <a:gd name="T8" fmla="*/ 100 w 821"/>
                <a:gd name="T9" fmla="*/ 1 h 171"/>
                <a:gd name="T10" fmla="*/ 100 w 821"/>
                <a:gd name="T11" fmla="*/ 3 h 171"/>
                <a:gd name="T12" fmla="*/ 1 w 821"/>
                <a:gd name="T13" fmla="*/ 21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1"/>
                <a:gd name="T22" fmla="*/ 0 h 171"/>
                <a:gd name="T23" fmla="*/ 821 w 821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1" h="171">
                  <a:moveTo>
                    <a:pt x="2" y="171"/>
                  </a:moveTo>
                  <a:lnTo>
                    <a:pt x="0" y="147"/>
                  </a:lnTo>
                  <a:lnTo>
                    <a:pt x="821" y="0"/>
                  </a:lnTo>
                  <a:lnTo>
                    <a:pt x="821" y="14"/>
                  </a:lnTo>
                  <a:lnTo>
                    <a:pt x="797" y="14"/>
                  </a:lnTo>
                  <a:lnTo>
                    <a:pt x="797" y="27"/>
                  </a:lnTo>
                  <a:lnTo>
                    <a:pt x="2" y="17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47" name="Freeform 26"/>
            <p:cNvSpPr>
              <a:spLocks/>
            </p:cNvSpPr>
            <p:nvPr/>
          </p:nvSpPr>
          <p:spPr bwMode="auto">
            <a:xfrm>
              <a:off x="3366" y="1356"/>
              <a:ext cx="12" cy="1361"/>
            </a:xfrm>
            <a:custGeom>
              <a:avLst/>
              <a:gdLst>
                <a:gd name="T0" fmla="*/ 0 w 24"/>
                <a:gd name="T1" fmla="*/ 0 h 2722"/>
                <a:gd name="T2" fmla="*/ 3 w 24"/>
                <a:gd name="T3" fmla="*/ 0 h 2722"/>
                <a:gd name="T4" fmla="*/ 3 w 24"/>
                <a:gd name="T5" fmla="*/ 340 h 2722"/>
                <a:gd name="T6" fmla="*/ 2 w 24"/>
                <a:gd name="T7" fmla="*/ 340 h 2722"/>
                <a:gd name="T8" fmla="*/ 2 w 24"/>
                <a:gd name="T9" fmla="*/ 338 h 2722"/>
                <a:gd name="T10" fmla="*/ 0 w 24"/>
                <a:gd name="T11" fmla="*/ 338 h 2722"/>
                <a:gd name="T12" fmla="*/ 0 w 24"/>
                <a:gd name="T13" fmla="*/ 0 h 27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722"/>
                <a:gd name="T23" fmla="*/ 24 w 24"/>
                <a:gd name="T24" fmla="*/ 2722 h 27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722">
                  <a:moveTo>
                    <a:pt x="0" y="0"/>
                  </a:moveTo>
                  <a:lnTo>
                    <a:pt x="24" y="0"/>
                  </a:lnTo>
                  <a:lnTo>
                    <a:pt x="24" y="2720"/>
                  </a:lnTo>
                  <a:lnTo>
                    <a:pt x="13" y="2722"/>
                  </a:lnTo>
                  <a:lnTo>
                    <a:pt x="11" y="2699"/>
                  </a:lnTo>
                  <a:lnTo>
                    <a:pt x="0" y="27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48" name="Freeform 27"/>
            <p:cNvSpPr>
              <a:spLocks/>
            </p:cNvSpPr>
            <p:nvPr/>
          </p:nvSpPr>
          <p:spPr bwMode="auto">
            <a:xfrm>
              <a:off x="2962" y="2706"/>
              <a:ext cx="411" cy="85"/>
            </a:xfrm>
            <a:custGeom>
              <a:avLst/>
              <a:gdLst>
                <a:gd name="T0" fmla="*/ 103 w 821"/>
                <a:gd name="T1" fmla="*/ 0 h 171"/>
                <a:gd name="T2" fmla="*/ 103 w 821"/>
                <a:gd name="T3" fmla="*/ 2 h 171"/>
                <a:gd name="T4" fmla="*/ 0 w 821"/>
                <a:gd name="T5" fmla="*/ 21 h 171"/>
                <a:gd name="T6" fmla="*/ 0 w 821"/>
                <a:gd name="T7" fmla="*/ 19 h 171"/>
                <a:gd name="T8" fmla="*/ 3 w 821"/>
                <a:gd name="T9" fmla="*/ 19 h 171"/>
                <a:gd name="T10" fmla="*/ 3 w 821"/>
                <a:gd name="T11" fmla="*/ 17 h 171"/>
                <a:gd name="T12" fmla="*/ 103 w 821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1"/>
                <a:gd name="T22" fmla="*/ 0 h 171"/>
                <a:gd name="T23" fmla="*/ 821 w 821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1" h="171">
                  <a:moveTo>
                    <a:pt x="819" y="0"/>
                  </a:moveTo>
                  <a:lnTo>
                    <a:pt x="821" y="23"/>
                  </a:lnTo>
                  <a:lnTo>
                    <a:pt x="0" y="171"/>
                  </a:lnTo>
                  <a:lnTo>
                    <a:pt x="0" y="157"/>
                  </a:lnTo>
                  <a:lnTo>
                    <a:pt x="24" y="157"/>
                  </a:lnTo>
                  <a:lnTo>
                    <a:pt x="24" y="143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49" name="Freeform 28"/>
            <p:cNvSpPr>
              <a:spLocks/>
            </p:cNvSpPr>
            <p:nvPr/>
          </p:nvSpPr>
          <p:spPr bwMode="auto">
            <a:xfrm>
              <a:off x="2962" y="1423"/>
              <a:ext cx="12" cy="1361"/>
            </a:xfrm>
            <a:custGeom>
              <a:avLst/>
              <a:gdLst>
                <a:gd name="T0" fmla="*/ 3 w 24"/>
                <a:gd name="T1" fmla="*/ 340 h 2723"/>
                <a:gd name="T2" fmla="*/ 0 w 24"/>
                <a:gd name="T3" fmla="*/ 340 h 2723"/>
                <a:gd name="T4" fmla="*/ 0 w 24"/>
                <a:gd name="T5" fmla="*/ 0 h 2723"/>
                <a:gd name="T6" fmla="*/ 2 w 24"/>
                <a:gd name="T7" fmla="*/ 0 h 2723"/>
                <a:gd name="T8" fmla="*/ 2 w 24"/>
                <a:gd name="T9" fmla="*/ 3 h 2723"/>
                <a:gd name="T10" fmla="*/ 3 w 24"/>
                <a:gd name="T11" fmla="*/ 2 h 2723"/>
                <a:gd name="T12" fmla="*/ 3 w 24"/>
                <a:gd name="T13" fmla="*/ 340 h 27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723"/>
                <a:gd name="T23" fmla="*/ 24 w 24"/>
                <a:gd name="T24" fmla="*/ 2723 h 27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723">
                  <a:moveTo>
                    <a:pt x="24" y="2723"/>
                  </a:moveTo>
                  <a:lnTo>
                    <a:pt x="0" y="2723"/>
                  </a:lnTo>
                  <a:lnTo>
                    <a:pt x="0" y="3"/>
                  </a:lnTo>
                  <a:lnTo>
                    <a:pt x="11" y="0"/>
                  </a:lnTo>
                  <a:lnTo>
                    <a:pt x="13" y="24"/>
                  </a:lnTo>
                  <a:lnTo>
                    <a:pt x="24" y="21"/>
                  </a:lnTo>
                  <a:lnTo>
                    <a:pt x="24" y="2723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50" name="Freeform 29"/>
            <p:cNvSpPr>
              <a:spLocks/>
            </p:cNvSpPr>
            <p:nvPr/>
          </p:nvSpPr>
          <p:spPr bwMode="auto">
            <a:xfrm>
              <a:off x="3024" y="1371"/>
              <a:ext cx="343" cy="1384"/>
            </a:xfrm>
            <a:custGeom>
              <a:avLst/>
              <a:gdLst>
                <a:gd name="T0" fmla="*/ 0 w 686"/>
                <a:gd name="T1" fmla="*/ 346 h 2768"/>
                <a:gd name="T2" fmla="*/ 86 w 686"/>
                <a:gd name="T3" fmla="*/ 331 h 2768"/>
                <a:gd name="T4" fmla="*/ 86 w 686"/>
                <a:gd name="T5" fmla="*/ 0 h 2768"/>
                <a:gd name="T6" fmla="*/ 0 w 686"/>
                <a:gd name="T7" fmla="*/ 15 h 2768"/>
                <a:gd name="T8" fmla="*/ 0 w 686"/>
                <a:gd name="T9" fmla="*/ 346 h 2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2768"/>
                <a:gd name="T17" fmla="*/ 686 w 686"/>
                <a:gd name="T18" fmla="*/ 2768 h 27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2768">
                  <a:moveTo>
                    <a:pt x="0" y="2768"/>
                  </a:moveTo>
                  <a:lnTo>
                    <a:pt x="686" y="2644"/>
                  </a:lnTo>
                  <a:lnTo>
                    <a:pt x="686" y="0"/>
                  </a:lnTo>
                  <a:lnTo>
                    <a:pt x="0" y="124"/>
                  </a:lnTo>
                  <a:lnTo>
                    <a:pt x="0" y="2768"/>
                  </a:lnTo>
                  <a:close/>
                </a:path>
              </a:pathLst>
            </a:custGeom>
            <a:solidFill>
              <a:srgbClr val="D9D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51" name="Freeform 30"/>
            <p:cNvSpPr>
              <a:spLocks/>
            </p:cNvSpPr>
            <p:nvPr/>
          </p:nvSpPr>
          <p:spPr bwMode="auto">
            <a:xfrm>
              <a:off x="3296" y="1505"/>
              <a:ext cx="402" cy="1426"/>
            </a:xfrm>
            <a:custGeom>
              <a:avLst/>
              <a:gdLst>
                <a:gd name="T0" fmla="*/ 0 w 803"/>
                <a:gd name="T1" fmla="*/ 357 h 2852"/>
                <a:gd name="T2" fmla="*/ 101 w 803"/>
                <a:gd name="T3" fmla="*/ 339 h 2852"/>
                <a:gd name="T4" fmla="*/ 101 w 803"/>
                <a:gd name="T5" fmla="*/ 0 h 2852"/>
                <a:gd name="T6" fmla="*/ 0 w 803"/>
                <a:gd name="T7" fmla="*/ 19 h 2852"/>
                <a:gd name="T8" fmla="*/ 0 w 803"/>
                <a:gd name="T9" fmla="*/ 357 h 28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3"/>
                <a:gd name="T16" fmla="*/ 0 h 2852"/>
                <a:gd name="T17" fmla="*/ 803 w 803"/>
                <a:gd name="T18" fmla="*/ 2852 h 28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3" h="2852">
                  <a:moveTo>
                    <a:pt x="0" y="2852"/>
                  </a:moveTo>
                  <a:lnTo>
                    <a:pt x="803" y="2706"/>
                  </a:lnTo>
                  <a:lnTo>
                    <a:pt x="803" y="0"/>
                  </a:lnTo>
                  <a:lnTo>
                    <a:pt x="0" y="145"/>
                  </a:lnTo>
                  <a:lnTo>
                    <a:pt x="0" y="285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52" name="Freeform 31"/>
            <p:cNvSpPr>
              <a:spLocks/>
            </p:cNvSpPr>
            <p:nvPr/>
          </p:nvSpPr>
          <p:spPr bwMode="auto">
            <a:xfrm>
              <a:off x="3370" y="1353"/>
              <a:ext cx="330" cy="1507"/>
            </a:xfrm>
            <a:custGeom>
              <a:avLst/>
              <a:gdLst>
                <a:gd name="T0" fmla="*/ 0 w 662"/>
                <a:gd name="T1" fmla="*/ 0 h 3014"/>
                <a:gd name="T2" fmla="*/ 82 w 662"/>
                <a:gd name="T3" fmla="*/ 38 h 3014"/>
                <a:gd name="T4" fmla="*/ 82 w 662"/>
                <a:gd name="T5" fmla="*/ 377 h 3014"/>
                <a:gd name="T6" fmla="*/ 0 w 662"/>
                <a:gd name="T7" fmla="*/ 341 h 3014"/>
                <a:gd name="T8" fmla="*/ 0 w 662"/>
                <a:gd name="T9" fmla="*/ 0 h 30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14"/>
                <a:gd name="T17" fmla="*/ 662 w 662"/>
                <a:gd name="T18" fmla="*/ 3014 h 30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14">
                  <a:moveTo>
                    <a:pt x="0" y="0"/>
                  </a:moveTo>
                  <a:lnTo>
                    <a:pt x="662" y="301"/>
                  </a:lnTo>
                  <a:lnTo>
                    <a:pt x="662" y="3014"/>
                  </a:lnTo>
                  <a:lnTo>
                    <a:pt x="0" y="27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53" name="Freeform 32"/>
            <p:cNvSpPr>
              <a:spLocks/>
            </p:cNvSpPr>
            <p:nvPr/>
          </p:nvSpPr>
          <p:spPr bwMode="auto">
            <a:xfrm>
              <a:off x="3367" y="1348"/>
              <a:ext cx="339" cy="160"/>
            </a:xfrm>
            <a:custGeom>
              <a:avLst/>
              <a:gdLst>
                <a:gd name="T0" fmla="*/ 0 w 678"/>
                <a:gd name="T1" fmla="*/ 3 h 319"/>
                <a:gd name="T2" fmla="*/ 1 w 678"/>
                <a:gd name="T3" fmla="*/ 0 h 319"/>
                <a:gd name="T4" fmla="*/ 85 w 678"/>
                <a:gd name="T5" fmla="*/ 39 h 319"/>
                <a:gd name="T6" fmla="*/ 85 w 678"/>
                <a:gd name="T7" fmla="*/ 39 h 319"/>
                <a:gd name="T8" fmla="*/ 82 w 678"/>
                <a:gd name="T9" fmla="*/ 39 h 319"/>
                <a:gd name="T10" fmla="*/ 82 w 678"/>
                <a:gd name="T11" fmla="*/ 40 h 319"/>
                <a:gd name="T12" fmla="*/ 0 w 678"/>
                <a:gd name="T13" fmla="*/ 3 h 3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8"/>
                <a:gd name="T22" fmla="*/ 0 h 319"/>
                <a:gd name="T23" fmla="*/ 678 w 678"/>
                <a:gd name="T24" fmla="*/ 319 h 3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8" h="319">
                  <a:moveTo>
                    <a:pt x="0" y="21"/>
                  </a:moveTo>
                  <a:lnTo>
                    <a:pt x="9" y="0"/>
                  </a:lnTo>
                  <a:lnTo>
                    <a:pt x="678" y="305"/>
                  </a:lnTo>
                  <a:lnTo>
                    <a:pt x="678" y="312"/>
                  </a:lnTo>
                  <a:lnTo>
                    <a:pt x="654" y="312"/>
                  </a:lnTo>
                  <a:lnTo>
                    <a:pt x="654" y="31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54" name="Freeform 33"/>
            <p:cNvSpPr>
              <a:spLocks/>
            </p:cNvSpPr>
            <p:nvPr/>
          </p:nvSpPr>
          <p:spPr bwMode="auto">
            <a:xfrm>
              <a:off x="3695" y="1504"/>
              <a:ext cx="11" cy="1365"/>
            </a:xfrm>
            <a:custGeom>
              <a:avLst/>
              <a:gdLst>
                <a:gd name="T0" fmla="*/ 0 w 24"/>
                <a:gd name="T1" fmla="*/ 0 h 2730"/>
                <a:gd name="T2" fmla="*/ 2 w 24"/>
                <a:gd name="T3" fmla="*/ 0 h 2730"/>
                <a:gd name="T4" fmla="*/ 2 w 24"/>
                <a:gd name="T5" fmla="*/ 341 h 2730"/>
                <a:gd name="T6" fmla="*/ 0 w 24"/>
                <a:gd name="T7" fmla="*/ 341 h 2730"/>
                <a:gd name="T8" fmla="*/ 2 w 24"/>
                <a:gd name="T9" fmla="*/ 338 h 2730"/>
                <a:gd name="T10" fmla="*/ 0 w 24"/>
                <a:gd name="T11" fmla="*/ 337 h 2730"/>
                <a:gd name="T12" fmla="*/ 0 w 24"/>
                <a:gd name="T13" fmla="*/ 0 h 2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730"/>
                <a:gd name="T23" fmla="*/ 24 w 24"/>
                <a:gd name="T24" fmla="*/ 2730 h 27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730">
                  <a:moveTo>
                    <a:pt x="0" y="0"/>
                  </a:moveTo>
                  <a:lnTo>
                    <a:pt x="24" y="0"/>
                  </a:lnTo>
                  <a:lnTo>
                    <a:pt x="24" y="2730"/>
                  </a:lnTo>
                  <a:lnTo>
                    <a:pt x="7" y="2723"/>
                  </a:lnTo>
                  <a:lnTo>
                    <a:pt x="17" y="2702"/>
                  </a:lnTo>
                  <a:lnTo>
                    <a:pt x="0" y="26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55" name="Freeform 34"/>
            <p:cNvSpPr>
              <a:spLocks/>
            </p:cNvSpPr>
            <p:nvPr/>
          </p:nvSpPr>
          <p:spPr bwMode="auto">
            <a:xfrm>
              <a:off x="3364" y="2711"/>
              <a:ext cx="339" cy="155"/>
            </a:xfrm>
            <a:custGeom>
              <a:avLst/>
              <a:gdLst>
                <a:gd name="T0" fmla="*/ 85 w 678"/>
                <a:gd name="T1" fmla="*/ 36 h 308"/>
                <a:gd name="T2" fmla="*/ 84 w 678"/>
                <a:gd name="T3" fmla="*/ 39 h 308"/>
                <a:gd name="T4" fmla="*/ 0 w 678"/>
                <a:gd name="T5" fmla="*/ 2 h 308"/>
                <a:gd name="T6" fmla="*/ 0 w 678"/>
                <a:gd name="T7" fmla="*/ 1 h 308"/>
                <a:gd name="T8" fmla="*/ 3 w 678"/>
                <a:gd name="T9" fmla="*/ 1 h 308"/>
                <a:gd name="T10" fmla="*/ 3 w 678"/>
                <a:gd name="T11" fmla="*/ 0 h 308"/>
                <a:gd name="T12" fmla="*/ 85 w 678"/>
                <a:gd name="T13" fmla="*/ 36 h 3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8"/>
                <a:gd name="T22" fmla="*/ 0 h 308"/>
                <a:gd name="T23" fmla="*/ 678 w 678"/>
                <a:gd name="T24" fmla="*/ 308 h 3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8" h="308">
                  <a:moveTo>
                    <a:pt x="678" y="287"/>
                  </a:moveTo>
                  <a:lnTo>
                    <a:pt x="668" y="308"/>
                  </a:lnTo>
                  <a:lnTo>
                    <a:pt x="0" y="14"/>
                  </a:lnTo>
                  <a:lnTo>
                    <a:pt x="0" y="7"/>
                  </a:lnTo>
                  <a:lnTo>
                    <a:pt x="23" y="7"/>
                  </a:lnTo>
                  <a:lnTo>
                    <a:pt x="23" y="0"/>
                  </a:lnTo>
                  <a:lnTo>
                    <a:pt x="678" y="287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56" name="Freeform 35"/>
            <p:cNvSpPr>
              <a:spLocks/>
            </p:cNvSpPr>
            <p:nvPr/>
          </p:nvSpPr>
          <p:spPr bwMode="auto">
            <a:xfrm>
              <a:off x="3364" y="1345"/>
              <a:ext cx="12" cy="1370"/>
            </a:xfrm>
            <a:custGeom>
              <a:avLst/>
              <a:gdLst>
                <a:gd name="T0" fmla="*/ 3 w 23"/>
                <a:gd name="T1" fmla="*/ 342 h 2741"/>
                <a:gd name="T2" fmla="*/ 0 w 23"/>
                <a:gd name="T3" fmla="*/ 342 h 2741"/>
                <a:gd name="T4" fmla="*/ 0 w 23"/>
                <a:gd name="T5" fmla="*/ 0 h 2741"/>
                <a:gd name="T6" fmla="*/ 2 w 23"/>
                <a:gd name="T7" fmla="*/ 0 h 2741"/>
                <a:gd name="T8" fmla="*/ 1 w 23"/>
                <a:gd name="T9" fmla="*/ 3 h 2741"/>
                <a:gd name="T10" fmla="*/ 3 w 23"/>
                <a:gd name="T11" fmla="*/ 4 h 2741"/>
                <a:gd name="T12" fmla="*/ 3 w 23"/>
                <a:gd name="T13" fmla="*/ 342 h 27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2741"/>
                <a:gd name="T23" fmla="*/ 23 w 23"/>
                <a:gd name="T24" fmla="*/ 2741 h 27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2741">
                  <a:moveTo>
                    <a:pt x="23" y="2741"/>
                  </a:moveTo>
                  <a:lnTo>
                    <a:pt x="0" y="2741"/>
                  </a:lnTo>
                  <a:lnTo>
                    <a:pt x="0" y="0"/>
                  </a:lnTo>
                  <a:lnTo>
                    <a:pt x="16" y="7"/>
                  </a:lnTo>
                  <a:lnTo>
                    <a:pt x="7" y="28"/>
                  </a:lnTo>
                  <a:lnTo>
                    <a:pt x="23" y="35"/>
                  </a:lnTo>
                  <a:lnTo>
                    <a:pt x="23" y="274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57" name="Freeform 36"/>
            <p:cNvSpPr>
              <a:spLocks/>
            </p:cNvSpPr>
            <p:nvPr/>
          </p:nvSpPr>
          <p:spPr bwMode="auto">
            <a:xfrm>
              <a:off x="2997" y="1363"/>
              <a:ext cx="674" cy="203"/>
            </a:xfrm>
            <a:custGeom>
              <a:avLst/>
              <a:gdLst>
                <a:gd name="T0" fmla="*/ 0 w 1349"/>
                <a:gd name="T1" fmla="*/ 17 h 406"/>
                <a:gd name="T2" fmla="*/ 92 w 1349"/>
                <a:gd name="T3" fmla="*/ 0 h 406"/>
                <a:gd name="T4" fmla="*/ 168 w 1349"/>
                <a:gd name="T5" fmla="*/ 35 h 406"/>
                <a:gd name="T6" fmla="*/ 75 w 1349"/>
                <a:gd name="T7" fmla="*/ 51 h 406"/>
                <a:gd name="T8" fmla="*/ 0 w 1349"/>
                <a:gd name="T9" fmla="*/ 17 h 4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9"/>
                <a:gd name="T16" fmla="*/ 0 h 406"/>
                <a:gd name="T17" fmla="*/ 1349 w 1349"/>
                <a:gd name="T18" fmla="*/ 406 h 4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9" h="406">
                  <a:moveTo>
                    <a:pt x="0" y="135"/>
                  </a:moveTo>
                  <a:lnTo>
                    <a:pt x="742" y="0"/>
                  </a:lnTo>
                  <a:lnTo>
                    <a:pt x="1349" y="276"/>
                  </a:lnTo>
                  <a:lnTo>
                    <a:pt x="607" y="406"/>
                  </a:lnTo>
                  <a:lnTo>
                    <a:pt x="0" y="13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58" name="Freeform 37"/>
            <p:cNvSpPr>
              <a:spLocks/>
            </p:cNvSpPr>
            <p:nvPr/>
          </p:nvSpPr>
          <p:spPr bwMode="auto">
            <a:xfrm>
              <a:off x="3286" y="1557"/>
              <a:ext cx="20" cy="17"/>
            </a:xfrm>
            <a:custGeom>
              <a:avLst/>
              <a:gdLst>
                <a:gd name="T0" fmla="*/ 1 w 39"/>
                <a:gd name="T1" fmla="*/ 3 h 34"/>
                <a:gd name="T2" fmla="*/ 3 w 39"/>
                <a:gd name="T3" fmla="*/ 4 h 34"/>
                <a:gd name="T4" fmla="*/ 5 w 39"/>
                <a:gd name="T5" fmla="*/ 4 h 34"/>
                <a:gd name="T6" fmla="*/ 5 w 39"/>
                <a:gd name="T7" fmla="*/ 1 h 34"/>
                <a:gd name="T8" fmla="*/ 3 w 39"/>
                <a:gd name="T9" fmla="*/ 1 h 34"/>
                <a:gd name="T10" fmla="*/ 0 w 39"/>
                <a:gd name="T11" fmla="*/ 0 h 34"/>
                <a:gd name="T12" fmla="*/ 1 w 39"/>
                <a:gd name="T13" fmla="*/ 3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34"/>
                <a:gd name="T23" fmla="*/ 39 w 39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34">
                  <a:moveTo>
                    <a:pt x="6" y="28"/>
                  </a:moveTo>
                  <a:lnTo>
                    <a:pt x="22" y="34"/>
                  </a:lnTo>
                  <a:lnTo>
                    <a:pt x="39" y="34"/>
                  </a:lnTo>
                  <a:lnTo>
                    <a:pt x="39" y="5"/>
                  </a:lnTo>
                  <a:lnTo>
                    <a:pt x="22" y="5"/>
                  </a:lnTo>
                  <a:lnTo>
                    <a:pt x="0" y="0"/>
                  </a:lnTo>
                  <a:lnTo>
                    <a:pt x="6" y="28"/>
                  </a:lnTo>
                  <a:close/>
                </a:path>
              </a:pathLst>
            </a:custGeom>
            <a:solidFill>
              <a:srgbClr val="E0E0E0"/>
            </a:solidFill>
            <a:ln w="3175">
              <a:solidFill>
                <a:srgbClr val="E0E0E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59" name="Freeform 38"/>
            <p:cNvSpPr>
              <a:spLocks/>
            </p:cNvSpPr>
            <p:nvPr/>
          </p:nvSpPr>
          <p:spPr bwMode="auto">
            <a:xfrm>
              <a:off x="3299" y="1579"/>
              <a:ext cx="22" cy="17"/>
            </a:xfrm>
            <a:custGeom>
              <a:avLst/>
              <a:gdLst>
                <a:gd name="T0" fmla="*/ 0 w 45"/>
                <a:gd name="T1" fmla="*/ 3 h 35"/>
                <a:gd name="T2" fmla="*/ 0 w 45"/>
                <a:gd name="T3" fmla="*/ 0 h 35"/>
                <a:gd name="T4" fmla="*/ 2 w 45"/>
                <a:gd name="T5" fmla="*/ 0 h 35"/>
                <a:gd name="T6" fmla="*/ 5 w 45"/>
                <a:gd name="T7" fmla="*/ 2 h 35"/>
                <a:gd name="T8" fmla="*/ 2 w 45"/>
                <a:gd name="T9" fmla="*/ 2 h 35"/>
                <a:gd name="T10" fmla="*/ 2 w 45"/>
                <a:gd name="T11" fmla="*/ 4 h 35"/>
                <a:gd name="T12" fmla="*/ 0 w 45"/>
                <a:gd name="T13" fmla="*/ 3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5"/>
                <a:gd name="T23" fmla="*/ 45 w 45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5">
                  <a:moveTo>
                    <a:pt x="0" y="25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45" y="16"/>
                  </a:lnTo>
                  <a:lnTo>
                    <a:pt x="22" y="20"/>
                  </a:lnTo>
                  <a:lnTo>
                    <a:pt x="22" y="3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E0E0E0"/>
            </a:solidFill>
            <a:ln w="3175">
              <a:solidFill>
                <a:srgbClr val="E0E0E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60" name="Freeform 39"/>
            <p:cNvSpPr>
              <a:spLocks/>
            </p:cNvSpPr>
            <p:nvPr/>
          </p:nvSpPr>
          <p:spPr bwMode="auto">
            <a:xfrm>
              <a:off x="3367" y="1371"/>
              <a:ext cx="21" cy="28"/>
            </a:xfrm>
            <a:custGeom>
              <a:avLst/>
              <a:gdLst>
                <a:gd name="T0" fmla="*/ 6 w 41"/>
                <a:gd name="T1" fmla="*/ 2 h 57"/>
                <a:gd name="T2" fmla="*/ 0 w 41"/>
                <a:gd name="T3" fmla="*/ 0 h 57"/>
                <a:gd name="T4" fmla="*/ 0 w 41"/>
                <a:gd name="T5" fmla="*/ 7 h 57"/>
                <a:gd name="T6" fmla="*/ 6 w 41"/>
                <a:gd name="T7" fmla="*/ 2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57"/>
                <a:gd name="T14" fmla="*/ 41 w 41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57">
                  <a:moveTo>
                    <a:pt x="41" y="21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1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61" name="Freeform 40"/>
            <p:cNvSpPr>
              <a:spLocks/>
            </p:cNvSpPr>
            <p:nvPr/>
          </p:nvSpPr>
          <p:spPr bwMode="auto">
            <a:xfrm>
              <a:off x="3367" y="1373"/>
              <a:ext cx="39" cy="52"/>
            </a:xfrm>
            <a:custGeom>
              <a:avLst/>
              <a:gdLst>
                <a:gd name="T0" fmla="*/ 1 w 78"/>
                <a:gd name="T1" fmla="*/ 0 h 104"/>
                <a:gd name="T2" fmla="*/ 10 w 78"/>
                <a:gd name="T3" fmla="*/ 3 h 104"/>
                <a:gd name="T4" fmla="*/ 0 w 78"/>
                <a:gd name="T5" fmla="*/ 13 h 104"/>
                <a:gd name="T6" fmla="*/ 0 w 78"/>
                <a:gd name="T7" fmla="*/ 1 h 104"/>
                <a:gd name="T8" fmla="*/ 1 w 7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104"/>
                <a:gd name="T17" fmla="*/ 78 w 7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104">
                  <a:moveTo>
                    <a:pt x="4" y="0"/>
                  </a:moveTo>
                  <a:lnTo>
                    <a:pt x="78" y="26"/>
                  </a:lnTo>
                  <a:lnTo>
                    <a:pt x="0" y="104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AFA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62" name="Freeform 41"/>
            <p:cNvSpPr>
              <a:spLocks/>
            </p:cNvSpPr>
            <p:nvPr/>
          </p:nvSpPr>
          <p:spPr bwMode="auto">
            <a:xfrm>
              <a:off x="3367" y="1381"/>
              <a:ext cx="55" cy="67"/>
            </a:xfrm>
            <a:custGeom>
              <a:avLst/>
              <a:gdLst>
                <a:gd name="T0" fmla="*/ 6 w 108"/>
                <a:gd name="T1" fmla="*/ 0 h 134"/>
                <a:gd name="T2" fmla="*/ 14 w 108"/>
                <a:gd name="T3" fmla="*/ 3 h 134"/>
                <a:gd name="T4" fmla="*/ 0 w 108"/>
                <a:gd name="T5" fmla="*/ 17 h 134"/>
                <a:gd name="T6" fmla="*/ 0 w 108"/>
                <a:gd name="T7" fmla="*/ 4 h 134"/>
                <a:gd name="T8" fmla="*/ 6 w 108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34"/>
                <a:gd name="T17" fmla="*/ 108 w 108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34">
                  <a:moveTo>
                    <a:pt x="41" y="0"/>
                  </a:moveTo>
                  <a:lnTo>
                    <a:pt x="108" y="25"/>
                  </a:lnTo>
                  <a:lnTo>
                    <a:pt x="0" y="134"/>
                  </a:lnTo>
                  <a:lnTo>
                    <a:pt x="0" y="3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2F2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63" name="Freeform 42"/>
            <p:cNvSpPr>
              <a:spLocks/>
            </p:cNvSpPr>
            <p:nvPr/>
          </p:nvSpPr>
          <p:spPr bwMode="auto">
            <a:xfrm>
              <a:off x="3367" y="1386"/>
              <a:ext cx="73" cy="89"/>
            </a:xfrm>
            <a:custGeom>
              <a:avLst/>
              <a:gdLst>
                <a:gd name="T0" fmla="*/ 10 w 144"/>
                <a:gd name="T1" fmla="*/ 0 h 177"/>
                <a:gd name="T2" fmla="*/ 19 w 144"/>
                <a:gd name="T3" fmla="*/ 4 h 177"/>
                <a:gd name="T4" fmla="*/ 0 w 144"/>
                <a:gd name="T5" fmla="*/ 23 h 177"/>
                <a:gd name="T6" fmla="*/ 0 w 144"/>
                <a:gd name="T7" fmla="*/ 10 h 177"/>
                <a:gd name="T8" fmla="*/ 10 w 144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77"/>
                <a:gd name="T17" fmla="*/ 144 w 144"/>
                <a:gd name="T18" fmla="*/ 177 h 1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77">
                  <a:moveTo>
                    <a:pt x="78" y="0"/>
                  </a:moveTo>
                  <a:lnTo>
                    <a:pt x="144" y="31"/>
                  </a:lnTo>
                  <a:lnTo>
                    <a:pt x="0" y="177"/>
                  </a:lnTo>
                  <a:lnTo>
                    <a:pt x="0" y="78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DED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64" name="Freeform 43"/>
            <p:cNvSpPr>
              <a:spLocks/>
            </p:cNvSpPr>
            <p:nvPr/>
          </p:nvSpPr>
          <p:spPr bwMode="auto">
            <a:xfrm>
              <a:off x="3367" y="1394"/>
              <a:ext cx="91" cy="106"/>
            </a:xfrm>
            <a:custGeom>
              <a:avLst/>
              <a:gdLst>
                <a:gd name="T0" fmla="*/ 14 w 180"/>
                <a:gd name="T1" fmla="*/ 0 h 212"/>
                <a:gd name="T2" fmla="*/ 23 w 180"/>
                <a:gd name="T3" fmla="*/ 4 h 212"/>
                <a:gd name="T4" fmla="*/ 0 w 180"/>
                <a:gd name="T5" fmla="*/ 27 h 212"/>
                <a:gd name="T6" fmla="*/ 0 w 180"/>
                <a:gd name="T7" fmla="*/ 13 h 212"/>
                <a:gd name="T8" fmla="*/ 14 w 180"/>
                <a:gd name="T9" fmla="*/ 0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"/>
                <a:gd name="T16" fmla="*/ 0 h 212"/>
                <a:gd name="T17" fmla="*/ 180 w 180"/>
                <a:gd name="T18" fmla="*/ 212 h 2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" h="212">
                  <a:moveTo>
                    <a:pt x="108" y="0"/>
                  </a:moveTo>
                  <a:lnTo>
                    <a:pt x="180" y="32"/>
                  </a:lnTo>
                  <a:lnTo>
                    <a:pt x="0" y="212"/>
                  </a:lnTo>
                  <a:lnTo>
                    <a:pt x="0" y="109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E6E6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65" name="Freeform 44"/>
            <p:cNvSpPr>
              <a:spLocks/>
            </p:cNvSpPr>
            <p:nvPr/>
          </p:nvSpPr>
          <p:spPr bwMode="auto">
            <a:xfrm>
              <a:off x="3367" y="1402"/>
              <a:ext cx="106" cy="122"/>
            </a:xfrm>
            <a:custGeom>
              <a:avLst/>
              <a:gdLst>
                <a:gd name="T0" fmla="*/ 18 w 212"/>
                <a:gd name="T1" fmla="*/ 0 h 245"/>
                <a:gd name="T2" fmla="*/ 27 w 212"/>
                <a:gd name="T3" fmla="*/ 4 h 245"/>
                <a:gd name="T4" fmla="*/ 0 w 212"/>
                <a:gd name="T5" fmla="*/ 30 h 245"/>
                <a:gd name="T6" fmla="*/ 0 w 212"/>
                <a:gd name="T7" fmla="*/ 18 h 245"/>
                <a:gd name="T8" fmla="*/ 18 w 212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245"/>
                <a:gd name="T17" fmla="*/ 212 w 212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245">
                  <a:moveTo>
                    <a:pt x="144" y="0"/>
                  </a:moveTo>
                  <a:lnTo>
                    <a:pt x="212" y="32"/>
                  </a:lnTo>
                  <a:lnTo>
                    <a:pt x="0" y="245"/>
                  </a:lnTo>
                  <a:lnTo>
                    <a:pt x="0" y="14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DEDE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66" name="Freeform 45"/>
            <p:cNvSpPr>
              <a:spLocks/>
            </p:cNvSpPr>
            <p:nvPr/>
          </p:nvSpPr>
          <p:spPr bwMode="auto">
            <a:xfrm>
              <a:off x="3367" y="1410"/>
              <a:ext cx="124" cy="137"/>
            </a:xfrm>
            <a:custGeom>
              <a:avLst/>
              <a:gdLst>
                <a:gd name="T0" fmla="*/ 23 w 248"/>
                <a:gd name="T1" fmla="*/ 0 h 275"/>
                <a:gd name="T2" fmla="*/ 31 w 248"/>
                <a:gd name="T3" fmla="*/ 3 h 275"/>
                <a:gd name="T4" fmla="*/ 0 w 248"/>
                <a:gd name="T5" fmla="*/ 34 h 275"/>
                <a:gd name="T6" fmla="*/ 0 w 248"/>
                <a:gd name="T7" fmla="*/ 22 h 275"/>
                <a:gd name="T8" fmla="*/ 23 w 248"/>
                <a:gd name="T9" fmla="*/ 0 h 2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75"/>
                <a:gd name="T17" fmla="*/ 248 w 248"/>
                <a:gd name="T18" fmla="*/ 275 h 2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75">
                  <a:moveTo>
                    <a:pt x="180" y="0"/>
                  </a:moveTo>
                  <a:lnTo>
                    <a:pt x="248" y="30"/>
                  </a:lnTo>
                  <a:lnTo>
                    <a:pt x="0" y="275"/>
                  </a:lnTo>
                  <a:lnTo>
                    <a:pt x="0" y="18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D9D9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67" name="Freeform 46"/>
            <p:cNvSpPr>
              <a:spLocks/>
            </p:cNvSpPr>
            <p:nvPr/>
          </p:nvSpPr>
          <p:spPr bwMode="auto">
            <a:xfrm>
              <a:off x="3367" y="1417"/>
              <a:ext cx="140" cy="130"/>
            </a:xfrm>
            <a:custGeom>
              <a:avLst/>
              <a:gdLst>
                <a:gd name="T0" fmla="*/ 27 w 279"/>
                <a:gd name="T1" fmla="*/ 0 h 260"/>
                <a:gd name="T2" fmla="*/ 35 w 279"/>
                <a:gd name="T3" fmla="*/ 3 h 260"/>
                <a:gd name="T4" fmla="*/ 8 w 279"/>
                <a:gd name="T5" fmla="*/ 31 h 260"/>
                <a:gd name="T6" fmla="*/ 0 w 279"/>
                <a:gd name="T7" fmla="*/ 33 h 260"/>
                <a:gd name="T8" fmla="*/ 0 w 279"/>
                <a:gd name="T9" fmla="*/ 26 h 260"/>
                <a:gd name="T10" fmla="*/ 27 w 279"/>
                <a:gd name="T11" fmla="*/ 0 h 2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9"/>
                <a:gd name="T19" fmla="*/ 0 h 260"/>
                <a:gd name="T20" fmla="*/ 279 w 279"/>
                <a:gd name="T21" fmla="*/ 260 h 2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9" h="260">
                  <a:moveTo>
                    <a:pt x="212" y="0"/>
                  </a:moveTo>
                  <a:lnTo>
                    <a:pt x="279" y="31"/>
                  </a:lnTo>
                  <a:lnTo>
                    <a:pt x="61" y="249"/>
                  </a:lnTo>
                  <a:lnTo>
                    <a:pt x="0" y="260"/>
                  </a:lnTo>
                  <a:lnTo>
                    <a:pt x="0" y="213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D4D4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68" name="Freeform 47"/>
            <p:cNvSpPr>
              <a:spLocks/>
            </p:cNvSpPr>
            <p:nvPr/>
          </p:nvSpPr>
          <p:spPr bwMode="auto">
            <a:xfrm>
              <a:off x="3367" y="1425"/>
              <a:ext cx="158" cy="122"/>
            </a:xfrm>
            <a:custGeom>
              <a:avLst/>
              <a:gdLst>
                <a:gd name="T0" fmla="*/ 31 w 315"/>
                <a:gd name="T1" fmla="*/ 0 h 245"/>
                <a:gd name="T2" fmla="*/ 40 w 315"/>
                <a:gd name="T3" fmla="*/ 3 h 245"/>
                <a:gd name="T4" fmla="*/ 16 w 315"/>
                <a:gd name="T5" fmla="*/ 28 h 245"/>
                <a:gd name="T6" fmla="*/ 0 w 315"/>
                <a:gd name="T7" fmla="*/ 30 h 245"/>
                <a:gd name="T8" fmla="*/ 31 w 315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5"/>
                <a:gd name="T16" fmla="*/ 0 h 245"/>
                <a:gd name="T17" fmla="*/ 315 w 315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5" h="245">
                  <a:moveTo>
                    <a:pt x="248" y="0"/>
                  </a:moveTo>
                  <a:lnTo>
                    <a:pt x="315" y="31"/>
                  </a:lnTo>
                  <a:lnTo>
                    <a:pt x="123" y="224"/>
                  </a:lnTo>
                  <a:lnTo>
                    <a:pt x="0" y="24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CBC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69" name="Freeform 48"/>
            <p:cNvSpPr>
              <a:spLocks/>
            </p:cNvSpPr>
            <p:nvPr/>
          </p:nvSpPr>
          <p:spPr bwMode="auto">
            <a:xfrm>
              <a:off x="3398" y="1433"/>
              <a:ext cx="142" cy="109"/>
            </a:xfrm>
            <a:custGeom>
              <a:avLst/>
              <a:gdLst>
                <a:gd name="T0" fmla="*/ 27 w 285"/>
                <a:gd name="T1" fmla="*/ 0 h 218"/>
                <a:gd name="T2" fmla="*/ 35 w 285"/>
                <a:gd name="T3" fmla="*/ 3 h 218"/>
                <a:gd name="T4" fmla="*/ 15 w 285"/>
                <a:gd name="T5" fmla="*/ 25 h 218"/>
                <a:gd name="T6" fmla="*/ 0 w 285"/>
                <a:gd name="T7" fmla="*/ 27 h 218"/>
                <a:gd name="T8" fmla="*/ 27 w 285"/>
                <a:gd name="T9" fmla="*/ 0 h 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218"/>
                <a:gd name="T17" fmla="*/ 285 w 285"/>
                <a:gd name="T18" fmla="*/ 218 h 2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218">
                  <a:moveTo>
                    <a:pt x="218" y="0"/>
                  </a:moveTo>
                  <a:lnTo>
                    <a:pt x="285" y="31"/>
                  </a:lnTo>
                  <a:lnTo>
                    <a:pt x="125" y="197"/>
                  </a:lnTo>
                  <a:lnTo>
                    <a:pt x="0" y="21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C7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70" name="Freeform 49"/>
            <p:cNvSpPr>
              <a:spLocks/>
            </p:cNvSpPr>
            <p:nvPr/>
          </p:nvSpPr>
          <p:spPr bwMode="auto">
            <a:xfrm>
              <a:off x="3429" y="1441"/>
              <a:ext cx="130" cy="96"/>
            </a:xfrm>
            <a:custGeom>
              <a:avLst/>
              <a:gdLst>
                <a:gd name="T0" fmla="*/ 24 w 260"/>
                <a:gd name="T1" fmla="*/ 0 h 193"/>
                <a:gd name="T2" fmla="*/ 33 w 260"/>
                <a:gd name="T3" fmla="*/ 4 h 193"/>
                <a:gd name="T4" fmla="*/ 15 w 260"/>
                <a:gd name="T5" fmla="*/ 20 h 193"/>
                <a:gd name="T6" fmla="*/ 0 w 260"/>
                <a:gd name="T7" fmla="*/ 24 h 193"/>
                <a:gd name="T8" fmla="*/ 24 w 260"/>
                <a:gd name="T9" fmla="*/ 0 h 1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193"/>
                <a:gd name="T17" fmla="*/ 260 w 260"/>
                <a:gd name="T18" fmla="*/ 193 h 1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193">
                  <a:moveTo>
                    <a:pt x="192" y="0"/>
                  </a:moveTo>
                  <a:lnTo>
                    <a:pt x="260" y="32"/>
                  </a:lnTo>
                  <a:lnTo>
                    <a:pt x="120" y="167"/>
                  </a:lnTo>
                  <a:lnTo>
                    <a:pt x="0" y="19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BFBF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71" name="Freeform 50"/>
            <p:cNvSpPr>
              <a:spLocks/>
            </p:cNvSpPr>
            <p:nvPr/>
          </p:nvSpPr>
          <p:spPr bwMode="auto">
            <a:xfrm>
              <a:off x="3461" y="1448"/>
              <a:ext cx="116" cy="84"/>
            </a:xfrm>
            <a:custGeom>
              <a:avLst/>
              <a:gdLst>
                <a:gd name="T0" fmla="*/ 20 w 233"/>
                <a:gd name="T1" fmla="*/ 0 h 166"/>
                <a:gd name="T2" fmla="*/ 29 w 233"/>
                <a:gd name="T3" fmla="*/ 4 h 166"/>
                <a:gd name="T4" fmla="*/ 14 w 233"/>
                <a:gd name="T5" fmla="*/ 18 h 166"/>
                <a:gd name="T6" fmla="*/ 0 w 233"/>
                <a:gd name="T7" fmla="*/ 22 h 166"/>
                <a:gd name="T8" fmla="*/ 20 w 233"/>
                <a:gd name="T9" fmla="*/ 0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166"/>
                <a:gd name="T17" fmla="*/ 233 w 233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166">
                  <a:moveTo>
                    <a:pt x="160" y="0"/>
                  </a:moveTo>
                  <a:lnTo>
                    <a:pt x="233" y="31"/>
                  </a:lnTo>
                  <a:lnTo>
                    <a:pt x="119" y="140"/>
                  </a:lnTo>
                  <a:lnTo>
                    <a:pt x="0" y="166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C4C4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72" name="Freeform 51"/>
            <p:cNvSpPr>
              <a:spLocks/>
            </p:cNvSpPr>
            <p:nvPr/>
          </p:nvSpPr>
          <p:spPr bwMode="auto">
            <a:xfrm>
              <a:off x="3489" y="1456"/>
              <a:ext cx="101" cy="68"/>
            </a:xfrm>
            <a:custGeom>
              <a:avLst/>
              <a:gdLst>
                <a:gd name="T0" fmla="*/ 18 w 202"/>
                <a:gd name="T1" fmla="*/ 0 h 135"/>
                <a:gd name="T2" fmla="*/ 25 w 202"/>
                <a:gd name="T3" fmla="*/ 4 h 135"/>
                <a:gd name="T4" fmla="*/ 14 w 202"/>
                <a:gd name="T5" fmla="*/ 15 h 135"/>
                <a:gd name="T6" fmla="*/ 0 w 202"/>
                <a:gd name="T7" fmla="*/ 17 h 135"/>
                <a:gd name="T8" fmla="*/ 18 w 20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135"/>
                <a:gd name="T17" fmla="*/ 202 w 202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135">
                  <a:moveTo>
                    <a:pt x="140" y="0"/>
                  </a:moveTo>
                  <a:lnTo>
                    <a:pt x="202" y="31"/>
                  </a:lnTo>
                  <a:lnTo>
                    <a:pt x="119" y="114"/>
                  </a:lnTo>
                  <a:lnTo>
                    <a:pt x="0" y="135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CBC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73" name="Freeform 52"/>
            <p:cNvSpPr>
              <a:spLocks/>
            </p:cNvSpPr>
            <p:nvPr/>
          </p:nvSpPr>
          <p:spPr bwMode="auto">
            <a:xfrm>
              <a:off x="3520" y="1464"/>
              <a:ext cx="88" cy="55"/>
            </a:xfrm>
            <a:custGeom>
              <a:avLst/>
              <a:gdLst>
                <a:gd name="T0" fmla="*/ 14 w 176"/>
                <a:gd name="T1" fmla="*/ 0 h 109"/>
                <a:gd name="T2" fmla="*/ 22 w 176"/>
                <a:gd name="T3" fmla="*/ 4 h 109"/>
                <a:gd name="T4" fmla="*/ 14 w 176"/>
                <a:gd name="T5" fmla="*/ 12 h 109"/>
                <a:gd name="T6" fmla="*/ 0 w 176"/>
                <a:gd name="T7" fmla="*/ 14 h 109"/>
                <a:gd name="T8" fmla="*/ 14 w 176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6"/>
                <a:gd name="T16" fmla="*/ 0 h 109"/>
                <a:gd name="T17" fmla="*/ 176 w 176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6" h="109">
                  <a:moveTo>
                    <a:pt x="114" y="0"/>
                  </a:moveTo>
                  <a:lnTo>
                    <a:pt x="176" y="26"/>
                  </a:lnTo>
                  <a:lnTo>
                    <a:pt x="119" y="89"/>
                  </a:lnTo>
                  <a:lnTo>
                    <a:pt x="0" y="10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1D1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74" name="Freeform 53"/>
            <p:cNvSpPr>
              <a:spLocks/>
            </p:cNvSpPr>
            <p:nvPr/>
          </p:nvSpPr>
          <p:spPr bwMode="auto">
            <a:xfrm>
              <a:off x="3548" y="1472"/>
              <a:ext cx="78" cy="42"/>
            </a:xfrm>
            <a:custGeom>
              <a:avLst/>
              <a:gdLst>
                <a:gd name="T0" fmla="*/ 11 w 155"/>
                <a:gd name="T1" fmla="*/ 0 h 83"/>
                <a:gd name="T2" fmla="*/ 20 w 155"/>
                <a:gd name="T3" fmla="*/ 4 h 83"/>
                <a:gd name="T4" fmla="*/ 16 w 155"/>
                <a:gd name="T5" fmla="*/ 8 h 83"/>
                <a:gd name="T6" fmla="*/ 0 w 155"/>
                <a:gd name="T7" fmla="*/ 11 h 83"/>
                <a:gd name="T8" fmla="*/ 11 w 155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83"/>
                <a:gd name="T17" fmla="*/ 155 w 155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83">
                  <a:moveTo>
                    <a:pt x="83" y="0"/>
                  </a:moveTo>
                  <a:lnTo>
                    <a:pt x="155" y="26"/>
                  </a:lnTo>
                  <a:lnTo>
                    <a:pt x="123" y="62"/>
                  </a:lnTo>
                  <a:lnTo>
                    <a:pt x="0" y="8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D9D9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75" name="Freeform 54"/>
            <p:cNvSpPr>
              <a:spLocks/>
            </p:cNvSpPr>
            <p:nvPr/>
          </p:nvSpPr>
          <p:spPr bwMode="auto">
            <a:xfrm>
              <a:off x="3579" y="1477"/>
              <a:ext cx="65" cy="31"/>
            </a:xfrm>
            <a:custGeom>
              <a:avLst/>
              <a:gdLst>
                <a:gd name="T0" fmla="*/ 8 w 129"/>
                <a:gd name="T1" fmla="*/ 0 h 63"/>
                <a:gd name="T2" fmla="*/ 17 w 129"/>
                <a:gd name="T3" fmla="*/ 3 h 63"/>
                <a:gd name="T4" fmla="*/ 16 w 129"/>
                <a:gd name="T5" fmla="*/ 4 h 63"/>
                <a:gd name="T6" fmla="*/ 0 w 129"/>
                <a:gd name="T7" fmla="*/ 7 h 63"/>
                <a:gd name="T8" fmla="*/ 8 w 129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63"/>
                <a:gd name="T17" fmla="*/ 129 w 129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63">
                  <a:moveTo>
                    <a:pt x="57" y="0"/>
                  </a:moveTo>
                  <a:lnTo>
                    <a:pt x="129" y="31"/>
                  </a:lnTo>
                  <a:lnTo>
                    <a:pt x="124" y="37"/>
                  </a:lnTo>
                  <a:lnTo>
                    <a:pt x="0" y="6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EDE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76" name="Freeform 55"/>
            <p:cNvSpPr>
              <a:spLocks/>
            </p:cNvSpPr>
            <p:nvPr/>
          </p:nvSpPr>
          <p:spPr bwMode="auto">
            <a:xfrm>
              <a:off x="3610" y="1485"/>
              <a:ext cx="37" cy="18"/>
            </a:xfrm>
            <a:custGeom>
              <a:avLst/>
              <a:gdLst>
                <a:gd name="T0" fmla="*/ 4 w 74"/>
                <a:gd name="T1" fmla="*/ 0 h 36"/>
                <a:gd name="T2" fmla="*/ 9 w 74"/>
                <a:gd name="T3" fmla="*/ 2 h 36"/>
                <a:gd name="T4" fmla="*/ 0 w 74"/>
                <a:gd name="T5" fmla="*/ 5 h 36"/>
                <a:gd name="T6" fmla="*/ 4 w 74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6"/>
                <a:gd name="T14" fmla="*/ 74 w 74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6">
                  <a:moveTo>
                    <a:pt x="32" y="0"/>
                  </a:moveTo>
                  <a:lnTo>
                    <a:pt x="74" y="21"/>
                  </a:lnTo>
                  <a:lnTo>
                    <a:pt x="0" y="3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6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77" name="Freeform 56"/>
            <p:cNvSpPr>
              <a:spLocks/>
            </p:cNvSpPr>
            <p:nvPr/>
          </p:nvSpPr>
          <p:spPr bwMode="auto">
            <a:xfrm>
              <a:off x="3642" y="1493"/>
              <a:ext cx="5" cy="2"/>
            </a:xfrm>
            <a:custGeom>
              <a:avLst/>
              <a:gdLst>
                <a:gd name="T0" fmla="*/ 0 w 11"/>
                <a:gd name="T1" fmla="*/ 0 h 6"/>
                <a:gd name="T2" fmla="*/ 1 w 11"/>
                <a:gd name="T3" fmla="*/ 0 h 6"/>
                <a:gd name="T4" fmla="*/ 0 w 11"/>
                <a:gd name="T5" fmla="*/ 0 h 6"/>
                <a:gd name="T6" fmla="*/ 0 w 1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6"/>
                <a:gd name="T14" fmla="*/ 11 w 11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6">
                  <a:moveTo>
                    <a:pt x="5" y="0"/>
                  </a:moveTo>
                  <a:lnTo>
                    <a:pt x="11" y="6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BEB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78" name="Freeform 57"/>
            <p:cNvSpPr>
              <a:spLocks/>
            </p:cNvSpPr>
            <p:nvPr/>
          </p:nvSpPr>
          <p:spPr bwMode="auto">
            <a:xfrm>
              <a:off x="2968" y="1430"/>
              <a:ext cx="119" cy="168"/>
            </a:xfrm>
            <a:custGeom>
              <a:avLst/>
              <a:gdLst>
                <a:gd name="T0" fmla="*/ 30 w 237"/>
                <a:gd name="T1" fmla="*/ 13 h 337"/>
                <a:gd name="T2" fmla="*/ 0 w 237"/>
                <a:gd name="T3" fmla="*/ 0 h 337"/>
                <a:gd name="T4" fmla="*/ 0 w 237"/>
                <a:gd name="T5" fmla="*/ 42 h 337"/>
                <a:gd name="T6" fmla="*/ 30 w 237"/>
                <a:gd name="T7" fmla="*/ 13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7"/>
                <a:gd name="T13" fmla="*/ 0 h 337"/>
                <a:gd name="T14" fmla="*/ 237 w 237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7" h="337">
                  <a:moveTo>
                    <a:pt x="237" y="104"/>
                  </a:moveTo>
                  <a:lnTo>
                    <a:pt x="0" y="0"/>
                  </a:lnTo>
                  <a:lnTo>
                    <a:pt x="0" y="337"/>
                  </a:lnTo>
                  <a:lnTo>
                    <a:pt x="237" y="1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79" name="Freeform 58"/>
            <p:cNvSpPr>
              <a:spLocks/>
            </p:cNvSpPr>
            <p:nvPr/>
          </p:nvSpPr>
          <p:spPr bwMode="auto">
            <a:xfrm>
              <a:off x="2968" y="1453"/>
              <a:ext cx="183" cy="238"/>
            </a:xfrm>
            <a:custGeom>
              <a:avLst/>
              <a:gdLst>
                <a:gd name="T0" fmla="*/ 45 w 367"/>
                <a:gd name="T1" fmla="*/ 15 h 476"/>
                <a:gd name="T2" fmla="*/ 13 w 367"/>
                <a:gd name="T3" fmla="*/ 0 h 476"/>
                <a:gd name="T4" fmla="*/ 0 w 367"/>
                <a:gd name="T5" fmla="*/ 13 h 476"/>
                <a:gd name="T6" fmla="*/ 0 w 367"/>
                <a:gd name="T7" fmla="*/ 60 h 476"/>
                <a:gd name="T8" fmla="*/ 45 w 367"/>
                <a:gd name="T9" fmla="*/ 15 h 4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7"/>
                <a:gd name="T16" fmla="*/ 0 h 476"/>
                <a:gd name="T17" fmla="*/ 367 w 367"/>
                <a:gd name="T18" fmla="*/ 476 h 4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7" h="476">
                  <a:moveTo>
                    <a:pt x="367" y="114"/>
                  </a:moveTo>
                  <a:lnTo>
                    <a:pt x="108" y="0"/>
                  </a:lnTo>
                  <a:lnTo>
                    <a:pt x="0" y="104"/>
                  </a:lnTo>
                  <a:lnTo>
                    <a:pt x="0" y="476"/>
                  </a:lnTo>
                  <a:lnTo>
                    <a:pt x="367" y="114"/>
                  </a:lnTo>
                  <a:close/>
                </a:path>
              </a:pathLst>
            </a:custGeom>
            <a:solidFill>
              <a:srgbClr val="FAFA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80" name="Freeform 59"/>
            <p:cNvSpPr>
              <a:spLocks/>
            </p:cNvSpPr>
            <p:nvPr/>
          </p:nvSpPr>
          <p:spPr bwMode="auto">
            <a:xfrm>
              <a:off x="2968" y="1481"/>
              <a:ext cx="246" cy="303"/>
            </a:xfrm>
            <a:custGeom>
              <a:avLst/>
              <a:gdLst>
                <a:gd name="T0" fmla="*/ 62 w 491"/>
                <a:gd name="T1" fmla="*/ 15 h 605"/>
                <a:gd name="T2" fmla="*/ 30 w 491"/>
                <a:gd name="T3" fmla="*/ 0 h 605"/>
                <a:gd name="T4" fmla="*/ 0 w 491"/>
                <a:gd name="T5" fmla="*/ 30 h 605"/>
                <a:gd name="T6" fmla="*/ 0 w 491"/>
                <a:gd name="T7" fmla="*/ 76 h 605"/>
                <a:gd name="T8" fmla="*/ 62 w 491"/>
                <a:gd name="T9" fmla="*/ 15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605"/>
                <a:gd name="T17" fmla="*/ 491 w 491"/>
                <a:gd name="T18" fmla="*/ 605 h 6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605">
                  <a:moveTo>
                    <a:pt x="491" y="113"/>
                  </a:moveTo>
                  <a:lnTo>
                    <a:pt x="237" y="0"/>
                  </a:lnTo>
                  <a:lnTo>
                    <a:pt x="0" y="233"/>
                  </a:lnTo>
                  <a:lnTo>
                    <a:pt x="0" y="605"/>
                  </a:lnTo>
                  <a:lnTo>
                    <a:pt x="491" y="113"/>
                  </a:lnTo>
                  <a:close/>
                </a:path>
              </a:pathLst>
            </a:custGeom>
            <a:solidFill>
              <a:srgbClr val="F2F2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81" name="Freeform 60"/>
            <p:cNvSpPr>
              <a:spLocks/>
            </p:cNvSpPr>
            <p:nvPr/>
          </p:nvSpPr>
          <p:spPr bwMode="auto">
            <a:xfrm>
              <a:off x="2968" y="1510"/>
              <a:ext cx="310" cy="367"/>
            </a:xfrm>
            <a:custGeom>
              <a:avLst/>
              <a:gdLst>
                <a:gd name="T0" fmla="*/ 77 w 621"/>
                <a:gd name="T1" fmla="*/ 14 h 735"/>
                <a:gd name="T2" fmla="*/ 45 w 621"/>
                <a:gd name="T3" fmla="*/ 0 h 735"/>
                <a:gd name="T4" fmla="*/ 0 w 621"/>
                <a:gd name="T5" fmla="*/ 45 h 735"/>
                <a:gd name="T6" fmla="*/ 0 w 621"/>
                <a:gd name="T7" fmla="*/ 91 h 735"/>
                <a:gd name="T8" fmla="*/ 77 w 621"/>
                <a:gd name="T9" fmla="*/ 14 h 7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1"/>
                <a:gd name="T16" fmla="*/ 0 h 735"/>
                <a:gd name="T17" fmla="*/ 621 w 621"/>
                <a:gd name="T18" fmla="*/ 735 h 7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1" h="735">
                  <a:moveTo>
                    <a:pt x="621" y="119"/>
                  </a:moveTo>
                  <a:lnTo>
                    <a:pt x="367" y="0"/>
                  </a:lnTo>
                  <a:lnTo>
                    <a:pt x="0" y="362"/>
                  </a:lnTo>
                  <a:lnTo>
                    <a:pt x="0" y="735"/>
                  </a:lnTo>
                  <a:lnTo>
                    <a:pt x="621" y="119"/>
                  </a:lnTo>
                  <a:close/>
                </a:path>
              </a:pathLst>
            </a:custGeom>
            <a:solidFill>
              <a:srgbClr val="EDED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82" name="Freeform 61"/>
            <p:cNvSpPr>
              <a:spLocks/>
            </p:cNvSpPr>
            <p:nvPr/>
          </p:nvSpPr>
          <p:spPr bwMode="auto">
            <a:xfrm>
              <a:off x="2968" y="1538"/>
              <a:ext cx="328" cy="432"/>
            </a:xfrm>
            <a:custGeom>
              <a:avLst/>
              <a:gdLst>
                <a:gd name="T0" fmla="*/ 61 w 657"/>
                <a:gd name="T1" fmla="*/ 0 h 865"/>
                <a:gd name="T2" fmla="*/ 82 w 657"/>
                <a:gd name="T3" fmla="*/ 9 h 865"/>
                <a:gd name="T4" fmla="*/ 82 w 657"/>
                <a:gd name="T5" fmla="*/ 25 h 865"/>
                <a:gd name="T6" fmla="*/ 0 w 657"/>
                <a:gd name="T7" fmla="*/ 108 h 865"/>
                <a:gd name="T8" fmla="*/ 0 w 657"/>
                <a:gd name="T9" fmla="*/ 61 h 865"/>
                <a:gd name="T10" fmla="*/ 61 w 657"/>
                <a:gd name="T11" fmla="*/ 0 h 8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7"/>
                <a:gd name="T19" fmla="*/ 0 h 865"/>
                <a:gd name="T20" fmla="*/ 657 w 657"/>
                <a:gd name="T21" fmla="*/ 865 h 8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7" h="865">
                  <a:moveTo>
                    <a:pt x="491" y="0"/>
                  </a:moveTo>
                  <a:lnTo>
                    <a:pt x="657" y="78"/>
                  </a:lnTo>
                  <a:lnTo>
                    <a:pt x="657" y="207"/>
                  </a:lnTo>
                  <a:lnTo>
                    <a:pt x="0" y="865"/>
                  </a:lnTo>
                  <a:lnTo>
                    <a:pt x="0" y="492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E6E6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83" name="Freeform 62"/>
            <p:cNvSpPr>
              <a:spLocks/>
            </p:cNvSpPr>
            <p:nvPr/>
          </p:nvSpPr>
          <p:spPr bwMode="auto">
            <a:xfrm>
              <a:off x="2968" y="1569"/>
              <a:ext cx="328" cy="495"/>
            </a:xfrm>
            <a:custGeom>
              <a:avLst/>
              <a:gdLst>
                <a:gd name="T0" fmla="*/ 77 w 657"/>
                <a:gd name="T1" fmla="*/ 0 h 988"/>
                <a:gd name="T2" fmla="*/ 82 w 657"/>
                <a:gd name="T3" fmla="*/ 2 h 988"/>
                <a:gd name="T4" fmla="*/ 82 w 657"/>
                <a:gd name="T5" fmla="*/ 42 h 988"/>
                <a:gd name="T6" fmla="*/ 0 w 657"/>
                <a:gd name="T7" fmla="*/ 124 h 988"/>
                <a:gd name="T8" fmla="*/ 0 w 657"/>
                <a:gd name="T9" fmla="*/ 78 h 988"/>
                <a:gd name="T10" fmla="*/ 77 w 657"/>
                <a:gd name="T11" fmla="*/ 0 h 9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7"/>
                <a:gd name="T19" fmla="*/ 0 h 988"/>
                <a:gd name="T20" fmla="*/ 657 w 657"/>
                <a:gd name="T21" fmla="*/ 988 h 9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7" h="988">
                  <a:moveTo>
                    <a:pt x="621" y="0"/>
                  </a:moveTo>
                  <a:lnTo>
                    <a:pt x="657" y="15"/>
                  </a:lnTo>
                  <a:lnTo>
                    <a:pt x="657" y="332"/>
                  </a:lnTo>
                  <a:lnTo>
                    <a:pt x="0" y="988"/>
                  </a:lnTo>
                  <a:lnTo>
                    <a:pt x="0" y="616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rgbClr val="DEDE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84" name="Freeform 63"/>
            <p:cNvSpPr>
              <a:spLocks/>
            </p:cNvSpPr>
            <p:nvPr/>
          </p:nvSpPr>
          <p:spPr bwMode="auto">
            <a:xfrm>
              <a:off x="2968" y="1642"/>
              <a:ext cx="328" cy="515"/>
            </a:xfrm>
            <a:custGeom>
              <a:avLst/>
              <a:gdLst>
                <a:gd name="T0" fmla="*/ 82 w 657"/>
                <a:gd name="T1" fmla="*/ 46 h 1032"/>
                <a:gd name="T2" fmla="*/ 82 w 657"/>
                <a:gd name="T3" fmla="*/ 0 h 1032"/>
                <a:gd name="T4" fmla="*/ 0 w 657"/>
                <a:gd name="T5" fmla="*/ 82 h 1032"/>
                <a:gd name="T6" fmla="*/ 0 w 657"/>
                <a:gd name="T7" fmla="*/ 128 h 1032"/>
                <a:gd name="T8" fmla="*/ 82 w 657"/>
                <a:gd name="T9" fmla="*/ 46 h 10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7"/>
                <a:gd name="T16" fmla="*/ 0 h 1032"/>
                <a:gd name="T17" fmla="*/ 657 w 657"/>
                <a:gd name="T18" fmla="*/ 1032 h 10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7" h="1032">
                  <a:moveTo>
                    <a:pt x="657" y="374"/>
                  </a:moveTo>
                  <a:lnTo>
                    <a:pt x="657" y="0"/>
                  </a:lnTo>
                  <a:lnTo>
                    <a:pt x="0" y="658"/>
                  </a:lnTo>
                  <a:lnTo>
                    <a:pt x="0" y="1032"/>
                  </a:lnTo>
                  <a:lnTo>
                    <a:pt x="657" y="374"/>
                  </a:lnTo>
                  <a:close/>
                </a:path>
              </a:pathLst>
            </a:custGeom>
            <a:solidFill>
              <a:srgbClr val="D9D9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85" name="Freeform 64"/>
            <p:cNvSpPr>
              <a:spLocks/>
            </p:cNvSpPr>
            <p:nvPr/>
          </p:nvSpPr>
          <p:spPr bwMode="auto">
            <a:xfrm>
              <a:off x="2968" y="1735"/>
              <a:ext cx="328" cy="515"/>
            </a:xfrm>
            <a:custGeom>
              <a:avLst/>
              <a:gdLst>
                <a:gd name="T0" fmla="*/ 82 w 657"/>
                <a:gd name="T1" fmla="*/ 46 h 1030"/>
                <a:gd name="T2" fmla="*/ 82 w 657"/>
                <a:gd name="T3" fmla="*/ 0 h 1030"/>
                <a:gd name="T4" fmla="*/ 0 w 657"/>
                <a:gd name="T5" fmla="*/ 82 h 1030"/>
                <a:gd name="T6" fmla="*/ 0 w 657"/>
                <a:gd name="T7" fmla="*/ 129 h 1030"/>
                <a:gd name="T8" fmla="*/ 82 w 657"/>
                <a:gd name="T9" fmla="*/ 46 h 10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7"/>
                <a:gd name="T16" fmla="*/ 0 h 1030"/>
                <a:gd name="T17" fmla="*/ 657 w 657"/>
                <a:gd name="T18" fmla="*/ 1030 h 10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7" h="1030">
                  <a:moveTo>
                    <a:pt x="657" y="372"/>
                  </a:moveTo>
                  <a:lnTo>
                    <a:pt x="657" y="0"/>
                  </a:lnTo>
                  <a:lnTo>
                    <a:pt x="0" y="656"/>
                  </a:lnTo>
                  <a:lnTo>
                    <a:pt x="0" y="1030"/>
                  </a:lnTo>
                  <a:lnTo>
                    <a:pt x="657" y="372"/>
                  </a:lnTo>
                  <a:close/>
                </a:path>
              </a:pathLst>
            </a:custGeom>
            <a:solidFill>
              <a:srgbClr val="D4D4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86" name="Freeform 65"/>
            <p:cNvSpPr>
              <a:spLocks/>
            </p:cNvSpPr>
            <p:nvPr/>
          </p:nvSpPr>
          <p:spPr bwMode="auto">
            <a:xfrm>
              <a:off x="2968" y="1828"/>
              <a:ext cx="328" cy="516"/>
            </a:xfrm>
            <a:custGeom>
              <a:avLst/>
              <a:gdLst>
                <a:gd name="T0" fmla="*/ 82 w 657"/>
                <a:gd name="T1" fmla="*/ 47 h 1030"/>
                <a:gd name="T2" fmla="*/ 82 w 657"/>
                <a:gd name="T3" fmla="*/ 0 h 1030"/>
                <a:gd name="T4" fmla="*/ 0 w 657"/>
                <a:gd name="T5" fmla="*/ 83 h 1030"/>
                <a:gd name="T6" fmla="*/ 0 w 657"/>
                <a:gd name="T7" fmla="*/ 130 h 1030"/>
                <a:gd name="T8" fmla="*/ 82 w 657"/>
                <a:gd name="T9" fmla="*/ 47 h 10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7"/>
                <a:gd name="T16" fmla="*/ 0 h 1030"/>
                <a:gd name="T17" fmla="*/ 657 w 657"/>
                <a:gd name="T18" fmla="*/ 1030 h 10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7" h="1030">
                  <a:moveTo>
                    <a:pt x="657" y="372"/>
                  </a:moveTo>
                  <a:lnTo>
                    <a:pt x="657" y="0"/>
                  </a:lnTo>
                  <a:lnTo>
                    <a:pt x="0" y="658"/>
                  </a:lnTo>
                  <a:lnTo>
                    <a:pt x="0" y="1030"/>
                  </a:lnTo>
                  <a:lnTo>
                    <a:pt x="657" y="372"/>
                  </a:lnTo>
                  <a:close/>
                </a:path>
              </a:pathLst>
            </a:custGeom>
            <a:solidFill>
              <a:srgbClr val="CBC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87" name="Freeform 66"/>
            <p:cNvSpPr>
              <a:spLocks/>
            </p:cNvSpPr>
            <p:nvPr/>
          </p:nvSpPr>
          <p:spPr bwMode="auto">
            <a:xfrm>
              <a:off x="2968" y="1922"/>
              <a:ext cx="328" cy="515"/>
            </a:xfrm>
            <a:custGeom>
              <a:avLst/>
              <a:gdLst>
                <a:gd name="T0" fmla="*/ 82 w 657"/>
                <a:gd name="T1" fmla="*/ 46 h 1030"/>
                <a:gd name="T2" fmla="*/ 82 w 657"/>
                <a:gd name="T3" fmla="*/ 0 h 1030"/>
                <a:gd name="T4" fmla="*/ 0 w 657"/>
                <a:gd name="T5" fmla="*/ 82 h 1030"/>
                <a:gd name="T6" fmla="*/ 0 w 657"/>
                <a:gd name="T7" fmla="*/ 129 h 1030"/>
                <a:gd name="T8" fmla="*/ 82 w 657"/>
                <a:gd name="T9" fmla="*/ 46 h 10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7"/>
                <a:gd name="T16" fmla="*/ 0 h 1030"/>
                <a:gd name="T17" fmla="*/ 657 w 657"/>
                <a:gd name="T18" fmla="*/ 1030 h 10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7" h="1030">
                  <a:moveTo>
                    <a:pt x="657" y="373"/>
                  </a:moveTo>
                  <a:lnTo>
                    <a:pt x="657" y="0"/>
                  </a:lnTo>
                  <a:lnTo>
                    <a:pt x="0" y="658"/>
                  </a:lnTo>
                  <a:lnTo>
                    <a:pt x="0" y="1030"/>
                  </a:lnTo>
                  <a:lnTo>
                    <a:pt x="657" y="373"/>
                  </a:lnTo>
                  <a:close/>
                </a:path>
              </a:pathLst>
            </a:custGeom>
            <a:solidFill>
              <a:srgbClr val="C7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88" name="Freeform 67"/>
            <p:cNvSpPr>
              <a:spLocks/>
            </p:cNvSpPr>
            <p:nvPr/>
          </p:nvSpPr>
          <p:spPr bwMode="auto">
            <a:xfrm>
              <a:off x="2968" y="2015"/>
              <a:ext cx="328" cy="515"/>
            </a:xfrm>
            <a:custGeom>
              <a:avLst/>
              <a:gdLst>
                <a:gd name="T0" fmla="*/ 82 w 657"/>
                <a:gd name="T1" fmla="*/ 46 h 1031"/>
                <a:gd name="T2" fmla="*/ 82 w 657"/>
                <a:gd name="T3" fmla="*/ 0 h 1031"/>
                <a:gd name="T4" fmla="*/ 0 w 657"/>
                <a:gd name="T5" fmla="*/ 82 h 1031"/>
                <a:gd name="T6" fmla="*/ 0 w 657"/>
                <a:gd name="T7" fmla="*/ 128 h 1031"/>
                <a:gd name="T8" fmla="*/ 82 w 657"/>
                <a:gd name="T9" fmla="*/ 46 h 10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7"/>
                <a:gd name="T16" fmla="*/ 0 h 1031"/>
                <a:gd name="T17" fmla="*/ 657 w 657"/>
                <a:gd name="T18" fmla="*/ 1031 h 10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7" h="1031">
                  <a:moveTo>
                    <a:pt x="657" y="373"/>
                  </a:moveTo>
                  <a:lnTo>
                    <a:pt x="657" y="0"/>
                  </a:lnTo>
                  <a:lnTo>
                    <a:pt x="0" y="658"/>
                  </a:lnTo>
                  <a:lnTo>
                    <a:pt x="0" y="1031"/>
                  </a:lnTo>
                  <a:lnTo>
                    <a:pt x="657" y="373"/>
                  </a:lnTo>
                  <a:close/>
                </a:path>
              </a:pathLst>
            </a:custGeom>
            <a:solidFill>
              <a:srgbClr val="BFBF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89" name="Freeform 68"/>
            <p:cNvSpPr>
              <a:spLocks/>
            </p:cNvSpPr>
            <p:nvPr/>
          </p:nvSpPr>
          <p:spPr bwMode="auto">
            <a:xfrm>
              <a:off x="2968" y="2108"/>
              <a:ext cx="328" cy="515"/>
            </a:xfrm>
            <a:custGeom>
              <a:avLst/>
              <a:gdLst>
                <a:gd name="T0" fmla="*/ 82 w 657"/>
                <a:gd name="T1" fmla="*/ 46 h 1030"/>
                <a:gd name="T2" fmla="*/ 82 w 657"/>
                <a:gd name="T3" fmla="*/ 0 h 1030"/>
                <a:gd name="T4" fmla="*/ 0 w 657"/>
                <a:gd name="T5" fmla="*/ 82 h 1030"/>
                <a:gd name="T6" fmla="*/ 0 w 657"/>
                <a:gd name="T7" fmla="*/ 129 h 1030"/>
                <a:gd name="T8" fmla="*/ 82 w 657"/>
                <a:gd name="T9" fmla="*/ 46 h 10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7"/>
                <a:gd name="T16" fmla="*/ 0 h 1030"/>
                <a:gd name="T17" fmla="*/ 657 w 657"/>
                <a:gd name="T18" fmla="*/ 1030 h 10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7" h="1030">
                  <a:moveTo>
                    <a:pt x="657" y="372"/>
                  </a:moveTo>
                  <a:lnTo>
                    <a:pt x="657" y="0"/>
                  </a:lnTo>
                  <a:lnTo>
                    <a:pt x="0" y="657"/>
                  </a:lnTo>
                  <a:lnTo>
                    <a:pt x="0" y="1030"/>
                  </a:lnTo>
                  <a:lnTo>
                    <a:pt x="657" y="372"/>
                  </a:lnTo>
                  <a:close/>
                </a:path>
              </a:pathLst>
            </a:custGeom>
            <a:solidFill>
              <a:srgbClr val="C4C4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90" name="Freeform 69"/>
            <p:cNvSpPr>
              <a:spLocks/>
            </p:cNvSpPr>
            <p:nvPr/>
          </p:nvSpPr>
          <p:spPr bwMode="auto">
            <a:xfrm>
              <a:off x="2968" y="2201"/>
              <a:ext cx="328" cy="515"/>
            </a:xfrm>
            <a:custGeom>
              <a:avLst/>
              <a:gdLst>
                <a:gd name="T0" fmla="*/ 82 w 657"/>
                <a:gd name="T1" fmla="*/ 46 h 1030"/>
                <a:gd name="T2" fmla="*/ 82 w 657"/>
                <a:gd name="T3" fmla="*/ 0 h 1030"/>
                <a:gd name="T4" fmla="*/ 0 w 657"/>
                <a:gd name="T5" fmla="*/ 82 h 1030"/>
                <a:gd name="T6" fmla="*/ 0 w 657"/>
                <a:gd name="T7" fmla="*/ 129 h 1030"/>
                <a:gd name="T8" fmla="*/ 82 w 657"/>
                <a:gd name="T9" fmla="*/ 46 h 10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7"/>
                <a:gd name="T16" fmla="*/ 0 h 1030"/>
                <a:gd name="T17" fmla="*/ 657 w 657"/>
                <a:gd name="T18" fmla="*/ 1030 h 10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7" h="1030">
                  <a:moveTo>
                    <a:pt x="657" y="374"/>
                  </a:moveTo>
                  <a:lnTo>
                    <a:pt x="657" y="0"/>
                  </a:lnTo>
                  <a:lnTo>
                    <a:pt x="0" y="658"/>
                  </a:lnTo>
                  <a:lnTo>
                    <a:pt x="0" y="1030"/>
                  </a:lnTo>
                  <a:lnTo>
                    <a:pt x="657" y="374"/>
                  </a:lnTo>
                  <a:close/>
                </a:path>
              </a:pathLst>
            </a:custGeom>
            <a:solidFill>
              <a:srgbClr val="CBC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91" name="Freeform 70"/>
            <p:cNvSpPr>
              <a:spLocks/>
            </p:cNvSpPr>
            <p:nvPr/>
          </p:nvSpPr>
          <p:spPr bwMode="auto">
            <a:xfrm>
              <a:off x="2968" y="2294"/>
              <a:ext cx="328" cy="497"/>
            </a:xfrm>
            <a:custGeom>
              <a:avLst/>
              <a:gdLst>
                <a:gd name="T0" fmla="*/ 82 w 657"/>
                <a:gd name="T1" fmla="*/ 47 h 994"/>
                <a:gd name="T2" fmla="*/ 82 w 657"/>
                <a:gd name="T3" fmla="*/ 0 h 994"/>
                <a:gd name="T4" fmla="*/ 0 w 657"/>
                <a:gd name="T5" fmla="*/ 83 h 994"/>
                <a:gd name="T6" fmla="*/ 0 w 657"/>
                <a:gd name="T7" fmla="*/ 123 h 994"/>
                <a:gd name="T8" fmla="*/ 4 w 657"/>
                <a:gd name="T9" fmla="*/ 124 h 994"/>
                <a:gd name="T10" fmla="*/ 82 w 657"/>
                <a:gd name="T11" fmla="*/ 47 h 9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7"/>
                <a:gd name="T19" fmla="*/ 0 h 994"/>
                <a:gd name="T20" fmla="*/ 657 w 657"/>
                <a:gd name="T21" fmla="*/ 994 h 9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7" h="994">
                  <a:moveTo>
                    <a:pt x="657" y="374"/>
                  </a:moveTo>
                  <a:lnTo>
                    <a:pt x="657" y="0"/>
                  </a:lnTo>
                  <a:lnTo>
                    <a:pt x="0" y="658"/>
                  </a:lnTo>
                  <a:lnTo>
                    <a:pt x="0" y="979"/>
                  </a:lnTo>
                  <a:lnTo>
                    <a:pt x="36" y="994"/>
                  </a:lnTo>
                  <a:lnTo>
                    <a:pt x="657" y="374"/>
                  </a:lnTo>
                  <a:close/>
                </a:path>
              </a:pathLst>
            </a:custGeom>
            <a:solidFill>
              <a:srgbClr val="D1D1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92" name="Freeform 71"/>
            <p:cNvSpPr>
              <a:spLocks/>
            </p:cNvSpPr>
            <p:nvPr/>
          </p:nvSpPr>
          <p:spPr bwMode="auto">
            <a:xfrm>
              <a:off x="2968" y="2388"/>
              <a:ext cx="328" cy="432"/>
            </a:xfrm>
            <a:custGeom>
              <a:avLst/>
              <a:gdLst>
                <a:gd name="T0" fmla="*/ 82 w 657"/>
                <a:gd name="T1" fmla="*/ 47 h 863"/>
                <a:gd name="T2" fmla="*/ 82 w 657"/>
                <a:gd name="T3" fmla="*/ 0 h 863"/>
                <a:gd name="T4" fmla="*/ 0 w 657"/>
                <a:gd name="T5" fmla="*/ 82 h 863"/>
                <a:gd name="T6" fmla="*/ 0 w 657"/>
                <a:gd name="T7" fmla="*/ 99 h 863"/>
                <a:gd name="T8" fmla="*/ 20 w 657"/>
                <a:gd name="T9" fmla="*/ 108 h 863"/>
                <a:gd name="T10" fmla="*/ 82 w 657"/>
                <a:gd name="T11" fmla="*/ 47 h 8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7"/>
                <a:gd name="T19" fmla="*/ 0 h 863"/>
                <a:gd name="T20" fmla="*/ 657 w 657"/>
                <a:gd name="T21" fmla="*/ 863 h 8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7" h="863">
                  <a:moveTo>
                    <a:pt x="657" y="372"/>
                  </a:moveTo>
                  <a:lnTo>
                    <a:pt x="657" y="0"/>
                  </a:lnTo>
                  <a:lnTo>
                    <a:pt x="0" y="656"/>
                  </a:lnTo>
                  <a:lnTo>
                    <a:pt x="0" y="791"/>
                  </a:lnTo>
                  <a:lnTo>
                    <a:pt x="165" y="863"/>
                  </a:lnTo>
                  <a:lnTo>
                    <a:pt x="657" y="372"/>
                  </a:lnTo>
                  <a:close/>
                </a:path>
              </a:pathLst>
            </a:custGeom>
            <a:solidFill>
              <a:srgbClr val="D9D9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93" name="Freeform 72"/>
            <p:cNvSpPr>
              <a:spLocks/>
            </p:cNvSpPr>
            <p:nvPr/>
          </p:nvSpPr>
          <p:spPr bwMode="auto">
            <a:xfrm>
              <a:off x="2986" y="2481"/>
              <a:ext cx="310" cy="367"/>
            </a:xfrm>
            <a:custGeom>
              <a:avLst/>
              <a:gdLst>
                <a:gd name="T0" fmla="*/ 77 w 621"/>
                <a:gd name="T1" fmla="*/ 46 h 734"/>
                <a:gd name="T2" fmla="*/ 77 w 621"/>
                <a:gd name="T3" fmla="*/ 0 h 734"/>
                <a:gd name="T4" fmla="*/ 0 w 621"/>
                <a:gd name="T5" fmla="*/ 78 h 734"/>
                <a:gd name="T6" fmla="*/ 32 w 621"/>
                <a:gd name="T7" fmla="*/ 92 h 734"/>
                <a:gd name="T8" fmla="*/ 77 w 621"/>
                <a:gd name="T9" fmla="*/ 46 h 7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1"/>
                <a:gd name="T16" fmla="*/ 0 h 734"/>
                <a:gd name="T17" fmla="*/ 621 w 621"/>
                <a:gd name="T18" fmla="*/ 734 h 7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1" h="734">
                  <a:moveTo>
                    <a:pt x="621" y="372"/>
                  </a:moveTo>
                  <a:lnTo>
                    <a:pt x="621" y="0"/>
                  </a:lnTo>
                  <a:lnTo>
                    <a:pt x="0" y="620"/>
                  </a:lnTo>
                  <a:lnTo>
                    <a:pt x="258" y="734"/>
                  </a:lnTo>
                  <a:lnTo>
                    <a:pt x="621" y="372"/>
                  </a:lnTo>
                  <a:close/>
                </a:path>
              </a:pathLst>
            </a:custGeom>
            <a:solidFill>
              <a:srgbClr val="DEDE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94" name="Freeform 73"/>
            <p:cNvSpPr>
              <a:spLocks/>
            </p:cNvSpPr>
            <p:nvPr/>
          </p:nvSpPr>
          <p:spPr bwMode="auto">
            <a:xfrm>
              <a:off x="3051" y="2574"/>
              <a:ext cx="245" cy="303"/>
            </a:xfrm>
            <a:custGeom>
              <a:avLst/>
              <a:gdLst>
                <a:gd name="T0" fmla="*/ 61 w 492"/>
                <a:gd name="T1" fmla="*/ 47 h 605"/>
                <a:gd name="T2" fmla="*/ 61 w 492"/>
                <a:gd name="T3" fmla="*/ 0 h 605"/>
                <a:gd name="T4" fmla="*/ 0 w 492"/>
                <a:gd name="T5" fmla="*/ 62 h 605"/>
                <a:gd name="T6" fmla="*/ 32 w 492"/>
                <a:gd name="T7" fmla="*/ 76 h 605"/>
                <a:gd name="T8" fmla="*/ 61 w 492"/>
                <a:gd name="T9" fmla="*/ 47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2"/>
                <a:gd name="T16" fmla="*/ 0 h 605"/>
                <a:gd name="T17" fmla="*/ 492 w 492"/>
                <a:gd name="T18" fmla="*/ 605 h 6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2" h="605">
                  <a:moveTo>
                    <a:pt x="492" y="373"/>
                  </a:moveTo>
                  <a:lnTo>
                    <a:pt x="492" y="0"/>
                  </a:lnTo>
                  <a:lnTo>
                    <a:pt x="0" y="491"/>
                  </a:lnTo>
                  <a:lnTo>
                    <a:pt x="259" y="605"/>
                  </a:lnTo>
                  <a:lnTo>
                    <a:pt x="492" y="373"/>
                  </a:lnTo>
                  <a:close/>
                </a:path>
              </a:pathLst>
            </a:custGeom>
            <a:solidFill>
              <a:srgbClr val="E6E6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95" name="Freeform 74"/>
            <p:cNvSpPr>
              <a:spLocks/>
            </p:cNvSpPr>
            <p:nvPr/>
          </p:nvSpPr>
          <p:spPr bwMode="auto">
            <a:xfrm>
              <a:off x="3115" y="2667"/>
              <a:ext cx="181" cy="238"/>
            </a:xfrm>
            <a:custGeom>
              <a:avLst/>
              <a:gdLst>
                <a:gd name="T0" fmla="*/ 45 w 363"/>
                <a:gd name="T1" fmla="*/ 47 h 476"/>
                <a:gd name="T2" fmla="*/ 45 w 363"/>
                <a:gd name="T3" fmla="*/ 0 h 476"/>
                <a:gd name="T4" fmla="*/ 0 w 363"/>
                <a:gd name="T5" fmla="*/ 46 h 476"/>
                <a:gd name="T6" fmla="*/ 32 w 363"/>
                <a:gd name="T7" fmla="*/ 60 h 476"/>
                <a:gd name="T8" fmla="*/ 45 w 363"/>
                <a:gd name="T9" fmla="*/ 47 h 4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476"/>
                <a:gd name="T17" fmla="*/ 363 w 363"/>
                <a:gd name="T18" fmla="*/ 476 h 4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476">
                  <a:moveTo>
                    <a:pt x="363" y="373"/>
                  </a:moveTo>
                  <a:lnTo>
                    <a:pt x="363" y="0"/>
                  </a:lnTo>
                  <a:lnTo>
                    <a:pt x="0" y="362"/>
                  </a:lnTo>
                  <a:lnTo>
                    <a:pt x="259" y="476"/>
                  </a:lnTo>
                  <a:lnTo>
                    <a:pt x="363" y="373"/>
                  </a:lnTo>
                  <a:close/>
                </a:path>
              </a:pathLst>
            </a:custGeom>
            <a:solidFill>
              <a:srgbClr val="EBEB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96" name="Freeform 75"/>
            <p:cNvSpPr>
              <a:spLocks/>
            </p:cNvSpPr>
            <p:nvPr/>
          </p:nvSpPr>
          <p:spPr bwMode="auto">
            <a:xfrm>
              <a:off x="3180" y="2760"/>
              <a:ext cx="116" cy="171"/>
            </a:xfrm>
            <a:custGeom>
              <a:avLst/>
              <a:gdLst>
                <a:gd name="T0" fmla="*/ 29 w 233"/>
                <a:gd name="T1" fmla="*/ 0 h 342"/>
                <a:gd name="T2" fmla="*/ 29 w 233"/>
                <a:gd name="T3" fmla="*/ 43 h 342"/>
                <a:gd name="T4" fmla="*/ 0 w 233"/>
                <a:gd name="T5" fmla="*/ 29 h 342"/>
                <a:gd name="T6" fmla="*/ 29 w 233"/>
                <a:gd name="T7" fmla="*/ 0 h 3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"/>
                <a:gd name="T13" fmla="*/ 0 h 342"/>
                <a:gd name="T14" fmla="*/ 233 w 233"/>
                <a:gd name="T15" fmla="*/ 342 h 3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" h="342">
                  <a:moveTo>
                    <a:pt x="233" y="0"/>
                  </a:moveTo>
                  <a:lnTo>
                    <a:pt x="233" y="342"/>
                  </a:lnTo>
                  <a:lnTo>
                    <a:pt x="0" y="232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2F2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97" name="Freeform 76"/>
            <p:cNvSpPr>
              <a:spLocks/>
            </p:cNvSpPr>
            <p:nvPr/>
          </p:nvSpPr>
          <p:spPr bwMode="auto">
            <a:xfrm>
              <a:off x="3245" y="2853"/>
              <a:ext cx="51" cy="78"/>
            </a:xfrm>
            <a:custGeom>
              <a:avLst/>
              <a:gdLst>
                <a:gd name="T0" fmla="*/ 12 w 104"/>
                <a:gd name="T1" fmla="*/ 0 h 156"/>
                <a:gd name="T2" fmla="*/ 12 w 104"/>
                <a:gd name="T3" fmla="*/ 20 h 156"/>
                <a:gd name="T4" fmla="*/ 0 w 104"/>
                <a:gd name="T5" fmla="*/ 12 h 156"/>
                <a:gd name="T6" fmla="*/ 12 w 104"/>
                <a:gd name="T7" fmla="*/ 0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156"/>
                <a:gd name="T14" fmla="*/ 104 w 10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156">
                  <a:moveTo>
                    <a:pt x="104" y="0"/>
                  </a:moveTo>
                  <a:lnTo>
                    <a:pt x="104" y="156"/>
                  </a:lnTo>
                  <a:lnTo>
                    <a:pt x="0" y="103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98" name="Freeform 77"/>
            <p:cNvSpPr>
              <a:spLocks/>
            </p:cNvSpPr>
            <p:nvPr/>
          </p:nvSpPr>
          <p:spPr bwMode="auto">
            <a:xfrm>
              <a:off x="2968" y="1356"/>
              <a:ext cx="730" cy="220"/>
            </a:xfrm>
            <a:custGeom>
              <a:avLst/>
              <a:gdLst>
                <a:gd name="T0" fmla="*/ 83 w 1460"/>
                <a:gd name="T1" fmla="*/ 55 h 441"/>
                <a:gd name="T2" fmla="*/ 183 w 1460"/>
                <a:gd name="T3" fmla="*/ 36 h 441"/>
                <a:gd name="T4" fmla="*/ 101 w 1460"/>
                <a:gd name="T5" fmla="*/ 0 h 441"/>
                <a:gd name="T6" fmla="*/ 0 w 1460"/>
                <a:gd name="T7" fmla="*/ 18 h 441"/>
                <a:gd name="T8" fmla="*/ 83 w 1460"/>
                <a:gd name="T9" fmla="*/ 55 h 4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0"/>
                <a:gd name="T16" fmla="*/ 0 h 441"/>
                <a:gd name="T17" fmla="*/ 1460 w 1460"/>
                <a:gd name="T18" fmla="*/ 441 h 4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0" h="441">
                  <a:moveTo>
                    <a:pt x="658" y="441"/>
                  </a:moveTo>
                  <a:lnTo>
                    <a:pt x="1460" y="295"/>
                  </a:lnTo>
                  <a:lnTo>
                    <a:pt x="808" y="0"/>
                  </a:lnTo>
                  <a:lnTo>
                    <a:pt x="0" y="145"/>
                  </a:lnTo>
                  <a:lnTo>
                    <a:pt x="658" y="4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599" name="Freeform 78"/>
            <p:cNvSpPr>
              <a:spLocks/>
            </p:cNvSpPr>
            <p:nvPr/>
          </p:nvSpPr>
          <p:spPr bwMode="auto">
            <a:xfrm>
              <a:off x="3296" y="1505"/>
              <a:ext cx="404" cy="1426"/>
            </a:xfrm>
            <a:custGeom>
              <a:avLst/>
              <a:gdLst>
                <a:gd name="T0" fmla="*/ 0 w 808"/>
                <a:gd name="T1" fmla="*/ 18 h 2852"/>
                <a:gd name="T2" fmla="*/ 101 w 808"/>
                <a:gd name="T3" fmla="*/ 0 h 2852"/>
                <a:gd name="T4" fmla="*/ 101 w 808"/>
                <a:gd name="T5" fmla="*/ 339 h 2852"/>
                <a:gd name="T6" fmla="*/ 0 w 808"/>
                <a:gd name="T7" fmla="*/ 357 h 2852"/>
                <a:gd name="T8" fmla="*/ 0 w 808"/>
                <a:gd name="T9" fmla="*/ 18 h 28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8"/>
                <a:gd name="T16" fmla="*/ 0 h 2852"/>
                <a:gd name="T17" fmla="*/ 808 w 808"/>
                <a:gd name="T18" fmla="*/ 2852 h 28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8" h="2852">
                  <a:moveTo>
                    <a:pt x="0" y="139"/>
                  </a:moveTo>
                  <a:lnTo>
                    <a:pt x="803" y="0"/>
                  </a:lnTo>
                  <a:lnTo>
                    <a:pt x="808" y="2706"/>
                  </a:lnTo>
                  <a:lnTo>
                    <a:pt x="0" y="2852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9D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00" name="Freeform 79"/>
            <p:cNvSpPr>
              <a:spLocks/>
            </p:cNvSpPr>
            <p:nvPr/>
          </p:nvSpPr>
          <p:spPr bwMode="auto">
            <a:xfrm>
              <a:off x="3296" y="1505"/>
              <a:ext cx="402" cy="1426"/>
            </a:xfrm>
            <a:custGeom>
              <a:avLst/>
              <a:gdLst>
                <a:gd name="T0" fmla="*/ 0 w 803"/>
                <a:gd name="T1" fmla="*/ 357 h 2852"/>
                <a:gd name="T2" fmla="*/ 101 w 803"/>
                <a:gd name="T3" fmla="*/ 339 h 2852"/>
                <a:gd name="T4" fmla="*/ 101 w 803"/>
                <a:gd name="T5" fmla="*/ 0 h 2852"/>
                <a:gd name="T6" fmla="*/ 0 w 803"/>
                <a:gd name="T7" fmla="*/ 19 h 2852"/>
                <a:gd name="T8" fmla="*/ 0 w 803"/>
                <a:gd name="T9" fmla="*/ 357 h 28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3"/>
                <a:gd name="T16" fmla="*/ 0 h 2852"/>
                <a:gd name="T17" fmla="*/ 803 w 803"/>
                <a:gd name="T18" fmla="*/ 2852 h 28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3" h="2852">
                  <a:moveTo>
                    <a:pt x="0" y="2852"/>
                  </a:moveTo>
                  <a:lnTo>
                    <a:pt x="803" y="2706"/>
                  </a:lnTo>
                  <a:lnTo>
                    <a:pt x="803" y="0"/>
                  </a:lnTo>
                  <a:lnTo>
                    <a:pt x="0" y="145"/>
                  </a:lnTo>
                  <a:lnTo>
                    <a:pt x="0" y="285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01" name="Freeform 80"/>
            <p:cNvSpPr>
              <a:spLocks/>
            </p:cNvSpPr>
            <p:nvPr/>
          </p:nvSpPr>
          <p:spPr bwMode="auto">
            <a:xfrm>
              <a:off x="2968" y="1432"/>
              <a:ext cx="328" cy="1499"/>
            </a:xfrm>
            <a:custGeom>
              <a:avLst/>
              <a:gdLst>
                <a:gd name="T0" fmla="*/ 0 w 657"/>
                <a:gd name="T1" fmla="*/ 0 h 2999"/>
                <a:gd name="T2" fmla="*/ 82 w 657"/>
                <a:gd name="T3" fmla="*/ 36 h 2999"/>
                <a:gd name="T4" fmla="*/ 82 w 657"/>
                <a:gd name="T5" fmla="*/ 374 h 2999"/>
                <a:gd name="T6" fmla="*/ 0 w 657"/>
                <a:gd name="T7" fmla="*/ 337 h 2999"/>
                <a:gd name="T8" fmla="*/ 0 w 657"/>
                <a:gd name="T9" fmla="*/ 0 h 29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7"/>
                <a:gd name="T16" fmla="*/ 0 h 2999"/>
                <a:gd name="T17" fmla="*/ 657 w 657"/>
                <a:gd name="T18" fmla="*/ 2999 h 29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7" h="2999">
                  <a:moveTo>
                    <a:pt x="0" y="0"/>
                  </a:moveTo>
                  <a:lnTo>
                    <a:pt x="657" y="290"/>
                  </a:lnTo>
                  <a:lnTo>
                    <a:pt x="657" y="2999"/>
                  </a:lnTo>
                  <a:lnTo>
                    <a:pt x="0" y="270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02" name="Freeform 81"/>
            <p:cNvSpPr>
              <a:spLocks/>
            </p:cNvSpPr>
            <p:nvPr/>
          </p:nvSpPr>
          <p:spPr bwMode="auto">
            <a:xfrm>
              <a:off x="2968" y="1356"/>
              <a:ext cx="730" cy="220"/>
            </a:xfrm>
            <a:custGeom>
              <a:avLst/>
              <a:gdLst>
                <a:gd name="T0" fmla="*/ 83 w 1460"/>
                <a:gd name="T1" fmla="*/ 55 h 441"/>
                <a:gd name="T2" fmla="*/ 183 w 1460"/>
                <a:gd name="T3" fmla="*/ 36 h 441"/>
                <a:gd name="T4" fmla="*/ 101 w 1460"/>
                <a:gd name="T5" fmla="*/ 0 h 441"/>
                <a:gd name="T6" fmla="*/ 0 w 1460"/>
                <a:gd name="T7" fmla="*/ 18 h 441"/>
                <a:gd name="T8" fmla="*/ 83 w 1460"/>
                <a:gd name="T9" fmla="*/ 55 h 4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0"/>
                <a:gd name="T16" fmla="*/ 0 h 441"/>
                <a:gd name="T17" fmla="*/ 1460 w 1460"/>
                <a:gd name="T18" fmla="*/ 441 h 4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0" h="441">
                  <a:moveTo>
                    <a:pt x="658" y="441"/>
                  </a:moveTo>
                  <a:lnTo>
                    <a:pt x="1460" y="295"/>
                  </a:lnTo>
                  <a:lnTo>
                    <a:pt x="808" y="0"/>
                  </a:lnTo>
                  <a:lnTo>
                    <a:pt x="0" y="145"/>
                  </a:lnTo>
                  <a:lnTo>
                    <a:pt x="658" y="441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03" name="Freeform 82"/>
            <p:cNvSpPr>
              <a:spLocks/>
            </p:cNvSpPr>
            <p:nvPr/>
          </p:nvSpPr>
          <p:spPr bwMode="auto">
            <a:xfrm>
              <a:off x="3296" y="1505"/>
              <a:ext cx="404" cy="1426"/>
            </a:xfrm>
            <a:custGeom>
              <a:avLst/>
              <a:gdLst>
                <a:gd name="T0" fmla="*/ 0 w 808"/>
                <a:gd name="T1" fmla="*/ 18 h 2852"/>
                <a:gd name="T2" fmla="*/ 101 w 808"/>
                <a:gd name="T3" fmla="*/ 0 h 2852"/>
                <a:gd name="T4" fmla="*/ 101 w 808"/>
                <a:gd name="T5" fmla="*/ 339 h 2852"/>
                <a:gd name="T6" fmla="*/ 0 w 808"/>
                <a:gd name="T7" fmla="*/ 357 h 2852"/>
                <a:gd name="T8" fmla="*/ 0 w 808"/>
                <a:gd name="T9" fmla="*/ 18 h 28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8"/>
                <a:gd name="T16" fmla="*/ 0 h 2852"/>
                <a:gd name="T17" fmla="*/ 808 w 808"/>
                <a:gd name="T18" fmla="*/ 2852 h 28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8" h="2852">
                  <a:moveTo>
                    <a:pt x="0" y="139"/>
                  </a:moveTo>
                  <a:lnTo>
                    <a:pt x="803" y="0"/>
                  </a:lnTo>
                  <a:lnTo>
                    <a:pt x="808" y="2706"/>
                  </a:lnTo>
                  <a:lnTo>
                    <a:pt x="0" y="2852"/>
                  </a:lnTo>
                  <a:lnTo>
                    <a:pt x="0" y="139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04" name="Freeform 83"/>
            <p:cNvSpPr>
              <a:spLocks/>
            </p:cNvSpPr>
            <p:nvPr/>
          </p:nvSpPr>
          <p:spPr bwMode="auto">
            <a:xfrm>
              <a:off x="3357" y="2189"/>
              <a:ext cx="285" cy="725"/>
            </a:xfrm>
            <a:custGeom>
              <a:avLst/>
              <a:gdLst>
                <a:gd name="T0" fmla="*/ 0 w 568"/>
                <a:gd name="T1" fmla="*/ 13 h 1451"/>
                <a:gd name="T2" fmla="*/ 72 w 568"/>
                <a:gd name="T3" fmla="*/ 0 h 1451"/>
                <a:gd name="T4" fmla="*/ 72 w 568"/>
                <a:gd name="T5" fmla="*/ 168 h 1451"/>
                <a:gd name="T6" fmla="*/ 0 w 568"/>
                <a:gd name="T7" fmla="*/ 181 h 1451"/>
                <a:gd name="T8" fmla="*/ 0 w 568"/>
                <a:gd name="T9" fmla="*/ 13 h 14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8"/>
                <a:gd name="T16" fmla="*/ 0 h 1451"/>
                <a:gd name="T17" fmla="*/ 568 w 568"/>
                <a:gd name="T18" fmla="*/ 1451 h 14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8" h="1451">
                  <a:moveTo>
                    <a:pt x="0" y="104"/>
                  </a:moveTo>
                  <a:lnTo>
                    <a:pt x="568" y="0"/>
                  </a:lnTo>
                  <a:lnTo>
                    <a:pt x="568" y="1347"/>
                  </a:lnTo>
                  <a:lnTo>
                    <a:pt x="0" y="1451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4D738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05" name="Freeform 84"/>
            <p:cNvSpPr>
              <a:spLocks/>
            </p:cNvSpPr>
            <p:nvPr/>
          </p:nvSpPr>
          <p:spPr bwMode="auto">
            <a:xfrm>
              <a:off x="3150" y="1465"/>
              <a:ext cx="5" cy="18"/>
            </a:xfrm>
            <a:custGeom>
              <a:avLst/>
              <a:gdLst>
                <a:gd name="T0" fmla="*/ 1 w 11"/>
                <a:gd name="T1" fmla="*/ 5 h 36"/>
                <a:gd name="T2" fmla="*/ 0 w 11"/>
                <a:gd name="T3" fmla="*/ 3 h 36"/>
                <a:gd name="T4" fmla="*/ 0 w 11"/>
                <a:gd name="T5" fmla="*/ 2 h 36"/>
                <a:gd name="T6" fmla="*/ 0 w 11"/>
                <a:gd name="T7" fmla="*/ 1 h 36"/>
                <a:gd name="T8" fmla="*/ 1 w 11"/>
                <a:gd name="T9" fmla="*/ 1 h 36"/>
                <a:gd name="T10" fmla="*/ 0 w 11"/>
                <a:gd name="T11" fmla="*/ 0 h 36"/>
                <a:gd name="T12" fmla="*/ 0 w 11"/>
                <a:gd name="T13" fmla="*/ 3 h 36"/>
                <a:gd name="T14" fmla="*/ 1 w 11"/>
                <a:gd name="T15" fmla="*/ 5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36"/>
                <a:gd name="T26" fmla="*/ 11 w 11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36">
                  <a:moveTo>
                    <a:pt x="11" y="36"/>
                  </a:moveTo>
                  <a:lnTo>
                    <a:pt x="4" y="28"/>
                  </a:lnTo>
                  <a:lnTo>
                    <a:pt x="0" y="20"/>
                  </a:lnTo>
                  <a:lnTo>
                    <a:pt x="5" y="13"/>
                  </a:lnTo>
                  <a:lnTo>
                    <a:pt x="11" y="5"/>
                  </a:lnTo>
                  <a:lnTo>
                    <a:pt x="5" y="0"/>
                  </a:lnTo>
                  <a:lnTo>
                    <a:pt x="5" y="30"/>
                  </a:lnTo>
                  <a:lnTo>
                    <a:pt x="11" y="36"/>
                  </a:lnTo>
                  <a:close/>
                </a:path>
              </a:pathLst>
            </a:custGeom>
            <a:solidFill>
              <a:srgbClr val="D9D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06" name="Freeform 85"/>
            <p:cNvSpPr>
              <a:spLocks/>
            </p:cNvSpPr>
            <p:nvPr/>
          </p:nvSpPr>
          <p:spPr bwMode="auto">
            <a:xfrm>
              <a:off x="3150" y="1457"/>
              <a:ext cx="15" cy="33"/>
            </a:xfrm>
            <a:custGeom>
              <a:avLst/>
              <a:gdLst>
                <a:gd name="T0" fmla="*/ 3 w 32"/>
                <a:gd name="T1" fmla="*/ 8 h 66"/>
                <a:gd name="T2" fmla="*/ 2 w 32"/>
                <a:gd name="T3" fmla="*/ 7 h 66"/>
                <a:gd name="T4" fmla="*/ 1 w 32"/>
                <a:gd name="T5" fmla="*/ 6 h 66"/>
                <a:gd name="T6" fmla="*/ 0 w 32"/>
                <a:gd name="T7" fmla="*/ 5 h 66"/>
                <a:gd name="T8" fmla="*/ 0 w 32"/>
                <a:gd name="T9" fmla="*/ 4 h 66"/>
                <a:gd name="T10" fmla="*/ 0 w 32"/>
                <a:gd name="T11" fmla="*/ 3 h 66"/>
                <a:gd name="T12" fmla="*/ 1 w 32"/>
                <a:gd name="T13" fmla="*/ 2 h 66"/>
                <a:gd name="T14" fmla="*/ 2 w 32"/>
                <a:gd name="T15" fmla="*/ 1 h 66"/>
                <a:gd name="T16" fmla="*/ 3 w 32"/>
                <a:gd name="T17" fmla="*/ 1 h 66"/>
                <a:gd name="T18" fmla="*/ 3 w 32"/>
                <a:gd name="T19" fmla="*/ 0 h 66"/>
                <a:gd name="T20" fmla="*/ 3 w 32"/>
                <a:gd name="T21" fmla="*/ 7 h 66"/>
                <a:gd name="T22" fmla="*/ 3 w 32"/>
                <a:gd name="T23" fmla="*/ 8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66"/>
                <a:gd name="T38" fmla="*/ 32 w 32"/>
                <a:gd name="T39" fmla="*/ 66 h 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66">
                  <a:moveTo>
                    <a:pt x="32" y="66"/>
                  </a:moveTo>
                  <a:lnTo>
                    <a:pt x="18" y="58"/>
                  </a:lnTo>
                  <a:lnTo>
                    <a:pt x="8" y="51"/>
                  </a:lnTo>
                  <a:lnTo>
                    <a:pt x="3" y="43"/>
                  </a:lnTo>
                  <a:lnTo>
                    <a:pt x="0" y="35"/>
                  </a:lnTo>
                  <a:lnTo>
                    <a:pt x="4" y="28"/>
                  </a:lnTo>
                  <a:lnTo>
                    <a:pt x="10" y="20"/>
                  </a:lnTo>
                  <a:lnTo>
                    <a:pt x="19" y="13"/>
                  </a:lnTo>
                  <a:lnTo>
                    <a:pt x="32" y="5"/>
                  </a:lnTo>
                  <a:lnTo>
                    <a:pt x="26" y="0"/>
                  </a:lnTo>
                  <a:lnTo>
                    <a:pt x="26" y="61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D9D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07" name="Freeform 86"/>
            <p:cNvSpPr>
              <a:spLocks/>
            </p:cNvSpPr>
            <p:nvPr/>
          </p:nvSpPr>
          <p:spPr bwMode="auto">
            <a:xfrm>
              <a:off x="3152" y="1454"/>
              <a:ext cx="23" cy="41"/>
            </a:xfrm>
            <a:custGeom>
              <a:avLst/>
              <a:gdLst>
                <a:gd name="T0" fmla="*/ 1 w 46"/>
                <a:gd name="T1" fmla="*/ 7 h 82"/>
                <a:gd name="T2" fmla="*/ 1 w 46"/>
                <a:gd name="T3" fmla="*/ 8 h 82"/>
                <a:gd name="T4" fmla="*/ 3 w 46"/>
                <a:gd name="T5" fmla="*/ 9 h 82"/>
                <a:gd name="T6" fmla="*/ 4 w 46"/>
                <a:gd name="T7" fmla="*/ 10 h 82"/>
                <a:gd name="T8" fmla="*/ 6 w 46"/>
                <a:gd name="T9" fmla="*/ 10 h 82"/>
                <a:gd name="T10" fmla="*/ 6 w 46"/>
                <a:gd name="T11" fmla="*/ 10 h 82"/>
                <a:gd name="T12" fmla="*/ 6 w 46"/>
                <a:gd name="T13" fmla="*/ 0 h 82"/>
                <a:gd name="T14" fmla="*/ 6 w 46"/>
                <a:gd name="T15" fmla="*/ 0 h 82"/>
                <a:gd name="T16" fmla="*/ 4 w 46"/>
                <a:gd name="T17" fmla="*/ 1 h 82"/>
                <a:gd name="T18" fmla="*/ 3 w 46"/>
                <a:gd name="T19" fmla="*/ 1 h 82"/>
                <a:gd name="T20" fmla="*/ 1 w 46"/>
                <a:gd name="T21" fmla="*/ 3 h 82"/>
                <a:gd name="T22" fmla="*/ 1 w 46"/>
                <a:gd name="T23" fmla="*/ 3 h 82"/>
                <a:gd name="T24" fmla="*/ 0 w 46"/>
                <a:gd name="T25" fmla="*/ 3 h 82"/>
                <a:gd name="T26" fmla="*/ 0 w 46"/>
                <a:gd name="T27" fmla="*/ 6 h 82"/>
                <a:gd name="T28" fmla="*/ 1 w 46"/>
                <a:gd name="T29" fmla="*/ 7 h 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82"/>
                <a:gd name="T47" fmla="*/ 46 w 46"/>
                <a:gd name="T48" fmla="*/ 82 h 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82">
                  <a:moveTo>
                    <a:pt x="6" y="57"/>
                  </a:moveTo>
                  <a:lnTo>
                    <a:pt x="12" y="64"/>
                  </a:lnTo>
                  <a:lnTo>
                    <a:pt x="21" y="70"/>
                  </a:lnTo>
                  <a:lnTo>
                    <a:pt x="32" y="75"/>
                  </a:lnTo>
                  <a:lnTo>
                    <a:pt x="46" y="82"/>
                  </a:lnTo>
                  <a:lnTo>
                    <a:pt x="42" y="77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32" y="7"/>
                  </a:lnTo>
                  <a:lnTo>
                    <a:pt x="21" y="13"/>
                  </a:lnTo>
                  <a:lnTo>
                    <a:pt x="12" y="19"/>
                  </a:lnTo>
                  <a:lnTo>
                    <a:pt x="6" y="26"/>
                  </a:lnTo>
                  <a:lnTo>
                    <a:pt x="0" y="21"/>
                  </a:lnTo>
                  <a:lnTo>
                    <a:pt x="0" y="51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D6D6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08" name="Freeform 87"/>
            <p:cNvSpPr>
              <a:spLocks/>
            </p:cNvSpPr>
            <p:nvPr/>
          </p:nvSpPr>
          <p:spPr bwMode="auto">
            <a:xfrm>
              <a:off x="3162" y="1452"/>
              <a:ext cx="21" cy="46"/>
            </a:xfrm>
            <a:custGeom>
              <a:avLst/>
              <a:gdLst>
                <a:gd name="T0" fmla="*/ 1 w 42"/>
                <a:gd name="T1" fmla="*/ 10 h 92"/>
                <a:gd name="T2" fmla="*/ 3 w 42"/>
                <a:gd name="T3" fmla="*/ 11 h 92"/>
                <a:gd name="T4" fmla="*/ 3 w 42"/>
                <a:gd name="T5" fmla="*/ 11 h 92"/>
                <a:gd name="T6" fmla="*/ 5 w 42"/>
                <a:gd name="T7" fmla="*/ 12 h 92"/>
                <a:gd name="T8" fmla="*/ 5 w 42"/>
                <a:gd name="T9" fmla="*/ 0 h 92"/>
                <a:gd name="T10" fmla="*/ 3 w 42"/>
                <a:gd name="T11" fmla="*/ 1 h 92"/>
                <a:gd name="T12" fmla="*/ 3 w 42"/>
                <a:gd name="T13" fmla="*/ 1 h 92"/>
                <a:gd name="T14" fmla="*/ 1 w 42"/>
                <a:gd name="T15" fmla="*/ 1 h 92"/>
                <a:gd name="T16" fmla="*/ 0 w 42"/>
                <a:gd name="T17" fmla="*/ 1 h 92"/>
                <a:gd name="T18" fmla="*/ 0 w 42"/>
                <a:gd name="T19" fmla="*/ 9 h 92"/>
                <a:gd name="T20" fmla="*/ 1 w 42"/>
                <a:gd name="T21" fmla="*/ 10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92"/>
                <a:gd name="T35" fmla="*/ 42 w 42"/>
                <a:gd name="T36" fmla="*/ 92 h 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92">
                  <a:moveTo>
                    <a:pt x="6" y="76"/>
                  </a:moveTo>
                  <a:lnTo>
                    <a:pt x="21" y="83"/>
                  </a:lnTo>
                  <a:lnTo>
                    <a:pt x="30" y="87"/>
                  </a:lnTo>
                  <a:lnTo>
                    <a:pt x="42" y="92"/>
                  </a:lnTo>
                  <a:lnTo>
                    <a:pt x="42" y="0"/>
                  </a:lnTo>
                  <a:lnTo>
                    <a:pt x="30" y="3"/>
                  </a:lnTo>
                  <a:lnTo>
                    <a:pt x="21" y="8"/>
                  </a:lnTo>
                  <a:lnTo>
                    <a:pt x="6" y="15"/>
                  </a:lnTo>
                  <a:lnTo>
                    <a:pt x="0" y="10"/>
                  </a:lnTo>
                  <a:lnTo>
                    <a:pt x="0" y="71"/>
                  </a:lnTo>
                  <a:lnTo>
                    <a:pt x="6" y="76"/>
                  </a:lnTo>
                  <a:close/>
                </a:path>
              </a:pathLst>
            </a:custGeom>
            <a:solidFill>
              <a:srgbClr val="D6D6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09" name="Freeform 88"/>
            <p:cNvSpPr>
              <a:spLocks/>
            </p:cNvSpPr>
            <p:nvPr/>
          </p:nvSpPr>
          <p:spPr bwMode="auto">
            <a:xfrm>
              <a:off x="3173" y="1449"/>
              <a:ext cx="21" cy="51"/>
            </a:xfrm>
            <a:custGeom>
              <a:avLst/>
              <a:gdLst>
                <a:gd name="T0" fmla="*/ 1 w 42"/>
                <a:gd name="T1" fmla="*/ 12 h 101"/>
                <a:gd name="T2" fmla="*/ 3 w 42"/>
                <a:gd name="T3" fmla="*/ 13 h 101"/>
                <a:gd name="T4" fmla="*/ 3 w 42"/>
                <a:gd name="T5" fmla="*/ 13 h 101"/>
                <a:gd name="T6" fmla="*/ 5 w 42"/>
                <a:gd name="T7" fmla="*/ 13 h 101"/>
                <a:gd name="T8" fmla="*/ 5 w 42"/>
                <a:gd name="T9" fmla="*/ 0 h 101"/>
                <a:gd name="T10" fmla="*/ 5 w 42"/>
                <a:gd name="T11" fmla="*/ 1 h 101"/>
                <a:gd name="T12" fmla="*/ 3 w 42"/>
                <a:gd name="T13" fmla="*/ 1 h 101"/>
                <a:gd name="T14" fmla="*/ 3 w 42"/>
                <a:gd name="T15" fmla="*/ 1 h 101"/>
                <a:gd name="T16" fmla="*/ 2 w 42"/>
                <a:gd name="T17" fmla="*/ 1 h 101"/>
                <a:gd name="T18" fmla="*/ 1 w 42"/>
                <a:gd name="T19" fmla="*/ 1 h 101"/>
                <a:gd name="T20" fmla="*/ 1 w 42"/>
                <a:gd name="T21" fmla="*/ 2 h 101"/>
                <a:gd name="T22" fmla="*/ 0 w 42"/>
                <a:gd name="T23" fmla="*/ 2 h 101"/>
                <a:gd name="T24" fmla="*/ 0 w 42"/>
                <a:gd name="T25" fmla="*/ 11 h 101"/>
                <a:gd name="T26" fmla="*/ 1 w 42"/>
                <a:gd name="T27" fmla="*/ 12 h 1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"/>
                <a:gd name="T43" fmla="*/ 0 h 101"/>
                <a:gd name="T44" fmla="*/ 42 w 42"/>
                <a:gd name="T45" fmla="*/ 101 h 10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" h="101">
                  <a:moveTo>
                    <a:pt x="4" y="91"/>
                  </a:moveTo>
                  <a:lnTo>
                    <a:pt x="21" y="98"/>
                  </a:lnTo>
                  <a:lnTo>
                    <a:pt x="30" y="100"/>
                  </a:lnTo>
                  <a:lnTo>
                    <a:pt x="42" y="101"/>
                  </a:lnTo>
                  <a:lnTo>
                    <a:pt x="42" y="0"/>
                  </a:lnTo>
                  <a:lnTo>
                    <a:pt x="42" y="5"/>
                  </a:lnTo>
                  <a:lnTo>
                    <a:pt x="30" y="6"/>
                  </a:lnTo>
                  <a:lnTo>
                    <a:pt x="21" y="7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86"/>
                  </a:lnTo>
                  <a:lnTo>
                    <a:pt x="4" y="91"/>
                  </a:lnTo>
                  <a:close/>
                </a:path>
              </a:pathLst>
            </a:custGeom>
            <a:solidFill>
              <a:srgbClr val="D4D4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10" name="Freeform 89"/>
            <p:cNvSpPr>
              <a:spLocks/>
            </p:cNvSpPr>
            <p:nvPr/>
          </p:nvSpPr>
          <p:spPr bwMode="auto">
            <a:xfrm>
              <a:off x="3183" y="1449"/>
              <a:ext cx="21" cy="53"/>
            </a:xfrm>
            <a:custGeom>
              <a:avLst/>
              <a:gdLst>
                <a:gd name="T0" fmla="*/ 0 w 41"/>
                <a:gd name="T1" fmla="*/ 13 h 106"/>
                <a:gd name="T2" fmla="*/ 3 w 41"/>
                <a:gd name="T3" fmla="*/ 13 h 106"/>
                <a:gd name="T4" fmla="*/ 6 w 41"/>
                <a:gd name="T5" fmla="*/ 13 h 106"/>
                <a:gd name="T6" fmla="*/ 5 w 41"/>
                <a:gd name="T7" fmla="*/ 13 h 106"/>
                <a:gd name="T8" fmla="*/ 5 w 41"/>
                <a:gd name="T9" fmla="*/ 0 h 106"/>
                <a:gd name="T10" fmla="*/ 6 w 41"/>
                <a:gd name="T11" fmla="*/ 0 h 106"/>
                <a:gd name="T12" fmla="*/ 3 w 41"/>
                <a:gd name="T13" fmla="*/ 1 h 106"/>
                <a:gd name="T14" fmla="*/ 1 w 41"/>
                <a:gd name="T15" fmla="*/ 1 h 106"/>
                <a:gd name="T16" fmla="*/ 0 w 41"/>
                <a:gd name="T17" fmla="*/ 1 h 106"/>
                <a:gd name="T18" fmla="*/ 0 w 41"/>
                <a:gd name="T19" fmla="*/ 13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106"/>
                <a:gd name="T32" fmla="*/ 41 w 41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106">
                  <a:moveTo>
                    <a:pt x="0" y="97"/>
                  </a:moveTo>
                  <a:lnTo>
                    <a:pt x="18" y="104"/>
                  </a:lnTo>
                  <a:lnTo>
                    <a:pt x="41" y="106"/>
                  </a:lnTo>
                  <a:lnTo>
                    <a:pt x="36" y="106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18" y="2"/>
                  </a:lnTo>
                  <a:lnTo>
                    <a:pt x="8" y="3"/>
                  </a:lnTo>
                  <a:lnTo>
                    <a:pt x="0" y="5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D4D4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11" name="Freeform 90"/>
            <p:cNvSpPr>
              <a:spLocks/>
            </p:cNvSpPr>
            <p:nvPr/>
          </p:nvSpPr>
          <p:spPr bwMode="auto">
            <a:xfrm>
              <a:off x="3194" y="1447"/>
              <a:ext cx="20" cy="58"/>
            </a:xfrm>
            <a:custGeom>
              <a:avLst/>
              <a:gdLst>
                <a:gd name="T0" fmla="*/ 0 w 40"/>
                <a:gd name="T1" fmla="*/ 13 h 118"/>
                <a:gd name="T2" fmla="*/ 1 w 40"/>
                <a:gd name="T3" fmla="*/ 13 h 118"/>
                <a:gd name="T4" fmla="*/ 3 w 40"/>
                <a:gd name="T5" fmla="*/ 14 h 118"/>
                <a:gd name="T6" fmla="*/ 5 w 40"/>
                <a:gd name="T7" fmla="*/ 14 h 118"/>
                <a:gd name="T8" fmla="*/ 5 w 40"/>
                <a:gd name="T9" fmla="*/ 13 h 118"/>
                <a:gd name="T10" fmla="*/ 5 w 40"/>
                <a:gd name="T11" fmla="*/ 0 h 118"/>
                <a:gd name="T12" fmla="*/ 5 w 40"/>
                <a:gd name="T13" fmla="*/ 0 h 118"/>
                <a:gd name="T14" fmla="*/ 3 w 40"/>
                <a:gd name="T15" fmla="*/ 0 h 118"/>
                <a:gd name="T16" fmla="*/ 1 w 40"/>
                <a:gd name="T17" fmla="*/ 1 h 118"/>
                <a:gd name="T18" fmla="*/ 0 w 40"/>
                <a:gd name="T19" fmla="*/ 1 h 118"/>
                <a:gd name="T20" fmla="*/ 0 w 40"/>
                <a:gd name="T21" fmla="*/ 0 h 118"/>
                <a:gd name="T22" fmla="*/ 0 w 40"/>
                <a:gd name="T23" fmla="*/ 13 h 1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118"/>
                <a:gd name="T38" fmla="*/ 40 w 40"/>
                <a:gd name="T39" fmla="*/ 118 h 1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118">
                  <a:moveTo>
                    <a:pt x="0" y="107"/>
                  </a:moveTo>
                  <a:lnTo>
                    <a:pt x="8" y="110"/>
                  </a:lnTo>
                  <a:lnTo>
                    <a:pt x="29" y="114"/>
                  </a:lnTo>
                  <a:lnTo>
                    <a:pt x="40" y="118"/>
                  </a:lnTo>
                  <a:lnTo>
                    <a:pt x="36" y="112"/>
                  </a:lnTo>
                  <a:lnTo>
                    <a:pt x="36" y="0"/>
                  </a:lnTo>
                  <a:lnTo>
                    <a:pt x="40" y="6"/>
                  </a:lnTo>
                  <a:lnTo>
                    <a:pt x="18" y="7"/>
                  </a:lnTo>
                  <a:lnTo>
                    <a:pt x="8" y="8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D1D1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12" name="Freeform 91"/>
            <p:cNvSpPr>
              <a:spLocks/>
            </p:cNvSpPr>
            <p:nvPr/>
          </p:nvSpPr>
          <p:spPr bwMode="auto">
            <a:xfrm>
              <a:off x="3201" y="1447"/>
              <a:ext cx="21" cy="58"/>
            </a:xfrm>
            <a:custGeom>
              <a:avLst/>
              <a:gdLst>
                <a:gd name="T0" fmla="*/ 1 w 42"/>
                <a:gd name="T1" fmla="*/ 13 h 118"/>
                <a:gd name="T2" fmla="*/ 1 w 42"/>
                <a:gd name="T3" fmla="*/ 14 h 118"/>
                <a:gd name="T4" fmla="*/ 3 w 42"/>
                <a:gd name="T5" fmla="*/ 14 h 118"/>
                <a:gd name="T6" fmla="*/ 3 w 42"/>
                <a:gd name="T7" fmla="*/ 14 h 118"/>
                <a:gd name="T8" fmla="*/ 5 w 42"/>
                <a:gd name="T9" fmla="*/ 14 h 118"/>
                <a:gd name="T10" fmla="*/ 5 w 42"/>
                <a:gd name="T11" fmla="*/ 0 h 118"/>
                <a:gd name="T12" fmla="*/ 5 w 42"/>
                <a:gd name="T13" fmla="*/ 0 h 118"/>
                <a:gd name="T14" fmla="*/ 1 w 42"/>
                <a:gd name="T15" fmla="*/ 0 h 118"/>
                <a:gd name="T16" fmla="*/ 0 w 42"/>
                <a:gd name="T17" fmla="*/ 0 h 118"/>
                <a:gd name="T18" fmla="*/ 0 w 42"/>
                <a:gd name="T19" fmla="*/ 13 h 118"/>
                <a:gd name="T20" fmla="*/ 1 w 42"/>
                <a:gd name="T21" fmla="*/ 13 h 1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118"/>
                <a:gd name="T35" fmla="*/ 42 w 42"/>
                <a:gd name="T36" fmla="*/ 118 h 1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118">
                  <a:moveTo>
                    <a:pt x="5" y="112"/>
                  </a:moveTo>
                  <a:lnTo>
                    <a:pt x="13" y="115"/>
                  </a:lnTo>
                  <a:lnTo>
                    <a:pt x="21" y="117"/>
                  </a:lnTo>
                  <a:lnTo>
                    <a:pt x="30" y="118"/>
                  </a:lnTo>
                  <a:lnTo>
                    <a:pt x="42" y="118"/>
                  </a:lnTo>
                  <a:lnTo>
                    <a:pt x="42" y="0"/>
                  </a:lnTo>
                  <a:lnTo>
                    <a:pt x="42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0" y="112"/>
                  </a:lnTo>
                  <a:lnTo>
                    <a:pt x="5" y="112"/>
                  </a:lnTo>
                  <a:close/>
                </a:path>
              </a:pathLst>
            </a:custGeom>
            <a:solidFill>
              <a:srgbClr val="D1D1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13" name="Freeform 92"/>
            <p:cNvSpPr>
              <a:spLocks/>
            </p:cNvSpPr>
            <p:nvPr/>
          </p:nvSpPr>
          <p:spPr bwMode="auto">
            <a:xfrm>
              <a:off x="3212" y="1447"/>
              <a:ext cx="20" cy="58"/>
            </a:xfrm>
            <a:custGeom>
              <a:avLst/>
              <a:gdLst>
                <a:gd name="T0" fmla="*/ 0 w 41"/>
                <a:gd name="T1" fmla="*/ 14 h 118"/>
                <a:gd name="T2" fmla="*/ 5 w 41"/>
                <a:gd name="T3" fmla="*/ 14 h 118"/>
                <a:gd name="T4" fmla="*/ 5 w 41"/>
                <a:gd name="T5" fmla="*/ 0 h 118"/>
                <a:gd name="T6" fmla="*/ 5 w 41"/>
                <a:gd name="T7" fmla="*/ 0 h 118"/>
                <a:gd name="T8" fmla="*/ 0 w 41"/>
                <a:gd name="T9" fmla="*/ 0 h 118"/>
                <a:gd name="T10" fmla="*/ 0 w 41"/>
                <a:gd name="T11" fmla="*/ 0 h 118"/>
                <a:gd name="T12" fmla="*/ 0 w 41"/>
                <a:gd name="T13" fmla="*/ 13 h 118"/>
                <a:gd name="T14" fmla="*/ 0 w 41"/>
                <a:gd name="T15" fmla="*/ 14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118"/>
                <a:gd name="T26" fmla="*/ 41 w 41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118">
                  <a:moveTo>
                    <a:pt x="4" y="118"/>
                  </a:moveTo>
                  <a:lnTo>
                    <a:pt x="41" y="118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4" y="118"/>
                  </a:lnTo>
                  <a:close/>
                </a:path>
              </a:pathLst>
            </a:custGeom>
            <a:solidFill>
              <a:srgbClr val="CFCF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14" name="Freeform 93"/>
            <p:cNvSpPr>
              <a:spLocks/>
            </p:cNvSpPr>
            <p:nvPr/>
          </p:nvSpPr>
          <p:spPr bwMode="auto">
            <a:xfrm>
              <a:off x="3222" y="1447"/>
              <a:ext cx="21" cy="58"/>
            </a:xfrm>
            <a:custGeom>
              <a:avLst/>
              <a:gdLst>
                <a:gd name="T0" fmla="*/ 6 w 41"/>
                <a:gd name="T1" fmla="*/ 0 h 118"/>
                <a:gd name="T2" fmla="*/ 4 w 41"/>
                <a:gd name="T3" fmla="*/ 0 h 118"/>
                <a:gd name="T4" fmla="*/ 0 w 41"/>
                <a:gd name="T5" fmla="*/ 0 h 118"/>
                <a:gd name="T6" fmla="*/ 0 w 41"/>
                <a:gd name="T7" fmla="*/ 0 h 118"/>
                <a:gd name="T8" fmla="*/ 0 w 41"/>
                <a:gd name="T9" fmla="*/ 14 h 118"/>
                <a:gd name="T10" fmla="*/ 3 w 41"/>
                <a:gd name="T11" fmla="*/ 14 h 118"/>
                <a:gd name="T12" fmla="*/ 6 w 41"/>
                <a:gd name="T13" fmla="*/ 14 h 118"/>
                <a:gd name="T14" fmla="*/ 6 w 41"/>
                <a:gd name="T15" fmla="*/ 0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118"/>
                <a:gd name="T26" fmla="*/ 41 w 41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118">
                  <a:moveTo>
                    <a:pt x="41" y="6"/>
                  </a:moveTo>
                  <a:lnTo>
                    <a:pt x="3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18"/>
                  </a:lnTo>
                  <a:lnTo>
                    <a:pt x="20" y="118"/>
                  </a:lnTo>
                  <a:lnTo>
                    <a:pt x="41" y="118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CBC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15" name="Freeform 94"/>
            <p:cNvSpPr>
              <a:spLocks/>
            </p:cNvSpPr>
            <p:nvPr/>
          </p:nvSpPr>
          <p:spPr bwMode="auto">
            <a:xfrm>
              <a:off x="3230" y="1447"/>
              <a:ext cx="23" cy="58"/>
            </a:xfrm>
            <a:custGeom>
              <a:avLst/>
              <a:gdLst>
                <a:gd name="T0" fmla="*/ 5 w 47"/>
                <a:gd name="T1" fmla="*/ 1 h 118"/>
                <a:gd name="T2" fmla="*/ 3 w 47"/>
                <a:gd name="T3" fmla="*/ 0 h 118"/>
                <a:gd name="T4" fmla="*/ 1 w 47"/>
                <a:gd name="T5" fmla="*/ 0 h 118"/>
                <a:gd name="T6" fmla="*/ 0 w 47"/>
                <a:gd name="T7" fmla="*/ 0 h 118"/>
                <a:gd name="T8" fmla="*/ 0 w 47"/>
                <a:gd name="T9" fmla="*/ 0 h 118"/>
                <a:gd name="T10" fmla="*/ 0 w 47"/>
                <a:gd name="T11" fmla="*/ 14 h 118"/>
                <a:gd name="T12" fmla="*/ 5 w 47"/>
                <a:gd name="T13" fmla="*/ 14 h 118"/>
                <a:gd name="T14" fmla="*/ 5 w 47"/>
                <a:gd name="T15" fmla="*/ 14 h 118"/>
                <a:gd name="T16" fmla="*/ 5 w 47"/>
                <a:gd name="T17" fmla="*/ 0 h 118"/>
                <a:gd name="T18" fmla="*/ 5 w 47"/>
                <a:gd name="T19" fmla="*/ 1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118"/>
                <a:gd name="T32" fmla="*/ 47 w 47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118">
                  <a:moveTo>
                    <a:pt x="47" y="11"/>
                  </a:moveTo>
                  <a:lnTo>
                    <a:pt x="31" y="7"/>
                  </a:lnTo>
                  <a:lnTo>
                    <a:pt x="15" y="6"/>
                  </a:lnTo>
                  <a:lnTo>
                    <a:pt x="5" y="6"/>
                  </a:lnTo>
                  <a:lnTo>
                    <a:pt x="5" y="0"/>
                  </a:lnTo>
                  <a:lnTo>
                    <a:pt x="0" y="118"/>
                  </a:lnTo>
                  <a:lnTo>
                    <a:pt x="47" y="118"/>
                  </a:lnTo>
                  <a:lnTo>
                    <a:pt x="42" y="118"/>
                  </a:lnTo>
                  <a:lnTo>
                    <a:pt x="42" y="6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CBC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16" name="Freeform 95"/>
            <p:cNvSpPr>
              <a:spLocks/>
            </p:cNvSpPr>
            <p:nvPr/>
          </p:nvSpPr>
          <p:spPr bwMode="auto">
            <a:xfrm>
              <a:off x="3243" y="1449"/>
              <a:ext cx="21" cy="56"/>
            </a:xfrm>
            <a:custGeom>
              <a:avLst/>
              <a:gdLst>
                <a:gd name="T0" fmla="*/ 6 w 41"/>
                <a:gd name="T1" fmla="*/ 1 h 112"/>
                <a:gd name="T2" fmla="*/ 3 w 41"/>
                <a:gd name="T3" fmla="*/ 1 h 112"/>
                <a:gd name="T4" fmla="*/ 1 w 41"/>
                <a:gd name="T5" fmla="*/ 1 h 112"/>
                <a:gd name="T6" fmla="*/ 0 w 41"/>
                <a:gd name="T7" fmla="*/ 0 h 112"/>
                <a:gd name="T8" fmla="*/ 0 w 41"/>
                <a:gd name="T9" fmla="*/ 14 h 112"/>
                <a:gd name="T10" fmla="*/ 6 w 41"/>
                <a:gd name="T11" fmla="*/ 14 h 112"/>
                <a:gd name="T12" fmla="*/ 5 w 41"/>
                <a:gd name="T13" fmla="*/ 14 h 112"/>
                <a:gd name="T14" fmla="*/ 5 w 41"/>
                <a:gd name="T15" fmla="*/ 1 h 112"/>
                <a:gd name="T16" fmla="*/ 6 w 41"/>
                <a:gd name="T17" fmla="*/ 1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112"/>
                <a:gd name="T29" fmla="*/ 41 w 41"/>
                <a:gd name="T30" fmla="*/ 112 h 1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112">
                  <a:moveTo>
                    <a:pt x="41" y="5"/>
                  </a:moveTo>
                  <a:lnTo>
                    <a:pt x="18" y="2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41" y="112"/>
                  </a:lnTo>
                  <a:lnTo>
                    <a:pt x="36" y="112"/>
                  </a:lnTo>
                  <a:lnTo>
                    <a:pt x="36" y="5"/>
                  </a:lnTo>
                  <a:lnTo>
                    <a:pt x="41" y="5"/>
                  </a:lnTo>
                  <a:close/>
                </a:path>
              </a:pathLst>
            </a:custGeom>
            <a:solidFill>
              <a:srgbClr val="C9C9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17" name="Freeform 96"/>
            <p:cNvSpPr>
              <a:spLocks/>
            </p:cNvSpPr>
            <p:nvPr/>
          </p:nvSpPr>
          <p:spPr bwMode="auto">
            <a:xfrm>
              <a:off x="3251" y="1449"/>
              <a:ext cx="20" cy="56"/>
            </a:xfrm>
            <a:custGeom>
              <a:avLst/>
              <a:gdLst>
                <a:gd name="T0" fmla="*/ 5 w 41"/>
                <a:gd name="T1" fmla="*/ 2 h 112"/>
                <a:gd name="T2" fmla="*/ 2 w 41"/>
                <a:gd name="T3" fmla="*/ 1 h 112"/>
                <a:gd name="T4" fmla="*/ 0 w 41"/>
                <a:gd name="T5" fmla="*/ 1 h 112"/>
                <a:gd name="T6" fmla="*/ 0 w 41"/>
                <a:gd name="T7" fmla="*/ 0 h 112"/>
                <a:gd name="T8" fmla="*/ 0 w 41"/>
                <a:gd name="T9" fmla="*/ 14 h 112"/>
                <a:gd name="T10" fmla="*/ 5 w 41"/>
                <a:gd name="T11" fmla="*/ 14 h 112"/>
                <a:gd name="T12" fmla="*/ 5 w 41"/>
                <a:gd name="T13" fmla="*/ 1 h 112"/>
                <a:gd name="T14" fmla="*/ 5 w 41"/>
                <a:gd name="T15" fmla="*/ 2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112"/>
                <a:gd name="T26" fmla="*/ 41 w 41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112">
                  <a:moveTo>
                    <a:pt x="41" y="9"/>
                  </a:moveTo>
                  <a:lnTo>
                    <a:pt x="23" y="6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41" y="112"/>
                  </a:lnTo>
                  <a:lnTo>
                    <a:pt x="41" y="5"/>
                  </a:lnTo>
                  <a:lnTo>
                    <a:pt x="41" y="9"/>
                  </a:lnTo>
                  <a:close/>
                </a:path>
              </a:pathLst>
            </a:custGeom>
            <a:solidFill>
              <a:srgbClr val="C9C9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18" name="Freeform 97"/>
            <p:cNvSpPr>
              <a:spLocks/>
            </p:cNvSpPr>
            <p:nvPr/>
          </p:nvSpPr>
          <p:spPr bwMode="auto">
            <a:xfrm>
              <a:off x="3261" y="1452"/>
              <a:ext cx="21" cy="53"/>
            </a:xfrm>
            <a:custGeom>
              <a:avLst/>
              <a:gdLst>
                <a:gd name="T0" fmla="*/ 5 w 42"/>
                <a:gd name="T1" fmla="*/ 1 h 107"/>
                <a:gd name="T2" fmla="*/ 3 w 42"/>
                <a:gd name="T3" fmla="*/ 0 h 107"/>
                <a:gd name="T4" fmla="*/ 1 w 42"/>
                <a:gd name="T5" fmla="*/ 0 h 107"/>
                <a:gd name="T6" fmla="*/ 0 w 42"/>
                <a:gd name="T7" fmla="*/ 0 h 107"/>
                <a:gd name="T8" fmla="*/ 0 w 42"/>
                <a:gd name="T9" fmla="*/ 13 h 107"/>
                <a:gd name="T10" fmla="*/ 5 w 42"/>
                <a:gd name="T11" fmla="*/ 13 h 107"/>
                <a:gd name="T12" fmla="*/ 5 w 42"/>
                <a:gd name="T13" fmla="*/ 12 h 107"/>
                <a:gd name="T14" fmla="*/ 5 w 42"/>
                <a:gd name="T15" fmla="*/ 0 h 107"/>
                <a:gd name="T16" fmla="*/ 5 w 42"/>
                <a:gd name="T17" fmla="*/ 1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107"/>
                <a:gd name="T29" fmla="*/ 42 w 42"/>
                <a:gd name="T30" fmla="*/ 107 h 1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107">
                  <a:moveTo>
                    <a:pt x="42" y="10"/>
                  </a:moveTo>
                  <a:lnTo>
                    <a:pt x="24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42" y="107"/>
                  </a:lnTo>
                  <a:lnTo>
                    <a:pt x="37" y="101"/>
                  </a:lnTo>
                  <a:lnTo>
                    <a:pt x="37" y="4"/>
                  </a:lnTo>
                  <a:lnTo>
                    <a:pt x="42" y="10"/>
                  </a:lnTo>
                  <a:close/>
                </a:path>
              </a:pathLst>
            </a:custGeom>
            <a:solidFill>
              <a:srgbClr val="C7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19" name="Freeform 98"/>
            <p:cNvSpPr>
              <a:spLocks/>
            </p:cNvSpPr>
            <p:nvPr/>
          </p:nvSpPr>
          <p:spPr bwMode="auto">
            <a:xfrm>
              <a:off x="3271" y="1452"/>
              <a:ext cx="21" cy="53"/>
            </a:xfrm>
            <a:custGeom>
              <a:avLst/>
              <a:gdLst>
                <a:gd name="T0" fmla="*/ 5 w 42"/>
                <a:gd name="T1" fmla="*/ 1 h 107"/>
                <a:gd name="T2" fmla="*/ 3 w 42"/>
                <a:gd name="T3" fmla="*/ 1 h 107"/>
                <a:gd name="T4" fmla="*/ 1 w 42"/>
                <a:gd name="T5" fmla="*/ 0 h 107"/>
                <a:gd name="T6" fmla="*/ 0 w 42"/>
                <a:gd name="T7" fmla="*/ 0 h 107"/>
                <a:gd name="T8" fmla="*/ 0 w 42"/>
                <a:gd name="T9" fmla="*/ 0 h 107"/>
                <a:gd name="T10" fmla="*/ 0 w 42"/>
                <a:gd name="T11" fmla="*/ 13 h 107"/>
                <a:gd name="T12" fmla="*/ 1 w 42"/>
                <a:gd name="T13" fmla="*/ 13 h 107"/>
                <a:gd name="T14" fmla="*/ 3 w 42"/>
                <a:gd name="T15" fmla="*/ 13 h 107"/>
                <a:gd name="T16" fmla="*/ 5 w 42"/>
                <a:gd name="T17" fmla="*/ 12 h 107"/>
                <a:gd name="T18" fmla="*/ 5 w 42"/>
                <a:gd name="T19" fmla="*/ 12 h 107"/>
                <a:gd name="T20" fmla="*/ 5 w 42"/>
                <a:gd name="T21" fmla="*/ 1 h 107"/>
                <a:gd name="T22" fmla="*/ 5 w 42"/>
                <a:gd name="T23" fmla="*/ 1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107"/>
                <a:gd name="T38" fmla="*/ 42 w 42"/>
                <a:gd name="T39" fmla="*/ 107 h 1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107">
                  <a:moveTo>
                    <a:pt x="42" y="15"/>
                  </a:moveTo>
                  <a:lnTo>
                    <a:pt x="18" y="8"/>
                  </a:lnTo>
                  <a:lnTo>
                    <a:pt x="8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8" y="106"/>
                  </a:lnTo>
                  <a:lnTo>
                    <a:pt x="18" y="104"/>
                  </a:lnTo>
                  <a:lnTo>
                    <a:pt x="42" y="101"/>
                  </a:lnTo>
                  <a:lnTo>
                    <a:pt x="36" y="96"/>
                  </a:lnTo>
                  <a:lnTo>
                    <a:pt x="36" y="10"/>
                  </a:lnTo>
                  <a:lnTo>
                    <a:pt x="42" y="15"/>
                  </a:lnTo>
                  <a:close/>
                </a:path>
              </a:pathLst>
            </a:custGeom>
            <a:solidFill>
              <a:srgbClr val="C7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20" name="Freeform 99"/>
            <p:cNvSpPr>
              <a:spLocks/>
            </p:cNvSpPr>
            <p:nvPr/>
          </p:nvSpPr>
          <p:spPr bwMode="auto">
            <a:xfrm>
              <a:off x="3279" y="1454"/>
              <a:ext cx="24" cy="51"/>
            </a:xfrm>
            <a:custGeom>
              <a:avLst/>
              <a:gdLst>
                <a:gd name="T0" fmla="*/ 7 w 46"/>
                <a:gd name="T1" fmla="*/ 2 h 103"/>
                <a:gd name="T2" fmla="*/ 4 w 46"/>
                <a:gd name="T3" fmla="*/ 1 h 103"/>
                <a:gd name="T4" fmla="*/ 2 w 46"/>
                <a:gd name="T5" fmla="*/ 1 h 103"/>
                <a:gd name="T6" fmla="*/ 1 w 46"/>
                <a:gd name="T7" fmla="*/ 0 h 103"/>
                <a:gd name="T8" fmla="*/ 0 w 46"/>
                <a:gd name="T9" fmla="*/ 0 h 103"/>
                <a:gd name="T10" fmla="*/ 0 w 46"/>
                <a:gd name="T11" fmla="*/ 12 h 103"/>
                <a:gd name="T12" fmla="*/ 1 w 46"/>
                <a:gd name="T13" fmla="*/ 12 h 103"/>
                <a:gd name="T14" fmla="*/ 4 w 46"/>
                <a:gd name="T15" fmla="*/ 11 h 103"/>
                <a:gd name="T16" fmla="*/ 7 w 46"/>
                <a:gd name="T17" fmla="*/ 11 h 103"/>
                <a:gd name="T18" fmla="*/ 6 w 46"/>
                <a:gd name="T19" fmla="*/ 11 h 103"/>
                <a:gd name="T20" fmla="*/ 6 w 46"/>
                <a:gd name="T21" fmla="*/ 2 h 103"/>
                <a:gd name="T22" fmla="*/ 7 w 46"/>
                <a:gd name="T23" fmla="*/ 2 h 1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103"/>
                <a:gd name="T38" fmla="*/ 46 w 46"/>
                <a:gd name="T39" fmla="*/ 103 h 1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103">
                  <a:moveTo>
                    <a:pt x="46" y="21"/>
                  </a:moveTo>
                  <a:lnTo>
                    <a:pt x="26" y="14"/>
                  </a:lnTo>
                  <a:lnTo>
                    <a:pt x="15" y="10"/>
                  </a:lnTo>
                  <a:lnTo>
                    <a:pt x="5" y="6"/>
                  </a:lnTo>
                  <a:lnTo>
                    <a:pt x="0" y="0"/>
                  </a:lnTo>
                  <a:lnTo>
                    <a:pt x="0" y="97"/>
                  </a:lnTo>
                  <a:lnTo>
                    <a:pt x="5" y="103"/>
                  </a:lnTo>
                  <a:lnTo>
                    <a:pt x="26" y="95"/>
                  </a:lnTo>
                  <a:lnTo>
                    <a:pt x="46" y="88"/>
                  </a:lnTo>
                  <a:lnTo>
                    <a:pt x="41" y="88"/>
                  </a:lnTo>
                  <a:lnTo>
                    <a:pt x="41" y="17"/>
                  </a:lnTo>
                  <a:lnTo>
                    <a:pt x="46" y="21"/>
                  </a:lnTo>
                  <a:close/>
                </a:path>
              </a:pathLst>
            </a:custGeom>
            <a:solidFill>
              <a:srgbClr val="C4C4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21" name="Freeform 100"/>
            <p:cNvSpPr>
              <a:spLocks/>
            </p:cNvSpPr>
            <p:nvPr/>
          </p:nvSpPr>
          <p:spPr bwMode="auto">
            <a:xfrm>
              <a:off x="3289" y="1457"/>
              <a:ext cx="21" cy="45"/>
            </a:xfrm>
            <a:custGeom>
              <a:avLst/>
              <a:gdLst>
                <a:gd name="T0" fmla="*/ 5 w 42"/>
                <a:gd name="T1" fmla="*/ 3 h 91"/>
                <a:gd name="T2" fmla="*/ 5 w 42"/>
                <a:gd name="T3" fmla="*/ 2 h 91"/>
                <a:gd name="T4" fmla="*/ 3 w 42"/>
                <a:gd name="T5" fmla="*/ 1 h 91"/>
                <a:gd name="T6" fmla="*/ 3 w 42"/>
                <a:gd name="T7" fmla="*/ 1 h 91"/>
                <a:gd name="T8" fmla="*/ 1 w 42"/>
                <a:gd name="T9" fmla="*/ 0 h 91"/>
                <a:gd name="T10" fmla="*/ 0 w 42"/>
                <a:gd name="T11" fmla="*/ 0 h 91"/>
                <a:gd name="T12" fmla="*/ 0 w 42"/>
                <a:gd name="T13" fmla="*/ 10 h 91"/>
                <a:gd name="T14" fmla="*/ 1 w 42"/>
                <a:gd name="T15" fmla="*/ 11 h 91"/>
                <a:gd name="T16" fmla="*/ 3 w 42"/>
                <a:gd name="T17" fmla="*/ 10 h 91"/>
                <a:gd name="T18" fmla="*/ 5 w 42"/>
                <a:gd name="T19" fmla="*/ 9 h 91"/>
                <a:gd name="T20" fmla="*/ 5 w 42"/>
                <a:gd name="T21" fmla="*/ 8 h 91"/>
                <a:gd name="T22" fmla="*/ 5 w 42"/>
                <a:gd name="T23" fmla="*/ 2 h 91"/>
                <a:gd name="T24" fmla="*/ 5 w 42"/>
                <a:gd name="T25" fmla="*/ 3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"/>
                <a:gd name="T40" fmla="*/ 0 h 91"/>
                <a:gd name="T41" fmla="*/ 42 w 42"/>
                <a:gd name="T42" fmla="*/ 91 h 9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" h="91">
                  <a:moveTo>
                    <a:pt x="42" y="26"/>
                  </a:moveTo>
                  <a:lnTo>
                    <a:pt x="36" y="19"/>
                  </a:lnTo>
                  <a:lnTo>
                    <a:pt x="28" y="14"/>
                  </a:lnTo>
                  <a:lnTo>
                    <a:pt x="17" y="9"/>
                  </a:lnTo>
                  <a:lnTo>
                    <a:pt x="6" y="5"/>
                  </a:lnTo>
                  <a:lnTo>
                    <a:pt x="0" y="0"/>
                  </a:lnTo>
                  <a:lnTo>
                    <a:pt x="0" y="86"/>
                  </a:lnTo>
                  <a:lnTo>
                    <a:pt x="6" y="91"/>
                  </a:lnTo>
                  <a:lnTo>
                    <a:pt x="28" y="83"/>
                  </a:lnTo>
                  <a:lnTo>
                    <a:pt x="36" y="78"/>
                  </a:lnTo>
                  <a:lnTo>
                    <a:pt x="42" y="71"/>
                  </a:lnTo>
                  <a:lnTo>
                    <a:pt x="42" y="20"/>
                  </a:lnTo>
                  <a:lnTo>
                    <a:pt x="42" y="26"/>
                  </a:lnTo>
                  <a:close/>
                </a:path>
              </a:pathLst>
            </a:custGeom>
            <a:solidFill>
              <a:srgbClr val="C4C4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22" name="Freeform 101"/>
            <p:cNvSpPr>
              <a:spLocks/>
            </p:cNvSpPr>
            <p:nvPr/>
          </p:nvSpPr>
          <p:spPr bwMode="auto">
            <a:xfrm>
              <a:off x="3300" y="1462"/>
              <a:ext cx="18" cy="36"/>
            </a:xfrm>
            <a:custGeom>
              <a:avLst/>
              <a:gdLst>
                <a:gd name="T0" fmla="*/ 1 w 36"/>
                <a:gd name="T1" fmla="*/ 1 h 71"/>
                <a:gd name="T2" fmla="*/ 2 w 36"/>
                <a:gd name="T3" fmla="*/ 2 h 71"/>
                <a:gd name="T4" fmla="*/ 3 w 36"/>
                <a:gd name="T5" fmla="*/ 3 h 71"/>
                <a:gd name="T6" fmla="*/ 5 w 36"/>
                <a:gd name="T7" fmla="*/ 4 h 71"/>
                <a:gd name="T8" fmla="*/ 5 w 36"/>
                <a:gd name="T9" fmla="*/ 5 h 71"/>
                <a:gd name="T10" fmla="*/ 5 w 36"/>
                <a:gd name="T11" fmla="*/ 6 h 71"/>
                <a:gd name="T12" fmla="*/ 3 w 36"/>
                <a:gd name="T13" fmla="*/ 8 h 71"/>
                <a:gd name="T14" fmla="*/ 2 w 36"/>
                <a:gd name="T15" fmla="*/ 9 h 71"/>
                <a:gd name="T16" fmla="*/ 1 w 36"/>
                <a:gd name="T17" fmla="*/ 9 h 71"/>
                <a:gd name="T18" fmla="*/ 0 w 36"/>
                <a:gd name="T19" fmla="*/ 9 h 71"/>
                <a:gd name="T20" fmla="*/ 0 w 36"/>
                <a:gd name="T21" fmla="*/ 0 h 71"/>
                <a:gd name="T22" fmla="*/ 1 w 36"/>
                <a:gd name="T23" fmla="*/ 1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71"/>
                <a:gd name="T38" fmla="*/ 36 w 36"/>
                <a:gd name="T39" fmla="*/ 71 h 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71">
                  <a:moveTo>
                    <a:pt x="5" y="4"/>
                  </a:moveTo>
                  <a:lnTo>
                    <a:pt x="18" y="12"/>
                  </a:lnTo>
                  <a:lnTo>
                    <a:pt x="28" y="21"/>
                  </a:lnTo>
                  <a:lnTo>
                    <a:pt x="33" y="30"/>
                  </a:lnTo>
                  <a:lnTo>
                    <a:pt x="36" y="40"/>
                  </a:lnTo>
                  <a:lnTo>
                    <a:pt x="33" y="48"/>
                  </a:lnTo>
                  <a:lnTo>
                    <a:pt x="26" y="57"/>
                  </a:lnTo>
                  <a:lnTo>
                    <a:pt x="17" y="65"/>
                  </a:lnTo>
                  <a:lnTo>
                    <a:pt x="5" y="7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C2C2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23" name="Freeform 102"/>
            <p:cNvSpPr>
              <a:spLocks/>
            </p:cNvSpPr>
            <p:nvPr/>
          </p:nvSpPr>
          <p:spPr bwMode="auto">
            <a:xfrm>
              <a:off x="3310" y="1467"/>
              <a:ext cx="8" cy="26"/>
            </a:xfrm>
            <a:custGeom>
              <a:avLst/>
              <a:gdLst>
                <a:gd name="T0" fmla="*/ 0 w 15"/>
                <a:gd name="T1" fmla="*/ 1 h 51"/>
                <a:gd name="T2" fmla="*/ 1 w 15"/>
                <a:gd name="T3" fmla="*/ 2 h 51"/>
                <a:gd name="T4" fmla="*/ 2 w 15"/>
                <a:gd name="T5" fmla="*/ 3 h 51"/>
                <a:gd name="T6" fmla="*/ 2 w 15"/>
                <a:gd name="T7" fmla="*/ 3 h 51"/>
                <a:gd name="T8" fmla="*/ 2 w 15"/>
                <a:gd name="T9" fmla="*/ 4 h 51"/>
                <a:gd name="T10" fmla="*/ 2 w 15"/>
                <a:gd name="T11" fmla="*/ 5 h 51"/>
                <a:gd name="T12" fmla="*/ 2 w 15"/>
                <a:gd name="T13" fmla="*/ 6 h 51"/>
                <a:gd name="T14" fmla="*/ 1 w 15"/>
                <a:gd name="T15" fmla="*/ 6 h 51"/>
                <a:gd name="T16" fmla="*/ 0 w 15"/>
                <a:gd name="T17" fmla="*/ 7 h 51"/>
                <a:gd name="T18" fmla="*/ 0 w 15"/>
                <a:gd name="T19" fmla="*/ 0 h 51"/>
                <a:gd name="T20" fmla="*/ 0 w 15"/>
                <a:gd name="T21" fmla="*/ 1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51"/>
                <a:gd name="T35" fmla="*/ 15 w 15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51">
                  <a:moveTo>
                    <a:pt x="0" y="6"/>
                  </a:moveTo>
                  <a:lnTo>
                    <a:pt x="7" y="13"/>
                  </a:lnTo>
                  <a:lnTo>
                    <a:pt x="11" y="18"/>
                  </a:lnTo>
                  <a:lnTo>
                    <a:pt x="14" y="24"/>
                  </a:lnTo>
                  <a:lnTo>
                    <a:pt x="15" y="31"/>
                  </a:lnTo>
                  <a:lnTo>
                    <a:pt x="14" y="36"/>
                  </a:lnTo>
                  <a:lnTo>
                    <a:pt x="11" y="42"/>
                  </a:lnTo>
                  <a:lnTo>
                    <a:pt x="7" y="46"/>
                  </a:lnTo>
                  <a:lnTo>
                    <a:pt x="0" y="51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2C2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24" name="Freeform 103"/>
            <p:cNvSpPr>
              <a:spLocks/>
            </p:cNvSpPr>
            <p:nvPr/>
          </p:nvSpPr>
          <p:spPr bwMode="auto">
            <a:xfrm>
              <a:off x="3235" y="1444"/>
              <a:ext cx="86" cy="39"/>
            </a:xfrm>
            <a:custGeom>
              <a:avLst/>
              <a:gdLst>
                <a:gd name="T0" fmla="*/ 22 w 172"/>
                <a:gd name="T1" fmla="*/ 10 h 77"/>
                <a:gd name="T2" fmla="*/ 21 w 172"/>
                <a:gd name="T3" fmla="*/ 7 h 77"/>
                <a:gd name="T4" fmla="*/ 20 w 172"/>
                <a:gd name="T5" fmla="*/ 6 h 77"/>
                <a:gd name="T6" fmla="*/ 18 w 172"/>
                <a:gd name="T7" fmla="*/ 5 h 77"/>
                <a:gd name="T8" fmla="*/ 14 w 172"/>
                <a:gd name="T9" fmla="*/ 3 h 77"/>
                <a:gd name="T10" fmla="*/ 11 w 172"/>
                <a:gd name="T11" fmla="*/ 2 h 77"/>
                <a:gd name="T12" fmla="*/ 9 w 172"/>
                <a:gd name="T13" fmla="*/ 1 h 77"/>
                <a:gd name="T14" fmla="*/ 4 w 172"/>
                <a:gd name="T15" fmla="*/ 0 h 77"/>
                <a:gd name="T16" fmla="*/ 0 w 172"/>
                <a:gd name="T17" fmla="*/ 0 h 77"/>
                <a:gd name="T18" fmla="*/ 0 w 172"/>
                <a:gd name="T19" fmla="*/ 3 h 77"/>
                <a:gd name="T20" fmla="*/ 4 w 172"/>
                <a:gd name="T21" fmla="*/ 3 h 77"/>
                <a:gd name="T22" fmla="*/ 7 w 172"/>
                <a:gd name="T23" fmla="*/ 4 h 77"/>
                <a:gd name="T24" fmla="*/ 11 w 172"/>
                <a:gd name="T25" fmla="*/ 5 h 77"/>
                <a:gd name="T26" fmla="*/ 14 w 172"/>
                <a:gd name="T27" fmla="*/ 6 h 77"/>
                <a:gd name="T28" fmla="*/ 17 w 172"/>
                <a:gd name="T29" fmla="*/ 7 h 77"/>
                <a:gd name="T30" fmla="*/ 19 w 172"/>
                <a:gd name="T31" fmla="*/ 8 h 77"/>
                <a:gd name="T32" fmla="*/ 19 w 172"/>
                <a:gd name="T33" fmla="*/ 9 h 77"/>
                <a:gd name="T34" fmla="*/ 19 w 172"/>
                <a:gd name="T35" fmla="*/ 10 h 77"/>
                <a:gd name="T36" fmla="*/ 22 w 172"/>
                <a:gd name="T37" fmla="*/ 10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2"/>
                <a:gd name="T58" fmla="*/ 0 h 77"/>
                <a:gd name="T59" fmla="*/ 172 w 172"/>
                <a:gd name="T60" fmla="*/ 77 h 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2" h="77">
                  <a:moveTo>
                    <a:pt x="172" y="77"/>
                  </a:moveTo>
                  <a:lnTo>
                    <a:pt x="166" y="56"/>
                  </a:lnTo>
                  <a:lnTo>
                    <a:pt x="155" y="46"/>
                  </a:lnTo>
                  <a:lnTo>
                    <a:pt x="140" y="37"/>
                  </a:lnTo>
                  <a:lnTo>
                    <a:pt x="119" y="20"/>
                  </a:lnTo>
                  <a:lnTo>
                    <a:pt x="94" y="16"/>
                  </a:lnTo>
                  <a:lnTo>
                    <a:pt x="68" y="5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32" y="20"/>
                  </a:lnTo>
                  <a:lnTo>
                    <a:pt x="62" y="26"/>
                  </a:lnTo>
                  <a:lnTo>
                    <a:pt x="89" y="37"/>
                  </a:lnTo>
                  <a:lnTo>
                    <a:pt x="115" y="41"/>
                  </a:lnTo>
                  <a:lnTo>
                    <a:pt x="130" y="52"/>
                  </a:lnTo>
                  <a:lnTo>
                    <a:pt x="146" y="61"/>
                  </a:lnTo>
                  <a:lnTo>
                    <a:pt x="151" y="67"/>
                  </a:lnTo>
                  <a:lnTo>
                    <a:pt x="151" y="77"/>
                  </a:lnTo>
                  <a:lnTo>
                    <a:pt x="172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25" name="Freeform 104"/>
            <p:cNvSpPr>
              <a:spLocks/>
            </p:cNvSpPr>
            <p:nvPr/>
          </p:nvSpPr>
          <p:spPr bwMode="auto">
            <a:xfrm>
              <a:off x="3230" y="1483"/>
              <a:ext cx="91" cy="28"/>
            </a:xfrm>
            <a:custGeom>
              <a:avLst/>
              <a:gdLst>
                <a:gd name="T0" fmla="*/ 0 w 182"/>
                <a:gd name="T1" fmla="*/ 7 h 56"/>
                <a:gd name="T2" fmla="*/ 5 w 182"/>
                <a:gd name="T3" fmla="*/ 7 h 56"/>
                <a:gd name="T4" fmla="*/ 9 w 182"/>
                <a:gd name="T5" fmla="*/ 7 h 56"/>
                <a:gd name="T6" fmla="*/ 12 w 182"/>
                <a:gd name="T7" fmla="*/ 7 h 56"/>
                <a:gd name="T8" fmla="*/ 15 w 182"/>
                <a:gd name="T9" fmla="*/ 6 h 56"/>
                <a:gd name="T10" fmla="*/ 19 w 182"/>
                <a:gd name="T11" fmla="*/ 5 h 56"/>
                <a:gd name="T12" fmla="*/ 21 w 182"/>
                <a:gd name="T13" fmla="*/ 4 h 56"/>
                <a:gd name="T14" fmla="*/ 22 w 182"/>
                <a:gd name="T15" fmla="*/ 2 h 56"/>
                <a:gd name="T16" fmla="*/ 23 w 182"/>
                <a:gd name="T17" fmla="*/ 0 h 56"/>
                <a:gd name="T18" fmla="*/ 21 w 182"/>
                <a:gd name="T19" fmla="*/ 0 h 56"/>
                <a:gd name="T20" fmla="*/ 21 w 182"/>
                <a:gd name="T21" fmla="*/ 1 h 56"/>
                <a:gd name="T22" fmla="*/ 20 w 182"/>
                <a:gd name="T23" fmla="*/ 2 h 56"/>
                <a:gd name="T24" fmla="*/ 17 w 182"/>
                <a:gd name="T25" fmla="*/ 3 h 56"/>
                <a:gd name="T26" fmla="*/ 14 w 182"/>
                <a:gd name="T27" fmla="*/ 4 h 56"/>
                <a:gd name="T28" fmla="*/ 11 w 182"/>
                <a:gd name="T29" fmla="*/ 5 h 56"/>
                <a:gd name="T30" fmla="*/ 9 w 182"/>
                <a:gd name="T31" fmla="*/ 5 h 56"/>
                <a:gd name="T32" fmla="*/ 5 w 182"/>
                <a:gd name="T33" fmla="*/ 5 h 56"/>
                <a:gd name="T34" fmla="*/ 0 w 182"/>
                <a:gd name="T35" fmla="*/ 5 h 56"/>
                <a:gd name="T36" fmla="*/ 0 w 182"/>
                <a:gd name="T37" fmla="*/ 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2"/>
                <a:gd name="T58" fmla="*/ 0 h 56"/>
                <a:gd name="T59" fmla="*/ 182 w 182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2" h="56">
                  <a:moveTo>
                    <a:pt x="0" y="56"/>
                  </a:moveTo>
                  <a:lnTo>
                    <a:pt x="36" y="56"/>
                  </a:lnTo>
                  <a:lnTo>
                    <a:pt x="67" y="56"/>
                  </a:lnTo>
                  <a:lnTo>
                    <a:pt x="99" y="50"/>
                  </a:lnTo>
                  <a:lnTo>
                    <a:pt x="125" y="46"/>
                  </a:lnTo>
                  <a:lnTo>
                    <a:pt x="145" y="40"/>
                  </a:lnTo>
                  <a:lnTo>
                    <a:pt x="161" y="31"/>
                  </a:lnTo>
                  <a:lnTo>
                    <a:pt x="176" y="15"/>
                  </a:lnTo>
                  <a:lnTo>
                    <a:pt x="182" y="0"/>
                  </a:lnTo>
                  <a:lnTo>
                    <a:pt x="161" y="0"/>
                  </a:lnTo>
                  <a:lnTo>
                    <a:pt x="161" y="5"/>
                  </a:lnTo>
                  <a:lnTo>
                    <a:pt x="156" y="15"/>
                  </a:lnTo>
                  <a:lnTo>
                    <a:pt x="135" y="20"/>
                  </a:lnTo>
                  <a:lnTo>
                    <a:pt x="119" y="31"/>
                  </a:lnTo>
                  <a:lnTo>
                    <a:pt x="93" y="35"/>
                  </a:lnTo>
                  <a:lnTo>
                    <a:pt x="67" y="40"/>
                  </a:lnTo>
                  <a:lnTo>
                    <a:pt x="36" y="40"/>
                  </a:lnTo>
                  <a:lnTo>
                    <a:pt x="0" y="4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26" name="Freeform 105"/>
            <p:cNvSpPr>
              <a:spLocks/>
            </p:cNvSpPr>
            <p:nvPr/>
          </p:nvSpPr>
          <p:spPr bwMode="auto">
            <a:xfrm>
              <a:off x="3144" y="1472"/>
              <a:ext cx="86" cy="39"/>
            </a:xfrm>
            <a:custGeom>
              <a:avLst/>
              <a:gdLst>
                <a:gd name="T0" fmla="*/ 0 w 171"/>
                <a:gd name="T1" fmla="*/ 0 h 77"/>
                <a:gd name="T2" fmla="*/ 1 w 171"/>
                <a:gd name="T3" fmla="*/ 3 h 77"/>
                <a:gd name="T4" fmla="*/ 2 w 171"/>
                <a:gd name="T5" fmla="*/ 4 h 77"/>
                <a:gd name="T6" fmla="*/ 4 w 171"/>
                <a:gd name="T7" fmla="*/ 6 h 77"/>
                <a:gd name="T8" fmla="*/ 7 w 171"/>
                <a:gd name="T9" fmla="*/ 7 h 77"/>
                <a:gd name="T10" fmla="*/ 10 w 171"/>
                <a:gd name="T11" fmla="*/ 9 h 77"/>
                <a:gd name="T12" fmla="*/ 13 w 171"/>
                <a:gd name="T13" fmla="*/ 9 h 77"/>
                <a:gd name="T14" fmla="*/ 18 w 171"/>
                <a:gd name="T15" fmla="*/ 10 h 77"/>
                <a:gd name="T16" fmla="*/ 22 w 171"/>
                <a:gd name="T17" fmla="*/ 10 h 77"/>
                <a:gd name="T18" fmla="*/ 22 w 171"/>
                <a:gd name="T19" fmla="*/ 8 h 77"/>
                <a:gd name="T20" fmla="*/ 18 w 171"/>
                <a:gd name="T21" fmla="*/ 7 h 77"/>
                <a:gd name="T22" fmla="*/ 14 w 171"/>
                <a:gd name="T23" fmla="*/ 7 h 77"/>
                <a:gd name="T24" fmla="*/ 11 w 171"/>
                <a:gd name="T25" fmla="*/ 6 h 77"/>
                <a:gd name="T26" fmla="*/ 8 w 171"/>
                <a:gd name="T27" fmla="*/ 5 h 77"/>
                <a:gd name="T28" fmla="*/ 6 w 171"/>
                <a:gd name="T29" fmla="*/ 4 h 77"/>
                <a:gd name="T30" fmla="*/ 4 w 171"/>
                <a:gd name="T31" fmla="*/ 2 h 77"/>
                <a:gd name="T32" fmla="*/ 2 w 171"/>
                <a:gd name="T33" fmla="*/ 2 h 77"/>
                <a:gd name="T34" fmla="*/ 2 w 171"/>
                <a:gd name="T35" fmla="*/ 0 h 77"/>
                <a:gd name="T36" fmla="*/ 0 w 171"/>
                <a:gd name="T37" fmla="*/ 0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1"/>
                <a:gd name="T58" fmla="*/ 0 h 77"/>
                <a:gd name="T59" fmla="*/ 171 w 171"/>
                <a:gd name="T60" fmla="*/ 77 h 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1" h="77">
                  <a:moveTo>
                    <a:pt x="0" y="0"/>
                  </a:moveTo>
                  <a:lnTo>
                    <a:pt x="4" y="21"/>
                  </a:lnTo>
                  <a:lnTo>
                    <a:pt x="15" y="31"/>
                  </a:lnTo>
                  <a:lnTo>
                    <a:pt x="31" y="46"/>
                  </a:lnTo>
                  <a:lnTo>
                    <a:pt x="51" y="56"/>
                  </a:lnTo>
                  <a:lnTo>
                    <a:pt x="78" y="67"/>
                  </a:lnTo>
                  <a:lnTo>
                    <a:pt x="103" y="71"/>
                  </a:lnTo>
                  <a:lnTo>
                    <a:pt x="139" y="77"/>
                  </a:lnTo>
                  <a:lnTo>
                    <a:pt x="171" y="77"/>
                  </a:lnTo>
                  <a:lnTo>
                    <a:pt x="171" y="61"/>
                  </a:lnTo>
                  <a:lnTo>
                    <a:pt x="139" y="56"/>
                  </a:lnTo>
                  <a:lnTo>
                    <a:pt x="108" y="52"/>
                  </a:lnTo>
                  <a:lnTo>
                    <a:pt x="82" y="46"/>
                  </a:lnTo>
                  <a:lnTo>
                    <a:pt x="57" y="36"/>
                  </a:lnTo>
                  <a:lnTo>
                    <a:pt x="42" y="31"/>
                  </a:lnTo>
                  <a:lnTo>
                    <a:pt x="25" y="15"/>
                  </a:lnTo>
                  <a:lnTo>
                    <a:pt x="15" y="11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27" name="Freeform 106"/>
            <p:cNvSpPr>
              <a:spLocks/>
            </p:cNvSpPr>
            <p:nvPr/>
          </p:nvSpPr>
          <p:spPr bwMode="auto">
            <a:xfrm>
              <a:off x="3144" y="1444"/>
              <a:ext cx="91" cy="28"/>
            </a:xfrm>
            <a:custGeom>
              <a:avLst/>
              <a:gdLst>
                <a:gd name="T0" fmla="*/ 23 w 181"/>
                <a:gd name="T1" fmla="*/ 0 h 56"/>
                <a:gd name="T2" fmla="*/ 19 w 181"/>
                <a:gd name="T3" fmla="*/ 0 h 56"/>
                <a:gd name="T4" fmla="*/ 15 w 181"/>
                <a:gd name="T5" fmla="*/ 0 h 56"/>
                <a:gd name="T6" fmla="*/ 11 w 181"/>
                <a:gd name="T7" fmla="*/ 1 h 56"/>
                <a:gd name="T8" fmla="*/ 8 w 181"/>
                <a:gd name="T9" fmla="*/ 2 h 56"/>
                <a:gd name="T10" fmla="*/ 5 w 181"/>
                <a:gd name="T11" fmla="*/ 2 h 56"/>
                <a:gd name="T12" fmla="*/ 2 w 181"/>
                <a:gd name="T13" fmla="*/ 4 h 56"/>
                <a:gd name="T14" fmla="*/ 1 w 181"/>
                <a:gd name="T15" fmla="*/ 6 h 56"/>
                <a:gd name="T16" fmla="*/ 0 w 181"/>
                <a:gd name="T17" fmla="*/ 7 h 56"/>
                <a:gd name="T18" fmla="*/ 2 w 181"/>
                <a:gd name="T19" fmla="*/ 7 h 56"/>
                <a:gd name="T20" fmla="*/ 3 w 181"/>
                <a:gd name="T21" fmla="*/ 7 h 56"/>
                <a:gd name="T22" fmla="*/ 4 w 181"/>
                <a:gd name="T23" fmla="*/ 6 h 56"/>
                <a:gd name="T24" fmla="*/ 6 w 181"/>
                <a:gd name="T25" fmla="*/ 5 h 56"/>
                <a:gd name="T26" fmla="*/ 8 w 181"/>
                <a:gd name="T27" fmla="*/ 4 h 56"/>
                <a:gd name="T28" fmla="*/ 11 w 181"/>
                <a:gd name="T29" fmla="*/ 4 h 56"/>
                <a:gd name="T30" fmla="*/ 15 w 181"/>
                <a:gd name="T31" fmla="*/ 3 h 56"/>
                <a:gd name="T32" fmla="*/ 19 w 181"/>
                <a:gd name="T33" fmla="*/ 3 h 56"/>
                <a:gd name="T34" fmla="*/ 23 w 181"/>
                <a:gd name="T35" fmla="*/ 3 h 56"/>
                <a:gd name="T36" fmla="*/ 23 w 181"/>
                <a:gd name="T37" fmla="*/ 0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1"/>
                <a:gd name="T58" fmla="*/ 0 h 56"/>
                <a:gd name="T59" fmla="*/ 181 w 181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1" h="56">
                  <a:moveTo>
                    <a:pt x="181" y="0"/>
                  </a:moveTo>
                  <a:lnTo>
                    <a:pt x="145" y="0"/>
                  </a:lnTo>
                  <a:lnTo>
                    <a:pt x="114" y="0"/>
                  </a:lnTo>
                  <a:lnTo>
                    <a:pt x="82" y="5"/>
                  </a:lnTo>
                  <a:lnTo>
                    <a:pt x="57" y="11"/>
                  </a:lnTo>
                  <a:lnTo>
                    <a:pt x="36" y="16"/>
                  </a:lnTo>
                  <a:lnTo>
                    <a:pt x="15" y="31"/>
                  </a:lnTo>
                  <a:lnTo>
                    <a:pt x="4" y="41"/>
                  </a:lnTo>
                  <a:lnTo>
                    <a:pt x="0" y="56"/>
                  </a:lnTo>
                  <a:lnTo>
                    <a:pt x="15" y="56"/>
                  </a:lnTo>
                  <a:lnTo>
                    <a:pt x="21" y="52"/>
                  </a:lnTo>
                  <a:lnTo>
                    <a:pt x="25" y="46"/>
                  </a:lnTo>
                  <a:lnTo>
                    <a:pt x="46" y="37"/>
                  </a:lnTo>
                  <a:lnTo>
                    <a:pt x="61" y="31"/>
                  </a:lnTo>
                  <a:lnTo>
                    <a:pt x="88" y="26"/>
                  </a:lnTo>
                  <a:lnTo>
                    <a:pt x="114" y="20"/>
                  </a:lnTo>
                  <a:lnTo>
                    <a:pt x="145" y="20"/>
                  </a:lnTo>
                  <a:lnTo>
                    <a:pt x="181" y="2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28" name="Freeform 107"/>
            <p:cNvSpPr>
              <a:spLocks/>
            </p:cNvSpPr>
            <p:nvPr/>
          </p:nvSpPr>
          <p:spPr bwMode="auto">
            <a:xfrm>
              <a:off x="3341" y="1434"/>
              <a:ext cx="5" cy="18"/>
            </a:xfrm>
            <a:custGeom>
              <a:avLst/>
              <a:gdLst>
                <a:gd name="T0" fmla="*/ 1 w 11"/>
                <a:gd name="T1" fmla="*/ 5 h 36"/>
                <a:gd name="T2" fmla="*/ 0 w 11"/>
                <a:gd name="T3" fmla="*/ 3 h 36"/>
                <a:gd name="T4" fmla="*/ 0 w 11"/>
                <a:gd name="T5" fmla="*/ 2 h 36"/>
                <a:gd name="T6" fmla="*/ 0 w 11"/>
                <a:gd name="T7" fmla="*/ 2 h 36"/>
                <a:gd name="T8" fmla="*/ 0 w 11"/>
                <a:gd name="T9" fmla="*/ 1 h 36"/>
                <a:gd name="T10" fmla="*/ 1 w 11"/>
                <a:gd name="T11" fmla="*/ 1 h 36"/>
                <a:gd name="T12" fmla="*/ 0 w 11"/>
                <a:gd name="T13" fmla="*/ 0 h 36"/>
                <a:gd name="T14" fmla="*/ 0 w 11"/>
                <a:gd name="T15" fmla="*/ 3 h 36"/>
                <a:gd name="T16" fmla="*/ 1 w 11"/>
                <a:gd name="T17" fmla="*/ 5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36"/>
                <a:gd name="T29" fmla="*/ 11 w 11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36">
                  <a:moveTo>
                    <a:pt x="11" y="36"/>
                  </a:moveTo>
                  <a:lnTo>
                    <a:pt x="4" y="26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11" y="4"/>
                  </a:lnTo>
                  <a:lnTo>
                    <a:pt x="6" y="0"/>
                  </a:lnTo>
                  <a:lnTo>
                    <a:pt x="6" y="31"/>
                  </a:lnTo>
                  <a:lnTo>
                    <a:pt x="11" y="36"/>
                  </a:lnTo>
                  <a:close/>
                </a:path>
              </a:pathLst>
            </a:custGeom>
            <a:solidFill>
              <a:srgbClr val="D9D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29" name="Freeform 108"/>
            <p:cNvSpPr>
              <a:spLocks/>
            </p:cNvSpPr>
            <p:nvPr/>
          </p:nvSpPr>
          <p:spPr bwMode="auto">
            <a:xfrm>
              <a:off x="3341" y="1426"/>
              <a:ext cx="15" cy="34"/>
            </a:xfrm>
            <a:custGeom>
              <a:avLst/>
              <a:gdLst>
                <a:gd name="T0" fmla="*/ 3 w 32"/>
                <a:gd name="T1" fmla="*/ 8 h 69"/>
                <a:gd name="T2" fmla="*/ 2 w 32"/>
                <a:gd name="T3" fmla="*/ 7 h 69"/>
                <a:gd name="T4" fmla="*/ 1 w 32"/>
                <a:gd name="T5" fmla="*/ 6 h 69"/>
                <a:gd name="T6" fmla="*/ 0 w 32"/>
                <a:gd name="T7" fmla="*/ 5 h 69"/>
                <a:gd name="T8" fmla="*/ 0 w 32"/>
                <a:gd name="T9" fmla="*/ 4 h 69"/>
                <a:gd name="T10" fmla="*/ 0 w 32"/>
                <a:gd name="T11" fmla="*/ 3 h 69"/>
                <a:gd name="T12" fmla="*/ 1 w 32"/>
                <a:gd name="T13" fmla="*/ 2 h 69"/>
                <a:gd name="T14" fmla="*/ 2 w 32"/>
                <a:gd name="T15" fmla="*/ 1 h 69"/>
                <a:gd name="T16" fmla="*/ 3 w 32"/>
                <a:gd name="T17" fmla="*/ 0 h 69"/>
                <a:gd name="T18" fmla="*/ 3 w 32"/>
                <a:gd name="T19" fmla="*/ 0 h 69"/>
                <a:gd name="T20" fmla="*/ 3 w 32"/>
                <a:gd name="T21" fmla="*/ 8 h 69"/>
                <a:gd name="T22" fmla="*/ 3 w 32"/>
                <a:gd name="T23" fmla="*/ 8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69"/>
                <a:gd name="T38" fmla="*/ 32 w 32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69">
                  <a:moveTo>
                    <a:pt x="32" y="69"/>
                  </a:moveTo>
                  <a:lnTo>
                    <a:pt x="18" y="61"/>
                  </a:lnTo>
                  <a:lnTo>
                    <a:pt x="8" y="54"/>
                  </a:lnTo>
                  <a:lnTo>
                    <a:pt x="3" y="46"/>
                  </a:lnTo>
                  <a:lnTo>
                    <a:pt x="0" y="37"/>
                  </a:lnTo>
                  <a:lnTo>
                    <a:pt x="3" y="27"/>
                  </a:lnTo>
                  <a:lnTo>
                    <a:pt x="8" y="20"/>
                  </a:lnTo>
                  <a:lnTo>
                    <a:pt x="18" y="13"/>
                  </a:lnTo>
                  <a:lnTo>
                    <a:pt x="32" y="5"/>
                  </a:lnTo>
                  <a:lnTo>
                    <a:pt x="26" y="0"/>
                  </a:lnTo>
                  <a:lnTo>
                    <a:pt x="26" y="69"/>
                  </a:lnTo>
                  <a:lnTo>
                    <a:pt x="32" y="69"/>
                  </a:lnTo>
                  <a:close/>
                </a:path>
              </a:pathLst>
            </a:custGeom>
            <a:solidFill>
              <a:srgbClr val="D9D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30" name="Freeform 109"/>
            <p:cNvSpPr>
              <a:spLocks/>
            </p:cNvSpPr>
            <p:nvPr/>
          </p:nvSpPr>
          <p:spPr bwMode="auto">
            <a:xfrm>
              <a:off x="3344" y="1423"/>
              <a:ext cx="23" cy="42"/>
            </a:xfrm>
            <a:custGeom>
              <a:avLst/>
              <a:gdLst>
                <a:gd name="T0" fmla="*/ 0 w 47"/>
                <a:gd name="T1" fmla="*/ 7 h 85"/>
                <a:gd name="T2" fmla="*/ 1 w 47"/>
                <a:gd name="T3" fmla="*/ 8 h 85"/>
                <a:gd name="T4" fmla="*/ 2 w 47"/>
                <a:gd name="T5" fmla="*/ 9 h 85"/>
                <a:gd name="T6" fmla="*/ 3 w 47"/>
                <a:gd name="T7" fmla="*/ 10 h 85"/>
                <a:gd name="T8" fmla="*/ 5 w 47"/>
                <a:gd name="T9" fmla="*/ 10 h 85"/>
                <a:gd name="T10" fmla="*/ 5 w 47"/>
                <a:gd name="T11" fmla="*/ 10 h 85"/>
                <a:gd name="T12" fmla="*/ 5 w 47"/>
                <a:gd name="T13" fmla="*/ 0 h 85"/>
                <a:gd name="T14" fmla="*/ 5 w 47"/>
                <a:gd name="T15" fmla="*/ 0 h 85"/>
                <a:gd name="T16" fmla="*/ 3 w 47"/>
                <a:gd name="T17" fmla="*/ 0 h 85"/>
                <a:gd name="T18" fmla="*/ 2 w 47"/>
                <a:gd name="T19" fmla="*/ 1 h 85"/>
                <a:gd name="T20" fmla="*/ 1 w 47"/>
                <a:gd name="T21" fmla="*/ 2 h 85"/>
                <a:gd name="T22" fmla="*/ 0 w 47"/>
                <a:gd name="T23" fmla="*/ 3 h 85"/>
                <a:gd name="T24" fmla="*/ 0 w 47"/>
                <a:gd name="T25" fmla="*/ 2 h 85"/>
                <a:gd name="T26" fmla="*/ 0 w 47"/>
                <a:gd name="T27" fmla="*/ 6 h 85"/>
                <a:gd name="T28" fmla="*/ 0 w 47"/>
                <a:gd name="T29" fmla="*/ 7 h 8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85"/>
                <a:gd name="T47" fmla="*/ 47 w 47"/>
                <a:gd name="T48" fmla="*/ 85 h 8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85">
                  <a:moveTo>
                    <a:pt x="5" y="59"/>
                  </a:moveTo>
                  <a:lnTo>
                    <a:pt x="10" y="67"/>
                  </a:lnTo>
                  <a:lnTo>
                    <a:pt x="20" y="74"/>
                  </a:lnTo>
                  <a:lnTo>
                    <a:pt x="31" y="81"/>
                  </a:lnTo>
                  <a:lnTo>
                    <a:pt x="47" y="85"/>
                  </a:lnTo>
                  <a:lnTo>
                    <a:pt x="41" y="85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31" y="5"/>
                  </a:lnTo>
                  <a:lnTo>
                    <a:pt x="20" y="12"/>
                  </a:lnTo>
                  <a:lnTo>
                    <a:pt x="10" y="19"/>
                  </a:lnTo>
                  <a:lnTo>
                    <a:pt x="5" y="27"/>
                  </a:lnTo>
                  <a:lnTo>
                    <a:pt x="0" y="23"/>
                  </a:lnTo>
                  <a:lnTo>
                    <a:pt x="0" y="54"/>
                  </a:lnTo>
                  <a:lnTo>
                    <a:pt x="5" y="59"/>
                  </a:lnTo>
                  <a:close/>
                </a:path>
              </a:pathLst>
            </a:custGeom>
            <a:solidFill>
              <a:srgbClr val="D6D6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31" name="Freeform 110"/>
            <p:cNvSpPr>
              <a:spLocks/>
            </p:cNvSpPr>
            <p:nvPr/>
          </p:nvSpPr>
          <p:spPr bwMode="auto">
            <a:xfrm>
              <a:off x="3353" y="1420"/>
              <a:ext cx="21" cy="50"/>
            </a:xfrm>
            <a:custGeom>
              <a:avLst/>
              <a:gdLst>
                <a:gd name="T0" fmla="*/ 1 w 42"/>
                <a:gd name="T1" fmla="*/ 10 h 100"/>
                <a:gd name="T2" fmla="*/ 3 w 42"/>
                <a:gd name="T3" fmla="*/ 12 h 100"/>
                <a:gd name="T4" fmla="*/ 3 w 42"/>
                <a:gd name="T5" fmla="*/ 12 h 100"/>
                <a:gd name="T6" fmla="*/ 5 w 42"/>
                <a:gd name="T7" fmla="*/ 13 h 100"/>
                <a:gd name="T8" fmla="*/ 5 w 42"/>
                <a:gd name="T9" fmla="*/ 12 h 100"/>
                <a:gd name="T10" fmla="*/ 5 w 42"/>
                <a:gd name="T11" fmla="*/ 0 h 100"/>
                <a:gd name="T12" fmla="*/ 3 w 42"/>
                <a:gd name="T13" fmla="*/ 1 h 100"/>
                <a:gd name="T14" fmla="*/ 1 w 42"/>
                <a:gd name="T15" fmla="*/ 2 h 100"/>
                <a:gd name="T16" fmla="*/ 0 w 42"/>
                <a:gd name="T17" fmla="*/ 2 h 100"/>
                <a:gd name="T18" fmla="*/ 0 w 42"/>
                <a:gd name="T19" fmla="*/ 10 h 100"/>
                <a:gd name="T20" fmla="*/ 1 w 42"/>
                <a:gd name="T21" fmla="*/ 10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100"/>
                <a:gd name="T35" fmla="*/ 42 w 42"/>
                <a:gd name="T36" fmla="*/ 100 h 1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100">
                  <a:moveTo>
                    <a:pt x="6" y="79"/>
                  </a:moveTo>
                  <a:lnTo>
                    <a:pt x="22" y="89"/>
                  </a:lnTo>
                  <a:lnTo>
                    <a:pt x="31" y="95"/>
                  </a:lnTo>
                  <a:lnTo>
                    <a:pt x="42" y="100"/>
                  </a:lnTo>
                  <a:lnTo>
                    <a:pt x="42" y="94"/>
                  </a:lnTo>
                  <a:lnTo>
                    <a:pt x="42" y="0"/>
                  </a:lnTo>
                  <a:lnTo>
                    <a:pt x="22" y="8"/>
                  </a:lnTo>
                  <a:lnTo>
                    <a:pt x="6" y="15"/>
                  </a:lnTo>
                  <a:lnTo>
                    <a:pt x="0" y="10"/>
                  </a:lnTo>
                  <a:lnTo>
                    <a:pt x="0" y="79"/>
                  </a:lnTo>
                  <a:lnTo>
                    <a:pt x="6" y="79"/>
                  </a:lnTo>
                  <a:close/>
                </a:path>
              </a:pathLst>
            </a:custGeom>
            <a:solidFill>
              <a:srgbClr val="D6D6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32" name="Freeform 111"/>
            <p:cNvSpPr>
              <a:spLocks/>
            </p:cNvSpPr>
            <p:nvPr/>
          </p:nvSpPr>
          <p:spPr bwMode="auto">
            <a:xfrm>
              <a:off x="3364" y="1417"/>
              <a:ext cx="21" cy="56"/>
            </a:xfrm>
            <a:custGeom>
              <a:avLst/>
              <a:gdLst>
                <a:gd name="T0" fmla="*/ 1 w 42"/>
                <a:gd name="T1" fmla="*/ 12 h 111"/>
                <a:gd name="T2" fmla="*/ 1 w 42"/>
                <a:gd name="T3" fmla="*/ 13 h 111"/>
                <a:gd name="T4" fmla="*/ 3 w 42"/>
                <a:gd name="T5" fmla="*/ 13 h 111"/>
                <a:gd name="T6" fmla="*/ 5 w 42"/>
                <a:gd name="T7" fmla="*/ 14 h 111"/>
                <a:gd name="T8" fmla="*/ 5 w 42"/>
                <a:gd name="T9" fmla="*/ 14 h 111"/>
                <a:gd name="T10" fmla="*/ 5 w 42"/>
                <a:gd name="T11" fmla="*/ 0 h 111"/>
                <a:gd name="T12" fmla="*/ 3 w 42"/>
                <a:gd name="T13" fmla="*/ 1 h 111"/>
                <a:gd name="T14" fmla="*/ 3 w 42"/>
                <a:gd name="T15" fmla="*/ 1 h 111"/>
                <a:gd name="T16" fmla="*/ 1 w 42"/>
                <a:gd name="T17" fmla="*/ 1 h 111"/>
                <a:gd name="T18" fmla="*/ 1 w 42"/>
                <a:gd name="T19" fmla="*/ 2 h 111"/>
                <a:gd name="T20" fmla="*/ 0 w 42"/>
                <a:gd name="T21" fmla="*/ 2 h 111"/>
                <a:gd name="T22" fmla="*/ 0 w 42"/>
                <a:gd name="T23" fmla="*/ 12 h 111"/>
                <a:gd name="T24" fmla="*/ 1 w 42"/>
                <a:gd name="T25" fmla="*/ 12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"/>
                <a:gd name="T40" fmla="*/ 0 h 111"/>
                <a:gd name="T41" fmla="*/ 42 w 42"/>
                <a:gd name="T42" fmla="*/ 111 h 1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" h="111">
                  <a:moveTo>
                    <a:pt x="6" y="95"/>
                  </a:moveTo>
                  <a:lnTo>
                    <a:pt x="11" y="99"/>
                  </a:lnTo>
                  <a:lnTo>
                    <a:pt x="20" y="104"/>
                  </a:lnTo>
                  <a:lnTo>
                    <a:pt x="42" y="111"/>
                  </a:lnTo>
                  <a:lnTo>
                    <a:pt x="42" y="106"/>
                  </a:lnTo>
                  <a:lnTo>
                    <a:pt x="42" y="0"/>
                  </a:lnTo>
                  <a:lnTo>
                    <a:pt x="30" y="3"/>
                  </a:lnTo>
                  <a:lnTo>
                    <a:pt x="20" y="6"/>
                  </a:lnTo>
                  <a:lnTo>
                    <a:pt x="11" y="8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0" y="95"/>
                  </a:lnTo>
                  <a:lnTo>
                    <a:pt x="6" y="95"/>
                  </a:lnTo>
                  <a:close/>
                </a:path>
              </a:pathLst>
            </a:custGeom>
            <a:solidFill>
              <a:srgbClr val="D4D4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33" name="Freeform 112"/>
            <p:cNvSpPr>
              <a:spLocks/>
            </p:cNvSpPr>
            <p:nvPr/>
          </p:nvSpPr>
          <p:spPr bwMode="auto">
            <a:xfrm>
              <a:off x="3374" y="1415"/>
              <a:ext cx="21" cy="61"/>
            </a:xfrm>
            <a:custGeom>
              <a:avLst/>
              <a:gdLst>
                <a:gd name="T0" fmla="*/ 0 w 42"/>
                <a:gd name="T1" fmla="*/ 14 h 121"/>
                <a:gd name="T2" fmla="*/ 1 w 42"/>
                <a:gd name="T3" fmla="*/ 14 h 121"/>
                <a:gd name="T4" fmla="*/ 3 w 42"/>
                <a:gd name="T5" fmla="*/ 15 h 121"/>
                <a:gd name="T6" fmla="*/ 5 w 42"/>
                <a:gd name="T7" fmla="*/ 16 h 121"/>
                <a:gd name="T8" fmla="*/ 5 w 42"/>
                <a:gd name="T9" fmla="*/ 15 h 121"/>
                <a:gd name="T10" fmla="*/ 5 w 42"/>
                <a:gd name="T11" fmla="*/ 0 h 121"/>
                <a:gd name="T12" fmla="*/ 5 w 42"/>
                <a:gd name="T13" fmla="*/ 1 h 121"/>
                <a:gd name="T14" fmla="*/ 3 w 42"/>
                <a:gd name="T15" fmla="*/ 1 h 121"/>
                <a:gd name="T16" fmla="*/ 1 w 42"/>
                <a:gd name="T17" fmla="*/ 2 h 121"/>
                <a:gd name="T18" fmla="*/ 0 w 42"/>
                <a:gd name="T19" fmla="*/ 2 h 121"/>
                <a:gd name="T20" fmla="*/ 0 w 42"/>
                <a:gd name="T21" fmla="*/ 14 h 121"/>
                <a:gd name="T22" fmla="*/ 0 w 42"/>
                <a:gd name="T23" fmla="*/ 14 h 1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121"/>
                <a:gd name="T38" fmla="*/ 42 w 42"/>
                <a:gd name="T39" fmla="*/ 121 h 1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121">
                  <a:moveTo>
                    <a:pt x="0" y="111"/>
                  </a:moveTo>
                  <a:lnTo>
                    <a:pt x="8" y="112"/>
                  </a:lnTo>
                  <a:lnTo>
                    <a:pt x="18" y="114"/>
                  </a:lnTo>
                  <a:lnTo>
                    <a:pt x="42" y="121"/>
                  </a:lnTo>
                  <a:lnTo>
                    <a:pt x="36" y="116"/>
                  </a:lnTo>
                  <a:lnTo>
                    <a:pt x="36" y="0"/>
                  </a:lnTo>
                  <a:lnTo>
                    <a:pt x="42" y="5"/>
                  </a:lnTo>
                  <a:lnTo>
                    <a:pt x="18" y="8"/>
                  </a:lnTo>
                  <a:lnTo>
                    <a:pt x="8" y="10"/>
                  </a:lnTo>
                  <a:lnTo>
                    <a:pt x="0" y="11"/>
                  </a:lnTo>
                  <a:lnTo>
                    <a:pt x="0" y="105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D4D4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34" name="Freeform 113"/>
            <p:cNvSpPr>
              <a:spLocks/>
            </p:cNvSpPr>
            <p:nvPr/>
          </p:nvSpPr>
          <p:spPr bwMode="auto">
            <a:xfrm>
              <a:off x="3385" y="1415"/>
              <a:ext cx="18" cy="61"/>
            </a:xfrm>
            <a:custGeom>
              <a:avLst/>
              <a:gdLst>
                <a:gd name="T0" fmla="*/ 0 w 36"/>
                <a:gd name="T1" fmla="*/ 15 h 121"/>
                <a:gd name="T2" fmla="*/ 2 w 36"/>
                <a:gd name="T3" fmla="*/ 15 h 121"/>
                <a:gd name="T4" fmla="*/ 5 w 36"/>
                <a:gd name="T5" fmla="*/ 16 h 121"/>
                <a:gd name="T6" fmla="*/ 5 w 36"/>
                <a:gd name="T7" fmla="*/ 15 h 121"/>
                <a:gd name="T8" fmla="*/ 5 w 36"/>
                <a:gd name="T9" fmla="*/ 0 h 121"/>
                <a:gd name="T10" fmla="*/ 5 w 36"/>
                <a:gd name="T11" fmla="*/ 1 h 121"/>
                <a:gd name="T12" fmla="*/ 0 w 36"/>
                <a:gd name="T13" fmla="*/ 1 h 121"/>
                <a:gd name="T14" fmla="*/ 0 w 36"/>
                <a:gd name="T15" fmla="*/ 14 h 121"/>
                <a:gd name="T16" fmla="*/ 0 w 36"/>
                <a:gd name="T17" fmla="*/ 15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121"/>
                <a:gd name="T29" fmla="*/ 36 w 36"/>
                <a:gd name="T30" fmla="*/ 121 h 1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121">
                  <a:moveTo>
                    <a:pt x="0" y="116"/>
                  </a:moveTo>
                  <a:lnTo>
                    <a:pt x="18" y="119"/>
                  </a:lnTo>
                  <a:lnTo>
                    <a:pt x="36" y="121"/>
                  </a:lnTo>
                  <a:lnTo>
                    <a:pt x="36" y="116"/>
                  </a:lnTo>
                  <a:lnTo>
                    <a:pt x="36" y="0"/>
                  </a:lnTo>
                  <a:lnTo>
                    <a:pt x="36" y="5"/>
                  </a:lnTo>
                  <a:lnTo>
                    <a:pt x="0" y="5"/>
                  </a:lnTo>
                  <a:lnTo>
                    <a:pt x="0" y="111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D1D1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35" name="Freeform 114"/>
            <p:cNvSpPr>
              <a:spLocks/>
            </p:cNvSpPr>
            <p:nvPr/>
          </p:nvSpPr>
          <p:spPr bwMode="auto">
            <a:xfrm>
              <a:off x="3392" y="1415"/>
              <a:ext cx="21" cy="61"/>
            </a:xfrm>
            <a:custGeom>
              <a:avLst/>
              <a:gdLst>
                <a:gd name="T0" fmla="*/ 1 w 42"/>
                <a:gd name="T1" fmla="*/ 16 h 121"/>
                <a:gd name="T2" fmla="*/ 5 w 42"/>
                <a:gd name="T3" fmla="*/ 16 h 121"/>
                <a:gd name="T4" fmla="*/ 5 w 42"/>
                <a:gd name="T5" fmla="*/ 0 h 121"/>
                <a:gd name="T6" fmla="*/ 3 w 42"/>
                <a:gd name="T7" fmla="*/ 1 h 121"/>
                <a:gd name="T8" fmla="*/ 3 w 42"/>
                <a:gd name="T9" fmla="*/ 1 h 121"/>
                <a:gd name="T10" fmla="*/ 1 w 42"/>
                <a:gd name="T11" fmla="*/ 1 h 121"/>
                <a:gd name="T12" fmla="*/ 0 w 42"/>
                <a:gd name="T13" fmla="*/ 0 h 121"/>
                <a:gd name="T14" fmla="*/ 0 w 42"/>
                <a:gd name="T15" fmla="*/ 15 h 121"/>
                <a:gd name="T16" fmla="*/ 1 w 42"/>
                <a:gd name="T17" fmla="*/ 16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121"/>
                <a:gd name="T29" fmla="*/ 42 w 42"/>
                <a:gd name="T30" fmla="*/ 121 h 1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121">
                  <a:moveTo>
                    <a:pt x="6" y="121"/>
                  </a:moveTo>
                  <a:lnTo>
                    <a:pt x="42" y="121"/>
                  </a:lnTo>
                  <a:lnTo>
                    <a:pt x="42" y="0"/>
                  </a:lnTo>
                  <a:lnTo>
                    <a:pt x="31" y="1"/>
                  </a:lnTo>
                  <a:lnTo>
                    <a:pt x="22" y="3"/>
                  </a:lnTo>
                  <a:lnTo>
                    <a:pt x="6" y="5"/>
                  </a:lnTo>
                  <a:lnTo>
                    <a:pt x="0" y="0"/>
                  </a:lnTo>
                  <a:lnTo>
                    <a:pt x="0" y="116"/>
                  </a:lnTo>
                  <a:lnTo>
                    <a:pt x="6" y="121"/>
                  </a:lnTo>
                  <a:close/>
                </a:path>
              </a:pathLst>
            </a:custGeom>
            <a:solidFill>
              <a:srgbClr val="D1D1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36" name="Freeform 115"/>
            <p:cNvSpPr>
              <a:spLocks/>
            </p:cNvSpPr>
            <p:nvPr/>
          </p:nvSpPr>
          <p:spPr bwMode="auto">
            <a:xfrm>
              <a:off x="3403" y="1415"/>
              <a:ext cx="21" cy="64"/>
            </a:xfrm>
            <a:custGeom>
              <a:avLst/>
              <a:gdLst>
                <a:gd name="T0" fmla="*/ 0 w 42"/>
                <a:gd name="T1" fmla="*/ 16 h 127"/>
                <a:gd name="T2" fmla="*/ 3 w 42"/>
                <a:gd name="T3" fmla="*/ 16 h 127"/>
                <a:gd name="T4" fmla="*/ 3 w 42"/>
                <a:gd name="T5" fmla="*/ 16 h 127"/>
                <a:gd name="T6" fmla="*/ 5 w 42"/>
                <a:gd name="T7" fmla="*/ 16 h 127"/>
                <a:gd name="T8" fmla="*/ 5 w 42"/>
                <a:gd name="T9" fmla="*/ 16 h 127"/>
                <a:gd name="T10" fmla="*/ 5 w 42"/>
                <a:gd name="T11" fmla="*/ 0 h 127"/>
                <a:gd name="T12" fmla="*/ 3 w 42"/>
                <a:gd name="T13" fmla="*/ 1 h 127"/>
                <a:gd name="T14" fmla="*/ 0 w 42"/>
                <a:gd name="T15" fmla="*/ 1 h 127"/>
                <a:gd name="T16" fmla="*/ 0 w 42"/>
                <a:gd name="T17" fmla="*/ 0 h 127"/>
                <a:gd name="T18" fmla="*/ 0 w 42"/>
                <a:gd name="T19" fmla="*/ 15 h 127"/>
                <a:gd name="T20" fmla="*/ 0 w 42"/>
                <a:gd name="T21" fmla="*/ 16 h 1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127"/>
                <a:gd name="T35" fmla="*/ 42 w 42"/>
                <a:gd name="T36" fmla="*/ 127 h 1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127">
                  <a:moveTo>
                    <a:pt x="0" y="121"/>
                  </a:moveTo>
                  <a:lnTo>
                    <a:pt x="21" y="122"/>
                  </a:lnTo>
                  <a:lnTo>
                    <a:pt x="30" y="124"/>
                  </a:lnTo>
                  <a:lnTo>
                    <a:pt x="42" y="127"/>
                  </a:lnTo>
                  <a:lnTo>
                    <a:pt x="42" y="121"/>
                  </a:lnTo>
                  <a:lnTo>
                    <a:pt x="42" y="0"/>
                  </a:lnTo>
                  <a:lnTo>
                    <a:pt x="21" y="1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16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FCF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37" name="Freeform 116"/>
            <p:cNvSpPr>
              <a:spLocks/>
            </p:cNvSpPr>
            <p:nvPr/>
          </p:nvSpPr>
          <p:spPr bwMode="auto">
            <a:xfrm>
              <a:off x="3413" y="1415"/>
              <a:ext cx="21" cy="64"/>
            </a:xfrm>
            <a:custGeom>
              <a:avLst/>
              <a:gdLst>
                <a:gd name="T0" fmla="*/ 6 w 41"/>
                <a:gd name="T1" fmla="*/ 1 h 127"/>
                <a:gd name="T2" fmla="*/ 4 w 41"/>
                <a:gd name="T3" fmla="*/ 1 h 127"/>
                <a:gd name="T4" fmla="*/ 2 w 41"/>
                <a:gd name="T5" fmla="*/ 1 h 127"/>
                <a:gd name="T6" fmla="*/ 0 w 41"/>
                <a:gd name="T7" fmla="*/ 0 h 127"/>
                <a:gd name="T8" fmla="*/ 0 w 41"/>
                <a:gd name="T9" fmla="*/ 16 h 127"/>
                <a:gd name="T10" fmla="*/ 2 w 41"/>
                <a:gd name="T11" fmla="*/ 16 h 127"/>
                <a:gd name="T12" fmla="*/ 2 w 41"/>
                <a:gd name="T13" fmla="*/ 16 h 127"/>
                <a:gd name="T14" fmla="*/ 3 w 41"/>
                <a:gd name="T15" fmla="*/ 16 h 127"/>
                <a:gd name="T16" fmla="*/ 6 w 41"/>
                <a:gd name="T17" fmla="*/ 16 h 127"/>
                <a:gd name="T18" fmla="*/ 5 w 41"/>
                <a:gd name="T19" fmla="*/ 16 h 127"/>
                <a:gd name="T20" fmla="*/ 5 w 41"/>
                <a:gd name="T21" fmla="*/ 0 h 127"/>
                <a:gd name="T22" fmla="*/ 6 w 41"/>
                <a:gd name="T23" fmla="*/ 1 h 1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127"/>
                <a:gd name="T38" fmla="*/ 41 w 41"/>
                <a:gd name="T39" fmla="*/ 127 h 1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127">
                  <a:moveTo>
                    <a:pt x="41" y="5"/>
                  </a:moveTo>
                  <a:lnTo>
                    <a:pt x="31" y="5"/>
                  </a:lnTo>
                  <a:lnTo>
                    <a:pt x="16" y="1"/>
                  </a:lnTo>
                  <a:lnTo>
                    <a:pt x="0" y="0"/>
                  </a:lnTo>
                  <a:lnTo>
                    <a:pt x="0" y="121"/>
                  </a:lnTo>
                  <a:lnTo>
                    <a:pt x="10" y="122"/>
                  </a:lnTo>
                  <a:lnTo>
                    <a:pt x="16" y="124"/>
                  </a:lnTo>
                  <a:lnTo>
                    <a:pt x="21" y="127"/>
                  </a:lnTo>
                  <a:lnTo>
                    <a:pt x="41" y="127"/>
                  </a:lnTo>
                  <a:lnTo>
                    <a:pt x="36" y="121"/>
                  </a:lnTo>
                  <a:lnTo>
                    <a:pt x="36" y="0"/>
                  </a:lnTo>
                  <a:lnTo>
                    <a:pt x="41" y="5"/>
                  </a:lnTo>
                  <a:close/>
                </a:path>
              </a:pathLst>
            </a:custGeom>
            <a:solidFill>
              <a:srgbClr val="CBC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38" name="Freeform 117"/>
            <p:cNvSpPr>
              <a:spLocks/>
            </p:cNvSpPr>
            <p:nvPr/>
          </p:nvSpPr>
          <p:spPr bwMode="auto">
            <a:xfrm>
              <a:off x="3421" y="1415"/>
              <a:ext cx="23" cy="64"/>
            </a:xfrm>
            <a:custGeom>
              <a:avLst/>
              <a:gdLst>
                <a:gd name="T0" fmla="*/ 6 w 46"/>
                <a:gd name="T1" fmla="*/ 1 h 127"/>
                <a:gd name="T2" fmla="*/ 2 w 46"/>
                <a:gd name="T3" fmla="*/ 1 h 127"/>
                <a:gd name="T4" fmla="*/ 1 w 46"/>
                <a:gd name="T5" fmla="*/ 1 h 127"/>
                <a:gd name="T6" fmla="*/ 1 w 46"/>
                <a:gd name="T7" fmla="*/ 1 h 127"/>
                <a:gd name="T8" fmla="*/ 1 w 46"/>
                <a:gd name="T9" fmla="*/ 0 h 127"/>
                <a:gd name="T10" fmla="*/ 0 w 46"/>
                <a:gd name="T11" fmla="*/ 16 h 127"/>
                <a:gd name="T12" fmla="*/ 1 w 46"/>
                <a:gd name="T13" fmla="*/ 16 h 127"/>
                <a:gd name="T14" fmla="*/ 6 w 46"/>
                <a:gd name="T15" fmla="*/ 16 h 127"/>
                <a:gd name="T16" fmla="*/ 6 w 46"/>
                <a:gd name="T17" fmla="*/ 16 h 127"/>
                <a:gd name="T18" fmla="*/ 6 w 46"/>
                <a:gd name="T19" fmla="*/ 1 h 127"/>
                <a:gd name="T20" fmla="*/ 6 w 46"/>
                <a:gd name="T21" fmla="*/ 1 h 1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127"/>
                <a:gd name="T35" fmla="*/ 46 w 46"/>
                <a:gd name="T36" fmla="*/ 127 h 1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127">
                  <a:moveTo>
                    <a:pt x="46" y="5"/>
                  </a:moveTo>
                  <a:lnTo>
                    <a:pt x="16" y="5"/>
                  </a:lnTo>
                  <a:lnTo>
                    <a:pt x="13" y="3"/>
                  </a:lnTo>
                  <a:lnTo>
                    <a:pt x="10" y="1"/>
                  </a:lnTo>
                  <a:lnTo>
                    <a:pt x="6" y="0"/>
                  </a:lnTo>
                  <a:lnTo>
                    <a:pt x="0" y="121"/>
                  </a:lnTo>
                  <a:lnTo>
                    <a:pt x="6" y="127"/>
                  </a:lnTo>
                  <a:lnTo>
                    <a:pt x="46" y="127"/>
                  </a:lnTo>
                  <a:lnTo>
                    <a:pt x="42" y="121"/>
                  </a:lnTo>
                  <a:lnTo>
                    <a:pt x="42" y="5"/>
                  </a:lnTo>
                  <a:lnTo>
                    <a:pt x="46" y="5"/>
                  </a:lnTo>
                  <a:close/>
                </a:path>
              </a:pathLst>
            </a:custGeom>
            <a:solidFill>
              <a:srgbClr val="CBC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39" name="Freeform 118"/>
            <p:cNvSpPr>
              <a:spLocks/>
            </p:cNvSpPr>
            <p:nvPr/>
          </p:nvSpPr>
          <p:spPr bwMode="auto">
            <a:xfrm>
              <a:off x="3431" y="1415"/>
              <a:ext cx="24" cy="64"/>
            </a:xfrm>
            <a:custGeom>
              <a:avLst/>
              <a:gdLst>
                <a:gd name="T0" fmla="*/ 7 w 46"/>
                <a:gd name="T1" fmla="*/ 2 h 127"/>
                <a:gd name="T2" fmla="*/ 4 w 46"/>
                <a:gd name="T3" fmla="*/ 1 h 127"/>
                <a:gd name="T4" fmla="*/ 2 w 46"/>
                <a:gd name="T5" fmla="*/ 1 h 127"/>
                <a:gd name="T6" fmla="*/ 1 w 46"/>
                <a:gd name="T7" fmla="*/ 1 h 127"/>
                <a:gd name="T8" fmla="*/ 0 w 46"/>
                <a:gd name="T9" fmla="*/ 0 h 127"/>
                <a:gd name="T10" fmla="*/ 0 w 46"/>
                <a:gd name="T11" fmla="*/ 16 h 127"/>
                <a:gd name="T12" fmla="*/ 1 w 46"/>
                <a:gd name="T13" fmla="*/ 16 h 127"/>
                <a:gd name="T14" fmla="*/ 2 w 46"/>
                <a:gd name="T15" fmla="*/ 16 h 127"/>
                <a:gd name="T16" fmla="*/ 4 w 46"/>
                <a:gd name="T17" fmla="*/ 16 h 127"/>
                <a:gd name="T18" fmla="*/ 7 w 46"/>
                <a:gd name="T19" fmla="*/ 16 h 127"/>
                <a:gd name="T20" fmla="*/ 6 w 46"/>
                <a:gd name="T21" fmla="*/ 16 h 127"/>
                <a:gd name="T22" fmla="*/ 6 w 46"/>
                <a:gd name="T23" fmla="*/ 1 h 127"/>
                <a:gd name="T24" fmla="*/ 7 w 46"/>
                <a:gd name="T25" fmla="*/ 2 h 1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127"/>
                <a:gd name="T41" fmla="*/ 46 w 46"/>
                <a:gd name="T42" fmla="*/ 127 h 1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127">
                  <a:moveTo>
                    <a:pt x="46" y="11"/>
                  </a:moveTo>
                  <a:lnTo>
                    <a:pt x="24" y="6"/>
                  </a:lnTo>
                  <a:lnTo>
                    <a:pt x="14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121"/>
                  </a:lnTo>
                  <a:lnTo>
                    <a:pt x="5" y="127"/>
                  </a:lnTo>
                  <a:lnTo>
                    <a:pt x="14" y="127"/>
                  </a:lnTo>
                  <a:lnTo>
                    <a:pt x="24" y="126"/>
                  </a:lnTo>
                  <a:lnTo>
                    <a:pt x="46" y="121"/>
                  </a:lnTo>
                  <a:lnTo>
                    <a:pt x="42" y="121"/>
                  </a:lnTo>
                  <a:lnTo>
                    <a:pt x="42" y="5"/>
                  </a:lnTo>
                  <a:lnTo>
                    <a:pt x="46" y="11"/>
                  </a:lnTo>
                  <a:close/>
                </a:path>
              </a:pathLst>
            </a:custGeom>
            <a:solidFill>
              <a:srgbClr val="C9C9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40" name="Freeform 119"/>
            <p:cNvSpPr>
              <a:spLocks/>
            </p:cNvSpPr>
            <p:nvPr/>
          </p:nvSpPr>
          <p:spPr bwMode="auto">
            <a:xfrm>
              <a:off x="3442" y="1417"/>
              <a:ext cx="20" cy="62"/>
            </a:xfrm>
            <a:custGeom>
              <a:avLst/>
              <a:gdLst>
                <a:gd name="T0" fmla="*/ 5 w 41"/>
                <a:gd name="T1" fmla="*/ 1 h 122"/>
                <a:gd name="T2" fmla="*/ 4 w 41"/>
                <a:gd name="T3" fmla="*/ 1 h 122"/>
                <a:gd name="T4" fmla="*/ 2 w 41"/>
                <a:gd name="T5" fmla="*/ 1 h 122"/>
                <a:gd name="T6" fmla="*/ 0 w 41"/>
                <a:gd name="T7" fmla="*/ 0 h 122"/>
                <a:gd name="T8" fmla="*/ 0 w 41"/>
                <a:gd name="T9" fmla="*/ 0 h 122"/>
                <a:gd name="T10" fmla="*/ 0 w 41"/>
                <a:gd name="T11" fmla="*/ 15 h 122"/>
                <a:gd name="T12" fmla="*/ 0 w 41"/>
                <a:gd name="T13" fmla="*/ 16 h 122"/>
                <a:gd name="T14" fmla="*/ 1 w 41"/>
                <a:gd name="T15" fmla="*/ 15 h 122"/>
                <a:gd name="T16" fmla="*/ 2 w 41"/>
                <a:gd name="T17" fmla="*/ 15 h 122"/>
                <a:gd name="T18" fmla="*/ 5 w 41"/>
                <a:gd name="T19" fmla="*/ 15 h 122"/>
                <a:gd name="T20" fmla="*/ 5 w 41"/>
                <a:gd name="T21" fmla="*/ 14 h 122"/>
                <a:gd name="T22" fmla="*/ 5 w 41"/>
                <a:gd name="T23" fmla="*/ 1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122"/>
                <a:gd name="T38" fmla="*/ 41 w 41"/>
                <a:gd name="T39" fmla="*/ 122 h 1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122">
                  <a:moveTo>
                    <a:pt x="41" y="6"/>
                  </a:moveTo>
                  <a:lnTo>
                    <a:pt x="32" y="5"/>
                  </a:lnTo>
                  <a:lnTo>
                    <a:pt x="23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16"/>
                  </a:lnTo>
                  <a:lnTo>
                    <a:pt x="4" y="122"/>
                  </a:lnTo>
                  <a:lnTo>
                    <a:pt x="14" y="119"/>
                  </a:lnTo>
                  <a:lnTo>
                    <a:pt x="23" y="117"/>
                  </a:lnTo>
                  <a:lnTo>
                    <a:pt x="41" y="116"/>
                  </a:lnTo>
                  <a:lnTo>
                    <a:pt x="41" y="111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C9C9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41" name="Freeform 120"/>
            <p:cNvSpPr>
              <a:spLocks/>
            </p:cNvSpPr>
            <p:nvPr/>
          </p:nvSpPr>
          <p:spPr bwMode="auto">
            <a:xfrm>
              <a:off x="3452" y="1417"/>
              <a:ext cx="21" cy="59"/>
            </a:xfrm>
            <a:custGeom>
              <a:avLst/>
              <a:gdLst>
                <a:gd name="T0" fmla="*/ 6 w 41"/>
                <a:gd name="T1" fmla="*/ 2 h 116"/>
                <a:gd name="T2" fmla="*/ 3 w 41"/>
                <a:gd name="T3" fmla="*/ 1 h 116"/>
                <a:gd name="T4" fmla="*/ 1 w 41"/>
                <a:gd name="T5" fmla="*/ 1 h 116"/>
                <a:gd name="T6" fmla="*/ 0 w 41"/>
                <a:gd name="T7" fmla="*/ 0 h 116"/>
                <a:gd name="T8" fmla="*/ 0 w 41"/>
                <a:gd name="T9" fmla="*/ 15 h 116"/>
                <a:gd name="T10" fmla="*/ 6 w 41"/>
                <a:gd name="T11" fmla="*/ 15 h 116"/>
                <a:gd name="T12" fmla="*/ 5 w 41"/>
                <a:gd name="T13" fmla="*/ 14 h 116"/>
                <a:gd name="T14" fmla="*/ 5 w 41"/>
                <a:gd name="T15" fmla="*/ 2 h 116"/>
                <a:gd name="T16" fmla="*/ 6 w 41"/>
                <a:gd name="T17" fmla="*/ 2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116"/>
                <a:gd name="T29" fmla="*/ 41 w 41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116">
                  <a:moveTo>
                    <a:pt x="41" y="10"/>
                  </a:moveTo>
                  <a:lnTo>
                    <a:pt x="21" y="8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116"/>
                  </a:lnTo>
                  <a:lnTo>
                    <a:pt x="41" y="116"/>
                  </a:lnTo>
                  <a:lnTo>
                    <a:pt x="36" y="111"/>
                  </a:lnTo>
                  <a:lnTo>
                    <a:pt x="36" y="10"/>
                  </a:lnTo>
                  <a:lnTo>
                    <a:pt x="41" y="10"/>
                  </a:lnTo>
                  <a:close/>
                </a:path>
              </a:pathLst>
            </a:custGeom>
            <a:solidFill>
              <a:srgbClr val="C7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42" name="Freeform 121"/>
            <p:cNvSpPr>
              <a:spLocks/>
            </p:cNvSpPr>
            <p:nvPr/>
          </p:nvSpPr>
          <p:spPr bwMode="auto">
            <a:xfrm>
              <a:off x="3462" y="1420"/>
              <a:ext cx="21" cy="56"/>
            </a:xfrm>
            <a:custGeom>
              <a:avLst/>
              <a:gdLst>
                <a:gd name="T0" fmla="*/ 5 w 42"/>
                <a:gd name="T1" fmla="*/ 2 h 110"/>
                <a:gd name="T2" fmla="*/ 3 w 42"/>
                <a:gd name="T3" fmla="*/ 1 h 110"/>
                <a:gd name="T4" fmla="*/ 0 w 42"/>
                <a:gd name="T5" fmla="*/ 0 h 110"/>
                <a:gd name="T6" fmla="*/ 0 w 42"/>
                <a:gd name="T7" fmla="*/ 14 h 110"/>
                <a:gd name="T8" fmla="*/ 0 w 42"/>
                <a:gd name="T9" fmla="*/ 15 h 110"/>
                <a:gd name="T10" fmla="*/ 1 w 42"/>
                <a:gd name="T11" fmla="*/ 15 h 110"/>
                <a:gd name="T12" fmla="*/ 3 w 42"/>
                <a:gd name="T13" fmla="*/ 14 h 110"/>
                <a:gd name="T14" fmla="*/ 5 w 42"/>
                <a:gd name="T15" fmla="*/ 14 h 110"/>
                <a:gd name="T16" fmla="*/ 5 w 42"/>
                <a:gd name="T17" fmla="*/ 13 h 110"/>
                <a:gd name="T18" fmla="*/ 5 w 42"/>
                <a:gd name="T19" fmla="*/ 2 h 110"/>
                <a:gd name="T20" fmla="*/ 5 w 42"/>
                <a:gd name="T21" fmla="*/ 2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110"/>
                <a:gd name="T35" fmla="*/ 42 w 42"/>
                <a:gd name="T36" fmla="*/ 110 h 1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110">
                  <a:moveTo>
                    <a:pt x="42" y="15"/>
                  </a:moveTo>
                  <a:lnTo>
                    <a:pt x="19" y="8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9" y="110"/>
                  </a:lnTo>
                  <a:lnTo>
                    <a:pt x="19" y="109"/>
                  </a:lnTo>
                  <a:lnTo>
                    <a:pt x="42" y="105"/>
                  </a:lnTo>
                  <a:lnTo>
                    <a:pt x="37" y="100"/>
                  </a:lnTo>
                  <a:lnTo>
                    <a:pt x="37" y="10"/>
                  </a:lnTo>
                  <a:lnTo>
                    <a:pt x="42" y="15"/>
                  </a:lnTo>
                  <a:close/>
                </a:path>
              </a:pathLst>
            </a:custGeom>
            <a:solidFill>
              <a:srgbClr val="C7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43" name="Freeform 122"/>
            <p:cNvSpPr>
              <a:spLocks/>
            </p:cNvSpPr>
            <p:nvPr/>
          </p:nvSpPr>
          <p:spPr bwMode="auto">
            <a:xfrm>
              <a:off x="3470" y="1423"/>
              <a:ext cx="24" cy="53"/>
            </a:xfrm>
            <a:custGeom>
              <a:avLst/>
              <a:gdLst>
                <a:gd name="T0" fmla="*/ 7 w 46"/>
                <a:gd name="T1" fmla="*/ 3 h 106"/>
                <a:gd name="T2" fmla="*/ 5 w 46"/>
                <a:gd name="T3" fmla="*/ 2 h 106"/>
                <a:gd name="T4" fmla="*/ 4 w 46"/>
                <a:gd name="T5" fmla="*/ 2 h 106"/>
                <a:gd name="T6" fmla="*/ 1 w 46"/>
                <a:gd name="T7" fmla="*/ 0 h 106"/>
                <a:gd name="T8" fmla="*/ 0 w 46"/>
                <a:gd name="T9" fmla="*/ 0 h 106"/>
                <a:gd name="T10" fmla="*/ 0 w 46"/>
                <a:gd name="T11" fmla="*/ 13 h 106"/>
                <a:gd name="T12" fmla="*/ 1 w 46"/>
                <a:gd name="T13" fmla="*/ 13 h 106"/>
                <a:gd name="T14" fmla="*/ 7 w 46"/>
                <a:gd name="T15" fmla="*/ 12 h 106"/>
                <a:gd name="T16" fmla="*/ 6 w 46"/>
                <a:gd name="T17" fmla="*/ 12 h 106"/>
                <a:gd name="T18" fmla="*/ 6 w 46"/>
                <a:gd name="T19" fmla="*/ 3 h 106"/>
                <a:gd name="T20" fmla="*/ 7 w 46"/>
                <a:gd name="T21" fmla="*/ 3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106"/>
                <a:gd name="T35" fmla="*/ 46 w 46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106">
                  <a:moveTo>
                    <a:pt x="46" y="17"/>
                  </a:moveTo>
                  <a:lnTo>
                    <a:pt x="36" y="12"/>
                  </a:lnTo>
                  <a:lnTo>
                    <a:pt x="26" y="9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5" y="106"/>
                  </a:lnTo>
                  <a:lnTo>
                    <a:pt x="46" y="90"/>
                  </a:lnTo>
                  <a:lnTo>
                    <a:pt x="41" y="90"/>
                  </a:lnTo>
                  <a:lnTo>
                    <a:pt x="41" y="17"/>
                  </a:lnTo>
                  <a:lnTo>
                    <a:pt x="46" y="17"/>
                  </a:lnTo>
                  <a:close/>
                </a:path>
              </a:pathLst>
            </a:custGeom>
            <a:solidFill>
              <a:srgbClr val="C4C4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44" name="Freeform 123"/>
            <p:cNvSpPr>
              <a:spLocks/>
            </p:cNvSpPr>
            <p:nvPr/>
          </p:nvSpPr>
          <p:spPr bwMode="auto">
            <a:xfrm>
              <a:off x="3481" y="1426"/>
              <a:ext cx="20" cy="47"/>
            </a:xfrm>
            <a:custGeom>
              <a:avLst/>
              <a:gdLst>
                <a:gd name="T0" fmla="*/ 5 w 41"/>
                <a:gd name="T1" fmla="*/ 3 h 95"/>
                <a:gd name="T2" fmla="*/ 3 w 41"/>
                <a:gd name="T3" fmla="*/ 1 h 95"/>
                <a:gd name="T4" fmla="*/ 0 w 41"/>
                <a:gd name="T5" fmla="*/ 0 h 95"/>
                <a:gd name="T6" fmla="*/ 0 w 41"/>
                <a:gd name="T7" fmla="*/ 0 h 95"/>
                <a:gd name="T8" fmla="*/ 0 w 41"/>
                <a:gd name="T9" fmla="*/ 11 h 95"/>
                <a:gd name="T10" fmla="*/ 0 w 41"/>
                <a:gd name="T11" fmla="*/ 11 h 95"/>
                <a:gd name="T12" fmla="*/ 3 w 41"/>
                <a:gd name="T13" fmla="*/ 10 h 95"/>
                <a:gd name="T14" fmla="*/ 5 w 41"/>
                <a:gd name="T15" fmla="*/ 9 h 95"/>
                <a:gd name="T16" fmla="*/ 5 w 41"/>
                <a:gd name="T17" fmla="*/ 2 h 95"/>
                <a:gd name="T18" fmla="*/ 5 w 41"/>
                <a:gd name="T19" fmla="*/ 3 h 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95"/>
                <a:gd name="T32" fmla="*/ 41 w 41"/>
                <a:gd name="T33" fmla="*/ 95 h 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95">
                  <a:moveTo>
                    <a:pt x="41" y="27"/>
                  </a:moveTo>
                  <a:lnTo>
                    <a:pt x="24" y="14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90"/>
                  </a:lnTo>
                  <a:lnTo>
                    <a:pt x="5" y="95"/>
                  </a:lnTo>
                  <a:lnTo>
                    <a:pt x="24" y="86"/>
                  </a:lnTo>
                  <a:lnTo>
                    <a:pt x="41" y="74"/>
                  </a:lnTo>
                  <a:lnTo>
                    <a:pt x="41" y="21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C4C4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45" name="Freeform 124"/>
            <p:cNvSpPr>
              <a:spLocks/>
            </p:cNvSpPr>
            <p:nvPr/>
          </p:nvSpPr>
          <p:spPr bwMode="auto">
            <a:xfrm>
              <a:off x="3491" y="1431"/>
              <a:ext cx="18" cy="37"/>
            </a:xfrm>
            <a:custGeom>
              <a:avLst/>
              <a:gdLst>
                <a:gd name="T0" fmla="*/ 0 w 37"/>
                <a:gd name="T1" fmla="*/ 0 h 73"/>
                <a:gd name="T2" fmla="*/ 2 w 37"/>
                <a:gd name="T3" fmla="*/ 2 h 73"/>
                <a:gd name="T4" fmla="*/ 3 w 37"/>
                <a:gd name="T5" fmla="*/ 3 h 73"/>
                <a:gd name="T6" fmla="*/ 4 w 37"/>
                <a:gd name="T7" fmla="*/ 4 h 73"/>
                <a:gd name="T8" fmla="*/ 4 w 37"/>
                <a:gd name="T9" fmla="*/ 6 h 73"/>
                <a:gd name="T10" fmla="*/ 4 w 37"/>
                <a:gd name="T11" fmla="*/ 7 h 73"/>
                <a:gd name="T12" fmla="*/ 3 w 37"/>
                <a:gd name="T13" fmla="*/ 8 h 73"/>
                <a:gd name="T14" fmla="*/ 2 w 37"/>
                <a:gd name="T15" fmla="*/ 9 h 73"/>
                <a:gd name="T16" fmla="*/ 0 w 37"/>
                <a:gd name="T17" fmla="*/ 10 h 73"/>
                <a:gd name="T18" fmla="*/ 0 w 37"/>
                <a:gd name="T19" fmla="*/ 10 h 73"/>
                <a:gd name="T20" fmla="*/ 0 w 37"/>
                <a:gd name="T21" fmla="*/ 0 h 73"/>
                <a:gd name="T22" fmla="*/ 0 w 37"/>
                <a:gd name="T23" fmla="*/ 0 h 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"/>
                <a:gd name="T37" fmla="*/ 0 h 73"/>
                <a:gd name="T38" fmla="*/ 37 w 37"/>
                <a:gd name="T39" fmla="*/ 73 h 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" h="73">
                  <a:moveTo>
                    <a:pt x="5" y="0"/>
                  </a:moveTo>
                  <a:lnTo>
                    <a:pt x="19" y="11"/>
                  </a:lnTo>
                  <a:lnTo>
                    <a:pt x="29" y="21"/>
                  </a:lnTo>
                  <a:lnTo>
                    <a:pt x="35" y="31"/>
                  </a:lnTo>
                  <a:lnTo>
                    <a:pt x="37" y="42"/>
                  </a:lnTo>
                  <a:lnTo>
                    <a:pt x="35" y="50"/>
                  </a:lnTo>
                  <a:lnTo>
                    <a:pt x="26" y="59"/>
                  </a:lnTo>
                  <a:lnTo>
                    <a:pt x="17" y="67"/>
                  </a:lnTo>
                  <a:lnTo>
                    <a:pt x="5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2C2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46" name="Freeform 125"/>
            <p:cNvSpPr>
              <a:spLocks/>
            </p:cNvSpPr>
            <p:nvPr/>
          </p:nvSpPr>
          <p:spPr bwMode="auto">
            <a:xfrm>
              <a:off x="3501" y="1436"/>
              <a:ext cx="8" cy="26"/>
            </a:xfrm>
            <a:custGeom>
              <a:avLst/>
              <a:gdLst>
                <a:gd name="T0" fmla="*/ 0 w 16"/>
                <a:gd name="T1" fmla="*/ 0 h 53"/>
                <a:gd name="T2" fmla="*/ 1 w 16"/>
                <a:gd name="T3" fmla="*/ 1 h 53"/>
                <a:gd name="T4" fmla="*/ 1 w 16"/>
                <a:gd name="T5" fmla="*/ 2 h 53"/>
                <a:gd name="T6" fmla="*/ 1 w 16"/>
                <a:gd name="T7" fmla="*/ 3 h 53"/>
                <a:gd name="T8" fmla="*/ 2 w 16"/>
                <a:gd name="T9" fmla="*/ 4 h 53"/>
                <a:gd name="T10" fmla="*/ 1 w 16"/>
                <a:gd name="T11" fmla="*/ 4 h 53"/>
                <a:gd name="T12" fmla="*/ 1 w 16"/>
                <a:gd name="T13" fmla="*/ 5 h 53"/>
                <a:gd name="T14" fmla="*/ 1 w 16"/>
                <a:gd name="T15" fmla="*/ 6 h 53"/>
                <a:gd name="T16" fmla="*/ 0 w 16"/>
                <a:gd name="T17" fmla="*/ 6 h 53"/>
                <a:gd name="T18" fmla="*/ 0 w 16"/>
                <a:gd name="T19" fmla="*/ 0 h 53"/>
                <a:gd name="T20" fmla="*/ 0 w 16"/>
                <a:gd name="T21" fmla="*/ 0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53"/>
                <a:gd name="T35" fmla="*/ 16 w 16"/>
                <a:gd name="T36" fmla="*/ 53 h 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53">
                  <a:moveTo>
                    <a:pt x="0" y="6"/>
                  </a:moveTo>
                  <a:lnTo>
                    <a:pt x="7" y="13"/>
                  </a:lnTo>
                  <a:lnTo>
                    <a:pt x="11" y="19"/>
                  </a:lnTo>
                  <a:lnTo>
                    <a:pt x="15" y="25"/>
                  </a:lnTo>
                  <a:lnTo>
                    <a:pt x="16" y="32"/>
                  </a:lnTo>
                  <a:lnTo>
                    <a:pt x="15" y="39"/>
                  </a:lnTo>
                  <a:lnTo>
                    <a:pt x="11" y="44"/>
                  </a:lnTo>
                  <a:lnTo>
                    <a:pt x="7" y="49"/>
                  </a:lnTo>
                  <a:lnTo>
                    <a:pt x="0" y="53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2C2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47" name="Freeform 126"/>
            <p:cNvSpPr>
              <a:spLocks/>
            </p:cNvSpPr>
            <p:nvPr/>
          </p:nvSpPr>
          <p:spPr bwMode="auto">
            <a:xfrm>
              <a:off x="3426" y="1412"/>
              <a:ext cx="86" cy="40"/>
            </a:xfrm>
            <a:custGeom>
              <a:avLst/>
              <a:gdLst>
                <a:gd name="T0" fmla="*/ 22 w 172"/>
                <a:gd name="T1" fmla="*/ 10 h 80"/>
                <a:gd name="T2" fmla="*/ 21 w 172"/>
                <a:gd name="T3" fmla="*/ 8 h 80"/>
                <a:gd name="T4" fmla="*/ 20 w 172"/>
                <a:gd name="T5" fmla="*/ 6 h 80"/>
                <a:gd name="T6" fmla="*/ 18 w 172"/>
                <a:gd name="T7" fmla="*/ 5 h 80"/>
                <a:gd name="T8" fmla="*/ 15 w 172"/>
                <a:gd name="T9" fmla="*/ 3 h 80"/>
                <a:gd name="T10" fmla="*/ 11 w 172"/>
                <a:gd name="T11" fmla="*/ 3 h 80"/>
                <a:gd name="T12" fmla="*/ 9 w 172"/>
                <a:gd name="T13" fmla="*/ 1 h 80"/>
                <a:gd name="T14" fmla="*/ 4 w 172"/>
                <a:gd name="T15" fmla="*/ 0 h 80"/>
                <a:gd name="T16" fmla="*/ 0 w 172"/>
                <a:gd name="T17" fmla="*/ 0 h 80"/>
                <a:gd name="T18" fmla="*/ 0 w 172"/>
                <a:gd name="T19" fmla="*/ 3 h 80"/>
                <a:gd name="T20" fmla="*/ 4 w 172"/>
                <a:gd name="T21" fmla="*/ 3 h 80"/>
                <a:gd name="T22" fmla="*/ 7 w 172"/>
                <a:gd name="T23" fmla="*/ 3 h 80"/>
                <a:gd name="T24" fmla="*/ 11 w 172"/>
                <a:gd name="T25" fmla="*/ 5 h 80"/>
                <a:gd name="T26" fmla="*/ 14 w 172"/>
                <a:gd name="T27" fmla="*/ 5 h 80"/>
                <a:gd name="T28" fmla="*/ 17 w 172"/>
                <a:gd name="T29" fmla="*/ 6 h 80"/>
                <a:gd name="T30" fmla="*/ 18 w 172"/>
                <a:gd name="T31" fmla="*/ 8 h 80"/>
                <a:gd name="T32" fmla="*/ 19 w 172"/>
                <a:gd name="T33" fmla="*/ 9 h 80"/>
                <a:gd name="T34" fmla="*/ 19 w 172"/>
                <a:gd name="T35" fmla="*/ 10 h 80"/>
                <a:gd name="T36" fmla="*/ 22 w 172"/>
                <a:gd name="T37" fmla="*/ 10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2"/>
                <a:gd name="T58" fmla="*/ 0 h 80"/>
                <a:gd name="T59" fmla="*/ 172 w 172"/>
                <a:gd name="T60" fmla="*/ 80 h 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2" h="80">
                  <a:moveTo>
                    <a:pt x="172" y="80"/>
                  </a:moveTo>
                  <a:lnTo>
                    <a:pt x="167" y="64"/>
                  </a:lnTo>
                  <a:lnTo>
                    <a:pt x="156" y="48"/>
                  </a:lnTo>
                  <a:lnTo>
                    <a:pt x="140" y="38"/>
                  </a:lnTo>
                  <a:lnTo>
                    <a:pt x="120" y="21"/>
                  </a:lnTo>
                  <a:lnTo>
                    <a:pt x="94" y="17"/>
                  </a:lnTo>
                  <a:lnTo>
                    <a:pt x="68" y="6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32" y="21"/>
                  </a:lnTo>
                  <a:lnTo>
                    <a:pt x="63" y="27"/>
                  </a:lnTo>
                  <a:lnTo>
                    <a:pt x="89" y="38"/>
                  </a:lnTo>
                  <a:lnTo>
                    <a:pt x="115" y="44"/>
                  </a:lnTo>
                  <a:lnTo>
                    <a:pt x="130" y="54"/>
                  </a:lnTo>
                  <a:lnTo>
                    <a:pt x="140" y="64"/>
                  </a:lnTo>
                  <a:lnTo>
                    <a:pt x="151" y="69"/>
                  </a:lnTo>
                  <a:lnTo>
                    <a:pt x="151" y="80"/>
                  </a:lnTo>
                  <a:lnTo>
                    <a:pt x="172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48" name="Freeform 127"/>
            <p:cNvSpPr>
              <a:spLocks/>
            </p:cNvSpPr>
            <p:nvPr/>
          </p:nvSpPr>
          <p:spPr bwMode="auto">
            <a:xfrm>
              <a:off x="3421" y="1452"/>
              <a:ext cx="91" cy="29"/>
            </a:xfrm>
            <a:custGeom>
              <a:avLst/>
              <a:gdLst>
                <a:gd name="T0" fmla="*/ 0 w 182"/>
                <a:gd name="T1" fmla="*/ 7 h 58"/>
                <a:gd name="T2" fmla="*/ 5 w 182"/>
                <a:gd name="T3" fmla="*/ 7 h 58"/>
                <a:gd name="T4" fmla="*/ 9 w 182"/>
                <a:gd name="T5" fmla="*/ 7 h 58"/>
                <a:gd name="T6" fmla="*/ 12 w 182"/>
                <a:gd name="T7" fmla="*/ 7 h 58"/>
                <a:gd name="T8" fmla="*/ 15 w 182"/>
                <a:gd name="T9" fmla="*/ 6 h 58"/>
                <a:gd name="T10" fmla="*/ 19 w 182"/>
                <a:gd name="T11" fmla="*/ 6 h 58"/>
                <a:gd name="T12" fmla="*/ 21 w 182"/>
                <a:gd name="T13" fmla="*/ 4 h 58"/>
                <a:gd name="T14" fmla="*/ 23 w 182"/>
                <a:gd name="T15" fmla="*/ 2 h 58"/>
                <a:gd name="T16" fmla="*/ 23 w 182"/>
                <a:gd name="T17" fmla="*/ 0 h 58"/>
                <a:gd name="T18" fmla="*/ 21 w 182"/>
                <a:gd name="T19" fmla="*/ 0 h 58"/>
                <a:gd name="T20" fmla="*/ 21 w 182"/>
                <a:gd name="T21" fmla="*/ 1 h 58"/>
                <a:gd name="T22" fmla="*/ 19 w 182"/>
                <a:gd name="T23" fmla="*/ 2 h 58"/>
                <a:gd name="T24" fmla="*/ 17 w 182"/>
                <a:gd name="T25" fmla="*/ 3 h 58"/>
                <a:gd name="T26" fmla="*/ 15 w 182"/>
                <a:gd name="T27" fmla="*/ 4 h 58"/>
                <a:gd name="T28" fmla="*/ 11 w 182"/>
                <a:gd name="T29" fmla="*/ 5 h 58"/>
                <a:gd name="T30" fmla="*/ 9 w 182"/>
                <a:gd name="T31" fmla="*/ 6 h 58"/>
                <a:gd name="T32" fmla="*/ 5 w 182"/>
                <a:gd name="T33" fmla="*/ 6 h 58"/>
                <a:gd name="T34" fmla="*/ 0 w 182"/>
                <a:gd name="T35" fmla="*/ 6 h 58"/>
                <a:gd name="T36" fmla="*/ 0 w 182"/>
                <a:gd name="T37" fmla="*/ 7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2"/>
                <a:gd name="T58" fmla="*/ 0 h 58"/>
                <a:gd name="T59" fmla="*/ 182 w 182"/>
                <a:gd name="T60" fmla="*/ 58 h 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2" h="58">
                  <a:moveTo>
                    <a:pt x="0" y="58"/>
                  </a:moveTo>
                  <a:lnTo>
                    <a:pt x="36" y="58"/>
                  </a:lnTo>
                  <a:lnTo>
                    <a:pt x="67" y="58"/>
                  </a:lnTo>
                  <a:lnTo>
                    <a:pt x="99" y="53"/>
                  </a:lnTo>
                  <a:lnTo>
                    <a:pt x="125" y="47"/>
                  </a:lnTo>
                  <a:lnTo>
                    <a:pt x="145" y="42"/>
                  </a:lnTo>
                  <a:lnTo>
                    <a:pt x="161" y="31"/>
                  </a:lnTo>
                  <a:lnTo>
                    <a:pt x="177" y="16"/>
                  </a:lnTo>
                  <a:lnTo>
                    <a:pt x="182" y="0"/>
                  </a:lnTo>
                  <a:lnTo>
                    <a:pt x="161" y="0"/>
                  </a:lnTo>
                  <a:lnTo>
                    <a:pt x="161" y="5"/>
                  </a:lnTo>
                  <a:lnTo>
                    <a:pt x="150" y="16"/>
                  </a:lnTo>
                  <a:lnTo>
                    <a:pt x="135" y="21"/>
                  </a:lnTo>
                  <a:lnTo>
                    <a:pt x="120" y="31"/>
                  </a:lnTo>
                  <a:lnTo>
                    <a:pt x="93" y="37"/>
                  </a:lnTo>
                  <a:lnTo>
                    <a:pt x="67" y="42"/>
                  </a:lnTo>
                  <a:lnTo>
                    <a:pt x="36" y="42"/>
                  </a:lnTo>
                  <a:lnTo>
                    <a:pt x="0" y="42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49" name="Freeform 128"/>
            <p:cNvSpPr>
              <a:spLocks/>
            </p:cNvSpPr>
            <p:nvPr/>
          </p:nvSpPr>
          <p:spPr bwMode="auto">
            <a:xfrm>
              <a:off x="3335" y="1444"/>
              <a:ext cx="86" cy="37"/>
            </a:xfrm>
            <a:custGeom>
              <a:avLst/>
              <a:gdLst>
                <a:gd name="T0" fmla="*/ 0 w 171"/>
                <a:gd name="T1" fmla="*/ 0 h 74"/>
                <a:gd name="T2" fmla="*/ 1 w 171"/>
                <a:gd name="T3" fmla="*/ 2 h 74"/>
                <a:gd name="T4" fmla="*/ 2 w 171"/>
                <a:gd name="T5" fmla="*/ 3 h 74"/>
                <a:gd name="T6" fmla="*/ 4 w 171"/>
                <a:gd name="T7" fmla="*/ 5 h 74"/>
                <a:gd name="T8" fmla="*/ 7 w 171"/>
                <a:gd name="T9" fmla="*/ 6 h 74"/>
                <a:gd name="T10" fmla="*/ 10 w 171"/>
                <a:gd name="T11" fmla="*/ 7 h 74"/>
                <a:gd name="T12" fmla="*/ 13 w 171"/>
                <a:gd name="T13" fmla="*/ 9 h 74"/>
                <a:gd name="T14" fmla="*/ 18 w 171"/>
                <a:gd name="T15" fmla="*/ 9 h 74"/>
                <a:gd name="T16" fmla="*/ 22 w 171"/>
                <a:gd name="T17" fmla="*/ 9 h 74"/>
                <a:gd name="T18" fmla="*/ 22 w 171"/>
                <a:gd name="T19" fmla="*/ 7 h 74"/>
                <a:gd name="T20" fmla="*/ 18 w 171"/>
                <a:gd name="T21" fmla="*/ 6 h 74"/>
                <a:gd name="T22" fmla="*/ 14 w 171"/>
                <a:gd name="T23" fmla="*/ 5 h 74"/>
                <a:gd name="T24" fmla="*/ 11 w 171"/>
                <a:gd name="T25" fmla="*/ 5 h 74"/>
                <a:gd name="T26" fmla="*/ 8 w 171"/>
                <a:gd name="T27" fmla="*/ 4 h 74"/>
                <a:gd name="T28" fmla="*/ 6 w 171"/>
                <a:gd name="T29" fmla="*/ 3 h 74"/>
                <a:gd name="T30" fmla="*/ 4 w 171"/>
                <a:gd name="T31" fmla="*/ 1 h 74"/>
                <a:gd name="T32" fmla="*/ 2 w 171"/>
                <a:gd name="T33" fmla="*/ 1 h 74"/>
                <a:gd name="T34" fmla="*/ 2 w 171"/>
                <a:gd name="T35" fmla="*/ 0 h 74"/>
                <a:gd name="T36" fmla="*/ 0 w 171"/>
                <a:gd name="T37" fmla="*/ 0 h 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1"/>
                <a:gd name="T58" fmla="*/ 0 h 74"/>
                <a:gd name="T59" fmla="*/ 171 w 171"/>
                <a:gd name="T60" fmla="*/ 74 h 7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1" h="74">
                  <a:moveTo>
                    <a:pt x="0" y="0"/>
                  </a:moveTo>
                  <a:lnTo>
                    <a:pt x="6" y="16"/>
                  </a:lnTo>
                  <a:lnTo>
                    <a:pt x="10" y="26"/>
                  </a:lnTo>
                  <a:lnTo>
                    <a:pt x="31" y="42"/>
                  </a:lnTo>
                  <a:lnTo>
                    <a:pt x="52" y="53"/>
                  </a:lnTo>
                  <a:lnTo>
                    <a:pt x="78" y="58"/>
                  </a:lnTo>
                  <a:lnTo>
                    <a:pt x="103" y="69"/>
                  </a:lnTo>
                  <a:lnTo>
                    <a:pt x="139" y="74"/>
                  </a:lnTo>
                  <a:lnTo>
                    <a:pt x="171" y="74"/>
                  </a:lnTo>
                  <a:lnTo>
                    <a:pt x="171" y="58"/>
                  </a:lnTo>
                  <a:lnTo>
                    <a:pt x="139" y="53"/>
                  </a:lnTo>
                  <a:lnTo>
                    <a:pt x="109" y="47"/>
                  </a:lnTo>
                  <a:lnTo>
                    <a:pt x="82" y="42"/>
                  </a:lnTo>
                  <a:lnTo>
                    <a:pt x="57" y="32"/>
                  </a:lnTo>
                  <a:lnTo>
                    <a:pt x="42" y="26"/>
                  </a:lnTo>
                  <a:lnTo>
                    <a:pt x="25" y="11"/>
                  </a:lnTo>
                  <a:lnTo>
                    <a:pt x="16" y="5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50" name="Freeform 129"/>
            <p:cNvSpPr>
              <a:spLocks/>
            </p:cNvSpPr>
            <p:nvPr/>
          </p:nvSpPr>
          <p:spPr bwMode="auto">
            <a:xfrm>
              <a:off x="3335" y="1412"/>
              <a:ext cx="91" cy="32"/>
            </a:xfrm>
            <a:custGeom>
              <a:avLst/>
              <a:gdLst>
                <a:gd name="T0" fmla="*/ 23 w 181"/>
                <a:gd name="T1" fmla="*/ 0 h 64"/>
                <a:gd name="T2" fmla="*/ 19 w 181"/>
                <a:gd name="T3" fmla="*/ 0 h 64"/>
                <a:gd name="T4" fmla="*/ 15 w 181"/>
                <a:gd name="T5" fmla="*/ 0 h 64"/>
                <a:gd name="T6" fmla="*/ 11 w 181"/>
                <a:gd name="T7" fmla="*/ 1 h 64"/>
                <a:gd name="T8" fmla="*/ 8 w 181"/>
                <a:gd name="T9" fmla="*/ 1 h 64"/>
                <a:gd name="T10" fmla="*/ 5 w 181"/>
                <a:gd name="T11" fmla="*/ 2 h 64"/>
                <a:gd name="T12" fmla="*/ 2 w 181"/>
                <a:gd name="T13" fmla="*/ 4 h 64"/>
                <a:gd name="T14" fmla="*/ 1 w 181"/>
                <a:gd name="T15" fmla="*/ 5 h 64"/>
                <a:gd name="T16" fmla="*/ 0 w 181"/>
                <a:gd name="T17" fmla="*/ 8 h 64"/>
                <a:gd name="T18" fmla="*/ 2 w 181"/>
                <a:gd name="T19" fmla="*/ 8 h 64"/>
                <a:gd name="T20" fmla="*/ 3 w 181"/>
                <a:gd name="T21" fmla="*/ 6 h 64"/>
                <a:gd name="T22" fmla="*/ 4 w 181"/>
                <a:gd name="T23" fmla="*/ 6 h 64"/>
                <a:gd name="T24" fmla="*/ 6 w 181"/>
                <a:gd name="T25" fmla="*/ 4 h 64"/>
                <a:gd name="T26" fmla="*/ 8 w 181"/>
                <a:gd name="T27" fmla="*/ 4 h 64"/>
                <a:gd name="T28" fmla="*/ 11 w 181"/>
                <a:gd name="T29" fmla="*/ 3 h 64"/>
                <a:gd name="T30" fmla="*/ 15 w 181"/>
                <a:gd name="T31" fmla="*/ 2 h 64"/>
                <a:gd name="T32" fmla="*/ 19 w 181"/>
                <a:gd name="T33" fmla="*/ 2 h 64"/>
                <a:gd name="T34" fmla="*/ 23 w 181"/>
                <a:gd name="T35" fmla="*/ 2 h 64"/>
                <a:gd name="T36" fmla="*/ 23 w 181"/>
                <a:gd name="T37" fmla="*/ 0 h 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1"/>
                <a:gd name="T58" fmla="*/ 0 h 64"/>
                <a:gd name="T59" fmla="*/ 181 w 181"/>
                <a:gd name="T60" fmla="*/ 64 h 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1" h="64">
                  <a:moveTo>
                    <a:pt x="181" y="0"/>
                  </a:moveTo>
                  <a:lnTo>
                    <a:pt x="145" y="0"/>
                  </a:lnTo>
                  <a:lnTo>
                    <a:pt x="114" y="0"/>
                  </a:lnTo>
                  <a:lnTo>
                    <a:pt x="82" y="6"/>
                  </a:lnTo>
                  <a:lnTo>
                    <a:pt x="57" y="11"/>
                  </a:lnTo>
                  <a:lnTo>
                    <a:pt x="36" y="17"/>
                  </a:lnTo>
                  <a:lnTo>
                    <a:pt x="16" y="32"/>
                  </a:lnTo>
                  <a:lnTo>
                    <a:pt x="6" y="44"/>
                  </a:lnTo>
                  <a:lnTo>
                    <a:pt x="0" y="64"/>
                  </a:lnTo>
                  <a:lnTo>
                    <a:pt x="16" y="64"/>
                  </a:lnTo>
                  <a:lnTo>
                    <a:pt x="21" y="54"/>
                  </a:lnTo>
                  <a:lnTo>
                    <a:pt x="25" y="48"/>
                  </a:lnTo>
                  <a:lnTo>
                    <a:pt x="46" y="38"/>
                  </a:lnTo>
                  <a:lnTo>
                    <a:pt x="63" y="32"/>
                  </a:lnTo>
                  <a:lnTo>
                    <a:pt x="88" y="27"/>
                  </a:lnTo>
                  <a:lnTo>
                    <a:pt x="114" y="21"/>
                  </a:lnTo>
                  <a:lnTo>
                    <a:pt x="145" y="21"/>
                  </a:lnTo>
                  <a:lnTo>
                    <a:pt x="181" y="21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51" name="Freeform 130"/>
            <p:cNvSpPr>
              <a:spLocks/>
            </p:cNvSpPr>
            <p:nvPr/>
          </p:nvSpPr>
          <p:spPr bwMode="auto">
            <a:xfrm>
              <a:off x="1782" y="1356"/>
              <a:ext cx="406" cy="1428"/>
            </a:xfrm>
            <a:custGeom>
              <a:avLst/>
              <a:gdLst>
                <a:gd name="T0" fmla="*/ 0 w 810"/>
                <a:gd name="T1" fmla="*/ 18 h 2854"/>
                <a:gd name="T2" fmla="*/ 102 w 810"/>
                <a:gd name="T3" fmla="*/ 0 h 2854"/>
                <a:gd name="T4" fmla="*/ 102 w 810"/>
                <a:gd name="T5" fmla="*/ 339 h 2854"/>
                <a:gd name="T6" fmla="*/ 0 w 810"/>
                <a:gd name="T7" fmla="*/ 358 h 2854"/>
                <a:gd name="T8" fmla="*/ 0 w 810"/>
                <a:gd name="T9" fmla="*/ 18 h 28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0"/>
                <a:gd name="T16" fmla="*/ 0 h 2854"/>
                <a:gd name="T17" fmla="*/ 810 w 810"/>
                <a:gd name="T18" fmla="*/ 2854 h 28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0" h="2854">
                  <a:moveTo>
                    <a:pt x="0" y="144"/>
                  </a:moveTo>
                  <a:lnTo>
                    <a:pt x="810" y="0"/>
                  </a:lnTo>
                  <a:lnTo>
                    <a:pt x="810" y="2709"/>
                  </a:lnTo>
                  <a:lnTo>
                    <a:pt x="0" y="2854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52" name="Freeform 131"/>
            <p:cNvSpPr>
              <a:spLocks/>
            </p:cNvSpPr>
            <p:nvPr/>
          </p:nvSpPr>
          <p:spPr bwMode="auto">
            <a:xfrm>
              <a:off x="1782" y="1349"/>
              <a:ext cx="411" cy="85"/>
            </a:xfrm>
            <a:custGeom>
              <a:avLst/>
              <a:gdLst>
                <a:gd name="T0" fmla="*/ 0 w 823"/>
                <a:gd name="T1" fmla="*/ 21 h 170"/>
                <a:gd name="T2" fmla="*/ 0 w 823"/>
                <a:gd name="T3" fmla="*/ 19 h 170"/>
                <a:gd name="T4" fmla="*/ 102 w 823"/>
                <a:gd name="T5" fmla="*/ 0 h 170"/>
                <a:gd name="T6" fmla="*/ 102 w 823"/>
                <a:gd name="T7" fmla="*/ 1 h 170"/>
                <a:gd name="T8" fmla="*/ 100 w 823"/>
                <a:gd name="T9" fmla="*/ 1 h 170"/>
                <a:gd name="T10" fmla="*/ 100 w 823"/>
                <a:gd name="T11" fmla="*/ 3 h 170"/>
                <a:gd name="T12" fmla="*/ 0 w 823"/>
                <a:gd name="T13" fmla="*/ 21 h 1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3"/>
                <a:gd name="T22" fmla="*/ 0 h 170"/>
                <a:gd name="T23" fmla="*/ 823 w 823"/>
                <a:gd name="T24" fmla="*/ 170 h 1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3" h="170">
                  <a:moveTo>
                    <a:pt x="2" y="170"/>
                  </a:moveTo>
                  <a:lnTo>
                    <a:pt x="0" y="146"/>
                  </a:lnTo>
                  <a:lnTo>
                    <a:pt x="823" y="0"/>
                  </a:lnTo>
                  <a:lnTo>
                    <a:pt x="823" y="14"/>
                  </a:lnTo>
                  <a:lnTo>
                    <a:pt x="800" y="14"/>
                  </a:lnTo>
                  <a:lnTo>
                    <a:pt x="800" y="28"/>
                  </a:lnTo>
                  <a:lnTo>
                    <a:pt x="2" y="17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53" name="Freeform 132"/>
            <p:cNvSpPr>
              <a:spLocks/>
            </p:cNvSpPr>
            <p:nvPr/>
          </p:nvSpPr>
          <p:spPr bwMode="auto">
            <a:xfrm>
              <a:off x="2182" y="1356"/>
              <a:ext cx="11" cy="1361"/>
            </a:xfrm>
            <a:custGeom>
              <a:avLst/>
              <a:gdLst>
                <a:gd name="T0" fmla="*/ 0 w 23"/>
                <a:gd name="T1" fmla="*/ 0 h 2720"/>
                <a:gd name="T2" fmla="*/ 2 w 23"/>
                <a:gd name="T3" fmla="*/ 0 h 2720"/>
                <a:gd name="T4" fmla="*/ 2 w 23"/>
                <a:gd name="T5" fmla="*/ 341 h 2720"/>
                <a:gd name="T6" fmla="*/ 1 w 23"/>
                <a:gd name="T7" fmla="*/ 341 h 2720"/>
                <a:gd name="T8" fmla="*/ 1 w 23"/>
                <a:gd name="T9" fmla="*/ 338 h 2720"/>
                <a:gd name="T10" fmla="*/ 0 w 23"/>
                <a:gd name="T11" fmla="*/ 338 h 2720"/>
                <a:gd name="T12" fmla="*/ 0 w 23"/>
                <a:gd name="T13" fmla="*/ 0 h 27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2720"/>
                <a:gd name="T23" fmla="*/ 23 w 23"/>
                <a:gd name="T24" fmla="*/ 2720 h 27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2720">
                  <a:moveTo>
                    <a:pt x="0" y="0"/>
                  </a:moveTo>
                  <a:lnTo>
                    <a:pt x="23" y="0"/>
                  </a:lnTo>
                  <a:lnTo>
                    <a:pt x="23" y="2718"/>
                  </a:lnTo>
                  <a:lnTo>
                    <a:pt x="12" y="2720"/>
                  </a:lnTo>
                  <a:lnTo>
                    <a:pt x="10" y="2697"/>
                  </a:lnTo>
                  <a:lnTo>
                    <a:pt x="0" y="2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54" name="Freeform 133"/>
            <p:cNvSpPr>
              <a:spLocks/>
            </p:cNvSpPr>
            <p:nvPr/>
          </p:nvSpPr>
          <p:spPr bwMode="auto">
            <a:xfrm>
              <a:off x="1777" y="2705"/>
              <a:ext cx="411" cy="86"/>
            </a:xfrm>
            <a:custGeom>
              <a:avLst/>
              <a:gdLst>
                <a:gd name="T0" fmla="*/ 102 w 823"/>
                <a:gd name="T1" fmla="*/ 0 h 171"/>
                <a:gd name="T2" fmla="*/ 102 w 823"/>
                <a:gd name="T3" fmla="*/ 3 h 171"/>
                <a:gd name="T4" fmla="*/ 0 w 823"/>
                <a:gd name="T5" fmla="*/ 22 h 171"/>
                <a:gd name="T6" fmla="*/ 0 w 823"/>
                <a:gd name="T7" fmla="*/ 20 h 171"/>
                <a:gd name="T8" fmla="*/ 2 w 823"/>
                <a:gd name="T9" fmla="*/ 20 h 171"/>
                <a:gd name="T10" fmla="*/ 2 w 823"/>
                <a:gd name="T11" fmla="*/ 18 h 171"/>
                <a:gd name="T12" fmla="*/ 102 w 82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3"/>
                <a:gd name="T22" fmla="*/ 0 h 171"/>
                <a:gd name="T23" fmla="*/ 823 w 823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3" h="171">
                  <a:moveTo>
                    <a:pt x="821" y="0"/>
                  </a:moveTo>
                  <a:lnTo>
                    <a:pt x="823" y="23"/>
                  </a:lnTo>
                  <a:lnTo>
                    <a:pt x="0" y="171"/>
                  </a:lnTo>
                  <a:lnTo>
                    <a:pt x="0" y="157"/>
                  </a:lnTo>
                  <a:lnTo>
                    <a:pt x="23" y="157"/>
                  </a:lnTo>
                  <a:lnTo>
                    <a:pt x="23" y="143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55" name="Freeform 134"/>
            <p:cNvSpPr>
              <a:spLocks/>
            </p:cNvSpPr>
            <p:nvPr/>
          </p:nvSpPr>
          <p:spPr bwMode="auto">
            <a:xfrm>
              <a:off x="1777" y="1423"/>
              <a:ext cx="11" cy="1361"/>
            </a:xfrm>
            <a:custGeom>
              <a:avLst/>
              <a:gdLst>
                <a:gd name="T0" fmla="*/ 2 w 23"/>
                <a:gd name="T1" fmla="*/ 340 h 2722"/>
                <a:gd name="T2" fmla="*/ 0 w 23"/>
                <a:gd name="T3" fmla="*/ 340 h 2722"/>
                <a:gd name="T4" fmla="*/ 0 w 23"/>
                <a:gd name="T5" fmla="*/ 1 h 2722"/>
                <a:gd name="T6" fmla="*/ 1 w 23"/>
                <a:gd name="T7" fmla="*/ 0 h 2722"/>
                <a:gd name="T8" fmla="*/ 1 w 23"/>
                <a:gd name="T9" fmla="*/ 3 h 2722"/>
                <a:gd name="T10" fmla="*/ 2 w 23"/>
                <a:gd name="T11" fmla="*/ 3 h 2722"/>
                <a:gd name="T12" fmla="*/ 2 w 23"/>
                <a:gd name="T13" fmla="*/ 340 h 27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2722"/>
                <a:gd name="T23" fmla="*/ 23 w 23"/>
                <a:gd name="T24" fmla="*/ 2722 h 27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2722">
                  <a:moveTo>
                    <a:pt x="23" y="2722"/>
                  </a:moveTo>
                  <a:lnTo>
                    <a:pt x="0" y="2722"/>
                  </a:lnTo>
                  <a:lnTo>
                    <a:pt x="0" y="3"/>
                  </a:lnTo>
                  <a:lnTo>
                    <a:pt x="11" y="0"/>
                  </a:lnTo>
                  <a:lnTo>
                    <a:pt x="13" y="24"/>
                  </a:lnTo>
                  <a:lnTo>
                    <a:pt x="23" y="21"/>
                  </a:lnTo>
                  <a:lnTo>
                    <a:pt x="23" y="272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56" name="Freeform 135"/>
            <p:cNvSpPr>
              <a:spLocks/>
            </p:cNvSpPr>
            <p:nvPr/>
          </p:nvSpPr>
          <p:spPr bwMode="auto">
            <a:xfrm>
              <a:off x="1839" y="1371"/>
              <a:ext cx="343" cy="1384"/>
            </a:xfrm>
            <a:custGeom>
              <a:avLst/>
              <a:gdLst>
                <a:gd name="T0" fmla="*/ 0 w 686"/>
                <a:gd name="T1" fmla="*/ 346 h 2767"/>
                <a:gd name="T2" fmla="*/ 86 w 686"/>
                <a:gd name="T3" fmla="*/ 331 h 2767"/>
                <a:gd name="T4" fmla="*/ 86 w 686"/>
                <a:gd name="T5" fmla="*/ 0 h 2767"/>
                <a:gd name="T6" fmla="*/ 0 w 686"/>
                <a:gd name="T7" fmla="*/ 16 h 2767"/>
                <a:gd name="T8" fmla="*/ 0 w 686"/>
                <a:gd name="T9" fmla="*/ 346 h 27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2767"/>
                <a:gd name="T17" fmla="*/ 686 w 686"/>
                <a:gd name="T18" fmla="*/ 2767 h 27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2767">
                  <a:moveTo>
                    <a:pt x="0" y="2767"/>
                  </a:moveTo>
                  <a:lnTo>
                    <a:pt x="686" y="2643"/>
                  </a:lnTo>
                  <a:lnTo>
                    <a:pt x="686" y="0"/>
                  </a:lnTo>
                  <a:lnTo>
                    <a:pt x="0" y="125"/>
                  </a:lnTo>
                  <a:lnTo>
                    <a:pt x="0" y="2767"/>
                  </a:lnTo>
                  <a:close/>
                </a:path>
              </a:pathLst>
            </a:custGeom>
            <a:solidFill>
              <a:srgbClr val="D9D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57" name="Freeform 136"/>
            <p:cNvSpPr>
              <a:spLocks/>
            </p:cNvSpPr>
            <p:nvPr/>
          </p:nvSpPr>
          <p:spPr bwMode="auto">
            <a:xfrm>
              <a:off x="2112" y="1507"/>
              <a:ext cx="403" cy="1424"/>
            </a:xfrm>
            <a:custGeom>
              <a:avLst/>
              <a:gdLst>
                <a:gd name="T0" fmla="*/ 0 w 806"/>
                <a:gd name="T1" fmla="*/ 356 h 2850"/>
                <a:gd name="T2" fmla="*/ 101 w 806"/>
                <a:gd name="T3" fmla="*/ 337 h 2850"/>
                <a:gd name="T4" fmla="*/ 101 w 806"/>
                <a:gd name="T5" fmla="*/ 0 h 2850"/>
                <a:gd name="T6" fmla="*/ 0 w 806"/>
                <a:gd name="T7" fmla="*/ 18 h 2850"/>
                <a:gd name="T8" fmla="*/ 0 w 806"/>
                <a:gd name="T9" fmla="*/ 356 h 2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6"/>
                <a:gd name="T16" fmla="*/ 0 h 2850"/>
                <a:gd name="T17" fmla="*/ 806 w 806"/>
                <a:gd name="T18" fmla="*/ 2850 h 2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6" h="2850">
                  <a:moveTo>
                    <a:pt x="0" y="2850"/>
                  </a:moveTo>
                  <a:lnTo>
                    <a:pt x="806" y="2704"/>
                  </a:lnTo>
                  <a:lnTo>
                    <a:pt x="806" y="0"/>
                  </a:lnTo>
                  <a:lnTo>
                    <a:pt x="0" y="144"/>
                  </a:lnTo>
                  <a:lnTo>
                    <a:pt x="0" y="285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58" name="Freeform 137"/>
            <p:cNvSpPr>
              <a:spLocks/>
            </p:cNvSpPr>
            <p:nvPr/>
          </p:nvSpPr>
          <p:spPr bwMode="auto">
            <a:xfrm>
              <a:off x="2188" y="1353"/>
              <a:ext cx="329" cy="1506"/>
            </a:xfrm>
            <a:custGeom>
              <a:avLst/>
              <a:gdLst>
                <a:gd name="T0" fmla="*/ 0 w 659"/>
                <a:gd name="T1" fmla="*/ 0 h 3010"/>
                <a:gd name="T2" fmla="*/ 82 w 659"/>
                <a:gd name="T3" fmla="*/ 38 h 3010"/>
                <a:gd name="T4" fmla="*/ 82 w 659"/>
                <a:gd name="T5" fmla="*/ 377 h 3010"/>
                <a:gd name="T6" fmla="*/ 0 w 659"/>
                <a:gd name="T7" fmla="*/ 341 h 3010"/>
                <a:gd name="T8" fmla="*/ 0 w 659"/>
                <a:gd name="T9" fmla="*/ 0 h 30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9"/>
                <a:gd name="T16" fmla="*/ 0 h 3010"/>
                <a:gd name="T17" fmla="*/ 659 w 659"/>
                <a:gd name="T18" fmla="*/ 3010 h 30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9" h="3010">
                  <a:moveTo>
                    <a:pt x="0" y="0"/>
                  </a:moveTo>
                  <a:lnTo>
                    <a:pt x="659" y="300"/>
                  </a:lnTo>
                  <a:lnTo>
                    <a:pt x="659" y="3010"/>
                  </a:lnTo>
                  <a:lnTo>
                    <a:pt x="0" y="27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59" name="Freeform 138"/>
            <p:cNvSpPr>
              <a:spLocks/>
            </p:cNvSpPr>
            <p:nvPr/>
          </p:nvSpPr>
          <p:spPr bwMode="auto">
            <a:xfrm>
              <a:off x="2185" y="1348"/>
              <a:ext cx="338" cy="159"/>
            </a:xfrm>
            <a:custGeom>
              <a:avLst/>
              <a:gdLst>
                <a:gd name="T0" fmla="*/ 0 w 675"/>
                <a:gd name="T1" fmla="*/ 2 h 318"/>
                <a:gd name="T2" fmla="*/ 2 w 675"/>
                <a:gd name="T3" fmla="*/ 0 h 318"/>
                <a:gd name="T4" fmla="*/ 85 w 675"/>
                <a:gd name="T5" fmla="*/ 38 h 318"/>
                <a:gd name="T6" fmla="*/ 85 w 675"/>
                <a:gd name="T7" fmla="*/ 39 h 318"/>
                <a:gd name="T8" fmla="*/ 82 w 675"/>
                <a:gd name="T9" fmla="*/ 39 h 318"/>
                <a:gd name="T10" fmla="*/ 82 w 675"/>
                <a:gd name="T11" fmla="*/ 40 h 318"/>
                <a:gd name="T12" fmla="*/ 0 w 675"/>
                <a:gd name="T13" fmla="*/ 2 h 3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5"/>
                <a:gd name="T22" fmla="*/ 0 h 318"/>
                <a:gd name="T23" fmla="*/ 675 w 675"/>
                <a:gd name="T24" fmla="*/ 318 h 3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5" h="318">
                  <a:moveTo>
                    <a:pt x="0" y="21"/>
                  </a:moveTo>
                  <a:lnTo>
                    <a:pt x="9" y="0"/>
                  </a:lnTo>
                  <a:lnTo>
                    <a:pt x="675" y="304"/>
                  </a:lnTo>
                  <a:lnTo>
                    <a:pt x="675" y="311"/>
                  </a:lnTo>
                  <a:lnTo>
                    <a:pt x="652" y="311"/>
                  </a:lnTo>
                  <a:lnTo>
                    <a:pt x="652" y="31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60" name="Freeform 139"/>
            <p:cNvSpPr>
              <a:spLocks/>
            </p:cNvSpPr>
            <p:nvPr/>
          </p:nvSpPr>
          <p:spPr bwMode="auto">
            <a:xfrm>
              <a:off x="2511" y="1504"/>
              <a:ext cx="12" cy="1363"/>
            </a:xfrm>
            <a:custGeom>
              <a:avLst/>
              <a:gdLst>
                <a:gd name="T0" fmla="*/ 0 w 23"/>
                <a:gd name="T1" fmla="*/ 0 h 2728"/>
                <a:gd name="T2" fmla="*/ 3 w 23"/>
                <a:gd name="T3" fmla="*/ 0 h 2728"/>
                <a:gd name="T4" fmla="*/ 3 w 23"/>
                <a:gd name="T5" fmla="*/ 340 h 2728"/>
                <a:gd name="T6" fmla="*/ 1 w 23"/>
                <a:gd name="T7" fmla="*/ 340 h 2728"/>
                <a:gd name="T8" fmla="*/ 2 w 23"/>
                <a:gd name="T9" fmla="*/ 337 h 2728"/>
                <a:gd name="T10" fmla="*/ 0 w 23"/>
                <a:gd name="T11" fmla="*/ 336 h 2728"/>
                <a:gd name="T12" fmla="*/ 0 w 23"/>
                <a:gd name="T13" fmla="*/ 0 h 27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2728"/>
                <a:gd name="T23" fmla="*/ 23 w 23"/>
                <a:gd name="T24" fmla="*/ 2728 h 27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2728">
                  <a:moveTo>
                    <a:pt x="0" y="0"/>
                  </a:moveTo>
                  <a:lnTo>
                    <a:pt x="23" y="0"/>
                  </a:lnTo>
                  <a:lnTo>
                    <a:pt x="23" y="2728"/>
                  </a:lnTo>
                  <a:lnTo>
                    <a:pt x="7" y="2721"/>
                  </a:lnTo>
                  <a:lnTo>
                    <a:pt x="16" y="2700"/>
                  </a:lnTo>
                  <a:lnTo>
                    <a:pt x="0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61" name="Freeform 140"/>
            <p:cNvSpPr>
              <a:spLocks/>
            </p:cNvSpPr>
            <p:nvPr/>
          </p:nvSpPr>
          <p:spPr bwMode="auto">
            <a:xfrm>
              <a:off x="2182" y="2710"/>
              <a:ext cx="338" cy="154"/>
            </a:xfrm>
            <a:custGeom>
              <a:avLst/>
              <a:gdLst>
                <a:gd name="T0" fmla="*/ 85 w 675"/>
                <a:gd name="T1" fmla="*/ 36 h 308"/>
                <a:gd name="T2" fmla="*/ 84 w 675"/>
                <a:gd name="T3" fmla="*/ 39 h 308"/>
                <a:gd name="T4" fmla="*/ 0 w 675"/>
                <a:gd name="T5" fmla="*/ 1 h 308"/>
                <a:gd name="T6" fmla="*/ 0 w 675"/>
                <a:gd name="T7" fmla="*/ 1 h 308"/>
                <a:gd name="T8" fmla="*/ 3 w 675"/>
                <a:gd name="T9" fmla="*/ 1 h 308"/>
                <a:gd name="T10" fmla="*/ 3 w 675"/>
                <a:gd name="T11" fmla="*/ 0 h 308"/>
                <a:gd name="T12" fmla="*/ 85 w 675"/>
                <a:gd name="T13" fmla="*/ 36 h 3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5"/>
                <a:gd name="T22" fmla="*/ 0 h 308"/>
                <a:gd name="T23" fmla="*/ 675 w 675"/>
                <a:gd name="T24" fmla="*/ 308 h 3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5" h="308">
                  <a:moveTo>
                    <a:pt x="675" y="287"/>
                  </a:moveTo>
                  <a:lnTo>
                    <a:pt x="666" y="308"/>
                  </a:lnTo>
                  <a:lnTo>
                    <a:pt x="0" y="14"/>
                  </a:lnTo>
                  <a:lnTo>
                    <a:pt x="0" y="7"/>
                  </a:lnTo>
                  <a:lnTo>
                    <a:pt x="23" y="7"/>
                  </a:lnTo>
                  <a:lnTo>
                    <a:pt x="23" y="0"/>
                  </a:lnTo>
                  <a:lnTo>
                    <a:pt x="675" y="287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62" name="Freeform 141"/>
            <p:cNvSpPr>
              <a:spLocks/>
            </p:cNvSpPr>
            <p:nvPr/>
          </p:nvSpPr>
          <p:spPr bwMode="auto">
            <a:xfrm>
              <a:off x="2182" y="1345"/>
              <a:ext cx="11" cy="1369"/>
            </a:xfrm>
            <a:custGeom>
              <a:avLst/>
              <a:gdLst>
                <a:gd name="T0" fmla="*/ 2 w 23"/>
                <a:gd name="T1" fmla="*/ 342 h 2738"/>
                <a:gd name="T2" fmla="*/ 0 w 23"/>
                <a:gd name="T3" fmla="*/ 342 h 2738"/>
                <a:gd name="T4" fmla="*/ 0 w 23"/>
                <a:gd name="T5" fmla="*/ 0 h 2738"/>
                <a:gd name="T6" fmla="*/ 2 w 23"/>
                <a:gd name="T7" fmla="*/ 1 h 2738"/>
                <a:gd name="T8" fmla="*/ 0 w 23"/>
                <a:gd name="T9" fmla="*/ 3 h 2738"/>
                <a:gd name="T10" fmla="*/ 2 w 23"/>
                <a:gd name="T11" fmla="*/ 5 h 2738"/>
                <a:gd name="T12" fmla="*/ 2 w 23"/>
                <a:gd name="T13" fmla="*/ 342 h 27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2738"/>
                <a:gd name="T23" fmla="*/ 23 w 23"/>
                <a:gd name="T24" fmla="*/ 2738 h 27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2738">
                  <a:moveTo>
                    <a:pt x="23" y="2738"/>
                  </a:moveTo>
                  <a:lnTo>
                    <a:pt x="0" y="2738"/>
                  </a:lnTo>
                  <a:lnTo>
                    <a:pt x="0" y="0"/>
                  </a:lnTo>
                  <a:lnTo>
                    <a:pt x="16" y="7"/>
                  </a:lnTo>
                  <a:lnTo>
                    <a:pt x="7" y="28"/>
                  </a:lnTo>
                  <a:lnTo>
                    <a:pt x="23" y="35"/>
                  </a:lnTo>
                  <a:lnTo>
                    <a:pt x="23" y="273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63" name="Freeform 142"/>
            <p:cNvSpPr>
              <a:spLocks/>
            </p:cNvSpPr>
            <p:nvPr/>
          </p:nvSpPr>
          <p:spPr bwMode="auto">
            <a:xfrm>
              <a:off x="1811" y="1364"/>
              <a:ext cx="675" cy="202"/>
            </a:xfrm>
            <a:custGeom>
              <a:avLst/>
              <a:gdLst>
                <a:gd name="T0" fmla="*/ 0 w 1351"/>
                <a:gd name="T1" fmla="*/ 17 h 404"/>
                <a:gd name="T2" fmla="*/ 92 w 1351"/>
                <a:gd name="T3" fmla="*/ 0 h 404"/>
                <a:gd name="T4" fmla="*/ 168 w 1351"/>
                <a:gd name="T5" fmla="*/ 35 h 404"/>
                <a:gd name="T6" fmla="*/ 76 w 1351"/>
                <a:gd name="T7" fmla="*/ 51 h 404"/>
                <a:gd name="T8" fmla="*/ 0 w 1351"/>
                <a:gd name="T9" fmla="*/ 17 h 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1"/>
                <a:gd name="T16" fmla="*/ 0 h 404"/>
                <a:gd name="T17" fmla="*/ 1351 w 1351"/>
                <a:gd name="T18" fmla="*/ 404 h 4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1" h="404">
                  <a:moveTo>
                    <a:pt x="0" y="135"/>
                  </a:moveTo>
                  <a:lnTo>
                    <a:pt x="743" y="0"/>
                  </a:lnTo>
                  <a:lnTo>
                    <a:pt x="1351" y="275"/>
                  </a:lnTo>
                  <a:lnTo>
                    <a:pt x="608" y="404"/>
                  </a:lnTo>
                  <a:lnTo>
                    <a:pt x="0" y="13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64" name="Freeform 143"/>
            <p:cNvSpPr>
              <a:spLocks/>
            </p:cNvSpPr>
            <p:nvPr/>
          </p:nvSpPr>
          <p:spPr bwMode="auto">
            <a:xfrm>
              <a:off x="2102" y="1558"/>
              <a:ext cx="18" cy="16"/>
            </a:xfrm>
            <a:custGeom>
              <a:avLst/>
              <a:gdLst>
                <a:gd name="T0" fmla="*/ 1 w 36"/>
                <a:gd name="T1" fmla="*/ 4 h 31"/>
                <a:gd name="T2" fmla="*/ 2 w 36"/>
                <a:gd name="T3" fmla="*/ 4 h 31"/>
                <a:gd name="T4" fmla="*/ 5 w 36"/>
                <a:gd name="T5" fmla="*/ 4 h 31"/>
                <a:gd name="T6" fmla="*/ 5 w 36"/>
                <a:gd name="T7" fmla="*/ 1 h 31"/>
                <a:gd name="T8" fmla="*/ 2 w 36"/>
                <a:gd name="T9" fmla="*/ 1 h 31"/>
                <a:gd name="T10" fmla="*/ 0 w 36"/>
                <a:gd name="T11" fmla="*/ 0 h 31"/>
                <a:gd name="T12" fmla="*/ 1 w 36"/>
                <a:gd name="T13" fmla="*/ 4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1"/>
                <a:gd name="T23" fmla="*/ 36 w 36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1">
                  <a:moveTo>
                    <a:pt x="5" y="25"/>
                  </a:moveTo>
                  <a:lnTo>
                    <a:pt x="20" y="31"/>
                  </a:lnTo>
                  <a:lnTo>
                    <a:pt x="36" y="31"/>
                  </a:lnTo>
                  <a:lnTo>
                    <a:pt x="36" y="4"/>
                  </a:lnTo>
                  <a:lnTo>
                    <a:pt x="20" y="4"/>
                  </a:lnTo>
                  <a:lnTo>
                    <a:pt x="0" y="0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E0E0E0"/>
            </a:solidFill>
            <a:ln w="3175">
              <a:solidFill>
                <a:srgbClr val="E0E0E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65" name="Freeform 144"/>
            <p:cNvSpPr>
              <a:spLocks/>
            </p:cNvSpPr>
            <p:nvPr/>
          </p:nvSpPr>
          <p:spPr bwMode="auto">
            <a:xfrm>
              <a:off x="2115" y="1579"/>
              <a:ext cx="21" cy="18"/>
            </a:xfrm>
            <a:custGeom>
              <a:avLst/>
              <a:gdLst>
                <a:gd name="T0" fmla="*/ 0 w 42"/>
                <a:gd name="T1" fmla="*/ 3 h 38"/>
                <a:gd name="T2" fmla="*/ 0 w 42"/>
                <a:gd name="T3" fmla="*/ 0 h 38"/>
                <a:gd name="T4" fmla="*/ 1 w 42"/>
                <a:gd name="T5" fmla="*/ 0 h 38"/>
                <a:gd name="T6" fmla="*/ 5 w 42"/>
                <a:gd name="T7" fmla="*/ 2 h 38"/>
                <a:gd name="T8" fmla="*/ 3 w 42"/>
                <a:gd name="T9" fmla="*/ 2 h 38"/>
                <a:gd name="T10" fmla="*/ 3 w 42"/>
                <a:gd name="T11" fmla="*/ 4 h 38"/>
                <a:gd name="T12" fmla="*/ 0 w 42"/>
                <a:gd name="T13" fmla="*/ 3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38"/>
                <a:gd name="T23" fmla="*/ 42 w 42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38">
                  <a:moveTo>
                    <a:pt x="0" y="27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42" y="17"/>
                  </a:lnTo>
                  <a:lnTo>
                    <a:pt x="21" y="21"/>
                  </a:lnTo>
                  <a:lnTo>
                    <a:pt x="21" y="38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0E0E0"/>
            </a:solidFill>
            <a:ln w="3175">
              <a:solidFill>
                <a:srgbClr val="E0E0E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66" name="Freeform 145"/>
            <p:cNvSpPr>
              <a:spLocks/>
            </p:cNvSpPr>
            <p:nvPr/>
          </p:nvSpPr>
          <p:spPr bwMode="auto">
            <a:xfrm>
              <a:off x="1782" y="1429"/>
              <a:ext cx="107" cy="150"/>
            </a:xfrm>
            <a:custGeom>
              <a:avLst/>
              <a:gdLst>
                <a:gd name="T0" fmla="*/ 27 w 213"/>
                <a:gd name="T1" fmla="*/ 11 h 300"/>
                <a:gd name="T2" fmla="*/ 0 w 213"/>
                <a:gd name="T3" fmla="*/ 0 h 300"/>
                <a:gd name="T4" fmla="*/ 0 w 213"/>
                <a:gd name="T5" fmla="*/ 38 h 300"/>
                <a:gd name="T6" fmla="*/ 27 w 213"/>
                <a:gd name="T7" fmla="*/ 11 h 3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3"/>
                <a:gd name="T13" fmla="*/ 0 h 300"/>
                <a:gd name="T14" fmla="*/ 213 w 213"/>
                <a:gd name="T15" fmla="*/ 300 h 3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3" h="300">
                  <a:moveTo>
                    <a:pt x="213" y="93"/>
                  </a:moveTo>
                  <a:lnTo>
                    <a:pt x="0" y="0"/>
                  </a:lnTo>
                  <a:lnTo>
                    <a:pt x="0" y="300"/>
                  </a:lnTo>
                  <a:lnTo>
                    <a:pt x="213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67" name="Freeform 146"/>
            <p:cNvSpPr>
              <a:spLocks/>
            </p:cNvSpPr>
            <p:nvPr/>
          </p:nvSpPr>
          <p:spPr bwMode="auto">
            <a:xfrm>
              <a:off x="1782" y="1442"/>
              <a:ext cx="185" cy="251"/>
            </a:xfrm>
            <a:custGeom>
              <a:avLst/>
              <a:gdLst>
                <a:gd name="T0" fmla="*/ 47 w 369"/>
                <a:gd name="T1" fmla="*/ 17 h 502"/>
                <a:gd name="T2" fmla="*/ 8 w 369"/>
                <a:gd name="T3" fmla="*/ 0 h 502"/>
                <a:gd name="T4" fmla="*/ 0 w 369"/>
                <a:gd name="T5" fmla="*/ 6 h 502"/>
                <a:gd name="T6" fmla="*/ 0 w 369"/>
                <a:gd name="T7" fmla="*/ 63 h 502"/>
                <a:gd name="T8" fmla="*/ 47 w 369"/>
                <a:gd name="T9" fmla="*/ 17 h 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9"/>
                <a:gd name="T16" fmla="*/ 0 h 502"/>
                <a:gd name="T17" fmla="*/ 369 w 369"/>
                <a:gd name="T18" fmla="*/ 502 h 5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9" h="502">
                  <a:moveTo>
                    <a:pt x="369" y="134"/>
                  </a:moveTo>
                  <a:lnTo>
                    <a:pt x="57" y="0"/>
                  </a:lnTo>
                  <a:lnTo>
                    <a:pt x="0" y="46"/>
                  </a:lnTo>
                  <a:lnTo>
                    <a:pt x="0" y="502"/>
                  </a:lnTo>
                  <a:lnTo>
                    <a:pt x="369" y="134"/>
                  </a:lnTo>
                  <a:close/>
                </a:path>
              </a:pathLst>
            </a:custGeom>
            <a:solidFill>
              <a:srgbClr val="FAFA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68" name="Freeform 147"/>
            <p:cNvSpPr>
              <a:spLocks/>
            </p:cNvSpPr>
            <p:nvPr/>
          </p:nvSpPr>
          <p:spPr bwMode="auto">
            <a:xfrm>
              <a:off x="1782" y="1475"/>
              <a:ext cx="262" cy="332"/>
            </a:xfrm>
            <a:custGeom>
              <a:avLst/>
              <a:gdLst>
                <a:gd name="T0" fmla="*/ 66 w 524"/>
                <a:gd name="T1" fmla="*/ 18 h 664"/>
                <a:gd name="T2" fmla="*/ 26 w 524"/>
                <a:gd name="T3" fmla="*/ 0 h 664"/>
                <a:gd name="T4" fmla="*/ 0 w 524"/>
                <a:gd name="T5" fmla="*/ 25 h 664"/>
                <a:gd name="T6" fmla="*/ 0 w 524"/>
                <a:gd name="T7" fmla="*/ 83 h 664"/>
                <a:gd name="T8" fmla="*/ 66 w 524"/>
                <a:gd name="T9" fmla="*/ 18 h 6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4"/>
                <a:gd name="T16" fmla="*/ 0 h 664"/>
                <a:gd name="T17" fmla="*/ 524 w 524"/>
                <a:gd name="T18" fmla="*/ 664 h 6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4" h="664">
                  <a:moveTo>
                    <a:pt x="524" y="141"/>
                  </a:moveTo>
                  <a:lnTo>
                    <a:pt x="213" y="0"/>
                  </a:lnTo>
                  <a:lnTo>
                    <a:pt x="0" y="207"/>
                  </a:lnTo>
                  <a:lnTo>
                    <a:pt x="0" y="664"/>
                  </a:lnTo>
                  <a:lnTo>
                    <a:pt x="524" y="141"/>
                  </a:lnTo>
                  <a:close/>
                </a:path>
              </a:pathLst>
            </a:custGeom>
            <a:solidFill>
              <a:srgbClr val="F2F2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69" name="Freeform 148"/>
            <p:cNvSpPr>
              <a:spLocks/>
            </p:cNvSpPr>
            <p:nvPr/>
          </p:nvSpPr>
          <p:spPr bwMode="auto">
            <a:xfrm>
              <a:off x="2182" y="1371"/>
              <a:ext cx="27" cy="37"/>
            </a:xfrm>
            <a:custGeom>
              <a:avLst/>
              <a:gdLst>
                <a:gd name="T0" fmla="*/ 0 w 52"/>
                <a:gd name="T1" fmla="*/ 10 h 73"/>
                <a:gd name="T2" fmla="*/ 7 w 52"/>
                <a:gd name="T3" fmla="*/ 3 h 73"/>
                <a:gd name="T4" fmla="*/ 0 w 52"/>
                <a:gd name="T5" fmla="*/ 0 h 73"/>
                <a:gd name="T6" fmla="*/ 0 w 52"/>
                <a:gd name="T7" fmla="*/ 1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73"/>
                <a:gd name="T14" fmla="*/ 52 w 52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73">
                  <a:moveTo>
                    <a:pt x="0" y="73"/>
                  </a:moveTo>
                  <a:lnTo>
                    <a:pt x="52" y="21"/>
                  </a:lnTo>
                  <a:lnTo>
                    <a:pt x="0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2F2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70" name="Freeform 149"/>
            <p:cNvSpPr>
              <a:spLocks/>
            </p:cNvSpPr>
            <p:nvPr/>
          </p:nvSpPr>
          <p:spPr bwMode="auto">
            <a:xfrm>
              <a:off x="1782" y="1509"/>
              <a:ext cx="330" cy="412"/>
            </a:xfrm>
            <a:custGeom>
              <a:avLst/>
              <a:gdLst>
                <a:gd name="T0" fmla="*/ 47 w 659"/>
                <a:gd name="T1" fmla="*/ 0 h 824"/>
                <a:gd name="T2" fmla="*/ 83 w 659"/>
                <a:gd name="T3" fmla="*/ 17 h 824"/>
                <a:gd name="T4" fmla="*/ 83 w 659"/>
                <a:gd name="T5" fmla="*/ 21 h 824"/>
                <a:gd name="T6" fmla="*/ 0 w 659"/>
                <a:gd name="T7" fmla="*/ 103 h 824"/>
                <a:gd name="T8" fmla="*/ 0 w 659"/>
                <a:gd name="T9" fmla="*/ 46 h 824"/>
                <a:gd name="T10" fmla="*/ 47 w 659"/>
                <a:gd name="T11" fmla="*/ 0 h 8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9"/>
                <a:gd name="T19" fmla="*/ 0 h 824"/>
                <a:gd name="T20" fmla="*/ 659 w 659"/>
                <a:gd name="T21" fmla="*/ 824 h 8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9" h="824">
                  <a:moveTo>
                    <a:pt x="369" y="0"/>
                  </a:moveTo>
                  <a:lnTo>
                    <a:pt x="659" y="135"/>
                  </a:lnTo>
                  <a:lnTo>
                    <a:pt x="659" y="166"/>
                  </a:lnTo>
                  <a:lnTo>
                    <a:pt x="0" y="824"/>
                  </a:lnTo>
                  <a:lnTo>
                    <a:pt x="0" y="368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EDED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71" name="Freeform 150"/>
            <p:cNvSpPr>
              <a:spLocks/>
            </p:cNvSpPr>
            <p:nvPr/>
          </p:nvSpPr>
          <p:spPr bwMode="auto">
            <a:xfrm>
              <a:off x="2182" y="1371"/>
              <a:ext cx="107" cy="151"/>
            </a:xfrm>
            <a:custGeom>
              <a:avLst/>
              <a:gdLst>
                <a:gd name="T0" fmla="*/ 0 w 213"/>
                <a:gd name="T1" fmla="*/ 38 h 301"/>
                <a:gd name="T2" fmla="*/ 27 w 213"/>
                <a:gd name="T3" fmla="*/ 12 h 301"/>
                <a:gd name="T4" fmla="*/ 0 w 213"/>
                <a:gd name="T5" fmla="*/ 0 h 301"/>
                <a:gd name="T6" fmla="*/ 0 w 213"/>
                <a:gd name="T7" fmla="*/ 38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3"/>
                <a:gd name="T13" fmla="*/ 0 h 301"/>
                <a:gd name="T14" fmla="*/ 213 w 213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3" h="301">
                  <a:moveTo>
                    <a:pt x="0" y="301"/>
                  </a:moveTo>
                  <a:lnTo>
                    <a:pt x="213" y="94"/>
                  </a:lnTo>
                  <a:lnTo>
                    <a:pt x="0" y="0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EDED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72" name="Freeform 151"/>
            <p:cNvSpPr>
              <a:spLocks/>
            </p:cNvSpPr>
            <p:nvPr/>
          </p:nvSpPr>
          <p:spPr bwMode="auto">
            <a:xfrm>
              <a:off x="1782" y="1546"/>
              <a:ext cx="330" cy="489"/>
            </a:xfrm>
            <a:custGeom>
              <a:avLst/>
              <a:gdLst>
                <a:gd name="T0" fmla="*/ 66 w 659"/>
                <a:gd name="T1" fmla="*/ 0 h 979"/>
                <a:gd name="T2" fmla="*/ 83 w 659"/>
                <a:gd name="T3" fmla="*/ 7 h 979"/>
                <a:gd name="T4" fmla="*/ 83 w 659"/>
                <a:gd name="T5" fmla="*/ 40 h 979"/>
                <a:gd name="T6" fmla="*/ 0 w 659"/>
                <a:gd name="T7" fmla="*/ 122 h 979"/>
                <a:gd name="T8" fmla="*/ 0 w 659"/>
                <a:gd name="T9" fmla="*/ 65 h 979"/>
                <a:gd name="T10" fmla="*/ 66 w 659"/>
                <a:gd name="T11" fmla="*/ 0 h 9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9"/>
                <a:gd name="T19" fmla="*/ 0 h 979"/>
                <a:gd name="T20" fmla="*/ 659 w 659"/>
                <a:gd name="T21" fmla="*/ 979 h 9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9" h="979">
                  <a:moveTo>
                    <a:pt x="524" y="0"/>
                  </a:moveTo>
                  <a:lnTo>
                    <a:pt x="659" y="62"/>
                  </a:lnTo>
                  <a:lnTo>
                    <a:pt x="659" y="321"/>
                  </a:lnTo>
                  <a:lnTo>
                    <a:pt x="0" y="979"/>
                  </a:lnTo>
                  <a:lnTo>
                    <a:pt x="0" y="523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E6E6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73" name="Freeform 152"/>
            <p:cNvSpPr>
              <a:spLocks/>
            </p:cNvSpPr>
            <p:nvPr/>
          </p:nvSpPr>
          <p:spPr bwMode="auto">
            <a:xfrm>
              <a:off x="2182" y="1382"/>
              <a:ext cx="185" cy="166"/>
            </a:xfrm>
            <a:custGeom>
              <a:avLst/>
              <a:gdLst>
                <a:gd name="T0" fmla="*/ 7 w 369"/>
                <a:gd name="T1" fmla="*/ 0 h 332"/>
                <a:gd name="T2" fmla="*/ 0 w 369"/>
                <a:gd name="T3" fmla="*/ 6 h 332"/>
                <a:gd name="T4" fmla="*/ 0 w 369"/>
                <a:gd name="T5" fmla="*/ 42 h 332"/>
                <a:gd name="T6" fmla="*/ 28 w 369"/>
                <a:gd name="T7" fmla="*/ 37 h 332"/>
                <a:gd name="T8" fmla="*/ 47 w 369"/>
                <a:gd name="T9" fmla="*/ 18 h 332"/>
                <a:gd name="T10" fmla="*/ 7 w 369"/>
                <a:gd name="T11" fmla="*/ 0 h 3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9"/>
                <a:gd name="T19" fmla="*/ 0 h 332"/>
                <a:gd name="T20" fmla="*/ 369 w 369"/>
                <a:gd name="T21" fmla="*/ 332 h 3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9" h="332">
                  <a:moveTo>
                    <a:pt x="52" y="0"/>
                  </a:moveTo>
                  <a:lnTo>
                    <a:pt x="0" y="52"/>
                  </a:lnTo>
                  <a:lnTo>
                    <a:pt x="0" y="332"/>
                  </a:lnTo>
                  <a:lnTo>
                    <a:pt x="218" y="290"/>
                  </a:lnTo>
                  <a:lnTo>
                    <a:pt x="369" y="1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6E6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74" name="Freeform 153"/>
            <p:cNvSpPr>
              <a:spLocks/>
            </p:cNvSpPr>
            <p:nvPr/>
          </p:nvSpPr>
          <p:spPr bwMode="auto">
            <a:xfrm>
              <a:off x="1782" y="1592"/>
              <a:ext cx="330" cy="554"/>
            </a:xfrm>
            <a:custGeom>
              <a:avLst/>
              <a:gdLst>
                <a:gd name="T0" fmla="*/ 83 w 659"/>
                <a:gd name="T1" fmla="*/ 56 h 1108"/>
                <a:gd name="T2" fmla="*/ 83 w 659"/>
                <a:gd name="T3" fmla="*/ 0 h 1108"/>
                <a:gd name="T4" fmla="*/ 0 w 659"/>
                <a:gd name="T5" fmla="*/ 82 h 1108"/>
                <a:gd name="T6" fmla="*/ 0 w 659"/>
                <a:gd name="T7" fmla="*/ 139 h 1108"/>
                <a:gd name="T8" fmla="*/ 83 w 659"/>
                <a:gd name="T9" fmla="*/ 56 h 1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9"/>
                <a:gd name="T16" fmla="*/ 0 h 1108"/>
                <a:gd name="T17" fmla="*/ 659 w 659"/>
                <a:gd name="T18" fmla="*/ 1108 h 1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9" h="1108">
                  <a:moveTo>
                    <a:pt x="659" y="451"/>
                  </a:moveTo>
                  <a:lnTo>
                    <a:pt x="659" y="0"/>
                  </a:lnTo>
                  <a:lnTo>
                    <a:pt x="0" y="658"/>
                  </a:lnTo>
                  <a:lnTo>
                    <a:pt x="0" y="1108"/>
                  </a:lnTo>
                  <a:lnTo>
                    <a:pt x="659" y="451"/>
                  </a:lnTo>
                  <a:close/>
                </a:path>
              </a:pathLst>
            </a:custGeom>
            <a:solidFill>
              <a:srgbClr val="DEDE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75" name="Freeform 154"/>
            <p:cNvSpPr>
              <a:spLocks/>
            </p:cNvSpPr>
            <p:nvPr/>
          </p:nvSpPr>
          <p:spPr bwMode="auto">
            <a:xfrm>
              <a:off x="2182" y="1419"/>
              <a:ext cx="263" cy="129"/>
            </a:xfrm>
            <a:custGeom>
              <a:avLst/>
              <a:gdLst>
                <a:gd name="T0" fmla="*/ 27 w 525"/>
                <a:gd name="T1" fmla="*/ 0 h 259"/>
                <a:gd name="T2" fmla="*/ 0 w 525"/>
                <a:gd name="T3" fmla="*/ 25 h 259"/>
                <a:gd name="T4" fmla="*/ 0 w 525"/>
                <a:gd name="T5" fmla="*/ 32 h 259"/>
                <a:gd name="T6" fmla="*/ 63 w 525"/>
                <a:gd name="T7" fmla="*/ 20 h 259"/>
                <a:gd name="T8" fmla="*/ 66 w 525"/>
                <a:gd name="T9" fmla="*/ 17 h 259"/>
                <a:gd name="T10" fmla="*/ 27 w 525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5"/>
                <a:gd name="T19" fmla="*/ 0 h 259"/>
                <a:gd name="T20" fmla="*/ 525 w 525"/>
                <a:gd name="T21" fmla="*/ 259 h 2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5" h="259">
                  <a:moveTo>
                    <a:pt x="213" y="0"/>
                  </a:moveTo>
                  <a:lnTo>
                    <a:pt x="0" y="207"/>
                  </a:lnTo>
                  <a:lnTo>
                    <a:pt x="0" y="259"/>
                  </a:lnTo>
                  <a:lnTo>
                    <a:pt x="498" y="166"/>
                  </a:lnTo>
                  <a:lnTo>
                    <a:pt x="525" y="14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DEDE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76" name="Freeform 155"/>
            <p:cNvSpPr>
              <a:spLocks/>
            </p:cNvSpPr>
            <p:nvPr/>
          </p:nvSpPr>
          <p:spPr bwMode="auto">
            <a:xfrm>
              <a:off x="1782" y="1706"/>
              <a:ext cx="330" cy="554"/>
            </a:xfrm>
            <a:custGeom>
              <a:avLst/>
              <a:gdLst>
                <a:gd name="T0" fmla="*/ 83 w 659"/>
                <a:gd name="T1" fmla="*/ 56 h 1109"/>
                <a:gd name="T2" fmla="*/ 83 w 659"/>
                <a:gd name="T3" fmla="*/ 0 h 1109"/>
                <a:gd name="T4" fmla="*/ 0 w 659"/>
                <a:gd name="T5" fmla="*/ 82 h 1109"/>
                <a:gd name="T6" fmla="*/ 0 w 659"/>
                <a:gd name="T7" fmla="*/ 138 h 1109"/>
                <a:gd name="T8" fmla="*/ 83 w 659"/>
                <a:gd name="T9" fmla="*/ 56 h 1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9"/>
                <a:gd name="T16" fmla="*/ 0 h 1109"/>
                <a:gd name="T17" fmla="*/ 659 w 659"/>
                <a:gd name="T18" fmla="*/ 1109 h 1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9" h="1109">
                  <a:moveTo>
                    <a:pt x="659" y="455"/>
                  </a:moveTo>
                  <a:lnTo>
                    <a:pt x="659" y="0"/>
                  </a:lnTo>
                  <a:lnTo>
                    <a:pt x="0" y="658"/>
                  </a:lnTo>
                  <a:lnTo>
                    <a:pt x="0" y="1109"/>
                  </a:lnTo>
                  <a:lnTo>
                    <a:pt x="659" y="455"/>
                  </a:lnTo>
                  <a:close/>
                </a:path>
              </a:pathLst>
            </a:custGeom>
            <a:solidFill>
              <a:srgbClr val="D9D9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77" name="Freeform 156"/>
            <p:cNvSpPr>
              <a:spLocks/>
            </p:cNvSpPr>
            <p:nvPr/>
          </p:nvSpPr>
          <p:spPr bwMode="auto">
            <a:xfrm>
              <a:off x="2291" y="1452"/>
              <a:ext cx="172" cy="75"/>
            </a:xfrm>
            <a:custGeom>
              <a:avLst/>
              <a:gdLst>
                <a:gd name="T0" fmla="*/ 19 w 343"/>
                <a:gd name="T1" fmla="*/ 0 h 150"/>
                <a:gd name="T2" fmla="*/ 0 w 343"/>
                <a:gd name="T3" fmla="*/ 19 h 150"/>
                <a:gd name="T4" fmla="*/ 43 w 343"/>
                <a:gd name="T5" fmla="*/ 11 h 150"/>
                <a:gd name="T6" fmla="*/ 19 w 343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3"/>
                <a:gd name="T13" fmla="*/ 0 h 150"/>
                <a:gd name="T14" fmla="*/ 343 w 343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3" h="150">
                  <a:moveTo>
                    <a:pt x="151" y="0"/>
                  </a:moveTo>
                  <a:lnTo>
                    <a:pt x="0" y="150"/>
                  </a:lnTo>
                  <a:lnTo>
                    <a:pt x="343" y="88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D9D9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78" name="Freeform 157"/>
            <p:cNvSpPr>
              <a:spLocks/>
            </p:cNvSpPr>
            <p:nvPr/>
          </p:nvSpPr>
          <p:spPr bwMode="auto">
            <a:xfrm>
              <a:off x="1782" y="1817"/>
              <a:ext cx="330" cy="557"/>
            </a:xfrm>
            <a:custGeom>
              <a:avLst/>
              <a:gdLst>
                <a:gd name="T0" fmla="*/ 83 w 659"/>
                <a:gd name="T1" fmla="*/ 57 h 1114"/>
                <a:gd name="T2" fmla="*/ 83 w 659"/>
                <a:gd name="T3" fmla="*/ 0 h 1114"/>
                <a:gd name="T4" fmla="*/ 0 w 659"/>
                <a:gd name="T5" fmla="*/ 82 h 1114"/>
                <a:gd name="T6" fmla="*/ 0 w 659"/>
                <a:gd name="T7" fmla="*/ 139 h 1114"/>
                <a:gd name="T8" fmla="*/ 83 w 659"/>
                <a:gd name="T9" fmla="*/ 57 h 1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9"/>
                <a:gd name="T16" fmla="*/ 0 h 1114"/>
                <a:gd name="T17" fmla="*/ 659 w 659"/>
                <a:gd name="T18" fmla="*/ 1114 h 1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9" h="1114">
                  <a:moveTo>
                    <a:pt x="659" y="456"/>
                  </a:moveTo>
                  <a:lnTo>
                    <a:pt x="659" y="0"/>
                  </a:lnTo>
                  <a:lnTo>
                    <a:pt x="0" y="657"/>
                  </a:lnTo>
                  <a:lnTo>
                    <a:pt x="0" y="1114"/>
                  </a:lnTo>
                  <a:lnTo>
                    <a:pt x="659" y="456"/>
                  </a:lnTo>
                  <a:close/>
                </a:path>
              </a:pathLst>
            </a:custGeom>
            <a:solidFill>
              <a:srgbClr val="D4D4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79" name="Freeform 158"/>
            <p:cNvSpPr>
              <a:spLocks/>
            </p:cNvSpPr>
            <p:nvPr/>
          </p:nvSpPr>
          <p:spPr bwMode="auto">
            <a:xfrm>
              <a:off x="2432" y="1488"/>
              <a:ext cx="31" cy="13"/>
            </a:xfrm>
            <a:custGeom>
              <a:avLst/>
              <a:gdLst>
                <a:gd name="T0" fmla="*/ 3 w 63"/>
                <a:gd name="T1" fmla="*/ 0 h 26"/>
                <a:gd name="T2" fmla="*/ 0 w 63"/>
                <a:gd name="T3" fmla="*/ 3 h 26"/>
                <a:gd name="T4" fmla="*/ 7 w 63"/>
                <a:gd name="T5" fmla="*/ 2 h 26"/>
                <a:gd name="T6" fmla="*/ 3 w 63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26"/>
                <a:gd name="T14" fmla="*/ 63 w 63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26">
                  <a:moveTo>
                    <a:pt x="27" y="0"/>
                  </a:moveTo>
                  <a:lnTo>
                    <a:pt x="0" y="26"/>
                  </a:lnTo>
                  <a:lnTo>
                    <a:pt x="63" y="1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D4D4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80" name="Freeform 159"/>
            <p:cNvSpPr>
              <a:spLocks/>
            </p:cNvSpPr>
            <p:nvPr/>
          </p:nvSpPr>
          <p:spPr bwMode="auto">
            <a:xfrm>
              <a:off x="1782" y="1934"/>
              <a:ext cx="330" cy="554"/>
            </a:xfrm>
            <a:custGeom>
              <a:avLst/>
              <a:gdLst>
                <a:gd name="T0" fmla="*/ 83 w 659"/>
                <a:gd name="T1" fmla="*/ 56 h 1110"/>
                <a:gd name="T2" fmla="*/ 83 w 659"/>
                <a:gd name="T3" fmla="*/ 0 h 1110"/>
                <a:gd name="T4" fmla="*/ 0 w 659"/>
                <a:gd name="T5" fmla="*/ 81 h 1110"/>
                <a:gd name="T6" fmla="*/ 0 w 659"/>
                <a:gd name="T7" fmla="*/ 138 h 1110"/>
                <a:gd name="T8" fmla="*/ 83 w 659"/>
                <a:gd name="T9" fmla="*/ 56 h 1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9"/>
                <a:gd name="T16" fmla="*/ 0 h 1110"/>
                <a:gd name="T17" fmla="*/ 659 w 659"/>
                <a:gd name="T18" fmla="*/ 1110 h 1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9" h="1110">
                  <a:moveTo>
                    <a:pt x="659" y="451"/>
                  </a:moveTo>
                  <a:lnTo>
                    <a:pt x="659" y="0"/>
                  </a:lnTo>
                  <a:lnTo>
                    <a:pt x="0" y="654"/>
                  </a:lnTo>
                  <a:lnTo>
                    <a:pt x="0" y="1110"/>
                  </a:lnTo>
                  <a:lnTo>
                    <a:pt x="659" y="451"/>
                  </a:lnTo>
                  <a:close/>
                </a:path>
              </a:pathLst>
            </a:custGeom>
            <a:solidFill>
              <a:srgbClr val="CBC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81" name="Freeform 160"/>
            <p:cNvSpPr>
              <a:spLocks/>
            </p:cNvSpPr>
            <p:nvPr/>
          </p:nvSpPr>
          <p:spPr bwMode="auto">
            <a:xfrm>
              <a:off x="1782" y="2046"/>
              <a:ext cx="330" cy="556"/>
            </a:xfrm>
            <a:custGeom>
              <a:avLst/>
              <a:gdLst>
                <a:gd name="T0" fmla="*/ 83 w 659"/>
                <a:gd name="T1" fmla="*/ 56 h 1113"/>
                <a:gd name="T2" fmla="*/ 83 w 659"/>
                <a:gd name="T3" fmla="*/ 0 h 1113"/>
                <a:gd name="T4" fmla="*/ 0 w 659"/>
                <a:gd name="T5" fmla="*/ 82 h 1113"/>
                <a:gd name="T6" fmla="*/ 0 w 659"/>
                <a:gd name="T7" fmla="*/ 139 h 1113"/>
                <a:gd name="T8" fmla="*/ 83 w 659"/>
                <a:gd name="T9" fmla="*/ 56 h 1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9"/>
                <a:gd name="T16" fmla="*/ 0 h 1113"/>
                <a:gd name="T17" fmla="*/ 659 w 659"/>
                <a:gd name="T18" fmla="*/ 1113 h 1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9" h="1113">
                  <a:moveTo>
                    <a:pt x="659" y="455"/>
                  </a:moveTo>
                  <a:lnTo>
                    <a:pt x="659" y="0"/>
                  </a:lnTo>
                  <a:lnTo>
                    <a:pt x="0" y="658"/>
                  </a:lnTo>
                  <a:lnTo>
                    <a:pt x="0" y="1113"/>
                  </a:lnTo>
                  <a:lnTo>
                    <a:pt x="659" y="455"/>
                  </a:lnTo>
                  <a:close/>
                </a:path>
              </a:pathLst>
            </a:custGeom>
            <a:solidFill>
              <a:srgbClr val="C7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82" name="Freeform 161"/>
            <p:cNvSpPr>
              <a:spLocks/>
            </p:cNvSpPr>
            <p:nvPr/>
          </p:nvSpPr>
          <p:spPr bwMode="auto">
            <a:xfrm>
              <a:off x="1782" y="2159"/>
              <a:ext cx="330" cy="557"/>
            </a:xfrm>
            <a:custGeom>
              <a:avLst/>
              <a:gdLst>
                <a:gd name="T0" fmla="*/ 83 w 659"/>
                <a:gd name="T1" fmla="*/ 57 h 1114"/>
                <a:gd name="T2" fmla="*/ 83 w 659"/>
                <a:gd name="T3" fmla="*/ 0 h 1114"/>
                <a:gd name="T4" fmla="*/ 0 w 659"/>
                <a:gd name="T5" fmla="*/ 82 h 1114"/>
                <a:gd name="T6" fmla="*/ 0 w 659"/>
                <a:gd name="T7" fmla="*/ 139 h 1114"/>
                <a:gd name="T8" fmla="*/ 83 w 659"/>
                <a:gd name="T9" fmla="*/ 57 h 1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9"/>
                <a:gd name="T16" fmla="*/ 0 h 1114"/>
                <a:gd name="T17" fmla="*/ 659 w 659"/>
                <a:gd name="T18" fmla="*/ 1114 h 1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9" h="1114">
                  <a:moveTo>
                    <a:pt x="659" y="456"/>
                  </a:moveTo>
                  <a:lnTo>
                    <a:pt x="659" y="0"/>
                  </a:lnTo>
                  <a:lnTo>
                    <a:pt x="0" y="659"/>
                  </a:lnTo>
                  <a:lnTo>
                    <a:pt x="0" y="1114"/>
                  </a:lnTo>
                  <a:lnTo>
                    <a:pt x="659" y="456"/>
                  </a:lnTo>
                  <a:close/>
                </a:path>
              </a:pathLst>
            </a:custGeom>
            <a:solidFill>
              <a:srgbClr val="BFBF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83" name="Freeform 162"/>
            <p:cNvSpPr>
              <a:spLocks/>
            </p:cNvSpPr>
            <p:nvPr/>
          </p:nvSpPr>
          <p:spPr bwMode="auto">
            <a:xfrm>
              <a:off x="1782" y="2273"/>
              <a:ext cx="330" cy="526"/>
            </a:xfrm>
            <a:custGeom>
              <a:avLst/>
              <a:gdLst>
                <a:gd name="T0" fmla="*/ 83 w 659"/>
                <a:gd name="T1" fmla="*/ 57 h 1053"/>
                <a:gd name="T2" fmla="*/ 83 w 659"/>
                <a:gd name="T3" fmla="*/ 0 h 1053"/>
                <a:gd name="T4" fmla="*/ 0 w 659"/>
                <a:gd name="T5" fmla="*/ 82 h 1053"/>
                <a:gd name="T6" fmla="*/ 0 w 659"/>
                <a:gd name="T7" fmla="*/ 127 h 1053"/>
                <a:gd name="T8" fmla="*/ 9 w 659"/>
                <a:gd name="T9" fmla="*/ 131 h 1053"/>
                <a:gd name="T10" fmla="*/ 83 w 659"/>
                <a:gd name="T11" fmla="*/ 57 h 10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9"/>
                <a:gd name="T19" fmla="*/ 0 h 1053"/>
                <a:gd name="T20" fmla="*/ 659 w 659"/>
                <a:gd name="T21" fmla="*/ 1053 h 10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9" h="1053">
                  <a:moveTo>
                    <a:pt x="659" y="457"/>
                  </a:moveTo>
                  <a:lnTo>
                    <a:pt x="659" y="0"/>
                  </a:lnTo>
                  <a:lnTo>
                    <a:pt x="0" y="658"/>
                  </a:lnTo>
                  <a:lnTo>
                    <a:pt x="0" y="1021"/>
                  </a:lnTo>
                  <a:lnTo>
                    <a:pt x="67" y="1053"/>
                  </a:lnTo>
                  <a:lnTo>
                    <a:pt x="659" y="457"/>
                  </a:lnTo>
                  <a:close/>
                </a:path>
              </a:pathLst>
            </a:custGeom>
            <a:solidFill>
              <a:srgbClr val="C4C4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84" name="Freeform 163"/>
            <p:cNvSpPr>
              <a:spLocks/>
            </p:cNvSpPr>
            <p:nvPr/>
          </p:nvSpPr>
          <p:spPr bwMode="auto">
            <a:xfrm>
              <a:off x="1782" y="2387"/>
              <a:ext cx="330" cy="446"/>
            </a:xfrm>
            <a:custGeom>
              <a:avLst/>
              <a:gdLst>
                <a:gd name="T0" fmla="*/ 83 w 659"/>
                <a:gd name="T1" fmla="*/ 57 h 892"/>
                <a:gd name="T2" fmla="*/ 83 w 659"/>
                <a:gd name="T3" fmla="*/ 0 h 892"/>
                <a:gd name="T4" fmla="*/ 0 w 659"/>
                <a:gd name="T5" fmla="*/ 83 h 892"/>
                <a:gd name="T6" fmla="*/ 0 w 659"/>
                <a:gd name="T7" fmla="*/ 100 h 892"/>
                <a:gd name="T8" fmla="*/ 28 w 659"/>
                <a:gd name="T9" fmla="*/ 112 h 892"/>
                <a:gd name="T10" fmla="*/ 83 w 659"/>
                <a:gd name="T11" fmla="*/ 57 h 8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9"/>
                <a:gd name="T19" fmla="*/ 0 h 892"/>
                <a:gd name="T20" fmla="*/ 659 w 659"/>
                <a:gd name="T21" fmla="*/ 892 h 8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9" h="892">
                  <a:moveTo>
                    <a:pt x="659" y="457"/>
                  </a:moveTo>
                  <a:lnTo>
                    <a:pt x="659" y="0"/>
                  </a:lnTo>
                  <a:lnTo>
                    <a:pt x="0" y="658"/>
                  </a:lnTo>
                  <a:lnTo>
                    <a:pt x="0" y="793"/>
                  </a:lnTo>
                  <a:lnTo>
                    <a:pt x="223" y="892"/>
                  </a:lnTo>
                  <a:lnTo>
                    <a:pt x="659" y="457"/>
                  </a:lnTo>
                  <a:close/>
                </a:path>
              </a:pathLst>
            </a:custGeom>
            <a:solidFill>
              <a:srgbClr val="CBC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85" name="Freeform 164"/>
            <p:cNvSpPr>
              <a:spLocks/>
            </p:cNvSpPr>
            <p:nvPr/>
          </p:nvSpPr>
          <p:spPr bwMode="auto">
            <a:xfrm>
              <a:off x="2221" y="2385"/>
              <a:ext cx="123" cy="85"/>
            </a:xfrm>
            <a:custGeom>
              <a:avLst/>
              <a:gdLst>
                <a:gd name="T0" fmla="*/ 9 w 244"/>
                <a:gd name="T1" fmla="*/ 21 h 170"/>
                <a:gd name="T2" fmla="*/ 31 w 244"/>
                <a:gd name="T3" fmla="*/ 0 h 170"/>
                <a:gd name="T4" fmla="*/ 0 w 244"/>
                <a:gd name="T5" fmla="*/ 5 h 170"/>
                <a:gd name="T6" fmla="*/ 0 w 244"/>
                <a:gd name="T7" fmla="*/ 18 h 170"/>
                <a:gd name="T8" fmla="*/ 9 w 244"/>
                <a:gd name="T9" fmla="*/ 21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4"/>
                <a:gd name="T16" fmla="*/ 0 h 170"/>
                <a:gd name="T17" fmla="*/ 244 w 244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4" h="170">
                  <a:moveTo>
                    <a:pt x="72" y="170"/>
                  </a:moveTo>
                  <a:lnTo>
                    <a:pt x="244" y="0"/>
                  </a:lnTo>
                  <a:lnTo>
                    <a:pt x="0" y="46"/>
                  </a:lnTo>
                  <a:lnTo>
                    <a:pt x="0" y="144"/>
                  </a:lnTo>
                  <a:lnTo>
                    <a:pt x="72" y="170"/>
                  </a:lnTo>
                  <a:close/>
                </a:path>
              </a:pathLst>
            </a:custGeom>
            <a:solidFill>
              <a:srgbClr val="CBC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86" name="Freeform 165"/>
            <p:cNvSpPr>
              <a:spLocks/>
            </p:cNvSpPr>
            <p:nvPr/>
          </p:nvSpPr>
          <p:spPr bwMode="auto">
            <a:xfrm>
              <a:off x="1816" y="2501"/>
              <a:ext cx="296" cy="368"/>
            </a:xfrm>
            <a:custGeom>
              <a:avLst/>
              <a:gdLst>
                <a:gd name="T0" fmla="*/ 74 w 592"/>
                <a:gd name="T1" fmla="*/ 57 h 735"/>
                <a:gd name="T2" fmla="*/ 74 w 592"/>
                <a:gd name="T3" fmla="*/ 0 h 735"/>
                <a:gd name="T4" fmla="*/ 0 w 592"/>
                <a:gd name="T5" fmla="*/ 75 h 735"/>
                <a:gd name="T6" fmla="*/ 39 w 592"/>
                <a:gd name="T7" fmla="*/ 92 h 735"/>
                <a:gd name="T8" fmla="*/ 74 w 592"/>
                <a:gd name="T9" fmla="*/ 57 h 7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735"/>
                <a:gd name="T17" fmla="*/ 592 w 592"/>
                <a:gd name="T18" fmla="*/ 735 h 7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735">
                  <a:moveTo>
                    <a:pt x="592" y="450"/>
                  </a:moveTo>
                  <a:lnTo>
                    <a:pt x="592" y="0"/>
                  </a:lnTo>
                  <a:lnTo>
                    <a:pt x="0" y="596"/>
                  </a:lnTo>
                  <a:lnTo>
                    <a:pt x="312" y="735"/>
                  </a:lnTo>
                  <a:lnTo>
                    <a:pt x="592" y="450"/>
                  </a:lnTo>
                  <a:close/>
                </a:path>
              </a:pathLst>
            </a:custGeom>
            <a:solidFill>
              <a:srgbClr val="D1D1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87" name="Freeform 166"/>
            <p:cNvSpPr>
              <a:spLocks/>
            </p:cNvSpPr>
            <p:nvPr/>
          </p:nvSpPr>
          <p:spPr bwMode="auto">
            <a:xfrm>
              <a:off x="2221" y="2374"/>
              <a:ext cx="180" cy="130"/>
            </a:xfrm>
            <a:custGeom>
              <a:avLst/>
              <a:gdLst>
                <a:gd name="T0" fmla="*/ 29 w 359"/>
                <a:gd name="T1" fmla="*/ 33 h 258"/>
                <a:gd name="T2" fmla="*/ 45 w 359"/>
                <a:gd name="T3" fmla="*/ 17 h 258"/>
                <a:gd name="T4" fmla="*/ 45 w 359"/>
                <a:gd name="T5" fmla="*/ 0 h 258"/>
                <a:gd name="T6" fmla="*/ 0 w 359"/>
                <a:gd name="T7" fmla="*/ 9 h 258"/>
                <a:gd name="T8" fmla="*/ 0 w 359"/>
                <a:gd name="T9" fmla="*/ 21 h 258"/>
                <a:gd name="T10" fmla="*/ 29 w 359"/>
                <a:gd name="T11" fmla="*/ 33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9"/>
                <a:gd name="T19" fmla="*/ 0 h 258"/>
                <a:gd name="T20" fmla="*/ 359 w 359"/>
                <a:gd name="T21" fmla="*/ 258 h 2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9" h="258">
                  <a:moveTo>
                    <a:pt x="228" y="258"/>
                  </a:moveTo>
                  <a:lnTo>
                    <a:pt x="359" y="134"/>
                  </a:lnTo>
                  <a:lnTo>
                    <a:pt x="359" y="0"/>
                  </a:lnTo>
                  <a:lnTo>
                    <a:pt x="0" y="67"/>
                  </a:lnTo>
                  <a:lnTo>
                    <a:pt x="0" y="165"/>
                  </a:lnTo>
                  <a:lnTo>
                    <a:pt x="228" y="258"/>
                  </a:lnTo>
                  <a:close/>
                </a:path>
              </a:pathLst>
            </a:custGeom>
            <a:solidFill>
              <a:srgbClr val="D1D1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88" name="Freeform 167"/>
            <p:cNvSpPr>
              <a:spLocks/>
            </p:cNvSpPr>
            <p:nvPr/>
          </p:nvSpPr>
          <p:spPr bwMode="auto">
            <a:xfrm>
              <a:off x="1894" y="2615"/>
              <a:ext cx="218" cy="290"/>
            </a:xfrm>
            <a:custGeom>
              <a:avLst/>
              <a:gdLst>
                <a:gd name="T0" fmla="*/ 55 w 436"/>
                <a:gd name="T1" fmla="*/ 57 h 579"/>
                <a:gd name="T2" fmla="*/ 55 w 436"/>
                <a:gd name="T3" fmla="*/ 0 h 579"/>
                <a:gd name="T4" fmla="*/ 0 w 436"/>
                <a:gd name="T5" fmla="*/ 55 h 579"/>
                <a:gd name="T6" fmla="*/ 40 w 436"/>
                <a:gd name="T7" fmla="*/ 73 h 579"/>
                <a:gd name="T8" fmla="*/ 55 w 436"/>
                <a:gd name="T9" fmla="*/ 57 h 5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6"/>
                <a:gd name="T16" fmla="*/ 0 h 579"/>
                <a:gd name="T17" fmla="*/ 436 w 436"/>
                <a:gd name="T18" fmla="*/ 579 h 5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6" h="579">
                  <a:moveTo>
                    <a:pt x="436" y="455"/>
                  </a:moveTo>
                  <a:lnTo>
                    <a:pt x="436" y="0"/>
                  </a:lnTo>
                  <a:lnTo>
                    <a:pt x="0" y="435"/>
                  </a:lnTo>
                  <a:lnTo>
                    <a:pt x="317" y="579"/>
                  </a:lnTo>
                  <a:lnTo>
                    <a:pt x="436" y="455"/>
                  </a:lnTo>
                  <a:close/>
                </a:path>
              </a:pathLst>
            </a:custGeom>
            <a:solidFill>
              <a:srgbClr val="D9D9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89" name="Freeform 168"/>
            <p:cNvSpPr>
              <a:spLocks/>
            </p:cNvSpPr>
            <p:nvPr/>
          </p:nvSpPr>
          <p:spPr bwMode="auto">
            <a:xfrm>
              <a:off x="2258" y="2374"/>
              <a:ext cx="143" cy="158"/>
            </a:xfrm>
            <a:custGeom>
              <a:avLst/>
              <a:gdLst>
                <a:gd name="T0" fmla="*/ 21 w 287"/>
                <a:gd name="T1" fmla="*/ 3 h 315"/>
                <a:gd name="T2" fmla="*/ 0 w 287"/>
                <a:gd name="T3" fmla="*/ 24 h 315"/>
                <a:gd name="T4" fmla="*/ 35 w 287"/>
                <a:gd name="T5" fmla="*/ 40 h 315"/>
                <a:gd name="T6" fmla="*/ 35 w 287"/>
                <a:gd name="T7" fmla="*/ 0 h 315"/>
                <a:gd name="T8" fmla="*/ 21 w 287"/>
                <a:gd name="T9" fmla="*/ 3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315"/>
                <a:gd name="T17" fmla="*/ 287 w 2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315">
                  <a:moveTo>
                    <a:pt x="172" y="21"/>
                  </a:moveTo>
                  <a:lnTo>
                    <a:pt x="0" y="191"/>
                  </a:lnTo>
                  <a:lnTo>
                    <a:pt x="287" y="315"/>
                  </a:lnTo>
                  <a:lnTo>
                    <a:pt x="287" y="0"/>
                  </a:lnTo>
                  <a:lnTo>
                    <a:pt x="172" y="21"/>
                  </a:lnTo>
                  <a:close/>
                </a:path>
              </a:pathLst>
            </a:custGeom>
            <a:solidFill>
              <a:srgbClr val="D9D9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90" name="Freeform 169"/>
            <p:cNvSpPr>
              <a:spLocks/>
            </p:cNvSpPr>
            <p:nvPr/>
          </p:nvSpPr>
          <p:spPr bwMode="auto">
            <a:xfrm>
              <a:off x="1972" y="2727"/>
              <a:ext cx="140" cy="204"/>
            </a:xfrm>
            <a:custGeom>
              <a:avLst/>
              <a:gdLst>
                <a:gd name="T0" fmla="*/ 35 w 280"/>
                <a:gd name="T1" fmla="*/ 0 h 410"/>
                <a:gd name="T2" fmla="*/ 35 w 280"/>
                <a:gd name="T3" fmla="*/ 51 h 410"/>
                <a:gd name="T4" fmla="*/ 0 w 280"/>
                <a:gd name="T5" fmla="*/ 35 h 410"/>
                <a:gd name="T6" fmla="*/ 35 w 280"/>
                <a:gd name="T7" fmla="*/ 0 h 4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410"/>
                <a:gd name="T14" fmla="*/ 280 w 280"/>
                <a:gd name="T15" fmla="*/ 410 h 4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410">
                  <a:moveTo>
                    <a:pt x="280" y="0"/>
                  </a:moveTo>
                  <a:lnTo>
                    <a:pt x="280" y="410"/>
                  </a:lnTo>
                  <a:lnTo>
                    <a:pt x="0" y="285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DEDE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91" name="Freeform 170"/>
            <p:cNvSpPr>
              <a:spLocks/>
            </p:cNvSpPr>
            <p:nvPr/>
          </p:nvSpPr>
          <p:spPr bwMode="auto">
            <a:xfrm>
              <a:off x="2336" y="2441"/>
              <a:ext cx="65" cy="91"/>
            </a:xfrm>
            <a:custGeom>
              <a:avLst/>
              <a:gdLst>
                <a:gd name="T0" fmla="*/ 16 w 131"/>
                <a:gd name="T1" fmla="*/ 0 h 181"/>
                <a:gd name="T2" fmla="*/ 0 w 131"/>
                <a:gd name="T3" fmla="*/ 16 h 181"/>
                <a:gd name="T4" fmla="*/ 16 w 131"/>
                <a:gd name="T5" fmla="*/ 23 h 181"/>
                <a:gd name="T6" fmla="*/ 16 w 131"/>
                <a:gd name="T7" fmla="*/ 0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"/>
                <a:gd name="T13" fmla="*/ 0 h 181"/>
                <a:gd name="T14" fmla="*/ 131 w 131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" h="181">
                  <a:moveTo>
                    <a:pt x="131" y="0"/>
                  </a:moveTo>
                  <a:lnTo>
                    <a:pt x="0" y="124"/>
                  </a:lnTo>
                  <a:lnTo>
                    <a:pt x="131" y="181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DEDE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92" name="Freeform 171"/>
            <p:cNvSpPr>
              <a:spLocks/>
            </p:cNvSpPr>
            <p:nvPr/>
          </p:nvSpPr>
          <p:spPr bwMode="auto">
            <a:xfrm>
              <a:off x="2053" y="2843"/>
              <a:ext cx="59" cy="88"/>
            </a:xfrm>
            <a:custGeom>
              <a:avLst/>
              <a:gdLst>
                <a:gd name="T0" fmla="*/ 14 w 119"/>
                <a:gd name="T1" fmla="*/ 0 h 177"/>
                <a:gd name="T2" fmla="*/ 14 w 119"/>
                <a:gd name="T3" fmla="*/ 22 h 177"/>
                <a:gd name="T4" fmla="*/ 0 w 119"/>
                <a:gd name="T5" fmla="*/ 15 h 177"/>
                <a:gd name="T6" fmla="*/ 14 w 119"/>
                <a:gd name="T7" fmla="*/ 0 h 1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"/>
                <a:gd name="T13" fmla="*/ 0 h 177"/>
                <a:gd name="T14" fmla="*/ 119 w 119"/>
                <a:gd name="T15" fmla="*/ 177 h 1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" h="177">
                  <a:moveTo>
                    <a:pt x="119" y="0"/>
                  </a:moveTo>
                  <a:lnTo>
                    <a:pt x="119" y="177"/>
                  </a:lnTo>
                  <a:lnTo>
                    <a:pt x="0" y="12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6E6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93" name="Freeform 172"/>
            <p:cNvSpPr>
              <a:spLocks/>
            </p:cNvSpPr>
            <p:nvPr/>
          </p:nvSpPr>
          <p:spPr bwMode="auto">
            <a:xfrm>
              <a:off x="1782" y="1356"/>
              <a:ext cx="733" cy="220"/>
            </a:xfrm>
            <a:custGeom>
              <a:avLst/>
              <a:gdLst>
                <a:gd name="T0" fmla="*/ 83 w 1465"/>
                <a:gd name="T1" fmla="*/ 55 h 440"/>
                <a:gd name="T2" fmla="*/ 184 w 1465"/>
                <a:gd name="T3" fmla="*/ 37 h 440"/>
                <a:gd name="T4" fmla="*/ 102 w 1465"/>
                <a:gd name="T5" fmla="*/ 0 h 440"/>
                <a:gd name="T6" fmla="*/ 0 w 1465"/>
                <a:gd name="T7" fmla="*/ 18 h 440"/>
                <a:gd name="T8" fmla="*/ 83 w 1465"/>
                <a:gd name="T9" fmla="*/ 55 h 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5"/>
                <a:gd name="T16" fmla="*/ 0 h 440"/>
                <a:gd name="T17" fmla="*/ 1465 w 1465"/>
                <a:gd name="T18" fmla="*/ 440 h 4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5" h="440">
                  <a:moveTo>
                    <a:pt x="659" y="440"/>
                  </a:moveTo>
                  <a:lnTo>
                    <a:pt x="1465" y="294"/>
                  </a:lnTo>
                  <a:lnTo>
                    <a:pt x="810" y="0"/>
                  </a:lnTo>
                  <a:lnTo>
                    <a:pt x="0" y="144"/>
                  </a:lnTo>
                  <a:lnTo>
                    <a:pt x="659" y="4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94" name="Freeform 173"/>
            <p:cNvSpPr>
              <a:spLocks/>
            </p:cNvSpPr>
            <p:nvPr/>
          </p:nvSpPr>
          <p:spPr bwMode="auto">
            <a:xfrm>
              <a:off x="2312" y="1507"/>
              <a:ext cx="205" cy="1388"/>
            </a:xfrm>
            <a:custGeom>
              <a:avLst/>
              <a:gdLst>
                <a:gd name="T0" fmla="*/ 0 w 409"/>
                <a:gd name="T1" fmla="*/ 262 h 2776"/>
                <a:gd name="T2" fmla="*/ 0 w 409"/>
                <a:gd name="T3" fmla="*/ 347 h 2776"/>
                <a:gd name="T4" fmla="*/ 52 w 409"/>
                <a:gd name="T5" fmla="*/ 338 h 2776"/>
                <a:gd name="T6" fmla="*/ 51 w 409"/>
                <a:gd name="T7" fmla="*/ 0 h 2776"/>
                <a:gd name="T8" fmla="*/ 0 w 409"/>
                <a:gd name="T9" fmla="*/ 9 h 2776"/>
                <a:gd name="T10" fmla="*/ 0 w 409"/>
                <a:gd name="T11" fmla="*/ 220 h 2776"/>
                <a:gd name="T12" fmla="*/ 23 w 409"/>
                <a:gd name="T13" fmla="*/ 217 h 2776"/>
                <a:gd name="T14" fmla="*/ 23 w 409"/>
                <a:gd name="T15" fmla="*/ 258 h 2776"/>
                <a:gd name="T16" fmla="*/ 0 w 409"/>
                <a:gd name="T17" fmla="*/ 262 h 27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9"/>
                <a:gd name="T28" fmla="*/ 0 h 2776"/>
                <a:gd name="T29" fmla="*/ 409 w 409"/>
                <a:gd name="T30" fmla="*/ 2776 h 27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9" h="2776">
                  <a:moveTo>
                    <a:pt x="0" y="2093"/>
                  </a:moveTo>
                  <a:lnTo>
                    <a:pt x="0" y="2776"/>
                  </a:lnTo>
                  <a:lnTo>
                    <a:pt x="409" y="2704"/>
                  </a:lnTo>
                  <a:lnTo>
                    <a:pt x="405" y="0"/>
                  </a:lnTo>
                  <a:lnTo>
                    <a:pt x="0" y="68"/>
                  </a:lnTo>
                  <a:lnTo>
                    <a:pt x="0" y="1766"/>
                  </a:lnTo>
                  <a:lnTo>
                    <a:pt x="181" y="1736"/>
                  </a:lnTo>
                  <a:lnTo>
                    <a:pt x="181" y="2062"/>
                  </a:lnTo>
                  <a:lnTo>
                    <a:pt x="0" y="2093"/>
                  </a:lnTo>
                  <a:close/>
                </a:path>
              </a:pathLst>
            </a:custGeom>
            <a:solidFill>
              <a:srgbClr val="4D7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95" name="Freeform 174"/>
            <p:cNvSpPr>
              <a:spLocks/>
            </p:cNvSpPr>
            <p:nvPr/>
          </p:nvSpPr>
          <p:spPr bwMode="auto">
            <a:xfrm>
              <a:off x="2112" y="1540"/>
              <a:ext cx="200" cy="1391"/>
            </a:xfrm>
            <a:custGeom>
              <a:avLst/>
              <a:gdLst>
                <a:gd name="T0" fmla="*/ 50 w 401"/>
                <a:gd name="T1" fmla="*/ 212 h 2782"/>
                <a:gd name="T2" fmla="*/ 50 w 401"/>
                <a:gd name="T3" fmla="*/ 0 h 2782"/>
                <a:gd name="T4" fmla="*/ 0 w 401"/>
                <a:gd name="T5" fmla="*/ 9 h 2782"/>
                <a:gd name="T6" fmla="*/ 0 w 401"/>
                <a:gd name="T7" fmla="*/ 348 h 2782"/>
                <a:gd name="T8" fmla="*/ 50 w 401"/>
                <a:gd name="T9" fmla="*/ 339 h 2782"/>
                <a:gd name="T10" fmla="*/ 50 w 401"/>
                <a:gd name="T11" fmla="*/ 253 h 2782"/>
                <a:gd name="T12" fmla="*/ 27 w 401"/>
                <a:gd name="T13" fmla="*/ 258 h 2782"/>
                <a:gd name="T14" fmla="*/ 27 w 401"/>
                <a:gd name="T15" fmla="*/ 216 h 2782"/>
                <a:gd name="T16" fmla="*/ 50 w 401"/>
                <a:gd name="T17" fmla="*/ 212 h 27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1"/>
                <a:gd name="T28" fmla="*/ 0 h 2782"/>
                <a:gd name="T29" fmla="*/ 401 w 401"/>
                <a:gd name="T30" fmla="*/ 2782 h 27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1" h="2782">
                  <a:moveTo>
                    <a:pt x="401" y="1698"/>
                  </a:moveTo>
                  <a:lnTo>
                    <a:pt x="401" y="0"/>
                  </a:lnTo>
                  <a:lnTo>
                    <a:pt x="0" y="72"/>
                  </a:lnTo>
                  <a:lnTo>
                    <a:pt x="0" y="2782"/>
                  </a:lnTo>
                  <a:lnTo>
                    <a:pt x="401" y="2708"/>
                  </a:lnTo>
                  <a:lnTo>
                    <a:pt x="401" y="2025"/>
                  </a:lnTo>
                  <a:lnTo>
                    <a:pt x="219" y="2057"/>
                  </a:lnTo>
                  <a:lnTo>
                    <a:pt x="219" y="1729"/>
                  </a:lnTo>
                  <a:lnTo>
                    <a:pt x="401" y="1698"/>
                  </a:lnTo>
                  <a:close/>
                </a:path>
              </a:pathLst>
            </a:custGeom>
            <a:solidFill>
              <a:srgbClr val="4D7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96" name="Freeform 175"/>
            <p:cNvSpPr>
              <a:spLocks/>
            </p:cNvSpPr>
            <p:nvPr/>
          </p:nvSpPr>
          <p:spPr bwMode="auto">
            <a:xfrm>
              <a:off x="2221" y="2457"/>
              <a:ext cx="185" cy="112"/>
            </a:xfrm>
            <a:custGeom>
              <a:avLst/>
              <a:gdLst>
                <a:gd name="T0" fmla="*/ 47 w 369"/>
                <a:gd name="T1" fmla="*/ 20 h 224"/>
                <a:gd name="T2" fmla="*/ 0 w 369"/>
                <a:gd name="T3" fmla="*/ 0 h 224"/>
                <a:gd name="T4" fmla="*/ 0 w 369"/>
                <a:gd name="T5" fmla="*/ 28 h 224"/>
                <a:gd name="T6" fmla="*/ 47 w 369"/>
                <a:gd name="T7" fmla="*/ 20 h 2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9"/>
                <a:gd name="T13" fmla="*/ 0 h 224"/>
                <a:gd name="T14" fmla="*/ 369 w 369"/>
                <a:gd name="T15" fmla="*/ 224 h 2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9" h="224">
                  <a:moveTo>
                    <a:pt x="369" y="156"/>
                  </a:moveTo>
                  <a:lnTo>
                    <a:pt x="0" y="0"/>
                  </a:lnTo>
                  <a:lnTo>
                    <a:pt x="0" y="224"/>
                  </a:lnTo>
                  <a:lnTo>
                    <a:pt x="369" y="156"/>
                  </a:lnTo>
                  <a:close/>
                </a:path>
              </a:pathLst>
            </a:custGeom>
            <a:solidFill>
              <a:srgbClr val="A6A6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97" name="Freeform 176"/>
            <p:cNvSpPr>
              <a:spLocks/>
            </p:cNvSpPr>
            <p:nvPr/>
          </p:nvSpPr>
          <p:spPr bwMode="auto">
            <a:xfrm>
              <a:off x="2112" y="1507"/>
              <a:ext cx="403" cy="1424"/>
            </a:xfrm>
            <a:custGeom>
              <a:avLst/>
              <a:gdLst>
                <a:gd name="T0" fmla="*/ 0 w 806"/>
                <a:gd name="T1" fmla="*/ 356 h 2850"/>
                <a:gd name="T2" fmla="*/ 101 w 806"/>
                <a:gd name="T3" fmla="*/ 337 h 2850"/>
                <a:gd name="T4" fmla="*/ 101 w 806"/>
                <a:gd name="T5" fmla="*/ 0 h 2850"/>
                <a:gd name="T6" fmla="*/ 0 w 806"/>
                <a:gd name="T7" fmla="*/ 18 h 2850"/>
                <a:gd name="T8" fmla="*/ 0 w 806"/>
                <a:gd name="T9" fmla="*/ 356 h 2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6"/>
                <a:gd name="T16" fmla="*/ 0 h 2850"/>
                <a:gd name="T17" fmla="*/ 806 w 806"/>
                <a:gd name="T18" fmla="*/ 2850 h 2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6" h="2850">
                  <a:moveTo>
                    <a:pt x="0" y="2850"/>
                  </a:moveTo>
                  <a:lnTo>
                    <a:pt x="806" y="2704"/>
                  </a:lnTo>
                  <a:lnTo>
                    <a:pt x="806" y="0"/>
                  </a:lnTo>
                  <a:lnTo>
                    <a:pt x="0" y="144"/>
                  </a:lnTo>
                  <a:lnTo>
                    <a:pt x="0" y="285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98" name="Freeform 177"/>
            <p:cNvSpPr>
              <a:spLocks/>
            </p:cNvSpPr>
            <p:nvPr/>
          </p:nvSpPr>
          <p:spPr bwMode="auto">
            <a:xfrm>
              <a:off x="1782" y="1431"/>
              <a:ext cx="330" cy="1500"/>
            </a:xfrm>
            <a:custGeom>
              <a:avLst/>
              <a:gdLst>
                <a:gd name="T0" fmla="*/ 0 w 659"/>
                <a:gd name="T1" fmla="*/ 0 h 3000"/>
                <a:gd name="T2" fmla="*/ 83 w 659"/>
                <a:gd name="T3" fmla="*/ 37 h 3000"/>
                <a:gd name="T4" fmla="*/ 83 w 659"/>
                <a:gd name="T5" fmla="*/ 375 h 3000"/>
                <a:gd name="T6" fmla="*/ 0 w 659"/>
                <a:gd name="T7" fmla="*/ 338 h 3000"/>
                <a:gd name="T8" fmla="*/ 0 w 659"/>
                <a:gd name="T9" fmla="*/ 0 h 3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9"/>
                <a:gd name="T16" fmla="*/ 0 h 3000"/>
                <a:gd name="T17" fmla="*/ 659 w 659"/>
                <a:gd name="T18" fmla="*/ 3000 h 3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9" h="3000">
                  <a:moveTo>
                    <a:pt x="0" y="0"/>
                  </a:moveTo>
                  <a:lnTo>
                    <a:pt x="659" y="290"/>
                  </a:lnTo>
                  <a:lnTo>
                    <a:pt x="659" y="3000"/>
                  </a:lnTo>
                  <a:lnTo>
                    <a:pt x="0" y="270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699" name="Freeform 178"/>
            <p:cNvSpPr>
              <a:spLocks/>
            </p:cNvSpPr>
            <p:nvPr/>
          </p:nvSpPr>
          <p:spPr bwMode="auto">
            <a:xfrm>
              <a:off x="1782" y="1356"/>
              <a:ext cx="733" cy="220"/>
            </a:xfrm>
            <a:custGeom>
              <a:avLst/>
              <a:gdLst>
                <a:gd name="T0" fmla="*/ 83 w 1465"/>
                <a:gd name="T1" fmla="*/ 55 h 440"/>
                <a:gd name="T2" fmla="*/ 184 w 1465"/>
                <a:gd name="T3" fmla="*/ 37 h 440"/>
                <a:gd name="T4" fmla="*/ 102 w 1465"/>
                <a:gd name="T5" fmla="*/ 0 h 440"/>
                <a:gd name="T6" fmla="*/ 0 w 1465"/>
                <a:gd name="T7" fmla="*/ 18 h 440"/>
                <a:gd name="T8" fmla="*/ 83 w 1465"/>
                <a:gd name="T9" fmla="*/ 55 h 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5"/>
                <a:gd name="T16" fmla="*/ 0 h 440"/>
                <a:gd name="T17" fmla="*/ 1465 w 1465"/>
                <a:gd name="T18" fmla="*/ 440 h 4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5" h="440">
                  <a:moveTo>
                    <a:pt x="659" y="440"/>
                  </a:moveTo>
                  <a:lnTo>
                    <a:pt x="1465" y="294"/>
                  </a:lnTo>
                  <a:lnTo>
                    <a:pt x="810" y="0"/>
                  </a:lnTo>
                  <a:lnTo>
                    <a:pt x="0" y="144"/>
                  </a:lnTo>
                  <a:lnTo>
                    <a:pt x="659" y="44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700" name="Freeform 179"/>
            <p:cNvSpPr>
              <a:spLocks/>
            </p:cNvSpPr>
            <p:nvPr/>
          </p:nvSpPr>
          <p:spPr bwMode="auto">
            <a:xfrm>
              <a:off x="2112" y="1507"/>
              <a:ext cx="405" cy="1424"/>
            </a:xfrm>
            <a:custGeom>
              <a:avLst/>
              <a:gdLst>
                <a:gd name="T0" fmla="*/ 0 w 810"/>
                <a:gd name="T1" fmla="*/ 17 h 2850"/>
                <a:gd name="T2" fmla="*/ 101 w 810"/>
                <a:gd name="T3" fmla="*/ 0 h 2850"/>
                <a:gd name="T4" fmla="*/ 101 w 810"/>
                <a:gd name="T5" fmla="*/ 337 h 2850"/>
                <a:gd name="T6" fmla="*/ 0 w 810"/>
                <a:gd name="T7" fmla="*/ 356 h 2850"/>
                <a:gd name="T8" fmla="*/ 0 w 810"/>
                <a:gd name="T9" fmla="*/ 17 h 2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0"/>
                <a:gd name="T16" fmla="*/ 0 h 2850"/>
                <a:gd name="T17" fmla="*/ 810 w 810"/>
                <a:gd name="T18" fmla="*/ 2850 h 2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0" h="2850">
                  <a:moveTo>
                    <a:pt x="0" y="140"/>
                  </a:moveTo>
                  <a:lnTo>
                    <a:pt x="806" y="0"/>
                  </a:lnTo>
                  <a:lnTo>
                    <a:pt x="810" y="2704"/>
                  </a:lnTo>
                  <a:lnTo>
                    <a:pt x="0" y="2850"/>
                  </a:lnTo>
                  <a:lnTo>
                    <a:pt x="0" y="14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701" name="Freeform 180"/>
            <p:cNvSpPr>
              <a:spLocks/>
            </p:cNvSpPr>
            <p:nvPr/>
          </p:nvSpPr>
          <p:spPr bwMode="auto">
            <a:xfrm>
              <a:off x="2222" y="2452"/>
              <a:ext cx="183" cy="85"/>
            </a:xfrm>
            <a:custGeom>
              <a:avLst/>
              <a:gdLst>
                <a:gd name="T0" fmla="*/ 45 w 367"/>
                <a:gd name="T1" fmla="*/ 19 h 169"/>
                <a:gd name="T2" fmla="*/ 45 w 367"/>
                <a:gd name="T3" fmla="*/ 19 h 169"/>
                <a:gd name="T4" fmla="*/ 45 w 367"/>
                <a:gd name="T5" fmla="*/ 19 h 169"/>
                <a:gd name="T6" fmla="*/ 45 w 367"/>
                <a:gd name="T7" fmla="*/ 19 h 169"/>
                <a:gd name="T8" fmla="*/ 45 w 367"/>
                <a:gd name="T9" fmla="*/ 20 h 169"/>
                <a:gd name="T10" fmla="*/ 45 w 367"/>
                <a:gd name="T11" fmla="*/ 20 h 169"/>
                <a:gd name="T12" fmla="*/ 45 w 367"/>
                <a:gd name="T13" fmla="*/ 20 h 169"/>
                <a:gd name="T14" fmla="*/ 45 w 367"/>
                <a:gd name="T15" fmla="*/ 20 h 169"/>
                <a:gd name="T16" fmla="*/ 45 w 367"/>
                <a:gd name="T17" fmla="*/ 20 h 169"/>
                <a:gd name="T18" fmla="*/ 45 w 367"/>
                <a:gd name="T19" fmla="*/ 20 h 169"/>
                <a:gd name="T20" fmla="*/ 45 w 367"/>
                <a:gd name="T21" fmla="*/ 21 h 169"/>
                <a:gd name="T22" fmla="*/ 45 w 367"/>
                <a:gd name="T23" fmla="*/ 21 h 169"/>
                <a:gd name="T24" fmla="*/ 45 w 367"/>
                <a:gd name="T25" fmla="*/ 21 h 169"/>
                <a:gd name="T26" fmla="*/ 45 w 367"/>
                <a:gd name="T27" fmla="*/ 21 h 169"/>
                <a:gd name="T28" fmla="*/ 45 w 367"/>
                <a:gd name="T29" fmla="*/ 21 h 169"/>
                <a:gd name="T30" fmla="*/ 45 w 367"/>
                <a:gd name="T31" fmla="*/ 22 h 169"/>
                <a:gd name="T32" fmla="*/ 44 w 367"/>
                <a:gd name="T33" fmla="*/ 22 h 169"/>
                <a:gd name="T34" fmla="*/ 44 w 367"/>
                <a:gd name="T35" fmla="*/ 22 h 169"/>
                <a:gd name="T36" fmla="*/ 44 w 367"/>
                <a:gd name="T37" fmla="*/ 22 h 169"/>
                <a:gd name="T38" fmla="*/ 44 w 367"/>
                <a:gd name="T39" fmla="*/ 21 h 169"/>
                <a:gd name="T40" fmla="*/ 44 w 367"/>
                <a:gd name="T41" fmla="*/ 21 h 169"/>
                <a:gd name="T42" fmla="*/ 0 w 367"/>
                <a:gd name="T43" fmla="*/ 3 h 169"/>
                <a:gd name="T44" fmla="*/ 0 w 367"/>
                <a:gd name="T45" fmla="*/ 3 h 169"/>
                <a:gd name="T46" fmla="*/ 0 w 367"/>
                <a:gd name="T47" fmla="*/ 3 h 169"/>
                <a:gd name="T48" fmla="*/ 0 w 367"/>
                <a:gd name="T49" fmla="*/ 2 h 169"/>
                <a:gd name="T50" fmla="*/ 0 w 367"/>
                <a:gd name="T51" fmla="*/ 2 h 169"/>
                <a:gd name="T52" fmla="*/ 0 w 367"/>
                <a:gd name="T53" fmla="*/ 2 h 169"/>
                <a:gd name="T54" fmla="*/ 0 w 367"/>
                <a:gd name="T55" fmla="*/ 2 h 169"/>
                <a:gd name="T56" fmla="*/ 0 w 367"/>
                <a:gd name="T57" fmla="*/ 2 h 169"/>
                <a:gd name="T58" fmla="*/ 0 w 367"/>
                <a:gd name="T59" fmla="*/ 2 h 169"/>
                <a:gd name="T60" fmla="*/ 0 w 367"/>
                <a:gd name="T61" fmla="*/ 1 h 169"/>
                <a:gd name="T62" fmla="*/ 0 w 367"/>
                <a:gd name="T63" fmla="*/ 1 h 169"/>
                <a:gd name="T64" fmla="*/ 0 w 367"/>
                <a:gd name="T65" fmla="*/ 1 h 169"/>
                <a:gd name="T66" fmla="*/ 0 w 367"/>
                <a:gd name="T67" fmla="*/ 1 h 169"/>
                <a:gd name="T68" fmla="*/ 0 w 367"/>
                <a:gd name="T69" fmla="*/ 1 h 169"/>
                <a:gd name="T70" fmla="*/ 0 w 367"/>
                <a:gd name="T71" fmla="*/ 1 h 169"/>
                <a:gd name="T72" fmla="*/ 0 w 367"/>
                <a:gd name="T73" fmla="*/ 0 h 169"/>
                <a:gd name="T74" fmla="*/ 1 w 367"/>
                <a:gd name="T75" fmla="*/ 0 h 169"/>
                <a:gd name="T76" fmla="*/ 1 w 367"/>
                <a:gd name="T77" fmla="*/ 0 h 169"/>
                <a:gd name="T78" fmla="*/ 1 w 367"/>
                <a:gd name="T79" fmla="*/ 0 h 169"/>
                <a:gd name="T80" fmla="*/ 1 w 367"/>
                <a:gd name="T81" fmla="*/ 1 h 169"/>
                <a:gd name="T82" fmla="*/ 1 w 367"/>
                <a:gd name="T83" fmla="*/ 1 h 169"/>
                <a:gd name="T84" fmla="*/ 45 w 367"/>
                <a:gd name="T85" fmla="*/ 19 h 1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7"/>
                <a:gd name="T130" fmla="*/ 0 h 169"/>
                <a:gd name="T131" fmla="*/ 367 w 367"/>
                <a:gd name="T132" fmla="*/ 169 h 1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7" h="169">
                  <a:moveTo>
                    <a:pt x="361" y="151"/>
                  </a:moveTo>
                  <a:lnTo>
                    <a:pt x="361" y="151"/>
                  </a:lnTo>
                  <a:lnTo>
                    <a:pt x="362" y="151"/>
                  </a:lnTo>
                  <a:lnTo>
                    <a:pt x="363" y="152"/>
                  </a:lnTo>
                  <a:lnTo>
                    <a:pt x="365" y="153"/>
                  </a:lnTo>
                  <a:lnTo>
                    <a:pt x="366" y="156"/>
                  </a:lnTo>
                  <a:lnTo>
                    <a:pt x="367" y="157"/>
                  </a:lnTo>
                  <a:lnTo>
                    <a:pt x="367" y="159"/>
                  </a:lnTo>
                  <a:lnTo>
                    <a:pt x="367" y="160"/>
                  </a:lnTo>
                  <a:lnTo>
                    <a:pt x="366" y="163"/>
                  </a:lnTo>
                  <a:lnTo>
                    <a:pt x="366" y="164"/>
                  </a:lnTo>
                  <a:lnTo>
                    <a:pt x="365" y="165"/>
                  </a:lnTo>
                  <a:lnTo>
                    <a:pt x="363" y="166"/>
                  </a:lnTo>
                  <a:lnTo>
                    <a:pt x="361" y="167"/>
                  </a:lnTo>
                  <a:lnTo>
                    <a:pt x="360" y="169"/>
                  </a:lnTo>
                  <a:lnTo>
                    <a:pt x="358" y="169"/>
                  </a:lnTo>
                  <a:lnTo>
                    <a:pt x="356" y="169"/>
                  </a:lnTo>
                  <a:lnTo>
                    <a:pt x="354" y="16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4" y="16"/>
                  </a:lnTo>
                  <a:lnTo>
                    <a:pt x="2" y="15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6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361" y="151"/>
                  </a:lnTo>
                  <a:close/>
                </a:path>
              </a:pathLst>
            </a:custGeom>
            <a:solidFill>
              <a:srgbClr val="D9D9CC"/>
            </a:solidFill>
            <a:ln w="1588">
              <a:solidFill>
                <a:srgbClr val="D9D9CC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702" name="Freeform 181"/>
            <p:cNvSpPr>
              <a:spLocks/>
            </p:cNvSpPr>
            <p:nvPr/>
          </p:nvSpPr>
          <p:spPr bwMode="auto">
            <a:xfrm>
              <a:off x="2178" y="1370"/>
              <a:ext cx="9" cy="180"/>
            </a:xfrm>
            <a:custGeom>
              <a:avLst/>
              <a:gdLst>
                <a:gd name="T0" fmla="*/ 0 w 18"/>
                <a:gd name="T1" fmla="*/ 1 h 361"/>
                <a:gd name="T2" fmla="*/ 0 w 18"/>
                <a:gd name="T3" fmla="*/ 1 h 361"/>
                <a:gd name="T4" fmla="*/ 0 w 18"/>
                <a:gd name="T5" fmla="*/ 1 h 361"/>
                <a:gd name="T6" fmla="*/ 1 w 18"/>
                <a:gd name="T7" fmla="*/ 0 h 361"/>
                <a:gd name="T8" fmla="*/ 1 w 18"/>
                <a:gd name="T9" fmla="*/ 0 h 361"/>
                <a:gd name="T10" fmla="*/ 1 w 18"/>
                <a:gd name="T11" fmla="*/ 0 h 361"/>
                <a:gd name="T12" fmla="*/ 1 w 18"/>
                <a:gd name="T13" fmla="*/ 0 h 361"/>
                <a:gd name="T14" fmla="*/ 1 w 18"/>
                <a:gd name="T15" fmla="*/ 0 h 361"/>
                <a:gd name="T16" fmla="*/ 1 w 18"/>
                <a:gd name="T17" fmla="*/ 0 h 361"/>
                <a:gd name="T18" fmla="*/ 1 w 18"/>
                <a:gd name="T19" fmla="*/ 0 h 361"/>
                <a:gd name="T20" fmla="*/ 1 w 18"/>
                <a:gd name="T21" fmla="*/ 0 h 361"/>
                <a:gd name="T22" fmla="*/ 1 w 18"/>
                <a:gd name="T23" fmla="*/ 0 h 361"/>
                <a:gd name="T24" fmla="*/ 1 w 18"/>
                <a:gd name="T25" fmla="*/ 0 h 361"/>
                <a:gd name="T26" fmla="*/ 1 w 18"/>
                <a:gd name="T27" fmla="*/ 0 h 361"/>
                <a:gd name="T28" fmla="*/ 1 w 18"/>
                <a:gd name="T29" fmla="*/ 0 h 361"/>
                <a:gd name="T30" fmla="*/ 2 w 18"/>
                <a:gd name="T31" fmla="*/ 0 h 361"/>
                <a:gd name="T32" fmla="*/ 2 w 18"/>
                <a:gd name="T33" fmla="*/ 0 h 361"/>
                <a:gd name="T34" fmla="*/ 2 w 18"/>
                <a:gd name="T35" fmla="*/ 0 h 361"/>
                <a:gd name="T36" fmla="*/ 2 w 18"/>
                <a:gd name="T37" fmla="*/ 1 h 361"/>
                <a:gd name="T38" fmla="*/ 2 w 18"/>
                <a:gd name="T39" fmla="*/ 1 h 361"/>
                <a:gd name="T40" fmla="*/ 2 w 18"/>
                <a:gd name="T41" fmla="*/ 1 h 361"/>
                <a:gd name="T42" fmla="*/ 2 w 18"/>
                <a:gd name="T43" fmla="*/ 44 h 361"/>
                <a:gd name="T44" fmla="*/ 2 w 18"/>
                <a:gd name="T45" fmla="*/ 44 h 361"/>
                <a:gd name="T46" fmla="*/ 2 w 18"/>
                <a:gd name="T47" fmla="*/ 44 h 361"/>
                <a:gd name="T48" fmla="*/ 2 w 18"/>
                <a:gd name="T49" fmla="*/ 44 h 361"/>
                <a:gd name="T50" fmla="*/ 2 w 18"/>
                <a:gd name="T51" fmla="*/ 44 h 361"/>
                <a:gd name="T52" fmla="*/ 2 w 18"/>
                <a:gd name="T53" fmla="*/ 44 h 361"/>
                <a:gd name="T54" fmla="*/ 1 w 18"/>
                <a:gd name="T55" fmla="*/ 44 h 361"/>
                <a:gd name="T56" fmla="*/ 1 w 18"/>
                <a:gd name="T57" fmla="*/ 45 h 361"/>
                <a:gd name="T58" fmla="*/ 1 w 18"/>
                <a:gd name="T59" fmla="*/ 45 h 361"/>
                <a:gd name="T60" fmla="*/ 1 w 18"/>
                <a:gd name="T61" fmla="*/ 45 h 361"/>
                <a:gd name="T62" fmla="*/ 1 w 18"/>
                <a:gd name="T63" fmla="*/ 45 h 361"/>
                <a:gd name="T64" fmla="*/ 1 w 18"/>
                <a:gd name="T65" fmla="*/ 45 h 361"/>
                <a:gd name="T66" fmla="*/ 1 w 18"/>
                <a:gd name="T67" fmla="*/ 45 h 361"/>
                <a:gd name="T68" fmla="*/ 1 w 18"/>
                <a:gd name="T69" fmla="*/ 45 h 361"/>
                <a:gd name="T70" fmla="*/ 1 w 18"/>
                <a:gd name="T71" fmla="*/ 44 h 361"/>
                <a:gd name="T72" fmla="*/ 1 w 18"/>
                <a:gd name="T73" fmla="*/ 44 h 361"/>
                <a:gd name="T74" fmla="*/ 1 w 18"/>
                <a:gd name="T75" fmla="*/ 44 h 361"/>
                <a:gd name="T76" fmla="*/ 1 w 18"/>
                <a:gd name="T77" fmla="*/ 44 h 361"/>
                <a:gd name="T78" fmla="*/ 0 w 18"/>
                <a:gd name="T79" fmla="*/ 44 h 361"/>
                <a:gd name="T80" fmla="*/ 0 w 18"/>
                <a:gd name="T81" fmla="*/ 44 h 361"/>
                <a:gd name="T82" fmla="*/ 0 w 18"/>
                <a:gd name="T83" fmla="*/ 44 h 361"/>
                <a:gd name="T84" fmla="*/ 0 w 18"/>
                <a:gd name="T85" fmla="*/ 1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"/>
                <a:gd name="T130" fmla="*/ 0 h 361"/>
                <a:gd name="T131" fmla="*/ 18 w 18"/>
                <a:gd name="T132" fmla="*/ 361 h 36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" h="361">
                  <a:moveTo>
                    <a:pt x="0" y="10"/>
                  </a:moveTo>
                  <a:lnTo>
                    <a:pt x="0" y="10"/>
                  </a:lnTo>
                  <a:lnTo>
                    <a:pt x="0" y="9"/>
                  </a:lnTo>
                  <a:lnTo>
                    <a:pt x="1" y="7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7" y="2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352"/>
                  </a:lnTo>
                  <a:lnTo>
                    <a:pt x="18" y="353"/>
                  </a:lnTo>
                  <a:lnTo>
                    <a:pt x="17" y="354"/>
                  </a:lnTo>
                  <a:lnTo>
                    <a:pt x="17" y="357"/>
                  </a:lnTo>
                  <a:lnTo>
                    <a:pt x="16" y="358"/>
                  </a:lnTo>
                  <a:lnTo>
                    <a:pt x="15" y="359"/>
                  </a:lnTo>
                  <a:lnTo>
                    <a:pt x="13" y="360"/>
                  </a:lnTo>
                  <a:lnTo>
                    <a:pt x="11" y="360"/>
                  </a:lnTo>
                  <a:lnTo>
                    <a:pt x="10" y="361"/>
                  </a:lnTo>
                  <a:lnTo>
                    <a:pt x="9" y="361"/>
                  </a:lnTo>
                  <a:lnTo>
                    <a:pt x="8" y="361"/>
                  </a:lnTo>
                  <a:lnTo>
                    <a:pt x="7" y="360"/>
                  </a:lnTo>
                  <a:lnTo>
                    <a:pt x="4" y="360"/>
                  </a:lnTo>
                  <a:lnTo>
                    <a:pt x="3" y="359"/>
                  </a:lnTo>
                  <a:lnTo>
                    <a:pt x="2" y="358"/>
                  </a:lnTo>
                  <a:lnTo>
                    <a:pt x="1" y="357"/>
                  </a:lnTo>
                  <a:lnTo>
                    <a:pt x="1" y="354"/>
                  </a:lnTo>
                  <a:lnTo>
                    <a:pt x="0" y="353"/>
                  </a:lnTo>
                  <a:lnTo>
                    <a:pt x="0" y="35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703" name="Freeform 182"/>
            <p:cNvSpPr>
              <a:spLocks/>
            </p:cNvSpPr>
            <p:nvPr/>
          </p:nvSpPr>
          <p:spPr bwMode="auto">
            <a:xfrm>
              <a:off x="1925" y="1416"/>
              <a:ext cx="31" cy="80"/>
            </a:xfrm>
            <a:custGeom>
              <a:avLst/>
              <a:gdLst>
                <a:gd name="T0" fmla="*/ 7 w 63"/>
                <a:gd name="T1" fmla="*/ 20 h 161"/>
                <a:gd name="T2" fmla="*/ 6 w 63"/>
                <a:gd name="T3" fmla="*/ 19 h 161"/>
                <a:gd name="T4" fmla="*/ 4 w 63"/>
                <a:gd name="T5" fmla="*/ 17 h 161"/>
                <a:gd name="T6" fmla="*/ 3 w 63"/>
                <a:gd name="T7" fmla="*/ 16 h 161"/>
                <a:gd name="T8" fmla="*/ 2 w 63"/>
                <a:gd name="T9" fmla="*/ 14 h 161"/>
                <a:gd name="T10" fmla="*/ 1 w 63"/>
                <a:gd name="T11" fmla="*/ 13 h 161"/>
                <a:gd name="T12" fmla="*/ 0 w 63"/>
                <a:gd name="T13" fmla="*/ 12 h 161"/>
                <a:gd name="T14" fmla="*/ 0 w 63"/>
                <a:gd name="T15" fmla="*/ 10 h 161"/>
                <a:gd name="T16" fmla="*/ 0 w 63"/>
                <a:gd name="T17" fmla="*/ 9 h 161"/>
                <a:gd name="T18" fmla="*/ 0 w 63"/>
                <a:gd name="T19" fmla="*/ 7 h 161"/>
                <a:gd name="T20" fmla="*/ 0 w 63"/>
                <a:gd name="T21" fmla="*/ 6 h 161"/>
                <a:gd name="T22" fmla="*/ 1 w 63"/>
                <a:gd name="T23" fmla="*/ 5 h 161"/>
                <a:gd name="T24" fmla="*/ 2 w 63"/>
                <a:gd name="T25" fmla="*/ 4 h 161"/>
                <a:gd name="T26" fmla="*/ 4 w 63"/>
                <a:gd name="T27" fmla="*/ 2 h 161"/>
                <a:gd name="T28" fmla="*/ 7 w 63"/>
                <a:gd name="T29" fmla="*/ 0 h 161"/>
                <a:gd name="T30" fmla="*/ 7 w 63"/>
                <a:gd name="T31" fmla="*/ 0 h 161"/>
                <a:gd name="T32" fmla="*/ 7 w 63"/>
                <a:gd name="T33" fmla="*/ 19 h 161"/>
                <a:gd name="T34" fmla="*/ 7 w 63"/>
                <a:gd name="T35" fmla="*/ 20 h 1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3"/>
                <a:gd name="T55" fmla="*/ 0 h 161"/>
                <a:gd name="T56" fmla="*/ 63 w 63"/>
                <a:gd name="T57" fmla="*/ 161 h 1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3" h="161">
                  <a:moveTo>
                    <a:pt x="63" y="161"/>
                  </a:moveTo>
                  <a:lnTo>
                    <a:pt x="48" y="152"/>
                  </a:lnTo>
                  <a:lnTo>
                    <a:pt x="35" y="141"/>
                  </a:lnTo>
                  <a:lnTo>
                    <a:pt x="25" y="130"/>
                  </a:lnTo>
                  <a:lnTo>
                    <a:pt x="16" y="119"/>
                  </a:lnTo>
                  <a:lnTo>
                    <a:pt x="9" y="108"/>
                  </a:lnTo>
                  <a:lnTo>
                    <a:pt x="4" y="96"/>
                  </a:lnTo>
                  <a:lnTo>
                    <a:pt x="1" y="84"/>
                  </a:lnTo>
                  <a:lnTo>
                    <a:pt x="0" y="73"/>
                  </a:lnTo>
                  <a:lnTo>
                    <a:pt x="1" y="63"/>
                  </a:lnTo>
                  <a:lnTo>
                    <a:pt x="5" y="54"/>
                  </a:lnTo>
                  <a:lnTo>
                    <a:pt x="11" y="44"/>
                  </a:lnTo>
                  <a:lnTo>
                    <a:pt x="18" y="35"/>
                  </a:lnTo>
                  <a:lnTo>
                    <a:pt x="37" y="17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7" y="156"/>
                  </a:lnTo>
                  <a:lnTo>
                    <a:pt x="63" y="161"/>
                  </a:lnTo>
                  <a:close/>
                </a:path>
              </a:pathLst>
            </a:custGeom>
            <a:solidFill>
              <a:srgbClr val="D9D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704" name="Freeform 183"/>
            <p:cNvSpPr>
              <a:spLocks/>
            </p:cNvSpPr>
            <p:nvPr/>
          </p:nvSpPr>
          <p:spPr bwMode="auto">
            <a:xfrm>
              <a:off x="1930" y="1405"/>
              <a:ext cx="50" cy="102"/>
            </a:xfrm>
            <a:custGeom>
              <a:avLst/>
              <a:gdLst>
                <a:gd name="T0" fmla="*/ 1 w 99"/>
                <a:gd name="T1" fmla="*/ 17 h 203"/>
                <a:gd name="T2" fmla="*/ 2 w 99"/>
                <a:gd name="T3" fmla="*/ 19 h 203"/>
                <a:gd name="T4" fmla="*/ 3 w 99"/>
                <a:gd name="T5" fmla="*/ 20 h 203"/>
                <a:gd name="T6" fmla="*/ 4 w 99"/>
                <a:gd name="T7" fmla="*/ 21 h 203"/>
                <a:gd name="T8" fmla="*/ 5 w 99"/>
                <a:gd name="T9" fmla="*/ 22 h 203"/>
                <a:gd name="T10" fmla="*/ 7 w 99"/>
                <a:gd name="T11" fmla="*/ 23 h 203"/>
                <a:gd name="T12" fmla="*/ 9 w 99"/>
                <a:gd name="T13" fmla="*/ 24 h 203"/>
                <a:gd name="T14" fmla="*/ 13 w 99"/>
                <a:gd name="T15" fmla="*/ 26 h 203"/>
                <a:gd name="T16" fmla="*/ 12 w 99"/>
                <a:gd name="T17" fmla="*/ 26 h 203"/>
                <a:gd name="T18" fmla="*/ 12 w 99"/>
                <a:gd name="T19" fmla="*/ 0 h 203"/>
                <a:gd name="T20" fmla="*/ 13 w 99"/>
                <a:gd name="T21" fmla="*/ 0 h 203"/>
                <a:gd name="T22" fmla="*/ 9 w 99"/>
                <a:gd name="T23" fmla="*/ 2 h 203"/>
                <a:gd name="T24" fmla="*/ 5 w 99"/>
                <a:gd name="T25" fmla="*/ 4 h 203"/>
                <a:gd name="T26" fmla="*/ 4 w 99"/>
                <a:gd name="T27" fmla="*/ 5 h 203"/>
                <a:gd name="T28" fmla="*/ 3 w 99"/>
                <a:gd name="T29" fmla="*/ 6 h 203"/>
                <a:gd name="T30" fmla="*/ 2 w 99"/>
                <a:gd name="T31" fmla="*/ 7 h 203"/>
                <a:gd name="T32" fmla="*/ 1 w 99"/>
                <a:gd name="T33" fmla="*/ 8 h 203"/>
                <a:gd name="T34" fmla="*/ 0 w 99"/>
                <a:gd name="T35" fmla="*/ 8 h 203"/>
                <a:gd name="T36" fmla="*/ 0 w 99"/>
                <a:gd name="T37" fmla="*/ 17 h 203"/>
                <a:gd name="T38" fmla="*/ 1 w 99"/>
                <a:gd name="T39" fmla="*/ 17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9"/>
                <a:gd name="T61" fmla="*/ 0 h 203"/>
                <a:gd name="T62" fmla="*/ 99 w 99"/>
                <a:gd name="T63" fmla="*/ 203 h 20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9" h="203">
                  <a:moveTo>
                    <a:pt x="5" y="136"/>
                  </a:moveTo>
                  <a:lnTo>
                    <a:pt x="10" y="145"/>
                  </a:lnTo>
                  <a:lnTo>
                    <a:pt x="18" y="154"/>
                  </a:lnTo>
                  <a:lnTo>
                    <a:pt x="28" y="163"/>
                  </a:lnTo>
                  <a:lnTo>
                    <a:pt x="38" y="173"/>
                  </a:lnTo>
                  <a:lnTo>
                    <a:pt x="51" y="181"/>
                  </a:lnTo>
                  <a:lnTo>
                    <a:pt x="66" y="189"/>
                  </a:lnTo>
                  <a:lnTo>
                    <a:pt x="99" y="203"/>
                  </a:lnTo>
                  <a:lnTo>
                    <a:pt x="93" y="203"/>
                  </a:lnTo>
                  <a:lnTo>
                    <a:pt x="93" y="0"/>
                  </a:lnTo>
                  <a:lnTo>
                    <a:pt x="99" y="0"/>
                  </a:lnTo>
                  <a:lnTo>
                    <a:pt x="66" y="13"/>
                  </a:lnTo>
                  <a:lnTo>
                    <a:pt x="38" y="28"/>
                  </a:lnTo>
                  <a:lnTo>
                    <a:pt x="28" y="35"/>
                  </a:lnTo>
                  <a:lnTo>
                    <a:pt x="18" y="45"/>
                  </a:lnTo>
                  <a:lnTo>
                    <a:pt x="10" y="54"/>
                  </a:lnTo>
                  <a:lnTo>
                    <a:pt x="5" y="63"/>
                  </a:lnTo>
                  <a:lnTo>
                    <a:pt x="0" y="58"/>
                  </a:lnTo>
                  <a:lnTo>
                    <a:pt x="0" y="136"/>
                  </a:lnTo>
                  <a:lnTo>
                    <a:pt x="5" y="136"/>
                  </a:lnTo>
                  <a:close/>
                </a:path>
              </a:pathLst>
            </a:custGeom>
            <a:solidFill>
              <a:srgbClr val="D9D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705" name="Freeform 184"/>
            <p:cNvSpPr>
              <a:spLocks/>
            </p:cNvSpPr>
            <p:nvPr/>
          </p:nvSpPr>
          <p:spPr bwMode="auto">
            <a:xfrm>
              <a:off x="1954" y="1398"/>
              <a:ext cx="49" cy="121"/>
            </a:xfrm>
            <a:custGeom>
              <a:avLst/>
              <a:gdLst>
                <a:gd name="T0" fmla="*/ 0 w 99"/>
                <a:gd name="T1" fmla="*/ 24 h 244"/>
                <a:gd name="T2" fmla="*/ 3 w 99"/>
                <a:gd name="T3" fmla="*/ 26 h 244"/>
                <a:gd name="T4" fmla="*/ 6 w 99"/>
                <a:gd name="T5" fmla="*/ 27 h 244"/>
                <a:gd name="T6" fmla="*/ 9 w 99"/>
                <a:gd name="T7" fmla="*/ 28 h 244"/>
                <a:gd name="T8" fmla="*/ 12 w 99"/>
                <a:gd name="T9" fmla="*/ 30 h 244"/>
                <a:gd name="T10" fmla="*/ 12 w 99"/>
                <a:gd name="T11" fmla="*/ 29 h 244"/>
                <a:gd name="T12" fmla="*/ 12 w 99"/>
                <a:gd name="T13" fmla="*/ 0 h 244"/>
                <a:gd name="T14" fmla="*/ 9 w 99"/>
                <a:gd name="T15" fmla="*/ 1 h 244"/>
                <a:gd name="T16" fmla="*/ 6 w 99"/>
                <a:gd name="T17" fmla="*/ 2 h 244"/>
                <a:gd name="T18" fmla="*/ 3 w 99"/>
                <a:gd name="T19" fmla="*/ 3 h 244"/>
                <a:gd name="T20" fmla="*/ 0 w 99"/>
                <a:gd name="T21" fmla="*/ 4 h 244"/>
                <a:gd name="T22" fmla="*/ 0 w 99"/>
                <a:gd name="T23" fmla="*/ 4 h 244"/>
                <a:gd name="T24" fmla="*/ 0 w 99"/>
                <a:gd name="T25" fmla="*/ 23 h 244"/>
                <a:gd name="T26" fmla="*/ 0 w 99"/>
                <a:gd name="T27" fmla="*/ 24 h 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"/>
                <a:gd name="T43" fmla="*/ 0 h 244"/>
                <a:gd name="T44" fmla="*/ 99 w 99"/>
                <a:gd name="T45" fmla="*/ 244 h 2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" h="244">
                  <a:moveTo>
                    <a:pt x="6" y="197"/>
                  </a:moveTo>
                  <a:lnTo>
                    <a:pt x="26" y="209"/>
                  </a:lnTo>
                  <a:lnTo>
                    <a:pt x="49" y="220"/>
                  </a:lnTo>
                  <a:lnTo>
                    <a:pt x="74" y="232"/>
                  </a:lnTo>
                  <a:lnTo>
                    <a:pt x="99" y="244"/>
                  </a:lnTo>
                  <a:lnTo>
                    <a:pt x="99" y="239"/>
                  </a:lnTo>
                  <a:lnTo>
                    <a:pt x="99" y="0"/>
                  </a:lnTo>
                  <a:lnTo>
                    <a:pt x="74" y="8"/>
                  </a:lnTo>
                  <a:lnTo>
                    <a:pt x="49" y="19"/>
                  </a:lnTo>
                  <a:lnTo>
                    <a:pt x="26" y="28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192"/>
                  </a:lnTo>
                  <a:lnTo>
                    <a:pt x="6" y="197"/>
                  </a:lnTo>
                  <a:close/>
                </a:path>
              </a:pathLst>
            </a:custGeom>
            <a:solidFill>
              <a:srgbClr val="D6D6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706" name="Freeform 185"/>
            <p:cNvSpPr>
              <a:spLocks/>
            </p:cNvSpPr>
            <p:nvPr/>
          </p:nvSpPr>
          <p:spPr bwMode="auto">
            <a:xfrm>
              <a:off x="1977" y="1392"/>
              <a:ext cx="52" cy="133"/>
            </a:xfrm>
            <a:custGeom>
              <a:avLst/>
              <a:gdLst>
                <a:gd name="T0" fmla="*/ 0 w 105"/>
                <a:gd name="T1" fmla="*/ 29 h 264"/>
                <a:gd name="T2" fmla="*/ 3 w 105"/>
                <a:gd name="T3" fmla="*/ 30 h 264"/>
                <a:gd name="T4" fmla="*/ 6 w 105"/>
                <a:gd name="T5" fmla="*/ 32 h 264"/>
                <a:gd name="T6" fmla="*/ 9 w 105"/>
                <a:gd name="T7" fmla="*/ 33 h 264"/>
                <a:gd name="T8" fmla="*/ 13 w 105"/>
                <a:gd name="T9" fmla="*/ 34 h 264"/>
                <a:gd name="T10" fmla="*/ 12 w 105"/>
                <a:gd name="T11" fmla="*/ 34 h 264"/>
                <a:gd name="T12" fmla="*/ 12 w 105"/>
                <a:gd name="T13" fmla="*/ 0 h 264"/>
                <a:gd name="T14" fmla="*/ 13 w 105"/>
                <a:gd name="T15" fmla="*/ 0 h 264"/>
                <a:gd name="T16" fmla="*/ 9 w 105"/>
                <a:gd name="T17" fmla="*/ 1 h 264"/>
                <a:gd name="T18" fmla="*/ 6 w 105"/>
                <a:gd name="T19" fmla="*/ 2 h 264"/>
                <a:gd name="T20" fmla="*/ 3 w 105"/>
                <a:gd name="T21" fmla="*/ 3 h 264"/>
                <a:gd name="T22" fmla="*/ 0 w 105"/>
                <a:gd name="T23" fmla="*/ 4 h 264"/>
                <a:gd name="T24" fmla="*/ 0 w 105"/>
                <a:gd name="T25" fmla="*/ 4 h 264"/>
                <a:gd name="T26" fmla="*/ 0 w 105"/>
                <a:gd name="T27" fmla="*/ 29 h 264"/>
                <a:gd name="T28" fmla="*/ 0 w 105"/>
                <a:gd name="T29" fmla="*/ 29 h 2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5"/>
                <a:gd name="T46" fmla="*/ 0 h 264"/>
                <a:gd name="T47" fmla="*/ 105 w 105"/>
                <a:gd name="T48" fmla="*/ 264 h 2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5" h="264">
                  <a:moveTo>
                    <a:pt x="6" y="228"/>
                  </a:moveTo>
                  <a:lnTo>
                    <a:pt x="27" y="239"/>
                  </a:lnTo>
                  <a:lnTo>
                    <a:pt x="49" y="248"/>
                  </a:lnTo>
                  <a:lnTo>
                    <a:pt x="75" y="256"/>
                  </a:lnTo>
                  <a:lnTo>
                    <a:pt x="105" y="264"/>
                  </a:lnTo>
                  <a:lnTo>
                    <a:pt x="99" y="264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75" y="7"/>
                  </a:lnTo>
                  <a:lnTo>
                    <a:pt x="49" y="13"/>
                  </a:lnTo>
                  <a:lnTo>
                    <a:pt x="27" y="18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228"/>
                  </a:lnTo>
                  <a:lnTo>
                    <a:pt x="6" y="228"/>
                  </a:lnTo>
                  <a:close/>
                </a:path>
              </a:pathLst>
            </a:custGeom>
            <a:solidFill>
              <a:srgbClr val="D6D6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707" name="Freeform 186"/>
            <p:cNvSpPr>
              <a:spLocks/>
            </p:cNvSpPr>
            <p:nvPr/>
          </p:nvSpPr>
          <p:spPr bwMode="auto">
            <a:xfrm>
              <a:off x="2003" y="1390"/>
              <a:ext cx="50" cy="142"/>
            </a:xfrm>
            <a:custGeom>
              <a:avLst/>
              <a:gdLst>
                <a:gd name="T0" fmla="*/ 0 w 99"/>
                <a:gd name="T1" fmla="*/ 33 h 284"/>
                <a:gd name="T2" fmla="*/ 6 w 99"/>
                <a:gd name="T3" fmla="*/ 34 h 284"/>
                <a:gd name="T4" fmla="*/ 9 w 99"/>
                <a:gd name="T5" fmla="*/ 35 h 284"/>
                <a:gd name="T6" fmla="*/ 13 w 99"/>
                <a:gd name="T7" fmla="*/ 36 h 284"/>
                <a:gd name="T8" fmla="*/ 12 w 99"/>
                <a:gd name="T9" fmla="*/ 35 h 284"/>
                <a:gd name="T10" fmla="*/ 12 w 99"/>
                <a:gd name="T11" fmla="*/ 0 h 284"/>
                <a:gd name="T12" fmla="*/ 13 w 99"/>
                <a:gd name="T13" fmla="*/ 0 h 284"/>
                <a:gd name="T14" fmla="*/ 6 w 99"/>
                <a:gd name="T15" fmla="*/ 1 h 284"/>
                <a:gd name="T16" fmla="*/ 0 w 99"/>
                <a:gd name="T17" fmla="*/ 1 h 284"/>
                <a:gd name="T18" fmla="*/ 0 w 99"/>
                <a:gd name="T19" fmla="*/ 31 h 284"/>
                <a:gd name="T20" fmla="*/ 0 w 99"/>
                <a:gd name="T21" fmla="*/ 33 h 2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284"/>
                <a:gd name="T35" fmla="*/ 99 w 99"/>
                <a:gd name="T36" fmla="*/ 284 h 2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284">
                  <a:moveTo>
                    <a:pt x="0" y="259"/>
                  </a:moveTo>
                  <a:lnTo>
                    <a:pt x="48" y="271"/>
                  </a:lnTo>
                  <a:lnTo>
                    <a:pt x="72" y="277"/>
                  </a:lnTo>
                  <a:lnTo>
                    <a:pt x="99" y="284"/>
                  </a:lnTo>
                  <a:lnTo>
                    <a:pt x="93" y="280"/>
                  </a:lnTo>
                  <a:lnTo>
                    <a:pt x="93" y="0"/>
                  </a:lnTo>
                  <a:lnTo>
                    <a:pt x="99" y="0"/>
                  </a:lnTo>
                  <a:lnTo>
                    <a:pt x="48" y="7"/>
                  </a:lnTo>
                  <a:lnTo>
                    <a:pt x="0" y="15"/>
                  </a:lnTo>
                  <a:lnTo>
                    <a:pt x="0" y="254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D4D4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708" name="Freeform 187"/>
            <p:cNvSpPr>
              <a:spLocks/>
            </p:cNvSpPr>
            <p:nvPr/>
          </p:nvSpPr>
          <p:spPr bwMode="auto">
            <a:xfrm>
              <a:off x="2026" y="1387"/>
              <a:ext cx="50" cy="150"/>
            </a:xfrm>
            <a:custGeom>
              <a:avLst/>
              <a:gdLst>
                <a:gd name="T0" fmla="*/ 1 w 99"/>
                <a:gd name="T1" fmla="*/ 34 h 301"/>
                <a:gd name="T2" fmla="*/ 4 w 99"/>
                <a:gd name="T3" fmla="*/ 35 h 301"/>
                <a:gd name="T4" fmla="*/ 7 w 99"/>
                <a:gd name="T5" fmla="*/ 36 h 301"/>
                <a:gd name="T6" fmla="*/ 10 w 99"/>
                <a:gd name="T7" fmla="*/ 37 h 301"/>
                <a:gd name="T8" fmla="*/ 13 w 99"/>
                <a:gd name="T9" fmla="*/ 37 h 301"/>
                <a:gd name="T10" fmla="*/ 13 w 99"/>
                <a:gd name="T11" fmla="*/ 37 h 301"/>
                <a:gd name="T12" fmla="*/ 13 w 99"/>
                <a:gd name="T13" fmla="*/ 0 h 301"/>
                <a:gd name="T14" fmla="*/ 7 w 99"/>
                <a:gd name="T15" fmla="*/ 0 h 301"/>
                <a:gd name="T16" fmla="*/ 4 w 99"/>
                <a:gd name="T17" fmla="*/ 1 h 301"/>
                <a:gd name="T18" fmla="*/ 1 w 99"/>
                <a:gd name="T19" fmla="*/ 1 h 301"/>
                <a:gd name="T20" fmla="*/ 0 w 99"/>
                <a:gd name="T21" fmla="*/ 1 h 301"/>
                <a:gd name="T22" fmla="*/ 0 w 99"/>
                <a:gd name="T23" fmla="*/ 34 h 301"/>
                <a:gd name="T24" fmla="*/ 1 w 99"/>
                <a:gd name="T25" fmla="*/ 34 h 3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9"/>
                <a:gd name="T40" fmla="*/ 0 h 301"/>
                <a:gd name="T41" fmla="*/ 99 w 99"/>
                <a:gd name="T42" fmla="*/ 301 h 3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9" h="301">
                  <a:moveTo>
                    <a:pt x="6" y="275"/>
                  </a:moveTo>
                  <a:lnTo>
                    <a:pt x="27" y="283"/>
                  </a:lnTo>
                  <a:lnTo>
                    <a:pt x="50" y="290"/>
                  </a:lnTo>
                  <a:lnTo>
                    <a:pt x="74" y="296"/>
                  </a:lnTo>
                  <a:lnTo>
                    <a:pt x="99" y="301"/>
                  </a:lnTo>
                  <a:lnTo>
                    <a:pt x="99" y="296"/>
                  </a:lnTo>
                  <a:lnTo>
                    <a:pt x="99" y="0"/>
                  </a:lnTo>
                  <a:lnTo>
                    <a:pt x="50" y="6"/>
                  </a:lnTo>
                  <a:lnTo>
                    <a:pt x="27" y="9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275"/>
                  </a:lnTo>
                  <a:lnTo>
                    <a:pt x="6" y="275"/>
                  </a:lnTo>
                  <a:close/>
                </a:path>
              </a:pathLst>
            </a:custGeom>
            <a:solidFill>
              <a:srgbClr val="D4D4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709" name="Freeform 188"/>
            <p:cNvSpPr>
              <a:spLocks/>
            </p:cNvSpPr>
            <p:nvPr/>
          </p:nvSpPr>
          <p:spPr bwMode="auto">
            <a:xfrm>
              <a:off x="2050" y="1385"/>
              <a:ext cx="49" cy="155"/>
            </a:xfrm>
            <a:custGeom>
              <a:avLst/>
              <a:gdLst>
                <a:gd name="T0" fmla="*/ 0 w 99"/>
                <a:gd name="T1" fmla="*/ 36 h 311"/>
                <a:gd name="T2" fmla="*/ 3 w 99"/>
                <a:gd name="T3" fmla="*/ 37 h 311"/>
                <a:gd name="T4" fmla="*/ 6 w 99"/>
                <a:gd name="T5" fmla="*/ 37 h 311"/>
                <a:gd name="T6" fmla="*/ 9 w 99"/>
                <a:gd name="T7" fmla="*/ 38 h 311"/>
                <a:gd name="T8" fmla="*/ 12 w 99"/>
                <a:gd name="T9" fmla="*/ 38 h 311"/>
                <a:gd name="T10" fmla="*/ 12 w 99"/>
                <a:gd name="T11" fmla="*/ 38 h 311"/>
                <a:gd name="T12" fmla="*/ 12 w 99"/>
                <a:gd name="T13" fmla="*/ 0 h 311"/>
                <a:gd name="T14" fmla="*/ 12 w 99"/>
                <a:gd name="T15" fmla="*/ 0 h 311"/>
                <a:gd name="T16" fmla="*/ 6 w 99"/>
                <a:gd name="T17" fmla="*/ 0 h 311"/>
                <a:gd name="T18" fmla="*/ 3 w 99"/>
                <a:gd name="T19" fmla="*/ 0 h 311"/>
                <a:gd name="T20" fmla="*/ 0 w 99"/>
                <a:gd name="T21" fmla="*/ 1 h 311"/>
                <a:gd name="T22" fmla="*/ 0 w 99"/>
                <a:gd name="T23" fmla="*/ 1 h 311"/>
                <a:gd name="T24" fmla="*/ 0 w 99"/>
                <a:gd name="T25" fmla="*/ 36 h 311"/>
                <a:gd name="T26" fmla="*/ 0 w 99"/>
                <a:gd name="T27" fmla="*/ 36 h 3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"/>
                <a:gd name="T43" fmla="*/ 0 h 311"/>
                <a:gd name="T44" fmla="*/ 99 w 99"/>
                <a:gd name="T45" fmla="*/ 311 h 3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" h="311">
                  <a:moveTo>
                    <a:pt x="6" y="294"/>
                  </a:moveTo>
                  <a:lnTo>
                    <a:pt x="27" y="299"/>
                  </a:lnTo>
                  <a:lnTo>
                    <a:pt x="50" y="302"/>
                  </a:lnTo>
                  <a:lnTo>
                    <a:pt x="75" y="306"/>
                  </a:lnTo>
                  <a:lnTo>
                    <a:pt x="99" y="311"/>
                  </a:lnTo>
                  <a:lnTo>
                    <a:pt x="99" y="305"/>
                  </a:lnTo>
                  <a:lnTo>
                    <a:pt x="99" y="0"/>
                  </a:lnTo>
                  <a:lnTo>
                    <a:pt x="99" y="4"/>
                  </a:lnTo>
                  <a:lnTo>
                    <a:pt x="50" y="6"/>
                  </a:lnTo>
                  <a:lnTo>
                    <a:pt x="27" y="7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0" y="290"/>
                  </a:lnTo>
                  <a:lnTo>
                    <a:pt x="6" y="294"/>
                  </a:lnTo>
                  <a:close/>
                </a:path>
              </a:pathLst>
            </a:custGeom>
            <a:solidFill>
              <a:srgbClr val="D1D1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710" name="Freeform 189"/>
            <p:cNvSpPr>
              <a:spLocks/>
            </p:cNvSpPr>
            <p:nvPr/>
          </p:nvSpPr>
          <p:spPr bwMode="auto">
            <a:xfrm>
              <a:off x="2076" y="1385"/>
              <a:ext cx="49" cy="158"/>
            </a:xfrm>
            <a:custGeom>
              <a:avLst/>
              <a:gdLst>
                <a:gd name="T0" fmla="*/ 0 w 99"/>
                <a:gd name="T1" fmla="*/ 39 h 315"/>
                <a:gd name="T2" fmla="*/ 5 w 99"/>
                <a:gd name="T3" fmla="*/ 39 h 315"/>
                <a:gd name="T4" fmla="*/ 9 w 99"/>
                <a:gd name="T5" fmla="*/ 39 h 315"/>
                <a:gd name="T6" fmla="*/ 12 w 99"/>
                <a:gd name="T7" fmla="*/ 40 h 315"/>
                <a:gd name="T8" fmla="*/ 11 w 99"/>
                <a:gd name="T9" fmla="*/ 39 h 315"/>
                <a:gd name="T10" fmla="*/ 11 w 99"/>
                <a:gd name="T11" fmla="*/ 0 h 315"/>
                <a:gd name="T12" fmla="*/ 12 w 99"/>
                <a:gd name="T13" fmla="*/ 1 h 315"/>
                <a:gd name="T14" fmla="*/ 9 w 99"/>
                <a:gd name="T15" fmla="*/ 1 h 315"/>
                <a:gd name="T16" fmla="*/ 5 w 99"/>
                <a:gd name="T17" fmla="*/ 1 h 315"/>
                <a:gd name="T18" fmla="*/ 2 w 99"/>
                <a:gd name="T19" fmla="*/ 1 h 315"/>
                <a:gd name="T20" fmla="*/ 0 w 99"/>
                <a:gd name="T21" fmla="*/ 1 h 315"/>
                <a:gd name="T22" fmla="*/ 0 w 99"/>
                <a:gd name="T23" fmla="*/ 38 h 315"/>
                <a:gd name="T24" fmla="*/ 0 w 99"/>
                <a:gd name="T25" fmla="*/ 39 h 3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9"/>
                <a:gd name="T40" fmla="*/ 0 h 315"/>
                <a:gd name="T41" fmla="*/ 99 w 99"/>
                <a:gd name="T42" fmla="*/ 315 h 3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9" h="315">
                  <a:moveTo>
                    <a:pt x="0" y="305"/>
                  </a:moveTo>
                  <a:lnTo>
                    <a:pt x="47" y="308"/>
                  </a:lnTo>
                  <a:lnTo>
                    <a:pt x="72" y="312"/>
                  </a:lnTo>
                  <a:lnTo>
                    <a:pt x="99" y="315"/>
                  </a:lnTo>
                  <a:lnTo>
                    <a:pt x="93" y="311"/>
                  </a:lnTo>
                  <a:lnTo>
                    <a:pt x="93" y="0"/>
                  </a:lnTo>
                  <a:lnTo>
                    <a:pt x="99" y="4"/>
                  </a:lnTo>
                  <a:lnTo>
                    <a:pt x="72" y="2"/>
                  </a:lnTo>
                  <a:lnTo>
                    <a:pt x="47" y="3"/>
                  </a:lnTo>
                  <a:lnTo>
                    <a:pt x="23" y="3"/>
                  </a:lnTo>
                  <a:lnTo>
                    <a:pt x="0" y="4"/>
                  </a:lnTo>
                  <a:lnTo>
                    <a:pt x="0" y="300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D1D1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711" name="Freeform 190"/>
            <p:cNvSpPr>
              <a:spLocks/>
            </p:cNvSpPr>
            <p:nvPr/>
          </p:nvSpPr>
          <p:spPr bwMode="auto">
            <a:xfrm>
              <a:off x="2099" y="1385"/>
              <a:ext cx="50" cy="161"/>
            </a:xfrm>
            <a:custGeom>
              <a:avLst/>
              <a:gdLst>
                <a:gd name="T0" fmla="*/ 13 w 99"/>
                <a:gd name="T1" fmla="*/ 41 h 321"/>
                <a:gd name="T2" fmla="*/ 12 w 99"/>
                <a:gd name="T3" fmla="*/ 41 h 321"/>
                <a:gd name="T4" fmla="*/ 6 w 99"/>
                <a:gd name="T5" fmla="*/ 40 h 321"/>
                <a:gd name="T6" fmla="*/ 0 w 99"/>
                <a:gd name="T7" fmla="*/ 39 h 321"/>
                <a:gd name="T8" fmla="*/ 0 w 99"/>
                <a:gd name="T9" fmla="*/ 39 h 321"/>
                <a:gd name="T10" fmla="*/ 0 w 99"/>
                <a:gd name="T11" fmla="*/ 0 h 321"/>
                <a:gd name="T12" fmla="*/ 0 w 99"/>
                <a:gd name="T13" fmla="*/ 1 h 321"/>
                <a:gd name="T14" fmla="*/ 3 w 99"/>
                <a:gd name="T15" fmla="*/ 1 h 321"/>
                <a:gd name="T16" fmla="*/ 6 w 99"/>
                <a:gd name="T17" fmla="*/ 1 h 321"/>
                <a:gd name="T18" fmla="*/ 13 w 99"/>
                <a:gd name="T19" fmla="*/ 1 h 321"/>
                <a:gd name="T20" fmla="*/ 13 w 99"/>
                <a:gd name="T21" fmla="*/ 0 h 321"/>
                <a:gd name="T22" fmla="*/ 13 w 99"/>
                <a:gd name="T23" fmla="*/ 40 h 321"/>
                <a:gd name="T24" fmla="*/ 13 w 99"/>
                <a:gd name="T25" fmla="*/ 41 h 3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9"/>
                <a:gd name="T40" fmla="*/ 0 h 321"/>
                <a:gd name="T41" fmla="*/ 99 w 99"/>
                <a:gd name="T42" fmla="*/ 321 h 3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9" h="321">
                  <a:moveTo>
                    <a:pt x="99" y="321"/>
                  </a:moveTo>
                  <a:lnTo>
                    <a:pt x="89" y="321"/>
                  </a:lnTo>
                  <a:lnTo>
                    <a:pt x="45" y="315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0"/>
                  </a:lnTo>
                  <a:lnTo>
                    <a:pt x="0" y="4"/>
                  </a:lnTo>
                  <a:lnTo>
                    <a:pt x="24" y="2"/>
                  </a:lnTo>
                  <a:lnTo>
                    <a:pt x="48" y="3"/>
                  </a:lnTo>
                  <a:lnTo>
                    <a:pt x="99" y="4"/>
                  </a:lnTo>
                  <a:lnTo>
                    <a:pt x="99" y="0"/>
                  </a:lnTo>
                  <a:lnTo>
                    <a:pt x="99" y="315"/>
                  </a:lnTo>
                  <a:lnTo>
                    <a:pt x="99" y="321"/>
                  </a:lnTo>
                  <a:close/>
                </a:path>
              </a:pathLst>
            </a:custGeom>
            <a:solidFill>
              <a:srgbClr val="CFCF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712" name="Freeform 191"/>
            <p:cNvSpPr>
              <a:spLocks/>
            </p:cNvSpPr>
            <p:nvPr/>
          </p:nvSpPr>
          <p:spPr bwMode="auto">
            <a:xfrm>
              <a:off x="2122" y="1385"/>
              <a:ext cx="50" cy="161"/>
            </a:xfrm>
            <a:custGeom>
              <a:avLst/>
              <a:gdLst>
                <a:gd name="T0" fmla="*/ 13 w 99"/>
                <a:gd name="T1" fmla="*/ 2 h 321"/>
                <a:gd name="T2" fmla="*/ 12 w 99"/>
                <a:gd name="T3" fmla="*/ 1 h 321"/>
                <a:gd name="T4" fmla="*/ 11 w 99"/>
                <a:gd name="T5" fmla="*/ 1 h 321"/>
                <a:gd name="T6" fmla="*/ 8 w 99"/>
                <a:gd name="T7" fmla="*/ 1 h 321"/>
                <a:gd name="T8" fmla="*/ 1 w 99"/>
                <a:gd name="T9" fmla="*/ 1 h 321"/>
                <a:gd name="T10" fmla="*/ 0 w 99"/>
                <a:gd name="T11" fmla="*/ 0 h 321"/>
                <a:gd name="T12" fmla="*/ 0 w 99"/>
                <a:gd name="T13" fmla="*/ 39 h 321"/>
                <a:gd name="T14" fmla="*/ 1 w 99"/>
                <a:gd name="T15" fmla="*/ 40 h 321"/>
                <a:gd name="T16" fmla="*/ 3 w 99"/>
                <a:gd name="T17" fmla="*/ 40 h 321"/>
                <a:gd name="T18" fmla="*/ 5 w 99"/>
                <a:gd name="T19" fmla="*/ 40 h 321"/>
                <a:gd name="T20" fmla="*/ 6 w 99"/>
                <a:gd name="T21" fmla="*/ 41 h 321"/>
                <a:gd name="T22" fmla="*/ 13 w 99"/>
                <a:gd name="T23" fmla="*/ 41 h 321"/>
                <a:gd name="T24" fmla="*/ 13 w 99"/>
                <a:gd name="T25" fmla="*/ 40 h 321"/>
                <a:gd name="T26" fmla="*/ 13 w 99"/>
                <a:gd name="T27" fmla="*/ 1 h 321"/>
                <a:gd name="T28" fmla="*/ 13 w 99"/>
                <a:gd name="T29" fmla="*/ 2 h 3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9"/>
                <a:gd name="T46" fmla="*/ 0 h 321"/>
                <a:gd name="T47" fmla="*/ 99 w 99"/>
                <a:gd name="T48" fmla="*/ 321 h 3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9" h="321">
                  <a:moveTo>
                    <a:pt x="99" y="10"/>
                  </a:moveTo>
                  <a:lnTo>
                    <a:pt x="91" y="7"/>
                  </a:lnTo>
                  <a:lnTo>
                    <a:pt x="81" y="6"/>
                  </a:lnTo>
                  <a:lnTo>
                    <a:pt x="63" y="4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311"/>
                  </a:lnTo>
                  <a:lnTo>
                    <a:pt x="6" y="315"/>
                  </a:lnTo>
                  <a:lnTo>
                    <a:pt x="24" y="316"/>
                  </a:lnTo>
                  <a:lnTo>
                    <a:pt x="34" y="318"/>
                  </a:lnTo>
                  <a:lnTo>
                    <a:pt x="42" y="321"/>
                  </a:lnTo>
                  <a:lnTo>
                    <a:pt x="99" y="321"/>
                  </a:lnTo>
                  <a:lnTo>
                    <a:pt x="99" y="315"/>
                  </a:lnTo>
                  <a:lnTo>
                    <a:pt x="99" y="4"/>
                  </a:lnTo>
                  <a:lnTo>
                    <a:pt x="99" y="10"/>
                  </a:lnTo>
                  <a:close/>
                </a:path>
              </a:pathLst>
            </a:custGeom>
            <a:solidFill>
              <a:srgbClr val="CBC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713" name="Freeform 192"/>
            <p:cNvSpPr>
              <a:spLocks/>
            </p:cNvSpPr>
            <p:nvPr/>
          </p:nvSpPr>
          <p:spPr bwMode="auto">
            <a:xfrm>
              <a:off x="2149" y="1385"/>
              <a:ext cx="46" cy="161"/>
            </a:xfrm>
            <a:custGeom>
              <a:avLst/>
              <a:gdLst>
                <a:gd name="T0" fmla="*/ 11 w 93"/>
                <a:gd name="T1" fmla="*/ 2 h 321"/>
                <a:gd name="T2" fmla="*/ 6 w 93"/>
                <a:gd name="T3" fmla="*/ 1 h 321"/>
                <a:gd name="T4" fmla="*/ 4 w 93"/>
                <a:gd name="T5" fmla="*/ 1 h 321"/>
                <a:gd name="T6" fmla="*/ 1 w 93"/>
                <a:gd name="T7" fmla="*/ 1 h 321"/>
                <a:gd name="T8" fmla="*/ 0 w 93"/>
                <a:gd name="T9" fmla="*/ 1 h 321"/>
                <a:gd name="T10" fmla="*/ 0 w 93"/>
                <a:gd name="T11" fmla="*/ 0 h 321"/>
                <a:gd name="T12" fmla="*/ 0 w 93"/>
                <a:gd name="T13" fmla="*/ 40 h 321"/>
                <a:gd name="T14" fmla="*/ 0 w 93"/>
                <a:gd name="T15" fmla="*/ 41 h 321"/>
                <a:gd name="T16" fmla="*/ 11 w 93"/>
                <a:gd name="T17" fmla="*/ 41 h 321"/>
                <a:gd name="T18" fmla="*/ 11 w 93"/>
                <a:gd name="T19" fmla="*/ 40 h 321"/>
                <a:gd name="T20" fmla="*/ 11 w 93"/>
                <a:gd name="T21" fmla="*/ 2 h 3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3"/>
                <a:gd name="T34" fmla="*/ 0 h 321"/>
                <a:gd name="T35" fmla="*/ 93 w 93"/>
                <a:gd name="T36" fmla="*/ 321 h 3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3" h="321">
                  <a:moveTo>
                    <a:pt x="93" y="10"/>
                  </a:moveTo>
                  <a:lnTo>
                    <a:pt x="54" y="8"/>
                  </a:lnTo>
                  <a:lnTo>
                    <a:pt x="33" y="6"/>
                  </a:lnTo>
                  <a:lnTo>
                    <a:pt x="11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315"/>
                  </a:lnTo>
                  <a:lnTo>
                    <a:pt x="0" y="321"/>
                  </a:lnTo>
                  <a:lnTo>
                    <a:pt x="93" y="321"/>
                  </a:lnTo>
                  <a:lnTo>
                    <a:pt x="93" y="315"/>
                  </a:lnTo>
                  <a:lnTo>
                    <a:pt x="93" y="10"/>
                  </a:lnTo>
                  <a:close/>
                </a:path>
              </a:pathLst>
            </a:custGeom>
            <a:solidFill>
              <a:srgbClr val="CBC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714" name="Freeform 193"/>
            <p:cNvSpPr>
              <a:spLocks/>
            </p:cNvSpPr>
            <p:nvPr/>
          </p:nvSpPr>
          <p:spPr bwMode="auto">
            <a:xfrm>
              <a:off x="2172" y="1387"/>
              <a:ext cx="47" cy="159"/>
            </a:xfrm>
            <a:custGeom>
              <a:avLst/>
              <a:gdLst>
                <a:gd name="T0" fmla="*/ 12 w 93"/>
                <a:gd name="T1" fmla="*/ 2 h 317"/>
                <a:gd name="T2" fmla="*/ 6 w 93"/>
                <a:gd name="T3" fmla="*/ 2 h 317"/>
                <a:gd name="T4" fmla="*/ 0 w 93"/>
                <a:gd name="T5" fmla="*/ 1 h 317"/>
                <a:gd name="T6" fmla="*/ 0 w 93"/>
                <a:gd name="T7" fmla="*/ 0 h 317"/>
                <a:gd name="T8" fmla="*/ 0 w 93"/>
                <a:gd name="T9" fmla="*/ 39 h 317"/>
                <a:gd name="T10" fmla="*/ 0 w 93"/>
                <a:gd name="T11" fmla="*/ 40 h 317"/>
                <a:gd name="T12" fmla="*/ 6 w 93"/>
                <a:gd name="T13" fmla="*/ 40 h 317"/>
                <a:gd name="T14" fmla="*/ 9 w 93"/>
                <a:gd name="T15" fmla="*/ 40 h 317"/>
                <a:gd name="T16" fmla="*/ 12 w 93"/>
                <a:gd name="T17" fmla="*/ 39 h 317"/>
                <a:gd name="T18" fmla="*/ 12 w 93"/>
                <a:gd name="T19" fmla="*/ 2 h 317"/>
                <a:gd name="T20" fmla="*/ 12 w 93"/>
                <a:gd name="T21" fmla="*/ 2 h 3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3"/>
                <a:gd name="T34" fmla="*/ 0 h 317"/>
                <a:gd name="T35" fmla="*/ 93 w 93"/>
                <a:gd name="T36" fmla="*/ 317 h 3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3" h="317">
                  <a:moveTo>
                    <a:pt x="93" y="16"/>
                  </a:moveTo>
                  <a:lnTo>
                    <a:pt x="46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46" y="316"/>
                  </a:lnTo>
                  <a:lnTo>
                    <a:pt x="70" y="315"/>
                  </a:lnTo>
                  <a:lnTo>
                    <a:pt x="93" y="311"/>
                  </a:lnTo>
                  <a:lnTo>
                    <a:pt x="93" y="11"/>
                  </a:lnTo>
                  <a:lnTo>
                    <a:pt x="93" y="16"/>
                  </a:lnTo>
                  <a:close/>
                </a:path>
              </a:pathLst>
            </a:custGeom>
            <a:solidFill>
              <a:srgbClr val="C9C9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715" name="Freeform 194"/>
            <p:cNvSpPr>
              <a:spLocks/>
            </p:cNvSpPr>
            <p:nvPr/>
          </p:nvSpPr>
          <p:spPr bwMode="auto">
            <a:xfrm>
              <a:off x="2195" y="1390"/>
              <a:ext cx="50" cy="156"/>
            </a:xfrm>
            <a:custGeom>
              <a:avLst/>
              <a:gdLst>
                <a:gd name="T0" fmla="*/ 13 w 99"/>
                <a:gd name="T1" fmla="*/ 3 h 311"/>
                <a:gd name="T2" fmla="*/ 10 w 99"/>
                <a:gd name="T3" fmla="*/ 2 h 311"/>
                <a:gd name="T4" fmla="*/ 7 w 99"/>
                <a:gd name="T5" fmla="*/ 1 h 311"/>
                <a:gd name="T6" fmla="*/ 0 w 99"/>
                <a:gd name="T7" fmla="*/ 0 h 311"/>
                <a:gd name="T8" fmla="*/ 0 w 99"/>
                <a:gd name="T9" fmla="*/ 39 h 311"/>
                <a:gd name="T10" fmla="*/ 0 w 99"/>
                <a:gd name="T11" fmla="*/ 39 h 311"/>
                <a:gd name="T12" fmla="*/ 4 w 99"/>
                <a:gd name="T13" fmla="*/ 39 h 311"/>
                <a:gd name="T14" fmla="*/ 7 w 99"/>
                <a:gd name="T15" fmla="*/ 39 h 311"/>
                <a:gd name="T16" fmla="*/ 13 w 99"/>
                <a:gd name="T17" fmla="*/ 38 h 311"/>
                <a:gd name="T18" fmla="*/ 13 w 99"/>
                <a:gd name="T19" fmla="*/ 2 h 311"/>
                <a:gd name="T20" fmla="*/ 13 w 99"/>
                <a:gd name="T21" fmla="*/ 3 h 3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311"/>
                <a:gd name="T35" fmla="*/ 99 w 99"/>
                <a:gd name="T36" fmla="*/ 311 h 3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311">
                  <a:moveTo>
                    <a:pt x="99" y="20"/>
                  </a:moveTo>
                  <a:lnTo>
                    <a:pt x="76" y="13"/>
                  </a:lnTo>
                  <a:lnTo>
                    <a:pt x="52" y="8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0" y="311"/>
                  </a:lnTo>
                  <a:lnTo>
                    <a:pt x="27" y="308"/>
                  </a:lnTo>
                  <a:lnTo>
                    <a:pt x="52" y="305"/>
                  </a:lnTo>
                  <a:lnTo>
                    <a:pt x="99" y="301"/>
                  </a:lnTo>
                  <a:lnTo>
                    <a:pt x="99" y="15"/>
                  </a:lnTo>
                  <a:lnTo>
                    <a:pt x="99" y="20"/>
                  </a:lnTo>
                  <a:close/>
                </a:path>
              </a:pathLst>
            </a:custGeom>
            <a:solidFill>
              <a:srgbClr val="C9C9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716" name="Freeform 195"/>
            <p:cNvSpPr>
              <a:spLocks/>
            </p:cNvSpPr>
            <p:nvPr/>
          </p:nvSpPr>
          <p:spPr bwMode="auto">
            <a:xfrm>
              <a:off x="2219" y="1392"/>
              <a:ext cx="49" cy="151"/>
            </a:xfrm>
            <a:custGeom>
              <a:avLst/>
              <a:gdLst>
                <a:gd name="T0" fmla="*/ 12 w 99"/>
                <a:gd name="T1" fmla="*/ 4 h 300"/>
                <a:gd name="T2" fmla="*/ 6 w 99"/>
                <a:gd name="T3" fmla="*/ 2 h 300"/>
                <a:gd name="T4" fmla="*/ 3 w 99"/>
                <a:gd name="T5" fmla="*/ 2 h 300"/>
                <a:gd name="T6" fmla="*/ 0 w 99"/>
                <a:gd name="T7" fmla="*/ 1 h 300"/>
                <a:gd name="T8" fmla="*/ 0 w 99"/>
                <a:gd name="T9" fmla="*/ 0 h 300"/>
                <a:gd name="T10" fmla="*/ 0 w 99"/>
                <a:gd name="T11" fmla="*/ 38 h 300"/>
                <a:gd name="T12" fmla="*/ 3 w 99"/>
                <a:gd name="T13" fmla="*/ 38 h 300"/>
                <a:gd name="T14" fmla="*/ 6 w 99"/>
                <a:gd name="T15" fmla="*/ 38 h 300"/>
                <a:gd name="T16" fmla="*/ 12 w 99"/>
                <a:gd name="T17" fmla="*/ 37 h 300"/>
                <a:gd name="T18" fmla="*/ 12 w 99"/>
                <a:gd name="T19" fmla="*/ 3 h 300"/>
                <a:gd name="T20" fmla="*/ 12 w 99"/>
                <a:gd name="T21" fmla="*/ 4 h 3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300"/>
                <a:gd name="T35" fmla="*/ 99 w 99"/>
                <a:gd name="T36" fmla="*/ 300 h 3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300">
                  <a:moveTo>
                    <a:pt x="99" y="25"/>
                  </a:moveTo>
                  <a:lnTo>
                    <a:pt x="51" y="14"/>
                  </a:lnTo>
                  <a:lnTo>
                    <a:pt x="27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300"/>
                  </a:lnTo>
                  <a:lnTo>
                    <a:pt x="27" y="299"/>
                  </a:lnTo>
                  <a:lnTo>
                    <a:pt x="51" y="297"/>
                  </a:lnTo>
                  <a:lnTo>
                    <a:pt x="99" y="290"/>
                  </a:lnTo>
                  <a:lnTo>
                    <a:pt x="99" y="21"/>
                  </a:lnTo>
                  <a:lnTo>
                    <a:pt x="99" y="25"/>
                  </a:lnTo>
                  <a:close/>
                </a:path>
              </a:pathLst>
            </a:custGeom>
            <a:solidFill>
              <a:srgbClr val="C7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717" name="Freeform 196"/>
            <p:cNvSpPr>
              <a:spLocks/>
            </p:cNvSpPr>
            <p:nvPr/>
          </p:nvSpPr>
          <p:spPr bwMode="auto">
            <a:xfrm>
              <a:off x="2245" y="1398"/>
              <a:ext cx="46" cy="142"/>
            </a:xfrm>
            <a:custGeom>
              <a:avLst/>
              <a:gdLst>
                <a:gd name="T0" fmla="*/ 11 w 94"/>
                <a:gd name="T1" fmla="*/ 4 h 286"/>
                <a:gd name="T2" fmla="*/ 9 w 94"/>
                <a:gd name="T3" fmla="*/ 3 h 286"/>
                <a:gd name="T4" fmla="*/ 6 w 94"/>
                <a:gd name="T5" fmla="*/ 2 h 286"/>
                <a:gd name="T6" fmla="*/ 0 w 94"/>
                <a:gd name="T7" fmla="*/ 0 h 286"/>
                <a:gd name="T8" fmla="*/ 0 w 94"/>
                <a:gd name="T9" fmla="*/ 0 h 286"/>
                <a:gd name="T10" fmla="*/ 0 w 94"/>
                <a:gd name="T11" fmla="*/ 35 h 286"/>
                <a:gd name="T12" fmla="*/ 3 w 94"/>
                <a:gd name="T13" fmla="*/ 35 h 286"/>
                <a:gd name="T14" fmla="*/ 6 w 94"/>
                <a:gd name="T15" fmla="*/ 34 h 286"/>
                <a:gd name="T16" fmla="*/ 9 w 94"/>
                <a:gd name="T17" fmla="*/ 34 h 286"/>
                <a:gd name="T18" fmla="*/ 11 w 94"/>
                <a:gd name="T19" fmla="*/ 33 h 286"/>
                <a:gd name="T20" fmla="*/ 11 w 94"/>
                <a:gd name="T21" fmla="*/ 3 h 286"/>
                <a:gd name="T22" fmla="*/ 11 w 94"/>
                <a:gd name="T23" fmla="*/ 4 h 2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4"/>
                <a:gd name="T37" fmla="*/ 0 h 286"/>
                <a:gd name="T38" fmla="*/ 94 w 94"/>
                <a:gd name="T39" fmla="*/ 286 h 2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4" h="286">
                  <a:moveTo>
                    <a:pt x="94" y="32"/>
                  </a:moveTo>
                  <a:lnTo>
                    <a:pt x="73" y="24"/>
                  </a:lnTo>
                  <a:lnTo>
                    <a:pt x="49" y="1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286"/>
                  </a:lnTo>
                  <a:lnTo>
                    <a:pt x="25" y="282"/>
                  </a:lnTo>
                  <a:lnTo>
                    <a:pt x="49" y="280"/>
                  </a:lnTo>
                  <a:lnTo>
                    <a:pt x="73" y="275"/>
                  </a:lnTo>
                  <a:lnTo>
                    <a:pt x="94" y="269"/>
                  </a:lnTo>
                  <a:lnTo>
                    <a:pt x="94" y="26"/>
                  </a:lnTo>
                  <a:lnTo>
                    <a:pt x="94" y="32"/>
                  </a:lnTo>
                  <a:close/>
                </a:path>
              </a:pathLst>
            </a:custGeom>
            <a:solidFill>
              <a:srgbClr val="C7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718" name="Freeform 197"/>
            <p:cNvSpPr>
              <a:spLocks/>
            </p:cNvSpPr>
            <p:nvPr/>
          </p:nvSpPr>
          <p:spPr bwMode="auto">
            <a:xfrm>
              <a:off x="2268" y="1403"/>
              <a:ext cx="50" cy="134"/>
            </a:xfrm>
            <a:custGeom>
              <a:avLst/>
              <a:gdLst>
                <a:gd name="T0" fmla="*/ 13 w 99"/>
                <a:gd name="T1" fmla="*/ 4 h 269"/>
                <a:gd name="T2" fmla="*/ 10 w 99"/>
                <a:gd name="T3" fmla="*/ 3 h 269"/>
                <a:gd name="T4" fmla="*/ 7 w 99"/>
                <a:gd name="T5" fmla="*/ 2 h 269"/>
                <a:gd name="T6" fmla="*/ 4 w 99"/>
                <a:gd name="T7" fmla="*/ 1 h 269"/>
                <a:gd name="T8" fmla="*/ 0 w 99"/>
                <a:gd name="T9" fmla="*/ 0 h 269"/>
                <a:gd name="T10" fmla="*/ 0 w 99"/>
                <a:gd name="T11" fmla="*/ 0 h 269"/>
                <a:gd name="T12" fmla="*/ 0 w 99"/>
                <a:gd name="T13" fmla="*/ 33 h 269"/>
                <a:gd name="T14" fmla="*/ 7 w 99"/>
                <a:gd name="T15" fmla="*/ 32 h 269"/>
                <a:gd name="T16" fmla="*/ 13 w 99"/>
                <a:gd name="T17" fmla="*/ 31 h 269"/>
                <a:gd name="T18" fmla="*/ 12 w 99"/>
                <a:gd name="T19" fmla="*/ 30 h 269"/>
                <a:gd name="T20" fmla="*/ 12 w 99"/>
                <a:gd name="T21" fmla="*/ 3 h 269"/>
                <a:gd name="T22" fmla="*/ 13 w 99"/>
                <a:gd name="T23" fmla="*/ 4 h 2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269"/>
                <a:gd name="T38" fmla="*/ 99 w 99"/>
                <a:gd name="T39" fmla="*/ 269 h 2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269">
                  <a:moveTo>
                    <a:pt x="99" y="36"/>
                  </a:moveTo>
                  <a:lnTo>
                    <a:pt x="76" y="27"/>
                  </a:lnTo>
                  <a:lnTo>
                    <a:pt x="51" y="18"/>
                  </a:lnTo>
                  <a:lnTo>
                    <a:pt x="27" y="11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269"/>
                  </a:lnTo>
                  <a:lnTo>
                    <a:pt x="51" y="261"/>
                  </a:lnTo>
                  <a:lnTo>
                    <a:pt x="99" y="248"/>
                  </a:lnTo>
                  <a:lnTo>
                    <a:pt x="93" y="243"/>
                  </a:lnTo>
                  <a:lnTo>
                    <a:pt x="93" y="31"/>
                  </a:lnTo>
                  <a:lnTo>
                    <a:pt x="99" y="36"/>
                  </a:lnTo>
                  <a:close/>
                </a:path>
              </a:pathLst>
            </a:custGeom>
            <a:solidFill>
              <a:srgbClr val="C4C4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719" name="Freeform 198"/>
            <p:cNvSpPr>
              <a:spLocks/>
            </p:cNvSpPr>
            <p:nvPr/>
          </p:nvSpPr>
          <p:spPr bwMode="auto">
            <a:xfrm>
              <a:off x="2291" y="1410"/>
              <a:ext cx="50" cy="122"/>
            </a:xfrm>
            <a:custGeom>
              <a:avLst/>
              <a:gdLst>
                <a:gd name="T0" fmla="*/ 13 w 99"/>
                <a:gd name="T1" fmla="*/ 6 h 243"/>
                <a:gd name="T2" fmla="*/ 10 w 99"/>
                <a:gd name="T3" fmla="*/ 4 h 243"/>
                <a:gd name="T4" fmla="*/ 7 w 99"/>
                <a:gd name="T5" fmla="*/ 3 h 243"/>
                <a:gd name="T6" fmla="*/ 4 w 99"/>
                <a:gd name="T7" fmla="*/ 2 h 243"/>
                <a:gd name="T8" fmla="*/ 0 w 99"/>
                <a:gd name="T9" fmla="*/ 1 h 243"/>
                <a:gd name="T10" fmla="*/ 0 w 99"/>
                <a:gd name="T11" fmla="*/ 0 h 243"/>
                <a:gd name="T12" fmla="*/ 0 w 99"/>
                <a:gd name="T13" fmla="*/ 31 h 243"/>
                <a:gd name="T14" fmla="*/ 4 w 99"/>
                <a:gd name="T15" fmla="*/ 30 h 243"/>
                <a:gd name="T16" fmla="*/ 7 w 99"/>
                <a:gd name="T17" fmla="*/ 29 h 243"/>
                <a:gd name="T18" fmla="*/ 10 w 99"/>
                <a:gd name="T19" fmla="*/ 28 h 243"/>
                <a:gd name="T20" fmla="*/ 13 w 99"/>
                <a:gd name="T21" fmla="*/ 27 h 243"/>
                <a:gd name="T22" fmla="*/ 13 w 99"/>
                <a:gd name="T23" fmla="*/ 26 h 243"/>
                <a:gd name="T24" fmla="*/ 13 w 99"/>
                <a:gd name="T25" fmla="*/ 6 h 2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9"/>
                <a:gd name="T40" fmla="*/ 0 h 243"/>
                <a:gd name="T41" fmla="*/ 99 w 99"/>
                <a:gd name="T42" fmla="*/ 243 h 2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9" h="243">
                  <a:moveTo>
                    <a:pt x="99" y="42"/>
                  </a:moveTo>
                  <a:lnTo>
                    <a:pt x="79" y="31"/>
                  </a:lnTo>
                  <a:lnTo>
                    <a:pt x="56" y="22"/>
                  </a:lnTo>
                  <a:lnTo>
                    <a:pt x="29" y="14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243"/>
                  </a:lnTo>
                  <a:lnTo>
                    <a:pt x="29" y="239"/>
                  </a:lnTo>
                  <a:lnTo>
                    <a:pt x="56" y="232"/>
                  </a:lnTo>
                  <a:lnTo>
                    <a:pt x="79" y="223"/>
                  </a:lnTo>
                  <a:lnTo>
                    <a:pt x="99" y="213"/>
                  </a:lnTo>
                  <a:lnTo>
                    <a:pt x="99" y="207"/>
                  </a:lnTo>
                  <a:lnTo>
                    <a:pt x="99" y="42"/>
                  </a:lnTo>
                  <a:close/>
                </a:path>
              </a:pathLst>
            </a:custGeom>
            <a:solidFill>
              <a:srgbClr val="C4C4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720" name="Freeform 199"/>
            <p:cNvSpPr>
              <a:spLocks/>
            </p:cNvSpPr>
            <p:nvPr/>
          </p:nvSpPr>
          <p:spPr bwMode="auto">
            <a:xfrm>
              <a:off x="2315" y="1419"/>
              <a:ext cx="49" cy="108"/>
            </a:xfrm>
            <a:custGeom>
              <a:avLst/>
              <a:gdLst>
                <a:gd name="T0" fmla="*/ 12 w 99"/>
                <a:gd name="T1" fmla="*/ 7 h 217"/>
                <a:gd name="T2" fmla="*/ 10 w 99"/>
                <a:gd name="T3" fmla="*/ 5 h 217"/>
                <a:gd name="T4" fmla="*/ 7 w 99"/>
                <a:gd name="T5" fmla="*/ 4 h 217"/>
                <a:gd name="T6" fmla="*/ 4 w 99"/>
                <a:gd name="T7" fmla="*/ 2 h 217"/>
                <a:gd name="T8" fmla="*/ 0 w 99"/>
                <a:gd name="T9" fmla="*/ 0 h 217"/>
                <a:gd name="T10" fmla="*/ 0 w 99"/>
                <a:gd name="T11" fmla="*/ 0 h 217"/>
                <a:gd name="T12" fmla="*/ 0 w 99"/>
                <a:gd name="T13" fmla="*/ 26 h 217"/>
                <a:gd name="T14" fmla="*/ 0 w 99"/>
                <a:gd name="T15" fmla="*/ 27 h 217"/>
                <a:gd name="T16" fmla="*/ 4 w 99"/>
                <a:gd name="T17" fmla="*/ 25 h 217"/>
                <a:gd name="T18" fmla="*/ 7 w 99"/>
                <a:gd name="T19" fmla="*/ 24 h 217"/>
                <a:gd name="T20" fmla="*/ 10 w 99"/>
                <a:gd name="T21" fmla="*/ 22 h 217"/>
                <a:gd name="T22" fmla="*/ 12 w 99"/>
                <a:gd name="T23" fmla="*/ 20 h 217"/>
                <a:gd name="T24" fmla="*/ 12 w 99"/>
                <a:gd name="T25" fmla="*/ 7 h 2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9"/>
                <a:gd name="T40" fmla="*/ 0 h 217"/>
                <a:gd name="T41" fmla="*/ 99 w 99"/>
                <a:gd name="T42" fmla="*/ 217 h 2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9" h="217">
                  <a:moveTo>
                    <a:pt x="99" y="62"/>
                  </a:moveTo>
                  <a:lnTo>
                    <a:pt x="82" y="47"/>
                  </a:lnTo>
                  <a:lnTo>
                    <a:pt x="61" y="32"/>
                  </a:lnTo>
                  <a:lnTo>
                    <a:pt x="35" y="18"/>
                  </a:lnTo>
                  <a:lnTo>
                    <a:pt x="6" y="5"/>
                  </a:lnTo>
                  <a:lnTo>
                    <a:pt x="0" y="0"/>
                  </a:lnTo>
                  <a:lnTo>
                    <a:pt x="0" y="212"/>
                  </a:lnTo>
                  <a:lnTo>
                    <a:pt x="6" y="217"/>
                  </a:lnTo>
                  <a:lnTo>
                    <a:pt x="35" y="205"/>
                  </a:lnTo>
                  <a:lnTo>
                    <a:pt x="61" y="193"/>
                  </a:lnTo>
                  <a:lnTo>
                    <a:pt x="82" y="181"/>
                  </a:lnTo>
                  <a:lnTo>
                    <a:pt x="99" y="166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C2C2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721" name="Freeform 200"/>
            <p:cNvSpPr>
              <a:spLocks/>
            </p:cNvSpPr>
            <p:nvPr/>
          </p:nvSpPr>
          <p:spPr bwMode="auto">
            <a:xfrm>
              <a:off x="2341" y="1431"/>
              <a:ext cx="34" cy="86"/>
            </a:xfrm>
            <a:custGeom>
              <a:avLst/>
              <a:gdLst>
                <a:gd name="T0" fmla="*/ 0 w 68"/>
                <a:gd name="T1" fmla="*/ 0 h 171"/>
                <a:gd name="T2" fmla="*/ 2 w 68"/>
                <a:gd name="T3" fmla="*/ 2 h 171"/>
                <a:gd name="T4" fmla="*/ 3 w 68"/>
                <a:gd name="T5" fmla="*/ 3 h 171"/>
                <a:gd name="T6" fmla="*/ 5 w 68"/>
                <a:gd name="T7" fmla="*/ 4 h 171"/>
                <a:gd name="T8" fmla="*/ 6 w 68"/>
                <a:gd name="T9" fmla="*/ 6 h 171"/>
                <a:gd name="T10" fmla="*/ 7 w 68"/>
                <a:gd name="T11" fmla="*/ 8 h 171"/>
                <a:gd name="T12" fmla="*/ 9 w 68"/>
                <a:gd name="T13" fmla="*/ 9 h 171"/>
                <a:gd name="T14" fmla="*/ 9 w 68"/>
                <a:gd name="T15" fmla="*/ 11 h 171"/>
                <a:gd name="T16" fmla="*/ 9 w 68"/>
                <a:gd name="T17" fmla="*/ 12 h 171"/>
                <a:gd name="T18" fmla="*/ 9 w 68"/>
                <a:gd name="T19" fmla="*/ 14 h 171"/>
                <a:gd name="T20" fmla="*/ 7 w 68"/>
                <a:gd name="T21" fmla="*/ 15 h 171"/>
                <a:gd name="T22" fmla="*/ 7 w 68"/>
                <a:gd name="T23" fmla="*/ 16 h 171"/>
                <a:gd name="T24" fmla="*/ 6 w 68"/>
                <a:gd name="T25" fmla="*/ 17 h 171"/>
                <a:gd name="T26" fmla="*/ 4 w 68"/>
                <a:gd name="T27" fmla="*/ 19 h 171"/>
                <a:gd name="T28" fmla="*/ 3 w 68"/>
                <a:gd name="T29" fmla="*/ 20 h 171"/>
                <a:gd name="T30" fmla="*/ 1 w 68"/>
                <a:gd name="T31" fmla="*/ 21 h 171"/>
                <a:gd name="T32" fmla="*/ 0 w 68"/>
                <a:gd name="T33" fmla="*/ 22 h 171"/>
                <a:gd name="T34" fmla="*/ 0 w 68"/>
                <a:gd name="T35" fmla="*/ 21 h 171"/>
                <a:gd name="T36" fmla="*/ 0 w 68"/>
                <a:gd name="T37" fmla="*/ 0 h 1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8"/>
                <a:gd name="T58" fmla="*/ 0 h 171"/>
                <a:gd name="T59" fmla="*/ 68 w 68"/>
                <a:gd name="T60" fmla="*/ 171 h 1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8" h="171">
                  <a:moveTo>
                    <a:pt x="0" y="0"/>
                  </a:moveTo>
                  <a:lnTo>
                    <a:pt x="16" y="10"/>
                  </a:lnTo>
                  <a:lnTo>
                    <a:pt x="31" y="21"/>
                  </a:lnTo>
                  <a:lnTo>
                    <a:pt x="43" y="32"/>
                  </a:lnTo>
                  <a:lnTo>
                    <a:pt x="53" y="44"/>
                  </a:lnTo>
                  <a:lnTo>
                    <a:pt x="60" y="57"/>
                  </a:lnTo>
                  <a:lnTo>
                    <a:pt x="66" y="69"/>
                  </a:lnTo>
                  <a:lnTo>
                    <a:pt x="68" y="81"/>
                  </a:lnTo>
                  <a:lnTo>
                    <a:pt x="67" y="93"/>
                  </a:lnTo>
                  <a:lnTo>
                    <a:pt x="66" y="105"/>
                  </a:lnTo>
                  <a:lnTo>
                    <a:pt x="62" y="115"/>
                  </a:lnTo>
                  <a:lnTo>
                    <a:pt x="57" y="126"/>
                  </a:lnTo>
                  <a:lnTo>
                    <a:pt x="50" y="136"/>
                  </a:lnTo>
                  <a:lnTo>
                    <a:pt x="39" y="145"/>
                  </a:lnTo>
                  <a:lnTo>
                    <a:pt x="28" y="155"/>
                  </a:lnTo>
                  <a:lnTo>
                    <a:pt x="15" y="163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C2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722" name="Freeform 201"/>
            <p:cNvSpPr>
              <a:spLocks/>
            </p:cNvSpPr>
            <p:nvPr/>
          </p:nvSpPr>
          <p:spPr bwMode="auto">
            <a:xfrm>
              <a:off x="2364" y="1449"/>
              <a:ext cx="11" cy="52"/>
            </a:xfrm>
            <a:custGeom>
              <a:avLst/>
              <a:gdLst>
                <a:gd name="T0" fmla="*/ 0 w 22"/>
                <a:gd name="T1" fmla="*/ 0 h 104"/>
                <a:gd name="T2" fmla="*/ 1 w 22"/>
                <a:gd name="T3" fmla="*/ 2 h 104"/>
                <a:gd name="T4" fmla="*/ 3 w 22"/>
                <a:gd name="T5" fmla="*/ 3 h 104"/>
                <a:gd name="T6" fmla="*/ 3 w 22"/>
                <a:gd name="T7" fmla="*/ 6 h 104"/>
                <a:gd name="T8" fmla="*/ 3 w 22"/>
                <a:gd name="T9" fmla="*/ 7 h 104"/>
                <a:gd name="T10" fmla="*/ 3 w 22"/>
                <a:gd name="T11" fmla="*/ 9 h 104"/>
                <a:gd name="T12" fmla="*/ 2 w 22"/>
                <a:gd name="T13" fmla="*/ 10 h 104"/>
                <a:gd name="T14" fmla="*/ 1 w 22"/>
                <a:gd name="T15" fmla="*/ 12 h 104"/>
                <a:gd name="T16" fmla="*/ 0 w 22"/>
                <a:gd name="T17" fmla="*/ 13 h 104"/>
                <a:gd name="T18" fmla="*/ 0 w 22"/>
                <a:gd name="T19" fmla="*/ 0 h 1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104"/>
                <a:gd name="T32" fmla="*/ 22 w 22"/>
                <a:gd name="T33" fmla="*/ 104 h 1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104">
                  <a:moveTo>
                    <a:pt x="0" y="0"/>
                  </a:moveTo>
                  <a:lnTo>
                    <a:pt x="11" y="15"/>
                  </a:lnTo>
                  <a:lnTo>
                    <a:pt x="19" y="29"/>
                  </a:lnTo>
                  <a:lnTo>
                    <a:pt x="22" y="42"/>
                  </a:lnTo>
                  <a:lnTo>
                    <a:pt x="21" y="57"/>
                  </a:lnTo>
                  <a:lnTo>
                    <a:pt x="20" y="69"/>
                  </a:lnTo>
                  <a:lnTo>
                    <a:pt x="16" y="80"/>
                  </a:lnTo>
                  <a:lnTo>
                    <a:pt x="11" y="92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723" name="Freeform 202"/>
            <p:cNvSpPr>
              <a:spLocks/>
            </p:cNvSpPr>
            <p:nvPr/>
          </p:nvSpPr>
          <p:spPr bwMode="auto">
            <a:xfrm>
              <a:off x="2154" y="1382"/>
              <a:ext cx="223" cy="96"/>
            </a:xfrm>
            <a:custGeom>
              <a:avLst/>
              <a:gdLst>
                <a:gd name="T0" fmla="*/ 55 w 447"/>
                <a:gd name="T1" fmla="*/ 24 h 192"/>
                <a:gd name="T2" fmla="*/ 55 w 447"/>
                <a:gd name="T3" fmla="*/ 22 h 192"/>
                <a:gd name="T4" fmla="*/ 53 w 447"/>
                <a:gd name="T5" fmla="*/ 17 h 192"/>
                <a:gd name="T6" fmla="*/ 43 w 447"/>
                <a:gd name="T7" fmla="*/ 10 h 192"/>
                <a:gd name="T8" fmla="*/ 35 w 447"/>
                <a:gd name="T9" fmla="*/ 6 h 192"/>
                <a:gd name="T10" fmla="*/ 22 w 447"/>
                <a:gd name="T11" fmla="*/ 3 h 192"/>
                <a:gd name="T12" fmla="*/ 16 w 447"/>
                <a:gd name="T13" fmla="*/ 2 h 192"/>
                <a:gd name="T14" fmla="*/ 11 w 447"/>
                <a:gd name="T15" fmla="*/ 1 h 192"/>
                <a:gd name="T16" fmla="*/ 5 w 447"/>
                <a:gd name="T17" fmla="*/ 0 h 192"/>
                <a:gd name="T18" fmla="*/ 0 w 447"/>
                <a:gd name="T19" fmla="*/ 0 h 192"/>
                <a:gd name="T20" fmla="*/ 0 w 447"/>
                <a:gd name="T21" fmla="*/ 3 h 192"/>
                <a:gd name="T22" fmla="*/ 5 w 447"/>
                <a:gd name="T23" fmla="*/ 3 h 192"/>
                <a:gd name="T24" fmla="*/ 21 w 447"/>
                <a:gd name="T25" fmla="*/ 6 h 192"/>
                <a:gd name="T26" fmla="*/ 38 w 447"/>
                <a:gd name="T27" fmla="*/ 11 h 192"/>
                <a:gd name="T28" fmla="*/ 45 w 447"/>
                <a:gd name="T29" fmla="*/ 13 h 192"/>
                <a:gd name="T30" fmla="*/ 52 w 447"/>
                <a:gd name="T31" fmla="*/ 19 h 192"/>
                <a:gd name="T32" fmla="*/ 53 w 447"/>
                <a:gd name="T33" fmla="*/ 24 h 192"/>
                <a:gd name="T34" fmla="*/ 55 w 447"/>
                <a:gd name="T35" fmla="*/ 24 h 1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7"/>
                <a:gd name="T55" fmla="*/ 0 h 192"/>
                <a:gd name="T56" fmla="*/ 447 w 447"/>
                <a:gd name="T57" fmla="*/ 192 h 19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7" h="192">
                  <a:moveTo>
                    <a:pt x="447" y="192"/>
                  </a:moveTo>
                  <a:lnTo>
                    <a:pt x="447" y="171"/>
                  </a:lnTo>
                  <a:lnTo>
                    <a:pt x="431" y="135"/>
                  </a:lnTo>
                  <a:lnTo>
                    <a:pt x="348" y="78"/>
                  </a:lnTo>
                  <a:lnTo>
                    <a:pt x="285" y="52"/>
                  </a:lnTo>
                  <a:lnTo>
                    <a:pt x="177" y="21"/>
                  </a:lnTo>
                  <a:lnTo>
                    <a:pt x="129" y="16"/>
                  </a:lnTo>
                  <a:lnTo>
                    <a:pt x="88" y="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42" y="21"/>
                  </a:lnTo>
                  <a:lnTo>
                    <a:pt x="171" y="42"/>
                  </a:lnTo>
                  <a:lnTo>
                    <a:pt x="306" y="83"/>
                  </a:lnTo>
                  <a:lnTo>
                    <a:pt x="363" y="109"/>
                  </a:lnTo>
                  <a:lnTo>
                    <a:pt x="416" y="150"/>
                  </a:lnTo>
                  <a:lnTo>
                    <a:pt x="431" y="192"/>
                  </a:lnTo>
                  <a:lnTo>
                    <a:pt x="447" y="1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724" name="Freeform 203"/>
            <p:cNvSpPr>
              <a:spLocks/>
            </p:cNvSpPr>
            <p:nvPr/>
          </p:nvSpPr>
          <p:spPr bwMode="auto">
            <a:xfrm>
              <a:off x="2143" y="1478"/>
              <a:ext cx="234" cy="72"/>
            </a:xfrm>
            <a:custGeom>
              <a:avLst/>
              <a:gdLst>
                <a:gd name="T0" fmla="*/ 0 w 468"/>
                <a:gd name="T1" fmla="*/ 18 h 144"/>
                <a:gd name="T2" fmla="*/ 6 w 468"/>
                <a:gd name="T3" fmla="*/ 18 h 144"/>
                <a:gd name="T4" fmla="*/ 23 w 468"/>
                <a:gd name="T5" fmla="*/ 18 h 144"/>
                <a:gd name="T6" fmla="*/ 31 w 468"/>
                <a:gd name="T7" fmla="*/ 17 h 144"/>
                <a:gd name="T8" fmla="*/ 37 w 468"/>
                <a:gd name="T9" fmla="*/ 14 h 144"/>
                <a:gd name="T10" fmla="*/ 41 w 468"/>
                <a:gd name="T11" fmla="*/ 14 h 144"/>
                <a:gd name="T12" fmla="*/ 48 w 468"/>
                <a:gd name="T13" fmla="*/ 11 h 144"/>
                <a:gd name="T14" fmla="*/ 54 w 468"/>
                <a:gd name="T15" fmla="*/ 9 h 144"/>
                <a:gd name="T16" fmla="*/ 56 w 468"/>
                <a:gd name="T17" fmla="*/ 6 h 144"/>
                <a:gd name="T18" fmla="*/ 59 w 468"/>
                <a:gd name="T19" fmla="*/ 1 h 144"/>
                <a:gd name="T20" fmla="*/ 59 w 468"/>
                <a:gd name="T21" fmla="*/ 0 h 144"/>
                <a:gd name="T22" fmla="*/ 57 w 468"/>
                <a:gd name="T23" fmla="*/ 0 h 144"/>
                <a:gd name="T24" fmla="*/ 56 w 468"/>
                <a:gd name="T25" fmla="*/ 3 h 144"/>
                <a:gd name="T26" fmla="*/ 52 w 468"/>
                <a:gd name="T27" fmla="*/ 6 h 144"/>
                <a:gd name="T28" fmla="*/ 44 w 468"/>
                <a:gd name="T29" fmla="*/ 10 h 144"/>
                <a:gd name="T30" fmla="*/ 36 w 468"/>
                <a:gd name="T31" fmla="*/ 13 h 144"/>
                <a:gd name="T32" fmla="*/ 23 w 468"/>
                <a:gd name="T33" fmla="*/ 14 h 144"/>
                <a:gd name="T34" fmla="*/ 17 w 468"/>
                <a:gd name="T35" fmla="*/ 14 h 144"/>
                <a:gd name="T36" fmla="*/ 11 w 468"/>
                <a:gd name="T37" fmla="*/ 15 h 144"/>
                <a:gd name="T38" fmla="*/ 6 w 468"/>
                <a:gd name="T39" fmla="*/ 15 h 144"/>
                <a:gd name="T40" fmla="*/ 0 w 468"/>
                <a:gd name="T41" fmla="*/ 14 h 144"/>
                <a:gd name="T42" fmla="*/ 0 w 468"/>
                <a:gd name="T43" fmla="*/ 18 h 1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68"/>
                <a:gd name="T67" fmla="*/ 0 h 144"/>
                <a:gd name="T68" fmla="*/ 468 w 468"/>
                <a:gd name="T69" fmla="*/ 144 h 1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68" h="144">
                  <a:moveTo>
                    <a:pt x="0" y="140"/>
                  </a:moveTo>
                  <a:lnTo>
                    <a:pt x="46" y="144"/>
                  </a:lnTo>
                  <a:lnTo>
                    <a:pt x="177" y="140"/>
                  </a:lnTo>
                  <a:lnTo>
                    <a:pt x="255" y="129"/>
                  </a:lnTo>
                  <a:lnTo>
                    <a:pt x="291" y="119"/>
                  </a:lnTo>
                  <a:lnTo>
                    <a:pt x="322" y="114"/>
                  </a:lnTo>
                  <a:lnTo>
                    <a:pt x="384" y="93"/>
                  </a:lnTo>
                  <a:lnTo>
                    <a:pt x="426" y="68"/>
                  </a:lnTo>
                  <a:lnTo>
                    <a:pt x="447" y="51"/>
                  </a:lnTo>
                  <a:lnTo>
                    <a:pt x="468" y="15"/>
                  </a:lnTo>
                  <a:lnTo>
                    <a:pt x="468" y="0"/>
                  </a:lnTo>
                  <a:lnTo>
                    <a:pt x="452" y="0"/>
                  </a:lnTo>
                  <a:lnTo>
                    <a:pt x="441" y="26"/>
                  </a:lnTo>
                  <a:lnTo>
                    <a:pt x="416" y="51"/>
                  </a:lnTo>
                  <a:lnTo>
                    <a:pt x="348" y="83"/>
                  </a:lnTo>
                  <a:lnTo>
                    <a:pt x="285" y="104"/>
                  </a:lnTo>
                  <a:lnTo>
                    <a:pt x="177" y="119"/>
                  </a:lnTo>
                  <a:lnTo>
                    <a:pt x="135" y="119"/>
                  </a:lnTo>
                  <a:lnTo>
                    <a:pt x="88" y="125"/>
                  </a:lnTo>
                  <a:lnTo>
                    <a:pt x="46" y="125"/>
                  </a:lnTo>
                  <a:lnTo>
                    <a:pt x="0" y="119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725" name="Freeform 204"/>
            <p:cNvSpPr>
              <a:spLocks/>
            </p:cNvSpPr>
            <p:nvPr/>
          </p:nvSpPr>
          <p:spPr bwMode="auto">
            <a:xfrm>
              <a:off x="1917" y="1452"/>
              <a:ext cx="226" cy="96"/>
            </a:xfrm>
            <a:custGeom>
              <a:avLst/>
              <a:gdLst>
                <a:gd name="T0" fmla="*/ 0 w 452"/>
                <a:gd name="T1" fmla="*/ 0 h 192"/>
                <a:gd name="T2" fmla="*/ 0 w 452"/>
                <a:gd name="T3" fmla="*/ 3 h 192"/>
                <a:gd name="T4" fmla="*/ 1 w 452"/>
                <a:gd name="T5" fmla="*/ 6 h 192"/>
                <a:gd name="T6" fmla="*/ 7 w 452"/>
                <a:gd name="T7" fmla="*/ 11 h 192"/>
                <a:gd name="T8" fmla="*/ 17 w 452"/>
                <a:gd name="T9" fmla="*/ 17 h 192"/>
                <a:gd name="T10" fmla="*/ 35 w 452"/>
                <a:gd name="T11" fmla="*/ 22 h 192"/>
                <a:gd name="T12" fmla="*/ 40 w 452"/>
                <a:gd name="T13" fmla="*/ 23 h 192"/>
                <a:gd name="T14" fmla="*/ 45 w 452"/>
                <a:gd name="T15" fmla="*/ 24 h 192"/>
                <a:gd name="T16" fmla="*/ 51 w 452"/>
                <a:gd name="T17" fmla="*/ 24 h 192"/>
                <a:gd name="T18" fmla="*/ 57 w 452"/>
                <a:gd name="T19" fmla="*/ 24 h 192"/>
                <a:gd name="T20" fmla="*/ 57 w 452"/>
                <a:gd name="T21" fmla="*/ 22 h 192"/>
                <a:gd name="T22" fmla="*/ 51 w 452"/>
                <a:gd name="T23" fmla="*/ 22 h 192"/>
                <a:gd name="T24" fmla="*/ 41 w 452"/>
                <a:gd name="T25" fmla="*/ 20 h 192"/>
                <a:gd name="T26" fmla="*/ 21 w 452"/>
                <a:gd name="T27" fmla="*/ 15 h 192"/>
                <a:gd name="T28" fmla="*/ 11 w 452"/>
                <a:gd name="T29" fmla="*/ 11 h 192"/>
                <a:gd name="T30" fmla="*/ 7 w 452"/>
                <a:gd name="T31" fmla="*/ 10 h 192"/>
                <a:gd name="T32" fmla="*/ 4 w 452"/>
                <a:gd name="T33" fmla="*/ 3 h 192"/>
                <a:gd name="T34" fmla="*/ 3 w 452"/>
                <a:gd name="T35" fmla="*/ 2 h 192"/>
                <a:gd name="T36" fmla="*/ 3 w 452"/>
                <a:gd name="T37" fmla="*/ 0 h 192"/>
                <a:gd name="T38" fmla="*/ 0 w 452"/>
                <a:gd name="T39" fmla="*/ 0 h 1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52"/>
                <a:gd name="T61" fmla="*/ 0 h 192"/>
                <a:gd name="T62" fmla="*/ 452 w 452"/>
                <a:gd name="T63" fmla="*/ 192 h 19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52" h="192">
                  <a:moveTo>
                    <a:pt x="0" y="0"/>
                  </a:moveTo>
                  <a:lnTo>
                    <a:pt x="0" y="21"/>
                  </a:lnTo>
                  <a:lnTo>
                    <a:pt x="5" y="42"/>
                  </a:lnTo>
                  <a:lnTo>
                    <a:pt x="51" y="88"/>
                  </a:lnTo>
                  <a:lnTo>
                    <a:pt x="129" y="130"/>
                  </a:lnTo>
                  <a:lnTo>
                    <a:pt x="275" y="171"/>
                  </a:lnTo>
                  <a:lnTo>
                    <a:pt x="317" y="177"/>
                  </a:lnTo>
                  <a:lnTo>
                    <a:pt x="359" y="187"/>
                  </a:lnTo>
                  <a:lnTo>
                    <a:pt x="405" y="192"/>
                  </a:lnTo>
                  <a:lnTo>
                    <a:pt x="452" y="192"/>
                  </a:lnTo>
                  <a:lnTo>
                    <a:pt x="452" y="171"/>
                  </a:lnTo>
                  <a:lnTo>
                    <a:pt x="405" y="171"/>
                  </a:lnTo>
                  <a:lnTo>
                    <a:pt x="321" y="160"/>
                  </a:lnTo>
                  <a:lnTo>
                    <a:pt x="166" y="120"/>
                  </a:lnTo>
                  <a:lnTo>
                    <a:pt x="88" y="88"/>
                  </a:lnTo>
                  <a:lnTo>
                    <a:pt x="62" y="73"/>
                  </a:lnTo>
                  <a:lnTo>
                    <a:pt x="26" y="31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726" name="Freeform 205"/>
            <p:cNvSpPr>
              <a:spLocks/>
            </p:cNvSpPr>
            <p:nvPr/>
          </p:nvSpPr>
          <p:spPr bwMode="auto">
            <a:xfrm>
              <a:off x="1917" y="1382"/>
              <a:ext cx="237" cy="70"/>
            </a:xfrm>
            <a:custGeom>
              <a:avLst/>
              <a:gdLst>
                <a:gd name="T0" fmla="*/ 60 w 473"/>
                <a:gd name="T1" fmla="*/ 0 h 140"/>
                <a:gd name="T2" fmla="*/ 37 w 473"/>
                <a:gd name="T3" fmla="*/ 0 h 140"/>
                <a:gd name="T4" fmla="*/ 27 w 473"/>
                <a:gd name="T5" fmla="*/ 1 h 140"/>
                <a:gd name="T6" fmla="*/ 19 w 473"/>
                <a:gd name="T7" fmla="*/ 3 h 140"/>
                <a:gd name="T8" fmla="*/ 15 w 473"/>
                <a:gd name="T9" fmla="*/ 4 h 140"/>
                <a:gd name="T10" fmla="*/ 11 w 473"/>
                <a:gd name="T11" fmla="*/ 6 h 140"/>
                <a:gd name="T12" fmla="*/ 6 w 473"/>
                <a:gd name="T13" fmla="*/ 9 h 140"/>
                <a:gd name="T14" fmla="*/ 2 w 473"/>
                <a:gd name="T15" fmla="*/ 13 h 140"/>
                <a:gd name="T16" fmla="*/ 0 w 473"/>
                <a:gd name="T17" fmla="*/ 15 h 140"/>
                <a:gd name="T18" fmla="*/ 0 w 473"/>
                <a:gd name="T19" fmla="*/ 18 h 140"/>
                <a:gd name="T20" fmla="*/ 3 w 473"/>
                <a:gd name="T21" fmla="*/ 18 h 140"/>
                <a:gd name="T22" fmla="*/ 3 w 473"/>
                <a:gd name="T23" fmla="*/ 17 h 140"/>
                <a:gd name="T24" fmla="*/ 4 w 473"/>
                <a:gd name="T25" fmla="*/ 14 h 140"/>
                <a:gd name="T26" fmla="*/ 6 w 473"/>
                <a:gd name="T27" fmla="*/ 13 h 140"/>
                <a:gd name="T28" fmla="*/ 7 w 473"/>
                <a:gd name="T29" fmla="*/ 11 h 140"/>
                <a:gd name="T30" fmla="*/ 15 w 473"/>
                <a:gd name="T31" fmla="*/ 7 h 140"/>
                <a:gd name="T32" fmla="*/ 19 w 473"/>
                <a:gd name="T33" fmla="*/ 5 h 140"/>
                <a:gd name="T34" fmla="*/ 32 w 473"/>
                <a:gd name="T35" fmla="*/ 3 h 140"/>
                <a:gd name="T36" fmla="*/ 48 w 473"/>
                <a:gd name="T37" fmla="*/ 2 h 140"/>
                <a:gd name="T38" fmla="*/ 53 w 473"/>
                <a:gd name="T39" fmla="*/ 2 h 140"/>
                <a:gd name="T40" fmla="*/ 60 w 473"/>
                <a:gd name="T41" fmla="*/ 2 h 140"/>
                <a:gd name="T42" fmla="*/ 60 w 473"/>
                <a:gd name="T43" fmla="*/ 0 h 1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73"/>
                <a:gd name="T67" fmla="*/ 0 h 140"/>
                <a:gd name="T68" fmla="*/ 473 w 473"/>
                <a:gd name="T69" fmla="*/ 140 h 1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73" h="140">
                  <a:moveTo>
                    <a:pt x="473" y="0"/>
                  </a:moveTo>
                  <a:lnTo>
                    <a:pt x="291" y="0"/>
                  </a:lnTo>
                  <a:lnTo>
                    <a:pt x="213" y="10"/>
                  </a:lnTo>
                  <a:lnTo>
                    <a:pt x="146" y="26"/>
                  </a:lnTo>
                  <a:lnTo>
                    <a:pt x="114" y="36"/>
                  </a:lnTo>
                  <a:lnTo>
                    <a:pt x="88" y="52"/>
                  </a:lnTo>
                  <a:lnTo>
                    <a:pt x="42" y="73"/>
                  </a:lnTo>
                  <a:lnTo>
                    <a:pt x="10" y="104"/>
                  </a:lnTo>
                  <a:lnTo>
                    <a:pt x="0" y="124"/>
                  </a:lnTo>
                  <a:lnTo>
                    <a:pt x="0" y="140"/>
                  </a:lnTo>
                  <a:lnTo>
                    <a:pt x="21" y="140"/>
                  </a:lnTo>
                  <a:lnTo>
                    <a:pt x="21" y="129"/>
                  </a:lnTo>
                  <a:lnTo>
                    <a:pt x="26" y="114"/>
                  </a:lnTo>
                  <a:lnTo>
                    <a:pt x="42" y="104"/>
                  </a:lnTo>
                  <a:lnTo>
                    <a:pt x="51" y="88"/>
                  </a:lnTo>
                  <a:lnTo>
                    <a:pt x="119" y="57"/>
                  </a:lnTo>
                  <a:lnTo>
                    <a:pt x="150" y="46"/>
                  </a:lnTo>
                  <a:lnTo>
                    <a:pt x="254" y="26"/>
                  </a:lnTo>
                  <a:lnTo>
                    <a:pt x="378" y="16"/>
                  </a:lnTo>
                  <a:lnTo>
                    <a:pt x="420" y="16"/>
                  </a:lnTo>
                  <a:lnTo>
                    <a:pt x="473" y="21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727" name="Freeform 206"/>
            <p:cNvSpPr>
              <a:spLocks/>
            </p:cNvSpPr>
            <p:nvPr/>
          </p:nvSpPr>
          <p:spPr bwMode="auto">
            <a:xfrm>
              <a:off x="2221" y="2374"/>
              <a:ext cx="182" cy="195"/>
            </a:xfrm>
            <a:custGeom>
              <a:avLst/>
              <a:gdLst>
                <a:gd name="T0" fmla="*/ 0 w 363"/>
                <a:gd name="T1" fmla="*/ 8 h 389"/>
                <a:gd name="T2" fmla="*/ 46 w 363"/>
                <a:gd name="T3" fmla="*/ 0 h 389"/>
                <a:gd name="T4" fmla="*/ 46 w 363"/>
                <a:gd name="T5" fmla="*/ 41 h 389"/>
                <a:gd name="T6" fmla="*/ 0 w 363"/>
                <a:gd name="T7" fmla="*/ 49 h 389"/>
                <a:gd name="T8" fmla="*/ 0 w 363"/>
                <a:gd name="T9" fmla="*/ 8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389"/>
                <a:gd name="T17" fmla="*/ 363 w 36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389">
                  <a:moveTo>
                    <a:pt x="0" y="61"/>
                  </a:moveTo>
                  <a:lnTo>
                    <a:pt x="363" y="0"/>
                  </a:lnTo>
                  <a:lnTo>
                    <a:pt x="363" y="326"/>
                  </a:lnTo>
                  <a:lnTo>
                    <a:pt x="0" y="389"/>
                  </a:lnTo>
                  <a:lnTo>
                    <a:pt x="0" y="61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728" name="Freeform 207"/>
            <p:cNvSpPr>
              <a:spLocks/>
            </p:cNvSpPr>
            <p:nvPr/>
          </p:nvSpPr>
          <p:spPr bwMode="auto">
            <a:xfrm>
              <a:off x="3451" y="2369"/>
              <a:ext cx="99" cy="115"/>
            </a:xfrm>
            <a:custGeom>
              <a:avLst/>
              <a:gdLst>
                <a:gd name="T0" fmla="*/ 17 w 198"/>
                <a:gd name="T1" fmla="*/ 0 h 231"/>
                <a:gd name="T2" fmla="*/ 19 w 198"/>
                <a:gd name="T3" fmla="*/ 1 h 231"/>
                <a:gd name="T4" fmla="*/ 21 w 198"/>
                <a:gd name="T5" fmla="*/ 2 h 231"/>
                <a:gd name="T6" fmla="*/ 22 w 198"/>
                <a:gd name="T7" fmla="*/ 4 h 231"/>
                <a:gd name="T8" fmla="*/ 24 w 198"/>
                <a:gd name="T9" fmla="*/ 6 h 231"/>
                <a:gd name="T10" fmla="*/ 25 w 198"/>
                <a:gd name="T11" fmla="*/ 9 h 231"/>
                <a:gd name="T12" fmla="*/ 25 w 198"/>
                <a:gd name="T13" fmla="*/ 12 h 231"/>
                <a:gd name="T14" fmla="*/ 25 w 198"/>
                <a:gd name="T15" fmla="*/ 14 h 231"/>
                <a:gd name="T16" fmla="*/ 25 w 198"/>
                <a:gd name="T17" fmla="*/ 17 h 231"/>
                <a:gd name="T18" fmla="*/ 24 w 198"/>
                <a:gd name="T19" fmla="*/ 20 h 231"/>
                <a:gd name="T20" fmla="*/ 22 w 198"/>
                <a:gd name="T21" fmla="*/ 22 h 231"/>
                <a:gd name="T22" fmla="*/ 21 w 198"/>
                <a:gd name="T23" fmla="*/ 24 h 231"/>
                <a:gd name="T24" fmla="*/ 19 w 198"/>
                <a:gd name="T25" fmla="*/ 26 h 231"/>
                <a:gd name="T26" fmla="*/ 17 w 198"/>
                <a:gd name="T27" fmla="*/ 27 h 231"/>
                <a:gd name="T28" fmla="*/ 13 w 198"/>
                <a:gd name="T29" fmla="*/ 28 h 231"/>
                <a:gd name="T30" fmla="*/ 12 w 198"/>
                <a:gd name="T31" fmla="*/ 28 h 231"/>
                <a:gd name="T32" fmla="*/ 9 w 198"/>
                <a:gd name="T33" fmla="*/ 28 h 231"/>
                <a:gd name="T34" fmla="*/ 6 w 198"/>
                <a:gd name="T35" fmla="*/ 27 h 231"/>
                <a:gd name="T36" fmla="*/ 5 w 198"/>
                <a:gd name="T37" fmla="*/ 26 h 231"/>
                <a:gd name="T38" fmla="*/ 3 w 198"/>
                <a:gd name="T39" fmla="*/ 24 h 231"/>
                <a:gd name="T40" fmla="*/ 2 w 198"/>
                <a:gd name="T41" fmla="*/ 22 h 231"/>
                <a:gd name="T42" fmla="*/ 1 w 198"/>
                <a:gd name="T43" fmla="*/ 19 h 231"/>
                <a:gd name="T44" fmla="*/ 0 w 198"/>
                <a:gd name="T45" fmla="*/ 16 h 231"/>
                <a:gd name="T46" fmla="*/ 0 w 198"/>
                <a:gd name="T47" fmla="*/ 14 h 231"/>
                <a:gd name="T48" fmla="*/ 1 w 198"/>
                <a:gd name="T49" fmla="*/ 11 h 231"/>
                <a:gd name="T50" fmla="*/ 2 w 198"/>
                <a:gd name="T51" fmla="*/ 8 h 231"/>
                <a:gd name="T52" fmla="*/ 3 w 198"/>
                <a:gd name="T53" fmla="*/ 6 h 231"/>
                <a:gd name="T54" fmla="*/ 5 w 198"/>
                <a:gd name="T55" fmla="*/ 4 h 231"/>
                <a:gd name="T56" fmla="*/ 6 w 198"/>
                <a:gd name="T57" fmla="*/ 2 h 231"/>
                <a:gd name="T58" fmla="*/ 9 w 198"/>
                <a:gd name="T59" fmla="*/ 1 h 231"/>
                <a:gd name="T60" fmla="*/ 12 w 198"/>
                <a:gd name="T61" fmla="*/ 0 h 231"/>
                <a:gd name="T62" fmla="*/ 13 w 198"/>
                <a:gd name="T63" fmla="*/ 0 h 231"/>
                <a:gd name="T64" fmla="*/ 17 w 198"/>
                <a:gd name="T65" fmla="*/ 0 h 2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8"/>
                <a:gd name="T100" fmla="*/ 0 h 231"/>
                <a:gd name="T101" fmla="*/ 198 w 198"/>
                <a:gd name="T102" fmla="*/ 231 h 2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8" h="231">
                  <a:moveTo>
                    <a:pt x="129" y="3"/>
                  </a:moveTo>
                  <a:lnTo>
                    <a:pt x="147" y="11"/>
                  </a:lnTo>
                  <a:lnTo>
                    <a:pt x="162" y="22"/>
                  </a:lnTo>
                  <a:lnTo>
                    <a:pt x="176" y="36"/>
                  </a:lnTo>
                  <a:lnTo>
                    <a:pt x="187" y="55"/>
                  </a:lnTo>
                  <a:lnTo>
                    <a:pt x="194" y="74"/>
                  </a:lnTo>
                  <a:lnTo>
                    <a:pt x="198" y="96"/>
                  </a:lnTo>
                  <a:lnTo>
                    <a:pt x="198" y="118"/>
                  </a:lnTo>
                  <a:lnTo>
                    <a:pt x="195" y="141"/>
                  </a:lnTo>
                  <a:lnTo>
                    <a:pt x="188" y="163"/>
                  </a:lnTo>
                  <a:lnTo>
                    <a:pt x="176" y="182"/>
                  </a:lnTo>
                  <a:lnTo>
                    <a:pt x="162" y="199"/>
                  </a:lnTo>
                  <a:lnTo>
                    <a:pt x="147" y="213"/>
                  </a:lnTo>
                  <a:lnTo>
                    <a:pt x="129" y="223"/>
                  </a:lnTo>
                  <a:lnTo>
                    <a:pt x="110" y="230"/>
                  </a:lnTo>
                  <a:lnTo>
                    <a:pt x="91" y="231"/>
                  </a:lnTo>
                  <a:lnTo>
                    <a:pt x="72" y="227"/>
                  </a:lnTo>
                  <a:lnTo>
                    <a:pt x="53" y="219"/>
                  </a:lnTo>
                  <a:lnTo>
                    <a:pt x="38" y="209"/>
                  </a:lnTo>
                  <a:lnTo>
                    <a:pt x="24" y="194"/>
                  </a:lnTo>
                  <a:lnTo>
                    <a:pt x="13" y="176"/>
                  </a:lnTo>
                  <a:lnTo>
                    <a:pt x="5" y="156"/>
                  </a:lnTo>
                  <a:lnTo>
                    <a:pt x="0" y="135"/>
                  </a:lnTo>
                  <a:lnTo>
                    <a:pt x="0" y="113"/>
                  </a:lnTo>
                  <a:lnTo>
                    <a:pt x="4" y="90"/>
                  </a:lnTo>
                  <a:lnTo>
                    <a:pt x="12" y="68"/>
                  </a:lnTo>
                  <a:lnTo>
                    <a:pt x="23" y="49"/>
                  </a:lnTo>
                  <a:lnTo>
                    <a:pt x="37" y="33"/>
                  </a:lnTo>
                  <a:lnTo>
                    <a:pt x="53" y="19"/>
                  </a:lnTo>
                  <a:lnTo>
                    <a:pt x="70" y="10"/>
                  </a:lnTo>
                  <a:lnTo>
                    <a:pt x="89" y="3"/>
                  </a:lnTo>
                  <a:lnTo>
                    <a:pt x="109" y="0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729" name="Freeform 208"/>
            <p:cNvSpPr>
              <a:spLocks/>
            </p:cNvSpPr>
            <p:nvPr/>
          </p:nvSpPr>
          <p:spPr bwMode="auto">
            <a:xfrm>
              <a:off x="3348" y="1155"/>
              <a:ext cx="157" cy="294"/>
            </a:xfrm>
            <a:custGeom>
              <a:avLst/>
              <a:gdLst>
                <a:gd name="T0" fmla="*/ 19 w 315"/>
                <a:gd name="T1" fmla="*/ 74 h 588"/>
                <a:gd name="T2" fmla="*/ 39 w 315"/>
                <a:gd name="T3" fmla="*/ 50 h 588"/>
                <a:gd name="T4" fmla="*/ 29 w 315"/>
                <a:gd name="T5" fmla="*/ 52 h 588"/>
                <a:gd name="T6" fmla="*/ 29 w 315"/>
                <a:gd name="T7" fmla="*/ 0 h 588"/>
                <a:gd name="T8" fmla="*/ 9 w 315"/>
                <a:gd name="T9" fmla="*/ 3 h 588"/>
                <a:gd name="T10" fmla="*/ 9 w 315"/>
                <a:gd name="T11" fmla="*/ 56 h 588"/>
                <a:gd name="T12" fmla="*/ 0 w 315"/>
                <a:gd name="T13" fmla="*/ 57 h 588"/>
                <a:gd name="T14" fmla="*/ 19 w 315"/>
                <a:gd name="T15" fmla="*/ 74 h 5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588"/>
                <a:gd name="T26" fmla="*/ 315 w 315"/>
                <a:gd name="T27" fmla="*/ 588 h 5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588">
                  <a:moveTo>
                    <a:pt x="157" y="588"/>
                  </a:moveTo>
                  <a:lnTo>
                    <a:pt x="315" y="400"/>
                  </a:lnTo>
                  <a:lnTo>
                    <a:pt x="235" y="417"/>
                  </a:lnTo>
                  <a:lnTo>
                    <a:pt x="235" y="0"/>
                  </a:lnTo>
                  <a:lnTo>
                    <a:pt x="79" y="27"/>
                  </a:lnTo>
                  <a:lnTo>
                    <a:pt x="79" y="453"/>
                  </a:lnTo>
                  <a:lnTo>
                    <a:pt x="0" y="463"/>
                  </a:lnTo>
                  <a:lnTo>
                    <a:pt x="157" y="588"/>
                  </a:lnTo>
                  <a:close/>
                </a:path>
              </a:pathLst>
            </a:custGeom>
            <a:solidFill>
              <a:srgbClr val="0080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2730" name="Freeform 209"/>
            <p:cNvSpPr>
              <a:spLocks/>
            </p:cNvSpPr>
            <p:nvPr/>
          </p:nvSpPr>
          <p:spPr bwMode="auto">
            <a:xfrm>
              <a:off x="3151" y="1197"/>
              <a:ext cx="155" cy="296"/>
            </a:xfrm>
            <a:custGeom>
              <a:avLst/>
              <a:gdLst>
                <a:gd name="T0" fmla="*/ 19 w 309"/>
                <a:gd name="T1" fmla="*/ 0 h 592"/>
                <a:gd name="T2" fmla="*/ 0 w 309"/>
                <a:gd name="T3" fmla="*/ 23 h 592"/>
                <a:gd name="T4" fmla="*/ 10 w 309"/>
                <a:gd name="T5" fmla="*/ 21 h 592"/>
                <a:gd name="T6" fmla="*/ 10 w 309"/>
                <a:gd name="T7" fmla="*/ 74 h 592"/>
                <a:gd name="T8" fmla="*/ 29 w 309"/>
                <a:gd name="T9" fmla="*/ 71 h 592"/>
                <a:gd name="T10" fmla="*/ 29 w 309"/>
                <a:gd name="T11" fmla="*/ 18 h 592"/>
                <a:gd name="T12" fmla="*/ 39 w 309"/>
                <a:gd name="T13" fmla="*/ 15 h 592"/>
                <a:gd name="T14" fmla="*/ 19 w 309"/>
                <a:gd name="T15" fmla="*/ 0 h 5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9"/>
                <a:gd name="T25" fmla="*/ 0 h 592"/>
                <a:gd name="T26" fmla="*/ 309 w 309"/>
                <a:gd name="T27" fmla="*/ 592 h 5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9" h="592">
                  <a:moveTo>
                    <a:pt x="152" y="0"/>
                  </a:moveTo>
                  <a:lnTo>
                    <a:pt x="0" y="187"/>
                  </a:lnTo>
                  <a:lnTo>
                    <a:pt x="73" y="171"/>
                  </a:lnTo>
                  <a:lnTo>
                    <a:pt x="73" y="592"/>
                  </a:lnTo>
                  <a:lnTo>
                    <a:pt x="230" y="561"/>
                  </a:lnTo>
                  <a:lnTo>
                    <a:pt x="230" y="139"/>
                  </a:lnTo>
                  <a:lnTo>
                    <a:pt x="309" y="12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80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1430338" y="204788"/>
            <a:ext cx="6172200" cy="1065212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smtClean="0">
                <a:solidFill>
                  <a:srgbClr val="C00000"/>
                </a:solidFill>
              </a:rPr>
              <a:t>Detectors</a:t>
            </a:r>
            <a:r>
              <a:rPr lang="en-US" smtClean="0"/>
              <a:t/>
            </a:r>
            <a:br>
              <a:rPr lang="en-US" smtClean="0"/>
            </a:br>
            <a:endParaRPr lang="ar-EG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7563" y="1449388"/>
            <a:ext cx="7718425" cy="4975225"/>
          </a:xfr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Photomultipliers are very sensitive to UV and visible radiation. They have fast response times. Intense light damages photomultipliers; they are limited to measuring low power radiation.</a:t>
            </a:r>
          </a:p>
          <a:p>
            <a:pPr algn="just">
              <a:buFont typeface="Wingdings" pitchFamily="2" charset="2"/>
              <a:buChar char="q"/>
              <a:defRPr/>
            </a:pPr>
            <a:endParaRPr lang="en-US" b="1" dirty="0" smtClean="0">
              <a:solidFill>
                <a:srgbClr val="000000"/>
              </a:solidFill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The photomultiplier tube is a commonly used detector in UV-Vis spectroscopy. It consists of a</a:t>
            </a:r>
            <a:r>
              <a:rPr lang="en-US" b="1" i="1" dirty="0" smtClean="0">
                <a:solidFill>
                  <a:srgbClr val="000000"/>
                </a:solidFill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</a:rPr>
              <a:t>photoemissive</a:t>
            </a:r>
            <a:r>
              <a:rPr lang="en-US" b="1" i="1" dirty="0" smtClean="0">
                <a:solidFill>
                  <a:srgbClr val="000000"/>
                </a:solidFill>
              </a:rPr>
              <a:t> cathode</a:t>
            </a:r>
            <a:r>
              <a:rPr lang="en-US" b="1" dirty="0" smtClean="0">
                <a:solidFill>
                  <a:srgbClr val="000000"/>
                </a:solidFill>
              </a:rPr>
              <a:t> (a cathode which emits electrons when struck by photons of radiation), several </a:t>
            </a:r>
            <a:r>
              <a:rPr lang="en-US" b="1" i="1" dirty="0" smtClean="0">
                <a:solidFill>
                  <a:srgbClr val="000000"/>
                </a:solidFill>
              </a:rPr>
              <a:t>dynodes</a:t>
            </a:r>
            <a:r>
              <a:rPr lang="en-US" b="1" dirty="0" smtClean="0">
                <a:solidFill>
                  <a:srgbClr val="000000"/>
                </a:solidFill>
              </a:rPr>
              <a:t> (which emit several electrons for each electron striking them) and an </a:t>
            </a:r>
            <a:r>
              <a:rPr lang="en-US" b="1" i="1" dirty="0" smtClean="0">
                <a:solidFill>
                  <a:srgbClr val="000000"/>
                </a:solidFill>
              </a:rPr>
              <a:t>anode</a:t>
            </a:r>
            <a:r>
              <a:rPr lang="en-US" b="1" dirty="0" smtClean="0">
                <a:solidFill>
                  <a:srgbClr val="000000"/>
                </a:solidFill>
              </a:rPr>
              <a:t>. </a:t>
            </a:r>
          </a:p>
          <a:p>
            <a:pPr algn="just">
              <a:buFont typeface="Wingdings" pitchFamily="2" charset="2"/>
              <a:buChar char="q"/>
              <a:defRPr/>
            </a:pPr>
            <a:endParaRPr lang="en-US" b="1" dirty="0" smtClean="0">
              <a:solidFill>
                <a:srgbClr val="000000"/>
              </a:solidFill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A photon of radiation entering the tube strikes the cathode, causing the emission of several electrons. </a:t>
            </a:r>
            <a:endParaRPr lang="ar-EG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What is Spectroscopy?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study of molecular structure and dynamics through the absorption, emission and scattering of light.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457200" y="274638"/>
            <a:ext cx="8399463" cy="490537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b="1">
                <a:solidFill>
                  <a:srgbClr val="C00000"/>
                </a:solidFill>
              </a:rPr>
              <a:t>Photomultiplier-single channel, but very high sensitivity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5326063" y="1052513"/>
            <a:ext cx="3530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1600" b="1"/>
              <a:t>- Light falls on a photosensitive alloy (Cs</a:t>
            </a:r>
            <a:r>
              <a:rPr lang="en-GB" sz="1600" b="1" baseline="-25000"/>
              <a:t>3</a:t>
            </a:r>
            <a:r>
              <a:rPr lang="en-GB" sz="1600" b="1"/>
              <a:t>Sb, K</a:t>
            </a:r>
            <a:r>
              <a:rPr lang="en-GB" sz="1600" b="1" baseline="-25000"/>
              <a:t>2</a:t>
            </a:r>
            <a:r>
              <a:rPr lang="en-GB" sz="1600" b="1"/>
              <a:t>CsSb, Na</a:t>
            </a:r>
            <a:r>
              <a:rPr lang="en-GB" sz="1600" b="1" baseline="-25000"/>
              <a:t>2</a:t>
            </a:r>
            <a:r>
              <a:rPr lang="en-GB" sz="1600" b="1"/>
              <a:t>KSb)</a:t>
            </a:r>
          </a:p>
          <a:p>
            <a:pPr marL="342900" indent="-342900">
              <a:spcBef>
                <a:spcPct val="20000"/>
              </a:spcBef>
            </a:pPr>
            <a:endParaRPr lang="en-US" sz="1600" b="1"/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539750" y="1052513"/>
            <a:ext cx="36734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GB" sz="1600" b="1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5473700" y="1797050"/>
            <a:ext cx="3530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GB" sz="1600" b="1"/>
              <a:t>- Electrons from surface are accelerated towards secondary electrodes called </a:t>
            </a:r>
            <a:r>
              <a:rPr lang="en-GB" sz="1600" b="1" i="1">
                <a:solidFill>
                  <a:srgbClr val="FF3300"/>
                </a:solidFill>
              </a:rPr>
              <a:t>dynodes</a:t>
            </a:r>
            <a:r>
              <a:rPr lang="en-GB" sz="1600" b="1"/>
              <a:t> and gain enough energy to remove further electrons (typically 4-12, to 50 with GaP).</a:t>
            </a:r>
            <a:endParaRPr lang="en-US" sz="1600" b="1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5473700" y="3754438"/>
            <a:ext cx="3530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1600" b="1"/>
              <a:t>- For 9 stages giving 4 electrons for 1, the </a:t>
            </a:r>
            <a:r>
              <a:rPr lang="en-GB" sz="1600" b="1">
                <a:solidFill>
                  <a:srgbClr val="0033CC"/>
                </a:solidFill>
              </a:rPr>
              <a:t>amplification is 4</a:t>
            </a:r>
            <a:r>
              <a:rPr lang="en-GB" sz="1600" b="1" baseline="30000">
                <a:solidFill>
                  <a:srgbClr val="0033CC"/>
                </a:solidFill>
              </a:rPr>
              <a:t>9</a:t>
            </a:r>
            <a:r>
              <a:rPr lang="en-GB" sz="1600" b="1">
                <a:solidFill>
                  <a:srgbClr val="0033CC"/>
                </a:solidFill>
              </a:rPr>
              <a:t> or 2.6 x 10</a:t>
            </a:r>
            <a:r>
              <a:rPr lang="en-GB" sz="1600" b="1" baseline="30000">
                <a:solidFill>
                  <a:srgbClr val="0033CC"/>
                </a:solidFill>
              </a:rPr>
              <a:t>5</a:t>
            </a:r>
            <a:r>
              <a:rPr lang="en-GB" sz="1600" b="1"/>
              <a:t>)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5473700" y="4868863"/>
            <a:ext cx="3530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1600" b="1"/>
              <a:t>- The output is fed to an amplifier which generates a signal</a:t>
            </a: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5326063" y="5753100"/>
            <a:ext cx="3530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1600" b="1"/>
              <a:t>- </a:t>
            </a:r>
            <a:r>
              <a:rPr lang="en-GB" sz="1600" b="1">
                <a:solidFill>
                  <a:srgbClr val="000000"/>
                </a:solidFill>
              </a:rPr>
              <a:t>To minimise noise it is necessary to operate at the lowest possible voltage</a:t>
            </a:r>
            <a:endParaRPr lang="en-US" sz="1600" b="1">
              <a:solidFill>
                <a:srgbClr val="000000"/>
              </a:solidFill>
            </a:endParaRPr>
          </a:p>
        </p:txBody>
      </p:sp>
      <p:pic>
        <p:nvPicPr>
          <p:cNvPr id="24585" name="Picture 20" descr="figure 20-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338" y="1323975"/>
            <a:ext cx="508635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/>
      <p:bldP spid="29711" grpId="0"/>
      <p:bldP spid="297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b="1">
                <a:solidFill>
                  <a:srgbClr val="C00000"/>
                </a:solidFill>
              </a:rPr>
              <a:t>Photodiode Array Spectrophotometer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25603" name="Rectangle 10"/>
          <p:cNvSpPr>
            <a:spLocks noChangeArrowheads="1"/>
          </p:cNvSpPr>
          <p:nvPr/>
        </p:nvSpPr>
        <p:spPr bwMode="auto">
          <a:xfrm>
            <a:off x="395288" y="908050"/>
            <a:ext cx="8280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1600" b="1"/>
              <a:t>- For photodiode array spectrophotometers, a white light passes through sample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395288" y="1268413"/>
            <a:ext cx="8280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1600" b="1"/>
              <a:t>- The </a:t>
            </a:r>
            <a:r>
              <a:rPr lang="en-GB" sz="1600" b="1" i="1"/>
              <a:t>grating polychromator</a:t>
            </a:r>
            <a:r>
              <a:rPr lang="en-GB" sz="1600" b="1"/>
              <a:t> disperses the light into the component wavelengths</a:t>
            </a:r>
          </a:p>
          <a:p>
            <a:pPr marL="342900" indent="-342900">
              <a:spcBef>
                <a:spcPct val="20000"/>
              </a:spcBef>
            </a:pPr>
            <a:endParaRPr lang="en-US" sz="1600" b="1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395288" y="1628775"/>
            <a:ext cx="8280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1600" b="1"/>
              <a:t>- All wavelengths are measured simultaneously</a:t>
            </a:r>
            <a:endParaRPr lang="en-US" sz="1600" b="1"/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395288" y="1989138"/>
            <a:ext cx="8280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1600" b="1"/>
              <a:t>- Resolution depends upon the distance between the diodes and amount of dispersion</a:t>
            </a:r>
            <a:endParaRPr lang="en-US" sz="1600" b="1"/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395288" y="2349500"/>
            <a:ext cx="8280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GB" sz="1600" b="1"/>
          </a:p>
        </p:txBody>
      </p:sp>
      <p:pic>
        <p:nvPicPr>
          <p:cNvPr id="25608" name="Picture 16" descr="figure 20-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590800"/>
            <a:ext cx="7388225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ext Box 17"/>
          <p:cNvSpPr txBox="1">
            <a:spLocks noChangeArrowheads="1"/>
          </p:cNvSpPr>
          <p:nvPr/>
        </p:nvSpPr>
        <p:spPr bwMode="auto">
          <a:xfrm>
            <a:off x="393700" y="2755900"/>
            <a:ext cx="62531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1E30"/>
                </a:solidFill>
              </a:rPr>
              <a:t>No moving parts! </a:t>
            </a:r>
          </a:p>
          <a:p>
            <a:r>
              <a:rPr lang="en-US" b="1">
                <a:solidFill>
                  <a:srgbClr val="FF1E30"/>
                </a:solidFill>
              </a:rPr>
              <a:t>Simple mechanical and optical design, very compact.</a:t>
            </a:r>
          </a:p>
          <a:p>
            <a:endParaRPr lang="en-US" b="1">
              <a:solidFill>
                <a:srgbClr val="FF1E3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3" grpId="0"/>
      <p:bldP spid="33804" grpId="0"/>
      <p:bldP spid="33805" grpId="0"/>
      <p:bldP spid="338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81050"/>
            <a:ext cx="6870700" cy="609600"/>
          </a:xfrm>
        </p:spPr>
        <p:txBody>
          <a:bodyPr/>
          <a:lstStyle/>
          <a:p>
            <a:pPr eaLnBrk="1" hangingPunct="1"/>
            <a:r>
              <a:rPr lang="en-US" smtClean="0"/>
              <a:t>Conventional Spectrophotometer</a:t>
            </a:r>
          </a:p>
        </p:txBody>
      </p:sp>
      <p:sp>
        <p:nvSpPr>
          <p:cNvPr id="26627" name="AutoShape 15"/>
          <p:cNvSpPr>
            <a:spLocks noChangeArrowheads="1"/>
          </p:cNvSpPr>
          <p:nvPr/>
        </p:nvSpPr>
        <p:spPr bwMode="auto">
          <a:xfrm>
            <a:off x="1676400" y="1943100"/>
            <a:ext cx="6477000" cy="3484563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tr-TR" sz="2400">
              <a:latin typeface="Times New Roman" pitchFamily="18" charset="0"/>
            </a:endParaRPr>
          </a:p>
        </p:txBody>
      </p:sp>
      <p:sp>
        <p:nvSpPr>
          <p:cNvPr id="26628" name="Text Box 16"/>
          <p:cNvSpPr txBox="1">
            <a:spLocks noChangeArrowheads="1"/>
          </p:cNvSpPr>
          <p:nvPr/>
        </p:nvSpPr>
        <p:spPr bwMode="auto">
          <a:xfrm>
            <a:off x="1295400" y="5656263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Schematic of a conventional single-beam spectrophotometer</a:t>
            </a:r>
          </a:p>
        </p:txBody>
      </p:sp>
      <p:grpSp>
        <p:nvGrpSpPr>
          <p:cNvPr id="26629" name="Group 19"/>
          <p:cNvGrpSpPr>
            <a:grpSpLocks noChangeAspect="1"/>
          </p:cNvGrpSpPr>
          <p:nvPr/>
        </p:nvGrpSpPr>
        <p:grpSpPr bwMode="auto">
          <a:xfrm>
            <a:off x="2433638" y="2111375"/>
            <a:ext cx="4652962" cy="3100388"/>
            <a:chOff x="1197" y="1154"/>
            <a:chExt cx="2931" cy="1953"/>
          </a:xfrm>
        </p:grpSpPr>
        <p:sp>
          <p:nvSpPr>
            <p:cNvPr id="26630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97" y="1154"/>
              <a:ext cx="2931" cy="1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grpSp>
          <p:nvGrpSpPr>
            <p:cNvPr id="26631" name="Group 220"/>
            <p:cNvGrpSpPr>
              <a:grpSpLocks/>
            </p:cNvGrpSpPr>
            <p:nvPr/>
          </p:nvGrpSpPr>
          <p:grpSpPr bwMode="auto">
            <a:xfrm>
              <a:off x="2116" y="1197"/>
              <a:ext cx="1934" cy="1401"/>
              <a:chOff x="2116" y="1197"/>
              <a:chExt cx="1934" cy="1401"/>
            </a:xfrm>
          </p:grpSpPr>
          <p:sp>
            <p:nvSpPr>
              <p:cNvPr id="26843" name="Freeform 20"/>
              <p:cNvSpPr>
                <a:spLocks/>
              </p:cNvSpPr>
              <p:nvPr/>
            </p:nvSpPr>
            <p:spPr bwMode="auto">
              <a:xfrm>
                <a:off x="3815" y="1414"/>
                <a:ext cx="14" cy="8"/>
              </a:xfrm>
              <a:custGeom>
                <a:avLst/>
                <a:gdLst>
                  <a:gd name="T0" fmla="*/ 2 w 40"/>
                  <a:gd name="T1" fmla="*/ 0 h 25"/>
                  <a:gd name="T2" fmla="*/ 1 w 40"/>
                  <a:gd name="T3" fmla="*/ 0 h 25"/>
                  <a:gd name="T4" fmla="*/ 0 w 40"/>
                  <a:gd name="T5" fmla="*/ 0 h 25"/>
                  <a:gd name="T6" fmla="*/ 0 w 40"/>
                  <a:gd name="T7" fmla="*/ 1 h 25"/>
                  <a:gd name="T8" fmla="*/ 2 w 40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25"/>
                  <a:gd name="T17" fmla="*/ 40 w 4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25">
                    <a:moveTo>
                      <a:pt x="40" y="0"/>
                    </a:moveTo>
                    <a:lnTo>
                      <a:pt x="29" y="0"/>
                    </a:lnTo>
                    <a:lnTo>
                      <a:pt x="0" y="14"/>
                    </a:lnTo>
                    <a:lnTo>
                      <a:pt x="0" y="25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F42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44" name="Freeform 21"/>
              <p:cNvSpPr>
                <a:spLocks/>
              </p:cNvSpPr>
              <p:nvPr/>
            </p:nvSpPr>
            <p:spPr bwMode="auto">
              <a:xfrm>
                <a:off x="3810" y="1414"/>
                <a:ext cx="30" cy="16"/>
              </a:xfrm>
              <a:custGeom>
                <a:avLst/>
                <a:gdLst>
                  <a:gd name="T0" fmla="*/ 3 w 90"/>
                  <a:gd name="T1" fmla="*/ 0 h 50"/>
                  <a:gd name="T2" fmla="*/ 3 w 90"/>
                  <a:gd name="T3" fmla="*/ 0 h 50"/>
                  <a:gd name="T4" fmla="*/ 2 w 90"/>
                  <a:gd name="T5" fmla="*/ 0 h 50"/>
                  <a:gd name="T6" fmla="*/ 1 w 90"/>
                  <a:gd name="T7" fmla="*/ 0 h 50"/>
                  <a:gd name="T8" fmla="*/ 0 w 90"/>
                  <a:gd name="T9" fmla="*/ 2 h 50"/>
                  <a:gd name="T10" fmla="*/ 0 w 90"/>
                  <a:gd name="T11" fmla="*/ 2 h 50"/>
                  <a:gd name="T12" fmla="*/ 3 w 90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"/>
                  <a:gd name="T22" fmla="*/ 0 h 50"/>
                  <a:gd name="T23" fmla="*/ 90 w 90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" h="50">
                    <a:moveTo>
                      <a:pt x="90" y="5"/>
                    </a:moveTo>
                    <a:lnTo>
                      <a:pt x="85" y="5"/>
                    </a:lnTo>
                    <a:lnTo>
                      <a:pt x="44" y="0"/>
                    </a:lnTo>
                    <a:lnTo>
                      <a:pt x="15" y="14"/>
                    </a:lnTo>
                    <a:lnTo>
                      <a:pt x="0" y="50"/>
                    </a:lnTo>
                    <a:lnTo>
                      <a:pt x="5" y="50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1548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45" name="Freeform 22"/>
              <p:cNvSpPr>
                <a:spLocks/>
              </p:cNvSpPr>
              <p:nvPr/>
            </p:nvSpPr>
            <p:spPr bwMode="auto">
              <a:xfrm>
                <a:off x="3810" y="1414"/>
                <a:ext cx="36" cy="23"/>
              </a:xfrm>
              <a:custGeom>
                <a:avLst/>
                <a:gdLst>
                  <a:gd name="T0" fmla="*/ 4 w 106"/>
                  <a:gd name="T1" fmla="*/ 1 h 70"/>
                  <a:gd name="T2" fmla="*/ 3 w 106"/>
                  <a:gd name="T3" fmla="*/ 0 h 70"/>
                  <a:gd name="T4" fmla="*/ 2 w 106"/>
                  <a:gd name="T5" fmla="*/ 0 h 70"/>
                  <a:gd name="T6" fmla="*/ 1 w 106"/>
                  <a:gd name="T7" fmla="*/ 1 h 70"/>
                  <a:gd name="T8" fmla="*/ 0 w 106"/>
                  <a:gd name="T9" fmla="*/ 2 h 70"/>
                  <a:gd name="T10" fmla="*/ 0 w 106"/>
                  <a:gd name="T11" fmla="*/ 3 h 70"/>
                  <a:gd name="T12" fmla="*/ 4 w 106"/>
                  <a:gd name="T13" fmla="*/ 1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"/>
                  <a:gd name="T22" fmla="*/ 0 h 70"/>
                  <a:gd name="T23" fmla="*/ 106 w 106"/>
                  <a:gd name="T24" fmla="*/ 70 h 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" h="70">
                    <a:moveTo>
                      <a:pt x="106" y="14"/>
                    </a:moveTo>
                    <a:lnTo>
                      <a:pt x="85" y="5"/>
                    </a:lnTo>
                    <a:lnTo>
                      <a:pt x="55" y="0"/>
                    </a:lnTo>
                    <a:lnTo>
                      <a:pt x="15" y="25"/>
                    </a:lnTo>
                    <a:lnTo>
                      <a:pt x="0" y="50"/>
                    </a:lnTo>
                    <a:lnTo>
                      <a:pt x="5" y="70"/>
                    </a:lnTo>
                    <a:lnTo>
                      <a:pt x="106" y="14"/>
                    </a:lnTo>
                    <a:close/>
                  </a:path>
                </a:pathLst>
              </a:custGeom>
              <a:solidFill>
                <a:srgbClr val="1C4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46" name="Freeform 23"/>
              <p:cNvSpPr>
                <a:spLocks/>
              </p:cNvSpPr>
              <p:nvPr/>
            </p:nvSpPr>
            <p:spPr bwMode="auto">
              <a:xfrm>
                <a:off x="3812" y="1415"/>
                <a:ext cx="39" cy="28"/>
              </a:xfrm>
              <a:custGeom>
                <a:avLst/>
                <a:gdLst>
                  <a:gd name="T0" fmla="*/ 3 w 116"/>
                  <a:gd name="T1" fmla="*/ 0 h 84"/>
                  <a:gd name="T2" fmla="*/ 4 w 116"/>
                  <a:gd name="T3" fmla="*/ 1 h 84"/>
                  <a:gd name="T4" fmla="*/ 0 w 116"/>
                  <a:gd name="T5" fmla="*/ 3 h 84"/>
                  <a:gd name="T6" fmla="*/ 0 w 116"/>
                  <a:gd name="T7" fmla="*/ 2 h 84"/>
                  <a:gd name="T8" fmla="*/ 3 w 116"/>
                  <a:gd name="T9" fmla="*/ 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84"/>
                  <a:gd name="T17" fmla="*/ 116 w 116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84">
                    <a:moveTo>
                      <a:pt x="85" y="0"/>
                    </a:moveTo>
                    <a:lnTo>
                      <a:pt x="116" y="20"/>
                    </a:lnTo>
                    <a:lnTo>
                      <a:pt x="0" y="84"/>
                    </a:lnTo>
                    <a:lnTo>
                      <a:pt x="0" y="45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1E4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47" name="Freeform 24"/>
              <p:cNvSpPr>
                <a:spLocks/>
              </p:cNvSpPr>
              <p:nvPr/>
            </p:nvSpPr>
            <p:spPr bwMode="auto">
              <a:xfrm>
                <a:off x="3812" y="1418"/>
                <a:ext cx="43" cy="32"/>
              </a:xfrm>
              <a:custGeom>
                <a:avLst/>
                <a:gdLst>
                  <a:gd name="T0" fmla="*/ 5 w 130"/>
                  <a:gd name="T1" fmla="*/ 1 h 96"/>
                  <a:gd name="T2" fmla="*/ 4 w 130"/>
                  <a:gd name="T3" fmla="*/ 1 h 96"/>
                  <a:gd name="T4" fmla="*/ 4 w 130"/>
                  <a:gd name="T5" fmla="*/ 0 h 96"/>
                  <a:gd name="T6" fmla="*/ 0 w 130"/>
                  <a:gd name="T7" fmla="*/ 2 h 96"/>
                  <a:gd name="T8" fmla="*/ 0 w 130"/>
                  <a:gd name="T9" fmla="*/ 3 h 96"/>
                  <a:gd name="T10" fmla="*/ 0 w 130"/>
                  <a:gd name="T11" fmla="*/ 4 h 96"/>
                  <a:gd name="T12" fmla="*/ 5 w 130"/>
                  <a:gd name="T13" fmla="*/ 1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"/>
                  <a:gd name="T22" fmla="*/ 0 h 96"/>
                  <a:gd name="T23" fmla="*/ 130 w 130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" h="96">
                    <a:moveTo>
                      <a:pt x="130" y="25"/>
                    </a:moveTo>
                    <a:lnTo>
                      <a:pt x="121" y="16"/>
                    </a:lnTo>
                    <a:lnTo>
                      <a:pt x="101" y="0"/>
                    </a:lnTo>
                    <a:lnTo>
                      <a:pt x="0" y="56"/>
                    </a:lnTo>
                    <a:lnTo>
                      <a:pt x="0" y="86"/>
                    </a:lnTo>
                    <a:lnTo>
                      <a:pt x="5" y="96"/>
                    </a:lnTo>
                    <a:lnTo>
                      <a:pt x="130" y="25"/>
                    </a:lnTo>
                    <a:close/>
                  </a:path>
                </a:pathLst>
              </a:custGeom>
              <a:solidFill>
                <a:srgbClr val="2454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48" name="Freeform 25"/>
              <p:cNvSpPr>
                <a:spLocks/>
              </p:cNvSpPr>
              <p:nvPr/>
            </p:nvSpPr>
            <p:spPr bwMode="auto">
              <a:xfrm>
                <a:off x="3812" y="1422"/>
                <a:ext cx="49" cy="35"/>
              </a:xfrm>
              <a:custGeom>
                <a:avLst/>
                <a:gdLst>
                  <a:gd name="T0" fmla="*/ 5 w 146"/>
                  <a:gd name="T1" fmla="*/ 1 h 105"/>
                  <a:gd name="T2" fmla="*/ 5 w 146"/>
                  <a:gd name="T3" fmla="*/ 0 h 105"/>
                  <a:gd name="T4" fmla="*/ 4 w 146"/>
                  <a:gd name="T5" fmla="*/ 0 h 105"/>
                  <a:gd name="T6" fmla="*/ 0 w 146"/>
                  <a:gd name="T7" fmla="*/ 2 h 105"/>
                  <a:gd name="T8" fmla="*/ 0 w 146"/>
                  <a:gd name="T9" fmla="*/ 3 h 105"/>
                  <a:gd name="T10" fmla="*/ 0 w 146"/>
                  <a:gd name="T11" fmla="*/ 4 h 105"/>
                  <a:gd name="T12" fmla="*/ 5 w 146"/>
                  <a:gd name="T13" fmla="*/ 1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6"/>
                  <a:gd name="T22" fmla="*/ 0 h 105"/>
                  <a:gd name="T23" fmla="*/ 146 w 146"/>
                  <a:gd name="T24" fmla="*/ 105 h 1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6" h="105">
                    <a:moveTo>
                      <a:pt x="146" y="30"/>
                    </a:moveTo>
                    <a:lnTo>
                      <a:pt x="121" y="5"/>
                    </a:lnTo>
                    <a:lnTo>
                      <a:pt x="116" y="0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10" y="105"/>
                    </a:lnTo>
                    <a:lnTo>
                      <a:pt x="146" y="30"/>
                    </a:lnTo>
                    <a:close/>
                  </a:path>
                </a:pathLst>
              </a:custGeom>
              <a:solidFill>
                <a:srgbClr val="2959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49" name="Freeform 26"/>
              <p:cNvSpPr>
                <a:spLocks/>
              </p:cNvSpPr>
              <p:nvPr/>
            </p:nvSpPr>
            <p:spPr bwMode="auto">
              <a:xfrm>
                <a:off x="3814" y="1427"/>
                <a:ext cx="50" cy="35"/>
              </a:xfrm>
              <a:custGeom>
                <a:avLst/>
                <a:gdLst>
                  <a:gd name="T0" fmla="*/ 5 w 151"/>
                  <a:gd name="T1" fmla="*/ 0 h 107"/>
                  <a:gd name="T2" fmla="*/ 6 w 151"/>
                  <a:gd name="T3" fmla="*/ 1 h 107"/>
                  <a:gd name="T4" fmla="*/ 0 w 151"/>
                  <a:gd name="T5" fmla="*/ 4 h 107"/>
                  <a:gd name="T6" fmla="*/ 0 w 151"/>
                  <a:gd name="T7" fmla="*/ 3 h 107"/>
                  <a:gd name="T8" fmla="*/ 5 w 151"/>
                  <a:gd name="T9" fmla="*/ 0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107"/>
                  <a:gd name="T17" fmla="*/ 151 w 151"/>
                  <a:gd name="T18" fmla="*/ 107 h 1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107">
                    <a:moveTo>
                      <a:pt x="125" y="0"/>
                    </a:moveTo>
                    <a:lnTo>
                      <a:pt x="151" y="25"/>
                    </a:lnTo>
                    <a:lnTo>
                      <a:pt x="9" y="107"/>
                    </a:lnTo>
                    <a:lnTo>
                      <a:pt x="0" y="71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2E5C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50" name="Freeform 27"/>
              <p:cNvSpPr>
                <a:spLocks/>
              </p:cNvSpPr>
              <p:nvPr/>
            </p:nvSpPr>
            <p:spPr bwMode="auto">
              <a:xfrm>
                <a:off x="3815" y="1432"/>
                <a:ext cx="50" cy="35"/>
              </a:xfrm>
              <a:custGeom>
                <a:avLst/>
                <a:gdLst>
                  <a:gd name="T0" fmla="*/ 6 w 150"/>
                  <a:gd name="T1" fmla="*/ 1 h 105"/>
                  <a:gd name="T2" fmla="*/ 5 w 150"/>
                  <a:gd name="T3" fmla="*/ 1 h 105"/>
                  <a:gd name="T4" fmla="*/ 5 w 150"/>
                  <a:gd name="T5" fmla="*/ 0 h 105"/>
                  <a:gd name="T6" fmla="*/ 0 w 150"/>
                  <a:gd name="T7" fmla="*/ 3 h 105"/>
                  <a:gd name="T8" fmla="*/ 0 w 150"/>
                  <a:gd name="T9" fmla="*/ 4 h 105"/>
                  <a:gd name="T10" fmla="*/ 1 w 150"/>
                  <a:gd name="T11" fmla="*/ 4 h 105"/>
                  <a:gd name="T12" fmla="*/ 6 w 150"/>
                  <a:gd name="T13" fmla="*/ 1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105"/>
                  <a:gd name="T23" fmla="*/ 150 w 150"/>
                  <a:gd name="T24" fmla="*/ 105 h 1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105">
                    <a:moveTo>
                      <a:pt x="150" y="30"/>
                    </a:moveTo>
                    <a:lnTo>
                      <a:pt x="146" y="15"/>
                    </a:lnTo>
                    <a:lnTo>
                      <a:pt x="136" y="0"/>
                    </a:lnTo>
                    <a:lnTo>
                      <a:pt x="0" y="75"/>
                    </a:lnTo>
                    <a:lnTo>
                      <a:pt x="4" y="95"/>
                    </a:lnTo>
                    <a:lnTo>
                      <a:pt x="15" y="105"/>
                    </a:lnTo>
                    <a:lnTo>
                      <a:pt x="150" y="30"/>
                    </a:lnTo>
                    <a:close/>
                  </a:path>
                </a:pathLst>
              </a:custGeom>
              <a:solidFill>
                <a:srgbClr val="305E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51" name="Freeform 28"/>
              <p:cNvSpPr>
                <a:spLocks/>
              </p:cNvSpPr>
              <p:nvPr/>
            </p:nvSpPr>
            <p:spPr bwMode="auto">
              <a:xfrm>
                <a:off x="3817" y="1435"/>
                <a:ext cx="52" cy="37"/>
              </a:xfrm>
              <a:custGeom>
                <a:avLst/>
                <a:gdLst>
                  <a:gd name="T0" fmla="*/ 6 w 157"/>
                  <a:gd name="T1" fmla="*/ 1 h 112"/>
                  <a:gd name="T2" fmla="*/ 5 w 157"/>
                  <a:gd name="T3" fmla="*/ 0 h 112"/>
                  <a:gd name="T4" fmla="*/ 5 w 157"/>
                  <a:gd name="T5" fmla="*/ 0 h 112"/>
                  <a:gd name="T6" fmla="*/ 0 w 157"/>
                  <a:gd name="T7" fmla="*/ 3 h 112"/>
                  <a:gd name="T8" fmla="*/ 0 w 157"/>
                  <a:gd name="T9" fmla="*/ 3 h 112"/>
                  <a:gd name="T10" fmla="*/ 1 w 157"/>
                  <a:gd name="T11" fmla="*/ 4 h 112"/>
                  <a:gd name="T12" fmla="*/ 6 w 157"/>
                  <a:gd name="T13" fmla="*/ 1 h 1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7"/>
                  <a:gd name="T22" fmla="*/ 0 h 112"/>
                  <a:gd name="T23" fmla="*/ 157 w 157"/>
                  <a:gd name="T24" fmla="*/ 112 h 1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7" h="112">
                    <a:moveTo>
                      <a:pt x="157" y="36"/>
                    </a:moveTo>
                    <a:lnTo>
                      <a:pt x="142" y="6"/>
                    </a:lnTo>
                    <a:lnTo>
                      <a:pt x="142" y="0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25" y="112"/>
                    </a:lnTo>
                    <a:lnTo>
                      <a:pt x="157" y="36"/>
                    </a:lnTo>
                    <a:close/>
                  </a:path>
                </a:pathLst>
              </a:custGeom>
              <a:solidFill>
                <a:srgbClr val="3664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52" name="Freeform 29"/>
              <p:cNvSpPr>
                <a:spLocks/>
              </p:cNvSpPr>
              <p:nvPr/>
            </p:nvSpPr>
            <p:spPr bwMode="auto">
              <a:xfrm>
                <a:off x="3820" y="1442"/>
                <a:ext cx="51" cy="35"/>
              </a:xfrm>
              <a:custGeom>
                <a:avLst/>
                <a:gdLst>
                  <a:gd name="T0" fmla="*/ 5 w 151"/>
                  <a:gd name="T1" fmla="*/ 0 h 106"/>
                  <a:gd name="T2" fmla="*/ 6 w 151"/>
                  <a:gd name="T3" fmla="*/ 1 h 106"/>
                  <a:gd name="T4" fmla="*/ 1 w 151"/>
                  <a:gd name="T5" fmla="*/ 4 h 106"/>
                  <a:gd name="T6" fmla="*/ 0 w 151"/>
                  <a:gd name="T7" fmla="*/ 3 h 106"/>
                  <a:gd name="T8" fmla="*/ 5 w 151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106"/>
                  <a:gd name="T17" fmla="*/ 151 w 151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106">
                    <a:moveTo>
                      <a:pt x="135" y="0"/>
                    </a:moveTo>
                    <a:lnTo>
                      <a:pt x="151" y="30"/>
                    </a:lnTo>
                    <a:lnTo>
                      <a:pt x="25" y="106"/>
                    </a:lnTo>
                    <a:lnTo>
                      <a:pt x="0" y="7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3B69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53" name="Freeform 30"/>
              <p:cNvSpPr>
                <a:spLocks/>
              </p:cNvSpPr>
              <p:nvPr/>
            </p:nvSpPr>
            <p:spPr bwMode="auto">
              <a:xfrm>
                <a:off x="3825" y="1447"/>
                <a:ext cx="49" cy="35"/>
              </a:xfrm>
              <a:custGeom>
                <a:avLst/>
                <a:gdLst>
                  <a:gd name="T0" fmla="*/ 5 w 147"/>
                  <a:gd name="T1" fmla="*/ 1 h 105"/>
                  <a:gd name="T2" fmla="*/ 5 w 147"/>
                  <a:gd name="T3" fmla="*/ 1 h 105"/>
                  <a:gd name="T4" fmla="*/ 5 w 147"/>
                  <a:gd name="T5" fmla="*/ 0 h 105"/>
                  <a:gd name="T6" fmla="*/ 0 w 147"/>
                  <a:gd name="T7" fmla="*/ 3 h 105"/>
                  <a:gd name="T8" fmla="*/ 0 w 147"/>
                  <a:gd name="T9" fmla="*/ 4 h 105"/>
                  <a:gd name="T10" fmla="*/ 1 w 147"/>
                  <a:gd name="T11" fmla="*/ 4 h 105"/>
                  <a:gd name="T12" fmla="*/ 5 w 147"/>
                  <a:gd name="T13" fmla="*/ 1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7"/>
                  <a:gd name="T22" fmla="*/ 0 h 105"/>
                  <a:gd name="T23" fmla="*/ 147 w 147"/>
                  <a:gd name="T24" fmla="*/ 105 h 1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7" h="105">
                    <a:moveTo>
                      <a:pt x="147" y="35"/>
                    </a:moveTo>
                    <a:lnTo>
                      <a:pt x="142" y="25"/>
                    </a:lnTo>
                    <a:lnTo>
                      <a:pt x="132" y="0"/>
                    </a:lnTo>
                    <a:lnTo>
                      <a:pt x="0" y="76"/>
                    </a:lnTo>
                    <a:lnTo>
                      <a:pt x="11" y="96"/>
                    </a:lnTo>
                    <a:lnTo>
                      <a:pt x="26" y="105"/>
                    </a:lnTo>
                    <a:lnTo>
                      <a:pt x="147" y="35"/>
                    </a:lnTo>
                    <a:close/>
                  </a:path>
                </a:pathLst>
              </a:custGeom>
              <a:solidFill>
                <a:srgbClr val="3D6B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54" name="Freeform 31"/>
              <p:cNvSpPr>
                <a:spLocks/>
              </p:cNvSpPr>
              <p:nvPr/>
            </p:nvSpPr>
            <p:spPr bwMode="auto">
              <a:xfrm>
                <a:off x="3829" y="1452"/>
                <a:ext cx="47" cy="34"/>
              </a:xfrm>
              <a:custGeom>
                <a:avLst/>
                <a:gdLst>
                  <a:gd name="T0" fmla="*/ 5 w 142"/>
                  <a:gd name="T1" fmla="*/ 1 h 101"/>
                  <a:gd name="T2" fmla="*/ 5 w 142"/>
                  <a:gd name="T3" fmla="*/ 0 h 101"/>
                  <a:gd name="T4" fmla="*/ 5 w 142"/>
                  <a:gd name="T5" fmla="*/ 0 h 101"/>
                  <a:gd name="T6" fmla="*/ 0 w 142"/>
                  <a:gd name="T7" fmla="*/ 3 h 101"/>
                  <a:gd name="T8" fmla="*/ 0 w 142"/>
                  <a:gd name="T9" fmla="*/ 3 h 101"/>
                  <a:gd name="T10" fmla="*/ 1 w 142"/>
                  <a:gd name="T11" fmla="*/ 4 h 101"/>
                  <a:gd name="T12" fmla="*/ 5 w 142"/>
                  <a:gd name="T13" fmla="*/ 1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2"/>
                  <a:gd name="T22" fmla="*/ 0 h 101"/>
                  <a:gd name="T23" fmla="*/ 142 w 142"/>
                  <a:gd name="T24" fmla="*/ 101 h 1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2" h="101">
                    <a:moveTo>
                      <a:pt x="142" y="40"/>
                    </a:moveTo>
                    <a:lnTo>
                      <a:pt x="131" y="10"/>
                    </a:lnTo>
                    <a:lnTo>
                      <a:pt x="126" y="0"/>
                    </a:lnTo>
                    <a:lnTo>
                      <a:pt x="0" y="76"/>
                    </a:lnTo>
                    <a:lnTo>
                      <a:pt x="0" y="81"/>
                    </a:lnTo>
                    <a:lnTo>
                      <a:pt x="30" y="101"/>
                    </a:lnTo>
                    <a:lnTo>
                      <a:pt x="142" y="40"/>
                    </a:lnTo>
                    <a:close/>
                  </a:path>
                </a:pathLst>
              </a:custGeom>
              <a:solidFill>
                <a:srgbClr val="427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55" name="Freeform 32"/>
              <p:cNvSpPr>
                <a:spLocks/>
              </p:cNvSpPr>
              <p:nvPr/>
            </p:nvSpPr>
            <p:spPr bwMode="auto">
              <a:xfrm>
                <a:off x="3834" y="1459"/>
                <a:ext cx="43" cy="32"/>
              </a:xfrm>
              <a:custGeom>
                <a:avLst/>
                <a:gdLst>
                  <a:gd name="T0" fmla="*/ 4 w 131"/>
                  <a:gd name="T1" fmla="*/ 0 h 96"/>
                  <a:gd name="T2" fmla="*/ 5 w 131"/>
                  <a:gd name="T3" fmla="*/ 1 h 96"/>
                  <a:gd name="T4" fmla="*/ 1 w 131"/>
                  <a:gd name="T5" fmla="*/ 4 h 96"/>
                  <a:gd name="T6" fmla="*/ 0 w 131"/>
                  <a:gd name="T7" fmla="*/ 3 h 96"/>
                  <a:gd name="T8" fmla="*/ 4 w 131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"/>
                  <a:gd name="T16" fmla="*/ 0 h 96"/>
                  <a:gd name="T17" fmla="*/ 131 w 131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" h="96">
                    <a:moveTo>
                      <a:pt x="121" y="0"/>
                    </a:moveTo>
                    <a:lnTo>
                      <a:pt x="131" y="36"/>
                    </a:lnTo>
                    <a:lnTo>
                      <a:pt x="31" y="96"/>
                    </a:lnTo>
                    <a:lnTo>
                      <a:pt x="0" y="7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4A75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56" name="Freeform 33"/>
              <p:cNvSpPr>
                <a:spLocks/>
              </p:cNvSpPr>
              <p:nvPr/>
            </p:nvSpPr>
            <p:spPr bwMode="auto">
              <a:xfrm>
                <a:off x="3839" y="1465"/>
                <a:ext cx="38" cy="29"/>
              </a:xfrm>
              <a:custGeom>
                <a:avLst/>
                <a:gdLst>
                  <a:gd name="T0" fmla="*/ 4 w 116"/>
                  <a:gd name="T1" fmla="*/ 2 h 86"/>
                  <a:gd name="T2" fmla="*/ 4 w 116"/>
                  <a:gd name="T3" fmla="*/ 1 h 86"/>
                  <a:gd name="T4" fmla="*/ 4 w 116"/>
                  <a:gd name="T5" fmla="*/ 0 h 86"/>
                  <a:gd name="T6" fmla="*/ 0 w 116"/>
                  <a:gd name="T7" fmla="*/ 2 h 86"/>
                  <a:gd name="T8" fmla="*/ 1 w 116"/>
                  <a:gd name="T9" fmla="*/ 3 h 86"/>
                  <a:gd name="T10" fmla="*/ 1 w 116"/>
                  <a:gd name="T11" fmla="*/ 3 h 86"/>
                  <a:gd name="T12" fmla="*/ 4 w 116"/>
                  <a:gd name="T13" fmla="*/ 2 h 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86"/>
                  <a:gd name="T23" fmla="*/ 116 w 116"/>
                  <a:gd name="T24" fmla="*/ 86 h 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86">
                    <a:moveTo>
                      <a:pt x="112" y="41"/>
                    </a:moveTo>
                    <a:lnTo>
                      <a:pt x="116" y="21"/>
                    </a:lnTo>
                    <a:lnTo>
                      <a:pt x="112" y="0"/>
                    </a:lnTo>
                    <a:lnTo>
                      <a:pt x="0" y="61"/>
                    </a:lnTo>
                    <a:lnTo>
                      <a:pt x="16" y="76"/>
                    </a:lnTo>
                    <a:lnTo>
                      <a:pt x="36" y="86"/>
                    </a:lnTo>
                    <a:lnTo>
                      <a:pt x="112" y="41"/>
                    </a:lnTo>
                    <a:close/>
                  </a:path>
                </a:pathLst>
              </a:custGeom>
              <a:solidFill>
                <a:srgbClr val="4D7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57" name="Freeform 34"/>
              <p:cNvSpPr>
                <a:spLocks/>
              </p:cNvSpPr>
              <p:nvPr/>
            </p:nvSpPr>
            <p:spPr bwMode="auto">
              <a:xfrm>
                <a:off x="3844" y="1471"/>
                <a:ext cx="33" cy="26"/>
              </a:xfrm>
              <a:custGeom>
                <a:avLst/>
                <a:gdLst>
                  <a:gd name="T0" fmla="*/ 3 w 100"/>
                  <a:gd name="T1" fmla="*/ 2 h 80"/>
                  <a:gd name="T2" fmla="*/ 3 w 100"/>
                  <a:gd name="T3" fmla="*/ 2 h 80"/>
                  <a:gd name="T4" fmla="*/ 4 w 100"/>
                  <a:gd name="T5" fmla="*/ 0 h 80"/>
                  <a:gd name="T6" fmla="*/ 4 w 100"/>
                  <a:gd name="T7" fmla="*/ 0 h 80"/>
                  <a:gd name="T8" fmla="*/ 0 w 100"/>
                  <a:gd name="T9" fmla="*/ 2 h 80"/>
                  <a:gd name="T10" fmla="*/ 1 w 100"/>
                  <a:gd name="T11" fmla="*/ 3 h 80"/>
                  <a:gd name="T12" fmla="*/ 1 w 100"/>
                  <a:gd name="T13" fmla="*/ 3 h 80"/>
                  <a:gd name="T14" fmla="*/ 3 w 100"/>
                  <a:gd name="T15" fmla="*/ 2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0"/>
                  <a:gd name="T25" fmla="*/ 0 h 80"/>
                  <a:gd name="T26" fmla="*/ 100 w 100"/>
                  <a:gd name="T27" fmla="*/ 80 h 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" h="80">
                    <a:moveTo>
                      <a:pt x="85" y="55"/>
                    </a:moveTo>
                    <a:lnTo>
                      <a:pt x="90" y="45"/>
                    </a:lnTo>
                    <a:lnTo>
                      <a:pt x="100" y="5"/>
                    </a:lnTo>
                    <a:lnTo>
                      <a:pt x="100" y="0"/>
                    </a:lnTo>
                    <a:lnTo>
                      <a:pt x="0" y="60"/>
                    </a:lnTo>
                    <a:lnTo>
                      <a:pt x="34" y="80"/>
                    </a:lnTo>
                    <a:lnTo>
                      <a:pt x="39" y="80"/>
                    </a:lnTo>
                    <a:lnTo>
                      <a:pt x="85" y="55"/>
                    </a:lnTo>
                    <a:close/>
                  </a:path>
                </a:pathLst>
              </a:custGeom>
              <a:solidFill>
                <a:srgbClr val="517A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58" name="Freeform 35"/>
              <p:cNvSpPr>
                <a:spLocks/>
              </p:cNvSpPr>
              <p:nvPr/>
            </p:nvSpPr>
            <p:spPr bwMode="auto">
              <a:xfrm>
                <a:off x="3851" y="1479"/>
                <a:ext cx="25" cy="18"/>
              </a:xfrm>
              <a:custGeom>
                <a:avLst/>
                <a:gdLst>
                  <a:gd name="T0" fmla="*/ 2 w 76"/>
                  <a:gd name="T1" fmla="*/ 2 h 55"/>
                  <a:gd name="T2" fmla="*/ 3 w 76"/>
                  <a:gd name="T3" fmla="*/ 1 h 55"/>
                  <a:gd name="T4" fmla="*/ 3 w 76"/>
                  <a:gd name="T5" fmla="*/ 0 h 55"/>
                  <a:gd name="T6" fmla="*/ 0 w 76"/>
                  <a:gd name="T7" fmla="*/ 2 h 55"/>
                  <a:gd name="T8" fmla="*/ 1 w 76"/>
                  <a:gd name="T9" fmla="*/ 2 h 55"/>
                  <a:gd name="T10" fmla="*/ 2 w 76"/>
                  <a:gd name="T11" fmla="*/ 2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55"/>
                  <a:gd name="T20" fmla="*/ 76 w 7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55">
                    <a:moveTo>
                      <a:pt x="50" y="45"/>
                    </a:moveTo>
                    <a:lnTo>
                      <a:pt x="70" y="20"/>
                    </a:lnTo>
                    <a:lnTo>
                      <a:pt x="76" y="0"/>
                    </a:lnTo>
                    <a:lnTo>
                      <a:pt x="0" y="45"/>
                    </a:lnTo>
                    <a:lnTo>
                      <a:pt x="14" y="55"/>
                    </a:lnTo>
                    <a:lnTo>
                      <a:pt x="50" y="45"/>
                    </a:lnTo>
                    <a:close/>
                  </a:path>
                </a:pathLst>
              </a:custGeom>
              <a:solidFill>
                <a:srgbClr val="567F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59" name="Freeform 36"/>
              <p:cNvSpPr>
                <a:spLocks/>
              </p:cNvSpPr>
              <p:nvPr/>
            </p:nvSpPr>
            <p:spPr bwMode="auto">
              <a:xfrm>
                <a:off x="3857" y="1489"/>
                <a:ext cx="15" cy="8"/>
              </a:xfrm>
              <a:custGeom>
                <a:avLst/>
                <a:gdLst>
                  <a:gd name="T0" fmla="*/ 2 w 46"/>
                  <a:gd name="T1" fmla="*/ 0 h 25"/>
                  <a:gd name="T2" fmla="*/ 1 w 46"/>
                  <a:gd name="T3" fmla="*/ 1 h 25"/>
                  <a:gd name="T4" fmla="*/ 0 w 46"/>
                  <a:gd name="T5" fmla="*/ 1 h 25"/>
                  <a:gd name="T6" fmla="*/ 2 w 46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25"/>
                  <a:gd name="T14" fmla="*/ 46 w 46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25">
                    <a:moveTo>
                      <a:pt x="46" y="0"/>
                    </a:moveTo>
                    <a:lnTo>
                      <a:pt x="31" y="15"/>
                    </a:lnTo>
                    <a:lnTo>
                      <a:pt x="0" y="2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5C85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60" name="Freeform 37"/>
              <p:cNvSpPr>
                <a:spLocks/>
              </p:cNvSpPr>
              <p:nvPr/>
            </p:nvSpPr>
            <p:spPr bwMode="auto">
              <a:xfrm>
                <a:off x="3810" y="1414"/>
                <a:ext cx="66" cy="83"/>
              </a:xfrm>
              <a:custGeom>
                <a:avLst/>
                <a:gdLst>
                  <a:gd name="T0" fmla="*/ 6 w 197"/>
                  <a:gd name="T1" fmla="*/ 9 h 251"/>
                  <a:gd name="T2" fmla="*/ 7 w 197"/>
                  <a:gd name="T3" fmla="*/ 8 h 251"/>
                  <a:gd name="T4" fmla="*/ 7 w 197"/>
                  <a:gd name="T5" fmla="*/ 6 h 251"/>
                  <a:gd name="T6" fmla="*/ 7 w 197"/>
                  <a:gd name="T7" fmla="*/ 5 h 251"/>
                  <a:gd name="T8" fmla="*/ 6 w 197"/>
                  <a:gd name="T9" fmla="*/ 3 h 251"/>
                  <a:gd name="T10" fmla="*/ 5 w 197"/>
                  <a:gd name="T11" fmla="*/ 1 h 251"/>
                  <a:gd name="T12" fmla="*/ 3 w 197"/>
                  <a:gd name="T13" fmla="*/ 0 h 251"/>
                  <a:gd name="T14" fmla="*/ 2 w 197"/>
                  <a:gd name="T15" fmla="*/ 0 h 251"/>
                  <a:gd name="T16" fmla="*/ 1 w 197"/>
                  <a:gd name="T17" fmla="*/ 1 h 251"/>
                  <a:gd name="T18" fmla="*/ 0 w 197"/>
                  <a:gd name="T19" fmla="*/ 2 h 251"/>
                  <a:gd name="T20" fmla="*/ 0 w 197"/>
                  <a:gd name="T21" fmla="*/ 4 h 251"/>
                  <a:gd name="T22" fmla="*/ 1 w 197"/>
                  <a:gd name="T23" fmla="*/ 6 h 251"/>
                  <a:gd name="T24" fmla="*/ 2 w 197"/>
                  <a:gd name="T25" fmla="*/ 7 h 251"/>
                  <a:gd name="T26" fmla="*/ 4 w 197"/>
                  <a:gd name="T27" fmla="*/ 9 h 251"/>
                  <a:gd name="T28" fmla="*/ 5 w 197"/>
                  <a:gd name="T29" fmla="*/ 9 h 251"/>
                  <a:gd name="T30" fmla="*/ 6 w 197"/>
                  <a:gd name="T31" fmla="*/ 9 h 25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7"/>
                  <a:gd name="T49" fmla="*/ 0 h 251"/>
                  <a:gd name="T50" fmla="*/ 197 w 197"/>
                  <a:gd name="T51" fmla="*/ 251 h 25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7" h="251">
                    <a:moveTo>
                      <a:pt x="171" y="246"/>
                    </a:moveTo>
                    <a:lnTo>
                      <a:pt x="191" y="216"/>
                    </a:lnTo>
                    <a:lnTo>
                      <a:pt x="197" y="176"/>
                    </a:lnTo>
                    <a:lnTo>
                      <a:pt x="186" y="125"/>
                    </a:lnTo>
                    <a:lnTo>
                      <a:pt x="161" y="70"/>
                    </a:lnTo>
                    <a:lnTo>
                      <a:pt x="126" y="30"/>
                    </a:lnTo>
                    <a:lnTo>
                      <a:pt x="85" y="5"/>
                    </a:lnTo>
                    <a:lnTo>
                      <a:pt x="44" y="0"/>
                    </a:lnTo>
                    <a:lnTo>
                      <a:pt x="15" y="14"/>
                    </a:lnTo>
                    <a:lnTo>
                      <a:pt x="0" y="50"/>
                    </a:lnTo>
                    <a:lnTo>
                      <a:pt x="5" y="100"/>
                    </a:lnTo>
                    <a:lnTo>
                      <a:pt x="19" y="150"/>
                    </a:lnTo>
                    <a:lnTo>
                      <a:pt x="55" y="201"/>
                    </a:lnTo>
                    <a:lnTo>
                      <a:pt x="95" y="235"/>
                    </a:lnTo>
                    <a:lnTo>
                      <a:pt x="135" y="251"/>
                    </a:lnTo>
                    <a:lnTo>
                      <a:pt x="171" y="2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61" name="Freeform 38"/>
              <p:cNvSpPr>
                <a:spLocks/>
              </p:cNvSpPr>
              <p:nvPr/>
            </p:nvSpPr>
            <p:spPr bwMode="auto">
              <a:xfrm>
                <a:off x="3954" y="1328"/>
                <a:ext cx="93" cy="327"/>
              </a:xfrm>
              <a:custGeom>
                <a:avLst/>
                <a:gdLst>
                  <a:gd name="T0" fmla="*/ 0 w 278"/>
                  <a:gd name="T1" fmla="*/ 36 h 982"/>
                  <a:gd name="T2" fmla="*/ 0 w 278"/>
                  <a:gd name="T3" fmla="*/ 6 h 982"/>
                  <a:gd name="T4" fmla="*/ 10 w 278"/>
                  <a:gd name="T5" fmla="*/ 0 h 982"/>
                  <a:gd name="T6" fmla="*/ 10 w 278"/>
                  <a:gd name="T7" fmla="*/ 31 h 982"/>
                  <a:gd name="T8" fmla="*/ 0 w 278"/>
                  <a:gd name="T9" fmla="*/ 36 h 9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8"/>
                  <a:gd name="T16" fmla="*/ 0 h 982"/>
                  <a:gd name="T17" fmla="*/ 278 w 278"/>
                  <a:gd name="T18" fmla="*/ 982 h 9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8" h="982">
                    <a:moveTo>
                      <a:pt x="0" y="982"/>
                    </a:moveTo>
                    <a:lnTo>
                      <a:pt x="0" y="155"/>
                    </a:lnTo>
                    <a:lnTo>
                      <a:pt x="278" y="0"/>
                    </a:lnTo>
                    <a:lnTo>
                      <a:pt x="278" y="825"/>
                    </a:lnTo>
                    <a:lnTo>
                      <a:pt x="0" y="982"/>
                    </a:lnTo>
                    <a:close/>
                  </a:path>
                </a:pathLst>
              </a:custGeom>
              <a:solidFill>
                <a:srgbClr val="0D40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62" name="Freeform 39"/>
              <p:cNvSpPr>
                <a:spLocks/>
              </p:cNvSpPr>
              <p:nvPr/>
            </p:nvSpPr>
            <p:spPr bwMode="auto">
              <a:xfrm>
                <a:off x="3733" y="1200"/>
                <a:ext cx="314" cy="180"/>
              </a:xfrm>
              <a:custGeom>
                <a:avLst/>
                <a:gdLst>
                  <a:gd name="T0" fmla="*/ 35 w 942"/>
                  <a:gd name="T1" fmla="*/ 14 h 538"/>
                  <a:gd name="T2" fmla="*/ 25 w 942"/>
                  <a:gd name="T3" fmla="*/ 20 h 538"/>
                  <a:gd name="T4" fmla="*/ 0 w 942"/>
                  <a:gd name="T5" fmla="*/ 6 h 538"/>
                  <a:gd name="T6" fmla="*/ 10 w 942"/>
                  <a:gd name="T7" fmla="*/ 0 h 538"/>
                  <a:gd name="T8" fmla="*/ 35 w 942"/>
                  <a:gd name="T9" fmla="*/ 14 h 5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2"/>
                  <a:gd name="T16" fmla="*/ 0 h 538"/>
                  <a:gd name="T17" fmla="*/ 942 w 942"/>
                  <a:gd name="T18" fmla="*/ 538 h 5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2" h="538">
                    <a:moveTo>
                      <a:pt x="942" y="383"/>
                    </a:moveTo>
                    <a:lnTo>
                      <a:pt x="664" y="538"/>
                    </a:lnTo>
                    <a:lnTo>
                      <a:pt x="0" y="161"/>
                    </a:lnTo>
                    <a:lnTo>
                      <a:pt x="276" y="0"/>
                    </a:lnTo>
                    <a:lnTo>
                      <a:pt x="942" y="383"/>
                    </a:lnTo>
                    <a:close/>
                  </a:path>
                </a:pathLst>
              </a:custGeom>
              <a:solidFill>
                <a:srgbClr val="658C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63" name="Freeform 40"/>
              <p:cNvSpPr>
                <a:spLocks noEditPoints="1"/>
              </p:cNvSpPr>
              <p:nvPr/>
            </p:nvSpPr>
            <p:spPr bwMode="auto">
              <a:xfrm>
                <a:off x="3733" y="1254"/>
                <a:ext cx="221" cy="403"/>
              </a:xfrm>
              <a:custGeom>
                <a:avLst/>
                <a:gdLst>
                  <a:gd name="T0" fmla="*/ 0 w 664"/>
                  <a:gd name="T1" fmla="*/ 31 h 1208"/>
                  <a:gd name="T2" fmla="*/ 0 w 664"/>
                  <a:gd name="T3" fmla="*/ 0 h 1208"/>
                  <a:gd name="T4" fmla="*/ 25 w 664"/>
                  <a:gd name="T5" fmla="*/ 14 h 1208"/>
                  <a:gd name="T6" fmla="*/ 25 w 664"/>
                  <a:gd name="T7" fmla="*/ 45 h 1208"/>
                  <a:gd name="T8" fmla="*/ 0 w 664"/>
                  <a:gd name="T9" fmla="*/ 31 h 1208"/>
                  <a:gd name="T10" fmla="*/ 15 w 664"/>
                  <a:gd name="T11" fmla="*/ 27 h 1208"/>
                  <a:gd name="T12" fmla="*/ 16 w 664"/>
                  <a:gd name="T13" fmla="*/ 26 h 1208"/>
                  <a:gd name="T14" fmla="*/ 16 w 664"/>
                  <a:gd name="T15" fmla="*/ 24 h 1208"/>
                  <a:gd name="T16" fmla="*/ 15 w 664"/>
                  <a:gd name="T17" fmla="*/ 22 h 1208"/>
                  <a:gd name="T18" fmla="*/ 15 w 664"/>
                  <a:gd name="T19" fmla="*/ 20 h 1208"/>
                  <a:gd name="T20" fmla="*/ 13 w 664"/>
                  <a:gd name="T21" fmla="*/ 19 h 1208"/>
                  <a:gd name="T22" fmla="*/ 12 w 664"/>
                  <a:gd name="T23" fmla="*/ 18 h 1208"/>
                  <a:gd name="T24" fmla="*/ 10 w 664"/>
                  <a:gd name="T25" fmla="*/ 18 h 1208"/>
                  <a:gd name="T26" fmla="*/ 9 w 664"/>
                  <a:gd name="T27" fmla="*/ 18 h 1208"/>
                  <a:gd name="T28" fmla="*/ 9 w 664"/>
                  <a:gd name="T29" fmla="*/ 19 h 1208"/>
                  <a:gd name="T30" fmla="*/ 9 w 664"/>
                  <a:gd name="T31" fmla="*/ 21 h 1208"/>
                  <a:gd name="T32" fmla="*/ 9 w 664"/>
                  <a:gd name="T33" fmla="*/ 23 h 1208"/>
                  <a:gd name="T34" fmla="*/ 10 w 664"/>
                  <a:gd name="T35" fmla="*/ 25 h 1208"/>
                  <a:gd name="T36" fmla="*/ 12 w 664"/>
                  <a:gd name="T37" fmla="*/ 26 h 1208"/>
                  <a:gd name="T38" fmla="*/ 14 w 664"/>
                  <a:gd name="T39" fmla="*/ 27 h 1208"/>
                  <a:gd name="T40" fmla="*/ 15 w 664"/>
                  <a:gd name="T41" fmla="*/ 27 h 1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4"/>
                  <a:gd name="T64" fmla="*/ 0 h 1208"/>
                  <a:gd name="T65" fmla="*/ 664 w 664"/>
                  <a:gd name="T66" fmla="*/ 1208 h 12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4" h="1208">
                    <a:moveTo>
                      <a:pt x="0" y="826"/>
                    </a:moveTo>
                    <a:lnTo>
                      <a:pt x="0" y="0"/>
                    </a:lnTo>
                    <a:lnTo>
                      <a:pt x="664" y="377"/>
                    </a:lnTo>
                    <a:lnTo>
                      <a:pt x="664" y="1208"/>
                    </a:lnTo>
                    <a:lnTo>
                      <a:pt x="0" y="826"/>
                    </a:lnTo>
                    <a:close/>
                    <a:moveTo>
                      <a:pt x="403" y="725"/>
                    </a:moveTo>
                    <a:lnTo>
                      <a:pt x="423" y="695"/>
                    </a:lnTo>
                    <a:lnTo>
                      <a:pt x="429" y="655"/>
                    </a:lnTo>
                    <a:lnTo>
                      <a:pt x="418" y="604"/>
                    </a:lnTo>
                    <a:lnTo>
                      <a:pt x="393" y="549"/>
                    </a:lnTo>
                    <a:lnTo>
                      <a:pt x="358" y="509"/>
                    </a:lnTo>
                    <a:lnTo>
                      <a:pt x="317" y="484"/>
                    </a:lnTo>
                    <a:lnTo>
                      <a:pt x="276" y="479"/>
                    </a:lnTo>
                    <a:lnTo>
                      <a:pt x="247" y="493"/>
                    </a:lnTo>
                    <a:lnTo>
                      <a:pt x="237" y="524"/>
                    </a:lnTo>
                    <a:lnTo>
                      <a:pt x="237" y="574"/>
                    </a:lnTo>
                    <a:lnTo>
                      <a:pt x="251" y="629"/>
                    </a:lnTo>
                    <a:lnTo>
                      <a:pt x="282" y="675"/>
                    </a:lnTo>
                    <a:lnTo>
                      <a:pt x="327" y="714"/>
                    </a:lnTo>
                    <a:lnTo>
                      <a:pt x="367" y="730"/>
                    </a:lnTo>
                    <a:lnTo>
                      <a:pt x="403" y="725"/>
                    </a:lnTo>
                    <a:close/>
                  </a:path>
                </a:pathLst>
              </a:custGeom>
              <a:solidFill>
                <a:srgbClr val="336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64" name="Freeform 41"/>
              <p:cNvSpPr>
                <a:spLocks/>
              </p:cNvSpPr>
              <p:nvPr/>
            </p:nvSpPr>
            <p:spPr bwMode="auto">
              <a:xfrm>
                <a:off x="3822" y="1197"/>
                <a:ext cx="5" cy="5"/>
              </a:xfrm>
              <a:custGeom>
                <a:avLst/>
                <a:gdLst>
                  <a:gd name="T0" fmla="*/ 1 w 15"/>
                  <a:gd name="T1" fmla="*/ 0 h 15"/>
                  <a:gd name="T2" fmla="*/ 0 w 15"/>
                  <a:gd name="T3" fmla="*/ 0 h 15"/>
                  <a:gd name="T4" fmla="*/ 0 w 15"/>
                  <a:gd name="T5" fmla="*/ 0 h 15"/>
                  <a:gd name="T6" fmla="*/ 0 w 15"/>
                  <a:gd name="T7" fmla="*/ 0 h 15"/>
                  <a:gd name="T8" fmla="*/ 0 w 15"/>
                  <a:gd name="T9" fmla="*/ 1 h 15"/>
                  <a:gd name="T10" fmla="*/ 1 w 15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15" y="0"/>
                    </a:moveTo>
                    <a:lnTo>
                      <a:pt x="9" y="0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5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65" name="Freeform 42"/>
              <p:cNvSpPr>
                <a:spLocks/>
              </p:cNvSpPr>
              <p:nvPr/>
            </p:nvSpPr>
            <p:spPr bwMode="auto">
              <a:xfrm>
                <a:off x="3824" y="1197"/>
                <a:ext cx="226" cy="132"/>
              </a:xfrm>
              <a:custGeom>
                <a:avLst/>
                <a:gdLst>
                  <a:gd name="T0" fmla="*/ 25 w 680"/>
                  <a:gd name="T1" fmla="*/ 15 h 397"/>
                  <a:gd name="T2" fmla="*/ 25 w 680"/>
                  <a:gd name="T3" fmla="*/ 14 h 397"/>
                  <a:gd name="T4" fmla="*/ 0 w 680"/>
                  <a:gd name="T5" fmla="*/ 0 h 397"/>
                  <a:gd name="T6" fmla="*/ 0 w 680"/>
                  <a:gd name="T7" fmla="*/ 1 h 397"/>
                  <a:gd name="T8" fmla="*/ 24 w 680"/>
                  <a:gd name="T9" fmla="*/ 15 h 397"/>
                  <a:gd name="T10" fmla="*/ 24 w 680"/>
                  <a:gd name="T11" fmla="*/ 15 h 397"/>
                  <a:gd name="T12" fmla="*/ 24 w 680"/>
                  <a:gd name="T13" fmla="*/ 15 h 397"/>
                  <a:gd name="T14" fmla="*/ 25 w 680"/>
                  <a:gd name="T15" fmla="*/ 15 h 397"/>
                  <a:gd name="T16" fmla="*/ 25 w 680"/>
                  <a:gd name="T17" fmla="*/ 15 h 397"/>
                  <a:gd name="T18" fmla="*/ 25 w 680"/>
                  <a:gd name="T19" fmla="*/ 14 h 397"/>
                  <a:gd name="T20" fmla="*/ 25 w 680"/>
                  <a:gd name="T21" fmla="*/ 14 h 397"/>
                  <a:gd name="T22" fmla="*/ 25 w 680"/>
                  <a:gd name="T23" fmla="*/ 15 h 39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0"/>
                  <a:gd name="T37" fmla="*/ 0 h 397"/>
                  <a:gd name="T38" fmla="*/ 680 w 680"/>
                  <a:gd name="T39" fmla="*/ 397 h 39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0" h="397">
                    <a:moveTo>
                      <a:pt x="680" y="393"/>
                    </a:moveTo>
                    <a:lnTo>
                      <a:pt x="675" y="383"/>
                    </a:lnTo>
                    <a:lnTo>
                      <a:pt x="10" y="0"/>
                    </a:lnTo>
                    <a:lnTo>
                      <a:pt x="0" y="15"/>
                    </a:lnTo>
                    <a:lnTo>
                      <a:pt x="665" y="397"/>
                    </a:lnTo>
                    <a:lnTo>
                      <a:pt x="654" y="393"/>
                    </a:lnTo>
                    <a:lnTo>
                      <a:pt x="665" y="397"/>
                    </a:lnTo>
                    <a:lnTo>
                      <a:pt x="670" y="397"/>
                    </a:lnTo>
                    <a:lnTo>
                      <a:pt x="675" y="393"/>
                    </a:lnTo>
                    <a:lnTo>
                      <a:pt x="680" y="388"/>
                    </a:lnTo>
                    <a:lnTo>
                      <a:pt x="675" y="383"/>
                    </a:lnTo>
                    <a:lnTo>
                      <a:pt x="680" y="3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66" name="Freeform 43"/>
              <p:cNvSpPr>
                <a:spLocks/>
              </p:cNvSpPr>
              <p:nvPr/>
            </p:nvSpPr>
            <p:spPr bwMode="auto">
              <a:xfrm>
                <a:off x="4042" y="1328"/>
                <a:ext cx="8" cy="275"/>
              </a:xfrm>
              <a:custGeom>
                <a:avLst/>
                <a:gdLst>
                  <a:gd name="T0" fmla="*/ 1 w 26"/>
                  <a:gd name="T1" fmla="*/ 31 h 825"/>
                  <a:gd name="T2" fmla="*/ 1 w 26"/>
                  <a:gd name="T3" fmla="*/ 31 h 825"/>
                  <a:gd name="T4" fmla="*/ 1 w 26"/>
                  <a:gd name="T5" fmla="*/ 0 h 825"/>
                  <a:gd name="T6" fmla="*/ 0 w 26"/>
                  <a:gd name="T7" fmla="*/ 0 h 825"/>
                  <a:gd name="T8" fmla="*/ 0 w 26"/>
                  <a:gd name="T9" fmla="*/ 31 h 825"/>
                  <a:gd name="T10" fmla="*/ 1 w 26"/>
                  <a:gd name="T11" fmla="*/ 31 h 8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825"/>
                  <a:gd name="T20" fmla="*/ 26 w 26"/>
                  <a:gd name="T21" fmla="*/ 825 h 8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825">
                    <a:moveTo>
                      <a:pt x="16" y="825"/>
                    </a:moveTo>
                    <a:lnTo>
                      <a:pt x="26" y="825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825"/>
                    </a:lnTo>
                    <a:lnTo>
                      <a:pt x="16" y="8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67" name="Freeform 44"/>
              <p:cNvSpPr>
                <a:spLocks/>
              </p:cNvSpPr>
              <p:nvPr/>
            </p:nvSpPr>
            <p:spPr bwMode="auto">
              <a:xfrm>
                <a:off x="4042" y="1603"/>
                <a:ext cx="8" cy="4"/>
              </a:xfrm>
              <a:custGeom>
                <a:avLst/>
                <a:gdLst>
                  <a:gd name="T0" fmla="*/ 0 w 26"/>
                  <a:gd name="T1" fmla="*/ 0 h 11"/>
                  <a:gd name="T2" fmla="*/ 0 w 26"/>
                  <a:gd name="T3" fmla="*/ 0 h 11"/>
                  <a:gd name="T4" fmla="*/ 1 w 26"/>
                  <a:gd name="T5" fmla="*/ 0 h 11"/>
                  <a:gd name="T6" fmla="*/ 1 w 26"/>
                  <a:gd name="T7" fmla="*/ 0 h 11"/>
                  <a:gd name="T8" fmla="*/ 1 w 26"/>
                  <a:gd name="T9" fmla="*/ 0 h 11"/>
                  <a:gd name="T10" fmla="*/ 0 w 26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11"/>
                  <a:gd name="T20" fmla="*/ 26 w 2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11">
                    <a:moveTo>
                      <a:pt x="0" y="0"/>
                    </a:moveTo>
                    <a:lnTo>
                      <a:pt x="6" y="11"/>
                    </a:lnTo>
                    <a:lnTo>
                      <a:pt x="16" y="11"/>
                    </a:lnTo>
                    <a:lnTo>
                      <a:pt x="21" y="11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68" name="Freeform 45"/>
              <p:cNvSpPr>
                <a:spLocks/>
              </p:cNvSpPr>
              <p:nvPr/>
            </p:nvSpPr>
            <p:spPr bwMode="auto">
              <a:xfrm>
                <a:off x="3951" y="1378"/>
                <a:ext cx="5" cy="5"/>
              </a:xfrm>
              <a:custGeom>
                <a:avLst/>
                <a:gdLst>
                  <a:gd name="T0" fmla="*/ 0 w 15"/>
                  <a:gd name="T1" fmla="*/ 0 h 16"/>
                  <a:gd name="T2" fmla="*/ 0 w 15"/>
                  <a:gd name="T3" fmla="*/ 0 h 16"/>
                  <a:gd name="T4" fmla="*/ 0 w 15"/>
                  <a:gd name="T5" fmla="*/ 0 h 16"/>
                  <a:gd name="T6" fmla="*/ 0 w 15"/>
                  <a:gd name="T7" fmla="*/ 1 h 16"/>
                  <a:gd name="T8" fmla="*/ 1 w 15"/>
                  <a:gd name="T9" fmla="*/ 1 h 16"/>
                  <a:gd name="T10" fmla="*/ 0 w 15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6"/>
                  <a:gd name="T20" fmla="*/ 15 w 15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6">
                    <a:moveTo>
                      <a:pt x="5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5" y="16"/>
                    </a:lnTo>
                    <a:lnTo>
                      <a:pt x="15" y="1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69" name="Freeform 46"/>
              <p:cNvSpPr>
                <a:spLocks/>
              </p:cNvSpPr>
              <p:nvPr/>
            </p:nvSpPr>
            <p:spPr bwMode="auto">
              <a:xfrm>
                <a:off x="3953" y="1325"/>
                <a:ext cx="96" cy="58"/>
              </a:xfrm>
              <a:custGeom>
                <a:avLst/>
                <a:gdLst>
                  <a:gd name="T0" fmla="*/ 10 w 287"/>
                  <a:gd name="T1" fmla="*/ 0 h 176"/>
                  <a:gd name="T2" fmla="*/ 10 w 287"/>
                  <a:gd name="T3" fmla="*/ 0 h 176"/>
                  <a:gd name="T4" fmla="*/ 0 w 287"/>
                  <a:gd name="T5" fmla="*/ 6 h 176"/>
                  <a:gd name="T6" fmla="*/ 0 w 287"/>
                  <a:gd name="T7" fmla="*/ 6 h 176"/>
                  <a:gd name="T8" fmla="*/ 11 w 287"/>
                  <a:gd name="T9" fmla="*/ 1 h 176"/>
                  <a:gd name="T10" fmla="*/ 10 w 2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7"/>
                  <a:gd name="T19" fmla="*/ 0 h 176"/>
                  <a:gd name="T20" fmla="*/ 287 w 287"/>
                  <a:gd name="T21" fmla="*/ 176 h 1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7" h="176">
                    <a:moveTo>
                      <a:pt x="282" y="10"/>
                    </a:moveTo>
                    <a:lnTo>
                      <a:pt x="277" y="0"/>
                    </a:lnTo>
                    <a:lnTo>
                      <a:pt x="0" y="160"/>
                    </a:lnTo>
                    <a:lnTo>
                      <a:pt x="10" y="176"/>
                    </a:lnTo>
                    <a:lnTo>
                      <a:pt x="287" y="14"/>
                    </a:lnTo>
                    <a:lnTo>
                      <a:pt x="28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70" name="Freeform 47"/>
              <p:cNvSpPr>
                <a:spLocks/>
              </p:cNvSpPr>
              <p:nvPr/>
            </p:nvSpPr>
            <p:spPr bwMode="auto">
              <a:xfrm>
                <a:off x="4045" y="1325"/>
                <a:ext cx="5" cy="4"/>
              </a:xfrm>
              <a:custGeom>
                <a:avLst/>
                <a:gdLst>
                  <a:gd name="T0" fmla="*/ 0 w 15"/>
                  <a:gd name="T1" fmla="*/ 0 h 14"/>
                  <a:gd name="T2" fmla="*/ 1 w 15"/>
                  <a:gd name="T3" fmla="*/ 0 h 14"/>
                  <a:gd name="T4" fmla="*/ 0 w 15"/>
                  <a:gd name="T5" fmla="*/ 0 h 14"/>
                  <a:gd name="T6" fmla="*/ 0 w 15"/>
                  <a:gd name="T7" fmla="*/ 0 h 14"/>
                  <a:gd name="T8" fmla="*/ 0 w 15"/>
                  <a:gd name="T9" fmla="*/ 0 h 14"/>
                  <a:gd name="T10" fmla="*/ 0 w 15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4"/>
                  <a:gd name="T20" fmla="*/ 15 w 15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4">
                    <a:moveTo>
                      <a:pt x="10" y="14"/>
                    </a:moveTo>
                    <a:lnTo>
                      <a:pt x="15" y="10"/>
                    </a:lnTo>
                    <a:lnTo>
                      <a:pt x="10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71" name="Freeform 48"/>
              <p:cNvSpPr>
                <a:spLocks/>
              </p:cNvSpPr>
              <p:nvPr/>
            </p:nvSpPr>
            <p:spPr bwMode="auto">
              <a:xfrm>
                <a:off x="3730" y="1250"/>
                <a:ext cx="5" cy="6"/>
              </a:xfrm>
              <a:custGeom>
                <a:avLst/>
                <a:gdLst>
                  <a:gd name="T0" fmla="*/ 0 w 15"/>
                  <a:gd name="T1" fmla="*/ 0 h 16"/>
                  <a:gd name="T2" fmla="*/ 0 w 15"/>
                  <a:gd name="T3" fmla="*/ 0 h 16"/>
                  <a:gd name="T4" fmla="*/ 0 w 15"/>
                  <a:gd name="T5" fmla="*/ 1 h 16"/>
                  <a:gd name="T6" fmla="*/ 0 w 15"/>
                  <a:gd name="T7" fmla="*/ 1 h 16"/>
                  <a:gd name="T8" fmla="*/ 1 w 15"/>
                  <a:gd name="T9" fmla="*/ 1 h 16"/>
                  <a:gd name="T10" fmla="*/ 0 w 15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6"/>
                  <a:gd name="T20" fmla="*/ 15 w 15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6">
                    <a:moveTo>
                      <a:pt x="5" y="0"/>
                    </a:moveTo>
                    <a:lnTo>
                      <a:pt x="0" y="6"/>
                    </a:lnTo>
                    <a:lnTo>
                      <a:pt x="5" y="11"/>
                    </a:lnTo>
                    <a:lnTo>
                      <a:pt x="10" y="16"/>
                    </a:lnTo>
                    <a:lnTo>
                      <a:pt x="15" y="1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72" name="Freeform 49"/>
              <p:cNvSpPr>
                <a:spLocks/>
              </p:cNvSpPr>
              <p:nvPr/>
            </p:nvSpPr>
            <p:spPr bwMode="auto">
              <a:xfrm>
                <a:off x="3731" y="1197"/>
                <a:ext cx="96" cy="59"/>
              </a:xfrm>
              <a:custGeom>
                <a:avLst/>
                <a:gdLst>
                  <a:gd name="T0" fmla="*/ 10 w 287"/>
                  <a:gd name="T1" fmla="*/ 0 h 176"/>
                  <a:gd name="T2" fmla="*/ 10 w 287"/>
                  <a:gd name="T3" fmla="*/ 0 h 176"/>
                  <a:gd name="T4" fmla="*/ 0 w 287"/>
                  <a:gd name="T5" fmla="*/ 6 h 176"/>
                  <a:gd name="T6" fmla="*/ 0 w 287"/>
                  <a:gd name="T7" fmla="*/ 7 h 176"/>
                  <a:gd name="T8" fmla="*/ 11 w 287"/>
                  <a:gd name="T9" fmla="*/ 1 h 176"/>
                  <a:gd name="T10" fmla="*/ 10 w 2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7"/>
                  <a:gd name="T19" fmla="*/ 0 h 176"/>
                  <a:gd name="T20" fmla="*/ 287 w 287"/>
                  <a:gd name="T21" fmla="*/ 176 h 1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7" h="176">
                    <a:moveTo>
                      <a:pt x="281" y="10"/>
                    </a:moveTo>
                    <a:lnTo>
                      <a:pt x="277" y="0"/>
                    </a:lnTo>
                    <a:lnTo>
                      <a:pt x="0" y="160"/>
                    </a:lnTo>
                    <a:lnTo>
                      <a:pt x="10" y="176"/>
                    </a:lnTo>
                    <a:lnTo>
                      <a:pt x="287" y="15"/>
                    </a:lnTo>
                    <a:lnTo>
                      <a:pt x="28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73" name="Freeform 50"/>
              <p:cNvSpPr>
                <a:spLocks/>
              </p:cNvSpPr>
              <p:nvPr/>
            </p:nvSpPr>
            <p:spPr bwMode="auto">
              <a:xfrm>
                <a:off x="3824" y="1197"/>
                <a:ext cx="5" cy="5"/>
              </a:xfrm>
              <a:custGeom>
                <a:avLst/>
                <a:gdLst>
                  <a:gd name="T0" fmla="*/ 0 w 15"/>
                  <a:gd name="T1" fmla="*/ 1 h 15"/>
                  <a:gd name="T2" fmla="*/ 1 w 15"/>
                  <a:gd name="T3" fmla="*/ 0 h 15"/>
                  <a:gd name="T4" fmla="*/ 1 w 15"/>
                  <a:gd name="T5" fmla="*/ 0 h 15"/>
                  <a:gd name="T6" fmla="*/ 0 w 15"/>
                  <a:gd name="T7" fmla="*/ 0 h 15"/>
                  <a:gd name="T8" fmla="*/ 0 w 15"/>
                  <a:gd name="T9" fmla="*/ 0 h 15"/>
                  <a:gd name="T10" fmla="*/ 0 w 15"/>
                  <a:gd name="T11" fmla="*/ 1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10" y="15"/>
                    </a:moveTo>
                    <a:lnTo>
                      <a:pt x="15" y="10"/>
                    </a:lnTo>
                    <a:lnTo>
                      <a:pt x="15" y="5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74" name="Freeform 51"/>
              <p:cNvSpPr>
                <a:spLocks/>
              </p:cNvSpPr>
              <p:nvPr/>
            </p:nvSpPr>
            <p:spPr bwMode="auto">
              <a:xfrm>
                <a:off x="3951" y="1653"/>
                <a:ext cx="5" cy="5"/>
              </a:xfrm>
              <a:custGeom>
                <a:avLst/>
                <a:gdLst>
                  <a:gd name="T0" fmla="*/ 0 w 15"/>
                  <a:gd name="T1" fmla="*/ 0 h 15"/>
                  <a:gd name="T2" fmla="*/ 0 w 15"/>
                  <a:gd name="T3" fmla="*/ 0 h 15"/>
                  <a:gd name="T4" fmla="*/ 0 w 15"/>
                  <a:gd name="T5" fmla="*/ 0 h 15"/>
                  <a:gd name="T6" fmla="*/ 0 w 15"/>
                  <a:gd name="T7" fmla="*/ 1 h 15"/>
                  <a:gd name="T8" fmla="*/ 1 w 15"/>
                  <a:gd name="T9" fmla="*/ 1 h 15"/>
                  <a:gd name="T10" fmla="*/ 0 w 15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5" y="0"/>
                    </a:moveTo>
                    <a:lnTo>
                      <a:pt x="0" y="6"/>
                    </a:lnTo>
                    <a:lnTo>
                      <a:pt x="0" y="10"/>
                    </a:lnTo>
                    <a:lnTo>
                      <a:pt x="5" y="15"/>
                    </a:lnTo>
                    <a:lnTo>
                      <a:pt x="15" y="1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75" name="Freeform 52"/>
              <p:cNvSpPr>
                <a:spLocks/>
              </p:cNvSpPr>
              <p:nvPr/>
            </p:nvSpPr>
            <p:spPr bwMode="auto">
              <a:xfrm>
                <a:off x="3953" y="1601"/>
                <a:ext cx="96" cy="57"/>
              </a:xfrm>
              <a:custGeom>
                <a:avLst/>
                <a:gdLst>
                  <a:gd name="T0" fmla="*/ 10 w 287"/>
                  <a:gd name="T1" fmla="*/ 0 h 171"/>
                  <a:gd name="T2" fmla="*/ 10 w 287"/>
                  <a:gd name="T3" fmla="*/ 0 h 171"/>
                  <a:gd name="T4" fmla="*/ 0 w 287"/>
                  <a:gd name="T5" fmla="*/ 6 h 171"/>
                  <a:gd name="T6" fmla="*/ 0 w 287"/>
                  <a:gd name="T7" fmla="*/ 6 h 171"/>
                  <a:gd name="T8" fmla="*/ 11 w 287"/>
                  <a:gd name="T9" fmla="*/ 1 h 171"/>
                  <a:gd name="T10" fmla="*/ 10 w 287"/>
                  <a:gd name="T11" fmla="*/ 0 h 1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7"/>
                  <a:gd name="T19" fmla="*/ 0 h 171"/>
                  <a:gd name="T20" fmla="*/ 287 w 287"/>
                  <a:gd name="T21" fmla="*/ 171 h 1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7" h="171">
                    <a:moveTo>
                      <a:pt x="282" y="5"/>
                    </a:moveTo>
                    <a:lnTo>
                      <a:pt x="277" y="0"/>
                    </a:lnTo>
                    <a:lnTo>
                      <a:pt x="0" y="156"/>
                    </a:lnTo>
                    <a:lnTo>
                      <a:pt x="10" y="171"/>
                    </a:lnTo>
                    <a:lnTo>
                      <a:pt x="287" y="16"/>
                    </a:lnTo>
                    <a:lnTo>
                      <a:pt x="282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76" name="Freeform 53"/>
              <p:cNvSpPr>
                <a:spLocks/>
              </p:cNvSpPr>
              <p:nvPr/>
            </p:nvSpPr>
            <p:spPr bwMode="auto">
              <a:xfrm>
                <a:off x="4045" y="1601"/>
                <a:ext cx="5" cy="6"/>
              </a:xfrm>
              <a:custGeom>
                <a:avLst/>
                <a:gdLst>
                  <a:gd name="T0" fmla="*/ 0 w 15"/>
                  <a:gd name="T1" fmla="*/ 1 h 16"/>
                  <a:gd name="T2" fmla="*/ 1 w 15"/>
                  <a:gd name="T3" fmla="*/ 1 h 16"/>
                  <a:gd name="T4" fmla="*/ 0 w 15"/>
                  <a:gd name="T5" fmla="*/ 0 h 16"/>
                  <a:gd name="T6" fmla="*/ 0 w 15"/>
                  <a:gd name="T7" fmla="*/ 0 h 16"/>
                  <a:gd name="T8" fmla="*/ 0 w 15"/>
                  <a:gd name="T9" fmla="*/ 0 h 16"/>
                  <a:gd name="T10" fmla="*/ 0 w 15"/>
                  <a:gd name="T11" fmla="*/ 1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6"/>
                  <a:gd name="T20" fmla="*/ 15 w 15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6">
                    <a:moveTo>
                      <a:pt x="10" y="16"/>
                    </a:moveTo>
                    <a:lnTo>
                      <a:pt x="15" y="1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77" name="Freeform 54"/>
              <p:cNvSpPr>
                <a:spLocks/>
              </p:cNvSpPr>
              <p:nvPr/>
            </p:nvSpPr>
            <p:spPr bwMode="auto">
              <a:xfrm>
                <a:off x="3864" y="1494"/>
                <a:ext cx="5" cy="5"/>
              </a:xfrm>
              <a:custGeom>
                <a:avLst/>
                <a:gdLst>
                  <a:gd name="T0" fmla="*/ 0 w 15"/>
                  <a:gd name="T1" fmla="*/ 0 h 15"/>
                  <a:gd name="T2" fmla="*/ 0 w 15"/>
                  <a:gd name="T3" fmla="*/ 0 h 15"/>
                  <a:gd name="T4" fmla="*/ 0 w 15"/>
                  <a:gd name="T5" fmla="*/ 0 h 15"/>
                  <a:gd name="T6" fmla="*/ 0 w 15"/>
                  <a:gd name="T7" fmla="*/ 1 h 15"/>
                  <a:gd name="T8" fmla="*/ 1 w 15"/>
                  <a:gd name="T9" fmla="*/ 0 h 15"/>
                  <a:gd name="T10" fmla="*/ 0 w 15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0" y="0"/>
                    </a:moveTo>
                    <a:lnTo>
                      <a:pt x="0" y="5"/>
                    </a:lnTo>
                    <a:lnTo>
                      <a:pt x="4" y="10"/>
                    </a:lnTo>
                    <a:lnTo>
                      <a:pt x="10" y="15"/>
                    </a:lnTo>
                    <a:lnTo>
                      <a:pt x="15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78" name="Freeform 55"/>
              <p:cNvSpPr>
                <a:spLocks/>
              </p:cNvSpPr>
              <p:nvPr/>
            </p:nvSpPr>
            <p:spPr bwMode="auto">
              <a:xfrm>
                <a:off x="3864" y="1482"/>
                <a:ext cx="13" cy="15"/>
              </a:xfrm>
              <a:custGeom>
                <a:avLst/>
                <a:gdLst>
                  <a:gd name="T0" fmla="*/ 1 w 40"/>
                  <a:gd name="T1" fmla="*/ 0 h 46"/>
                  <a:gd name="T2" fmla="*/ 1 w 40"/>
                  <a:gd name="T3" fmla="*/ 0 h 46"/>
                  <a:gd name="T4" fmla="*/ 0 w 40"/>
                  <a:gd name="T5" fmla="*/ 1 h 46"/>
                  <a:gd name="T6" fmla="*/ 1 w 40"/>
                  <a:gd name="T7" fmla="*/ 2 h 46"/>
                  <a:gd name="T8" fmla="*/ 1 w 40"/>
                  <a:gd name="T9" fmla="*/ 1 h 46"/>
                  <a:gd name="T10" fmla="*/ 1 w 40"/>
                  <a:gd name="T11" fmla="*/ 1 h 46"/>
                  <a:gd name="T12" fmla="*/ 1 w 40"/>
                  <a:gd name="T13" fmla="*/ 1 h 46"/>
                  <a:gd name="T14" fmla="*/ 1 w 40"/>
                  <a:gd name="T15" fmla="*/ 0 h 46"/>
                  <a:gd name="T16" fmla="*/ 1 w 40"/>
                  <a:gd name="T17" fmla="*/ 0 h 46"/>
                  <a:gd name="T18" fmla="*/ 1 w 40"/>
                  <a:gd name="T19" fmla="*/ 0 h 46"/>
                  <a:gd name="T20" fmla="*/ 1 w 40"/>
                  <a:gd name="T21" fmla="*/ 0 h 46"/>
                  <a:gd name="T22" fmla="*/ 1 w 40"/>
                  <a:gd name="T23" fmla="*/ 0 h 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0"/>
                  <a:gd name="T37" fmla="*/ 0 h 46"/>
                  <a:gd name="T38" fmla="*/ 40 w 40"/>
                  <a:gd name="T39" fmla="*/ 46 h 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0" h="46">
                    <a:moveTo>
                      <a:pt x="20" y="11"/>
                    </a:moveTo>
                    <a:lnTo>
                      <a:pt x="20" y="5"/>
                    </a:lnTo>
                    <a:lnTo>
                      <a:pt x="0" y="36"/>
                    </a:lnTo>
                    <a:lnTo>
                      <a:pt x="15" y="46"/>
                    </a:lnTo>
                    <a:lnTo>
                      <a:pt x="36" y="16"/>
                    </a:lnTo>
                    <a:lnTo>
                      <a:pt x="40" y="16"/>
                    </a:lnTo>
                    <a:lnTo>
                      <a:pt x="36" y="16"/>
                    </a:lnTo>
                    <a:lnTo>
                      <a:pt x="36" y="11"/>
                    </a:lnTo>
                    <a:lnTo>
                      <a:pt x="36" y="5"/>
                    </a:lnTo>
                    <a:lnTo>
                      <a:pt x="25" y="0"/>
                    </a:lnTo>
                    <a:lnTo>
                      <a:pt x="20" y="5"/>
                    </a:lnTo>
                    <a:lnTo>
                      <a:pt x="2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79" name="Freeform 56"/>
              <p:cNvSpPr>
                <a:spLocks/>
              </p:cNvSpPr>
              <p:nvPr/>
            </p:nvSpPr>
            <p:spPr bwMode="auto">
              <a:xfrm>
                <a:off x="3871" y="1469"/>
                <a:ext cx="8" cy="18"/>
              </a:xfrm>
              <a:custGeom>
                <a:avLst/>
                <a:gdLst>
                  <a:gd name="T0" fmla="*/ 0 w 25"/>
                  <a:gd name="T1" fmla="*/ 1 h 55"/>
                  <a:gd name="T2" fmla="*/ 0 w 25"/>
                  <a:gd name="T3" fmla="*/ 0 h 55"/>
                  <a:gd name="T4" fmla="*/ 0 w 25"/>
                  <a:gd name="T5" fmla="*/ 2 h 55"/>
                  <a:gd name="T6" fmla="*/ 1 w 25"/>
                  <a:gd name="T7" fmla="*/ 2 h 55"/>
                  <a:gd name="T8" fmla="*/ 1 w 25"/>
                  <a:gd name="T9" fmla="*/ 1 h 55"/>
                  <a:gd name="T10" fmla="*/ 1 w 25"/>
                  <a:gd name="T11" fmla="*/ 0 h 55"/>
                  <a:gd name="T12" fmla="*/ 1 w 25"/>
                  <a:gd name="T13" fmla="*/ 1 h 55"/>
                  <a:gd name="T14" fmla="*/ 1 w 25"/>
                  <a:gd name="T15" fmla="*/ 0 h 55"/>
                  <a:gd name="T16" fmla="*/ 1 w 25"/>
                  <a:gd name="T17" fmla="*/ 0 h 55"/>
                  <a:gd name="T18" fmla="*/ 0 w 25"/>
                  <a:gd name="T19" fmla="*/ 0 h 55"/>
                  <a:gd name="T20" fmla="*/ 0 w 25"/>
                  <a:gd name="T21" fmla="*/ 0 h 55"/>
                  <a:gd name="T22" fmla="*/ 0 w 25"/>
                  <a:gd name="T23" fmla="*/ 1 h 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55"/>
                  <a:gd name="T38" fmla="*/ 25 w 25"/>
                  <a:gd name="T39" fmla="*/ 55 h 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55">
                    <a:moveTo>
                      <a:pt x="5" y="14"/>
                    </a:moveTo>
                    <a:lnTo>
                      <a:pt x="5" y="10"/>
                    </a:lnTo>
                    <a:lnTo>
                      <a:pt x="0" y="50"/>
                    </a:lnTo>
                    <a:lnTo>
                      <a:pt x="20" y="55"/>
                    </a:lnTo>
                    <a:lnTo>
                      <a:pt x="25" y="14"/>
                    </a:lnTo>
                    <a:lnTo>
                      <a:pt x="25" y="10"/>
                    </a:lnTo>
                    <a:lnTo>
                      <a:pt x="25" y="14"/>
                    </a:lnTo>
                    <a:lnTo>
                      <a:pt x="25" y="5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5" y="10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80" name="Freeform 57"/>
              <p:cNvSpPr>
                <a:spLocks/>
              </p:cNvSpPr>
              <p:nvPr/>
            </p:nvSpPr>
            <p:spPr bwMode="auto">
              <a:xfrm>
                <a:off x="3869" y="1452"/>
                <a:ext cx="10" cy="22"/>
              </a:xfrm>
              <a:custGeom>
                <a:avLst/>
                <a:gdLst>
                  <a:gd name="T0" fmla="*/ 0 w 30"/>
                  <a:gd name="T1" fmla="*/ 1 h 65"/>
                  <a:gd name="T2" fmla="*/ 0 w 30"/>
                  <a:gd name="T3" fmla="*/ 2 h 65"/>
                  <a:gd name="T4" fmla="*/ 1 w 30"/>
                  <a:gd name="T5" fmla="*/ 2 h 65"/>
                  <a:gd name="T6" fmla="*/ 1 w 30"/>
                  <a:gd name="T7" fmla="*/ 0 h 65"/>
                  <a:gd name="T8" fmla="*/ 1 w 30"/>
                  <a:gd name="T9" fmla="*/ 0 h 65"/>
                  <a:gd name="T10" fmla="*/ 1 w 30"/>
                  <a:gd name="T11" fmla="*/ 0 h 65"/>
                  <a:gd name="T12" fmla="*/ 1 w 30"/>
                  <a:gd name="T13" fmla="*/ 0 h 65"/>
                  <a:gd name="T14" fmla="*/ 0 w 30"/>
                  <a:gd name="T15" fmla="*/ 0 h 65"/>
                  <a:gd name="T16" fmla="*/ 0 w 30"/>
                  <a:gd name="T17" fmla="*/ 0 h 65"/>
                  <a:gd name="T18" fmla="*/ 0 w 30"/>
                  <a:gd name="T19" fmla="*/ 1 h 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65"/>
                  <a:gd name="T32" fmla="*/ 30 w 30"/>
                  <a:gd name="T33" fmla="*/ 65 h 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65">
                    <a:moveTo>
                      <a:pt x="0" y="15"/>
                    </a:moveTo>
                    <a:lnTo>
                      <a:pt x="10" y="65"/>
                    </a:lnTo>
                    <a:lnTo>
                      <a:pt x="30" y="61"/>
                    </a:lnTo>
                    <a:lnTo>
                      <a:pt x="21" y="10"/>
                    </a:lnTo>
                    <a:lnTo>
                      <a:pt x="21" y="6"/>
                    </a:lnTo>
                    <a:lnTo>
                      <a:pt x="21" y="1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81" name="Freeform 58"/>
              <p:cNvSpPr>
                <a:spLocks/>
              </p:cNvSpPr>
              <p:nvPr/>
            </p:nvSpPr>
            <p:spPr bwMode="auto">
              <a:xfrm>
                <a:off x="3861" y="1434"/>
                <a:ext cx="15" cy="23"/>
              </a:xfrm>
              <a:custGeom>
                <a:avLst/>
                <a:gdLst>
                  <a:gd name="T0" fmla="*/ 0 w 46"/>
                  <a:gd name="T1" fmla="*/ 1 h 70"/>
                  <a:gd name="T2" fmla="*/ 0 w 46"/>
                  <a:gd name="T3" fmla="*/ 1 h 70"/>
                  <a:gd name="T4" fmla="*/ 1 w 46"/>
                  <a:gd name="T5" fmla="*/ 3 h 70"/>
                  <a:gd name="T6" fmla="*/ 2 w 46"/>
                  <a:gd name="T7" fmla="*/ 2 h 70"/>
                  <a:gd name="T8" fmla="*/ 1 w 46"/>
                  <a:gd name="T9" fmla="*/ 0 h 70"/>
                  <a:gd name="T10" fmla="*/ 1 w 46"/>
                  <a:gd name="T11" fmla="*/ 0 h 70"/>
                  <a:gd name="T12" fmla="*/ 1 w 46"/>
                  <a:gd name="T13" fmla="*/ 0 h 70"/>
                  <a:gd name="T14" fmla="*/ 1 w 46"/>
                  <a:gd name="T15" fmla="*/ 0 h 70"/>
                  <a:gd name="T16" fmla="*/ 0 w 46"/>
                  <a:gd name="T17" fmla="*/ 0 h 70"/>
                  <a:gd name="T18" fmla="*/ 0 w 46"/>
                  <a:gd name="T19" fmla="*/ 0 h 70"/>
                  <a:gd name="T20" fmla="*/ 0 w 46"/>
                  <a:gd name="T21" fmla="*/ 1 h 70"/>
                  <a:gd name="T22" fmla="*/ 0 w 46"/>
                  <a:gd name="T23" fmla="*/ 1 h 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6"/>
                  <a:gd name="T37" fmla="*/ 0 h 70"/>
                  <a:gd name="T38" fmla="*/ 46 w 46"/>
                  <a:gd name="T39" fmla="*/ 70 h 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6" h="70">
                    <a:moveTo>
                      <a:pt x="0" y="20"/>
                    </a:moveTo>
                    <a:lnTo>
                      <a:pt x="0" y="15"/>
                    </a:lnTo>
                    <a:lnTo>
                      <a:pt x="25" y="70"/>
                    </a:lnTo>
                    <a:lnTo>
                      <a:pt x="46" y="61"/>
                    </a:lnTo>
                    <a:lnTo>
                      <a:pt x="20" y="4"/>
                    </a:lnTo>
                    <a:lnTo>
                      <a:pt x="14" y="4"/>
                    </a:lnTo>
                    <a:lnTo>
                      <a:pt x="20" y="4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82" name="Freeform 59"/>
              <p:cNvSpPr>
                <a:spLocks/>
              </p:cNvSpPr>
              <p:nvPr/>
            </p:nvSpPr>
            <p:spPr bwMode="auto">
              <a:xfrm>
                <a:off x="3849" y="1420"/>
                <a:ext cx="16" cy="20"/>
              </a:xfrm>
              <a:custGeom>
                <a:avLst/>
                <a:gdLst>
                  <a:gd name="T0" fmla="*/ 0 w 50"/>
                  <a:gd name="T1" fmla="*/ 1 h 61"/>
                  <a:gd name="T2" fmla="*/ 0 w 50"/>
                  <a:gd name="T3" fmla="*/ 1 h 61"/>
                  <a:gd name="T4" fmla="*/ 1 w 50"/>
                  <a:gd name="T5" fmla="*/ 2 h 61"/>
                  <a:gd name="T6" fmla="*/ 2 w 50"/>
                  <a:gd name="T7" fmla="*/ 2 h 61"/>
                  <a:gd name="T8" fmla="*/ 1 w 50"/>
                  <a:gd name="T9" fmla="*/ 0 h 61"/>
                  <a:gd name="T10" fmla="*/ 0 w 50"/>
                  <a:gd name="T11" fmla="*/ 0 h 61"/>
                  <a:gd name="T12" fmla="*/ 0 w 50"/>
                  <a:gd name="T13" fmla="*/ 0 h 61"/>
                  <a:gd name="T14" fmla="*/ 0 w 50"/>
                  <a:gd name="T15" fmla="*/ 0 h 61"/>
                  <a:gd name="T16" fmla="*/ 0 w 50"/>
                  <a:gd name="T17" fmla="*/ 1 h 61"/>
                  <a:gd name="T18" fmla="*/ 0 w 50"/>
                  <a:gd name="T19" fmla="*/ 1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0"/>
                  <a:gd name="T31" fmla="*/ 0 h 61"/>
                  <a:gd name="T32" fmla="*/ 50 w 50"/>
                  <a:gd name="T33" fmla="*/ 61 h 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0" h="61">
                    <a:moveTo>
                      <a:pt x="6" y="15"/>
                    </a:moveTo>
                    <a:lnTo>
                      <a:pt x="0" y="15"/>
                    </a:lnTo>
                    <a:lnTo>
                      <a:pt x="36" y="61"/>
                    </a:lnTo>
                    <a:lnTo>
                      <a:pt x="50" y="45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83" name="Freeform 60"/>
              <p:cNvSpPr>
                <a:spLocks/>
              </p:cNvSpPr>
              <p:nvPr/>
            </p:nvSpPr>
            <p:spPr bwMode="auto">
              <a:xfrm>
                <a:off x="3836" y="1412"/>
                <a:ext cx="18" cy="13"/>
              </a:xfrm>
              <a:custGeom>
                <a:avLst/>
                <a:gdLst>
                  <a:gd name="T0" fmla="*/ 0 w 55"/>
                  <a:gd name="T1" fmla="*/ 1 h 40"/>
                  <a:gd name="T2" fmla="*/ 0 w 55"/>
                  <a:gd name="T3" fmla="*/ 1 h 40"/>
                  <a:gd name="T4" fmla="*/ 2 w 55"/>
                  <a:gd name="T5" fmla="*/ 1 h 40"/>
                  <a:gd name="T6" fmla="*/ 2 w 55"/>
                  <a:gd name="T7" fmla="*/ 1 h 40"/>
                  <a:gd name="T8" fmla="*/ 1 w 55"/>
                  <a:gd name="T9" fmla="*/ 0 h 40"/>
                  <a:gd name="T10" fmla="*/ 0 w 55"/>
                  <a:gd name="T11" fmla="*/ 0 h 40"/>
                  <a:gd name="T12" fmla="*/ 1 w 55"/>
                  <a:gd name="T13" fmla="*/ 0 h 40"/>
                  <a:gd name="T14" fmla="*/ 0 w 55"/>
                  <a:gd name="T15" fmla="*/ 0 h 40"/>
                  <a:gd name="T16" fmla="*/ 0 w 55"/>
                  <a:gd name="T17" fmla="*/ 0 h 40"/>
                  <a:gd name="T18" fmla="*/ 0 w 55"/>
                  <a:gd name="T19" fmla="*/ 0 h 40"/>
                  <a:gd name="T20" fmla="*/ 0 w 55"/>
                  <a:gd name="T21" fmla="*/ 1 h 40"/>
                  <a:gd name="T22" fmla="*/ 0 w 55"/>
                  <a:gd name="T23" fmla="*/ 1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5"/>
                  <a:gd name="T37" fmla="*/ 0 h 40"/>
                  <a:gd name="T38" fmla="*/ 55 w 55"/>
                  <a:gd name="T39" fmla="*/ 40 h 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5" h="40">
                    <a:moveTo>
                      <a:pt x="4" y="20"/>
                    </a:moveTo>
                    <a:lnTo>
                      <a:pt x="4" y="15"/>
                    </a:lnTo>
                    <a:lnTo>
                      <a:pt x="45" y="40"/>
                    </a:lnTo>
                    <a:lnTo>
                      <a:pt x="55" y="25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4" y="15"/>
                    </a:lnTo>
                    <a:lnTo>
                      <a:pt x="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84" name="Freeform 61"/>
              <p:cNvSpPr>
                <a:spLocks/>
              </p:cNvSpPr>
              <p:nvPr/>
            </p:nvSpPr>
            <p:spPr bwMode="auto">
              <a:xfrm>
                <a:off x="3822" y="1410"/>
                <a:ext cx="17" cy="8"/>
              </a:xfrm>
              <a:custGeom>
                <a:avLst/>
                <a:gdLst>
                  <a:gd name="T0" fmla="*/ 1 w 50"/>
                  <a:gd name="T1" fmla="*/ 1 h 25"/>
                  <a:gd name="T2" fmla="*/ 0 w 50"/>
                  <a:gd name="T3" fmla="*/ 1 h 25"/>
                  <a:gd name="T4" fmla="*/ 2 w 50"/>
                  <a:gd name="T5" fmla="*/ 1 h 25"/>
                  <a:gd name="T6" fmla="*/ 2 w 50"/>
                  <a:gd name="T7" fmla="*/ 0 h 25"/>
                  <a:gd name="T8" fmla="*/ 1 w 50"/>
                  <a:gd name="T9" fmla="*/ 0 h 25"/>
                  <a:gd name="T10" fmla="*/ 0 w 50"/>
                  <a:gd name="T11" fmla="*/ 0 h 25"/>
                  <a:gd name="T12" fmla="*/ 1 w 50"/>
                  <a:gd name="T13" fmla="*/ 0 h 25"/>
                  <a:gd name="T14" fmla="*/ 0 w 50"/>
                  <a:gd name="T15" fmla="*/ 0 h 25"/>
                  <a:gd name="T16" fmla="*/ 0 w 50"/>
                  <a:gd name="T17" fmla="*/ 0 h 25"/>
                  <a:gd name="T18" fmla="*/ 0 w 50"/>
                  <a:gd name="T19" fmla="*/ 1 h 25"/>
                  <a:gd name="T20" fmla="*/ 0 w 50"/>
                  <a:gd name="T21" fmla="*/ 1 h 25"/>
                  <a:gd name="T22" fmla="*/ 1 w 50"/>
                  <a:gd name="T23" fmla="*/ 1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"/>
                  <a:gd name="T37" fmla="*/ 0 h 25"/>
                  <a:gd name="T38" fmla="*/ 50 w 50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" h="25">
                    <a:moveTo>
                      <a:pt x="15" y="16"/>
                    </a:moveTo>
                    <a:lnTo>
                      <a:pt x="9" y="20"/>
                    </a:lnTo>
                    <a:lnTo>
                      <a:pt x="45" y="25"/>
                    </a:lnTo>
                    <a:lnTo>
                      <a:pt x="50" y="5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5" y="16"/>
                    </a:lnTo>
                    <a:lnTo>
                      <a:pt x="9" y="20"/>
                    </a:lnTo>
                    <a:lnTo>
                      <a:pt x="1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85" name="Freeform 62"/>
              <p:cNvSpPr>
                <a:spLocks/>
              </p:cNvSpPr>
              <p:nvPr/>
            </p:nvSpPr>
            <p:spPr bwMode="auto">
              <a:xfrm>
                <a:off x="3812" y="1410"/>
                <a:ext cx="15" cy="12"/>
              </a:xfrm>
              <a:custGeom>
                <a:avLst/>
                <a:gdLst>
                  <a:gd name="T0" fmla="*/ 1 w 45"/>
                  <a:gd name="T1" fmla="*/ 1 h 36"/>
                  <a:gd name="T2" fmla="*/ 1 w 45"/>
                  <a:gd name="T3" fmla="*/ 1 h 36"/>
                  <a:gd name="T4" fmla="*/ 2 w 45"/>
                  <a:gd name="T5" fmla="*/ 1 h 36"/>
                  <a:gd name="T6" fmla="*/ 1 w 45"/>
                  <a:gd name="T7" fmla="*/ 0 h 36"/>
                  <a:gd name="T8" fmla="*/ 0 w 45"/>
                  <a:gd name="T9" fmla="*/ 1 h 36"/>
                  <a:gd name="T10" fmla="*/ 0 w 45"/>
                  <a:gd name="T11" fmla="*/ 1 h 36"/>
                  <a:gd name="T12" fmla="*/ 0 w 45"/>
                  <a:gd name="T13" fmla="*/ 1 h 36"/>
                  <a:gd name="T14" fmla="*/ 0 w 45"/>
                  <a:gd name="T15" fmla="*/ 1 h 36"/>
                  <a:gd name="T16" fmla="*/ 0 w 45"/>
                  <a:gd name="T17" fmla="*/ 1 h 36"/>
                  <a:gd name="T18" fmla="*/ 0 w 45"/>
                  <a:gd name="T19" fmla="*/ 1 h 36"/>
                  <a:gd name="T20" fmla="*/ 1 w 45"/>
                  <a:gd name="T21" fmla="*/ 1 h 36"/>
                  <a:gd name="T22" fmla="*/ 1 w 45"/>
                  <a:gd name="T23" fmla="*/ 1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36"/>
                  <a:gd name="T38" fmla="*/ 45 w 45"/>
                  <a:gd name="T39" fmla="*/ 36 h 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36">
                    <a:moveTo>
                      <a:pt x="20" y="30"/>
                    </a:moveTo>
                    <a:lnTo>
                      <a:pt x="14" y="36"/>
                    </a:lnTo>
                    <a:lnTo>
                      <a:pt x="45" y="16"/>
                    </a:lnTo>
                    <a:lnTo>
                      <a:pt x="35" y="0"/>
                    </a:lnTo>
                    <a:lnTo>
                      <a:pt x="5" y="20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0" y="25"/>
                    </a:lnTo>
                    <a:lnTo>
                      <a:pt x="5" y="30"/>
                    </a:lnTo>
                    <a:lnTo>
                      <a:pt x="10" y="36"/>
                    </a:lnTo>
                    <a:lnTo>
                      <a:pt x="14" y="36"/>
                    </a:lnTo>
                    <a:lnTo>
                      <a:pt x="2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86" name="Freeform 63"/>
              <p:cNvSpPr>
                <a:spLocks/>
              </p:cNvSpPr>
              <p:nvPr/>
            </p:nvSpPr>
            <p:spPr bwMode="auto">
              <a:xfrm>
                <a:off x="3807" y="1417"/>
                <a:ext cx="12" cy="17"/>
              </a:xfrm>
              <a:custGeom>
                <a:avLst/>
                <a:gdLst>
                  <a:gd name="T0" fmla="*/ 1 w 36"/>
                  <a:gd name="T1" fmla="*/ 2 h 51"/>
                  <a:gd name="T2" fmla="*/ 1 w 36"/>
                  <a:gd name="T3" fmla="*/ 2 h 51"/>
                  <a:gd name="T4" fmla="*/ 1 w 36"/>
                  <a:gd name="T5" fmla="*/ 0 h 51"/>
                  <a:gd name="T6" fmla="*/ 1 w 36"/>
                  <a:gd name="T7" fmla="*/ 0 h 51"/>
                  <a:gd name="T8" fmla="*/ 0 w 36"/>
                  <a:gd name="T9" fmla="*/ 1 h 51"/>
                  <a:gd name="T10" fmla="*/ 0 w 36"/>
                  <a:gd name="T11" fmla="*/ 2 h 51"/>
                  <a:gd name="T12" fmla="*/ 0 w 36"/>
                  <a:gd name="T13" fmla="*/ 1 h 51"/>
                  <a:gd name="T14" fmla="*/ 0 w 36"/>
                  <a:gd name="T15" fmla="*/ 2 h 51"/>
                  <a:gd name="T16" fmla="*/ 0 w 36"/>
                  <a:gd name="T17" fmla="*/ 2 h 51"/>
                  <a:gd name="T18" fmla="*/ 1 w 36"/>
                  <a:gd name="T19" fmla="*/ 2 h 51"/>
                  <a:gd name="T20" fmla="*/ 1 w 36"/>
                  <a:gd name="T21" fmla="*/ 2 h 51"/>
                  <a:gd name="T22" fmla="*/ 1 w 36"/>
                  <a:gd name="T23" fmla="*/ 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"/>
                  <a:gd name="T37" fmla="*/ 0 h 51"/>
                  <a:gd name="T38" fmla="*/ 36 w 36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" h="51">
                    <a:moveTo>
                      <a:pt x="21" y="41"/>
                    </a:moveTo>
                    <a:lnTo>
                      <a:pt x="21" y="46"/>
                    </a:lnTo>
                    <a:lnTo>
                      <a:pt x="36" y="10"/>
                    </a:lnTo>
                    <a:lnTo>
                      <a:pt x="16" y="0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11" y="51"/>
                    </a:lnTo>
                    <a:lnTo>
                      <a:pt x="16" y="51"/>
                    </a:lnTo>
                    <a:lnTo>
                      <a:pt x="21" y="46"/>
                    </a:lnTo>
                    <a:lnTo>
                      <a:pt x="21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87" name="Freeform 64"/>
              <p:cNvSpPr>
                <a:spLocks/>
              </p:cNvSpPr>
              <p:nvPr/>
            </p:nvSpPr>
            <p:spPr bwMode="auto">
              <a:xfrm>
                <a:off x="3807" y="1430"/>
                <a:ext cx="8" cy="20"/>
              </a:xfrm>
              <a:custGeom>
                <a:avLst/>
                <a:gdLst>
                  <a:gd name="T0" fmla="*/ 1 w 26"/>
                  <a:gd name="T1" fmla="*/ 2 h 60"/>
                  <a:gd name="T2" fmla="*/ 1 w 26"/>
                  <a:gd name="T3" fmla="*/ 2 h 60"/>
                  <a:gd name="T4" fmla="*/ 1 w 26"/>
                  <a:gd name="T5" fmla="*/ 0 h 60"/>
                  <a:gd name="T6" fmla="*/ 0 w 26"/>
                  <a:gd name="T7" fmla="*/ 0 h 60"/>
                  <a:gd name="T8" fmla="*/ 0 w 26"/>
                  <a:gd name="T9" fmla="*/ 2 h 60"/>
                  <a:gd name="T10" fmla="*/ 0 w 26"/>
                  <a:gd name="T11" fmla="*/ 2 h 60"/>
                  <a:gd name="T12" fmla="*/ 1 w 26"/>
                  <a:gd name="T13" fmla="*/ 2 h 60"/>
                  <a:gd name="T14" fmla="*/ 1 w 26"/>
                  <a:gd name="T15" fmla="*/ 2 h 60"/>
                  <a:gd name="T16" fmla="*/ 1 w 26"/>
                  <a:gd name="T17" fmla="*/ 2 h 60"/>
                  <a:gd name="T18" fmla="*/ 1 w 26"/>
                  <a:gd name="T19" fmla="*/ 2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60"/>
                  <a:gd name="T32" fmla="*/ 26 w 26"/>
                  <a:gd name="T33" fmla="*/ 60 h 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60">
                    <a:moveTo>
                      <a:pt x="26" y="45"/>
                    </a:moveTo>
                    <a:lnTo>
                      <a:pt x="26" y="50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5" y="50"/>
                    </a:lnTo>
                    <a:lnTo>
                      <a:pt x="5" y="55"/>
                    </a:lnTo>
                    <a:lnTo>
                      <a:pt x="16" y="60"/>
                    </a:lnTo>
                    <a:lnTo>
                      <a:pt x="21" y="55"/>
                    </a:lnTo>
                    <a:lnTo>
                      <a:pt x="26" y="50"/>
                    </a:lnTo>
                    <a:lnTo>
                      <a:pt x="26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88" name="Freeform 65"/>
              <p:cNvSpPr>
                <a:spLocks/>
              </p:cNvSpPr>
              <p:nvPr/>
            </p:nvSpPr>
            <p:spPr bwMode="auto">
              <a:xfrm>
                <a:off x="3808" y="1445"/>
                <a:ext cx="12" cy="22"/>
              </a:xfrm>
              <a:custGeom>
                <a:avLst/>
                <a:gdLst>
                  <a:gd name="T0" fmla="*/ 1 w 36"/>
                  <a:gd name="T1" fmla="*/ 2 h 65"/>
                  <a:gd name="T2" fmla="*/ 1 w 36"/>
                  <a:gd name="T3" fmla="*/ 2 h 65"/>
                  <a:gd name="T4" fmla="*/ 1 w 36"/>
                  <a:gd name="T5" fmla="*/ 0 h 65"/>
                  <a:gd name="T6" fmla="*/ 0 w 36"/>
                  <a:gd name="T7" fmla="*/ 0 h 65"/>
                  <a:gd name="T8" fmla="*/ 1 w 36"/>
                  <a:gd name="T9" fmla="*/ 2 h 65"/>
                  <a:gd name="T10" fmla="*/ 1 w 36"/>
                  <a:gd name="T11" fmla="*/ 2 h 65"/>
                  <a:gd name="T12" fmla="*/ 1 w 36"/>
                  <a:gd name="T13" fmla="*/ 2 h 65"/>
                  <a:gd name="T14" fmla="*/ 1 w 36"/>
                  <a:gd name="T15" fmla="*/ 2 h 65"/>
                  <a:gd name="T16" fmla="*/ 1 w 36"/>
                  <a:gd name="T17" fmla="*/ 2 h 65"/>
                  <a:gd name="T18" fmla="*/ 1 w 36"/>
                  <a:gd name="T19" fmla="*/ 2 h 65"/>
                  <a:gd name="T20" fmla="*/ 1 w 36"/>
                  <a:gd name="T21" fmla="*/ 2 h 65"/>
                  <a:gd name="T22" fmla="*/ 1 w 36"/>
                  <a:gd name="T23" fmla="*/ 2 h 6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"/>
                  <a:gd name="T37" fmla="*/ 0 h 65"/>
                  <a:gd name="T38" fmla="*/ 36 w 36"/>
                  <a:gd name="T39" fmla="*/ 65 h 6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" h="65">
                    <a:moveTo>
                      <a:pt x="36" y="51"/>
                    </a:moveTo>
                    <a:lnTo>
                      <a:pt x="36" y="55"/>
                    </a:lnTo>
                    <a:lnTo>
                      <a:pt x="21" y="0"/>
                    </a:lnTo>
                    <a:lnTo>
                      <a:pt x="0" y="5"/>
                    </a:lnTo>
                    <a:lnTo>
                      <a:pt x="16" y="60"/>
                    </a:lnTo>
                    <a:lnTo>
                      <a:pt x="21" y="60"/>
                    </a:lnTo>
                    <a:lnTo>
                      <a:pt x="16" y="60"/>
                    </a:lnTo>
                    <a:lnTo>
                      <a:pt x="21" y="65"/>
                    </a:lnTo>
                    <a:lnTo>
                      <a:pt x="31" y="65"/>
                    </a:lnTo>
                    <a:lnTo>
                      <a:pt x="36" y="60"/>
                    </a:lnTo>
                    <a:lnTo>
                      <a:pt x="36" y="55"/>
                    </a:lnTo>
                    <a:lnTo>
                      <a:pt x="36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89" name="Freeform 66"/>
              <p:cNvSpPr>
                <a:spLocks/>
              </p:cNvSpPr>
              <p:nvPr/>
            </p:nvSpPr>
            <p:spPr bwMode="auto">
              <a:xfrm>
                <a:off x="3815" y="1462"/>
                <a:ext cx="15" cy="22"/>
              </a:xfrm>
              <a:custGeom>
                <a:avLst/>
                <a:gdLst>
                  <a:gd name="T0" fmla="*/ 2 w 45"/>
                  <a:gd name="T1" fmla="*/ 2 h 64"/>
                  <a:gd name="T2" fmla="*/ 2 w 45"/>
                  <a:gd name="T3" fmla="*/ 2 h 64"/>
                  <a:gd name="T4" fmla="*/ 1 w 45"/>
                  <a:gd name="T5" fmla="*/ 0 h 64"/>
                  <a:gd name="T6" fmla="*/ 0 w 45"/>
                  <a:gd name="T7" fmla="*/ 0 h 64"/>
                  <a:gd name="T8" fmla="*/ 1 w 45"/>
                  <a:gd name="T9" fmla="*/ 2 h 64"/>
                  <a:gd name="T10" fmla="*/ 1 w 45"/>
                  <a:gd name="T11" fmla="*/ 3 h 64"/>
                  <a:gd name="T12" fmla="*/ 2 w 45"/>
                  <a:gd name="T13" fmla="*/ 2 h 64"/>
                  <a:gd name="T14" fmla="*/ 2 w 45"/>
                  <a:gd name="T15" fmla="*/ 2 h 64"/>
                  <a:gd name="T16" fmla="*/ 2 w 45"/>
                  <a:gd name="T17" fmla="*/ 2 h 64"/>
                  <a:gd name="T18" fmla="*/ 2 w 45"/>
                  <a:gd name="T19" fmla="*/ 2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64"/>
                  <a:gd name="T32" fmla="*/ 45 w 45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64">
                    <a:moveTo>
                      <a:pt x="45" y="45"/>
                    </a:moveTo>
                    <a:lnTo>
                      <a:pt x="45" y="50"/>
                    </a:lnTo>
                    <a:lnTo>
                      <a:pt x="15" y="0"/>
                    </a:lnTo>
                    <a:lnTo>
                      <a:pt x="0" y="9"/>
                    </a:lnTo>
                    <a:lnTo>
                      <a:pt x="29" y="59"/>
                    </a:lnTo>
                    <a:lnTo>
                      <a:pt x="35" y="64"/>
                    </a:lnTo>
                    <a:lnTo>
                      <a:pt x="45" y="59"/>
                    </a:lnTo>
                    <a:lnTo>
                      <a:pt x="45" y="55"/>
                    </a:lnTo>
                    <a:lnTo>
                      <a:pt x="45" y="50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90" name="Freeform 67"/>
              <p:cNvSpPr>
                <a:spLocks/>
              </p:cNvSpPr>
              <p:nvPr/>
            </p:nvSpPr>
            <p:spPr bwMode="auto">
              <a:xfrm>
                <a:off x="3825" y="1477"/>
                <a:ext cx="21" cy="19"/>
              </a:xfrm>
              <a:custGeom>
                <a:avLst/>
                <a:gdLst>
                  <a:gd name="T0" fmla="*/ 2 w 62"/>
                  <a:gd name="T1" fmla="*/ 1 h 55"/>
                  <a:gd name="T2" fmla="*/ 2 w 62"/>
                  <a:gd name="T3" fmla="*/ 1 h 55"/>
                  <a:gd name="T4" fmla="*/ 1 w 62"/>
                  <a:gd name="T5" fmla="*/ 0 h 55"/>
                  <a:gd name="T6" fmla="*/ 0 w 62"/>
                  <a:gd name="T7" fmla="*/ 1 h 55"/>
                  <a:gd name="T8" fmla="*/ 2 w 62"/>
                  <a:gd name="T9" fmla="*/ 2 h 55"/>
                  <a:gd name="T10" fmla="*/ 2 w 62"/>
                  <a:gd name="T11" fmla="*/ 2 h 55"/>
                  <a:gd name="T12" fmla="*/ 2 w 62"/>
                  <a:gd name="T13" fmla="*/ 2 h 55"/>
                  <a:gd name="T14" fmla="*/ 2 w 62"/>
                  <a:gd name="T15" fmla="*/ 2 h 55"/>
                  <a:gd name="T16" fmla="*/ 2 w 62"/>
                  <a:gd name="T17" fmla="*/ 2 h 55"/>
                  <a:gd name="T18" fmla="*/ 2 w 62"/>
                  <a:gd name="T19" fmla="*/ 2 h 55"/>
                  <a:gd name="T20" fmla="*/ 2 w 62"/>
                  <a:gd name="T21" fmla="*/ 1 h 55"/>
                  <a:gd name="T22" fmla="*/ 2 w 62"/>
                  <a:gd name="T23" fmla="*/ 1 h 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2"/>
                  <a:gd name="T37" fmla="*/ 0 h 55"/>
                  <a:gd name="T38" fmla="*/ 62 w 62"/>
                  <a:gd name="T39" fmla="*/ 55 h 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2" h="55">
                    <a:moveTo>
                      <a:pt x="57" y="35"/>
                    </a:moveTo>
                    <a:lnTo>
                      <a:pt x="62" y="35"/>
                    </a:lnTo>
                    <a:lnTo>
                      <a:pt x="16" y="0"/>
                    </a:lnTo>
                    <a:lnTo>
                      <a:pt x="0" y="14"/>
                    </a:lnTo>
                    <a:lnTo>
                      <a:pt x="46" y="50"/>
                    </a:lnTo>
                    <a:lnTo>
                      <a:pt x="46" y="55"/>
                    </a:lnTo>
                    <a:lnTo>
                      <a:pt x="46" y="50"/>
                    </a:lnTo>
                    <a:lnTo>
                      <a:pt x="51" y="55"/>
                    </a:lnTo>
                    <a:lnTo>
                      <a:pt x="62" y="50"/>
                    </a:lnTo>
                    <a:lnTo>
                      <a:pt x="62" y="44"/>
                    </a:lnTo>
                    <a:lnTo>
                      <a:pt x="62" y="35"/>
                    </a:lnTo>
                    <a:lnTo>
                      <a:pt x="57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91" name="Freeform 68"/>
              <p:cNvSpPr>
                <a:spLocks/>
              </p:cNvSpPr>
              <p:nvPr/>
            </p:nvSpPr>
            <p:spPr bwMode="auto">
              <a:xfrm>
                <a:off x="3840" y="1489"/>
                <a:ext cx="19" cy="12"/>
              </a:xfrm>
              <a:custGeom>
                <a:avLst/>
                <a:gdLst>
                  <a:gd name="T0" fmla="*/ 2 w 56"/>
                  <a:gd name="T1" fmla="*/ 1 h 35"/>
                  <a:gd name="T2" fmla="*/ 2 w 56"/>
                  <a:gd name="T3" fmla="*/ 1 h 35"/>
                  <a:gd name="T4" fmla="*/ 0 w 56"/>
                  <a:gd name="T5" fmla="*/ 0 h 35"/>
                  <a:gd name="T6" fmla="*/ 0 w 56"/>
                  <a:gd name="T7" fmla="*/ 1 h 35"/>
                  <a:gd name="T8" fmla="*/ 2 w 56"/>
                  <a:gd name="T9" fmla="*/ 1 h 35"/>
                  <a:gd name="T10" fmla="*/ 2 w 56"/>
                  <a:gd name="T11" fmla="*/ 1 h 35"/>
                  <a:gd name="T12" fmla="*/ 2 w 56"/>
                  <a:gd name="T13" fmla="*/ 1 h 35"/>
                  <a:gd name="T14" fmla="*/ 2 w 56"/>
                  <a:gd name="T15" fmla="*/ 1 h 35"/>
                  <a:gd name="T16" fmla="*/ 2 w 56"/>
                  <a:gd name="T17" fmla="*/ 1 h 35"/>
                  <a:gd name="T18" fmla="*/ 2 w 56"/>
                  <a:gd name="T19" fmla="*/ 1 h 35"/>
                  <a:gd name="T20" fmla="*/ 2 w 56"/>
                  <a:gd name="T21" fmla="*/ 1 h 35"/>
                  <a:gd name="T22" fmla="*/ 2 w 56"/>
                  <a:gd name="T23" fmla="*/ 1 h 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6"/>
                  <a:gd name="T37" fmla="*/ 0 h 35"/>
                  <a:gd name="T38" fmla="*/ 56 w 56"/>
                  <a:gd name="T39" fmla="*/ 35 h 3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6" h="35">
                    <a:moveTo>
                      <a:pt x="41" y="15"/>
                    </a:moveTo>
                    <a:lnTo>
                      <a:pt x="50" y="15"/>
                    </a:lnTo>
                    <a:lnTo>
                      <a:pt x="11" y="0"/>
                    </a:lnTo>
                    <a:lnTo>
                      <a:pt x="0" y="20"/>
                    </a:lnTo>
                    <a:lnTo>
                      <a:pt x="41" y="35"/>
                    </a:lnTo>
                    <a:lnTo>
                      <a:pt x="45" y="35"/>
                    </a:lnTo>
                    <a:lnTo>
                      <a:pt x="41" y="35"/>
                    </a:lnTo>
                    <a:lnTo>
                      <a:pt x="45" y="35"/>
                    </a:lnTo>
                    <a:lnTo>
                      <a:pt x="56" y="30"/>
                    </a:lnTo>
                    <a:lnTo>
                      <a:pt x="56" y="20"/>
                    </a:lnTo>
                    <a:lnTo>
                      <a:pt x="50" y="15"/>
                    </a:lnTo>
                    <a:lnTo>
                      <a:pt x="4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92" name="Freeform 69"/>
              <p:cNvSpPr>
                <a:spLocks/>
              </p:cNvSpPr>
              <p:nvPr/>
            </p:nvSpPr>
            <p:spPr bwMode="auto">
              <a:xfrm>
                <a:off x="3854" y="1492"/>
                <a:ext cx="13" cy="9"/>
              </a:xfrm>
              <a:custGeom>
                <a:avLst/>
                <a:gdLst>
                  <a:gd name="T0" fmla="*/ 1 w 40"/>
                  <a:gd name="T1" fmla="*/ 0 h 26"/>
                  <a:gd name="T2" fmla="*/ 1 w 40"/>
                  <a:gd name="T3" fmla="*/ 0 h 26"/>
                  <a:gd name="T4" fmla="*/ 0 w 40"/>
                  <a:gd name="T5" fmla="*/ 0 h 26"/>
                  <a:gd name="T6" fmla="*/ 0 w 40"/>
                  <a:gd name="T7" fmla="*/ 1 h 26"/>
                  <a:gd name="T8" fmla="*/ 1 w 40"/>
                  <a:gd name="T9" fmla="*/ 1 h 26"/>
                  <a:gd name="T10" fmla="*/ 1 w 40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26"/>
                  <a:gd name="T20" fmla="*/ 40 w 40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26">
                    <a:moveTo>
                      <a:pt x="40" y="11"/>
                    </a:moveTo>
                    <a:lnTo>
                      <a:pt x="34" y="0"/>
                    </a:lnTo>
                    <a:lnTo>
                      <a:pt x="0" y="6"/>
                    </a:lnTo>
                    <a:lnTo>
                      <a:pt x="4" y="26"/>
                    </a:lnTo>
                    <a:lnTo>
                      <a:pt x="40" y="21"/>
                    </a:lnTo>
                    <a:lnTo>
                      <a:pt x="4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93" name="Freeform 70"/>
              <p:cNvSpPr>
                <a:spLocks/>
              </p:cNvSpPr>
              <p:nvPr/>
            </p:nvSpPr>
            <p:spPr bwMode="auto">
              <a:xfrm>
                <a:off x="3865" y="1492"/>
                <a:ext cx="6" cy="7"/>
              </a:xfrm>
              <a:custGeom>
                <a:avLst/>
                <a:gdLst>
                  <a:gd name="T0" fmla="*/ 0 w 16"/>
                  <a:gd name="T1" fmla="*/ 1 h 21"/>
                  <a:gd name="T2" fmla="*/ 1 w 16"/>
                  <a:gd name="T3" fmla="*/ 1 h 21"/>
                  <a:gd name="T4" fmla="*/ 1 w 16"/>
                  <a:gd name="T5" fmla="*/ 0 h 21"/>
                  <a:gd name="T6" fmla="*/ 1 w 16"/>
                  <a:gd name="T7" fmla="*/ 0 h 21"/>
                  <a:gd name="T8" fmla="*/ 0 w 16"/>
                  <a:gd name="T9" fmla="*/ 0 h 21"/>
                  <a:gd name="T10" fmla="*/ 0 w 16"/>
                  <a:gd name="T11" fmla="*/ 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21"/>
                  <a:gd name="T20" fmla="*/ 16 w 16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21">
                    <a:moveTo>
                      <a:pt x="6" y="21"/>
                    </a:moveTo>
                    <a:lnTo>
                      <a:pt x="16" y="16"/>
                    </a:lnTo>
                    <a:lnTo>
                      <a:pt x="16" y="6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6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94" name="Freeform 71"/>
              <p:cNvSpPr>
                <a:spLocks/>
              </p:cNvSpPr>
              <p:nvPr/>
            </p:nvSpPr>
            <p:spPr bwMode="auto">
              <a:xfrm>
                <a:off x="3730" y="1529"/>
                <a:ext cx="6" cy="3"/>
              </a:xfrm>
              <a:custGeom>
                <a:avLst/>
                <a:gdLst>
                  <a:gd name="T0" fmla="*/ 0 w 20"/>
                  <a:gd name="T1" fmla="*/ 0 h 9"/>
                  <a:gd name="T2" fmla="*/ 0 w 20"/>
                  <a:gd name="T3" fmla="*/ 0 h 9"/>
                  <a:gd name="T4" fmla="*/ 0 w 20"/>
                  <a:gd name="T5" fmla="*/ 0 h 9"/>
                  <a:gd name="T6" fmla="*/ 1 w 20"/>
                  <a:gd name="T7" fmla="*/ 0 h 9"/>
                  <a:gd name="T8" fmla="*/ 1 w 20"/>
                  <a:gd name="T9" fmla="*/ 0 h 9"/>
                  <a:gd name="T10" fmla="*/ 0 w 20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9"/>
                  <a:gd name="T20" fmla="*/ 20 w 20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9">
                    <a:moveTo>
                      <a:pt x="0" y="0"/>
                    </a:moveTo>
                    <a:lnTo>
                      <a:pt x="5" y="9"/>
                    </a:lnTo>
                    <a:lnTo>
                      <a:pt x="10" y="9"/>
                    </a:lnTo>
                    <a:lnTo>
                      <a:pt x="20" y="9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95" name="Freeform 72"/>
              <p:cNvSpPr>
                <a:spLocks/>
              </p:cNvSpPr>
              <p:nvPr/>
            </p:nvSpPr>
            <p:spPr bwMode="auto">
              <a:xfrm>
                <a:off x="3730" y="1250"/>
                <a:ext cx="6" cy="279"/>
              </a:xfrm>
              <a:custGeom>
                <a:avLst/>
                <a:gdLst>
                  <a:gd name="T0" fmla="*/ 0 w 20"/>
                  <a:gd name="T1" fmla="*/ 0 h 837"/>
                  <a:gd name="T2" fmla="*/ 0 w 20"/>
                  <a:gd name="T3" fmla="*/ 0 h 837"/>
                  <a:gd name="T4" fmla="*/ 0 w 20"/>
                  <a:gd name="T5" fmla="*/ 31 h 837"/>
                  <a:gd name="T6" fmla="*/ 1 w 20"/>
                  <a:gd name="T7" fmla="*/ 31 h 837"/>
                  <a:gd name="T8" fmla="*/ 1 w 20"/>
                  <a:gd name="T9" fmla="*/ 0 h 837"/>
                  <a:gd name="T10" fmla="*/ 0 w 20"/>
                  <a:gd name="T11" fmla="*/ 1 h 837"/>
                  <a:gd name="T12" fmla="*/ 1 w 20"/>
                  <a:gd name="T13" fmla="*/ 0 h 837"/>
                  <a:gd name="T14" fmla="*/ 1 w 20"/>
                  <a:gd name="T15" fmla="*/ 0 h 837"/>
                  <a:gd name="T16" fmla="*/ 0 w 20"/>
                  <a:gd name="T17" fmla="*/ 0 h 837"/>
                  <a:gd name="T18" fmla="*/ 0 w 20"/>
                  <a:gd name="T19" fmla="*/ 0 h 837"/>
                  <a:gd name="T20" fmla="*/ 0 w 20"/>
                  <a:gd name="T21" fmla="*/ 0 h 837"/>
                  <a:gd name="T22" fmla="*/ 0 w 20"/>
                  <a:gd name="T23" fmla="*/ 0 h 8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837"/>
                  <a:gd name="T38" fmla="*/ 20 w 20"/>
                  <a:gd name="T39" fmla="*/ 837 h 83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837">
                    <a:moveTo>
                      <a:pt x="15" y="0"/>
                    </a:moveTo>
                    <a:lnTo>
                      <a:pt x="0" y="11"/>
                    </a:lnTo>
                    <a:lnTo>
                      <a:pt x="0" y="837"/>
                    </a:lnTo>
                    <a:lnTo>
                      <a:pt x="20" y="837"/>
                    </a:lnTo>
                    <a:lnTo>
                      <a:pt x="20" y="11"/>
                    </a:lnTo>
                    <a:lnTo>
                      <a:pt x="5" y="16"/>
                    </a:lnTo>
                    <a:lnTo>
                      <a:pt x="20" y="11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1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96" name="Freeform 73"/>
              <p:cNvSpPr>
                <a:spLocks/>
              </p:cNvSpPr>
              <p:nvPr/>
            </p:nvSpPr>
            <p:spPr bwMode="auto">
              <a:xfrm>
                <a:off x="3731" y="1250"/>
                <a:ext cx="227" cy="133"/>
              </a:xfrm>
              <a:custGeom>
                <a:avLst/>
                <a:gdLst>
                  <a:gd name="T0" fmla="*/ 25 w 680"/>
                  <a:gd name="T1" fmla="*/ 14 h 399"/>
                  <a:gd name="T2" fmla="*/ 25 w 680"/>
                  <a:gd name="T3" fmla="*/ 14 h 399"/>
                  <a:gd name="T4" fmla="*/ 0 w 680"/>
                  <a:gd name="T5" fmla="*/ 0 h 399"/>
                  <a:gd name="T6" fmla="*/ 0 w 680"/>
                  <a:gd name="T7" fmla="*/ 1 h 399"/>
                  <a:gd name="T8" fmla="*/ 25 w 680"/>
                  <a:gd name="T9" fmla="*/ 15 h 399"/>
                  <a:gd name="T10" fmla="*/ 24 w 680"/>
                  <a:gd name="T11" fmla="*/ 14 h 399"/>
                  <a:gd name="T12" fmla="*/ 25 w 680"/>
                  <a:gd name="T13" fmla="*/ 15 h 399"/>
                  <a:gd name="T14" fmla="*/ 25 w 680"/>
                  <a:gd name="T15" fmla="*/ 15 h 399"/>
                  <a:gd name="T16" fmla="*/ 25 w 680"/>
                  <a:gd name="T17" fmla="*/ 15 h 399"/>
                  <a:gd name="T18" fmla="*/ 25 w 680"/>
                  <a:gd name="T19" fmla="*/ 14 h 399"/>
                  <a:gd name="T20" fmla="*/ 25 w 680"/>
                  <a:gd name="T21" fmla="*/ 14 h 399"/>
                  <a:gd name="T22" fmla="*/ 25 w 680"/>
                  <a:gd name="T23" fmla="*/ 14 h 39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0"/>
                  <a:gd name="T37" fmla="*/ 0 h 399"/>
                  <a:gd name="T38" fmla="*/ 680 w 680"/>
                  <a:gd name="T39" fmla="*/ 399 h 39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0" h="399">
                    <a:moveTo>
                      <a:pt x="680" y="388"/>
                    </a:moveTo>
                    <a:lnTo>
                      <a:pt x="675" y="383"/>
                    </a:lnTo>
                    <a:lnTo>
                      <a:pt x="10" y="0"/>
                    </a:lnTo>
                    <a:lnTo>
                      <a:pt x="0" y="16"/>
                    </a:lnTo>
                    <a:lnTo>
                      <a:pt x="665" y="399"/>
                    </a:lnTo>
                    <a:lnTo>
                      <a:pt x="660" y="388"/>
                    </a:lnTo>
                    <a:lnTo>
                      <a:pt x="665" y="399"/>
                    </a:lnTo>
                    <a:lnTo>
                      <a:pt x="669" y="399"/>
                    </a:lnTo>
                    <a:lnTo>
                      <a:pt x="675" y="394"/>
                    </a:lnTo>
                    <a:lnTo>
                      <a:pt x="680" y="388"/>
                    </a:lnTo>
                    <a:lnTo>
                      <a:pt x="675" y="383"/>
                    </a:lnTo>
                    <a:lnTo>
                      <a:pt x="680" y="3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97" name="Freeform 74"/>
              <p:cNvSpPr>
                <a:spLocks/>
              </p:cNvSpPr>
              <p:nvPr/>
            </p:nvSpPr>
            <p:spPr bwMode="auto">
              <a:xfrm>
                <a:off x="3951" y="1380"/>
                <a:ext cx="7" cy="280"/>
              </a:xfrm>
              <a:custGeom>
                <a:avLst/>
                <a:gdLst>
                  <a:gd name="T0" fmla="*/ 0 w 20"/>
                  <a:gd name="T1" fmla="*/ 31 h 841"/>
                  <a:gd name="T2" fmla="*/ 1 w 20"/>
                  <a:gd name="T3" fmla="*/ 31 h 841"/>
                  <a:gd name="T4" fmla="*/ 1 w 20"/>
                  <a:gd name="T5" fmla="*/ 0 h 841"/>
                  <a:gd name="T6" fmla="*/ 0 w 20"/>
                  <a:gd name="T7" fmla="*/ 0 h 841"/>
                  <a:gd name="T8" fmla="*/ 0 w 20"/>
                  <a:gd name="T9" fmla="*/ 31 h 841"/>
                  <a:gd name="T10" fmla="*/ 1 w 20"/>
                  <a:gd name="T11" fmla="*/ 30 h 841"/>
                  <a:gd name="T12" fmla="*/ 0 w 20"/>
                  <a:gd name="T13" fmla="*/ 31 h 841"/>
                  <a:gd name="T14" fmla="*/ 0 w 20"/>
                  <a:gd name="T15" fmla="*/ 31 h 841"/>
                  <a:gd name="T16" fmla="*/ 0 w 20"/>
                  <a:gd name="T17" fmla="*/ 31 h 841"/>
                  <a:gd name="T18" fmla="*/ 1 w 20"/>
                  <a:gd name="T19" fmla="*/ 31 h 841"/>
                  <a:gd name="T20" fmla="*/ 1 w 20"/>
                  <a:gd name="T21" fmla="*/ 31 h 841"/>
                  <a:gd name="T22" fmla="*/ 0 w 20"/>
                  <a:gd name="T23" fmla="*/ 31 h 8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841"/>
                  <a:gd name="T38" fmla="*/ 20 w 20"/>
                  <a:gd name="T39" fmla="*/ 841 h 8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841">
                    <a:moveTo>
                      <a:pt x="5" y="836"/>
                    </a:moveTo>
                    <a:lnTo>
                      <a:pt x="20" y="831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831"/>
                    </a:lnTo>
                    <a:lnTo>
                      <a:pt x="15" y="821"/>
                    </a:lnTo>
                    <a:lnTo>
                      <a:pt x="0" y="831"/>
                    </a:lnTo>
                    <a:lnTo>
                      <a:pt x="0" y="836"/>
                    </a:lnTo>
                    <a:lnTo>
                      <a:pt x="9" y="841"/>
                    </a:lnTo>
                    <a:lnTo>
                      <a:pt x="15" y="836"/>
                    </a:lnTo>
                    <a:lnTo>
                      <a:pt x="20" y="831"/>
                    </a:lnTo>
                    <a:lnTo>
                      <a:pt x="5" y="8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98" name="Freeform 75"/>
              <p:cNvSpPr>
                <a:spLocks/>
              </p:cNvSpPr>
              <p:nvPr/>
            </p:nvSpPr>
            <p:spPr bwMode="auto">
              <a:xfrm>
                <a:off x="3731" y="1528"/>
                <a:ext cx="225" cy="130"/>
              </a:xfrm>
              <a:custGeom>
                <a:avLst/>
                <a:gdLst>
                  <a:gd name="T0" fmla="*/ 0 w 675"/>
                  <a:gd name="T1" fmla="*/ 0 h 392"/>
                  <a:gd name="T2" fmla="*/ 0 w 675"/>
                  <a:gd name="T3" fmla="*/ 1 h 392"/>
                  <a:gd name="T4" fmla="*/ 25 w 675"/>
                  <a:gd name="T5" fmla="*/ 14 h 392"/>
                  <a:gd name="T6" fmla="*/ 25 w 675"/>
                  <a:gd name="T7" fmla="*/ 14 h 392"/>
                  <a:gd name="T8" fmla="*/ 0 w 675"/>
                  <a:gd name="T9" fmla="*/ 0 h 392"/>
                  <a:gd name="T10" fmla="*/ 0 w 675"/>
                  <a:gd name="T11" fmla="*/ 0 h 3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5"/>
                  <a:gd name="T19" fmla="*/ 0 h 392"/>
                  <a:gd name="T20" fmla="*/ 675 w 675"/>
                  <a:gd name="T21" fmla="*/ 392 h 3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5" h="392">
                    <a:moveTo>
                      <a:pt x="5" y="5"/>
                    </a:moveTo>
                    <a:lnTo>
                      <a:pt x="0" y="14"/>
                    </a:lnTo>
                    <a:lnTo>
                      <a:pt x="665" y="392"/>
                    </a:lnTo>
                    <a:lnTo>
                      <a:pt x="675" y="377"/>
                    </a:lnTo>
                    <a:lnTo>
                      <a:pt x="1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99" name="Freeform 76"/>
              <p:cNvSpPr>
                <a:spLocks/>
              </p:cNvSpPr>
              <p:nvPr/>
            </p:nvSpPr>
            <p:spPr bwMode="auto">
              <a:xfrm>
                <a:off x="3730" y="1528"/>
                <a:ext cx="5" cy="4"/>
              </a:xfrm>
              <a:custGeom>
                <a:avLst/>
                <a:gdLst>
                  <a:gd name="T0" fmla="*/ 1 w 15"/>
                  <a:gd name="T1" fmla="*/ 0 h 14"/>
                  <a:gd name="T2" fmla="*/ 0 w 15"/>
                  <a:gd name="T3" fmla="*/ 0 h 14"/>
                  <a:gd name="T4" fmla="*/ 0 w 15"/>
                  <a:gd name="T5" fmla="*/ 0 h 14"/>
                  <a:gd name="T6" fmla="*/ 0 w 15"/>
                  <a:gd name="T7" fmla="*/ 0 h 14"/>
                  <a:gd name="T8" fmla="*/ 0 w 15"/>
                  <a:gd name="T9" fmla="*/ 0 h 14"/>
                  <a:gd name="T10" fmla="*/ 1 w 15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4"/>
                  <a:gd name="T20" fmla="*/ 15 w 15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4">
                    <a:moveTo>
                      <a:pt x="15" y="0"/>
                    </a:moveTo>
                    <a:lnTo>
                      <a:pt x="10" y="0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5" y="1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00" name="Freeform 77"/>
              <p:cNvSpPr>
                <a:spLocks/>
              </p:cNvSpPr>
              <p:nvPr/>
            </p:nvSpPr>
            <p:spPr bwMode="auto">
              <a:xfrm>
                <a:off x="3864" y="1494"/>
                <a:ext cx="5" cy="5"/>
              </a:xfrm>
              <a:custGeom>
                <a:avLst/>
                <a:gdLst>
                  <a:gd name="T0" fmla="*/ 0 w 15"/>
                  <a:gd name="T1" fmla="*/ 0 h 15"/>
                  <a:gd name="T2" fmla="*/ 0 w 15"/>
                  <a:gd name="T3" fmla="*/ 0 h 15"/>
                  <a:gd name="T4" fmla="*/ 0 w 15"/>
                  <a:gd name="T5" fmla="*/ 0 h 15"/>
                  <a:gd name="T6" fmla="*/ 0 w 15"/>
                  <a:gd name="T7" fmla="*/ 1 h 15"/>
                  <a:gd name="T8" fmla="*/ 1 w 15"/>
                  <a:gd name="T9" fmla="*/ 0 h 15"/>
                  <a:gd name="T10" fmla="*/ 0 w 15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0" y="0"/>
                    </a:moveTo>
                    <a:lnTo>
                      <a:pt x="0" y="5"/>
                    </a:lnTo>
                    <a:lnTo>
                      <a:pt x="4" y="10"/>
                    </a:lnTo>
                    <a:lnTo>
                      <a:pt x="10" y="15"/>
                    </a:lnTo>
                    <a:lnTo>
                      <a:pt x="15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01" name="Freeform 78"/>
              <p:cNvSpPr>
                <a:spLocks/>
              </p:cNvSpPr>
              <p:nvPr/>
            </p:nvSpPr>
            <p:spPr bwMode="auto">
              <a:xfrm>
                <a:off x="3864" y="1482"/>
                <a:ext cx="13" cy="15"/>
              </a:xfrm>
              <a:custGeom>
                <a:avLst/>
                <a:gdLst>
                  <a:gd name="T0" fmla="*/ 1 w 40"/>
                  <a:gd name="T1" fmla="*/ 0 h 46"/>
                  <a:gd name="T2" fmla="*/ 1 w 40"/>
                  <a:gd name="T3" fmla="*/ 0 h 46"/>
                  <a:gd name="T4" fmla="*/ 0 w 40"/>
                  <a:gd name="T5" fmla="*/ 1 h 46"/>
                  <a:gd name="T6" fmla="*/ 1 w 40"/>
                  <a:gd name="T7" fmla="*/ 2 h 46"/>
                  <a:gd name="T8" fmla="*/ 1 w 40"/>
                  <a:gd name="T9" fmla="*/ 1 h 46"/>
                  <a:gd name="T10" fmla="*/ 1 w 40"/>
                  <a:gd name="T11" fmla="*/ 1 h 46"/>
                  <a:gd name="T12" fmla="*/ 1 w 40"/>
                  <a:gd name="T13" fmla="*/ 1 h 46"/>
                  <a:gd name="T14" fmla="*/ 1 w 40"/>
                  <a:gd name="T15" fmla="*/ 0 h 46"/>
                  <a:gd name="T16" fmla="*/ 1 w 40"/>
                  <a:gd name="T17" fmla="*/ 0 h 46"/>
                  <a:gd name="T18" fmla="*/ 1 w 40"/>
                  <a:gd name="T19" fmla="*/ 0 h 46"/>
                  <a:gd name="T20" fmla="*/ 1 w 40"/>
                  <a:gd name="T21" fmla="*/ 0 h 46"/>
                  <a:gd name="T22" fmla="*/ 1 w 40"/>
                  <a:gd name="T23" fmla="*/ 0 h 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0"/>
                  <a:gd name="T37" fmla="*/ 0 h 46"/>
                  <a:gd name="T38" fmla="*/ 40 w 40"/>
                  <a:gd name="T39" fmla="*/ 46 h 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0" h="46">
                    <a:moveTo>
                      <a:pt x="20" y="11"/>
                    </a:moveTo>
                    <a:lnTo>
                      <a:pt x="20" y="5"/>
                    </a:lnTo>
                    <a:lnTo>
                      <a:pt x="0" y="36"/>
                    </a:lnTo>
                    <a:lnTo>
                      <a:pt x="15" y="46"/>
                    </a:lnTo>
                    <a:lnTo>
                      <a:pt x="36" y="16"/>
                    </a:lnTo>
                    <a:lnTo>
                      <a:pt x="40" y="16"/>
                    </a:lnTo>
                    <a:lnTo>
                      <a:pt x="36" y="16"/>
                    </a:lnTo>
                    <a:lnTo>
                      <a:pt x="36" y="11"/>
                    </a:lnTo>
                    <a:lnTo>
                      <a:pt x="36" y="5"/>
                    </a:lnTo>
                    <a:lnTo>
                      <a:pt x="25" y="0"/>
                    </a:lnTo>
                    <a:lnTo>
                      <a:pt x="20" y="5"/>
                    </a:lnTo>
                    <a:lnTo>
                      <a:pt x="2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02" name="Freeform 79"/>
              <p:cNvSpPr>
                <a:spLocks/>
              </p:cNvSpPr>
              <p:nvPr/>
            </p:nvSpPr>
            <p:spPr bwMode="auto">
              <a:xfrm>
                <a:off x="3871" y="1469"/>
                <a:ext cx="8" cy="18"/>
              </a:xfrm>
              <a:custGeom>
                <a:avLst/>
                <a:gdLst>
                  <a:gd name="T0" fmla="*/ 0 w 25"/>
                  <a:gd name="T1" fmla="*/ 1 h 55"/>
                  <a:gd name="T2" fmla="*/ 0 w 25"/>
                  <a:gd name="T3" fmla="*/ 0 h 55"/>
                  <a:gd name="T4" fmla="*/ 0 w 25"/>
                  <a:gd name="T5" fmla="*/ 2 h 55"/>
                  <a:gd name="T6" fmla="*/ 1 w 25"/>
                  <a:gd name="T7" fmla="*/ 2 h 55"/>
                  <a:gd name="T8" fmla="*/ 1 w 25"/>
                  <a:gd name="T9" fmla="*/ 1 h 55"/>
                  <a:gd name="T10" fmla="*/ 1 w 25"/>
                  <a:gd name="T11" fmla="*/ 0 h 55"/>
                  <a:gd name="T12" fmla="*/ 1 w 25"/>
                  <a:gd name="T13" fmla="*/ 1 h 55"/>
                  <a:gd name="T14" fmla="*/ 1 w 25"/>
                  <a:gd name="T15" fmla="*/ 0 h 55"/>
                  <a:gd name="T16" fmla="*/ 1 w 25"/>
                  <a:gd name="T17" fmla="*/ 0 h 55"/>
                  <a:gd name="T18" fmla="*/ 0 w 25"/>
                  <a:gd name="T19" fmla="*/ 0 h 55"/>
                  <a:gd name="T20" fmla="*/ 0 w 25"/>
                  <a:gd name="T21" fmla="*/ 0 h 55"/>
                  <a:gd name="T22" fmla="*/ 0 w 25"/>
                  <a:gd name="T23" fmla="*/ 1 h 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55"/>
                  <a:gd name="T38" fmla="*/ 25 w 25"/>
                  <a:gd name="T39" fmla="*/ 55 h 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55">
                    <a:moveTo>
                      <a:pt x="5" y="14"/>
                    </a:moveTo>
                    <a:lnTo>
                      <a:pt x="5" y="10"/>
                    </a:lnTo>
                    <a:lnTo>
                      <a:pt x="0" y="50"/>
                    </a:lnTo>
                    <a:lnTo>
                      <a:pt x="20" y="55"/>
                    </a:lnTo>
                    <a:lnTo>
                      <a:pt x="25" y="14"/>
                    </a:lnTo>
                    <a:lnTo>
                      <a:pt x="25" y="10"/>
                    </a:lnTo>
                    <a:lnTo>
                      <a:pt x="25" y="14"/>
                    </a:lnTo>
                    <a:lnTo>
                      <a:pt x="25" y="5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5" y="10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03" name="Freeform 80"/>
              <p:cNvSpPr>
                <a:spLocks/>
              </p:cNvSpPr>
              <p:nvPr/>
            </p:nvSpPr>
            <p:spPr bwMode="auto">
              <a:xfrm>
                <a:off x="3869" y="1452"/>
                <a:ext cx="10" cy="22"/>
              </a:xfrm>
              <a:custGeom>
                <a:avLst/>
                <a:gdLst>
                  <a:gd name="T0" fmla="*/ 0 w 30"/>
                  <a:gd name="T1" fmla="*/ 1 h 65"/>
                  <a:gd name="T2" fmla="*/ 0 w 30"/>
                  <a:gd name="T3" fmla="*/ 2 h 65"/>
                  <a:gd name="T4" fmla="*/ 1 w 30"/>
                  <a:gd name="T5" fmla="*/ 2 h 65"/>
                  <a:gd name="T6" fmla="*/ 1 w 30"/>
                  <a:gd name="T7" fmla="*/ 0 h 65"/>
                  <a:gd name="T8" fmla="*/ 1 w 30"/>
                  <a:gd name="T9" fmla="*/ 0 h 65"/>
                  <a:gd name="T10" fmla="*/ 1 w 30"/>
                  <a:gd name="T11" fmla="*/ 0 h 65"/>
                  <a:gd name="T12" fmla="*/ 1 w 30"/>
                  <a:gd name="T13" fmla="*/ 0 h 65"/>
                  <a:gd name="T14" fmla="*/ 0 w 30"/>
                  <a:gd name="T15" fmla="*/ 0 h 65"/>
                  <a:gd name="T16" fmla="*/ 0 w 30"/>
                  <a:gd name="T17" fmla="*/ 0 h 65"/>
                  <a:gd name="T18" fmla="*/ 0 w 30"/>
                  <a:gd name="T19" fmla="*/ 1 h 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65"/>
                  <a:gd name="T32" fmla="*/ 30 w 30"/>
                  <a:gd name="T33" fmla="*/ 65 h 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65">
                    <a:moveTo>
                      <a:pt x="0" y="15"/>
                    </a:moveTo>
                    <a:lnTo>
                      <a:pt x="10" y="65"/>
                    </a:lnTo>
                    <a:lnTo>
                      <a:pt x="30" y="61"/>
                    </a:lnTo>
                    <a:lnTo>
                      <a:pt x="21" y="10"/>
                    </a:lnTo>
                    <a:lnTo>
                      <a:pt x="21" y="6"/>
                    </a:lnTo>
                    <a:lnTo>
                      <a:pt x="21" y="1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04" name="Freeform 81"/>
              <p:cNvSpPr>
                <a:spLocks/>
              </p:cNvSpPr>
              <p:nvPr/>
            </p:nvSpPr>
            <p:spPr bwMode="auto">
              <a:xfrm>
                <a:off x="3861" y="1434"/>
                <a:ext cx="15" cy="23"/>
              </a:xfrm>
              <a:custGeom>
                <a:avLst/>
                <a:gdLst>
                  <a:gd name="T0" fmla="*/ 0 w 46"/>
                  <a:gd name="T1" fmla="*/ 1 h 70"/>
                  <a:gd name="T2" fmla="*/ 0 w 46"/>
                  <a:gd name="T3" fmla="*/ 1 h 70"/>
                  <a:gd name="T4" fmla="*/ 1 w 46"/>
                  <a:gd name="T5" fmla="*/ 3 h 70"/>
                  <a:gd name="T6" fmla="*/ 2 w 46"/>
                  <a:gd name="T7" fmla="*/ 2 h 70"/>
                  <a:gd name="T8" fmla="*/ 1 w 46"/>
                  <a:gd name="T9" fmla="*/ 0 h 70"/>
                  <a:gd name="T10" fmla="*/ 1 w 46"/>
                  <a:gd name="T11" fmla="*/ 0 h 70"/>
                  <a:gd name="T12" fmla="*/ 1 w 46"/>
                  <a:gd name="T13" fmla="*/ 0 h 70"/>
                  <a:gd name="T14" fmla="*/ 1 w 46"/>
                  <a:gd name="T15" fmla="*/ 0 h 70"/>
                  <a:gd name="T16" fmla="*/ 0 w 46"/>
                  <a:gd name="T17" fmla="*/ 0 h 70"/>
                  <a:gd name="T18" fmla="*/ 0 w 46"/>
                  <a:gd name="T19" fmla="*/ 0 h 70"/>
                  <a:gd name="T20" fmla="*/ 0 w 46"/>
                  <a:gd name="T21" fmla="*/ 1 h 70"/>
                  <a:gd name="T22" fmla="*/ 0 w 46"/>
                  <a:gd name="T23" fmla="*/ 1 h 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6"/>
                  <a:gd name="T37" fmla="*/ 0 h 70"/>
                  <a:gd name="T38" fmla="*/ 46 w 46"/>
                  <a:gd name="T39" fmla="*/ 70 h 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6" h="70">
                    <a:moveTo>
                      <a:pt x="0" y="20"/>
                    </a:moveTo>
                    <a:lnTo>
                      <a:pt x="0" y="15"/>
                    </a:lnTo>
                    <a:lnTo>
                      <a:pt x="25" y="70"/>
                    </a:lnTo>
                    <a:lnTo>
                      <a:pt x="46" y="61"/>
                    </a:lnTo>
                    <a:lnTo>
                      <a:pt x="20" y="4"/>
                    </a:lnTo>
                    <a:lnTo>
                      <a:pt x="14" y="4"/>
                    </a:lnTo>
                    <a:lnTo>
                      <a:pt x="20" y="4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05" name="Freeform 82"/>
              <p:cNvSpPr>
                <a:spLocks/>
              </p:cNvSpPr>
              <p:nvPr/>
            </p:nvSpPr>
            <p:spPr bwMode="auto">
              <a:xfrm>
                <a:off x="3849" y="1420"/>
                <a:ext cx="16" cy="20"/>
              </a:xfrm>
              <a:custGeom>
                <a:avLst/>
                <a:gdLst>
                  <a:gd name="T0" fmla="*/ 0 w 50"/>
                  <a:gd name="T1" fmla="*/ 1 h 61"/>
                  <a:gd name="T2" fmla="*/ 0 w 50"/>
                  <a:gd name="T3" fmla="*/ 1 h 61"/>
                  <a:gd name="T4" fmla="*/ 1 w 50"/>
                  <a:gd name="T5" fmla="*/ 2 h 61"/>
                  <a:gd name="T6" fmla="*/ 2 w 50"/>
                  <a:gd name="T7" fmla="*/ 2 h 61"/>
                  <a:gd name="T8" fmla="*/ 1 w 50"/>
                  <a:gd name="T9" fmla="*/ 0 h 61"/>
                  <a:gd name="T10" fmla="*/ 0 w 50"/>
                  <a:gd name="T11" fmla="*/ 0 h 61"/>
                  <a:gd name="T12" fmla="*/ 0 w 50"/>
                  <a:gd name="T13" fmla="*/ 0 h 61"/>
                  <a:gd name="T14" fmla="*/ 0 w 50"/>
                  <a:gd name="T15" fmla="*/ 0 h 61"/>
                  <a:gd name="T16" fmla="*/ 0 w 50"/>
                  <a:gd name="T17" fmla="*/ 1 h 61"/>
                  <a:gd name="T18" fmla="*/ 0 w 50"/>
                  <a:gd name="T19" fmla="*/ 1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0"/>
                  <a:gd name="T31" fmla="*/ 0 h 61"/>
                  <a:gd name="T32" fmla="*/ 50 w 50"/>
                  <a:gd name="T33" fmla="*/ 61 h 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0" h="61">
                    <a:moveTo>
                      <a:pt x="6" y="15"/>
                    </a:moveTo>
                    <a:lnTo>
                      <a:pt x="0" y="15"/>
                    </a:lnTo>
                    <a:lnTo>
                      <a:pt x="36" y="61"/>
                    </a:lnTo>
                    <a:lnTo>
                      <a:pt x="50" y="45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06" name="Freeform 83"/>
              <p:cNvSpPr>
                <a:spLocks/>
              </p:cNvSpPr>
              <p:nvPr/>
            </p:nvSpPr>
            <p:spPr bwMode="auto">
              <a:xfrm>
                <a:off x="3836" y="1412"/>
                <a:ext cx="18" cy="13"/>
              </a:xfrm>
              <a:custGeom>
                <a:avLst/>
                <a:gdLst>
                  <a:gd name="T0" fmla="*/ 0 w 55"/>
                  <a:gd name="T1" fmla="*/ 1 h 40"/>
                  <a:gd name="T2" fmla="*/ 0 w 55"/>
                  <a:gd name="T3" fmla="*/ 1 h 40"/>
                  <a:gd name="T4" fmla="*/ 2 w 55"/>
                  <a:gd name="T5" fmla="*/ 1 h 40"/>
                  <a:gd name="T6" fmla="*/ 2 w 55"/>
                  <a:gd name="T7" fmla="*/ 1 h 40"/>
                  <a:gd name="T8" fmla="*/ 1 w 55"/>
                  <a:gd name="T9" fmla="*/ 0 h 40"/>
                  <a:gd name="T10" fmla="*/ 0 w 55"/>
                  <a:gd name="T11" fmla="*/ 0 h 40"/>
                  <a:gd name="T12" fmla="*/ 1 w 55"/>
                  <a:gd name="T13" fmla="*/ 0 h 40"/>
                  <a:gd name="T14" fmla="*/ 0 w 55"/>
                  <a:gd name="T15" fmla="*/ 0 h 40"/>
                  <a:gd name="T16" fmla="*/ 0 w 55"/>
                  <a:gd name="T17" fmla="*/ 0 h 40"/>
                  <a:gd name="T18" fmla="*/ 0 w 55"/>
                  <a:gd name="T19" fmla="*/ 0 h 40"/>
                  <a:gd name="T20" fmla="*/ 0 w 55"/>
                  <a:gd name="T21" fmla="*/ 1 h 40"/>
                  <a:gd name="T22" fmla="*/ 0 w 55"/>
                  <a:gd name="T23" fmla="*/ 1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5"/>
                  <a:gd name="T37" fmla="*/ 0 h 40"/>
                  <a:gd name="T38" fmla="*/ 55 w 55"/>
                  <a:gd name="T39" fmla="*/ 40 h 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5" h="40">
                    <a:moveTo>
                      <a:pt x="4" y="20"/>
                    </a:moveTo>
                    <a:lnTo>
                      <a:pt x="4" y="15"/>
                    </a:lnTo>
                    <a:lnTo>
                      <a:pt x="45" y="40"/>
                    </a:lnTo>
                    <a:lnTo>
                      <a:pt x="55" y="25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4" y="15"/>
                    </a:lnTo>
                    <a:lnTo>
                      <a:pt x="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07" name="Freeform 84"/>
              <p:cNvSpPr>
                <a:spLocks/>
              </p:cNvSpPr>
              <p:nvPr/>
            </p:nvSpPr>
            <p:spPr bwMode="auto">
              <a:xfrm>
                <a:off x="3822" y="1410"/>
                <a:ext cx="17" cy="8"/>
              </a:xfrm>
              <a:custGeom>
                <a:avLst/>
                <a:gdLst>
                  <a:gd name="T0" fmla="*/ 1 w 50"/>
                  <a:gd name="T1" fmla="*/ 1 h 25"/>
                  <a:gd name="T2" fmla="*/ 0 w 50"/>
                  <a:gd name="T3" fmla="*/ 1 h 25"/>
                  <a:gd name="T4" fmla="*/ 2 w 50"/>
                  <a:gd name="T5" fmla="*/ 1 h 25"/>
                  <a:gd name="T6" fmla="*/ 2 w 50"/>
                  <a:gd name="T7" fmla="*/ 0 h 25"/>
                  <a:gd name="T8" fmla="*/ 1 w 50"/>
                  <a:gd name="T9" fmla="*/ 0 h 25"/>
                  <a:gd name="T10" fmla="*/ 0 w 50"/>
                  <a:gd name="T11" fmla="*/ 0 h 25"/>
                  <a:gd name="T12" fmla="*/ 1 w 50"/>
                  <a:gd name="T13" fmla="*/ 0 h 25"/>
                  <a:gd name="T14" fmla="*/ 0 w 50"/>
                  <a:gd name="T15" fmla="*/ 0 h 25"/>
                  <a:gd name="T16" fmla="*/ 0 w 50"/>
                  <a:gd name="T17" fmla="*/ 0 h 25"/>
                  <a:gd name="T18" fmla="*/ 0 w 50"/>
                  <a:gd name="T19" fmla="*/ 1 h 25"/>
                  <a:gd name="T20" fmla="*/ 0 w 50"/>
                  <a:gd name="T21" fmla="*/ 1 h 25"/>
                  <a:gd name="T22" fmla="*/ 1 w 50"/>
                  <a:gd name="T23" fmla="*/ 1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"/>
                  <a:gd name="T37" fmla="*/ 0 h 25"/>
                  <a:gd name="T38" fmla="*/ 50 w 50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" h="25">
                    <a:moveTo>
                      <a:pt x="15" y="16"/>
                    </a:moveTo>
                    <a:lnTo>
                      <a:pt x="9" y="20"/>
                    </a:lnTo>
                    <a:lnTo>
                      <a:pt x="45" y="25"/>
                    </a:lnTo>
                    <a:lnTo>
                      <a:pt x="50" y="5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5" y="16"/>
                    </a:lnTo>
                    <a:lnTo>
                      <a:pt x="9" y="20"/>
                    </a:lnTo>
                    <a:lnTo>
                      <a:pt x="1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08" name="Freeform 85"/>
              <p:cNvSpPr>
                <a:spLocks/>
              </p:cNvSpPr>
              <p:nvPr/>
            </p:nvSpPr>
            <p:spPr bwMode="auto">
              <a:xfrm>
                <a:off x="3812" y="1410"/>
                <a:ext cx="15" cy="12"/>
              </a:xfrm>
              <a:custGeom>
                <a:avLst/>
                <a:gdLst>
                  <a:gd name="T0" fmla="*/ 1 w 45"/>
                  <a:gd name="T1" fmla="*/ 1 h 36"/>
                  <a:gd name="T2" fmla="*/ 1 w 45"/>
                  <a:gd name="T3" fmla="*/ 1 h 36"/>
                  <a:gd name="T4" fmla="*/ 2 w 45"/>
                  <a:gd name="T5" fmla="*/ 1 h 36"/>
                  <a:gd name="T6" fmla="*/ 1 w 45"/>
                  <a:gd name="T7" fmla="*/ 0 h 36"/>
                  <a:gd name="T8" fmla="*/ 0 w 45"/>
                  <a:gd name="T9" fmla="*/ 1 h 36"/>
                  <a:gd name="T10" fmla="*/ 0 w 45"/>
                  <a:gd name="T11" fmla="*/ 1 h 36"/>
                  <a:gd name="T12" fmla="*/ 0 w 45"/>
                  <a:gd name="T13" fmla="*/ 1 h 36"/>
                  <a:gd name="T14" fmla="*/ 0 w 45"/>
                  <a:gd name="T15" fmla="*/ 1 h 36"/>
                  <a:gd name="T16" fmla="*/ 0 w 45"/>
                  <a:gd name="T17" fmla="*/ 1 h 36"/>
                  <a:gd name="T18" fmla="*/ 0 w 45"/>
                  <a:gd name="T19" fmla="*/ 1 h 36"/>
                  <a:gd name="T20" fmla="*/ 1 w 45"/>
                  <a:gd name="T21" fmla="*/ 1 h 36"/>
                  <a:gd name="T22" fmla="*/ 1 w 45"/>
                  <a:gd name="T23" fmla="*/ 1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36"/>
                  <a:gd name="T38" fmla="*/ 45 w 45"/>
                  <a:gd name="T39" fmla="*/ 36 h 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36">
                    <a:moveTo>
                      <a:pt x="20" y="30"/>
                    </a:moveTo>
                    <a:lnTo>
                      <a:pt x="14" y="36"/>
                    </a:lnTo>
                    <a:lnTo>
                      <a:pt x="45" y="16"/>
                    </a:lnTo>
                    <a:lnTo>
                      <a:pt x="35" y="0"/>
                    </a:lnTo>
                    <a:lnTo>
                      <a:pt x="5" y="20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0" y="25"/>
                    </a:lnTo>
                    <a:lnTo>
                      <a:pt x="5" y="30"/>
                    </a:lnTo>
                    <a:lnTo>
                      <a:pt x="10" y="36"/>
                    </a:lnTo>
                    <a:lnTo>
                      <a:pt x="14" y="36"/>
                    </a:lnTo>
                    <a:lnTo>
                      <a:pt x="2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09" name="Freeform 86"/>
              <p:cNvSpPr>
                <a:spLocks/>
              </p:cNvSpPr>
              <p:nvPr/>
            </p:nvSpPr>
            <p:spPr bwMode="auto">
              <a:xfrm>
                <a:off x="3807" y="1417"/>
                <a:ext cx="12" cy="17"/>
              </a:xfrm>
              <a:custGeom>
                <a:avLst/>
                <a:gdLst>
                  <a:gd name="T0" fmla="*/ 1 w 36"/>
                  <a:gd name="T1" fmla="*/ 2 h 51"/>
                  <a:gd name="T2" fmla="*/ 1 w 36"/>
                  <a:gd name="T3" fmla="*/ 2 h 51"/>
                  <a:gd name="T4" fmla="*/ 1 w 36"/>
                  <a:gd name="T5" fmla="*/ 0 h 51"/>
                  <a:gd name="T6" fmla="*/ 1 w 36"/>
                  <a:gd name="T7" fmla="*/ 0 h 51"/>
                  <a:gd name="T8" fmla="*/ 0 w 36"/>
                  <a:gd name="T9" fmla="*/ 1 h 51"/>
                  <a:gd name="T10" fmla="*/ 0 w 36"/>
                  <a:gd name="T11" fmla="*/ 2 h 51"/>
                  <a:gd name="T12" fmla="*/ 0 w 36"/>
                  <a:gd name="T13" fmla="*/ 1 h 51"/>
                  <a:gd name="T14" fmla="*/ 0 w 36"/>
                  <a:gd name="T15" fmla="*/ 2 h 51"/>
                  <a:gd name="T16" fmla="*/ 0 w 36"/>
                  <a:gd name="T17" fmla="*/ 2 h 51"/>
                  <a:gd name="T18" fmla="*/ 1 w 36"/>
                  <a:gd name="T19" fmla="*/ 2 h 51"/>
                  <a:gd name="T20" fmla="*/ 1 w 36"/>
                  <a:gd name="T21" fmla="*/ 2 h 51"/>
                  <a:gd name="T22" fmla="*/ 1 w 36"/>
                  <a:gd name="T23" fmla="*/ 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"/>
                  <a:gd name="T37" fmla="*/ 0 h 51"/>
                  <a:gd name="T38" fmla="*/ 36 w 36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" h="51">
                    <a:moveTo>
                      <a:pt x="21" y="41"/>
                    </a:moveTo>
                    <a:lnTo>
                      <a:pt x="21" y="46"/>
                    </a:lnTo>
                    <a:lnTo>
                      <a:pt x="36" y="10"/>
                    </a:lnTo>
                    <a:lnTo>
                      <a:pt x="16" y="0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11" y="51"/>
                    </a:lnTo>
                    <a:lnTo>
                      <a:pt x="16" y="51"/>
                    </a:lnTo>
                    <a:lnTo>
                      <a:pt x="21" y="46"/>
                    </a:lnTo>
                    <a:lnTo>
                      <a:pt x="21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10" name="Freeform 87"/>
              <p:cNvSpPr>
                <a:spLocks/>
              </p:cNvSpPr>
              <p:nvPr/>
            </p:nvSpPr>
            <p:spPr bwMode="auto">
              <a:xfrm>
                <a:off x="3807" y="1430"/>
                <a:ext cx="8" cy="20"/>
              </a:xfrm>
              <a:custGeom>
                <a:avLst/>
                <a:gdLst>
                  <a:gd name="T0" fmla="*/ 1 w 26"/>
                  <a:gd name="T1" fmla="*/ 2 h 60"/>
                  <a:gd name="T2" fmla="*/ 1 w 26"/>
                  <a:gd name="T3" fmla="*/ 2 h 60"/>
                  <a:gd name="T4" fmla="*/ 1 w 26"/>
                  <a:gd name="T5" fmla="*/ 0 h 60"/>
                  <a:gd name="T6" fmla="*/ 0 w 26"/>
                  <a:gd name="T7" fmla="*/ 0 h 60"/>
                  <a:gd name="T8" fmla="*/ 0 w 26"/>
                  <a:gd name="T9" fmla="*/ 2 h 60"/>
                  <a:gd name="T10" fmla="*/ 0 w 26"/>
                  <a:gd name="T11" fmla="*/ 2 h 60"/>
                  <a:gd name="T12" fmla="*/ 1 w 26"/>
                  <a:gd name="T13" fmla="*/ 2 h 60"/>
                  <a:gd name="T14" fmla="*/ 1 w 26"/>
                  <a:gd name="T15" fmla="*/ 2 h 60"/>
                  <a:gd name="T16" fmla="*/ 1 w 26"/>
                  <a:gd name="T17" fmla="*/ 2 h 60"/>
                  <a:gd name="T18" fmla="*/ 1 w 26"/>
                  <a:gd name="T19" fmla="*/ 2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60"/>
                  <a:gd name="T32" fmla="*/ 26 w 26"/>
                  <a:gd name="T33" fmla="*/ 60 h 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60">
                    <a:moveTo>
                      <a:pt x="26" y="45"/>
                    </a:moveTo>
                    <a:lnTo>
                      <a:pt x="26" y="50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5" y="50"/>
                    </a:lnTo>
                    <a:lnTo>
                      <a:pt x="5" y="55"/>
                    </a:lnTo>
                    <a:lnTo>
                      <a:pt x="16" y="60"/>
                    </a:lnTo>
                    <a:lnTo>
                      <a:pt x="21" y="55"/>
                    </a:lnTo>
                    <a:lnTo>
                      <a:pt x="26" y="50"/>
                    </a:lnTo>
                    <a:lnTo>
                      <a:pt x="26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11" name="Freeform 88"/>
              <p:cNvSpPr>
                <a:spLocks/>
              </p:cNvSpPr>
              <p:nvPr/>
            </p:nvSpPr>
            <p:spPr bwMode="auto">
              <a:xfrm>
                <a:off x="3808" y="1445"/>
                <a:ext cx="12" cy="22"/>
              </a:xfrm>
              <a:custGeom>
                <a:avLst/>
                <a:gdLst>
                  <a:gd name="T0" fmla="*/ 1 w 36"/>
                  <a:gd name="T1" fmla="*/ 2 h 65"/>
                  <a:gd name="T2" fmla="*/ 1 w 36"/>
                  <a:gd name="T3" fmla="*/ 2 h 65"/>
                  <a:gd name="T4" fmla="*/ 1 w 36"/>
                  <a:gd name="T5" fmla="*/ 0 h 65"/>
                  <a:gd name="T6" fmla="*/ 0 w 36"/>
                  <a:gd name="T7" fmla="*/ 0 h 65"/>
                  <a:gd name="T8" fmla="*/ 1 w 36"/>
                  <a:gd name="T9" fmla="*/ 2 h 65"/>
                  <a:gd name="T10" fmla="*/ 1 w 36"/>
                  <a:gd name="T11" fmla="*/ 2 h 65"/>
                  <a:gd name="T12" fmla="*/ 1 w 36"/>
                  <a:gd name="T13" fmla="*/ 2 h 65"/>
                  <a:gd name="T14" fmla="*/ 1 w 36"/>
                  <a:gd name="T15" fmla="*/ 2 h 65"/>
                  <a:gd name="T16" fmla="*/ 1 w 36"/>
                  <a:gd name="T17" fmla="*/ 2 h 65"/>
                  <a:gd name="T18" fmla="*/ 1 w 36"/>
                  <a:gd name="T19" fmla="*/ 2 h 65"/>
                  <a:gd name="T20" fmla="*/ 1 w 36"/>
                  <a:gd name="T21" fmla="*/ 2 h 65"/>
                  <a:gd name="T22" fmla="*/ 1 w 36"/>
                  <a:gd name="T23" fmla="*/ 2 h 6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"/>
                  <a:gd name="T37" fmla="*/ 0 h 65"/>
                  <a:gd name="T38" fmla="*/ 36 w 36"/>
                  <a:gd name="T39" fmla="*/ 65 h 6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" h="65">
                    <a:moveTo>
                      <a:pt x="36" y="51"/>
                    </a:moveTo>
                    <a:lnTo>
                      <a:pt x="36" y="55"/>
                    </a:lnTo>
                    <a:lnTo>
                      <a:pt x="21" y="0"/>
                    </a:lnTo>
                    <a:lnTo>
                      <a:pt x="0" y="5"/>
                    </a:lnTo>
                    <a:lnTo>
                      <a:pt x="16" y="60"/>
                    </a:lnTo>
                    <a:lnTo>
                      <a:pt x="21" y="60"/>
                    </a:lnTo>
                    <a:lnTo>
                      <a:pt x="16" y="60"/>
                    </a:lnTo>
                    <a:lnTo>
                      <a:pt x="21" y="65"/>
                    </a:lnTo>
                    <a:lnTo>
                      <a:pt x="31" y="65"/>
                    </a:lnTo>
                    <a:lnTo>
                      <a:pt x="36" y="60"/>
                    </a:lnTo>
                    <a:lnTo>
                      <a:pt x="36" y="55"/>
                    </a:lnTo>
                    <a:lnTo>
                      <a:pt x="36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12" name="Freeform 89"/>
              <p:cNvSpPr>
                <a:spLocks/>
              </p:cNvSpPr>
              <p:nvPr/>
            </p:nvSpPr>
            <p:spPr bwMode="auto">
              <a:xfrm>
                <a:off x="3815" y="1462"/>
                <a:ext cx="15" cy="22"/>
              </a:xfrm>
              <a:custGeom>
                <a:avLst/>
                <a:gdLst>
                  <a:gd name="T0" fmla="*/ 2 w 45"/>
                  <a:gd name="T1" fmla="*/ 2 h 64"/>
                  <a:gd name="T2" fmla="*/ 2 w 45"/>
                  <a:gd name="T3" fmla="*/ 2 h 64"/>
                  <a:gd name="T4" fmla="*/ 1 w 45"/>
                  <a:gd name="T5" fmla="*/ 0 h 64"/>
                  <a:gd name="T6" fmla="*/ 0 w 45"/>
                  <a:gd name="T7" fmla="*/ 0 h 64"/>
                  <a:gd name="T8" fmla="*/ 1 w 45"/>
                  <a:gd name="T9" fmla="*/ 2 h 64"/>
                  <a:gd name="T10" fmla="*/ 1 w 45"/>
                  <a:gd name="T11" fmla="*/ 3 h 64"/>
                  <a:gd name="T12" fmla="*/ 2 w 45"/>
                  <a:gd name="T13" fmla="*/ 2 h 64"/>
                  <a:gd name="T14" fmla="*/ 2 w 45"/>
                  <a:gd name="T15" fmla="*/ 2 h 64"/>
                  <a:gd name="T16" fmla="*/ 2 w 45"/>
                  <a:gd name="T17" fmla="*/ 2 h 64"/>
                  <a:gd name="T18" fmla="*/ 2 w 45"/>
                  <a:gd name="T19" fmla="*/ 2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64"/>
                  <a:gd name="T32" fmla="*/ 45 w 45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64">
                    <a:moveTo>
                      <a:pt x="45" y="45"/>
                    </a:moveTo>
                    <a:lnTo>
                      <a:pt x="45" y="50"/>
                    </a:lnTo>
                    <a:lnTo>
                      <a:pt x="15" y="0"/>
                    </a:lnTo>
                    <a:lnTo>
                      <a:pt x="0" y="9"/>
                    </a:lnTo>
                    <a:lnTo>
                      <a:pt x="29" y="59"/>
                    </a:lnTo>
                    <a:lnTo>
                      <a:pt x="35" y="64"/>
                    </a:lnTo>
                    <a:lnTo>
                      <a:pt x="45" y="59"/>
                    </a:lnTo>
                    <a:lnTo>
                      <a:pt x="45" y="55"/>
                    </a:lnTo>
                    <a:lnTo>
                      <a:pt x="45" y="50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13" name="Freeform 90"/>
              <p:cNvSpPr>
                <a:spLocks/>
              </p:cNvSpPr>
              <p:nvPr/>
            </p:nvSpPr>
            <p:spPr bwMode="auto">
              <a:xfrm>
                <a:off x="3825" y="1477"/>
                <a:ext cx="21" cy="19"/>
              </a:xfrm>
              <a:custGeom>
                <a:avLst/>
                <a:gdLst>
                  <a:gd name="T0" fmla="*/ 2 w 62"/>
                  <a:gd name="T1" fmla="*/ 1 h 55"/>
                  <a:gd name="T2" fmla="*/ 2 w 62"/>
                  <a:gd name="T3" fmla="*/ 1 h 55"/>
                  <a:gd name="T4" fmla="*/ 1 w 62"/>
                  <a:gd name="T5" fmla="*/ 0 h 55"/>
                  <a:gd name="T6" fmla="*/ 0 w 62"/>
                  <a:gd name="T7" fmla="*/ 1 h 55"/>
                  <a:gd name="T8" fmla="*/ 2 w 62"/>
                  <a:gd name="T9" fmla="*/ 2 h 55"/>
                  <a:gd name="T10" fmla="*/ 2 w 62"/>
                  <a:gd name="T11" fmla="*/ 2 h 55"/>
                  <a:gd name="T12" fmla="*/ 2 w 62"/>
                  <a:gd name="T13" fmla="*/ 2 h 55"/>
                  <a:gd name="T14" fmla="*/ 2 w 62"/>
                  <a:gd name="T15" fmla="*/ 2 h 55"/>
                  <a:gd name="T16" fmla="*/ 2 w 62"/>
                  <a:gd name="T17" fmla="*/ 2 h 55"/>
                  <a:gd name="T18" fmla="*/ 2 w 62"/>
                  <a:gd name="T19" fmla="*/ 2 h 55"/>
                  <a:gd name="T20" fmla="*/ 2 w 62"/>
                  <a:gd name="T21" fmla="*/ 1 h 55"/>
                  <a:gd name="T22" fmla="*/ 2 w 62"/>
                  <a:gd name="T23" fmla="*/ 1 h 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2"/>
                  <a:gd name="T37" fmla="*/ 0 h 55"/>
                  <a:gd name="T38" fmla="*/ 62 w 62"/>
                  <a:gd name="T39" fmla="*/ 55 h 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2" h="55">
                    <a:moveTo>
                      <a:pt x="57" y="35"/>
                    </a:moveTo>
                    <a:lnTo>
                      <a:pt x="62" y="35"/>
                    </a:lnTo>
                    <a:lnTo>
                      <a:pt x="16" y="0"/>
                    </a:lnTo>
                    <a:lnTo>
                      <a:pt x="0" y="14"/>
                    </a:lnTo>
                    <a:lnTo>
                      <a:pt x="46" y="50"/>
                    </a:lnTo>
                    <a:lnTo>
                      <a:pt x="46" y="55"/>
                    </a:lnTo>
                    <a:lnTo>
                      <a:pt x="46" y="50"/>
                    </a:lnTo>
                    <a:lnTo>
                      <a:pt x="51" y="55"/>
                    </a:lnTo>
                    <a:lnTo>
                      <a:pt x="62" y="50"/>
                    </a:lnTo>
                    <a:lnTo>
                      <a:pt x="62" y="44"/>
                    </a:lnTo>
                    <a:lnTo>
                      <a:pt x="62" y="35"/>
                    </a:lnTo>
                    <a:lnTo>
                      <a:pt x="57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14" name="Freeform 91"/>
              <p:cNvSpPr>
                <a:spLocks/>
              </p:cNvSpPr>
              <p:nvPr/>
            </p:nvSpPr>
            <p:spPr bwMode="auto">
              <a:xfrm>
                <a:off x="3840" y="1489"/>
                <a:ext cx="19" cy="12"/>
              </a:xfrm>
              <a:custGeom>
                <a:avLst/>
                <a:gdLst>
                  <a:gd name="T0" fmla="*/ 2 w 56"/>
                  <a:gd name="T1" fmla="*/ 1 h 35"/>
                  <a:gd name="T2" fmla="*/ 2 w 56"/>
                  <a:gd name="T3" fmla="*/ 1 h 35"/>
                  <a:gd name="T4" fmla="*/ 0 w 56"/>
                  <a:gd name="T5" fmla="*/ 0 h 35"/>
                  <a:gd name="T6" fmla="*/ 0 w 56"/>
                  <a:gd name="T7" fmla="*/ 1 h 35"/>
                  <a:gd name="T8" fmla="*/ 2 w 56"/>
                  <a:gd name="T9" fmla="*/ 1 h 35"/>
                  <a:gd name="T10" fmla="*/ 2 w 56"/>
                  <a:gd name="T11" fmla="*/ 1 h 35"/>
                  <a:gd name="T12" fmla="*/ 2 w 56"/>
                  <a:gd name="T13" fmla="*/ 1 h 35"/>
                  <a:gd name="T14" fmla="*/ 2 w 56"/>
                  <a:gd name="T15" fmla="*/ 1 h 35"/>
                  <a:gd name="T16" fmla="*/ 2 w 56"/>
                  <a:gd name="T17" fmla="*/ 1 h 35"/>
                  <a:gd name="T18" fmla="*/ 2 w 56"/>
                  <a:gd name="T19" fmla="*/ 1 h 35"/>
                  <a:gd name="T20" fmla="*/ 2 w 56"/>
                  <a:gd name="T21" fmla="*/ 1 h 35"/>
                  <a:gd name="T22" fmla="*/ 2 w 56"/>
                  <a:gd name="T23" fmla="*/ 1 h 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6"/>
                  <a:gd name="T37" fmla="*/ 0 h 35"/>
                  <a:gd name="T38" fmla="*/ 56 w 56"/>
                  <a:gd name="T39" fmla="*/ 35 h 3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6" h="35">
                    <a:moveTo>
                      <a:pt x="41" y="15"/>
                    </a:moveTo>
                    <a:lnTo>
                      <a:pt x="50" y="15"/>
                    </a:lnTo>
                    <a:lnTo>
                      <a:pt x="11" y="0"/>
                    </a:lnTo>
                    <a:lnTo>
                      <a:pt x="0" y="20"/>
                    </a:lnTo>
                    <a:lnTo>
                      <a:pt x="41" y="35"/>
                    </a:lnTo>
                    <a:lnTo>
                      <a:pt x="45" y="35"/>
                    </a:lnTo>
                    <a:lnTo>
                      <a:pt x="41" y="35"/>
                    </a:lnTo>
                    <a:lnTo>
                      <a:pt x="45" y="35"/>
                    </a:lnTo>
                    <a:lnTo>
                      <a:pt x="56" y="30"/>
                    </a:lnTo>
                    <a:lnTo>
                      <a:pt x="56" y="20"/>
                    </a:lnTo>
                    <a:lnTo>
                      <a:pt x="50" y="15"/>
                    </a:lnTo>
                    <a:lnTo>
                      <a:pt x="4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15" name="Freeform 92"/>
              <p:cNvSpPr>
                <a:spLocks/>
              </p:cNvSpPr>
              <p:nvPr/>
            </p:nvSpPr>
            <p:spPr bwMode="auto">
              <a:xfrm>
                <a:off x="3854" y="1492"/>
                <a:ext cx="13" cy="9"/>
              </a:xfrm>
              <a:custGeom>
                <a:avLst/>
                <a:gdLst>
                  <a:gd name="T0" fmla="*/ 1 w 40"/>
                  <a:gd name="T1" fmla="*/ 0 h 26"/>
                  <a:gd name="T2" fmla="*/ 1 w 40"/>
                  <a:gd name="T3" fmla="*/ 0 h 26"/>
                  <a:gd name="T4" fmla="*/ 0 w 40"/>
                  <a:gd name="T5" fmla="*/ 0 h 26"/>
                  <a:gd name="T6" fmla="*/ 0 w 40"/>
                  <a:gd name="T7" fmla="*/ 1 h 26"/>
                  <a:gd name="T8" fmla="*/ 1 w 40"/>
                  <a:gd name="T9" fmla="*/ 1 h 26"/>
                  <a:gd name="T10" fmla="*/ 1 w 40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26"/>
                  <a:gd name="T20" fmla="*/ 40 w 40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26">
                    <a:moveTo>
                      <a:pt x="40" y="11"/>
                    </a:moveTo>
                    <a:lnTo>
                      <a:pt x="34" y="0"/>
                    </a:lnTo>
                    <a:lnTo>
                      <a:pt x="0" y="6"/>
                    </a:lnTo>
                    <a:lnTo>
                      <a:pt x="4" y="26"/>
                    </a:lnTo>
                    <a:lnTo>
                      <a:pt x="40" y="21"/>
                    </a:lnTo>
                    <a:lnTo>
                      <a:pt x="4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16" name="Freeform 93"/>
              <p:cNvSpPr>
                <a:spLocks/>
              </p:cNvSpPr>
              <p:nvPr/>
            </p:nvSpPr>
            <p:spPr bwMode="auto">
              <a:xfrm>
                <a:off x="3865" y="1492"/>
                <a:ext cx="6" cy="7"/>
              </a:xfrm>
              <a:custGeom>
                <a:avLst/>
                <a:gdLst>
                  <a:gd name="T0" fmla="*/ 0 w 16"/>
                  <a:gd name="T1" fmla="*/ 1 h 21"/>
                  <a:gd name="T2" fmla="*/ 1 w 16"/>
                  <a:gd name="T3" fmla="*/ 1 h 21"/>
                  <a:gd name="T4" fmla="*/ 1 w 16"/>
                  <a:gd name="T5" fmla="*/ 0 h 21"/>
                  <a:gd name="T6" fmla="*/ 1 w 16"/>
                  <a:gd name="T7" fmla="*/ 0 h 21"/>
                  <a:gd name="T8" fmla="*/ 0 w 16"/>
                  <a:gd name="T9" fmla="*/ 0 h 21"/>
                  <a:gd name="T10" fmla="*/ 0 w 16"/>
                  <a:gd name="T11" fmla="*/ 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21"/>
                  <a:gd name="T20" fmla="*/ 16 w 16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21">
                    <a:moveTo>
                      <a:pt x="6" y="21"/>
                    </a:moveTo>
                    <a:lnTo>
                      <a:pt x="16" y="16"/>
                    </a:lnTo>
                    <a:lnTo>
                      <a:pt x="16" y="6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6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17" name="Freeform 94"/>
              <p:cNvSpPr>
                <a:spLocks/>
              </p:cNvSpPr>
              <p:nvPr/>
            </p:nvSpPr>
            <p:spPr bwMode="auto">
              <a:xfrm>
                <a:off x="3488" y="1435"/>
                <a:ext cx="376" cy="229"/>
              </a:xfrm>
              <a:custGeom>
                <a:avLst/>
                <a:gdLst>
                  <a:gd name="T0" fmla="*/ 41 w 1129"/>
                  <a:gd name="T1" fmla="*/ 1 h 686"/>
                  <a:gd name="T2" fmla="*/ 41 w 1129"/>
                  <a:gd name="T3" fmla="*/ 0 h 686"/>
                  <a:gd name="T4" fmla="*/ 0 w 1129"/>
                  <a:gd name="T5" fmla="*/ 24 h 686"/>
                  <a:gd name="T6" fmla="*/ 1 w 1129"/>
                  <a:gd name="T7" fmla="*/ 25 h 686"/>
                  <a:gd name="T8" fmla="*/ 42 w 1129"/>
                  <a:gd name="T9" fmla="*/ 2 h 686"/>
                  <a:gd name="T10" fmla="*/ 41 w 1129"/>
                  <a:gd name="T11" fmla="*/ 1 h 6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9"/>
                  <a:gd name="T19" fmla="*/ 0 h 686"/>
                  <a:gd name="T20" fmla="*/ 1129 w 1129"/>
                  <a:gd name="T21" fmla="*/ 686 h 6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9" h="686">
                    <a:moveTo>
                      <a:pt x="1114" y="25"/>
                    </a:moveTo>
                    <a:lnTo>
                      <a:pt x="1099" y="0"/>
                    </a:lnTo>
                    <a:lnTo>
                      <a:pt x="0" y="636"/>
                    </a:lnTo>
                    <a:lnTo>
                      <a:pt x="31" y="686"/>
                    </a:lnTo>
                    <a:lnTo>
                      <a:pt x="1129" y="51"/>
                    </a:lnTo>
                    <a:lnTo>
                      <a:pt x="1114" y="2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18" name="Freeform 95"/>
              <p:cNvSpPr>
                <a:spLocks/>
              </p:cNvSpPr>
              <p:nvPr/>
            </p:nvSpPr>
            <p:spPr bwMode="auto">
              <a:xfrm>
                <a:off x="3348" y="1516"/>
                <a:ext cx="114" cy="429"/>
              </a:xfrm>
              <a:custGeom>
                <a:avLst/>
                <a:gdLst>
                  <a:gd name="T0" fmla="*/ 0 w 342"/>
                  <a:gd name="T1" fmla="*/ 40 h 1289"/>
                  <a:gd name="T2" fmla="*/ 0 w 342"/>
                  <a:gd name="T3" fmla="*/ 0 h 1289"/>
                  <a:gd name="T4" fmla="*/ 13 w 342"/>
                  <a:gd name="T5" fmla="*/ 7 h 1289"/>
                  <a:gd name="T6" fmla="*/ 13 w 342"/>
                  <a:gd name="T7" fmla="*/ 48 h 1289"/>
                  <a:gd name="T8" fmla="*/ 0 w 342"/>
                  <a:gd name="T9" fmla="*/ 40 h 12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2"/>
                  <a:gd name="T16" fmla="*/ 0 h 1289"/>
                  <a:gd name="T17" fmla="*/ 342 w 342"/>
                  <a:gd name="T18" fmla="*/ 1289 h 12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2" h="1289">
                    <a:moveTo>
                      <a:pt x="0" y="1087"/>
                    </a:moveTo>
                    <a:lnTo>
                      <a:pt x="0" y="0"/>
                    </a:lnTo>
                    <a:lnTo>
                      <a:pt x="342" y="197"/>
                    </a:lnTo>
                    <a:lnTo>
                      <a:pt x="342" y="1289"/>
                    </a:lnTo>
                    <a:lnTo>
                      <a:pt x="0" y="1087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19" name="Freeform 96"/>
              <p:cNvSpPr>
                <a:spLocks/>
              </p:cNvSpPr>
              <p:nvPr/>
            </p:nvSpPr>
            <p:spPr bwMode="auto">
              <a:xfrm>
                <a:off x="3348" y="1516"/>
                <a:ext cx="114" cy="429"/>
              </a:xfrm>
              <a:custGeom>
                <a:avLst/>
                <a:gdLst>
                  <a:gd name="T0" fmla="*/ 0 w 342"/>
                  <a:gd name="T1" fmla="*/ 40 h 1289"/>
                  <a:gd name="T2" fmla="*/ 0 w 342"/>
                  <a:gd name="T3" fmla="*/ 0 h 1289"/>
                  <a:gd name="T4" fmla="*/ 13 w 342"/>
                  <a:gd name="T5" fmla="*/ 7 h 1289"/>
                  <a:gd name="T6" fmla="*/ 13 w 342"/>
                  <a:gd name="T7" fmla="*/ 48 h 1289"/>
                  <a:gd name="T8" fmla="*/ 0 w 342"/>
                  <a:gd name="T9" fmla="*/ 40 h 12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2"/>
                  <a:gd name="T16" fmla="*/ 0 h 1289"/>
                  <a:gd name="T17" fmla="*/ 342 w 342"/>
                  <a:gd name="T18" fmla="*/ 1289 h 12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2" h="1289">
                    <a:moveTo>
                      <a:pt x="0" y="1087"/>
                    </a:moveTo>
                    <a:lnTo>
                      <a:pt x="0" y="0"/>
                    </a:lnTo>
                    <a:lnTo>
                      <a:pt x="342" y="197"/>
                    </a:lnTo>
                    <a:lnTo>
                      <a:pt x="342" y="1289"/>
                    </a:lnTo>
                    <a:lnTo>
                      <a:pt x="0" y="10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20" name="Freeform 97"/>
              <p:cNvSpPr>
                <a:spLocks/>
              </p:cNvSpPr>
              <p:nvPr/>
            </p:nvSpPr>
            <p:spPr bwMode="auto">
              <a:xfrm>
                <a:off x="3461" y="1516"/>
                <a:ext cx="112" cy="428"/>
              </a:xfrm>
              <a:custGeom>
                <a:avLst/>
                <a:gdLst>
                  <a:gd name="T0" fmla="*/ 0 w 337"/>
                  <a:gd name="T1" fmla="*/ 48 h 1285"/>
                  <a:gd name="T2" fmla="*/ 0 w 337"/>
                  <a:gd name="T3" fmla="*/ 7 h 1285"/>
                  <a:gd name="T4" fmla="*/ 12 w 337"/>
                  <a:gd name="T5" fmla="*/ 0 h 1285"/>
                  <a:gd name="T6" fmla="*/ 12 w 337"/>
                  <a:gd name="T7" fmla="*/ 40 h 1285"/>
                  <a:gd name="T8" fmla="*/ 0 w 337"/>
                  <a:gd name="T9" fmla="*/ 48 h 12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1285"/>
                  <a:gd name="T17" fmla="*/ 337 w 337"/>
                  <a:gd name="T18" fmla="*/ 1285 h 12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1285">
                    <a:moveTo>
                      <a:pt x="0" y="1285"/>
                    </a:moveTo>
                    <a:lnTo>
                      <a:pt x="0" y="197"/>
                    </a:lnTo>
                    <a:lnTo>
                      <a:pt x="337" y="0"/>
                    </a:lnTo>
                    <a:lnTo>
                      <a:pt x="337" y="1087"/>
                    </a:lnTo>
                    <a:lnTo>
                      <a:pt x="0" y="1285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21" name="Freeform 98"/>
              <p:cNvSpPr>
                <a:spLocks/>
              </p:cNvSpPr>
              <p:nvPr/>
            </p:nvSpPr>
            <p:spPr bwMode="auto">
              <a:xfrm>
                <a:off x="3464" y="1467"/>
                <a:ext cx="89" cy="102"/>
              </a:xfrm>
              <a:custGeom>
                <a:avLst/>
                <a:gdLst>
                  <a:gd name="T0" fmla="*/ 10 w 267"/>
                  <a:gd name="T1" fmla="*/ 5 h 307"/>
                  <a:gd name="T2" fmla="*/ 0 w 267"/>
                  <a:gd name="T3" fmla="*/ 0 h 307"/>
                  <a:gd name="T4" fmla="*/ 0 w 267"/>
                  <a:gd name="T5" fmla="*/ 11 h 307"/>
                  <a:gd name="T6" fmla="*/ 10 w 267"/>
                  <a:gd name="T7" fmla="*/ 5 h 30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7"/>
                  <a:gd name="T13" fmla="*/ 0 h 307"/>
                  <a:gd name="T14" fmla="*/ 267 w 267"/>
                  <a:gd name="T15" fmla="*/ 307 h 30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7" h="307">
                    <a:moveTo>
                      <a:pt x="267" y="146"/>
                    </a:moveTo>
                    <a:lnTo>
                      <a:pt x="0" y="0"/>
                    </a:lnTo>
                    <a:lnTo>
                      <a:pt x="0" y="307"/>
                    </a:lnTo>
                    <a:lnTo>
                      <a:pt x="267" y="146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22" name="Freeform 99"/>
              <p:cNvSpPr>
                <a:spLocks/>
              </p:cNvSpPr>
              <p:nvPr/>
            </p:nvSpPr>
            <p:spPr bwMode="auto">
              <a:xfrm>
                <a:off x="3372" y="1467"/>
                <a:ext cx="92" cy="102"/>
              </a:xfrm>
              <a:custGeom>
                <a:avLst/>
                <a:gdLst>
                  <a:gd name="T0" fmla="*/ 0 w 277"/>
                  <a:gd name="T1" fmla="*/ 5 h 307"/>
                  <a:gd name="T2" fmla="*/ 10 w 277"/>
                  <a:gd name="T3" fmla="*/ 0 h 307"/>
                  <a:gd name="T4" fmla="*/ 10 w 277"/>
                  <a:gd name="T5" fmla="*/ 11 h 307"/>
                  <a:gd name="T6" fmla="*/ 0 w 277"/>
                  <a:gd name="T7" fmla="*/ 5 h 30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7"/>
                  <a:gd name="T13" fmla="*/ 0 h 307"/>
                  <a:gd name="T14" fmla="*/ 277 w 277"/>
                  <a:gd name="T15" fmla="*/ 307 h 30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7" h="307">
                    <a:moveTo>
                      <a:pt x="0" y="146"/>
                    </a:moveTo>
                    <a:lnTo>
                      <a:pt x="277" y="0"/>
                    </a:lnTo>
                    <a:lnTo>
                      <a:pt x="277" y="307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23" name="Freeform 100"/>
              <p:cNvSpPr>
                <a:spLocks noEditPoints="1"/>
              </p:cNvSpPr>
              <p:nvPr/>
            </p:nvSpPr>
            <p:spPr bwMode="auto">
              <a:xfrm>
                <a:off x="3348" y="1450"/>
                <a:ext cx="225" cy="131"/>
              </a:xfrm>
              <a:custGeom>
                <a:avLst/>
                <a:gdLst>
                  <a:gd name="T0" fmla="*/ 25 w 675"/>
                  <a:gd name="T1" fmla="*/ 7 h 393"/>
                  <a:gd name="T2" fmla="*/ 13 w 675"/>
                  <a:gd name="T3" fmla="*/ 0 h 393"/>
                  <a:gd name="T4" fmla="*/ 0 w 675"/>
                  <a:gd name="T5" fmla="*/ 7 h 393"/>
                  <a:gd name="T6" fmla="*/ 13 w 675"/>
                  <a:gd name="T7" fmla="*/ 15 h 393"/>
                  <a:gd name="T8" fmla="*/ 25 w 675"/>
                  <a:gd name="T9" fmla="*/ 7 h 393"/>
                  <a:gd name="T10" fmla="*/ 13 w 675"/>
                  <a:gd name="T11" fmla="*/ 13 h 393"/>
                  <a:gd name="T12" fmla="*/ 3 w 675"/>
                  <a:gd name="T13" fmla="*/ 7 h 393"/>
                  <a:gd name="T14" fmla="*/ 13 w 675"/>
                  <a:gd name="T15" fmla="*/ 2 h 393"/>
                  <a:gd name="T16" fmla="*/ 23 w 675"/>
                  <a:gd name="T17" fmla="*/ 7 h 393"/>
                  <a:gd name="T18" fmla="*/ 13 w 675"/>
                  <a:gd name="T19" fmla="*/ 13 h 3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5"/>
                  <a:gd name="T31" fmla="*/ 0 h 393"/>
                  <a:gd name="T32" fmla="*/ 675 w 675"/>
                  <a:gd name="T33" fmla="*/ 393 h 39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5" h="393">
                    <a:moveTo>
                      <a:pt x="675" y="196"/>
                    </a:moveTo>
                    <a:lnTo>
                      <a:pt x="338" y="0"/>
                    </a:lnTo>
                    <a:lnTo>
                      <a:pt x="0" y="196"/>
                    </a:lnTo>
                    <a:lnTo>
                      <a:pt x="338" y="393"/>
                    </a:lnTo>
                    <a:lnTo>
                      <a:pt x="675" y="196"/>
                    </a:lnTo>
                    <a:close/>
                    <a:moveTo>
                      <a:pt x="348" y="357"/>
                    </a:moveTo>
                    <a:lnTo>
                      <a:pt x="71" y="196"/>
                    </a:lnTo>
                    <a:lnTo>
                      <a:pt x="348" y="45"/>
                    </a:lnTo>
                    <a:lnTo>
                      <a:pt x="609" y="196"/>
                    </a:lnTo>
                    <a:lnTo>
                      <a:pt x="348" y="3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24" name="Freeform 101"/>
              <p:cNvSpPr>
                <a:spLocks/>
              </p:cNvSpPr>
              <p:nvPr/>
            </p:nvSpPr>
            <p:spPr bwMode="auto">
              <a:xfrm>
                <a:off x="3464" y="1633"/>
                <a:ext cx="87" cy="282"/>
              </a:xfrm>
              <a:custGeom>
                <a:avLst/>
                <a:gdLst>
                  <a:gd name="T0" fmla="*/ 0 w 261"/>
                  <a:gd name="T1" fmla="*/ 31 h 846"/>
                  <a:gd name="T2" fmla="*/ 0 w 261"/>
                  <a:gd name="T3" fmla="*/ 5 h 846"/>
                  <a:gd name="T4" fmla="*/ 10 w 261"/>
                  <a:gd name="T5" fmla="*/ 0 h 846"/>
                  <a:gd name="T6" fmla="*/ 10 w 261"/>
                  <a:gd name="T7" fmla="*/ 26 h 846"/>
                  <a:gd name="T8" fmla="*/ 0 w 261"/>
                  <a:gd name="T9" fmla="*/ 31 h 8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"/>
                  <a:gd name="T16" fmla="*/ 0 h 846"/>
                  <a:gd name="T17" fmla="*/ 261 w 261"/>
                  <a:gd name="T18" fmla="*/ 846 h 8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" h="846">
                    <a:moveTo>
                      <a:pt x="0" y="846"/>
                    </a:moveTo>
                    <a:lnTo>
                      <a:pt x="0" y="146"/>
                    </a:lnTo>
                    <a:lnTo>
                      <a:pt x="261" y="0"/>
                    </a:lnTo>
                    <a:lnTo>
                      <a:pt x="261" y="690"/>
                    </a:lnTo>
                    <a:lnTo>
                      <a:pt x="0" y="846"/>
                    </a:lnTo>
                    <a:close/>
                  </a:path>
                </a:pathLst>
              </a:custGeom>
              <a:solidFill>
                <a:srgbClr val="A6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25" name="Freeform 102"/>
              <p:cNvSpPr>
                <a:spLocks/>
              </p:cNvSpPr>
              <p:nvPr/>
            </p:nvSpPr>
            <p:spPr bwMode="auto">
              <a:xfrm>
                <a:off x="3374" y="1579"/>
                <a:ext cx="181" cy="336"/>
              </a:xfrm>
              <a:custGeom>
                <a:avLst/>
                <a:gdLst>
                  <a:gd name="T0" fmla="*/ 10 w 544"/>
                  <a:gd name="T1" fmla="*/ 11 h 1008"/>
                  <a:gd name="T2" fmla="*/ 10 w 544"/>
                  <a:gd name="T3" fmla="*/ 37 h 1008"/>
                  <a:gd name="T4" fmla="*/ 0 w 544"/>
                  <a:gd name="T5" fmla="*/ 32 h 1008"/>
                  <a:gd name="T6" fmla="*/ 0 w 544"/>
                  <a:gd name="T7" fmla="*/ 6 h 1008"/>
                  <a:gd name="T8" fmla="*/ 0 w 544"/>
                  <a:gd name="T9" fmla="*/ 6 h 1008"/>
                  <a:gd name="T10" fmla="*/ 10 w 544"/>
                  <a:gd name="T11" fmla="*/ 0 h 1008"/>
                  <a:gd name="T12" fmla="*/ 10 w 544"/>
                  <a:gd name="T13" fmla="*/ 6 h 1008"/>
                  <a:gd name="T14" fmla="*/ 10 w 544"/>
                  <a:gd name="T15" fmla="*/ 0 h 1008"/>
                  <a:gd name="T16" fmla="*/ 20 w 544"/>
                  <a:gd name="T17" fmla="*/ 6 h 1008"/>
                  <a:gd name="T18" fmla="*/ 10 w 544"/>
                  <a:gd name="T19" fmla="*/ 11 h 10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4"/>
                  <a:gd name="T31" fmla="*/ 0 h 1008"/>
                  <a:gd name="T32" fmla="*/ 544 w 544"/>
                  <a:gd name="T33" fmla="*/ 1008 h 10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4" h="1008">
                    <a:moveTo>
                      <a:pt x="272" y="308"/>
                    </a:moveTo>
                    <a:lnTo>
                      <a:pt x="272" y="1008"/>
                    </a:lnTo>
                    <a:lnTo>
                      <a:pt x="0" y="852"/>
                    </a:lnTo>
                    <a:lnTo>
                      <a:pt x="0" y="162"/>
                    </a:lnTo>
                    <a:lnTo>
                      <a:pt x="0" y="157"/>
                    </a:lnTo>
                    <a:lnTo>
                      <a:pt x="272" y="6"/>
                    </a:lnTo>
                    <a:lnTo>
                      <a:pt x="272" y="171"/>
                    </a:lnTo>
                    <a:lnTo>
                      <a:pt x="272" y="0"/>
                    </a:lnTo>
                    <a:lnTo>
                      <a:pt x="544" y="152"/>
                    </a:lnTo>
                    <a:lnTo>
                      <a:pt x="272" y="308"/>
                    </a:lnTo>
                    <a:close/>
                  </a:path>
                </a:pathLst>
              </a:custGeom>
              <a:solidFill>
                <a:srgbClr val="BFBF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26" name="Freeform 103"/>
              <p:cNvSpPr>
                <a:spLocks/>
              </p:cNvSpPr>
              <p:nvPr/>
            </p:nvSpPr>
            <p:spPr bwMode="auto">
              <a:xfrm>
                <a:off x="3347" y="1514"/>
                <a:ext cx="5" cy="5"/>
              </a:xfrm>
              <a:custGeom>
                <a:avLst/>
                <a:gdLst>
                  <a:gd name="T0" fmla="*/ 0 w 16"/>
                  <a:gd name="T1" fmla="*/ 0 h 16"/>
                  <a:gd name="T2" fmla="*/ 0 w 16"/>
                  <a:gd name="T3" fmla="*/ 0 h 16"/>
                  <a:gd name="T4" fmla="*/ 0 w 16"/>
                  <a:gd name="T5" fmla="*/ 0 h 16"/>
                  <a:gd name="T6" fmla="*/ 0 w 16"/>
                  <a:gd name="T7" fmla="*/ 1 h 16"/>
                  <a:gd name="T8" fmla="*/ 1 w 16"/>
                  <a:gd name="T9" fmla="*/ 1 h 16"/>
                  <a:gd name="T10" fmla="*/ 0 w 16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6"/>
                  <a:gd name="T20" fmla="*/ 16 w 16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6">
                    <a:moveTo>
                      <a:pt x="5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5" y="16"/>
                    </a:lnTo>
                    <a:lnTo>
                      <a:pt x="16" y="1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27" name="Freeform 104"/>
              <p:cNvSpPr>
                <a:spLocks/>
              </p:cNvSpPr>
              <p:nvPr/>
            </p:nvSpPr>
            <p:spPr bwMode="auto">
              <a:xfrm>
                <a:off x="3348" y="1449"/>
                <a:ext cx="118" cy="70"/>
              </a:xfrm>
              <a:custGeom>
                <a:avLst/>
                <a:gdLst>
                  <a:gd name="T0" fmla="*/ 13 w 353"/>
                  <a:gd name="T1" fmla="*/ 0 h 212"/>
                  <a:gd name="T2" fmla="*/ 13 w 353"/>
                  <a:gd name="T3" fmla="*/ 0 h 212"/>
                  <a:gd name="T4" fmla="*/ 0 w 353"/>
                  <a:gd name="T5" fmla="*/ 7 h 212"/>
                  <a:gd name="T6" fmla="*/ 0 w 353"/>
                  <a:gd name="T7" fmla="*/ 8 h 212"/>
                  <a:gd name="T8" fmla="*/ 13 w 353"/>
                  <a:gd name="T9" fmla="*/ 1 h 212"/>
                  <a:gd name="T10" fmla="*/ 13 w 353"/>
                  <a:gd name="T11" fmla="*/ 1 h 212"/>
                  <a:gd name="T12" fmla="*/ 13 w 353"/>
                  <a:gd name="T13" fmla="*/ 1 h 212"/>
                  <a:gd name="T14" fmla="*/ 13 w 353"/>
                  <a:gd name="T15" fmla="*/ 0 h 212"/>
                  <a:gd name="T16" fmla="*/ 13 w 353"/>
                  <a:gd name="T17" fmla="*/ 0 h 212"/>
                  <a:gd name="T18" fmla="*/ 13 w 353"/>
                  <a:gd name="T19" fmla="*/ 0 h 212"/>
                  <a:gd name="T20" fmla="*/ 13 w 353"/>
                  <a:gd name="T21" fmla="*/ 0 h 212"/>
                  <a:gd name="T22" fmla="*/ 13 w 353"/>
                  <a:gd name="T23" fmla="*/ 0 h 2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3"/>
                  <a:gd name="T37" fmla="*/ 0 h 212"/>
                  <a:gd name="T38" fmla="*/ 353 w 353"/>
                  <a:gd name="T39" fmla="*/ 212 h 2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3" h="212">
                    <a:moveTo>
                      <a:pt x="348" y="0"/>
                    </a:moveTo>
                    <a:lnTo>
                      <a:pt x="338" y="0"/>
                    </a:lnTo>
                    <a:lnTo>
                      <a:pt x="0" y="196"/>
                    </a:lnTo>
                    <a:lnTo>
                      <a:pt x="11" y="212"/>
                    </a:lnTo>
                    <a:lnTo>
                      <a:pt x="348" y="16"/>
                    </a:lnTo>
                    <a:lnTo>
                      <a:pt x="338" y="16"/>
                    </a:lnTo>
                    <a:lnTo>
                      <a:pt x="348" y="16"/>
                    </a:lnTo>
                    <a:lnTo>
                      <a:pt x="353" y="10"/>
                    </a:lnTo>
                    <a:lnTo>
                      <a:pt x="348" y="0"/>
                    </a:lnTo>
                    <a:lnTo>
                      <a:pt x="342" y="0"/>
                    </a:lnTo>
                    <a:lnTo>
                      <a:pt x="338" y="0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28" name="Freeform 105"/>
              <p:cNvSpPr>
                <a:spLocks/>
              </p:cNvSpPr>
              <p:nvPr/>
            </p:nvSpPr>
            <p:spPr bwMode="auto">
              <a:xfrm>
                <a:off x="3461" y="1449"/>
                <a:ext cx="116" cy="70"/>
              </a:xfrm>
              <a:custGeom>
                <a:avLst/>
                <a:gdLst>
                  <a:gd name="T0" fmla="*/ 13 w 348"/>
                  <a:gd name="T1" fmla="*/ 8 h 212"/>
                  <a:gd name="T2" fmla="*/ 13 w 348"/>
                  <a:gd name="T3" fmla="*/ 7 h 212"/>
                  <a:gd name="T4" fmla="*/ 0 w 348"/>
                  <a:gd name="T5" fmla="*/ 0 h 212"/>
                  <a:gd name="T6" fmla="*/ 0 w 348"/>
                  <a:gd name="T7" fmla="*/ 1 h 212"/>
                  <a:gd name="T8" fmla="*/ 12 w 348"/>
                  <a:gd name="T9" fmla="*/ 8 h 212"/>
                  <a:gd name="T10" fmla="*/ 12 w 348"/>
                  <a:gd name="T11" fmla="*/ 7 h 212"/>
                  <a:gd name="T12" fmla="*/ 12 w 348"/>
                  <a:gd name="T13" fmla="*/ 8 h 212"/>
                  <a:gd name="T14" fmla="*/ 13 w 348"/>
                  <a:gd name="T15" fmla="*/ 8 h 212"/>
                  <a:gd name="T16" fmla="*/ 13 w 348"/>
                  <a:gd name="T17" fmla="*/ 7 h 212"/>
                  <a:gd name="T18" fmla="*/ 13 w 348"/>
                  <a:gd name="T19" fmla="*/ 7 h 212"/>
                  <a:gd name="T20" fmla="*/ 13 w 348"/>
                  <a:gd name="T21" fmla="*/ 7 h 212"/>
                  <a:gd name="T22" fmla="*/ 13 w 348"/>
                  <a:gd name="T23" fmla="*/ 8 h 2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8"/>
                  <a:gd name="T37" fmla="*/ 0 h 212"/>
                  <a:gd name="T38" fmla="*/ 348 w 348"/>
                  <a:gd name="T39" fmla="*/ 212 h 2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8" h="212">
                    <a:moveTo>
                      <a:pt x="342" y="212"/>
                    </a:moveTo>
                    <a:lnTo>
                      <a:pt x="342" y="196"/>
                    </a:lnTo>
                    <a:lnTo>
                      <a:pt x="10" y="0"/>
                    </a:lnTo>
                    <a:lnTo>
                      <a:pt x="0" y="16"/>
                    </a:lnTo>
                    <a:lnTo>
                      <a:pt x="332" y="212"/>
                    </a:lnTo>
                    <a:lnTo>
                      <a:pt x="332" y="196"/>
                    </a:lnTo>
                    <a:lnTo>
                      <a:pt x="332" y="212"/>
                    </a:lnTo>
                    <a:lnTo>
                      <a:pt x="342" y="212"/>
                    </a:lnTo>
                    <a:lnTo>
                      <a:pt x="348" y="207"/>
                    </a:lnTo>
                    <a:lnTo>
                      <a:pt x="348" y="201"/>
                    </a:lnTo>
                    <a:lnTo>
                      <a:pt x="342" y="196"/>
                    </a:lnTo>
                    <a:lnTo>
                      <a:pt x="342" y="2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29" name="Freeform 106"/>
              <p:cNvSpPr>
                <a:spLocks/>
              </p:cNvSpPr>
              <p:nvPr/>
            </p:nvSpPr>
            <p:spPr bwMode="auto">
              <a:xfrm>
                <a:off x="3458" y="1514"/>
                <a:ext cx="117" cy="71"/>
              </a:xfrm>
              <a:custGeom>
                <a:avLst/>
                <a:gdLst>
                  <a:gd name="T0" fmla="*/ 0 w 352"/>
                  <a:gd name="T1" fmla="*/ 8 h 212"/>
                  <a:gd name="T2" fmla="*/ 1 w 352"/>
                  <a:gd name="T3" fmla="*/ 8 h 212"/>
                  <a:gd name="T4" fmla="*/ 13 w 352"/>
                  <a:gd name="T5" fmla="*/ 1 h 212"/>
                  <a:gd name="T6" fmla="*/ 13 w 352"/>
                  <a:gd name="T7" fmla="*/ 0 h 212"/>
                  <a:gd name="T8" fmla="*/ 0 w 352"/>
                  <a:gd name="T9" fmla="*/ 7 h 212"/>
                  <a:gd name="T10" fmla="*/ 1 w 352"/>
                  <a:gd name="T11" fmla="*/ 7 h 212"/>
                  <a:gd name="T12" fmla="*/ 0 w 352"/>
                  <a:gd name="T13" fmla="*/ 7 h 212"/>
                  <a:gd name="T14" fmla="*/ 0 w 352"/>
                  <a:gd name="T15" fmla="*/ 8 h 212"/>
                  <a:gd name="T16" fmla="*/ 0 w 352"/>
                  <a:gd name="T17" fmla="*/ 8 h 212"/>
                  <a:gd name="T18" fmla="*/ 0 w 352"/>
                  <a:gd name="T19" fmla="*/ 8 h 212"/>
                  <a:gd name="T20" fmla="*/ 1 w 352"/>
                  <a:gd name="T21" fmla="*/ 8 h 212"/>
                  <a:gd name="T22" fmla="*/ 0 w 352"/>
                  <a:gd name="T23" fmla="*/ 8 h 2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2"/>
                  <a:gd name="T37" fmla="*/ 0 h 212"/>
                  <a:gd name="T38" fmla="*/ 352 w 352"/>
                  <a:gd name="T39" fmla="*/ 212 h 2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2" h="212">
                    <a:moveTo>
                      <a:pt x="10" y="212"/>
                    </a:moveTo>
                    <a:lnTo>
                      <a:pt x="20" y="212"/>
                    </a:lnTo>
                    <a:lnTo>
                      <a:pt x="352" y="16"/>
                    </a:lnTo>
                    <a:lnTo>
                      <a:pt x="342" y="0"/>
                    </a:lnTo>
                    <a:lnTo>
                      <a:pt x="10" y="196"/>
                    </a:lnTo>
                    <a:lnTo>
                      <a:pt x="20" y="196"/>
                    </a:lnTo>
                    <a:lnTo>
                      <a:pt x="10" y="196"/>
                    </a:lnTo>
                    <a:lnTo>
                      <a:pt x="0" y="202"/>
                    </a:lnTo>
                    <a:lnTo>
                      <a:pt x="5" y="207"/>
                    </a:lnTo>
                    <a:lnTo>
                      <a:pt x="10" y="212"/>
                    </a:lnTo>
                    <a:lnTo>
                      <a:pt x="20" y="212"/>
                    </a:lnTo>
                    <a:lnTo>
                      <a:pt x="10" y="2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30" name="Freeform 107"/>
              <p:cNvSpPr>
                <a:spLocks/>
              </p:cNvSpPr>
              <p:nvPr/>
            </p:nvSpPr>
            <p:spPr bwMode="auto">
              <a:xfrm>
                <a:off x="3348" y="1514"/>
                <a:ext cx="116" cy="71"/>
              </a:xfrm>
              <a:custGeom>
                <a:avLst/>
                <a:gdLst>
                  <a:gd name="T0" fmla="*/ 0 w 348"/>
                  <a:gd name="T1" fmla="*/ 0 h 212"/>
                  <a:gd name="T2" fmla="*/ 0 w 348"/>
                  <a:gd name="T3" fmla="*/ 1 h 212"/>
                  <a:gd name="T4" fmla="*/ 13 w 348"/>
                  <a:gd name="T5" fmla="*/ 8 h 212"/>
                  <a:gd name="T6" fmla="*/ 13 w 348"/>
                  <a:gd name="T7" fmla="*/ 7 h 212"/>
                  <a:gd name="T8" fmla="*/ 0 w 348"/>
                  <a:gd name="T9" fmla="*/ 0 h 212"/>
                  <a:gd name="T10" fmla="*/ 0 w 348"/>
                  <a:gd name="T11" fmla="*/ 0 h 2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8"/>
                  <a:gd name="T19" fmla="*/ 0 h 212"/>
                  <a:gd name="T20" fmla="*/ 348 w 348"/>
                  <a:gd name="T21" fmla="*/ 212 h 2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8" h="212">
                    <a:moveTo>
                      <a:pt x="5" y="11"/>
                    </a:moveTo>
                    <a:lnTo>
                      <a:pt x="0" y="16"/>
                    </a:lnTo>
                    <a:lnTo>
                      <a:pt x="338" y="212"/>
                    </a:lnTo>
                    <a:lnTo>
                      <a:pt x="348" y="196"/>
                    </a:lnTo>
                    <a:lnTo>
                      <a:pt x="11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31" name="Freeform 108"/>
              <p:cNvSpPr>
                <a:spLocks/>
              </p:cNvSpPr>
              <p:nvPr/>
            </p:nvSpPr>
            <p:spPr bwMode="auto">
              <a:xfrm>
                <a:off x="3347" y="1514"/>
                <a:ext cx="5" cy="5"/>
              </a:xfrm>
              <a:custGeom>
                <a:avLst/>
                <a:gdLst>
                  <a:gd name="T0" fmla="*/ 1 w 16"/>
                  <a:gd name="T1" fmla="*/ 0 h 16"/>
                  <a:gd name="T2" fmla="*/ 0 w 16"/>
                  <a:gd name="T3" fmla="*/ 0 h 16"/>
                  <a:gd name="T4" fmla="*/ 0 w 16"/>
                  <a:gd name="T5" fmla="*/ 0 h 16"/>
                  <a:gd name="T6" fmla="*/ 0 w 16"/>
                  <a:gd name="T7" fmla="*/ 0 h 16"/>
                  <a:gd name="T8" fmla="*/ 0 w 16"/>
                  <a:gd name="T9" fmla="*/ 1 h 16"/>
                  <a:gd name="T10" fmla="*/ 1 w 16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6"/>
                  <a:gd name="T20" fmla="*/ 16 w 16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6">
                    <a:moveTo>
                      <a:pt x="16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5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32" name="Freeform 109"/>
              <p:cNvSpPr>
                <a:spLocks/>
              </p:cNvSpPr>
              <p:nvPr/>
            </p:nvSpPr>
            <p:spPr bwMode="auto">
              <a:xfrm>
                <a:off x="3347" y="1878"/>
                <a:ext cx="7" cy="4"/>
              </a:xfrm>
              <a:custGeom>
                <a:avLst/>
                <a:gdLst>
                  <a:gd name="T0" fmla="*/ 0 w 21"/>
                  <a:gd name="T1" fmla="*/ 0 h 11"/>
                  <a:gd name="T2" fmla="*/ 0 w 21"/>
                  <a:gd name="T3" fmla="*/ 0 h 11"/>
                  <a:gd name="T4" fmla="*/ 0 w 21"/>
                  <a:gd name="T5" fmla="*/ 0 h 11"/>
                  <a:gd name="T6" fmla="*/ 1 w 21"/>
                  <a:gd name="T7" fmla="*/ 0 h 11"/>
                  <a:gd name="T8" fmla="*/ 1 w 21"/>
                  <a:gd name="T9" fmla="*/ 0 h 11"/>
                  <a:gd name="T10" fmla="*/ 0 w 21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1"/>
                  <a:gd name="T20" fmla="*/ 21 w 21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1">
                    <a:moveTo>
                      <a:pt x="0" y="0"/>
                    </a:moveTo>
                    <a:lnTo>
                      <a:pt x="0" y="11"/>
                    </a:lnTo>
                    <a:lnTo>
                      <a:pt x="10" y="11"/>
                    </a:lnTo>
                    <a:lnTo>
                      <a:pt x="16" y="11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33" name="Freeform 110"/>
              <p:cNvSpPr>
                <a:spLocks/>
              </p:cNvSpPr>
              <p:nvPr/>
            </p:nvSpPr>
            <p:spPr bwMode="auto">
              <a:xfrm>
                <a:off x="3347" y="1518"/>
                <a:ext cx="7" cy="360"/>
              </a:xfrm>
              <a:custGeom>
                <a:avLst/>
                <a:gdLst>
                  <a:gd name="T0" fmla="*/ 0 w 21"/>
                  <a:gd name="T1" fmla="*/ 0 h 1081"/>
                  <a:gd name="T2" fmla="*/ 0 w 21"/>
                  <a:gd name="T3" fmla="*/ 0 h 1081"/>
                  <a:gd name="T4" fmla="*/ 0 w 21"/>
                  <a:gd name="T5" fmla="*/ 40 h 1081"/>
                  <a:gd name="T6" fmla="*/ 1 w 21"/>
                  <a:gd name="T7" fmla="*/ 40 h 1081"/>
                  <a:gd name="T8" fmla="*/ 1 w 21"/>
                  <a:gd name="T9" fmla="*/ 0 h 1081"/>
                  <a:gd name="T10" fmla="*/ 0 w 21"/>
                  <a:gd name="T11" fmla="*/ 0 h 10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081"/>
                  <a:gd name="T20" fmla="*/ 21 w 21"/>
                  <a:gd name="T21" fmla="*/ 1081 h 10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081">
                    <a:moveTo>
                      <a:pt x="10" y="0"/>
                    </a:moveTo>
                    <a:lnTo>
                      <a:pt x="0" y="0"/>
                    </a:lnTo>
                    <a:lnTo>
                      <a:pt x="0" y="1081"/>
                    </a:lnTo>
                    <a:lnTo>
                      <a:pt x="21" y="1081"/>
                    </a:lnTo>
                    <a:lnTo>
                      <a:pt x="21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34" name="Freeform 111"/>
              <p:cNvSpPr>
                <a:spLocks/>
              </p:cNvSpPr>
              <p:nvPr/>
            </p:nvSpPr>
            <p:spPr bwMode="auto">
              <a:xfrm>
                <a:off x="3347" y="1514"/>
                <a:ext cx="7" cy="4"/>
              </a:xfrm>
              <a:custGeom>
                <a:avLst/>
                <a:gdLst>
                  <a:gd name="T0" fmla="*/ 1 w 21"/>
                  <a:gd name="T1" fmla="*/ 0 h 11"/>
                  <a:gd name="T2" fmla="*/ 1 w 21"/>
                  <a:gd name="T3" fmla="*/ 0 h 11"/>
                  <a:gd name="T4" fmla="*/ 0 w 21"/>
                  <a:gd name="T5" fmla="*/ 0 h 11"/>
                  <a:gd name="T6" fmla="*/ 0 w 21"/>
                  <a:gd name="T7" fmla="*/ 0 h 11"/>
                  <a:gd name="T8" fmla="*/ 0 w 21"/>
                  <a:gd name="T9" fmla="*/ 0 h 11"/>
                  <a:gd name="T10" fmla="*/ 1 w 21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1"/>
                  <a:gd name="T20" fmla="*/ 21 w 21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1">
                    <a:moveTo>
                      <a:pt x="21" y="11"/>
                    </a:moveTo>
                    <a:lnTo>
                      <a:pt x="16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21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35" name="Freeform 112"/>
              <p:cNvSpPr>
                <a:spLocks/>
              </p:cNvSpPr>
              <p:nvPr/>
            </p:nvSpPr>
            <p:spPr bwMode="auto">
              <a:xfrm>
                <a:off x="3572" y="1878"/>
                <a:ext cx="7" cy="4"/>
              </a:xfrm>
              <a:custGeom>
                <a:avLst/>
                <a:gdLst>
                  <a:gd name="T0" fmla="*/ 0 w 21"/>
                  <a:gd name="T1" fmla="*/ 0 h 11"/>
                  <a:gd name="T2" fmla="*/ 0 w 21"/>
                  <a:gd name="T3" fmla="*/ 0 h 11"/>
                  <a:gd name="T4" fmla="*/ 0 w 21"/>
                  <a:gd name="T5" fmla="*/ 0 h 11"/>
                  <a:gd name="T6" fmla="*/ 1 w 21"/>
                  <a:gd name="T7" fmla="*/ 0 h 11"/>
                  <a:gd name="T8" fmla="*/ 1 w 21"/>
                  <a:gd name="T9" fmla="*/ 0 h 11"/>
                  <a:gd name="T10" fmla="*/ 0 w 21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1"/>
                  <a:gd name="T20" fmla="*/ 21 w 21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1">
                    <a:moveTo>
                      <a:pt x="0" y="0"/>
                    </a:moveTo>
                    <a:lnTo>
                      <a:pt x="5" y="11"/>
                    </a:lnTo>
                    <a:lnTo>
                      <a:pt x="10" y="11"/>
                    </a:lnTo>
                    <a:lnTo>
                      <a:pt x="21" y="11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36" name="Freeform 113"/>
              <p:cNvSpPr>
                <a:spLocks/>
              </p:cNvSpPr>
              <p:nvPr/>
            </p:nvSpPr>
            <p:spPr bwMode="auto">
              <a:xfrm>
                <a:off x="3572" y="1518"/>
                <a:ext cx="7" cy="360"/>
              </a:xfrm>
              <a:custGeom>
                <a:avLst/>
                <a:gdLst>
                  <a:gd name="T0" fmla="*/ 0 w 21"/>
                  <a:gd name="T1" fmla="*/ 0 h 1081"/>
                  <a:gd name="T2" fmla="*/ 0 w 21"/>
                  <a:gd name="T3" fmla="*/ 0 h 1081"/>
                  <a:gd name="T4" fmla="*/ 0 w 21"/>
                  <a:gd name="T5" fmla="*/ 40 h 1081"/>
                  <a:gd name="T6" fmla="*/ 1 w 21"/>
                  <a:gd name="T7" fmla="*/ 40 h 1081"/>
                  <a:gd name="T8" fmla="*/ 1 w 21"/>
                  <a:gd name="T9" fmla="*/ 0 h 1081"/>
                  <a:gd name="T10" fmla="*/ 0 w 21"/>
                  <a:gd name="T11" fmla="*/ 0 h 10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081"/>
                  <a:gd name="T20" fmla="*/ 21 w 21"/>
                  <a:gd name="T21" fmla="*/ 1081 h 10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081">
                    <a:moveTo>
                      <a:pt x="10" y="0"/>
                    </a:moveTo>
                    <a:lnTo>
                      <a:pt x="0" y="0"/>
                    </a:lnTo>
                    <a:lnTo>
                      <a:pt x="0" y="1081"/>
                    </a:lnTo>
                    <a:lnTo>
                      <a:pt x="21" y="1081"/>
                    </a:lnTo>
                    <a:lnTo>
                      <a:pt x="21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37" name="Freeform 114"/>
              <p:cNvSpPr>
                <a:spLocks/>
              </p:cNvSpPr>
              <p:nvPr/>
            </p:nvSpPr>
            <p:spPr bwMode="auto">
              <a:xfrm>
                <a:off x="3572" y="1514"/>
                <a:ext cx="7" cy="4"/>
              </a:xfrm>
              <a:custGeom>
                <a:avLst/>
                <a:gdLst>
                  <a:gd name="T0" fmla="*/ 1 w 21"/>
                  <a:gd name="T1" fmla="*/ 0 h 11"/>
                  <a:gd name="T2" fmla="*/ 1 w 21"/>
                  <a:gd name="T3" fmla="*/ 0 h 11"/>
                  <a:gd name="T4" fmla="*/ 0 w 21"/>
                  <a:gd name="T5" fmla="*/ 0 h 11"/>
                  <a:gd name="T6" fmla="*/ 0 w 21"/>
                  <a:gd name="T7" fmla="*/ 0 h 11"/>
                  <a:gd name="T8" fmla="*/ 0 w 21"/>
                  <a:gd name="T9" fmla="*/ 0 h 11"/>
                  <a:gd name="T10" fmla="*/ 1 w 21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1"/>
                  <a:gd name="T20" fmla="*/ 21 w 21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1">
                    <a:moveTo>
                      <a:pt x="21" y="11"/>
                    </a:moveTo>
                    <a:lnTo>
                      <a:pt x="21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11"/>
                    </a:lnTo>
                    <a:lnTo>
                      <a:pt x="21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38" name="Freeform 115"/>
              <p:cNvSpPr>
                <a:spLocks/>
              </p:cNvSpPr>
              <p:nvPr/>
            </p:nvSpPr>
            <p:spPr bwMode="auto">
              <a:xfrm>
                <a:off x="3572" y="1877"/>
                <a:ext cx="5" cy="5"/>
              </a:xfrm>
              <a:custGeom>
                <a:avLst/>
                <a:gdLst>
                  <a:gd name="T0" fmla="*/ 0 w 16"/>
                  <a:gd name="T1" fmla="*/ 1 h 15"/>
                  <a:gd name="T2" fmla="*/ 1 w 16"/>
                  <a:gd name="T3" fmla="*/ 0 h 15"/>
                  <a:gd name="T4" fmla="*/ 1 w 16"/>
                  <a:gd name="T5" fmla="*/ 0 h 15"/>
                  <a:gd name="T6" fmla="*/ 0 w 16"/>
                  <a:gd name="T7" fmla="*/ 0 h 15"/>
                  <a:gd name="T8" fmla="*/ 0 w 16"/>
                  <a:gd name="T9" fmla="*/ 0 h 15"/>
                  <a:gd name="T10" fmla="*/ 0 w 16"/>
                  <a:gd name="T11" fmla="*/ 1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5"/>
                  <a:gd name="T20" fmla="*/ 16 w 16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5">
                    <a:moveTo>
                      <a:pt x="10" y="15"/>
                    </a:moveTo>
                    <a:lnTo>
                      <a:pt x="16" y="1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39" name="Freeform 116"/>
              <p:cNvSpPr>
                <a:spLocks/>
              </p:cNvSpPr>
              <p:nvPr/>
            </p:nvSpPr>
            <p:spPr bwMode="auto">
              <a:xfrm>
                <a:off x="3458" y="1877"/>
                <a:ext cx="117" cy="70"/>
              </a:xfrm>
              <a:custGeom>
                <a:avLst/>
                <a:gdLst>
                  <a:gd name="T0" fmla="*/ 0 w 352"/>
                  <a:gd name="T1" fmla="*/ 8 h 211"/>
                  <a:gd name="T2" fmla="*/ 1 w 352"/>
                  <a:gd name="T3" fmla="*/ 8 h 211"/>
                  <a:gd name="T4" fmla="*/ 13 w 352"/>
                  <a:gd name="T5" fmla="*/ 1 h 211"/>
                  <a:gd name="T6" fmla="*/ 13 w 352"/>
                  <a:gd name="T7" fmla="*/ 0 h 211"/>
                  <a:gd name="T8" fmla="*/ 0 w 352"/>
                  <a:gd name="T9" fmla="*/ 7 h 211"/>
                  <a:gd name="T10" fmla="*/ 1 w 352"/>
                  <a:gd name="T11" fmla="*/ 7 h 211"/>
                  <a:gd name="T12" fmla="*/ 0 w 352"/>
                  <a:gd name="T13" fmla="*/ 7 h 211"/>
                  <a:gd name="T14" fmla="*/ 0 w 352"/>
                  <a:gd name="T15" fmla="*/ 7 h 211"/>
                  <a:gd name="T16" fmla="*/ 0 w 352"/>
                  <a:gd name="T17" fmla="*/ 8 h 211"/>
                  <a:gd name="T18" fmla="*/ 0 w 352"/>
                  <a:gd name="T19" fmla="*/ 8 h 211"/>
                  <a:gd name="T20" fmla="*/ 1 w 352"/>
                  <a:gd name="T21" fmla="*/ 8 h 211"/>
                  <a:gd name="T22" fmla="*/ 0 w 352"/>
                  <a:gd name="T23" fmla="*/ 8 h 2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2"/>
                  <a:gd name="T37" fmla="*/ 0 h 211"/>
                  <a:gd name="T38" fmla="*/ 352 w 352"/>
                  <a:gd name="T39" fmla="*/ 211 h 2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2" h="211">
                    <a:moveTo>
                      <a:pt x="10" y="211"/>
                    </a:moveTo>
                    <a:lnTo>
                      <a:pt x="20" y="211"/>
                    </a:lnTo>
                    <a:lnTo>
                      <a:pt x="352" y="15"/>
                    </a:lnTo>
                    <a:lnTo>
                      <a:pt x="342" y="0"/>
                    </a:lnTo>
                    <a:lnTo>
                      <a:pt x="10" y="196"/>
                    </a:lnTo>
                    <a:lnTo>
                      <a:pt x="20" y="196"/>
                    </a:lnTo>
                    <a:lnTo>
                      <a:pt x="10" y="196"/>
                    </a:lnTo>
                    <a:lnTo>
                      <a:pt x="0" y="202"/>
                    </a:lnTo>
                    <a:lnTo>
                      <a:pt x="5" y="206"/>
                    </a:lnTo>
                    <a:lnTo>
                      <a:pt x="10" y="211"/>
                    </a:lnTo>
                    <a:lnTo>
                      <a:pt x="20" y="211"/>
                    </a:lnTo>
                    <a:lnTo>
                      <a:pt x="10" y="2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40" name="Freeform 117"/>
              <p:cNvSpPr>
                <a:spLocks/>
              </p:cNvSpPr>
              <p:nvPr/>
            </p:nvSpPr>
            <p:spPr bwMode="auto">
              <a:xfrm>
                <a:off x="3348" y="1877"/>
                <a:ext cx="116" cy="70"/>
              </a:xfrm>
              <a:custGeom>
                <a:avLst/>
                <a:gdLst>
                  <a:gd name="T0" fmla="*/ 0 w 348"/>
                  <a:gd name="T1" fmla="*/ 0 h 211"/>
                  <a:gd name="T2" fmla="*/ 0 w 348"/>
                  <a:gd name="T3" fmla="*/ 1 h 211"/>
                  <a:gd name="T4" fmla="*/ 13 w 348"/>
                  <a:gd name="T5" fmla="*/ 8 h 211"/>
                  <a:gd name="T6" fmla="*/ 13 w 348"/>
                  <a:gd name="T7" fmla="*/ 7 h 211"/>
                  <a:gd name="T8" fmla="*/ 0 w 348"/>
                  <a:gd name="T9" fmla="*/ 0 h 211"/>
                  <a:gd name="T10" fmla="*/ 0 w 348"/>
                  <a:gd name="T11" fmla="*/ 0 h 2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8"/>
                  <a:gd name="T19" fmla="*/ 0 h 211"/>
                  <a:gd name="T20" fmla="*/ 348 w 348"/>
                  <a:gd name="T21" fmla="*/ 211 h 2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8" h="211">
                    <a:moveTo>
                      <a:pt x="5" y="4"/>
                    </a:moveTo>
                    <a:lnTo>
                      <a:pt x="0" y="15"/>
                    </a:lnTo>
                    <a:lnTo>
                      <a:pt x="338" y="211"/>
                    </a:lnTo>
                    <a:lnTo>
                      <a:pt x="348" y="196"/>
                    </a:lnTo>
                    <a:lnTo>
                      <a:pt x="11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41" name="Freeform 118"/>
              <p:cNvSpPr>
                <a:spLocks/>
              </p:cNvSpPr>
              <p:nvPr/>
            </p:nvSpPr>
            <p:spPr bwMode="auto">
              <a:xfrm>
                <a:off x="3347" y="1877"/>
                <a:ext cx="5" cy="5"/>
              </a:xfrm>
              <a:custGeom>
                <a:avLst/>
                <a:gdLst>
                  <a:gd name="T0" fmla="*/ 1 w 16"/>
                  <a:gd name="T1" fmla="*/ 0 h 15"/>
                  <a:gd name="T2" fmla="*/ 0 w 16"/>
                  <a:gd name="T3" fmla="*/ 0 h 15"/>
                  <a:gd name="T4" fmla="*/ 0 w 16"/>
                  <a:gd name="T5" fmla="*/ 0 h 15"/>
                  <a:gd name="T6" fmla="*/ 0 w 16"/>
                  <a:gd name="T7" fmla="*/ 0 h 15"/>
                  <a:gd name="T8" fmla="*/ 0 w 16"/>
                  <a:gd name="T9" fmla="*/ 1 h 15"/>
                  <a:gd name="T10" fmla="*/ 1 w 16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5"/>
                  <a:gd name="T20" fmla="*/ 16 w 16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5">
                    <a:moveTo>
                      <a:pt x="16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5" y="1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42" name="Freeform 119"/>
              <p:cNvSpPr>
                <a:spLocks/>
              </p:cNvSpPr>
              <p:nvPr/>
            </p:nvSpPr>
            <p:spPr bwMode="auto">
              <a:xfrm>
                <a:off x="3369" y="1514"/>
                <a:ext cx="5" cy="5"/>
              </a:xfrm>
              <a:custGeom>
                <a:avLst/>
                <a:gdLst>
                  <a:gd name="T0" fmla="*/ 0 w 15"/>
                  <a:gd name="T1" fmla="*/ 0 h 16"/>
                  <a:gd name="T2" fmla="*/ 0 w 15"/>
                  <a:gd name="T3" fmla="*/ 0 h 16"/>
                  <a:gd name="T4" fmla="*/ 0 w 15"/>
                  <a:gd name="T5" fmla="*/ 0 h 16"/>
                  <a:gd name="T6" fmla="*/ 0 w 15"/>
                  <a:gd name="T7" fmla="*/ 1 h 16"/>
                  <a:gd name="T8" fmla="*/ 1 w 15"/>
                  <a:gd name="T9" fmla="*/ 1 h 16"/>
                  <a:gd name="T10" fmla="*/ 0 w 15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6"/>
                  <a:gd name="T20" fmla="*/ 15 w 15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6">
                    <a:moveTo>
                      <a:pt x="5" y="0"/>
                    </a:moveTo>
                    <a:lnTo>
                      <a:pt x="0" y="5"/>
                    </a:lnTo>
                    <a:lnTo>
                      <a:pt x="5" y="11"/>
                    </a:lnTo>
                    <a:lnTo>
                      <a:pt x="10" y="16"/>
                    </a:lnTo>
                    <a:lnTo>
                      <a:pt x="15" y="1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43" name="Freeform 120"/>
              <p:cNvSpPr>
                <a:spLocks/>
              </p:cNvSpPr>
              <p:nvPr/>
            </p:nvSpPr>
            <p:spPr bwMode="auto">
              <a:xfrm>
                <a:off x="3370" y="1462"/>
                <a:ext cx="96" cy="57"/>
              </a:xfrm>
              <a:custGeom>
                <a:avLst/>
                <a:gdLst>
                  <a:gd name="T0" fmla="*/ 10 w 287"/>
                  <a:gd name="T1" fmla="*/ 0 h 171"/>
                  <a:gd name="T2" fmla="*/ 10 w 287"/>
                  <a:gd name="T3" fmla="*/ 0 h 171"/>
                  <a:gd name="T4" fmla="*/ 0 w 287"/>
                  <a:gd name="T5" fmla="*/ 6 h 171"/>
                  <a:gd name="T6" fmla="*/ 0 w 287"/>
                  <a:gd name="T7" fmla="*/ 6 h 171"/>
                  <a:gd name="T8" fmla="*/ 10 w 287"/>
                  <a:gd name="T9" fmla="*/ 1 h 171"/>
                  <a:gd name="T10" fmla="*/ 10 w 287"/>
                  <a:gd name="T11" fmla="*/ 1 h 171"/>
                  <a:gd name="T12" fmla="*/ 10 w 287"/>
                  <a:gd name="T13" fmla="*/ 1 h 171"/>
                  <a:gd name="T14" fmla="*/ 11 w 287"/>
                  <a:gd name="T15" fmla="*/ 0 h 171"/>
                  <a:gd name="T16" fmla="*/ 11 w 287"/>
                  <a:gd name="T17" fmla="*/ 0 h 171"/>
                  <a:gd name="T18" fmla="*/ 10 w 287"/>
                  <a:gd name="T19" fmla="*/ 0 h 171"/>
                  <a:gd name="T20" fmla="*/ 10 w 287"/>
                  <a:gd name="T21" fmla="*/ 0 h 171"/>
                  <a:gd name="T22" fmla="*/ 10 w 287"/>
                  <a:gd name="T23" fmla="*/ 0 h 1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7"/>
                  <a:gd name="T37" fmla="*/ 0 h 171"/>
                  <a:gd name="T38" fmla="*/ 287 w 287"/>
                  <a:gd name="T39" fmla="*/ 171 h 17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7" h="171">
                    <a:moveTo>
                      <a:pt x="282" y="0"/>
                    </a:moveTo>
                    <a:lnTo>
                      <a:pt x="272" y="0"/>
                    </a:lnTo>
                    <a:lnTo>
                      <a:pt x="0" y="155"/>
                    </a:lnTo>
                    <a:lnTo>
                      <a:pt x="10" y="171"/>
                    </a:lnTo>
                    <a:lnTo>
                      <a:pt x="282" y="14"/>
                    </a:lnTo>
                    <a:lnTo>
                      <a:pt x="272" y="14"/>
                    </a:lnTo>
                    <a:lnTo>
                      <a:pt x="282" y="14"/>
                    </a:lnTo>
                    <a:lnTo>
                      <a:pt x="287" y="9"/>
                    </a:lnTo>
                    <a:lnTo>
                      <a:pt x="287" y="4"/>
                    </a:lnTo>
                    <a:lnTo>
                      <a:pt x="282" y="0"/>
                    </a:lnTo>
                    <a:lnTo>
                      <a:pt x="27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44" name="Freeform 121"/>
              <p:cNvSpPr>
                <a:spLocks/>
              </p:cNvSpPr>
              <p:nvPr/>
            </p:nvSpPr>
            <p:spPr bwMode="auto">
              <a:xfrm>
                <a:off x="3461" y="1462"/>
                <a:ext cx="94" cy="57"/>
              </a:xfrm>
              <a:custGeom>
                <a:avLst/>
                <a:gdLst>
                  <a:gd name="T0" fmla="*/ 10 w 282"/>
                  <a:gd name="T1" fmla="*/ 6 h 171"/>
                  <a:gd name="T2" fmla="*/ 10 w 282"/>
                  <a:gd name="T3" fmla="*/ 6 h 171"/>
                  <a:gd name="T4" fmla="*/ 0 w 282"/>
                  <a:gd name="T5" fmla="*/ 0 h 171"/>
                  <a:gd name="T6" fmla="*/ 0 w 282"/>
                  <a:gd name="T7" fmla="*/ 1 h 171"/>
                  <a:gd name="T8" fmla="*/ 10 w 282"/>
                  <a:gd name="T9" fmla="*/ 6 h 171"/>
                  <a:gd name="T10" fmla="*/ 10 w 282"/>
                  <a:gd name="T11" fmla="*/ 6 h 171"/>
                  <a:gd name="T12" fmla="*/ 10 w 282"/>
                  <a:gd name="T13" fmla="*/ 6 h 171"/>
                  <a:gd name="T14" fmla="*/ 10 w 282"/>
                  <a:gd name="T15" fmla="*/ 6 h 171"/>
                  <a:gd name="T16" fmla="*/ 10 w 282"/>
                  <a:gd name="T17" fmla="*/ 6 h 171"/>
                  <a:gd name="T18" fmla="*/ 10 w 282"/>
                  <a:gd name="T19" fmla="*/ 6 h 171"/>
                  <a:gd name="T20" fmla="*/ 10 w 282"/>
                  <a:gd name="T21" fmla="*/ 6 h 171"/>
                  <a:gd name="T22" fmla="*/ 10 w 282"/>
                  <a:gd name="T23" fmla="*/ 6 h 1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2"/>
                  <a:gd name="T37" fmla="*/ 0 h 171"/>
                  <a:gd name="T38" fmla="*/ 282 w 282"/>
                  <a:gd name="T39" fmla="*/ 171 h 17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2" h="171">
                    <a:moveTo>
                      <a:pt x="277" y="171"/>
                    </a:moveTo>
                    <a:lnTo>
                      <a:pt x="277" y="155"/>
                    </a:lnTo>
                    <a:lnTo>
                      <a:pt x="10" y="0"/>
                    </a:lnTo>
                    <a:lnTo>
                      <a:pt x="0" y="14"/>
                    </a:lnTo>
                    <a:lnTo>
                      <a:pt x="267" y="171"/>
                    </a:lnTo>
                    <a:lnTo>
                      <a:pt x="267" y="155"/>
                    </a:lnTo>
                    <a:lnTo>
                      <a:pt x="267" y="171"/>
                    </a:lnTo>
                    <a:lnTo>
                      <a:pt x="277" y="171"/>
                    </a:lnTo>
                    <a:lnTo>
                      <a:pt x="282" y="166"/>
                    </a:lnTo>
                    <a:lnTo>
                      <a:pt x="282" y="160"/>
                    </a:lnTo>
                    <a:lnTo>
                      <a:pt x="277" y="155"/>
                    </a:lnTo>
                    <a:lnTo>
                      <a:pt x="277" y="1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45" name="Freeform 122"/>
              <p:cNvSpPr>
                <a:spLocks/>
              </p:cNvSpPr>
              <p:nvPr/>
            </p:nvSpPr>
            <p:spPr bwMode="auto">
              <a:xfrm>
                <a:off x="3459" y="1514"/>
                <a:ext cx="94" cy="57"/>
              </a:xfrm>
              <a:custGeom>
                <a:avLst/>
                <a:gdLst>
                  <a:gd name="T0" fmla="*/ 0 w 282"/>
                  <a:gd name="T1" fmla="*/ 6 h 171"/>
                  <a:gd name="T2" fmla="*/ 1 w 282"/>
                  <a:gd name="T3" fmla="*/ 6 h 171"/>
                  <a:gd name="T4" fmla="*/ 10 w 282"/>
                  <a:gd name="T5" fmla="*/ 1 h 171"/>
                  <a:gd name="T6" fmla="*/ 10 w 282"/>
                  <a:gd name="T7" fmla="*/ 0 h 171"/>
                  <a:gd name="T8" fmla="*/ 0 w 282"/>
                  <a:gd name="T9" fmla="*/ 6 h 171"/>
                  <a:gd name="T10" fmla="*/ 1 w 282"/>
                  <a:gd name="T11" fmla="*/ 6 h 171"/>
                  <a:gd name="T12" fmla="*/ 0 w 282"/>
                  <a:gd name="T13" fmla="*/ 6 h 171"/>
                  <a:gd name="T14" fmla="*/ 0 w 282"/>
                  <a:gd name="T15" fmla="*/ 6 h 171"/>
                  <a:gd name="T16" fmla="*/ 0 w 282"/>
                  <a:gd name="T17" fmla="*/ 6 h 171"/>
                  <a:gd name="T18" fmla="*/ 0 w 282"/>
                  <a:gd name="T19" fmla="*/ 6 h 171"/>
                  <a:gd name="T20" fmla="*/ 1 w 282"/>
                  <a:gd name="T21" fmla="*/ 6 h 171"/>
                  <a:gd name="T22" fmla="*/ 0 w 282"/>
                  <a:gd name="T23" fmla="*/ 6 h 1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2"/>
                  <a:gd name="T37" fmla="*/ 0 h 171"/>
                  <a:gd name="T38" fmla="*/ 282 w 282"/>
                  <a:gd name="T39" fmla="*/ 171 h 17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2" h="171">
                    <a:moveTo>
                      <a:pt x="5" y="171"/>
                    </a:moveTo>
                    <a:lnTo>
                      <a:pt x="15" y="171"/>
                    </a:lnTo>
                    <a:lnTo>
                      <a:pt x="282" y="16"/>
                    </a:lnTo>
                    <a:lnTo>
                      <a:pt x="272" y="0"/>
                    </a:lnTo>
                    <a:lnTo>
                      <a:pt x="5" y="157"/>
                    </a:lnTo>
                    <a:lnTo>
                      <a:pt x="15" y="157"/>
                    </a:lnTo>
                    <a:lnTo>
                      <a:pt x="5" y="157"/>
                    </a:lnTo>
                    <a:lnTo>
                      <a:pt x="0" y="162"/>
                    </a:lnTo>
                    <a:lnTo>
                      <a:pt x="5" y="166"/>
                    </a:lnTo>
                    <a:lnTo>
                      <a:pt x="9" y="171"/>
                    </a:lnTo>
                    <a:lnTo>
                      <a:pt x="15" y="171"/>
                    </a:lnTo>
                    <a:lnTo>
                      <a:pt x="5" y="1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46" name="Freeform 123"/>
              <p:cNvSpPr>
                <a:spLocks/>
              </p:cNvSpPr>
              <p:nvPr/>
            </p:nvSpPr>
            <p:spPr bwMode="auto">
              <a:xfrm>
                <a:off x="3370" y="1514"/>
                <a:ext cx="94" cy="57"/>
              </a:xfrm>
              <a:custGeom>
                <a:avLst/>
                <a:gdLst>
                  <a:gd name="T0" fmla="*/ 0 w 282"/>
                  <a:gd name="T1" fmla="*/ 0 h 171"/>
                  <a:gd name="T2" fmla="*/ 0 w 282"/>
                  <a:gd name="T3" fmla="*/ 1 h 171"/>
                  <a:gd name="T4" fmla="*/ 10 w 282"/>
                  <a:gd name="T5" fmla="*/ 6 h 171"/>
                  <a:gd name="T6" fmla="*/ 10 w 282"/>
                  <a:gd name="T7" fmla="*/ 6 h 171"/>
                  <a:gd name="T8" fmla="*/ 0 w 282"/>
                  <a:gd name="T9" fmla="*/ 0 h 171"/>
                  <a:gd name="T10" fmla="*/ 0 w 282"/>
                  <a:gd name="T11" fmla="*/ 0 h 1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2"/>
                  <a:gd name="T19" fmla="*/ 0 h 171"/>
                  <a:gd name="T20" fmla="*/ 282 w 282"/>
                  <a:gd name="T21" fmla="*/ 171 h 1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2" h="171">
                    <a:moveTo>
                      <a:pt x="5" y="11"/>
                    </a:moveTo>
                    <a:lnTo>
                      <a:pt x="0" y="16"/>
                    </a:lnTo>
                    <a:lnTo>
                      <a:pt x="272" y="171"/>
                    </a:lnTo>
                    <a:lnTo>
                      <a:pt x="282" y="157"/>
                    </a:lnTo>
                    <a:lnTo>
                      <a:pt x="10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47" name="Freeform 124"/>
              <p:cNvSpPr>
                <a:spLocks/>
              </p:cNvSpPr>
              <p:nvPr/>
            </p:nvSpPr>
            <p:spPr bwMode="auto">
              <a:xfrm>
                <a:off x="3369" y="1514"/>
                <a:ext cx="5" cy="5"/>
              </a:xfrm>
              <a:custGeom>
                <a:avLst/>
                <a:gdLst>
                  <a:gd name="T0" fmla="*/ 1 w 15"/>
                  <a:gd name="T1" fmla="*/ 0 h 16"/>
                  <a:gd name="T2" fmla="*/ 0 w 15"/>
                  <a:gd name="T3" fmla="*/ 0 h 16"/>
                  <a:gd name="T4" fmla="*/ 0 w 15"/>
                  <a:gd name="T5" fmla="*/ 0 h 16"/>
                  <a:gd name="T6" fmla="*/ 0 w 15"/>
                  <a:gd name="T7" fmla="*/ 0 h 16"/>
                  <a:gd name="T8" fmla="*/ 0 w 15"/>
                  <a:gd name="T9" fmla="*/ 1 h 16"/>
                  <a:gd name="T10" fmla="*/ 1 w 15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6"/>
                  <a:gd name="T20" fmla="*/ 15 w 15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6">
                    <a:moveTo>
                      <a:pt x="15" y="0"/>
                    </a:moveTo>
                    <a:lnTo>
                      <a:pt x="10" y="0"/>
                    </a:lnTo>
                    <a:lnTo>
                      <a:pt x="5" y="5"/>
                    </a:lnTo>
                    <a:lnTo>
                      <a:pt x="0" y="11"/>
                    </a:lnTo>
                    <a:lnTo>
                      <a:pt x="5" y="1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48" name="Freeform 125"/>
              <p:cNvSpPr>
                <a:spLocks/>
              </p:cNvSpPr>
              <p:nvPr/>
            </p:nvSpPr>
            <p:spPr bwMode="auto">
              <a:xfrm>
                <a:off x="3461" y="1679"/>
                <a:ext cx="10" cy="13"/>
              </a:xfrm>
              <a:custGeom>
                <a:avLst/>
                <a:gdLst>
                  <a:gd name="T0" fmla="*/ 0 w 30"/>
                  <a:gd name="T1" fmla="*/ 1 h 40"/>
                  <a:gd name="T2" fmla="*/ 1 w 30"/>
                  <a:gd name="T3" fmla="*/ 1 h 40"/>
                  <a:gd name="T4" fmla="*/ 1 w 30"/>
                  <a:gd name="T5" fmla="*/ 1 h 40"/>
                  <a:gd name="T6" fmla="*/ 1 w 30"/>
                  <a:gd name="T7" fmla="*/ 1 h 40"/>
                  <a:gd name="T8" fmla="*/ 1 w 30"/>
                  <a:gd name="T9" fmla="*/ 0 h 40"/>
                  <a:gd name="T10" fmla="*/ 0 w 30"/>
                  <a:gd name="T11" fmla="*/ 1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40"/>
                  <a:gd name="T20" fmla="*/ 30 w 30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40">
                    <a:moveTo>
                      <a:pt x="0" y="35"/>
                    </a:moveTo>
                    <a:lnTo>
                      <a:pt x="15" y="40"/>
                    </a:lnTo>
                    <a:lnTo>
                      <a:pt x="25" y="30"/>
                    </a:lnTo>
                    <a:lnTo>
                      <a:pt x="30" y="15"/>
                    </a:lnTo>
                    <a:lnTo>
                      <a:pt x="2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49" name="Freeform 126"/>
              <p:cNvSpPr>
                <a:spLocks/>
              </p:cNvSpPr>
              <p:nvPr/>
            </p:nvSpPr>
            <p:spPr bwMode="auto">
              <a:xfrm>
                <a:off x="3370" y="1627"/>
                <a:ext cx="98" cy="63"/>
              </a:xfrm>
              <a:custGeom>
                <a:avLst/>
                <a:gdLst>
                  <a:gd name="T0" fmla="*/ 0 w 292"/>
                  <a:gd name="T1" fmla="*/ 1 h 191"/>
                  <a:gd name="T2" fmla="*/ 0 w 292"/>
                  <a:gd name="T3" fmla="*/ 1 h 191"/>
                  <a:gd name="T4" fmla="*/ 10 w 292"/>
                  <a:gd name="T5" fmla="*/ 7 h 191"/>
                  <a:gd name="T6" fmla="*/ 11 w 292"/>
                  <a:gd name="T7" fmla="*/ 6 h 191"/>
                  <a:gd name="T8" fmla="*/ 1 w 292"/>
                  <a:gd name="T9" fmla="*/ 0 h 191"/>
                  <a:gd name="T10" fmla="*/ 0 w 292"/>
                  <a:gd name="T11" fmla="*/ 1 h 1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2"/>
                  <a:gd name="T19" fmla="*/ 0 h 191"/>
                  <a:gd name="T20" fmla="*/ 292 w 292"/>
                  <a:gd name="T21" fmla="*/ 191 h 1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2" h="191">
                    <a:moveTo>
                      <a:pt x="10" y="20"/>
                    </a:moveTo>
                    <a:lnTo>
                      <a:pt x="0" y="35"/>
                    </a:lnTo>
                    <a:lnTo>
                      <a:pt x="272" y="191"/>
                    </a:lnTo>
                    <a:lnTo>
                      <a:pt x="292" y="156"/>
                    </a:lnTo>
                    <a:lnTo>
                      <a:pt x="20" y="0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50" name="Freeform 127"/>
              <p:cNvSpPr>
                <a:spLocks/>
              </p:cNvSpPr>
              <p:nvPr/>
            </p:nvSpPr>
            <p:spPr bwMode="auto">
              <a:xfrm>
                <a:off x="3367" y="1627"/>
                <a:ext cx="10" cy="11"/>
              </a:xfrm>
              <a:custGeom>
                <a:avLst/>
                <a:gdLst>
                  <a:gd name="T0" fmla="*/ 1 w 31"/>
                  <a:gd name="T1" fmla="*/ 0 h 35"/>
                  <a:gd name="T2" fmla="*/ 1 w 31"/>
                  <a:gd name="T3" fmla="*/ 0 h 35"/>
                  <a:gd name="T4" fmla="*/ 0 w 31"/>
                  <a:gd name="T5" fmla="*/ 0 h 35"/>
                  <a:gd name="T6" fmla="*/ 0 w 31"/>
                  <a:gd name="T7" fmla="*/ 1 h 35"/>
                  <a:gd name="T8" fmla="*/ 0 w 31"/>
                  <a:gd name="T9" fmla="*/ 1 h 35"/>
                  <a:gd name="T10" fmla="*/ 1 w 31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35"/>
                  <a:gd name="T20" fmla="*/ 31 w 31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35">
                    <a:moveTo>
                      <a:pt x="31" y="0"/>
                    </a:moveTo>
                    <a:lnTo>
                      <a:pt x="16" y="0"/>
                    </a:lnTo>
                    <a:lnTo>
                      <a:pt x="0" y="10"/>
                    </a:lnTo>
                    <a:lnTo>
                      <a:pt x="0" y="25"/>
                    </a:lnTo>
                    <a:lnTo>
                      <a:pt x="11" y="3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51" name="Freeform 128"/>
              <p:cNvSpPr>
                <a:spLocks/>
              </p:cNvSpPr>
              <p:nvPr/>
            </p:nvSpPr>
            <p:spPr bwMode="auto">
              <a:xfrm>
                <a:off x="3548" y="1627"/>
                <a:ext cx="10" cy="11"/>
              </a:xfrm>
              <a:custGeom>
                <a:avLst/>
                <a:gdLst>
                  <a:gd name="T0" fmla="*/ 1 w 30"/>
                  <a:gd name="T1" fmla="*/ 1 h 35"/>
                  <a:gd name="T2" fmla="*/ 1 w 30"/>
                  <a:gd name="T3" fmla="*/ 1 h 35"/>
                  <a:gd name="T4" fmla="*/ 1 w 30"/>
                  <a:gd name="T5" fmla="*/ 0 h 35"/>
                  <a:gd name="T6" fmla="*/ 1 w 30"/>
                  <a:gd name="T7" fmla="*/ 0 h 35"/>
                  <a:gd name="T8" fmla="*/ 0 w 30"/>
                  <a:gd name="T9" fmla="*/ 0 h 35"/>
                  <a:gd name="T10" fmla="*/ 1 w 30"/>
                  <a:gd name="T11" fmla="*/ 1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35"/>
                  <a:gd name="T20" fmla="*/ 30 w 30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35">
                    <a:moveTo>
                      <a:pt x="20" y="35"/>
                    </a:moveTo>
                    <a:lnTo>
                      <a:pt x="30" y="25"/>
                    </a:lnTo>
                    <a:lnTo>
                      <a:pt x="30" y="1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20" y="35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52" name="Freeform 129"/>
              <p:cNvSpPr>
                <a:spLocks/>
              </p:cNvSpPr>
              <p:nvPr/>
            </p:nvSpPr>
            <p:spPr bwMode="auto">
              <a:xfrm>
                <a:off x="3464" y="1627"/>
                <a:ext cx="91" cy="62"/>
              </a:xfrm>
              <a:custGeom>
                <a:avLst/>
                <a:gdLst>
                  <a:gd name="T0" fmla="*/ 0 w 272"/>
                  <a:gd name="T1" fmla="*/ 6 h 186"/>
                  <a:gd name="T2" fmla="*/ 1 w 272"/>
                  <a:gd name="T3" fmla="*/ 7 h 186"/>
                  <a:gd name="T4" fmla="*/ 10 w 272"/>
                  <a:gd name="T5" fmla="*/ 1 h 186"/>
                  <a:gd name="T6" fmla="*/ 9 w 272"/>
                  <a:gd name="T7" fmla="*/ 0 h 186"/>
                  <a:gd name="T8" fmla="*/ 0 w 272"/>
                  <a:gd name="T9" fmla="*/ 6 h 186"/>
                  <a:gd name="T10" fmla="*/ 0 w 272"/>
                  <a:gd name="T11" fmla="*/ 6 h 1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2"/>
                  <a:gd name="T19" fmla="*/ 0 h 186"/>
                  <a:gd name="T20" fmla="*/ 272 w 272"/>
                  <a:gd name="T21" fmla="*/ 186 h 1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2" h="186">
                    <a:moveTo>
                      <a:pt x="10" y="166"/>
                    </a:moveTo>
                    <a:lnTo>
                      <a:pt x="20" y="186"/>
                    </a:lnTo>
                    <a:lnTo>
                      <a:pt x="272" y="35"/>
                    </a:lnTo>
                    <a:lnTo>
                      <a:pt x="252" y="0"/>
                    </a:lnTo>
                    <a:lnTo>
                      <a:pt x="0" y="150"/>
                    </a:lnTo>
                    <a:lnTo>
                      <a:pt x="10" y="166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53" name="Freeform 130"/>
              <p:cNvSpPr>
                <a:spLocks/>
              </p:cNvSpPr>
              <p:nvPr/>
            </p:nvSpPr>
            <p:spPr bwMode="auto">
              <a:xfrm>
                <a:off x="3461" y="1677"/>
                <a:ext cx="10" cy="12"/>
              </a:xfrm>
              <a:custGeom>
                <a:avLst/>
                <a:gdLst>
                  <a:gd name="T0" fmla="*/ 0 w 30"/>
                  <a:gd name="T1" fmla="*/ 0 h 36"/>
                  <a:gd name="T2" fmla="*/ 0 w 30"/>
                  <a:gd name="T3" fmla="*/ 0 h 36"/>
                  <a:gd name="T4" fmla="*/ 0 w 30"/>
                  <a:gd name="T5" fmla="*/ 1 h 36"/>
                  <a:gd name="T6" fmla="*/ 1 w 30"/>
                  <a:gd name="T7" fmla="*/ 1 h 36"/>
                  <a:gd name="T8" fmla="*/ 1 w 30"/>
                  <a:gd name="T9" fmla="*/ 1 h 36"/>
                  <a:gd name="T10" fmla="*/ 0 w 30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36"/>
                  <a:gd name="T20" fmla="*/ 30 w 30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36">
                    <a:moveTo>
                      <a:pt x="10" y="0"/>
                    </a:moveTo>
                    <a:lnTo>
                      <a:pt x="0" y="11"/>
                    </a:lnTo>
                    <a:lnTo>
                      <a:pt x="4" y="25"/>
                    </a:lnTo>
                    <a:lnTo>
                      <a:pt x="15" y="36"/>
                    </a:lnTo>
                    <a:lnTo>
                      <a:pt x="30" y="3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54" name="Freeform 131"/>
              <p:cNvSpPr>
                <a:spLocks/>
              </p:cNvSpPr>
              <p:nvPr/>
            </p:nvSpPr>
            <p:spPr bwMode="auto">
              <a:xfrm>
                <a:off x="3458" y="1464"/>
                <a:ext cx="8" cy="3"/>
              </a:xfrm>
              <a:custGeom>
                <a:avLst/>
                <a:gdLst>
                  <a:gd name="T0" fmla="*/ 1 w 25"/>
                  <a:gd name="T1" fmla="*/ 0 h 10"/>
                  <a:gd name="T2" fmla="*/ 1 w 25"/>
                  <a:gd name="T3" fmla="*/ 0 h 10"/>
                  <a:gd name="T4" fmla="*/ 0 w 25"/>
                  <a:gd name="T5" fmla="*/ 0 h 10"/>
                  <a:gd name="T6" fmla="*/ 0 w 25"/>
                  <a:gd name="T7" fmla="*/ 0 h 10"/>
                  <a:gd name="T8" fmla="*/ 0 w 25"/>
                  <a:gd name="T9" fmla="*/ 0 h 10"/>
                  <a:gd name="T10" fmla="*/ 1 w 25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0"/>
                  <a:gd name="T20" fmla="*/ 25 w 25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0">
                    <a:moveTo>
                      <a:pt x="25" y="10"/>
                    </a:moveTo>
                    <a:lnTo>
                      <a:pt x="20" y="0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55" name="Freeform 132"/>
              <p:cNvSpPr>
                <a:spLocks/>
              </p:cNvSpPr>
              <p:nvPr/>
            </p:nvSpPr>
            <p:spPr bwMode="auto">
              <a:xfrm>
                <a:off x="3458" y="1467"/>
                <a:ext cx="8" cy="97"/>
              </a:xfrm>
              <a:custGeom>
                <a:avLst/>
                <a:gdLst>
                  <a:gd name="T0" fmla="*/ 0 w 25"/>
                  <a:gd name="T1" fmla="*/ 11 h 292"/>
                  <a:gd name="T2" fmla="*/ 1 w 25"/>
                  <a:gd name="T3" fmla="*/ 11 h 292"/>
                  <a:gd name="T4" fmla="*/ 1 w 25"/>
                  <a:gd name="T5" fmla="*/ 0 h 292"/>
                  <a:gd name="T6" fmla="*/ 0 w 25"/>
                  <a:gd name="T7" fmla="*/ 0 h 292"/>
                  <a:gd name="T8" fmla="*/ 0 w 25"/>
                  <a:gd name="T9" fmla="*/ 11 h 292"/>
                  <a:gd name="T10" fmla="*/ 0 w 25"/>
                  <a:gd name="T11" fmla="*/ 11 h 2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92"/>
                  <a:gd name="T20" fmla="*/ 25 w 25"/>
                  <a:gd name="T21" fmla="*/ 292 h 2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92">
                    <a:moveTo>
                      <a:pt x="14" y="292"/>
                    </a:moveTo>
                    <a:lnTo>
                      <a:pt x="25" y="292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292"/>
                    </a:lnTo>
                    <a:lnTo>
                      <a:pt x="14" y="2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56" name="Freeform 133"/>
              <p:cNvSpPr>
                <a:spLocks/>
              </p:cNvSpPr>
              <p:nvPr/>
            </p:nvSpPr>
            <p:spPr bwMode="auto">
              <a:xfrm>
                <a:off x="3458" y="1564"/>
                <a:ext cx="8" cy="4"/>
              </a:xfrm>
              <a:custGeom>
                <a:avLst/>
                <a:gdLst>
                  <a:gd name="T0" fmla="*/ 0 w 25"/>
                  <a:gd name="T1" fmla="*/ 0 h 11"/>
                  <a:gd name="T2" fmla="*/ 0 w 25"/>
                  <a:gd name="T3" fmla="*/ 0 h 11"/>
                  <a:gd name="T4" fmla="*/ 0 w 25"/>
                  <a:gd name="T5" fmla="*/ 0 h 11"/>
                  <a:gd name="T6" fmla="*/ 1 w 25"/>
                  <a:gd name="T7" fmla="*/ 0 h 11"/>
                  <a:gd name="T8" fmla="*/ 1 w 25"/>
                  <a:gd name="T9" fmla="*/ 0 h 11"/>
                  <a:gd name="T10" fmla="*/ 0 w 2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1"/>
                  <a:gd name="T20" fmla="*/ 25 w 2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1">
                    <a:moveTo>
                      <a:pt x="0" y="0"/>
                    </a:moveTo>
                    <a:lnTo>
                      <a:pt x="5" y="6"/>
                    </a:lnTo>
                    <a:lnTo>
                      <a:pt x="14" y="11"/>
                    </a:lnTo>
                    <a:lnTo>
                      <a:pt x="20" y="6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57" name="Freeform 134"/>
              <p:cNvSpPr>
                <a:spLocks/>
              </p:cNvSpPr>
              <p:nvPr/>
            </p:nvSpPr>
            <p:spPr bwMode="auto">
              <a:xfrm>
                <a:off x="3459" y="1945"/>
                <a:ext cx="7" cy="4"/>
              </a:xfrm>
              <a:custGeom>
                <a:avLst/>
                <a:gdLst>
                  <a:gd name="T0" fmla="*/ 0 w 20"/>
                  <a:gd name="T1" fmla="*/ 0 h 10"/>
                  <a:gd name="T2" fmla="*/ 0 w 20"/>
                  <a:gd name="T3" fmla="*/ 0 h 10"/>
                  <a:gd name="T4" fmla="*/ 0 w 20"/>
                  <a:gd name="T5" fmla="*/ 1 h 10"/>
                  <a:gd name="T6" fmla="*/ 1 w 20"/>
                  <a:gd name="T7" fmla="*/ 0 h 10"/>
                  <a:gd name="T8" fmla="*/ 1 w 20"/>
                  <a:gd name="T9" fmla="*/ 0 h 10"/>
                  <a:gd name="T10" fmla="*/ 0 w 20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0"/>
                  <a:gd name="T20" fmla="*/ 20 w 20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0">
                    <a:moveTo>
                      <a:pt x="0" y="0"/>
                    </a:moveTo>
                    <a:lnTo>
                      <a:pt x="5" y="5"/>
                    </a:lnTo>
                    <a:lnTo>
                      <a:pt x="9" y="10"/>
                    </a:lnTo>
                    <a:lnTo>
                      <a:pt x="20" y="5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58" name="Freeform 135"/>
              <p:cNvSpPr>
                <a:spLocks/>
              </p:cNvSpPr>
              <p:nvPr/>
            </p:nvSpPr>
            <p:spPr bwMode="auto">
              <a:xfrm>
                <a:off x="3459" y="1581"/>
                <a:ext cx="7" cy="364"/>
              </a:xfrm>
              <a:custGeom>
                <a:avLst/>
                <a:gdLst>
                  <a:gd name="T0" fmla="*/ 0 w 20"/>
                  <a:gd name="T1" fmla="*/ 0 h 1092"/>
                  <a:gd name="T2" fmla="*/ 0 w 20"/>
                  <a:gd name="T3" fmla="*/ 0 h 1092"/>
                  <a:gd name="T4" fmla="*/ 0 w 20"/>
                  <a:gd name="T5" fmla="*/ 40 h 1092"/>
                  <a:gd name="T6" fmla="*/ 1 w 20"/>
                  <a:gd name="T7" fmla="*/ 40 h 1092"/>
                  <a:gd name="T8" fmla="*/ 1 w 20"/>
                  <a:gd name="T9" fmla="*/ 0 h 1092"/>
                  <a:gd name="T10" fmla="*/ 0 w 20"/>
                  <a:gd name="T11" fmla="*/ 0 h 10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092"/>
                  <a:gd name="T20" fmla="*/ 20 w 20"/>
                  <a:gd name="T21" fmla="*/ 1092 h 10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092">
                    <a:moveTo>
                      <a:pt x="9" y="0"/>
                    </a:moveTo>
                    <a:lnTo>
                      <a:pt x="0" y="0"/>
                    </a:lnTo>
                    <a:lnTo>
                      <a:pt x="0" y="1092"/>
                    </a:lnTo>
                    <a:lnTo>
                      <a:pt x="20" y="1092"/>
                    </a:lnTo>
                    <a:lnTo>
                      <a:pt x="2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59" name="Freeform 136"/>
              <p:cNvSpPr>
                <a:spLocks/>
              </p:cNvSpPr>
              <p:nvPr/>
            </p:nvSpPr>
            <p:spPr bwMode="auto">
              <a:xfrm>
                <a:off x="3459" y="1578"/>
                <a:ext cx="7" cy="3"/>
              </a:xfrm>
              <a:custGeom>
                <a:avLst/>
                <a:gdLst>
                  <a:gd name="T0" fmla="*/ 1 w 20"/>
                  <a:gd name="T1" fmla="*/ 0 h 10"/>
                  <a:gd name="T2" fmla="*/ 1 w 20"/>
                  <a:gd name="T3" fmla="*/ 0 h 10"/>
                  <a:gd name="T4" fmla="*/ 0 w 20"/>
                  <a:gd name="T5" fmla="*/ 0 h 10"/>
                  <a:gd name="T6" fmla="*/ 0 w 20"/>
                  <a:gd name="T7" fmla="*/ 0 h 10"/>
                  <a:gd name="T8" fmla="*/ 0 w 20"/>
                  <a:gd name="T9" fmla="*/ 0 h 10"/>
                  <a:gd name="T10" fmla="*/ 1 w 20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0"/>
                  <a:gd name="T20" fmla="*/ 20 w 20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0">
                    <a:moveTo>
                      <a:pt x="20" y="10"/>
                    </a:moveTo>
                    <a:lnTo>
                      <a:pt x="20" y="4"/>
                    </a:lnTo>
                    <a:lnTo>
                      <a:pt x="9" y="0"/>
                    </a:lnTo>
                    <a:lnTo>
                      <a:pt x="5" y="4"/>
                    </a:lnTo>
                    <a:lnTo>
                      <a:pt x="0" y="10"/>
                    </a:ln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60" name="Freeform 137"/>
              <p:cNvSpPr>
                <a:spLocks/>
              </p:cNvSpPr>
              <p:nvPr/>
            </p:nvSpPr>
            <p:spPr bwMode="auto">
              <a:xfrm>
                <a:off x="3036" y="1905"/>
                <a:ext cx="15" cy="19"/>
              </a:xfrm>
              <a:custGeom>
                <a:avLst/>
                <a:gdLst>
                  <a:gd name="T0" fmla="*/ 1 w 45"/>
                  <a:gd name="T1" fmla="*/ 0 h 55"/>
                  <a:gd name="T2" fmla="*/ 0 w 45"/>
                  <a:gd name="T3" fmla="*/ 1 h 55"/>
                  <a:gd name="T4" fmla="*/ 0 w 45"/>
                  <a:gd name="T5" fmla="*/ 1 h 55"/>
                  <a:gd name="T6" fmla="*/ 1 w 45"/>
                  <a:gd name="T7" fmla="*/ 2 h 55"/>
                  <a:gd name="T8" fmla="*/ 2 w 45"/>
                  <a:gd name="T9" fmla="*/ 2 h 55"/>
                  <a:gd name="T10" fmla="*/ 1 w 45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55"/>
                  <a:gd name="T20" fmla="*/ 45 w 45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55">
                    <a:moveTo>
                      <a:pt x="15" y="0"/>
                    </a:moveTo>
                    <a:lnTo>
                      <a:pt x="0" y="20"/>
                    </a:lnTo>
                    <a:lnTo>
                      <a:pt x="6" y="39"/>
                    </a:lnTo>
                    <a:lnTo>
                      <a:pt x="20" y="55"/>
                    </a:lnTo>
                    <a:lnTo>
                      <a:pt x="45" y="5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61" name="Freeform 138"/>
              <p:cNvSpPr>
                <a:spLocks/>
              </p:cNvSpPr>
              <p:nvPr/>
            </p:nvSpPr>
            <p:spPr bwMode="auto">
              <a:xfrm>
                <a:off x="3041" y="1695"/>
                <a:ext cx="374" cy="227"/>
              </a:xfrm>
              <a:custGeom>
                <a:avLst/>
                <a:gdLst>
                  <a:gd name="T0" fmla="*/ 41 w 1123"/>
                  <a:gd name="T1" fmla="*/ 1 h 680"/>
                  <a:gd name="T2" fmla="*/ 40 w 1123"/>
                  <a:gd name="T3" fmla="*/ 0 h 680"/>
                  <a:gd name="T4" fmla="*/ 0 w 1123"/>
                  <a:gd name="T5" fmla="*/ 23 h 680"/>
                  <a:gd name="T6" fmla="*/ 1 w 1123"/>
                  <a:gd name="T7" fmla="*/ 25 h 680"/>
                  <a:gd name="T8" fmla="*/ 42 w 1123"/>
                  <a:gd name="T9" fmla="*/ 2 h 680"/>
                  <a:gd name="T10" fmla="*/ 41 w 1123"/>
                  <a:gd name="T11" fmla="*/ 1 h 6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3"/>
                  <a:gd name="T19" fmla="*/ 0 h 680"/>
                  <a:gd name="T20" fmla="*/ 1123 w 1123"/>
                  <a:gd name="T21" fmla="*/ 680 h 6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3" h="680">
                    <a:moveTo>
                      <a:pt x="1109" y="26"/>
                    </a:moveTo>
                    <a:lnTo>
                      <a:pt x="1093" y="0"/>
                    </a:lnTo>
                    <a:lnTo>
                      <a:pt x="0" y="630"/>
                    </a:lnTo>
                    <a:lnTo>
                      <a:pt x="30" y="680"/>
                    </a:lnTo>
                    <a:lnTo>
                      <a:pt x="1123" y="51"/>
                    </a:lnTo>
                    <a:lnTo>
                      <a:pt x="1109" y="26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62" name="Freeform 139"/>
              <p:cNvSpPr>
                <a:spLocks/>
              </p:cNvSpPr>
              <p:nvPr/>
            </p:nvSpPr>
            <p:spPr bwMode="auto">
              <a:xfrm>
                <a:off x="3405" y="1693"/>
                <a:ext cx="16" cy="19"/>
              </a:xfrm>
              <a:custGeom>
                <a:avLst/>
                <a:gdLst>
                  <a:gd name="T0" fmla="*/ 1 w 46"/>
                  <a:gd name="T1" fmla="*/ 2 h 57"/>
                  <a:gd name="T2" fmla="*/ 2 w 46"/>
                  <a:gd name="T3" fmla="*/ 1 h 57"/>
                  <a:gd name="T4" fmla="*/ 2 w 46"/>
                  <a:gd name="T5" fmla="*/ 1 h 57"/>
                  <a:gd name="T6" fmla="*/ 1 w 46"/>
                  <a:gd name="T7" fmla="*/ 0 h 57"/>
                  <a:gd name="T8" fmla="*/ 0 w 46"/>
                  <a:gd name="T9" fmla="*/ 0 h 57"/>
                  <a:gd name="T10" fmla="*/ 1 w 46"/>
                  <a:gd name="T11" fmla="*/ 2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57"/>
                  <a:gd name="T20" fmla="*/ 46 w 46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57">
                    <a:moveTo>
                      <a:pt x="30" y="57"/>
                    </a:moveTo>
                    <a:lnTo>
                      <a:pt x="46" y="36"/>
                    </a:lnTo>
                    <a:lnTo>
                      <a:pt x="41" y="16"/>
                    </a:lnTo>
                    <a:lnTo>
                      <a:pt x="25" y="0"/>
                    </a:lnTo>
                    <a:lnTo>
                      <a:pt x="0" y="6"/>
                    </a:lnTo>
                    <a:lnTo>
                      <a:pt x="30" y="57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63" name="Freeform 140"/>
              <p:cNvSpPr>
                <a:spLocks/>
              </p:cNvSpPr>
              <p:nvPr/>
            </p:nvSpPr>
            <p:spPr bwMode="auto">
              <a:xfrm>
                <a:off x="3014" y="1865"/>
                <a:ext cx="27" cy="72"/>
              </a:xfrm>
              <a:custGeom>
                <a:avLst/>
                <a:gdLst>
                  <a:gd name="T0" fmla="*/ 3 w 80"/>
                  <a:gd name="T1" fmla="*/ 1 h 216"/>
                  <a:gd name="T2" fmla="*/ 3 w 80"/>
                  <a:gd name="T3" fmla="*/ 7 h 216"/>
                  <a:gd name="T4" fmla="*/ 0 w 80"/>
                  <a:gd name="T5" fmla="*/ 8 h 216"/>
                  <a:gd name="T6" fmla="*/ 0 w 80"/>
                  <a:gd name="T7" fmla="*/ 0 h 216"/>
                  <a:gd name="T8" fmla="*/ 3 w 80"/>
                  <a:gd name="T9" fmla="*/ 1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216"/>
                  <a:gd name="T17" fmla="*/ 80 w 80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216">
                    <a:moveTo>
                      <a:pt x="80" y="20"/>
                    </a:moveTo>
                    <a:lnTo>
                      <a:pt x="80" y="180"/>
                    </a:lnTo>
                    <a:lnTo>
                      <a:pt x="10" y="216"/>
                    </a:lnTo>
                    <a:lnTo>
                      <a:pt x="0" y="0"/>
                    </a:lnTo>
                    <a:lnTo>
                      <a:pt x="80" y="20"/>
                    </a:lnTo>
                    <a:close/>
                  </a:path>
                </a:pathLst>
              </a:custGeom>
              <a:solidFill>
                <a:srgbClr val="335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64" name="Freeform 141"/>
              <p:cNvSpPr>
                <a:spLocks/>
              </p:cNvSpPr>
              <p:nvPr/>
            </p:nvSpPr>
            <p:spPr bwMode="auto">
              <a:xfrm>
                <a:off x="3018" y="1925"/>
                <a:ext cx="48" cy="42"/>
              </a:xfrm>
              <a:custGeom>
                <a:avLst/>
                <a:gdLst>
                  <a:gd name="T0" fmla="*/ 3 w 146"/>
                  <a:gd name="T1" fmla="*/ 0 h 126"/>
                  <a:gd name="T2" fmla="*/ 0 w 146"/>
                  <a:gd name="T3" fmla="*/ 1 h 126"/>
                  <a:gd name="T4" fmla="*/ 5 w 146"/>
                  <a:gd name="T5" fmla="*/ 5 h 126"/>
                  <a:gd name="T6" fmla="*/ 5 w 146"/>
                  <a:gd name="T7" fmla="*/ 2 h 126"/>
                  <a:gd name="T8" fmla="*/ 3 w 146"/>
                  <a:gd name="T9" fmla="*/ 0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126"/>
                  <a:gd name="T17" fmla="*/ 146 w 146"/>
                  <a:gd name="T18" fmla="*/ 126 h 1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126">
                    <a:moveTo>
                      <a:pt x="70" y="0"/>
                    </a:moveTo>
                    <a:lnTo>
                      <a:pt x="0" y="32"/>
                    </a:lnTo>
                    <a:lnTo>
                      <a:pt x="136" y="126"/>
                    </a:lnTo>
                    <a:lnTo>
                      <a:pt x="146" y="46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668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65" name="Freeform 142"/>
              <p:cNvSpPr>
                <a:spLocks/>
              </p:cNvSpPr>
              <p:nvPr/>
            </p:nvSpPr>
            <p:spPr bwMode="auto">
              <a:xfrm>
                <a:off x="3152" y="1829"/>
                <a:ext cx="18" cy="288"/>
              </a:xfrm>
              <a:custGeom>
                <a:avLst/>
                <a:gdLst>
                  <a:gd name="T0" fmla="*/ 0 w 55"/>
                  <a:gd name="T1" fmla="*/ 32 h 862"/>
                  <a:gd name="T2" fmla="*/ 0 w 55"/>
                  <a:gd name="T3" fmla="*/ 1 h 862"/>
                  <a:gd name="T4" fmla="*/ 2 w 55"/>
                  <a:gd name="T5" fmla="*/ 0 h 862"/>
                  <a:gd name="T6" fmla="*/ 2 w 55"/>
                  <a:gd name="T7" fmla="*/ 31 h 862"/>
                  <a:gd name="T8" fmla="*/ 0 w 55"/>
                  <a:gd name="T9" fmla="*/ 32 h 8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862"/>
                  <a:gd name="T17" fmla="*/ 55 w 55"/>
                  <a:gd name="T18" fmla="*/ 862 h 8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862">
                    <a:moveTo>
                      <a:pt x="0" y="862"/>
                    </a:moveTo>
                    <a:lnTo>
                      <a:pt x="0" y="36"/>
                    </a:lnTo>
                    <a:lnTo>
                      <a:pt x="55" y="0"/>
                    </a:lnTo>
                    <a:lnTo>
                      <a:pt x="55" y="827"/>
                    </a:lnTo>
                    <a:lnTo>
                      <a:pt x="0" y="862"/>
                    </a:lnTo>
                    <a:close/>
                  </a:path>
                </a:pathLst>
              </a:custGeom>
              <a:solidFill>
                <a:srgbClr val="335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66" name="Freeform 143"/>
              <p:cNvSpPr>
                <a:spLocks/>
              </p:cNvSpPr>
              <p:nvPr/>
            </p:nvSpPr>
            <p:spPr bwMode="auto">
              <a:xfrm>
                <a:off x="2932" y="1702"/>
                <a:ext cx="238" cy="138"/>
              </a:xfrm>
              <a:custGeom>
                <a:avLst/>
                <a:gdLst>
                  <a:gd name="T0" fmla="*/ 24 w 716"/>
                  <a:gd name="T1" fmla="*/ 15 h 412"/>
                  <a:gd name="T2" fmla="*/ 0 w 716"/>
                  <a:gd name="T3" fmla="*/ 1 h 412"/>
                  <a:gd name="T4" fmla="*/ 2 w 716"/>
                  <a:gd name="T5" fmla="*/ 0 h 412"/>
                  <a:gd name="T6" fmla="*/ 26 w 716"/>
                  <a:gd name="T7" fmla="*/ 14 h 412"/>
                  <a:gd name="T8" fmla="*/ 24 w 716"/>
                  <a:gd name="T9" fmla="*/ 15 h 4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6"/>
                  <a:gd name="T16" fmla="*/ 0 h 412"/>
                  <a:gd name="T17" fmla="*/ 716 w 716"/>
                  <a:gd name="T18" fmla="*/ 412 h 4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6" h="412">
                    <a:moveTo>
                      <a:pt x="661" y="412"/>
                    </a:moveTo>
                    <a:lnTo>
                      <a:pt x="0" y="30"/>
                    </a:lnTo>
                    <a:lnTo>
                      <a:pt x="51" y="0"/>
                    </a:lnTo>
                    <a:lnTo>
                      <a:pt x="716" y="381"/>
                    </a:lnTo>
                    <a:lnTo>
                      <a:pt x="661" y="412"/>
                    </a:lnTo>
                    <a:close/>
                  </a:path>
                </a:pathLst>
              </a:custGeom>
              <a:solidFill>
                <a:srgbClr val="668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67" name="Freeform 144"/>
              <p:cNvSpPr>
                <a:spLocks noEditPoints="1"/>
              </p:cNvSpPr>
              <p:nvPr/>
            </p:nvSpPr>
            <p:spPr bwMode="auto">
              <a:xfrm>
                <a:off x="2932" y="1712"/>
                <a:ext cx="220" cy="405"/>
              </a:xfrm>
              <a:custGeom>
                <a:avLst/>
                <a:gdLst>
                  <a:gd name="T0" fmla="*/ 10 w 661"/>
                  <a:gd name="T1" fmla="*/ 25 h 1213"/>
                  <a:gd name="T2" fmla="*/ 10 w 661"/>
                  <a:gd name="T3" fmla="*/ 18 h 1213"/>
                  <a:gd name="T4" fmla="*/ 14 w 661"/>
                  <a:gd name="T5" fmla="*/ 20 h 1213"/>
                  <a:gd name="T6" fmla="*/ 14 w 661"/>
                  <a:gd name="T7" fmla="*/ 27 h 1213"/>
                  <a:gd name="T8" fmla="*/ 10 w 661"/>
                  <a:gd name="T9" fmla="*/ 25 h 1213"/>
                  <a:gd name="T10" fmla="*/ 0 w 661"/>
                  <a:gd name="T11" fmla="*/ 31 h 1213"/>
                  <a:gd name="T12" fmla="*/ 0 w 661"/>
                  <a:gd name="T13" fmla="*/ 0 h 1213"/>
                  <a:gd name="T14" fmla="*/ 24 w 661"/>
                  <a:gd name="T15" fmla="*/ 14 h 1213"/>
                  <a:gd name="T16" fmla="*/ 24 w 661"/>
                  <a:gd name="T17" fmla="*/ 45 h 1213"/>
                  <a:gd name="T18" fmla="*/ 0 w 661"/>
                  <a:gd name="T19" fmla="*/ 31 h 12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1"/>
                  <a:gd name="T31" fmla="*/ 0 h 1213"/>
                  <a:gd name="T32" fmla="*/ 661 w 661"/>
                  <a:gd name="T33" fmla="*/ 1213 h 12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1" h="1213">
                    <a:moveTo>
                      <a:pt x="273" y="670"/>
                    </a:moveTo>
                    <a:lnTo>
                      <a:pt x="273" y="478"/>
                    </a:lnTo>
                    <a:lnTo>
                      <a:pt x="383" y="543"/>
                    </a:lnTo>
                    <a:lnTo>
                      <a:pt x="383" y="734"/>
                    </a:lnTo>
                    <a:lnTo>
                      <a:pt x="273" y="670"/>
                    </a:lnTo>
                    <a:close/>
                    <a:moveTo>
                      <a:pt x="0" y="830"/>
                    </a:moveTo>
                    <a:lnTo>
                      <a:pt x="0" y="0"/>
                    </a:lnTo>
                    <a:lnTo>
                      <a:pt x="661" y="382"/>
                    </a:lnTo>
                    <a:lnTo>
                      <a:pt x="661" y="1213"/>
                    </a:lnTo>
                    <a:lnTo>
                      <a:pt x="0" y="830"/>
                    </a:lnTo>
                    <a:close/>
                  </a:path>
                </a:pathLst>
              </a:custGeom>
              <a:solidFill>
                <a:srgbClr val="4C72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68" name="Freeform 145"/>
              <p:cNvSpPr>
                <a:spLocks/>
              </p:cNvSpPr>
              <p:nvPr/>
            </p:nvSpPr>
            <p:spPr bwMode="auto">
              <a:xfrm>
                <a:off x="3019" y="1934"/>
                <a:ext cx="5" cy="5"/>
              </a:xfrm>
              <a:custGeom>
                <a:avLst/>
                <a:gdLst>
                  <a:gd name="T0" fmla="*/ 0 w 15"/>
                  <a:gd name="T1" fmla="*/ 0 h 15"/>
                  <a:gd name="T2" fmla="*/ 0 w 15"/>
                  <a:gd name="T3" fmla="*/ 0 h 15"/>
                  <a:gd name="T4" fmla="*/ 0 w 15"/>
                  <a:gd name="T5" fmla="*/ 0 h 15"/>
                  <a:gd name="T6" fmla="*/ 0 w 15"/>
                  <a:gd name="T7" fmla="*/ 1 h 15"/>
                  <a:gd name="T8" fmla="*/ 1 w 15"/>
                  <a:gd name="T9" fmla="*/ 1 h 15"/>
                  <a:gd name="T10" fmla="*/ 0 w 15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4" y="0"/>
                    </a:moveTo>
                    <a:lnTo>
                      <a:pt x="0" y="6"/>
                    </a:lnTo>
                    <a:lnTo>
                      <a:pt x="0" y="10"/>
                    </a:lnTo>
                    <a:lnTo>
                      <a:pt x="4" y="15"/>
                    </a:lnTo>
                    <a:lnTo>
                      <a:pt x="15" y="1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69" name="Freeform 146"/>
              <p:cNvSpPr>
                <a:spLocks/>
              </p:cNvSpPr>
              <p:nvPr/>
            </p:nvSpPr>
            <p:spPr bwMode="auto">
              <a:xfrm>
                <a:off x="3021" y="1922"/>
                <a:ext cx="22" cy="17"/>
              </a:xfrm>
              <a:custGeom>
                <a:avLst/>
                <a:gdLst>
                  <a:gd name="T0" fmla="*/ 2 w 66"/>
                  <a:gd name="T1" fmla="*/ 0 h 50"/>
                  <a:gd name="T2" fmla="*/ 2 w 66"/>
                  <a:gd name="T3" fmla="*/ 0 h 50"/>
                  <a:gd name="T4" fmla="*/ 0 w 66"/>
                  <a:gd name="T5" fmla="*/ 1 h 50"/>
                  <a:gd name="T6" fmla="*/ 0 w 66"/>
                  <a:gd name="T7" fmla="*/ 2 h 50"/>
                  <a:gd name="T8" fmla="*/ 2 w 66"/>
                  <a:gd name="T9" fmla="*/ 1 h 50"/>
                  <a:gd name="T10" fmla="*/ 2 w 66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50"/>
                  <a:gd name="T20" fmla="*/ 66 w 6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50">
                    <a:moveTo>
                      <a:pt x="61" y="9"/>
                    </a:moveTo>
                    <a:lnTo>
                      <a:pt x="57" y="0"/>
                    </a:lnTo>
                    <a:lnTo>
                      <a:pt x="0" y="35"/>
                    </a:lnTo>
                    <a:lnTo>
                      <a:pt x="11" y="50"/>
                    </a:lnTo>
                    <a:lnTo>
                      <a:pt x="66" y="14"/>
                    </a:lnTo>
                    <a:lnTo>
                      <a:pt x="61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70" name="Freeform 147"/>
              <p:cNvSpPr>
                <a:spLocks/>
              </p:cNvSpPr>
              <p:nvPr/>
            </p:nvSpPr>
            <p:spPr bwMode="auto">
              <a:xfrm>
                <a:off x="3040" y="1922"/>
                <a:ext cx="4" cy="5"/>
              </a:xfrm>
              <a:custGeom>
                <a:avLst/>
                <a:gdLst>
                  <a:gd name="T0" fmla="*/ 0 w 14"/>
                  <a:gd name="T1" fmla="*/ 1 h 14"/>
                  <a:gd name="T2" fmla="*/ 0 w 14"/>
                  <a:gd name="T3" fmla="*/ 0 h 14"/>
                  <a:gd name="T4" fmla="*/ 0 w 14"/>
                  <a:gd name="T5" fmla="*/ 0 h 14"/>
                  <a:gd name="T6" fmla="*/ 0 w 14"/>
                  <a:gd name="T7" fmla="*/ 0 h 14"/>
                  <a:gd name="T8" fmla="*/ 0 w 14"/>
                  <a:gd name="T9" fmla="*/ 0 h 14"/>
                  <a:gd name="T10" fmla="*/ 0 w 14"/>
                  <a:gd name="T11" fmla="*/ 1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4"/>
                  <a:gd name="T20" fmla="*/ 14 w 14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4">
                    <a:moveTo>
                      <a:pt x="9" y="14"/>
                    </a:moveTo>
                    <a:lnTo>
                      <a:pt x="14" y="9"/>
                    </a:lnTo>
                    <a:lnTo>
                      <a:pt x="14" y="5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71" name="Freeform 148"/>
              <p:cNvSpPr>
                <a:spLocks/>
              </p:cNvSpPr>
              <p:nvPr/>
            </p:nvSpPr>
            <p:spPr bwMode="auto">
              <a:xfrm>
                <a:off x="3019" y="1934"/>
                <a:ext cx="5" cy="5"/>
              </a:xfrm>
              <a:custGeom>
                <a:avLst/>
                <a:gdLst>
                  <a:gd name="T0" fmla="*/ 0 w 15"/>
                  <a:gd name="T1" fmla="*/ 0 h 15"/>
                  <a:gd name="T2" fmla="*/ 0 w 15"/>
                  <a:gd name="T3" fmla="*/ 0 h 15"/>
                  <a:gd name="T4" fmla="*/ 0 w 15"/>
                  <a:gd name="T5" fmla="*/ 0 h 15"/>
                  <a:gd name="T6" fmla="*/ 0 w 15"/>
                  <a:gd name="T7" fmla="*/ 1 h 15"/>
                  <a:gd name="T8" fmla="*/ 1 w 15"/>
                  <a:gd name="T9" fmla="*/ 1 h 15"/>
                  <a:gd name="T10" fmla="*/ 0 w 15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4" y="0"/>
                    </a:moveTo>
                    <a:lnTo>
                      <a:pt x="0" y="6"/>
                    </a:lnTo>
                    <a:lnTo>
                      <a:pt x="0" y="10"/>
                    </a:lnTo>
                    <a:lnTo>
                      <a:pt x="4" y="15"/>
                    </a:lnTo>
                    <a:lnTo>
                      <a:pt x="15" y="1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72" name="Freeform 149"/>
              <p:cNvSpPr>
                <a:spLocks/>
              </p:cNvSpPr>
              <p:nvPr/>
            </p:nvSpPr>
            <p:spPr bwMode="auto">
              <a:xfrm>
                <a:off x="3021" y="1922"/>
                <a:ext cx="22" cy="17"/>
              </a:xfrm>
              <a:custGeom>
                <a:avLst/>
                <a:gdLst>
                  <a:gd name="T0" fmla="*/ 2 w 66"/>
                  <a:gd name="T1" fmla="*/ 0 h 50"/>
                  <a:gd name="T2" fmla="*/ 2 w 66"/>
                  <a:gd name="T3" fmla="*/ 0 h 50"/>
                  <a:gd name="T4" fmla="*/ 0 w 66"/>
                  <a:gd name="T5" fmla="*/ 1 h 50"/>
                  <a:gd name="T6" fmla="*/ 0 w 66"/>
                  <a:gd name="T7" fmla="*/ 2 h 50"/>
                  <a:gd name="T8" fmla="*/ 2 w 66"/>
                  <a:gd name="T9" fmla="*/ 1 h 50"/>
                  <a:gd name="T10" fmla="*/ 2 w 66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50"/>
                  <a:gd name="T20" fmla="*/ 66 w 6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50">
                    <a:moveTo>
                      <a:pt x="61" y="9"/>
                    </a:moveTo>
                    <a:lnTo>
                      <a:pt x="57" y="0"/>
                    </a:lnTo>
                    <a:lnTo>
                      <a:pt x="0" y="35"/>
                    </a:lnTo>
                    <a:lnTo>
                      <a:pt x="11" y="50"/>
                    </a:lnTo>
                    <a:lnTo>
                      <a:pt x="66" y="14"/>
                    </a:lnTo>
                    <a:lnTo>
                      <a:pt x="61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73" name="Freeform 150"/>
              <p:cNvSpPr>
                <a:spLocks/>
              </p:cNvSpPr>
              <p:nvPr/>
            </p:nvSpPr>
            <p:spPr bwMode="auto">
              <a:xfrm>
                <a:off x="3040" y="1922"/>
                <a:ext cx="4" cy="5"/>
              </a:xfrm>
              <a:custGeom>
                <a:avLst/>
                <a:gdLst>
                  <a:gd name="T0" fmla="*/ 0 w 14"/>
                  <a:gd name="T1" fmla="*/ 1 h 14"/>
                  <a:gd name="T2" fmla="*/ 0 w 14"/>
                  <a:gd name="T3" fmla="*/ 0 h 14"/>
                  <a:gd name="T4" fmla="*/ 0 w 14"/>
                  <a:gd name="T5" fmla="*/ 0 h 14"/>
                  <a:gd name="T6" fmla="*/ 0 w 14"/>
                  <a:gd name="T7" fmla="*/ 0 h 14"/>
                  <a:gd name="T8" fmla="*/ 0 w 14"/>
                  <a:gd name="T9" fmla="*/ 0 h 14"/>
                  <a:gd name="T10" fmla="*/ 0 w 14"/>
                  <a:gd name="T11" fmla="*/ 1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4"/>
                  <a:gd name="T20" fmla="*/ 14 w 14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4">
                    <a:moveTo>
                      <a:pt x="9" y="14"/>
                    </a:moveTo>
                    <a:lnTo>
                      <a:pt x="14" y="9"/>
                    </a:lnTo>
                    <a:lnTo>
                      <a:pt x="14" y="5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74" name="Freeform 151"/>
              <p:cNvSpPr>
                <a:spLocks/>
              </p:cNvSpPr>
              <p:nvPr/>
            </p:nvSpPr>
            <p:spPr bwMode="auto">
              <a:xfrm>
                <a:off x="3038" y="1878"/>
                <a:ext cx="6" cy="4"/>
              </a:xfrm>
              <a:custGeom>
                <a:avLst/>
                <a:gdLst>
                  <a:gd name="T0" fmla="*/ 1 w 19"/>
                  <a:gd name="T1" fmla="*/ 0 h 11"/>
                  <a:gd name="T2" fmla="*/ 1 w 19"/>
                  <a:gd name="T3" fmla="*/ 0 h 11"/>
                  <a:gd name="T4" fmla="*/ 0 w 19"/>
                  <a:gd name="T5" fmla="*/ 0 h 11"/>
                  <a:gd name="T6" fmla="*/ 0 w 19"/>
                  <a:gd name="T7" fmla="*/ 0 h 11"/>
                  <a:gd name="T8" fmla="*/ 0 w 19"/>
                  <a:gd name="T9" fmla="*/ 0 h 11"/>
                  <a:gd name="T10" fmla="*/ 1 w 19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1"/>
                  <a:gd name="T20" fmla="*/ 19 w 19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1">
                    <a:moveTo>
                      <a:pt x="19" y="11"/>
                    </a:moveTo>
                    <a:lnTo>
                      <a:pt x="19" y="6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0" y="11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75" name="Freeform 152"/>
              <p:cNvSpPr>
                <a:spLocks/>
              </p:cNvSpPr>
              <p:nvPr/>
            </p:nvSpPr>
            <p:spPr bwMode="auto">
              <a:xfrm>
                <a:off x="3038" y="1882"/>
                <a:ext cx="6" cy="47"/>
              </a:xfrm>
              <a:custGeom>
                <a:avLst/>
                <a:gdLst>
                  <a:gd name="T0" fmla="*/ 0 w 19"/>
                  <a:gd name="T1" fmla="*/ 4 h 141"/>
                  <a:gd name="T2" fmla="*/ 1 w 19"/>
                  <a:gd name="T3" fmla="*/ 5 h 141"/>
                  <a:gd name="T4" fmla="*/ 1 w 19"/>
                  <a:gd name="T5" fmla="*/ 0 h 141"/>
                  <a:gd name="T6" fmla="*/ 0 w 19"/>
                  <a:gd name="T7" fmla="*/ 0 h 141"/>
                  <a:gd name="T8" fmla="*/ 0 w 19"/>
                  <a:gd name="T9" fmla="*/ 5 h 141"/>
                  <a:gd name="T10" fmla="*/ 0 w 19"/>
                  <a:gd name="T11" fmla="*/ 5 h 141"/>
                  <a:gd name="T12" fmla="*/ 0 w 19"/>
                  <a:gd name="T13" fmla="*/ 5 h 141"/>
                  <a:gd name="T14" fmla="*/ 0 w 19"/>
                  <a:gd name="T15" fmla="*/ 5 h 141"/>
                  <a:gd name="T16" fmla="*/ 0 w 19"/>
                  <a:gd name="T17" fmla="*/ 5 h 141"/>
                  <a:gd name="T18" fmla="*/ 1 w 19"/>
                  <a:gd name="T19" fmla="*/ 5 h 141"/>
                  <a:gd name="T20" fmla="*/ 1 w 19"/>
                  <a:gd name="T21" fmla="*/ 5 h 141"/>
                  <a:gd name="T22" fmla="*/ 0 w 19"/>
                  <a:gd name="T23" fmla="*/ 4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"/>
                  <a:gd name="T37" fmla="*/ 0 h 141"/>
                  <a:gd name="T38" fmla="*/ 19 w 19"/>
                  <a:gd name="T39" fmla="*/ 141 h 1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" h="141">
                    <a:moveTo>
                      <a:pt x="14" y="121"/>
                    </a:moveTo>
                    <a:lnTo>
                      <a:pt x="19" y="13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130"/>
                    </a:lnTo>
                    <a:lnTo>
                      <a:pt x="5" y="135"/>
                    </a:lnTo>
                    <a:lnTo>
                      <a:pt x="0" y="130"/>
                    </a:lnTo>
                    <a:lnTo>
                      <a:pt x="5" y="135"/>
                    </a:lnTo>
                    <a:lnTo>
                      <a:pt x="9" y="141"/>
                    </a:lnTo>
                    <a:lnTo>
                      <a:pt x="19" y="135"/>
                    </a:lnTo>
                    <a:lnTo>
                      <a:pt x="19" y="130"/>
                    </a:lnTo>
                    <a:lnTo>
                      <a:pt x="14" y="1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76" name="Freeform 153"/>
              <p:cNvSpPr>
                <a:spLocks/>
              </p:cNvSpPr>
              <p:nvPr/>
            </p:nvSpPr>
            <p:spPr bwMode="auto">
              <a:xfrm>
                <a:off x="3040" y="1922"/>
                <a:ext cx="21" cy="17"/>
              </a:xfrm>
              <a:custGeom>
                <a:avLst/>
                <a:gdLst>
                  <a:gd name="T0" fmla="*/ 2 w 64"/>
                  <a:gd name="T1" fmla="*/ 2 h 50"/>
                  <a:gd name="T2" fmla="*/ 2 w 64"/>
                  <a:gd name="T3" fmla="*/ 1 h 50"/>
                  <a:gd name="T4" fmla="*/ 0 w 64"/>
                  <a:gd name="T5" fmla="*/ 0 h 50"/>
                  <a:gd name="T6" fmla="*/ 0 w 64"/>
                  <a:gd name="T7" fmla="*/ 1 h 50"/>
                  <a:gd name="T8" fmla="*/ 2 w 64"/>
                  <a:gd name="T9" fmla="*/ 2 h 50"/>
                  <a:gd name="T10" fmla="*/ 2 w 64"/>
                  <a:gd name="T11" fmla="*/ 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50"/>
                  <a:gd name="T20" fmla="*/ 64 w 6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50">
                    <a:moveTo>
                      <a:pt x="59" y="41"/>
                    </a:moveTo>
                    <a:lnTo>
                      <a:pt x="64" y="35"/>
                    </a:lnTo>
                    <a:lnTo>
                      <a:pt x="9" y="0"/>
                    </a:lnTo>
                    <a:lnTo>
                      <a:pt x="0" y="14"/>
                    </a:lnTo>
                    <a:lnTo>
                      <a:pt x="55" y="50"/>
                    </a:lnTo>
                    <a:lnTo>
                      <a:pt x="59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77" name="Freeform 154"/>
              <p:cNvSpPr>
                <a:spLocks/>
              </p:cNvSpPr>
              <p:nvPr/>
            </p:nvSpPr>
            <p:spPr bwMode="auto">
              <a:xfrm>
                <a:off x="3058" y="1934"/>
                <a:ext cx="5" cy="5"/>
              </a:xfrm>
              <a:custGeom>
                <a:avLst/>
                <a:gdLst>
                  <a:gd name="T0" fmla="*/ 0 w 15"/>
                  <a:gd name="T1" fmla="*/ 1 h 15"/>
                  <a:gd name="T2" fmla="*/ 0 w 15"/>
                  <a:gd name="T3" fmla="*/ 1 h 15"/>
                  <a:gd name="T4" fmla="*/ 0 w 15"/>
                  <a:gd name="T5" fmla="*/ 0 h 15"/>
                  <a:gd name="T6" fmla="*/ 1 w 15"/>
                  <a:gd name="T7" fmla="*/ 0 h 15"/>
                  <a:gd name="T8" fmla="*/ 0 w 15"/>
                  <a:gd name="T9" fmla="*/ 0 h 15"/>
                  <a:gd name="T10" fmla="*/ 0 w 15"/>
                  <a:gd name="T11" fmla="*/ 1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0" y="15"/>
                    </a:moveTo>
                    <a:lnTo>
                      <a:pt x="4" y="15"/>
                    </a:lnTo>
                    <a:lnTo>
                      <a:pt x="9" y="10"/>
                    </a:lnTo>
                    <a:lnTo>
                      <a:pt x="15" y="6"/>
                    </a:lnTo>
                    <a:lnTo>
                      <a:pt x="9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78" name="Freeform 155"/>
              <p:cNvSpPr>
                <a:spLocks/>
              </p:cNvSpPr>
              <p:nvPr/>
            </p:nvSpPr>
            <p:spPr bwMode="auto">
              <a:xfrm>
                <a:off x="3038" y="1878"/>
                <a:ext cx="6" cy="4"/>
              </a:xfrm>
              <a:custGeom>
                <a:avLst/>
                <a:gdLst>
                  <a:gd name="T0" fmla="*/ 1 w 19"/>
                  <a:gd name="T1" fmla="*/ 0 h 11"/>
                  <a:gd name="T2" fmla="*/ 1 w 19"/>
                  <a:gd name="T3" fmla="*/ 0 h 11"/>
                  <a:gd name="T4" fmla="*/ 0 w 19"/>
                  <a:gd name="T5" fmla="*/ 0 h 11"/>
                  <a:gd name="T6" fmla="*/ 0 w 19"/>
                  <a:gd name="T7" fmla="*/ 0 h 11"/>
                  <a:gd name="T8" fmla="*/ 0 w 19"/>
                  <a:gd name="T9" fmla="*/ 0 h 11"/>
                  <a:gd name="T10" fmla="*/ 1 w 19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1"/>
                  <a:gd name="T20" fmla="*/ 19 w 19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1">
                    <a:moveTo>
                      <a:pt x="19" y="11"/>
                    </a:moveTo>
                    <a:lnTo>
                      <a:pt x="19" y="6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0" y="11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79" name="Freeform 156"/>
              <p:cNvSpPr>
                <a:spLocks/>
              </p:cNvSpPr>
              <p:nvPr/>
            </p:nvSpPr>
            <p:spPr bwMode="auto">
              <a:xfrm>
                <a:off x="3038" y="1882"/>
                <a:ext cx="6" cy="47"/>
              </a:xfrm>
              <a:custGeom>
                <a:avLst/>
                <a:gdLst>
                  <a:gd name="T0" fmla="*/ 0 w 19"/>
                  <a:gd name="T1" fmla="*/ 4 h 141"/>
                  <a:gd name="T2" fmla="*/ 1 w 19"/>
                  <a:gd name="T3" fmla="*/ 5 h 141"/>
                  <a:gd name="T4" fmla="*/ 1 w 19"/>
                  <a:gd name="T5" fmla="*/ 0 h 141"/>
                  <a:gd name="T6" fmla="*/ 0 w 19"/>
                  <a:gd name="T7" fmla="*/ 0 h 141"/>
                  <a:gd name="T8" fmla="*/ 0 w 19"/>
                  <a:gd name="T9" fmla="*/ 5 h 141"/>
                  <a:gd name="T10" fmla="*/ 0 w 19"/>
                  <a:gd name="T11" fmla="*/ 5 h 141"/>
                  <a:gd name="T12" fmla="*/ 0 w 19"/>
                  <a:gd name="T13" fmla="*/ 5 h 141"/>
                  <a:gd name="T14" fmla="*/ 0 w 19"/>
                  <a:gd name="T15" fmla="*/ 5 h 141"/>
                  <a:gd name="T16" fmla="*/ 0 w 19"/>
                  <a:gd name="T17" fmla="*/ 5 h 141"/>
                  <a:gd name="T18" fmla="*/ 1 w 19"/>
                  <a:gd name="T19" fmla="*/ 5 h 141"/>
                  <a:gd name="T20" fmla="*/ 1 w 19"/>
                  <a:gd name="T21" fmla="*/ 5 h 141"/>
                  <a:gd name="T22" fmla="*/ 0 w 19"/>
                  <a:gd name="T23" fmla="*/ 4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"/>
                  <a:gd name="T37" fmla="*/ 0 h 141"/>
                  <a:gd name="T38" fmla="*/ 19 w 19"/>
                  <a:gd name="T39" fmla="*/ 141 h 1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" h="141">
                    <a:moveTo>
                      <a:pt x="14" y="121"/>
                    </a:moveTo>
                    <a:lnTo>
                      <a:pt x="19" y="13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130"/>
                    </a:lnTo>
                    <a:lnTo>
                      <a:pt x="5" y="135"/>
                    </a:lnTo>
                    <a:lnTo>
                      <a:pt x="0" y="130"/>
                    </a:lnTo>
                    <a:lnTo>
                      <a:pt x="5" y="135"/>
                    </a:lnTo>
                    <a:lnTo>
                      <a:pt x="9" y="141"/>
                    </a:lnTo>
                    <a:lnTo>
                      <a:pt x="19" y="135"/>
                    </a:lnTo>
                    <a:lnTo>
                      <a:pt x="19" y="130"/>
                    </a:lnTo>
                    <a:lnTo>
                      <a:pt x="14" y="1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80" name="Freeform 157"/>
              <p:cNvSpPr>
                <a:spLocks/>
              </p:cNvSpPr>
              <p:nvPr/>
            </p:nvSpPr>
            <p:spPr bwMode="auto">
              <a:xfrm>
                <a:off x="3040" y="1922"/>
                <a:ext cx="21" cy="17"/>
              </a:xfrm>
              <a:custGeom>
                <a:avLst/>
                <a:gdLst>
                  <a:gd name="T0" fmla="*/ 2 w 64"/>
                  <a:gd name="T1" fmla="*/ 2 h 50"/>
                  <a:gd name="T2" fmla="*/ 2 w 64"/>
                  <a:gd name="T3" fmla="*/ 1 h 50"/>
                  <a:gd name="T4" fmla="*/ 0 w 64"/>
                  <a:gd name="T5" fmla="*/ 0 h 50"/>
                  <a:gd name="T6" fmla="*/ 0 w 64"/>
                  <a:gd name="T7" fmla="*/ 1 h 50"/>
                  <a:gd name="T8" fmla="*/ 2 w 64"/>
                  <a:gd name="T9" fmla="*/ 2 h 50"/>
                  <a:gd name="T10" fmla="*/ 2 w 64"/>
                  <a:gd name="T11" fmla="*/ 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50"/>
                  <a:gd name="T20" fmla="*/ 64 w 6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50">
                    <a:moveTo>
                      <a:pt x="59" y="41"/>
                    </a:moveTo>
                    <a:lnTo>
                      <a:pt x="64" y="35"/>
                    </a:lnTo>
                    <a:lnTo>
                      <a:pt x="9" y="0"/>
                    </a:lnTo>
                    <a:lnTo>
                      <a:pt x="0" y="14"/>
                    </a:lnTo>
                    <a:lnTo>
                      <a:pt x="55" y="50"/>
                    </a:lnTo>
                    <a:lnTo>
                      <a:pt x="59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81" name="Freeform 158"/>
              <p:cNvSpPr>
                <a:spLocks/>
              </p:cNvSpPr>
              <p:nvPr/>
            </p:nvSpPr>
            <p:spPr bwMode="auto">
              <a:xfrm>
                <a:off x="3058" y="1934"/>
                <a:ext cx="5" cy="5"/>
              </a:xfrm>
              <a:custGeom>
                <a:avLst/>
                <a:gdLst>
                  <a:gd name="T0" fmla="*/ 0 w 15"/>
                  <a:gd name="T1" fmla="*/ 1 h 15"/>
                  <a:gd name="T2" fmla="*/ 0 w 15"/>
                  <a:gd name="T3" fmla="*/ 1 h 15"/>
                  <a:gd name="T4" fmla="*/ 0 w 15"/>
                  <a:gd name="T5" fmla="*/ 0 h 15"/>
                  <a:gd name="T6" fmla="*/ 1 w 15"/>
                  <a:gd name="T7" fmla="*/ 0 h 15"/>
                  <a:gd name="T8" fmla="*/ 0 w 15"/>
                  <a:gd name="T9" fmla="*/ 0 h 15"/>
                  <a:gd name="T10" fmla="*/ 0 w 15"/>
                  <a:gd name="T11" fmla="*/ 1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0" y="15"/>
                    </a:moveTo>
                    <a:lnTo>
                      <a:pt x="4" y="15"/>
                    </a:lnTo>
                    <a:lnTo>
                      <a:pt x="9" y="10"/>
                    </a:lnTo>
                    <a:lnTo>
                      <a:pt x="15" y="6"/>
                    </a:lnTo>
                    <a:lnTo>
                      <a:pt x="9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82" name="Freeform 159"/>
              <p:cNvSpPr>
                <a:spLocks/>
              </p:cNvSpPr>
              <p:nvPr/>
            </p:nvSpPr>
            <p:spPr bwMode="auto">
              <a:xfrm>
                <a:off x="3148" y="2113"/>
                <a:ext cx="6" cy="5"/>
              </a:xfrm>
              <a:custGeom>
                <a:avLst/>
                <a:gdLst>
                  <a:gd name="T0" fmla="*/ 0 w 16"/>
                  <a:gd name="T1" fmla="*/ 0 h 14"/>
                  <a:gd name="T2" fmla="*/ 0 w 16"/>
                  <a:gd name="T3" fmla="*/ 0 h 14"/>
                  <a:gd name="T4" fmla="*/ 0 w 16"/>
                  <a:gd name="T5" fmla="*/ 0 h 14"/>
                  <a:gd name="T6" fmla="*/ 1 w 16"/>
                  <a:gd name="T7" fmla="*/ 1 h 14"/>
                  <a:gd name="T8" fmla="*/ 1 w 16"/>
                  <a:gd name="T9" fmla="*/ 1 h 14"/>
                  <a:gd name="T10" fmla="*/ 0 w 16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4"/>
                  <a:gd name="T20" fmla="*/ 16 w 16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4">
                    <a:moveTo>
                      <a:pt x="6" y="0"/>
                    </a:moveTo>
                    <a:lnTo>
                      <a:pt x="0" y="5"/>
                    </a:lnTo>
                    <a:lnTo>
                      <a:pt x="6" y="10"/>
                    </a:lnTo>
                    <a:lnTo>
                      <a:pt x="11" y="14"/>
                    </a:lnTo>
                    <a:lnTo>
                      <a:pt x="16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83" name="Freeform 160"/>
              <p:cNvSpPr>
                <a:spLocks/>
              </p:cNvSpPr>
              <p:nvPr/>
            </p:nvSpPr>
            <p:spPr bwMode="auto">
              <a:xfrm>
                <a:off x="3150" y="2101"/>
                <a:ext cx="22" cy="17"/>
              </a:xfrm>
              <a:custGeom>
                <a:avLst/>
                <a:gdLst>
                  <a:gd name="T0" fmla="*/ 2 w 65"/>
                  <a:gd name="T1" fmla="*/ 0 h 50"/>
                  <a:gd name="T2" fmla="*/ 2 w 65"/>
                  <a:gd name="T3" fmla="*/ 0 h 50"/>
                  <a:gd name="T4" fmla="*/ 0 w 65"/>
                  <a:gd name="T5" fmla="*/ 1 h 50"/>
                  <a:gd name="T6" fmla="*/ 0 w 65"/>
                  <a:gd name="T7" fmla="*/ 2 h 50"/>
                  <a:gd name="T8" fmla="*/ 2 w 65"/>
                  <a:gd name="T9" fmla="*/ 1 h 50"/>
                  <a:gd name="T10" fmla="*/ 2 w 65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50"/>
                  <a:gd name="T20" fmla="*/ 65 w 6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50">
                    <a:moveTo>
                      <a:pt x="60" y="11"/>
                    </a:moveTo>
                    <a:lnTo>
                      <a:pt x="55" y="0"/>
                    </a:lnTo>
                    <a:lnTo>
                      <a:pt x="0" y="36"/>
                    </a:lnTo>
                    <a:lnTo>
                      <a:pt x="10" y="50"/>
                    </a:lnTo>
                    <a:lnTo>
                      <a:pt x="65" y="21"/>
                    </a:lnTo>
                    <a:lnTo>
                      <a:pt x="6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84" name="Freeform 161"/>
              <p:cNvSpPr>
                <a:spLocks/>
              </p:cNvSpPr>
              <p:nvPr/>
            </p:nvSpPr>
            <p:spPr bwMode="auto">
              <a:xfrm>
                <a:off x="3169" y="2101"/>
                <a:ext cx="5" cy="7"/>
              </a:xfrm>
              <a:custGeom>
                <a:avLst/>
                <a:gdLst>
                  <a:gd name="T0" fmla="*/ 0 w 15"/>
                  <a:gd name="T1" fmla="*/ 1 h 21"/>
                  <a:gd name="T2" fmla="*/ 1 w 15"/>
                  <a:gd name="T3" fmla="*/ 0 h 21"/>
                  <a:gd name="T4" fmla="*/ 0 w 15"/>
                  <a:gd name="T5" fmla="*/ 0 h 21"/>
                  <a:gd name="T6" fmla="*/ 0 w 15"/>
                  <a:gd name="T7" fmla="*/ 0 h 21"/>
                  <a:gd name="T8" fmla="*/ 0 w 15"/>
                  <a:gd name="T9" fmla="*/ 0 h 21"/>
                  <a:gd name="T10" fmla="*/ 0 w 15"/>
                  <a:gd name="T11" fmla="*/ 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1"/>
                  <a:gd name="T20" fmla="*/ 15 w 15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1">
                    <a:moveTo>
                      <a:pt x="10" y="21"/>
                    </a:moveTo>
                    <a:lnTo>
                      <a:pt x="15" y="11"/>
                    </a:lnTo>
                    <a:lnTo>
                      <a:pt x="10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85" name="Freeform 162"/>
              <p:cNvSpPr>
                <a:spLocks/>
              </p:cNvSpPr>
              <p:nvPr/>
            </p:nvSpPr>
            <p:spPr bwMode="auto">
              <a:xfrm>
                <a:off x="3148" y="1838"/>
                <a:ext cx="6" cy="5"/>
              </a:xfrm>
              <a:custGeom>
                <a:avLst/>
                <a:gdLst>
                  <a:gd name="T0" fmla="*/ 0 w 16"/>
                  <a:gd name="T1" fmla="*/ 0 h 16"/>
                  <a:gd name="T2" fmla="*/ 0 w 16"/>
                  <a:gd name="T3" fmla="*/ 0 h 16"/>
                  <a:gd name="T4" fmla="*/ 0 w 16"/>
                  <a:gd name="T5" fmla="*/ 0 h 16"/>
                  <a:gd name="T6" fmla="*/ 1 w 16"/>
                  <a:gd name="T7" fmla="*/ 1 h 16"/>
                  <a:gd name="T8" fmla="*/ 1 w 16"/>
                  <a:gd name="T9" fmla="*/ 1 h 16"/>
                  <a:gd name="T10" fmla="*/ 0 w 16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6"/>
                  <a:gd name="T20" fmla="*/ 16 w 16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6">
                    <a:moveTo>
                      <a:pt x="6" y="0"/>
                    </a:moveTo>
                    <a:lnTo>
                      <a:pt x="0" y="6"/>
                    </a:lnTo>
                    <a:lnTo>
                      <a:pt x="6" y="11"/>
                    </a:lnTo>
                    <a:lnTo>
                      <a:pt x="11" y="16"/>
                    </a:lnTo>
                    <a:lnTo>
                      <a:pt x="16" y="1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86" name="Freeform 163"/>
              <p:cNvSpPr>
                <a:spLocks/>
              </p:cNvSpPr>
              <p:nvPr/>
            </p:nvSpPr>
            <p:spPr bwMode="auto">
              <a:xfrm>
                <a:off x="3150" y="1826"/>
                <a:ext cx="22" cy="17"/>
              </a:xfrm>
              <a:custGeom>
                <a:avLst/>
                <a:gdLst>
                  <a:gd name="T0" fmla="*/ 2 w 65"/>
                  <a:gd name="T1" fmla="*/ 0 h 50"/>
                  <a:gd name="T2" fmla="*/ 2 w 65"/>
                  <a:gd name="T3" fmla="*/ 0 h 50"/>
                  <a:gd name="T4" fmla="*/ 0 w 65"/>
                  <a:gd name="T5" fmla="*/ 1 h 50"/>
                  <a:gd name="T6" fmla="*/ 0 w 65"/>
                  <a:gd name="T7" fmla="*/ 2 h 50"/>
                  <a:gd name="T8" fmla="*/ 2 w 65"/>
                  <a:gd name="T9" fmla="*/ 1 h 50"/>
                  <a:gd name="T10" fmla="*/ 2 w 65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50"/>
                  <a:gd name="T20" fmla="*/ 65 w 6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50">
                    <a:moveTo>
                      <a:pt x="60" y="9"/>
                    </a:moveTo>
                    <a:lnTo>
                      <a:pt x="55" y="0"/>
                    </a:lnTo>
                    <a:lnTo>
                      <a:pt x="0" y="34"/>
                    </a:lnTo>
                    <a:lnTo>
                      <a:pt x="10" y="50"/>
                    </a:lnTo>
                    <a:lnTo>
                      <a:pt x="65" y="15"/>
                    </a:lnTo>
                    <a:lnTo>
                      <a:pt x="6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87" name="Freeform 164"/>
              <p:cNvSpPr>
                <a:spLocks/>
              </p:cNvSpPr>
              <p:nvPr/>
            </p:nvSpPr>
            <p:spPr bwMode="auto">
              <a:xfrm>
                <a:off x="3169" y="1826"/>
                <a:ext cx="5" cy="5"/>
              </a:xfrm>
              <a:custGeom>
                <a:avLst/>
                <a:gdLst>
                  <a:gd name="T0" fmla="*/ 0 w 15"/>
                  <a:gd name="T1" fmla="*/ 1 h 15"/>
                  <a:gd name="T2" fmla="*/ 1 w 15"/>
                  <a:gd name="T3" fmla="*/ 0 h 15"/>
                  <a:gd name="T4" fmla="*/ 0 w 15"/>
                  <a:gd name="T5" fmla="*/ 0 h 15"/>
                  <a:gd name="T6" fmla="*/ 0 w 15"/>
                  <a:gd name="T7" fmla="*/ 0 h 15"/>
                  <a:gd name="T8" fmla="*/ 0 w 15"/>
                  <a:gd name="T9" fmla="*/ 0 h 15"/>
                  <a:gd name="T10" fmla="*/ 0 w 15"/>
                  <a:gd name="T11" fmla="*/ 1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10" y="15"/>
                    </a:moveTo>
                    <a:lnTo>
                      <a:pt x="15" y="9"/>
                    </a:lnTo>
                    <a:lnTo>
                      <a:pt x="10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88" name="Freeform 165"/>
              <p:cNvSpPr>
                <a:spLocks/>
              </p:cNvSpPr>
              <p:nvPr/>
            </p:nvSpPr>
            <p:spPr bwMode="auto">
              <a:xfrm>
                <a:off x="3167" y="2105"/>
                <a:ext cx="7" cy="3"/>
              </a:xfrm>
              <a:custGeom>
                <a:avLst/>
                <a:gdLst>
                  <a:gd name="T0" fmla="*/ 0 w 19"/>
                  <a:gd name="T1" fmla="*/ 0 h 10"/>
                  <a:gd name="T2" fmla="*/ 0 w 19"/>
                  <a:gd name="T3" fmla="*/ 0 h 10"/>
                  <a:gd name="T4" fmla="*/ 0 w 19"/>
                  <a:gd name="T5" fmla="*/ 0 h 10"/>
                  <a:gd name="T6" fmla="*/ 1 w 19"/>
                  <a:gd name="T7" fmla="*/ 0 h 10"/>
                  <a:gd name="T8" fmla="*/ 1 w 19"/>
                  <a:gd name="T9" fmla="*/ 0 h 10"/>
                  <a:gd name="T10" fmla="*/ 0 w 19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0"/>
                  <a:gd name="T20" fmla="*/ 19 w 19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0">
                    <a:moveTo>
                      <a:pt x="0" y="0"/>
                    </a:moveTo>
                    <a:lnTo>
                      <a:pt x="0" y="10"/>
                    </a:lnTo>
                    <a:lnTo>
                      <a:pt x="9" y="10"/>
                    </a:lnTo>
                    <a:lnTo>
                      <a:pt x="14" y="10"/>
                    </a:ln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89" name="Freeform 166"/>
              <p:cNvSpPr>
                <a:spLocks/>
              </p:cNvSpPr>
              <p:nvPr/>
            </p:nvSpPr>
            <p:spPr bwMode="auto">
              <a:xfrm>
                <a:off x="3167" y="1826"/>
                <a:ext cx="7" cy="279"/>
              </a:xfrm>
              <a:custGeom>
                <a:avLst/>
                <a:gdLst>
                  <a:gd name="T0" fmla="*/ 0 w 19"/>
                  <a:gd name="T1" fmla="*/ 1 h 836"/>
                  <a:gd name="T2" fmla="*/ 0 w 19"/>
                  <a:gd name="T3" fmla="*/ 0 h 836"/>
                  <a:gd name="T4" fmla="*/ 0 w 19"/>
                  <a:gd name="T5" fmla="*/ 31 h 836"/>
                  <a:gd name="T6" fmla="*/ 1 w 19"/>
                  <a:gd name="T7" fmla="*/ 31 h 836"/>
                  <a:gd name="T8" fmla="*/ 1 w 19"/>
                  <a:gd name="T9" fmla="*/ 0 h 836"/>
                  <a:gd name="T10" fmla="*/ 1 w 19"/>
                  <a:gd name="T11" fmla="*/ 0 h 836"/>
                  <a:gd name="T12" fmla="*/ 1 w 19"/>
                  <a:gd name="T13" fmla="*/ 0 h 836"/>
                  <a:gd name="T14" fmla="*/ 1 w 19"/>
                  <a:gd name="T15" fmla="*/ 0 h 836"/>
                  <a:gd name="T16" fmla="*/ 0 w 19"/>
                  <a:gd name="T17" fmla="*/ 0 h 836"/>
                  <a:gd name="T18" fmla="*/ 0 w 19"/>
                  <a:gd name="T19" fmla="*/ 0 h 836"/>
                  <a:gd name="T20" fmla="*/ 0 w 19"/>
                  <a:gd name="T21" fmla="*/ 0 h 836"/>
                  <a:gd name="T22" fmla="*/ 0 w 19"/>
                  <a:gd name="T23" fmla="*/ 1 h 8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"/>
                  <a:gd name="T37" fmla="*/ 0 h 836"/>
                  <a:gd name="T38" fmla="*/ 19 w 19"/>
                  <a:gd name="T39" fmla="*/ 836 h 8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" h="836">
                    <a:moveTo>
                      <a:pt x="4" y="15"/>
                    </a:moveTo>
                    <a:lnTo>
                      <a:pt x="0" y="9"/>
                    </a:lnTo>
                    <a:lnTo>
                      <a:pt x="0" y="836"/>
                    </a:lnTo>
                    <a:lnTo>
                      <a:pt x="19" y="836"/>
                    </a:lnTo>
                    <a:lnTo>
                      <a:pt x="19" y="9"/>
                    </a:lnTo>
                    <a:lnTo>
                      <a:pt x="14" y="0"/>
                    </a:lnTo>
                    <a:lnTo>
                      <a:pt x="19" y="9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90" name="Freeform 167"/>
              <p:cNvSpPr>
                <a:spLocks/>
              </p:cNvSpPr>
              <p:nvPr/>
            </p:nvSpPr>
            <p:spPr bwMode="auto">
              <a:xfrm>
                <a:off x="2947" y="1699"/>
                <a:ext cx="225" cy="132"/>
              </a:xfrm>
              <a:custGeom>
                <a:avLst/>
                <a:gdLst>
                  <a:gd name="T0" fmla="*/ 0 w 675"/>
                  <a:gd name="T1" fmla="*/ 0 h 398"/>
                  <a:gd name="T2" fmla="*/ 0 w 675"/>
                  <a:gd name="T3" fmla="*/ 1 h 398"/>
                  <a:gd name="T4" fmla="*/ 25 w 675"/>
                  <a:gd name="T5" fmla="*/ 15 h 398"/>
                  <a:gd name="T6" fmla="*/ 25 w 675"/>
                  <a:gd name="T7" fmla="*/ 14 h 398"/>
                  <a:gd name="T8" fmla="*/ 0 w 675"/>
                  <a:gd name="T9" fmla="*/ 0 h 398"/>
                  <a:gd name="T10" fmla="*/ 0 w 675"/>
                  <a:gd name="T11" fmla="*/ 0 h 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5"/>
                  <a:gd name="T19" fmla="*/ 0 h 398"/>
                  <a:gd name="T20" fmla="*/ 675 w 675"/>
                  <a:gd name="T21" fmla="*/ 398 h 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5" h="398">
                    <a:moveTo>
                      <a:pt x="5" y="11"/>
                    </a:moveTo>
                    <a:lnTo>
                      <a:pt x="0" y="16"/>
                    </a:lnTo>
                    <a:lnTo>
                      <a:pt x="665" y="398"/>
                    </a:lnTo>
                    <a:lnTo>
                      <a:pt x="675" y="383"/>
                    </a:lnTo>
                    <a:lnTo>
                      <a:pt x="11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91" name="Freeform 168"/>
              <p:cNvSpPr>
                <a:spLocks/>
              </p:cNvSpPr>
              <p:nvPr/>
            </p:nvSpPr>
            <p:spPr bwMode="auto">
              <a:xfrm>
                <a:off x="2945" y="1699"/>
                <a:ext cx="6" cy="5"/>
              </a:xfrm>
              <a:custGeom>
                <a:avLst/>
                <a:gdLst>
                  <a:gd name="T0" fmla="*/ 1 w 16"/>
                  <a:gd name="T1" fmla="*/ 0 h 16"/>
                  <a:gd name="T2" fmla="*/ 1 w 16"/>
                  <a:gd name="T3" fmla="*/ 0 h 16"/>
                  <a:gd name="T4" fmla="*/ 0 w 16"/>
                  <a:gd name="T5" fmla="*/ 0 h 16"/>
                  <a:gd name="T6" fmla="*/ 0 w 16"/>
                  <a:gd name="T7" fmla="*/ 0 h 16"/>
                  <a:gd name="T8" fmla="*/ 0 w 16"/>
                  <a:gd name="T9" fmla="*/ 1 h 16"/>
                  <a:gd name="T10" fmla="*/ 1 w 16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6"/>
                  <a:gd name="T20" fmla="*/ 16 w 16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6">
                    <a:moveTo>
                      <a:pt x="16" y="0"/>
                    </a:moveTo>
                    <a:lnTo>
                      <a:pt x="10" y="0"/>
                    </a:lnTo>
                    <a:lnTo>
                      <a:pt x="5" y="5"/>
                    </a:lnTo>
                    <a:lnTo>
                      <a:pt x="0" y="11"/>
                    </a:lnTo>
                    <a:lnTo>
                      <a:pt x="5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92" name="Freeform 169"/>
              <p:cNvSpPr>
                <a:spLocks/>
              </p:cNvSpPr>
              <p:nvPr/>
            </p:nvSpPr>
            <p:spPr bwMode="auto">
              <a:xfrm>
                <a:off x="2927" y="1711"/>
                <a:ext cx="7" cy="4"/>
              </a:xfrm>
              <a:custGeom>
                <a:avLst/>
                <a:gdLst>
                  <a:gd name="T0" fmla="*/ 0 w 20"/>
                  <a:gd name="T1" fmla="*/ 0 h 14"/>
                  <a:gd name="T2" fmla="*/ 0 w 20"/>
                  <a:gd name="T3" fmla="*/ 0 h 14"/>
                  <a:gd name="T4" fmla="*/ 0 w 20"/>
                  <a:gd name="T5" fmla="*/ 0 h 14"/>
                  <a:gd name="T6" fmla="*/ 0 w 20"/>
                  <a:gd name="T7" fmla="*/ 0 h 14"/>
                  <a:gd name="T8" fmla="*/ 1 w 20"/>
                  <a:gd name="T9" fmla="*/ 0 h 14"/>
                  <a:gd name="T10" fmla="*/ 0 w 20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4"/>
                  <a:gd name="T20" fmla="*/ 20 w 20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4">
                    <a:moveTo>
                      <a:pt x="10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10" y="14"/>
                    </a:lnTo>
                    <a:lnTo>
                      <a:pt x="20" y="1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93" name="Freeform 170"/>
              <p:cNvSpPr>
                <a:spLocks/>
              </p:cNvSpPr>
              <p:nvPr/>
            </p:nvSpPr>
            <p:spPr bwMode="auto">
              <a:xfrm>
                <a:off x="2930" y="1699"/>
                <a:ext cx="21" cy="16"/>
              </a:xfrm>
              <a:custGeom>
                <a:avLst/>
                <a:gdLst>
                  <a:gd name="T0" fmla="*/ 2 w 61"/>
                  <a:gd name="T1" fmla="*/ 0 h 50"/>
                  <a:gd name="T2" fmla="*/ 2 w 61"/>
                  <a:gd name="T3" fmla="*/ 0 h 50"/>
                  <a:gd name="T4" fmla="*/ 0 w 61"/>
                  <a:gd name="T5" fmla="*/ 1 h 50"/>
                  <a:gd name="T6" fmla="*/ 0 w 61"/>
                  <a:gd name="T7" fmla="*/ 2 h 50"/>
                  <a:gd name="T8" fmla="*/ 2 w 61"/>
                  <a:gd name="T9" fmla="*/ 1 h 50"/>
                  <a:gd name="T10" fmla="*/ 2 w 61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50"/>
                  <a:gd name="T20" fmla="*/ 61 w 61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50">
                    <a:moveTo>
                      <a:pt x="55" y="11"/>
                    </a:moveTo>
                    <a:lnTo>
                      <a:pt x="50" y="0"/>
                    </a:lnTo>
                    <a:lnTo>
                      <a:pt x="0" y="36"/>
                    </a:lnTo>
                    <a:lnTo>
                      <a:pt x="10" y="50"/>
                    </a:lnTo>
                    <a:lnTo>
                      <a:pt x="61" y="1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94" name="Freeform 171"/>
              <p:cNvSpPr>
                <a:spLocks/>
              </p:cNvSpPr>
              <p:nvPr/>
            </p:nvSpPr>
            <p:spPr bwMode="auto">
              <a:xfrm>
                <a:off x="2947" y="1699"/>
                <a:ext cx="5" cy="5"/>
              </a:xfrm>
              <a:custGeom>
                <a:avLst/>
                <a:gdLst>
                  <a:gd name="T0" fmla="*/ 0 w 16"/>
                  <a:gd name="T1" fmla="*/ 1 h 16"/>
                  <a:gd name="T2" fmla="*/ 1 w 16"/>
                  <a:gd name="T3" fmla="*/ 0 h 16"/>
                  <a:gd name="T4" fmla="*/ 1 w 16"/>
                  <a:gd name="T5" fmla="*/ 0 h 16"/>
                  <a:gd name="T6" fmla="*/ 0 w 16"/>
                  <a:gd name="T7" fmla="*/ 0 h 16"/>
                  <a:gd name="T8" fmla="*/ 0 w 16"/>
                  <a:gd name="T9" fmla="*/ 0 h 16"/>
                  <a:gd name="T10" fmla="*/ 0 w 16"/>
                  <a:gd name="T11" fmla="*/ 1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6"/>
                  <a:gd name="T20" fmla="*/ 16 w 16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6">
                    <a:moveTo>
                      <a:pt x="11" y="16"/>
                    </a:moveTo>
                    <a:lnTo>
                      <a:pt x="16" y="11"/>
                    </a:lnTo>
                    <a:lnTo>
                      <a:pt x="16" y="5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95" name="Freeform 172"/>
              <p:cNvSpPr>
                <a:spLocks/>
              </p:cNvSpPr>
              <p:nvPr/>
            </p:nvSpPr>
            <p:spPr bwMode="auto">
              <a:xfrm>
                <a:off x="3148" y="1836"/>
                <a:ext cx="7" cy="4"/>
              </a:xfrm>
              <a:custGeom>
                <a:avLst/>
                <a:gdLst>
                  <a:gd name="T0" fmla="*/ 1 w 21"/>
                  <a:gd name="T1" fmla="*/ 1 h 10"/>
                  <a:gd name="T2" fmla="*/ 1 w 21"/>
                  <a:gd name="T3" fmla="*/ 0 h 10"/>
                  <a:gd name="T4" fmla="*/ 0 w 21"/>
                  <a:gd name="T5" fmla="*/ 0 h 10"/>
                  <a:gd name="T6" fmla="*/ 0 w 21"/>
                  <a:gd name="T7" fmla="*/ 0 h 10"/>
                  <a:gd name="T8" fmla="*/ 0 w 21"/>
                  <a:gd name="T9" fmla="*/ 1 h 10"/>
                  <a:gd name="T10" fmla="*/ 1 w 21"/>
                  <a:gd name="T11" fmla="*/ 1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0"/>
                  <a:gd name="T20" fmla="*/ 21 w 21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0">
                    <a:moveTo>
                      <a:pt x="21" y="10"/>
                    </a:moveTo>
                    <a:lnTo>
                      <a:pt x="21" y="4"/>
                    </a:lnTo>
                    <a:lnTo>
                      <a:pt x="11" y="0"/>
                    </a:lnTo>
                    <a:lnTo>
                      <a:pt x="6" y="4"/>
                    </a:lnTo>
                    <a:lnTo>
                      <a:pt x="0" y="10"/>
                    </a:ln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96" name="Freeform 173"/>
              <p:cNvSpPr>
                <a:spLocks/>
              </p:cNvSpPr>
              <p:nvPr/>
            </p:nvSpPr>
            <p:spPr bwMode="auto">
              <a:xfrm>
                <a:off x="3148" y="1840"/>
                <a:ext cx="7" cy="280"/>
              </a:xfrm>
              <a:custGeom>
                <a:avLst/>
                <a:gdLst>
                  <a:gd name="T0" fmla="*/ 0 w 21"/>
                  <a:gd name="T1" fmla="*/ 31 h 840"/>
                  <a:gd name="T2" fmla="*/ 1 w 21"/>
                  <a:gd name="T3" fmla="*/ 31 h 840"/>
                  <a:gd name="T4" fmla="*/ 1 w 21"/>
                  <a:gd name="T5" fmla="*/ 0 h 840"/>
                  <a:gd name="T6" fmla="*/ 0 w 21"/>
                  <a:gd name="T7" fmla="*/ 0 h 840"/>
                  <a:gd name="T8" fmla="*/ 0 w 21"/>
                  <a:gd name="T9" fmla="*/ 31 h 840"/>
                  <a:gd name="T10" fmla="*/ 1 w 21"/>
                  <a:gd name="T11" fmla="*/ 30 h 840"/>
                  <a:gd name="T12" fmla="*/ 0 w 21"/>
                  <a:gd name="T13" fmla="*/ 31 h 840"/>
                  <a:gd name="T14" fmla="*/ 0 w 21"/>
                  <a:gd name="T15" fmla="*/ 31 h 840"/>
                  <a:gd name="T16" fmla="*/ 0 w 21"/>
                  <a:gd name="T17" fmla="*/ 31 h 840"/>
                  <a:gd name="T18" fmla="*/ 1 w 21"/>
                  <a:gd name="T19" fmla="*/ 31 h 840"/>
                  <a:gd name="T20" fmla="*/ 1 w 21"/>
                  <a:gd name="T21" fmla="*/ 31 h 840"/>
                  <a:gd name="T22" fmla="*/ 0 w 21"/>
                  <a:gd name="T23" fmla="*/ 31 h 8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840"/>
                  <a:gd name="T38" fmla="*/ 21 w 21"/>
                  <a:gd name="T39" fmla="*/ 840 h 8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840">
                    <a:moveTo>
                      <a:pt x="6" y="835"/>
                    </a:moveTo>
                    <a:lnTo>
                      <a:pt x="21" y="831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831"/>
                    </a:lnTo>
                    <a:lnTo>
                      <a:pt x="16" y="821"/>
                    </a:lnTo>
                    <a:lnTo>
                      <a:pt x="0" y="831"/>
                    </a:lnTo>
                    <a:lnTo>
                      <a:pt x="6" y="835"/>
                    </a:lnTo>
                    <a:lnTo>
                      <a:pt x="11" y="840"/>
                    </a:lnTo>
                    <a:lnTo>
                      <a:pt x="21" y="835"/>
                    </a:lnTo>
                    <a:lnTo>
                      <a:pt x="21" y="831"/>
                    </a:lnTo>
                    <a:lnTo>
                      <a:pt x="6" y="8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97" name="Freeform 174"/>
              <p:cNvSpPr>
                <a:spLocks/>
              </p:cNvSpPr>
              <p:nvPr/>
            </p:nvSpPr>
            <p:spPr bwMode="auto">
              <a:xfrm>
                <a:off x="2930" y="1986"/>
                <a:ext cx="224" cy="132"/>
              </a:xfrm>
              <a:custGeom>
                <a:avLst/>
                <a:gdLst>
                  <a:gd name="T0" fmla="*/ 0 w 670"/>
                  <a:gd name="T1" fmla="*/ 0 h 397"/>
                  <a:gd name="T2" fmla="*/ 0 w 670"/>
                  <a:gd name="T3" fmla="*/ 1 h 397"/>
                  <a:gd name="T4" fmla="*/ 25 w 670"/>
                  <a:gd name="T5" fmla="*/ 15 h 397"/>
                  <a:gd name="T6" fmla="*/ 25 w 670"/>
                  <a:gd name="T7" fmla="*/ 14 h 397"/>
                  <a:gd name="T8" fmla="*/ 0 w 670"/>
                  <a:gd name="T9" fmla="*/ 0 h 397"/>
                  <a:gd name="T10" fmla="*/ 0 w 67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0"/>
                  <a:gd name="T19" fmla="*/ 0 h 397"/>
                  <a:gd name="T20" fmla="*/ 670 w 67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0" h="397">
                    <a:moveTo>
                      <a:pt x="4" y="10"/>
                    </a:moveTo>
                    <a:lnTo>
                      <a:pt x="0" y="15"/>
                    </a:lnTo>
                    <a:lnTo>
                      <a:pt x="660" y="397"/>
                    </a:lnTo>
                    <a:lnTo>
                      <a:pt x="670" y="383"/>
                    </a:lnTo>
                    <a:lnTo>
                      <a:pt x="10" y="0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98" name="Freeform 175"/>
              <p:cNvSpPr>
                <a:spLocks/>
              </p:cNvSpPr>
              <p:nvPr/>
            </p:nvSpPr>
            <p:spPr bwMode="auto">
              <a:xfrm>
                <a:off x="2927" y="1986"/>
                <a:ext cx="7" cy="5"/>
              </a:xfrm>
              <a:custGeom>
                <a:avLst/>
                <a:gdLst>
                  <a:gd name="T0" fmla="*/ 1 w 20"/>
                  <a:gd name="T1" fmla="*/ 0 h 15"/>
                  <a:gd name="T2" fmla="*/ 0 w 20"/>
                  <a:gd name="T3" fmla="*/ 0 h 15"/>
                  <a:gd name="T4" fmla="*/ 0 w 20"/>
                  <a:gd name="T5" fmla="*/ 0 h 15"/>
                  <a:gd name="T6" fmla="*/ 0 w 20"/>
                  <a:gd name="T7" fmla="*/ 0 h 15"/>
                  <a:gd name="T8" fmla="*/ 0 w 20"/>
                  <a:gd name="T9" fmla="*/ 1 h 15"/>
                  <a:gd name="T10" fmla="*/ 1 w 20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5"/>
                  <a:gd name="T20" fmla="*/ 20 w 20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5">
                    <a:moveTo>
                      <a:pt x="20" y="0"/>
                    </a:moveTo>
                    <a:lnTo>
                      <a:pt x="10" y="0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10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999" name="Freeform 176"/>
              <p:cNvSpPr>
                <a:spLocks/>
              </p:cNvSpPr>
              <p:nvPr/>
            </p:nvSpPr>
            <p:spPr bwMode="auto">
              <a:xfrm>
                <a:off x="2927" y="1989"/>
                <a:ext cx="8" cy="4"/>
              </a:xfrm>
              <a:custGeom>
                <a:avLst/>
                <a:gdLst>
                  <a:gd name="T0" fmla="*/ 0 w 25"/>
                  <a:gd name="T1" fmla="*/ 0 h 11"/>
                  <a:gd name="T2" fmla="*/ 0 w 25"/>
                  <a:gd name="T3" fmla="*/ 0 h 11"/>
                  <a:gd name="T4" fmla="*/ 0 w 25"/>
                  <a:gd name="T5" fmla="*/ 0 h 11"/>
                  <a:gd name="T6" fmla="*/ 1 w 25"/>
                  <a:gd name="T7" fmla="*/ 0 h 11"/>
                  <a:gd name="T8" fmla="*/ 1 w 25"/>
                  <a:gd name="T9" fmla="*/ 0 h 11"/>
                  <a:gd name="T10" fmla="*/ 0 w 2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1"/>
                  <a:gd name="T20" fmla="*/ 25 w 2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1">
                    <a:moveTo>
                      <a:pt x="0" y="0"/>
                    </a:moveTo>
                    <a:lnTo>
                      <a:pt x="5" y="5"/>
                    </a:lnTo>
                    <a:lnTo>
                      <a:pt x="14" y="11"/>
                    </a:lnTo>
                    <a:lnTo>
                      <a:pt x="20" y="5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00" name="Freeform 177"/>
              <p:cNvSpPr>
                <a:spLocks/>
              </p:cNvSpPr>
              <p:nvPr/>
            </p:nvSpPr>
            <p:spPr bwMode="auto">
              <a:xfrm>
                <a:off x="2927" y="1709"/>
                <a:ext cx="8" cy="280"/>
              </a:xfrm>
              <a:custGeom>
                <a:avLst/>
                <a:gdLst>
                  <a:gd name="T0" fmla="*/ 1 w 25"/>
                  <a:gd name="T1" fmla="*/ 0 h 841"/>
                  <a:gd name="T2" fmla="*/ 0 w 25"/>
                  <a:gd name="T3" fmla="*/ 0 h 841"/>
                  <a:gd name="T4" fmla="*/ 0 w 25"/>
                  <a:gd name="T5" fmla="*/ 31 h 841"/>
                  <a:gd name="T6" fmla="*/ 1 w 25"/>
                  <a:gd name="T7" fmla="*/ 31 h 841"/>
                  <a:gd name="T8" fmla="*/ 1 w 25"/>
                  <a:gd name="T9" fmla="*/ 0 h 841"/>
                  <a:gd name="T10" fmla="*/ 0 w 25"/>
                  <a:gd name="T11" fmla="*/ 1 h 841"/>
                  <a:gd name="T12" fmla="*/ 1 w 25"/>
                  <a:gd name="T13" fmla="*/ 0 h 841"/>
                  <a:gd name="T14" fmla="*/ 1 w 25"/>
                  <a:gd name="T15" fmla="*/ 0 h 841"/>
                  <a:gd name="T16" fmla="*/ 0 w 25"/>
                  <a:gd name="T17" fmla="*/ 0 h 841"/>
                  <a:gd name="T18" fmla="*/ 0 w 25"/>
                  <a:gd name="T19" fmla="*/ 0 h 841"/>
                  <a:gd name="T20" fmla="*/ 0 w 25"/>
                  <a:gd name="T21" fmla="*/ 0 h 841"/>
                  <a:gd name="T22" fmla="*/ 1 w 25"/>
                  <a:gd name="T23" fmla="*/ 0 h 8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841"/>
                  <a:gd name="T38" fmla="*/ 25 w 25"/>
                  <a:gd name="T39" fmla="*/ 841 h 8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841">
                    <a:moveTo>
                      <a:pt x="20" y="6"/>
                    </a:moveTo>
                    <a:lnTo>
                      <a:pt x="0" y="11"/>
                    </a:lnTo>
                    <a:lnTo>
                      <a:pt x="0" y="841"/>
                    </a:lnTo>
                    <a:lnTo>
                      <a:pt x="25" y="841"/>
                    </a:lnTo>
                    <a:lnTo>
                      <a:pt x="25" y="11"/>
                    </a:lnTo>
                    <a:lnTo>
                      <a:pt x="10" y="20"/>
                    </a:lnTo>
                    <a:lnTo>
                      <a:pt x="25" y="11"/>
                    </a:lnTo>
                    <a:lnTo>
                      <a:pt x="20" y="6"/>
                    </a:lnTo>
                    <a:lnTo>
                      <a:pt x="14" y="0"/>
                    </a:lnTo>
                    <a:lnTo>
                      <a:pt x="5" y="6"/>
                    </a:lnTo>
                    <a:lnTo>
                      <a:pt x="0" y="11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01" name="Freeform 178"/>
              <p:cNvSpPr>
                <a:spLocks/>
              </p:cNvSpPr>
              <p:nvPr/>
            </p:nvSpPr>
            <p:spPr bwMode="auto">
              <a:xfrm>
                <a:off x="2930" y="1711"/>
                <a:ext cx="224" cy="132"/>
              </a:xfrm>
              <a:custGeom>
                <a:avLst/>
                <a:gdLst>
                  <a:gd name="T0" fmla="*/ 25 w 670"/>
                  <a:gd name="T1" fmla="*/ 14 h 397"/>
                  <a:gd name="T2" fmla="*/ 25 w 670"/>
                  <a:gd name="T3" fmla="*/ 14 h 397"/>
                  <a:gd name="T4" fmla="*/ 0 w 670"/>
                  <a:gd name="T5" fmla="*/ 0 h 397"/>
                  <a:gd name="T6" fmla="*/ 0 w 670"/>
                  <a:gd name="T7" fmla="*/ 1 h 397"/>
                  <a:gd name="T8" fmla="*/ 25 w 670"/>
                  <a:gd name="T9" fmla="*/ 15 h 397"/>
                  <a:gd name="T10" fmla="*/ 25 w 670"/>
                  <a:gd name="T11" fmla="*/ 14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0"/>
                  <a:gd name="T19" fmla="*/ 0 h 397"/>
                  <a:gd name="T20" fmla="*/ 670 w 67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0" h="397">
                    <a:moveTo>
                      <a:pt x="665" y="387"/>
                    </a:moveTo>
                    <a:lnTo>
                      <a:pt x="670" y="381"/>
                    </a:lnTo>
                    <a:lnTo>
                      <a:pt x="10" y="0"/>
                    </a:lnTo>
                    <a:lnTo>
                      <a:pt x="0" y="14"/>
                    </a:lnTo>
                    <a:lnTo>
                      <a:pt x="660" y="397"/>
                    </a:lnTo>
                    <a:lnTo>
                      <a:pt x="665" y="3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02" name="Freeform 179"/>
              <p:cNvSpPr>
                <a:spLocks/>
              </p:cNvSpPr>
              <p:nvPr/>
            </p:nvSpPr>
            <p:spPr bwMode="auto">
              <a:xfrm>
                <a:off x="3150" y="1838"/>
                <a:ext cx="5" cy="5"/>
              </a:xfrm>
              <a:custGeom>
                <a:avLst/>
                <a:gdLst>
                  <a:gd name="T0" fmla="*/ 0 w 15"/>
                  <a:gd name="T1" fmla="*/ 1 h 16"/>
                  <a:gd name="T2" fmla="*/ 0 w 15"/>
                  <a:gd name="T3" fmla="*/ 1 h 16"/>
                  <a:gd name="T4" fmla="*/ 1 w 15"/>
                  <a:gd name="T5" fmla="*/ 0 h 16"/>
                  <a:gd name="T6" fmla="*/ 1 w 15"/>
                  <a:gd name="T7" fmla="*/ 0 h 16"/>
                  <a:gd name="T8" fmla="*/ 0 w 15"/>
                  <a:gd name="T9" fmla="*/ 0 h 16"/>
                  <a:gd name="T10" fmla="*/ 0 w 15"/>
                  <a:gd name="T11" fmla="*/ 1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6"/>
                  <a:gd name="T20" fmla="*/ 15 w 15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6">
                    <a:moveTo>
                      <a:pt x="0" y="16"/>
                    </a:moveTo>
                    <a:lnTo>
                      <a:pt x="10" y="16"/>
                    </a:lnTo>
                    <a:lnTo>
                      <a:pt x="15" y="11"/>
                    </a:lnTo>
                    <a:lnTo>
                      <a:pt x="15" y="6"/>
                    </a:lnTo>
                    <a:lnTo>
                      <a:pt x="1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03" name="Freeform 180"/>
              <p:cNvSpPr>
                <a:spLocks/>
              </p:cNvSpPr>
              <p:nvPr/>
            </p:nvSpPr>
            <p:spPr bwMode="auto">
              <a:xfrm>
                <a:off x="3019" y="1936"/>
                <a:ext cx="7" cy="3"/>
              </a:xfrm>
              <a:custGeom>
                <a:avLst/>
                <a:gdLst>
                  <a:gd name="T0" fmla="*/ 0 w 20"/>
                  <a:gd name="T1" fmla="*/ 0 h 9"/>
                  <a:gd name="T2" fmla="*/ 0 w 20"/>
                  <a:gd name="T3" fmla="*/ 0 h 9"/>
                  <a:gd name="T4" fmla="*/ 0 w 20"/>
                  <a:gd name="T5" fmla="*/ 0 h 9"/>
                  <a:gd name="T6" fmla="*/ 1 w 20"/>
                  <a:gd name="T7" fmla="*/ 0 h 9"/>
                  <a:gd name="T8" fmla="*/ 1 w 20"/>
                  <a:gd name="T9" fmla="*/ 0 h 9"/>
                  <a:gd name="T10" fmla="*/ 0 w 20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9"/>
                  <a:gd name="T20" fmla="*/ 20 w 20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9">
                    <a:moveTo>
                      <a:pt x="0" y="0"/>
                    </a:moveTo>
                    <a:lnTo>
                      <a:pt x="0" y="9"/>
                    </a:lnTo>
                    <a:lnTo>
                      <a:pt x="10" y="9"/>
                    </a:lnTo>
                    <a:lnTo>
                      <a:pt x="15" y="9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04" name="Freeform 181"/>
              <p:cNvSpPr>
                <a:spLocks/>
              </p:cNvSpPr>
              <p:nvPr/>
            </p:nvSpPr>
            <p:spPr bwMode="auto">
              <a:xfrm>
                <a:off x="3019" y="1868"/>
                <a:ext cx="7" cy="68"/>
              </a:xfrm>
              <a:custGeom>
                <a:avLst/>
                <a:gdLst>
                  <a:gd name="T0" fmla="*/ 1 w 20"/>
                  <a:gd name="T1" fmla="*/ 0 h 203"/>
                  <a:gd name="T2" fmla="*/ 0 w 20"/>
                  <a:gd name="T3" fmla="*/ 0 h 203"/>
                  <a:gd name="T4" fmla="*/ 0 w 20"/>
                  <a:gd name="T5" fmla="*/ 8 h 203"/>
                  <a:gd name="T6" fmla="*/ 1 w 20"/>
                  <a:gd name="T7" fmla="*/ 8 h 203"/>
                  <a:gd name="T8" fmla="*/ 1 w 20"/>
                  <a:gd name="T9" fmla="*/ 0 h 203"/>
                  <a:gd name="T10" fmla="*/ 0 w 20"/>
                  <a:gd name="T11" fmla="*/ 1 h 203"/>
                  <a:gd name="T12" fmla="*/ 1 w 20"/>
                  <a:gd name="T13" fmla="*/ 0 h 203"/>
                  <a:gd name="T14" fmla="*/ 1 w 20"/>
                  <a:gd name="T15" fmla="*/ 0 h 203"/>
                  <a:gd name="T16" fmla="*/ 0 w 20"/>
                  <a:gd name="T17" fmla="*/ 0 h 203"/>
                  <a:gd name="T18" fmla="*/ 0 w 20"/>
                  <a:gd name="T19" fmla="*/ 0 h 203"/>
                  <a:gd name="T20" fmla="*/ 0 w 20"/>
                  <a:gd name="T21" fmla="*/ 0 h 203"/>
                  <a:gd name="T22" fmla="*/ 1 w 20"/>
                  <a:gd name="T23" fmla="*/ 0 h 2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203"/>
                  <a:gd name="T38" fmla="*/ 20 w 20"/>
                  <a:gd name="T39" fmla="*/ 203 h 2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203">
                    <a:moveTo>
                      <a:pt x="15" y="5"/>
                    </a:moveTo>
                    <a:lnTo>
                      <a:pt x="0" y="11"/>
                    </a:lnTo>
                    <a:lnTo>
                      <a:pt x="0" y="203"/>
                    </a:lnTo>
                    <a:lnTo>
                      <a:pt x="20" y="203"/>
                    </a:lnTo>
                    <a:lnTo>
                      <a:pt x="20" y="11"/>
                    </a:lnTo>
                    <a:lnTo>
                      <a:pt x="4" y="21"/>
                    </a:lnTo>
                    <a:lnTo>
                      <a:pt x="20" y="11"/>
                    </a:lnTo>
                    <a:lnTo>
                      <a:pt x="15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05" name="Freeform 182"/>
              <p:cNvSpPr>
                <a:spLocks/>
              </p:cNvSpPr>
              <p:nvPr/>
            </p:nvSpPr>
            <p:spPr bwMode="auto">
              <a:xfrm>
                <a:off x="3021" y="1870"/>
                <a:ext cx="42" cy="25"/>
              </a:xfrm>
              <a:custGeom>
                <a:avLst/>
                <a:gdLst>
                  <a:gd name="T0" fmla="*/ 5 w 127"/>
                  <a:gd name="T1" fmla="*/ 2 h 77"/>
                  <a:gd name="T2" fmla="*/ 4 w 127"/>
                  <a:gd name="T3" fmla="*/ 2 h 77"/>
                  <a:gd name="T4" fmla="*/ 0 w 127"/>
                  <a:gd name="T5" fmla="*/ 0 h 77"/>
                  <a:gd name="T6" fmla="*/ 0 w 127"/>
                  <a:gd name="T7" fmla="*/ 1 h 77"/>
                  <a:gd name="T8" fmla="*/ 4 w 127"/>
                  <a:gd name="T9" fmla="*/ 3 h 77"/>
                  <a:gd name="T10" fmla="*/ 4 w 127"/>
                  <a:gd name="T11" fmla="*/ 2 h 77"/>
                  <a:gd name="T12" fmla="*/ 4 w 127"/>
                  <a:gd name="T13" fmla="*/ 3 h 77"/>
                  <a:gd name="T14" fmla="*/ 4 w 127"/>
                  <a:gd name="T15" fmla="*/ 3 h 77"/>
                  <a:gd name="T16" fmla="*/ 4 w 127"/>
                  <a:gd name="T17" fmla="*/ 2 h 77"/>
                  <a:gd name="T18" fmla="*/ 5 w 127"/>
                  <a:gd name="T19" fmla="*/ 2 h 77"/>
                  <a:gd name="T20" fmla="*/ 4 w 127"/>
                  <a:gd name="T21" fmla="*/ 2 h 77"/>
                  <a:gd name="T22" fmla="*/ 5 w 127"/>
                  <a:gd name="T23" fmla="*/ 2 h 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7"/>
                  <a:gd name="T37" fmla="*/ 0 h 77"/>
                  <a:gd name="T38" fmla="*/ 127 w 127"/>
                  <a:gd name="T39" fmla="*/ 77 h 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7" h="77">
                    <a:moveTo>
                      <a:pt x="127" y="71"/>
                    </a:moveTo>
                    <a:lnTo>
                      <a:pt x="121" y="61"/>
                    </a:lnTo>
                    <a:lnTo>
                      <a:pt x="11" y="0"/>
                    </a:lnTo>
                    <a:lnTo>
                      <a:pt x="0" y="16"/>
                    </a:lnTo>
                    <a:lnTo>
                      <a:pt x="112" y="77"/>
                    </a:lnTo>
                    <a:lnTo>
                      <a:pt x="107" y="71"/>
                    </a:lnTo>
                    <a:lnTo>
                      <a:pt x="112" y="77"/>
                    </a:lnTo>
                    <a:lnTo>
                      <a:pt x="116" y="77"/>
                    </a:lnTo>
                    <a:lnTo>
                      <a:pt x="121" y="71"/>
                    </a:lnTo>
                    <a:lnTo>
                      <a:pt x="127" y="66"/>
                    </a:lnTo>
                    <a:lnTo>
                      <a:pt x="121" y="61"/>
                    </a:lnTo>
                    <a:lnTo>
                      <a:pt x="127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06" name="Freeform 183"/>
              <p:cNvSpPr>
                <a:spLocks/>
              </p:cNvSpPr>
              <p:nvPr/>
            </p:nvSpPr>
            <p:spPr bwMode="auto">
              <a:xfrm>
                <a:off x="3056" y="1893"/>
                <a:ext cx="7" cy="68"/>
              </a:xfrm>
              <a:custGeom>
                <a:avLst/>
                <a:gdLst>
                  <a:gd name="T0" fmla="*/ 0 w 20"/>
                  <a:gd name="T1" fmla="*/ 8 h 202"/>
                  <a:gd name="T2" fmla="*/ 1 w 20"/>
                  <a:gd name="T3" fmla="*/ 7 h 202"/>
                  <a:gd name="T4" fmla="*/ 1 w 20"/>
                  <a:gd name="T5" fmla="*/ 0 h 202"/>
                  <a:gd name="T6" fmla="*/ 0 w 20"/>
                  <a:gd name="T7" fmla="*/ 0 h 202"/>
                  <a:gd name="T8" fmla="*/ 0 w 20"/>
                  <a:gd name="T9" fmla="*/ 7 h 202"/>
                  <a:gd name="T10" fmla="*/ 1 w 20"/>
                  <a:gd name="T11" fmla="*/ 7 h 202"/>
                  <a:gd name="T12" fmla="*/ 0 w 20"/>
                  <a:gd name="T13" fmla="*/ 7 h 202"/>
                  <a:gd name="T14" fmla="*/ 0 w 20"/>
                  <a:gd name="T15" fmla="*/ 8 h 202"/>
                  <a:gd name="T16" fmla="*/ 0 w 20"/>
                  <a:gd name="T17" fmla="*/ 8 h 202"/>
                  <a:gd name="T18" fmla="*/ 1 w 20"/>
                  <a:gd name="T19" fmla="*/ 8 h 202"/>
                  <a:gd name="T20" fmla="*/ 1 w 20"/>
                  <a:gd name="T21" fmla="*/ 7 h 202"/>
                  <a:gd name="T22" fmla="*/ 0 w 20"/>
                  <a:gd name="T23" fmla="*/ 8 h 2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202"/>
                  <a:gd name="T38" fmla="*/ 20 w 20"/>
                  <a:gd name="T39" fmla="*/ 202 h 2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202">
                    <a:moveTo>
                      <a:pt x="5" y="202"/>
                    </a:moveTo>
                    <a:lnTo>
                      <a:pt x="20" y="191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191"/>
                    </a:lnTo>
                    <a:lnTo>
                      <a:pt x="14" y="186"/>
                    </a:lnTo>
                    <a:lnTo>
                      <a:pt x="0" y="191"/>
                    </a:lnTo>
                    <a:lnTo>
                      <a:pt x="0" y="202"/>
                    </a:lnTo>
                    <a:lnTo>
                      <a:pt x="9" y="202"/>
                    </a:lnTo>
                    <a:lnTo>
                      <a:pt x="14" y="202"/>
                    </a:lnTo>
                    <a:lnTo>
                      <a:pt x="20" y="191"/>
                    </a:lnTo>
                    <a:lnTo>
                      <a:pt x="5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07" name="Freeform 184"/>
              <p:cNvSpPr>
                <a:spLocks/>
              </p:cNvSpPr>
              <p:nvPr/>
            </p:nvSpPr>
            <p:spPr bwMode="auto">
              <a:xfrm>
                <a:off x="3021" y="1934"/>
                <a:ext cx="40" cy="27"/>
              </a:xfrm>
              <a:custGeom>
                <a:avLst/>
                <a:gdLst>
                  <a:gd name="T0" fmla="*/ 0 w 121"/>
                  <a:gd name="T1" fmla="*/ 0 h 81"/>
                  <a:gd name="T2" fmla="*/ 0 w 121"/>
                  <a:gd name="T3" fmla="*/ 1 h 81"/>
                  <a:gd name="T4" fmla="*/ 4 w 121"/>
                  <a:gd name="T5" fmla="*/ 3 h 81"/>
                  <a:gd name="T6" fmla="*/ 4 w 121"/>
                  <a:gd name="T7" fmla="*/ 2 h 81"/>
                  <a:gd name="T8" fmla="*/ 0 w 121"/>
                  <a:gd name="T9" fmla="*/ 0 h 81"/>
                  <a:gd name="T10" fmla="*/ 0 w 121"/>
                  <a:gd name="T11" fmla="*/ 0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1"/>
                  <a:gd name="T19" fmla="*/ 0 h 81"/>
                  <a:gd name="T20" fmla="*/ 121 w 121"/>
                  <a:gd name="T21" fmla="*/ 81 h 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1" h="81">
                    <a:moveTo>
                      <a:pt x="6" y="6"/>
                    </a:moveTo>
                    <a:lnTo>
                      <a:pt x="0" y="15"/>
                    </a:lnTo>
                    <a:lnTo>
                      <a:pt x="112" y="81"/>
                    </a:lnTo>
                    <a:lnTo>
                      <a:pt x="121" y="65"/>
                    </a:lnTo>
                    <a:lnTo>
                      <a:pt x="11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08" name="Freeform 185"/>
              <p:cNvSpPr>
                <a:spLocks/>
              </p:cNvSpPr>
              <p:nvPr/>
            </p:nvSpPr>
            <p:spPr bwMode="auto">
              <a:xfrm>
                <a:off x="3019" y="1934"/>
                <a:ext cx="5" cy="5"/>
              </a:xfrm>
              <a:custGeom>
                <a:avLst/>
                <a:gdLst>
                  <a:gd name="T0" fmla="*/ 1 w 15"/>
                  <a:gd name="T1" fmla="*/ 0 h 15"/>
                  <a:gd name="T2" fmla="*/ 0 w 15"/>
                  <a:gd name="T3" fmla="*/ 0 h 15"/>
                  <a:gd name="T4" fmla="*/ 0 w 15"/>
                  <a:gd name="T5" fmla="*/ 0 h 15"/>
                  <a:gd name="T6" fmla="*/ 0 w 15"/>
                  <a:gd name="T7" fmla="*/ 0 h 15"/>
                  <a:gd name="T8" fmla="*/ 0 w 15"/>
                  <a:gd name="T9" fmla="*/ 1 h 15"/>
                  <a:gd name="T10" fmla="*/ 1 w 15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15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4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09" name="Freeform 186"/>
              <p:cNvSpPr>
                <a:spLocks/>
              </p:cNvSpPr>
              <p:nvPr/>
            </p:nvSpPr>
            <p:spPr bwMode="auto">
              <a:xfrm>
                <a:off x="3148" y="2115"/>
                <a:ext cx="7" cy="3"/>
              </a:xfrm>
              <a:custGeom>
                <a:avLst/>
                <a:gdLst>
                  <a:gd name="T0" fmla="*/ 0 w 21"/>
                  <a:gd name="T1" fmla="*/ 0 h 9"/>
                  <a:gd name="T2" fmla="*/ 0 w 21"/>
                  <a:gd name="T3" fmla="*/ 0 h 9"/>
                  <a:gd name="T4" fmla="*/ 0 w 21"/>
                  <a:gd name="T5" fmla="*/ 0 h 9"/>
                  <a:gd name="T6" fmla="*/ 1 w 21"/>
                  <a:gd name="T7" fmla="*/ 0 h 9"/>
                  <a:gd name="T8" fmla="*/ 1 w 21"/>
                  <a:gd name="T9" fmla="*/ 0 h 9"/>
                  <a:gd name="T10" fmla="*/ 0 w 21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9"/>
                  <a:gd name="T20" fmla="*/ 21 w 21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9">
                    <a:moveTo>
                      <a:pt x="0" y="0"/>
                    </a:moveTo>
                    <a:lnTo>
                      <a:pt x="6" y="5"/>
                    </a:lnTo>
                    <a:lnTo>
                      <a:pt x="11" y="9"/>
                    </a:lnTo>
                    <a:lnTo>
                      <a:pt x="21" y="5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10" name="Freeform 187"/>
              <p:cNvSpPr>
                <a:spLocks/>
              </p:cNvSpPr>
              <p:nvPr/>
            </p:nvSpPr>
            <p:spPr bwMode="auto">
              <a:xfrm>
                <a:off x="3148" y="1840"/>
                <a:ext cx="7" cy="275"/>
              </a:xfrm>
              <a:custGeom>
                <a:avLst/>
                <a:gdLst>
                  <a:gd name="T0" fmla="*/ 0 w 21"/>
                  <a:gd name="T1" fmla="*/ 0 h 826"/>
                  <a:gd name="T2" fmla="*/ 0 w 21"/>
                  <a:gd name="T3" fmla="*/ 0 h 826"/>
                  <a:gd name="T4" fmla="*/ 0 w 21"/>
                  <a:gd name="T5" fmla="*/ 31 h 826"/>
                  <a:gd name="T6" fmla="*/ 1 w 21"/>
                  <a:gd name="T7" fmla="*/ 31 h 826"/>
                  <a:gd name="T8" fmla="*/ 1 w 21"/>
                  <a:gd name="T9" fmla="*/ 0 h 826"/>
                  <a:gd name="T10" fmla="*/ 0 w 21"/>
                  <a:gd name="T11" fmla="*/ 0 h 8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826"/>
                  <a:gd name="T20" fmla="*/ 21 w 21"/>
                  <a:gd name="T21" fmla="*/ 826 h 8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826">
                    <a:moveTo>
                      <a:pt x="11" y="0"/>
                    </a:moveTo>
                    <a:lnTo>
                      <a:pt x="0" y="0"/>
                    </a:lnTo>
                    <a:lnTo>
                      <a:pt x="0" y="826"/>
                    </a:lnTo>
                    <a:lnTo>
                      <a:pt x="21" y="826"/>
                    </a:lnTo>
                    <a:lnTo>
                      <a:pt x="2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11" name="Freeform 188"/>
              <p:cNvSpPr>
                <a:spLocks/>
              </p:cNvSpPr>
              <p:nvPr/>
            </p:nvSpPr>
            <p:spPr bwMode="auto">
              <a:xfrm>
                <a:off x="3148" y="1836"/>
                <a:ext cx="7" cy="4"/>
              </a:xfrm>
              <a:custGeom>
                <a:avLst/>
                <a:gdLst>
                  <a:gd name="T0" fmla="*/ 1 w 21"/>
                  <a:gd name="T1" fmla="*/ 1 h 10"/>
                  <a:gd name="T2" fmla="*/ 1 w 21"/>
                  <a:gd name="T3" fmla="*/ 0 h 10"/>
                  <a:gd name="T4" fmla="*/ 0 w 21"/>
                  <a:gd name="T5" fmla="*/ 0 h 10"/>
                  <a:gd name="T6" fmla="*/ 0 w 21"/>
                  <a:gd name="T7" fmla="*/ 0 h 10"/>
                  <a:gd name="T8" fmla="*/ 0 w 21"/>
                  <a:gd name="T9" fmla="*/ 1 h 10"/>
                  <a:gd name="T10" fmla="*/ 1 w 21"/>
                  <a:gd name="T11" fmla="*/ 1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0"/>
                  <a:gd name="T20" fmla="*/ 21 w 21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0">
                    <a:moveTo>
                      <a:pt x="21" y="10"/>
                    </a:moveTo>
                    <a:lnTo>
                      <a:pt x="21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10"/>
                    </a:ln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12" name="Freeform 189"/>
              <p:cNvSpPr>
                <a:spLocks/>
              </p:cNvSpPr>
              <p:nvPr/>
            </p:nvSpPr>
            <p:spPr bwMode="auto">
              <a:xfrm>
                <a:off x="2439" y="1857"/>
                <a:ext cx="530" cy="401"/>
              </a:xfrm>
              <a:custGeom>
                <a:avLst/>
                <a:gdLst>
                  <a:gd name="T0" fmla="*/ 56 w 1591"/>
                  <a:gd name="T1" fmla="*/ 0 h 1203"/>
                  <a:gd name="T2" fmla="*/ 59 w 1591"/>
                  <a:gd name="T3" fmla="*/ 1 h 1203"/>
                  <a:gd name="T4" fmla="*/ 0 w 1591"/>
                  <a:gd name="T5" fmla="*/ 45 h 1203"/>
                  <a:gd name="T6" fmla="*/ 56 w 1591"/>
                  <a:gd name="T7" fmla="*/ 0 h 12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91"/>
                  <a:gd name="T13" fmla="*/ 0 h 1203"/>
                  <a:gd name="T14" fmla="*/ 1591 w 1591"/>
                  <a:gd name="T15" fmla="*/ 1203 h 12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91" h="1203">
                    <a:moveTo>
                      <a:pt x="1525" y="0"/>
                    </a:moveTo>
                    <a:lnTo>
                      <a:pt x="1591" y="34"/>
                    </a:lnTo>
                    <a:lnTo>
                      <a:pt x="0" y="1203"/>
                    </a:lnTo>
                    <a:lnTo>
                      <a:pt x="1525" y="0"/>
                    </a:lnTo>
                    <a:close/>
                  </a:path>
                </a:pathLst>
              </a:custGeom>
              <a:solidFill>
                <a:srgbClr val="B2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13" name="Freeform 190"/>
              <p:cNvSpPr>
                <a:spLocks/>
              </p:cNvSpPr>
              <p:nvPr/>
            </p:nvSpPr>
            <p:spPr bwMode="auto">
              <a:xfrm>
                <a:off x="2439" y="1861"/>
                <a:ext cx="538" cy="397"/>
              </a:xfrm>
              <a:custGeom>
                <a:avLst/>
                <a:gdLst>
                  <a:gd name="T0" fmla="*/ 57 w 1616"/>
                  <a:gd name="T1" fmla="*/ 0 h 1189"/>
                  <a:gd name="T2" fmla="*/ 58 w 1616"/>
                  <a:gd name="T3" fmla="*/ 0 h 1189"/>
                  <a:gd name="T4" fmla="*/ 59 w 1616"/>
                  <a:gd name="T5" fmla="*/ 1 h 1189"/>
                  <a:gd name="T6" fmla="*/ 59 w 1616"/>
                  <a:gd name="T7" fmla="*/ 1 h 1189"/>
                  <a:gd name="T8" fmla="*/ 60 w 1616"/>
                  <a:gd name="T9" fmla="*/ 1 h 1189"/>
                  <a:gd name="T10" fmla="*/ 56 w 1616"/>
                  <a:gd name="T11" fmla="*/ 4 h 1189"/>
                  <a:gd name="T12" fmla="*/ 52 w 1616"/>
                  <a:gd name="T13" fmla="*/ 7 h 1189"/>
                  <a:gd name="T14" fmla="*/ 49 w 1616"/>
                  <a:gd name="T15" fmla="*/ 9 h 1189"/>
                  <a:gd name="T16" fmla="*/ 45 w 1616"/>
                  <a:gd name="T17" fmla="*/ 12 h 1189"/>
                  <a:gd name="T18" fmla="*/ 41 w 1616"/>
                  <a:gd name="T19" fmla="*/ 15 h 1189"/>
                  <a:gd name="T20" fmla="*/ 38 w 1616"/>
                  <a:gd name="T21" fmla="*/ 17 h 1189"/>
                  <a:gd name="T22" fmla="*/ 34 w 1616"/>
                  <a:gd name="T23" fmla="*/ 20 h 1189"/>
                  <a:gd name="T24" fmla="*/ 30 w 1616"/>
                  <a:gd name="T25" fmla="*/ 23 h 1189"/>
                  <a:gd name="T26" fmla="*/ 26 w 1616"/>
                  <a:gd name="T27" fmla="*/ 25 h 1189"/>
                  <a:gd name="T28" fmla="*/ 23 w 1616"/>
                  <a:gd name="T29" fmla="*/ 28 h 1189"/>
                  <a:gd name="T30" fmla="*/ 19 w 1616"/>
                  <a:gd name="T31" fmla="*/ 31 h 1189"/>
                  <a:gd name="T32" fmla="*/ 15 w 1616"/>
                  <a:gd name="T33" fmla="*/ 33 h 1189"/>
                  <a:gd name="T34" fmla="*/ 11 w 1616"/>
                  <a:gd name="T35" fmla="*/ 36 h 1189"/>
                  <a:gd name="T36" fmla="*/ 8 w 1616"/>
                  <a:gd name="T37" fmla="*/ 39 h 1189"/>
                  <a:gd name="T38" fmla="*/ 4 w 1616"/>
                  <a:gd name="T39" fmla="*/ 42 h 1189"/>
                  <a:gd name="T40" fmla="*/ 0 w 1616"/>
                  <a:gd name="T41" fmla="*/ 44 h 1189"/>
                  <a:gd name="T42" fmla="*/ 4 w 1616"/>
                  <a:gd name="T43" fmla="*/ 41 h 1189"/>
                  <a:gd name="T44" fmla="*/ 7 w 1616"/>
                  <a:gd name="T45" fmla="*/ 39 h 1189"/>
                  <a:gd name="T46" fmla="*/ 11 w 1616"/>
                  <a:gd name="T47" fmla="*/ 36 h 1189"/>
                  <a:gd name="T48" fmla="*/ 15 w 1616"/>
                  <a:gd name="T49" fmla="*/ 33 h 1189"/>
                  <a:gd name="T50" fmla="*/ 18 w 1616"/>
                  <a:gd name="T51" fmla="*/ 30 h 1189"/>
                  <a:gd name="T52" fmla="*/ 22 w 1616"/>
                  <a:gd name="T53" fmla="*/ 27 h 1189"/>
                  <a:gd name="T54" fmla="*/ 25 w 1616"/>
                  <a:gd name="T55" fmla="*/ 25 h 1189"/>
                  <a:gd name="T56" fmla="*/ 29 w 1616"/>
                  <a:gd name="T57" fmla="*/ 22 h 1189"/>
                  <a:gd name="T58" fmla="*/ 32 w 1616"/>
                  <a:gd name="T59" fmla="*/ 19 h 1189"/>
                  <a:gd name="T60" fmla="*/ 36 w 1616"/>
                  <a:gd name="T61" fmla="*/ 16 h 1189"/>
                  <a:gd name="T62" fmla="*/ 40 w 1616"/>
                  <a:gd name="T63" fmla="*/ 14 h 1189"/>
                  <a:gd name="T64" fmla="*/ 43 w 1616"/>
                  <a:gd name="T65" fmla="*/ 11 h 1189"/>
                  <a:gd name="T66" fmla="*/ 47 w 1616"/>
                  <a:gd name="T67" fmla="*/ 8 h 1189"/>
                  <a:gd name="T68" fmla="*/ 50 w 1616"/>
                  <a:gd name="T69" fmla="*/ 5 h 1189"/>
                  <a:gd name="T70" fmla="*/ 54 w 1616"/>
                  <a:gd name="T71" fmla="*/ 3 h 1189"/>
                  <a:gd name="T72" fmla="*/ 57 w 1616"/>
                  <a:gd name="T73" fmla="*/ 0 h 118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16"/>
                  <a:gd name="T112" fmla="*/ 0 h 1189"/>
                  <a:gd name="T113" fmla="*/ 1616 w 1616"/>
                  <a:gd name="T114" fmla="*/ 1189 h 118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16" h="1189">
                    <a:moveTo>
                      <a:pt x="1550" y="0"/>
                    </a:moveTo>
                    <a:lnTo>
                      <a:pt x="1570" y="6"/>
                    </a:lnTo>
                    <a:lnTo>
                      <a:pt x="1586" y="16"/>
                    </a:lnTo>
                    <a:lnTo>
                      <a:pt x="1600" y="25"/>
                    </a:lnTo>
                    <a:lnTo>
                      <a:pt x="1616" y="36"/>
                    </a:lnTo>
                    <a:lnTo>
                      <a:pt x="1520" y="107"/>
                    </a:lnTo>
                    <a:lnTo>
                      <a:pt x="1415" y="177"/>
                    </a:lnTo>
                    <a:lnTo>
                      <a:pt x="1319" y="252"/>
                    </a:lnTo>
                    <a:lnTo>
                      <a:pt x="1219" y="323"/>
                    </a:lnTo>
                    <a:lnTo>
                      <a:pt x="1113" y="394"/>
                    </a:lnTo>
                    <a:lnTo>
                      <a:pt x="1017" y="464"/>
                    </a:lnTo>
                    <a:lnTo>
                      <a:pt x="912" y="540"/>
                    </a:lnTo>
                    <a:lnTo>
                      <a:pt x="812" y="610"/>
                    </a:lnTo>
                    <a:lnTo>
                      <a:pt x="710" y="681"/>
                    </a:lnTo>
                    <a:lnTo>
                      <a:pt x="609" y="756"/>
                    </a:lnTo>
                    <a:lnTo>
                      <a:pt x="509" y="827"/>
                    </a:lnTo>
                    <a:lnTo>
                      <a:pt x="408" y="896"/>
                    </a:lnTo>
                    <a:lnTo>
                      <a:pt x="308" y="973"/>
                    </a:lnTo>
                    <a:lnTo>
                      <a:pt x="207" y="1043"/>
                    </a:lnTo>
                    <a:lnTo>
                      <a:pt x="105" y="1119"/>
                    </a:lnTo>
                    <a:lnTo>
                      <a:pt x="0" y="1189"/>
                    </a:lnTo>
                    <a:lnTo>
                      <a:pt x="101" y="1113"/>
                    </a:lnTo>
                    <a:lnTo>
                      <a:pt x="196" y="1037"/>
                    </a:lnTo>
                    <a:lnTo>
                      <a:pt x="292" y="962"/>
                    </a:lnTo>
                    <a:lnTo>
                      <a:pt x="393" y="886"/>
                    </a:lnTo>
                    <a:lnTo>
                      <a:pt x="488" y="816"/>
                    </a:lnTo>
                    <a:lnTo>
                      <a:pt x="584" y="741"/>
                    </a:lnTo>
                    <a:lnTo>
                      <a:pt x="685" y="665"/>
                    </a:lnTo>
                    <a:lnTo>
                      <a:pt x="780" y="595"/>
                    </a:lnTo>
                    <a:lnTo>
                      <a:pt x="876" y="519"/>
                    </a:lnTo>
                    <a:lnTo>
                      <a:pt x="972" y="444"/>
                    </a:lnTo>
                    <a:lnTo>
                      <a:pt x="1068" y="368"/>
                    </a:lnTo>
                    <a:lnTo>
                      <a:pt x="1168" y="298"/>
                    </a:lnTo>
                    <a:lnTo>
                      <a:pt x="1263" y="223"/>
                    </a:lnTo>
                    <a:lnTo>
                      <a:pt x="1359" y="146"/>
                    </a:lnTo>
                    <a:lnTo>
                      <a:pt x="1454" y="71"/>
                    </a:lnTo>
                    <a:lnTo>
                      <a:pt x="1550" y="0"/>
                    </a:lnTo>
                    <a:close/>
                  </a:path>
                </a:pathLst>
              </a:custGeom>
              <a:solidFill>
                <a:srgbClr val="78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14" name="Freeform 191"/>
              <p:cNvSpPr>
                <a:spLocks/>
              </p:cNvSpPr>
              <p:nvPr/>
            </p:nvSpPr>
            <p:spPr bwMode="auto">
              <a:xfrm>
                <a:off x="2439" y="1865"/>
                <a:ext cx="548" cy="393"/>
              </a:xfrm>
              <a:custGeom>
                <a:avLst/>
                <a:gdLst>
                  <a:gd name="T0" fmla="*/ 58 w 1646"/>
                  <a:gd name="T1" fmla="*/ 0 h 1178"/>
                  <a:gd name="T2" fmla="*/ 59 w 1646"/>
                  <a:gd name="T3" fmla="*/ 0 h 1178"/>
                  <a:gd name="T4" fmla="*/ 59 w 1646"/>
                  <a:gd name="T5" fmla="*/ 1 h 1178"/>
                  <a:gd name="T6" fmla="*/ 60 w 1646"/>
                  <a:gd name="T7" fmla="*/ 1 h 1178"/>
                  <a:gd name="T8" fmla="*/ 61 w 1646"/>
                  <a:gd name="T9" fmla="*/ 1 h 1178"/>
                  <a:gd name="T10" fmla="*/ 57 w 1646"/>
                  <a:gd name="T11" fmla="*/ 4 h 1178"/>
                  <a:gd name="T12" fmla="*/ 53 w 1646"/>
                  <a:gd name="T13" fmla="*/ 7 h 1178"/>
                  <a:gd name="T14" fmla="*/ 49 w 1646"/>
                  <a:gd name="T15" fmla="*/ 9 h 1178"/>
                  <a:gd name="T16" fmla="*/ 46 w 1646"/>
                  <a:gd name="T17" fmla="*/ 12 h 1178"/>
                  <a:gd name="T18" fmla="*/ 42 w 1646"/>
                  <a:gd name="T19" fmla="*/ 15 h 1178"/>
                  <a:gd name="T20" fmla="*/ 38 w 1646"/>
                  <a:gd name="T21" fmla="*/ 17 h 1178"/>
                  <a:gd name="T22" fmla="*/ 34 w 1646"/>
                  <a:gd name="T23" fmla="*/ 20 h 1178"/>
                  <a:gd name="T24" fmla="*/ 31 w 1646"/>
                  <a:gd name="T25" fmla="*/ 22 h 1178"/>
                  <a:gd name="T26" fmla="*/ 27 w 1646"/>
                  <a:gd name="T27" fmla="*/ 25 h 1178"/>
                  <a:gd name="T28" fmla="*/ 23 w 1646"/>
                  <a:gd name="T29" fmla="*/ 28 h 1178"/>
                  <a:gd name="T30" fmla="*/ 19 w 1646"/>
                  <a:gd name="T31" fmla="*/ 30 h 1178"/>
                  <a:gd name="T32" fmla="*/ 15 w 1646"/>
                  <a:gd name="T33" fmla="*/ 33 h 1178"/>
                  <a:gd name="T34" fmla="*/ 12 w 1646"/>
                  <a:gd name="T35" fmla="*/ 36 h 1178"/>
                  <a:gd name="T36" fmla="*/ 8 w 1646"/>
                  <a:gd name="T37" fmla="*/ 38 h 1178"/>
                  <a:gd name="T38" fmla="*/ 4 w 1646"/>
                  <a:gd name="T39" fmla="*/ 41 h 1178"/>
                  <a:gd name="T40" fmla="*/ 0 w 1646"/>
                  <a:gd name="T41" fmla="*/ 44 h 1178"/>
                  <a:gd name="T42" fmla="*/ 4 w 1646"/>
                  <a:gd name="T43" fmla="*/ 41 h 1178"/>
                  <a:gd name="T44" fmla="*/ 7 w 1646"/>
                  <a:gd name="T45" fmla="*/ 38 h 1178"/>
                  <a:gd name="T46" fmla="*/ 11 w 1646"/>
                  <a:gd name="T47" fmla="*/ 35 h 1178"/>
                  <a:gd name="T48" fmla="*/ 15 w 1646"/>
                  <a:gd name="T49" fmla="*/ 33 h 1178"/>
                  <a:gd name="T50" fmla="*/ 18 w 1646"/>
                  <a:gd name="T51" fmla="*/ 30 h 1178"/>
                  <a:gd name="T52" fmla="*/ 22 w 1646"/>
                  <a:gd name="T53" fmla="*/ 27 h 1178"/>
                  <a:gd name="T54" fmla="*/ 26 w 1646"/>
                  <a:gd name="T55" fmla="*/ 24 h 1178"/>
                  <a:gd name="T56" fmla="*/ 29 w 1646"/>
                  <a:gd name="T57" fmla="*/ 22 h 1178"/>
                  <a:gd name="T58" fmla="*/ 33 w 1646"/>
                  <a:gd name="T59" fmla="*/ 19 h 1178"/>
                  <a:gd name="T60" fmla="*/ 37 w 1646"/>
                  <a:gd name="T61" fmla="*/ 16 h 1178"/>
                  <a:gd name="T62" fmla="*/ 40 w 1646"/>
                  <a:gd name="T63" fmla="*/ 14 h 1178"/>
                  <a:gd name="T64" fmla="*/ 44 w 1646"/>
                  <a:gd name="T65" fmla="*/ 11 h 1178"/>
                  <a:gd name="T66" fmla="*/ 47 w 1646"/>
                  <a:gd name="T67" fmla="*/ 8 h 1178"/>
                  <a:gd name="T68" fmla="*/ 51 w 1646"/>
                  <a:gd name="T69" fmla="*/ 5 h 1178"/>
                  <a:gd name="T70" fmla="*/ 55 w 1646"/>
                  <a:gd name="T71" fmla="*/ 3 h 1178"/>
                  <a:gd name="T72" fmla="*/ 58 w 1646"/>
                  <a:gd name="T73" fmla="*/ 0 h 11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46"/>
                  <a:gd name="T112" fmla="*/ 0 h 1178"/>
                  <a:gd name="T113" fmla="*/ 1646 w 1646"/>
                  <a:gd name="T114" fmla="*/ 1178 h 117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46" h="1178">
                    <a:moveTo>
                      <a:pt x="1575" y="0"/>
                    </a:moveTo>
                    <a:lnTo>
                      <a:pt x="1596" y="9"/>
                    </a:lnTo>
                    <a:lnTo>
                      <a:pt x="1611" y="14"/>
                    </a:lnTo>
                    <a:lnTo>
                      <a:pt x="1625" y="25"/>
                    </a:lnTo>
                    <a:lnTo>
                      <a:pt x="1646" y="35"/>
                    </a:lnTo>
                    <a:lnTo>
                      <a:pt x="1541" y="110"/>
                    </a:lnTo>
                    <a:lnTo>
                      <a:pt x="1440" y="176"/>
                    </a:lnTo>
                    <a:lnTo>
                      <a:pt x="1339" y="251"/>
                    </a:lnTo>
                    <a:lnTo>
                      <a:pt x="1233" y="322"/>
                    </a:lnTo>
                    <a:lnTo>
                      <a:pt x="1134" y="392"/>
                    </a:lnTo>
                    <a:lnTo>
                      <a:pt x="1033" y="463"/>
                    </a:lnTo>
                    <a:lnTo>
                      <a:pt x="926" y="533"/>
                    </a:lnTo>
                    <a:lnTo>
                      <a:pt x="826" y="604"/>
                    </a:lnTo>
                    <a:lnTo>
                      <a:pt x="725" y="674"/>
                    </a:lnTo>
                    <a:lnTo>
                      <a:pt x="620" y="750"/>
                    </a:lnTo>
                    <a:lnTo>
                      <a:pt x="513" y="820"/>
                    </a:lnTo>
                    <a:lnTo>
                      <a:pt x="413" y="891"/>
                    </a:lnTo>
                    <a:lnTo>
                      <a:pt x="312" y="962"/>
                    </a:lnTo>
                    <a:lnTo>
                      <a:pt x="212" y="1032"/>
                    </a:lnTo>
                    <a:lnTo>
                      <a:pt x="105" y="1108"/>
                    </a:lnTo>
                    <a:lnTo>
                      <a:pt x="0" y="1178"/>
                    </a:lnTo>
                    <a:lnTo>
                      <a:pt x="101" y="1102"/>
                    </a:lnTo>
                    <a:lnTo>
                      <a:pt x="201" y="1026"/>
                    </a:lnTo>
                    <a:lnTo>
                      <a:pt x="297" y="956"/>
                    </a:lnTo>
                    <a:lnTo>
                      <a:pt x="399" y="880"/>
                    </a:lnTo>
                    <a:lnTo>
                      <a:pt x="493" y="810"/>
                    </a:lnTo>
                    <a:lnTo>
                      <a:pt x="595" y="734"/>
                    </a:lnTo>
                    <a:lnTo>
                      <a:pt x="695" y="659"/>
                    </a:lnTo>
                    <a:lnTo>
                      <a:pt x="791" y="588"/>
                    </a:lnTo>
                    <a:lnTo>
                      <a:pt x="892" y="513"/>
                    </a:lnTo>
                    <a:lnTo>
                      <a:pt x="988" y="442"/>
                    </a:lnTo>
                    <a:lnTo>
                      <a:pt x="1088" y="367"/>
                    </a:lnTo>
                    <a:lnTo>
                      <a:pt x="1184" y="292"/>
                    </a:lnTo>
                    <a:lnTo>
                      <a:pt x="1283" y="221"/>
                    </a:lnTo>
                    <a:lnTo>
                      <a:pt x="1379" y="146"/>
                    </a:lnTo>
                    <a:lnTo>
                      <a:pt x="1479" y="75"/>
                    </a:lnTo>
                    <a:lnTo>
                      <a:pt x="1575" y="0"/>
                    </a:lnTo>
                    <a:close/>
                  </a:path>
                </a:pathLst>
              </a:custGeom>
              <a:solidFill>
                <a:srgbClr val="38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15" name="Freeform 192"/>
              <p:cNvSpPr>
                <a:spLocks/>
              </p:cNvSpPr>
              <p:nvPr/>
            </p:nvSpPr>
            <p:spPr bwMode="auto">
              <a:xfrm>
                <a:off x="2439" y="1870"/>
                <a:ext cx="557" cy="388"/>
              </a:xfrm>
              <a:custGeom>
                <a:avLst/>
                <a:gdLst>
                  <a:gd name="T0" fmla="*/ 59 w 1671"/>
                  <a:gd name="T1" fmla="*/ 0 h 1164"/>
                  <a:gd name="T2" fmla="*/ 60 w 1671"/>
                  <a:gd name="T3" fmla="*/ 0 h 1164"/>
                  <a:gd name="T4" fmla="*/ 61 w 1671"/>
                  <a:gd name="T5" fmla="*/ 1 h 1164"/>
                  <a:gd name="T6" fmla="*/ 62 w 1671"/>
                  <a:gd name="T7" fmla="*/ 1 h 1164"/>
                  <a:gd name="T8" fmla="*/ 60 w 1671"/>
                  <a:gd name="T9" fmla="*/ 3 h 1164"/>
                  <a:gd name="T10" fmla="*/ 52 w 1671"/>
                  <a:gd name="T11" fmla="*/ 8 h 1164"/>
                  <a:gd name="T12" fmla="*/ 37 w 1671"/>
                  <a:gd name="T13" fmla="*/ 18 h 1164"/>
                  <a:gd name="T14" fmla="*/ 35 w 1671"/>
                  <a:gd name="T15" fmla="*/ 19 h 1164"/>
                  <a:gd name="T16" fmla="*/ 31 w 1671"/>
                  <a:gd name="T17" fmla="*/ 22 h 1164"/>
                  <a:gd name="T18" fmla="*/ 25 w 1671"/>
                  <a:gd name="T19" fmla="*/ 26 h 1164"/>
                  <a:gd name="T20" fmla="*/ 21 w 1671"/>
                  <a:gd name="T21" fmla="*/ 29 h 1164"/>
                  <a:gd name="T22" fmla="*/ 18 w 1671"/>
                  <a:gd name="T23" fmla="*/ 31 h 1164"/>
                  <a:gd name="T24" fmla="*/ 8 w 1671"/>
                  <a:gd name="T25" fmla="*/ 38 h 1164"/>
                  <a:gd name="T26" fmla="*/ 0 w 1671"/>
                  <a:gd name="T27" fmla="*/ 43 h 1164"/>
                  <a:gd name="T28" fmla="*/ 19 w 1671"/>
                  <a:gd name="T29" fmla="*/ 30 h 1164"/>
                  <a:gd name="T30" fmla="*/ 41 w 1671"/>
                  <a:gd name="T31" fmla="*/ 13 h 1164"/>
                  <a:gd name="T32" fmla="*/ 56 w 1671"/>
                  <a:gd name="T33" fmla="*/ 3 h 1164"/>
                  <a:gd name="T34" fmla="*/ 59 w 1671"/>
                  <a:gd name="T35" fmla="*/ 0 h 116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71"/>
                  <a:gd name="T55" fmla="*/ 0 h 1164"/>
                  <a:gd name="T56" fmla="*/ 1671 w 1671"/>
                  <a:gd name="T57" fmla="*/ 1164 h 116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71" h="1164">
                    <a:moveTo>
                      <a:pt x="1600" y="0"/>
                    </a:moveTo>
                    <a:lnTo>
                      <a:pt x="1621" y="11"/>
                    </a:lnTo>
                    <a:lnTo>
                      <a:pt x="1641" y="16"/>
                    </a:lnTo>
                    <a:lnTo>
                      <a:pt x="1671" y="36"/>
                    </a:lnTo>
                    <a:lnTo>
                      <a:pt x="1616" y="77"/>
                    </a:lnTo>
                    <a:lnTo>
                      <a:pt x="1409" y="212"/>
                    </a:lnTo>
                    <a:lnTo>
                      <a:pt x="992" y="494"/>
                    </a:lnTo>
                    <a:lnTo>
                      <a:pt x="942" y="524"/>
                    </a:lnTo>
                    <a:lnTo>
                      <a:pt x="841" y="599"/>
                    </a:lnTo>
                    <a:lnTo>
                      <a:pt x="685" y="700"/>
                    </a:lnTo>
                    <a:lnTo>
                      <a:pt x="579" y="777"/>
                    </a:lnTo>
                    <a:lnTo>
                      <a:pt x="474" y="841"/>
                    </a:lnTo>
                    <a:lnTo>
                      <a:pt x="212" y="1023"/>
                    </a:lnTo>
                    <a:lnTo>
                      <a:pt x="0" y="1164"/>
                    </a:lnTo>
                    <a:lnTo>
                      <a:pt x="504" y="802"/>
                    </a:lnTo>
                    <a:lnTo>
                      <a:pt x="1104" y="363"/>
                    </a:lnTo>
                    <a:lnTo>
                      <a:pt x="1505" y="77"/>
                    </a:lnTo>
                    <a:lnTo>
                      <a:pt x="1600" y="0"/>
                    </a:lnTo>
                    <a:close/>
                  </a:path>
                </a:pathLst>
              </a:custGeom>
              <a:solidFill>
                <a:srgbClr val="000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16" name="Freeform 193"/>
              <p:cNvSpPr>
                <a:spLocks/>
              </p:cNvSpPr>
              <p:nvPr/>
            </p:nvSpPr>
            <p:spPr bwMode="auto">
              <a:xfrm>
                <a:off x="2439" y="1875"/>
                <a:ext cx="565" cy="383"/>
              </a:xfrm>
              <a:custGeom>
                <a:avLst/>
                <a:gdLst>
                  <a:gd name="T0" fmla="*/ 60 w 1696"/>
                  <a:gd name="T1" fmla="*/ 0 h 1148"/>
                  <a:gd name="T2" fmla="*/ 61 w 1696"/>
                  <a:gd name="T3" fmla="*/ 0 h 1148"/>
                  <a:gd name="T4" fmla="*/ 63 w 1696"/>
                  <a:gd name="T5" fmla="*/ 1 h 1148"/>
                  <a:gd name="T6" fmla="*/ 35 w 1696"/>
                  <a:gd name="T7" fmla="*/ 19 h 1148"/>
                  <a:gd name="T8" fmla="*/ 22 w 1696"/>
                  <a:gd name="T9" fmla="*/ 28 h 1148"/>
                  <a:gd name="T10" fmla="*/ 18 w 1696"/>
                  <a:gd name="T11" fmla="*/ 31 h 1148"/>
                  <a:gd name="T12" fmla="*/ 16 w 1696"/>
                  <a:gd name="T13" fmla="*/ 32 h 1148"/>
                  <a:gd name="T14" fmla="*/ 14 w 1696"/>
                  <a:gd name="T15" fmla="*/ 33 h 1148"/>
                  <a:gd name="T16" fmla="*/ 0 w 1696"/>
                  <a:gd name="T17" fmla="*/ 43 h 1148"/>
                  <a:gd name="T18" fmla="*/ 4 w 1696"/>
                  <a:gd name="T19" fmla="*/ 40 h 1148"/>
                  <a:gd name="T20" fmla="*/ 15 w 1696"/>
                  <a:gd name="T21" fmla="*/ 32 h 1148"/>
                  <a:gd name="T22" fmla="*/ 30 w 1696"/>
                  <a:gd name="T23" fmla="*/ 21 h 1148"/>
                  <a:gd name="T24" fmla="*/ 34 w 1696"/>
                  <a:gd name="T25" fmla="*/ 18 h 1148"/>
                  <a:gd name="T26" fmla="*/ 49 w 1696"/>
                  <a:gd name="T27" fmla="*/ 8 h 1148"/>
                  <a:gd name="T28" fmla="*/ 56 w 1696"/>
                  <a:gd name="T29" fmla="*/ 3 h 1148"/>
                  <a:gd name="T30" fmla="*/ 60 w 1696"/>
                  <a:gd name="T31" fmla="*/ 0 h 114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96"/>
                  <a:gd name="T49" fmla="*/ 0 h 1148"/>
                  <a:gd name="T50" fmla="*/ 1696 w 1696"/>
                  <a:gd name="T51" fmla="*/ 1148 h 114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96" h="1148">
                    <a:moveTo>
                      <a:pt x="1625" y="0"/>
                    </a:moveTo>
                    <a:lnTo>
                      <a:pt x="1646" y="5"/>
                    </a:lnTo>
                    <a:lnTo>
                      <a:pt x="1696" y="34"/>
                    </a:lnTo>
                    <a:lnTo>
                      <a:pt x="958" y="519"/>
                    </a:lnTo>
                    <a:lnTo>
                      <a:pt x="584" y="765"/>
                    </a:lnTo>
                    <a:lnTo>
                      <a:pt x="479" y="830"/>
                    </a:lnTo>
                    <a:lnTo>
                      <a:pt x="429" y="871"/>
                    </a:lnTo>
                    <a:lnTo>
                      <a:pt x="372" y="900"/>
                    </a:lnTo>
                    <a:lnTo>
                      <a:pt x="0" y="1148"/>
                    </a:lnTo>
                    <a:lnTo>
                      <a:pt x="105" y="1078"/>
                    </a:lnTo>
                    <a:lnTo>
                      <a:pt x="408" y="855"/>
                    </a:lnTo>
                    <a:lnTo>
                      <a:pt x="816" y="574"/>
                    </a:lnTo>
                    <a:lnTo>
                      <a:pt x="917" y="499"/>
                    </a:lnTo>
                    <a:lnTo>
                      <a:pt x="1324" y="216"/>
                    </a:lnTo>
                    <a:lnTo>
                      <a:pt x="1525" y="70"/>
                    </a:lnTo>
                    <a:lnTo>
                      <a:pt x="1625" y="0"/>
                    </a:lnTo>
                    <a:close/>
                  </a:path>
                </a:pathLst>
              </a:custGeom>
              <a:solidFill>
                <a:srgbClr val="0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17" name="Freeform 194"/>
              <p:cNvSpPr>
                <a:spLocks/>
              </p:cNvSpPr>
              <p:nvPr/>
            </p:nvSpPr>
            <p:spPr bwMode="auto">
              <a:xfrm>
                <a:off x="2439" y="1880"/>
                <a:ext cx="573" cy="378"/>
              </a:xfrm>
              <a:custGeom>
                <a:avLst/>
                <a:gdLst>
                  <a:gd name="T0" fmla="*/ 61 w 1721"/>
                  <a:gd name="T1" fmla="*/ 0 h 1133"/>
                  <a:gd name="T2" fmla="*/ 62 w 1721"/>
                  <a:gd name="T3" fmla="*/ 1 h 1133"/>
                  <a:gd name="T4" fmla="*/ 64 w 1721"/>
                  <a:gd name="T5" fmla="*/ 1 h 1133"/>
                  <a:gd name="T6" fmla="*/ 34 w 1721"/>
                  <a:gd name="T7" fmla="*/ 20 h 1133"/>
                  <a:gd name="T8" fmla="*/ 32 w 1721"/>
                  <a:gd name="T9" fmla="*/ 22 h 1133"/>
                  <a:gd name="T10" fmla="*/ 28 w 1721"/>
                  <a:gd name="T11" fmla="*/ 24 h 1133"/>
                  <a:gd name="T12" fmla="*/ 10 w 1721"/>
                  <a:gd name="T13" fmla="*/ 36 h 1133"/>
                  <a:gd name="T14" fmla="*/ 8 w 1721"/>
                  <a:gd name="T15" fmla="*/ 37 h 1133"/>
                  <a:gd name="T16" fmla="*/ 4 w 1721"/>
                  <a:gd name="T17" fmla="*/ 39 h 1133"/>
                  <a:gd name="T18" fmla="*/ 0 w 1721"/>
                  <a:gd name="T19" fmla="*/ 42 h 1133"/>
                  <a:gd name="T20" fmla="*/ 34 w 1721"/>
                  <a:gd name="T21" fmla="*/ 18 h 1133"/>
                  <a:gd name="T22" fmla="*/ 38 w 1721"/>
                  <a:gd name="T23" fmla="*/ 16 h 1133"/>
                  <a:gd name="T24" fmla="*/ 42 w 1721"/>
                  <a:gd name="T25" fmla="*/ 13 h 1133"/>
                  <a:gd name="T26" fmla="*/ 46 w 1721"/>
                  <a:gd name="T27" fmla="*/ 10 h 1133"/>
                  <a:gd name="T28" fmla="*/ 57 w 1721"/>
                  <a:gd name="T29" fmla="*/ 3 h 1133"/>
                  <a:gd name="T30" fmla="*/ 61 w 1721"/>
                  <a:gd name="T31" fmla="*/ 0 h 113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21"/>
                  <a:gd name="T49" fmla="*/ 0 h 1133"/>
                  <a:gd name="T50" fmla="*/ 1721 w 1721"/>
                  <a:gd name="T51" fmla="*/ 1133 h 113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21" h="1133">
                    <a:moveTo>
                      <a:pt x="1657" y="0"/>
                    </a:moveTo>
                    <a:lnTo>
                      <a:pt x="1691" y="15"/>
                    </a:lnTo>
                    <a:lnTo>
                      <a:pt x="1721" y="35"/>
                    </a:lnTo>
                    <a:lnTo>
                      <a:pt x="917" y="548"/>
                    </a:lnTo>
                    <a:lnTo>
                      <a:pt x="867" y="584"/>
                    </a:lnTo>
                    <a:lnTo>
                      <a:pt x="755" y="650"/>
                    </a:lnTo>
                    <a:lnTo>
                      <a:pt x="272" y="961"/>
                    </a:lnTo>
                    <a:lnTo>
                      <a:pt x="217" y="992"/>
                    </a:lnTo>
                    <a:lnTo>
                      <a:pt x="111" y="1063"/>
                    </a:lnTo>
                    <a:lnTo>
                      <a:pt x="0" y="1133"/>
                    </a:lnTo>
                    <a:lnTo>
                      <a:pt x="932" y="493"/>
                    </a:lnTo>
                    <a:lnTo>
                      <a:pt x="1038" y="423"/>
                    </a:lnTo>
                    <a:lnTo>
                      <a:pt x="1138" y="347"/>
                    </a:lnTo>
                    <a:lnTo>
                      <a:pt x="1244" y="281"/>
                    </a:lnTo>
                    <a:lnTo>
                      <a:pt x="1550" y="71"/>
                    </a:lnTo>
                    <a:lnTo>
                      <a:pt x="1657" y="0"/>
                    </a:lnTo>
                    <a:close/>
                  </a:path>
                </a:pathLst>
              </a:custGeom>
              <a:solidFill>
                <a:srgbClr val="007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18" name="Freeform 195"/>
              <p:cNvSpPr>
                <a:spLocks/>
              </p:cNvSpPr>
              <p:nvPr/>
            </p:nvSpPr>
            <p:spPr bwMode="auto">
              <a:xfrm>
                <a:off x="2439" y="1883"/>
                <a:ext cx="580" cy="375"/>
              </a:xfrm>
              <a:custGeom>
                <a:avLst/>
                <a:gdLst>
                  <a:gd name="T0" fmla="*/ 62 w 1742"/>
                  <a:gd name="T1" fmla="*/ 0 h 1123"/>
                  <a:gd name="T2" fmla="*/ 64 w 1742"/>
                  <a:gd name="T3" fmla="*/ 2 h 1123"/>
                  <a:gd name="T4" fmla="*/ 56 w 1742"/>
                  <a:gd name="T5" fmla="*/ 6 h 1123"/>
                  <a:gd name="T6" fmla="*/ 52 w 1742"/>
                  <a:gd name="T7" fmla="*/ 9 h 1123"/>
                  <a:gd name="T8" fmla="*/ 48 w 1742"/>
                  <a:gd name="T9" fmla="*/ 11 h 1123"/>
                  <a:gd name="T10" fmla="*/ 45 w 1742"/>
                  <a:gd name="T11" fmla="*/ 14 h 1123"/>
                  <a:gd name="T12" fmla="*/ 38 w 1742"/>
                  <a:gd name="T13" fmla="*/ 18 h 1123"/>
                  <a:gd name="T14" fmla="*/ 34 w 1742"/>
                  <a:gd name="T15" fmla="*/ 20 h 1123"/>
                  <a:gd name="T16" fmla="*/ 24 w 1742"/>
                  <a:gd name="T17" fmla="*/ 27 h 1123"/>
                  <a:gd name="T18" fmla="*/ 22 w 1742"/>
                  <a:gd name="T19" fmla="*/ 28 h 1123"/>
                  <a:gd name="T20" fmla="*/ 18 w 1742"/>
                  <a:gd name="T21" fmla="*/ 30 h 1123"/>
                  <a:gd name="T22" fmla="*/ 14 w 1742"/>
                  <a:gd name="T23" fmla="*/ 33 h 1123"/>
                  <a:gd name="T24" fmla="*/ 12 w 1742"/>
                  <a:gd name="T25" fmla="*/ 34 h 1123"/>
                  <a:gd name="T26" fmla="*/ 6 w 1742"/>
                  <a:gd name="T27" fmla="*/ 38 h 1123"/>
                  <a:gd name="T28" fmla="*/ 0 w 1742"/>
                  <a:gd name="T29" fmla="*/ 42 h 1123"/>
                  <a:gd name="T30" fmla="*/ 31 w 1742"/>
                  <a:gd name="T31" fmla="*/ 21 h 1123"/>
                  <a:gd name="T32" fmla="*/ 33 w 1742"/>
                  <a:gd name="T33" fmla="*/ 20 h 1123"/>
                  <a:gd name="T34" fmla="*/ 35 w 1742"/>
                  <a:gd name="T35" fmla="*/ 18 h 1123"/>
                  <a:gd name="T36" fmla="*/ 39 w 1742"/>
                  <a:gd name="T37" fmla="*/ 16 h 1123"/>
                  <a:gd name="T38" fmla="*/ 58 w 1742"/>
                  <a:gd name="T39" fmla="*/ 3 h 1123"/>
                  <a:gd name="T40" fmla="*/ 60 w 1742"/>
                  <a:gd name="T41" fmla="*/ 2 h 1123"/>
                  <a:gd name="T42" fmla="*/ 62 w 1742"/>
                  <a:gd name="T43" fmla="*/ 0 h 11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42"/>
                  <a:gd name="T67" fmla="*/ 0 h 1123"/>
                  <a:gd name="T68" fmla="*/ 1742 w 1742"/>
                  <a:gd name="T69" fmla="*/ 1123 h 11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42" h="1123">
                    <a:moveTo>
                      <a:pt x="1677" y="0"/>
                    </a:moveTo>
                    <a:lnTo>
                      <a:pt x="1742" y="41"/>
                    </a:lnTo>
                    <a:lnTo>
                      <a:pt x="1525" y="171"/>
                    </a:lnTo>
                    <a:lnTo>
                      <a:pt x="1420" y="241"/>
                    </a:lnTo>
                    <a:lnTo>
                      <a:pt x="1308" y="307"/>
                    </a:lnTo>
                    <a:lnTo>
                      <a:pt x="1203" y="378"/>
                    </a:lnTo>
                    <a:lnTo>
                      <a:pt x="1038" y="474"/>
                    </a:lnTo>
                    <a:lnTo>
                      <a:pt x="932" y="544"/>
                    </a:lnTo>
                    <a:lnTo>
                      <a:pt x="655" y="715"/>
                    </a:lnTo>
                    <a:lnTo>
                      <a:pt x="604" y="750"/>
                    </a:lnTo>
                    <a:lnTo>
                      <a:pt x="493" y="816"/>
                    </a:lnTo>
                    <a:lnTo>
                      <a:pt x="383" y="886"/>
                    </a:lnTo>
                    <a:lnTo>
                      <a:pt x="328" y="916"/>
                    </a:lnTo>
                    <a:lnTo>
                      <a:pt x="166" y="1021"/>
                    </a:lnTo>
                    <a:lnTo>
                      <a:pt x="0" y="1123"/>
                    </a:lnTo>
                    <a:lnTo>
                      <a:pt x="846" y="558"/>
                    </a:lnTo>
                    <a:lnTo>
                      <a:pt x="897" y="529"/>
                    </a:lnTo>
                    <a:lnTo>
                      <a:pt x="947" y="488"/>
                    </a:lnTo>
                    <a:lnTo>
                      <a:pt x="1053" y="423"/>
                    </a:lnTo>
                    <a:lnTo>
                      <a:pt x="1570" y="70"/>
                    </a:lnTo>
                    <a:lnTo>
                      <a:pt x="1625" y="41"/>
                    </a:lnTo>
                    <a:lnTo>
                      <a:pt x="1677" y="0"/>
                    </a:lnTo>
                    <a:close/>
                  </a:path>
                </a:pathLst>
              </a:custGeom>
              <a:solidFill>
                <a:srgbClr val="00B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19" name="Freeform 196"/>
              <p:cNvSpPr>
                <a:spLocks/>
              </p:cNvSpPr>
              <p:nvPr/>
            </p:nvSpPr>
            <p:spPr bwMode="auto">
              <a:xfrm>
                <a:off x="2439" y="1890"/>
                <a:ext cx="589" cy="368"/>
              </a:xfrm>
              <a:custGeom>
                <a:avLst/>
                <a:gdLst>
                  <a:gd name="T0" fmla="*/ 63 w 1767"/>
                  <a:gd name="T1" fmla="*/ 0 h 1103"/>
                  <a:gd name="T2" fmla="*/ 64 w 1767"/>
                  <a:gd name="T3" fmla="*/ 0 h 1103"/>
                  <a:gd name="T4" fmla="*/ 65 w 1767"/>
                  <a:gd name="T5" fmla="*/ 1 h 1103"/>
                  <a:gd name="T6" fmla="*/ 47 w 1767"/>
                  <a:gd name="T7" fmla="*/ 12 h 1103"/>
                  <a:gd name="T8" fmla="*/ 37 w 1767"/>
                  <a:gd name="T9" fmla="*/ 18 h 1103"/>
                  <a:gd name="T10" fmla="*/ 29 w 1767"/>
                  <a:gd name="T11" fmla="*/ 23 h 1103"/>
                  <a:gd name="T12" fmla="*/ 27 w 1767"/>
                  <a:gd name="T13" fmla="*/ 25 h 1103"/>
                  <a:gd name="T14" fmla="*/ 18 w 1767"/>
                  <a:gd name="T15" fmla="*/ 30 h 1103"/>
                  <a:gd name="T16" fmla="*/ 12 w 1767"/>
                  <a:gd name="T17" fmla="*/ 33 h 1103"/>
                  <a:gd name="T18" fmla="*/ 10 w 1767"/>
                  <a:gd name="T19" fmla="*/ 35 h 1103"/>
                  <a:gd name="T20" fmla="*/ 8 w 1767"/>
                  <a:gd name="T21" fmla="*/ 36 h 1103"/>
                  <a:gd name="T22" fmla="*/ 0 w 1767"/>
                  <a:gd name="T23" fmla="*/ 41 h 1103"/>
                  <a:gd name="T24" fmla="*/ 8 w 1767"/>
                  <a:gd name="T25" fmla="*/ 36 h 1103"/>
                  <a:gd name="T26" fmla="*/ 10 w 1767"/>
                  <a:gd name="T27" fmla="*/ 34 h 1103"/>
                  <a:gd name="T28" fmla="*/ 14 w 1767"/>
                  <a:gd name="T29" fmla="*/ 32 h 1103"/>
                  <a:gd name="T30" fmla="*/ 24 w 1767"/>
                  <a:gd name="T31" fmla="*/ 25 h 1103"/>
                  <a:gd name="T32" fmla="*/ 26 w 1767"/>
                  <a:gd name="T33" fmla="*/ 24 h 1103"/>
                  <a:gd name="T34" fmla="*/ 28 w 1767"/>
                  <a:gd name="T35" fmla="*/ 23 h 1103"/>
                  <a:gd name="T36" fmla="*/ 32 w 1767"/>
                  <a:gd name="T37" fmla="*/ 20 h 1103"/>
                  <a:gd name="T38" fmla="*/ 47 w 1767"/>
                  <a:gd name="T39" fmla="*/ 10 h 1103"/>
                  <a:gd name="T40" fmla="*/ 61 w 1767"/>
                  <a:gd name="T41" fmla="*/ 1 h 1103"/>
                  <a:gd name="T42" fmla="*/ 63 w 1767"/>
                  <a:gd name="T43" fmla="*/ 0 h 110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67"/>
                  <a:gd name="T67" fmla="*/ 0 h 1103"/>
                  <a:gd name="T68" fmla="*/ 1767 w 1767"/>
                  <a:gd name="T69" fmla="*/ 1103 h 110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67" h="1103">
                    <a:moveTo>
                      <a:pt x="1702" y="0"/>
                    </a:moveTo>
                    <a:lnTo>
                      <a:pt x="1721" y="5"/>
                    </a:lnTo>
                    <a:lnTo>
                      <a:pt x="1767" y="35"/>
                    </a:lnTo>
                    <a:lnTo>
                      <a:pt x="1274" y="333"/>
                    </a:lnTo>
                    <a:lnTo>
                      <a:pt x="997" y="499"/>
                    </a:lnTo>
                    <a:lnTo>
                      <a:pt x="776" y="629"/>
                    </a:lnTo>
                    <a:lnTo>
                      <a:pt x="721" y="670"/>
                    </a:lnTo>
                    <a:lnTo>
                      <a:pt x="499" y="800"/>
                    </a:lnTo>
                    <a:lnTo>
                      <a:pt x="333" y="901"/>
                    </a:lnTo>
                    <a:lnTo>
                      <a:pt x="278" y="931"/>
                    </a:lnTo>
                    <a:lnTo>
                      <a:pt x="226" y="967"/>
                    </a:lnTo>
                    <a:lnTo>
                      <a:pt x="0" y="1103"/>
                    </a:lnTo>
                    <a:lnTo>
                      <a:pt x="217" y="962"/>
                    </a:lnTo>
                    <a:lnTo>
                      <a:pt x="267" y="926"/>
                    </a:lnTo>
                    <a:lnTo>
                      <a:pt x="378" y="861"/>
                    </a:lnTo>
                    <a:lnTo>
                      <a:pt x="640" y="684"/>
                    </a:lnTo>
                    <a:lnTo>
                      <a:pt x="695" y="655"/>
                    </a:lnTo>
                    <a:lnTo>
                      <a:pt x="751" y="614"/>
                    </a:lnTo>
                    <a:lnTo>
                      <a:pt x="857" y="549"/>
                    </a:lnTo>
                    <a:lnTo>
                      <a:pt x="1278" y="272"/>
                    </a:lnTo>
                    <a:lnTo>
                      <a:pt x="1651" y="30"/>
                    </a:lnTo>
                    <a:lnTo>
                      <a:pt x="1702" y="0"/>
                    </a:lnTo>
                    <a:close/>
                  </a:path>
                </a:pathLst>
              </a:custGeom>
              <a:solidFill>
                <a:srgbClr val="00F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20" name="Freeform 197"/>
              <p:cNvSpPr>
                <a:spLocks/>
              </p:cNvSpPr>
              <p:nvPr/>
            </p:nvSpPr>
            <p:spPr bwMode="auto">
              <a:xfrm>
                <a:off x="2439" y="1893"/>
                <a:ext cx="599" cy="365"/>
              </a:xfrm>
              <a:custGeom>
                <a:avLst/>
                <a:gdLst>
                  <a:gd name="T0" fmla="*/ 64 w 1798"/>
                  <a:gd name="T1" fmla="*/ 0 h 1093"/>
                  <a:gd name="T2" fmla="*/ 67 w 1798"/>
                  <a:gd name="T3" fmla="*/ 1 h 1093"/>
                  <a:gd name="T4" fmla="*/ 58 w 1798"/>
                  <a:gd name="T5" fmla="*/ 6 h 1093"/>
                  <a:gd name="T6" fmla="*/ 48 w 1798"/>
                  <a:gd name="T7" fmla="*/ 12 h 1093"/>
                  <a:gd name="T8" fmla="*/ 44 w 1798"/>
                  <a:gd name="T9" fmla="*/ 15 h 1093"/>
                  <a:gd name="T10" fmla="*/ 42 w 1798"/>
                  <a:gd name="T11" fmla="*/ 16 h 1093"/>
                  <a:gd name="T12" fmla="*/ 33 w 1798"/>
                  <a:gd name="T13" fmla="*/ 21 h 1093"/>
                  <a:gd name="T14" fmla="*/ 29 w 1798"/>
                  <a:gd name="T15" fmla="*/ 23 h 1093"/>
                  <a:gd name="T16" fmla="*/ 27 w 1798"/>
                  <a:gd name="T17" fmla="*/ 25 h 1093"/>
                  <a:gd name="T18" fmla="*/ 21 w 1798"/>
                  <a:gd name="T19" fmla="*/ 28 h 1093"/>
                  <a:gd name="T20" fmla="*/ 17 w 1798"/>
                  <a:gd name="T21" fmla="*/ 31 h 1093"/>
                  <a:gd name="T22" fmla="*/ 13 w 1798"/>
                  <a:gd name="T23" fmla="*/ 33 h 1093"/>
                  <a:gd name="T24" fmla="*/ 4 w 1798"/>
                  <a:gd name="T25" fmla="*/ 38 h 1093"/>
                  <a:gd name="T26" fmla="*/ 0 w 1798"/>
                  <a:gd name="T27" fmla="*/ 41 h 1093"/>
                  <a:gd name="T28" fmla="*/ 6 w 1798"/>
                  <a:gd name="T29" fmla="*/ 37 h 1093"/>
                  <a:gd name="T30" fmla="*/ 10 w 1798"/>
                  <a:gd name="T31" fmla="*/ 34 h 1093"/>
                  <a:gd name="T32" fmla="*/ 16 w 1798"/>
                  <a:gd name="T33" fmla="*/ 31 h 1093"/>
                  <a:gd name="T34" fmla="*/ 18 w 1798"/>
                  <a:gd name="T35" fmla="*/ 29 h 1093"/>
                  <a:gd name="T36" fmla="*/ 22 w 1798"/>
                  <a:gd name="T37" fmla="*/ 27 h 1093"/>
                  <a:gd name="T38" fmla="*/ 24 w 1798"/>
                  <a:gd name="T39" fmla="*/ 25 h 1093"/>
                  <a:gd name="T40" fmla="*/ 26 w 1798"/>
                  <a:gd name="T41" fmla="*/ 24 h 1093"/>
                  <a:gd name="T42" fmla="*/ 36 w 1798"/>
                  <a:gd name="T43" fmla="*/ 18 h 1093"/>
                  <a:gd name="T44" fmla="*/ 38 w 1798"/>
                  <a:gd name="T45" fmla="*/ 16 h 1093"/>
                  <a:gd name="T46" fmla="*/ 42 w 1798"/>
                  <a:gd name="T47" fmla="*/ 14 h 1093"/>
                  <a:gd name="T48" fmla="*/ 44 w 1798"/>
                  <a:gd name="T49" fmla="*/ 13 h 1093"/>
                  <a:gd name="T50" fmla="*/ 46 w 1798"/>
                  <a:gd name="T51" fmla="*/ 11 h 1093"/>
                  <a:gd name="T52" fmla="*/ 48 w 1798"/>
                  <a:gd name="T53" fmla="*/ 10 h 1093"/>
                  <a:gd name="T54" fmla="*/ 60 w 1798"/>
                  <a:gd name="T55" fmla="*/ 2 h 1093"/>
                  <a:gd name="T56" fmla="*/ 62 w 1798"/>
                  <a:gd name="T57" fmla="*/ 1 h 1093"/>
                  <a:gd name="T58" fmla="*/ 64 w 1798"/>
                  <a:gd name="T59" fmla="*/ 0 h 109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98"/>
                  <a:gd name="T91" fmla="*/ 0 h 1093"/>
                  <a:gd name="T92" fmla="*/ 1798 w 1798"/>
                  <a:gd name="T93" fmla="*/ 1093 h 109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98" h="1093">
                    <a:moveTo>
                      <a:pt x="1727" y="0"/>
                    </a:moveTo>
                    <a:lnTo>
                      <a:pt x="1798" y="36"/>
                    </a:lnTo>
                    <a:lnTo>
                      <a:pt x="1570" y="166"/>
                    </a:lnTo>
                    <a:lnTo>
                      <a:pt x="1294" y="332"/>
                    </a:lnTo>
                    <a:lnTo>
                      <a:pt x="1184" y="398"/>
                    </a:lnTo>
                    <a:lnTo>
                      <a:pt x="1124" y="428"/>
                    </a:lnTo>
                    <a:lnTo>
                      <a:pt x="901" y="564"/>
                    </a:lnTo>
                    <a:lnTo>
                      <a:pt x="791" y="629"/>
                    </a:lnTo>
                    <a:lnTo>
                      <a:pt x="736" y="665"/>
                    </a:lnTo>
                    <a:lnTo>
                      <a:pt x="564" y="761"/>
                    </a:lnTo>
                    <a:lnTo>
                      <a:pt x="454" y="831"/>
                    </a:lnTo>
                    <a:lnTo>
                      <a:pt x="338" y="891"/>
                    </a:lnTo>
                    <a:lnTo>
                      <a:pt x="116" y="1027"/>
                    </a:lnTo>
                    <a:lnTo>
                      <a:pt x="0" y="1093"/>
                    </a:lnTo>
                    <a:lnTo>
                      <a:pt x="166" y="991"/>
                    </a:lnTo>
                    <a:lnTo>
                      <a:pt x="272" y="921"/>
                    </a:lnTo>
                    <a:lnTo>
                      <a:pt x="433" y="820"/>
                    </a:lnTo>
                    <a:lnTo>
                      <a:pt x="488" y="781"/>
                    </a:lnTo>
                    <a:lnTo>
                      <a:pt x="600" y="715"/>
                    </a:lnTo>
                    <a:lnTo>
                      <a:pt x="650" y="679"/>
                    </a:lnTo>
                    <a:lnTo>
                      <a:pt x="705" y="649"/>
                    </a:lnTo>
                    <a:lnTo>
                      <a:pt x="972" y="473"/>
                    </a:lnTo>
                    <a:lnTo>
                      <a:pt x="1033" y="444"/>
                    </a:lnTo>
                    <a:lnTo>
                      <a:pt x="1138" y="373"/>
                    </a:lnTo>
                    <a:lnTo>
                      <a:pt x="1192" y="343"/>
                    </a:lnTo>
                    <a:lnTo>
                      <a:pt x="1244" y="302"/>
                    </a:lnTo>
                    <a:lnTo>
                      <a:pt x="1299" y="272"/>
                    </a:lnTo>
                    <a:lnTo>
                      <a:pt x="1621" y="66"/>
                    </a:lnTo>
                    <a:lnTo>
                      <a:pt x="1677" y="36"/>
                    </a:lnTo>
                    <a:lnTo>
                      <a:pt x="1727" y="0"/>
                    </a:lnTo>
                    <a:close/>
                  </a:path>
                </a:pathLst>
              </a:custGeom>
              <a:solidFill>
                <a:srgbClr val="00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21" name="Freeform 198"/>
              <p:cNvSpPr>
                <a:spLocks/>
              </p:cNvSpPr>
              <p:nvPr/>
            </p:nvSpPr>
            <p:spPr bwMode="auto">
              <a:xfrm>
                <a:off x="2439" y="1898"/>
                <a:ext cx="607" cy="360"/>
              </a:xfrm>
              <a:custGeom>
                <a:avLst/>
                <a:gdLst>
                  <a:gd name="T0" fmla="*/ 65 w 1823"/>
                  <a:gd name="T1" fmla="*/ 0 h 1078"/>
                  <a:gd name="T2" fmla="*/ 67 w 1823"/>
                  <a:gd name="T3" fmla="*/ 1 h 1078"/>
                  <a:gd name="T4" fmla="*/ 46 w 1823"/>
                  <a:gd name="T5" fmla="*/ 13 h 1078"/>
                  <a:gd name="T6" fmla="*/ 44 w 1823"/>
                  <a:gd name="T7" fmla="*/ 15 h 1078"/>
                  <a:gd name="T8" fmla="*/ 40 w 1823"/>
                  <a:gd name="T9" fmla="*/ 17 h 1078"/>
                  <a:gd name="T10" fmla="*/ 30 w 1823"/>
                  <a:gd name="T11" fmla="*/ 23 h 1078"/>
                  <a:gd name="T12" fmla="*/ 28 w 1823"/>
                  <a:gd name="T13" fmla="*/ 24 h 1078"/>
                  <a:gd name="T14" fmla="*/ 23 w 1823"/>
                  <a:gd name="T15" fmla="*/ 27 h 1078"/>
                  <a:gd name="T16" fmla="*/ 21 w 1823"/>
                  <a:gd name="T17" fmla="*/ 28 h 1078"/>
                  <a:gd name="T18" fmla="*/ 19 w 1823"/>
                  <a:gd name="T19" fmla="*/ 29 h 1078"/>
                  <a:gd name="T20" fmla="*/ 17 w 1823"/>
                  <a:gd name="T21" fmla="*/ 30 h 1078"/>
                  <a:gd name="T22" fmla="*/ 11 w 1823"/>
                  <a:gd name="T23" fmla="*/ 34 h 1078"/>
                  <a:gd name="T24" fmla="*/ 9 w 1823"/>
                  <a:gd name="T25" fmla="*/ 35 h 1078"/>
                  <a:gd name="T26" fmla="*/ 6 w 1823"/>
                  <a:gd name="T27" fmla="*/ 36 h 1078"/>
                  <a:gd name="T28" fmla="*/ 4 w 1823"/>
                  <a:gd name="T29" fmla="*/ 38 h 1078"/>
                  <a:gd name="T30" fmla="*/ 0 w 1823"/>
                  <a:gd name="T31" fmla="*/ 40 h 1078"/>
                  <a:gd name="T32" fmla="*/ 23 w 1823"/>
                  <a:gd name="T33" fmla="*/ 26 h 1078"/>
                  <a:gd name="T34" fmla="*/ 24 w 1823"/>
                  <a:gd name="T35" fmla="*/ 25 h 1078"/>
                  <a:gd name="T36" fmla="*/ 35 w 1823"/>
                  <a:gd name="T37" fmla="*/ 19 h 1078"/>
                  <a:gd name="T38" fmla="*/ 37 w 1823"/>
                  <a:gd name="T39" fmla="*/ 17 h 1078"/>
                  <a:gd name="T40" fmla="*/ 47 w 1823"/>
                  <a:gd name="T41" fmla="*/ 11 h 1078"/>
                  <a:gd name="T42" fmla="*/ 55 w 1823"/>
                  <a:gd name="T43" fmla="*/ 6 h 1078"/>
                  <a:gd name="T44" fmla="*/ 57 w 1823"/>
                  <a:gd name="T45" fmla="*/ 5 h 1078"/>
                  <a:gd name="T46" fmla="*/ 63 w 1823"/>
                  <a:gd name="T47" fmla="*/ 1 h 1078"/>
                  <a:gd name="T48" fmla="*/ 65 w 1823"/>
                  <a:gd name="T49" fmla="*/ 0 h 107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23"/>
                  <a:gd name="T76" fmla="*/ 0 h 1078"/>
                  <a:gd name="T77" fmla="*/ 1823 w 1823"/>
                  <a:gd name="T78" fmla="*/ 1078 h 107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23" h="1078">
                    <a:moveTo>
                      <a:pt x="1752" y="0"/>
                    </a:moveTo>
                    <a:lnTo>
                      <a:pt x="1823" y="35"/>
                    </a:lnTo>
                    <a:lnTo>
                      <a:pt x="1253" y="358"/>
                    </a:lnTo>
                    <a:lnTo>
                      <a:pt x="1198" y="393"/>
                    </a:lnTo>
                    <a:lnTo>
                      <a:pt x="1083" y="454"/>
                    </a:lnTo>
                    <a:lnTo>
                      <a:pt x="801" y="620"/>
                    </a:lnTo>
                    <a:lnTo>
                      <a:pt x="746" y="655"/>
                    </a:lnTo>
                    <a:lnTo>
                      <a:pt x="630" y="716"/>
                    </a:lnTo>
                    <a:lnTo>
                      <a:pt x="575" y="750"/>
                    </a:lnTo>
                    <a:lnTo>
                      <a:pt x="513" y="780"/>
                    </a:lnTo>
                    <a:lnTo>
                      <a:pt x="458" y="816"/>
                    </a:lnTo>
                    <a:lnTo>
                      <a:pt x="287" y="912"/>
                    </a:lnTo>
                    <a:lnTo>
                      <a:pt x="232" y="947"/>
                    </a:lnTo>
                    <a:lnTo>
                      <a:pt x="171" y="976"/>
                    </a:lnTo>
                    <a:lnTo>
                      <a:pt x="116" y="1012"/>
                    </a:lnTo>
                    <a:lnTo>
                      <a:pt x="0" y="1078"/>
                    </a:lnTo>
                    <a:lnTo>
                      <a:pt x="609" y="705"/>
                    </a:lnTo>
                    <a:lnTo>
                      <a:pt x="660" y="670"/>
                    </a:lnTo>
                    <a:lnTo>
                      <a:pt x="937" y="504"/>
                    </a:lnTo>
                    <a:lnTo>
                      <a:pt x="988" y="468"/>
                    </a:lnTo>
                    <a:lnTo>
                      <a:pt x="1263" y="302"/>
                    </a:lnTo>
                    <a:lnTo>
                      <a:pt x="1485" y="167"/>
                    </a:lnTo>
                    <a:lnTo>
                      <a:pt x="1536" y="131"/>
                    </a:lnTo>
                    <a:lnTo>
                      <a:pt x="1702" y="35"/>
                    </a:lnTo>
                    <a:lnTo>
                      <a:pt x="1752" y="0"/>
                    </a:lnTo>
                    <a:close/>
                  </a:path>
                </a:pathLst>
              </a:custGeom>
              <a:solidFill>
                <a:srgbClr val="00F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22" name="Freeform 199"/>
              <p:cNvSpPr>
                <a:spLocks/>
              </p:cNvSpPr>
              <p:nvPr/>
            </p:nvSpPr>
            <p:spPr bwMode="auto">
              <a:xfrm>
                <a:off x="2439" y="1904"/>
                <a:ext cx="616" cy="354"/>
              </a:xfrm>
              <a:custGeom>
                <a:avLst/>
                <a:gdLst>
                  <a:gd name="T0" fmla="*/ 66 w 1848"/>
                  <a:gd name="T1" fmla="*/ 0 h 1062"/>
                  <a:gd name="T2" fmla="*/ 67 w 1848"/>
                  <a:gd name="T3" fmla="*/ 0 h 1062"/>
                  <a:gd name="T4" fmla="*/ 68 w 1848"/>
                  <a:gd name="T5" fmla="*/ 1 h 1062"/>
                  <a:gd name="T6" fmla="*/ 64 w 1848"/>
                  <a:gd name="T7" fmla="*/ 4 h 1062"/>
                  <a:gd name="T8" fmla="*/ 62 w 1848"/>
                  <a:gd name="T9" fmla="*/ 5 h 1062"/>
                  <a:gd name="T10" fmla="*/ 58 w 1848"/>
                  <a:gd name="T11" fmla="*/ 7 h 1062"/>
                  <a:gd name="T12" fmla="*/ 49 w 1848"/>
                  <a:gd name="T13" fmla="*/ 12 h 1062"/>
                  <a:gd name="T14" fmla="*/ 47 w 1848"/>
                  <a:gd name="T15" fmla="*/ 13 h 1062"/>
                  <a:gd name="T16" fmla="*/ 43 w 1848"/>
                  <a:gd name="T17" fmla="*/ 15 h 1062"/>
                  <a:gd name="T18" fmla="*/ 36 w 1848"/>
                  <a:gd name="T19" fmla="*/ 19 h 1062"/>
                  <a:gd name="T20" fmla="*/ 28 w 1848"/>
                  <a:gd name="T21" fmla="*/ 24 h 1062"/>
                  <a:gd name="T22" fmla="*/ 23 w 1848"/>
                  <a:gd name="T23" fmla="*/ 26 h 1062"/>
                  <a:gd name="T24" fmla="*/ 17 w 1848"/>
                  <a:gd name="T25" fmla="*/ 30 h 1062"/>
                  <a:gd name="T26" fmla="*/ 13 w 1848"/>
                  <a:gd name="T27" fmla="*/ 32 h 1062"/>
                  <a:gd name="T28" fmla="*/ 11 w 1848"/>
                  <a:gd name="T29" fmla="*/ 33 h 1062"/>
                  <a:gd name="T30" fmla="*/ 2 w 1848"/>
                  <a:gd name="T31" fmla="*/ 38 h 1062"/>
                  <a:gd name="T32" fmla="*/ 0 w 1848"/>
                  <a:gd name="T33" fmla="*/ 39 h 1062"/>
                  <a:gd name="T34" fmla="*/ 4 w 1848"/>
                  <a:gd name="T35" fmla="*/ 37 h 1062"/>
                  <a:gd name="T36" fmla="*/ 6 w 1848"/>
                  <a:gd name="T37" fmla="*/ 36 h 1062"/>
                  <a:gd name="T38" fmla="*/ 15 w 1848"/>
                  <a:gd name="T39" fmla="*/ 31 h 1062"/>
                  <a:gd name="T40" fmla="*/ 23 w 1848"/>
                  <a:gd name="T41" fmla="*/ 26 h 1062"/>
                  <a:gd name="T42" fmla="*/ 27 w 1848"/>
                  <a:gd name="T43" fmla="*/ 23 h 1062"/>
                  <a:gd name="T44" fmla="*/ 29 w 1848"/>
                  <a:gd name="T45" fmla="*/ 22 h 1062"/>
                  <a:gd name="T46" fmla="*/ 31 w 1848"/>
                  <a:gd name="T47" fmla="*/ 21 h 1062"/>
                  <a:gd name="T48" fmla="*/ 33 w 1848"/>
                  <a:gd name="T49" fmla="*/ 20 h 1062"/>
                  <a:gd name="T50" fmla="*/ 37 w 1848"/>
                  <a:gd name="T51" fmla="*/ 17 h 1062"/>
                  <a:gd name="T52" fmla="*/ 39 w 1848"/>
                  <a:gd name="T53" fmla="*/ 16 h 1062"/>
                  <a:gd name="T54" fmla="*/ 45 w 1848"/>
                  <a:gd name="T55" fmla="*/ 12 h 1062"/>
                  <a:gd name="T56" fmla="*/ 54 w 1848"/>
                  <a:gd name="T57" fmla="*/ 7 h 1062"/>
                  <a:gd name="T58" fmla="*/ 56 w 1848"/>
                  <a:gd name="T59" fmla="*/ 6 h 1062"/>
                  <a:gd name="T60" fmla="*/ 60 w 1848"/>
                  <a:gd name="T61" fmla="*/ 4 h 1062"/>
                  <a:gd name="T62" fmla="*/ 62 w 1848"/>
                  <a:gd name="T63" fmla="*/ 2 h 1062"/>
                  <a:gd name="T64" fmla="*/ 64 w 1848"/>
                  <a:gd name="T65" fmla="*/ 1 h 1062"/>
                  <a:gd name="T66" fmla="*/ 66 w 1848"/>
                  <a:gd name="T67" fmla="*/ 0 h 10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48"/>
                  <a:gd name="T103" fmla="*/ 0 h 1062"/>
                  <a:gd name="T104" fmla="*/ 1848 w 1848"/>
                  <a:gd name="T105" fmla="*/ 1062 h 10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48" h="1062">
                    <a:moveTo>
                      <a:pt x="1778" y="0"/>
                    </a:moveTo>
                    <a:lnTo>
                      <a:pt x="1798" y="5"/>
                    </a:lnTo>
                    <a:lnTo>
                      <a:pt x="1848" y="35"/>
                    </a:lnTo>
                    <a:lnTo>
                      <a:pt x="1732" y="96"/>
                    </a:lnTo>
                    <a:lnTo>
                      <a:pt x="1677" y="130"/>
                    </a:lnTo>
                    <a:lnTo>
                      <a:pt x="1561" y="190"/>
                    </a:lnTo>
                    <a:lnTo>
                      <a:pt x="1329" y="322"/>
                    </a:lnTo>
                    <a:lnTo>
                      <a:pt x="1269" y="352"/>
                    </a:lnTo>
                    <a:lnTo>
                      <a:pt x="1159" y="417"/>
                    </a:lnTo>
                    <a:lnTo>
                      <a:pt x="983" y="513"/>
                    </a:lnTo>
                    <a:lnTo>
                      <a:pt x="755" y="643"/>
                    </a:lnTo>
                    <a:lnTo>
                      <a:pt x="634" y="704"/>
                    </a:lnTo>
                    <a:lnTo>
                      <a:pt x="463" y="805"/>
                    </a:lnTo>
                    <a:lnTo>
                      <a:pt x="347" y="865"/>
                    </a:lnTo>
                    <a:lnTo>
                      <a:pt x="292" y="901"/>
                    </a:lnTo>
                    <a:lnTo>
                      <a:pt x="61" y="1026"/>
                    </a:lnTo>
                    <a:lnTo>
                      <a:pt x="0" y="1062"/>
                    </a:lnTo>
                    <a:lnTo>
                      <a:pt x="116" y="996"/>
                    </a:lnTo>
                    <a:lnTo>
                      <a:pt x="166" y="960"/>
                    </a:lnTo>
                    <a:lnTo>
                      <a:pt x="393" y="830"/>
                    </a:lnTo>
                    <a:lnTo>
                      <a:pt x="615" y="694"/>
                    </a:lnTo>
                    <a:lnTo>
                      <a:pt x="725" y="629"/>
                    </a:lnTo>
                    <a:lnTo>
                      <a:pt x="780" y="593"/>
                    </a:lnTo>
                    <a:lnTo>
                      <a:pt x="841" y="563"/>
                    </a:lnTo>
                    <a:lnTo>
                      <a:pt x="892" y="527"/>
                    </a:lnTo>
                    <a:lnTo>
                      <a:pt x="1008" y="463"/>
                    </a:lnTo>
                    <a:lnTo>
                      <a:pt x="1058" y="427"/>
                    </a:lnTo>
                    <a:lnTo>
                      <a:pt x="1223" y="331"/>
                    </a:lnTo>
                    <a:lnTo>
                      <a:pt x="1445" y="196"/>
                    </a:lnTo>
                    <a:lnTo>
                      <a:pt x="1505" y="165"/>
                    </a:lnTo>
                    <a:lnTo>
                      <a:pt x="1611" y="96"/>
                    </a:lnTo>
                    <a:lnTo>
                      <a:pt x="1671" y="64"/>
                    </a:lnTo>
                    <a:lnTo>
                      <a:pt x="1721" y="30"/>
                    </a:lnTo>
                    <a:lnTo>
                      <a:pt x="1778" y="0"/>
                    </a:lnTo>
                    <a:close/>
                  </a:path>
                </a:pathLst>
              </a:custGeom>
              <a:solidFill>
                <a:srgbClr val="00FF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23" name="Freeform 200"/>
              <p:cNvSpPr>
                <a:spLocks/>
              </p:cNvSpPr>
              <p:nvPr/>
            </p:nvSpPr>
            <p:spPr bwMode="auto">
              <a:xfrm>
                <a:off x="2439" y="1908"/>
                <a:ext cx="624" cy="350"/>
              </a:xfrm>
              <a:custGeom>
                <a:avLst/>
                <a:gdLst>
                  <a:gd name="T0" fmla="*/ 67 w 1873"/>
                  <a:gd name="T1" fmla="*/ 0 h 1048"/>
                  <a:gd name="T2" fmla="*/ 68 w 1873"/>
                  <a:gd name="T3" fmla="*/ 1 h 1048"/>
                  <a:gd name="T4" fmla="*/ 69 w 1873"/>
                  <a:gd name="T5" fmla="*/ 1 h 1048"/>
                  <a:gd name="T6" fmla="*/ 65 w 1873"/>
                  <a:gd name="T7" fmla="*/ 4 h 1048"/>
                  <a:gd name="T8" fmla="*/ 61 w 1873"/>
                  <a:gd name="T9" fmla="*/ 6 h 1048"/>
                  <a:gd name="T10" fmla="*/ 54 w 1873"/>
                  <a:gd name="T11" fmla="*/ 9 h 1048"/>
                  <a:gd name="T12" fmla="*/ 48 w 1873"/>
                  <a:gd name="T13" fmla="*/ 13 h 1048"/>
                  <a:gd name="T14" fmla="*/ 41 w 1873"/>
                  <a:gd name="T15" fmla="*/ 16 h 1048"/>
                  <a:gd name="T16" fmla="*/ 39 w 1873"/>
                  <a:gd name="T17" fmla="*/ 18 h 1048"/>
                  <a:gd name="T18" fmla="*/ 33 w 1873"/>
                  <a:gd name="T19" fmla="*/ 21 h 1048"/>
                  <a:gd name="T20" fmla="*/ 26 w 1873"/>
                  <a:gd name="T21" fmla="*/ 25 h 1048"/>
                  <a:gd name="T22" fmla="*/ 20 w 1873"/>
                  <a:gd name="T23" fmla="*/ 28 h 1048"/>
                  <a:gd name="T24" fmla="*/ 17 w 1873"/>
                  <a:gd name="T25" fmla="*/ 29 h 1048"/>
                  <a:gd name="T26" fmla="*/ 15 w 1873"/>
                  <a:gd name="T27" fmla="*/ 31 h 1048"/>
                  <a:gd name="T28" fmla="*/ 9 w 1873"/>
                  <a:gd name="T29" fmla="*/ 34 h 1048"/>
                  <a:gd name="T30" fmla="*/ 2 w 1873"/>
                  <a:gd name="T31" fmla="*/ 38 h 1048"/>
                  <a:gd name="T32" fmla="*/ 0 w 1873"/>
                  <a:gd name="T33" fmla="*/ 39 h 1048"/>
                  <a:gd name="T34" fmla="*/ 4 w 1873"/>
                  <a:gd name="T35" fmla="*/ 37 h 1048"/>
                  <a:gd name="T36" fmla="*/ 8 w 1873"/>
                  <a:gd name="T37" fmla="*/ 34 h 1048"/>
                  <a:gd name="T38" fmla="*/ 11 w 1873"/>
                  <a:gd name="T39" fmla="*/ 33 h 1048"/>
                  <a:gd name="T40" fmla="*/ 13 w 1873"/>
                  <a:gd name="T41" fmla="*/ 32 h 1048"/>
                  <a:gd name="T42" fmla="*/ 17 w 1873"/>
                  <a:gd name="T43" fmla="*/ 29 h 1048"/>
                  <a:gd name="T44" fmla="*/ 25 w 1873"/>
                  <a:gd name="T45" fmla="*/ 24 h 1048"/>
                  <a:gd name="T46" fmla="*/ 36 w 1873"/>
                  <a:gd name="T47" fmla="*/ 18 h 1048"/>
                  <a:gd name="T48" fmla="*/ 42 w 1873"/>
                  <a:gd name="T49" fmla="*/ 14 h 1048"/>
                  <a:gd name="T50" fmla="*/ 44 w 1873"/>
                  <a:gd name="T51" fmla="*/ 13 h 1048"/>
                  <a:gd name="T52" fmla="*/ 54 w 1873"/>
                  <a:gd name="T53" fmla="*/ 7 h 1048"/>
                  <a:gd name="T54" fmla="*/ 59 w 1873"/>
                  <a:gd name="T55" fmla="*/ 5 h 1048"/>
                  <a:gd name="T56" fmla="*/ 65 w 1873"/>
                  <a:gd name="T57" fmla="*/ 1 h 1048"/>
                  <a:gd name="T58" fmla="*/ 67 w 1873"/>
                  <a:gd name="T59" fmla="*/ 0 h 104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873"/>
                  <a:gd name="T91" fmla="*/ 0 h 1048"/>
                  <a:gd name="T92" fmla="*/ 1873 w 1873"/>
                  <a:gd name="T93" fmla="*/ 1048 h 104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873" h="1048">
                    <a:moveTo>
                      <a:pt x="1807" y="0"/>
                    </a:moveTo>
                    <a:lnTo>
                      <a:pt x="1842" y="16"/>
                    </a:lnTo>
                    <a:lnTo>
                      <a:pt x="1873" y="36"/>
                    </a:lnTo>
                    <a:lnTo>
                      <a:pt x="1752" y="96"/>
                    </a:lnTo>
                    <a:lnTo>
                      <a:pt x="1641" y="162"/>
                    </a:lnTo>
                    <a:lnTo>
                      <a:pt x="1465" y="253"/>
                    </a:lnTo>
                    <a:lnTo>
                      <a:pt x="1288" y="348"/>
                    </a:lnTo>
                    <a:lnTo>
                      <a:pt x="1113" y="444"/>
                    </a:lnTo>
                    <a:lnTo>
                      <a:pt x="1058" y="479"/>
                    </a:lnTo>
                    <a:lnTo>
                      <a:pt x="882" y="570"/>
                    </a:lnTo>
                    <a:lnTo>
                      <a:pt x="705" y="665"/>
                    </a:lnTo>
                    <a:lnTo>
                      <a:pt x="529" y="761"/>
                    </a:lnTo>
                    <a:lnTo>
                      <a:pt x="468" y="791"/>
                    </a:lnTo>
                    <a:lnTo>
                      <a:pt x="413" y="826"/>
                    </a:lnTo>
                    <a:lnTo>
                      <a:pt x="237" y="917"/>
                    </a:lnTo>
                    <a:lnTo>
                      <a:pt x="61" y="1017"/>
                    </a:lnTo>
                    <a:lnTo>
                      <a:pt x="0" y="1048"/>
                    </a:lnTo>
                    <a:lnTo>
                      <a:pt x="116" y="982"/>
                    </a:lnTo>
                    <a:lnTo>
                      <a:pt x="226" y="912"/>
                    </a:lnTo>
                    <a:lnTo>
                      <a:pt x="287" y="882"/>
                    </a:lnTo>
                    <a:lnTo>
                      <a:pt x="342" y="846"/>
                    </a:lnTo>
                    <a:lnTo>
                      <a:pt x="454" y="786"/>
                    </a:lnTo>
                    <a:lnTo>
                      <a:pt x="680" y="650"/>
                    </a:lnTo>
                    <a:lnTo>
                      <a:pt x="962" y="488"/>
                    </a:lnTo>
                    <a:lnTo>
                      <a:pt x="1129" y="388"/>
                    </a:lnTo>
                    <a:lnTo>
                      <a:pt x="1187" y="358"/>
                    </a:lnTo>
                    <a:lnTo>
                      <a:pt x="1465" y="192"/>
                    </a:lnTo>
                    <a:lnTo>
                      <a:pt x="1581" y="132"/>
                    </a:lnTo>
                    <a:lnTo>
                      <a:pt x="1746" y="30"/>
                    </a:lnTo>
                    <a:lnTo>
                      <a:pt x="1807" y="0"/>
                    </a:lnTo>
                    <a:close/>
                  </a:path>
                </a:pathLst>
              </a:custGeom>
              <a:solidFill>
                <a:srgbClr val="00FF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24" name="Freeform 201"/>
              <p:cNvSpPr>
                <a:spLocks/>
              </p:cNvSpPr>
              <p:nvPr/>
            </p:nvSpPr>
            <p:spPr bwMode="auto">
              <a:xfrm>
                <a:off x="2439" y="1912"/>
                <a:ext cx="632" cy="346"/>
              </a:xfrm>
              <a:custGeom>
                <a:avLst/>
                <a:gdLst>
                  <a:gd name="T0" fmla="*/ 68 w 1898"/>
                  <a:gd name="T1" fmla="*/ 0 h 1037"/>
                  <a:gd name="T2" fmla="*/ 68 w 1898"/>
                  <a:gd name="T3" fmla="*/ 0 h 1037"/>
                  <a:gd name="T4" fmla="*/ 69 w 1898"/>
                  <a:gd name="T5" fmla="*/ 1 h 1037"/>
                  <a:gd name="T6" fmla="*/ 70 w 1898"/>
                  <a:gd name="T7" fmla="*/ 1 h 1037"/>
                  <a:gd name="T8" fmla="*/ 51 w 1898"/>
                  <a:gd name="T9" fmla="*/ 12 h 1037"/>
                  <a:gd name="T10" fmla="*/ 31 w 1898"/>
                  <a:gd name="T11" fmla="*/ 22 h 1037"/>
                  <a:gd name="T12" fmla="*/ 24 w 1898"/>
                  <a:gd name="T13" fmla="*/ 26 h 1037"/>
                  <a:gd name="T14" fmla="*/ 18 w 1898"/>
                  <a:gd name="T15" fmla="*/ 29 h 1037"/>
                  <a:gd name="T16" fmla="*/ 0 w 1898"/>
                  <a:gd name="T17" fmla="*/ 38 h 1037"/>
                  <a:gd name="T18" fmla="*/ 9 w 1898"/>
                  <a:gd name="T19" fmla="*/ 34 h 1037"/>
                  <a:gd name="T20" fmla="*/ 13 w 1898"/>
                  <a:gd name="T21" fmla="*/ 31 h 1037"/>
                  <a:gd name="T22" fmla="*/ 15 w 1898"/>
                  <a:gd name="T23" fmla="*/ 30 h 1037"/>
                  <a:gd name="T24" fmla="*/ 19 w 1898"/>
                  <a:gd name="T25" fmla="*/ 27 h 1037"/>
                  <a:gd name="T26" fmla="*/ 23 w 1898"/>
                  <a:gd name="T27" fmla="*/ 25 h 1037"/>
                  <a:gd name="T28" fmla="*/ 30 w 1898"/>
                  <a:gd name="T29" fmla="*/ 21 h 1037"/>
                  <a:gd name="T30" fmla="*/ 38 w 1898"/>
                  <a:gd name="T31" fmla="*/ 17 h 1037"/>
                  <a:gd name="T32" fmla="*/ 42 w 1898"/>
                  <a:gd name="T33" fmla="*/ 14 h 1037"/>
                  <a:gd name="T34" fmla="*/ 45 w 1898"/>
                  <a:gd name="T35" fmla="*/ 13 h 1037"/>
                  <a:gd name="T36" fmla="*/ 47 w 1898"/>
                  <a:gd name="T37" fmla="*/ 12 h 1037"/>
                  <a:gd name="T38" fmla="*/ 51 w 1898"/>
                  <a:gd name="T39" fmla="*/ 10 h 1037"/>
                  <a:gd name="T40" fmla="*/ 57 w 1898"/>
                  <a:gd name="T41" fmla="*/ 6 h 1037"/>
                  <a:gd name="T42" fmla="*/ 61 w 1898"/>
                  <a:gd name="T43" fmla="*/ 4 h 1037"/>
                  <a:gd name="T44" fmla="*/ 63 w 1898"/>
                  <a:gd name="T45" fmla="*/ 2 h 1037"/>
                  <a:gd name="T46" fmla="*/ 68 w 1898"/>
                  <a:gd name="T47" fmla="*/ 0 h 10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98"/>
                  <a:gd name="T73" fmla="*/ 0 h 1037"/>
                  <a:gd name="T74" fmla="*/ 1898 w 1898"/>
                  <a:gd name="T75" fmla="*/ 1037 h 10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98" h="1037">
                    <a:moveTo>
                      <a:pt x="1833" y="0"/>
                    </a:moveTo>
                    <a:lnTo>
                      <a:pt x="1848" y="10"/>
                    </a:lnTo>
                    <a:lnTo>
                      <a:pt x="1867" y="14"/>
                    </a:lnTo>
                    <a:lnTo>
                      <a:pt x="1898" y="35"/>
                    </a:lnTo>
                    <a:lnTo>
                      <a:pt x="1365" y="317"/>
                    </a:lnTo>
                    <a:lnTo>
                      <a:pt x="831" y="598"/>
                    </a:lnTo>
                    <a:lnTo>
                      <a:pt x="655" y="689"/>
                    </a:lnTo>
                    <a:lnTo>
                      <a:pt x="479" y="785"/>
                    </a:lnTo>
                    <a:lnTo>
                      <a:pt x="0" y="1037"/>
                    </a:lnTo>
                    <a:lnTo>
                      <a:pt x="232" y="906"/>
                    </a:lnTo>
                    <a:lnTo>
                      <a:pt x="342" y="840"/>
                    </a:lnTo>
                    <a:lnTo>
                      <a:pt x="403" y="810"/>
                    </a:lnTo>
                    <a:lnTo>
                      <a:pt x="513" y="739"/>
                    </a:lnTo>
                    <a:lnTo>
                      <a:pt x="630" y="679"/>
                    </a:lnTo>
                    <a:lnTo>
                      <a:pt x="801" y="579"/>
                    </a:lnTo>
                    <a:lnTo>
                      <a:pt x="1033" y="452"/>
                    </a:lnTo>
                    <a:lnTo>
                      <a:pt x="1143" y="388"/>
                    </a:lnTo>
                    <a:lnTo>
                      <a:pt x="1203" y="356"/>
                    </a:lnTo>
                    <a:lnTo>
                      <a:pt x="1258" y="322"/>
                    </a:lnTo>
                    <a:lnTo>
                      <a:pt x="1374" y="261"/>
                    </a:lnTo>
                    <a:lnTo>
                      <a:pt x="1545" y="160"/>
                    </a:lnTo>
                    <a:lnTo>
                      <a:pt x="1661" y="100"/>
                    </a:lnTo>
                    <a:lnTo>
                      <a:pt x="1716" y="65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rgbClr val="26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25" name="Freeform 202"/>
              <p:cNvSpPr>
                <a:spLocks/>
              </p:cNvSpPr>
              <p:nvPr/>
            </p:nvSpPr>
            <p:spPr bwMode="auto">
              <a:xfrm>
                <a:off x="2439" y="1917"/>
                <a:ext cx="641" cy="341"/>
              </a:xfrm>
              <a:custGeom>
                <a:avLst/>
                <a:gdLst>
                  <a:gd name="T0" fmla="*/ 69 w 1924"/>
                  <a:gd name="T1" fmla="*/ 0 h 1023"/>
                  <a:gd name="T2" fmla="*/ 69 w 1924"/>
                  <a:gd name="T3" fmla="*/ 0 h 1023"/>
                  <a:gd name="T4" fmla="*/ 70 w 1924"/>
                  <a:gd name="T5" fmla="*/ 1 h 1023"/>
                  <a:gd name="T6" fmla="*/ 71 w 1924"/>
                  <a:gd name="T7" fmla="*/ 1 h 1023"/>
                  <a:gd name="T8" fmla="*/ 56 w 1924"/>
                  <a:gd name="T9" fmla="*/ 9 h 1023"/>
                  <a:gd name="T10" fmla="*/ 45 w 1924"/>
                  <a:gd name="T11" fmla="*/ 15 h 1023"/>
                  <a:gd name="T12" fmla="*/ 38 w 1924"/>
                  <a:gd name="T13" fmla="*/ 18 h 1023"/>
                  <a:gd name="T14" fmla="*/ 22 w 1924"/>
                  <a:gd name="T15" fmla="*/ 26 h 1023"/>
                  <a:gd name="T16" fmla="*/ 18 w 1924"/>
                  <a:gd name="T17" fmla="*/ 29 h 1023"/>
                  <a:gd name="T18" fmla="*/ 11 w 1924"/>
                  <a:gd name="T19" fmla="*/ 32 h 1023"/>
                  <a:gd name="T20" fmla="*/ 7 w 1924"/>
                  <a:gd name="T21" fmla="*/ 35 h 1023"/>
                  <a:gd name="T22" fmla="*/ 0 w 1924"/>
                  <a:gd name="T23" fmla="*/ 38 h 1023"/>
                  <a:gd name="T24" fmla="*/ 24 w 1924"/>
                  <a:gd name="T25" fmla="*/ 25 h 1023"/>
                  <a:gd name="T26" fmla="*/ 26 w 1924"/>
                  <a:gd name="T27" fmla="*/ 24 h 1023"/>
                  <a:gd name="T28" fmla="*/ 28 w 1924"/>
                  <a:gd name="T29" fmla="*/ 22 h 1023"/>
                  <a:gd name="T30" fmla="*/ 39 w 1924"/>
                  <a:gd name="T31" fmla="*/ 17 h 1023"/>
                  <a:gd name="T32" fmla="*/ 41 w 1924"/>
                  <a:gd name="T33" fmla="*/ 15 h 1023"/>
                  <a:gd name="T34" fmla="*/ 47 w 1924"/>
                  <a:gd name="T35" fmla="*/ 12 h 1023"/>
                  <a:gd name="T36" fmla="*/ 52 w 1924"/>
                  <a:gd name="T37" fmla="*/ 10 h 1023"/>
                  <a:gd name="T38" fmla="*/ 54 w 1924"/>
                  <a:gd name="T39" fmla="*/ 8 h 1023"/>
                  <a:gd name="T40" fmla="*/ 60 w 1924"/>
                  <a:gd name="T41" fmla="*/ 5 h 1023"/>
                  <a:gd name="T42" fmla="*/ 67 w 1924"/>
                  <a:gd name="T43" fmla="*/ 1 h 1023"/>
                  <a:gd name="T44" fmla="*/ 69 w 1924"/>
                  <a:gd name="T45" fmla="*/ 0 h 10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24"/>
                  <a:gd name="T70" fmla="*/ 0 h 1023"/>
                  <a:gd name="T71" fmla="*/ 1924 w 1924"/>
                  <a:gd name="T72" fmla="*/ 1023 h 10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24" h="1023">
                    <a:moveTo>
                      <a:pt x="1858" y="0"/>
                    </a:moveTo>
                    <a:lnTo>
                      <a:pt x="1873" y="11"/>
                    </a:lnTo>
                    <a:lnTo>
                      <a:pt x="1892" y="16"/>
                    </a:lnTo>
                    <a:lnTo>
                      <a:pt x="1924" y="36"/>
                    </a:lnTo>
                    <a:lnTo>
                      <a:pt x="1505" y="253"/>
                    </a:lnTo>
                    <a:lnTo>
                      <a:pt x="1203" y="403"/>
                    </a:lnTo>
                    <a:lnTo>
                      <a:pt x="1022" y="499"/>
                    </a:lnTo>
                    <a:lnTo>
                      <a:pt x="604" y="711"/>
                    </a:lnTo>
                    <a:lnTo>
                      <a:pt x="484" y="775"/>
                    </a:lnTo>
                    <a:lnTo>
                      <a:pt x="303" y="866"/>
                    </a:lnTo>
                    <a:lnTo>
                      <a:pt x="182" y="932"/>
                    </a:lnTo>
                    <a:lnTo>
                      <a:pt x="0" y="1023"/>
                    </a:lnTo>
                    <a:lnTo>
                      <a:pt x="640" y="670"/>
                    </a:lnTo>
                    <a:lnTo>
                      <a:pt x="700" y="640"/>
                    </a:lnTo>
                    <a:lnTo>
                      <a:pt x="755" y="604"/>
                    </a:lnTo>
                    <a:lnTo>
                      <a:pt x="1047" y="449"/>
                    </a:lnTo>
                    <a:lnTo>
                      <a:pt x="1104" y="413"/>
                    </a:lnTo>
                    <a:lnTo>
                      <a:pt x="1278" y="317"/>
                    </a:lnTo>
                    <a:lnTo>
                      <a:pt x="1394" y="258"/>
                    </a:lnTo>
                    <a:lnTo>
                      <a:pt x="1450" y="222"/>
                    </a:lnTo>
                    <a:lnTo>
                      <a:pt x="1625" y="132"/>
                    </a:lnTo>
                    <a:lnTo>
                      <a:pt x="1798" y="30"/>
                    </a:lnTo>
                    <a:lnTo>
                      <a:pt x="1858" y="0"/>
                    </a:lnTo>
                    <a:close/>
                  </a:path>
                </a:pathLst>
              </a:custGeom>
              <a:solidFill>
                <a:srgbClr val="66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26" name="Freeform 203"/>
              <p:cNvSpPr>
                <a:spLocks/>
              </p:cNvSpPr>
              <p:nvPr/>
            </p:nvSpPr>
            <p:spPr bwMode="auto">
              <a:xfrm>
                <a:off x="2439" y="1922"/>
                <a:ext cx="649" cy="336"/>
              </a:xfrm>
              <a:custGeom>
                <a:avLst/>
                <a:gdLst>
                  <a:gd name="T0" fmla="*/ 70 w 1949"/>
                  <a:gd name="T1" fmla="*/ 0 h 1007"/>
                  <a:gd name="T2" fmla="*/ 71 w 1949"/>
                  <a:gd name="T3" fmla="*/ 1 h 1007"/>
                  <a:gd name="T4" fmla="*/ 72 w 1949"/>
                  <a:gd name="T5" fmla="*/ 1 h 1007"/>
                  <a:gd name="T6" fmla="*/ 20 w 1949"/>
                  <a:gd name="T7" fmla="*/ 27 h 1007"/>
                  <a:gd name="T8" fmla="*/ 11 w 1949"/>
                  <a:gd name="T9" fmla="*/ 32 h 1007"/>
                  <a:gd name="T10" fmla="*/ 7 w 1949"/>
                  <a:gd name="T11" fmla="*/ 34 h 1007"/>
                  <a:gd name="T12" fmla="*/ 0 w 1949"/>
                  <a:gd name="T13" fmla="*/ 37 h 1007"/>
                  <a:gd name="T14" fmla="*/ 15 w 1949"/>
                  <a:gd name="T15" fmla="*/ 29 h 1007"/>
                  <a:gd name="T16" fmla="*/ 20 w 1949"/>
                  <a:gd name="T17" fmla="*/ 27 h 1007"/>
                  <a:gd name="T18" fmla="*/ 22 w 1949"/>
                  <a:gd name="T19" fmla="*/ 26 h 1007"/>
                  <a:gd name="T20" fmla="*/ 26 w 1949"/>
                  <a:gd name="T21" fmla="*/ 23 h 1007"/>
                  <a:gd name="T22" fmla="*/ 28 w 1949"/>
                  <a:gd name="T23" fmla="*/ 22 h 1007"/>
                  <a:gd name="T24" fmla="*/ 33 w 1949"/>
                  <a:gd name="T25" fmla="*/ 20 h 1007"/>
                  <a:gd name="T26" fmla="*/ 35 w 1949"/>
                  <a:gd name="T27" fmla="*/ 18 h 1007"/>
                  <a:gd name="T28" fmla="*/ 41 w 1949"/>
                  <a:gd name="T29" fmla="*/ 15 h 1007"/>
                  <a:gd name="T30" fmla="*/ 46 w 1949"/>
                  <a:gd name="T31" fmla="*/ 13 h 1007"/>
                  <a:gd name="T32" fmla="*/ 63 w 1949"/>
                  <a:gd name="T33" fmla="*/ 4 h 1007"/>
                  <a:gd name="T34" fmla="*/ 65 w 1949"/>
                  <a:gd name="T35" fmla="*/ 2 h 1007"/>
                  <a:gd name="T36" fmla="*/ 70 w 1949"/>
                  <a:gd name="T37" fmla="*/ 0 h 10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49"/>
                  <a:gd name="T58" fmla="*/ 0 h 1007"/>
                  <a:gd name="T59" fmla="*/ 1949 w 1949"/>
                  <a:gd name="T60" fmla="*/ 1007 h 100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49" h="1007">
                    <a:moveTo>
                      <a:pt x="1883" y="0"/>
                    </a:moveTo>
                    <a:lnTo>
                      <a:pt x="1919" y="14"/>
                    </a:lnTo>
                    <a:lnTo>
                      <a:pt x="1949" y="35"/>
                    </a:lnTo>
                    <a:lnTo>
                      <a:pt x="554" y="730"/>
                    </a:lnTo>
                    <a:lnTo>
                      <a:pt x="308" y="850"/>
                    </a:lnTo>
                    <a:lnTo>
                      <a:pt x="187" y="916"/>
                    </a:lnTo>
                    <a:lnTo>
                      <a:pt x="0" y="1007"/>
                    </a:lnTo>
                    <a:lnTo>
                      <a:pt x="413" y="785"/>
                    </a:lnTo>
                    <a:lnTo>
                      <a:pt x="534" y="725"/>
                    </a:lnTo>
                    <a:lnTo>
                      <a:pt x="589" y="689"/>
                    </a:lnTo>
                    <a:lnTo>
                      <a:pt x="710" y="629"/>
                    </a:lnTo>
                    <a:lnTo>
                      <a:pt x="766" y="593"/>
                    </a:lnTo>
                    <a:lnTo>
                      <a:pt x="887" y="533"/>
                    </a:lnTo>
                    <a:lnTo>
                      <a:pt x="942" y="499"/>
                    </a:lnTo>
                    <a:lnTo>
                      <a:pt x="1118" y="408"/>
                    </a:lnTo>
                    <a:lnTo>
                      <a:pt x="1238" y="342"/>
                    </a:lnTo>
                    <a:lnTo>
                      <a:pt x="1707" y="96"/>
                    </a:lnTo>
                    <a:lnTo>
                      <a:pt x="1762" y="60"/>
                    </a:lnTo>
                    <a:lnTo>
                      <a:pt x="1883" y="0"/>
                    </a:lnTo>
                    <a:close/>
                  </a:path>
                </a:pathLst>
              </a:custGeom>
              <a:solidFill>
                <a:srgbClr val="A3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27" name="Freeform 204"/>
              <p:cNvSpPr>
                <a:spLocks/>
              </p:cNvSpPr>
              <p:nvPr/>
            </p:nvSpPr>
            <p:spPr bwMode="auto">
              <a:xfrm>
                <a:off x="2439" y="1927"/>
                <a:ext cx="658" cy="331"/>
              </a:xfrm>
              <a:custGeom>
                <a:avLst/>
                <a:gdLst>
                  <a:gd name="T0" fmla="*/ 71 w 1974"/>
                  <a:gd name="T1" fmla="*/ 0 h 993"/>
                  <a:gd name="T2" fmla="*/ 72 w 1974"/>
                  <a:gd name="T3" fmla="*/ 1 h 993"/>
                  <a:gd name="T4" fmla="*/ 73 w 1974"/>
                  <a:gd name="T5" fmla="*/ 1 h 993"/>
                  <a:gd name="T6" fmla="*/ 64 w 1974"/>
                  <a:gd name="T7" fmla="*/ 6 h 993"/>
                  <a:gd name="T8" fmla="*/ 62 w 1974"/>
                  <a:gd name="T9" fmla="*/ 7 h 993"/>
                  <a:gd name="T10" fmla="*/ 59 w 1974"/>
                  <a:gd name="T11" fmla="*/ 8 h 993"/>
                  <a:gd name="T12" fmla="*/ 50 w 1974"/>
                  <a:gd name="T13" fmla="*/ 12 h 993"/>
                  <a:gd name="T14" fmla="*/ 39 w 1974"/>
                  <a:gd name="T15" fmla="*/ 18 h 993"/>
                  <a:gd name="T16" fmla="*/ 37 w 1974"/>
                  <a:gd name="T17" fmla="*/ 19 h 993"/>
                  <a:gd name="T18" fmla="*/ 32 w 1974"/>
                  <a:gd name="T19" fmla="*/ 21 h 993"/>
                  <a:gd name="T20" fmla="*/ 30 w 1974"/>
                  <a:gd name="T21" fmla="*/ 22 h 993"/>
                  <a:gd name="T22" fmla="*/ 0 w 1974"/>
                  <a:gd name="T23" fmla="*/ 37 h 993"/>
                  <a:gd name="T24" fmla="*/ 22 w 1974"/>
                  <a:gd name="T25" fmla="*/ 25 h 993"/>
                  <a:gd name="T26" fmla="*/ 29 w 1974"/>
                  <a:gd name="T27" fmla="*/ 22 h 993"/>
                  <a:gd name="T28" fmla="*/ 48 w 1974"/>
                  <a:gd name="T29" fmla="*/ 11 h 993"/>
                  <a:gd name="T30" fmla="*/ 53 w 1974"/>
                  <a:gd name="T31" fmla="*/ 9 h 993"/>
                  <a:gd name="T32" fmla="*/ 64 w 1974"/>
                  <a:gd name="T33" fmla="*/ 3 h 993"/>
                  <a:gd name="T34" fmla="*/ 71 w 1974"/>
                  <a:gd name="T35" fmla="*/ 0 h 99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74"/>
                  <a:gd name="T55" fmla="*/ 0 h 993"/>
                  <a:gd name="T56" fmla="*/ 1974 w 1974"/>
                  <a:gd name="T57" fmla="*/ 993 h 99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74" h="993">
                    <a:moveTo>
                      <a:pt x="1908" y="0"/>
                    </a:moveTo>
                    <a:lnTo>
                      <a:pt x="1944" y="16"/>
                    </a:lnTo>
                    <a:lnTo>
                      <a:pt x="1974" y="36"/>
                    </a:lnTo>
                    <a:lnTo>
                      <a:pt x="1727" y="157"/>
                    </a:lnTo>
                    <a:lnTo>
                      <a:pt x="1666" y="182"/>
                    </a:lnTo>
                    <a:lnTo>
                      <a:pt x="1606" y="217"/>
                    </a:lnTo>
                    <a:lnTo>
                      <a:pt x="1359" y="333"/>
                    </a:lnTo>
                    <a:lnTo>
                      <a:pt x="1053" y="485"/>
                    </a:lnTo>
                    <a:lnTo>
                      <a:pt x="988" y="510"/>
                    </a:lnTo>
                    <a:lnTo>
                      <a:pt x="867" y="574"/>
                    </a:lnTo>
                    <a:lnTo>
                      <a:pt x="806" y="600"/>
                    </a:lnTo>
                    <a:lnTo>
                      <a:pt x="0" y="993"/>
                    </a:lnTo>
                    <a:lnTo>
                      <a:pt x="600" y="681"/>
                    </a:lnTo>
                    <a:lnTo>
                      <a:pt x="776" y="590"/>
                    </a:lnTo>
                    <a:lnTo>
                      <a:pt x="1308" y="308"/>
                    </a:lnTo>
                    <a:lnTo>
                      <a:pt x="1429" y="248"/>
                    </a:lnTo>
                    <a:lnTo>
                      <a:pt x="1727" y="91"/>
                    </a:lnTo>
                    <a:lnTo>
                      <a:pt x="1908" y="0"/>
                    </a:lnTo>
                    <a:close/>
                  </a:path>
                </a:pathLst>
              </a:custGeom>
              <a:solidFill>
                <a:srgbClr val="DE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28" name="Freeform 205"/>
              <p:cNvSpPr>
                <a:spLocks/>
              </p:cNvSpPr>
              <p:nvPr/>
            </p:nvSpPr>
            <p:spPr bwMode="auto">
              <a:xfrm>
                <a:off x="2439" y="1930"/>
                <a:ext cx="666" cy="328"/>
              </a:xfrm>
              <a:custGeom>
                <a:avLst/>
                <a:gdLst>
                  <a:gd name="T0" fmla="*/ 71 w 1999"/>
                  <a:gd name="T1" fmla="*/ 0 h 982"/>
                  <a:gd name="T2" fmla="*/ 73 w 1999"/>
                  <a:gd name="T3" fmla="*/ 1 h 982"/>
                  <a:gd name="T4" fmla="*/ 74 w 1999"/>
                  <a:gd name="T5" fmla="*/ 1 h 982"/>
                  <a:gd name="T6" fmla="*/ 65 w 1999"/>
                  <a:gd name="T7" fmla="*/ 6 h 982"/>
                  <a:gd name="T8" fmla="*/ 62 w 1999"/>
                  <a:gd name="T9" fmla="*/ 7 h 982"/>
                  <a:gd name="T10" fmla="*/ 60 w 1999"/>
                  <a:gd name="T11" fmla="*/ 8 h 982"/>
                  <a:gd name="T12" fmla="*/ 49 w 1999"/>
                  <a:gd name="T13" fmla="*/ 13 h 982"/>
                  <a:gd name="T14" fmla="*/ 46 w 1999"/>
                  <a:gd name="T15" fmla="*/ 15 h 982"/>
                  <a:gd name="T16" fmla="*/ 42 w 1999"/>
                  <a:gd name="T17" fmla="*/ 17 h 982"/>
                  <a:gd name="T18" fmla="*/ 32 w 1999"/>
                  <a:gd name="T19" fmla="*/ 21 h 982"/>
                  <a:gd name="T20" fmla="*/ 23 w 1999"/>
                  <a:gd name="T21" fmla="*/ 25 h 982"/>
                  <a:gd name="T22" fmla="*/ 16 w 1999"/>
                  <a:gd name="T23" fmla="*/ 29 h 982"/>
                  <a:gd name="T24" fmla="*/ 12 w 1999"/>
                  <a:gd name="T25" fmla="*/ 31 h 982"/>
                  <a:gd name="T26" fmla="*/ 9 w 1999"/>
                  <a:gd name="T27" fmla="*/ 32 h 982"/>
                  <a:gd name="T28" fmla="*/ 7 w 1999"/>
                  <a:gd name="T29" fmla="*/ 33 h 982"/>
                  <a:gd name="T30" fmla="*/ 0 w 1999"/>
                  <a:gd name="T31" fmla="*/ 37 h 982"/>
                  <a:gd name="T32" fmla="*/ 9 w 1999"/>
                  <a:gd name="T33" fmla="*/ 32 h 982"/>
                  <a:gd name="T34" fmla="*/ 11 w 1999"/>
                  <a:gd name="T35" fmla="*/ 31 h 982"/>
                  <a:gd name="T36" fmla="*/ 32 w 1999"/>
                  <a:gd name="T37" fmla="*/ 21 h 982"/>
                  <a:gd name="T38" fmla="*/ 36 w 1999"/>
                  <a:gd name="T39" fmla="*/ 18 h 982"/>
                  <a:gd name="T40" fmla="*/ 40 w 1999"/>
                  <a:gd name="T41" fmla="*/ 16 h 982"/>
                  <a:gd name="T42" fmla="*/ 67 w 1999"/>
                  <a:gd name="T43" fmla="*/ 2 h 982"/>
                  <a:gd name="T44" fmla="*/ 71 w 1999"/>
                  <a:gd name="T45" fmla="*/ 0 h 98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99"/>
                  <a:gd name="T70" fmla="*/ 0 h 982"/>
                  <a:gd name="T71" fmla="*/ 1999 w 1999"/>
                  <a:gd name="T72" fmla="*/ 982 h 98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99" h="982">
                    <a:moveTo>
                      <a:pt x="1928" y="0"/>
                    </a:moveTo>
                    <a:lnTo>
                      <a:pt x="1969" y="16"/>
                    </a:lnTo>
                    <a:lnTo>
                      <a:pt x="1999" y="35"/>
                    </a:lnTo>
                    <a:lnTo>
                      <a:pt x="1746" y="156"/>
                    </a:lnTo>
                    <a:lnTo>
                      <a:pt x="1687" y="181"/>
                    </a:lnTo>
                    <a:lnTo>
                      <a:pt x="1621" y="217"/>
                    </a:lnTo>
                    <a:lnTo>
                      <a:pt x="1314" y="358"/>
                    </a:lnTo>
                    <a:lnTo>
                      <a:pt x="1248" y="392"/>
                    </a:lnTo>
                    <a:lnTo>
                      <a:pt x="1124" y="447"/>
                    </a:lnTo>
                    <a:lnTo>
                      <a:pt x="876" y="568"/>
                    </a:lnTo>
                    <a:lnTo>
                      <a:pt x="625" y="684"/>
                    </a:lnTo>
                    <a:lnTo>
                      <a:pt x="438" y="775"/>
                    </a:lnTo>
                    <a:lnTo>
                      <a:pt x="312" y="830"/>
                    </a:lnTo>
                    <a:lnTo>
                      <a:pt x="251" y="866"/>
                    </a:lnTo>
                    <a:lnTo>
                      <a:pt x="187" y="891"/>
                    </a:lnTo>
                    <a:lnTo>
                      <a:pt x="0" y="982"/>
                    </a:lnTo>
                    <a:lnTo>
                      <a:pt x="247" y="861"/>
                    </a:lnTo>
                    <a:lnTo>
                      <a:pt x="303" y="825"/>
                    </a:lnTo>
                    <a:lnTo>
                      <a:pt x="851" y="554"/>
                    </a:lnTo>
                    <a:lnTo>
                      <a:pt x="967" y="488"/>
                    </a:lnTo>
                    <a:lnTo>
                      <a:pt x="1088" y="428"/>
                    </a:lnTo>
                    <a:lnTo>
                      <a:pt x="1812" y="66"/>
                    </a:lnTo>
                    <a:lnTo>
                      <a:pt x="1928" y="0"/>
                    </a:lnTo>
                    <a:close/>
                  </a:path>
                </a:pathLst>
              </a:custGeom>
              <a:solidFill>
                <a:srgbClr val="FF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29" name="Freeform 206"/>
              <p:cNvSpPr>
                <a:spLocks/>
              </p:cNvSpPr>
              <p:nvPr/>
            </p:nvSpPr>
            <p:spPr bwMode="auto">
              <a:xfrm>
                <a:off x="2439" y="1936"/>
                <a:ext cx="674" cy="322"/>
              </a:xfrm>
              <a:custGeom>
                <a:avLst/>
                <a:gdLst>
                  <a:gd name="T0" fmla="*/ 72 w 2024"/>
                  <a:gd name="T1" fmla="*/ 0 h 966"/>
                  <a:gd name="T2" fmla="*/ 73 w 2024"/>
                  <a:gd name="T3" fmla="*/ 0 h 966"/>
                  <a:gd name="T4" fmla="*/ 74 w 2024"/>
                  <a:gd name="T5" fmla="*/ 1 h 966"/>
                  <a:gd name="T6" fmla="*/ 74 w 2024"/>
                  <a:gd name="T7" fmla="*/ 1 h 966"/>
                  <a:gd name="T8" fmla="*/ 75 w 2024"/>
                  <a:gd name="T9" fmla="*/ 1 h 966"/>
                  <a:gd name="T10" fmla="*/ 72 w 2024"/>
                  <a:gd name="T11" fmla="*/ 2 h 966"/>
                  <a:gd name="T12" fmla="*/ 52 w 2024"/>
                  <a:gd name="T13" fmla="*/ 12 h 966"/>
                  <a:gd name="T14" fmla="*/ 35 w 2024"/>
                  <a:gd name="T15" fmla="*/ 20 h 966"/>
                  <a:gd name="T16" fmla="*/ 31 w 2024"/>
                  <a:gd name="T17" fmla="*/ 22 h 966"/>
                  <a:gd name="T18" fmla="*/ 28 w 2024"/>
                  <a:gd name="T19" fmla="*/ 23 h 966"/>
                  <a:gd name="T20" fmla="*/ 19 w 2024"/>
                  <a:gd name="T21" fmla="*/ 27 h 966"/>
                  <a:gd name="T22" fmla="*/ 0 w 2024"/>
                  <a:gd name="T23" fmla="*/ 36 h 966"/>
                  <a:gd name="T24" fmla="*/ 36 w 2024"/>
                  <a:gd name="T25" fmla="*/ 18 h 966"/>
                  <a:gd name="T26" fmla="*/ 72 w 2024"/>
                  <a:gd name="T27" fmla="*/ 0 h 96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24"/>
                  <a:gd name="T43" fmla="*/ 0 h 966"/>
                  <a:gd name="T44" fmla="*/ 2024 w 2024"/>
                  <a:gd name="T45" fmla="*/ 966 h 96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24" h="966">
                    <a:moveTo>
                      <a:pt x="1958" y="0"/>
                    </a:moveTo>
                    <a:lnTo>
                      <a:pt x="1974" y="9"/>
                    </a:lnTo>
                    <a:lnTo>
                      <a:pt x="1994" y="14"/>
                    </a:lnTo>
                    <a:lnTo>
                      <a:pt x="2009" y="29"/>
                    </a:lnTo>
                    <a:lnTo>
                      <a:pt x="2024" y="39"/>
                    </a:lnTo>
                    <a:lnTo>
                      <a:pt x="1958" y="64"/>
                    </a:lnTo>
                    <a:lnTo>
                      <a:pt x="1394" y="326"/>
                    </a:lnTo>
                    <a:lnTo>
                      <a:pt x="952" y="527"/>
                    </a:lnTo>
                    <a:lnTo>
                      <a:pt x="826" y="588"/>
                    </a:lnTo>
                    <a:lnTo>
                      <a:pt x="761" y="613"/>
                    </a:lnTo>
                    <a:lnTo>
                      <a:pt x="509" y="734"/>
                    </a:lnTo>
                    <a:lnTo>
                      <a:pt x="0" y="966"/>
                    </a:lnTo>
                    <a:lnTo>
                      <a:pt x="983" y="483"/>
                    </a:lnTo>
                    <a:lnTo>
                      <a:pt x="1958" y="0"/>
                    </a:lnTo>
                    <a:close/>
                  </a:path>
                </a:pathLst>
              </a:custGeom>
              <a:solidFill>
                <a:srgbClr val="FFA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30" name="Freeform 207"/>
              <p:cNvSpPr>
                <a:spLocks/>
              </p:cNvSpPr>
              <p:nvPr/>
            </p:nvSpPr>
            <p:spPr bwMode="auto">
              <a:xfrm>
                <a:off x="2439" y="1940"/>
                <a:ext cx="683" cy="318"/>
              </a:xfrm>
              <a:custGeom>
                <a:avLst/>
                <a:gdLst>
                  <a:gd name="T0" fmla="*/ 73 w 2049"/>
                  <a:gd name="T1" fmla="*/ 0 h 952"/>
                  <a:gd name="T2" fmla="*/ 75 w 2049"/>
                  <a:gd name="T3" fmla="*/ 1 h 952"/>
                  <a:gd name="T4" fmla="*/ 76 w 2049"/>
                  <a:gd name="T5" fmla="*/ 1 h 952"/>
                  <a:gd name="T6" fmla="*/ 71 w 2049"/>
                  <a:gd name="T7" fmla="*/ 3 h 952"/>
                  <a:gd name="T8" fmla="*/ 64 w 2049"/>
                  <a:gd name="T9" fmla="*/ 7 h 952"/>
                  <a:gd name="T10" fmla="*/ 57 w 2049"/>
                  <a:gd name="T11" fmla="*/ 10 h 952"/>
                  <a:gd name="T12" fmla="*/ 50 w 2049"/>
                  <a:gd name="T13" fmla="*/ 13 h 952"/>
                  <a:gd name="T14" fmla="*/ 43 w 2049"/>
                  <a:gd name="T15" fmla="*/ 16 h 952"/>
                  <a:gd name="T16" fmla="*/ 31 w 2049"/>
                  <a:gd name="T17" fmla="*/ 21 h 952"/>
                  <a:gd name="T18" fmla="*/ 29 w 2049"/>
                  <a:gd name="T19" fmla="*/ 22 h 952"/>
                  <a:gd name="T20" fmla="*/ 21 w 2049"/>
                  <a:gd name="T21" fmla="*/ 26 h 952"/>
                  <a:gd name="T22" fmla="*/ 19 w 2049"/>
                  <a:gd name="T23" fmla="*/ 27 h 952"/>
                  <a:gd name="T24" fmla="*/ 5 w 2049"/>
                  <a:gd name="T25" fmla="*/ 33 h 952"/>
                  <a:gd name="T26" fmla="*/ 2 w 2049"/>
                  <a:gd name="T27" fmla="*/ 34 h 952"/>
                  <a:gd name="T28" fmla="*/ 0 w 2049"/>
                  <a:gd name="T29" fmla="*/ 35 h 952"/>
                  <a:gd name="T30" fmla="*/ 18 w 2049"/>
                  <a:gd name="T31" fmla="*/ 26 h 952"/>
                  <a:gd name="T32" fmla="*/ 21 w 2049"/>
                  <a:gd name="T33" fmla="*/ 25 h 952"/>
                  <a:gd name="T34" fmla="*/ 25 w 2049"/>
                  <a:gd name="T35" fmla="*/ 23 h 952"/>
                  <a:gd name="T36" fmla="*/ 28 w 2049"/>
                  <a:gd name="T37" fmla="*/ 22 h 952"/>
                  <a:gd name="T38" fmla="*/ 44 w 2049"/>
                  <a:gd name="T39" fmla="*/ 14 h 952"/>
                  <a:gd name="T40" fmla="*/ 51 w 2049"/>
                  <a:gd name="T41" fmla="*/ 11 h 952"/>
                  <a:gd name="T42" fmla="*/ 64 w 2049"/>
                  <a:gd name="T43" fmla="*/ 4 h 952"/>
                  <a:gd name="T44" fmla="*/ 67 w 2049"/>
                  <a:gd name="T45" fmla="*/ 3 h 952"/>
                  <a:gd name="T46" fmla="*/ 73 w 2049"/>
                  <a:gd name="T47" fmla="*/ 0 h 9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49"/>
                  <a:gd name="T73" fmla="*/ 0 h 952"/>
                  <a:gd name="T74" fmla="*/ 2049 w 2049"/>
                  <a:gd name="T75" fmla="*/ 952 h 95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49" h="952">
                    <a:moveTo>
                      <a:pt x="1983" y="0"/>
                    </a:moveTo>
                    <a:lnTo>
                      <a:pt x="2019" y="15"/>
                    </a:lnTo>
                    <a:lnTo>
                      <a:pt x="2049" y="36"/>
                    </a:lnTo>
                    <a:lnTo>
                      <a:pt x="1919" y="91"/>
                    </a:lnTo>
                    <a:lnTo>
                      <a:pt x="1727" y="182"/>
                    </a:lnTo>
                    <a:lnTo>
                      <a:pt x="1536" y="262"/>
                    </a:lnTo>
                    <a:lnTo>
                      <a:pt x="1349" y="353"/>
                    </a:lnTo>
                    <a:lnTo>
                      <a:pt x="1159" y="433"/>
                    </a:lnTo>
                    <a:lnTo>
                      <a:pt x="837" y="579"/>
                    </a:lnTo>
                    <a:lnTo>
                      <a:pt x="771" y="604"/>
                    </a:lnTo>
                    <a:lnTo>
                      <a:pt x="579" y="695"/>
                    </a:lnTo>
                    <a:lnTo>
                      <a:pt x="513" y="720"/>
                    </a:lnTo>
                    <a:lnTo>
                      <a:pt x="130" y="896"/>
                    </a:lnTo>
                    <a:lnTo>
                      <a:pt x="66" y="921"/>
                    </a:lnTo>
                    <a:lnTo>
                      <a:pt x="0" y="952"/>
                    </a:lnTo>
                    <a:lnTo>
                      <a:pt x="499" y="710"/>
                    </a:lnTo>
                    <a:lnTo>
                      <a:pt x="559" y="685"/>
                    </a:lnTo>
                    <a:lnTo>
                      <a:pt x="685" y="620"/>
                    </a:lnTo>
                    <a:lnTo>
                      <a:pt x="746" y="594"/>
                    </a:lnTo>
                    <a:lnTo>
                      <a:pt x="1179" y="383"/>
                    </a:lnTo>
                    <a:lnTo>
                      <a:pt x="1365" y="297"/>
                    </a:lnTo>
                    <a:lnTo>
                      <a:pt x="1737" y="116"/>
                    </a:lnTo>
                    <a:lnTo>
                      <a:pt x="1798" y="91"/>
                    </a:lnTo>
                    <a:lnTo>
                      <a:pt x="1983" y="0"/>
                    </a:lnTo>
                    <a:close/>
                  </a:path>
                </a:pathLst>
              </a:custGeom>
              <a:solidFill>
                <a:srgbClr val="FF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31" name="Freeform 208"/>
              <p:cNvSpPr>
                <a:spLocks/>
              </p:cNvSpPr>
              <p:nvPr/>
            </p:nvSpPr>
            <p:spPr bwMode="auto">
              <a:xfrm>
                <a:off x="2439" y="1945"/>
                <a:ext cx="691" cy="313"/>
              </a:xfrm>
              <a:custGeom>
                <a:avLst/>
                <a:gdLst>
                  <a:gd name="T0" fmla="*/ 74 w 2074"/>
                  <a:gd name="T1" fmla="*/ 0 h 937"/>
                  <a:gd name="T2" fmla="*/ 75 w 2074"/>
                  <a:gd name="T3" fmla="*/ 0 h 937"/>
                  <a:gd name="T4" fmla="*/ 76 w 2074"/>
                  <a:gd name="T5" fmla="*/ 1 h 937"/>
                  <a:gd name="T6" fmla="*/ 77 w 2074"/>
                  <a:gd name="T7" fmla="*/ 1 h 937"/>
                  <a:gd name="T8" fmla="*/ 62 w 2074"/>
                  <a:gd name="T9" fmla="*/ 8 h 937"/>
                  <a:gd name="T10" fmla="*/ 60 w 2074"/>
                  <a:gd name="T11" fmla="*/ 9 h 937"/>
                  <a:gd name="T12" fmla="*/ 53 w 2074"/>
                  <a:gd name="T13" fmla="*/ 12 h 937"/>
                  <a:gd name="T14" fmla="*/ 41 w 2074"/>
                  <a:gd name="T15" fmla="*/ 17 h 937"/>
                  <a:gd name="T16" fmla="*/ 36 w 2074"/>
                  <a:gd name="T17" fmla="*/ 19 h 937"/>
                  <a:gd name="T18" fmla="*/ 29 w 2074"/>
                  <a:gd name="T19" fmla="*/ 22 h 937"/>
                  <a:gd name="T20" fmla="*/ 24 w 2074"/>
                  <a:gd name="T21" fmla="*/ 24 h 937"/>
                  <a:gd name="T22" fmla="*/ 17 w 2074"/>
                  <a:gd name="T23" fmla="*/ 27 h 937"/>
                  <a:gd name="T24" fmla="*/ 12 w 2074"/>
                  <a:gd name="T25" fmla="*/ 29 h 937"/>
                  <a:gd name="T26" fmla="*/ 10 w 2074"/>
                  <a:gd name="T27" fmla="*/ 31 h 937"/>
                  <a:gd name="T28" fmla="*/ 2 w 2074"/>
                  <a:gd name="T29" fmla="*/ 34 h 937"/>
                  <a:gd name="T30" fmla="*/ 0 w 2074"/>
                  <a:gd name="T31" fmla="*/ 35 h 937"/>
                  <a:gd name="T32" fmla="*/ 7 w 2074"/>
                  <a:gd name="T33" fmla="*/ 32 h 937"/>
                  <a:gd name="T34" fmla="*/ 9 w 2074"/>
                  <a:gd name="T35" fmla="*/ 31 h 937"/>
                  <a:gd name="T36" fmla="*/ 12 w 2074"/>
                  <a:gd name="T37" fmla="*/ 29 h 937"/>
                  <a:gd name="T38" fmla="*/ 16 w 2074"/>
                  <a:gd name="T39" fmla="*/ 27 h 937"/>
                  <a:gd name="T40" fmla="*/ 23 w 2074"/>
                  <a:gd name="T41" fmla="*/ 24 h 937"/>
                  <a:gd name="T42" fmla="*/ 26 w 2074"/>
                  <a:gd name="T43" fmla="*/ 23 h 937"/>
                  <a:gd name="T44" fmla="*/ 44 w 2074"/>
                  <a:gd name="T45" fmla="*/ 14 h 937"/>
                  <a:gd name="T46" fmla="*/ 47 w 2074"/>
                  <a:gd name="T47" fmla="*/ 13 h 937"/>
                  <a:gd name="T48" fmla="*/ 49 w 2074"/>
                  <a:gd name="T49" fmla="*/ 12 h 937"/>
                  <a:gd name="T50" fmla="*/ 51 w 2074"/>
                  <a:gd name="T51" fmla="*/ 11 h 937"/>
                  <a:gd name="T52" fmla="*/ 63 w 2074"/>
                  <a:gd name="T53" fmla="*/ 5 h 937"/>
                  <a:gd name="T54" fmla="*/ 74 w 2074"/>
                  <a:gd name="T55" fmla="*/ 0 h 93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074"/>
                  <a:gd name="T85" fmla="*/ 0 h 937"/>
                  <a:gd name="T86" fmla="*/ 2074 w 2074"/>
                  <a:gd name="T87" fmla="*/ 937 h 93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074" h="937">
                    <a:moveTo>
                      <a:pt x="2009" y="0"/>
                    </a:moveTo>
                    <a:lnTo>
                      <a:pt x="2024" y="10"/>
                    </a:lnTo>
                    <a:lnTo>
                      <a:pt x="2044" y="15"/>
                    </a:lnTo>
                    <a:lnTo>
                      <a:pt x="2074" y="35"/>
                    </a:lnTo>
                    <a:lnTo>
                      <a:pt x="1687" y="206"/>
                    </a:lnTo>
                    <a:lnTo>
                      <a:pt x="1621" y="231"/>
                    </a:lnTo>
                    <a:lnTo>
                      <a:pt x="1429" y="317"/>
                    </a:lnTo>
                    <a:lnTo>
                      <a:pt x="1104" y="454"/>
                    </a:lnTo>
                    <a:lnTo>
                      <a:pt x="972" y="514"/>
                    </a:lnTo>
                    <a:lnTo>
                      <a:pt x="780" y="594"/>
                    </a:lnTo>
                    <a:lnTo>
                      <a:pt x="650" y="655"/>
                    </a:lnTo>
                    <a:lnTo>
                      <a:pt x="458" y="735"/>
                    </a:lnTo>
                    <a:lnTo>
                      <a:pt x="328" y="791"/>
                    </a:lnTo>
                    <a:lnTo>
                      <a:pt x="262" y="826"/>
                    </a:lnTo>
                    <a:lnTo>
                      <a:pt x="66" y="906"/>
                    </a:lnTo>
                    <a:lnTo>
                      <a:pt x="0" y="937"/>
                    </a:lnTo>
                    <a:lnTo>
                      <a:pt x="192" y="846"/>
                    </a:lnTo>
                    <a:lnTo>
                      <a:pt x="251" y="821"/>
                    </a:lnTo>
                    <a:lnTo>
                      <a:pt x="317" y="785"/>
                    </a:lnTo>
                    <a:lnTo>
                      <a:pt x="443" y="730"/>
                    </a:lnTo>
                    <a:lnTo>
                      <a:pt x="630" y="639"/>
                    </a:lnTo>
                    <a:lnTo>
                      <a:pt x="695" y="614"/>
                    </a:lnTo>
                    <a:lnTo>
                      <a:pt x="1192" y="377"/>
                    </a:lnTo>
                    <a:lnTo>
                      <a:pt x="1258" y="352"/>
                    </a:lnTo>
                    <a:lnTo>
                      <a:pt x="1319" y="317"/>
                    </a:lnTo>
                    <a:lnTo>
                      <a:pt x="1384" y="292"/>
                    </a:lnTo>
                    <a:lnTo>
                      <a:pt x="1696" y="146"/>
                    </a:lnTo>
                    <a:lnTo>
                      <a:pt x="2009" y="0"/>
                    </a:lnTo>
                    <a:close/>
                  </a:path>
                </a:pathLst>
              </a:custGeom>
              <a:solidFill>
                <a:srgbClr val="FF2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32" name="Freeform 209"/>
              <p:cNvSpPr>
                <a:spLocks/>
              </p:cNvSpPr>
              <p:nvPr/>
            </p:nvSpPr>
            <p:spPr bwMode="auto">
              <a:xfrm>
                <a:off x="2439" y="1950"/>
                <a:ext cx="699" cy="308"/>
              </a:xfrm>
              <a:custGeom>
                <a:avLst/>
                <a:gdLst>
                  <a:gd name="T0" fmla="*/ 75 w 2099"/>
                  <a:gd name="T1" fmla="*/ 0 h 922"/>
                  <a:gd name="T2" fmla="*/ 76 w 2099"/>
                  <a:gd name="T3" fmla="*/ 0 h 922"/>
                  <a:gd name="T4" fmla="*/ 76 w 2099"/>
                  <a:gd name="T5" fmla="*/ 1 h 922"/>
                  <a:gd name="T6" fmla="*/ 78 w 2099"/>
                  <a:gd name="T7" fmla="*/ 1 h 922"/>
                  <a:gd name="T8" fmla="*/ 68 w 2099"/>
                  <a:gd name="T9" fmla="*/ 5 h 922"/>
                  <a:gd name="T10" fmla="*/ 65 w 2099"/>
                  <a:gd name="T11" fmla="*/ 7 h 922"/>
                  <a:gd name="T12" fmla="*/ 56 w 2099"/>
                  <a:gd name="T13" fmla="*/ 10 h 922"/>
                  <a:gd name="T14" fmla="*/ 51 w 2099"/>
                  <a:gd name="T15" fmla="*/ 13 h 922"/>
                  <a:gd name="T16" fmla="*/ 49 w 2099"/>
                  <a:gd name="T17" fmla="*/ 14 h 922"/>
                  <a:gd name="T18" fmla="*/ 44 w 2099"/>
                  <a:gd name="T19" fmla="*/ 16 h 922"/>
                  <a:gd name="T20" fmla="*/ 34 w 2099"/>
                  <a:gd name="T21" fmla="*/ 20 h 922"/>
                  <a:gd name="T22" fmla="*/ 29 w 2099"/>
                  <a:gd name="T23" fmla="*/ 22 h 922"/>
                  <a:gd name="T24" fmla="*/ 20 w 2099"/>
                  <a:gd name="T25" fmla="*/ 26 h 922"/>
                  <a:gd name="T26" fmla="*/ 15 w 2099"/>
                  <a:gd name="T27" fmla="*/ 28 h 922"/>
                  <a:gd name="T28" fmla="*/ 10 w 2099"/>
                  <a:gd name="T29" fmla="*/ 30 h 922"/>
                  <a:gd name="T30" fmla="*/ 0 w 2099"/>
                  <a:gd name="T31" fmla="*/ 34 h 922"/>
                  <a:gd name="T32" fmla="*/ 21 w 2099"/>
                  <a:gd name="T33" fmla="*/ 24 h 922"/>
                  <a:gd name="T34" fmla="*/ 33 w 2099"/>
                  <a:gd name="T35" fmla="*/ 19 h 922"/>
                  <a:gd name="T36" fmla="*/ 35 w 2099"/>
                  <a:gd name="T37" fmla="*/ 18 h 922"/>
                  <a:gd name="T38" fmla="*/ 42 w 2099"/>
                  <a:gd name="T39" fmla="*/ 15 h 922"/>
                  <a:gd name="T40" fmla="*/ 50 w 2099"/>
                  <a:gd name="T41" fmla="*/ 12 h 922"/>
                  <a:gd name="T42" fmla="*/ 52 w 2099"/>
                  <a:gd name="T43" fmla="*/ 10 h 922"/>
                  <a:gd name="T44" fmla="*/ 63 w 2099"/>
                  <a:gd name="T45" fmla="*/ 5 h 922"/>
                  <a:gd name="T46" fmla="*/ 66 w 2099"/>
                  <a:gd name="T47" fmla="*/ 4 h 922"/>
                  <a:gd name="T48" fmla="*/ 73 w 2099"/>
                  <a:gd name="T49" fmla="*/ 1 h 922"/>
                  <a:gd name="T50" fmla="*/ 75 w 2099"/>
                  <a:gd name="T51" fmla="*/ 0 h 9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99"/>
                  <a:gd name="T79" fmla="*/ 0 h 922"/>
                  <a:gd name="T80" fmla="*/ 2099 w 2099"/>
                  <a:gd name="T81" fmla="*/ 922 h 9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99" h="922">
                    <a:moveTo>
                      <a:pt x="2034" y="0"/>
                    </a:moveTo>
                    <a:lnTo>
                      <a:pt x="2049" y="11"/>
                    </a:lnTo>
                    <a:lnTo>
                      <a:pt x="2070" y="15"/>
                    </a:lnTo>
                    <a:lnTo>
                      <a:pt x="2099" y="36"/>
                    </a:lnTo>
                    <a:lnTo>
                      <a:pt x="1837" y="146"/>
                    </a:lnTo>
                    <a:lnTo>
                      <a:pt x="1772" y="177"/>
                    </a:lnTo>
                    <a:lnTo>
                      <a:pt x="1511" y="282"/>
                    </a:lnTo>
                    <a:lnTo>
                      <a:pt x="1379" y="337"/>
                    </a:lnTo>
                    <a:lnTo>
                      <a:pt x="1314" y="368"/>
                    </a:lnTo>
                    <a:lnTo>
                      <a:pt x="1184" y="418"/>
                    </a:lnTo>
                    <a:lnTo>
                      <a:pt x="922" y="535"/>
                    </a:lnTo>
                    <a:lnTo>
                      <a:pt x="791" y="585"/>
                    </a:lnTo>
                    <a:lnTo>
                      <a:pt x="529" y="700"/>
                    </a:lnTo>
                    <a:lnTo>
                      <a:pt x="399" y="750"/>
                    </a:lnTo>
                    <a:lnTo>
                      <a:pt x="267" y="811"/>
                    </a:lnTo>
                    <a:lnTo>
                      <a:pt x="0" y="922"/>
                    </a:lnTo>
                    <a:lnTo>
                      <a:pt x="575" y="660"/>
                    </a:lnTo>
                    <a:lnTo>
                      <a:pt x="892" y="514"/>
                    </a:lnTo>
                    <a:lnTo>
                      <a:pt x="958" y="489"/>
                    </a:lnTo>
                    <a:lnTo>
                      <a:pt x="1143" y="398"/>
                    </a:lnTo>
                    <a:lnTo>
                      <a:pt x="1339" y="318"/>
                    </a:lnTo>
                    <a:lnTo>
                      <a:pt x="1399" y="282"/>
                    </a:lnTo>
                    <a:lnTo>
                      <a:pt x="1716" y="146"/>
                    </a:lnTo>
                    <a:lnTo>
                      <a:pt x="1778" y="111"/>
                    </a:lnTo>
                    <a:lnTo>
                      <a:pt x="1969" y="31"/>
                    </a:lnTo>
                    <a:lnTo>
                      <a:pt x="2034" y="0"/>
                    </a:lnTo>
                    <a:close/>
                  </a:path>
                </a:pathLst>
              </a:custGeom>
              <a:solidFill>
                <a:srgbClr val="FF001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33" name="Freeform 210"/>
              <p:cNvSpPr>
                <a:spLocks/>
              </p:cNvSpPr>
              <p:nvPr/>
            </p:nvSpPr>
            <p:spPr bwMode="auto">
              <a:xfrm>
                <a:off x="2439" y="1955"/>
                <a:ext cx="708" cy="303"/>
              </a:xfrm>
              <a:custGeom>
                <a:avLst/>
                <a:gdLst>
                  <a:gd name="T0" fmla="*/ 76 w 2125"/>
                  <a:gd name="T1" fmla="*/ 0 h 907"/>
                  <a:gd name="T2" fmla="*/ 79 w 2125"/>
                  <a:gd name="T3" fmla="*/ 1 h 907"/>
                  <a:gd name="T4" fmla="*/ 0 w 2125"/>
                  <a:gd name="T5" fmla="*/ 34 h 907"/>
                  <a:gd name="T6" fmla="*/ 76 w 2125"/>
                  <a:gd name="T7" fmla="*/ 0 h 90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25"/>
                  <a:gd name="T13" fmla="*/ 0 h 907"/>
                  <a:gd name="T14" fmla="*/ 2125 w 2125"/>
                  <a:gd name="T15" fmla="*/ 907 h 90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25" h="907">
                    <a:moveTo>
                      <a:pt x="2054" y="0"/>
                    </a:moveTo>
                    <a:lnTo>
                      <a:pt x="2125" y="35"/>
                    </a:lnTo>
                    <a:lnTo>
                      <a:pt x="0" y="907"/>
                    </a:lnTo>
                    <a:lnTo>
                      <a:pt x="2054" y="0"/>
                    </a:lnTo>
                    <a:close/>
                  </a:path>
                </a:pathLst>
              </a:custGeom>
              <a:solidFill>
                <a:srgbClr val="FF00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34" name="Freeform 211"/>
              <p:cNvSpPr>
                <a:spLocks/>
              </p:cNvSpPr>
              <p:nvPr/>
            </p:nvSpPr>
            <p:spPr bwMode="auto">
              <a:xfrm>
                <a:off x="2116" y="2189"/>
                <a:ext cx="138" cy="409"/>
              </a:xfrm>
              <a:custGeom>
                <a:avLst/>
                <a:gdLst>
                  <a:gd name="T0" fmla="*/ 15 w 413"/>
                  <a:gd name="T1" fmla="*/ 45 h 1229"/>
                  <a:gd name="T2" fmla="*/ 0 w 413"/>
                  <a:gd name="T3" fmla="*/ 10 h 1229"/>
                  <a:gd name="T4" fmla="*/ 0 w 413"/>
                  <a:gd name="T5" fmla="*/ 0 h 1229"/>
                  <a:gd name="T6" fmla="*/ 15 w 413"/>
                  <a:gd name="T7" fmla="*/ 36 h 1229"/>
                  <a:gd name="T8" fmla="*/ 15 w 413"/>
                  <a:gd name="T9" fmla="*/ 45 h 1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3"/>
                  <a:gd name="T16" fmla="*/ 0 h 1229"/>
                  <a:gd name="T17" fmla="*/ 413 w 413"/>
                  <a:gd name="T18" fmla="*/ 1229 h 1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3" h="1229">
                    <a:moveTo>
                      <a:pt x="413" y="1229"/>
                    </a:moveTo>
                    <a:lnTo>
                      <a:pt x="0" y="257"/>
                    </a:lnTo>
                    <a:lnTo>
                      <a:pt x="0" y="0"/>
                    </a:lnTo>
                    <a:lnTo>
                      <a:pt x="413" y="971"/>
                    </a:lnTo>
                    <a:lnTo>
                      <a:pt x="413" y="1229"/>
                    </a:lnTo>
                    <a:close/>
                  </a:path>
                </a:pathLst>
              </a:custGeom>
              <a:solidFill>
                <a:srgbClr val="CC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35" name="Freeform 212"/>
              <p:cNvSpPr>
                <a:spLocks/>
              </p:cNvSpPr>
              <p:nvPr/>
            </p:nvSpPr>
            <p:spPr bwMode="auto">
              <a:xfrm>
                <a:off x="2116" y="2189"/>
                <a:ext cx="49" cy="111"/>
              </a:xfrm>
              <a:custGeom>
                <a:avLst/>
                <a:gdLst>
                  <a:gd name="T0" fmla="*/ 5 w 146"/>
                  <a:gd name="T1" fmla="*/ 12 h 333"/>
                  <a:gd name="T2" fmla="*/ 0 w 146"/>
                  <a:gd name="T3" fmla="*/ 0 h 333"/>
                  <a:gd name="T4" fmla="*/ 5 w 146"/>
                  <a:gd name="T5" fmla="*/ 1 h 333"/>
                  <a:gd name="T6" fmla="*/ 5 w 146"/>
                  <a:gd name="T7" fmla="*/ 12 h 3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6"/>
                  <a:gd name="T13" fmla="*/ 0 h 333"/>
                  <a:gd name="T14" fmla="*/ 146 w 146"/>
                  <a:gd name="T15" fmla="*/ 333 h 3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6" h="333">
                    <a:moveTo>
                      <a:pt x="146" y="333"/>
                    </a:moveTo>
                    <a:lnTo>
                      <a:pt x="0" y="0"/>
                    </a:lnTo>
                    <a:lnTo>
                      <a:pt x="146" y="16"/>
                    </a:lnTo>
                    <a:lnTo>
                      <a:pt x="146" y="333"/>
                    </a:lnTo>
                    <a:close/>
                  </a:path>
                </a:pathLst>
              </a:custGeom>
              <a:solidFill>
                <a:srgbClr val="CC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36" name="Freeform 213"/>
              <p:cNvSpPr>
                <a:spLocks/>
              </p:cNvSpPr>
              <p:nvPr/>
            </p:nvSpPr>
            <p:spPr bwMode="auto">
              <a:xfrm>
                <a:off x="2136" y="2190"/>
                <a:ext cx="58" cy="178"/>
              </a:xfrm>
              <a:custGeom>
                <a:avLst/>
                <a:gdLst>
                  <a:gd name="T0" fmla="*/ 0 w 172"/>
                  <a:gd name="T1" fmla="*/ 4 h 533"/>
                  <a:gd name="T2" fmla="*/ 7 w 172"/>
                  <a:gd name="T3" fmla="*/ 20 h 533"/>
                  <a:gd name="T4" fmla="*/ 7 w 172"/>
                  <a:gd name="T5" fmla="*/ 1 h 533"/>
                  <a:gd name="T6" fmla="*/ 0 w 172"/>
                  <a:gd name="T7" fmla="*/ 0 h 533"/>
                  <a:gd name="T8" fmla="*/ 0 w 172"/>
                  <a:gd name="T9" fmla="*/ 4 h 5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"/>
                  <a:gd name="T16" fmla="*/ 0 h 533"/>
                  <a:gd name="T17" fmla="*/ 172 w 172"/>
                  <a:gd name="T18" fmla="*/ 533 h 5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" h="533">
                    <a:moveTo>
                      <a:pt x="0" y="121"/>
                    </a:moveTo>
                    <a:lnTo>
                      <a:pt x="172" y="533"/>
                    </a:lnTo>
                    <a:lnTo>
                      <a:pt x="172" y="25"/>
                    </a:lnTo>
                    <a:lnTo>
                      <a:pt x="0" y="0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DB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37" name="Freeform 214"/>
              <p:cNvSpPr>
                <a:spLocks/>
              </p:cNvSpPr>
              <p:nvPr/>
            </p:nvSpPr>
            <p:spPr bwMode="auto">
              <a:xfrm>
                <a:off x="2165" y="2194"/>
                <a:ext cx="57" cy="243"/>
              </a:xfrm>
              <a:custGeom>
                <a:avLst/>
                <a:gdLst>
                  <a:gd name="T0" fmla="*/ 0 w 171"/>
                  <a:gd name="T1" fmla="*/ 12 h 729"/>
                  <a:gd name="T2" fmla="*/ 6 w 171"/>
                  <a:gd name="T3" fmla="*/ 27 h 729"/>
                  <a:gd name="T4" fmla="*/ 6 w 171"/>
                  <a:gd name="T5" fmla="*/ 1 h 729"/>
                  <a:gd name="T6" fmla="*/ 0 w 171"/>
                  <a:gd name="T7" fmla="*/ 0 h 729"/>
                  <a:gd name="T8" fmla="*/ 0 w 171"/>
                  <a:gd name="T9" fmla="*/ 12 h 7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729"/>
                  <a:gd name="T17" fmla="*/ 171 w 171"/>
                  <a:gd name="T18" fmla="*/ 729 h 7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729">
                    <a:moveTo>
                      <a:pt x="0" y="317"/>
                    </a:moveTo>
                    <a:lnTo>
                      <a:pt x="171" y="729"/>
                    </a:lnTo>
                    <a:lnTo>
                      <a:pt x="171" y="25"/>
                    </a:lnTo>
                    <a:lnTo>
                      <a:pt x="0" y="0"/>
                    </a:lnTo>
                    <a:lnTo>
                      <a:pt x="0" y="317"/>
                    </a:lnTo>
                    <a:close/>
                  </a:path>
                </a:pathLst>
              </a:custGeom>
              <a:solidFill>
                <a:srgbClr val="EA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38" name="Freeform 215"/>
              <p:cNvSpPr>
                <a:spLocks/>
              </p:cNvSpPr>
              <p:nvPr/>
            </p:nvSpPr>
            <p:spPr bwMode="auto">
              <a:xfrm>
                <a:off x="2194" y="2199"/>
                <a:ext cx="58" cy="307"/>
              </a:xfrm>
              <a:custGeom>
                <a:avLst/>
                <a:gdLst>
                  <a:gd name="T0" fmla="*/ 0 w 176"/>
                  <a:gd name="T1" fmla="*/ 19 h 921"/>
                  <a:gd name="T2" fmla="*/ 6 w 176"/>
                  <a:gd name="T3" fmla="*/ 34 h 921"/>
                  <a:gd name="T4" fmla="*/ 6 w 176"/>
                  <a:gd name="T5" fmla="*/ 1 h 921"/>
                  <a:gd name="T6" fmla="*/ 0 w 176"/>
                  <a:gd name="T7" fmla="*/ 0 h 921"/>
                  <a:gd name="T8" fmla="*/ 0 w 176"/>
                  <a:gd name="T9" fmla="*/ 19 h 9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921"/>
                  <a:gd name="T17" fmla="*/ 176 w 176"/>
                  <a:gd name="T18" fmla="*/ 921 h 9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921">
                    <a:moveTo>
                      <a:pt x="0" y="508"/>
                    </a:moveTo>
                    <a:lnTo>
                      <a:pt x="176" y="921"/>
                    </a:lnTo>
                    <a:lnTo>
                      <a:pt x="176" y="25"/>
                    </a:lnTo>
                    <a:lnTo>
                      <a:pt x="0" y="0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EF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39" name="Freeform 216"/>
              <p:cNvSpPr>
                <a:spLocks/>
              </p:cNvSpPr>
              <p:nvPr/>
            </p:nvSpPr>
            <p:spPr bwMode="auto">
              <a:xfrm>
                <a:off x="2222" y="2202"/>
                <a:ext cx="59" cy="310"/>
              </a:xfrm>
              <a:custGeom>
                <a:avLst/>
                <a:gdLst>
                  <a:gd name="T0" fmla="*/ 0 w 176"/>
                  <a:gd name="T1" fmla="*/ 26 h 930"/>
                  <a:gd name="T2" fmla="*/ 4 w 176"/>
                  <a:gd name="T3" fmla="*/ 34 h 930"/>
                  <a:gd name="T4" fmla="*/ 7 w 176"/>
                  <a:gd name="T5" fmla="*/ 33 h 930"/>
                  <a:gd name="T6" fmla="*/ 7 w 176"/>
                  <a:gd name="T7" fmla="*/ 1 h 930"/>
                  <a:gd name="T8" fmla="*/ 0 w 176"/>
                  <a:gd name="T9" fmla="*/ 0 h 930"/>
                  <a:gd name="T10" fmla="*/ 0 w 176"/>
                  <a:gd name="T11" fmla="*/ 26 h 9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6"/>
                  <a:gd name="T19" fmla="*/ 0 h 930"/>
                  <a:gd name="T20" fmla="*/ 176 w 176"/>
                  <a:gd name="T21" fmla="*/ 930 h 9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6" h="930">
                    <a:moveTo>
                      <a:pt x="0" y="704"/>
                    </a:moveTo>
                    <a:lnTo>
                      <a:pt x="96" y="930"/>
                    </a:lnTo>
                    <a:lnTo>
                      <a:pt x="176" y="885"/>
                    </a:lnTo>
                    <a:lnTo>
                      <a:pt x="176" y="25"/>
                    </a:lnTo>
                    <a:lnTo>
                      <a:pt x="0" y="0"/>
                    </a:lnTo>
                    <a:lnTo>
                      <a:pt x="0" y="704"/>
                    </a:lnTo>
                    <a:close/>
                  </a:path>
                </a:pathLst>
              </a:custGeom>
              <a:solidFill>
                <a:srgbClr val="ED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40" name="Freeform 217"/>
              <p:cNvSpPr>
                <a:spLocks/>
              </p:cNvSpPr>
              <p:nvPr/>
            </p:nvSpPr>
            <p:spPr bwMode="auto">
              <a:xfrm>
                <a:off x="2252" y="2207"/>
                <a:ext cx="57" cy="305"/>
              </a:xfrm>
              <a:custGeom>
                <a:avLst/>
                <a:gdLst>
                  <a:gd name="T0" fmla="*/ 0 w 171"/>
                  <a:gd name="T1" fmla="*/ 33 h 916"/>
                  <a:gd name="T2" fmla="*/ 0 w 171"/>
                  <a:gd name="T3" fmla="*/ 34 h 916"/>
                  <a:gd name="T4" fmla="*/ 6 w 171"/>
                  <a:gd name="T5" fmla="*/ 30 h 916"/>
                  <a:gd name="T6" fmla="*/ 6 w 171"/>
                  <a:gd name="T7" fmla="*/ 1 h 916"/>
                  <a:gd name="T8" fmla="*/ 0 w 171"/>
                  <a:gd name="T9" fmla="*/ 0 h 916"/>
                  <a:gd name="T10" fmla="*/ 0 w 171"/>
                  <a:gd name="T11" fmla="*/ 33 h 9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"/>
                  <a:gd name="T19" fmla="*/ 0 h 916"/>
                  <a:gd name="T20" fmla="*/ 171 w 171"/>
                  <a:gd name="T21" fmla="*/ 916 h 9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" h="916">
                    <a:moveTo>
                      <a:pt x="0" y="896"/>
                    </a:moveTo>
                    <a:lnTo>
                      <a:pt x="5" y="916"/>
                    </a:lnTo>
                    <a:lnTo>
                      <a:pt x="171" y="821"/>
                    </a:lnTo>
                    <a:lnTo>
                      <a:pt x="171" y="25"/>
                    </a:lnTo>
                    <a:lnTo>
                      <a:pt x="0" y="0"/>
                    </a:lnTo>
                    <a:lnTo>
                      <a:pt x="0" y="896"/>
                    </a:lnTo>
                    <a:close/>
                  </a:path>
                </a:pathLst>
              </a:custGeom>
              <a:solidFill>
                <a:srgbClr val="E8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41" name="Freeform 218"/>
              <p:cNvSpPr>
                <a:spLocks/>
              </p:cNvSpPr>
              <p:nvPr/>
            </p:nvSpPr>
            <p:spPr bwMode="auto">
              <a:xfrm>
                <a:off x="2281" y="2211"/>
                <a:ext cx="57" cy="286"/>
              </a:xfrm>
              <a:custGeom>
                <a:avLst/>
                <a:gdLst>
                  <a:gd name="T0" fmla="*/ 6 w 172"/>
                  <a:gd name="T1" fmla="*/ 1 h 860"/>
                  <a:gd name="T2" fmla="*/ 0 w 172"/>
                  <a:gd name="T3" fmla="*/ 0 h 860"/>
                  <a:gd name="T4" fmla="*/ 0 w 172"/>
                  <a:gd name="T5" fmla="*/ 32 h 860"/>
                  <a:gd name="T6" fmla="*/ 6 w 172"/>
                  <a:gd name="T7" fmla="*/ 28 h 860"/>
                  <a:gd name="T8" fmla="*/ 6 w 172"/>
                  <a:gd name="T9" fmla="*/ 1 h 8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"/>
                  <a:gd name="T16" fmla="*/ 0 h 860"/>
                  <a:gd name="T17" fmla="*/ 172 w 172"/>
                  <a:gd name="T18" fmla="*/ 860 h 8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" h="860">
                    <a:moveTo>
                      <a:pt x="172" y="25"/>
                    </a:moveTo>
                    <a:lnTo>
                      <a:pt x="0" y="0"/>
                    </a:lnTo>
                    <a:lnTo>
                      <a:pt x="0" y="860"/>
                    </a:lnTo>
                    <a:lnTo>
                      <a:pt x="172" y="760"/>
                    </a:lnTo>
                    <a:lnTo>
                      <a:pt x="172" y="25"/>
                    </a:lnTo>
                    <a:close/>
                  </a:path>
                </a:pathLst>
              </a:custGeom>
              <a:solidFill>
                <a:srgbClr val="E5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042" name="Freeform 219"/>
              <p:cNvSpPr>
                <a:spLocks/>
              </p:cNvSpPr>
              <p:nvPr/>
            </p:nvSpPr>
            <p:spPr bwMode="auto">
              <a:xfrm>
                <a:off x="2309" y="2215"/>
                <a:ext cx="57" cy="266"/>
              </a:xfrm>
              <a:custGeom>
                <a:avLst/>
                <a:gdLst>
                  <a:gd name="T0" fmla="*/ 6 w 171"/>
                  <a:gd name="T1" fmla="*/ 1 h 796"/>
                  <a:gd name="T2" fmla="*/ 0 w 171"/>
                  <a:gd name="T3" fmla="*/ 0 h 796"/>
                  <a:gd name="T4" fmla="*/ 0 w 171"/>
                  <a:gd name="T5" fmla="*/ 30 h 796"/>
                  <a:gd name="T6" fmla="*/ 6 w 171"/>
                  <a:gd name="T7" fmla="*/ 26 h 796"/>
                  <a:gd name="T8" fmla="*/ 6 w 171"/>
                  <a:gd name="T9" fmla="*/ 1 h 7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796"/>
                  <a:gd name="T17" fmla="*/ 171 w 171"/>
                  <a:gd name="T18" fmla="*/ 796 h 7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796">
                    <a:moveTo>
                      <a:pt x="171" y="25"/>
                    </a:moveTo>
                    <a:lnTo>
                      <a:pt x="0" y="0"/>
                    </a:lnTo>
                    <a:lnTo>
                      <a:pt x="0" y="796"/>
                    </a:lnTo>
                    <a:lnTo>
                      <a:pt x="171" y="695"/>
                    </a:lnTo>
                    <a:lnTo>
                      <a:pt x="171" y="25"/>
                    </a:lnTo>
                    <a:close/>
                  </a:path>
                </a:pathLst>
              </a:custGeom>
              <a:solidFill>
                <a:srgbClr val="E3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</p:grpSp>
        <p:grpSp>
          <p:nvGrpSpPr>
            <p:cNvPr id="26632" name="Group 421"/>
            <p:cNvGrpSpPr>
              <a:grpSpLocks/>
            </p:cNvGrpSpPr>
            <p:nvPr/>
          </p:nvGrpSpPr>
          <p:grpSpPr bwMode="auto">
            <a:xfrm>
              <a:off x="1240" y="1623"/>
              <a:ext cx="2846" cy="1442"/>
              <a:chOff x="1240" y="1623"/>
              <a:chExt cx="2846" cy="1442"/>
            </a:xfrm>
          </p:grpSpPr>
          <p:sp>
            <p:nvSpPr>
              <p:cNvPr id="26643" name="Freeform 221"/>
              <p:cNvSpPr>
                <a:spLocks/>
              </p:cNvSpPr>
              <p:nvPr/>
            </p:nvSpPr>
            <p:spPr bwMode="auto">
              <a:xfrm>
                <a:off x="2338" y="2219"/>
                <a:ext cx="57" cy="245"/>
              </a:xfrm>
              <a:custGeom>
                <a:avLst/>
                <a:gdLst>
                  <a:gd name="T0" fmla="*/ 6 w 172"/>
                  <a:gd name="T1" fmla="*/ 1 h 735"/>
                  <a:gd name="T2" fmla="*/ 0 w 172"/>
                  <a:gd name="T3" fmla="*/ 0 h 735"/>
                  <a:gd name="T4" fmla="*/ 0 w 172"/>
                  <a:gd name="T5" fmla="*/ 27 h 735"/>
                  <a:gd name="T6" fmla="*/ 6 w 172"/>
                  <a:gd name="T7" fmla="*/ 23 h 735"/>
                  <a:gd name="T8" fmla="*/ 6 w 172"/>
                  <a:gd name="T9" fmla="*/ 1 h 7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"/>
                  <a:gd name="T16" fmla="*/ 0 h 735"/>
                  <a:gd name="T17" fmla="*/ 172 w 172"/>
                  <a:gd name="T18" fmla="*/ 735 h 7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" h="735">
                    <a:moveTo>
                      <a:pt x="172" y="25"/>
                    </a:moveTo>
                    <a:lnTo>
                      <a:pt x="0" y="0"/>
                    </a:lnTo>
                    <a:lnTo>
                      <a:pt x="0" y="735"/>
                    </a:lnTo>
                    <a:lnTo>
                      <a:pt x="172" y="634"/>
                    </a:lnTo>
                    <a:lnTo>
                      <a:pt x="172" y="25"/>
                    </a:lnTo>
                    <a:close/>
                  </a:path>
                </a:pathLst>
              </a:custGeom>
              <a:solidFill>
                <a:srgbClr val="DE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44" name="Freeform 222"/>
              <p:cNvSpPr>
                <a:spLocks/>
              </p:cNvSpPr>
              <p:nvPr/>
            </p:nvSpPr>
            <p:spPr bwMode="auto">
              <a:xfrm>
                <a:off x="2366" y="2224"/>
                <a:ext cx="59" cy="223"/>
              </a:xfrm>
              <a:custGeom>
                <a:avLst/>
                <a:gdLst>
                  <a:gd name="T0" fmla="*/ 7 w 176"/>
                  <a:gd name="T1" fmla="*/ 1 h 670"/>
                  <a:gd name="T2" fmla="*/ 0 w 176"/>
                  <a:gd name="T3" fmla="*/ 0 h 670"/>
                  <a:gd name="T4" fmla="*/ 0 w 176"/>
                  <a:gd name="T5" fmla="*/ 25 h 670"/>
                  <a:gd name="T6" fmla="*/ 7 w 176"/>
                  <a:gd name="T7" fmla="*/ 21 h 670"/>
                  <a:gd name="T8" fmla="*/ 7 w 176"/>
                  <a:gd name="T9" fmla="*/ 1 h 6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670"/>
                  <a:gd name="T17" fmla="*/ 176 w 176"/>
                  <a:gd name="T18" fmla="*/ 670 h 6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670">
                    <a:moveTo>
                      <a:pt x="176" y="26"/>
                    </a:moveTo>
                    <a:lnTo>
                      <a:pt x="0" y="0"/>
                    </a:lnTo>
                    <a:lnTo>
                      <a:pt x="0" y="670"/>
                    </a:lnTo>
                    <a:lnTo>
                      <a:pt x="176" y="570"/>
                    </a:lnTo>
                    <a:lnTo>
                      <a:pt x="176" y="26"/>
                    </a:lnTo>
                    <a:close/>
                  </a:path>
                </a:pathLst>
              </a:custGeom>
              <a:solidFill>
                <a:srgbClr val="DB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45" name="Freeform 223"/>
              <p:cNvSpPr>
                <a:spLocks/>
              </p:cNvSpPr>
              <p:nvPr/>
            </p:nvSpPr>
            <p:spPr bwMode="auto">
              <a:xfrm>
                <a:off x="2395" y="2227"/>
                <a:ext cx="59" cy="203"/>
              </a:xfrm>
              <a:custGeom>
                <a:avLst/>
                <a:gdLst>
                  <a:gd name="T0" fmla="*/ 7 w 175"/>
                  <a:gd name="T1" fmla="*/ 1 h 609"/>
                  <a:gd name="T2" fmla="*/ 0 w 175"/>
                  <a:gd name="T3" fmla="*/ 0 h 609"/>
                  <a:gd name="T4" fmla="*/ 0 w 175"/>
                  <a:gd name="T5" fmla="*/ 23 h 609"/>
                  <a:gd name="T6" fmla="*/ 7 w 175"/>
                  <a:gd name="T7" fmla="*/ 19 h 609"/>
                  <a:gd name="T8" fmla="*/ 7 w 175"/>
                  <a:gd name="T9" fmla="*/ 1 h 6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5"/>
                  <a:gd name="T16" fmla="*/ 0 h 609"/>
                  <a:gd name="T17" fmla="*/ 175 w 175"/>
                  <a:gd name="T18" fmla="*/ 609 h 6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5" h="609">
                    <a:moveTo>
                      <a:pt x="175" y="25"/>
                    </a:moveTo>
                    <a:lnTo>
                      <a:pt x="0" y="0"/>
                    </a:lnTo>
                    <a:lnTo>
                      <a:pt x="0" y="609"/>
                    </a:lnTo>
                    <a:lnTo>
                      <a:pt x="175" y="509"/>
                    </a:lnTo>
                    <a:lnTo>
                      <a:pt x="175" y="25"/>
                    </a:lnTo>
                    <a:close/>
                  </a:path>
                </a:pathLst>
              </a:custGeom>
              <a:solidFill>
                <a:srgbClr val="D6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46" name="Freeform 224"/>
              <p:cNvSpPr>
                <a:spLocks/>
              </p:cNvSpPr>
              <p:nvPr/>
            </p:nvSpPr>
            <p:spPr bwMode="auto">
              <a:xfrm>
                <a:off x="2425" y="2232"/>
                <a:ext cx="57" cy="182"/>
              </a:xfrm>
              <a:custGeom>
                <a:avLst/>
                <a:gdLst>
                  <a:gd name="T0" fmla="*/ 6 w 171"/>
                  <a:gd name="T1" fmla="*/ 1 h 544"/>
                  <a:gd name="T2" fmla="*/ 0 w 171"/>
                  <a:gd name="T3" fmla="*/ 0 h 544"/>
                  <a:gd name="T4" fmla="*/ 0 w 171"/>
                  <a:gd name="T5" fmla="*/ 20 h 544"/>
                  <a:gd name="T6" fmla="*/ 6 w 171"/>
                  <a:gd name="T7" fmla="*/ 17 h 544"/>
                  <a:gd name="T8" fmla="*/ 6 w 171"/>
                  <a:gd name="T9" fmla="*/ 1 h 5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544"/>
                  <a:gd name="T17" fmla="*/ 171 w 171"/>
                  <a:gd name="T18" fmla="*/ 544 h 5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544">
                    <a:moveTo>
                      <a:pt x="171" y="26"/>
                    </a:moveTo>
                    <a:lnTo>
                      <a:pt x="0" y="0"/>
                    </a:lnTo>
                    <a:lnTo>
                      <a:pt x="0" y="544"/>
                    </a:lnTo>
                    <a:lnTo>
                      <a:pt x="171" y="443"/>
                    </a:lnTo>
                    <a:lnTo>
                      <a:pt x="171" y="26"/>
                    </a:lnTo>
                    <a:close/>
                  </a:path>
                </a:pathLst>
              </a:custGeom>
              <a:solidFill>
                <a:srgbClr val="D3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47" name="Freeform 225"/>
              <p:cNvSpPr>
                <a:spLocks/>
              </p:cNvSpPr>
              <p:nvPr/>
            </p:nvSpPr>
            <p:spPr bwMode="auto">
              <a:xfrm>
                <a:off x="2454" y="2236"/>
                <a:ext cx="57" cy="161"/>
              </a:xfrm>
              <a:custGeom>
                <a:avLst/>
                <a:gdLst>
                  <a:gd name="T0" fmla="*/ 6 w 172"/>
                  <a:gd name="T1" fmla="*/ 1 h 484"/>
                  <a:gd name="T2" fmla="*/ 0 w 172"/>
                  <a:gd name="T3" fmla="*/ 0 h 484"/>
                  <a:gd name="T4" fmla="*/ 0 w 172"/>
                  <a:gd name="T5" fmla="*/ 18 h 484"/>
                  <a:gd name="T6" fmla="*/ 6 w 172"/>
                  <a:gd name="T7" fmla="*/ 14 h 484"/>
                  <a:gd name="T8" fmla="*/ 6 w 172"/>
                  <a:gd name="T9" fmla="*/ 1 h 4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"/>
                  <a:gd name="T16" fmla="*/ 0 h 484"/>
                  <a:gd name="T17" fmla="*/ 172 w 172"/>
                  <a:gd name="T18" fmla="*/ 484 h 4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" h="484">
                    <a:moveTo>
                      <a:pt x="172" y="25"/>
                    </a:moveTo>
                    <a:lnTo>
                      <a:pt x="0" y="0"/>
                    </a:lnTo>
                    <a:lnTo>
                      <a:pt x="0" y="484"/>
                    </a:lnTo>
                    <a:lnTo>
                      <a:pt x="172" y="383"/>
                    </a:lnTo>
                    <a:lnTo>
                      <a:pt x="172" y="25"/>
                    </a:lnTo>
                    <a:close/>
                  </a:path>
                </a:pathLst>
              </a:custGeom>
              <a:solidFill>
                <a:srgbClr val="D1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48" name="Freeform 226"/>
              <p:cNvSpPr>
                <a:spLocks/>
              </p:cNvSpPr>
              <p:nvPr/>
            </p:nvSpPr>
            <p:spPr bwMode="auto">
              <a:xfrm>
                <a:off x="2482" y="2241"/>
                <a:ext cx="58" cy="139"/>
              </a:xfrm>
              <a:custGeom>
                <a:avLst/>
                <a:gdLst>
                  <a:gd name="T0" fmla="*/ 6 w 173"/>
                  <a:gd name="T1" fmla="*/ 1 h 417"/>
                  <a:gd name="T2" fmla="*/ 0 w 173"/>
                  <a:gd name="T3" fmla="*/ 0 h 417"/>
                  <a:gd name="T4" fmla="*/ 0 w 173"/>
                  <a:gd name="T5" fmla="*/ 15 h 417"/>
                  <a:gd name="T6" fmla="*/ 6 w 173"/>
                  <a:gd name="T7" fmla="*/ 12 h 417"/>
                  <a:gd name="T8" fmla="*/ 6 w 173"/>
                  <a:gd name="T9" fmla="*/ 1 h 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3"/>
                  <a:gd name="T16" fmla="*/ 0 h 417"/>
                  <a:gd name="T17" fmla="*/ 173 w 173"/>
                  <a:gd name="T18" fmla="*/ 417 h 4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3" h="417">
                    <a:moveTo>
                      <a:pt x="173" y="19"/>
                    </a:moveTo>
                    <a:lnTo>
                      <a:pt x="0" y="0"/>
                    </a:lnTo>
                    <a:lnTo>
                      <a:pt x="0" y="417"/>
                    </a:lnTo>
                    <a:lnTo>
                      <a:pt x="173" y="317"/>
                    </a:lnTo>
                    <a:lnTo>
                      <a:pt x="173" y="19"/>
                    </a:lnTo>
                    <a:close/>
                  </a:path>
                </a:pathLst>
              </a:custGeom>
              <a:solidFill>
                <a:srgbClr val="CC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49" name="Freeform 227"/>
              <p:cNvSpPr>
                <a:spLocks/>
              </p:cNvSpPr>
              <p:nvPr/>
            </p:nvSpPr>
            <p:spPr bwMode="auto">
              <a:xfrm>
                <a:off x="2511" y="2244"/>
                <a:ext cx="59" cy="119"/>
              </a:xfrm>
              <a:custGeom>
                <a:avLst/>
                <a:gdLst>
                  <a:gd name="T0" fmla="*/ 7 w 176"/>
                  <a:gd name="T1" fmla="*/ 1 h 358"/>
                  <a:gd name="T2" fmla="*/ 0 w 176"/>
                  <a:gd name="T3" fmla="*/ 0 h 358"/>
                  <a:gd name="T4" fmla="*/ 0 w 176"/>
                  <a:gd name="T5" fmla="*/ 13 h 358"/>
                  <a:gd name="T6" fmla="*/ 7 w 176"/>
                  <a:gd name="T7" fmla="*/ 10 h 358"/>
                  <a:gd name="T8" fmla="*/ 7 w 176"/>
                  <a:gd name="T9" fmla="*/ 1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358"/>
                  <a:gd name="T17" fmla="*/ 176 w 176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358">
                    <a:moveTo>
                      <a:pt x="176" y="26"/>
                    </a:moveTo>
                    <a:lnTo>
                      <a:pt x="0" y="0"/>
                    </a:lnTo>
                    <a:lnTo>
                      <a:pt x="0" y="358"/>
                    </a:lnTo>
                    <a:lnTo>
                      <a:pt x="176" y="262"/>
                    </a:lnTo>
                    <a:lnTo>
                      <a:pt x="176" y="26"/>
                    </a:lnTo>
                    <a:close/>
                  </a:path>
                </a:pathLst>
              </a:custGeom>
              <a:solidFill>
                <a:srgbClr val="D4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50" name="Freeform 228"/>
              <p:cNvSpPr>
                <a:spLocks/>
              </p:cNvSpPr>
              <p:nvPr/>
            </p:nvSpPr>
            <p:spPr bwMode="auto">
              <a:xfrm>
                <a:off x="2540" y="2247"/>
                <a:ext cx="58" cy="100"/>
              </a:xfrm>
              <a:custGeom>
                <a:avLst/>
                <a:gdLst>
                  <a:gd name="T0" fmla="*/ 6 w 176"/>
                  <a:gd name="T1" fmla="*/ 1 h 298"/>
                  <a:gd name="T2" fmla="*/ 0 w 176"/>
                  <a:gd name="T3" fmla="*/ 0 h 298"/>
                  <a:gd name="T4" fmla="*/ 0 w 176"/>
                  <a:gd name="T5" fmla="*/ 11 h 298"/>
                  <a:gd name="T6" fmla="*/ 6 w 176"/>
                  <a:gd name="T7" fmla="*/ 7 h 298"/>
                  <a:gd name="T8" fmla="*/ 6 w 176"/>
                  <a:gd name="T9" fmla="*/ 1 h 2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298"/>
                  <a:gd name="T17" fmla="*/ 176 w 176"/>
                  <a:gd name="T18" fmla="*/ 298 h 2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298">
                    <a:moveTo>
                      <a:pt x="176" y="25"/>
                    </a:moveTo>
                    <a:lnTo>
                      <a:pt x="0" y="0"/>
                    </a:lnTo>
                    <a:lnTo>
                      <a:pt x="0" y="298"/>
                    </a:lnTo>
                    <a:lnTo>
                      <a:pt x="176" y="196"/>
                    </a:lnTo>
                    <a:lnTo>
                      <a:pt x="176" y="25"/>
                    </a:lnTo>
                    <a:close/>
                  </a:path>
                </a:pathLst>
              </a:custGeom>
              <a:solidFill>
                <a:srgbClr val="D9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51" name="Freeform 229"/>
              <p:cNvSpPr>
                <a:spLocks/>
              </p:cNvSpPr>
              <p:nvPr/>
            </p:nvSpPr>
            <p:spPr bwMode="auto">
              <a:xfrm>
                <a:off x="2570" y="2253"/>
                <a:ext cx="57" cy="78"/>
              </a:xfrm>
              <a:custGeom>
                <a:avLst/>
                <a:gdLst>
                  <a:gd name="T0" fmla="*/ 6 w 171"/>
                  <a:gd name="T1" fmla="*/ 1 h 236"/>
                  <a:gd name="T2" fmla="*/ 0 w 171"/>
                  <a:gd name="T3" fmla="*/ 0 h 236"/>
                  <a:gd name="T4" fmla="*/ 0 w 171"/>
                  <a:gd name="T5" fmla="*/ 9 h 236"/>
                  <a:gd name="T6" fmla="*/ 6 w 171"/>
                  <a:gd name="T7" fmla="*/ 5 h 236"/>
                  <a:gd name="T8" fmla="*/ 6 w 171"/>
                  <a:gd name="T9" fmla="*/ 1 h 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36"/>
                  <a:gd name="T17" fmla="*/ 171 w 171"/>
                  <a:gd name="T18" fmla="*/ 236 h 2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36">
                    <a:moveTo>
                      <a:pt x="171" y="25"/>
                    </a:moveTo>
                    <a:lnTo>
                      <a:pt x="0" y="0"/>
                    </a:lnTo>
                    <a:lnTo>
                      <a:pt x="0" y="236"/>
                    </a:lnTo>
                    <a:lnTo>
                      <a:pt x="171" y="136"/>
                    </a:lnTo>
                    <a:lnTo>
                      <a:pt x="171" y="25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52" name="Freeform 230"/>
              <p:cNvSpPr>
                <a:spLocks/>
              </p:cNvSpPr>
              <p:nvPr/>
            </p:nvSpPr>
            <p:spPr bwMode="auto">
              <a:xfrm>
                <a:off x="2598" y="2256"/>
                <a:ext cx="57" cy="57"/>
              </a:xfrm>
              <a:custGeom>
                <a:avLst/>
                <a:gdLst>
                  <a:gd name="T0" fmla="*/ 6 w 171"/>
                  <a:gd name="T1" fmla="*/ 1 h 171"/>
                  <a:gd name="T2" fmla="*/ 0 w 171"/>
                  <a:gd name="T3" fmla="*/ 0 h 171"/>
                  <a:gd name="T4" fmla="*/ 0 w 171"/>
                  <a:gd name="T5" fmla="*/ 6 h 171"/>
                  <a:gd name="T6" fmla="*/ 6 w 171"/>
                  <a:gd name="T7" fmla="*/ 3 h 171"/>
                  <a:gd name="T8" fmla="*/ 6 w 171"/>
                  <a:gd name="T9" fmla="*/ 1 h 1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71"/>
                  <a:gd name="T17" fmla="*/ 171 w 171"/>
                  <a:gd name="T18" fmla="*/ 171 h 1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71">
                    <a:moveTo>
                      <a:pt x="171" y="25"/>
                    </a:moveTo>
                    <a:lnTo>
                      <a:pt x="0" y="0"/>
                    </a:lnTo>
                    <a:lnTo>
                      <a:pt x="0" y="171"/>
                    </a:lnTo>
                    <a:lnTo>
                      <a:pt x="171" y="77"/>
                    </a:lnTo>
                    <a:lnTo>
                      <a:pt x="171" y="25"/>
                    </a:lnTo>
                    <a:close/>
                  </a:path>
                </a:pathLst>
              </a:custGeom>
              <a:solidFill>
                <a:srgbClr val="E8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53" name="Freeform 231"/>
              <p:cNvSpPr>
                <a:spLocks/>
              </p:cNvSpPr>
              <p:nvPr/>
            </p:nvSpPr>
            <p:spPr bwMode="auto">
              <a:xfrm>
                <a:off x="2627" y="2261"/>
                <a:ext cx="50" cy="37"/>
              </a:xfrm>
              <a:custGeom>
                <a:avLst/>
                <a:gdLst>
                  <a:gd name="T0" fmla="*/ 0 w 152"/>
                  <a:gd name="T1" fmla="*/ 0 h 111"/>
                  <a:gd name="T2" fmla="*/ 5 w 152"/>
                  <a:gd name="T3" fmla="*/ 1 h 111"/>
                  <a:gd name="T4" fmla="*/ 0 w 152"/>
                  <a:gd name="T5" fmla="*/ 4 h 111"/>
                  <a:gd name="T6" fmla="*/ 0 w 152"/>
                  <a:gd name="T7" fmla="*/ 0 h 1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111"/>
                  <a:gd name="T14" fmla="*/ 152 w 152"/>
                  <a:gd name="T15" fmla="*/ 111 h 1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111">
                    <a:moveTo>
                      <a:pt x="0" y="0"/>
                    </a:moveTo>
                    <a:lnTo>
                      <a:pt x="152" y="20"/>
                    </a:lnTo>
                    <a:lnTo>
                      <a:pt x="0" y="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54" name="Freeform 232"/>
              <p:cNvSpPr>
                <a:spLocks/>
              </p:cNvSpPr>
              <p:nvPr/>
            </p:nvSpPr>
            <p:spPr bwMode="auto">
              <a:xfrm>
                <a:off x="2655" y="2264"/>
                <a:ext cx="22" cy="17"/>
              </a:xfrm>
              <a:custGeom>
                <a:avLst/>
                <a:gdLst>
                  <a:gd name="T0" fmla="*/ 0 w 66"/>
                  <a:gd name="T1" fmla="*/ 0 h 52"/>
                  <a:gd name="T2" fmla="*/ 2 w 66"/>
                  <a:gd name="T3" fmla="*/ 0 h 52"/>
                  <a:gd name="T4" fmla="*/ 0 w 66"/>
                  <a:gd name="T5" fmla="*/ 2 h 52"/>
                  <a:gd name="T6" fmla="*/ 0 w 66"/>
                  <a:gd name="T7" fmla="*/ 0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52"/>
                  <a:gd name="T14" fmla="*/ 66 w 66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52">
                    <a:moveTo>
                      <a:pt x="0" y="0"/>
                    </a:moveTo>
                    <a:lnTo>
                      <a:pt x="66" y="11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55" name="Freeform 233"/>
              <p:cNvSpPr>
                <a:spLocks/>
              </p:cNvSpPr>
              <p:nvPr/>
            </p:nvSpPr>
            <p:spPr bwMode="auto">
              <a:xfrm>
                <a:off x="2254" y="2268"/>
                <a:ext cx="423" cy="330"/>
              </a:xfrm>
              <a:custGeom>
                <a:avLst/>
                <a:gdLst>
                  <a:gd name="T0" fmla="*/ 47 w 1270"/>
                  <a:gd name="T1" fmla="*/ 9 h 992"/>
                  <a:gd name="T2" fmla="*/ 0 w 1270"/>
                  <a:gd name="T3" fmla="*/ 37 h 992"/>
                  <a:gd name="T4" fmla="*/ 0 w 1270"/>
                  <a:gd name="T5" fmla="*/ 27 h 992"/>
                  <a:gd name="T6" fmla="*/ 47 w 1270"/>
                  <a:gd name="T7" fmla="*/ 0 h 992"/>
                  <a:gd name="T8" fmla="*/ 47 w 1270"/>
                  <a:gd name="T9" fmla="*/ 9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70"/>
                  <a:gd name="T16" fmla="*/ 0 h 992"/>
                  <a:gd name="T17" fmla="*/ 1270 w 1270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70" h="992">
                    <a:moveTo>
                      <a:pt x="1270" y="256"/>
                    </a:moveTo>
                    <a:lnTo>
                      <a:pt x="0" y="992"/>
                    </a:lnTo>
                    <a:lnTo>
                      <a:pt x="0" y="740"/>
                    </a:lnTo>
                    <a:lnTo>
                      <a:pt x="1270" y="0"/>
                    </a:lnTo>
                    <a:lnTo>
                      <a:pt x="1270" y="256"/>
                    </a:lnTo>
                    <a:close/>
                  </a:path>
                </a:pathLst>
              </a:custGeom>
              <a:solidFill>
                <a:srgbClr val="B2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56" name="Freeform 234"/>
              <p:cNvSpPr>
                <a:spLocks/>
              </p:cNvSpPr>
              <p:nvPr/>
            </p:nvSpPr>
            <p:spPr bwMode="auto">
              <a:xfrm>
                <a:off x="2251" y="2511"/>
                <a:ext cx="7" cy="5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1 h 15"/>
                  <a:gd name="T4" fmla="*/ 1 w 21"/>
                  <a:gd name="T5" fmla="*/ 1 h 15"/>
                  <a:gd name="T6" fmla="*/ 1 w 21"/>
                  <a:gd name="T7" fmla="*/ 0 h 15"/>
                  <a:gd name="T8" fmla="*/ 1 w 21"/>
                  <a:gd name="T9" fmla="*/ 0 h 15"/>
                  <a:gd name="T10" fmla="*/ 0 w 21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5"/>
                  <a:gd name="T20" fmla="*/ 21 w 21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5">
                    <a:moveTo>
                      <a:pt x="0" y="10"/>
                    </a:moveTo>
                    <a:lnTo>
                      <a:pt x="5" y="15"/>
                    </a:lnTo>
                    <a:lnTo>
                      <a:pt x="15" y="15"/>
                    </a:lnTo>
                    <a:lnTo>
                      <a:pt x="21" y="10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57" name="Freeform 235"/>
              <p:cNvSpPr>
                <a:spLocks/>
              </p:cNvSpPr>
              <p:nvPr/>
            </p:nvSpPr>
            <p:spPr bwMode="auto">
              <a:xfrm>
                <a:off x="2113" y="2186"/>
                <a:ext cx="145" cy="328"/>
              </a:xfrm>
              <a:custGeom>
                <a:avLst/>
                <a:gdLst>
                  <a:gd name="T0" fmla="*/ 0 w 434"/>
                  <a:gd name="T1" fmla="*/ 0 h 986"/>
                  <a:gd name="T2" fmla="*/ 0 w 434"/>
                  <a:gd name="T3" fmla="*/ 1 h 986"/>
                  <a:gd name="T4" fmla="*/ 15 w 434"/>
                  <a:gd name="T5" fmla="*/ 36 h 986"/>
                  <a:gd name="T6" fmla="*/ 16 w 434"/>
                  <a:gd name="T7" fmla="*/ 36 h 986"/>
                  <a:gd name="T8" fmla="*/ 1 w 434"/>
                  <a:gd name="T9" fmla="*/ 0 h 986"/>
                  <a:gd name="T10" fmla="*/ 0 w 434"/>
                  <a:gd name="T11" fmla="*/ 1 h 986"/>
                  <a:gd name="T12" fmla="*/ 1 w 434"/>
                  <a:gd name="T13" fmla="*/ 0 h 986"/>
                  <a:gd name="T14" fmla="*/ 1 w 434"/>
                  <a:gd name="T15" fmla="*/ 0 h 986"/>
                  <a:gd name="T16" fmla="*/ 0 w 434"/>
                  <a:gd name="T17" fmla="*/ 0 h 986"/>
                  <a:gd name="T18" fmla="*/ 0 w 434"/>
                  <a:gd name="T19" fmla="*/ 0 h 986"/>
                  <a:gd name="T20" fmla="*/ 0 w 434"/>
                  <a:gd name="T21" fmla="*/ 1 h 986"/>
                  <a:gd name="T22" fmla="*/ 0 w 434"/>
                  <a:gd name="T23" fmla="*/ 0 h 9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4"/>
                  <a:gd name="T37" fmla="*/ 0 h 986"/>
                  <a:gd name="T38" fmla="*/ 434 w 434"/>
                  <a:gd name="T39" fmla="*/ 986 h 9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4" h="986">
                    <a:moveTo>
                      <a:pt x="10" y="0"/>
                    </a:moveTo>
                    <a:lnTo>
                      <a:pt x="0" y="14"/>
                    </a:lnTo>
                    <a:lnTo>
                      <a:pt x="413" y="986"/>
                    </a:lnTo>
                    <a:lnTo>
                      <a:pt x="434" y="976"/>
                    </a:lnTo>
                    <a:lnTo>
                      <a:pt x="19" y="4"/>
                    </a:lnTo>
                    <a:lnTo>
                      <a:pt x="5" y="19"/>
                    </a:lnTo>
                    <a:lnTo>
                      <a:pt x="19" y="4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58" name="Freeform 236"/>
              <p:cNvSpPr>
                <a:spLocks/>
              </p:cNvSpPr>
              <p:nvPr/>
            </p:nvSpPr>
            <p:spPr bwMode="auto">
              <a:xfrm>
                <a:off x="2115" y="2186"/>
                <a:ext cx="565" cy="86"/>
              </a:xfrm>
              <a:custGeom>
                <a:avLst/>
                <a:gdLst>
                  <a:gd name="T0" fmla="*/ 63 w 1697"/>
                  <a:gd name="T1" fmla="*/ 9 h 260"/>
                  <a:gd name="T2" fmla="*/ 62 w 1697"/>
                  <a:gd name="T3" fmla="*/ 9 h 260"/>
                  <a:gd name="T4" fmla="*/ 0 w 1697"/>
                  <a:gd name="T5" fmla="*/ 0 h 260"/>
                  <a:gd name="T6" fmla="*/ 0 w 1697"/>
                  <a:gd name="T7" fmla="*/ 1 h 260"/>
                  <a:gd name="T8" fmla="*/ 62 w 1697"/>
                  <a:gd name="T9" fmla="*/ 9 h 260"/>
                  <a:gd name="T10" fmla="*/ 62 w 1697"/>
                  <a:gd name="T11" fmla="*/ 9 h 260"/>
                  <a:gd name="T12" fmla="*/ 62 w 1697"/>
                  <a:gd name="T13" fmla="*/ 9 h 260"/>
                  <a:gd name="T14" fmla="*/ 63 w 1697"/>
                  <a:gd name="T15" fmla="*/ 9 h 260"/>
                  <a:gd name="T16" fmla="*/ 63 w 1697"/>
                  <a:gd name="T17" fmla="*/ 9 h 260"/>
                  <a:gd name="T18" fmla="*/ 63 w 1697"/>
                  <a:gd name="T19" fmla="*/ 9 h 260"/>
                  <a:gd name="T20" fmla="*/ 62 w 1697"/>
                  <a:gd name="T21" fmla="*/ 9 h 260"/>
                  <a:gd name="T22" fmla="*/ 63 w 1697"/>
                  <a:gd name="T23" fmla="*/ 9 h 2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97"/>
                  <a:gd name="T37" fmla="*/ 0 h 260"/>
                  <a:gd name="T38" fmla="*/ 1697 w 1697"/>
                  <a:gd name="T39" fmla="*/ 260 h 26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97" h="260">
                    <a:moveTo>
                      <a:pt x="1693" y="256"/>
                    </a:moveTo>
                    <a:lnTo>
                      <a:pt x="1688" y="235"/>
                    </a:lnTo>
                    <a:lnTo>
                      <a:pt x="5" y="0"/>
                    </a:lnTo>
                    <a:lnTo>
                      <a:pt x="0" y="19"/>
                    </a:lnTo>
                    <a:lnTo>
                      <a:pt x="1682" y="260"/>
                    </a:lnTo>
                    <a:lnTo>
                      <a:pt x="1682" y="241"/>
                    </a:lnTo>
                    <a:lnTo>
                      <a:pt x="1682" y="260"/>
                    </a:lnTo>
                    <a:lnTo>
                      <a:pt x="1693" y="256"/>
                    </a:lnTo>
                    <a:lnTo>
                      <a:pt x="1697" y="251"/>
                    </a:lnTo>
                    <a:lnTo>
                      <a:pt x="1697" y="241"/>
                    </a:lnTo>
                    <a:lnTo>
                      <a:pt x="1688" y="235"/>
                    </a:lnTo>
                    <a:lnTo>
                      <a:pt x="1693" y="2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59" name="Freeform 237"/>
              <p:cNvSpPr>
                <a:spLocks/>
              </p:cNvSpPr>
              <p:nvPr/>
            </p:nvSpPr>
            <p:spPr bwMode="auto">
              <a:xfrm>
                <a:off x="2252" y="2266"/>
                <a:ext cx="427" cy="250"/>
              </a:xfrm>
              <a:custGeom>
                <a:avLst/>
                <a:gdLst>
                  <a:gd name="T0" fmla="*/ 0 w 1280"/>
                  <a:gd name="T1" fmla="*/ 27 h 750"/>
                  <a:gd name="T2" fmla="*/ 0 w 1280"/>
                  <a:gd name="T3" fmla="*/ 28 h 750"/>
                  <a:gd name="T4" fmla="*/ 47 w 1280"/>
                  <a:gd name="T5" fmla="*/ 1 h 750"/>
                  <a:gd name="T6" fmla="*/ 47 w 1280"/>
                  <a:gd name="T7" fmla="*/ 0 h 750"/>
                  <a:gd name="T8" fmla="*/ 0 w 1280"/>
                  <a:gd name="T9" fmla="*/ 27 h 750"/>
                  <a:gd name="T10" fmla="*/ 0 w 1280"/>
                  <a:gd name="T11" fmla="*/ 27 h 7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80"/>
                  <a:gd name="T19" fmla="*/ 0 h 750"/>
                  <a:gd name="T20" fmla="*/ 1280 w 1280"/>
                  <a:gd name="T21" fmla="*/ 750 h 7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80" h="750">
                    <a:moveTo>
                      <a:pt x="5" y="739"/>
                    </a:moveTo>
                    <a:lnTo>
                      <a:pt x="10" y="750"/>
                    </a:lnTo>
                    <a:lnTo>
                      <a:pt x="1280" y="15"/>
                    </a:lnTo>
                    <a:lnTo>
                      <a:pt x="1269" y="0"/>
                    </a:lnTo>
                    <a:lnTo>
                      <a:pt x="0" y="735"/>
                    </a:lnTo>
                    <a:lnTo>
                      <a:pt x="5" y="7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60" name="Freeform 238"/>
              <p:cNvSpPr>
                <a:spLocks/>
              </p:cNvSpPr>
              <p:nvPr/>
            </p:nvSpPr>
            <p:spPr bwMode="auto">
              <a:xfrm>
                <a:off x="2251" y="2511"/>
                <a:ext cx="5" cy="5"/>
              </a:xfrm>
              <a:custGeom>
                <a:avLst/>
                <a:gdLst>
                  <a:gd name="T0" fmla="*/ 0 w 15"/>
                  <a:gd name="T1" fmla="*/ 0 h 15"/>
                  <a:gd name="T2" fmla="*/ 0 w 15"/>
                  <a:gd name="T3" fmla="*/ 0 h 15"/>
                  <a:gd name="T4" fmla="*/ 0 w 15"/>
                  <a:gd name="T5" fmla="*/ 0 h 15"/>
                  <a:gd name="T6" fmla="*/ 0 w 15"/>
                  <a:gd name="T7" fmla="*/ 1 h 15"/>
                  <a:gd name="T8" fmla="*/ 1 w 15"/>
                  <a:gd name="T9" fmla="*/ 1 h 15"/>
                  <a:gd name="T10" fmla="*/ 0 w 15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5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5" y="15"/>
                    </a:lnTo>
                    <a:lnTo>
                      <a:pt x="15" y="1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61" name="Freeform 239"/>
              <p:cNvSpPr>
                <a:spLocks/>
              </p:cNvSpPr>
              <p:nvPr/>
            </p:nvSpPr>
            <p:spPr bwMode="auto">
              <a:xfrm>
                <a:off x="2251" y="2509"/>
                <a:ext cx="7" cy="3"/>
              </a:xfrm>
              <a:custGeom>
                <a:avLst/>
                <a:gdLst>
                  <a:gd name="T0" fmla="*/ 1 w 21"/>
                  <a:gd name="T1" fmla="*/ 0 h 9"/>
                  <a:gd name="T2" fmla="*/ 1 w 21"/>
                  <a:gd name="T3" fmla="*/ 0 h 9"/>
                  <a:gd name="T4" fmla="*/ 0 w 21"/>
                  <a:gd name="T5" fmla="*/ 0 h 9"/>
                  <a:gd name="T6" fmla="*/ 0 w 21"/>
                  <a:gd name="T7" fmla="*/ 0 h 9"/>
                  <a:gd name="T8" fmla="*/ 0 w 21"/>
                  <a:gd name="T9" fmla="*/ 0 h 9"/>
                  <a:gd name="T10" fmla="*/ 1 w 21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9"/>
                  <a:gd name="T20" fmla="*/ 21 w 21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9">
                    <a:moveTo>
                      <a:pt x="21" y="9"/>
                    </a:moveTo>
                    <a:lnTo>
                      <a:pt x="15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1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62" name="Freeform 240"/>
              <p:cNvSpPr>
                <a:spLocks/>
              </p:cNvSpPr>
              <p:nvPr/>
            </p:nvSpPr>
            <p:spPr bwMode="auto">
              <a:xfrm>
                <a:off x="2251" y="2512"/>
                <a:ext cx="7" cy="86"/>
              </a:xfrm>
              <a:custGeom>
                <a:avLst/>
                <a:gdLst>
                  <a:gd name="T0" fmla="*/ 0 w 21"/>
                  <a:gd name="T1" fmla="*/ 10 h 258"/>
                  <a:gd name="T2" fmla="*/ 1 w 21"/>
                  <a:gd name="T3" fmla="*/ 10 h 258"/>
                  <a:gd name="T4" fmla="*/ 1 w 21"/>
                  <a:gd name="T5" fmla="*/ 0 h 258"/>
                  <a:gd name="T6" fmla="*/ 0 w 21"/>
                  <a:gd name="T7" fmla="*/ 0 h 258"/>
                  <a:gd name="T8" fmla="*/ 0 w 21"/>
                  <a:gd name="T9" fmla="*/ 10 h 258"/>
                  <a:gd name="T10" fmla="*/ 0 w 21"/>
                  <a:gd name="T11" fmla="*/ 10 h 2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58"/>
                  <a:gd name="T20" fmla="*/ 21 w 21"/>
                  <a:gd name="T21" fmla="*/ 258 h 2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58">
                    <a:moveTo>
                      <a:pt x="10" y="258"/>
                    </a:moveTo>
                    <a:lnTo>
                      <a:pt x="21" y="258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258"/>
                    </a:lnTo>
                    <a:lnTo>
                      <a:pt x="10" y="2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63" name="Freeform 241"/>
              <p:cNvSpPr>
                <a:spLocks/>
              </p:cNvSpPr>
              <p:nvPr/>
            </p:nvSpPr>
            <p:spPr bwMode="auto">
              <a:xfrm>
                <a:off x="2251" y="2598"/>
                <a:ext cx="7" cy="3"/>
              </a:xfrm>
              <a:custGeom>
                <a:avLst/>
                <a:gdLst>
                  <a:gd name="T0" fmla="*/ 0 w 21"/>
                  <a:gd name="T1" fmla="*/ 0 h 9"/>
                  <a:gd name="T2" fmla="*/ 0 w 21"/>
                  <a:gd name="T3" fmla="*/ 0 h 9"/>
                  <a:gd name="T4" fmla="*/ 0 w 21"/>
                  <a:gd name="T5" fmla="*/ 0 h 9"/>
                  <a:gd name="T6" fmla="*/ 1 w 21"/>
                  <a:gd name="T7" fmla="*/ 0 h 9"/>
                  <a:gd name="T8" fmla="*/ 1 w 21"/>
                  <a:gd name="T9" fmla="*/ 0 h 9"/>
                  <a:gd name="T10" fmla="*/ 0 w 21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9"/>
                  <a:gd name="T20" fmla="*/ 21 w 21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9">
                    <a:moveTo>
                      <a:pt x="0" y="0"/>
                    </a:moveTo>
                    <a:lnTo>
                      <a:pt x="0" y="9"/>
                    </a:lnTo>
                    <a:lnTo>
                      <a:pt x="10" y="9"/>
                    </a:lnTo>
                    <a:lnTo>
                      <a:pt x="15" y="9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64" name="Freeform 242"/>
              <p:cNvSpPr>
                <a:spLocks/>
              </p:cNvSpPr>
              <p:nvPr/>
            </p:nvSpPr>
            <p:spPr bwMode="auto">
              <a:xfrm>
                <a:off x="2674" y="2264"/>
                <a:ext cx="6" cy="4"/>
              </a:xfrm>
              <a:custGeom>
                <a:avLst/>
                <a:gdLst>
                  <a:gd name="T0" fmla="*/ 1 w 20"/>
                  <a:gd name="T1" fmla="*/ 0 h 11"/>
                  <a:gd name="T2" fmla="*/ 1 w 20"/>
                  <a:gd name="T3" fmla="*/ 0 h 11"/>
                  <a:gd name="T4" fmla="*/ 0 w 20"/>
                  <a:gd name="T5" fmla="*/ 0 h 11"/>
                  <a:gd name="T6" fmla="*/ 0 w 20"/>
                  <a:gd name="T7" fmla="*/ 0 h 11"/>
                  <a:gd name="T8" fmla="*/ 0 w 20"/>
                  <a:gd name="T9" fmla="*/ 0 h 11"/>
                  <a:gd name="T10" fmla="*/ 1 w 20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1"/>
                  <a:gd name="T20" fmla="*/ 20 w 20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1">
                    <a:moveTo>
                      <a:pt x="20" y="11"/>
                    </a:moveTo>
                    <a:lnTo>
                      <a:pt x="16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2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65" name="Freeform 243"/>
              <p:cNvSpPr>
                <a:spLocks/>
              </p:cNvSpPr>
              <p:nvPr/>
            </p:nvSpPr>
            <p:spPr bwMode="auto">
              <a:xfrm>
                <a:off x="2674" y="2268"/>
                <a:ext cx="6" cy="83"/>
              </a:xfrm>
              <a:custGeom>
                <a:avLst/>
                <a:gdLst>
                  <a:gd name="T0" fmla="*/ 0 w 20"/>
                  <a:gd name="T1" fmla="*/ 9 h 251"/>
                  <a:gd name="T2" fmla="*/ 1 w 20"/>
                  <a:gd name="T3" fmla="*/ 9 h 251"/>
                  <a:gd name="T4" fmla="*/ 1 w 20"/>
                  <a:gd name="T5" fmla="*/ 0 h 251"/>
                  <a:gd name="T6" fmla="*/ 0 w 20"/>
                  <a:gd name="T7" fmla="*/ 0 h 251"/>
                  <a:gd name="T8" fmla="*/ 0 w 20"/>
                  <a:gd name="T9" fmla="*/ 9 h 251"/>
                  <a:gd name="T10" fmla="*/ 0 w 20"/>
                  <a:gd name="T11" fmla="*/ 9 h 2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251"/>
                  <a:gd name="T20" fmla="*/ 20 w 20"/>
                  <a:gd name="T21" fmla="*/ 251 h 2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251">
                    <a:moveTo>
                      <a:pt x="11" y="251"/>
                    </a:moveTo>
                    <a:lnTo>
                      <a:pt x="20" y="251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251"/>
                    </a:lnTo>
                    <a:lnTo>
                      <a:pt x="11" y="2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66" name="Freeform 244"/>
              <p:cNvSpPr>
                <a:spLocks/>
              </p:cNvSpPr>
              <p:nvPr/>
            </p:nvSpPr>
            <p:spPr bwMode="auto">
              <a:xfrm>
                <a:off x="2674" y="2351"/>
                <a:ext cx="6" cy="4"/>
              </a:xfrm>
              <a:custGeom>
                <a:avLst/>
                <a:gdLst>
                  <a:gd name="T0" fmla="*/ 0 w 20"/>
                  <a:gd name="T1" fmla="*/ 0 h 11"/>
                  <a:gd name="T2" fmla="*/ 0 w 20"/>
                  <a:gd name="T3" fmla="*/ 0 h 11"/>
                  <a:gd name="T4" fmla="*/ 0 w 20"/>
                  <a:gd name="T5" fmla="*/ 0 h 11"/>
                  <a:gd name="T6" fmla="*/ 1 w 20"/>
                  <a:gd name="T7" fmla="*/ 0 h 11"/>
                  <a:gd name="T8" fmla="*/ 1 w 20"/>
                  <a:gd name="T9" fmla="*/ 0 h 11"/>
                  <a:gd name="T10" fmla="*/ 0 w 20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1"/>
                  <a:gd name="T20" fmla="*/ 20 w 20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1">
                    <a:moveTo>
                      <a:pt x="0" y="0"/>
                    </a:moveTo>
                    <a:lnTo>
                      <a:pt x="0" y="11"/>
                    </a:lnTo>
                    <a:lnTo>
                      <a:pt x="11" y="11"/>
                    </a:lnTo>
                    <a:lnTo>
                      <a:pt x="16" y="11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67" name="Freeform 245"/>
              <p:cNvSpPr>
                <a:spLocks/>
              </p:cNvSpPr>
              <p:nvPr/>
            </p:nvSpPr>
            <p:spPr bwMode="auto">
              <a:xfrm>
                <a:off x="2251" y="2595"/>
                <a:ext cx="5" cy="6"/>
              </a:xfrm>
              <a:custGeom>
                <a:avLst/>
                <a:gdLst>
                  <a:gd name="T0" fmla="*/ 0 w 15"/>
                  <a:gd name="T1" fmla="*/ 0 h 19"/>
                  <a:gd name="T2" fmla="*/ 0 w 15"/>
                  <a:gd name="T3" fmla="*/ 0 h 19"/>
                  <a:gd name="T4" fmla="*/ 0 w 15"/>
                  <a:gd name="T5" fmla="*/ 0 h 19"/>
                  <a:gd name="T6" fmla="*/ 0 w 15"/>
                  <a:gd name="T7" fmla="*/ 1 h 19"/>
                  <a:gd name="T8" fmla="*/ 1 w 15"/>
                  <a:gd name="T9" fmla="*/ 1 h 19"/>
                  <a:gd name="T10" fmla="*/ 0 w 1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9"/>
                  <a:gd name="T20" fmla="*/ 15 w 15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9">
                    <a:moveTo>
                      <a:pt x="5" y="0"/>
                    </a:moveTo>
                    <a:lnTo>
                      <a:pt x="0" y="10"/>
                    </a:lnTo>
                    <a:lnTo>
                      <a:pt x="0" y="14"/>
                    </a:lnTo>
                    <a:lnTo>
                      <a:pt x="5" y="19"/>
                    </a:lnTo>
                    <a:lnTo>
                      <a:pt x="15" y="1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68" name="Freeform 246"/>
              <p:cNvSpPr>
                <a:spLocks/>
              </p:cNvSpPr>
              <p:nvPr/>
            </p:nvSpPr>
            <p:spPr bwMode="auto">
              <a:xfrm>
                <a:off x="2252" y="2351"/>
                <a:ext cx="427" cy="250"/>
              </a:xfrm>
              <a:custGeom>
                <a:avLst/>
                <a:gdLst>
                  <a:gd name="T0" fmla="*/ 47 w 1280"/>
                  <a:gd name="T1" fmla="*/ 0 h 750"/>
                  <a:gd name="T2" fmla="*/ 47 w 1280"/>
                  <a:gd name="T3" fmla="*/ 0 h 750"/>
                  <a:gd name="T4" fmla="*/ 0 w 1280"/>
                  <a:gd name="T5" fmla="*/ 27 h 750"/>
                  <a:gd name="T6" fmla="*/ 0 w 1280"/>
                  <a:gd name="T7" fmla="*/ 28 h 750"/>
                  <a:gd name="T8" fmla="*/ 47 w 1280"/>
                  <a:gd name="T9" fmla="*/ 1 h 750"/>
                  <a:gd name="T10" fmla="*/ 47 w 1280"/>
                  <a:gd name="T11" fmla="*/ 0 h 7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80"/>
                  <a:gd name="T19" fmla="*/ 0 h 750"/>
                  <a:gd name="T20" fmla="*/ 1280 w 1280"/>
                  <a:gd name="T21" fmla="*/ 750 h 7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80" h="750">
                    <a:moveTo>
                      <a:pt x="1275" y="5"/>
                    </a:moveTo>
                    <a:lnTo>
                      <a:pt x="1269" y="0"/>
                    </a:lnTo>
                    <a:lnTo>
                      <a:pt x="0" y="731"/>
                    </a:lnTo>
                    <a:lnTo>
                      <a:pt x="10" y="750"/>
                    </a:lnTo>
                    <a:lnTo>
                      <a:pt x="1280" y="16"/>
                    </a:lnTo>
                    <a:lnTo>
                      <a:pt x="12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69" name="Freeform 247"/>
              <p:cNvSpPr>
                <a:spLocks/>
              </p:cNvSpPr>
              <p:nvPr/>
            </p:nvSpPr>
            <p:spPr bwMode="auto">
              <a:xfrm>
                <a:off x="2675" y="2351"/>
                <a:ext cx="5" cy="6"/>
              </a:xfrm>
              <a:custGeom>
                <a:avLst/>
                <a:gdLst>
                  <a:gd name="T0" fmla="*/ 0 w 15"/>
                  <a:gd name="T1" fmla="*/ 1 h 16"/>
                  <a:gd name="T2" fmla="*/ 1 w 15"/>
                  <a:gd name="T3" fmla="*/ 1 h 16"/>
                  <a:gd name="T4" fmla="*/ 0 w 15"/>
                  <a:gd name="T5" fmla="*/ 0 h 16"/>
                  <a:gd name="T6" fmla="*/ 0 w 15"/>
                  <a:gd name="T7" fmla="*/ 0 h 16"/>
                  <a:gd name="T8" fmla="*/ 0 w 15"/>
                  <a:gd name="T9" fmla="*/ 0 h 16"/>
                  <a:gd name="T10" fmla="*/ 0 w 15"/>
                  <a:gd name="T11" fmla="*/ 1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6"/>
                  <a:gd name="T20" fmla="*/ 15 w 15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6">
                    <a:moveTo>
                      <a:pt x="11" y="16"/>
                    </a:moveTo>
                    <a:lnTo>
                      <a:pt x="15" y="11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70" name="Freeform 248"/>
              <p:cNvSpPr>
                <a:spLocks/>
              </p:cNvSpPr>
              <p:nvPr/>
            </p:nvSpPr>
            <p:spPr bwMode="auto">
              <a:xfrm>
                <a:off x="2113" y="2271"/>
                <a:ext cx="6" cy="5"/>
              </a:xfrm>
              <a:custGeom>
                <a:avLst/>
                <a:gdLst>
                  <a:gd name="T0" fmla="*/ 1 w 19"/>
                  <a:gd name="T1" fmla="*/ 0 h 15"/>
                  <a:gd name="T2" fmla="*/ 1 w 19"/>
                  <a:gd name="T3" fmla="*/ 0 h 15"/>
                  <a:gd name="T4" fmla="*/ 0 w 19"/>
                  <a:gd name="T5" fmla="*/ 0 h 15"/>
                  <a:gd name="T6" fmla="*/ 0 w 19"/>
                  <a:gd name="T7" fmla="*/ 0 h 15"/>
                  <a:gd name="T8" fmla="*/ 0 w 19"/>
                  <a:gd name="T9" fmla="*/ 1 h 15"/>
                  <a:gd name="T10" fmla="*/ 1 w 19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5"/>
                  <a:gd name="T20" fmla="*/ 19 w 19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5">
                    <a:moveTo>
                      <a:pt x="19" y="4"/>
                    </a:moveTo>
                    <a:lnTo>
                      <a:pt x="15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71" name="Freeform 249"/>
              <p:cNvSpPr>
                <a:spLocks/>
              </p:cNvSpPr>
              <p:nvPr/>
            </p:nvSpPr>
            <p:spPr bwMode="auto">
              <a:xfrm>
                <a:off x="2113" y="2272"/>
                <a:ext cx="145" cy="328"/>
              </a:xfrm>
              <a:custGeom>
                <a:avLst/>
                <a:gdLst>
                  <a:gd name="T0" fmla="*/ 16 w 434"/>
                  <a:gd name="T1" fmla="*/ 36 h 982"/>
                  <a:gd name="T2" fmla="*/ 16 w 434"/>
                  <a:gd name="T3" fmla="*/ 36 h 982"/>
                  <a:gd name="T4" fmla="*/ 1 w 434"/>
                  <a:gd name="T5" fmla="*/ 0 h 982"/>
                  <a:gd name="T6" fmla="*/ 0 w 434"/>
                  <a:gd name="T7" fmla="*/ 0 h 982"/>
                  <a:gd name="T8" fmla="*/ 15 w 434"/>
                  <a:gd name="T9" fmla="*/ 37 h 982"/>
                  <a:gd name="T10" fmla="*/ 16 w 434"/>
                  <a:gd name="T11" fmla="*/ 36 h 9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4"/>
                  <a:gd name="T19" fmla="*/ 0 h 982"/>
                  <a:gd name="T20" fmla="*/ 434 w 434"/>
                  <a:gd name="T21" fmla="*/ 982 h 9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4" h="982">
                    <a:moveTo>
                      <a:pt x="423" y="978"/>
                    </a:moveTo>
                    <a:lnTo>
                      <a:pt x="434" y="973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413" y="982"/>
                    </a:lnTo>
                    <a:lnTo>
                      <a:pt x="423" y="9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72" name="Freeform 250"/>
              <p:cNvSpPr>
                <a:spLocks/>
              </p:cNvSpPr>
              <p:nvPr/>
            </p:nvSpPr>
            <p:spPr bwMode="auto">
              <a:xfrm>
                <a:off x="2251" y="2597"/>
                <a:ext cx="7" cy="4"/>
              </a:xfrm>
              <a:custGeom>
                <a:avLst/>
                <a:gdLst>
                  <a:gd name="T0" fmla="*/ 0 w 21"/>
                  <a:gd name="T1" fmla="*/ 0 h 14"/>
                  <a:gd name="T2" fmla="*/ 0 w 21"/>
                  <a:gd name="T3" fmla="*/ 0 h 14"/>
                  <a:gd name="T4" fmla="*/ 1 w 21"/>
                  <a:gd name="T5" fmla="*/ 0 h 14"/>
                  <a:gd name="T6" fmla="*/ 1 w 21"/>
                  <a:gd name="T7" fmla="*/ 0 h 14"/>
                  <a:gd name="T8" fmla="*/ 1 w 21"/>
                  <a:gd name="T9" fmla="*/ 0 h 14"/>
                  <a:gd name="T10" fmla="*/ 0 w 21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4"/>
                  <a:gd name="T20" fmla="*/ 21 w 21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4">
                    <a:moveTo>
                      <a:pt x="0" y="9"/>
                    </a:moveTo>
                    <a:lnTo>
                      <a:pt x="5" y="14"/>
                    </a:lnTo>
                    <a:lnTo>
                      <a:pt x="15" y="14"/>
                    </a:lnTo>
                    <a:lnTo>
                      <a:pt x="21" y="9"/>
                    </a:lnTo>
                    <a:lnTo>
                      <a:pt x="2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73" name="Freeform 251"/>
              <p:cNvSpPr>
                <a:spLocks/>
              </p:cNvSpPr>
              <p:nvPr/>
            </p:nvSpPr>
            <p:spPr bwMode="auto">
              <a:xfrm>
                <a:off x="2113" y="2186"/>
                <a:ext cx="6" cy="3"/>
              </a:xfrm>
              <a:custGeom>
                <a:avLst/>
                <a:gdLst>
                  <a:gd name="T0" fmla="*/ 1 w 19"/>
                  <a:gd name="T1" fmla="*/ 0 h 9"/>
                  <a:gd name="T2" fmla="*/ 1 w 19"/>
                  <a:gd name="T3" fmla="*/ 0 h 9"/>
                  <a:gd name="T4" fmla="*/ 0 w 19"/>
                  <a:gd name="T5" fmla="*/ 0 h 9"/>
                  <a:gd name="T6" fmla="*/ 0 w 19"/>
                  <a:gd name="T7" fmla="*/ 0 h 9"/>
                  <a:gd name="T8" fmla="*/ 0 w 19"/>
                  <a:gd name="T9" fmla="*/ 0 h 9"/>
                  <a:gd name="T10" fmla="*/ 1 w 19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9"/>
                  <a:gd name="T20" fmla="*/ 19 w 1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9">
                    <a:moveTo>
                      <a:pt x="19" y="9"/>
                    </a:moveTo>
                    <a:lnTo>
                      <a:pt x="15" y="4"/>
                    </a:lnTo>
                    <a:lnTo>
                      <a:pt x="1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74" name="Freeform 252"/>
              <p:cNvSpPr>
                <a:spLocks/>
              </p:cNvSpPr>
              <p:nvPr/>
            </p:nvSpPr>
            <p:spPr bwMode="auto">
              <a:xfrm>
                <a:off x="2113" y="2189"/>
                <a:ext cx="6" cy="85"/>
              </a:xfrm>
              <a:custGeom>
                <a:avLst/>
                <a:gdLst>
                  <a:gd name="T0" fmla="*/ 0 w 19"/>
                  <a:gd name="T1" fmla="*/ 9 h 257"/>
                  <a:gd name="T2" fmla="*/ 1 w 19"/>
                  <a:gd name="T3" fmla="*/ 9 h 257"/>
                  <a:gd name="T4" fmla="*/ 1 w 19"/>
                  <a:gd name="T5" fmla="*/ 0 h 257"/>
                  <a:gd name="T6" fmla="*/ 0 w 19"/>
                  <a:gd name="T7" fmla="*/ 0 h 257"/>
                  <a:gd name="T8" fmla="*/ 0 w 19"/>
                  <a:gd name="T9" fmla="*/ 9 h 257"/>
                  <a:gd name="T10" fmla="*/ 0 w 19"/>
                  <a:gd name="T11" fmla="*/ 9 h 2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57"/>
                  <a:gd name="T20" fmla="*/ 19 w 19"/>
                  <a:gd name="T21" fmla="*/ 257 h 2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57">
                    <a:moveTo>
                      <a:pt x="10" y="257"/>
                    </a:moveTo>
                    <a:lnTo>
                      <a:pt x="19" y="257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57"/>
                    </a:lnTo>
                    <a:lnTo>
                      <a:pt x="10" y="2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75" name="Freeform 253"/>
              <p:cNvSpPr>
                <a:spLocks/>
              </p:cNvSpPr>
              <p:nvPr/>
            </p:nvSpPr>
            <p:spPr bwMode="auto">
              <a:xfrm>
                <a:off x="2113" y="2274"/>
                <a:ext cx="6" cy="4"/>
              </a:xfrm>
              <a:custGeom>
                <a:avLst/>
                <a:gdLst>
                  <a:gd name="T0" fmla="*/ 0 w 19"/>
                  <a:gd name="T1" fmla="*/ 0 h 10"/>
                  <a:gd name="T2" fmla="*/ 0 w 19"/>
                  <a:gd name="T3" fmla="*/ 1 h 10"/>
                  <a:gd name="T4" fmla="*/ 0 w 19"/>
                  <a:gd name="T5" fmla="*/ 1 h 10"/>
                  <a:gd name="T6" fmla="*/ 1 w 19"/>
                  <a:gd name="T7" fmla="*/ 1 h 10"/>
                  <a:gd name="T8" fmla="*/ 1 w 19"/>
                  <a:gd name="T9" fmla="*/ 0 h 10"/>
                  <a:gd name="T10" fmla="*/ 0 w 19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0"/>
                  <a:gd name="T20" fmla="*/ 19 w 19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0">
                    <a:moveTo>
                      <a:pt x="0" y="0"/>
                    </a:moveTo>
                    <a:lnTo>
                      <a:pt x="0" y="10"/>
                    </a:lnTo>
                    <a:lnTo>
                      <a:pt x="10" y="10"/>
                    </a:lnTo>
                    <a:lnTo>
                      <a:pt x="15" y="10"/>
                    </a:ln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76" name="Freeform 254"/>
              <p:cNvSpPr>
                <a:spLocks/>
              </p:cNvSpPr>
              <p:nvPr/>
            </p:nvSpPr>
            <p:spPr bwMode="auto">
              <a:xfrm>
                <a:off x="1769" y="2633"/>
                <a:ext cx="15" cy="19"/>
              </a:xfrm>
              <a:custGeom>
                <a:avLst/>
                <a:gdLst>
                  <a:gd name="T0" fmla="*/ 1 w 46"/>
                  <a:gd name="T1" fmla="*/ 0 h 56"/>
                  <a:gd name="T2" fmla="*/ 0 w 46"/>
                  <a:gd name="T3" fmla="*/ 1 h 56"/>
                  <a:gd name="T4" fmla="*/ 0 w 46"/>
                  <a:gd name="T5" fmla="*/ 2 h 56"/>
                  <a:gd name="T6" fmla="*/ 1 w 46"/>
                  <a:gd name="T7" fmla="*/ 2 h 56"/>
                  <a:gd name="T8" fmla="*/ 2 w 46"/>
                  <a:gd name="T9" fmla="*/ 2 h 56"/>
                  <a:gd name="T10" fmla="*/ 1 w 46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56"/>
                  <a:gd name="T20" fmla="*/ 46 w 4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56">
                    <a:moveTo>
                      <a:pt x="15" y="0"/>
                    </a:moveTo>
                    <a:lnTo>
                      <a:pt x="0" y="20"/>
                    </a:lnTo>
                    <a:lnTo>
                      <a:pt x="5" y="41"/>
                    </a:lnTo>
                    <a:lnTo>
                      <a:pt x="21" y="56"/>
                    </a:lnTo>
                    <a:lnTo>
                      <a:pt x="46" y="5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77" name="Freeform 255"/>
              <p:cNvSpPr>
                <a:spLocks/>
              </p:cNvSpPr>
              <p:nvPr/>
            </p:nvSpPr>
            <p:spPr bwMode="auto">
              <a:xfrm>
                <a:off x="1774" y="2398"/>
                <a:ext cx="418" cy="254"/>
              </a:xfrm>
              <a:custGeom>
                <a:avLst/>
                <a:gdLst>
                  <a:gd name="T0" fmla="*/ 46 w 1254"/>
                  <a:gd name="T1" fmla="*/ 1 h 761"/>
                  <a:gd name="T2" fmla="*/ 45 w 1254"/>
                  <a:gd name="T3" fmla="*/ 0 h 761"/>
                  <a:gd name="T4" fmla="*/ 0 w 1254"/>
                  <a:gd name="T5" fmla="*/ 26 h 761"/>
                  <a:gd name="T6" fmla="*/ 1 w 1254"/>
                  <a:gd name="T7" fmla="*/ 28 h 761"/>
                  <a:gd name="T8" fmla="*/ 46 w 1254"/>
                  <a:gd name="T9" fmla="*/ 2 h 761"/>
                  <a:gd name="T10" fmla="*/ 46 w 1254"/>
                  <a:gd name="T11" fmla="*/ 1 h 7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54"/>
                  <a:gd name="T19" fmla="*/ 0 h 761"/>
                  <a:gd name="T20" fmla="*/ 1254 w 1254"/>
                  <a:gd name="T21" fmla="*/ 761 h 7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54" h="761">
                    <a:moveTo>
                      <a:pt x="1235" y="25"/>
                    </a:moveTo>
                    <a:lnTo>
                      <a:pt x="1219" y="0"/>
                    </a:lnTo>
                    <a:lnTo>
                      <a:pt x="0" y="705"/>
                    </a:lnTo>
                    <a:lnTo>
                      <a:pt x="31" y="761"/>
                    </a:lnTo>
                    <a:lnTo>
                      <a:pt x="1254" y="51"/>
                    </a:lnTo>
                    <a:lnTo>
                      <a:pt x="1235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78" name="Freeform 256"/>
              <p:cNvSpPr>
                <a:spLocks/>
              </p:cNvSpPr>
              <p:nvPr/>
            </p:nvSpPr>
            <p:spPr bwMode="auto">
              <a:xfrm>
                <a:off x="2180" y="2398"/>
                <a:ext cx="15" cy="17"/>
              </a:xfrm>
              <a:custGeom>
                <a:avLst/>
                <a:gdLst>
                  <a:gd name="T0" fmla="*/ 1 w 46"/>
                  <a:gd name="T1" fmla="*/ 2 h 51"/>
                  <a:gd name="T2" fmla="*/ 2 w 46"/>
                  <a:gd name="T3" fmla="*/ 1 h 51"/>
                  <a:gd name="T4" fmla="*/ 2 w 46"/>
                  <a:gd name="T5" fmla="*/ 0 h 51"/>
                  <a:gd name="T6" fmla="*/ 1 w 46"/>
                  <a:gd name="T7" fmla="*/ 0 h 51"/>
                  <a:gd name="T8" fmla="*/ 0 w 46"/>
                  <a:gd name="T9" fmla="*/ 0 h 51"/>
                  <a:gd name="T10" fmla="*/ 1 w 46"/>
                  <a:gd name="T11" fmla="*/ 2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51"/>
                  <a:gd name="T20" fmla="*/ 46 w 46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51">
                    <a:moveTo>
                      <a:pt x="35" y="51"/>
                    </a:moveTo>
                    <a:lnTo>
                      <a:pt x="46" y="30"/>
                    </a:lnTo>
                    <a:lnTo>
                      <a:pt x="46" y="11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35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79" name="Freeform 257"/>
              <p:cNvSpPr>
                <a:spLocks/>
              </p:cNvSpPr>
              <p:nvPr/>
            </p:nvSpPr>
            <p:spPr bwMode="auto">
              <a:xfrm>
                <a:off x="1759" y="2586"/>
                <a:ext cx="25" cy="72"/>
              </a:xfrm>
              <a:custGeom>
                <a:avLst/>
                <a:gdLst>
                  <a:gd name="T0" fmla="*/ 3 w 76"/>
                  <a:gd name="T1" fmla="*/ 1 h 216"/>
                  <a:gd name="T2" fmla="*/ 3 w 76"/>
                  <a:gd name="T3" fmla="*/ 7 h 216"/>
                  <a:gd name="T4" fmla="*/ 0 w 76"/>
                  <a:gd name="T5" fmla="*/ 8 h 216"/>
                  <a:gd name="T6" fmla="*/ 0 w 76"/>
                  <a:gd name="T7" fmla="*/ 0 h 216"/>
                  <a:gd name="T8" fmla="*/ 3 w 76"/>
                  <a:gd name="T9" fmla="*/ 1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216"/>
                  <a:gd name="T17" fmla="*/ 76 w 76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216">
                    <a:moveTo>
                      <a:pt x="76" y="20"/>
                    </a:moveTo>
                    <a:lnTo>
                      <a:pt x="76" y="182"/>
                    </a:lnTo>
                    <a:lnTo>
                      <a:pt x="5" y="216"/>
                    </a:lnTo>
                    <a:lnTo>
                      <a:pt x="0" y="0"/>
                    </a:lnTo>
                    <a:lnTo>
                      <a:pt x="76" y="20"/>
                    </a:lnTo>
                    <a:close/>
                  </a:path>
                </a:pathLst>
              </a:custGeom>
              <a:solidFill>
                <a:srgbClr val="335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80" name="Freeform 258"/>
              <p:cNvSpPr>
                <a:spLocks/>
              </p:cNvSpPr>
              <p:nvPr/>
            </p:nvSpPr>
            <p:spPr bwMode="auto">
              <a:xfrm>
                <a:off x="1760" y="2647"/>
                <a:ext cx="51" cy="42"/>
              </a:xfrm>
              <a:custGeom>
                <a:avLst/>
                <a:gdLst>
                  <a:gd name="T0" fmla="*/ 3 w 151"/>
                  <a:gd name="T1" fmla="*/ 0 h 125"/>
                  <a:gd name="T2" fmla="*/ 0 w 151"/>
                  <a:gd name="T3" fmla="*/ 1 h 125"/>
                  <a:gd name="T4" fmla="*/ 5 w 151"/>
                  <a:gd name="T5" fmla="*/ 5 h 125"/>
                  <a:gd name="T6" fmla="*/ 6 w 151"/>
                  <a:gd name="T7" fmla="*/ 2 h 125"/>
                  <a:gd name="T8" fmla="*/ 3 w 151"/>
                  <a:gd name="T9" fmla="*/ 0 h 1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125"/>
                  <a:gd name="T17" fmla="*/ 151 w 151"/>
                  <a:gd name="T18" fmla="*/ 125 h 1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125">
                    <a:moveTo>
                      <a:pt x="71" y="0"/>
                    </a:moveTo>
                    <a:lnTo>
                      <a:pt x="0" y="34"/>
                    </a:lnTo>
                    <a:lnTo>
                      <a:pt x="135" y="125"/>
                    </a:lnTo>
                    <a:lnTo>
                      <a:pt x="151" y="45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668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81" name="Freeform 259"/>
              <p:cNvSpPr>
                <a:spLocks/>
              </p:cNvSpPr>
              <p:nvPr/>
            </p:nvSpPr>
            <p:spPr bwMode="auto">
              <a:xfrm>
                <a:off x="1894" y="2551"/>
                <a:ext cx="19" cy="287"/>
              </a:xfrm>
              <a:custGeom>
                <a:avLst/>
                <a:gdLst>
                  <a:gd name="T0" fmla="*/ 0 w 57"/>
                  <a:gd name="T1" fmla="*/ 32 h 862"/>
                  <a:gd name="T2" fmla="*/ 0 w 57"/>
                  <a:gd name="T3" fmla="*/ 1 h 862"/>
                  <a:gd name="T4" fmla="*/ 2 w 57"/>
                  <a:gd name="T5" fmla="*/ 0 h 862"/>
                  <a:gd name="T6" fmla="*/ 2 w 57"/>
                  <a:gd name="T7" fmla="*/ 31 h 862"/>
                  <a:gd name="T8" fmla="*/ 0 w 57"/>
                  <a:gd name="T9" fmla="*/ 32 h 8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862"/>
                  <a:gd name="T17" fmla="*/ 57 w 57"/>
                  <a:gd name="T18" fmla="*/ 862 h 8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862">
                    <a:moveTo>
                      <a:pt x="0" y="862"/>
                    </a:moveTo>
                    <a:lnTo>
                      <a:pt x="0" y="36"/>
                    </a:lnTo>
                    <a:lnTo>
                      <a:pt x="57" y="0"/>
                    </a:lnTo>
                    <a:lnTo>
                      <a:pt x="57" y="832"/>
                    </a:lnTo>
                    <a:lnTo>
                      <a:pt x="0" y="862"/>
                    </a:lnTo>
                    <a:close/>
                  </a:path>
                </a:pathLst>
              </a:custGeom>
              <a:solidFill>
                <a:srgbClr val="335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82" name="Freeform 260"/>
              <p:cNvSpPr>
                <a:spLocks/>
              </p:cNvSpPr>
              <p:nvPr/>
            </p:nvSpPr>
            <p:spPr bwMode="auto">
              <a:xfrm>
                <a:off x="1675" y="2424"/>
                <a:ext cx="238" cy="137"/>
              </a:xfrm>
              <a:custGeom>
                <a:avLst/>
                <a:gdLst>
                  <a:gd name="T0" fmla="*/ 24 w 716"/>
                  <a:gd name="T1" fmla="*/ 15 h 412"/>
                  <a:gd name="T2" fmla="*/ 0 w 716"/>
                  <a:gd name="T3" fmla="*/ 1 h 412"/>
                  <a:gd name="T4" fmla="*/ 2 w 716"/>
                  <a:gd name="T5" fmla="*/ 0 h 412"/>
                  <a:gd name="T6" fmla="*/ 26 w 716"/>
                  <a:gd name="T7" fmla="*/ 14 h 412"/>
                  <a:gd name="T8" fmla="*/ 24 w 716"/>
                  <a:gd name="T9" fmla="*/ 15 h 4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6"/>
                  <a:gd name="T16" fmla="*/ 0 h 412"/>
                  <a:gd name="T17" fmla="*/ 716 w 716"/>
                  <a:gd name="T18" fmla="*/ 412 h 4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6" h="412">
                    <a:moveTo>
                      <a:pt x="659" y="412"/>
                    </a:moveTo>
                    <a:lnTo>
                      <a:pt x="0" y="36"/>
                    </a:lnTo>
                    <a:lnTo>
                      <a:pt x="50" y="0"/>
                    </a:lnTo>
                    <a:lnTo>
                      <a:pt x="716" y="382"/>
                    </a:lnTo>
                    <a:lnTo>
                      <a:pt x="659" y="412"/>
                    </a:lnTo>
                    <a:close/>
                  </a:path>
                </a:pathLst>
              </a:custGeom>
              <a:solidFill>
                <a:srgbClr val="668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83" name="Freeform 261"/>
              <p:cNvSpPr>
                <a:spLocks noEditPoints="1"/>
              </p:cNvSpPr>
              <p:nvPr/>
            </p:nvSpPr>
            <p:spPr bwMode="auto">
              <a:xfrm>
                <a:off x="1675" y="2436"/>
                <a:ext cx="219" cy="402"/>
              </a:xfrm>
              <a:custGeom>
                <a:avLst/>
                <a:gdLst>
                  <a:gd name="T0" fmla="*/ 10 w 659"/>
                  <a:gd name="T1" fmla="*/ 25 h 1208"/>
                  <a:gd name="T2" fmla="*/ 10 w 659"/>
                  <a:gd name="T3" fmla="*/ 17 h 1208"/>
                  <a:gd name="T4" fmla="*/ 14 w 659"/>
                  <a:gd name="T5" fmla="*/ 20 h 1208"/>
                  <a:gd name="T6" fmla="*/ 14 w 659"/>
                  <a:gd name="T7" fmla="*/ 27 h 1208"/>
                  <a:gd name="T8" fmla="*/ 10 w 659"/>
                  <a:gd name="T9" fmla="*/ 25 h 1208"/>
                  <a:gd name="T10" fmla="*/ 0 w 659"/>
                  <a:gd name="T11" fmla="*/ 31 h 1208"/>
                  <a:gd name="T12" fmla="*/ 0 w 659"/>
                  <a:gd name="T13" fmla="*/ 0 h 1208"/>
                  <a:gd name="T14" fmla="*/ 24 w 659"/>
                  <a:gd name="T15" fmla="*/ 14 h 1208"/>
                  <a:gd name="T16" fmla="*/ 24 w 659"/>
                  <a:gd name="T17" fmla="*/ 45 h 1208"/>
                  <a:gd name="T18" fmla="*/ 0 w 659"/>
                  <a:gd name="T19" fmla="*/ 31 h 12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9"/>
                  <a:gd name="T31" fmla="*/ 0 h 1208"/>
                  <a:gd name="T32" fmla="*/ 659 w 659"/>
                  <a:gd name="T33" fmla="*/ 1208 h 12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9" h="1208">
                    <a:moveTo>
                      <a:pt x="277" y="668"/>
                    </a:moveTo>
                    <a:lnTo>
                      <a:pt x="277" y="472"/>
                    </a:lnTo>
                    <a:lnTo>
                      <a:pt x="383" y="538"/>
                    </a:lnTo>
                    <a:lnTo>
                      <a:pt x="383" y="729"/>
                    </a:lnTo>
                    <a:lnTo>
                      <a:pt x="277" y="668"/>
                    </a:lnTo>
                    <a:close/>
                    <a:moveTo>
                      <a:pt x="0" y="825"/>
                    </a:moveTo>
                    <a:lnTo>
                      <a:pt x="0" y="0"/>
                    </a:lnTo>
                    <a:lnTo>
                      <a:pt x="659" y="376"/>
                    </a:lnTo>
                    <a:lnTo>
                      <a:pt x="659" y="1208"/>
                    </a:lnTo>
                    <a:lnTo>
                      <a:pt x="0" y="825"/>
                    </a:lnTo>
                    <a:close/>
                  </a:path>
                </a:pathLst>
              </a:custGeom>
              <a:solidFill>
                <a:srgbClr val="4C72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84" name="Freeform 262"/>
              <p:cNvSpPr>
                <a:spLocks/>
              </p:cNvSpPr>
              <p:nvPr/>
            </p:nvSpPr>
            <p:spPr bwMode="auto">
              <a:xfrm>
                <a:off x="1762" y="2655"/>
                <a:ext cx="5" cy="7"/>
              </a:xfrm>
              <a:custGeom>
                <a:avLst/>
                <a:gdLst>
                  <a:gd name="T0" fmla="*/ 0 w 15"/>
                  <a:gd name="T1" fmla="*/ 0 h 20"/>
                  <a:gd name="T2" fmla="*/ 0 w 15"/>
                  <a:gd name="T3" fmla="*/ 0 h 20"/>
                  <a:gd name="T4" fmla="*/ 0 w 15"/>
                  <a:gd name="T5" fmla="*/ 0 h 20"/>
                  <a:gd name="T6" fmla="*/ 0 w 15"/>
                  <a:gd name="T7" fmla="*/ 1 h 20"/>
                  <a:gd name="T8" fmla="*/ 1 w 15"/>
                  <a:gd name="T9" fmla="*/ 1 h 20"/>
                  <a:gd name="T10" fmla="*/ 0 w 15"/>
                  <a:gd name="T11" fmla="*/ 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0"/>
                  <a:gd name="T20" fmla="*/ 15 w 15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0">
                    <a:moveTo>
                      <a:pt x="5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9" y="20"/>
                    </a:lnTo>
                    <a:lnTo>
                      <a:pt x="15" y="2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85" name="Freeform 263"/>
              <p:cNvSpPr>
                <a:spLocks/>
              </p:cNvSpPr>
              <p:nvPr/>
            </p:nvSpPr>
            <p:spPr bwMode="auto">
              <a:xfrm>
                <a:off x="1764" y="2644"/>
                <a:ext cx="23" cy="18"/>
              </a:xfrm>
              <a:custGeom>
                <a:avLst/>
                <a:gdLst>
                  <a:gd name="T0" fmla="*/ 2 w 70"/>
                  <a:gd name="T1" fmla="*/ 0 h 55"/>
                  <a:gd name="T2" fmla="*/ 2 w 70"/>
                  <a:gd name="T3" fmla="*/ 0 h 55"/>
                  <a:gd name="T4" fmla="*/ 0 w 70"/>
                  <a:gd name="T5" fmla="*/ 1 h 55"/>
                  <a:gd name="T6" fmla="*/ 0 w 70"/>
                  <a:gd name="T7" fmla="*/ 2 h 55"/>
                  <a:gd name="T8" fmla="*/ 3 w 70"/>
                  <a:gd name="T9" fmla="*/ 1 h 55"/>
                  <a:gd name="T10" fmla="*/ 2 w 70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55"/>
                  <a:gd name="T20" fmla="*/ 70 w 70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55">
                    <a:moveTo>
                      <a:pt x="66" y="10"/>
                    </a:moveTo>
                    <a:lnTo>
                      <a:pt x="61" y="0"/>
                    </a:lnTo>
                    <a:lnTo>
                      <a:pt x="0" y="35"/>
                    </a:lnTo>
                    <a:lnTo>
                      <a:pt x="10" y="55"/>
                    </a:lnTo>
                    <a:lnTo>
                      <a:pt x="70" y="25"/>
                    </a:lnTo>
                    <a:lnTo>
                      <a:pt x="6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86" name="Freeform 264"/>
              <p:cNvSpPr>
                <a:spLocks/>
              </p:cNvSpPr>
              <p:nvPr/>
            </p:nvSpPr>
            <p:spPr bwMode="auto">
              <a:xfrm>
                <a:off x="1784" y="2644"/>
                <a:ext cx="5" cy="8"/>
              </a:xfrm>
              <a:custGeom>
                <a:avLst/>
                <a:gdLst>
                  <a:gd name="T0" fmla="*/ 0 w 14"/>
                  <a:gd name="T1" fmla="*/ 1 h 25"/>
                  <a:gd name="T2" fmla="*/ 1 w 14"/>
                  <a:gd name="T3" fmla="*/ 0 h 25"/>
                  <a:gd name="T4" fmla="*/ 1 w 14"/>
                  <a:gd name="T5" fmla="*/ 0 h 25"/>
                  <a:gd name="T6" fmla="*/ 0 w 14"/>
                  <a:gd name="T7" fmla="*/ 0 h 25"/>
                  <a:gd name="T8" fmla="*/ 0 w 14"/>
                  <a:gd name="T9" fmla="*/ 0 h 25"/>
                  <a:gd name="T10" fmla="*/ 0 w 14"/>
                  <a:gd name="T11" fmla="*/ 1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25"/>
                  <a:gd name="T20" fmla="*/ 14 w 14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25">
                    <a:moveTo>
                      <a:pt x="9" y="25"/>
                    </a:moveTo>
                    <a:lnTo>
                      <a:pt x="14" y="14"/>
                    </a:lnTo>
                    <a:lnTo>
                      <a:pt x="14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87" name="Freeform 265"/>
              <p:cNvSpPr>
                <a:spLocks/>
              </p:cNvSpPr>
              <p:nvPr/>
            </p:nvSpPr>
            <p:spPr bwMode="auto">
              <a:xfrm>
                <a:off x="1762" y="2655"/>
                <a:ext cx="5" cy="7"/>
              </a:xfrm>
              <a:custGeom>
                <a:avLst/>
                <a:gdLst>
                  <a:gd name="T0" fmla="*/ 0 w 15"/>
                  <a:gd name="T1" fmla="*/ 0 h 20"/>
                  <a:gd name="T2" fmla="*/ 0 w 15"/>
                  <a:gd name="T3" fmla="*/ 0 h 20"/>
                  <a:gd name="T4" fmla="*/ 0 w 15"/>
                  <a:gd name="T5" fmla="*/ 0 h 20"/>
                  <a:gd name="T6" fmla="*/ 0 w 15"/>
                  <a:gd name="T7" fmla="*/ 1 h 20"/>
                  <a:gd name="T8" fmla="*/ 1 w 15"/>
                  <a:gd name="T9" fmla="*/ 1 h 20"/>
                  <a:gd name="T10" fmla="*/ 0 w 15"/>
                  <a:gd name="T11" fmla="*/ 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0"/>
                  <a:gd name="T20" fmla="*/ 15 w 15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0">
                    <a:moveTo>
                      <a:pt x="5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9" y="20"/>
                    </a:lnTo>
                    <a:lnTo>
                      <a:pt x="15" y="2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88" name="Freeform 266"/>
              <p:cNvSpPr>
                <a:spLocks/>
              </p:cNvSpPr>
              <p:nvPr/>
            </p:nvSpPr>
            <p:spPr bwMode="auto">
              <a:xfrm>
                <a:off x="1764" y="2644"/>
                <a:ext cx="23" cy="18"/>
              </a:xfrm>
              <a:custGeom>
                <a:avLst/>
                <a:gdLst>
                  <a:gd name="T0" fmla="*/ 2 w 70"/>
                  <a:gd name="T1" fmla="*/ 0 h 55"/>
                  <a:gd name="T2" fmla="*/ 2 w 70"/>
                  <a:gd name="T3" fmla="*/ 0 h 55"/>
                  <a:gd name="T4" fmla="*/ 0 w 70"/>
                  <a:gd name="T5" fmla="*/ 1 h 55"/>
                  <a:gd name="T6" fmla="*/ 0 w 70"/>
                  <a:gd name="T7" fmla="*/ 2 h 55"/>
                  <a:gd name="T8" fmla="*/ 3 w 70"/>
                  <a:gd name="T9" fmla="*/ 1 h 55"/>
                  <a:gd name="T10" fmla="*/ 2 w 70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55"/>
                  <a:gd name="T20" fmla="*/ 70 w 70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55">
                    <a:moveTo>
                      <a:pt x="66" y="10"/>
                    </a:moveTo>
                    <a:lnTo>
                      <a:pt x="61" y="0"/>
                    </a:lnTo>
                    <a:lnTo>
                      <a:pt x="0" y="35"/>
                    </a:lnTo>
                    <a:lnTo>
                      <a:pt x="10" y="55"/>
                    </a:lnTo>
                    <a:lnTo>
                      <a:pt x="70" y="25"/>
                    </a:lnTo>
                    <a:lnTo>
                      <a:pt x="6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89" name="Freeform 267"/>
              <p:cNvSpPr>
                <a:spLocks/>
              </p:cNvSpPr>
              <p:nvPr/>
            </p:nvSpPr>
            <p:spPr bwMode="auto">
              <a:xfrm>
                <a:off x="1784" y="2644"/>
                <a:ext cx="5" cy="8"/>
              </a:xfrm>
              <a:custGeom>
                <a:avLst/>
                <a:gdLst>
                  <a:gd name="T0" fmla="*/ 0 w 14"/>
                  <a:gd name="T1" fmla="*/ 1 h 25"/>
                  <a:gd name="T2" fmla="*/ 1 w 14"/>
                  <a:gd name="T3" fmla="*/ 0 h 25"/>
                  <a:gd name="T4" fmla="*/ 1 w 14"/>
                  <a:gd name="T5" fmla="*/ 0 h 25"/>
                  <a:gd name="T6" fmla="*/ 0 w 14"/>
                  <a:gd name="T7" fmla="*/ 0 h 25"/>
                  <a:gd name="T8" fmla="*/ 0 w 14"/>
                  <a:gd name="T9" fmla="*/ 0 h 25"/>
                  <a:gd name="T10" fmla="*/ 0 w 14"/>
                  <a:gd name="T11" fmla="*/ 1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25"/>
                  <a:gd name="T20" fmla="*/ 14 w 14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25">
                    <a:moveTo>
                      <a:pt x="9" y="25"/>
                    </a:moveTo>
                    <a:lnTo>
                      <a:pt x="14" y="14"/>
                    </a:lnTo>
                    <a:lnTo>
                      <a:pt x="14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90" name="Freeform 268"/>
              <p:cNvSpPr>
                <a:spLocks/>
              </p:cNvSpPr>
              <p:nvPr/>
            </p:nvSpPr>
            <p:spPr bwMode="auto">
              <a:xfrm>
                <a:off x="1782" y="2601"/>
                <a:ext cx="7" cy="4"/>
              </a:xfrm>
              <a:custGeom>
                <a:avLst/>
                <a:gdLst>
                  <a:gd name="T0" fmla="*/ 1 w 20"/>
                  <a:gd name="T1" fmla="*/ 0 h 11"/>
                  <a:gd name="T2" fmla="*/ 1 w 20"/>
                  <a:gd name="T3" fmla="*/ 0 h 11"/>
                  <a:gd name="T4" fmla="*/ 0 w 20"/>
                  <a:gd name="T5" fmla="*/ 0 h 11"/>
                  <a:gd name="T6" fmla="*/ 0 w 20"/>
                  <a:gd name="T7" fmla="*/ 0 h 11"/>
                  <a:gd name="T8" fmla="*/ 0 w 20"/>
                  <a:gd name="T9" fmla="*/ 0 h 11"/>
                  <a:gd name="T10" fmla="*/ 1 w 20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1"/>
                  <a:gd name="T20" fmla="*/ 20 w 20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1">
                    <a:moveTo>
                      <a:pt x="20" y="11"/>
                    </a:moveTo>
                    <a:lnTo>
                      <a:pt x="15" y="6"/>
                    </a:lnTo>
                    <a:lnTo>
                      <a:pt x="11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2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91" name="Freeform 269"/>
              <p:cNvSpPr>
                <a:spLocks/>
              </p:cNvSpPr>
              <p:nvPr/>
            </p:nvSpPr>
            <p:spPr bwMode="auto">
              <a:xfrm>
                <a:off x="1782" y="2605"/>
                <a:ext cx="7" cy="47"/>
              </a:xfrm>
              <a:custGeom>
                <a:avLst/>
                <a:gdLst>
                  <a:gd name="T0" fmla="*/ 1 w 20"/>
                  <a:gd name="T1" fmla="*/ 4 h 141"/>
                  <a:gd name="T2" fmla="*/ 1 w 20"/>
                  <a:gd name="T3" fmla="*/ 5 h 141"/>
                  <a:gd name="T4" fmla="*/ 1 w 20"/>
                  <a:gd name="T5" fmla="*/ 0 h 141"/>
                  <a:gd name="T6" fmla="*/ 0 w 20"/>
                  <a:gd name="T7" fmla="*/ 0 h 141"/>
                  <a:gd name="T8" fmla="*/ 0 w 20"/>
                  <a:gd name="T9" fmla="*/ 5 h 141"/>
                  <a:gd name="T10" fmla="*/ 0 w 20"/>
                  <a:gd name="T11" fmla="*/ 5 h 141"/>
                  <a:gd name="T12" fmla="*/ 0 w 20"/>
                  <a:gd name="T13" fmla="*/ 5 h 141"/>
                  <a:gd name="T14" fmla="*/ 0 w 20"/>
                  <a:gd name="T15" fmla="*/ 5 h 141"/>
                  <a:gd name="T16" fmla="*/ 0 w 20"/>
                  <a:gd name="T17" fmla="*/ 5 h 141"/>
                  <a:gd name="T18" fmla="*/ 1 w 20"/>
                  <a:gd name="T19" fmla="*/ 5 h 141"/>
                  <a:gd name="T20" fmla="*/ 1 w 20"/>
                  <a:gd name="T21" fmla="*/ 5 h 141"/>
                  <a:gd name="T22" fmla="*/ 1 w 20"/>
                  <a:gd name="T23" fmla="*/ 4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141"/>
                  <a:gd name="T38" fmla="*/ 20 w 20"/>
                  <a:gd name="T39" fmla="*/ 141 h 1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141">
                    <a:moveTo>
                      <a:pt x="15" y="121"/>
                    </a:moveTo>
                    <a:lnTo>
                      <a:pt x="20" y="126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126"/>
                    </a:lnTo>
                    <a:lnTo>
                      <a:pt x="6" y="135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11" y="141"/>
                    </a:lnTo>
                    <a:lnTo>
                      <a:pt x="15" y="135"/>
                    </a:lnTo>
                    <a:lnTo>
                      <a:pt x="20" y="126"/>
                    </a:lnTo>
                    <a:lnTo>
                      <a:pt x="15" y="1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92" name="Freeform 270"/>
              <p:cNvSpPr>
                <a:spLocks/>
              </p:cNvSpPr>
              <p:nvPr/>
            </p:nvSpPr>
            <p:spPr bwMode="auto">
              <a:xfrm>
                <a:off x="1784" y="2645"/>
                <a:ext cx="20" cy="15"/>
              </a:xfrm>
              <a:custGeom>
                <a:avLst/>
                <a:gdLst>
                  <a:gd name="T0" fmla="*/ 2 w 60"/>
                  <a:gd name="T1" fmla="*/ 1 h 45"/>
                  <a:gd name="T2" fmla="*/ 2 w 60"/>
                  <a:gd name="T3" fmla="*/ 1 h 45"/>
                  <a:gd name="T4" fmla="*/ 0 w 60"/>
                  <a:gd name="T5" fmla="*/ 0 h 45"/>
                  <a:gd name="T6" fmla="*/ 0 w 60"/>
                  <a:gd name="T7" fmla="*/ 1 h 45"/>
                  <a:gd name="T8" fmla="*/ 2 w 60"/>
                  <a:gd name="T9" fmla="*/ 2 h 45"/>
                  <a:gd name="T10" fmla="*/ 2 w 60"/>
                  <a:gd name="T11" fmla="*/ 1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45"/>
                  <a:gd name="T20" fmla="*/ 60 w 60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45">
                    <a:moveTo>
                      <a:pt x="55" y="39"/>
                    </a:moveTo>
                    <a:lnTo>
                      <a:pt x="60" y="30"/>
                    </a:lnTo>
                    <a:lnTo>
                      <a:pt x="9" y="0"/>
                    </a:lnTo>
                    <a:lnTo>
                      <a:pt x="0" y="14"/>
                    </a:lnTo>
                    <a:lnTo>
                      <a:pt x="50" y="45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93" name="Freeform 271"/>
              <p:cNvSpPr>
                <a:spLocks/>
              </p:cNvSpPr>
              <p:nvPr/>
            </p:nvSpPr>
            <p:spPr bwMode="auto">
              <a:xfrm>
                <a:off x="1801" y="2655"/>
                <a:ext cx="4" cy="5"/>
              </a:xfrm>
              <a:custGeom>
                <a:avLst/>
                <a:gdLst>
                  <a:gd name="T0" fmla="*/ 0 w 14"/>
                  <a:gd name="T1" fmla="*/ 1 h 15"/>
                  <a:gd name="T2" fmla="*/ 0 w 14"/>
                  <a:gd name="T3" fmla="*/ 1 h 15"/>
                  <a:gd name="T4" fmla="*/ 0 w 14"/>
                  <a:gd name="T5" fmla="*/ 0 h 15"/>
                  <a:gd name="T6" fmla="*/ 0 w 14"/>
                  <a:gd name="T7" fmla="*/ 0 h 15"/>
                  <a:gd name="T8" fmla="*/ 0 w 14"/>
                  <a:gd name="T9" fmla="*/ 0 h 15"/>
                  <a:gd name="T10" fmla="*/ 0 w 14"/>
                  <a:gd name="T11" fmla="*/ 1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5"/>
                  <a:gd name="T20" fmla="*/ 14 w 14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5">
                    <a:moveTo>
                      <a:pt x="0" y="15"/>
                    </a:moveTo>
                    <a:lnTo>
                      <a:pt x="5" y="15"/>
                    </a:lnTo>
                    <a:lnTo>
                      <a:pt x="10" y="9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94" name="Freeform 272"/>
              <p:cNvSpPr>
                <a:spLocks/>
              </p:cNvSpPr>
              <p:nvPr/>
            </p:nvSpPr>
            <p:spPr bwMode="auto">
              <a:xfrm>
                <a:off x="1782" y="2601"/>
                <a:ext cx="7" cy="4"/>
              </a:xfrm>
              <a:custGeom>
                <a:avLst/>
                <a:gdLst>
                  <a:gd name="T0" fmla="*/ 1 w 20"/>
                  <a:gd name="T1" fmla="*/ 0 h 11"/>
                  <a:gd name="T2" fmla="*/ 1 w 20"/>
                  <a:gd name="T3" fmla="*/ 0 h 11"/>
                  <a:gd name="T4" fmla="*/ 0 w 20"/>
                  <a:gd name="T5" fmla="*/ 0 h 11"/>
                  <a:gd name="T6" fmla="*/ 0 w 20"/>
                  <a:gd name="T7" fmla="*/ 0 h 11"/>
                  <a:gd name="T8" fmla="*/ 0 w 20"/>
                  <a:gd name="T9" fmla="*/ 0 h 11"/>
                  <a:gd name="T10" fmla="*/ 1 w 20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1"/>
                  <a:gd name="T20" fmla="*/ 20 w 20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1">
                    <a:moveTo>
                      <a:pt x="20" y="11"/>
                    </a:moveTo>
                    <a:lnTo>
                      <a:pt x="15" y="6"/>
                    </a:lnTo>
                    <a:lnTo>
                      <a:pt x="11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2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95" name="Freeform 273"/>
              <p:cNvSpPr>
                <a:spLocks/>
              </p:cNvSpPr>
              <p:nvPr/>
            </p:nvSpPr>
            <p:spPr bwMode="auto">
              <a:xfrm>
                <a:off x="1782" y="2605"/>
                <a:ext cx="7" cy="47"/>
              </a:xfrm>
              <a:custGeom>
                <a:avLst/>
                <a:gdLst>
                  <a:gd name="T0" fmla="*/ 1 w 20"/>
                  <a:gd name="T1" fmla="*/ 4 h 141"/>
                  <a:gd name="T2" fmla="*/ 1 w 20"/>
                  <a:gd name="T3" fmla="*/ 5 h 141"/>
                  <a:gd name="T4" fmla="*/ 1 w 20"/>
                  <a:gd name="T5" fmla="*/ 0 h 141"/>
                  <a:gd name="T6" fmla="*/ 0 w 20"/>
                  <a:gd name="T7" fmla="*/ 0 h 141"/>
                  <a:gd name="T8" fmla="*/ 0 w 20"/>
                  <a:gd name="T9" fmla="*/ 5 h 141"/>
                  <a:gd name="T10" fmla="*/ 0 w 20"/>
                  <a:gd name="T11" fmla="*/ 5 h 141"/>
                  <a:gd name="T12" fmla="*/ 0 w 20"/>
                  <a:gd name="T13" fmla="*/ 5 h 141"/>
                  <a:gd name="T14" fmla="*/ 0 w 20"/>
                  <a:gd name="T15" fmla="*/ 5 h 141"/>
                  <a:gd name="T16" fmla="*/ 0 w 20"/>
                  <a:gd name="T17" fmla="*/ 5 h 141"/>
                  <a:gd name="T18" fmla="*/ 1 w 20"/>
                  <a:gd name="T19" fmla="*/ 5 h 141"/>
                  <a:gd name="T20" fmla="*/ 1 w 20"/>
                  <a:gd name="T21" fmla="*/ 5 h 141"/>
                  <a:gd name="T22" fmla="*/ 1 w 20"/>
                  <a:gd name="T23" fmla="*/ 4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141"/>
                  <a:gd name="T38" fmla="*/ 20 w 20"/>
                  <a:gd name="T39" fmla="*/ 141 h 1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141">
                    <a:moveTo>
                      <a:pt x="15" y="121"/>
                    </a:moveTo>
                    <a:lnTo>
                      <a:pt x="20" y="126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126"/>
                    </a:lnTo>
                    <a:lnTo>
                      <a:pt x="6" y="135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11" y="141"/>
                    </a:lnTo>
                    <a:lnTo>
                      <a:pt x="15" y="135"/>
                    </a:lnTo>
                    <a:lnTo>
                      <a:pt x="20" y="126"/>
                    </a:lnTo>
                    <a:lnTo>
                      <a:pt x="15" y="1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96" name="Freeform 274"/>
              <p:cNvSpPr>
                <a:spLocks/>
              </p:cNvSpPr>
              <p:nvPr/>
            </p:nvSpPr>
            <p:spPr bwMode="auto">
              <a:xfrm>
                <a:off x="1784" y="2645"/>
                <a:ext cx="20" cy="15"/>
              </a:xfrm>
              <a:custGeom>
                <a:avLst/>
                <a:gdLst>
                  <a:gd name="T0" fmla="*/ 2 w 60"/>
                  <a:gd name="T1" fmla="*/ 1 h 45"/>
                  <a:gd name="T2" fmla="*/ 2 w 60"/>
                  <a:gd name="T3" fmla="*/ 1 h 45"/>
                  <a:gd name="T4" fmla="*/ 0 w 60"/>
                  <a:gd name="T5" fmla="*/ 0 h 45"/>
                  <a:gd name="T6" fmla="*/ 0 w 60"/>
                  <a:gd name="T7" fmla="*/ 1 h 45"/>
                  <a:gd name="T8" fmla="*/ 2 w 60"/>
                  <a:gd name="T9" fmla="*/ 2 h 45"/>
                  <a:gd name="T10" fmla="*/ 2 w 60"/>
                  <a:gd name="T11" fmla="*/ 1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45"/>
                  <a:gd name="T20" fmla="*/ 60 w 60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45">
                    <a:moveTo>
                      <a:pt x="55" y="39"/>
                    </a:moveTo>
                    <a:lnTo>
                      <a:pt x="60" y="30"/>
                    </a:lnTo>
                    <a:lnTo>
                      <a:pt x="9" y="0"/>
                    </a:lnTo>
                    <a:lnTo>
                      <a:pt x="0" y="14"/>
                    </a:lnTo>
                    <a:lnTo>
                      <a:pt x="50" y="45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97" name="Freeform 275"/>
              <p:cNvSpPr>
                <a:spLocks/>
              </p:cNvSpPr>
              <p:nvPr/>
            </p:nvSpPr>
            <p:spPr bwMode="auto">
              <a:xfrm>
                <a:off x="1801" y="2655"/>
                <a:ext cx="4" cy="5"/>
              </a:xfrm>
              <a:custGeom>
                <a:avLst/>
                <a:gdLst>
                  <a:gd name="T0" fmla="*/ 0 w 14"/>
                  <a:gd name="T1" fmla="*/ 1 h 15"/>
                  <a:gd name="T2" fmla="*/ 0 w 14"/>
                  <a:gd name="T3" fmla="*/ 1 h 15"/>
                  <a:gd name="T4" fmla="*/ 0 w 14"/>
                  <a:gd name="T5" fmla="*/ 0 h 15"/>
                  <a:gd name="T6" fmla="*/ 0 w 14"/>
                  <a:gd name="T7" fmla="*/ 0 h 15"/>
                  <a:gd name="T8" fmla="*/ 0 w 14"/>
                  <a:gd name="T9" fmla="*/ 0 h 15"/>
                  <a:gd name="T10" fmla="*/ 0 w 14"/>
                  <a:gd name="T11" fmla="*/ 1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5"/>
                  <a:gd name="T20" fmla="*/ 14 w 14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5">
                    <a:moveTo>
                      <a:pt x="0" y="15"/>
                    </a:moveTo>
                    <a:lnTo>
                      <a:pt x="5" y="15"/>
                    </a:lnTo>
                    <a:lnTo>
                      <a:pt x="10" y="9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98" name="Freeform 276"/>
              <p:cNvSpPr>
                <a:spLocks/>
              </p:cNvSpPr>
              <p:nvPr/>
            </p:nvSpPr>
            <p:spPr bwMode="auto">
              <a:xfrm>
                <a:off x="1891" y="2837"/>
                <a:ext cx="5" cy="4"/>
              </a:xfrm>
              <a:custGeom>
                <a:avLst/>
                <a:gdLst>
                  <a:gd name="T0" fmla="*/ 0 w 15"/>
                  <a:gd name="T1" fmla="*/ 0 h 14"/>
                  <a:gd name="T2" fmla="*/ 0 w 15"/>
                  <a:gd name="T3" fmla="*/ 0 h 14"/>
                  <a:gd name="T4" fmla="*/ 0 w 15"/>
                  <a:gd name="T5" fmla="*/ 0 h 14"/>
                  <a:gd name="T6" fmla="*/ 0 w 15"/>
                  <a:gd name="T7" fmla="*/ 0 h 14"/>
                  <a:gd name="T8" fmla="*/ 1 w 15"/>
                  <a:gd name="T9" fmla="*/ 0 h 14"/>
                  <a:gd name="T10" fmla="*/ 0 w 15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4"/>
                  <a:gd name="T20" fmla="*/ 15 w 15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4">
                    <a:moveTo>
                      <a:pt x="5" y="0"/>
                    </a:moveTo>
                    <a:lnTo>
                      <a:pt x="0" y="5"/>
                    </a:lnTo>
                    <a:lnTo>
                      <a:pt x="5" y="10"/>
                    </a:lnTo>
                    <a:lnTo>
                      <a:pt x="9" y="14"/>
                    </a:lnTo>
                    <a:lnTo>
                      <a:pt x="15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699" name="Freeform 277"/>
              <p:cNvSpPr>
                <a:spLocks/>
              </p:cNvSpPr>
              <p:nvPr/>
            </p:nvSpPr>
            <p:spPr bwMode="auto">
              <a:xfrm>
                <a:off x="1893" y="2825"/>
                <a:ext cx="22" cy="16"/>
              </a:xfrm>
              <a:custGeom>
                <a:avLst/>
                <a:gdLst>
                  <a:gd name="T0" fmla="*/ 2 w 65"/>
                  <a:gd name="T1" fmla="*/ 0 h 50"/>
                  <a:gd name="T2" fmla="*/ 2 w 65"/>
                  <a:gd name="T3" fmla="*/ 0 h 50"/>
                  <a:gd name="T4" fmla="*/ 0 w 65"/>
                  <a:gd name="T5" fmla="*/ 1 h 50"/>
                  <a:gd name="T6" fmla="*/ 0 w 65"/>
                  <a:gd name="T7" fmla="*/ 2 h 50"/>
                  <a:gd name="T8" fmla="*/ 2 w 65"/>
                  <a:gd name="T9" fmla="*/ 1 h 50"/>
                  <a:gd name="T10" fmla="*/ 2 w 65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50"/>
                  <a:gd name="T20" fmla="*/ 65 w 6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50">
                    <a:moveTo>
                      <a:pt x="61" y="11"/>
                    </a:moveTo>
                    <a:lnTo>
                      <a:pt x="56" y="0"/>
                    </a:lnTo>
                    <a:lnTo>
                      <a:pt x="0" y="36"/>
                    </a:lnTo>
                    <a:lnTo>
                      <a:pt x="10" y="50"/>
                    </a:lnTo>
                    <a:lnTo>
                      <a:pt x="65" y="16"/>
                    </a:lnTo>
                    <a:lnTo>
                      <a:pt x="61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00" name="Freeform 278"/>
              <p:cNvSpPr>
                <a:spLocks/>
              </p:cNvSpPr>
              <p:nvPr/>
            </p:nvSpPr>
            <p:spPr bwMode="auto">
              <a:xfrm>
                <a:off x="1912" y="2825"/>
                <a:ext cx="4" cy="5"/>
              </a:xfrm>
              <a:custGeom>
                <a:avLst/>
                <a:gdLst>
                  <a:gd name="T0" fmla="*/ 0 w 14"/>
                  <a:gd name="T1" fmla="*/ 1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w 14"/>
                  <a:gd name="T11" fmla="*/ 1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6"/>
                  <a:gd name="T20" fmla="*/ 14 w 1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6">
                    <a:moveTo>
                      <a:pt x="9" y="16"/>
                    </a:moveTo>
                    <a:lnTo>
                      <a:pt x="14" y="11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01" name="Freeform 279"/>
              <p:cNvSpPr>
                <a:spLocks/>
              </p:cNvSpPr>
              <p:nvPr/>
            </p:nvSpPr>
            <p:spPr bwMode="auto">
              <a:xfrm>
                <a:off x="1891" y="2560"/>
                <a:ext cx="5" cy="5"/>
              </a:xfrm>
              <a:custGeom>
                <a:avLst/>
                <a:gdLst>
                  <a:gd name="T0" fmla="*/ 0 w 15"/>
                  <a:gd name="T1" fmla="*/ 0 h 15"/>
                  <a:gd name="T2" fmla="*/ 0 w 15"/>
                  <a:gd name="T3" fmla="*/ 0 h 15"/>
                  <a:gd name="T4" fmla="*/ 0 w 15"/>
                  <a:gd name="T5" fmla="*/ 0 h 15"/>
                  <a:gd name="T6" fmla="*/ 0 w 15"/>
                  <a:gd name="T7" fmla="*/ 1 h 15"/>
                  <a:gd name="T8" fmla="*/ 1 w 15"/>
                  <a:gd name="T9" fmla="*/ 1 h 15"/>
                  <a:gd name="T10" fmla="*/ 0 w 15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5" y="0"/>
                    </a:moveTo>
                    <a:lnTo>
                      <a:pt x="0" y="4"/>
                    </a:lnTo>
                    <a:lnTo>
                      <a:pt x="5" y="10"/>
                    </a:lnTo>
                    <a:lnTo>
                      <a:pt x="9" y="15"/>
                    </a:lnTo>
                    <a:lnTo>
                      <a:pt x="15" y="1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02" name="Freeform 280"/>
              <p:cNvSpPr>
                <a:spLocks/>
              </p:cNvSpPr>
              <p:nvPr/>
            </p:nvSpPr>
            <p:spPr bwMode="auto">
              <a:xfrm>
                <a:off x="1893" y="2550"/>
                <a:ext cx="22" cy="15"/>
              </a:xfrm>
              <a:custGeom>
                <a:avLst/>
                <a:gdLst>
                  <a:gd name="T0" fmla="*/ 2 w 65"/>
                  <a:gd name="T1" fmla="*/ 0 h 45"/>
                  <a:gd name="T2" fmla="*/ 2 w 65"/>
                  <a:gd name="T3" fmla="*/ 0 h 45"/>
                  <a:gd name="T4" fmla="*/ 0 w 65"/>
                  <a:gd name="T5" fmla="*/ 1 h 45"/>
                  <a:gd name="T6" fmla="*/ 0 w 65"/>
                  <a:gd name="T7" fmla="*/ 2 h 45"/>
                  <a:gd name="T8" fmla="*/ 2 w 65"/>
                  <a:gd name="T9" fmla="*/ 1 h 45"/>
                  <a:gd name="T10" fmla="*/ 2 w 65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45"/>
                  <a:gd name="T20" fmla="*/ 65 w 6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45">
                    <a:moveTo>
                      <a:pt x="61" y="4"/>
                    </a:moveTo>
                    <a:lnTo>
                      <a:pt x="56" y="0"/>
                    </a:lnTo>
                    <a:lnTo>
                      <a:pt x="0" y="30"/>
                    </a:lnTo>
                    <a:lnTo>
                      <a:pt x="10" y="45"/>
                    </a:lnTo>
                    <a:lnTo>
                      <a:pt x="65" y="15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03" name="Freeform 281"/>
              <p:cNvSpPr>
                <a:spLocks/>
              </p:cNvSpPr>
              <p:nvPr/>
            </p:nvSpPr>
            <p:spPr bwMode="auto">
              <a:xfrm>
                <a:off x="1912" y="2550"/>
                <a:ext cx="4" cy="5"/>
              </a:xfrm>
              <a:custGeom>
                <a:avLst/>
                <a:gdLst>
                  <a:gd name="T0" fmla="*/ 0 w 14"/>
                  <a:gd name="T1" fmla="*/ 1 h 15"/>
                  <a:gd name="T2" fmla="*/ 0 w 14"/>
                  <a:gd name="T3" fmla="*/ 0 h 15"/>
                  <a:gd name="T4" fmla="*/ 0 w 14"/>
                  <a:gd name="T5" fmla="*/ 0 h 15"/>
                  <a:gd name="T6" fmla="*/ 0 w 14"/>
                  <a:gd name="T7" fmla="*/ 0 h 15"/>
                  <a:gd name="T8" fmla="*/ 0 w 14"/>
                  <a:gd name="T9" fmla="*/ 0 h 15"/>
                  <a:gd name="T10" fmla="*/ 0 w 14"/>
                  <a:gd name="T11" fmla="*/ 1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5"/>
                  <a:gd name="T20" fmla="*/ 14 w 14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5">
                    <a:moveTo>
                      <a:pt x="9" y="15"/>
                    </a:moveTo>
                    <a:lnTo>
                      <a:pt x="14" y="9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9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04" name="Freeform 282"/>
              <p:cNvSpPr>
                <a:spLocks/>
              </p:cNvSpPr>
              <p:nvPr/>
            </p:nvSpPr>
            <p:spPr bwMode="auto">
              <a:xfrm>
                <a:off x="1910" y="2828"/>
                <a:ext cx="6" cy="3"/>
              </a:xfrm>
              <a:custGeom>
                <a:avLst/>
                <a:gdLst>
                  <a:gd name="T0" fmla="*/ 0 w 20"/>
                  <a:gd name="T1" fmla="*/ 0 h 9"/>
                  <a:gd name="T2" fmla="*/ 0 w 20"/>
                  <a:gd name="T3" fmla="*/ 0 h 9"/>
                  <a:gd name="T4" fmla="*/ 0 w 20"/>
                  <a:gd name="T5" fmla="*/ 0 h 9"/>
                  <a:gd name="T6" fmla="*/ 0 w 20"/>
                  <a:gd name="T7" fmla="*/ 0 h 9"/>
                  <a:gd name="T8" fmla="*/ 1 w 20"/>
                  <a:gd name="T9" fmla="*/ 0 h 9"/>
                  <a:gd name="T10" fmla="*/ 0 w 20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9"/>
                  <a:gd name="T20" fmla="*/ 20 w 20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9">
                    <a:moveTo>
                      <a:pt x="0" y="0"/>
                    </a:moveTo>
                    <a:lnTo>
                      <a:pt x="0" y="5"/>
                    </a:lnTo>
                    <a:lnTo>
                      <a:pt x="11" y="9"/>
                    </a:lnTo>
                    <a:lnTo>
                      <a:pt x="15" y="5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05" name="Freeform 283"/>
              <p:cNvSpPr>
                <a:spLocks/>
              </p:cNvSpPr>
              <p:nvPr/>
            </p:nvSpPr>
            <p:spPr bwMode="auto">
              <a:xfrm>
                <a:off x="1910" y="2548"/>
                <a:ext cx="6" cy="280"/>
              </a:xfrm>
              <a:custGeom>
                <a:avLst/>
                <a:gdLst>
                  <a:gd name="T0" fmla="*/ 0 w 20"/>
                  <a:gd name="T1" fmla="*/ 1 h 841"/>
                  <a:gd name="T2" fmla="*/ 0 w 20"/>
                  <a:gd name="T3" fmla="*/ 0 h 841"/>
                  <a:gd name="T4" fmla="*/ 0 w 20"/>
                  <a:gd name="T5" fmla="*/ 31 h 841"/>
                  <a:gd name="T6" fmla="*/ 1 w 20"/>
                  <a:gd name="T7" fmla="*/ 31 h 841"/>
                  <a:gd name="T8" fmla="*/ 1 w 20"/>
                  <a:gd name="T9" fmla="*/ 0 h 841"/>
                  <a:gd name="T10" fmla="*/ 0 w 20"/>
                  <a:gd name="T11" fmla="*/ 0 h 841"/>
                  <a:gd name="T12" fmla="*/ 1 w 20"/>
                  <a:gd name="T13" fmla="*/ 0 h 841"/>
                  <a:gd name="T14" fmla="*/ 0 w 20"/>
                  <a:gd name="T15" fmla="*/ 0 h 841"/>
                  <a:gd name="T16" fmla="*/ 0 w 20"/>
                  <a:gd name="T17" fmla="*/ 0 h 841"/>
                  <a:gd name="T18" fmla="*/ 0 w 20"/>
                  <a:gd name="T19" fmla="*/ 0 h 841"/>
                  <a:gd name="T20" fmla="*/ 0 w 20"/>
                  <a:gd name="T21" fmla="*/ 0 h 841"/>
                  <a:gd name="T22" fmla="*/ 0 w 20"/>
                  <a:gd name="T23" fmla="*/ 1 h 8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841"/>
                  <a:gd name="T38" fmla="*/ 20 w 20"/>
                  <a:gd name="T39" fmla="*/ 841 h 8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841">
                    <a:moveTo>
                      <a:pt x="6" y="20"/>
                    </a:moveTo>
                    <a:lnTo>
                      <a:pt x="0" y="9"/>
                    </a:lnTo>
                    <a:lnTo>
                      <a:pt x="0" y="841"/>
                    </a:lnTo>
                    <a:lnTo>
                      <a:pt x="20" y="841"/>
                    </a:lnTo>
                    <a:lnTo>
                      <a:pt x="20" y="9"/>
                    </a:lnTo>
                    <a:lnTo>
                      <a:pt x="15" y="5"/>
                    </a:lnTo>
                    <a:lnTo>
                      <a:pt x="20" y="9"/>
                    </a:lnTo>
                    <a:lnTo>
                      <a:pt x="15" y="5"/>
                    </a:lnTo>
                    <a:lnTo>
                      <a:pt x="11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6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06" name="Freeform 284"/>
              <p:cNvSpPr>
                <a:spLocks/>
              </p:cNvSpPr>
              <p:nvPr/>
            </p:nvSpPr>
            <p:spPr bwMode="auto">
              <a:xfrm>
                <a:off x="1690" y="2422"/>
                <a:ext cx="225" cy="133"/>
              </a:xfrm>
              <a:custGeom>
                <a:avLst/>
                <a:gdLst>
                  <a:gd name="T0" fmla="*/ 0 w 675"/>
                  <a:gd name="T1" fmla="*/ 0 h 398"/>
                  <a:gd name="T2" fmla="*/ 0 w 675"/>
                  <a:gd name="T3" fmla="*/ 1 h 398"/>
                  <a:gd name="T4" fmla="*/ 25 w 675"/>
                  <a:gd name="T5" fmla="*/ 15 h 398"/>
                  <a:gd name="T6" fmla="*/ 25 w 675"/>
                  <a:gd name="T7" fmla="*/ 14 h 398"/>
                  <a:gd name="T8" fmla="*/ 0 w 675"/>
                  <a:gd name="T9" fmla="*/ 0 h 398"/>
                  <a:gd name="T10" fmla="*/ 0 w 675"/>
                  <a:gd name="T11" fmla="*/ 0 h 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5"/>
                  <a:gd name="T19" fmla="*/ 0 h 398"/>
                  <a:gd name="T20" fmla="*/ 675 w 675"/>
                  <a:gd name="T21" fmla="*/ 398 h 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5" h="398">
                    <a:moveTo>
                      <a:pt x="5" y="5"/>
                    </a:moveTo>
                    <a:lnTo>
                      <a:pt x="0" y="15"/>
                    </a:lnTo>
                    <a:lnTo>
                      <a:pt x="666" y="398"/>
                    </a:lnTo>
                    <a:lnTo>
                      <a:pt x="675" y="383"/>
                    </a:lnTo>
                    <a:lnTo>
                      <a:pt x="1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07" name="Freeform 285"/>
              <p:cNvSpPr>
                <a:spLocks/>
              </p:cNvSpPr>
              <p:nvPr/>
            </p:nvSpPr>
            <p:spPr bwMode="auto">
              <a:xfrm>
                <a:off x="1688" y="2422"/>
                <a:ext cx="5" cy="5"/>
              </a:xfrm>
              <a:custGeom>
                <a:avLst/>
                <a:gdLst>
                  <a:gd name="T0" fmla="*/ 1 w 15"/>
                  <a:gd name="T1" fmla="*/ 0 h 15"/>
                  <a:gd name="T2" fmla="*/ 0 w 15"/>
                  <a:gd name="T3" fmla="*/ 0 h 15"/>
                  <a:gd name="T4" fmla="*/ 0 w 15"/>
                  <a:gd name="T5" fmla="*/ 0 h 15"/>
                  <a:gd name="T6" fmla="*/ 0 w 15"/>
                  <a:gd name="T7" fmla="*/ 0 h 15"/>
                  <a:gd name="T8" fmla="*/ 0 w 15"/>
                  <a:gd name="T9" fmla="*/ 1 h 15"/>
                  <a:gd name="T10" fmla="*/ 1 w 15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15" y="0"/>
                    </a:moveTo>
                    <a:lnTo>
                      <a:pt x="10" y="0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5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08" name="Freeform 286"/>
              <p:cNvSpPr>
                <a:spLocks/>
              </p:cNvSpPr>
              <p:nvPr/>
            </p:nvSpPr>
            <p:spPr bwMode="auto">
              <a:xfrm>
                <a:off x="1671" y="2432"/>
                <a:ext cx="5" cy="7"/>
              </a:xfrm>
              <a:custGeom>
                <a:avLst/>
                <a:gdLst>
                  <a:gd name="T0" fmla="*/ 0 w 15"/>
                  <a:gd name="T1" fmla="*/ 0 h 20"/>
                  <a:gd name="T2" fmla="*/ 0 w 15"/>
                  <a:gd name="T3" fmla="*/ 0 h 20"/>
                  <a:gd name="T4" fmla="*/ 0 w 15"/>
                  <a:gd name="T5" fmla="*/ 1 h 20"/>
                  <a:gd name="T6" fmla="*/ 0 w 15"/>
                  <a:gd name="T7" fmla="*/ 1 h 20"/>
                  <a:gd name="T8" fmla="*/ 1 w 15"/>
                  <a:gd name="T9" fmla="*/ 1 h 20"/>
                  <a:gd name="T10" fmla="*/ 0 w 15"/>
                  <a:gd name="T11" fmla="*/ 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0"/>
                  <a:gd name="T20" fmla="*/ 15 w 15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0">
                    <a:moveTo>
                      <a:pt x="5" y="0"/>
                    </a:moveTo>
                    <a:lnTo>
                      <a:pt x="0" y="11"/>
                    </a:lnTo>
                    <a:lnTo>
                      <a:pt x="0" y="15"/>
                    </a:lnTo>
                    <a:lnTo>
                      <a:pt x="5" y="20"/>
                    </a:lnTo>
                    <a:lnTo>
                      <a:pt x="15" y="2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09" name="Freeform 287"/>
              <p:cNvSpPr>
                <a:spLocks/>
              </p:cNvSpPr>
              <p:nvPr/>
            </p:nvSpPr>
            <p:spPr bwMode="auto">
              <a:xfrm>
                <a:off x="1673" y="2422"/>
                <a:ext cx="20" cy="17"/>
              </a:xfrm>
              <a:custGeom>
                <a:avLst/>
                <a:gdLst>
                  <a:gd name="T0" fmla="*/ 2 w 60"/>
                  <a:gd name="T1" fmla="*/ 0 h 50"/>
                  <a:gd name="T2" fmla="*/ 2 w 60"/>
                  <a:gd name="T3" fmla="*/ 0 h 50"/>
                  <a:gd name="T4" fmla="*/ 0 w 60"/>
                  <a:gd name="T5" fmla="*/ 1 h 50"/>
                  <a:gd name="T6" fmla="*/ 0 w 60"/>
                  <a:gd name="T7" fmla="*/ 2 h 50"/>
                  <a:gd name="T8" fmla="*/ 2 w 60"/>
                  <a:gd name="T9" fmla="*/ 1 h 50"/>
                  <a:gd name="T10" fmla="*/ 2 w 60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50"/>
                  <a:gd name="T20" fmla="*/ 60 w 6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50">
                    <a:moveTo>
                      <a:pt x="55" y="5"/>
                    </a:moveTo>
                    <a:lnTo>
                      <a:pt x="50" y="0"/>
                    </a:lnTo>
                    <a:lnTo>
                      <a:pt x="0" y="30"/>
                    </a:lnTo>
                    <a:lnTo>
                      <a:pt x="10" y="50"/>
                    </a:lnTo>
                    <a:lnTo>
                      <a:pt x="60" y="15"/>
                    </a:lnTo>
                    <a:lnTo>
                      <a:pt x="5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10" name="Freeform 288"/>
              <p:cNvSpPr>
                <a:spLocks/>
              </p:cNvSpPr>
              <p:nvPr/>
            </p:nvSpPr>
            <p:spPr bwMode="auto">
              <a:xfrm>
                <a:off x="1690" y="2422"/>
                <a:ext cx="5" cy="5"/>
              </a:xfrm>
              <a:custGeom>
                <a:avLst/>
                <a:gdLst>
                  <a:gd name="T0" fmla="*/ 0 w 16"/>
                  <a:gd name="T1" fmla="*/ 1 h 15"/>
                  <a:gd name="T2" fmla="*/ 1 w 16"/>
                  <a:gd name="T3" fmla="*/ 0 h 15"/>
                  <a:gd name="T4" fmla="*/ 1 w 16"/>
                  <a:gd name="T5" fmla="*/ 0 h 15"/>
                  <a:gd name="T6" fmla="*/ 0 w 16"/>
                  <a:gd name="T7" fmla="*/ 0 h 15"/>
                  <a:gd name="T8" fmla="*/ 0 w 16"/>
                  <a:gd name="T9" fmla="*/ 0 h 15"/>
                  <a:gd name="T10" fmla="*/ 0 w 16"/>
                  <a:gd name="T11" fmla="*/ 1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5"/>
                  <a:gd name="T20" fmla="*/ 16 w 16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5">
                    <a:moveTo>
                      <a:pt x="10" y="15"/>
                    </a:moveTo>
                    <a:lnTo>
                      <a:pt x="16" y="9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11" name="Freeform 289"/>
              <p:cNvSpPr>
                <a:spLocks/>
              </p:cNvSpPr>
              <p:nvPr/>
            </p:nvSpPr>
            <p:spPr bwMode="auto">
              <a:xfrm>
                <a:off x="1891" y="2558"/>
                <a:ext cx="7" cy="3"/>
              </a:xfrm>
              <a:custGeom>
                <a:avLst/>
                <a:gdLst>
                  <a:gd name="T0" fmla="*/ 1 w 20"/>
                  <a:gd name="T1" fmla="*/ 0 h 9"/>
                  <a:gd name="T2" fmla="*/ 1 w 20"/>
                  <a:gd name="T3" fmla="*/ 0 h 9"/>
                  <a:gd name="T4" fmla="*/ 0 w 20"/>
                  <a:gd name="T5" fmla="*/ 0 h 9"/>
                  <a:gd name="T6" fmla="*/ 0 w 20"/>
                  <a:gd name="T7" fmla="*/ 0 h 9"/>
                  <a:gd name="T8" fmla="*/ 0 w 20"/>
                  <a:gd name="T9" fmla="*/ 0 h 9"/>
                  <a:gd name="T10" fmla="*/ 1 w 20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9"/>
                  <a:gd name="T20" fmla="*/ 20 w 20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9">
                    <a:moveTo>
                      <a:pt x="20" y="9"/>
                    </a:moveTo>
                    <a:lnTo>
                      <a:pt x="20" y="5"/>
                    </a:lnTo>
                    <a:lnTo>
                      <a:pt x="9" y="0"/>
                    </a:lnTo>
                    <a:lnTo>
                      <a:pt x="5" y="5"/>
                    </a:lnTo>
                    <a:lnTo>
                      <a:pt x="0" y="9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12" name="Freeform 290"/>
              <p:cNvSpPr>
                <a:spLocks/>
              </p:cNvSpPr>
              <p:nvPr/>
            </p:nvSpPr>
            <p:spPr bwMode="auto">
              <a:xfrm>
                <a:off x="1891" y="2561"/>
                <a:ext cx="7" cy="280"/>
              </a:xfrm>
              <a:custGeom>
                <a:avLst/>
                <a:gdLst>
                  <a:gd name="T0" fmla="*/ 0 w 20"/>
                  <a:gd name="T1" fmla="*/ 31 h 841"/>
                  <a:gd name="T2" fmla="*/ 1 w 20"/>
                  <a:gd name="T3" fmla="*/ 31 h 841"/>
                  <a:gd name="T4" fmla="*/ 1 w 20"/>
                  <a:gd name="T5" fmla="*/ 0 h 841"/>
                  <a:gd name="T6" fmla="*/ 0 w 20"/>
                  <a:gd name="T7" fmla="*/ 0 h 841"/>
                  <a:gd name="T8" fmla="*/ 0 w 20"/>
                  <a:gd name="T9" fmla="*/ 31 h 841"/>
                  <a:gd name="T10" fmla="*/ 1 w 20"/>
                  <a:gd name="T11" fmla="*/ 31 h 841"/>
                  <a:gd name="T12" fmla="*/ 0 w 20"/>
                  <a:gd name="T13" fmla="*/ 31 h 841"/>
                  <a:gd name="T14" fmla="*/ 0 w 20"/>
                  <a:gd name="T15" fmla="*/ 31 h 841"/>
                  <a:gd name="T16" fmla="*/ 0 w 20"/>
                  <a:gd name="T17" fmla="*/ 31 h 841"/>
                  <a:gd name="T18" fmla="*/ 1 w 20"/>
                  <a:gd name="T19" fmla="*/ 31 h 841"/>
                  <a:gd name="T20" fmla="*/ 1 w 20"/>
                  <a:gd name="T21" fmla="*/ 31 h 841"/>
                  <a:gd name="T22" fmla="*/ 0 w 20"/>
                  <a:gd name="T23" fmla="*/ 31 h 8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841"/>
                  <a:gd name="T38" fmla="*/ 20 w 20"/>
                  <a:gd name="T39" fmla="*/ 841 h 8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841">
                    <a:moveTo>
                      <a:pt x="5" y="841"/>
                    </a:moveTo>
                    <a:lnTo>
                      <a:pt x="20" y="832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832"/>
                    </a:lnTo>
                    <a:lnTo>
                      <a:pt x="15" y="827"/>
                    </a:lnTo>
                    <a:lnTo>
                      <a:pt x="0" y="832"/>
                    </a:lnTo>
                    <a:lnTo>
                      <a:pt x="5" y="841"/>
                    </a:lnTo>
                    <a:lnTo>
                      <a:pt x="9" y="841"/>
                    </a:lnTo>
                    <a:lnTo>
                      <a:pt x="20" y="841"/>
                    </a:lnTo>
                    <a:lnTo>
                      <a:pt x="20" y="832"/>
                    </a:lnTo>
                    <a:lnTo>
                      <a:pt x="5" y="8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13" name="Freeform 291"/>
              <p:cNvSpPr>
                <a:spLocks/>
              </p:cNvSpPr>
              <p:nvPr/>
            </p:nvSpPr>
            <p:spPr bwMode="auto">
              <a:xfrm>
                <a:off x="1673" y="2709"/>
                <a:ext cx="223" cy="132"/>
              </a:xfrm>
              <a:custGeom>
                <a:avLst/>
                <a:gdLst>
                  <a:gd name="T0" fmla="*/ 0 w 670"/>
                  <a:gd name="T1" fmla="*/ 0 h 397"/>
                  <a:gd name="T2" fmla="*/ 0 w 670"/>
                  <a:gd name="T3" fmla="*/ 1 h 397"/>
                  <a:gd name="T4" fmla="*/ 24 w 670"/>
                  <a:gd name="T5" fmla="*/ 15 h 397"/>
                  <a:gd name="T6" fmla="*/ 25 w 670"/>
                  <a:gd name="T7" fmla="*/ 14 h 397"/>
                  <a:gd name="T8" fmla="*/ 0 w 670"/>
                  <a:gd name="T9" fmla="*/ 0 h 397"/>
                  <a:gd name="T10" fmla="*/ 0 w 67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0"/>
                  <a:gd name="T19" fmla="*/ 0 h 397"/>
                  <a:gd name="T20" fmla="*/ 670 w 67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0" h="397">
                    <a:moveTo>
                      <a:pt x="5" y="5"/>
                    </a:moveTo>
                    <a:lnTo>
                      <a:pt x="0" y="15"/>
                    </a:lnTo>
                    <a:lnTo>
                      <a:pt x="660" y="397"/>
                    </a:lnTo>
                    <a:lnTo>
                      <a:pt x="670" y="383"/>
                    </a:lnTo>
                    <a:lnTo>
                      <a:pt x="1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14" name="Freeform 292"/>
              <p:cNvSpPr>
                <a:spLocks/>
              </p:cNvSpPr>
              <p:nvPr/>
            </p:nvSpPr>
            <p:spPr bwMode="auto">
              <a:xfrm>
                <a:off x="1671" y="2709"/>
                <a:ext cx="5" cy="5"/>
              </a:xfrm>
              <a:custGeom>
                <a:avLst/>
                <a:gdLst>
                  <a:gd name="T0" fmla="*/ 1 w 15"/>
                  <a:gd name="T1" fmla="*/ 0 h 15"/>
                  <a:gd name="T2" fmla="*/ 0 w 15"/>
                  <a:gd name="T3" fmla="*/ 0 h 15"/>
                  <a:gd name="T4" fmla="*/ 0 w 15"/>
                  <a:gd name="T5" fmla="*/ 0 h 15"/>
                  <a:gd name="T6" fmla="*/ 0 w 15"/>
                  <a:gd name="T7" fmla="*/ 0 h 15"/>
                  <a:gd name="T8" fmla="*/ 0 w 15"/>
                  <a:gd name="T9" fmla="*/ 1 h 15"/>
                  <a:gd name="T10" fmla="*/ 1 w 15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15" y="0"/>
                    </a:moveTo>
                    <a:lnTo>
                      <a:pt x="10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5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15" name="Freeform 293"/>
              <p:cNvSpPr>
                <a:spLocks/>
              </p:cNvSpPr>
              <p:nvPr/>
            </p:nvSpPr>
            <p:spPr bwMode="auto">
              <a:xfrm>
                <a:off x="1671" y="2711"/>
                <a:ext cx="7" cy="3"/>
              </a:xfrm>
              <a:custGeom>
                <a:avLst/>
                <a:gdLst>
                  <a:gd name="T0" fmla="*/ 0 w 21"/>
                  <a:gd name="T1" fmla="*/ 0 h 10"/>
                  <a:gd name="T2" fmla="*/ 0 w 21"/>
                  <a:gd name="T3" fmla="*/ 0 h 10"/>
                  <a:gd name="T4" fmla="*/ 0 w 21"/>
                  <a:gd name="T5" fmla="*/ 0 h 10"/>
                  <a:gd name="T6" fmla="*/ 1 w 21"/>
                  <a:gd name="T7" fmla="*/ 0 h 10"/>
                  <a:gd name="T8" fmla="*/ 1 w 21"/>
                  <a:gd name="T9" fmla="*/ 0 h 10"/>
                  <a:gd name="T10" fmla="*/ 0 w 21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0"/>
                  <a:gd name="T20" fmla="*/ 21 w 21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0">
                    <a:moveTo>
                      <a:pt x="0" y="0"/>
                    </a:moveTo>
                    <a:lnTo>
                      <a:pt x="5" y="10"/>
                    </a:lnTo>
                    <a:lnTo>
                      <a:pt x="10" y="10"/>
                    </a:lnTo>
                    <a:lnTo>
                      <a:pt x="21" y="10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16" name="Freeform 294"/>
              <p:cNvSpPr>
                <a:spLocks/>
              </p:cNvSpPr>
              <p:nvPr/>
            </p:nvSpPr>
            <p:spPr bwMode="auto">
              <a:xfrm>
                <a:off x="1671" y="2432"/>
                <a:ext cx="7" cy="279"/>
              </a:xfrm>
              <a:custGeom>
                <a:avLst/>
                <a:gdLst>
                  <a:gd name="T0" fmla="*/ 1 w 21"/>
                  <a:gd name="T1" fmla="*/ 0 h 836"/>
                  <a:gd name="T2" fmla="*/ 0 w 21"/>
                  <a:gd name="T3" fmla="*/ 0 h 836"/>
                  <a:gd name="T4" fmla="*/ 0 w 21"/>
                  <a:gd name="T5" fmla="*/ 31 h 836"/>
                  <a:gd name="T6" fmla="*/ 1 w 21"/>
                  <a:gd name="T7" fmla="*/ 31 h 836"/>
                  <a:gd name="T8" fmla="*/ 1 w 21"/>
                  <a:gd name="T9" fmla="*/ 0 h 836"/>
                  <a:gd name="T10" fmla="*/ 0 w 21"/>
                  <a:gd name="T11" fmla="*/ 1 h 836"/>
                  <a:gd name="T12" fmla="*/ 1 w 21"/>
                  <a:gd name="T13" fmla="*/ 0 h 836"/>
                  <a:gd name="T14" fmla="*/ 1 w 21"/>
                  <a:gd name="T15" fmla="*/ 0 h 836"/>
                  <a:gd name="T16" fmla="*/ 0 w 21"/>
                  <a:gd name="T17" fmla="*/ 0 h 836"/>
                  <a:gd name="T18" fmla="*/ 0 w 21"/>
                  <a:gd name="T19" fmla="*/ 0 h 836"/>
                  <a:gd name="T20" fmla="*/ 0 w 21"/>
                  <a:gd name="T21" fmla="*/ 0 h 836"/>
                  <a:gd name="T22" fmla="*/ 1 w 21"/>
                  <a:gd name="T23" fmla="*/ 0 h 8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836"/>
                  <a:gd name="T38" fmla="*/ 21 w 21"/>
                  <a:gd name="T39" fmla="*/ 836 h 8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836">
                    <a:moveTo>
                      <a:pt x="15" y="0"/>
                    </a:moveTo>
                    <a:lnTo>
                      <a:pt x="0" y="11"/>
                    </a:lnTo>
                    <a:lnTo>
                      <a:pt x="0" y="836"/>
                    </a:lnTo>
                    <a:lnTo>
                      <a:pt x="21" y="836"/>
                    </a:lnTo>
                    <a:lnTo>
                      <a:pt x="21" y="11"/>
                    </a:lnTo>
                    <a:lnTo>
                      <a:pt x="5" y="20"/>
                    </a:lnTo>
                    <a:lnTo>
                      <a:pt x="21" y="11"/>
                    </a:lnTo>
                    <a:lnTo>
                      <a:pt x="21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1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17" name="Freeform 295"/>
              <p:cNvSpPr>
                <a:spLocks/>
              </p:cNvSpPr>
              <p:nvPr/>
            </p:nvSpPr>
            <p:spPr bwMode="auto">
              <a:xfrm>
                <a:off x="1673" y="2432"/>
                <a:ext cx="223" cy="133"/>
              </a:xfrm>
              <a:custGeom>
                <a:avLst/>
                <a:gdLst>
                  <a:gd name="T0" fmla="*/ 25 w 670"/>
                  <a:gd name="T1" fmla="*/ 14 h 398"/>
                  <a:gd name="T2" fmla="*/ 25 w 670"/>
                  <a:gd name="T3" fmla="*/ 14 h 398"/>
                  <a:gd name="T4" fmla="*/ 0 w 670"/>
                  <a:gd name="T5" fmla="*/ 0 h 398"/>
                  <a:gd name="T6" fmla="*/ 0 w 670"/>
                  <a:gd name="T7" fmla="*/ 1 h 398"/>
                  <a:gd name="T8" fmla="*/ 24 w 670"/>
                  <a:gd name="T9" fmla="*/ 15 h 398"/>
                  <a:gd name="T10" fmla="*/ 25 w 670"/>
                  <a:gd name="T11" fmla="*/ 14 h 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0"/>
                  <a:gd name="T19" fmla="*/ 0 h 398"/>
                  <a:gd name="T20" fmla="*/ 670 w 670"/>
                  <a:gd name="T21" fmla="*/ 398 h 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0" h="398">
                    <a:moveTo>
                      <a:pt x="664" y="387"/>
                    </a:moveTo>
                    <a:lnTo>
                      <a:pt x="670" y="383"/>
                    </a:lnTo>
                    <a:lnTo>
                      <a:pt x="10" y="0"/>
                    </a:lnTo>
                    <a:lnTo>
                      <a:pt x="0" y="20"/>
                    </a:lnTo>
                    <a:lnTo>
                      <a:pt x="660" y="398"/>
                    </a:lnTo>
                    <a:lnTo>
                      <a:pt x="664" y="3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18" name="Freeform 296"/>
              <p:cNvSpPr>
                <a:spLocks/>
              </p:cNvSpPr>
              <p:nvPr/>
            </p:nvSpPr>
            <p:spPr bwMode="auto">
              <a:xfrm>
                <a:off x="1893" y="2560"/>
                <a:ext cx="5" cy="5"/>
              </a:xfrm>
              <a:custGeom>
                <a:avLst/>
                <a:gdLst>
                  <a:gd name="T0" fmla="*/ 0 w 15"/>
                  <a:gd name="T1" fmla="*/ 1 h 15"/>
                  <a:gd name="T2" fmla="*/ 0 w 15"/>
                  <a:gd name="T3" fmla="*/ 1 h 15"/>
                  <a:gd name="T4" fmla="*/ 1 w 15"/>
                  <a:gd name="T5" fmla="*/ 0 h 15"/>
                  <a:gd name="T6" fmla="*/ 1 w 15"/>
                  <a:gd name="T7" fmla="*/ 0 h 15"/>
                  <a:gd name="T8" fmla="*/ 0 w 15"/>
                  <a:gd name="T9" fmla="*/ 0 h 15"/>
                  <a:gd name="T10" fmla="*/ 0 w 15"/>
                  <a:gd name="T11" fmla="*/ 1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0" y="15"/>
                    </a:moveTo>
                    <a:lnTo>
                      <a:pt x="10" y="15"/>
                    </a:lnTo>
                    <a:lnTo>
                      <a:pt x="15" y="10"/>
                    </a:lnTo>
                    <a:lnTo>
                      <a:pt x="15" y="4"/>
                    </a:lnTo>
                    <a:lnTo>
                      <a:pt x="10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19" name="Freeform 297"/>
              <p:cNvSpPr>
                <a:spLocks/>
              </p:cNvSpPr>
              <p:nvPr/>
            </p:nvSpPr>
            <p:spPr bwMode="auto">
              <a:xfrm>
                <a:off x="1762" y="2658"/>
                <a:ext cx="7" cy="4"/>
              </a:xfrm>
              <a:custGeom>
                <a:avLst/>
                <a:gdLst>
                  <a:gd name="T0" fmla="*/ 0 w 20"/>
                  <a:gd name="T1" fmla="*/ 0 h 11"/>
                  <a:gd name="T2" fmla="*/ 0 w 20"/>
                  <a:gd name="T3" fmla="*/ 0 h 11"/>
                  <a:gd name="T4" fmla="*/ 0 w 20"/>
                  <a:gd name="T5" fmla="*/ 0 h 11"/>
                  <a:gd name="T6" fmla="*/ 1 w 20"/>
                  <a:gd name="T7" fmla="*/ 0 h 11"/>
                  <a:gd name="T8" fmla="*/ 1 w 20"/>
                  <a:gd name="T9" fmla="*/ 0 h 11"/>
                  <a:gd name="T10" fmla="*/ 0 w 20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1"/>
                  <a:gd name="T20" fmla="*/ 20 w 20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1">
                    <a:moveTo>
                      <a:pt x="0" y="0"/>
                    </a:moveTo>
                    <a:lnTo>
                      <a:pt x="5" y="6"/>
                    </a:lnTo>
                    <a:lnTo>
                      <a:pt x="9" y="11"/>
                    </a:lnTo>
                    <a:lnTo>
                      <a:pt x="20" y="6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20" name="Freeform 298"/>
              <p:cNvSpPr>
                <a:spLocks/>
              </p:cNvSpPr>
              <p:nvPr/>
            </p:nvSpPr>
            <p:spPr bwMode="auto">
              <a:xfrm>
                <a:off x="1762" y="2590"/>
                <a:ext cx="7" cy="68"/>
              </a:xfrm>
              <a:custGeom>
                <a:avLst/>
                <a:gdLst>
                  <a:gd name="T0" fmla="*/ 1 w 20"/>
                  <a:gd name="T1" fmla="*/ 0 h 205"/>
                  <a:gd name="T2" fmla="*/ 0 w 20"/>
                  <a:gd name="T3" fmla="*/ 0 h 205"/>
                  <a:gd name="T4" fmla="*/ 0 w 20"/>
                  <a:gd name="T5" fmla="*/ 8 h 205"/>
                  <a:gd name="T6" fmla="*/ 1 w 20"/>
                  <a:gd name="T7" fmla="*/ 8 h 205"/>
                  <a:gd name="T8" fmla="*/ 1 w 20"/>
                  <a:gd name="T9" fmla="*/ 0 h 205"/>
                  <a:gd name="T10" fmla="*/ 0 w 20"/>
                  <a:gd name="T11" fmla="*/ 1 h 205"/>
                  <a:gd name="T12" fmla="*/ 1 w 20"/>
                  <a:gd name="T13" fmla="*/ 0 h 205"/>
                  <a:gd name="T14" fmla="*/ 1 w 20"/>
                  <a:gd name="T15" fmla="*/ 0 h 205"/>
                  <a:gd name="T16" fmla="*/ 0 w 20"/>
                  <a:gd name="T17" fmla="*/ 0 h 205"/>
                  <a:gd name="T18" fmla="*/ 0 w 20"/>
                  <a:gd name="T19" fmla="*/ 0 h 205"/>
                  <a:gd name="T20" fmla="*/ 0 w 20"/>
                  <a:gd name="T21" fmla="*/ 0 h 205"/>
                  <a:gd name="T22" fmla="*/ 1 w 20"/>
                  <a:gd name="T23" fmla="*/ 0 h 2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205"/>
                  <a:gd name="T38" fmla="*/ 20 w 20"/>
                  <a:gd name="T39" fmla="*/ 205 h 20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205">
                    <a:moveTo>
                      <a:pt x="15" y="4"/>
                    </a:moveTo>
                    <a:lnTo>
                      <a:pt x="0" y="9"/>
                    </a:lnTo>
                    <a:lnTo>
                      <a:pt x="0" y="205"/>
                    </a:lnTo>
                    <a:lnTo>
                      <a:pt x="20" y="205"/>
                    </a:lnTo>
                    <a:lnTo>
                      <a:pt x="20" y="9"/>
                    </a:lnTo>
                    <a:lnTo>
                      <a:pt x="5" y="20"/>
                    </a:lnTo>
                    <a:lnTo>
                      <a:pt x="20" y="9"/>
                    </a:lnTo>
                    <a:lnTo>
                      <a:pt x="20" y="4"/>
                    </a:lnTo>
                    <a:lnTo>
                      <a:pt x="9" y="0"/>
                    </a:lnTo>
                    <a:lnTo>
                      <a:pt x="5" y="4"/>
                    </a:lnTo>
                    <a:lnTo>
                      <a:pt x="0" y="9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21" name="Freeform 299"/>
              <p:cNvSpPr>
                <a:spLocks/>
              </p:cNvSpPr>
              <p:nvPr/>
            </p:nvSpPr>
            <p:spPr bwMode="auto">
              <a:xfrm>
                <a:off x="1764" y="2591"/>
                <a:ext cx="41" cy="26"/>
              </a:xfrm>
              <a:custGeom>
                <a:avLst/>
                <a:gdLst>
                  <a:gd name="T0" fmla="*/ 4 w 125"/>
                  <a:gd name="T1" fmla="*/ 3 h 76"/>
                  <a:gd name="T2" fmla="*/ 4 w 125"/>
                  <a:gd name="T3" fmla="*/ 2 h 76"/>
                  <a:gd name="T4" fmla="*/ 0 w 125"/>
                  <a:gd name="T5" fmla="*/ 0 h 76"/>
                  <a:gd name="T6" fmla="*/ 0 w 125"/>
                  <a:gd name="T7" fmla="*/ 1 h 76"/>
                  <a:gd name="T8" fmla="*/ 4 w 125"/>
                  <a:gd name="T9" fmla="*/ 3 h 76"/>
                  <a:gd name="T10" fmla="*/ 4 w 125"/>
                  <a:gd name="T11" fmla="*/ 3 h 76"/>
                  <a:gd name="T12" fmla="*/ 4 w 125"/>
                  <a:gd name="T13" fmla="*/ 3 h 76"/>
                  <a:gd name="T14" fmla="*/ 4 w 125"/>
                  <a:gd name="T15" fmla="*/ 3 h 76"/>
                  <a:gd name="T16" fmla="*/ 4 w 125"/>
                  <a:gd name="T17" fmla="*/ 3 h 76"/>
                  <a:gd name="T18" fmla="*/ 4 w 125"/>
                  <a:gd name="T19" fmla="*/ 3 h 76"/>
                  <a:gd name="T20" fmla="*/ 4 w 125"/>
                  <a:gd name="T21" fmla="*/ 2 h 76"/>
                  <a:gd name="T22" fmla="*/ 4 w 125"/>
                  <a:gd name="T23" fmla="*/ 3 h 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5"/>
                  <a:gd name="T37" fmla="*/ 0 h 76"/>
                  <a:gd name="T38" fmla="*/ 125 w 125"/>
                  <a:gd name="T39" fmla="*/ 76 h 7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5" h="76">
                    <a:moveTo>
                      <a:pt x="125" y="71"/>
                    </a:moveTo>
                    <a:lnTo>
                      <a:pt x="121" y="61"/>
                    </a:lnTo>
                    <a:lnTo>
                      <a:pt x="10" y="0"/>
                    </a:lnTo>
                    <a:lnTo>
                      <a:pt x="0" y="16"/>
                    </a:lnTo>
                    <a:lnTo>
                      <a:pt x="111" y="76"/>
                    </a:lnTo>
                    <a:lnTo>
                      <a:pt x="106" y="71"/>
                    </a:lnTo>
                    <a:lnTo>
                      <a:pt x="111" y="76"/>
                    </a:lnTo>
                    <a:lnTo>
                      <a:pt x="116" y="76"/>
                    </a:lnTo>
                    <a:lnTo>
                      <a:pt x="121" y="71"/>
                    </a:lnTo>
                    <a:lnTo>
                      <a:pt x="125" y="66"/>
                    </a:lnTo>
                    <a:lnTo>
                      <a:pt x="121" y="61"/>
                    </a:lnTo>
                    <a:lnTo>
                      <a:pt x="125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22" name="Freeform 300"/>
              <p:cNvSpPr>
                <a:spLocks/>
              </p:cNvSpPr>
              <p:nvPr/>
            </p:nvSpPr>
            <p:spPr bwMode="auto">
              <a:xfrm>
                <a:off x="1799" y="2615"/>
                <a:ext cx="6" cy="67"/>
              </a:xfrm>
              <a:custGeom>
                <a:avLst/>
                <a:gdLst>
                  <a:gd name="T0" fmla="*/ 0 w 19"/>
                  <a:gd name="T1" fmla="*/ 7 h 201"/>
                  <a:gd name="T2" fmla="*/ 1 w 19"/>
                  <a:gd name="T3" fmla="*/ 7 h 201"/>
                  <a:gd name="T4" fmla="*/ 1 w 19"/>
                  <a:gd name="T5" fmla="*/ 0 h 201"/>
                  <a:gd name="T6" fmla="*/ 0 w 19"/>
                  <a:gd name="T7" fmla="*/ 0 h 201"/>
                  <a:gd name="T8" fmla="*/ 0 w 19"/>
                  <a:gd name="T9" fmla="*/ 7 h 201"/>
                  <a:gd name="T10" fmla="*/ 1 w 19"/>
                  <a:gd name="T11" fmla="*/ 7 h 201"/>
                  <a:gd name="T12" fmla="*/ 0 w 19"/>
                  <a:gd name="T13" fmla="*/ 7 h 201"/>
                  <a:gd name="T14" fmla="*/ 0 w 19"/>
                  <a:gd name="T15" fmla="*/ 7 h 201"/>
                  <a:gd name="T16" fmla="*/ 0 w 19"/>
                  <a:gd name="T17" fmla="*/ 7 h 201"/>
                  <a:gd name="T18" fmla="*/ 1 w 19"/>
                  <a:gd name="T19" fmla="*/ 7 h 201"/>
                  <a:gd name="T20" fmla="*/ 1 w 19"/>
                  <a:gd name="T21" fmla="*/ 7 h 201"/>
                  <a:gd name="T22" fmla="*/ 0 w 19"/>
                  <a:gd name="T23" fmla="*/ 7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"/>
                  <a:gd name="T37" fmla="*/ 0 h 201"/>
                  <a:gd name="T38" fmla="*/ 19 w 19"/>
                  <a:gd name="T39" fmla="*/ 201 h 2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" h="201">
                    <a:moveTo>
                      <a:pt x="5" y="201"/>
                    </a:moveTo>
                    <a:lnTo>
                      <a:pt x="19" y="191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191"/>
                    </a:lnTo>
                    <a:lnTo>
                      <a:pt x="15" y="186"/>
                    </a:lnTo>
                    <a:lnTo>
                      <a:pt x="0" y="191"/>
                    </a:lnTo>
                    <a:lnTo>
                      <a:pt x="0" y="201"/>
                    </a:lnTo>
                    <a:lnTo>
                      <a:pt x="10" y="201"/>
                    </a:lnTo>
                    <a:lnTo>
                      <a:pt x="15" y="201"/>
                    </a:lnTo>
                    <a:lnTo>
                      <a:pt x="19" y="191"/>
                    </a:lnTo>
                    <a:lnTo>
                      <a:pt x="5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23" name="Freeform 301"/>
              <p:cNvSpPr>
                <a:spLocks/>
              </p:cNvSpPr>
              <p:nvPr/>
            </p:nvSpPr>
            <p:spPr bwMode="auto">
              <a:xfrm>
                <a:off x="1764" y="2655"/>
                <a:ext cx="40" cy="27"/>
              </a:xfrm>
              <a:custGeom>
                <a:avLst/>
                <a:gdLst>
                  <a:gd name="T0" fmla="*/ 0 w 121"/>
                  <a:gd name="T1" fmla="*/ 0 h 80"/>
                  <a:gd name="T2" fmla="*/ 0 w 121"/>
                  <a:gd name="T3" fmla="*/ 1 h 80"/>
                  <a:gd name="T4" fmla="*/ 4 w 121"/>
                  <a:gd name="T5" fmla="*/ 3 h 80"/>
                  <a:gd name="T6" fmla="*/ 4 w 121"/>
                  <a:gd name="T7" fmla="*/ 2 h 80"/>
                  <a:gd name="T8" fmla="*/ 0 w 121"/>
                  <a:gd name="T9" fmla="*/ 0 h 80"/>
                  <a:gd name="T10" fmla="*/ 0 w 121"/>
                  <a:gd name="T11" fmla="*/ 0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1"/>
                  <a:gd name="T19" fmla="*/ 0 h 80"/>
                  <a:gd name="T20" fmla="*/ 121 w 121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1" h="80">
                    <a:moveTo>
                      <a:pt x="4" y="9"/>
                    </a:moveTo>
                    <a:lnTo>
                      <a:pt x="0" y="15"/>
                    </a:lnTo>
                    <a:lnTo>
                      <a:pt x="111" y="80"/>
                    </a:lnTo>
                    <a:lnTo>
                      <a:pt x="121" y="65"/>
                    </a:lnTo>
                    <a:lnTo>
                      <a:pt x="10" y="0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24" name="Freeform 302"/>
              <p:cNvSpPr>
                <a:spLocks/>
              </p:cNvSpPr>
              <p:nvPr/>
            </p:nvSpPr>
            <p:spPr bwMode="auto">
              <a:xfrm>
                <a:off x="1762" y="2655"/>
                <a:ext cx="5" cy="5"/>
              </a:xfrm>
              <a:custGeom>
                <a:avLst/>
                <a:gdLst>
                  <a:gd name="T0" fmla="*/ 1 w 15"/>
                  <a:gd name="T1" fmla="*/ 0 h 15"/>
                  <a:gd name="T2" fmla="*/ 0 w 15"/>
                  <a:gd name="T3" fmla="*/ 0 h 15"/>
                  <a:gd name="T4" fmla="*/ 0 w 15"/>
                  <a:gd name="T5" fmla="*/ 0 h 15"/>
                  <a:gd name="T6" fmla="*/ 0 w 15"/>
                  <a:gd name="T7" fmla="*/ 0 h 15"/>
                  <a:gd name="T8" fmla="*/ 0 w 15"/>
                  <a:gd name="T9" fmla="*/ 1 h 15"/>
                  <a:gd name="T10" fmla="*/ 1 w 15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15" y="0"/>
                    </a:moveTo>
                    <a:lnTo>
                      <a:pt x="9" y="0"/>
                    </a:lnTo>
                    <a:lnTo>
                      <a:pt x="5" y="4"/>
                    </a:lnTo>
                    <a:lnTo>
                      <a:pt x="0" y="9"/>
                    </a:lnTo>
                    <a:lnTo>
                      <a:pt x="5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25" name="Freeform 303"/>
              <p:cNvSpPr>
                <a:spLocks/>
              </p:cNvSpPr>
              <p:nvPr/>
            </p:nvSpPr>
            <p:spPr bwMode="auto">
              <a:xfrm>
                <a:off x="1891" y="2837"/>
                <a:ext cx="7" cy="3"/>
              </a:xfrm>
              <a:custGeom>
                <a:avLst/>
                <a:gdLst>
                  <a:gd name="T0" fmla="*/ 0 w 20"/>
                  <a:gd name="T1" fmla="*/ 0 h 10"/>
                  <a:gd name="T2" fmla="*/ 0 w 20"/>
                  <a:gd name="T3" fmla="*/ 0 h 10"/>
                  <a:gd name="T4" fmla="*/ 0 w 20"/>
                  <a:gd name="T5" fmla="*/ 0 h 10"/>
                  <a:gd name="T6" fmla="*/ 1 w 20"/>
                  <a:gd name="T7" fmla="*/ 0 h 10"/>
                  <a:gd name="T8" fmla="*/ 1 w 20"/>
                  <a:gd name="T9" fmla="*/ 0 h 10"/>
                  <a:gd name="T10" fmla="*/ 0 w 20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0"/>
                  <a:gd name="T20" fmla="*/ 20 w 20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0">
                    <a:moveTo>
                      <a:pt x="0" y="0"/>
                    </a:moveTo>
                    <a:lnTo>
                      <a:pt x="5" y="10"/>
                    </a:lnTo>
                    <a:lnTo>
                      <a:pt x="9" y="10"/>
                    </a:lnTo>
                    <a:lnTo>
                      <a:pt x="20" y="10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26" name="Freeform 304"/>
              <p:cNvSpPr>
                <a:spLocks/>
              </p:cNvSpPr>
              <p:nvPr/>
            </p:nvSpPr>
            <p:spPr bwMode="auto">
              <a:xfrm>
                <a:off x="1891" y="2561"/>
                <a:ext cx="7" cy="276"/>
              </a:xfrm>
              <a:custGeom>
                <a:avLst/>
                <a:gdLst>
                  <a:gd name="T0" fmla="*/ 0 w 20"/>
                  <a:gd name="T1" fmla="*/ 0 h 827"/>
                  <a:gd name="T2" fmla="*/ 0 w 20"/>
                  <a:gd name="T3" fmla="*/ 0 h 827"/>
                  <a:gd name="T4" fmla="*/ 0 w 20"/>
                  <a:gd name="T5" fmla="*/ 31 h 827"/>
                  <a:gd name="T6" fmla="*/ 1 w 20"/>
                  <a:gd name="T7" fmla="*/ 31 h 827"/>
                  <a:gd name="T8" fmla="*/ 1 w 20"/>
                  <a:gd name="T9" fmla="*/ 0 h 827"/>
                  <a:gd name="T10" fmla="*/ 0 w 20"/>
                  <a:gd name="T11" fmla="*/ 0 h 8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827"/>
                  <a:gd name="T20" fmla="*/ 20 w 20"/>
                  <a:gd name="T21" fmla="*/ 827 h 8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827">
                    <a:moveTo>
                      <a:pt x="9" y="0"/>
                    </a:moveTo>
                    <a:lnTo>
                      <a:pt x="0" y="0"/>
                    </a:lnTo>
                    <a:lnTo>
                      <a:pt x="0" y="827"/>
                    </a:lnTo>
                    <a:lnTo>
                      <a:pt x="20" y="827"/>
                    </a:lnTo>
                    <a:lnTo>
                      <a:pt x="2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27" name="Freeform 305"/>
              <p:cNvSpPr>
                <a:spLocks/>
              </p:cNvSpPr>
              <p:nvPr/>
            </p:nvSpPr>
            <p:spPr bwMode="auto">
              <a:xfrm>
                <a:off x="1891" y="2558"/>
                <a:ext cx="7" cy="3"/>
              </a:xfrm>
              <a:custGeom>
                <a:avLst/>
                <a:gdLst>
                  <a:gd name="T0" fmla="*/ 1 w 20"/>
                  <a:gd name="T1" fmla="*/ 0 h 9"/>
                  <a:gd name="T2" fmla="*/ 1 w 20"/>
                  <a:gd name="T3" fmla="*/ 0 h 9"/>
                  <a:gd name="T4" fmla="*/ 0 w 20"/>
                  <a:gd name="T5" fmla="*/ 0 h 9"/>
                  <a:gd name="T6" fmla="*/ 0 w 20"/>
                  <a:gd name="T7" fmla="*/ 0 h 9"/>
                  <a:gd name="T8" fmla="*/ 0 w 20"/>
                  <a:gd name="T9" fmla="*/ 0 h 9"/>
                  <a:gd name="T10" fmla="*/ 1 w 20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9"/>
                  <a:gd name="T20" fmla="*/ 20 w 20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9">
                    <a:moveTo>
                      <a:pt x="20" y="9"/>
                    </a:moveTo>
                    <a:lnTo>
                      <a:pt x="20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28" name="Freeform 306"/>
              <p:cNvSpPr>
                <a:spLocks/>
              </p:cNvSpPr>
              <p:nvPr/>
            </p:nvSpPr>
            <p:spPr bwMode="auto">
              <a:xfrm>
                <a:off x="1455" y="2816"/>
                <a:ext cx="13" cy="17"/>
              </a:xfrm>
              <a:custGeom>
                <a:avLst/>
                <a:gdLst>
                  <a:gd name="T0" fmla="*/ 0 w 40"/>
                  <a:gd name="T1" fmla="*/ 0 h 50"/>
                  <a:gd name="T2" fmla="*/ 0 w 40"/>
                  <a:gd name="T3" fmla="*/ 1 h 50"/>
                  <a:gd name="T4" fmla="*/ 0 w 40"/>
                  <a:gd name="T5" fmla="*/ 2 h 50"/>
                  <a:gd name="T6" fmla="*/ 1 w 40"/>
                  <a:gd name="T7" fmla="*/ 2 h 50"/>
                  <a:gd name="T8" fmla="*/ 1 w 40"/>
                  <a:gd name="T9" fmla="*/ 2 h 50"/>
                  <a:gd name="T10" fmla="*/ 0 w 40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50"/>
                  <a:gd name="T20" fmla="*/ 40 w 4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50">
                    <a:moveTo>
                      <a:pt x="10" y="0"/>
                    </a:moveTo>
                    <a:lnTo>
                      <a:pt x="0" y="20"/>
                    </a:lnTo>
                    <a:lnTo>
                      <a:pt x="0" y="41"/>
                    </a:lnTo>
                    <a:lnTo>
                      <a:pt x="21" y="50"/>
                    </a:lnTo>
                    <a:lnTo>
                      <a:pt x="40" y="5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29" name="Freeform 307"/>
              <p:cNvSpPr>
                <a:spLocks/>
              </p:cNvSpPr>
              <p:nvPr/>
            </p:nvSpPr>
            <p:spPr bwMode="auto">
              <a:xfrm>
                <a:off x="1458" y="2630"/>
                <a:ext cx="331" cy="203"/>
              </a:xfrm>
              <a:custGeom>
                <a:avLst/>
                <a:gdLst>
                  <a:gd name="T0" fmla="*/ 36 w 992"/>
                  <a:gd name="T1" fmla="*/ 1 h 609"/>
                  <a:gd name="T2" fmla="*/ 36 w 992"/>
                  <a:gd name="T3" fmla="*/ 0 h 609"/>
                  <a:gd name="T4" fmla="*/ 0 w 992"/>
                  <a:gd name="T5" fmla="*/ 21 h 609"/>
                  <a:gd name="T6" fmla="*/ 1 w 992"/>
                  <a:gd name="T7" fmla="*/ 23 h 609"/>
                  <a:gd name="T8" fmla="*/ 37 w 992"/>
                  <a:gd name="T9" fmla="*/ 2 h 609"/>
                  <a:gd name="T10" fmla="*/ 36 w 992"/>
                  <a:gd name="T11" fmla="*/ 1 h 6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92"/>
                  <a:gd name="T19" fmla="*/ 0 h 609"/>
                  <a:gd name="T20" fmla="*/ 992 w 992"/>
                  <a:gd name="T21" fmla="*/ 609 h 6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92" h="609">
                    <a:moveTo>
                      <a:pt x="978" y="25"/>
                    </a:moveTo>
                    <a:lnTo>
                      <a:pt x="962" y="0"/>
                    </a:lnTo>
                    <a:lnTo>
                      <a:pt x="0" y="559"/>
                    </a:lnTo>
                    <a:lnTo>
                      <a:pt x="30" y="609"/>
                    </a:lnTo>
                    <a:lnTo>
                      <a:pt x="992" y="51"/>
                    </a:lnTo>
                    <a:lnTo>
                      <a:pt x="978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30" name="Freeform 308"/>
              <p:cNvSpPr>
                <a:spLocks/>
              </p:cNvSpPr>
              <p:nvPr/>
            </p:nvSpPr>
            <p:spPr bwMode="auto">
              <a:xfrm>
                <a:off x="1779" y="2630"/>
                <a:ext cx="15" cy="17"/>
              </a:xfrm>
              <a:custGeom>
                <a:avLst/>
                <a:gdLst>
                  <a:gd name="T0" fmla="*/ 1 w 46"/>
                  <a:gd name="T1" fmla="*/ 2 h 51"/>
                  <a:gd name="T2" fmla="*/ 2 w 46"/>
                  <a:gd name="T3" fmla="*/ 1 h 51"/>
                  <a:gd name="T4" fmla="*/ 1 w 46"/>
                  <a:gd name="T5" fmla="*/ 0 h 51"/>
                  <a:gd name="T6" fmla="*/ 1 w 46"/>
                  <a:gd name="T7" fmla="*/ 0 h 51"/>
                  <a:gd name="T8" fmla="*/ 0 w 46"/>
                  <a:gd name="T9" fmla="*/ 0 h 51"/>
                  <a:gd name="T10" fmla="*/ 1 w 46"/>
                  <a:gd name="T11" fmla="*/ 2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51"/>
                  <a:gd name="T20" fmla="*/ 46 w 46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51">
                    <a:moveTo>
                      <a:pt x="30" y="51"/>
                    </a:moveTo>
                    <a:lnTo>
                      <a:pt x="46" y="30"/>
                    </a:lnTo>
                    <a:lnTo>
                      <a:pt x="41" y="10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3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31" name="Freeform 309"/>
              <p:cNvSpPr>
                <a:spLocks/>
              </p:cNvSpPr>
              <p:nvPr/>
            </p:nvSpPr>
            <p:spPr bwMode="auto">
              <a:xfrm>
                <a:off x="1441" y="2825"/>
                <a:ext cx="15" cy="18"/>
              </a:xfrm>
              <a:custGeom>
                <a:avLst/>
                <a:gdLst>
                  <a:gd name="T0" fmla="*/ 1 w 45"/>
                  <a:gd name="T1" fmla="*/ 0 h 55"/>
                  <a:gd name="T2" fmla="*/ 0 w 45"/>
                  <a:gd name="T3" fmla="*/ 1 h 55"/>
                  <a:gd name="T4" fmla="*/ 0 w 45"/>
                  <a:gd name="T5" fmla="*/ 1 h 55"/>
                  <a:gd name="T6" fmla="*/ 1 w 45"/>
                  <a:gd name="T7" fmla="*/ 2 h 55"/>
                  <a:gd name="T8" fmla="*/ 2 w 45"/>
                  <a:gd name="T9" fmla="*/ 2 h 55"/>
                  <a:gd name="T10" fmla="*/ 1 w 45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55"/>
                  <a:gd name="T20" fmla="*/ 45 w 45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55">
                    <a:moveTo>
                      <a:pt x="15" y="0"/>
                    </a:moveTo>
                    <a:lnTo>
                      <a:pt x="0" y="20"/>
                    </a:lnTo>
                    <a:lnTo>
                      <a:pt x="4" y="41"/>
                    </a:lnTo>
                    <a:lnTo>
                      <a:pt x="25" y="55"/>
                    </a:lnTo>
                    <a:lnTo>
                      <a:pt x="45" y="5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32" name="Freeform 310"/>
              <p:cNvSpPr>
                <a:spLocks/>
              </p:cNvSpPr>
              <p:nvPr/>
            </p:nvSpPr>
            <p:spPr bwMode="auto">
              <a:xfrm>
                <a:off x="1446" y="2630"/>
                <a:ext cx="346" cy="211"/>
              </a:xfrm>
              <a:custGeom>
                <a:avLst/>
                <a:gdLst>
                  <a:gd name="T0" fmla="*/ 38 w 1038"/>
                  <a:gd name="T1" fmla="*/ 1 h 634"/>
                  <a:gd name="T2" fmla="*/ 37 w 1038"/>
                  <a:gd name="T3" fmla="*/ 0 h 634"/>
                  <a:gd name="T4" fmla="*/ 0 w 1038"/>
                  <a:gd name="T5" fmla="*/ 22 h 634"/>
                  <a:gd name="T6" fmla="*/ 1 w 1038"/>
                  <a:gd name="T7" fmla="*/ 23 h 634"/>
                  <a:gd name="T8" fmla="*/ 38 w 1038"/>
                  <a:gd name="T9" fmla="*/ 2 h 634"/>
                  <a:gd name="T10" fmla="*/ 38 w 1038"/>
                  <a:gd name="T11" fmla="*/ 1 h 6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38"/>
                  <a:gd name="T19" fmla="*/ 0 h 634"/>
                  <a:gd name="T20" fmla="*/ 1038 w 1038"/>
                  <a:gd name="T21" fmla="*/ 634 h 6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38" h="634">
                    <a:moveTo>
                      <a:pt x="1022" y="25"/>
                    </a:moveTo>
                    <a:lnTo>
                      <a:pt x="1007" y="0"/>
                    </a:lnTo>
                    <a:lnTo>
                      <a:pt x="0" y="584"/>
                    </a:lnTo>
                    <a:lnTo>
                      <a:pt x="30" y="634"/>
                    </a:lnTo>
                    <a:lnTo>
                      <a:pt x="1038" y="51"/>
                    </a:lnTo>
                    <a:lnTo>
                      <a:pt x="1022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33" name="Freeform 311"/>
              <p:cNvSpPr>
                <a:spLocks/>
              </p:cNvSpPr>
              <p:nvPr/>
            </p:nvSpPr>
            <p:spPr bwMode="auto">
              <a:xfrm>
                <a:off x="1782" y="2630"/>
                <a:ext cx="15" cy="17"/>
              </a:xfrm>
              <a:custGeom>
                <a:avLst/>
                <a:gdLst>
                  <a:gd name="T0" fmla="*/ 1 w 45"/>
                  <a:gd name="T1" fmla="*/ 2 h 51"/>
                  <a:gd name="T2" fmla="*/ 2 w 45"/>
                  <a:gd name="T3" fmla="*/ 1 h 51"/>
                  <a:gd name="T4" fmla="*/ 1 w 45"/>
                  <a:gd name="T5" fmla="*/ 0 h 51"/>
                  <a:gd name="T6" fmla="*/ 1 w 45"/>
                  <a:gd name="T7" fmla="*/ 0 h 51"/>
                  <a:gd name="T8" fmla="*/ 0 w 45"/>
                  <a:gd name="T9" fmla="*/ 0 h 51"/>
                  <a:gd name="T10" fmla="*/ 1 w 45"/>
                  <a:gd name="T11" fmla="*/ 2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51"/>
                  <a:gd name="T20" fmla="*/ 45 w 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51">
                    <a:moveTo>
                      <a:pt x="31" y="51"/>
                    </a:moveTo>
                    <a:lnTo>
                      <a:pt x="45" y="30"/>
                    </a:lnTo>
                    <a:lnTo>
                      <a:pt x="40" y="10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31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34" name="Freeform 312"/>
              <p:cNvSpPr>
                <a:spLocks/>
              </p:cNvSpPr>
              <p:nvPr/>
            </p:nvSpPr>
            <p:spPr bwMode="auto">
              <a:xfrm>
                <a:off x="1361" y="2754"/>
                <a:ext cx="169" cy="172"/>
              </a:xfrm>
              <a:custGeom>
                <a:avLst/>
                <a:gdLst>
                  <a:gd name="T0" fmla="*/ 9 w 508"/>
                  <a:gd name="T1" fmla="*/ 0 h 515"/>
                  <a:gd name="T2" fmla="*/ 11 w 508"/>
                  <a:gd name="T3" fmla="*/ 0 h 515"/>
                  <a:gd name="T4" fmla="*/ 13 w 508"/>
                  <a:gd name="T5" fmla="*/ 1 h 515"/>
                  <a:gd name="T6" fmla="*/ 14 w 508"/>
                  <a:gd name="T7" fmla="*/ 2 h 515"/>
                  <a:gd name="T8" fmla="*/ 16 w 508"/>
                  <a:gd name="T9" fmla="*/ 3 h 515"/>
                  <a:gd name="T10" fmla="*/ 17 w 508"/>
                  <a:gd name="T11" fmla="*/ 4 h 515"/>
                  <a:gd name="T12" fmla="*/ 18 w 508"/>
                  <a:gd name="T13" fmla="*/ 6 h 515"/>
                  <a:gd name="T14" fmla="*/ 19 w 508"/>
                  <a:gd name="T15" fmla="*/ 8 h 515"/>
                  <a:gd name="T16" fmla="*/ 19 w 508"/>
                  <a:gd name="T17" fmla="*/ 10 h 515"/>
                  <a:gd name="T18" fmla="*/ 19 w 508"/>
                  <a:gd name="T19" fmla="*/ 11 h 515"/>
                  <a:gd name="T20" fmla="*/ 18 w 508"/>
                  <a:gd name="T21" fmla="*/ 13 h 515"/>
                  <a:gd name="T22" fmla="*/ 17 w 508"/>
                  <a:gd name="T23" fmla="*/ 15 h 515"/>
                  <a:gd name="T24" fmla="*/ 16 w 508"/>
                  <a:gd name="T25" fmla="*/ 16 h 515"/>
                  <a:gd name="T26" fmla="*/ 14 w 508"/>
                  <a:gd name="T27" fmla="*/ 17 h 515"/>
                  <a:gd name="T28" fmla="*/ 13 w 508"/>
                  <a:gd name="T29" fmla="*/ 18 h 515"/>
                  <a:gd name="T30" fmla="*/ 11 w 508"/>
                  <a:gd name="T31" fmla="*/ 19 h 515"/>
                  <a:gd name="T32" fmla="*/ 9 w 508"/>
                  <a:gd name="T33" fmla="*/ 19 h 515"/>
                  <a:gd name="T34" fmla="*/ 7 w 508"/>
                  <a:gd name="T35" fmla="*/ 19 h 515"/>
                  <a:gd name="T36" fmla="*/ 6 w 508"/>
                  <a:gd name="T37" fmla="*/ 18 h 515"/>
                  <a:gd name="T38" fmla="*/ 4 w 508"/>
                  <a:gd name="T39" fmla="*/ 17 h 515"/>
                  <a:gd name="T40" fmla="*/ 3 w 508"/>
                  <a:gd name="T41" fmla="*/ 16 h 515"/>
                  <a:gd name="T42" fmla="*/ 1 w 508"/>
                  <a:gd name="T43" fmla="*/ 15 h 515"/>
                  <a:gd name="T44" fmla="*/ 1 w 508"/>
                  <a:gd name="T45" fmla="*/ 13 h 515"/>
                  <a:gd name="T46" fmla="*/ 0 w 508"/>
                  <a:gd name="T47" fmla="*/ 11 h 515"/>
                  <a:gd name="T48" fmla="*/ 0 w 508"/>
                  <a:gd name="T49" fmla="*/ 10 h 515"/>
                  <a:gd name="T50" fmla="*/ 0 w 508"/>
                  <a:gd name="T51" fmla="*/ 8 h 515"/>
                  <a:gd name="T52" fmla="*/ 1 w 508"/>
                  <a:gd name="T53" fmla="*/ 6 h 515"/>
                  <a:gd name="T54" fmla="*/ 1 w 508"/>
                  <a:gd name="T55" fmla="*/ 4 h 515"/>
                  <a:gd name="T56" fmla="*/ 3 w 508"/>
                  <a:gd name="T57" fmla="*/ 3 h 515"/>
                  <a:gd name="T58" fmla="*/ 4 w 508"/>
                  <a:gd name="T59" fmla="*/ 2 h 515"/>
                  <a:gd name="T60" fmla="*/ 6 w 508"/>
                  <a:gd name="T61" fmla="*/ 1 h 515"/>
                  <a:gd name="T62" fmla="*/ 7 w 508"/>
                  <a:gd name="T63" fmla="*/ 0 h 515"/>
                  <a:gd name="T64" fmla="*/ 9 w 508"/>
                  <a:gd name="T65" fmla="*/ 0 h 5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08"/>
                  <a:gd name="T100" fmla="*/ 0 h 515"/>
                  <a:gd name="T101" fmla="*/ 508 w 508"/>
                  <a:gd name="T102" fmla="*/ 515 h 51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08" h="515">
                    <a:moveTo>
                      <a:pt x="252" y="0"/>
                    </a:moveTo>
                    <a:lnTo>
                      <a:pt x="303" y="6"/>
                    </a:lnTo>
                    <a:lnTo>
                      <a:pt x="353" y="25"/>
                    </a:lnTo>
                    <a:lnTo>
                      <a:pt x="392" y="46"/>
                    </a:lnTo>
                    <a:lnTo>
                      <a:pt x="433" y="76"/>
                    </a:lnTo>
                    <a:lnTo>
                      <a:pt x="463" y="116"/>
                    </a:lnTo>
                    <a:lnTo>
                      <a:pt x="488" y="157"/>
                    </a:lnTo>
                    <a:lnTo>
                      <a:pt x="504" y="207"/>
                    </a:lnTo>
                    <a:lnTo>
                      <a:pt x="508" y="258"/>
                    </a:lnTo>
                    <a:lnTo>
                      <a:pt x="504" y="308"/>
                    </a:lnTo>
                    <a:lnTo>
                      <a:pt x="488" y="358"/>
                    </a:lnTo>
                    <a:lnTo>
                      <a:pt x="463" y="399"/>
                    </a:lnTo>
                    <a:lnTo>
                      <a:pt x="433" y="439"/>
                    </a:lnTo>
                    <a:lnTo>
                      <a:pt x="392" y="469"/>
                    </a:lnTo>
                    <a:lnTo>
                      <a:pt x="353" y="490"/>
                    </a:lnTo>
                    <a:lnTo>
                      <a:pt x="303" y="509"/>
                    </a:lnTo>
                    <a:lnTo>
                      <a:pt x="252" y="515"/>
                    </a:lnTo>
                    <a:lnTo>
                      <a:pt x="201" y="509"/>
                    </a:lnTo>
                    <a:lnTo>
                      <a:pt x="157" y="490"/>
                    </a:lnTo>
                    <a:lnTo>
                      <a:pt x="111" y="469"/>
                    </a:lnTo>
                    <a:lnTo>
                      <a:pt x="70" y="439"/>
                    </a:lnTo>
                    <a:lnTo>
                      <a:pt x="40" y="399"/>
                    </a:lnTo>
                    <a:lnTo>
                      <a:pt x="20" y="358"/>
                    </a:lnTo>
                    <a:lnTo>
                      <a:pt x="5" y="308"/>
                    </a:lnTo>
                    <a:lnTo>
                      <a:pt x="0" y="258"/>
                    </a:lnTo>
                    <a:lnTo>
                      <a:pt x="5" y="207"/>
                    </a:lnTo>
                    <a:lnTo>
                      <a:pt x="20" y="157"/>
                    </a:lnTo>
                    <a:lnTo>
                      <a:pt x="40" y="116"/>
                    </a:lnTo>
                    <a:lnTo>
                      <a:pt x="70" y="76"/>
                    </a:lnTo>
                    <a:lnTo>
                      <a:pt x="111" y="46"/>
                    </a:lnTo>
                    <a:lnTo>
                      <a:pt x="157" y="25"/>
                    </a:lnTo>
                    <a:lnTo>
                      <a:pt x="201" y="6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35" name="Freeform 313"/>
              <p:cNvSpPr>
                <a:spLocks/>
              </p:cNvSpPr>
              <p:nvPr/>
            </p:nvSpPr>
            <p:spPr bwMode="auto">
              <a:xfrm>
                <a:off x="1445" y="2751"/>
                <a:ext cx="89" cy="89"/>
              </a:xfrm>
              <a:custGeom>
                <a:avLst/>
                <a:gdLst>
                  <a:gd name="T0" fmla="*/ 10 w 267"/>
                  <a:gd name="T1" fmla="*/ 10 h 267"/>
                  <a:gd name="T2" fmla="*/ 10 w 267"/>
                  <a:gd name="T3" fmla="*/ 8 h 267"/>
                  <a:gd name="T4" fmla="*/ 9 w 267"/>
                  <a:gd name="T5" fmla="*/ 6 h 267"/>
                  <a:gd name="T6" fmla="*/ 8 w 267"/>
                  <a:gd name="T7" fmla="*/ 4 h 267"/>
                  <a:gd name="T8" fmla="*/ 7 w 267"/>
                  <a:gd name="T9" fmla="*/ 3 h 267"/>
                  <a:gd name="T10" fmla="*/ 5 w 267"/>
                  <a:gd name="T11" fmla="*/ 2 h 267"/>
                  <a:gd name="T12" fmla="*/ 4 w 267"/>
                  <a:gd name="T13" fmla="*/ 1 h 267"/>
                  <a:gd name="T14" fmla="*/ 2 w 267"/>
                  <a:gd name="T15" fmla="*/ 0 h 267"/>
                  <a:gd name="T16" fmla="*/ 0 w 267"/>
                  <a:gd name="T17" fmla="*/ 0 h 267"/>
                  <a:gd name="T18" fmla="*/ 0 w 267"/>
                  <a:gd name="T19" fmla="*/ 1 h 267"/>
                  <a:gd name="T20" fmla="*/ 2 w 267"/>
                  <a:gd name="T21" fmla="*/ 1 h 267"/>
                  <a:gd name="T22" fmla="*/ 4 w 267"/>
                  <a:gd name="T23" fmla="*/ 2 h 267"/>
                  <a:gd name="T24" fmla="*/ 5 w 267"/>
                  <a:gd name="T25" fmla="*/ 2 h 267"/>
                  <a:gd name="T26" fmla="*/ 7 w 267"/>
                  <a:gd name="T27" fmla="*/ 4 h 267"/>
                  <a:gd name="T28" fmla="*/ 8 w 267"/>
                  <a:gd name="T29" fmla="*/ 5 h 267"/>
                  <a:gd name="T30" fmla="*/ 8 w 267"/>
                  <a:gd name="T31" fmla="*/ 6 h 267"/>
                  <a:gd name="T32" fmla="*/ 9 w 267"/>
                  <a:gd name="T33" fmla="*/ 8 h 267"/>
                  <a:gd name="T34" fmla="*/ 9 w 267"/>
                  <a:gd name="T35" fmla="*/ 10 h 267"/>
                  <a:gd name="T36" fmla="*/ 10 w 267"/>
                  <a:gd name="T37" fmla="*/ 10 h 26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7"/>
                  <a:gd name="T58" fmla="*/ 0 h 267"/>
                  <a:gd name="T59" fmla="*/ 267 w 267"/>
                  <a:gd name="T60" fmla="*/ 267 h 26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7" h="267">
                    <a:moveTo>
                      <a:pt x="267" y="267"/>
                    </a:moveTo>
                    <a:lnTo>
                      <a:pt x="261" y="212"/>
                    </a:lnTo>
                    <a:lnTo>
                      <a:pt x="247" y="161"/>
                    </a:lnTo>
                    <a:lnTo>
                      <a:pt x="222" y="121"/>
                    </a:lnTo>
                    <a:lnTo>
                      <a:pt x="191" y="80"/>
                    </a:lnTo>
                    <a:lnTo>
                      <a:pt x="146" y="50"/>
                    </a:lnTo>
                    <a:lnTo>
                      <a:pt x="106" y="20"/>
                    </a:lnTo>
                    <a:lnTo>
                      <a:pt x="55" y="5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51" y="30"/>
                    </a:lnTo>
                    <a:lnTo>
                      <a:pt x="95" y="45"/>
                    </a:lnTo>
                    <a:lnTo>
                      <a:pt x="136" y="66"/>
                    </a:lnTo>
                    <a:lnTo>
                      <a:pt x="176" y="95"/>
                    </a:lnTo>
                    <a:lnTo>
                      <a:pt x="206" y="130"/>
                    </a:lnTo>
                    <a:lnTo>
                      <a:pt x="227" y="171"/>
                    </a:lnTo>
                    <a:lnTo>
                      <a:pt x="242" y="216"/>
                    </a:lnTo>
                    <a:lnTo>
                      <a:pt x="247" y="267"/>
                    </a:lnTo>
                    <a:lnTo>
                      <a:pt x="267" y="2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36" name="Freeform 314"/>
              <p:cNvSpPr>
                <a:spLocks/>
              </p:cNvSpPr>
              <p:nvPr/>
            </p:nvSpPr>
            <p:spPr bwMode="auto">
              <a:xfrm>
                <a:off x="1445" y="2840"/>
                <a:ext cx="89" cy="89"/>
              </a:xfrm>
              <a:custGeom>
                <a:avLst/>
                <a:gdLst>
                  <a:gd name="T0" fmla="*/ 0 w 267"/>
                  <a:gd name="T1" fmla="*/ 10 h 266"/>
                  <a:gd name="T2" fmla="*/ 2 w 267"/>
                  <a:gd name="T3" fmla="*/ 10 h 266"/>
                  <a:gd name="T4" fmla="*/ 4 w 267"/>
                  <a:gd name="T5" fmla="*/ 9 h 266"/>
                  <a:gd name="T6" fmla="*/ 5 w 267"/>
                  <a:gd name="T7" fmla="*/ 8 h 266"/>
                  <a:gd name="T8" fmla="*/ 7 w 267"/>
                  <a:gd name="T9" fmla="*/ 7 h 266"/>
                  <a:gd name="T10" fmla="*/ 8 w 267"/>
                  <a:gd name="T11" fmla="*/ 5 h 266"/>
                  <a:gd name="T12" fmla="*/ 9 w 267"/>
                  <a:gd name="T13" fmla="*/ 4 h 266"/>
                  <a:gd name="T14" fmla="*/ 10 w 267"/>
                  <a:gd name="T15" fmla="*/ 2 h 266"/>
                  <a:gd name="T16" fmla="*/ 10 w 267"/>
                  <a:gd name="T17" fmla="*/ 0 h 266"/>
                  <a:gd name="T18" fmla="*/ 9 w 267"/>
                  <a:gd name="T19" fmla="*/ 0 h 266"/>
                  <a:gd name="T20" fmla="*/ 9 w 267"/>
                  <a:gd name="T21" fmla="*/ 2 h 266"/>
                  <a:gd name="T22" fmla="*/ 8 w 267"/>
                  <a:gd name="T23" fmla="*/ 4 h 266"/>
                  <a:gd name="T24" fmla="*/ 8 w 267"/>
                  <a:gd name="T25" fmla="*/ 5 h 266"/>
                  <a:gd name="T26" fmla="*/ 7 w 267"/>
                  <a:gd name="T27" fmla="*/ 6 h 266"/>
                  <a:gd name="T28" fmla="*/ 5 w 267"/>
                  <a:gd name="T29" fmla="*/ 7 h 266"/>
                  <a:gd name="T30" fmla="*/ 4 w 267"/>
                  <a:gd name="T31" fmla="*/ 8 h 266"/>
                  <a:gd name="T32" fmla="*/ 2 w 267"/>
                  <a:gd name="T33" fmla="*/ 9 h 266"/>
                  <a:gd name="T34" fmla="*/ 0 w 267"/>
                  <a:gd name="T35" fmla="*/ 9 h 266"/>
                  <a:gd name="T36" fmla="*/ 0 w 267"/>
                  <a:gd name="T37" fmla="*/ 10 h 2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7"/>
                  <a:gd name="T58" fmla="*/ 0 h 266"/>
                  <a:gd name="T59" fmla="*/ 267 w 267"/>
                  <a:gd name="T60" fmla="*/ 266 h 26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7" h="266">
                    <a:moveTo>
                      <a:pt x="0" y="266"/>
                    </a:moveTo>
                    <a:lnTo>
                      <a:pt x="55" y="262"/>
                    </a:lnTo>
                    <a:lnTo>
                      <a:pt x="106" y="241"/>
                    </a:lnTo>
                    <a:lnTo>
                      <a:pt x="146" y="216"/>
                    </a:lnTo>
                    <a:lnTo>
                      <a:pt x="191" y="186"/>
                    </a:lnTo>
                    <a:lnTo>
                      <a:pt x="222" y="145"/>
                    </a:lnTo>
                    <a:lnTo>
                      <a:pt x="247" y="105"/>
                    </a:lnTo>
                    <a:lnTo>
                      <a:pt x="261" y="50"/>
                    </a:lnTo>
                    <a:lnTo>
                      <a:pt x="267" y="0"/>
                    </a:lnTo>
                    <a:lnTo>
                      <a:pt x="247" y="0"/>
                    </a:lnTo>
                    <a:lnTo>
                      <a:pt x="242" y="45"/>
                    </a:lnTo>
                    <a:lnTo>
                      <a:pt x="227" y="95"/>
                    </a:lnTo>
                    <a:lnTo>
                      <a:pt x="206" y="136"/>
                    </a:lnTo>
                    <a:lnTo>
                      <a:pt x="176" y="171"/>
                    </a:lnTo>
                    <a:lnTo>
                      <a:pt x="136" y="201"/>
                    </a:lnTo>
                    <a:lnTo>
                      <a:pt x="95" y="221"/>
                    </a:lnTo>
                    <a:lnTo>
                      <a:pt x="51" y="236"/>
                    </a:lnTo>
                    <a:lnTo>
                      <a:pt x="0" y="241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37" name="Freeform 315"/>
              <p:cNvSpPr>
                <a:spLocks/>
              </p:cNvSpPr>
              <p:nvPr/>
            </p:nvSpPr>
            <p:spPr bwMode="auto">
              <a:xfrm>
                <a:off x="1357" y="2840"/>
                <a:ext cx="88" cy="89"/>
              </a:xfrm>
              <a:custGeom>
                <a:avLst/>
                <a:gdLst>
                  <a:gd name="T0" fmla="*/ 0 w 262"/>
                  <a:gd name="T1" fmla="*/ 0 h 266"/>
                  <a:gd name="T2" fmla="*/ 0 w 262"/>
                  <a:gd name="T3" fmla="*/ 2 h 266"/>
                  <a:gd name="T4" fmla="*/ 1 w 262"/>
                  <a:gd name="T5" fmla="*/ 4 h 266"/>
                  <a:gd name="T6" fmla="*/ 2 w 262"/>
                  <a:gd name="T7" fmla="*/ 5 h 266"/>
                  <a:gd name="T8" fmla="*/ 3 w 262"/>
                  <a:gd name="T9" fmla="*/ 7 h 266"/>
                  <a:gd name="T10" fmla="*/ 4 w 262"/>
                  <a:gd name="T11" fmla="*/ 8 h 266"/>
                  <a:gd name="T12" fmla="*/ 6 w 262"/>
                  <a:gd name="T13" fmla="*/ 9 h 266"/>
                  <a:gd name="T14" fmla="*/ 8 w 262"/>
                  <a:gd name="T15" fmla="*/ 10 h 266"/>
                  <a:gd name="T16" fmla="*/ 10 w 262"/>
                  <a:gd name="T17" fmla="*/ 10 h 266"/>
                  <a:gd name="T18" fmla="*/ 10 w 262"/>
                  <a:gd name="T19" fmla="*/ 9 h 266"/>
                  <a:gd name="T20" fmla="*/ 8 w 262"/>
                  <a:gd name="T21" fmla="*/ 9 h 266"/>
                  <a:gd name="T22" fmla="*/ 6 w 262"/>
                  <a:gd name="T23" fmla="*/ 8 h 266"/>
                  <a:gd name="T24" fmla="*/ 5 w 262"/>
                  <a:gd name="T25" fmla="*/ 7 h 266"/>
                  <a:gd name="T26" fmla="*/ 3 w 262"/>
                  <a:gd name="T27" fmla="*/ 6 h 266"/>
                  <a:gd name="T28" fmla="*/ 2 w 262"/>
                  <a:gd name="T29" fmla="*/ 5 h 266"/>
                  <a:gd name="T30" fmla="*/ 1 w 262"/>
                  <a:gd name="T31" fmla="*/ 4 h 266"/>
                  <a:gd name="T32" fmla="*/ 1 w 262"/>
                  <a:gd name="T33" fmla="*/ 2 h 266"/>
                  <a:gd name="T34" fmla="*/ 1 w 262"/>
                  <a:gd name="T35" fmla="*/ 0 h 266"/>
                  <a:gd name="T36" fmla="*/ 0 w 262"/>
                  <a:gd name="T37" fmla="*/ 0 h 2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2"/>
                  <a:gd name="T58" fmla="*/ 0 h 266"/>
                  <a:gd name="T59" fmla="*/ 262 w 262"/>
                  <a:gd name="T60" fmla="*/ 266 h 26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2" h="266">
                    <a:moveTo>
                      <a:pt x="0" y="0"/>
                    </a:moveTo>
                    <a:lnTo>
                      <a:pt x="5" y="50"/>
                    </a:lnTo>
                    <a:lnTo>
                      <a:pt x="21" y="105"/>
                    </a:lnTo>
                    <a:lnTo>
                      <a:pt x="46" y="145"/>
                    </a:lnTo>
                    <a:lnTo>
                      <a:pt x="76" y="186"/>
                    </a:lnTo>
                    <a:lnTo>
                      <a:pt x="115" y="216"/>
                    </a:lnTo>
                    <a:lnTo>
                      <a:pt x="161" y="241"/>
                    </a:lnTo>
                    <a:lnTo>
                      <a:pt x="206" y="262"/>
                    </a:lnTo>
                    <a:lnTo>
                      <a:pt x="262" y="266"/>
                    </a:lnTo>
                    <a:lnTo>
                      <a:pt x="262" y="241"/>
                    </a:lnTo>
                    <a:lnTo>
                      <a:pt x="211" y="236"/>
                    </a:lnTo>
                    <a:lnTo>
                      <a:pt x="171" y="221"/>
                    </a:lnTo>
                    <a:lnTo>
                      <a:pt x="126" y="201"/>
                    </a:lnTo>
                    <a:lnTo>
                      <a:pt x="90" y="171"/>
                    </a:lnTo>
                    <a:lnTo>
                      <a:pt x="60" y="136"/>
                    </a:lnTo>
                    <a:lnTo>
                      <a:pt x="40" y="95"/>
                    </a:lnTo>
                    <a:lnTo>
                      <a:pt x="25" y="45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38" name="Freeform 316"/>
              <p:cNvSpPr>
                <a:spLocks/>
              </p:cNvSpPr>
              <p:nvPr/>
            </p:nvSpPr>
            <p:spPr bwMode="auto">
              <a:xfrm>
                <a:off x="1357" y="2751"/>
                <a:ext cx="88" cy="89"/>
              </a:xfrm>
              <a:custGeom>
                <a:avLst/>
                <a:gdLst>
                  <a:gd name="T0" fmla="*/ 10 w 262"/>
                  <a:gd name="T1" fmla="*/ 0 h 267"/>
                  <a:gd name="T2" fmla="*/ 8 w 262"/>
                  <a:gd name="T3" fmla="*/ 0 h 267"/>
                  <a:gd name="T4" fmla="*/ 6 w 262"/>
                  <a:gd name="T5" fmla="*/ 1 h 267"/>
                  <a:gd name="T6" fmla="*/ 4 w 262"/>
                  <a:gd name="T7" fmla="*/ 2 h 267"/>
                  <a:gd name="T8" fmla="*/ 3 w 262"/>
                  <a:gd name="T9" fmla="*/ 3 h 267"/>
                  <a:gd name="T10" fmla="*/ 2 w 262"/>
                  <a:gd name="T11" fmla="*/ 4 h 267"/>
                  <a:gd name="T12" fmla="*/ 1 w 262"/>
                  <a:gd name="T13" fmla="*/ 6 h 267"/>
                  <a:gd name="T14" fmla="*/ 0 w 262"/>
                  <a:gd name="T15" fmla="*/ 8 h 267"/>
                  <a:gd name="T16" fmla="*/ 0 w 262"/>
                  <a:gd name="T17" fmla="*/ 10 h 267"/>
                  <a:gd name="T18" fmla="*/ 1 w 262"/>
                  <a:gd name="T19" fmla="*/ 10 h 267"/>
                  <a:gd name="T20" fmla="*/ 1 w 262"/>
                  <a:gd name="T21" fmla="*/ 8 h 267"/>
                  <a:gd name="T22" fmla="*/ 1 w 262"/>
                  <a:gd name="T23" fmla="*/ 6 h 267"/>
                  <a:gd name="T24" fmla="*/ 2 w 262"/>
                  <a:gd name="T25" fmla="*/ 5 h 267"/>
                  <a:gd name="T26" fmla="*/ 3 w 262"/>
                  <a:gd name="T27" fmla="*/ 4 h 267"/>
                  <a:gd name="T28" fmla="*/ 5 w 262"/>
                  <a:gd name="T29" fmla="*/ 2 h 267"/>
                  <a:gd name="T30" fmla="*/ 6 w 262"/>
                  <a:gd name="T31" fmla="*/ 2 h 267"/>
                  <a:gd name="T32" fmla="*/ 8 w 262"/>
                  <a:gd name="T33" fmla="*/ 1 h 267"/>
                  <a:gd name="T34" fmla="*/ 10 w 262"/>
                  <a:gd name="T35" fmla="*/ 1 h 267"/>
                  <a:gd name="T36" fmla="*/ 10 w 262"/>
                  <a:gd name="T37" fmla="*/ 0 h 26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2"/>
                  <a:gd name="T58" fmla="*/ 0 h 267"/>
                  <a:gd name="T59" fmla="*/ 262 w 262"/>
                  <a:gd name="T60" fmla="*/ 267 h 26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2" h="267">
                    <a:moveTo>
                      <a:pt x="262" y="0"/>
                    </a:moveTo>
                    <a:lnTo>
                      <a:pt x="206" y="5"/>
                    </a:lnTo>
                    <a:lnTo>
                      <a:pt x="161" y="20"/>
                    </a:lnTo>
                    <a:lnTo>
                      <a:pt x="115" y="50"/>
                    </a:lnTo>
                    <a:lnTo>
                      <a:pt x="76" y="80"/>
                    </a:lnTo>
                    <a:lnTo>
                      <a:pt x="46" y="121"/>
                    </a:lnTo>
                    <a:lnTo>
                      <a:pt x="21" y="161"/>
                    </a:lnTo>
                    <a:lnTo>
                      <a:pt x="5" y="212"/>
                    </a:lnTo>
                    <a:lnTo>
                      <a:pt x="0" y="267"/>
                    </a:lnTo>
                    <a:lnTo>
                      <a:pt x="21" y="267"/>
                    </a:lnTo>
                    <a:lnTo>
                      <a:pt x="25" y="216"/>
                    </a:lnTo>
                    <a:lnTo>
                      <a:pt x="40" y="171"/>
                    </a:lnTo>
                    <a:lnTo>
                      <a:pt x="60" y="130"/>
                    </a:lnTo>
                    <a:lnTo>
                      <a:pt x="90" y="95"/>
                    </a:lnTo>
                    <a:lnTo>
                      <a:pt x="126" y="66"/>
                    </a:lnTo>
                    <a:lnTo>
                      <a:pt x="171" y="45"/>
                    </a:lnTo>
                    <a:lnTo>
                      <a:pt x="211" y="30"/>
                    </a:lnTo>
                    <a:lnTo>
                      <a:pt x="262" y="20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39" name="Line 317"/>
              <p:cNvSpPr>
                <a:spLocks noChangeShapeType="1"/>
              </p:cNvSpPr>
              <p:nvPr/>
            </p:nvSpPr>
            <p:spPr bwMode="auto">
              <a:xfrm>
                <a:off x="1384" y="2779"/>
                <a:ext cx="121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40" name="Line 318"/>
              <p:cNvSpPr>
                <a:spLocks noChangeShapeType="1"/>
              </p:cNvSpPr>
              <p:nvPr/>
            </p:nvSpPr>
            <p:spPr bwMode="auto">
              <a:xfrm flipV="1">
                <a:off x="1386" y="2779"/>
                <a:ext cx="119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41" name="Freeform 319"/>
              <p:cNvSpPr>
                <a:spLocks/>
              </p:cNvSpPr>
              <p:nvPr/>
            </p:nvSpPr>
            <p:spPr bwMode="auto">
              <a:xfrm>
                <a:off x="3783" y="1717"/>
                <a:ext cx="22" cy="67"/>
              </a:xfrm>
              <a:custGeom>
                <a:avLst/>
                <a:gdLst>
                  <a:gd name="T0" fmla="*/ 0 w 64"/>
                  <a:gd name="T1" fmla="*/ 6 h 201"/>
                  <a:gd name="T2" fmla="*/ 0 w 64"/>
                  <a:gd name="T3" fmla="*/ 7 h 201"/>
                  <a:gd name="T4" fmla="*/ 1 w 64"/>
                  <a:gd name="T5" fmla="*/ 7 h 201"/>
                  <a:gd name="T6" fmla="*/ 2 w 64"/>
                  <a:gd name="T7" fmla="*/ 6 h 201"/>
                  <a:gd name="T8" fmla="*/ 3 w 64"/>
                  <a:gd name="T9" fmla="*/ 4 h 201"/>
                  <a:gd name="T10" fmla="*/ 3 w 64"/>
                  <a:gd name="T11" fmla="*/ 2 h 201"/>
                  <a:gd name="T12" fmla="*/ 2 w 64"/>
                  <a:gd name="T13" fmla="*/ 1 h 201"/>
                  <a:gd name="T14" fmla="*/ 1 w 64"/>
                  <a:gd name="T15" fmla="*/ 0 h 201"/>
                  <a:gd name="T16" fmla="*/ 1 w 64"/>
                  <a:gd name="T17" fmla="*/ 0 h 201"/>
                  <a:gd name="T18" fmla="*/ 0 w 64"/>
                  <a:gd name="T19" fmla="*/ 0 h 201"/>
                  <a:gd name="T20" fmla="*/ 0 w 64"/>
                  <a:gd name="T21" fmla="*/ 1 h 201"/>
                  <a:gd name="T22" fmla="*/ 1 w 64"/>
                  <a:gd name="T23" fmla="*/ 1 h 201"/>
                  <a:gd name="T24" fmla="*/ 1 w 64"/>
                  <a:gd name="T25" fmla="*/ 2 h 201"/>
                  <a:gd name="T26" fmla="*/ 1 w 64"/>
                  <a:gd name="T27" fmla="*/ 3 h 201"/>
                  <a:gd name="T28" fmla="*/ 1 w 64"/>
                  <a:gd name="T29" fmla="*/ 3 h 201"/>
                  <a:gd name="T30" fmla="*/ 1 w 64"/>
                  <a:gd name="T31" fmla="*/ 4 h 201"/>
                  <a:gd name="T32" fmla="*/ 1 w 64"/>
                  <a:gd name="T33" fmla="*/ 4 h 201"/>
                  <a:gd name="T34" fmla="*/ 1 w 64"/>
                  <a:gd name="T35" fmla="*/ 5 h 201"/>
                  <a:gd name="T36" fmla="*/ 1 w 64"/>
                  <a:gd name="T37" fmla="*/ 6 h 201"/>
                  <a:gd name="T38" fmla="*/ 0 w 64"/>
                  <a:gd name="T39" fmla="*/ 7 h 201"/>
                  <a:gd name="T40" fmla="*/ 0 w 64"/>
                  <a:gd name="T41" fmla="*/ 7 h 201"/>
                  <a:gd name="T42" fmla="*/ 0 w 64"/>
                  <a:gd name="T43" fmla="*/ 6 h 20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4"/>
                  <a:gd name="T67" fmla="*/ 0 h 201"/>
                  <a:gd name="T68" fmla="*/ 64 w 64"/>
                  <a:gd name="T69" fmla="*/ 201 h 20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4" h="201">
                    <a:moveTo>
                      <a:pt x="0" y="175"/>
                    </a:moveTo>
                    <a:lnTo>
                      <a:pt x="0" y="201"/>
                    </a:lnTo>
                    <a:lnTo>
                      <a:pt x="31" y="194"/>
                    </a:lnTo>
                    <a:lnTo>
                      <a:pt x="56" y="162"/>
                    </a:lnTo>
                    <a:lnTo>
                      <a:pt x="64" y="121"/>
                    </a:lnTo>
                    <a:lnTo>
                      <a:pt x="64" y="64"/>
                    </a:lnTo>
                    <a:lnTo>
                      <a:pt x="55" y="27"/>
                    </a:lnTo>
                    <a:lnTo>
                      <a:pt x="32" y="7"/>
                    </a:lnTo>
                    <a:lnTo>
                      <a:pt x="17" y="1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15" y="27"/>
                    </a:lnTo>
                    <a:lnTo>
                      <a:pt x="32" y="46"/>
                    </a:lnTo>
                    <a:lnTo>
                      <a:pt x="38" y="79"/>
                    </a:lnTo>
                    <a:lnTo>
                      <a:pt x="33" y="74"/>
                    </a:lnTo>
                    <a:lnTo>
                      <a:pt x="33" y="116"/>
                    </a:lnTo>
                    <a:lnTo>
                      <a:pt x="38" y="116"/>
                    </a:lnTo>
                    <a:lnTo>
                      <a:pt x="36" y="143"/>
                    </a:lnTo>
                    <a:lnTo>
                      <a:pt x="30" y="162"/>
                    </a:lnTo>
                    <a:lnTo>
                      <a:pt x="9" y="177"/>
                    </a:lnTo>
                    <a:lnTo>
                      <a:pt x="0" y="180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42" name="Freeform 320"/>
              <p:cNvSpPr>
                <a:spLocks/>
              </p:cNvSpPr>
              <p:nvPr/>
            </p:nvSpPr>
            <p:spPr bwMode="auto">
              <a:xfrm>
                <a:off x="3760" y="1715"/>
                <a:ext cx="23" cy="69"/>
              </a:xfrm>
              <a:custGeom>
                <a:avLst/>
                <a:gdLst>
                  <a:gd name="T0" fmla="*/ 2 w 71"/>
                  <a:gd name="T1" fmla="*/ 1 h 207"/>
                  <a:gd name="T2" fmla="*/ 2 w 71"/>
                  <a:gd name="T3" fmla="*/ 0 h 207"/>
                  <a:gd name="T4" fmla="*/ 2 w 71"/>
                  <a:gd name="T5" fmla="*/ 0 h 207"/>
                  <a:gd name="T6" fmla="*/ 0 w 71"/>
                  <a:gd name="T7" fmla="*/ 0 h 207"/>
                  <a:gd name="T8" fmla="*/ 0 w 71"/>
                  <a:gd name="T9" fmla="*/ 8 h 207"/>
                  <a:gd name="T10" fmla="*/ 2 w 71"/>
                  <a:gd name="T11" fmla="*/ 8 h 207"/>
                  <a:gd name="T12" fmla="*/ 2 w 71"/>
                  <a:gd name="T13" fmla="*/ 8 h 207"/>
                  <a:gd name="T14" fmla="*/ 2 w 71"/>
                  <a:gd name="T15" fmla="*/ 7 h 207"/>
                  <a:gd name="T16" fmla="*/ 2 w 71"/>
                  <a:gd name="T17" fmla="*/ 7 h 207"/>
                  <a:gd name="T18" fmla="*/ 2 w 71"/>
                  <a:gd name="T19" fmla="*/ 7 h 207"/>
                  <a:gd name="T20" fmla="*/ 2 w 71"/>
                  <a:gd name="T21" fmla="*/ 7 h 207"/>
                  <a:gd name="T22" fmla="*/ 1 w 71"/>
                  <a:gd name="T23" fmla="*/ 7 h 207"/>
                  <a:gd name="T24" fmla="*/ 1 w 71"/>
                  <a:gd name="T25" fmla="*/ 1 h 207"/>
                  <a:gd name="T26" fmla="*/ 2 w 71"/>
                  <a:gd name="T27" fmla="*/ 1 h 207"/>
                  <a:gd name="T28" fmla="*/ 2 w 71"/>
                  <a:gd name="T29" fmla="*/ 1 h 20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1"/>
                  <a:gd name="T46" fmla="*/ 0 h 207"/>
                  <a:gd name="T47" fmla="*/ 71 w 71"/>
                  <a:gd name="T48" fmla="*/ 207 h 20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1" h="207">
                    <a:moveTo>
                      <a:pt x="71" y="27"/>
                    </a:moveTo>
                    <a:lnTo>
                      <a:pt x="71" y="6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207"/>
                    </a:lnTo>
                    <a:lnTo>
                      <a:pt x="49" y="207"/>
                    </a:lnTo>
                    <a:lnTo>
                      <a:pt x="71" y="207"/>
                    </a:lnTo>
                    <a:lnTo>
                      <a:pt x="71" y="181"/>
                    </a:lnTo>
                    <a:lnTo>
                      <a:pt x="71" y="186"/>
                    </a:lnTo>
                    <a:lnTo>
                      <a:pt x="55" y="186"/>
                    </a:lnTo>
                    <a:lnTo>
                      <a:pt x="55" y="181"/>
                    </a:lnTo>
                    <a:lnTo>
                      <a:pt x="28" y="181"/>
                    </a:lnTo>
                    <a:lnTo>
                      <a:pt x="28" y="27"/>
                    </a:lnTo>
                    <a:lnTo>
                      <a:pt x="66" y="27"/>
                    </a:lnTo>
                    <a:lnTo>
                      <a:pt x="7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43" name="Freeform 321"/>
              <p:cNvSpPr>
                <a:spLocks/>
              </p:cNvSpPr>
              <p:nvPr/>
            </p:nvSpPr>
            <p:spPr bwMode="auto">
              <a:xfrm>
                <a:off x="3835" y="1768"/>
                <a:ext cx="17" cy="18"/>
              </a:xfrm>
              <a:custGeom>
                <a:avLst/>
                <a:gdLst>
                  <a:gd name="T0" fmla="*/ 0 w 53"/>
                  <a:gd name="T1" fmla="*/ 1 h 54"/>
                  <a:gd name="T2" fmla="*/ 0 w 53"/>
                  <a:gd name="T3" fmla="*/ 2 h 54"/>
                  <a:gd name="T4" fmla="*/ 0 w 53"/>
                  <a:gd name="T5" fmla="*/ 2 h 54"/>
                  <a:gd name="T6" fmla="*/ 1 w 53"/>
                  <a:gd name="T7" fmla="*/ 2 h 54"/>
                  <a:gd name="T8" fmla="*/ 1 w 53"/>
                  <a:gd name="T9" fmla="*/ 2 h 54"/>
                  <a:gd name="T10" fmla="*/ 1 w 53"/>
                  <a:gd name="T11" fmla="*/ 2 h 54"/>
                  <a:gd name="T12" fmla="*/ 1 w 53"/>
                  <a:gd name="T13" fmla="*/ 2 h 54"/>
                  <a:gd name="T14" fmla="*/ 1 w 53"/>
                  <a:gd name="T15" fmla="*/ 1 h 54"/>
                  <a:gd name="T16" fmla="*/ 2 w 53"/>
                  <a:gd name="T17" fmla="*/ 1 h 54"/>
                  <a:gd name="T18" fmla="*/ 2 w 53"/>
                  <a:gd name="T19" fmla="*/ 1 h 54"/>
                  <a:gd name="T20" fmla="*/ 2 w 53"/>
                  <a:gd name="T21" fmla="*/ 0 h 54"/>
                  <a:gd name="T22" fmla="*/ 2 w 53"/>
                  <a:gd name="T23" fmla="*/ 0 h 54"/>
                  <a:gd name="T24" fmla="*/ 1 w 53"/>
                  <a:gd name="T25" fmla="*/ 0 h 54"/>
                  <a:gd name="T26" fmla="*/ 1 w 53"/>
                  <a:gd name="T27" fmla="*/ 0 h 54"/>
                  <a:gd name="T28" fmla="*/ 1 w 53"/>
                  <a:gd name="T29" fmla="*/ 1 h 54"/>
                  <a:gd name="T30" fmla="*/ 1 w 53"/>
                  <a:gd name="T31" fmla="*/ 1 h 54"/>
                  <a:gd name="T32" fmla="*/ 0 w 53"/>
                  <a:gd name="T33" fmla="*/ 1 h 54"/>
                  <a:gd name="T34" fmla="*/ 0 w 53"/>
                  <a:gd name="T35" fmla="*/ 1 h 54"/>
                  <a:gd name="T36" fmla="*/ 0 w 53"/>
                  <a:gd name="T37" fmla="*/ 1 h 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3"/>
                  <a:gd name="T58" fmla="*/ 0 h 54"/>
                  <a:gd name="T59" fmla="*/ 53 w 53"/>
                  <a:gd name="T60" fmla="*/ 54 h 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3" h="54">
                    <a:moveTo>
                      <a:pt x="0" y="32"/>
                    </a:moveTo>
                    <a:lnTo>
                      <a:pt x="0" y="54"/>
                    </a:lnTo>
                    <a:lnTo>
                      <a:pt x="5" y="54"/>
                    </a:lnTo>
                    <a:lnTo>
                      <a:pt x="15" y="53"/>
                    </a:lnTo>
                    <a:lnTo>
                      <a:pt x="24" y="50"/>
                    </a:lnTo>
                    <a:lnTo>
                      <a:pt x="31" y="47"/>
                    </a:lnTo>
                    <a:lnTo>
                      <a:pt x="39" y="42"/>
                    </a:lnTo>
                    <a:lnTo>
                      <a:pt x="45" y="35"/>
                    </a:lnTo>
                    <a:lnTo>
                      <a:pt x="49" y="26"/>
                    </a:lnTo>
                    <a:lnTo>
                      <a:pt x="52" y="17"/>
                    </a:lnTo>
                    <a:lnTo>
                      <a:pt x="53" y="5"/>
                    </a:lnTo>
                    <a:lnTo>
                      <a:pt x="53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24" y="17"/>
                    </a:lnTo>
                    <a:lnTo>
                      <a:pt x="19" y="25"/>
                    </a:lnTo>
                    <a:lnTo>
                      <a:pt x="13" y="30"/>
                    </a:lnTo>
                    <a:lnTo>
                      <a:pt x="5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44" name="Freeform 322"/>
              <p:cNvSpPr>
                <a:spLocks/>
              </p:cNvSpPr>
              <p:nvPr/>
            </p:nvSpPr>
            <p:spPr bwMode="auto">
              <a:xfrm>
                <a:off x="3835" y="1736"/>
                <a:ext cx="17" cy="26"/>
              </a:xfrm>
              <a:custGeom>
                <a:avLst/>
                <a:gdLst>
                  <a:gd name="T0" fmla="*/ 0 w 53"/>
                  <a:gd name="T1" fmla="*/ 2 h 80"/>
                  <a:gd name="T2" fmla="*/ 0 w 53"/>
                  <a:gd name="T3" fmla="*/ 3 h 80"/>
                  <a:gd name="T4" fmla="*/ 2 w 53"/>
                  <a:gd name="T5" fmla="*/ 3 h 80"/>
                  <a:gd name="T6" fmla="*/ 2 w 53"/>
                  <a:gd name="T7" fmla="*/ 2 h 80"/>
                  <a:gd name="T8" fmla="*/ 2 w 53"/>
                  <a:gd name="T9" fmla="*/ 2 h 80"/>
                  <a:gd name="T10" fmla="*/ 2 w 53"/>
                  <a:gd name="T11" fmla="*/ 2 h 80"/>
                  <a:gd name="T12" fmla="*/ 2 w 53"/>
                  <a:gd name="T13" fmla="*/ 1 h 80"/>
                  <a:gd name="T14" fmla="*/ 2 w 53"/>
                  <a:gd name="T15" fmla="*/ 1 h 80"/>
                  <a:gd name="T16" fmla="*/ 1 w 53"/>
                  <a:gd name="T17" fmla="*/ 1 h 80"/>
                  <a:gd name="T18" fmla="*/ 1 w 53"/>
                  <a:gd name="T19" fmla="*/ 0 h 80"/>
                  <a:gd name="T20" fmla="*/ 1 w 53"/>
                  <a:gd name="T21" fmla="*/ 0 h 80"/>
                  <a:gd name="T22" fmla="*/ 1 w 53"/>
                  <a:gd name="T23" fmla="*/ 0 h 80"/>
                  <a:gd name="T24" fmla="*/ 0 w 53"/>
                  <a:gd name="T25" fmla="*/ 0 h 80"/>
                  <a:gd name="T26" fmla="*/ 0 w 53"/>
                  <a:gd name="T27" fmla="*/ 0 h 80"/>
                  <a:gd name="T28" fmla="*/ 0 w 53"/>
                  <a:gd name="T29" fmla="*/ 1 h 80"/>
                  <a:gd name="T30" fmla="*/ 0 w 53"/>
                  <a:gd name="T31" fmla="*/ 1 h 80"/>
                  <a:gd name="T32" fmla="*/ 1 w 53"/>
                  <a:gd name="T33" fmla="*/ 1 h 80"/>
                  <a:gd name="T34" fmla="*/ 1 w 53"/>
                  <a:gd name="T35" fmla="*/ 1 h 80"/>
                  <a:gd name="T36" fmla="*/ 1 w 53"/>
                  <a:gd name="T37" fmla="*/ 1 h 80"/>
                  <a:gd name="T38" fmla="*/ 1 w 53"/>
                  <a:gd name="T39" fmla="*/ 2 h 80"/>
                  <a:gd name="T40" fmla="*/ 1 w 53"/>
                  <a:gd name="T41" fmla="*/ 2 h 80"/>
                  <a:gd name="T42" fmla="*/ 1 w 53"/>
                  <a:gd name="T43" fmla="*/ 2 h 80"/>
                  <a:gd name="T44" fmla="*/ 1 w 53"/>
                  <a:gd name="T45" fmla="*/ 2 h 80"/>
                  <a:gd name="T46" fmla="*/ 0 w 53"/>
                  <a:gd name="T47" fmla="*/ 2 h 8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3"/>
                  <a:gd name="T73" fmla="*/ 0 h 80"/>
                  <a:gd name="T74" fmla="*/ 53 w 53"/>
                  <a:gd name="T75" fmla="*/ 80 h 8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3" h="80">
                    <a:moveTo>
                      <a:pt x="0" y="59"/>
                    </a:moveTo>
                    <a:lnTo>
                      <a:pt x="0" y="80"/>
                    </a:lnTo>
                    <a:lnTo>
                      <a:pt x="53" y="80"/>
                    </a:lnTo>
                    <a:lnTo>
                      <a:pt x="53" y="65"/>
                    </a:lnTo>
                    <a:lnTo>
                      <a:pt x="53" y="70"/>
                    </a:lnTo>
                    <a:lnTo>
                      <a:pt x="53" y="54"/>
                    </a:lnTo>
                    <a:lnTo>
                      <a:pt x="50" y="41"/>
                    </a:lnTo>
                    <a:lnTo>
                      <a:pt x="48" y="29"/>
                    </a:lnTo>
                    <a:lnTo>
                      <a:pt x="43" y="19"/>
                    </a:lnTo>
                    <a:lnTo>
                      <a:pt x="36" y="11"/>
                    </a:lnTo>
                    <a:lnTo>
                      <a:pt x="28" y="5"/>
                    </a:lnTo>
                    <a:lnTo>
                      <a:pt x="18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5" y="22"/>
                    </a:lnTo>
                    <a:lnTo>
                      <a:pt x="16" y="23"/>
                    </a:lnTo>
                    <a:lnTo>
                      <a:pt x="24" y="29"/>
                    </a:lnTo>
                    <a:lnTo>
                      <a:pt x="27" y="35"/>
                    </a:lnTo>
                    <a:lnTo>
                      <a:pt x="29" y="42"/>
                    </a:lnTo>
                    <a:lnTo>
                      <a:pt x="31" y="52"/>
                    </a:lnTo>
                    <a:lnTo>
                      <a:pt x="31" y="65"/>
                    </a:lnTo>
                    <a:lnTo>
                      <a:pt x="27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45" name="Freeform 323"/>
              <p:cNvSpPr>
                <a:spLocks/>
              </p:cNvSpPr>
              <p:nvPr/>
            </p:nvSpPr>
            <p:spPr bwMode="auto">
              <a:xfrm>
                <a:off x="3817" y="1736"/>
                <a:ext cx="19" cy="50"/>
              </a:xfrm>
              <a:custGeom>
                <a:avLst/>
                <a:gdLst>
                  <a:gd name="T0" fmla="*/ 2 w 57"/>
                  <a:gd name="T1" fmla="*/ 1 h 151"/>
                  <a:gd name="T2" fmla="*/ 2 w 57"/>
                  <a:gd name="T3" fmla="*/ 0 h 151"/>
                  <a:gd name="T4" fmla="*/ 2 w 57"/>
                  <a:gd name="T5" fmla="*/ 0 h 151"/>
                  <a:gd name="T6" fmla="*/ 1 w 57"/>
                  <a:gd name="T7" fmla="*/ 0 h 151"/>
                  <a:gd name="T8" fmla="*/ 1 w 57"/>
                  <a:gd name="T9" fmla="*/ 0 h 151"/>
                  <a:gd name="T10" fmla="*/ 0 w 57"/>
                  <a:gd name="T11" fmla="*/ 2 h 151"/>
                  <a:gd name="T12" fmla="*/ 0 w 57"/>
                  <a:gd name="T13" fmla="*/ 4 h 151"/>
                  <a:gd name="T14" fmla="*/ 0 w 57"/>
                  <a:gd name="T15" fmla="*/ 5 h 151"/>
                  <a:gd name="T16" fmla="*/ 1 w 57"/>
                  <a:gd name="T17" fmla="*/ 5 h 151"/>
                  <a:gd name="T18" fmla="*/ 1 w 57"/>
                  <a:gd name="T19" fmla="*/ 5 h 151"/>
                  <a:gd name="T20" fmla="*/ 2 w 57"/>
                  <a:gd name="T21" fmla="*/ 6 h 151"/>
                  <a:gd name="T22" fmla="*/ 2 w 57"/>
                  <a:gd name="T23" fmla="*/ 6 h 151"/>
                  <a:gd name="T24" fmla="*/ 2 w 57"/>
                  <a:gd name="T25" fmla="*/ 5 h 151"/>
                  <a:gd name="T26" fmla="*/ 2 w 57"/>
                  <a:gd name="T27" fmla="*/ 5 h 151"/>
                  <a:gd name="T28" fmla="*/ 1 w 57"/>
                  <a:gd name="T29" fmla="*/ 5 h 151"/>
                  <a:gd name="T30" fmla="*/ 1 w 57"/>
                  <a:gd name="T31" fmla="*/ 4 h 151"/>
                  <a:gd name="T32" fmla="*/ 1 w 57"/>
                  <a:gd name="T33" fmla="*/ 3 h 151"/>
                  <a:gd name="T34" fmla="*/ 2 w 57"/>
                  <a:gd name="T35" fmla="*/ 3 h 151"/>
                  <a:gd name="T36" fmla="*/ 2 w 57"/>
                  <a:gd name="T37" fmla="*/ 2 h 151"/>
                  <a:gd name="T38" fmla="*/ 1 w 57"/>
                  <a:gd name="T39" fmla="*/ 2 h 151"/>
                  <a:gd name="T40" fmla="*/ 1 w 57"/>
                  <a:gd name="T41" fmla="*/ 2 h 151"/>
                  <a:gd name="T42" fmla="*/ 1 w 57"/>
                  <a:gd name="T43" fmla="*/ 1 h 151"/>
                  <a:gd name="T44" fmla="*/ 1 w 57"/>
                  <a:gd name="T45" fmla="*/ 1 h 151"/>
                  <a:gd name="T46" fmla="*/ 2 w 57"/>
                  <a:gd name="T47" fmla="*/ 1 h 151"/>
                  <a:gd name="T48" fmla="*/ 2 w 57"/>
                  <a:gd name="T49" fmla="*/ 1 h 151"/>
                  <a:gd name="T50" fmla="*/ 2 w 57"/>
                  <a:gd name="T51" fmla="*/ 1 h 151"/>
                  <a:gd name="T52" fmla="*/ 2 w 57"/>
                  <a:gd name="T53" fmla="*/ 1 h 1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7"/>
                  <a:gd name="T82" fmla="*/ 0 h 151"/>
                  <a:gd name="T83" fmla="*/ 57 w 57"/>
                  <a:gd name="T84" fmla="*/ 151 h 1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7" h="151">
                    <a:moveTo>
                      <a:pt x="52" y="16"/>
                    </a:moveTo>
                    <a:lnTo>
                      <a:pt x="52" y="0"/>
                    </a:lnTo>
                    <a:lnTo>
                      <a:pt x="57" y="0"/>
                    </a:lnTo>
                    <a:lnTo>
                      <a:pt x="37" y="1"/>
                    </a:lnTo>
                    <a:lnTo>
                      <a:pt x="14" y="12"/>
                    </a:lnTo>
                    <a:lnTo>
                      <a:pt x="0" y="46"/>
                    </a:lnTo>
                    <a:lnTo>
                      <a:pt x="0" y="97"/>
                    </a:lnTo>
                    <a:lnTo>
                      <a:pt x="8" y="128"/>
                    </a:lnTo>
                    <a:lnTo>
                      <a:pt x="23" y="144"/>
                    </a:lnTo>
                    <a:lnTo>
                      <a:pt x="32" y="149"/>
                    </a:lnTo>
                    <a:lnTo>
                      <a:pt x="57" y="151"/>
                    </a:lnTo>
                    <a:lnTo>
                      <a:pt x="52" y="151"/>
                    </a:lnTo>
                    <a:lnTo>
                      <a:pt x="52" y="129"/>
                    </a:lnTo>
                    <a:lnTo>
                      <a:pt x="57" y="129"/>
                    </a:lnTo>
                    <a:lnTo>
                      <a:pt x="37" y="126"/>
                    </a:lnTo>
                    <a:lnTo>
                      <a:pt x="27" y="107"/>
                    </a:lnTo>
                    <a:lnTo>
                      <a:pt x="25" y="80"/>
                    </a:lnTo>
                    <a:lnTo>
                      <a:pt x="52" y="80"/>
                    </a:lnTo>
                    <a:lnTo>
                      <a:pt x="52" y="59"/>
                    </a:lnTo>
                    <a:lnTo>
                      <a:pt x="25" y="59"/>
                    </a:lnTo>
                    <a:lnTo>
                      <a:pt x="25" y="65"/>
                    </a:lnTo>
                    <a:lnTo>
                      <a:pt x="27" y="39"/>
                    </a:lnTo>
                    <a:lnTo>
                      <a:pt x="34" y="24"/>
                    </a:lnTo>
                    <a:lnTo>
                      <a:pt x="44" y="17"/>
                    </a:lnTo>
                    <a:lnTo>
                      <a:pt x="52" y="16"/>
                    </a:lnTo>
                    <a:lnTo>
                      <a:pt x="57" y="22"/>
                    </a:lnTo>
                    <a:lnTo>
                      <a:pt x="5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46" name="Freeform 324"/>
              <p:cNvSpPr>
                <a:spLocks/>
              </p:cNvSpPr>
              <p:nvPr/>
            </p:nvSpPr>
            <p:spPr bwMode="auto">
              <a:xfrm>
                <a:off x="3859" y="1724"/>
                <a:ext cx="28" cy="62"/>
              </a:xfrm>
              <a:custGeom>
                <a:avLst/>
                <a:gdLst>
                  <a:gd name="T0" fmla="*/ 0 w 85"/>
                  <a:gd name="T1" fmla="*/ 1 h 187"/>
                  <a:gd name="T2" fmla="*/ 0 w 85"/>
                  <a:gd name="T3" fmla="*/ 2 h 187"/>
                  <a:gd name="T4" fmla="*/ 1 w 85"/>
                  <a:gd name="T5" fmla="*/ 2 h 187"/>
                  <a:gd name="T6" fmla="*/ 1 w 85"/>
                  <a:gd name="T7" fmla="*/ 6 h 187"/>
                  <a:gd name="T8" fmla="*/ 1 w 85"/>
                  <a:gd name="T9" fmla="*/ 6 h 187"/>
                  <a:gd name="T10" fmla="*/ 1 w 85"/>
                  <a:gd name="T11" fmla="*/ 6 h 187"/>
                  <a:gd name="T12" fmla="*/ 1 w 85"/>
                  <a:gd name="T13" fmla="*/ 7 h 187"/>
                  <a:gd name="T14" fmla="*/ 2 w 85"/>
                  <a:gd name="T15" fmla="*/ 7 h 187"/>
                  <a:gd name="T16" fmla="*/ 2 w 85"/>
                  <a:gd name="T17" fmla="*/ 7 h 187"/>
                  <a:gd name="T18" fmla="*/ 3 w 85"/>
                  <a:gd name="T19" fmla="*/ 7 h 187"/>
                  <a:gd name="T20" fmla="*/ 3 w 85"/>
                  <a:gd name="T21" fmla="*/ 7 h 187"/>
                  <a:gd name="T22" fmla="*/ 3 w 85"/>
                  <a:gd name="T23" fmla="*/ 7 h 187"/>
                  <a:gd name="T24" fmla="*/ 3 w 85"/>
                  <a:gd name="T25" fmla="*/ 6 h 187"/>
                  <a:gd name="T26" fmla="*/ 3 w 85"/>
                  <a:gd name="T27" fmla="*/ 6 h 187"/>
                  <a:gd name="T28" fmla="*/ 3 w 85"/>
                  <a:gd name="T29" fmla="*/ 6 h 187"/>
                  <a:gd name="T30" fmla="*/ 2 w 85"/>
                  <a:gd name="T31" fmla="*/ 6 h 187"/>
                  <a:gd name="T32" fmla="*/ 2 w 85"/>
                  <a:gd name="T33" fmla="*/ 6 h 187"/>
                  <a:gd name="T34" fmla="*/ 2 w 85"/>
                  <a:gd name="T35" fmla="*/ 6 h 187"/>
                  <a:gd name="T36" fmla="*/ 2 w 85"/>
                  <a:gd name="T37" fmla="*/ 5 h 187"/>
                  <a:gd name="T38" fmla="*/ 2 w 85"/>
                  <a:gd name="T39" fmla="*/ 5 h 187"/>
                  <a:gd name="T40" fmla="*/ 2 w 85"/>
                  <a:gd name="T41" fmla="*/ 2 h 187"/>
                  <a:gd name="T42" fmla="*/ 3 w 85"/>
                  <a:gd name="T43" fmla="*/ 2 h 187"/>
                  <a:gd name="T44" fmla="*/ 3 w 85"/>
                  <a:gd name="T45" fmla="*/ 1 h 187"/>
                  <a:gd name="T46" fmla="*/ 2 w 85"/>
                  <a:gd name="T47" fmla="*/ 1 h 187"/>
                  <a:gd name="T48" fmla="*/ 2 w 85"/>
                  <a:gd name="T49" fmla="*/ 0 h 187"/>
                  <a:gd name="T50" fmla="*/ 1 w 85"/>
                  <a:gd name="T51" fmla="*/ 0 h 187"/>
                  <a:gd name="T52" fmla="*/ 1 w 85"/>
                  <a:gd name="T53" fmla="*/ 1 h 187"/>
                  <a:gd name="T54" fmla="*/ 0 w 85"/>
                  <a:gd name="T55" fmla="*/ 1 h 18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5"/>
                  <a:gd name="T85" fmla="*/ 0 h 187"/>
                  <a:gd name="T86" fmla="*/ 85 w 85"/>
                  <a:gd name="T87" fmla="*/ 187 h 18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5" h="187">
                    <a:moveTo>
                      <a:pt x="0" y="37"/>
                    </a:moveTo>
                    <a:lnTo>
                      <a:pt x="0" y="54"/>
                    </a:lnTo>
                    <a:lnTo>
                      <a:pt x="27" y="54"/>
                    </a:lnTo>
                    <a:lnTo>
                      <a:pt x="27" y="155"/>
                    </a:lnTo>
                    <a:lnTo>
                      <a:pt x="27" y="161"/>
                    </a:lnTo>
                    <a:lnTo>
                      <a:pt x="29" y="171"/>
                    </a:lnTo>
                    <a:lnTo>
                      <a:pt x="35" y="180"/>
                    </a:lnTo>
                    <a:lnTo>
                      <a:pt x="45" y="185"/>
                    </a:lnTo>
                    <a:lnTo>
                      <a:pt x="59" y="187"/>
                    </a:lnTo>
                    <a:lnTo>
                      <a:pt x="72" y="185"/>
                    </a:lnTo>
                    <a:lnTo>
                      <a:pt x="85" y="181"/>
                    </a:lnTo>
                    <a:lnTo>
                      <a:pt x="80" y="181"/>
                    </a:lnTo>
                    <a:lnTo>
                      <a:pt x="80" y="161"/>
                    </a:lnTo>
                    <a:lnTo>
                      <a:pt x="85" y="165"/>
                    </a:lnTo>
                    <a:lnTo>
                      <a:pt x="70" y="165"/>
                    </a:lnTo>
                    <a:lnTo>
                      <a:pt x="60" y="163"/>
                    </a:lnTo>
                    <a:lnTo>
                      <a:pt x="55" y="158"/>
                    </a:lnTo>
                    <a:lnTo>
                      <a:pt x="53" y="152"/>
                    </a:lnTo>
                    <a:lnTo>
                      <a:pt x="53" y="144"/>
                    </a:lnTo>
                    <a:lnTo>
                      <a:pt x="48" y="139"/>
                    </a:lnTo>
                    <a:lnTo>
                      <a:pt x="48" y="54"/>
                    </a:lnTo>
                    <a:lnTo>
                      <a:pt x="80" y="54"/>
                    </a:lnTo>
                    <a:lnTo>
                      <a:pt x="80" y="37"/>
                    </a:lnTo>
                    <a:lnTo>
                      <a:pt x="48" y="37"/>
                    </a:lnTo>
                    <a:lnTo>
                      <a:pt x="48" y="0"/>
                    </a:lnTo>
                    <a:lnTo>
                      <a:pt x="27" y="6"/>
                    </a:lnTo>
                    <a:lnTo>
                      <a:pt x="27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47" name="Freeform 325"/>
              <p:cNvSpPr>
                <a:spLocks/>
              </p:cNvSpPr>
              <p:nvPr/>
            </p:nvSpPr>
            <p:spPr bwMode="auto">
              <a:xfrm>
                <a:off x="3910" y="1768"/>
                <a:ext cx="18" cy="18"/>
              </a:xfrm>
              <a:custGeom>
                <a:avLst/>
                <a:gdLst>
                  <a:gd name="T0" fmla="*/ 0 w 53"/>
                  <a:gd name="T1" fmla="*/ 1 h 54"/>
                  <a:gd name="T2" fmla="*/ 0 w 53"/>
                  <a:gd name="T3" fmla="*/ 2 h 54"/>
                  <a:gd name="T4" fmla="*/ 0 w 53"/>
                  <a:gd name="T5" fmla="*/ 2 h 54"/>
                  <a:gd name="T6" fmla="*/ 1 w 53"/>
                  <a:gd name="T7" fmla="*/ 2 h 54"/>
                  <a:gd name="T8" fmla="*/ 1 w 53"/>
                  <a:gd name="T9" fmla="*/ 2 h 54"/>
                  <a:gd name="T10" fmla="*/ 1 w 53"/>
                  <a:gd name="T11" fmla="*/ 2 h 54"/>
                  <a:gd name="T12" fmla="*/ 2 w 53"/>
                  <a:gd name="T13" fmla="*/ 1 h 54"/>
                  <a:gd name="T14" fmla="*/ 2 w 53"/>
                  <a:gd name="T15" fmla="*/ 1 h 54"/>
                  <a:gd name="T16" fmla="*/ 2 w 53"/>
                  <a:gd name="T17" fmla="*/ 1 h 54"/>
                  <a:gd name="T18" fmla="*/ 2 w 53"/>
                  <a:gd name="T19" fmla="*/ 0 h 54"/>
                  <a:gd name="T20" fmla="*/ 2 w 53"/>
                  <a:gd name="T21" fmla="*/ 0 h 54"/>
                  <a:gd name="T22" fmla="*/ 1 w 53"/>
                  <a:gd name="T23" fmla="*/ 0 h 54"/>
                  <a:gd name="T24" fmla="*/ 1 w 53"/>
                  <a:gd name="T25" fmla="*/ 0 h 54"/>
                  <a:gd name="T26" fmla="*/ 1 w 53"/>
                  <a:gd name="T27" fmla="*/ 1 h 54"/>
                  <a:gd name="T28" fmla="*/ 1 w 53"/>
                  <a:gd name="T29" fmla="*/ 1 h 54"/>
                  <a:gd name="T30" fmla="*/ 0 w 53"/>
                  <a:gd name="T31" fmla="*/ 1 h 54"/>
                  <a:gd name="T32" fmla="*/ 0 w 53"/>
                  <a:gd name="T33" fmla="*/ 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54"/>
                  <a:gd name="T53" fmla="*/ 53 w 53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54">
                    <a:moveTo>
                      <a:pt x="0" y="32"/>
                    </a:moveTo>
                    <a:lnTo>
                      <a:pt x="0" y="54"/>
                    </a:lnTo>
                    <a:lnTo>
                      <a:pt x="11" y="53"/>
                    </a:lnTo>
                    <a:lnTo>
                      <a:pt x="22" y="50"/>
                    </a:lnTo>
                    <a:lnTo>
                      <a:pt x="30" y="47"/>
                    </a:lnTo>
                    <a:lnTo>
                      <a:pt x="39" y="42"/>
                    </a:lnTo>
                    <a:lnTo>
                      <a:pt x="45" y="35"/>
                    </a:lnTo>
                    <a:lnTo>
                      <a:pt x="50" y="26"/>
                    </a:lnTo>
                    <a:lnTo>
                      <a:pt x="52" y="17"/>
                    </a:lnTo>
                    <a:lnTo>
                      <a:pt x="53" y="5"/>
                    </a:lnTo>
                    <a:lnTo>
                      <a:pt x="48" y="0"/>
                    </a:lnTo>
                    <a:lnTo>
                      <a:pt x="22" y="0"/>
                    </a:lnTo>
                    <a:lnTo>
                      <a:pt x="27" y="5"/>
                    </a:lnTo>
                    <a:lnTo>
                      <a:pt x="24" y="17"/>
                    </a:lnTo>
                    <a:lnTo>
                      <a:pt x="20" y="25"/>
                    </a:lnTo>
                    <a:lnTo>
                      <a:pt x="11" y="3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48" name="Freeform 326"/>
              <p:cNvSpPr>
                <a:spLocks/>
              </p:cNvSpPr>
              <p:nvPr/>
            </p:nvSpPr>
            <p:spPr bwMode="auto">
              <a:xfrm>
                <a:off x="3910" y="1736"/>
                <a:ext cx="18" cy="26"/>
              </a:xfrm>
              <a:custGeom>
                <a:avLst/>
                <a:gdLst>
                  <a:gd name="T0" fmla="*/ 0 w 53"/>
                  <a:gd name="T1" fmla="*/ 2 h 80"/>
                  <a:gd name="T2" fmla="*/ 0 w 53"/>
                  <a:gd name="T3" fmla="*/ 3 h 80"/>
                  <a:gd name="T4" fmla="*/ 2 w 53"/>
                  <a:gd name="T5" fmla="*/ 3 h 80"/>
                  <a:gd name="T6" fmla="*/ 2 w 53"/>
                  <a:gd name="T7" fmla="*/ 2 h 80"/>
                  <a:gd name="T8" fmla="*/ 2 w 53"/>
                  <a:gd name="T9" fmla="*/ 2 h 80"/>
                  <a:gd name="T10" fmla="*/ 2 w 53"/>
                  <a:gd name="T11" fmla="*/ 2 h 80"/>
                  <a:gd name="T12" fmla="*/ 2 w 53"/>
                  <a:gd name="T13" fmla="*/ 1 h 80"/>
                  <a:gd name="T14" fmla="*/ 2 w 53"/>
                  <a:gd name="T15" fmla="*/ 1 h 80"/>
                  <a:gd name="T16" fmla="*/ 2 w 53"/>
                  <a:gd name="T17" fmla="*/ 1 h 80"/>
                  <a:gd name="T18" fmla="*/ 1 w 53"/>
                  <a:gd name="T19" fmla="*/ 0 h 80"/>
                  <a:gd name="T20" fmla="*/ 1 w 53"/>
                  <a:gd name="T21" fmla="*/ 0 h 80"/>
                  <a:gd name="T22" fmla="*/ 1 w 53"/>
                  <a:gd name="T23" fmla="*/ 0 h 80"/>
                  <a:gd name="T24" fmla="*/ 0 w 53"/>
                  <a:gd name="T25" fmla="*/ 0 h 80"/>
                  <a:gd name="T26" fmla="*/ 0 w 53"/>
                  <a:gd name="T27" fmla="*/ 1 h 80"/>
                  <a:gd name="T28" fmla="*/ 0 w 53"/>
                  <a:gd name="T29" fmla="*/ 1 h 80"/>
                  <a:gd name="T30" fmla="*/ 0 w 53"/>
                  <a:gd name="T31" fmla="*/ 1 h 80"/>
                  <a:gd name="T32" fmla="*/ 1 w 53"/>
                  <a:gd name="T33" fmla="*/ 1 h 80"/>
                  <a:gd name="T34" fmla="*/ 1 w 53"/>
                  <a:gd name="T35" fmla="*/ 1 h 80"/>
                  <a:gd name="T36" fmla="*/ 1 w 53"/>
                  <a:gd name="T37" fmla="*/ 2 h 80"/>
                  <a:gd name="T38" fmla="*/ 1 w 53"/>
                  <a:gd name="T39" fmla="*/ 2 h 80"/>
                  <a:gd name="T40" fmla="*/ 1 w 53"/>
                  <a:gd name="T41" fmla="*/ 2 h 80"/>
                  <a:gd name="T42" fmla="*/ 1 w 53"/>
                  <a:gd name="T43" fmla="*/ 2 h 80"/>
                  <a:gd name="T44" fmla="*/ 0 w 53"/>
                  <a:gd name="T45" fmla="*/ 2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3"/>
                  <a:gd name="T70" fmla="*/ 0 h 80"/>
                  <a:gd name="T71" fmla="*/ 53 w 53"/>
                  <a:gd name="T72" fmla="*/ 80 h 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3" h="80">
                    <a:moveTo>
                      <a:pt x="0" y="59"/>
                    </a:moveTo>
                    <a:lnTo>
                      <a:pt x="0" y="80"/>
                    </a:lnTo>
                    <a:lnTo>
                      <a:pt x="48" y="80"/>
                    </a:lnTo>
                    <a:lnTo>
                      <a:pt x="48" y="65"/>
                    </a:lnTo>
                    <a:lnTo>
                      <a:pt x="53" y="70"/>
                    </a:lnTo>
                    <a:lnTo>
                      <a:pt x="53" y="54"/>
                    </a:lnTo>
                    <a:lnTo>
                      <a:pt x="51" y="41"/>
                    </a:lnTo>
                    <a:lnTo>
                      <a:pt x="47" y="29"/>
                    </a:lnTo>
                    <a:lnTo>
                      <a:pt x="42" y="19"/>
                    </a:lnTo>
                    <a:lnTo>
                      <a:pt x="35" y="11"/>
                    </a:lnTo>
                    <a:lnTo>
                      <a:pt x="27" y="5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11" y="23"/>
                    </a:lnTo>
                    <a:lnTo>
                      <a:pt x="20" y="29"/>
                    </a:lnTo>
                    <a:lnTo>
                      <a:pt x="22" y="35"/>
                    </a:lnTo>
                    <a:lnTo>
                      <a:pt x="24" y="42"/>
                    </a:lnTo>
                    <a:lnTo>
                      <a:pt x="27" y="52"/>
                    </a:lnTo>
                    <a:lnTo>
                      <a:pt x="27" y="65"/>
                    </a:lnTo>
                    <a:lnTo>
                      <a:pt x="27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49" name="Freeform 327"/>
              <p:cNvSpPr>
                <a:spLocks/>
              </p:cNvSpPr>
              <p:nvPr/>
            </p:nvSpPr>
            <p:spPr bwMode="auto">
              <a:xfrm>
                <a:off x="3893" y="1736"/>
                <a:ext cx="17" cy="50"/>
              </a:xfrm>
              <a:custGeom>
                <a:avLst/>
                <a:gdLst>
                  <a:gd name="T0" fmla="*/ 2 w 51"/>
                  <a:gd name="T1" fmla="*/ 1 h 151"/>
                  <a:gd name="T2" fmla="*/ 2 w 51"/>
                  <a:gd name="T3" fmla="*/ 0 h 151"/>
                  <a:gd name="T4" fmla="*/ 1 w 51"/>
                  <a:gd name="T5" fmla="*/ 0 h 151"/>
                  <a:gd name="T6" fmla="*/ 0 w 51"/>
                  <a:gd name="T7" fmla="*/ 1 h 151"/>
                  <a:gd name="T8" fmla="*/ 0 w 51"/>
                  <a:gd name="T9" fmla="*/ 2 h 151"/>
                  <a:gd name="T10" fmla="*/ 0 w 51"/>
                  <a:gd name="T11" fmla="*/ 4 h 151"/>
                  <a:gd name="T12" fmla="*/ 0 w 51"/>
                  <a:gd name="T13" fmla="*/ 5 h 151"/>
                  <a:gd name="T14" fmla="*/ 1 w 51"/>
                  <a:gd name="T15" fmla="*/ 5 h 151"/>
                  <a:gd name="T16" fmla="*/ 1 w 51"/>
                  <a:gd name="T17" fmla="*/ 5 h 151"/>
                  <a:gd name="T18" fmla="*/ 2 w 51"/>
                  <a:gd name="T19" fmla="*/ 6 h 151"/>
                  <a:gd name="T20" fmla="*/ 2 w 51"/>
                  <a:gd name="T21" fmla="*/ 5 h 151"/>
                  <a:gd name="T22" fmla="*/ 1 w 51"/>
                  <a:gd name="T23" fmla="*/ 5 h 151"/>
                  <a:gd name="T24" fmla="*/ 1 w 51"/>
                  <a:gd name="T25" fmla="*/ 3 h 151"/>
                  <a:gd name="T26" fmla="*/ 1 w 51"/>
                  <a:gd name="T27" fmla="*/ 3 h 151"/>
                  <a:gd name="T28" fmla="*/ 1 w 51"/>
                  <a:gd name="T29" fmla="*/ 3 h 151"/>
                  <a:gd name="T30" fmla="*/ 2 w 51"/>
                  <a:gd name="T31" fmla="*/ 3 h 151"/>
                  <a:gd name="T32" fmla="*/ 2 w 51"/>
                  <a:gd name="T33" fmla="*/ 2 h 151"/>
                  <a:gd name="T34" fmla="*/ 1 w 51"/>
                  <a:gd name="T35" fmla="*/ 2 h 151"/>
                  <a:gd name="T36" fmla="*/ 1 w 51"/>
                  <a:gd name="T37" fmla="*/ 2 h 151"/>
                  <a:gd name="T38" fmla="*/ 1 w 51"/>
                  <a:gd name="T39" fmla="*/ 1 h 151"/>
                  <a:gd name="T40" fmla="*/ 1 w 51"/>
                  <a:gd name="T41" fmla="*/ 1 h 151"/>
                  <a:gd name="T42" fmla="*/ 2 w 51"/>
                  <a:gd name="T43" fmla="*/ 1 h 151"/>
                  <a:gd name="T44" fmla="*/ 2 w 51"/>
                  <a:gd name="T45" fmla="*/ 1 h 151"/>
                  <a:gd name="T46" fmla="*/ 2 w 51"/>
                  <a:gd name="T47" fmla="*/ 1 h 1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1"/>
                  <a:gd name="T73" fmla="*/ 0 h 151"/>
                  <a:gd name="T74" fmla="*/ 51 w 51"/>
                  <a:gd name="T75" fmla="*/ 151 h 15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1" h="151">
                    <a:moveTo>
                      <a:pt x="51" y="16"/>
                    </a:moveTo>
                    <a:lnTo>
                      <a:pt x="51" y="0"/>
                    </a:lnTo>
                    <a:lnTo>
                      <a:pt x="23" y="6"/>
                    </a:lnTo>
                    <a:lnTo>
                      <a:pt x="7" y="22"/>
                    </a:lnTo>
                    <a:lnTo>
                      <a:pt x="0" y="46"/>
                    </a:lnTo>
                    <a:lnTo>
                      <a:pt x="0" y="97"/>
                    </a:lnTo>
                    <a:lnTo>
                      <a:pt x="8" y="128"/>
                    </a:lnTo>
                    <a:lnTo>
                      <a:pt x="23" y="144"/>
                    </a:lnTo>
                    <a:lnTo>
                      <a:pt x="32" y="149"/>
                    </a:lnTo>
                    <a:lnTo>
                      <a:pt x="51" y="151"/>
                    </a:lnTo>
                    <a:lnTo>
                      <a:pt x="51" y="129"/>
                    </a:lnTo>
                    <a:lnTo>
                      <a:pt x="36" y="126"/>
                    </a:lnTo>
                    <a:lnTo>
                      <a:pt x="25" y="95"/>
                    </a:lnTo>
                    <a:lnTo>
                      <a:pt x="25" y="80"/>
                    </a:lnTo>
                    <a:lnTo>
                      <a:pt x="19" y="80"/>
                    </a:lnTo>
                    <a:lnTo>
                      <a:pt x="51" y="80"/>
                    </a:lnTo>
                    <a:lnTo>
                      <a:pt x="51" y="59"/>
                    </a:lnTo>
                    <a:lnTo>
                      <a:pt x="19" y="59"/>
                    </a:lnTo>
                    <a:lnTo>
                      <a:pt x="25" y="65"/>
                    </a:lnTo>
                    <a:lnTo>
                      <a:pt x="28" y="39"/>
                    </a:lnTo>
                    <a:lnTo>
                      <a:pt x="36" y="19"/>
                    </a:lnTo>
                    <a:lnTo>
                      <a:pt x="51" y="16"/>
                    </a:lnTo>
                    <a:lnTo>
                      <a:pt x="51" y="22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50" name="Freeform 328"/>
              <p:cNvSpPr>
                <a:spLocks/>
              </p:cNvSpPr>
              <p:nvPr/>
            </p:nvSpPr>
            <p:spPr bwMode="auto">
              <a:xfrm>
                <a:off x="3940" y="1736"/>
                <a:ext cx="33" cy="50"/>
              </a:xfrm>
              <a:custGeom>
                <a:avLst/>
                <a:gdLst>
                  <a:gd name="T0" fmla="*/ 4 w 100"/>
                  <a:gd name="T1" fmla="*/ 2 h 150"/>
                  <a:gd name="T2" fmla="*/ 3 w 100"/>
                  <a:gd name="T3" fmla="*/ 1 h 150"/>
                  <a:gd name="T4" fmla="*/ 3 w 100"/>
                  <a:gd name="T5" fmla="*/ 0 h 150"/>
                  <a:gd name="T6" fmla="*/ 1 w 100"/>
                  <a:gd name="T7" fmla="*/ 0 h 150"/>
                  <a:gd name="T8" fmla="*/ 1 w 100"/>
                  <a:gd name="T9" fmla="*/ 0 h 150"/>
                  <a:gd name="T10" fmla="*/ 0 w 100"/>
                  <a:gd name="T11" fmla="*/ 2 h 150"/>
                  <a:gd name="T12" fmla="*/ 0 w 100"/>
                  <a:gd name="T13" fmla="*/ 4 h 150"/>
                  <a:gd name="T14" fmla="*/ 0 w 100"/>
                  <a:gd name="T15" fmla="*/ 5 h 150"/>
                  <a:gd name="T16" fmla="*/ 1 w 100"/>
                  <a:gd name="T17" fmla="*/ 5 h 150"/>
                  <a:gd name="T18" fmla="*/ 2 w 100"/>
                  <a:gd name="T19" fmla="*/ 6 h 150"/>
                  <a:gd name="T20" fmla="*/ 3 w 100"/>
                  <a:gd name="T21" fmla="*/ 5 h 150"/>
                  <a:gd name="T22" fmla="*/ 3 w 100"/>
                  <a:gd name="T23" fmla="*/ 5 h 150"/>
                  <a:gd name="T24" fmla="*/ 4 w 100"/>
                  <a:gd name="T25" fmla="*/ 4 h 150"/>
                  <a:gd name="T26" fmla="*/ 4 w 100"/>
                  <a:gd name="T27" fmla="*/ 3 h 150"/>
                  <a:gd name="T28" fmla="*/ 3 w 100"/>
                  <a:gd name="T29" fmla="*/ 3 h 150"/>
                  <a:gd name="T30" fmla="*/ 3 w 100"/>
                  <a:gd name="T31" fmla="*/ 4 h 150"/>
                  <a:gd name="T32" fmla="*/ 3 w 100"/>
                  <a:gd name="T33" fmla="*/ 4 h 150"/>
                  <a:gd name="T34" fmla="*/ 2 w 100"/>
                  <a:gd name="T35" fmla="*/ 5 h 150"/>
                  <a:gd name="T36" fmla="*/ 2 w 100"/>
                  <a:gd name="T37" fmla="*/ 5 h 150"/>
                  <a:gd name="T38" fmla="*/ 1 w 100"/>
                  <a:gd name="T39" fmla="*/ 4 h 150"/>
                  <a:gd name="T40" fmla="*/ 1 w 100"/>
                  <a:gd name="T41" fmla="*/ 4 h 150"/>
                  <a:gd name="T42" fmla="*/ 1 w 100"/>
                  <a:gd name="T43" fmla="*/ 2 h 150"/>
                  <a:gd name="T44" fmla="*/ 1 w 100"/>
                  <a:gd name="T45" fmla="*/ 1 h 150"/>
                  <a:gd name="T46" fmla="*/ 2 w 100"/>
                  <a:gd name="T47" fmla="*/ 1 h 150"/>
                  <a:gd name="T48" fmla="*/ 2 w 100"/>
                  <a:gd name="T49" fmla="*/ 1 h 150"/>
                  <a:gd name="T50" fmla="*/ 2 w 100"/>
                  <a:gd name="T51" fmla="*/ 1 h 150"/>
                  <a:gd name="T52" fmla="*/ 3 w 100"/>
                  <a:gd name="T53" fmla="*/ 1 h 150"/>
                  <a:gd name="T54" fmla="*/ 3 w 100"/>
                  <a:gd name="T55" fmla="*/ 2 h 150"/>
                  <a:gd name="T56" fmla="*/ 3 w 100"/>
                  <a:gd name="T57" fmla="*/ 2 h 150"/>
                  <a:gd name="T58" fmla="*/ 4 w 100"/>
                  <a:gd name="T59" fmla="*/ 2 h 150"/>
                  <a:gd name="T60" fmla="*/ 4 w 100"/>
                  <a:gd name="T61" fmla="*/ 2 h 15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0"/>
                  <a:gd name="T94" fmla="*/ 0 h 150"/>
                  <a:gd name="T95" fmla="*/ 100 w 100"/>
                  <a:gd name="T96" fmla="*/ 150 h 15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0" h="150">
                    <a:moveTo>
                      <a:pt x="100" y="47"/>
                    </a:moveTo>
                    <a:lnTo>
                      <a:pt x="92" y="17"/>
                    </a:lnTo>
                    <a:lnTo>
                      <a:pt x="74" y="2"/>
                    </a:lnTo>
                    <a:lnTo>
                      <a:pt x="39" y="0"/>
                    </a:lnTo>
                    <a:lnTo>
                      <a:pt x="15" y="11"/>
                    </a:lnTo>
                    <a:lnTo>
                      <a:pt x="0" y="45"/>
                    </a:lnTo>
                    <a:lnTo>
                      <a:pt x="0" y="96"/>
                    </a:lnTo>
                    <a:lnTo>
                      <a:pt x="9" y="127"/>
                    </a:lnTo>
                    <a:lnTo>
                      <a:pt x="24" y="143"/>
                    </a:lnTo>
                    <a:lnTo>
                      <a:pt x="45" y="150"/>
                    </a:lnTo>
                    <a:lnTo>
                      <a:pt x="71" y="148"/>
                    </a:lnTo>
                    <a:lnTo>
                      <a:pt x="92" y="132"/>
                    </a:lnTo>
                    <a:lnTo>
                      <a:pt x="100" y="111"/>
                    </a:lnTo>
                    <a:lnTo>
                      <a:pt x="100" y="90"/>
                    </a:lnTo>
                    <a:lnTo>
                      <a:pt x="73" y="90"/>
                    </a:lnTo>
                    <a:lnTo>
                      <a:pt x="78" y="96"/>
                    </a:lnTo>
                    <a:lnTo>
                      <a:pt x="76" y="113"/>
                    </a:lnTo>
                    <a:lnTo>
                      <a:pt x="62" y="127"/>
                    </a:lnTo>
                    <a:lnTo>
                      <a:pt x="48" y="127"/>
                    </a:lnTo>
                    <a:lnTo>
                      <a:pt x="35" y="120"/>
                    </a:lnTo>
                    <a:lnTo>
                      <a:pt x="28" y="106"/>
                    </a:lnTo>
                    <a:lnTo>
                      <a:pt x="25" y="64"/>
                    </a:lnTo>
                    <a:lnTo>
                      <a:pt x="31" y="32"/>
                    </a:lnTo>
                    <a:lnTo>
                      <a:pt x="45" y="17"/>
                    </a:lnTo>
                    <a:lnTo>
                      <a:pt x="56" y="15"/>
                    </a:lnTo>
                    <a:lnTo>
                      <a:pt x="68" y="23"/>
                    </a:lnTo>
                    <a:lnTo>
                      <a:pt x="74" y="40"/>
                    </a:lnTo>
                    <a:lnTo>
                      <a:pt x="73" y="47"/>
                    </a:lnTo>
                    <a:lnTo>
                      <a:pt x="73" y="42"/>
                    </a:lnTo>
                    <a:lnTo>
                      <a:pt x="100" y="42"/>
                    </a:lnTo>
                    <a:lnTo>
                      <a:pt x="100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51" name="Freeform 329"/>
              <p:cNvSpPr>
                <a:spLocks/>
              </p:cNvSpPr>
              <p:nvPr/>
            </p:nvSpPr>
            <p:spPr bwMode="auto">
              <a:xfrm>
                <a:off x="3982" y="1724"/>
                <a:ext cx="26" cy="62"/>
              </a:xfrm>
              <a:custGeom>
                <a:avLst/>
                <a:gdLst>
                  <a:gd name="T0" fmla="*/ 0 w 80"/>
                  <a:gd name="T1" fmla="*/ 1 h 187"/>
                  <a:gd name="T2" fmla="*/ 0 w 80"/>
                  <a:gd name="T3" fmla="*/ 2 h 187"/>
                  <a:gd name="T4" fmla="*/ 1 w 80"/>
                  <a:gd name="T5" fmla="*/ 2 h 187"/>
                  <a:gd name="T6" fmla="*/ 1 w 80"/>
                  <a:gd name="T7" fmla="*/ 6 h 187"/>
                  <a:gd name="T8" fmla="*/ 1 w 80"/>
                  <a:gd name="T9" fmla="*/ 6 h 187"/>
                  <a:gd name="T10" fmla="*/ 1 w 80"/>
                  <a:gd name="T11" fmla="*/ 6 h 187"/>
                  <a:gd name="T12" fmla="*/ 1 w 80"/>
                  <a:gd name="T13" fmla="*/ 7 h 187"/>
                  <a:gd name="T14" fmla="*/ 2 w 80"/>
                  <a:gd name="T15" fmla="*/ 7 h 187"/>
                  <a:gd name="T16" fmla="*/ 2 w 80"/>
                  <a:gd name="T17" fmla="*/ 7 h 187"/>
                  <a:gd name="T18" fmla="*/ 2 w 80"/>
                  <a:gd name="T19" fmla="*/ 7 h 187"/>
                  <a:gd name="T20" fmla="*/ 2 w 80"/>
                  <a:gd name="T21" fmla="*/ 7 h 187"/>
                  <a:gd name="T22" fmla="*/ 3 w 80"/>
                  <a:gd name="T23" fmla="*/ 7 h 187"/>
                  <a:gd name="T24" fmla="*/ 3 w 80"/>
                  <a:gd name="T25" fmla="*/ 7 h 187"/>
                  <a:gd name="T26" fmla="*/ 3 w 80"/>
                  <a:gd name="T27" fmla="*/ 6 h 187"/>
                  <a:gd name="T28" fmla="*/ 3 w 80"/>
                  <a:gd name="T29" fmla="*/ 6 h 187"/>
                  <a:gd name="T30" fmla="*/ 2 w 80"/>
                  <a:gd name="T31" fmla="*/ 6 h 187"/>
                  <a:gd name="T32" fmla="*/ 2 w 80"/>
                  <a:gd name="T33" fmla="*/ 6 h 187"/>
                  <a:gd name="T34" fmla="*/ 2 w 80"/>
                  <a:gd name="T35" fmla="*/ 6 h 187"/>
                  <a:gd name="T36" fmla="*/ 2 w 80"/>
                  <a:gd name="T37" fmla="*/ 6 h 187"/>
                  <a:gd name="T38" fmla="*/ 2 w 80"/>
                  <a:gd name="T39" fmla="*/ 6 h 187"/>
                  <a:gd name="T40" fmla="*/ 2 w 80"/>
                  <a:gd name="T41" fmla="*/ 5 h 187"/>
                  <a:gd name="T42" fmla="*/ 2 w 80"/>
                  <a:gd name="T43" fmla="*/ 5 h 187"/>
                  <a:gd name="T44" fmla="*/ 2 w 80"/>
                  <a:gd name="T45" fmla="*/ 2 h 187"/>
                  <a:gd name="T46" fmla="*/ 3 w 80"/>
                  <a:gd name="T47" fmla="*/ 2 h 187"/>
                  <a:gd name="T48" fmla="*/ 3 w 80"/>
                  <a:gd name="T49" fmla="*/ 1 h 187"/>
                  <a:gd name="T50" fmla="*/ 2 w 80"/>
                  <a:gd name="T51" fmla="*/ 1 h 187"/>
                  <a:gd name="T52" fmla="*/ 2 w 80"/>
                  <a:gd name="T53" fmla="*/ 0 h 187"/>
                  <a:gd name="T54" fmla="*/ 1 w 80"/>
                  <a:gd name="T55" fmla="*/ 0 h 187"/>
                  <a:gd name="T56" fmla="*/ 1 w 80"/>
                  <a:gd name="T57" fmla="*/ 1 h 187"/>
                  <a:gd name="T58" fmla="*/ 0 w 80"/>
                  <a:gd name="T59" fmla="*/ 1 h 18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0"/>
                  <a:gd name="T91" fmla="*/ 0 h 187"/>
                  <a:gd name="T92" fmla="*/ 80 w 80"/>
                  <a:gd name="T93" fmla="*/ 187 h 18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0" h="187">
                    <a:moveTo>
                      <a:pt x="0" y="37"/>
                    </a:moveTo>
                    <a:lnTo>
                      <a:pt x="0" y="54"/>
                    </a:lnTo>
                    <a:lnTo>
                      <a:pt x="21" y="54"/>
                    </a:lnTo>
                    <a:lnTo>
                      <a:pt x="21" y="155"/>
                    </a:lnTo>
                    <a:lnTo>
                      <a:pt x="26" y="161"/>
                    </a:lnTo>
                    <a:lnTo>
                      <a:pt x="28" y="171"/>
                    </a:lnTo>
                    <a:lnTo>
                      <a:pt x="34" y="180"/>
                    </a:lnTo>
                    <a:lnTo>
                      <a:pt x="44" y="185"/>
                    </a:lnTo>
                    <a:lnTo>
                      <a:pt x="58" y="187"/>
                    </a:lnTo>
                    <a:lnTo>
                      <a:pt x="66" y="186"/>
                    </a:lnTo>
                    <a:lnTo>
                      <a:pt x="72" y="185"/>
                    </a:lnTo>
                    <a:lnTo>
                      <a:pt x="76" y="182"/>
                    </a:lnTo>
                    <a:lnTo>
                      <a:pt x="80" y="181"/>
                    </a:lnTo>
                    <a:lnTo>
                      <a:pt x="80" y="161"/>
                    </a:lnTo>
                    <a:lnTo>
                      <a:pt x="80" y="165"/>
                    </a:lnTo>
                    <a:lnTo>
                      <a:pt x="69" y="165"/>
                    </a:lnTo>
                    <a:lnTo>
                      <a:pt x="62" y="165"/>
                    </a:lnTo>
                    <a:lnTo>
                      <a:pt x="57" y="163"/>
                    </a:lnTo>
                    <a:lnTo>
                      <a:pt x="50" y="158"/>
                    </a:lnTo>
                    <a:lnTo>
                      <a:pt x="48" y="152"/>
                    </a:lnTo>
                    <a:lnTo>
                      <a:pt x="48" y="144"/>
                    </a:lnTo>
                    <a:lnTo>
                      <a:pt x="48" y="139"/>
                    </a:lnTo>
                    <a:lnTo>
                      <a:pt x="48" y="54"/>
                    </a:lnTo>
                    <a:lnTo>
                      <a:pt x="75" y="54"/>
                    </a:lnTo>
                    <a:lnTo>
                      <a:pt x="75" y="37"/>
                    </a:lnTo>
                    <a:lnTo>
                      <a:pt x="48" y="37"/>
                    </a:lnTo>
                    <a:lnTo>
                      <a:pt x="48" y="0"/>
                    </a:lnTo>
                    <a:lnTo>
                      <a:pt x="21" y="6"/>
                    </a:lnTo>
                    <a:lnTo>
                      <a:pt x="21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52" name="Freeform 330"/>
              <p:cNvSpPr>
                <a:spLocks/>
              </p:cNvSpPr>
              <p:nvPr/>
            </p:nvSpPr>
            <p:spPr bwMode="auto">
              <a:xfrm>
                <a:off x="4033" y="1736"/>
                <a:ext cx="17" cy="50"/>
              </a:xfrm>
              <a:custGeom>
                <a:avLst/>
                <a:gdLst>
                  <a:gd name="T0" fmla="*/ 0 w 53"/>
                  <a:gd name="T1" fmla="*/ 5 h 151"/>
                  <a:gd name="T2" fmla="*/ 0 w 53"/>
                  <a:gd name="T3" fmla="*/ 6 h 151"/>
                  <a:gd name="T4" fmla="*/ 0 w 53"/>
                  <a:gd name="T5" fmla="*/ 6 h 151"/>
                  <a:gd name="T6" fmla="*/ 1 w 53"/>
                  <a:gd name="T7" fmla="*/ 5 h 151"/>
                  <a:gd name="T8" fmla="*/ 1 w 53"/>
                  <a:gd name="T9" fmla="*/ 5 h 151"/>
                  <a:gd name="T10" fmla="*/ 1 w 53"/>
                  <a:gd name="T11" fmla="*/ 5 h 151"/>
                  <a:gd name="T12" fmla="*/ 1 w 53"/>
                  <a:gd name="T13" fmla="*/ 5 h 151"/>
                  <a:gd name="T14" fmla="*/ 2 w 53"/>
                  <a:gd name="T15" fmla="*/ 4 h 151"/>
                  <a:gd name="T16" fmla="*/ 2 w 53"/>
                  <a:gd name="T17" fmla="*/ 4 h 151"/>
                  <a:gd name="T18" fmla="*/ 2 w 53"/>
                  <a:gd name="T19" fmla="*/ 3 h 151"/>
                  <a:gd name="T20" fmla="*/ 2 w 53"/>
                  <a:gd name="T21" fmla="*/ 2 h 151"/>
                  <a:gd name="T22" fmla="*/ 2 w 53"/>
                  <a:gd name="T23" fmla="*/ 1 h 151"/>
                  <a:gd name="T24" fmla="*/ 1 w 53"/>
                  <a:gd name="T25" fmla="*/ 1 h 151"/>
                  <a:gd name="T26" fmla="*/ 1 w 53"/>
                  <a:gd name="T27" fmla="*/ 0 h 151"/>
                  <a:gd name="T28" fmla="*/ 1 w 53"/>
                  <a:gd name="T29" fmla="*/ 0 h 151"/>
                  <a:gd name="T30" fmla="*/ 1 w 53"/>
                  <a:gd name="T31" fmla="*/ 0 h 151"/>
                  <a:gd name="T32" fmla="*/ 0 w 53"/>
                  <a:gd name="T33" fmla="*/ 0 h 151"/>
                  <a:gd name="T34" fmla="*/ 0 w 53"/>
                  <a:gd name="T35" fmla="*/ 1 h 151"/>
                  <a:gd name="T36" fmla="*/ 0 w 53"/>
                  <a:gd name="T37" fmla="*/ 1 h 151"/>
                  <a:gd name="T38" fmla="*/ 0 w 53"/>
                  <a:gd name="T39" fmla="*/ 1 h 151"/>
                  <a:gd name="T40" fmla="*/ 1 w 53"/>
                  <a:gd name="T41" fmla="*/ 1 h 151"/>
                  <a:gd name="T42" fmla="*/ 1 w 53"/>
                  <a:gd name="T43" fmla="*/ 1 h 151"/>
                  <a:gd name="T44" fmla="*/ 1 w 53"/>
                  <a:gd name="T45" fmla="*/ 2 h 151"/>
                  <a:gd name="T46" fmla="*/ 1 w 53"/>
                  <a:gd name="T47" fmla="*/ 2 h 151"/>
                  <a:gd name="T48" fmla="*/ 1 w 53"/>
                  <a:gd name="T49" fmla="*/ 2 h 151"/>
                  <a:gd name="T50" fmla="*/ 1 w 53"/>
                  <a:gd name="T51" fmla="*/ 3 h 151"/>
                  <a:gd name="T52" fmla="*/ 1 w 53"/>
                  <a:gd name="T53" fmla="*/ 3 h 151"/>
                  <a:gd name="T54" fmla="*/ 1 w 53"/>
                  <a:gd name="T55" fmla="*/ 4 h 151"/>
                  <a:gd name="T56" fmla="*/ 1 w 53"/>
                  <a:gd name="T57" fmla="*/ 4 h 151"/>
                  <a:gd name="T58" fmla="*/ 0 w 53"/>
                  <a:gd name="T59" fmla="*/ 5 h 151"/>
                  <a:gd name="T60" fmla="*/ 0 w 53"/>
                  <a:gd name="T61" fmla="*/ 5 h 151"/>
                  <a:gd name="T62" fmla="*/ 0 w 53"/>
                  <a:gd name="T63" fmla="*/ 5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3"/>
                  <a:gd name="T97" fmla="*/ 0 h 151"/>
                  <a:gd name="T98" fmla="*/ 53 w 53"/>
                  <a:gd name="T99" fmla="*/ 151 h 1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3" h="151">
                    <a:moveTo>
                      <a:pt x="0" y="129"/>
                    </a:moveTo>
                    <a:lnTo>
                      <a:pt x="0" y="151"/>
                    </a:lnTo>
                    <a:lnTo>
                      <a:pt x="12" y="151"/>
                    </a:lnTo>
                    <a:lnTo>
                      <a:pt x="21" y="149"/>
                    </a:lnTo>
                    <a:lnTo>
                      <a:pt x="31" y="144"/>
                    </a:lnTo>
                    <a:lnTo>
                      <a:pt x="38" y="138"/>
                    </a:lnTo>
                    <a:lnTo>
                      <a:pt x="44" y="128"/>
                    </a:lnTo>
                    <a:lnTo>
                      <a:pt x="49" y="115"/>
                    </a:lnTo>
                    <a:lnTo>
                      <a:pt x="51" y="97"/>
                    </a:lnTo>
                    <a:lnTo>
                      <a:pt x="53" y="76"/>
                    </a:lnTo>
                    <a:lnTo>
                      <a:pt x="51" y="46"/>
                    </a:lnTo>
                    <a:lnTo>
                      <a:pt x="49" y="33"/>
                    </a:lnTo>
                    <a:lnTo>
                      <a:pt x="44" y="22"/>
                    </a:lnTo>
                    <a:lnTo>
                      <a:pt x="38" y="12"/>
                    </a:lnTo>
                    <a:lnTo>
                      <a:pt x="29" y="6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12" y="24"/>
                    </a:lnTo>
                    <a:lnTo>
                      <a:pt x="21" y="31"/>
                    </a:lnTo>
                    <a:lnTo>
                      <a:pt x="26" y="37"/>
                    </a:lnTo>
                    <a:lnTo>
                      <a:pt x="30" y="45"/>
                    </a:lnTo>
                    <a:lnTo>
                      <a:pt x="31" y="54"/>
                    </a:lnTo>
                    <a:lnTo>
                      <a:pt x="32" y="65"/>
                    </a:lnTo>
                    <a:lnTo>
                      <a:pt x="32" y="80"/>
                    </a:lnTo>
                    <a:lnTo>
                      <a:pt x="30" y="94"/>
                    </a:lnTo>
                    <a:lnTo>
                      <a:pt x="27" y="104"/>
                    </a:lnTo>
                    <a:lnTo>
                      <a:pt x="24" y="114"/>
                    </a:lnTo>
                    <a:lnTo>
                      <a:pt x="14" y="126"/>
                    </a:lnTo>
                    <a:lnTo>
                      <a:pt x="7" y="128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53" name="Freeform 331"/>
              <p:cNvSpPr>
                <a:spLocks/>
              </p:cNvSpPr>
              <p:nvPr/>
            </p:nvSpPr>
            <p:spPr bwMode="auto">
              <a:xfrm>
                <a:off x="4014" y="1736"/>
                <a:ext cx="19" cy="50"/>
              </a:xfrm>
              <a:custGeom>
                <a:avLst/>
                <a:gdLst>
                  <a:gd name="T0" fmla="*/ 2 w 56"/>
                  <a:gd name="T1" fmla="*/ 1 h 151"/>
                  <a:gd name="T2" fmla="*/ 2 w 56"/>
                  <a:gd name="T3" fmla="*/ 0 h 151"/>
                  <a:gd name="T4" fmla="*/ 1 w 56"/>
                  <a:gd name="T5" fmla="*/ 0 h 151"/>
                  <a:gd name="T6" fmla="*/ 1 w 56"/>
                  <a:gd name="T7" fmla="*/ 0 h 151"/>
                  <a:gd name="T8" fmla="*/ 0 w 56"/>
                  <a:gd name="T9" fmla="*/ 2 h 151"/>
                  <a:gd name="T10" fmla="*/ 0 w 56"/>
                  <a:gd name="T11" fmla="*/ 4 h 151"/>
                  <a:gd name="T12" fmla="*/ 0 w 56"/>
                  <a:gd name="T13" fmla="*/ 5 h 151"/>
                  <a:gd name="T14" fmla="*/ 1 w 56"/>
                  <a:gd name="T15" fmla="*/ 5 h 151"/>
                  <a:gd name="T16" fmla="*/ 2 w 56"/>
                  <a:gd name="T17" fmla="*/ 6 h 151"/>
                  <a:gd name="T18" fmla="*/ 2 w 56"/>
                  <a:gd name="T19" fmla="*/ 6 h 151"/>
                  <a:gd name="T20" fmla="*/ 2 w 56"/>
                  <a:gd name="T21" fmla="*/ 5 h 151"/>
                  <a:gd name="T22" fmla="*/ 1 w 56"/>
                  <a:gd name="T23" fmla="*/ 4 h 151"/>
                  <a:gd name="T24" fmla="*/ 1 w 56"/>
                  <a:gd name="T25" fmla="*/ 4 h 151"/>
                  <a:gd name="T26" fmla="*/ 1 w 56"/>
                  <a:gd name="T27" fmla="*/ 2 h 151"/>
                  <a:gd name="T28" fmla="*/ 1 w 56"/>
                  <a:gd name="T29" fmla="*/ 1 h 151"/>
                  <a:gd name="T30" fmla="*/ 2 w 56"/>
                  <a:gd name="T31" fmla="*/ 1 h 151"/>
                  <a:gd name="T32" fmla="*/ 2 w 56"/>
                  <a:gd name="T33" fmla="*/ 1 h 151"/>
                  <a:gd name="T34" fmla="*/ 2 w 56"/>
                  <a:gd name="T35" fmla="*/ 1 h 151"/>
                  <a:gd name="T36" fmla="*/ 2 w 56"/>
                  <a:gd name="T37" fmla="*/ 1 h 1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6"/>
                  <a:gd name="T58" fmla="*/ 0 h 151"/>
                  <a:gd name="T59" fmla="*/ 56 w 56"/>
                  <a:gd name="T60" fmla="*/ 151 h 15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6" h="151">
                    <a:moveTo>
                      <a:pt x="56" y="16"/>
                    </a:moveTo>
                    <a:lnTo>
                      <a:pt x="56" y="0"/>
                    </a:lnTo>
                    <a:lnTo>
                      <a:pt x="38" y="1"/>
                    </a:lnTo>
                    <a:lnTo>
                      <a:pt x="14" y="12"/>
                    </a:lnTo>
                    <a:lnTo>
                      <a:pt x="0" y="46"/>
                    </a:lnTo>
                    <a:lnTo>
                      <a:pt x="0" y="97"/>
                    </a:lnTo>
                    <a:lnTo>
                      <a:pt x="8" y="128"/>
                    </a:lnTo>
                    <a:lnTo>
                      <a:pt x="24" y="144"/>
                    </a:lnTo>
                    <a:lnTo>
                      <a:pt x="44" y="151"/>
                    </a:lnTo>
                    <a:lnTo>
                      <a:pt x="56" y="151"/>
                    </a:lnTo>
                    <a:lnTo>
                      <a:pt x="56" y="129"/>
                    </a:lnTo>
                    <a:lnTo>
                      <a:pt x="34" y="121"/>
                    </a:lnTo>
                    <a:lnTo>
                      <a:pt x="27" y="107"/>
                    </a:lnTo>
                    <a:lnTo>
                      <a:pt x="25" y="52"/>
                    </a:lnTo>
                    <a:lnTo>
                      <a:pt x="33" y="27"/>
                    </a:lnTo>
                    <a:lnTo>
                      <a:pt x="43" y="18"/>
                    </a:lnTo>
                    <a:lnTo>
                      <a:pt x="56" y="16"/>
                    </a:lnTo>
                    <a:lnTo>
                      <a:pt x="56" y="22"/>
                    </a:lnTo>
                    <a:lnTo>
                      <a:pt x="5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54" name="Freeform 332"/>
              <p:cNvSpPr>
                <a:spLocks/>
              </p:cNvSpPr>
              <p:nvPr/>
            </p:nvSpPr>
            <p:spPr bwMode="auto">
              <a:xfrm>
                <a:off x="4062" y="1734"/>
                <a:ext cx="24" cy="50"/>
              </a:xfrm>
              <a:custGeom>
                <a:avLst/>
                <a:gdLst>
                  <a:gd name="T0" fmla="*/ 1 w 71"/>
                  <a:gd name="T1" fmla="*/ 0 h 152"/>
                  <a:gd name="T2" fmla="*/ 0 w 71"/>
                  <a:gd name="T3" fmla="*/ 0 h 152"/>
                  <a:gd name="T4" fmla="*/ 0 w 71"/>
                  <a:gd name="T5" fmla="*/ 5 h 152"/>
                  <a:gd name="T6" fmla="*/ 1 w 71"/>
                  <a:gd name="T7" fmla="*/ 5 h 152"/>
                  <a:gd name="T8" fmla="*/ 1 w 71"/>
                  <a:gd name="T9" fmla="*/ 2 h 152"/>
                  <a:gd name="T10" fmla="*/ 1 w 71"/>
                  <a:gd name="T11" fmla="*/ 2 h 152"/>
                  <a:gd name="T12" fmla="*/ 1 w 71"/>
                  <a:gd name="T13" fmla="*/ 1 h 152"/>
                  <a:gd name="T14" fmla="*/ 1 w 71"/>
                  <a:gd name="T15" fmla="*/ 1 h 152"/>
                  <a:gd name="T16" fmla="*/ 2 w 71"/>
                  <a:gd name="T17" fmla="*/ 1 h 152"/>
                  <a:gd name="T18" fmla="*/ 2 w 71"/>
                  <a:gd name="T19" fmla="*/ 1 h 152"/>
                  <a:gd name="T20" fmla="*/ 2 w 71"/>
                  <a:gd name="T21" fmla="*/ 1 h 152"/>
                  <a:gd name="T22" fmla="*/ 3 w 71"/>
                  <a:gd name="T23" fmla="*/ 1 h 152"/>
                  <a:gd name="T24" fmla="*/ 3 w 71"/>
                  <a:gd name="T25" fmla="*/ 0 h 152"/>
                  <a:gd name="T26" fmla="*/ 3 w 71"/>
                  <a:gd name="T27" fmla="*/ 0 h 152"/>
                  <a:gd name="T28" fmla="*/ 2 w 71"/>
                  <a:gd name="T29" fmla="*/ 0 h 152"/>
                  <a:gd name="T30" fmla="*/ 2 w 71"/>
                  <a:gd name="T31" fmla="*/ 0 h 152"/>
                  <a:gd name="T32" fmla="*/ 1 w 71"/>
                  <a:gd name="T33" fmla="*/ 1 h 152"/>
                  <a:gd name="T34" fmla="*/ 1 w 71"/>
                  <a:gd name="T35" fmla="*/ 1 h 152"/>
                  <a:gd name="T36" fmla="*/ 1 w 71"/>
                  <a:gd name="T37" fmla="*/ 1 h 152"/>
                  <a:gd name="T38" fmla="*/ 1 w 71"/>
                  <a:gd name="T39" fmla="*/ 1 h 152"/>
                  <a:gd name="T40" fmla="*/ 1 w 71"/>
                  <a:gd name="T41" fmla="*/ 0 h 15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1"/>
                  <a:gd name="T64" fmla="*/ 0 h 152"/>
                  <a:gd name="T65" fmla="*/ 71 w 71"/>
                  <a:gd name="T66" fmla="*/ 152 h 15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1" h="152">
                    <a:moveTo>
                      <a:pt x="22" y="6"/>
                    </a:moveTo>
                    <a:lnTo>
                      <a:pt x="0" y="6"/>
                    </a:lnTo>
                    <a:lnTo>
                      <a:pt x="0" y="152"/>
                    </a:lnTo>
                    <a:lnTo>
                      <a:pt x="22" y="152"/>
                    </a:lnTo>
                    <a:lnTo>
                      <a:pt x="22" y="66"/>
                    </a:lnTo>
                    <a:lnTo>
                      <a:pt x="24" y="51"/>
                    </a:lnTo>
                    <a:lnTo>
                      <a:pt x="30" y="39"/>
                    </a:lnTo>
                    <a:lnTo>
                      <a:pt x="36" y="34"/>
                    </a:lnTo>
                    <a:lnTo>
                      <a:pt x="42" y="30"/>
                    </a:lnTo>
                    <a:lnTo>
                      <a:pt x="51" y="29"/>
                    </a:lnTo>
                    <a:lnTo>
                      <a:pt x="60" y="28"/>
                    </a:lnTo>
                    <a:lnTo>
                      <a:pt x="71" y="28"/>
                    </a:lnTo>
                    <a:lnTo>
                      <a:pt x="71" y="0"/>
                    </a:lnTo>
                    <a:lnTo>
                      <a:pt x="71" y="6"/>
                    </a:lnTo>
                    <a:lnTo>
                      <a:pt x="56" y="6"/>
                    </a:lnTo>
                    <a:lnTo>
                      <a:pt x="44" y="9"/>
                    </a:lnTo>
                    <a:lnTo>
                      <a:pt x="33" y="16"/>
                    </a:lnTo>
                    <a:lnTo>
                      <a:pt x="29" y="21"/>
                    </a:lnTo>
                    <a:lnTo>
                      <a:pt x="27" y="28"/>
                    </a:lnTo>
                    <a:lnTo>
                      <a:pt x="22" y="28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55" name="Freeform 333"/>
              <p:cNvSpPr>
                <a:spLocks/>
              </p:cNvSpPr>
              <p:nvPr/>
            </p:nvSpPr>
            <p:spPr bwMode="auto">
              <a:xfrm>
                <a:off x="1240" y="2608"/>
                <a:ext cx="40" cy="72"/>
              </a:xfrm>
              <a:custGeom>
                <a:avLst/>
                <a:gdLst>
                  <a:gd name="T0" fmla="*/ 0 w 121"/>
                  <a:gd name="T1" fmla="*/ 6 h 215"/>
                  <a:gd name="T2" fmla="*/ 0 w 121"/>
                  <a:gd name="T3" fmla="*/ 7 h 215"/>
                  <a:gd name="T4" fmla="*/ 1 w 121"/>
                  <a:gd name="T5" fmla="*/ 8 h 215"/>
                  <a:gd name="T6" fmla="*/ 1 w 121"/>
                  <a:gd name="T7" fmla="*/ 8 h 215"/>
                  <a:gd name="T8" fmla="*/ 3 w 121"/>
                  <a:gd name="T9" fmla="*/ 8 h 215"/>
                  <a:gd name="T10" fmla="*/ 3 w 121"/>
                  <a:gd name="T11" fmla="*/ 8 h 215"/>
                  <a:gd name="T12" fmla="*/ 4 w 121"/>
                  <a:gd name="T13" fmla="*/ 7 h 215"/>
                  <a:gd name="T14" fmla="*/ 4 w 121"/>
                  <a:gd name="T15" fmla="*/ 6 h 215"/>
                  <a:gd name="T16" fmla="*/ 4 w 121"/>
                  <a:gd name="T17" fmla="*/ 5 h 215"/>
                  <a:gd name="T18" fmla="*/ 4 w 121"/>
                  <a:gd name="T19" fmla="*/ 4 h 215"/>
                  <a:gd name="T20" fmla="*/ 2 w 121"/>
                  <a:gd name="T21" fmla="*/ 3 h 215"/>
                  <a:gd name="T22" fmla="*/ 1 w 121"/>
                  <a:gd name="T23" fmla="*/ 2 h 215"/>
                  <a:gd name="T24" fmla="*/ 1 w 121"/>
                  <a:gd name="T25" fmla="*/ 1 h 215"/>
                  <a:gd name="T26" fmla="*/ 2 w 121"/>
                  <a:gd name="T27" fmla="*/ 1 h 215"/>
                  <a:gd name="T28" fmla="*/ 3 w 121"/>
                  <a:gd name="T29" fmla="*/ 1 h 215"/>
                  <a:gd name="T30" fmla="*/ 3 w 121"/>
                  <a:gd name="T31" fmla="*/ 1 h 215"/>
                  <a:gd name="T32" fmla="*/ 3 w 121"/>
                  <a:gd name="T33" fmla="*/ 2 h 215"/>
                  <a:gd name="T34" fmla="*/ 3 w 121"/>
                  <a:gd name="T35" fmla="*/ 2 h 215"/>
                  <a:gd name="T36" fmla="*/ 4 w 121"/>
                  <a:gd name="T37" fmla="*/ 2 h 215"/>
                  <a:gd name="T38" fmla="*/ 4 w 121"/>
                  <a:gd name="T39" fmla="*/ 1 h 215"/>
                  <a:gd name="T40" fmla="*/ 4 w 121"/>
                  <a:gd name="T41" fmla="*/ 0 h 215"/>
                  <a:gd name="T42" fmla="*/ 2 w 121"/>
                  <a:gd name="T43" fmla="*/ 0 h 215"/>
                  <a:gd name="T44" fmla="*/ 2 w 121"/>
                  <a:gd name="T45" fmla="*/ 0 h 215"/>
                  <a:gd name="T46" fmla="*/ 1 w 121"/>
                  <a:gd name="T47" fmla="*/ 1 h 215"/>
                  <a:gd name="T48" fmla="*/ 0 w 121"/>
                  <a:gd name="T49" fmla="*/ 2 h 215"/>
                  <a:gd name="T50" fmla="*/ 0 w 121"/>
                  <a:gd name="T51" fmla="*/ 2 h 215"/>
                  <a:gd name="T52" fmla="*/ 1 w 121"/>
                  <a:gd name="T53" fmla="*/ 3 h 215"/>
                  <a:gd name="T54" fmla="*/ 3 w 121"/>
                  <a:gd name="T55" fmla="*/ 5 h 215"/>
                  <a:gd name="T56" fmla="*/ 4 w 121"/>
                  <a:gd name="T57" fmla="*/ 6 h 215"/>
                  <a:gd name="T58" fmla="*/ 4 w 121"/>
                  <a:gd name="T59" fmla="*/ 6 h 215"/>
                  <a:gd name="T60" fmla="*/ 3 w 121"/>
                  <a:gd name="T61" fmla="*/ 7 h 215"/>
                  <a:gd name="T62" fmla="*/ 2 w 121"/>
                  <a:gd name="T63" fmla="*/ 7 h 215"/>
                  <a:gd name="T64" fmla="*/ 1 w 121"/>
                  <a:gd name="T65" fmla="*/ 7 h 215"/>
                  <a:gd name="T66" fmla="*/ 1 w 121"/>
                  <a:gd name="T67" fmla="*/ 6 h 215"/>
                  <a:gd name="T68" fmla="*/ 1 w 121"/>
                  <a:gd name="T69" fmla="*/ 5 h 215"/>
                  <a:gd name="T70" fmla="*/ 0 w 121"/>
                  <a:gd name="T71" fmla="*/ 5 h 215"/>
                  <a:gd name="T72" fmla="*/ 0 w 121"/>
                  <a:gd name="T73" fmla="*/ 6 h 2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1"/>
                  <a:gd name="T112" fmla="*/ 0 h 215"/>
                  <a:gd name="T113" fmla="*/ 121 w 121"/>
                  <a:gd name="T114" fmla="*/ 215 h 21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1" h="215">
                    <a:moveTo>
                      <a:pt x="0" y="148"/>
                    </a:moveTo>
                    <a:lnTo>
                      <a:pt x="7" y="187"/>
                    </a:lnTo>
                    <a:lnTo>
                      <a:pt x="24" y="208"/>
                    </a:lnTo>
                    <a:lnTo>
                      <a:pt x="38" y="214"/>
                    </a:lnTo>
                    <a:lnTo>
                      <a:pt x="71" y="215"/>
                    </a:lnTo>
                    <a:lnTo>
                      <a:pt x="93" y="206"/>
                    </a:lnTo>
                    <a:lnTo>
                      <a:pt x="110" y="191"/>
                    </a:lnTo>
                    <a:lnTo>
                      <a:pt x="120" y="167"/>
                    </a:lnTo>
                    <a:lnTo>
                      <a:pt x="120" y="142"/>
                    </a:lnTo>
                    <a:lnTo>
                      <a:pt x="107" y="117"/>
                    </a:lnTo>
                    <a:lnTo>
                      <a:pt x="46" y="77"/>
                    </a:lnTo>
                    <a:lnTo>
                      <a:pt x="32" y="59"/>
                    </a:lnTo>
                    <a:lnTo>
                      <a:pt x="34" y="39"/>
                    </a:lnTo>
                    <a:lnTo>
                      <a:pt x="52" y="23"/>
                    </a:lnTo>
                    <a:lnTo>
                      <a:pt x="72" y="22"/>
                    </a:lnTo>
                    <a:lnTo>
                      <a:pt x="85" y="27"/>
                    </a:lnTo>
                    <a:lnTo>
                      <a:pt x="93" y="44"/>
                    </a:lnTo>
                    <a:lnTo>
                      <a:pt x="95" y="58"/>
                    </a:lnTo>
                    <a:lnTo>
                      <a:pt x="121" y="58"/>
                    </a:lnTo>
                    <a:lnTo>
                      <a:pt x="114" y="21"/>
                    </a:lnTo>
                    <a:lnTo>
                      <a:pt x="101" y="7"/>
                    </a:lnTo>
                    <a:lnTo>
                      <a:pt x="64" y="0"/>
                    </a:lnTo>
                    <a:lnTo>
                      <a:pt x="41" y="3"/>
                    </a:lnTo>
                    <a:lnTo>
                      <a:pt x="22" y="14"/>
                    </a:lnTo>
                    <a:lnTo>
                      <a:pt x="6" y="41"/>
                    </a:lnTo>
                    <a:lnTo>
                      <a:pt x="6" y="63"/>
                    </a:lnTo>
                    <a:lnTo>
                      <a:pt x="19" y="89"/>
                    </a:lnTo>
                    <a:lnTo>
                      <a:pt x="85" y="131"/>
                    </a:lnTo>
                    <a:lnTo>
                      <a:pt x="98" y="150"/>
                    </a:lnTo>
                    <a:lnTo>
                      <a:pt x="98" y="166"/>
                    </a:lnTo>
                    <a:lnTo>
                      <a:pt x="86" y="181"/>
                    </a:lnTo>
                    <a:lnTo>
                      <a:pt x="58" y="190"/>
                    </a:lnTo>
                    <a:lnTo>
                      <a:pt x="36" y="181"/>
                    </a:lnTo>
                    <a:lnTo>
                      <a:pt x="28" y="162"/>
                    </a:lnTo>
                    <a:lnTo>
                      <a:pt x="26" y="142"/>
                    </a:lnTo>
                    <a:lnTo>
                      <a:pt x="0" y="142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56" name="Freeform 334"/>
              <p:cNvSpPr>
                <a:spLocks/>
              </p:cNvSpPr>
              <p:nvPr/>
            </p:nvSpPr>
            <p:spPr bwMode="auto">
              <a:xfrm>
                <a:off x="1311" y="2630"/>
                <a:ext cx="18" cy="49"/>
              </a:xfrm>
              <a:custGeom>
                <a:avLst/>
                <a:gdLst>
                  <a:gd name="T0" fmla="*/ 0 w 53"/>
                  <a:gd name="T1" fmla="*/ 5 h 146"/>
                  <a:gd name="T2" fmla="*/ 0 w 53"/>
                  <a:gd name="T3" fmla="*/ 5 h 146"/>
                  <a:gd name="T4" fmla="*/ 0 w 53"/>
                  <a:gd name="T5" fmla="*/ 5 h 146"/>
                  <a:gd name="T6" fmla="*/ 1 w 53"/>
                  <a:gd name="T7" fmla="*/ 5 h 146"/>
                  <a:gd name="T8" fmla="*/ 1 w 53"/>
                  <a:gd name="T9" fmla="*/ 5 h 146"/>
                  <a:gd name="T10" fmla="*/ 1 w 53"/>
                  <a:gd name="T11" fmla="*/ 5 h 146"/>
                  <a:gd name="T12" fmla="*/ 2 w 53"/>
                  <a:gd name="T13" fmla="*/ 5 h 146"/>
                  <a:gd name="T14" fmla="*/ 2 w 53"/>
                  <a:gd name="T15" fmla="*/ 4 h 146"/>
                  <a:gd name="T16" fmla="*/ 2 w 53"/>
                  <a:gd name="T17" fmla="*/ 4 h 146"/>
                  <a:gd name="T18" fmla="*/ 2 w 53"/>
                  <a:gd name="T19" fmla="*/ 3 h 146"/>
                  <a:gd name="T20" fmla="*/ 2 w 53"/>
                  <a:gd name="T21" fmla="*/ 2 h 146"/>
                  <a:gd name="T22" fmla="*/ 2 w 53"/>
                  <a:gd name="T23" fmla="*/ 1 h 146"/>
                  <a:gd name="T24" fmla="*/ 2 w 53"/>
                  <a:gd name="T25" fmla="*/ 1 h 146"/>
                  <a:gd name="T26" fmla="*/ 1 w 53"/>
                  <a:gd name="T27" fmla="*/ 0 h 146"/>
                  <a:gd name="T28" fmla="*/ 1 w 53"/>
                  <a:gd name="T29" fmla="*/ 0 h 146"/>
                  <a:gd name="T30" fmla="*/ 1 w 53"/>
                  <a:gd name="T31" fmla="*/ 0 h 146"/>
                  <a:gd name="T32" fmla="*/ 0 w 53"/>
                  <a:gd name="T33" fmla="*/ 0 h 146"/>
                  <a:gd name="T34" fmla="*/ 0 w 53"/>
                  <a:gd name="T35" fmla="*/ 1 h 146"/>
                  <a:gd name="T36" fmla="*/ 0 w 53"/>
                  <a:gd name="T37" fmla="*/ 1 h 146"/>
                  <a:gd name="T38" fmla="*/ 1 w 53"/>
                  <a:gd name="T39" fmla="*/ 1 h 146"/>
                  <a:gd name="T40" fmla="*/ 1 w 53"/>
                  <a:gd name="T41" fmla="*/ 1 h 146"/>
                  <a:gd name="T42" fmla="*/ 1 w 53"/>
                  <a:gd name="T43" fmla="*/ 1 h 146"/>
                  <a:gd name="T44" fmla="*/ 1 w 53"/>
                  <a:gd name="T45" fmla="*/ 1 h 146"/>
                  <a:gd name="T46" fmla="*/ 1 w 53"/>
                  <a:gd name="T47" fmla="*/ 2 h 146"/>
                  <a:gd name="T48" fmla="*/ 1 w 53"/>
                  <a:gd name="T49" fmla="*/ 2 h 146"/>
                  <a:gd name="T50" fmla="*/ 1 w 53"/>
                  <a:gd name="T51" fmla="*/ 2 h 146"/>
                  <a:gd name="T52" fmla="*/ 1 w 53"/>
                  <a:gd name="T53" fmla="*/ 3 h 146"/>
                  <a:gd name="T54" fmla="*/ 1 w 53"/>
                  <a:gd name="T55" fmla="*/ 3 h 146"/>
                  <a:gd name="T56" fmla="*/ 1 w 53"/>
                  <a:gd name="T57" fmla="*/ 4 h 146"/>
                  <a:gd name="T58" fmla="*/ 1 w 53"/>
                  <a:gd name="T59" fmla="*/ 4 h 146"/>
                  <a:gd name="T60" fmla="*/ 1 w 53"/>
                  <a:gd name="T61" fmla="*/ 4 h 146"/>
                  <a:gd name="T62" fmla="*/ 1 w 53"/>
                  <a:gd name="T63" fmla="*/ 5 h 146"/>
                  <a:gd name="T64" fmla="*/ 0 w 53"/>
                  <a:gd name="T65" fmla="*/ 5 h 146"/>
                  <a:gd name="T66" fmla="*/ 0 w 53"/>
                  <a:gd name="T67" fmla="*/ 5 h 1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3"/>
                  <a:gd name="T103" fmla="*/ 0 h 146"/>
                  <a:gd name="T104" fmla="*/ 53 w 53"/>
                  <a:gd name="T105" fmla="*/ 146 h 1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3" h="146">
                    <a:moveTo>
                      <a:pt x="0" y="126"/>
                    </a:moveTo>
                    <a:lnTo>
                      <a:pt x="0" y="146"/>
                    </a:lnTo>
                    <a:lnTo>
                      <a:pt x="11" y="146"/>
                    </a:lnTo>
                    <a:lnTo>
                      <a:pt x="22" y="144"/>
                    </a:lnTo>
                    <a:lnTo>
                      <a:pt x="30" y="139"/>
                    </a:lnTo>
                    <a:lnTo>
                      <a:pt x="39" y="133"/>
                    </a:lnTo>
                    <a:lnTo>
                      <a:pt x="45" y="124"/>
                    </a:lnTo>
                    <a:lnTo>
                      <a:pt x="49" y="110"/>
                    </a:lnTo>
                    <a:lnTo>
                      <a:pt x="52" y="95"/>
                    </a:lnTo>
                    <a:lnTo>
                      <a:pt x="53" y="73"/>
                    </a:lnTo>
                    <a:lnTo>
                      <a:pt x="52" y="45"/>
                    </a:lnTo>
                    <a:lnTo>
                      <a:pt x="49" y="31"/>
                    </a:lnTo>
                    <a:lnTo>
                      <a:pt x="45" y="21"/>
                    </a:lnTo>
                    <a:lnTo>
                      <a:pt x="39" y="12"/>
                    </a:lnTo>
                    <a:lnTo>
                      <a:pt x="29" y="6"/>
                    </a:lnTo>
                    <a:lnTo>
                      <a:pt x="16" y="2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15" y="23"/>
                    </a:lnTo>
                    <a:lnTo>
                      <a:pt x="19" y="25"/>
                    </a:lnTo>
                    <a:lnTo>
                      <a:pt x="24" y="30"/>
                    </a:lnTo>
                    <a:lnTo>
                      <a:pt x="28" y="36"/>
                    </a:lnTo>
                    <a:lnTo>
                      <a:pt x="29" y="43"/>
                    </a:lnTo>
                    <a:lnTo>
                      <a:pt x="31" y="52"/>
                    </a:lnTo>
                    <a:lnTo>
                      <a:pt x="31" y="63"/>
                    </a:lnTo>
                    <a:lnTo>
                      <a:pt x="31" y="78"/>
                    </a:lnTo>
                    <a:lnTo>
                      <a:pt x="29" y="92"/>
                    </a:lnTo>
                    <a:lnTo>
                      <a:pt x="28" y="103"/>
                    </a:lnTo>
                    <a:lnTo>
                      <a:pt x="24" y="112"/>
                    </a:lnTo>
                    <a:lnTo>
                      <a:pt x="19" y="119"/>
                    </a:lnTo>
                    <a:lnTo>
                      <a:pt x="15" y="122"/>
                    </a:lnTo>
                    <a:lnTo>
                      <a:pt x="8" y="125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57" name="Freeform 335"/>
              <p:cNvSpPr>
                <a:spLocks/>
              </p:cNvSpPr>
              <p:nvPr/>
            </p:nvSpPr>
            <p:spPr bwMode="auto">
              <a:xfrm>
                <a:off x="1294" y="2630"/>
                <a:ext cx="17" cy="49"/>
              </a:xfrm>
              <a:custGeom>
                <a:avLst/>
                <a:gdLst>
                  <a:gd name="T0" fmla="*/ 2 w 51"/>
                  <a:gd name="T1" fmla="*/ 1 h 146"/>
                  <a:gd name="T2" fmla="*/ 2 w 51"/>
                  <a:gd name="T3" fmla="*/ 0 h 146"/>
                  <a:gd name="T4" fmla="*/ 1 w 51"/>
                  <a:gd name="T5" fmla="*/ 0 h 146"/>
                  <a:gd name="T6" fmla="*/ 0 w 51"/>
                  <a:gd name="T7" fmla="*/ 1 h 146"/>
                  <a:gd name="T8" fmla="*/ 0 w 51"/>
                  <a:gd name="T9" fmla="*/ 2 h 146"/>
                  <a:gd name="T10" fmla="*/ 0 w 51"/>
                  <a:gd name="T11" fmla="*/ 4 h 146"/>
                  <a:gd name="T12" fmla="*/ 0 w 51"/>
                  <a:gd name="T13" fmla="*/ 5 h 146"/>
                  <a:gd name="T14" fmla="*/ 1 w 51"/>
                  <a:gd name="T15" fmla="*/ 5 h 146"/>
                  <a:gd name="T16" fmla="*/ 1 w 51"/>
                  <a:gd name="T17" fmla="*/ 5 h 146"/>
                  <a:gd name="T18" fmla="*/ 2 w 51"/>
                  <a:gd name="T19" fmla="*/ 5 h 146"/>
                  <a:gd name="T20" fmla="*/ 2 w 51"/>
                  <a:gd name="T21" fmla="*/ 5 h 146"/>
                  <a:gd name="T22" fmla="*/ 1 w 51"/>
                  <a:gd name="T23" fmla="*/ 4 h 146"/>
                  <a:gd name="T24" fmla="*/ 1 w 51"/>
                  <a:gd name="T25" fmla="*/ 3 h 146"/>
                  <a:gd name="T26" fmla="*/ 1 w 51"/>
                  <a:gd name="T27" fmla="*/ 2 h 146"/>
                  <a:gd name="T28" fmla="*/ 1 w 51"/>
                  <a:gd name="T29" fmla="*/ 1 h 146"/>
                  <a:gd name="T30" fmla="*/ 1 w 51"/>
                  <a:gd name="T31" fmla="*/ 1 h 146"/>
                  <a:gd name="T32" fmla="*/ 2 w 51"/>
                  <a:gd name="T33" fmla="*/ 1 h 146"/>
                  <a:gd name="T34" fmla="*/ 2 w 51"/>
                  <a:gd name="T35" fmla="*/ 1 h 146"/>
                  <a:gd name="T36" fmla="*/ 2 w 51"/>
                  <a:gd name="T37" fmla="*/ 1 h 1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1"/>
                  <a:gd name="T58" fmla="*/ 0 h 146"/>
                  <a:gd name="T59" fmla="*/ 51 w 51"/>
                  <a:gd name="T60" fmla="*/ 146 h 1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1" h="146">
                    <a:moveTo>
                      <a:pt x="51" y="16"/>
                    </a:moveTo>
                    <a:lnTo>
                      <a:pt x="51" y="0"/>
                    </a:lnTo>
                    <a:lnTo>
                      <a:pt x="23" y="6"/>
                    </a:lnTo>
                    <a:lnTo>
                      <a:pt x="7" y="21"/>
                    </a:lnTo>
                    <a:lnTo>
                      <a:pt x="0" y="45"/>
                    </a:lnTo>
                    <a:lnTo>
                      <a:pt x="0" y="95"/>
                    </a:lnTo>
                    <a:lnTo>
                      <a:pt x="7" y="124"/>
                    </a:lnTo>
                    <a:lnTo>
                      <a:pt x="20" y="139"/>
                    </a:lnTo>
                    <a:lnTo>
                      <a:pt x="39" y="146"/>
                    </a:lnTo>
                    <a:lnTo>
                      <a:pt x="51" y="146"/>
                    </a:lnTo>
                    <a:lnTo>
                      <a:pt x="51" y="126"/>
                    </a:lnTo>
                    <a:lnTo>
                      <a:pt x="30" y="119"/>
                    </a:lnTo>
                    <a:lnTo>
                      <a:pt x="20" y="92"/>
                    </a:lnTo>
                    <a:lnTo>
                      <a:pt x="20" y="51"/>
                    </a:lnTo>
                    <a:lnTo>
                      <a:pt x="25" y="31"/>
                    </a:lnTo>
                    <a:lnTo>
                      <a:pt x="39" y="18"/>
                    </a:lnTo>
                    <a:lnTo>
                      <a:pt x="51" y="16"/>
                    </a:lnTo>
                    <a:lnTo>
                      <a:pt x="51" y="21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58" name="Freeform 336"/>
              <p:cNvSpPr>
                <a:spLocks/>
              </p:cNvSpPr>
              <p:nvPr/>
            </p:nvSpPr>
            <p:spPr bwMode="auto">
              <a:xfrm>
                <a:off x="1341" y="2630"/>
                <a:ext cx="35" cy="49"/>
              </a:xfrm>
              <a:custGeom>
                <a:avLst/>
                <a:gdLst>
                  <a:gd name="T0" fmla="*/ 3 w 105"/>
                  <a:gd name="T1" fmla="*/ 4 h 146"/>
                  <a:gd name="T2" fmla="*/ 3 w 105"/>
                  <a:gd name="T3" fmla="*/ 4 h 146"/>
                  <a:gd name="T4" fmla="*/ 3 w 105"/>
                  <a:gd name="T5" fmla="*/ 4 h 146"/>
                  <a:gd name="T6" fmla="*/ 2 w 105"/>
                  <a:gd name="T7" fmla="*/ 5 h 146"/>
                  <a:gd name="T8" fmla="*/ 2 w 105"/>
                  <a:gd name="T9" fmla="*/ 5 h 146"/>
                  <a:gd name="T10" fmla="*/ 2 w 105"/>
                  <a:gd name="T11" fmla="*/ 5 h 146"/>
                  <a:gd name="T12" fmla="*/ 1 w 105"/>
                  <a:gd name="T13" fmla="*/ 4 h 146"/>
                  <a:gd name="T14" fmla="*/ 1 w 105"/>
                  <a:gd name="T15" fmla="*/ 4 h 146"/>
                  <a:gd name="T16" fmla="*/ 1 w 105"/>
                  <a:gd name="T17" fmla="*/ 4 h 146"/>
                  <a:gd name="T18" fmla="*/ 1 w 105"/>
                  <a:gd name="T19" fmla="*/ 4 h 146"/>
                  <a:gd name="T20" fmla="*/ 1 w 105"/>
                  <a:gd name="T21" fmla="*/ 0 h 146"/>
                  <a:gd name="T22" fmla="*/ 0 w 105"/>
                  <a:gd name="T23" fmla="*/ 0 h 146"/>
                  <a:gd name="T24" fmla="*/ 0 w 105"/>
                  <a:gd name="T25" fmla="*/ 4 h 146"/>
                  <a:gd name="T26" fmla="*/ 0 w 105"/>
                  <a:gd name="T27" fmla="*/ 4 h 146"/>
                  <a:gd name="T28" fmla="*/ 0 w 105"/>
                  <a:gd name="T29" fmla="*/ 5 h 146"/>
                  <a:gd name="T30" fmla="*/ 0 w 105"/>
                  <a:gd name="T31" fmla="*/ 5 h 146"/>
                  <a:gd name="T32" fmla="*/ 1 w 105"/>
                  <a:gd name="T33" fmla="*/ 5 h 146"/>
                  <a:gd name="T34" fmla="*/ 1 w 105"/>
                  <a:gd name="T35" fmla="*/ 5 h 146"/>
                  <a:gd name="T36" fmla="*/ 2 w 105"/>
                  <a:gd name="T37" fmla="*/ 5 h 146"/>
                  <a:gd name="T38" fmla="*/ 2 w 105"/>
                  <a:gd name="T39" fmla="*/ 5 h 146"/>
                  <a:gd name="T40" fmla="*/ 2 w 105"/>
                  <a:gd name="T41" fmla="*/ 5 h 146"/>
                  <a:gd name="T42" fmla="*/ 3 w 105"/>
                  <a:gd name="T43" fmla="*/ 5 h 146"/>
                  <a:gd name="T44" fmla="*/ 3 w 105"/>
                  <a:gd name="T45" fmla="*/ 4 h 146"/>
                  <a:gd name="T46" fmla="*/ 3 w 105"/>
                  <a:gd name="T47" fmla="*/ 5 h 146"/>
                  <a:gd name="T48" fmla="*/ 4 w 105"/>
                  <a:gd name="T49" fmla="*/ 5 h 146"/>
                  <a:gd name="T50" fmla="*/ 4 w 105"/>
                  <a:gd name="T51" fmla="*/ 5 h 146"/>
                  <a:gd name="T52" fmla="*/ 4 w 105"/>
                  <a:gd name="T53" fmla="*/ 5 h 146"/>
                  <a:gd name="T54" fmla="*/ 4 w 105"/>
                  <a:gd name="T55" fmla="*/ 4 h 146"/>
                  <a:gd name="T56" fmla="*/ 4 w 105"/>
                  <a:gd name="T57" fmla="*/ 0 h 146"/>
                  <a:gd name="T58" fmla="*/ 3 w 105"/>
                  <a:gd name="T59" fmla="*/ 0 h 146"/>
                  <a:gd name="T60" fmla="*/ 3 w 105"/>
                  <a:gd name="T61" fmla="*/ 4 h 146"/>
                  <a:gd name="T62" fmla="*/ 3 w 105"/>
                  <a:gd name="T63" fmla="*/ 4 h 1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5"/>
                  <a:gd name="T97" fmla="*/ 0 h 146"/>
                  <a:gd name="T98" fmla="*/ 105 w 105"/>
                  <a:gd name="T99" fmla="*/ 146 h 1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5" h="146">
                    <a:moveTo>
                      <a:pt x="79" y="94"/>
                    </a:moveTo>
                    <a:lnTo>
                      <a:pt x="77" y="108"/>
                    </a:lnTo>
                    <a:lnTo>
                      <a:pt x="69" y="118"/>
                    </a:lnTo>
                    <a:lnTo>
                      <a:pt x="61" y="124"/>
                    </a:lnTo>
                    <a:lnTo>
                      <a:pt x="53" y="126"/>
                    </a:lnTo>
                    <a:lnTo>
                      <a:pt x="42" y="124"/>
                    </a:lnTo>
                    <a:lnTo>
                      <a:pt x="33" y="119"/>
                    </a:lnTo>
                    <a:lnTo>
                      <a:pt x="29" y="110"/>
                    </a:lnTo>
                    <a:lnTo>
                      <a:pt x="26" y="100"/>
                    </a:lnTo>
                    <a:lnTo>
                      <a:pt x="20" y="94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104"/>
                    </a:lnTo>
                    <a:lnTo>
                      <a:pt x="0" y="109"/>
                    </a:lnTo>
                    <a:lnTo>
                      <a:pt x="2" y="124"/>
                    </a:lnTo>
                    <a:lnTo>
                      <a:pt x="11" y="136"/>
                    </a:lnTo>
                    <a:lnTo>
                      <a:pt x="24" y="144"/>
                    </a:lnTo>
                    <a:lnTo>
                      <a:pt x="32" y="145"/>
                    </a:lnTo>
                    <a:lnTo>
                      <a:pt x="42" y="146"/>
                    </a:lnTo>
                    <a:lnTo>
                      <a:pt x="53" y="144"/>
                    </a:lnTo>
                    <a:lnTo>
                      <a:pt x="62" y="140"/>
                    </a:lnTo>
                    <a:lnTo>
                      <a:pt x="79" y="126"/>
                    </a:lnTo>
                    <a:lnTo>
                      <a:pt x="73" y="120"/>
                    </a:lnTo>
                    <a:lnTo>
                      <a:pt x="73" y="141"/>
                    </a:lnTo>
                    <a:lnTo>
                      <a:pt x="100" y="141"/>
                    </a:lnTo>
                    <a:lnTo>
                      <a:pt x="105" y="141"/>
                    </a:lnTo>
                    <a:lnTo>
                      <a:pt x="102" y="126"/>
                    </a:lnTo>
                    <a:lnTo>
                      <a:pt x="100" y="109"/>
                    </a:lnTo>
                    <a:lnTo>
                      <a:pt x="100" y="0"/>
                    </a:lnTo>
                    <a:lnTo>
                      <a:pt x="73" y="0"/>
                    </a:lnTo>
                    <a:lnTo>
                      <a:pt x="73" y="94"/>
                    </a:lnTo>
                    <a:lnTo>
                      <a:pt x="79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59" name="Freeform 337"/>
              <p:cNvSpPr>
                <a:spLocks/>
              </p:cNvSpPr>
              <p:nvPr/>
            </p:nvSpPr>
            <p:spPr bwMode="auto">
              <a:xfrm>
                <a:off x="1389" y="2629"/>
                <a:ext cx="22" cy="48"/>
              </a:xfrm>
              <a:custGeom>
                <a:avLst/>
                <a:gdLst>
                  <a:gd name="T0" fmla="*/ 1 w 65"/>
                  <a:gd name="T1" fmla="*/ 0 h 145"/>
                  <a:gd name="T2" fmla="*/ 0 w 65"/>
                  <a:gd name="T3" fmla="*/ 0 h 145"/>
                  <a:gd name="T4" fmla="*/ 0 w 65"/>
                  <a:gd name="T5" fmla="*/ 5 h 145"/>
                  <a:gd name="T6" fmla="*/ 1 w 65"/>
                  <a:gd name="T7" fmla="*/ 5 h 145"/>
                  <a:gd name="T8" fmla="*/ 1 w 65"/>
                  <a:gd name="T9" fmla="*/ 2 h 145"/>
                  <a:gd name="T10" fmla="*/ 1 w 65"/>
                  <a:gd name="T11" fmla="*/ 2 h 145"/>
                  <a:gd name="T12" fmla="*/ 1 w 65"/>
                  <a:gd name="T13" fmla="*/ 2 h 145"/>
                  <a:gd name="T14" fmla="*/ 1 w 65"/>
                  <a:gd name="T15" fmla="*/ 1 h 145"/>
                  <a:gd name="T16" fmla="*/ 1 w 65"/>
                  <a:gd name="T17" fmla="*/ 1 h 145"/>
                  <a:gd name="T18" fmla="*/ 1 w 65"/>
                  <a:gd name="T19" fmla="*/ 1 h 145"/>
                  <a:gd name="T20" fmla="*/ 2 w 65"/>
                  <a:gd name="T21" fmla="*/ 1 h 145"/>
                  <a:gd name="T22" fmla="*/ 2 w 65"/>
                  <a:gd name="T23" fmla="*/ 1 h 145"/>
                  <a:gd name="T24" fmla="*/ 2 w 65"/>
                  <a:gd name="T25" fmla="*/ 1 h 145"/>
                  <a:gd name="T26" fmla="*/ 2 w 65"/>
                  <a:gd name="T27" fmla="*/ 0 h 145"/>
                  <a:gd name="T28" fmla="*/ 2 w 65"/>
                  <a:gd name="T29" fmla="*/ 0 h 145"/>
                  <a:gd name="T30" fmla="*/ 2 w 65"/>
                  <a:gd name="T31" fmla="*/ 0 h 145"/>
                  <a:gd name="T32" fmla="*/ 2 w 65"/>
                  <a:gd name="T33" fmla="*/ 0 h 145"/>
                  <a:gd name="T34" fmla="*/ 1 w 65"/>
                  <a:gd name="T35" fmla="*/ 1 h 145"/>
                  <a:gd name="T36" fmla="*/ 1 w 65"/>
                  <a:gd name="T37" fmla="*/ 1 h 145"/>
                  <a:gd name="T38" fmla="*/ 1 w 65"/>
                  <a:gd name="T39" fmla="*/ 1 h 145"/>
                  <a:gd name="T40" fmla="*/ 1 w 65"/>
                  <a:gd name="T41" fmla="*/ 1 h 145"/>
                  <a:gd name="T42" fmla="*/ 1 w 65"/>
                  <a:gd name="T43" fmla="*/ 0 h 14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145"/>
                  <a:gd name="T68" fmla="*/ 65 w 65"/>
                  <a:gd name="T69" fmla="*/ 145 h 14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145">
                    <a:moveTo>
                      <a:pt x="19" y="4"/>
                    </a:moveTo>
                    <a:lnTo>
                      <a:pt x="0" y="4"/>
                    </a:lnTo>
                    <a:lnTo>
                      <a:pt x="0" y="145"/>
                    </a:lnTo>
                    <a:lnTo>
                      <a:pt x="19" y="145"/>
                    </a:lnTo>
                    <a:lnTo>
                      <a:pt x="19" y="62"/>
                    </a:lnTo>
                    <a:lnTo>
                      <a:pt x="25" y="62"/>
                    </a:lnTo>
                    <a:lnTo>
                      <a:pt x="26" y="47"/>
                    </a:lnTo>
                    <a:lnTo>
                      <a:pt x="31" y="37"/>
                    </a:lnTo>
                    <a:lnTo>
                      <a:pt x="35" y="32"/>
                    </a:lnTo>
                    <a:lnTo>
                      <a:pt x="39" y="28"/>
                    </a:lnTo>
                    <a:lnTo>
                      <a:pt x="47" y="27"/>
                    </a:lnTo>
                    <a:lnTo>
                      <a:pt x="55" y="26"/>
                    </a:lnTo>
                    <a:lnTo>
                      <a:pt x="65" y="26"/>
                    </a:lnTo>
                    <a:lnTo>
                      <a:pt x="65" y="0"/>
                    </a:lnTo>
                    <a:lnTo>
                      <a:pt x="65" y="4"/>
                    </a:lnTo>
                    <a:lnTo>
                      <a:pt x="51" y="4"/>
                    </a:lnTo>
                    <a:lnTo>
                      <a:pt x="42" y="7"/>
                    </a:lnTo>
                    <a:lnTo>
                      <a:pt x="32" y="14"/>
                    </a:lnTo>
                    <a:lnTo>
                      <a:pt x="29" y="19"/>
                    </a:lnTo>
                    <a:lnTo>
                      <a:pt x="25" y="26"/>
                    </a:lnTo>
                    <a:lnTo>
                      <a:pt x="19" y="26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60" name="Freeform 338"/>
              <p:cNvSpPr>
                <a:spLocks/>
              </p:cNvSpPr>
              <p:nvPr/>
            </p:nvSpPr>
            <p:spPr bwMode="auto">
              <a:xfrm>
                <a:off x="1422" y="2631"/>
                <a:ext cx="33" cy="48"/>
              </a:xfrm>
              <a:custGeom>
                <a:avLst/>
                <a:gdLst>
                  <a:gd name="T0" fmla="*/ 4 w 99"/>
                  <a:gd name="T1" fmla="*/ 2 h 144"/>
                  <a:gd name="T2" fmla="*/ 3 w 99"/>
                  <a:gd name="T3" fmla="*/ 1 h 144"/>
                  <a:gd name="T4" fmla="*/ 3 w 99"/>
                  <a:gd name="T5" fmla="*/ 0 h 144"/>
                  <a:gd name="T6" fmla="*/ 1 w 99"/>
                  <a:gd name="T7" fmla="*/ 0 h 144"/>
                  <a:gd name="T8" fmla="*/ 1 w 99"/>
                  <a:gd name="T9" fmla="*/ 0 h 144"/>
                  <a:gd name="T10" fmla="*/ 0 w 99"/>
                  <a:gd name="T11" fmla="*/ 2 h 144"/>
                  <a:gd name="T12" fmla="*/ 0 w 99"/>
                  <a:gd name="T13" fmla="*/ 3 h 144"/>
                  <a:gd name="T14" fmla="*/ 0 w 99"/>
                  <a:gd name="T15" fmla="*/ 5 h 144"/>
                  <a:gd name="T16" fmla="*/ 1 w 99"/>
                  <a:gd name="T17" fmla="*/ 5 h 144"/>
                  <a:gd name="T18" fmla="*/ 1 w 99"/>
                  <a:gd name="T19" fmla="*/ 5 h 144"/>
                  <a:gd name="T20" fmla="*/ 2 w 99"/>
                  <a:gd name="T21" fmla="*/ 5 h 144"/>
                  <a:gd name="T22" fmla="*/ 3 w 99"/>
                  <a:gd name="T23" fmla="*/ 5 h 144"/>
                  <a:gd name="T24" fmla="*/ 3 w 99"/>
                  <a:gd name="T25" fmla="*/ 4 h 144"/>
                  <a:gd name="T26" fmla="*/ 4 w 99"/>
                  <a:gd name="T27" fmla="*/ 3 h 144"/>
                  <a:gd name="T28" fmla="*/ 3 w 99"/>
                  <a:gd name="T29" fmla="*/ 3 h 144"/>
                  <a:gd name="T30" fmla="*/ 3 w 99"/>
                  <a:gd name="T31" fmla="*/ 4 h 144"/>
                  <a:gd name="T32" fmla="*/ 2 w 99"/>
                  <a:gd name="T33" fmla="*/ 5 h 144"/>
                  <a:gd name="T34" fmla="*/ 2 w 99"/>
                  <a:gd name="T35" fmla="*/ 5 h 144"/>
                  <a:gd name="T36" fmla="*/ 1 w 99"/>
                  <a:gd name="T37" fmla="*/ 4 h 144"/>
                  <a:gd name="T38" fmla="*/ 1 w 99"/>
                  <a:gd name="T39" fmla="*/ 3 h 144"/>
                  <a:gd name="T40" fmla="*/ 1 w 99"/>
                  <a:gd name="T41" fmla="*/ 2 h 144"/>
                  <a:gd name="T42" fmla="*/ 1 w 99"/>
                  <a:gd name="T43" fmla="*/ 1 h 144"/>
                  <a:gd name="T44" fmla="*/ 2 w 99"/>
                  <a:gd name="T45" fmla="*/ 1 h 144"/>
                  <a:gd name="T46" fmla="*/ 2 w 99"/>
                  <a:gd name="T47" fmla="*/ 1 h 144"/>
                  <a:gd name="T48" fmla="*/ 2 w 99"/>
                  <a:gd name="T49" fmla="*/ 1 h 144"/>
                  <a:gd name="T50" fmla="*/ 3 w 99"/>
                  <a:gd name="T51" fmla="*/ 1 h 144"/>
                  <a:gd name="T52" fmla="*/ 3 w 99"/>
                  <a:gd name="T53" fmla="*/ 2 h 144"/>
                  <a:gd name="T54" fmla="*/ 2 w 99"/>
                  <a:gd name="T55" fmla="*/ 1 h 144"/>
                  <a:gd name="T56" fmla="*/ 3 w 99"/>
                  <a:gd name="T57" fmla="*/ 1 h 144"/>
                  <a:gd name="T58" fmla="*/ 4 w 99"/>
                  <a:gd name="T59" fmla="*/ 2 h 14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9"/>
                  <a:gd name="T91" fmla="*/ 0 h 144"/>
                  <a:gd name="T92" fmla="*/ 99 w 99"/>
                  <a:gd name="T93" fmla="*/ 144 h 14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9" h="144">
                    <a:moveTo>
                      <a:pt x="99" y="45"/>
                    </a:moveTo>
                    <a:lnTo>
                      <a:pt x="92" y="16"/>
                    </a:lnTo>
                    <a:lnTo>
                      <a:pt x="74" y="1"/>
                    </a:lnTo>
                    <a:lnTo>
                      <a:pt x="38" y="0"/>
                    </a:lnTo>
                    <a:lnTo>
                      <a:pt x="14" y="10"/>
                    </a:lnTo>
                    <a:lnTo>
                      <a:pt x="0" y="43"/>
                    </a:lnTo>
                    <a:lnTo>
                      <a:pt x="0" y="93"/>
                    </a:lnTo>
                    <a:lnTo>
                      <a:pt x="8" y="122"/>
                    </a:lnTo>
                    <a:lnTo>
                      <a:pt x="24" y="137"/>
                    </a:lnTo>
                    <a:lnTo>
                      <a:pt x="35" y="142"/>
                    </a:lnTo>
                    <a:lnTo>
                      <a:pt x="56" y="144"/>
                    </a:lnTo>
                    <a:lnTo>
                      <a:pt x="78" y="138"/>
                    </a:lnTo>
                    <a:lnTo>
                      <a:pt x="94" y="118"/>
                    </a:lnTo>
                    <a:lnTo>
                      <a:pt x="99" y="92"/>
                    </a:lnTo>
                    <a:lnTo>
                      <a:pt x="73" y="92"/>
                    </a:lnTo>
                    <a:lnTo>
                      <a:pt x="72" y="108"/>
                    </a:lnTo>
                    <a:lnTo>
                      <a:pt x="61" y="123"/>
                    </a:lnTo>
                    <a:lnTo>
                      <a:pt x="48" y="123"/>
                    </a:lnTo>
                    <a:lnTo>
                      <a:pt x="35" y="117"/>
                    </a:lnTo>
                    <a:lnTo>
                      <a:pt x="26" y="90"/>
                    </a:lnTo>
                    <a:lnTo>
                      <a:pt x="25" y="49"/>
                    </a:lnTo>
                    <a:lnTo>
                      <a:pt x="33" y="23"/>
                    </a:lnTo>
                    <a:lnTo>
                      <a:pt x="43" y="16"/>
                    </a:lnTo>
                    <a:lnTo>
                      <a:pt x="56" y="14"/>
                    </a:lnTo>
                    <a:lnTo>
                      <a:pt x="67" y="22"/>
                    </a:lnTo>
                    <a:lnTo>
                      <a:pt x="72" y="32"/>
                    </a:lnTo>
                    <a:lnTo>
                      <a:pt x="73" y="45"/>
                    </a:lnTo>
                    <a:lnTo>
                      <a:pt x="67" y="40"/>
                    </a:lnTo>
                    <a:lnTo>
                      <a:pt x="93" y="40"/>
                    </a:lnTo>
                    <a:lnTo>
                      <a:pt x="99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61" name="Freeform 339"/>
              <p:cNvSpPr>
                <a:spLocks/>
              </p:cNvSpPr>
              <p:nvPr/>
            </p:nvSpPr>
            <p:spPr bwMode="auto">
              <a:xfrm>
                <a:off x="1486" y="2661"/>
                <a:ext cx="16" cy="18"/>
              </a:xfrm>
              <a:custGeom>
                <a:avLst/>
                <a:gdLst>
                  <a:gd name="T0" fmla="*/ 0 w 47"/>
                  <a:gd name="T1" fmla="*/ 1 h 52"/>
                  <a:gd name="T2" fmla="*/ 0 w 47"/>
                  <a:gd name="T3" fmla="*/ 2 h 52"/>
                  <a:gd name="T4" fmla="*/ 1 w 47"/>
                  <a:gd name="T5" fmla="*/ 2 h 52"/>
                  <a:gd name="T6" fmla="*/ 1 w 47"/>
                  <a:gd name="T7" fmla="*/ 2 h 52"/>
                  <a:gd name="T8" fmla="*/ 1 w 47"/>
                  <a:gd name="T9" fmla="*/ 2 h 52"/>
                  <a:gd name="T10" fmla="*/ 1 w 47"/>
                  <a:gd name="T11" fmla="*/ 1 h 52"/>
                  <a:gd name="T12" fmla="*/ 2 w 47"/>
                  <a:gd name="T13" fmla="*/ 1 h 52"/>
                  <a:gd name="T14" fmla="*/ 2 w 47"/>
                  <a:gd name="T15" fmla="*/ 1 h 52"/>
                  <a:gd name="T16" fmla="*/ 2 w 47"/>
                  <a:gd name="T17" fmla="*/ 0 h 52"/>
                  <a:gd name="T18" fmla="*/ 2 w 47"/>
                  <a:gd name="T19" fmla="*/ 0 h 52"/>
                  <a:gd name="T20" fmla="*/ 1 w 47"/>
                  <a:gd name="T21" fmla="*/ 0 h 52"/>
                  <a:gd name="T22" fmla="*/ 1 w 47"/>
                  <a:gd name="T23" fmla="*/ 0 h 52"/>
                  <a:gd name="T24" fmla="*/ 1 w 47"/>
                  <a:gd name="T25" fmla="*/ 1 h 52"/>
                  <a:gd name="T26" fmla="*/ 1 w 47"/>
                  <a:gd name="T27" fmla="*/ 1 h 52"/>
                  <a:gd name="T28" fmla="*/ 0 w 47"/>
                  <a:gd name="T29" fmla="*/ 1 h 52"/>
                  <a:gd name="T30" fmla="*/ 0 w 47"/>
                  <a:gd name="T31" fmla="*/ 1 h 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7"/>
                  <a:gd name="T49" fmla="*/ 0 h 52"/>
                  <a:gd name="T50" fmla="*/ 47 w 47"/>
                  <a:gd name="T51" fmla="*/ 52 h 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7" h="52">
                    <a:moveTo>
                      <a:pt x="0" y="32"/>
                    </a:moveTo>
                    <a:lnTo>
                      <a:pt x="0" y="52"/>
                    </a:lnTo>
                    <a:lnTo>
                      <a:pt x="19" y="50"/>
                    </a:lnTo>
                    <a:lnTo>
                      <a:pt x="26" y="46"/>
                    </a:lnTo>
                    <a:lnTo>
                      <a:pt x="33" y="40"/>
                    </a:lnTo>
                    <a:lnTo>
                      <a:pt x="39" y="34"/>
                    </a:lnTo>
                    <a:lnTo>
                      <a:pt x="44" y="26"/>
                    </a:lnTo>
                    <a:lnTo>
                      <a:pt x="46" y="16"/>
                    </a:lnTo>
                    <a:lnTo>
                      <a:pt x="47" y="6"/>
                    </a:lnTo>
                    <a:lnTo>
                      <a:pt x="47" y="0"/>
                    </a:lnTo>
                    <a:lnTo>
                      <a:pt x="21" y="0"/>
                    </a:lnTo>
                    <a:lnTo>
                      <a:pt x="21" y="6"/>
                    </a:lnTo>
                    <a:lnTo>
                      <a:pt x="19" y="16"/>
                    </a:lnTo>
                    <a:lnTo>
                      <a:pt x="14" y="25"/>
                    </a:lnTo>
                    <a:lnTo>
                      <a:pt x="8" y="3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62" name="Freeform 340"/>
              <p:cNvSpPr>
                <a:spLocks/>
              </p:cNvSpPr>
              <p:nvPr/>
            </p:nvSpPr>
            <p:spPr bwMode="auto">
              <a:xfrm>
                <a:off x="1486" y="2630"/>
                <a:ext cx="16" cy="26"/>
              </a:xfrm>
              <a:custGeom>
                <a:avLst/>
                <a:gdLst>
                  <a:gd name="T0" fmla="*/ 0 w 47"/>
                  <a:gd name="T1" fmla="*/ 2 h 78"/>
                  <a:gd name="T2" fmla="*/ 0 w 47"/>
                  <a:gd name="T3" fmla="*/ 3 h 78"/>
                  <a:gd name="T4" fmla="*/ 2 w 47"/>
                  <a:gd name="T5" fmla="*/ 3 h 78"/>
                  <a:gd name="T6" fmla="*/ 2 w 47"/>
                  <a:gd name="T7" fmla="*/ 2 h 78"/>
                  <a:gd name="T8" fmla="*/ 2 w 47"/>
                  <a:gd name="T9" fmla="*/ 3 h 78"/>
                  <a:gd name="T10" fmla="*/ 2 w 47"/>
                  <a:gd name="T11" fmla="*/ 2 h 78"/>
                  <a:gd name="T12" fmla="*/ 2 w 47"/>
                  <a:gd name="T13" fmla="*/ 1 h 78"/>
                  <a:gd name="T14" fmla="*/ 2 w 47"/>
                  <a:gd name="T15" fmla="*/ 1 h 78"/>
                  <a:gd name="T16" fmla="*/ 1 w 47"/>
                  <a:gd name="T17" fmla="*/ 1 h 78"/>
                  <a:gd name="T18" fmla="*/ 1 w 47"/>
                  <a:gd name="T19" fmla="*/ 0 h 78"/>
                  <a:gd name="T20" fmla="*/ 1 w 47"/>
                  <a:gd name="T21" fmla="*/ 0 h 78"/>
                  <a:gd name="T22" fmla="*/ 0 w 47"/>
                  <a:gd name="T23" fmla="*/ 0 h 78"/>
                  <a:gd name="T24" fmla="*/ 0 w 47"/>
                  <a:gd name="T25" fmla="*/ 0 h 78"/>
                  <a:gd name="T26" fmla="*/ 0 w 47"/>
                  <a:gd name="T27" fmla="*/ 1 h 78"/>
                  <a:gd name="T28" fmla="*/ 0 w 47"/>
                  <a:gd name="T29" fmla="*/ 1 h 78"/>
                  <a:gd name="T30" fmla="*/ 0 w 47"/>
                  <a:gd name="T31" fmla="*/ 1 h 78"/>
                  <a:gd name="T32" fmla="*/ 1 w 47"/>
                  <a:gd name="T33" fmla="*/ 1 h 78"/>
                  <a:gd name="T34" fmla="*/ 1 w 47"/>
                  <a:gd name="T35" fmla="*/ 1 h 78"/>
                  <a:gd name="T36" fmla="*/ 1 w 47"/>
                  <a:gd name="T37" fmla="*/ 2 h 78"/>
                  <a:gd name="T38" fmla="*/ 1 w 47"/>
                  <a:gd name="T39" fmla="*/ 2 h 78"/>
                  <a:gd name="T40" fmla="*/ 1 w 47"/>
                  <a:gd name="T41" fmla="*/ 2 h 78"/>
                  <a:gd name="T42" fmla="*/ 1 w 47"/>
                  <a:gd name="T43" fmla="*/ 2 h 78"/>
                  <a:gd name="T44" fmla="*/ 0 w 47"/>
                  <a:gd name="T45" fmla="*/ 2 h 7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7"/>
                  <a:gd name="T70" fmla="*/ 0 h 78"/>
                  <a:gd name="T71" fmla="*/ 47 w 47"/>
                  <a:gd name="T72" fmla="*/ 78 h 7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7" h="78">
                    <a:moveTo>
                      <a:pt x="0" y="58"/>
                    </a:moveTo>
                    <a:lnTo>
                      <a:pt x="0" y="78"/>
                    </a:lnTo>
                    <a:lnTo>
                      <a:pt x="47" y="78"/>
                    </a:lnTo>
                    <a:lnTo>
                      <a:pt x="47" y="63"/>
                    </a:lnTo>
                    <a:lnTo>
                      <a:pt x="47" y="69"/>
                    </a:lnTo>
                    <a:lnTo>
                      <a:pt x="47" y="54"/>
                    </a:lnTo>
                    <a:lnTo>
                      <a:pt x="45" y="40"/>
                    </a:lnTo>
                    <a:lnTo>
                      <a:pt x="43" y="29"/>
                    </a:lnTo>
                    <a:lnTo>
                      <a:pt x="38" y="18"/>
                    </a:lnTo>
                    <a:lnTo>
                      <a:pt x="31" y="11"/>
                    </a:lnTo>
                    <a:lnTo>
                      <a:pt x="22" y="5"/>
                    </a:lnTo>
                    <a:lnTo>
                      <a:pt x="13" y="2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10" y="22"/>
                    </a:lnTo>
                    <a:lnTo>
                      <a:pt x="19" y="28"/>
                    </a:lnTo>
                    <a:lnTo>
                      <a:pt x="21" y="34"/>
                    </a:lnTo>
                    <a:lnTo>
                      <a:pt x="24" y="41"/>
                    </a:lnTo>
                    <a:lnTo>
                      <a:pt x="26" y="51"/>
                    </a:lnTo>
                    <a:lnTo>
                      <a:pt x="26" y="63"/>
                    </a:lnTo>
                    <a:lnTo>
                      <a:pt x="21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63" name="Freeform 341"/>
              <p:cNvSpPr>
                <a:spLocks/>
              </p:cNvSpPr>
              <p:nvPr/>
            </p:nvSpPr>
            <p:spPr bwMode="auto">
              <a:xfrm>
                <a:off x="1467" y="2630"/>
                <a:ext cx="19" cy="49"/>
              </a:xfrm>
              <a:custGeom>
                <a:avLst/>
                <a:gdLst>
                  <a:gd name="T0" fmla="*/ 2 w 58"/>
                  <a:gd name="T1" fmla="*/ 1 h 146"/>
                  <a:gd name="T2" fmla="*/ 2 w 58"/>
                  <a:gd name="T3" fmla="*/ 0 h 146"/>
                  <a:gd name="T4" fmla="*/ 1 w 58"/>
                  <a:gd name="T5" fmla="*/ 0 h 146"/>
                  <a:gd name="T6" fmla="*/ 1 w 58"/>
                  <a:gd name="T7" fmla="*/ 0 h 146"/>
                  <a:gd name="T8" fmla="*/ 0 w 58"/>
                  <a:gd name="T9" fmla="*/ 1 h 146"/>
                  <a:gd name="T10" fmla="*/ 0 w 58"/>
                  <a:gd name="T11" fmla="*/ 2 h 146"/>
                  <a:gd name="T12" fmla="*/ 0 w 58"/>
                  <a:gd name="T13" fmla="*/ 4 h 146"/>
                  <a:gd name="T14" fmla="*/ 0 w 58"/>
                  <a:gd name="T15" fmla="*/ 5 h 146"/>
                  <a:gd name="T16" fmla="*/ 1 w 58"/>
                  <a:gd name="T17" fmla="*/ 5 h 146"/>
                  <a:gd name="T18" fmla="*/ 2 w 58"/>
                  <a:gd name="T19" fmla="*/ 5 h 146"/>
                  <a:gd name="T20" fmla="*/ 2 w 58"/>
                  <a:gd name="T21" fmla="*/ 5 h 146"/>
                  <a:gd name="T22" fmla="*/ 2 w 58"/>
                  <a:gd name="T23" fmla="*/ 5 h 146"/>
                  <a:gd name="T24" fmla="*/ 1 w 58"/>
                  <a:gd name="T25" fmla="*/ 5 h 146"/>
                  <a:gd name="T26" fmla="*/ 1 w 58"/>
                  <a:gd name="T27" fmla="*/ 4 h 146"/>
                  <a:gd name="T28" fmla="*/ 1 w 58"/>
                  <a:gd name="T29" fmla="*/ 3 h 146"/>
                  <a:gd name="T30" fmla="*/ 2 w 58"/>
                  <a:gd name="T31" fmla="*/ 3 h 146"/>
                  <a:gd name="T32" fmla="*/ 2 w 58"/>
                  <a:gd name="T33" fmla="*/ 2 h 146"/>
                  <a:gd name="T34" fmla="*/ 1 w 58"/>
                  <a:gd name="T35" fmla="*/ 2 h 146"/>
                  <a:gd name="T36" fmla="*/ 1 w 58"/>
                  <a:gd name="T37" fmla="*/ 2 h 146"/>
                  <a:gd name="T38" fmla="*/ 1 w 58"/>
                  <a:gd name="T39" fmla="*/ 1 h 146"/>
                  <a:gd name="T40" fmla="*/ 2 w 58"/>
                  <a:gd name="T41" fmla="*/ 1 h 146"/>
                  <a:gd name="T42" fmla="*/ 2 w 58"/>
                  <a:gd name="T43" fmla="*/ 1 h 146"/>
                  <a:gd name="T44" fmla="*/ 2 w 58"/>
                  <a:gd name="T45" fmla="*/ 1 h 146"/>
                  <a:gd name="T46" fmla="*/ 2 w 58"/>
                  <a:gd name="T47" fmla="*/ 1 h 1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8"/>
                  <a:gd name="T73" fmla="*/ 0 h 146"/>
                  <a:gd name="T74" fmla="*/ 58 w 58"/>
                  <a:gd name="T75" fmla="*/ 146 h 14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8" h="146">
                    <a:moveTo>
                      <a:pt x="58" y="16"/>
                    </a:moveTo>
                    <a:lnTo>
                      <a:pt x="58" y="0"/>
                    </a:lnTo>
                    <a:lnTo>
                      <a:pt x="40" y="2"/>
                    </a:lnTo>
                    <a:lnTo>
                      <a:pt x="16" y="12"/>
                    </a:lnTo>
                    <a:lnTo>
                      <a:pt x="4" y="31"/>
                    </a:lnTo>
                    <a:lnTo>
                      <a:pt x="0" y="45"/>
                    </a:lnTo>
                    <a:lnTo>
                      <a:pt x="0" y="95"/>
                    </a:lnTo>
                    <a:lnTo>
                      <a:pt x="9" y="124"/>
                    </a:lnTo>
                    <a:lnTo>
                      <a:pt x="25" y="139"/>
                    </a:lnTo>
                    <a:lnTo>
                      <a:pt x="46" y="146"/>
                    </a:lnTo>
                    <a:lnTo>
                      <a:pt x="58" y="146"/>
                    </a:lnTo>
                    <a:lnTo>
                      <a:pt x="58" y="126"/>
                    </a:lnTo>
                    <a:lnTo>
                      <a:pt x="38" y="122"/>
                    </a:lnTo>
                    <a:lnTo>
                      <a:pt x="28" y="103"/>
                    </a:lnTo>
                    <a:lnTo>
                      <a:pt x="25" y="78"/>
                    </a:lnTo>
                    <a:lnTo>
                      <a:pt x="58" y="78"/>
                    </a:lnTo>
                    <a:lnTo>
                      <a:pt x="58" y="58"/>
                    </a:lnTo>
                    <a:lnTo>
                      <a:pt x="25" y="58"/>
                    </a:lnTo>
                    <a:lnTo>
                      <a:pt x="25" y="63"/>
                    </a:lnTo>
                    <a:lnTo>
                      <a:pt x="31" y="29"/>
                    </a:lnTo>
                    <a:lnTo>
                      <a:pt x="46" y="17"/>
                    </a:lnTo>
                    <a:lnTo>
                      <a:pt x="58" y="16"/>
                    </a:lnTo>
                    <a:lnTo>
                      <a:pt x="58" y="21"/>
                    </a:lnTo>
                    <a:lnTo>
                      <a:pt x="5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64" name="Freeform 342"/>
              <p:cNvSpPr>
                <a:spLocks/>
              </p:cNvSpPr>
              <p:nvPr/>
            </p:nvSpPr>
            <p:spPr bwMode="auto">
              <a:xfrm>
                <a:off x="3360" y="2005"/>
                <a:ext cx="44" cy="73"/>
              </a:xfrm>
              <a:custGeom>
                <a:avLst/>
                <a:gdLst>
                  <a:gd name="T0" fmla="*/ 0 w 130"/>
                  <a:gd name="T1" fmla="*/ 6 h 220"/>
                  <a:gd name="T2" fmla="*/ 0 w 130"/>
                  <a:gd name="T3" fmla="*/ 7 h 220"/>
                  <a:gd name="T4" fmla="*/ 1 w 130"/>
                  <a:gd name="T5" fmla="*/ 7 h 220"/>
                  <a:gd name="T6" fmla="*/ 2 w 130"/>
                  <a:gd name="T7" fmla="*/ 8 h 220"/>
                  <a:gd name="T8" fmla="*/ 2 w 130"/>
                  <a:gd name="T9" fmla="*/ 8 h 220"/>
                  <a:gd name="T10" fmla="*/ 4 w 130"/>
                  <a:gd name="T11" fmla="*/ 8 h 220"/>
                  <a:gd name="T12" fmla="*/ 5 w 130"/>
                  <a:gd name="T13" fmla="*/ 7 h 220"/>
                  <a:gd name="T14" fmla="*/ 5 w 130"/>
                  <a:gd name="T15" fmla="*/ 6 h 220"/>
                  <a:gd name="T16" fmla="*/ 5 w 130"/>
                  <a:gd name="T17" fmla="*/ 5 h 220"/>
                  <a:gd name="T18" fmla="*/ 4 w 130"/>
                  <a:gd name="T19" fmla="*/ 5 h 220"/>
                  <a:gd name="T20" fmla="*/ 2 w 130"/>
                  <a:gd name="T21" fmla="*/ 3 h 220"/>
                  <a:gd name="T22" fmla="*/ 1 w 130"/>
                  <a:gd name="T23" fmla="*/ 2 h 220"/>
                  <a:gd name="T24" fmla="*/ 1 w 130"/>
                  <a:gd name="T25" fmla="*/ 1 h 220"/>
                  <a:gd name="T26" fmla="*/ 2 w 130"/>
                  <a:gd name="T27" fmla="*/ 1 h 220"/>
                  <a:gd name="T28" fmla="*/ 3 w 130"/>
                  <a:gd name="T29" fmla="*/ 1 h 220"/>
                  <a:gd name="T30" fmla="*/ 3 w 130"/>
                  <a:gd name="T31" fmla="*/ 1 h 220"/>
                  <a:gd name="T32" fmla="*/ 4 w 130"/>
                  <a:gd name="T33" fmla="*/ 2 h 220"/>
                  <a:gd name="T34" fmla="*/ 4 w 130"/>
                  <a:gd name="T35" fmla="*/ 2 h 220"/>
                  <a:gd name="T36" fmla="*/ 5 w 130"/>
                  <a:gd name="T37" fmla="*/ 2 h 220"/>
                  <a:gd name="T38" fmla="*/ 5 w 130"/>
                  <a:gd name="T39" fmla="*/ 2 h 220"/>
                  <a:gd name="T40" fmla="*/ 5 w 130"/>
                  <a:gd name="T41" fmla="*/ 1 h 220"/>
                  <a:gd name="T42" fmla="*/ 4 w 130"/>
                  <a:gd name="T43" fmla="*/ 0 h 220"/>
                  <a:gd name="T44" fmla="*/ 3 w 130"/>
                  <a:gd name="T45" fmla="*/ 0 h 220"/>
                  <a:gd name="T46" fmla="*/ 2 w 130"/>
                  <a:gd name="T47" fmla="*/ 0 h 220"/>
                  <a:gd name="T48" fmla="*/ 1 w 130"/>
                  <a:gd name="T49" fmla="*/ 0 h 220"/>
                  <a:gd name="T50" fmla="*/ 1 w 130"/>
                  <a:gd name="T51" fmla="*/ 1 h 220"/>
                  <a:gd name="T52" fmla="*/ 0 w 130"/>
                  <a:gd name="T53" fmla="*/ 2 h 220"/>
                  <a:gd name="T54" fmla="*/ 0 w 130"/>
                  <a:gd name="T55" fmla="*/ 3 h 220"/>
                  <a:gd name="T56" fmla="*/ 1 w 130"/>
                  <a:gd name="T57" fmla="*/ 3 h 220"/>
                  <a:gd name="T58" fmla="*/ 3 w 130"/>
                  <a:gd name="T59" fmla="*/ 5 h 220"/>
                  <a:gd name="T60" fmla="*/ 4 w 130"/>
                  <a:gd name="T61" fmla="*/ 6 h 220"/>
                  <a:gd name="T62" fmla="*/ 4 w 130"/>
                  <a:gd name="T63" fmla="*/ 6 h 220"/>
                  <a:gd name="T64" fmla="*/ 3 w 130"/>
                  <a:gd name="T65" fmla="*/ 7 h 220"/>
                  <a:gd name="T66" fmla="*/ 2 w 130"/>
                  <a:gd name="T67" fmla="*/ 7 h 220"/>
                  <a:gd name="T68" fmla="*/ 2 w 130"/>
                  <a:gd name="T69" fmla="*/ 7 h 220"/>
                  <a:gd name="T70" fmla="*/ 1 w 130"/>
                  <a:gd name="T71" fmla="*/ 6 h 220"/>
                  <a:gd name="T72" fmla="*/ 1 w 130"/>
                  <a:gd name="T73" fmla="*/ 6 h 220"/>
                  <a:gd name="T74" fmla="*/ 0 w 130"/>
                  <a:gd name="T75" fmla="*/ 6 h 220"/>
                  <a:gd name="T76" fmla="*/ 0 w 130"/>
                  <a:gd name="T77" fmla="*/ 6 h 2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30"/>
                  <a:gd name="T118" fmla="*/ 0 h 220"/>
                  <a:gd name="T119" fmla="*/ 130 w 130"/>
                  <a:gd name="T120" fmla="*/ 220 h 22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30" h="220">
                    <a:moveTo>
                      <a:pt x="5" y="150"/>
                    </a:moveTo>
                    <a:lnTo>
                      <a:pt x="5" y="181"/>
                    </a:lnTo>
                    <a:lnTo>
                      <a:pt x="16" y="203"/>
                    </a:lnTo>
                    <a:lnTo>
                      <a:pt x="43" y="217"/>
                    </a:lnTo>
                    <a:lnTo>
                      <a:pt x="65" y="220"/>
                    </a:lnTo>
                    <a:lnTo>
                      <a:pt x="101" y="212"/>
                    </a:lnTo>
                    <a:lnTo>
                      <a:pt x="125" y="189"/>
                    </a:lnTo>
                    <a:lnTo>
                      <a:pt x="130" y="161"/>
                    </a:lnTo>
                    <a:lnTo>
                      <a:pt x="126" y="139"/>
                    </a:lnTo>
                    <a:lnTo>
                      <a:pt x="115" y="123"/>
                    </a:lnTo>
                    <a:lnTo>
                      <a:pt x="48" y="81"/>
                    </a:lnTo>
                    <a:lnTo>
                      <a:pt x="34" y="61"/>
                    </a:lnTo>
                    <a:lnTo>
                      <a:pt x="35" y="39"/>
                    </a:lnTo>
                    <a:lnTo>
                      <a:pt x="53" y="27"/>
                    </a:lnTo>
                    <a:lnTo>
                      <a:pt x="81" y="28"/>
                    </a:lnTo>
                    <a:lnTo>
                      <a:pt x="92" y="37"/>
                    </a:lnTo>
                    <a:lnTo>
                      <a:pt x="98" y="63"/>
                    </a:lnTo>
                    <a:lnTo>
                      <a:pt x="98" y="58"/>
                    </a:lnTo>
                    <a:lnTo>
                      <a:pt x="125" y="58"/>
                    </a:lnTo>
                    <a:lnTo>
                      <a:pt x="125" y="63"/>
                    </a:lnTo>
                    <a:lnTo>
                      <a:pt x="125" y="34"/>
                    </a:lnTo>
                    <a:lnTo>
                      <a:pt x="107" y="8"/>
                    </a:lnTo>
                    <a:lnTo>
                      <a:pt x="84" y="0"/>
                    </a:lnTo>
                    <a:lnTo>
                      <a:pt x="57" y="0"/>
                    </a:lnTo>
                    <a:lnTo>
                      <a:pt x="35" y="7"/>
                    </a:lnTo>
                    <a:lnTo>
                      <a:pt x="19" y="22"/>
                    </a:lnTo>
                    <a:lnTo>
                      <a:pt x="12" y="45"/>
                    </a:lnTo>
                    <a:lnTo>
                      <a:pt x="12" y="69"/>
                    </a:lnTo>
                    <a:lnTo>
                      <a:pt x="25" y="93"/>
                    </a:lnTo>
                    <a:lnTo>
                      <a:pt x="89" y="135"/>
                    </a:lnTo>
                    <a:lnTo>
                      <a:pt x="102" y="153"/>
                    </a:lnTo>
                    <a:lnTo>
                      <a:pt x="102" y="168"/>
                    </a:lnTo>
                    <a:lnTo>
                      <a:pt x="90" y="185"/>
                    </a:lnTo>
                    <a:lnTo>
                      <a:pt x="65" y="193"/>
                    </a:lnTo>
                    <a:lnTo>
                      <a:pt x="40" y="185"/>
                    </a:lnTo>
                    <a:lnTo>
                      <a:pt x="28" y="165"/>
                    </a:lnTo>
                    <a:lnTo>
                      <a:pt x="26" y="150"/>
                    </a:lnTo>
                    <a:lnTo>
                      <a:pt x="0" y="150"/>
                    </a:lnTo>
                    <a:lnTo>
                      <a:pt x="5" y="1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65" name="Freeform 343"/>
              <p:cNvSpPr>
                <a:spLocks/>
              </p:cNvSpPr>
              <p:nvPr/>
            </p:nvSpPr>
            <p:spPr bwMode="auto">
              <a:xfrm>
                <a:off x="3431" y="2026"/>
                <a:ext cx="18" cy="50"/>
              </a:xfrm>
              <a:custGeom>
                <a:avLst/>
                <a:gdLst>
                  <a:gd name="T0" fmla="*/ 0 w 54"/>
                  <a:gd name="T1" fmla="*/ 5 h 151"/>
                  <a:gd name="T2" fmla="*/ 0 w 54"/>
                  <a:gd name="T3" fmla="*/ 6 h 151"/>
                  <a:gd name="T4" fmla="*/ 1 w 54"/>
                  <a:gd name="T5" fmla="*/ 5 h 151"/>
                  <a:gd name="T6" fmla="*/ 1 w 54"/>
                  <a:gd name="T7" fmla="*/ 5 h 151"/>
                  <a:gd name="T8" fmla="*/ 1 w 54"/>
                  <a:gd name="T9" fmla="*/ 5 h 151"/>
                  <a:gd name="T10" fmla="*/ 1 w 54"/>
                  <a:gd name="T11" fmla="*/ 5 h 151"/>
                  <a:gd name="T12" fmla="*/ 2 w 54"/>
                  <a:gd name="T13" fmla="*/ 5 h 151"/>
                  <a:gd name="T14" fmla="*/ 2 w 54"/>
                  <a:gd name="T15" fmla="*/ 6 h 151"/>
                  <a:gd name="T16" fmla="*/ 2 w 54"/>
                  <a:gd name="T17" fmla="*/ 4 h 151"/>
                  <a:gd name="T18" fmla="*/ 2 w 54"/>
                  <a:gd name="T19" fmla="*/ 2 h 151"/>
                  <a:gd name="T20" fmla="*/ 2 w 54"/>
                  <a:gd name="T21" fmla="*/ 2 h 151"/>
                  <a:gd name="T22" fmla="*/ 2 w 54"/>
                  <a:gd name="T23" fmla="*/ 1 h 151"/>
                  <a:gd name="T24" fmla="*/ 1 w 54"/>
                  <a:gd name="T25" fmla="*/ 0 h 151"/>
                  <a:gd name="T26" fmla="*/ 0 w 54"/>
                  <a:gd name="T27" fmla="*/ 0 h 151"/>
                  <a:gd name="T28" fmla="*/ 0 w 54"/>
                  <a:gd name="T29" fmla="*/ 0 h 151"/>
                  <a:gd name="T30" fmla="*/ 0 w 54"/>
                  <a:gd name="T31" fmla="*/ 1 h 151"/>
                  <a:gd name="T32" fmla="*/ 1 w 54"/>
                  <a:gd name="T33" fmla="*/ 1 h 151"/>
                  <a:gd name="T34" fmla="*/ 1 w 54"/>
                  <a:gd name="T35" fmla="*/ 2 h 151"/>
                  <a:gd name="T36" fmla="*/ 0 w 54"/>
                  <a:gd name="T37" fmla="*/ 2 h 151"/>
                  <a:gd name="T38" fmla="*/ 0 w 54"/>
                  <a:gd name="T39" fmla="*/ 3 h 151"/>
                  <a:gd name="T40" fmla="*/ 1 w 54"/>
                  <a:gd name="T41" fmla="*/ 3 h 151"/>
                  <a:gd name="T42" fmla="*/ 1 w 54"/>
                  <a:gd name="T43" fmla="*/ 4 h 151"/>
                  <a:gd name="T44" fmla="*/ 1 w 54"/>
                  <a:gd name="T45" fmla="*/ 4 h 151"/>
                  <a:gd name="T46" fmla="*/ 0 w 54"/>
                  <a:gd name="T47" fmla="*/ 5 h 151"/>
                  <a:gd name="T48" fmla="*/ 0 w 54"/>
                  <a:gd name="T49" fmla="*/ 5 h 151"/>
                  <a:gd name="T50" fmla="*/ 0 w 54"/>
                  <a:gd name="T51" fmla="*/ 5 h 1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"/>
                  <a:gd name="T79" fmla="*/ 0 h 151"/>
                  <a:gd name="T80" fmla="*/ 54 w 54"/>
                  <a:gd name="T81" fmla="*/ 151 h 1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" h="151">
                    <a:moveTo>
                      <a:pt x="0" y="129"/>
                    </a:moveTo>
                    <a:lnTo>
                      <a:pt x="0" y="151"/>
                    </a:lnTo>
                    <a:lnTo>
                      <a:pt x="20" y="138"/>
                    </a:lnTo>
                    <a:lnTo>
                      <a:pt x="28" y="129"/>
                    </a:lnTo>
                    <a:lnTo>
                      <a:pt x="22" y="123"/>
                    </a:lnTo>
                    <a:lnTo>
                      <a:pt x="22" y="145"/>
                    </a:lnTo>
                    <a:lnTo>
                      <a:pt x="48" y="145"/>
                    </a:lnTo>
                    <a:lnTo>
                      <a:pt x="54" y="151"/>
                    </a:lnTo>
                    <a:lnTo>
                      <a:pt x="48" y="119"/>
                    </a:lnTo>
                    <a:lnTo>
                      <a:pt x="48" y="43"/>
                    </a:lnTo>
                    <a:lnTo>
                      <a:pt x="48" y="48"/>
                    </a:lnTo>
                    <a:lnTo>
                      <a:pt x="43" y="23"/>
                    </a:lnTo>
                    <a:lnTo>
                      <a:pt x="23" y="8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22" y="36"/>
                    </a:lnTo>
                    <a:lnTo>
                      <a:pt x="28" y="59"/>
                    </a:lnTo>
                    <a:lnTo>
                      <a:pt x="0" y="59"/>
                    </a:lnTo>
                    <a:lnTo>
                      <a:pt x="0" y="80"/>
                    </a:lnTo>
                    <a:lnTo>
                      <a:pt x="28" y="75"/>
                    </a:lnTo>
                    <a:lnTo>
                      <a:pt x="25" y="102"/>
                    </a:lnTo>
                    <a:lnTo>
                      <a:pt x="20" y="120"/>
                    </a:lnTo>
                    <a:lnTo>
                      <a:pt x="12" y="129"/>
                    </a:lnTo>
                    <a:lnTo>
                      <a:pt x="0" y="134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66" name="Freeform 344"/>
              <p:cNvSpPr>
                <a:spLocks/>
              </p:cNvSpPr>
              <p:nvPr/>
            </p:nvSpPr>
            <p:spPr bwMode="auto">
              <a:xfrm>
                <a:off x="3416" y="2026"/>
                <a:ext cx="15" cy="16"/>
              </a:xfrm>
              <a:custGeom>
                <a:avLst/>
                <a:gdLst>
                  <a:gd name="T0" fmla="*/ 2 w 47"/>
                  <a:gd name="T1" fmla="*/ 1 h 48"/>
                  <a:gd name="T2" fmla="*/ 2 w 47"/>
                  <a:gd name="T3" fmla="*/ 0 h 48"/>
                  <a:gd name="T4" fmla="*/ 2 w 47"/>
                  <a:gd name="T5" fmla="*/ 0 h 48"/>
                  <a:gd name="T6" fmla="*/ 2 w 47"/>
                  <a:gd name="T7" fmla="*/ 0 h 48"/>
                  <a:gd name="T8" fmla="*/ 1 w 47"/>
                  <a:gd name="T9" fmla="*/ 0 h 48"/>
                  <a:gd name="T10" fmla="*/ 1 w 47"/>
                  <a:gd name="T11" fmla="*/ 0 h 48"/>
                  <a:gd name="T12" fmla="*/ 0 w 47"/>
                  <a:gd name="T13" fmla="*/ 0 h 48"/>
                  <a:gd name="T14" fmla="*/ 0 w 47"/>
                  <a:gd name="T15" fmla="*/ 1 h 48"/>
                  <a:gd name="T16" fmla="*/ 0 w 47"/>
                  <a:gd name="T17" fmla="*/ 1 h 48"/>
                  <a:gd name="T18" fmla="*/ 0 w 47"/>
                  <a:gd name="T19" fmla="*/ 1 h 48"/>
                  <a:gd name="T20" fmla="*/ 0 w 47"/>
                  <a:gd name="T21" fmla="*/ 2 h 48"/>
                  <a:gd name="T22" fmla="*/ 0 w 47"/>
                  <a:gd name="T23" fmla="*/ 2 h 48"/>
                  <a:gd name="T24" fmla="*/ 1 w 47"/>
                  <a:gd name="T25" fmla="*/ 2 h 48"/>
                  <a:gd name="T26" fmla="*/ 1 w 47"/>
                  <a:gd name="T27" fmla="*/ 2 h 48"/>
                  <a:gd name="T28" fmla="*/ 1 w 47"/>
                  <a:gd name="T29" fmla="*/ 1 h 48"/>
                  <a:gd name="T30" fmla="*/ 1 w 47"/>
                  <a:gd name="T31" fmla="*/ 1 h 48"/>
                  <a:gd name="T32" fmla="*/ 1 w 47"/>
                  <a:gd name="T33" fmla="*/ 1 h 48"/>
                  <a:gd name="T34" fmla="*/ 2 w 47"/>
                  <a:gd name="T35" fmla="*/ 1 h 4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48"/>
                  <a:gd name="T56" fmla="*/ 47 w 47"/>
                  <a:gd name="T57" fmla="*/ 48 h 4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48">
                    <a:moveTo>
                      <a:pt x="47" y="22"/>
                    </a:moveTo>
                    <a:lnTo>
                      <a:pt x="47" y="0"/>
                    </a:lnTo>
                    <a:lnTo>
                      <a:pt x="47" y="5"/>
                    </a:lnTo>
                    <a:lnTo>
                      <a:pt x="47" y="0"/>
                    </a:lnTo>
                    <a:lnTo>
                      <a:pt x="29" y="2"/>
                    </a:lnTo>
                    <a:lnTo>
                      <a:pt x="21" y="5"/>
                    </a:lnTo>
                    <a:lnTo>
                      <a:pt x="14" y="10"/>
                    </a:lnTo>
                    <a:lnTo>
                      <a:pt x="9" y="17"/>
                    </a:lnTo>
                    <a:lnTo>
                      <a:pt x="4" y="25"/>
                    </a:lnTo>
                    <a:lnTo>
                      <a:pt x="2" y="35"/>
                    </a:lnTo>
                    <a:lnTo>
                      <a:pt x="0" y="48"/>
                    </a:lnTo>
                    <a:lnTo>
                      <a:pt x="0" y="43"/>
                    </a:lnTo>
                    <a:lnTo>
                      <a:pt x="21" y="43"/>
                    </a:lnTo>
                    <a:lnTo>
                      <a:pt x="27" y="48"/>
                    </a:lnTo>
                    <a:lnTo>
                      <a:pt x="28" y="37"/>
                    </a:lnTo>
                    <a:lnTo>
                      <a:pt x="32" y="29"/>
                    </a:lnTo>
                    <a:lnTo>
                      <a:pt x="38" y="24"/>
                    </a:lnTo>
                    <a:lnTo>
                      <a:pt x="47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67" name="Freeform 345"/>
              <p:cNvSpPr>
                <a:spLocks/>
              </p:cNvSpPr>
              <p:nvPr/>
            </p:nvSpPr>
            <p:spPr bwMode="auto">
              <a:xfrm>
                <a:off x="3414" y="2046"/>
                <a:ext cx="17" cy="32"/>
              </a:xfrm>
              <a:custGeom>
                <a:avLst/>
                <a:gdLst>
                  <a:gd name="T0" fmla="*/ 2 w 53"/>
                  <a:gd name="T1" fmla="*/ 1 h 97"/>
                  <a:gd name="T2" fmla="*/ 2 w 53"/>
                  <a:gd name="T3" fmla="*/ 0 h 97"/>
                  <a:gd name="T4" fmla="*/ 1 w 53"/>
                  <a:gd name="T5" fmla="*/ 0 h 97"/>
                  <a:gd name="T6" fmla="*/ 1 w 53"/>
                  <a:gd name="T7" fmla="*/ 0 h 97"/>
                  <a:gd name="T8" fmla="*/ 0 w 53"/>
                  <a:gd name="T9" fmla="*/ 1 h 97"/>
                  <a:gd name="T10" fmla="*/ 0 w 53"/>
                  <a:gd name="T11" fmla="*/ 1 h 97"/>
                  <a:gd name="T12" fmla="*/ 0 w 53"/>
                  <a:gd name="T13" fmla="*/ 1 h 97"/>
                  <a:gd name="T14" fmla="*/ 0 w 53"/>
                  <a:gd name="T15" fmla="*/ 2 h 97"/>
                  <a:gd name="T16" fmla="*/ 0 w 53"/>
                  <a:gd name="T17" fmla="*/ 2 h 97"/>
                  <a:gd name="T18" fmla="*/ 0 w 53"/>
                  <a:gd name="T19" fmla="*/ 3 h 97"/>
                  <a:gd name="T20" fmla="*/ 1 w 53"/>
                  <a:gd name="T21" fmla="*/ 3 h 97"/>
                  <a:gd name="T22" fmla="*/ 1 w 53"/>
                  <a:gd name="T23" fmla="*/ 3 h 97"/>
                  <a:gd name="T24" fmla="*/ 1 w 53"/>
                  <a:gd name="T25" fmla="*/ 3 h 97"/>
                  <a:gd name="T26" fmla="*/ 1 w 53"/>
                  <a:gd name="T27" fmla="*/ 4 h 97"/>
                  <a:gd name="T28" fmla="*/ 2 w 53"/>
                  <a:gd name="T29" fmla="*/ 4 h 97"/>
                  <a:gd name="T30" fmla="*/ 2 w 53"/>
                  <a:gd name="T31" fmla="*/ 3 h 97"/>
                  <a:gd name="T32" fmla="*/ 2 w 53"/>
                  <a:gd name="T33" fmla="*/ 3 h 97"/>
                  <a:gd name="T34" fmla="*/ 2 w 53"/>
                  <a:gd name="T35" fmla="*/ 3 h 97"/>
                  <a:gd name="T36" fmla="*/ 2 w 53"/>
                  <a:gd name="T37" fmla="*/ 3 h 97"/>
                  <a:gd name="T38" fmla="*/ 1 w 53"/>
                  <a:gd name="T39" fmla="*/ 3 h 97"/>
                  <a:gd name="T40" fmla="*/ 1 w 53"/>
                  <a:gd name="T41" fmla="*/ 2 h 97"/>
                  <a:gd name="T42" fmla="*/ 1 w 53"/>
                  <a:gd name="T43" fmla="*/ 2 h 97"/>
                  <a:gd name="T44" fmla="*/ 1 w 53"/>
                  <a:gd name="T45" fmla="*/ 2 h 97"/>
                  <a:gd name="T46" fmla="*/ 1 w 53"/>
                  <a:gd name="T47" fmla="*/ 2 h 97"/>
                  <a:gd name="T48" fmla="*/ 1 w 53"/>
                  <a:gd name="T49" fmla="*/ 1 h 97"/>
                  <a:gd name="T50" fmla="*/ 1 w 53"/>
                  <a:gd name="T51" fmla="*/ 1 h 97"/>
                  <a:gd name="T52" fmla="*/ 1 w 53"/>
                  <a:gd name="T53" fmla="*/ 1 h 97"/>
                  <a:gd name="T54" fmla="*/ 2 w 53"/>
                  <a:gd name="T55" fmla="*/ 1 h 97"/>
                  <a:gd name="T56" fmla="*/ 2 w 53"/>
                  <a:gd name="T57" fmla="*/ 1 h 9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3"/>
                  <a:gd name="T88" fmla="*/ 0 h 97"/>
                  <a:gd name="T89" fmla="*/ 53 w 53"/>
                  <a:gd name="T90" fmla="*/ 97 h 9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3" h="97">
                    <a:moveTo>
                      <a:pt x="53" y="16"/>
                    </a:moveTo>
                    <a:lnTo>
                      <a:pt x="53" y="0"/>
                    </a:lnTo>
                    <a:lnTo>
                      <a:pt x="34" y="4"/>
                    </a:lnTo>
                    <a:lnTo>
                      <a:pt x="17" y="12"/>
                    </a:lnTo>
                    <a:lnTo>
                      <a:pt x="10" y="18"/>
                    </a:lnTo>
                    <a:lnTo>
                      <a:pt x="5" y="26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3" y="66"/>
                    </a:lnTo>
                    <a:lnTo>
                      <a:pt x="10" y="81"/>
                    </a:lnTo>
                    <a:lnTo>
                      <a:pt x="16" y="87"/>
                    </a:lnTo>
                    <a:lnTo>
                      <a:pt x="23" y="92"/>
                    </a:lnTo>
                    <a:lnTo>
                      <a:pt x="33" y="95"/>
                    </a:lnTo>
                    <a:lnTo>
                      <a:pt x="44" y="97"/>
                    </a:lnTo>
                    <a:lnTo>
                      <a:pt x="51" y="97"/>
                    </a:lnTo>
                    <a:lnTo>
                      <a:pt x="53" y="92"/>
                    </a:lnTo>
                    <a:lnTo>
                      <a:pt x="53" y="70"/>
                    </a:lnTo>
                    <a:lnTo>
                      <a:pt x="53" y="75"/>
                    </a:lnTo>
                    <a:lnTo>
                      <a:pt x="48" y="75"/>
                    </a:lnTo>
                    <a:lnTo>
                      <a:pt x="39" y="73"/>
                    </a:lnTo>
                    <a:lnTo>
                      <a:pt x="32" y="66"/>
                    </a:lnTo>
                    <a:lnTo>
                      <a:pt x="28" y="57"/>
                    </a:lnTo>
                    <a:lnTo>
                      <a:pt x="27" y="49"/>
                    </a:lnTo>
                    <a:lnTo>
                      <a:pt x="28" y="42"/>
                    </a:lnTo>
                    <a:lnTo>
                      <a:pt x="29" y="36"/>
                    </a:lnTo>
                    <a:lnTo>
                      <a:pt x="36" y="27"/>
                    </a:lnTo>
                    <a:lnTo>
                      <a:pt x="45" y="22"/>
                    </a:lnTo>
                    <a:lnTo>
                      <a:pt x="53" y="21"/>
                    </a:lnTo>
                    <a:lnTo>
                      <a:pt x="5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68" name="Freeform 346"/>
              <p:cNvSpPr>
                <a:spLocks/>
              </p:cNvSpPr>
              <p:nvPr/>
            </p:nvSpPr>
            <p:spPr bwMode="auto">
              <a:xfrm>
                <a:off x="3462" y="2026"/>
                <a:ext cx="58" cy="49"/>
              </a:xfrm>
              <a:custGeom>
                <a:avLst/>
                <a:gdLst>
                  <a:gd name="T0" fmla="*/ 4 w 172"/>
                  <a:gd name="T1" fmla="*/ 5 h 146"/>
                  <a:gd name="T2" fmla="*/ 4 w 172"/>
                  <a:gd name="T3" fmla="*/ 2 h 146"/>
                  <a:gd name="T4" fmla="*/ 4 w 172"/>
                  <a:gd name="T5" fmla="*/ 2 h 146"/>
                  <a:gd name="T6" fmla="*/ 4 w 172"/>
                  <a:gd name="T7" fmla="*/ 1 h 146"/>
                  <a:gd name="T8" fmla="*/ 4 w 172"/>
                  <a:gd name="T9" fmla="*/ 1 h 146"/>
                  <a:gd name="T10" fmla="*/ 5 w 172"/>
                  <a:gd name="T11" fmla="*/ 1 h 146"/>
                  <a:gd name="T12" fmla="*/ 5 w 172"/>
                  <a:gd name="T13" fmla="*/ 1 h 146"/>
                  <a:gd name="T14" fmla="*/ 6 w 172"/>
                  <a:gd name="T15" fmla="*/ 2 h 146"/>
                  <a:gd name="T16" fmla="*/ 6 w 172"/>
                  <a:gd name="T17" fmla="*/ 5 h 146"/>
                  <a:gd name="T18" fmla="*/ 6 w 172"/>
                  <a:gd name="T19" fmla="*/ 5 h 146"/>
                  <a:gd name="T20" fmla="*/ 6 w 172"/>
                  <a:gd name="T21" fmla="*/ 1 h 146"/>
                  <a:gd name="T22" fmla="*/ 7 w 172"/>
                  <a:gd name="T23" fmla="*/ 1 h 146"/>
                  <a:gd name="T24" fmla="*/ 6 w 172"/>
                  <a:gd name="T25" fmla="*/ 1 h 146"/>
                  <a:gd name="T26" fmla="*/ 6 w 172"/>
                  <a:gd name="T27" fmla="*/ 0 h 146"/>
                  <a:gd name="T28" fmla="*/ 5 w 172"/>
                  <a:gd name="T29" fmla="*/ 0 h 146"/>
                  <a:gd name="T30" fmla="*/ 4 w 172"/>
                  <a:gd name="T31" fmla="*/ 0 h 146"/>
                  <a:gd name="T32" fmla="*/ 4 w 172"/>
                  <a:gd name="T33" fmla="*/ 1 h 146"/>
                  <a:gd name="T34" fmla="*/ 3 w 172"/>
                  <a:gd name="T35" fmla="*/ 0 h 146"/>
                  <a:gd name="T36" fmla="*/ 2 w 172"/>
                  <a:gd name="T37" fmla="*/ 0 h 146"/>
                  <a:gd name="T38" fmla="*/ 1 w 172"/>
                  <a:gd name="T39" fmla="*/ 0 h 146"/>
                  <a:gd name="T40" fmla="*/ 1 w 172"/>
                  <a:gd name="T41" fmla="*/ 1 h 146"/>
                  <a:gd name="T42" fmla="*/ 1 w 172"/>
                  <a:gd name="T43" fmla="*/ 1 h 146"/>
                  <a:gd name="T44" fmla="*/ 1 w 172"/>
                  <a:gd name="T45" fmla="*/ 0 h 146"/>
                  <a:gd name="T46" fmla="*/ 0 w 172"/>
                  <a:gd name="T47" fmla="*/ 0 h 146"/>
                  <a:gd name="T48" fmla="*/ 0 w 172"/>
                  <a:gd name="T49" fmla="*/ 1 h 146"/>
                  <a:gd name="T50" fmla="*/ 0 w 172"/>
                  <a:gd name="T51" fmla="*/ 1 h 146"/>
                  <a:gd name="T52" fmla="*/ 0 w 172"/>
                  <a:gd name="T53" fmla="*/ 5 h 146"/>
                  <a:gd name="T54" fmla="*/ 1 w 172"/>
                  <a:gd name="T55" fmla="*/ 5 h 146"/>
                  <a:gd name="T56" fmla="*/ 1 w 172"/>
                  <a:gd name="T57" fmla="*/ 2 h 146"/>
                  <a:gd name="T58" fmla="*/ 1 w 172"/>
                  <a:gd name="T59" fmla="*/ 2 h 146"/>
                  <a:gd name="T60" fmla="*/ 1 w 172"/>
                  <a:gd name="T61" fmla="*/ 1 h 146"/>
                  <a:gd name="T62" fmla="*/ 2 w 172"/>
                  <a:gd name="T63" fmla="*/ 1 h 146"/>
                  <a:gd name="T64" fmla="*/ 3 w 172"/>
                  <a:gd name="T65" fmla="*/ 1 h 146"/>
                  <a:gd name="T66" fmla="*/ 3 w 172"/>
                  <a:gd name="T67" fmla="*/ 2 h 146"/>
                  <a:gd name="T68" fmla="*/ 3 w 172"/>
                  <a:gd name="T69" fmla="*/ 5 h 146"/>
                  <a:gd name="T70" fmla="*/ 4 w 172"/>
                  <a:gd name="T71" fmla="*/ 5 h 1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2"/>
                  <a:gd name="T109" fmla="*/ 0 h 146"/>
                  <a:gd name="T110" fmla="*/ 172 w 172"/>
                  <a:gd name="T111" fmla="*/ 146 h 1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2" h="146">
                    <a:moveTo>
                      <a:pt x="97" y="146"/>
                    </a:moveTo>
                    <a:lnTo>
                      <a:pt x="97" y="48"/>
                    </a:lnTo>
                    <a:lnTo>
                      <a:pt x="97" y="54"/>
                    </a:lnTo>
                    <a:lnTo>
                      <a:pt x="102" y="32"/>
                    </a:lnTo>
                    <a:lnTo>
                      <a:pt x="118" y="22"/>
                    </a:lnTo>
                    <a:lnTo>
                      <a:pt x="136" y="24"/>
                    </a:lnTo>
                    <a:lnTo>
                      <a:pt x="143" y="29"/>
                    </a:lnTo>
                    <a:lnTo>
                      <a:pt x="145" y="48"/>
                    </a:lnTo>
                    <a:lnTo>
                      <a:pt x="145" y="146"/>
                    </a:lnTo>
                    <a:lnTo>
                      <a:pt x="167" y="146"/>
                    </a:lnTo>
                    <a:lnTo>
                      <a:pt x="167" y="37"/>
                    </a:lnTo>
                    <a:lnTo>
                      <a:pt x="172" y="37"/>
                    </a:lnTo>
                    <a:lnTo>
                      <a:pt x="167" y="18"/>
                    </a:lnTo>
                    <a:lnTo>
                      <a:pt x="156" y="6"/>
                    </a:lnTo>
                    <a:lnTo>
                      <a:pt x="130" y="0"/>
                    </a:lnTo>
                    <a:lnTo>
                      <a:pt x="112" y="5"/>
                    </a:lnTo>
                    <a:lnTo>
                      <a:pt x="97" y="22"/>
                    </a:lnTo>
                    <a:lnTo>
                      <a:pt x="83" y="5"/>
                    </a:lnTo>
                    <a:lnTo>
                      <a:pt x="65" y="0"/>
                    </a:lnTo>
                    <a:lnTo>
                      <a:pt x="40" y="5"/>
                    </a:lnTo>
                    <a:lnTo>
                      <a:pt x="28" y="22"/>
                    </a:lnTo>
                    <a:lnTo>
                      <a:pt x="22" y="22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6" y="37"/>
                    </a:lnTo>
                    <a:lnTo>
                      <a:pt x="0" y="32"/>
                    </a:lnTo>
                    <a:lnTo>
                      <a:pt x="0" y="146"/>
                    </a:lnTo>
                    <a:lnTo>
                      <a:pt x="22" y="146"/>
                    </a:lnTo>
                    <a:lnTo>
                      <a:pt x="22" y="48"/>
                    </a:lnTo>
                    <a:lnTo>
                      <a:pt x="28" y="54"/>
                    </a:lnTo>
                    <a:lnTo>
                      <a:pt x="35" y="28"/>
                    </a:lnTo>
                    <a:lnTo>
                      <a:pt x="54" y="22"/>
                    </a:lnTo>
                    <a:lnTo>
                      <a:pt x="71" y="29"/>
                    </a:lnTo>
                    <a:lnTo>
                      <a:pt x="76" y="48"/>
                    </a:lnTo>
                    <a:lnTo>
                      <a:pt x="76" y="146"/>
                    </a:lnTo>
                    <a:lnTo>
                      <a:pt x="97" y="1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69" name="Freeform 347"/>
              <p:cNvSpPr>
                <a:spLocks/>
              </p:cNvSpPr>
              <p:nvPr/>
            </p:nvSpPr>
            <p:spPr bwMode="auto">
              <a:xfrm>
                <a:off x="3549" y="2026"/>
                <a:ext cx="18" cy="51"/>
              </a:xfrm>
              <a:custGeom>
                <a:avLst/>
                <a:gdLst>
                  <a:gd name="T0" fmla="*/ 0 w 53"/>
                  <a:gd name="T1" fmla="*/ 5 h 153"/>
                  <a:gd name="T2" fmla="*/ 0 w 53"/>
                  <a:gd name="T3" fmla="*/ 5 h 153"/>
                  <a:gd name="T4" fmla="*/ 0 w 53"/>
                  <a:gd name="T5" fmla="*/ 6 h 153"/>
                  <a:gd name="T6" fmla="*/ 1 w 53"/>
                  <a:gd name="T7" fmla="*/ 6 h 153"/>
                  <a:gd name="T8" fmla="*/ 1 w 53"/>
                  <a:gd name="T9" fmla="*/ 5 h 153"/>
                  <a:gd name="T10" fmla="*/ 2 w 53"/>
                  <a:gd name="T11" fmla="*/ 5 h 153"/>
                  <a:gd name="T12" fmla="*/ 2 w 53"/>
                  <a:gd name="T13" fmla="*/ 5 h 153"/>
                  <a:gd name="T14" fmla="*/ 2 w 53"/>
                  <a:gd name="T15" fmla="*/ 4 h 153"/>
                  <a:gd name="T16" fmla="*/ 2 w 53"/>
                  <a:gd name="T17" fmla="*/ 4 h 153"/>
                  <a:gd name="T18" fmla="*/ 2 w 53"/>
                  <a:gd name="T19" fmla="*/ 3 h 153"/>
                  <a:gd name="T20" fmla="*/ 2 w 53"/>
                  <a:gd name="T21" fmla="*/ 2 h 153"/>
                  <a:gd name="T22" fmla="*/ 2 w 53"/>
                  <a:gd name="T23" fmla="*/ 1 h 153"/>
                  <a:gd name="T24" fmla="*/ 2 w 53"/>
                  <a:gd name="T25" fmla="*/ 1 h 153"/>
                  <a:gd name="T26" fmla="*/ 1 w 53"/>
                  <a:gd name="T27" fmla="*/ 0 h 153"/>
                  <a:gd name="T28" fmla="*/ 1 w 53"/>
                  <a:gd name="T29" fmla="*/ 0 h 153"/>
                  <a:gd name="T30" fmla="*/ 1 w 53"/>
                  <a:gd name="T31" fmla="*/ 0 h 153"/>
                  <a:gd name="T32" fmla="*/ 0 w 53"/>
                  <a:gd name="T33" fmla="*/ 0 h 153"/>
                  <a:gd name="T34" fmla="*/ 0 w 53"/>
                  <a:gd name="T35" fmla="*/ 0 h 153"/>
                  <a:gd name="T36" fmla="*/ 0 w 53"/>
                  <a:gd name="T37" fmla="*/ 1 h 153"/>
                  <a:gd name="T38" fmla="*/ 0 w 53"/>
                  <a:gd name="T39" fmla="*/ 1 h 153"/>
                  <a:gd name="T40" fmla="*/ 0 w 53"/>
                  <a:gd name="T41" fmla="*/ 1 h 153"/>
                  <a:gd name="T42" fmla="*/ 1 w 53"/>
                  <a:gd name="T43" fmla="*/ 1 h 153"/>
                  <a:gd name="T44" fmla="*/ 1 w 53"/>
                  <a:gd name="T45" fmla="*/ 2 h 153"/>
                  <a:gd name="T46" fmla="*/ 1 w 53"/>
                  <a:gd name="T47" fmla="*/ 2 h 153"/>
                  <a:gd name="T48" fmla="*/ 1 w 53"/>
                  <a:gd name="T49" fmla="*/ 3 h 153"/>
                  <a:gd name="T50" fmla="*/ 1 w 53"/>
                  <a:gd name="T51" fmla="*/ 3 h 153"/>
                  <a:gd name="T52" fmla="*/ 1 w 53"/>
                  <a:gd name="T53" fmla="*/ 4 h 153"/>
                  <a:gd name="T54" fmla="*/ 1 w 53"/>
                  <a:gd name="T55" fmla="*/ 4 h 153"/>
                  <a:gd name="T56" fmla="*/ 1 w 53"/>
                  <a:gd name="T57" fmla="*/ 4 h 153"/>
                  <a:gd name="T58" fmla="*/ 1 w 53"/>
                  <a:gd name="T59" fmla="*/ 5 h 153"/>
                  <a:gd name="T60" fmla="*/ 0 w 53"/>
                  <a:gd name="T61" fmla="*/ 5 h 153"/>
                  <a:gd name="T62" fmla="*/ 0 w 53"/>
                  <a:gd name="T63" fmla="*/ 5 h 15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3"/>
                  <a:gd name="T97" fmla="*/ 0 h 153"/>
                  <a:gd name="T98" fmla="*/ 53 w 53"/>
                  <a:gd name="T99" fmla="*/ 153 h 15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3" h="153">
                    <a:moveTo>
                      <a:pt x="0" y="127"/>
                    </a:moveTo>
                    <a:lnTo>
                      <a:pt x="6" y="148"/>
                    </a:lnTo>
                    <a:lnTo>
                      <a:pt x="6" y="153"/>
                    </a:lnTo>
                    <a:lnTo>
                      <a:pt x="22" y="151"/>
                    </a:lnTo>
                    <a:lnTo>
                      <a:pt x="34" y="146"/>
                    </a:lnTo>
                    <a:lnTo>
                      <a:pt x="41" y="138"/>
                    </a:lnTo>
                    <a:lnTo>
                      <a:pt x="47" y="128"/>
                    </a:lnTo>
                    <a:lnTo>
                      <a:pt x="50" y="116"/>
                    </a:lnTo>
                    <a:lnTo>
                      <a:pt x="52" y="102"/>
                    </a:lnTo>
                    <a:lnTo>
                      <a:pt x="53" y="74"/>
                    </a:lnTo>
                    <a:lnTo>
                      <a:pt x="52" y="53"/>
                    </a:lnTo>
                    <a:lnTo>
                      <a:pt x="48" y="36"/>
                    </a:lnTo>
                    <a:lnTo>
                      <a:pt x="43" y="23"/>
                    </a:lnTo>
                    <a:lnTo>
                      <a:pt x="37" y="13"/>
                    </a:lnTo>
                    <a:lnTo>
                      <a:pt x="30" y="7"/>
                    </a:lnTo>
                    <a:lnTo>
                      <a:pt x="22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6" y="22"/>
                    </a:lnTo>
                    <a:lnTo>
                      <a:pt x="13" y="24"/>
                    </a:lnTo>
                    <a:lnTo>
                      <a:pt x="18" y="29"/>
                    </a:lnTo>
                    <a:lnTo>
                      <a:pt x="24" y="42"/>
                    </a:lnTo>
                    <a:lnTo>
                      <a:pt x="27" y="58"/>
                    </a:lnTo>
                    <a:lnTo>
                      <a:pt x="27" y="74"/>
                    </a:lnTo>
                    <a:lnTo>
                      <a:pt x="27" y="87"/>
                    </a:lnTo>
                    <a:lnTo>
                      <a:pt x="25" y="98"/>
                    </a:lnTo>
                    <a:lnTo>
                      <a:pt x="24" y="108"/>
                    </a:lnTo>
                    <a:lnTo>
                      <a:pt x="22" y="115"/>
                    </a:lnTo>
                    <a:lnTo>
                      <a:pt x="16" y="127"/>
                    </a:lnTo>
                    <a:lnTo>
                      <a:pt x="6" y="133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70" name="Freeform 348"/>
              <p:cNvSpPr>
                <a:spLocks/>
              </p:cNvSpPr>
              <p:nvPr/>
            </p:nvSpPr>
            <p:spPr bwMode="auto">
              <a:xfrm>
                <a:off x="3532" y="2026"/>
                <a:ext cx="19" cy="67"/>
              </a:xfrm>
              <a:custGeom>
                <a:avLst/>
                <a:gdLst>
                  <a:gd name="T0" fmla="*/ 2 w 58"/>
                  <a:gd name="T1" fmla="*/ 1 h 201"/>
                  <a:gd name="T2" fmla="*/ 2 w 58"/>
                  <a:gd name="T3" fmla="*/ 0 h 201"/>
                  <a:gd name="T4" fmla="*/ 1 w 58"/>
                  <a:gd name="T5" fmla="*/ 0 h 201"/>
                  <a:gd name="T6" fmla="*/ 1 w 58"/>
                  <a:gd name="T7" fmla="*/ 1 h 201"/>
                  <a:gd name="T8" fmla="*/ 1 w 58"/>
                  <a:gd name="T9" fmla="*/ 1 h 201"/>
                  <a:gd name="T10" fmla="*/ 1 w 58"/>
                  <a:gd name="T11" fmla="*/ 0 h 201"/>
                  <a:gd name="T12" fmla="*/ 0 w 58"/>
                  <a:gd name="T13" fmla="*/ 0 h 201"/>
                  <a:gd name="T14" fmla="*/ 0 w 58"/>
                  <a:gd name="T15" fmla="*/ 7 h 201"/>
                  <a:gd name="T16" fmla="*/ 1 w 58"/>
                  <a:gd name="T17" fmla="*/ 7 h 201"/>
                  <a:gd name="T18" fmla="*/ 1 w 58"/>
                  <a:gd name="T19" fmla="*/ 5 h 201"/>
                  <a:gd name="T20" fmla="*/ 1 w 58"/>
                  <a:gd name="T21" fmla="*/ 5 h 201"/>
                  <a:gd name="T22" fmla="*/ 2 w 58"/>
                  <a:gd name="T23" fmla="*/ 6 h 201"/>
                  <a:gd name="T24" fmla="*/ 2 w 58"/>
                  <a:gd name="T25" fmla="*/ 5 h 201"/>
                  <a:gd name="T26" fmla="*/ 2 w 58"/>
                  <a:gd name="T27" fmla="*/ 5 h 201"/>
                  <a:gd name="T28" fmla="*/ 2 w 58"/>
                  <a:gd name="T29" fmla="*/ 5 h 201"/>
                  <a:gd name="T30" fmla="*/ 1 w 58"/>
                  <a:gd name="T31" fmla="*/ 5 h 201"/>
                  <a:gd name="T32" fmla="*/ 1 w 58"/>
                  <a:gd name="T33" fmla="*/ 4 h 201"/>
                  <a:gd name="T34" fmla="*/ 1 w 58"/>
                  <a:gd name="T35" fmla="*/ 3 h 201"/>
                  <a:gd name="T36" fmla="*/ 1 w 58"/>
                  <a:gd name="T37" fmla="*/ 2 h 201"/>
                  <a:gd name="T38" fmla="*/ 1 w 58"/>
                  <a:gd name="T39" fmla="*/ 1 h 201"/>
                  <a:gd name="T40" fmla="*/ 2 w 58"/>
                  <a:gd name="T41" fmla="*/ 1 h 201"/>
                  <a:gd name="T42" fmla="*/ 2 w 58"/>
                  <a:gd name="T43" fmla="*/ 1 h 201"/>
                  <a:gd name="T44" fmla="*/ 2 w 58"/>
                  <a:gd name="T45" fmla="*/ 1 h 20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8"/>
                  <a:gd name="T70" fmla="*/ 0 h 201"/>
                  <a:gd name="T71" fmla="*/ 58 w 58"/>
                  <a:gd name="T72" fmla="*/ 201 h 20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8" h="201">
                    <a:moveTo>
                      <a:pt x="52" y="22"/>
                    </a:moveTo>
                    <a:lnTo>
                      <a:pt x="58" y="0"/>
                    </a:lnTo>
                    <a:lnTo>
                      <a:pt x="38" y="5"/>
                    </a:lnTo>
                    <a:lnTo>
                      <a:pt x="26" y="22"/>
                    </a:lnTo>
                    <a:lnTo>
                      <a:pt x="21" y="22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21" y="201"/>
                    </a:lnTo>
                    <a:lnTo>
                      <a:pt x="21" y="127"/>
                    </a:lnTo>
                    <a:lnTo>
                      <a:pt x="38" y="147"/>
                    </a:lnTo>
                    <a:lnTo>
                      <a:pt x="58" y="153"/>
                    </a:lnTo>
                    <a:lnTo>
                      <a:pt x="52" y="148"/>
                    </a:lnTo>
                    <a:lnTo>
                      <a:pt x="52" y="127"/>
                    </a:lnTo>
                    <a:lnTo>
                      <a:pt x="58" y="133"/>
                    </a:lnTo>
                    <a:lnTo>
                      <a:pt x="37" y="128"/>
                    </a:lnTo>
                    <a:lnTo>
                      <a:pt x="29" y="114"/>
                    </a:lnTo>
                    <a:lnTo>
                      <a:pt x="26" y="79"/>
                    </a:lnTo>
                    <a:lnTo>
                      <a:pt x="27" y="43"/>
                    </a:lnTo>
                    <a:lnTo>
                      <a:pt x="35" y="28"/>
                    </a:lnTo>
                    <a:lnTo>
                      <a:pt x="52" y="22"/>
                    </a:lnTo>
                    <a:lnTo>
                      <a:pt x="58" y="22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71" name="Rectangle 349"/>
              <p:cNvSpPr>
                <a:spLocks noChangeArrowheads="1"/>
              </p:cNvSpPr>
              <p:nvPr/>
            </p:nvSpPr>
            <p:spPr bwMode="auto">
              <a:xfrm>
                <a:off x="3577" y="2006"/>
                <a:ext cx="10" cy="6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772" name="Freeform 350"/>
              <p:cNvSpPr>
                <a:spLocks/>
              </p:cNvSpPr>
              <p:nvPr/>
            </p:nvSpPr>
            <p:spPr bwMode="auto">
              <a:xfrm>
                <a:off x="3618" y="2060"/>
                <a:ext cx="16" cy="18"/>
              </a:xfrm>
              <a:custGeom>
                <a:avLst/>
                <a:gdLst>
                  <a:gd name="T0" fmla="*/ 0 w 48"/>
                  <a:gd name="T1" fmla="*/ 1 h 54"/>
                  <a:gd name="T2" fmla="*/ 0 w 48"/>
                  <a:gd name="T3" fmla="*/ 2 h 54"/>
                  <a:gd name="T4" fmla="*/ 0 w 48"/>
                  <a:gd name="T5" fmla="*/ 2 h 54"/>
                  <a:gd name="T6" fmla="*/ 0 w 48"/>
                  <a:gd name="T7" fmla="*/ 2 h 54"/>
                  <a:gd name="T8" fmla="*/ 1 w 48"/>
                  <a:gd name="T9" fmla="*/ 2 h 54"/>
                  <a:gd name="T10" fmla="*/ 1 w 48"/>
                  <a:gd name="T11" fmla="*/ 2 h 54"/>
                  <a:gd name="T12" fmla="*/ 1 w 48"/>
                  <a:gd name="T13" fmla="*/ 1 h 54"/>
                  <a:gd name="T14" fmla="*/ 1 w 48"/>
                  <a:gd name="T15" fmla="*/ 1 h 54"/>
                  <a:gd name="T16" fmla="*/ 2 w 48"/>
                  <a:gd name="T17" fmla="*/ 1 h 54"/>
                  <a:gd name="T18" fmla="*/ 2 w 48"/>
                  <a:gd name="T19" fmla="*/ 1 h 54"/>
                  <a:gd name="T20" fmla="*/ 2 w 48"/>
                  <a:gd name="T21" fmla="*/ 0 h 54"/>
                  <a:gd name="T22" fmla="*/ 2 w 48"/>
                  <a:gd name="T23" fmla="*/ 0 h 54"/>
                  <a:gd name="T24" fmla="*/ 1 w 48"/>
                  <a:gd name="T25" fmla="*/ 0 h 54"/>
                  <a:gd name="T26" fmla="*/ 1 w 48"/>
                  <a:gd name="T27" fmla="*/ 0 h 54"/>
                  <a:gd name="T28" fmla="*/ 1 w 48"/>
                  <a:gd name="T29" fmla="*/ 1 h 54"/>
                  <a:gd name="T30" fmla="*/ 1 w 48"/>
                  <a:gd name="T31" fmla="*/ 1 h 54"/>
                  <a:gd name="T32" fmla="*/ 0 w 48"/>
                  <a:gd name="T33" fmla="*/ 1 h 54"/>
                  <a:gd name="T34" fmla="*/ 0 w 48"/>
                  <a:gd name="T35" fmla="*/ 1 h 54"/>
                  <a:gd name="T36" fmla="*/ 0 w 48"/>
                  <a:gd name="T37" fmla="*/ 1 h 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54"/>
                  <a:gd name="T59" fmla="*/ 48 w 48"/>
                  <a:gd name="T60" fmla="*/ 54 h 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54">
                    <a:moveTo>
                      <a:pt x="0" y="27"/>
                    </a:moveTo>
                    <a:lnTo>
                      <a:pt x="0" y="49"/>
                    </a:lnTo>
                    <a:lnTo>
                      <a:pt x="0" y="54"/>
                    </a:lnTo>
                    <a:lnTo>
                      <a:pt x="10" y="52"/>
                    </a:lnTo>
                    <a:lnTo>
                      <a:pt x="19" y="50"/>
                    </a:lnTo>
                    <a:lnTo>
                      <a:pt x="27" y="45"/>
                    </a:lnTo>
                    <a:lnTo>
                      <a:pt x="34" y="39"/>
                    </a:lnTo>
                    <a:lnTo>
                      <a:pt x="40" y="32"/>
                    </a:lnTo>
                    <a:lnTo>
                      <a:pt x="45" y="25"/>
                    </a:lnTo>
                    <a:lnTo>
                      <a:pt x="47" y="15"/>
                    </a:lnTo>
                    <a:lnTo>
                      <a:pt x="48" y="6"/>
                    </a:lnTo>
                    <a:lnTo>
                      <a:pt x="48" y="0"/>
                    </a:lnTo>
                    <a:lnTo>
                      <a:pt x="22" y="0"/>
                    </a:lnTo>
                    <a:lnTo>
                      <a:pt x="22" y="6"/>
                    </a:lnTo>
                    <a:lnTo>
                      <a:pt x="19" y="14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0" y="3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73" name="Freeform 351"/>
              <p:cNvSpPr>
                <a:spLocks/>
              </p:cNvSpPr>
              <p:nvPr/>
            </p:nvSpPr>
            <p:spPr bwMode="auto">
              <a:xfrm>
                <a:off x="3618" y="2026"/>
                <a:ext cx="16" cy="27"/>
              </a:xfrm>
              <a:custGeom>
                <a:avLst/>
                <a:gdLst>
                  <a:gd name="T0" fmla="*/ 0 w 48"/>
                  <a:gd name="T1" fmla="*/ 2 h 80"/>
                  <a:gd name="T2" fmla="*/ 0 w 48"/>
                  <a:gd name="T3" fmla="*/ 3 h 80"/>
                  <a:gd name="T4" fmla="*/ 2 w 48"/>
                  <a:gd name="T5" fmla="*/ 3 h 80"/>
                  <a:gd name="T6" fmla="*/ 2 w 48"/>
                  <a:gd name="T7" fmla="*/ 3 h 80"/>
                  <a:gd name="T8" fmla="*/ 2 w 48"/>
                  <a:gd name="T9" fmla="*/ 2 h 80"/>
                  <a:gd name="T10" fmla="*/ 2 w 48"/>
                  <a:gd name="T11" fmla="*/ 2 h 80"/>
                  <a:gd name="T12" fmla="*/ 2 w 48"/>
                  <a:gd name="T13" fmla="*/ 1 h 80"/>
                  <a:gd name="T14" fmla="*/ 1 w 48"/>
                  <a:gd name="T15" fmla="*/ 1 h 80"/>
                  <a:gd name="T16" fmla="*/ 1 w 48"/>
                  <a:gd name="T17" fmla="*/ 1 h 80"/>
                  <a:gd name="T18" fmla="*/ 1 w 48"/>
                  <a:gd name="T19" fmla="*/ 0 h 80"/>
                  <a:gd name="T20" fmla="*/ 0 w 48"/>
                  <a:gd name="T21" fmla="*/ 0 h 80"/>
                  <a:gd name="T22" fmla="*/ 0 w 48"/>
                  <a:gd name="T23" fmla="*/ 0 h 80"/>
                  <a:gd name="T24" fmla="*/ 0 w 48"/>
                  <a:gd name="T25" fmla="*/ 0 h 80"/>
                  <a:gd name="T26" fmla="*/ 0 w 48"/>
                  <a:gd name="T27" fmla="*/ 1 h 80"/>
                  <a:gd name="T28" fmla="*/ 0 w 48"/>
                  <a:gd name="T29" fmla="*/ 1 h 80"/>
                  <a:gd name="T30" fmla="*/ 1 w 48"/>
                  <a:gd name="T31" fmla="*/ 1 h 80"/>
                  <a:gd name="T32" fmla="*/ 1 w 48"/>
                  <a:gd name="T33" fmla="*/ 1 h 80"/>
                  <a:gd name="T34" fmla="*/ 1 w 48"/>
                  <a:gd name="T35" fmla="*/ 2 h 80"/>
                  <a:gd name="T36" fmla="*/ 1 w 48"/>
                  <a:gd name="T37" fmla="*/ 2 h 80"/>
                  <a:gd name="T38" fmla="*/ 1 w 48"/>
                  <a:gd name="T39" fmla="*/ 2 h 80"/>
                  <a:gd name="T40" fmla="*/ 1 w 48"/>
                  <a:gd name="T41" fmla="*/ 2 h 80"/>
                  <a:gd name="T42" fmla="*/ 0 w 48"/>
                  <a:gd name="T43" fmla="*/ 2 h 8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8"/>
                  <a:gd name="T67" fmla="*/ 0 h 80"/>
                  <a:gd name="T68" fmla="*/ 48 w 48"/>
                  <a:gd name="T69" fmla="*/ 80 h 8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8" h="80">
                    <a:moveTo>
                      <a:pt x="0" y="65"/>
                    </a:moveTo>
                    <a:lnTo>
                      <a:pt x="0" y="80"/>
                    </a:lnTo>
                    <a:lnTo>
                      <a:pt x="48" y="80"/>
                    </a:lnTo>
                    <a:lnTo>
                      <a:pt x="48" y="69"/>
                    </a:lnTo>
                    <a:lnTo>
                      <a:pt x="48" y="54"/>
                    </a:lnTo>
                    <a:lnTo>
                      <a:pt x="46" y="41"/>
                    </a:lnTo>
                    <a:lnTo>
                      <a:pt x="43" y="30"/>
                    </a:lnTo>
                    <a:lnTo>
                      <a:pt x="39" y="22"/>
                    </a:lnTo>
                    <a:lnTo>
                      <a:pt x="31" y="14"/>
                    </a:lnTo>
                    <a:lnTo>
                      <a:pt x="23" y="8"/>
                    </a:lnTo>
                    <a:lnTo>
                      <a:pt x="13" y="6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1" y="24"/>
                    </a:lnTo>
                    <a:lnTo>
                      <a:pt x="19" y="31"/>
                    </a:lnTo>
                    <a:lnTo>
                      <a:pt x="22" y="37"/>
                    </a:lnTo>
                    <a:lnTo>
                      <a:pt x="24" y="44"/>
                    </a:lnTo>
                    <a:lnTo>
                      <a:pt x="27" y="54"/>
                    </a:lnTo>
                    <a:lnTo>
                      <a:pt x="27" y="65"/>
                    </a:lnTo>
                    <a:lnTo>
                      <a:pt x="22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74" name="Freeform 352"/>
              <p:cNvSpPr>
                <a:spLocks/>
              </p:cNvSpPr>
              <p:nvPr/>
            </p:nvSpPr>
            <p:spPr bwMode="auto">
              <a:xfrm>
                <a:off x="3599" y="2026"/>
                <a:ext cx="19" cy="52"/>
              </a:xfrm>
              <a:custGeom>
                <a:avLst/>
                <a:gdLst>
                  <a:gd name="T0" fmla="*/ 2 w 57"/>
                  <a:gd name="T1" fmla="*/ 1 h 156"/>
                  <a:gd name="T2" fmla="*/ 2 w 57"/>
                  <a:gd name="T3" fmla="*/ 0 h 156"/>
                  <a:gd name="T4" fmla="*/ 2 w 57"/>
                  <a:gd name="T5" fmla="*/ 0 h 156"/>
                  <a:gd name="T6" fmla="*/ 2 w 57"/>
                  <a:gd name="T7" fmla="*/ 0 h 156"/>
                  <a:gd name="T8" fmla="*/ 1 w 57"/>
                  <a:gd name="T9" fmla="*/ 0 h 156"/>
                  <a:gd name="T10" fmla="*/ 1 w 57"/>
                  <a:gd name="T11" fmla="*/ 1 h 156"/>
                  <a:gd name="T12" fmla="*/ 0 w 57"/>
                  <a:gd name="T13" fmla="*/ 1 h 156"/>
                  <a:gd name="T14" fmla="*/ 0 w 57"/>
                  <a:gd name="T15" fmla="*/ 2 h 156"/>
                  <a:gd name="T16" fmla="*/ 0 w 57"/>
                  <a:gd name="T17" fmla="*/ 4 h 156"/>
                  <a:gd name="T18" fmla="*/ 0 w 57"/>
                  <a:gd name="T19" fmla="*/ 5 h 156"/>
                  <a:gd name="T20" fmla="*/ 1 w 57"/>
                  <a:gd name="T21" fmla="*/ 5 h 156"/>
                  <a:gd name="T22" fmla="*/ 2 w 57"/>
                  <a:gd name="T23" fmla="*/ 6 h 156"/>
                  <a:gd name="T24" fmla="*/ 2 w 57"/>
                  <a:gd name="T25" fmla="*/ 6 h 156"/>
                  <a:gd name="T26" fmla="*/ 2 w 57"/>
                  <a:gd name="T27" fmla="*/ 5 h 156"/>
                  <a:gd name="T28" fmla="*/ 2 w 57"/>
                  <a:gd name="T29" fmla="*/ 5 h 156"/>
                  <a:gd name="T30" fmla="*/ 1 w 57"/>
                  <a:gd name="T31" fmla="*/ 5 h 156"/>
                  <a:gd name="T32" fmla="*/ 1 w 57"/>
                  <a:gd name="T33" fmla="*/ 4 h 156"/>
                  <a:gd name="T34" fmla="*/ 1 w 57"/>
                  <a:gd name="T35" fmla="*/ 3 h 156"/>
                  <a:gd name="T36" fmla="*/ 2 w 57"/>
                  <a:gd name="T37" fmla="*/ 3 h 156"/>
                  <a:gd name="T38" fmla="*/ 2 w 57"/>
                  <a:gd name="T39" fmla="*/ 2 h 156"/>
                  <a:gd name="T40" fmla="*/ 1 w 57"/>
                  <a:gd name="T41" fmla="*/ 2 h 156"/>
                  <a:gd name="T42" fmla="*/ 1 w 57"/>
                  <a:gd name="T43" fmla="*/ 2 h 156"/>
                  <a:gd name="T44" fmla="*/ 1 w 57"/>
                  <a:gd name="T45" fmla="*/ 1 h 156"/>
                  <a:gd name="T46" fmla="*/ 2 w 57"/>
                  <a:gd name="T47" fmla="*/ 1 h 156"/>
                  <a:gd name="T48" fmla="*/ 2 w 57"/>
                  <a:gd name="T49" fmla="*/ 1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7"/>
                  <a:gd name="T76" fmla="*/ 0 h 156"/>
                  <a:gd name="T77" fmla="*/ 57 w 57"/>
                  <a:gd name="T78" fmla="*/ 156 h 15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7" h="156">
                    <a:moveTo>
                      <a:pt x="57" y="22"/>
                    </a:moveTo>
                    <a:lnTo>
                      <a:pt x="57" y="0"/>
                    </a:lnTo>
                    <a:lnTo>
                      <a:pt x="57" y="5"/>
                    </a:lnTo>
                    <a:lnTo>
                      <a:pt x="57" y="0"/>
                    </a:lnTo>
                    <a:lnTo>
                      <a:pt x="39" y="1"/>
                    </a:lnTo>
                    <a:lnTo>
                      <a:pt x="15" y="14"/>
                    </a:lnTo>
                    <a:lnTo>
                      <a:pt x="3" y="36"/>
                    </a:lnTo>
                    <a:lnTo>
                      <a:pt x="0" y="49"/>
                    </a:lnTo>
                    <a:lnTo>
                      <a:pt x="0" y="102"/>
                    </a:lnTo>
                    <a:lnTo>
                      <a:pt x="8" y="133"/>
                    </a:lnTo>
                    <a:lnTo>
                      <a:pt x="25" y="148"/>
                    </a:lnTo>
                    <a:lnTo>
                      <a:pt x="45" y="156"/>
                    </a:lnTo>
                    <a:lnTo>
                      <a:pt x="57" y="156"/>
                    </a:lnTo>
                    <a:lnTo>
                      <a:pt x="57" y="129"/>
                    </a:lnTo>
                    <a:lnTo>
                      <a:pt x="57" y="134"/>
                    </a:lnTo>
                    <a:lnTo>
                      <a:pt x="38" y="129"/>
                    </a:lnTo>
                    <a:lnTo>
                      <a:pt x="27" y="109"/>
                    </a:lnTo>
                    <a:lnTo>
                      <a:pt x="25" y="80"/>
                    </a:lnTo>
                    <a:lnTo>
                      <a:pt x="57" y="80"/>
                    </a:lnTo>
                    <a:lnTo>
                      <a:pt x="57" y="65"/>
                    </a:lnTo>
                    <a:lnTo>
                      <a:pt x="25" y="65"/>
                    </a:lnTo>
                    <a:lnTo>
                      <a:pt x="27" y="42"/>
                    </a:lnTo>
                    <a:lnTo>
                      <a:pt x="36" y="29"/>
                    </a:lnTo>
                    <a:lnTo>
                      <a:pt x="45" y="23"/>
                    </a:lnTo>
                    <a:lnTo>
                      <a:pt x="57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75" name="Freeform 353"/>
              <p:cNvSpPr>
                <a:spLocks/>
              </p:cNvSpPr>
              <p:nvPr/>
            </p:nvSpPr>
            <p:spPr bwMode="auto">
              <a:xfrm>
                <a:off x="1681" y="2879"/>
                <a:ext cx="39" cy="67"/>
              </a:xfrm>
              <a:custGeom>
                <a:avLst/>
                <a:gdLst>
                  <a:gd name="T0" fmla="*/ 4 w 116"/>
                  <a:gd name="T1" fmla="*/ 7 h 201"/>
                  <a:gd name="T2" fmla="*/ 4 w 116"/>
                  <a:gd name="T3" fmla="*/ 7 h 201"/>
                  <a:gd name="T4" fmla="*/ 1 w 116"/>
                  <a:gd name="T5" fmla="*/ 7 h 201"/>
                  <a:gd name="T6" fmla="*/ 1 w 116"/>
                  <a:gd name="T7" fmla="*/ 4 h 201"/>
                  <a:gd name="T8" fmla="*/ 4 w 116"/>
                  <a:gd name="T9" fmla="*/ 4 h 201"/>
                  <a:gd name="T10" fmla="*/ 4 w 116"/>
                  <a:gd name="T11" fmla="*/ 3 h 201"/>
                  <a:gd name="T12" fmla="*/ 1 w 116"/>
                  <a:gd name="T13" fmla="*/ 3 h 201"/>
                  <a:gd name="T14" fmla="*/ 1 w 116"/>
                  <a:gd name="T15" fmla="*/ 1 h 201"/>
                  <a:gd name="T16" fmla="*/ 4 w 116"/>
                  <a:gd name="T17" fmla="*/ 1 h 201"/>
                  <a:gd name="T18" fmla="*/ 4 w 116"/>
                  <a:gd name="T19" fmla="*/ 0 h 201"/>
                  <a:gd name="T20" fmla="*/ 0 w 116"/>
                  <a:gd name="T21" fmla="*/ 0 h 201"/>
                  <a:gd name="T22" fmla="*/ 0 w 116"/>
                  <a:gd name="T23" fmla="*/ 7 h 201"/>
                  <a:gd name="T24" fmla="*/ 4 w 116"/>
                  <a:gd name="T25" fmla="*/ 7 h 2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6"/>
                  <a:gd name="T40" fmla="*/ 0 h 201"/>
                  <a:gd name="T41" fmla="*/ 116 w 116"/>
                  <a:gd name="T42" fmla="*/ 201 h 2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6" h="201">
                    <a:moveTo>
                      <a:pt x="116" y="201"/>
                    </a:moveTo>
                    <a:lnTo>
                      <a:pt x="116" y="179"/>
                    </a:lnTo>
                    <a:lnTo>
                      <a:pt x="28" y="179"/>
                    </a:lnTo>
                    <a:lnTo>
                      <a:pt x="28" y="111"/>
                    </a:lnTo>
                    <a:lnTo>
                      <a:pt x="104" y="111"/>
                    </a:lnTo>
                    <a:lnTo>
                      <a:pt x="104" y="85"/>
                    </a:lnTo>
                    <a:lnTo>
                      <a:pt x="28" y="85"/>
                    </a:lnTo>
                    <a:lnTo>
                      <a:pt x="28" y="21"/>
                    </a:lnTo>
                    <a:lnTo>
                      <a:pt x="110" y="21"/>
                    </a:lnTo>
                    <a:lnTo>
                      <a:pt x="110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116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76" name="Freeform 354"/>
              <p:cNvSpPr>
                <a:spLocks/>
              </p:cNvSpPr>
              <p:nvPr/>
            </p:nvSpPr>
            <p:spPr bwMode="auto">
              <a:xfrm>
                <a:off x="1728" y="2898"/>
                <a:ext cx="37" cy="48"/>
              </a:xfrm>
              <a:custGeom>
                <a:avLst/>
                <a:gdLst>
                  <a:gd name="T0" fmla="*/ 4 w 110"/>
                  <a:gd name="T1" fmla="*/ 5 h 142"/>
                  <a:gd name="T2" fmla="*/ 4 w 110"/>
                  <a:gd name="T3" fmla="*/ 2 h 142"/>
                  <a:gd name="T4" fmla="*/ 4 w 110"/>
                  <a:gd name="T5" fmla="*/ 2 h 142"/>
                  <a:gd name="T6" fmla="*/ 4 w 110"/>
                  <a:gd name="T7" fmla="*/ 1 h 142"/>
                  <a:gd name="T8" fmla="*/ 3 w 110"/>
                  <a:gd name="T9" fmla="*/ 0 h 142"/>
                  <a:gd name="T10" fmla="*/ 3 w 110"/>
                  <a:gd name="T11" fmla="*/ 0 h 142"/>
                  <a:gd name="T12" fmla="*/ 2 w 110"/>
                  <a:gd name="T13" fmla="*/ 0 h 142"/>
                  <a:gd name="T14" fmla="*/ 1 w 110"/>
                  <a:gd name="T15" fmla="*/ 1 h 142"/>
                  <a:gd name="T16" fmla="*/ 1 w 110"/>
                  <a:gd name="T17" fmla="*/ 1 h 142"/>
                  <a:gd name="T18" fmla="*/ 1 w 110"/>
                  <a:gd name="T19" fmla="*/ 0 h 142"/>
                  <a:gd name="T20" fmla="*/ 0 w 110"/>
                  <a:gd name="T21" fmla="*/ 0 h 142"/>
                  <a:gd name="T22" fmla="*/ 0 w 110"/>
                  <a:gd name="T23" fmla="*/ 0 h 142"/>
                  <a:gd name="T24" fmla="*/ 0 w 110"/>
                  <a:gd name="T25" fmla="*/ 1 h 142"/>
                  <a:gd name="T26" fmla="*/ 0 w 110"/>
                  <a:gd name="T27" fmla="*/ 1 h 142"/>
                  <a:gd name="T28" fmla="*/ 0 w 110"/>
                  <a:gd name="T29" fmla="*/ 5 h 142"/>
                  <a:gd name="T30" fmla="*/ 1 w 110"/>
                  <a:gd name="T31" fmla="*/ 5 h 142"/>
                  <a:gd name="T32" fmla="*/ 1 w 110"/>
                  <a:gd name="T33" fmla="*/ 2 h 142"/>
                  <a:gd name="T34" fmla="*/ 1 w 110"/>
                  <a:gd name="T35" fmla="*/ 2 h 142"/>
                  <a:gd name="T36" fmla="*/ 1 w 110"/>
                  <a:gd name="T37" fmla="*/ 1 h 142"/>
                  <a:gd name="T38" fmla="*/ 2 w 110"/>
                  <a:gd name="T39" fmla="*/ 1 h 142"/>
                  <a:gd name="T40" fmla="*/ 3 w 110"/>
                  <a:gd name="T41" fmla="*/ 1 h 142"/>
                  <a:gd name="T42" fmla="*/ 3 w 110"/>
                  <a:gd name="T43" fmla="*/ 1 h 142"/>
                  <a:gd name="T44" fmla="*/ 3 w 110"/>
                  <a:gd name="T45" fmla="*/ 2 h 142"/>
                  <a:gd name="T46" fmla="*/ 3 w 110"/>
                  <a:gd name="T47" fmla="*/ 2 h 142"/>
                  <a:gd name="T48" fmla="*/ 3 w 110"/>
                  <a:gd name="T49" fmla="*/ 5 h 142"/>
                  <a:gd name="T50" fmla="*/ 4 w 110"/>
                  <a:gd name="T51" fmla="*/ 5 h 14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0"/>
                  <a:gd name="T79" fmla="*/ 0 h 142"/>
                  <a:gd name="T80" fmla="*/ 110 w 110"/>
                  <a:gd name="T81" fmla="*/ 142 h 14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0" h="142">
                    <a:moveTo>
                      <a:pt x="106" y="142"/>
                    </a:moveTo>
                    <a:lnTo>
                      <a:pt x="106" y="48"/>
                    </a:lnTo>
                    <a:lnTo>
                      <a:pt x="110" y="48"/>
                    </a:lnTo>
                    <a:lnTo>
                      <a:pt x="106" y="22"/>
                    </a:lnTo>
                    <a:lnTo>
                      <a:pt x="89" y="4"/>
                    </a:lnTo>
                    <a:lnTo>
                      <a:pt x="69" y="0"/>
                    </a:lnTo>
                    <a:lnTo>
                      <a:pt x="46" y="5"/>
                    </a:lnTo>
                    <a:lnTo>
                      <a:pt x="31" y="22"/>
                    </a:lnTo>
                    <a:lnTo>
                      <a:pt x="27" y="22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5" y="37"/>
                    </a:lnTo>
                    <a:lnTo>
                      <a:pt x="5" y="31"/>
                    </a:lnTo>
                    <a:lnTo>
                      <a:pt x="5" y="142"/>
                    </a:lnTo>
                    <a:lnTo>
                      <a:pt x="27" y="142"/>
                    </a:lnTo>
                    <a:lnTo>
                      <a:pt x="27" y="58"/>
                    </a:lnTo>
                    <a:lnTo>
                      <a:pt x="31" y="64"/>
                    </a:lnTo>
                    <a:lnTo>
                      <a:pt x="37" y="35"/>
                    </a:lnTo>
                    <a:lnTo>
                      <a:pt x="51" y="23"/>
                    </a:lnTo>
                    <a:lnTo>
                      <a:pt x="71" y="23"/>
                    </a:lnTo>
                    <a:lnTo>
                      <a:pt x="79" y="29"/>
                    </a:lnTo>
                    <a:lnTo>
                      <a:pt x="84" y="48"/>
                    </a:lnTo>
                    <a:lnTo>
                      <a:pt x="79" y="48"/>
                    </a:lnTo>
                    <a:lnTo>
                      <a:pt x="79" y="142"/>
                    </a:lnTo>
                    <a:lnTo>
                      <a:pt x="106" y="1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77" name="Freeform 355"/>
              <p:cNvSpPr>
                <a:spLocks/>
              </p:cNvSpPr>
              <p:nvPr/>
            </p:nvSpPr>
            <p:spPr bwMode="auto">
              <a:xfrm>
                <a:off x="1769" y="2885"/>
                <a:ext cx="28" cy="64"/>
              </a:xfrm>
              <a:custGeom>
                <a:avLst/>
                <a:gdLst>
                  <a:gd name="T0" fmla="*/ 0 w 85"/>
                  <a:gd name="T1" fmla="*/ 1 h 191"/>
                  <a:gd name="T2" fmla="*/ 0 w 85"/>
                  <a:gd name="T3" fmla="*/ 2 h 191"/>
                  <a:gd name="T4" fmla="*/ 1 w 85"/>
                  <a:gd name="T5" fmla="*/ 2 h 191"/>
                  <a:gd name="T6" fmla="*/ 1 w 85"/>
                  <a:gd name="T7" fmla="*/ 6 h 191"/>
                  <a:gd name="T8" fmla="*/ 1 w 85"/>
                  <a:gd name="T9" fmla="*/ 6 h 191"/>
                  <a:gd name="T10" fmla="*/ 1 w 85"/>
                  <a:gd name="T11" fmla="*/ 6 h 191"/>
                  <a:gd name="T12" fmla="*/ 2 w 85"/>
                  <a:gd name="T13" fmla="*/ 7 h 191"/>
                  <a:gd name="T14" fmla="*/ 2 w 85"/>
                  <a:gd name="T15" fmla="*/ 7 h 191"/>
                  <a:gd name="T16" fmla="*/ 2 w 85"/>
                  <a:gd name="T17" fmla="*/ 7 h 191"/>
                  <a:gd name="T18" fmla="*/ 3 w 85"/>
                  <a:gd name="T19" fmla="*/ 7 h 191"/>
                  <a:gd name="T20" fmla="*/ 3 w 85"/>
                  <a:gd name="T21" fmla="*/ 7 h 191"/>
                  <a:gd name="T22" fmla="*/ 3 w 85"/>
                  <a:gd name="T23" fmla="*/ 7 h 191"/>
                  <a:gd name="T24" fmla="*/ 3 w 85"/>
                  <a:gd name="T25" fmla="*/ 6 h 191"/>
                  <a:gd name="T26" fmla="*/ 3 w 85"/>
                  <a:gd name="T27" fmla="*/ 6 h 191"/>
                  <a:gd name="T28" fmla="*/ 2 w 85"/>
                  <a:gd name="T29" fmla="*/ 6 h 191"/>
                  <a:gd name="T30" fmla="*/ 2 w 85"/>
                  <a:gd name="T31" fmla="*/ 6 h 191"/>
                  <a:gd name="T32" fmla="*/ 2 w 85"/>
                  <a:gd name="T33" fmla="*/ 6 h 191"/>
                  <a:gd name="T34" fmla="*/ 2 w 85"/>
                  <a:gd name="T35" fmla="*/ 6 h 191"/>
                  <a:gd name="T36" fmla="*/ 2 w 85"/>
                  <a:gd name="T37" fmla="*/ 6 h 191"/>
                  <a:gd name="T38" fmla="*/ 2 w 85"/>
                  <a:gd name="T39" fmla="*/ 5 h 191"/>
                  <a:gd name="T40" fmla="*/ 2 w 85"/>
                  <a:gd name="T41" fmla="*/ 2 h 191"/>
                  <a:gd name="T42" fmla="*/ 3 w 85"/>
                  <a:gd name="T43" fmla="*/ 2 h 191"/>
                  <a:gd name="T44" fmla="*/ 3 w 85"/>
                  <a:gd name="T45" fmla="*/ 1 h 191"/>
                  <a:gd name="T46" fmla="*/ 2 w 85"/>
                  <a:gd name="T47" fmla="*/ 1 h 191"/>
                  <a:gd name="T48" fmla="*/ 2 w 85"/>
                  <a:gd name="T49" fmla="*/ 0 h 191"/>
                  <a:gd name="T50" fmla="*/ 1 w 85"/>
                  <a:gd name="T51" fmla="*/ 0 h 191"/>
                  <a:gd name="T52" fmla="*/ 1 w 85"/>
                  <a:gd name="T53" fmla="*/ 1 h 191"/>
                  <a:gd name="T54" fmla="*/ 0 w 85"/>
                  <a:gd name="T55" fmla="*/ 1 h 19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5"/>
                  <a:gd name="T85" fmla="*/ 0 h 191"/>
                  <a:gd name="T86" fmla="*/ 85 w 85"/>
                  <a:gd name="T87" fmla="*/ 191 h 19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5" h="191">
                    <a:moveTo>
                      <a:pt x="0" y="37"/>
                    </a:moveTo>
                    <a:lnTo>
                      <a:pt x="0" y="59"/>
                    </a:lnTo>
                    <a:lnTo>
                      <a:pt x="27" y="59"/>
                    </a:lnTo>
                    <a:lnTo>
                      <a:pt x="27" y="159"/>
                    </a:lnTo>
                    <a:lnTo>
                      <a:pt x="33" y="159"/>
                    </a:lnTo>
                    <a:lnTo>
                      <a:pt x="35" y="171"/>
                    </a:lnTo>
                    <a:lnTo>
                      <a:pt x="41" y="181"/>
                    </a:lnTo>
                    <a:lnTo>
                      <a:pt x="51" y="189"/>
                    </a:lnTo>
                    <a:lnTo>
                      <a:pt x="64" y="191"/>
                    </a:lnTo>
                    <a:lnTo>
                      <a:pt x="74" y="189"/>
                    </a:lnTo>
                    <a:lnTo>
                      <a:pt x="85" y="185"/>
                    </a:lnTo>
                    <a:lnTo>
                      <a:pt x="85" y="181"/>
                    </a:lnTo>
                    <a:lnTo>
                      <a:pt x="85" y="164"/>
                    </a:lnTo>
                    <a:lnTo>
                      <a:pt x="74" y="164"/>
                    </a:lnTo>
                    <a:lnTo>
                      <a:pt x="67" y="164"/>
                    </a:lnTo>
                    <a:lnTo>
                      <a:pt x="63" y="163"/>
                    </a:lnTo>
                    <a:lnTo>
                      <a:pt x="55" y="160"/>
                    </a:lnTo>
                    <a:lnTo>
                      <a:pt x="53" y="155"/>
                    </a:lnTo>
                    <a:lnTo>
                      <a:pt x="53" y="148"/>
                    </a:lnTo>
                    <a:lnTo>
                      <a:pt x="48" y="143"/>
                    </a:lnTo>
                    <a:lnTo>
                      <a:pt x="48" y="59"/>
                    </a:lnTo>
                    <a:lnTo>
                      <a:pt x="80" y="59"/>
                    </a:lnTo>
                    <a:lnTo>
                      <a:pt x="80" y="37"/>
                    </a:lnTo>
                    <a:lnTo>
                      <a:pt x="48" y="37"/>
                    </a:lnTo>
                    <a:lnTo>
                      <a:pt x="48" y="0"/>
                    </a:lnTo>
                    <a:lnTo>
                      <a:pt x="27" y="11"/>
                    </a:lnTo>
                    <a:lnTo>
                      <a:pt x="27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78" name="Freeform 356"/>
              <p:cNvSpPr>
                <a:spLocks/>
              </p:cNvSpPr>
              <p:nvPr/>
            </p:nvSpPr>
            <p:spPr bwMode="auto">
              <a:xfrm>
                <a:off x="1804" y="2898"/>
                <a:ext cx="23" cy="48"/>
              </a:xfrm>
              <a:custGeom>
                <a:avLst/>
                <a:gdLst>
                  <a:gd name="T0" fmla="*/ 1 w 70"/>
                  <a:gd name="T1" fmla="*/ 0 h 142"/>
                  <a:gd name="T2" fmla="*/ 0 w 70"/>
                  <a:gd name="T3" fmla="*/ 0 h 142"/>
                  <a:gd name="T4" fmla="*/ 0 w 70"/>
                  <a:gd name="T5" fmla="*/ 5 h 142"/>
                  <a:gd name="T6" fmla="*/ 1 w 70"/>
                  <a:gd name="T7" fmla="*/ 5 h 142"/>
                  <a:gd name="T8" fmla="*/ 1 w 70"/>
                  <a:gd name="T9" fmla="*/ 2 h 142"/>
                  <a:gd name="T10" fmla="*/ 1 w 70"/>
                  <a:gd name="T11" fmla="*/ 2 h 142"/>
                  <a:gd name="T12" fmla="*/ 1 w 70"/>
                  <a:gd name="T13" fmla="*/ 2 h 142"/>
                  <a:gd name="T14" fmla="*/ 1 w 70"/>
                  <a:gd name="T15" fmla="*/ 1 h 142"/>
                  <a:gd name="T16" fmla="*/ 1 w 70"/>
                  <a:gd name="T17" fmla="*/ 1 h 142"/>
                  <a:gd name="T18" fmla="*/ 1 w 70"/>
                  <a:gd name="T19" fmla="*/ 1 h 142"/>
                  <a:gd name="T20" fmla="*/ 2 w 70"/>
                  <a:gd name="T21" fmla="*/ 1 h 142"/>
                  <a:gd name="T22" fmla="*/ 2 w 70"/>
                  <a:gd name="T23" fmla="*/ 1 h 142"/>
                  <a:gd name="T24" fmla="*/ 3 w 70"/>
                  <a:gd name="T25" fmla="*/ 1 h 142"/>
                  <a:gd name="T26" fmla="*/ 3 w 70"/>
                  <a:gd name="T27" fmla="*/ 1 h 142"/>
                  <a:gd name="T28" fmla="*/ 3 w 70"/>
                  <a:gd name="T29" fmla="*/ 0 h 142"/>
                  <a:gd name="T30" fmla="*/ 2 w 70"/>
                  <a:gd name="T31" fmla="*/ 0 h 142"/>
                  <a:gd name="T32" fmla="*/ 2 w 70"/>
                  <a:gd name="T33" fmla="*/ 0 h 142"/>
                  <a:gd name="T34" fmla="*/ 1 w 70"/>
                  <a:gd name="T35" fmla="*/ 1 h 142"/>
                  <a:gd name="T36" fmla="*/ 1 w 70"/>
                  <a:gd name="T37" fmla="*/ 1 h 142"/>
                  <a:gd name="T38" fmla="*/ 1 w 70"/>
                  <a:gd name="T39" fmla="*/ 1 h 142"/>
                  <a:gd name="T40" fmla="*/ 1 w 70"/>
                  <a:gd name="T41" fmla="*/ 0 h 1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42"/>
                  <a:gd name="T65" fmla="*/ 70 w 70"/>
                  <a:gd name="T66" fmla="*/ 142 h 1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42">
                    <a:moveTo>
                      <a:pt x="21" y="0"/>
                    </a:moveTo>
                    <a:lnTo>
                      <a:pt x="0" y="0"/>
                    </a:lnTo>
                    <a:lnTo>
                      <a:pt x="0" y="142"/>
                    </a:lnTo>
                    <a:lnTo>
                      <a:pt x="21" y="142"/>
                    </a:lnTo>
                    <a:lnTo>
                      <a:pt x="21" y="58"/>
                    </a:lnTo>
                    <a:lnTo>
                      <a:pt x="21" y="64"/>
                    </a:lnTo>
                    <a:lnTo>
                      <a:pt x="24" y="49"/>
                    </a:lnTo>
                    <a:lnTo>
                      <a:pt x="30" y="37"/>
                    </a:lnTo>
                    <a:lnTo>
                      <a:pt x="36" y="33"/>
                    </a:lnTo>
                    <a:lnTo>
                      <a:pt x="41" y="29"/>
                    </a:lnTo>
                    <a:lnTo>
                      <a:pt x="50" y="28"/>
                    </a:lnTo>
                    <a:lnTo>
                      <a:pt x="59" y="27"/>
                    </a:lnTo>
                    <a:lnTo>
                      <a:pt x="70" y="27"/>
                    </a:lnTo>
                    <a:lnTo>
                      <a:pt x="70" y="22"/>
                    </a:lnTo>
                    <a:lnTo>
                      <a:pt x="70" y="0"/>
                    </a:lnTo>
                    <a:lnTo>
                      <a:pt x="55" y="2"/>
                    </a:lnTo>
                    <a:lnTo>
                      <a:pt x="43" y="6"/>
                    </a:lnTo>
                    <a:lnTo>
                      <a:pt x="33" y="14"/>
                    </a:lnTo>
                    <a:lnTo>
                      <a:pt x="27" y="27"/>
                    </a:lnTo>
                    <a:lnTo>
                      <a:pt x="21" y="2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79" name="Freeform 357"/>
              <p:cNvSpPr>
                <a:spLocks/>
              </p:cNvSpPr>
              <p:nvPr/>
            </p:nvSpPr>
            <p:spPr bwMode="auto">
              <a:xfrm>
                <a:off x="1852" y="2898"/>
                <a:ext cx="17" cy="49"/>
              </a:xfrm>
              <a:custGeom>
                <a:avLst/>
                <a:gdLst>
                  <a:gd name="T0" fmla="*/ 0 w 53"/>
                  <a:gd name="T1" fmla="*/ 5 h 146"/>
                  <a:gd name="T2" fmla="*/ 0 w 53"/>
                  <a:gd name="T3" fmla="*/ 5 h 146"/>
                  <a:gd name="T4" fmla="*/ 0 w 53"/>
                  <a:gd name="T5" fmla="*/ 5 h 146"/>
                  <a:gd name="T6" fmla="*/ 1 w 53"/>
                  <a:gd name="T7" fmla="*/ 5 h 146"/>
                  <a:gd name="T8" fmla="*/ 1 w 53"/>
                  <a:gd name="T9" fmla="*/ 4 h 146"/>
                  <a:gd name="T10" fmla="*/ 1 w 53"/>
                  <a:gd name="T11" fmla="*/ 5 h 146"/>
                  <a:gd name="T12" fmla="*/ 2 w 53"/>
                  <a:gd name="T13" fmla="*/ 5 h 146"/>
                  <a:gd name="T14" fmla="*/ 2 w 53"/>
                  <a:gd name="T15" fmla="*/ 5 h 146"/>
                  <a:gd name="T16" fmla="*/ 2 w 53"/>
                  <a:gd name="T17" fmla="*/ 4 h 146"/>
                  <a:gd name="T18" fmla="*/ 2 w 53"/>
                  <a:gd name="T19" fmla="*/ 2 h 146"/>
                  <a:gd name="T20" fmla="*/ 2 w 53"/>
                  <a:gd name="T21" fmla="*/ 2 h 146"/>
                  <a:gd name="T22" fmla="*/ 1 w 53"/>
                  <a:gd name="T23" fmla="*/ 1 h 146"/>
                  <a:gd name="T24" fmla="*/ 1 w 53"/>
                  <a:gd name="T25" fmla="*/ 0 h 146"/>
                  <a:gd name="T26" fmla="*/ 0 w 53"/>
                  <a:gd name="T27" fmla="*/ 0 h 146"/>
                  <a:gd name="T28" fmla="*/ 0 w 53"/>
                  <a:gd name="T29" fmla="*/ 0 h 146"/>
                  <a:gd name="T30" fmla="*/ 0 w 53"/>
                  <a:gd name="T31" fmla="*/ 1 h 146"/>
                  <a:gd name="T32" fmla="*/ 1 w 53"/>
                  <a:gd name="T33" fmla="*/ 1 h 146"/>
                  <a:gd name="T34" fmla="*/ 1 w 53"/>
                  <a:gd name="T35" fmla="*/ 2 h 146"/>
                  <a:gd name="T36" fmla="*/ 0 w 53"/>
                  <a:gd name="T37" fmla="*/ 2 h 146"/>
                  <a:gd name="T38" fmla="*/ 0 w 53"/>
                  <a:gd name="T39" fmla="*/ 3 h 146"/>
                  <a:gd name="T40" fmla="*/ 1 w 53"/>
                  <a:gd name="T41" fmla="*/ 3 h 146"/>
                  <a:gd name="T42" fmla="*/ 1 w 53"/>
                  <a:gd name="T43" fmla="*/ 4 h 146"/>
                  <a:gd name="T44" fmla="*/ 1 w 53"/>
                  <a:gd name="T45" fmla="*/ 4 h 146"/>
                  <a:gd name="T46" fmla="*/ 0 w 53"/>
                  <a:gd name="T47" fmla="*/ 5 h 146"/>
                  <a:gd name="T48" fmla="*/ 0 w 53"/>
                  <a:gd name="T49" fmla="*/ 5 h 146"/>
                  <a:gd name="T50" fmla="*/ 0 w 53"/>
                  <a:gd name="T51" fmla="*/ 5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"/>
                  <a:gd name="T79" fmla="*/ 0 h 146"/>
                  <a:gd name="T80" fmla="*/ 53 w 53"/>
                  <a:gd name="T81" fmla="*/ 146 h 1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" h="146">
                    <a:moveTo>
                      <a:pt x="0" y="126"/>
                    </a:moveTo>
                    <a:lnTo>
                      <a:pt x="0" y="146"/>
                    </a:lnTo>
                    <a:lnTo>
                      <a:pt x="13" y="140"/>
                    </a:lnTo>
                    <a:lnTo>
                      <a:pt x="27" y="126"/>
                    </a:lnTo>
                    <a:lnTo>
                      <a:pt x="22" y="120"/>
                    </a:lnTo>
                    <a:lnTo>
                      <a:pt x="22" y="142"/>
                    </a:lnTo>
                    <a:lnTo>
                      <a:pt x="48" y="142"/>
                    </a:lnTo>
                    <a:lnTo>
                      <a:pt x="53" y="146"/>
                    </a:lnTo>
                    <a:lnTo>
                      <a:pt x="48" y="110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3" y="23"/>
                    </a:lnTo>
                    <a:lnTo>
                      <a:pt x="23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22" y="36"/>
                    </a:lnTo>
                    <a:lnTo>
                      <a:pt x="27" y="58"/>
                    </a:lnTo>
                    <a:lnTo>
                      <a:pt x="0" y="58"/>
                    </a:lnTo>
                    <a:lnTo>
                      <a:pt x="0" y="79"/>
                    </a:lnTo>
                    <a:lnTo>
                      <a:pt x="27" y="73"/>
                    </a:lnTo>
                    <a:lnTo>
                      <a:pt x="24" y="100"/>
                    </a:lnTo>
                    <a:lnTo>
                      <a:pt x="19" y="116"/>
                    </a:lnTo>
                    <a:lnTo>
                      <a:pt x="11" y="126"/>
                    </a:lnTo>
                    <a:lnTo>
                      <a:pt x="0" y="131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80" name="Freeform 358"/>
              <p:cNvSpPr>
                <a:spLocks/>
              </p:cNvSpPr>
              <p:nvPr/>
            </p:nvSpPr>
            <p:spPr bwMode="auto">
              <a:xfrm>
                <a:off x="1836" y="2898"/>
                <a:ext cx="16" cy="16"/>
              </a:xfrm>
              <a:custGeom>
                <a:avLst/>
                <a:gdLst>
                  <a:gd name="T0" fmla="*/ 2 w 48"/>
                  <a:gd name="T1" fmla="*/ 1 h 48"/>
                  <a:gd name="T2" fmla="*/ 2 w 48"/>
                  <a:gd name="T3" fmla="*/ 0 h 48"/>
                  <a:gd name="T4" fmla="*/ 2 w 48"/>
                  <a:gd name="T5" fmla="*/ 0 h 48"/>
                  <a:gd name="T6" fmla="*/ 2 w 48"/>
                  <a:gd name="T7" fmla="*/ 0 h 48"/>
                  <a:gd name="T8" fmla="*/ 1 w 48"/>
                  <a:gd name="T9" fmla="*/ 0 h 48"/>
                  <a:gd name="T10" fmla="*/ 1 w 48"/>
                  <a:gd name="T11" fmla="*/ 0 h 48"/>
                  <a:gd name="T12" fmla="*/ 1 w 48"/>
                  <a:gd name="T13" fmla="*/ 0 h 48"/>
                  <a:gd name="T14" fmla="*/ 0 w 48"/>
                  <a:gd name="T15" fmla="*/ 1 h 48"/>
                  <a:gd name="T16" fmla="*/ 0 w 48"/>
                  <a:gd name="T17" fmla="*/ 1 h 48"/>
                  <a:gd name="T18" fmla="*/ 0 w 48"/>
                  <a:gd name="T19" fmla="*/ 1 h 48"/>
                  <a:gd name="T20" fmla="*/ 0 w 48"/>
                  <a:gd name="T21" fmla="*/ 2 h 48"/>
                  <a:gd name="T22" fmla="*/ 0 w 48"/>
                  <a:gd name="T23" fmla="*/ 2 h 48"/>
                  <a:gd name="T24" fmla="*/ 1 w 48"/>
                  <a:gd name="T25" fmla="*/ 2 h 48"/>
                  <a:gd name="T26" fmla="*/ 1 w 48"/>
                  <a:gd name="T27" fmla="*/ 2 h 48"/>
                  <a:gd name="T28" fmla="*/ 1 w 48"/>
                  <a:gd name="T29" fmla="*/ 1 h 48"/>
                  <a:gd name="T30" fmla="*/ 1 w 48"/>
                  <a:gd name="T31" fmla="*/ 1 h 48"/>
                  <a:gd name="T32" fmla="*/ 1 w 48"/>
                  <a:gd name="T33" fmla="*/ 1 h 48"/>
                  <a:gd name="T34" fmla="*/ 2 w 48"/>
                  <a:gd name="T35" fmla="*/ 1 h 4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8"/>
                  <a:gd name="T55" fmla="*/ 0 h 48"/>
                  <a:gd name="T56" fmla="*/ 48 w 48"/>
                  <a:gd name="T57" fmla="*/ 48 h 4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8" h="48">
                    <a:moveTo>
                      <a:pt x="48" y="22"/>
                    </a:moveTo>
                    <a:lnTo>
                      <a:pt x="48" y="0"/>
                    </a:lnTo>
                    <a:lnTo>
                      <a:pt x="48" y="6"/>
                    </a:lnTo>
                    <a:lnTo>
                      <a:pt x="48" y="0"/>
                    </a:lnTo>
                    <a:lnTo>
                      <a:pt x="29" y="3"/>
                    </a:lnTo>
                    <a:lnTo>
                      <a:pt x="22" y="5"/>
                    </a:lnTo>
                    <a:lnTo>
                      <a:pt x="15" y="10"/>
                    </a:lnTo>
                    <a:lnTo>
                      <a:pt x="9" y="17"/>
                    </a:lnTo>
                    <a:lnTo>
                      <a:pt x="4" y="26"/>
                    </a:lnTo>
                    <a:lnTo>
                      <a:pt x="2" y="35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22" y="42"/>
                    </a:lnTo>
                    <a:lnTo>
                      <a:pt x="27" y="48"/>
                    </a:lnTo>
                    <a:lnTo>
                      <a:pt x="28" y="37"/>
                    </a:lnTo>
                    <a:lnTo>
                      <a:pt x="31" y="29"/>
                    </a:lnTo>
                    <a:lnTo>
                      <a:pt x="39" y="23"/>
                    </a:lnTo>
                    <a:lnTo>
                      <a:pt x="48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81" name="Freeform 359"/>
              <p:cNvSpPr>
                <a:spLocks/>
              </p:cNvSpPr>
              <p:nvPr/>
            </p:nvSpPr>
            <p:spPr bwMode="auto">
              <a:xfrm>
                <a:off x="1834" y="2918"/>
                <a:ext cx="18" cy="31"/>
              </a:xfrm>
              <a:custGeom>
                <a:avLst/>
                <a:gdLst>
                  <a:gd name="T0" fmla="*/ 2 w 52"/>
                  <a:gd name="T1" fmla="*/ 1 h 94"/>
                  <a:gd name="T2" fmla="*/ 2 w 52"/>
                  <a:gd name="T3" fmla="*/ 0 h 94"/>
                  <a:gd name="T4" fmla="*/ 1 w 52"/>
                  <a:gd name="T5" fmla="*/ 0 h 94"/>
                  <a:gd name="T6" fmla="*/ 1 w 52"/>
                  <a:gd name="T7" fmla="*/ 0 h 94"/>
                  <a:gd name="T8" fmla="*/ 0 w 52"/>
                  <a:gd name="T9" fmla="*/ 1 h 94"/>
                  <a:gd name="T10" fmla="*/ 0 w 52"/>
                  <a:gd name="T11" fmla="*/ 1 h 94"/>
                  <a:gd name="T12" fmla="*/ 0 w 52"/>
                  <a:gd name="T13" fmla="*/ 1 h 94"/>
                  <a:gd name="T14" fmla="*/ 0 w 52"/>
                  <a:gd name="T15" fmla="*/ 2 h 94"/>
                  <a:gd name="T16" fmla="*/ 0 w 52"/>
                  <a:gd name="T17" fmla="*/ 2 h 94"/>
                  <a:gd name="T18" fmla="*/ 0 w 52"/>
                  <a:gd name="T19" fmla="*/ 3 h 94"/>
                  <a:gd name="T20" fmla="*/ 1 w 52"/>
                  <a:gd name="T21" fmla="*/ 3 h 94"/>
                  <a:gd name="T22" fmla="*/ 1 w 52"/>
                  <a:gd name="T23" fmla="*/ 3 h 94"/>
                  <a:gd name="T24" fmla="*/ 1 w 52"/>
                  <a:gd name="T25" fmla="*/ 3 h 94"/>
                  <a:gd name="T26" fmla="*/ 2 w 52"/>
                  <a:gd name="T27" fmla="*/ 3 h 94"/>
                  <a:gd name="T28" fmla="*/ 2 w 52"/>
                  <a:gd name="T29" fmla="*/ 3 h 94"/>
                  <a:gd name="T30" fmla="*/ 2 w 52"/>
                  <a:gd name="T31" fmla="*/ 3 h 94"/>
                  <a:gd name="T32" fmla="*/ 2 w 52"/>
                  <a:gd name="T33" fmla="*/ 3 h 94"/>
                  <a:gd name="T34" fmla="*/ 2 w 52"/>
                  <a:gd name="T35" fmla="*/ 2 h 94"/>
                  <a:gd name="T36" fmla="*/ 2 w 52"/>
                  <a:gd name="T37" fmla="*/ 3 h 94"/>
                  <a:gd name="T38" fmla="*/ 2 w 52"/>
                  <a:gd name="T39" fmla="*/ 3 h 94"/>
                  <a:gd name="T40" fmla="*/ 2 w 52"/>
                  <a:gd name="T41" fmla="*/ 3 h 94"/>
                  <a:gd name="T42" fmla="*/ 1 w 52"/>
                  <a:gd name="T43" fmla="*/ 2 h 94"/>
                  <a:gd name="T44" fmla="*/ 1 w 52"/>
                  <a:gd name="T45" fmla="*/ 2 h 94"/>
                  <a:gd name="T46" fmla="*/ 1 w 52"/>
                  <a:gd name="T47" fmla="*/ 2 h 94"/>
                  <a:gd name="T48" fmla="*/ 1 w 52"/>
                  <a:gd name="T49" fmla="*/ 1 h 94"/>
                  <a:gd name="T50" fmla="*/ 1 w 52"/>
                  <a:gd name="T51" fmla="*/ 1 h 94"/>
                  <a:gd name="T52" fmla="*/ 1 w 52"/>
                  <a:gd name="T53" fmla="*/ 1 h 94"/>
                  <a:gd name="T54" fmla="*/ 2 w 52"/>
                  <a:gd name="T55" fmla="*/ 1 h 94"/>
                  <a:gd name="T56" fmla="*/ 2 w 52"/>
                  <a:gd name="T57" fmla="*/ 1 h 94"/>
                  <a:gd name="T58" fmla="*/ 2 w 52"/>
                  <a:gd name="T59" fmla="*/ 1 h 9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2"/>
                  <a:gd name="T91" fmla="*/ 0 h 94"/>
                  <a:gd name="T92" fmla="*/ 52 w 52"/>
                  <a:gd name="T93" fmla="*/ 94 h 9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2" h="94">
                    <a:moveTo>
                      <a:pt x="52" y="15"/>
                    </a:moveTo>
                    <a:lnTo>
                      <a:pt x="52" y="0"/>
                    </a:lnTo>
                    <a:lnTo>
                      <a:pt x="33" y="5"/>
                    </a:lnTo>
                    <a:lnTo>
                      <a:pt x="16" y="12"/>
                    </a:lnTo>
                    <a:lnTo>
                      <a:pt x="9" y="18"/>
                    </a:lnTo>
                    <a:lnTo>
                      <a:pt x="4" y="25"/>
                    </a:lnTo>
                    <a:lnTo>
                      <a:pt x="1" y="34"/>
                    </a:lnTo>
                    <a:lnTo>
                      <a:pt x="0" y="46"/>
                    </a:lnTo>
                    <a:lnTo>
                      <a:pt x="2" y="63"/>
                    </a:lnTo>
                    <a:lnTo>
                      <a:pt x="9" y="79"/>
                    </a:lnTo>
                    <a:lnTo>
                      <a:pt x="15" y="85"/>
                    </a:lnTo>
                    <a:lnTo>
                      <a:pt x="22" y="90"/>
                    </a:lnTo>
                    <a:lnTo>
                      <a:pt x="31" y="93"/>
                    </a:lnTo>
                    <a:lnTo>
                      <a:pt x="41" y="94"/>
                    </a:lnTo>
                    <a:lnTo>
                      <a:pt x="49" y="93"/>
                    </a:lnTo>
                    <a:lnTo>
                      <a:pt x="51" y="92"/>
                    </a:lnTo>
                    <a:lnTo>
                      <a:pt x="52" y="88"/>
                    </a:lnTo>
                    <a:lnTo>
                      <a:pt x="52" y="68"/>
                    </a:lnTo>
                    <a:lnTo>
                      <a:pt x="52" y="73"/>
                    </a:lnTo>
                    <a:lnTo>
                      <a:pt x="47" y="73"/>
                    </a:lnTo>
                    <a:lnTo>
                      <a:pt x="37" y="70"/>
                    </a:lnTo>
                    <a:lnTo>
                      <a:pt x="31" y="66"/>
                    </a:lnTo>
                    <a:lnTo>
                      <a:pt x="27" y="57"/>
                    </a:lnTo>
                    <a:lnTo>
                      <a:pt x="26" y="46"/>
                    </a:lnTo>
                    <a:lnTo>
                      <a:pt x="27" y="39"/>
                    </a:lnTo>
                    <a:lnTo>
                      <a:pt x="28" y="34"/>
                    </a:lnTo>
                    <a:lnTo>
                      <a:pt x="35" y="26"/>
                    </a:lnTo>
                    <a:lnTo>
                      <a:pt x="44" y="23"/>
                    </a:lnTo>
                    <a:lnTo>
                      <a:pt x="52" y="21"/>
                    </a:lnTo>
                    <a:lnTo>
                      <a:pt x="5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82" name="Freeform 360"/>
              <p:cNvSpPr>
                <a:spLocks/>
              </p:cNvSpPr>
              <p:nvPr/>
            </p:nvSpPr>
            <p:spPr bwMode="auto">
              <a:xfrm>
                <a:off x="1883" y="2898"/>
                <a:ext cx="35" cy="48"/>
              </a:xfrm>
              <a:custGeom>
                <a:avLst/>
                <a:gdLst>
                  <a:gd name="T0" fmla="*/ 4 w 105"/>
                  <a:gd name="T1" fmla="*/ 5 h 142"/>
                  <a:gd name="T2" fmla="*/ 4 w 105"/>
                  <a:gd name="T3" fmla="*/ 2 h 142"/>
                  <a:gd name="T4" fmla="*/ 4 w 105"/>
                  <a:gd name="T5" fmla="*/ 2 h 142"/>
                  <a:gd name="T6" fmla="*/ 4 w 105"/>
                  <a:gd name="T7" fmla="*/ 1 h 142"/>
                  <a:gd name="T8" fmla="*/ 3 w 105"/>
                  <a:gd name="T9" fmla="*/ 0 h 142"/>
                  <a:gd name="T10" fmla="*/ 3 w 105"/>
                  <a:gd name="T11" fmla="*/ 0 h 142"/>
                  <a:gd name="T12" fmla="*/ 2 w 105"/>
                  <a:gd name="T13" fmla="*/ 0 h 142"/>
                  <a:gd name="T14" fmla="*/ 1 w 105"/>
                  <a:gd name="T15" fmla="*/ 0 h 142"/>
                  <a:gd name="T16" fmla="*/ 1 w 105"/>
                  <a:gd name="T17" fmla="*/ 1 h 142"/>
                  <a:gd name="T18" fmla="*/ 1 w 105"/>
                  <a:gd name="T19" fmla="*/ 1 h 142"/>
                  <a:gd name="T20" fmla="*/ 1 w 105"/>
                  <a:gd name="T21" fmla="*/ 0 h 142"/>
                  <a:gd name="T22" fmla="*/ 0 w 105"/>
                  <a:gd name="T23" fmla="*/ 0 h 142"/>
                  <a:gd name="T24" fmla="*/ 0 w 105"/>
                  <a:gd name="T25" fmla="*/ 1 h 142"/>
                  <a:gd name="T26" fmla="*/ 0 w 105"/>
                  <a:gd name="T27" fmla="*/ 1 h 142"/>
                  <a:gd name="T28" fmla="*/ 0 w 105"/>
                  <a:gd name="T29" fmla="*/ 5 h 142"/>
                  <a:gd name="T30" fmla="*/ 1 w 105"/>
                  <a:gd name="T31" fmla="*/ 5 h 142"/>
                  <a:gd name="T32" fmla="*/ 1 w 105"/>
                  <a:gd name="T33" fmla="*/ 2 h 142"/>
                  <a:gd name="T34" fmla="*/ 1 w 105"/>
                  <a:gd name="T35" fmla="*/ 2 h 142"/>
                  <a:gd name="T36" fmla="*/ 1 w 105"/>
                  <a:gd name="T37" fmla="*/ 1 h 142"/>
                  <a:gd name="T38" fmla="*/ 2 w 105"/>
                  <a:gd name="T39" fmla="*/ 1 h 142"/>
                  <a:gd name="T40" fmla="*/ 2 w 105"/>
                  <a:gd name="T41" fmla="*/ 1 h 142"/>
                  <a:gd name="T42" fmla="*/ 3 w 105"/>
                  <a:gd name="T43" fmla="*/ 1 h 142"/>
                  <a:gd name="T44" fmla="*/ 3 w 105"/>
                  <a:gd name="T45" fmla="*/ 1 h 142"/>
                  <a:gd name="T46" fmla="*/ 3 w 105"/>
                  <a:gd name="T47" fmla="*/ 5 h 142"/>
                  <a:gd name="T48" fmla="*/ 4 w 105"/>
                  <a:gd name="T49" fmla="*/ 5 h 1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5"/>
                  <a:gd name="T76" fmla="*/ 0 h 142"/>
                  <a:gd name="T77" fmla="*/ 105 w 105"/>
                  <a:gd name="T78" fmla="*/ 142 h 1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5" h="142">
                    <a:moveTo>
                      <a:pt x="100" y="142"/>
                    </a:moveTo>
                    <a:lnTo>
                      <a:pt x="100" y="48"/>
                    </a:lnTo>
                    <a:lnTo>
                      <a:pt x="105" y="48"/>
                    </a:lnTo>
                    <a:lnTo>
                      <a:pt x="103" y="29"/>
                    </a:lnTo>
                    <a:lnTo>
                      <a:pt x="92" y="9"/>
                    </a:lnTo>
                    <a:lnTo>
                      <a:pt x="77" y="2"/>
                    </a:lnTo>
                    <a:lnTo>
                      <a:pt x="55" y="2"/>
                    </a:lnTo>
                    <a:lnTo>
                      <a:pt x="37" y="12"/>
                    </a:lnTo>
                    <a:lnTo>
                      <a:pt x="31" y="22"/>
                    </a:lnTo>
                    <a:lnTo>
                      <a:pt x="26" y="22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4" y="37"/>
                    </a:lnTo>
                    <a:lnTo>
                      <a:pt x="0" y="31"/>
                    </a:lnTo>
                    <a:lnTo>
                      <a:pt x="0" y="142"/>
                    </a:lnTo>
                    <a:lnTo>
                      <a:pt x="26" y="142"/>
                    </a:lnTo>
                    <a:lnTo>
                      <a:pt x="26" y="58"/>
                    </a:lnTo>
                    <a:lnTo>
                      <a:pt x="26" y="64"/>
                    </a:lnTo>
                    <a:lnTo>
                      <a:pt x="32" y="35"/>
                    </a:lnTo>
                    <a:lnTo>
                      <a:pt x="41" y="26"/>
                    </a:lnTo>
                    <a:lnTo>
                      <a:pt x="58" y="22"/>
                    </a:lnTo>
                    <a:lnTo>
                      <a:pt x="68" y="23"/>
                    </a:lnTo>
                    <a:lnTo>
                      <a:pt x="77" y="37"/>
                    </a:lnTo>
                    <a:lnTo>
                      <a:pt x="79" y="142"/>
                    </a:lnTo>
                    <a:lnTo>
                      <a:pt x="100" y="1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83" name="Freeform 361"/>
              <p:cNvSpPr>
                <a:spLocks/>
              </p:cNvSpPr>
              <p:nvPr/>
            </p:nvSpPr>
            <p:spPr bwMode="auto">
              <a:xfrm>
                <a:off x="1934" y="2898"/>
                <a:ext cx="31" cy="51"/>
              </a:xfrm>
              <a:custGeom>
                <a:avLst/>
                <a:gdLst>
                  <a:gd name="T0" fmla="*/ 3 w 94"/>
                  <a:gd name="T1" fmla="*/ 2 h 152"/>
                  <a:gd name="T2" fmla="*/ 3 w 94"/>
                  <a:gd name="T3" fmla="*/ 1 h 152"/>
                  <a:gd name="T4" fmla="*/ 3 w 94"/>
                  <a:gd name="T5" fmla="*/ 0 h 152"/>
                  <a:gd name="T6" fmla="*/ 2 w 94"/>
                  <a:gd name="T7" fmla="*/ 0 h 152"/>
                  <a:gd name="T8" fmla="*/ 1 w 94"/>
                  <a:gd name="T9" fmla="*/ 0 h 152"/>
                  <a:gd name="T10" fmla="*/ 0 w 94"/>
                  <a:gd name="T11" fmla="*/ 1 h 152"/>
                  <a:gd name="T12" fmla="*/ 0 w 94"/>
                  <a:gd name="T13" fmla="*/ 2 h 152"/>
                  <a:gd name="T14" fmla="*/ 0 w 94"/>
                  <a:gd name="T15" fmla="*/ 4 h 152"/>
                  <a:gd name="T16" fmla="*/ 0 w 94"/>
                  <a:gd name="T17" fmla="*/ 5 h 152"/>
                  <a:gd name="T18" fmla="*/ 1 w 94"/>
                  <a:gd name="T19" fmla="*/ 5 h 152"/>
                  <a:gd name="T20" fmla="*/ 1 w 94"/>
                  <a:gd name="T21" fmla="*/ 6 h 152"/>
                  <a:gd name="T22" fmla="*/ 2 w 94"/>
                  <a:gd name="T23" fmla="*/ 6 h 152"/>
                  <a:gd name="T24" fmla="*/ 3 w 94"/>
                  <a:gd name="T25" fmla="*/ 5 h 152"/>
                  <a:gd name="T26" fmla="*/ 3 w 94"/>
                  <a:gd name="T27" fmla="*/ 4 h 152"/>
                  <a:gd name="T28" fmla="*/ 3 w 94"/>
                  <a:gd name="T29" fmla="*/ 4 h 152"/>
                  <a:gd name="T30" fmla="*/ 2 w 94"/>
                  <a:gd name="T31" fmla="*/ 4 h 152"/>
                  <a:gd name="T32" fmla="*/ 3 w 94"/>
                  <a:gd name="T33" fmla="*/ 4 h 152"/>
                  <a:gd name="T34" fmla="*/ 3 w 94"/>
                  <a:gd name="T35" fmla="*/ 4 h 152"/>
                  <a:gd name="T36" fmla="*/ 2 w 94"/>
                  <a:gd name="T37" fmla="*/ 5 h 152"/>
                  <a:gd name="T38" fmla="*/ 2 w 94"/>
                  <a:gd name="T39" fmla="*/ 5 h 152"/>
                  <a:gd name="T40" fmla="*/ 1 w 94"/>
                  <a:gd name="T41" fmla="*/ 5 h 152"/>
                  <a:gd name="T42" fmla="*/ 1 w 94"/>
                  <a:gd name="T43" fmla="*/ 4 h 152"/>
                  <a:gd name="T44" fmla="*/ 1 w 94"/>
                  <a:gd name="T45" fmla="*/ 3 h 152"/>
                  <a:gd name="T46" fmla="*/ 1 w 94"/>
                  <a:gd name="T47" fmla="*/ 1 h 152"/>
                  <a:gd name="T48" fmla="*/ 1 w 94"/>
                  <a:gd name="T49" fmla="*/ 1 h 152"/>
                  <a:gd name="T50" fmla="*/ 2 w 94"/>
                  <a:gd name="T51" fmla="*/ 1 h 152"/>
                  <a:gd name="T52" fmla="*/ 3 w 94"/>
                  <a:gd name="T53" fmla="*/ 1 h 152"/>
                  <a:gd name="T54" fmla="*/ 3 w 94"/>
                  <a:gd name="T55" fmla="*/ 2 h 152"/>
                  <a:gd name="T56" fmla="*/ 2 w 94"/>
                  <a:gd name="T57" fmla="*/ 2 h 152"/>
                  <a:gd name="T58" fmla="*/ 3 w 94"/>
                  <a:gd name="T59" fmla="*/ 2 h 152"/>
                  <a:gd name="T60" fmla="*/ 3 w 94"/>
                  <a:gd name="T61" fmla="*/ 2 h 15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94"/>
                  <a:gd name="T94" fmla="*/ 0 h 152"/>
                  <a:gd name="T95" fmla="*/ 94 w 94"/>
                  <a:gd name="T96" fmla="*/ 152 h 15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94" h="152">
                    <a:moveTo>
                      <a:pt x="94" y="53"/>
                    </a:moveTo>
                    <a:lnTo>
                      <a:pt x="88" y="20"/>
                    </a:lnTo>
                    <a:lnTo>
                      <a:pt x="70" y="4"/>
                    </a:lnTo>
                    <a:lnTo>
                      <a:pt x="52" y="0"/>
                    </a:lnTo>
                    <a:lnTo>
                      <a:pt x="24" y="6"/>
                    </a:lnTo>
                    <a:lnTo>
                      <a:pt x="8" y="24"/>
                    </a:lnTo>
                    <a:lnTo>
                      <a:pt x="0" y="49"/>
                    </a:lnTo>
                    <a:lnTo>
                      <a:pt x="0" y="101"/>
                    </a:lnTo>
                    <a:lnTo>
                      <a:pt x="7" y="130"/>
                    </a:lnTo>
                    <a:lnTo>
                      <a:pt x="21" y="145"/>
                    </a:lnTo>
                    <a:lnTo>
                      <a:pt x="40" y="152"/>
                    </a:lnTo>
                    <a:lnTo>
                      <a:pt x="67" y="149"/>
                    </a:lnTo>
                    <a:lnTo>
                      <a:pt x="88" y="133"/>
                    </a:lnTo>
                    <a:lnTo>
                      <a:pt x="94" y="113"/>
                    </a:lnTo>
                    <a:lnTo>
                      <a:pt x="94" y="95"/>
                    </a:lnTo>
                    <a:lnTo>
                      <a:pt x="68" y="95"/>
                    </a:lnTo>
                    <a:lnTo>
                      <a:pt x="73" y="100"/>
                    </a:lnTo>
                    <a:lnTo>
                      <a:pt x="70" y="113"/>
                    </a:lnTo>
                    <a:lnTo>
                      <a:pt x="57" y="128"/>
                    </a:lnTo>
                    <a:lnTo>
                      <a:pt x="52" y="131"/>
                    </a:lnTo>
                    <a:lnTo>
                      <a:pt x="30" y="124"/>
                    </a:lnTo>
                    <a:lnTo>
                      <a:pt x="22" y="109"/>
                    </a:lnTo>
                    <a:lnTo>
                      <a:pt x="20" y="69"/>
                    </a:lnTo>
                    <a:lnTo>
                      <a:pt x="26" y="37"/>
                    </a:lnTo>
                    <a:lnTo>
                      <a:pt x="40" y="24"/>
                    </a:lnTo>
                    <a:lnTo>
                      <a:pt x="59" y="23"/>
                    </a:lnTo>
                    <a:lnTo>
                      <a:pt x="71" y="37"/>
                    </a:lnTo>
                    <a:lnTo>
                      <a:pt x="73" y="53"/>
                    </a:lnTo>
                    <a:lnTo>
                      <a:pt x="68" y="48"/>
                    </a:lnTo>
                    <a:lnTo>
                      <a:pt x="94" y="48"/>
                    </a:lnTo>
                    <a:lnTo>
                      <a:pt x="9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84" name="Freeform 362"/>
              <p:cNvSpPr>
                <a:spLocks/>
              </p:cNvSpPr>
              <p:nvPr/>
            </p:nvSpPr>
            <p:spPr bwMode="auto">
              <a:xfrm>
                <a:off x="1996" y="2932"/>
                <a:ext cx="18" cy="17"/>
              </a:xfrm>
              <a:custGeom>
                <a:avLst/>
                <a:gdLst>
                  <a:gd name="T0" fmla="*/ 0 w 52"/>
                  <a:gd name="T1" fmla="*/ 1 h 52"/>
                  <a:gd name="T2" fmla="*/ 0 w 52"/>
                  <a:gd name="T3" fmla="*/ 2 h 52"/>
                  <a:gd name="T4" fmla="*/ 0 w 52"/>
                  <a:gd name="T5" fmla="*/ 2 h 52"/>
                  <a:gd name="T6" fmla="*/ 0 w 52"/>
                  <a:gd name="T7" fmla="*/ 2 h 52"/>
                  <a:gd name="T8" fmla="*/ 1 w 52"/>
                  <a:gd name="T9" fmla="*/ 2 h 52"/>
                  <a:gd name="T10" fmla="*/ 1 w 52"/>
                  <a:gd name="T11" fmla="*/ 2 h 52"/>
                  <a:gd name="T12" fmla="*/ 2 w 52"/>
                  <a:gd name="T13" fmla="*/ 1 h 52"/>
                  <a:gd name="T14" fmla="*/ 2 w 52"/>
                  <a:gd name="T15" fmla="*/ 1 h 52"/>
                  <a:gd name="T16" fmla="*/ 2 w 52"/>
                  <a:gd name="T17" fmla="*/ 1 h 52"/>
                  <a:gd name="T18" fmla="*/ 2 w 52"/>
                  <a:gd name="T19" fmla="*/ 1 h 52"/>
                  <a:gd name="T20" fmla="*/ 2 w 52"/>
                  <a:gd name="T21" fmla="*/ 0 h 52"/>
                  <a:gd name="T22" fmla="*/ 2 w 52"/>
                  <a:gd name="T23" fmla="*/ 0 h 52"/>
                  <a:gd name="T24" fmla="*/ 1 w 52"/>
                  <a:gd name="T25" fmla="*/ 0 h 52"/>
                  <a:gd name="T26" fmla="*/ 1 w 52"/>
                  <a:gd name="T27" fmla="*/ 0 h 52"/>
                  <a:gd name="T28" fmla="*/ 1 w 52"/>
                  <a:gd name="T29" fmla="*/ 1 h 52"/>
                  <a:gd name="T30" fmla="*/ 1 w 52"/>
                  <a:gd name="T31" fmla="*/ 1 h 52"/>
                  <a:gd name="T32" fmla="*/ 0 w 52"/>
                  <a:gd name="T33" fmla="*/ 1 h 52"/>
                  <a:gd name="T34" fmla="*/ 0 w 52"/>
                  <a:gd name="T35" fmla="*/ 1 h 52"/>
                  <a:gd name="T36" fmla="*/ 0 w 52"/>
                  <a:gd name="T37" fmla="*/ 1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2"/>
                  <a:gd name="T58" fmla="*/ 0 h 52"/>
                  <a:gd name="T59" fmla="*/ 52 w 52"/>
                  <a:gd name="T60" fmla="*/ 52 h 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2" h="52">
                    <a:moveTo>
                      <a:pt x="0" y="26"/>
                    </a:moveTo>
                    <a:lnTo>
                      <a:pt x="0" y="46"/>
                    </a:lnTo>
                    <a:lnTo>
                      <a:pt x="0" y="52"/>
                    </a:lnTo>
                    <a:lnTo>
                      <a:pt x="12" y="51"/>
                    </a:lnTo>
                    <a:lnTo>
                      <a:pt x="21" y="49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9" y="24"/>
                    </a:lnTo>
                    <a:lnTo>
                      <a:pt x="51" y="14"/>
                    </a:lnTo>
                    <a:lnTo>
                      <a:pt x="52" y="4"/>
                    </a:lnTo>
                    <a:lnTo>
                      <a:pt x="47" y="0"/>
                    </a:lnTo>
                    <a:lnTo>
                      <a:pt x="21" y="0"/>
                    </a:lnTo>
                    <a:lnTo>
                      <a:pt x="26" y="4"/>
                    </a:lnTo>
                    <a:lnTo>
                      <a:pt x="23" y="15"/>
                    </a:lnTo>
                    <a:lnTo>
                      <a:pt x="19" y="24"/>
                    </a:lnTo>
                    <a:lnTo>
                      <a:pt x="10" y="28"/>
                    </a:lnTo>
                    <a:lnTo>
                      <a:pt x="0" y="3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85" name="Freeform 363"/>
              <p:cNvSpPr>
                <a:spLocks/>
              </p:cNvSpPr>
              <p:nvPr/>
            </p:nvSpPr>
            <p:spPr bwMode="auto">
              <a:xfrm>
                <a:off x="1996" y="2898"/>
                <a:ext cx="18" cy="27"/>
              </a:xfrm>
              <a:custGeom>
                <a:avLst/>
                <a:gdLst>
                  <a:gd name="T0" fmla="*/ 0 w 52"/>
                  <a:gd name="T1" fmla="*/ 3 h 79"/>
                  <a:gd name="T2" fmla="*/ 0 w 52"/>
                  <a:gd name="T3" fmla="*/ 3 h 79"/>
                  <a:gd name="T4" fmla="*/ 2 w 52"/>
                  <a:gd name="T5" fmla="*/ 3 h 79"/>
                  <a:gd name="T6" fmla="*/ 2 w 52"/>
                  <a:gd name="T7" fmla="*/ 3 h 79"/>
                  <a:gd name="T8" fmla="*/ 2 w 52"/>
                  <a:gd name="T9" fmla="*/ 3 h 79"/>
                  <a:gd name="T10" fmla="*/ 2 w 52"/>
                  <a:gd name="T11" fmla="*/ 2 h 79"/>
                  <a:gd name="T12" fmla="*/ 2 w 52"/>
                  <a:gd name="T13" fmla="*/ 2 h 79"/>
                  <a:gd name="T14" fmla="*/ 2 w 52"/>
                  <a:gd name="T15" fmla="*/ 1 h 79"/>
                  <a:gd name="T16" fmla="*/ 2 w 52"/>
                  <a:gd name="T17" fmla="*/ 1 h 79"/>
                  <a:gd name="T18" fmla="*/ 1 w 52"/>
                  <a:gd name="T19" fmla="*/ 1 h 79"/>
                  <a:gd name="T20" fmla="*/ 1 w 52"/>
                  <a:gd name="T21" fmla="*/ 0 h 79"/>
                  <a:gd name="T22" fmla="*/ 1 w 52"/>
                  <a:gd name="T23" fmla="*/ 0 h 79"/>
                  <a:gd name="T24" fmla="*/ 0 w 52"/>
                  <a:gd name="T25" fmla="*/ 0 h 79"/>
                  <a:gd name="T26" fmla="*/ 0 w 52"/>
                  <a:gd name="T27" fmla="*/ 0 h 79"/>
                  <a:gd name="T28" fmla="*/ 0 w 52"/>
                  <a:gd name="T29" fmla="*/ 1 h 79"/>
                  <a:gd name="T30" fmla="*/ 0 w 52"/>
                  <a:gd name="T31" fmla="*/ 1 h 79"/>
                  <a:gd name="T32" fmla="*/ 1 w 52"/>
                  <a:gd name="T33" fmla="*/ 1 h 79"/>
                  <a:gd name="T34" fmla="*/ 1 w 52"/>
                  <a:gd name="T35" fmla="*/ 1 h 79"/>
                  <a:gd name="T36" fmla="*/ 1 w 52"/>
                  <a:gd name="T37" fmla="*/ 2 h 79"/>
                  <a:gd name="T38" fmla="*/ 1 w 52"/>
                  <a:gd name="T39" fmla="*/ 2 h 79"/>
                  <a:gd name="T40" fmla="*/ 1 w 52"/>
                  <a:gd name="T41" fmla="*/ 3 h 79"/>
                  <a:gd name="T42" fmla="*/ 0 w 52"/>
                  <a:gd name="T43" fmla="*/ 3 h 7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2"/>
                  <a:gd name="T67" fmla="*/ 0 h 79"/>
                  <a:gd name="T68" fmla="*/ 52 w 52"/>
                  <a:gd name="T69" fmla="*/ 79 h 7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2" h="79">
                    <a:moveTo>
                      <a:pt x="0" y="64"/>
                    </a:moveTo>
                    <a:lnTo>
                      <a:pt x="0" y="79"/>
                    </a:lnTo>
                    <a:lnTo>
                      <a:pt x="47" y="79"/>
                    </a:lnTo>
                    <a:lnTo>
                      <a:pt x="47" y="69"/>
                    </a:lnTo>
                    <a:lnTo>
                      <a:pt x="52" y="69"/>
                    </a:lnTo>
                    <a:lnTo>
                      <a:pt x="52" y="54"/>
                    </a:lnTo>
                    <a:lnTo>
                      <a:pt x="50" y="41"/>
                    </a:lnTo>
                    <a:lnTo>
                      <a:pt x="46" y="30"/>
                    </a:lnTo>
                    <a:lnTo>
                      <a:pt x="41" y="22"/>
                    </a:lnTo>
                    <a:lnTo>
                      <a:pt x="34" y="15"/>
                    </a:lnTo>
                    <a:lnTo>
                      <a:pt x="26" y="10"/>
                    </a:lnTo>
                    <a:lnTo>
                      <a:pt x="14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0" y="23"/>
                    </a:lnTo>
                    <a:lnTo>
                      <a:pt x="19" y="29"/>
                    </a:lnTo>
                    <a:lnTo>
                      <a:pt x="21" y="34"/>
                    </a:lnTo>
                    <a:lnTo>
                      <a:pt x="23" y="41"/>
                    </a:lnTo>
                    <a:lnTo>
                      <a:pt x="26" y="52"/>
                    </a:lnTo>
                    <a:lnTo>
                      <a:pt x="26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86" name="Freeform 364"/>
              <p:cNvSpPr>
                <a:spLocks/>
              </p:cNvSpPr>
              <p:nvPr/>
            </p:nvSpPr>
            <p:spPr bwMode="auto">
              <a:xfrm>
                <a:off x="1979" y="2898"/>
                <a:ext cx="17" cy="51"/>
              </a:xfrm>
              <a:custGeom>
                <a:avLst/>
                <a:gdLst>
                  <a:gd name="T0" fmla="*/ 2 w 52"/>
                  <a:gd name="T1" fmla="*/ 1 h 152"/>
                  <a:gd name="T2" fmla="*/ 2 w 52"/>
                  <a:gd name="T3" fmla="*/ 0 h 152"/>
                  <a:gd name="T4" fmla="*/ 2 w 52"/>
                  <a:gd name="T5" fmla="*/ 0 h 152"/>
                  <a:gd name="T6" fmla="*/ 2 w 52"/>
                  <a:gd name="T7" fmla="*/ 0 h 152"/>
                  <a:gd name="T8" fmla="*/ 1 w 52"/>
                  <a:gd name="T9" fmla="*/ 0 h 152"/>
                  <a:gd name="T10" fmla="*/ 0 w 52"/>
                  <a:gd name="T11" fmla="*/ 1 h 152"/>
                  <a:gd name="T12" fmla="*/ 0 w 52"/>
                  <a:gd name="T13" fmla="*/ 2 h 152"/>
                  <a:gd name="T14" fmla="*/ 0 w 52"/>
                  <a:gd name="T15" fmla="*/ 4 h 152"/>
                  <a:gd name="T16" fmla="*/ 0 w 52"/>
                  <a:gd name="T17" fmla="*/ 5 h 152"/>
                  <a:gd name="T18" fmla="*/ 1 w 52"/>
                  <a:gd name="T19" fmla="*/ 5 h 152"/>
                  <a:gd name="T20" fmla="*/ 1 w 52"/>
                  <a:gd name="T21" fmla="*/ 6 h 152"/>
                  <a:gd name="T22" fmla="*/ 2 w 52"/>
                  <a:gd name="T23" fmla="*/ 6 h 152"/>
                  <a:gd name="T24" fmla="*/ 2 w 52"/>
                  <a:gd name="T25" fmla="*/ 5 h 152"/>
                  <a:gd name="T26" fmla="*/ 2 w 52"/>
                  <a:gd name="T27" fmla="*/ 5 h 152"/>
                  <a:gd name="T28" fmla="*/ 1 w 52"/>
                  <a:gd name="T29" fmla="*/ 5 h 152"/>
                  <a:gd name="T30" fmla="*/ 1 w 52"/>
                  <a:gd name="T31" fmla="*/ 4 h 152"/>
                  <a:gd name="T32" fmla="*/ 1 w 52"/>
                  <a:gd name="T33" fmla="*/ 3 h 152"/>
                  <a:gd name="T34" fmla="*/ 1 w 52"/>
                  <a:gd name="T35" fmla="*/ 3 h 152"/>
                  <a:gd name="T36" fmla="*/ 2 w 52"/>
                  <a:gd name="T37" fmla="*/ 3 h 152"/>
                  <a:gd name="T38" fmla="*/ 2 w 52"/>
                  <a:gd name="T39" fmla="*/ 2 h 152"/>
                  <a:gd name="T40" fmla="*/ 1 w 52"/>
                  <a:gd name="T41" fmla="*/ 2 h 152"/>
                  <a:gd name="T42" fmla="*/ 1 w 52"/>
                  <a:gd name="T43" fmla="*/ 2 h 152"/>
                  <a:gd name="T44" fmla="*/ 1 w 52"/>
                  <a:gd name="T45" fmla="*/ 2 h 152"/>
                  <a:gd name="T46" fmla="*/ 1 w 52"/>
                  <a:gd name="T47" fmla="*/ 1 h 152"/>
                  <a:gd name="T48" fmla="*/ 1 w 52"/>
                  <a:gd name="T49" fmla="*/ 1 h 152"/>
                  <a:gd name="T50" fmla="*/ 2 w 52"/>
                  <a:gd name="T51" fmla="*/ 1 h 1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"/>
                  <a:gd name="T79" fmla="*/ 0 h 152"/>
                  <a:gd name="T80" fmla="*/ 52 w 52"/>
                  <a:gd name="T81" fmla="*/ 152 h 1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" h="152">
                    <a:moveTo>
                      <a:pt x="52" y="22"/>
                    </a:moveTo>
                    <a:lnTo>
                      <a:pt x="52" y="0"/>
                    </a:lnTo>
                    <a:lnTo>
                      <a:pt x="52" y="6"/>
                    </a:lnTo>
                    <a:lnTo>
                      <a:pt x="52" y="0"/>
                    </a:lnTo>
                    <a:lnTo>
                      <a:pt x="23" y="6"/>
                    </a:lnTo>
                    <a:lnTo>
                      <a:pt x="7" y="24"/>
                    </a:lnTo>
                    <a:lnTo>
                      <a:pt x="0" y="49"/>
                    </a:lnTo>
                    <a:lnTo>
                      <a:pt x="0" y="101"/>
                    </a:lnTo>
                    <a:lnTo>
                      <a:pt x="8" y="130"/>
                    </a:lnTo>
                    <a:lnTo>
                      <a:pt x="23" y="145"/>
                    </a:lnTo>
                    <a:lnTo>
                      <a:pt x="32" y="150"/>
                    </a:lnTo>
                    <a:lnTo>
                      <a:pt x="52" y="152"/>
                    </a:lnTo>
                    <a:lnTo>
                      <a:pt x="52" y="126"/>
                    </a:lnTo>
                    <a:lnTo>
                      <a:pt x="52" y="131"/>
                    </a:lnTo>
                    <a:lnTo>
                      <a:pt x="36" y="126"/>
                    </a:lnTo>
                    <a:lnTo>
                      <a:pt x="25" y="96"/>
                    </a:lnTo>
                    <a:lnTo>
                      <a:pt x="25" y="84"/>
                    </a:lnTo>
                    <a:lnTo>
                      <a:pt x="20" y="79"/>
                    </a:lnTo>
                    <a:lnTo>
                      <a:pt x="52" y="79"/>
                    </a:lnTo>
                    <a:lnTo>
                      <a:pt x="52" y="64"/>
                    </a:lnTo>
                    <a:lnTo>
                      <a:pt x="20" y="64"/>
                    </a:lnTo>
                    <a:lnTo>
                      <a:pt x="25" y="64"/>
                    </a:lnTo>
                    <a:lnTo>
                      <a:pt x="28" y="41"/>
                    </a:lnTo>
                    <a:lnTo>
                      <a:pt x="32" y="29"/>
                    </a:lnTo>
                    <a:lnTo>
                      <a:pt x="41" y="23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87" name="Freeform 365"/>
              <p:cNvSpPr>
                <a:spLocks/>
              </p:cNvSpPr>
              <p:nvPr/>
            </p:nvSpPr>
            <p:spPr bwMode="auto">
              <a:xfrm>
                <a:off x="1678" y="3013"/>
                <a:ext cx="35" cy="52"/>
              </a:xfrm>
              <a:custGeom>
                <a:avLst/>
                <a:gdLst>
                  <a:gd name="T0" fmla="*/ 4 w 105"/>
                  <a:gd name="T1" fmla="*/ 4 h 156"/>
                  <a:gd name="T2" fmla="*/ 4 w 105"/>
                  <a:gd name="T3" fmla="*/ 3 h 156"/>
                  <a:gd name="T4" fmla="*/ 3 w 105"/>
                  <a:gd name="T5" fmla="*/ 3 h 156"/>
                  <a:gd name="T6" fmla="*/ 1 w 105"/>
                  <a:gd name="T7" fmla="*/ 2 h 156"/>
                  <a:gd name="T8" fmla="*/ 1 w 105"/>
                  <a:gd name="T9" fmla="*/ 1 h 156"/>
                  <a:gd name="T10" fmla="*/ 1 w 105"/>
                  <a:gd name="T11" fmla="*/ 1 h 156"/>
                  <a:gd name="T12" fmla="*/ 2 w 105"/>
                  <a:gd name="T13" fmla="*/ 1 h 156"/>
                  <a:gd name="T14" fmla="*/ 3 w 105"/>
                  <a:gd name="T15" fmla="*/ 1 h 156"/>
                  <a:gd name="T16" fmla="*/ 3 w 105"/>
                  <a:gd name="T17" fmla="*/ 2 h 156"/>
                  <a:gd name="T18" fmla="*/ 3 w 105"/>
                  <a:gd name="T19" fmla="*/ 1 h 156"/>
                  <a:gd name="T20" fmla="*/ 4 w 105"/>
                  <a:gd name="T21" fmla="*/ 1 h 156"/>
                  <a:gd name="T22" fmla="*/ 4 w 105"/>
                  <a:gd name="T23" fmla="*/ 2 h 156"/>
                  <a:gd name="T24" fmla="*/ 4 w 105"/>
                  <a:gd name="T25" fmla="*/ 1 h 156"/>
                  <a:gd name="T26" fmla="*/ 3 w 105"/>
                  <a:gd name="T27" fmla="*/ 0 h 156"/>
                  <a:gd name="T28" fmla="*/ 2 w 105"/>
                  <a:gd name="T29" fmla="*/ 0 h 156"/>
                  <a:gd name="T30" fmla="*/ 1 w 105"/>
                  <a:gd name="T31" fmla="*/ 0 h 156"/>
                  <a:gd name="T32" fmla="*/ 1 w 105"/>
                  <a:gd name="T33" fmla="*/ 1 h 156"/>
                  <a:gd name="T34" fmla="*/ 0 w 105"/>
                  <a:gd name="T35" fmla="*/ 1 h 156"/>
                  <a:gd name="T36" fmla="*/ 0 w 105"/>
                  <a:gd name="T37" fmla="*/ 2 h 156"/>
                  <a:gd name="T38" fmla="*/ 1 w 105"/>
                  <a:gd name="T39" fmla="*/ 3 h 156"/>
                  <a:gd name="T40" fmla="*/ 3 w 105"/>
                  <a:gd name="T41" fmla="*/ 4 h 156"/>
                  <a:gd name="T42" fmla="*/ 3 w 105"/>
                  <a:gd name="T43" fmla="*/ 4 h 156"/>
                  <a:gd name="T44" fmla="*/ 3 w 105"/>
                  <a:gd name="T45" fmla="*/ 5 h 156"/>
                  <a:gd name="T46" fmla="*/ 2 w 105"/>
                  <a:gd name="T47" fmla="*/ 5 h 156"/>
                  <a:gd name="T48" fmla="*/ 1 w 105"/>
                  <a:gd name="T49" fmla="*/ 5 h 156"/>
                  <a:gd name="T50" fmla="*/ 1 w 105"/>
                  <a:gd name="T51" fmla="*/ 4 h 156"/>
                  <a:gd name="T52" fmla="*/ 1 w 105"/>
                  <a:gd name="T53" fmla="*/ 4 h 156"/>
                  <a:gd name="T54" fmla="*/ 0 w 105"/>
                  <a:gd name="T55" fmla="*/ 4 h 156"/>
                  <a:gd name="T56" fmla="*/ 0 w 105"/>
                  <a:gd name="T57" fmla="*/ 4 h 156"/>
                  <a:gd name="T58" fmla="*/ 0 w 105"/>
                  <a:gd name="T59" fmla="*/ 5 h 156"/>
                  <a:gd name="T60" fmla="*/ 1 w 105"/>
                  <a:gd name="T61" fmla="*/ 6 h 156"/>
                  <a:gd name="T62" fmla="*/ 2 w 105"/>
                  <a:gd name="T63" fmla="*/ 6 h 156"/>
                  <a:gd name="T64" fmla="*/ 3 w 105"/>
                  <a:gd name="T65" fmla="*/ 6 h 156"/>
                  <a:gd name="T66" fmla="*/ 4 w 105"/>
                  <a:gd name="T67" fmla="*/ 5 h 156"/>
                  <a:gd name="T68" fmla="*/ 4 w 105"/>
                  <a:gd name="T69" fmla="*/ 4 h 156"/>
                  <a:gd name="T70" fmla="*/ 4 w 105"/>
                  <a:gd name="T71" fmla="*/ 4 h 156"/>
                  <a:gd name="T72" fmla="*/ 4 w 105"/>
                  <a:gd name="T73" fmla="*/ 4 h 1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5"/>
                  <a:gd name="T112" fmla="*/ 0 h 156"/>
                  <a:gd name="T113" fmla="*/ 105 w 105"/>
                  <a:gd name="T114" fmla="*/ 156 h 1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5" h="156">
                    <a:moveTo>
                      <a:pt x="105" y="107"/>
                    </a:moveTo>
                    <a:lnTo>
                      <a:pt x="101" y="93"/>
                    </a:lnTo>
                    <a:lnTo>
                      <a:pt x="81" y="74"/>
                    </a:lnTo>
                    <a:lnTo>
                      <a:pt x="34" y="46"/>
                    </a:lnTo>
                    <a:lnTo>
                      <a:pt x="31" y="38"/>
                    </a:lnTo>
                    <a:lnTo>
                      <a:pt x="38" y="26"/>
                    </a:lnTo>
                    <a:lnTo>
                      <a:pt x="57" y="21"/>
                    </a:lnTo>
                    <a:lnTo>
                      <a:pt x="71" y="26"/>
                    </a:lnTo>
                    <a:lnTo>
                      <a:pt x="79" y="44"/>
                    </a:lnTo>
                    <a:lnTo>
                      <a:pt x="73" y="38"/>
                    </a:lnTo>
                    <a:lnTo>
                      <a:pt x="100" y="38"/>
                    </a:lnTo>
                    <a:lnTo>
                      <a:pt x="105" y="44"/>
                    </a:lnTo>
                    <a:lnTo>
                      <a:pt x="97" y="17"/>
                    </a:lnTo>
                    <a:lnTo>
                      <a:pt x="76" y="3"/>
                    </a:lnTo>
                    <a:lnTo>
                      <a:pt x="57" y="0"/>
                    </a:lnTo>
                    <a:lnTo>
                      <a:pt x="32" y="4"/>
                    </a:lnTo>
                    <a:lnTo>
                      <a:pt x="18" y="15"/>
                    </a:lnTo>
                    <a:lnTo>
                      <a:pt x="10" y="27"/>
                    </a:lnTo>
                    <a:lnTo>
                      <a:pt x="12" y="53"/>
                    </a:lnTo>
                    <a:lnTo>
                      <a:pt x="31" y="75"/>
                    </a:lnTo>
                    <a:lnTo>
                      <a:pt x="76" y="100"/>
                    </a:lnTo>
                    <a:lnTo>
                      <a:pt x="79" y="107"/>
                    </a:lnTo>
                    <a:lnTo>
                      <a:pt x="71" y="127"/>
                    </a:lnTo>
                    <a:lnTo>
                      <a:pt x="57" y="135"/>
                    </a:lnTo>
                    <a:lnTo>
                      <a:pt x="37" y="127"/>
                    </a:lnTo>
                    <a:lnTo>
                      <a:pt x="31" y="112"/>
                    </a:lnTo>
                    <a:lnTo>
                      <a:pt x="31" y="102"/>
                    </a:lnTo>
                    <a:lnTo>
                      <a:pt x="0" y="102"/>
                    </a:lnTo>
                    <a:lnTo>
                      <a:pt x="4" y="102"/>
                    </a:lnTo>
                    <a:lnTo>
                      <a:pt x="12" y="136"/>
                    </a:lnTo>
                    <a:lnTo>
                      <a:pt x="23" y="149"/>
                    </a:lnTo>
                    <a:lnTo>
                      <a:pt x="57" y="156"/>
                    </a:lnTo>
                    <a:lnTo>
                      <a:pt x="83" y="149"/>
                    </a:lnTo>
                    <a:lnTo>
                      <a:pt x="101" y="129"/>
                    </a:lnTo>
                    <a:lnTo>
                      <a:pt x="105" y="107"/>
                    </a:lnTo>
                    <a:lnTo>
                      <a:pt x="100" y="102"/>
                    </a:lnTo>
                    <a:lnTo>
                      <a:pt x="105" y="1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88" name="Rectangle 366"/>
              <p:cNvSpPr>
                <a:spLocks noChangeArrowheads="1"/>
              </p:cNvSpPr>
              <p:nvPr/>
            </p:nvSpPr>
            <p:spPr bwMode="auto">
              <a:xfrm>
                <a:off x="1723" y="2994"/>
                <a:ext cx="9" cy="6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789" name="Rectangle 367"/>
              <p:cNvSpPr>
                <a:spLocks noChangeArrowheads="1"/>
              </p:cNvSpPr>
              <p:nvPr/>
            </p:nvSpPr>
            <p:spPr bwMode="auto">
              <a:xfrm>
                <a:off x="1744" y="3014"/>
                <a:ext cx="10" cy="4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790" name="Rectangle 368"/>
              <p:cNvSpPr>
                <a:spLocks noChangeArrowheads="1"/>
              </p:cNvSpPr>
              <p:nvPr/>
            </p:nvSpPr>
            <p:spPr bwMode="auto">
              <a:xfrm>
                <a:off x="1744" y="2994"/>
                <a:ext cx="10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791" name="Freeform 369"/>
              <p:cNvSpPr>
                <a:spLocks/>
              </p:cNvSpPr>
              <p:nvPr/>
            </p:nvSpPr>
            <p:spPr bwMode="auto">
              <a:xfrm>
                <a:off x="1759" y="3001"/>
                <a:ext cx="28" cy="64"/>
              </a:xfrm>
              <a:custGeom>
                <a:avLst/>
                <a:gdLst>
                  <a:gd name="T0" fmla="*/ 0 w 85"/>
                  <a:gd name="T1" fmla="*/ 1 h 191"/>
                  <a:gd name="T2" fmla="*/ 0 w 85"/>
                  <a:gd name="T3" fmla="*/ 2 h 191"/>
                  <a:gd name="T4" fmla="*/ 1 w 85"/>
                  <a:gd name="T5" fmla="*/ 2 h 191"/>
                  <a:gd name="T6" fmla="*/ 1 w 85"/>
                  <a:gd name="T7" fmla="*/ 6 h 191"/>
                  <a:gd name="T8" fmla="*/ 1 w 85"/>
                  <a:gd name="T9" fmla="*/ 6 h 191"/>
                  <a:gd name="T10" fmla="*/ 1 w 85"/>
                  <a:gd name="T11" fmla="*/ 7 h 191"/>
                  <a:gd name="T12" fmla="*/ 2 w 85"/>
                  <a:gd name="T13" fmla="*/ 7 h 191"/>
                  <a:gd name="T14" fmla="*/ 2 w 85"/>
                  <a:gd name="T15" fmla="*/ 7 h 191"/>
                  <a:gd name="T16" fmla="*/ 2 w 85"/>
                  <a:gd name="T17" fmla="*/ 7 h 191"/>
                  <a:gd name="T18" fmla="*/ 3 w 85"/>
                  <a:gd name="T19" fmla="*/ 7 h 191"/>
                  <a:gd name="T20" fmla="*/ 3 w 85"/>
                  <a:gd name="T21" fmla="*/ 7 h 191"/>
                  <a:gd name="T22" fmla="*/ 3 w 85"/>
                  <a:gd name="T23" fmla="*/ 7 h 191"/>
                  <a:gd name="T24" fmla="*/ 3 w 85"/>
                  <a:gd name="T25" fmla="*/ 6 h 191"/>
                  <a:gd name="T26" fmla="*/ 3 w 85"/>
                  <a:gd name="T27" fmla="*/ 6 h 191"/>
                  <a:gd name="T28" fmla="*/ 3 w 85"/>
                  <a:gd name="T29" fmla="*/ 6 h 191"/>
                  <a:gd name="T30" fmla="*/ 2 w 85"/>
                  <a:gd name="T31" fmla="*/ 6 h 191"/>
                  <a:gd name="T32" fmla="*/ 2 w 85"/>
                  <a:gd name="T33" fmla="*/ 6 h 191"/>
                  <a:gd name="T34" fmla="*/ 2 w 85"/>
                  <a:gd name="T35" fmla="*/ 6 h 191"/>
                  <a:gd name="T36" fmla="*/ 2 w 85"/>
                  <a:gd name="T37" fmla="*/ 6 h 191"/>
                  <a:gd name="T38" fmla="*/ 2 w 85"/>
                  <a:gd name="T39" fmla="*/ 5 h 191"/>
                  <a:gd name="T40" fmla="*/ 2 w 85"/>
                  <a:gd name="T41" fmla="*/ 5 h 191"/>
                  <a:gd name="T42" fmla="*/ 2 w 85"/>
                  <a:gd name="T43" fmla="*/ 2 h 191"/>
                  <a:gd name="T44" fmla="*/ 3 w 85"/>
                  <a:gd name="T45" fmla="*/ 2 h 191"/>
                  <a:gd name="T46" fmla="*/ 3 w 85"/>
                  <a:gd name="T47" fmla="*/ 1 h 191"/>
                  <a:gd name="T48" fmla="*/ 2 w 85"/>
                  <a:gd name="T49" fmla="*/ 1 h 191"/>
                  <a:gd name="T50" fmla="*/ 2 w 85"/>
                  <a:gd name="T51" fmla="*/ 0 h 191"/>
                  <a:gd name="T52" fmla="*/ 1 w 85"/>
                  <a:gd name="T53" fmla="*/ 0 h 191"/>
                  <a:gd name="T54" fmla="*/ 1 w 85"/>
                  <a:gd name="T55" fmla="*/ 1 h 191"/>
                  <a:gd name="T56" fmla="*/ 0 w 85"/>
                  <a:gd name="T57" fmla="*/ 1 h 19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5"/>
                  <a:gd name="T88" fmla="*/ 0 h 191"/>
                  <a:gd name="T89" fmla="*/ 85 w 85"/>
                  <a:gd name="T90" fmla="*/ 191 h 19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5" h="191">
                    <a:moveTo>
                      <a:pt x="0" y="37"/>
                    </a:moveTo>
                    <a:lnTo>
                      <a:pt x="0" y="58"/>
                    </a:lnTo>
                    <a:lnTo>
                      <a:pt x="27" y="58"/>
                    </a:lnTo>
                    <a:lnTo>
                      <a:pt x="27" y="159"/>
                    </a:lnTo>
                    <a:lnTo>
                      <a:pt x="29" y="171"/>
                    </a:lnTo>
                    <a:lnTo>
                      <a:pt x="35" y="182"/>
                    </a:lnTo>
                    <a:lnTo>
                      <a:pt x="47" y="189"/>
                    </a:lnTo>
                    <a:lnTo>
                      <a:pt x="54" y="190"/>
                    </a:lnTo>
                    <a:lnTo>
                      <a:pt x="64" y="191"/>
                    </a:lnTo>
                    <a:lnTo>
                      <a:pt x="75" y="189"/>
                    </a:lnTo>
                    <a:lnTo>
                      <a:pt x="85" y="185"/>
                    </a:lnTo>
                    <a:lnTo>
                      <a:pt x="81" y="180"/>
                    </a:lnTo>
                    <a:lnTo>
                      <a:pt x="81" y="165"/>
                    </a:lnTo>
                    <a:lnTo>
                      <a:pt x="85" y="165"/>
                    </a:lnTo>
                    <a:lnTo>
                      <a:pt x="75" y="165"/>
                    </a:lnTo>
                    <a:lnTo>
                      <a:pt x="67" y="165"/>
                    </a:lnTo>
                    <a:lnTo>
                      <a:pt x="63" y="162"/>
                    </a:lnTo>
                    <a:lnTo>
                      <a:pt x="55" y="158"/>
                    </a:lnTo>
                    <a:lnTo>
                      <a:pt x="53" y="152"/>
                    </a:lnTo>
                    <a:lnTo>
                      <a:pt x="53" y="143"/>
                    </a:lnTo>
                    <a:lnTo>
                      <a:pt x="48" y="143"/>
                    </a:lnTo>
                    <a:lnTo>
                      <a:pt x="48" y="58"/>
                    </a:lnTo>
                    <a:lnTo>
                      <a:pt x="81" y="58"/>
                    </a:lnTo>
                    <a:lnTo>
                      <a:pt x="81" y="37"/>
                    </a:lnTo>
                    <a:lnTo>
                      <a:pt x="48" y="37"/>
                    </a:lnTo>
                    <a:lnTo>
                      <a:pt x="48" y="0"/>
                    </a:lnTo>
                    <a:lnTo>
                      <a:pt x="27" y="11"/>
                    </a:lnTo>
                    <a:lnTo>
                      <a:pt x="27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92" name="Freeform 370"/>
              <p:cNvSpPr>
                <a:spLocks/>
              </p:cNvSpPr>
              <p:nvPr/>
            </p:nvSpPr>
            <p:spPr bwMode="auto">
              <a:xfrm>
                <a:off x="2961" y="2202"/>
                <a:ext cx="35" cy="69"/>
              </a:xfrm>
              <a:custGeom>
                <a:avLst/>
                <a:gdLst>
                  <a:gd name="T0" fmla="*/ 4 w 105"/>
                  <a:gd name="T1" fmla="*/ 8 h 206"/>
                  <a:gd name="T2" fmla="*/ 4 w 105"/>
                  <a:gd name="T3" fmla="*/ 7 h 206"/>
                  <a:gd name="T4" fmla="*/ 1 w 105"/>
                  <a:gd name="T5" fmla="*/ 7 h 206"/>
                  <a:gd name="T6" fmla="*/ 1 w 105"/>
                  <a:gd name="T7" fmla="*/ 4 h 206"/>
                  <a:gd name="T8" fmla="*/ 4 w 105"/>
                  <a:gd name="T9" fmla="*/ 4 h 206"/>
                  <a:gd name="T10" fmla="*/ 4 w 105"/>
                  <a:gd name="T11" fmla="*/ 3 h 206"/>
                  <a:gd name="T12" fmla="*/ 1 w 105"/>
                  <a:gd name="T13" fmla="*/ 3 h 206"/>
                  <a:gd name="T14" fmla="*/ 1 w 105"/>
                  <a:gd name="T15" fmla="*/ 1 h 206"/>
                  <a:gd name="T16" fmla="*/ 4 w 105"/>
                  <a:gd name="T17" fmla="*/ 1 h 206"/>
                  <a:gd name="T18" fmla="*/ 4 w 105"/>
                  <a:gd name="T19" fmla="*/ 0 h 206"/>
                  <a:gd name="T20" fmla="*/ 0 w 105"/>
                  <a:gd name="T21" fmla="*/ 0 h 206"/>
                  <a:gd name="T22" fmla="*/ 0 w 105"/>
                  <a:gd name="T23" fmla="*/ 8 h 206"/>
                  <a:gd name="T24" fmla="*/ 4 w 105"/>
                  <a:gd name="T25" fmla="*/ 8 h 20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5"/>
                  <a:gd name="T40" fmla="*/ 0 h 206"/>
                  <a:gd name="T41" fmla="*/ 105 w 105"/>
                  <a:gd name="T42" fmla="*/ 206 h 20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5" h="206">
                    <a:moveTo>
                      <a:pt x="105" y="206"/>
                    </a:moveTo>
                    <a:lnTo>
                      <a:pt x="105" y="179"/>
                    </a:lnTo>
                    <a:lnTo>
                      <a:pt x="26" y="179"/>
                    </a:lnTo>
                    <a:lnTo>
                      <a:pt x="26" y="111"/>
                    </a:lnTo>
                    <a:lnTo>
                      <a:pt x="100" y="111"/>
                    </a:lnTo>
                    <a:lnTo>
                      <a:pt x="100" y="90"/>
                    </a:lnTo>
                    <a:lnTo>
                      <a:pt x="26" y="90"/>
                    </a:lnTo>
                    <a:lnTo>
                      <a:pt x="26" y="26"/>
                    </a:lnTo>
                    <a:lnTo>
                      <a:pt x="105" y="26"/>
                    </a:lnTo>
                    <a:lnTo>
                      <a:pt x="105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05" y="2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93" name="Freeform 371"/>
              <p:cNvSpPr>
                <a:spLocks/>
              </p:cNvSpPr>
              <p:nvPr/>
            </p:nvSpPr>
            <p:spPr bwMode="auto">
              <a:xfrm>
                <a:off x="3002" y="2222"/>
                <a:ext cx="41" cy="49"/>
              </a:xfrm>
              <a:custGeom>
                <a:avLst/>
                <a:gdLst>
                  <a:gd name="T0" fmla="*/ 3 w 121"/>
                  <a:gd name="T1" fmla="*/ 3 h 146"/>
                  <a:gd name="T2" fmla="*/ 4 w 121"/>
                  <a:gd name="T3" fmla="*/ 0 h 146"/>
                  <a:gd name="T4" fmla="*/ 3 w 121"/>
                  <a:gd name="T5" fmla="*/ 0 h 146"/>
                  <a:gd name="T6" fmla="*/ 2 w 121"/>
                  <a:gd name="T7" fmla="*/ 2 h 146"/>
                  <a:gd name="T8" fmla="*/ 1 w 121"/>
                  <a:gd name="T9" fmla="*/ 0 h 146"/>
                  <a:gd name="T10" fmla="*/ 0 w 121"/>
                  <a:gd name="T11" fmla="*/ 0 h 146"/>
                  <a:gd name="T12" fmla="*/ 2 w 121"/>
                  <a:gd name="T13" fmla="*/ 3 h 146"/>
                  <a:gd name="T14" fmla="*/ 0 w 121"/>
                  <a:gd name="T15" fmla="*/ 5 h 146"/>
                  <a:gd name="T16" fmla="*/ 1 w 121"/>
                  <a:gd name="T17" fmla="*/ 5 h 146"/>
                  <a:gd name="T18" fmla="*/ 2 w 121"/>
                  <a:gd name="T19" fmla="*/ 3 h 146"/>
                  <a:gd name="T20" fmla="*/ 3 w 121"/>
                  <a:gd name="T21" fmla="*/ 5 h 146"/>
                  <a:gd name="T22" fmla="*/ 5 w 121"/>
                  <a:gd name="T23" fmla="*/ 5 h 146"/>
                  <a:gd name="T24" fmla="*/ 3 w 121"/>
                  <a:gd name="T25" fmla="*/ 3 h 1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1"/>
                  <a:gd name="T40" fmla="*/ 0 h 146"/>
                  <a:gd name="T41" fmla="*/ 121 w 121"/>
                  <a:gd name="T42" fmla="*/ 146 h 1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1" h="146">
                    <a:moveTo>
                      <a:pt x="75" y="70"/>
                    </a:moveTo>
                    <a:lnTo>
                      <a:pt x="116" y="0"/>
                    </a:lnTo>
                    <a:lnTo>
                      <a:pt x="90" y="0"/>
                    </a:lnTo>
                    <a:lnTo>
                      <a:pt x="58" y="49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42" y="70"/>
                    </a:lnTo>
                    <a:lnTo>
                      <a:pt x="0" y="146"/>
                    </a:lnTo>
                    <a:lnTo>
                      <a:pt x="27" y="146"/>
                    </a:lnTo>
                    <a:lnTo>
                      <a:pt x="58" y="87"/>
                    </a:lnTo>
                    <a:lnTo>
                      <a:pt x="90" y="146"/>
                    </a:lnTo>
                    <a:lnTo>
                      <a:pt x="121" y="146"/>
                    </a:lnTo>
                    <a:lnTo>
                      <a:pt x="75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94" name="Rectangle 372"/>
              <p:cNvSpPr>
                <a:spLocks noChangeArrowheads="1"/>
              </p:cNvSpPr>
              <p:nvPr/>
            </p:nvSpPr>
            <p:spPr bwMode="auto">
              <a:xfrm>
                <a:off x="3050" y="2223"/>
                <a:ext cx="6" cy="4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795" name="Rectangle 373"/>
              <p:cNvSpPr>
                <a:spLocks noChangeArrowheads="1"/>
              </p:cNvSpPr>
              <p:nvPr/>
            </p:nvSpPr>
            <p:spPr bwMode="auto">
              <a:xfrm>
                <a:off x="3048" y="2202"/>
                <a:ext cx="8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796" name="Freeform 374"/>
              <p:cNvSpPr>
                <a:spLocks/>
              </p:cNvSpPr>
              <p:nvPr/>
            </p:nvSpPr>
            <p:spPr bwMode="auto">
              <a:xfrm>
                <a:off x="3065" y="2211"/>
                <a:ext cx="25" cy="61"/>
              </a:xfrm>
              <a:custGeom>
                <a:avLst/>
                <a:gdLst>
                  <a:gd name="T0" fmla="*/ 0 w 75"/>
                  <a:gd name="T1" fmla="*/ 1 h 185"/>
                  <a:gd name="T2" fmla="*/ 0 w 75"/>
                  <a:gd name="T3" fmla="*/ 2 h 185"/>
                  <a:gd name="T4" fmla="*/ 1 w 75"/>
                  <a:gd name="T5" fmla="*/ 2 h 185"/>
                  <a:gd name="T6" fmla="*/ 1 w 75"/>
                  <a:gd name="T7" fmla="*/ 6 h 185"/>
                  <a:gd name="T8" fmla="*/ 1 w 75"/>
                  <a:gd name="T9" fmla="*/ 6 h 185"/>
                  <a:gd name="T10" fmla="*/ 1 w 75"/>
                  <a:gd name="T11" fmla="*/ 6 h 185"/>
                  <a:gd name="T12" fmla="*/ 1 w 75"/>
                  <a:gd name="T13" fmla="*/ 6 h 185"/>
                  <a:gd name="T14" fmla="*/ 2 w 75"/>
                  <a:gd name="T15" fmla="*/ 7 h 185"/>
                  <a:gd name="T16" fmla="*/ 2 w 75"/>
                  <a:gd name="T17" fmla="*/ 7 h 185"/>
                  <a:gd name="T18" fmla="*/ 2 w 75"/>
                  <a:gd name="T19" fmla="*/ 7 h 185"/>
                  <a:gd name="T20" fmla="*/ 3 w 75"/>
                  <a:gd name="T21" fmla="*/ 7 h 185"/>
                  <a:gd name="T22" fmla="*/ 3 w 75"/>
                  <a:gd name="T23" fmla="*/ 7 h 185"/>
                  <a:gd name="T24" fmla="*/ 3 w 75"/>
                  <a:gd name="T25" fmla="*/ 6 h 185"/>
                  <a:gd name="T26" fmla="*/ 3 w 75"/>
                  <a:gd name="T27" fmla="*/ 6 h 185"/>
                  <a:gd name="T28" fmla="*/ 2 w 75"/>
                  <a:gd name="T29" fmla="*/ 6 h 185"/>
                  <a:gd name="T30" fmla="*/ 2 w 75"/>
                  <a:gd name="T31" fmla="*/ 6 h 185"/>
                  <a:gd name="T32" fmla="*/ 2 w 75"/>
                  <a:gd name="T33" fmla="*/ 6 h 185"/>
                  <a:gd name="T34" fmla="*/ 2 w 75"/>
                  <a:gd name="T35" fmla="*/ 6 h 185"/>
                  <a:gd name="T36" fmla="*/ 2 w 75"/>
                  <a:gd name="T37" fmla="*/ 5 h 185"/>
                  <a:gd name="T38" fmla="*/ 2 w 75"/>
                  <a:gd name="T39" fmla="*/ 5 h 185"/>
                  <a:gd name="T40" fmla="*/ 2 w 75"/>
                  <a:gd name="T41" fmla="*/ 5 h 185"/>
                  <a:gd name="T42" fmla="*/ 2 w 75"/>
                  <a:gd name="T43" fmla="*/ 2 h 185"/>
                  <a:gd name="T44" fmla="*/ 3 w 75"/>
                  <a:gd name="T45" fmla="*/ 2 h 185"/>
                  <a:gd name="T46" fmla="*/ 3 w 75"/>
                  <a:gd name="T47" fmla="*/ 1 h 185"/>
                  <a:gd name="T48" fmla="*/ 2 w 75"/>
                  <a:gd name="T49" fmla="*/ 1 h 185"/>
                  <a:gd name="T50" fmla="*/ 2 w 75"/>
                  <a:gd name="T51" fmla="*/ 0 h 185"/>
                  <a:gd name="T52" fmla="*/ 1 w 75"/>
                  <a:gd name="T53" fmla="*/ 0 h 185"/>
                  <a:gd name="T54" fmla="*/ 1 w 75"/>
                  <a:gd name="T55" fmla="*/ 1 h 185"/>
                  <a:gd name="T56" fmla="*/ 0 w 75"/>
                  <a:gd name="T57" fmla="*/ 1 h 18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185"/>
                  <a:gd name="T89" fmla="*/ 75 w 75"/>
                  <a:gd name="T90" fmla="*/ 185 h 18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185">
                    <a:moveTo>
                      <a:pt x="0" y="37"/>
                    </a:moveTo>
                    <a:lnTo>
                      <a:pt x="0" y="53"/>
                    </a:lnTo>
                    <a:lnTo>
                      <a:pt x="20" y="53"/>
                    </a:lnTo>
                    <a:lnTo>
                      <a:pt x="20" y="154"/>
                    </a:lnTo>
                    <a:lnTo>
                      <a:pt x="25" y="159"/>
                    </a:lnTo>
                    <a:lnTo>
                      <a:pt x="28" y="170"/>
                    </a:lnTo>
                    <a:lnTo>
                      <a:pt x="32" y="178"/>
                    </a:lnTo>
                    <a:lnTo>
                      <a:pt x="42" y="184"/>
                    </a:lnTo>
                    <a:lnTo>
                      <a:pt x="55" y="185"/>
                    </a:lnTo>
                    <a:lnTo>
                      <a:pt x="62" y="184"/>
                    </a:lnTo>
                    <a:lnTo>
                      <a:pt x="72" y="182"/>
                    </a:lnTo>
                    <a:lnTo>
                      <a:pt x="75" y="181"/>
                    </a:lnTo>
                    <a:lnTo>
                      <a:pt x="75" y="159"/>
                    </a:lnTo>
                    <a:lnTo>
                      <a:pt x="75" y="165"/>
                    </a:lnTo>
                    <a:lnTo>
                      <a:pt x="66" y="165"/>
                    </a:lnTo>
                    <a:lnTo>
                      <a:pt x="59" y="165"/>
                    </a:lnTo>
                    <a:lnTo>
                      <a:pt x="54" y="163"/>
                    </a:lnTo>
                    <a:lnTo>
                      <a:pt x="48" y="158"/>
                    </a:lnTo>
                    <a:lnTo>
                      <a:pt x="46" y="152"/>
                    </a:lnTo>
                    <a:lnTo>
                      <a:pt x="46" y="143"/>
                    </a:lnTo>
                    <a:lnTo>
                      <a:pt x="46" y="138"/>
                    </a:lnTo>
                    <a:lnTo>
                      <a:pt x="46" y="53"/>
                    </a:lnTo>
                    <a:lnTo>
                      <a:pt x="71" y="53"/>
                    </a:lnTo>
                    <a:lnTo>
                      <a:pt x="71" y="37"/>
                    </a:lnTo>
                    <a:lnTo>
                      <a:pt x="46" y="37"/>
                    </a:lnTo>
                    <a:lnTo>
                      <a:pt x="46" y="0"/>
                    </a:lnTo>
                    <a:lnTo>
                      <a:pt x="20" y="11"/>
                    </a:lnTo>
                    <a:lnTo>
                      <a:pt x="2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97" name="Freeform 375"/>
              <p:cNvSpPr>
                <a:spLocks/>
              </p:cNvSpPr>
              <p:nvPr/>
            </p:nvSpPr>
            <p:spPr bwMode="auto">
              <a:xfrm>
                <a:off x="3115" y="2223"/>
                <a:ext cx="35" cy="49"/>
              </a:xfrm>
              <a:custGeom>
                <a:avLst/>
                <a:gdLst>
                  <a:gd name="T0" fmla="*/ 4 w 106"/>
                  <a:gd name="T1" fmla="*/ 4 h 148"/>
                  <a:gd name="T2" fmla="*/ 4 w 106"/>
                  <a:gd name="T3" fmla="*/ 3 h 148"/>
                  <a:gd name="T4" fmla="*/ 3 w 106"/>
                  <a:gd name="T5" fmla="*/ 3 h 148"/>
                  <a:gd name="T6" fmla="*/ 1 w 106"/>
                  <a:gd name="T7" fmla="*/ 2 h 148"/>
                  <a:gd name="T8" fmla="*/ 1 w 106"/>
                  <a:gd name="T9" fmla="*/ 1 h 148"/>
                  <a:gd name="T10" fmla="*/ 1 w 106"/>
                  <a:gd name="T11" fmla="*/ 1 h 148"/>
                  <a:gd name="T12" fmla="*/ 2 w 106"/>
                  <a:gd name="T13" fmla="*/ 1 h 148"/>
                  <a:gd name="T14" fmla="*/ 2 w 106"/>
                  <a:gd name="T15" fmla="*/ 1 h 148"/>
                  <a:gd name="T16" fmla="*/ 3 w 106"/>
                  <a:gd name="T17" fmla="*/ 1 h 148"/>
                  <a:gd name="T18" fmla="*/ 3 w 106"/>
                  <a:gd name="T19" fmla="*/ 1 h 148"/>
                  <a:gd name="T20" fmla="*/ 3 w 106"/>
                  <a:gd name="T21" fmla="*/ 1 h 148"/>
                  <a:gd name="T22" fmla="*/ 3 w 106"/>
                  <a:gd name="T23" fmla="*/ 1 h 148"/>
                  <a:gd name="T24" fmla="*/ 4 w 106"/>
                  <a:gd name="T25" fmla="*/ 1 h 148"/>
                  <a:gd name="T26" fmla="*/ 4 w 106"/>
                  <a:gd name="T27" fmla="*/ 1 h 148"/>
                  <a:gd name="T28" fmla="*/ 3 w 106"/>
                  <a:gd name="T29" fmla="*/ 0 h 148"/>
                  <a:gd name="T30" fmla="*/ 3 w 106"/>
                  <a:gd name="T31" fmla="*/ 0 h 148"/>
                  <a:gd name="T32" fmla="*/ 2 w 106"/>
                  <a:gd name="T33" fmla="*/ 0 h 148"/>
                  <a:gd name="T34" fmla="*/ 1 w 106"/>
                  <a:gd name="T35" fmla="*/ 0 h 148"/>
                  <a:gd name="T36" fmla="*/ 0 w 106"/>
                  <a:gd name="T37" fmla="*/ 1 h 148"/>
                  <a:gd name="T38" fmla="*/ 0 w 106"/>
                  <a:gd name="T39" fmla="*/ 1 h 148"/>
                  <a:gd name="T40" fmla="*/ 0 w 106"/>
                  <a:gd name="T41" fmla="*/ 2 h 148"/>
                  <a:gd name="T42" fmla="*/ 1 w 106"/>
                  <a:gd name="T43" fmla="*/ 3 h 148"/>
                  <a:gd name="T44" fmla="*/ 3 w 106"/>
                  <a:gd name="T45" fmla="*/ 4 h 148"/>
                  <a:gd name="T46" fmla="*/ 3 w 106"/>
                  <a:gd name="T47" fmla="*/ 4 h 148"/>
                  <a:gd name="T48" fmla="*/ 2 w 106"/>
                  <a:gd name="T49" fmla="*/ 5 h 148"/>
                  <a:gd name="T50" fmla="*/ 2 w 106"/>
                  <a:gd name="T51" fmla="*/ 5 h 148"/>
                  <a:gd name="T52" fmla="*/ 1 w 106"/>
                  <a:gd name="T53" fmla="*/ 4 h 148"/>
                  <a:gd name="T54" fmla="*/ 1 w 106"/>
                  <a:gd name="T55" fmla="*/ 4 h 148"/>
                  <a:gd name="T56" fmla="*/ 0 w 106"/>
                  <a:gd name="T57" fmla="*/ 4 h 148"/>
                  <a:gd name="T58" fmla="*/ 0 w 106"/>
                  <a:gd name="T59" fmla="*/ 4 h 148"/>
                  <a:gd name="T60" fmla="*/ 0 w 106"/>
                  <a:gd name="T61" fmla="*/ 5 h 148"/>
                  <a:gd name="T62" fmla="*/ 1 w 106"/>
                  <a:gd name="T63" fmla="*/ 5 h 148"/>
                  <a:gd name="T64" fmla="*/ 2 w 106"/>
                  <a:gd name="T65" fmla="*/ 5 h 148"/>
                  <a:gd name="T66" fmla="*/ 3 w 106"/>
                  <a:gd name="T67" fmla="*/ 5 h 148"/>
                  <a:gd name="T68" fmla="*/ 4 w 106"/>
                  <a:gd name="T69" fmla="*/ 5 h 148"/>
                  <a:gd name="T70" fmla="*/ 4 w 106"/>
                  <a:gd name="T71" fmla="*/ 4 h 148"/>
                  <a:gd name="T72" fmla="*/ 4 w 106"/>
                  <a:gd name="T73" fmla="*/ 4 h 148"/>
                  <a:gd name="T74" fmla="*/ 4 w 106"/>
                  <a:gd name="T75" fmla="*/ 4 h 14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6"/>
                  <a:gd name="T115" fmla="*/ 0 h 148"/>
                  <a:gd name="T116" fmla="*/ 106 w 106"/>
                  <a:gd name="T117" fmla="*/ 148 h 14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6" h="148">
                    <a:moveTo>
                      <a:pt x="106" y="102"/>
                    </a:moveTo>
                    <a:lnTo>
                      <a:pt x="103" y="87"/>
                    </a:lnTo>
                    <a:lnTo>
                      <a:pt x="82" y="68"/>
                    </a:lnTo>
                    <a:lnTo>
                      <a:pt x="36" y="44"/>
                    </a:lnTo>
                    <a:lnTo>
                      <a:pt x="32" y="37"/>
                    </a:lnTo>
                    <a:lnTo>
                      <a:pt x="33" y="26"/>
                    </a:lnTo>
                    <a:lnTo>
                      <a:pt x="45" y="17"/>
                    </a:lnTo>
                    <a:lnTo>
                      <a:pt x="53" y="15"/>
                    </a:lnTo>
                    <a:lnTo>
                      <a:pt x="72" y="23"/>
                    </a:lnTo>
                    <a:lnTo>
                      <a:pt x="78" y="29"/>
                    </a:lnTo>
                    <a:lnTo>
                      <a:pt x="79" y="37"/>
                    </a:lnTo>
                    <a:lnTo>
                      <a:pt x="74" y="37"/>
                    </a:lnTo>
                    <a:lnTo>
                      <a:pt x="106" y="37"/>
                    </a:lnTo>
                    <a:lnTo>
                      <a:pt x="103" y="19"/>
                    </a:lnTo>
                    <a:lnTo>
                      <a:pt x="92" y="7"/>
                    </a:lnTo>
                    <a:lnTo>
                      <a:pt x="78" y="1"/>
                    </a:lnTo>
                    <a:lnTo>
                      <a:pt x="44" y="0"/>
                    </a:lnTo>
                    <a:lnTo>
                      <a:pt x="25" y="6"/>
                    </a:lnTo>
                    <a:lnTo>
                      <a:pt x="12" y="24"/>
                    </a:lnTo>
                    <a:lnTo>
                      <a:pt x="11" y="37"/>
                    </a:lnTo>
                    <a:lnTo>
                      <a:pt x="13" y="51"/>
                    </a:lnTo>
                    <a:lnTo>
                      <a:pt x="32" y="70"/>
                    </a:lnTo>
                    <a:lnTo>
                      <a:pt x="76" y="98"/>
                    </a:lnTo>
                    <a:lnTo>
                      <a:pt x="78" y="117"/>
                    </a:lnTo>
                    <a:lnTo>
                      <a:pt x="63" y="127"/>
                    </a:lnTo>
                    <a:lnTo>
                      <a:pt x="45" y="127"/>
                    </a:lnTo>
                    <a:lnTo>
                      <a:pt x="35" y="117"/>
                    </a:lnTo>
                    <a:lnTo>
                      <a:pt x="32" y="102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12" y="131"/>
                    </a:lnTo>
                    <a:lnTo>
                      <a:pt x="32" y="147"/>
                    </a:lnTo>
                    <a:lnTo>
                      <a:pt x="65" y="148"/>
                    </a:lnTo>
                    <a:lnTo>
                      <a:pt x="84" y="142"/>
                    </a:lnTo>
                    <a:lnTo>
                      <a:pt x="103" y="123"/>
                    </a:lnTo>
                    <a:lnTo>
                      <a:pt x="106" y="102"/>
                    </a:lnTo>
                    <a:lnTo>
                      <a:pt x="100" y="102"/>
                    </a:lnTo>
                    <a:lnTo>
                      <a:pt x="106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798" name="Rectangle 376"/>
              <p:cNvSpPr>
                <a:spLocks noChangeArrowheads="1"/>
              </p:cNvSpPr>
              <p:nvPr/>
            </p:nvSpPr>
            <p:spPr bwMode="auto">
              <a:xfrm>
                <a:off x="3160" y="2202"/>
                <a:ext cx="9" cy="6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799" name="Rectangle 377"/>
              <p:cNvSpPr>
                <a:spLocks noChangeArrowheads="1"/>
              </p:cNvSpPr>
              <p:nvPr/>
            </p:nvSpPr>
            <p:spPr bwMode="auto">
              <a:xfrm>
                <a:off x="3180" y="2223"/>
                <a:ext cx="11" cy="4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800" name="Rectangle 378"/>
              <p:cNvSpPr>
                <a:spLocks noChangeArrowheads="1"/>
              </p:cNvSpPr>
              <p:nvPr/>
            </p:nvSpPr>
            <p:spPr bwMode="auto">
              <a:xfrm>
                <a:off x="3180" y="2202"/>
                <a:ext cx="11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801" name="Freeform 379"/>
              <p:cNvSpPr>
                <a:spLocks/>
              </p:cNvSpPr>
              <p:nvPr/>
            </p:nvSpPr>
            <p:spPr bwMode="auto">
              <a:xfrm>
                <a:off x="3196" y="2211"/>
                <a:ext cx="28" cy="61"/>
              </a:xfrm>
              <a:custGeom>
                <a:avLst/>
                <a:gdLst>
                  <a:gd name="T0" fmla="*/ 0 w 86"/>
                  <a:gd name="T1" fmla="*/ 1 h 185"/>
                  <a:gd name="T2" fmla="*/ 0 w 86"/>
                  <a:gd name="T3" fmla="*/ 2 h 185"/>
                  <a:gd name="T4" fmla="*/ 1 w 86"/>
                  <a:gd name="T5" fmla="*/ 2 h 185"/>
                  <a:gd name="T6" fmla="*/ 1 w 86"/>
                  <a:gd name="T7" fmla="*/ 6 h 185"/>
                  <a:gd name="T8" fmla="*/ 1 w 86"/>
                  <a:gd name="T9" fmla="*/ 6 h 185"/>
                  <a:gd name="T10" fmla="*/ 1 w 86"/>
                  <a:gd name="T11" fmla="*/ 6 h 185"/>
                  <a:gd name="T12" fmla="*/ 1 w 86"/>
                  <a:gd name="T13" fmla="*/ 6 h 185"/>
                  <a:gd name="T14" fmla="*/ 2 w 86"/>
                  <a:gd name="T15" fmla="*/ 7 h 185"/>
                  <a:gd name="T16" fmla="*/ 2 w 86"/>
                  <a:gd name="T17" fmla="*/ 7 h 185"/>
                  <a:gd name="T18" fmla="*/ 3 w 86"/>
                  <a:gd name="T19" fmla="*/ 7 h 185"/>
                  <a:gd name="T20" fmla="*/ 3 w 86"/>
                  <a:gd name="T21" fmla="*/ 7 h 185"/>
                  <a:gd name="T22" fmla="*/ 3 w 86"/>
                  <a:gd name="T23" fmla="*/ 7 h 185"/>
                  <a:gd name="T24" fmla="*/ 3 w 86"/>
                  <a:gd name="T25" fmla="*/ 6 h 185"/>
                  <a:gd name="T26" fmla="*/ 3 w 86"/>
                  <a:gd name="T27" fmla="*/ 6 h 185"/>
                  <a:gd name="T28" fmla="*/ 2 w 86"/>
                  <a:gd name="T29" fmla="*/ 6 h 185"/>
                  <a:gd name="T30" fmla="*/ 2 w 86"/>
                  <a:gd name="T31" fmla="*/ 6 h 185"/>
                  <a:gd name="T32" fmla="*/ 2 w 86"/>
                  <a:gd name="T33" fmla="*/ 6 h 185"/>
                  <a:gd name="T34" fmla="*/ 2 w 86"/>
                  <a:gd name="T35" fmla="*/ 5 h 185"/>
                  <a:gd name="T36" fmla="*/ 2 w 86"/>
                  <a:gd name="T37" fmla="*/ 5 h 185"/>
                  <a:gd name="T38" fmla="*/ 2 w 86"/>
                  <a:gd name="T39" fmla="*/ 5 h 185"/>
                  <a:gd name="T40" fmla="*/ 2 w 86"/>
                  <a:gd name="T41" fmla="*/ 2 h 185"/>
                  <a:gd name="T42" fmla="*/ 3 w 86"/>
                  <a:gd name="T43" fmla="*/ 2 h 185"/>
                  <a:gd name="T44" fmla="*/ 3 w 86"/>
                  <a:gd name="T45" fmla="*/ 1 h 185"/>
                  <a:gd name="T46" fmla="*/ 2 w 86"/>
                  <a:gd name="T47" fmla="*/ 1 h 185"/>
                  <a:gd name="T48" fmla="*/ 2 w 86"/>
                  <a:gd name="T49" fmla="*/ 0 h 185"/>
                  <a:gd name="T50" fmla="*/ 1 w 86"/>
                  <a:gd name="T51" fmla="*/ 0 h 185"/>
                  <a:gd name="T52" fmla="*/ 1 w 86"/>
                  <a:gd name="T53" fmla="*/ 1 h 185"/>
                  <a:gd name="T54" fmla="*/ 0 w 86"/>
                  <a:gd name="T55" fmla="*/ 1 h 18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6"/>
                  <a:gd name="T85" fmla="*/ 0 h 185"/>
                  <a:gd name="T86" fmla="*/ 86 w 86"/>
                  <a:gd name="T87" fmla="*/ 185 h 18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6" h="185">
                    <a:moveTo>
                      <a:pt x="0" y="37"/>
                    </a:moveTo>
                    <a:lnTo>
                      <a:pt x="0" y="53"/>
                    </a:lnTo>
                    <a:lnTo>
                      <a:pt x="27" y="53"/>
                    </a:lnTo>
                    <a:lnTo>
                      <a:pt x="27" y="154"/>
                    </a:lnTo>
                    <a:lnTo>
                      <a:pt x="27" y="159"/>
                    </a:lnTo>
                    <a:lnTo>
                      <a:pt x="30" y="170"/>
                    </a:lnTo>
                    <a:lnTo>
                      <a:pt x="34" y="178"/>
                    </a:lnTo>
                    <a:lnTo>
                      <a:pt x="44" y="184"/>
                    </a:lnTo>
                    <a:lnTo>
                      <a:pt x="58" y="185"/>
                    </a:lnTo>
                    <a:lnTo>
                      <a:pt x="73" y="183"/>
                    </a:lnTo>
                    <a:lnTo>
                      <a:pt x="86" y="181"/>
                    </a:lnTo>
                    <a:lnTo>
                      <a:pt x="80" y="181"/>
                    </a:lnTo>
                    <a:lnTo>
                      <a:pt x="80" y="159"/>
                    </a:lnTo>
                    <a:lnTo>
                      <a:pt x="86" y="165"/>
                    </a:lnTo>
                    <a:lnTo>
                      <a:pt x="69" y="165"/>
                    </a:lnTo>
                    <a:lnTo>
                      <a:pt x="60" y="163"/>
                    </a:lnTo>
                    <a:lnTo>
                      <a:pt x="56" y="158"/>
                    </a:lnTo>
                    <a:lnTo>
                      <a:pt x="54" y="152"/>
                    </a:lnTo>
                    <a:lnTo>
                      <a:pt x="54" y="143"/>
                    </a:lnTo>
                    <a:lnTo>
                      <a:pt x="48" y="138"/>
                    </a:lnTo>
                    <a:lnTo>
                      <a:pt x="48" y="53"/>
                    </a:lnTo>
                    <a:lnTo>
                      <a:pt x="80" y="53"/>
                    </a:lnTo>
                    <a:lnTo>
                      <a:pt x="80" y="37"/>
                    </a:lnTo>
                    <a:lnTo>
                      <a:pt x="48" y="37"/>
                    </a:lnTo>
                    <a:lnTo>
                      <a:pt x="48" y="0"/>
                    </a:lnTo>
                    <a:lnTo>
                      <a:pt x="27" y="11"/>
                    </a:lnTo>
                    <a:lnTo>
                      <a:pt x="27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02" name="Freeform 380"/>
              <p:cNvSpPr>
                <a:spLocks/>
              </p:cNvSpPr>
              <p:nvPr/>
            </p:nvSpPr>
            <p:spPr bwMode="auto">
              <a:xfrm>
                <a:off x="2507" y="2550"/>
                <a:ext cx="21" cy="68"/>
              </a:xfrm>
              <a:custGeom>
                <a:avLst/>
                <a:gdLst>
                  <a:gd name="T0" fmla="*/ 0 w 62"/>
                  <a:gd name="T1" fmla="*/ 7 h 205"/>
                  <a:gd name="T2" fmla="*/ 0 w 62"/>
                  <a:gd name="T3" fmla="*/ 8 h 205"/>
                  <a:gd name="T4" fmla="*/ 1 w 62"/>
                  <a:gd name="T5" fmla="*/ 7 h 205"/>
                  <a:gd name="T6" fmla="*/ 2 w 62"/>
                  <a:gd name="T7" fmla="*/ 7 h 205"/>
                  <a:gd name="T8" fmla="*/ 2 w 62"/>
                  <a:gd name="T9" fmla="*/ 5 h 205"/>
                  <a:gd name="T10" fmla="*/ 2 w 62"/>
                  <a:gd name="T11" fmla="*/ 3 h 205"/>
                  <a:gd name="T12" fmla="*/ 2 w 62"/>
                  <a:gd name="T13" fmla="*/ 1 h 205"/>
                  <a:gd name="T14" fmla="*/ 2 w 62"/>
                  <a:gd name="T15" fmla="*/ 1 h 205"/>
                  <a:gd name="T16" fmla="*/ 1 w 62"/>
                  <a:gd name="T17" fmla="*/ 0 h 205"/>
                  <a:gd name="T18" fmla="*/ 0 w 62"/>
                  <a:gd name="T19" fmla="*/ 0 h 205"/>
                  <a:gd name="T20" fmla="*/ 0 w 62"/>
                  <a:gd name="T21" fmla="*/ 0 h 205"/>
                  <a:gd name="T22" fmla="*/ 0 w 62"/>
                  <a:gd name="T23" fmla="*/ 1 h 205"/>
                  <a:gd name="T24" fmla="*/ 1 w 62"/>
                  <a:gd name="T25" fmla="*/ 1 h 205"/>
                  <a:gd name="T26" fmla="*/ 1 w 62"/>
                  <a:gd name="T27" fmla="*/ 2 h 205"/>
                  <a:gd name="T28" fmla="*/ 1 w 62"/>
                  <a:gd name="T29" fmla="*/ 3 h 205"/>
                  <a:gd name="T30" fmla="*/ 1 w 62"/>
                  <a:gd name="T31" fmla="*/ 3 h 205"/>
                  <a:gd name="T32" fmla="*/ 1 w 62"/>
                  <a:gd name="T33" fmla="*/ 4 h 205"/>
                  <a:gd name="T34" fmla="*/ 1 w 62"/>
                  <a:gd name="T35" fmla="*/ 4 h 205"/>
                  <a:gd name="T36" fmla="*/ 1 w 62"/>
                  <a:gd name="T37" fmla="*/ 5 h 205"/>
                  <a:gd name="T38" fmla="*/ 1 w 62"/>
                  <a:gd name="T39" fmla="*/ 6 h 205"/>
                  <a:gd name="T40" fmla="*/ 0 w 62"/>
                  <a:gd name="T41" fmla="*/ 7 h 20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2"/>
                  <a:gd name="T64" fmla="*/ 0 h 205"/>
                  <a:gd name="T65" fmla="*/ 62 w 62"/>
                  <a:gd name="T66" fmla="*/ 205 h 20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2" h="205">
                    <a:moveTo>
                      <a:pt x="0" y="179"/>
                    </a:moveTo>
                    <a:lnTo>
                      <a:pt x="0" y="205"/>
                    </a:lnTo>
                    <a:lnTo>
                      <a:pt x="28" y="197"/>
                    </a:lnTo>
                    <a:lnTo>
                      <a:pt x="46" y="179"/>
                    </a:lnTo>
                    <a:lnTo>
                      <a:pt x="58" y="147"/>
                    </a:lnTo>
                    <a:lnTo>
                      <a:pt x="62" y="85"/>
                    </a:lnTo>
                    <a:lnTo>
                      <a:pt x="55" y="38"/>
                    </a:lnTo>
                    <a:lnTo>
                      <a:pt x="42" y="20"/>
                    </a:lnTo>
                    <a:lnTo>
                      <a:pt x="15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20" y="33"/>
                    </a:lnTo>
                    <a:lnTo>
                      <a:pt x="33" y="55"/>
                    </a:lnTo>
                    <a:lnTo>
                      <a:pt x="36" y="79"/>
                    </a:lnTo>
                    <a:lnTo>
                      <a:pt x="31" y="79"/>
                    </a:lnTo>
                    <a:lnTo>
                      <a:pt x="31" y="116"/>
                    </a:lnTo>
                    <a:lnTo>
                      <a:pt x="36" y="122"/>
                    </a:lnTo>
                    <a:lnTo>
                      <a:pt x="33" y="146"/>
                    </a:lnTo>
                    <a:lnTo>
                      <a:pt x="22" y="168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03" name="Freeform 381"/>
              <p:cNvSpPr>
                <a:spLocks/>
              </p:cNvSpPr>
              <p:nvPr/>
            </p:nvSpPr>
            <p:spPr bwMode="auto">
              <a:xfrm>
                <a:off x="2484" y="2550"/>
                <a:ext cx="23" cy="68"/>
              </a:xfrm>
              <a:custGeom>
                <a:avLst/>
                <a:gdLst>
                  <a:gd name="T0" fmla="*/ 3 w 69"/>
                  <a:gd name="T1" fmla="*/ 1 h 205"/>
                  <a:gd name="T2" fmla="*/ 3 w 69"/>
                  <a:gd name="T3" fmla="*/ 0 h 205"/>
                  <a:gd name="T4" fmla="*/ 3 w 69"/>
                  <a:gd name="T5" fmla="*/ 0 h 205"/>
                  <a:gd name="T6" fmla="*/ 3 w 69"/>
                  <a:gd name="T7" fmla="*/ 0 h 205"/>
                  <a:gd name="T8" fmla="*/ 2 w 69"/>
                  <a:gd name="T9" fmla="*/ 0 h 205"/>
                  <a:gd name="T10" fmla="*/ 0 w 69"/>
                  <a:gd name="T11" fmla="*/ 0 h 205"/>
                  <a:gd name="T12" fmla="*/ 0 w 69"/>
                  <a:gd name="T13" fmla="*/ 7 h 205"/>
                  <a:gd name="T14" fmla="*/ 2 w 69"/>
                  <a:gd name="T15" fmla="*/ 7 h 205"/>
                  <a:gd name="T16" fmla="*/ 2 w 69"/>
                  <a:gd name="T17" fmla="*/ 8 h 205"/>
                  <a:gd name="T18" fmla="*/ 3 w 69"/>
                  <a:gd name="T19" fmla="*/ 8 h 205"/>
                  <a:gd name="T20" fmla="*/ 3 w 69"/>
                  <a:gd name="T21" fmla="*/ 7 h 205"/>
                  <a:gd name="T22" fmla="*/ 3 w 69"/>
                  <a:gd name="T23" fmla="*/ 7 h 205"/>
                  <a:gd name="T24" fmla="*/ 2 w 69"/>
                  <a:gd name="T25" fmla="*/ 7 h 205"/>
                  <a:gd name="T26" fmla="*/ 1 w 69"/>
                  <a:gd name="T27" fmla="*/ 7 h 205"/>
                  <a:gd name="T28" fmla="*/ 1 w 69"/>
                  <a:gd name="T29" fmla="*/ 1 h 205"/>
                  <a:gd name="T30" fmla="*/ 2 w 69"/>
                  <a:gd name="T31" fmla="*/ 1 h 205"/>
                  <a:gd name="T32" fmla="*/ 2 w 69"/>
                  <a:gd name="T33" fmla="*/ 1 h 205"/>
                  <a:gd name="T34" fmla="*/ 2 w 69"/>
                  <a:gd name="T35" fmla="*/ 1 h 205"/>
                  <a:gd name="T36" fmla="*/ 3 w 69"/>
                  <a:gd name="T37" fmla="*/ 1 h 205"/>
                  <a:gd name="T38" fmla="*/ 3 w 69"/>
                  <a:gd name="T39" fmla="*/ 1 h 20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9"/>
                  <a:gd name="T61" fmla="*/ 0 h 205"/>
                  <a:gd name="T62" fmla="*/ 69 w 69"/>
                  <a:gd name="T63" fmla="*/ 205 h 20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9" h="205">
                    <a:moveTo>
                      <a:pt x="69" y="21"/>
                    </a:moveTo>
                    <a:lnTo>
                      <a:pt x="69" y="0"/>
                    </a:lnTo>
                    <a:lnTo>
                      <a:pt x="69" y="4"/>
                    </a:lnTo>
                    <a:lnTo>
                      <a:pt x="69" y="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47" y="201"/>
                    </a:lnTo>
                    <a:lnTo>
                      <a:pt x="52" y="205"/>
                    </a:lnTo>
                    <a:lnTo>
                      <a:pt x="69" y="205"/>
                    </a:lnTo>
                    <a:lnTo>
                      <a:pt x="69" y="201"/>
                    </a:lnTo>
                    <a:lnTo>
                      <a:pt x="69" y="179"/>
                    </a:lnTo>
                    <a:lnTo>
                      <a:pt x="52" y="179"/>
                    </a:lnTo>
                    <a:lnTo>
                      <a:pt x="27" y="179"/>
                    </a:lnTo>
                    <a:lnTo>
                      <a:pt x="27" y="21"/>
                    </a:lnTo>
                    <a:lnTo>
                      <a:pt x="63" y="21"/>
                    </a:lnTo>
                    <a:lnTo>
                      <a:pt x="66" y="22"/>
                    </a:lnTo>
                    <a:lnTo>
                      <a:pt x="67" y="24"/>
                    </a:lnTo>
                    <a:lnTo>
                      <a:pt x="69" y="26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04" name="Rectangle 382"/>
              <p:cNvSpPr>
                <a:spLocks noChangeArrowheads="1"/>
              </p:cNvSpPr>
              <p:nvPr/>
            </p:nvSpPr>
            <p:spPr bwMode="auto">
              <a:xfrm>
                <a:off x="2540" y="2569"/>
                <a:ext cx="10" cy="4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805" name="Rectangle 383"/>
              <p:cNvSpPr>
                <a:spLocks noChangeArrowheads="1"/>
              </p:cNvSpPr>
              <p:nvPr/>
            </p:nvSpPr>
            <p:spPr bwMode="auto">
              <a:xfrm>
                <a:off x="2540" y="2550"/>
                <a:ext cx="10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806" name="Freeform 384"/>
              <p:cNvSpPr>
                <a:spLocks/>
              </p:cNvSpPr>
              <p:nvPr/>
            </p:nvSpPr>
            <p:spPr bwMode="auto">
              <a:xfrm>
                <a:off x="2560" y="2570"/>
                <a:ext cx="33" cy="48"/>
              </a:xfrm>
              <a:custGeom>
                <a:avLst/>
                <a:gdLst>
                  <a:gd name="T0" fmla="*/ 4 w 100"/>
                  <a:gd name="T1" fmla="*/ 4 h 144"/>
                  <a:gd name="T2" fmla="*/ 4 w 100"/>
                  <a:gd name="T3" fmla="*/ 3 h 144"/>
                  <a:gd name="T4" fmla="*/ 3 w 100"/>
                  <a:gd name="T5" fmla="*/ 3 h 144"/>
                  <a:gd name="T6" fmla="*/ 1 w 100"/>
                  <a:gd name="T7" fmla="*/ 2 h 144"/>
                  <a:gd name="T8" fmla="*/ 1 w 100"/>
                  <a:gd name="T9" fmla="*/ 1 h 144"/>
                  <a:gd name="T10" fmla="*/ 1 w 100"/>
                  <a:gd name="T11" fmla="*/ 1 h 144"/>
                  <a:gd name="T12" fmla="*/ 2 w 100"/>
                  <a:gd name="T13" fmla="*/ 1 h 144"/>
                  <a:gd name="T14" fmla="*/ 3 w 100"/>
                  <a:gd name="T15" fmla="*/ 1 h 144"/>
                  <a:gd name="T16" fmla="*/ 3 w 100"/>
                  <a:gd name="T17" fmla="*/ 1 h 144"/>
                  <a:gd name="T18" fmla="*/ 3 w 100"/>
                  <a:gd name="T19" fmla="*/ 1 h 144"/>
                  <a:gd name="T20" fmla="*/ 4 w 100"/>
                  <a:gd name="T21" fmla="*/ 1 h 144"/>
                  <a:gd name="T22" fmla="*/ 4 w 100"/>
                  <a:gd name="T23" fmla="*/ 1 h 144"/>
                  <a:gd name="T24" fmla="*/ 3 w 100"/>
                  <a:gd name="T25" fmla="*/ 1 h 144"/>
                  <a:gd name="T26" fmla="*/ 3 w 100"/>
                  <a:gd name="T27" fmla="*/ 0 h 144"/>
                  <a:gd name="T28" fmla="*/ 1 w 100"/>
                  <a:gd name="T29" fmla="*/ 0 h 144"/>
                  <a:gd name="T30" fmla="*/ 1 w 100"/>
                  <a:gd name="T31" fmla="*/ 0 h 144"/>
                  <a:gd name="T32" fmla="*/ 0 w 100"/>
                  <a:gd name="T33" fmla="*/ 1 h 144"/>
                  <a:gd name="T34" fmla="*/ 0 w 100"/>
                  <a:gd name="T35" fmla="*/ 2 h 144"/>
                  <a:gd name="T36" fmla="*/ 1 w 100"/>
                  <a:gd name="T37" fmla="*/ 2 h 144"/>
                  <a:gd name="T38" fmla="*/ 3 w 100"/>
                  <a:gd name="T39" fmla="*/ 4 h 144"/>
                  <a:gd name="T40" fmla="*/ 3 w 100"/>
                  <a:gd name="T41" fmla="*/ 4 h 144"/>
                  <a:gd name="T42" fmla="*/ 3 w 100"/>
                  <a:gd name="T43" fmla="*/ 4 h 144"/>
                  <a:gd name="T44" fmla="*/ 2 w 100"/>
                  <a:gd name="T45" fmla="*/ 5 h 144"/>
                  <a:gd name="T46" fmla="*/ 2 w 100"/>
                  <a:gd name="T47" fmla="*/ 5 h 144"/>
                  <a:gd name="T48" fmla="*/ 1 w 100"/>
                  <a:gd name="T49" fmla="*/ 4 h 144"/>
                  <a:gd name="T50" fmla="*/ 1 w 100"/>
                  <a:gd name="T51" fmla="*/ 4 h 144"/>
                  <a:gd name="T52" fmla="*/ 0 w 100"/>
                  <a:gd name="T53" fmla="*/ 4 h 144"/>
                  <a:gd name="T54" fmla="*/ 0 w 100"/>
                  <a:gd name="T55" fmla="*/ 4 h 144"/>
                  <a:gd name="T56" fmla="*/ 1 w 100"/>
                  <a:gd name="T57" fmla="*/ 5 h 144"/>
                  <a:gd name="T58" fmla="*/ 2 w 100"/>
                  <a:gd name="T59" fmla="*/ 5 h 144"/>
                  <a:gd name="T60" fmla="*/ 3 w 100"/>
                  <a:gd name="T61" fmla="*/ 5 h 144"/>
                  <a:gd name="T62" fmla="*/ 3 w 100"/>
                  <a:gd name="T63" fmla="*/ 5 h 144"/>
                  <a:gd name="T64" fmla="*/ 4 w 100"/>
                  <a:gd name="T65" fmla="*/ 4 h 144"/>
                  <a:gd name="T66" fmla="*/ 4 w 100"/>
                  <a:gd name="T67" fmla="*/ 4 h 144"/>
                  <a:gd name="T68" fmla="*/ 4 w 100"/>
                  <a:gd name="T69" fmla="*/ 4 h 1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0"/>
                  <a:gd name="T106" fmla="*/ 0 h 144"/>
                  <a:gd name="T107" fmla="*/ 100 w 100"/>
                  <a:gd name="T108" fmla="*/ 144 h 1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0" h="144">
                    <a:moveTo>
                      <a:pt x="100" y="104"/>
                    </a:moveTo>
                    <a:lnTo>
                      <a:pt x="98" y="89"/>
                    </a:lnTo>
                    <a:lnTo>
                      <a:pt x="79" y="70"/>
                    </a:lnTo>
                    <a:lnTo>
                      <a:pt x="34" y="44"/>
                    </a:lnTo>
                    <a:lnTo>
                      <a:pt x="32" y="36"/>
                    </a:lnTo>
                    <a:lnTo>
                      <a:pt x="34" y="26"/>
                    </a:lnTo>
                    <a:lnTo>
                      <a:pt x="52" y="20"/>
                    </a:lnTo>
                    <a:lnTo>
                      <a:pt x="69" y="25"/>
                    </a:lnTo>
                    <a:lnTo>
                      <a:pt x="74" y="40"/>
                    </a:lnTo>
                    <a:lnTo>
                      <a:pt x="74" y="36"/>
                    </a:lnTo>
                    <a:lnTo>
                      <a:pt x="100" y="36"/>
                    </a:lnTo>
                    <a:lnTo>
                      <a:pt x="100" y="40"/>
                    </a:lnTo>
                    <a:lnTo>
                      <a:pt x="92" y="15"/>
                    </a:lnTo>
                    <a:lnTo>
                      <a:pt x="71" y="1"/>
                    </a:lnTo>
                    <a:lnTo>
                      <a:pt x="39" y="0"/>
                    </a:lnTo>
                    <a:lnTo>
                      <a:pt x="21" y="6"/>
                    </a:lnTo>
                    <a:lnTo>
                      <a:pt x="8" y="24"/>
                    </a:lnTo>
                    <a:lnTo>
                      <a:pt x="7" y="44"/>
                    </a:lnTo>
                    <a:lnTo>
                      <a:pt x="18" y="63"/>
                    </a:lnTo>
                    <a:lnTo>
                      <a:pt x="75" y="97"/>
                    </a:lnTo>
                    <a:lnTo>
                      <a:pt x="79" y="104"/>
                    </a:lnTo>
                    <a:lnTo>
                      <a:pt x="76" y="115"/>
                    </a:lnTo>
                    <a:lnTo>
                      <a:pt x="61" y="128"/>
                    </a:lnTo>
                    <a:lnTo>
                      <a:pt x="45" y="128"/>
                    </a:lnTo>
                    <a:lnTo>
                      <a:pt x="34" y="117"/>
                    </a:lnTo>
                    <a:lnTo>
                      <a:pt x="32" y="98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22" y="140"/>
                    </a:lnTo>
                    <a:lnTo>
                      <a:pt x="52" y="144"/>
                    </a:lnTo>
                    <a:lnTo>
                      <a:pt x="71" y="142"/>
                    </a:lnTo>
                    <a:lnTo>
                      <a:pt x="92" y="130"/>
                    </a:lnTo>
                    <a:lnTo>
                      <a:pt x="99" y="115"/>
                    </a:lnTo>
                    <a:lnTo>
                      <a:pt x="100" y="98"/>
                    </a:lnTo>
                    <a:lnTo>
                      <a:pt x="100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07" name="Freeform 385"/>
              <p:cNvSpPr>
                <a:spLocks/>
              </p:cNvSpPr>
              <p:nvPr/>
            </p:nvSpPr>
            <p:spPr bwMode="auto">
              <a:xfrm>
                <a:off x="2623" y="2570"/>
                <a:ext cx="17" cy="49"/>
              </a:xfrm>
              <a:custGeom>
                <a:avLst/>
                <a:gdLst>
                  <a:gd name="T0" fmla="*/ 0 w 52"/>
                  <a:gd name="T1" fmla="*/ 5 h 148"/>
                  <a:gd name="T2" fmla="*/ 0 w 52"/>
                  <a:gd name="T3" fmla="*/ 5 h 148"/>
                  <a:gd name="T4" fmla="*/ 0 w 52"/>
                  <a:gd name="T5" fmla="*/ 5 h 148"/>
                  <a:gd name="T6" fmla="*/ 1 w 52"/>
                  <a:gd name="T7" fmla="*/ 5 h 148"/>
                  <a:gd name="T8" fmla="*/ 1 w 52"/>
                  <a:gd name="T9" fmla="*/ 5 h 148"/>
                  <a:gd name="T10" fmla="*/ 1 w 52"/>
                  <a:gd name="T11" fmla="*/ 5 h 148"/>
                  <a:gd name="T12" fmla="*/ 2 w 52"/>
                  <a:gd name="T13" fmla="*/ 5 h 148"/>
                  <a:gd name="T14" fmla="*/ 2 w 52"/>
                  <a:gd name="T15" fmla="*/ 4 h 148"/>
                  <a:gd name="T16" fmla="*/ 2 w 52"/>
                  <a:gd name="T17" fmla="*/ 4 h 148"/>
                  <a:gd name="T18" fmla="*/ 2 w 52"/>
                  <a:gd name="T19" fmla="*/ 3 h 148"/>
                  <a:gd name="T20" fmla="*/ 2 w 52"/>
                  <a:gd name="T21" fmla="*/ 2 h 148"/>
                  <a:gd name="T22" fmla="*/ 2 w 52"/>
                  <a:gd name="T23" fmla="*/ 1 h 148"/>
                  <a:gd name="T24" fmla="*/ 2 w 52"/>
                  <a:gd name="T25" fmla="*/ 1 h 148"/>
                  <a:gd name="T26" fmla="*/ 1 w 52"/>
                  <a:gd name="T27" fmla="*/ 0 h 148"/>
                  <a:gd name="T28" fmla="*/ 1 w 52"/>
                  <a:gd name="T29" fmla="*/ 0 h 148"/>
                  <a:gd name="T30" fmla="*/ 1 w 52"/>
                  <a:gd name="T31" fmla="*/ 0 h 148"/>
                  <a:gd name="T32" fmla="*/ 0 w 52"/>
                  <a:gd name="T33" fmla="*/ 0 h 148"/>
                  <a:gd name="T34" fmla="*/ 0 w 52"/>
                  <a:gd name="T35" fmla="*/ 0 h 148"/>
                  <a:gd name="T36" fmla="*/ 0 w 52"/>
                  <a:gd name="T37" fmla="*/ 0 h 148"/>
                  <a:gd name="T38" fmla="*/ 0 w 52"/>
                  <a:gd name="T39" fmla="*/ 0 h 148"/>
                  <a:gd name="T40" fmla="*/ 0 w 52"/>
                  <a:gd name="T41" fmla="*/ 1 h 148"/>
                  <a:gd name="T42" fmla="*/ 0 w 52"/>
                  <a:gd name="T43" fmla="*/ 1 h 148"/>
                  <a:gd name="T44" fmla="*/ 1 w 52"/>
                  <a:gd name="T45" fmla="*/ 1 h 148"/>
                  <a:gd name="T46" fmla="*/ 1 w 52"/>
                  <a:gd name="T47" fmla="*/ 1 h 148"/>
                  <a:gd name="T48" fmla="*/ 1 w 52"/>
                  <a:gd name="T49" fmla="*/ 1 h 148"/>
                  <a:gd name="T50" fmla="*/ 1 w 52"/>
                  <a:gd name="T51" fmla="*/ 2 h 148"/>
                  <a:gd name="T52" fmla="*/ 1 w 52"/>
                  <a:gd name="T53" fmla="*/ 3 h 148"/>
                  <a:gd name="T54" fmla="*/ 1 w 52"/>
                  <a:gd name="T55" fmla="*/ 3 h 148"/>
                  <a:gd name="T56" fmla="*/ 1 w 52"/>
                  <a:gd name="T57" fmla="*/ 4 h 148"/>
                  <a:gd name="T58" fmla="*/ 1 w 52"/>
                  <a:gd name="T59" fmla="*/ 4 h 148"/>
                  <a:gd name="T60" fmla="*/ 1 w 52"/>
                  <a:gd name="T61" fmla="*/ 5 h 148"/>
                  <a:gd name="T62" fmla="*/ 0 w 52"/>
                  <a:gd name="T63" fmla="*/ 5 h 148"/>
                  <a:gd name="T64" fmla="*/ 0 w 52"/>
                  <a:gd name="T65" fmla="*/ 5 h 148"/>
                  <a:gd name="T66" fmla="*/ 0 w 52"/>
                  <a:gd name="T67" fmla="*/ 5 h 14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"/>
                  <a:gd name="T103" fmla="*/ 0 h 148"/>
                  <a:gd name="T104" fmla="*/ 52 w 52"/>
                  <a:gd name="T105" fmla="*/ 148 h 14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" h="148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48"/>
                    </a:lnTo>
                    <a:lnTo>
                      <a:pt x="20" y="145"/>
                    </a:lnTo>
                    <a:lnTo>
                      <a:pt x="32" y="141"/>
                    </a:lnTo>
                    <a:lnTo>
                      <a:pt x="40" y="133"/>
                    </a:lnTo>
                    <a:lnTo>
                      <a:pt x="46" y="123"/>
                    </a:lnTo>
                    <a:lnTo>
                      <a:pt x="50" y="111"/>
                    </a:lnTo>
                    <a:lnTo>
                      <a:pt x="51" y="99"/>
                    </a:lnTo>
                    <a:lnTo>
                      <a:pt x="52" y="74"/>
                    </a:lnTo>
                    <a:lnTo>
                      <a:pt x="51" y="52"/>
                    </a:lnTo>
                    <a:lnTo>
                      <a:pt x="49" y="35"/>
                    </a:lnTo>
                    <a:lnTo>
                      <a:pt x="44" y="22"/>
                    </a:lnTo>
                    <a:lnTo>
                      <a:pt x="38" y="13"/>
                    </a:lnTo>
                    <a:lnTo>
                      <a:pt x="31" y="7"/>
                    </a:lnTo>
                    <a:lnTo>
                      <a:pt x="24" y="2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8" y="22"/>
                    </a:lnTo>
                    <a:lnTo>
                      <a:pt x="15" y="26"/>
                    </a:lnTo>
                    <a:lnTo>
                      <a:pt x="21" y="32"/>
                    </a:lnTo>
                    <a:lnTo>
                      <a:pt x="25" y="40"/>
                    </a:lnTo>
                    <a:lnTo>
                      <a:pt x="30" y="57"/>
                    </a:lnTo>
                    <a:lnTo>
                      <a:pt x="31" y="74"/>
                    </a:lnTo>
                    <a:lnTo>
                      <a:pt x="30" y="95"/>
                    </a:lnTo>
                    <a:lnTo>
                      <a:pt x="25" y="113"/>
                    </a:lnTo>
                    <a:lnTo>
                      <a:pt x="21" y="120"/>
                    </a:lnTo>
                    <a:lnTo>
                      <a:pt x="15" y="125"/>
                    </a:lnTo>
                    <a:lnTo>
                      <a:pt x="8" y="130"/>
                    </a:lnTo>
                    <a:lnTo>
                      <a:pt x="0" y="132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08" name="Freeform 386"/>
              <p:cNvSpPr>
                <a:spLocks/>
              </p:cNvSpPr>
              <p:nvPr/>
            </p:nvSpPr>
            <p:spPr bwMode="auto">
              <a:xfrm>
                <a:off x="2605" y="2570"/>
                <a:ext cx="18" cy="67"/>
              </a:xfrm>
              <a:custGeom>
                <a:avLst/>
                <a:gdLst>
                  <a:gd name="T0" fmla="*/ 2 w 53"/>
                  <a:gd name="T1" fmla="*/ 1 h 202"/>
                  <a:gd name="T2" fmla="*/ 2 w 53"/>
                  <a:gd name="T3" fmla="*/ 0 h 202"/>
                  <a:gd name="T4" fmla="*/ 2 w 53"/>
                  <a:gd name="T5" fmla="*/ 0 h 202"/>
                  <a:gd name="T6" fmla="*/ 1 w 53"/>
                  <a:gd name="T7" fmla="*/ 1 h 202"/>
                  <a:gd name="T8" fmla="*/ 1 w 53"/>
                  <a:gd name="T9" fmla="*/ 1 h 202"/>
                  <a:gd name="T10" fmla="*/ 1 w 53"/>
                  <a:gd name="T11" fmla="*/ 0 h 202"/>
                  <a:gd name="T12" fmla="*/ 0 w 53"/>
                  <a:gd name="T13" fmla="*/ 0 h 202"/>
                  <a:gd name="T14" fmla="*/ 0 w 53"/>
                  <a:gd name="T15" fmla="*/ 7 h 202"/>
                  <a:gd name="T16" fmla="*/ 1 w 53"/>
                  <a:gd name="T17" fmla="*/ 7 h 202"/>
                  <a:gd name="T18" fmla="*/ 1 w 53"/>
                  <a:gd name="T19" fmla="*/ 5 h 202"/>
                  <a:gd name="T20" fmla="*/ 1 w 53"/>
                  <a:gd name="T21" fmla="*/ 5 h 202"/>
                  <a:gd name="T22" fmla="*/ 1 w 53"/>
                  <a:gd name="T23" fmla="*/ 5 h 202"/>
                  <a:gd name="T24" fmla="*/ 2 w 53"/>
                  <a:gd name="T25" fmla="*/ 5 h 202"/>
                  <a:gd name="T26" fmla="*/ 2 w 53"/>
                  <a:gd name="T27" fmla="*/ 5 h 202"/>
                  <a:gd name="T28" fmla="*/ 2 w 53"/>
                  <a:gd name="T29" fmla="*/ 5 h 202"/>
                  <a:gd name="T30" fmla="*/ 1 w 53"/>
                  <a:gd name="T31" fmla="*/ 5 h 202"/>
                  <a:gd name="T32" fmla="*/ 1 w 53"/>
                  <a:gd name="T33" fmla="*/ 4 h 202"/>
                  <a:gd name="T34" fmla="*/ 1 w 53"/>
                  <a:gd name="T35" fmla="*/ 3 h 202"/>
                  <a:gd name="T36" fmla="*/ 1 w 53"/>
                  <a:gd name="T37" fmla="*/ 2 h 202"/>
                  <a:gd name="T38" fmla="*/ 1 w 53"/>
                  <a:gd name="T39" fmla="*/ 1 h 202"/>
                  <a:gd name="T40" fmla="*/ 2 w 53"/>
                  <a:gd name="T41" fmla="*/ 1 h 20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"/>
                  <a:gd name="T64" fmla="*/ 0 h 202"/>
                  <a:gd name="T65" fmla="*/ 53 w 53"/>
                  <a:gd name="T66" fmla="*/ 202 h 20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" h="202">
                    <a:moveTo>
                      <a:pt x="53" y="21"/>
                    </a:moveTo>
                    <a:lnTo>
                      <a:pt x="53" y="0"/>
                    </a:lnTo>
                    <a:lnTo>
                      <a:pt x="53" y="6"/>
                    </a:lnTo>
                    <a:lnTo>
                      <a:pt x="31" y="14"/>
                    </a:lnTo>
                    <a:lnTo>
                      <a:pt x="26" y="21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26" y="202"/>
                    </a:lnTo>
                    <a:lnTo>
                      <a:pt x="26" y="128"/>
                    </a:lnTo>
                    <a:lnTo>
                      <a:pt x="26" y="132"/>
                    </a:lnTo>
                    <a:lnTo>
                      <a:pt x="37" y="144"/>
                    </a:lnTo>
                    <a:lnTo>
                      <a:pt x="53" y="148"/>
                    </a:lnTo>
                    <a:lnTo>
                      <a:pt x="53" y="128"/>
                    </a:lnTo>
                    <a:lnTo>
                      <a:pt x="53" y="132"/>
                    </a:lnTo>
                    <a:lnTo>
                      <a:pt x="37" y="128"/>
                    </a:lnTo>
                    <a:lnTo>
                      <a:pt x="30" y="114"/>
                    </a:lnTo>
                    <a:lnTo>
                      <a:pt x="26" y="80"/>
                    </a:lnTo>
                    <a:lnTo>
                      <a:pt x="30" y="43"/>
                    </a:lnTo>
                    <a:lnTo>
                      <a:pt x="37" y="27"/>
                    </a:lnTo>
                    <a:lnTo>
                      <a:pt x="53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09" name="Freeform 387"/>
              <p:cNvSpPr>
                <a:spLocks/>
              </p:cNvSpPr>
              <p:nvPr/>
            </p:nvSpPr>
            <p:spPr bwMode="auto">
              <a:xfrm>
                <a:off x="2670" y="2603"/>
                <a:ext cx="16" cy="15"/>
              </a:xfrm>
              <a:custGeom>
                <a:avLst/>
                <a:gdLst>
                  <a:gd name="T0" fmla="*/ 0 w 48"/>
                  <a:gd name="T1" fmla="*/ 1 h 46"/>
                  <a:gd name="T2" fmla="*/ 0 w 48"/>
                  <a:gd name="T3" fmla="*/ 2 h 46"/>
                  <a:gd name="T4" fmla="*/ 0 w 48"/>
                  <a:gd name="T5" fmla="*/ 2 h 46"/>
                  <a:gd name="T6" fmla="*/ 1 w 48"/>
                  <a:gd name="T7" fmla="*/ 2 h 46"/>
                  <a:gd name="T8" fmla="*/ 1 w 48"/>
                  <a:gd name="T9" fmla="*/ 1 h 46"/>
                  <a:gd name="T10" fmla="*/ 1 w 48"/>
                  <a:gd name="T11" fmla="*/ 1 h 46"/>
                  <a:gd name="T12" fmla="*/ 2 w 48"/>
                  <a:gd name="T13" fmla="*/ 1 h 46"/>
                  <a:gd name="T14" fmla="*/ 2 w 48"/>
                  <a:gd name="T15" fmla="*/ 1 h 46"/>
                  <a:gd name="T16" fmla="*/ 2 w 48"/>
                  <a:gd name="T17" fmla="*/ 0 h 46"/>
                  <a:gd name="T18" fmla="*/ 2 w 48"/>
                  <a:gd name="T19" fmla="*/ 0 h 46"/>
                  <a:gd name="T20" fmla="*/ 1 w 48"/>
                  <a:gd name="T21" fmla="*/ 0 h 46"/>
                  <a:gd name="T22" fmla="*/ 1 w 48"/>
                  <a:gd name="T23" fmla="*/ 0 h 46"/>
                  <a:gd name="T24" fmla="*/ 1 w 48"/>
                  <a:gd name="T25" fmla="*/ 0 h 46"/>
                  <a:gd name="T26" fmla="*/ 1 w 48"/>
                  <a:gd name="T27" fmla="*/ 1 h 46"/>
                  <a:gd name="T28" fmla="*/ 0 w 48"/>
                  <a:gd name="T29" fmla="*/ 1 h 46"/>
                  <a:gd name="T30" fmla="*/ 0 w 48"/>
                  <a:gd name="T31" fmla="*/ 1 h 46"/>
                  <a:gd name="T32" fmla="*/ 0 w 48"/>
                  <a:gd name="T33" fmla="*/ 1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46"/>
                  <a:gd name="T53" fmla="*/ 48 w 48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46">
                    <a:moveTo>
                      <a:pt x="0" y="26"/>
                    </a:moveTo>
                    <a:lnTo>
                      <a:pt x="0" y="46"/>
                    </a:lnTo>
                    <a:lnTo>
                      <a:pt x="11" y="45"/>
                    </a:lnTo>
                    <a:lnTo>
                      <a:pt x="20" y="44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1" y="29"/>
                    </a:lnTo>
                    <a:lnTo>
                      <a:pt x="44" y="20"/>
                    </a:lnTo>
                    <a:lnTo>
                      <a:pt x="47" y="11"/>
                    </a:lnTo>
                    <a:lnTo>
                      <a:pt x="48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4" y="11"/>
                    </a:lnTo>
                    <a:lnTo>
                      <a:pt x="19" y="19"/>
                    </a:lnTo>
                    <a:lnTo>
                      <a:pt x="11" y="26"/>
                    </a:lnTo>
                    <a:lnTo>
                      <a:pt x="0" y="3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10" name="Freeform 388"/>
              <p:cNvSpPr>
                <a:spLocks/>
              </p:cNvSpPr>
              <p:nvPr/>
            </p:nvSpPr>
            <p:spPr bwMode="auto">
              <a:xfrm>
                <a:off x="2670" y="2570"/>
                <a:ext cx="16" cy="26"/>
              </a:xfrm>
              <a:custGeom>
                <a:avLst/>
                <a:gdLst>
                  <a:gd name="T0" fmla="*/ 0 w 48"/>
                  <a:gd name="T1" fmla="*/ 2 h 78"/>
                  <a:gd name="T2" fmla="*/ 0 w 48"/>
                  <a:gd name="T3" fmla="*/ 3 h 78"/>
                  <a:gd name="T4" fmla="*/ 2 w 48"/>
                  <a:gd name="T5" fmla="*/ 3 h 78"/>
                  <a:gd name="T6" fmla="*/ 2 w 48"/>
                  <a:gd name="T7" fmla="*/ 3 h 78"/>
                  <a:gd name="T8" fmla="*/ 2 w 48"/>
                  <a:gd name="T9" fmla="*/ 2 h 78"/>
                  <a:gd name="T10" fmla="*/ 2 w 48"/>
                  <a:gd name="T11" fmla="*/ 1 h 78"/>
                  <a:gd name="T12" fmla="*/ 2 w 48"/>
                  <a:gd name="T13" fmla="*/ 1 h 78"/>
                  <a:gd name="T14" fmla="*/ 1 w 48"/>
                  <a:gd name="T15" fmla="*/ 1 h 78"/>
                  <a:gd name="T16" fmla="*/ 1 w 48"/>
                  <a:gd name="T17" fmla="*/ 1 h 78"/>
                  <a:gd name="T18" fmla="*/ 1 w 48"/>
                  <a:gd name="T19" fmla="*/ 0 h 78"/>
                  <a:gd name="T20" fmla="*/ 0 w 48"/>
                  <a:gd name="T21" fmla="*/ 0 h 78"/>
                  <a:gd name="T22" fmla="*/ 0 w 48"/>
                  <a:gd name="T23" fmla="*/ 0 h 78"/>
                  <a:gd name="T24" fmla="*/ 0 w 48"/>
                  <a:gd name="T25" fmla="*/ 0 h 78"/>
                  <a:gd name="T26" fmla="*/ 0 w 48"/>
                  <a:gd name="T27" fmla="*/ 1 h 78"/>
                  <a:gd name="T28" fmla="*/ 0 w 48"/>
                  <a:gd name="T29" fmla="*/ 1 h 78"/>
                  <a:gd name="T30" fmla="*/ 1 w 48"/>
                  <a:gd name="T31" fmla="*/ 1 h 78"/>
                  <a:gd name="T32" fmla="*/ 1 w 48"/>
                  <a:gd name="T33" fmla="*/ 1 h 78"/>
                  <a:gd name="T34" fmla="*/ 1 w 48"/>
                  <a:gd name="T35" fmla="*/ 1 h 78"/>
                  <a:gd name="T36" fmla="*/ 1 w 48"/>
                  <a:gd name="T37" fmla="*/ 2 h 78"/>
                  <a:gd name="T38" fmla="*/ 1 w 48"/>
                  <a:gd name="T39" fmla="*/ 2 h 78"/>
                  <a:gd name="T40" fmla="*/ 0 w 48"/>
                  <a:gd name="T41" fmla="*/ 2 h 7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"/>
                  <a:gd name="T64" fmla="*/ 0 h 78"/>
                  <a:gd name="T65" fmla="*/ 48 w 48"/>
                  <a:gd name="T66" fmla="*/ 78 h 7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" h="78">
                    <a:moveTo>
                      <a:pt x="0" y="63"/>
                    </a:moveTo>
                    <a:lnTo>
                      <a:pt x="0" y="78"/>
                    </a:lnTo>
                    <a:lnTo>
                      <a:pt x="48" y="78"/>
                    </a:lnTo>
                    <a:lnTo>
                      <a:pt x="48" y="68"/>
                    </a:lnTo>
                    <a:lnTo>
                      <a:pt x="48" y="53"/>
                    </a:lnTo>
                    <a:lnTo>
                      <a:pt x="46" y="40"/>
                    </a:lnTo>
                    <a:lnTo>
                      <a:pt x="43" y="29"/>
                    </a:lnTo>
                    <a:lnTo>
                      <a:pt x="38" y="21"/>
                    </a:lnTo>
                    <a:lnTo>
                      <a:pt x="31" y="14"/>
                    </a:lnTo>
                    <a:lnTo>
                      <a:pt x="23" y="9"/>
                    </a:lnTo>
                    <a:lnTo>
                      <a:pt x="13" y="7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11" y="22"/>
                    </a:lnTo>
                    <a:lnTo>
                      <a:pt x="19" y="28"/>
                    </a:lnTo>
                    <a:lnTo>
                      <a:pt x="22" y="33"/>
                    </a:lnTo>
                    <a:lnTo>
                      <a:pt x="24" y="40"/>
                    </a:lnTo>
                    <a:lnTo>
                      <a:pt x="26" y="51"/>
                    </a:lnTo>
                    <a:lnTo>
                      <a:pt x="26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11" name="Freeform 389"/>
              <p:cNvSpPr>
                <a:spLocks/>
              </p:cNvSpPr>
              <p:nvPr/>
            </p:nvSpPr>
            <p:spPr bwMode="auto">
              <a:xfrm>
                <a:off x="2653" y="2570"/>
                <a:ext cx="17" cy="48"/>
              </a:xfrm>
              <a:custGeom>
                <a:avLst/>
                <a:gdLst>
                  <a:gd name="T0" fmla="*/ 2 w 51"/>
                  <a:gd name="T1" fmla="*/ 1 h 145"/>
                  <a:gd name="T2" fmla="*/ 2 w 51"/>
                  <a:gd name="T3" fmla="*/ 0 h 145"/>
                  <a:gd name="T4" fmla="*/ 2 w 51"/>
                  <a:gd name="T5" fmla="*/ 0 h 145"/>
                  <a:gd name="T6" fmla="*/ 2 w 51"/>
                  <a:gd name="T7" fmla="*/ 0 h 145"/>
                  <a:gd name="T8" fmla="*/ 1 w 51"/>
                  <a:gd name="T9" fmla="*/ 0 h 145"/>
                  <a:gd name="T10" fmla="*/ 0 w 51"/>
                  <a:gd name="T11" fmla="*/ 1 h 145"/>
                  <a:gd name="T12" fmla="*/ 0 w 51"/>
                  <a:gd name="T13" fmla="*/ 2 h 145"/>
                  <a:gd name="T14" fmla="*/ 0 w 51"/>
                  <a:gd name="T15" fmla="*/ 4 h 145"/>
                  <a:gd name="T16" fmla="*/ 0 w 51"/>
                  <a:gd name="T17" fmla="*/ 5 h 145"/>
                  <a:gd name="T18" fmla="*/ 1 w 51"/>
                  <a:gd name="T19" fmla="*/ 5 h 145"/>
                  <a:gd name="T20" fmla="*/ 2 w 51"/>
                  <a:gd name="T21" fmla="*/ 5 h 145"/>
                  <a:gd name="T22" fmla="*/ 2 w 51"/>
                  <a:gd name="T23" fmla="*/ 5 h 145"/>
                  <a:gd name="T24" fmla="*/ 2 w 51"/>
                  <a:gd name="T25" fmla="*/ 5 h 145"/>
                  <a:gd name="T26" fmla="*/ 1 w 51"/>
                  <a:gd name="T27" fmla="*/ 5 h 145"/>
                  <a:gd name="T28" fmla="*/ 1 w 51"/>
                  <a:gd name="T29" fmla="*/ 4 h 145"/>
                  <a:gd name="T30" fmla="*/ 1 w 51"/>
                  <a:gd name="T31" fmla="*/ 3 h 145"/>
                  <a:gd name="T32" fmla="*/ 1 w 51"/>
                  <a:gd name="T33" fmla="*/ 3 h 145"/>
                  <a:gd name="T34" fmla="*/ 2 w 51"/>
                  <a:gd name="T35" fmla="*/ 3 h 145"/>
                  <a:gd name="T36" fmla="*/ 2 w 51"/>
                  <a:gd name="T37" fmla="*/ 2 h 145"/>
                  <a:gd name="T38" fmla="*/ 1 w 51"/>
                  <a:gd name="T39" fmla="*/ 2 h 145"/>
                  <a:gd name="T40" fmla="*/ 1 w 51"/>
                  <a:gd name="T41" fmla="*/ 2 h 145"/>
                  <a:gd name="T42" fmla="*/ 1 w 51"/>
                  <a:gd name="T43" fmla="*/ 1 h 145"/>
                  <a:gd name="T44" fmla="*/ 1 w 51"/>
                  <a:gd name="T45" fmla="*/ 1 h 145"/>
                  <a:gd name="T46" fmla="*/ 2 w 51"/>
                  <a:gd name="T47" fmla="*/ 1 h 14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1"/>
                  <a:gd name="T73" fmla="*/ 0 h 145"/>
                  <a:gd name="T74" fmla="*/ 51 w 51"/>
                  <a:gd name="T75" fmla="*/ 145 h 14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1" h="145">
                    <a:moveTo>
                      <a:pt x="51" y="21"/>
                    </a:moveTo>
                    <a:lnTo>
                      <a:pt x="51" y="0"/>
                    </a:lnTo>
                    <a:lnTo>
                      <a:pt x="51" y="6"/>
                    </a:lnTo>
                    <a:lnTo>
                      <a:pt x="51" y="0"/>
                    </a:lnTo>
                    <a:lnTo>
                      <a:pt x="22" y="6"/>
                    </a:lnTo>
                    <a:lnTo>
                      <a:pt x="7" y="21"/>
                    </a:lnTo>
                    <a:lnTo>
                      <a:pt x="0" y="46"/>
                    </a:lnTo>
                    <a:lnTo>
                      <a:pt x="0" y="99"/>
                    </a:lnTo>
                    <a:lnTo>
                      <a:pt x="8" y="128"/>
                    </a:lnTo>
                    <a:lnTo>
                      <a:pt x="22" y="141"/>
                    </a:lnTo>
                    <a:lnTo>
                      <a:pt x="51" y="145"/>
                    </a:lnTo>
                    <a:lnTo>
                      <a:pt x="51" y="125"/>
                    </a:lnTo>
                    <a:lnTo>
                      <a:pt x="51" y="130"/>
                    </a:lnTo>
                    <a:lnTo>
                      <a:pt x="38" y="128"/>
                    </a:lnTo>
                    <a:lnTo>
                      <a:pt x="27" y="114"/>
                    </a:lnTo>
                    <a:lnTo>
                      <a:pt x="25" y="83"/>
                    </a:lnTo>
                    <a:lnTo>
                      <a:pt x="19" y="78"/>
                    </a:lnTo>
                    <a:lnTo>
                      <a:pt x="51" y="78"/>
                    </a:lnTo>
                    <a:lnTo>
                      <a:pt x="51" y="63"/>
                    </a:lnTo>
                    <a:lnTo>
                      <a:pt x="19" y="63"/>
                    </a:lnTo>
                    <a:lnTo>
                      <a:pt x="25" y="63"/>
                    </a:lnTo>
                    <a:lnTo>
                      <a:pt x="27" y="39"/>
                    </a:lnTo>
                    <a:lnTo>
                      <a:pt x="32" y="26"/>
                    </a:lnTo>
                    <a:lnTo>
                      <a:pt x="5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12" name="Freeform 390"/>
              <p:cNvSpPr>
                <a:spLocks/>
              </p:cNvSpPr>
              <p:nvPr/>
            </p:nvSpPr>
            <p:spPr bwMode="auto">
              <a:xfrm>
                <a:off x="2701" y="2570"/>
                <a:ext cx="21" cy="47"/>
              </a:xfrm>
              <a:custGeom>
                <a:avLst/>
                <a:gdLst>
                  <a:gd name="T0" fmla="*/ 1 w 65"/>
                  <a:gd name="T1" fmla="*/ 0 h 141"/>
                  <a:gd name="T2" fmla="*/ 0 w 65"/>
                  <a:gd name="T3" fmla="*/ 0 h 141"/>
                  <a:gd name="T4" fmla="*/ 0 w 65"/>
                  <a:gd name="T5" fmla="*/ 5 h 141"/>
                  <a:gd name="T6" fmla="*/ 1 w 65"/>
                  <a:gd name="T7" fmla="*/ 5 h 141"/>
                  <a:gd name="T8" fmla="*/ 1 w 65"/>
                  <a:gd name="T9" fmla="*/ 2 h 141"/>
                  <a:gd name="T10" fmla="*/ 1 w 65"/>
                  <a:gd name="T11" fmla="*/ 2 h 141"/>
                  <a:gd name="T12" fmla="*/ 1 w 65"/>
                  <a:gd name="T13" fmla="*/ 2 h 141"/>
                  <a:gd name="T14" fmla="*/ 1 w 65"/>
                  <a:gd name="T15" fmla="*/ 1 h 141"/>
                  <a:gd name="T16" fmla="*/ 1 w 65"/>
                  <a:gd name="T17" fmla="*/ 1 h 141"/>
                  <a:gd name="T18" fmla="*/ 2 w 65"/>
                  <a:gd name="T19" fmla="*/ 1 h 141"/>
                  <a:gd name="T20" fmla="*/ 2 w 65"/>
                  <a:gd name="T21" fmla="*/ 1 h 141"/>
                  <a:gd name="T22" fmla="*/ 2 w 65"/>
                  <a:gd name="T23" fmla="*/ 1 h 141"/>
                  <a:gd name="T24" fmla="*/ 2 w 65"/>
                  <a:gd name="T25" fmla="*/ 0 h 141"/>
                  <a:gd name="T26" fmla="*/ 2 w 65"/>
                  <a:gd name="T27" fmla="*/ 0 h 141"/>
                  <a:gd name="T28" fmla="*/ 1 w 65"/>
                  <a:gd name="T29" fmla="*/ 0 h 141"/>
                  <a:gd name="T30" fmla="*/ 1 w 65"/>
                  <a:gd name="T31" fmla="*/ 0 h 141"/>
                  <a:gd name="T32" fmla="*/ 1 w 65"/>
                  <a:gd name="T33" fmla="*/ 1 h 141"/>
                  <a:gd name="T34" fmla="*/ 1 w 65"/>
                  <a:gd name="T35" fmla="*/ 1 h 141"/>
                  <a:gd name="T36" fmla="*/ 1 w 65"/>
                  <a:gd name="T37" fmla="*/ 0 h 1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41"/>
                  <a:gd name="T59" fmla="*/ 65 w 65"/>
                  <a:gd name="T60" fmla="*/ 141 h 14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41">
                    <a:moveTo>
                      <a:pt x="20" y="0"/>
                    </a:moveTo>
                    <a:lnTo>
                      <a:pt x="0" y="0"/>
                    </a:lnTo>
                    <a:lnTo>
                      <a:pt x="0" y="141"/>
                    </a:lnTo>
                    <a:lnTo>
                      <a:pt x="20" y="141"/>
                    </a:lnTo>
                    <a:lnTo>
                      <a:pt x="20" y="57"/>
                    </a:lnTo>
                    <a:lnTo>
                      <a:pt x="20" y="63"/>
                    </a:lnTo>
                    <a:lnTo>
                      <a:pt x="22" y="47"/>
                    </a:lnTo>
                    <a:lnTo>
                      <a:pt x="28" y="34"/>
                    </a:lnTo>
                    <a:lnTo>
                      <a:pt x="39" y="25"/>
                    </a:lnTo>
                    <a:lnTo>
                      <a:pt x="47" y="22"/>
                    </a:lnTo>
                    <a:lnTo>
                      <a:pt x="55" y="21"/>
                    </a:lnTo>
                    <a:lnTo>
                      <a:pt x="65" y="2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30" y="11"/>
                    </a:lnTo>
                    <a:lnTo>
                      <a:pt x="26" y="21"/>
                    </a:lnTo>
                    <a:lnTo>
                      <a:pt x="20" y="2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13" name="Freeform 391"/>
              <p:cNvSpPr>
                <a:spLocks/>
              </p:cNvSpPr>
              <p:nvPr/>
            </p:nvSpPr>
            <p:spPr bwMode="auto">
              <a:xfrm>
                <a:off x="2729" y="2570"/>
                <a:ext cx="34" cy="48"/>
              </a:xfrm>
              <a:custGeom>
                <a:avLst/>
                <a:gdLst>
                  <a:gd name="T0" fmla="*/ 4 w 101"/>
                  <a:gd name="T1" fmla="*/ 4 h 144"/>
                  <a:gd name="T2" fmla="*/ 4 w 101"/>
                  <a:gd name="T3" fmla="*/ 3 h 144"/>
                  <a:gd name="T4" fmla="*/ 3 w 101"/>
                  <a:gd name="T5" fmla="*/ 3 h 144"/>
                  <a:gd name="T6" fmla="*/ 1 w 101"/>
                  <a:gd name="T7" fmla="*/ 2 h 144"/>
                  <a:gd name="T8" fmla="*/ 1 w 101"/>
                  <a:gd name="T9" fmla="*/ 1 h 144"/>
                  <a:gd name="T10" fmla="*/ 1 w 101"/>
                  <a:gd name="T11" fmla="*/ 1 h 144"/>
                  <a:gd name="T12" fmla="*/ 2 w 101"/>
                  <a:gd name="T13" fmla="*/ 1 h 144"/>
                  <a:gd name="T14" fmla="*/ 3 w 101"/>
                  <a:gd name="T15" fmla="*/ 1 h 144"/>
                  <a:gd name="T16" fmla="*/ 3 w 101"/>
                  <a:gd name="T17" fmla="*/ 1 h 144"/>
                  <a:gd name="T18" fmla="*/ 3 w 101"/>
                  <a:gd name="T19" fmla="*/ 1 h 144"/>
                  <a:gd name="T20" fmla="*/ 4 w 101"/>
                  <a:gd name="T21" fmla="*/ 1 h 144"/>
                  <a:gd name="T22" fmla="*/ 4 w 101"/>
                  <a:gd name="T23" fmla="*/ 1 h 144"/>
                  <a:gd name="T24" fmla="*/ 3 w 101"/>
                  <a:gd name="T25" fmla="*/ 1 h 144"/>
                  <a:gd name="T26" fmla="*/ 3 w 101"/>
                  <a:gd name="T27" fmla="*/ 0 h 144"/>
                  <a:gd name="T28" fmla="*/ 1 w 101"/>
                  <a:gd name="T29" fmla="*/ 0 h 144"/>
                  <a:gd name="T30" fmla="*/ 1 w 101"/>
                  <a:gd name="T31" fmla="*/ 0 h 144"/>
                  <a:gd name="T32" fmla="*/ 0 w 101"/>
                  <a:gd name="T33" fmla="*/ 1 h 144"/>
                  <a:gd name="T34" fmla="*/ 0 w 101"/>
                  <a:gd name="T35" fmla="*/ 2 h 144"/>
                  <a:gd name="T36" fmla="*/ 1 w 101"/>
                  <a:gd name="T37" fmla="*/ 2 h 144"/>
                  <a:gd name="T38" fmla="*/ 3 w 101"/>
                  <a:gd name="T39" fmla="*/ 4 h 144"/>
                  <a:gd name="T40" fmla="*/ 3 w 101"/>
                  <a:gd name="T41" fmla="*/ 4 h 144"/>
                  <a:gd name="T42" fmla="*/ 3 w 101"/>
                  <a:gd name="T43" fmla="*/ 4 h 144"/>
                  <a:gd name="T44" fmla="*/ 2 w 101"/>
                  <a:gd name="T45" fmla="*/ 5 h 144"/>
                  <a:gd name="T46" fmla="*/ 2 w 101"/>
                  <a:gd name="T47" fmla="*/ 5 h 144"/>
                  <a:gd name="T48" fmla="*/ 1 w 101"/>
                  <a:gd name="T49" fmla="*/ 4 h 144"/>
                  <a:gd name="T50" fmla="*/ 1 w 101"/>
                  <a:gd name="T51" fmla="*/ 4 h 144"/>
                  <a:gd name="T52" fmla="*/ 0 w 101"/>
                  <a:gd name="T53" fmla="*/ 4 h 144"/>
                  <a:gd name="T54" fmla="*/ 0 w 101"/>
                  <a:gd name="T55" fmla="*/ 4 h 144"/>
                  <a:gd name="T56" fmla="*/ 1 w 101"/>
                  <a:gd name="T57" fmla="*/ 5 h 144"/>
                  <a:gd name="T58" fmla="*/ 2 w 101"/>
                  <a:gd name="T59" fmla="*/ 5 h 144"/>
                  <a:gd name="T60" fmla="*/ 3 w 101"/>
                  <a:gd name="T61" fmla="*/ 5 h 144"/>
                  <a:gd name="T62" fmla="*/ 4 w 101"/>
                  <a:gd name="T63" fmla="*/ 4 h 144"/>
                  <a:gd name="T64" fmla="*/ 4 w 101"/>
                  <a:gd name="T65" fmla="*/ 4 h 144"/>
                  <a:gd name="T66" fmla="*/ 4 w 101"/>
                  <a:gd name="T67" fmla="*/ 4 h 14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1"/>
                  <a:gd name="T103" fmla="*/ 0 h 144"/>
                  <a:gd name="T104" fmla="*/ 101 w 101"/>
                  <a:gd name="T105" fmla="*/ 144 h 14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1" h="144">
                    <a:moveTo>
                      <a:pt x="101" y="104"/>
                    </a:moveTo>
                    <a:lnTo>
                      <a:pt x="99" y="89"/>
                    </a:lnTo>
                    <a:lnTo>
                      <a:pt x="79" y="70"/>
                    </a:lnTo>
                    <a:lnTo>
                      <a:pt x="35" y="44"/>
                    </a:lnTo>
                    <a:lnTo>
                      <a:pt x="33" y="36"/>
                    </a:lnTo>
                    <a:lnTo>
                      <a:pt x="35" y="26"/>
                    </a:lnTo>
                    <a:lnTo>
                      <a:pt x="53" y="20"/>
                    </a:lnTo>
                    <a:lnTo>
                      <a:pt x="70" y="25"/>
                    </a:lnTo>
                    <a:lnTo>
                      <a:pt x="75" y="40"/>
                    </a:lnTo>
                    <a:lnTo>
                      <a:pt x="75" y="36"/>
                    </a:lnTo>
                    <a:lnTo>
                      <a:pt x="101" y="36"/>
                    </a:lnTo>
                    <a:lnTo>
                      <a:pt x="101" y="40"/>
                    </a:lnTo>
                    <a:lnTo>
                      <a:pt x="93" y="15"/>
                    </a:lnTo>
                    <a:lnTo>
                      <a:pt x="72" y="1"/>
                    </a:lnTo>
                    <a:lnTo>
                      <a:pt x="40" y="0"/>
                    </a:lnTo>
                    <a:lnTo>
                      <a:pt x="22" y="6"/>
                    </a:lnTo>
                    <a:lnTo>
                      <a:pt x="9" y="24"/>
                    </a:lnTo>
                    <a:lnTo>
                      <a:pt x="8" y="44"/>
                    </a:lnTo>
                    <a:lnTo>
                      <a:pt x="18" y="63"/>
                    </a:lnTo>
                    <a:lnTo>
                      <a:pt x="77" y="97"/>
                    </a:lnTo>
                    <a:lnTo>
                      <a:pt x="81" y="104"/>
                    </a:lnTo>
                    <a:lnTo>
                      <a:pt x="78" y="115"/>
                    </a:lnTo>
                    <a:lnTo>
                      <a:pt x="61" y="128"/>
                    </a:lnTo>
                    <a:lnTo>
                      <a:pt x="46" y="128"/>
                    </a:lnTo>
                    <a:lnTo>
                      <a:pt x="35" y="117"/>
                    </a:lnTo>
                    <a:lnTo>
                      <a:pt x="33" y="98"/>
                    </a:lnTo>
                    <a:lnTo>
                      <a:pt x="0" y="98"/>
                    </a:lnTo>
                    <a:lnTo>
                      <a:pt x="4" y="121"/>
                    </a:lnTo>
                    <a:lnTo>
                      <a:pt x="23" y="140"/>
                    </a:lnTo>
                    <a:lnTo>
                      <a:pt x="53" y="144"/>
                    </a:lnTo>
                    <a:lnTo>
                      <a:pt x="88" y="136"/>
                    </a:lnTo>
                    <a:lnTo>
                      <a:pt x="100" y="115"/>
                    </a:lnTo>
                    <a:lnTo>
                      <a:pt x="101" y="98"/>
                    </a:lnTo>
                    <a:lnTo>
                      <a:pt x="101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14" name="Rectangle 392"/>
              <p:cNvSpPr>
                <a:spLocks noChangeArrowheads="1"/>
              </p:cNvSpPr>
              <p:nvPr/>
            </p:nvSpPr>
            <p:spPr bwMode="auto">
              <a:xfrm>
                <a:off x="2773" y="2569"/>
                <a:ext cx="6" cy="4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815" name="Rectangle 393"/>
              <p:cNvSpPr>
                <a:spLocks noChangeArrowheads="1"/>
              </p:cNvSpPr>
              <p:nvPr/>
            </p:nvSpPr>
            <p:spPr bwMode="auto">
              <a:xfrm>
                <a:off x="2771" y="2550"/>
                <a:ext cx="8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816" name="Freeform 394"/>
              <p:cNvSpPr>
                <a:spLocks/>
              </p:cNvSpPr>
              <p:nvPr/>
            </p:nvSpPr>
            <p:spPr bwMode="auto">
              <a:xfrm>
                <a:off x="2811" y="2570"/>
                <a:ext cx="19" cy="48"/>
              </a:xfrm>
              <a:custGeom>
                <a:avLst/>
                <a:gdLst>
                  <a:gd name="T0" fmla="*/ 0 w 58"/>
                  <a:gd name="T1" fmla="*/ 5 h 145"/>
                  <a:gd name="T2" fmla="*/ 0 w 58"/>
                  <a:gd name="T3" fmla="*/ 5 h 145"/>
                  <a:gd name="T4" fmla="*/ 0 w 58"/>
                  <a:gd name="T5" fmla="*/ 5 h 145"/>
                  <a:gd name="T6" fmla="*/ 1 w 58"/>
                  <a:gd name="T7" fmla="*/ 5 h 145"/>
                  <a:gd name="T8" fmla="*/ 1 w 58"/>
                  <a:gd name="T9" fmla="*/ 5 h 145"/>
                  <a:gd name="T10" fmla="*/ 2 w 58"/>
                  <a:gd name="T11" fmla="*/ 5 h 145"/>
                  <a:gd name="T12" fmla="*/ 2 w 58"/>
                  <a:gd name="T13" fmla="*/ 5 h 145"/>
                  <a:gd name="T14" fmla="*/ 2 w 58"/>
                  <a:gd name="T15" fmla="*/ 4 h 145"/>
                  <a:gd name="T16" fmla="*/ 2 w 58"/>
                  <a:gd name="T17" fmla="*/ 4 h 145"/>
                  <a:gd name="T18" fmla="*/ 2 w 58"/>
                  <a:gd name="T19" fmla="*/ 3 h 145"/>
                  <a:gd name="T20" fmla="*/ 2 w 58"/>
                  <a:gd name="T21" fmla="*/ 2 h 145"/>
                  <a:gd name="T22" fmla="*/ 2 w 58"/>
                  <a:gd name="T23" fmla="*/ 1 h 145"/>
                  <a:gd name="T24" fmla="*/ 2 w 58"/>
                  <a:gd name="T25" fmla="*/ 1 h 145"/>
                  <a:gd name="T26" fmla="*/ 2 w 58"/>
                  <a:gd name="T27" fmla="*/ 1 h 145"/>
                  <a:gd name="T28" fmla="*/ 1 w 58"/>
                  <a:gd name="T29" fmla="*/ 0 h 145"/>
                  <a:gd name="T30" fmla="*/ 1 w 58"/>
                  <a:gd name="T31" fmla="*/ 0 h 145"/>
                  <a:gd name="T32" fmla="*/ 0 w 58"/>
                  <a:gd name="T33" fmla="*/ 0 h 145"/>
                  <a:gd name="T34" fmla="*/ 0 w 58"/>
                  <a:gd name="T35" fmla="*/ 0 h 145"/>
                  <a:gd name="T36" fmla="*/ 0 w 58"/>
                  <a:gd name="T37" fmla="*/ 1 h 145"/>
                  <a:gd name="T38" fmla="*/ 0 w 58"/>
                  <a:gd name="T39" fmla="*/ 1 h 145"/>
                  <a:gd name="T40" fmla="*/ 1 w 58"/>
                  <a:gd name="T41" fmla="*/ 1 h 145"/>
                  <a:gd name="T42" fmla="*/ 1 w 58"/>
                  <a:gd name="T43" fmla="*/ 1 h 145"/>
                  <a:gd name="T44" fmla="*/ 1 w 58"/>
                  <a:gd name="T45" fmla="*/ 1 h 145"/>
                  <a:gd name="T46" fmla="*/ 1 w 58"/>
                  <a:gd name="T47" fmla="*/ 2 h 145"/>
                  <a:gd name="T48" fmla="*/ 1 w 58"/>
                  <a:gd name="T49" fmla="*/ 2 h 145"/>
                  <a:gd name="T50" fmla="*/ 1 w 58"/>
                  <a:gd name="T51" fmla="*/ 3 h 145"/>
                  <a:gd name="T52" fmla="*/ 1 w 58"/>
                  <a:gd name="T53" fmla="*/ 3 h 145"/>
                  <a:gd name="T54" fmla="*/ 1 w 58"/>
                  <a:gd name="T55" fmla="*/ 3 h 145"/>
                  <a:gd name="T56" fmla="*/ 1 w 58"/>
                  <a:gd name="T57" fmla="*/ 4 h 145"/>
                  <a:gd name="T58" fmla="*/ 1 w 58"/>
                  <a:gd name="T59" fmla="*/ 4 h 145"/>
                  <a:gd name="T60" fmla="*/ 1 w 58"/>
                  <a:gd name="T61" fmla="*/ 4 h 145"/>
                  <a:gd name="T62" fmla="*/ 1 w 58"/>
                  <a:gd name="T63" fmla="*/ 5 h 145"/>
                  <a:gd name="T64" fmla="*/ 0 w 58"/>
                  <a:gd name="T65" fmla="*/ 5 h 145"/>
                  <a:gd name="T66" fmla="*/ 0 w 58"/>
                  <a:gd name="T67" fmla="*/ 5 h 145"/>
                  <a:gd name="T68" fmla="*/ 0 w 58"/>
                  <a:gd name="T69" fmla="*/ 5 h 14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8"/>
                  <a:gd name="T106" fmla="*/ 0 h 145"/>
                  <a:gd name="T107" fmla="*/ 58 w 58"/>
                  <a:gd name="T108" fmla="*/ 145 h 14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8" h="145">
                    <a:moveTo>
                      <a:pt x="0" y="125"/>
                    </a:moveTo>
                    <a:lnTo>
                      <a:pt x="0" y="145"/>
                    </a:lnTo>
                    <a:lnTo>
                      <a:pt x="6" y="145"/>
                    </a:lnTo>
                    <a:lnTo>
                      <a:pt x="27" y="144"/>
                    </a:lnTo>
                    <a:lnTo>
                      <a:pt x="35" y="141"/>
                    </a:lnTo>
                    <a:lnTo>
                      <a:pt x="44" y="136"/>
                    </a:lnTo>
                    <a:lnTo>
                      <a:pt x="50" y="128"/>
                    </a:lnTo>
                    <a:lnTo>
                      <a:pt x="55" y="116"/>
                    </a:lnTo>
                    <a:lnTo>
                      <a:pt x="57" y="99"/>
                    </a:lnTo>
                    <a:lnTo>
                      <a:pt x="58" y="78"/>
                    </a:lnTo>
                    <a:lnTo>
                      <a:pt x="57" y="50"/>
                    </a:lnTo>
                    <a:lnTo>
                      <a:pt x="53" y="37"/>
                    </a:lnTo>
                    <a:lnTo>
                      <a:pt x="50" y="26"/>
                    </a:lnTo>
                    <a:lnTo>
                      <a:pt x="43" y="17"/>
                    </a:lnTo>
                    <a:lnTo>
                      <a:pt x="33" y="11"/>
                    </a:lnTo>
                    <a:lnTo>
                      <a:pt x="21" y="7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6" y="21"/>
                    </a:lnTo>
                    <a:lnTo>
                      <a:pt x="18" y="23"/>
                    </a:lnTo>
                    <a:lnTo>
                      <a:pt x="27" y="31"/>
                    </a:lnTo>
                    <a:lnTo>
                      <a:pt x="31" y="37"/>
                    </a:lnTo>
                    <a:lnTo>
                      <a:pt x="34" y="45"/>
                    </a:lnTo>
                    <a:lnTo>
                      <a:pt x="35" y="56"/>
                    </a:lnTo>
                    <a:lnTo>
                      <a:pt x="37" y="68"/>
                    </a:lnTo>
                    <a:lnTo>
                      <a:pt x="37" y="82"/>
                    </a:lnTo>
                    <a:lnTo>
                      <a:pt x="34" y="95"/>
                    </a:lnTo>
                    <a:lnTo>
                      <a:pt x="32" y="106"/>
                    </a:lnTo>
                    <a:lnTo>
                      <a:pt x="28" y="114"/>
                    </a:lnTo>
                    <a:lnTo>
                      <a:pt x="25" y="122"/>
                    </a:lnTo>
                    <a:lnTo>
                      <a:pt x="19" y="126"/>
                    </a:lnTo>
                    <a:lnTo>
                      <a:pt x="13" y="129"/>
                    </a:lnTo>
                    <a:lnTo>
                      <a:pt x="6" y="130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17" name="Freeform 395"/>
              <p:cNvSpPr>
                <a:spLocks/>
              </p:cNvSpPr>
              <p:nvPr/>
            </p:nvSpPr>
            <p:spPr bwMode="auto">
              <a:xfrm>
                <a:off x="2793" y="2570"/>
                <a:ext cx="20" cy="48"/>
              </a:xfrm>
              <a:custGeom>
                <a:avLst/>
                <a:gdLst>
                  <a:gd name="T0" fmla="*/ 2 w 58"/>
                  <a:gd name="T1" fmla="*/ 1 h 145"/>
                  <a:gd name="T2" fmla="*/ 2 w 58"/>
                  <a:gd name="T3" fmla="*/ 0 h 145"/>
                  <a:gd name="T4" fmla="*/ 2 w 58"/>
                  <a:gd name="T5" fmla="*/ 0 h 145"/>
                  <a:gd name="T6" fmla="*/ 2 w 58"/>
                  <a:gd name="T7" fmla="*/ 0 h 145"/>
                  <a:gd name="T8" fmla="*/ 1 w 58"/>
                  <a:gd name="T9" fmla="*/ 0 h 145"/>
                  <a:gd name="T10" fmla="*/ 0 w 58"/>
                  <a:gd name="T11" fmla="*/ 1 h 145"/>
                  <a:gd name="T12" fmla="*/ 0 w 58"/>
                  <a:gd name="T13" fmla="*/ 2 h 145"/>
                  <a:gd name="T14" fmla="*/ 0 w 58"/>
                  <a:gd name="T15" fmla="*/ 4 h 145"/>
                  <a:gd name="T16" fmla="*/ 0 w 58"/>
                  <a:gd name="T17" fmla="*/ 5 h 145"/>
                  <a:gd name="T18" fmla="*/ 1 w 58"/>
                  <a:gd name="T19" fmla="*/ 5 h 145"/>
                  <a:gd name="T20" fmla="*/ 1 w 58"/>
                  <a:gd name="T21" fmla="*/ 5 h 145"/>
                  <a:gd name="T22" fmla="*/ 2 w 58"/>
                  <a:gd name="T23" fmla="*/ 5 h 145"/>
                  <a:gd name="T24" fmla="*/ 2 w 58"/>
                  <a:gd name="T25" fmla="*/ 5 h 145"/>
                  <a:gd name="T26" fmla="*/ 2 w 58"/>
                  <a:gd name="T27" fmla="*/ 5 h 145"/>
                  <a:gd name="T28" fmla="*/ 2 w 58"/>
                  <a:gd name="T29" fmla="*/ 5 h 145"/>
                  <a:gd name="T30" fmla="*/ 1 w 58"/>
                  <a:gd name="T31" fmla="*/ 4 h 145"/>
                  <a:gd name="T32" fmla="*/ 1 w 58"/>
                  <a:gd name="T33" fmla="*/ 3 h 145"/>
                  <a:gd name="T34" fmla="*/ 1 w 58"/>
                  <a:gd name="T35" fmla="*/ 2 h 145"/>
                  <a:gd name="T36" fmla="*/ 1 w 58"/>
                  <a:gd name="T37" fmla="*/ 1 h 145"/>
                  <a:gd name="T38" fmla="*/ 2 w 58"/>
                  <a:gd name="T39" fmla="*/ 1 h 145"/>
                  <a:gd name="T40" fmla="*/ 2 w 58"/>
                  <a:gd name="T41" fmla="*/ 1 h 145"/>
                  <a:gd name="T42" fmla="*/ 2 w 58"/>
                  <a:gd name="T43" fmla="*/ 1 h 14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8"/>
                  <a:gd name="T67" fmla="*/ 0 h 145"/>
                  <a:gd name="T68" fmla="*/ 58 w 58"/>
                  <a:gd name="T69" fmla="*/ 145 h 14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8" h="145">
                    <a:moveTo>
                      <a:pt x="52" y="21"/>
                    </a:moveTo>
                    <a:lnTo>
                      <a:pt x="52" y="0"/>
                    </a:lnTo>
                    <a:lnTo>
                      <a:pt x="58" y="6"/>
                    </a:lnTo>
                    <a:lnTo>
                      <a:pt x="58" y="0"/>
                    </a:lnTo>
                    <a:lnTo>
                      <a:pt x="25" y="6"/>
                    </a:lnTo>
                    <a:lnTo>
                      <a:pt x="8" y="21"/>
                    </a:lnTo>
                    <a:lnTo>
                      <a:pt x="0" y="46"/>
                    </a:lnTo>
                    <a:lnTo>
                      <a:pt x="0" y="99"/>
                    </a:lnTo>
                    <a:lnTo>
                      <a:pt x="8" y="128"/>
                    </a:lnTo>
                    <a:lnTo>
                      <a:pt x="25" y="141"/>
                    </a:lnTo>
                    <a:lnTo>
                      <a:pt x="35" y="144"/>
                    </a:lnTo>
                    <a:lnTo>
                      <a:pt x="58" y="145"/>
                    </a:lnTo>
                    <a:lnTo>
                      <a:pt x="52" y="145"/>
                    </a:lnTo>
                    <a:lnTo>
                      <a:pt x="52" y="125"/>
                    </a:lnTo>
                    <a:lnTo>
                      <a:pt x="58" y="130"/>
                    </a:lnTo>
                    <a:lnTo>
                      <a:pt x="36" y="122"/>
                    </a:lnTo>
                    <a:lnTo>
                      <a:pt x="26" y="95"/>
                    </a:lnTo>
                    <a:lnTo>
                      <a:pt x="26" y="53"/>
                    </a:lnTo>
                    <a:lnTo>
                      <a:pt x="31" y="34"/>
                    </a:lnTo>
                    <a:lnTo>
                      <a:pt x="46" y="22"/>
                    </a:lnTo>
                    <a:lnTo>
                      <a:pt x="58" y="21"/>
                    </a:lnTo>
                    <a:lnTo>
                      <a:pt x="5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18" name="Freeform 396"/>
              <p:cNvSpPr>
                <a:spLocks/>
              </p:cNvSpPr>
              <p:nvPr/>
            </p:nvSpPr>
            <p:spPr bwMode="auto">
              <a:xfrm>
                <a:off x="2840" y="2570"/>
                <a:ext cx="35" cy="47"/>
              </a:xfrm>
              <a:custGeom>
                <a:avLst/>
                <a:gdLst>
                  <a:gd name="T0" fmla="*/ 4 w 105"/>
                  <a:gd name="T1" fmla="*/ 5 h 141"/>
                  <a:gd name="T2" fmla="*/ 4 w 105"/>
                  <a:gd name="T3" fmla="*/ 2 h 141"/>
                  <a:gd name="T4" fmla="*/ 4 w 105"/>
                  <a:gd name="T5" fmla="*/ 2 h 141"/>
                  <a:gd name="T6" fmla="*/ 4 w 105"/>
                  <a:gd name="T7" fmla="*/ 1 h 141"/>
                  <a:gd name="T8" fmla="*/ 4 w 105"/>
                  <a:gd name="T9" fmla="*/ 1 h 141"/>
                  <a:gd name="T10" fmla="*/ 4 w 105"/>
                  <a:gd name="T11" fmla="*/ 0 h 141"/>
                  <a:gd name="T12" fmla="*/ 3 w 105"/>
                  <a:gd name="T13" fmla="*/ 0 h 141"/>
                  <a:gd name="T14" fmla="*/ 3 w 105"/>
                  <a:gd name="T15" fmla="*/ 0 h 141"/>
                  <a:gd name="T16" fmla="*/ 3 w 105"/>
                  <a:gd name="T17" fmla="*/ 0 h 141"/>
                  <a:gd name="T18" fmla="*/ 2 w 105"/>
                  <a:gd name="T19" fmla="*/ 0 h 141"/>
                  <a:gd name="T20" fmla="*/ 2 w 105"/>
                  <a:gd name="T21" fmla="*/ 0 h 141"/>
                  <a:gd name="T22" fmla="*/ 1 w 105"/>
                  <a:gd name="T23" fmla="*/ 0 h 141"/>
                  <a:gd name="T24" fmla="*/ 1 w 105"/>
                  <a:gd name="T25" fmla="*/ 1 h 141"/>
                  <a:gd name="T26" fmla="*/ 1 w 105"/>
                  <a:gd name="T27" fmla="*/ 1 h 141"/>
                  <a:gd name="T28" fmla="*/ 1 w 105"/>
                  <a:gd name="T29" fmla="*/ 0 h 141"/>
                  <a:gd name="T30" fmla="*/ 0 w 105"/>
                  <a:gd name="T31" fmla="*/ 0 h 141"/>
                  <a:gd name="T32" fmla="*/ 0 w 105"/>
                  <a:gd name="T33" fmla="*/ 0 h 141"/>
                  <a:gd name="T34" fmla="*/ 0 w 105"/>
                  <a:gd name="T35" fmla="*/ 1 h 141"/>
                  <a:gd name="T36" fmla="*/ 0 w 105"/>
                  <a:gd name="T37" fmla="*/ 5 h 141"/>
                  <a:gd name="T38" fmla="*/ 1 w 105"/>
                  <a:gd name="T39" fmla="*/ 5 h 141"/>
                  <a:gd name="T40" fmla="*/ 1 w 105"/>
                  <a:gd name="T41" fmla="*/ 2 h 141"/>
                  <a:gd name="T42" fmla="*/ 1 w 105"/>
                  <a:gd name="T43" fmla="*/ 2 h 141"/>
                  <a:gd name="T44" fmla="*/ 1 w 105"/>
                  <a:gd name="T45" fmla="*/ 2 h 141"/>
                  <a:gd name="T46" fmla="*/ 1 w 105"/>
                  <a:gd name="T47" fmla="*/ 1 h 141"/>
                  <a:gd name="T48" fmla="*/ 2 w 105"/>
                  <a:gd name="T49" fmla="*/ 1 h 141"/>
                  <a:gd name="T50" fmla="*/ 2 w 105"/>
                  <a:gd name="T51" fmla="*/ 1 h 141"/>
                  <a:gd name="T52" fmla="*/ 2 w 105"/>
                  <a:gd name="T53" fmla="*/ 1 h 141"/>
                  <a:gd name="T54" fmla="*/ 3 w 105"/>
                  <a:gd name="T55" fmla="*/ 1 h 141"/>
                  <a:gd name="T56" fmla="*/ 3 w 105"/>
                  <a:gd name="T57" fmla="*/ 1 h 141"/>
                  <a:gd name="T58" fmla="*/ 3 w 105"/>
                  <a:gd name="T59" fmla="*/ 1 h 141"/>
                  <a:gd name="T60" fmla="*/ 3 w 105"/>
                  <a:gd name="T61" fmla="*/ 2 h 141"/>
                  <a:gd name="T62" fmla="*/ 3 w 105"/>
                  <a:gd name="T63" fmla="*/ 2 h 141"/>
                  <a:gd name="T64" fmla="*/ 3 w 105"/>
                  <a:gd name="T65" fmla="*/ 5 h 141"/>
                  <a:gd name="T66" fmla="*/ 4 w 105"/>
                  <a:gd name="T67" fmla="*/ 5 h 1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5"/>
                  <a:gd name="T103" fmla="*/ 0 h 141"/>
                  <a:gd name="T104" fmla="*/ 105 w 105"/>
                  <a:gd name="T105" fmla="*/ 141 h 1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5" h="141">
                    <a:moveTo>
                      <a:pt x="105" y="141"/>
                    </a:moveTo>
                    <a:lnTo>
                      <a:pt x="105" y="41"/>
                    </a:lnTo>
                    <a:lnTo>
                      <a:pt x="105" y="47"/>
                    </a:lnTo>
                    <a:lnTo>
                      <a:pt x="104" y="28"/>
                    </a:lnTo>
                    <a:lnTo>
                      <a:pt x="99" y="14"/>
                    </a:lnTo>
                    <a:lnTo>
                      <a:pt x="95" y="8"/>
                    </a:lnTo>
                    <a:lnTo>
                      <a:pt x="87" y="3"/>
                    </a:lnTo>
                    <a:lnTo>
                      <a:pt x="79" y="1"/>
                    </a:lnTo>
                    <a:lnTo>
                      <a:pt x="68" y="0"/>
                    </a:lnTo>
                    <a:lnTo>
                      <a:pt x="55" y="1"/>
                    </a:lnTo>
                    <a:lnTo>
                      <a:pt x="44" y="4"/>
                    </a:lnTo>
                    <a:lnTo>
                      <a:pt x="37" y="11"/>
                    </a:lnTo>
                    <a:lnTo>
                      <a:pt x="31" y="21"/>
                    </a:lnTo>
                    <a:lnTo>
                      <a:pt x="26" y="21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5" y="32"/>
                    </a:lnTo>
                    <a:lnTo>
                      <a:pt x="5" y="141"/>
                    </a:lnTo>
                    <a:lnTo>
                      <a:pt x="26" y="141"/>
                    </a:lnTo>
                    <a:lnTo>
                      <a:pt x="26" y="57"/>
                    </a:lnTo>
                    <a:lnTo>
                      <a:pt x="31" y="63"/>
                    </a:lnTo>
                    <a:lnTo>
                      <a:pt x="32" y="47"/>
                    </a:lnTo>
                    <a:lnTo>
                      <a:pt x="37" y="34"/>
                    </a:lnTo>
                    <a:lnTo>
                      <a:pt x="45" y="25"/>
                    </a:lnTo>
                    <a:lnTo>
                      <a:pt x="51" y="22"/>
                    </a:lnTo>
                    <a:lnTo>
                      <a:pt x="59" y="21"/>
                    </a:lnTo>
                    <a:lnTo>
                      <a:pt x="72" y="23"/>
                    </a:lnTo>
                    <a:lnTo>
                      <a:pt x="79" y="28"/>
                    </a:lnTo>
                    <a:lnTo>
                      <a:pt x="84" y="37"/>
                    </a:lnTo>
                    <a:lnTo>
                      <a:pt x="85" y="47"/>
                    </a:lnTo>
                    <a:lnTo>
                      <a:pt x="79" y="41"/>
                    </a:lnTo>
                    <a:lnTo>
                      <a:pt x="79" y="141"/>
                    </a:lnTo>
                    <a:lnTo>
                      <a:pt x="105" y="1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19" name="Freeform 397"/>
              <p:cNvSpPr>
                <a:spLocks/>
              </p:cNvSpPr>
              <p:nvPr/>
            </p:nvSpPr>
            <p:spPr bwMode="auto">
              <a:xfrm>
                <a:off x="2500" y="2664"/>
                <a:ext cx="16" cy="70"/>
              </a:xfrm>
              <a:custGeom>
                <a:avLst/>
                <a:gdLst>
                  <a:gd name="T0" fmla="*/ 0 w 48"/>
                  <a:gd name="T1" fmla="*/ 7 h 212"/>
                  <a:gd name="T2" fmla="*/ 0 w 48"/>
                  <a:gd name="T3" fmla="*/ 8 h 212"/>
                  <a:gd name="T4" fmla="*/ 0 w 48"/>
                  <a:gd name="T5" fmla="*/ 8 h 212"/>
                  <a:gd name="T6" fmla="*/ 1 w 48"/>
                  <a:gd name="T7" fmla="*/ 7 h 212"/>
                  <a:gd name="T8" fmla="*/ 1 w 48"/>
                  <a:gd name="T9" fmla="*/ 7 h 212"/>
                  <a:gd name="T10" fmla="*/ 1 w 48"/>
                  <a:gd name="T11" fmla="*/ 7 h 212"/>
                  <a:gd name="T12" fmla="*/ 1 w 48"/>
                  <a:gd name="T13" fmla="*/ 7 h 212"/>
                  <a:gd name="T14" fmla="*/ 1 w 48"/>
                  <a:gd name="T15" fmla="*/ 7 h 212"/>
                  <a:gd name="T16" fmla="*/ 2 w 48"/>
                  <a:gd name="T17" fmla="*/ 7 h 212"/>
                  <a:gd name="T18" fmla="*/ 2 w 48"/>
                  <a:gd name="T19" fmla="*/ 0 h 212"/>
                  <a:gd name="T20" fmla="*/ 1 w 48"/>
                  <a:gd name="T21" fmla="*/ 0 h 212"/>
                  <a:gd name="T22" fmla="*/ 1 w 48"/>
                  <a:gd name="T23" fmla="*/ 3 h 212"/>
                  <a:gd name="T24" fmla="*/ 1 w 48"/>
                  <a:gd name="T25" fmla="*/ 3 h 212"/>
                  <a:gd name="T26" fmla="*/ 1 w 48"/>
                  <a:gd name="T27" fmla="*/ 3 h 212"/>
                  <a:gd name="T28" fmla="*/ 0 w 48"/>
                  <a:gd name="T29" fmla="*/ 2 h 212"/>
                  <a:gd name="T30" fmla="*/ 0 w 48"/>
                  <a:gd name="T31" fmla="*/ 2 h 212"/>
                  <a:gd name="T32" fmla="*/ 0 w 48"/>
                  <a:gd name="T33" fmla="*/ 3 h 212"/>
                  <a:gd name="T34" fmla="*/ 0 w 48"/>
                  <a:gd name="T35" fmla="*/ 3 h 212"/>
                  <a:gd name="T36" fmla="*/ 0 w 48"/>
                  <a:gd name="T37" fmla="*/ 3 h 212"/>
                  <a:gd name="T38" fmla="*/ 1 w 48"/>
                  <a:gd name="T39" fmla="*/ 3 h 212"/>
                  <a:gd name="T40" fmla="*/ 1 w 48"/>
                  <a:gd name="T41" fmla="*/ 4 h 212"/>
                  <a:gd name="T42" fmla="*/ 1 w 48"/>
                  <a:gd name="T43" fmla="*/ 4 h 212"/>
                  <a:gd name="T44" fmla="*/ 1 w 48"/>
                  <a:gd name="T45" fmla="*/ 4 h 212"/>
                  <a:gd name="T46" fmla="*/ 1 w 48"/>
                  <a:gd name="T47" fmla="*/ 5 h 212"/>
                  <a:gd name="T48" fmla="*/ 1 w 48"/>
                  <a:gd name="T49" fmla="*/ 6 h 212"/>
                  <a:gd name="T50" fmla="*/ 1 w 48"/>
                  <a:gd name="T51" fmla="*/ 6 h 212"/>
                  <a:gd name="T52" fmla="*/ 1 w 48"/>
                  <a:gd name="T53" fmla="*/ 6 h 212"/>
                  <a:gd name="T54" fmla="*/ 1 w 48"/>
                  <a:gd name="T55" fmla="*/ 7 h 212"/>
                  <a:gd name="T56" fmla="*/ 0 w 48"/>
                  <a:gd name="T57" fmla="*/ 7 h 212"/>
                  <a:gd name="T58" fmla="*/ 0 w 48"/>
                  <a:gd name="T59" fmla="*/ 7 h 2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8"/>
                  <a:gd name="T91" fmla="*/ 0 h 212"/>
                  <a:gd name="T92" fmla="*/ 48 w 48"/>
                  <a:gd name="T93" fmla="*/ 212 h 2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8" h="212">
                    <a:moveTo>
                      <a:pt x="0" y="190"/>
                    </a:moveTo>
                    <a:lnTo>
                      <a:pt x="0" y="212"/>
                    </a:lnTo>
                    <a:lnTo>
                      <a:pt x="9" y="209"/>
                    </a:lnTo>
                    <a:lnTo>
                      <a:pt x="16" y="204"/>
                    </a:lnTo>
                    <a:lnTo>
                      <a:pt x="22" y="198"/>
                    </a:lnTo>
                    <a:lnTo>
                      <a:pt x="27" y="190"/>
                    </a:lnTo>
                    <a:lnTo>
                      <a:pt x="27" y="185"/>
                    </a:lnTo>
                    <a:lnTo>
                      <a:pt x="27" y="206"/>
                    </a:lnTo>
                    <a:lnTo>
                      <a:pt x="48" y="206"/>
                    </a:lnTo>
                    <a:lnTo>
                      <a:pt x="48" y="0"/>
                    </a:lnTo>
                    <a:lnTo>
                      <a:pt x="27" y="0"/>
                    </a:lnTo>
                    <a:lnTo>
                      <a:pt x="27" y="79"/>
                    </a:lnTo>
                    <a:lnTo>
                      <a:pt x="22" y="74"/>
                    </a:lnTo>
                    <a:lnTo>
                      <a:pt x="16" y="69"/>
                    </a:lnTo>
                    <a:lnTo>
                      <a:pt x="9" y="64"/>
                    </a:lnTo>
                    <a:lnTo>
                      <a:pt x="0" y="63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9" y="86"/>
                    </a:lnTo>
                    <a:lnTo>
                      <a:pt x="16" y="90"/>
                    </a:lnTo>
                    <a:lnTo>
                      <a:pt x="22" y="96"/>
                    </a:lnTo>
                    <a:lnTo>
                      <a:pt x="25" y="103"/>
                    </a:lnTo>
                    <a:lnTo>
                      <a:pt x="30" y="118"/>
                    </a:lnTo>
                    <a:lnTo>
                      <a:pt x="31" y="133"/>
                    </a:lnTo>
                    <a:lnTo>
                      <a:pt x="30" y="153"/>
                    </a:lnTo>
                    <a:lnTo>
                      <a:pt x="25" y="171"/>
                    </a:lnTo>
                    <a:lnTo>
                      <a:pt x="22" y="179"/>
                    </a:lnTo>
                    <a:lnTo>
                      <a:pt x="16" y="185"/>
                    </a:lnTo>
                    <a:lnTo>
                      <a:pt x="9" y="189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20" name="Freeform 398"/>
              <p:cNvSpPr>
                <a:spLocks/>
              </p:cNvSpPr>
              <p:nvPr/>
            </p:nvSpPr>
            <p:spPr bwMode="auto">
              <a:xfrm>
                <a:off x="2482" y="2685"/>
                <a:ext cx="18" cy="49"/>
              </a:xfrm>
              <a:custGeom>
                <a:avLst/>
                <a:gdLst>
                  <a:gd name="T0" fmla="*/ 2 w 54"/>
                  <a:gd name="T1" fmla="*/ 1 h 149"/>
                  <a:gd name="T2" fmla="*/ 2 w 54"/>
                  <a:gd name="T3" fmla="*/ 0 h 149"/>
                  <a:gd name="T4" fmla="*/ 2 w 54"/>
                  <a:gd name="T5" fmla="*/ 0 h 149"/>
                  <a:gd name="T6" fmla="*/ 1 w 54"/>
                  <a:gd name="T7" fmla="*/ 0 h 149"/>
                  <a:gd name="T8" fmla="*/ 1 w 54"/>
                  <a:gd name="T9" fmla="*/ 0 h 149"/>
                  <a:gd name="T10" fmla="*/ 1 w 54"/>
                  <a:gd name="T11" fmla="*/ 1 h 149"/>
                  <a:gd name="T12" fmla="*/ 0 w 54"/>
                  <a:gd name="T13" fmla="*/ 1 h 149"/>
                  <a:gd name="T14" fmla="*/ 0 w 54"/>
                  <a:gd name="T15" fmla="*/ 1 h 149"/>
                  <a:gd name="T16" fmla="*/ 0 w 54"/>
                  <a:gd name="T17" fmla="*/ 2 h 149"/>
                  <a:gd name="T18" fmla="*/ 0 w 54"/>
                  <a:gd name="T19" fmla="*/ 3 h 149"/>
                  <a:gd name="T20" fmla="*/ 0 w 54"/>
                  <a:gd name="T21" fmla="*/ 4 h 149"/>
                  <a:gd name="T22" fmla="*/ 0 w 54"/>
                  <a:gd name="T23" fmla="*/ 4 h 149"/>
                  <a:gd name="T24" fmla="*/ 0 w 54"/>
                  <a:gd name="T25" fmla="*/ 4 h 149"/>
                  <a:gd name="T26" fmla="*/ 1 w 54"/>
                  <a:gd name="T27" fmla="*/ 5 h 149"/>
                  <a:gd name="T28" fmla="*/ 1 w 54"/>
                  <a:gd name="T29" fmla="*/ 5 h 149"/>
                  <a:gd name="T30" fmla="*/ 1 w 54"/>
                  <a:gd name="T31" fmla="*/ 5 h 149"/>
                  <a:gd name="T32" fmla="*/ 2 w 54"/>
                  <a:gd name="T33" fmla="*/ 5 h 149"/>
                  <a:gd name="T34" fmla="*/ 2 w 54"/>
                  <a:gd name="T35" fmla="*/ 5 h 149"/>
                  <a:gd name="T36" fmla="*/ 2 w 54"/>
                  <a:gd name="T37" fmla="*/ 5 h 149"/>
                  <a:gd name="T38" fmla="*/ 2 w 54"/>
                  <a:gd name="T39" fmla="*/ 4 h 149"/>
                  <a:gd name="T40" fmla="*/ 1 w 54"/>
                  <a:gd name="T41" fmla="*/ 4 h 149"/>
                  <a:gd name="T42" fmla="*/ 1 w 54"/>
                  <a:gd name="T43" fmla="*/ 4 h 149"/>
                  <a:gd name="T44" fmla="*/ 1 w 54"/>
                  <a:gd name="T45" fmla="*/ 4 h 149"/>
                  <a:gd name="T46" fmla="*/ 1 w 54"/>
                  <a:gd name="T47" fmla="*/ 3 h 149"/>
                  <a:gd name="T48" fmla="*/ 1 w 54"/>
                  <a:gd name="T49" fmla="*/ 3 h 149"/>
                  <a:gd name="T50" fmla="*/ 1 w 54"/>
                  <a:gd name="T51" fmla="*/ 2 h 149"/>
                  <a:gd name="T52" fmla="*/ 1 w 54"/>
                  <a:gd name="T53" fmla="*/ 1 h 149"/>
                  <a:gd name="T54" fmla="*/ 1 w 54"/>
                  <a:gd name="T55" fmla="*/ 1 h 149"/>
                  <a:gd name="T56" fmla="*/ 1 w 54"/>
                  <a:gd name="T57" fmla="*/ 1 h 149"/>
                  <a:gd name="T58" fmla="*/ 1 w 54"/>
                  <a:gd name="T59" fmla="*/ 1 h 149"/>
                  <a:gd name="T60" fmla="*/ 2 w 54"/>
                  <a:gd name="T61" fmla="*/ 1 h 149"/>
                  <a:gd name="T62" fmla="*/ 2 w 54"/>
                  <a:gd name="T63" fmla="*/ 1 h 149"/>
                  <a:gd name="T64" fmla="*/ 2 w 54"/>
                  <a:gd name="T65" fmla="*/ 1 h 149"/>
                  <a:gd name="T66" fmla="*/ 2 w 54"/>
                  <a:gd name="T67" fmla="*/ 1 h 1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"/>
                  <a:gd name="T103" fmla="*/ 0 h 149"/>
                  <a:gd name="T104" fmla="*/ 54 w 54"/>
                  <a:gd name="T105" fmla="*/ 149 h 1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" h="149">
                    <a:moveTo>
                      <a:pt x="54" y="16"/>
                    </a:moveTo>
                    <a:lnTo>
                      <a:pt x="54" y="0"/>
                    </a:lnTo>
                    <a:lnTo>
                      <a:pt x="48" y="0"/>
                    </a:lnTo>
                    <a:lnTo>
                      <a:pt x="34" y="3"/>
                    </a:lnTo>
                    <a:lnTo>
                      <a:pt x="23" y="7"/>
                    </a:lnTo>
                    <a:lnTo>
                      <a:pt x="15" y="15"/>
                    </a:lnTo>
                    <a:lnTo>
                      <a:pt x="9" y="25"/>
                    </a:lnTo>
                    <a:lnTo>
                      <a:pt x="4" y="37"/>
                    </a:lnTo>
                    <a:lnTo>
                      <a:pt x="2" y="49"/>
                    </a:lnTo>
                    <a:lnTo>
                      <a:pt x="0" y="74"/>
                    </a:lnTo>
                    <a:lnTo>
                      <a:pt x="2" y="96"/>
                    </a:lnTo>
                    <a:lnTo>
                      <a:pt x="5" y="113"/>
                    </a:lnTo>
                    <a:lnTo>
                      <a:pt x="10" y="126"/>
                    </a:lnTo>
                    <a:lnTo>
                      <a:pt x="17" y="135"/>
                    </a:lnTo>
                    <a:lnTo>
                      <a:pt x="24" y="141"/>
                    </a:lnTo>
                    <a:lnTo>
                      <a:pt x="33" y="146"/>
                    </a:lnTo>
                    <a:lnTo>
                      <a:pt x="48" y="149"/>
                    </a:lnTo>
                    <a:lnTo>
                      <a:pt x="54" y="149"/>
                    </a:lnTo>
                    <a:lnTo>
                      <a:pt x="54" y="127"/>
                    </a:lnTo>
                    <a:lnTo>
                      <a:pt x="46" y="126"/>
                    </a:lnTo>
                    <a:lnTo>
                      <a:pt x="39" y="122"/>
                    </a:lnTo>
                    <a:lnTo>
                      <a:pt x="34" y="116"/>
                    </a:lnTo>
                    <a:lnTo>
                      <a:pt x="32" y="109"/>
                    </a:lnTo>
                    <a:lnTo>
                      <a:pt x="28" y="91"/>
                    </a:lnTo>
                    <a:lnTo>
                      <a:pt x="28" y="74"/>
                    </a:lnTo>
                    <a:lnTo>
                      <a:pt x="28" y="49"/>
                    </a:lnTo>
                    <a:lnTo>
                      <a:pt x="29" y="40"/>
                    </a:lnTo>
                    <a:lnTo>
                      <a:pt x="32" y="31"/>
                    </a:lnTo>
                    <a:lnTo>
                      <a:pt x="34" y="24"/>
                    </a:lnTo>
                    <a:lnTo>
                      <a:pt x="39" y="19"/>
                    </a:lnTo>
                    <a:lnTo>
                      <a:pt x="46" y="17"/>
                    </a:lnTo>
                    <a:lnTo>
                      <a:pt x="54" y="16"/>
                    </a:lnTo>
                    <a:lnTo>
                      <a:pt x="54" y="22"/>
                    </a:lnTo>
                    <a:lnTo>
                      <a:pt x="5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21" name="Freeform 399"/>
              <p:cNvSpPr>
                <a:spLocks/>
              </p:cNvSpPr>
              <p:nvPr/>
            </p:nvSpPr>
            <p:spPr bwMode="auto">
              <a:xfrm>
                <a:off x="2549" y="2719"/>
                <a:ext cx="16" cy="15"/>
              </a:xfrm>
              <a:custGeom>
                <a:avLst/>
                <a:gdLst>
                  <a:gd name="T0" fmla="*/ 0 w 48"/>
                  <a:gd name="T1" fmla="*/ 1 h 47"/>
                  <a:gd name="T2" fmla="*/ 0 w 48"/>
                  <a:gd name="T3" fmla="*/ 2 h 47"/>
                  <a:gd name="T4" fmla="*/ 1 w 48"/>
                  <a:gd name="T5" fmla="*/ 1 h 47"/>
                  <a:gd name="T6" fmla="*/ 1 w 48"/>
                  <a:gd name="T7" fmla="*/ 1 h 47"/>
                  <a:gd name="T8" fmla="*/ 1 w 48"/>
                  <a:gd name="T9" fmla="*/ 1 h 47"/>
                  <a:gd name="T10" fmla="*/ 1 w 48"/>
                  <a:gd name="T11" fmla="*/ 1 h 47"/>
                  <a:gd name="T12" fmla="*/ 2 w 48"/>
                  <a:gd name="T13" fmla="*/ 1 h 47"/>
                  <a:gd name="T14" fmla="*/ 2 w 48"/>
                  <a:gd name="T15" fmla="*/ 0 h 47"/>
                  <a:gd name="T16" fmla="*/ 2 w 48"/>
                  <a:gd name="T17" fmla="*/ 0 h 47"/>
                  <a:gd name="T18" fmla="*/ 1 w 48"/>
                  <a:gd name="T19" fmla="*/ 0 h 47"/>
                  <a:gd name="T20" fmla="*/ 1 w 48"/>
                  <a:gd name="T21" fmla="*/ 0 h 47"/>
                  <a:gd name="T22" fmla="*/ 1 w 48"/>
                  <a:gd name="T23" fmla="*/ 1 h 47"/>
                  <a:gd name="T24" fmla="*/ 0 w 48"/>
                  <a:gd name="T25" fmla="*/ 1 h 47"/>
                  <a:gd name="T26" fmla="*/ 0 w 48"/>
                  <a:gd name="T27" fmla="*/ 1 h 4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8"/>
                  <a:gd name="T43" fmla="*/ 0 h 47"/>
                  <a:gd name="T44" fmla="*/ 48 w 48"/>
                  <a:gd name="T45" fmla="*/ 47 h 4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8" h="47">
                    <a:moveTo>
                      <a:pt x="0" y="25"/>
                    </a:moveTo>
                    <a:lnTo>
                      <a:pt x="0" y="47"/>
                    </a:lnTo>
                    <a:lnTo>
                      <a:pt x="20" y="44"/>
                    </a:lnTo>
                    <a:lnTo>
                      <a:pt x="27" y="41"/>
                    </a:lnTo>
                    <a:lnTo>
                      <a:pt x="34" y="35"/>
                    </a:lnTo>
                    <a:lnTo>
                      <a:pt x="40" y="29"/>
                    </a:lnTo>
                    <a:lnTo>
                      <a:pt x="45" y="20"/>
                    </a:lnTo>
                    <a:lnTo>
                      <a:pt x="47" y="11"/>
                    </a:lnTo>
                    <a:lnTo>
                      <a:pt x="48" y="0"/>
                    </a:lnTo>
                    <a:lnTo>
                      <a:pt x="22" y="0"/>
                    </a:lnTo>
                    <a:lnTo>
                      <a:pt x="21" y="11"/>
                    </a:lnTo>
                    <a:lnTo>
                      <a:pt x="17" y="18"/>
                    </a:lnTo>
                    <a:lnTo>
                      <a:pt x="10" y="2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22" name="Freeform 400"/>
              <p:cNvSpPr>
                <a:spLocks/>
              </p:cNvSpPr>
              <p:nvPr/>
            </p:nvSpPr>
            <p:spPr bwMode="auto">
              <a:xfrm>
                <a:off x="2549" y="2686"/>
                <a:ext cx="16" cy="25"/>
              </a:xfrm>
              <a:custGeom>
                <a:avLst/>
                <a:gdLst>
                  <a:gd name="T0" fmla="*/ 0 w 48"/>
                  <a:gd name="T1" fmla="*/ 2 h 77"/>
                  <a:gd name="T2" fmla="*/ 0 w 48"/>
                  <a:gd name="T3" fmla="*/ 3 h 77"/>
                  <a:gd name="T4" fmla="*/ 2 w 48"/>
                  <a:gd name="T5" fmla="*/ 3 h 77"/>
                  <a:gd name="T6" fmla="*/ 2 w 48"/>
                  <a:gd name="T7" fmla="*/ 2 h 77"/>
                  <a:gd name="T8" fmla="*/ 2 w 48"/>
                  <a:gd name="T9" fmla="*/ 2 h 77"/>
                  <a:gd name="T10" fmla="*/ 2 w 48"/>
                  <a:gd name="T11" fmla="*/ 2 h 77"/>
                  <a:gd name="T12" fmla="*/ 2 w 48"/>
                  <a:gd name="T13" fmla="*/ 1 h 77"/>
                  <a:gd name="T14" fmla="*/ 2 w 48"/>
                  <a:gd name="T15" fmla="*/ 1 h 77"/>
                  <a:gd name="T16" fmla="*/ 1 w 48"/>
                  <a:gd name="T17" fmla="*/ 1 h 77"/>
                  <a:gd name="T18" fmla="*/ 1 w 48"/>
                  <a:gd name="T19" fmla="*/ 0 h 77"/>
                  <a:gd name="T20" fmla="*/ 1 w 48"/>
                  <a:gd name="T21" fmla="*/ 0 h 77"/>
                  <a:gd name="T22" fmla="*/ 1 w 48"/>
                  <a:gd name="T23" fmla="*/ 0 h 77"/>
                  <a:gd name="T24" fmla="*/ 0 w 48"/>
                  <a:gd name="T25" fmla="*/ 0 h 77"/>
                  <a:gd name="T26" fmla="*/ 0 w 48"/>
                  <a:gd name="T27" fmla="*/ 1 h 77"/>
                  <a:gd name="T28" fmla="*/ 0 w 48"/>
                  <a:gd name="T29" fmla="*/ 1 h 77"/>
                  <a:gd name="T30" fmla="*/ 0 w 48"/>
                  <a:gd name="T31" fmla="*/ 1 h 77"/>
                  <a:gd name="T32" fmla="*/ 1 w 48"/>
                  <a:gd name="T33" fmla="*/ 1 h 77"/>
                  <a:gd name="T34" fmla="*/ 1 w 48"/>
                  <a:gd name="T35" fmla="*/ 1 h 77"/>
                  <a:gd name="T36" fmla="*/ 1 w 48"/>
                  <a:gd name="T37" fmla="*/ 1 h 77"/>
                  <a:gd name="T38" fmla="*/ 1 w 48"/>
                  <a:gd name="T39" fmla="*/ 2 h 77"/>
                  <a:gd name="T40" fmla="*/ 1 w 48"/>
                  <a:gd name="T41" fmla="*/ 2 h 77"/>
                  <a:gd name="T42" fmla="*/ 1 w 48"/>
                  <a:gd name="T43" fmla="*/ 2 h 77"/>
                  <a:gd name="T44" fmla="*/ 0 w 48"/>
                  <a:gd name="T45" fmla="*/ 2 h 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8"/>
                  <a:gd name="T70" fmla="*/ 0 h 77"/>
                  <a:gd name="T71" fmla="*/ 48 w 48"/>
                  <a:gd name="T72" fmla="*/ 77 h 7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8" h="77">
                    <a:moveTo>
                      <a:pt x="0" y="57"/>
                    </a:moveTo>
                    <a:lnTo>
                      <a:pt x="0" y="77"/>
                    </a:lnTo>
                    <a:lnTo>
                      <a:pt x="48" y="77"/>
                    </a:lnTo>
                    <a:lnTo>
                      <a:pt x="48" y="62"/>
                    </a:lnTo>
                    <a:lnTo>
                      <a:pt x="48" y="67"/>
                    </a:lnTo>
                    <a:lnTo>
                      <a:pt x="48" y="52"/>
                    </a:lnTo>
                    <a:lnTo>
                      <a:pt x="46" y="39"/>
                    </a:lnTo>
                    <a:lnTo>
                      <a:pt x="43" y="27"/>
                    </a:lnTo>
                    <a:lnTo>
                      <a:pt x="39" y="18"/>
                    </a:lnTo>
                    <a:lnTo>
                      <a:pt x="31" y="10"/>
                    </a:lnTo>
                    <a:lnTo>
                      <a:pt x="23" y="4"/>
                    </a:lnTo>
                    <a:lnTo>
                      <a:pt x="14" y="1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11" y="21"/>
                    </a:lnTo>
                    <a:lnTo>
                      <a:pt x="20" y="27"/>
                    </a:lnTo>
                    <a:lnTo>
                      <a:pt x="22" y="33"/>
                    </a:lnTo>
                    <a:lnTo>
                      <a:pt x="24" y="40"/>
                    </a:lnTo>
                    <a:lnTo>
                      <a:pt x="27" y="50"/>
                    </a:lnTo>
                    <a:lnTo>
                      <a:pt x="27" y="62"/>
                    </a:lnTo>
                    <a:lnTo>
                      <a:pt x="22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23" name="Freeform 401"/>
              <p:cNvSpPr>
                <a:spLocks/>
              </p:cNvSpPr>
              <p:nvPr/>
            </p:nvSpPr>
            <p:spPr bwMode="auto">
              <a:xfrm>
                <a:off x="2532" y="2686"/>
                <a:ext cx="17" cy="48"/>
              </a:xfrm>
              <a:custGeom>
                <a:avLst/>
                <a:gdLst>
                  <a:gd name="T0" fmla="*/ 2 w 51"/>
                  <a:gd name="T1" fmla="*/ 1 h 146"/>
                  <a:gd name="T2" fmla="*/ 2 w 51"/>
                  <a:gd name="T3" fmla="*/ 0 h 146"/>
                  <a:gd name="T4" fmla="*/ 1 w 51"/>
                  <a:gd name="T5" fmla="*/ 0 h 146"/>
                  <a:gd name="T6" fmla="*/ 0 w 51"/>
                  <a:gd name="T7" fmla="*/ 1 h 146"/>
                  <a:gd name="T8" fmla="*/ 0 w 51"/>
                  <a:gd name="T9" fmla="*/ 2 h 146"/>
                  <a:gd name="T10" fmla="*/ 0 w 51"/>
                  <a:gd name="T11" fmla="*/ 3 h 146"/>
                  <a:gd name="T12" fmla="*/ 0 w 51"/>
                  <a:gd name="T13" fmla="*/ 4 h 146"/>
                  <a:gd name="T14" fmla="*/ 1 w 51"/>
                  <a:gd name="T15" fmla="*/ 5 h 146"/>
                  <a:gd name="T16" fmla="*/ 1 w 51"/>
                  <a:gd name="T17" fmla="*/ 5 h 146"/>
                  <a:gd name="T18" fmla="*/ 2 w 51"/>
                  <a:gd name="T19" fmla="*/ 5 h 146"/>
                  <a:gd name="T20" fmla="*/ 2 w 51"/>
                  <a:gd name="T21" fmla="*/ 4 h 146"/>
                  <a:gd name="T22" fmla="*/ 1 w 51"/>
                  <a:gd name="T23" fmla="*/ 4 h 146"/>
                  <a:gd name="T24" fmla="*/ 1 w 51"/>
                  <a:gd name="T25" fmla="*/ 4 h 146"/>
                  <a:gd name="T26" fmla="*/ 1 w 51"/>
                  <a:gd name="T27" fmla="*/ 3 h 146"/>
                  <a:gd name="T28" fmla="*/ 2 w 51"/>
                  <a:gd name="T29" fmla="*/ 3 h 146"/>
                  <a:gd name="T30" fmla="*/ 2 w 51"/>
                  <a:gd name="T31" fmla="*/ 2 h 146"/>
                  <a:gd name="T32" fmla="*/ 1 w 51"/>
                  <a:gd name="T33" fmla="*/ 2 h 146"/>
                  <a:gd name="T34" fmla="*/ 1 w 51"/>
                  <a:gd name="T35" fmla="*/ 2 h 146"/>
                  <a:gd name="T36" fmla="*/ 1 w 51"/>
                  <a:gd name="T37" fmla="*/ 1 h 146"/>
                  <a:gd name="T38" fmla="*/ 1 w 51"/>
                  <a:gd name="T39" fmla="*/ 1 h 146"/>
                  <a:gd name="T40" fmla="*/ 2 w 51"/>
                  <a:gd name="T41" fmla="*/ 1 h 146"/>
                  <a:gd name="T42" fmla="*/ 2 w 51"/>
                  <a:gd name="T43" fmla="*/ 1 h 146"/>
                  <a:gd name="T44" fmla="*/ 2 w 51"/>
                  <a:gd name="T45" fmla="*/ 1 h 14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1"/>
                  <a:gd name="T70" fmla="*/ 0 h 146"/>
                  <a:gd name="T71" fmla="*/ 51 w 51"/>
                  <a:gd name="T72" fmla="*/ 146 h 14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1" h="146">
                    <a:moveTo>
                      <a:pt x="51" y="15"/>
                    </a:moveTo>
                    <a:lnTo>
                      <a:pt x="51" y="0"/>
                    </a:lnTo>
                    <a:lnTo>
                      <a:pt x="23" y="6"/>
                    </a:lnTo>
                    <a:lnTo>
                      <a:pt x="7" y="20"/>
                    </a:lnTo>
                    <a:lnTo>
                      <a:pt x="0" y="44"/>
                    </a:lnTo>
                    <a:lnTo>
                      <a:pt x="0" y="94"/>
                    </a:lnTo>
                    <a:lnTo>
                      <a:pt x="7" y="123"/>
                    </a:lnTo>
                    <a:lnTo>
                      <a:pt x="20" y="138"/>
                    </a:lnTo>
                    <a:lnTo>
                      <a:pt x="39" y="146"/>
                    </a:lnTo>
                    <a:lnTo>
                      <a:pt x="51" y="146"/>
                    </a:lnTo>
                    <a:lnTo>
                      <a:pt x="51" y="124"/>
                    </a:lnTo>
                    <a:lnTo>
                      <a:pt x="32" y="120"/>
                    </a:lnTo>
                    <a:lnTo>
                      <a:pt x="21" y="102"/>
                    </a:lnTo>
                    <a:lnTo>
                      <a:pt x="19" y="77"/>
                    </a:lnTo>
                    <a:lnTo>
                      <a:pt x="51" y="77"/>
                    </a:lnTo>
                    <a:lnTo>
                      <a:pt x="51" y="57"/>
                    </a:lnTo>
                    <a:lnTo>
                      <a:pt x="19" y="57"/>
                    </a:lnTo>
                    <a:lnTo>
                      <a:pt x="19" y="62"/>
                    </a:lnTo>
                    <a:lnTo>
                      <a:pt x="25" y="28"/>
                    </a:lnTo>
                    <a:lnTo>
                      <a:pt x="39" y="16"/>
                    </a:lnTo>
                    <a:lnTo>
                      <a:pt x="51" y="15"/>
                    </a:lnTo>
                    <a:lnTo>
                      <a:pt x="51" y="20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24" name="Freeform 402"/>
              <p:cNvSpPr>
                <a:spLocks/>
              </p:cNvSpPr>
              <p:nvPr/>
            </p:nvSpPr>
            <p:spPr bwMode="auto">
              <a:xfrm>
                <a:off x="2575" y="2686"/>
                <a:ext cx="38" cy="47"/>
              </a:xfrm>
              <a:custGeom>
                <a:avLst/>
                <a:gdLst>
                  <a:gd name="T0" fmla="*/ 1 w 116"/>
                  <a:gd name="T1" fmla="*/ 5 h 141"/>
                  <a:gd name="T2" fmla="*/ 2 w 116"/>
                  <a:gd name="T3" fmla="*/ 5 h 141"/>
                  <a:gd name="T4" fmla="*/ 4 w 116"/>
                  <a:gd name="T5" fmla="*/ 0 h 141"/>
                  <a:gd name="T6" fmla="*/ 3 w 116"/>
                  <a:gd name="T7" fmla="*/ 0 h 141"/>
                  <a:gd name="T8" fmla="*/ 2 w 116"/>
                  <a:gd name="T9" fmla="*/ 4 h 141"/>
                  <a:gd name="T10" fmla="*/ 2 w 116"/>
                  <a:gd name="T11" fmla="*/ 4 h 141"/>
                  <a:gd name="T12" fmla="*/ 1 w 116"/>
                  <a:gd name="T13" fmla="*/ 0 h 141"/>
                  <a:gd name="T14" fmla="*/ 0 w 116"/>
                  <a:gd name="T15" fmla="*/ 0 h 141"/>
                  <a:gd name="T16" fmla="*/ 1 w 116"/>
                  <a:gd name="T17" fmla="*/ 5 h 1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6"/>
                  <a:gd name="T28" fmla="*/ 0 h 141"/>
                  <a:gd name="T29" fmla="*/ 116 w 116"/>
                  <a:gd name="T30" fmla="*/ 141 h 1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6" h="141">
                    <a:moveTo>
                      <a:pt x="37" y="141"/>
                    </a:moveTo>
                    <a:lnTo>
                      <a:pt x="68" y="141"/>
                    </a:lnTo>
                    <a:lnTo>
                      <a:pt x="116" y="0"/>
                    </a:lnTo>
                    <a:lnTo>
                      <a:pt x="90" y="0"/>
                    </a:lnTo>
                    <a:lnTo>
                      <a:pt x="58" y="119"/>
                    </a:lnTo>
                    <a:lnTo>
                      <a:pt x="53" y="119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37" y="1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25" name="Rectangle 403"/>
              <p:cNvSpPr>
                <a:spLocks noChangeArrowheads="1"/>
              </p:cNvSpPr>
              <p:nvPr/>
            </p:nvSpPr>
            <p:spPr bwMode="auto">
              <a:xfrm>
                <a:off x="2620" y="2685"/>
                <a:ext cx="7" cy="4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826" name="Rectangle 404"/>
              <p:cNvSpPr>
                <a:spLocks noChangeArrowheads="1"/>
              </p:cNvSpPr>
              <p:nvPr/>
            </p:nvSpPr>
            <p:spPr bwMode="auto">
              <a:xfrm>
                <a:off x="2618" y="2664"/>
                <a:ext cx="9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827" name="Freeform 405"/>
              <p:cNvSpPr>
                <a:spLocks/>
              </p:cNvSpPr>
              <p:nvPr/>
            </p:nvSpPr>
            <p:spPr bwMode="auto">
              <a:xfrm>
                <a:off x="2642" y="2686"/>
                <a:ext cx="33" cy="48"/>
              </a:xfrm>
              <a:custGeom>
                <a:avLst/>
                <a:gdLst>
                  <a:gd name="T0" fmla="*/ 4 w 100"/>
                  <a:gd name="T1" fmla="*/ 2 h 145"/>
                  <a:gd name="T2" fmla="*/ 3 w 100"/>
                  <a:gd name="T3" fmla="*/ 1 h 145"/>
                  <a:gd name="T4" fmla="*/ 3 w 100"/>
                  <a:gd name="T5" fmla="*/ 0 h 145"/>
                  <a:gd name="T6" fmla="*/ 1 w 100"/>
                  <a:gd name="T7" fmla="*/ 0 h 145"/>
                  <a:gd name="T8" fmla="*/ 1 w 100"/>
                  <a:gd name="T9" fmla="*/ 0 h 145"/>
                  <a:gd name="T10" fmla="*/ 0 w 100"/>
                  <a:gd name="T11" fmla="*/ 1 h 145"/>
                  <a:gd name="T12" fmla="*/ 0 w 100"/>
                  <a:gd name="T13" fmla="*/ 2 h 145"/>
                  <a:gd name="T14" fmla="*/ 0 w 100"/>
                  <a:gd name="T15" fmla="*/ 3 h 145"/>
                  <a:gd name="T16" fmla="*/ 0 w 100"/>
                  <a:gd name="T17" fmla="*/ 4 h 145"/>
                  <a:gd name="T18" fmla="*/ 1 w 100"/>
                  <a:gd name="T19" fmla="*/ 5 h 145"/>
                  <a:gd name="T20" fmla="*/ 2 w 100"/>
                  <a:gd name="T21" fmla="*/ 5 h 145"/>
                  <a:gd name="T22" fmla="*/ 3 w 100"/>
                  <a:gd name="T23" fmla="*/ 5 h 145"/>
                  <a:gd name="T24" fmla="*/ 3 w 100"/>
                  <a:gd name="T25" fmla="*/ 5 h 145"/>
                  <a:gd name="T26" fmla="*/ 4 w 100"/>
                  <a:gd name="T27" fmla="*/ 4 h 145"/>
                  <a:gd name="T28" fmla="*/ 4 w 100"/>
                  <a:gd name="T29" fmla="*/ 3 h 145"/>
                  <a:gd name="T30" fmla="*/ 3 w 100"/>
                  <a:gd name="T31" fmla="*/ 3 h 145"/>
                  <a:gd name="T32" fmla="*/ 3 w 100"/>
                  <a:gd name="T33" fmla="*/ 3 h 145"/>
                  <a:gd name="T34" fmla="*/ 3 w 100"/>
                  <a:gd name="T35" fmla="*/ 4 h 145"/>
                  <a:gd name="T36" fmla="*/ 2 w 100"/>
                  <a:gd name="T37" fmla="*/ 4 h 145"/>
                  <a:gd name="T38" fmla="*/ 2 w 100"/>
                  <a:gd name="T39" fmla="*/ 4 h 145"/>
                  <a:gd name="T40" fmla="*/ 1 w 100"/>
                  <a:gd name="T41" fmla="*/ 4 h 145"/>
                  <a:gd name="T42" fmla="*/ 1 w 100"/>
                  <a:gd name="T43" fmla="*/ 3 h 145"/>
                  <a:gd name="T44" fmla="*/ 1 w 100"/>
                  <a:gd name="T45" fmla="*/ 1 h 145"/>
                  <a:gd name="T46" fmla="*/ 1 w 100"/>
                  <a:gd name="T47" fmla="*/ 1 h 145"/>
                  <a:gd name="T48" fmla="*/ 2 w 100"/>
                  <a:gd name="T49" fmla="*/ 1 h 145"/>
                  <a:gd name="T50" fmla="*/ 2 w 100"/>
                  <a:gd name="T51" fmla="*/ 1 h 145"/>
                  <a:gd name="T52" fmla="*/ 3 w 100"/>
                  <a:gd name="T53" fmla="*/ 1 h 145"/>
                  <a:gd name="T54" fmla="*/ 3 w 100"/>
                  <a:gd name="T55" fmla="*/ 1 h 145"/>
                  <a:gd name="T56" fmla="*/ 3 w 100"/>
                  <a:gd name="T57" fmla="*/ 2 h 145"/>
                  <a:gd name="T58" fmla="*/ 4 w 100"/>
                  <a:gd name="T59" fmla="*/ 2 h 14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00"/>
                  <a:gd name="T91" fmla="*/ 0 h 145"/>
                  <a:gd name="T92" fmla="*/ 100 w 100"/>
                  <a:gd name="T93" fmla="*/ 145 h 14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00" h="145">
                    <a:moveTo>
                      <a:pt x="100" y="45"/>
                    </a:moveTo>
                    <a:lnTo>
                      <a:pt x="94" y="17"/>
                    </a:lnTo>
                    <a:lnTo>
                      <a:pt x="76" y="1"/>
                    </a:lnTo>
                    <a:lnTo>
                      <a:pt x="40" y="0"/>
                    </a:lnTo>
                    <a:lnTo>
                      <a:pt x="16" y="11"/>
                    </a:lnTo>
                    <a:lnTo>
                      <a:pt x="4" y="30"/>
                    </a:lnTo>
                    <a:lnTo>
                      <a:pt x="0" y="43"/>
                    </a:lnTo>
                    <a:lnTo>
                      <a:pt x="0" y="93"/>
                    </a:lnTo>
                    <a:lnTo>
                      <a:pt x="9" y="122"/>
                    </a:lnTo>
                    <a:lnTo>
                      <a:pt x="26" y="137"/>
                    </a:lnTo>
                    <a:lnTo>
                      <a:pt x="46" y="145"/>
                    </a:lnTo>
                    <a:lnTo>
                      <a:pt x="72" y="142"/>
                    </a:lnTo>
                    <a:lnTo>
                      <a:pt x="94" y="127"/>
                    </a:lnTo>
                    <a:lnTo>
                      <a:pt x="100" y="106"/>
                    </a:lnTo>
                    <a:lnTo>
                      <a:pt x="100" y="92"/>
                    </a:lnTo>
                    <a:lnTo>
                      <a:pt x="73" y="92"/>
                    </a:lnTo>
                    <a:lnTo>
                      <a:pt x="79" y="92"/>
                    </a:lnTo>
                    <a:lnTo>
                      <a:pt x="77" y="107"/>
                    </a:lnTo>
                    <a:lnTo>
                      <a:pt x="64" y="122"/>
                    </a:lnTo>
                    <a:lnTo>
                      <a:pt x="50" y="122"/>
                    </a:lnTo>
                    <a:lnTo>
                      <a:pt x="32" y="110"/>
                    </a:lnTo>
                    <a:lnTo>
                      <a:pt x="26" y="76"/>
                    </a:lnTo>
                    <a:lnTo>
                      <a:pt x="28" y="38"/>
                    </a:lnTo>
                    <a:lnTo>
                      <a:pt x="36" y="24"/>
                    </a:lnTo>
                    <a:lnTo>
                      <a:pt x="46" y="17"/>
                    </a:lnTo>
                    <a:lnTo>
                      <a:pt x="58" y="14"/>
                    </a:lnTo>
                    <a:lnTo>
                      <a:pt x="70" y="23"/>
                    </a:lnTo>
                    <a:lnTo>
                      <a:pt x="75" y="38"/>
                    </a:lnTo>
                    <a:lnTo>
                      <a:pt x="73" y="45"/>
                    </a:lnTo>
                    <a:lnTo>
                      <a:pt x="10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28" name="Freeform 406"/>
              <p:cNvSpPr>
                <a:spLocks/>
              </p:cNvSpPr>
              <p:nvPr/>
            </p:nvSpPr>
            <p:spPr bwMode="auto">
              <a:xfrm>
                <a:off x="2706" y="2719"/>
                <a:ext cx="18" cy="15"/>
              </a:xfrm>
              <a:custGeom>
                <a:avLst/>
                <a:gdLst>
                  <a:gd name="T0" fmla="*/ 0 w 54"/>
                  <a:gd name="T1" fmla="*/ 1 h 47"/>
                  <a:gd name="T2" fmla="*/ 0 w 54"/>
                  <a:gd name="T3" fmla="*/ 2 h 47"/>
                  <a:gd name="T4" fmla="*/ 0 w 54"/>
                  <a:gd name="T5" fmla="*/ 1 h 47"/>
                  <a:gd name="T6" fmla="*/ 1 w 54"/>
                  <a:gd name="T7" fmla="*/ 1 h 47"/>
                  <a:gd name="T8" fmla="*/ 1 w 54"/>
                  <a:gd name="T9" fmla="*/ 1 h 47"/>
                  <a:gd name="T10" fmla="*/ 1 w 54"/>
                  <a:gd name="T11" fmla="*/ 1 h 47"/>
                  <a:gd name="T12" fmla="*/ 2 w 54"/>
                  <a:gd name="T13" fmla="*/ 1 h 47"/>
                  <a:gd name="T14" fmla="*/ 2 w 54"/>
                  <a:gd name="T15" fmla="*/ 1 h 47"/>
                  <a:gd name="T16" fmla="*/ 2 w 54"/>
                  <a:gd name="T17" fmla="*/ 0 h 47"/>
                  <a:gd name="T18" fmla="*/ 2 w 54"/>
                  <a:gd name="T19" fmla="*/ 0 h 47"/>
                  <a:gd name="T20" fmla="*/ 2 w 54"/>
                  <a:gd name="T21" fmla="*/ 0 h 47"/>
                  <a:gd name="T22" fmla="*/ 1 w 54"/>
                  <a:gd name="T23" fmla="*/ 0 h 47"/>
                  <a:gd name="T24" fmla="*/ 1 w 54"/>
                  <a:gd name="T25" fmla="*/ 0 h 47"/>
                  <a:gd name="T26" fmla="*/ 1 w 54"/>
                  <a:gd name="T27" fmla="*/ 0 h 47"/>
                  <a:gd name="T28" fmla="*/ 1 w 54"/>
                  <a:gd name="T29" fmla="*/ 1 h 47"/>
                  <a:gd name="T30" fmla="*/ 0 w 54"/>
                  <a:gd name="T31" fmla="*/ 1 h 47"/>
                  <a:gd name="T32" fmla="*/ 0 w 54"/>
                  <a:gd name="T33" fmla="*/ 1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47"/>
                  <a:gd name="T53" fmla="*/ 54 w 54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47">
                    <a:moveTo>
                      <a:pt x="0" y="25"/>
                    </a:moveTo>
                    <a:lnTo>
                      <a:pt x="0" y="47"/>
                    </a:lnTo>
                    <a:lnTo>
                      <a:pt x="12" y="45"/>
                    </a:lnTo>
                    <a:lnTo>
                      <a:pt x="22" y="44"/>
                    </a:lnTo>
                    <a:lnTo>
                      <a:pt x="31" y="41"/>
                    </a:lnTo>
                    <a:lnTo>
                      <a:pt x="40" y="35"/>
                    </a:lnTo>
                    <a:lnTo>
                      <a:pt x="46" y="29"/>
                    </a:lnTo>
                    <a:lnTo>
                      <a:pt x="50" y="20"/>
                    </a:lnTo>
                    <a:lnTo>
                      <a:pt x="53" y="11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5" y="11"/>
                    </a:lnTo>
                    <a:lnTo>
                      <a:pt x="19" y="18"/>
                    </a:lnTo>
                    <a:lnTo>
                      <a:pt x="11" y="2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29" name="Freeform 407"/>
              <p:cNvSpPr>
                <a:spLocks/>
              </p:cNvSpPr>
              <p:nvPr/>
            </p:nvSpPr>
            <p:spPr bwMode="auto">
              <a:xfrm>
                <a:off x="2706" y="2686"/>
                <a:ext cx="18" cy="25"/>
              </a:xfrm>
              <a:custGeom>
                <a:avLst/>
                <a:gdLst>
                  <a:gd name="T0" fmla="*/ 0 w 54"/>
                  <a:gd name="T1" fmla="*/ 2 h 77"/>
                  <a:gd name="T2" fmla="*/ 0 w 54"/>
                  <a:gd name="T3" fmla="*/ 3 h 77"/>
                  <a:gd name="T4" fmla="*/ 2 w 54"/>
                  <a:gd name="T5" fmla="*/ 3 h 77"/>
                  <a:gd name="T6" fmla="*/ 2 w 54"/>
                  <a:gd name="T7" fmla="*/ 2 h 77"/>
                  <a:gd name="T8" fmla="*/ 2 w 54"/>
                  <a:gd name="T9" fmla="*/ 2 h 77"/>
                  <a:gd name="T10" fmla="*/ 2 w 54"/>
                  <a:gd name="T11" fmla="*/ 2 h 77"/>
                  <a:gd name="T12" fmla="*/ 2 w 54"/>
                  <a:gd name="T13" fmla="*/ 1 h 77"/>
                  <a:gd name="T14" fmla="*/ 2 w 54"/>
                  <a:gd name="T15" fmla="*/ 1 h 77"/>
                  <a:gd name="T16" fmla="*/ 2 w 54"/>
                  <a:gd name="T17" fmla="*/ 1 h 77"/>
                  <a:gd name="T18" fmla="*/ 1 w 54"/>
                  <a:gd name="T19" fmla="*/ 0 h 77"/>
                  <a:gd name="T20" fmla="*/ 1 w 54"/>
                  <a:gd name="T21" fmla="*/ 0 h 77"/>
                  <a:gd name="T22" fmla="*/ 1 w 54"/>
                  <a:gd name="T23" fmla="*/ 0 h 77"/>
                  <a:gd name="T24" fmla="*/ 0 w 54"/>
                  <a:gd name="T25" fmla="*/ 0 h 77"/>
                  <a:gd name="T26" fmla="*/ 0 w 54"/>
                  <a:gd name="T27" fmla="*/ 1 h 77"/>
                  <a:gd name="T28" fmla="*/ 0 w 54"/>
                  <a:gd name="T29" fmla="*/ 1 h 77"/>
                  <a:gd name="T30" fmla="*/ 0 w 54"/>
                  <a:gd name="T31" fmla="*/ 1 h 77"/>
                  <a:gd name="T32" fmla="*/ 1 w 54"/>
                  <a:gd name="T33" fmla="*/ 1 h 77"/>
                  <a:gd name="T34" fmla="*/ 1 w 54"/>
                  <a:gd name="T35" fmla="*/ 1 h 77"/>
                  <a:gd name="T36" fmla="*/ 1 w 54"/>
                  <a:gd name="T37" fmla="*/ 1 h 77"/>
                  <a:gd name="T38" fmla="*/ 1 w 54"/>
                  <a:gd name="T39" fmla="*/ 2 h 77"/>
                  <a:gd name="T40" fmla="*/ 1 w 54"/>
                  <a:gd name="T41" fmla="*/ 2 h 77"/>
                  <a:gd name="T42" fmla="*/ 1 w 54"/>
                  <a:gd name="T43" fmla="*/ 2 h 77"/>
                  <a:gd name="T44" fmla="*/ 0 w 54"/>
                  <a:gd name="T45" fmla="*/ 2 h 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4"/>
                  <a:gd name="T70" fmla="*/ 0 h 77"/>
                  <a:gd name="T71" fmla="*/ 54 w 54"/>
                  <a:gd name="T72" fmla="*/ 77 h 7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4" h="77">
                    <a:moveTo>
                      <a:pt x="0" y="57"/>
                    </a:moveTo>
                    <a:lnTo>
                      <a:pt x="0" y="77"/>
                    </a:lnTo>
                    <a:lnTo>
                      <a:pt x="48" y="77"/>
                    </a:lnTo>
                    <a:lnTo>
                      <a:pt x="48" y="62"/>
                    </a:lnTo>
                    <a:lnTo>
                      <a:pt x="54" y="67"/>
                    </a:lnTo>
                    <a:lnTo>
                      <a:pt x="54" y="52"/>
                    </a:lnTo>
                    <a:lnTo>
                      <a:pt x="52" y="39"/>
                    </a:lnTo>
                    <a:lnTo>
                      <a:pt x="48" y="27"/>
                    </a:lnTo>
                    <a:lnTo>
                      <a:pt x="43" y="18"/>
                    </a:lnTo>
                    <a:lnTo>
                      <a:pt x="36" y="10"/>
                    </a:lnTo>
                    <a:lnTo>
                      <a:pt x="27" y="4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11" y="21"/>
                    </a:lnTo>
                    <a:lnTo>
                      <a:pt x="19" y="27"/>
                    </a:lnTo>
                    <a:lnTo>
                      <a:pt x="23" y="33"/>
                    </a:lnTo>
                    <a:lnTo>
                      <a:pt x="25" y="40"/>
                    </a:lnTo>
                    <a:lnTo>
                      <a:pt x="27" y="50"/>
                    </a:lnTo>
                    <a:lnTo>
                      <a:pt x="27" y="62"/>
                    </a:lnTo>
                    <a:lnTo>
                      <a:pt x="27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30" name="Freeform 408"/>
              <p:cNvSpPr>
                <a:spLocks/>
              </p:cNvSpPr>
              <p:nvPr/>
            </p:nvSpPr>
            <p:spPr bwMode="auto">
              <a:xfrm>
                <a:off x="2689" y="2686"/>
                <a:ext cx="17" cy="48"/>
              </a:xfrm>
              <a:custGeom>
                <a:avLst/>
                <a:gdLst>
                  <a:gd name="T0" fmla="*/ 2 w 51"/>
                  <a:gd name="T1" fmla="*/ 1 h 146"/>
                  <a:gd name="T2" fmla="*/ 2 w 51"/>
                  <a:gd name="T3" fmla="*/ 0 h 146"/>
                  <a:gd name="T4" fmla="*/ 1 w 51"/>
                  <a:gd name="T5" fmla="*/ 0 h 146"/>
                  <a:gd name="T6" fmla="*/ 0 w 51"/>
                  <a:gd name="T7" fmla="*/ 1 h 146"/>
                  <a:gd name="T8" fmla="*/ 0 w 51"/>
                  <a:gd name="T9" fmla="*/ 2 h 146"/>
                  <a:gd name="T10" fmla="*/ 0 w 51"/>
                  <a:gd name="T11" fmla="*/ 3 h 146"/>
                  <a:gd name="T12" fmla="*/ 0 w 51"/>
                  <a:gd name="T13" fmla="*/ 4 h 146"/>
                  <a:gd name="T14" fmla="*/ 1 w 51"/>
                  <a:gd name="T15" fmla="*/ 5 h 146"/>
                  <a:gd name="T16" fmla="*/ 1 w 51"/>
                  <a:gd name="T17" fmla="*/ 5 h 146"/>
                  <a:gd name="T18" fmla="*/ 2 w 51"/>
                  <a:gd name="T19" fmla="*/ 5 h 146"/>
                  <a:gd name="T20" fmla="*/ 2 w 51"/>
                  <a:gd name="T21" fmla="*/ 4 h 146"/>
                  <a:gd name="T22" fmla="*/ 1 w 51"/>
                  <a:gd name="T23" fmla="*/ 4 h 146"/>
                  <a:gd name="T24" fmla="*/ 1 w 51"/>
                  <a:gd name="T25" fmla="*/ 3 h 146"/>
                  <a:gd name="T26" fmla="*/ 1 w 51"/>
                  <a:gd name="T27" fmla="*/ 3 h 146"/>
                  <a:gd name="T28" fmla="*/ 1 w 51"/>
                  <a:gd name="T29" fmla="*/ 3 h 146"/>
                  <a:gd name="T30" fmla="*/ 2 w 51"/>
                  <a:gd name="T31" fmla="*/ 3 h 146"/>
                  <a:gd name="T32" fmla="*/ 2 w 51"/>
                  <a:gd name="T33" fmla="*/ 2 h 146"/>
                  <a:gd name="T34" fmla="*/ 1 w 51"/>
                  <a:gd name="T35" fmla="*/ 2 h 146"/>
                  <a:gd name="T36" fmla="*/ 1 w 51"/>
                  <a:gd name="T37" fmla="*/ 2 h 146"/>
                  <a:gd name="T38" fmla="*/ 1 w 51"/>
                  <a:gd name="T39" fmla="*/ 1 h 146"/>
                  <a:gd name="T40" fmla="*/ 1 w 51"/>
                  <a:gd name="T41" fmla="*/ 1 h 146"/>
                  <a:gd name="T42" fmla="*/ 2 w 51"/>
                  <a:gd name="T43" fmla="*/ 1 h 146"/>
                  <a:gd name="T44" fmla="*/ 2 w 51"/>
                  <a:gd name="T45" fmla="*/ 1 h 146"/>
                  <a:gd name="T46" fmla="*/ 2 w 51"/>
                  <a:gd name="T47" fmla="*/ 1 h 1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1"/>
                  <a:gd name="T73" fmla="*/ 0 h 146"/>
                  <a:gd name="T74" fmla="*/ 51 w 51"/>
                  <a:gd name="T75" fmla="*/ 146 h 14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1" h="146">
                    <a:moveTo>
                      <a:pt x="51" y="15"/>
                    </a:moveTo>
                    <a:lnTo>
                      <a:pt x="51" y="0"/>
                    </a:lnTo>
                    <a:lnTo>
                      <a:pt x="24" y="6"/>
                    </a:lnTo>
                    <a:lnTo>
                      <a:pt x="7" y="20"/>
                    </a:lnTo>
                    <a:lnTo>
                      <a:pt x="0" y="44"/>
                    </a:lnTo>
                    <a:lnTo>
                      <a:pt x="0" y="94"/>
                    </a:lnTo>
                    <a:lnTo>
                      <a:pt x="8" y="123"/>
                    </a:lnTo>
                    <a:lnTo>
                      <a:pt x="22" y="138"/>
                    </a:lnTo>
                    <a:lnTo>
                      <a:pt x="32" y="143"/>
                    </a:lnTo>
                    <a:lnTo>
                      <a:pt x="51" y="146"/>
                    </a:lnTo>
                    <a:lnTo>
                      <a:pt x="51" y="124"/>
                    </a:lnTo>
                    <a:lnTo>
                      <a:pt x="36" y="120"/>
                    </a:lnTo>
                    <a:lnTo>
                      <a:pt x="25" y="92"/>
                    </a:lnTo>
                    <a:lnTo>
                      <a:pt x="25" y="77"/>
                    </a:lnTo>
                    <a:lnTo>
                      <a:pt x="20" y="77"/>
                    </a:lnTo>
                    <a:lnTo>
                      <a:pt x="51" y="77"/>
                    </a:lnTo>
                    <a:lnTo>
                      <a:pt x="51" y="57"/>
                    </a:lnTo>
                    <a:lnTo>
                      <a:pt x="20" y="57"/>
                    </a:lnTo>
                    <a:lnTo>
                      <a:pt x="25" y="62"/>
                    </a:lnTo>
                    <a:lnTo>
                      <a:pt x="27" y="37"/>
                    </a:lnTo>
                    <a:lnTo>
                      <a:pt x="36" y="19"/>
                    </a:lnTo>
                    <a:lnTo>
                      <a:pt x="51" y="15"/>
                    </a:lnTo>
                    <a:lnTo>
                      <a:pt x="51" y="20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31" name="Freeform 409"/>
              <p:cNvSpPr>
                <a:spLocks/>
              </p:cNvSpPr>
              <p:nvPr/>
            </p:nvSpPr>
            <p:spPr bwMode="auto">
              <a:xfrm>
                <a:off x="2405" y="1623"/>
                <a:ext cx="529" cy="228"/>
              </a:xfrm>
              <a:custGeom>
                <a:avLst/>
                <a:gdLst>
                  <a:gd name="T0" fmla="*/ 0 w 1587"/>
                  <a:gd name="T1" fmla="*/ 23 h 682"/>
                  <a:gd name="T2" fmla="*/ 33 w 1587"/>
                  <a:gd name="T3" fmla="*/ 4 h 682"/>
                  <a:gd name="T4" fmla="*/ 33 w 1587"/>
                  <a:gd name="T5" fmla="*/ 4 h 682"/>
                  <a:gd name="T6" fmla="*/ 38 w 1587"/>
                  <a:gd name="T7" fmla="*/ 2 h 682"/>
                  <a:gd name="T8" fmla="*/ 41 w 1587"/>
                  <a:gd name="T9" fmla="*/ 1 h 682"/>
                  <a:gd name="T10" fmla="*/ 44 w 1587"/>
                  <a:gd name="T11" fmla="*/ 0 h 682"/>
                  <a:gd name="T12" fmla="*/ 45 w 1587"/>
                  <a:gd name="T13" fmla="*/ 0 h 682"/>
                  <a:gd name="T14" fmla="*/ 48 w 1587"/>
                  <a:gd name="T15" fmla="*/ 0 h 682"/>
                  <a:gd name="T16" fmla="*/ 50 w 1587"/>
                  <a:gd name="T17" fmla="*/ 0 h 682"/>
                  <a:gd name="T18" fmla="*/ 54 w 1587"/>
                  <a:gd name="T19" fmla="*/ 2 h 682"/>
                  <a:gd name="T20" fmla="*/ 57 w 1587"/>
                  <a:gd name="T21" fmla="*/ 3 h 682"/>
                  <a:gd name="T22" fmla="*/ 59 w 1587"/>
                  <a:gd name="T23" fmla="*/ 5 h 682"/>
                  <a:gd name="T24" fmla="*/ 59 w 1587"/>
                  <a:gd name="T25" fmla="*/ 4 h 682"/>
                  <a:gd name="T26" fmla="*/ 58 w 1587"/>
                  <a:gd name="T27" fmla="*/ 5 h 682"/>
                  <a:gd name="T28" fmla="*/ 58 w 1587"/>
                  <a:gd name="T29" fmla="*/ 5 h 682"/>
                  <a:gd name="T30" fmla="*/ 55 w 1587"/>
                  <a:gd name="T31" fmla="*/ 4 h 682"/>
                  <a:gd name="T32" fmla="*/ 52 w 1587"/>
                  <a:gd name="T33" fmla="*/ 3 h 682"/>
                  <a:gd name="T34" fmla="*/ 49 w 1587"/>
                  <a:gd name="T35" fmla="*/ 2 h 682"/>
                  <a:gd name="T36" fmla="*/ 46 w 1587"/>
                  <a:gd name="T37" fmla="*/ 2 h 682"/>
                  <a:gd name="T38" fmla="*/ 44 w 1587"/>
                  <a:gd name="T39" fmla="*/ 3 h 682"/>
                  <a:gd name="T40" fmla="*/ 40 w 1587"/>
                  <a:gd name="T41" fmla="*/ 4 h 682"/>
                  <a:gd name="T42" fmla="*/ 36 w 1587"/>
                  <a:gd name="T43" fmla="*/ 7 h 682"/>
                  <a:gd name="T44" fmla="*/ 35 w 1587"/>
                  <a:gd name="T45" fmla="*/ 6 h 682"/>
                  <a:gd name="T46" fmla="*/ 3 w 1587"/>
                  <a:gd name="T47" fmla="*/ 25 h 682"/>
                  <a:gd name="T48" fmla="*/ 0 w 1587"/>
                  <a:gd name="T49" fmla="*/ 23 h 6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87"/>
                  <a:gd name="T76" fmla="*/ 0 h 682"/>
                  <a:gd name="T77" fmla="*/ 1587 w 1587"/>
                  <a:gd name="T78" fmla="*/ 682 h 68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87" h="682">
                    <a:moveTo>
                      <a:pt x="0" y="623"/>
                    </a:moveTo>
                    <a:lnTo>
                      <a:pt x="885" y="111"/>
                    </a:lnTo>
                    <a:lnTo>
                      <a:pt x="890" y="117"/>
                    </a:lnTo>
                    <a:lnTo>
                      <a:pt x="1021" y="51"/>
                    </a:lnTo>
                    <a:lnTo>
                      <a:pt x="1101" y="20"/>
                    </a:lnTo>
                    <a:lnTo>
                      <a:pt x="1176" y="4"/>
                    </a:lnTo>
                    <a:lnTo>
                      <a:pt x="1210" y="0"/>
                    </a:lnTo>
                    <a:lnTo>
                      <a:pt x="1297" y="5"/>
                    </a:lnTo>
                    <a:lnTo>
                      <a:pt x="1341" y="13"/>
                    </a:lnTo>
                    <a:lnTo>
                      <a:pt x="1455" y="50"/>
                    </a:lnTo>
                    <a:lnTo>
                      <a:pt x="1532" y="88"/>
                    </a:lnTo>
                    <a:lnTo>
                      <a:pt x="1587" y="122"/>
                    </a:lnTo>
                    <a:lnTo>
                      <a:pt x="1587" y="117"/>
                    </a:lnTo>
                    <a:lnTo>
                      <a:pt x="1555" y="139"/>
                    </a:lnTo>
                    <a:lnTo>
                      <a:pt x="1560" y="139"/>
                    </a:lnTo>
                    <a:lnTo>
                      <a:pt x="1480" y="104"/>
                    </a:lnTo>
                    <a:lnTo>
                      <a:pt x="1401" y="79"/>
                    </a:lnTo>
                    <a:lnTo>
                      <a:pt x="1321" y="66"/>
                    </a:lnTo>
                    <a:lnTo>
                      <a:pt x="1242" y="63"/>
                    </a:lnTo>
                    <a:lnTo>
                      <a:pt x="1176" y="76"/>
                    </a:lnTo>
                    <a:lnTo>
                      <a:pt x="1073" y="115"/>
                    </a:lnTo>
                    <a:lnTo>
                      <a:pt x="959" y="176"/>
                    </a:lnTo>
                    <a:lnTo>
                      <a:pt x="954" y="170"/>
                    </a:lnTo>
                    <a:lnTo>
                      <a:pt x="70" y="682"/>
                    </a:lnTo>
                    <a:lnTo>
                      <a:pt x="0" y="6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32" name="Freeform 410"/>
              <p:cNvSpPr>
                <a:spLocks/>
              </p:cNvSpPr>
              <p:nvPr/>
            </p:nvSpPr>
            <p:spPr bwMode="auto">
              <a:xfrm>
                <a:off x="1971" y="1831"/>
                <a:ext cx="460" cy="272"/>
              </a:xfrm>
              <a:custGeom>
                <a:avLst/>
                <a:gdLst>
                  <a:gd name="T0" fmla="*/ 17 w 1380"/>
                  <a:gd name="T1" fmla="*/ 7 h 816"/>
                  <a:gd name="T2" fmla="*/ 20 w 1380"/>
                  <a:gd name="T3" fmla="*/ 8 h 816"/>
                  <a:gd name="T4" fmla="*/ 23 w 1380"/>
                  <a:gd name="T5" fmla="*/ 9 h 816"/>
                  <a:gd name="T6" fmla="*/ 26 w 1380"/>
                  <a:gd name="T7" fmla="*/ 9 h 816"/>
                  <a:gd name="T8" fmla="*/ 28 w 1380"/>
                  <a:gd name="T9" fmla="*/ 9 h 816"/>
                  <a:gd name="T10" fmla="*/ 33 w 1380"/>
                  <a:gd name="T11" fmla="*/ 9 h 816"/>
                  <a:gd name="T12" fmla="*/ 37 w 1380"/>
                  <a:gd name="T13" fmla="*/ 7 h 816"/>
                  <a:gd name="T14" fmla="*/ 37 w 1380"/>
                  <a:gd name="T15" fmla="*/ 7 h 816"/>
                  <a:gd name="T16" fmla="*/ 49 w 1380"/>
                  <a:gd name="T17" fmla="*/ 0 h 816"/>
                  <a:gd name="T18" fmla="*/ 51 w 1380"/>
                  <a:gd name="T19" fmla="*/ 2 h 816"/>
                  <a:gd name="T20" fmla="*/ 39 w 1380"/>
                  <a:gd name="T21" fmla="*/ 9 h 816"/>
                  <a:gd name="T22" fmla="*/ 36 w 1380"/>
                  <a:gd name="T23" fmla="*/ 11 h 816"/>
                  <a:gd name="T24" fmla="*/ 33 w 1380"/>
                  <a:gd name="T25" fmla="*/ 11 h 816"/>
                  <a:gd name="T26" fmla="*/ 30 w 1380"/>
                  <a:gd name="T27" fmla="*/ 12 h 816"/>
                  <a:gd name="T28" fmla="*/ 27 w 1380"/>
                  <a:gd name="T29" fmla="*/ 12 h 816"/>
                  <a:gd name="T30" fmla="*/ 24 w 1380"/>
                  <a:gd name="T31" fmla="*/ 11 h 816"/>
                  <a:gd name="T32" fmla="*/ 20 w 1380"/>
                  <a:gd name="T33" fmla="*/ 9 h 816"/>
                  <a:gd name="T34" fmla="*/ 18 w 1380"/>
                  <a:gd name="T35" fmla="*/ 9 h 816"/>
                  <a:gd name="T36" fmla="*/ 19 w 1380"/>
                  <a:gd name="T37" fmla="*/ 11 h 816"/>
                  <a:gd name="T38" fmla="*/ 20 w 1380"/>
                  <a:gd name="T39" fmla="*/ 13 h 816"/>
                  <a:gd name="T40" fmla="*/ 20 w 1380"/>
                  <a:gd name="T41" fmla="*/ 14 h 816"/>
                  <a:gd name="T42" fmla="*/ 20 w 1380"/>
                  <a:gd name="T43" fmla="*/ 15 h 816"/>
                  <a:gd name="T44" fmla="*/ 20 w 1380"/>
                  <a:gd name="T45" fmla="*/ 17 h 816"/>
                  <a:gd name="T46" fmla="*/ 20 w 1380"/>
                  <a:gd name="T47" fmla="*/ 18 h 816"/>
                  <a:gd name="T48" fmla="*/ 19 w 1380"/>
                  <a:gd name="T49" fmla="*/ 20 h 816"/>
                  <a:gd name="T50" fmla="*/ 17 w 1380"/>
                  <a:gd name="T51" fmla="*/ 22 h 816"/>
                  <a:gd name="T52" fmla="*/ 14 w 1380"/>
                  <a:gd name="T53" fmla="*/ 24 h 816"/>
                  <a:gd name="T54" fmla="*/ 14 w 1380"/>
                  <a:gd name="T55" fmla="*/ 23 h 816"/>
                  <a:gd name="T56" fmla="*/ 3 w 1380"/>
                  <a:gd name="T57" fmla="*/ 30 h 816"/>
                  <a:gd name="T58" fmla="*/ 0 w 1380"/>
                  <a:gd name="T59" fmla="*/ 28 h 816"/>
                  <a:gd name="T60" fmla="*/ 12 w 1380"/>
                  <a:gd name="T61" fmla="*/ 21 h 816"/>
                  <a:gd name="T62" fmla="*/ 12 w 1380"/>
                  <a:gd name="T63" fmla="*/ 21 h 816"/>
                  <a:gd name="T64" fmla="*/ 15 w 1380"/>
                  <a:gd name="T65" fmla="*/ 19 h 816"/>
                  <a:gd name="T66" fmla="*/ 17 w 1380"/>
                  <a:gd name="T67" fmla="*/ 17 h 816"/>
                  <a:gd name="T68" fmla="*/ 17 w 1380"/>
                  <a:gd name="T69" fmla="*/ 16 h 816"/>
                  <a:gd name="T70" fmla="*/ 18 w 1380"/>
                  <a:gd name="T71" fmla="*/ 14 h 816"/>
                  <a:gd name="T72" fmla="*/ 17 w 1380"/>
                  <a:gd name="T73" fmla="*/ 12 h 816"/>
                  <a:gd name="T74" fmla="*/ 17 w 1380"/>
                  <a:gd name="T75" fmla="*/ 10 h 816"/>
                  <a:gd name="T76" fmla="*/ 15 w 1380"/>
                  <a:gd name="T77" fmla="*/ 7 h 816"/>
                  <a:gd name="T78" fmla="*/ 17 w 1380"/>
                  <a:gd name="T79" fmla="*/ 7 h 81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80"/>
                  <a:gd name="T121" fmla="*/ 0 h 816"/>
                  <a:gd name="T122" fmla="*/ 1380 w 1380"/>
                  <a:gd name="T123" fmla="*/ 816 h 81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80" h="816">
                    <a:moveTo>
                      <a:pt x="453" y="176"/>
                    </a:moveTo>
                    <a:lnTo>
                      <a:pt x="533" y="213"/>
                    </a:lnTo>
                    <a:lnTo>
                      <a:pt x="612" y="238"/>
                    </a:lnTo>
                    <a:lnTo>
                      <a:pt x="691" y="251"/>
                    </a:lnTo>
                    <a:lnTo>
                      <a:pt x="768" y="256"/>
                    </a:lnTo>
                    <a:lnTo>
                      <a:pt x="879" y="235"/>
                    </a:lnTo>
                    <a:lnTo>
                      <a:pt x="996" y="187"/>
                    </a:lnTo>
                    <a:lnTo>
                      <a:pt x="991" y="182"/>
                    </a:lnTo>
                    <a:lnTo>
                      <a:pt x="1311" y="0"/>
                    </a:lnTo>
                    <a:lnTo>
                      <a:pt x="1380" y="54"/>
                    </a:lnTo>
                    <a:lnTo>
                      <a:pt x="1043" y="251"/>
                    </a:lnTo>
                    <a:lnTo>
                      <a:pt x="963" y="286"/>
                    </a:lnTo>
                    <a:lnTo>
                      <a:pt x="883" y="306"/>
                    </a:lnTo>
                    <a:lnTo>
                      <a:pt x="802" y="315"/>
                    </a:lnTo>
                    <a:lnTo>
                      <a:pt x="727" y="312"/>
                    </a:lnTo>
                    <a:lnTo>
                      <a:pt x="661" y="302"/>
                    </a:lnTo>
                    <a:lnTo>
                      <a:pt x="527" y="251"/>
                    </a:lnTo>
                    <a:lnTo>
                      <a:pt x="474" y="230"/>
                    </a:lnTo>
                    <a:lnTo>
                      <a:pt x="523" y="305"/>
                    </a:lnTo>
                    <a:lnTo>
                      <a:pt x="544" y="352"/>
                    </a:lnTo>
                    <a:lnTo>
                      <a:pt x="550" y="369"/>
                    </a:lnTo>
                    <a:lnTo>
                      <a:pt x="552" y="410"/>
                    </a:lnTo>
                    <a:lnTo>
                      <a:pt x="545" y="464"/>
                    </a:lnTo>
                    <a:lnTo>
                      <a:pt x="535" y="492"/>
                    </a:lnTo>
                    <a:lnTo>
                      <a:pt x="502" y="542"/>
                    </a:lnTo>
                    <a:lnTo>
                      <a:pt x="449" y="592"/>
                    </a:lnTo>
                    <a:lnTo>
                      <a:pt x="379" y="640"/>
                    </a:lnTo>
                    <a:lnTo>
                      <a:pt x="379" y="634"/>
                    </a:lnTo>
                    <a:lnTo>
                      <a:pt x="70" y="816"/>
                    </a:lnTo>
                    <a:lnTo>
                      <a:pt x="0" y="757"/>
                    </a:lnTo>
                    <a:lnTo>
                      <a:pt x="326" y="571"/>
                    </a:lnTo>
                    <a:lnTo>
                      <a:pt x="331" y="576"/>
                    </a:lnTo>
                    <a:lnTo>
                      <a:pt x="393" y="521"/>
                    </a:lnTo>
                    <a:lnTo>
                      <a:pt x="448" y="462"/>
                    </a:lnTo>
                    <a:lnTo>
                      <a:pt x="470" y="426"/>
                    </a:lnTo>
                    <a:lnTo>
                      <a:pt x="478" y="377"/>
                    </a:lnTo>
                    <a:lnTo>
                      <a:pt x="470" y="323"/>
                    </a:lnTo>
                    <a:lnTo>
                      <a:pt x="446" y="265"/>
                    </a:lnTo>
                    <a:lnTo>
                      <a:pt x="405" y="202"/>
                    </a:lnTo>
                    <a:lnTo>
                      <a:pt x="453" y="1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33" name="Freeform 411"/>
              <p:cNvSpPr>
                <a:spLocks/>
              </p:cNvSpPr>
              <p:nvPr/>
            </p:nvSpPr>
            <p:spPr bwMode="auto">
              <a:xfrm>
                <a:off x="1609" y="2083"/>
                <a:ext cx="389" cy="327"/>
              </a:xfrm>
              <a:custGeom>
                <a:avLst/>
                <a:gdLst>
                  <a:gd name="T0" fmla="*/ 43 w 1169"/>
                  <a:gd name="T1" fmla="*/ 2 h 981"/>
                  <a:gd name="T2" fmla="*/ 11 w 1169"/>
                  <a:gd name="T3" fmla="*/ 21 h 981"/>
                  <a:gd name="T4" fmla="*/ 11 w 1169"/>
                  <a:gd name="T5" fmla="*/ 21 h 981"/>
                  <a:gd name="T6" fmla="*/ 7 w 1169"/>
                  <a:gd name="T7" fmla="*/ 23 h 981"/>
                  <a:gd name="T8" fmla="*/ 4 w 1169"/>
                  <a:gd name="T9" fmla="*/ 26 h 981"/>
                  <a:gd name="T10" fmla="*/ 3 w 1169"/>
                  <a:gd name="T11" fmla="*/ 27 h 981"/>
                  <a:gd name="T12" fmla="*/ 3 w 1169"/>
                  <a:gd name="T13" fmla="*/ 28 h 981"/>
                  <a:gd name="T14" fmla="*/ 3 w 1169"/>
                  <a:gd name="T15" fmla="*/ 29 h 981"/>
                  <a:gd name="T16" fmla="*/ 3 w 1169"/>
                  <a:gd name="T17" fmla="*/ 31 h 981"/>
                  <a:gd name="T18" fmla="*/ 4 w 1169"/>
                  <a:gd name="T19" fmla="*/ 34 h 981"/>
                  <a:gd name="T20" fmla="*/ 5 w 1169"/>
                  <a:gd name="T21" fmla="*/ 36 h 981"/>
                  <a:gd name="T22" fmla="*/ 5 w 1169"/>
                  <a:gd name="T23" fmla="*/ 36 h 981"/>
                  <a:gd name="T24" fmla="*/ 4 w 1169"/>
                  <a:gd name="T25" fmla="*/ 36 h 981"/>
                  <a:gd name="T26" fmla="*/ 4 w 1169"/>
                  <a:gd name="T27" fmla="*/ 36 h 981"/>
                  <a:gd name="T28" fmla="*/ 1 w 1169"/>
                  <a:gd name="T29" fmla="*/ 33 h 981"/>
                  <a:gd name="T30" fmla="*/ 0 w 1169"/>
                  <a:gd name="T31" fmla="*/ 31 h 981"/>
                  <a:gd name="T32" fmla="*/ 0 w 1169"/>
                  <a:gd name="T33" fmla="*/ 30 h 981"/>
                  <a:gd name="T34" fmla="*/ 0 w 1169"/>
                  <a:gd name="T35" fmla="*/ 28 h 981"/>
                  <a:gd name="T36" fmla="*/ 0 w 1169"/>
                  <a:gd name="T37" fmla="*/ 27 h 981"/>
                  <a:gd name="T38" fmla="*/ 0 w 1169"/>
                  <a:gd name="T39" fmla="*/ 26 h 981"/>
                  <a:gd name="T40" fmla="*/ 1 w 1169"/>
                  <a:gd name="T41" fmla="*/ 24 h 981"/>
                  <a:gd name="T42" fmla="*/ 3 w 1169"/>
                  <a:gd name="T43" fmla="*/ 23 h 981"/>
                  <a:gd name="T44" fmla="*/ 5 w 1169"/>
                  <a:gd name="T45" fmla="*/ 21 h 981"/>
                  <a:gd name="T46" fmla="*/ 8 w 1169"/>
                  <a:gd name="T47" fmla="*/ 19 h 981"/>
                  <a:gd name="T48" fmla="*/ 41 w 1169"/>
                  <a:gd name="T49" fmla="*/ 0 h 981"/>
                  <a:gd name="T50" fmla="*/ 43 w 1169"/>
                  <a:gd name="T51" fmla="*/ 2 h 98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69"/>
                  <a:gd name="T79" fmla="*/ 0 h 981"/>
                  <a:gd name="T80" fmla="*/ 1169 w 1169"/>
                  <a:gd name="T81" fmla="*/ 981 h 98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69" h="981">
                    <a:moveTo>
                      <a:pt x="1169" y="53"/>
                    </a:moveTo>
                    <a:lnTo>
                      <a:pt x="289" y="560"/>
                    </a:lnTo>
                    <a:lnTo>
                      <a:pt x="295" y="560"/>
                    </a:lnTo>
                    <a:lnTo>
                      <a:pt x="185" y="633"/>
                    </a:lnTo>
                    <a:lnTo>
                      <a:pt x="116" y="698"/>
                    </a:lnTo>
                    <a:lnTo>
                      <a:pt x="92" y="736"/>
                    </a:lnTo>
                    <a:lnTo>
                      <a:pt x="84" y="762"/>
                    </a:lnTo>
                    <a:lnTo>
                      <a:pt x="80" y="790"/>
                    </a:lnTo>
                    <a:lnTo>
                      <a:pt x="86" y="846"/>
                    </a:lnTo>
                    <a:lnTo>
                      <a:pt x="108" y="905"/>
                    </a:lnTo>
                    <a:lnTo>
                      <a:pt x="145" y="964"/>
                    </a:lnTo>
                    <a:lnTo>
                      <a:pt x="145" y="960"/>
                    </a:lnTo>
                    <a:lnTo>
                      <a:pt x="113" y="975"/>
                    </a:lnTo>
                    <a:lnTo>
                      <a:pt x="113" y="981"/>
                    </a:lnTo>
                    <a:lnTo>
                      <a:pt x="39" y="882"/>
                    </a:lnTo>
                    <a:lnTo>
                      <a:pt x="12" y="832"/>
                    </a:lnTo>
                    <a:lnTo>
                      <a:pt x="4" y="799"/>
                    </a:lnTo>
                    <a:lnTo>
                      <a:pt x="0" y="768"/>
                    </a:lnTo>
                    <a:lnTo>
                      <a:pt x="4" y="736"/>
                    </a:lnTo>
                    <a:lnTo>
                      <a:pt x="12" y="704"/>
                    </a:lnTo>
                    <a:lnTo>
                      <a:pt x="37" y="658"/>
                    </a:lnTo>
                    <a:lnTo>
                      <a:pt x="82" y="609"/>
                    </a:lnTo>
                    <a:lnTo>
                      <a:pt x="144" y="558"/>
                    </a:lnTo>
                    <a:lnTo>
                      <a:pt x="225" y="506"/>
                    </a:lnTo>
                    <a:lnTo>
                      <a:pt x="1099" y="0"/>
                    </a:lnTo>
                    <a:lnTo>
                      <a:pt x="1169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34" name="Freeform 412"/>
              <p:cNvSpPr>
                <a:spLocks/>
              </p:cNvSpPr>
              <p:nvPr/>
            </p:nvSpPr>
            <p:spPr bwMode="auto">
              <a:xfrm>
                <a:off x="1691" y="1734"/>
                <a:ext cx="63" cy="70"/>
              </a:xfrm>
              <a:custGeom>
                <a:avLst/>
                <a:gdLst>
                  <a:gd name="T0" fmla="*/ 1 w 187"/>
                  <a:gd name="T1" fmla="*/ 1 h 212"/>
                  <a:gd name="T2" fmla="*/ 3 w 187"/>
                  <a:gd name="T3" fmla="*/ 8 h 212"/>
                  <a:gd name="T4" fmla="*/ 4 w 187"/>
                  <a:gd name="T5" fmla="*/ 8 h 212"/>
                  <a:gd name="T6" fmla="*/ 6 w 187"/>
                  <a:gd name="T7" fmla="*/ 1 h 212"/>
                  <a:gd name="T8" fmla="*/ 6 w 187"/>
                  <a:gd name="T9" fmla="*/ 8 h 212"/>
                  <a:gd name="T10" fmla="*/ 7 w 187"/>
                  <a:gd name="T11" fmla="*/ 8 h 212"/>
                  <a:gd name="T12" fmla="*/ 7 w 187"/>
                  <a:gd name="T13" fmla="*/ 0 h 212"/>
                  <a:gd name="T14" fmla="*/ 6 w 187"/>
                  <a:gd name="T15" fmla="*/ 0 h 212"/>
                  <a:gd name="T16" fmla="*/ 3 w 187"/>
                  <a:gd name="T17" fmla="*/ 6 h 212"/>
                  <a:gd name="T18" fmla="*/ 2 w 187"/>
                  <a:gd name="T19" fmla="*/ 0 h 212"/>
                  <a:gd name="T20" fmla="*/ 0 w 187"/>
                  <a:gd name="T21" fmla="*/ 0 h 212"/>
                  <a:gd name="T22" fmla="*/ 0 w 187"/>
                  <a:gd name="T23" fmla="*/ 8 h 212"/>
                  <a:gd name="T24" fmla="*/ 1 w 187"/>
                  <a:gd name="T25" fmla="*/ 8 h 212"/>
                  <a:gd name="T26" fmla="*/ 1 w 187"/>
                  <a:gd name="T27" fmla="*/ 1 h 2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7"/>
                  <a:gd name="T43" fmla="*/ 0 h 212"/>
                  <a:gd name="T44" fmla="*/ 187 w 187"/>
                  <a:gd name="T45" fmla="*/ 212 h 2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7" h="212">
                    <a:moveTo>
                      <a:pt x="26" y="28"/>
                    </a:moveTo>
                    <a:lnTo>
                      <a:pt x="80" y="212"/>
                    </a:lnTo>
                    <a:lnTo>
                      <a:pt x="107" y="212"/>
                    </a:lnTo>
                    <a:lnTo>
                      <a:pt x="160" y="28"/>
                    </a:lnTo>
                    <a:lnTo>
                      <a:pt x="160" y="212"/>
                    </a:lnTo>
                    <a:lnTo>
                      <a:pt x="187" y="212"/>
                    </a:lnTo>
                    <a:lnTo>
                      <a:pt x="187" y="0"/>
                    </a:lnTo>
                    <a:lnTo>
                      <a:pt x="144" y="0"/>
                    </a:lnTo>
                    <a:lnTo>
                      <a:pt x="91" y="175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0" y="212"/>
                    </a:lnTo>
                    <a:lnTo>
                      <a:pt x="26" y="212"/>
                    </a:lnTo>
                    <a:lnTo>
                      <a:pt x="26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35" name="Freeform 413"/>
              <p:cNvSpPr>
                <a:spLocks/>
              </p:cNvSpPr>
              <p:nvPr/>
            </p:nvSpPr>
            <p:spPr bwMode="auto">
              <a:xfrm>
                <a:off x="1785" y="1756"/>
                <a:ext cx="19" cy="50"/>
              </a:xfrm>
              <a:custGeom>
                <a:avLst/>
                <a:gdLst>
                  <a:gd name="T0" fmla="*/ 0 w 58"/>
                  <a:gd name="T1" fmla="*/ 5 h 151"/>
                  <a:gd name="T2" fmla="*/ 0 w 58"/>
                  <a:gd name="T3" fmla="*/ 6 h 151"/>
                  <a:gd name="T4" fmla="*/ 0 w 58"/>
                  <a:gd name="T5" fmla="*/ 6 h 151"/>
                  <a:gd name="T6" fmla="*/ 1 w 58"/>
                  <a:gd name="T7" fmla="*/ 5 h 151"/>
                  <a:gd name="T8" fmla="*/ 1 w 58"/>
                  <a:gd name="T9" fmla="*/ 5 h 151"/>
                  <a:gd name="T10" fmla="*/ 1 w 58"/>
                  <a:gd name="T11" fmla="*/ 5 h 151"/>
                  <a:gd name="T12" fmla="*/ 2 w 58"/>
                  <a:gd name="T13" fmla="*/ 5 h 151"/>
                  <a:gd name="T14" fmla="*/ 2 w 58"/>
                  <a:gd name="T15" fmla="*/ 4 h 151"/>
                  <a:gd name="T16" fmla="*/ 2 w 58"/>
                  <a:gd name="T17" fmla="*/ 4 h 151"/>
                  <a:gd name="T18" fmla="*/ 2 w 58"/>
                  <a:gd name="T19" fmla="*/ 3 h 151"/>
                  <a:gd name="T20" fmla="*/ 2 w 58"/>
                  <a:gd name="T21" fmla="*/ 2 h 151"/>
                  <a:gd name="T22" fmla="*/ 2 w 58"/>
                  <a:gd name="T23" fmla="*/ 1 h 151"/>
                  <a:gd name="T24" fmla="*/ 2 w 58"/>
                  <a:gd name="T25" fmla="*/ 1 h 151"/>
                  <a:gd name="T26" fmla="*/ 2 w 58"/>
                  <a:gd name="T27" fmla="*/ 0 h 151"/>
                  <a:gd name="T28" fmla="*/ 1 w 58"/>
                  <a:gd name="T29" fmla="*/ 0 h 151"/>
                  <a:gd name="T30" fmla="*/ 1 w 58"/>
                  <a:gd name="T31" fmla="*/ 0 h 151"/>
                  <a:gd name="T32" fmla="*/ 0 w 58"/>
                  <a:gd name="T33" fmla="*/ 0 h 151"/>
                  <a:gd name="T34" fmla="*/ 0 w 58"/>
                  <a:gd name="T35" fmla="*/ 0 h 151"/>
                  <a:gd name="T36" fmla="*/ 0 w 58"/>
                  <a:gd name="T37" fmla="*/ 1 h 151"/>
                  <a:gd name="T38" fmla="*/ 0 w 58"/>
                  <a:gd name="T39" fmla="*/ 1 h 151"/>
                  <a:gd name="T40" fmla="*/ 1 w 58"/>
                  <a:gd name="T41" fmla="*/ 1 h 151"/>
                  <a:gd name="T42" fmla="*/ 1 w 58"/>
                  <a:gd name="T43" fmla="*/ 1 h 151"/>
                  <a:gd name="T44" fmla="*/ 1 w 58"/>
                  <a:gd name="T45" fmla="*/ 1 h 151"/>
                  <a:gd name="T46" fmla="*/ 1 w 58"/>
                  <a:gd name="T47" fmla="*/ 2 h 151"/>
                  <a:gd name="T48" fmla="*/ 1 w 58"/>
                  <a:gd name="T49" fmla="*/ 2 h 151"/>
                  <a:gd name="T50" fmla="*/ 1 w 58"/>
                  <a:gd name="T51" fmla="*/ 2 h 151"/>
                  <a:gd name="T52" fmla="*/ 1 w 58"/>
                  <a:gd name="T53" fmla="*/ 3 h 151"/>
                  <a:gd name="T54" fmla="*/ 1 w 58"/>
                  <a:gd name="T55" fmla="*/ 3 h 151"/>
                  <a:gd name="T56" fmla="*/ 1 w 58"/>
                  <a:gd name="T57" fmla="*/ 4 h 151"/>
                  <a:gd name="T58" fmla="*/ 1 w 58"/>
                  <a:gd name="T59" fmla="*/ 4 h 151"/>
                  <a:gd name="T60" fmla="*/ 1 w 58"/>
                  <a:gd name="T61" fmla="*/ 4 h 151"/>
                  <a:gd name="T62" fmla="*/ 1 w 58"/>
                  <a:gd name="T63" fmla="*/ 5 h 151"/>
                  <a:gd name="T64" fmla="*/ 0 w 58"/>
                  <a:gd name="T65" fmla="*/ 5 h 151"/>
                  <a:gd name="T66" fmla="*/ 0 w 58"/>
                  <a:gd name="T67" fmla="*/ 5 h 151"/>
                  <a:gd name="T68" fmla="*/ 0 w 58"/>
                  <a:gd name="T69" fmla="*/ 5 h 15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8"/>
                  <a:gd name="T106" fmla="*/ 0 h 151"/>
                  <a:gd name="T107" fmla="*/ 58 w 58"/>
                  <a:gd name="T108" fmla="*/ 151 h 15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8" h="151">
                    <a:moveTo>
                      <a:pt x="0" y="129"/>
                    </a:moveTo>
                    <a:lnTo>
                      <a:pt x="0" y="151"/>
                    </a:lnTo>
                    <a:lnTo>
                      <a:pt x="5" y="151"/>
                    </a:lnTo>
                    <a:lnTo>
                      <a:pt x="24" y="148"/>
                    </a:lnTo>
                    <a:lnTo>
                      <a:pt x="34" y="144"/>
                    </a:lnTo>
                    <a:lnTo>
                      <a:pt x="41" y="138"/>
                    </a:lnTo>
                    <a:lnTo>
                      <a:pt x="48" y="128"/>
                    </a:lnTo>
                    <a:lnTo>
                      <a:pt x="53" y="115"/>
                    </a:lnTo>
                    <a:lnTo>
                      <a:pt x="56" y="97"/>
                    </a:lnTo>
                    <a:lnTo>
                      <a:pt x="58" y="75"/>
                    </a:lnTo>
                    <a:lnTo>
                      <a:pt x="56" y="46"/>
                    </a:lnTo>
                    <a:lnTo>
                      <a:pt x="54" y="32"/>
                    </a:lnTo>
                    <a:lnTo>
                      <a:pt x="49" y="22"/>
                    </a:lnTo>
                    <a:lnTo>
                      <a:pt x="43" y="12"/>
                    </a:lnTo>
                    <a:lnTo>
                      <a:pt x="34" y="6"/>
                    </a:lnTo>
                    <a:lnTo>
                      <a:pt x="20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5" y="22"/>
                    </a:lnTo>
                    <a:lnTo>
                      <a:pt x="16" y="24"/>
                    </a:lnTo>
                    <a:lnTo>
                      <a:pt x="24" y="31"/>
                    </a:lnTo>
                    <a:lnTo>
                      <a:pt x="26" y="37"/>
                    </a:lnTo>
                    <a:lnTo>
                      <a:pt x="29" y="44"/>
                    </a:lnTo>
                    <a:lnTo>
                      <a:pt x="31" y="54"/>
                    </a:lnTo>
                    <a:lnTo>
                      <a:pt x="31" y="65"/>
                    </a:lnTo>
                    <a:lnTo>
                      <a:pt x="31" y="80"/>
                    </a:lnTo>
                    <a:lnTo>
                      <a:pt x="30" y="93"/>
                    </a:lnTo>
                    <a:lnTo>
                      <a:pt x="29" y="104"/>
                    </a:lnTo>
                    <a:lnTo>
                      <a:pt x="26" y="114"/>
                    </a:lnTo>
                    <a:lnTo>
                      <a:pt x="23" y="120"/>
                    </a:lnTo>
                    <a:lnTo>
                      <a:pt x="18" y="126"/>
                    </a:lnTo>
                    <a:lnTo>
                      <a:pt x="12" y="128"/>
                    </a:lnTo>
                    <a:lnTo>
                      <a:pt x="5" y="12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36" name="Freeform 414"/>
              <p:cNvSpPr>
                <a:spLocks/>
              </p:cNvSpPr>
              <p:nvPr/>
            </p:nvSpPr>
            <p:spPr bwMode="auto">
              <a:xfrm>
                <a:off x="1768" y="1756"/>
                <a:ext cx="18" cy="50"/>
              </a:xfrm>
              <a:custGeom>
                <a:avLst/>
                <a:gdLst>
                  <a:gd name="T0" fmla="*/ 2 w 56"/>
                  <a:gd name="T1" fmla="*/ 1 h 151"/>
                  <a:gd name="T2" fmla="*/ 2 w 56"/>
                  <a:gd name="T3" fmla="*/ 0 h 151"/>
                  <a:gd name="T4" fmla="*/ 2 w 56"/>
                  <a:gd name="T5" fmla="*/ 0 h 151"/>
                  <a:gd name="T6" fmla="*/ 1 w 56"/>
                  <a:gd name="T7" fmla="*/ 0 h 151"/>
                  <a:gd name="T8" fmla="*/ 1 w 56"/>
                  <a:gd name="T9" fmla="*/ 0 h 151"/>
                  <a:gd name="T10" fmla="*/ 0 w 56"/>
                  <a:gd name="T11" fmla="*/ 2 h 151"/>
                  <a:gd name="T12" fmla="*/ 0 w 56"/>
                  <a:gd name="T13" fmla="*/ 4 h 151"/>
                  <a:gd name="T14" fmla="*/ 0 w 56"/>
                  <a:gd name="T15" fmla="*/ 5 h 151"/>
                  <a:gd name="T16" fmla="*/ 1 w 56"/>
                  <a:gd name="T17" fmla="*/ 5 h 151"/>
                  <a:gd name="T18" fmla="*/ 2 w 56"/>
                  <a:gd name="T19" fmla="*/ 6 h 151"/>
                  <a:gd name="T20" fmla="*/ 2 w 56"/>
                  <a:gd name="T21" fmla="*/ 6 h 151"/>
                  <a:gd name="T22" fmla="*/ 2 w 56"/>
                  <a:gd name="T23" fmla="*/ 6 h 151"/>
                  <a:gd name="T24" fmla="*/ 2 w 56"/>
                  <a:gd name="T25" fmla="*/ 5 h 151"/>
                  <a:gd name="T26" fmla="*/ 2 w 56"/>
                  <a:gd name="T27" fmla="*/ 5 h 151"/>
                  <a:gd name="T28" fmla="*/ 1 w 56"/>
                  <a:gd name="T29" fmla="*/ 4 h 151"/>
                  <a:gd name="T30" fmla="*/ 1 w 56"/>
                  <a:gd name="T31" fmla="*/ 4 h 151"/>
                  <a:gd name="T32" fmla="*/ 1 w 56"/>
                  <a:gd name="T33" fmla="*/ 2 h 151"/>
                  <a:gd name="T34" fmla="*/ 1 w 56"/>
                  <a:gd name="T35" fmla="*/ 1 h 151"/>
                  <a:gd name="T36" fmla="*/ 2 w 56"/>
                  <a:gd name="T37" fmla="*/ 1 h 151"/>
                  <a:gd name="T38" fmla="*/ 2 w 56"/>
                  <a:gd name="T39" fmla="*/ 1 h 151"/>
                  <a:gd name="T40" fmla="*/ 2 w 56"/>
                  <a:gd name="T41" fmla="*/ 1 h 151"/>
                  <a:gd name="T42" fmla="*/ 2 w 56"/>
                  <a:gd name="T43" fmla="*/ 1 h 1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6"/>
                  <a:gd name="T67" fmla="*/ 0 h 151"/>
                  <a:gd name="T68" fmla="*/ 56 w 56"/>
                  <a:gd name="T69" fmla="*/ 151 h 15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6" h="151">
                    <a:moveTo>
                      <a:pt x="51" y="17"/>
                    </a:moveTo>
                    <a:lnTo>
                      <a:pt x="51" y="0"/>
                    </a:lnTo>
                    <a:lnTo>
                      <a:pt x="56" y="0"/>
                    </a:lnTo>
                    <a:lnTo>
                      <a:pt x="38" y="1"/>
                    </a:lnTo>
                    <a:lnTo>
                      <a:pt x="14" y="12"/>
                    </a:lnTo>
                    <a:lnTo>
                      <a:pt x="0" y="46"/>
                    </a:lnTo>
                    <a:lnTo>
                      <a:pt x="0" y="97"/>
                    </a:lnTo>
                    <a:lnTo>
                      <a:pt x="8" y="128"/>
                    </a:lnTo>
                    <a:lnTo>
                      <a:pt x="24" y="144"/>
                    </a:lnTo>
                    <a:lnTo>
                      <a:pt x="44" y="151"/>
                    </a:lnTo>
                    <a:lnTo>
                      <a:pt x="56" y="151"/>
                    </a:lnTo>
                    <a:lnTo>
                      <a:pt x="51" y="151"/>
                    </a:lnTo>
                    <a:lnTo>
                      <a:pt x="51" y="129"/>
                    </a:lnTo>
                    <a:lnTo>
                      <a:pt x="56" y="129"/>
                    </a:lnTo>
                    <a:lnTo>
                      <a:pt x="34" y="122"/>
                    </a:lnTo>
                    <a:lnTo>
                      <a:pt x="26" y="96"/>
                    </a:lnTo>
                    <a:lnTo>
                      <a:pt x="25" y="52"/>
                    </a:lnTo>
                    <a:lnTo>
                      <a:pt x="32" y="26"/>
                    </a:lnTo>
                    <a:lnTo>
                      <a:pt x="42" y="19"/>
                    </a:lnTo>
                    <a:lnTo>
                      <a:pt x="56" y="17"/>
                    </a:lnTo>
                    <a:lnTo>
                      <a:pt x="56" y="22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37" name="Freeform 415"/>
              <p:cNvSpPr>
                <a:spLocks/>
              </p:cNvSpPr>
              <p:nvPr/>
            </p:nvSpPr>
            <p:spPr bwMode="auto">
              <a:xfrm>
                <a:off x="1816" y="1756"/>
                <a:ext cx="35" cy="48"/>
              </a:xfrm>
              <a:custGeom>
                <a:avLst/>
                <a:gdLst>
                  <a:gd name="T0" fmla="*/ 4 w 105"/>
                  <a:gd name="T1" fmla="*/ 5 h 146"/>
                  <a:gd name="T2" fmla="*/ 4 w 105"/>
                  <a:gd name="T3" fmla="*/ 2 h 146"/>
                  <a:gd name="T4" fmla="*/ 4 w 105"/>
                  <a:gd name="T5" fmla="*/ 2 h 146"/>
                  <a:gd name="T6" fmla="*/ 4 w 105"/>
                  <a:gd name="T7" fmla="*/ 1 h 146"/>
                  <a:gd name="T8" fmla="*/ 3 w 105"/>
                  <a:gd name="T9" fmla="*/ 0 h 146"/>
                  <a:gd name="T10" fmla="*/ 3 w 105"/>
                  <a:gd name="T11" fmla="*/ 0 h 146"/>
                  <a:gd name="T12" fmla="*/ 2 w 105"/>
                  <a:gd name="T13" fmla="*/ 0 h 146"/>
                  <a:gd name="T14" fmla="*/ 1 w 105"/>
                  <a:gd name="T15" fmla="*/ 1 h 146"/>
                  <a:gd name="T16" fmla="*/ 1 w 105"/>
                  <a:gd name="T17" fmla="*/ 1 h 146"/>
                  <a:gd name="T18" fmla="*/ 1 w 105"/>
                  <a:gd name="T19" fmla="*/ 0 h 146"/>
                  <a:gd name="T20" fmla="*/ 0 w 105"/>
                  <a:gd name="T21" fmla="*/ 0 h 146"/>
                  <a:gd name="T22" fmla="*/ 0 w 105"/>
                  <a:gd name="T23" fmla="*/ 1 h 146"/>
                  <a:gd name="T24" fmla="*/ 0 w 105"/>
                  <a:gd name="T25" fmla="*/ 1 h 146"/>
                  <a:gd name="T26" fmla="*/ 0 w 105"/>
                  <a:gd name="T27" fmla="*/ 1 h 146"/>
                  <a:gd name="T28" fmla="*/ 0 w 105"/>
                  <a:gd name="T29" fmla="*/ 5 h 146"/>
                  <a:gd name="T30" fmla="*/ 1 w 105"/>
                  <a:gd name="T31" fmla="*/ 5 h 146"/>
                  <a:gd name="T32" fmla="*/ 1 w 105"/>
                  <a:gd name="T33" fmla="*/ 2 h 146"/>
                  <a:gd name="T34" fmla="*/ 1 w 105"/>
                  <a:gd name="T35" fmla="*/ 1 h 146"/>
                  <a:gd name="T36" fmla="*/ 2 w 105"/>
                  <a:gd name="T37" fmla="*/ 1 h 146"/>
                  <a:gd name="T38" fmla="*/ 3 w 105"/>
                  <a:gd name="T39" fmla="*/ 1 h 146"/>
                  <a:gd name="T40" fmla="*/ 3 w 105"/>
                  <a:gd name="T41" fmla="*/ 1 h 146"/>
                  <a:gd name="T42" fmla="*/ 3 w 105"/>
                  <a:gd name="T43" fmla="*/ 5 h 146"/>
                  <a:gd name="T44" fmla="*/ 4 w 105"/>
                  <a:gd name="T45" fmla="*/ 5 h 14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5"/>
                  <a:gd name="T70" fmla="*/ 0 h 146"/>
                  <a:gd name="T71" fmla="*/ 105 w 105"/>
                  <a:gd name="T72" fmla="*/ 146 h 14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5" h="146">
                    <a:moveTo>
                      <a:pt x="100" y="146"/>
                    </a:moveTo>
                    <a:lnTo>
                      <a:pt x="100" y="43"/>
                    </a:lnTo>
                    <a:lnTo>
                      <a:pt x="105" y="43"/>
                    </a:lnTo>
                    <a:lnTo>
                      <a:pt x="104" y="25"/>
                    </a:lnTo>
                    <a:lnTo>
                      <a:pt x="94" y="7"/>
                    </a:lnTo>
                    <a:lnTo>
                      <a:pt x="68" y="0"/>
                    </a:lnTo>
                    <a:lnTo>
                      <a:pt x="44" y="5"/>
                    </a:lnTo>
                    <a:lnTo>
                      <a:pt x="31" y="22"/>
                    </a:lnTo>
                    <a:lnTo>
                      <a:pt x="26" y="17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4" y="32"/>
                    </a:lnTo>
                    <a:lnTo>
                      <a:pt x="0" y="32"/>
                    </a:lnTo>
                    <a:lnTo>
                      <a:pt x="0" y="146"/>
                    </a:lnTo>
                    <a:lnTo>
                      <a:pt x="26" y="146"/>
                    </a:lnTo>
                    <a:lnTo>
                      <a:pt x="27" y="44"/>
                    </a:lnTo>
                    <a:lnTo>
                      <a:pt x="35" y="25"/>
                    </a:lnTo>
                    <a:lnTo>
                      <a:pt x="57" y="17"/>
                    </a:lnTo>
                    <a:lnTo>
                      <a:pt x="68" y="19"/>
                    </a:lnTo>
                    <a:lnTo>
                      <a:pt x="77" y="35"/>
                    </a:lnTo>
                    <a:lnTo>
                      <a:pt x="79" y="146"/>
                    </a:lnTo>
                    <a:lnTo>
                      <a:pt x="100" y="1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38" name="Freeform 416"/>
              <p:cNvSpPr>
                <a:spLocks/>
              </p:cNvSpPr>
              <p:nvPr/>
            </p:nvSpPr>
            <p:spPr bwMode="auto">
              <a:xfrm>
                <a:off x="1880" y="1756"/>
                <a:ext cx="18" cy="50"/>
              </a:xfrm>
              <a:custGeom>
                <a:avLst/>
                <a:gdLst>
                  <a:gd name="T0" fmla="*/ 0 w 53"/>
                  <a:gd name="T1" fmla="*/ 5 h 151"/>
                  <a:gd name="T2" fmla="*/ 0 w 53"/>
                  <a:gd name="T3" fmla="*/ 6 h 151"/>
                  <a:gd name="T4" fmla="*/ 1 w 53"/>
                  <a:gd name="T5" fmla="*/ 6 h 151"/>
                  <a:gd name="T6" fmla="*/ 1 w 53"/>
                  <a:gd name="T7" fmla="*/ 5 h 151"/>
                  <a:gd name="T8" fmla="*/ 1 w 53"/>
                  <a:gd name="T9" fmla="*/ 5 h 151"/>
                  <a:gd name="T10" fmla="*/ 1 w 53"/>
                  <a:gd name="T11" fmla="*/ 5 h 151"/>
                  <a:gd name="T12" fmla="*/ 2 w 53"/>
                  <a:gd name="T13" fmla="*/ 5 h 151"/>
                  <a:gd name="T14" fmla="*/ 2 w 53"/>
                  <a:gd name="T15" fmla="*/ 4 h 151"/>
                  <a:gd name="T16" fmla="*/ 2 w 53"/>
                  <a:gd name="T17" fmla="*/ 4 h 151"/>
                  <a:gd name="T18" fmla="*/ 2 w 53"/>
                  <a:gd name="T19" fmla="*/ 3 h 151"/>
                  <a:gd name="T20" fmla="*/ 2 w 53"/>
                  <a:gd name="T21" fmla="*/ 2 h 151"/>
                  <a:gd name="T22" fmla="*/ 2 w 53"/>
                  <a:gd name="T23" fmla="*/ 1 h 151"/>
                  <a:gd name="T24" fmla="*/ 2 w 53"/>
                  <a:gd name="T25" fmla="*/ 1 h 151"/>
                  <a:gd name="T26" fmla="*/ 1 w 53"/>
                  <a:gd name="T27" fmla="*/ 0 h 151"/>
                  <a:gd name="T28" fmla="*/ 1 w 53"/>
                  <a:gd name="T29" fmla="*/ 0 h 151"/>
                  <a:gd name="T30" fmla="*/ 1 w 53"/>
                  <a:gd name="T31" fmla="*/ 0 h 151"/>
                  <a:gd name="T32" fmla="*/ 0 w 53"/>
                  <a:gd name="T33" fmla="*/ 0 h 151"/>
                  <a:gd name="T34" fmla="*/ 0 w 53"/>
                  <a:gd name="T35" fmla="*/ 0 h 151"/>
                  <a:gd name="T36" fmla="*/ 0 w 53"/>
                  <a:gd name="T37" fmla="*/ 1 h 151"/>
                  <a:gd name="T38" fmla="*/ 0 w 53"/>
                  <a:gd name="T39" fmla="*/ 1 h 151"/>
                  <a:gd name="T40" fmla="*/ 1 w 53"/>
                  <a:gd name="T41" fmla="*/ 1 h 151"/>
                  <a:gd name="T42" fmla="*/ 1 w 53"/>
                  <a:gd name="T43" fmla="*/ 1 h 151"/>
                  <a:gd name="T44" fmla="*/ 1 w 53"/>
                  <a:gd name="T45" fmla="*/ 1 h 151"/>
                  <a:gd name="T46" fmla="*/ 1 w 53"/>
                  <a:gd name="T47" fmla="*/ 2 h 151"/>
                  <a:gd name="T48" fmla="*/ 1 w 53"/>
                  <a:gd name="T49" fmla="*/ 2 h 151"/>
                  <a:gd name="T50" fmla="*/ 1 w 53"/>
                  <a:gd name="T51" fmla="*/ 2 h 151"/>
                  <a:gd name="T52" fmla="*/ 1 w 53"/>
                  <a:gd name="T53" fmla="*/ 3 h 151"/>
                  <a:gd name="T54" fmla="*/ 1 w 53"/>
                  <a:gd name="T55" fmla="*/ 3 h 151"/>
                  <a:gd name="T56" fmla="*/ 1 w 53"/>
                  <a:gd name="T57" fmla="*/ 4 h 151"/>
                  <a:gd name="T58" fmla="*/ 1 w 53"/>
                  <a:gd name="T59" fmla="*/ 4 h 151"/>
                  <a:gd name="T60" fmla="*/ 1 w 53"/>
                  <a:gd name="T61" fmla="*/ 4 h 151"/>
                  <a:gd name="T62" fmla="*/ 1 w 53"/>
                  <a:gd name="T63" fmla="*/ 5 h 151"/>
                  <a:gd name="T64" fmla="*/ 0 w 53"/>
                  <a:gd name="T65" fmla="*/ 5 h 151"/>
                  <a:gd name="T66" fmla="*/ 0 w 53"/>
                  <a:gd name="T67" fmla="*/ 5 h 151"/>
                  <a:gd name="T68" fmla="*/ 0 w 53"/>
                  <a:gd name="T69" fmla="*/ 5 h 15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3"/>
                  <a:gd name="T106" fmla="*/ 0 h 151"/>
                  <a:gd name="T107" fmla="*/ 53 w 53"/>
                  <a:gd name="T108" fmla="*/ 151 h 15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3" h="151">
                    <a:moveTo>
                      <a:pt x="0" y="129"/>
                    </a:moveTo>
                    <a:lnTo>
                      <a:pt x="0" y="151"/>
                    </a:lnTo>
                    <a:lnTo>
                      <a:pt x="15" y="151"/>
                    </a:lnTo>
                    <a:lnTo>
                      <a:pt x="24" y="148"/>
                    </a:lnTo>
                    <a:lnTo>
                      <a:pt x="32" y="144"/>
                    </a:lnTo>
                    <a:lnTo>
                      <a:pt x="39" y="138"/>
                    </a:lnTo>
                    <a:lnTo>
                      <a:pt x="45" y="128"/>
                    </a:lnTo>
                    <a:lnTo>
                      <a:pt x="49" y="115"/>
                    </a:lnTo>
                    <a:lnTo>
                      <a:pt x="52" y="97"/>
                    </a:lnTo>
                    <a:lnTo>
                      <a:pt x="53" y="75"/>
                    </a:lnTo>
                    <a:lnTo>
                      <a:pt x="52" y="46"/>
                    </a:lnTo>
                    <a:lnTo>
                      <a:pt x="49" y="32"/>
                    </a:lnTo>
                    <a:lnTo>
                      <a:pt x="45" y="22"/>
                    </a:lnTo>
                    <a:lnTo>
                      <a:pt x="39" y="12"/>
                    </a:lnTo>
                    <a:lnTo>
                      <a:pt x="30" y="6"/>
                    </a:lnTo>
                    <a:lnTo>
                      <a:pt x="20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5" y="22"/>
                    </a:lnTo>
                    <a:lnTo>
                      <a:pt x="16" y="24"/>
                    </a:lnTo>
                    <a:lnTo>
                      <a:pt x="24" y="31"/>
                    </a:lnTo>
                    <a:lnTo>
                      <a:pt x="27" y="37"/>
                    </a:lnTo>
                    <a:lnTo>
                      <a:pt x="29" y="44"/>
                    </a:lnTo>
                    <a:lnTo>
                      <a:pt x="32" y="54"/>
                    </a:lnTo>
                    <a:lnTo>
                      <a:pt x="32" y="65"/>
                    </a:lnTo>
                    <a:lnTo>
                      <a:pt x="32" y="80"/>
                    </a:lnTo>
                    <a:lnTo>
                      <a:pt x="30" y="93"/>
                    </a:lnTo>
                    <a:lnTo>
                      <a:pt x="29" y="104"/>
                    </a:lnTo>
                    <a:lnTo>
                      <a:pt x="27" y="114"/>
                    </a:lnTo>
                    <a:lnTo>
                      <a:pt x="23" y="120"/>
                    </a:lnTo>
                    <a:lnTo>
                      <a:pt x="18" y="126"/>
                    </a:lnTo>
                    <a:lnTo>
                      <a:pt x="12" y="128"/>
                    </a:lnTo>
                    <a:lnTo>
                      <a:pt x="5" y="12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39" name="Freeform 417"/>
              <p:cNvSpPr>
                <a:spLocks/>
              </p:cNvSpPr>
              <p:nvPr/>
            </p:nvSpPr>
            <p:spPr bwMode="auto">
              <a:xfrm>
                <a:off x="1863" y="1756"/>
                <a:ext cx="19" cy="50"/>
              </a:xfrm>
              <a:custGeom>
                <a:avLst/>
                <a:gdLst>
                  <a:gd name="T0" fmla="*/ 2 w 57"/>
                  <a:gd name="T1" fmla="*/ 1 h 151"/>
                  <a:gd name="T2" fmla="*/ 2 w 57"/>
                  <a:gd name="T3" fmla="*/ 0 h 151"/>
                  <a:gd name="T4" fmla="*/ 2 w 57"/>
                  <a:gd name="T5" fmla="*/ 0 h 151"/>
                  <a:gd name="T6" fmla="*/ 1 w 57"/>
                  <a:gd name="T7" fmla="*/ 0 h 151"/>
                  <a:gd name="T8" fmla="*/ 1 w 57"/>
                  <a:gd name="T9" fmla="*/ 0 h 151"/>
                  <a:gd name="T10" fmla="*/ 0 w 57"/>
                  <a:gd name="T11" fmla="*/ 2 h 151"/>
                  <a:gd name="T12" fmla="*/ 0 w 57"/>
                  <a:gd name="T13" fmla="*/ 4 h 151"/>
                  <a:gd name="T14" fmla="*/ 0 w 57"/>
                  <a:gd name="T15" fmla="*/ 5 h 151"/>
                  <a:gd name="T16" fmla="*/ 1 w 57"/>
                  <a:gd name="T17" fmla="*/ 5 h 151"/>
                  <a:gd name="T18" fmla="*/ 1 w 57"/>
                  <a:gd name="T19" fmla="*/ 5 h 151"/>
                  <a:gd name="T20" fmla="*/ 2 w 57"/>
                  <a:gd name="T21" fmla="*/ 6 h 151"/>
                  <a:gd name="T22" fmla="*/ 2 w 57"/>
                  <a:gd name="T23" fmla="*/ 6 h 151"/>
                  <a:gd name="T24" fmla="*/ 2 w 57"/>
                  <a:gd name="T25" fmla="*/ 5 h 151"/>
                  <a:gd name="T26" fmla="*/ 2 w 57"/>
                  <a:gd name="T27" fmla="*/ 5 h 151"/>
                  <a:gd name="T28" fmla="*/ 1 w 57"/>
                  <a:gd name="T29" fmla="*/ 5 h 151"/>
                  <a:gd name="T30" fmla="*/ 1 w 57"/>
                  <a:gd name="T31" fmla="*/ 4 h 151"/>
                  <a:gd name="T32" fmla="*/ 1 w 57"/>
                  <a:gd name="T33" fmla="*/ 4 h 151"/>
                  <a:gd name="T34" fmla="*/ 1 w 57"/>
                  <a:gd name="T35" fmla="*/ 2 h 151"/>
                  <a:gd name="T36" fmla="*/ 1 w 57"/>
                  <a:gd name="T37" fmla="*/ 1 h 151"/>
                  <a:gd name="T38" fmla="*/ 2 w 57"/>
                  <a:gd name="T39" fmla="*/ 1 h 151"/>
                  <a:gd name="T40" fmla="*/ 2 w 57"/>
                  <a:gd name="T41" fmla="*/ 1 h 151"/>
                  <a:gd name="T42" fmla="*/ 2 w 57"/>
                  <a:gd name="T43" fmla="*/ 1 h 1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7"/>
                  <a:gd name="T67" fmla="*/ 0 h 151"/>
                  <a:gd name="T68" fmla="*/ 57 w 57"/>
                  <a:gd name="T69" fmla="*/ 151 h 15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7" h="151">
                    <a:moveTo>
                      <a:pt x="52" y="17"/>
                    </a:moveTo>
                    <a:lnTo>
                      <a:pt x="52" y="0"/>
                    </a:lnTo>
                    <a:lnTo>
                      <a:pt x="57" y="0"/>
                    </a:lnTo>
                    <a:lnTo>
                      <a:pt x="37" y="1"/>
                    </a:lnTo>
                    <a:lnTo>
                      <a:pt x="14" y="12"/>
                    </a:lnTo>
                    <a:lnTo>
                      <a:pt x="0" y="46"/>
                    </a:lnTo>
                    <a:lnTo>
                      <a:pt x="0" y="97"/>
                    </a:lnTo>
                    <a:lnTo>
                      <a:pt x="8" y="128"/>
                    </a:lnTo>
                    <a:lnTo>
                      <a:pt x="24" y="144"/>
                    </a:lnTo>
                    <a:lnTo>
                      <a:pt x="33" y="148"/>
                    </a:lnTo>
                    <a:lnTo>
                      <a:pt x="57" y="151"/>
                    </a:lnTo>
                    <a:lnTo>
                      <a:pt x="52" y="151"/>
                    </a:lnTo>
                    <a:lnTo>
                      <a:pt x="52" y="129"/>
                    </a:lnTo>
                    <a:lnTo>
                      <a:pt x="57" y="129"/>
                    </a:lnTo>
                    <a:lnTo>
                      <a:pt x="37" y="126"/>
                    </a:lnTo>
                    <a:lnTo>
                      <a:pt x="30" y="115"/>
                    </a:lnTo>
                    <a:lnTo>
                      <a:pt x="26" y="96"/>
                    </a:lnTo>
                    <a:lnTo>
                      <a:pt x="27" y="42"/>
                    </a:lnTo>
                    <a:lnTo>
                      <a:pt x="37" y="22"/>
                    </a:lnTo>
                    <a:lnTo>
                      <a:pt x="52" y="17"/>
                    </a:lnTo>
                    <a:lnTo>
                      <a:pt x="57" y="22"/>
                    </a:lnTo>
                    <a:lnTo>
                      <a:pt x="52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40" name="Freeform 418"/>
              <p:cNvSpPr>
                <a:spLocks/>
              </p:cNvSpPr>
              <p:nvPr/>
            </p:nvSpPr>
            <p:spPr bwMode="auto">
              <a:xfrm>
                <a:off x="1914" y="1756"/>
                <a:ext cx="31" cy="50"/>
              </a:xfrm>
              <a:custGeom>
                <a:avLst/>
                <a:gdLst>
                  <a:gd name="T0" fmla="*/ 3 w 94"/>
                  <a:gd name="T1" fmla="*/ 2 h 151"/>
                  <a:gd name="T2" fmla="*/ 3 w 94"/>
                  <a:gd name="T3" fmla="*/ 1 h 151"/>
                  <a:gd name="T4" fmla="*/ 3 w 94"/>
                  <a:gd name="T5" fmla="*/ 0 h 151"/>
                  <a:gd name="T6" fmla="*/ 2 w 94"/>
                  <a:gd name="T7" fmla="*/ 0 h 151"/>
                  <a:gd name="T8" fmla="*/ 1 w 94"/>
                  <a:gd name="T9" fmla="*/ 0 h 151"/>
                  <a:gd name="T10" fmla="*/ 0 w 94"/>
                  <a:gd name="T11" fmla="*/ 1 h 151"/>
                  <a:gd name="T12" fmla="*/ 0 w 94"/>
                  <a:gd name="T13" fmla="*/ 2 h 151"/>
                  <a:gd name="T14" fmla="*/ 0 w 94"/>
                  <a:gd name="T15" fmla="*/ 4 h 151"/>
                  <a:gd name="T16" fmla="*/ 0 w 94"/>
                  <a:gd name="T17" fmla="*/ 5 h 151"/>
                  <a:gd name="T18" fmla="*/ 1 w 94"/>
                  <a:gd name="T19" fmla="*/ 5 h 151"/>
                  <a:gd name="T20" fmla="*/ 1 w 94"/>
                  <a:gd name="T21" fmla="*/ 6 h 151"/>
                  <a:gd name="T22" fmla="*/ 2 w 94"/>
                  <a:gd name="T23" fmla="*/ 5 h 151"/>
                  <a:gd name="T24" fmla="*/ 3 w 94"/>
                  <a:gd name="T25" fmla="*/ 5 h 151"/>
                  <a:gd name="T26" fmla="*/ 3 w 94"/>
                  <a:gd name="T27" fmla="*/ 4 h 151"/>
                  <a:gd name="T28" fmla="*/ 3 w 94"/>
                  <a:gd name="T29" fmla="*/ 4 h 151"/>
                  <a:gd name="T30" fmla="*/ 2 w 94"/>
                  <a:gd name="T31" fmla="*/ 4 h 151"/>
                  <a:gd name="T32" fmla="*/ 3 w 94"/>
                  <a:gd name="T33" fmla="*/ 4 h 151"/>
                  <a:gd name="T34" fmla="*/ 3 w 94"/>
                  <a:gd name="T35" fmla="*/ 4 h 151"/>
                  <a:gd name="T36" fmla="*/ 2 w 94"/>
                  <a:gd name="T37" fmla="*/ 5 h 151"/>
                  <a:gd name="T38" fmla="*/ 2 w 94"/>
                  <a:gd name="T39" fmla="*/ 5 h 151"/>
                  <a:gd name="T40" fmla="*/ 1 w 94"/>
                  <a:gd name="T41" fmla="*/ 4 h 151"/>
                  <a:gd name="T42" fmla="*/ 1 w 94"/>
                  <a:gd name="T43" fmla="*/ 4 h 151"/>
                  <a:gd name="T44" fmla="*/ 1 w 94"/>
                  <a:gd name="T45" fmla="*/ 2 h 151"/>
                  <a:gd name="T46" fmla="*/ 1 w 94"/>
                  <a:gd name="T47" fmla="*/ 1 h 151"/>
                  <a:gd name="T48" fmla="*/ 1 w 94"/>
                  <a:gd name="T49" fmla="*/ 1 h 151"/>
                  <a:gd name="T50" fmla="*/ 2 w 94"/>
                  <a:gd name="T51" fmla="*/ 1 h 151"/>
                  <a:gd name="T52" fmla="*/ 2 w 94"/>
                  <a:gd name="T53" fmla="*/ 1 h 151"/>
                  <a:gd name="T54" fmla="*/ 2 w 94"/>
                  <a:gd name="T55" fmla="*/ 2 h 151"/>
                  <a:gd name="T56" fmla="*/ 2 w 94"/>
                  <a:gd name="T57" fmla="*/ 2 h 151"/>
                  <a:gd name="T58" fmla="*/ 2 w 94"/>
                  <a:gd name="T59" fmla="*/ 2 h 151"/>
                  <a:gd name="T60" fmla="*/ 3 w 94"/>
                  <a:gd name="T61" fmla="*/ 2 h 151"/>
                  <a:gd name="T62" fmla="*/ 3 w 94"/>
                  <a:gd name="T63" fmla="*/ 2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4"/>
                  <a:gd name="T97" fmla="*/ 0 h 151"/>
                  <a:gd name="T98" fmla="*/ 94 w 94"/>
                  <a:gd name="T99" fmla="*/ 151 h 1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4" h="151">
                    <a:moveTo>
                      <a:pt x="94" y="49"/>
                    </a:moveTo>
                    <a:lnTo>
                      <a:pt x="87" y="19"/>
                    </a:lnTo>
                    <a:lnTo>
                      <a:pt x="69" y="4"/>
                    </a:lnTo>
                    <a:lnTo>
                      <a:pt x="51" y="0"/>
                    </a:lnTo>
                    <a:lnTo>
                      <a:pt x="23" y="6"/>
                    </a:lnTo>
                    <a:lnTo>
                      <a:pt x="7" y="22"/>
                    </a:lnTo>
                    <a:lnTo>
                      <a:pt x="0" y="46"/>
                    </a:lnTo>
                    <a:lnTo>
                      <a:pt x="0" y="97"/>
                    </a:lnTo>
                    <a:lnTo>
                      <a:pt x="7" y="128"/>
                    </a:lnTo>
                    <a:lnTo>
                      <a:pt x="20" y="144"/>
                    </a:lnTo>
                    <a:lnTo>
                      <a:pt x="39" y="151"/>
                    </a:lnTo>
                    <a:lnTo>
                      <a:pt x="66" y="148"/>
                    </a:lnTo>
                    <a:lnTo>
                      <a:pt x="87" y="133"/>
                    </a:lnTo>
                    <a:lnTo>
                      <a:pt x="94" y="111"/>
                    </a:lnTo>
                    <a:lnTo>
                      <a:pt x="94" y="97"/>
                    </a:lnTo>
                    <a:lnTo>
                      <a:pt x="67" y="97"/>
                    </a:lnTo>
                    <a:lnTo>
                      <a:pt x="73" y="97"/>
                    </a:lnTo>
                    <a:lnTo>
                      <a:pt x="70" y="114"/>
                    </a:lnTo>
                    <a:lnTo>
                      <a:pt x="57" y="128"/>
                    </a:lnTo>
                    <a:lnTo>
                      <a:pt x="43" y="128"/>
                    </a:lnTo>
                    <a:lnTo>
                      <a:pt x="30" y="122"/>
                    </a:lnTo>
                    <a:lnTo>
                      <a:pt x="20" y="96"/>
                    </a:lnTo>
                    <a:lnTo>
                      <a:pt x="20" y="52"/>
                    </a:lnTo>
                    <a:lnTo>
                      <a:pt x="30" y="26"/>
                    </a:lnTo>
                    <a:lnTo>
                      <a:pt x="39" y="19"/>
                    </a:lnTo>
                    <a:lnTo>
                      <a:pt x="51" y="17"/>
                    </a:lnTo>
                    <a:lnTo>
                      <a:pt x="66" y="25"/>
                    </a:lnTo>
                    <a:lnTo>
                      <a:pt x="68" y="42"/>
                    </a:lnTo>
                    <a:lnTo>
                      <a:pt x="67" y="49"/>
                    </a:lnTo>
                    <a:lnTo>
                      <a:pt x="67" y="43"/>
                    </a:lnTo>
                    <a:lnTo>
                      <a:pt x="94" y="43"/>
                    </a:lnTo>
                    <a:lnTo>
                      <a:pt x="94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41" name="Freeform 419"/>
              <p:cNvSpPr>
                <a:spLocks/>
              </p:cNvSpPr>
              <p:nvPr/>
            </p:nvSpPr>
            <p:spPr bwMode="auto">
              <a:xfrm>
                <a:off x="1958" y="1734"/>
                <a:ext cx="37" cy="70"/>
              </a:xfrm>
              <a:custGeom>
                <a:avLst/>
                <a:gdLst>
                  <a:gd name="T0" fmla="*/ 4 w 111"/>
                  <a:gd name="T1" fmla="*/ 8 h 212"/>
                  <a:gd name="T2" fmla="*/ 4 w 111"/>
                  <a:gd name="T3" fmla="*/ 4 h 212"/>
                  <a:gd name="T4" fmla="*/ 4 w 111"/>
                  <a:gd name="T5" fmla="*/ 4 h 212"/>
                  <a:gd name="T6" fmla="*/ 4 w 111"/>
                  <a:gd name="T7" fmla="*/ 4 h 212"/>
                  <a:gd name="T8" fmla="*/ 4 w 111"/>
                  <a:gd name="T9" fmla="*/ 3 h 212"/>
                  <a:gd name="T10" fmla="*/ 4 w 111"/>
                  <a:gd name="T11" fmla="*/ 3 h 212"/>
                  <a:gd name="T12" fmla="*/ 4 w 111"/>
                  <a:gd name="T13" fmla="*/ 3 h 212"/>
                  <a:gd name="T14" fmla="*/ 3 w 111"/>
                  <a:gd name="T15" fmla="*/ 3 h 212"/>
                  <a:gd name="T16" fmla="*/ 3 w 111"/>
                  <a:gd name="T17" fmla="*/ 2 h 212"/>
                  <a:gd name="T18" fmla="*/ 2 w 111"/>
                  <a:gd name="T19" fmla="*/ 2 h 212"/>
                  <a:gd name="T20" fmla="*/ 2 w 111"/>
                  <a:gd name="T21" fmla="*/ 2 h 212"/>
                  <a:gd name="T22" fmla="*/ 2 w 111"/>
                  <a:gd name="T23" fmla="*/ 3 h 212"/>
                  <a:gd name="T24" fmla="*/ 1 w 111"/>
                  <a:gd name="T25" fmla="*/ 3 h 212"/>
                  <a:gd name="T26" fmla="*/ 1 w 111"/>
                  <a:gd name="T27" fmla="*/ 3 h 212"/>
                  <a:gd name="T28" fmla="*/ 1 w 111"/>
                  <a:gd name="T29" fmla="*/ 3 h 212"/>
                  <a:gd name="T30" fmla="*/ 1 w 111"/>
                  <a:gd name="T31" fmla="*/ 0 h 212"/>
                  <a:gd name="T32" fmla="*/ 0 w 111"/>
                  <a:gd name="T33" fmla="*/ 0 h 212"/>
                  <a:gd name="T34" fmla="*/ 0 w 111"/>
                  <a:gd name="T35" fmla="*/ 8 h 212"/>
                  <a:gd name="T36" fmla="*/ 1 w 111"/>
                  <a:gd name="T37" fmla="*/ 8 h 212"/>
                  <a:gd name="T38" fmla="*/ 1 w 111"/>
                  <a:gd name="T39" fmla="*/ 5 h 212"/>
                  <a:gd name="T40" fmla="*/ 1 w 111"/>
                  <a:gd name="T41" fmla="*/ 5 h 212"/>
                  <a:gd name="T42" fmla="*/ 1 w 111"/>
                  <a:gd name="T43" fmla="*/ 4 h 212"/>
                  <a:gd name="T44" fmla="*/ 1 w 111"/>
                  <a:gd name="T45" fmla="*/ 4 h 212"/>
                  <a:gd name="T46" fmla="*/ 1 w 111"/>
                  <a:gd name="T47" fmla="*/ 3 h 212"/>
                  <a:gd name="T48" fmla="*/ 2 w 111"/>
                  <a:gd name="T49" fmla="*/ 3 h 212"/>
                  <a:gd name="T50" fmla="*/ 2 w 111"/>
                  <a:gd name="T51" fmla="*/ 3 h 212"/>
                  <a:gd name="T52" fmla="*/ 2 w 111"/>
                  <a:gd name="T53" fmla="*/ 3 h 212"/>
                  <a:gd name="T54" fmla="*/ 2 w 111"/>
                  <a:gd name="T55" fmla="*/ 3 h 212"/>
                  <a:gd name="T56" fmla="*/ 3 w 111"/>
                  <a:gd name="T57" fmla="*/ 3 h 212"/>
                  <a:gd name="T58" fmla="*/ 3 w 111"/>
                  <a:gd name="T59" fmla="*/ 3 h 212"/>
                  <a:gd name="T60" fmla="*/ 3 w 111"/>
                  <a:gd name="T61" fmla="*/ 4 h 212"/>
                  <a:gd name="T62" fmla="*/ 3 w 111"/>
                  <a:gd name="T63" fmla="*/ 4 h 212"/>
                  <a:gd name="T64" fmla="*/ 3 w 111"/>
                  <a:gd name="T65" fmla="*/ 4 h 212"/>
                  <a:gd name="T66" fmla="*/ 3 w 111"/>
                  <a:gd name="T67" fmla="*/ 8 h 212"/>
                  <a:gd name="T68" fmla="*/ 4 w 111"/>
                  <a:gd name="T69" fmla="*/ 8 h 2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1"/>
                  <a:gd name="T106" fmla="*/ 0 h 212"/>
                  <a:gd name="T107" fmla="*/ 111 w 111"/>
                  <a:gd name="T108" fmla="*/ 212 h 2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1" h="212">
                    <a:moveTo>
                      <a:pt x="105" y="212"/>
                    </a:moveTo>
                    <a:lnTo>
                      <a:pt x="105" y="104"/>
                    </a:lnTo>
                    <a:lnTo>
                      <a:pt x="111" y="109"/>
                    </a:lnTo>
                    <a:lnTo>
                      <a:pt x="110" y="98"/>
                    </a:lnTo>
                    <a:lnTo>
                      <a:pt x="108" y="89"/>
                    </a:lnTo>
                    <a:lnTo>
                      <a:pt x="104" y="82"/>
                    </a:lnTo>
                    <a:lnTo>
                      <a:pt x="99" y="76"/>
                    </a:lnTo>
                    <a:lnTo>
                      <a:pt x="93" y="71"/>
                    </a:lnTo>
                    <a:lnTo>
                      <a:pt x="85" y="68"/>
                    </a:lnTo>
                    <a:lnTo>
                      <a:pt x="67" y="66"/>
                    </a:lnTo>
                    <a:lnTo>
                      <a:pt x="55" y="67"/>
                    </a:lnTo>
                    <a:lnTo>
                      <a:pt x="45" y="71"/>
                    </a:lnTo>
                    <a:lnTo>
                      <a:pt x="37" y="77"/>
                    </a:lnTo>
                    <a:lnTo>
                      <a:pt x="29" y="88"/>
                    </a:lnTo>
                    <a:lnTo>
                      <a:pt x="23" y="83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212"/>
                    </a:lnTo>
                    <a:lnTo>
                      <a:pt x="23" y="212"/>
                    </a:lnTo>
                    <a:lnTo>
                      <a:pt x="23" y="126"/>
                    </a:lnTo>
                    <a:lnTo>
                      <a:pt x="29" y="126"/>
                    </a:lnTo>
                    <a:lnTo>
                      <a:pt x="30" y="110"/>
                    </a:lnTo>
                    <a:lnTo>
                      <a:pt x="33" y="96"/>
                    </a:lnTo>
                    <a:lnTo>
                      <a:pt x="37" y="91"/>
                    </a:lnTo>
                    <a:lnTo>
                      <a:pt x="42" y="86"/>
                    </a:lnTo>
                    <a:lnTo>
                      <a:pt x="49" y="84"/>
                    </a:lnTo>
                    <a:lnTo>
                      <a:pt x="56" y="83"/>
                    </a:lnTo>
                    <a:lnTo>
                      <a:pt x="63" y="84"/>
                    </a:lnTo>
                    <a:lnTo>
                      <a:pt x="69" y="85"/>
                    </a:lnTo>
                    <a:lnTo>
                      <a:pt x="78" y="92"/>
                    </a:lnTo>
                    <a:lnTo>
                      <a:pt x="82" y="103"/>
                    </a:lnTo>
                    <a:lnTo>
                      <a:pt x="84" y="115"/>
                    </a:lnTo>
                    <a:lnTo>
                      <a:pt x="78" y="109"/>
                    </a:lnTo>
                    <a:lnTo>
                      <a:pt x="78" y="212"/>
                    </a:lnTo>
                    <a:lnTo>
                      <a:pt x="105" y="2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6842" name="Freeform 420"/>
              <p:cNvSpPr>
                <a:spLocks/>
              </p:cNvSpPr>
              <p:nvPr/>
            </p:nvSpPr>
            <p:spPr bwMode="auto">
              <a:xfrm>
                <a:off x="2007" y="1754"/>
                <a:ext cx="23" cy="50"/>
              </a:xfrm>
              <a:custGeom>
                <a:avLst/>
                <a:gdLst>
                  <a:gd name="T0" fmla="*/ 1 w 70"/>
                  <a:gd name="T1" fmla="*/ 0 h 151"/>
                  <a:gd name="T2" fmla="*/ 0 w 70"/>
                  <a:gd name="T3" fmla="*/ 0 h 151"/>
                  <a:gd name="T4" fmla="*/ 0 w 70"/>
                  <a:gd name="T5" fmla="*/ 6 h 151"/>
                  <a:gd name="T6" fmla="*/ 1 w 70"/>
                  <a:gd name="T7" fmla="*/ 6 h 151"/>
                  <a:gd name="T8" fmla="*/ 1 w 70"/>
                  <a:gd name="T9" fmla="*/ 2 h 151"/>
                  <a:gd name="T10" fmla="*/ 1 w 70"/>
                  <a:gd name="T11" fmla="*/ 2 h 151"/>
                  <a:gd name="T12" fmla="*/ 1 w 70"/>
                  <a:gd name="T13" fmla="*/ 2 h 151"/>
                  <a:gd name="T14" fmla="*/ 1 w 70"/>
                  <a:gd name="T15" fmla="*/ 1 h 151"/>
                  <a:gd name="T16" fmla="*/ 1 w 70"/>
                  <a:gd name="T17" fmla="*/ 1 h 151"/>
                  <a:gd name="T18" fmla="*/ 2 w 70"/>
                  <a:gd name="T19" fmla="*/ 1 h 151"/>
                  <a:gd name="T20" fmla="*/ 2 w 70"/>
                  <a:gd name="T21" fmla="*/ 1 h 151"/>
                  <a:gd name="T22" fmla="*/ 2 w 70"/>
                  <a:gd name="T23" fmla="*/ 1 h 151"/>
                  <a:gd name="T24" fmla="*/ 3 w 70"/>
                  <a:gd name="T25" fmla="*/ 1 h 151"/>
                  <a:gd name="T26" fmla="*/ 3 w 70"/>
                  <a:gd name="T27" fmla="*/ 0 h 151"/>
                  <a:gd name="T28" fmla="*/ 3 w 70"/>
                  <a:gd name="T29" fmla="*/ 0 h 151"/>
                  <a:gd name="T30" fmla="*/ 2 w 70"/>
                  <a:gd name="T31" fmla="*/ 0 h 151"/>
                  <a:gd name="T32" fmla="*/ 2 w 70"/>
                  <a:gd name="T33" fmla="*/ 0 h 151"/>
                  <a:gd name="T34" fmla="*/ 1 w 70"/>
                  <a:gd name="T35" fmla="*/ 1 h 151"/>
                  <a:gd name="T36" fmla="*/ 1 w 70"/>
                  <a:gd name="T37" fmla="*/ 1 h 151"/>
                  <a:gd name="T38" fmla="*/ 1 w 70"/>
                  <a:gd name="T39" fmla="*/ 1 h 151"/>
                  <a:gd name="T40" fmla="*/ 1 w 70"/>
                  <a:gd name="T41" fmla="*/ 1 h 151"/>
                  <a:gd name="T42" fmla="*/ 1 w 70"/>
                  <a:gd name="T43" fmla="*/ 0 h 1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0"/>
                  <a:gd name="T67" fmla="*/ 0 h 151"/>
                  <a:gd name="T68" fmla="*/ 70 w 70"/>
                  <a:gd name="T69" fmla="*/ 151 h 15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0" h="151">
                    <a:moveTo>
                      <a:pt x="23" y="6"/>
                    </a:moveTo>
                    <a:lnTo>
                      <a:pt x="0" y="6"/>
                    </a:lnTo>
                    <a:lnTo>
                      <a:pt x="0" y="151"/>
                    </a:lnTo>
                    <a:lnTo>
                      <a:pt x="23" y="151"/>
                    </a:lnTo>
                    <a:lnTo>
                      <a:pt x="23" y="65"/>
                    </a:lnTo>
                    <a:lnTo>
                      <a:pt x="27" y="65"/>
                    </a:lnTo>
                    <a:lnTo>
                      <a:pt x="29" y="51"/>
                    </a:lnTo>
                    <a:lnTo>
                      <a:pt x="33" y="39"/>
                    </a:lnTo>
                    <a:lnTo>
                      <a:pt x="38" y="34"/>
                    </a:lnTo>
                    <a:lnTo>
                      <a:pt x="44" y="30"/>
                    </a:lnTo>
                    <a:lnTo>
                      <a:pt x="51" y="29"/>
                    </a:lnTo>
                    <a:lnTo>
                      <a:pt x="60" y="28"/>
                    </a:lnTo>
                    <a:lnTo>
                      <a:pt x="70" y="28"/>
                    </a:lnTo>
                    <a:lnTo>
                      <a:pt x="70" y="0"/>
                    </a:lnTo>
                    <a:lnTo>
                      <a:pt x="70" y="6"/>
                    </a:lnTo>
                    <a:lnTo>
                      <a:pt x="56" y="6"/>
                    </a:lnTo>
                    <a:lnTo>
                      <a:pt x="45" y="9"/>
                    </a:lnTo>
                    <a:lnTo>
                      <a:pt x="36" y="16"/>
                    </a:lnTo>
                    <a:lnTo>
                      <a:pt x="31" y="21"/>
                    </a:lnTo>
                    <a:lnTo>
                      <a:pt x="27" y="28"/>
                    </a:lnTo>
                    <a:lnTo>
                      <a:pt x="23" y="28"/>
                    </a:lnTo>
                    <a:lnTo>
                      <a:pt x="23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</p:grpSp>
        <p:sp>
          <p:nvSpPr>
            <p:cNvPr id="26633" name="Freeform 422"/>
            <p:cNvSpPr>
              <a:spLocks/>
            </p:cNvSpPr>
            <p:nvPr/>
          </p:nvSpPr>
          <p:spPr bwMode="auto">
            <a:xfrm>
              <a:off x="2055" y="1756"/>
              <a:ext cx="19" cy="50"/>
            </a:xfrm>
            <a:custGeom>
              <a:avLst/>
              <a:gdLst>
                <a:gd name="T0" fmla="*/ 0 w 58"/>
                <a:gd name="T1" fmla="*/ 5 h 151"/>
                <a:gd name="T2" fmla="*/ 0 w 58"/>
                <a:gd name="T3" fmla="*/ 6 h 151"/>
                <a:gd name="T4" fmla="*/ 0 w 58"/>
                <a:gd name="T5" fmla="*/ 6 h 151"/>
                <a:gd name="T6" fmla="*/ 1 w 58"/>
                <a:gd name="T7" fmla="*/ 5 h 151"/>
                <a:gd name="T8" fmla="*/ 1 w 58"/>
                <a:gd name="T9" fmla="*/ 5 h 151"/>
                <a:gd name="T10" fmla="*/ 1 w 58"/>
                <a:gd name="T11" fmla="*/ 5 h 151"/>
                <a:gd name="T12" fmla="*/ 2 w 58"/>
                <a:gd name="T13" fmla="*/ 5 h 151"/>
                <a:gd name="T14" fmla="*/ 2 w 58"/>
                <a:gd name="T15" fmla="*/ 4 h 151"/>
                <a:gd name="T16" fmla="*/ 2 w 58"/>
                <a:gd name="T17" fmla="*/ 4 h 151"/>
                <a:gd name="T18" fmla="*/ 2 w 58"/>
                <a:gd name="T19" fmla="*/ 3 h 151"/>
                <a:gd name="T20" fmla="*/ 2 w 58"/>
                <a:gd name="T21" fmla="*/ 2 h 151"/>
                <a:gd name="T22" fmla="*/ 2 w 58"/>
                <a:gd name="T23" fmla="*/ 1 h 151"/>
                <a:gd name="T24" fmla="*/ 2 w 58"/>
                <a:gd name="T25" fmla="*/ 1 h 151"/>
                <a:gd name="T26" fmla="*/ 2 w 58"/>
                <a:gd name="T27" fmla="*/ 0 h 151"/>
                <a:gd name="T28" fmla="*/ 1 w 58"/>
                <a:gd name="T29" fmla="*/ 0 h 151"/>
                <a:gd name="T30" fmla="*/ 1 w 58"/>
                <a:gd name="T31" fmla="*/ 0 h 151"/>
                <a:gd name="T32" fmla="*/ 0 w 58"/>
                <a:gd name="T33" fmla="*/ 0 h 151"/>
                <a:gd name="T34" fmla="*/ 0 w 58"/>
                <a:gd name="T35" fmla="*/ 0 h 151"/>
                <a:gd name="T36" fmla="*/ 0 w 58"/>
                <a:gd name="T37" fmla="*/ 1 h 151"/>
                <a:gd name="T38" fmla="*/ 0 w 58"/>
                <a:gd name="T39" fmla="*/ 1 h 151"/>
                <a:gd name="T40" fmla="*/ 1 w 58"/>
                <a:gd name="T41" fmla="*/ 1 h 151"/>
                <a:gd name="T42" fmla="*/ 1 w 58"/>
                <a:gd name="T43" fmla="*/ 1 h 151"/>
                <a:gd name="T44" fmla="*/ 1 w 58"/>
                <a:gd name="T45" fmla="*/ 1 h 151"/>
                <a:gd name="T46" fmla="*/ 1 w 58"/>
                <a:gd name="T47" fmla="*/ 2 h 151"/>
                <a:gd name="T48" fmla="*/ 1 w 58"/>
                <a:gd name="T49" fmla="*/ 2 h 151"/>
                <a:gd name="T50" fmla="*/ 1 w 58"/>
                <a:gd name="T51" fmla="*/ 2 h 151"/>
                <a:gd name="T52" fmla="*/ 1 w 58"/>
                <a:gd name="T53" fmla="*/ 3 h 151"/>
                <a:gd name="T54" fmla="*/ 1 w 58"/>
                <a:gd name="T55" fmla="*/ 4 h 151"/>
                <a:gd name="T56" fmla="*/ 1 w 58"/>
                <a:gd name="T57" fmla="*/ 4 h 151"/>
                <a:gd name="T58" fmla="*/ 1 w 58"/>
                <a:gd name="T59" fmla="*/ 4 h 151"/>
                <a:gd name="T60" fmla="*/ 1 w 58"/>
                <a:gd name="T61" fmla="*/ 4 h 151"/>
                <a:gd name="T62" fmla="*/ 1 w 58"/>
                <a:gd name="T63" fmla="*/ 5 h 151"/>
                <a:gd name="T64" fmla="*/ 0 w 58"/>
                <a:gd name="T65" fmla="*/ 5 h 151"/>
                <a:gd name="T66" fmla="*/ 0 w 58"/>
                <a:gd name="T67" fmla="*/ 5 h 151"/>
                <a:gd name="T68" fmla="*/ 0 w 58"/>
                <a:gd name="T69" fmla="*/ 5 h 1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8"/>
                <a:gd name="T106" fmla="*/ 0 h 151"/>
                <a:gd name="T107" fmla="*/ 58 w 58"/>
                <a:gd name="T108" fmla="*/ 151 h 15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8" h="151">
                  <a:moveTo>
                    <a:pt x="0" y="129"/>
                  </a:moveTo>
                  <a:lnTo>
                    <a:pt x="0" y="151"/>
                  </a:lnTo>
                  <a:lnTo>
                    <a:pt x="5" y="151"/>
                  </a:lnTo>
                  <a:lnTo>
                    <a:pt x="25" y="148"/>
                  </a:lnTo>
                  <a:lnTo>
                    <a:pt x="34" y="144"/>
                  </a:lnTo>
                  <a:lnTo>
                    <a:pt x="41" y="138"/>
                  </a:lnTo>
                  <a:lnTo>
                    <a:pt x="49" y="128"/>
                  </a:lnTo>
                  <a:lnTo>
                    <a:pt x="53" y="115"/>
                  </a:lnTo>
                  <a:lnTo>
                    <a:pt x="57" y="97"/>
                  </a:lnTo>
                  <a:lnTo>
                    <a:pt x="58" y="75"/>
                  </a:lnTo>
                  <a:lnTo>
                    <a:pt x="57" y="46"/>
                  </a:lnTo>
                  <a:lnTo>
                    <a:pt x="53" y="32"/>
                  </a:lnTo>
                  <a:lnTo>
                    <a:pt x="50" y="22"/>
                  </a:lnTo>
                  <a:lnTo>
                    <a:pt x="43" y="12"/>
                  </a:lnTo>
                  <a:lnTo>
                    <a:pt x="33" y="6"/>
                  </a:lnTo>
                  <a:lnTo>
                    <a:pt x="21" y="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5" y="22"/>
                  </a:lnTo>
                  <a:lnTo>
                    <a:pt x="16" y="24"/>
                  </a:lnTo>
                  <a:lnTo>
                    <a:pt x="25" y="31"/>
                  </a:lnTo>
                  <a:lnTo>
                    <a:pt x="27" y="37"/>
                  </a:lnTo>
                  <a:lnTo>
                    <a:pt x="29" y="44"/>
                  </a:lnTo>
                  <a:lnTo>
                    <a:pt x="32" y="54"/>
                  </a:lnTo>
                  <a:lnTo>
                    <a:pt x="32" y="65"/>
                  </a:lnTo>
                  <a:lnTo>
                    <a:pt x="32" y="81"/>
                  </a:lnTo>
                  <a:lnTo>
                    <a:pt x="31" y="96"/>
                  </a:lnTo>
                  <a:lnTo>
                    <a:pt x="29" y="107"/>
                  </a:lnTo>
                  <a:lnTo>
                    <a:pt x="26" y="115"/>
                  </a:lnTo>
                  <a:lnTo>
                    <a:pt x="22" y="122"/>
                  </a:lnTo>
                  <a:lnTo>
                    <a:pt x="19" y="126"/>
                  </a:lnTo>
                  <a:lnTo>
                    <a:pt x="13" y="128"/>
                  </a:lnTo>
                  <a:lnTo>
                    <a:pt x="5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6634" name="Freeform 423"/>
            <p:cNvSpPr>
              <a:spLocks/>
            </p:cNvSpPr>
            <p:nvPr/>
          </p:nvSpPr>
          <p:spPr bwMode="auto">
            <a:xfrm>
              <a:off x="2038" y="1756"/>
              <a:ext cx="19" cy="50"/>
            </a:xfrm>
            <a:custGeom>
              <a:avLst/>
              <a:gdLst>
                <a:gd name="T0" fmla="*/ 2 w 57"/>
                <a:gd name="T1" fmla="*/ 1 h 151"/>
                <a:gd name="T2" fmla="*/ 2 w 57"/>
                <a:gd name="T3" fmla="*/ 0 h 151"/>
                <a:gd name="T4" fmla="*/ 2 w 57"/>
                <a:gd name="T5" fmla="*/ 0 h 151"/>
                <a:gd name="T6" fmla="*/ 1 w 57"/>
                <a:gd name="T7" fmla="*/ 0 h 151"/>
                <a:gd name="T8" fmla="*/ 1 w 57"/>
                <a:gd name="T9" fmla="*/ 0 h 151"/>
                <a:gd name="T10" fmla="*/ 0 w 57"/>
                <a:gd name="T11" fmla="*/ 1 h 151"/>
                <a:gd name="T12" fmla="*/ 0 w 57"/>
                <a:gd name="T13" fmla="*/ 2 h 151"/>
                <a:gd name="T14" fmla="*/ 0 w 57"/>
                <a:gd name="T15" fmla="*/ 4 h 151"/>
                <a:gd name="T16" fmla="*/ 0 w 57"/>
                <a:gd name="T17" fmla="*/ 5 h 151"/>
                <a:gd name="T18" fmla="*/ 1 w 57"/>
                <a:gd name="T19" fmla="*/ 5 h 151"/>
                <a:gd name="T20" fmla="*/ 2 w 57"/>
                <a:gd name="T21" fmla="*/ 6 h 151"/>
                <a:gd name="T22" fmla="*/ 2 w 57"/>
                <a:gd name="T23" fmla="*/ 6 h 151"/>
                <a:gd name="T24" fmla="*/ 2 w 57"/>
                <a:gd name="T25" fmla="*/ 6 h 151"/>
                <a:gd name="T26" fmla="*/ 2 w 57"/>
                <a:gd name="T27" fmla="*/ 5 h 151"/>
                <a:gd name="T28" fmla="*/ 2 w 57"/>
                <a:gd name="T29" fmla="*/ 5 h 151"/>
                <a:gd name="T30" fmla="*/ 1 w 57"/>
                <a:gd name="T31" fmla="*/ 4 h 151"/>
                <a:gd name="T32" fmla="*/ 1 w 57"/>
                <a:gd name="T33" fmla="*/ 4 h 151"/>
                <a:gd name="T34" fmla="*/ 1 w 57"/>
                <a:gd name="T35" fmla="*/ 2 h 151"/>
                <a:gd name="T36" fmla="*/ 1 w 57"/>
                <a:gd name="T37" fmla="*/ 1 h 151"/>
                <a:gd name="T38" fmla="*/ 2 w 57"/>
                <a:gd name="T39" fmla="*/ 1 h 151"/>
                <a:gd name="T40" fmla="*/ 2 w 57"/>
                <a:gd name="T41" fmla="*/ 1 h 151"/>
                <a:gd name="T42" fmla="*/ 2 w 57"/>
                <a:gd name="T43" fmla="*/ 1 h 151"/>
                <a:gd name="T44" fmla="*/ 2 w 57"/>
                <a:gd name="T45" fmla="*/ 1 h 1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7"/>
                <a:gd name="T70" fmla="*/ 0 h 151"/>
                <a:gd name="T71" fmla="*/ 57 w 57"/>
                <a:gd name="T72" fmla="*/ 151 h 15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7" h="151">
                  <a:moveTo>
                    <a:pt x="52" y="17"/>
                  </a:moveTo>
                  <a:lnTo>
                    <a:pt x="52" y="0"/>
                  </a:lnTo>
                  <a:lnTo>
                    <a:pt x="57" y="0"/>
                  </a:lnTo>
                  <a:lnTo>
                    <a:pt x="40" y="1"/>
                  </a:lnTo>
                  <a:lnTo>
                    <a:pt x="16" y="12"/>
                  </a:lnTo>
                  <a:lnTo>
                    <a:pt x="4" y="32"/>
                  </a:lnTo>
                  <a:lnTo>
                    <a:pt x="0" y="46"/>
                  </a:lnTo>
                  <a:lnTo>
                    <a:pt x="0" y="97"/>
                  </a:lnTo>
                  <a:lnTo>
                    <a:pt x="8" y="128"/>
                  </a:lnTo>
                  <a:lnTo>
                    <a:pt x="25" y="144"/>
                  </a:lnTo>
                  <a:lnTo>
                    <a:pt x="46" y="151"/>
                  </a:lnTo>
                  <a:lnTo>
                    <a:pt x="57" y="151"/>
                  </a:lnTo>
                  <a:lnTo>
                    <a:pt x="52" y="151"/>
                  </a:lnTo>
                  <a:lnTo>
                    <a:pt x="52" y="129"/>
                  </a:lnTo>
                  <a:lnTo>
                    <a:pt x="57" y="129"/>
                  </a:lnTo>
                  <a:lnTo>
                    <a:pt x="36" y="122"/>
                  </a:lnTo>
                  <a:lnTo>
                    <a:pt x="26" y="96"/>
                  </a:lnTo>
                  <a:lnTo>
                    <a:pt x="25" y="52"/>
                  </a:lnTo>
                  <a:lnTo>
                    <a:pt x="34" y="26"/>
                  </a:lnTo>
                  <a:lnTo>
                    <a:pt x="43" y="19"/>
                  </a:lnTo>
                  <a:lnTo>
                    <a:pt x="57" y="17"/>
                  </a:lnTo>
                  <a:lnTo>
                    <a:pt x="57" y="22"/>
                  </a:lnTo>
                  <a:lnTo>
                    <a:pt x="52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6635" name="Freeform 424"/>
            <p:cNvSpPr>
              <a:spLocks/>
            </p:cNvSpPr>
            <p:nvPr/>
          </p:nvSpPr>
          <p:spPr bwMode="auto">
            <a:xfrm>
              <a:off x="2086" y="1756"/>
              <a:ext cx="55" cy="48"/>
            </a:xfrm>
            <a:custGeom>
              <a:avLst/>
              <a:gdLst>
                <a:gd name="T0" fmla="*/ 3 w 166"/>
                <a:gd name="T1" fmla="*/ 5 h 146"/>
                <a:gd name="T2" fmla="*/ 3 w 166"/>
                <a:gd name="T3" fmla="*/ 2 h 146"/>
                <a:gd name="T4" fmla="*/ 4 w 166"/>
                <a:gd name="T5" fmla="*/ 2 h 146"/>
                <a:gd name="T6" fmla="*/ 4 w 166"/>
                <a:gd name="T7" fmla="*/ 1 h 146"/>
                <a:gd name="T8" fmla="*/ 5 w 166"/>
                <a:gd name="T9" fmla="*/ 1 h 146"/>
                <a:gd name="T10" fmla="*/ 5 w 166"/>
                <a:gd name="T11" fmla="*/ 1 h 146"/>
                <a:gd name="T12" fmla="*/ 5 w 166"/>
                <a:gd name="T13" fmla="*/ 2 h 146"/>
                <a:gd name="T14" fmla="*/ 5 w 166"/>
                <a:gd name="T15" fmla="*/ 5 h 146"/>
                <a:gd name="T16" fmla="*/ 6 w 166"/>
                <a:gd name="T17" fmla="*/ 5 h 146"/>
                <a:gd name="T18" fmla="*/ 6 w 166"/>
                <a:gd name="T19" fmla="*/ 1 h 146"/>
                <a:gd name="T20" fmla="*/ 6 w 166"/>
                <a:gd name="T21" fmla="*/ 0 h 146"/>
                <a:gd name="T22" fmla="*/ 5 w 166"/>
                <a:gd name="T23" fmla="*/ 0 h 146"/>
                <a:gd name="T24" fmla="*/ 4 w 166"/>
                <a:gd name="T25" fmla="*/ 0 h 146"/>
                <a:gd name="T26" fmla="*/ 3 w 166"/>
                <a:gd name="T27" fmla="*/ 1 h 146"/>
                <a:gd name="T28" fmla="*/ 3 w 166"/>
                <a:gd name="T29" fmla="*/ 0 h 146"/>
                <a:gd name="T30" fmla="*/ 2 w 166"/>
                <a:gd name="T31" fmla="*/ 0 h 146"/>
                <a:gd name="T32" fmla="*/ 2 w 166"/>
                <a:gd name="T33" fmla="*/ 0 h 146"/>
                <a:gd name="T34" fmla="*/ 1 w 166"/>
                <a:gd name="T35" fmla="*/ 1 h 146"/>
                <a:gd name="T36" fmla="*/ 1 w 166"/>
                <a:gd name="T37" fmla="*/ 0 h 146"/>
                <a:gd name="T38" fmla="*/ 0 w 166"/>
                <a:gd name="T39" fmla="*/ 0 h 146"/>
                <a:gd name="T40" fmla="*/ 0 w 166"/>
                <a:gd name="T41" fmla="*/ 1 h 146"/>
                <a:gd name="T42" fmla="*/ 0 w 166"/>
                <a:gd name="T43" fmla="*/ 1 h 146"/>
                <a:gd name="T44" fmla="*/ 0 w 166"/>
                <a:gd name="T45" fmla="*/ 5 h 146"/>
                <a:gd name="T46" fmla="*/ 1 w 166"/>
                <a:gd name="T47" fmla="*/ 5 h 146"/>
                <a:gd name="T48" fmla="*/ 1 w 166"/>
                <a:gd name="T49" fmla="*/ 2 h 146"/>
                <a:gd name="T50" fmla="*/ 1 w 166"/>
                <a:gd name="T51" fmla="*/ 2 h 146"/>
                <a:gd name="T52" fmla="*/ 1 w 166"/>
                <a:gd name="T53" fmla="*/ 1 h 146"/>
                <a:gd name="T54" fmla="*/ 2 w 166"/>
                <a:gd name="T55" fmla="*/ 1 h 146"/>
                <a:gd name="T56" fmla="*/ 2 w 166"/>
                <a:gd name="T57" fmla="*/ 1 h 146"/>
                <a:gd name="T58" fmla="*/ 3 w 166"/>
                <a:gd name="T59" fmla="*/ 1 h 146"/>
                <a:gd name="T60" fmla="*/ 3 w 166"/>
                <a:gd name="T61" fmla="*/ 5 h 146"/>
                <a:gd name="T62" fmla="*/ 3 w 166"/>
                <a:gd name="T63" fmla="*/ 5 h 1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146"/>
                <a:gd name="T98" fmla="*/ 166 w 166"/>
                <a:gd name="T99" fmla="*/ 146 h 1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146">
                  <a:moveTo>
                    <a:pt x="93" y="146"/>
                  </a:moveTo>
                  <a:lnTo>
                    <a:pt x="93" y="43"/>
                  </a:lnTo>
                  <a:lnTo>
                    <a:pt x="99" y="49"/>
                  </a:lnTo>
                  <a:lnTo>
                    <a:pt x="104" y="22"/>
                  </a:lnTo>
                  <a:lnTo>
                    <a:pt x="124" y="17"/>
                  </a:lnTo>
                  <a:lnTo>
                    <a:pt x="134" y="19"/>
                  </a:lnTo>
                  <a:lnTo>
                    <a:pt x="140" y="43"/>
                  </a:lnTo>
                  <a:lnTo>
                    <a:pt x="140" y="146"/>
                  </a:lnTo>
                  <a:lnTo>
                    <a:pt x="166" y="146"/>
                  </a:lnTo>
                  <a:lnTo>
                    <a:pt x="165" y="22"/>
                  </a:lnTo>
                  <a:lnTo>
                    <a:pt x="151" y="4"/>
                  </a:lnTo>
                  <a:lnTo>
                    <a:pt x="124" y="0"/>
                  </a:lnTo>
                  <a:lnTo>
                    <a:pt x="109" y="2"/>
                  </a:lnTo>
                  <a:lnTo>
                    <a:pt x="93" y="17"/>
                  </a:lnTo>
                  <a:lnTo>
                    <a:pt x="80" y="5"/>
                  </a:lnTo>
                  <a:lnTo>
                    <a:pt x="62" y="0"/>
                  </a:lnTo>
                  <a:lnTo>
                    <a:pt x="43" y="5"/>
                  </a:lnTo>
                  <a:lnTo>
                    <a:pt x="26" y="22"/>
                  </a:lnTo>
                  <a:lnTo>
                    <a:pt x="26" y="0"/>
                  </a:lnTo>
                  <a:lnTo>
                    <a:pt x="0" y="0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0" y="146"/>
                  </a:lnTo>
                  <a:lnTo>
                    <a:pt x="26" y="146"/>
                  </a:lnTo>
                  <a:lnTo>
                    <a:pt x="26" y="43"/>
                  </a:lnTo>
                  <a:lnTo>
                    <a:pt x="26" y="49"/>
                  </a:lnTo>
                  <a:lnTo>
                    <a:pt x="31" y="28"/>
                  </a:lnTo>
                  <a:lnTo>
                    <a:pt x="53" y="17"/>
                  </a:lnTo>
                  <a:lnTo>
                    <a:pt x="62" y="19"/>
                  </a:lnTo>
                  <a:lnTo>
                    <a:pt x="72" y="35"/>
                  </a:lnTo>
                  <a:lnTo>
                    <a:pt x="73" y="146"/>
                  </a:lnTo>
                  <a:lnTo>
                    <a:pt x="93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6636" name="Freeform 425"/>
            <p:cNvSpPr>
              <a:spLocks/>
            </p:cNvSpPr>
            <p:nvPr/>
          </p:nvSpPr>
          <p:spPr bwMode="auto">
            <a:xfrm>
              <a:off x="2171" y="1756"/>
              <a:ext cx="17" cy="50"/>
            </a:xfrm>
            <a:custGeom>
              <a:avLst/>
              <a:gdLst>
                <a:gd name="T0" fmla="*/ 0 w 52"/>
                <a:gd name="T1" fmla="*/ 5 h 151"/>
                <a:gd name="T2" fmla="*/ 0 w 52"/>
                <a:gd name="T3" fmla="*/ 5 h 151"/>
                <a:gd name="T4" fmla="*/ 0 w 52"/>
                <a:gd name="T5" fmla="*/ 6 h 151"/>
                <a:gd name="T6" fmla="*/ 1 w 52"/>
                <a:gd name="T7" fmla="*/ 5 h 151"/>
                <a:gd name="T8" fmla="*/ 1 w 52"/>
                <a:gd name="T9" fmla="*/ 5 h 151"/>
                <a:gd name="T10" fmla="*/ 1 w 52"/>
                <a:gd name="T11" fmla="*/ 5 h 151"/>
                <a:gd name="T12" fmla="*/ 2 w 52"/>
                <a:gd name="T13" fmla="*/ 5 h 151"/>
                <a:gd name="T14" fmla="*/ 2 w 52"/>
                <a:gd name="T15" fmla="*/ 4 h 151"/>
                <a:gd name="T16" fmla="*/ 2 w 52"/>
                <a:gd name="T17" fmla="*/ 4 h 151"/>
                <a:gd name="T18" fmla="*/ 2 w 52"/>
                <a:gd name="T19" fmla="*/ 1 h 151"/>
                <a:gd name="T20" fmla="*/ 2 w 52"/>
                <a:gd name="T21" fmla="*/ 2 h 151"/>
                <a:gd name="T22" fmla="*/ 2 w 52"/>
                <a:gd name="T23" fmla="*/ 1 h 151"/>
                <a:gd name="T24" fmla="*/ 1 w 52"/>
                <a:gd name="T25" fmla="*/ 0 h 151"/>
                <a:gd name="T26" fmla="*/ 0 w 52"/>
                <a:gd name="T27" fmla="*/ 0 h 151"/>
                <a:gd name="T28" fmla="*/ 0 w 52"/>
                <a:gd name="T29" fmla="*/ 1 h 151"/>
                <a:gd name="T30" fmla="*/ 0 w 52"/>
                <a:gd name="T31" fmla="*/ 1 h 151"/>
                <a:gd name="T32" fmla="*/ 1 w 52"/>
                <a:gd name="T33" fmla="*/ 1 h 151"/>
                <a:gd name="T34" fmla="*/ 1 w 52"/>
                <a:gd name="T35" fmla="*/ 2 h 151"/>
                <a:gd name="T36" fmla="*/ 0 w 52"/>
                <a:gd name="T37" fmla="*/ 2 h 151"/>
                <a:gd name="T38" fmla="*/ 0 w 52"/>
                <a:gd name="T39" fmla="*/ 2 h 151"/>
                <a:gd name="T40" fmla="*/ 0 w 52"/>
                <a:gd name="T41" fmla="*/ 3 h 151"/>
                <a:gd name="T42" fmla="*/ 1 w 52"/>
                <a:gd name="T43" fmla="*/ 3 h 151"/>
                <a:gd name="T44" fmla="*/ 1 w 52"/>
                <a:gd name="T45" fmla="*/ 4 h 151"/>
                <a:gd name="T46" fmla="*/ 0 w 52"/>
                <a:gd name="T47" fmla="*/ 5 h 151"/>
                <a:gd name="T48" fmla="*/ 0 w 52"/>
                <a:gd name="T49" fmla="*/ 5 h 1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151"/>
                <a:gd name="T77" fmla="*/ 52 w 52"/>
                <a:gd name="T78" fmla="*/ 151 h 1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151">
                  <a:moveTo>
                    <a:pt x="0" y="129"/>
                  </a:moveTo>
                  <a:lnTo>
                    <a:pt x="0" y="146"/>
                  </a:lnTo>
                  <a:lnTo>
                    <a:pt x="5" y="151"/>
                  </a:lnTo>
                  <a:lnTo>
                    <a:pt x="21" y="134"/>
                  </a:lnTo>
                  <a:lnTo>
                    <a:pt x="26" y="124"/>
                  </a:lnTo>
                  <a:lnTo>
                    <a:pt x="26" y="146"/>
                  </a:lnTo>
                  <a:lnTo>
                    <a:pt x="52" y="146"/>
                  </a:lnTo>
                  <a:lnTo>
                    <a:pt x="52" y="114"/>
                  </a:lnTo>
                  <a:lnTo>
                    <a:pt x="47" y="108"/>
                  </a:lnTo>
                  <a:lnTo>
                    <a:pt x="47" y="38"/>
                  </a:lnTo>
                  <a:lnTo>
                    <a:pt x="52" y="43"/>
                  </a:lnTo>
                  <a:lnTo>
                    <a:pt x="48" y="20"/>
                  </a:lnTo>
                  <a:lnTo>
                    <a:pt x="27" y="4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2" y="23"/>
                  </a:lnTo>
                  <a:lnTo>
                    <a:pt x="24" y="32"/>
                  </a:lnTo>
                  <a:lnTo>
                    <a:pt x="26" y="54"/>
                  </a:lnTo>
                  <a:lnTo>
                    <a:pt x="5" y="60"/>
                  </a:lnTo>
                  <a:lnTo>
                    <a:pt x="0" y="54"/>
                  </a:lnTo>
                  <a:lnTo>
                    <a:pt x="0" y="75"/>
                  </a:lnTo>
                  <a:lnTo>
                    <a:pt x="26" y="75"/>
                  </a:lnTo>
                  <a:lnTo>
                    <a:pt x="23" y="108"/>
                  </a:lnTo>
                  <a:lnTo>
                    <a:pt x="13" y="124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6637" name="Freeform 426"/>
            <p:cNvSpPr>
              <a:spLocks/>
            </p:cNvSpPr>
            <p:nvPr/>
          </p:nvSpPr>
          <p:spPr bwMode="auto">
            <a:xfrm>
              <a:off x="2155" y="1756"/>
              <a:ext cx="18" cy="14"/>
            </a:xfrm>
            <a:custGeom>
              <a:avLst/>
              <a:gdLst>
                <a:gd name="T0" fmla="*/ 2 w 53"/>
                <a:gd name="T1" fmla="*/ 1 h 43"/>
                <a:gd name="T2" fmla="*/ 2 w 53"/>
                <a:gd name="T3" fmla="*/ 0 h 43"/>
                <a:gd name="T4" fmla="*/ 2 w 53"/>
                <a:gd name="T5" fmla="*/ 0 h 43"/>
                <a:gd name="T6" fmla="*/ 2 w 53"/>
                <a:gd name="T7" fmla="*/ 0 h 43"/>
                <a:gd name="T8" fmla="*/ 1 w 53"/>
                <a:gd name="T9" fmla="*/ 0 h 43"/>
                <a:gd name="T10" fmla="*/ 1 w 53"/>
                <a:gd name="T11" fmla="*/ 0 h 43"/>
                <a:gd name="T12" fmla="*/ 1 w 53"/>
                <a:gd name="T13" fmla="*/ 0 h 43"/>
                <a:gd name="T14" fmla="*/ 0 w 53"/>
                <a:gd name="T15" fmla="*/ 1 h 43"/>
                <a:gd name="T16" fmla="*/ 0 w 53"/>
                <a:gd name="T17" fmla="*/ 1 h 43"/>
                <a:gd name="T18" fmla="*/ 0 w 53"/>
                <a:gd name="T19" fmla="*/ 1 h 43"/>
                <a:gd name="T20" fmla="*/ 0 w 53"/>
                <a:gd name="T21" fmla="*/ 2 h 43"/>
                <a:gd name="T22" fmla="*/ 0 w 53"/>
                <a:gd name="T23" fmla="*/ 1 h 43"/>
                <a:gd name="T24" fmla="*/ 1 w 53"/>
                <a:gd name="T25" fmla="*/ 1 h 43"/>
                <a:gd name="T26" fmla="*/ 1 w 53"/>
                <a:gd name="T27" fmla="*/ 2 h 43"/>
                <a:gd name="T28" fmla="*/ 1 w 53"/>
                <a:gd name="T29" fmla="*/ 1 h 43"/>
                <a:gd name="T30" fmla="*/ 1 w 53"/>
                <a:gd name="T31" fmla="*/ 1 h 43"/>
                <a:gd name="T32" fmla="*/ 1 w 53"/>
                <a:gd name="T33" fmla="*/ 1 h 43"/>
                <a:gd name="T34" fmla="*/ 2 w 53"/>
                <a:gd name="T35" fmla="*/ 1 h 43"/>
                <a:gd name="T36" fmla="*/ 2 w 53"/>
                <a:gd name="T37" fmla="*/ 1 h 43"/>
                <a:gd name="T38" fmla="*/ 2 w 53"/>
                <a:gd name="T39" fmla="*/ 1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43"/>
                <a:gd name="T62" fmla="*/ 53 w 53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43">
                  <a:moveTo>
                    <a:pt x="48" y="17"/>
                  </a:moveTo>
                  <a:lnTo>
                    <a:pt x="48" y="0"/>
                  </a:lnTo>
                  <a:lnTo>
                    <a:pt x="53" y="0"/>
                  </a:lnTo>
                  <a:lnTo>
                    <a:pt x="42" y="0"/>
                  </a:lnTo>
                  <a:lnTo>
                    <a:pt x="32" y="2"/>
                  </a:lnTo>
                  <a:lnTo>
                    <a:pt x="24" y="5"/>
                  </a:lnTo>
                  <a:lnTo>
                    <a:pt x="17" y="10"/>
                  </a:lnTo>
                  <a:lnTo>
                    <a:pt x="12" y="16"/>
                  </a:lnTo>
                  <a:lnTo>
                    <a:pt x="8" y="23"/>
                  </a:lnTo>
                  <a:lnTo>
                    <a:pt x="6" y="32"/>
                  </a:lnTo>
                  <a:lnTo>
                    <a:pt x="5" y="43"/>
                  </a:lnTo>
                  <a:lnTo>
                    <a:pt x="0" y="38"/>
                  </a:lnTo>
                  <a:lnTo>
                    <a:pt x="26" y="38"/>
                  </a:lnTo>
                  <a:lnTo>
                    <a:pt x="26" y="43"/>
                  </a:lnTo>
                  <a:lnTo>
                    <a:pt x="29" y="32"/>
                  </a:lnTo>
                  <a:lnTo>
                    <a:pt x="33" y="24"/>
                  </a:lnTo>
                  <a:lnTo>
                    <a:pt x="39" y="19"/>
                  </a:lnTo>
                  <a:lnTo>
                    <a:pt x="48" y="17"/>
                  </a:lnTo>
                  <a:lnTo>
                    <a:pt x="53" y="22"/>
                  </a:lnTo>
                  <a:lnTo>
                    <a:pt x="4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6638" name="Freeform 427"/>
            <p:cNvSpPr>
              <a:spLocks/>
            </p:cNvSpPr>
            <p:nvPr/>
          </p:nvSpPr>
          <p:spPr bwMode="auto">
            <a:xfrm>
              <a:off x="2155" y="1774"/>
              <a:ext cx="18" cy="32"/>
            </a:xfrm>
            <a:custGeom>
              <a:avLst/>
              <a:gdLst>
                <a:gd name="T0" fmla="*/ 2 w 53"/>
                <a:gd name="T1" fmla="*/ 1 h 97"/>
                <a:gd name="T2" fmla="*/ 2 w 53"/>
                <a:gd name="T3" fmla="*/ 0 h 97"/>
                <a:gd name="T4" fmla="*/ 2 w 53"/>
                <a:gd name="T5" fmla="*/ 0 h 97"/>
                <a:gd name="T6" fmla="*/ 1 w 53"/>
                <a:gd name="T7" fmla="*/ 0 h 97"/>
                <a:gd name="T8" fmla="*/ 1 w 53"/>
                <a:gd name="T9" fmla="*/ 1 h 97"/>
                <a:gd name="T10" fmla="*/ 0 w 53"/>
                <a:gd name="T11" fmla="*/ 1 h 97"/>
                <a:gd name="T12" fmla="*/ 0 w 53"/>
                <a:gd name="T13" fmla="*/ 1 h 97"/>
                <a:gd name="T14" fmla="*/ 0 w 53"/>
                <a:gd name="T15" fmla="*/ 1 h 97"/>
                <a:gd name="T16" fmla="*/ 0 w 53"/>
                <a:gd name="T17" fmla="*/ 2 h 97"/>
                <a:gd name="T18" fmla="*/ 0 w 53"/>
                <a:gd name="T19" fmla="*/ 2 h 97"/>
                <a:gd name="T20" fmla="*/ 0 w 53"/>
                <a:gd name="T21" fmla="*/ 3 h 97"/>
                <a:gd name="T22" fmla="*/ 0 w 53"/>
                <a:gd name="T23" fmla="*/ 3 h 97"/>
                <a:gd name="T24" fmla="*/ 1 w 53"/>
                <a:gd name="T25" fmla="*/ 3 h 97"/>
                <a:gd name="T26" fmla="*/ 1 w 53"/>
                <a:gd name="T27" fmla="*/ 3 h 97"/>
                <a:gd name="T28" fmla="*/ 1 w 53"/>
                <a:gd name="T29" fmla="*/ 4 h 97"/>
                <a:gd name="T30" fmla="*/ 2 w 53"/>
                <a:gd name="T31" fmla="*/ 4 h 97"/>
                <a:gd name="T32" fmla="*/ 2 w 53"/>
                <a:gd name="T33" fmla="*/ 4 h 97"/>
                <a:gd name="T34" fmla="*/ 2 w 53"/>
                <a:gd name="T35" fmla="*/ 3 h 97"/>
                <a:gd name="T36" fmla="*/ 2 w 53"/>
                <a:gd name="T37" fmla="*/ 3 h 97"/>
                <a:gd name="T38" fmla="*/ 2 w 53"/>
                <a:gd name="T39" fmla="*/ 3 h 97"/>
                <a:gd name="T40" fmla="*/ 2 w 53"/>
                <a:gd name="T41" fmla="*/ 3 h 97"/>
                <a:gd name="T42" fmla="*/ 1 w 53"/>
                <a:gd name="T43" fmla="*/ 3 h 97"/>
                <a:gd name="T44" fmla="*/ 1 w 53"/>
                <a:gd name="T45" fmla="*/ 2 h 97"/>
                <a:gd name="T46" fmla="*/ 1 w 53"/>
                <a:gd name="T47" fmla="*/ 2 h 97"/>
                <a:gd name="T48" fmla="*/ 1 w 53"/>
                <a:gd name="T49" fmla="*/ 2 h 97"/>
                <a:gd name="T50" fmla="*/ 1 w 53"/>
                <a:gd name="T51" fmla="*/ 2 h 97"/>
                <a:gd name="T52" fmla="*/ 1 w 53"/>
                <a:gd name="T53" fmla="*/ 1 h 97"/>
                <a:gd name="T54" fmla="*/ 1 w 53"/>
                <a:gd name="T55" fmla="*/ 1 h 97"/>
                <a:gd name="T56" fmla="*/ 2 w 53"/>
                <a:gd name="T57" fmla="*/ 1 h 97"/>
                <a:gd name="T58" fmla="*/ 2 w 53"/>
                <a:gd name="T59" fmla="*/ 1 h 97"/>
                <a:gd name="T60" fmla="*/ 2 w 53"/>
                <a:gd name="T61" fmla="*/ 1 h 9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"/>
                <a:gd name="T94" fmla="*/ 0 h 97"/>
                <a:gd name="T95" fmla="*/ 53 w 53"/>
                <a:gd name="T96" fmla="*/ 97 h 9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" h="97">
                  <a:moveTo>
                    <a:pt x="48" y="21"/>
                  </a:moveTo>
                  <a:lnTo>
                    <a:pt x="48" y="0"/>
                  </a:lnTo>
                  <a:lnTo>
                    <a:pt x="53" y="6"/>
                  </a:lnTo>
                  <a:lnTo>
                    <a:pt x="33" y="8"/>
                  </a:lnTo>
                  <a:lnTo>
                    <a:pt x="17" y="15"/>
                  </a:lnTo>
                  <a:lnTo>
                    <a:pt x="10" y="21"/>
                  </a:lnTo>
                  <a:lnTo>
                    <a:pt x="5" y="29"/>
                  </a:lnTo>
                  <a:lnTo>
                    <a:pt x="1" y="38"/>
                  </a:lnTo>
                  <a:lnTo>
                    <a:pt x="0" y="49"/>
                  </a:lnTo>
                  <a:lnTo>
                    <a:pt x="2" y="68"/>
                  </a:lnTo>
                  <a:lnTo>
                    <a:pt x="5" y="75"/>
                  </a:lnTo>
                  <a:lnTo>
                    <a:pt x="10" y="82"/>
                  </a:lnTo>
                  <a:lnTo>
                    <a:pt x="16" y="88"/>
                  </a:lnTo>
                  <a:lnTo>
                    <a:pt x="23" y="93"/>
                  </a:lnTo>
                  <a:lnTo>
                    <a:pt x="31" y="96"/>
                  </a:lnTo>
                  <a:lnTo>
                    <a:pt x="42" y="97"/>
                  </a:lnTo>
                  <a:lnTo>
                    <a:pt x="53" y="97"/>
                  </a:lnTo>
                  <a:lnTo>
                    <a:pt x="48" y="92"/>
                  </a:lnTo>
                  <a:lnTo>
                    <a:pt x="48" y="75"/>
                  </a:lnTo>
                  <a:lnTo>
                    <a:pt x="53" y="75"/>
                  </a:lnTo>
                  <a:lnTo>
                    <a:pt x="48" y="75"/>
                  </a:lnTo>
                  <a:lnTo>
                    <a:pt x="37" y="73"/>
                  </a:lnTo>
                  <a:lnTo>
                    <a:pt x="29" y="68"/>
                  </a:lnTo>
                  <a:lnTo>
                    <a:pt x="23" y="60"/>
                  </a:lnTo>
                  <a:lnTo>
                    <a:pt x="21" y="49"/>
                  </a:lnTo>
                  <a:lnTo>
                    <a:pt x="23" y="42"/>
                  </a:lnTo>
                  <a:lnTo>
                    <a:pt x="24" y="36"/>
                  </a:lnTo>
                  <a:lnTo>
                    <a:pt x="31" y="27"/>
                  </a:lnTo>
                  <a:lnTo>
                    <a:pt x="41" y="23"/>
                  </a:lnTo>
                  <a:lnTo>
                    <a:pt x="53" y="21"/>
                  </a:ln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6639" name="Freeform 428"/>
            <p:cNvSpPr>
              <a:spLocks/>
            </p:cNvSpPr>
            <p:nvPr/>
          </p:nvSpPr>
          <p:spPr bwMode="auto">
            <a:xfrm>
              <a:off x="2194" y="1744"/>
              <a:ext cx="28" cy="62"/>
            </a:xfrm>
            <a:custGeom>
              <a:avLst/>
              <a:gdLst>
                <a:gd name="T0" fmla="*/ 0 w 85"/>
                <a:gd name="T1" fmla="*/ 1 h 186"/>
                <a:gd name="T2" fmla="*/ 0 w 85"/>
                <a:gd name="T3" fmla="*/ 2 h 186"/>
                <a:gd name="T4" fmla="*/ 1 w 85"/>
                <a:gd name="T5" fmla="*/ 2 h 186"/>
                <a:gd name="T6" fmla="*/ 1 w 85"/>
                <a:gd name="T7" fmla="*/ 6 h 186"/>
                <a:gd name="T8" fmla="*/ 1 w 85"/>
                <a:gd name="T9" fmla="*/ 6 h 186"/>
                <a:gd name="T10" fmla="*/ 1 w 85"/>
                <a:gd name="T11" fmla="*/ 6 h 186"/>
                <a:gd name="T12" fmla="*/ 1 w 85"/>
                <a:gd name="T13" fmla="*/ 7 h 186"/>
                <a:gd name="T14" fmla="*/ 2 w 85"/>
                <a:gd name="T15" fmla="*/ 7 h 186"/>
                <a:gd name="T16" fmla="*/ 2 w 85"/>
                <a:gd name="T17" fmla="*/ 7 h 186"/>
                <a:gd name="T18" fmla="*/ 3 w 85"/>
                <a:gd name="T19" fmla="*/ 7 h 186"/>
                <a:gd name="T20" fmla="*/ 3 w 85"/>
                <a:gd name="T21" fmla="*/ 6 h 186"/>
                <a:gd name="T22" fmla="*/ 3 w 85"/>
                <a:gd name="T23" fmla="*/ 6 h 186"/>
                <a:gd name="T24" fmla="*/ 3 w 85"/>
                <a:gd name="T25" fmla="*/ 6 h 186"/>
                <a:gd name="T26" fmla="*/ 2 w 85"/>
                <a:gd name="T27" fmla="*/ 6 h 186"/>
                <a:gd name="T28" fmla="*/ 2 w 85"/>
                <a:gd name="T29" fmla="*/ 6 h 186"/>
                <a:gd name="T30" fmla="*/ 2 w 85"/>
                <a:gd name="T31" fmla="*/ 6 h 186"/>
                <a:gd name="T32" fmla="*/ 2 w 85"/>
                <a:gd name="T33" fmla="*/ 6 h 186"/>
                <a:gd name="T34" fmla="*/ 2 w 85"/>
                <a:gd name="T35" fmla="*/ 5 h 186"/>
                <a:gd name="T36" fmla="*/ 2 w 85"/>
                <a:gd name="T37" fmla="*/ 5 h 186"/>
                <a:gd name="T38" fmla="*/ 2 w 85"/>
                <a:gd name="T39" fmla="*/ 2 h 186"/>
                <a:gd name="T40" fmla="*/ 3 w 85"/>
                <a:gd name="T41" fmla="*/ 2 h 186"/>
                <a:gd name="T42" fmla="*/ 3 w 85"/>
                <a:gd name="T43" fmla="*/ 1 h 186"/>
                <a:gd name="T44" fmla="*/ 2 w 85"/>
                <a:gd name="T45" fmla="*/ 1 h 186"/>
                <a:gd name="T46" fmla="*/ 2 w 85"/>
                <a:gd name="T47" fmla="*/ 0 h 186"/>
                <a:gd name="T48" fmla="*/ 1 w 85"/>
                <a:gd name="T49" fmla="*/ 0 h 186"/>
                <a:gd name="T50" fmla="*/ 1 w 85"/>
                <a:gd name="T51" fmla="*/ 1 h 186"/>
                <a:gd name="T52" fmla="*/ 0 w 85"/>
                <a:gd name="T53" fmla="*/ 1 h 1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5"/>
                <a:gd name="T82" fmla="*/ 0 h 186"/>
                <a:gd name="T83" fmla="*/ 85 w 85"/>
                <a:gd name="T84" fmla="*/ 186 h 18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5" h="186">
                  <a:moveTo>
                    <a:pt x="0" y="37"/>
                  </a:moveTo>
                  <a:lnTo>
                    <a:pt x="0" y="53"/>
                  </a:lnTo>
                  <a:lnTo>
                    <a:pt x="26" y="53"/>
                  </a:lnTo>
                  <a:lnTo>
                    <a:pt x="26" y="155"/>
                  </a:lnTo>
                  <a:lnTo>
                    <a:pt x="31" y="159"/>
                  </a:lnTo>
                  <a:lnTo>
                    <a:pt x="34" y="170"/>
                  </a:lnTo>
                  <a:lnTo>
                    <a:pt x="40" y="179"/>
                  </a:lnTo>
                  <a:lnTo>
                    <a:pt x="49" y="185"/>
                  </a:lnTo>
                  <a:lnTo>
                    <a:pt x="63" y="186"/>
                  </a:lnTo>
                  <a:lnTo>
                    <a:pt x="85" y="181"/>
                  </a:lnTo>
                  <a:lnTo>
                    <a:pt x="85" y="159"/>
                  </a:lnTo>
                  <a:lnTo>
                    <a:pt x="85" y="165"/>
                  </a:lnTo>
                  <a:lnTo>
                    <a:pt x="74" y="165"/>
                  </a:lnTo>
                  <a:lnTo>
                    <a:pt x="67" y="165"/>
                  </a:lnTo>
                  <a:lnTo>
                    <a:pt x="62" y="163"/>
                  </a:lnTo>
                  <a:lnTo>
                    <a:pt x="55" y="158"/>
                  </a:lnTo>
                  <a:lnTo>
                    <a:pt x="53" y="152"/>
                  </a:lnTo>
                  <a:lnTo>
                    <a:pt x="53" y="144"/>
                  </a:lnTo>
                  <a:lnTo>
                    <a:pt x="53" y="138"/>
                  </a:lnTo>
                  <a:lnTo>
                    <a:pt x="53" y="53"/>
                  </a:lnTo>
                  <a:lnTo>
                    <a:pt x="80" y="53"/>
                  </a:lnTo>
                  <a:lnTo>
                    <a:pt x="80" y="37"/>
                  </a:lnTo>
                  <a:lnTo>
                    <a:pt x="53" y="37"/>
                  </a:lnTo>
                  <a:lnTo>
                    <a:pt x="53" y="0"/>
                  </a:lnTo>
                  <a:lnTo>
                    <a:pt x="26" y="5"/>
                  </a:lnTo>
                  <a:lnTo>
                    <a:pt x="26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6640" name="Freeform 429"/>
            <p:cNvSpPr>
              <a:spLocks/>
            </p:cNvSpPr>
            <p:nvPr/>
          </p:nvSpPr>
          <p:spPr bwMode="auto">
            <a:xfrm>
              <a:off x="2246" y="1756"/>
              <a:ext cx="18" cy="50"/>
            </a:xfrm>
            <a:custGeom>
              <a:avLst/>
              <a:gdLst>
                <a:gd name="T0" fmla="*/ 0 w 53"/>
                <a:gd name="T1" fmla="*/ 5 h 151"/>
                <a:gd name="T2" fmla="*/ 0 w 53"/>
                <a:gd name="T3" fmla="*/ 6 h 151"/>
                <a:gd name="T4" fmla="*/ 1 w 53"/>
                <a:gd name="T5" fmla="*/ 5 h 151"/>
                <a:gd name="T6" fmla="*/ 1 w 53"/>
                <a:gd name="T7" fmla="*/ 5 h 151"/>
                <a:gd name="T8" fmla="*/ 1 w 53"/>
                <a:gd name="T9" fmla="*/ 5 h 151"/>
                <a:gd name="T10" fmla="*/ 2 w 53"/>
                <a:gd name="T11" fmla="*/ 5 h 151"/>
                <a:gd name="T12" fmla="*/ 2 w 53"/>
                <a:gd name="T13" fmla="*/ 4 h 151"/>
                <a:gd name="T14" fmla="*/ 2 w 53"/>
                <a:gd name="T15" fmla="*/ 4 h 151"/>
                <a:gd name="T16" fmla="*/ 2 w 53"/>
                <a:gd name="T17" fmla="*/ 3 h 151"/>
                <a:gd name="T18" fmla="*/ 2 w 53"/>
                <a:gd name="T19" fmla="*/ 2 h 151"/>
                <a:gd name="T20" fmla="*/ 2 w 53"/>
                <a:gd name="T21" fmla="*/ 1 h 151"/>
                <a:gd name="T22" fmla="*/ 2 w 53"/>
                <a:gd name="T23" fmla="*/ 1 h 151"/>
                <a:gd name="T24" fmla="*/ 1 w 53"/>
                <a:gd name="T25" fmla="*/ 0 h 151"/>
                <a:gd name="T26" fmla="*/ 1 w 53"/>
                <a:gd name="T27" fmla="*/ 0 h 151"/>
                <a:gd name="T28" fmla="*/ 1 w 53"/>
                <a:gd name="T29" fmla="*/ 0 h 151"/>
                <a:gd name="T30" fmla="*/ 0 w 53"/>
                <a:gd name="T31" fmla="*/ 0 h 151"/>
                <a:gd name="T32" fmla="*/ 0 w 53"/>
                <a:gd name="T33" fmla="*/ 1 h 151"/>
                <a:gd name="T34" fmla="*/ 0 w 53"/>
                <a:gd name="T35" fmla="*/ 1 h 151"/>
                <a:gd name="T36" fmla="*/ 0 w 53"/>
                <a:gd name="T37" fmla="*/ 1 h 151"/>
                <a:gd name="T38" fmla="*/ 1 w 53"/>
                <a:gd name="T39" fmla="*/ 1 h 151"/>
                <a:gd name="T40" fmla="*/ 1 w 53"/>
                <a:gd name="T41" fmla="*/ 1 h 151"/>
                <a:gd name="T42" fmla="*/ 1 w 53"/>
                <a:gd name="T43" fmla="*/ 2 h 151"/>
                <a:gd name="T44" fmla="*/ 1 w 53"/>
                <a:gd name="T45" fmla="*/ 2 h 151"/>
                <a:gd name="T46" fmla="*/ 1 w 53"/>
                <a:gd name="T47" fmla="*/ 2 h 151"/>
                <a:gd name="T48" fmla="*/ 1 w 53"/>
                <a:gd name="T49" fmla="*/ 3 h 151"/>
                <a:gd name="T50" fmla="*/ 1 w 53"/>
                <a:gd name="T51" fmla="*/ 3 h 151"/>
                <a:gd name="T52" fmla="*/ 1 w 53"/>
                <a:gd name="T53" fmla="*/ 4 h 151"/>
                <a:gd name="T54" fmla="*/ 1 w 53"/>
                <a:gd name="T55" fmla="*/ 4 h 151"/>
                <a:gd name="T56" fmla="*/ 1 w 53"/>
                <a:gd name="T57" fmla="*/ 4 h 151"/>
                <a:gd name="T58" fmla="*/ 0 w 53"/>
                <a:gd name="T59" fmla="*/ 5 h 151"/>
                <a:gd name="T60" fmla="*/ 0 w 53"/>
                <a:gd name="T61" fmla="*/ 5 h 151"/>
                <a:gd name="T62" fmla="*/ 0 w 53"/>
                <a:gd name="T63" fmla="*/ 5 h 1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3"/>
                <a:gd name="T97" fmla="*/ 0 h 151"/>
                <a:gd name="T98" fmla="*/ 53 w 53"/>
                <a:gd name="T99" fmla="*/ 151 h 15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3" h="151">
                  <a:moveTo>
                    <a:pt x="0" y="129"/>
                  </a:moveTo>
                  <a:lnTo>
                    <a:pt x="0" y="151"/>
                  </a:lnTo>
                  <a:lnTo>
                    <a:pt x="19" y="148"/>
                  </a:lnTo>
                  <a:lnTo>
                    <a:pt x="29" y="144"/>
                  </a:lnTo>
                  <a:lnTo>
                    <a:pt x="36" y="138"/>
                  </a:lnTo>
                  <a:lnTo>
                    <a:pt x="43" y="128"/>
                  </a:lnTo>
                  <a:lnTo>
                    <a:pt x="48" y="115"/>
                  </a:lnTo>
                  <a:lnTo>
                    <a:pt x="52" y="97"/>
                  </a:lnTo>
                  <a:lnTo>
                    <a:pt x="53" y="75"/>
                  </a:lnTo>
                  <a:lnTo>
                    <a:pt x="52" y="46"/>
                  </a:lnTo>
                  <a:lnTo>
                    <a:pt x="49" y="32"/>
                  </a:lnTo>
                  <a:lnTo>
                    <a:pt x="44" y="22"/>
                  </a:lnTo>
                  <a:lnTo>
                    <a:pt x="38" y="12"/>
                  </a:lnTo>
                  <a:lnTo>
                    <a:pt x="29" y="6"/>
                  </a:lnTo>
                  <a:lnTo>
                    <a:pt x="16" y="1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1" y="24"/>
                  </a:lnTo>
                  <a:lnTo>
                    <a:pt x="19" y="31"/>
                  </a:lnTo>
                  <a:lnTo>
                    <a:pt x="22" y="37"/>
                  </a:lnTo>
                  <a:lnTo>
                    <a:pt x="24" y="44"/>
                  </a:lnTo>
                  <a:lnTo>
                    <a:pt x="26" y="54"/>
                  </a:lnTo>
                  <a:lnTo>
                    <a:pt x="26" y="65"/>
                  </a:lnTo>
                  <a:lnTo>
                    <a:pt x="26" y="80"/>
                  </a:lnTo>
                  <a:lnTo>
                    <a:pt x="25" y="93"/>
                  </a:lnTo>
                  <a:lnTo>
                    <a:pt x="24" y="104"/>
                  </a:lnTo>
                  <a:lnTo>
                    <a:pt x="22" y="114"/>
                  </a:lnTo>
                  <a:lnTo>
                    <a:pt x="18" y="120"/>
                  </a:lnTo>
                  <a:lnTo>
                    <a:pt x="13" y="126"/>
                  </a:lnTo>
                  <a:lnTo>
                    <a:pt x="7" y="128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6641" name="Freeform 430"/>
            <p:cNvSpPr>
              <a:spLocks/>
            </p:cNvSpPr>
            <p:nvPr/>
          </p:nvSpPr>
          <p:spPr bwMode="auto">
            <a:xfrm>
              <a:off x="2228" y="1756"/>
              <a:ext cx="18" cy="50"/>
            </a:xfrm>
            <a:custGeom>
              <a:avLst/>
              <a:gdLst>
                <a:gd name="T0" fmla="*/ 2 w 56"/>
                <a:gd name="T1" fmla="*/ 1 h 151"/>
                <a:gd name="T2" fmla="*/ 2 w 56"/>
                <a:gd name="T3" fmla="*/ 0 h 151"/>
                <a:gd name="T4" fmla="*/ 1 w 56"/>
                <a:gd name="T5" fmla="*/ 0 h 151"/>
                <a:gd name="T6" fmla="*/ 1 w 56"/>
                <a:gd name="T7" fmla="*/ 0 h 151"/>
                <a:gd name="T8" fmla="*/ 0 w 56"/>
                <a:gd name="T9" fmla="*/ 2 h 151"/>
                <a:gd name="T10" fmla="*/ 0 w 56"/>
                <a:gd name="T11" fmla="*/ 4 h 151"/>
                <a:gd name="T12" fmla="*/ 0 w 56"/>
                <a:gd name="T13" fmla="*/ 5 h 151"/>
                <a:gd name="T14" fmla="*/ 1 w 56"/>
                <a:gd name="T15" fmla="*/ 5 h 151"/>
                <a:gd name="T16" fmla="*/ 2 w 56"/>
                <a:gd name="T17" fmla="*/ 6 h 151"/>
                <a:gd name="T18" fmla="*/ 2 w 56"/>
                <a:gd name="T19" fmla="*/ 6 h 151"/>
                <a:gd name="T20" fmla="*/ 2 w 56"/>
                <a:gd name="T21" fmla="*/ 5 h 151"/>
                <a:gd name="T22" fmla="*/ 1 w 56"/>
                <a:gd name="T23" fmla="*/ 4 h 151"/>
                <a:gd name="T24" fmla="*/ 1 w 56"/>
                <a:gd name="T25" fmla="*/ 4 h 151"/>
                <a:gd name="T26" fmla="*/ 1 w 56"/>
                <a:gd name="T27" fmla="*/ 2 h 151"/>
                <a:gd name="T28" fmla="*/ 1 w 56"/>
                <a:gd name="T29" fmla="*/ 1 h 151"/>
                <a:gd name="T30" fmla="*/ 2 w 56"/>
                <a:gd name="T31" fmla="*/ 1 h 151"/>
                <a:gd name="T32" fmla="*/ 2 w 56"/>
                <a:gd name="T33" fmla="*/ 1 h 151"/>
                <a:gd name="T34" fmla="*/ 2 w 56"/>
                <a:gd name="T35" fmla="*/ 1 h 1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6"/>
                <a:gd name="T55" fmla="*/ 0 h 151"/>
                <a:gd name="T56" fmla="*/ 56 w 56"/>
                <a:gd name="T57" fmla="*/ 151 h 15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6" h="151">
                  <a:moveTo>
                    <a:pt x="56" y="17"/>
                  </a:moveTo>
                  <a:lnTo>
                    <a:pt x="56" y="0"/>
                  </a:lnTo>
                  <a:lnTo>
                    <a:pt x="38" y="1"/>
                  </a:lnTo>
                  <a:lnTo>
                    <a:pt x="14" y="12"/>
                  </a:lnTo>
                  <a:lnTo>
                    <a:pt x="0" y="46"/>
                  </a:lnTo>
                  <a:lnTo>
                    <a:pt x="0" y="97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44" y="151"/>
                  </a:lnTo>
                  <a:lnTo>
                    <a:pt x="56" y="151"/>
                  </a:lnTo>
                  <a:lnTo>
                    <a:pt x="56" y="129"/>
                  </a:lnTo>
                  <a:lnTo>
                    <a:pt x="35" y="122"/>
                  </a:lnTo>
                  <a:lnTo>
                    <a:pt x="26" y="96"/>
                  </a:lnTo>
                  <a:lnTo>
                    <a:pt x="25" y="52"/>
                  </a:lnTo>
                  <a:lnTo>
                    <a:pt x="37" y="22"/>
                  </a:lnTo>
                  <a:lnTo>
                    <a:pt x="56" y="17"/>
                  </a:lnTo>
                  <a:lnTo>
                    <a:pt x="56" y="22"/>
                  </a:lnTo>
                  <a:lnTo>
                    <a:pt x="5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6642" name="Freeform 431"/>
            <p:cNvSpPr>
              <a:spLocks/>
            </p:cNvSpPr>
            <p:nvPr/>
          </p:nvSpPr>
          <p:spPr bwMode="auto">
            <a:xfrm>
              <a:off x="2276" y="1754"/>
              <a:ext cx="25" cy="50"/>
            </a:xfrm>
            <a:custGeom>
              <a:avLst/>
              <a:gdLst>
                <a:gd name="T0" fmla="*/ 1 w 75"/>
                <a:gd name="T1" fmla="*/ 0 h 151"/>
                <a:gd name="T2" fmla="*/ 0 w 75"/>
                <a:gd name="T3" fmla="*/ 0 h 151"/>
                <a:gd name="T4" fmla="*/ 0 w 75"/>
                <a:gd name="T5" fmla="*/ 6 h 151"/>
                <a:gd name="T6" fmla="*/ 1 w 75"/>
                <a:gd name="T7" fmla="*/ 6 h 151"/>
                <a:gd name="T8" fmla="*/ 1 w 75"/>
                <a:gd name="T9" fmla="*/ 2 h 151"/>
                <a:gd name="T10" fmla="*/ 1 w 75"/>
                <a:gd name="T11" fmla="*/ 2 h 151"/>
                <a:gd name="T12" fmla="*/ 1 w 75"/>
                <a:gd name="T13" fmla="*/ 1 h 151"/>
                <a:gd name="T14" fmla="*/ 1 w 75"/>
                <a:gd name="T15" fmla="*/ 1 h 151"/>
                <a:gd name="T16" fmla="*/ 2 w 75"/>
                <a:gd name="T17" fmla="*/ 1 h 151"/>
                <a:gd name="T18" fmla="*/ 2 w 75"/>
                <a:gd name="T19" fmla="*/ 1 h 151"/>
                <a:gd name="T20" fmla="*/ 2 w 75"/>
                <a:gd name="T21" fmla="*/ 1 h 151"/>
                <a:gd name="T22" fmla="*/ 3 w 75"/>
                <a:gd name="T23" fmla="*/ 1 h 151"/>
                <a:gd name="T24" fmla="*/ 3 w 75"/>
                <a:gd name="T25" fmla="*/ 1 h 151"/>
                <a:gd name="T26" fmla="*/ 3 w 75"/>
                <a:gd name="T27" fmla="*/ 0 h 151"/>
                <a:gd name="T28" fmla="*/ 3 w 75"/>
                <a:gd name="T29" fmla="*/ 0 h 151"/>
                <a:gd name="T30" fmla="*/ 2 w 75"/>
                <a:gd name="T31" fmla="*/ 0 h 151"/>
                <a:gd name="T32" fmla="*/ 2 w 75"/>
                <a:gd name="T33" fmla="*/ 0 h 151"/>
                <a:gd name="T34" fmla="*/ 1 w 75"/>
                <a:gd name="T35" fmla="*/ 1 h 151"/>
                <a:gd name="T36" fmla="*/ 1 w 75"/>
                <a:gd name="T37" fmla="*/ 1 h 151"/>
                <a:gd name="T38" fmla="*/ 1 w 75"/>
                <a:gd name="T39" fmla="*/ 1 h 151"/>
                <a:gd name="T40" fmla="*/ 1 w 75"/>
                <a:gd name="T41" fmla="*/ 1 h 151"/>
                <a:gd name="T42" fmla="*/ 1 w 75"/>
                <a:gd name="T43" fmla="*/ 0 h 1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5"/>
                <a:gd name="T67" fmla="*/ 0 h 151"/>
                <a:gd name="T68" fmla="*/ 75 w 75"/>
                <a:gd name="T69" fmla="*/ 151 h 1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5" h="151">
                  <a:moveTo>
                    <a:pt x="26" y="6"/>
                  </a:moveTo>
                  <a:lnTo>
                    <a:pt x="0" y="6"/>
                  </a:lnTo>
                  <a:lnTo>
                    <a:pt x="0" y="151"/>
                  </a:lnTo>
                  <a:lnTo>
                    <a:pt x="26" y="151"/>
                  </a:lnTo>
                  <a:lnTo>
                    <a:pt x="26" y="65"/>
                  </a:lnTo>
                  <a:lnTo>
                    <a:pt x="28" y="51"/>
                  </a:lnTo>
                  <a:lnTo>
                    <a:pt x="34" y="39"/>
                  </a:lnTo>
                  <a:lnTo>
                    <a:pt x="40" y="34"/>
                  </a:lnTo>
                  <a:lnTo>
                    <a:pt x="46" y="30"/>
                  </a:lnTo>
                  <a:lnTo>
                    <a:pt x="55" y="29"/>
                  </a:lnTo>
                  <a:lnTo>
                    <a:pt x="64" y="28"/>
                  </a:lnTo>
                  <a:lnTo>
                    <a:pt x="75" y="28"/>
                  </a:lnTo>
                  <a:lnTo>
                    <a:pt x="69" y="28"/>
                  </a:lnTo>
                  <a:lnTo>
                    <a:pt x="69" y="0"/>
                  </a:lnTo>
                  <a:lnTo>
                    <a:pt x="75" y="6"/>
                  </a:lnTo>
                  <a:lnTo>
                    <a:pt x="59" y="6"/>
                  </a:lnTo>
                  <a:lnTo>
                    <a:pt x="48" y="9"/>
                  </a:lnTo>
                  <a:lnTo>
                    <a:pt x="38" y="16"/>
                  </a:lnTo>
                  <a:lnTo>
                    <a:pt x="34" y="21"/>
                  </a:lnTo>
                  <a:lnTo>
                    <a:pt x="32" y="28"/>
                  </a:lnTo>
                  <a:lnTo>
                    <a:pt x="26" y="28"/>
                  </a:lnTo>
                  <a:lnTo>
                    <a:pt x="2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81050"/>
            <a:ext cx="6870700" cy="609600"/>
          </a:xfrm>
        </p:spPr>
        <p:txBody>
          <a:bodyPr/>
          <a:lstStyle/>
          <a:p>
            <a:pPr eaLnBrk="1" hangingPunct="1"/>
            <a:r>
              <a:rPr lang="en-US" smtClean="0"/>
              <a:t>Conventional Spectrophotometer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1846263" y="1974850"/>
            <a:ext cx="5429250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7652" name="AutoShape 16"/>
          <p:cNvSpPr>
            <a:spLocks noChangeArrowheads="1"/>
          </p:cNvSpPr>
          <p:nvPr/>
        </p:nvSpPr>
        <p:spPr bwMode="auto">
          <a:xfrm>
            <a:off x="1816100" y="1993900"/>
            <a:ext cx="6477000" cy="3794125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tr-TR" sz="2400">
              <a:latin typeface="Times New Roman" pitchFamily="18" charset="0"/>
            </a:endParaRPr>
          </a:p>
        </p:txBody>
      </p:sp>
      <p:sp>
        <p:nvSpPr>
          <p:cNvPr id="27653" name="Text Box 17"/>
          <p:cNvSpPr txBox="1">
            <a:spLocks noChangeArrowheads="1"/>
          </p:cNvSpPr>
          <p:nvPr/>
        </p:nvSpPr>
        <p:spPr bwMode="auto">
          <a:xfrm>
            <a:off x="1943100" y="6016625"/>
            <a:ext cx="647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Optical system of a double-beam spectrophotometer</a:t>
            </a:r>
          </a:p>
        </p:txBody>
      </p:sp>
      <p:grpSp>
        <p:nvGrpSpPr>
          <p:cNvPr id="27654" name="Group 21"/>
          <p:cNvGrpSpPr>
            <a:grpSpLocks noChangeAspect="1"/>
          </p:cNvGrpSpPr>
          <p:nvPr/>
        </p:nvGrpSpPr>
        <p:grpSpPr bwMode="auto">
          <a:xfrm>
            <a:off x="2098675" y="2517775"/>
            <a:ext cx="5849938" cy="3079750"/>
            <a:chOff x="898" y="1394"/>
            <a:chExt cx="3685" cy="1940"/>
          </a:xfrm>
        </p:grpSpPr>
        <p:sp>
          <p:nvSpPr>
            <p:cNvPr id="27655" name="AutoShape 20"/>
            <p:cNvSpPr>
              <a:spLocks noChangeAspect="1" noChangeArrowheads="1" noTextEdit="1"/>
            </p:cNvSpPr>
            <p:nvPr/>
          </p:nvSpPr>
          <p:spPr bwMode="auto">
            <a:xfrm>
              <a:off x="898" y="1394"/>
              <a:ext cx="3685" cy="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grpSp>
          <p:nvGrpSpPr>
            <p:cNvPr id="27656" name="Group 222"/>
            <p:cNvGrpSpPr>
              <a:grpSpLocks/>
            </p:cNvGrpSpPr>
            <p:nvPr/>
          </p:nvGrpSpPr>
          <p:grpSpPr bwMode="auto">
            <a:xfrm>
              <a:off x="2508" y="1445"/>
              <a:ext cx="1935" cy="1643"/>
              <a:chOff x="2508" y="1445"/>
              <a:chExt cx="1935" cy="1643"/>
            </a:xfrm>
          </p:grpSpPr>
          <p:sp>
            <p:nvSpPr>
              <p:cNvPr id="28349" name="Rectangle 22"/>
              <p:cNvSpPr>
                <a:spLocks noChangeArrowheads="1"/>
              </p:cNvSpPr>
              <p:nvPr/>
            </p:nvSpPr>
            <p:spPr bwMode="auto">
              <a:xfrm>
                <a:off x="4285" y="2320"/>
                <a:ext cx="155" cy="277"/>
              </a:xfrm>
              <a:prstGeom prst="rect">
                <a:avLst/>
              </a:prstGeom>
              <a:solidFill>
                <a:srgbClr val="0D40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350" name="Freeform 23"/>
              <p:cNvSpPr>
                <a:spLocks/>
              </p:cNvSpPr>
              <p:nvPr/>
            </p:nvSpPr>
            <p:spPr bwMode="auto">
              <a:xfrm>
                <a:off x="4220" y="2127"/>
                <a:ext cx="220" cy="193"/>
              </a:xfrm>
              <a:custGeom>
                <a:avLst/>
                <a:gdLst>
                  <a:gd name="T0" fmla="*/ 0 w 658"/>
                  <a:gd name="T1" fmla="*/ 0 h 578"/>
                  <a:gd name="T2" fmla="*/ 17 w 658"/>
                  <a:gd name="T3" fmla="*/ 0 h 578"/>
                  <a:gd name="T4" fmla="*/ 25 w 658"/>
                  <a:gd name="T5" fmla="*/ 21 h 578"/>
                  <a:gd name="T6" fmla="*/ 7 w 658"/>
                  <a:gd name="T7" fmla="*/ 21 h 578"/>
                  <a:gd name="T8" fmla="*/ 0 w 658"/>
                  <a:gd name="T9" fmla="*/ 0 h 5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8"/>
                  <a:gd name="T16" fmla="*/ 0 h 578"/>
                  <a:gd name="T17" fmla="*/ 658 w 658"/>
                  <a:gd name="T18" fmla="*/ 578 h 5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8" h="578">
                    <a:moveTo>
                      <a:pt x="0" y="0"/>
                    </a:moveTo>
                    <a:lnTo>
                      <a:pt x="459" y="0"/>
                    </a:lnTo>
                    <a:lnTo>
                      <a:pt x="658" y="578"/>
                    </a:lnTo>
                    <a:lnTo>
                      <a:pt x="199" y="5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58C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51" name="Freeform 24"/>
              <p:cNvSpPr>
                <a:spLocks/>
              </p:cNvSpPr>
              <p:nvPr/>
            </p:nvSpPr>
            <p:spPr bwMode="auto">
              <a:xfrm>
                <a:off x="4216" y="2364"/>
                <a:ext cx="4" cy="8"/>
              </a:xfrm>
              <a:custGeom>
                <a:avLst/>
                <a:gdLst>
                  <a:gd name="T0" fmla="*/ 0 w 13"/>
                  <a:gd name="T1" fmla="*/ 0 h 24"/>
                  <a:gd name="T2" fmla="*/ 0 w 13"/>
                  <a:gd name="T3" fmla="*/ 0 h 24"/>
                  <a:gd name="T4" fmla="*/ 0 w 13"/>
                  <a:gd name="T5" fmla="*/ 1 h 24"/>
                  <a:gd name="T6" fmla="*/ 0 w 13"/>
                  <a:gd name="T7" fmla="*/ 1 h 24"/>
                  <a:gd name="T8" fmla="*/ 0 w 13"/>
                  <a:gd name="T9" fmla="*/ 1 h 24"/>
                  <a:gd name="T10" fmla="*/ 0 w 13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4"/>
                  <a:gd name="T20" fmla="*/ 13 w 13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4">
                    <a:moveTo>
                      <a:pt x="7" y="0"/>
                    </a:moveTo>
                    <a:lnTo>
                      <a:pt x="0" y="5"/>
                    </a:lnTo>
                    <a:lnTo>
                      <a:pt x="0" y="18"/>
                    </a:lnTo>
                    <a:lnTo>
                      <a:pt x="7" y="24"/>
                    </a:lnTo>
                    <a:lnTo>
                      <a:pt x="13" y="2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52" name="Freeform 25"/>
              <p:cNvSpPr>
                <a:spLocks/>
              </p:cNvSpPr>
              <p:nvPr/>
            </p:nvSpPr>
            <p:spPr bwMode="auto">
              <a:xfrm>
                <a:off x="4218" y="2360"/>
                <a:ext cx="39" cy="12"/>
              </a:xfrm>
              <a:custGeom>
                <a:avLst/>
                <a:gdLst>
                  <a:gd name="T0" fmla="*/ 4 w 115"/>
                  <a:gd name="T1" fmla="*/ 1 h 36"/>
                  <a:gd name="T2" fmla="*/ 4 w 115"/>
                  <a:gd name="T3" fmla="*/ 0 h 36"/>
                  <a:gd name="T4" fmla="*/ 0 w 115"/>
                  <a:gd name="T5" fmla="*/ 0 h 36"/>
                  <a:gd name="T6" fmla="*/ 0 w 115"/>
                  <a:gd name="T7" fmla="*/ 1 h 36"/>
                  <a:gd name="T8" fmla="*/ 4 w 115"/>
                  <a:gd name="T9" fmla="*/ 1 h 36"/>
                  <a:gd name="T10" fmla="*/ 4 w 115"/>
                  <a:gd name="T11" fmla="*/ 0 h 36"/>
                  <a:gd name="T12" fmla="*/ 4 w 115"/>
                  <a:gd name="T13" fmla="*/ 1 h 36"/>
                  <a:gd name="T14" fmla="*/ 4 w 115"/>
                  <a:gd name="T15" fmla="*/ 1 h 36"/>
                  <a:gd name="T16" fmla="*/ 4 w 115"/>
                  <a:gd name="T17" fmla="*/ 0 h 36"/>
                  <a:gd name="T18" fmla="*/ 4 w 115"/>
                  <a:gd name="T19" fmla="*/ 0 h 36"/>
                  <a:gd name="T20" fmla="*/ 4 w 115"/>
                  <a:gd name="T21" fmla="*/ 0 h 36"/>
                  <a:gd name="T22" fmla="*/ 4 w 115"/>
                  <a:gd name="T23" fmla="*/ 1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5"/>
                  <a:gd name="T37" fmla="*/ 0 h 36"/>
                  <a:gd name="T38" fmla="*/ 115 w 115"/>
                  <a:gd name="T39" fmla="*/ 36 h 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5" h="36">
                    <a:moveTo>
                      <a:pt x="91" y="17"/>
                    </a:moveTo>
                    <a:lnTo>
                      <a:pt x="96" y="0"/>
                    </a:lnTo>
                    <a:lnTo>
                      <a:pt x="0" y="12"/>
                    </a:lnTo>
                    <a:lnTo>
                      <a:pt x="6" y="36"/>
                    </a:lnTo>
                    <a:lnTo>
                      <a:pt x="102" y="23"/>
                    </a:lnTo>
                    <a:lnTo>
                      <a:pt x="108" y="6"/>
                    </a:lnTo>
                    <a:lnTo>
                      <a:pt x="102" y="23"/>
                    </a:lnTo>
                    <a:lnTo>
                      <a:pt x="115" y="17"/>
                    </a:lnTo>
                    <a:lnTo>
                      <a:pt x="115" y="12"/>
                    </a:lnTo>
                    <a:lnTo>
                      <a:pt x="108" y="6"/>
                    </a:lnTo>
                    <a:lnTo>
                      <a:pt x="96" y="0"/>
                    </a:lnTo>
                    <a:lnTo>
                      <a:pt x="9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53" name="Freeform 26"/>
              <p:cNvSpPr>
                <a:spLocks/>
              </p:cNvSpPr>
              <p:nvPr/>
            </p:nvSpPr>
            <p:spPr bwMode="auto">
              <a:xfrm>
                <a:off x="4247" y="2358"/>
                <a:ext cx="7" cy="8"/>
              </a:xfrm>
              <a:custGeom>
                <a:avLst/>
                <a:gdLst>
                  <a:gd name="T0" fmla="*/ 0 w 23"/>
                  <a:gd name="T1" fmla="*/ 1 h 24"/>
                  <a:gd name="T2" fmla="*/ 0 w 23"/>
                  <a:gd name="T3" fmla="*/ 1 h 24"/>
                  <a:gd name="T4" fmla="*/ 0 w 23"/>
                  <a:gd name="T5" fmla="*/ 1 h 24"/>
                  <a:gd name="T6" fmla="*/ 1 w 23"/>
                  <a:gd name="T7" fmla="*/ 0 h 24"/>
                  <a:gd name="T8" fmla="*/ 1 w 23"/>
                  <a:gd name="T9" fmla="*/ 0 h 24"/>
                  <a:gd name="T10" fmla="*/ 0 w 23"/>
                  <a:gd name="T11" fmla="*/ 0 h 24"/>
                  <a:gd name="T12" fmla="*/ 1 w 23"/>
                  <a:gd name="T13" fmla="*/ 0 h 24"/>
                  <a:gd name="T14" fmla="*/ 0 w 23"/>
                  <a:gd name="T15" fmla="*/ 0 h 24"/>
                  <a:gd name="T16" fmla="*/ 0 w 23"/>
                  <a:gd name="T17" fmla="*/ 0 h 24"/>
                  <a:gd name="T18" fmla="*/ 0 w 23"/>
                  <a:gd name="T19" fmla="*/ 0 h 24"/>
                  <a:gd name="T20" fmla="*/ 0 w 23"/>
                  <a:gd name="T21" fmla="*/ 1 h 24"/>
                  <a:gd name="T22" fmla="*/ 0 w 23"/>
                  <a:gd name="T23" fmla="*/ 1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"/>
                  <a:gd name="T37" fmla="*/ 0 h 24"/>
                  <a:gd name="T38" fmla="*/ 23 w 23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" h="24">
                    <a:moveTo>
                      <a:pt x="11" y="24"/>
                    </a:moveTo>
                    <a:lnTo>
                      <a:pt x="0" y="19"/>
                    </a:lnTo>
                    <a:lnTo>
                      <a:pt x="6" y="24"/>
                    </a:lnTo>
                    <a:lnTo>
                      <a:pt x="23" y="13"/>
                    </a:lnTo>
                    <a:lnTo>
                      <a:pt x="17" y="7"/>
                    </a:lnTo>
                    <a:lnTo>
                      <a:pt x="11" y="0"/>
                    </a:lnTo>
                    <a:lnTo>
                      <a:pt x="17" y="7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0" y="19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54" name="Freeform 27"/>
              <p:cNvSpPr>
                <a:spLocks/>
              </p:cNvSpPr>
              <p:nvPr/>
            </p:nvSpPr>
            <p:spPr bwMode="auto">
              <a:xfrm>
                <a:off x="4214" y="2358"/>
                <a:ext cx="36" cy="10"/>
              </a:xfrm>
              <a:custGeom>
                <a:avLst/>
                <a:gdLst>
                  <a:gd name="T0" fmla="*/ 1 w 109"/>
                  <a:gd name="T1" fmla="*/ 1 h 30"/>
                  <a:gd name="T2" fmla="*/ 0 w 109"/>
                  <a:gd name="T3" fmla="*/ 1 h 30"/>
                  <a:gd name="T4" fmla="*/ 4 w 109"/>
                  <a:gd name="T5" fmla="*/ 1 h 30"/>
                  <a:gd name="T6" fmla="*/ 4 w 109"/>
                  <a:gd name="T7" fmla="*/ 0 h 30"/>
                  <a:gd name="T8" fmla="*/ 0 w 109"/>
                  <a:gd name="T9" fmla="*/ 0 h 30"/>
                  <a:gd name="T10" fmla="*/ 0 w 109"/>
                  <a:gd name="T11" fmla="*/ 1 h 30"/>
                  <a:gd name="T12" fmla="*/ 0 w 109"/>
                  <a:gd name="T13" fmla="*/ 0 h 30"/>
                  <a:gd name="T14" fmla="*/ 0 w 109"/>
                  <a:gd name="T15" fmla="*/ 0 h 30"/>
                  <a:gd name="T16" fmla="*/ 0 w 109"/>
                  <a:gd name="T17" fmla="*/ 1 h 30"/>
                  <a:gd name="T18" fmla="*/ 0 w 109"/>
                  <a:gd name="T19" fmla="*/ 1 h 30"/>
                  <a:gd name="T20" fmla="*/ 0 w 109"/>
                  <a:gd name="T21" fmla="*/ 1 h 30"/>
                  <a:gd name="T22" fmla="*/ 1 w 109"/>
                  <a:gd name="T23" fmla="*/ 1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9"/>
                  <a:gd name="T37" fmla="*/ 0 h 30"/>
                  <a:gd name="T38" fmla="*/ 109 w 109"/>
                  <a:gd name="T39" fmla="*/ 30 h 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9" h="30">
                    <a:moveTo>
                      <a:pt x="25" y="19"/>
                    </a:moveTo>
                    <a:lnTo>
                      <a:pt x="13" y="30"/>
                    </a:lnTo>
                    <a:lnTo>
                      <a:pt x="109" y="24"/>
                    </a:lnTo>
                    <a:lnTo>
                      <a:pt x="109" y="0"/>
                    </a:lnTo>
                    <a:lnTo>
                      <a:pt x="13" y="7"/>
                    </a:lnTo>
                    <a:lnTo>
                      <a:pt x="0" y="24"/>
                    </a:lnTo>
                    <a:lnTo>
                      <a:pt x="13" y="7"/>
                    </a:lnTo>
                    <a:lnTo>
                      <a:pt x="6" y="13"/>
                    </a:lnTo>
                    <a:lnTo>
                      <a:pt x="0" y="19"/>
                    </a:lnTo>
                    <a:lnTo>
                      <a:pt x="6" y="30"/>
                    </a:lnTo>
                    <a:lnTo>
                      <a:pt x="13" y="30"/>
                    </a:lnTo>
                    <a:lnTo>
                      <a:pt x="2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55" name="Freeform 28"/>
              <p:cNvSpPr>
                <a:spLocks/>
              </p:cNvSpPr>
              <p:nvPr/>
            </p:nvSpPr>
            <p:spPr bwMode="auto">
              <a:xfrm>
                <a:off x="4214" y="2364"/>
                <a:ext cx="10" cy="8"/>
              </a:xfrm>
              <a:custGeom>
                <a:avLst/>
                <a:gdLst>
                  <a:gd name="T0" fmla="*/ 0 w 31"/>
                  <a:gd name="T1" fmla="*/ 0 h 24"/>
                  <a:gd name="T2" fmla="*/ 1 w 31"/>
                  <a:gd name="T3" fmla="*/ 0 h 24"/>
                  <a:gd name="T4" fmla="*/ 1 w 31"/>
                  <a:gd name="T5" fmla="*/ 0 h 24"/>
                  <a:gd name="T6" fmla="*/ 0 w 31"/>
                  <a:gd name="T7" fmla="*/ 0 h 24"/>
                  <a:gd name="T8" fmla="*/ 0 w 31"/>
                  <a:gd name="T9" fmla="*/ 1 h 24"/>
                  <a:gd name="T10" fmla="*/ 1 w 31"/>
                  <a:gd name="T11" fmla="*/ 0 h 24"/>
                  <a:gd name="T12" fmla="*/ 0 w 31"/>
                  <a:gd name="T13" fmla="*/ 1 h 24"/>
                  <a:gd name="T14" fmla="*/ 0 w 31"/>
                  <a:gd name="T15" fmla="*/ 1 h 24"/>
                  <a:gd name="T16" fmla="*/ 1 w 31"/>
                  <a:gd name="T17" fmla="*/ 1 h 24"/>
                  <a:gd name="T18" fmla="*/ 1 w 31"/>
                  <a:gd name="T19" fmla="*/ 1 h 24"/>
                  <a:gd name="T20" fmla="*/ 1 w 31"/>
                  <a:gd name="T21" fmla="*/ 0 h 24"/>
                  <a:gd name="T22" fmla="*/ 0 w 31"/>
                  <a:gd name="T23" fmla="*/ 0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"/>
                  <a:gd name="T37" fmla="*/ 0 h 24"/>
                  <a:gd name="T38" fmla="*/ 31 w 31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" h="24">
                    <a:moveTo>
                      <a:pt x="6" y="11"/>
                    </a:moveTo>
                    <a:lnTo>
                      <a:pt x="31" y="11"/>
                    </a:lnTo>
                    <a:lnTo>
                      <a:pt x="25" y="0"/>
                    </a:lnTo>
                    <a:lnTo>
                      <a:pt x="0" y="5"/>
                    </a:lnTo>
                    <a:lnTo>
                      <a:pt x="6" y="18"/>
                    </a:lnTo>
                    <a:lnTo>
                      <a:pt x="31" y="11"/>
                    </a:lnTo>
                    <a:lnTo>
                      <a:pt x="6" y="18"/>
                    </a:lnTo>
                    <a:lnTo>
                      <a:pt x="13" y="24"/>
                    </a:lnTo>
                    <a:lnTo>
                      <a:pt x="19" y="24"/>
                    </a:lnTo>
                    <a:lnTo>
                      <a:pt x="25" y="18"/>
                    </a:lnTo>
                    <a:lnTo>
                      <a:pt x="31" y="11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56" name="Freeform 29"/>
              <p:cNvSpPr>
                <a:spLocks/>
              </p:cNvSpPr>
              <p:nvPr/>
            </p:nvSpPr>
            <p:spPr bwMode="auto">
              <a:xfrm>
                <a:off x="4216" y="2362"/>
                <a:ext cx="8" cy="8"/>
              </a:xfrm>
              <a:custGeom>
                <a:avLst/>
                <a:gdLst>
                  <a:gd name="T0" fmla="*/ 0 w 25"/>
                  <a:gd name="T1" fmla="*/ 0 h 24"/>
                  <a:gd name="T2" fmla="*/ 0 w 25"/>
                  <a:gd name="T3" fmla="*/ 0 h 24"/>
                  <a:gd name="T4" fmla="*/ 0 w 25"/>
                  <a:gd name="T5" fmla="*/ 1 h 24"/>
                  <a:gd name="T6" fmla="*/ 1 w 25"/>
                  <a:gd name="T7" fmla="*/ 1 h 24"/>
                  <a:gd name="T8" fmla="*/ 1 w 25"/>
                  <a:gd name="T9" fmla="*/ 0 h 24"/>
                  <a:gd name="T10" fmla="*/ 0 w 25"/>
                  <a:gd name="T11" fmla="*/ 1 h 24"/>
                  <a:gd name="T12" fmla="*/ 1 w 25"/>
                  <a:gd name="T13" fmla="*/ 0 h 24"/>
                  <a:gd name="T14" fmla="*/ 1 w 25"/>
                  <a:gd name="T15" fmla="*/ 0 h 24"/>
                  <a:gd name="T16" fmla="*/ 0 w 25"/>
                  <a:gd name="T17" fmla="*/ 0 h 24"/>
                  <a:gd name="T18" fmla="*/ 0 w 25"/>
                  <a:gd name="T19" fmla="*/ 0 h 24"/>
                  <a:gd name="T20" fmla="*/ 0 w 25"/>
                  <a:gd name="T21" fmla="*/ 0 h 24"/>
                  <a:gd name="T22" fmla="*/ 0 w 25"/>
                  <a:gd name="T23" fmla="*/ 0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24"/>
                  <a:gd name="T38" fmla="*/ 25 w 25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24">
                    <a:moveTo>
                      <a:pt x="7" y="0"/>
                    </a:moveTo>
                    <a:lnTo>
                      <a:pt x="0" y="11"/>
                    </a:lnTo>
                    <a:lnTo>
                      <a:pt x="0" y="17"/>
                    </a:lnTo>
                    <a:lnTo>
                      <a:pt x="25" y="17"/>
                    </a:lnTo>
                    <a:lnTo>
                      <a:pt x="25" y="11"/>
                    </a:lnTo>
                    <a:lnTo>
                      <a:pt x="13" y="24"/>
                    </a:lnTo>
                    <a:lnTo>
                      <a:pt x="25" y="11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57" name="Freeform 30"/>
              <p:cNvSpPr>
                <a:spLocks/>
              </p:cNvSpPr>
              <p:nvPr/>
            </p:nvSpPr>
            <p:spPr bwMode="auto">
              <a:xfrm>
                <a:off x="4218" y="2358"/>
                <a:ext cx="34" cy="12"/>
              </a:xfrm>
              <a:custGeom>
                <a:avLst/>
                <a:gdLst>
                  <a:gd name="T0" fmla="*/ 4 w 102"/>
                  <a:gd name="T1" fmla="*/ 0 h 37"/>
                  <a:gd name="T2" fmla="*/ 4 w 102"/>
                  <a:gd name="T3" fmla="*/ 0 h 37"/>
                  <a:gd name="T4" fmla="*/ 0 w 102"/>
                  <a:gd name="T5" fmla="*/ 0 h 37"/>
                  <a:gd name="T6" fmla="*/ 0 w 102"/>
                  <a:gd name="T7" fmla="*/ 1 h 37"/>
                  <a:gd name="T8" fmla="*/ 4 w 102"/>
                  <a:gd name="T9" fmla="*/ 1 h 37"/>
                  <a:gd name="T10" fmla="*/ 4 w 102"/>
                  <a:gd name="T11" fmla="*/ 0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37"/>
                  <a:gd name="T20" fmla="*/ 102 w 102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37">
                    <a:moveTo>
                      <a:pt x="96" y="13"/>
                    </a:moveTo>
                    <a:lnTo>
                      <a:pt x="96" y="0"/>
                    </a:lnTo>
                    <a:lnTo>
                      <a:pt x="0" y="13"/>
                    </a:lnTo>
                    <a:lnTo>
                      <a:pt x="6" y="37"/>
                    </a:lnTo>
                    <a:lnTo>
                      <a:pt x="102" y="24"/>
                    </a:lnTo>
                    <a:lnTo>
                      <a:pt x="9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58" name="Freeform 31"/>
              <p:cNvSpPr>
                <a:spLocks/>
              </p:cNvSpPr>
              <p:nvPr/>
            </p:nvSpPr>
            <p:spPr bwMode="auto">
              <a:xfrm>
                <a:off x="4250" y="2358"/>
                <a:ext cx="4" cy="8"/>
              </a:xfrm>
              <a:custGeom>
                <a:avLst/>
                <a:gdLst>
                  <a:gd name="T0" fmla="*/ 0 w 12"/>
                  <a:gd name="T1" fmla="*/ 1 h 24"/>
                  <a:gd name="T2" fmla="*/ 0 w 12"/>
                  <a:gd name="T3" fmla="*/ 1 h 24"/>
                  <a:gd name="T4" fmla="*/ 0 w 12"/>
                  <a:gd name="T5" fmla="*/ 0 h 24"/>
                  <a:gd name="T6" fmla="*/ 0 w 12"/>
                  <a:gd name="T7" fmla="*/ 0 h 24"/>
                  <a:gd name="T8" fmla="*/ 0 w 12"/>
                  <a:gd name="T9" fmla="*/ 0 h 24"/>
                  <a:gd name="T10" fmla="*/ 0 w 12"/>
                  <a:gd name="T11" fmla="*/ 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4"/>
                  <a:gd name="T20" fmla="*/ 12 w 12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4">
                    <a:moveTo>
                      <a:pt x="6" y="24"/>
                    </a:moveTo>
                    <a:lnTo>
                      <a:pt x="12" y="19"/>
                    </a:lnTo>
                    <a:lnTo>
                      <a:pt x="12" y="7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59" name="Freeform 32"/>
              <p:cNvSpPr>
                <a:spLocks/>
              </p:cNvSpPr>
              <p:nvPr/>
            </p:nvSpPr>
            <p:spPr bwMode="auto">
              <a:xfrm>
                <a:off x="4220" y="2130"/>
                <a:ext cx="65" cy="471"/>
              </a:xfrm>
              <a:custGeom>
                <a:avLst/>
                <a:gdLst>
                  <a:gd name="T0" fmla="*/ 0 w 194"/>
                  <a:gd name="T1" fmla="*/ 0 h 1415"/>
                  <a:gd name="T2" fmla="*/ 7 w 194"/>
                  <a:gd name="T3" fmla="*/ 21 h 1415"/>
                  <a:gd name="T4" fmla="*/ 7 w 194"/>
                  <a:gd name="T5" fmla="*/ 52 h 1415"/>
                  <a:gd name="T6" fmla="*/ 0 w 194"/>
                  <a:gd name="T7" fmla="*/ 31 h 1415"/>
                  <a:gd name="T8" fmla="*/ 0 w 194"/>
                  <a:gd name="T9" fmla="*/ 0 h 14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1415"/>
                  <a:gd name="T17" fmla="*/ 194 w 194"/>
                  <a:gd name="T18" fmla="*/ 1415 h 14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1415">
                    <a:moveTo>
                      <a:pt x="0" y="0"/>
                    </a:moveTo>
                    <a:lnTo>
                      <a:pt x="194" y="578"/>
                    </a:lnTo>
                    <a:lnTo>
                      <a:pt x="194" y="1415"/>
                    </a:lnTo>
                    <a:lnTo>
                      <a:pt x="0" y="8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60" name="Freeform 33"/>
              <p:cNvSpPr>
                <a:spLocks/>
              </p:cNvSpPr>
              <p:nvPr/>
            </p:nvSpPr>
            <p:spPr bwMode="auto">
              <a:xfrm>
                <a:off x="4216" y="2127"/>
                <a:ext cx="73" cy="199"/>
              </a:xfrm>
              <a:custGeom>
                <a:avLst/>
                <a:gdLst>
                  <a:gd name="T0" fmla="*/ 8 w 218"/>
                  <a:gd name="T1" fmla="*/ 22 h 596"/>
                  <a:gd name="T2" fmla="*/ 8 w 218"/>
                  <a:gd name="T3" fmla="*/ 21 h 596"/>
                  <a:gd name="T4" fmla="*/ 1 w 218"/>
                  <a:gd name="T5" fmla="*/ 0 h 596"/>
                  <a:gd name="T6" fmla="*/ 0 w 218"/>
                  <a:gd name="T7" fmla="*/ 0 h 596"/>
                  <a:gd name="T8" fmla="*/ 7 w 218"/>
                  <a:gd name="T9" fmla="*/ 22 h 596"/>
                  <a:gd name="T10" fmla="*/ 7 w 218"/>
                  <a:gd name="T11" fmla="*/ 22 h 596"/>
                  <a:gd name="T12" fmla="*/ 8 w 218"/>
                  <a:gd name="T13" fmla="*/ 22 h 596"/>
                  <a:gd name="T14" fmla="*/ 8 w 218"/>
                  <a:gd name="T15" fmla="*/ 22 h 596"/>
                  <a:gd name="T16" fmla="*/ 8 w 218"/>
                  <a:gd name="T17" fmla="*/ 21 h 596"/>
                  <a:gd name="T18" fmla="*/ 8 w 218"/>
                  <a:gd name="T19" fmla="*/ 22 h 5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8"/>
                  <a:gd name="T31" fmla="*/ 0 h 596"/>
                  <a:gd name="T32" fmla="*/ 218 w 218"/>
                  <a:gd name="T33" fmla="*/ 596 h 59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8" h="596">
                    <a:moveTo>
                      <a:pt x="218" y="585"/>
                    </a:moveTo>
                    <a:lnTo>
                      <a:pt x="218" y="578"/>
                    </a:lnTo>
                    <a:lnTo>
                      <a:pt x="25" y="0"/>
                    </a:lnTo>
                    <a:lnTo>
                      <a:pt x="0" y="7"/>
                    </a:lnTo>
                    <a:lnTo>
                      <a:pt x="194" y="585"/>
                    </a:lnTo>
                    <a:lnTo>
                      <a:pt x="199" y="591"/>
                    </a:lnTo>
                    <a:lnTo>
                      <a:pt x="207" y="596"/>
                    </a:lnTo>
                    <a:lnTo>
                      <a:pt x="212" y="591"/>
                    </a:lnTo>
                    <a:lnTo>
                      <a:pt x="218" y="578"/>
                    </a:lnTo>
                    <a:lnTo>
                      <a:pt x="218" y="5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61" name="Freeform 34"/>
              <p:cNvSpPr>
                <a:spLocks/>
              </p:cNvSpPr>
              <p:nvPr/>
            </p:nvSpPr>
            <p:spPr bwMode="auto">
              <a:xfrm>
                <a:off x="4281" y="2322"/>
                <a:ext cx="8" cy="283"/>
              </a:xfrm>
              <a:custGeom>
                <a:avLst/>
                <a:gdLst>
                  <a:gd name="T0" fmla="*/ 0 w 24"/>
                  <a:gd name="T1" fmla="*/ 31 h 848"/>
                  <a:gd name="T2" fmla="*/ 1 w 24"/>
                  <a:gd name="T3" fmla="*/ 31 h 848"/>
                  <a:gd name="T4" fmla="*/ 1 w 24"/>
                  <a:gd name="T5" fmla="*/ 0 h 848"/>
                  <a:gd name="T6" fmla="*/ 0 w 24"/>
                  <a:gd name="T7" fmla="*/ 0 h 848"/>
                  <a:gd name="T8" fmla="*/ 0 w 24"/>
                  <a:gd name="T9" fmla="*/ 31 h 848"/>
                  <a:gd name="T10" fmla="*/ 1 w 24"/>
                  <a:gd name="T11" fmla="*/ 31 h 848"/>
                  <a:gd name="T12" fmla="*/ 0 w 24"/>
                  <a:gd name="T13" fmla="*/ 31 h 848"/>
                  <a:gd name="T14" fmla="*/ 0 w 24"/>
                  <a:gd name="T15" fmla="*/ 31 h 848"/>
                  <a:gd name="T16" fmla="*/ 0 w 24"/>
                  <a:gd name="T17" fmla="*/ 31 h 848"/>
                  <a:gd name="T18" fmla="*/ 1 w 24"/>
                  <a:gd name="T19" fmla="*/ 31 h 848"/>
                  <a:gd name="T20" fmla="*/ 1 w 24"/>
                  <a:gd name="T21" fmla="*/ 31 h 848"/>
                  <a:gd name="T22" fmla="*/ 0 w 24"/>
                  <a:gd name="T23" fmla="*/ 31 h 8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848"/>
                  <a:gd name="T38" fmla="*/ 24 w 24"/>
                  <a:gd name="T39" fmla="*/ 848 h 8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848">
                    <a:moveTo>
                      <a:pt x="0" y="837"/>
                    </a:moveTo>
                    <a:lnTo>
                      <a:pt x="24" y="837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837"/>
                    </a:lnTo>
                    <a:lnTo>
                      <a:pt x="24" y="829"/>
                    </a:lnTo>
                    <a:lnTo>
                      <a:pt x="0" y="837"/>
                    </a:lnTo>
                    <a:lnTo>
                      <a:pt x="0" y="842"/>
                    </a:lnTo>
                    <a:lnTo>
                      <a:pt x="13" y="848"/>
                    </a:lnTo>
                    <a:lnTo>
                      <a:pt x="18" y="842"/>
                    </a:lnTo>
                    <a:lnTo>
                      <a:pt x="24" y="837"/>
                    </a:lnTo>
                    <a:lnTo>
                      <a:pt x="0" y="8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62" name="Freeform 35"/>
              <p:cNvSpPr>
                <a:spLocks/>
              </p:cNvSpPr>
              <p:nvPr/>
            </p:nvSpPr>
            <p:spPr bwMode="auto">
              <a:xfrm>
                <a:off x="4216" y="2404"/>
                <a:ext cx="73" cy="197"/>
              </a:xfrm>
              <a:custGeom>
                <a:avLst/>
                <a:gdLst>
                  <a:gd name="T0" fmla="*/ 0 w 218"/>
                  <a:gd name="T1" fmla="*/ 0 h 591"/>
                  <a:gd name="T2" fmla="*/ 7 w 218"/>
                  <a:gd name="T3" fmla="*/ 22 h 591"/>
                  <a:gd name="T4" fmla="*/ 8 w 218"/>
                  <a:gd name="T5" fmla="*/ 22 h 591"/>
                  <a:gd name="T6" fmla="*/ 1 w 218"/>
                  <a:gd name="T7" fmla="*/ 0 h 591"/>
                  <a:gd name="T8" fmla="*/ 1 w 218"/>
                  <a:gd name="T9" fmla="*/ 0 h 591"/>
                  <a:gd name="T10" fmla="*/ 1 w 218"/>
                  <a:gd name="T11" fmla="*/ 0 h 591"/>
                  <a:gd name="T12" fmla="*/ 1 w 218"/>
                  <a:gd name="T13" fmla="*/ 0 h 591"/>
                  <a:gd name="T14" fmla="*/ 0 w 218"/>
                  <a:gd name="T15" fmla="*/ 0 h 591"/>
                  <a:gd name="T16" fmla="*/ 0 w 218"/>
                  <a:gd name="T17" fmla="*/ 0 h 591"/>
                  <a:gd name="T18" fmla="*/ 0 w 218"/>
                  <a:gd name="T19" fmla="*/ 0 h 5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8"/>
                  <a:gd name="T31" fmla="*/ 0 h 591"/>
                  <a:gd name="T32" fmla="*/ 218 w 218"/>
                  <a:gd name="T33" fmla="*/ 591 h 59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8" h="591">
                    <a:moveTo>
                      <a:pt x="0" y="13"/>
                    </a:moveTo>
                    <a:lnTo>
                      <a:pt x="194" y="591"/>
                    </a:lnTo>
                    <a:lnTo>
                      <a:pt x="218" y="583"/>
                    </a:lnTo>
                    <a:lnTo>
                      <a:pt x="25" y="6"/>
                    </a:lnTo>
                    <a:lnTo>
                      <a:pt x="25" y="13"/>
                    </a:lnTo>
                    <a:lnTo>
                      <a:pt x="25" y="6"/>
                    </a:lnTo>
                    <a:lnTo>
                      <a:pt x="19" y="0"/>
                    </a:lnTo>
                    <a:lnTo>
                      <a:pt x="7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63" name="Freeform 36"/>
              <p:cNvSpPr>
                <a:spLocks/>
              </p:cNvSpPr>
              <p:nvPr/>
            </p:nvSpPr>
            <p:spPr bwMode="auto">
              <a:xfrm>
                <a:off x="4216" y="2125"/>
                <a:ext cx="8" cy="284"/>
              </a:xfrm>
              <a:custGeom>
                <a:avLst/>
                <a:gdLst>
                  <a:gd name="T0" fmla="*/ 1 w 25"/>
                  <a:gd name="T1" fmla="*/ 0 h 850"/>
                  <a:gd name="T2" fmla="*/ 0 w 25"/>
                  <a:gd name="T3" fmla="*/ 0 h 850"/>
                  <a:gd name="T4" fmla="*/ 0 w 25"/>
                  <a:gd name="T5" fmla="*/ 32 h 850"/>
                  <a:gd name="T6" fmla="*/ 1 w 25"/>
                  <a:gd name="T7" fmla="*/ 32 h 850"/>
                  <a:gd name="T8" fmla="*/ 1 w 25"/>
                  <a:gd name="T9" fmla="*/ 0 h 850"/>
                  <a:gd name="T10" fmla="*/ 0 w 25"/>
                  <a:gd name="T11" fmla="*/ 0 h 850"/>
                  <a:gd name="T12" fmla="*/ 1 w 25"/>
                  <a:gd name="T13" fmla="*/ 0 h 850"/>
                  <a:gd name="T14" fmla="*/ 1 w 25"/>
                  <a:gd name="T15" fmla="*/ 0 h 850"/>
                  <a:gd name="T16" fmla="*/ 0 w 25"/>
                  <a:gd name="T17" fmla="*/ 0 h 850"/>
                  <a:gd name="T18" fmla="*/ 0 w 25"/>
                  <a:gd name="T19" fmla="*/ 0 h 850"/>
                  <a:gd name="T20" fmla="*/ 0 w 25"/>
                  <a:gd name="T21" fmla="*/ 0 h 850"/>
                  <a:gd name="T22" fmla="*/ 1 w 25"/>
                  <a:gd name="T23" fmla="*/ 0 h 8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850"/>
                  <a:gd name="T38" fmla="*/ 25 w 25"/>
                  <a:gd name="T39" fmla="*/ 850 h 85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850">
                    <a:moveTo>
                      <a:pt x="25" y="6"/>
                    </a:moveTo>
                    <a:lnTo>
                      <a:pt x="0" y="13"/>
                    </a:lnTo>
                    <a:lnTo>
                      <a:pt x="0" y="850"/>
                    </a:lnTo>
                    <a:lnTo>
                      <a:pt x="25" y="850"/>
                    </a:lnTo>
                    <a:lnTo>
                      <a:pt x="25" y="13"/>
                    </a:lnTo>
                    <a:lnTo>
                      <a:pt x="0" y="13"/>
                    </a:lnTo>
                    <a:lnTo>
                      <a:pt x="25" y="13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64" name="Freeform 37"/>
              <p:cNvSpPr>
                <a:spLocks/>
              </p:cNvSpPr>
              <p:nvPr/>
            </p:nvSpPr>
            <p:spPr bwMode="auto">
              <a:xfrm>
                <a:off x="4371" y="2125"/>
                <a:ext cx="8" cy="5"/>
              </a:xfrm>
              <a:custGeom>
                <a:avLst/>
                <a:gdLst>
                  <a:gd name="T0" fmla="*/ 1 w 23"/>
                  <a:gd name="T1" fmla="*/ 0 h 13"/>
                  <a:gd name="T2" fmla="*/ 1 w 23"/>
                  <a:gd name="T3" fmla="*/ 0 h 13"/>
                  <a:gd name="T4" fmla="*/ 0 w 23"/>
                  <a:gd name="T5" fmla="*/ 0 h 13"/>
                  <a:gd name="T6" fmla="*/ 0 w 23"/>
                  <a:gd name="T7" fmla="*/ 0 h 13"/>
                  <a:gd name="T8" fmla="*/ 0 w 23"/>
                  <a:gd name="T9" fmla="*/ 1 h 13"/>
                  <a:gd name="T10" fmla="*/ 1 w 23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3"/>
                  <a:gd name="T20" fmla="*/ 23 w 23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3">
                    <a:moveTo>
                      <a:pt x="23" y="6"/>
                    </a:moveTo>
                    <a:lnTo>
                      <a:pt x="17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3"/>
                    </a:lnTo>
                    <a:lnTo>
                      <a:pt x="23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65" name="Freeform 38"/>
              <p:cNvSpPr>
                <a:spLocks/>
              </p:cNvSpPr>
              <p:nvPr/>
            </p:nvSpPr>
            <p:spPr bwMode="auto">
              <a:xfrm>
                <a:off x="4371" y="2127"/>
                <a:ext cx="72" cy="199"/>
              </a:xfrm>
              <a:custGeom>
                <a:avLst/>
                <a:gdLst>
                  <a:gd name="T0" fmla="*/ 8 w 216"/>
                  <a:gd name="T1" fmla="*/ 22 h 596"/>
                  <a:gd name="T2" fmla="*/ 8 w 216"/>
                  <a:gd name="T3" fmla="*/ 21 h 596"/>
                  <a:gd name="T4" fmla="*/ 1 w 216"/>
                  <a:gd name="T5" fmla="*/ 0 h 596"/>
                  <a:gd name="T6" fmla="*/ 0 w 216"/>
                  <a:gd name="T7" fmla="*/ 0 h 596"/>
                  <a:gd name="T8" fmla="*/ 7 w 216"/>
                  <a:gd name="T9" fmla="*/ 22 h 596"/>
                  <a:gd name="T10" fmla="*/ 7 w 216"/>
                  <a:gd name="T11" fmla="*/ 22 h 596"/>
                  <a:gd name="T12" fmla="*/ 8 w 216"/>
                  <a:gd name="T13" fmla="*/ 22 h 596"/>
                  <a:gd name="T14" fmla="*/ 8 w 216"/>
                  <a:gd name="T15" fmla="*/ 22 h 596"/>
                  <a:gd name="T16" fmla="*/ 8 w 216"/>
                  <a:gd name="T17" fmla="*/ 21 h 596"/>
                  <a:gd name="T18" fmla="*/ 8 w 216"/>
                  <a:gd name="T19" fmla="*/ 22 h 5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6"/>
                  <a:gd name="T31" fmla="*/ 0 h 596"/>
                  <a:gd name="T32" fmla="*/ 216 w 216"/>
                  <a:gd name="T33" fmla="*/ 596 h 59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" h="596">
                    <a:moveTo>
                      <a:pt x="216" y="585"/>
                    </a:moveTo>
                    <a:lnTo>
                      <a:pt x="216" y="578"/>
                    </a:lnTo>
                    <a:lnTo>
                      <a:pt x="23" y="0"/>
                    </a:lnTo>
                    <a:lnTo>
                      <a:pt x="0" y="7"/>
                    </a:lnTo>
                    <a:lnTo>
                      <a:pt x="192" y="585"/>
                    </a:lnTo>
                    <a:lnTo>
                      <a:pt x="198" y="591"/>
                    </a:lnTo>
                    <a:lnTo>
                      <a:pt x="211" y="596"/>
                    </a:lnTo>
                    <a:lnTo>
                      <a:pt x="216" y="591"/>
                    </a:lnTo>
                    <a:lnTo>
                      <a:pt x="216" y="578"/>
                    </a:lnTo>
                    <a:lnTo>
                      <a:pt x="216" y="5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66" name="Freeform 39"/>
              <p:cNvSpPr>
                <a:spLocks/>
              </p:cNvSpPr>
              <p:nvPr/>
            </p:nvSpPr>
            <p:spPr bwMode="auto">
              <a:xfrm>
                <a:off x="4435" y="2322"/>
                <a:ext cx="8" cy="279"/>
              </a:xfrm>
              <a:custGeom>
                <a:avLst/>
                <a:gdLst>
                  <a:gd name="T0" fmla="*/ 0 w 24"/>
                  <a:gd name="T1" fmla="*/ 31 h 837"/>
                  <a:gd name="T2" fmla="*/ 1 w 24"/>
                  <a:gd name="T3" fmla="*/ 31 h 837"/>
                  <a:gd name="T4" fmla="*/ 1 w 24"/>
                  <a:gd name="T5" fmla="*/ 0 h 837"/>
                  <a:gd name="T6" fmla="*/ 0 w 24"/>
                  <a:gd name="T7" fmla="*/ 0 h 837"/>
                  <a:gd name="T8" fmla="*/ 0 w 24"/>
                  <a:gd name="T9" fmla="*/ 31 h 837"/>
                  <a:gd name="T10" fmla="*/ 0 w 24"/>
                  <a:gd name="T11" fmla="*/ 31 h 8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837"/>
                  <a:gd name="T20" fmla="*/ 24 w 24"/>
                  <a:gd name="T21" fmla="*/ 837 h 8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837">
                    <a:moveTo>
                      <a:pt x="13" y="837"/>
                    </a:moveTo>
                    <a:lnTo>
                      <a:pt x="24" y="837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837"/>
                    </a:lnTo>
                    <a:lnTo>
                      <a:pt x="13" y="8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67" name="Freeform 40"/>
              <p:cNvSpPr>
                <a:spLocks/>
              </p:cNvSpPr>
              <p:nvPr/>
            </p:nvSpPr>
            <p:spPr bwMode="auto">
              <a:xfrm>
                <a:off x="4435" y="2601"/>
                <a:ext cx="8" cy="4"/>
              </a:xfrm>
              <a:custGeom>
                <a:avLst/>
                <a:gdLst>
                  <a:gd name="T0" fmla="*/ 0 w 24"/>
                  <a:gd name="T1" fmla="*/ 0 h 11"/>
                  <a:gd name="T2" fmla="*/ 0 w 24"/>
                  <a:gd name="T3" fmla="*/ 0 h 11"/>
                  <a:gd name="T4" fmla="*/ 0 w 24"/>
                  <a:gd name="T5" fmla="*/ 0 h 11"/>
                  <a:gd name="T6" fmla="*/ 1 w 24"/>
                  <a:gd name="T7" fmla="*/ 0 h 11"/>
                  <a:gd name="T8" fmla="*/ 1 w 24"/>
                  <a:gd name="T9" fmla="*/ 0 h 11"/>
                  <a:gd name="T10" fmla="*/ 0 w 2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0" y="0"/>
                    </a:moveTo>
                    <a:lnTo>
                      <a:pt x="6" y="5"/>
                    </a:lnTo>
                    <a:lnTo>
                      <a:pt x="13" y="11"/>
                    </a:lnTo>
                    <a:lnTo>
                      <a:pt x="24" y="5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68" name="Freeform 41"/>
              <p:cNvSpPr>
                <a:spLocks/>
              </p:cNvSpPr>
              <p:nvPr/>
            </p:nvSpPr>
            <p:spPr bwMode="auto">
              <a:xfrm>
                <a:off x="4242" y="2328"/>
                <a:ext cx="15" cy="2"/>
              </a:xfrm>
              <a:custGeom>
                <a:avLst/>
                <a:gdLst>
                  <a:gd name="T0" fmla="*/ 2 w 43"/>
                  <a:gd name="T1" fmla="*/ 0 h 6"/>
                  <a:gd name="T2" fmla="*/ 2 w 43"/>
                  <a:gd name="T3" fmla="*/ 0 h 6"/>
                  <a:gd name="T4" fmla="*/ 1 w 43"/>
                  <a:gd name="T5" fmla="*/ 0 h 6"/>
                  <a:gd name="T6" fmla="*/ 1 w 43"/>
                  <a:gd name="T7" fmla="*/ 0 h 6"/>
                  <a:gd name="T8" fmla="*/ 1 w 43"/>
                  <a:gd name="T9" fmla="*/ 0 h 6"/>
                  <a:gd name="T10" fmla="*/ 1 w 43"/>
                  <a:gd name="T11" fmla="*/ 0 h 6"/>
                  <a:gd name="T12" fmla="*/ 1 w 43"/>
                  <a:gd name="T13" fmla="*/ 0 h 6"/>
                  <a:gd name="T14" fmla="*/ 0 w 43"/>
                  <a:gd name="T15" fmla="*/ 0 h 6"/>
                  <a:gd name="T16" fmla="*/ 0 w 43"/>
                  <a:gd name="T17" fmla="*/ 0 h 6"/>
                  <a:gd name="T18" fmla="*/ 2 w 43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"/>
                  <a:gd name="T31" fmla="*/ 0 h 6"/>
                  <a:gd name="T32" fmla="*/ 43 w 43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" h="6">
                    <a:moveTo>
                      <a:pt x="43" y="6"/>
                    </a:move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43" y="6"/>
                    </a:lnTo>
                    <a:close/>
                  </a:path>
                </a:pathLst>
              </a:custGeom>
              <a:solidFill>
                <a:srgbClr val="0F42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69" name="Freeform 42"/>
              <p:cNvSpPr>
                <a:spLocks/>
              </p:cNvSpPr>
              <p:nvPr/>
            </p:nvSpPr>
            <p:spPr bwMode="auto">
              <a:xfrm>
                <a:off x="4240" y="2328"/>
                <a:ext cx="19" cy="8"/>
              </a:xfrm>
              <a:custGeom>
                <a:avLst/>
                <a:gdLst>
                  <a:gd name="T0" fmla="*/ 2 w 55"/>
                  <a:gd name="T1" fmla="*/ 1 h 24"/>
                  <a:gd name="T2" fmla="*/ 2 w 55"/>
                  <a:gd name="T3" fmla="*/ 0 h 24"/>
                  <a:gd name="T4" fmla="*/ 2 w 55"/>
                  <a:gd name="T5" fmla="*/ 0 h 24"/>
                  <a:gd name="T6" fmla="*/ 1 w 55"/>
                  <a:gd name="T7" fmla="*/ 0 h 24"/>
                  <a:gd name="T8" fmla="*/ 1 w 55"/>
                  <a:gd name="T9" fmla="*/ 0 h 24"/>
                  <a:gd name="T10" fmla="*/ 1 w 55"/>
                  <a:gd name="T11" fmla="*/ 0 h 24"/>
                  <a:gd name="T12" fmla="*/ 0 w 55"/>
                  <a:gd name="T13" fmla="*/ 0 h 24"/>
                  <a:gd name="T14" fmla="*/ 0 w 55"/>
                  <a:gd name="T15" fmla="*/ 0 h 24"/>
                  <a:gd name="T16" fmla="*/ 0 w 55"/>
                  <a:gd name="T17" fmla="*/ 1 h 24"/>
                  <a:gd name="T18" fmla="*/ 2 w 55"/>
                  <a:gd name="T19" fmla="*/ 1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5"/>
                  <a:gd name="T31" fmla="*/ 0 h 24"/>
                  <a:gd name="T32" fmla="*/ 55 w 55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5" h="24">
                    <a:moveTo>
                      <a:pt x="55" y="24"/>
                    </a:moveTo>
                    <a:lnTo>
                      <a:pt x="49" y="13"/>
                    </a:lnTo>
                    <a:lnTo>
                      <a:pt x="42" y="6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19" y="6"/>
                    </a:lnTo>
                    <a:lnTo>
                      <a:pt x="12" y="6"/>
                    </a:lnTo>
                    <a:lnTo>
                      <a:pt x="6" y="13"/>
                    </a:lnTo>
                    <a:lnTo>
                      <a:pt x="0" y="24"/>
                    </a:lnTo>
                    <a:lnTo>
                      <a:pt x="55" y="24"/>
                    </a:lnTo>
                    <a:close/>
                  </a:path>
                </a:pathLst>
              </a:custGeom>
              <a:solidFill>
                <a:srgbClr val="1548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70" name="Freeform 43"/>
              <p:cNvSpPr>
                <a:spLocks/>
              </p:cNvSpPr>
              <p:nvPr/>
            </p:nvSpPr>
            <p:spPr bwMode="auto">
              <a:xfrm>
                <a:off x="4239" y="2330"/>
                <a:ext cx="22" cy="10"/>
              </a:xfrm>
              <a:custGeom>
                <a:avLst/>
                <a:gdLst>
                  <a:gd name="T0" fmla="*/ 2 w 66"/>
                  <a:gd name="T1" fmla="*/ 1 h 31"/>
                  <a:gd name="T2" fmla="*/ 2 w 66"/>
                  <a:gd name="T3" fmla="*/ 1 h 31"/>
                  <a:gd name="T4" fmla="*/ 2 w 66"/>
                  <a:gd name="T5" fmla="*/ 0 h 31"/>
                  <a:gd name="T6" fmla="*/ 2 w 66"/>
                  <a:gd name="T7" fmla="*/ 0 h 31"/>
                  <a:gd name="T8" fmla="*/ 2 w 66"/>
                  <a:gd name="T9" fmla="*/ 0 h 31"/>
                  <a:gd name="T10" fmla="*/ 0 w 66"/>
                  <a:gd name="T11" fmla="*/ 0 h 31"/>
                  <a:gd name="T12" fmla="*/ 0 w 66"/>
                  <a:gd name="T13" fmla="*/ 0 h 31"/>
                  <a:gd name="T14" fmla="*/ 0 w 66"/>
                  <a:gd name="T15" fmla="*/ 0 h 31"/>
                  <a:gd name="T16" fmla="*/ 0 w 66"/>
                  <a:gd name="T17" fmla="*/ 1 h 31"/>
                  <a:gd name="T18" fmla="*/ 0 w 66"/>
                  <a:gd name="T19" fmla="*/ 1 h 31"/>
                  <a:gd name="T20" fmla="*/ 2 w 66"/>
                  <a:gd name="T21" fmla="*/ 1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"/>
                  <a:gd name="T34" fmla="*/ 0 h 31"/>
                  <a:gd name="T35" fmla="*/ 66 w 66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" h="31">
                    <a:moveTo>
                      <a:pt x="66" y="31"/>
                    </a:moveTo>
                    <a:lnTo>
                      <a:pt x="66" y="24"/>
                    </a:lnTo>
                    <a:lnTo>
                      <a:pt x="60" y="13"/>
                    </a:lnTo>
                    <a:lnTo>
                      <a:pt x="54" y="7"/>
                    </a:lnTo>
                    <a:lnTo>
                      <a:pt x="54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5" y="13"/>
                    </a:lnTo>
                    <a:lnTo>
                      <a:pt x="5" y="24"/>
                    </a:lnTo>
                    <a:lnTo>
                      <a:pt x="0" y="31"/>
                    </a:lnTo>
                    <a:lnTo>
                      <a:pt x="66" y="31"/>
                    </a:lnTo>
                    <a:close/>
                  </a:path>
                </a:pathLst>
              </a:custGeom>
              <a:solidFill>
                <a:srgbClr val="1C4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71" name="Freeform 44"/>
              <p:cNvSpPr>
                <a:spLocks/>
              </p:cNvSpPr>
              <p:nvPr/>
            </p:nvSpPr>
            <p:spPr bwMode="auto">
              <a:xfrm>
                <a:off x="4237" y="2336"/>
                <a:ext cx="25" cy="8"/>
              </a:xfrm>
              <a:custGeom>
                <a:avLst/>
                <a:gdLst>
                  <a:gd name="T0" fmla="*/ 3 w 77"/>
                  <a:gd name="T1" fmla="*/ 1 h 25"/>
                  <a:gd name="T2" fmla="*/ 3 w 77"/>
                  <a:gd name="T3" fmla="*/ 1 h 25"/>
                  <a:gd name="T4" fmla="*/ 2 w 77"/>
                  <a:gd name="T5" fmla="*/ 0 h 25"/>
                  <a:gd name="T6" fmla="*/ 2 w 77"/>
                  <a:gd name="T7" fmla="*/ 0 h 25"/>
                  <a:gd name="T8" fmla="*/ 2 w 77"/>
                  <a:gd name="T9" fmla="*/ 0 h 25"/>
                  <a:gd name="T10" fmla="*/ 0 w 77"/>
                  <a:gd name="T11" fmla="*/ 0 h 25"/>
                  <a:gd name="T12" fmla="*/ 0 w 77"/>
                  <a:gd name="T13" fmla="*/ 0 h 25"/>
                  <a:gd name="T14" fmla="*/ 0 w 77"/>
                  <a:gd name="T15" fmla="*/ 0 h 25"/>
                  <a:gd name="T16" fmla="*/ 0 w 77"/>
                  <a:gd name="T17" fmla="*/ 1 h 25"/>
                  <a:gd name="T18" fmla="*/ 0 w 77"/>
                  <a:gd name="T19" fmla="*/ 1 h 25"/>
                  <a:gd name="T20" fmla="*/ 3 w 77"/>
                  <a:gd name="T21" fmla="*/ 1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7"/>
                  <a:gd name="T34" fmla="*/ 0 h 25"/>
                  <a:gd name="T35" fmla="*/ 77 w 77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7" h="25">
                    <a:moveTo>
                      <a:pt x="77" y="25"/>
                    </a:moveTo>
                    <a:lnTo>
                      <a:pt x="77" y="19"/>
                    </a:lnTo>
                    <a:lnTo>
                      <a:pt x="72" y="13"/>
                    </a:lnTo>
                    <a:lnTo>
                      <a:pt x="72" y="6"/>
                    </a:lnTo>
                    <a:lnTo>
                      <a:pt x="66" y="0"/>
                    </a:lnTo>
                    <a:lnTo>
                      <a:pt x="11" y="0"/>
                    </a:lnTo>
                    <a:lnTo>
                      <a:pt x="6" y="6"/>
                    </a:lnTo>
                    <a:lnTo>
                      <a:pt x="6" y="13"/>
                    </a:lnTo>
                    <a:lnTo>
                      <a:pt x="6" y="19"/>
                    </a:lnTo>
                    <a:lnTo>
                      <a:pt x="0" y="25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1E4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72" name="Freeform 45"/>
              <p:cNvSpPr>
                <a:spLocks/>
              </p:cNvSpPr>
              <p:nvPr/>
            </p:nvSpPr>
            <p:spPr bwMode="auto">
              <a:xfrm>
                <a:off x="4237" y="2340"/>
                <a:ext cx="27" cy="8"/>
              </a:xfrm>
              <a:custGeom>
                <a:avLst/>
                <a:gdLst>
                  <a:gd name="T0" fmla="*/ 3 w 83"/>
                  <a:gd name="T1" fmla="*/ 1 h 23"/>
                  <a:gd name="T2" fmla="*/ 3 w 83"/>
                  <a:gd name="T3" fmla="*/ 1 h 23"/>
                  <a:gd name="T4" fmla="*/ 3 w 83"/>
                  <a:gd name="T5" fmla="*/ 0 h 23"/>
                  <a:gd name="T6" fmla="*/ 3 w 83"/>
                  <a:gd name="T7" fmla="*/ 0 h 23"/>
                  <a:gd name="T8" fmla="*/ 2 w 83"/>
                  <a:gd name="T9" fmla="*/ 0 h 23"/>
                  <a:gd name="T10" fmla="*/ 0 w 83"/>
                  <a:gd name="T11" fmla="*/ 0 h 23"/>
                  <a:gd name="T12" fmla="*/ 0 w 83"/>
                  <a:gd name="T13" fmla="*/ 0 h 23"/>
                  <a:gd name="T14" fmla="*/ 0 w 83"/>
                  <a:gd name="T15" fmla="*/ 0 h 23"/>
                  <a:gd name="T16" fmla="*/ 0 w 83"/>
                  <a:gd name="T17" fmla="*/ 1 h 23"/>
                  <a:gd name="T18" fmla="*/ 0 w 83"/>
                  <a:gd name="T19" fmla="*/ 1 h 23"/>
                  <a:gd name="T20" fmla="*/ 3 w 83"/>
                  <a:gd name="T21" fmla="*/ 1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3"/>
                  <a:gd name="T34" fmla="*/ 0 h 23"/>
                  <a:gd name="T35" fmla="*/ 83 w 83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3" h="23">
                    <a:moveTo>
                      <a:pt x="83" y="23"/>
                    </a:moveTo>
                    <a:lnTo>
                      <a:pt x="83" y="17"/>
                    </a:lnTo>
                    <a:lnTo>
                      <a:pt x="77" y="12"/>
                    </a:lnTo>
                    <a:lnTo>
                      <a:pt x="77" y="6"/>
                    </a:lnTo>
                    <a:lnTo>
                      <a:pt x="7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83" y="23"/>
                    </a:lnTo>
                    <a:close/>
                  </a:path>
                </a:pathLst>
              </a:custGeom>
              <a:solidFill>
                <a:srgbClr val="2454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73" name="Freeform 46"/>
              <p:cNvSpPr>
                <a:spLocks/>
              </p:cNvSpPr>
              <p:nvPr/>
            </p:nvSpPr>
            <p:spPr bwMode="auto">
              <a:xfrm>
                <a:off x="4237" y="2344"/>
                <a:ext cx="30" cy="10"/>
              </a:xfrm>
              <a:custGeom>
                <a:avLst/>
                <a:gdLst>
                  <a:gd name="T0" fmla="*/ 3 w 90"/>
                  <a:gd name="T1" fmla="*/ 1 h 30"/>
                  <a:gd name="T2" fmla="*/ 3 w 90"/>
                  <a:gd name="T3" fmla="*/ 1 h 30"/>
                  <a:gd name="T4" fmla="*/ 3 w 90"/>
                  <a:gd name="T5" fmla="*/ 0 h 30"/>
                  <a:gd name="T6" fmla="*/ 3 w 90"/>
                  <a:gd name="T7" fmla="*/ 0 h 30"/>
                  <a:gd name="T8" fmla="*/ 3 w 90"/>
                  <a:gd name="T9" fmla="*/ 0 h 30"/>
                  <a:gd name="T10" fmla="*/ 0 w 90"/>
                  <a:gd name="T11" fmla="*/ 0 h 30"/>
                  <a:gd name="T12" fmla="*/ 0 w 90"/>
                  <a:gd name="T13" fmla="*/ 0 h 30"/>
                  <a:gd name="T14" fmla="*/ 0 w 90"/>
                  <a:gd name="T15" fmla="*/ 0 h 30"/>
                  <a:gd name="T16" fmla="*/ 0 w 90"/>
                  <a:gd name="T17" fmla="*/ 1 h 30"/>
                  <a:gd name="T18" fmla="*/ 0 w 90"/>
                  <a:gd name="T19" fmla="*/ 1 h 30"/>
                  <a:gd name="T20" fmla="*/ 3 w 90"/>
                  <a:gd name="T21" fmla="*/ 1 h 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30"/>
                  <a:gd name="T35" fmla="*/ 90 w 90"/>
                  <a:gd name="T36" fmla="*/ 30 h 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30">
                    <a:moveTo>
                      <a:pt x="90" y="30"/>
                    </a:moveTo>
                    <a:lnTo>
                      <a:pt x="83" y="24"/>
                    </a:lnTo>
                    <a:lnTo>
                      <a:pt x="83" y="11"/>
                    </a:lnTo>
                    <a:lnTo>
                      <a:pt x="83" y="5"/>
                    </a:lnTo>
                    <a:lnTo>
                      <a:pt x="77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rgbClr val="2959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74" name="Freeform 47"/>
              <p:cNvSpPr>
                <a:spLocks/>
              </p:cNvSpPr>
              <p:nvPr/>
            </p:nvSpPr>
            <p:spPr bwMode="auto">
              <a:xfrm>
                <a:off x="4237" y="2348"/>
                <a:ext cx="30" cy="10"/>
              </a:xfrm>
              <a:custGeom>
                <a:avLst/>
                <a:gdLst>
                  <a:gd name="T0" fmla="*/ 3 w 90"/>
                  <a:gd name="T1" fmla="*/ 1 h 30"/>
                  <a:gd name="T2" fmla="*/ 3 w 90"/>
                  <a:gd name="T3" fmla="*/ 1 h 30"/>
                  <a:gd name="T4" fmla="*/ 3 w 90"/>
                  <a:gd name="T5" fmla="*/ 1 h 30"/>
                  <a:gd name="T6" fmla="*/ 3 w 90"/>
                  <a:gd name="T7" fmla="*/ 0 h 30"/>
                  <a:gd name="T8" fmla="*/ 3 w 90"/>
                  <a:gd name="T9" fmla="*/ 0 h 30"/>
                  <a:gd name="T10" fmla="*/ 0 w 90"/>
                  <a:gd name="T11" fmla="*/ 0 h 30"/>
                  <a:gd name="T12" fmla="*/ 0 w 90"/>
                  <a:gd name="T13" fmla="*/ 0 h 30"/>
                  <a:gd name="T14" fmla="*/ 0 w 90"/>
                  <a:gd name="T15" fmla="*/ 1 h 30"/>
                  <a:gd name="T16" fmla="*/ 0 w 90"/>
                  <a:gd name="T17" fmla="*/ 1 h 30"/>
                  <a:gd name="T18" fmla="*/ 0 w 90"/>
                  <a:gd name="T19" fmla="*/ 1 h 30"/>
                  <a:gd name="T20" fmla="*/ 3 w 90"/>
                  <a:gd name="T21" fmla="*/ 1 h 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30"/>
                  <a:gd name="T35" fmla="*/ 90 w 90"/>
                  <a:gd name="T36" fmla="*/ 30 h 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30">
                    <a:moveTo>
                      <a:pt x="90" y="30"/>
                    </a:moveTo>
                    <a:lnTo>
                      <a:pt x="90" y="24"/>
                    </a:lnTo>
                    <a:lnTo>
                      <a:pt x="83" y="19"/>
                    </a:lnTo>
                    <a:lnTo>
                      <a:pt x="83" y="13"/>
                    </a:lnTo>
                    <a:lnTo>
                      <a:pt x="8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rgbClr val="2E5C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75" name="Freeform 48"/>
              <p:cNvSpPr>
                <a:spLocks/>
              </p:cNvSpPr>
              <p:nvPr/>
            </p:nvSpPr>
            <p:spPr bwMode="auto">
              <a:xfrm>
                <a:off x="4237" y="2354"/>
                <a:ext cx="30" cy="10"/>
              </a:xfrm>
              <a:custGeom>
                <a:avLst/>
                <a:gdLst>
                  <a:gd name="T0" fmla="*/ 3 w 90"/>
                  <a:gd name="T1" fmla="*/ 0 h 30"/>
                  <a:gd name="T2" fmla="*/ 3 w 90"/>
                  <a:gd name="T3" fmla="*/ 0 h 30"/>
                  <a:gd name="T4" fmla="*/ 3 w 90"/>
                  <a:gd name="T5" fmla="*/ 0 h 30"/>
                  <a:gd name="T6" fmla="*/ 3 w 90"/>
                  <a:gd name="T7" fmla="*/ 1 h 30"/>
                  <a:gd name="T8" fmla="*/ 3 w 90"/>
                  <a:gd name="T9" fmla="*/ 1 h 30"/>
                  <a:gd name="T10" fmla="*/ 3 w 90"/>
                  <a:gd name="T11" fmla="*/ 1 h 30"/>
                  <a:gd name="T12" fmla="*/ 0 w 90"/>
                  <a:gd name="T13" fmla="*/ 1 h 30"/>
                  <a:gd name="T14" fmla="*/ 0 w 90"/>
                  <a:gd name="T15" fmla="*/ 1 h 30"/>
                  <a:gd name="T16" fmla="*/ 0 w 90"/>
                  <a:gd name="T17" fmla="*/ 0 h 30"/>
                  <a:gd name="T18" fmla="*/ 0 w 90"/>
                  <a:gd name="T19" fmla="*/ 0 h 30"/>
                  <a:gd name="T20" fmla="*/ 0 w 90"/>
                  <a:gd name="T21" fmla="*/ 0 h 30"/>
                  <a:gd name="T22" fmla="*/ 3 w 90"/>
                  <a:gd name="T23" fmla="*/ 0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0"/>
                  <a:gd name="T37" fmla="*/ 0 h 30"/>
                  <a:gd name="T38" fmla="*/ 90 w 90"/>
                  <a:gd name="T39" fmla="*/ 30 h 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0" h="30">
                    <a:moveTo>
                      <a:pt x="90" y="0"/>
                    </a:moveTo>
                    <a:lnTo>
                      <a:pt x="90" y="5"/>
                    </a:lnTo>
                    <a:lnTo>
                      <a:pt x="90" y="11"/>
                    </a:lnTo>
                    <a:lnTo>
                      <a:pt x="90" y="18"/>
                    </a:lnTo>
                    <a:lnTo>
                      <a:pt x="90" y="24"/>
                    </a:lnTo>
                    <a:lnTo>
                      <a:pt x="90" y="30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05E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76" name="Freeform 49"/>
              <p:cNvSpPr>
                <a:spLocks/>
              </p:cNvSpPr>
              <p:nvPr/>
            </p:nvSpPr>
            <p:spPr bwMode="auto">
              <a:xfrm>
                <a:off x="4237" y="2358"/>
                <a:ext cx="30" cy="10"/>
              </a:xfrm>
              <a:custGeom>
                <a:avLst/>
                <a:gdLst>
                  <a:gd name="T0" fmla="*/ 3 w 90"/>
                  <a:gd name="T1" fmla="*/ 0 h 30"/>
                  <a:gd name="T2" fmla="*/ 3 w 90"/>
                  <a:gd name="T3" fmla="*/ 0 h 30"/>
                  <a:gd name="T4" fmla="*/ 3 w 90"/>
                  <a:gd name="T5" fmla="*/ 0 h 30"/>
                  <a:gd name="T6" fmla="*/ 3 w 90"/>
                  <a:gd name="T7" fmla="*/ 1 h 30"/>
                  <a:gd name="T8" fmla="*/ 3 w 90"/>
                  <a:gd name="T9" fmla="*/ 1 h 30"/>
                  <a:gd name="T10" fmla="*/ 3 w 90"/>
                  <a:gd name="T11" fmla="*/ 1 h 30"/>
                  <a:gd name="T12" fmla="*/ 0 w 90"/>
                  <a:gd name="T13" fmla="*/ 1 h 30"/>
                  <a:gd name="T14" fmla="*/ 0 w 90"/>
                  <a:gd name="T15" fmla="*/ 1 h 30"/>
                  <a:gd name="T16" fmla="*/ 0 w 90"/>
                  <a:gd name="T17" fmla="*/ 1 h 30"/>
                  <a:gd name="T18" fmla="*/ 0 w 90"/>
                  <a:gd name="T19" fmla="*/ 0 h 30"/>
                  <a:gd name="T20" fmla="*/ 0 w 90"/>
                  <a:gd name="T21" fmla="*/ 0 h 30"/>
                  <a:gd name="T22" fmla="*/ 0 w 90"/>
                  <a:gd name="T23" fmla="*/ 0 h 30"/>
                  <a:gd name="T24" fmla="*/ 3 w 90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0"/>
                  <a:gd name="T40" fmla="*/ 0 h 30"/>
                  <a:gd name="T41" fmla="*/ 90 w 90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0" h="30">
                    <a:moveTo>
                      <a:pt x="90" y="0"/>
                    </a:moveTo>
                    <a:lnTo>
                      <a:pt x="90" y="7"/>
                    </a:lnTo>
                    <a:lnTo>
                      <a:pt x="90" y="13"/>
                    </a:lnTo>
                    <a:lnTo>
                      <a:pt x="90" y="19"/>
                    </a:lnTo>
                    <a:lnTo>
                      <a:pt x="90" y="24"/>
                    </a:lnTo>
                    <a:lnTo>
                      <a:pt x="90" y="30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664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77" name="Freeform 50"/>
              <p:cNvSpPr>
                <a:spLocks/>
              </p:cNvSpPr>
              <p:nvPr/>
            </p:nvSpPr>
            <p:spPr bwMode="auto">
              <a:xfrm>
                <a:off x="4237" y="2364"/>
                <a:ext cx="30" cy="8"/>
              </a:xfrm>
              <a:custGeom>
                <a:avLst/>
                <a:gdLst>
                  <a:gd name="T0" fmla="*/ 3 w 90"/>
                  <a:gd name="T1" fmla="*/ 1 h 24"/>
                  <a:gd name="T2" fmla="*/ 3 w 90"/>
                  <a:gd name="T3" fmla="*/ 1 h 24"/>
                  <a:gd name="T4" fmla="*/ 3 w 90"/>
                  <a:gd name="T5" fmla="*/ 0 h 24"/>
                  <a:gd name="T6" fmla="*/ 3 w 90"/>
                  <a:gd name="T7" fmla="*/ 0 h 24"/>
                  <a:gd name="T8" fmla="*/ 3 w 90"/>
                  <a:gd name="T9" fmla="*/ 0 h 24"/>
                  <a:gd name="T10" fmla="*/ 0 w 90"/>
                  <a:gd name="T11" fmla="*/ 0 h 24"/>
                  <a:gd name="T12" fmla="*/ 0 w 90"/>
                  <a:gd name="T13" fmla="*/ 0 h 24"/>
                  <a:gd name="T14" fmla="*/ 0 w 90"/>
                  <a:gd name="T15" fmla="*/ 0 h 24"/>
                  <a:gd name="T16" fmla="*/ 0 w 90"/>
                  <a:gd name="T17" fmla="*/ 1 h 24"/>
                  <a:gd name="T18" fmla="*/ 0 w 90"/>
                  <a:gd name="T19" fmla="*/ 1 h 24"/>
                  <a:gd name="T20" fmla="*/ 3 w 90"/>
                  <a:gd name="T21" fmla="*/ 1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24"/>
                  <a:gd name="T35" fmla="*/ 90 w 90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24">
                    <a:moveTo>
                      <a:pt x="90" y="24"/>
                    </a:moveTo>
                    <a:lnTo>
                      <a:pt x="90" y="18"/>
                    </a:lnTo>
                    <a:lnTo>
                      <a:pt x="90" y="11"/>
                    </a:lnTo>
                    <a:lnTo>
                      <a:pt x="90" y="5"/>
                    </a:lnTo>
                    <a:lnTo>
                      <a:pt x="9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90" y="24"/>
                    </a:lnTo>
                    <a:close/>
                  </a:path>
                </a:pathLst>
              </a:custGeom>
              <a:solidFill>
                <a:srgbClr val="3B69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78" name="Freeform 51"/>
              <p:cNvSpPr>
                <a:spLocks/>
              </p:cNvSpPr>
              <p:nvPr/>
            </p:nvSpPr>
            <p:spPr bwMode="auto">
              <a:xfrm>
                <a:off x="4237" y="2368"/>
                <a:ext cx="30" cy="10"/>
              </a:xfrm>
              <a:custGeom>
                <a:avLst/>
                <a:gdLst>
                  <a:gd name="T0" fmla="*/ 3 w 90"/>
                  <a:gd name="T1" fmla="*/ 1 h 30"/>
                  <a:gd name="T2" fmla="*/ 3 w 90"/>
                  <a:gd name="T3" fmla="*/ 1 h 30"/>
                  <a:gd name="T4" fmla="*/ 3 w 90"/>
                  <a:gd name="T5" fmla="*/ 1 h 30"/>
                  <a:gd name="T6" fmla="*/ 3 w 90"/>
                  <a:gd name="T7" fmla="*/ 0 h 30"/>
                  <a:gd name="T8" fmla="*/ 3 w 90"/>
                  <a:gd name="T9" fmla="*/ 0 h 30"/>
                  <a:gd name="T10" fmla="*/ 0 w 90"/>
                  <a:gd name="T11" fmla="*/ 0 h 30"/>
                  <a:gd name="T12" fmla="*/ 0 w 90"/>
                  <a:gd name="T13" fmla="*/ 0 h 30"/>
                  <a:gd name="T14" fmla="*/ 0 w 90"/>
                  <a:gd name="T15" fmla="*/ 1 h 30"/>
                  <a:gd name="T16" fmla="*/ 0 w 90"/>
                  <a:gd name="T17" fmla="*/ 1 h 30"/>
                  <a:gd name="T18" fmla="*/ 0 w 90"/>
                  <a:gd name="T19" fmla="*/ 1 h 30"/>
                  <a:gd name="T20" fmla="*/ 3 w 90"/>
                  <a:gd name="T21" fmla="*/ 1 h 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30"/>
                  <a:gd name="T35" fmla="*/ 90 w 90"/>
                  <a:gd name="T36" fmla="*/ 30 h 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30">
                    <a:moveTo>
                      <a:pt x="90" y="30"/>
                    </a:moveTo>
                    <a:lnTo>
                      <a:pt x="90" y="24"/>
                    </a:lnTo>
                    <a:lnTo>
                      <a:pt x="90" y="19"/>
                    </a:lnTo>
                    <a:lnTo>
                      <a:pt x="90" y="13"/>
                    </a:lnTo>
                    <a:lnTo>
                      <a:pt x="90" y="0"/>
                    </a:lnTo>
                    <a:lnTo>
                      <a:pt x="0" y="0"/>
                    </a:lnTo>
                    <a:lnTo>
                      <a:pt x="6" y="13"/>
                    </a:lnTo>
                    <a:lnTo>
                      <a:pt x="6" y="19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rgbClr val="3D6B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79" name="Freeform 52"/>
              <p:cNvSpPr>
                <a:spLocks/>
              </p:cNvSpPr>
              <p:nvPr/>
            </p:nvSpPr>
            <p:spPr bwMode="auto">
              <a:xfrm>
                <a:off x="4239" y="2372"/>
                <a:ext cx="28" cy="10"/>
              </a:xfrm>
              <a:custGeom>
                <a:avLst/>
                <a:gdLst>
                  <a:gd name="T0" fmla="*/ 3 w 84"/>
                  <a:gd name="T1" fmla="*/ 1 h 30"/>
                  <a:gd name="T2" fmla="*/ 3 w 84"/>
                  <a:gd name="T3" fmla="*/ 1 h 30"/>
                  <a:gd name="T4" fmla="*/ 3 w 84"/>
                  <a:gd name="T5" fmla="*/ 1 h 30"/>
                  <a:gd name="T6" fmla="*/ 3 w 84"/>
                  <a:gd name="T7" fmla="*/ 0 h 30"/>
                  <a:gd name="T8" fmla="*/ 3 w 84"/>
                  <a:gd name="T9" fmla="*/ 0 h 30"/>
                  <a:gd name="T10" fmla="*/ 0 w 84"/>
                  <a:gd name="T11" fmla="*/ 0 h 30"/>
                  <a:gd name="T12" fmla="*/ 0 w 84"/>
                  <a:gd name="T13" fmla="*/ 0 h 30"/>
                  <a:gd name="T14" fmla="*/ 0 w 84"/>
                  <a:gd name="T15" fmla="*/ 1 h 30"/>
                  <a:gd name="T16" fmla="*/ 0 w 84"/>
                  <a:gd name="T17" fmla="*/ 1 h 30"/>
                  <a:gd name="T18" fmla="*/ 0 w 84"/>
                  <a:gd name="T19" fmla="*/ 1 h 30"/>
                  <a:gd name="T20" fmla="*/ 3 w 84"/>
                  <a:gd name="T21" fmla="*/ 1 h 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4"/>
                  <a:gd name="T34" fmla="*/ 0 h 30"/>
                  <a:gd name="T35" fmla="*/ 84 w 84"/>
                  <a:gd name="T36" fmla="*/ 30 h 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4" h="30">
                    <a:moveTo>
                      <a:pt x="77" y="30"/>
                    </a:moveTo>
                    <a:lnTo>
                      <a:pt x="84" y="24"/>
                    </a:lnTo>
                    <a:lnTo>
                      <a:pt x="84" y="17"/>
                    </a:lnTo>
                    <a:lnTo>
                      <a:pt x="84" y="11"/>
                    </a:lnTo>
                    <a:lnTo>
                      <a:pt x="84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5" y="30"/>
                    </a:lnTo>
                    <a:lnTo>
                      <a:pt x="77" y="30"/>
                    </a:lnTo>
                    <a:close/>
                  </a:path>
                </a:pathLst>
              </a:custGeom>
              <a:solidFill>
                <a:srgbClr val="427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80" name="Freeform 53"/>
              <p:cNvSpPr>
                <a:spLocks/>
              </p:cNvSpPr>
              <p:nvPr/>
            </p:nvSpPr>
            <p:spPr bwMode="auto">
              <a:xfrm>
                <a:off x="4239" y="2378"/>
                <a:ext cx="28" cy="8"/>
              </a:xfrm>
              <a:custGeom>
                <a:avLst/>
                <a:gdLst>
                  <a:gd name="T0" fmla="*/ 3 w 84"/>
                  <a:gd name="T1" fmla="*/ 1 h 25"/>
                  <a:gd name="T2" fmla="*/ 3 w 84"/>
                  <a:gd name="T3" fmla="*/ 1 h 25"/>
                  <a:gd name="T4" fmla="*/ 3 w 84"/>
                  <a:gd name="T5" fmla="*/ 0 h 25"/>
                  <a:gd name="T6" fmla="*/ 3 w 84"/>
                  <a:gd name="T7" fmla="*/ 0 h 25"/>
                  <a:gd name="T8" fmla="*/ 3 w 84"/>
                  <a:gd name="T9" fmla="*/ 0 h 25"/>
                  <a:gd name="T10" fmla="*/ 0 w 84"/>
                  <a:gd name="T11" fmla="*/ 0 h 25"/>
                  <a:gd name="T12" fmla="*/ 0 w 84"/>
                  <a:gd name="T13" fmla="*/ 0 h 25"/>
                  <a:gd name="T14" fmla="*/ 0 w 84"/>
                  <a:gd name="T15" fmla="*/ 0 h 25"/>
                  <a:gd name="T16" fmla="*/ 0 w 84"/>
                  <a:gd name="T17" fmla="*/ 1 h 25"/>
                  <a:gd name="T18" fmla="*/ 0 w 84"/>
                  <a:gd name="T19" fmla="*/ 1 h 25"/>
                  <a:gd name="T20" fmla="*/ 3 w 84"/>
                  <a:gd name="T21" fmla="*/ 1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4"/>
                  <a:gd name="T34" fmla="*/ 0 h 25"/>
                  <a:gd name="T35" fmla="*/ 84 w 84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4" h="25">
                    <a:moveTo>
                      <a:pt x="77" y="25"/>
                    </a:moveTo>
                    <a:lnTo>
                      <a:pt x="77" y="19"/>
                    </a:lnTo>
                    <a:lnTo>
                      <a:pt x="77" y="13"/>
                    </a:lnTo>
                    <a:lnTo>
                      <a:pt x="84" y="7"/>
                    </a:lnTo>
                    <a:lnTo>
                      <a:pt x="84" y="0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5" y="13"/>
                    </a:lnTo>
                    <a:lnTo>
                      <a:pt x="5" y="19"/>
                    </a:lnTo>
                    <a:lnTo>
                      <a:pt x="11" y="25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4A75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81" name="Freeform 54"/>
              <p:cNvSpPr>
                <a:spLocks/>
              </p:cNvSpPr>
              <p:nvPr/>
            </p:nvSpPr>
            <p:spPr bwMode="auto">
              <a:xfrm>
                <a:off x="4240" y="2382"/>
                <a:ext cx="24" cy="8"/>
              </a:xfrm>
              <a:custGeom>
                <a:avLst/>
                <a:gdLst>
                  <a:gd name="T0" fmla="*/ 2 w 72"/>
                  <a:gd name="T1" fmla="*/ 1 h 24"/>
                  <a:gd name="T2" fmla="*/ 2 w 72"/>
                  <a:gd name="T3" fmla="*/ 1 h 24"/>
                  <a:gd name="T4" fmla="*/ 3 w 72"/>
                  <a:gd name="T5" fmla="*/ 0 h 24"/>
                  <a:gd name="T6" fmla="*/ 3 w 72"/>
                  <a:gd name="T7" fmla="*/ 0 h 24"/>
                  <a:gd name="T8" fmla="*/ 3 w 72"/>
                  <a:gd name="T9" fmla="*/ 0 h 24"/>
                  <a:gd name="T10" fmla="*/ 0 w 72"/>
                  <a:gd name="T11" fmla="*/ 0 h 24"/>
                  <a:gd name="T12" fmla="*/ 0 w 72"/>
                  <a:gd name="T13" fmla="*/ 0 h 24"/>
                  <a:gd name="T14" fmla="*/ 0 w 72"/>
                  <a:gd name="T15" fmla="*/ 0 h 24"/>
                  <a:gd name="T16" fmla="*/ 0 w 72"/>
                  <a:gd name="T17" fmla="*/ 1 h 24"/>
                  <a:gd name="T18" fmla="*/ 0 w 72"/>
                  <a:gd name="T19" fmla="*/ 1 h 24"/>
                  <a:gd name="T20" fmla="*/ 2 w 72"/>
                  <a:gd name="T21" fmla="*/ 1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2"/>
                  <a:gd name="T34" fmla="*/ 0 h 24"/>
                  <a:gd name="T35" fmla="*/ 72 w 72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2" h="24">
                    <a:moveTo>
                      <a:pt x="66" y="24"/>
                    </a:moveTo>
                    <a:lnTo>
                      <a:pt x="66" y="19"/>
                    </a:lnTo>
                    <a:lnTo>
                      <a:pt x="72" y="12"/>
                    </a:lnTo>
                    <a:lnTo>
                      <a:pt x="72" y="6"/>
                    </a:lnTo>
                    <a:lnTo>
                      <a:pt x="7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9"/>
                    </a:lnTo>
                    <a:lnTo>
                      <a:pt x="12" y="24"/>
                    </a:lnTo>
                    <a:lnTo>
                      <a:pt x="66" y="24"/>
                    </a:lnTo>
                    <a:close/>
                  </a:path>
                </a:pathLst>
              </a:custGeom>
              <a:solidFill>
                <a:srgbClr val="4D7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82" name="Freeform 55"/>
              <p:cNvSpPr>
                <a:spLocks/>
              </p:cNvSpPr>
              <p:nvPr/>
            </p:nvSpPr>
            <p:spPr bwMode="auto">
              <a:xfrm>
                <a:off x="4242" y="2386"/>
                <a:ext cx="22" cy="10"/>
              </a:xfrm>
              <a:custGeom>
                <a:avLst/>
                <a:gdLst>
                  <a:gd name="T0" fmla="*/ 2 w 66"/>
                  <a:gd name="T1" fmla="*/ 1 h 30"/>
                  <a:gd name="T2" fmla="*/ 2 w 66"/>
                  <a:gd name="T3" fmla="*/ 1 h 30"/>
                  <a:gd name="T4" fmla="*/ 2 w 66"/>
                  <a:gd name="T5" fmla="*/ 1 h 30"/>
                  <a:gd name="T6" fmla="*/ 2 w 66"/>
                  <a:gd name="T7" fmla="*/ 0 h 30"/>
                  <a:gd name="T8" fmla="*/ 2 w 66"/>
                  <a:gd name="T9" fmla="*/ 0 h 30"/>
                  <a:gd name="T10" fmla="*/ 0 w 66"/>
                  <a:gd name="T11" fmla="*/ 0 h 30"/>
                  <a:gd name="T12" fmla="*/ 0 w 66"/>
                  <a:gd name="T13" fmla="*/ 0 h 30"/>
                  <a:gd name="T14" fmla="*/ 0 w 66"/>
                  <a:gd name="T15" fmla="*/ 1 h 30"/>
                  <a:gd name="T16" fmla="*/ 0 w 66"/>
                  <a:gd name="T17" fmla="*/ 1 h 30"/>
                  <a:gd name="T18" fmla="*/ 1 w 66"/>
                  <a:gd name="T19" fmla="*/ 1 h 30"/>
                  <a:gd name="T20" fmla="*/ 2 w 66"/>
                  <a:gd name="T21" fmla="*/ 1 h 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"/>
                  <a:gd name="T34" fmla="*/ 0 h 30"/>
                  <a:gd name="T35" fmla="*/ 66 w 66"/>
                  <a:gd name="T36" fmla="*/ 30 h 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" h="30">
                    <a:moveTo>
                      <a:pt x="49" y="30"/>
                    </a:moveTo>
                    <a:lnTo>
                      <a:pt x="55" y="24"/>
                    </a:lnTo>
                    <a:lnTo>
                      <a:pt x="55" y="18"/>
                    </a:lnTo>
                    <a:lnTo>
                      <a:pt x="60" y="12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3" y="18"/>
                    </a:lnTo>
                    <a:lnTo>
                      <a:pt x="13" y="24"/>
                    </a:lnTo>
                    <a:lnTo>
                      <a:pt x="19" y="30"/>
                    </a:lnTo>
                    <a:lnTo>
                      <a:pt x="49" y="30"/>
                    </a:lnTo>
                    <a:close/>
                  </a:path>
                </a:pathLst>
              </a:custGeom>
              <a:solidFill>
                <a:srgbClr val="517A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83" name="Freeform 56"/>
              <p:cNvSpPr>
                <a:spLocks/>
              </p:cNvSpPr>
              <p:nvPr/>
            </p:nvSpPr>
            <p:spPr bwMode="auto">
              <a:xfrm>
                <a:off x="4244" y="2390"/>
                <a:ext cx="18" cy="9"/>
              </a:xfrm>
              <a:custGeom>
                <a:avLst/>
                <a:gdLst>
                  <a:gd name="T0" fmla="*/ 2 w 54"/>
                  <a:gd name="T1" fmla="*/ 0 h 25"/>
                  <a:gd name="T2" fmla="*/ 2 w 54"/>
                  <a:gd name="T3" fmla="*/ 0 h 25"/>
                  <a:gd name="T4" fmla="*/ 2 w 54"/>
                  <a:gd name="T5" fmla="*/ 1 h 25"/>
                  <a:gd name="T6" fmla="*/ 1 w 54"/>
                  <a:gd name="T7" fmla="*/ 1 h 25"/>
                  <a:gd name="T8" fmla="*/ 1 w 54"/>
                  <a:gd name="T9" fmla="*/ 1 h 25"/>
                  <a:gd name="T10" fmla="*/ 1 w 54"/>
                  <a:gd name="T11" fmla="*/ 1 h 25"/>
                  <a:gd name="T12" fmla="*/ 1 w 54"/>
                  <a:gd name="T13" fmla="*/ 1 h 25"/>
                  <a:gd name="T14" fmla="*/ 0 w 54"/>
                  <a:gd name="T15" fmla="*/ 0 h 25"/>
                  <a:gd name="T16" fmla="*/ 0 w 54"/>
                  <a:gd name="T17" fmla="*/ 0 h 25"/>
                  <a:gd name="T18" fmla="*/ 2 w 54"/>
                  <a:gd name="T19" fmla="*/ 0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"/>
                  <a:gd name="T31" fmla="*/ 0 h 25"/>
                  <a:gd name="T32" fmla="*/ 54 w 54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" h="25">
                    <a:moveTo>
                      <a:pt x="54" y="0"/>
                    </a:moveTo>
                    <a:lnTo>
                      <a:pt x="49" y="12"/>
                    </a:lnTo>
                    <a:lnTo>
                      <a:pt x="43" y="18"/>
                    </a:lnTo>
                    <a:lnTo>
                      <a:pt x="37" y="18"/>
                    </a:lnTo>
                    <a:lnTo>
                      <a:pt x="30" y="25"/>
                    </a:lnTo>
                    <a:lnTo>
                      <a:pt x="24" y="25"/>
                    </a:lnTo>
                    <a:lnTo>
                      <a:pt x="18" y="18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567F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84" name="Freeform 57"/>
              <p:cNvSpPr>
                <a:spLocks/>
              </p:cNvSpPr>
              <p:nvPr/>
            </p:nvSpPr>
            <p:spPr bwMode="auto">
              <a:xfrm>
                <a:off x="4249" y="2396"/>
                <a:ext cx="10" cy="3"/>
              </a:xfrm>
              <a:custGeom>
                <a:avLst/>
                <a:gdLst>
                  <a:gd name="T0" fmla="*/ 1 w 30"/>
                  <a:gd name="T1" fmla="*/ 0 h 7"/>
                  <a:gd name="T2" fmla="*/ 1 w 30"/>
                  <a:gd name="T3" fmla="*/ 0 h 7"/>
                  <a:gd name="T4" fmla="*/ 1 w 30"/>
                  <a:gd name="T5" fmla="*/ 0 h 7"/>
                  <a:gd name="T6" fmla="*/ 0 w 30"/>
                  <a:gd name="T7" fmla="*/ 0 h 7"/>
                  <a:gd name="T8" fmla="*/ 0 w 30"/>
                  <a:gd name="T9" fmla="*/ 0 h 7"/>
                  <a:gd name="T10" fmla="*/ 0 w 30"/>
                  <a:gd name="T11" fmla="*/ 0 h 7"/>
                  <a:gd name="T12" fmla="*/ 1 w 30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7"/>
                  <a:gd name="T23" fmla="*/ 30 w 30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7">
                    <a:moveTo>
                      <a:pt x="30" y="0"/>
                    </a:moveTo>
                    <a:lnTo>
                      <a:pt x="24" y="0"/>
                    </a:lnTo>
                    <a:lnTo>
                      <a:pt x="17" y="7"/>
                    </a:lnTo>
                    <a:lnTo>
                      <a:pt x="11" y="7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5C85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85" name="Freeform 58"/>
              <p:cNvSpPr>
                <a:spLocks/>
              </p:cNvSpPr>
              <p:nvPr/>
            </p:nvSpPr>
            <p:spPr bwMode="auto">
              <a:xfrm>
                <a:off x="4247" y="2324"/>
                <a:ext cx="22" cy="38"/>
              </a:xfrm>
              <a:custGeom>
                <a:avLst/>
                <a:gdLst>
                  <a:gd name="T0" fmla="*/ 2 w 66"/>
                  <a:gd name="T1" fmla="*/ 4 h 114"/>
                  <a:gd name="T2" fmla="*/ 2 w 66"/>
                  <a:gd name="T3" fmla="*/ 3 h 114"/>
                  <a:gd name="T4" fmla="*/ 2 w 66"/>
                  <a:gd name="T5" fmla="*/ 3 h 114"/>
                  <a:gd name="T6" fmla="*/ 2 w 66"/>
                  <a:gd name="T7" fmla="*/ 2 h 114"/>
                  <a:gd name="T8" fmla="*/ 2 w 66"/>
                  <a:gd name="T9" fmla="*/ 1 h 114"/>
                  <a:gd name="T10" fmla="*/ 1 w 66"/>
                  <a:gd name="T11" fmla="*/ 1 h 114"/>
                  <a:gd name="T12" fmla="*/ 1 w 66"/>
                  <a:gd name="T13" fmla="*/ 0 h 114"/>
                  <a:gd name="T14" fmla="*/ 0 w 66"/>
                  <a:gd name="T15" fmla="*/ 0 h 114"/>
                  <a:gd name="T16" fmla="*/ 0 w 66"/>
                  <a:gd name="T17" fmla="*/ 0 h 114"/>
                  <a:gd name="T18" fmla="*/ 0 w 66"/>
                  <a:gd name="T19" fmla="*/ 1 h 114"/>
                  <a:gd name="T20" fmla="*/ 0 w 66"/>
                  <a:gd name="T21" fmla="*/ 1 h 114"/>
                  <a:gd name="T22" fmla="*/ 0 w 66"/>
                  <a:gd name="T23" fmla="*/ 1 h 114"/>
                  <a:gd name="T24" fmla="*/ 1 w 66"/>
                  <a:gd name="T25" fmla="*/ 1 h 114"/>
                  <a:gd name="T26" fmla="*/ 1 w 66"/>
                  <a:gd name="T27" fmla="*/ 2 h 114"/>
                  <a:gd name="T28" fmla="*/ 1 w 66"/>
                  <a:gd name="T29" fmla="*/ 2 h 114"/>
                  <a:gd name="T30" fmla="*/ 1 w 66"/>
                  <a:gd name="T31" fmla="*/ 3 h 114"/>
                  <a:gd name="T32" fmla="*/ 2 w 66"/>
                  <a:gd name="T33" fmla="*/ 4 h 114"/>
                  <a:gd name="T34" fmla="*/ 2 w 66"/>
                  <a:gd name="T35" fmla="*/ 4 h 114"/>
                  <a:gd name="T36" fmla="*/ 2 w 66"/>
                  <a:gd name="T37" fmla="*/ 4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6"/>
                  <a:gd name="T58" fmla="*/ 0 h 114"/>
                  <a:gd name="T59" fmla="*/ 66 w 66"/>
                  <a:gd name="T60" fmla="*/ 114 h 11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6" h="114">
                    <a:moveTo>
                      <a:pt x="66" y="114"/>
                    </a:moveTo>
                    <a:lnTo>
                      <a:pt x="66" y="90"/>
                    </a:lnTo>
                    <a:lnTo>
                      <a:pt x="60" y="71"/>
                    </a:lnTo>
                    <a:lnTo>
                      <a:pt x="53" y="54"/>
                    </a:lnTo>
                    <a:lnTo>
                      <a:pt x="42" y="35"/>
                    </a:lnTo>
                    <a:lnTo>
                      <a:pt x="36" y="24"/>
                    </a:lnTo>
                    <a:lnTo>
                      <a:pt x="30" y="11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1" y="30"/>
                    </a:lnTo>
                    <a:lnTo>
                      <a:pt x="17" y="35"/>
                    </a:lnTo>
                    <a:lnTo>
                      <a:pt x="23" y="48"/>
                    </a:lnTo>
                    <a:lnTo>
                      <a:pt x="30" y="60"/>
                    </a:lnTo>
                    <a:lnTo>
                      <a:pt x="36" y="78"/>
                    </a:lnTo>
                    <a:lnTo>
                      <a:pt x="42" y="95"/>
                    </a:lnTo>
                    <a:lnTo>
                      <a:pt x="42" y="114"/>
                    </a:lnTo>
                    <a:lnTo>
                      <a:pt x="66" y="1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86" name="Freeform 59"/>
              <p:cNvSpPr>
                <a:spLocks/>
              </p:cNvSpPr>
              <p:nvPr/>
            </p:nvSpPr>
            <p:spPr bwMode="auto">
              <a:xfrm>
                <a:off x="4252" y="2362"/>
                <a:ext cx="17" cy="40"/>
              </a:xfrm>
              <a:custGeom>
                <a:avLst/>
                <a:gdLst>
                  <a:gd name="T0" fmla="*/ 0 w 49"/>
                  <a:gd name="T1" fmla="*/ 4 h 120"/>
                  <a:gd name="T2" fmla="*/ 1 w 49"/>
                  <a:gd name="T3" fmla="*/ 4 h 120"/>
                  <a:gd name="T4" fmla="*/ 1 w 49"/>
                  <a:gd name="T5" fmla="*/ 4 h 120"/>
                  <a:gd name="T6" fmla="*/ 1 w 49"/>
                  <a:gd name="T7" fmla="*/ 4 h 120"/>
                  <a:gd name="T8" fmla="*/ 2 w 49"/>
                  <a:gd name="T9" fmla="*/ 3 h 120"/>
                  <a:gd name="T10" fmla="*/ 2 w 49"/>
                  <a:gd name="T11" fmla="*/ 2 h 120"/>
                  <a:gd name="T12" fmla="*/ 2 w 49"/>
                  <a:gd name="T13" fmla="*/ 2 h 120"/>
                  <a:gd name="T14" fmla="*/ 2 w 49"/>
                  <a:gd name="T15" fmla="*/ 1 h 120"/>
                  <a:gd name="T16" fmla="*/ 2 w 49"/>
                  <a:gd name="T17" fmla="*/ 0 h 120"/>
                  <a:gd name="T18" fmla="*/ 1 w 49"/>
                  <a:gd name="T19" fmla="*/ 0 h 120"/>
                  <a:gd name="T20" fmla="*/ 1 w 49"/>
                  <a:gd name="T21" fmla="*/ 1 h 120"/>
                  <a:gd name="T22" fmla="*/ 1 w 49"/>
                  <a:gd name="T23" fmla="*/ 2 h 120"/>
                  <a:gd name="T24" fmla="*/ 1 w 49"/>
                  <a:gd name="T25" fmla="*/ 2 h 120"/>
                  <a:gd name="T26" fmla="*/ 1 w 49"/>
                  <a:gd name="T27" fmla="*/ 3 h 120"/>
                  <a:gd name="T28" fmla="*/ 1 w 49"/>
                  <a:gd name="T29" fmla="*/ 3 h 120"/>
                  <a:gd name="T30" fmla="*/ 1 w 49"/>
                  <a:gd name="T31" fmla="*/ 3 h 120"/>
                  <a:gd name="T32" fmla="*/ 0 w 49"/>
                  <a:gd name="T33" fmla="*/ 4 h 120"/>
                  <a:gd name="T34" fmla="*/ 0 w 49"/>
                  <a:gd name="T35" fmla="*/ 4 h 120"/>
                  <a:gd name="T36" fmla="*/ 0 w 49"/>
                  <a:gd name="T37" fmla="*/ 4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9"/>
                  <a:gd name="T58" fmla="*/ 0 h 120"/>
                  <a:gd name="T59" fmla="*/ 49 w 49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9" h="120">
                    <a:moveTo>
                      <a:pt x="0" y="120"/>
                    </a:moveTo>
                    <a:lnTo>
                      <a:pt x="19" y="114"/>
                    </a:lnTo>
                    <a:lnTo>
                      <a:pt x="30" y="109"/>
                    </a:lnTo>
                    <a:lnTo>
                      <a:pt x="36" y="96"/>
                    </a:lnTo>
                    <a:lnTo>
                      <a:pt x="43" y="79"/>
                    </a:lnTo>
                    <a:lnTo>
                      <a:pt x="49" y="60"/>
                    </a:lnTo>
                    <a:lnTo>
                      <a:pt x="49" y="41"/>
                    </a:lnTo>
                    <a:lnTo>
                      <a:pt x="49" y="24"/>
                    </a:lnTo>
                    <a:lnTo>
                      <a:pt x="49" y="0"/>
                    </a:lnTo>
                    <a:lnTo>
                      <a:pt x="25" y="0"/>
                    </a:lnTo>
                    <a:lnTo>
                      <a:pt x="25" y="24"/>
                    </a:lnTo>
                    <a:lnTo>
                      <a:pt x="25" y="41"/>
                    </a:lnTo>
                    <a:lnTo>
                      <a:pt x="25" y="54"/>
                    </a:lnTo>
                    <a:lnTo>
                      <a:pt x="19" y="72"/>
                    </a:lnTo>
                    <a:lnTo>
                      <a:pt x="13" y="84"/>
                    </a:lnTo>
                    <a:lnTo>
                      <a:pt x="13" y="90"/>
                    </a:lnTo>
                    <a:lnTo>
                      <a:pt x="6" y="96"/>
                    </a:lnTo>
                    <a:lnTo>
                      <a:pt x="0" y="96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87" name="Freeform 60"/>
              <p:cNvSpPr>
                <a:spLocks/>
              </p:cNvSpPr>
              <p:nvPr/>
            </p:nvSpPr>
            <p:spPr bwMode="auto">
              <a:xfrm>
                <a:off x="4230" y="2366"/>
                <a:ext cx="22" cy="36"/>
              </a:xfrm>
              <a:custGeom>
                <a:avLst/>
                <a:gdLst>
                  <a:gd name="T0" fmla="*/ 0 w 66"/>
                  <a:gd name="T1" fmla="*/ 0 h 109"/>
                  <a:gd name="T2" fmla="*/ 0 w 66"/>
                  <a:gd name="T3" fmla="*/ 1 h 109"/>
                  <a:gd name="T4" fmla="*/ 0 w 66"/>
                  <a:gd name="T5" fmla="*/ 2 h 109"/>
                  <a:gd name="T6" fmla="*/ 0 w 66"/>
                  <a:gd name="T7" fmla="*/ 2 h 109"/>
                  <a:gd name="T8" fmla="*/ 1 w 66"/>
                  <a:gd name="T9" fmla="*/ 3 h 109"/>
                  <a:gd name="T10" fmla="*/ 1 w 66"/>
                  <a:gd name="T11" fmla="*/ 3 h 109"/>
                  <a:gd name="T12" fmla="*/ 2 w 66"/>
                  <a:gd name="T13" fmla="*/ 4 h 109"/>
                  <a:gd name="T14" fmla="*/ 2 w 66"/>
                  <a:gd name="T15" fmla="*/ 4 h 109"/>
                  <a:gd name="T16" fmla="*/ 2 w 66"/>
                  <a:gd name="T17" fmla="*/ 4 h 109"/>
                  <a:gd name="T18" fmla="*/ 2 w 66"/>
                  <a:gd name="T19" fmla="*/ 3 h 109"/>
                  <a:gd name="T20" fmla="*/ 2 w 66"/>
                  <a:gd name="T21" fmla="*/ 3 h 109"/>
                  <a:gd name="T22" fmla="*/ 2 w 66"/>
                  <a:gd name="T23" fmla="*/ 3 h 109"/>
                  <a:gd name="T24" fmla="*/ 2 w 66"/>
                  <a:gd name="T25" fmla="*/ 2 h 109"/>
                  <a:gd name="T26" fmla="*/ 1 w 66"/>
                  <a:gd name="T27" fmla="*/ 2 h 109"/>
                  <a:gd name="T28" fmla="*/ 1 w 66"/>
                  <a:gd name="T29" fmla="*/ 1 h 109"/>
                  <a:gd name="T30" fmla="*/ 1 w 66"/>
                  <a:gd name="T31" fmla="*/ 1 h 109"/>
                  <a:gd name="T32" fmla="*/ 1 w 66"/>
                  <a:gd name="T33" fmla="*/ 0 h 109"/>
                  <a:gd name="T34" fmla="*/ 0 w 66"/>
                  <a:gd name="T35" fmla="*/ 0 h 10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6"/>
                  <a:gd name="T55" fmla="*/ 0 h 109"/>
                  <a:gd name="T56" fmla="*/ 66 w 66"/>
                  <a:gd name="T57" fmla="*/ 109 h 10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6" h="109">
                    <a:moveTo>
                      <a:pt x="0" y="0"/>
                    </a:moveTo>
                    <a:lnTo>
                      <a:pt x="6" y="25"/>
                    </a:lnTo>
                    <a:lnTo>
                      <a:pt x="12" y="43"/>
                    </a:lnTo>
                    <a:lnTo>
                      <a:pt x="12" y="61"/>
                    </a:lnTo>
                    <a:lnTo>
                      <a:pt x="25" y="79"/>
                    </a:lnTo>
                    <a:lnTo>
                      <a:pt x="30" y="91"/>
                    </a:lnTo>
                    <a:lnTo>
                      <a:pt x="42" y="103"/>
                    </a:lnTo>
                    <a:lnTo>
                      <a:pt x="55" y="109"/>
                    </a:lnTo>
                    <a:lnTo>
                      <a:pt x="66" y="109"/>
                    </a:lnTo>
                    <a:lnTo>
                      <a:pt x="66" y="85"/>
                    </a:lnTo>
                    <a:lnTo>
                      <a:pt x="60" y="85"/>
                    </a:lnTo>
                    <a:lnTo>
                      <a:pt x="49" y="79"/>
                    </a:lnTo>
                    <a:lnTo>
                      <a:pt x="42" y="68"/>
                    </a:lnTo>
                    <a:lnTo>
                      <a:pt x="36" y="55"/>
                    </a:lnTo>
                    <a:lnTo>
                      <a:pt x="36" y="36"/>
                    </a:lnTo>
                    <a:lnTo>
                      <a:pt x="30" y="19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88" name="Freeform 61"/>
              <p:cNvSpPr>
                <a:spLocks/>
              </p:cNvSpPr>
              <p:nvPr/>
            </p:nvSpPr>
            <p:spPr bwMode="auto">
              <a:xfrm>
                <a:off x="4230" y="2324"/>
                <a:ext cx="17" cy="42"/>
              </a:xfrm>
              <a:custGeom>
                <a:avLst/>
                <a:gdLst>
                  <a:gd name="T0" fmla="*/ 2 w 49"/>
                  <a:gd name="T1" fmla="*/ 0 h 125"/>
                  <a:gd name="T2" fmla="*/ 1 w 49"/>
                  <a:gd name="T3" fmla="*/ 0 h 125"/>
                  <a:gd name="T4" fmla="*/ 1 w 49"/>
                  <a:gd name="T5" fmla="*/ 1 h 125"/>
                  <a:gd name="T6" fmla="*/ 0 w 49"/>
                  <a:gd name="T7" fmla="*/ 1 h 125"/>
                  <a:gd name="T8" fmla="*/ 0 w 49"/>
                  <a:gd name="T9" fmla="*/ 2 h 125"/>
                  <a:gd name="T10" fmla="*/ 0 w 49"/>
                  <a:gd name="T11" fmla="*/ 2 h 125"/>
                  <a:gd name="T12" fmla="*/ 0 w 49"/>
                  <a:gd name="T13" fmla="*/ 3 h 125"/>
                  <a:gd name="T14" fmla="*/ 0 w 49"/>
                  <a:gd name="T15" fmla="*/ 4 h 125"/>
                  <a:gd name="T16" fmla="*/ 0 w 49"/>
                  <a:gd name="T17" fmla="*/ 5 h 125"/>
                  <a:gd name="T18" fmla="*/ 1 w 49"/>
                  <a:gd name="T19" fmla="*/ 5 h 125"/>
                  <a:gd name="T20" fmla="*/ 1 w 49"/>
                  <a:gd name="T21" fmla="*/ 4 h 125"/>
                  <a:gd name="T22" fmla="*/ 1 w 49"/>
                  <a:gd name="T23" fmla="*/ 3 h 125"/>
                  <a:gd name="T24" fmla="*/ 1 w 49"/>
                  <a:gd name="T25" fmla="*/ 2 h 125"/>
                  <a:gd name="T26" fmla="*/ 1 w 49"/>
                  <a:gd name="T27" fmla="*/ 2 h 125"/>
                  <a:gd name="T28" fmla="*/ 1 w 49"/>
                  <a:gd name="T29" fmla="*/ 2 h 125"/>
                  <a:gd name="T30" fmla="*/ 2 w 49"/>
                  <a:gd name="T31" fmla="*/ 1 h 125"/>
                  <a:gd name="T32" fmla="*/ 2 w 49"/>
                  <a:gd name="T33" fmla="*/ 1 h 125"/>
                  <a:gd name="T34" fmla="*/ 2 w 49"/>
                  <a:gd name="T35" fmla="*/ 0 h 1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9"/>
                  <a:gd name="T55" fmla="*/ 0 h 125"/>
                  <a:gd name="T56" fmla="*/ 49 w 49"/>
                  <a:gd name="T57" fmla="*/ 125 h 1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9" h="125">
                    <a:moveTo>
                      <a:pt x="49" y="0"/>
                    </a:moveTo>
                    <a:lnTo>
                      <a:pt x="36" y="5"/>
                    </a:lnTo>
                    <a:lnTo>
                      <a:pt x="25" y="17"/>
                    </a:lnTo>
                    <a:lnTo>
                      <a:pt x="12" y="30"/>
                    </a:lnTo>
                    <a:lnTo>
                      <a:pt x="6" y="48"/>
                    </a:lnTo>
                    <a:lnTo>
                      <a:pt x="6" y="60"/>
                    </a:lnTo>
                    <a:lnTo>
                      <a:pt x="0" y="84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25" y="125"/>
                    </a:lnTo>
                    <a:lnTo>
                      <a:pt x="25" y="108"/>
                    </a:lnTo>
                    <a:lnTo>
                      <a:pt x="25" y="84"/>
                    </a:lnTo>
                    <a:lnTo>
                      <a:pt x="30" y="65"/>
                    </a:lnTo>
                    <a:lnTo>
                      <a:pt x="30" y="54"/>
                    </a:lnTo>
                    <a:lnTo>
                      <a:pt x="36" y="41"/>
                    </a:lnTo>
                    <a:lnTo>
                      <a:pt x="42" y="35"/>
                    </a:lnTo>
                    <a:lnTo>
                      <a:pt x="49" y="2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89" name="Freeform 62"/>
              <p:cNvSpPr>
                <a:spLocks/>
              </p:cNvSpPr>
              <p:nvPr/>
            </p:nvSpPr>
            <p:spPr bwMode="auto">
              <a:xfrm>
                <a:off x="4216" y="2125"/>
                <a:ext cx="4" cy="8"/>
              </a:xfrm>
              <a:custGeom>
                <a:avLst/>
                <a:gdLst>
                  <a:gd name="T0" fmla="*/ 0 w 13"/>
                  <a:gd name="T1" fmla="*/ 0 h 24"/>
                  <a:gd name="T2" fmla="*/ 0 w 13"/>
                  <a:gd name="T3" fmla="*/ 0 h 24"/>
                  <a:gd name="T4" fmla="*/ 0 w 13"/>
                  <a:gd name="T5" fmla="*/ 0 h 24"/>
                  <a:gd name="T6" fmla="*/ 0 w 13"/>
                  <a:gd name="T7" fmla="*/ 1 h 24"/>
                  <a:gd name="T8" fmla="*/ 0 w 13"/>
                  <a:gd name="T9" fmla="*/ 1 h 24"/>
                  <a:gd name="T10" fmla="*/ 0 w 13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4"/>
                  <a:gd name="T20" fmla="*/ 13 w 13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4">
                    <a:moveTo>
                      <a:pt x="13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13" y="2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90" name="Freeform 63"/>
              <p:cNvSpPr>
                <a:spLocks/>
              </p:cNvSpPr>
              <p:nvPr/>
            </p:nvSpPr>
            <p:spPr bwMode="auto">
              <a:xfrm>
                <a:off x="4220" y="2125"/>
                <a:ext cx="155" cy="8"/>
              </a:xfrm>
              <a:custGeom>
                <a:avLst/>
                <a:gdLst>
                  <a:gd name="T0" fmla="*/ 17 w 465"/>
                  <a:gd name="T1" fmla="*/ 0 h 24"/>
                  <a:gd name="T2" fmla="*/ 17 w 465"/>
                  <a:gd name="T3" fmla="*/ 0 h 24"/>
                  <a:gd name="T4" fmla="*/ 0 w 465"/>
                  <a:gd name="T5" fmla="*/ 0 h 24"/>
                  <a:gd name="T6" fmla="*/ 0 w 465"/>
                  <a:gd name="T7" fmla="*/ 1 h 24"/>
                  <a:gd name="T8" fmla="*/ 17 w 465"/>
                  <a:gd name="T9" fmla="*/ 1 h 24"/>
                  <a:gd name="T10" fmla="*/ 17 w 465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5"/>
                  <a:gd name="T19" fmla="*/ 0 h 24"/>
                  <a:gd name="T20" fmla="*/ 465 w 465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5" h="24">
                    <a:moveTo>
                      <a:pt x="465" y="13"/>
                    </a:moveTo>
                    <a:lnTo>
                      <a:pt x="46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465" y="24"/>
                    </a:lnTo>
                    <a:lnTo>
                      <a:pt x="46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91" name="Freeform 64"/>
              <p:cNvSpPr>
                <a:spLocks/>
              </p:cNvSpPr>
              <p:nvPr/>
            </p:nvSpPr>
            <p:spPr bwMode="auto">
              <a:xfrm>
                <a:off x="4375" y="2125"/>
                <a:ext cx="4" cy="8"/>
              </a:xfrm>
              <a:custGeom>
                <a:avLst/>
                <a:gdLst>
                  <a:gd name="T0" fmla="*/ 0 w 11"/>
                  <a:gd name="T1" fmla="*/ 1 h 24"/>
                  <a:gd name="T2" fmla="*/ 0 w 11"/>
                  <a:gd name="T3" fmla="*/ 1 h 24"/>
                  <a:gd name="T4" fmla="*/ 0 w 11"/>
                  <a:gd name="T5" fmla="*/ 0 h 24"/>
                  <a:gd name="T6" fmla="*/ 0 w 11"/>
                  <a:gd name="T7" fmla="*/ 0 h 24"/>
                  <a:gd name="T8" fmla="*/ 0 w 11"/>
                  <a:gd name="T9" fmla="*/ 0 h 24"/>
                  <a:gd name="T10" fmla="*/ 0 w 11"/>
                  <a:gd name="T11" fmla="*/ 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4"/>
                  <a:gd name="T20" fmla="*/ 11 w 11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4">
                    <a:moveTo>
                      <a:pt x="0" y="24"/>
                    </a:moveTo>
                    <a:lnTo>
                      <a:pt x="5" y="19"/>
                    </a:lnTo>
                    <a:lnTo>
                      <a:pt x="11" y="1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92" name="Freeform 65"/>
              <p:cNvSpPr>
                <a:spLocks/>
              </p:cNvSpPr>
              <p:nvPr/>
            </p:nvSpPr>
            <p:spPr bwMode="auto">
              <a:xfrm>
                <a:off x="4281" y="2318"/>
                <a:ext cx="4" cy="8"/>
              </a:xfrm>
              <a:custGeom>
                <a:avLst/>
                <a:gdLst>
                  <a:gd name="T0" fmla="*/ 0 w 13"/>
                  <a:gd name="T1" fmla="*/ 0 h 24"/>
                  <a:gd name="T2" fmla="*/ 0 w 13"/>
                  <a:gd name="T3" fmla="*/ 0 h 24"/>
                  <a:gd name="T4" fmla="*/ 0 w 13"/>
                  <a:gd name="T5" fmla="*/ 0 h 24"/>
                  <a:gd name="T6" fmla="*/ 0 w 13"/>
                  <a:gd name="T7" fmla="*/ 1 h 24"/>
                  <a:gd name="T8" fmla="*/ 0 w 13"/>
                  <a:gd name="T9" fmla="*/ 1 h 24"/>
                  <a:gd name="T10" fmla="*/ 0 w 13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4"/>
                  <a:gd name="T20" fmla="*/ 13 w 13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4">
                    <a:moveTo>
                      <a:pt x="13" y="0"/>
                    </a:moveTo>
                    <a:lnTo>
                      <a:pt x="5" y="0"/>
                    </a:lnTo>
                    <a:lnTo>
                      <a:pt x="0" y="13"/>
                    </a:lnTo>
                    <a:lnTo>
                      <a:pt x="5" y="19"/>
                    </a:lnTo>
                    <a:lnTo>
                      <a:pt x="13" y="2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93" name="Freeform 66"/>
              <p:cNvSpPr>
                <a:spLocks/>
              </p:cNvSpPr>
              <p:nvPr/>
            </p:nvSpPr>
            <p:spPr bwMode="auto">
              <a:xfrm>
                <a:off x="4285" y="2318"/>
                <a:ext cx="155" cy="8"/>
              </a:xfrm>
              <a:custGeom>
                <a:avLst/>
                <a:gdLst>
                  <a:gd name="T0" fmla="*/ 17 w 464"/>
                  <a:gd name="T1" fmla="*/ 0 h 24"/>
                  <a:gd name="T2" fmla="*/ 17 w 464"/>
                  <a:gd name="T3" fmla="*/ 0 h 24"/>
                  <a:gd name="T4" fmla="*/ 0 w 464"/>
                  <a:gd name="T5" fmla="*/ 0 h 24"/>
                  <a:gd name="T6" fmla="*/ 0 w 464"/>
                  <a:gd name="T7" fmla="*/ 1 h 24"/>
                  <a:gd name="T8" fmla="*/ 17 w 464"/>
                  <a:gd name="T9" fmla="*/ 1 h 24"/>
                  <a:gd name="T10" fmla="*/ 17 w 464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4"/>
                  <a:gd name="T19" fmla="*/ 0 h 24"/>
                  <a:gd name="T20" fmla="*/ 464 w 464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4" h="24">
                    <a:moveTo>
                      <a:pt x="464" y="13"/>
                    </a:moveTo>
                    <a:lnTo>
                      <a:pt x="46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464" y="24"/>
                    </a:lnTo>
                    <a:lnTo>
                      <a:pt x="46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94" name="Freeform 67"/>
              <p:cNvSpPr>
                <a:spLocks/>
              </p:cNvSpPr>
              <p:nvPr/>
            </p:nvSpPr>
            <p:spPr bwMode="auto">
              <a:xfrm>
                <a:off x="4440" y="2318"/>
                <a:ext cx="3" cy="8"/>
              </a:xfrm>
              <a:custGeom>
                <a:avLst/>
                <a:gdLst>
                  <a:gd name="T0" fmla="*/ 0 w 11"/>
                  <a:gd name="T1" fmla="*/ 1 h 24"/>
                  <a:gd name="T2" fmla="*/ 0 w 11"/>
                  <a:gd name="T3" fmla="*/ 1 h 24"/>
                  <a:gd name="T4" fmla="*/ 0 w 11"/>
                  <a:gd name="T5" fmla="*/ 0 h 24"/>
                  <a:gd name="T6" fmla="*/ 0 w 11"/>
                  <a:gd name="T7" fmla="*/ 0 h 24"/>
                  <a:gd name="T8" fmla="*/ 0 w 11"/>
                  <a:gd name="T9" fmla="*/ 0 h 24"/>
                  <a:gd name="T10" fmla="*/ 0 w 11"/>
                  <a:gd name="T11" fmla="*/ 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4"/>
                  <a:gd name="T20" fmla="*/ 11 w 11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4">
                    <a:moveTo>
                      <a:pt x="0" y="24"/>
                    </a:moveTo>
                    <a:lnTo>
                      <a:pt x="11" y="19"/>
                    </a:lnTo>
                    <a:lnTo>
                      <a:pt x="11" y="13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95" name="Freeform 68"/>
              <p:cNvSpPr>
                <a:spLocks/>
              </p:cNvSpPr>
              <p:nvPr/>
            </p:nvSpPr>
            <p:spPr bwMode="auto">
              <a:xfrm>
                <a:off x="4281" y="2597"/>
                <a:ext cx="4" cy="8"/>
              </a:xfrm>
              <a:custGeom>
                <a:avLst/>
                <a:gdLst>
                  <a:gd name="T0" fmla="*/ 0 w 13"/>
                  <a:gd name="T1" fmla="*/ 0 h 24"/>
                  <a:gd name="T2" fmla="*/ 0 w 13"/>
                  <a:gd name="T3" fmla="*/ 0 h 24"/>
                  <a:gd name="T4" fmla="*/ 0 w 13"/>
                  <a:gd name="T5" fmla="*/ 0 h 24"/>
                  <a:gd name="T6" fmla="*/ 0 w 13"/>
                  <a:gd name="T7" fmla="*/ 1 h 24"/>
                  <a:gd name="T8" fmla="*/ 0 w 13"/>
                  <a:gd name="T9" fmla="*/ 1 h 24"/>
                  <a:gd name="T10" fmla="*/ 0 w 13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4"/>
                  <a:gd name="T20" fmla="*/ 13 w 13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4">
                    <a:moveTo>
                      <a:pt x="13" y="0"/>
                    </a:moveTo>
                    <a:lnTo>
                      <a:pt x="5" y="5"/>
                    </a:lnTo>
                    <a:lnTo>
                      <a:pt x="0" y="13"/>
                    </a:lnTo>
                    <a:lnTo>
                      <a:pt x="5" y="24"/>
                    </a:lnTo>
                    <a:lnTo>
                      <a:pt x="13" y="2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96" name="Freeform 69"/>
              <p:cNvSpPr>
                <a:spLocks/>
              </p:cNvSpPr>
              <p:nvPr/>
            </p:nvSpPr>
            <p:spPr bwMode="auto">
              <a:xfrm>
                <a:off x="4285" y="2597"/>
                <a:ext cx="155" cy="8"/>
              </a:xfrm>
              <a:custGeom>
                <a:avLst/>
                <a:gdLst>
                  <a:gd name="T0" fmla="*/ 17 w 464"/>
                  <a:gd name="T1" fmla="*/ 0 h 24"/>
                  <a:gd name="T2" fmla="*/ 17 w 464"/>
                  <a:gd name="T3" fmla="*/ 0 h 24"/>
                  <a:gd name="T4" fmla="*/ 0 w 464"/>
                  <a:gd name="T5" fmla="*/ 0 h 24"/>
                  <a:gd name="T6" fmla="*/ 0 w 464"/>
                  <a:gd name="T7" fmla="*/ 1 h 24"/>
                  <a:gd name="T8" fmla="*/ 17 w 464"/>
                  <a:gd name="T9" fmla="*/ 1 h 24"/>
                  <a:gd name="T10" fmla="*/ 17 w 464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4"/>
                  <a:gd name="T19" fmla="*/ 0 h 24"/>
                  <a:gd name="T20" fmla="*/ 464 w 464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4" h="24">
                    <a:moveTo>
                      <a:pt x="464" y="13"/>
                    </a:moveTo>
                    <a:lnTo>
                      <a:pt x="46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464" y="24"/>
                    </a:lnTo>
                    <a:lnTo>
                      <a:pt x="46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97" name="Freeform 70"/>
              <p:cNvSpPr>
                <a:spLocks/>
              </p:cNvSpPr>
              <p:nvPr/>
            </p:nvSpPr>
            <p:spPr bwMode="auto">
              <a:xfrm>
                <a:off x="4440" y="2597"/>
                <a:ext cx="3" cy="8"/>
              </a:xfrm>
              <a:custGeom>
                <a:avLst/>
                <a:gdLst>
                  <a:gd name="T0" fmla="*/ 0 w 11"/>
                  <a:gd name="T1" fmla="*/ 1 h 24"/>
                  <a:gd name="T2" fmla="*/ 0 w 11"/>
                  <a:gd name="T3" fmla="*/ 1 h 24"/>
                  <a:gd name="T4" fmla="*/ 0 w 11"/>
                  <a:gd name="T5" fmla="*/ 0 h 24"/>
                  <a:gd name="T6" fmla="*/ 0 w 11"/>
                  <a:gd name="T7" fmla="*/ 0 h 24"/>
                  <a:gd name="T8" fmla="*/ 0 w 11"/>
                  <a:gd name="T9" fmla="*/ 0 h 24"/>
                  <a:gd name="T10" fmla="*/ 0 w 11"/>
                  <a:gd name="T11" fmla="*/ 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4"/>
                  <a:gd name="T20" fmla="*/ 11 w 11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4">
                    <a:moveTo>
                      <a:pt x="0" y="24"/>
                    </a:moveTo>
                    <a:lnTo>
                      <a:pt x="11" y="24"/>
                    </a:lnTo>
                    <a:lnTo>
                      <a:pt x="11" y="13"/>
                    </a:lnTo>
                    <a:lnTo>
                      <a:pt x="11" y="5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98" name="Freeform 71"/>
              <p:cNvSpPr>
                <a:spLocks/>
              </p:cNvSpPr>
              <p:nvPr/>
            </p:nvSpPr>
            <p:spPr bwMode="auto">
              <a:xfrm>
                <a:off x="3329" y="2860"/>
                <a:ext cx="15" cy="26"/>
              </a:xfrm>
              <a:custGeom>
                <a:avLst/>
                <a:gdLst>
                  <a:gd name="T0" fmla="*/ 2 w 43"/>
                  <a:gd name="T1" fmla="*/ 0 h 77"/>
                  <a:gd name="T2" fmla="*/ 1 w 43"/>
                  <a:gd name="T3" fmla="*/ 0 h 77"/>
                  <a:gd name="T4" fmla="*/ 0 w 43"/>
                  <a:gd name="T5" fmla="*/ 2 h 77"/>
                  <a:gd name="T6" fmla="*/ 1 w 43"/>
                  <a:gd name="T7" fmla="*/ 2 h 77"/>
                  <a:gd name="T8" fmla="*/ 2 w 43"/>
                  <a:gd name="T9" fmla="*/ 3 h 77"/>
                  <a:gd name="T10" fmla="*/ 2 w 4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77"/>
                  <a:gd name="T20" fmla="*/ 43 w 4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77">
                    <a:moveTo>
                      <a:pt x="43" y="0"/>
                    </a:moveTo>
                    <a:lnTo>
                      <a:pt x="13" y="12"/>
                    </a:lnTo>
                    <a:lnTo>
                      <a:pt x="0" y="42"/>
                    </a:lnTo>
                    <a:lnTo>
                      <a:pt x="13" y="66"/>
                    </a:lnTo>
                    <a:lnTo>
                      <a:pt x="43" y="7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99" name="Rectangle 72"/>
              <p:cNvSpPr>
                <a:spLocks noChangeArrowheads="1"/>
              </p:cNvSpPr>
              <p:nvPr/>
            </p:nvSpPr>
            <p:spPr bwMode="auto">
              <a:xfrm>
                <a:off x="3344" y="2860"/>
                <a:ext cx="24" cy="26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400" name="Freeform 73"/>
              <p:cNvSpPr>
                <a:spLocks/>
              </p:cNvSpPr>
              <p:nvPr/>
            </p:nvSpPr>
            <p:spPr bwMode="auto">
              <a:xfrm>
                <a:off x="3368" y="2860"/>
                <a:ext cx="12" cy="26"/>
              </a:xfrm>
              <a:custGeom>
                <a:avLst/>
                <a:gdLst>
                  <a:gd name="T0" fmla="*/ 0 w 37"/>
                  <a:gd name="T1" fmla="*/ 3 h 77"/>
                  <a:gd name="T2" fmla="*/ 1 w 37"/>
                  <a:gd name="T3" fmla="*/ 2 h 77"/>
                  <a:gd name="T4" fmla="*/ 1 w 37"/>
                  <a:gd name="T5" fmla="*/ 2 h 77"/>
                  <a:gd name="T6" fmla="*/ 1 w 37"/>
                  <a:gd name="T7" fmla="*/ 0 h 77"/>
                  <a:gd name="T8" fmla="*/ 0 w 37"/>
                  <a:gd name="T9" fmla="*/ 0 h 77"/>
                  <a:gd name="T10" fmla="*/ 0 w 37"/>
                  <a:gd name="T11" fmla="*/ 3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7"/>
                  <a:gd name="T20" fmla="*/ 37 w 37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7">
                    <a:moveTo>
                      <a:pt x="0" y="77"/>
                    </a:moveTo>
                    <a:lnTo>
                      <a:pt x="24" y="66"/>
                    </a:lnTo>
                    <a:lnTo>
                      <a:pt x="37" y="42"/>
                    </a:lnTo>
                    <a:lnTo>
                      <a:pt x="24" y="12"/>
                    </a:lnTo>
                    <a:lnTo>
                      <a:pt x="0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01" name="Freeform 74"/>
              <p:cNvSpPr>
                <a:spLocks/>
              </p:cNvSpPr>
              <p:nvPr/>
            </p:nvSpPr>
            <p:spPr bwMode="auto">
              <a:xfrm>
                <a:off x="3404" y="2860"/>
                <a:ext cx="12" cy="26"/>
              </a:xfrm>
              <a:custGeom>
                <a:avLst/>
                <a:gdLst>
                  <a:gd name="T0" fmla="*/ 1 w 35"/>
                  <a:gd name="T1" fmla="*/ 0 h 77"/>
                  <a:gd name="T2" fmla="*/ 0 w 35"/>
                  <a:gd name="T3" fmla="*/ 0 h 77"/>
                  <a:gd name="T4" fmla="*/ 0 w 35"/>
                  <a:gd name="T5" fmla="*/ 2 h 77"/>
                  <a:gd name="T6" fmla="*/ 0 w 35"/>
                  <a:gd name="T7" fmla="*/ 2 h 77"/>
                  <a:gd name="T8" fmla="*/ 1 w 35"/>
                  <a:gd name="T9" fmla="*/ 3 h 77"/>
                  <a:gd name="T10" fmla="*/ 1 w 35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77"/>
                  <a:gd name="T20" fmla="*/ 35 w 35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77">
                    <a:moveTo>
                      <a:pt x="35" y="0"/>
                    </a:moveTo>
                    <a:lnTo>
                      <a:pt x="13" y="12"/>
                    </a:lnTo>
                    <a:lnTo>
                      <a:pt x="0" y="42"/>
                    </a:lnTo>
                    <a:lnTo>
                      <a:pt x="13" y="66"/>
                    </a:lnTo>
                    <a:lnTo>
                      <a:pt x="35" y="7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02" name="Rectangle 75"/>
              <p:cNvSpPr>
                <a:spLocks noChangeArrowheads="1"/>
              </p:cNvSpPr>
              <p:nvPr/>
            </p:nvSpPr>
            <p:spPr bwMode="auto">
              <a:xfrm>
                <a:off x="3416" y="2860"/>
                <a:ext cx="24" cy="26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403" name="Freeform 76"/>
              <p:cNvSpPr>
                <a:spLocks/>
              </p:cNvSpPr>
              <p:nvPr/>
            </p:nvSpPr>
            <p:spPr bwMode="auto">
              <a:xfrm>
                <a:off x="3440" y="2860"/>
                <a:ext cx="12" cy="26"/>
              </a:xfrm>
              <a:custGeom>
                <a:avLst/>
                <a:gdLst>
                  <a:gd name="T0" fmla="*/ 0 w 35"/>
                  <a:gd name="T1" fmla="*/ 3 h 77"/>
                  <a:gd name="T2" fmla="*/ 1 w 35"/>
                  <a:gd name="T3" fmla="*/ 2 h 77"/>
                  <a:gd name="T4" fmla="*/ 1 w 35"/>
                  <a:gd name="T5" fmla="*/ 2 h 77"/>
                  <a:gd name="T6" fmla="*/ 1 w 35"/>
                  <a:gd name="T7" fmla="*/ 0 h 77"/>
                  <a:gd name="T8" fmla="*/ 0 w 35"/>
                  <a:gd name="T9" fmla="*/ 0 h 77"/>
                  <a:gd name="T10" fmla="*/ 0 w 35"/>
                  <a:gd name="T11" fmla="*/ 3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77"/>
                  <a:gd name="T20" fmla="*/ 35 w 35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77">
                    <a:moveTo>
                      <a:pt x="0" y="77"/>
                    </a:moveTo>
                    <a:lnTo>
                      <a:pt x="30" y="66"/>
                    </a:lnTo>
                    <a:lnTo>
                      <a:pt x="35" y="42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04" name="Freeform 77"/>
              <p:cNvSpPr>
                <a:spLocks/>
              </p:cNvSpPr>
              <p:nvPr/>
            </p:nvSpPr>
            <p:spPr bwMode="auto">
              <a:xfrm>
                <a:off x="3478" y="2860"/>
                <a:ext cx="12" cy="26"/>
              </a:xfrm>
              <a:custGeom>
                <a:avLst/>
                <a:gdLst>
                  <a:gd name="T0" fmla="*/ 1 w 36"/>
                  <a:gd name="T1" fmla="*/ 0 h 77"/>
                  <a:gd name="T2" fmla="*/ 0 w 36"/>
                  <a:gd name="T3" fmla="*/ 0 h 77"/>
                  <a:gd name="T4" fmla="*/ 0 w 36"/>
                  <a:gd name="T5" fmla="*/ 2 h 77"/>
                  <a:gd name="T6" fmla="*/ 0 w 36"/>
                  <a:gd name="T7" fmla="*/ 2 h 77"/>
                  <a:gd name="T8" fmla="*/ 1 w 36"/>
                  <a:gd name="T9" fmla="*/ 3 h 77"/>
                  <a:gd name="T10" fmla="*/ 1 w 36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77"/>
                  <a:gd name="T20" fmla="*/ 36 w 36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77">
                    <a:moveTo>
                      <a:pt x="36" y="0"/>
                    </a:moveTo>
                    <a:lnTo>
                      <a:pt x="6" y="12"/>
                    </a:lnTo>
                    <a:lnTo>
                      <a:pt x="0" y="42"/>
                    </a:lnTo>
                    <a:lnTo>
                      <a:pt x="6" y="66"/>
                    </a:lnTo>
                    <a:lnTo>
                      <a:pt x="36" y="7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05" name="Rectangle 78"/>
              <p:cNvSpPr>
                <a:spLocks noChangeArrowheads="1"/>
              </p:cNvSpPr>
              <p:nvPr/>
            </p:nvSpPr>
            <p:spPr bwMode="auto">
              <a:xfrm>
                <a:off x="3490" y="2860"/>
                <a:ext cx="25" cy="26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406" name="Freeform 79"/>
              <p:cNvSpPr>
                <a:spLocks/>
              </p:cNvSpPr>
              <p:nvPr/>
            </p:nvSpPr>
            <p:spPr bwMode="auto">
              <a:xfrm>
                <a:off x="3515" y="2860"/>
                <a:ext cx="12" cy="26"/>
              </a:xfrm>
              <a:custGeom>
                <a:avLst/>
                <a:gdLst>
                  <a:gd name="T0" fmla="*/ 0 w 36"/>
                  <a:gd name="T1" fmla="*/ 3 h 77"/>
                  <a:gd name="T2" fmla="*/ 1 w 36"/>
                  <a:gd name="T3" fmla="*/ 2 h 77"/>
                  <a:gd name="T4" fmla="*/ 1 w 36"/>
                  <a:gd name="T5" fmla="*/ 2 h 77"/>
                  <a:gd name="T6" fmla="*/ 1 w 36"/>
                  <a:gd name="T7" fmla="*/ 0 h 77"/>
                  <a:gd name="T8" fmla="*/ 0 w 36"/>
                  <a:gd name="T9" fmla="*/ 0 h 77"/>
                  <a:gd name="T10" fmla="*/ 0 w 36"/>
                  <a:gd name="T11" fmla="*/ 3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77"/>
                  <a:gd name="T20" fmla="*/ 36 w 36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77">
                    <a:moveTo>
                      <a:pt x="0" y="77"/>
                    </a:moveTo>
                    <a:lnTo>
                      <a:pt x="23" y="66"/>
                    </a:lnTo>
                    <a:lnTo>
                      <a:pt x="36" y="42"/>
                    </a:lnTo>
                    <a:lnTo>
                      <a:pt x="23" y="12"/>
                    </a:lnTo>
                    <a:lnTo>
                      <a:pt x="0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07" name="Freeform 80"/>
              <p:cNvSpPr>
                <a:spLocks/>
              </p:cNvSpPr>
              <p:nvPr/>
            </p:nvSpPr>
            <p:spPr bwMode="auto">
              <a:xfrm>
                <a:off x="3551" y="2860"/>
                <a:ext cx="12" cy="26"/>
              </a:xfrm>
              <a:custGeom>
                <a:avLst/>
                <a:gdLst>
                  <a:gd name="T0" fmla="*/ 1 w 37"/>
                  <a:gd name="T1" fmla="*/ 0 h 77"/>
                  <a:gd name="T2" fmla="*/ 0 w 37"/>
                  <a:gd name="T3" fmla="*/ 0 h 77"/>
                  <a:gd name="T4" fmla="*/ 0 w 37"/>
                  <a:gd name="T5" fmla="*/ 2 h 77"/>
                  <a:gd name="T6" fmla="*/ 0 w 37"/>
                  <a:gd name="T7" fmla="*/ 2 h 77"/>
                  <a:gd name="T8" fmla="*/ 1 w 37"/>
                  <a:gd name="T9" fmla="*/ 3 h 77"/>
                  <a:gd name="T10" fmla="*/ 1 w 37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7"/>
                  <a:gd name="T20" fmla="*/ 37 w 37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7">
                    <a:moveTo>
                      <a:pt x="37" y="0"/>
                    </a:moveTo>
                    <a:lnTo>
                      <a:pt x="13" y="12"/>
                    </a:lnTo>
                    <a:lnTo>
                      <a:pt x="0" y="42"/>
                    </a:lnTo>
                    <a:lnTo>
                      <a:pt x="13" y="66"/>
                    </a:lnTo>
                    <a:lnTo>
                      <a:pt x="37" y="7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08" name="Rectangle 81"/>
              <p:cNvSpPr>
                <a:spLocks noChangeArrowheads="1"/>
              </p:cNvSpPr>
              <p:nvPr/>
            </p:nvSpPr>
            <p:spPr bwMode="auto">
              <a:xfrm>
                <a:off x="3563" y="2860"/>
                <a:ext cx="24" cy="26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409" name="Freeform 82"/>
              <p:cNvSpPr>
                <a:spLocks/>
              </p:cNvSpPr>
              <p:nvPr/>
            </p:nvSpPr>
            <p:spPr bwMode="auto">
              <a:xfrm>
                <a:off x="3587" y="2860"/>
                <a:ext cx="14" cy="26"/>
              </a:xfrm>
              <a:custGeom>
                <a:avLst/>
                <a:gdLst>
                  <a:gd name="T0" fmla="*/ 0 w 43"/>
                  <a:gd name="T1" fmla="*/ 3 h 77"/>
                  <a:gd name="T2" fmla="*/ 1 w 43"/>
                  <a:gd name="T3" fmla="*/ 2 h 77"/>
                  <a:gd name="T4" fmla="*/ 2 w 43"/>
                  <a:gd name="T5" fmla="*/ 2 h 77"/>
                  <a:gd name="T6" fmla="*/ 1 w 43"/>
                  <a:gd name="T7" fmla="*/ 0 h 77"/>
                  <a:gd name="T8" fmla="*/ 0 w 43"/>
                  <a:gd name="T9" fmla="*/ 0 h 77"/>
                  <a:gd name="T10" fmla="*/ 0 w 43"/>
                  <a:gd name="T11" fmla="*/ 3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77"/>
                  <a:gd name="T20" fmla="*/ 43 w 4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77">
                    <a:moveTo>
                      <a:pt x="0" y="77"/>
                    </a:moveTo>
                    <a:lnTo>
                      <a:pt x="30" y="66"/>
                    </a:lnTo>
                    <a:lnTo>
                      <a:pt x="43" y="42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10" name="Freeform 83"/>
              <p:cNvSpPr>
                <a:spLocks/>
              </p:cNvSpPr>
              <p:nvPr/>
            </p:nvSpPr>
            <p:spPr bwMode="auto">
              <a:xfrm>
                <a:off x="3625" y="2860"/>
                <a:ext cx="12" cy="26"/>
              </a:xfrm>
              <a:custGeom>
                <a:avLst/>
                <a:gdLst>
                  <a:gd name="T0" fmla="*/ 1 w 36"/>
                  <a:gd name="T1" fmla="*/ 0 h 77"/>
                  <a:gd name="T2" fmla="*/ 0 w 36"/>
                  <a:gd name="T3" fmla="*/ 0 h 77"/>
                  <a:gd name="T4" fmla="*/ 0 w 36"/>
                  <a:gd name="T5" fmla="*/ 2 h 77"/>
                  <a:gd name="T6" fmla="*/ 0 w 36"/>
                  <a:gd name="T7" fmla="*/ 2 h 77"/>
                  <a:gd name="T8" fmla="*/ 1 w 36"/>
                  <a:gd name="T9" fmla="*/ 3 h 77"/>
                  <a:gd name="T10" fmla="*/ 1 w 36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77"/>
                  <a:gd name="T20" fmla="*/ 36 w 36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77">
                    <a:moveTo>
                      <a:pt x="36" y="0"/>
                    </a:moveTo>
                    <a:lnTo>
                      <a:pt x="6" y="12"/>
                    </a:lnTo>
                    <a:lnTo>
                      <a:pt x="0" y="42"/>
                    </a:lnTo>
                    <a:lnTo>
                      <a:pt x="6" y="66"/>
                    </a:lnTo>
                    <a:lnTo>
                      <a:pt x="36" y="7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11" name="Rectangle 84"/>
              <p:cNvSpPr>
                <a:spLocks noChangeArrowheads="1"/>
              </p:cNvSpPr>
              <p:nvPr/>
            </p:nvSpPr>
            <p:spPr bwMode="auto">
              <a:xfrm>
                <a:off x="3637" y="2860"/>
                <a:ext cx="24" cy="26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412" name="Freeform 85"/>
              <p:cNvSpPr>
                <a:spLocks/>
              </p:cNvSpPr>
              <p:nvPr/>
            </p:nvSpPr>
            <p:spPr bwMode="auto">
              <a:xfrm>
                <a:off x="3661" y="2860"/>
                <a:ext cx="12" cy="26"/>
              </a:xfrm>
              <a:custGeom>
                <a:avLst/>
                <a:gdLst>
                  <a:gd name="T0" fmla="*/ 0 w 36"/>
                  <a:gd name="T1" fmla="*/ 3 h 77"/>
                  <a:gd name="T2" fmla="*/ 1 w 36"/>
                  <a:gd name="T3" fmla="*/ 2 h 77"/>
                  <a:gd name="T4" fmla="*/ 1 w 36"/>
                  <a:gd name="T5" fmla="*/ 2 h 77"/>
                  <a:gd name="T6" fmla="*/ 1 w 36"/>
                  <a:gd name="T7" fmla="*/ 0 h 77"/>
                  <a:gd name="T8" fmla="*/ 0 w 36"/>
                  <a:gd name="T9" fmla="*/ 0 h 77"/>
                  <a:gd name="T10" fmla="*/ 0 w 36"/>
                  <a:gd name="T11" fmla="*/ 3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77"/>
                  <a:gd name="T20" fmla="*/ 36 w 36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77">
                    <a:moveTo>
                      <a:pt x="0" y="77"/>
                    </a:moveTo>
                    <a:lnTo>
                      <a:pt x="30" y="66"/>
                    </a:lnTo>
                    <a:lnTo>
                      <a:pt x="36" y="42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13" name="Line 86"/>
              <p:cNvSpPr>
                <a:spLocks noChangeShapeType="1"/>
              </p:cNvSpPr>
              <p:nvPr/>
            </p:nvSpPr>
            <p:spPr bwMode="auto">
              <a:xfrm flipV="1">
                <a:off x="3247" y="2754"/>
                <a:ext cx="1" cy="2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14" name="Rectangle 87"/>
              <p:cNvSpPr>
                <a:spLocks noChangeArrowheads="1"/>
              </p:cNvSpPr>
              <p:nvPr/>
            </p:nvSpPr>
            <p:spPr bwMode="auto">
              <a:xfrm>
                <a:off x="3247" y="2716"/>
                <a:ext cx="147" cy="369"/>
              </a:xfrm>
              <a:prstGeom prst="rect">
                <a:avLst/>
              </a:prstGeom>
              <a:solidFill>
                <a:srgbClr val="BFBF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415" name="Freeform 88"/>
              <p:cNvSpPr>
                <a:spLocks/>
              </p:cNvSpPr>
              <p:nvPr/>
            </p:nvSpPr>
            <p:spPr bwMode="auto">
              <a:xfrm>
                <a:off x="3215" y="2649"/>
                <a:ext cx="32" cy="436"/>
              </a:xfrm>
              <a:custGeom>
                <a:avLst/>
                <a:gdLst>
                  <a:gd name="T0" fmla="*/ 4 w 97"/>
                  <a:gd name="T1" fmla="*/ 7 h 1306"/>
                  <a:gd name="T2" fmla="*/ 0 w 97"/>
                  <a:gd name="T3" fmla="*/ 0 h 1306"/>
                  <a:gd name="T4" fmla="*/ 0 w 97"/>
                  <a:gd name="T5" fmla="*/ 41 h 1306"/>
                  <a:gd name="T6" fmla="*/ 4 w 97"/>
                  <a:gd name="T7" fmla="*/ 49 h 1306"/>
                  <a:gd name="T8" fmla="*/ 4 w 97"/>
                  <a:gd name="T9" fmla="*/ 7 h 13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1306"/>
                  <a:gd name="T17" fmla="*/ 97 w 97"/>
                  <a:gd name="T18" fmla="*/ 1306 h 13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1306">
                    <a:moveTo>
                      <a:pt x="97" y="199"/>
                    </a:moveTo>
                    <a:lnTo>
                      <a:pt x="0" y="0"/>
                    </a:lnTo>
                    <a:lnTo>
                      <a:pt x="0" y="1107"/>
                    </a:lnTo>
                    <a:lnTo>
                      <a:pt x="97" y="1306"/>
                    </a:lnTo>
                    <a:lnTo>
                      <a:pt x="97" y="199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16" name="Freeform 89"/>
              <p:cNvSpPr>
                <a:spLocks/>
              </p:cNvSpPr>
              <p:nvPr/>
            </p:nvSpPr>
            <p:spPr bwMode="auto">
              <a:xfrm>
                <a:off x="3211" y="2645"/>
                <a:ext cx="40" cy="73"/>
              </a:xfrm>
              <a:custGeom>
                <a:avLst/>
                <a:gdLst>
                  <a:gd name="T0" fmla="*/ 1 w 120"/>
                  <a:gd name="T1" fmla="*/ 0 h 218"/>
                  <a:gd name="T2" fmla="*/ 0 w 120"/>
                  <a:gd name="T3" fmla="*/ 1 h 218"/>
                  <a:gd name="T4" fmla="*/ 4 w 120"/>
                  <a:gd name="T5" fmla="*/ 8 h 218"/>
                  <a:gd name="T6" fmla="*/ 4 w 120"/>
                  <a:gd name="T7" fmla="*/ 8 h 218"/>
                  <a:gd name="T8" fmla="*/ 1 w 120"/>
                  <a:gd name="T9" fmla="*/ 0 h 218"/>
                  <a:gd name="T10" fmla="*/ 0 w 120"/>
                  <a:gd name="T11" fmla="*/ 0 h 218"/>
                  <a:gd name="T12" fmla="*/ 1 w 120"/>
                  <a:gd name="T13" fmla="*/ 0 h 218"/>
                  <a:gd name="T14" fmla="*/ 1 w 120"/>
                  <a:gd name="T15" fmla="*/ 0 h 218"/>
                  <a:gd name="T16" fmla="*/ 0 w 120"/>
                  <a:gd name="T17" fmla="*/ 0 h 218"/>
                  <a:gd name="T18" fmla="*/ 0 w 120"/>
                  <a:gd name="T19" fmla="*/ 0 h 218"/>
                  <a:gd name="T20" fmla="*/ 0 w 120"/>
                  <a:gd name="T21" fmla="*/ 1 h 218"/>
                  <a:gd name="T22" fmla="*/ 1 w 120"/>
                  <a:gd name="T23" fmla="*/ 0 h 2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"/>
                  <a:gd name="T37" fmla="*/ 0 h 218"/>
                  <a:gd name="T38" fmla="*/ 120 w 120"/>
                  <a:gd name="T39" fmla="*/ 218 h 2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" h="218">
                    <a:moveTo>
                      <a:pt x="24" y="13"/>
                    </a:moveTo>
                    <a:lnTo>
                      <a:pt x="0" y="19"/>
                    </a:lnTo>
                    <a:lnTo>
                      <a:pt x="96" y="218"/>
                    </a:lnTo>
                    <a:lnTo>
                      <a:pt x="120" y="205"/>
                    </a:lnTo>
                    <a:lnTo>
                      <a:pt x="24" y="6"/>
                    </a:lnTo>
                    <a:lnTo>
                      <a:pt x="0" y="13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5" y="0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17" name="Freeform 90"/>
              <p:cNvSpPr>
                <a:spLocks/>
              </p:cNvSpPr>
              <p:nvPr/>
            </p:nvSpPr>
            <p:spPr bwMode="auto">
              <a:xfrm>
                <a:off x="3211" y="2649"/>
                <a:ext cx="8" cy="373"/>
              </a:xfrm>
              <a:custGeom>
                <a:avLst/>
                <a:gdLst>
                  <a:gd name="T0" fmla="*/ 1 w 24"/>
                  <a:gd name="T1" fmla="*/ 41 h 1119"/>
                  <a:gd name="T2" fmla="*/ 1 w 24"/>
                  <a:gd name="T3" fmla="*/ 41 h 1119"/>
                  <a:gd name="T4" fmla="*/ 1 w 24"/>
                  <a:gd name="T5" fmla="*/ 0 h 1119"/>
                  <a:gd name="T6" fmla="*/ 0 w 24"/>
                  <a:gd name="T7" fmla="*/ 0 h 1119"/>
                  <a:gd name="T8" fmla="*/ 0 w 24"/>
                  <a:gd name="T9" fmla="*/ 41 h 1119"/>
                  <a:gd name="T10" fmla="*/ 0 w 24"/>
                  <a:gd name="T11" fmla="*/ 41 h 1119"/>
                  <a:gd name="T12" fmla="*/ 0 w 24"/>
                  <a:gd name="T13" fmla="*/ 41 h 1119"/>
                  <a:gd name="T14" fmla="*/ 0 w 24"/>
                  <a:gd name="T15" fmla="*/ 41 h 1119"/>
                  <a:gd name="T16" fmla="*/ 0 w 24"/>
                  <a:gd name="T17" fmla="*/ 41 h 1119"/>
                  <a:gd name="T18" fmla="*/ 1 w 24"/>
                  <a:gd name="T19" fmla="*/ 41 h 1119"/>
                  <a:gd name="T20" fmla="*/ 1 w 24"/>
                  <a:gd name="T21" fmla="*/ 41 h 1119"/>
                  <a:gd name="T22" fmla="*/ 1 w 24"/>
                  <a:gd name="T23" fmla="*/ 41 h 11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1119"/>
                  <a:gd name="T38" fmla="*/ 24 w 24"/>
                  <a:gd name="T39" fmla="*/ 1119 h 11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1119">
                    <a:moveTo>
                      <a:pt x="24" y="1101"/>
                    </a:moveTo>
                    <a:lnTo>
                      <a:pt x="24" y="1107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107"/>
                    </a:lnTo>
                    <a:lnTo>
                      <a:pt x="0" y="1113"/>
                    </a:lnTo>
                    <a:lnTo>
                      <a:pt x="0" y="1107"/>
                    </a:lnTo>
                    <a:lnTo>
                      <a:pt x="0" y="1119"/>
                    </a:lnTo>
                    <a:lnTo>
                      <a:pt x="12" y="1119"/>
                    </a:lnTo>
                    <a:lnTo>
                      <a:pt x="18" y="1119"/>
                    </a:lnTo>
                    <a:lnTo>
                      <a:pt x="24" y="1107"/>
                    </a:lnTo>
                    <a:lnTo>
                      <a:pt x="24" y="1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18" name="Freeform 91"/>
              <p:cNvSpPr>
                <a:spLocks/>
              </p:cNvSpPr>
              <p:nvPr/>
            </p:nvSpPr>
            <p:spPr bwMode="auto">
              <a:xfrm>
                <a:off x="3211" y="3016"/>
                <a:ext cx="40" cy="72"/>
              </a:xfrm>
              <a:custGeom>
                <a:avLst/>
                <a:gdLst>
                  <a:gd name="T0" fmla="*/ 4 w 120"/>
                  <a:gd name="T1" fmla="*/ 8 h 216"/>
                  <a:gd name="T2" fmla="*/ 4 w 120"/>
                  <a:gd name="T3" fmla="*/ 7 h 216"/>
                  <a:gd name="T4" fmla="*/ 1 w 120"/>
                  <a:gd name="T5" fmla="*/ 0 h 216"/>
                  <a:gd name="T6" fmla="*/ 0 w 120"/>
                  <a:gd name="T7" fmla="*/ 0 h 216"/>
                  <a:gd name="T8" fmla="*/ 4 w 120"/>
                  <a:gd name="T9" fmla="*/ 8 h 216"/>
                  <a:gd name="T10" fmla="*/ 4 w 120"/>
                  <a:gd name="T11" fmla="*/ 8 h 216"/>
                  <a:gd name="T12" fmla="*/ 4 w 120"/>
                  <a:gd name="T13" fmla="*/ 8 h 216"/>
                  <a:gd name="T14" fmla="*/ 4 w 120"/>
                  <a:gd name="T15" fmla="*/ 8 h 216"/>
                  <a:gd name="T16" fmla="*/ 4 w 120"/>
                  <a:gd name="T17" fmla="*/ 8 h 216"/>
                  <a:gd name="T18" fmla="*/ 4 w 120"/>
                  <a:gd name="T19" fmla="*/ 8 h 216"/>
                  <a:gd name="T20" fmla="*/ 4 w 120"/>
                  <a:gd name="T21" fmla="*/ 7 h 216"/>
                  <a:gd name="T22" fmla="*/ 4 w 120"/>
                  <a:gd name="T23" fmla="*/ 8 h 2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"/>
                  <a:gd name="T37" fmla="*/ 0 h 216"/>
                  <a:gd name="T38" fmla="*/ 120 w 120"/>
                  <a:gd name="T39" fmla="*/ 216 h 2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" h="216">
                    <a:moveTo>
                      <a:pt x="96" y="205"/>
                    </a:moveTo>
                    <a:lnTo>
                      <a:pt x="120" y="199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96" y="211"/>
                    </a:lnTo>
                    <a:lnTo>
                      <a:pt x="120" y="205"/>
                    </a:lnTo>
                    <a:lnTo>
                      <a:pt x="96" y="211"/>
                    </a:lnTo>
                    <a:lnTo>
                      <a:pt x="103" y="216"/>
                    </a:lnTo>
                    <a:lnTo>
                      <a:pt x="114" y="216"/>
                    </a:lnTo>
                    <a:lnTo>
                      <a:pt x="120" y="211"/>
                    </a:lnTo>
                    <a:lnTo>
                      <a:pt x="120" y="199"/>
                    </a:lnTo>
                    <a:lnTo>
                      <a:pt x="96" y="2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19" name="Freeform 92"/>
              <p:cNvSpPr>
                <a:spLocks/>
              </p:cNvSpPr>
              <p:nvPr/>
            </p:nvSpPr>
            <p:spPr bwMode="auto">
              <a:xfrm>
                <a:off x="3243" y="2711"/>
                <a:ext cx="8" cy="374"/>
              </a:xfrm>
              <a:custGeom>
                <a:avLst/>
                <a:gdLst>
                  <a:gd name="T0" fmla="*/ 0 w 24"/>
                  <a:gd name="T1" fmla="*/ 1 h 1120"/>
                  <a:gd name="T2" fmla="*/ 0 w 24"/>
                  <a:gd name="T3" fmla="*/ 0 h 1120"/>
                  <a:gd name="T4" fmla="*/ 0 w 24"/>
                  <a:gd name="T5" fmla="*/ 42 h 1120"/>
                  <a:gd name="T6" fmla="*/ 1 w 24"/>
                  <a:gd name="T7" fmla="*/ 42 h 1120"/>
                  <a:gd name="T8" fmla="*/ 1 w 24"/>
                  <a:gd name="T9" fmla="*/ 0 h 1120"/>
                  <a:gd name="T10" fmla="*/ 1 w 24"/>
                  <a:gd name="T11" fmla="*/ 0 h 1120"/>
                  <a:gd name="T12" fmla="*/ 1 w 24"/>
                  <a:gd name="T13" fmla="*/ 0 h 1120"/>
                  <a:gd name="T14" fmla="*/ 1 w 24"/>
                  <a:gd name="T15" fmla="*/ 0 h 1120"/>
                  <a:gd name="T16" fmla="*/ 0 w 24"/>
                  <a:gd name="T17" fmla="*/ 0 h 1120"/>
                  <a:gd name="T18" fmla="*/ 0 w 24"/>
                  <a:gd name="T19" fmla="*/ 0 h 1120"/>
                  <a:gd name="T20" fmla="*/ 0 w 24"/>
                  <a:gd name="T21" fmla="*/ 0 h 1120"/>
                  <a:gd name="T22" fmla="*/ 0 w 24"/>
                  <a:gd name="T23" fmla="*/ 1 h 11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1120"/>
                  <a:gd name="T38" fmla="*/ 24 w 24"/>
                  <a:gd name="T39" fmla="*/ 1120 h 11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1120">
                    <a:moveTo>
                      <a:pt x="0" y="19"/>
                    </a:moveTo>
                    <a:lnTo>
                      <a:pt x="0" y="13"/>
                    </a:lnTo>
                    <a:lnTo>
                      <a:pt x="0" y="1120"/>
                    </a:lnTo>
                    <a:lnTo>
                      <a:pt x="24" y="1120"/>
                    </a:lnTo>
                    <a:lnTo>
                      <a:pt x="24" y="13"/>
                    </a:lnTo>
                    <a:lnTo>
                      <a:pt x="24" y="6"/>
                    </a:lnTo>
                    <a:lnTo>
                      <a:pt x="24" y="13"/>
                    </a:lnTo>
                    <a:lnTo>
                      <a:pt x="18" y="6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20" name="Freeform 93"/>
              <p:cNvSpPr>
                <a:spLocks/>
              </p:cNvSpPr>
              <p:nvPr/>
            </p:nvSpPr>
            <p:spPr bwMode="auto">
              <a:xfrm>
                <a:off x="3239" y="2655"/>
                <a:ext cx="107" cy="53"/>
              </a:xfrm>
              <a:custGeom>
                <a:avLst/>
                <a:gdLst>
                  <a:gd name="T0" fmla="*/ 0 w 320"/>
                  <a:gd name="T1" fmla="*/ 0 h 158"/>
                  <a:gd name="T2" fmla="*/ 12 w 320"/>
                  <a:gd name="T3" fmla="*/ 0 h 158"/>
                  <a:gd name="T4" fmla="*/ 12 w 320"/>
                  <a:gd name="T5" fmla="*/ 6 h 158"/>
                  <a:gd name="T6" fmla="*/ 2 w 320"/>
                  <a:gd name="T7" fmla="*/ 6 h 158"/>
                  <a:gd name="T8" fmla="*/ 0 w 320"/>
                  <a:gd name="T9" fmla="*/ 0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0"/>
                  <a:gd name="T16" fmla="*/ 0 h 158"/>
                  <a:gd name="T17" fmla="*/ 320 w 320"/>
                  <a:gd name="T18" fmla="*/ 158 h 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0" h="158">
                    <a:moveTo>
                      <a:pt x="0" y="0"/>
                    </a:moveTo>
                    <a:lnTo>
                      <a:pt x="320" y="0"/>
                    </a:lnTo>
                    <a:lnTo>
                      <a:pt x="320" y="158"/>
                    </a:lnTo>
                    <a:lnTo>
                      <a:pt x="60" y="1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21" name="Freeform 94"/>
              <p:cNvSpPr>
                <a:spLocks noEditPoints="1"/>
              </p:cNvSpPr>
              <p:nvPr/>
            </p:nvSpPr>
            <p:spPr bwMode="auto">
              <a:xfrm>
                <a:off x="3215" y="2647"/>
                <a:ext cx="177" cy="71"/>
              </a:xfrm>
              <a:custGeom>
                <a:avLst/>
                <a:gdLst>
                  <a:gd name="T0" fmla="*/ 0 w 531"/>
                  <a:gd name="T1" fmla="*/ 0 h 212"/>
                  <a:gd name="T2" fmla="*/ 3 w 531"/>
                  <a:gd name="T3" fmla="*/ 8 h 212"/>
                  <a:gd name="T4" fmla="*/ 20 w 531"/>
                  <a:gd name="T5" fmla="*/ 8 h 212"/>
                  <a:gd name="T6" fmla="*/ 16 w 531"/>
                  <a:gd name="T7" fmla="*/ 0 h 212"/>
                  <a:gd name="T8" fmla="*/ 0 w 531"/>
                  <a:gd name="T9" fmla="*/ 0 h 212"/>
                  <a:gd name="T10" fmla="*/ 2 w 531"/>
                  <a:gd name="T11" fmla="*/ 1 h 212"/>
                  <a:gd name="T12" fmla="*/ 5 w 531"/>
                  <a:gd name="T13" fmla="*/ 7 h 212"/>
                  <a:gd name="T14" fmla="*/ 17 w 531"/>
                  <a:gd name="T15" fmla="*/ 7 h 212"/>
                  <a:gd name="T16" fmla="*/ 15 w 531"/>
                  <a:gd name="T17" fmla="*/ 1 h 212"/>
                  <a:gd name="T18" fmla="*/ 2 w 531"/>
                  <a:gd name="T19" fmla="*/ 1 h 2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31"/>
                  <a:gd name="T31" fmla="*/ 0 h 212"/>
                  <a:gd name="T32" fmla="*/ 531 w 531"/>
                  <a:gd name="T33" fmla="*/ 212 h 2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31" h="212">
                    <a:moveTo>
                      <a:pt x="0" y="0"/>
                    </a:moveTo>
                    <a:lnTo>
                      <a:pt x="91" y="212"/>
                    </a:lnTo>
                    <a:lnTo>
                      <a:pt x="531" y="212"/>
                    </a:lnTo>
                    <a:lnTo>
                      <a:pt x="440" y="0"/>
                    </a:lnTo>
                    <a:lnTo>
                      <a:pt x="0" y="0"/>
                    </a:lnTo>
                    <a:close/>
                    <a:moveTo>
                      <a:pt x="66" y="30"/>
                    </a:moveTo>
                    <a:lnTo>
                      <a:pt x="132" y="182"/>
                    </a:lnTo>
                    <a:lnTo>
                      <a:pt x="465" y="182"/>
                    </a:lnTo>
                    <a:lnTo>
                      <a:pt x="398" y="30"/>
                    </a:lnTo>
                    <a:lnTo>
                      <a:pt x="66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22" name="Freeform 95"/>
              <p:cNvSpPr>
                <a:spLocks/>
              </p:cNvSpPr>
              <p:nvPr/>
            </p:nvSpPr>
            <p:spPr bwMode="auto">
              <a:xfrm>
                <a:off x="3211" y="2645"/>
                <a:ext cx="4" cy="8"/>
              </a:xfrm>
              <a:custGeom>
                <a:avLst/>
                <a:gdLst>
                  <a:gd name="T0" fmla="*/ 0 w 12"/>
                  <a:gd name="T1" fmla="*/ 0 h 24"/>
                  <a:gd name="T2" fmla="*/ 0 w 12"/>
                  <a:gd name="T3" fmla="*/ 0 h 24"/>
                  <a:gd name="T4" fmla="*/ 0 w 12"/>
                  <a:gd name="T5" fmla="*/ 0 h 24"/>
                  <a:gd name="T6" fmla="*/ 0 w 12"/>
                  <a:gd name="T7" fmla="*/ 1 h 24"/>
                  <a:gd name="T8" fmla="*/ 0 w 12"/>
                  <a:gd name="T9" fmla="*/ 1 h 24"/>
                  <a:gd name="T10" fmla="*/ 0 w 12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4"/>
                  <a:gd name="T20" fmla="*/ 12 w 12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4">
                    <a:moveTo>
                      <a:pt x="12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23" name="Freeform 96"/>
              <p:cNvSpPr>
                <a:spLocks/>
              </p:cNvSpPr>
              <p:nvPr/>
            </p:nvSpPr>
            <p:spPr bwMode="auto">
              <a:xfrm>
                <a:off x="3215" y="2645"/>
                <a:ext cx="153" cy="8"/>
              </a:xfrm>
              <a:custGeom>
                <a:avLst/>
                <a:gdLst>
                  <a:gd name="T0" fmla="*/ 17 w 458"/>
                  <a:gd name="T1" fmla="*/ 0 h 24"/>
                  <a:gd name="T2" fmla="*/ 17 w 458"/>
                  <a:gd name="T3" fmla="*/ 0 h 24"/>
                  <a:gd name="T4" fmla="*/ 0 w 458"/>
                  <a:gd name="T5" fmla="*/ 0 h 24"/>
                  <a:gd name="T6" fmla="*/ 0 w 458"/>
                  <a:gd name="T7" fmla="*/ 1 h 24"/>
                  <a:gd name="T8" fmla="*/ 17 w 458"/>
                  <a:gd name="T9" fmla="*/ 1 h 24"/>
                  <a:gd name="T10" fmla="*/ 16 w 458"/>
                  <a:gd name="T11" fmla="*/ 1 h 24"/>
                  <a:gd name="T12" fmla="*/ 17 w 458"/>
                  <a:gd name="T13" fmla="*/ 1 h 24"/>
                  <a:gd name="T14" fmla="*/ 17 w 458"/>
                  <a:gd name="T15" fmla="*/ 1 h 24"/>
                  <a:gd name="T16" fmla="*/ 17 w 458"/>
                  <a:gd name="T17" fmla="*/ 0 h 24"/>
                  <a:gd name="T18" fmla="*/ 17 w 458"/>
                  <a:gd name="T19" fmla="*/ 0 h 24"/>
                  <a:gd name="T20" fmla="*/ 17 w 458"/>
                  <a:gd name="T21" fmla="*/ 0 h 24"/>
                  <a:gd name="T22" fmla="*/ 17 w 458"/>
                  <a:gd name="T23" fmla="*/ 0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8"/>
                  <a:gd name="T37" fmla="*/ 0 h 24"/>
                  <a:gd name="T38" fmla="*/ 458 w 458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8" h="24">
                    <a:moveTo>
                      <a:pt x="458" y="6"/>
                    </a:moveTo>
                    <a:lnTo>
                      <a:pt x="446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446" y="24"/>
                    </a:lnTo>
                    <a:lnTo>
                      <a:pt x="435" y="19"/>
                    </a:lnTo>
                    <a:lnTo>
                      <a:pt x="446" y="24"/>
                    </a:lnTo>
                    <a:lnTo>
                      <a:pt x="452" y="24"/>
                    </a:lnTo>
                    <a:lnTo>
                      <a:pt x="458" y="13"/>
                    </a:lnTo>
                    <a:lnTo>
                      <a:pt x="452" y="6"/>
                    </a:lnTo>
                    <a:lnTo>
                      <a:pt x="446" y="0"/>
                    </a:lnTo>
                    <a:lnTo>
                      <a:pt x="45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24" name="Freeform 97"/>
              <p:cNvSpPr>
                <a:spLocks/>
              </p:cNvSpPr>
              <p:nvPr/>
            </p:nvSpPr>
            <p:spPr bwMode="auto">
              <a:xfrm>
                <a:off x="3360" y="2647"/>
                <a:ext cx="40" cy="71"/>
              </a:xfrm>
              <a:custGeom>
                <a:avLst/>
                <a:gdLst>
                  <a:gd name="T0" fmla="*/ 4 w 120"/>
                  <a:gd name="T1" fmla="*/ 8 h 212"/>
                  <a:gd name="T2" fmla="*/ 4 w 120"/>
                  <a:gd name="T3" fmla="*/ 7 h 212"/>
                  <a:gd name="T4" fmla="*/ 1 w 120"/>
                  <a:gd name="T5" fmla="*/ 0 h 212"/>
                  <a:gd name="T6" fmla="*/ 0 w 120"/>
                  <a:gd name="T7" fmla="*/ 0 h 212"/>
                  <a:gd name="T8" fmla="*/ 3 w 120"/>
                  <a:gd name="T9" fmla="*/ 8 h 212"/>
                  <a:gd name="T10" fmla="*/ 4 w 120"/>
                  <a:gd name="T11" fmla="*/ 8 h 2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0"/>
                  <a:gd name="T19" fmla="*/ 0 h 212"/>
                  <a:gd name="T20" fmla="*/ 120 w 120"/>
                  <a:gd name="T21" fmla="*/ 212 h 2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0" h="212">
                    <a:moveTo>
                      <a:pt x="102" y="206"/>
                    </a:moveTo>
                    <a:lnTo>
                      <a:pt x="120" y="199"/>
                    </a:lnTo>
                    <a:lnTo>
                      <a:pt x="23" y="0"/>
                    </a:lnTo>
                    <a:lnTo>
                      <a:pt x="0" y="13"/>
                    </a:lnTo>
                    <a:lnTo>
                      <a:pt x="90" y="212"/>
                    </a:lnTo>
                    <a:lnTo>
                      <a:pt x="102" y="2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25" name="Freeform 98"/>
              <p:cNvSpPr>
                <a:spLocks/>
              </p:cNvSpPr>
              <p:nvPr/>
            </p:nvSpPr>
            <p:spPr bwMode="auto">
              <a:xfrm>
                <a:off x="3390" y="2713"/>
                <a:ext cx="10" cy="6"/>
              </a:xfrm>
              <a:custGeom>
                <a:avLst/>
                <a:gdLst>
                  <a:gd name="T0" fmla="*/ 0 w 30"/>
                  <a:gd name="T1" fmla="*/ 0 h 18"/>
                  <a:gd name="T2" fmla="*/ 0 w 30"/>
                  <a:gd name="T3" fmla="*/ 1 h 18"/>
                  <a:gd name="T4" fmla="*/ 1 w 30"/>
                  <a:gd name="T5" fmla="*/ 1 h 18"/>
                  <a:gd name="T6" fmla="*/ 1 w 30"/>
                  <a:gd name="T7" fmla="*/ 0 h 18"/>
                  <a:gd name="T8" fmla="*/ 1 w 30"/>
                  <a:gd name="T9" fmla="*/ 0 h 18"/>
                  <a:gd name="T10" fmla="*/ 0 w 3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8"/>
                  <a:gd name="T20" fmla="*/ 30 w 3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8">
                    <a:moveTo>
                      <a:pt x="0" y="13"/>
                    </a:moveTo>
                    <a:lnTo>
                      <a:pt x="6" y="18"/>
                    </a:lnTo>
                    <a:lnTo>
                      <a:pt x="17" y="18"/>
                    </a:lnTo>
                    <a:lnTo>
                      <a:pt x="30" y="13"/>
                    </a:lnTo>
                    <a:lnTo>
                      <a:pt x="3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26" name="Freeform 99"/>
              <p:cNvSpPr>
                <a:spLocks/>
              </p:cNvSpPr>
              <p:nvPr/>
            </p:nvSpPr>
            <p:spPr bwMode="auto">
              <a:xfrm>
                <a:off x="3346" y="2657"/>
                <a:ext cx="26" cy="51"/>
              </a:xfrm>
              <a:custGeom>
                <a:avLst/>
                <a:gdLst>
                  <a:gd name="T0" fmla="*/ 0 w 79"/>
                  <a:gd name="T1" fmla="*/ 0 h 152"/>
                  <a:gd name="T2" fmla="*/ 0 w 79"/>
                  <a:gd name="T3" fmla="*/ 6 h 152"/>
                  <a:gd name="T4" fmla="*/ 3 w 79"/>
                  <a:gd name="T5" fmla="*/ 6 h 152"/>
                  <a:gd name="T6" fmla="*/ 0 w 79"/>
                  <a:gd name="T7" fmla="*/ 0 h 1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9"/>
                  <a:gd name="T13" fmla="*/ 0 h 152"/>
                  <a:gd name="T14" fmla="*/ 79 w 79"/>
                  <a:gd name="T15" fmla="*/ 152 h 1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9" h="152">
                    <a:moveTo>
                      <a:pt x="0" y="0"/>
                    </a:moveTo>
                    <a:lnTo>
                      <a:pt x="0" y="152"/>
                    </a:lnTo>
                    <a:lnTo>
                      <a:pt x="79" y="1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27" name="Freeform 100"/>
              <p:cNvSpPr>
                <a:spLocks/>
              </p:cNvSpPr>
              <p:nvPr/>
            </p:nvSpPr>
            <p:spPr bwMode="auto">
              <a:xfrm>
                <a:off x="3346" y="2657"/>
                <a:ext cx="26" cy="51"/>
              </a:xfrm>
              <a:custGeom>
                <a:avLst/>
                <a:gdLst>
                  <a:gd name="T0" fmla="*/ 0 w 79"/>
                  <a:gd name="T1" fmla="*/ 0 h 152"/>
                  <a:gd name="T2" fmla="*/ 0 w 79"/>
                  <a:gd name="T3" fmla="*/ 6 h 152"/>
                  <a:gd name="T4" fmla="*/ 3 w 79"/>
                  <a:gd name="T5" fmla="*/ 6 h 152"/>
                  <a:gd name="T6" fmla="*/ 0 w 79"/>
                  <a:gd name="T7" fmla="*/ 0 h 1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9"/>
                  <a:gd name="T13" fmla="*/ 0 h 152"/>
                  <a:gd name="T14" fmla="*/ 79 w 79"/>
                  <a:gd name="T15" fmla="*/ 152 h 1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9" h="152">
                    <a:moveTo>
                      <a:pt x="0" y="0"/>
                    </a:moveTo>
                    <a:lnTo>
                      <a:pt x="0" y="152"/>
                    </a:lnTo>
                    <a:lnTo>
                      <a:pt x="79" y="15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28" name="Freeform 101"/>
              <p:cNvSpPr>
                <a:spLocks/>
              </p:cNvSpPr>
              <p:nvPr/>
            </p:nvSpPr>
            <p:spPr bwMode="auto">
              <a:xfrm>
                <a:off x="3233" y="2655"/>
                <a:ext cx="30" cy="56"/>
              </a:xfrm>
              <a:custGeom>
                <a:avLst/>
                <a:gdLst>
                  <a:gd name="T0" fmla="*/ 3 w 91"/>
                  <a:gd name="T1" fmla="*/ 5 h 169"/>
                  <a:gd name="T2" fmla="*/ 3 w 91"/>
                  <a:gd name="T3" fmla="*/ 6 h 169"/>
                  <a:gd name="T4" fmla="*/ 1 w 91"/>
                  <a:gd name="T5" fmla="*/ 0 h 169"/>
                  <a:gd name="T6" fmla="*/ 0 w 91"/>
                  <a:gd name="T7" fmla="*/ 0 h 169"/>
                  <a:gd name="T8" fmla="*/ 2 w 91"/>
                  <a:gd name="T9" fmla="*/ 6 h 169"/>
                  <a:gd name="T10" fmla="*/ 3 w 91"/>
                  <a:gd name="T11" fmla="*/ 6 h 169"/>
                  <a:gd name="T12" fmla="*/ 2 w 91"/>
                  <a:gd name="T13" fmla="*/ 6 h 169"/>
                  <a:gd name="T14" fmla="*/ 3 w 91"/>
                  <a:gd name="T15" fmla="*/ 6 h 169"/>
                  <a:gd name="T16" fmla="*/ 3 w 91"/>
                  <a:gd name="T17" fmla="*/ 6 h 169"/>
                  <a:gd name="T18" fmla="*/ 3 w 91"/>
                  <a:gd name="T19" fmla="*/ 6 h 169"/>
                  <a:gd name="T20" fmla="*/ 3 w 91"/>
                  <a:gd name="T21" fmla="*/ 6 h 169"/>
                  <a:gd name="T22" fmla="*/ 3 w 91"/>
                  <a:gd name="T23" fmla="*/ 5 h 1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"/>
                  <a:gd name="T37" fmla="*/ 0 h 169"/>
                  <a:gd name="T38" fmla="*/ 91 w 91"/>
                  <a:gd name="T39" fmla="*/ 169 h 16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" h="169">
                    <a:moveTo>
                      <a:pt x="78" y="145"/>
                    </a:moveTo>
                    <a:lnTo>
                      <a:pt x="91" y="150"/>
                    </a:lnTo>
                    <a:lnTo>
                      <a:pt x="24" y="0"/>
                    </a:lnTo>
                    <a:lnTo>
                      <a:pt x="0" y="13"/>
                    </a:lnTo>
                    <a:lnTo>
                      <a:pt x="67" y="163"/>
                    </a:lnTo>
                    <a:lnTo>
                      <a:pt x="78" y="169"/>
                    </a:lnTo>
                    <a:lnTo>
                      <a:pt x="67" y="163"/>
                    </a:lnTo>
                    <a:lnTo>
                      <a:pt x="73" y="169"/>
                    </a:lnTo>
                    <a:lnTo>
                      <a:pt x="84" y="169"/>
                    </a:lnTo>
                    <a:lnTo>
                      <a:pt x="91" y="163"/>
                    </a:lnTo>
                    <a:lnTo>
                      <a:pt x="91" y="150"/>
                    </a:lnTo>
                    <a:lnTo>
                      <a:pt x="78" y="1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29" name="Freeform 102"/>
              <p:cNvSpPr>
                <a:spLocks/>
              </p:cNvSpPr>
              <p:nvPr/>
            </p:nvSpPr>
            <p:spPr bwMode="auto">
              <a:xfrm>
                <a:off x="3259" y="2703"/>
                <a:ext cx="115" cy="8"/>
              </a:xfrm>
              <a:custGeom>
                <a:avLst/>
                <a:gdLst>
                  <a:gd name="T0" fmla="*/ 12 w 344"/>
                  <a:gd name="T1" fmla="*/ 1 h 24"/>
                  <a:gd name="T2" fmla="*/ 12 w 344"/>
                  <a:gd name="T3" fmla="*/ 0 h 24"/>
                  <a:gd name="T4" fmla="*/ 0 w 344"/>
                  <a:gd name="T5" fmla="*/ 0 h 24"/>
                  <a:gd name="T6" fmla="*/ 0 w 344"/>
                  <a:gd name="T7" fmla="*/ 1 h 24"/>
                  <a:gd name="T8" fmla="*/ 12 w 344"/>
                  <a:gd name="T9" fmla="*/ 1 h 24"/>
                  <a:gd name="T10" fmla="*/ 13 w 344"/>
                  <a:gd name="T11" fmla="*/ 0 h 24"/>
                  <a:gd name="T12" fmla="*/ 12 w 344"/>
                  <a:gd name="T13" fmla="*/ 1 h 24"/>
                  <a:gd name="T14" fmla="*/ 13 w 344"/>
                  <a:gd name="T15" fmla="*/ 1 h 24"/>
                  <a:gd name="T16" fmla="*/ 13 w 344"/>
                  <a:gd name="T17" fmla="*/ 0 h 24"/>
                  <a:gd name="T18" fmla="*/ 13 w 344"/>
                  <a:gd name="T19" fmla="*/ 0 h 24"/>
                  <a:gd name="T20" fmla="*/ 12 w 344"/>
                  <a:gd name="T21" fmla="*/ 0 h 24"/>
                  <a:gd name="T22" fmla="*/ 12 w 344"/>
                  <a:gd name="T23" fmla="*/ 1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4"/>
                  <a:gd name="T37" fmla="*/ 0 h 24"/>
                  <a:gd name="T38" fmla="*/ 344 w 344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4" h="24">
                    <a:moveTo>
                      <a:pt x="320" y="18"/>
                    </a:moveTo>
                    <a:lnTo>
                      <a:pt x="333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333" y="24"/>
                    </a:lnTo>
                    <a:lnTo>
                      <a:pt x="344" y="5"/>
                    </a:lnTo>
                    <a:lnTo>
                      <a:pt x="333" y="24"/>
                    </a:lnTo>
                    <a:lnTo>
                      <a:pt x="344" y="24"/>
                    </a:lnTo>
                    <a:lnTo>
                      <a:pt x="344" y="13"/>
                    </a:lnTo>
                    <a:lnTo>
                      <a:pt x="344" y="5"/>
                    </a:lnTo>
                    <a:lnTo>
                      <a:pt x="333" y="0"/>
                    </a:lnTo>
                    <a:lnTo>
                      <a:pt x="32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30" name="Freeform 103"/>
              <p:cNvSpPr>
                <a:spLocks/>
              </p:cNvSpPr>
              <p:nvPr/>
            </p:nvSpPr>
            <p:spPr bwMode="auto">
              <a:xfrm>
                <a:off x="3344" y="2653"/>
                <a:ext cx="30" cy="56"/>
              </a:xfrm>
              <a:custGeom>
                <a:avLst/>
                <a:gdLst>
                  <a:gd name="T0" fmla="*/ 0 w 90"/>
                  <a:gd name="T1" fmla="*/ 1 h 169"/>
                  <a:gd name="T2" fmla="*/ 0 w 90"/>
                  <a:gd name="T3" fmla="*/ 1 h 169"/>
                  <a:gd name="T4" fmla="*/ 2 w 90"/>
                  <a:gd name="T5" fmla="*/ 6 h 169"/>
                  <a:gd name="T6" fmla="*/ 3 w 90"/>
                  <a:gd name="T7" fmla="*/ 6 h 169"/>
                  <a:gd name="T8" fmla="*/ 1 w 90"/>
                  <a:gd name="T9" fmla="*/ 0 h 169"/>
                  <a:gd name="T10" fmla="*/ 0 w 90"/>
                  <a:gd name="T11" fmla="*/ 0 h 169"/>
                  <a:gd name="T12" fmla="*/ 1 w 90"/>
                  <a:gd name="T13" fmla="*/ 0 h 169"/>
                  <a:gd name="T14" fmla="*/ 1 w 90"/>
                  <a:gd name="T15" fmla="*/ 0 h 169"/>
                  <a:gd name="T16" fmla="*/ 0 w 90"/>
                  <a:gd name="T17" fmla="*/ 0 h 169"/>
                  <a:gd name="T18" fmla="*/ 0 w 90"/>
                  <a:gd name="T19" fmla="*/ 0 h 169"/>
                  <a:gd name="T20" fmla="*/ 0 w 90"/>
                  <a:gd name="T21" fmla="*/ 1 h 169"/>
                  <a:gd name="T22" fmla="*/ 0 w 90"/>
                  <a:gd name="T23" fmla="*/ 1 h 1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0"/>
                  <a:gd name="T37" fmla="*/ 0 h 169"/>
                  <a:gd name="T38" fmla="*/ 90 w 90"/>
                  <a:gd name="T39" fmla="*/ 169 h 16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0" h="169">
                    <a:moveTo>
                      <a:pt x="12" y="25"/>
                    </a:moveTo>
                    <a:lnTo>
                      <a:pt x="0" y="19"/>
                    </a:lnTo>
                    <a:lnTo>
                      <a:pt x="66" y="169"/>
                    </a:lnTo>
                    <a:lnTo>
                      <a:pt x="90" y="156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31" name="Freeform 104"/>
              <p:cNvSpPr>
                <a:spLocks/>
              </p:cNvSpPr>
              <p:nvPr/>
            </p:nvSpPr>
            <p:spPr bwMode="auto">
              <a:xfrm>
                <a:off x="3233" y="2653"/>
                <a:ext cx="115" cy="8"/>
              </a:xfrm>
              <a:custGeom>
                <a:avLst/>
                <a:gdLst>
                  <a:gd name="T0" fmla="*/ 1 w 344"/>
                  <a:gd name="T1" fmla="*/ 0 h 25"/>
                  <a:gd name="T2" fmla="*/ 0 w 344"/>
                  <a:gd name="T3" fmla="*/ 1 h 25"/>
                  <a:gd name="T4" fmla="*/ 13 w 344"/>
                  <a:gd name="T5" fmla="*/ 1 h 25"/>
                  <a:gd name="T6" fmla="*/ 13 w 344"/>
                  <a:gd name="T7" fmla="*/ 0 h 25"/>
                  <a:gd name="T8" fmla="*/ 0 w 344"/>
                  <a:gd name="T9" fmla="*/ 0 h 25"/>
                  <a:gd name="T10" fmla="*/ 0 w 344"/>
                  <a:gd name="T11" fmla="*/ 1 h 25"/>
                  <a:gd name="T12" fmla="*/ 0 w 344"/>
                  <a:gd name="T13" fmla="*/ 0 h 25"/>
                  <a:gd name="T14" fmla="*/ 0 w 344"/>
                  <a:gd name="T15" fmla="*/ 0 h 25"/>
                  <a:gd name="T16" fmla="*/ 0 w 344"/>
                  <a:gd name="T17" fmla="*/ 0 h 25"/>
                  <a:gd name="T18" fmla="*/ 0 w 344"/>
                  <a:gd name="T19" fmla="*/ 1 h 25"/>
                  <a:gd name="T20" fmla="*/ 0 w 344"/>
                  <a:gd name="T21" fmla="*/ 1 h 25"/>
                  <a:gd name="T22" fmla="*/ 1 w 344"/>
                  <a:gd name="T23" fmla="*/ 0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4"/>
                  <a:gd name="T37" fmla="*/ 0 h 25"/>
                  <a:gd name="T38" fmla="*/ 344 w 344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4" h="25">
                    <a:moveTo>
                      <a:pt x="24" y="6"/>
                    </a:moveTo>
                    <a:lnTo>
                      <a:pt x="12" y="25"/>
                    </a:lnTo>
                    <a:lnTo>
                      <a:pt x="344" y="25"/>
                    </a:lnTo>
                    <a:lnTo>
                      <a:pt x="344" y="0"/>
                    </a:lnTo>
                    <a:lnTo>
                      <a:pt x="12" y="0"/>
                    </a:lnTo>
                    <a:lnTo>
                      <a:pt x="0" y="19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0" y="12"/>
                    </a:lnTo>
                    <a:lnTo>
                      <a:pt x="7" y="19"/>
                    </a:lnTo>
                    <a:lnTo>
                      <a:pt x="12" y="25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32" name="Rectangle 105"/>
              <p:cNvSpPr>
                <a:spLocks noChangeArrowheads="1"/>
              </p:cNvSpPr>
              <p:nvPr/>
            </p:nvSpPr>
            <p:spPr bwMode="auto">
              <a:xfrm>
                <a:off x="3257" y="2802"/>
                <a:ext cx="117" cy="253"/>
              </a:xfrm>
              <a:prstGeom prst="rect">
                <a:avLst/>
              </a:prstGeom>
              <a:solidFill>
                <a:srgbClr val="A6A6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433" name="Freeform 106"/>
              <p:cNvSpPr>
                <a:spLocks/>
              </p:cNvSpPr>
              <p:nvPr/>
            </p:nvSpPr>
            <p:spPr bwMode="auto">
              <a:xfrm>
                <a:off x="3233" y="2748"/>
                <a:ext cx="24" cy="307"/>
              </a:xfrm>
              <a:custGeom>
                <a:avLst/>
                <a:gdLst>
                  <a:gd name="T0" fmla="*/ 0 w 73"/>
                  <a:gd name="T1" fmla="*/ 0 h 921"/>
                  <a:gd name="T2" fmla="*/ 3 w 73"/>
                  <a:gd name="T3" fmla="*/ 6 h 921"/>
                  <a:gd name="T4" fmla="*/ 3 w 73"/>
                  <a:gd name="T5" fmla="*/ 34 h 921"/>
                  <a:gd name="T6" fmla="*/ 0 w 73"/>
                  <a:gd name="T7" fmla="*/ 28 h 921"/>
                  <a:gd name="T8" fmla="*/ 0 w 73"/>
                  <a:gd name="T9" fmla="*/ 0 h 9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921"/>
                  <a:gd name="T17" fmla="*/ 73 w 73"/>
                  <a:gd name="T18" fmla="*/ 921 h 9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921">
                    <a:moveTo>
                      <a:pt x="0" y="0"/>
                    </a:moveTo>
                    <a:lnTo>
                      <a:pt x="73" y="163"/>
                    </a:lnTo>
                    <a:lnTo>
                      <a:pt x="73" y="921"/>
                    </a:lnTo>
                    <a:lnTo>
                      <a:pt x="0" y="7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34" name="Freeform 107"/>
              <p:cNvSpPr>
                <a:spLocks/>
              </p:cNvSpPr>
              <p:nvPr/>
            </p:nvSpPr>
            <p:spPr bwMode="auto">
              <a:xfrm>
                <a:off x="3233" y="2748"/>
                <a:ext cx="141" cy="54"/>
              </a:xfrm>
              <a:custGeom>
                <a:avLst/>
                <a:gdLst>
                  <a:gd name="T0" fmla="*/ 0 w 422"/>
                  <a:gd name="T1" fmla="*/ 0 h 163"/>
                  <a:gd name="T2" fmla="*/ 3 w 422"/>
                  <a:gd name="T3" fmla="*/ 6 h 163"/>
                  <a:gd name="T4" fmla="*/ 16 w 422"/>
                  <a:gd name="T5" fmla="*/ 6 h 163"/>
                  <a:gd name="T6" fmla="*/ 13 w 422"/>
                  <a:gd name="T7" fmla="*/ 0 h 163"/>
                  <a:gd name="T8" fmla="*/ 0 w 422"/>
                  <a:gd name="T9" fmla="*/ 0 h 1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2"/>
                  <a:gd name="T16" fmla="*/ 0 h 163"/>
                  <a:gd name="T17" fmla="*/ 422 w 422"/>
                  <a:gd name="T18" fmla="*/ 163 h 1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2" h="163">
                    <a:moveTo>
                      <a:pt x="0" y="0"/>
                    </a:moveTo>
                    <a:lnTo>
                      <a:pt x="73" y="163"/>
                    </a:lnTo>
                    <a:lnTo>
                      <a:pt x="422" y="163"/>
                    </a:lnTo>
                    <a:lnTo>
                      <a:pt x="3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35" name="Freeform 108"/>
              <p:cNvSpPr>
                <a:spLocks/>
              </p:cNvSpPr>
              <p:nvPr/>
            </p:nvSpPr>
            <p:spPr bwMode="auto">
              <a:xfrm>
                <a:off x="3247" y="2711"/>
                <a:ext cx="153" cy="8"/>
              </a:xfrm>
              <a:custGeom>
                <a:avLst/>
                <a:gdLst>
                  <a:gd name="T0" fmla="*/ 17 w 458"/>
                  <a:gd name="T1" fmla="*/ 0 h 24"/>
                  <a:gd name="T2" fmla="*/ 16 w 458"/>
                  <a:gd name="T3" fmla="*/ 0 h 24"/>
                  <a:gd name="T4" fmla="*/ 0 w 458"/>
                  <a:gd name="T5" fmla="*/ 0 h 24"/>
                  <a:gd name="T6" fmla="*/ 0 w 458"/>
                  <a:gd name="T7" fmla="*/ 1 h 24"/>
                  <a:gd name="T8" fmla="*/ 16 w 458"/>
                  <a:gd name="T9" fmla="*/ 1 h 24"/>
                  <a:gd name="T10" fmla="*/ 16 w 458"/>
                  <a:gd name="T11" fmla="*/ 0 h 24"/>
                  <a:gd name="T12" fmla="*/ 16 w 458"/>
                  <a:gd name="T13" fmla="*/ 1 h 24"/>
                  <a:gd name="T14" fmla="*/ 17 w 458"/>
                  <a:gd name="T15" fmla="*/ 1 h 24"/>
                  <a:gd name="T16" fmla="*/ 17 w 458"/>
                  <a:gd name="T17" fmla="*/ 0 h 24"/>
                  <a:gd name="T18" fmla="*/ 17 w 458"/>
                  <a:gd name="T19" fmla="*/ 0 h 24"/>
                  <a:gd name="T20" fmla="*/ 16 w 458"/>
                  <a:gd name="T21" fmla="*/ 0 h 24"/>
                  <a:gd name="T22" fmla="*/ 17 w 458"/>
                  <a:gd name="T23" fmla="*/ 0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8"/>
                  <a:gd name="T37" fmla="*/ 0 h 24"/>
                  <a:gd name="T38" fmla="*/ 458 w 458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8" h="24">
                    <a:moveTo>
                      <a:pt x="458" y="13"/>
                    </a:moveTo>
                    <a:lnTo>
                      <a:pt x="44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440" y="24"/>
                    </a:lnTo>
                    <a:lnTo>
                      <a:pt x="428" y="13"/>
                    </a:lnTo>
                    <a:lnTo>
                      <a:pt x="440" y="24"/>
                    </a:lnTo>
                    <a:lnTo>
                      <a:pt x="452" y="24"/>
                    </a:lnTo>
                    <a:lnTo>
                      <a:pt x="458" y="13"/>
                    </a:lnTo>
                    <a:lnTo>
                      <a:pt x="452" y="6"/>
                    </a:lnTo>
                    <a:lnTo>
                      <a:pt x="440" y="0"/>
                    </a:lnTo>
                    <a:lnTo>
                      <a:pt x="45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36" name="Freeform 109"/>
              <p:cNvSpPr>
                <a:spLocks/>
              </p:cNvSpPr>
              <p:nvPr/>
            </p:nvSpPr>
            <p:spPr bwMode="auto">
              <a:xfrm>
                <a:off x="3390" y="2716"/>
                <a:ext cx="10" cy="372"/>
              </a:xfrm>
              <a:custGeom>
                <a:avLst/>
                <a:gdLst>
                  <a:gd name="T0" fmla="*/ 0 w 30"/>
                  <a:gd name="T1" fmla="*/ 41 h 1118"/>
                  <a:gd name="T2" fmla="*/ 1 w 30"/>
                  <a:gd name="T3" fmla="*/ 41 h 1118"/>
                  <a:gd name="T4" fmla="*/ 1 w 30"/>
                  <a:gd name="T5" fmla="*/ 0 h 1118"/>
                  <a:gd name="T6" fmla="*/ 0 w 30"/>
                  <a:gd name="T7" fmla="*/ 0 h 1118"/>
                  <a:gd name="T8" fmla="*/ 0 w 30"/>
                  <a:gd name="T9" fmla="*/ 41 h 1118"/>
                  <a:gd name="T10" fmla="*/ 0 w 30"/>
                  <a:gd name="T11" fmla="*/ 40 h 1118"/>
                  <a:gd name="T12" fmla="*/ 0 w 30"/>
                  <a:gd name="T13" fmla="*/ 41 h 1118"/>
                  <a:gd name="T14" fmla="*/ 0 w 30"/>
                  <a:gd name="T15" fmla="*/ 41 h 1118"/>
                  <a:gd name="T16" fmla="*/ 0 w 30"/>
                  <a:gd name="T17" fmla="*/ 41 h 1118"/>
                  <a:gd name="T18" fmla="*/ 1 w 30"/>
                  <a:gd name="T19" fmla="*/ 41 h 1118"/>
                  <a:gd name="T20" fmla="*/ 1 w 30"/>
                  <a:gd name="T21" fmla="*/ 41 h 1118"/>
                  <a:gd name="T22" fmla="*/ 0 w 30"/>
                  <a:gd name="T23" fmla="*/ 41 h 11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"/>
                  <a:gd name="T37" fmla="*/ 0 h 1118"/>
                  <a:gd name="T38" fmla="*/ 30 w 30"/>
                  <a:gd name="T39" fmla="*/ 1118 h 11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" h="1118">
                    <a:moveTo>
                      <a:pt x="12" y="1118"/>
                    </a:moveTo>
                    <a:lnTo>
                      <a:pt x="30" y="1107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1107"/>
                    </a:lnTo>
                    <a:lnTo>
                      <a:pt x="12" y="1095"/>
                    </a:lnTo>
                    <a:lnTo>
                      <a:pt x="0" y="1107"/>
                    </a:lnTo>
                    <a:lnTo>
                      <a:pt x="6" y="1118"/>
                    </a:lnTo>
                    <a:lnTo>
                      <a:pt x="12" y="1118"/>
                    </a:lnTo>
                    <a:lnTo>
                      <a:pt x="24" y="1118"/>
                    </a:lnTo>
                    <a:lnTo>
                      <a:pt x="30" y="1107"/>
                    </a:lnTo>
                    <a:lnTo>
                      <a:pt x="12" y="11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37" name="Freeform 110"/>
              <p:cNvSpPr>
                <a:spLocks/>
              </p:cNvSpPr>
              <p:nvPr/>
            </p:nvSpPr>
            <p:spPr bwMode="auto">
              <a:xfrm>
                <a:off x="3243" y="3081"/>
                <a:ext cx="151" cy="7"/>
              </a:xfrm>
              <a:custGeom>
                <a:avLst/>
                <a:gdLst>
                  <a:gd name="T0" fmla="*/ 0 w 453"/>
                  <a:gd name="T1" fmla="*/ 0 h 23"/>
                  <a:gd name="T2" fmla="*/ 0 w 453"/>
                  <a:gd name="T3" fmla="*/ 1 h 23"/>
                  <a:gd name="T4" fmla="*/ 17 w 453"/>
                  <a:gd name="T5" fmla="*/ 1 h 23"/>
                  <a:gd name="T6" fmla="*/ 17 w 453"/>
                  <a:gd name="T7" fmla="*/ 0 h 23"/>
                  <a:gd name="T8" fmla="*/ 0 w 453"/>
                  <a:gd name="T9" fmla="*/ 0 h 23"/>
                  <a:gd name="T10" fmla="*/ 1 w 453"/>
                  <a:gd name="T11" fmla="*/ 0 h 23"/>
                  <a:gd name="T12" fmla="*/ 0 w 453"/>
                  <a:gd name="T13" fmla="*/ 0 h 23"/>
                  <a:gd name="T14" fmla="*/ 0 w 453"/>
                  <a:gd name="T15" fmla="*/ 0 h 23"/>
                  <a:gd name="T16" fmla="*/ 0 w 453"/>
                  <a:gd name="T17" fmla="*/ 0 h 23"/>
                  <a:gd name="T18" fmla="*/ 0 w 453"/>
                  <a:gd name="T19" fmla="*/ 1 h 23"/>
                  <a:gd name="T20" fmla="*/ 0 w 453"/>
                  <a:gd name="T21" fmla="*/ 1 h 23"/>
                  <a:gd name="T22" fmla="*/ 0 w 453"/>
                  <a:gd name="T23" fmla="*/ 0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3"/>
                  <a:gd name="T37" fmla="*/ 0 h 23"/>
                  <a:gd name="T38" fmla="*/ 453 w 453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3" h="23">
                    <a:moveTo>
                      <a:pt x="0" y="12"/>
                    </a:moveTo>
                    <a:lnTo>
                      <a:pt x="13" y="23"/>
                    </a:lnTo>
                    <a:lnTo>
                      <a:pt x="453" y="23"/>
                    </a:lnTo>
                    <a:lnTo>
                      <a:pt x="453" y="0"/>
                    </a:lnTo>
                    <a:lnTo>
                      <a:pt x="13" y="0"/>
                    </a:lnTo>
                    <a:lnTo>
                      <a:pt x="24" y="12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23"/>
                    </a:lnTo>
                    <a:lnTo>
                      <a:pt x="13" y="2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38" name="Freeform 111"/>
              <p:cNvSpPr>
                <a:spLocks/>
              </p:cNvSpPr>
              <p:nvPr/>
            </p:nvSpPr>
            <p:spPr bwMode="auto">
              <a:xfrm>
                <a:off x="3243" y="2711"/>
                <a:ext cx="8" cy="374"/>
              </a:xfrm>
              <a:custGeom>
                <a:avLst/>
                <a:gdLst>
                  <a:gd name="T0" fmla="*/ 0 w 24"/>
                  <a:gd name="T1" fmla="*/ 0 h 1120"/>
                  <a:gd name="T2" fmla="*/ 0 w 24"/>
                  <a:gd name="T3" fmla="*/ 0 h 1120"/>
                  <a:gd name="T4" fmla="*/ 0 w 24"/>
                  <a:gd name="T5" fmla="*/ 42 h 1120"/>
                  <a:gd name="T6" fmla="*/ 1 w 24"/>
                  <a:gd name="T7" fmla="*/ 42 h 1120"/>
                  <a:gd name="T8" fmla="*/ 1 w 24"/>
                  <a:gd name="T9" fmla="*/ 0 h 1120"/>
                  <a:gd name="T10" fmla="*/ 0 w 24"/>
                  <a:gd name="T11" fmla="*/ 1 h 1120"/>
                  <a:gd name="T12" fmla="*/ 1 w 24"/>
                  <a:gd name="T13" fmla="*/ 0 h 1120"/>
                  <a:gd name="T14" fmla="*/ 1 w 24"/>
                  <a:gd name="T15" fmla="*/ 0 h 1120"/>
                  <a:gd name="T16" fmla="*/ 0 w 24"/>
                  <a:gd name="T17" fmla="*/ 0 h 1120"/>
                  <a:gd name="T18" fmla="*/ 0 w 24"/>
                  <a:gd name="T19" fmla="*/ 0 h 1120"/>
                  <a:gd name="T20" fmla="*/ 0 w 24"/>
                  <a:gd name="T21" fmla="*/ 0 h 1120"/>
                  <a:gd name="T22" fmla="*/ 0 w 24"/>
                  <a:gd name="T23" fmla="*/ 0 h 11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1120"/>
                  <a:gd name="T38" fmla="*/ 24 w 24"/>
                  <a:gd name="T39" fmla="*/ 1120 h 11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1120">
                    <a:moveTo>
                      <a:pt x="13" y="0"/>
                    </a:moveTo>
                    <a:lnTo>
                      <a:pt x="0" y="13"/>
                    </a:lnTo>
                    <a:lnTo>
                      <a:pt x="0" y="1120"/>
                    </a:lnTo>
                    <a:lnTo>
                      <a:pt x="24" y="1120"/>
                    </a:lnTo>
                    <a:lnTo>
                      <a:pt x="24" y="13"/>
                    </a:lnTo>
                    <a:lnTo>
                      <a:pt x="13" y="24"/>
                    </a:lnTo>
                    <a:lnTo>
                      <a:pt x="24" y="13"/>
                    </a:lnTo>
                    <a:lnTo>
                      <a:pt x="18" y="6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39" name="Freeform 112"/>
              <p:cNvSpPr>
                <a:spLocks/>
              </p:cNvSpPr>
              <p:nvPr/>
            </p:nvSpPr>
            <p:spPr bwMode="auto">
              <a:xfrm>
                <a:off x="3247" y="2790"/>
                <a:ext cx="14" cy="10"/>
              </a:xfrm>
              <a:custGeom>
                <a:avLst/>
                <a:gdLst>
                  <a:gd name="T0" fmla="*/ 0 w 41"/>
                  <a:gd name="T1" fmla="*/ 1 h 30"/>
                  <a:gd name="T2" fmla="*/ 0 w 41"/>
                  <a:gd name="T3" fmla="*/ 1 h 30"/>
                  <a:gd name="T4" fmla="*/ 1 w 41"/>
                  <a:gd name="T5" fmla="*/ 1 h 30"/>
                  <a:gd name="T6" fmla="*/ 2 w 41"/>
                  <a:gd name="T7" fmla="*/ 1 h 30"/>
                  <a:gd name="T8" fmla="*/ 2 w 41"/>
                  <a:gd name="T9" fmla="*/ 0 h 30"/>
                  <a:gd name="T10" fmla="*/ 0 w 41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30"/>
                  <a:gd name="T20" fmla="*/ 41 w 41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30">
                    <a:moveTo>
                      <a:pt x="0" y="18"/>
                    </a:moveTo>
                    <a:lnTo>
                      <a:pt x="11" y="30"/>
                    </a:lnTo>
                    <a:lnTo>
                      <a:pt x="30" y="30"/>
                    </a:lnTo>
                    <a:lnTo>
                      <a:pt x="41" y="18"/>
                    </a:lnTo>
                    <a:lnTo>
                      <a:pt x="4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40" name="Freeform 113"/>
              <p:cNvSpPr>
                <a:spLocks/>
              </p:cNvSpPr>
              <p:nvPr/>
            </p:nvSpPr>
            <p:spPr bwMode="auto">
              <a:xfrm>
                <a:off x="3221" y="2729"/>
                <a:ext cx="40" cy="67"/>
              </a:xfrm>
              <a:custGeom>
                <a:avLst/>
                <a:gdLst>
                  <a:gd name="T0" fmla="*/ 1 w 120"/>
                  <a:gd name="T1" fmla="*/ 0 h 199"/>
                  <a:gd name="T2" fmla="*/ 0 w 120"/>
                  <a:gd name="T3" fmla="*/ 1 h 199"/>
                  <a:gd name="T4" fmla="*/ 3 w 120"/>
                  <a:gd name="T5" fmla="*/ 8 h 199"/>
                  <a:gd name="T6" fmla="*/ 4 w 120"/>
                  <a:gd name="T7" fmla="*/ 7 h 199"/>
                  <a:gd name="T8" fmla="*/ 2 w 120"/>
                  <a:gd name="T9" fmla="*/ 0 h 199"/>
                  <a:gd name="T10" fmla="*/ 1 w 120"/>
                  <a:gd name="T11" fmla="*/ 0 h 1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0"/>
                  <a:gd name="T19" fmla="*/ 0 h 199"/>
                  <a:gd name="T20" fmla="*/ 120 w 120"/>
                  <a:gd name="T21" fmla="*/ 199 h 1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0" h="199">
                    <a:moveTo>
                      <a:pt x="18" y="12"/>
                    </a:moveTo>
                    <a:lnTo>
                      <a:pt x="0" y="19"/>
                    </a:lnTo>
                    <a:lnTo>
                      <a:pt x="79" y="199"/>
                    </a:lnTo>
                    <a:lnTo>
                      <a:pt x="120" y="181"/>
                    </a:lnTo>
                    <a:lnTo>
                      <a:pt x="43" y="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41" name="Freeform 114"/>
              <p:cNvSpPr>
                <a:spLocks/>
              </p:cNvSpPr>
              <p:nvPr/>
            </p:nvSpPr>
            <p:spPr bwMode="auto">
              <a:xfrm>
                <a:off x="3221" y="2726"/>
                <a:ext cx="14" cy="10"/>
              </a:xfrm>
              <a:custGeom>
                <a:avLst/>
                <a:gdLst>
                  <a:gd name="T0" fmla="*/ 2 w 43"/>
                  <a:gd name="T1" fmla="*/ 0 h 30"/>
                  <a:gd name="T2" fmla="*/ 1 w 43"/>
                  <a:gd name="T3" fmla="*/ 0 h 30"/>
                  <a:gd name="T4" fmla="*/ 0 w 43"/>
                  <a:gd name="T5" fmla="*/ 0 h 30"/>
                  <a:gd name="T6" fmla="*/ 0 w 43"/>
                  <a:gd name="T7" fmla="*/ 0 h 30"/>
                  <a:gd name="T8" fmla="*/ 0 w 43"/>
                  <a:gd name="T9" fmla="*/ 1 h 30"/>
                  <a:gd name="T10" fmla="*/ 2 w 43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30"/>
                  <a:gd name="T20" fmla="*/ 43 w 4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30">
                    <a:moveTo>
                      <a:pt x="43" y="11"/>
                    </a:moveTo>
                    <a:lnTo>
                      <a:pt x="30" y="0"/>
                    </a:lnTo>
                    <a:lnTo>
                      <a:pt x="13" y="0"/>
                    </a:lnTo>
                    <a:lnTo>
                      <a:pt x="0" y="11"/>
                    </a:lnTo>
                    <a:lnTo>
                      <a:pt x="0" y="30"/>
                    </a:lnTo>
                    <a:lnTo>
                      <a:pt x="43" y="11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42" name="Freeform 115"/>
              <p:cNvSpPr>
                <a:spLocks/>
              </p:cNvSpPr>
              <p:nvPr/>
            </p:nvSpPr>
            <p:spPr bwMode="auto">
              <a:xfrm>
                <a:off x="3378" y="2794"/>
                <a:ext cx="8" cy="16"/>
              </a:xfrm>
              <a:custGeom>
                <a:avLst/>
                <a:gdLst>
                  <a:gd name="T0" fmla="*/ 0 w 24"/>
                  <a:gd name="T1" fmla="*/ 2 h 48"/>
                  <a:gd name="T2" fmla="*/ 1 w 24"/>
                  <a:gd name="T3" fmla="*/ 2 h 48"/>
                  <a:gd name="T4" fmla="*/ 1 w 24"/>
                  <a:gd name="T5" fmla="*/ 1 h 48"/>
                  <a:gd name="T6" fmla="*/ 1 w 24"/>
                  <a:gd name="T7" fmla="*/ 0 h 48"/>
                  <a:gd name="T8" fmla="*/ 0 w 24"/>
                  <a:gd name="T9" fmla="*/ 0 h 48"/>
                  <a:gd name="T10" fmla="*/ 0 w 24"/>
                  <a:gd name="T11" fmla="*/ 2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48"/>
                  <a:gd name="T20" fmla="*/ 24 w 24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48">
                    <a:moveTo>
                      <a:pt x="0" y="48"/>
                    </a:moveTo>
                    <a:lnTo>
                      <a:pt x="18" y="42"/>
                    </a:lnTo>
                    <a:lnTo>
                      <a:pt x="24" y="25"/>
                    </a:lnTo>
                    <a:lnTo>
                      <a:pt x="18" y="6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43" name="Freeform 116"/>
              <p:cNvSpPr>
                <a:spLocks/>
              </p:cNvSpPr>
              <p:nvPr/>
            </p:nvSpPr>
            <p:spPr bwMode="auto">
              <a:xfrm>
                <a:off x="3251" y="2794"/>
                <a:ext cx="127" cy="16"/>
              </a:xfrm>
              <a:custGeom>
                <a:avLst/>
                <a:gdLst>
                  <a:gd name="T0" fmla="*/ 0 w 380"/>
                  <a:gd name="T1" fmla="*/ 1 h 48"/>
                  <a:gd name="T2" fmla="*/ 1 w 380"/>
                  <a:gd name="T3" fmla="*/ 2 h 48"/>
                  <a:gd name="T4" fmla="*/ 14 w 380"/>
                  <a:gd name="T5" fmla="*/ 2 h 48"/>
                  <a:gd name="T6" fmla="*/ 14 w 380"/>
                  <a:gd name="T7" fmla="*/ 0 h 48"/>
                  <a:gd name="T8" fmla="*/ 1 w 380"/>
                  <a:gd name="T9" fmla="*/ 0 h 48"/>
                  <a:gd name="T10" fmla="*/ 2 w 380"/>
                  <a:gd name="T11" fmla="*/ 0 h 48"/>
                  <a:gd name="T12" fmla="*/ 1 w 380"/>
                  <a:gd name="T13" fmla="*/ 0 h 48"/>
                  <a:gd name="T14" fmla="*/ 0 w 380"/>
                  <a:gd name="T15" fmla="*/ 0 h 48"/>
                  <a:gd name="T16" fmla="*/ 0 w 380"/>
                  <a:gd name="T17" fmla="*/ 1 h 48"/>
                  <a:gd name="T18" fmla="*/ 0 w 380"/>
                  <a:gd name="T19" fmla="*/ 2 h 48"/>
                  <a:gd name="T20" fmla="*/ 1 w 380"/>
                  <a:gd name="T21" fmla="*/ 2 h 48"/>
                  <a:gd name="T22" fmla="*/ 0 w 380"/>
                  <a:gd name="T23" fmla="*/ 1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0"/>
                  <a:gd name="T37" fmla="*/ 0 h 48"/>
                  <a:gd name="T38" fmla="*/ 380 w 380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0" h="48">
                    <a:moveTo>
                      <a:pt x="0" y="30"/>
                    </a:moveTo>
                    <a:lnTo>
                      <a:pt x="19" y="48"/>
                    </a:lnTo>
                    <a:lnTo>
                      <a:pt x="380" y="48"/>
                    </a:lnTo>
                    <a:lnTo>
                      <a:pt x="380" y="0"/>
                    </a:lnTo>
                    <a:lnTo>
                      <a:pt x="19" y="0"/>
                    </a:lnTo>
                    <a:lnTo>
                      <a:pt x="43" y="12"/>
                    </a:lnTo>
                    <a:lnTo>
                      <a:pt x="19" y="0"/>
                    </a:lnTo>
                    <a:lnTo>
                      <a:pt x="0" y="6"/>
                    </a:lnTo>
                    <a:lnTo>
                      <a:pt x="0" y="25"/>
                    </a:lnTo>
                    <a:lnTo>
                      <a:pt x="0" y="42"/>
                    </a:lnTo>
                    <a:lnTo>
                      <a:pt x="19" y="4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44" name="Freeform 117"/>
              <p:cNvSpPr>
                <a:spLocks/>
              </p:cNvSpPr>
              <p:nvPr/>
            </p:nvSpPr>
            <p:spPr bwMode="auto">
              <a:xfrm>
                <a:off x="3241" y="2776"/>
                <a:ext cx="24" cy="28"/>
              </a:xfrm>
              <a:custGeom>
                <a:avLst/>
                <a:gdLst>
                  <a:gd name="T0" fmla="*/ 1 w 73"/>
                  <a:gd name="T1" fmla="*/ 0 h 84"/>
                  <a:gd name="T2" fmla="*/ 0 w 73"/>
                  <a:gd name="T3" fmla="*/ 1 h 84"/>
                  <a:gd name="T4" fmla="*/ 1 w 73"/>
                  <a:gd name="T5" fmla="*/ 3 h 84"/>
                  <a:gd name="T6" fmla="*/ 3 w 73"/>
                  <a:gd name="T7" fmla="*/ 2 h 84"/>
                  <a:gd name="T8" fmla="*/ 2 w 73"/>
                  <a:gd name="T9" fmla="*/ 0 h 84"/>
                  <a:gd name="T10" fmla="*/ 1 w 73"/>
                  <a:gd name="T11" fmla="*/ 0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84"/>
                  <a:gd name="T20" fmla="*/ 73 w 73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84">
                    <a:moveTo>
                      <a:pt x="19" y="6"/>
                    </a:moveTo>
                    <a:lnTo>
                      <a:pt x="0" y="17"/>
                    </a:lnTo>
                    <a:lnTo>
                      <a:pt x="30" y="84"/>
                    </a:lnTo>
                    <a:lnTo>
                      <a:pt x="73" y="66"/>
                    </a:lnTo>
                    <a:lnTo>
                      <a:pt x="43" y="0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45" name="Freeform 118"/>
              <p:cNvSpPr>
                <a:spLocks/>
              </p:cNvSpPr>
              <p:nvPr/>
            </p:nvSpPr>
            <p:spPr bwMode="auto">
              <a:xfrm>
                <a:off x="3241" y="2771"/>
                <a:ext cx="14" cy="10"/>
              </a:xfrm>
              <a:custGeom>
                <a:avLst/>
                <a:gdLst>
                  <a:gd name="T0" fmla="*/ 2 w 43"/>
                  <a:gd name="T1" fmla="*/ 0 h 30"/>
                  <a:gd name="T2" fmla="*/ 1 w 43"/>
                  <a:gd name="T3" fmla="*/ 0 h 30"/>
                  <a:gd name="T4" fmla="*/ 0 w 43"/>
                  <a:gd name="T5" fmla="*/ 0 h 30"/>
                  <a:gd name="T6" fmla="*/ 0 w 43"/>
                  <a:gd name="T7" fmla="*/ 0 h 30"/>
                  <a:gd name="T8" fmla="*/ 0 w 43"/>
                  <a:gd name="T9" fmla="*/ 1 h 30"/>
                  <a:gd name="T10" fmla="*/ 2 w 43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30"/>
                  <a:gd name="T20" fmla="*/ 43 w 4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30">
                    <a:moveTo>
                      <a:pt x="43" y="13"/>
                    </a:moveTo>
                    <a:lnTo>
                      <a:pt x="30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0" y="30"/>
                    </a:lnTo>
                    <a:lnTo>
                      <a:pt x="43" y="13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46" name="Freeform 119"/>
              <p:cNvSpPr>
                <a:spLocks/>
              </p:cNvSpPr>
              <p:nvPr/>
            </p:nvSpPr>
            <p:spPr bwMode="auto">
              <a:xfrm>
                <a:off x="3211" y="2645"/>
                <a:ext cx="40" cy="73"/>
              </a:xfrm>
              <a:custGeom>
                <a:avLst/>
                <a:gdLst>
                  <a:gd name="T0" fmla="*/ 1 w 120"/>
                  <a:gd name="T1" fmla="*/ 0 h 218"/>
                  <a:gd name="T2" fmla="*/ 0 w 120"/>
                  <a:gd name="T3" fmla="*/ 1 h 218"/>
                  <a:gd name="T4" fmla="*/ 4 w 120"/>
                  <a:gd name="T5" fmla="*/ 8 h 218"/>
                  <a:gd name="T6" fmla="*/ 4 w 120"/>
                  <a:gd name="T7" fmla="*/ 8 h 218"/>
                  <a:gd name="T8" fmla="*/ 1 w 120"/>
                  <a:gd name="T9" fmla="*/ 0 h 218"/>
                  <a:gd name="T10" fmla="*/ 0 w 120"/>
                  <a:gd name="T11" fmla="*/ 0 h 218"/>
                  <a:gd name="T12" fmla="*/ 1 w 120"/>
                  <a:gd name="T13" fmla="*/ 0 h 218"/>
                  <a:gd name="T14" fmla="*/ 1 w 120"/>
                  <a:gd name="T15" fmla="*/ 0 h 218"/>
                  <a:gd name="T16" fmla="*/ 0 w 120"/>
                  <a:gd name="T17" fmla="*/ 0 h 218"/>
                  <a:gd name="T18" fmla="*/ 0 w 120"/>
                  <a:gd name="T19" fmla="*/ 0 h 218"/>
                  <a:gd name="T20" fmla="*/ 0 w 120"/>
                  <a:gd name="T21" fmla="*/ 1 h 218"/>
                  <a:gd name="T22" fmla="*/ 1 w 120"/>
                  <a:gd name="T23" fmla="*/ 0 h 2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"/>
                  <a:gd name="T37" fmla="*/ 0 h 218"/>
                  <a:gd name="T38" fmla="*/ 120 w 120"/>
                  <a:gd name="T39" fmla="*/ 218 h 2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" h="218">
                    <a:moveTo>
                      <a:pt x="24" y="13"/>
                    </a:moveTo>
                    <a:lnTo>
                      <a:pt x="0" y="19"/>
                    </a:lnTo>
                    <a:lnTo>
                      <a:pt x="96" y="218"/>
                    </a:lnTo>
                    <a:lnTo>
                      <a:pt x="120" y="205"/>
                    </a:lnTo>
                    <a:lnTo>
                      <a:pt x="24" y="6"/>
                    </a:lnTo>
                    <a:lnTo>
                      <a:pt x="0" y="13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5" y="0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47" name="Freeform 120"/>
              <p:cNvSpPr>
                <a:spLocks/>
              </p:cNvSpPr>
              <p:nvPr/>
            </p:nvSpPr>
            <p:spPr bwMode="auto">
              <a:xfrm>
                <a:off x="3211" y="2649"/>
                <a:ext cx="8" cy="373"/>
              </a:xfrm>
              <a:custGeom>
                <a:avLst/>
                <a:gdLst>
                  <a:gd name="T0" fmla="*/ 1 w 24"/>
                  <a:gd name="T1" fmla="*/ 41 h 1119"/>
                  <a:gd name="T2" fmla="*/ 1 w 24"/>
                  <a:gd name="T3" fmla="*/ 41 h 1119"/>
                  <a:gd name="T4" fmla="*/ 1 w 24"/>
                  <a:gd name="T5" fmla="*/ 0 h 1119"/>
                  <a:gd name="T6" fmla="*/ 0 w 24"/>
                  <a:gd name="T7" fmla="*/ 0 h 1119"/>
                  <a:gd name="T8" fmla="*/ 0 w 24"/>
                  <a:gd name="T9" fmla="*/ 41 h 1119"/>
                  <a:gd name="T10" fmla="*/ 0 w 24"/>
                  <a:gd name="T11" fmla="*/ 41 h 1119"/>
                  <a:gd name="T12" fmla="*/ 0 w 24"/>
                  <a:gd name="T13" fmla="*/ 41 h 1119"/>
                  <a:gd name="T14" fmla="*/ 0 w 24"/>
                  <a:gd name="T15" fmla="*/ 41 h 1119"/>
                  <a:gd name="T16" fmla="*/ 0 w 24"/>
                  <a:gd name="T17" fmla="*/ 41 h 1119"/>
                  <a:gd name="T18" fmla="*/ 1 w 24"/>
                  <a:gd name="T19" fmla="*/ 41 h 1119"/>
                  <a:gd name="T20" fmla="*/ 1 w 24"/>
                  <a:gd name="T21" fmla="*/ 41 h 1119"/>
                  <a:gd name="T22" fmla="*/ 1 w 24"/>
                  <a:gd name="T23" fmla="*/ 41 h 11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1119"/>
                  <a:gd name="T38" fmla="*/ 24 w 24"/>
                  <a:gd name="T39" fmla="*/ 1119 h 11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1119">
                    <a:moveTo>
                      <a:pt x="24" y="1101"/>
                    </a:moveTo>
                    <a:lnTo>
                      <a:pt x="24" y="1107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107"/>
                    </a:lnTo>
                    <a:lnTo>
                      <a:pt x="0" y="1113"/>
                    </a:lnTo>
                    <a:lnTo>
                      <a:pt x="0" y="1107"/>
                    </a:lnTo>
                    <a:lnTo>
                      <a:pt x="0" y="1119"/>
                    </a:lnTo>
                    <a:lnTo>
                      <a:pt x="12" y="1119"/>
                    </a:lnTo>
                    <a:lnTo>
                      <a:pt x="18" y="1119"/>
                    </a:lnTo>
                    <a:lnTo>
                      <a:pt x="24" y="1107"/>
                    </a:lnTo>
                    <a:lnTo>
                      <a:pt x="24" y="1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48" name="Freeform 121"/>
              <p:cNvSpPr>
                <a:spLocks/>
              </p:cNvSpPr>
              <p:nvPr/>
            </p:nvSpPr>
            <p:spPr bwMode="auto">
              <a:xfrm>
                <a:off x="3211" y="3016"/>
                <a:ext cx="40" cy="72"/>
              </a:xfrm>
              <a:custGeom>
                <a:avLst/>
                <a:gdLst>
                  <a:gd name="T0" fmla="*/ 4 w 120"/>
                  <a:gd name="T1" fmla="*/ 8 h 216"/>
                  <a:gd name="T2" fmla="*/ 4 w 120"/>
                  <a:gd name="T3" fmla="*/ 7 h 216"/>
                  <a:gd name="T4" fmla="*/ 1 w 120"/>
                  <a:gd name="T5" fmla="*/ 0 h 216"/>
                  <a:gd name="T6" fmla="*/ 0 w 120"/>
                  <a:gd name="T7" fmla="*/ 0 h 216"/>
                  <a:gd name="T8" fmla="*/ 4 w 120"/>
                  <a:gd name="T9" fmla="*/ 8 h 216"/>
                  <a:gd name="T10" fmla="*/ 4 w 120"/>
                  <a:gd name="T11" fmla="*/ 8 h 216"/>
                  <a:gd name="T12" fmla="*/ 4 w 120"/>
                  <a:gd name="T13" fmla="*/ 8 h 216"/>
                  <a:gd name="T14" fmla="*/ 4 w 120"/>
                  <a:gd name="T15" fmla="*/ 8 h 216"/>
                  <a:gd name="T16" fmla="*/ 4 w 120"/>
                  <a:gd name="T17" fmla="*/ 8 h 216"/>
                  <a:gd name="T18" fmla="*/ 4 w 120"/>
                  <a:gd name="T19" fmla="*/ 8 h 216"/>
                  <a:gd name="T20" fmla="*/ 4 w 120"/>
                  <a:gd name="T21" fmla="*/ 7 h 216"/>
                  <a:gd name="T22" fmla="*/ 4 w 120"/>
                  <a:gd name="T23" fmla="*/ 8 h 2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"/>
                  <a:gd name="T37" fmla="*/ 0 h 216"/>
                  <a:gd name="T38" fmla="*/ 120 w 120"/>
                  <a:gd name="T39" fmla="*/ 216 h 2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" h="216">
                    <a:moveTo>
                      <a:pt x="96" y="205"/>
                    </a:moveTo>
                    <a:lnTo>
                      <a:pt x="120" y="199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96" y="211"/>
                    </a:lnTo>
                    <a:lnTo>
                      <a:pt x="120" y="205"/>
                    </a:lnTo>
                    <a:lnTo>
                      <a:pt x="96" y="211"/>
                    </a:lnTo>
                    <a:lnTo>
                      <a:pt x="103" y="216"/>
                    </a:lnTo>
                    <a:lnTo>
                      <a:pt x="114" y="216"/>
                    </a:lnTo>
                    <a:lnTo>
                      <a:pt x="120" y="211"/>
                    </a:lnTo>
                    <a:lnTo>
                      <a:pt x="120" y="199"/>
                    </a:lnTo>
                    <a:lnTo>
                      <a:pt x="96" y="2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49" name="Freeform 122"/>
              <p:cNvSpPr>
                <a:spLocks/>
              </p:cNvSpPr>
              <p:nvPr/>
            </p:nvSpPr>
            <p:spPr bwMode="auto">
              <a:xfrm>
                <a:off x="3243" y="2711"/>
                <a:ext cx="8" cy="374"/>
              </a:xfrm>
              <a:custGeom>
                <a:avLst/>
                <a:gdLst>
                  <a:gd name="T0" fmla="*/ 0 w 24"/>
                  <a:gd name="T1" fmla="*/ 1 h 1120"/>
                  <a:gd name="T2" fmla="*/ 0 w 24"/>
                  <a:gd name="T3" fmla="*/ 0 h 1120"/>
                  <a:gd name="T4" fmla="*/ 0 w 24"/>
                  <a:gd name="T5" fmla="*/ 42 h 1120"/>
                  <a:gd name="T6" fmla="*/ 1 w 24"/>
                  <a:gd name="T7" fmla="*/ 42 h 1120"/>
                  <a:gd name="T8" fmla="*/ 1 w 24"/>
                  <a:gd name="T9" fmla="*/ 0 h 1120"/>
                  <a:gd name="T10" fmla="*/ 1 w 24"/>
                  <a:gd name="T11" fmla="*/ 0 h 1120"/>
                  <a:gd name="T12" fmla="*/ 1 w 24"/>
                  <a:gd name="T13" fmla="*/ 0 h 1120"/>
                  <a:gd name="T14" fmla="*/ 1 w 24"/>
                  <a:gd name="T15" fmla="*/ 0 h 1120"/>
                  <a:gd name="T16" fmla="*/ 0 w 24"/>
                  <a:gd name="T17" fmla="*/ 0 h 1120"/>
                  <a:gd name="T18" fmla="*/ 0 w 24"/>
                  <a:gd name="T19" fmla="*/ 0 h 1120"/>
                  <a:gd name="T20" fmla="*/ 0 w 24"/>
                  <a:gd name="T21" fmla="*/ 0 h 1120"/>
                  <a:gd name="T22" fmla="*/ 0 w 24"/>
                  <a:gd name="T23" fmla="*/ 1 h 11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1120"/>
                  <a:gd name="T38" fmla="*/ 24 w 24"/>
                  <a:gd name="T39" fmla="*/ 1120 h 11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1120">
                    <a:moveTo>
                      <a:pt x="0" y="19"/>
                    </a:moveTo>
                    <a:lnTo>
                      <a:pt x="0" y="13"/>
                    </a:lnTo>
                    <a:lnTo>
                      <a:pt x="0" y="1120"/>
                    </a:lnTo>
                    <a:lnTo>
                      <a:pt x="24" y="1120"/>
                    </a:lnTo>
                    <a:lnTo>
                      <a:pt x="24" y="13"/>
                    </a:lnTo>
                    <a:lnTo>
                      <a:pt x="24" y="6"/>
                    </a:lnTo>
                    <a:lnTo>
                      <a:pt x="24" y="13"/>
                    </a:lnTo>
                    <a:lnTo>
                      <a:pt x="18" y="6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50" name="Freeform 123"/>
              <p:cNvSpPr>
                <a:spLocks/>
              </p:cNvSpPr>
              <p:nvPr/>
            </p:nvSpPr>
            <p:spPr bwMode="auto">
              <a:xfrm>
                <a:off x="3342" y="2653"/>
                <a:ext cx="8" cy="4"/>
              </a:xfrm>
              <a:custGeom>
                <a:avLst/>
                <a:gdLst>
                  <a:gd name="T0" fmla="*/ 1 w 25"/>
                  <a:gd name="T1" fmla="*/ 0 h 12"/>
                  <a:gd name="T2" fmla="*/ 1 w 25"/>
                  <a:gd name="T3" fmla="*/ 0 h 12"/>
                  <a:gd name="T4" fmla="*/ 0 w 25"/>
                  <a:gd name="T5" fmla="*/ 0 h 12"/>
                  <a:gd name="T6" fmla="*/ 0 w 25"/>
                  <a:gd name="T7" fmla="*/ 0 h 12"/>
                  <a:gd name="T8" fmla="*/ 0 w 25"/>
                  <a:gd name="T9" fmla="*/ 0 h 12"/>
                  <a:gd name="T10" fmla="*/ 1 w 2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25" y="12"/>
                    </a:moveTo>
                    <a:lnTo>
                      <a:pt x="25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51" name="Freeform 124"/>
              <p:cNvSpPr>
                <a:spLocks/>
              </p:cNvSpPr>
              <p:nvPr/>
            </p:nvSpPr>
            <p:spPr bwMode="auto">
              <a:xfrm>
                <a:off x="3342" y="2657"/>
                <a:ext cx="8" cy="51"/>
              </a:xfrm>
              <a:custGeom>
                <a:avLst/>
                <a:gdLst>
                  <a:gd name="T0" fmla="*/ 0 w 25"/>
                  <a:gd name="T1" fmla="*/ 6 h 152"/>
                  <a:gd name="T2" fmla="*/ 1 w 25"/>
                  <a:gd name="T3" fmla="*/ 6 h 152"/>
                  <a:gd name="T4" fmla="*/ 1 w 25"/>
                  <a:gd name="T5" fmla="*/ 0 h 152"/>
                  <a:gd name="T6" fmla="*/ 0 w 25"/>
                  <a:gd name="T7" fmla="*/ 0 h 152"/>
                  <a:gd name="T8" fmla="*/ 0 w 25"/>
                  <a:gd name="T9" fmla="*/ 6 h 152"/>
                  <a:gd name="T10" fmla="*/ 0 w 25"/>
                  <a:gd name="T11" fmla="*/ 6 h 1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52"/>
                  <a:gd name="T20" fmla="*/ 25 w 25"/>
                  <a:gd name="T21" fmla="*/ 152 h 1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52">
                    <a:moveTo>
                      <a:pt x="12" y="152"/>
                    </a:moveTo>
                    <a:lnTo>
                      <a:pt x="25" y="152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52"/>
                    </a:lnTo>
                    <a:lnTo>
                      <a:pt x="12" y="1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52" name="Freeform 125"/>
              <p:cNvSpPr>
                <a:spLocks/>
              </p:cNvSpPr>
              <p:nvPr/>
            </p:nvSpPr>
            <p:spPr bwMode="auto">
              <a:xfrm>
                <a:off x="3342" y="2708"/>
                <a:ext cx="8" cy="3"/>
              </a:xfrm>
              <a:custGeom>
                <a:avLst/>
                <a:gdLst>
                  <a:gd name="T0" fmla="*/ 0 w 25"/>
                  <a:gd name="T1" fmla="*/ 0 h 11"/>
                  <a:gd name="T2" fmla="*/ 0 w 25"/>
                  <a:gd name="T3" fmla="*/ 0 h 11"/>
                  <a:gd name="T4" fmla="*/ 0 w 25"/>
                  <a:gd name="T5" fmla="*/ 0 h 11"/>
                  <a:gd name="T6" fmla="*/ 1 w 25"/>
                  <a:gd name="T7" fmla="*/ 0 h 11"/>
                  <a:gd name="T8" fmla="*/ 1 w 25"/>
                  <a:gd name="T9" fmla="*/ 0 h 11"/>
                  <a:gd name="T10" fmla="*/ 0 w 2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1"/>
                  <a:gd name="T20" fmla="*/ 25 w 2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1">
                    <a:moveTo>
                      <a:pt x="0" y="0"/>
                    </a:moveTo>
                    <a:lnTo>
                      <a:pt x="6" y="11"/>
                    </a:lnTo>
                    <a:lnTo>
                      <a:pt x="12" y="11"/>
                    </a:lnTo>
                    <a:lnTo>
                      <a:pt x="25" y="11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53" name="Freeform 126"/>
              <p:cNvSpPr>
                <a:spLocks/>
              </p:cNvSpPr>
              <p:nvPr/>
            </p:nvSpPr>
            <p:spPr bwMode="auto">
              <a:xfrm>
                <a:off x="2717" y="1519"/>
                <a:ext cx="16" cy="225"/>
              </a:xfrm>
              <a:custGeom>
                <a:avLst/>
                <a:gdLst>
                  <a:gd name="T0" fmla="*/ 0 w 47"/>
                  <a:gd name="T1" fmla="*/ 25 h 675"/>
                  <a:gd name="T2" fmla="*/ 0 w 47"/>
                  <a:gd name="T3" fmla="*/ 1 h 675"/>
                  <a:gd name="T4" fmla="*/ 2 w 47"/>
                  <a:gd name="T5" fmla="*/ 0 h 675"/>
                  <a:gd name="T6" fmla="*/ 2 w 47"/>
                  <a:gd name="T7" fmla="*/ 24 h 675"/>
                  <a:gd name="T8" fmla="*/ 0 w 47"/>
                  <a:gd name="T9" fmla="*/ 25 h 6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675"/>
                  <a:gd name="T17" fmla="*/ 47 w 47"/>
                  <a:gd name="T18" fmla="*/ 675 h 6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675">
                    <a:moveTo>
                      <a:pt x="0" y="675"/>
                    </a:moveTo>
                    <a:lnTo>
                      <a:pt x="0" y="30"/>
                    </a:lnTo>
                    <a:lnTo>
                      <a:pt x="47" y="0"/>
                    </a:lnTo>
                    <a:lnTo>
                      <a:pt x="47" y="638"/>
                    </a:lnTo>
                    <a:lnTo>
                      <a:pt x="0" y="675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54" name="Freeform 127"/>
              <p:cNvSpPr>
                <a:spLocks/>
              </p:cNvSpPr>
              <p:nvPr/>
            </p:nvSpPr>
            <p:spPr bwMode="auto">
              <a:xfrm>
                <a:off x="2512" y="1449"/>
                <a:ext cx="221" cy="80"/>
              </a:xfrm>
              <a:custGeom>
                <a:avLst/>
                <a:gdLst>
                  <a:gd name="T0" fmla="*/ 23 w 662"/>
                  <a:gd name="T1" fmla="*/ 9 h 240"/>
                  <a:gd name="T2" fmla="*/ 0 w 662"/>
                  <a:gd name="T3" fmla="*/ 1 h 240"/>
                  <a:gd name="T4" fmla="*/ 2 w 662"/>
                  <a:gd name="T5" fmla="*/ 0 h 240"/>
                  <a:gd name="T6" fmla="*/ 25 w 662"/>
                  <a:gd name="T7" fmla="*/ 8 h 240"/>
                  <a:gd name="T8" fmla="*/ 23 w 662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240"/>
                  <a:gd name="T17" fmla="*/ 662 w 662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240">
                    <a:moveTo>
                      <a:pt x="615" y="240"/>
                    </a:moveTo>
                    <a:lnTo>
                      <a:pt x="0" y="30"/>
                    </a:lnTo>
                    <a:lnTo>
                      <a:pt x="47" y="0"/>
                    </a:lnTo>
                    <a:lnTo>
                      <a:pt x="662" y="210"/>
                    </a:lnTo>
                    <a:lnTo>
                      <a:pt x="615" y="2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55" name="Freeform 128"/>
              <p:cNvSpPr>
                <a:spLocks/>
              </p:cNvSpPr>
              <p:nvPr/>
            </p:nvSpPr>
            <p:spPr bwMode="auto">
              <a:xfrm>
                <a:off x="2512" y="1459"/>
                <a:ext cx="28" cy="37"/>
              </a:xfrm>
              <a:custGeom>
                <a:avLst/>
                <a:gdLst>
                  <a:gd name="T0" fmla="*/ 0 w 83"/>
                  <a:gd name="T1" fmla="*/ 4 h 109"/>
                  <a:gd name="T2" fmla="*/ 0 w 83"/>
                  <a:gd name="T3" fmla="*/ 0 h 109"/>
                  <a:gd name="T4" fmla="*/ 3 w 83"/>
                  <a:gd name="T5" fmla="*/ 1 h 109"/>
                  <a:gd name="T6" fmla="*/ 0 w 83"/>
                  <a:gd name="T7" fmla="*/ 4 h 1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09"/>
                  <a:gd name="T14" fmla="*/ 83 w 83"/>
                  <a:gd name="T15" fmla="*/ 109 h 1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09">
                    <a:moveTo>
                      <a:pt x="0" y="109"/>
                    </a:moveTo>
                    <a:lnTo>
                      <a:pt x="0" y="0"/>
                    </a:lnTo>
                    <a:lnTo>
                      <a:pt x="83" y="24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56" name="Freeform 129"/>
              <p:cNvSpPr>
                <a:spLocks/>
              </p:cNvSpPr>
              <p:nvPr/>
            </p:nvSpPr>
            <p:spPr bwMode="auto">
              <a:xfrm>
                <a:off x="2512" y="1461"/>
                <a:ext cx="46" cy="60"/>
              </a:xfrm>
              <a:custGeom>
                <a:avLst/>
                <a:gdLst>
                  <a:gd name="T0" fmla="*/ 0 w 137"/>
                  <a:gd name="T1" fmla="*/ 1 h 180"/>
                  <a:gd name="T2" fmla="*/ 0 w 137"/>
                  <a:gd name="T3" fmla="*/ 7 h 180"/>
                  <a:gd name="T4" fmla="*/ 5 w 137"/>
                  <a:gd name="T5" fmla="*/ 2 h 180"/>
                  <a:gd name="T6" fmla="*/ 1 w 137"/>
                  <a:gd name="T7" fmla="*/ 0 h 180"/>
                  <a:gd name="T8" fmla="*/ 0 w 137"/>
                  <a:gd name="T9" fmla="*/ 1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180"/>
                  <a:gd name="T17" fmla="*/ 137 w 137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180">
                    <a:moveTo>
                      <a:pt x="0" y="24"/>
                    </a:moveTo>
                    <a:lnTo>
                      <a:pt x="0" y="180"/>
                    </a:lnTo>
                    <a:lnTo>
                      <a:pt x="137" y="43"/>
                    </a:lnTo>
                    <a:lnTo>
                      <a:pt x="23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57" name="Freeform 130"/>
              <p:cNvSpPr>
                <a:spLocks/>
              </p:cNvSpPr>
              <p:nvPr/>
            </p:nvSpPr>
            <p:spPr bwMode="auto">
              <a:xfrm>
                <a:off x="2512" y="1467"/>
                <a:ext cx="66" cy="79"/>
              </a:xfrm>
              <a:custGeom>
                <a:avLst/>
                <a:gdLst>
                  <a:gd name="T0" fmla="*/ 0 w 197"/>
                  <a:gd name="T1" fmla="*/ 3 h 235"/>
                  <a:gd name="T2" fmla="*/ 0 w 197"/>
                  <a:gd name="T3" fmla="*/ 9 h 235"/>
                  <a:gd name="T4" fmla="*/ 7 w 197"/>
                  <a:gd name="T5" fmla="*/ 2 h 235"/>
                  <a:gd name="T6" fmla="*/ 3 w 197"/>
                  <a:gd name="T7" fmla="*/ 0 h 235"/>
                  <a:gd name="T8" fmla="*/ 0 w 197"/>
                  <a:gd name="T9" fmla="*/ 3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7"/>
                  <a:gd name="T16" fmla="*/ 0 h 235"/>
                  <a:gd name="T17" fmla="*/ 197 w 197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7" h="235">
                    <a:moveTo>
                      <a:pt x="0" y="85"/>
                    </a:moveTo>
                    <a:lnTo>
                      <a:pt x="0" y="235"/>
                    </a:lnTo>
                    <a:lnTo>
                      <a:pt x="197" y="42"/>
                    </a:lnTo>
                    <a:lnTo>
                      <a:pt x="83" y="0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58" name="Freeform 131"/>
              <p:cNvSpPr>
                <a:spLocks/>
              </p:cNvSpPr>
              <p:nvPr/>
            </p:nvSpPr>
            <p:spPr bwMode="auto">
              <a:xfrm>
                <a:off x="2512" y="1476"/>
                <a:ext cx="86" cy="98"/>
              </a:xfrm>
              <a:custGeom>
                <a:avLst/>
                <a:gdLst>
                  <a:gd name="T0" fmla="*/ 0 w 258"/>
                  <a:gd name="T1" fmla="*/ 5 h 294"/>
                  <a:gd name="T2" fmla="*/ 0 w 258"/>
                  <a:gd name="T3" fmla="*/ 11 h 294"/>
                  <a:gd name="T4" fmla="*/ 10 w 258"/>
                  <a:gd name="T5" fmla="*/ 1 h 294"/>
                  <a:gd name="T6" fmla="*/ 5 w 258"/>
                  <a:gd name="T7" fmla="*/ 0 h 294"/>
                  <a:gd name="T8" fmla="*/ 0 w 258"/>
                  <a:gd name="T9" fmla="*/ 5 h 2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294"/>
                  <a:gd name="T17" fmla="*/ 258 w 258"/>
                  <a:gd name="T18" fmla="*/ 294 h 2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294">
                    <a:moveTo>
                      <a:pt x="0" y="137"/>
                    </a:moveTo>
                    <a:lnTo>
                      <a:pt x="0" y="294"/>
                    </a:lnTo>
                    <a:lnTo>
                      <a:pt x="258" y="35"/>
                    </a:lnTo>
                    <a:lnTo>
                      <a:pt x="137" y="0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59" name="Freeform 132"/>
              <p:cNvSpPr>
                <a:spLocks/>
              </p:cNvSpPr>
              <p:nvPr/>
            </p:nvSpPr>
            <p:spPr bwMode="auto">
              <a:xfrm>
                <a:off x="2512" y="1481"/>
                <a:ext cx="104" cy="119"/>
              </a:xfrm>
              <a:custGeom>
                <a:avLst/>
                <a:gdLst>
                  <a:gd name="T0" fmla="*/ 0 w 312"/>
                  <a:gd name="T1" fmla="*/ 7 h 356"/>
                  <a:gd name="T2" fmla="*/ 0 w 312"/>
                  <a:gd name="T3" fmla="*/ 13 h 356"/>
                  <a:gd name="T4" fmla="*/ 12 w 312"/>
                  <a:gd name="T5" fmla="*/ 1 h 356"/>
                  <a:gd name="T6" fmla="*/ 7 w 312"/>
                  <a:gd name="T7" fmla="*/ 0 h 356"/>
                  <a:gd name="T8" fmla="*/ 0 w 312"/>
                  <a:gd name="T9" fmla="*/ 7 h 3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2"/>
                  <a:gd name="T16" fmla="*/ 0 h 356"/>
                  <a:gd name="T17" fmla="*/ 312 w 312"/>
                  <a:gd name="T18" fmla="*/ 356 h 3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2" h="356">
                    <a:moveTo>
                      <a:pt x="0" y="193"/>
                    </a:moveTo>
                    <a:lnTo>
                      <a:pt x="0" y="356"/>
                    </a:lnTo>
                    <a:lnTo>
                      <a:pt x="312" y="36"/>
                    </a:lnTo>
                    <a:lnTo>
                      <a:pt x="197" y="0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60" name="Freeform 133"/>
              <p:cNvSpPr>
                <a:spLocks/>
              </p:cNvSpPr>
              <p:nvPr/>
            </p:nvSpPr>
            <p:spPr bwMode="auto">
              <a:xfrm>
                <a:off x="2512" y="1487"/>
                <a:ext cx="122" cy="137"/>
              </a:xfrm>
              <a:custGeom>
                <a:avLst/>
                <a:gdLst>
                  <a:gd name="T0" fmla="*/ 0 w 367"/>
                  <a:gd name="T1" fmla="*/ 10 h 409"/>
                  <a:gd name="T2" fmla="*/ 0 w 367"/>
                  <a:gd name="T3" fmla="*/ 15 h 409"/>
                  <a:gd name="T4" fmla="*/ 14 w 367"/>
                  <a:gd name="T5" fmla="*/ 2 h 409"/>
                  <a:gd name="T6" fmla="*/ 10 w 367"/>
                  <a:gd name="T7" fmla="*/ 0 h 409"/>
                  <a:gd name="T8" fmla="*/ 0 w 367"/>
                  <a:gd name="T9" fmla="*/ 10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7"/>
                  <a:gd name="T16" fmla="*/ 0 h 409"/>
                  <a:gd name="T17" fmla="*/ 367 w 367"/>
                  <a:gd name="T18" fmla="*/ 409 h 4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7" h="409">
                    <a:moveTo>
                      <a:pt x="0" y="259"/>
                    </a:moveTo>
                    <a:lnTo>
                      <a:pt x="0" y="409"/>
                    </a:lnTo>
                    <a:lnTo>
                      <a:pt x="367" y="42"/>
                    </a:lnTo>
                    <a:lnTo>
                      <a:pt x="258" y="0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61" name="Freeform 134"/>
              <p:cNvSpPr>
                <a:spLocks/>
              </p:cNvSpPr>
              <p:nvPr/>
            </p:nvSpPr>
            <p:spPr bwMode="auto">
              <a:xfrm>
                <a:off x="2512" y="1493"/>
                <a:ext cx="142" cy="157"/>
              </a:xfrm>
              <a:custGeom>
                <a:avLst/>
                <a:gdLst>
                  <a:gd name="T0" fmla="*/ 0 w 427"/>
                  <a:gd name="T1" fmla="*/ 12 h 470"/>
                  <a:gd name="T2" fmla="*/ 0 w 427"/>
                  <a:gd name="T3" fmla="*/ 17 h 470"/>
                  <a:gd name="T4" fmla="*/ 16 w 427"/>
                  <a:gd name="T5" fmla="*/ 2 h 470"/>
                  <a:gd name="T6" fmla="*/ 12 w 427"/>
                  <a:gd name="T7" fmla="*/ 0 h 470"/>
                  <a:gd name="T8" fmla="*/ 0 w 427"/>
                  <a:gd name="T9" fmla="*/ 12 h 4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7"/>
                  <a:gd name="T16" fmla="*/ 0 h 470"/>
                  <a:gd name="T17" fmla="*/ 427 w 427"/>
                  <a:gd name="T18" fmla="*/ 470 h 4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7" h="470">
                    <a:moveTo>
                      <a:pt x="0" y="320"/>
                    </a:moveTo>
                    <a:lnTo>
                      <a:pt x="0" y="470"/>
                    </a:lnTo>
                    <a:lnTo>
                      <a:pt x="427" y="42"/>
                    </a:lnTo>
                    <a:lnTo>
                      <a:pt x="312" y="0"/>
                    </a:lnTo>
                    <a:lnTo>
                      <a:pt x="0" y="320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62" name="Freeform 135"/>
              <p:cNvSpPr>
                <a:spLocks/>
              </p:cNvSpPr>
              <p:nvPr/>
            </p:nvSpPr>
            <p:spPr bwMode="auto">
              <a:xfrm>
                <a:off x="2512" y="1501"/>
                <a:ext cx="162" cy="173"/>
              </a:xfrm>
              <a:custGeom>
                <a:avLst/>
                <a:gdLst>
                  <a:gd name="T0" fmla="*/ 0 w 487"/>
                  <a:gd name="T1" fmla="*/ 14 h 518"/>
                  <a:gd name="T2" fmla="*/ 0 w 487"/>
                  <a:gd name="T3" fmla="*/ 19 h 518"/>
                  <a:gd name="T4" fmla="*/ 0 w 487"/>
                  <a:gd name="T5" fmla="*/ 19 h 518"/>
                  <a:gd name="T6" fmla="*/ 18 w 487"/>
                  <a:gd name="T7" fmla="*/ 2 h 518"/>
                  <a:gd name="T8" fmla="*/ 14 w 487"/>
                  <a:gd name="T9" fmla="*/ 0 h 518"/>
                  <a:gd name="T10" fmla="*/ 0 w 487"/>
                  <a:gd name="T11" fmla="*/ 14 h 5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7"/>
                  <a:gd name="T19" fmla="*/ 0 h 518"/>
                  <a:gd name="T20" fmla="*/ 487 w 487"/>
                  <a:gd name="T21" fmla="*/ 518 h 5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7" h="518">
                    <a:moveTo>
                      <a:pt x="0" y="367"/>
                    </a:moveTo>
                    <a:lnTo>
                      <a:pt x="0" y="512"/>
                    </a:lnTo>
                    <a:lnTo>
                      <a:pt x="11" y="518"/>
                    </a:lnTo>
                    <a:lnTo>
                      <a:pt x="487" y="43"/>
                    </a:lnTo>
                    <a:lnTo>
                      <a:pt x="367" y="0"/>
                    </a:lnTo>
                    <a:lnTo>
                      <a:pt x="0" y="367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63" name="Freeform 136"/>
              <p:cNvSpPr>
                <a:spLocks/>
              </p:cNvSpPr>
              <p:nvPr/>
            </p:nvSpPr>
            <p:spPr bwMode="auto">
              <a:xfrm>
                <a:off x="2512" y="1507"/>
                <a:ext cx="180" cy="173"/>
              </a:xfrm>
              <a:custGeom>
                <a:avLst/>
                <a:gdLst>
                  <a:gd name="T0" fmla="*/ 0 w 541"/>
                  <a:gd name="T1" fmla="*/ 16 h 518"/>
                  <a:gd name="T2" fmla="*/ 0 w 541"/>
                  <a:gd name="T3" fmla="*/ 18 h 518"/>
                  <a:gd name="T4" fmla="*/ 3 w 541"/>
                  <a:gd name="T5" fmla="*/ 19 h 518"/>
                  <a:gd name="T6" fmla="*/ 20 w 541"/>
                  <a:gd name="T7" fmla="*/ 2 h 518"/>
                  <a:gd name="T8" fmla="*/ 16 w 541"/>
                  <a:gd name="T9" fmla="*/ 0 h 518"/>
                  <a:gd name="T10" fmla="*/ 0 w 541"/>
                  <a:gd name="T11" fmla="*/ 16 h 5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1"/>
                  <a:gd name="T19" fmla="*/ 0 h 518"/>
                  <a:gd name="T20" fmla="*/ 541 w 541"/>
                  <a:gd name="T21" fmla="*/ 518 h 5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1" h="518">
                    <a:moveTo>
                      <a:pt x="0" y="428"/>
                    </a:moveTo>
                    <a:lnTo>
                      <a:pt x="0" y="494"/>
                    </a:lnTo>
                    <a:lnTo>
                      <a:pt x="71" y="518"/>
                    </a:lnTo>
                    <a:lnTo>
                      <a:pt x="541" y="42"/>
                    </a:lnTo>
                    <a:lnTo>
                      <a:pt x="427" y="0"/>
                    </a:lnTo>
                    <a:lnTo>
                      <a:pt x="0" y="428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64" name="Freeform 137"/>
              <p:cNvSpPr>
                <a:spLocks/>
              </p:cNvSpPr>
              <p:nvPr/>
            </p:nvSpPr>
            <p:spPr bwMode="auto">
              <a:xfrm>
                <a:off x="2516" y="1516"/>
                <a:ext cx="197" cy="170"/>
              </a:xfrm>
              <a:custGeom>
                <a:avLst/>
                <a:gdLst>
                  <a:gd name="T0" fmla="*/ 22 w 591"/>
                  <a:gd name="T1" fmla="*/ 1 h 512"/>
                  <a:gd name="T2" fmla="*/ 18 w 591"/>
                  <a:gd name="T3" fmla="*/ 0 h 512"/>
                  <a:gd name="T4" fmla="*/ 0 w 591"/>
                  <a:gd name="T5" fmla="*/ 17 h 512"/>
                  <a:gd name="T6" fmla="*/ 4 w 591"/>
                  <a:gd name="T7" fmla="*/ 19 h 512"/>
                  <a:gd name="T8" fmla="*/ 22 w 591"/>
                  <a:gd name="T9" fmla="*/ 1 h 5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1"/>
                  <a:gd name="T16" fmla="*/ 0 h 512"/>
                  <a:gd name="T17" fmla="*/ 591 w 591"/>
                  <a:gd name="T18" fmla="*/ 512 h 5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1" h="512">
                    <a:moveTo>
                      <a:pt x="591" y="35"/>
                    </a:moveTo>
                    <a:lnTo>
                      <a:pt x="476" y="0"/>
                    </a:lnTo>
                    <a:lnTo>
                      <a:pt x="0" y="475"/>
                    </a:lnTo>
                    <a:lnTo>
                      <a:pt x="115" y="512"/>
                    </a:lnTo>
                    <a:lnTo>
                      <a:pt x="591" y="35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65" name="Freeform 138"/>
              <p:cNvSpPr>
                <a:spLocks/>
              </p:cNvSpPr>
              <p:nvPr/>
            </p:nvSpPr>
            <p:spPr bwMode="auto">
              <a:xfrm>
                <a:off x="2536" y="1521"/>
                <a:ext cx="181" cy="171"/>
              </a:xfrm>
              <a:custGeom>
                <a:avLst/>
                <a:gdLst>
                  <a:gd name="T0" fmla="*/ 17 w 544"/>
                  <a:gd name="T1" fmla="*/ 0 h 512"/>
                  <a:gd name="T2" fmla="*/ 20 w 544"/>
                  <a:gd name="T3" fmla="*/ 1 h 512"/>
                  <a:gd name="T4" fmla="*/ 20 w 544"/>
                  <a:gd name="T5" fmla="*/ 3 h 512"/>
                  <a:gd name="T6" fmla="*/ 4 w 544"/>
                  <a:gd name="T7" fmla="*/ 19 h 512"/>
                  <a:gd name="T8" fmla="*/ 0 w 544"/>
                  <a:gd name="T9" fmla="*/ 18 h 512"/>
                  <a:gd name="T10" fmla="*/ 17 w 544"/>
                  <a:gd name="T11" fmla="*/ 0 h 5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4"/>
                  <a:gd name="T19" fmla="*/ 0 h 512"/>
                  <a:gd name="T20" fmla="*/ 544 w 544"/>
                  <a:gd name="T21" fmla="*/ 512 h 5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4" h="512">
                    <a:moveTo>
                      <a:pt x="470" y="0"/>
                    </a:moveTo>
                    <a:lnTo>
                      <a:pt x="544" y="24"/>
                    </a:lnTo>
                    <a:lnTo>
                      <a:pt x="544" y="84"/>
                    </a:lnTo>
                    <a:lnTo>
                      <a:pt x="115" y="512"/>
                    </a:lnTo>
                    <a:lnTo>
                      <a:pt x="0" y="476"/>
                    </a:lnTo>
                    <a:lnTo>
                      <a:pt x="4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66" name="Freeform 139"/>
              <p:cNvSpPr>
                <a:spLocks/>
              </p:cNvSpPr>
              <p:nvPr/>
            </p:nvSpPr>
            <p:spPr bwMode="auto">
              <a:xfrm>
                <a:off x="2554" y="1527"/>
                <a:ext cx="163" cy="173"/>
              </a:xfrm>
              <a:custGeom>
                <a:avLst/>
                <a:gdLst>
                  <a:gd name="T0" fmla="*/ 18 w 489"/>
                  <a:gd name="T1" fmla="*/ 0 h 518"/>
                  <a:gd name="T2" fmla="*/ 18 w 489"/>
                  <a:gd name="T3" fmla="*/ 0 h 518"/>
                  <a:gd name="T4" fmla="*/ 18 w 489"/>
                  <a:gd name="T5" fmla="*/ 6 h 518"/>
                  <a:gd name="T6" fmla="*/ 4 w 489"/>
                  <a:gd name="T7" fmla="*/ 19 h 518"/>
                  <a:gd name="T8" fmla="*/ 0 w 489"/>
                  <a:gd name="T9" fmla="*/ 18 h 518"/>
                  <a:gd name="T10" fmla="*/ 18 w 489"/>
                  <a:gd name="T11" fmla="*/ 0 h 5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9"/>
                  <a:gd name="T19" fmla="*/ 0 h 518"/>
                  <a:gd name="T20" fmla="*/ 489 w 489"/>
                  <a:gd name="T21" fmla="*/ 518 h 5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9" h="518">
                    <a:moveTo>
                      <a:pt x="476" y="0"/>
                    </a:moveTo>
                    <a:lnTo>
                      <a:pt x="489" y="6"/>
                    </a:lnTo>
                    <a:lnTo>
                      <a:pt x="489" y="151"/>
                    </a:lnTo>
                    <a:lnTo>
                      <a:pt x="114" y="518"/>
                    </a:lnTo>
                    <a:lnTo>
                      <a:pt x="0" y="477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67" name="Freeform 140"/>
              <p:cNvSpPr>
                <a:spLocks/>
              </p:cNvSpPr>
              <p:nvPr/>
            </p:nvSpPr>
            <p:spPr bwMode="auto">
              <a:xfrm>
                <a:off x="2574" y="1549"/>
                <a:ext cx="143" cy="157"/>
              </a:xfrm>
              <a:custGeom>
                <a:avLst/>
                <a:gdLst>
                  <a:gd name="T0" fmla="*/ 16 w 429"/>
                  <a:gd name="T1" fmla="*/ 6 h 471"/>
                  <a:gd name="T2" fmla="*/ 16 w 429"/>
                  <a:gd name="T3" fmla="*/ 0 h 471"/>
                  <a:gd name="T4" fmla="*/ 0 w 429"/>
                  <a:gd name="T5" fmla="*/ 16 h 471"/>
                  <a:gd name="T6" fmla="*/ 4 w 429"/>
                  <a:gd name="T7" fmla="*/ 17 h 471"/>
                  <a:gd name="T8" fmla="*/ 16 w 429"/>
                  <a:gd name="T9" fmla="*/ 6 h 4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9"/>
                  <a:gd name="T16" fmla="*/ 0 h 471"/>
                  <a:gd name="T17" fmla="*/ 429 w 429"/>
                  <a:gd name="T18" fmla="*/ 471 h 4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9" h="471">
                    <a:moveTo>
                      <a:pt x="429" y="158"/>
                    </a:moveTo>
                    <a:lnTo>
                      <a:pt x="429" y="0"/>
                    </a:lnTo>
                    <a:lnTo>
                      <a:pt x="0" y="428"/>
                    </a:lnTo>
                    <a:lnTo>
                      <a:pt x="109" y="471"/>
                    </a:lnTo>
                    <a:lnTo>
                      <a:pt x="429" y="158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68" name="Freeform 141"/>
              <p:cNvSpPr>
                <a:spLocks/>
              </p:cNvSpPr>
              <p:nvPr/>
            </p:nvSpPr>
            <p:spPr bwMode="auto">
              <a:xfrm>
                <a:off x="2592" y="1578"/>
                <a:ext cx="125" cy="136"/>
              </a:xfrm>
              <a:custGeom>
                <a:avLst/>
                <a:gdLst>
                  <a:gd name="T0" fmla="*/ 14 w 375"/>
                  <a:gd name="T1" fmla="*/ 6 h 409"/>
                  <a:gd name="T2" fmla="*/ 14 w 375"/>
                  <a:gd name="T3" fmla="*/ 0 h 409"/>
                  <a:gd name="T4" fmla="*/ 0 w 375"/>
                  <a:gd name="T5" fmla="*/ 14 h 409"/>
                  <a:gd name="T6" fmla="*/ 4 w 375"/>
                  <a:gd name="T7" fmla="*/ 15 h 409"/>
                  <a:gd name="T8" fmla="*/ 14 w 375"/>
                  <a:gd name="T9" fmla="*/ 6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5"/>
                  <a:gd name="T16" fmla="*/ 0 h 409"/>
                  <a:gd name="T17" fmla="*/ 375 w 375"/>
                  <a:gd name="T18" fmla="*/ 409 h 4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5" h="409">
                    <a:moveTo>
                      <a:pt x="375" y="150"/>
                    </a:moveTo>
                    <a:lnTo>
                      <a:pt x="375" y="0"/>
                    </a:lnTo>
                    <a:lnTo>
                      <a:pt x="0" y="367"/>
                    </a:lnTo>
                    <a:lnTo>
                      <a:pt x="115" y="409"/>
                    </a:lnTo>
                    <a:lnTo>
                      <a:pt x="375" y="150"/>
                    </a:ln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69" name="Freeform 142"/>
              <p:cNvSpPr>
                <a:spLocks/>
              </p:cNvSpPr>
              <p:nvPr/>
            </p:nvSpPr>
            <p:spPr bwMode="auto">
              <a:xfrm>
                <a:off x="2610" y="1602"/>
                <a:ext cx="107" cy="118"/>
              </a:xfrm>
              <a:custGeom>
                <a:avLst/>
                <a:gdLst>
                  <a:gd name="T0" fmla="*/ 12 w 320"/>
                  <a:gd name="T1" fmla="*/ 6 h 354"/>
                  <a:gd name="T2" fmla="*/ 12 w 320"/>
                  <a:gd name="T3" fmla="*/ 0 h 354"/>
                  <a:gd name="T4" fmla="*/ 0 w 320"/>
                  <a:gd name="T5" fmla="*/ 12 h 354"/>
                  <a:gd name="T6" fmla="*/ 4 w 320"/>
                  <a:gd name="T7" fmla="*/ 13 h 354"/>
                  <a:gd name="T8" fmla="*/ 12 w 320"/>
                  <a:gd name="T9" fmla="*/ 6 h 3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0"/>
                  <a:gd name="T16" fmla="*/ 0 h 354"/>
                  <a:gd name="T17" fmla="*/ 320 w 320"/>
                  <a:gd name="T18" fmla="*/ 354 h 3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0" h="354">
                    <a:moveTo>
                      <a:pt x="320" y="156"/>
                    </a:moveTo>
                    <a:lnTo>
                      <a:pt x="320" y="0"/>
                    </a:lnTo>
                    <a:lnTo>
                      <a:pt x="0" y="313"/>
                    </a:lnTo>
                    <a:lnTo>
                      <a:pt x="120" y="354"/>
                    </a:lnTo>
                    <a:lnTo>
                      <a:pt x="320" y="156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70" name="Freeform 143"/>
              <p:cNvSpPr>
                <a:spLocks/>
              </p:cNvSpPr>
              <p:nvPr/>
            </p:nvSpPr>
            <p:spPr bwMode="auto">
              <a:xfrm>
                <a:off x="2630" y="1628"/>
                <a:ext cx="87" cy="98"/>
              </a:xfrm>
              <a:custGeom>
                <a:avLst/>
                <a:gdLst>
                  <a:gd name="T0" fmla="*/ 10 w 260"/>
                  <a:gd name="T1" fmla="*/ 6 h 296"/>
                  <a:gd name="T2" fmla="*/ 10 w 260"/>
                  <a:gd name="T3" fmla="*/ 0 h 296"/>
                  <a:gd name="T4" fmla="*/ 0 w 260"/>
                  <a:gd name="T5" fmla="*/ 9 h 296"/>
                  <a:gd name="T6" fmla="*/ 4 w 260"/>
                  <a:gd name="T7" fmla="*/ 11 h 296"/>
                  <a:gd name="T8" fmla="*/ 10 w 260"/>
                  <a:gd name="T9" fmla="*/ 6 h 2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0"/>
                  <a:gd name="T16" fmla="*/ 0 h 296"/>
                  <a:gd name="T17" fmla="*/ 260 w 260"/>
                  <a:gd name="T18" fmla="*/ 296 h 2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0" h="296">
                    <a:moveTo>
                      <a:pt x="260" y="151"/>
                    </a:moveTo>
                    <a:lnTo>
                      <a:pt x="260" y="0"/>
                    </a:lnTo>
                    <a:lnTo>
                      <a:pt x="0" y="259"/>
                    </a:lnTo>
                    <a:lnTo>
                      <a:pt x="115" y="296"/>
                    </a:lnTo>
                    <a:lnTo>
                      <a:pt x="260" y="151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71" name="Freeform 144"/>
              <p:cNvSpPr>
                <a:spLocks/>
              </p:cNvSpPr>
              <p:nvPr/>
            </p:nvSpPr>
            <p:spPr bwMode="auto">
              <a:xfrm>
                <a:off x="2650" y="1654"/>
                <a:ext cx="67" cy="80"/>
              </a:xfrm>
              <a:custGeom>
                <a:avLst/>
                <a:gdLst>
                  <a:gd name="T0" fmla="*/ 7 w 200"/>
                  <a:gd name="T1" fmla="*/ 6 h 241"/>
                  <a:gd name="T2" fmla="*/ 7 w 200"/>
                  <a:gd name="T3" fmla="*/ 0 h 241"/>
                  <a:gd name="T4" fmla="*/ 0 w 200"/>
                  <a:gd name="T5" fmla="*/ 7 h 241"/>
                  <a:gd name="T6" fmla="*/ 4 w 200"/>
                  <a:gd name="T7" fmla="*/ 9 h 241"/>
                  <a:gd name="T8" fmla="*/ 7 w 200"/>
                  <a:gd name="T9" fmla="*/ 6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"/>
                  <a:gd name="T16" fmla="*/ 0 h 241"/>
                  <a:gd name="T17" fmla="*/ 200 w 200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" h="241">
                    <a:moveTo>
                      <a:pt x="200" y="157"/>
                    </a:moveTo>
                    <a:lnTo>
                      <a:pt x="200" y="0"/>
                    </a:lnTo>
                    <a:lnTo>
                      <a:pt x="0" y="198"/>
                    </a:lnTo>
                    <a:lnTo>
                      <a:pt x="109" y="241"/>
                    </a:lnTo>
                    <a:lnTo>
                      <a:pt x="200" y="157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72" name="Freeform 145"/>
              <p:cNvSpPr>
                <a:spLocks/>
              </p:cNvSpPr>
              <p:nvPr/>
            </p:nvSpPr>
            <p:spPr bwMode="auto">
              <a:xfrm>
                <a:off x="2669" y="1678"/>
                <a:ext cx="48" cy="62"/>
              </a:xfrm>
              <a:custGeom>
                <a:avLst/>
                <a:gdLst>
                  <a:gd name="T0" fmla="*/ 5 w 145"/>
                  <a:gd name="T1" fmla="*/ 6 h 186"/>
                  <a:gd name="T2" fmla="*/ 5 w 145"/>
                  <a:gd name="T3" fmla="*/ 0 h 186"/>
                  <a:gd name="T4" fmla="*/ 0 w 145"/>
                  <a:gd name="T5" fmla="*/ 5 h 186"/>
                  <a:gd name="T6" fmla="*/ 4 w 145"/>
                  <a:gd name="T7" fmla="*/ 7 h 186"/>
                  <a:gd name="T8" fmla="*/ 5 w 145"/>
                  <a:gd name="T9" fmla="*/ 6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186"/>
                  <a:gd name="T17" fmla="*/ 145 w 145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186">
                    <a:moveTo>
                      <a:pt x="145" y="162"/>
                    </a:moveTo>
                    <a:lnTo>
                      <a:pt x="145" y="0"/>
                    </a:lnTo>
                    <a:lnTo>
                      <a:pt x="0" y="145"/>
                    </a:lnTo>
                    <a:lnTo>
                      <a:pt x="120" y="186"/>
                    </a:lnTo>
                    <a:lnTo>
                      <a:pt x="145" y="162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73" name="Freeform 146"/>
              <p:cNvSpPr>
                <a:spLocks/>
              </p:cNvSpPr>
              <p:nvPr/>
            </p:nvSpPr>
            <p:spPr bwMode="auto">
              <a:xfrm>
                <a:off x="2687" y="1706"/>
                <a:ext cx="30" cy="38"/>
              </a:xfrm>
              <a:custGeom>
                <a:avLst/>
                <a:gdLst>
                  <a:gd name="T0" fmla="*/ 3 w 91"/>
                  <a:gd name="T1" fmla="*/ 0 h 114"/>
                  <a:gd name="T2" fmla="*/ 3 w 91"/>
                  <a:gd name="T3" fmla="*/ 4 h 114"/>
                  <a:gd name="T4" fmla="*/ 0 w 91"/>
                  <a:gd name="T5" fmla="*/ 3 h 114"/>
                  <a:gd name="T6" fmla="*/ 3 w 91"/>
                  <a:gd name="T7" fmla="*/ 0 h 1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"/>
                  <a:gd name="T13" fmla="*/ 0 h 114"/>
                  <a:gd name="T14" fmla="*/ 91 w 91"/>
                  <a:gd name="T15" fmla="*/ 114 h 1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" h="114">
                    <a:moveTo>
                      <a:pt x="91" y="0"/>
                    </a:moveTo>
                    <a:lnTo>
                      <a:pt x="91" y="114"/>
                    </a:lnTo>
                    <a:lnTo>
                      <a:pt x="0" y="84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74" name="Freeform 147"/>
              <p:cNvSpPr>
                <a:spLocks/>
              </p:cNvSpPr>
              <p:nvPr/>
            </p:nvSpPr>
            <p:spPr bwMode="auto">
              <a:xfrm>
                <a:off x="2709" y="1732"/>
                <a:ext cx="8" cy="12"/>
              </a:xfrm>
              <a:custGeom>
                <a:avLst/>
                <a:gdLst>
                  <a:gd name="T0" fmla="*/ 1 w 25"/>
                  <a:gd name="T1" fmla="*/ 0 h 37"/>
                  <a:gd name="T2" fmla="*/ 1 w 25"/>
                  <a:gd name="T3" fmla="*/ 1 h 37"/>
                  <a:gd name="T4" fmla="*/ 0 w 25"/>
                  <a:gd name="T5" fmla="*/ 1 h 37"/>
                  <a:gd name="T6" fmla="*/ 1 w 25"/>
                  <a:gd name="T7" fmla="*/ 0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37"/>
                  <a:gd name="T14" fmla="*/ 25 w 25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37">
                    <a:moveTo>
                      <a:pt x="25" y="0"/>
                    </a:moveTo>
                    <a:lnTo>
                      <a:pt x="25" y="37"/>
                    </a:lnTo>
                    <a:lnTo>
                      <a:pt x="0" y="2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75" name="Freeform 148"/>
              <p:cNvSpPr>
                <a:spLocks/>
              </p:cNvSpPr>
              <p:nvPr/>
            </p:nvSpPr>
            <p:spPr bwMode="auto">
              <a:xfrm>
                <a:off x="2713" y="1740"/>
                <a:ext cx="6" cy="6"/>
              </a:xfrm>
              <a:custGeom>
                <a:avLst/>
                <a:gdLst>
                  <a:gd name="T0" fmla="*/ 0 w 18"/>
                  <a:gd name="T1" fmla="*/ 0 h 19"/>
                  <a:gd name="T2" fmla="*/ 0 w 18"/>
                  <a:gd name="T3" fmla="*/ 0 h 19"/>
                  <a:gd name="T4" fmla="*/ 0 w 18"/>
                  <a:gd name="T5" fmla="*/ 0 h 19"/>
                  <a:gd name="T6" fmla="*/ 0 w 18"/>
                  <a:gd name="T7" fmla="*/ 1 h 19"/>
                  <a:gd name="T8" fmla="*/ 1 w 18"/>
                  <a:gd name="T9" fmla="*/ 1 h 19"/>
                  <a:gd name="T10" fmla="*/ 0 w 18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9"/>
                  <a:gd name="T20" fmla="*/ 18 w 1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9">
                    <a:moveTo>
                      <a:pt x="7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7" y="19"/>
                    </a:lnTo>
                    <a:lnTo>
                      <a:pt x="18" y="1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76" name="Freeform 149"/>
              <p:cNvSpPr>
                <a:spLocks/>
              </p:cNvSpPr>
              <p:nvPr/>
            </p:nvSpPr>
            <p:spPr bwMode="auto">
              <a:xfrm>
                <a:off x="2715" y="1730"/>
                <a:ext cx="20" cy="16"/>
              </a:xfrm>
              <a:custGeom>
                <a:avLst/>
                <a:gdLst>
                  <a:gd name="T0" fmla="*/ 2 w 60"/>
                  <a:gd name="T1" fmla="*/ 0 h 49"/>
                  <a:gd name="T2" fmla="*/ 2 w 60"/>
                  <a:gd name="T3" fmla="*/ 0 h 49"/>
                  <a:gd name="T4" fmla="*/ 0 w 60"/>
                  <a:gd name="T5" fmla="*/ 1 h 49"/>
                  <a:gd name="T6" fmla="*/ 0 w 60"/>
                  <a:gd name="T7" fmla="*/ 2 h 49"/>
                  <a:gd name="T8" fmla="*/ 2 w 60"/>
                  <a:gd name="T9" fmla="*/ 1 h 49"/>
                  <a:gd name="T10" fmla="*/ 2 w 60"/>
                  <a:gd name="T11" fmla="*/ 0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49"/>
                  <a:gd name="T20" fmla="*/ 60 w 60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49">
                    <a:moveTo>
                      <a:pt x="53" y="6"/>
                    </a:moveTo>
                    <a:lnTo>
                      <a:pt x="47" y="0"/>
                    </a:lnTo>
                    <a:lnTo>
                      <a:pt x="0" y="30"/>
                    </a:lnTo>
                    <a:lnTo>
                      <a:pt x="11" y="49"/>
                    </a:lnTo>
                    <a:lnTo>
                      <a:pt x="60" y="19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77" name="Freeform 150"/>
              <p:cNvSpPr>
                <a:spLocks/>
              </p:cNvSpPr>
              <p:nvPr/>
            </p:nvSpPr>
            <p:spPr bwMode="auto">
              <a:xfrm>
                <a:off x="2731" y="1730"/>
                <a:ext cx="6" cy="6"/>
              </a:xfrm>
              <a:custGeom>
                <a:avLst/>
                <a:gdLst>
                  <a:gd name="T0" fmla="*/ 0 w 19"/>
                  <a:gd name="T1" fmla="*/ 1 h 19"/>
                  <a:gd name="T2" fmla="*/ 1 w 19"/>
                  <a:gd name="T3" fmla="*/ 0 h 19"/>
                  <a:gd name="T4" fmla="*/ 1 w 19"/>
                  <a:gd name="T5" fmla="*/ 0 h 19"/>
                  <a:gd name="T6" fmla="*/ 0 w 19"/>
                  <a:gd name="T7" fmla="*/ 0 h 19"/>
                  <a:gd name="T8" fmla="*/ 0 w 19"/>
                  <a:gd name="T9" fmla="*/ 0 h 19"/>
                  <a:gd name="T10" fmla="*/ 0 w 19"/>
                  <a:gd name="T11" fmla="*/ 1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13" y="19"/>
                    </a:moveTo>
                    <a:lnTo>
                      <a:pt x="19" y="13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78" name="Freeform 151"/>
              <p:cNvSpPr>
                <a:spLocks/>
              </p:cNvSpPr>
              <p:nvPr/>
            </p:nvSpPr>
            <p:spPr bwMode="auto">
              <a:xfrm>
                <a:off x="2713" y="1527"/>
                <a:ext cx="6" cy="7"/>
              </a:xfrm>
              <a:custGeom>
                <a:avLst/>
                <a:gdLst>
                  <a:gd name="T0" fmla="*/ 0 w 18"/>
                  <a:gd name="T1" fmla="*/ 0 h 19"/>
                  <a:gd name="T2" fmla="*/ 0 w 18"/>
                  <a:gd name="T3" fmla="*/ 0 h 19"/>
                  <a:gd name="T4" fmla="*/ 0 w 18"/>
                  <a:gd name="T5" fmla="*/ 0 h 19"/>
                  <a:gd name="T6" fmla="*/ 0 w 18"/>
                  <a:gd name="T7" fmla="*/ 1 h 19"/>
                  <a:gd name="T8" fmla="*/ 1 w 18"/>
                  <a:gd name="T9" fmla="*/ 1 h 19"/>
                  <a:gd name="T10" fmla="*/ 0 w 18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9"/>
                  <a:gd name="T20" fmla="*/ 18 w 1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9">
                    <a:moveTo>
                      <a:pt x="7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7" y="19"/>
                    </a:lnTo>
                    <a:lnTo>
                      <a:pt x="18" y="1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79" name="Freeform 152"/>
              <p:cNvSpPr>
                <a:spLocks/>
              </p:cNvSpPr>
              <p:nvPr/>
            </p:nvSpPr>
            <p:spPr bwMode="auto">
              <a:xfrm>
                <a:off x="2715" y="1517"/>
                <a:ext cx="20" cy="17"/>
              </a:xfrm>
              <a:custGeom>
                <a:avLst/>
                <a:gdLst>
                  <a:gd name="T0" fmla="*/ 2 w 60"/>
                  <a:gd name="T1" fmla="*/ 0 h 49"/>
                  <a:gd name="T2" fmla="*/ 2 w 60"/>
                  <a:gd name="T3" fmla="*/ 0 h 49"/>
                  <a:gd name="T4" fmla="*/ 0 w 60"/>
                  <a:gd name="T5" fmla="*/ 1 h 49"/>
                  <a:gd name="T6" fmla="*/ 0 w 60"/>
                  <a:gd name="T7" fmla="*/ 2 h 49"/>
                  <a:gd name="T8" fmla="*/ 2 w 60"/>
                  <a:gd name="T9" fmla="*/ 1 h 49"/>
                  <a:gd name="T10" fmla="*/ 2 w 60"/>
                  <a:gd name="T11" fmla="*/ 0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49"/>
                  <a:gd name="T20" fmla="*/ 60 w 60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49">
                    <a:moveTo>
                      <a:pt x="53" y="6"/>
                    </a:moveTo>
                    <a:lnTo>
                      <a:pt x="47" y="0"/>
                    </a:lnTo>
                    <a:lnTo>
                      <a:pt x="0" y="30"/>
                    </a:lnTo>
                    <a:lnTo>
                      <a:pt x="11" y="49"/>
                    </a:lnTo>
                    <a:lnTo>
                      <a:pt x="60" y="19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80" name="Freeform 153"/>
              <p:cNvSpPr>
                <a:spLocks/>
              </p:cNvSpPr>
              <p:nvPr/>
            </p:nvSpPr>
            <p:spPr bwMode="auto">
              <a:xfrm>
                <a:off x="2731" y="1517"/>
                <a:ext cx="6" cy="7"/>
              </a:xfrm>
              <a:custGeom>
                <a:avLst/>
                <a:gdLst>
                  <a:gd name="T0" fmla="*/ 0 w 19"/>
                  <a:gd name="T1" fmla="*/ 1 h 19"/>
                  <a:gd name="T2" fmla="*/ 1 w 19"/>
                  <a:gd name="T3" fmla="*/ 0 h 19"/>
                  <a:gd name="T4" fmla="*/ 1 w 19"/>
                  <a:gd name="T5" fmla="*/ 0 h 19"/>
                  <a:gd name="T6" fmla="*/ 0 w 19"/>
                  <a:gd name="T7" fmla="*/ 0 h 19"/>
                  <a:gd name="T8" fmla="*/ 0 w 19"/>
                  <a:gd name="T9" fmla="*/ 0 h 19"/>
                  <a:gd name="T10" fmla="*/ 0 w 19"/>
                  <a:gd name="T11" fmla="*/ 1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13" y="19"/>
                    </a:moveTo>
                    <a:lnTo>
                      <a:pt x="19" y="12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81" name="Freeform 154"/>
              <p:cNvSpPr>
                <a:spLocks/>
              </p:cNvSpPr>
              <p:nvPr/>
            </p:nvSpPr>
            <p:spPr bwMode="auto">
              <a:xfrm>
                <a:off x="2729" y="1732"/>
                <a:ext cx="8" cy="4"/>
              </a:xfrm>
              <a:custGeom>
                <a:avLst/>
                <a:gdLst>
                  <a:gd name="T0" fmla="*/ 0 w 25"/>
                  <a:gd name="T1" fmla="*/ 0 h 13"/>
                  <a:gd name="T2" fmla="*/ 0 w 25"/>
                  <a:gd name="T3" fmla="*/ 0 h 13"/>
                  <a:gd name="T4" fmla="*/ 0 w 25"/>
                  <a:gd name="T5" fmla="*/ 0 h 13"/>
                  <a:gd name="T6" fmla="*/ 1 w 25"/>
                  <a:gd name="T7" fmla="*/ 0 h 13"/>
                  <a:gd name="T8" fmla="*/ 1 w 25"/>
                  <a:gd name="T9" fmla="*/ 0 h 13"/>
                  <a:gd name="T10" fmla="*/ 0 w 2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3"/>
                  <a:gd name="T20" fmla="*/ 25 w 2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3">
                    <a:moveTo>
                      <a:pt x="0" y="0"/>
                    </a:moveTo>
                    <a:lnTo>
                      <a:pt x="6" y="13"/>
                    </a:lnTo>
                    <a:lnTo>
                      <a:pt x="12" y="13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82" name="Freeform 155"/>
              <p:cNvSpPr>
                <a:spLocks/>
              </p:cNvSpPr>
              <p:nvPr/>
            </p:nvSpPr>
            <p:spPr bwMode="auto">
              <a:xfrm>
                <a:off x="2729" y="1516"/>
                <a:ext cx="8" cy="216"/>
              </a:xfrm>
              <a:custGeom>
                <a:avLst/>
                <a:gdLst>
                  <a:gd name="T0" fmla="*/ 0 w 25"/>
                  <a:gd name="T1" fmla="*/ 1 h 649"/>
                  <a:gd name="T2" fmla="*/ 0 w 25"/>
                  <a:gd name="T3" fmla="*/ 0 h 649"/>
                  <a:gd name="T4" fmla="*/ 0 w 25"/>
                  <a:gd name="T5" fmla="*/ 24 h 649"/>
                  <a:gd name="T6" fmla="*/ 1 w 25"/>
                  <a:gd name="T7" fmla="*/ 24 h 649"/>
                  <a:gd name="T8" fmla="*/ 1 w 25"/>
                  <a:gd name="T9" fmla="*/ 0 h 649"/>
                  <a:gd name="T10" fmla="*/ 1 w 25"/>
                  <a:gd name="T11" fmla="*/ 0 h 649"/>
                  <a:gd name="T12" fmla="*/ 1 w 25"/>
                  <a:gd name="T13" fmla="*/ 0 h 649"/>
                  <a:gd name="T14" fmla="*/ 1 w 25"/>
                  <a:gd name="T15" fmla="*/ 0 h 649"/>
                  <a:gd name="T16" fmla="*/ 0 w 25"/>
                  <a:gd name="T17" fmla="*/ 0 h 649"/>
                  <a:gd name="T18" fmla="*/ 0 w 25"/>
                  <a:gd name="T19" fmla="*/ 0 h 649"/>
                  <a:gd name="T20" fmla="*/ 0 w 25"/>
                  <a:gd name="T21" fmla="*/ 0 h 649"/>
                  <a:gd name="T22" fmla="*/ 0 w 25"/>
                  <a:gd name="T23" fmla="*/ 1 h 6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649"/>
                  <a:gd name="T38" fmla="*/ 25 w 25"/>
                  <a:gd name="T39" fmla="*/ 649 h 6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649">
                    <a:moveTo>
                      <a:pt x="12" y="24"/>
                    </a:moveTo>
                    <a:lnTo>
                      <a:pt x="0" y="11"/>
                    </a:lnTo>
                    <a:lnTo>
                      <a:pt x="0" y="649"/>
                    </a:lnTo>
                    <a:lnTo>
                      <a:pt x="25" y="649"/>
                    </a:lnTo>
                    <a:lnTo>
                      <a:pt x="25" y="11"/>
                    </a:lnTo>
                    <a:lnTo>
                      <a:pt x="19" y="0"/>
                    </a:lnTo>
                    <a:lnTo>
                      <a:pt x="25" y="11"/>
                    </a:lnTo>
                    <a:lnTo>
                      <a:pt x="25" y="5"/>
                    </a:lnTo>
                    <a:lnTo>
                      <a:pt x="12" y="0"/>
                    </a:lnTo>
                    <a:lnTo>
                      <a:pt x="6" y="5"/>
                    </a:lnTo>
                    <a:lnTo>
                      <a:pt x="0" y="11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83" name="Freeform 156"/>
              <p:cNvSpPr>
                <a:spLocks/>
              </p:cNvSpPr>
              <p:nvPr/>
            </p:nvSpPr>
            <p:spPr bwMode="auto">
              <a:xfrm>
                <a:off x="2528" y="1445"/>
                <a:ext cx="207" cy="79"/>
              </a:xfrm>
              <a:custGeom>
                <a:avLst/>
                <a:gdLst>
                  <a:gd name="T0" fmla="*/ 0 w 622"/>
                  <a:gd name="T1" fmla="*/ 0 h 236"/>
                  <a:gd name="T2" fmla="*/ 0 w 622"/>
                  <a:gd name="T3" fmla="*/ 1 h 236"/>
                  <a:gd name="T4" fmla="*/ 23 w 622"/>
                  <a:gd name="T5" fmla="*/ 9 h 236"/>
                  <a:gd name="T6" fmla="*/ 23 w 622"/>
                  <a:gd name="T7" fmla="*/ 8 h 236"/>
                  <a:gd name="T8" fmla="*/ 0 w 622"/>
                  <a:gd name="T9" fmla="*/ 0 h 236"/>
                  <a:gd name="T10" fmla="*/ 0 w 622"/>
                  <a:gd name="T11" fmla="*/ 0 h 2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2"/>
                  <a:gd name="T19" fmla="*/ 0 h 236"/>
                  <a:gd name="T20" fmla="*/ 622 w 622"/>
                  <a:gd name="T21" fmla="*/ 236 h 2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2" h="236">
                    <a:moveTo>
                      <a:pt x="0" y="13"/>
                    </a:moveTo>
                    <a:lnTo>
                      <a:pt x="0" y="24"/>
                    </a:lnTo>
                    <a:lnTo>
                      <a:pt x="615" y="236"/>
                    </a:lnTo>
                    <a:lnTo>
                      <a:pt x="622" y="212"/>
                    </a:lnTo>
                    <a:lnTo>
                      <a:pt x="6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84" name="Freeform 157"/>
              <p:cNvSpPr>
                <a:spLocks/>
              </p:cNvSpPr>
              <p:nvPr/>
            </p:nvSpPr>
            <p:spPr bwMode="auto">
              <a:xfrm>
                <a:off x="2524" y="1445"/>
                <a:ext cx="6" cy="8"/>
              </a:xfrm>
              <a:custGeom>
                <a:avLst/>
                <a:gdLst>
                  <a:gd name="T0" fmla="*/ 1 w 17"/>
                  <a:gd name="T1" fmla="*/ 0 h 24"/>
                  <a:gd name="T2" fmla="*/ 0 w 17"/>
                  <a:gd name="T3" fmla="*/ 0 h 24"/>
                  <a:gd name="T4" fmla="*/ 0 w 17"/>
                  <a:gd name="T5" fmla="*/ 0 h 24"/>
                  <a:gd name="T6" fmla="*/ 0 w 17"/>
                  <a:gd name="T7" fmla="*/ 1 h 24"/>
                  <a:gd name="T8" fmla="*/ 0 w 17"/>
                  <a:gd name="T9" fmla="*/ 1 h 24"/>
                  <a:gd name="T10" fmla="*/ 1 w 17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4"/>
                  <a:gd name="T20" fmla="*/ 17 w 17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4">
                    <a:moveTo>
                      <a:pt x="17" y="0"/>
                    </a:moveTo>
                    <a:lnTo>
                      <a:pt x="5" y="0"/>
                    </a:lnTo>
                    <a:lnTo>
                      <a:pt x="0" y="7"/>
                    </a:lnTo>
                    <a:lnTo>
                      <a:pt x="5" y="19"/>
                    </a:lnTo>
                    <a:lnTo>
                      <a:pt x="11" y="2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85" name="Freeform 158"/>
              <p:cNvSpPr>
                <a:spLocks/>
              </p:cNvSpPr>
              <p:nvPr/>
            </p:nvSpPr>
            <p:spPr bwMode="auto">
              <a:xfrm>
                <a:off x="2508" y="1457"/>
                <a:ext cx="6" cy="6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0 h 17"/>
                  <a:gd name="T4" fmla="*/ 0 w 18"/>
                  <a:gd name="T5" fmla="*/ 0 h 17"/>
                  <a:gd name="T6" fmla="*/ 0 w 18"/>
                  <a:gd name="T7" fmla="*/ 1 h 17"/>
                  <a:gd name="T8" fmla="*/ 1 w 18"/>
                  <a:gd name="T9" fmla="*/ 1 h 17"/>
                  <a:gd name="T10" fmla="*/ 0 w 18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7"/>
                  <a:gd name="T20" fmla="*/ 18 w 18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7">
                    <a:moveTo>
                      <a:pt x="6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13" y="17"/>
                    </a:lnTo>
                    <a:lnTo>
                      <a:pt x="18" y="1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86" name="Freeform 159"/>
              <p:cNvSpPr>
                <a:spLocks/>
              </p:cNvSpPr>
              <p:nvPr/>
            </p:nvSpPr>
            <p:spPr bwMode="auto">
              <a:xfrm>
                <a:off x="2510" y="1445"/>
                <a:ext cx="20" cy="18"/>
              </a:xfrm>
              <a:custGeom>
                <a:avLst/>
                <a:gdLst>
                  <a:gd name="T0" fmla="*/ 2 w 60"/>
                  <a:gd name="T1" fmla="*/ 0 h 54"/>
                  <a:gd name="T2" fmla="*/ 2 w 60"/>
                  <a:gd name="T3" fmla="*/ 0 h 54"/>
                  <a:gd name="T4" fmla="*/ 0 w 60"/>
                  <a:gd name="T5" fmla="*/ 1 h 54"/>
                  <a:gd name="T6" fmla="*/ 0 w 60"/>
                  <a:gd name="T7" fmla="*/ 2 h 54"/>
                  <a:gd name="T8" fmla="*/ 2 w 60"/>
                  <a:gd name="T9" fmla="*/ 1 h 54"/>
                  <a:gd name="T10" fmla="*/ 2 w 60"/>
                  <a:gd name="T11" fmla="*/ 0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54"/>
                  <a:gd name="T20" fmla="*/ 60 w 60"/>
                  <a:gd name="T21" fmla="*/ 54 h 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54">
                    <a:moveTo>
                      <a:pt x="54" y="13"/>
                    </a:moveTo>
                    <a:lnTo>
                      <a:pt x="48" y="0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60" y="19"/>
                    </a:lnTo>
                    <a:lnTo>
                      <a:pt x="5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87" name="Freeform 160"/>
              <p:cNvSpPr>
                <a:spLocks/>
              </p:cNvSpPr>
              <p:nvPr/>
            </p:nvSpPr>
            <p:spPr bwMode="auto">
              <a:xfrm>
                <a:off x="2526" y="1445"/>
                <a:ext cx="6" cy="6"/>
              </a:xfrm>
              <a:custGeom>
                <a:avLst/>
                <a:gdLst>
                  <a:gd name="T0" fmla="*/ 0 w 19"/>
                  <a:gd name="T1" fmla="*/ 1 h 19"/>
                  <a:gd name="T2" fmla="*/ 1 w 19"/>
                  <a:gd name="T3" fmla="*/ 0 h 19"/>
                  <a:gd name="T4" fmla="*/ 1 w 19"/>
                  <a:gd name="T5" fmla="*/ 0 h 19"/>
                  <a:gd name="T6" fmla="*/ 0 w 19"/>
                  <a:gd name="T7" fmla="*/ 0 h 19"/>
                  <a:gd name="T8" fmla="*/ 0 w 19"/>
                  <a:gd name="T9" fmla="*/ 0 h 19"/>
                  <a:gd name="T10" fmla="*/ 0 w 19"/>
                  <a:gd name="T11" fmla="*/ 1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12" y="19"/>
                    </a:moveTo>
                    <a:lnTo>
                      <a:pt x="19" y="13"/>
                    </a:lnTo>
                    <a:lnTo>
                      <a:pt x="19" y="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88" name="Freeform 161"/>
              <p:cNvSpPr>
                <a:spLocks/>
              </p:cNvSpPr>
              <p:nvPr/>
            </p:nvSpPr>
            <p:spPr bwMode="auto">
              <a:xfrm>
                <a:off x="2713" y="1526"/>
                <a:ext cx="8" cy="3"/>
              </a:xfrm>
              <a:custGeom>
                <a:avLst/>
                <a:gdLst>
                  <a:gd name="T0" fmla="*/ 1 w 24"/>
                  <a:gd name="T1" fmla="*/ 0 h 11"/>
                  <a:gd name="T2" fmla="*/ 1 w 24"/>
                  <a:gd name="T3" fmla="*/ 0 h 11"/>
                  <a:gd name="T4" fmla="*/ 0 w 24"/>
                  <a:gd name="T5" fmla="*/ 0 h 11"/>
                  <a:gd name="T6" fmla="*/ 0 w 24"/>
                  <a:gd name="T7" fmla="*/ 0 h 11"/>
                  <a:gd name="T8" fmla="*/ 0 w 24"/>
                  <a:gd name="T9" fmla="*/ 0 h 11"/>
                  <a:gd name="T10" fmla="*/ 1 w 2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24" y="11"/>
                    </a:moveTo>
                    <a:lnTo>
                      <a:pt x="18" y="5"/>
                    </a:lnTo>
                    <a:lnTo>
                      <a:pt x="13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89" name="Freeform 162"/>
              <p:cNvSpPr>
                <a:spLocks/>
              </p:cNvSpPr>
              <p:nvPr/>
            </p:nvSpPr>
            <p:spPr bwMode="auto">
              <a:xfrm>
                <a:off x="2713" y="1529"/>
                <a:ext cx="8" cy="219"/>
              </a:xfrm>
              <a:custGeom>
                <a:avLst/>
                <a:gdLst>
                  <a:gd name="T0" fmla="*/ 0 w 24"/>
                  <a:gd name="T1" fmla="*/ 24 h 657"/>
                  <a:gd name="T2" fmla="*/ 1 w 24"/>
                  <a:gd name="T3" fmla="*/ 24 h 657"/>
                  <a:gd name="T4" fmla="*/ 1 w 24"/>
                  <a:gd name="T5" fmla="*/ 0 h 657"/>
                  <a:gd name="T6" fmla="*/ 0 w 24"/>
                  <a:gd name="T7" fmla="*/ 0 h 657"/>
                  <a:gd name="T8" fmla="*/ 0 w 24"/>
                  <a:gd name="T9" fmla="*/ 24 h 657"/>
                  <a:gd name="T10" fmla="*/ 0 w 24"/>
                  <a:gd name="T11" fmla="*/ 23 h 657"/>
                  <a:gd name="T12" fmla="*/ 0 w 24"/>
                  <a:gd name="T13" fmla="*/ 24 h 657"/>
                  <a:gd name="T14" fmla="*/ 0 w 24"/>
                  <a:gd name="T15" fmla="*/ 24 h 657"/>
                  <a:gd name="T16" fmla="*/ 0 w 24"/>
                  <a:gd name="T17" fmla="*/ 24 h 657"/>
                  <a:gd name="T18" fmla="*/ 1 w 24"/>
                  <a:gd name="T19" fmla="*/ 24 h 657"/>
                  <a:gd name="T20" fmla="*/ 1 w 24"/>
                  <a:gd name="T21" fmla="*/ 24 h 657"/>
                  <a:gd name="T22" fmla="*/ 0 w 24"/>
                  <a:gd name="T23" fmla="*/ 24 h 6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57"/>
                  <a:gd name="T38" fmla="*/ 24 w 24"/>
                  <a:gd name="T39" fmla="*/ 657 h 65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57">
                    <a:moveTo>
                      <a:pt x="7" y="657"/>
                    </a:moveTo>
                    <a:lnTo>
                      <a:pt x="24" y="645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645"/>
                    </a:lnTo>
                    <a:lnTo>
                      <a:pt x="13" y="632"/>
                    </a:lnTo>
                    <a:lnTo>
                      <a:pt x="0" y="645"/>
                    </a:lnTo>
                    <a:lnTo>
                      <a:pt x="0" y="651"/>
                    </a:lnTo>
                    <a:lnTo>
                      <a:pt x="13" y="657"/>
                    </a:lnTo>
                    <a:lnTo>
                      <a:pt x="18" y="651"/>
                    </a:lnTo>
                    <a:lnTo>
                      <a:pt x="24" y="645"/>
                    </a:lnTo>
                    <a:lnTo>
                      <a:pt x="7" y="6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90" name="Freeform 163"/>
              <p:cNvSpPr>
                <a:spLocks/>
              </p:cNvSpPr>
              <p:nvPr/>
            </p:nvSpPr>
            <p:spPr bwMode="auto">
              <a:xfrm>
                <a:off x="2512" y="1668"/>
                <a:ext cx="205" cy="80"/>
              </a:xfrm>
              <a:custGeom>
                <a:avLst/>
                <a:gdLst>
                  <a:gd name="T0" fmla="*/ 0 w 615"/>
                  <a:gd name="T1" fmla="*/ 0 h 241"/>
                  <a:gd name="T2" fmla="*/ 0 w 615"/>
                  <a:gd name="T3" fmla="*/ 1 h 241"/>
                  <a:gd name="T4" fmla="*/ 23 w 615"/>
                  <a:gd name="T5" fmla="*/ 9 h 241"/>
                  <a:gd name="T6" fmla="*/ 23 w 615"/>
                  <a:gd name="T7" fmla="*/ 8 h 241"/>
                  <a:gd name="T8" fmla="*/ 0 w 615"/>
                  <a:gd name="T9" fmla="*/ 0 h 241"/>
                  <a:gd name="T10" fmla="*/ 0 w 615"/>
                  <a:gd name="T11" fmla="*/ 0 h 2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5"/>
                  <a:gd name="T19" fmla="*/ 0 h 241"/>
                  <a:gd name="T20" fmla="*/ 615 w 615"/>
                  <a:gd name="T21" fmla="*/ 241 h 2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5" h="241">
                    <a:moveTo>
                      <a:pt x="0" y="12"/>
                    </a:moveTo>
                    <a:lnTo>
                      <a:pt x="0" y="23"/>
                    </a:lnTo>
                    <a:lnTo>
                      <a:pt x="609" y="241"/>
                    </a:lnTo>
                    <a:lnTo>
                      <a:pt x="615" y="216"/>
                    </a:lnTo>
                    <a:lnTo>
                      <a:pt x="5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91" name="Freeform 164"/>
              <p:cNvSpPr>
                <a:spLocks/>
              </p:cNvSpPr>
              <p:nvPr/>
            </p:nvSpPr>
            <p:spPr bwMode="auto">
              <a:xfrm>
                <a:off x="2508" y="1668"/>
                <a:ext cx="6" cy="8"/>
              </a:xfrm>
              <a:custGeom>
                <a:avLst/>
                <a:gdLst>
                  <a:gd name="T0" fmla="*/ 1 w 18"/>
                  <a:gd name="T1" fmla="*/ 0 h 23"/>
                  <a:gd name="T2" fmla="*/ 0 w 18"/>
                  <a:gd name="T3" fmla="*/ 0 h 23"/>
                  <a:gd name="T4" fmla="*/ 0 w 18"/>
                  <a:gd name="T5" fmla="*/ 0 h 23"/>
                  <a:gd name="T6" fmla="*/ 0 w 18"/>
                  <a:gd name="T7" fmla="*/ 1 h 23"/>
                  <a:gd name="T8" fmla="*/ 0 w 18"/>
                  <a:gd name="T9" fmla="*/ 1 h 23"/>
                  <a:gd name="T10" fmla="*/ 1 w 18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3"/>
                  <a:gd name="T20" fmla="*/ 18 w 18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3">
                    <a:moveTo>
                      <a:pt x="18" y="0"/>
                    </a:moveTo>
                    <a:lnTo>
                      <a:pt x="6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3" y="2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92" name="Freeform 165"/>
              <p:cNvSpPr>
                <a:spLocks/>
              </p:cNvSpPr>
              <p:nvPr/>
            </p:nvSpPr>
            <p:spPr bwMode="auto">
              <a:xfrm>
                <a:off x="2508" y="1672"/>
                <a:ext cx="8" cy="4"/>
              </a:xfrm>
              <a:custGeom>
                <a:avLst/>
                <a:gdLst>
                  <a:gd name="T0" fmla="*/ 0 w 24"/>
                  <a:gd name="T1" fmla="*/ 0 h 11"/>
                  <a:gd name="T2" fmla="*/ 0 w 24"/>
                  <a:gd name="T3" fmla="*/ 0 h 11"/>
                  <a:gd name="T4" fmla="*/ 0 w 24"/>
                  <a:gd name="T5" fmla="*/ 0 h 11"/>
                  <a:gd name="T6" fmla="*/ 1 w 24"/>
                  <a:gd name="T7" fmla="*/ 0 h 11"/>
                  <a:gd name="T8" fmla="*/ 1 w 24"/>
                  <a:gd name="T9" fmla="*/ 0 h 11"/>
                  <a:gd name="T10" fmla="*/ 0 w 2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0" y="0"/>
                    </a:moveTo>
                    <a:lnTo>
                      <a:pt x="0" y="11"/>
                    </a:lnTo>
                    <a:lnTo>
                      <a:pt x="13" y="11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93" name="Freeform 166"/>
              <p:cNvSpPr>
                <a:spLocks/>
              </p:cNvSpPr>
              <p:nvPr/>
            </p:nvSpPr>
            <p:spPr bwMode="auto">
              <a:xfrm>
                <a:off x="2508" y="1456"/>
                <a:ext cx="8" cy="216"/>
              </a:xfrm>
              <a:custGeom>
                <a:avLst/>
                <a:gdLst>
                  <a:gd name="T0" fmla="*/ 1 w 24"/>
                  <a:gd name="T1" fmla="*/ 0 h 649"/>
                  <a:gd name="T2" fmla="*/ 0 w 24"/>
                  <a:gd name="T3" fmla="*/ 0 h 649"/>
                  <a:gd name="T4" fmla="*/ 0 w 24"/>
                  <a:gd name="T5" fmla="*/ 24 h 649"/>
                  <a:gd name="T6" fmla="*/ 1 w 24"/>
                  <a:gd name="T7" fmla="*/ 24 h 649"/>
                  <a:gd name="T8" fmla="*/ 1 w 24"/>
                  <a:gd name="T9" fmla="*/ 0 h 649"/>
                  <a:gd name="T10" fmla="*/ 0 w 24"/>
                  <a:gd name="T11" fmla="*/ 1 h 649"/>
                  <a:gd name="T12" fmla="*/ 1 w 24"/>
                  <a:gd name="T13" fmla="*/ 0 h 649"/>
                  <a:gd name="T14" fmla="*/ 1 w 24"/>
                  <a:gd name="T15" fmla="*/ 0 h 649"/>
                  <a:gd name="T16" fmla="*/ 0 w 24"/>
                  <a:gd name="T17" fmla="*/ 0 h 649"/>
                  <a:gd name="T18" fmla="*/ 0 w 24"/>
                  <a:gd name="T19" fmla="*/ 0 h 649"/>
                  <a:gd name="T20" fmla="*/ 0 w 24"/>
                  <a:gd name="T21" fmla="*/ 0 h 649"/>
                  <a:gd name="T22" fmla="*/ 1 w 24"/>
                  <a:gd name="T23" fmla="*/ 0 h 6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49"/>
                  <a:gd name="T38" fmla="*/ 24 w 24"/>
                  <a:gd name="T39" fmla="*/ 649 h 6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49">
                    <a:moveTo>
                      <a:pt x="18" y="0"/>
                    </a:moveTo>
                    <a:lnTo>
                      <a:pt x="0" y="11"/>
                    </a:lnTo>
                    <a:lnTo>
                      <a:pt x="0" y="649"/>
                    </a:lnTo>
                    <a:lnTo>
                      <a:pt x="24" y="649"/>
                    </a:lnTo>
                    <a:lnTo>
                      <a:pt x="24" y="11"/>
                    </a:lnTo>
                    <a:lnTo>
                      <a:pt x="13" y="22"/>
                    </a:lnTo>
                    <a:lnTo>
                      <a:pt x="24" y="11"/>
                    </a:lnTo>
                    <a:lnTo>
                      <a:pt x="24" y="5"/>
                    </a:lnTo>
                    <a:lnTo>
                      <a:pt x="13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94" name="Freeform 167"/>
              <p:cNvSpPr>
                <a:spLocks/>
              </p:cNvSpPr>
              <p:nvPr/>
            </p:nvSpPr>
            <p:spPr bwMode="auto">
              <a:xfrm>
                <a:off x="2512" y="1456"/>
                <a:ext cx="205" cy="78"/>
              </a:xfrm>
              <a:custGeom>
                <a:avLst/>
                <a:gdLst>
                  <a:gd name="T0" fmla="*/ 23 w 615"/>
                  <a:gd name="T1" fmla="*/ 8 h 234"/>
                  <a:gd name="T2" fmla="*/ 23 w 615"/>
                  <a:gd name="T3" fmla="*/ 8 h 234"/>
                  <a:gd name="T4" fmla="*/ 0 w 615"/>
                  <a:gd name="T5" fmla="*/ 0 h 234"/>
                  <a:gd name="T6" fmla="*/ 0 w 615"/>
                  <a:gd name="T7" fmla="*/ 1 h 234"/>
                  <a:gd name="T8" fmla="*/ 23 w 615"/>
                  <a:gd name="T9" fmla="*/ 9 h 234"/>
                  <a:gd name="T10" fmla="*/ 23 w 615"/>
                  <a:gd name="T11" fmla="*/ 8 h 2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5"/>
                  <a:gd name="T19" fmla="*/ 0 h 234"/>
                  <a:gd name="T20" fmla="*/ 615 w 615"/>
                  <a:gd name="T21" fmla="*/ 234 h 2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5" h="234">
                    <a:moveTo>
                      <a:pt x="615" y="221"/>
                    </a:moveTo>
                    <a:lnTo>
                      <a:pt x="615" y="210"/>
                    </a:lnTo>
                    <a:lnTo>
                      <a:pt x="5" y="0"/>
                    </a:lnTo>
                    <a:lnTo>
                      <a:pt x="0" y="22"/>
                    </a:lnTo>
                    <a:lnTo>
                      <a:pt x="609" y="234"/>
                    </a:lnTo>
                    <a:lnTo>
                      <a:pt x="615" y="2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95" name="Freeform 168"/>
              <p:cNvSpPr>
                <a:spLocks/>
              </p:cNvSpPr>
              <p:nvPr/>
            </p:nvSpPr>
            <p:spPr bwMode="auto">
              <a:xfrm>
                <a:off x="2715" y="1526"/>
                <a:ext cx="6" cy="8"/>
              </a:xfrm>
              <a:custGeom>
                <a:avLst/>
                <a:gdLst>
                  <a:gd name="T0" fmla="*/ 0 w 17"/>
                  <a:gd name="T1" fmla="*/ 1 h 24"/>
                  <a:gd name="T2" fmla="*/ 0 w 17"/>
                  <a:gd name="T3" fmla="*/ 1 h 24"/>
                  <a:gd name="T4" fmla="*/ 1 w 17"/>
                  <a:gd name="T5" fmla="*/ 1 h 24"/>
                  <a:gd name="T6" fmla="*/ 1 w 17"/>
                  <a:gd name="T7" fmla="*/ 0 h 24"/>
                  <a:gd name="T8" fmla="*/ 0 w 17"/>
                  <a:gd name="T9" fmla="*/ 0 h 24"/>
                  <a:gd name="T10" fmla="*/ 0 w 17"/>
                  <a:gd name="T11" fmla="*/ 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4"/>
                  <a:gd name="T20" fmla="*/ 17 w 17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4">
                    <a:moveTo>
                      <a:pt x="0" y="24"/>
                    </a:moveTo>
                    <a:lnTo>
                      <a:pt x="11" y="24"/>
                    </a:lnTo>
                    <a:lnTo>
                      <a:pt x="17" y="17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96" name="Freeform 169"/>
              <p:cNvSpPr>
                <a:spLocks/>
              </p:cNvSpPr>
              <p:nvPr/>
            </p:nvSpPr>
            <p:spPr bwMode="auto">
              <a:xfrm>
                <a:off x="2713" y="1742"/>
                <a:ext cx="8" cy="4"/>
              </a:xfrm>
              <a:custGeom>
                <a:avLst/>
                <a:gdLst>
                  <a:gd name="T0" fmla="*/ 0 w 24"/>
                  <a:gd name="T1" fmla="*/ 0 h 13"/>
                  <a:gd name="T2" fmla="*/ 0 w 24"/>
                  <a:gd name="T3" fmla="*/ 0 h 13"/>
                  <a:gd name="T4" fmla="*/ 0 w 24"/>
                  <a:gd name="T5" fmla="*/ 0 h 13"/>
                  <a:gd name="T6" fmla="*/ 1 w 24"/>
                  <a:gd name="T7" fmla="*/ 0 h 13"/>
                  <a:gd name="T8" fmla="*/ 1 w 24"/>
                  <a:gd name="T9" fmla="*/ 0 h 13"/>
                  <a:gd name="T10" fmla="*/ 0 w 2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3"/>
                  <a:gd name="T20" fmla="*/ 24 w 2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3">
                    <a:moveTo>
                      <a:pt x="0" y="0"/>
                    </a:moveTo>
                    <a:lnTo>
                      <a:pt x="0" y="13"/>
                    </a:lnTo>
                    <a:lnTo>
                      <a:pt x="13" y="13"/>
                    </a:lnTo>
                    <a:lnTo>
                      <a:pt x="18" y="13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97" name="Freeform 170"/>
              <p:cNvSpPr>
                <a:spLocks/>
              </p:cNvSpPr>
              <p:nvPr/>
            </p:nvSpPr>
            <p:spPr bwMode="auto">
              <a:xfrm>
                <a:off x="2713" y="1529"/>
                <a:ext cx="8" cy="213"/>
              </a:xfrm>
              <a:custGeom>
                <a:avLst/>
                <a:gdLst>
                  <a:gd name="T0" fmla="*/ 0 w 24"/>
                  <a:gd name="T1" fmla="*/ 0 h 638"/>
                  <a:gd name="T2" fmla="*/ 0 w 24"/>
                  <a:gd name="T3" fmla="*/ 0 h 638"/>
                  <a:gd name="T4" fmla="*/ 0 w 24"/>
                  <a:gd name="T5" fmla="*/ 24 h 638"/>
                  <a:gd name="T6" fmla="*/ 1 w 24"/>
                  <a:gd name="T7" fmla="*/ 24 h 638"/>
                  <a:gd name="T8" fmla="*/ 1 w 24"/>
                  <a:gd name="T9" fmla="*/ 0 h 638"/>
                  <a:gd name="T10" fmla="*/ 0 w 24"/>
                  <a:gd name="T11" fmla="*/ 0 h 6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638"/>
                  <a:gd name="T20" fmla="*/ 24 w 24"/>
                  <a:gd name="T21" fmla="*/ 638 h 6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638">
                    <a:moveTo>
                      <a:pt x="13" y="0"/>
                    </a:moveTo>
                    <a:lnTo>
                      <a:pt x="0" y="0"/>
                    </a:lnTo>
                    <a:lnTo>
                      <a:pt x="0" y="638"/>
                    </a:lnTo>
                    <a:lnTo>
                      <a:pt x="24" y="638"/>
                    </a:lnTo>
                    <a:lnTo>
                      <a:pt x="24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98" name="Freeform 171"/>
              <p:cNvSpPr>
                <a:spLocks/>
              </p:cNvSpPr>
              <p:nvPr/>
            </p:nvSpPr>
            <p:spPr bwMode="auto">
              <a:xfrm>
                <a:off x="2713" y="1526"/>
                <a:ext cx="8" cy="3"/>
              </a:xfrm>
              <a:custGeom>
                <a:avLst/>
                <a:gdLst>
                  <a:gd name="T0" fmla="*/ 1 w 24"/>
                  <a:gd name="T1" fmla="*/ 0 h 11"/>
                  <a:gd name="T2" fmla="*/ 1 w 24"/>
                  <a:gd name="T3" fmla="*/ 0 h 11"/>
                  <a:gd name="T4" fmla="*/ 0 w 24"/>
                  <a:gd name="T5" fmla="*/ 0 h 11"/>
                  <a:gd name="T6" fmla="*/ 0 w 24"/>
                  <a:gd name="T7" fmla="*/ 0 h 11"/>
                  <a:gd name="T8" fmla="*/ 0 w 24"/>
                  <a:gd name="T9" fmla="*/ 0 h 11"/>
                  <a:gd name="T10" fmla="*/ 1 w 2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24" y="11"/>
                    </a:moveTo>
                    <a:lnTo>
                      <a:pt x="18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499" name="Freeform 172"/>
              <p:cNvSpPr>
                <a:spLocks/>
              </p:cNvSpPr>
              <p:nvPr/>
            </p:nvSpPr>
            <p:spPr bwMode="auto">
              <a:xfrm>
                <a:off x="3812" y="1810"/>
                <a:ext cx="14" cy="221"/>
              </a:xfrm>
              <a:custGeom>
                <a:avLst/>
                <a:gdLst>
                  <a:gd name="T0" fmla="*/ 0 w 42"/>
                  <a:gd name="T1" fmla="*/ 25 h 662"/>
                  <a:gd name="T2" fmla="*/ 0 w 42"/>
                  <a:gd name="T3" fmla="*/ 1 h 662"/>
                  <a:gd name="T4" fmla="*/ 2 w 42"/>
                  <a:gd name="T5" fmla="*/ 0 h 662"/>
                  <a:gd name="T6" fmla="*/ 2 w 42"/>
                  <a:gd name="T7" fmla="*/ 24 h 662"/>
                  <a:gd name="T8" fmla="*/ 0 w 42"/>
                  <a:gd name="T9" fmla="*/ 25 h 6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62"/>
                  <a:gd name="T17" fmla="*/ 42 w 42"/>
                  <a:gd name="T18" fmla="*/ 662 h 6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62">
                    <a:moveTo>
                      <a:pt x="0" y="662"/>
                    </a:moveTo>
                    <a:lnTo>
                      <a:pt x="0" y="24"/>
                    </a:lnTo>
                    <a:lnTo>
                      <a:pt x="42" y="0"/>
                    </a:lnTo>
                    <a:lnTo>
                      <a:pt x="42" y="639"/>
                    </a:lnTo>
                    <a:lnTo>
                      <a:pt x="0" y="662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00" name="Freeform 173"/>
              <p:cNvSpPr>
                <a:spLocks/>
              </p:cNvSpPr>
              <p:nvPr/>
            </p:nvSpPr>
            <p:spPr bwMode="auto">
              <a:xfrm>
                <a:off x="3613" y="1706"/>
                <a:ext cx="213" cy="110"/>
              </a:xfrm>
              <a:custGeom>
                <a:avLst/>
                <a:gdLst>
                  <a:gd name="T0" fmla="*/ 22 w 640"/>
                  <a:gd name="T1" fmla="*/ 12 h 330"/>
                  <a:gd name="T2" fmla="*/ 0 w 640"/>
                  <a:gd name="T3" fmla="*/ 1 h 330"/>
                  <a:gd name="T4" fmla="*/ 2 w 640"/>
                  <a:gd name="T5" fmla="*/ 0 h 330"/>
                  <a:gd name="T6" fmla="*/ 24 w 640"/>
                  <a:gd name="T7" fmla="*/ 12 h 330"/>
                  <a:gd name="T8" fmla="*/ 22 w 640"/>
                  <a:gd name="T9" fmla="*/ 12 h 3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0"/>
                  <a:gd name="T16" fmla="*/ 0 h 330"/>
                  <a:gd name="T17" fmla="*/ 640 w 640"/>
                  <a:gd name="T18" fmla="*/ 330 h 3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0" h="330">
                    <a:moveTo>
                      <a:pt x="598" y="330"/>
                    </a:moveTo>
                    <a:lnTo>
                      <a:pt x="0" y="23"/>
                    </a:lnTo>
                    <a:lnTo>
                      <a:pt x="49" y="0"/>
                    </a:lnTo>
                    <a:lnTo>
                      <a:pt x="640" y="312"/>
                    </a:lnTo>
                    <a:lnTo>
                      <a:pt x="598" y="3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01" name="Freeform 174"/>
              <p:cNvSpPr>
                <a:spLocks/>
              </p:cNvSpPr>
              <p:nvPr/>
            </p:nvSpPr>
            <p:spPr bwMode="auto">
              <a:xfrm>
                <a:off x="3613" y="1714"/>
                <a:ext cx="28" cy="36"/>
              </a:xfrm>
              <a:custGeom>
                <a:avLst/>
                <a:gdLst>
                  <a:gd name="T0" fmla="*/ 0 w 85"/>
                  <a:gd name="T1" fmla="*/ 4 h 108"/>
                  <a:gd name="T2" fmla="*/ 0 w 85"/>
                  <a:gd name="T3" fmla="*/ 0 h 108"/>
                  <a:gd name="T4" fmla="*/ 3 w 85"/>
                  <a:gd name="T5" fmla="*/ 2 h 108"/>
                  <a:gd name="T6" fmla="*/ 0 w 85"/>
                  <a:gd name="T7" fmla="*/ 4 h 1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108"/>
                  <a:gd name="T14" fmla="*/ 85 w 85"/>
                  <a:gd name="T15" fmla="*/ 108 h 1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108">
                    <a:moveTo>
                      <a:pt x="0" y="108"/>
                    </a:moveTo>
                    <a:lnTo>
                      <a:pt x="0" y="0"/>
                    </a:lnTo>
                    <a:lnTo>
                      <a:pt x="85" y="43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02" name="Freeform 175"/>
              <p:cNvSpPr>
                <a:spLocks/>
              </p:cNvSpPr>
              <p:nvPr/>
            </p:nvSpPr>
            <p:spPr bwMode="auto">
              <a:xfrm>
                <a:off x="3613" y="1718"/>
                <a:ext cx="46" cy="58"/>
              </a:xfrm>
              <a:custGeom>
                <a:avLst/>
                <a:gdLst>
                  <a:gd name="T0" fmla="*/ 0 w 139"/>
                  <a:gd name="T1" fmla="*/ 1 h 174"/>
                  <a:gd name="T2" fmla="*/ 0 w 139"/>
                  <a:gd name="T3" fmla="*/ 6 h 174"/>
                  <a:gd name="T4" fmla="*/ 5 w 139"/>
                  <a:gd name="T5" fmla="*/ 2 h 174"/>
                  <a:gd name="T6" fmla="*/ 1 w 139"/>
                  <a:gd name="T7" fmla="*/ 0 h 174"/>
                  <a:gd name="T8" fmla="*/ 0 w 139"/>
                  <a:gd name="T9" fmla="*/ 1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174"/>
                  <a:gd name="T17" fmla="*/ 139 w 139"/>
                  <a:gd name="T18" fmla="*/ 174 h 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174">
                    <a:moveTo>
                      <a:pt x="0" y="17"/>
                    </a:moveTo>
                    <a:lnTo>
                      <a:pt x="0" y="174"/>
                    </a:lnTo>
                    <a:lnTo>
                      <a:pt x="139" y="54"/>
                    </a:lnTo>
                    <a:lnTo>
                      <a:pt x="25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03" name="Freeform 176"/>
              <p:cNvSpPr>
                <a:spLocks/>
              </p:cNvSpPr>
              <p:nvPr/>
            </p:nvSpPr>
            <p:spPr bwMode="auto">
              <a:xfrm>
                <a:off x="3613" y="1728"/>
                <a:ext cx="67" cy="75"/>
              </a:xfrm>
              <a:custGeom>
                <a:avLst/>
                <a:gdLst>
                  <a:gd name="T0" fmla="*/ 0 w 200"/>
                  <a:gd name="T1" fmla="*/ 2 h 223"/>
                  <a:gd name="T2" fmla="*/ 0 w 200"/>
                  <a:gd name="T3" fmla="*/ 8 h 223"/>
                  <a:gd name="T4" fmla="*/ 7 w 200"/>
                  <a:gd name="T5" fmla="*/ 2 h 223"/>
                  <a:gd name="T6" fmla="*/ 3 w 200"/>
                  <a:gd name="T7" fmla="*/ 0 h 223"/>
                  <a:gd name="T8" fmla="*/ 0 w 200"/>
                  <a:gd name="T9" fmla="*/ 2 h 2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"/>
                  <a:gd name="T16" fmla="*/ 0 h 223"/>
                  <a:gd name="T17" fmla="*/ 200 w 200"/>
                  <a:gd name="T18" fmla="*/ 223 h 2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" h="223">
                    <a:moveTo>
                      <a:pt x="0" y="65"/>
                    </a:moveTo>
                    <a:lnTo>
                      <a:pt x="0" y="223"/>
                    </a:lnTo>
                    <a:lnTo>
                      <a:pt x="200" y="54"/>
                    </a:lnTo>
                    <a:lnTo>
                      <a:pt x="85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04" name="Freeform 177"/>
              <p:cNvSpPr>
                <a:spLocks/>
              </p:cNvSpPr>
              <p:nvPr/>
            </p:nvSpPr>
            <p:spPr bwMode="auto">
              <a:xfrm>
                <a:off x="3613" y="1736"/>
                <a:ext cx="85" cy="90"/>
              </a:xfrm>
              <a:custGeom>
                <a:avLst/>
                <a:gdLst>
                  <a:gd name="T0" fmla="*/ 0 w 254"/>
                  <a:gd name="T1" fmla="*/ 4 h 270"/>
                  <a:gd name="T2" fmla="*/ 0 w 254"/>
                  <a:gd name="T3" fmla="*/ 10 h 270"/>
                  <a:gd name="T4" fmla="*/ 9 w 254"/>
                  <a:gd name="T5" fmla="*/ 2 h 270"/>
                  <a:gd name="T6" fmla="*/ 5 w 254"/>
                  <a:gd name="T7" fmla="*/ 0 h 270"/>
                  <a:gd name="T8" fmla="*/ 0 w 254"/>
                  <a:gd name="T9" fmla="*/ 4 h 2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4"/>
                  <a:gd name="T16" fmla="*/ 0 h 270"/>
                  <a:gd name="T17" fmla="*/ 254 w 254"/>
                  <a:gd name="T18" fmla="*/ 270 h 2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4" h="270">
                    <a:moveTo>
                      <a:pt x="0" y="120"/>
                    </a:moveTo>
                    <a:lnTo>
                      <a:pt x="0" y="270"/>
                    </a:lnTo>
                    <a:lnTo>
                      <a:pt x="254" y="60"/>
                    </a:lnTo>
                    <a:lnTo>
                      <a:pt x="139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05" name="Freeform 178"/>
              <p:cNvSpPr>
                <a:spLocks/>
              </p:cNvSpPr>
              <p:nvPr/>
            </p:nvSpPr>
            <p:spPr bwMode="auto">
              <a:xfrm>
                <a:off x="3613" y="1746"/>
                <a:ext cx="105" cy="107"/>
              </a:xfrm>
              <a:custGeom>
                <a:avLst/>
                <a:gdLst>
                  <a:gd name="T0" fmla="*/ 0 w 314"/>
                  <a:gd name="T1" fmla="*/ 6 h 319"/>
                  <a:gd name="T2" fmla="*/ 0 w 314"/>
                  <a:gd name="T3" fmla="*/ 12 h 319"/>
                  <a:gd name="T4" fmla="*/ 12 w 314"/>
                  <a:gd name="T5" fmla="*/ 2 h 319"/>
                  <a:gd name="T6" fmla="*/ 7 w 314"/>
                  <a:gd name="T7" fmla="*/ 0 h 319"/>
                  <a:gd name="T8" fmla="*/ 0 w 314"/>
                  <a:gd name="T9" fmla="*/ 6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4"/>
                  <a:gd name="T16" fmla="*/ 0 h 319"/>
                  <a:gd name="T17" fmla="*/ 314 w 314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4" h="319">
                    <a:moveTo>
                      <a:pt x="0" y="169"/>
                    </a:moveTo>
                    <a:lnTo>
                      <a:pt x="0" y="319"/>
                    </a:lnTo>
                    <a:lnTo>
                      <a:pt x="314" y="60"/>
                    </a:lnTo>
                    <a:lnTo>
                      <a:pt x="200" y="0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06" name="Freeform 179"/>
              <p:cNvSpPr>
                <a:spLocks/>
              </p:cNvSpPr>
              <p:nvPr/>
            </p:nvSpPr>
            <p:spPr bwMode="auto">
              <a:xfrm>
                <a:off x="3613" y="1756"/>
                <a:ext cx="123" cy="120"/>
              </a:xfrm>
              <a:custGeom>
                <a:avLst/>
                <a:gdLst>
                  <a:gd name="T0" fmla="*/ 0 w 369"/>
                  <a:gd name="T1" fmla="*/ 8 h 360"/>
                  <a:gd name="T2" fmla="*/ 0 w 369"/>
                  <a:gd name="T3" fmla="*/ 13 h 360"/>
                  <a:gd name="T4" fmla="*/ 14 w 369"/>
                  <a:gd name="T5" fmla="*/ 2 h 360"/>
                  <a:gd name="T6" fmla="*/ 9 w 369"/>
                  <a:gd name="T7" fmla="*/ 0 h 360"/>
                  <a:gd name="T8" fmla="*/ 0 w 369"/>
                  <a:gd name="T9" fmla="*/ 8 h 3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"/>
                  <a:gd name="T16" fmla="*/ 0 h 360"/>
                  <a:gd name="T17" fmla="*/ 369 w 369"/>
                  <a:gd name="T18" fmla="*/ 360 h 3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" h="360">
                    <a:moveTo>
                      <a:pt x="0" y="210"/>
                    </a:moveTo>
                    <a:lnTo>
                      <a:pt x="0" y="360"/>
                    </a:lnTo>
                    <a:lnTo>
                      <a:pt x="369" y="60"/>
                    </a:lnTo>
                    <a:lnTo>
                      <a:pt x="254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07" name="Freeform 180"/>
              <p:cNvSpPr>
                <a:spLocks/>
              </p:cNvSpPr>
              <p:nvPr/>
            </p:nvSpPr>
            <p:spPr bwMode="auto">
              <a:xfrm>
                <a:off x="3613" y="1766"/>
                <a:ext cx="141" cy="139"/>
              </a:xfrm>
              <a:custGeom>
                <a:avLst/>
                <a:gdLst>
                  <a:gd name="T0" fmla="*/ 0 w 422"/>
                  <a:gd name="T1" fmla="*/ 10 h 415"/>
                  <a:gd name="T2" fmla="*/ 0 w 422"/>
                  <a:gd name="T3" fmla="*/ 16 h 415"/>
                  <a:gd name="T4" fmla="*/ 16 w 422"/>
                  <a:gd name="T5" fmla="*/ 2 h 415"/>
                  <a:gd name="T6" fmla="*/ 12 w 422"/>
                  <a:gd name="T7" fmla="*/ 0 h 415"/>
                  <a:gd name="T8" fmla="*/ 0 w 422"/>
                  <a:gd name="T9" fmla="*/ 10 h 4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2"/>
                  <a:gd name="T16" fmla="*/ 0 h 415"/>
                  <a:gd name="T17" fmla="*/ 422 w 422"/>
                  <a:gd name="T18" fmla="*/ 415 h 4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2" h="415">
                    <a:moveTo>
                      <a:pt x="0" y="259"/>
                    </a:moveTo>
                    <a:lnTo>
                      <a:pt x="0" y="415"/>
                    </a:lnTo>
                    <a:lnTo>
                      <a:pt x="422" y="60"/>
                    </a:lnTo>
                    <a:lnTo>
                      <a:pt x="314" y="0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08" name="Freeform 181"/>
              <p:cNvSpPr>
                <a:spLocks/>
              </p:cNvSpPr>
              <p:nvPr/>
            </p:nvSpPr>
            <p:spPr bwMode="auto">
              <a:xfrm>
                <a:off x="3613" y="1776"/>
                <a:ext cx="161" cy="151"/>
              </a:xfrm>
              <a:custGeom>
                <a:avLst/>
                <a:gdLst>
                  <a:gd name="T0" fmla="*/ 0 w 483"/>
                  <a:gd name="T1" fmla="*/ 11 h 452"/>
                  <a:gd name="T2" fmla="*/ 0 w 483"/>
                  <a:gd name="T3" fmla="*/ 17 h 452"/>
                  <a:gd name="T4" fmla="*/ 0 w 483"/>
                  <a:gd name="T5" fmla="*/ 17 h 452"/>
                  <a:gd name="T6" fmla="*/ 18 w 483"/>
                  <a:gd name="T7" fmla="*/ 2 h 452"/>
                  <a:gd name="T8" fmla="*/ 14 w 483"/>
                  <a:gd name="T9" fmla="*/ 0 h 452"/>
                  <a:gd name="T10" fmla="*/ 0 w 483"/>
                  <a:gd name="T11" fmla="*/ 11 h 4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3"/>
                  <a:gd name="T19" fmla="*/ 0 h 452"/>
                  <a:gd name="T20" fmla="*/ 483 w 483"/>
                  <a:gd name="T21" fmla="*/ 452 h 4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3" h="452">
                    <a:moveTo>
                      <a:pt x="0" y="300"/>
                    </a:moveTo>
                    <a:lnTo>
                      <a:pt x="0" y="445"/>
                    </a:lnTo>
                    <a:lnTo>
                      <a:pt x="12" y="452"/>
                    </a:lnTo>
                    <a:lnTo>
                      <a:pt x="483" y="60"/>
                    </a:lnTo>
                    <a:lnTo>
                      <a:pt x="369" y="0"/>
                    </a:lnTo>
                    <a:lnTo>
                      <a:pt x="0" y="30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09" name="Freeform 182"/>
              <p:cNvSpPr>
                <a:spLocks/>
              </p:cNvSpPr>
              <p:nvPr/>
            </p:nvSpPr>
            <p:spPr bwMode="auto">
              <a:xfrm>
                <a:off x="3613" y="1786"/>
                <a:ext cx="181" cy="151"/>
              </a:xfrm>
              <a:custGeom>
                <a:avLst/>
                <a:gdLst>
                  <a:gd name="T0" fmla="*/ 0 w 544"/>
                  <a:gd name="T1" fmla="*/ 13 h 452"/>
                  <a:gd name="T2" fmla="*/ 0 w 544"/>
                  <a:gd name="T3" fmla="*/ 15 h 452"/>
                  <a:gd name="T4" fmla="*/ 2 w 544"/>
                  <a:gd name="T5" fmla="*/ 17 h 452"/>
                  <a:gd name="T6" fmla="*/ 20 w 544"/>
                  <a:gd name="T7" fmla="*/ 2 h 452"/>
                  <a:gd name="T8" fmla="*/ 16 w 544"/>
                  <a:gd name="T9" fmla="*/ 0 h 452"/>
                  <a:gd name="T10" fmla="*/ 0 w 544"/>
                  <a:gd name="T11" fmla="*/ 13 h 4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4"/>
                  <a:gd name="T19" fmla="*/ 0 h 452"/>
                  <a:gd name="T20" fmla="*/ 544 w 544"/>
                  <a:gd name="T21" fmla="*/ 452 h 4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4" h="452">
                    <a:moveTo>
                      <a:pt x="0" y="355"/>
                    </a:moveTo>
                    <a:lnTo>
                      <a:pt x="0" y="415"/>
                    </a:lnTo>
                    <a:lnTo>
                      <a:pt x="66" y="452"/>
                    </a:lnTo>
                    <a:lnTo>
                      <a:pt x="544" y="60"/>
                    </a:lnTo>
                    <a:lnTo>
                      <a:pt x="422" y="0"/>
                    </a:lnTo>
                    <a:lnTo>
                      <a:pt x="0" y="355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10" name="Freeform 183"/>
              <p:cNvSpPr>
                <a:spLocks/>
              </p:cNvSpPr>
              <p:nvPr/>
            </p:nvSpPr>
            <p:spPr bwMode="auto">
              <a:xfrm>
                <a:off x="3617" y="1796"/>
                <a:ext cx="193" cy="149"/>
              </a:xfrm>
              <a:custGeom>
                <a:avLst/>
                <a:gdLst>
                  <a:gd name="T0" fmla="*/ 21 w 579"/>
                  <a:gd name="T1" fmla="*/ 2 h 445"/>
                  <a:gd name="T2" fmla="*/ 17 w 579"/>
                  <a:gd name="T3" fmla="*/ 0 h 445"/>
                  <a:gd name="T4" fmla="*/ 0 w 579"/>
                  <a:gd name="T5" fmla="*/ 15 h 445"/>
                  <a:gd name="T6" fmla="*/ 4 w 579"/>
                  <a:gd name="T7" fmla="*/ 17 h 445"/>
                  <a:gd name="T8" fmla="*/ 21 w 579"/>
                  <a:gd name="T9" fmla="*/ 2 h 4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9"/>
                  <a:gd name="T16" fmla="*/ 0 h 445"/>
                  <a:gd name="T17" fmla="*/ 579 w 579"/>
                  <a:gd name="T18" fmla="*/ 445 h 4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9" h="445">
                    <a:moveTo>
                      <a:pt x="579" y="55"/>
                    </a:moveTo>
                    <a:lnTo>
                      <a:pt x="471" y="0"/>
                    </a:lnTo>
                    <a:lnTo>
                      <a:pt x="0" y="392"/>
                    </a:lnTo>
                    <a:lnTo>
                      <a:pt x="109" y="445"/>
                    </a:lnTo>
                    <a:lnTo>
                      <a:pt x="579" y="55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11" name="Freeform 184"/>
              <p:cNvSpPr>
                <a:spLocks/>
              </p:cNvSpPr>
              <p:nvPr/>
            </p:nvSpPr>
            <p:spPr bwMode="auto">
              <a:xfrm>
                <a:off x="3635" y="1806"/>
                <a:ext cx="177" cy="149"/>
              </a:xfrm>
              <a:custGeom>
                <a:avLst/>
                <a:gdLst>
                  <a:gd name="T0" fmla="*/ 18 w 532"/>
                  <a:gd name="T1" fmla="*/ 0 h 445"/>
                  <a:gd name="T2" fmla="*/ 20 w 532"/>
                  <a:gd name="T3" fmla="*/ 1 h 445"/>
                  <a:gd name="T4" fmla="*/ 20 w 532"/>
                  <a:gd name="T5" fmla="*/ 4 h 445"/>
                  <a:gd name="T6" fmla="*/ 4 w 532"/>
                  <a:gd name="T7" fmla="*/ 17 h 445"/>
                  <a:gd name="T8" fmla="*/ 0 w 532"/>
                  <a:gd name="T9" fmla="*/ 15 h 445"/>
                  <a:gd name="T10" fmla="*/ 18 w 532"/>
                  <a:gd name="T11" fmla="*/ 0 h 4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2"/>
                  <a:gd name="T19" fmla="*/ 0 h 445"/>
                  <a:gd name="T20" fmla="*/ 532 w 532"/>
                  <a:gd name="T21" fmla="*/ 445 h 4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2" h="445">
                    <a:moveTo>
                      <a:pt x="478" y="0"/>
                    </a:moveTo>
                    <a:lnTo>
                      <a:pt x="532" y="30"/>
                    </a:lnTo>
                    <a:lnTo>
                      <a:pt x="532" y="103"/>
                    </a:lnTo>
                    <a:lnTo>
                      <a:pt x="109" y="445"/>
                    </a:lnTo>
                    <a:lnTo>
                      <a:pt x="0" y="392"/>
                    </a:lnTo>
                    <a:lnTo>
                      <a:pt x="4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12" name="Freeform 185"/>
              <p:cNvSpPr>
                <a:spLocks/>
              </p:cNvSpPr>
              <p:nvPr/>
            </p:nvSpPr>
            <p:spPr bwMode="auto">
              <a:xfrm>
                <a:off x="3653" y="1815"/>
                <a:ext cx="159" cy="152"/>
              </a:xfrm>
              <a:custGeom>
                <a:avLst/>
                <a:gdLst>
                  <a:gd name="T0" fmla="*/ 17 w 477"/>
                  <a:gd name="T1" fmla="*/ 0 h 457"/>
                  <a:gd name="T2" fmla="*/ 18 w 477"/>
                  <a:gd name="T3" fmla="*/ 0 h 457"/>
                  <a:gd name="T4" fmla="*/ 18 w 477"/>
                  <a:gd name="T5" fmla="*/ 6 h 457"/>
                  <a:gd name="T6" fmla="*/ 4 w 477"/>
                  <a:gd name="T7" fmla="*/ 17 h 457"/>
                  <a:gd name="T8" fmla="*/ 0 w 477"/>
                  <a:gd name="T9" fmla="*/ 14 h 457"/>
                  <a:gd name="T10" fmla="*/ 17 w 477"/>
                  <a:gd name="T11" fmla="*/ 0 h 4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7"/>
                  <a:gd name="T19" fmla="*/ 0 h 457"/>
                  <a:gd name="T20" fmla="*/ 477 w 477"/>
                  <a:gd name="T21" fmla="*/ 457 h 4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7" h="457">
                    <a:moveTo>
                      <a:pt x="470" y="0"/>
                    </a:moveTo>
                    <a:lnTo>
                      <a:pt x="477" y="5"/>
                    </a:lnTo>
                    <a:lnTo>
                      <a:pt x="477" y="150"/>
                    </a:lnTo>
                    <a:lnTo>
                      <a:pt x="114" y="457"/>
                    </a:lnTo>
                    <a:lnTo>
                      <a:pt x="0" y="390"/>
                    </a:lnTo>
                    <a:lnTo>
                      <a:pt x="470" y="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13" name="Freeform 186"/>
              <p:cNvSpPr>
                <a:spLocks/>
              </p:cNvSpPr>
              <p:nvPr/>
            </p:nvSpPr>
            <p:spPr bwMode="auto">
              <a:xfrm>
                <a:off x="3671" y="1841"/>
                <a:ext cx="141" cy="136"/>
              </a:xfrm>
              <a:custGeom>
                <a:avLst/>
                <a:gdLst>
                  <a:gd name="T0" fmla="*/ 16 w 423"/>
                  <a:gd name="T1" fmla="*/ 6 h 409"/>
                  <a:gd name="T2" fmla="*/ 16 w 423"/>
                  <a:gd name="T3" fmla="*/ 0 h 409"/>
                  <a:gd name="T4" fmla="*/ 0 w 423"/>
                  <a:gd name="T5" fmla="*/ 13 h 409"/>
                  <a:gd name="T6" fmla="*/ 4 w 423"/>
                  <a:gd name="T7" fmla="*/ 15 h 409"/>
                  <a:gd name="T8" fmla="*/ 16 w 423"/>
                  <a:gd name="T9" fmla="*/ 6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3"/>
                  <a:gd name="T16" fmla="*/ 0 h 409"/>
                  <a:gd name="T17" fmla="*/ 423 w 423"/>
                  <a:gd name="T18" fmla="*/ 409 h 4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3" h="409">
                    <a:moveTo>
                      <a:pt x="423" y="150"/>
                    </a:moveTo>
                    <a:lnTo>
                      <a:pt x="423" y="0"/>
                    </a:lnTo>
                    <a:lnTo>
                      <a:pt x="0" y="342"/>
                    </a:lnTo>
                    <a:lnTo>
                      <a:pt x="115" y="409"/>
                    </a:lnTo>
                    <a:lnTo>
                      <a:pt x="423" y="150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14" name="Freeform 187"/>
              <p:cNvSpPr>
                <a:spLocks/>
              </p:cNvSpPr>
              <p:nvPr/>
            </p:nvSpPr>
            <p:spPr bwMode="auto">
              <a:xfrm>
                <a:off x="3691" y="1865"/>
                <a:ext cx="121" cy="122"/>
              </a:xfrm>
              <a:custGeom>
                <a:avLst/>
                <a:gdLst>
                  <a:gd name="T0" fmla="*/ 13 w 363"/>
                  <a:gd name="T1" fmla="*/ 6 h 367"/>
                  <a:gd name="T2" fmla="*/ 13 w 363"/>
                  <a:gd name="T3" fmla="*/ 0 h 367"/>
                  <a:gd name="T4" fmla="*/ 0 w 363"/>
                  <a:gd name="T5" fmla="*/ 11 h 367"/>
                  <a:gd name="T6" fmla="*/ 4 w 363"/>
                  <a:gd name="T7" fmla="*/ 14 h 367"/>
                  <a:gd name="T8" fmla="*/ 13 w 363"/>
                  <a:gd name="T9" fmla="*/ 6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3"/>
                  <a:gd name="T16" fmla="*/ 0 h 367"/>
                  <a:gd name="T17" fmla="*/ 363 w 363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3" h="367">
                    <a:moveTo>
                      <a:pt x="363" y="156"/>
                    </a:moveTo>
                    <a:lnTo>
                      <a:pt x="363" y="0"/>
                    </a:lnTo>
                    <a:lnTo>
                      <a:pt x="0" y="307"/>
                    </a:lnTo>
                    <a:lnTo>
                      <a:pt x="115" y="367"/>
                    </a:lnTo>
                    <a:lnTo>
                      <a:pt x="363" y="156"/>
                    </a:ln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15" name="Freeform 188"/>
              <p:cNvSpPr>
                <a:spLocks/>
              </p:cNvSpPr>
              <p:nvPr/>
            </p:nvSpPr>
            <p:spPr bwMode="auto">
              <a:xfrm>
                <a:off x="3710" y="1891"/>
                <a:ext cx="102" cy="104"/>
              </a:xfrm>
              <a:custGeom>
                <a:avLst/>
                <a:gdLst>
                  <a:gd name="T0" fmla="*/ 11 w 308"/>
                  <a:gd name="T1" fmla="*/ 6 h 314"/>
                  <a:gd name="T2" fmla="*/ 11 w 308"/>
                  <a:gd name="T3" fmla="*/ 0 h 314"/>
                  <a:gd name="T4" fmla="*/ 0 w 308"/>
                  <a:gd name="T5" fmla="*/ 9 h 314"/>
                  <a:gd name="T6" fmla="*/ 4 w 308"/>
                  <a:gd name="T7" fmla="*/ 11 h 314"/>
                  <a:gd name="T8" fmla="*/ 11 w 308"/>
                  <a:gd name="T9" fmla="*/ 6 h 3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314"/>
                  <a:gd name="T17" fmla="*/ 308 w 308"/>
                  <a:gd name="T18" fmla="*/ 314 h 3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314">
                    <a:moveTo>
                      <a:pt x="308" y="151"/>
                    </a:moveTo>
                    <a:lnTo>
                      <a:pt x="308" y="0"/>
                    </a:lnTo>
                    <a:lnTo>
                      <a:pt x="0" y="259"/>
                    </a:lnTo>
                    <a:lnTo>
                      <a:pt x="115" y="314"/>
                    </a:lnTo>
                    <a:lnTo>
                      <a:pt x="308" y="151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16" name="Freeform 189"/>
              <p:cNvSpPr>
                <a:spLocks/>
              </p:cNvSpPr>
              <p:nvPr/>
            </p:nvSpPr>
            <p:spPr bwMode="auto">
              <a:xfrm>
                <a:off x="3730" y="1917"/>
                <a:ext cx="82" cy="88"/>
              </a:xfrm>
              <a:custGeom>
                <a:avLst/>
                <a:gdLst>
                  <a:gd name="T0" fmla="*/ 9 w 248"/>
                  <a:gd name="T1" fmla="*/ 6 h 266"/>
                  <a:gd name="T2" fmla="*/ 9 w 248"/>
                  <a:gd name="T3" fmla="*/ 0 h 266"/>
                  <a:gd name="T4" fmla="*/ 0 w 248"/>
                  <a:gd name="T5" fmla="*/ 8 h 266"/>
                  <a:gd name="T6" fmla="*/ 4 w 248"/>
                  <a:gd name="T7" fmla="*/ 10 h 266"/>
                  <a:gd name="T8" fmla="*/ 9 w 248"/>
                  <a:gd name="T9" fmla="*/ 6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8"/>
                  <a:gd name="T16" fmla="*/ 0 h 266"/>
                  <a:gd name="T17" fmla="*/ 248 w 248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8" h="266">
                    <a:moveTo>
                      <a:pt x="248" y="151"/>
                    </a:moveTo>
                    <a:lnTo>
                      <a:pt x="248" y="0"/>
                    </a:lnTo>
                    <a:lnTo>
                      <a:pt x="0" y="211"/>
                    </a:lnTo>
                    <a:lnTo>
                      <a:pt x="109" y="266"/>
                    </a:lnTo>
                    <a:lnTo>
                      <a:pt x="248" y="151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17" name="Freeform 190"/>
              <p:cNvSpPr>
                <a:spLocks/>
              </p:cNvSpPr>
              <p:nvPr/>
            </p:nvSpPr>
            <p:spPr bwMode="auto">
              <a:xfrm>
                <a:off x="3748" y="1941"/>
                <a:ext cx="64" cy="74"/>
              </a:xfrm>
              <a:custGeom>
                <a:avLst/>
                <a:gdLst>
                  <a:gd name="T0" fmla="*/ 7 w 193"/>
                  <a:gd name="T1" fmla="*/ 6 h 223"/>
                  <a:gd name="T2" fmla="*/ 7 w 193"/>
                  <a:gd name="T3" fmla="*/ 0 h 223"/>
                  <a:gd name="T4" fmla="*/ 0 w 193"/>
                  <a:gd name="T5" fmla="*/ 6 h 223"/>
                  <a:gd name="T6" fmla="*/ 4 w 193"/>
                  <a:gd name="T7" fmla="*/ 8 h 223"/>
                  <a:gd name="T8" fmla="*/ 7 w 193"/>
                  <a:gd name="T9" fmla="*/ 6 h 2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3"/>
                  <a:gd name="T16" fmla="*/ 0 h 223"/>
                  <a:gd name="T17" fmla="*/ 193 w 193"/>
                  <a:gd name="T18" fmla="*/ 223 h 2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3" h="223">
                    <a:moveTo>
                      <a:pt x="193" y="155"/>
                    </a:moveTo>
                    <a:lnTo>
                      <a:pt x="193" y="0"/>
                    </a:lnTo>
                    <a:lnTo>
                      <a:pt x="0" y="163"/>
                    </a:lnTo>
                    <a:lnTo>
                      <a:pt x="114" y="223"/>
                    </a:lnTo>
                    <a:lnTo>
                      <a:pt x="193" y="155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18" name="Freeform 191"/>
              <p:cNvSpPr>
                <a:spLocks/>
              </p:cNvSpPr>
              <p:nvPr/>
            </p:nvSpPr>
            <p:spPr bwMode="auto">
              <a:xfrm>
                <a:off x="3766" y="1967"/>
                <a:ext cx="46" cy="58"/>
              </a:xfrm>
              <a:custGeom>
                <a:avLst/>
                <a:gdLst>
                  <a:gd name="T0" fmla="*/ 5 w 139"/>
                  <a:gd name="T1" fmla="*/ 6 h 175"/>
                  <a:gd name="T2" fmla="*/ 5 w 139"/>
                  <a:gd name="T3" fmla="*/ 0 h 175"/>
                  <a:gd name="T4" fmla="*/ 0 w 139"/>
                  <a:gd name="T5" fmla="*/ 4 h 175"/>
                  <a:gd name="T6" fmla="*/ 4 w 139"/>
                  <a:gd name="T7" fmla="*/ 6 h 175"/>
                  <a:gd name="T8" fmla="*/ 5 w 139"/>
                  <a:gd name="T9" fmla="*/ 6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175"/>
                  <a:gd name="T17" fmla="*/ 139 w 139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175">
                    <a:moveTo>
                      <a:pt x="139" y="150"/>
                    </a:moveTo>
                    <a:lnTo>
                      <a:pt x="139" y="0"/>
                    </a:lnTo>
                    <a:lnTo>
                      <a:pt x="0" y="115"/>
                    </a:lnTo>
                    <a:lnTo>
                      <a:pt x="115" y="175"/>
                    </a:lnTo>
                    <a:lnTo>
                      <a:pt x="139" y="150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19" name="Freeform 192"/>
              <p:cNvSpPr>
                <a:spLocks/>
              </p:cNvSpPr>
              <p:nvPr/>
            </p:nvSpPr>
            <p:spPr bwMode="auto">
              <a:xfrm>
                <a:off x="3786" y="1993"/>
                <a:ext cx="26" cy="38"/>
              </a:xfrm>
              <a:custGeom>
                <a:avLst/>
                <a:gdLst>
                  <a:gd name="T0" fmla="*/ 3 w 79"/>
                  <a:gd name="T1" fmla="*/ 0 h 115"/>
                  <a:gd name="T2" fmla="*/ 3 w 79"/>
                  <a:gd name="T3" fmla="*/ 4 h 115"/>
                  <a:gd name="T4" fmla="*/ 0 w 79"/>
                  <a:gd name="T5" fmla="*/ 2 h 115"/>
                  <a:gd name="T6" fmla="*/ 3 w 79"/>
                  <a:gd name="T7" fmla="*/ 0 h 1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9"/>
                  <a:gd name="T13" fmla="*/ 0 h 115"/>
                  <a:gd name="T14" fmla="*/ 79 w 79"/>
                  <a:gd name="T15" fmla="*/ 115 h 1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9" h="115">
                    <a:moveTo>
                      <a:pt x="79" y="0"/>
                    </a:moveTo>
                    <a:lnTo>
                      <a:pt x="79" y="115"/>
                    </a:lnTo>
                    <a:lnTo>
                      <a:pt x="0" y="68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20" name="Freeform 193"/>
              <p:cNvSpPr>
                <a:spLocks/>
              </p:cNvSpPr>
              <p:nvPr/>
            </p:nvSpPr>
            <p:spPr bwMode="auto">
              <a:xfrm>
                <a:off x="3804" y="2017"/>
                <a:ext cx="8" cy="14"/>
              </a:xfrm>
              <a:custGeom>
                <a:avLst/>
                <a:gdLst>
                  <a:gd name="T0" fmla="*/ 1 w 24"/>
                  <a:gd name="T1" fmla="*/ 0 h 42"/>
                  <a:gd name="T2" fmla="*/ 1 w 24"/>
                  <a:gd name="T3" fmla="*/ 2 h 42"/>
                  <a:gd name="T4" fmla="*/ 0 w 24"/>
                  <a:gd name="T5" fmla="*/ 1 h 42"/>
                  <a:gd name="T6" fmla="*/ 1 w 24"/>
                  <a:gd name="T7" fmla="*/ 0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42"/>
                  <a:gd name="T14" fmla="*/ 24 w 24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42">
                    <a:moveTo>
                      <a:pt x="24" y="0"/>
                    </a:moveTo>
                    <a:lnTo>
                      <a:pt x="24" y="42"/>
                    </a:lnTo>
                    <a:lnTo>
                      <a:pt x="0" y="2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21" name="Freeform 194"/>
              <p:cNvSpPr>
                <a:spLocks/>
              </p:cNvSpPr>
              <p:nvPr/>
            </p:nvSpPr>
            <p:spPr bwMode="auto">
              <a:xfrm>
                <a:off x="3808" y="2027"/>
                <a:ext cx="6" cy="8"/>
              </a:xfrm>
              <a:custGeom>
                <a:avLst/>
                <a:gdLst>
                  <a:gd name="T0" fmla="*/ 0 w 19"/>
                  <a:gd name="T1" fmla="*/ 0 h 25"/>
                  <a:gd name="T2" fmla="*/ 0 w 19"/>
                  <a:gd name="T3" fmla="*/ 0 h 25"/>
                  <a:gd name="T4" fmla="*/ 0 w 19"/>
                  <a:gd name="T5" fmla="*/ 1 h 25"/>
                  <a:gd name="T6" fmla="*/ 0 w 19"/>
                  <a:gd name="T7" fmla="*/ 1 h 25"/>
                  <a:gd name="T8" fmla="*/ 1 w 19"/>
                  <a:gd name="T9" fmla="*/ 1 h 25"/>
                  <a:gd name="T10" fmla="*/ 0 w 19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5"/>
                  <a:gd name="T20" fmla="*/ 19 w 19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5">
                    <a:moveTo>
                      <a:pt x="6" y="0"/>
                    </a:moveTo>
                    <a:lnTo>
                      <a:pt x="0" y="6"/>
                    </a:lnTo>
                    <a:lnTo>
                      <a:pt x="0" y="19"/>
                    </a:lnTo>
                    <a:lnTo>
                      <a:pt x="6" y="25"/>
                    </a:lnTo>
                    <a:lnTo>
                      <a:pt x="19" y="2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22" name="Freeform 195"/>
              <p:cNvSpPr>
                <a:spLocks/>
              </p:cNvSpPr>
              <p:nvPr/>
            </p:nvSpPr>
            <p:spPr bwMode="auto">
              <a:xfrm>
                <a:off x="3810" y="2019"/>
                <a:ext cx="20" cy="16"/>
              </a:xfrm>
              <a:custGeom>
                <a:avLst/>
                <a:gdLst>
                  <a:gd name="T0" fmla="*/ 2 w 60"/>
                  <a:gd name="T1" fmla="*/ 0 h 49"/>
                  <a:gd name="T2" fmla="*/ 2 w 60"/>
                  <a:gd name="T3" fmla="*/ 0 h 49"/>
                  <a:gd name="T4" fmla="*/ 0 w 60"/>
                  <a:gd name="T5" fmla="*/ 1 h 49"/>
                  <a:gd name="T6" fmla="*/ 0 w 60"/>
                  <a:gd name="T7" fmla="*/ 2 h 49"/>
                  <a:gd name="T8" fmla="*/ 2 w 60"/>
                  <a:gd name="T9" fmla="*/ 1 h 49"/>
                  <a:gd name="T10" fmla="*/ 2 w 60"/>
                  <a:gd name="T11" fmla="*/ 0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49"/>
                  <a:gd name="T20" fmla="*/ 60 w 60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49">
                    <a:moveTo>
                      <a:pt x="54" y="13"/>
                    </a:moveTo>
                    <a:lnTo>
                      <a:pt x="49" y="0"/>
                    </a:lnTo>
                    <a:lnTo>
                      <a:pt x="0" y="24"/>
                    </a:lnTo>
                    <a:lnTo>
                      <a:pt x="13" y="49"/>
                    </a:lnTo>
                    <a:lnTo>
                      <a:pt x="60" y="24"/>
                    </a:lnTo>
                    <a:lnTo>
                      <a:pt x="5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23" name="Freeform 196"/>
              <p:cNvSpPr>
                <a:spLocks/>
              </p:cNvSpPr>
              <p:nvPr/>
            </p:nvSpPr>
            <p:spPr bwMode="auto">
              <a:xfrm>
                <a:off x="3826" y="2019"/>
                <a:ext cx="6" cy="8"/>
              </a:xfrm>
              <a:custGeom>
                <a:avLst/>
                <a:gdLst>
                  <a:gd name="T0" fmla="*/ 0 w 18"/>
                  <a:gd name="T1" fmla="*/ 1 h 24"/>
                  <a:gd name="T2" fmla="*/ 1 w 18"/>
                  <a:gd name="T3" fmla="*/ 1 h 24"/>
                  <a:gd name="T4" fmla="*/ 1 w 18"/>
                  <a:gd name="T5" fmla="*/ 0 h 24"/>
                  <a:gd name="T6" fmla="*/ 0 w 18"/>
                  <a:gd name="T7" fmla="*/ 0 h 24"/>
                  <a:gd name="T8" fmla="*/ 0 w 18"/>
                  <a:gd name="T9" fmla="*/ 0 h 24"/>
                  <a:gd name="T10" fmla="*/ 0 w 18"/>
                  <a:gd name="T11" fmla="*/ 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4"/>
                  <a:gd name="T20" fmla="*/ 18 w 18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4">
                    <a:moveTo>
                      <a:pt x="11" y="24"/>
                    </a:moveTo>
                    <a:lnTo>
                      <a:pt x="18" y="19"/>
                    </a:lnTo>
                    <a:lnTo>
                      <a:pt x="18" y="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24" name="Freeform 197"/>
              <p:cNvSpPr>
                <a:spLocks/>
              </p:cNvSpPr>
              <p:nvPr/>
            </p:nvSpPr>
            <p:spPr bwMode="auto">
              <a:xfrm>
                <a:off x="3808" y="1813"/>
                <a:ext cx="6" cy="7"/>
              </a:xfrm>
              <a:custGeom>
                <a:avLst/>
                <a:gdLst>
                  <a:gd name="T0" fmla="*/ 0 w 19"/>
                  <a:gd name="T1" fmla="*/ 0 h 23"/>
                  <a:gd name="T2" fmla="*/ 0 w 19"/>
                  <a:gd name="T3" fmla="*/ 0 h 23"/>
                  <a:gd name="T4" fmla="*/ 0 w 19"/>
                  <a:gd name="T5" fmla="*/ 1 h 23"/>
                  <a:gd name="T6" fmla="*/ 0 w 19"/>
                  <a:gd name="T7" fmla="*/ 1 h 23"/>
                  <a:gd name="T8" fmla="*/ 1 w 19"/>
                  <a:gd name="T9" fmla="*/ 1 h 23"/>
                  <a:gd name="T10" fmla="*/ 0 w 1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3"/>
                  <a:gd name="T20" fmla="*/ 19 w 1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3">
                    <a:moveTo>
                      <a:pt x="6" y="0"/>
                    </a:moveTo>
                    <a:lnTo>
                      <a:pt x="0" y="6"/>
                    </a:lnTo>
                    <a:lnTo>
                      <a:pt x="0" y="17"/>
                    </a:lnTo>
                    <a:lnTo>
                      <a:pt x="6" y="23"/>
                    </a:lnTo>
                    <a:lnTo>
                      <a:pt x="19" y="2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25" name="Freeform 198"/>
              <p:cNvSpPr>
                <a:spLocks/>
              </p:cNvSpPr>
              <p:nvPr/>
            </p:nvSpPr>
            <p:spPr bwMode="auto">
              <a:xfrm>
                <a:off x="3810" y="1805"/>
                <a:ext cx="20" cy="15"/>
              </a:xfrm>
              <a:custGeom>
                <a:avLst/>
                <a:gdLst>
                  <a:gd name="T0" fmla="*/ 2 w 60"/>
                  <a:gd name="T1" fmla="*/ 0 h 47"/>
                  <a:gd name="T2" fmla="*/ 2 w 60"/>
                  <a:gd name="T3" fmla="*/ 0 h 47"/>
                  <a:gd name="T4" fmla="*/ 0 w 60"/>
                  <a:gd name="T5" fmla="*/ 1 h 47"/>
                  <a:gd name="T6" fmla="*/ 0 w 60"/>
                  <a:gd name="T7" fmla="*/ 2 h 47"/>
                  <a:gd name="T8" fmla="*/ 2 w 60"/>
                  <a:gd name="T9" fmla="*/ 1 h 47"/>
                  <a:gd name="T10" fmla="*/ 2 w 60"/>
                  <a:gd name="T11" fmla="*/ 0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47"/>
                  <a:gd name="T20" fmla="*/ 60 w 60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47">
                    <a:moveTo>
                      <a:pt x="54" y="11"/>
                    </a:moveTo>
                    <a:lnTo>
                      <a:pt x="49" y="0"/>
                    </a:lnTo>
                    <a:lnTo>
                      <a:pt x="0" y="24"/>
                    </a:lnTo>
                    <a:lnTo>
                      <a:pt x="13" y="47"/>
                    </a:lnTo>
                    <a:lnTo>
                      <a:pt x="60" y="24"/>
                    </a:lnTo>
                    <a:lnTo>
                      <a:pt x="5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26" name="Freeform 199"/>
              <p:cNvSpPr>
                <a:spLocks/>
              </p:cNvSpPr>
              <p:nvPr/>
            </p:nvSpPr>
            <p:spPr bwMode="auto">
              <a:xfrm>
                <a:off x="3826" y="1805"/>
                <a:ext cx="6" cy="8"/>
              </a:xfrm>
              <a:custGeom>
                <a:avLst/>
                <a:gdLst>
                  <a:gd name="T0" fmla="*/ 0 w 18"/>
                  <a:gd name="T1" fmla="*/ 1 h 24"/>
                  <a:gd name="T2" fmla="*/ 1 w 18"/>
                  <a:gd name="T3" fmla="*/ 1 h 24"/>
                  <a:gd name="T4" fmla="*/ 1 w 18"/>
                  <a:gd name="T5" fmla="*/ 0 h 24"/>
                  <a:gd name="T6" fmla="*/ 0 w 18"/>
                  <a:gd name="T7" fmla="*/ 0 h 24"/>
                  <a:gd name="T8" fmla="*/ 0 w 18"/>
                  <a:gd name="T9" fmla="*/ 0 h 24"/>
                  <a:gd name="T10" fmla="*/ 0 w 18"/>
                  <a:gd name="T11" fmla="*/ 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4"/>
                  <a:gd name="T20" fmla="*/ 18 w 18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4">
                    <a:moveTo>
                      <a:pt x="11" y="24"/>
                    </a:moveTo>
                    <a:lnTo>
                      <a:pt x="18" y="17"/>
                    </a:lnTo>
                    <a:lnTo>
                      <a:pt x="18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27" name="Freeform 200"/>
              <p:cNvSpPr>
                <a:spLocks/>
              </p:cNvSpPr>
              <p:nvPr/>
            </p:nvSpPr>
            <p:spPr bwMode="auto">
              <a:xfrm>
                <a:off x="3824" y="2023"/>
                <a:ext cx="8" cy="4"/>
              </a:xfrm>
              <a:custGeom>
                <a:avLst/>
                <a:gdLst>
                  <a:gd name="T0" fmla="*/ 0 w 24"/>
                  <a:gd name="T1" fmla="*/ 0 h 11"/>
                  <a:gd name="T2" fmla="*/ 0 w 24"/>
                  <a:gd name="T3" fmla="*/ 0 h 11"/>
                  <a:gd name="T4" fmla="*/ 0 w 24"/>
                  <a:gd name="T5" fmla="*/ 0 h 11"/>
                  <a:gd name="T6" fmla="*/ 1 w 24"/>
                  <a:gd name="T7" fmla="*/ 0 h 11"/>
                  <a:gd name="T8" fmla="*/ 1 w 24"/>
                  <a:gd name="T9" fmla="*/ 0 h 11"/>
                  <a:gd name="T10" fmla="*/ 0 w 2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0" y="0"/>
                    </a:moveTo>
                    <a:lnTo>
                      <a:pt x="0" y="11"/>
                    </a:lnTo>
                    <a:lnTo>
                      <a:pt x="11" y="11"/>
                    </a:lnTo>
                    <a:lnTo>
                      <a:pt x="17" y="11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28" name="Freeform 201"/>
              <p:cNvSpPr>
                <a:spLocks/>
              </p:cNvSpPr>
              <p:nvPr/>
            </p:nvSpPr>
            <p:spPr bwMode="auto">
              <a:xfrm>
                <a:off x="3824" y="1805"/>
                <a:ext cx="8" cy="218"/>
              </a:xfrm>
              <a:custGeom>
                <a:avLst/>
                <a:gdLst>
                  <a:gd name="T0" fmla="*/ 0 w 24"/>
                  <a:gd name="T1" fmla="*/ 1 h 656"/>
                  <a:gd name="T2" fmla="*/ 0 w 24"/>
                  <a:gd name="T3" fmla="*/ 0 h 656"/>
                  <a:gd name="T4" fmla="*/ 0 w 24"/>
                  <a:gd name="T5" fmla="*/ 24 h 656"/>
                  <a:gd name="T6" fmla="*/ 1 w 24"/>
                  <a:gd name="T7" fmla="*/ 24 h 656"/>
                  <a:gd name="T8" fmla="*/ 1 w 24"/>
                  <a:gd name="T9" fmla="*/ 0 h 656"/>
                  <a:gd name="T10" fmla="*/ 1 w 24"/>
                  <a:gd name="T11" fmla="*/ 0 h 656"/>
                  <a:gd name="T12" fmla="*/ 1 w 24"/>
                  <a:gd name="T13" fmla="*/ 0 h 656"/>
                  <a:gd name="T14" fmla="*/ 1 w 24"/>
                  <a:gd name="T15" fmla="*/ 0 h 656"/>
                  <a:gd name="T16" fmla="*/ 0 w 24"/>
                  <a:gd name="T17" fmla="*/ 0 h 656"/>
                  <a:gd name="T18" fmla="*/ 0 w 24"/>
                  <a:gd name="T19" fmla="*/ 0 h 656"/>
                  <a:gd name="T20" fmla="*/ 0 w 24"/>
                  <a:gd name="T21" fmla="*/ 0 h 656"/>
                  <a:gd name="T22" fmla="*/ 0 w 24"/>
                  <a:gd name="T23" fmla="*/ 1 h 6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56"/>
                  <a:gd name="T38" fmla="*/ 24 w 24"/>
                  <a:gd name="T39" fmla="*/ 656 h 6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56">
                    <a:moveTo>
                      <a:pt x="6" y="24"/>
                    </a:moveTo>
                    <a:lnTo>
                      <a:pt x="0" y="11"/>
                    </a:lnTo>
                    <a:lnTo>
                      <a:pt x="0" y="656"/>
                    </a:lnTo>
                    <a:lnTo>
                      <a:pt x="24" y="656"/>
                    </a:lnTo>
                    <a:lnTo>
                      <a:pt x="24" y="11"/>
                    </a:lnTo>
                    <a:lnTo>
                      <a:pt x="17" y="0"/>
                    </a:lnTo>
                    <a:lnTo>
                      <a:pt x="24" y="11"/>
                    </a:lnTo>
                    <a:lnTo>
                      <a:pt x="17" y="5"/>
                    </a:lnTo>
                    <a:lnTo>
                      <a:pt x="11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29" name="Freeform 202"/>
              <p:cNvSpPr>
                <a:spLocks/>
              </p:cNvSpPr>
              <p:nvPr/>
            </p:nvSpPr>
            <p:spPr bwMode="auto">
              <a:xfrm>
                <a:off x="3627" y="1702"/>
                <a:ext cx="203" cy="111"/>
              </a:xfrm>
              <a:custGeom>
                <a:avLst/>
                <a:gdLst>
                  <a:gd name="T0" fmla="*/ 0 w 609"/>
                  <a:gd name="T1" fmla="*/ 0 h 332"/>
                  <a:gd name="T2" fmla="*/ 0 w 609"/>
                  <a:gd name="T3" fmla="*/ 1 h 332"/>
                  <a:gd name="T4" fmla="*/ 22 w 609"/>
                  <a:gd name="T5" fmla="*/ 12 h 332"/>
                  <a:gd name="T6" fmla="*/ 23 w 609"/>
                  <a:gd name="T7" fmla="*/ 11 h 332"/>
                  <a:gd name="T8" fmla="*/ 0 w 609"/>
                  <a:gd name="T9" fmla="*/ 0 h 332"/>
                  <a:gd name="T10" fmla="*/ 0 w 609"/>
                  <a:gd name="T11" fmla="*/ 0 h 3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9"/>
                  <a:gd name="T19" fmla="*/ 0 h 332"/>
                  <a:gd name="T20" fmla="*/ 609 w 609"/>
                  <a:gd name="T21" fmla="*/ 332 h 3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9" h="332">
                    <a:moveTo>
                      <a:pt x="7" y="13"/>
                    </a:moveTo>
                    <a:lnTo>
                      <a:pt x="0" y="24"/>
                    </a:lnTo>
                    <a:lnTo>
                      <a:pt x="598" y="332"/>
                    </a:lnTo>
                    <a:lnTo>
                      <a:pt x="609" y="308"/>
                    </a:lnTo>
                    <a:lnTo>
                      <a:pt x="13" y="0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30" name="Freeform 203"/>
              <p:cNvSpPr>
                <a:spLocks/>
              </p:cNvSpPr>
              <p:nvPr/>
            </p:nvSpPr>
            <p:spPr bwMode="auto">
              <a:xfrm>
                <a:off x="3625" y="1702"/>
                <a:ext cx="6" cy="8"/>
              </a:xfrm>
              <a:custGeom>
                <a:avLst/>
                <a:gdLst>
                  <a:gd name="T0" fmla="*/ 1 w 19"/>
                  <a:gd name="T1" fmla="*/ 0 h 24"/>
                  <a:gd name="T2" fmla="*/ 0 w 19"/>
                  <a:gd name="T3" fmla="*/ 0 h 24"/>
                  <a:gd name="T4" fmla="*/ 0 w 19"/>
                  <a:gd name="T5" fmla="*/ 0 h 24"/>
                  <a:gd name="T6" fmla="*/ 0 w 19"/>
                  <a:gd name="T7" fmla="*/ 1 h 24"/>
                  <a:gd name="T8" fmla="*/ 0 w 19"/>
                  <a:gd name="T9" fmla="*/ 1 h 24"/>
                  <a:gd name="T10" fmla="*/ 1 w 19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4"/>
                  <a:gd name="T20" fmla="*/ 19 w 19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4">
                    <a:moveTo>
                      <a:pt x="19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6" y="2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31" name="Freeform 204"/>
              <p:cNvSpPr>
                <a:spLocks/>
              </p:cNvSpPr>
              <p:nvPr/>
            </p:nvSpPr>
            <p:spPr bwMode="auto">
              <a:xfrm>
                <a:off x="3609" y="1710"/>
                <a:ext cx="6" cy="8"/>
              </a:xfrm>
              <a:custGeom>
                <a:avLst/>
                <a:gdLst>
                  <a:gd name="T0" fmla="*/ 0 w 18"/>
                  <a:gd name="T1" fmla="*/ 0 h 25"/>
                  <a:gd name="T2" fmla="*/ 0 w 18"/>
                  <a:gd name="T3" fmla="*/ 0 h 25"/>
                  <a:gd name="T4" fmla="*/ 0 w 18"/>
                  <a:gd name="T5" fmla="*/ 0 h 25"/>
                  <a:gd name="T6" fmla="*/ 0 w 18"/>
                  <a:gd name="T7" fmla="*/ 1 h 25"/>
                  <a:gd name="T8" fmla="*/ 1 w 18"/>
                  <a:gd name="T9" fmla="*/ 1 h 25"/>
                  <a:gd name="T10" fmla="*/ 0 w 18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5"/>
                  <a:gd name="T20" fmla="*/ 18 w 1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5">
                    <a:moveTo>
                      <a:pt x="7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7" y="25"/>
                    </a:lnTo>
                    <a:lnTo>
                      <a:pt x="18" y="2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32" name="Freeform 205"/>
              <p:cNvSpPr>
                <a:spLocks/>
              </p:cNvSpPr>
              <p:nvPr/>
            </p:nvSpPr>
            <p:spPr bwMode="auto">
              <a:xfrm>
                <a:off x="3611" y="1702"/>
                <a:ext cx="20" cy="16"/>
              </a:xfrm>
              <a:custGeom>
                <a:avLst/>
                <a:gdLst>
                  <a:gd name="T0" fmla="*/ 2 w 60"/>
                  <a:gd name="T1" fmla="*/ 0 h 49"/>
                  <a:gd name="T2" fmla="*/ 2 w 60"/>
                  <a:gd name="T3" fmla="*/ 0 h 49"/>
                  <a:gd name="T4" fmla="*/ 0 w 60"/>
                  <a:gd name="T5" fmla="*/ 1 h 49"/>
                  <a:gd name="T6" fmla="*/ 0 w 60"/>
                  <a:gd name="T7" fmla="*/ 2 h 49"/>
                  <a:gd name="T8" fmla="*/ 2 w 60"/>
                  <a:gd name="T9" fmla="*/ 1 h 49"/>
                  <a:gd name="T10" fmla="*/ 2 w 60"/>
                  <a:gd name="T11" fmla="*/ 0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49"/>
                  <a:gd name="T20" fmla="*/ 60 w 60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49">
                    <a:moveTo>
                      <a:pt x="54" y="13"/>
                    </a:moveTo>
                    <a:lnTo>
                      <a:pt x="47" y="0"/>
                    </a:lnTo>
                    <a:lnTo>
                      <a:pt x="0" y="24"/>
                    </a:lnTo>
                    <a:lnTo>
                      <a:pt x="11" y="49"/>
                    </a:lnTo>
                    <a:lnTo>
                      <a:pt x="60" y="24"/>
                    </a:lnTo>
                    <a:lnTo>
                      <a:pt x="5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33" name="Freeform 206"/>
              <p:cNvSpPr>
                <a:spLocks/>
              </p:cNvSpPr>
              <p:nvPr/>
            </p:nvSpPr>
            <p:spPr bwMode="auto">
              <a:xfrm>
                <a:off x="3627" y="1702"/>
                <a:ext cx="6" cy="8"/>
              </a:xfrm>
              <a:custGeom>
                <a:avLst/>
                <a:gdLst>
                  <a:gd name="T0" fmla="*/ 0 w 19"/>
                  <a:gd name="T1" fmla="*/ 1 h 24"/>
                  <a:gd name="T2" fmla="*/ 1 w 19"/>
                  <a:gd name="T3" fmla="*/ 1 h 24"/>
                  <a:gd name="T4" fmla="*/ 1 w 19"/>
                  <a:gd name="T5" fmla="*/ 0 h 24"/>
                  <a:gd name="T6" fmla="*/ 0 w 19"/>
                  <a:gd name="T7" fmla="*/ 0 h 24"/>
                  <a:gd name="T8" fmla="*/ 0 w 19"/>
                  <a:gd name="T9" fmla="*/ 0 h 24"/>
                  <a:gd name="T10" fmla="*/ 0 w 19"/>
                  <a:gd name="T11" fmla="*/ 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4"/>
                  <a:gd name="T20" fmla="*/ 19 w 19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4">
                    <a:moveTo>
                      <a:pt x="13" y="24"/>
                    </a:moveTo>
                    <a:lnTo>
                      <a:pt x="19" y="19"/>
                    </a:lnTo>
                    <a:lnTo>
                      <a:pt x="19" y="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1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34" name="Freeform 207"/>
              <p:cNvSpPr>
                <a:spLocks/>
              </p:cNvSpPr>
              <p:nvPr/>
            </p:nvSpPr>
            <p:spPr bwMode="auto">
              <a:xfrm>
                <a:off x="3808" y="1813"/>
                <a:ext cx="8" cy="3"/>
              </a:xfrm>
              <a:custGeom>
                <a:avLst/>
                <a:gdLst>
                  <a:gd name="T0" fmla="*/ 1 w 25"/>
                  <a:gd name="T1" fmla="*/ 0 h 11"/>
                  <a:gd name="T2" fmla="*/ 1 w 25"/>
                  <a:gd name="T3" fmla="*/ 0 h 11"/>
                  <a:gd name="T4" fmla="*/ 0 w 25"/>
                  <a:gd name="T5" fmla="*/ 0 h 11"/>
                  <a:gd name="T6" fmla="*/ 0 w 25"/>
                  <a:gd name="T7" fmla="*/ 0 h 11"/>
                  <a:gd name="T8" fmla="*/ 0 w 25"/>
                  <a:gd name="T9" fmla="*/ 0 h 11"/>
                  <a:gd name="T10" fmla="*/ 1 w 2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1"/>
                  <a:gd name="T20" fmla="*/ 25 w 2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1">
                    <a:moveTo>
                      <a:pt x="25" y="11"/>
                    </a:moveTo>
                    <a:lnTo>
                      <a:pt x="19" y="6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35" name="Freeform 208"/>
              <p:cNvSpPr>
                <a:spLocks/>
              </p:cNvSpPr>
              <p:nvPr/>
            </p:nvSpPr>
            <p:spPr bwMode="auto">
              <a:xfrm>
                <a:off x="3808" y="1816"/>
                <a:ext cx="8" cy="219"/>
              </a:xfrm>
              <a:custGeom>
                <a:avLst/>
                <a:gdLst>
                  <a:gd name="T0" fmla="*/ 0 w 25"/>
                  <a:gd name="T1" fmla="*/ 24 h 657"/>
                  <a:gd name="T2" fmla="*/ 1 w 25"/>
                  <a:gd name="T3" fmla="*/ 24 h 657"/>
                  <a:gd name="T4" fmla="*/ 1 w 25"/>
                  <a:gd name="T5" fmla="*/ 0 h 657"/>
                  <a:gd name="T6" fmla="*/ 0 w 25"/>
                  <a:gd name="T7" fmla="*/ 0 h 657"/>
                  <a:gd name="T8" fmla="*/ 0 w 25"/>
                  <a:gd name="T9" fmla="*/ 24 h 657"/>
                  <a:gd name="T10" fmla="*/ 1 w 25"/>
                  <a:gd name="T11" fmla="*/ 23 h 657"/>
                  <a:gd name="T12" fmla="*/ 0 w 25"/>
                  <a:gd name="T13" fmla="*/ 24 h 657"/>
                  <a:gd name="T14" fmla="*/ 0 w 25"/>
                  <a:gd name="T15" fmla="*/ 24 h 657"/>
                  <a:gd name="T16" fmla="*/ 0 w 25"/>
                  <a:gd name="T17" fmla="*/ 24 h 657"/>
                  <a:gd name="T18" fmla="*/ 1 w 25"/>
                  <a:gd name="T19" fmla="*/ 24 h 657"/>
                  <a:gd name="T20" fmla="*/ 1 w 25"/>
                  <a:gd name="T21" fmla="*/ 24 h 657"/>
                  <a:gd name="T22" fmla="*/ 0 w 25"/>
                  <a:gd name="T23" fmla="*/ 24 h 6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657"/>
                  <a:gd name="T38" fmla="*/ 25 w 25"/>
                  <a:gd name="T39" fmla="*/ 657 h 65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657">
                    <a:moveTo>
                      <a:pt x="6" y="657"/>
                    </a:moveTo>
                    <a:lnTo>
                      <a:pt x="25" y="64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644"/>
                    </a:lnTo>
                    <a:lnTo>
                      <a:pt x="19" y="632"/>
                    </a:lnTo>
                    <a:lnTo>
                      <a:pt x="0" y="644"/>
                    </a:lnTo>
                    <a:lnTo>
                      <a:pt x="0" y="657"/>
                    </a:lnTo>
                    <a:lnTo>
                      <a:pt x="13" y="657"/>
                    </a:lnTo>
                    <a:lnTo>
                      <a:pt x="19" y="657"/>
                    </a:lnTo>
                    <a:lnTo>
                      <a:pt x="25" y="644"/>
                    </a:lnTo>
                    <a:lnTo>
                      <a:pt x="6" y="6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36" name="Freeform 209"/>
              <p:cNvSpPr>
                <a:spLocks/>
              </p:cNvSpPr>
              <p:nvPr/>
            </p:nvSpPr>
            <p:spPr bwMode="auto">
              <a:xfrm>
                <a:off x="3611" y="1923"/>
                <a:ext cx="203" cy="112"/>
              </a:xfrm>
              <a:custGeom>
                <a:avLst/>
                <a:gdLst>
                  <a:gd name="T0" fmla="*/ 0 w 609"/>
                  <a:gd name="T1" fmla="*/ 0 h 338"/>
                  <a:gd name="T2" fmla="*/ 0 w 609"/>
                  <a:gd name="T3" fmla="*/ 1 h 338"/>
                  <a:gd name="T4" fmla="*/ 22 w 609"/>
                  <a:gd name="T5" fmla="*/ 12 h 338"/>
                  <a:gd name="T6" fmla="*/ 23 w 609"/>
                  <a:gd name="T7" fmla="*/ 11 h 338"/>
                  <a:gd name="T8" fmla="*/ 0 w 609"/>
                  <a:gd name="T9" fmla="*/ 0 h 338"/>
                  <a:gd name="T10" fmla="*/ 0 w 609"/>
                  <a:gd name="T11" fmla="*/ 0 h 3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9"/>
                  <a:gd name="T19" fmla="*/ 0 h 338"/>
                  <a:gd name="T20" fmla="*/ 609 w 609"/>
                  <a:gd name="T21" fmla="*/ 338 h 3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9" h="338">
                    <a:moveTo>
                      <a:pt x="5" y="13"/>
                    </a:moveTo>
                    <a:lnTo>
                      <a:pt x="0" y="25"/>
                    </a:lnTo>
                    <a:lnTo>
                      <a:pt x="596" y="338"/>
                    </a:lnTo>
                    <a:lnTo>
                      <a:pt x="609" y="313"/>
                    </a:lnTo>
                    <a:lnTo>
                      <a:pt x="11" y="0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37" name="Freeform 210"/>
              <p:cNvSpPr>
                <a:spLocks/>
              </p:cNvSpPr>
              <p:nvPr/>
            </p:nvSpPr>
            <p:spPr bwMode="auto">
              <a:xfrm>
                <a:off x="3609" y="1923"/>
                <a:ext cx="6" cy="8"/>
              </a:xfrm>
              <a:custGeom>
                <a:avLst/>
                <a:gdLst>
                  <a:gd name="T0" fmla="*/ 1 w 18"/>
                  <a:gd name="T1" fmla="*/ 0 h 25"/>
                  <a:gd name="T2" fmla="*/ 0 w 18"/>
                  <a:gd name="T3" fmla="*/ 0 h 25"/>
                  <a:gd name="T4" fmla="*/ 0 w 18"/>
                  <a:gd name="T5" fmla="*/ 0 h 25"/>
                  <a:gd name="T6" fmla="*/ 0 w 18"/>
                  <a:gd name="T7" fmla="*/ 1 h 25"/>
                  <a:gd name="T8" fmla="*/ 0 w 18"/>
                  <a:gd name="T9" fmla="*/ 1 h 25"/>
                  <a:gd name="T10" fmla="*/ 1 w 18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5"/>
                  <a:gd name="T20" fmla="*/ 18 w 1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5">
                    <a:moveTo>
                      <a:pt x="18" y="0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7" y="2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38" name="Freeform 211"/>
              <p:cNvSpPr>
                <a:spLocks/>
              </p:cNvSpPr>
              <p:nvPr/>
            </p:nvSpPr>
            <p:spPr bwMode="auto">
              <a:xfrm>
                <a:off x="3609" y="1927"/>
                <a:ext cx="8" cy="4"/>
              </a:xfrm>
              <a:custGeom>
                <a:avLst/>
                <a:gdLst>
                  <a:gd name="T0" fmla="*/ 0 w 24"/>
                  <a:gd name="T1" fmla="*/ 0 h 12"/>
                  <a:gd name="T2" fmla="*/ 0 w 24"/>
                  <a:gd name="T3" fmla="*/ 0 h 12"/>
                  <a:gd name="T4" fmla="*/ 0 w 24"/>
                  <a:gd name="T5" fmla="*/ 0 h 12"/>
                  <a:gd name="T6" fmla="*/ 1 w 24"/>
                  <a:gd name="T7" fmla="*/ 0 h 12"/>
                  <a:gd name="T8" fmla="*/ 1 w 24"/>
                  <a:gd name="T9" fmla="*/ 0 h 12"/>
                  <a:gd name="T10" fmla="*/ 0 w 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2"/>
                  <a:gd name="T20" fmla="*/ 24 w 2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2">
                    <a:moveTo>
                      <a:pt x="0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39" name="Freeform 212"/>
              <p:cNvSpPr>
                <a:spLocks/>
              </p:cNvSpPr>
              <p:nvPr/>
            </p:nvSpPr>
            <p:spPr bwMode="auto">
              <a:xfrm>
                <a:off x="3609" y="1710"/>
                <a:ext cx="8" cy="217"/>
              </a:xfrm>
              <a:custGeom>
                <a:avLst/>
                <a:gdLst>
                  <a:gd name="T0" fmla="*/ 1 w 24"/>
                  <a:gd name="T1" fmla="*/ 0 h 651"/>
                  <a:gd name="T2" fmla="*/ 0 w 24"/>
                  <a:gd name="T3" fmla="*/ 0 h 651"/>
                  <a:gd name="T4" fmla="*/ 0 w 24"/>
                  <a:gd name="T5" fmla="*/ 24 h 651"/>
                  <a:gd name="T6" fmla="*/ 1 w 24"/>
                  <a:gd name="T7" fmla="*/ 24 h 651"/>
                  <a:gd name="T8" fmla="*/ 1 w 24"/>
                  <a:gd name="T9" fmla="*/ 0 h 651"/>
                  <a:gd name="T10" fmla="*/ 0 w 24"/>
                  <a:gd name="T11" fmla="*/ 1 h 651"/>
                  <a:gd name="T12" fmla="*/ 1 w 24"/>
                  <a:gd name="T13" fmla="*/ 0 h 651"/>
                  <a:gd name="T14" fmla="*/ 1 w 24"/>
                  <a:gd name="T15" fmla="*/ 0 h 651"/>
                  <a:gd name="T16" fmla="*/ 0 w 24"/>
                  <a:gd name="T17" fmla="*/ 0 h 651"/>
                  <a:gd name="T18" fmla="*/ 0 w 24"/>
                  <a:gd name="T19" fmla="*/ 0 h 651"/>
                  <a:gd name="T20" fmla="*/ 0 w 24"/>
                  <a:gd name="T21" fmla="*/ 0 h 651"/>
                  <a:gd name="T22" fmla="*/ 1 w 24"/>
                  <a:gd name="T23" fmla="*/ 0 h 6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51"/>
                  <a:gd name="T38" fmla="*/ 24 w 24"/>
                  <a:gd name="T39" fmla="*/ 651 h 6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51">
                    <a:moveTo>
                      <a:pt x="18" y="0"/>
                    </a:moveTo>
                    <a:lnTo>
                      <a:pt x="0" y="12"/>
                    </a:lnTo>
                    <a:lnTo>
                      <a:pt x="0" y="651"/>
                    </a:lnTo>
                    <a:lnTo>
                      <a:pt x="24" y="651"/>
                    </a:lnTo>
                    <a:lnTo>
                      <a:pt x="24" y="12"/>
                    </a:lnTo>
                    <a:lnTo>
                      <a:pt x="7" y="25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40" name="Freeform 213"/>
              <p:cNvSpPr>
                <a:spLocks/>
              </p:cNvSpPr>
              <p:nvPr/>
            </p:nvSpPr>
            <p:spPr bwMode="auto">
              <a:xfrm>
                <a:off x="3611" y="1710"/>
                <a:ext cx="203" cy="110"/>
              </a:xfrm>
              <a:custGeom>
                <a:avLst/>
                <a:gdLst>
                  <a:gd name="T0" fmla="*/ 22 w 609"/>
                  <a:gd name="T1" fmla="*/ 12 h 331"/>
                  <a:gd name="T2" fmla="*/ 23 w 609"/>
                  <a:gd name="T3" fmla="*/ 11 h 331"/>
                  <a:gd name="T4" fmla="*/ 0 w 609"/>
                  <a:gd name="T5" fmla="*/ 0 h 331"/>
                  <a:gd name="T6" fmla="*/ 0 w 609"/>
                  <a:gd name="T7" fmla="*/ 1 h 331"/>
                  <a:gd name="T8" fmla="*/ 22 w 609"/>
                  <a:gd name="T9" fmla="*/ 12 h 331"/>
                  <a:gd name="T10" fmla="*/ 22 w 609"/>
                  <a:gd name="T11" fmla="*/ 12 h 3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9"/>
                  <a:gd name="T19" fmla="*/ 0 h 331"/>
                  <a:gd name="T20" fmla="*/ 609 w 609"/>
                  <a:gd name="T21" fmla="*/ 331 h 3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9" h="331">
                    <a:moveTo>
                      <a:pt x="603" y="319"/>
                    </a:moveTo>
                    <a:lnTo>
                      <a:pt x="609" y="308"/>
                    </a:lnTo>
                    <a:lnTo>
                      <a:pt x="11" y="0"/>
                    </a:lnTo>
                    <a:lnTo>
                      <a:pt x="0" y="25"/>
                    </a:lnTo>
                    <a:lnTo>
                      <a:pt x="596" y="331"/>
                    </a:lnTo>
                    <a:lnTo>
                      <a:pt x="603" y="3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41" name="Freeform 214"/>
              <p:cNvSpPr>
                <a:spLocks/>
              </p:cNvSpPr>
              <p:nvPr/>
            </p:nvSpPr>
            <p:spPr bwMode="auto">
              <a:xfrm>
                <a:off x="3810" y="1813"/>
                <a:ext cx="6" cy="7"/>
              </a:xfrm>
              <a:custGeom>
                <a:avLst/>
                <a:gdLst>
                  <a:gd name="T0" fmla="*/ 0 w 19"/>
                  <a:gd name="T1" fmla="*/ 1 h 23"/>
                  <a:gd name="T2" fmla="*/ 0 w 19"/>
                  <a:gd name="T3" fmla="*/ 1 h 23"/>
                  <a:gd name="T4" fmla="*/ 1 w 19"/>
                  <a:gd name="T5" fmla="*/ 1 h 23"/>
                  <a:gd name="T6" fmla="*/ 1 w 19"/>
                  <a:gd name="T7" fmla="*/ 0 h 23"/>
                  <a:gd name="T8" fmla="*/ 0 w 19"/>
                  <a:gd name="T9" fmla="*/ 0 h 23"/>
                  <a:gd name="T10" fmla="*/ 0 w 19"/>
                  <a:gd name="T11" fmla="*/ 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3"/>
                  <a:gd name="T20" fmla="*/ 19 w 1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3">
                    <a:moveTo>
                      <a:pt x="0" y="23"/>
                    </a:moveTo>
                    <a:lnTo>
                      <a:pt x="7" y="23"/>
                    </a:lnTo>
                    <a:lnTo>
                      <a:pt x="19" y="17"/>
                    </a:lnTo>
                    <a:lnTo>
                      <a:pt x="19" y="6"/>
                    </a:lnTo>
                    <a:lnTo>
                      <a:pt x="13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42" name="Freeform 215"/>
              <p:cNvSpPr>
                <a:spLocks/>
              </p:cNvSpPr>
              <p:nvPr/>
            </p:nvSpPr>
            <p:spPr bwMode="auto">
              <a:xfrm>
                <a:off x="3808" y="2031"/>
                <a:ext cx="8" cy="4"/>
              </a:xfrm>
              <a:custGeom>
                <a:avLst/>
                <a:gdLst>
                  <a:gd name="T0" fmla="*/ 0 w 25"/>
                  <a:gd name="T1" fmla="*/ 0 h 13"/>
                  <a:gd name="T2" fmla="*/ 0 w 25"/>
                  <a:gd name="T3" fmla="*/ 0 h 13"/>
                  <a:gd name="T4" fmla="*/ 0 w 25"/>
                  <a:gd name="T5" fmla="*/ 0 h 13"/>
                  <a:gd name="T6" fmla="*/ 1 w 25"/>
                  <a:gd name="T7" fmla="*/ 0 h 13"/>
                  <a:gd name="T8" fmla="*/ 1 w 25"/>
                  <a:gd name="T9" fmla="*/ 0 h 13"/>
                  <a:gd name="T10" fmla="*/ 0 w 2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3"/>
                  <a:gd name="T20" fmla="*/ 25 w 2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3">
                    <a:moveTo>
                      <a:pt x="0" y="0"/>
                    </a:moveTo>
                    <a:lnTo>
                      <a:pt x="0" y="7"/>
                    </a:lnTo>
                    <a:lnTo>
                      <a:pt x="13" y="13"/>
                    </a:lnTo>
                    <a:lnTo>
                      <a:pt x="19" y="7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43" name="Freeform 216"/>
              <p:cNvSpPr>
                <a:spLocks/>
              </p:cNvSpPr>
              <p:nvPr/>
            </p:nvSpPr>
            <p:spPr bwMode="auto">
              <a:xfrm>
                <a:off x="3808" y="1816"/>
                <a:ext cx="8" cy="215"/>
              </a:xfrm>
              <a:custGeom>
                <a:avLst/>
                <a:gdLst>
                  <a:gd name="T0" fmla="*/ 0 w 25"/>
                  <a:gd name="T1" fmla="*/ 0 h 644"/>
                  <a:gd name="T2" fmla="*/ 0 w 25"/>
                  <a:gd name="T3" fmla="*/ 0 h 644"/>
                  <a:gd name="T4" fmla="*/ 0 w 25"/>
                  <a:gd name="T5" fmla="*/ 24 h 644"/>
                  <a:gd name="T6" fmla="*/ 1 w 25"/>
                  <a:gd name="T7" fmla="*/ 24 h 644"/>
                  <a:gd name="T8" fmla="*/ 1 w 25"/>
                  <a:gd name="T9" fmla="*/ 0 h 644"/>
                  <a:gd name="T10" fmla="*/ 0 w 25"/>
                  <a:gd name="T11" fmla="*/ 0 h 6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644"/>
                  <a:gd name="T20" fmla="*/ 25 w 25"/>
                  <a:gd name="T21" fmla="*/ 644 h 6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644">
                    <a:moveTo>
                      <a:pt x="13" y="0"/>
                    </a:moveTo>
                    <a:lnTo>
                      <a:pt x="0" y="0"/>
                    </a:lnTo>
                    <a:lnTo>
                      <a:pt x="0" y="644"/>
                    </a:lnTo>
                    <a:lnTo>
                      <a:pt x="25" y="644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44" name="Freeform 217"/>
              <p:cNvSpPr>
                <a:spLocks/>
              </p:cNvSpPr>
              <p:nvPr/>
            </p:nvSpPr>
            <p:spPr bwMode="auto">
              <a:xfrm>
                <a:off x="3808" y="1813"/>
                <a:ext cx="8" cy="3"/>
              </a:xfrm>
              <a:custGeom>
                <a:avLst/>
                <a:gdLst>
                  <a:gd name="T0" fmla="*/ 1 w 25"/>
                  <a:gd name="T1" fmla="*/ 0 h 11"/>
                  <a:gd name="T2" fmla="*/ 1 w 25"/>
                  <a:gd name="T3" fmla="*/ 0 h 11"/>
                  <a:gd name="T4" fmla="*/ 0 w 25"/>
                  <a:gd name="T5" fmla="*/ 0 h 11"/>
                  <a:gd name="T6" fmla="*/ 0 w 25"/>
                  <a:gd name="T7" fmla="*/ 0 h 11"/>
                  <a:gd name="T8" fmla="*/ 0 w 25"/>
                  <a:gd name="T9" fmla="*/ 0 h 11"/>
                  <a:gd name="T10" fmla="*/ 1 w 2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1"/>
                  <a:gd name="T20" fmla="*/ 25 w 2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1">
                    <a:moveTo>
                      <a:pt x="25" y="11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45" name="Freeform 218"/>
              <p:cNvSpPr>
                <a:spLocks/>
              </p:cNvSpPr>
              <p:nvPr/>
            </p:nvSpPr>
            <p:spPr bwMode="auto">
              <a:xfrm>
                <a:off x="2783" y="1810"/>
                <a:ext cx="16" cy="221"/>
              </a:xfrm>
              <a:custGeom>
                <a:avLst/>
                <a:gdLst>
                  <a:gd name="T0" fmla="*/ 2 w 47"/>
                  <a:gd name="T1" fmla="*/ 25 h 662"/>
                  <a:gd name="T2" fmla="*/ 2 w 47"/>
                  <a:gd name="T3" fmla="*/ 1 h 662"/>
                  <a:gd name="T4" fmla="*/ 0 w 47"/>
                  <a:gd name="T5" fmla="*/ 0 h 662"/>
                  <a:gd name="T6" fmla="*/ 0 w 47"/>
                  <a:gd name="T7" fmla="*/ 24 h 662"/>
                  <a:gd name="T8" fmla="*/ 2 w 47"/>
                  <a:gd name="T9" fmla="*/ 25 h 6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662"/>
                  <a:gd name="T17" fmla="*/ 47 w 47"/>
                  <a:gd name="T18" fmla="*/ 662 h 6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662">
                    <a:moveTo>
                      <a:pt x="47" y="662"/>
                    </a:moveTo>
                    <a:lnTo>
                      <a:pt x="47" y="24"/>
                    </a:lnTo>
                    <a:lnTo>
                      <a:pt x="0" y="0"/>
                    </a:lnTo>
                    <a:lnTo>
                      <a:pt x="0" y="639"/>
                    </a:lnTo>
                    <a:lnTo>
                      <a:pt x="47" y="662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46" name="Freeform 219"/>
              <p:cNvSpPr>
                <a:spLocks/>
              </p:cNvSpPr>
              <p:nvPr/>
            </p:nvSpPr>
            <p:spPr bwMode="auto">
              <a:xfrm>
                <a:off x="2783" y="1706"/>
                <a:ext cx="215" cy="110"/>
              </a:xfrm>
              <a:custGeom>
                <a:avLst/>
                <a:gdLst>
                  <a:gd name="T0" fmla="*/ 2 w 643"/>
                  <a:gd name="T1" fmla="*/ 12 h 330"/>
                  <a:gd name="T2" fmla="*/ 24 w 643"/>
                  <a:gd name="T3" fmla="*/ 1 h 330"/>
                  <a:gd name="T4" fmla="*/ 22 w 643"/>
                  <a:gd name="T5" fmla="*/ 0 h 330"/>
                  <a:gd name="T6" fmla="*/ 0 w 643"/>
                  <a:gd name="T7" fmla="*/ 12 h 330"/>
                  <a:gd name="T8" fmla="*/ 2 w 643"/>
                  <a:gd name="T9" fmla="*/ 12 h 3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3"/>
                  <a:gd name="T16" fmla="*/ 0 h 330"/>
                  <a:gd name="T17" fmla="*/ 643 w 643"/>
                  <a:gd name="T18" fmla="*/ 330 h 3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3" h="330">
                    <a:moveTo>
                      <a:pt x="47" y="330"/>
                    </a:moveTo>
                    <a:lnTo>
                      <a:pt x="643" y="23"/>
                    </a:lnTo>
                    <a:lnTo>
                      <a:pt x="595" y="0"/>
                    </a:lnTo>
                    <a:lnTo>
                      <a:pt x="0" y="312"/>
                    </a:lnTo>
                    <a:lnTo>
                      <a:pt x="47" y="3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47" name="Freeform 220"/>
              <p:cNvSpPr>
                <a:spLocks/>
              </p:cNvSpPr>
              <p:nvPr/>
            </p:nvSpPr>
            <p:spPr bwMode="auto">
              <a:xfrm>
                <a:off x="2970" y="1714"/>
                <a:ext cx="28" cy="36"/>
              </a:xfrm>
              <a:custGeom>
                <a:avLst/>
                <a:gdLst>
                  <a:gd name="T0" fmla="*/ 3 w 84"/>
                  <a:gd name="T1" fmla="*/ 4 h 108"/>
                  <a:gd name="T2" fmla="*/ 3 w 84"/>
                  <a:gd name="T3" fmla="*/ 0 h 108"/>
                  <a:gd name="T4" fmla="*/ 0 w 84"/>
                  <a:gd name="T5" fmla="*/ 2 h 108"/>
                  <a:gd name="T6" fmla="*/ 3 w 84"/>
                  <a:gd name="T7" fmla="*/ 4 h 1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108"/>
                  <a:gd name="T14" fmla="*/ 84 w 84"/>
                  <a:gd name="T15" fmla="*/ 108 h 1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108">
                    <a:moveTo>
                      <a:pt x="84" y="108"/>
                    </a:moveTo>
                    <a:lnTo>
                      <a:pt x="84" y="0"/>
                    </a:lnTo>
                    <a:lnTo>
                      <a:pt x="0" y="43"/>
                    </a:lnTo>
                    <a:lnTo>
                      <a:pt x="84" y="10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548" name="Freeform 221"/>
              <p:cNvSpPr>
                <a:spLocks/>
              </p:cNvSpPr>
              <p:nvPr/>
            </p:nvSpPr>
            <p:spPr bwMode="auto">
              <a:xfrm>
                <a:off x="2951" y="1718"/>
                <a:ext cx="47" cy="58"/>
              </a:xfrm>
              <a:custGeom>
                <a:avLst/>
                <a:gdLst>
                  <a:gd name="T0" fmla="*/ 5 w 139"/>
                  <a:gd name="T1" fmla="*/ 1 h 174"/>
                  <a:gd name="T2" fmla="*/ 5 w 139"/>
                  <a:gd name="T3" fmla="*/ 6 h 174"/>
                  <a:gd name="T4" fmla="*/ 0 w 139"/>
                  <a:gd name="T5" fmla="*/ 2 h 174"/>
                  <a:gd name="T6" fmla="*/ 4 w 139"/>
                  <a:gd name="T7" fmla="*/ 0 h 174"/>
                  <a:gd name="T8" fmla="*/ 5 w 139"/>
                  <a:gd name="T9" fmla="*/ 1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174"/>
                  <a:gd name="T17" fmla="*/ 139 w 139"/>
                  <a:gd name="T18" fmla="*/ 174 h 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174">
                    <a:moveTo>
                      <a:pt x="139" y="24"/>
                    </a:moveTo>
                    <a:lnTo>
                      <a:pt x="139" y="174"/>
                    </a:lnTo>
                    <a:lnTo>
                      <a:pt x="0" y="54"/>
                    </a:lnTo>
                    <a:lnTo>
                      <a:pt x="115" y="0"/>
                    </a:lnTo>
                    <a:lnTo>
                      <a:pt x="139" y="24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</p:grpSp>
        <p:grpSp>
          <p:nvGrpSpPr>
            <p:cNvPr id="27657" name="Group 423"/>
            <p:cNvGrpSpPr>
              <a:grpSpLocks/>
            </p:cNvGrpSpPr>
            <p:nvPr/>
          </p:nvGrpSpPr>
          <p:grpSpPr bwMode="auto">
            <a:xfrm>
              <a:off x="1247" y="1600"/>
              <a:ext cx="3010" cy="907"/>
              <a:chOff x="1247" y="1600"/>
              <a:chExt cx="3010" cy="907"/>
            </a:xfrm>
          </p:grpSpPr>
          <p:sp>
            <p:nvSpPr>
              <p:cNvPr id="28149" name="Freeform 223"/>
              <p:cNvSpPr>
                <a:spLocks/>
              </p:cNvSpPr>
              <p:nvPr/>
            </p:nvSpPr>
            <p:spPr bwMode="auto">
              <a:xfrm>
                <a:off x="2931" y="1728"/>
                <a:ext cx="67" cy="75"/>
              </a:xfrm>
              <a:custGeom>
                <a:avLst/>
                <a:gdLst>
                  <a:gd name="T0" fmla="*/ 8 w 199"/>
                  <a:gd name="T1" fmla="*/ 2 h 223"/>
                  <a:gd name="T2" fmla="*/ 8 w 199"/>
                  <a:gd name="T3" fmla="*/ 8 h 223"/>
                  <a:gd name="T4" fmla="*/ 0 w 199"/>
                  <a:gd name="T5" fmla="*/ 2 h 223"/>
                  <a:gd name="T6" fmla="*/ 4 w 199"/>
                  <a:gd name="T7" fmla="*/ 0 h 223"/>
                  <a:gd name="T8" fmla="*/ 8 w 199"/>
                  <a:gd name="T9" fmla="*/ 2 h 2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9"/>
                  <a:gd name="T16" fmla="*/ 0 h 223"/>
                  <a:gd name="T17" fmla="*/ 199 w 199"/>
                  <a:gd name="T18" fmla="*/ 223 h 2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9" h="223">
                    <a:moveTo>
                      <a:pt x="199" y="65"/>
                    </a:moveTo>
                    <a:lnTo>
                      <a:pt x="199" y="223"/>
                    </a:lnTo>
                    <a:lnTo>
                      <a:pt x="0" y="54"/>
                    </a:lnTo>
                    <a:lnTo>
                      <a:pt x="115" y="0"/>
                    </a:lnTo>
                    <a:lnTo>
                      <a:pt x="199" y="65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50" name="Freeform 224"/>
              <p:cNvSpPr>
                <a:spLocks/>
              </p:cNvSpPr>
              <p:nvPr/>
            </p:nvSpPr>
            <p:spPr bwMode="auto">
              <a:xfrm>
                <a:off x="2913" y="1736"/>
                <a:ext cx="85" cy="92"/>
              </a:xfrm>
              <a:custGeom>
                <a:avLst/>
                <a:gdLst>
                  <a:gd name="T0" fmla="*/ 10 w 253"/>
                  <a:gd name="T1" fmla="*/ 4 h 276"/>
                  <a:gd name="T2" fmla="*/ 10 w 253"/>
                  <a:gd name="T3" fmla="*/ 10 h 276"/>
                  <a:gd name="T4" fmla="*/ 0 w 253"/>
                  <a:gd name="T5" fmla="*/ 2 h 276"/>
                  <a:gd name="T6" fmla="*/ 4 w 253"/>
                  <a:gd name="T7" fmla="*/ 0 h 276"/>
                  <a:gd name="T8" fmla="*/ 10 w 253"/>
                  <a:gd name="T9" fmla="*/ 4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3"/>
                  <a:gd name="T16" fmla="*/ 0 h 276"/>
                  <a:gd name="T17" fmla="*/ 253 w 253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3" h="276">
                    <a:moveTo>
                      <a:pt x="253" y="120"/>
                    </a:moveTo>
                    <a:lnTo>
                      <a:pt x="253" y="276"/>
                    </a:lnTo>
                    <a:lnTo>
                      <a:pt x="0" y="60"/>
                    </a:lnTo>
                    <a:lnTo>
                      <a:pt x="114" y="0"/>
                    </a:lnTo>
                    <a:lnTo>
                      <a:pt x="253" y="120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51" name="Freeform 225"/>
              <p:cNvSpPr>
                <a:spLocks/>
              </p:cNvSpPr>
              <p:nvPr/>
            </p:nvSpPr>
            <p:spPr bwMode="auto">
              <a:xfrm>
                <a:off x="2895" y="1746"/>
                <a:ext cx="103" cy="107"/>
              </a:xfrm>
              <a:custGeom>
                <a:avLst/>
                <a:gdLst>
                  <a:gd name="T0" fmla="*/ 11 w 308"/>
                  <a:gd name="T1" fmla="*/ 6 h 319"/>
                  <a:gd name="T2" fmla="*/ 11 w 308"/>
                  <a:gd name="T3" fmla="*/ 12 h 319"/>
                  <a:gd name="T4" fmla="*/ 0 w 308"/>
                  <a:gd name="T5" fmla="*/ 2 h 319"/>
                  <a:gd name="T6" fmla="*/ 4 w 308"/>
                  <a:gd name="T7" fmla="*/ 0 h 319"/>
                  <a:gd name="T8" fmla="*/ 11 w 308"/>
                  <a:gd name="T9" fmla="*/ 6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319"/>
                  <a:gd name="T17" fmla="*/ 308 w 308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319">
                    <a:moveTo>
                      <a:pt x="308" y="169"/>
                    </a:moveTo>
                    <a:lnTo>
                      <a:pt x="308" y="319"/>
                    </a:lnTo>
                    <a:lnTo>
                      <a:pt x="0" y="66"/>
                    </a:lnTo>
                    <a:lnTo>
                      <a:pt x="109" y="0"/>
                    </a:lnTo>
                    <a:lnTo>
                      <a:pt x="308" y="169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52" name="Freeform 226"/>
              <p:cNvSpPr>
                <a:spLocks/>
              </p:cNvSpPr>
              <p:nvPr/>
            </p:nvSpPr>
            <p:spPr bwMode="auto">
              <a:xfrm>
                <a:off x="2875" y="1756"/>
                <a:ext cx="123" cy="123"/>
              </a:xfrm>
              <a:custGeom>
                <a:avLst/>
                <a:gdLst>
                  <a:gd name="T0" fmla="*/ 14 w 368"/>
                  <a:gd name="T1" fmla="*/ 8 h 368"/>
                  <a:gd name="T2" fmla="*/ 14 w 368"/>
                  <a:gd name="T3" fmla="*/ 14 h 368"/>
                  <a:gd name="T4" fmla="*/ 0 w 368"/>
                  <a:gd name="T5" fmla="*/ 2 h 368"/>
                  <a:gd name="T6" fmla="*/ 4 w 368"/>
                  <a:gd name="T7" fmla="*/ 0 h 368"/>
                  <a:gd name="T8" fmla="*/ 14 w 368"/>
                  <a:gd name="T9" fmla="*/ 8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8"/>
                  <a:gd name="T16" fmla="*/ 0 h 368"/>
                  <a:gd name="T17" fmla="*/ 368 w 368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8" h="368">
                    <a:moveTo>
                      <a:pt x="368" y="216"/>
                    </a:moveTo>
                    <a:lnTo>
                      <a:pt x="368" y="368"/>
                    </a:lnTo>
                    <a:lnTo>
                      <a:pt x="0" y="60"/>
                    </a:lnTo>
                    <a:lnTo>
                      <a:pt x="115" y="0"/>
                    </a:lnTo>
                    <a:lnTo>
                      <a:pt x="368" y="216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53" name="Freeform 227"/>
              <p:cNvSpPr>
                <a:spLocks/>
              </p:cNvSpPr>
              <p:nvPr/>
            </p:nvSpPr>
            <p:spPr bwMode="auto">
              <a:xfrm>
                <a:off x="2857" y="1768"/>
                <a:ext cx="141" cy="137"/>
              </a:xfrm>
              <a:custGeom>
                <a:avLst/>
                <a:gdLst>
                  <a:gd name="T0" fmla="*/ 16 w 421"/>
                  <a:gd name="T1" fmla="*/ 9 h 409"/>
                  <a:gd name="T2" fmla="*/ 16 w 421"/>
                  <a:gd name="T3" fmla="*/ 15 h 409"/>
                  <a:gd name="T4" fmla="*/ 0 w 421"/>
                  <a:gd name="T5" fmla="*/ 2 h 409"/>
                  <a:gd name="T6" fmla="*/ 4 w 421"/>
                  <a:gd name="T7" fmla="*/ 0 h 409"/>
                  <a:gd name="T8" fmla="*/ 16 w 421"/>
                  <a:gd name="T9" fmla="*/ 9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409"/>
                  <a:gd name="T17" fmla="*/ 421 w 421"/>
                  <a:gd name="T18" fmla="*/ 409 h 4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409">
                    <a:moveTo>
                      <a:pt x="421" y="253"/>
                    </a:moveTo>
                    <a:lnTo>
                      <a:pt x="421" y="409"/>
                    </a:lnTo>
                    <a:lnTo>
                      <a:pt x="0" y="54"/>
                    </a:lnTo>
                    <a:lnTo>
                      <a:pt x="113" y="0"/>
                    </a:lnTo>
                    <a:lnTo>
                      <a:pt x="421" y="253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54" name="Freeform 228"/>
              <p:cNvSpPr>
                <a:spLocks/>
              </p:cNvSpPr>
              <p:nvPr/>
            </p:nvSpPr>
            <p:spPr bwMode="auto">
              <a:xfrm>
                <a:off x="2840" y="1776"/>
                <a:ext cx="158" cy="151"/>
              </a:xfrm>
              <a:custGeom>
                <a:avLst/>
                <a:gdLst>
                  <a:gd name="T0" fmla="*/ 18 w 474"/>
                  <a:gd name="T1" fmla="*/ 11 h 452"/>
                  <a:gd name="T2" fmla="*/ 18 w 474"/>
                  <a:gd name="T3" fmla="*/ 17 h 452"/>
                  <a:gd name="T4" fmla="*/ 17 w 474"/>
                  <a:gd name="T5" fmla="*/ 17 h 452"/>
                  <a:gd name="T6" fmla="*/ 0 w 474"/>
                  <a:gd name="T7" fmla="*/ 2 h 452"/>
                  <a:gd name="T8" fmla="*/ 4 w 474"/>
                  <a:gd name="T9" fmla="*/ 0 h 452"/>
                  <a:gd name="T10" fmla="*/ 18 w 474"/>
                  <a:gd name="T11" fmla="*/ 11 h 4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4"/>
                  <a:gd name="T19" fmla="*/ 0 h 452"/>
                  <a:gd name="T20" fmla="*/ 474 w 474"/>
                  <a:gd name="T21" fmla="*/ 452 h 4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4" h="452">
                    <a:moveTo>
                      <a:pt x="474" y="308"/>
                    </a:moveTo>
                    <a:lnTo>
                      <a:pt x="474" y="445"/>
                    </a:lnTo>
                    <a:lnTo>
                      <a:pt x="463" y="452"/>
                    </a:lnTo>
                    <a:lnTo>
                      <a:pt x="0" y="60"/>
                    </a:lnTo>
                    <a:lnTo>
                      <a:pt x="106" y="0"/>
                    </a:lnTo>
                    <a:lnTo>
                      <a:pt x="474" y="30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55" name="Freeform 229"/>
              <p:cNvSpPr>
                <a:spLocks/>
              </p:cNvSpPr>
              <p:nvPr/>
            </p:nvSpPr>
            <p:spPr bwMode="auto">
              <a:xfrm>
                <a:off x="2819" y="1786"/>
                <a:ext cx="179" cy="151"/>
              </a:xfrm>
              <a:custGeom>
                <a:avLst/>
                <a:gdLst>
                  <a:gd name="T0" fmla="*/ 20 w 536"/>
                  <a:gd name="T1" fmla="*/ 13 h 452"/>
                  <a:gd name="T2" fmla="*/ 20 w 536"/>
                  <a:gd name="T3" fmla="*/ 15 h 452"/>
                  <a:gd name="T4" fmla="*/ 17 w 536"/>
                  <a:gd name="T5" fmla="*/ 17 h 452"/>
                  <a:gd name="T6" fmla="*/ 0 w 536"/>
                  <a:gd name="T7" fmla="*/ 2 h 452"/>
                  <a:gd name="T8" fmla="*/ 4 w 536"/>
                  <a:gd name="T9" fmla="*/ 0 h 452"/>
                  <a:gd name="T10" fmla="*/ 20 w 536"/>
                  <a:gd name="T11" fmla="*/ 13 h 4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6"/>
                  <a:gd name="T19" fmla="*/ 0 h 452"/>
                  <a:gd name="T20" fmla="*/ 536 w 536"/>
                  <a:gd name="T21" fmla="*/ 452 h 4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6" h="452">
                    <a:moveTo>
                      <a:pt x="536" y="355"/>
                    </a:moveTo>
                    <a:lnTo>
                      <a:pt x="536" y="415"/>
                    </a:lnTo>
                    <a:lnTo>
                      <a:pt x="470" y="452"/>
                    </a:lnTo>
                    <a:lnTo>
                      <a:pt x="0" y="60"/>
                    </a:lnTo>
                    <a:lnTo>
                      <a:pt x="115" y="0"/>
                    </a:lnTo>
                    <a:lnTo>
                      <a:pt x="536" y="355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56" name="Freeform 230"/>
              <p:cNvSpPr>
                <a:spLocks/>
              </p:cNvSpPr>
              <p:nvPr/>
            </p:nvSpPr>
            <p:spPr bwMode="auto">
              <a:xfrm>
                <a:off x="2801" y="1796"/>
                <a:ext cx="193" cy="151"/>
              </a:xfrm>
              <a:custGeom>
                <a:avLst/>
                <a:gdLst>
                  <a:gd name="T0" fmla="*/ 0 w 578"/>
                  <a:gd name="T1" fmla="*/ 2 h 452"/>
                  <a:gd name="T2" fmla="*/ 4 w 578"/>
                  <a:gd name="T3" fmla="*/ 0 h 452"/>
                  <a:gd name="T4" fmla="*/ 21 w 578"/>
                  <a:gd name="T5" fmla="*/ 15 h 452"/>
                  <a:gd name="T6" fmla="*/ 17 w 578"/>
                  <a:gd name="T7" fmla="*/ 17 h 452"/>
                  <a:gd name="T8" fmla="*/ 0 w 578"/>
                  <a:gd name="T9" fmla="*/ 2 h 4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8"/>
                  <a:gd name="T16" fmla="*/ 0 h 452"/>
                  <a:gd name="T17" fmla="*/ 578 w 578"/>
                  <a:gd name="T18" fmla="*/ 452 h 4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8" h="452">
                    <a:moveTo>
                      <a:pt x="0" y="60"/>
                    </a:moveTo>
                    <a:lnTo>
                      <a:pt x="115" y="0"/>
                    </a:lnTo>
                    <a:lnTo>
                      <a:pt x="578" y="392"/>
                    </a:lnTo>
                    <a:lnTo>
                      <a:pt x="469" y="45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57" name="Freeform 231"/>
              <p:cNvSpPr>
                <a:spLocks/>
              </p:cNvSpPr>
              <p:nvPr/>
            </p:nvSpPr>
            <p:spPr bwMode="auto">
              <a:xfrm>
                <a:off x="2799" y="1806"/>
                <a:ext cx="177" cy="151"/>
              </a:xfrm>
              <a:custGeom>
                <a:avLst/>
                <a:gdLst>
                  <a:gd name="T0" fmla="*/ 2 w 530"/>
                  <a:gd name="T1" fmla="*/ 0 h 452"/>
                  <a:gd name="T2" fmla="*/ 0 w 530"/>
                  <a:gd name="T3" fmla="*/ 1 h 452"/>
                  <a:gd name="T4" fmla="*/ 0 w 530"/>
                  <a:gd name="T5" fmla="*/ 4 h 452"/>
                  <a:gd name="T6" fmla="*/ 15 w 530"/>
                  <a:gd name="T7" fmla="*/ 17 h 452"/>
                  <a:gd name="T8" fmla="*/ 20 w 530"/>
                  <a:gd name="T9" fmla="*/ 15 h 452"/>
                  <a:gd name="T10" fmla="*/ 2 w 530"/>
                  <a:gd name="T11" fmla="*/ 0 h 4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0"/>
                  <a:gd name="T19" fmla="*/ 0 h 452"/>
                  <a:gd name="T20" fmla="*/ 530 w 530"/>
                  <a:gd name="T21" fmla="*/ 452 h 4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0" h="452">
                    <a:moveTo>
                      <a:pt x="60" y="0"/>
                    </a:moveTo>
                    <a:lnTo>
                      <a:pt x="0" y="30"/>
                    </a:lnTo>
                    <a:lnTo>
                      <a:pt x="0" y="109"/>
                    </a:lnTo>
                    <a:lnTo>
                      <a:pt x="416" y="452"/>
                    </a:lnTo>
                    <a:lnTo>
                      <a:pt x="530" y="39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58" name="Freeform 232"/>
              <p:cNvSpPr>
                <a:spLocks/>
              </p:cNvSpPr>
              <p:nvPr/>
            </p:nvSpPr>
            <p:spPr bwMode="auto">
              <a:xfrm>
                <a:off x="2799" y="1816"/>
                <a:ext cx="159" cy="151"/>
              </a:xfrm>
              <a:custGeom>
                <a:avLst/>
                <a:gdLst>
                  <a:gd name="T0" fmla="*/ 0 w 476"/>
                  <a:gd name="T1" fmla="*/ 0 h 452"/>
                  <a:gd name="T2" fmla="*/ 0 w 476"/>
                  <a:gd name="T3" fmla="*/ 0 h 452"/>
                  <a:gd name="T4" fmla="*/ 0 w 476"/>
                  <a:gd name="T5" fmla="*/ 6 h 452"/>
                  <a:gd name="T6" fmla="*/ 13 w 476"/>
                  <a:gd name="T7" fmla="*/ 17 h 452"/>
                  <a:gd name="T8" fmla="*/ 18 w 476"/>
                  <a:gd name="T9" fmla="*/ 15 h 452"/>
                  <a:gd name="T10" fmla="*/ 0 w 476"/>
                  <a:gd name="T11" fmla="*/ 0 h 4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6"/>
                  <a:gd name="T19" fmla="*/ 0 h 452"/>
                  <a:gd name="T20" fmla="*/ 476 w 476"/>
                  <a:gd name="T21" fmla="*/ 452 h 4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6" h="452">
                    <a:moveTo>
                      <a:pt x="7" y="0"/>
                    </a:moveTo>
                    <a:lnTo>
                      <a:pt x="0" y="0"/>
                    </a:lnTo>
                    <a:lnTo>
                      <a:pt x="0" y="150"/>
                    </a:lnTo>
                    <a:lnTo>
                      <a:pt x="361" y="452"/>
                    </a:lnTo>
                    <a:lnTo>
                      <a:pt x="476" y="39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59" name="Freeform 233"/>
              <p:cNvSpPr>
                <a:spLocks/>
              </p:cNvSpPr>
              <p:nvPr/>
            </p:nvSpPr>
            <p:spPr bwMode="auto">
              <a:xfrm>
                <a:off x="2799" y="1843"/>
                <a:ext cx="139" cy="134"/>
              </a:xfrm>
              <a:custGeom>
                <a:avLst/>
                <a:gdLst>
                  <a:gd name="T0" fmla="*/ 0 w 416"/>
                  <a:gd name="T1" fmla="*/ 6 h 403"/>
                  <a:gd name="T2" fmla="*/ 0 w 416"/>
                  <a:gd name="T3" fmla="*/ 0 h 403"/>
                  <a:gd name="T4" fmla="*/ 15 w 416"/>
                  <a:gd name="T5" fmla="*/ 13 h 403"/>
                  <a:gd name="T6" fmla="*/ 11 w 416"/>
                  <a:gd name="T7" fmla="*/ 15 h 403"/>
                  <a:gd name="T8" fmla="*/ 0 w 416"/>
                  <a:gd name="T9" fmla="*/ 6 h 4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6"/>
                  <a:gd name="T16" fmla="*/ 0 h 403"/>
                  <a:gd name="T17" fmla="*/ 416 w 416"/>
                  <a:gd name="T18" fmla="*/ 403 h 4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6" h="403">
                    <a:moveTo>
                      <a:pt x="0" y="150"/>
                    </a:moveTo>
                    <a:lnTo>
                      <a:pt x="0" y="0"/>
                    </a:lnTo>
                    <a:lnTo>
                      <a:pt x="416" y="343"/>
                    </a:lnTo>
                    <a:lnTo>
                      <a:pt x="307" y="40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60" name="Freeform 234"/>
              <p:cNvSpPr>
                <a:spLocks/>
              </p:cNvSpPr>
              <p:nvPr/>
            </p:nvSpPr>
            <p:spPr bwMode="auto">
              <a:xfrm>
                <a:off x="2799" y="1866"/>
                <a:ext cx="120" cy="121"/>
              </a:xfrm>
              <a:custGeom>
                <a:avLst/>
                <a:gdLst>
                  <a:gd name="T0" fmla="*/ 0 w 361"/>
                  <a:gd name="T1" fmla="*/ 6 h 362"/>
                  <a:gd name="T2" fmla="*/ 0 w 361"/>
                  <a:gd name="T3" fmla="*/ 0 h 362"/>
                  <a:gd name="T4" fmla="*/ 13 w 361"/>
                  <a:gd name="T5" fmla="*/ 11 h 362"/>
                  <a:gd name="T6" fmla="*/ 9 w 361"/>
                  <a:gd name="T7" fmla="*/ 13 h 362"/>
                  <a:gd name="T8" fmla="*/ 0 w 361"/>
                  <a:gd name="T9" fmla="*/ 6 h 3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"/>
                  <a:gd name="T16" fmla="*/ 0 h 362"/>
                  <a:gd name="T17" fmla="*/ 361 w 361"/>
                  <a:gd name="T18" fmla="*/ 362 h 3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" h="362">
                    <a:moveTo>
                      <a:pt x="0" y="158"/>
                    </a:moveTo>
                    <a:lnTo>
                      <a:pt x="0" y="0"/>
                    </a:lnTo>
                    <a:lnTo>
                      <a:pt x="361" y="302"/>
                    </a:lnTo>
                    <a:lnTo>
                      <a:pt x="247" y="362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61" name="Freeform 235"/>
              <p:cNvSpPr>
                <a:spLocks/>
              </p:cNvSpPr>
              <p:nvPr/>
            </p:nvSpPr>
            <p:spPr bwMode="auto">
              <a:xfrm>
                <a:off x="2799" y="1893"/>
                <a:ext cx="102" cy="104"/>
              </a:xfrm>
              <a:custGeom>
                <a:avLst/>
                <a:gdLst>
                  <a:gd name="T0" fmla="*/ 0 w 307"/>
                  <a:gd name="T1" fmla="*/ 6 h 313"/>
                  <a:gd name="T2" fmla="*/ 0 w 307"/>
                  <a:gd name="T3" fmla="*/ 0 h 313"/>
                  <a:gd name="T4" fmla="*/ 11 w 307"/>
                  <a:gd name="T5" fmla="*/ 9 h 313"/>
                  <a:gd name="T6" fmla="*/ 7 w 307"/>
                  <a:gd name="T7" fmla="*/ 12 h 313"/>
                  <a:gd name="T8" fmla="*/ 0 w 307"/>
                  <a:gd name="T9" fmla="*/ 6 h 3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313"/>
                  <a:gd name="T17" fmla="*/ 307 w 307"/>
                  <a:gd name="T18" fmla="*/ 313 h 3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313">
                    <a:moveTo>
                      <a:pt x="0" y="150"/>
                    </a:moveTo>
                    <a:lnTo>
                      <a:pt x="0" y="0"/>
                    </a:lnTo>
                    <a:lnTo>
                      <a:pt x="307" y="253"/>
                    </a:lnTo>
                    <a:lnTo>
                      <a:pt x="192" y="31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62" name="Freeform 236"/>
              <p:cNvSpPr>
                <a:spLocks/>
              </p:cNvSpPr>
              <p:nvPr/>
            </p:nvSpPr>
            <p:spPr bwMode="auto">
              <a:xfrm>
                <a:off x="2799" y="1919"/>
                <a:ext cx="82" cy="88"/>
              </a:xfrm>
              <a:custGeom>
                <a:avLst/>
                <a:gdLst>
                  <a:gd name="T0" fmla="*/ 0 w 247"/>
                  <a:gd name="T1" fmla="*/ 6 h 264"/>
                  <a:gd name="T2" fmla="*/ 0 w 247"/>
                  <a:gd name="T3" fmla="*/ 0 h 264"/>
                  <a:gd name="T4" fmla="*/ 9 w 247"/>
                  <a:gd name="T5" fmla="*/ 8 h 264"/>
                  <a:gd name="T6" fmla="*/ 5 w 247"/>
                  <a:gd name="T7" fmla="*/ 10 h 264"/>
                  <a:gd name="T8" fmla="*/ 0 w 247"/>
                  <a:gd name="T9" fmla="*/ 6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7"/>
                  <a:gd name="T16" fmla="*/ 0 h 264"/>
                  <a:gd name="T17" fmla="*/ 247 w 247"/>
                  <a:gd name="T18" fmla="*/ 264 h 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7" h="264">
                    <a:moveTo>
                      <a:pt x="0" y="156"/>
                    </a:moveTo>
                    <a:lnTo>
                      <a:pt x="0" y="0"/>
                    </a:lnTo>
                    <a:lnTo>
                      <a:pt x="247" y="204"/>
                    </a:lnTo>
                    <a:lnTo>
                      <a:pt x="139" y="264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63" name="Freeform 237"/>
              <p:cNvSpPr>
                <a:spLocks/>
              </p:cNvSpPr>
              <p:nvPr/>
            </p:nvSpPr>
            <p:spPr bwMode="auto">
              <a:xfrm>
                <a:off x="2799" y="1943"/>
                <a:ext cx="64" cy="74"/>
              </a:xfrm>
              <a:custGeom>
                <a:avLst/>
                <a:gdLst>
                  <a:gd name="T0" fmla="*/ 0 w 192"/>
                  <a:gd name="T1" fmla="*/ 6 h 223"/>
                  <a:gd name="T2" fmla="*/ 0 w 192"/>
                  <a:gd name="T3" fmla="*/ 0 h 223"/>
                  <a:gd name="T4" fmla="*/ 7 w 192"/>
                  <a:gd name="T5" fmla="*/ 6 h 223"/>
                  <a:gd name="T6" fmla="*/ 3 w 192"/>
                  <a:gd name="T7" fmla="*/ 8 h 223"/>
                  <a:gd name="T8" fmla="*/ 0 w 192"/>
                  <a:gd name="T9" fmla="*/ 6 h 2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223"/>
                  <a:gd name="T17" fmla="*/ 192 w 192"/>
                  <a:gd name="T18" fmla="*/ 223 h 2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223">
                    <a:moveTo>
                      <a:pt x="0" y="158"/>
                    </a:moveTo>
                    <a:lnTo>
                      <a:pt x="0" y="0"/>
                    </a:lnTo>
                    <a:lnTo>
                      <a:pt x="192" y="163"/>
                    </a:lnTo>
                    <a:lnTo>
                      <a:pt x="79" y="223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64" name="Freeform 238"/>
              <p:cNvSpPr>
                <a:spLocks/>
              </p:cNvSpPr>
              <p:nvPr/>
            </p:nvSpPr>
            <p:spPr bwMode="auto">
              <a:xfrm>
                <a:off x="2799" y="1971"/>
                <a:ext cx="46" cy="56"/>
              </a:xfrm>
              <a:custGeom>
                <a:avLst/>
                <a:gdLst>
                  <a:gd name="T0" fmla="*/ 0 w 139"/>
                  <a:gd name="T1" fmla="*/ 6 h 168"/>
                  <a:gd name="T2" fmla="*/ 0 w 139"/>
                  <a:gd name="T3" fmla="*/ 0 h 168"/>
                  <a:gd name="T4" fmla="*/ 5 w 139"/>
                  <a:gd name="T5" fmla="*/ 4 h 168"/>
                  <a:gd name="T6" fmla="*/ 1 w 139"/>
                  <a:gd name="T7" fmla="*/ 6 h 168"/>
                  <a:gd name="T8" fmla="*/ 0 w 139"/>
                  <a:gd name="T9" fmla="*/ 6 h 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168"/>
                  <a:gd name="T17" fmla="*/ 139 w 139"/>
                  <a:gd name="T18" fmla="*/ 168 h 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168">
                    <a:moveTo>
                      <a:pt x="0" y="150"/>
                    </a:moveTo>
                    <a:lnTo>
                      <a:pt x="0" y="0"/>
                    </a:lnTo>
                    <a:lnTo>
                      <a:pt x="139" y="108"/>
                    </a:lnTo>
                    <a:lnTo>
                      <a:pt x="24" y="168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65" name="Freeform 239"/>
              <p:cNvSpPr>
                <a:spLocks/>
              </p:cNvSpPr>
              <p:nvPr/>
            </p:nvSpPr>
            <p:spPr bwMode="auto">
              <a:xfrm>
                <a:off x="2799" y="1995"/>
                <a:ext cx="26" cy="36"/>
              </a:xfrm>
              <a:custGeom>
                <a:avLst/>
                <a:gdLst>
                  <a:gd name="T0" fmla="*/ 0 w 79"/>
                  <a:gd name="T1" fmla="*/ 0 h 107"/>
                  <a:gd name="T2" fmla="*/ 0 w 79"/>
                  <a:gd name="T3" fmla="*/ 4 h 107"/>
                  <a:gd name="T4" fmla="*/ 3 w 79"/>
                  <a:gd name="T5" fmla="*/ 2 h 107"/>
                  <a:gd name="T6" fmla="*/ 0 w 79"/>
                  <a:gd name="T7" fmla="*/ 0 h 10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9"/>
                  <a:gd name="T13" fmla="*/ 0 h 107"/>
                  <a:gd name="T14" fmla="*/ 79 w 79"/>
                  <a:gd name="T15" fmla="*/ 107 h 10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9" h="107">
                    <a:moveTo>
                      <a:pt x="0" y="0"/>
                    </a:moveTo>
                    <a:lnTo>
                      <a:pt x="0" y="107"/>
                    </a:lnTo>
                    <a:lnTo>
                      <a:pt x="79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66" name="Freeform 240"/>
              <p:cNvSpPr>
                <a:spLocks/>
              </p:cNvSpPr>
              <p:nvPr/>
            </p:nvSpPr>
            <p:spPr bwMode="auto">
              <a:xfrm>
                <a:off x="2799" y="2021"/>
                <a:ext cx="8" cy="10"/>
              </a:xfrm>
              <a:custGeom>
                <a:avLst/>
                <a:gdLst>
                  <a:gd name="T0" fmla="*/ 0 w 24"/>
                  <a:gd name="T1" fmla="*/ 0 h 30"/>
                  <a:gd name="T2" fmla="*/ 0 w 24"/>
                  <a:gd name="T3" fmla="*/ 1 h 30"/>
                  <a:gd name="T4" fmla="*/ 1 w 24"/>
                  <a:gd name="T5" fmla="*/ 1 h 30"/>
                  <a:gd name="T6" fmla="*/ 0 w 24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30"/>
                  <a:gd name="T14" fmla="*/ 24 w 24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30">
                    <a:moveTo>
                      <a:pt x="0" y="0"/>
                    </a:moveTo>
                    <a:lnTo>
                      <a:pt x="0" y="30"/>
                    </a:lnTo>
                    <a:lnTo>
                      <a:pt x="24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67" name="Freeform 241"/>
              <p:cNvSpPr>
                <a:spLocks/>
              </p:cNvSpPr>
              <p:nvPr/>
            </p:nvSpPr>
            <p:spPr bwMode="auto">
              <a:xfrm>
                <a:off x="2797" y="2027"/>
                <a:ext cx="6" cy="8"/>
              </a:xfrm>
              <a:custGeom>
                <a:avLst/>
                <a:gdLst>
                  <a:gd name="T0" fmla="*/ 0 w 19"/>
                  <a:gd name="T1" fmla="*/ 1 h 25"/>
                  <a:gd name="T2" fmla="*/ 0 w 19"/>
                  <a:gd name="T3" fmla="*/ 1 h 25"/>
                  <a:gd name="T4" fmla="*/ 1 w 19"/>
                  <a:gd name="T5" fmla="*/ 1 h 25"/>
                  <a:gd name="T6" fmla="*/ 1 w 19"/>
                  <a:gd name="T7" fmla="*/ 0 h 25"/>
                  <a:gd name="T8" fmla="*/ 0 w 19"/>
                  <a:gd name="T9" fmla="*/ 0 h 25"/>
                  <a:gd name="T10" fmla="*/ 0 w 19"/>
                  <a:gd name="T11" fmla="*/ 1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5"/>
                  <a:gd name="T20" fmla="*/ 19 w 19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5">
                    <a:moveTo>
                      <a:pt x="0" y="25"/>
                    </a:moveTo>
                    <a:lnTo>
                      <a:pt x="6" y="25"/>
                    </a:lnTo>
                    <a:lnTo>
                      <a:pt x="19" y="19"/>
                    </a:lnTo>
                    <a:lnTo>
                      <a:pt x="19" y="6"/>
                    </a:lnTo>
                    <a:lnTo>
                      <a:pt x="13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68" name="Freeform 242"/>
              <p:cNvSpPr>
                <a:spLocks/>
              </p:cNvSpPr>
              <p:nvPr/>
            </p:nvSpPr>
            <p:spPr bwMode="auto">
              <a:xfrm>
                <a:off x="2781" y="2019"/>
                <a:ext cx="20" cy="16"/>
              </a:xfrm>
              <a:custGeom>
                <a:avLst/>
                <a:gdLst>
                  <a:gd name="T0" fmla="*/ 0 w 61"/>
                  <a:gd name="T1" fmla="*/ 0 h 49"/>
                  <a:gd name="T2" fmla="*/ 0 w 61"/>
                  <a:gd name="T3" fmla="*/ 1 h 49"/>
                  <a:gd name="T4" fmla="*/ 2 w 61"/>
                  <a:gd name="T5" fmla="*/ 2 h 49"/>
                  <a:gd name="T6" fmla="*/ 2 w 61"/>
                  <a:gd name="T7" fmla="*/ 1 h 49"/>
                  <a:gd name="T8" fmla="*/ 0 w 61"/>
                  <a:gd name="T9" fmla="*/ 0 h 49"/>
                  <a:gd name="T10" fmla="*/ 0 w 61"/>
                  <a:gd name="T11" fmla="*/ 0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49"/>
                  <a:gd name="T20" fmla="*/ 61 w 61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49">
                    <a:moveTo>
                      <a:pt x="7" y="13"/>
                    </a:moveTo>
                    <a:lnTo>
                      <a:pt x="0" y="24"/>
                    </a:lnTo>
                    <a:lnTo>
                      <a:pt x="48" y="49"/>
                    </a:lnTo>
                    <a:lnTo>
                      <a:pt x="61" y="24"/>
                    </a:lnTo>
                    <a:lnTo>
                      <a:pt x="13" y="0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69" name="Freeform 243"/>
              <p:cNvSpPr>
                <a:spLocks/>
              </p:cNvSpPr>
              <p:nvPr/>
            </p:nvSpPr>
            <p:spPr bwMode="auto">
              <a:xfrm>
                <a:off x="2779" y="2019"/>
                <a:ext cx="6" cy="8"/>
              </a:xfrm>
              <a:custGeom>
                <a:avLst/>
                <a:gdLst>
                  <a:gd name="T0" fmla="*/ 1 w 19"/>
                  <a:gd name="T1" fmla="*/ 0 h 24"/>
                  <a:gd name="T2" fmla="*/ 0 w 19"/>
                  <a:gd name="T3" fmla="*/ 0 h 24"/>
                  <a:gd name="T4" fmla="*/ 0 w 19"/>
                  <a:gd name="T5" fmla="*/ 0 h 24"/>
                  <a:gd name="T6" fmla="*/ 0 w 19"/>
                  <a:gd name="T7" fmla="*/ 1 h 24"/>
                  <a:gd name="T8" fmla="*/ 0 w 19"/>
                  <a:gd name="T9" fmla="*/ 1 h 24"/>
                  <a:gd name="T10" fmla="*/ 1 w 19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4"/>
                  <a:gd name="T20" fmla="*/ 19 w 19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4">
                    <a:moveTo>
                      <a:pt x="19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6" y="2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70" name="Freeform 244"/>
              <p:cNvSpPr>
                <a:spLocks/>
              </p:cNvSpPr>
              <p:nvPr/>
            </p:nvSpPr>
            <p:spPr bwMode="auto">
              <a:xfrm>
                <a:off x="2797" y="1813"/>
                <a:ext cx="6" cy="7"/>
              </a:xfrm>
              <a:custGeom>
                <a:avLst/>
                <a:gdLst>
                  <a:gd name="T0" fmla="*/ 0 w 19"/>
                  <a:gd name="T1" fmla="*/ 1 h 23"/>
                  <a:gd name="T2" fmla="*/ 0 w 19"/>
                  <a:gd name="T3" fmla="*/ 1 h 23"/>
                  <a:gd name="T4" fmla="*/ 1 w 19"/>
                  <a:gd name="T5" fmla="*/ 1 h 23"/>
                  <a:gd name="T6" fmla="*/ 1 w 19"/>
                  <a:gd name="T7" fmla="*/ 0 h 23"/>
                  <a:gd name="T8" fmla="*/ 0 w 19"/>
                  <a:gd name="T9" fmla="*/ 0 h 23"/>
                  <a:gd name="T10" fmla="*/ 0 w 19"/>
                  <a:gd name="T11" fmla="*/ 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3"/>
                  <a:gd name="T20" fmla="*/ 19 w 1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3">
                    <a:moveTo>
                      <a:pt x="0" y="23"/>
                    </a:moveTo>
                    <a:lnTo>
                      <a:pt x="6" y="23"/>
                    </a:lnTo>
                    <a:lnTo>
                      <a:pt x="19" y="17"/>
                    </a:lnTo>
                    <a:lnTo>
                      <a:pt x="19" y="6"/>
                    </a:lnTo>
                    <a:lnTo>
                      <a:pt x="13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71" name="Freeform 245"/>
              <p:cNvSpPr>
                <a:spLocks/>
              </p:cNvSpPr>
              <p:nvPr/>
            </p:nvSpPr>
            <p:spPr bwMode="auto">
              <a:xfrm>
                <a:off x="2781" y="1805"/>
                <a:ext cx="20" cy="15"/>
              </a:xfrm>
              <a:custGeom>
                <a:avLst/>
                <a:gdLst>
                  <a:gd name="T0" fmla="*/ 0 w 61"/>
                  <a:gd name="T1" fmla="*/ 0 h 47"/>
                  <a:gd name="T2" fmla="*/ 0 w 61"/>
                  <a:gd name="T3" fmla="*/ 1 h 47"/>
                  <a:gd name="T4" fmla="*/ 2 w 61"/>
                  <a:gd name="T5" fmla="*/ 2 h 47"/>
                  <a:gd name="T6" fmla="*/ 2 w 61"/>
                  <a:gd name="T7" fmla="*/ 1 h 47"/>
                  <a:gd name="T8" fmla="*/ 0 w 61"/>
                  <a:gd name="T9" fmla="*/ 0 h 47"/>
                  <a:gd name="T10" fmla="*/ 0 w 61"/>
                  <a:gd name="T11" fmla="*/ 0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47"/>
                  <a:gd name="T20" fmla="*/ 61 w 61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47">
                    <a:moveTo>
                      <a:pt x="7" y="11"/>
                    </a:moveTo>
                    <a:lnTo>
                      <a:pt x="0" y="24"/>
                    </a:lnTo>
                    <a:lnTo>
                      <a:pt x="48" y="47"/>
                    </a:lnTo>
                    <a:lnTo>
                      <a:pt x="61" y="24"/>
                    </a:lnTo>
                    <a:lnTo>
                      <a:pt x="13" y="0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72" name="Freeform 246"/>
              <p:cNvSpPr>
                <a:spLocks/>
              </p:cNvSpPr>
              <p:nvPr/>
            </p:nvSpPr>
            <p:spPr bwMode="auto">
              <a:xfrm>
                <a:off x="2779" y="1805"/>
                <a:ext cx="6" cy="8"/>
              </a:xfrm>
              <a:custGeom>
                <a:avLst/>
                <a:gdLst>
                  <a:gd name="T0" fmla="*/ 1 w 19"/>
                  <a:gd name="T1" fmla="*/ 0 h 24"/>
                  <a:gd name="T2" fmla="*/ 0 w 19"/>
                  <a:gd name="T3" fmla="*/ 0 h 24"/>
                  <a:gd name="T4" fmla="*/ 0 w 19"/>
                  <a:gd name="T5" fmla="*/ 0 h 24"/>
                  <a:gd name="T6" fmla="*/ 0 w 19"/>
                  <a:gd name="T7" fmla="*/ 1 h 24"/>
                  <a:gd name="T8" fmla="*/ 0 w 19"/>
                  <a:gd name="T9" fmla="*/ 1 h 24"/>
                  <a:gd name="T10" fmla="*/ 1 w 19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4"/>
                  <a:gd name="T20" fmla="*/ 19 w 19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4">
                    <a:moveTo>
                      <a:pt x="19" y="0"/>
                    </a:moveTo>
                    <a:lnTo>
                      <a:pt x="6" y="0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6" y="2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73" name="Freeform 247"/>
              <p:cNvSpPr>
                <a:spLocks/>
              </p:cNvSpPr>
              <p:nvPr/>
            </p:nvSpPr>
            <p:spPr bwMode="auto">
              <a:xfrm>
                <a:off x="2779" y="2023"/>
                <a:ext cx="8" cy="4"/>
              </a:xfrm>
              <a:custGeom>
                <a:avLst/>
                <a:gdLst>
                  <a:gd name="T0" fmla="*/ 0 w 24"/>
                  <a:gd name="T1" fmla="*/ 0 h 11"/>
                  <a:gd name="T2" fmla="*/ 0 w 24"/>
                  <a:gd name="T3" fmla="*/ 0 h 11"/>
                  <a:gd name="T4" fmla="*/ 0 w 24"/>
                  <a:gd name="T5" fmla="*/ 0 h 11"/>
                  <a:gd name="T6" fmla="*/ 1 w 24"/>
                  <a:gd name="T7" fmla="*/ 0 h 11"/>
                  <a:gd name="T8" fmla="*/ 1 w 24"/>
                  <a:gd name="T9" fmla="*/ 0 h 11"/>
                  <a:gd name="T10" fmla="*/ 0 w 2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0" y="0"/>
                    </a:moveTo>
                    <a:lnTo>
                      <a:pt x="0" y="11"/>
                    </a:lnTo>
                    <a:lnTo>
                      <a:pt x="13" y="11"/>
                    </a:lnTo>
                    <a:lnTo>
                      <a:pt x="19" y="11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74" name="Freeform 248"/>
              <p:cNvSpPr>
                <a:spLocks/>
              </p:cNvSpPr>
              <p:nvPr/>
            </p:nvSpPr>
            <p:spPr bwMode="auto">
              <a:xfrm>
                <a:off x="2779" y="1805"/>
                <a:ext cx="8" cy="218"/>
              </a:xfrm>
              <a:custGeom>
                <a:avLst/>
                <a:gdLst>
                  <a:gd name="T0" fmla="*/ 0 w 24"/>
                  <a:gd name="T1" fmla="*/ 0 h 656"/>
                  <a:gd name="T2" fmla="*/ 0 w 24"/>
                  <a:gd name="T3" fmla="*/ 0 h 656"/>
                  <a:gd name="T4" fmla="*/ 0 w 24"/>
                  <a:gd name="T5" fmla="*/ 24 h 656"/>
                  <a:gd name="T6" fmla="*/ 1 w 24"/>
                  <a:gd name="T7" fmla="*/ 24 h 656"/>
                  <a:gd name="T8" fmla="*/ 1 w 24"/>
                  <a:gd name="T9" fmla="*/ 0 h 656"/>
                  <a:gd name="T10" fmla="*/ 1 w 24"/>
                  <a:gd name="T11" fmla="*/ 1 h 656"/>
                  <a:gd name="T12" fmla="*/ 1 w 24"/>
                  <a:gd name="T13" fmla="*/ 0 h 656"/>
                  <a:gd name="T14" fmla="*/ 1 w 24"/>
                  <a:gd name="T15" fmla="*/ 0 h 656"/>
                  <a:gd name="T16" fmla="*/ 0 w 24"/>
                  <a:gd name="T17" fmla="*/ 0 h 656"/>
                  <a:gd name="T18" fmla="*/ 0 w 24"/>
                  <a:gd name="T19" fmla="*/ 0 h 656"/>
                  <a:gd name="T20" fmla="*/ 0 w 24"/>
                  <a:gd name="T21" fmla="*/ 0 h 656"/>
                  <a:gd name="T22" fmla="*/ 0 w 24"/>
                  <a:gd name="T23" fmla="*/ 0 h 6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56"/>
                  <a:gd name="T38" fmla="*/ 24 w 24"/>
                  <a:gd name="T39" fmla="*/ 656 h 6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56">
                    <a:moveTo>
                      <a:pt x="6" y="0"/>
                    </a:moveTo>
                    <a:lnTo>
                      <a:pt x="0" y="11"/>
                    </a:lnTo>
                    <a:lnTo>
                      <a:pt x="0" y="656"/>
                    </a:lnTo>
                    <a:lnTo>
                      <a:pt x="24" y="656"/>
                    </a:lnTo>
                    <a:lnTo>
                      <a:pt x="24" y="11"/>
                    </a:lnTo>
                    <a:lnTo>
                      <a:pt x="19" y="24"/>
                    </a:lnTo>
                    <a:lnTo>
                      <a:pt x="24" y="11"/>
                    </a:lnTo>
                    <a:lnTo>
                      <a:pt x="19" y="5"/>
                    </a:lnTo>
                    <a:lnTo>
                      <a:pt x="13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75" name="Freeform 249"/>
              <p:cNvSpPr>
                <a:spLocks/>
              </p:cNvSpPr>
              <p:nvPr/>
            </p:nvSpPr>
            <p:spPr bwMode="auto">
              <a:xfrm>
                <a:off x="2781" y="1702"/>
                <a:ext cx="203" cy="111"/>
              </a:xfrm>
              <a:custGeom>
                <a:avLst/>
                <a:gdLst>
                  <a:gd name="T0" fmla="*/ 22 w 609"/>
                  <a:gd name="T1" fmla="*/ 0 h 332"/>
                  <a:gd name="T2" fmla="*/ 22 w 609"/>
                  <a:gd name="T3" fmla="*/ 0 h 332"/>
                  <a:gd name="T4" fmla="*/ 0 w 609"/>
                  <a:gd name="T5" fmla="*/ 11 h 332"/>
                  <a:gd name="T6" fmla="*/ 0 w 609"/>
                  <a:gd name="T7" fmla="*/ 12 h 332"/>
                  <a:gd name="T8" fmla="*/ 23 w 609"/>
                  <a:gd name="T9" fmla="*/ 1 h 332"/>
                  <a:gd name="T10" fmla="*/ 22 w 609"/>
                  <a:gd name="T11" fmla="*/ 0 h 3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9"/>
                  <a:gd name="T19" fmla="*/ 0 h 332"/>
                  <a:gd name="T20" fmla="*/ 609 w 609"/>
                  <a:gd name="T21" fmla="*/ 332 h 3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9" h="332">
                    <a:moveTo>
                      <a:pt x="602" y="13"/>
                    </a:moveTo>
                    <a:lnTo>
                      <a:pt x="596" y="0"/>
                    </a:lnTo>
                    <a:lnTo>
                      <a:pt x="0" y="308"/>
                    </a:lnTo>
                    <a:lnTo>
                      <a:pt x="13" y="332"/>
                    </a:lnTo>
                    <a:lnTo>
                      <a:pt x="609" y="24"/>
                    </a:lnTo>
                    <a:lnTo>
                      <a:pt x="602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76" name="Freeform 250"/>
              <p:cNvSpPr>
                <a:spLocks/>
              </p:cNvSpPr>
              <p:nvPr/>
            </p:nvSpPr>
            <p:spPr bwMode="auto">
              <a:xfrm>
                <a:off x="2980" y="1702"/>
                <a:ext cx="6" cy="8"/>
              </a:xfrm>
              <a:custGeom>
                <a:avLst/>
                <a:gdLst>
                  <a:gd name="T0" fmla="*/ 0 w 18"/>
                  <a:gd name="T1" fmla="*/ 1 h 24"/>
                  <a:gd name="T2" fmla="*/ 1 w 18"/>
                  <a:gd name="T3" fmla="*/ 1 h 24"/>
                  <a:gd name="T4" fmla="*/ 1 w 18"/>
                  <a:gd name="T5" fmla="*/ 0 h 24"/>
                  <a:gd name="T6" fmla="*/ 0 w 18"/>
                  <a:gd name="T7" fmla="*/ 0 h 24"/>
                  <a:gd name="T8" fmla="*/ 0 w 18"/>
                  <a:gd name="T9" fmla="*/ 0 h 24"/>
                  <a:gd name="T10" fmla="*/ 0 w 18"/>
                  <a:gd name="T11" fmla="*/ 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4"/>
                  <a:gd name="T20" fmla="*/ 18 w 18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4">
                    <a:moveTo>
                      <a:pt x="13" y="24"/>
                    </a:moveTo>
                    <a:lnTo>
                      <a:pt x="18" y="19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77" name="Freeform 251"/>
              <p:cNvSpPr>
                <a:spLocks/>
              </p:cNvSpPr>
              <p:nvPr/>
            </p:nvSpPr>
            <p:spPr bwMode="auto">
              <a:xfrm>
                <a:off x="2996" y="1710"/>
                <a:ext cx="6" cy="8"/>
              </a:xfrm>
              <a:custGeom>
                <a:avLst/>
                <a:gdLst>
                  <a:gd name="T0" fmla="*/ 0 w 17"/>
                  <a:gd name="T1" fmla="*/ 1 h 25"/>
                  <a:gd name="T2" fmla="*/ 0 w 17"/>
                  <a:gd name="T3" fmla="*/ 1 h 25"/>
                  <a:gd name="T4" fmla="*/ 1 w 17"/>
                  <a:gd name="T5" fmla="*/ 0 h 25"/>
                  <a:gd name="T6" fmla="*/ 1 w 17"/>
                  <a:gd name="T7" fmla="*/ 0 h 25"/>
                  <a:gd name="T8" fmla="*/ 0 w 17"/>
                  <a:gd name="T9" fmla="*/ 0 h 25"/>
                  <a:gd name="T10" fmla="*/ 0 w 17"/>
                  <a:gd name="T11" fmla="*/ 1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5"/>
                  <a:gd name="T20" fmla="*/ 17 w 17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5">
                    <a:moveTo>
                      <a:pt x="0" y="25"/>
                    </a:moveTo>
                    <a:lnTo>
                      <a:pt x="5" y="25"/>
                    </a:lnTo>
                    <a:lnTo>
                      <a:pt x="17" y="12"/>
                    </a:lnTo>
                    <a:lnTo>
                      <a:pt x="17" y="6"/>
                    </a:lnTo>
                    <a:lnTo>
                      <a:pt x="1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78" name="Freeform 252"/>
              <p:cNvSpPr>
                <a:spLocks/>
              </p:cNvSpPr>
              <p:nvPr/>
            </p:nvSpPr>
            <p:spPr bwMode="auto">
              <a:xfrm>
                <a:off x="2980" y="1702"/>
                <a:ext cx="20" cy="16"/>
              </a:xfrm>
              <a:custGeom>
                <a:avLst/>
                <a:gdLst>
                  <a:gd name="T0" fmla="*/ 0 w 60"/>
                  <a:gd name="T1" fmla="*/ 0 h 49"/>
                  <a:gd name="T2" fmla="*/ 0 w 60"/>
                  <a:gd name="T3" fmla="*/ 1 h 49"/>
                  <a:gd name="T4" fmla="*/ 2 w 60"/>
                  <a:gd name="T5" fmla="*/ 2 h 49"/>
                  <a:gd name="T6" fmla="*/ 2 w 60"/>
                  <a:gd name="T7" fmla="*/ 1 h 49"/>
                  <a:gd name="T8" fmla="*/ 0 w 60"/>
                  <a:gd name="T9" fmla="*/ 0 h 49"/>
                  <a:gd name="T10" fmla="*/ 0 w 60"/>
                  <a:gd name="T11" fmla="*/ 0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49"/>
                  <a:gd name="T20" fmla="*/ 60 w 60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49">
                    <a:moveTo>
                      <a:pt x="6" y="13"/>
                    </a:moveTo>
                    <a:lnTo>
                      <a:pt x="0" y="24"/>
                    </a:lnTo>
                    <a:lnTo>
                      <a:pt x="49" y="49"/>
                    </a:lnTo>
                    <a:lnTo>
                      <a:pt x="60" y="24"/>
                    </a:lnTo>
                    <a:lnTo>
                      <a:pt x="13" y="0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79" name="Freeform 253"/>
              <p:cNvSpPr>
                <a:spLocks/>
              </p:cNvSpPr>
              <p:nvPr/>
            </p:nvSpPr>
            <p:spPr bwMode="auto">
              <a:xfrm>
                <a:off x="2978" y="1702"/>
                <a:ext cx="6" cy="8"/>
              </a:xfrm>
              <a:custGeom>
                <a:avLst/>
                <a:gdLst>
                  <a:gd name="T0" fmla="*/ 1 w 19"/>
                  <a:gd name="T1" fmla="*/ 0 h 24"/>
                  <a:gd name="T2" fmla="*/ 0 w 19"/>
                  <a:gd name="T3" fmla="*/ 0 h 24"/>
                  <a:gd name="T4" fmla="*/ 0 w 19"/>
                  <a:gd name="T5" fmla="*/ 0 h 24"/>
                  <a:gd name="T6" fmla="*/ 0 w 19"/>
                  <a:gd name="T7" fmla="*/ 1 h 24"/>
                  <a:gd name="T8" fmla="*/ 0 w 19"/>
                  <a:gd name="T9" fmla="*/ 1 h 24"/>
                  <a:gd name="T10" fmla="*/ 1 w 19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4"/>
                  <a:gd name="T20" fmla="*/ 19 w 19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4">
                    <a:moveTo>
                      <a:pt x="19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6" y="2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80" name="Freeform 254"/>
              <p:cNvSpPr>
                <a:spLocks/>
              </p:cNvSpPr>
              <p:nvPr/>
            </p:nvSpPr>
            <p:spPr bwMode="auto">
              <a:xfrm>
                <a:off x="2795" y="1813"/>
                <a:ext cx="8" cy="3"/>
              </a:xfrm>
              <a:custGeom>
                <a:avLst/>
                <a:gdLst>
                  <a:gd name="T0" fmla="*/ 1 w 24"/>
                  <a:gd name="T1" fmla="*/ 0 h 11"/>
                  <a:gd name="T2" fmla="*/ 1 w 24"/>
                  <a:gd name="T3" fmla="*/ 0 h 11"/>
                  <a:gd name="T4" fmla="*/ 0 w 24"/>
                  <a:gd name="T5" fmla="*/ 0 h 11"/>
                  <a:gd name="T6" fmla="*/ 0 w 24"/>
                  <a:gd name="T7" fmla="*/ 0 h 11"/>
                  <a:gd name="T8" fmla="*/ 0 w 24"/>
                  <a:gd name="T9" fmla="*/ 0 h 11"/>
                  <a:gd name="T10" fmla="*/ 1 w 2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24" y="11"/>
                    </a:moveTo>
                    <a:lnTo>
                      <a:pt x="18" y="6"/>
                    </a:lnTo>
                    <a:lnTo>
                      <a:pt x="11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81" name="Freeform 255"/>
              <p:cNvSpPr>
                <a:spLocks/>
              </p:cNvSpPr>
              <p:nvPr/>
            </p:nvSpPr>
            <p:spPr bwMode="auto">
              <a:xfrm>
                <a:off x="2795" y="1816"/>
                <a:ext cx="8" cy="219"/>
              </a:xfrm>
              <a:custGeom>
                <a:avLst/>
                <a:gdLst>
                  <a:gd name="T0" fmla="*/ 0 w 24"/>
                  <a:gd name="T1" fmla="*/ 23 h 657"/>
                  <a:gd name="T2" fmla="*/ 1 w 24"/>
                  <a:gd name="T3" fmla="*/ 24 h 657"/>
                  <a:gd name="T4" fmla="*/ 1 w 24"/>
                  <a:gd name="T5" fmla="*/ 0 h 657"/>
                  <a:gd name="T6" fmla="*/ 0 w 24"/>
                  <a:gd name="T7" fmla="*/ 0 h 657"/>
                  <a:gd name="T8" fmla="*/ 0 w 24"/>
                  <a:gd name="T9" fmla="*/ 24 h 657"/>
                  <a:gd name="T10" fmla="*/ 1 w 24"/>
                  <a:gd name="T11" fmla="*/ 24 h 657"/>
                  <a:gd name="T12" fmla="*/ 0 w 24"/>
                  <a:gd name="T13" fmla="*/ 24 h 657"/>
                  <a:gd name="T14" fmla="*/ 0 w 24"/>
                  <a:gd name="T15" fmla="*/ 24 h 657"/>
                  <a:gd name="T16" fmla="*/ 0 w 24"/>
                  <a:gd name="T17" fmla="*/ 24 h 657"/>
                  <a:gd name="T18" fmla="*/ 1 w 24"/>
                  <a:gd name="T19" fmla="*/ 24 h 657"/>
                  <a:gd name="T20" fmla="*/ 1 w 24"/>
                  <a:gd name="T21" fmla="*/ 24 h 657"/>
                  <a:gd name="T22" fmla="*/ 0 w 24"/>
                  <a:gd name="T23" fmla="*/ 23 h 6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57"/>
                  <a:gd name="T38" fmla="*/ 24 w 24"/>
                  <a:gd name="T39" fmla="*/ 657 h 65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57">
                    <a:moveTo>
                      <a:pt x="5" y="632"/>
                    </a:moveTo>
                    <a:lnTo>
                      <a:pt x="24" y="644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644"/>
                    </a:lnTo>
                    <a:lnTo>
                      <a:pt x="18" y="657"/>
                    </a:lnTo>
                    <a:lnTo>
                      <a:pt x="0" y="644"/>
                    </a:lnTo>
                    <a:lnTo>
                      <a:pt x="0" y="657"/>
                    </a:lnTo>
                    <a:lnTo>
                      <a:pt x="11" y="657"/>
                    </a:lnTo>
                    <a:lnTo>
                      <a:pt x="18" y="657"/>
                    </a:lnTo>
                    <a:lnTo>
                      <a:pt x="24" y="644"/>
                    </a:lnTo>
                    <a:lnTo>
                      <a:pt x="5" y="6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82" name="Freeform 256"/>
              <p:cNvSpPr>
                <a:spLocks/>
              </p:cNvSpPr>
              <p:nvPr/>
            </p:nvSpPr>
            <p:spPr bwMode="auto">
              <a:xfrm>
                <a:off x="2797" y="1923"/>
                <a:ext cx="203" cy="112"/>
              </a:xfrm>
              <a:custGeom>
                <a:avLst/>
                <a:gdLst>
                  <a:gd name="T0" fmla="*/ 22 w 608"/>
                  <a:gd name="T1" fmla="*/ 0 h 338"/>
                  <a:gd name="T2" fmla="*/ 22 w 608"/>
                  <a:gd name="T3" fmla="*/ 0 h 338"/>
                  <a:gd name="T4" fmla="*/ 0 w 608"/>
                  <a:gd name="T5" fmla="*/ 11 h 338"/>
                  <a:gd name="T6" fmla="*/ 0 w 608"/>
                  <a:gd name="T7" fmla="*/ 12 h 338"/>
                  <a:gd name="T8" fmla="*/ 23 w 608"/>
                  <a:gd name="T9" fmla="*/ 1 h 338"/>
                  <a:gd name="T10" fmla="*/ 22 w 608"/>
                  <a:gd name="T11" fmla="*/ 0 h 3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8"/>
                  <a:gd name="T19" fmla="*/ 0 h 338"/>
                  <a:gd name="T20" fmla="*/ 608 w 608"/>
                  <a:gd name="T21" fmla="*/ 338 h 3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8" h="338">
                    <a:moveTo>
                      <a:pt x="602" y="13"/>
                    </a:moveTo>
                    <a:lnTo>
                      <a:pt x="597" y="0"/>
                    </a:lnTo>
                    <a:lnTo>
                      <a:pt x="0" y="313"/>
                    </a:lnTo>
                    <a:lnTo>
                      <a:pt x="13" y="338"/>
                    </a:lnTo>
                    <a:lnTo>
                      <a:pt x="608" y="25"/>
                    </a:lnTo>
                    <a:lnTo>
                      <a:pt x="602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83" name="Freeform 257"/>
              <p:cNvSpPr>
                <a:spLocks/>
              </p:cNvSpPr>
              <p:nvPr/>
            </p:nvSpPr>
            <p:spPr bwMode="auto">
              <a:xfrm>
                <a:off x="2996" y="1923"/>
                <a:ext cx="6" cy="8"/>
              </a:xfrm>
              <a:custGeom>
                <a:avLst/>
                <a:gdLst>
                  <a:gd name="T0" fmla="*/ 0 w 17"/>
                  <a:gd name="T1" fmla="*/ 1 h 25"/>
                  <a:gd name="T2" fmla="*/ 1 w 17"/>
                  <a:gd name="T3" fmla="*/ 1 h 25"/>
                  <a:gd name="T4" fmla="*/ 1 w 17"/>
                  <a:gd name="T5" fmla="*/ 0 h 25"/>
                  <a:gd name="T6" fmla="*/ 0 w 17"/>
                  <a:gd name="T7" fmla="*/ 0 h 25"/>
                  <a:gd name="T8" fmla="*/ 0 w 17"/>
                  <a:gd name="T9" fmla="*/ 0 h 25"/>
                  <a:gd name="T10" fmla="*/ 0 w 17"/>
                  <a:gd name="T11" fmla="*/ 1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5"/>
                  <a:gd name="T20" fmla="*/ 17 w 17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5">
                    <a:moveTo>
                      <a:pt x="11" y="25"/>
                    </a:moveTo>
                    <a:lnTo>
                      <a:pt x="17" y="19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84" name="Freeform 258"/>
              <p:cNvSpPr>
                <a:spLocks/>
              </p:cNvSpPr>
              <p:nvPr/>
            </p:nvSpPr>
            <p:spPr bwMode="auto">
              <a:xfrm>
                <a:off x="2994" y="1927"/>
                <a:ext cx="8" cy="4"/>
              </a:xfrm>
              <a:custGeom>
                <a:avLst/>
                <a:gdLst>
                  <a:gd name="T0" fmla="*/ 0 w 23"/>
                  <a:gd name="T1" fmla="*/ 0 h 12"/>
                  <a:gd name="T2" fmla="*/ 0 w 23"/>
                  <a:gd name="T3" fmla="*/ 0 h 12"/>
                  <a:gd name="T4" fmla="*/ 0 w 23"/>
                  <a:gd name="T5" fmla="*/ 0 h 12"/>
                  <a:gd name="T6" fmla="*/ 1 w 23"/>
                  <a:gd name="T7" fmla="*/ 0 h 12"/>
                  <a:gd name="T8" fmla="*/ 1 w 23"/>
                  <a:gd name="T9" fmla="*/ 0 h 12"/>
                  <a:gd name="T10" fmla="*/ 0 w 23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2"/>
                  <a:gd name="T20" fmla="*/ 23 w 23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2">
                    <a:moveTo>
                      <a:pt x="0" y="0"/>
                    </a:moveTo>
                    <a:lnTo>
                      <a:pt x="0" y="6"/>
                    </a:lnTo>
                    <a:lnTo>
                      <a:pt x="11" y="12"/>
                    </a:lnTo>
                    <a:lnTo>
                      <a:pt x="17" y="6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85" name="Freeform 259"/>
              <p:cNvSpPr>
                <a:spLocks/>
              </p:cNvSpPr>
              <p:nvPr/>
            </p:nvSpPr>
            <p:spPr bwMode="auto">
              <a:xfrm>
                <a:off x="2994" y="1710"/>
                <a:ext cx="8" cy="217"/>
              </a:xfrm>
              <a:custGeom>
                <a:avLst/>
                <a:gdLst>
                  <a:gd name="T0" fmla="*/ 1 w 23"/>
                  <a:gd name="T1" fmla="*/ 1 h 651"/>
                  <a:gd name="T2" fmla="*/ 0 w 23"/>
                  <a:gd name="T3" fmla="*/ 0 h 651"/>
                  <a:gd name="T4" fmla="*/ 0 w 23"/>
                  <a:gd name="T5" fmla="*/ 24 h 651"/>
                  <a:gd name="T6" fmla="*/ 1 w 23"/>
                  <a:gd name="T7" fmla="*/ 24 h 651"/>
                  <a:gd name="T8" fmla="*/ 1 w 23"/>
                  <a:gd name="T9" fmla="*/ 0 h 651"/>
                  <a:gd name="T10" fmla="*/ 0 w 23"/>
                  <a:gd name="T11" fmla="*/ 0 h 651"/>
                  <a:gd name="T12" fmla="*/ 1 w 23"/>
                  <a:gd name="T13" fmla="*/ 0 h 651"/>
                  <a:gd name="T14" fmla="*/ 1 w 23"/>
                  <a:gd name="T15" fmla="*/ 0 h 651"/>
                  <a:gd name="T16" fmla="*/ 0 w 23"/>
                  <a:gd name="T17" fmla="*/ 0 h 651"/>
                  <a:gd name="T18" fmla="*/ 0 w 23"/>
                  <a:gd name="T19" fmla="*/ 0 h 651"/>
                  <a:gd name="T20" fmla="*/ 0 w 23"/>
                  <a:gd name="T21" fmla="*/ 0 h 651"/>
                  <a:gd name="T22" fmla="*/ 1 w 23"/>
                  <a:gd name="T23" fmla="*/ 1 h 6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"/>
                  <a:gd name="T37" fmla="*/ 0 h 651"/>
                  <a:gd name="T38" fmla="*/ 23 w 23"/>
                  <a:gd name="T39" fmla="*/ 651 h 6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" h="651">
                    <a:moveTo>
                      <a:pt x="17" y="25"/>
                    </a:moveTo>
                    <a:lnTo>
                      <a:pt x="0" y="12"/>
                    </a:lnTo>
                    <a:lnTo>
                      <a:pt x="0" y="651"/>
                    </a:lnTo>
                    <a:lnTo>
                      <a:pt x="23" y="651"/>
                    </a:lnTo>
                    <a:lnTo>
                      <a:pt x="23" y="12"/>
                    </a:lnTo>
                    <a:lnTo>
                      <a:pt x="6" y="0"/>
                    </a:lnTo>
                    <a:lnTo>
                      <a:pt x="23" y="12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86" name="Freeform 260"/>
              <p:cNvSpPr>
                <a:spLocks/>
              </p:cNvSpPr>
              <p:nvPr/>
            </p:nvSpPr>
            <p:spPr bwMode="auto">
              <a:xfrm>
                <a:off x="2797" y="1710"/>
                <a:ext cx="203" cy="110"/>
              </a:xfrm>
              <a:custGeom>
                <a:avLst/>
                <a:gdLst>
                  <a:gd name="T0" fmla="*/ 0 w 608"/>
                  <a:gd name="T1" fmla="*/ 12 h 331"/>
                  <a:gd name="T2" fmla="*/ 0 w 608"/>
                  <a:gd name="T3" fmla="*/ 12 h 331"/>
                  <a:gd name="T4" fmla="*/ 23 w 608"/>
                  <a:gd name="T5" fmla="*/ 1 h 331"/>
                  <a:gd name="T6" fmla="*/ 22 w 608"/>
                  <a:gd name="T7" fmla="*/ 0 h 331"/>
                  <a:gd name="T8" fmla="*/ 0 w 608"/>
                  <a:gd name="T9" fmla="*/ 11 h 331"/>
                  <a:gd name="T10" fmla="*/ 0 w 608"/>
                  <a:gd name="T11" fmla="*/ 12 h 3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8"/>
                  <a:gd name="T19" fmla="*/ 0 h 331"/>
                  <a:gd name="T20" fmla="*/ 608 w 608"/>
                  <a:gd name="T21" fmla="*/ 331 h 3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8" h="331">
                    <a:moveTo>
                      <a:pt x="6" y="319"/>
                    </a:moveTo>
                    <a:lnTo>
                      <a:pt x="13" y="331"/>
                    </a:lnTo>
                    <a:lnTo>
                      <a:pt x="608" y="25"/>
                    </a:lnTo>
                    <a:lnTo>
                      <a:pt x="597" y="0"/>
                    </a:lnTo>
                    <a:lnTo>
                      <a:pt x="0" y="308"/>
                    </a:lnTo>
                    <a:lnTo>
                      <a:pt x="6" y="3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87" name="Freeform 261"/>
              <p:cNvSpPr>
                <a:spLocks/>
              </p:cNvSpPr>
              <p:nvPr/>
            </p:nvSpPr>
            <p:spPr bwMode="auto">
              <a:xfrm>
                <a:off x="2795" y="1813"/>
                <a:ext cx="6" cy="7"/>
              </a:xfrm>
              <a:custGeom>
                <a:avLst/>
                <a:gdLst>
                  <a:gd name="T0" fmla="*/ 0 w 18"/>
                  <a:gd name="T1" fmla="*/ 0 h 23"/>
                  <a:gd name="T2" fmla="*/ 0 w 18"/>
                  <a:gd name="T3" fmla="*/ 0 h 23"/>
                  <a:gd name="T4" fmla="*/ 0 w 18"/>
                  <a:gd name="T5" fmla="*/ 1 h 23"/>
                  <a:gd name="T6" fmla="*/ 0 w 18"/>
                  <a:gd name="T7" fmla="*/ 1 h 23"/>
                  <a:gd name="T8" fmla="*/ 1 w 18"/>
                  <a:gd name="T9" fmla="*/ 1 h 23"/>
                  <a:gd name="T10" fmla="*/ 0 w 18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3"/>
                  <a:gd name="T20" fmla="*/ 18 w 18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3">
                    <a:moveTo>
                      <a:pt x="5" y="0"/>
                    </a:moveTo>
                    <a:lnTo>
                      <a:pt x="0" y="6"/>
                    </a:lnTo>
                    <a:lnTo>
                      <a:pt x="0" y="17"/>
                    </a:lnTo>
                    <a:lnTo>
                      <a:pt x="5" y="23"/>
                    </a:lnTo>
                    <a:lnTo>
                      <a:pt x="18" y="2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88" name="Freeform 262"/>
              <p:cNvSpPr>
                <a:spLocks/>
              </p:cNvSpPr>
              <p:nvPr/>
            </p:nvSpPr>
            <p:spPr bwMode="auto">
              <a:xfrm>
                <a:off x="2795" y="2031"/>
                <a:ext cx="8" cy="4"/>
              </a:xfrm>
              <a:custGeom>
                <a:avLst/>
                <a:gdLst>
                  <a:gd name="T0" fmla="*/ 0 w 24"/>
                  <a:gd name="T1" fmla="*/ 0 h 13"/>
                  <a:gd name="T2" fmla="*/ 0 w 24"/>
                  <a:gd name="T3" fmla="*/ 0 h 13"/>
                  <a:gd name="T4" fmla="*/ 0 w 24"/>
                  <a:gd name="T5" fmla="*/ 0 h 13"/>
                  <a:gd name="T6" fmla="*/ 1 w 24"/>
                  <a:gd name="T7" fmla="*/ 0 h 13"/>
                  <a:gd name="T8" fmla="*/ 1 w 24"/>
                  <a:gd name="T9" fmla="*/ 0 h 13"/>
                  <a:gd name="T10" fmla="*/ 0 w 2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3"/>
                  <a:gd name="T20" fmla="*/ 24 w 2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3">
                    <a:moveTo>
                      <a:pt x="0" y="0"/>
                    </a:moveTo>
                    <a:lnTo>
                      <a:pt x="0" y="7"/>
                    </a:lnTo>
                    <a:lnTo>
                      <a:pt x="11" y="13"/>
                    </a:lnTo>
                    <a:lnTo>
                      <a:pt x="18" y="7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89" name="Freeform 263"/>
              <p:cNvSpPr>
                <a:spLocks/>
              </p:cNvSpPr>
              <p:nvPr/>
            </p:nvSpPr>
            <p:spPr bwMode="auto">
              <a:xfrm>
                <a:off x="2795" y="1816"/>
                <a:ext cx="8" cy="215"/>
              </a:xfrm>
              <a:custGeom>
                <a:avLst/>
                <a:gdLst>
                  <a:gd name="T0" fmla="*/ 0 w 24"/>
                  <a:gd name="T1" fmla="*/ 0 h 644"/>
                  <a:gd name="T2" fmla="*/ 0 w 24"/>
                  <a:gd name="T3" fmla="*/ 0 h 644"/>
                  <a:gd name="T4" fmla="*/ 0 w 24"/>
                  <a:gd name="T5" fmla="*/ 24 h 644"/>
                  <a:gd name="T6" fmla="*/ 1 w 24"/>
                  <a:gd name="T7" fmla="*/ 24 h 644"/>
                  <a:gd name="T8" fmla="*/ 1 w 24"/>
                  <a:gd name="T9" fmla="*/ 0 h 644"/>
                  <a:gd name="T10" fmla="*/ 0 w 24"/>
                  <a:gd name="T11" fmla="*/ 0 h 6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644"/>
                  <a:gd name="T20" fmla="*/ 24 w 24"/>
                  <a:gd name="T21" fmla="*/ 644 h 6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644">
                    <a:moveTo>
                      <a:pt x="11" y="0"/>
                    </a:moveTo>
                    <a:lnTo>
                      <a:pt x="0" y="0"/>
                    </a:lnTo>
                    <a:lnTo>
                      <a:pt x="0" y="644"/>
                    </a:lnTo>
                    <a:lnTo>
                      <a:pt x="24" y="644"/>
                    </a:lnTo>
                    <a:lnTo>
                      <a:pt x="2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90" name="Freeform 264"/>
              <p:cNvSpPr>
                <a:spLocks/>
              </p:cNvSpPr>
              <p:nvPr/>
            </p:nvSpPr>
            <p:spPr bwMode="auto">
              <a:xfrm>
                <a:off x="2795" y="1813"/>
                <a:ext cx="8" cy="3"/>
              </a:xfrm>
              <a:custGeom>
                <a:avLst/>
                <a:gdLst>
                  <a:gd name="T0" fmla="*/ 1 w 24"/>
                  <a:gd name="T1" fmla="*/ 0 h 11"/>
                  <a:gd name="T2" fmla="*/ 1 w 24"/>
                  <a:gd name="T3" fmla="*/ 0 h 11"/>
                  <a:gd name="T4" fmla="*/ 0 w 24"/>
                  <a:gd name="T5" fmla="*/ 0 h 11"/>
                  <a:gd name="T6" fmla="*/ 0 w 24"/>
                  <a:gd name="T7" fmla="*/ 0 h 11"/>
                  <a:gd name="T8" fmla="*/ 0 w 24"/>
                  <a:gd name="T9" fmla="*/ 0 h 11"/>
                  <a:gd name="T10" fmla="*/ 1 w 2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24" y="11"/>
                    </a:moveTo>
                    <a:lnTo>
                      <a:pt x="1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91" name="Freeform 265"/>
              <p:cNvSpPr>
                <a:spLocks/>
              </p:cNvSpPr>
              <p:nvPr/>
            </p:nvSpPr>
            <p:spPr bwMode="auto">
              <a:xfrm>
                <a:off x="2311" y="1768"/>
                <a:ext cx="18" cy="20"/>
              </a:xfrm>
              <a:custGeom>
                <a:avLst/>
                <a:gdLst>
                  <a:gd name="T0" fmla="*/ 0 w 55"/>
                  <a:gd name="T1" fmla="*/ 0 h 60"/>
                  <a:gd name="T2" fmla="*/ 0 w 55"/>
                  <a:gd name="T3" fmla="*/ 1 h 60"/>
                  <a:gd name="T4" fmla="*/ 0 w 55"/>
                  <a:gd name="T5" fmla="*/ 2 h 60"/>
                  <a:gd name="T6" fmla="*/ 1 w 55"/>
                  <a:gd name="T7" fmla="*/ 2 h 60"/>
                  <a:gd name="T8" fmla="*/ 2 w 55"/>
                  <a:gd name="T9" fmla="*/ 2 h 60"/>
                  <a:gd name="T10" fmla="*/ 0 w 55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60"/>
                  <a:gd name="T20" fmla="*/ 55 w 55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60">
                    <a:moveTo>
                      <a:pt x="12" y="0"/>
                    </a:moveTo>
                    <a:lnTo>
                      <a:pt x="0" y="24"/>
                    </a:lnTo>
                    <a:lnTo>
                      <a:pt x="0" y="48"/>
                    </a:lnTo>
                    <a:lnTo>
                      <a:pt x="23" y="60"/>
                    </a:lnTo>
                    <a:lnTo>
                      <a:pt x="55" y="6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92" name="Freeform 266"/>
              <p:cNvSpPr>
                <a:spLocks/>
              </p:cNvSpPr>
              <p:nvPr/>
            </p:nvSpPr>
            <p:spPr bwMode="auto">
              <a:xfrm>
                <a:off x="2315" y="1602"/>
                <a:ext cx="301" cy="186"/>
              </a:xfrm>
              <a:custGeom>
                <a:avLst/>
                <a:gdLst>
                  <a:gd name="T0" fmla="*/ 33 w 904"/>
                  <a:gd name="T1" fmla="*/ 1 h 559"/>
                  <a:gd name="T2" fmla="*/ 32 w 904"/>
                  <a:gd name="T3" fmla="*/ 0 h 559"/>
                  <a:gd name="T4" fmla="*/ 0 w 904"/>
                  <a:gd name="T5" fmla="*/ 18 h 559"/>
                  <a:gd name="T6" fmla="*/ 2 w 904"/>
                  <a:gd name="T7" fmla="*/ 21 h 559"/>
                  <a:gd name="T8" fmla="*/ 33 w 904"/>
                  <a:gd name="T9" fmla="*/ 2 h 559"/>
                  <a:gd name="T10" fmla="*/ 33 w 904"/>
                  <a:gd name="T11" fmla="*/ 1 h 5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4"/>
                  <a:gd name="T19" fmla="*/ 0 h 559"/>
                  <a:gd name="T20" fmla="*/ 904 w 904"/>
                  <a:gd name="T21" fmla="*/ 559 h 5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4" h="559">
                    <a:moveTo>
                      <a:pt x="887" y="30"/>
                    </a:moveTo>
                    <a:lnTo>
                      <a:pt x="868" y="0"/>
                    </a:lnTo>
                    <a:lnTo>
                      <a:pt x="0" y="499"/>
                    </a:lnTo>
                    <a:lnTo>
                      <a:pt x="43" y="559"/>
                    </a:lnTo>
                    <a:lnTo>
                      <a:pt x="904" y="60"/>
                    </a:lnTo>
                    <a:lnTo>
                      <a:pt x="887" y="3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93" name="Freeform 267"/>
              <p:cNvSpPr>
                <a:spLocks/>
              </p:cNvSpPr>
              <p:nvPr/>
            </p:nvSpPr>
            <p:spPr bwMode="auto">
              <a:xfrm>
                <a:off x="2604" y="1600"/>
                <a:ext cx="16" cy="22"/>
              </a:xfrm>
              <a:custGeom>
                <a:avLst/>
                <a:gdLst>
                  <a:gd name="T0" fmla="*/ 1 w 49"/>
                  <a:gd name="T1" fmla="*/ 2 h 66"/>
                  <a:gd name="T2" fmla="*/ 2 w 49"/>
                  <a:gd name="T3" fmla="*/ 2 h 66"/>
                  <a:gd name="T4" fmla="*/ 2 w 49"/>
                  <a:gd name="T5" fmla="*/ 1 h 66"/>
                  <a:gd name="T6" fmla="*/ 1 w 49"/>
                  <a:gd name="T7" fmla="*/ 0 h 66"/>
                  <a:gd name="T8" fmla="*/ 0 w 49"/>
                  <a:gd name="T9" fmla="*/ 0 h 66"/>
                  <a:gd name="T10" fmla="*/ 1 w 49"/>
                  <a:gd name="T11" fmla="*/ 2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66"/>
                  <a:gd name="T20" fmla="*/ 49 w 49"/>
                  <a:gd name="T21" fmla="*/ 66 h 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66">
                    <a:moveTo>
                      <a:pt x="36" y="66"/>
                    </a:moveTo>
                    <a:lnTo>
                      <a:pt x="49" y="41"/>
                    </a:lnTo>
                    <a:lnTo>
                      <a:pt x="49" y="17"/>
                    </a:lnTo>
                    <a:lnTo>
                      <a:pt x="25" y="0"/>
                    </a:lnTo>
                    <a:lnTo>
                      <a:pt x="0" y="6"/>
                    </a:lnTo>
                    <a:lnTo>
                      <a:pt x="36" y="66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94" name="Freeform 268"/>
              <p:cNvSpPr>
                <a:spLocks/>
              </p:cNvSpPr>
              <p:nvPr/>
            </p:nvSpPr>
            <p:spPr bwMode="auto">
              <a:xfrm>
                <a:off x="2781" y="2400"/>
                <a:ext cx="24" cy="14"/>
              </a:xfrm>
              <a:custGeom>
                <a:avLst/>
                <a:gdLst>
                  <a:gd name="T0" fmla="*/ 0 w 73"/>
                  <a:gd name="T1" fmla="*/ 1 h 42"/>
                  <a:gd name="T2" fmla="*/ 1 w 73"/>
                  <a:gd name="T3" fmla="*/ 2 h 42"/>
                  <a:gd name="T4" fmla="*/ 2 w 73"/>
                  <a:gd name="T5" fmla="*/ 2 h 42"/>
                  <a:gd name="T6" fmla="*/ 2 w 73"/>
                  <a:gd name="T7" fmla="*/ 1 h 42"/>
                  <a:gd name="T8" fmla="*/ 3 w 73"/>
                  <a:gd name="T9" fmla="*/ 0 h 42"/>
                  <a:gd name="T10" fmla="*/ 0 w 73"/>
                  <a:gd name="T11" fmla="*/ 1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42"/>
                  <a:gd name="T20" fmla="*/ 73 w 73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42">
                    <a:moveTo>
                      <a:pt x="0" y="18"/>
                    </a:moveTo>
                    <a:lnTo>
                      <a:pt x="18" y="42"/>
                    </a:lnTo>
                    <a:lnTo>
                      <a:pt x="43" y="42"/>
                    </a:lnTo>
                    <a:lnTo>
                      <a:pt x="67" y="30"/>
                    </a:lnTo>
                    <a:lnTo>
                      <a:pt x="73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95" name="Freeform 269"/>
              <p:cNvSpPr>
                <a:spLocks/>
              </p:cNvSpPr>
              <p:nvPr/>
            </p:nvSpPr>
            <p:spPr bwMode="auto">
              <a:xfrm>
                <a:off x="2598" y="1608"/>
                <a:ext cx="207" cy="798"/>
              </a:xfrm>
              <a:custGeom>
                <a:avLst/>
                <a:gdLst>
                  <a:gd name="T0" fmla="*/ 1 w 622"/>
                  <a:gd name="T1" fmla="*/ 0 h 2396"/>
                  <a:gd name="T2" fmla="*/ 0 w 622"/>
                  <a:gd name="T3" fmla="*/ 1 h 2396"/>
                  <a:gd name="T4" fmla="*/ 20 w 622"/>
                  <a:gd name="T5" fmla="*/ 89 h 2396"/>
                  <a:gd name="T6" fmla="*/ 23 w 622"/>
                  <a:gd name="T7" fmla="*/ 88 h 2396"/>
                  <a:gd name="T8" fmla="*/ 3 w 622"/>
                  <a:gd name="T9" fmla="*/ 0 h 2396"/>
                  <a:gd name="T10" fmla="*/ 1 w 622"/>
                  <a:gd name="T11" fmla="*/ 0 h 23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2"/>
                  <a:gd name="T19" fmla="*/ 0 h 2396"/>
                  <a:gd name="T20" fmla="*/ 622 w 622"/>
                  <a:gd name="T21" fmla="*/ 2396 h 23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2" h="2396">
                    <a:moveTo>
                      <a:pt x="37" y="13"/>
                    </a:moveTo>
                    <a:lnTo>
                      <a:pt x="0" y="18"/>
                    </a:lnTo>
                    <a:lnTo>
                      <a:pt x="549" y="2396"/>
                    </a:lnTo>
                    <a:lnTo>
                      <a:pt x="622" y="2378"/>
                    </a:lnTo>
                    <a:lnTo>
                      <a:pt x="73" y="0"/>
                    </a:lnTo>
                    <a:lnTo>
                      <a:pt x="37" y="13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96" name="Freeform 270"/>
              <p:cNvSpPr>
                <a:spLocks/>
              </p:cNvSpPr>
              <p:nvPr/>
            </p:nvSpPr>
            <p:spPr bwMode="auto">
              <a:xfrm>
                <a:off x="2598" y="1600"/>
                <a:ext cx="24" cy="14"/>
              </a:xfrm>
              <a:custGeom>
                <a:avLst/>
                <a:gdLst>
                  <a:gd name="T0" fmla="*/ 3 w 73"/>
                  <a:gd name="T1" fmla="*/ 1 h 41"/>
                  <a:gd name="T2" fmla="*/ 2 w 73"/>
                  <a:gd name="T3" fmla="*/ 0 h 41"/>
                  <a:gd name="T4" fmla="*/ 1 w 73"/>
                  <a:gd name="T5" fmla="*/ 0 h 41"/>
                  <a:gd name="T6" fmla="*/ 0 w 73"/>
                  <a:gd name="T7" fmla="*/ 0 h 41"/>
                  <a:gd name="T8" fmla="*/ 0 w 73"/>
                  <a:gd name="T9" fmla="*/ 2 h 41"/>
                  <a:gd name="T10" fmla="*/ 3 w 73"/>
                  <a:gd name="T11" fmla="*/ 1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41"/>
                  <a:gd name="T20" fmla="*/ 73 w 73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41">
                    <a:moveTo>
                      <a:pt x="73" y="23"/>
                    </a:moveTo>
                    <a:lnTo>
                      <a:pt x="54" y="0"/>
                    </a:lnTo>
                    <a:lnTo>
                      <a:pt x="24" y="0"/>
                    </a:lnTo>
                    <a:lnTo>
                      <a:pt x="7" y="11"/>
                    </a:lnTo>
                    <a:lnTo>
                      <a:pt x="0" y="41"/>
                    </a:lnTo>
                    <a:lnTo>
                      <a:pt x="73" y="23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97" name="Freeform 271"/>
              <p:cNvSpPr>
                <a:spLocks/>
              </p:cNvSpPr>
              <p:nvPr/>
            </p:nvSpPr>
            <p:spPr bwMode="auto">
              <a:xfrm>
                <a:off x="3788" y="2262"/>
                <a:ext cx="24" cy="16"/>
              </a:xfrm>
              <a:custGeom>
                <a:avLst/>
                <a:gdLst>
                  <a:gd name="T0" fmla="*/ 0 w 73"/>
                  <a:gd name="T1" fmla="*/ 1 h 49"/>
                  <a:gd name="T2" fmla="*/ 1 w 73"/>
                  <a:gd name="T3" fmla="*/ 2 h 49"/>
                  <a:gd name="T4" fmla="*/ 2 w 73"/>
                  <a:gd name="T5" fmla="*/ 2 h 49"/>
                  <a:gd name="T6" fmla="*/ 3 w 73"/>
                  <a:gd name="T7" fmla="*/ 1 h 49"/>
                  <a:gd name="T8" fmla="*/ 3 w 73"/>
                  <a:gd name="T9" fmla="*/ 0 h 49"/>
                  <a:gd name="T10" fmla="*/ 0 w 73"/>
                  <a:gd name="T11" fmla="*/ 1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49"/>
                  <a:gd name="T20" fmla="*/ 73 w 73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49">
                    <a:moveTo>
                      <a:pt x="0" y="19"/>
                    </a:moveTo>
                    <a:lnTo>
                      <a:pt x="19" y="43"/>
                    </a:lnTo>
                    <a:lnTo>
                      <a:pt x="49" y="49"/>
                    </a:lnTo>
                    <a:lnTo>
                      <a:pt x="73" y="30"/>
                    </a:lnTo>
                    <a:lnTo>
                      <a:pt x="7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98" name="Freeform 272"/>
              <p:cNvSpPr>
                <a:spLocks/>
              </p:cNvSpPr>
              <p:nvPr/>
            </p:nvSpPr>
            <p:spPr bwMode="auto">
              <a:xfrm>
                <a:off x="3700" y="1876"/>
                <a:ext cx="112" cy="392"/>
              </a:xfrm>
              <a:custGeom>
                <a:avLst/>
                <a:gdLst>
                  <a:gd name="T0" fmla="*/ 1 w 338"/>
                  <a:gd name="T1" fmla="*/ 0 h 1175"/>
                  <a:gd name="T2" fmla="*/ 0 w 338"/>
                  <a:gd name="T3" fmla="*/ 1 h 1175"/>
                  <a:gd name="T4" fmla="*/ 10 w 338"/>
                  <a:gd name="T5" fmla="*/ 44 h 1175"/>
                  <a:gd name="T6" fmla="*/ 12 w 338"/>
                  <a:gd name="T7" fmla="*/ 43 h 1175"/>
                  <a:gd name="T8" fmla="*/ 3 w 338"/>
                  <a:gd name="T9" fmla="*/ 0 h 1175"/>
                  <a:gd name="T10" fmla="*/ 1 w 338"/>
                  <a:gd name="T11" fmla="*/ 0 h 11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8"/>
                  <a:gd name="T19" fmla="*/ 0 h 1175"/>
                  <a:gd name="T20" fmla="*/ 338 w 338"/>
                  <a:gd name="T21" fmla="*/ 1175 h 11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8" h="1175">
                    <a:moveTo>
                      <a:pt x="36" y="8"/>
                    </a:moveTo>
                    <a:lnTo>
                      <a:pt x="0" y="19"/>
                    </a:lnTo>
                    <a:lnTo>
                      <a:pt x="265" y="1175"/>
                    </a:lnTo>
                    <a:lnTo>
                      <a:pt x="338" y="1156"/>
                    </a:lnTo>
                    <a:lnTo>
                      <a:pt x="72" y="0"/>
                    </a:lnTo>
                    <a:lnTo>
                      <a:pt x="36" y="8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99" name="Freeform 273"/>
              <p:cNvSpPr>
                <a:spLocks/>
              </p:cNvSpPr>
              <p:nvPr/>
            </p:nvSpPr>
            <p:spPr bwMode="auto">
              <a:xfrm>
                <a:off x="3700" y="1866"/>
                <a:ext cx="24" cy="17"/>
              </a:xfrm>
              <a:custGeom>
                <a:avLst/>
                <a:gdLst>
                  <a:gd name="T0" fmla="*/ 3 w 72"/>
                  <a:gd name="T1" fmla="*/ 1 h 49"/>
                  <a:gd name="T2" fmla="*/ 2 w 72"/>
                  <a:gd name="T3" fmla="*/ 0 h 49"/>
                  <a:gd name="T4" fmla="*/ 1 w 72"/>
                  <a:gd name="T5" fmla="*/ 0 h 49"/>
                  <a:gd name="T6" fmla="*/ 0 w 72"/>
                  <a:gd name="T7" fmla="*/ 1 h 49"/>
                  <a:gd name="T8" fmla="*/ 0 w 72"/>
                  <a:gd name="T9" fmla="*/ 2 h 49"/>
                  <a:gd name="T10" fmla="*/ 3 w 72"/>
                  <a:gd name="T11" fmla="*/ 1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9"/>
                  <a:gd name="T20" fmla="*/ 72 w 72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9">
                    <a:moveTo>
                      <a:pt x="72" y="30"/>
                    </a:moveTo>
                    <a:lnTo>
                      <a:pt x="54" y="6"/>
                    </a:lnTo>
                    <a:lnTo>
                      <a:pt x="24" y="0"/>
                    </a:lnTo>
                    <a:lnTo>
                      <a:pt x="6" y="19"/>
                    </a:lnTo>
                    <a:lnTo>
                      <a:pt x="0" y="49"/>
                    </a:lnTo>
                    <a:lnTo>
                      <a:pt x="72" y="3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00" name="Freeform 274"/>
              <p:cNvSpPr>
                <a:spLocks/>
              </p:cNvSpPr>
              <p:nvPr/>
            </p:nvSpPr>
            <p:spPr bwMode="auto">
              <a:xfrm>
                <a:off x="3786" y="2292"/>
                <a:ext cx="14" cy="24"/>
              </a:xfrm>
              <a:custGeom>
                <a:avLst/>
                <a:gdLst>
                  <a:gd name="T0" fmla="*/ 2 w 42"/>
                  <a:gd name="T1" fmla="*/ 0 h 71"/>
                  <a:gd name="T2" fmla="*/ 0 w 42"/>
                  <a:gd name="T3" fmla="*/ 0 h 71"/>
                  <a:gd name="T4" fmla="*/ 0 w 42"/>
                  <a:gd name="T5" fmla="*/ 1 h 71"/>
                  <a:gd name="T6" fmla="*/ 0 w 42"/>
                  <a:gd name="T7" fmla="*/ 2 h 71"/>
                  <a:gd name="T8" fmla="*/ 1 w 42"/>
                  <a:gd name="T9" fmla="*/ 3 h 71"/>
                  <a:gd name="T10" fmla="*/ 2 w 42"/>
                  <a:gd name="T11" fmla="*/ 0 h 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71"/>
                  <a:gd name="T20" fmla="*/ 42 w 42"/>
                  <a:gd name="T21" fmla="*/ 71 h 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71">
                    <a:moveTo>
                      <a:pt x="42" y="0"/>
                    </a:moveTo>
                    <a:lnTo>
                      <a:pt x="12" y="5"/>
                    </a:lnTo>
                    <a:lnTo>
                      <a:pt x="0" y="30"/>
                    </a:lnTo>
                    <a:lnTo>
                      <a:pt x="6" y="53"/>
                    </a:lnTo>
                    <a:lnTo>
                      <a:pt x="30" y="7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01" name="Freeform 275"/>
              <p:cNvSpPr>
                <a:spLocks/>
              </p:cNvSpPr>
              <p:nvPr/>
            </p:nvSpPr>
            <p:spPr bwMode="auto">
              <a:xfrm>
                <a:off x="3796" y="2292"/>
                <a:ext cx="451" cy="86"/>
              </a:xfrm>
              <a:custGeom>
                <a:avLst/>
                <a:gdLst>
                  <a:gd name="T0" fmla="*/ 50 w 1352"/>
                  <a:gd name="T1" fmla="*/ 8 h 257"/>
                  <a:gd name="T2" fmla="*/ 50 w 1352"/>
                  <a:gd name="T3" fmla="*/ 7 h 257"/>
                  <a:gd name="T4" fmla="*/ 0 w 1352"/>
                  <a:gd name="T5" fmla="*/ 0 h 257"/>
                  <a:gd name="T6" fmla="*/ 0 w 1352"/>
                  <a:gd name="T7" fmla="*/ 3 h 257"/>
                  <a:gd name="T8" fmla="*/ 50 w 1352"/>
                  <a:gd name="T9" fmla="*/ 10 h 257"/>
                  <a:gd name="T10" fmla="*/ 50 w 1352"/>
                  <a:gd name="T11" fmla="*/ 8 h 2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52"/>
                  <a:gd name="T19" fmla="*/ 0 h 257"/>
                  <a:gd name="T20" fmla="*/ 1352 w 1352"/>
                  <a:gd name="T21" fmla="*/ 257 h 2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52" h="257">
                    <a:moveTo>
                      <a:pt x="1345" y="221"/>
                    </a:moveTo>
                    <a:lnTo>
                      <a:pt x="1352" y="186"/>
                    </a:lnTo>
                    <a:lnTo>
                      <a:pt x="12" y="0"/>
                    </a:lnTo>
                    <a:lnTo>
                      <a:pt x="0" y="71"/>
                    </a:lnTo>
                    <a:lnTo>
                      <a:pt x="1339" y="257"/>
                    </a:lnTo>
                    <a:lnTo>
                      <a:pt x="1345" y="221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02" name="Freeform 276"/>
              <p:cNvSpPr>
                <a:spLocks/>
              </p:cNvSpPr>
              <p:nvPr/>
            </p:nvSpPr>
            <p:spPr bwMode="auto">
              <a:xfrm>
                <a:off x="4242" y="2354"/>
                <a:ext cx="15" cy="24"/>
              </a:xfrm>
              <a:custGeom>
                <a:avLst/>
                <a:gdLst>
                  <a:gd name="T0" fmla="*/ 0 w 43"/>
                  <a:gd name="T1" fmla="*/ 3 h 71"/>
                  <a:gd name="T2" fmla="*/ 1 w 43"/>
                  <a:gd name="T3" fmla="*/ 2 h 71"/>
                  <a:gd name="T4" fmla="*/ 2 w 43"/>
                  <a:gd name="T5" fmla="*/ 1 h 71"/>
                  <a:gd name="T6" fmla="*/ 2 w 43"/>
                  <a:gd name="T7" fmla="*/ 0 h 71"/>
                  <a:gd name="T8" fmla="*/ 1 w 43"/>
                  <a:gd name="T9" fmla="*/ 0 h 71"/>
                  <a:gd name="T10" fmla="*/ 0 w 43"/>
                  <a:gd name="T11" fmla="*/ 3 h 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71"/>
                  <a:gd name="T20" fmla="*/ 43 w 43"/>
                  <a:gd name="T21" fmla="*/ 71 h 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71">
                    <a:moveTo>
                      <a:pt x="0" y="71"/>
                    </a:moveTo>
                    <a:lnTo>
                      <a:pt x="30" y="60"/>
                    </a:lnTo>
                    <a:lnTo>
                      <a:pt x="43" y="35"/>
                    </a:lnTo>
                    <a:lnTo>
                      <a:pt x="36" y="11"/>
                    </a:lnTo>
                    <a:lnTo>
                      <a:pt x="13" y="0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03" name="Freeform 277"/>
              <p:cNvSpPr>
                <a:spLocks/>
              </p:cNvSpPr>
              <p:nvPr/>
            </p:nvSpPr>
            <p:spPr bwMode="auto">
              <a:xfrm>
                <a:off x="2775" y="2342"/>
                <a:ext cx="24" cy="16"/>
              </a:xfrm>
              <a:custGeom>
                <a:avLst/>
                <a:gdLst>
                  <a:gd name="T0" fmla="*/ 0 w 72"/>
                  <a:gd name="T1" fmla="*/ 0 h 47"/>
                  <a:gd name="T2" fmla="*/ 0 w 72"/>
                  <a:gd name="T3" fmla="*/ 1 h 47"/>
                  <a:gd name="T4" fmla="*/ 1 w 72"/>
                  <a:gd name="T5" fmla="*/ 2 h 47"/>
                  <a:gd name="T6" fmla="*/ 2 w 72"/>
                  <a:gd name="T7" fmla="*/ 2 h 47"/>
                  <a:gd name="T8" fmla="*/ 3 w 72"/>
                  <a:gd name="T9" fmla="*/ 1 h 47"/>
                  <a:gd name="T10" fmla="*/ 0 w 72"/>
                  <a:gd name="T11" fmla="*/ 0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7"/>
                  <a:gd name="T20" fmla="*/ 72 w 72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7">
                    <a:moveTo>
                      <a:pt x="0" y="0"/>
                    </a:moveTo>
                    <a:lnTo>
                      <a:pt x="6" y="36"/>
                    </a:lnTo>
                    <a:lnTo>
                      <a:pt x="31" y="47"/>
                    </a:lnTo>
                    <a:lnTo>
                      <a:pt x="55" y="47"/>
                    </a:lnTo>
                    <a:lnTo>
                      <a:pt x="7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04" name="Freeform 278"/>
              <p:cNvSpPr>
                <a:spLocks/>
              </p:cNvSpPr>
              <p:nvPr/>
            </p:nvSpPr>
            <p:spPr bwMode="auto">
              <a:xfrm>
                <a:off x="2775" y="1876"/>
                <a:ext cx="132" cy="472"/>
              </a:xfrm>
              <a:custGeom>
                <a:avLst/>
                <a:gdLst>
                  <a:gd name="T0" fmla="*/ 13 w 397"/>
                  <a:gd name="T1" fmla="*/ 0 h 1415"/>
                  <a:gd name="T2" fmla="*/ 12 w 397"/>
                  <a:gd name="T3" fmla="*/ 0 h 1415"/>
                  <a:gd name="T4" fmla="*/ 0 w 397"/>
                  <a:gd name="T5" fmla="*/ 52 h 1415"/>
                  <a:gd name="T6" fmla="*/ 3 w 397"/>
                  <a:gd name="T7" fmla="*/ 52 h 1415"/>
                  <a:gd name="T8" fmla="*/ 15 w 397"/>
                  <a:gd name="T9" fmla="*/ 1 h 1415"/>
                  <a:gd name="T10" fmla="*/ 13 w 397"/>
                  <a:gd name="T11" fmla="*/ 0 h 14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7"/>
                  <a:gd name="T19" fmla="*/ 0 h 1415"/>
                  <a:gd name="T20" fmla="*/ 397 w 397"/>
                  <a:gd name="T21" fmla="*/ 1415 h 14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7" h="1415">
                    <a:moveTo>
                      <a:pt x="360" y="8"/>
                    </a:moveTo>
                    <a:lnTo>
                      <a:pt x="324" y="0"/>
                    </a:lnTo>
                    <a:lnTo>
                      <a:pt x="0" y="1398"/>
                    </a:lnTo>
                    <a:lnTo>
                      <a:pt x="72" y="1415"/>
                    </a:lnTo>
                    <a:lnTo>
                      <a:pt x="397" y="19"/>
                    </a:lnTo>
                    <a:lnTo>
                      <a:pt x="360" y="8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05" name="Freeform 279"/>
              <p:cNvSpPr>
                <a:spLocks/>
              </p:cNvSpPr>
              <p:nvPr/>
            </p:nvSpPr>
            <p:spPr bwMode="auto">
              <a:xfrm>
                <a:off x="2883" y="1866"/>
                <a:ext cx="24" cy="17"/>
              </a:xfrm>
              <a:custGeom>
                <a:avLst/>
                <a:gdLst>
                  <a:gd name="T0" fmla="*/ 3 w 73"/>
                  <a:gd name="T1" fmla="*/ 2 h 49"/>
                  <a:gd name="T2" fmla="*/ 3 w 73"/>
                  <a:gd name="T3" fmla="*/ 1 h 49"/>
                  <a:gd name="T4" fmla="*/ 2 w 73"/>
                  <a:gd name="T5" fmla="*/ 0 h 49"/>
                  <a:gd name="T6" fmla="*/ 1 w 73"/>
                  <a:gd name="T7" fmla="*/ 0 h 49"/>
                  <a:gd name="T8" fmla="*/ 0 w 73"/>
                  <a:gd name="T9" fmla="*/ 1 h 49"/>
                  <a:gd name="T10" fmla="*/ 3 w 73"/>
                  <a:gd name="T11" fmla="*/ 2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49"/>
                  <a:gd name="T20" fmla="*/ 73 w 73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49">
                    <a:moveTo>
                      <a:pt x="73" y="49"/>
                    </a:moveTo>
                    <a:lnTo>
                      <a:pt x="73" y="19"/>
                    </a:lnTo>
                    <a:lnTo>
                      <a:pt x="49" y="0"/>
                    </a:lnTo>
                    <a:lnTo>
                      <a:pt x="19" y="6"/>
                    </a:lnTo>
                    <a:lnTo>
                      <a:pt x="0" y="30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06" name="Freeform 280"/>
              <p:cNvSpPr>
                <a:spLocks/>
              </p:cNvSpPr>
              <p:nvPr/>
            </p:nvSpPr>
            <p:spPr bwMode="auto">
              <a:xfrm>
                <a:off x="2305" y="1736"/>
                <a:ext cx="22" cy="57"/>
              </a:xfrm>
              <a:custGeom>
                <a:avLst/>
                <a:gdLst>
                  <a:gd name="T0" fmla="*/ 2 w 66"/>
                  <a:gd name="T1" fmla="*/ 1 h 169"/>
                  <a:gd name="T2" fmla="*/ 2 w 66"/>
                  <a:gd name="T3" fmla="*/ 6 h 169"/>
                  <a:gd name="T4" fmla="*/ 0 w 66"/>
                  <a:gd name="T5" fmla="*/ 6 h 169"/>
                  <a:gd name="T6" fmla="*/ 0 w 66"/>
                  <a:gd name="T7" fmla="*/ 0 h 169"/>
                  <a:gd name="T8" fmla="*/ 2 w 66"/>
                  <a:gd name="T9" fmla="*/ 1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169"/>
                  <a:gd name="T17" fmla="*/ 66 w 66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169">
                    <a:moveTo>
                      <a:pt x="66" y="17"/>
                    </a:moveTo>
                    <a:lnTo>
                      <a:pt x="66" y="144"/>
                    </a:lnTo>
                    <a:lnTo>
                      <a:pt x="5" y="169"/>
                    </a:lnTo>
                    <a:lnTo>
                      <a:pt x="0" y="0"/>
                    </a:lnTo>
                    <a:lnTo>
                      <a:pt x="66" y="17"/>
                    </a:lnTo>
                    <a:close/>
                  </a:path>
                </a:pathLst>
              </a:custGeom>
              <a:solidFill>
                <a:srgbClr val="335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07" name="Freeform 281"/>
              <p:cNvSpPr>
                <a:spLocks/>
              </p:cNvSpPr>
              <p:nvPr/>
            </p:nvSpPr>
            <p:spPr bwMode="auto">
              <a:xfrm>
                <a:off x="2306" y="1784"/>
                <a:ext cx="41" cy="32"/>
              </a:xfrm>
              <a:custGeom>
                <a:avLst/>
                <a:gdLst>
                  <a:gd name="T0" fmla="*/ 2 w 121"/>
                  <a:gd name="T1" fmla="*/ 0 h 96"/>
                  <a:gd name="T2" fmla="*/ 0 w 121"/>
                  <a:gd name="T3" fmla="*/ 1 h 96"/>
                  <a:gd name="T4" fmla="*/ 4 w 121"/>
                  <a:gd name="T5" fmla="*/ 4 h 96"/>
                  <a:gd name="T6" fmla="*/ 5 w 121"/>
                  <a:gd name="T7" fmla="*/ 1 h 96"/>
                  <a:gd name="T8" fmla="*/ 2 w 121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96"/>
                  <a:gd name="T17" fmla="*/ 121 w 121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96">
                    <a:moveTo>
                      <a:pt x="61" y="0"/>
                    </a:moveTo>
                    <a:lnTo>
                      <a:pt x="0" y="25"/>
                    </a:lnTo>
                    <a:lnTo>
                      <a:pt x="109" y="96"/>
                    </a:lnTo>
                    <a:lnTo>
                      <a:pt x="121" y="3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668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08" name="Freeform 282"/>
              <p:cNvSpPr>
                <a:spLocks/>
              </p:cNvSpPr>
              <p:nvPr/>
            </p:nvSpPr>
            <p:spPr bwMode="auto">
              <a:xfrm>
                <a:off x="2413" y="1708"/>
                <a:ext cx="14" cy="227"/>
              </a:xfrm>
              <a:custGeom>
                <a:avLst/>
                <a:gdLst>
                  <a:gd name="T0" fmla="*/ 0 w 43"/>
                  <a:gd name="T1" fmla="*/ 25 h 679"/>
                  <a:gd name="T2" fmla="*/ 0 w 43"/>
                  <a:gd name="T3" fmla="*/ 1 h 679"/>
                  <a:gd name="T4" fmla="*/ 2 w 43"/>
                  <a:gd name="T5" fmla="*/ 0 h 679"/>
                  <a:gd name="T6" fmla="*/ 2 w 43"/>
                  <a:gd name="T7" fmla="*/ 24 h 679"/>
                  <a:gd name="T8" fmla="*/ 0 w 43"/>
                  <a:gd name="T9" fmla="*/ 25 h 6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679"/>
                  <a:gd name="T17" fmla="*/ 43 w 43"/>
                  <a:gd name="T18" fmla="*/ 679 h 6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679">
                    <a:moveTo>
                      <a:pt x="0" y="679"/>
                    </a:moveTo>
                    <a:lnTo>
                      <a:pt x="0" y="30"/>
                    </a:lnTo>
                    <a:lnTo>
                      <a:pt x="43" y="0"/>
                    </a:lnTo>
                    <a:lnTo>
                      <a:pt x="43" y="649"/>
                    </a:lnTo>
                    <a:lnTo>
                      <a:pt x="0" y="679"/>
                    </a:lnTo>
                    <a:close/>
                  </a:path>
                </a:pathLst>
              </a:custGeom>
              <a:solidFill>
                <a:srgbClr val="335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09" name="Freeform 283"/>
              <p:cNvSpPr>
                <a:spLocks/>
              </p:cNvSpPr>
              <p:nvPr/>
            </p:nvSpPr>
            <p:spPr bwMode="auto">
              <a:xfrm>
                <a:off x="2238" y="1608"/>
                <a:ext cx="189" cy="108"/>
              </a:xfrm>
              <a:custGeom>
                <a:avLst/>
                <a:gdLst>
                  <a:gd name="T0" fmla="*/ 19 w 568"/>
                  <a:gd name="T1" fmla="*/ 12 h 326"/>
                  <a:gd name="T2" fmla="*/ 0 w 568"/>
                  <a:gd name="T3" fmla="*/ 1 h 326"/>
                  <a:gd name="T4" fmla="*/ 2 w 568"/>
                  <a:gd name="T5" fmla="*/ 0 h 326"/>
                  <a:gd name="T6" fmla="*/ 21 w 568"/>
                  <a:gd name="T7" fmla="*/ 11 h 326"/>
                  <a:gd name="T8" fmla="*/ 19 w 568"/>
                  <a:gd name="T9" fmla="*/ 12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8"/>
                  <a:gd name="T16" fmla="*/ 0 h 326"/>
                  <a:gd name="T17" fmla="*/ 568 w 568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8" h="326">
                    <a:moveTo>
                      <a:pt x="525" y="326"/>
                    </a:moveTo>
                    <a:lnTo>
                      <a:pt x="0" y="24"/>
                    </a:lnTo>
                    <a:lnTo>
                      <a:pt x="43" y="0"/>
                    </a:lnTo>
                    <a:lnTo>
                      <a:pt x="568" y="302"/>
                    </a:lnTo>
                    <a:lnTo>
                      <a:pt x="525" y="326"/>
                    </a:lnTo>
                    <a:close/>
                  </a:path>
                </a:pathLst>
              </a:custGeom>
              <a:solidFill>
                <a:srgbClr val="668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10" name="Freeform 284"/>
              <p:cNvSpPr>
                <a:spLocks noEditPoints="1"/>
              </p:cNvSpPr>
              <p:nvPr/>
            </p:nvSpPr>
            <p:spPr bwMode="auto">
              <a:xfrm>
                <a:off x="2238" y="1616"/>
                <a:ext cx="175" cy="319"/>
              </a:xfrm>
              <a:custGeom>
                <a:avLst/>
                <a:gdLst>
                  <a:gd name="T0" fmla="*/ 8 w 525"/>
                  <a:gd name="T1" fmla="*/ 20 h 957"/>
                  <a:gd name="T2" fmla="*/ 8 w 525"/>
                  <a:gd name="T3" fmla="*/ 14 h 957"/>
                  <a:gd name="T4" fmla="*/ 11 w 525"/>
                  <a:gd name="T5" fmla="*/ 16 h 957"/>
                  <a:gd name="T6" fmla="*/ 11 w 525"/>
                  <a:gd name="T7" fmla="*/ 21 h 957"/>
                  <a:gd name="T8" fmla="*/ 8 w 525"/>
                  <a:gd name="T9" fmla="*/ 20 h 957"/>
                  <a:gd name="T10" fmla="*/ 0 w 525"/>
                  <a:gd name="T11" fmla="*/ 24 h 957"/>
                  <a:gd name="T12" fmla="*/ 0 w 525"/>
                  <a:gd name="T13" fmla="*/ 0 h 957"/>
                  <a:gd name="T14" fmla="*/ 19 w 525"/>
                  <a:gd name="T15" fmla="*/ 11 h 957"/>
                  <a:gd name="T16" fmla="*/ 19 w 525"/>
                  <a:gd name="T17" fmla="*/ 35 h 957"/>
                  <a:gd name="T18" fmla="*/ 0 w 525"/>
                  <a:gd name="T19" fmla="*/ 24 h 9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5"/>
                  <a:gd name="T31" fmla="*/ 0 h 957"/>
                  <a:gd name="T32" fmla="*/ 525 w 525"/>
                  <a:gd name="T33" fmla="*/ 957 h 9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5" h="957">
                    <a:moveTo>
                      <a:pt x="218" y="531"/>
                    </a:moveTo>
                    <a:lnTo>
                      <a:pt x="218" y="379"/>
                    </a:lnTo>
                    <a:lnTo>
                      <a:pt x="309" y="428"/>
                    </a:lnTo>
                    <a:lnTo>
                      <a:pt x="309" y="578"/>
                    </a:lnTo>
                    <a:lnTo>
                      <a:pt x="218" y="531"/>
                    </a:lnTo>
                    <a:close/>
                    <a:moveTo>
                      <a:pt x="0" y="657"/>
                    </a:moveTo>
                    <a:lnTo>
                      <a:pt x="0" y="0"/>
                    </a:lnTo>
                    <a:lnTo>
                      <a:pt x="525" y="302"/>
                    </a:lnTo>
                    <a:lnTo>
                      <a:pt x="525" y="957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4C72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11" name="Freeform 285"/>
              <p:cNvSpPr>
                <a:spLocks/>
              </p:cNvSpPr>
              <p:nvPr/>
            </p:nvSpPr>
            <p:spPr bwMode="auto">
              <a:xfrm>
                <a:off x="2306" y="1788"/>
                <a:ext cx="7" cy="8"/>
              </a:xfrm>
              <a:custGeom>
                <a:avLst/>
                <a:gdLst>
                  <a:gd name="T0" fmla="*/ 0 w 19"/>
                  <a:gd name="T1" fmla="*/ 0 h 24"/>
                  <a:gd name="T2" fmla="*/ 0 w 19"/>
                  <a:gd name="T3" fmla="*/ 0 h 24"/>
                  <a:gd name="T4" fmla="*/ 0 w 19"/>
                  <a:gd name="T5" fmla="*/ 0 h 24"/>
                  <a:gd name="T6" fmla="*/ 1 w 19"/>
                  <a:gd name="T7" fmla="*/ 1 h 24"/>
                  <a:gd name="T8" fmla="*/ 1 w 19"/>
                  <a:gd name="T9" fmla="*/ 1 h 24"/>
                  <a:gd name="T10" fmla="*/ 0 w 19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4"/>
                  <a:gd name="T20" fmla="*/ 19 w 19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4">
                    <a:moveTo>
                      <a:pt x="6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13" y="24"/>
                    </a:lnTo>
                    <a:lnTo>
                      <a:pt x="19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12" name="Freeform 286"/>
              <p:cNvSpPr>
                <a:spLocks/>
              </p:cNvSpPr>
              <p:nvPr/>
            </p:nvSpPr>
            <p:spPr bwMode="auto">
              <a:xfrm>
                <a:off x="2308" y="1780"/>
                <a:ext cx="21" cy="16"/>
              </a:xfrm>
              <a:custGeom>
                <a:avLst/>
                <a:gdLst>
                  <a:gd name="T0" fmla="*/ 2 w 62"/>
                  <a:gd name="T1" fmla="*/ 0 h 48"/>
                  <a:gd name="T2" fmla="*/ 2 w 62"/>
                  <a:gd name="T3" fmla="*/ 0 h 48"/>
                  <a:gd name="T4" fmla="*/ 0 w 62"/>
                  <a:gd name="T5" fmla="*/ 1 h 48"/>
                  <a:gd name="T6" fmla="*/ 0 w 62"/>
                  <a:gd name="T7" fmla="*/ 2 h 48"/>
                  <a:gd name="T8" fmla="*/ 2 w 62"/>
                  <a:gd name="T9" fmla="*/ 1 h 48"/>
                  <a:gd name="T10" fmla="*/ 2 w 62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48"/>
                  <a:gd name="T20" fmla="*/ 62 w 62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48">
                    <a:moveTo>
                      <a:pt x="55" y="12"/>
                    </a:moveTo>
                    <a:lnTo>
                      <a:pt x="49" y="0"/>
                    </a:lnTo>
                    <a:lnTo>
                      <a:pt x="0" y="24"/>
                    </a:lnTo>
                    <a:lnTo>
                      <a:pt x="13" y="48"/>
                    </a:lnTo>
                    <a:lnTo>
                      <a:pt x="62" y="24"/>
                    </a:lnTo>
                    <a:lnTo>
                      <a:pt x="5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13" name="Freeform 287"/>
              <p:cNvSpPr>
                <a:spLocks/>
              </p:cNvSpPr>
              <p:nvPr/>
            </p:nvSpPr>
            <p:spPr bwMode="auto">
              <a:xfrm>
                <a:off x="2325" y="1780"/>
                <a:ext cx="6" cy="8"/>
              </a:xfrm>
              <a:custGeom>
                <a:avLst/>
                <a:gdLst>
                  <a:gd name="T0" fmla="*/ 0 w 18"/>
                  <a:gd name="T1" fmla="*/ 1 h 24"/>
                  <a:gd name="T2" fmla="*/ 1 w 18"/>
                  <a:gd name="T3" fmla="*/ 1 h 24"/>
                  <a:gd name="T4" fmla="*/ 1 w 18"/>
                  <a:gd name="T5" fmla="*/ 0 h 24"/>
                  <a:gd name="T6" fmla="*/ 0 w 18"/>
                  <a:gd name="T7" fmla="*/ 0 h 24"/>
                  <a:gd name="T8" fmla="*/ 0 w 18"/>
                  <a:gd name="T9" fmla="*/ 0 h 24"/>
                  <a:gd name="T10" fmla="*/ 0 w 18"/>
                  <a:gd name="T11" fmla="*/ 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4"/>
                  <a:gd name="T20" fmla="*/ 18 w 18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4">
                    <a:moveTo>
                      <a:pt x="13" y="24"/>
                    </a:moveTo>
                    <a:lnTo>
                      <a:pt x="18" y="18"/>
                    </a:lnTo>
                    <a:lnTo>
                      <a:pt x="18" y="7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14" name="Freeform 288"/>
              <p:cNvSpPr>
                <a:spLocks/>
              </p:cNvSpPr>
              <p:nvPr/>
            </p:nvSpPr>
            <p:spPr bwMode="auto">
              <a:xfrm>
                <a:off x="2306" y="1788"/>
                <a:ext cx="7" cy="8"/>
              </a:xfrm>
              <a:custGeom>
                <a:avLst/>
                <a:gdLst>
                  <a:gd name="T0" fmla="*/ 0 w 19"/>
                  <a:gd name="T1" fmla="*/ 0 h 24"/>
                  <a:gd name="T2" fmla="*/ 0 w 19"/>
                  <a:gd name="T3" fmla="*/ 0 h 24"/>
                  <a:gd name="T4" fmla="*/ 0 w 19"/>
                  <a:gd name="T5" fmla="*/ 0 h 24"/>
                  <a:gd name="T6" fmla="*/ 1 w 19"/>
                  <a:gd name="T7" fmla="*/ 1 h 24"/>
                  <a:gd name="T8" fmla="*/ 1 w 19"/>
                  <a:gd name="T9" fmla="*/ 1 h 24"/>
                  <a:gd name="T10" fmla="*/ 0 w 19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4"/>
                  <a:gd name="T20" fmla="*/ 19 w 19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4">
                    <a:moveTo>
                      <a:pt x="6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13" y="24"/>
                    </a:lnTo>
                    <a:lnTo>
                      <a:pt x="19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15" name="Freeform 289"/>
              <p:cNvSpPr>
                <a:spLocks/>
              </p:cNvSpPr>
              <p:nvPr/>
            </p:nvSpPr>
            <p:spPr bwMode="auto">
              <a:xfrm>
                <a:off x="2308" y="1780"/>
                <a:ext cx="21" cy="16"/>
              </a:xfrm>
              <a:custGeom>
                <a:avLst/>
                <a:gdLst>
                  <a:gd name="T0" fmla="*/ 2 w 62"/>
                  <a:gd name="T1" fmla="*/ 0 h 48"/>
                  <a:gd name="T2" fmla="*/ 2 w 62"/>
                  <a:gd name="T3" fmla="*/ 0 h 48"/>
                  <a:gd name="T4" fmla="*/ 0 w 62"/>
                  <a:gd name="T5" fmla="*/ 1 h 48"/>
                  <a:gd name="T6" fmla="*/ 0 w 62"/>
                  <a:gd name="T7" fmla="*/ 2 h 48"/>
                  <a:gd name="T8" fmla="*/ 2 w 62"/>
                  <a:gd name="T9" fmla="*/ 1 h 48"/>
                  <a:gd name="T10" fmla="*/ 2 w 62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48"/>
                  <a:gd name="T20" fmla="*/ 62 w 62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48">
                    <a:moveTo>
                      <a:pt x="55" y="12"/>
                    </a:moveTo>
                    <a:lnTo>
                      <a:pt x="49" y="0"/>
                    </a:lnTo>
                    <a:lnTo>
                      <a:pt x="0" y="24"/>
                    </a:lnTo>
                    <a:lnTo>
                      <a:pt x="13" y="48"/>
                    </a:lnTo>
                    <a:lnTo>
                      <a:pt x="62" y="24"/>
                    </a:lnTo>
                    <a:lnTo>
                      <a:pt x="5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16" name="Freeform 290"/>
              <p:cNvSpPr>
                <a:spLocks/>
              </p:cNvSpPr>
              <p:nvPr/>
            </p:nvSpPr>
            <p:spPr bwMode="auto">
              <a:xfrm>
                <a:off x="2325" y="1780"/>
                <a:ext cx="6" cy="8"/>
              </a:xfrm>
              <a:custGeom>
                <a:avLst/>
                <a:gdLst>
                  <a:gd name="T0" fmla="*/ 0 w 18"/>
                  <a:gd name="T1" fmla="*/ 1 h 24"/>
                  <a:gd name="T2" fmla="*/ 1 w 18"/>
                  <a:gd name="T3" fmla="*/ 1 h 24"/>
                  <a:gd name="T4" fmla="*/ 1 w 18"/>
                  <a:gd name="T5" fmla="*/ 0 h 24"/>
                  <a:gd name="T6" fmla="*/ 0 w 18"/>
                  <a:gd name="T7" fmla="*/ 0 h 24"/>
                  <a:gd name="T8" fmla="*/ 0 w 18"/>
                  <a:gd name="T9" fmla="*/ 0 h 24"/>
                  <a:gd name="T10" fmla="*/ 0 w 18"/>
                  <a:gd name="T11" fmla="*/ 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4"/>
                  <a:gd name="T20" fmla="*/ 18 w 18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4">
                    <a:moveTo>
                      <a:pt x="13" y="24"/>
                    </a:moveTo>
                    <a:lnTo>
                      <a:pt x="18" y="18"/>
                    </a:lnTo>
                    <a:lnTo>
                      <a:pt x="18" y="7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17" name="Freeform 291"/>
              <p:cNvSpPr>
                <a:spLocks/>
              </p:cNvSpPr>
              <p:nvPr/>
            </p:nvSpPr>
            <p:spPr bwMode="auto">
              <a:xfrm>
                <a:off x="2323" y="1746"/>
                <a:ext cx="8" cy="4"/>
              </a:xfrm>
              <a:custGeom>
                <a:avLst/>
                <a:gdLst>
                  <a:gd name="T0" fmla="*/ 1 w 24"/>
                  <a:gd name="T1" fmla="*/ 0 h 11"/>
                  <a:gd name="T2" fmla="*/ 1 w 24"/>
                  <a:gd name="T3" fmla="*/ 0 h 11"/>
                  <a:gd name="T4" fmla="*/ 0 w 24"/>
                  <a:gd name="T5" fmla="*/ 0 h 11"/>
                  <a:gd name="T6" fmla="*/ 0 w 24"/>
                  <a:gd name="T7" fmla="*/ 0 h 11"/>
                  <a:gd name="T8" fmla="*/ 0 w 24"/>
                  <a:gd name="T9" fmla="*/ 0 h 11"/>
                  <a:gd name="T10" fmla="*/ 1 w 2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24" y="11"/>
                    </a:moveTo>
                    <a:lnTo>
                      <a:pt x="24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18" name="Freeform 292"/>
              <p:cNvSpPr>
                <a:spLocks/>
              </p:cNvSpPr>
              <p:nvPr/>
            </p:nvSpPr>
            <p:spPr bwMode="auto">
              <a:xfrm>
                <a:off x="2323" y="1750"/>
                <a:ext cx="8" cy="38"/>
              </a:xfrm>
              <a:custGeom>
                <a:avLst/>
                <a:gdLst>
                  <a:gd name="T0" fmla="*/ 1 w 24"/>
                  <a:gd name="T1" fmla="*/ 3 h 115"/>
                  <a:gd name="T2" fmla="*/ 1 w 24"/>
                  <a:gd name="T3" fmla="*/ 4 h 115"/>
                  <a:gd name="T4" fmla="*/ 1 w 24"/>
                  <a:gd name="T5" fmla="*/ 0 h 115"/>
                  <a:gd name="T6" fmla="*/ 0 w 24"/>
                  <a:gd name="T7" fmla="*/ 0 h 115"/>
                  <a:gd name="T8" fmla="*/ 0 w 24"/>
                  <a:gd name="T9" fmla="*/ 4 h 115"/>
                  <a:gd name="T10" fmla="*/ 0 w 24"/>
                  <a:gd name="T11" fmla="*/ 4 h 115"/>
                  <a:gd name="T12" fmla="*/ 0 w 24"/>
                  <a:gd name="T13" fmla="*/ 4 h 115"/>
                  <a:gd name="T14" fmla="*/ 0 w 24"/>
                  <a:gd name="T15" fmla="*/ 4 h 115"/>
                  <a:gd name="T16" fmla="*/ 0 w 24"/>
                  <a:gd name="T17" fmla="*/ 4 h 115"/>
                  <a:gd name="T18" fmla="*/ 1 w 24"/>
                  <a:gd name="T19" fmla="*/ 4 h 115"/>
                  <a:gd name="T20" fmla="*/ 1 w 24"/>
                  <a:gd name="T21" fmla="*/ 4 h 115"/>
                  <a:gd name="T22" fmla="*/ 1 w 24"/>
                  <a:gd name="T23" fmla="*/ 3 h 1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115"/>
                  <a:gd name="T38" fmla="*/ 24 w 24"/>
                  <a:gd name="T39" fmla="*/ 115 h 1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115">
                    <a:moveTo>
                      <a:pt x="19" y="91"/>
                    </a:moveTo>
                    <a:lnTo>
                      <a:pt x="24" y="103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03"/>
                    </a:lnTo>
                    <a:lnTo>
                      <a:pt x="6" y="109"/>
                    </a:lnTo>
                    <a:lnTo>
                      <a:pt x="0" y="103"/>
                    </a:lnTo>
                    <a:lnTo>
                      <a:pt x="6" y="109"/>
                    </a:lnTo>
                    <a:lnTo>
                      <a:pt x="12" y="115"/>
                    </a:lnTo>
                    <a:lnTo>
                      <a:pt x="24" y="109"/>
                    </a:lnTo>
                    <a:lnTo>
                      <a:pt x="24" y="103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19" name="Freeform 293"/>
              <p:cNvSpPr>
                <a:spLocks/>
              </p:cNvSpPr>
              <p:nvPr/>
            </p:nvSpPr>
            <p:spPr bwMode="auto">
              <a:xfrm>
                <a:off x="2325" y="1780"/>
                <a:ext cx="18" cy="14"/>
              </a:xfrm>
              <a:custGeom>
                <a:avLst/>
                <a:gdLst>
                  <a:gd name="T0" fmla="*/ 2 w 54"/>
                  <a:gd name="T1" fmla="*/ 1 h 42"/>
                  <a:gd name="T2" fmla="*/ 2 w 54"/>
                  <a:gd name="T3" fmla="*/ 1 h 42"/>
                  <a:gd name="T4" fmla="*/ 0 w 54"/>
                  <a:gd name="T5" fmla="*/ 0 h 42"/>
                  <a:gd name="T6" fmla="*/ 0 w 54"/>
                  <a:gd name="T7" fmla="*/ 1 h 42"/>
                  <a:gd name="T8" fmla="*/ 2 w 54"/>
                  <a:gd name="T9" fmla="*/ 2 h 42"/>
                  <a:gd name="T10" fmla="*/ 2 w 54"/>
                  <a:gd name="T11" fmla="*/ 1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42"/>
                  <a:gd name="T20" fmla="*/ 54 w 54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42">
                    <a:moveTo>
                      <a:pt x="49" y="37"/>
                    </a:moveTo>
                    <a:lnTo>
                      <a:pt x="54" y="24"/>
                    </a:lnTo>
                    <a:lnTo>
                      <a:pt x="13" y="0"/>
                    </a:lnTo>
                    <a:lnTo>
                      <a:pt x="0" y="18"/>
                    </a:lnTo>
                    <a:lnTo>
                      <a:pt x="43" y="42"/>
                    </a:lnTo>
                    <a:lnTo>
                      <a:pt x="4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20" name="Freeform 294"/>
              <p:cNvSpPr>
                <a:spLocks/>
              </p:cNvSpPr>
              <p:nvPr/>
            </p:nvSpPr>
            <p:spPr bwMode="auto">
              <a:xfrm>
                <a:off x="2339" y="1788"/>
                <a:ext cx="6" cy="6"/>
              </a:xfrm>
              <a:custGeom>
                <a:avLst/>
                <a:gdLst>
                  <a:gd name="T0" fmla="*/ 0 w 17"/>
                  <a:gd name="T1" fmla="*/ 1 h 18"/>
                  <a:gd name="T2" fmla="*/ 0 w 17"/>
                  <a:gd name="T3" fmla="*/ 1 h 18"/>
                  <a:gd name="T4" fmla="*/ 0 w 17"/>
                  <a:gd name="T5" fmla="*/ 0 h 18"/>
                  <a:gd name="T6" fmla="*/ 1 w 17"/>
                  <a:gd name="T7" fmla="*/ 0 h 18"/>
                  <a:gd name="T8" fmla="*/ 0 w 17"/>
                  <a:gd name="T9" fmla="*/ 0 h 18"/>
                  <a:gd name="T10" fmla="*/ 0 w 17"/>
                  <a:gd name="T11" fmla="*/ 1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8"/>
                  <a:gd name="T20" fmla="*/ 17 w 1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8">
                    <a:moveTo>
                      <a:pt x="0" y="18"/>
                    </a:moveTo>
                    <a:lnTo>
                      <a:pt x="6" y="18"/>
                    </a:lnTo>
                    <a:lnTo>
                      <a:pt x="11" y="13"/>
                    </a:lnTo>
                    <a:lnTo>
                      <a:pt x="17" y="6"/>
                    </a:lnTo>
                    <a:lnTo>
                      <a:pt x="1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21" name="Freeform 295"/>
              <p:cNvSpPr>
                <a:spLocks/>
              </p:cNvSpPr>
              <p:nvPr/>
            </p:nvSpPr>
            <p:spPr bwMode="auto">
              <a:xfrm>
                <a:off x="2323" y="1746"/>
                <a:ext cx="8" cy="4"/>
              </a:xfrm>
              <a:custGeom>
                <a:avLst/>
                <a:gdLst>
                  <a:gd name="T0" fmla="*/ 1 w 24"/>
                  <a:gd name="T1" fmla="*/ 0 h 11"/>
                  <a:gd name="T2" fmla="*/ 1 w 24"/>
                  <a:gd name="T3" fmla="*/ 0 h 11"/>
                  <a:gd name="T4" fmla="*/ 0 w 24"/>
                  <a:gd name="T5" fmla="*/ 0 h 11"/>
                  <a:gd name="T6" fmla="*/ 0 w 24"/>
                  <a:gd name="T7" fmla="*/ 0 h 11"/>
                  <a:gd name="T8" fmla="*/ 0 w 24"/>
                  <a:gd name="T9" fmla="*/ 0 h 11"/>
                  <a:gd name="T10" fmla="*/ 1 w 2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24" y="11"/>
                    </a:moveTo>
                    <a:lnTo>
                      <a:pt x="24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22" name="Freeform 296"/>
              <p:cNvSpPr>
                <a:spLocks/>
              </p:cNvSpPr>
              <p:nvPr/>
            </p:nvSpPr>
            <p:spPr bwMode="auto">
              <a:xfrm>
                <a:off x="2323" y="1750"/>
                <a:ext cx="8" cy="38"/>
              </a:xfrm>
              <a:custGeom>
                <a:avLst/>
                <a:gdLst>
                  <a:gd name="T0" fmla="*/ 1 w 24"/>
                  <a:gd name="T1" fmla="*/ 3 h 115"/>
                  <a:gd name="T2" fmla="*/ 1 w 24"/>
                  <a:gd name="T3" fmla="*/ 4 h 115"/>
                  <a:gd name="T4" fmla="*/ 1 w 24"/>
                  <a:gd name="T5" fmla="*/ 0 h 115"/>
                  <a:gd name="T6" fmla="*/ 0 w 24"/>
                  <a:gd name="T7" fmla="*/ 0 h 115"/>
                  <a:gd name="T8" fmla="*/ 0 w 24"/>
                  <a:gd name="T9" fmla="*/ 4 h 115"/>
                  <a:gd name="T10" fmla="*/ 0 w 24"/>
                  <a:gd name="T11" fmla="*/ 4 h 115"/>
                  <a:gd name="T12" fmla="*/ 0 w 24"/>
                  <a:gd name="T13" fmla="*/ 4 h 115"/>
                  <a:gd name="T14" fmla="*/ 0 w 24"/>
                  <a:gd name="T15" fmla="*/ 4 h 115"/>
                  <a:gd name="T16" fmla="*/ 0 w 24"/>
                  <a:gd name="T17" fmla="*/ 4 h 115"/>
                  <a:gd name="T18" fmla="*/ 1 w 24"/>
                  <a:gd name="T19" fmla="*/ 4 h 115"/>
                  <a:gd name="T20" fmla="*/ 1 w 24"/>
                  <a:gd name="T21" fmla="*/ 4 h 115"/>
                  <a:gd name="T22" fmla="*/ 1 w 24"/>
                  <a:gd name="T23" fmla="*/ 3 h 1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115"/>
                  <a:gd name="T38" fmla="*/ 24 w 24"/>
                  <a:gd name="T39" fmla="*/ 115 h 1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115">
                    <a:moveTo>
                      <a:pt x="19" y="91"/>
                    </a:moveTo>
                    <a:lnTo>
                      <a:pt x="24" y="103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03"/>
                    </a:lnTo>
                    <a:lnTo>
                      <a:pt x="6" y="109"/>
                    </a:lnTo>
                    <a:lnTo>
                      <a:pt x="0" y="103"/>
                    </a:lnTo>
                    <a:lnTo>
                      <a:pt x="6" y="109"/>
                    </a:lnTo>
                    <a:lnTo>
                      <a:pt x="12" y="115"/>
                    </a:lnTo>
                    <a:lnTo>
                      <a:pt x="24" y="109"/>
                    </a:lnTo>
                    <a:lnTo>
                      <a:pt x="24" y="103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23" name="Freeform 297"/>
              <p:cNvSpPr>
                <a:spLocks/>
              </p:cNvSpPr>
              <p:nvPr/>
            </p:nvSpPr>
            <p:spPr bwMode="auto">
              <a:xfrm>
                <a:off x="2325" y="1780"/>
                <a:ext cx="18" cy="14"/>
              </a:xfrm>
              <a:custGeom>
                <a:avLst/>
                <a:gdLst>
                  <a:gd name="T0" fmla="*/ 2 w 54"/>
                  <a:gd name="T1" fmla="*/ 1 h 42"/>
                  <a:gd name="T2" fmla="*/ 2 w 54"/>
                  <a:gd name="T3" fmla="*/ 1 h 42"/>
                  <a:gd name="T4" fmla="*/ 0 w 54"/>
                  <a:gd name="T5" fmla="*/ 0 h 42"/>
                  <a:gd name="T6" fmla="*/ 0 w 54"/>
                  <a:gd name="T7" fmla="*/ 1 h 42"/>
                  <a:gd name="T8" fmla="*/ 2 w 54"/>
                  <a:gd name="T9" fmla="*/ 2 h 42"/>
                  <a:gd name="T10" fmla="*/ 2 w 54"/>
                  <a:gd name="T11" fmla="*/ 1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42"/>
                  <a:gd name="T20" fmla="*/ 54 w 54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42">
                    <a:moveTo>
                      <a:pt x="49" y="37"/>
                    </a:moveTo>
                    <a:lnTo>
                      <a:pt x="54" y="24"/>
                    </a:lnTo>
                    <a:lnTo>
                      <a:pt x="13" y="0"/>
                    </a:lnTo>
                    <a:lnTo>
                      <a:pt x="0" y="18"/>
                    </a:lnTo>
                    <a:lnTo>
                      <a:pt x="43" y="42"/>
                    </a:lnTo>
                    <a:lnTo>
                      <a:pt x="4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24" name="Freeform 298"/>
              <p:cNvSpPr>
                <a:spLocks/>
              </p:cNvSpPr>
              <p:nvPr/>
            </p:nvSpPr>
            <p:spPr bwMode="auto">
              <a:xfrm>
                <a:off x="2339" y="1788"/>
                <a:ext cx="6" cy="6"/>
              </a:xfrm>
              <a:custGeom>
                <a:avLst/>
                <a:gdLst>
                  <a:gd name="T0" fmla="*/ 0 w 17"/>
                  <a:gd name="T1" fmla="*/ 1 h 18"/>
                  <a:gd name="T2" fmla="*/ 0 w 17"/>
                  <a:gd name="T3" fmla="*/ 1 h 18"/>
                  <a:gd name="T4" fmla="*/ 0 w 17"/>
                  <a:gd name="T5" fmla="*/ 0 h 18"/>
                  <a:gd name="T6" fmla="*/ 1 w 17"/>
                  <a:gd name="T7" fmla="*/ 0 h 18"/>
                  <a:gd name="T8" fmla="*/ 0 w 17"/>
                  <a:gd name="T9" fmla="*/ 0 h 18"/>
                  <a:gd name="T10" fmla="*/ 0 w 17"/>
                  <a:gd name="T11" fmla="*/ 1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8"/>
                  <a:gd name="T20" fmla="*/ 17 w 1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8">
                    <a:moveTo>
                      <a:pt x="0" y="18"/>
                    </a:moveTo>
                    <a:lnTo>
                      <a:pt x="6" y="18"/>
                    </a:lnTo>
                    <a:lnTo>
                      <a:pt x="11" y="13"/>
                    </a:lnTo>
                    <a:lnTo>
                      <a:pt x="17" y="6"/>
                    </a:lnTo>
                    <a:lnTo>
                      <a:pt x="1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25" name="Freeform 299"/>
              <p:cNvSpPr>
                <a:spLocks/>
              </p:cNvSpPr>
              <p:nvPr/>
            </p:nvSpPr>
            <p:spPr bwMode="auto">
              <a:xfrm>
                <a:off x="2409" y="1931"/>
                <a:ext cx="6" cy="6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0 h 18"/>
                  <a:gd name="T4" fmla="*/ 0 w 17"/>
                  <a:gd name="T5" fmla="*/ 0 h 18"/>
                  <a:gd name="T6" fmla="*/ 0 w 17"/>
                  <a:gd name="T7" fmla="*/ 1 h 18"/>
                  <a:gd name="T8" fmla="*/ 1 w 17"/>
                  <a:gd name="T9" fmla="*/ 1 h 18"/>
                  <a:gd name="T10" fmla="*/ 0 w 17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8"/>
                  <a:gd name="T20" fmla="*/ 17 w 1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8">
                    <a:moveTo>
                      <a:pt x="5" y="0"/>
                    </a:moveTo>
                    <a:lnTo>
                      <a:pt x="0" y="5"/>
                    </a:lnTo>
                    <a:lnTo>
                      <a:pt x="5" y="11"/>
                    </a:lnTo>
                    <a:lnTo>
                      <a:pt x="11" y="18"/>
                    </a:lnTo>
                    <a:lnTo>
                      <a:pt x="17" y="1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26" name="Freeform 300"/>
              <p:cNvSpPr>
                <a:spLocks/>
              </p:cNvSpPr>
              <p:nvPr/>
            </p:nvSpPr>
            <p:spPr bwMode="auto">
              <a:xfrm>
                <a:off x="2411" y="1923"/>
                <a:ext cx="18" cy="14"/>
              </a:xfrm>
              <a:custGeom>
                <a:avLst/>
                <a:gdLst>
                  <a:gd name="T0" fmla="*/ 2 w 55"/>
                  <a:gd name="T1" fmla="*/ 0 h 43"/>
                  <a:gd name="T2" fmla="*/ 2 w 55"/>
                  <a:gd name="T3" fmla="*/ 0 h 43"/>
                  <a:gd name="T4" fmla="*/ 0 w 55"/>
                  <a:gd name="T5" fmla="*/ 1 h 43"/>
                  <a:gd name="T6" fmla="*/ 0 w 55"/>
                  <a:gd name="T7" fmla="*/ 2 h 43"/>
                  <a:gd name="T8" fmla="*/ 2 w 55"/>
                  <a:gd name="T9" fmla="*/ 1 h 43"/>
                  <a:gd name="T10" fmla="*/ 2 w 55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43"/>
                  <a:gd name="T20" fmla="*/ 55 w 55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43">
                    <a:moveTo>
                      <a:pt x="49" y="6"/>
                    </a:moveTo>
                    <a:lnTo>
                      <a:pt x="43" y="0"/>
                    </a:lnTo>
                    <a:lnTo>
                      <a:pt x="0" y="25"/>
                    </a:lnTo>
                    <a:lnTo>
                      <a:pt x="12" y="43"/>
                    </a:lnTo>
                    <a:lnTo>
                      <a:pt x="55" y="19"/>
                    </a:lnTo>
                    <a:lnTo>
                      <a:pt x="4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27" name="Freeform 301"/>
              <p:cNvSpPr>
                <a:spLocks/>
              </p:cNvSpPr>
              <p:nvPr/>
            </p:nvSpPr>
            <p:spPr bwMode="auto">
              <a:xfrm>
                <a:off x="2425" y="1923"/>
                <a:ext cx="6" cy="6"/>
              </a:xfrm>
              <a:custGeom>
                <a:avLst/>
                <a:gdLst>
                  <a:gd name="T0" fmla="*/ 0 w 17"/>
                  <a:gd name="T1" fmla="*/ 1 h 19"/>
                  <a:gd name="T2" fmla="*/ 1 w 17"/>
                  <a:gd name="T3" fmla="*/ 0 h 19"/>
                  <a:gd name="T4" fmla="*/ 1 w 17"/>
                  <a:gd name="T5" fmla="*/ 0 h 19"/>
                  <a:gd name="T6" fmla="*/ 0 w 17"/>
                  <a:gd name="T7" fmla="*/ 0 h 19"/>
                  <a:gd name="T8" fmla="*/ 0 w 17"/>
                  <a:gd name="T9" fmla="*/ 0 h 19"/>
                  <a:gd name="T10" fmla="*/ 0 w 17"/>
                  <a:gd name="T11" fmla="*/ 1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9"/>
                  <a:gd name="T20" fmla="*/ 17 w 17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9">
                    <a:moveTo>
                      <a:pt x="12" y="19"/>
                    </a:moveTo>
                    <a:lnTo>
                      <a:pt x="17" y="13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28" name="Freeform 302"/>
              <p:cNvSpPr>
                <a:spLocks/>
              </p:cNvSpPr>
              <p:nvPr/>
            </p:nvSpPr>
            <p:spPr bwMode="auto">
              <a:xfrm>
                <a:off x="2409" y="1714"/>
                <a:ext cx="6" cy="6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0 h 18"/>
                  <a:gd name="T4" fmla="*/ 0 w 17"/>
                  <a:gd name="T5" fmla="*/ 0 h 18"/>
                  <a:gd name="T6" fmla="*/ 0 w 17"/>
                  <a:gd name="T7" fmla="*/ 1 h 18"/>
                  <a:gd name="T8" fmla="*/ 1 w 17"/>
                  <a:gd name="T9" fmla="*/ 1 h 18"/>
                  <a:gd name="T10" fmla="*/ 0 w 17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8"/>
                  <a:gd name="T20" fmla="*/ 17 w 1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8">
                    <a:moveTo>
                      <a:pt x="5" y="0"/>
                    </a:moveTo>
                    <a:lnTo>
                      <a:pt x="0" y="7"/>
                    </a:lnTo>
                    <a:lnTo>
                      <a:pt x="5" y="13"/>
                    </a:lnTo>
                    <a:lnTo>
                      <a:pt x="11" y="18"/>
                    </a:lnTo>
                    <a:lnTo>
                      <a:pt x="17" y="1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29" name="Freeform 303"/>
              <p:cNvSpPr>
                <a:spLocks/>
              </p:cNvSpPr>
              <p:nvPr/>
            </p:nvSpPr>
            <p:spPr bwMode="auto">
              <a:xfrm>
                <a:off x="2411" y="1706"/>
                <a:ext cx="18" cy="14"/>
              </a:xfrm>
              <a:custGeom>
                <a:avLst/>
                <a:gdLst>
                  <a:gd name="T0" fmla="*/ 2 w 55"/>
                  <a:gd name="T1" fmla="*/ 0 h 41"/>
                  <a:gd name="T2" fmla="*/ 2 w 55"/>
                  <a:gd name="T3" fmla="*/ 0 h 41"/>
                  <a:gd name="T4" fmla="*/ 0 w 55"/>
                  <a:gd name="T5" fmla="*/ 1 h 41"/>
                  <a:gd name="T6" fmla="*/ 0 w 55"/>
                  <a:gd name="T7" fmla="*/ 2 h 41"/>
                  <a:gd name="T8" fmla="*/ 2 w 55"/>
                  <a:gd name="T9" fmla="*/ 1 h 41"/>
                  <a:gd name="T10" fmla="*/ 2 w 55"/>
                  <a:gd name="T11" fmla="*/ 0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41"/>
                  <a:gd name="T20" fmla="*/ 55 w 55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41">
                    <a:moveTo>
                      <a:pt x="49" y="6"/>
                    </a:moveTo>
                    <a:lnTo>
                      <a:pt x="43" y="0"/>
                    </a:lnTo>
                    <a:lnTo>
                      <a:pt x="0" y="23"/>
                    </a:lnTo>
                    <a:lnTo>
                      <a:pt x="12" y="41"/>
                    </a:lnTo>
                    <a:lnTo>
                      <a:pt x="55" y="17"/>
                    </a:lnTo>
                    <a:lnTo>
                      <a:pt x="4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30" name="Freeform 304"/>
              <p:cNvSpPr>
                <a:spLocks/>
              </p:cNvSpPr>
              <p:nvPr/>
            </p:nvSpPr>
            <p:spPr bwMode="auto">
              <a:xfrm>
                <a:off x="2425" y="1706"/>
                <a:ext cx="6" cy="6"/>
              </a:xfrm>
              <a:custGeom>
                <a:avLst/>
                <a:gdLst>
                  <a:gd name="T0" fmla="*/ 0 w 17"/>
                  <a:gd name="T1" fmla="*/ 1 h 17"/>
                  <a:gd name="T2" fmla="*/ 1 w 17"/>
                  <a:gd name="T3" fmla="*/ 0 h 17"/>
                  <a:gd name="T4" fmla="*/ 1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1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12" y="17"/>
                    </a:moveTo>
                    <a:lnTo>
                      <a:pt x="17" y="11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31" name="Freeform 305"/>
              <p:cNvSpPr>
                <a:spLocks/>
              </p:cNvSpPr>
              <p:nvPr/>
            </p:nvSpPr>
            <p:spPr bwMode="auto">
              <a:xfrm>
                <a:off x="2423" y="1925"/>
                <a:ext cx="8" cy="4"/>
              </a:xfrm>
              <a:custGeom>
                <a:avLst/>
                <a:gdLst>
                  <a:gd name="T0" fmla="*/ 0 w 24"/>
                  <a:gd name="T1" fmla="*/ 0 h 13"/>
                  <a:gd name="T2" fmla="*/ 0 w 24"/>
                  <a:gd name="T3" fmla="*/ 0 h 13"/>
                  <a:gd name="T4" fmla="*/ 0 w 24"/>
                  <a:gd name="T5" fmla="*/ 0 h 13"/>
                  <a:gd name="T6" fmla="*/ 1 w 24"/>
                  <a:gd name="T7" fmla="*/ 0 h 13"/>
                  <a:gd name="T8" fmla="*/ 1 w 24"/>
                  <a:gd name="T9" fmla="*/ 0 h 13"/>
                  <a:gd name="T10" fmla="*/ 0 w 2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3"/>
                  <a:gd name="T20" fmla="*/ 24 w 2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3">
                    <a:moveTo>
                      <a:pt x="0" y="0"/>
                    </a:moveTo>
                    <a:lnTo>
                      <a:pt x="7" y="13"/>
                    </a:lnTo>
                    <a:lnTo>
                      <a:pt x="13" y="13"/>
                    </a:lnTo>
                    <a:lnTo>
                      <a:pt x="24" y="13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32" name="Freeform 306"/>
              <p:cNvSpPr>
                <a:spLocks/>
              </p:cNvSpPr>
              <p:nvPr/>
            </p:nvSpPr>
            <p:spPr bwMode="auto">
              <a:xfrm>
                <a:off x="2423" y="1704"/>
                <a:ext cx="8" cy="221"/>
              </a:xfrm>
              <a:custGeom>
                <a:avLst/>
                <a:gdLst>
                  <a:gd name="T0" fmla="*/ 0 w 24"/>
                  <a:gd name="T1" fmla="*/ 1 h 662"/>
                  <a:gd name="T2" fmla="*/ 0 w 24"/>
                  <a:gd name="T3" fmla="*/ 0 h 662"/>
                  <a:gd name="T4" fmla="*/ 0 w 24"/>
                  <a:gd name="T5" fmla="*/ 25 h 662"/>
                  <a:gd name="T6" fmla="*/ 1 w 24"/>
                  <a:gd name="T7" fmla="*/ 25 h 662"/>
                  <a:gd name="T8" fmla="*/ 1 w 24"/>
                  <a:gd name="T9" fmla="*/ 0 h 662"/>
                  <a:gd name="T10" fmla="*/ 1 w 24"/>
                  <a:gd name="T11" fmla="*/ 0 h 662"/>
                  <a:gd name="T12" fmla="*/ 1 w 24"/>
                  <a:gd name="T13" fmla="*/ 0 h 662"/>
                  <a:gd name="T14" fmla="*/ 1 w 24"/>
                  <a:gd name="T15" fmla="*/ 0 h 662"/>
                  <a:gd name="T16" fmla="*/ 0 w 24"/>
                  <a:gd name="T17" fmla="*/ 0 h 662"/>
                  <a:gd name="T18" fmla="*/ 0 w 24"/>
                  <a:gd name="T19" fmla="*/ 0 h 662"/>
                  <a:gd name="T20" fmla="*/ 0 w 24"/>
                  <a:gd name="T21" fmla="*/ 0 h 662"/>
                  <a:gd name="T22" fmla="*/ 0 w 24"/>
                  <a:gd name="T23" fmla="*/ 1 h 6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62"/>
                  <a:gd name="T38" fmla="*/ 24 w 24"/>
                  <a:gd name="T39" fmla="*/ 662 h 66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62">
                    <a:moveTo>
                      <a:pt x="7" y="24"/>
                    </a:moveTo>
                    <a:lnTo>
                      <a:pt x="0" y="13"/>
                    </a:lnTo>
                    <a:lnTo>
                      <a:pt x="0" y="662"/>
                    </a:lnTo>
                    <a:lnTo>
                      <a:pt x="24" y="662"/>
                    </a:lnTo>
                    <a:lnTo>
                      <a:pt x="24" y="13"/>
                    </a:lnTo>
                    <a:lnTo>
                      <a:pt x="19" y="7"/>
                    </a:lnTo>
                    <a:lnTo>
                      <a:pt x="24" y="13"/>
                    </a:lnTo>
                    <a:lnTo>
                      <a:pt x="24" y="7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0" y="13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33" name="Freeform 307"/>
              <p:cNvSpPr>
                <a:spLocks/>
              </p:cNvSpPr>
              <p:nvPr/>
            </p:nvSpPr>
            <p:spPr bwMode="auto">
              <a:xfrm>
                <a:off x="2250" y="1606"/>
                <a:ext cx="179" cy="106"/>
              </a:xfrm>
              <a:custGeom>
                <a:avLst/>
                <a:gdLst>
                  <a:gd name="T0" fmla="*/ 0 w 538"/>
                  <a:gd name="T1" fmla="*/ 0 h 319"/>
                  <a:gd name="T2" fmla="*/ 0 w 538"/>
                  <a:gd name="T3" fmla="*/ 1 h 319"/>
                  <a:gd name="T4" fmla="*/ 19 w 538"/>
                  <a:gd name="T5" fmla="*/ 12 h 319"/>
                  <a:gd name="T6" fmla="*/ 20 w 538"/>
                  <a:gd name="T7" fmla="*/ 11 h 319"/>
                  <a:gd name="T8" fmla="*/ 1 w 538"/>
                  <a:gd name="T9" fmla="*/ 0 h 319"/>
                  <a:gd name="T10" fmla="*/ 0 w 538"/>
                  <a:gd name="T11" fmla="*/ 0 h 3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8"/>
                  <a:gd name="T19" fmla="*/ 0 h 319"/>
                  <a:gd name="T20" fmla="*/ 538 w 538"/>
                  <a:gd name="T21" fmla="*/ 319 h 3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8" h="319">
                    <a:moveTo>
                      <a:pt x="7" y="6"/>
                    </a:moveTo>
                    <a:lnTo>
                      <a:pt x="0" y="19"/>
                    </a:lnTo>
                    <a:lnTo>
                      <a:pt x="526" y="319"/>
                    </a:lnTo>
                    <a:lnTo>
                      <a:pt x="538" y="302"/>
                    </a:lnTo>
                    <a:lnTo>
                      <a:pt x="19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34" name="Freeform 308"/>
              <p:cNvSpPr>
                <a:spLocks/>
              </p:cNvSpPr>
              <p:nvPr/>
            </p:nvSpPr>
            <p:spPr bwMode="auto">
              <a:xfrm>
                <a:off x="2248" y="1606"/>
                <a:ext cx="8" cy="6"/>
              </a:xfrm>
              <a:custGeom>
                <a:avLst/>
                <a:gdLst>
                  <a:gd name="T0" fmla="*/ 1 w 25"/>
                  <a:gd name="T1" fmla="*/ 0 h 19"/>
                  <a:gd name="T2" fmla="*/ 0 w 25"/>
                  <a:gd name="T3" fmla="*/ 0 h 19"/>
                  <a:gd name="T4" fmla="*/ 0 w 25"/>
                  <a:gd name="T5" fmla="*/ 0 h 19"/>
                  <a:gd name="T6" fmla="*/ 0 w 25"/>
                  <a:gd name="T7" fmla="*/ 0 h 19"/>
                  <a:gd name="T8" fmla="*/ 0 w 25"/>
                  <a:gd name="T9" fmla="*/ 1 h 19"/>
                  <a:gd name="T10" fmla="*/ 1 w 2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9"/>
                  <a:gd name="T20" fmla="*/ 25 w 25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9">
                    <a:moveTo>
                      <a:pt x="25" y="0"/>
                    </a:moveTo>
                    <a:lnTo>
                      <a:pt x="13" y="0"/>
                    </a:lnTo>
                    <a:lnTo>
                      <a:pt x="6" y="0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35" name="Freeform 309"/>
              <p:cNvSpPr>
                <a:spLocks/>
              </p:cNvSpPr>
              <p:nvPr/>
            </p:nvSpPr>
            <p:spPr bwMode="auto">
              <a:xfrm>
                <a:off x="2234" y="1614"/>
                <a:ext cx="6" cy="6"/>
              </a:xfrm>
              <a:custGeom>
                <a:avLst/>
                <a:gdLst>
                  <a:gd name="T0" fmla="*/ 0 w 17"/>
                  <a:gd name="T1" fmla="*/ 0 h 19"/>
                  <a:gd name="T2" fmla="*/ 0 w 17"/>
                  <a:gd name="T3" fmla="*/ 0 h 19"/>
                  <a:gd name="T4" fmla="*/ 0 w 17"/>
                  <a:gd name="T5" fmla="*/ 0 h 19"/>
                  <a:gd name="T6" fmla="*/ 0 w 17"/>
                  <a:gd name="T7" fmla="*/ 1 h 19"/>
                  <a:gd name="T8" fmla="*/ 1 w 17"/>
                  <a:gd name="T9" fmla="*/ 1 h 19"/>
                  <a:gd name="T10" fmla="*/ 0 w 17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9"/>
                  <a:gd name="T20" fmla="*/ 17 w 17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9">
                    <a:moveTo>
                      <a:pt x="6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1" y="19"/>
                    </a:lnTo>
                    <a:lnTo>
                      <a:pt x="17" y="1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36" name="Freeform 310"/>
              <p:cNvSpPr>
                <a:spLocks/>
              </p:cNvSpPr>
              <p:nvPr/>
            </p:nvSpPr>
            <p:spPr bwMode="auto">
              <a:xfrm>
                <a:off x="2236" y="1606"/>
                <a:ext cx="20" cy="14"/>
              </a:xfrm>
              <a:custGeom>
                <a:avLst/>
                <a:gdLst>
                  <a:gd name="T0" fmla="*/ 2 w 60"/>
                  <a:gd name="T1" fmla="*/ 0 h 43"/>
                  <a:gd name="T2" fmla="*/ 2 w 60"/>
                  <a:gd name="T3" fmla="*/ 0 h 43"/>
                  <a:gd name="T4" fmla="*/ 0 w 60"/>
                  <a:gd name="T5" fmla="*/ 1 h 43"/>
                  <a:gd name="T6" fmla="*/ 0 w 60"/>
                  <a:gd name="T7" fmla="*/ 2 h 43"/>
                  <a:gd name="T8" fmla="*/ 2 w 60"/>
                  <a:gd name="T9" fmla="*/ 1 h 43"/>
                  <a:gd name="T10" fmla="*/ 2 w 60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43"/>
                  <a:gd name="T20" fmla="*/ 60 w 60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43">
                    <a:moveTo>
                      <a:pt x="48" y="6"/>
                    </a:moveTo>
                    <a:lnTo>
                      <a:pt x="41" y="0"/>
                    </a:lnTo>
                    <a:lnTo>
                      <a:pt x="0" y="24"/>
                    </a:lnTo>
                    <a:lnTo>
                      <a:pt x="11" y="43"/>
                    </a:lnTo>
                    <a:lnTo>
                      <a:pt x="60" y="19"/>
                    </a:lnTo>
                    <a:lnTo>
                      <a:pt x="4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37" name="Freeform 311"/>
              <p:cNvSpPr>
                <a:spLocks/>
              </p:cNvSpPr>
              <p:nvPr/>
            </p:nvSpPr>
            <p:spPr bwMode="auto">
              <a:xfrm>
                <a:off x="2250" y="1606"/>
                <a:ext cx="8" cy="6"/>
              </a:xfrm>
              <a:custGeom>
                <a:avLst/>
                <a:gdLst>
                  <a:gd name="T0" fmla="*/ 1 w 25"/>
                  <a:gd name="T1" fmla="*/ 1 h 19"/>
                  <a:gd name="T2" fmla="*/ 1 w 25"/>
                  <a:gd name="T3" fmla="*/ 0 h 19"/>
                  <a:gd name="T4" fmla="*/ 1 w 25"/>
                  <a:gd name="T5" fmla="*/ 0 h 19"/>
                  <a:gd name="T6" fmla="*/ 0 w 25"/>
                  <a:gd name="T7" fmla="*/ 0 h 19"/>
                  <a:gd name="T8" fmla="*/ 0 w 25"/>
                  <a:gd name="T9" fmla="*/ 0 h 19"/>
                  <a:gd name="T10" fmla="*/ 1 w 25"/>
                  <a:gd name="T11" fmla="*/ 1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9"/>
                  <a:gd name="T20" fmla="*/ 25 w 25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9">
                    <a:moveTo>
                      <a:pt x="19" y="19"/>
                    </a:moveTo>
                    <a:lnTo>
                      <a:pt x="25" y="13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9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38" name="Freeform 312"/>
              <p:cNvSpPr>
                <a:spLocks/>
              </p:cNvSpPr>
              <p:nvPr/>
            </p:nvSpPr>
            <p:spPr bwMode="auto">
              <a:xfrm>
                <a:off x="2409" y="1712"/>
                <a:ext cx="8" cy="4"/>
              </a:xfrm>
              <a:custGeom>
                <a:avLst/>
                <a:gdLst>
                  <a:gd name="T0" fmla="*/ 1 w 24"/>
                  <a:gd name="T1" fmla="*/ 0 h 13"/>
                  <a:gd name="T2" fmla="*/ 1 w 24"/>
                  <a:gd name="T3" fmla="*/ 0 h 13"/>
                  <a:gd name="T4" fmla="*/ 0 w 24"/>
                  <a:gd name="T5" fmla="*/ 0 h 13"/>
                  <a:gd name="T6" fmla="*/ 0 w 24"/>
                  <a:gd name="T7" fmla="*/ 0 h 13"/>
                  <a:gd name="T8" fmla="*/ 0 w 24"/>
                  <a:gd name="T9" fmla="*/ 0 h 13"/>
                  <a:gd name="T10" fmla="*/ 1 w 2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3"/>
                  <a:gd name="T20" fmla="*/ 24 w 2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3">
                    <a:moveTo>
                      <a:pt x="24" y="13"/>
                    </a:moveTo>
                    <a:lnTo>
                      <a:pt x="24" y="6"/>
                    </a:lnTo>
                    <a:lnTo>
                      <a:pt x="11" y="0"/>
                    </a:lnTo>
                    <a:lnTo>
                      <a:pt x="5" y="6"/>
                    </a:lnTo>
                    <a:lnTo>
                      <a:pt x="0" y="13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39" name="Freeform 313"/>
              <p:cNvSpPr>
                <a:spLocks/>
              </p:cNvSpPr>
              <p:nvPr/>
            </p:nvSpPr>
            <p:spPr bwMode="auto">
              <a:xfrm>
                <a:off x="2409" y="1716"/>
                <a:ext cx="8" cy="223"/>
              </a:xfrm>
              <a:custGeom>
                <a:avLst/>
                <a:gdLst>
                  <a:gd name="T0" fmla="*/ 0 w 24"/>
                  <a:gd name="T1" fmla="*/ 25 h 668"/>
                  <a:gd name="T2" fmla="*/ 1 w 24"/>
                  <a:gd name="T3" fmla="*/ 24 h 668"/>
                  <a:gd name="T4" fmla="*/ 1 w 24"/>
                  <a:gd name="T5" fmla="*/ 0 h 668"/>
                  <a:gd name="T6" fmla="*/ 0 w 24"/>
                  <a:gd name="T7" fmla="*/ 0 h 668"/>
                  <a:gd name="T8" fmla="*/ 0 w 24"/>
                  <a:gd name="T9" fmla="*/ 24 h 668"/>
                  <a:gd name="T10" fmla="*/ 1 w 24"/>
                  <a:gd name="T11" fmla="*/ 24 h 668"/>
                  <a:gd name="T12" fmla="*/ 0 w 24"/>
                  <a:gd name="T13" fmla="*/ 24 h 668"/>
                  <a:gd name="T14" fmla="*/ 0 w 24"/>
                  <a:gd name="T15" fmla="*/ 25 h 668"/>
                  <a:gd name="T16" fmla="*/ 0 w 24"/>
                  <a:gd name="T17" fmla="*/ 25 h 668"/>
                  <a:gd name="T18" fmla="*/ 1 w 24"/>
                  <a:gd name="T19" fmla="*/ 25 h 668"/>
                  <a:gd name="T20" fmla="*/ 1 w 24"/>
                  <a:gd name="T21" fmla="*/ 24 h 668"/>
                  <a:gd name="T22" fmla="*/ 0 w 24"/>
                  <a:gd name="T23" fmla="*/ 25 h 6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68"/>
                  <a:gd name="T38" fmla="*/ 24 w 24"/>
                  <a:gd name="T39" fmla="*/ 668 h 6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68">
                    <a:moveTo>
                      <a:pt x="5" y="662"/>
                    </a:moveTo>
                    <a:lnTo>
                      <a:pt x="24" y="655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655"/>
                    </a:lnTo>
                    <a:lnTo>
                      <a:pt x="17" y="644"/>
                    </a:lnTo>
                    <a:lnTo>
                      <a:pt x="0" y="655"/>
                    </a:lnTo>
                    <a:lnTo>
                      <a:pt x="5" y="662"/>
                    </a:lnTo>
                    <a:lnTo>
                      <a:pt x="11" y="668"/>
                    </a:lnTo>
                    <a:lnTo>
                      <a:pt x="24" y="662"/>
                    </a:lnTo>
                    <a:lnTo>
                      <a:pt x="24" y="655"/>
                    </a:lnTo>
                    <a:lnTo>
                      <a:pt x="5" y="6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40" name="Freeform 314"/>
              <p:cNvSpPr>
                <a:spLocks/>
              </p:cNvSpPr>
              <p:nvPr/>
            </p:nvSpPr>
            <p:spPr bwMode="auto">
              <a:xfrm>
                <a:off x="2236" y="1831"/>
                <a:ext cx="179" cy="106"/>
              </a:xfrm>
              <a:custGeom>
                <a:avLst/>
                <a:gdLst>
                  <a:gd name="T0" fmla="*/ 0 w 536"/>
                  <a:gd name="T1" fmla="*/ 0 h 319"/>
                  <a:gd name="T2" fmla="*/ 0 w 536"/>
                  <a:gd name="T3" fmla="*/ 1 h 319"/>
                  <a:gd name="T4" fmla="*/ 19 w 536"/>
                  <a:gd name="T5" fmla="*/ 12 h 319"/>
                  <a:gd name="T6" fmla="*/ 20 w 536"/>
                  <a:gd name="T7" fmla="*/ 11 h 319"/>
                  <a:gd name="T8" fmla="*/ 0 w 536"/>
                  <a:gd name="T9" fmla="*/ 0 h 319"/>
                  <a:gd name="T10" fmla="*/ 0 w 536"/>
                  <a:gd name="T11" fmla="*/ 0 h 3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6"/>
                  <a:gd name="T19" fmla="*/ 0 h 319"/>
                  <a:gd name="T20" fmla="*/ 536 w 536"/>
                  <a:gd name="T21" fmla="*/ 319 h 3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6" h="319">
                    <a:moveTo>
                      <a:pt x="5" y="12"/>
                    </a:moveTo>
                    <a:lnTo>
                      <a:pt x="0" y="17"/>
                    </a:lnTo>
                    <a:lnTo>
                      <a:pt x="524" y="319"/>
                    </a:lnTo>
                    <a:lnTo>
                      <a:pt x="536" y="301"/>
                    </a:lnTo>
                    <a:lnTo>
                      <a:pt x="11" y="0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41" name="Freeform 315"/>
              <p:cNvSpPr>
                <a:spLocks/>
              </p:cNvSpPr>
              <p:nvPr/>
            </p:nvSpPr>
            <p:spPr bwMode="auto">
              <a:xfrm>
                <a:off x="2234" y="1831"/>
                <a:ext cx="6" cy="5"/>
              </a:xfrm>
              <a:custGeom>
                <a:avLst/>
                <a:gdLst>
                  <a:gd name="T0" fmla="*/ 1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1 w 17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17" y="0"/>
                    </a:moveTo>
                    <a:lnTo>
                      <a:pt x="11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42" name="Freeform 316"/>
              <p:cNvSpPr>
                <a:spLocks/>
              </p:cNvSpPr>
              <p:nvPr/>
            </p:nvSpPr>
            <p:spPr bwMode="auto">
              <a:xfrm>
                <a:off x="2234" y="1835"/>
                <a:ext cx="8" cy="3"/>
              </a:xfrm>
              <a:custGeom>
                <a:avLst/>
                <a:gdLst>
                  <a:gd name="T0" fmla="*/ 0 w 24"/>
                  <a:gd name="T1" fmla="*/ 0 h 11"/>
                  <a:gd name="T2" fmla="*/ 0 w 24"/>
                  <a:gd name="T3" fmla="*/ 0 h 11"/>
                  <a:gd name="T4" fmla="*/ 0 w 24"/>
                  <a:gd name="T5" fmla="*/ 0 h 11"/>
                  <a:gd name="T6" fmla="*/ 1 w 24"/>
                  <a:gd name="T7" fmla="*/ 0 h 11"/>
                  <a:gd name="T8" fmla="*/ 1 w 24"/>
                  <a:gd name="T9" fmla="*/ 0 h 11"/>
                  <a:gd name="T10" fmla="*/ 0 w 2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0" y="0"/>
                    </a:moveTo>
                    <a:lnTo>
                      <a:pt x="6" y="5"/>
                    </a:lnTo>
                    <a:lnTo>
                      <a:pt x="11" y="11"/>
                    </a:lnTo>
                    <a:lnTo>
                      <a:pt x="24" y="5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43" name="Freeform 317"/>
              <p:cNvSpPr>
                <a:spLocks/>
              </p:cNvSpPr>
              <p:nvPr/>
            </p:nvSpPr>
            <p:spPr bwMode="auto">
              <a:xfrm>
                <a:off x="2234" y="1612"/>
                <a:ext cx="8" cy="223"/>
              </a:xfrm>
              <a:custGeom>
                <a:avLst/>
                <a:gdLst>
                  <a:gd name="T0" fmla="*/ 1 w 24"/>
                  <a:gd name="T1" fmla="*/ 0 h 668"/>
                  <a:gd name="T2" fmla="*/ 0 w 24"/>
                  <a:gd name="T3" fmla="*/ 0 h 668"/>
                  <a:gd name="T4" fmla="*/ 0 w 24"/>
                  <a:gd name="T5" fmla="*/ 25 h 668"/>
                  <a:gd name="T6" fmla="*/ 1 w 24"/>
                  <a:gd name="T7" fmla="*/ 25 h 668"/>
                  <a:gd name="T8" fmla="*/ 1 w 24"/>
                  <a:gd name="T9" fmla="*/ 0 h 668"/>
                  <a:gd name="T10" fmla="*/ 0 w 24"/>
                  <a:gd name="T11" fmla="*/ 1 h 668"/>
                  <a:gd name="T12" fmla="*/ 1 w 24"/>
                  <a:gd name="T13" fmla="*/ 0 h 668"/>
                  <a:gd name="T14" fmla="*/ 1 w 24"/>
                  <a:gd name="T15" fmla="*/ 0 h 668"/>
                  <a:gd name="T16" fmla="*/ 0 w 24"/>
                  <a:gd name="T17" fmla="*/ 0 h 668"/>
                  <a:gd name="T18" fmla="*/ 0 w 24"/>
                  <a:gd name="T19" fmla="*/ 0 h 668"/>
                  <a:gd name="T20" fmla="*/ 0 w 24"/>
                  <a:gd name="T21" fmla="*/ 0 h 668"/>
                  <a:gd name="T22" fmla="*/ 1 w 24"/>
                  <a:gd name="T23" fmla="*/ 0 h 6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68"/>
                  <a:gd name="T38" fmla="*/ 24 w 24"/>
                  <a:gd name="T39" fmla="*/ 668 h 6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68">
                    <a:moveTo>
                      <a:pt x="17" y="5"/>
                    </a:moveTo>
                    <a:lnTo>
                      <a:pt x="0" y="11"/>
                    </a:lnTo>
                    <a:lnTo>
                      <a:pt x="0" y="668"/>
                    </a:lnTo>
                    <a:lnTo>
                      <a:pt x="24" y="668"/>
                    </a:lnTo>
                    <a:lnTo>
                      <a:pt x="24" y="11"/>
                    </a:lnTo>
                    <a:lnTo>
                      <a:pt x="6" y="24"/>
                    </a:lnTo>
                    <a:lnTo>
                      <a:pt x="24" y="11"/>
                    </a:lnTo>
                    <a:lnTo>
                      <a:pt x="24" y="5"/>
                    </a:lnTo>
                    <a:lnTo>
                      <a:pt x="11" y="0"/>
                    </a:lnTo>
                    <a:lnTo>
                      <a:pt x="6" y="5"/>
                    </a:lnTo>
                    <a:lnTo>
                      <a:pt x="0" y="11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44" name="Freeform 318"/>
              <p:cNvSpPr>
                <a:spLocks/>
              </p:cNvSpPr>
              <p:nvPr/>
            </p:nvSpPr>
            <p:spPr bwMode="auto">
              <a:xfrm>
                <a:off x="2236" y="1614"/>
                <a:ext cx="179" cy="106"/>
              </a:xfrm>
              <a:custGeom>
                <a:avLst/>
                <a:gdLst>
                  <a:gd name="T0" fmla="*/ 20 w 536"/>
                  <a:gd name="T1" fmla="*/ 11 h 319"/>
                  <a:gd name="T2" fmla="*/ 20 w 536"/>
                  <a:gd name="T3" fmla="*/ 11 h 319"/>
                  <a:gd name="T4" fmla="*/ 0 w 536"/>
                  <a:gd name="T5" fmla="*/ 0 h 319"/>
                  <a:gd name="T6" fmla="*/ 0 w 536"/>
                  <a:gd name="T7" fmla="*/ 1 h 319"/>
                  <a:gd name="T8" fmla="*/ 19 w 536"/>
                  <a:gd name="T9" fmla="*/ 12 h 319"/>
                  <a:gd name="T10" fmla="*/ 20 w 536"/>
                  <a:gd name="T11" fmla="*/ 11 h 3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6"/>
                  <a:gd name="T19" fmla="*/ 0 h 319"/>
                  <a:gd name="T20" fmla="*/ 536 w 536"/>
                  <a:gd name="T21" fmla="*/ 319 h 3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6" h="319">
                    <a:moveTo>
                      <a:pt x="530" y="308"/>
                    </a:moveTo>
                    <a:lnTo>
                      <a:pt x="536" y="301"/>
                    </a:lnTo>
                    <a:lnTo>
                      <a:pt x="11" y="0"/>
                    </a:lnTo>
                    <a:lnTo>
                      <a:pt x="0" y="19"/>
                    </a:lnTo>
                    <a:lnTo>
                      <a:pt x="524" y="319"/>
                    </a:lnTo>
                    <a:lnTo>
                      <a:pt x="530" y="3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45" name="Freeform 319"/>
              <p:cNvSpPr>
                <a:spLocks/>
              </p:cNvSpPr>
              <p:nvPr/>
            </p:nvSpPr>
            <p:spPr bwMode="auto">
              <a:xfrm>
                <a:off x="2411" y="1714"/>
                <a:ext cx="6" cy="6"/>
              </a:xfrm>
              <a:custGeom>
                <a:avLst/>
                <a:gdLst>
                  <a:gd name="T0" fmla="*/ 0 w 19"/>
                  <a:gd name="T1" fmla="*/ 1 h 18"/>
                  <a:gd name="T2" fmla="*/ 0 w 19"/>
                  <a:gd name="T3" fmla="*/ 1 h 18"/>
                  <a:gd name="T4" fmla="*/ 1 w 19"/>
                  <a:gd name="T5" fmla="*/ 0 h 18"/>
                  <a:gd name="T6" fmla="*/ 1 w 19"/>
                  <a:gd name="T7" fmla="*/ 0 h 18"/>
                  <a:gd name="T8" fmla="*/ 0 w 19"/>
                  <a:gd name="T9" fmla="*/ 0 h 18"/>
                  <a:gd name="T10" fmla="*/ 0 w 19"/>
                  <a:gd name="T11" fmla="*/ 1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8"/>
                  <a:gd name="T20" fmla="*/ 19 w 19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8">
                    <a:moveTo>
                      <a:pt x="0" y="18"/>
                    </a:moveTo>
                    <a:lnTo>
                      <a:pt x="12" y="18"/>
                    </a:lnTo>
                    <a:lnTo>
                      <a:pt x="19" y="13"/>
                    </a:lnTo>
                    <a:lnTo>
                      <a:pt x="19" y="7"/>
                    </a:lnTo>
                    <a:lnTo>
                      <a:pt x="12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46" name="Freeform 320"/>
              <p:cNvSpPr>
                <a:spLocks/>
              </p:cNvSpPr>
              <p:nvPr/>
            </p:nvSpPr>
            <p:spPr bwMode="auto">
              <a:xfrm>
                <a:off x="2306" y="1793"/>
                <a:ext cx="9" cy="3"/>
              </a:xfrm>
              <a:custGeom>
                <a:avLst/>
                <a:gdLst>
                  <a:gd name="T0" fmla="*/ 0 w 25"/>
                  <a:gd name="T1" fmla="*/ 0 h 11"/>
                  <a:gd name="T2" fmla="*/ 0 w 25"/>
                  <a:gd name="T3" fmla="*/ 0 h 11"/>
                  <a:gd name="T4" fmla="*/ 1 w 25"/>
                  <a:gd name="T5" fmla="*/ 0 h 11"/>
                  <a:gd name="T6" fmla="*/ 1 w 25"/>
                  <a:gd name="T7" fmla="*/ 0 h 11"/>
                  <a:gd name="T8" fmla="*/ 1 w 25"/>
                  <a:gd name="T9" fmla="*/ 0 h 11"/>
                  <a:gd name="T10" fmla="*/ 0 w 2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1"/>
                  <a:gd name="T20" fmla="*/ 25 w 2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1">
                    <a:moveTo>
                      <a:pt x="0" y="0"/>
                    </a:moveTo>
                    <a:lnTo>
                      <a:pt x="6" y="5"/>
                    </a:lnTo>
                    <a:lnTo>
                      <a:pt x="13" y="11"/>
                    </a:lnTo>
                    <a:lnTo>
                      <a:pt x="25" y="5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47" name="Freeform 321"/>
              <p:cNvSpPr>
                <a:spLocks/>
              </p:cNvSpPr>
              <p:nvPr/>
            </p:nvSpPr>
            <p:spPr bwMode="auto">
              <a:xfrm>
                <a:off x="2306" y="1738"/>
                <a:ext cx="9" cy="55"/>
              </a:xfrm>
              <a:custGeom>
                <a:avLst/>
                <a:gdLst>
                  <a:gd name="T0" fmla="*/ 1 w 25"/>
                  <a:gd name="T1" fmla="*/ 0 h 163"/>
                  <a:gd name="T2" fmla="*/ 0 w 25"/>
                  <a:gd name="T3" fmla="*/ 0 h 163"/>
                  <a:gd name="T4" fmla="*/ 0 w 25"/>
                  <a:gd name="T5" fmla="*/ 6 h 163"/>
                  <a:gd name="T6" fmla="*/ 1 w 25"/>
                  <a:gd name="T7" fmla="*/ 6 h 163"/>
                  <a:gd name="T8" fmla="*/ 1 w 25"/>
                  <a:gd name="T9" fmla="*/ 0 h 163"/>
                  <a:gd name="T10" fmla="*/ 0 w 25"/>
                  <a:gd name="T11" fmla="*/ 1 h 163"/>
                  <a:gd name="T12" fmla="*/ 1 w 25"/>
                  <a:gd name="T13" fmla="*/ 0 h 163"/>
                  <a:gd name="T14" fmla="*/ 1 w 25"/>
                  <a:gd name="T15" fmla="*/ 0 h 163"/>
                  <a:gd name="T16" fmla="*/ 1 w 25"/>
                  <a:gd name="T17" fmla="*/ 0 h 163"/>
                  <a:gd name="T18" fmla="*/ 0 w 25"/>
                  <a:gd name="T19" fmla="*/ 0 h 163"/>
                  <a:gd name="T20" fmla="*/ 0 w 25"/>
                  <a:gd name="T21" fmla="*/ 0 h 163"/>
                  <a:gd name="T22" fmla="*/ 1 w 25"/>
                  <a:gd name="T23" fmla="*/ 0 h 1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163"/>
                  <a:gd name="T38" fmla="*/ 25 w 25"/>
                  <a:gd name="T39" fmla="*/ 163 h 16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163">
                    <a:moveTo>
                      <a:pt x="19" y="0"/>
                    </a:moveTo>
                    <a:lnTo>
                      <a:pt x="0" y="11"/>
                    </a:lnTo>
                    <a:lnTo>
                      <a:pt x="0" y="163"/>
                    </a:lnTo>
                    <a:lnTo>
                      <a:pt x="25" y="163"/>
                    </a:lnTo>
                    <a:lnTo>
                      <a:pt x="25" y="11"/>
                    </a:lnTo>
                    <a:lnTo>
                      <a:pt x="6" y="18"/>
                    </a:lnTo>
                    <a:lnTo>
                      <a:pt x="25" y="11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48" name="Freeform 322"/>
              <p:cNvSpPr>
                <a:spLocks/>
              </p:cNvSpPr>
              <p:nvPr/>
            </p:nvSpPr>
            <p:spPr bwMode="auto">
              <a:xfrm>
                <a:off x="2308" y="1738"/>
                <a:ext cx="37" cy="22"/>
              </a:xfrm>
              <a:custGeom>
                <a:avLst/>
                <a:gdLst>
                  <a:gd name="T0" fmla="*/ 4 w 109"/>
                  <a:gd name="T1" fmla="*/ 2 h 65"/>
                  <a:gd name="T2" fmla="*/ 4 w 109"/>
                  <a:gd name="T3" fmla="*/ 2 h 65"/>
                  <a:gd name="T4" fmla="*/ 0 w 109"/>
                  <a:gd name="T5" fmla="*/ 0 h 65"/>
                  <a:gd name="T6" fmla="*/ 0 w 109"/>
                  <a:gd name="T7" fmla="*/ 1 h 65"/>
                  <a:gd name="T8" fmla="*/ 4 w 109"/>
                  <a:gd name="T9" fmla="*/ 2 h 65"/>
                  <a:gd name="T10" fmla="*/ 3 w 109"/>
                  <a:gd name="T11" fmla="*/ 2 h 65"/>
                  <a:gd name="T12" fmla="*/ 4 w 109"/>
                  <a:gd name="T13" fmla="*/ 2 h 65"/>
                  <a:gd name="T14" fmla="*/ 4 w 109"/>
                  <a:gd name="T15" fmla="*/ 2 h 65"/>
                  <a:gd name="T16" fmla="*/ 4 w 109"/>
                  <a:gd name="T17" fmla="*/ 2 h 65"/>
                  <a:gd name="T18" fmla="*/ 4 w 109"/>
                  <a:gd name="T19" fmla="*/ 2 h 65"/>
                  <a:gd name="T20" fmla="*/ 4 w 109"/>
                  <a:gd name="T21" fmla="*/ 2 h 65"/>
                  <a:gd name="T22" fmla="*/ 4 w 109"/>
                  <a:gd name="T23" fmla="*/ 2 h 6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9"/>
                  <a:gd name="T37" fmla="*/ 0 h 65"/>
                  <a:gd name="T38" fmla="*/ 109 w 109"/>
                  <a:gd name="T39" fmla="*/ 65 h 6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9" h="65">
                    <a:moveTo>
                      <a:pt x="109" y="60"/>
                    </a:moveTo>
                    <a:lnTo>
                      <a:pt x="103" y="48"/>
                    </a:lnTo>
                    <a:lnTo>
                      <a:pt x="13" y="0"/>
                    </a:lnTo>
                    <a:lnTo>
                      <a:pt x="0" y="18"/>
                    </a:lnTo>
                    <a:lnTo>
                      <a:pt x="92" y="65"/>
                    </a:lnTo>
                    <a:lnTo>
                      <a:pt x="85" y="60"/>
                    </a:lnTo>
                    <a:lnTo>
                      <a:pt x="92" y="65"/>
                    </a:lnTo>
                    <a:lnTo>
                      <a:pt x="98" y="65"/>
                    </a:lnTo>
                    <a:lnTo>
                      <a:pt x="103" y="60"/>
                    </a:lnTo>
                    <a:lnTo>
                      <a:pt x="109" y="54"/>
                    </a:lnTo>
                    <a:lnTo>
                      <a:pt x="103" y="48"/>
                    </a:lnTo>
                    <a:lnTo>
                      <a:pt x="109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49" name="Freeform 323"/>
              <p:cNvSpPr>
                <a:spLocks/>
              </p:cNvSpPr>
              <p:nvPr/>
            </p:nvSpPr>
            <p:spPr bwMode="auto">
              <a:xfrm>
                <a:off x="2337" y="1758"/>
                <a:ext cx="8" cy="55"/>
              </a:xfrm>
              <a:custGeom>
                <a:avLst/>
                <a:gdLst>
                  <a:gd name="T0" fmla="*/ 0 w 24"/>
                  <a:gd name="T1" fmla="*/ 6 h 163"/>
                  <a:gd name="T2" fmla="*/ 1 w 24"/>
                  <a:gd name="T3" fmla="*/ 6 h 163"/>
                  <a:gd name="T4" fmla="*/ 1 w 24"/>
                  <a:gd name="T5" fmla="*/ 0 h 163"/>
                  <a:gd name="T6" fmla="*/ 0 w 24"/>
                  <a:gd name="T7" fmla="*/ 0 h 163"/>
                  <a:gd name="T8" fmla="*/ 0 w 24"/>
                  <a:gd name="T9" fmla="*/ 6 h 163"/>
                  <a:gd name="T10" fmla="*/ 1 w 24"/>
                  <a:gd name="T11" fmla="*/ 6 h 163"/>
                  <a:gd name="T12" fmla="*/ 0 w 24"/>
                  <a:gd name="T13" fmla="*/ 6 h 163"/>
                  <a:gd name="T14" fmla="*/ 0 w 24"/>
                  <a:gd name="T15" fmla="*/ 6 h 163"/>
                  <a:gd name="T16" fmla="*/ 0 w 24"/>
                  <a:gd name="T17" fmla="*/ 6 h 163"/>
                  <a:gd name="T18" fmla="*/ 1 w 24"/>
                  <a:gd name="T19" fmla="*/ 6 h 163"/>
                  <a:gd name="T20" fmla="*/ 1 w 24"/>
                  <a:gd name="T21" fmla="*/ 6 h 163"/>
                  <a:gd name="T22" fmla="*/ 0 w 24"/>
                  <a:gd name="T23" fmla="*/ 6 h 1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163"/>
                  <a:gd name="T38" fmla="*/ 24 w 24"/>
                  <a:gd name="T39" fmla="*/ 163 h 16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163">
                    <a:moveTo>
                      <a:pt x="7" y="163"/>
                    </a:moveTo>
                    <a:lnTo>
                      <a:pt x="24" y="15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50"/>
                    </a:lnTo>
                    <a:lnTo>
                      <a:pt x="18" y="144"/>
                    </a:lnTo>
                    <a:lnTo>
                      <a:pt x="0" y="150"/>
                    </a:lnTo>
                    <a:lnTo>
                      <a:pt x="0" y="163"/>
                    </a:lnTo>
                    <a:lnTo>
                      <a:pt x="13" y="163"/>
                    </a:lnTo>
                    <a:lnTo>
                      <a:pt x="18" y="163"/>
                    </a:lnTo>
                    <a:lnTo>
                      <a:pt x="24" y="150"/>
                    </a:lnTo>
                    <a:lnTo>
                      <a:pt x="7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50" name="Freeform 324"/>
              <p:cNvSpPr>
                <a:spLocks/>
              </p:cNvSpPr>
              <p:nvPr/>
            </p:nvSpPr>
            <p:spPr bwMode="auto">
              <a:xfrm>
                <a:off x="2308" y="1788"/>
                <a:ext cx="35" cy="25"/>
              </a:xfrm>
              <a:custGeom>
                <a:avLst/>
                <a:gdLst>
                  <a:gd name="T0" fmla="*/ 0 w 103"/>
                  <a:gd name="T1" fmla="*/ 0 h 73"/>
                  <a:gd name="T2" fmla="*/ 0 w 103"/>
                  <a:gd name="T3" fmla="*/ 1 h 73"/>
                  <a:gd name="T4" fmla="*/ 4 w 103"/>
                  <a:gd name="T5" fmla="*/ 3 h 73"/>
                  <a:gd name="T6" fmla="*/ 4 w 103"/>
                  <a:gd name="T7" fmla="*/ 2 h 73"/>
                  <a:gd name="T8" fmla="*/ 0 w 103"/>
                  <a:gd name="T9" fmla="*/ 0 h 73"/>
                  <a:gd name="T10" fmla="*/ 0 w 103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3"/>
                  <a:gd name="T19" fmla="*/ 0 h 73"/>
                  <a:gd name="T20" fmla="*/ 103 w 103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3" h="73">
                    <a:moveTo>
                      <a:pt x="7" y="13"/>
                    </a:moveTo>
                    <a:lnTo>
                      <a:pt x="0" y="18"/>
                    </a:lnTo>
                    <a:lnTo>
                      <a:pt x="92" y="73"/>
                    </a:lnTo>
                    <a:lnTo>
                      <a:pt x="103" y="54"/>
                    </a:lnTo>
                    <a:lnTo>
                      <a:pt x="13" y="0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51" name="Freeform 325"/>
              <p:cNvSpPr>
                <a:spLocks/>
              </p:cNvSpPr>
              <p:nvPr/>
            </p:nvSpPr>
            <p:spPr bwMode="auto">
              <a:xfrm>
                <a:off x="2306" y="1788"/>
                <a:ext cx="7" cy="6"/>
              </a:xfrm>
              <a:custGeom>
                <a:avLst/>
                <a:gdLst>
                  <a:gd name="T0" fmla="*/ 1 w 19"/>
                  <a:gd name="T1" fmla="*/ 0 h 18"/>
                  <a:gd name="T2" fmla="*/ 1 w 19"/>
                  <a:gd name="T3" fmla="*/ 0 h 18"/>
                  <a:gd name="T4" fmla="*/ 0 w 19"/>
                  <a:gd name="T5" fmla="*/ 0 h 18"/>
                  <a:gd name="T6" fmla="*/ 0 w 19"/>
                  <a:gd name="T7" fmla="*/ 0 h 18"/>
                  <a:gd name="T8" fmla="*/ 0 w 19"/>
                  <a:gd name="T9" fmla="*/ 1 h 18"/>
                  <a:gd name="T10" fmla="*/ 1 w 19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8"/>
                  <a:gd name="T20" fmla="*/ 19 w 19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8">
                    <a:moveTo>
                      <a:pt x="19" y="0"/>
                    </a:moveTo>
                    <a:lnTo>
                      <a:pt x="13" y="0"/>
                    </a:lnTo>
                    <a:lnTo>
                      <a:pt x="6" y="6"/>
                    </a:lnTo>
                    <a:lnTo>
                      <a:pt x="0" y="13"/>
                    </a:lnTo>
                    <a:lnTo>
                      <a:pt x="6" y="1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52" name="Freeform 326"/>
              <p:cNvSpPr>
                <a:spLocks/>
              </p:cNvSpPr>
              <p:nvPr/>
            </p:nvSpPr>
            <p:spPr bwMode="auto">
              <a:xfrm>
                <a:off x="2409" y="1933"/>
                <a:ext cx="8" cy="4"/>
              </a:xfrm>
              <a:custGeom>
                <a:avLst/>
                <a:gdLst>
                  <a:gd name="T0" fmla="*/ 0 w 24"/>
                  <a:gd name="T1" fmla="*/ 0 h 13"/>
                  <a:gd name="T2" fmla="*/ 0 w 24"/>
                  <a:gd name="T3" fmla="*/ 0 h 13"/>
                  <a:gd name="T4" fmla="*/ 0 w 24"/>
                  <a:gd name="T5" fmla="*/ 0 h 13"/>
                  <a:gd name="T6" fmla="*/ 1 w 24"/>
                  <a:gd name="T7" fmla="*/ 0 h 13"/>
                  <a:gd name="T8" fmla="*/ 1 w 24"/>
                  <a:gd name="T9" fmla="*/ 0 h 13"/>
                  <a:gd name="T10" fmla="*/ 0 w 2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3"/>
                  <a:gd name="T20" fmla="*/ 24 w 2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3">
                    <a:moveTo>
                      <a:pt x="0" y="0"/>
                    </a:moveTo>
                    <a:lnTo>
                      <a:pt x="5" y="13"/>
                    </a:lnTo>
                    <a:lnTo>
                      <a:pt x="11" y="13"/>
                    </a:lnTo>
                    <a:lnTo>
                      <a:pt x="24" y="13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53" name="Freeform 327"/>
              <p:cNvSpPr>
                <a:spLocks/>
              </p:cNvSpPr>
              <p:nvPr/>
            </p:nvSpPr>
            <p:spPr bwMode="auto">
              <a:xfrm>
                <a:off x="2409" y="1716"/>
                <a:ext cx="8" cy="217"/>
              </a:xfrm>
              <a:custGeom>
                <a:avLst/>
                <a:gdLst>
                  <a:gd name="T0" fmla="*/ 0 w 24"/>
                  <a:gd name="T1" fmla="*/ 0 h 649"/>
                  <a:gd name="T2" fmla="*/ 0 w 24"/>
                  <a:gd name="T3" fmla="*/ 0 h 649"/>
                  <a:gd name="T4" fmla="*/ 0 w 24"/>
                  <a:gd name="T5" fmla="*/ 24 h 649"/>
                  <a:gd name="T6" fmla="*/ 1 w 24"/>
                  <a:gd name="T7" fmla="*/ 24 h 649"/>
                  <a:gd name="T8" fmla="*/ 1 w 24"/>
                  <a:gd name="T9" fmla="*/ 0 h 649"/>
                  <a:gd name="T10" fmla="*/ 0 w 24"/>
                  <a:gd name="T11" fmla="*/ 0 h 6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649"/>
                  <a:gd name="T20" fmla="*/ 24 w 24"/>
                  <a:gd name="T21" fmla="*/ 649 h 6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649">
                    <a:moveTo>
                      <a:pt x="11" y="0"/>
                    </a:moveTo>
                    <a:lnTo>
                      <a:pt x="0" y="0"/>
                    </a:lnTo>
                    <a:lnTo>
                      <a:pt x="0" y="649"/>
                    </a:lnTo>
                    <a:lnTo>
                      <a:pt x="24" y="649"/>
                    </a:lnTo>
                    <a:lnTo>
                      <a:pt x="2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54" name="Freeform 328"/>
              <p:cNvSpPr>
                <a:spLocks/>
              </p:cNvSpPr>
              <p:nvPr/>
            </p:nvSpPr>
            <p:spPr bwMode="auto">
              <a:xfrm>
                <a:off x="2409" y="1712"/>
                <a:ext cx="8" cy="4"/>
              </a:xfrm>
              <a:custGeom>
                <a:avLst/>
                <a:gdLst>
                  <a:gd name="T0" fmla="*/ 1 w 24"/>
                  <a:gd name="T1" fmla="*/ 0 h 13"/>
                  <a:gd name="T2" fmla="*/ 1 w 24"/>
                  <a:gd name="T3" fmla="*/ 0 h 13"/>
                  <a:gd name="T4" fmla="*/ 0 w 24"/>
                  <a:gd name="T5" fmla="*/ 0 h 13"/>
                  <a:gd name="T6" fmla="*/ 0 w 24"/>
                  <a:gd name="T7" fmla="*/ 0 h 13"/>
                  <a:gd name="T8" fmla="*/ 0 w 24"/>
                  <a:gd name="T9" fmla="*/ 0 h 13"/>
                  <a:gd name="T10" fmla="*/ 1 w 2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3"/>
                  <a:gd name="T20" fmla="*/ 24 w 2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3">
                    <a:moveTo>
                      <a:pt x="24" y="13"/>
                    </a:moveTo>
                    <a:lnTo>
                      <a:pt x="24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13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55" name="Freeform 329"/>
              <p:cNvSpPr>
                <a:spLocks/>
              </p:cNvSpPr>
              <p:nvPr/>
            </p:nvSpPr>
            <p:spPr bwMode="auto">
              <a:xfrm>
                <a:off x="1854" y="1736"/>
                <a:ext cx="412" cy="311"/>
              </a:xfrm>
              <a:custGeom>
                <a:avLst/>
                <a:gdLst>
                  <a:gd name="T0" fmla="*/ 44 w 1237"/>
                  <a:gd name="T1" fmla="*/ 0 h 933"/>
                  <a:gd name="T2" fmla="*/ 46 w 1237"/>
                  <a:gd name="T3" fmla="*/ 1 h 933"/>
                  <a:gd name="T4" fmla="*/ 0 w 1237"/>
                  <a:gd name="T5" fmla="*/ 35 h 933"/>
                  <a:gd name="T6" fmla="*/ 44 w 1237"/>
                  <a:gd name="T7" fmla="*/ 0 h 9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7"/>
                  <a:gd name="T13" fmla="*/ 0 h 933"/>
                  <a:gd name="T14" fmla="*/ 1237 w 1237"/>
                  <a:gd name="T15" fmla="*/ 933 h 9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7" h="933">
                    <a:moveTo>
                      <a:pt x="1182" y="0"/>
                    </a:moveTo>
                    <a:lnTo>
                      <a:pt x="1237" y="30"/>
                    </a:lnTo>
                    <a:lnTo>
                      <a:pt x="0" y="933"/>
                    </a:lnTo>
                    <a:lnTo>
                      <a:pt x="1182" y="0"/>
                    </a:lnTo>
                    <a:close/>
                  </a:path>
                </a:pathLst>
              </a:custGeom>
              <a:solidFill>
                <a:srgbClr val="B2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56" name="Freeform 330"/>
              <p:cNvSpPr>
                <a:spLocks/>
              </p:cNvSpPr>
              <p:nvPr/>
            </p:nvSpPr>
            <p:spPr bwMode="auto">
              <a:xfrm>
                <a:off x="1854" y="1740"/>
                <a:ext cx="419" cy="307"/>
              </a:xfrm>
              <a:custGeom>
                <a:avLst/>
                <a:gdLst>
                  <a:gd name="T0" fmla="*/ 45 w 1256"/>
                  <a:gd name="T1" fmla="*/ 0 h 922"/>
                  <a:gd name="T2" fmla="*/ 45 w 1256"/>
                  <a:gd name="T3" fmla="*/ 0 h 922"/>
                  <a:gd name="T4" fmla="*/ 46 w 1256"/>
                  <a:gd name="T5" fmla="*/ 0 h 922"/>
                  <a:gd name="T6" fmla="*/ 46 w 1256"/>
                  <a:gd name="T7" fmla="*/ 1 h 922"/>
                  <a:gd name="T8" fmla="*/ 47 w 1256"/>
                  <a:gd name="T9" fmla="*/ 1 h 922"/>
                  <a:gd name="T10" fmla="*/ 44 w 1256"/>
                  <a:gd name="T11" fmla="*/ 3 h 922"/>
                  <a:gd name="T12" fmla="*/ 41 w 1256"/>
                  <a:gd name="T13" fmla="*/ 5 h 922"/>
                  <a:gd name="T14" fmla="*/ 38 w 1256"/>
                  <a:gd name="T15" fmla="*/ 7 h 922"/>
                  <a:gd name="T16" fmla="*/ 35 w 1256"/>
                  <a:gd name="T17" fmla="*/ 9 h 922"/>
                  <a:gd name="T18" fmla="*/ 32 w 1256"/>
                  <a:gd name="T19" fmla="*/ 11 h 922"/>
                  <a:gd name="T20" fmla="*/ 29 w 1256"/>
                  <a:gd name="T21" fmla="*/ 13 h 922"/>
                  <a:gd name="T22" fmla="*/ 26 w 1256"/>
                  <a:gd name="T23" fmla="*/ 15 h 922"/>
                  <a:gd name="T24" fmla="*/ 23 w 1256"/>
                  <a:gd name="T25" fmla="*/ 18 h 922"/>
                  <a:gd name="T26" fmla="*/ 20 w 1256"/>
                  <a:gd name="T27" fmla="*/ 20 h 922"/>
                  <a:gd name="T28" fmla="*/ 17 w 1256"/>
                  <a:gd name="T29" fmla="*/ 22 h 922"/>
                  <a:gd name="T30" fmla="*/ 15 w 1256"/>
                  <a:gd name="T31" fmla="*/ 24 h 922"/>
                  <a:gd name="T32" fmla="*/ 12 w 1256"/>
                  <a:gd name="T33" fmla="*/ 26 h 922"/>
                  <a:gd name="T34" fmla="*/ 9 w 1256"/>
                  <a:gd name="T35" fmla="*/ 28 h 922"/>
                  <a:gd name="T36" fmla="*/ 6 w 1256"/>
                  <a:gd name="T37" fmla="*/ 30 h 922"/>
                  <a:gd name="T38" fmla="*/ 3 w 1256"/>
                  <a:gd name="T39" fmla="*/ 32 h 922"/>
                  <a:gd name="T40" fmla="*/ 0 w 1256"/>
                  <a:gd name="T41" fmla="*/ 34 h 922"/>
                  <a:gd name="T42" fmla="*/ 3 w 1256"/>
                  <a:gd name="T43" fmla="*/ 32 h 922"/>
                  <a:gd name="T44" fmla="*/ 6 w 1256"/>
                  <a:gd name="T45" fmla="*/ 30 h 922"/>
                  <a:gd name="T46" fmla="*/ 8 w 1256"/>
                  <a:gd name="T47" fmla="*/ 28 h 922"/>
                  <a:gd name="T48" fmla="*/ 11 w 1256"/>
                  <a:gd name="T49" fmla="*/ 26 h 922"/>
                  <a:gd name="T50" fmla="*/ 14 w 1256"/>
                  <a:gd name="T51" fmla="*/ 23 h 922"/>
                  <a:gd name="T52" fmla="*/ 17 w 1256"/>
                  <a:gd name="T53" fmla="*/ 21 h 922"/>
                  <a:gd name="T54" fmla="*/ 19 w 1256"/>
                  <a:gd name="T55" fmla="*/ 19 h 922"/>
                  <a:gd name="T56" fmla="*/ 22 w 1256"/>
                  <a:gd name="T57" fmla="*/ 17 h 922"/>
                  <a:gd name="T58" fmla="*/ 25 w 1256"/>
                  <a:gd name="T59" fmla="*/ 15 h 922"/>
                  <a:gd name="T60" fmla="*/ 28 w 1256"/>
                  <a:gd name="T61" fmla="*/ 13 h 922"/>
                  <a:gd name="T62" fmla="*/ 31 w 1256"/>
                  <a:gd name="T63" fmla="*/ 11 h 922"/>
                  <a:gd name="T64" fmla="*/ 33 w 1256"/>
                  <a:gd name="T65" fmla="*/ 8 h 922"/>
                  <a:gd name="T66" fmla="*/ 36 w 1256"/>
                  <a:gd name="T67" fmla="*/ 6 h 922"/>
                  <a:gd name="T68" fmla="*/ 39 w 1256"/>
                  <a:gd name="T69" fmla="*/ 4 h 922"/>
                  <a:gd name="T70" fmla="*/ 42 w 1256"/>
                  <a:gd name="T71" fmla="*/ 2 h 922"/>
                  <a:gd name="T72" fmla="*/ 45 w 1256"/>
                  <a:gd name="T73" fmla="*/ 0 h 9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56"/>
                  <a:gd name="T112" fmla="*/ 0 h 922"/>
                  <a:gd name="T113" fmla="*/ 1256 w 1256"/>
                  <a:gd name="T114" fmla="*/ 922 h 9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56" h="922">
                    <a:moveTo>
                      <a:pt x="1201" y="0"/>
                    </a:moveTo>
                    <a:lnTo>
                      <a:pt x="1213" y="6"/>
                    </a:lnTo>
                    <a:lnTo>
                      <a:pt x="1231" y="13"/>
                    </a:lnTo>
                    <a:lnTo>
                      <a:pt x="1243" y="19"/>
                    </a:lnTo>
                    <a:lnTo>
                      <a:pt x="1256" y="25"/>
                    </a:lnTo>
                    <a:lnTo>
                      <a:pt x="1177" y="85"/>
                    </a:lnTo>
                    <a:lnTo>
                      <a:pt x="1098" y="139"/>
                    </a:lnTo>
                    <a:lnTo>
                      <a:pt x="1021" y="194"/>
                    </a:lnTo>
                    <a:lnTo>
                      <a:pt x="942" y="248"/>
                    </a:lnTo>
                    <a:lnTo>
                      <a:pt x="863" y="308"/>
                    </a:lnTo>
                    <a:lnTo>
                      <a:pt x="784" y="362"/>
                    </a:lnTo>
                    <a:lnTo>
                      <a:pt x="707" y="417"/>
                    </a:lnTo>
                    <a:lnTo>
                      <a:pt x="628" y="477"/>
                    </a:lnTo>
                    <a:lnTo>
                      <a:pt x="549" y="530"/>
                    </a:lnTo>
                    <a:lnTo>
                      <a:pt x="472" y="584"/>
                    </a:lnTo>
                    <a:lnTo>
                      <a:pt x="393" y="638"/>
                    </a:lnTo>
                    <a:lnTo>
                      <a:pt x="314" y="698"/>
                    </a:lnTo>
                    <a:lnTo>
                      <a:pt x="235" y="753"/>
                    </a:lnTo>
                    <a:lnTo>
                      <a:pt x="158" y="807"/>
                    </a:lnTo>
                    <a:lnTo>
                      <a:pt x="85" y="867"/>
                    </a:lnTo>
                    <a:lnTo>
                      <a:pt x="0" y="922"/>
                    </a:lnTo>
                    <a:lnTo>
                      <a:pt x="79" y="861"/>
                    </a:lnTo>
                    <a:lnTo>
                      <a:pt x="151" y="801"/>
                    </a:lnTo>
                    <a:lnTo>
                      <a:pt x="224" y="747"/>
                    </a:lnTo>
                    <a:lnTo>
                      <a:pt x="302" y="693"/>
                    </a:lnTo>
                    <a:lnTo>
                      <a:pt x="374" y="633"/>
                    </a:lnTo>
                    <a:lnTo>
                      <a:pt x="453" y="573"/>
                    </a:lnTo>
                    <a:lnTo>
                      <a:pt x="525" y="518"/>
                    </a:lnTo>
                    <a:lnTo>
                      <a:pt x="603" y="458"/>
                    </a:lnTo>
                    <a:lnTo>
                      <a:pt x="677" y="404"/>
                    </a:lnTo>
                    <a:lnTo>
                      <a:pt x="748" y="344"/>
                    </a:lnTo>
                    <a:lnTo>
                      <a:pt x="827" y="289"/>
                    </a:lnTo>
                    <a:lnTo>
                      <a:pt x="899" y="229"/>
                    </a:lnTo>
                    <a:lnTo>
                      <a:pt x="978" y="169"/>
                    </a:lnTo>
                    <a:lnTo>
                      <a:pt x="1051" y="115"/>
                    </a:lnTo>
                    <a:lnTo>
                      <a:pt x="1128" y="55"/>
                    </a:lnTo>
                    <a:lnTo>
                      <a:pt x="1201" y="0"/>
                    </a:lnTo>
                    <a:close/>
                  </a:path>
                </a:pathLst>
              </a:custGeom>
              <a:solidFill>
                <a:srgbClr val="78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57" name="Freeform 331"/>
              <p:cNvSpPr>
                <a:spLocks/>
              </p:cNvSpPr>
              <p:nvPr/>
            </p:nvSpPr>
            <p:spPr bwMode="auto">
              <a:xfrm>
                <a:off x="1854" y="1744"/>
                <a:ext cx="424" cy="303"/>
              </a:xfrm>
              <a:custGeom>
                <a:avLst/>
                <a:gdLst>
                  <a:gd name="T0" fmla="*/ 45 w 1273"/>
                  <a:gd name="T1" fmla="*/ 0 h 909"/>
                  <a:gd name="T2" fmla="*/ 46 w 1273"/>
                  <a:gd name="T3" fmla="*/ 0 h 909"/>
                  <a:gd name="T4" fmla="*/ 46 w 1273"/>
                  <a:gd name="T5" fmla="*/ 0 h 909"/>
                  <a:gd name="T6" fmla="*/ 47 w 1273"/>
                  <a:gd name="T7" fmla="*/ 1 h 909"/>
                  <a:gd name="T8" fmla="*/ 47 w 1273"/>
                  <a:gd name="T9" fmla="*/ 1 h 909"/>
                  <a:gd name="T10" fmla="*/ 44 w 1273"/>
                  <a:gd name="T11" fmla="*/ 3 h 909"/>
                  <a:gd name="T12" fmla="*/ 41 w 1273"/>
                  <a:gd name="T13" fmla="*/ 5 h 909"/>
                  <a:gd name="T14" fmla="*/ 38 w 1273"/>
                  <a:gd name="T15" fmla="*/ 7 h 909"/>
                  <a:gd name="T16" fmla="*/ 35 w 1273"/>
                  <a:gd name="T17" fmla="*/ 9 h 909"/>
                  <a:gd name="T18" fmla="*/ 32 w 1273"/>
                  <a:gd name="T19" fmla="*/ 11 h 909"/>
                  <a:gd name="T20" fmla="*/ 29 w 1273"/>
                  <a:gd name="T21" fmla="*/ 13 h 909"/>
                  <a:gd name="T22" fmla="*/ 27 w 1273"/>
                  <a:gd name="T23" fmla="*/ 15 h 909"/>
                  <a:gd name="T24" fmla="*/ 24 w 1273"/>
                  <a:gd name="T25" fmla="*/ 17 h 909"/>
                  <a:gd name="T26" fmla="*/ 21 w 1273"/>
                  <a:gd name="T27" fmla="*/ 19 h 909"/>
                  <a:gd name="T28" fmla="*/ 18 w 1273"/>
                  <a:gd name="T29" fmla="*/ 21 h 909"/>
                  <a:gd name="T30" fmla="*/ 15 w 1273"/>
                  <a:gd name="T31" fmla="*/ 23 h 909"/>
                  <a:gd name="T32" fmla="*/ 12 w 1273"/>
                  <a:gd name="T33" fmla="*/ 25 h 909"/>
                  <a:gd name="T34" fmla="*/ 9 w 1273"/>
                  <a:gd name="T35" fmla="*/ 27 h 909"/>
                  <a:gd name="T36" fmla="*/ 6 w 1273"/>
                  <a:gd name="T37" fmla="*/ 29 h 909"/>
                  <a:gd name="T38" fmla="*/ 3 w 1273"/>
                  <a:gd name="T39" fmla="*/ 32 h 909"/>
                  <a:gd name="T40" fmla="*/ 0 w 1273"/>
                  <a:gd name="T41" fmla="*/ 34 h 909"/>
                  <a:gd name="T42" fmla="*/ 3 w 1273"/>
                  <a:gd name="T43" fmla="*/ 31 h 909"/>
                  <a:gd name="T44" fmla="*/ 6 w 1273"/>
                  <a:gd name="T45" fmla="*/ 29 h 909"/>
                  <a:gd name="T46" fmla="*/ 8 w 1273"/>
                  <a:gd name="T47" fmla="*/ 27 h 909"/>
                  <a:gd name="T48" fmla="*/ 11 w 1273"/>
                  <a:gd name="T49" fmla="*/ 25 h 909"/>
                  <a:gd name="T50" fmla="*/ 14 w 1273"/>
                  <a:gd name="T51" fmla="*/ 23 h 909"/>
                  <a:gd name="T52" fmla="*/ 17 w 1273"/>
                  <a:gd name="T53" fmla="*/ 21 h 909"/>
                  <a:gd name="T54" fmla="*/ 20 w 1273"/>
                  <a:gd name="T55" fmla="*/ 19 h 909"/>
                  <a:gd name="T56" fmla="*/ 23 w 1273"/>
                  <a:gd name="T57" fmla="*/ 17 h 909"/>
                  <a:gd name="T58" fmla="*/ 25 w 1273"/>
                  <a:gd name="T59" fmla="*/ 15 h 909"/>
                  <a:gd name="T60" fmla="*/ 28 w 1273"/>
                  <a:gd name="T61" fmla="*/ 12 h 909"/>
                  <a:gd name="T62" fmla="*/ 31 w 1273"/>
                  <a:gd name="T63" fmla="*/ 10 h 909"/>
                  <a:gd name="T64" fmla="*/ 34 w 1273"/>
                  <a:gd name="T65" fmla="*/ 8 h 909"/>
                  <a:gd name="T66" fmla="*/ 37 w 1273"/>
                  <a:gd name="T67" fmla="*/ 6 h 909"/>
                  <a:gd name="T68" fmla="*/ 40 w 1273"/>
                  <a:gd name="T69" fmla="*/ 4 h 909"/>
                  <a:gd name="T70" fmla="*/ 42 w 1273"/>
                  <a:gd name="T71" fmla="*/ 2 h 909"/>
                  <a:gd name="T72" fmla="*/ 45 w 1273"/>
                  <a:gd name="T73" fmla="*/ 0 h 90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73"/>
                  <a:gd name="T112" fmla="*/ 0 h 909"/>
                  <a:gd name="T113" fmla="*/ 1273 w 1273"/>
                  <a:gd name="T114" fmla="*/ 909 h 90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73" h="909">
                    <a:moveTo>
                      <a:pt x="1225" y="0"/>
                    </a:moveTo>
                    <a:lnTo>
                      <a:pt x="1237" y="6"/>
                    </a:lnTo>
                    <a:lnTo>
                      <a:pt x="1248" y="12"/>
                    </a:lnTo>
                    <a:lnTo>
                      <a:pt x="1261" y="17"/>
                    </a:lnTo>
                    <a:lnTo>
                      <a:pt x="1273" y="23"/>
                    </a:lnTo>
                    <a:lnTo>
                      <a:pt x="1195" y="83"/>
                    </a:lnTo>
                    <a:lnTo>
                      <a:pt x="1117" y="138"/>
                    </a:lnTo>
                    <a:lnTo>
                      <a:pt x="1038" y="192"/>
                    </a:lnTo>
                    <a:lnTo>
                      <a:pt x="953" y="246"/>
                    </a:lnTo>
                    <a:lnTo>
                      <a:pt x="876" y="301"/>
                    </a:lnTo>
                    <a:lnTo>
                      <a:pt x="797" y="355"/>
                    </a:lnTo>
                    <a:lnTo>
                      <a:pt x="718" y="409"/>
                    </a:lnTo>
                    <a:lnTo>
                      <a:pt x="639" y="469"/>
                    </a:lnTo>
                    <a:lnTo>
                      <a:pt x="555" y="524"/>
                    </a:lnTo>
                    <a:lnTo>
                      <a:pt x="477" y="578"/>
                    </a:lnTo>
                    <a:lnTo>
                      <a:pt x="398" y="631"/>
                    </a:lnTo>
                    <a:lnTo>
                      <a:pt x="320" y="685"/>
                    </a:lnTo>
                    <a:lnTo>
                      <a:pt x="242" y="740"/>
                    </a:lnTo>
                    <a:lnTo>
                      <a:pt x="163" y="794"/>
                    </a:lnTo>
                    <a:lnTo>
                      <a:pt x="85" y="854"/>
                    </a:lnTo>
                    <a:lnTo>
                      <a:pt x="0" y="909"/>
                    </a:lnTo>
                    <a:lnTo>
                      <a:pt x="79" y="848"/>
                    </a:lnTo>
                    <a:lnTo>
                      <a:pt x="158" y="794"/>
                    </a:lnTo>
                    <a:lnTo>
                      <a:pt x="229" y="734"/>
                    </a:lnTo>
                    <a:lnTo>
                      <a:pt x="308" y="680"/>
                    </a:lnTo>
                    <a:lnTo>
                      <a:pt x="380" y="620"/>
                    </a:lnTo>
                    <a:lnTo>
                      <a:pt x="459" y="565"/>
                    </a:lnTo>
                    <a:lnTo>
                      <a:pt x="538" y="511"/>
                    </a:lnTo>
                    <a:lnTo>
                      <a:pt x="609" y="451"/>
                    </a:lnTo>
                    <a:lnTo>
                      <a:pt x="688" y="396"/>
                    </a:lnTo>
                    <a:lnTo>
                      <a:pt x="761" y="336"/>
                    </a:lnTo>
                    <a:lnTo>
                      <a:pt x="838" y="282"/>
                    </a:lnTo>
                    <a:lnTo>
                      <a:pt x="917" y="222"/>
                    </a:lnTo>
                    <a:lnTo>
                      <a:pt x="989" y="168"/>
                    </a:lnTo>
                    <a:lnTo>
                      <a:pt x="1068" y="115"/>
                    </a:lnTo>
                    <a:lnTo>
                      <a:pt x="1147" y="53"/>
                    </a:lnTo>
                    <a:lnTo>
                      <a:pt x="1225" y="0"/>
                    </a:lnTo>
                    <a:close/>
                  </a:path>
                </a:pathLst>
              </a:custGeom>
              <a:solidFill>
                <a:srgbClr val="38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58" name="Freeform 332"/>
              <p:cNvSpPr>
                <a:spLocks/>
              </p:cNvSpPr>
              <p:nvPr/>
            </p:nvSpPr>
            <p:spPr bwMode="auto">
              <a:xfrm>
                <a:off x="1854" y="1748"/>
                <a:ext cx="430" cy="299"/>
              </a:xfrm>
              <a:custGeom>
                <a:avLst/>
                <a:gdLst>
                  <a:gd name="T0" fmla="*/ 46 w 1291"/>
                  <a:gd name="T1" fmla="*/ 0 h 897"/>
                  <a:gd name="T2" fmla="*/ 46 w 1291"/>
                  <a:gd name="T3" fmla="*/ 0 h 897"/>
                  <a:gd name="T4" fmla="*/ 47 w 1291"/>
                  <a:gd name="T5" fmla="*/ 0 h 897"/>
                  <a:gd name="T6" fmla="*/ 47 w 1291"/>
                  <a:gd name="T7" fmla="*/ 1 h 897"/>
                  <a:gd name="T8" fmla="*/ 48 w 1291"/>
                  <a:gd name="T9" fmla="*/ 1 h 897"/>
                  <a:gd name="T10" fmla="*/ 45 w 1291"/>
                  <a:gd name="T11" fmla="*/ 3 h 897"/>
                  <a:gd name="T12" fmla="*/ 42 w 1291"/>
                  <a:gd name="T13" fmla="*/ 5 h 897"/>
                  <a:gd name="T14" fmla="*/ 39 w 1291"/>
                  <a:gd name="T15" fmla="*/ 7 h 897"/>
                  <a:gd name="T16" fmla="*/ 36 w 1291"/>
                  <a:gd name="T17" fmla="*/ 9 h 897"/>
                  <a:gd name="T18" fmla="*/ 33 w 1291"/>
                  <a:gd name="T19" fmla="*/ 11 h 897"/>
                  <a:gd name="T20" fmla="*/ 30 w 1291"/>
                  <a:gd name="T21" fmla="*/ 13 h 897"/>
                  <a:gd name="T22" fmla="*/ 27 w 1291"/>
                  <a:gd name="T23" fmla="*/ 15 h 897"/>
                  <a:gd name="T24" fmla="*/ 24 w 1291"/>
                  <a:gd name="T25" fmla="*/ 17 h 897"/>
                  <a:gd name="T26" fmla="*/ 21 w 1291"/>
                  <a:gd name="T27" fmla="*/ 19 h 897"/>
                  <a:gd name="T28" fmla="*/ 18 w 1291"/>
                  <a:gd name="T29" fmla="*/ 21 h 897"/>
                  <a:gd name="T30" fmla="*/ 15 w 1291"/>
                  <a:gd name="T31" fmla="*/ 23 h 897"/>
                  <a:gd name="T32" fmla="*/ 12 w 1291"/>
                  <a:gd name="T33" fmla="*/ 25 h 897"/>
                  <a:gd name="T34" fmla="*/ 9 w 1291"/>
                  <a:gd name="T35" fmla="*/ 27 h 897"/>
                  <a:gd name="T36" fmla="*/ 6 w 1291"/>
                  <a:gd name="T37" fmla="*/ 29 h 897"/>
                  <a:gd name="T38" fmla="*/ 3 w 1291"/>
                  <a:gd name="T39" fmla="*/ 31 h 897"/>
                  <a:gd name="T40" fmla="*/ 0 w 1291"/>
                  <a:gd name="T41" fmla="*/ 33 h 897"/>
                  <a:gd name="T42" fmla="*/ 3 w 1291"/>
                  <a:gd name="T43" fmla="*/ 31 h 897"/>
                  <a:gd name="T44" fmla="*/ 6 w 1291"/>
                  <a:gd name="T45" fmla="*/ 29 h 897"/>
                  <a:gd name="T46" fmla="*/ 9 w 1291"/>
                  <a:gd name="T47" fmla="*/ 27 h 897"/>
                  <a:gd name="T48" fmla="*/ 12 w 1291"/>
                  <a:gd name="T49" fmla="*/ 25 h 897"/>
                  <a:gd name="T50" fmla="*/ 14 w 1291"/>
                  <a:gd name="T51" fmla="*/ 23 h 897"/>
                  <a:gd name="T52" fmla="*/ 17 w 1291"/>
                  <a:gd name="T53" fmla="*/ 21 h 897"/>
                  <a:gd name="T54" fmla="*/ 20 w 1291"/>
                  <a:gd name="T55" fmla="*/ 19 h 897"/>
                  <a:gd name="T56" fmla="*/ 23 w 1291"/>
                  <a:gd name="T57" fmla="*/ 16 h 897"/>
                  <a:gd name="T58" fmla="*/ 26 w 1291"/>
                  <a:gd name="T59" fmla="*/ 15 h 897"/>
                  <a:gd name="T60" fmla="*/ 29 w 1291"/>
                  <a:gd name="T61" fmla="*/ 12 h 897"/>
                  <a:gd name="T62" fmla="*/ 32 w 1291"/>
                  <a:gd name="T63" fmla="*/ 10 h 897"/>
                  <a:gd name="T64" fmla="*/ 34 w 1291"/>
                  <a:gd name="T65" fmla="*/ 8 h 897"/>
                  <a:gd name="T66" fmla="*/ 37 w 1291"/>
                  <a:gd name="T67" fmla="*/ 6 h 897"/>
                  <a:gd name="T68" fmla="*/ 40 w 1291"/>
                  <a:gd name="T69" fmla="*/ 4 h 897"/>
                  <a:gd name="T70" fmla="*/ 43 w 1291"/>
                  <a:gd name="T71" fmla="*/ 2 h 897"/>
                  <a:gd name="T72" fmla="*/ 46 w 1291"/>
                  <a:gd name="T73" fmla="*/ 0 h 8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91"/>
                  <a:gd name="T112" fmla="*/ 0 h 897"/>
                  <a:gd name="T113" fmla="*/ 1291 w 1291"/>
                  <a:gd name="T114" fmla="*/ 897 h 89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91" h="897">
                    <a:moveTo>
                      <a:pt x="1243" y="0"/>
                    </a:moveTo>
                    <a:lnTo>
                      <a:pt x="1256" y="5"/>
                    </a:lnTo>
                    <a:lnTo>
                      <a:pt x="1267" y="11"/>
                    </a:lnTo>
                    <a:lnTo>
                      <a:pt x="1280" y="18"/>
                    </a:lnTo>
                    <a:lnTo>
                      <a:pt x="1291" y="24"/>
                    </a:lnTo>
                    <a:lnTo>
                      <a:pt x="1213" y="84"/>
                    </a:lnTo>
                    <a:lnTo>
                      <a:pt x="1128" y="133"/>
                    </a:lnTo>
                    <a:lnTo>
                      <a:pt x="1051" y="186"/>
                    </a:lnTo>
                    <a:lnTo>
                      <a:pt x="972" y="247"/>
                    </a:lnTo>
                    <a:lnTo>
                      <a:pt x="893" y="300"/>
                    </a:lnTo>
                    <a:lnTo>
                      <a:pt x="808" y="349"/>
                    </a:lnTo>
                    <a:lnTo>
                      <a:pt x="731" y="403"/>
                    </a:lnTo>
                    <a:lnTo>
                      <a:pt x="652" y="463"/>
                    </a:lnTo>
                    <a:lnTo>
                      <a:pt x="568" y="518"/>
                    </a:lnTo>
                    <a:lnTo>
                      <a:pt x="489" y="572"/>
                    </a:lnTo>
                    <a:lnTo>
                      <a:pt x="404" y="619"/>
                    </a:lnTo>
                    <a:lnTo>
                      <a:pt x="327" y="681"/>
                    </a:lnTo>
                    <a:lnTo>
                      <a:pt x="242" y="733"/>
                    </a:lnTo>
                    <a:lnTo>
                      <a:pt x="163" y="788"/>
                    </a:lnTo>
                    <a:lnTo>
                      <a:pt x="85" y="842"/>
                    </a:lnTo>
                    <a:lnTo>
                      <a:pt x="0" y="897"/>
                    </a:lnTo>
                    <a:lnTo>
                      <a:pt x="79" y="842"/>
                    </a:lnTo>
                    <a:lnTo>
                      <a:pt x="158" y="782"/>
                    </a:lnTo>
                    <a:lnTo>
                      <a:pt x="235" y="728"/>
                    </a:lnTo>
                    <a:lnTo>
                      <a:pt x="314" y="673"/>
                    </a:lnTo>
                    <a:lnTo>
                      <a:pt x="387" y="613"/>
                    </a:lnTo>
                    <a:lnTo>
                      <a:pt x="464" y="559"/>
                    </a:lnTo>
                    <a:lnTo>
                      <a:pt x="543" y="505"/>
                    </a:lnTo>
                    <a:lnTo>
                      <a:pt x="622" y="445"/>
                    </a:lnTo>
                    <a:lnTo>
                      <a:pt x="699" y="392"/>
                    </a:lnTo>
                    <a:lnTo>
                      <a:pt x="778" y="337"/>
                    </a:lnTo>
                    <a:lnTo>
                      <a:pt x="857" y="277"/>
                    </a:lnTo>
                    <a:lnTo>
                      <a:pt x="929" y="223"/>
                    </a:lnTo>
                    <a:lnTo>
                      <a:pt x="1008" y="169"/>
                    </a:lnTo>
                    <a:lnTo>
                      <a:pt x="1086" y="108"/>
                    </a:lnTo>
                    <a:lnTo>
                      <a:pt x="1165" y="54"/>
                    </a:lnTo>
                    <a:lnTo>
                      <a:pt x="1243" y="0"/>
                    </a:lnTo>
                    <a:close/>
                  </a:path>
                </a:pathLst>
              </a:custGeom>
              <a:solidFill>
                <a:srgbClr val="000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59" name="Freeform 333"/>
              <p:cNvSpPr>
                <a:spLocks/>
              </p:cNvSpPr>
              <p:nvPr/>
            </p:nvSpPr>
            <p:spPr bwMode="auto">
              <a:xfrm>
                <a:off x="1854" y="1750"/>
                <a:ext cx="439" cy="297"/>
              </a:xfrm>
              <a:custGeom>
                <a:avLst/>
                <a:gdLst>
                  <a:gd name="T0" fmla="*/ 47 w 1316"/>
                  <a:gd name="T1" fmla="*/ 0 h 892"/>
                  <a:gd name="T2" fmla="*/ 47 w 1316"/>
                  <a:gd name="T3" fmla="*/ 0 h 892"/>
                  <a:gd name="T4" fmla="*/ 48 w 1316"/>
                  <a:gd name="T5" fmla="*/ 0 h 892"/>
                  <a:gd name="T6" fmla="*/ 48 w 1316"/>
                  <a:gd name="T7" fmla="*/ 1 h 892"/>
                  <a:gd name="T8" fmla="*/ 49 w 1316"/>
                  <a:gd name="T9" fmla="*/ 1 h 892"/>
                  <a:gd name="T10" fmla="*/ 46 w 1316"/>
                  <a:gd name="T11" fmla="*/ 3 h 892"/>
                  <a:gd name="T12" fmla="*/ 43 w 1316"/>
                  <a:gd name="T13" fmla="*/ 5 h 892"/>
                  <a:gd name="T14" fmla="*/ 40 w 1316"/>
                  <a:gd name="T15" fmla="*/ 7 h 892"/>
                  <a:gd name="T16" fmla="*/ 36 w 1316"/>
                  <a:gd name="T17" fmla="*/ 9 h 892"/>
                  <a:gd name="T18" fmla="*/ 34 w 1316"/>
                  <a:gd name="T19" fmla="*/ 11 h 892"/>
                  <a:gd name="T20" fmla="*/ 30 w 1316"/>
                  <a:gd name="T21" fmla="*/ 13 h 892"/>
                  <a:gd name="T22" fmla="*/ 28 w 1316"/>
                  <a:gd name="T23" fmla="*/ 15 h 892"/>
                  <a:gd name="T24" fmla="*/ 24 w 1316"/>
                  <a:gd name="T25" fmla="*/ 17 h 892"/>
                  <a:gd name="T26" fmla="*/ 21 w 1316"/>
                  <a:gd name="T27" fmla="*/ 19 h 892"/>
                  <a:gd name="T28" fmla="*/ 18 w 1316"/>
                  <a:gd name="T29" fmla="*/ 21 h 892"/>
                  <a:gd name="T30" fmla="*/ 15 w 1316"/>
                  <a:gd name="T31" fmla="*/ 23 h 892"/>
                  <a:gd name="T32" fmla="*/ 12 w 1316"/>
                  <a:gd name="T33" fmla="*/ 25 h 892"/>
                  <a:gd name="T34" fmla="*/ 9 w 1316"/>
                  <a:gd name="T35" fmla="*/ 27 h 892"/>
                  <a:gd name="T36" fmla="*/ 6 w 1316"/>
                  <a:gd name="T37" fmla="*/ 29 h 892"/>
                  <a:gd name="T38" fmla="*/ 3 w 1316"/>
                  <a:gd name="T39" fmla="*/ 31 h 892"/>
                  <a:gd name="T40" fmla="*/ 0 w 1316"/>
                  <a:gd name="T41" fmla="*/ 33 h 892"/>
                  <a:gd name="T42" fmla="*/ 3 w 1316"/>
                  <a:gd name="T43" fmla="*/ 31 h 892"/>
                  <a:gd name="T44" fmla="*/ 6 w 1316"/>
                  <a:gd name="T45" fmla="*/ 29 h 892"/>
                  <a:gd name="T46" fmla="*/ 9 w 1316"/>
                  <a:gd name="T47" fmla="*/ 27 h 892"/>
                  <a:gd name="T48" fmla="*/ 12 w 1316"/>
                  <a:gd name="T49" fmla="*/ 25 h 892"/>
                  <a:gd name="T50" fmla="*/ 15 w 1316"/>
                  <a:gd name="T51" fmla="*/ 23 h 892"/>
                  <a:gd name="T52" fmla="*/ 18 w 1316"/>
                  <a:gd name="T53" fmla="*/ 20 h 892"/>
                  <a:gd name="T54" fmla="*/ 21 w 1316"/>
                  <a:gd name="T55" fmla="*/ 18 h 892"/>
                  <a:gd name="T56" fmla="*/ 23 w 1316"/>
                  <a:gd name="T57" fmla="*/ 17 h 892"/>
                  <a:gd name="T58" fmla="*/ 26 w 1316"/>
                  <a:gd name="T59" fmla="*/ 15 h 892"/>
                  <a:gd name="T60" fmla="*/ 29 w 1316"/>
                  <a:gd name="T61" fmla="*/ 13 h 892"/>
                  <a:gd name="T62" fmla="*/ 32 w 1316"/>
                  <a:gd name="T63" fmla="*/ 10 h 892"/>
                  <a:gd name="T64" fmla="*/ 35 w 1316"/>
                  <a:gd name="T65" fmla="*/ 8 h 892"/>
                  <a:gd name="T66" fmla="*/ 38 w 1316"/>
                  <a:gd name="T67" fmla="*/ 6 h 892"/>
                  <a:gd name="T68" fmla="*/ 41 w 1316"/>
                  <a:gd name="T69" fmla="*/ 4 h 892"/>
                  <a:gd name="T70" fmla="*/ 44 w 1316"/>
                  <a:gd name="T71" fmla="*/ 2 h 892"/>
                  <a:gd name="T72" fmla="*/ 47 w 1316"/>
                  <a:gd name="T73" fmla="*/ 0 h 89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16"/>
                  <a:gd name="T112" fmla="*/ 0 h 892"/>
                  <a:gd name="T113" fmla="*/ 1316 w 1316"/>
                  <a:gd name="T114" fmla="*/ 892 h 89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16" h="892">
                    <a:moveTo>
                      <a:pt x="1261" y="0"/>
                    </a:moveTo>
                    <a:lnTo>
                      <a:pt x="1273" y="6"/>
                    </a:lnTo>
                    <a:lnTo>
                      <a:pt x="1291" y="13"/>
                    </a:lnTo>
                    <a:lnTo>
                      <a:pt x="1303" y="25"/>
                    </a:lnTo>
                    <a:lnTo>
                      <a:pt x="1316" y="30"/>
                    </a:lnTo>
                    <a:lnTo>
                      <a:pt x="1231" y="85"/>
                    </a:lnTo>
                    <a:lnTo>
                      <a:pt x="1147" y="139"/>
                    </a:lnTo>
                    <a:lnTo>
                      <a:pt x="1068" y="188"/>
                    </a:lnTo>
                    <a:lnTo>
                      <a:pt x="983" y="248"/>
                    </a:lnTo>
                    <a:lnTo>
                      <a:pt x="906" y="302"/>
                    </a:lnTo>
                    <a:lnTo>
                      <a:pt x="821" y="349"/>
                    </a:lnTo>
                    <a:lnTo>
                      <a:pt x="742" y="404"/>
                    </a:lnTo>
                    <a:lnTo>
                      <a:pt x="658" y="458"/>
                    </a:lnTo>
                    <a:lnTo>
                      <a:pt x="573" y="513"/>
                    </a:lnTo>
                    <a:lnTo>
                      <a:pt x="495" y="567"/>
                    </a:lnTo>
                    <a:lnTo>
                      <a:pt x="410" y="621"/>
                    </a:lnTo>
                    <a:lnTo>
                      <a:pt x="333" y="676"/>
                    </a:lnTo>
                    <a:lnTo>
                      <a:pt x="248" y="728"/>
                    </a:lnTo>
                    <a:lnTo>
                      <a:pt x="169" y="783"/>
                    </a:lnTo>
                    <a:lnTo>
                      <a:pt x="85" y="837"/>
                    </a:lnTo>
                    <a:lnTo>
                      <a:pt x="0" y="892"/>
                    </a:lnTo>
                    <a:lnTo>
                      <a:pt x="85" y="837"/>
                    </a:lnTo>
                    <a:lnTo>
                      <a:pt x="158" y="777"/>
                    </a:lnTo>
                    <a:lnTo>
                      <a:pt x="235" y="723"/>
                    </a:lnTo>
                    <a:lnTo>
                      <a:pt x="320" y="668"/>
                    </a:lnTo>
                    <a:lnTo>
                      <a:pt x="393" y="614"/>
                    </a:lnTo>
                    <a:lnTo>
                      <a:pt x="477" y="554"/>
                    </a:lnTo>
                    <a:lnTo>
                      <a:pt x="555" y="500"/>
                    </a:lnTo>
                    <a:lnTo>
                      <a:pt x="634" y="447"/>
                    </a:lnTo>
                    <a:lnTo>
                      <a:pt x="712" y="392"/>
                    </a:lnTo>
                    <a:lnTo>
                      <a:pt x="791" y="338"/>
                    </a:lnTo>
                    <a:lnTo>
                      <a:pt x="869" y="278"/>
                    </a:lnTo>
                    <a:lnTo>
                      <a:pt x="947" y="224"/>
                    </a:lnTo>
                    <a:lnTo>
                      <a:pt x="1026" y="169"/>
                    </a:lnTo>
                    <a:lnTo>
                      <a:pt x="1104" y="115"/>
                    </a:lnTo>
                    <a:lnTo>
                      <a:pt x="1182" y="61"/>
                    </a:lnTo>
                    <a:lnTo>
                      <a:pt x="1261" y="0"/>
                    </a:lnTo>
                    <a:close/>
                  </a:path>
                </a:pathLst>
              </a:custGeom>
              <a:solidFill>
                <a:srgbClr val="0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60" name="Freeform 334"/>
              <p:cNvSpPr>
                <a:spLocks/>
              </p:cNvSpPr>
              <p:nvPr/>
            </p:nvSpPr>
            <p:spPr bwMode="auto">
              <a:xfrm>
                <a:off x="1854" y="1754"/>
                <a:ext cx="444" cy="293"/>
              </a:xfrm>
              <a:custGeom>
                <a:avLst/>
                <a:gdLst>
                  <a:gd name="T0" fmla="*/ 47 w 1333"/>
                  <a:gd name="T1" fmla="*/ 0 h 879"/>
                  <a:gd name="T2" fmla="*/ 48 w 1333"/>
                  <a:gd name="T3" fmla="*/ 0 h 879"/>
                  <a:gd name="T4" fmla="*/ 48 w 1333"/>
                  <a:gd name="T5" fmla="*/ 0 h 879"/>
                  <a:gd name="T6" fmla="*/ 49 w 1333"/>
                  <a:gd name="T7" fmla="*/ 1 h 879"/>
                  <a:gd name="T8" fmla="*/ 49 w 1333"/>
                  <a:gd name="T9" fmla="*/ 1 h 879"/>
                  <a:gd name="T10" fmla="*/ 46 w 1333"/>
                  <a:gd name="T11" fmla="*/ 3 h 879"/>
                  <a:gd name="T12" fmla="*/ 43 w 1333"/>
                  <a:gd name="T13" fmla="*/ 5 h 879"/>
                  <a:gd name="T14" fmla="*/ 40 w 1333"/>
                  <a:gd name="T15" fmla="*/ 7 h 879"/>
                  <a:gd name="T16" fmla="*/ 37 w 1333"/>
                  <a:gd name="T17" fmla="*/ 9 h 879"/>
                  <a:gd name="T18" fmla="*/ 34 w 1333"/>
                  <a:gd name="T19" fmla="*/ 11 h 879"/>
                  <a:gd name="T20" fmla="*/ 31 w 1333"/>
                  <a:gd name="T21" fmla="*/ 13 h 879"/>
                  <a:gd name="T22" fmla="*/ 28 w 1333"/>
                  <a:gd name="T23" fmla="*/ 15 h 879"/>
                  <a:gd name="T24" fmla="*/ 25 w 1333"/>
                  <a:gd name="T25" fmla="*/ 17 h 879"/>
                  <a:gd name="T26" fmla="*/ 22 w 1333"/>
                  <a:gd name="T27" fmla="*/ 19 h 879"/>
                  <a:gd name="T28" fmla="*/ 19 w 1333"/>
                  <a:gd name="T29" fmla="*/ 21 h 879"/>
                  <a:gd name="T30" fmla="*/ 15 w 1333"/>
                  <a:gd name="T31" fmla="*/ 23 h 879"/>
                  <a:gd name="T32" fmla="*/ 13 w 1333"/>
                  <a:gd name="T33" fmla="*/ 25 h 879"/>
                  <a:gd name="T34" fmla="*/ 9 w 1333"/>
                  <a:gd name="T35" fmla="*/ 26 h 879"/>
                  <a:gd name="T36" fmla="*/ 6 w 1333"/>
                  <a:gd name="T37" fmla="*/ 29 h 879"/>
                  <a:gd name="T38" fmla="*/ 3 w 1333"/>
                  <a:gd name="T39" fmla="*/ 31 h 879"/>
                  <a:gd name="T40" fmla="*/ 0 w 1333"/>
                  <a:gd name="T41" fmla="*/ 33 h 879"/>
                  <a:gd name="T42" fmla="*/ 3 w 1333"/>
                  <a:gd name="T43" fmla="*/ 31 h 879"/>
                  <a:gd name="T44" fmla="*/ 6 w 1333"/>
                  <a:gd name="T45" fmla="*/ 28 h 879"/>
                  <a:gd name="T46" fmla="*/ 9 w 1333"/>
                  <a:gd name="T47" fmla="*/ 26 h 879"/>
                  <a:gd name="T48" fmla="*/ 12 w 1333"/>
                  <a:gd name="T49" fmla="*/ 25 h 879"/>
                  <a:gd name="T50" fmla="*/ 15 w 1333"/>
                  <a:gd name="T51" fmla="*/ 22 h 879"/>
                  <a:gd name="T52" fmla="*/ 18 w 1333"/>
                  <a:gd name="T53" fmla="*/ 20 h 879"/>
                  <a:gd name="T54" fmla="*/ 21 w 1333"/>
                  <a:gd name="T55" fmla="*/ 18 h 879"/>
                  <a:gd name="T56" fmla="*/ 24 w 1333"/>
                  <a:gd name="T57" fmla="*/ 16 h 879"/>
                  <a:gd name="T58" fmla="*/ 27 w 1333"/>
                  <a:gd name="T59" fmla="*/ 14 h 879"/>
                  <a:gd name="T60" fmla="*/ 30 w 1333"/>
                  <a:gd name="T61" fmla="*/ 12 h 879"/>
                  <a:gd name="T62" fmla="*/ 33 w 1333"/>
                  <a:gd name="T63" fmla="*/ 10 h 879"/>
                  <a:gd name="T64" fmla="*/ 35 w 1333"/>
                  <a:gd name="T65" fmla="*/ 8 h 879"/>
                  <a:gd name="T66" fmla="*/ 39 w 1333"/>
                  <a:gd name="T67" fmla="*/ 6 h 879"/>
                  <a:gd name="T68" fmla="*/ 42 w 1333"/>
                  <a:gd name="T69" fmla="*/ 4 h 879"/>
                  <a:gd name="T70" fmla="*/ 44 w 1333"/>
                  <a:gd name="T71" fmla="*/ 2 h 879"/>
                  <a:gd name="T72" fmla="*/ 47 w 1333"/>
                  <a:gd name="T73" fmla="*/ 0 h 87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33"/>
                  <a:gd name="T112" fmla="*/ 0 h 879"/>
                  <a:gd name="T113" fmla="*/ 1333 w 1333"/>
                  <a:gd name="T114" fmla="*/ 879 h 87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33" h="879">
                    <a:moveTo>
                      <a:pt x="1280" y="0"/>
                    </a:moveTo>
                    <a:lnTo>
                      <a:pt x="1291" y="6"/>
                    </a:lnTo>
                    <a:lnTo>
                      <a:pt x="1310" y="12"/>
                    </a:lnTo>
                    <a:lnTo>
                      <a:pt x="1322" y="23"/>
                    </a:lnTo>
                    <a:lnTo>
                      <a:pt x="1333" y="30"/>
                    </a:lnTo>
                    <a:lnTo>
                      <a:pt x="1248" y="85"/>
                    </a:lnTo>
                    <a:lnTo>
                      <a:pt x="1165" y="138"/>
                    </a:lnTo>
                    <a:lnTo>
                      <a:pt x="1086" y="186"/>
                    </a:lnTo>
                    <a:lnTo>
                      <a:pt x="996" y="241"/>
                    </a:lnTo>
                    <a:lnTo>
                      <a:pt x="917" y="295"/>
                    </a:lnTo>
                    <a:lnTo>
                      <a:pt x="833" y="349"/>
                    </a:lnTo>
                    <a:lnTo>
                      <a:pt x="748" y="397"/>
                    </a:lnTo>
                    <a:lnTo>
                      <a:pt x="669" y="451"/>
                    </a:lnTo>
                    <a:lnTo>
                      <a:pt x="586" y="505"/>
                    </a:lnTo>
                    <a:lnTo>
                      <a:pt x="502" y="560"/>
                    </a:lnTo>
                    <a:lnTo>
                      <a:pt x="417" y="614"/>
                    </a:lnTo>
                    <a:lnTo>
                      <a:pt x="338" y="668"/>
                    </a:lnTo>
                    <a:lnTo>
                      <a:pt x="254" y="715"/>
                    </a:lnTo>
                    <a:lnTo>
                      <a:pt x="169" y="770"/>
                    </a:lnTo>
                    <a:lnTo>
                      <a:pt x="85" y="824"/>
                    </a:lnTo>
                    <a:lnTo>
                      <a:pt x="0" y="879"/>
                    </a:lnTo>
                    <a:lnTo>
                      <a:pt x="85" y="824"/>
                    </a:lnTo>
                    <a:lnTo>
                      <a:pt x="163" y="764"/>
                    </a:lnTo>
                    <a:lnTo>
                      <a:pt x="242" y="710"/>
                    </a:lnTo>
                    <a:lnTo>
                      <a:pt x="320" y="663"/>
                    </a:lnTo>
                    <a:lnTo>
                      <a:pt x="398" y="601"/>
                    </a:lnTo>
                    <a:lnTo>
                      <a:pt x="483" y="548"/>
                    </a:lnTo>
                    <a:lnTo>
                      <a:pt x="562" y="494"/>
                    </a:lnTo>
                    <a:lnTo>
                      <a:pt x="646" y="439"/>
                    </a:lnTo>
                    <a:lnTo>
                      <a:pt x="724" y="385"/>
                    </a:lnTo>
                    <a:lnTo>
                      <a:pt x="803" y="331"/>
                    </a:lnTo>
                    <a:lnTo>
                      <a:pt x="881" y="276"/>
                    </a:lnTo>
                    <a:lnTo>
                      <a:pt x="959" y="216"/>
                    </a:lnTo>
                    <a:lnTo>
                      <a:pt x="1043" y="168"/>
                    </a:lnTo>
                    <a:lnTo>
                      <a:pt x="1122" y="115"/>
                    </a:lnTo>
                    <a:lnTo>
                      <a:pt x="1201" y="60"/>
                    </a:lnTo>
                    <a:lnTo>
                      <a:pt x="1280" y="0"/>
                    </a:lnTo>
                    <a:close/>
                  </a:path>
                </a:pathLst>
              </a:custGeom>
              <a:solidFill>
                <a:srgbClr val="007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61" name="Freeform 335"/>
              <p:cNvSpPr>
                <a:spLocks/>
              </p:cNvSpPr>
              <p:nvPr/>
            </p:nvSpPr>
            <p:spPr bwMode="auto">
              <a:xfrm>
                <a:off x="1854" y="1758"/>
                <a:ext cx="451" cy="289"/>
              </a:xfrm>
              <a:custGeom>
                <a:avLst/>
                <a:gdLst>
                  <a:gd name="T0" fmla="*/ 48 w 1352"/>
                  <a:gd name="T1" fmla="*/ 0 h 867"/>
                  <a:gd name="T2" fmla="*/ 49 w 1352"/>
                  <a:gd name="T3" fmla="*/ 0 h 867"/>
                  <a:gd name="T4" fmla="*/ 49 w 1352"/>
                  <a:gd name="T5" fmla="*/ 0 h 867"/>
                  <a:gd name="T6" fmla="*/ 50 w 1352"/>
                  <a:gd name="T7" fmla="*/ 1 h 867"/>
                  <a:gd name="T8" fmla="*/ 50 w 1352"/>
                  <a:gd name="T9" fmla="*/ 1 h 867"/>
                  <a:gd name="T10" fmla="*/ 47 w 1352"/>
                  <a:gd name="T11" fmla="*/ 3 h 867"/>
                  <a:gd name="T12" fmla="*/ 44 w 1352"/>
                  <a:gd name="T13" fmla="*/ 5 h 867"/>
                  <a:gd name="T14" fmla="*/ 41 w 1352"/>
                  <a:gd name="T15" fmla="*/ 7 h 867"/>
                  <a:gd name="T16" fmla="*/ 38 w 1352"/>
                  <a:gd name="T17" fmla="*/ 9 h 867"/>
                  <a:gd name="T18" fmla="*/ 34 w 1352"/>
                  <a:gd name="T19" fmla="*/ 11 h 867"/>
                  <a:gd name="T20" fmla="*/ 31 w 1352"/>
                  <a:gd name="T21" fmla="*/ 13 h 867"/>
                  <a:gd name="T22" fmla="*/ 28 w 1352"/>
                  <a:gd name="T23" fmla="*/ 15 h 867"/>
                  <a:gd name="T24" fmla="*/ 25 w 1352"/>
                  <a:gd name="T25" fmla="*/ 16 h 867"/>
                  <a:gd name="T26" fmla="*/ 22 w 1352"/>
                  <a:gd name="T27" fmla="*/ 18 h 867"/>
                  <a:gd name="T28" fmla="*/ 19 w 1352"/>
                  <a:gd name="T29" fmla="*/ 20 h 867"/>
                  <a:gd name="T30" fmla="*/ 16 w 1352"/>
                  <a:gd name="T31" fmla="*/ 22 h 867"/>
                  <a:gd name="T32" fmla="*/ 13 w 1352"/>
                  <a:gd name="T33" fmla="*/ 24 h 867"/>
                  <a:gd name="T34" fmla="*/ 10 w 1352"/>
                  <a:gd name="T35" fmla="*/ 26 h 867"/>
                  <a:gd name="T36" fmla="*/ 6 w 1352"/>
                  <a:gd name="T37" fmla="*/ 28 h 867"/>
                  <a:gd name="T38" fmla="*/ 3 w 1352"/>
                  <a:gd name="T39" fmla="*/ 30 h 867"/>
                  <a:gd name="T40" fmla="*/ 0 w 1352"/>
                  <a:gd name="T41" fmla="*/ 32 h 867"/>
                  <a:gd name="T42" fmla="*/ 3 w 1352"/>
                  <a:gd name="T43" fmla="*/ 30 h 867"/>
                  <a:gd name="T44" fmla="*/ 6 w 1352"/>
                  <a:gd name="T45" fmla="*/ 28 h 867"/>
                  <a:gd name="T46" fmla="*/ 9 w 1352"/>
                  <a:gd name="T47" fmla="*/ 26 h 867"/>
                  <a:gd name="T48" fmla="*/ 12 w 1352"/>
                  <a:gd name="T49" fmla="*/ 24 h 867"/>
                  <a:gd name="T50" fmla="*/ 15 w 1352"/>
                  <a:gd name="T51" fmla="*/ 22 h 867"/>
                  <a:gd name="T52" fmla="*/ 18 w 1352"/>
                  <a:gd name="T53" fmla="*/ 20 h 867"/>
                  <a:gd name="T54" fmla="*/ 21 w 1352"/>
                  <a:gd name="T55" fmla="*/ 18 h 867"/>
                  <a:gd name="T56" fmla="*/ 24 w 1352"/>
                  <a:gd name="T57" fmla="*/ 16 h 867"/>
                  <a:gd name="T58" fmla="*/ 27 w 1352"/>
                  <a:gd name="T59" fmla="*/ 14 h 867"/>
                  <a:gd name="T60" fmla="*/ 30 w 1352"/>
                  <a:gd name="T61" fmla="*/ 12 h 867"/>
                  <a:gd name="T62" fmla="*/ 33 w 1352"/>
                  <a:gd name="T63" fmla="*/ 10 h 867"/>
                  <a:gd name="T64" fmla="*/ 36 w 1352"/>
                  <a:gd name="T65" fmla="*/ 8 h 867"/>
                  <a:gd name="T66" fmla="*/ 39 w 1352"/>
                  <a:gd name="T67" fmla="*/ 6 h 867"/>
                  <a:gd name="T68" fmla="*/ 42 w 1352"/>
                  <a:gd name="T69" fmla="*/ 4 h 867"/>
                  <a:gd name="T70" fmla="*/ 45 w 1352"/>
                  <a:gd name="T71" fmla="*/ 2 h 867"/>
                  <a:gd name="T72" fmla="*/ 48 w 1352"/>
                  <a:gd name="T73" fmla="*/ 0 h 8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52"/>
                  <a:gd name="T112" fmla="*/ 0 h 867"/>
                  <a:gd name="T113" fmla="*/ 1352 w 1352"/>
                  <a:gd name="T114" fmla="*/ 867 h 86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52" h="867">
                    <a:moveTo>
                      <a:pt x="1297" y="0"/>
                    </a:moveTo>
                    <a:lnTo>
                      <a:pt x="1310" y="5"/>
                    </a:lnTo>
                    <a:lnTo>
                      <a:pt x="1327" y="11"/>
                    </a:lnTo>
                    <a:lnTo>
                      <a:pt x="1340" y="24"/>
                    </a:lnTo>
                    <a:lnTo>
                      <a:pt x="1352" y="30"/>
                    </a:lnTo>
                    <a:lnTo>
                      <a:pt x="1267" y="78"/>
                    </a:lnTo>
                    <a:lnTo>
                      <a:pt x="1182" y="133"/>
                    </a:lnTo>
                    <a:lnTo>
                      <a:pt x="1098" y="180"/>
                    </a:lnTo>
                    <a:lnTo>
                      <a:pt x="1013" y="234"/>
                    </a:lnTo>
                    <a:lnTo>
                      <a:pt x="929" y="289"/>
                    </a:lnTo>
                    <a:lnTo>
                      <a:pt x="844" y="343"/>
                    </a:lnTo>
                    <a:lnTo>
                      <a:pt x="761" y="392"/>
                    </a:lnTo>
                    <a:lnTo>
                      <a:pt x="677" y="445"/>
                    </a:lnTo>
                    <a:lnTo>
                      <a:pt x="592" y="499"/>
                    </a:lnTo>
                    <a:lnTo>
                      <a:pt x="507" y="548"/>
                    </a:lnTo>
                    <a:lnTo>
                      <a:pt x="423" y="602"/>
                    </a:lnTo>
                    <a:lnTo>
                      <a:pt x="338" y="656"/>
                    </a:lnTo>
                    <a:lnTo>
                      <a:pt x="259" y="711"/>
                    </a:lnTo>
                    <a:lnTo>
                      <a:pt x="169" y="758"/>
                    </a:lnTo>
                    <a:lnTo>
                      <a:pt x="90" y="812"/>
                    </a:lnTo>
                    <a:lnTo>
                      <a:pt x="0" y="867"/>
                    </a:lnTo>
                    <a:lnTo>
                      <a:pt x="85" y="812"/>
                    </a:lnTo>
                    <a:lnTo>
                      <a:pt x="163" y="758"/>
                    </a:lnTo>
                    <a:lnTo>
                      <a:pt x="242" y="703"/>
                    </a:lnTo>
                    <a:lnTo>
                      <a:pt x="327" y="651"/>
                    </a:lnTo>
                    <a:lnTo>
                      <a:pt x="404" y="596"/>
                    </a:lnTo>
                    <a:lnTo>
                      <a:pt x="489" y="542"/>
                    </a:lnTo>
                    <a:lnTo>
                      <a:pt x="568" y="488"/>
                    </a:lnTo>
                    <a:lnTo>
                      <a:pt x="652" y="433"/>
                    </a:lnTo>
                    <a:lnTo>
                      <a:pt x="731" y="379"/>
                    </a:lnTo>
                    <a:lnTo>
                      <a:pt x="808" y="324"/>
                    </a:lnTo>
                    <a:lnTo>
                      <a:pt x="893" y="270"/>
                    </a:lnTo>
                    <a:lnTo>
                      <a:pt x="972" y="217"/>
                    </a:lnTo>
                    <a:lnTo>
                      <a:pt x="1056" y="163"/>
                    </a:lnTo>
                    <a:lnTo>
                      <a:pt x="1135" y="108"/>
                    </a:lnTo>
                    <a:lnTo>
                      <a:pt x="1218" y="54"/>
                    </a:lnTo>
                    <a:lnTo>
                      <a:pt x="1297" y="0"/>
                    </a:lnTo>
                    <a:close/>
                  </a:path>
                </a:pathLst>
              </a:custGeom>
              <a:solidFill>
                <a:srgbClr val="00B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62" name="Freeform 336"/>
              <p:cNvSpPr>
                <a:spLocks/>
              </p:cNvSpPr>
              <p:nvPr/>
            </p:nvSpPr>
            <p:spPr bwMode="auto">
              <a:xfrm>
                <a:off x="1854" y="1762"/>
                <a:ext cx="457" cy="285"/>
              </a:xfrm>
              <a:custGeom>
                <a:avLst/>
                <a:gdLst>
                  <a:gd name="T0" fmla="*/ 49 w 1370"/>
                  <a:gd name="T1" fmla="*/ 0 h 856"/>
                  <a:gd name="T2" fmla="*/ 49 w 1370"/>
                  <a:gd name="T3" fmla="*/ 0 h 856"/>
                  <a:gd name="T4" fmla="*/ 50 w 1370"/>
                  <a:gd name="T5" fmla="*/ 0 h 856"/>
                  <a:gd name="T6" fmla="*/ 50 w 1370"/>
                  <a:gd name="T7" fmla="*/ 1 h 856"/>
                  <a:gd name="T8" fmla="*/ 51 w 1370"/>
                  <a:gd name="T9" fmla="*/ 1 h 856"/>
                  <a:gd name="T10" fmla="*/ 48 w 1370"/>
                  <a:gd name="T11" fmla="*/ 3 h 856"/>
                  <a:gd name="T12" fmla="*/ 45 w 1370"/>
                  <a:gd name="T13" fmla="*/ 5 h 856"/>
                  <a:gd name="T14" fmla="*/ 41 w 1370"/>
                  <a:gd name="T15" fmla="*/ 7 h 856"/>
                  <a:gd name="T16" fmla="*/ 38 w 1370"/>
                  <a:gd name="T17" fmla="*/ 9 h 856"/>
                  <a:gd name="T18" fmla="*/ 35 w 1370"/>
                  <a:gd name="T19" fmla="*/ 10 h 856"/>
                  <a:gd name="T20" fmla="*/ 32 w 1370"/>
                  <a:gd name="T21" fmla="*/ 13 h 856"/>
                  <a:gd name="T22" fmla="*/ 29 w 1370"/>
                  <a:gd name="T23" fmla="*/ 14 h 856"/>
                  <a:gd name="T24" fmla="*/ 26 w 1370"/>
                  <a:gd name="T25" fmla="*/ 16 h 856"/>
                  <a:gd name="T26" fmla="*/ 22 w 1370"/>
                  <a:gd name="T27" fmla="*/ 18 h 856"/>
                  <a:gd name="T28" fmla="*/ 19 w 1370"/>
                  <a:gd name="T29" fmla="*/ 20 h 856"/>
                  <a:gd name="T30" fmla="*/ 16 w 1370"/>
                  <a:gd name="T31" fmla="*/ 22 h 856"/>
                  <a:gd name="T32" fmla="*/ 13 w 1370"/>
                  <a:gd name="T33" fmla="*/ 24 h 856"/>
                  <a:gd name="T34" fmla="*/ 10 w 1370"/>
                  <a:gd name="T35" fmla="*/ 26 h 856"/>
                  <a:gd name="T36" fmla="*/ 6 w 1370"/>
                  <a:gd name="T37" fmla="*/ 28 h 856"/>
                  <a:gd name="T38" fmla="*/ 3 w 1370"/>
                  <a:gd name="T39" fmla="*/ 30 h 856"/>
                  <a:gd name="T40" fmla="*/ 0 w 1370"/>
                  <a:gd name="T41" fmla="*/ 32 h 856"/>
                  <a:gd name="T42" fmla="*/ 3 w 1370"/>
                  <a:gd name="T43" fmla="*/ 30 h 856"/>
                  <a:gd name="T44" fmla="*/ 6 w 1370"/>
                  <a:gd name="T45" fmla="*/ 28 h 856"/>
                  <a:gd name="T46" fmla="*/ 9 w 1370"/>
                  <a:gd name="T47" fmla="*/ 26 h 856"/>
                  <a:gd name="T48" fmla="*/ 12 w 1370"/>
                  <a:gd name="T49" fmla="*/ 24 h 856"/>
                  <a:gd name="T50" fmla="*/ 15 w 1370"/>
                  <a:gd name="T51" fmla="*/ 22 h 856"/>
                  <a:gd name="T52" fmla="*/ 18 w 1370"/>
                  <a:gd name="T53" fmla="*/ 20 h 856"/>
                  <a:gd name="T54" fmla="*/ 21 w 1370"/>
                  <a:gd name="T55" fmla="*/ 18 h 856"/>
                  <a:gd name="T56" fmla="*/ 25 w 1370"/>
                  <a:gd name="T57" fmla="*/ 16 h 856"/>
                  <a:gd name="T58" fmla="*/ 28 w 1370"/>
                  <a:gd name="T59" fmla="*/ 14 h 856"/>
                  <a:gd name="T60" fmla="*/ 31 w 1370"/>
                  <a:gd name="T61" fmla="*/ 12 h 856"/>
                  <a:gd name="T62" fmla="*/ 34 w 1370"/>
                  <a:gd name="T63" fmla="*/ 10 h 856"/>
                  <a:gd name="T64" fmla="*/ 37 w 1370"/>
                  <a:gd name="T65" fmla="*/ 8 h 856"/>
                  <a:gd name="T66" fmla="*/ 40 w 1370"/>
                  <a:gd name="T67" fmla="*/ 6 h 856"/>
                  <a:gd name="T68" fmla="*/ 43 w 1370"/>
                  <a:gd name="T69" fmla="*/ 4 h 856"/>
                  <a:gd name="T70" fmla="*/ 46 w 1370"/>
                  <a:gd name="T71" fmla="*/ 2 h 856"/>
                  <a:gd name="T72" fmla="*/ 49 w 1370"/>
                  <a:gd name="T73" fmla="*/ 0 h 8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70"/>
                  <a:gd name="T112" fmla="*/ 0 h 856"/>
                  <a:gd name="T113" fmla="*/ 1370 w 1370"/>
                  <a:gd name="T114" fmla="*/ 856 h 8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70" h="856">
                    <a:moveTo>
                      <a:pt x="1322" y="0"/>
                    </a:moveTo>
                    <a:lnTo>
                      <a:pt x="1333" y="7"/>
                    </a:lnTo>
                    <a:lnTo>
                      <a:pt x="1346" y="13"/>
                    </a:lnTo>
                    <a:lnTo>
                      <a:pt x="1357" y="25"/>
                    </a:lnTo>
                    <a:lnTo>
                      <a:pt x="1370" y="30"/>
                    </a:lnTo>
                    <a:lnTo>
                      <a:pt x="1286" y="79"/>
                    </a:lnTo>
                    <a:lnTo>
                      <a:pt x="1201" y="133"/>
                    </a:lnTo>
                    <a:lnTo>
                      <a:pt x="1117" y="182"/>
                    </a:lnTo>
                    <a:lnTo>
                      <a:pt x="1032" y="236"/>
                    </a:lnTo>
                    <a:lnTo>
                      <a:pt x="942" y="283"/>
                    </a:lnTo>
                    <a:lnTo>
                      <a:pt x="857" y="338"/>
                    </a:lnTo>
                    <a:lnTo>
                      <a:pt x="773" y="386"/>
                    </a:lnTo>
                    <a:lnTo>
                      <a:pt x="688" y="441"/>
                    </a:lnTo>
                    <a:lnTo>
                      <a:pt x="603" y="495"/>
                    </a:lnTo>
                    <a:lnTo>
                      <a:pt x="519" y="542"/>
                    </a:lnTo>
                    <a:lnTo>
                      <a:pt x="429" y="597"/>
                    </a:lnTo>
                    <a:lnTo>
                      <a:pt x="344" y="645"/>
                    </a:lnTo>
                    <a:lnTo>
                      <a:pt x="259" y="700"/>
                    </a:lnTo>
                    <a:lnTo>
                      <a:pt x="175" y="747"/>
                    </a:lnTo>
                    <a:lnTo>
                      <a:pt x="90" y="801"/>
                    </a:lnTo>
                    <a:lnTo>
                      <a:pt x="0" y="856"/>
                    </a:lnTo>
                    <a:lnTo>
                      <a:pt x="85" y="801"/>
                    </a:lnTo>
                    <a:lnTo>
                      <a:pt x="169" y="747"/>
                    </a:lnTo>
                    <a:lnTo>
                      <a:pt x="254" y="692"/>
                    </a:lnTo>
                    <a:lnTo>
                      <a:pt x="333" y="640"/>
                    </a:lnTo>
                    <a:lnTo>
                      <a:pt x="410" y="585"/>
                    </a:lnTo>
                    <a:lnTo>
                      <a:pt x="495" y="531"/>
                    </a:lnTo>
                    <a:lnTo>
                      <a:pt x="579" y="482"/>
                    </a:lnTo>
                    <a:lnTo>
                      <a:pt x="664" y="428"/>
                    </a:lnTo>
                    <a:lnTo>
                      <a:pt x="742" y="374"/>
                    </a:lnTo>
                    <a:lnTo>
                      <a:pt x="827" y="319"/>
                    </a:lnTo>
                    <a:lnTo>
                      <a:pt x="912" y="266"/>
                    </a:lnTo>
                    <a:lnTo>
                      <a:pt x="989" y="218"/>
                    </a:lnTo>
                    <a:lnTo>
                      <a:pt x="1074" y="158"/>
                    </a:lnTo>
                    <a:lnTo>
                      <a:pt x="1152" y="109"/>
                    </a:lnTo>
                    <a:lnTo>
                      <a:pt x="1237" y="55"/>
                    </a:ln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00F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63" name="Freeform 337"/>
              <p:cNvSpPr>
                <a:spLocks/>
              </p:cNvSpPr>
              <p:nvPr/>
            </p:nvSpPr>
            <p:spPr bwMode="auto">
              <a:xfrm>
                <a:off x="1854" y="1766"/>
                <a:ext cx="462" cy="281"/>
              </a:xfrm>
              <a:custGeom>
                <a:avLst/>
                <a:gdLst>
                  <a:gd name="T0" fmla="*/ 50 w 1387"/>
                  <a:gd name="T1" fmla="*/ 0 h 843"/>
                  <a:gd name="T2" fmla="*/ 50 w 1387"/>
                  <a:gd name="T3" fmla="*/ 0 h 843"/>
                  <a:gd name="T4" fmla="*/ 50 w 1387"/>
                  <a:gd name="T5" fmla="*/ 0 h 843"/>
                  <a:gd name="T6" fmla="*/ 51 w 1387"/>
                  <a:gd name="T7" fmla="*/ 1 h 843"/>
                  <a:gd name="T8" fmla="*/ 51 w 1387"/>
                  <a:gd name="T9" fmla="*/ 1 h 843"/>
                  <a:gd name="T10" fmla="*/ 48 w 1387"/>
                  <a:gd name="T11" fmla="*/ 3 h 843"/>
                  <a:gd name="T12" fmla="*/ 45 w 1387"/>
                  <a:gd name="T13" fmla="*/ 5 h 843"/>
                  <a:gd name="T14" fmla="*/ 42 w 1387"/>
                  <a:gd name="T15" fmla="*/ 6 h 843"/>
                  <a:gd name="T16" fmla="*/ 39 w 1387"/>
                  <a:gd name="T17" fmla="*/ 8 h 843"/>
                  <a:gd name="T18" fmla="*/ 35 w 1387"/>
                  <a:gd name="T19" fmla="*/ 10 h 843"/>
                  <a:gd name="T20" fmla="*/ 32 w 1387"/>
                  <a:gd name="T21" fmla="*/ 12 h 843"/>
                  <a:gd name="T22" fmla="*/ 29 w 1387"/>
                  <a:gd name="T23" fmla="*/ 14 h 843"/>
                  <a:gd name="T24" fmla="*/ 26 w 1387"/>
                  <a:gd name="T25" fmla="*/ 16 h 843"/>
                  <a:gd name="T26" fmla="*/ 23 w 1387"/>
                  <a:gd name="T27" fmla="*/ 18 h 843"/>
                  <a:gd name="T28" fmla="*/ 19 w 1387"/>
                  <a:gd name="T29" fmla="*/ 20 h 843"/>
                  <a:gd name="T30" fmla="*/ 16 w 1387"/>
                  <a:gd name="T31" fmla="*/ 22 h 843"/>
                  <a:gd name="T32" fmla="*/ 13 w 1387"/>
                  <a:gd name="T33" fmla="*/ 24 h 843"/>
                  <a:gd name="T34" fmla="*/ 10 w 1387"/>
                  <a:gd name="T35" fmla="*/ 25 h 843"/>
                  <a:gd name="T36" fmla="*/ 6 w 1387"/>
                  <a:gd name="T37" fmla="*/ 27 h 843"/>
                  <a:gd name="T38" fmla="*/ 3 w 1387"/>
                  <a:gd name="T39" fmla="*/ 29 h 843"/>
                  <a:gd name="T40" fmla="*/ 0 w 1387"/>
                  <a:gd name="T41" fmla="*/ 31 h 843"/>
                  <a:gd name="T42" fmla="*/ 3 w 1387"/>
                  <a:gd name="T43" fmla="*/ 29 h 843"/>
                  <a:gd name="T44" fmla="*/ 6 w 1387"/>
                  <a:gd name="T45" fmla="*/ 27 h 843"/>
                  <a:gd name="T46" fmla="*/ 9 w 1387"/>
                  <a:gd name="T47" fmla="*/ 25 h 843"/>
                  <a:gd name="T48" fmla="*/ 13 w 1387"/>
                  <a:gd name="T49" fmla="*/ 23 h 843"/>
                  <a:gd name="T50" fmla="*/ 15 w 1387"/>
                  <a:gd name="T51" fmla="*/ 21 h 843"/>
                  <a:gd name="T52" fmla="*/ 19 w 1387"/>
                  <a:gd name="T53" fmla="*/ 19 h 843"/>
                  <a:gd name="T54" fmla="*/ 22 w 1387"/>
                  <a:gd name="T55" fmla="*/ 17 h 843"/>
                  <a:gd name="T56" fmla="*/ 25 w 1387"/>
                  <a:gd name="T57" fmla="*/ 16 h 843"/>
                  <a:gd name="T58" fmla="*/ 28 w 1387"/>
                  <a:gd name="T59" fmla="*/ 14 h 843"/>
                  <a:gd name="T60" fmla="*/ 31 w 1387"/>
                  <a:gd name="T61" fmla="*/ 12 h 843"/>
                  <a:gd name="T62" fmla="*/ 34 w 1387"/>
                  <a:gd name="T63" fmla="*/ 10 h 843"/>
                  <a:gd name="T64" fmla="*/ 37 w 1387"/>
                  <a:gd name="T65" fmla="*/ 8 h 843"/>
                  <a:gd name="T66" fmla="*/ 40 w 1387"/>
                  <a:gd name="T67" fmla="*/ 6 h 843"/>
                  <a:gd name="T68" fmla="*/ 43 w 1387"/>
                  <a:gd name="T69" fmla="*/ 4 h 843"/>
                  <a:gd name="T70" fmla="*/ 46 w 1387"/>
                  <a:gd name="T71" fmla="*/ 2 h 843"/>
                  <a:gd name="T72" fmla="*/ 50 w 1387"/>
                  <a:gd name="T73" fmla="*/ 0 h 8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87"/>
                  <a:gd name="T112" fmla="*/ 0 h 843"/>
                  <a:gd name="T113" fmla="*/ 1387 w 1387"/>
                  <a:gd name="T114" fmla="*/ 843 h 84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87" h="843">
                    <a:moveTo>
                      <a:pt x="1340" y="0"/>
                    </a:moveTo>
                    <a:lnTo>
                      <a:pt x="1352" y="6"/>
                    </a:lnTo>
                    <a:lnTo>
                      <a:pt x="1363" y="12"/>
                    </a:lnTo>
                    <a:lnTo>
                      <a:pt x="1376" y="17"/>
                    </a:lnTo>
                    <a:lnTo>
                      <a:pt x="1387" y="24"/>
                    </a:lnTo>
                    <a:lnTo>
                      <a:pt x="1303" y="79"/>
                    </a:lnTo>
                    <a:lnTo>
                      <a:pt x="1218" y="126"/>
                    </a:lnTo>
                    <a:lnTo>
                      <a:pt x="1128" y="175"/>
                    </a:lnTo>
                    <a:lnTo>
                      <a:pt x="1043" y="229"/>
                    </a:lnTo>
                    <a:lnTo>
                      <a:pt x="953" y="276"/>
                    </a:lnTo>
                    <a:lnTo>
                      <a:pt x="869" y="330"/>
                    </a:lnTo>
                    <a:lnTo>
                      <a:pt x="784" y="379"/>
                    </a:lnTo>
                    <a:lnTo>
                      <a:pt x="699" y="433"/>
                    </a:lnTo>
                    <a:lnTo>
                      <a:pt x="609" y="482"/>
                    </a:lnTo>
                    <a:lnTo>
                      <a:pt x="525" y="535"/>
                    </a:lnTo>
                    <a:lnTo>
                      <a:pt x="434" y="589"/>
                    </a:lnTo>
                    <a:lnTo>
                      <a:pt x="350" y="638"/>
                    </a:lnTo>
                    <a:lnTo>
                      <a:pt x="265" y="687"/>
                    </a:lnTo>
                    <a:lnTo>
                      <a:pt x="175" y="741"/>
                    </a:lnTo>
                    <a:lnTo>
                      <a:pt x="90" y="788"/>
                    </a:lnTo>
                    <a:lnTo>
                      <a:pt x="0" y="843"/>
                    </a:lnTo>
                    <a:lnTo>
                      <a:pt x="85" y="788"/>
                    </a:lnTo>
                    <a:lnTo>
                      <a:pt x="169" y="734"/>
                    </a:lnTo>
                    <a:lnTo>
                      <a:pt x="254" y="679"/>
                    </a:lnTo>
                    <a:lnTo>
                      <a:pt x="338" y="632"/>
                    </a:lnTo>
                    <a:lnTo>
                      <a:pt x="417" y="578"/>
                    </a:lnTo>
                    <a:lnTo>
                      <a:pt x="502" y="524"/>
                    </a:lnTo>
                    <a:lnTo>
                      <a:pt x="586" y="469"/>
                    </a:lnTo>
                    <a:lnTo>
                      <a:pt x="669" y="421"/>
                    </a:lnTo>
                    <a:lnTo>
                      <a:pt x="754" y="368"/>
                    </a:lnTo>
                    <a:lnTo>
                      <a:pt x="838" y="313"/>
                    </a:lnTo>
                    <a:lnTo>
                      <a:pt x="923" y="259"/>
                    </a:lnTo>
                    <a:lnTo>
                      <a:pt x="1002" y="210"/>
                    </a:lnTo>
                    <a:lnTo>
                      <a:pt x="1086" y="156"/>
                    </a:lnTo>
                    <a:lnTo>
                      <a:pt x="1171" y="102"/>
                    </a:lnTo>
                    <a:lnTo>
                      <a:pt x="1256" y="49"/>
                    </a:lnTo>
                    <a:lnTo>
                      <a:pt x="1340" y="0"/>
                    </a:lnTo>
                    <a:close/>
                  </a:path>
                </a:pathLst>
              </a:custGeom>
              <a:solidFill>
                <a:srgbClr val="00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64" name="Freeform 338"/>
              <p:cNvSpPr>
                <a:spLocks/>
              </p:cNvSpPr>
              <p:nvPr/>
            </p:nvSpPr>
            <p:spPr bwMode="auto">
              <a:xfrm>
                <a:off x="1854" y="1770"/>
                <a:ext cx="471" cy="277"/>
              </a:xfrm>
              <a:custGeom>
                <a:avLst/>
                <a:gdLst>
                  <a:gd name="T0" fmla="*/ 50 w 1412"/>
                  <a:gd name="T1" fmla="*/ 0 h 831"/>
                  <a:gd name="T2" fmla="*/ 51 w 1412"/>
                  <a:gd name="T3" fmla="*/ 0 h 831"/>
                  <a:gd name="T4" fmla="*/ 51 w 1412"/>
                  <a:gd name="T5" fmla="*/ 0 h 831"/>
                  <a:gd name="T6" fmla="*/ 52 w 1412"/>
                  <a:gd name="T7" fmla="*/ 1 h 831"/>
                  <a:gd name="T8" fmla="*/ 52 w 1412"/>
                  <a:gd name="T9" fmla="*/ 1 h 831"/>
                  <a:gd name="T10" fmla="*/ 49 w 1412"/>
                  <a:gd name="T11" fmla="*/ 3 h 831"/>
                  <a:gd name="T12" fmla="*/ 46 w 1412"/>
                  <a:gd name="T13" fmla="*/ 5 h 831"/>
                  <a:gd name="T14" fmla="*/ 43 w 1412"/>
                  <a:gd name="T15" fmla="*/ 6 h 831"/>
                  <a:gd name="T16" fmla="*/ 39 w 1412"/>
                  <a:gd name="T17" fmla="*/ 8 h 831"/>
                  <a:gd name="T18" fmla="*/ 36 w 1412"/>
                  <a:gd name="T19" fmla="*/ 10 h 831"/>
                  <a:gd name="T20" fmla="*/ 33 w 1412"/>
                  <a:gd name="T21" fmla="*/ 12 h 831"/>
                  <a:gd name="T22" fmla="*/ 29 w 1412"/>
                  <a:gd name="T23" fmla="*/ 14 h 831"/>
                  <a:gd name="T24" fmla="*/ 26 w 1412"/>
                  <a:gd name="T25" fmla="*/ 16 h 831"/>
                  <a:gd name="T26" fmla="*/ 23 w 1412"/>
                  <a:gd name="T27" fmla="*/ 18 h 831"/>
                  <a:gd name="T28" fmla="*/ 20 w 1412"/>
                  <a:gd name="T29" fmla="*/ 19 h 831"/>
                  <a:gd name="T30" fmla="*/ 16 w 1412"/>
                  <a:gd name="T31" fmla="*/ 21 h 831"/>
                  <a:gd name="T32" fmla="*/ 13 w 1412"/>
                  <a:gd name="T33" fmla="*/ 23 h 831"/>
                  <a:gd name="T34" fmla="*/ 10 w 1412"/>
                  <a:gd name="T35" fmla="*/ 25 h 831"/>
                  <a:gd name="T36" fmla="*/ 6 w 1412"/>
                  <a:gd name="T37" fmla="*/ 27 h 831"/>
                  <a:gd name="T38" fmla="*/ 3 w 1412"/>
                  <a:gd name="T39" fmla="*/ 29 h 831"/>
                  <a:gd name="T40" fmla="*/ 0 w 1412"/>
                  <a:gd name="T41" fmla="*/ 31 h 831"/>
                  <a:gd name="T42" fmla="*/ 3 w 1412"/>
                  <a:gd name="T43" fmla="*/ 29 h 831"/>
                  <a:gd name="T44" fmla="*/ 6 w 1412"/>
                  <a:gd name="T45" fmla="*/ 27 h 831"/>
                  <a:gd name="T46" fmla="*/ 10 w 1412"/>
                  <a:gd name="T47" fmla="*/ 25 h 831"/>
                  <a:gd name="T48" fmla="*/ 13 w 1412"/>
                  <a:gd name="T49" fmla="*/ 23 h 831"/>
                  <a:gd name="T50" fmla="*/ 16 w 1412"/>
                  <a:gd name="T51" fmla="*/ 21 h 831"/>
                  <a:gd name="T52" fmla="*/ 19 w 1412"/>
                  <a:gd name="T53" fmla="*/ 19 h 831"/>
                  <a:gd name="T54" fmla="*/ 22 w 1412"/>
                  <a:gd name="T55" fmla="*/ 17 h 831"/>
                  <a:gd name="T56" fmla="*/ 25 w 1412"/>
                  <a:gd name="T57" fmla="*/ 15 h 831"/>
                  <a:gd name="T58" fmla="*/ 28 w 1412"/>
                  <a:gd name="T59" fmla="*/ 13 h 831"/>
                  <a:gd name="T60" fmla="*/ 32 w 1412"/>
                  <a:gd name="T61" fmla="*/ 11 h 831"/>
                  <a:gd name="T62" fmla="*/ 35 w 1412"/>
                  <a:gd name="T63" fmla="*/ 10 h 831"/>
                  <a:gd name="T64" fmla="*/ 38 w 1412"/>
                  <a:gd name="T65" fmla="*/ 8 h 831"/>
                  <a:gd name="T66" fmla="*/ 41 w 1412"/>
                  <a:gd name="T67" fmla="*/ 6 h 831"/>
                  <a:gd name="T68" fmla="*/ 44 w 1412"/>
                  <a:gd name="T69" fmla="*/ 4 h 831"/>
                  <a:gd name="T70" fmla="*/ 47 w 1412"/>
                  <a:gd name="T71" fmla="*/ 2 h 831"/>
                  <a:gd name="T72" fmla="*/ 50 w 1412"/>
                  <a:gd name="T73" fmla="*/ 0 h 8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12"/>
                  <a:gd name="T112" fmla="*/ 0 h 831"/>
                  <a:gd name="T113" fmla="*/ 1412 w 1412"/>
                  <a:gd name="T114" fmla="*/ 831 h 8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12" h="831">
                    <a:moveTo>
                      <a:pt x="1357" y="0"/>
                    </a:moveTo>
                    <a:lnTo>
                      <a:pt x="1370" y="5"/>
                    </a:lnTo>
                    <a:lnTo>
                      <a:pt x="1382" y="12"/>
                    </a:lnTo>
                    <a:lnTo>
                      <a:pt x="1400" y="18"/>
                    </a:lnTo>
                    <a:lnTo>
                      <a:pt x="1412" y="24"/>
                    </a:lnTo>
                    <a:lnTo>
                      <a:pt x="1322" y="72"/>
                    </a:lnTo>
                    <a:lnTo>
                      <a:pt x="1237" y="127"/>
                    </a:lnTo>
                    <a:lnTo>
                      <a:pt x="1147" y="174"/>
                    </a:lnTo>
                    <a:lnTo>
                      <a:pt x="1056" y="228"/>
                    </a:lnTo>
                    <a:lnTo>
                      <a:pt x="972" y="277"/>
                    </a:lnTo>
                    <a:lnTo>
                      <a:pt x="881" y="326"/>
                    </a:lnTo>
                    <a:lnTo>
                      <a:pt x="791" y="379"/>
                    </a:lnTo>
                    <a:lnTo>
                      <a:pt x="707" y="427"/>
                    </a:lnTo>
                    <a:lnTo>
                      <a:pt x="616" y="476"/>
                    </a:lnTo>
                    <a:lnTo>
                      <a:pt x="532" y="523"/>
                    </a:lnTo>
                    <a:lnTo>
                      <a:pt x="441" y="577"/>
                    </a:lnTo>
                    <a:lnTo>
                      <a:pt x="357" y="626"/>
                    </a:lnTo>
                    <a:lnTo>
                      <a:pt x="265" y="680"/>
                    </a:lnTo>
                    <a:lnTo>
                      <a:pt x="175" y="729"/>
                    </a:lnTo>
                    <a:lnTo>
                      <a:pt x="90" y="782"/>
                    </a:lnTo>
                    <a:lnTo>
                      <a:pt x="0" y="831"/>
                    </a:lnTo>
                    <a:lnTo>
                      <a:pt x="90" y="776"/>
                    </a:lnTo>
                    <a:lnTo>
                      <a:pt x="169" y="722"/>
                    </a:lnTo>
                    <a:lnTo>
                      <a:pt x="259" y="675"/>
                    </a:lnTo>
                    <a:lnTo>
                      <a:pt x="338" y="620"/>
                    </a:lnTo>
                    <a:lnTo>
                      <a:pt x="423" y="572"/>
                    </a:lnTo>
                    <a:lnTo>
                      <a:pt x="513" y="517"/>
                    </a:lnTo>
                    <a:lnTo>
                      <a:pt x="592" y="463"/>
                    </a:lnTo>
                    <a:lnTo>
                      <a:pt x="682" y="416"/>
                    </a:lnTo>
                    <a:lnTo>
                      <a:pt x="767" y="361"/>
                    </a:lnTo>
                    <a:lnTo>
                      <a:pt x="851" y="307"/>
                    </a:lnTo>
                    <a:lnTo>
                      <a:pt x="936" y="258"/>
                    </a:lnTo>
                    <a:lnTo>
                      <a:pt x="1021" y="204"/>
                    </a:lnTo>
                    <a:lnTo>
                      <a:pt x="1104" y="150"/>
                    </a:lnTo>
                    <a:lnTo>
                      <a:pt x="1188" y="103"/>
                    </a:lnTo>
                    <a:lnTo>
                      <a:pt x="1273" y="48"/>
                    </a:lnTo>
                    <a:lnTo>
                      <a:pt x="1357" y="0"/>
                    </a:lnTo>
                    <a:close/>
                  </a:path>
                </a:pathLst>
              </a:custGeom>
              <a:solidFill>
                <a:srgbClr val="00F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65" name="Freeform 339"/>
              <p:cNvSpPr>
                <a:spLocks/>
              </p:cNvSpPr>
              <p:nvPr/>
            </p:nvSpPr>
            <p:spPr bwMode="auto">
              <a:xfrm>
                <a:off x="1854" y="1774"/>
                <a:ext cx="477" cy="273"/>
              </a:xfrm>
              <a:custGeom>
                <a:avLst/>
                <a:gdLst>
                  <a:gd name="T0" fmla="*/ 51 w 1430"/>
                  <a:gd name="T1" fmla="*/ 0 h 819"/>
                  <a:gd name="T2" fmla="*/ 51 w 1430"/>
                  <a:gd name="T3" fmla="*/ 0 h 819"/>
                  <a:gd name="T4" fmla="*/ 52 w 1430"/>
                  <a:gd name="T5" fmla="*/ 0 h 819"/>
                  <a:gd name="T6" fmla="*/ 53 w 1430"/>
                  <a:gd name="T7" fmla="*/ 1 h 819"/>
                  <a:gd name="T8" fmla="*/ 53 w 1430"/>
                  <a:gd name="T9" fmla="*/ 1 h 819"/>
                  <a:gd name="T10" fmla="*/ 50 w 1430"/>
                  <a:gd name="T11" fmla="*/ 3 h 819"/>
                  <a:gd name="T12" fmla="*/ 47 w 1430"/>
                  <a:gd name="T13" fmla="*/ 4 h 819"/>
                  <a:gd name="T14" fmla="*/ 43 w 1430"/>
                  <a:gd name="T15" fmla="*/ 6 h 819"/>
                  <a:gd name="T16" fmla="*/ 40 w 1430"/>
                  <a:gd name="T17" fmla="*/ 8 h 819"/>
                  <a:gd name="T18" fmla="*/ 36 w 1430"/>
                  <a:gd name="T19" fmla="*/ 10 h 819"/>
                  <a:gd name="T20" fmla="*/ 33 w 1430"/>
                  <a:gd name="T21" fmla="*/ 12 h 819"/>
                  <a:gd name="T22" fmla="*/ 30 w 1430"/>
                  <a:gd name="T23" fmla="*/ 14 h 819"/>
                  <a:gd name="T24" fmla="*/ 27 w 1430"/>
                  <a:gd name="T25" fmla="*/ 16 h 819"/>
                  <a:gd name="T26" fmla="*/ 23 w 1430"/>
                  <a:gd name="T27" fmla="*/ 17 h 819"/>
                  <a:gd name="T28" fmla="*/ 20 w 1430"/>
                  <a:gd name="T29" fmla="*/ 19 h 819"/>
                  <a:gd name="T30" fmla="*/ 17 w 1430"/>
                  <a:gd name="T31" fmla="*/ 21 h 819"/>
                  <a:gd name="T32" fmla="*/ 13 w 1430"/>
                  <a:gd name="T33" fmla="*/ 23 h 819"/>
                  <a:gd name="T34" fmla="*/ 10 w 1430"/>
                  <a:gd name="T35" fmla="*/ 25 h 819"/>
                  <a:gd name="T36" fmla="*/ 7 w 1430"/>
                  <a:gd name="T37" fmla="*/ 27 h 819"/>
                  <a:gd name="T38" fmla="*/ 3 w 1430"/>
                  <a:gd name="T39" fmla="*/ 29 h 819"/>
                  <a:gd name="T40" fmla="*/ 0 w 1430"/>
                  <a:gd name="T41" fmla="*/ 30 h 819"/>
                  <a:gd name="T42" fmla="*/ 3 w 1430"/>
                  <a:gd name="T43" fmla="*/ 28 h 819"/>
                  <a:gd name="T44" fmla="*/ 6 w 1430"/>
                  <a:gd name="T45" fmla="*/ 27 h 819"/>
                  <a:gd name="T46" fmla="*/ 10 w 1430"/>
                  <a:gd name="T47" fmla="*/ 25 h 819"/>
                  <a:gd name="T48" fmla="*/ 13 w 1430"/>
                  <a:gd name="T49" fmla="*/ 23 h 819"/>
                  <a:gd name="T50" fmla="*/ 16 w 1430"/>
                  <a:gd name="T51" fmla="*/ 21 h 819"/>
                  <a:gd name="T52" fmla="*/ 19 w 1430"/>
                  <a:gd name="T53" fmla="*/ 19 h 819"/>
                  <a:gd name="T54" fmla="*/ 22 w 1430"/>
                  <a:gd name="T55" fmla="*/ 17 h 819"/>
                  <a:gd name="T56" fmla="*/ 25 w 1430"/>
                  <a:gd name="T57" fmla="*/ 15 h 819"/>
                  <a:gd name="T58" fmla="*/ 29 w 1430"/>
                  <a:gd name="T59" fmla="*/ 13 h 819"/>
                  <a:gd name="T60" fmla="*/ 32 w 1430"/>
                  <a:gd name="T61" fmla="*/ 11 h 819"/>
                  <a:gd name="T62" fmla="*/ 35 w 1430"/>
                  <a:gd name="T63" fmla="*/ 9 h 819"/>
                  <a:gd name="T64" fmla="*/ 38 w 1430"/>
                  <a:gd name="T65" fmla="*/ 8 h 819"/>
                  <a:gd name="T66" fmla="*/ 42 w 1430"/>
                  <a:gd name="T67" fmla="*/ 6 h 819"/>
                  <a:gd name="T68" fmla="*/ 45 w 1430"/>
                  <a:gd name="T69" fmla="*/ 4 h 819"/>
                  <a:gd name="T70" fmla="*/ 48 w 1430"/>
                  <a:gd name="T71" fmla="*/ 2 h 819"/>
                  <a:gd name="T72" fmla="*/ 51 w 1430"/>
                  <a:gd name="T73" fmla="*/ 0 h 8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30"/>
                  <a:gd name="T112" fmla="*/ 0 h 819"/>
                  <a:gd name="T113" fmla="*/ 1430 w 1430"/>
                  <a:gd name="T114" fmla="*/ 819 h 81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30" h="819">
                    <a:moveTo>
                      <a:pt x="1376" y="0"/>
                    </a:moveTo>
                    <a:lnTo>
                      <a:pt x="1387" y="6"/>
                    </a:lnTo>
                    <a:lnTo>
                      <a:pt x="1406" y="12"/>
                    </a:lnTo>
                    <a:lnTo>
                      <a:pt x="1418" y="18"/>
                    </a:lnTo>
                    <a:lnTo>
                      <a:pt x="1430" y="25"/>
                    </a:lnTo>
                    <a:lnTo>
                      <a:pt x="1340" y="72"/>
                    </a:lnTo>
                    <a:lnTo>
                      <a:pt x="1256" y="121"/>
                    </a:lnTo>
                    <a:lnTo>
                      <a:pt x="1158" y="175"/>
                    </a:lnTo>
                    <a:lnTo>
                      <a:pt x="1074" y="222"/>
                    </a:lnTo>
                    <a:lnTo>
                      <a:pt x="983" y="271"/>
                    </a:lnTo>
                    <a:lnTo>
                      <a:pt x="893" y="319"/>
                    </a:lnTo>
                    <a:lnTo>
                      <a:pt x="803" y="374"/>
                    </a:lnTo>
                    <a:lnTo>
                      <a:pt x="718" y="421"/>
                    </a:lnTo>
                    <a:lnTo>
                      <a:pt x="628" y="470"/>
                    </a:lnTo>
                    <a:lnTo>
                      <a:pt x="538" y="518"/>
                    </a:lnTo>
                    <a:lnTo>
                      <a:pt x="447" y="573"/>
                    </a:lnTo>
                    <a:lnTo>
                      <a:pt x="357" y="620"/>
                    </a:lnTo>
                    <a:lnTo>
                      <a:pt x="272" y="668"/>
                    </a:lnTo>
                    <a:lnTo>
                      <a:pt x="182" y="717"/>
                    </a:lnTo>
                    <a:lnTo>
                      <a:pt x="90" y="770"/>
                    </a:lnTo>
                    <a:lnTo>
                      <a:pt x="0" y="819"/>
                    </a:lnTo>
                    <a:lnTo>
                      <a:pt x="90" y="764"/>
                    </a:lnTo>
                    <a:lnTo>
                      <a:pt x="175" y="717"/>
                    </a:lnTo>
                    <a:lnTo>
                      <a:pt x="259" y="663"/>
                    </a:lnTo>
                    <a:lnTo>
                      <a:pt x="344" y="614"/>
                    </a:lnTo>
                    <a:lnTo>
                      <a:pt x="429" y="560"/>
                    </a:lnTo>
                    <a:lnTo>
                      <a:pt x="519" y="511"/>
                    </a:lnTo>
                    <a:lnTo>
                      <a:pt x="603" y="458"/>
                    </a:lnTo>
                    <a:lnTo>
                      <a:pt x="688" y="409"/>
                    </a:lnTo>
                    <a:lnTo>
                      <a:pt x="773" y="355"/>
                    </a:lnTo>
                    <a:lnTo>
                      <a:pt x="863" y="301"/>
                    </a:lnTo>
                    <a:lnTo>
                      <a:pt x="947" y="252"/>
                    </a:lnTo>
                    <a:lnTo>
                      <a:pt x="1038" y="205"/>
                    </a:lnTo>
                    <a:lnTo>
                      <a:pt x="1122" y="151"/>
                    </a:lnTo>
                    <a:lnTo>
                      <a:pt x="1207" y="96"/>
                    </a:lnTo>
                    <a:lnTo>
                      <a:pt x="1291" y="48"/>
                    </a:lnTo>
                    <a:lnTo>
                      <a:pt x="1376" y="0"/>
                    </a:lnTo>
                    <a:close/>
                  </a:path>
                </a:pathLst>
              </a:custGeom>
              <a:solidFill>
                <a:srgbClr val="00FF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66" name="Freeform 340"/>
              <p:cNvSpPr>
                <a:spLocks/>
              </p:cNvSpPr>
              <p:nvPr/>
            </p:nvSpPr>
            <p:spPr bwMode="auto">
              <a:xfrm>
                <a:off x="1854" y="1776"/>
                <a:ext cx="483" cy="271"/>
              </a:xfrm>
              <a:custGeom>
                <a:avLst/>
                <a:gdLst>
                  <a:gd name="T0" fmla="*/ 52 w 1448"/>
                  <a:gd name="T1" fmla="*/ 0 h 813"/>
                  <a:gd name="T2" fmla="*/ 52 w 1448"/>
                  <a:gd name="T3" fmla="*/ 0 h 813"/>
                  <a:gd name="T4" fmla="*/ 53 w 1448"/>
                  <a:gd name="T5" fmla="*/ 0 h 813"/>
                  <a:gd name="T6" fmla="*/ 53 w 1448"/>
                  <a:gd name="T7" fmla="*/ 1 h 813"/>
                  <a:gd name="T8" fmla="*/ 54 w 1448"/>
                  <a:gd name="T9" fmla="*/ 1 h 813"/>
                  <a:gd name="T10" fmla="*/ 50 w 1448"/>
                  <a:gd name="T11" fmla="*/ 3 h 813"/>
                  <a:gd name="T12" fmla="*/ 47 w 1448"/>
                  <a:gd name="T13" fmla="*/ 5 h 813"/>
                  <a:gd name="T14" fmla="*/ 44 w 1448"/>
                  <a:gd name="T15" fmla="*/ 6 h 813"/>
                  <a:gd name="T16" fmla="*/ 40 w 1448"/>
                  <a:gd name="T17" fmla="*/ 8 h 813"/>
                  <a:gd name="T18" fmla="*/ 37 w 1448"/>
                  <a:gd name="T19" fmla="*/ 10 h 813"/>
                  <a:gd name="T20" fmla="*/ 34 w 1448"/>
                  <a:gd name="T21" fmla="*/ 12 h 813"/>
                  <a:gd name="T22" fmla="*/ 30 w 1448"/>
                  <a:gd name="T23" fmla="*/ 14 h 813"/>
                  <a:gd name="T24" fmla="*/ 27 w 1448"/>
                  <a:gd name="T25" fmla="*/ 16 h 813"/>
                  <a:gd name="T26" fmla="*/ 24 w 1448"/>
                  <a:gd name="T27" fmla="*/ 17 h 813"/>
                  <a:gd name="T28" fmla="*/ 20 w 1448"/>
                  <a:gd name="T29" fmla="*/ 19 h 813"/>
                  <a:gd name="T30" fmla="*/ 17 w 1448"/>
                  <a:gd name="T31" fmla="*/ 21 h 813"/>
                  <a:gd name="T32" fmla="*/ 13 w 1448"/>
                  <a:gd name="T33" fmla="*/ 23 h 813"/>
                  <a:gd name="T34" fmla="*/ 10 w 1448"/>
                  <a:gd name="T35" fmla="*/ 25 h 813"/>
                  <a:gd name="T36" fmla="*/ 7 w 1448"/>
                  <a:gd name="T37" fmla="*/ 26 h 813"/>
                  <a:gd name="T38" fmla="*/ 4 w 1448"/>
                  <a:gd name="T39" fmla="*/ 28 h 813"/>
                  <a:gd name="T40" fmla="*/ 0 w 1448"/>
                  <a:gd name="T41" fmla="*/ 30 h 813"/>
                  <a:gd name="T42" fmla="*/ 3 w 1448"/>
                  <a:gd name="T43" fmla="*/ 28 h 813"/>
                  <a:gd name="T44" fmla="*/ 6 w 1448"/>
                  <a:gd name="T45" fmla="*/ 26 h 813"/>
                  <a:gd name="T46" fmla="*/ 10 w 1448"/>
                  <a:gd name="T47" fmla="*/ 24 h 813"/>
                  <a:gd name="T48" fmla="*/ 13 w 1448"/>
                  <a:gd name="T49" fmla="*/ 23 h 813"/>
                  <a:gd name="T50" fmla="*/ 16 w 1448"/>
                  <a:gd name="T51" fmla="*/ 21 h 813"/>
                  <a:gd name="T52" fmla="*/ 19 w 1448"/>
                  <a:gd name="T53" fmla="*/ 19 h 813"/>
                  <a:gd name="T54" fmla="*/ 23 w 1448"/>
                  <a:gd name="T55" fmla="*/ 17 h 813"/>
                  <a:gd name="T56" fmla="*/ 26 w 1448"/>
                  <a:gd name="T57" fmla="*/ 15 h 813"/>
                  <a:gd name="T58" fmla="*/ 29 w 1448"/>
                  <a:gd name="T59" fmla="*/ 13 h 813"/>
                  <a:gd name="T60" fmla="*/ 32 w 1448"/>
                  <a:gd name="T61" fmla="*/ 11 h 813"/>
                  <a:gd name="T62" fmla="*/ 36 w 1448"/>
                  <a:gd name="T63" fmla="*/ 9 h 813"/>
                  <a:gd name="T64" fmla="*/ 39 w 1448"/>
                  <a:gd name="T65" fmla="*/ 8 h 813"/>
                  <a:gd name="T66" fmla="*/ 42 w 1448"/>
                  <a:gd name="T67" fmla="*/ 6 h 813"/>
                  <a:gd name="T68" fmla="*/ 45 w 1448"/>
                  <a:gd name="T69" fmla="*/ 4 h 813"/>
                  <a:gd name="T70" fmla="*/ 49 w 1448"/>
                  <a:gd name="T71" fmla="*/ 2 h 813"/>
                  <a:gd name="T72" fmla="*/ 52 w 1448"/>
                  <a:gd name="T73" fmla="*/ 0 h 81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48"/>
                  <a:gd name="T112" fmla="*/ 0 h 813"/>
                  <a:gd name="T113" fmla="*/ 1448 w 1448"/>
                  <a:gd name="T114" fmla="*/ 813 h 81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48" h="813">
                    <a:moveTo>
                      <a:pt x="1400" y="0"/>
                    </a:moveTo>
                    <a:lnTo>
                      <a:pt x="1412" y="6"/>
                    </a:lnTo>
                    <a:lnTo>
                      <a:pt x="1425" y="12"/>
                    </a:lnTo>
                    <a:lnTo>
                      <a:pt x="1436" y="24"/>
                    </a:lnTo>
                    <a:lnTo>
                      <a:pt x="1448" y="30"/>
                    </a:lnTo>
                    <a:lnTo>
                      <a:pt x="1357" y="79"/>
                    </a:lnTo>
                    <a:lnTo>
                      <a:pt x="1267" y="126"/>
                    </a:lnTo>
                    <a:lnTo>
                      <a:pt x="1177" y="175"/>
                    </a:lnTo>
                    <a:lnTo>
                      <a:pt x="1086" y="223"/>
                    </a:lnTo>
                    <a:lnTo>
                      <a:pt x="996" y="270"/>
                    </a:lnTo>
                    <a:lnTo>
                      <a:pt x="906" y="319"/>
                    </a:lnTo>
                    <a:lnTo>
                      <a:pt x="814" y="373"/>
                    </a:lnTo>
                    <a:lnTo>
                      <a:pt x="724" y="421"/>
                    </a:lnTo>
                    <a:lnTo>
                      <a:pt x="639" y="469"/>
                    </a:lnTo>
                    <a:lnTo>
                      <a:pt x="543" y="518"/>
                    </a:lnTo>
                    <a:lnTo>
                      <a:pt x="459" y="567"/>
                    </a:lnTo>
                    <a:lnTo>
                      <a:pt x="363" y="614"/>
                    </a:lnTo>
                    <a:lnTo>
                      <a:pt x="278" y="662"/>
                    </a:lnTo>
                    <a:lnTo>
                      <a:pt x="182" y="711"/>
                    </a:lnTo>
                    <a:lnTo>
                      <a:pt x="97" y="764"/>
                    </a:lnTo>
                    <a:lnTo>
                      <a:pt x="0" y="813"/>
                    </a:lnTo>
                    <a:lnTo>
                      <a:pt x="90" y="758"/>
                    </a:lnTo>
                    <a:lnTo>
                      <a:pt x="175" y="711"/>
                    </a:lnTo>
                    <a:lnTo>
                      <a:pt x="265" y="657"/>
                    </a:lnTo>
                    <a:lnTo>
                      <a:pt x="350" y="608"/>
                    </a:lnTo>
                    <a:lnTo>
                      <a:pt x="434" y="559"/>
                    </a:lnTo>
                    <a:lnTo>
                      <a:pt x="525" y="505"/>
                    </a:lnTo>
                    <a:lnTo>
                      <a:pt x="609" y="458"/>
                    </a:lnTo>
                    <a:lnTo>
                      <a:pt x="699" y="403"/>
                    </a:lnTo>
                    <a:lnTo>
                      <a:pt x="784" y="355"/>
                    </a:lnTo>
                    <a:lnTo>
                      <a:pt x="876" y="300"/>
                    </a:lnTo>
                    <a:lnTo>
                      <a:pt x="959" y="253"/>
                    </a:lnTo>
                    <a:lnTo>
                      <a:pt x="1051" y="205"/>
                    </a:lnTo>
                    <a:lnTo>
                      <a:pt x="1135" y="150"/>
                    </a:lnTo>
                    <a:lnTo>
                      <a:pt x="1225" y="102"/>
                    </a:lnTo>
                    <a:lnTo>
                      <a:pt x="1310" y="54"/>
                    </a:lnTo>
                    <a:lnTo>
                      <a:pt x="1400" y="0"/>
                    </a:lnTo>
                    <a:close/>
                  </a:path>
                </a:pathLst>
              </a:custGeom>
              <a:solidFill>
                <a:srgbClr val="00FF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67" name="Freeform 341"/>
              <p:cNvSpPr>
                <a:spLocks/>
              </p:cNvSpPr>
              <p:nvPr/>
            </p:nvSpPr>
            <p:spPr bwMode="auto">
              <a:xfrm>
                <a:off x="1854" y="1780"/>
                <a:ext cx="491" cy="267"/>
              </a:xfrm>
              <a:custGeom>
                <a:avLst/>
                <a:gdLst>
                  <a:gd name="T0" fmla="*/ 53 w 1472"/>
                  <a:gd name="T1" fmla="*/ 0 h 801"/>
                  <a:gd name="T2" fmla="*/ 53 w 1472"/>
                  <a:gd name="T3" fmla="*/ 0 h 801"/>
                  <a:gd name="T4" fmla="*/ 54 w 1472"/>
                  <a:gd name="T5" fmla="*/ 0 h 801"/>
                  <a:gd name="T6" fmla="*/ 54 w 1472"/>
                  <a:gd name="T7" fmla="*/ 1 h 801"/>
                  <a:gd name="T8" fmla="*/ 55 w 1472"/>
                  <a:gd name="T9" fmla="*/ 1 h 801"/>
                  <a:gd name="T10" fmla="*/ 51 w 1472"/>
                  <a:gd name="T11" fmla="*/ 3 h 801"/>
                  <a:gd name="T12" fmla="*/ 48 w 1472"/>
                  <a:gd name="T13" fmla="*/ 4 h 801"/>
                  <a:gd name="T14" fmla="*/ 44 w 1472"/>
                  <a:gd name="T15" fmla="*/ 6 h 801"/>
                  <a:gd name="T16" fmla="*/ 41 w 1472"/>
                  <a:gd name="T17" fmla="*/ 8 h 801"/>
                  <a:gd name="T18" fmla="*/ 37 w 1472"/>
                  <a:gd name="T19" fmla="*/ 10 h 801"/>
                  <a:gd name="T20" fmla="*/ 34 w 1472"/>
                  <a:gd name="T21" fmla="*/ 12 h 801"/>
                  <a:gd name="T22" fmla="*/ 31 w 1472"/>
                  <a:gd name="T23" fmla="*/ 14 h 801"/>
                  <a:gd name="T24" fmla="*/ 27 w 1472"/>
                  <a:gd name="T25" fmla="*/ 15 h 801"/>
                  <a:gd name="T26" fmla="*/ 24 w 1472"/>
                  <a:gd name="T27" fmla="*/ 17 h 801"/>
                  <a:gd name="T28" fmla="*/ 21 w 1472"/>
                  <a:gd name="T29" fmla="*/ 19 h 801"/>
                  <a:gd name="T30" fmla="*/ 17 w 1472"/>
                  <a:gd name="T31" fmla="*/ 21 h 801"/>
                  <a:gd name="T32" fmla="*/ 14 w 1472"/>
                  <a:gd name="T33" fmla="*/ 22 h 801"/>
                  <a:gd name="T34" fmla="*/ 10 w 1472"/>
                  <a:gd name="T35" fmla="*/ 24 h 801"/>
                  <a:gd name="T36" fmla="*/ 7 w 1472"/>
                  <a:gd name="T37" fmla="*/ 26 h 801"/>
                  <a:gd name="T38" fmla="*/ 4 w 1472"/>
                  <a:gd name="T39" fmla="*/ 28 h 801"/>
                  <a:gd name="T40" fmla="*/ 0 w 1472"/>
                  <a:gd name="T41" fmla="*/ 30 h 801"/>
                  <a:gd name="T42" fmla="*/ 3 w 1472"/>
                  <a:gd name="T43" fmla="*/ 28 h 801"/>
                  <a:gd name="T44" fmla="*/ 7 w 1472"/>
                  <a:gd name="T45" fmla="*/ 26 h 801"/>
                  <a:gd name="T46" fmla="*/ 10 w 1472"/>
                  <a:gd name="T47" fmla="*/ 24 h 801"/>
                  <a:gd name="T48" fmla="*/ 13 w 1472"/>
                  <a:gd name="T49" fmla="*/ 22 h 801"/>
                  <a:gd name="T50" fmla="*/ 17 w 1472"/>
                  <a:gd name="T51" fmla="*/ 20 h 801"/>
                  <a:gd name="T52" fmla="*/ 20 w 1472"/>
                  <a:gd name="T53" fmla="*/ 19 h 801"/>
                  <a:gd name="T54" fmla="*/ 23 w 1472"/>
                  <a:gd name="T55" fmla="*/ 17 h 801"/>
                  <a:gd name="T56" fmla="*/ 26 w 1472"/>
                  <a:gd name="T57" fmla="*/ 15 h 801"/>
                  <a:gd name="T58" fmla="*/ 30 w 1472"/>
                  <a:gd name="T59" fmla="*/ 13 h 801"/>
                  <a:gd name="T60" fmla="*/ 33 w 1472"/>
                  <a:gd name="T61" fmla="*/ 11 h 801"/>
                  <a:gd name="T62" fmla="*/ 36 w 1472"/>
                  <a:gd name="T63" fmla="*/ 9 h 801"/>
                  <a:gd name="T64" fmla="*/ 40 w 1472"/>
                  <a:gd name="T65" fmla="*/ 7 h 801"/>
                  <a:gd name="T66" fmla="*/ 43 w 1472"/>
                  <a:gd name="T67" fmla="*/ 6 h 801"/>
                  <a:gd name="T68" fmla="*/ 46 w 1472"/>
                  <a:gd name="T69" fmla="*/ 4 h 801"/>
                  <a:gd name="T70" fmla="*/ 49 w 1472"/>
                  <a:gd name="T71" fmla="*/ 2 h 801"/>
                  <a:gd name="T72" fmla="*/ 53 w 1472"/>
                  <a:gd name="T73" fmla="*/ 0 h 80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72"/>
                  <a:gd name="T112" fmla="*/ 0 h 801"/>
                  <a:gd name="T113" fmla="*/ 1472 w 1472"/>
                  <a:gd name="T114" fmla="*/ 801 h 80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72" h="801">
                    <a:moveTo>
                      <a:pt x="1418" y="0"/>
                    </a:moveTo>
                    <a:lnTo>
                      <a:pt x="1430" y="7"/>
                    </a:lnTo>
                    <a:lnTo>
                      <a:pt x="1448" y="12"/>
                    </a:lnTo>
                    <a:lnTo>
                      <a:pt x="1461" y="24"/>
                    </a:lnTo>
                    <a:lnTo>
                      <a:pt x="1472" y="30"/>
                    </a:lnTo>
                    <a:lnTo>
                      <a:pt x="1376" y="78"/>
                    </a:lnTo>
                    <a:lnTo>
                      <a:pt x="1286" y="120"/>
                    </a:lnTo>
                    <a:lnTo>
                      <a:pt x="1195" y="174"/>
                    </a:lnTo>
                    <a:lnTo>
                      <a:pt x="1104" y="223"/>
                    </a:lnTo>
                    <a:lnTo>
                      <a:pt x="1008" y="264"/>
                    </a:lnTo>
                    <a:lnTo>
                      <a:pt x="917" y="313"/>
                    </a:lnTo>
                    <a:lnTo>
                      <a:pt x="827" y="367"/>
                    </a:lnTo>
                    <a:lnTo>
                      <a:pt x="737" y="416"/>
                    </a:lnTo>
                    <a:lnTo>
                      <a:pt x="646" y="457"/>
                    </a:lnTo>
                    <a:lnTo>
                      <a:pt x="555" y="506"/>
                    </a:lnTo>
                    <a:lnTo>
                      <a:pt x="464" y="560"/>
                    </a:lnTo>
                    <a:lnTo>
                      <a:pt x="368" y="607"/>
                    </a:lnTo>
                    <a:lnTo>
                      <a:pt x="278" y="656"/>
                    </a:lnTo>
                    <a:lnTo>
                      <a:pt x="188" y="699"/>
                    </a:lnTo>
                    <a:lnTo>
                      <a:pt x="97" y="752"/>
                    </a:lnTo>
                    <a:lnTo>
                      <a:pt x="0" y="801"/>
                    </a:lnTo>
                    <a:lnTo>
                      <a:pt x="90" y="752"/>
                    </a:lnTo>
                    <a:lnTo>
                      <a:pt x="182" y="699"/>
                    </a:lnTo>
                    <a:lnTo>
                      <a:pt x="272" y="650"/>
                    </a:lnTo>
                    <a:lnTo>
                      <a:pt x="357" y="602"/>
                    </a:lnTo>
                    <a:lnTo>
                      <a:pt x="447" y="547"/>
                    </a:lnTo>
                    <a:lnTo>
                      <a:pt x="532" y="500"/>
                    </a:lnTo>
                    <a:lnTo>
                      <a:pt x="622" y="446"/>
                    </a:lnTo>
                    <a:lnTo>
                      <a:pt x="712" y="397"/>
                    </a:lnTo>
                    <a:lnTo>
                      <a:pt x="797" y="349"/>
                    </a:lnTo>
                    <a:lnTo>
                      <a:pt x="887" y="296"/>
                    </a:lnTo>
                    <a:lnTo>
                      <a:pt x="978" y="247"/>
                    </a:lnTo>
                    <a:lnTo>
                      <a:pt x="1068" y="198"/>
                    </a:lnTo>
                    <a:lnTo>
                      <a:pt x="1152" y="151"/>
                    </a:lnTo>
                    <a:lnTo>
                      <a:pt x="1243" y="97"/>
                    </a:lnTo>
                    <a:lnTo>
                      <a:pt x="1327" y="48"/>
                    </a:lnTo>
                    <a:lnTo>
                      <a:pt x="1418" y="0"/>
                    </a:lnTo>
                    <a:close/>
                  </a:path>
                </a:pathLst>
              </a:custGeom>
              <a:solidFill>
                <a:srgbClr val="26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68" name="Freeform 342"/>
              <p:cNvSpPr>
                <a:spLocks/>
              </p:cNvSpPr>
              <p:nvPr/>
            </p:nvSpPr>
            <p:spPr bwMode="auto">
              <a:xfrm>
                <a:off x="1854" y="1784"/>
                <a:ext cx="497" cy="263"/>
              </a:xfrm>
              <a:custGeom>
                <a:avLst/>
                <a:gdLst>
                  <a:gd name="T0" fmla="*/ 53 w 1491"/>
                  <a:gd name="T1" fmla="*/ 0 h 789"/>
                  <a:gd name="T2" fmla="*/ 54 w 1491"/>
                  <a:gd name="T3" fmla="*/ 0 h 789"/>
                  <a:gd name="T4" fmla="*/ 54 w 1491"/>
                  <a:gd name="T5" fmla="*/ 0 h 789"/>
                  <a:gd name="T6" fmla="*/ 55 w 1491"/>
                  <a:gd name="T7" fmla="*/ 1 h 789"/>
                  <a:gd name="T8" fmla="*/ 55 w 1491"/>
                  <a:gd name="T9" fmla="*/ 1 h 789"/>
                  <a:gd name="T10" fmla="*/ 52 w 1491"/>
                  <a:gd name="T11" fmla="*/ 3 h 789"/>
                  <a:gd name="T12" fmla="*/ 48 w 1491"/>
                  <a:gd name="T13" fmla="*/ 4 h 789"/>
                  <a:gd name="T14" fmla="*/ 45 w 1491"/>
                  <a:gd name="T15" fmla="*/ 6 h 789"/>
                  <a:gd name="T16" fmla="*/ 41 w 1491"/>
                  <a:gd name="T17" fmla="*/ 8 h 789"/>
                  <a:gd name="T18" fmla="*/ 38 w 1491"/>
                  <a:gd name="T19" fmla="*/ 10 h 789"/>
                  <a:gd name="T20" fmla="*/ 34 w 1491"/>
                  <a:gd name="T21" fmla="*/ 11 h 789"/>
                  <a:gd name="T22" fmla="*/ 31 w 1491"/>
                  <a:gd name="T23" fmla="*/ 13 h 789"/>
                  <a:gd name="T24" fmla="*/ 28 w 1491"/>
                  <a:gd name="T25" fmla="*/ 15 h 789"/>
                  <a:gd name="T26" fmla="*/ 24 w 1491"/>
                  <a:gd name="T27" fmla="*/ 17 h 789"/>
                  <a:gd name="T28" fmla="*/ 21 w 1491"/>
                  <a:gd name="T29" fmla="*/ 19 h 789"/>
                  <a:gd name="T30" fmla="*/ 17 w 1491"/>
                  <a:gd name="T31" fmla="*/ 20 h 789"/>
                  <a:gd name="T32" fmla="*/ 14 w 1491"/>
                  <a:gd name="T33" fmla="*/ 22 h 789"/>
                  <a:gd name="T34" fmla="*/ 11 w 1491"/>
                  <a:gd name="T35" fmla="*/ 24 h 789"/>
                  <a:gd name="T36" fmla="*/ 7 w 1491"/>
                  <a:gd name="T37" fmla="*/ 26 h 789"/>
                  <a:gd name="T38" fmla="*/ 4 w 1491"/>
                  <a:gd name="T39" fmla="*/ 27 h 789"/>
                  <a:gd name="T40" fmla="*/ 0 w 1491"/>
                  <a:gd name="T41" fmla="*/ 29 h 789"/>
                  <a:gd name="T42" fmla="*/ 3 w 1491"/>
                  <a:gd name="T43" fmla="*/ 27 h 789"/>
                  <a:gd name="T44" fmla="*/ 7 w 1491"/>
                  <a:gd name="T45" fmla="*/ 25 h 789"/>
                  <a:gd name="T46" fmla="*/ 10 w 1491"/>
                  <a:gd name="T47" fmla="*/ 24 h 789"/>
                  <a:gd name="T48" fmla="*/ 13 w 1491"/>
                  <a:gd name="T49" fmla="*/ 22 h 789"/>
                  <a:gd name="T50" fmla="*/ 17 w 1491"/>
                  <a:gd name="T51" fmla="*/ 20 h 789"/>
                  <a:gd name="T52" fmla="*/ 20 w 1491"/>
                  <a:gd name="T53" fmla="*/ 18 h 789"/>
                  <a:gd name="T54" fmla="*/ 23 w 1491"/>
                  <a:gd name="T55" fmla="*/ 16 h 789"/>
                  <a:gd name="T56" fmla="*/ 27 w 1491"/>
                  <a:gd name="T57" fmla="*/ 14 h 789"/>
                  <a:gd name="T58" fmla="*/ 30 w 1491"/>
                  <a:gd name="T59" fmla="*/ 13 h 789"/>
                  <a:gd name="T60" fmla="*/ 33 w 1491"/>
                  <a:gd name="T61" fmla="*/ 11 h 789"/>
                  <a:gd name="T62" fmla="*/ 37 w 1491"/>
                  <a:gd name="T63" fmla="*/ 9 h 789"/>
                  <a:gd name="T64" fmla="*/ 40 w 1491"/>
                  <a:gd name="T65" fmla="*/ 7 h 789"/>
                  <a:gd name="T66" fmla="*/ 43 w 1491"/>
                  <a:gd name="T67" fmla="*/ 5 h 789"/>
                  <a:gd name="T68" fmla="*/ 47 w 1491"/>
                  <a:gd name="T69" fmla="*/ 4 h 789"/>
                  <a:gd name="T70" fmla="*/ 50 w 1491"/>
                  <a:gd name="T71" fmla="*/ 2 h 789"/>
                  <a:gd name="T72" fmla="*/ 53 w 1491"/>
                  <a:gd name="T73" fmla="*/ 0 h 78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91"/>
                  <a:gd name="T112" fmla="*/ 0 h 789"/>
                  <a:gd name="T113" fmla="*/ 1491 w 1491"/>
                  <a:gd name="T114" fmla="*/ 789 h 78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91" h="789">
                    <a:moveTo>
                      <a:pt x="1436" y="0"/>
                    </a:moveTo>
                    <a:lnTo>
                      <a:pt x="1448" y="6"/>
                    </a:lnTo>
                    <a:lnTo>
                      <a:pt x="1466" y="12"/>
                    </a:lnTo>
                    <a:lnTo>
                      <a:pt x="1478" y="18"/>
                    </a:lnTo>
                    <a:lnTo>
                      <a:pt x="1491" y="25"/>
                    </a:lnTo>
                    <a:lnTo>
                      <a:pt x="1400" y="72"/>
                    </a:lnTo>
                    <a:lnTo>
                      <a:pt x="1303" y="121"/>
                    </a:lnTo>
                    <a:lnTo>
                      <a:pt x="1213" y="169"/>
                    </a:lnTo>
                    <a:lnTo>
                      <a:pt x="1117" y="216"/>
                    </a:lnTo>
                    <a:lnTo>
                      <a:pt x="1026" y="265"/>
                    </a:lnTo>
                    <a:lnTo>
                      <a:pt x="929" y="307"/>
                    </a:lnTo>
                    <a:lnTo>
                      <a:pt x="838" y="361"/>
                    </a:lnTo>
                    <a:lnTo>
                      <a:pt x="748" y="404"/>
                    </a:lnTo>
                    <a:lnTo>
                      <a:pt x="652" y="451"/>
                    </a:lnTo>
                    <a:lnTo>
                      <a:pt x="562" y="500"/>
                    </a:lnTo>
                    <a:lnTo>
                      <a:pt x="472" y="548"/>
                    </a:lnTo>
                    <a:lnTo>
                      <a:pt x="374" y="595"/>
                    </a:lnTo>
                    <a:lnTo>
                      <a:pt x="284" y="644"/>
                    </a:lnTo>
                    <a:lnTo>
                      <a:pt x="188" y="693"/>
                    </a:lnTo>
                    <a:lnTo>
                      <a:pt x="97" y="740"/>
                    </a:lnTo>
                    <a:lnTo>
                      <a:pt x="0" y="789"/>
                    </a:lnTo>
                    <a:lnTo>
                      <a:pt x="90" y="740"/>
                    </a:lnTo>
                    <a:lnTo>
                      <a:pt x="182" y="687"/>
                    </a:lnTo>
                    <a:lnTo>
                      <a:pt x="272" y="638"/>
                    </a:lnTo>
                    <a:lnTo>
                      <a:pt x="363" y="590"/>
                    </a:lnTo>
                    <a:lnTo>
                      <a:pt x="453" y="543"/>
                    </a:lnTo>
                    <a:lnTo>
                      <a:pt x="543" y="488"/>
                    </a:lnTo>
                    <a:lnTo>
                      <a:pt x="628" y="440"/>
                    </a:lnTo>
                    <a:lnTo>
                      <a:pt x="718" y="391"/>
                    </a:lnTo>
                    <a:lnTo>
                      <a:pt x="808" y="344"/>
                    </a:lnTo>
                    <a:lnTo>
                      <a:pt x="899" y="295"/>
                    </a:lnTo>
                    <a:lnTo>
                      <a:pt x="989" y="246"/>
                    </a:lnTo>
                    <a:lnTo>
                      <a:pt x="1081" y="192"/>
                    </a:lnTo>
                    <a:lnTo>
                      <a:pt x="1165" y="145"/>
                    </a:lnTo>
                    <a:lnTo>
                      <a:pt x="1261" y="96"/>
                    </a:lnTo>
                    <a:lnTo>
                      <a:pt x="1346" y="48"/>
                    </a:lnTo>
                    <a:lnTo>
                      <a:pt x="1436" y="0"/>
                    </a:lnTo>
                    <a:close/>
                  </a:path>
                </a:pathLst>
              </a:custGeom>
              <a:solidFill>
                <a:srgbClr val="66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69" name="Freeform 343"/>
              <p:cNvSpPr>
                <a:spLocks/>
              </p:cNvSpPr>
              <p:nvPr/>
            </p:nvSpPr>
            <p:spPr bwMode="auto">
              <a:xfrm>
                <a:off x="1854" y="1788"/>
                <a:ext cx="503" cy="259"/>
              </a:xfrm>
              <a:custGeom>
                <a:avLst/>
                <a:gdLst>
                  <a:gd name="T0" fmla="*/ 54 w 1508"/>
                  <a:gd name="T1" fmla="*/ 0 h 777"/>
                  <a:gd name="T2" fmla="*/ 54 w 1508"/>
                  <a:gd name="T3" fmla="*/ 0 h 777"/>
                  <a:gd name="T4" fmla="*/ 55 w 1508"/>
                  <a:gd name="T5" fmla="*/ 0 h 777"/>
                  <a:gd name="T6" fmla="*/ 55 w 1508"/>
                  <a:gd name="T7" fmla="*/ 1 h 777"/>
                  <a:gd name="T8" fmla="*/ 56 w 1508"/>
                  <a:gd name="T9" fmla="*/ 1 h 777"/>
                  <a:gd name="T10" fmla="*/ 52 w 1508"/>
                  <a:gd name="T11" fmla="*/ 3 h 777"/>
                  <a:gd name="T12" fmla="*/ 49 w 1508"/>
                  <a:gd name="T13" fmla="*/ 4 h 777"/>
                  <a:gd name="T14" fmla="*/ 45 w 1508"/>
                  <a:gd name="T15" fmla="*/ 6 h 777"/>
                  <a:gd name="T16" fmla="*/ 42 w 1508"/>
                  <a:gd name="T17" fmla="*/ 8 h 777"/>
                  <a:gd name="T18" fmla="*/ 38 w 1508"/>
                  <a:gd name="T19" fmla="*/ 10 h 777"/>
                  <a:gd name="T20" fmla="*/ 35 w 1508"/>
                  <a:gd name="T21" fmla="*/ 11 h 777"/>
                  <a:gd name="T22" fmla="*/ 32 w 1508"/>
                  <a:gd name="T23" fmla="*/ 13 h 777"/>
                  <a:gd name="T24" fmla="*/ 28 w 1508"/>
                  <a:gd name="T25" fmla="*/ 15 h 777"/>
                  <a:gd name="T26" fmla="*/ 25 w 1508"/>
                  <a:gd name="T27" fmla="*/ 17 h 777"/>
                  <a:gd name="T28" fmla="*/ 21 w 1508"/>
                  <a:gd name="T29" fmla="*/ 18 h 777"/>
                  <a:gd name="T30" fmla="*/ 18 w 1508"/>
                  <a:gd name="T31" fmla="*/ 20 h 777"/>
                  <a:gd name="T32" fmla="*/ 14 w 1508"/>
                  <a:gd name="T33" fmla="*/ 22 h 777"/>
                  <a:gd name="T34" fmla="*/ 11 w 1508"/>
                  <a:gd name="T35" fmla="*/ 23 h 777"/>
                  <a:gd name="T36" fmla="*/ 7 w 1508"/>
                  <a:gd name="T37" fmla="*/ 25 h 777"/>
                  <a:gd name="T38" fmla="*/ 4 w 1508"/>
                  <a:gd name="T39" fmla="*/ 27 h 777"/>
                  <a:gd name="T40" fmla="*/ 0 w 1508"/>
                  <a:gd name="T41" fmla="*/ 29 h 777"/>
                  <a:gd name="T42" fmla="*/ 4 w 1508"/>
                  <a:gd name="T43" fmla="*/ 27 h 777"/>
                  <a:gd name="T44" fmla="*/ 7 w 1508"/>
                  <a:gd name="T45" fmla="*/ 25 h 777"/>
                  <a:gd name="T46" fmla="*/ 10 w 1508"/>
                  <a:gd name="T47" fmla="*/ 23 h 777"/>
                  <a:gd name="T48" fmla="*/ 14 w 1508"/>
                  <a:gd name="T49" fmla="*/ 22 h 777"/>
                  <a:gd name="T50" fmla="*/ 17 w 1508"/>
                  <a:gd name="T51" fmla="*/ 20 h 777"/>
                  <a:gd name="T52" fmla="*/ 20 w 1508"/>
                  <a:gd name="T53" fmla="*/ 18 h 777"/>
                  <a:gd name="T54" fmla="*/ 24 w 1508"/>
                  <a:gd name="T55" fmla="*/ 16 h 777"/>
                  <a:gd name="T56" fmla="*/ 27 w 1508"/>
                  <a:gd name="T57" fmla="*/ 14 h 777"/>
                  <a:gd name="T58" fmla="*/ 30 w 1508"/>
                  <a:gd name="T59" fmla="*/ 12 h 777"/>
                  <a:gd name="T60" fmla="*/ 34 w 1508"/>
                  <a:gd name="T61" fmla="*/ 11 h 777"/>
                  <a:gd name="T62" fmla="*/ 37 w 1508"/>
                  <a:gd name="T63" fmla="*/ 9 h 777"/>
                  <a:gd name="T64" fmla="*/ 40 w 1508"/>
                  <a:gd name="T65" fmla="*/ 7 h 777"/>
                  <a:gd name="T66" fmla="*/ 44 w 1508"/>
                  <a:gd name="T67" fmla="*/ 5 h 777"/>
                  <a:gd name="T68" fmla="*/ 47 w 1508"/>
                  <a:gd name="T69" fmla="*/ 4 h 777"/>
                  <a:gd name="T70" fmla="*/ 51 w 1508"/>
                  <a:gd name="T71" fmla="*/ 2 h 777"/>
                  <a:gd name="T72" fmla="*/ 54 w 1508"/>
                  <a:gd name="T73" fmla="*/ 0 h 77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08"/>
                  <a:gd name="T112" fmla="*/ 0 h 777"/>
                  <a:gd name="T113" fmla="*/ 1508 w 1508"/>
                  <a:gd name="T114" fmla="*/ 777 h 77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08" h="777">
                    <a:moveTo>
                      <a:pt x="1455" y="0"/>
                    </a:moveTo>
                    <a:lnTo>
                      <a:pt x="1466" y="6"/>
                    </a:lnTo>
                    <a:lnTo>
                      <a:pt x="1485" y="13"/>
                    </a:lnTo>
                    <a:lnTo>
                      <a:pt x="1496" y="18"/>
                    </a:lnTo>
                    <a:lnTo>
                      <a:pt x="1508" y="24"/>
                    </a:lnTo>
                    <a:lnTo>
                      <a:pt x="1412" y="73"/>
                    </a:lnTo>
                    <a:lnTo>
                      <a:pt x="1322" y="114"/>
                    </a:lnTo>
                    <a:lnTo>
                      <a:pt x="1225" y="169"/>
                    </a:lnTo>
                    <a:lnTo>
                      <a:pt x="1128" y="210"/>
                    </a:lnTo>
                    <a:lnTo>
                      <a:pt x="1038" y="259"/>
                    </a:lnTo>
                    <a:lnTo>
                      <a:pt x="942" y="307"/>
                    </a:lnTo>
                    <a:lnTo>
                      <a:pt x="851" y="355"/>
                    </a:lnTo>
                    <a:lnTo>
                      <a:pt x="754" y="398"/>
                    </a:lnTo>
                    <a:lnTo>
                      <a:pt x="664" y="446"/>
                    </a:lnTo>
                    <a:lnTo>
                      <a:pt x="568" y="493"/>
                    </a:lnTo>
                    <a:lnTo>
                      <a:pt x="477" y="542"/>
                    </a:lnTo>
                    <a:lnTo>
                      <a:pt x="380" y="591"/>
                    </a:lnTo>
                    <a:lnTo>
                      <a:pt x="284" y="632"/>
                    </a:lnTo>
                    <a:lnTo>
                      <a:pt x="188" y="681"/>
                    </a:lnTo>
                    <a:lnTo>
                      <a:pt x="97" y="728"/>
                    </a:lnTo>
                    <a:lnTo>
                      <a:pt x="0" y="777"/>
                    </a:lnTo>
                    <a:lnTo>
                      <a:pt x="97" y="728"/>
                    </a:lnTo>
                    <a:lnTo>
                      <a:pt x="182" y="675"/>
                    </a:lnTo>
                    <a:lnTo>
                      <a:pt x="278" y="632"/>
                    </a:lnTo>
                    <a:lnTo>
                      <a:pt x="368" y="583"/>
                    </a:lnTo>
                    <a:lnTo>
                      <a:pt x="459" y="536"/>
                    </a:lnTo>
                    <a:lnTo>
                      <a:pt x="549" y="482"/>
                    </a:lnTo>
                    <a:lnTo>
                      <a:pt x="639" y="433"/>
                    </a:lnTo>
                    <a:lnTo>
                      <a:pt x="731" y="385"/>
                    </a:lnTo>
                    <a:lnTo>
                      <a:pt x="821" y="337"/>
                    </a:lnTo>
                    <a:lnTo>
                      <a:pt x="912" y="289"/>
                    </a:lnTo>
                    <a:lnTo>
                      <a:pt x="1002" y="240"/>
                    </a:lnTo>
                    <a:lnTo>
                      <a:pt x="1092" y="193"/>
                    </a:lnTo>
                    <a:lnTo>
                      <a:pt x="1182" y="144"/>
                    </a:lnTo>
                    <a:lnTo>
                      <a:pt x="1273" y="96"/>
                    </a:lnTo>
                    <a:lnTo>
                      <a:pt x="1363" y="49"/>
                    </a:lnTo>
                    <a:lnTo>
                      <a:pt x="1455" y="0"/>
                    </a:lnTo>
                    <a:close/>
                  </a:path>
                </a:pathLst>
              </a:custGeom>
              <a:solidFill>
                <a:srgbClr val="A3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70" name="Freeform 344"/>
              <p:cNvSpPr>
                <a:spLocks/>
              </p:cNvSpPr>
              <p:nvPr/>
            </p:nvSpPr>
            <p:spPr bwMode="auto">
              <a:xfrm>
                <a:off x="1854" y="1790"/>
                <a:ext cx="509" cy="257"/>
              </a:xfrm>
              <a:custGeom>
                <a:avLst/>
                <a:gdLst>
                  <a:gd name="T0" fmla="*/ 55 w 1526"/>
                  <a:gd name="T1" fmla="*/ 0 h 771"/>
                  <a:gd name="T2" fmla="*/ 55 w 1526"/>
                  <a:gd name="T3" fmla="*/ 0 h 771"/>
                  <a:gd name="T4" fmla="*/ 56 w 1526"/>
                  <a:gd name="T5" fmla="*/ 0 h 771"/>
                  <a:gd name="T6" fmla="*/ 56 w 1526"/>
                  <a:gd name="T7" fmla="*/ 1 h 771"/>
                  <a:gd name="T8" fmla="*/ 57 w 1526"/>
                  <a:gd name="T9" fmla="*/ 1 h 771"/>
                  <a:gd name="T10" fmla="*/ 53 w 1526"/>
                  <a:gd name="T11" fmla="*/ 3 h 771"/>
                  <a:gd name="T12" fmla="*/ 50 w 1526"/>
                  <a:gd name="T13" fmla="*/ 4 h 771"/>
                  <a:gd name="T14" fmla="*/ 46 w 1526"/>
                  <a:gd name="T15" fmla="*/ 6 h 771"/>
                  <a:gd name="T16" fmla="*/ 43 w 1526"/>
                  <a:gd name="T17" fmla="*/ 8 h 771"/>
                  <a:gd name="T18" fmla="*/ 39 w 1526"/>
                  <a:gd name="T19" fmla="*/ 10 h 771"/>
                  <a:gd name="T20" fmla="*/ 35 w 1526"/>
                  <a:gd name="T21" fmla="*/ 11 h 771"/>
                  <a:gd name="T22" fmla="*/ 32 w 1526"/>
                  <a:gd name="T23" fmla="*/ 13 h 771"/>
                  <a:gd name="T24" fmla="*/ 28 w 1526"/>
                  <a:gd name="T25" fmla="*/ 15 h 771"/>
                  <a:gd name="T26" fmla="*/ 25 w 1526"/>
                  <a:gd name="T27" fmla="*/ 17 h 771"/>
                  <a:gd name="T28" fmla="*/ 21 w 1526"/>
                  <a:gd name="T29" fmla="*/ 18 h 771"/>
                  <a:gd name="T30" fmla="*/ 18 w 1526"/>
                  <a:gd name="T31" fmla="*/ 20 h 771"/>
                  <a:gd name="T32" fmla="*/ 14 w 1526"/>
                  <a:gd name="T33" fmla="*/ 22 h 771"/>
                  <a:gd name="T34" fmla="*/ 11 w 1526"/>
                  <a:gd name="T35" fmla="*/ 23 h 771"/>
                  <a:gd name="T36" fmla="*/ 7 w 1526"/>
                  <a:gd name="T37" fmla="*/ 25 h 771"/>
                  <a:gd name="T38" fmla="*/ 4 w 1526"/>
                  <a:gd name="T39" fmla="*/ 27 h 771"/>
                  <a:gd name="T40" fmla="*/ 0 w 1526"/>
                  <a:gd name="T41" fmla="*/ 29 h 771"/>
                  <a:gd name="T42" fmla="*/ 4 w 1526"/>
                  <a:gd name="T43" fmla="*/ 27 h 771"/>
                  <a:gd name="T44" fmla="*/ 7 w 1526"/>
                  <a:gd name="T45" fmla="*/ 25 h 771"/>
                  <a:gd name="T46" fmla="*/ 10 w 1526"/>
                  <a:gd name="T47" fmla="*/ 23 h 771"/>
                  <a:gd name="T48" fmla="*/ 14 w 1526"/>
                  <a:gd name="T49" fmla="*/ 21 h 771"/>
                  <a:gd name="T50" fmla="*/ 17 w 1526"/>
                  <a:gd name="T51" fmla="*/ 20 h 771"/>
                  <a:gd name="T52" fmla="*/ 21 w 1526"/>
                  <a:gd name="T53" fmla="*/ 18 h 771"/>
                  <a:gd name="T54" fmla="*/ 24 w 1526"/>
                  <a:gd name="T55" fmla="*/ 16 h 771"/>
                  <a:gd name="T56" fmla="*/ 27 w 1526"/>
                  <a:gd name="T57" fmla="*/ 14 h 771"/>
                  <a:gd name="T58" fmla="*/ 31 w 1526"/>
                  <a:gd name="T59" fmla="*/ 12 h 771"/>
                  <a:gd name="T60" fmla="*/ 34 w 1526"/>
                  <a:gd name="T61" fmla="*/ 11 h 771"/>
                  <a:gd name="T62" fmla="*/ 38 w 1526"/>
                  <a:gd name="T63" fmla="*/ 9 h 771"/>
                  <a:gd name="T64" fmla="*/ 41 w 1526"/>
                  <a:gd name="T65" fmla="*/ 7 h 771"/>
                  <a:gd name="T66" fmla="*/ 45 w 1526"/>
                  <a:gd name="T67" fmla="*/ 5 h 771"/>
                  <a:gd name="T68" fmla="*/ 48 w 1526"/>
                  <a:gd name="T69" fmla="*/ 4 h 771"/>
                  <a:gd name="T70" fmla="*/ 51 w 1526"/>
                  <a:gd name="T71" fmla="*/ 2 h 771"/>
                  <a:gd name="T72" fmla="*/ 55 w 1526"/>
                  <a:gd name="T73" fmla="*/ 0 h 77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26"/>
                  <a:gd name="T112" fmla="*/ 0 h 771"/>
                  <a:gd name="T113" fmla="*/ 1526 w 1526"/>
                  <a:gd name="T114" fmla="*/ 771 h 77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26" h="771">
                    <a:moveTo>
                      <a:pt x="1478" y="0"/>
                    </a:moveTo>
                    <a:lnTo>
                      <a:pt x="1491" y="7"/>
                    </a:lnTo>
                    <a:lnTo>
                      <a:pt x="1502" y="12"/>
                    </a:lnTo>
                    <a:lnTo>
                      <a:pt x="1515" y="24"/>
                    </a:lnTo>
                    <a:lnTo>
                      <a:pt x="1526" y="30"/>
                    </a:lnTo>
                    <a:lnTo>
                      <a:pt x="1436" y="73"/>
                    </a:lnTo>
                    <a:lnTo>
                      <a:pt x="1340" y="121"/>
                    </a:lnTo>
                    <a:lnTo>
                      <a:pt x="1243" y="168"/>
                    </a:lnTo>
                    <a:lnTo>
                      <a:pt x="1147" y="217"/>
                    </a:lnTo>
                    <a:lnTo>
                      <a:pt x="1051" y="258"/>
                    </a:lnTo>
                    <a:lnTo>
                      <a:pt x="953" y="307"/>
                    </a:lnTo>
                    <a:lnTo>
                      <a:pt x="863" y="356"/>
                    </a:lnTo>
                    <a:lnTo>
                      <a:pt x="767" y="397"/>
                    </a:lnTo>
                    <a:lnTo>
                      <a:pt x="669" y="446"/>
                    </a:lnTo>
                    <a:lnTo>
                      <a:pt x="573" y="493"/>
                    </a:lnTo>
                    <a:lnTo>
                      <a:pt x="483" y="542"/>
                    </a:lnTo>
                    <a:lnTo>
                      <a:pt x="387" y="585"/>
                    </a:lnTo>
                    <a:lnTo>
                      <a:pt x="290" y="632"/>
                    </a:lnTo>
                    <a:lnTo>
                      <a:pt x="194" y="675"/>
                    </a:lnTo>
                    <a:lnTo>
                      <a:pt x="97" y="722"/>
                    </a:lnTo>
                    <a:lnTo>
                      <a:pt x="0" y="771"/>
                    </a:lnTo>
                    <a:lnTo>
                      <a:pt x="97" y="722"/>
                    </a:lnTo>
                    <a:lnTo>
                      <a:pt x="188" y="675"/>
                    </a:lnTo>
                    <a:lnTo>
                      <a:pt x="278" y="626"/>
                    </a:lnTo>
                    <a:lnTo>
                      <a:pt x="368" y="577"/>
                    </a:lnTo>
                    <a:lnTo>
                      <a:pt x="464" y="530"/>
                    </a:lnTo>
                    <a:lnTo>
                      <a:pt x="555" y="482"/>
                    </a:lnTo>
                    <a:lnTo>
                      <a:pt x="646" y="433"/>
                    </a:lnTo>
                    <a:lnTo>
                      <a:pt x="742" y="386"/>
                    </a:lnTo>
                    <a:lnTo>
                      <a:pt x="833" y="337"/>
                    </a:lnTo>
                    <a:lnTo>
                      <a:pt x="923" y="289"/>
                    </a:lnTo>
                    <a:lnTo>
                      <a:pt x="1021" y="241"/>
                    </a:lnTo>
                    <a:lnTo>
                      <a:pt x="1111" y="193"/>
                    </a:lnTo>
                    <a:lnTo>
                      <a:pt x="1201" y="144"/>
                    </a:lnTo>
                    <a:lnTo>
                      <a:pt x="1291" y="97"/>
                    </a:lnTo>
                    <a:lnTo>
                      <a:pt x="1382" y="48"/>
                    </a:lnTo>
                    <a:lnTo>
                      <a:pt x="1478" y="0"/>
                    </a:lnTo>
                    <a:close/>
                  </a:path>
                </a:pathLst>
              </a:custGeom>
              <a:solidFill>
                <a:srgbClr val="DE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71" name="Freeform 345"/>
              <p:cNvSpPr>
                <a:spLocks/>
              </p:cNvSpPr>
              <p:nvPr/>
            </p:nvSpPr>
            <p:spPr bwMode="auto">
              <a:xfrm>
                <a:off x="1854" y="1794"/>
                <a:ext cx="515" cy="253"/>
              </a:xfrm>
              <a:custGeom>
                <a:avLst/>
                <a:gdLst>
                  <a:gd name="T0" fmla="*/ 55 w 1545"/>
                  <a:gd name="T1" fmla="*/ 0 h 759"/>
                  <a:gd name="T2" fmla="*/ 56 w 1545"/>
                  <a:gd name="T3" fmla="*/ 0 h 759"/>
                  <a:gd name="T4" fmla="*/ 56 w 1545"/>
                  <a:gd name="T5" fmla="*/ 0 h 759"/>
                  <a:gd name="T6" fmla="*/ 57 w 1545"/>
                  <a:gd name="T7" fmla="*/ 1 h 759"/>
                  <a:gd name="T8" fmla="*/ 57 w 1545"/>
                  <a:gd name="T9" fmla="*/ 1 h 759"/>
                  <a:gd name="T10" fmla="*/ 54 w 1545"/>
                  <a:gd name="T11" fmla="*/ 3 h 759"/>
                  <a:gd name="T12" fmla="*/ 50 w 1545"/>
                  <a:gd name="T13" fmla="*/ 4 h 759"/>
                  <a:gd name="T14" fmla="*/ 47 w 1545"/>
                  <a:gd name="T15" fmla="*/ 6 h 759"/>
                  <a:gd name="T16" fmla="*/ 43 w 1545"/>
                  <a:gd name="T17" fmla="*/ 8 h 759"/>
                  <a:gd name="T18" fmla="*/ 40 w 1545"/>
                  <a:gd name="T19" fmla="*/ 9 h 759"/>
                  <a:gd name="T20" fmla="*/ 36 w 1545"/>
                  <a:gd name="T21" fmla="*/ 11 h 759"/>
                  <a:gd name="T22" fmla="*/ 32 w 1545"/>
                  <a:gd name="T23" fmla="*/ 13 h 759"/>
                  <a:gd name="T24" fmla="*/ 29 w 1545"/>
                  <a:gd name="T25" fmla="*/ 14 h 759"/>
                  <a:gd name="T26" fmla="*/ 25 w 1545"/>
                  <a:gd name="T27" fmla="*/ 16 h 759"/>
                  <a:gd name="T28" fmla="*/ 21 w 1545"/>
                  <a:gd name="T29" fmla="*/ 18 h 759"/>
                  <a:gd name="T30" fmla="*/ 18 w 1545"/>
                  <a:gd name="T31" fmla="*/ 20 h 759"/>
                  <a:gd name="T32" fmla="*/ 14 w 1545"/>
                  <a:gd name="T33" fmla="*/ 21 h 759"/>
                  <a:gd name="T34" fmla="*/ 11 w 1545"/>
                  <a:gd name="T35" fmla="*/ 23 h 759"/>
                  <a:gd name="T36" fmla="*/ 7 w 1545"/>
                  <a:gd name="T37" fmla="*/ 25 h 759"/>
                  <a:gd name="T38" fmla="*/ 4 w 1545"/>
                  <a:gd name="T39" fmla="*/ 26 h 759"/>
                  <a:gd name="T40" fmla="*/ 0 w 1545"/>
                  <a:gd name="T41" fmla="*/ 28 h 759"/>
                  <a:gd name="T42" fmla="*/ 4 w 1545"/>
                  <a:gd name="T43" fmla="*/ 26 h 759"/>
                  <a:gd name="T44" fmla="*/ 7 w 1545"/>
                  <a:gd name="T45" fmla="*/ 25 h 759"/>
                  <a:gd name="T46" fmla="*/ 11 w 1545"/>
                  <a:gd name="T47" fmla="*/ 23 h 759"/>
                  <a:gd name="T48" fmla="*/ 14 w 1545"/>
                  <a:gd name="T49" fmla="*/ 21 h 759"/>
                  <a:gd name="T50" fmla="*/ 17 w 1545"/>
                  <a:gd name="T51" fmla="*/ 19 h 759"/>
                  <a:gd name="T52" fmla="*/ 21 w 1545"/>
                  <a:gd name="T53" fmla="*/ 17 h 759"/>
                  <a:gd name="T54" fmla="*/ 24 w 1545"/>
                  <a:gd name="T55" fmla="*/ 16 h 759"/>
                  <a:gd name="T56" fmla="*/ 28 w 1545"/>
                  <a:gd name="T57" fmla="*/ 14 h 759"/>
                  <a:gd name="T58" fmla="*/ 31 w 1545"/>
                  <a:gd name="T59" fmla="*/ 12 h 759"/>
                  <a:gd name="T60" fmla="*/ 35 w 1545"/>
                  <a:gd name="T61" fmla="*/ 11 h 759"/>
                  <a:gd name="T62" fmla="*/ 38 w 1545"/>
                  <a:gd name="T63" fmla="*/ 9 h 759"/>
                  <a:gd name="T64" fmla="*/ 42 w 1545"/>
                  <a:gd name="T65" fmla="*/ 7 h 759"/>
                  <a:gd name="T66" fmla="*/ 45 w 1545"/>
                  <a:gd name="T67" fmla="*/ 5 h 759"/>
                  <a:gd name="T68" fmla="*/ 49 w 1545"/>
                  <a:gd name="T69" fmla="*/ 4 h 759"/>
                  <a:gd name="T70" fmla="*/ 52 w 1545"/>
                  <a:gd name="T71" fmla="*/ 2 h 759"/>
                  <a:gd name="T72" fmla="*/ 55 w 1545"/>
                  <a:gd name="T73" fmla="*/ 0 h 7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45"/>
                  <a:gd name="T112" fmla="*/ 0 h 759"/>
                  <a:gd name="T113" fmla="*/ 1545 w 1545"/>
                  <a:gd name="T114" fmla="*/ 759 h 75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45" h="759">
                    <a:moveTo>
                      <a:pt x="1496" y="0"/>
                    </a:moveTo>
                    <a:lnTo>
                      <a:pt x="1508" y="6"/>
                    </a:lnTo>
                    <a:lnTo>
                      <a:pt x="1521" y="12"/>
                    </a:lnTo>
                    <a:lnTo>
                      <a:pt x="1532" y="25"/>
                    </a:lnTo>
                    <a:lnTo>
                      <a:pt x="1545" y="31"/>
                    </a:lnTo>
                    <a:lnTo>
                      <a:pt x="1455" y="72"/>
                    </a:lnTo>
                    <a:lnTo>
                      <a:pt x="1352" y="121"/>
                    </a:lnTo>
                    <a:lnTo>
                      <a:pt x="1261" y="169"/>
                    </a:lnTo>
                    <a:lnTo>
                      <a:pt x="1158" y="211"/>
                    </a:lnTo>
                    <a:lnTo>
                      <a:pt x="1068" y="254"/>
                    </a:lnTo>
                    <a:lnTo>
                      <a:pt x="966" y="301"/>
                    </a:lnTo>
                    <a:lnTo>
                      <a:pt x="876" y="349"/>
                    </a:lnTo>
                    <a:lnTo>
                      <a:pt x="773" y="391"/>
                    </a:lnTo>
                    <a:lnTo>
                      <a:pt x="682" y="440"/>
                    </a:lnTo>
                    <a:lnTo>
                      <a:pt x="579" y="481"/>
                    </a:lnTo>
                    <a:lnTo>
                      <a:pt x="489" y="530"/>
                    </a:lnTo>
                    <a:lnTo>
                      <a:pt x="387" y="578"/>
                    </a:lnTo>
                    <a:lnTo>
                      <a:pt x="295" y="620"/>
                    </a:lnTo>
                    <a:lnTo>
                      <a:pt x="194" y="663"/>
                    </a:lnTo>
                    <a:lnTo>
                      <a:pt x="103" y="710"/>
                    </a:lnTo>
                    <a:lnTo>
                      <a:pt x="0" y="759"/>
                    </a:lnTo>
                    <a:lnTo>
                      <a:pt x="97" y="710"/>
                    </a:lnTo>
                    <a:lnTo>
                      <a:pt x="188" y="663"/>
                    </a:lnTo>
                    <a:lnTo>
                      <a:pt x="284" y="614"/>
                    </a:lnTo>
                    <a:lnTo>
                      <a:pt x="374" y="565"/>
                    </a:lnTo>
                    <a:lnTo>
                      <a:pt x="472" y="524"/>
                    </a:lnTo>
                    <a:lnTo>
                      <a:pt x="562" y="470"/>
                    </a:lnTo>
                    <a:lnTo>
                      <a:pt x="658" y="428"/>
                    </a:lnTo>
                    <a:lnTo>
                      <a:pt x="748" y="380"/>
                    </a:lnTo>
                    <a:lnTo>
                      <a:pt x="844" y="331"/>
                    </a:lnTo>
                    <a:lnTo>
                      <a:pt x="936" y="284"/>
                    </a:lnTo>
                    <a:lnTo>
                      <a:pt x="1032" y="235"/>
                    </a:lnTo>
                    <a:lnTo>
                      <a:pt x="1122" y="192"/>
                    </a:lnTo>
                    <a:lnTo>
                      <a:pt x="1218" y="145"/>
                    </a:lnTo>
                    <a:lnTo>
                      <a:pt x="1310" y="96"/>
                    </a:lnTo>
                    <a:lnTo>
                      <a:pt x="1406" y="48"/>
                    </a:lnTo>
                    <a:lnTo>
                      <a:pt x="1496" y="0"/>
                    </a:lnTo>
                    <a:close/>
                  </a:path>
                </a:pathLst>
              </a:custGeom>
              <a:solidFill>
                <a:srgbClr val="FF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72" name="Freeform 346"/>
              <p:cNvSpPr>
                <a:spLocks/>
              </p:cNvSpPr>
              <p:nvPr/>
            </p:nvSpPr>
            <p:spPr bwMode="auto">
              <a:xfrm>
                <a:off x="1854" y="1798"/>
                <a:ext cx="521" cy="249"/>
              </a:xfrm>
              <a:custGeom>
                <a:avLst/>
                <a:gdLst>
                  <a:gd name="T0" fmla="*/ 56 w 1562"/>
                  <a:gd name="T1" fmla="*/ 0 h 747"/>
                  <a:gd name="T2" fmla="*/ 57 w 1562"/>
                  <a:gd name="T3" fmla="*/ 0 h 747"/>
                  <a:gd name="T4" fmla="*/ 57 w 1562"/>
                  <a:gd name="T5" fmla="*/ 0 h 747"/>
                  <a:gd name="T6" fmla="*/ 57 w 1562"/>
                  <a:gd name="T7" fmla="*/ 1 h 747"/>
                  <a:gd name="T8" fmla="*/ 58 w 1562"/>
                  <a:gd name="T9" fmla="*/ 1 h 747"/>
                  <a:gd name="T10" fmla="*/ 54 w 1562"/>
                  <a:gd name="T11" fmla="*/ 3 h 747"/>
                  <a:gd name="T12" fmla="*/ 51 w 1562"/>
                  <a:gd name="T13" fmla="*/ 4 h 747"/>
                  <a:gd name="T14" fmla="*/ 47 w 1562"/>
                  <a:gd name="T15" fmla="*/ 6 h 747"/>
                  <a:gd name="T16" fmla="*/ 44 w 1562"/>
                  <a:gd name="T17" fmla="*/ 8 h 747"/>
                  <a:gd name="T18" fmla="*/ 40 w 1562"/>
                  <a:gd name="T19" fmla="*/ 9 h 747"/>
                  <a:gd name="T20" fmla="*/ 36 w 1562"/>
                  <a:gd name="T21" fmla="*/ 11 h 747"/>
                  <a:gd name="T22" fmla="*/ 33 w 1562"/>
                  <a:gd name="T23" fmla="*/ 13 h 747"/>
                  <a:gd name="T24" fmla="*/ 29 w 1562"/>
                  <a:gd name="T25" fmla="*/ 14 h 747"/>
                  <a:gd name="T26" fmla="*/ 25 w 1562"/>
                  <a:gd name="T27" fmla="*/ 16 h 747"/>
                  <a:gd name="T28" fmla="*/ 22 w 1562"/>
                  <a:gd name="T29" fmla="*/ 18 h 747"/>
                  <a:gd name="T30" fmla="*/ 18 w 1562"/>
                  <a:gd name="T31" fmla="*/ 19 h 747"/>
                  <a:gd name="T32" fmla="*/ 15 w 1562"/>
                  <a:gd name="T33" fmla="*/ 21 h 747"/>
                  <a:gd name="T34" fmla="*/ 11 w 1562"/>
                  <a:gd name="T35" fmla="*/ 23 h 747"/>
                  <a:gd name="T36" fmla="*/ 7 w 1562"/>
                  <a:gd name="T37" fmla="*/ 24 h 747"/>
                  <a:gd name="T38" fmla="*/ 4 w 1562"/>
                  <a:gd name="T39" fmla="*/ 26 h 747"/>
                  <a:gd name="T40" fmla="*/ 0 w 1562"/>
                  <a:gd name="T41" fmla="*/ 28 h 747"/>
                  <a:gd name="T42" fmla="*/ 4 w 1562"/>
                  <a:gd name="T43" fmla="*/ 26 h 747"/>
                  <a:gd name="T44" fmla="*/ 7 w 1562"/>
                  <a:gd name="T45" fmla="*/ 24 h 747"/>
                  <a:gd name="T46" fmla="*/ 11 w 1562"/>
                  <a:gd name="T47" fmla="*/ 22 h 747"/>
                  <a:gd name="T48" fmla="*/ 14 w 1562"/>
                  <a:gd name="T49" fmla="*/ 21 h 747"/>
                  <a:gd name="T50" fmla="*/ 18 w 1562"/>
                  <a:gd name="T51" fmla="*/ 19 h 747"/>
                  <a:gd name="T52" fmla="*/ 21 w 1562"/>
                  <a:gd name="T53" fmla="*/ 17 h 747"/>
                  <a:gd name="T54" fmla="*/ 25 w 1562"/>
                  <a:gd name="T55" fmla="*/ 15 h 747"/>
                  <a:gd name="T56" fmla="*/ 28 w 1562"/>
                  <a:gd name="T57" fmla="*/ 14 h 747"/>
                  <a:gd name="T58" fmla="*/ 32 w 1562"/>
                  <a:gd name="T59" fmla="*/ 12 h 747"/>
                  <a:gd name="T60" fmla="*/ 35 w 1562"/>
                  <a:gd name="T61" fmla="*/ 10 h 747"/>
                  <a:gd name="T62" fmla="*/ 39 w 1562"/>
                  <a:gd name="T63" fmla="*/ 8 h 747"/>
                  <a:gd name="T64" fmla="*/ 42 w 1562"/>
                  <a:gd name="T65" fmla="*/ 7 h 747"/>
                  <a:gd name="T66" fmla="*/ 46 w 1562"/>
                  <a:gd name="T67" fmla="*/ 5 h 747"/>
                  <a:gd name="T68" fmla="*/ 49 w 1562"/>
                  <a:gd name="T69" fmla="*/ 4 h 747"/>
                  <a:gd name="T70" fmla="*/ 53 w 1562"/>
                  <a:gd name="T71" fmla="*/ 2 h 747"/>
                  <a:gd name="T72" fmla="*/ 56 w 1562"/>
                  <a:gd name="T73" fmla="*/ 0 h 74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62"/>
                  <a:gd name="T112" fmla="*/ 0 h 747"/>
                  <a:gd name="T113" fmla="*/ 1562 w 1562"/>
                  <a:gd name="T114" fmla="*/ 747 h 74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62" h="747">
                    <a:moveTo>
                      <a:pt x="1515" y="0"/>
                    </a:moveTo>
                    <a:lnTo>
                      <a:pt x="1526" y="6"/>
                    </a:lnTo>
                    <a:lnTo>
                      <a:pt x="1538" y="13"/>
                    </a:lnTo>
                    <a:lnTo>
                      <a:pt x="1551" y="24"/>
                    </a:lnTo>
                    <a:lnTo>
                      <a:pt x="1562" y="30"/>
                    </a:lnTo>
                    <a:lnTo>
                      <a:pt x="1466" y="73"/>
                    </a:lnTo>
                    <a:lnTo>
                      <a:pt x="1370" y="120"/>
                    </a:lnTo>
                    <a:lnTo>
                      <a:pt x="1273" y="163"/>
                    </a:lnTo>
                    <a:lnTo>
                      <a:pt x="1177" y="204"/>
                    </a:lnTo>
                    <a:lnTo>
                      <a:pt x="1081" y="253"/>
                    </a:lnTo>
                    <a:lnTo>
                      <a:pt x="978" y="295"/>
                    </a:lnTo>
                    <a:lnTo>
                      <a:pt x="881" y="343"/>
                    </a:lnTo>
                    <a:lnTo>
                      <a:pt x="784" y="386"/>
                    </a:lnTo>
                    <a:lnTo>
                      <a:pt x="688" y="428"/>
                    </a:lnTo>
                    <a:lnTo>
                      <a:pt x="586" y="476"/>
                    </a:lnTo>
                    <a:lnTo>
                      <a:pt x="489" y="523"/>
                    </a:lnTo>
                    <a:lnTo>
                      <a:pt x="393" y="566"/>
                    </a:lnTo>
                    <a:lnTo>
                      <a:pt x="295" y="608"/>
                    </a:lnTo>
                    <a:lnTo>
                      <a:pt x="199" y="656"/>
                    </a:lnTo>
                    <a:lnTo>
                      <a:pt x="103" y="698"/>
                    </a:lnTo>
                    <a:lnTo>
                      <a:pt x="0" y="747"/>
                    </a:lnTo>
                    <a:lnTo>
                      <a:pt x="97" y="698"/>
                    </a:lnTo>
                    <a:lnTo>
                      <a:pt x="194" y="651"/>
                    </a:lnTo>
                    <a:lnTo>
                      <a:pt x="284" y="602"/>
                    </a:lnTo>
                    <a:lnTo>
                      <a:pt x="380" y="561"/>
                    </a:lnTo>
                    <a:lnTo>
                      <a:pt x="477" y="512"/>
                    </a:lnTo>
                    <a:lnTo>
                      <a:pt x="568" y="463"/>
                    </a:lnTo>
                    <a:lnTo>
                      <a:pt x="664" y="416"/>
                    </a:lnTo>
                    <a:lnTo>
                      <a:pt x="761" y="373"/>
                    </a:lnTo>
                    <a:lnTo>
                      <a:pt x="851" y="325"/>
                    </a:lnTo>
                    <a:lnTo>
                      <a:pt x="947" y="277"/>
                    </a:lnTo>
                    <a:lnTo>
                      <a:pt x="1043" y="229"/>
                    </a:lnTo>
                    <a:lnTo>
                      <a:pt x="1135" y="187"/>
                    </a:lnTo>
                    <a:lnTo>
                      <a:pt x="1231" y="139"/>
                    </a:lnTo>
                    <a:lnTo>
                      <a:pt x="1322" y="97"/>
                    </a:lnTo>
                    <a:lnTo>
                      <a:pt x="1418" y="49"/>
                    </a:lnTo>
                    <a:lnTo>
                      <a:pt x="1515" y="0"/>
                    </a:lnTo>
                    <a:close/>
                  </a:path>
                </a:pathLst>
              </a:custGeom>
              <a:solidFill>
                <a:srgbClr val="FFA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73" name="Freeform 347"/>
              <p:cNvSpPr>
                <a:spLocks/>
              </p:cNvSpPr>
              <p:nvPr/>
            </p:nvSpPr>
            <p:spPr bwMode="auto">
              <a:xfrm>
                <a:off x="1854" y="1803"/>
                <a:ext cx="529" cy="244"/>
              </a:xfrm>
              <a:custGeom>
                <a:avLst/>
                <a:gdLst>
                  <a:gd name="T0" fmla="*/ 57 w 1587"/>
                  <a:gd name="T1" fmla="*/ 0 h 734"/>
                  <a:gd name="T2" fmla="*/ 57 w 1587"/>
                  <a:gd name="T3" fmla="*/ 0 h 734"/>
                  <a:gd name="T4" fmla="*/ 58 w 1587"/>
                  <a:gd name="T5" fmla="*/ 0 h 734"/>
                  <a:gd name="T6" fmla="*/ 58 w 1587"/>
                  <a:gd name="T7" fmla="*/ 1 h 734"/>
                  <a:gd name="T8" fmla="*/ 59 w 1587"/>
                  <a:gd name="T9" fmla="*/ 1 h 734"/>
                  <a:gd name="T10" fmla="*/ 55 w 1587"/>
                  <a:gd name="T11" fmla="*/ 2 h 734"/>
                  <a:gd name="T12" fmla="*/ 51 w 1587"/>
                  <a:gd name="T13" fmla="*/ 4 h 734"/>
                  <a:gd name="T14" fmla="*/ 48 w 1587"/>
                  <a:gd name="T15" fmla="*/ 6 h 734"/>
                  <a:gd name="T16" fmla="*/ 44 w 1587"/>
                  <a:gd name="T17" fmla="*/ 8 h 734"/>
                  <a:gd name="T18" fmla="*/ 40 w 1587"/>
                  <a:gd name="T19" fmla="*/ 9 h 734"/>
                  <a:gd name="T20" fmla="*/ 37 w 1587"/>
                  <a:gd name="T21" fmla="*/ 11 h 734"/>
                  <a:gd name="T22" fmla="*/ 33 w 1587"/>
                  <a:gd name="T23" fmla="*/ 12 h 734"/>
                  <a:gd name="T24" fmla="*/ 30 w 1587"/>
                  <a:gd name="T25" fmla="*/ 14 h 734"/>
                  <a:gd name="T26" fmla="*/ 26 w 1587"/>
                  <a:gd name="T27" fmla="*/ 16 h 734"/>
                  <a:gd name="T28" fmla="*/ 22 w 1587"/>
                  <a:gd name="T29" fmla="*/ 17 h 734"/>
                  <a:gd name="T30" fmla="*/ 19 w 1587"/>
                  <a:gd name="T31" fmla="*/ 19 h 734"/>
                  <a:gd name="T32" fmla="*/ 15 w 1587"/>
                  <a:gd name="T33" fmla="*/ 20 h 734"/>
                  <a:gd name="T34" fmla="*/ 11 w 1587"/>
                  <a:gd name="T35" fmla="*/ 22 h 734"/>
                  <a:gd name="T36" fmla="*/ 7 w 1587"/>
                  <a:gd name="T37" fmla="*/ 24 h 734"/>
                  <a:gd name="T38" fmla="*/ 4 w 1587"/>
                  <a:gd name="T39" fmla="*/ 25 h 734"/>
                  <a:gd name="T40" fmla="*/ 0 w 1587"/>
                  <a:gd name="T41" fmla="*/ 27 h 734"/>
                  <a:gd name="T42" fmla="*/ 4 w 1587"/>
                  <a:gd name="T43" fmla="*/ 25 h 734"/>
                  <a:gd name="T44" fmla="*/ 7 w 1587"/>
                  <a:gd name="T45" fmla="*/ 23 h 734"/>
                  <a:gd name="T46" fmla="*/ 11 w 1587"/>
                  <a:gd name="T47" fmla="*/ 22 h 734"/>
                  <a:gd name="T48" fmla="*/ 14 w 1587"/>
                  <a:gd name="T49" fmla="*/ 20 h 734"/>
                  <a:gd name="T50" fmla="*/ 18 w 1587"/>
                  <a:gd name="T51" fmla="*/ 19 h 734"/>
                  <a:gd name="T52" fmla="*/ 21 w 1587"/>
                  <a:gd name="T53" fmla="*/ 17 h 734"/>
                  <a:gd name="T54" fmla="*/ 25 w 1587"/>
                  <a:gd name="T55" fmla="*/ 15 h 734"/>
                  <a:gd name="T56" fmla="*/ 28 w 1587"/>
                  <a:gd name="T57" fmla="*/ 14 h 734"/>
                  <a:gd name="T58" fmla="*/ 32 w 1587"/>
                  <a:gd name="T59" fmla="*/ 12 h 734"/>
                  <a:gd name="T60" fmla="*/ 36 w 1587"/>
                  <a:gd name="T61" fmla="*/ 10 h 734"/>
                  <a:gd name="T62" fmla="*/ 39 w 1587"/>
                  <a:gd name="T63" fmla="*/ 8 h 734"/>
                  <a:gd name="T64" fmla="*/ 43 w 1587"/>
                  <a:gd name="T65" fmla="*/ 7 h 734"/>
                  <a:gd name="T66" fmla="*/ 46 w 1587"/>
                  <a:gd name="T67" fmla="*/ 5 h 734"/>
                  <a:gd name="T68" fmla="*/ 50 w 1587"/>
                  <a:gd name="T69" fmla="*/ 3 h 734"/>
                  <a:gd name="T70" fmla="*/ 53 w 1587"/>
                  <a:gd name="T71" fmla="*/ 2 h 734"/>
                  <a:gd name="T72" fmla="*/ 57 w 1587"/>
                  <a:gd name="T73" fmla="*/ 0 h 73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87"/>
                  <a:gd name="T112" fmla="*/ 0 h 734"/>
                  <a:gd name="T113" fmla="*/ 1587 w 1587"/>
                  <a:gd name="T114" fmla="*/ 734 h 73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87" h="734">
                    <a:moveTo>
                      <a:pt x="1532" y="0"/>
                    </a:moveTo>
                    <a:lnTo>
                      <a:pt x="1545" y="6"/>
                    </a:lnTo>
                    <a:lnTo>
                      <a:pt x="1562" y="11"/>
                    </a:lnTo>
                    <a:lnTo>
                      <a:pt x="1575" y="17"/>
                    </a:lnTo>
                    <a:lnTo>
                      <a:pt x="1587" y="23"/>
                    </a:lnTo>
                    <a:lnTo>
                      <a:pt x="1491" y="66"/>
                    </a:lnTo>
                    <a:lnTo>
                      <a:pt x="1387" y="114"/>
                    </a:lnTo>
                    <a:lnTo>
                      <a:pt x="1291" y="156"/>
                    </a:lnTo>
                    <a:lnTo>
                      <a:pt x="1188" y="204"/>
                    </a:lnTo>
                    <a:lnTo>
                      <a:pt x="1092" y="246"/>
                    </a:lnTo>
                    <a:lnTo>
                      <a:pt x="989" y="294"/>
                    </a:lnTo>
                    <a:lnTo>
                      <a:pt x="893" y="336"/>
                    </a:lnTo>
                    <a:lnTo>
                      <a:pt x="797" y="379"/>
                    </a:lnTo>
                    <a:lnTo>
                      <a:pt x="694" y="420"/>
                    </a:lnTo>
                    <a:lnTo>
                      <a:pt x="598" y="463"/>
                    </a:lnTo>
                    <a:lnTo>
                      <a:pt x="502" y="510"/>
                    </a:lnTo>
                    <a:lnTo>
                      <a:pt x="398" y="553"/>
                    </a:lnTo>
                    <a:lnTo>
                      <a:pt x="302" y="601"/>
                    </a:lnTo>
                    <a:lnTo>
                      <a:pt x="199" y="643"/>
                    </a:lnTo>
                    <a:lnTo>
                      <a:pt x="103" y="692"/>
                    </a:lnTo>
                    <a:lnTo>
                      <a:pt x="0" y="734"/>
                    </a:lnTo>
                    <a:lnTo>
                      <a:pt x="97" y="685"/>
                    </a:lnTo>
                    <a:lnTo>
                      <a:pt x="194" y="638"/>
                    </a:lnTo>
                    <a:lnTo>
                      <a:pt x="290" y="595"/>
                    </a:lnTo>
                    <a:lnTo>
                      <a:pt x="387" y="548"/>
                    </a:lnTo>
                    <a:lnTo>
                      <a:pt x="483" y="505"/>
                    </a:lnTo>
                    <a:lnTo>
                      <a:pt x="579" y="456"/>
                    </a:lnTo>
                    <a:lnTo>
                      <a:pt x="677" y="409"/>
                    </a:lnTo>
                    <a:lnTo>
                      <a:pt x="767" y="366"/>
                    </a:lnTo>
                    <a:lnTo>
                      <a:pt x="863" y="319"/>
                    </a:lnTo>
                    <a:lnTo>
                      <a:pt x="959" y="270"/>
                    </a:lnTo>
                    <a:lnTo>
                      <a:pt x="1056" y="229"/>
                    </a:lnTo>
                    <a:lnTo>
                      <a:pt x="1152" y="180"/>
                    </a:lnTo>
                    <a:lnTo>
                      <a:pt x="1248" y="137"/>
                    </a:lnTo>
                    <a:lnTo>
                      <a:pt x="1340" y="90"/>
                    </a:lnTo>
                    <a:lnTo>
                      <a:pt x="1442" y="41"/>
                    </a:lnTo>
                    <a:lnTo>
                      <a:pt x="1532" y="0"/>
                    </a:lnTo>
                    <a:close/>
                  </a:path>
                </a:pathLst>
              </a:custGeom>
              <a:solidFill>
                <a:srgbClr val="FF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74" name="Freeform 348"/>
              <p:cNvSpPr>
                <a:spLocks/>
              </p:cNvSpPr>
              <p:nvPr/>
            </p:nvSpPr>
            <p:spPr bwMode="auto">
              <a:xfrm>
                <a:off x="1854" y="1806"/>
                <a:ext cx="535" cy="241"/>
              </a:xfrm>
              <a:custGeom>
                <a:avLst/>
                <a:gdLst>
                  <a:gd name="T0" fmla="*/ 57 w 1605"/>
                  <a:gd name="T1" fmla="*/ 0 h 723"/>
                  <a:gd name="T2" fmla="*/ 58 w 1605"/>
                  <a:gd name="T3" fmla="*/ 0 h 723"/>
                  <a:gd name="T4" fmla="*/ 59 w 1605"/>
                  <a:gd name="T5" fmla="*/ 0 h 723"/>
                  <a:gd name="T6" fmla="*/ 59 w 1605"/>
                  <a:gd name="T7" fmla="*/ 1 h 723"/>
                  <a:gd name="T8" fmla="*/ 59 w 1605"/>
                  <a:gd name="T9" fmla="*/ 1 h 723"/>
                  <a:gd name="T10" fmla="*/ 56 w 1605"/>
                  <a:gd name="T11" fmla="*/ 3 h 723"/>
                  <a:gd name="T12" fmla="*/ 52 w 1605"/>
                  <a:gd name="T13" fmla="*/ 4 h 723"/>
                  <a:gd name="T14" fmla="*/ 48 w 1605"/>
                  <a:gd name="T15" fmla="*/ 6 h 723"/>
                  <a:gd name="T16" fmla="*/ 45 w 1605"/>
                  <a:gd name="T17" fmla="*/ 7 h 723"/>
                  <a:gd name="T18" fmla="*/ 41 w 1605"/>
                  <a:gd name="T19" fmla="*/ 9 h 723"/>
                  <a:gd name="T20" fmla="*/ 37 w 1605"/>
                  <a:gd name="T21" fmla="*/ 11 h 723"/>
                  <a:gd name="T22" fmla="*/ 34 w 1605"/>
                  <a:gd name="T23" fmla="*/ 12 h 723"/>
                  <a:gd name="T24" fmla="*/ 30 w 1605"/>
                  <a:gd name="T25" fmla="*/ 14 h 723"/>
                  <a:gd name="T26" fmla="*/ 26 w 1605"/>
                  <a:gd name="T27" fmla="*/ 15 h 723"/>
                  <a:gd name="T28" fmla="*/ 22 w 1605"/>
                  <a:gd name="T29" fmla="*/ 17 h 723"/>
                  <a:gd name="T30" fmla="*/ 19 w 1605"/>
                  <a:gd name="T31" fmla="*/ 19 h 723"/>
                  <a:gd name="T32" fmla="*/ 15 w 1605"/>
                  <a:gd name="T33" fmla="*/ 20 h 723"/>
                  <a:gd name="T34" fmla="*/ 11 w 1605"/>
                  <a:gd name="T35" fmla="*/ 22 h 723"/>
                  <a:gd name="T36" fmla="*/ 8 w 1605"/>
                  <a:gd name="T37" fmla="*/ 23 h 723"/>
                  <a:gd name="T38" fmla="*/ 4 w 1605"/>
                  <a:gd name="T39" fmla="*/ 25 h 723"/>
                  <a:gd name="T40" fmla="*/ 0 w 1605"/>
                  <a:gd name="T41" fmla="*/ 27 h 723"/>
                  <a:gd name="T42" fmla="*/ 4 w 1605"/>
                  <a:gd name="T43" fmla="*/ 25 h 723"/>
                  <a:gd name="T44" fmla="*/ 7 w 1605"/>
                  <a:gd name="T45" fmla="*/ 23 h 723"/>
                  <a:gd name="T46" fmla="*/ 11 w 1605"/>
                  <a:gd name="T47" fmla="*/ 22 h 723"/>
                  <a:gd name="T48" fmla="*/ 15 w 1605"/>
                  <a:gd name="T49" fmla="*/ 20 h 723"/>
                  <a:gd name="T50" fmla="*/ 18 w 1605"/>
                  <a:gd name="T51" fmla="*/ 18 h 723"/>
                  <a:gd name="T52" fmla="*/ 22 w 1605"/>
                  <a:gd name="T53" fmla="*/ 17 h 723"/>
                  <a:gd name="T54" fmla="*/ 25 w 1605"/>
                  <a:gd name="T55" fmla="*/ 15 h 723"/>
                  <a:gd name="T56" fmla="*/ 29 w 1605"/>
                  <a:gd name="T57" fmla="*/ 13 h 723"/>
                  <a:gd name="T58" fmla="*/ 32 w 1605"/>
                  <a:gd name="T59" fmla="*/ 12 h 723"/>
                  <a:gd name="T60" fmla="*/ 36 w 1605"/>
                  <a:gd name="T61" fmla="*/ 10 h 723"/>
                  <a:gd name="T62" fmla="*/ 40 w 1605"/>
                  <a:gd name="T63" fmla="*/ 8 h 723"/>
                  <a:gd name="T64" fmla="*/ 43 w 1605"/>
                  <a:gd name="T65" fmla="*/ 7 h 723"/>
                  <a:gd name="T66" fmla="*/ 47 w 1605"/>
                  <a:gd name="T67" fmla="*/ 5 h 723"/>
                  <a:gd name="T68" fmla="*/ 50 w 1605"/>
                  <a:gd name="T69" fmla="*/ 3 h 723"/>
                  <a:gd name="T70" fmla="*/ 54 w 1605"/>
                  <a:gd name="T71" fmla="*/ 2 h 723"/>
                  <a:gd name="T72" fmla="*/ 57 w 1605"/>
                  <a:gd name="T73" fmla="*/ 0 h 7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05"/>
                  <a:gd name="T112" fmla="*/ 0 h 723"/>
                  <a:gd name="T113" fmla="*/ 1605 w 1605"/>
                  <a:gd name="T114" fmla="*/ 723 h 7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05" h="723">
                    <a:moveTo>
                      <a:pt x="1551" y="0"/>
                    </a:moveTo>
                    <a:lnTo>
                      <a:pt x="1562" y="6"/>
                    </a:lnTo>
                    <a:lnTo>
                      <a:pt x="1581" y="12"/>
                    </a:lnTo>
                    <a:lnTo>
                      <a:pt x="1592" y="19"/>
                    </a:lnTo>
                    <a:lnTo>
                      <a:pt x="1605" y="25"/>
                    </a:lnTo>
                    <a:lnTo>
                      <a:pt x="1502" y="73"/>
                    </a:lnTo>
                    <a:lnTo>
                      <a:pt x="1406" y="115"/>
                    </a:lnTo>
                    <a:lnTo>
                      <a:pt x="1303" y="156"/>
                    </a:lnTo>
                    <a:lnTo>
                      <a:pt x="1207" y="199"/>
                    </a:lnTo>
                    <a:lnTo>
                      <a:pt x="1104" y="241"/>
                    </a:lnTo>
                    <a:lnTo>
                      <a:pt x="1002" y="289"/>
                    </a:lnTo>
                    <a:lnTo>
                      <a:pt x="906" y="331"/>
                    </a:lnTo>
                    <a:lnTo>
                      <a:pt x="803" y="374"/>
                    </a:lnTo>
                    <a:lnTo>
                      <a:pt x="707" y="415"/>
                    </a:lnTo>
                    <a:lnTo>
                      <a:pt x="603" y="464"/>
                    </a:lnTo>
                    <a:lnTo>
                      <a:pt x="507" y="507"/>
                    </a:lnTo>
                    <a:lnTo>
                      <a:pt x="404" y="548"/>
                    </a:lnTo>
                    <a:lnTo>
                      <a:pt x="302" y="590"/>
                    </a:lnTo>
                    <a:lnTo>
                      <a:pt x="205" y="632"/>
                    </a:lnTo>
                    <a:lnTo>
                      <a:pt x="103" y="681"/>
                    </a:lnTo>
                    <a:lnTo>
                      <a:pt x="0" y="723"/>
                    </a:lnTo>
                    <a:lnTo>
                      <a:pt x="103" y="674"/>
                    </a:lnTo>
                    <a:lnTo>
                      <a:pt x="194" y="632"/>
                    </a:lnTo>
                    <a:lnTo>
                      <a:pt x="295" y="584"/>
                    </a:lnTo>
                    <a:lnTo>
                      <a:pt x="393" y="542"/>
                    </a:lnTo>
                    <a:lnTo>
                      <a:pt x="489" y="494"/>
                    </a:lnTo>
                    <a:lnTo>
                      <a:pt x="586" y="452"/>
                    </a:lnTo>
                    <a:lnTo>
                      <a:pt x="682" y="404"/>
                    </a:lnTo>
                    <a:lnTo>
                      <a:pt x="778" y="362"/>
                    </a:lnTo>
                    <a:lnTo>
                      <a:pt x="876" y="313"/>
                    </a:lnTo>
                    <a:lnTo>
                      <a:pt x="972" y="271"/>
                    </a:lnTo>
                    <a:lnTo>
                      <a:pt x="1068" y="223"/>
                    </a:lnTo>
                    <a:lnTo>
                      <a:pt x="1165" y="180"/>
                    </a:lnTo>
                    <a:lnTo>
                      <a:pt x="1261" y="133"/>
                    </a:lnTo>
                    <a:lnTo>
                      <a:pt x="1357" y="90"/>
                    </a:lnTo>
                    <a:lnTo>
                      <a:pt x="1455" y="42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2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75" name="Freeform 349"/>
              <p:cNvSpPr>
                <a:spLocks/>
              </p:cNvSpPr>
              <p:nvPr/>
            </p:nvSpPr>
            <p:spPr bwMode="auto">
              <a:xfrm>
                <a:off x="1854" y="1808"/>
                <a:ext cx="543" cy="239"/>
              </a:xfrm>
              <a:custGeom>
                <a:avLst/>
                <a:gdLst>
                  <a:gd name="T0" fmla="*/ 58 w 1630"/>
                  <a:gd name="T1" fmla="*/ 0 h 717"/>
                  <a:gd name="T2" fmla="*/ 59 w 1630"/>
                  <a:gd name="T3" fmla="*/ 0 h 717"/>
                  <a:gd name="T4" fmla="*/ 59 w 1630"/>
                  <a:gd name="T5" fmla="*/ 0 h 717"/>
                  <a:gd name="T6" fmla="*/ 60 w 1630"/>
                  <a:gd name="T7" fmla="*/ 1 h 717"/>
                  <a:gd name="T8" fmla="*/ 60 w 1630"/>
                  <a:gd name="T9" fmla="*/ 1 h 717"/>
                  <a:gd name="T10" fmla="*/ 56 w 1630"/>
                  <a:gd name="T11" fmla="*/ 3 h 717"/>
                  <a:gd name="T12" fmla="*/ 53 w 1630"/>
                  <a:gd name="T13" fmla="*/ 4 h 717"/>
                  <a:gd name="T14" fmla="*/ 49 w 1630"/>
                  <a:gd name="T15" fmla="*/ 6 h 717"/>
                  <a:gd name="T16" fmla="*/ 45 w 1630"/>
                  <a:gd name="T17" fmla="*/ 7 h 717"/>
                  <a:gd name="T18" fmla="*/ 41 w 1630"/>
                  <a:gd name="T19" fmla="*/ 9 h 717"/>
                  <a:gd name="T20" fmla="*/ 38 w 1630"/>
                  <a:gd name="T21" fmla="*/ 11 h 717"/>
                  <a:gd name="T22" fmla="*/ 34 w 1630"/>
                  <a:gd name="T23" fmla="*/ 12 h 717"/>
                  <a:gd name="T24" fmla="*/ 30 w 1630"/>
                  <a:gd name="T25" fmla="*/ 14 h 717"/>
                  <a:gd name="T26" fmla="*/ 26 w 1630"/>
                  <a:gd name="T27" fmla="*/ 15 h 717"/>
                  <a:gd name="T28" fmla="*/ 23 w 1630"/>
                  <a:gd name="T29" fmla="*/ 17 h 717"/>
                  <a:gd name="T30" fmla="*/ 19 w 1630"/>
                  <a:gd name="T31" fmla="*/ 19 h 717"/>
                  <a:gd name="T32" fmla="*/ 15 w 1630"/>
                  <a:gd name="T33" fmla="*/ 20 h 717"/>
                  <a:gd name="T34" fmla="*/ 11 w 1630"/>
                  <a:gd name="T35" fmla="*/ 22 h 717"/>
                  <a:gd name="T36" fmla="*/ 8 w 1630"/>
                  <a:gd name="T37" fmla="*/ 23 h 717"/>
                  <a:gd name="T38" fmla="*/ 4 w 1630"/>
                  <a:gd name="T39" fmla="*/ 25 h 717"/>
                  <a:gd name="T40" fmla="*/ 0 w 1630"/>
                  <a:gd name="T41" fmla="*/ 27 h 717"/>
                  <a:gd name="T42" fmla="*/ 4 w 1630"/>
                  <a:gd name="T43" fmla="*/ 25 h 717"/>
                  <a:gd name="T44" fmla="*/ 7 w 1630"/>
                  <a:gd name="T45" fmla="*/ 23 h 717"/>
                  <a:gd name="T46" fmla="*/ 11 w 1630"/>
                  <a:gd name="T47" fmla="*/ 22 h 717"/>
                  <a:gd name="T48" fmla="*/ 15 w 1630"/>
                  <a:gd name="T49" fmla="*/ 20 h 717"/>
                  <a:gd name="T50" fmla="*/ 18 w 1630"/>
                  <a:gd name="T51" fmla="*/ 18 h 717"/>
                  <a:gd name="T52" fmla="*/ 22 w 1630"/>
                  <a:gd name="T53" fmla="*/ 17 h 717"/>
                  <a:gd name="T54" fmla="*/ 25 w 1630"/>
                  <a:gd name="T55" fmla="*/ 15 h 717"/>
                  <a:gd name="T56" fmla="*/ 29 w 1630"/>
                  <a:gd name="T57" fmla="*/ 13 h 717"/>
                  <a:gd name="T58" fmla="*/ 33 w 1630"/>
                  <a:gd name="T59" fmla="*/ 12 h 717"/>
                  <a:gd name="T60" fmla="*/ 36 w 1630"/>
                  <a:gd name="T61" fmla="*/ 10 h 717"/>
                  <a:gd name="T62" fmla="*/ 40 w 1630"/>
                  <a:gd name="T63" fmla="*/ 8 h 717"/>
                  <a:gd name="T64" fmla="*/ 44 w 1630"/>
                  <a:gd name="T65" fmla="*/ 7 h 717"/>
                  <a:gd name="T66" fmla="*/ 47 w 1630"/>
                  <a:gd name="T67" fmla="*/ 5 h 717"/>
                  <a:gd name="T68" fmla="*/ 51 w 1630"/>
                  <a:gd name="T69" fmla="*/ 3 h 717"/>
                  <a:gd name="T70" fmla="*/ 55 w 1630"/>
                  <a:gd name="T71" fmla="*/ 2 h 717"/>
                  <a:gd name="T72" fmla="*/ 58 w 1630"/>
                  <a:gd name="T73" fmla="*/ 0 h 71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30"/>
                  <a:gd name="T112" fmla="*/ 0 h 717"/>
                  <a:gd name="T113" fmla="*/ 1630 w 1630"/>
                  <a:gd name="T114" fmla="*/ 717 h 71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30" h="717">
                    <a:moveTo>
                      <a:pt x="1575" y="0"/>
                    </a:moveTo>
                    <a:lnTo>
                      <a:pt x="1587" y="6"/>
                    </a:lnTo>
                    <a:lnTo>
                      <a:pt x="1605" y="13"/>
                    </a:lnTo>
                    <a:lnTo>
                      <a:pt x="1617" y="24"/>
                    </a:lnTo>
                    <a:lnTo>
                      <a:pt x="1630" y="30"/>
                    </a:lnTo>
                    <a:lnTo>
                      <a:pt x="1526" y="73"/>
                    </a:lnTo>
                    <a:lnTo>
                      <a:pt x="1425" y="114"/>
                    </a:lnTo>
                    <a:lnTo>
                      <a:pt x="1322" y="157"/>
                    </a:lnTo>
                    <a:lnTo>
                      <a:pt x="1218" y="199"/>
                    </a:lnTo>
                    <a:lnTo>
                      <a:pt x="1117" y="242"/>
                    </a:lnTo>
                    <a:lnTo>
                      <a:pt x="1021" y="289"/>
                    </a:lnTo>
                    <a:lnTo>
                      <a:pt x="917" y="332"/>
                    </a:lnTo>
                    <a:lnTo>
                      <a:pt x="814" y="373"/>
                    </a:lnTo>
                    <a:lnTo>
                      <a:pt x="712" y="416"/>
                    </a:lnTo>
                    <a:lnTo>
                      <a:pt x="609" y="458"/>
                    </a:lnTo>
                    <a:lnTo>
                      <a:pt x="513" y="501"/>
                    </a:lnTo>
                    <a:lnTo>
                      <a:pt x="410" y="542"/>
                    </a:lnTo>
                    <a:lnTo>
                      <a:pt x="308" y="584"/>
                    </a:lnTo>
                    <a:lnTo>
                      <a:pt x="205" y="626"/>
                    </a:lnTo>
                    <a:lnTo>
                      <a:pt x="103" y="675"/>
                    </a:lnTo>
                    <a:lnTo>
                      <a:pt x="0" y="717"/>
                    </a:lnTo>
                    <a:lnTo>
                      <a:pt x="103" y="675"/>
                    </a:lnTo>
                    <a:lnTo>
                      <a:pt x="199" y="626"/>
                    </a:lnTo>
                    <a:lnTo>
                      <a:pt x="295" y="584"/>
                    </a:lnTo>
                    <a:lnTo>
                      <a:pt x="393" y="536"/>
                    </a:lnTo>
                    <a:lnTo>
                      <a:pt x="495" y="493"/>
                    </a:lnTo>
                    <a:lnTo>
                      <a:pt x="592" y="446"/>
                    </a:lnTo>
                    <a:lnTo>
                      <a:pt x="688" y="403"/>
                    </a:lnTo>
                    <a:lnTo>
                      <a:pt x="791" y="362"/>
                    </a:lnTo>
                    <a:lnTo>
                      <a:pt x="887" y="313"/>
                    </a:lnTo>
                    <a:lnTo>
                      <a:pt x="983" y="272"/>
                    </a:lnTo>
                    <a:lnTo>
                      <a:pt x="1086" y="223"/>
                    </a:lnTo>
                    <a:lnTo>
                      <a:pt x="1182" y="180"/>
                    </a:lnTo>
                    <a:lnTo>
                      <a:pt x="1280" y="139"/>
                    </a:lnTo>
                    <a:lnTo>
                      <a:pt x="1376" y="90"/>
                    </a:lnTo>
                    <a:lnTo>
                      <a:pt x="1478" y="49"/>
                    </a:lnTo>
                    <a:lnTo>
                      <a:pt x="1575" y="0"/>
                    </a:lnTo>
                    <a:close/>
                  </a:path>
                </a:pathLst>
              </a:custGeom>
              <a:solidFill>
                <a:srgbClr val="FF001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76" name="Freeform 350"/>
              <p:cNvSpPr>
                <a:spLocks/>
              </p:cNvSpPr>
              <p:nvPr/>
            </p:nvSpPr>
            <p:spPr bwMode="auto">
              <a:xfrm>
                <a:off x="1854" y="1813"/>
                <a:ext cx="549" cy="234"/>
              </a:xfrm>
              <a:custGeom>
                <a:avLst/>
                <a:gdLst>
                  <a:gd name="T0" fmla="*/ 59 w 1647"/>
                  <a:gd name="T1" fmla="*/ 0 h 704"/>
                  <a:gd name="T2" fmla="*/ 61 w 1647"/>
                  <a:gd name="T3" fmla="*/ 1 h 704"/>
                  <a:gd name="T4" fmla="*/ 0 w 1647"/>
                  <a:gd name="T5" fmla="*/ 26 h 704"/>
                  <a:gd name="T6" fmla="*/ 59 w 1647"/>
                  <a:gd name="T7" fmla="*/ 0 h 7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47"/>
                  <a:gd name="T13" fmla="*/ 0 h 704"/>
                  <a:gd name="T14" fmla="*/ 1647 w 1647"/>
                  <a:gd name="T15" fmla="*/ 704 h 7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47" h="704">
                    <a:moveTo>
                      <a:pt x="1592" y="0"/>
                    </a:moveTo>
                    <a:lnTo>
                      <a:pt x="1647" y="30"/>
                    </a:lnTo>
                    <a:lnTo>
                      <a:pt x="0" y="704"/>
                    </a:lnTo>
                    <a:lnTo>
                      <a:pt x="1592" y="0"/>
                    </a:lnTo>
                    <a:close/>
                  </a:path>
                </a:pathLst>
              </a:custGeom>
              <a:solidFill>
                <a:srgbClr val="FF00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77" name="Freeform 351"/>
              <p:cNvSpPr>
                <a:spLocks/>
              </p:cNvSpPr>
              <p:nvPr/>
            </p:nvSpPr>
            <p:spPr bwMode="auto">
              <a:xfrm>
                <a:off x="1595" y="1991"/>
                <a:ext cx="109" cy="323"/>
              </a:xfrm>
              <a:custGeom>
                <a:avLst/>
                <a:gdLst>
                  <a:gd name="T0" fmla="*/ 12 w 327"/>
                  <a:gd name="T1" fmla="*/ 36 h 970"/>
                  <a:gd name="T2" fmla="*/ 0 w 327"/>
                  <a:gd name="T3" fmla="*/ 8 h 970"/>
                  <a:gd name="T4" fmla="*/ 0 w 327"/>
                  <a:gd name="T5" fmla="*/ 0 h 970"/>
                  <a:gd name="T6" fmla="*/ 12 w 327"/>
                  <a:gd name="T7" fmla="*/ 29 h 970"/>
                  <a:gd name="T8" fmla="*/ 12 w 327"/>
                  <a:gd name="T9" fmla="*/ 36 h 9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7"/>
                  <a:gd name="T16" fmla="*/ 0 h 970"/>
                  <a:gd name="T17" fmla="*/ 327 w 327"/>
                  <a:gd name="T18" fmla="*/ 970 h 9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7" h="970">
                    <a:moveTo>
                      <a:pt x="327" y="970"/>
                    </a:moveTo>
                    <a:lnTo>
                      <a:pt x="0" y="204"/>
                    </a:lnTo>
                    <a:lnTo>
                      <a:pt x="0" y="0"/>
                    </a:lnTo>
                    <a:lnTo>
                      <a:pt x="327" y="771"/>
                    </a:lnTo>
                    <a:lnTo>
                      <a:pt x="327" y="970"/>
                    </a:lnTo>
                    <a:close/>
                  </a:path>
                </a:pathLst>
              </a:custGeom>
              <a:solidFill>
                <a:srgbClr val="CC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78" name="Freeform 352"/>
              <p:cNvSpPr>
                <a:spLocks/>
              </p:cNvSpPr>
              <p:nvPr/>
            </p:nvSpPr>
            <p:spPr bwMode="auto">
              <a:xfrm>
                <a:off x="1597" y="1991"/>
                <a:ext cx="34" cy="78"/>
              </a:xfrm>
              <a:custGeom>
                <a:avLst/>
                <a:gdLst>
                  <a:gd name="T0" fmla="*/ 4 w 102"/>
                  <a:gd name="T1" fmla="*/ 9 h 234"/>
                  <a:gd name="T2" fmla="*/ 0 w 102"/>
                  <a:gd name="T3" fmla="*/ 0 h 234"/>
                  <a:gd name="T4" fmla="*/ 4 w 102"/>
                  <a:gd name="T5" fmla="*/ 0 h 234"/>
                  <a:gd name="T6" fmla="*/ 4 w 102"/>
                  <a:gd name="T7" fmla="*/ 9 h 2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2"/>
                  <a:gd name="T13" fmla="*/ 0 h 234"/>
                  <a:gd name="T14" fmla="*/ 102 w 102"/>
                  <a:gd name="T15" fmla="*/ 234 h 2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2" h="234">
                    <a:moveTo>
                      <a:pt x="102" y="234"/>
                    </a:moveTo>
                    <a:lnTo>
                      <a:pt x="0" y="0"/>
                    </a:lnTo>
                    <a:lnTo>
                      <a:pt x="102" y="13"/>
                    </a:lnTo>
                    <a:lnTo>
                      <a:pt x="102" y="234"/>
                    </a:lnTo>
                    <a:close/>
                  </a:path>
                </a:pathLst>
              </a:custGeom>
              <a:solidFill>
                <a:srgbClr val="CC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79" name="Freeform 353"/>
              <p:cNvSpPr>
                <a:spLocks/>
              </p:cNvSpPr>
              <p:nvPr/>
            </p:nvSpPr>
            <p:spPr bwMode="auto">
              <a:xfrm>
                <a:off x="1607" y="1991"/>
                <a:ext cx="46" cy="132"/>
              </a:xfrm>
              <a:custGeom>
                <a:avLst/>
                <a:gdLst>
                  <a:gd name="T0" fmla="*/ 0 w 138"/>
                  <a:gd name="T1" fmla="*/ 2 h 397"/>
                  <a:gd name="T2" fmla="*/ 5 w 138"/>
                  <a:gd name="T3" fmla="*/ 15 h 397"/>
                  <a:gd name="T4" fmla="*/ 5 w 138"/>
                  <a:gd name="T5" fmla="*/ 1 h 397"/>
                  <a:gd name="T6" fmla="*/ 0 w 138"/>
                  <a:gd name="T7" fmla="*/ 0 h 397"/>
                  <a:gd name="T8" fmla="*/ 0 w 138"/>
                  <a:gd name="T9" fmla="*/ 2 h 3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8"/>
                  <a:gd name="T16" fmla="*/ 0 h 397"/>
                  <a:gd name="T17" fmla="*/ 138 w 138"/>
                  <a:gd name="T18" fmla="*/ 397 h 3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8" h="397">
                    <a:moveTo>
                      <a:pt x="0" y="67"/>
                    </a:moveTo>
                    <a:lnTo>
                      <a:pt x="138" y="397"/>
                    </a:lnTo>
                    <a:lnTo>
                      <a:pt x="138" y="18"/>
                    </a:lnTo>
                    <a:lnTo>
                      <a:pt x="0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DB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80" name="Freeform 354"/>
              <p:cNvSpPr>
                <a:spLocks/>
              </p:cNvSpPr>
              <p:nvPr/>
            </p:nvSpPr>
            <p:spPr bwMode="auto">
              <a:xfrm>
                <a:off x="1631" y="1995"/>
                <a:ext cx="46" cy="185"/>
              </a:xfrm>
              <a:custGeom>
                <a:avLst/>
                <a:gdLst>
                  <a:gd name="T0" fmla="*/ 0 w 139"/>
                  <a:gd name="T1" fmla="*/ 8 h 553"/>
                  <a:gd name="T2" fmla="*/ 5 w 139"/>
                  <a:gd name="T3" fmla="*/ 21 h 553"/>
                  <a:gd name="T4" fmla="*/ 5 w 139"/>
                  <a:gd name="T5" fmla="*/ 1 h 553"/>
                  <a:gd name="T6" fmla="*/ 0 w 139"/>
                  <a:gd name="T7" fmla="*/ 0 h 553"/>
                  <a:gd name="T8" fmla="*/ 0 w 139"/>
                  <a:gd name="T9" fmla="*/ 8 h 5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553"/>
                  <a:gd name="T17" fmla="*/ 139 w 139"/>
                  <a:gd name="T18" fmla="*/ 553 h 5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553">
                    <a:moveTo>
                      <a:pt x="0" y="221"/>
                    </a:moveTo>
                    <a:lnTo>
                      <a:pt x="139" y="553"/>
                    </a:lnTo>
                    <a:lnTo>
                      <a:pt x="139" y="17"/>
                    </a:lnTo>
                    <a:lnTo>
                      <a:pt x="0" y="0"/>
                    </a:lnTo>
                    <a:lnTo>
                      <a:pt x="0" y="221"/>
                    </a:lnTo>
                    <a:close/>
                  </a:path>
                </a:pathLst>
              </a:custGeom>
              <a:solidFill>
                <a:srgbClr val="EA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81" name="Freeform 355"/>
              <p:cNvSpPr>
                <a:spLocks/>
              </p:cNvSpPr>
              <p:nvPr/>
            </p:nvSpPr>
            <p:spPr bwMode="auto">
              <a:xfrm>
                <a:off x="1653" y="1997"/>
                <a:ext cx="48" cy="239"/>
              </a:xfrm>
              <a:custGeom>
                <a:avLst/>
                <a:gdLst>
                  <a:gd name="T0" fmla="*/ 0 w 144"/>
                  <a:gd name="T1" fmla="*/ 14 h 717"/>
                  <a:gd name="T2" fmla="*/ 5 w 144"/>
                  <a:gd name="T3" fmla="*/ 27 h 717"/>
                  <a:gd name="T4" fmla="*/ 5 w 144"/>
                  <a:gd name="T5" fmla="*/ 1 h 717"/>
                  <a:gd name="T6" fmla="*/ 0 w 144"/>
                  <a:gd name="T7" fmla="*/ 0 h 717"/>
                  <a:gd name="T8" fmla="*/ 0 w 144"/>
                  <a:gd name="T9" fmla="*/ 14 h 7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717"/>
                  <a:gd name="T17" fmla="*/ 144 w 144"/>
                  <a:gd name="T18" fmla="*/ 717 h 7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717">
                    <a:moveTo>
                      <a:pt x="0" y="379"/>
                    </a:moveTo>
                    <a:lnTo>
                      <a:pt x="144" y="717"/>
                    </a:lnTo>
                    <a:lnTo>
                      <a:pt x="144" y="25"/>
                    </a:lnTo>
                    <a:lnTo>
                      <a:pt x="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EF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82" name="Freeform 356"/>
              <p:cNvSpPr>
                <a:spLocks/>
              </p:cNvSpPr>
              <p:nvPr/>
            </p:nvSpPr>
            <p:spPr bwMode="auto">
              <a:xfrm>
                <a:off x="1677" y="2001"/>
                <a:ext cx="47" cy="247"/>
              </a:xfrm>
              <a:custGeom>
                <a:avLst/>
                <a:gdLst>
                  <a:gd name="T0" fmla="*/ 0 w 139"/>
                  <a:gd name="T1" fmla="*/ 20 h 741"/>
                  <a:gd name="T2" fmla="*/ 3 w 139"/>
                  <a:gd name="T3" fmla="*/ 27 h 741"/>
                  <a:gd name="T4" fmla="*/ 5 w 139"/>
                  <a:gd name="T5" fmla="*/ 26 h 741"/>
                  <a:gd name="T6" fmla="*/ 5 w 139"/>
                  <a:gd name="T7" fmla="*/ 1 h 741"/>
                  <a:gd name="T8" fmla="*/ 0 w 139"/>
                  <a:gd name="T9" fmla="*/ 0 h 741"/>
                  <a:gd name="T10" fmla="*/ 0 w 139"/>
                  <a:gd name="T11" fmla="*/ 20 h 7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741"/>
                  <a:gd name="T20" fmla="*/ 139 w 139"/>
                  <a:gd name="T21" fmla="*/ 741 h 7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741">
                    <a:moveTo>
                      <a:pt x="0" y="536"/>
                    </a:moveTo>
                    <a:lnTo>
                      <a:pt x="84" y="741"/>
                    </a:lnTo>
                    <a:lnTo>
                      <a:pt x="139" y="711"/>
                    </a:lnTo>
                    <a:lnTo>
                      <a:pt x="139" y="18"/>
                    </a:lnTo>
                    <a:lnTo>
                      <a:pt x="0" y="0"/>
                    </a:lnTo>
                    <a:lnTo>
                      <a:pt x="0" y="536"/>
                    </a:lnTo>
                    <a:close/>
                  </a:path>
                </a:pathLst>
              </a:custGeom>
              <a:solidFill>
                <a:srgbClr val="ED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83" name="Freeform 357"/>
              <p:cNvSpPr>
                <a:spLocks/>
              </p:cNvSpPr>
              <p:nvPr/>
            </p:nvSpPr>
            <p:spPr bwMode="auto">
              <a:xfrm>
                <a:off x="1701" y="2005"/>
                <a:ext cx="45" cy="243"/>
              </a:xfrm>
              <a:custGeom>
                <a:avLst/>
                <a:gdLst>
                  <a:gd name="T0" fmla="*/ 0 w 134"/>
                  <a:gd name="T1" fmla="*/ 26 h 728"/>
                  <a:gd name="T2" fmla="*/ 0 w 134"/>
                  <a:gd name="T3" fmla="*/ 27 h 728"/>
                  <a:gd name="T4" fmla="*/ 5 w 134"/>
                  <a:gd name="T5" fmla="*/ 24 h 728"/>
                  <a:gd name="T6" fmla="*/ 5 w 134"/>
                  <a:gd name="T7" fmla="*/ 1 h 728"/>
                  <a:gd name="T8" fmla="*/ 0 w 134"/>
                  <a:gd name="T9" fmla="*/ 0 h 728"/>
                  <a:gd name="T10" fmla="*/ 0 w 134"/>
                  <a:gd name="T11" fmla="*/ 26 h 7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4"/>
                  <a:gd name="T19" fmla="*/ 0 h 728"/>
                  <a:gd name="T20" fmla="*/ 134 w 134"/>
                  <a:gd name="T21" fmla="*/ 728 h 7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4" h="728">
                    <a:moveTo>
                      <a:pt x="0" y="692"/>
                    </a:moveTo>
                    <a:lnTo>
                      <a:pt x="13" y="728"/>
                    </a:lnTo>
                    <a:lnTo>
                      <a:pt x="134" y="655"/>
                    </a:lnTo>
                    <a:lnTo>
                      <a:pt x="134" y="17"/>
                    </a:lnTo>
                    <a:lnTo>
                      <a:pt x="0" y="0"/>
                    </a:lnTo>
                    <a:lnTo>
                      <a:pt x="0" y="692"/>
                    </a:lnTo>
                    <a:close/>
                  </a:path>
                </a:pathLst>
              </a:custGeom>
              <a:solidFill>
                <a:srgbClr val="E8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84" name="Freeform 358"/>
              <p:cNvSpPr>
                <a:spLocks/>
              </p:cNvSpPr>
              <p:nvPr/>
            </p:nvSpPr>
            <p:spPr bwMode="auto">
              <a:xfrm>
                <a:off x="1724" y="2007"/>
                <a:ext cx="46" cy="231"/>
              </a:xfrm>
              <a:custGeom>
                <a:avLst/>
                <a:gdLst>
                  <a:gd name="T0" fmla="*/ 5 w 139"/>
                  <a:gd name="T1" fmla="*/ 1 h 693"/>
                  <a:gd name="T2" fmla="*/ 0 w 139"/>
                  <a:gd name="T3" fmla="*/ 0 h 693"/>
                  <a:gd name="T4" fmla="*/ 0 w 139"/>
                  <a:gd name="T5" fmla="*/ 26 h 693"/>
                  <a:gd name="T6" fmla="*/ 5 w 139"/>
                  <a:gd name="T7" fmla="*/ 23 h 693"/>
                  <a:gd name="T8" fmla="*/ 5 w 139"/>
                  <a:gd name="T9" fmla="*/ 1 h 6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693"/>
                  <a:gd name="T17" fmla="*/ 139 w 139"/>
                  <a:gd name="T18" fmla="*/ 693 h 6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693">
                    <a:moveTo>
                      <a:pt x="139" y="25"/>
                    </a:moveTo>
                    <a:lnTo>
                      <a:pt x="0" y="0"/>
                    </a:lnTo>
                    <a:lnTo>
                      <a:pt x="0" y="693"/>
                    </a:lnTo>
                    <a:lnTo>
                      <a:pt x="139" y="608"/>
                    </a:lnTo>
                    <a:lnTo>
                      <a:pt x="139" y="25"/>
                    </a:lnTo>
                    <a:close/>
                  </a:path>
                </a:pathLst>
              </a:custGeom>
              <a:solidFill>
                <a:srgbClr val="E5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85" name="Freeform 359"/>
              <p:cNvSpPr>
                <a:spLocks/>
              </p:cNvSpPr>
              <p:nvPr/>
            </p:nvSpPr>
            <p:spPr bwMode="auto">
              <a:xfrm>
                <a:off x="1746" y="2011"/>
                <a:ext cx="46" cy="213"/>
              </a:xfrm>
              <a:custGeom>
                <a:avLst/>
                <a:gdLst>
                  <a:gd name="T0" fmla="*/ 5 w 139"/>
                  <a:gd name="T1" fmla="*/ 1 h 638"/>
                  <a:gd name="T2" fmla="*/ 0 w 139"/>
                  <a:gd name="T3" fmla="*/ 0 h 638"/>
                  <a:gd name="T4" fmla="*/ 0 w 139"/>
                  <a:gd name="T5" fmla="*/ 24 h 638"/>
                  <a:gd name="T6" fmla="*/ 5 w 139"/>
                  <a:gd name="T7" fmla="*/ 21 h 638"/>
                  <a:gd name="T8" fmla="*/ 5 w 139"/>
                  <a:gd name="T9" fmla="*/ 1 h 6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638"/>
                  <a:gd name="T17" fmla="*/ 139 w 139"/>
                  <a:gd name="T18" fmla="*/ 638 h 6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638">
                    <a:moveTo>
                      <a:pt x="139" y="18"/>
                    </a:moveTo>
                    <a:lnTo>
                      <a:pt x="0" y="0"/>
                    </a:lnTo>
                    <a:lnTo>
                      <a:pt x="0" y="638"/>
                    </a:lnTo>
                    <a:lnTo>
                      <a:pt x="139" y="553"/>
                    </a:lnTo>
                    <a:lnTo>
                      <a:pt x="139" y="18"/>
                    </a:lnTo>
                    <a:close/>
                  </a:path>
                </a:pathLst>
              </a:custGeom>
              <a:solidFill>
                <a:srgbClr val="E3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86" name="Freeform 360"/>
              <p:cNvSpPr>
                <a:spLocks/>
              </p:cNvSpPr>
              <p:nvPr/>
            </p:nvSpPr>
            <p:spPr bwMode="auto">
              <a:xfrm>
                <a:off x="1770" y="2015"/>
                <a:ext cx="46" cy="195"/>
              </a:xfrm>
              <a:custGeom>
                <a:avLst/>
                <a:gdLst>
                  <a:gd name="T0" fmla="*/ 5 w 137"/>
                  <a:gd name="T1" fmla="*/ 1 h 583"/>
                  <a:gd name="T2" fmla="*/ 0 w 137"/>
                  <a:gd name="T3" fmla="*/ 0 h 583"/>
                  <a:gd name="T4" fmla="*/ 0 w 137"/>
                  <a:gd name="T5" fmla="*/ 22 h 583"/>
                  <a:gd name="T6" fmla="*/ 5 w 137"/>
                  <a:gd name="T7" fmla="*/ 19 h 583"/>
                  <a:gd name="T8" fmla="*/ 5 w 137"/>
                  <a:gd name="T9" fmla="*/ 1 h 5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583"/>
                  <a:gd name="T17" fmla="*/ 137 w 137"/>
                  <a:gd name="T18" fmla="*/ 583 h 5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583">
                    <a:moveTo>
                      <a:pt x="137" y="17"/>
                    </a:moveTo>
                    <a:lnTo>
                      <a:pt x="0" y="0"/>
                    </a:lnTo>
                    <a:lnTo>
                      <a:pt x="0" y="583"/>
                    </a:lnTo>
                    <a:lnTo>
                      <a:pt x="137" y="505"/>
                    </a:lnTo>
                    <a:lnTo>
                      <a:pt x="137" y="17"/>
                    </a:lnTo>
                    <a:close/>
                  </a:path>
                </a:pathLst>
              </a:custGeom>
              <a:solidFill>
                <a:srgbClr val="DE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87" name="Freeform 361"/>
              <p:cNvSpPr>
                <a:spLocks/>
              </p:cNvSpPr>
              <p:nvPr/>
            </p:nvSpPr>
            <p:spPr bwMode="auto">
              <a:xfrm>
                <a:off x="1792" y="2017"/>
                <a:ext cx="48" cy="178"/>
              </a:xfrm>
              <a:custGeom>
                <a:avLst/>
                <a:gdLst>
                  <a:gd name="T0" fmla="*/ 5 w 144"/>
                  <a:gd name="T1" fmla="*/ 1 h 535"/>
                  <a:gd name="T2" fmla="*/ 0 w 144"/>
                  <a:gd name="T3" fmla="*/ 0 h 535"/>
                  <a:gd name="T4" fmla="*/ 0 w 144"/>
                  <a:gd name="T5" fmla="*/ 20 h 535"/>
                  <a:gd name="T6" fmla="*/ 5 w 144"/>
                  <a:gd name="T7" fmla="*/ 17 h 535"/>
                  <a:gd name="T8" fmla="*/ 5 w 144"/>
                  <a:gd name="T9" fmla="*/ 1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535"/>
                  <a:gd name="T17" fmla="*/ 144 w 144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535">
                    <a:moveTo>
                      <a:pt x="144" y="25"/>
                    </a:moveTo>
                    <a:lnTo>
                      <a:pt x="0" y="0"/>
                    </a:lnTo>
                    <a:lnTo>
                      <a:pt x="0" y="535"/>
                    </a:lnTo>
                    <a:lnTo>
                      <a:pt x="144" y="458"/>
                    </a:lnTo>
                    <a:lnTo>
                      <a:pt x="144" y="25"/>
                    </a:lnTo>
                    <a:close/>
                  </a:path>
                </a:pathLst>
              </a:custGeom>
              <a:solidFill>
                <a:srgbClr val="DB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88" name="Freeform 362"/>
              <p:cNvSpPr>
                <a:spLocks/>
              </p:cNvSpPr>
              <p:nvPr/>
            </p:nvSpPr>
            <p:spPr bwMode="auto">
              <a:xfrm>
                <a:off x="1816" y="2021"/>
                <a:ext cx="46" cy="163"/>
              </a:xfrm>
              <a:custGeom>
                <a:avLst/>
                <a:gdLst>
                  <a:gd name="T0" fmla="*/ 5 w 139"/>
                  <a:gd name="T1" fmla="*/ 1 h 488"/>
                  <a:gd name="T2" fmla="*/ 0 w 139"/>
                  <a:gd name="T3" fmla="*/ 0 h 488"/>
                  <a:gd name="T4" fmla="*/ 0 w 139"/>
                  <a:gd name="T5" fmla="*/ 18 h 488"/>
                  <a:gd name="T6" fmla="*/ 5 w 139"/>
                  <a:gd name="T7" fmla="*/ 15 h 488"/>
                  <a:gd name="T8" fmla="*/ 5 w 139"/>
                  <a:gd name="T9" fmla="*/ 1 h 4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488"/>
                  <a:gd name="T17" fmla="*/ 139 w 139"/>
                  <a:gd name="T18" fmla="*/ 488 h 4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488">
                    <a:moveTo>
                      <a:pt x="139" y="24"/>
                    </a:moveTo>
                    <a:lnTo>
                      <a:pt x="0" y="0"/>
                    </a:lnTo>
                    <a:lnTo>
                      <a:pt x="0" y="488"/>
                    </a:lnTo>
                    <a:lnTo>
                      <a:pt x="139" y="403"/>
                    </a:lnTo>
                    <a:lnTo>
                      <a:pt x="139" y="24"/>
                    </a:lnTo>
                    <a:close/>
                  </a:path>
                </a:pathLst>
              </a:custGeom>
              <a:solidFill>
                <a:srgbClr val="D6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89" name="Freeform 363"/>
              <p:cNvSpPr>
                <a:spLocks/>
              </p:cNvSpPr>
              <p:nvPr/>
            </p:nvSpPr>
            <p:spPr bwMode="auto">
              <a:xfrm>
                <a:off x="1840" y="2025"/>
                <a:ext cx="46" cy="145"/>
              </a:xfrm>
              <a:custGeom>
                <a:avLst/>
                <a:gdLst>
                  <a:gd name="T0" fmla="*/ 5 w 139"/>
                  <a:gd name="T1" fmla="*/ 1 h 433"/>
                  <a:gd name="T2" fmla="*/ 0 w 139"/>
                  <a:gd name="T3" fmla="*/ 0 h 433"/>
                  <a:gd name="T4" fmla="*/ 0 w 139"/>
                  <a:gd name="T5" fmla="*/ 16 h 433"/>
                  <a:gd name="T6" fmla="*/ 5 w 139"/>
                  <a:gd name="T7" fmla="*/ 13 h 433"/>
                  <a:gd name="T8" fmla="*/ 5 w 139"/>
                  <a:gd name="T9" fmla="*/ 1 h 4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433"/>
                  <a:gd name="T17" fmla="*/ 139 w 139"/>
                  <a:gd name="T18" fmla="*/ 433 h 4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433">
                    <a:moveTo>
                      <a:pt x="139" y="17"/>
                    </a:moveTo>
                    <a:lnTo>
                      <a:pt x="0" y="0"/>
                    </a:lnTo>
                    <a:lnTo>
                      <a:pt x="0" y="433"/>
                    </a:lnTo>
                    <a:lnTo>
                      <a:pt x="139" y="349"/>
                    </a:lnTo>
                    <a:lnTo>
                      <a:pt x="139" y="17"/>
                    </a:lnTo>
                    <a:close/>
                  </a:path>
                </a:pathLst>
              </a:custGeom>
              <a:solidFill>
                <a:srgbClr val="D3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90" name="Freeform 364"/>
              <p:cNvSpPr>
                <a:spLocks/>
              </p:cNvSpPr>
              <p:nvPr/>
            </p:nvSpPr>
            <p:spPr bwMode="auto">
              <a:xfrm>
                <a:off x="1862" y="2029"/>
                <a:ext cx="46" cy="126"/>
              </a:xfrm>
              <a:custGeom>
                <a:avLst/>
                <a:gdLst>
                  <a:gd name="T0" fmla="*/ 5 w 139"/>
                  <a:gd name="T1" fmla="*/ 1 h 379"/>
                  <a:gd name="T2" fmla="*/ 0 w 139"/>
                  <a:gd name="T3" fmla="*/ 0 h 379"/>
                  <a:gd name="T4" fmla="*/ 0 w 139"/>
                  <a:gd name="T5" fmla="*/ 14 h 379"/>
                  <a:gd name="T6" fmla="*/ 5 w 139"/>
                  <a:gd name="T7" fmla="*/ 11 h 379"/>
                  <a:gd name="T8" fmla="*/ 5 w 139"/>
                  <a:gd name="T9" fmla="*/ 1 h 3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379"/>
                  <a:gd name="T17" fmla="*/ 139 w 139"/>
                  <a:gd name="T18" fmla="*/ 379 h 3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379">
                    <a:moveTo>
                      <a:pt x="139" y="19"/>
                    </a:moveTo>
                    <a:lnTo>
                      <a:pt x="0" y="0"/>
                    </a:lnTo>
                    <a:lnTo>
                      <a:pt x="0" y="379"/>
                    </a:lnTo>
                    <a:lnTo>
                      <a:pt x="139" y="302"/>
                    </a:lnTo>
                    <a:lnTo>
                      <a:pt x="139" y="19"/>
                    </a:lnTo>
                    <a:close/>
                  </a:path>
                </a:pathLst>
              </a:custGeom>
              <a:solidFill>
                <a:srgbClr val="D1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91" name="Freeform 365"/>
              <p:cNvSpPr>
                <a:spLocks/>
              </p:cNvSpPr>
              <p:nvPr/>
            </p:nvSpPr>
            <p:spPr bwMode="auto">
              <a:xfrm>
                <a:off x="1886" y="2031"/>
                <a:ext cx="44" cy="111"/>
              </a:xfrm>
              <a:custGeom>
                <a:avLst/>
                <a:gdLst>
                  <a:gd name="T0" fmla="*/ 5 w 132"/>
                  <a:gd name="T1" fmla="*/ 1 h 332"/>
                  <a:gd name="T2" fmla="*/ 0 w 132"/>
                  <a:gd name="T3" fmla="*/ 0 h 332"/>
                  <a:gd name="T4" fmla="*/ 0 w 132"/>
                  <a:gd name="T5" fmla="*/ 12 h 332"/>
                  <a:gd name="T6" fmla="*/ 5 w 132"/>
                  <a:gd name="T7" fmla="*/ 9 h 332"/>
                  <a:gd name="T8" fmla="*/ 5 w 132"/>
                  <a:gd name="T9" fmla="*/ 1 h 3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332"/>
                  <a:gd name="T17" fmla="*/ 132 w 132"/>
                  <a:gd name="T18" fmla="*/ 332 h 3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332">
                    <a:moveTo>
                      <a:pt x="132" y="19"/>
                    </a:moveTo>
                    <a:lnTo>
                      <a:pt x="0" y="0"/>
                    </a:lnTo>
                    <a:lnTo>
                      <a:pt x="0" y="332"/>
                    </a:lnTo>
                    <a:lnTo>
                      <a:pt x="132" y="253"/>
                    </a:lnTo>
                    <a:lnTo>
                      <a:pt x="132" y="19"/>
                    </a:lnTo>
                    <a:close/>
                  </a:path>
                </a:pathLst>
              </a:custGeom>
              <a:solidFill>
                <a:srgbClr val="CC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92" name="Freeform 366"/>
              <p:cNvSpPr>
                <a:spLocks/>
              </p:cNvSpPr>
              <p:nvPr/>
            </p:nvSpPr>
            <p:spPr bwMode="auto">
              <a:xfrm>
                <a:off x="1908" y="2035"/>
                <a:ext cx="47" cy="95"/>
              </a:xfrm>
              <a:custGeom>
                <a:avLst/>
                <a:gdLst>
                  <a:gd name="T0" fmla="*/ 5 w 139"/>
                  <a:gd name="T1" fmla="*/ 1 h 283"/>
                  <a:gd name="T2" fmla="*/ 0 w 139"/>
                  <a:gd name="T3" fmla="*/ 0 h 283"/>
                  <a:gd name="T4" fmla="*/ 0 w 139"/>
                  <a:gd name="T5" fmla="*/ 11 h 283"/>
                  <a:gd name="T6" fmla="*/ 5 w 139"/>
                  <a:gd name="T7" fmla="*/ 7 h 283"/>
                  <a:gd name="T8" fmla="*/ 5 w 139"/>
                  <a:gd name="T9" fmla="*/ 1 h 2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283"/>
                  <a:gd name="T17" fmla="*/ 139 w 139"/>
                  <a:gd name="T18" fmla="*/ 283 h 2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283">
                    <a:moveTo>
                      <a:pt x="139" y="17"/>
                    </a:moveTo>
                    <a:lnTo>
                      <a:pt x="0" y="0"/>
                    </a:lnTo>
                    <a:lnTo>
                      <a:pt x="0" y="283"/>
                    </a:lnTo>
                    <a:lnTo>
                      <a:pt x="139" y="199"/>
                    </a:lnTo>
                    <a:lnTo>
                      <a:pt x="139" y="17"/>
                    </a:lnTo>
                    <a:close/>
                  </a:path>
                </a:pathLst>
              </a:custGeom>
              <a:solidFill>
                <a:srgbClr val="D4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93" name="Freeform 367"/>
              <p:cNvSpPr>
                <a:spLocks/>
              </p:cNvSpPr>
              <p:nvPr/>
            </p:nvSpPr>
            <p:spPr bwMode="auto">
              <a:xfrm>
                <a:off x="1930" y="2037"/>
                <a:ext cx="49" cy="78"/>
              </a:xfrm>
              <a:custGeom>
                <a:avLst/>
                <a:gdLst>
                  <a:gd name="T0" fmla="*/ 6 w 145"/>
                  <a:gd name="T1" fmla="*/ 1 h 234"/>
                  <a:gd name="T2" fmla="*/ 0 w 145"/>
                  <a:gd name="T3" fmla="*/ 0 h 234"/>
                  <a:gd name="T4" fmla="*/ 0 w 145"/>
                  <a:gd name="T5" fmla="*/ 9 h 234"/>
                  <a:gd name="T6" fmla="*/ 6 w 145"/>
                  <a:gd name="T7" fmla="*/ 6 h 234"/>
                  <a:gd name="T8" fmla="*/ 6 w 145"/>
                  <a:gd name="T9" fmla="*/ 1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234"/>
                  <a:gd name="T17" fmla="*/ 145 w 145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234">
                    <a:moveTo>
                      <a:pt x="145" y="24"/>
                    </a:moveTo>
                    <a:lnTo>
                      <a:pt x="0" y="0"/>
                    </a:lnTo>
                    <a:lnTo>
                      <a:pt x="0" y="234"/>
                    </a:lnTo>
                    <a:lnTo>
                      <a:pt x="145" y="150"/>
                    </a:lnTo>
                    <a:lnTo>
                      <a:pt x="145" y="24"/>
                    </a:lnTo>
                    <a:close/>
                  </a:path>
                </a:pathLst>
              </a:custGeom>
              <a:solidFill>
                <a:srgbClr val="D9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94" name="Freeform 368"/>
              <p:cNvSpPr>
                <a:spLocks/>
              </p:cNvSpPr>
              <p:nvPr/>
            </p:nvSpPr>
            <p:spPr bwMode="auto">
              <a:xfrm>
                <a:off x="1955" y="2041"/>
                <a:ext cx="46" cy="61"/>
              </a:xfrm>
              <a:custGeom>
                <a:avLst/>
                <a:gdLst>
                  <a:gd name="T0" fmla="*/ 5 w 139"/>
                  <a:gd name="T1" fmla="*/ 1 h 182"/>
                  <a:gd name="T2" fmla="*/ 0 w 139"/>
                  <a:gd name="T3" fmla="*/ 0 h 182"/>
                  <a:gd name="T4" fmla="*/ 0 w 139"/>
                  <a:gd name="T5" fmla="*/ 7 h 182"/>
                  <a:gd name="T6" fmla="*/ 5 w 139"/>
                  <a:gd name="T7" fmla="*/ 4 h 182"/>
                  <a:gd name="T8" fmla="*/ 5 w 139"/>
                  <a:gd name="T9" fmla="*/ 1 h 1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182"/>
                  <a:gd name="T17" fmla="*/ 139 w 139"/>
                  <a:gd name="T18" fmla="*/ 182 h 1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182">
                    <a:moveTo>
                      <a:pt x="139" y="19"/>
                    </a:moveTo>
                    <a:lnTo>
                      <a:pt x="0" y="0"/>
                    </a:lnTo>
                    <a:lnTo>
                      <a:pt x="0" y="182"/>
                    </a:lnTo>
                    <a:lnTo>
                      <a:pt x="139" y="103"/>
                    </a:lnTo>
                    <a:lnTo>
                      <a:pt x="139" y="19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95" name="Freeform 369"/>
              <p:cNvSpPr>
                <a:spLocks/>
              </p:cNvSpPr>
              <p:nvPr/>
            </p:nvSpPr>
            <p:spPr bwMode="auto">
              <a:xfrm>
                <a:off x="1979" y="2045"/>
                <a:ext cx="46" cy="42"/>
              </a:xfrm>
              <a:custGeom>
                <a:avLst/>
                <a:gdLst>
                  <a:gd name="T0" fmla="*/ 5 w 139"/>
                  <a:gd name="T1" fmla="*/ 1 h 126"/>
                  <a:gd name="T2" fmla="*/ 0 w 139"/>
                  <a:gd name="T3" fmla="*/ 0 h 126"/>
                  <a:gd name="T4" fmla="*/ 0 w 139"/>
                  <a:gd name="T5" fmla="*/ 5 h 126"/>
                  <a:gd name="T6" fmla="*/ 5 w 139"/>
                  <a:gd name="T7" fmla="*/ 2 h 126"/>
                  <a:gd name="T8" fmla="*/ 5 w 139"/>
                  <a:gd name="T9" fmla="*/ 1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126"/>
                  <a:gd name="T17" fmla="*/ 139 w 139"/>
                  <a:gd name="T18" fmla="*/ 126 h 1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126">
                    <a:moveTo>
                      <a:pt x="139" y="17"/>
                    </a:moveTo>
                    <a:lnTo>
                      <a:pt x="0" y="0"/>
                    </a:lnTo>
                    <a:lnTo>
                      <a:pt x="0" y="126"/>
                    </a:lnTo>
                    <a:lnTo>
                      <a:pt x="139" y="48"/>
                    </a:lnTo>
                    <a:lnTo>
                      <a:pt x="139" y="17"/>
                    </a:lnTo>
                    <a:close/>
                  </a:path>
                </a:pathLst>
              </a:custGeom>
              <a:solidFill>
                <a:srgbClr val="E8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96" name="Freeform 370"/>
              <p:cNvSpPr>
                <a:spLocks/>
              </p:cNvSpPr>
              <p:nvPr/>
            </p:nvSpPr>
            <p:spPr bwMode="auto">
              <a:xfrm>
                <a:off x="2001" y="2047"/>
                <a:ext cx="36" cy="28"/>
              </a:xfrm>
              <a:custGeom>
                <a:avLst/>
                <a:gdLst>
                  <a:gd name="T0" fmla="*/ 0 w 108"/>
                  <a:gd name="T1" fmla="*/ 0 h 84"/>
                  <a:gd name="T2" fmla="*/ 4 w 108"/>
                  <a:gd name="T3" fmla="*/ 1 h 84"/>
                  <a:gd name="T4" fmla="*/ 0 w 108"/>
                  <a:gd name="T5" fmla="*/ 3 h 84"/>
                  <a:gd name="T6" fmla="*/ 0 w 108"/>
                  <a:gd name="T7" fmla="*/ 0 h 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84"/>
                  <a:gd name="T14" fmla="*/ 108 w 108"/>
                  <a:gd name="T15" fmla="*/ 84 h 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84">
                    <a:moveTo>
                      <a:pt x="0" y="0"/>
                    </a:moveTo>
                    <a:lnTo>
                      <a:pt x="108" y="18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97" name="Freeform 371"/>
              <p:cNvSpPr>
                <a:spLocks/>
              </p:cNvSpPr>
              <p:nvPr/>
            </p:nvSpPr>
            <p:spPr bwMode="auto">
              <a:xfrm>
                <a:off x="2025" y="2051"/>
                <a:ext cx="12" cy="10"/>
              </a:xfrm>
              <a:custGeom>
                <a:avLst/>
                <a:gdLst>
                  <a:gd name="T0" fmla="*/ 0 w 36"/>
                  <a:gd name="T1" fmla="*/ 0 h 31"/>
                  <a:gd name="T2" fmla="*/ 1 w 36"/>
                  <a:gd name="T3" fmla="*/ 0 h 31"/>
                  <a:gd name="T4" fmla="*/ 0 w 36"/>
                  <a:gd name="T5" fmla="*/ 1 h 31"/>
                  <a:gd name="T6" fmla="*/ 0 w 36"/>
                  <a:gd name="T7" fmla="*/ 0 h 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31"/>
                  <a:gd name="T14" fmla="*/ 36 w 36"/>
                  <a:gd name="T15" fmla="*/ 31 h 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31">
                    <a:moveTo>
                      <a:pt x="0" y="0"/>
                    </a:moveTo>
                    <a:lnTo>
                      <a:pt x="36" y="7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98" name="Freeform 372"/>
              <p:cNvSpPr>
                <a:spLocks/>
              </p:cNvSpPr>
              <p:nvPr/>
            </p:nvSpPr>
            <p:spPr bwMode="auto">
              <a:xfrm>
                <a:off x="1704" y="2055"/>
                <a:ext cx="333" cy="259"/>
              </a:xfrm>
              <a:custGeom>
                <a:avLst/>
                <a:gdLst>
                  <a:gd name="T0" fmla="*/ 37 w 1000"/>
                  <a:gd name="T1" fmla="*/ 7 h 777"/>
                  <a:gd name="T2" fmla="*/ 0 w 1000"/>
                  <a:gd name="T3" fmla="*/ 29 h 777"/>
                  <a:gd name="T4" fmla="*/ 0 w 1000"/>
                  <a:gd name="T5" fmla="*/ 21 h 777"/>
                  <a:gd name="T6" fmla="*/ 37 w 1000"/>
                  <a:gd name="T7" fmla="*/ 0 h 777"/>
                  <a:gd name="T8" fmla="*/ 37 w 1000"/>
                  <a:gd name="T9" fmla="*/ 7 h 7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0"/>
                  <a:gd name="T16" fmla="*/ 0 h 777"/>
                  <a:gd name="T17" fmla="*/ 1000 w 1000"/>
                  <a:gd name="T18" fmla="*/ 777 h 7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0" h="777">
                    <a:moveTo>
                      <a:pt x="1000" y="199"/>
                    </a:moveTo>
                    <a:lnTo>
                      <a:pt x="0" y="777"/>
                    </a:lnTo>
                    <a:lnTo>
                      <a:pt x="0" y="578"/>
                    </a:lnTo>
                    <a:lnTo>
                      <a:pt x="1000" y="0"/>
                    </a:lnTo>
                    <a:lnTo>
                      <a:pt x="1000" y="199"/>
                    </a:lnTo>
                    <a:close/>
                  </a:path>
                </a:pathLst>
              </a:custGeom>
              <a:solidFill>
                <a:srgbClr val="B2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299" name="Freeform 373"/>
              <p:cNvSpPr>
                <a:spLocks/>
              </p:cNvSpPr>
              <p:nvPr/>
            </p:nvSpPr>
            <p:spPr bwMode="auto">
              <a:xfrm>
                <a:off x="1699" y="2246"/>
                <a:ext cx="8" cy="6"/>
              </a:xfrm>
              <a:custGeom>
                <a:avLst/>
                <a:gdLst>
                  <a:gd name="T0" fmla="*/ 0 w 24"/>
                  <a:gd name="T1" fmla="*/ 0 h 17"/>
                  <a:gd name="T2" fmla="*/ 0 w 24"/>
                  <a:gd name="T3" fmla="*/ 1 h 17"/>
                  <a:gd name="T4" fmla="*/ 1 w 24"/>
                  <a:gd name="T5" fmla="*/ 1 h 17"/>
                  <a:gd name="T6" fmla="*/ 1 w 24"/>
                  <a:gd name="T7" fmla="*/ 0 h 17"/>
                  <a:gd name="T8" fmla="*/ 1 w 24"/>
                  <a:gd name="T9" fmla="*/ 0 h 17"/>
                  <a:gd name="T10" fmla="*/ 0 w 2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7"/>
                  <a:gd name="T20" fmla="*/ 24 w 2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7">
                    <a:moveTo>
                      <a:pt x="0" y="11"/>
                    </a:moveTo>
                    <a:lnTo>
                      <a:pt x="5" y="17"/>
                    </a:lnTo>
                    <a:lnTo>
                      <a:pt x="18" y="17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00" name="Freeform 374"/>
              <p:cNvSpPr>
                <a:spLocks/>
              </p:cNvSpPr>
              <p:nvPr/>
            </p:nvSpPr>
            <p:spPr bwMode="auto">
              <a:xfrm>
                <a:off x="1591" y="1987"/>
                <a:ext cx="116" cy="263"/>
              </a:xfrm>
              <a:custGeom>
                <a:avLst/>
                <a:gdLst>
                  <a:gd name="T0" fmla="*/ 1 w 350"/>
                  <a:gd name="T1" fmla="*/ 0 h 788"/>
                  <a:gd name="T2" fmla="*/ 0 w 350"/>
                  <a:gd name="T3" fmla="*/ 1 h 788"/>
                  <a:gd name="T4" fmla="*/ 12 w 350"/>
                  <a:gd name="T5" fmla="*/ 29 h 788"/>
                  <a:gd name="T6" fmla="*/ 13 w 350"/>
                  <a:gd name="T7" fmla="*/ 29 h 788"/>
                  <a:gd name="T8" fmla="*/ 1 w 350"/>
                  <a:gd name="T9" fmla="*/ 0 h 788"/>
                  <a:gd name="T10" fmla="*/ 0 w 350"/>
                  <a:gd name="T11" fmla="*/ 1 h 788"/>
                  <a:gd name="T12" fmla="*/ 1 w 350"/>
                  <a:gd name="T13" fmla="*/ 0 h 788"/>
                  <a:gd name="T14" fmla="*/ 1 w 350"/>
                  <a:gd name="T15" fmla="*/ 0 h 788"/>
                  <a:gd name="T16" fmla="*/ 0 w 350"/>
                  <a:gd name="T17" fmla="*/ 0 h 788"/>
                  <a:gd name="T18" fmla="*/ 0 w 350"/>
                  <a:gd name="T19" fmla="*/ 0 h 788"/>
                  <a:gd name="T20" fmla="*/ 0 w 350"/>
                  <a:gd name="T21" fmla="*/ 1 h 788"/>
                  <a:gd name="T22" fmla="*/ 1 w 350"/>
                  <a:gd name="T23" fmla="*/ 0 h 78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0"/>
                  <a:gd name="T37" fmla="*/ 0 h 788"/>
                  <a:gd name="T38" fmla="*/ 350 w 350"/>
                  <a:gd name="T39" fmla="*/ 788 h 78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0" h="788">
                    <a:moveTo>
                      <a:pt x="19" y="0"/>
                    </a:moveTo>
                    <a:lnTo>
                      <a:pt x="0" y="17"/>
                    </a:lnTo>
                    <a:lnTo>
                      <a:pt x="326" y="788"/>
                    </a:lnTo>
                    <a:lnTo>
                      <a:pt x="350" y="777"/>
                    </a:lnTo>
                    <a:lnTo>
                      <a:pt x="25" y="6"/>
                    </a:lnTo>
                    <a:lnTo>
                      <a:pt x="12" y="25"/>
                    </a:lnTo>
                    <a:lnTo>
                      <a:pt x="25" y="6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01" name="Freeform 375"/>
              <p:cNvSpPr>
                <a:spLocks/>
              </p:cNvSpPr>
              <p:nvPr/>
            </p:nvSpPr>
            <p:spPr bwMode="auto">
              <a:xfrm>
                <a:off x="1595" y="1987"/>
                <a:ext cx="446" cy="72"/>
              </a:xfrm>
              <a:custGeom>
                <a:avLst/>
                <a:gdLst>
                  <a:gd name="T0" fmla="*/ 49 w 1340"/>
                  <a:gd name="T1" fmla="*/ 8 h 216"/>
                  <a:gd name="T2" fmla="*/ 49 w 1340"/>
                  <a:gd name="T3" fmla="*/ 7 h 216"/>
                  <a:gd name="T4" fmla="*/ 0 w 1340"/>
                  <a:gd name="T5" fmla="*/ 0 h 216"/>
                  <a:gd name="T6" fmla="*/ 0 w 1340"/>
                  <a:gd name="T7" fmla="*/ 1 h 216"/>
                  <a:gd name="T8" fmla="*/ 49 w 1340"/>
                  <a:gd name="T9" fmla="*/ 8 h 216"/>
                  <a:gd name="T10" fmla="*/ 49 w 1340"/>
                  <a:gd name="T11" fmla="*/ 7 h 216"/>
                  <a:gd name="T12" fmla="*/ 49 w 1340"/>
                  <a:gd name="T13" fmla="*/ 8 h 216"/>
                  <a:gd name="T14" fmla="*/ 49 w 1340"/>
                  <a:gd name="T15" fmla="*/ 8 h 216"/>
                  <a:gd name="T16" fmla="*/ 49 w 1340"/>
                  <a:gd name="T17" fmla="*/ 8 h 216"/>
                  <a:gd name="T18" fmla="*/ 49 w 1340"/>
                  <a:gd name="T19" fmla="*/ 7 h 216"/>
                  <a:gd name="T20" fmla="*/ 49 w 1340"/>
                  <a:gd name="T21" fmla="*/ 7 h 216"/>
                  <a:gd name="T22" fmla="*/ 49 w 1340"/>
                  <a:gd name="T23" fmla="*/ 8 h 2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40"/>
                  <a:gd name="T37" fmla="*/ 0 h 216"/>
                  <a:gd name="T38" fmla="*/ 1340 w 1340"/>
                  <a:gd name="T39" fmla="*/ 216 h 2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40" h="216">
                    <a:moveTo>
                      <a:pt x="1333" y="211"/>
                    </a:moveTo>
                    <a:lnTo>
                      <a:pt x="1333" y="192"/>
                    </a:lnTo>
                    <a:lnTo>
                      <a:pt x="7" y="0"/>
                    </a:lnTo>
                    <a:lnTo>
                      <a:pt x="0" y="25"/>
                    </a:lnTo>
                    <a:lnTo>
                      <a:pt x="1327" y="216"/>
                    </a:lnTo>
                    <a:lnTo>
                      <a:pt x="1321" y="192"/>
                    </a:lnTo>
                    <a:lnTo>
                      <a:pt x="1327" y="216"/>
                    </a:lnTo>
                    <a:lnTo>
                      <a:pt x="1333" y="211"/>
                    </a:lnTo>
                    <a:lnTo>
                      <a:pt x="1340" y="205"/>
                    </a:lnTo>
                    <a:lnTo>
                      <a:pt x="1340" y="199"/>
                    </a:lnTo>
                    <a:lnTo>
                      <a:pt x="1333" y="192"/>
                    </a:lnTo>
                    <a:lnTo>
                      <a:pt x="1333" y="2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02" name="Freeform 376"/>
              <p:cNvSpPr>
                <a:spLocks/>
              </p:cNvSpPr>
              <p:nvPr/>
            </p:nvSpPr>
            <p:spPr bwMode="auto">
              <a:xfrm>
                <a:off x="1701" y="2051"/>
                <a:ext cx="338" cy="199"/>
              </a:xfrm>
              <a:custGeom>
                <a:avLst/>
                <a:gdLst>
                  <a:gd name="T0" fmla="*/ 0 w 1014"/>
                  <a:gd name="T1" fmla="*/ 22 h 596"/>
                  <a:gd name="T2" fmla="*/ 0 w 1014"/>
                  <a:gd name="T3" fmla="*/ 22 h 596"/>
                  <a:gd name="T4" fmla="*/ 38 w 1014"/>
                  <a:gd name="T5" fmla="*/ 1 h 596"/>
                  <a:gd name="T6" fmla="*/ 37 w 1014"/>
                  <a:gd name="T7" fmla="*/ 0 h 596"/>
                  <a:gd name="T8" fmla="*/ 0 w 1014"/>
                  <a:gd name="T9" fmla="*/ 21 h 596"/>
                  <a:gd name="T10" fmla="*/ 0 w 1014"/>
                  <a:gd name="T11" fmla="*/ 22 h 5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14"/>
                  <a:gd name="T19" fmla="*/ 0 h 596"/>
                  <a:gd name="T20" fmla="*/ 1014 w 1014"/>
                  <a:gd name="T21" fmla="*/ 596 h 5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14" h="596">
                    <a:moveTo>
                      <a:pt x="8" y="591"/>
                    </a:moveTo>
                    <a:lnTo>
                      <a:pt x="13" y="596"/>
                    </a:lnTo>
                    <a:lnTo>
                      <a:pt x="1014" y="19"/>
                    </a:lnTo>
                    <a:lnTo>
                      <a:pt x="1002" y="0"/>
                    </a:lnTo>
                    <a:lnTo>
                      <a:pt x="0" y="579"/>
                    </a:lnTo>
                    <a:lnTo>
                      <a:pt x="8" y="5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03" name="Freeform 377"/>
              <p:cNvSpPr>
                <a:spLocks/>
              </p:cNvSpPr>
              <p:nvPr/>
            </p:nvSpPr>
            <p:spPr bwMode="auto">
              <a:xfrm>
                <a:off x="1699" y="2244"/>
                <a:ext cx="6" cy="6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0 h 17"/>
                  <a:gd name="T4" fmla="*/ 0 w 18"/>
                  <a:gd name="T5" fmla="*/ 0 h 17"/>
                  <a:gd name="T6" fmla="*/ 0 w 18"/>
                  <a:gd name="T7" fmla="*/ 1 h 17"/>
                  <a:gd name="T8" fmla="*/ 1 w 18"/>
                  <a:gd name="T9" fmla="*/ 1 h 17"/>
                  <a:gd name="T10" fmla="*/ 0 w 18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7"/>
                  <a:gd name="T20" fmla="*/ 18 w 18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7">
                    <a:moveTo>
                      <a:pt x="5" y="0"/>
                    </a:moveTo>
                    <a:lnTo>
                      <a:pt x="0" y="6"/>
                    </a:lnTo>
                    <a:lnTo>
                      <a:pt x="5" y="12"/>
                    </a:lnTo>
                    <a:lnTo>
                      <a:pt x="13" y="17"/>
                    </a:lnTo>
                    <a:lnTo>
                      <a:pt x="18" y="1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04" name="Freeform 378"/>
              <p:cNvSpPr>
                <a:spLocks/>
              </p:cNvSpPr>
              <p:nvPr/>
            </p:nvSpPr>
            <p:spPr bwMode="auto">
              <a:xfrm>
                <a:off x="1699" y="2244"/>
                <a:ext cx="8" cy="4"/>
              </a:xfrm>
              <a:custGeom>
                <a:avLst/>
                <a:gdLst>
                  <a:gd name="T0" fmla="*/ 1 w 24"/>
                  <a:gd name="T1" fmla="*/ 0 h 12"/>
                  <a:gd name="T2" fmla="*/ 1 w 24"/>
                  <a:gd name="T3" fmla="*/ 0 h 12"/>
                  <a:gd name="T4" fmla="*/ 0 w 24"/>
                  <a:gd name="T5" fmla="*/ 0 h 12"/>
                  <a:gd name="T6" fmla="*/ 0 w 24"/>
                  <a:gd name="T7" fmla="*/ 0 h 12"/>
                  <a:gd name="T8" fmla="*/ 0 w 24"/>
                  <a:gd name="T9" fmla="*/ 0 h 12"/>
                  <a:gd name="T10" fmla="*/ 1 w 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2"/>
                  <a:gd name="T20" fmla="*/ 24 w 2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2">
                    <a:moveTo>
                      <a:pt x="24" y="12"/>
                    </a:moveTo>
                    <a:lnTo>
                      <a:pt x="24" y="0"/>
                    </a:lnTo>
                    <a:lnTo>
                      <a:pt x="13" y="0"/>
                    </a:lnTo>
                    <a:lnTo>
                      <a:pt x="5" y="0"/>
                    </a:lnTo>
                    <a:lnTo>
                      <a:pt x="0" y="12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05" name="Freeform 379"/>
              <p:cNvSpPr>
                <a:spLocks/>
              </p:cNvSpPr>
              <p:nvPr/>
            </p:nvSpPr>
            <p:spPr bwMode="auto">
              <a:xfrm>
                <a:off x="1699" y="2248"/>
                <a:ext cx="8" cy="66"/>
              </a:xfrm>
              <a:custGeom>
                <a:avLst/>
                <a:gdLst>
                  <a:gd name="T0" fmla="*/ 0 w 24"/>
                  <a:gd name="T1" fmla="*/ 7 h 199"/>
                  <a:gd name="T2" fmla="*/ 1 w 24"/>
                  <a:gd name="T3" fmla="*/ 7 h 199"/>
                  <a:gd name="T4" fmla="*/ 1 w 24"/>
                  <a:gd name="T5" fmla="*/ 0 h 199"/>
                  <a:gd name="T6" fmla="*/ 0 w 24"/>
                  <a:gd name="T7" fmla="*/ 0 h 199"/>
                  <a:gd name="T8" fmla="*/ 0 w 24"/>
                  <a:gd name="T9" fmla="*/ 7 h 199"/>
                  <a:gd name="T10" fmla="*/ 0 w 24"/>
                  <a:gd name="T11" fmla="*/ 7 h 1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99"/>
                  <a:gd name="T20" fmla="*/ 24 w 24"/>
                  <a:gd name="T21" fmla="*/ 199 h 1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99">
                    <a:moveTo>
                      <a:pt x="13" y="199"/>
                    </a:moveTo>
                    <a:lnTo>
                      <a:pt x="24" y="199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99"/>
                    </a:lnTo>
                    <a:lnTo>
                      <a:pt x="13" y="1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06" name="Freeform 380"/>
              <p:cNvSpPr>
                <a:spLocks/>
              </p:cNvSpPr>
              <p:nvPr/>
            </p:nvSpPr>
            <p:spPr bwMode="auto">
              <a:xfrm>
                <a:off x="1699" y="2314"/>
                <a:ext cx="8" cy="4"/>
              </a:xfrm>
              <a:custGeom>
                <a:avLst/>
                <a:gdLst>
                  <a:gd name="T0" fmla="*/ 0 w 24"/>
                  <a:gd name="T1" fmla="*/ 0 h 11"/>
                  <a:gd name="T2" fmla="*/ 0 w 24"/>
                  <a:gd name="T3" fmla="*/ 0 h 11"/>
                  <a:gd name="T4" fmla="*/ 0 w 24"/>
                  <a:gd name="T5" fmla="*/ 0 h 11"/>
                  <a:gd name="T6" fmla="*/ 1 w 24"/>
                  <a:gd name="T7" fmla="*/ 0 h 11"/>
                  <a:gd name="T8" fmla="*/ 1 w 24"/>
                  <a:gd name="T9" fmla="*/ 0 h 11"/>
                  <a:gd name="T10" fmla="*/ 0 w 2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0" y="0"/>
                    </a:moveTo>
                    <a:lnTo>
                      <a:pt x="5" y="11"/>
                    </a:lnTo>
                    <a:lnTo>
                      <a:pt x="13" y="11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07" name="Freeform 381"/>
              <p:cNvSpPr>
                <a:spLocks/>
              </p:cNvSpPr>
              <p:nvPr/>
            </p:nvSpPr>
            <p:spPr bwMode="auto">
              <a:xfrm>
                <a:off x="2033" y="2049"/>
                <a:ext cx="8" cy="4"/>
              </a:xfrm>
              <a:custGeom>
                <a:avLst/>
                <a:gdLst>
                  <a:gd name="T0" fmla="*/ 1 w 24"/>
                  <a:gd name="T1" fmla="*/ 0 h 13"/>
                  <a:gd name="T2" fmla="*/ 1 w 24"/>
                  <a:gd name="T3" fmla="*/ 0 h 13"/>
                  <a:gd name="T4" fmla="*/ 0 w 24"/>
                  <a:gd name="T5" fmla="*/ 0 h 13"/>
                  <a:gd name="T6" fmla="*/ 0 w 24"/>
                  <a:gd name="T7" fmla="*/ 0 h 13"/>
                  <a:gd name="T8" fmla="*/ 0 w 24"/>
                  <a:gd name="T9" fmla="*/ 0 h 13"/>
                  <a:gd name="T10" fmla="*/ 1 w 2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3"/>
                  <a:gd name="T20" fmla="*/ 24 w 2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3">
                    <a:moveTo>
                      <a:pt x="24" y="13"/>
                    </a:moveTo>
                    <a:lnTo>
                      <a:pt x="24" y="6"/>
                    </a:lnTo>
                    <a:lnTo>
                      <a:pt x="11" y="0"/>
                    </a:lnTo>
                    <a:lnTo>
                      <a:pt x="5" y="6"/>
                    </a:lnTo>
                    <a:lnTo>
                      <a:pt x="0" y="13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08" name="Freeform 382"/>
              <p:cNvSpPr>
                <a:spLocks/>
              </p:cNvSpPr>
              <p:nvPr/>
            </p:nvSpPr>
            <p:spPr bwMode="auto">
              <a:xfrm>
                <a:off x="2033" y="2053"/>
                <a:ext cx="8" cy="69"/>
              </a:xfrm>
              <a:custGeom>
                <a:avLst/>
                <a:gdLst>
                  <a:gd name="T0" fmla="*/ 0 w 24"/>
                  <a:gd name="T1" fmla="*/ 8 h 205"/>
                  <a:gd name="T2" fmla="*/ 1 w 24"/>
                  <a:gd name="T3" fmla="*/ 8 h 205"/>
                  <a:gd name="T4" fmla="*/ 1 w 24"/>
                  <a:gd name="T5" fmla="*/ 0 h 205"/>
                  <a:gd name="T6" fmla="*/ 0 w 24"/>
                  <a:gd name="T7" fmla="*/ 0 h 205"/>
                  <a:gd name="T8" fmla="*/ 0 w 24"/>
                  <a:gd name="T9" fmla="*/ 8 h 205"/>
                  <a:gd name="T10" fmla="*/ 0 w 24"/>
                  <a:gd name="T11" fmla="*/ 8 h 2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05"/>
                  <a:gd name="T20" fmla="*/ 24 w 24"/>
                  <a:gd name="T21" fmla="*/ 205 h 2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05">
                    <a:moveTo>
                      <a:pt x="11" y="205"/>
                    </a:moveTo>
                    <a:lnTo>
                      <a:pt x="24" y="205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205"/>
                    </a:lnTo>
                    <a:lnTo>
                      <a:pt x="11" y="2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09" name="Freeform 383"/>
              <p:cNvSpPr>
                <a:spLocks/>
              </p:cNvSpPr>
              <p:nvPr/>
            </p:nvSpPr>
            <p:spPr bwMode="auto">
              <a:xfrm>
                <a:off x="2033" y="2122"/>
                <a:ext cx="8" cy="3"/>
              </a:xfrm>
              <a:custGeom>
                <a:avLst/>
                <a:gdLst>
                  <a:gd name="T0" fmla="*/ 0 w 24"/>
                  <a:gd name="T1" fmla="*/ 0 h 11"/>
                  <a:gd name="T2" fmla="*/ 0 w 24"/>
                  <a:gd name="T3" fmla="*/ 0 h 11"/>
                  <a:gd name="T4" fmla="*/ 0 w 24"/>
                  <a:gd name="T5" fmla="*/ 0 h 11"/>
                  <a:gd name="T6" fmla="*/ 1 w 24"/>
                  <a:gd name="T7" fmla="*/ 0 h 11"/>
                  <a:gd name="T8" fmla="*/ 1 w 24"/>
                  <a:gd name="T9" fmla="*/ 0 h 11"/>
                  <a:gd name="T10" fmla="*/ 0 w 2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0" y="0"/>
                    </a:moveTo>
                    <a:lnTo>
                      <a:pt x="5" y="5"/>
                    </a:lnTo>
                    <a:lnTo>
                      <a:pt x="11" y="11"/>
                    </a:lnTo>
                    <a:lnTo>
                      <a:pt x="24" y="5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10" name="Freeform 384"/>
              <p:cNvSpPr>
                <a:spLocks/>
              </p:cNvSpPr>
              <p:nvPr/>
            </p:nvSpPr>
            <p:spPr bwMode="auto">
              <a:xfrm>
                <a:off x="1699" y="2312"/>
                <a:ext cx="6" cy="6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0 h 17"/>
                  <a:gd name="T4" fmla="*/ 0 w 18"/>
                  <a:gd name="T5" fmla="*/ 0 h 17"/>
                  <a:gd name="T6" fmla="*/ 0 w 18"/>
                  <a:gd name="T7" fmla="*/ 1 h 17"/>
                  <a:gd name="T8" fmla="*/ 1 w 18"/>
                  <a:gd name="T9" fmla="*/ 1 h 17"/>
                  <a:gd name="T10" fmla="*/ 0 w 18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7"/>
                  <a:gd name="T20" fmla="*/ 18 w 18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7">
                    <a:moveTo>
                      <a:pt x="5" y="0"/>
                    </a:moveTo>
                    <a:lnTo>
                      <a:pt x="0" y="6"/>
                    </a:lnTo>
                    <a:lnTo>
                      <a:pt x="5" y="11"/>
                    </a:lnTo>
                    <a:lnTo>
                      <a:pt x="13" y="17"/>
                    </a:lnTo>
                    <a:lnTo>
                      <a:pt x="18" y="1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11" name="Freeform 385"/>
              <p:cNvSpPr>
                <a:spLocks/>
              </p:cNvSpPr>
              <p:nvPr/>
            </p:nvSpPr>
            <p:spPr bwMode="auto">
              <a:xfrm>
                <a:off x="1701" y="2120"/>
                <a:ext cx="338" cy="198"/>
              </a:xfrm>
              <a:custGeom>
                <a:avLst/>
                <a:gdLst>
                  <a:gd name="T0" fmla="*/ 37 w 1014"/>
                  <a:gd name="T1" fmla="*/ 0 h 595"/>
                  <a:gd name="T2" fmla="*/ 37 w 1014"/>
                  <a:gd name="T3" fmla="*/ 0 h 595"/>
                  <a:gd name="T4" fmla="*/ 0 w 1014"/>
                  <a:gd name="T5" fmla="*/ 21 h 595"/>
                  <a:gd name="T6" fmla="*/ 0 w 1014"/>
                  <a:gd name="T7" fmla="*/ 22 h 595"/>
                  <a:gd name="T8" fmla="*/ 38 w 1014"/>
                  <a:gd name="T9" fmla="*/ 1 h 595"/>
                  <a:gd name="T10" fmla="*/ 37 w 1014"/>
                  <a:gd name="T11" fmla="*/ 0 h 5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14"/>
                  <a:gd name="T19" fmla="*/ 0 h 595"/>
                  <a:gd name="T20" fmla="*/ 1014 w 1014"/>
                  <a:gd name="T21" fmla="*/ 595 h 5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14" h="595">
                    <a:moveTo>
                      <a:pt x="1008" y="6"/>
                    </a:moveTo>
                    <a:lnTo>
                      <a:pt x="1002" y="0"/>
                    </a:lnTo>
                    <a:lnTo>
                      <a:pt x="0" y="578"/>
                    </a:lnTo>
                    <a:lnTo>
                      <a:pt x="13" y="595"/>
                    </a:lnTo>
                    <a:lnTo>
                      <a:pt x="1014" y="17"/>
                    </a:lnTo>
                    <a:lnTo>
                      <a:pt x="100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12" name="Freeform 386"/>
              <p:cNvSpPr>
                <a:spLocks/>
              </p:cNvSpPr>
              <p:nvPr/>
            </p:nvSpPr>
            <p:spPr bwMode="auto">
              <a:xfrm>
                <a:off x="2035" y="2120"/>
                <a:ext cx="6" cy="5"/>
              </a:xfrm>
              <a:custGeom>
                <a:avLst/>
                <a:gdLst>
                  <a:gd name="T0" fmla="*/ 0 w 19"/>
                  <a:gd name="T1" fmla="*/ 0 h 17"/>
                  <a:gd name="T2" fmla="*/ 1 w 19"/>
                  <a:gd name="T3" fmla="*/ 0 h 17"/>
                  <a:gd name="T4" fmla="*/ 1 w 19"/>
                  <a:gd name="T5" fmla="*/ 0 h 17"/>
                  <a:gd name="T6" fmla="*/ 0 w 19"/>
                  <a:gd name="T7" fmla="*/ 0 h 17"/>
                  <a:gd name="T8" fmla="*/ 0 w 19"/>
                  <a:gd name="T9" fmla="*/ 0 h 17"/>
                  <a:gd name="T10" fmla="*/ 0 w 1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7"/>
                  <a:gd name="T20" fmla="*/ 19 w 1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7">
                    <a:moveTo>
                      <a:pt x="12" y="17"/>
                    </a:moveTo>
                    <a:lnTo>
                      <a:pt x="19" y="11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13" name="Freeform 387"/>
              <p:cNvSpPr>
                <a:spLocks/>
              </p:cNvSpPr>
              <p:nvPr/>
            </p:nvSpPr>
            <p:spPr bwMode="auto">
              <a:xfrm>
                <a:off x="1591" y="2055"/>
                <a:ext cx="8" cy="6"/>
              </a:xfrm>
              <a:custGeom>
                <a:avLst/>
                <a:gdLst>
                  <a:gd name="T0" fmla="*/ 1 w 25"/>
                  <a:gd name="T1" fmla="*/ 0 h 18"/>
                  <a:gd name="T2" fmla="*/ 1 w 25"/>
                  <a:gd name="T3" fmla="*/ 0 h 18"/>
                  <a:gd name="T4" fmla="*/ 0 w 25"/>
                  <a:gd name="T5" fmla="*/ 0 h 18"/>
                  <a:gd name="T6" fmla="*/ 0 w 25"/>
                  <a:gd name="T7" fmla="*/ 0 h 18"/>
                  <a:gd name="T8" fmla="*/ 0 w 25"/>
                  <a:gd name="T9" fmla="*/ 1 h 18"/>
                  <a:gd name="T10" fmla="*/ 1 w 25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8"/>
                  <a:gd name="T20" fmla="*/ 25 w 25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8">
                    <a:moveTo>
                      <a:pt x="25" y="6"/>
                    </a:moveTo>
                    <a:lnTo>
                      <a:pt x="19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14" name="Freeform 388"/>
              <p:cNvSpPr>
                <a:spLocks/>
              </p:cNvSpPr>
              <p:nvPr/>
            </p:nvSpPr>
            <p:spPr bwMode="auto">
              <a:xfrm>
                <a:off x="1591" y="2057"/>
                <a:ext cx="116" cy="259"/>
              </a:xfrm>
              <a:custGeom>
                <a:avLst/>
                <a:gdLst>
                  <a:gd name="T0" fmla="*/ 12 w 350"/>
                  <a:gd name="T1" fmla="*/ 29 h 776"/>
                  <a:gd name="T2" fmla="*/ 13 w 350"/>
                  <a:gd name="T3" fmla="*/ 28 h 776"/>
                  <a:gd name="T4" fmla="*/ 1 w 350"/>
                  <a:gd name="T5" fmla="*/ 0 h 776"/>
                  <a:gd name="T6" fmla="*/ 0 w 350"/>
                  <a:gd name="T7" fmla="*/ 0 h 776"/>
                  <a:gd name="T8" fmla="*/ 12 w 350"/>
                  <a:gd name="T9" fmla="*/ 29 h 776"/>
                  <a:gd name="T10" fmla="*/ 12 w 350"/>
                  <a:gd name="T11" fmla="*/ 29 h 7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0"/>
                  <a:gd name="T19" fmla="*/ 0 h 776"/>
                  <a:gd name="T20" fmla="*/ 350 w 350"/>
                  <a:gd name="T21" fmla="*/ 776 h 7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0" h="776">
                    <a:moveTo>
                      <a:pt x="339" y="771"/>
                    </a:moveTo>
                    <a:lnTo>
                      <a:pt x="350" y="765"/>
                    </a:lnTo>
                    <a:lnTo>
                      <a:pt x="25" y="0"/>
                    </a:lnTo>
                    <a:lnTo>
                      <a:pt x="0" y="12"/>
                    </a:lnTo>
                    <a:lnTo>
                      <a:pt x="326" y="776"/>
                    </a:lnTo>
                    <a:lnTo>
                      <a:pt x="339" y="7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15" name="Freeform 389"/>
              <p:cNvSpPr>
                <a:spLocks/>
              </p:cNvSpPr>
              <p:nvPr/>
            </p:nvSpPr>
            <p:spPr bwMode="auto">
              <a:xfrm>
                <a:off x="1699" y="2312"/>
                <a:ext cx="8" cy="6"/>
              </a:xfrm>
              <a:custGeom>
                <a:avLst/>
                <a:gdLst>
                  <a:gd name="T0" fmla="*/ 0 w 24"/>
                  <a:gd name="T1" fmla="*/ 0 h 17"/>
                  <a:gd name="T2" fmla="*/ 0 w 24"/>
                  <a:gd name="T3" fmla="*/ 1 h 17"/>
                  <a:gd name="T4" fmla="*/ 1 w 24"/>
                  <a:gd name="T5" fmla="*/ 1 h 17"/>
                  <a:gd name="T6" fmla="*/ 1 w 24"/>
                  <a:gd name="T7" fmla="*/ 0 h 17"/>
                  <a:gd name="T8" fmla="*/ 1 w 24"/>
                  <a:gd name="T9" fmla="*/ 0 h 17"/>
                  <a:gd name="T10" fmla="*/ 0 w 2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7"/>
                  <a:gd name="T20" fmla="*/ 24 w 2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7">
                    <a:moveTo>
                      <a:pt x="0" y="11"/>
                    </a:moveTo>
                    <a:lnTo>
                      <a:pt x="5" y="17"/>
                    </a:lnTo>
                    <a:lnTo>
                      <a:pt x="18" y="17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16" name="Freeform 390"/>
              <p:cNvSpPr>
                <a:spLocks/>
              </p:cNvSpPr>
              <p:nvPr/>
            </p:nvSpPr>
            <p:spPr bwMode="auto">
              <a:xfrm>
                <a:off x="1591" y="1987"/>
                <a:ext cx="8" cy="4"/>
              </a:xfrm>
              <a:custGeom>
                <a:avLst/>
                <a:gdLst>
                  <a:gd name="T0" fmla="*/ 1 w 25"/>
                  <a:gd name="T1" fmla="*/ 0 h 12"/>
                  <a:gd name="T2" fmla="*/ 1 w 25"/>
                  <a:gd name="T3" fmla="*/ 0 h 12"/>
                  <a:gd name="T4" fmla="*/ 0 w 25"/>
                  <a:gd name="T5" fmla="*/ 0 h 12"/>
                  <a:gd name="T6" fmla="*/ 0 w 25"/>
                  <a:gd name="T7" fmla="*/ 0 h 12"/>
                  <a:gd name="T8" fmla="*/ 0 w 25"/>
                  <a:gd name="T9" fmla="*/ 0 h 12"/>
                  <a:gd name="T10" fmla="*/ 1 w 2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25" y="12"/>
                    </a:moveTo>
                    <a:lnTo>
                      <a:pt x="25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17" name="Freeform 391"/>
              <p:cNvSpPr>
                <a:spLocks/>
              </p:cNvSpPr>
              <p:nvPr/>
            </p:nvSpPr>
            <p:spPr bwMode="auto">
              <a:xfrm>
                <a:off x="1591" y="1991"/>
                <a:ext cx="8" cy="68"/>
              </a:xfrm>
              <a:custGeom>
                <a:avLst/>
                <a:gdLst>
                  <a:gd name="T0" fmla="*/ 0 w 25"/>
                  <a:gd name="T1" fmla="*/ 8 h 204"/>
                  <a:gd name="T2" fmla="*/ 1 w 25"/>
                  <a:gd name="T3" fmla="*/ 8 h 204"/>
                  <a:gd name="T4" fmla="*/ 1 w 25"/>
                  <a:gd name="T5" fmla="*/ 0 h 204"/>
                  <a:gd name="T6" fmla="*/ 0 w 25"/>
                  <a:gd name="T7" fmla="*/ 0 h 204"/>
                  <a:gd name="T8" fmla="*/ 0 w 25"/>
                  <a:gd name="T9" fmla="*/ 8 h 204"/>
                  <a:gd name="T10" fmla="*/ 0 w 25"/>
                  <a:gd name="T11" fmla="*/ 8 h 2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04"/>
                  <a:gd name="T20" fmla="*/ 25 w 25"/>
                  <a:gd name="T21" fmla="*/ 204 h 2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04">
                    <a:moveTo>
                      <a:pt x="12" y="204"/>
                    </a:moveTo>
                    <a:lnTo>
                      <a:pt x="25" y="20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12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18" name="Freeform 392"/>
              <p:cNvSpPr>
                <a:spLocks/>
              </p:cNvSpPr>
              <p:nvPr/>
            </p:nvSpPr>
            <p:spPr bwMode="auto">
              <a:xfrm>
                <a:off x="1591" y="2059"/>
                <a:ext cx="8" cy="4"/>
              </a:xfrm>
              <a:custGeom>
                <a:avLst/>
                <a:gdLst>
                  <a:gd name="T0" fmla="*/ 0 w 25"/>
                  <a:gd name="T1" fmla="*/ 0 h 13"/>
                  <a:gd name="T2" fmla="*/ 0 w 25"/>
                  <a:gd name="T3" fmla="*/ 0 h 13"/>
                  <a:gd name="T4" fmla="*/ 0 w 25"/>
                  <a:gd name="T5" fmla="*/ 0 h 13"/>
                  <a:gd name="T6" fmla="*/ 1 w 25"/>
                  <a:gd name="T7" fmla="*/ 0 h 13"/>
                  <a:gd name="T8" fmla="*/ 1 w 25"/>
                  <a:gd name="T9" fmla="*/ 0 h 13"/>
                  <a:gd name="T10" fmla="*/ 0 w 2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3"/>
                  <a:gd name="T20" fmla="*/ 25 w 2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3">
                    <a:moveTo>
                      <a:pt x="0" y="0"/>
                    </a:moveTo>
                    <a:lnTo>
                      <a:pt x="6" y="7"/>
                    </a:lnTo>
                    <a:lnTo>
                      <a:pt x="12" y="13"/>
                    </a:lnTo>
                    <a:lnTo>
                      <a:pt x="25" y="7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19" name="Freeform 393"/>
              <p:cNvSpPr>
                <a:spLocks/>
              </p:cNvSpPr>
              <p:nvPr/>
            </p:nvSpPr>
            <p:spPr bwMode="auto">
              <a:xfrm>
                <a:off x="1317" y="2338"/>
                <a:ext cx="18" cy="22"/>
              </a:xfrm>
              <a:custGeom>
                <a:avLst/>
                <a:gdLst>
                  <a:gd name="T0" fmla="*/ 1 w 53"/>
                  <a:gd name="T1" fmla="*/ 0 h 67"/>
                  <a:gd name="T2" fmla="*/ 0 w 53"/>
                  <a:gd name="T3" fmla="*/ 1 h 67"/>
                  <a:gd name="T4" fmla="*/ 0 w 53"/>
                  <a:gd name="T5" fmla="*/ 2 h 67"/>
                  <a:gd name="T6" fmla="*/ 1 w 53"/>
                  <a:gd name="T7" fmla="*/ 2 h 67"/>
                  <a:gd name="T8" fmla="*/ 2 w 53"/>
                  <a:gd name="T9" fmla="*/ 2 h 67"/>
                  <a:gd name="T10" fmla="*/ 1 w 53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67"/>
                  <a:gd name="T20" fmla="*/ 53 w 53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67">
                    <a:moveTo>
                      <a:pt x="18" y="0"/>
                    </a:moveTo>
                    <a:lnTo>
                      <a:pt x="0" y="24"/>
                    </a:lnTo>
                    <a:lnTo>
                      <a:pt x="6" y="54"/>
                    </a:lnTo>
                    <a:lnTo>
                      <a:pt x="23" y="67"/>
                    </a:lnTo>
                    <a:lnTo>
                      <a:pt x="53" y="6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20" name="Freeform 394"/>
              <p:cNvSpPr>
                <a:spLocks/>
              </p:cNvSpPr>
              <p:nvPr/>
            </p:nvSpPr>
            <p:spPr bwMode="auto">
              <a:xfrm>
                <a:off x="1323" y="2154"/>
                <a:ext cx="334" cy="206"/>
              </a:xfrm>
              <a:custGeom>
                <a:avLst/>
                <a:gdLst>
                  <a:gd name="T0" fmla="*/ 36 w 1002"/>
                  <a:gd name="T1" fmla="*/ 1 h 620"/>
                  <a:gd name="T2" fmla="*/ 36 w 1002"/>
                  <a:gd name="T3" fmla="*/ 0 h 620"/>
                  <a:gd name="T4" fmla="*/ 0 w 1002"/>
                  <a:gd name="T5" fmla="*/ 20 h 620"/>
                  <a:gd name="T6" fmla="*/ 1 w 1002"/>
                  <a:gd name="T7" fmla="*/ 23 h 620"/>
                  <a:gd name="T8" fmla="*/ 37 w 1002"/>
                  <a:gd name="T9" fmla="*/ 2 h 620"/>
                  <a:gd name="T10" fmla="*/ 36 w 1002"/>
                  <a:gd name="T11" fmla="*/ 1 h 6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2"/>
                  <a:gd name="T19" fmla="*/ 0 h 620"/>
                  <a:gd name="T20" fmla="*/ 1002 w 1002"/>
                  <a:gd name="T21" fmla="*/ 620 h 6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2" h="620">
                    <a:moveTo>
                      <a:pt x="983" y="30"/>
                    </a:moveTo>
                    <a:lnTo>
                      <a:pt x="966" y="0"/>
                    </a:lnTo>
                    <a:lnTo>
                      <a:pt x="0" y="553"/>
                    </a:lnTo>
                    <a:lnTo>
                      <a:pt x="35" y="620"/>
                    </a:lnTo>
                    <a:lnTo>
                      <a:pt x="1002" y="60"/>
                    </a:lnTo>
                    <a:lnTo>
                      <a:pt x="983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21" name="Freeform 395"/>
              <p:cNvSpPr>
                <a:spLocks/>
              </p:cNvSpPr>
              <p:nvPr/>
            </p:nvSpPr>
            <p:spPr bwMode="auto">
              <a:xfrm>
                <a:off x="1645" y="2152"/>
                <a:ext cx="16" cy="22"/>
              </a:xfrm>
              <a:custGeom>
                <a:avLst/>
                <a:gdLst>
                  <a:gd name="T0" fmla="*/ 1 w 47"/>
                  <a:gd name="T1" fmla="*/ 2 h 66"/>
                  <a:gd name="T2" fmla="*/ 2 w 47"/>
                  <a:gd name="T3" fmla="*/ 2 h 66"/>
                  <a:gd name="T4" fmla="*/ 2 w 47"/>
                  <a:gd name="T5" fmla="*/ 1 h 66"/>
                  <a:gd name="T6" fmla="*/ 1 w 47"/>
                  <a:gd name="T7" fmla="*/ 0 h 66"/>
                  <a:gd name="T8" fmla="*/ 0 w 47"/>
                  <a:gd name="T9" fmla="*/ 0 h 66"/>
                  <a:gd name="T10" fmla="*/ 1 w 47"/>
                  <a:gd name="T11" fmla="*/ 2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66"/>
                  <a:gd name="T20" fmla="*/ 47 w 47"/>
                  <a:gd name="T21" fmla="*/ 66 h 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66">
                    <a:moveTo>
                      <a:pt x="36" y="66"/>
                    </a:moveTo>
                    <a:lnTo>
                      <a:pt x="47" y="41"/>
                    </a:lnTo>
                    <a:lnTo>
                      <a:pt x="47" y="18"/>
                    </a:lnTo>
                    <a:lnTo>
                      <a:pt x="23" y="0"/>
                    </a:lnTo>
                    <a:lnTo>
                      <a:pt x="0" y="6"/>
                    </a:lnTo>
                    <a:lnTo>
                      <a:pt x="36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22" name="Freeform 396"/>
              <p:cNvSpPr>
                <a:spLocks/>
              </p:cNvSpPr>
              <p:nvPr/>
            </p:nvSpPr>
            <p:spPr bwMode="auto">
              <a:xfrm>
                <a:off x="1313" y="2306"/>
                <a:ext cx="20" cy="56"/>
              </a:xfrm>
              <a:custGeom>
                <a:avLst/>
                <a:gdLst>
                  <a:gd name="T0" fmla="*/ 2 w 60"/>
                  <a:gd name="T1" fmla="*/ 0 h 169"/>
                  <a:gd name="T2" fmla="*/ 2 w 60"/>
                  <a:gd name="T3" fmla="*/ 5 h 169"/>
                  <a:gd name="T4" fmla="*/ 0 w 60"/>
                  <a:gd name="T5" fmla="*/ 6 h 169"/>
                  <a:gd name="T6" fmla="*/ 0 w 60"/>
                  <a:gd name="T7" fmla="*/ 0 h 169"/>
                  <a:gd name="T8" fmla="*/ 2 w 60"/>
                  <a:gd name="T9" fmla="*/ 0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169"/>
                  <a:gd name="T17" fmla="*/ 60 w 60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169">
                    <a:moveTo>
                      <a:pt x="60" y="12"/>
                    </a:moveTo>
                    <a:lnTo>
                      <a:pt x="60" y="145"/>
                    </a:lnTo>
                    <a:lnTo>
                      <a:pt x="5" y="169"/>
                    </a:lnTo>
                    <a:lnTo>
                      <a:pt x="0" y="0"/>
                    </a:lnTo>
                    <a:lnTo>
                      <a:pt x="60" y="12"/>
                    </a:lnTo>
                    <a:close/>
                  </a:path>
                </a:pathLst>
              </a:custGeom>
              <a:solidFill>
                <a:srgbClr val="335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23" name="Freeform 397"/>
              <p:cNvSpPr>
                <a:spLocks/>
              </p:cNvSpPr>
              <p:nvPr/>
            </p:nvSpPr>
            <p:spPr bwMode="auto">
              <a:xfrm>
                <a:off x="1315" y="2354"/>
                <a:ext cx="38" cy="32"/>
              </a:xfrm>
              <a:custGeom>
                <a:avLst/>
                <a:gdLst>
                  <a:gd name="T0" fmla="*/ 2 w 115"/>
                  <a:gd name="T1" fmla="*/ 0 h 96"/>
                  <a:gd name="T2" fmla="*/ 0 w 115"/>
                  <a:gd name="T3" fmla="*/ 1 h 96"/>
                  <a:gd name="T4" fmla="*/ 4 w 115"/>
                  <a:gd name="T5" fmla="*/ 4 h 96"/>
                  <a:gd name="T6" fmla="*/ 4 w 115"/>
                  <a:gd name="T7" fmla="*/ 1 h 96"/>
                  <a:gd name="T8" fmla="*/ 2 w 115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96"/>
                  <a:gd name="T17" fmla="*/ 115 w 115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96">
                    <a:moveTo>
                      <a:pt x="55" y="0"/>
                    </a:moveTo>
                    <a:lnTo>
                      <a:pt x="0" y="24"/>
                    </a:lnTo>
                    <a:lnTo>
                      <a:pt x="109" y="96"/>
                    </a:lnTo>
                    <a:lnTo>
                      <a:pt x="115" y="3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668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24" name="Freeform 398"/>
              <p:cNvSpPr>
                <a:spLocks/>
              </p:cNvSpPr>
              <p:nvPr/>
            </p:nvSpPr>
            <p:spPr bwMode="auto">
              <a:xfrm>
                <a:off x="1422" y="2278"/>
                <a:ext cx="14" cy="227"/>
              </a:xfrm>
              <a:custGeom>
                <a:avLst/>
                <a:gdLst>
                  <a:gd name="T0" fmla="*/ 0 w 43"/>
                  <a:gd name="T1" fmla="*/ 25 h 681"/>
                  <a:gd name="T2" fmla="*/ 0 w 43"/>
                  <a:gd name="T3" fmla="*/ 1 h 681"/>
                  <a:gd name="T4" fmla="*/ 2 w 43"/>
                  <a:gd name="T5" fmla="*/ 0 h 681"/>
                  <a:gd name="T6" fmla="*/ 2 w 43"/>
                  <a:gd name="T7" fmla="*/ 24 h 681"/>
                  <a:gd name="T8" fmla="*/ 0 w 43"/>
                  <a:gd name="T9" fmla="*/ 25 h 6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681"/>
                  <a:gd name="T17" fmla="*/ 43 w 43"/>
                  <a:gd name="T18" fmla="*/ 681 h 6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681">
                    <a:moveTo>
                      <a:pt x="0" y="681"/>
                    </a:moveTo>
                    <a:lnTo>
                      <a:pt x="0" y="30"/>
                    </a:lnTo>
                    <a:lnTo>
                      <a:pt x="43" y="0"/>
                    </a:lnTo>
                    <a:lnTo>
                      <a:pt x="43" y="651"/>
                    </a:lnTo>
                    <a:lnTo>
                      <a:pt x="0" y="681"/>
                    </a:lnTo>
                    <a:close/>
                  </a:path>
                </a:pathLst>
              </a:custGeom>
              <a:solidFill>
                <a:srgbClr val="335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25" name="Freeform 399"/>
              <p:cNvSpPr>
                <a:spLocks/>
              </p:cNvSpPr>
              <p:nvPr/>
            </p:nvSpPr>
            <p:spPr bwMode="auto">
              <a:xfrm>
                <a:off x="1247" y="2178"/>
                <a:ext cx="189" cy="108"/>
              </a:xfrm>
              <a:custGeom>
                <a:avLst/>
                <a:gdLst>
                  <a:gd name="T0" fmla="*/ 19 w 568"/>
                  <a:gd name="T1" fmla="*/ 12 h 325"/>
                  <a:gd name="T2" fmla="*/ 0 w 568"/>
                  <a:gd name="T3" fmla="*/ 1 h 325"/>
                  <a:gd name="T4" fmla="*/ 2 w 568"/>
                  <a:gd name="T5" fmla="*/ 0 h 325"/>
                  <a:gd name="T6" fmla="*/ 21 w 568"/>
                  <a:gd name="T7" fmla="*/ 11 h 325"/>
                  <a:gd name="T8" fmla="*/ 19 w 568"/>
                  <a:gd name="T9" fmla="*/ 12 h 3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8"/>
                  <a:gd name="T16" fmla="*/ 0 h 325"/>
                  <a:gd name="T17" fmla="*/ 568 w 568"/>
                  <a:gd name="T18" fmla="*/ 325 h 3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8" h="325">
                    <a:moveTo>
                      <a:pt x="525" y="325"/>
                    </a:moveTo>
                    <a:lnTo>
                      <a:pt x="0" y="23"/>
                    </a:lnTo>
                    <a:lnTo>
                      <a:pt x="43" y="0"/>
                    </a:lnTo>
                    <a:lnTo>
                      <a:pt x="568" y="301"/>
                    </a:lnTo>
                    <a:lnTo>
                      <a:pt x="525" y="325"/>
                    </a:lnTo>
                    <a:close/>
                  </a:path>
                </a:pathLst>
              </a:custGeom>
              <a:solidFill>
                <a:srgbClr val="668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26" name="Freeform 400"/>
              <p:cNvSpPr>
                <a:spLocks noEditPoints="1"/>
              </p:cNvSpPr>
              <p:nvPr/>
            </p:nvSpPr>
            <p:spPr bwMode="auto">
              <a:xfrm>
                <a:off x="1247" y="2185"/>
                <a:ext cx="175" cy="320"/>
              </a:xfrm>
              <a:custGeom>
                <a:avLst/>
                <a:gdLst>
                  <a:gd name="T0" fmla="*/ 8 w 525"/>
                  <a:gd name="T1" fmla="*/ 20 h 959"/>
                  <a:gd name="T2" fmla="*/ 8 w 525"/>
                  <a:gd name="T3" fmla="*/ 14 h 959"/>
                  <a:gd name="T4" fmla="*/ 11 w 525"/>
                  <a:gd name="T5" fmla="*/ 16 h 959"/>
                  <a:gd name="T6" fmla="*/ 11 w 525"/>
                  <a:gd name="T7" fmla="*/ 21 h 959"/>
                  <a:gd name="T8" fmla="*/ 8 w 525"/>
                  <a:gd name="T9" fmla="*/ 20 h 959"/>
                  <a:gd name="T10" fmla="*/ 0 w 525"/>
                  <a:gd name="T11" fmla="*/ 24 h 959"/>
                  <a:gd name="T12" fmla="*/ 0 w 525"/>
                  <a:gd name="T13" fmla="*/ 0 h 959"/>
                  <a:gd name="T14" fmla="*/ 19 w 525"/>
                  <a:gd name="T15" fmla="*/ 11 h 959"/>
                  <a:gd name="T16" fmla="*/ 19 w 525"/>
                  <a:gd name="T17" fmla="*/ 36 h 959"/>
                  <a:gd name="T18" fmla="*/ 0 w 525"/>
                  <a:gd name="T19" fmla="*/ 24 h 9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5"/>
                  <a:gd name="T31" fmla="*/ 0 h 959"/>
                  <a:gd name="T32" fmla="*/ 525 w 525"/>
                  <a:gd name="T33" fmla="*/ 959 h 9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5" h="959">
                    <a:moveTo>
                      <a:pt x="218" y="531"/>
                    </a:moveTo>
                    <a:lnTo>
                      <a:pt x="218" y="374"/>
                    </a:lnTo>
                    <a:lnTo>
                      <a:pt x="303" y="428"/>
                    </a:lnTo>
                    <a:lnTo>
                      <a:pt x="303" y="578"/>
                    </a:lnTo>
                    <a:lnTo>
                      <a:pt x="218" y="531"/>
                    </a:lnTo>
                    <a:close/>
                    <a:moveTo>
                      <a:pt x="0" y="651"/>
                    </a:moveTo>
                    <a:lnTo>
                      <a:pt x="0" y="0"/>
                    </a:lnTo>
                    <a:lnTo>
                      <a:pt x="525" y="302"/>
                    </a:lnTo>
                    <a:lnTo>
                      <a:pt x="525" y="959"/>
                    </a:lnTo>
                    <a:lnTo>
                      <a:pt x="0" y="651"/>
                    </a:lnTo>
                    <a:close/>
                  </a:path>
                </a:pathLst>
              </a:custGeom>
              <a:solidFill>
                <a:srgbClr val="4C72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27" name="Freeform 401"/>
              <p:cNvSpPr>
                <a:spLocks/>
              </p:cNvSpPr>
              <p:nvPr/>
            </p:nvSpPr>
            <p:spPr bwMode="auto">
              <a:xfrm>
                <a:off x="1315" y="2358"/>
                <a:ext cx="6" cy="6"/>
              </a:xfrm>
              <a:custGeom>
                <a:avLst/>
                <a:gdLst>
                  <a:gd name="T0" fmla="*/ 0 w 19"/>
                  <a:gd name="T1" fmla="*/ 0 h 19"/>
                  <a:gd name="T2" fmla="*/ 0 w 19"/>
                  <a:gd name="T3" fmla="*/ 0 h 19"/>
                  <a:gd name="T4" fmla="*/ 0 w 19"/>
                  <a:gd name="T5" fmla="*/ 0 h 19"/>
                  <a:gd name="T6" fmla="*/ 0 w 19"/>
                  <a:gd name="T7" fmla="*/ 1 h 19"/>
                  <a:gd name="T8" fmla="*/ 1 w 19"/>
                  <a:gd name="T9" fmla="*/ 1 h 19"/>
                  <a:gd name="T10" fmla="*/ 0 w 19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7" y="0"/>
                    </a:moveTo>
                    <a:lnTo>
                      <a:pt x="0" y="7"/>
                    </a:lnTo>
                    <a:lnTo>
                      <a:pt x="7" y="13"/>
                    </a:lnTo>
                    <a:lnTo>
                      <a:pt x="13" y="19"/>
                    </a:lnTo>
                    <a:lnTo>
                      <a:pt x="19" y="1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28" name="Freeform 402"/>
              <p:cNvSpPr>
                <a:spLocks/>
              </p:cNvSpPr>
              <p:nvPr/>
            </p:nvSpPr>
            <p:spPr bwMode="auto">
              <a:xfrm>
                <a:off x="1317" y="2350"/>
                <a:ext cx="18" cy="14"/>
              </a:xfrm>
              <a:custGeom>
                <a:avLst/>
                <a:gdLst>
                  <a:gd name="T0" fmla="*/ 2 w 53"/>
                  <a:gd name="T1" fmla="*/ 0 h 42"/>
                  <a:gd name="T2" fmla="*/ 2 w 53"/>
                  <a:gd name="T3" fmla="*/ 0 h 42"/>
                  <a:gd name="T4" fmla="*/ 0 w 53"/>
                  <a:gd name="T5" fmla="*/ 1 h 42"/>
                  <a:gd name="T6" fmla="*/ 0 w 53"/>
                  <a:gd name="T7" fmla="*/ 2 h 42"/>
                  <a:gd name="T8" fmla="*/ 2 w 53"/>
                  <a:gd name="T9" fmla="*/ 1 h 42"/>
                  <a:gd name="T10" fmla="*/ 2 w 53"/>
                  <a:gd name="T11" fmla="*/ 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42"/>
                  <a:gd name="T20" fmla="*/ 53 w 53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42">
                    <a:moveTo>
                      <a:pt x="48" y="12"/>
                    </a:moveTo>
                    <a:lnTo>
                      <a:pt x="42" y="0"/>
                    </a:lnTo>
                    <a:lnTo>
                      <a:pt x="0" y="23"/>
                    </a:lnTo>
                    <a:lnTo>
                      <a:pt x="12" y="42"/>
                    </a:lnTo>
                    <a:lnTo>
                      <a:pt x="53" y="17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29" name="Freeform 403"/>
              <p:cNvSpPr>
                <a:spLocks/>
              </p:cNvSpPr>
              <p:nvPr/>
            </p:nvSpPr>
            <p:spPr bwMode="auto">
              <a:xfrm>
                <a:off x="1331" y="2350"/>
                <a:ext cx="7" cy="6"/>
              </a:xfrm>
              <a:custGeom>
                <a:avLst/>
                <a:gdLst>
                  <a:gd name="T0" fmla="*/ 0 w 19"/>
                  <a:gd name="T1" fmla="*/ 1 h 17"/>
                  <a:gd name="T2" fmla="*/ 1 w 19"/>
                  <a:gd name="T3" fmla="*/ 0 h 17"/>
                  <a:gd name="T4" fmla="*/ 1 w 19"/>
                  <a:gd name="T5" fmla="*/ 0 h 17"/>
                  <a:gd name="T6" fmla="*/ 0 w 19"/>
                  <a:gd name="T7" fmla="*/ 0 h 17"/>
                  <a:gd name="T8" fmla="*/ 0 w 19"/>
                  <a:gd name="T9" fmla="*/ 0 h 17"/>
                  <a:gd name="T10" fmla="*/ 0 w 19"/>
                  <a:gd name="T11" fmla="*/ 1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7"/>
                  <a:gd name="T20" fmla="*/ 19 w 1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7">
                    <a:moveTo>
                      <a:pt x="11" y="17"/>
                    </a:moveTo>
                    <a:lnTo>
                      <a:pt x="19" y="12"/>
                    </a:lnTo>
                    <a:lnTo>
                      <a:pt x="19" y="6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1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30" name="Freeform 404"/>
              <p:cNvSpPr>
                <a:spLocks/>
              </p:cNvSpPr>
              <p:nvPr/>
            </p:nvSpPr>
            <p:spPr bwMode="auto">
              <a:xfrm>
                <a:off x="1315" y="2358"/>
                <a:ext cx="6" cy="6"/>
              </a:xfrm>
              <a:custGeom>
                <a:avLst/>
                <a:gdLst>
                  <a:gd name="T0" fmla="*/ 0 w 19"/>
                  <a:gd name="T1" fmla="*/ 0 h 19"/>
                  <a:gd name="T2" fmla="*/ 0 w 19"/>
                  <a:gd name="T3" fmla="*/ 0 h 19"/>
                  <a:gd name="T4" fmla="*/ 0 w 19"/>
                  <a:gd name="T5" fmla="*/ 0 h 19"/>
                  <a:gd name="T6" fmla="*/ 0 w 19"/>
                  <a:gd name="T7" fmla="*/ 1 h 19"/>
                  <a:gd name="T8" fmla="*/ 1 w 19"/>
                  <a:gd name="T9" fmla="*/ 1 h 19"/>
                  <a:gd name="T10" fmla="*/ 0 w 19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7" y="0"/>
                    </a:moveTo>
                    <a:lnTo>
                      <a:pt x="0" y="7"/>
                    </a:lnTo>
                    <a:lnTo>
                      <a:pt x="7" y="13"/>
                    </a:lnTo>
                    <a:lnTo>
                      <a:pt x="13" y="19"/>
                    </a:lnTo>
                    <a:lnTo>
                      <a:pt x="19" y="1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31" name="Freeform 405"/>
              <p:cNvSpPr>
                <a:spLocks/>
              </p:cNvSpPr>
              <p:nvPr/>
            </p:nvSpPr>
            <p:spPr bwMode="auto">
              <a:xfrm>
                <a:off x="1317" y="2350"/>
                <a:ext cx="18" cy="14"/>
              </a:xfrm>
              <a:custGeom>
                <a:avLst/>
                <a:gdLst>
                  <a:gd name="T0" fmla="*/ 2 w 53"/>
                  <a:gd name="T1" fmla="*/ 0 h 42"/>
                  <a:gd name="T2" fmla="*/ 2 w 53"/>
                  <a:gd name="T3" fmla="*/ 0 h 42"/>
                  <a:gd name="T4" fmla="*/ 0 w 53"/>
                  <a:gd name="T5" fmla="*/ 1 h 42"/>
                  <a:gd name="T6" fmla="*/ 0 w 53"/>
                  <a:gd name="T7" fmla="*/ 2 h 42"/>
                  <a:gd name="T8" fmla="*/ 2 w 53"/>
                  <a:gd name="T9" fmla="*/ 1 h 42"/>
                  <a:gd name="T10" fmla="*/ 2 w 53"/>
                  <a:gd name="T11" fmla="*/ 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42"/>
                  <a:gd name="T20" fmla="*/ 53 w 53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42">
                    <a:moveTo>
                      <a:pt x="48" y="12"/>
                    </a:moveTo>
                    <a:lnTo>
                      <a:pt x="42" y="0"/>
                    </a:lnTo>
                    <a:lnTo>
                      <a:pt x="0" y="23"/>
                    </a:lnTo>
                    <a:lnTo>
                      <a:pt x="12" y="42"/>
                    </a:lnTo>
                    <a:lnTo>
                      <a:pt x="53" y="17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32" name="Freeform 406"/>
              <p:cNvSpPr>
                <a:spLocks/>
              </p:cNvSpPr>
              <p:nvPr/>
            </p:nvSpPr>
            <p:spPr bwMode="auto">
              <a:xfrm>
                <a:off x="1331" y="2350"/>
                <a:ext cx="7" cy="6"/>
              </a:xfrm>
              <a:custGeom>
                <a:avLst/>
                <a:gdLst>
                  <a:gd name="T0" fmla="*/ 0 w 19"/>
                  <a:gd name="T1" fmla="*/ 1 h 17"/>
                  <a:gd name="T2" fmla="*/ 1 w 19"/>
                  <a:gd name="T3" fmla="*/ 0 h 17"/>
                  <a:gd name="T4" fmla="*/ 1 w 19"/>
                  <a:gd name="T5" fmla="*/ 0 h 17"/>
                  <a:gd name="T6" fmla="*/ 0 w 19"/>
                  <a:gd name="T7" fmla="*/ 0 h 17"/>
                  <a:gd name="T8" fmla="*/ 0 w 19"/>
                  <a:gd name="T9" fmla="*/ 0 h 17"/>
                  <a:gd name="T10" fmla="*/ 0 w 19"/>
                  <a:gd name="T11" fmla="*/ 1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7"/>
                  <a:gd name="T20" fmla="*/ 19 w 1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7">
                    <a:moveTo>
                      <a:pt x="11" y="17"/>
                    </a:moveTo>
                    <a:lnTo>
                      <a:pt x="19" y="12"/>
                    </a:lnTo>
                    <a:lnTo>
                      <a:pt x="19" y="6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1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33" name="Freeform 407"/>
              <p:cNvSpPr>
                <a:spLocks/>
              </p:cNvSpPr>
              <p:nvPr/>
            </p:nvSpPr>
            <p:spPr bwMode="auto">
              <a:xfrm>
                <a:off x="1329" y="2316"/>
                <a:ext cx="9" cy="4"/>
              </a:xfrm>
              <a:custGeom>
                <a:avLst/>
                <a:gdLst>
                  <a:gd name="T0" fmla="*/ 1 w 25"/>
                  <a:gd name="T1" fmla="*/ 0 h 12"/>
                  <a:gd name="T2" fmla="*/ 1 w 25"/>
                  <a:gd name="T3" fmla="*/ 0 h 12"/>
                  <a:gd name="T4" fmla="*/ 0 w 25"/>
                  <a:gd name="T5" fmla="*/ 0 h 12"/>
                  <a:gd name="T6" fmla="*/ 0 w 25"/>
                  <a:gd name="T7" fmla="*/ 0 h 12"/>
                  <a:gd name="T8" fmla="*/ 0 w 25"/>
                  <a:gd name="T9" fmla="*/ 0 h 12"/>
                  <a:gd name="T10" fmla="*/ 1 w 2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25" y="12"/>
                    </a:moveTo>
                    <a:lnTo>
                      <a:pt x="25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34" name="Freeform 408"/>
              <p:cNvSpPr>
                <a:spLocks/>
              </p:cNvSpPr>
              <p:nvPr/>
            </p:nvSpPr>
            <p:spPr bwMode="auto">
              <a:xfrm>
                <a:off x="1329" y="2320"/>
                <a:ext cx="9" cy="38"/>
              </a:xfrm>
              <a:custGeom>
                <a:avLst/>
                <a:gdLst>
                  <a:gd name="T0" fmla="*/ 1 w 25"/>
                  <a:gd name="T1" fmla="*/ 3 h 114"/>
                  <a:gd name="T2" fmla="*/ 1 w 25"/>
                  <a:gd name="T3" fmla="*/ 4 h 114"/>
                  <a:gd name="T4" fmla="*/ 1 w 25"/>
                  <a:gd name="T5" fmla="*/ 0 h 114"/>
                  <a:gd name="T6" fmla="*/ 0 w 25"/>
                  <a:gd name="T7" fmla="*/ 0 h 114"/>
                  <a:gd name="T8" fmla="*/ 0 w 25"/>
                  <a:gd name="T9" fmla="*/ 4 h 114"/>
                  <a:gd name="T10" fmla="*/ 0 w 25"/>
                  <a:gd name="T11" fmla="*/ 4 h 114"/>
                  <a:gd name="T12" fmla="*/ 0 w 25"/>
                  <a:gd name="T13" fmla="*/ 4 h 114"/>
                  <a:gd name="T14" fmla="*/ 0 w 25"/>
                  <a:gd name="T15" fmla="*/ 4 h 114"/>
                  <a:gd name="T16" fmla="*/ 0 w 25"/>
                  <a:gd name="T17" fmla="*/ 4 h 114"/>
                  <a:gd name="T18" fmla="*/ 1 w 25"/>
                  <a:gd name="T19" fmla="*/ 4 h 114"/>
                  <a:gd name="T20" fmla="*/ 1 w 25"/>
                  <a:gd name="T21" fmla="*/ 4 h 114"/>
                  <a:gd name="T22" fmla="*/ 1 w 25"/>
                  <a:gd name="T23" fmla="*/ 3 h 1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114"/>
                  <a:gd name="T38" fmla="*/ 25 w 25"/>
                  <a:gd name="T39" fmla="*/ 114 h 1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114">
                    <a:moveTo>
                      <a:pt x="17" y="91"/>
                    </a:moveTo>
                    <a:lnTo>
                      <a:pt x="25" y="103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03"/>
                    </a:lnTo>
                    <a:lnTo>
                      <a:pt x="6" y="108"/>
                    </a:lnTo>
                    <a:lnTo>
                      <a:pt x="0" y="103"/>
                    </a:lnTo>
                    <a:lnTo>
                      <a:pt x="6" y="108"/>
                    </a:lnTo>
                    <a:lnTo>
                      <a:pt x="12" y="114"/>
                    </a:lnTo>
                    <a:lnTo>
                      <a:pt x="25" y="108"/>
                    </a:lnTo>
                    <a:lnTo>
                      <a:pt x="25" y="103"/>
                    </a:lnTo>
                    <a:lnTo>
                      <a:pt x="17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35" name="Freeform 409"/>
              <p:cNvSpPr>
                <a:spLocks/>
              </p:cNvSpPr>
              <p:nvPr/>
            </p:nvSpPr>
            <p:spPr bwMode="auto">
              <a:xfrm>
                <a:off x="1331" y="2350"/>
                <a:ext cx="18" cy="14"/>
              </a:xfrm>
              <a:custGeom>
                <a:avLst/>
                <a:gdLst>
                  <a:gd name="T0" fmla="*/ 2 w 54"/>
                  <a:gd name="T1" fmla="*/ 1 h 42"/>
                  <a:gd name="T2" fmla="*/ 2 w 54"/>
                  <a:gd name="T3" fmla="*/ 1 h 42"/>
                  <a:gd name="T4" fmla="*/ 0 w 54"/>
                  <a:gd name="T5" fmla="*/ 0 h 42"/>
                  <a:gd name="T6" fmla="*/ 0 w 54"/>
                  <a:gd name="T7" fmla="*/ 1 h 42"/>
                  <a:gd name="T8" fmla="*/ 2 w 54"/>
                  <a:gd name="T9" fmla="*/ 2 h 42"/>
                  <a:gd name="T10" fmla="*/ 2 w 54"/>
                  <a:gd name="T11" fmla="*/ 1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42"/>
                  <a:gd name="T20" fmla="*/ 54 w 54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42">
                    <a:moveTo>
                      <a:pt x="49" y="36"/>
                    </a:moveTo>
                    <a:lnTo>
                      <a:pt x="54" y="23"/>
                    </a:lnTo>
                    <a:lnTo>
                      <a:pt x="11" y="0"/>
                    </a:lnTo>
                    <a:lnTo>
                      <a:pt x="0" y="17"/>
                    </a:lnTo>
                    <a:lnTo>
                      <a:pt x="42" y="42"/>
                    </a:lnTo>
                    <a:lnTo>
                      <a:pt x="49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36" name="Freeform 410"/>
              <p:cNvSpPr>
                <a:spLocks/>
              </p:cNvSpPr>
              <p:nvPr/>
            </p:nvSpPr>
            <p:spPr bwMode="auto">
              <a:xfrm>
                <a:off x="1345" y="2358"/>
                <a:ext cx="6" cy="6"/>
              </a:xfrm>
              <a:custGeom>
                <a:avLst/>
                <a:gdLst>
                  <a:gd name="T0" fmla="*/ 0 w 18"/>
                  <a:gd name="T1" fmla="*/ 1 h 19"/>
                  <a:gd name="T2" fmla="*/ 0 w 18"/>
                  <a:gd name="T3" fmla="*/ 1 h 19"/>
                  <a:gd name="T4" fmla="*/ 1 w 18"/>
                  <a:gd name="T5" fmla="*/ 0 h 19"/>
                  <a:gd name="T6" fmla="*/ 1 w 18"/>
                  <a:gd name="T7" fmla="*/ 0 h 19"/>
                  <a:gd name="T8" fmla="*/ 0 w 18"/>
                  <a:gd name="T9" fmla="*/ 0 h 19"/>
                  <a:gd name="T10" fmla="*/ 0 w 18"/>
                  <a:gd name="T11" fmla="*/ 1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9"/>
                  <a:gd name="T20" fmla="*/ 18 w 1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9">
                    <a:moveTo>
                      <a:pt x="0" y="19"/>
                    </a:moveTo>
                    <a:lnTo>
                      <a:pt x="12" y="19"/>
                    </a:lnTo>
                    <a:lnTo>
                      <a:pt x="18" y="13"/>
                    </a:lnTo>
                    <a:lnTo>
                      <a:pt x="18" y="7"/>
                    </a:lnTo>
                    <a:lnTo>
                      <a:pt x="12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37" name="Freeform 411"/>
              <p:cNvSpPr>
                <a:spLocks/>
              </p:cNvSpPr>
              <p:nvPr/>
            </p:nvSpPr>
            <p:spPr bwMode="auto">
              <a:xfrm>
                <a:off x="1329" y="2316"/>
                <a:ext cx="9" cy="4"/>
              </a:xfrm>
              <a:custGeom>
                <a:avLst/>
                <a:gdLst>
                  <a:gd name="T0" fmla="*/ 1 w 25"/>
                  <a:gd name="T1" fmla="*/ 0 h 12"/>
                  <a:gd name="T2" fmla="*/ 1 w 25"/>
                  <a:gd name="T3" fmla="*/ 0 h 12"/>
                  <a:gd name="T4" fmla="*/ 0 w 25"/>
                  <a:gd name="T5" fmla="*/ 0 h 12"/>
                  <a:gd name="T6" fmla="*/ 0 w 25"/>
                  <a:gd name="T7" fmla="*/ 0 h 12"/>
                  <a:gd name="T8" fmla="*/ 0 w 25"/>
                  <a:gd name="T9" fmla="*/ 0 h 12"/>
                  <a:gd name="T10" fmla="*/ 1 w 2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25" y="12"/>
                    </a:moveTo>
                    <a:lnTo>
                      <a:pt x="25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38" name="Freeform 412"/>
              <p:cNvSpPr>
                <a:spLocks/>
              </p:cNvSpPr>
              <p:nvPr/>
            </p:nvSpPr>
            <p:spPr bwMode="auto">
              <a:xfrm>
                <a:off x="1329" y="2320"/>
                <a:ext cx="9" cy="38"/>
              </a:xfrm>
              <a:custGeom>
                <a:avLst/>
                <a:gdLst>
                  <a:gd name="T0" fmla="*/ 1 w 25"/>
                  <a:gd name="T1" fmla="*/ 3 h 114"/>
                  <a:gd name="T2" fmla="*/ 1 w 25"/>
                  <a:gd name="T3" fmla="*/ 4 h 114"/>
                  <a:gd name="T4" fmla="*/ 1 w 25"/>
                  <a:gd name="T5" fmla="*/ 0 h 114"/>
                  <a:gd name="T6" fmla="*/ 0 w 25"/>
                  <a:gd name="T7" fmla="*/ 0 h 114"/>
                  <a:gd name="T8" fmla="*/ 0 w 25"/>
                  <a:gd name="T9" fmla="*/ 4 h 114"/>
                  <a:gd name="T10" fmla="*/ 0 w 25"/>
                  <a:gd name="T11" fmla="*/ 4 h 114"/>
                  <a:gd name="T12" fmla="*/ 0 w 25"/>
                  <a:gd name="T13" fmla="*/ 4 h 114"/>
                  <a:gd name="T14" fmla="*/ 0 w 25"/>
                  <a:gd name="T15" fmla="*/ 4 h 114"/>
                  <a:gd name="T16" fmla="*/ 0 w 25"/>
                  <a:gd name="T17" fmla="*/ 4 h 114"/>
                  <a:gd name="T18" fmla="*/ 1 w 25"/>
                  <a:gd name="T19" fmla="*/ 4 h 114"/>
                  <a:gd name="T20" fmla="*/ 1 w 25"/>
                  <a:gd name="T21" fmla="*/ 4 h 114"/>
                  <a:gd name="T22" fmla="*/ 1 w 25"/>
                  <a:gd name="T23" fmla="*/ 3 h 1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114"/>
                  <a:gd name="T38" fmla="*/ 25 w 25"/>
                  <a:gd name="T39" fmla="*/ 114 h 1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114">
                    <a:moveTo>
                      <a:pt x="17" y="91"/>
                    </a:moveTo>
                    <a:lnTo>
                      <a:pt x="25" y="103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03"/>
                    </a:lnTo>
                    <a:lnTo>
                      <a:pt x="6" y="108"/>
                    </a:lnTo>
                    <a:lnTo>
                      <a:pt x="0" y="103"/>
                    </a:lnTo>
                    <a:lnTo>
                      <a:pt x="6" y="108"/>
                    </a:lnTo>
                    <a:lnTo>
                      <a:pt x="12" y="114"/>
                    </a:lnTo>
                    <a:lnTo>
                      <a:pt x="25" y="108"/>
                    </a:lnTo>
                    <a:lnTo>
                      <a:pt x="25" y="103"/>
                    </a:lnTo>
                    <a:lnTo>
                      <a:pt x="17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39" name="Freeform 413"/>
              <p:cNvSpPr>
                <a:spLocks/>
              </p:cNvSpPr>
              <p:nvPr/>
            </p:nvSpPr>
            <p:spPr bwMode="auto">
              <a:xfrm>
                <a:off x="1331" y="2350"/>
                <a:ext cx="18" cy="14"/>
              </a:xfrm>
              <a:custGeom>
                <a:avLst/>
                <a:gdLst>
                  <a:gd name="T0" fmla="*/ 2 w 54"/>
                  <a:gd name="T1" fmla="*/ 1 h 42"/>
                  <a:gd name="T2" fmla="*/ 2 w 54"/>
                  <a:gd name="T3" fmla="*/ 1 h 42"/>
                  <a:gd name="T4" fmla="*/ 0 w 54"/>
                  <a:gd name="T5" fmla="*/ 0 h 42"/>
                  <a:gd name="T6" fmla="*/ 0 w 54"/>
                  <a:gd name="T7" fmla="*/ 1 h 42"/>
                  <a:gd name="T8" fmla="*/ 2 w 54"/>
                  <a:gd name="T9" fmla="*/ 2 h 42"/>
                  <a:gd name="T10" fmla="*/ 2 w 54"/>
                  <a:gd name="T11" fmla="*/ 1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42"/>
                  <a:gd name="T20" fmla="*/ 54 w 54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42">
                    <a:moveTo>
                      <a:pt x="49" y="36"/>
                    </a:moveTo>
                    <a:lnTo>
                      <a:pt x="54" y="23"/>
                    </a:lnTo>
                    <a:lnTo>
                      <a:pt x="11" y="0"/>
                    </a:lnTo>
                    <a:lnTo>
                      <a:pt x="0" y="17"/>
                    </a:lnTo>
                    <a:lnTo>
                      <a:pt x="42" y="42"/>
                    </a:lnTo>
                    <a:lnTo>
                      <a:pt x="49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40" name="Freeform 414"/>
              <p:cNvSpPr>
                <a:spLocks/>
              </p:cNvSpPr>
              <p:nvPr/>
            </p:nvSpPr>
            <p:spPr bwMode="auto">
              <a:xfrm>
                <a:off x="1345" y="2358"/>
                <a:ext cx="6" cy="6"/>
              </a:xfrm>
              <a:custGeom>
                <a:avLst/>
                <a:gdLst>
                  <a:gd name="T0" fmla="*/ 0 w 18"/>
                  <a:gd name="T1" fmla="*/ 1 h 19"/>
                  <a:gd name="T2" fmla="*/ 0 w 18"/>
                  <a:gd name="T3" fmla="*/ 1 h 19"/>
                  <a:gd name="T4" fmla="*/ 1 w 18"/>
                  <a:gd name="T5" fmla="*/ 0 h 19"/>
                  <a:gd name="T6" fmla="*/ 1 w 18"/>
                  <a:gd name="T7" fmla="*/ 0 h 19"/>
                  <a:gd name="T8" fmla="*/ 0 w 18"/>
                  <a:gd name="T9" fmla="*/ 0 h 19"/>
                  <a:gd name="T10" fmla="*/ 0 w 18"/>
                  <a:gd name="T11" fmla="*/ 1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9"/>
                  <a:gd name="T20" fmla="*/ 18 w 1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9">
                    <a:moveTo>
                      <a:pt x="0" y="19"/>
                    </a:moveTo>
                    <a:lnTo>
                      <a:pt x="12" y="19"/>
                    </a:lnTo>
                    <a:lnTo>
                      <a:pt x="18" y="13"/>
                    </a:lnTo>
                    <a:lnTo>
                      <a:pt x="18" y="7"/>
                    </a:lnTo>
                    <a:lnTo>
                      <a:pt x="12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41" name="Freeform 415"/>
              <p:cNvSpPr>
                <a:spLocks/>
              </p:cNvSpPr>
              <p:nvPr/>
            </p:nvSpPr>
            <p:spPr bwMode="auto">
              <a:xfrm>
                <a:off x="1418" y="2501"/>
                <a:ext cx="6" cy="6"/>
              </a:xfrm>
              <a:custGeom>
                <a:avLst/>
                <a:gdLst>
                  <a:gd name="T0" fmla="*/ 0 w 19"/>
                  <a:gd name="T1" fmla="*/ 0 h 18"/>
                  <a:gd name="T2" fmla="*/ 0 w 19"/>
                  <a:gd name="T3" fmla="*/ 0 h 18"/>
                  <a:gd name="T4" fmla="*/ 0 w 19"/>
                  <a:gd name="T5" fmla="*/ 0 h 18"/>
                  <a:gd name="T6" fmla="*/ 0 w 19"/>
                  <a:gd name="T7" fmla="*/ 1 h 18"/>
                  <a:gd name="T8" fmla="*/ 1 w 19"/>
                  <a:gd name="T9" fmla="*/ 1 h 18"/>
                  <a:gd name="T10" fmla="*/ 0 w 19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8"/>
                  <a:gd name="T20" fmla="*/ 19 w 19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8">
                    <a:moveTo>
                      <a:pt x="6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6" y="18"/>
                    </a:lnTo>
                    <a:lnTo>
                      <a:pt x="19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42" name="Freeform 416"/>
              <p:cNvSpPr>
                <a:spLocks/>
              </p:cNvSpPr>
              <p:nvPr/>
            </p:nvSpPr>
            <p:spPr bwMode="auto">
              <a:xfrm>
                <a:off x="1420" y="2492"/>
                <a:ext cx="18" cy="15"/>
              </a:xfrm>
              <a:custGeom>
                <a:avLst/>
                <a:gdLst>
                  <a:gd name="T0" fmla="*/ 2 w 55"/>
                  <a:gd name="T1" fmla="*/ 0 h 43"/>
                  <a:gd name="T2" fmla="*/ 2 w 55"/>
                  <a:gd name="T3" fmla="*/ 0 h 43"/>
                  <a:gd name="T4" fmla="*/ 0 w 55"/>
                  <a:gd name="T5" fmla="*/ 1 h 43"/>
                  <a:gd name="T6" fmla="*/ 0 w 55"/>
                  <a:gd name="T7" fmla="*/ 2 h 43"/>
                  <a:gd name="T8" fmla="*/ 2 w 55"/>
                  <a:gd name="T9" fmla="*/ 1 h 43"/>
                  <a:gd name="T10" fmla="*/ 2 w 55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43"/>
                  <a:gd name="T20" fmla="*/ 55 w 55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43">
                    <a:moveTo>
                      <a:pt x="49" y="8"/>
                    </a:moveTo>
                    <a:lnTo>
                      <a:pt x="43" y="0"/>
                    </a:lnTo>
                    <a:lnTo>
                      <a:pt x="0" y="25"/>
                    </a:lnTo>
                    <a:lnTo>
                      <a:pt x="13" y="43"/>
                    </a:lnTo>
                    <a:lnTo>
                      <a:pt x="55" y="19"/>
                    </a:lnTo>
                    <a:lnTo>
                      <a:pt x="4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43" name="Freeform 417"/>
              <p:cNvSpPr>
                <a:spLocks/>
              </p:cNvSpPr>
              <p:nvPr/>
            </p:nvSpPr>
            <p:spPr bwMode="auto">
              <a:xfrm>
                <a:off x="1434" y="2492"/>
                <a:ext cx="6" cy="7"/>
              </a:xfrm>
              <a:custGeom>
                <a:avLst/>
                <a:gdLst>
                  <a:gd name="T0" fmla="*/ 0 w 17"/>
                  <a:gd name="T1" fmla="*/ 1 h 19"/>
                  <a:gd name="T2" fmla="*/ 1 w 17"/>
                  <a:gd name="T3" fmla="*/ 1 h 19"/>
                  <a:gd name="T4" fmla="*/ 1 w 17"/>
                  <a:gd name="T5" fmla="*/ 0 h 19"/>
                  <a:gd name="T6" fmla="*/ 0 w 17"/>
                  <a:gd name="T7" fmla="*/ 0 h 19"/>
                  <a:gd name="T8" fmla="*/ 0 w 17"/>
                  <a:gd name="T9" fmla="*/ 0 h 19"/>
                  <a:gd name="T10" fmla="*/ 0 w 17"/>
                  <a:gd name="T11" fmla="*/ 1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9"/>
                  <a:gd name="T20" fmla="*/ 17 w 17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9">
                    <a:moveTo>
                      <a:pt x="12" y="19"/>
                    </a:moveTo>
                    <a:lnTo>
                      <a:pt x="17" y="13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44" name="Freeform 418"/>
              <p:cNvSpPr>
                <a:spLocks/>
              </p:cNvSpPr>
              <p:nvPr/>
            </p:nvSpPr>
            <p:spPr bwMode="auto">
              <a:xfrm>
                <a:off x="1418" y="2282"/>
                <a:ext cx="6" cy="8"/>
              </a:xfrm>
              <a:custGeom>
                <a:avLst/>
                <a:gdLst>
                  <a:gd name="T0" fmla="*/ 0 w 19"/>
                  <a:gd name="T1" fmla="*/ 0 h 25"/>
                  <a:gd name="T2" fmla="*/ 0 w 19"/>
                  <a:gd name="T3" fmla="*/ 0 h 25"/>
                  <a:gd name="T4" fmla="*/ 0 w 19"/>
                  <a:gd name="T5" fmla="*/ 1 h 25"/>
                  <a:gd name="T6" fmla="*/ 0 w 19"/>
                  <a:gd name="T7" fmla="*/ 1 h 25"/>
                  <a:gd name="T8" fmla="*/ 1 w 19"/>
                  <a:gd name="T9" fmla="*/ 1 h 25"/>
                  <a:gd name="T10" fmla="*/ 0 w 19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5"/>
                  <a:gd name="T20" fmla="*/ 19 w 19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5">
                    <a:moveTo>
                      <a:pt x="6" y="0"/>
                    </a:moveTo>
                    <a:lnTo>
                      <a:pt x="0" y="7"/>
                    </a:lnTo>
                    <a:lnTo>
                      <a:pt x="0" y="19"/>
                    </a:lnTo>
                    <a:lnTo>
                      <a:pt x="6" y="25"/>
                    </a:lnTo>
                    <a:lnTo>
                      <a:pt x="19" y="2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45" name="Freeform 419"/>
              <p:cNvSpPr>
                <a:spLocks/>
              </p:cNvSpPr>
              <p:nvPr/>
            </p:nvSpPr>
            <p:spPr bwMode="auto">
              <a:xfrm>
                <a:off x="1420" y="2274"/>
                <a:ext cx="18" cy="16"/>
              </a:xfrm>
              <a:custGeom>
                <a:avLst/>
                <a:gdLst>
                  <a:gd name="T0" fmla="*/ 2 w 55"/>
                  <a:gd name="T1" fmla="*/ 0 h 48"/>
                  <a:gd name="T2" fmla="*/ 2 w 55"/>
                  <a:gd name="T3" fmla="*/ 0 h 48"/>
                  <a:gd name="T4" fmla="*/ 0 w 55"/>
                  <a:gd name="T5" fmla="*/ 1 h 48"/>
                  <a:gd name="T6" fmla="*/ 0 w 55"/>
                  <a:gd name="T7" fmla="*/ 2 h 48"/>
                  <a:gd name="T8" fmla="*/ 2 w 55"/>
                  <a:gd name="T9" fmla="*/ 1 h 48"/>
                  <a:gd name="T10" fmla="*/ 2 w 55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48"/>
                  <a:gd name="T20" fmla="*/ 55 w 55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48">
                    <a:moveTo>
                      <a:pt x="49" y="12"/>
                    </a:moveTo>
                    <a:lnTo>
                      <a:pt x="43" y="0"/>
                    </a:lnTo>
                    <a:lnTo>
                      <a:pt x="0" y="23"/>
                    </a:lnTo>
                    <a:lnTo>
                      <a:pt x="13" y="48"/>
                    </a:lnTo>
                    <a:lnTo>
                      <a:pt x="55" y="18"/>
                    </a:lnTo>
                    <a:lnTo>
                      <a:pt x="4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46" name="Freeform 420"/>
              <p:cNvSpPr>
                <a:spLocks/>
              </p:cNvSpPr>
              <p:nvPr/>
            </p:nvSpPr>
            <p:spPr bwMode="auto">
              <a:xfrm>
                <a:off x="1434" y="2274"/>
                <a:ext cx="6" cy="6"/>
              </a:xfrm>
              <a:custGeom>
                <a:avLst/>
                <a:gdLst>
                  <a:gd name="T0" fmla="*/ 0 w 17"/>
                  <a:gd name="T1" fmla="*/ 1 h 18"/>
                  <a:gd name="T2" fmla="*/ 1 w 17"/>
                  <a:gd name="T3" fmla="*/ 0 h 18"/>
                  <a:gd name="T4" fmla="*/ 1 w 17"/>
                  <a:gd name="T5" fmla="*/ 0 h 18"/>
                  <a:gd name="T6" fmla="*/ 0 w 17"/>
                  <a:gd name="T7" fmla="*/ 0 h 18"/>
                  <a:gd name="T8" fmla="*/ 0 w 17"/>
                  <a:gd name="T9" fmla="*/ 0 h 18"/>
                  <a:gd name="T10" fmla="*/ 0 w 17"/>
                  <a:gd name="T11" fmla="*/ 1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8"/>
                  <a:gd name="T20" fmla="*/ 17 w 1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8">
                    <a:moveTo>
                      <a:pt x="12" y="18"/>
                    </a:moveTo>
                    <a:lnTo>
                      <a:pt x="17" y="12"/>
                    </a:lnTo>
                    <a:lnTo>
                      <a:pt x="17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47" name="Freeform 421"/>
              <p:cNvSpPr>
                <a:spLocks/>
              </p:cNvSpPr>
              <p:nvPr/>
            </p:nvSpPr>
            <p:spPr bwMode="auto">
              <a:xfrm>
                <a:off x="1432" y="2495"/>
                <a:ext cx="8" cy="4"/>
              </a:xfrm>
              <a:custGeom>
                <a:avLst/>
                <a:gdLst>
                  <a:gd name="T0" fmla="*/ 0 w 24"/>
                  <a:gd name="T1" fmla="*/ 0 h 11"/>
                  <a:gd name="T2" fmla="*/ 0 w 24"/>
                  <a:gd name="T3" fmla="*/ 0 h 11"/>
                  <a:gd name="T4" fmla="*/ 0 w 24"/>
                  <a:gd name="T5" fmla="*/ 0 h 11"/>
                  <a:gd name="T6" fmla="*/ 1 w 24"/>
                  <a:gd name="T7" fmla="*/ 0 h 11"/>
                  <a:gd name="T8" fmla="*/ 1 w 24"/>
                  <a:gd name="T9" fmla="*/ 0 h 11"/>
                  <a:gd name="T10" fmla="*/ 0 w 2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0" y="0"/>
                    </a:moveTo>
                    <a:lnTo>
                      <a:pt x="7" y="11"/>
                    </a:lnTo>
                    <a:lnTo>
                      <a:pt x="13" y="11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348" name="Freeform 422"/>
              <p:cNvSpPr>
                <a:spLocks/>
              </p:cNvSpPr>
              <p:nvPr/>
            </p:nvSpPr>
            <p:spPr bwMode="auto">
              <a:xfrm>
                <a:off x="1432" y="2274"/>
                <a:ext cx="8" cy="221"/>
              </a:xfrm>
              <a:custGeom>
                <a:avLst/>
                <a:gdLst>
                  <a:gd name="T0" fmla="*/ 0 w 24"/>
                  <a:gd name="T1" fmla="*/ 1 h 663"/>
                  <a:gd name="T2" fmla="*/ 0 w 24"/>
                  <a:gd name="T3" fmla="*/ 0 h 663"/>
                  <a:gd name="T4" fmla="*/ 0 w 24"/>
                  <a:gd name="T5" fmla="*/ 25 h 663"/>
                  <a:gd name="T6" fmla="*/ 1 w 24"/>
                  <a:gd name="T7" fmla="*/ 25 h 663"/>
                  <a:gd name="T8" fmla="*/ 1 w 24"/>
                  <a:gd name="T9" fmla="*/ 0 h 663"/>
                  <a:gd name="T10" fmla="*/ 1 w 24"/>
                  <a:gd name="T11" fmla="*/ 0 h 663"/>
                  <a:gd name="T12" fmla="*/ 1 w 24"/>
                  <a:gd name="T13" fmla="*/ 0 h 663"/>
                  <a:gd name="T14" fmla="*/ 1 w 24"/>
                  <a:gd name="T15" fmla="*/ 0 h 663"/>
                  <a:gd name="T16" fmla="*/ 0 w 24"/>
                  <a:gd name="T17" fmla="*/ 0 h 663"/>
                  <a:gd name="T18" fmla="*/ 0 w 24"/>
                  <a:gd name="T19" fmla="*/ 0 h 663"/>
                  <a:gd name="T20" fmla="*/ 0 w 24"/>
                  <a:gd name="T21" fmla="*/ 0 h 663"/>
                  <a:gd name="T22" fmla="*/ 0 w 24"/>
                  <a:gd name="T23" fmla="*/ 1 h 6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63"/>
                  <a:gd name="T38" fmla="*/ 24 w 24"/>
                  <a:gd name="T39" fmla="*/ 663 h 66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63">
                    <a:moveTo>
                      <a:pt x="7" y="18"/>
                    </a:moveTo>
                    <a:lnTo>
                      <a:pt x="0" y="12"/>
                    </a:lnTo>
                    <a:lnTo>
                      <a:pt x="0" y="663"/>
                    </a:lnTo>
                    <a:lnTo>
                      <a:pt x="24" y="663"/>
                    </a:lnTo>
                    <a:lnTo>
                      <a:pt x="24" y="12"/>
                    </a:lnTo>
                    <a:lnTo>
                      <a:pt x="19" y="0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0" y="12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</p:grpSp>
        <p:grpSp>
          <p:nvGrpSpPr>
            <p:cNvPr id="27658" name="Group 624"/>
            <p:cNvGrpSpPr>
              <a:grpSpLocks/>
            </p:cNvGrpSpPr>
            <p:nvPr/>
          </p:nvGrpSpPr>
          <p:grpSpPr bwMode="auto">
            <a:xfrm>
              <a:off x="949" y="1744"/>
              <a:ext cx="2954" cy="1154"/>
              <a:chOff x="949" y="1744"/>
              <a:chExt cx="2954" cy="1154"/>
            </a:xfrm>
          </p:grpSpPr>
          <p:sp>
            <p:nvSpPr>
              <p:cNvPr id="27949" name="Freeform 424"/>
              <p:cNvSpPr>
                <a:spLocks/>
              </p:cNvSpPr>
              <p:nvPr/>
            </p:nvSpPr>
            <p:spPr bwMode="auto">
              <a:xfrm>
                <a:off x="1259" y="2174"/>
                <a:ext cx="179" cy="106"/>
              </a:xfrm>
              <a:custGeom>
                <a:avLst/>
                <a:gdLst>
                  <a:gd name="T0" fmla="*/ 0 w 536"/>
                  <a:gd name="T1" fmla="*/ 0 h 319"/>
                  <a:gd name="T2" fmla="*/ 0 w 536"/>
                  <a:gd name="T3" fmla="*/ 1 h 319"/>
                  <a:gd name="T4" fmla="*/ 19 w 536"/>
                  <a:gd name="T5" fmla="*/ 12 h 319"/>
                  <a:gd name="T6" fmla="*/ 20 w 536"/>
                  <a:gd name="T7" fmla="*/ 11 h 319"/>
                  <a:gd name="T8" fmla="*/ 0 w 536"/>
                  <a:gd name="T9" fmla="*/ 0 h 319"/>
                  <a:gd name="T10" fmla="*/ 0 w 536"/>
                  <a:gd name="T11" fmla="*/ 0 h 3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6"/>
                  <a:gd name="T19" fmla="*/ 0 h 319"/>
                  <a:gd name="T20" fmla="*/ 536 w 536"/>
                  <a:gd name="T21" fmla="*/ 319 h 3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6" h="319">
                    <a:moveTo>
                      <a:pt x="5" y="12"/>
                    </a:moveTo>
                    <a:lnTo>
                      <a:pt x="0" y="18"/>
                    </a:lnTo>
                    <a:lnTo>
                      <a:pt x="524" y="319"/>
                    </a:lnTo>
                    <a:lnTo>
                      <a:pt x="536" y="301"/>
                    </a:lnTo>
                    <a:lnTo>
                      <a:pt x="11" y="0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50" name="Freeform 425"/>
              <p:cNvSpPr>
                <a:spLocks/>
              </p:cNvSpPr>
              <p:nvPr/>
            </p:nvSpPr>
            <p:spPr bwMode="auto">
              <a:xfrm>
                <a:off x="1257" y="2174"/>
                <a:ext cx="6" cy="6"/>
              </a:xfrm>
              <a:custGeom>
                <a:avLst/>
                <a:gdLst>
                  <a:gd name="T0" fmla="*/ 1 w 19"/>
                  <a:gd name="T1" fmla="*/ 0 h 18"/>
                  <a:gd name="T2" fmla="*/ 0 w 19"/>
                  <a:gd name="T3" fmla="*/ 0 h 18"/>
                  <a:gd name="T4" fmla="*/ 0 w 19"/>
                  <a:gd name="T5" fmla="*/ 0 h 18"/>
                  <a:gd name="T6" fmla="*/ 0 w 19"/>
                  <a:gd name="T7" fmla="*/ 0 h 18"/>
                  <a:gd name="T8" fmla="*/ 0 w 19"/>
                  <a:gd name="T9" fmla="*/ 1 h 18"/>
                  <a:gd name="T10" fmla="*/ 1 w 19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8"/>
                  <a:gd name="T20" fmla="*/ 19 w 19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8">
                    <a:moveTo>
                      <a:pt x="19" y="0"/>
                    </a:moveTo>
                    <a:lnTo>
                      <a:pt x="13" y="0"/>
                    </a:lnTo>
                    <a:lnTo>
                      <a:pt x="8" y="5"/>
                    </a:lnTo>
                    <a:lnTo>
                      <a:pt x="0" y="12"/>
                    </a:lnTo>
                    <a:lnTo>
                      <a:pt x="8" y="1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51" name="Freeform 426"/>
              <p:cNvSpPr>
                <a:spLocks/>
              </p:cNvSpPr>
              <p:nvPr/>
            </p:nvSpPr>
            <p:spPr bwMode="auto">
              <a:xfrm>
                <a:off x="1243" y="2184"/>
                <a:ext cx="6" cy="6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0 h 18"/>
                  <a:gd name="T4" fmla="*/ 0 w 17"/>
                  <a:gd name="T5" fmla="*/ 0 h 18"/>
                  <a:gd name="T6" fmla="*/ 0 w 17"/>
                  <a:gd name="T7" fmla="*/ 1 h 18"/>
                  <a:gd name="T8" fmla="*/ 1 w 17"/>
                  <a:gd name="T9" fmla="*/ 1 h 18"/>
                  <a:gd name="T10" fmla="*/ 0 w 17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8"/>
                  <a:gd name="T20" fmla="*/ 17 w 1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8">
                    <a:moveTo>
                      <a:pt x="6" y="0"/>
                    </a:moveTo>
                    <a:lnTo>
                      <a:pt x="0" y="5"/>
                    </a:lnTo>
                    <a:lnTo>
                      <a:pt x="6" y="12"/>
                    </a:lnTo>
                    <a:lnTo>
                      <a:pt x="11" y="18"/>
                    </a:lnTo>
                    <a:lnTo>
                      <a:pt x="17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52" name="Freeform 427"/>
              <p:cNvSpPr>
                <a:spLocks/>
              </p:cNvSpPr>
              <p:nvPr/>
            </p:nvSpPr>
            <p:spPr bwMode="auto">
              <a:xfrm>
                <a:off x="1245" y="2174"/>
                <a:ext cx="18" cy="16"/>
              </a:xfrm>
              <a:custGeom>
                <a:avLst/>
                <a:gdLst>
                  <a:gd name="T0" fmla="*/ 2 w 54"/>
                  <a:gd name="T1" fmla="*/ 0 h 48"/>
                  <a:gd name="T2" fmla="*/ 2 w 54"/>
                  <a:gd name="T3" fmla="*/ 0 h 48"/>
                  <a:gd name="T4" fmla="*/ 0 w 54"/>
                  <a:gd name="T5" fmla="*/ 1 h 48"/>
                  <a:gd name="T6" fmla="*/ 0 w 54"/>
                  <a:gd name="T7" fmla="*/ 2 h 48"/>
                  <a:gd name="T8" fmla="*/ 2 w 54"/>
                  <a:gd name="T9" fmla="*/ 1 h 48"/>
                  <a:gd name="T10" fmla="*/ 2 w 54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48"/>
                  <a:gd name="T20" fmla="*/ 54 w 54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48">
                    <a:moveTo>
                      <a:pt x="48" y="12"/>
                    </a:moveTo>
                    <a:lnTo>
                      <a:pt x="43" y="0"/>
                    </a:lnTo>
                    <a:lnTo>
                      <a:pt x="0" y="30"/>
                    </a:lnTo>
                    <a:lnTo>
                      <a:pt x="11" y="48"/>
                    </a:lnTo>
                    <a:lnTo>
                      <a:pt x="54" y="18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53" name="Freeform 428"/>
              <p:cNvSpPr>
                <a:spLocks/>
              </p:cNvSpPr>
              <p:nvPr/>
            </p:nvSpPr>
            <p:spPr bwMode="auto">
              <a:xfrm>
                <a:off x="1259" y="2174"/>
                <a:ext cx="6" cy="6"/>
              </a:xfrm>
              <a:custGeom>
                <a:avLst/>
                <a:gdLst>
                  <a:gd name="T0" fmla="*/ 0 w 17"/>
                  <a:gd name="T1" fmla="*/ 1 h 18"/>
                  <a:gd name="T2" fmla="*/ 1 w 17"/>
                  <a:gd name="T3" fmla="*/ 0 h 18"/>
                  <a:gd name="T4" fmla="*/ 1 w 17"/>
                  <a:gd name="T5" fmla="*/ 0 h 18"/>
                  <a:gd name="T6" fmla="*/ 0 w 17"/>
                  <a:gd name="T7" fmla="*/ 0 h 18"/>
                  <a:gd name="T8" fmla="*/ 0 w 17"/>
                  <a:gd name="T9" fmla="*/ 0 h 18"/>
                  <a:gd name="T10" fmla="*/ 0 w 17"/>
                  <a:gd name="T11" fmla="*/ 1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8"/>
                  <a:gd name="T20" fmla="*/ 17 w 1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8">
                    <a:moveTo>
                      <a:pt x="11" y="18"/>
                    </a:moveTo>
                    <a:lnTo>
                      <a:pt x="17" y="12"/>
                    </a:lnTo>
                    <a:lnTo>
                      <a:pt x="17" y="5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11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54" name="Freeform 429"/>
              <p:cNvSpPr>
                <a:spLocks/>
              </p:cNvSpPr>
              <p:nvPr/>
            </p:nvSpPr>
            <p:spPr bwMode="auto">
              <a:xfrm>
                <a:off x="1418" y="2282"/>
                <a:ext cx="8" cy="4"/>
              </a:xfrm>
              <a:custGeom>
                <a:avLst/>
                <a:gdLst>
                  <a:gd name="T0" fmla="*/ 1 w 25"/>
                  <a:gd name="T1" fmla="*/ 0 h 13"/>
                  <a:gd name="T2" fmla="*/ 1 w 25"/>
                  <a:gd name="T3" fmla="*/ 0 h 13"/>
                  <a:gd name="T4" fmla="*/ 0 w 25"/>
                  <a:gd name="T5" fmla="*/ 0 h 13"/>
                  <a:gd name="T6" fmla="*/ 0 w 25"/>
                  <a:gd name="T7" fmla="*/ 0 h 13"/>
                  <a:gd name="T8" fmla="*/ 0 w 25"/>
                  <a:gd name="T9" fmla="*/ 0 h 13"/>
                  <a:gd name="T10" fmla="*/ 1 w 2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3"/>
                  <a:gd name="T20" fmla="*/ 25 w 2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3">
                    <a:moveTo>
                      <a:pt x="25" y="13"/>
                    </a:moveTo>
                    <a:lnTo>
                      <a:pt x="19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55" name="Freeform 430"/>
              <p:cNvSpPr>
                <a:spLocks/>
              </p:cNvSpPr>
              <p:nvPr/>
            </p:nvSpPr>
            <p:spPr bwMode="auto">
              <a:xfrm>
                <a:off x="1418" y="2286"/>
                <a:ext cx="8" cy="223"/>
              </a:xfrm>
              <a:custGeom>
                <a:avLst/>
                <a:gdLst>
                  <a:gd name="T0" fmla="*/ 0 w 25"/>
                  <a:gd name="T1" fmla="*/ 25 h 668"/>
                  <a:gd name="T2" fmla="*/ 1 w 25"/>
                  <a:gd name="T3" fmla="*/ 24 h 668"/>
                  <a:gd name="T4" fmla="*/ 1 w 25"/>
                  <a:gd name="T5" fmla="*/ 0 h 668"/>
                  <a:gd name="T6" fmla="*/ 0 w 25"/>
                  <a:gd name="T7" fmla="*/ 0 h 668"/>
                  <a:gd name="T8" fmla="*/ 0 w 25"/>
                  <a:gd name="T9" fmla="*/ 24 h 668"/>
                  <a:gd name="T10" fmla="*/ 1 w 25"/>
                  <a:gd name="T11" fmla="*/ 24 h 668"/>
                  <a:gd name="T12" fmla="*/ 0 w 25"/>
                  <a:gd name="T13" fmla="*/ 24 h 668"/>
                  <a:gd name="T14" fmla="*/ 0 w 25"/>
                  <a:gd name="T15" fmla="*/ 25 h 668"/>
                  <a:gd name="T16" fmla="*/ 0 w 25"/>
                  <a:gd name="T17" fmla="*/ 25 h 668"/>
                  <a:gd name="T18" fmla="*/ 1 w 25"/>
                  <a:gd name="T19" fmla="*/ 25 h 668"/>
                  <a:gd name="T20" fmla="*/ 1 w 25"/>
                  <a:gd name="T21" fmla="*/ 24 h 668"/>
                  <a:gd name="T22" fmla="*/ 0 w 25"/>
                  <a:gd name="T23" fmla="*/ 25 h 6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668"/>
                  <a:gd name="T38" fmla="*/ 25 w 25"/>
                  <a:gd name="T39" fmla="*/ 668 h 6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668">
                    <a:moveTo>
                      <a:pt x="6" y="662"/>
                    </a:moveTo>
                    <a:lnTo>
                      <a:pt x="25" y="657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657"/>
                    </a:lnTo>
                    <a:lnTo>
                      <a:pt x="19" y="644"/>
                    </a:lnTo>
                    <a:lnTo>
                      <a:pt x="0" y="657"/>
                    </a:lnTo>
                    <a:lnTo>
                      <a:pt x="0" y="662"/>
                    </a:lnTo>
                    <a:lnTo>
                      <a:pt x="12" y="668"/>
                    </a:lnTo>
                    <a:lnTo>
                      <a:pt x="19" y="662"/>
                    </a:lnTo>
                    <a:lnTo>
                      <a:pt x="25" y="657"/>
                    </a:lnTo>
                    <a:lnTo>
                      <a:pt x="6" y="6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56" name="Freeform 431"/>
              <p:cNvSpPr>
                <a:spLocks/>
              </p:cNvSpPr>
              <p:nvPr/>
            </p:nvSpPr>
            <p:spPr bwMode="auto">
              <a:xfrm>
                <a:off x="1245" y="2400"/>
                <a:ext cx="179" cy="107"/>
              </a:xfrm>
              <a:custGeom>
                <a:avLst/>
                <a:gdLst>
                  <a:gd name="T0" fmla="*/ 0 w 537"/>
                  <a:gd name="T1" fmla="*/ 0 h 319"/>
                  <a:gd name="T2" fmla="*/ 0 w 537"/>
                  <a:gd name="T3" fmla="*/ 1 h 319"/>
                  <a:gd name="T4" fmla="*/ 19 w 537"/>
                  <a:gd name="T5" fmla="*/ 12 h 319"/>
                  <a:gd name="T6" fmla="*/ 20 w 537"/>
                  <a:gd name="T7" fmla="*/ 11 h 319"/>
                  <a:gd name="T8" fmla="*/ 0 w 537"/>
                  <a:gd name="T9" fmla="*/ 0 h 319"/>
                  <a:gd name="T10" fmla="*/ 0 w 537"/>
                  <a:gd name="T11" fmla="*/ 0 h 3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7"/>
                  <a:gd name="T19" fmla="*/ 0 h 319"/>
                  <a:gd name="T20" fmla="*/ 537 w 537"/>
                  <a:gd name="T21" fmla="*/ 319 h 3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7" h="319">
                    <a:moveTo>
                      <a:pt x="5" y="6"/>
                    </a:moveTo>
                    <a:lnTo>
                      <a:pt x="0" y="18"/>
                    </a:lnTo>
                    <a:lnTo>
                      <a:pt x="524" y="319"/>
                    </a:lnTo>
                    <a:lnTo>
                      <a:pt x="537" y="301"/>
                    </a:lnTo>
                    <a:lnTo>
                      <a:pt x="11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57" name="Freeform 432"/>
              <p:cNvSpPr>
                <a:spLocks/>
              </p:cNvSpPr>
              <p:nvPr/>
            </p:nvSpPr>
            <p:spPr bwMode="auto">
              <a:xfrm>
                <a:off x="1243" y="2400"/>
                <a:ext cx="6" cy="6"/>
              </a:xfrm>
              <a:custGeom>
                <a:avLst/>
                <a:gdLst>
                  <a:gd name="T0" fmla="*/ 1 w 17"/>
                  <a:gd name="T1" fmla="*/ 0 h 18"/>
                  <a:gd name="T2" fmla="*/ 0 w 17"/>
                  <a:gd name="T3" fmla="*/ 0 h 18"/>
                  <a:gd name="T4" fmla="*/ 0 w 17"/>
                  <a:gd name="T5" fmla="*/ 0 h 18"/>
                  <a:gd name="T6" fmla="*/ 0 w 17"/>
                  <a:gd name="T7" fmla="*/ 0 h 18"/>
                  <a:gd name="T8" fmla="*/ 0 w 17"/>
                  <a:gd name="T9" fmla="*/ 1 h 18"/>
                  <a:gd name="T10" fmla="*/ 1 w 17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8"/>
                  <a:gd name="T20" fmla="*/ 17 w 1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8">
                    <a:moveTo>
                      <a:pt x="17" y="0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58" name="Freeform 433"/>
              <p:cNvSpPr>
                <a:spLocks/>
              </p:cNvSpPr>
              <p:nvPr/>
            </p:nvSpPr>
            <p:spPr bwMode="auto">
              <a:xfrm>
                <a:off x="1243" y="2402"/>
                <a:ext cx="8" cy="4"/>
              </a:xfrm>
              <a:custGeom>
                <a:avLst/>
                <a:gdLst>
                  <a:gd name="T0" fmla="*/ 0 w 24"/>
                  <a:gd name="T1" fmla="*/ 0 h 12"/>
                  <a:gd name="T2" fmla="*/ 0 w 24"/>
                  <a:gd name="T3" fmla="*/ 0 h 12"/>
                  <a:gd name="T4" fmla="*/ 0 w 24"/>
                  <a:gd name="T5" fmla="*/ 0 h 12"/>
                  <a:gd name="T6" fmla="*/ 1 w 24"/>
                  <a:gd name="T7" fmla="*/ 0 h 12"/>
                  <a:gd name="T8" fmla="*/ 1 w 24"/>
                  <a:gd name="T9" fmla="*/ 0 h 12"/>
                  <a:gd name="T10" fmla="*/ 0 w 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2"/>
                  <a:gd name="T20" fmla="*/ 24 w 2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2">
                    <a:moveTo>
                      <a:pt x="0" y="0"/>
                    </a:moveTo>
                    <a:lnTo>
                      <a:pt x="6" y="12"/>
                    </a:lnTo>
                    <a:lnTo>
                      <a:pt x="11" y="12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59" name="Freeform 434"/>
              <p:cNvSpPr>
                <a:spLocks/>
              </p:cNvSpPr>
              <p:nvPr/>
            </p:nvSpPr>
            <p:spPr bwMode="auto">
              <a:xfrm>
                <a:off x="1243" y="2182"/>
                <a:ext cx="8" cy="220"/>
              </a:xfrm>
              <a:custGeom>
                <a:avLst/>
                <a:gdLst>
                  <a:gd name="T0" fmla="*/ 1 w 24"/>
                  <a:gd name="T1" fmla="*/ 0 h 662"/>
                  <a:gd name="T2" fmla="*/ 0 w 24"/>
                  <a:gd name="T3" fmla="*/ 0 h 662"/>
                  <a:gd name="T4" fmla="*/ 0 w 24"/>
                  <a:gd name="T5" fmla="*/ 24 h 662"/>
                  <a:gd name="T6" fmla="*/ 1 w 24"/>
                  <a:gd name="T7" fmla="*/ 24 h 662"/>
                  <a:gd name="T8" fmla="*/ 1 w 24"/>
                  <a:gd name="T9" fmla="*/ 0 h 662"/>
                  <a:gd name="T10" fmla="*/ 0 w 24"/>
                  <a:gd name="T11" fmla="*/ 1 h 662"/>
                  <a:gd name="T12" fmla="*/ 1 w 24"/>
                  <a:gd name="T13" fmla="*/ 0 h 662"/>
                  <a:gd name="T14" fmla="*/ 1 w 24"/>
                  <a:gd name="T15" fmla="*/ 0 h 662"/>
                  <a:gd name="T16" fmla="*/ 0 w 24"/>
                  <a:gd name="T17" fmla="*/ 0 h 662"/>
                  <a:gd name="T18" fmla="*/ 0 w 24"/>
                  <a:gd name="T19" fmla="*/ 0 h 662"/>
                  <a:gd name="T20" fmla="*/ 0 w 24"/>
                  <a:gd name="T21" fmla="*/ 0 h 662"/>
                  <a:gd name="T22" fmla="*/ 1 w 24"/>
                  <a:gd name="T23" fmla="*/ 0 h 6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62"/>
                  <a:gd name="T38" fmla="*/ 24 w 24"/>
                  <a:gd name="T39" fmla="*/ 662 h 66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62">
                    <a:moveTo>
                      <a:pt x="17" y="6"/>
                    </a:moveTo>
                    <a:lnTo>
                      <a:pt x="0" y="11"/>
                    </a:lnTo>
                    <a:lnTo>
                      <a:pt x="0" y="662"/>
                    </a:lnTo>
                    <a:lnTo>
                      <a:pt x="24" y="662"/>
                    </a:lnTo>
                    <a:lnTo>
                      <a:pt x="24" y="11"/>
                    </a:lnTo>
                    <a:lnTo>
                      <a:pt x="6" y="24"/>
                    </a:lnTo>
                    <a:lnTo>
                      <a:pt x="24" y="11"/>
                    </a:lnTo>
                    <a:lnTo>
                      <a:pt x="24" y="6"/>
                    </a:lnTo>
                    <a:lnTo>
                      <a:pt x="11" y="0"/>
                    </a:lnTo>
                    <a:lnTo>
                      <a:pt x="6" y="6"/>
                    </a:lnTo>
                    <a:lnTo>
                      <a:pt x="0" y="11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60" name="Freeform 435"/>
              <p:cNvSpPr>
                <a:spLocks/>
              </p:cNvSpPr>
              <p:nvPr/>
            </p:nvSpPr>
            <p:spPr bwMode="auto">
              <a:xfrm>
                <a:off x="1245" y="2184"/>
                <a:ext cx="179" cy="106"/>
              </a:xfrm>
              <a:custGeom>
                <a:avLst/>
                <a:gdLst>
                  <a:gd name="T0" fmla="*/ 20 w 537"/>
                  <a:gd name="T1" fmla="*/ 11 h 319"/>
                  <a:gd name="T2" fmla="*/ 20 w 537"/>
                  <a:gd name="T3" fmla="*/ 11 h 319"/>
                  <a:gd name="T4" fmla="*/ 0 w 537"/>
                  <a:gd name="T5" fmla="*/ 0 h 319"/>
                  <a:gd name="T6" fmla="*/ 0 w 537"/>
                  <a:gd name="T7" fmla="*/ 1 h 319"/>
                  <a:gd name="T8" fmla="*/ 19 w 537"/>
                  <a:gd name="T9" fmla="*/ 12 h 319"/>
                  <a:gd name="T10" fmla="*/ 20 w 537"/>
                  <a:gd name="T11" fmla="*/ 11 h 3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7"/>
                  <a:gd name="T19" fmla="*/ 0 h 319"/>
                  <a:gd name="T20" fmla="*/ 537 w 537"/>
                  <a:gd name="T21" fmla="*/ 319 h 3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7" h="319">
                    <a:moveTo>
                      <a:pt x="530" y="307"/>
                    </a:moveTo>
                    <a:lnTo>
                      <a:pt x="537" y="294"/>
                    </a:lnTo>
                    <a:lnTo>
                      <a:pt x="11" y="0"/>
                    </a:lnTo>
                    <a:lnTo>
                      <a:pt x="0" y="18"/>
                    </a:lnTo>
                    <a:lnTo>
                      <a:pt x="524" y="319"/>
                    </a:lnTo>
                    <a:lnTo>
                      <a:pt x="530" y="3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61" name="Freeform 436"/>
              <p:cNvSpPr>
                <a:spLocks/>
              </p:cNvSpPr>
              <p:nvPr/>
            </p:nvSpPr>
            <p:spPr bwMode="auto">
              <a:xfrm>
                <a:off x="1420" y="2282"/>
                <a:ext cx="6" cy="8"/>
              </a:xfrm>
              <a:custGeom>
                <a:avLst/>
                <a:gdLst>
                  <a:gd name="T0" fmla="*/ 0 w 19"/>
                  <a:gd name="T1" fmla="*/ 1 h 25"/>
                  <a:gd name="T2" fmla="*/ 0 w 19"/>
                  <a:gd name="T3" fmla="*/ 1 h 25"/>
                  <a:gd name="T4" fmla="*/ 0 w 19"/>
                  <a:gd name="T5" fmla="*/ 1 h 25"/>
                  <a:gd name="T6" fmla="*/ 1 w 19"/>
                  <a:gd name="T7" fmla="*/ 0 h 25"/>
                  <a:gd name="T8" fmla="*/ 0 w 19"/>
                  <a:gd name="T9" fmla="*/ 0 h 25"/>
                  <a:gd name="T10" fmla="*/ 0 w 19"/>
                  <a:gd name="T11" fmla="*/ 1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5"/>
                  <a:gd name="T20" fmla="*/ 19 w 19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5">
                    <a:moveTo>
                      <a:pt x="0" y="25"/>
                    </a:moveTo>
                    <a:lnTo>
                      <a:pt x="6" y="25"/>
                    </a:lnTo>
                    <a:lnTo>
                      <a:pt x="13" y="19"/>
                    </a:lnTo>
                    <a:lnTo>
                      <a:pt x="19" y="7"/>
                    </a:lnTo>
                    <a:lnTo>
                      <a:pt x="13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62" name="Freeform 437"/>
              <p:cNvSpPr>
                <a:spLocks/>
              </p:cNvSpPr>
              <p:nvPr/>
            </p:nvSpPr>
            <p:spPr bwMode="auto">
              <a:xfrm>
                <a:off x="1315" y="2362"/>
                <a:ext cx="8" cy="4"/>
              </a:xfrm>
              <a:custGeom>
                <a:avLst/>
                <a:gdLst>
                  <a:gd name="T0" fmla="*/ 0 w 25"/>
                  <a:gd name="T1" fmla="*/ 0 h 11"/>
                  <a:gd name="T2" fmla="*/ 0 w 25"/>
                  <a:gd name="T3" fmla="*/ 0 h 11"/>
                  <a:gd name="T4" fmla="*/ 0 w 25"/>
                  <a:gd name="T5" fmla="*/ 0 h 11"/>
                  <a:gd name="T6" fmla="*/ 1 w 25"/>
                  <a:gd name="T7" fmla="*/ 0 h 11"/>
                  <a:gd name="T8" fmla="*/ 1 w 25"/>
                  <a:gd name="T9" fmla="*/ 0 h 11"/>
                  <a:gd name="T10" fmla="*/ 0 w 2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1"/>
                  <a:gd name="T20" fmla="*/ 25 w 2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1">
                    <a:moveTo>
                      <a:pt x="0" y="0"/>
                    </a:moveTo>
                    <a:lnTo>
                      <a:pt x="7" y="6"/>
                    </a:lnTo>
                    <a:lnTo>
                      <a:pt x="13" y="11"/>
                    </a:lnTo>
                    <a:lnTo>
                      <a:pt x="25" y="6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63" name="Freeform 438"/>
              <p:cNvSpPr>
                <a:spLocks/>
              </p:cNvSpPr>
              <p:nvPr/>
            </p:nvSpPr>
            <p:spPr bwMode="auto">
              <a:xfrm>
                <a:off x="1315" y="2308"/>
                <a:ext cx="8" cy="54"/>
              </a:xfrm>
              <a:custGeom>
                <a:avLst/>
                <a:gdLst>
                  <a:gd name="T0" fmla="*/ 1 w 25"/>
                  <a:gd name="T1" fmla="*/ 0 h 163"/>
                  <a:gd name="T2" fmla="*/ 0 w 25"/>
                  <a:gd name="T3" fmla="*/ 0 h 163"/>
                  <a:gd name="T4" fmla="*/ 0 w 25"/>
                  <a:gd name="T5" fmla="*/ 6 h 163"/>
                  <a:gd name="T6" fmla="*/ 1 w 25"/>
                  <a:gd name="T7" fmla="*/ 6 h 163"/>
                  <a:gd name="T8" fmla="*/ 1 w 25"/>
                  <a:gd name="T9" fmla="*/ 0 h 163"/>
                  <a:gd name="T10" fmla="*/ 0 w 25"/>
                  <a:gd name="T11" fmla="*/ 1 h 163"/>
                  <a:gd name="T12" fmla="*/ 1 w 25"/>
                  <a:gd name="T13" fmla="*/ 0 h 163"/>
                  <a:gd name="T14" fmla="*/ 1 w 25"/>
                  <a:gd name="T15" fmla="*/ 0 h 163"/>
                  <a:gd name="T16" fmla="*/ 0 w 25"/>
                  <a:gd name="T17" fmla="*/ 0 h 163"/>
                  <a:gd name="T18" fmla="*/ 0 w 25"/>
                  <a:gd name="T19" fmla="*/ 0 h 163"/>
                  <a:gd name="T20" fmla="*/ 0 w 25"/>
                  <a:gd name="T21" fmla="*/ 0 h 163"/>
                  <a:gd name="T22" fmla="*/ 1 w 25"/>
                  <a:gd name="T23" fmla="*/ 0 h 1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163"/>
                  <a:gd name="T38" fmla="*/ 25 w 25"/>
                  <a:gd name="T39" fmla="*/ 163 h 16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163">
                    <a:moveTo>
                      <a:pt x="19" y="0"/>
                    </a:moveTo>
                    <a:lnTo>
                      <a:pt x="0" y="13"/>
                    </a:lnTo>
                    <a:lnTo>
                      <a:pt x="0" y="163"/>
                    </a:lnTo>
                    <a:lnTo>
                      <a:pt x="25" y="163"/>
                    </a:lnTo>
                    <a:lnTo>
                      <a:pt x="25" y="13"/>
                    </a:lnTo>
                    <a:lnTo>
                      <a:pt x="7" y="19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0" y="1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64" name="Freeform 439"/>
              <p:cNvSpPr>
                <a:spLocks/>
              </p:cNvSpPr>
              <p:nvPr/>
            </p:nvSpPr>
            <p:spPr bwMode="auto">
              <a:xfrm>
                <a:off x="1317" y="2308"/>
                <a:ext cx="34" cy="22"/>
              </a:xfrm>
              <a:custGeom>
                <a:avLst/>
                <a:gdLst>
                  <a:gd name="T0" fmla="*/ 4 w 102"/>
                  <a:gd name="T1" fmla="*/ 2 h 66"/>
                  <a:gd name="T2" fmla="*/ 4 w 102"/>
                  <a:gd name="T3" fmla="*/ 2 h 66"/>
                  <a:gd name="T4" fmla="*/ 0 w 102"/>
                  <a:gd name="T5" fmla="*/ 0 h 66"/>
                  <a:gd name="T6" fmla="*/ 0 w 102"/>
                  <a:gd name="T7" fmla="*/ 1 h 66"/>
                  <a:gd name="T8" fmla="*/ 3 w 102"/>
                  <a:gd name="T9" fmla="*/ 2 h 66"/>
                  <a:gd name="T10" fmla="*/ 3 w 102"/>
                  <a:gd name="T11" fmla="*/ 2 h 66"/>
                  <a:gd name="T12" fmla="*/ 3 w 102"/>
                  <a:gd name="T13" fmla="*/ 2 h 66"/>
                  <a:gd name="T14" fmla="*/ 4 w 102"/>
                  <a:gd name="T15" fmla="*/ 2 h 66"/>
                  <a:gd name="T16" fmla="*/ 4 w 102"/>
                  <a:gd name="T17" fmla="*/ 2 h 66"/>
                  <a:gd name="T18" fmla="*/ 4 w 102"/>
                  <a:gd name="T19" fmla="*/ 2 h 66"/>
                  <a:gd name="T20" fmla="*/ 4 w 102"/>
                  <a:gd name="T21" fmla="*/ 2 h 66"/>
                  <a:gd name="T22" fmla="*/ 4 w 102"/>
                  <a:gd name="T23" fmla="*/ 2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2"/>
                  <a:gd name="T37" fmla="*/ 0 h 66"/>
                  <a:gd name="T38" fmla="*/ 102 w 102"/>
                  <a:gd name="T39" fmla="*/ 66 h 6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2" h="66">
                    <a:moveTo>
                      <a:pt x="102" y="60"/>
                    </a:moveTo>
                    <a:lnTo>
                      <a:pt x="96" y="49"/>
                    </a:lnTo>
                    <a:lnTo>
                      <a:pt x="12" y="0"/>
                    </a:lnTo>
                    <a:lnTo>
                      <a:pt x="0" y="19"/>
                    </a:lnTo>
                    <a:lnTo>
                      <a:pt x="84" y="66"/>
                    </a:lnTo>
                    <a:lnTo>
                      <a:pt x="78" y="60"/>
                    </a:lnTo>
                    <a:lnTo>
                      <a:pt x="84" y="66"/>
                    </a:lnTo>
                    <a:lnTo>
                      <a:pt x="96" y="66"/>
                    </a:lnTo>
                    <a:lnTo>
                      <a:pt x="102" y="60"/>
                    </a:lnTo>
                    <a:lnTo>
                      <a:pt x="102" y="54"/>
                    </a:lnTo>
                    <a:lnTo>
                      <a:pt x="96" y="49"/>
                    </a:lnTo>
                    <a:lnTo>
                      <a:pt x="102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65" name="Freeform 440"/>
              <p:cNvSpPr>
                <a:spLocks/>
              </p:cNvSpPr>
              <p:nvPr/>
            </p:nvSpPr>
            <p:spPr bwMode="auto">
              <a:xfrm>
                <a:off x="1343" y="2328"/>
                <a:ext cx="8" cy="54"/>
              </a:xfrm>
              <a:custGeom>
                <a:avLst/>
                <a:gdLst>
                  <a:gd name="T0" fmla="*/ 0 w 24"/>
                  <a:gd name="T1" fmla="*/ 6 h 163"/>
                  <a:gd name="T2" fmla="*/ 1 w 24"/>
                  <a:gd name="T3" fmla="*/ 6 h 163"/>
                  <a:gd name="T4" fmla="*/ 1 w 24"/>
                  <a:gd name="T5" fmla="*/ 0 h 163"/>
                  <a:gd name="T6" fmla="*/ 0 w 24"/>
                  <a:gd name="T7" fmla="*/ 0 h 163"/>
                  <a:gd name="T8" fmla="*/ 0 w 24"/>
                  <a:gd name="T9" fmla="*/ 6 h 163"/>
                  <a:gd name="T10" fmla="*/ 1 w 24"/>
                  <a:gd name="T11" fmla="*/ 5 h 163"/>
                  <a:gd name="T12" fmla="*/ 0 w 24"/>
                  <a:gd name="T13" fmla="*/ 6 h 163"/>
                  <a:gd name="T14" fmla="*/ 0 w 24"/>
                  <a:gd name="T15" fmla="*/ 6 h 163"/>
                  <a:gd name="T16" fmla="*/ 0 w 24"/>
                  <a:gd name="T17" fmla="*/ 6 h 163"/>
                  <a:gd name="T18" fmla="*/ 1 w 24"/>
                  <a:gd name="T19" fmla="*/ 6 h 163"/>
                  <a:gd name="T20" fmla="*/ 1 w 24"/>
                  <a:gd name="T21" fmla="*/ 6 h 163"/>
                  <a:gd name="T22" fmla="*/ 0 w 24"/>
                  <a:gd name="T23" fmla="*/ 6 h 1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163"/>
                  <a:gd name="T38" fmla="*/ 24 w 24"/>
                  <a:gd name="T39" fmla="*/ 163 h 16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163">
                    <a:moveTo>
                      <a:pt x="6" y="163"/>
                    </a:moveTo>
                    <a:lnTo>
                      <a:pt x="24" y="15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50"/>
                    </a:lnTo>
                    <a:lnTo>
                      <a:pt x="18" y="144"/>
                    </a:lnTo>
                    <a:lnTo>
                      <a:pt x="0" y="150"/>
                    </a:lnTo>
                    <a:lnTo>
                      <a:pt x="6" y="163"/>
                    </a:lnTo>
                    <a:lnTo>
                      <a:pt x="13" y="163"/>
                    </a:lnTo>
                    <a:lnTo>
                      <a:pt x="24" y="163"/>
                    </a:lnTo>
                    <a:lnTo>
                      <a:pt x="24" y="150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66" name="Freeform 441"/>
              <p:cNvSpPr>
                <a:spLocks/>
              </p:cNvSpPr>
              <p:nvPr/>
            </p:nvSpPr>
            <p:spPr bwMode="auto">
              <a:xfrm>
                <a:off x="1317" y="2358"/>
                <a:ext cx="32" cy="24"/>
              </a:xfrm>
              <a:custGeom>
                <a:avLst/>
                <a:gdLst>
                  <a:gd name="T0" fmla="*/ 0 w 96"/>
                  <a:gd name="T1" fmla="*/ 0 h 73"/>
                  <a:gd name="T2" fmla="*/ 0 w 96"/>
                  <a:gd name="T3" fmla="*/ 1 h 73"/>
                  <a:gd name="T4" fmla="*/ 3 w 96"/>
                  <a:gd name="T5" fmla="*/ 3 h 73"/>
                  <a:gd name="T6" fmla="*/ 4 w 96"/>
                  <a:gd name="T7" fmla="*/ 2 h 73"/>
                  <a:gd name="T8" fmla="*/ 0 w 96"/>
                  <a:gd name="T9" fmla="*/ 0 h 73"/>
                  <a:gd name="T10" fmla="*/ 0 w 96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73"/>
                  <a:gd name="T20" fmla="*/ 96 w 96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73">
                    <a:moveTo>
                      <a:pt x="6" y="13"/>
                    </a:moveTo>
                    <a:lnTo>
                      <a:pt x="0" y="19"/>
                    </a:lnTo>
                    <a:lnTo>
                      <a:pt x="84" y="73"/>
                    </a:lnTo>
                    <a:lnTo>
                      <a:pt x="96" y="54"/>
                    </a:lnTo>
                    <a:lnTo>
                      <a:pt x="12" y="0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67" name="Freeform 442"/>
              <p:cNvSpPr>
                <a:spLocks/>
              </p:cNvSpPr>
              <p:nvPr/>
            </p:nvSpPr>
            <p:spPr bwMode="auto">
              <a:xfrm>
                <a:off x="1315" y="2358"/>
                <a:ext cx="6" cy="6"/>
              </a:xfrm>
              <a:custGeom>
                <a:avLst/>
                <a:gdLst>
                  <a:gd name="T0" fmla="*/ 1 w 19"/>
                  <a:gd name="T1" fmla="*/ 0 h 19"/>
                  <a:gd name="T2" fmla="*/ 0 w 19"/>
                  <a:gd name="T3" fmla="*/ 0 h 19"/>
                  <a:gd name="T4" fmla="*/ 0 w 19"/>
                  <a:gd name="T5" fmla="*/ 0 h 19"/>
                  <a:gd name="T6" fmla="*/ 0 w 19"/>
                  <a:gd name="T7" fmla="*/ 0 h 19"/>
                  <a:gd name="T8" fmla="*/ 0 w 19"/>
                  <a:gd name="T9" fmla="*/ 1 h 19"/>
                  <a:gd name="T10" fmla="*/ 1 w 19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19" y="0"/>
                    </a:moveTo>
                    <a:lnTo>
                      <a:pt x="13" y="0"/>
                    </a:lnTo>
                    <a:lnTo>
                      <a:pt x="7" y="7"/>
                    </a:lnTo>
                    <a:lnTo>
                      <a:pt x="0" y="13"/>
                    </a:lnTo>
                    <a:lnTo>
                      <a:pt x="7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68" name="Freeform 443"/>
              <p:cNvSpPr>
                <a:spLocks/>
              </p:cNvSpPr>
              <p:nvPr/>
            </p:nvSpPr>
            <p:spPr bwMode="auto">
              <a:xfrm>
                <a:off x="1418" y="2503"/>
                <a:ext cx="8" cy="4"/>
              </a:xfrm>
              <a:custGeom>
                <a:avLst/>
                <a:gdLst>
                  <a:gd name="T0" fmla="*/ 0 w 25"/>
                  <a:gd name="T1" fmla="*/ 0 h 12"/>
                  <a:gd name="T2" fmla="*/ 0 w 25"/>
                  <a:gd name="T3" fmla="*/ 0 h 12"/>
                  <a:gd name="T4" fmla="*/ 0 w 25"/>
                  <a:gd name="T5" fmla="*/ 0 h 12"/>
                  <a:gd name="T6" fmla="*/ 1 w 25"/>
                  <a:gd name="T7" fmla="*/ 0 h 12"/>
                  <a:gd name="T8" fmla="*/ 1 w 25"/>
                  <a:gd name="T9" fmla="*/ 0 h 12"/>
                  <a:gd name="T10" fmla="*/ 0 w 2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0" y="0"/>
                    </a:moveTo>
                    <a:lnTo>
                      <a:pt x="0" y="7"/>
                    </a:lnTo>
                    <a:lnTo>
                      <a:pt x="12" y="12"/>
                    </a:lnTo>
                    <a:lnTo>
                      <a:pt x="19" y="7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69" name="Freeform 444"/>
              <p:cNvSpPr>
                <a:spLocks/>
              </p:cNvSpPr>
              <p:nvPr/>
            </p:nvSpPr>
            <p:spPr bwMode="auto">
              <a:xfrm>
                <a:off x="1418" y="2284"/>
                <a:ext cx="8" cy="219"/>
              </a:xfrm>
              <a:custGeom>
                <a:avLst/>
                <a:gdLst>
                  <a:gd name="T0" fmla="*/ 0 w 25"/>
                  <a:gd name="T1" fmla="*/ 0 h 656"/>
                  <a:gd name="T2" fmla="*/ 0 w 25"/>
                  <a:gd name="T3" fmla="*/ 0 h 656"/>
                  <a:gd name="T4" fmla="*/ 0 w 25"/>
                  <a:gd name="T5" fmla="*/ 24 h 656"/>
                  <a:gd name="T6" fmla="*/ 1 w 25"/>
                  <a:gd name="T7" fmla="*/ 24 h 656"/>
                  <a:gd name="T8" fmla="*/ 1 w 25"/>
                  <a:gd name="T9" fmla="*/ 0 h 656"/>
                  <a:gd name="T10" fmla="*/ 0 w 25"/>
                  <a:gd name="T11" fmla="*/ 0 h 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656"/>
                  <a:gd name="T20" fmla="*/ 25 w 25"/>
                  <a:gd name="T21" fmla="*/ 656 h 6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656">
                    <a:moveTo>
                      <a:pt x="12" y="0"/>
                    </a:moveTo>
                    <a:lnTo>
                      <a:pt x="0" y="0"/>
                    </a:lnTo>
                    <a:lnTo>
                      <a:pt x="0" y="656"/>
                    </a:lnTo>
                    <a:lnTo>
                      <a:pt x="25" y="656"/>
                    </a:lnTo>
                    <a:lnTo>
                      <a:pt x="2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70" name="Freeform 445"/>
              <p:cNvSpPr>
                <a:spLocks/>
              </p:cNvSpPr>
              <p:nvPr/>
            </p:nvSpPr>
            <p:spPr bwMode="auto">
              <a:xfrm>
                <a:off x="1418" y="2280"/>
                <a:ext cx="8" cy="4"/>
              </a:xfrm>
              <a:custGeom>
                <a:avLst/>
                <a:gdLst>
                  <a:gd name="T0" fmla="*/ 1 w 25"/>
                  <a:gd name="T1" fmla="*/ 0 h 12"/>
                  <a:gd name="T2" fmla="*/ 1 w 25"/>
                  <a:gd name="T3" fmla="*/ 0 h 12"/>
                  <a:gd name="T4" fmla="*/ 0 w 25"/>
                  <a:gd name="T5" fmla="*/ 0 h 12"/>
                  <a:gd name="T6" fmla="*/ 0 w 25"/>
                  <a:gd name="T7" fmla="*/ 0 h 12"/>
                  <a:gd name="T8" fmla="*/ 0 w 25"/>
                  <a:gd name="T9" fmla="*/ 0 h 12"/>
                  <a:gd name="T10" fmla="*/ 1 w 2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25" y="12"/>
                    </a:moveTo>
                    <a:lnTo>
                      <a:pt x="19" y="5"/>
                    </a:lnTo>
                    <a:lnTo>
                      <a:pt x="1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71" name="Freeform 446"/>
              <p:cNvSpPr>
                <a:spLocks/>
              </p:cNvSpPr>
              <p:nvPr/>
            </p:nvSpPr>
            <p:spPr bwMode="auto">
              <a:xfrm>
                <a:off x="1070" y="2482"/>
                <a:ext cx="16" cy="23"/>
              </a:xfrm>
              <a:custGeom>
                <a:avLst/>
                <a:gdLst>
                  <a:gd name="T0" fmla="*/ 0 w 49"/>
                  <a:gd name="T1" fmla="*/ 0 h 68"/>
                  <a:gd name="T2" fmla="*/ 0 w 49"/>
                  <a:gd name="T3" fmla="*/ 1 h 68"/>
                  <a:gd name="T4" fmla="*/ 0 w 49"/>
                  <a:gd name="T5" fmla="*/ 2 h 68"/>
                  <a:gd name="T6" fmla="*/ 1 w 49"/>
                  <a:gd name="T7" fmla="*/ 3 h 68"/>
                  <a:gd name="T8" fmla="*/ 2 w 49"/>
                  <a:gd name="T9" fmla="*/ 2 h 68"/>
                  <a:gd name="T10" fmla="*/ 0 w 49"/>
                  <a:gd name="T11" fmla="*/ 0 h 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68"/>
                  <a:gd name="T20" fmla="*/ 49 w 49"/>
                  <a:gd name="T21" fmla="*/ 68 h 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68">
                    <a:moveTo>
                      <a:pt x="11" y="0"/>
                    </a:moveTo>
                    <a:lnTo>
                      <a:pt x="0" y="25"/>
                    </a:lnTo>
                    <a:lnTo>
                      <a:pt x="0" y="49"/>
                    </a:lnTo>
                    <a:lnTo>
                      <a:pt x="24" y="68"/>
                    </a:lnTo>
                    <a:lnTo>
                      <a:pt x="49" y="6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72" name="Freeform 447"/>
              <p:cNvSpPr>
                <a:spLocks/>
              </p:cNvSpPr>
              <p:nvPr/>
            </p:nvSpPr>
            <p:spPr bwMode="auto">
              <a:xfrm>
                <a:off x="1074" y="2336"/>
                <a:ext cx="265" cy="167"/>
              </a:xfrm>
              <a:custGeom>
                <a:avLst/>
                <a:gdLst>
                  <a:gd name="T0" fmla="*/ 29 w 797"/>
                  <a:gd name="T1" fmla="*/ 1 h 500"/>
                  <a:gd name="T2" fmla="*/ 28 w 797"/>
                  <a:gd name="T3" fmla="*/ 0 h 500"/>
                  <a:gd name="T4" fmla="*/ 0 w 797"/>
                  <a:gd name="T5" fmla="*/ 16 h 500"/>
                  <a:gd name="T6" fmla="*/ 1 w 797"/>
                  <a:gd name="T7" fmla="*/ 19 h 500"/>
                  <a:gd name="T8" fmla="*/ 29 w 797"/>
                  <a:gd name="T9" fmla="*/ 2 h 500"/>
                  <a:gd name="T10" fmla="*/ 29 w 797"/>
                  <a:gd name="T11" fmla="*/ 1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7"/>
                  <a:gd name="T19" fmla="*/ 0 h 500"/>
                  <a:gd name="T20" fmla="*/ 797 w 797"/>
                  <a:gd name="T21" fmla="*/ 500 h 5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7" h="500">
                    <a:moveTo>
                      <a:pt x="779" y="30"/>
                    </a:moveTo>
                    <a:lnTo>
                      <a:pt x="762" y="0"/>
                    </a:lnTo>
                    <a:lnTo>
                      <a:pt x="0" y="439"/>
                    </a:lnTo>
                    <a:lnTo>
                      <a:pt x="38" y="500"/>
                    </a:lnTo>
                    <a:lnTo>
                      <a:pt x="797" y="66"/>
                    </a:lnTo>
                    <a:lnTo>
                      <a:pt x="779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73" name="Freeform 448"/>
              <p:cNvSpPr>
                <a:spLocks/>
              </p:cNvSpPr>
              <p:nvPr/>
            </p:nvSpPr>
            <p:spPr bwMode="auto">
              <a:xfrm>
                <a:off x="1328" y="2336"/>
                <a:ext cx="17" cy="22"/>
              </a:xfrm>
              <a:custGeom>
                <a:avLst/>
                <a:gdLst>
                  <a:gd name="T0" fmla="*/ 1 w 53"/>
                  <a:gd name="T1" fmla="*/ 2 h 66"/>
                  <a:gd name="T2" fmla="*/ 2 w 53"/>
                  <a:gd name="T3" fmla="*/ 1 h 66"/>
                  <a:gd name="T4" fmla="*/ 2 w 53"/>
                  <a:gd name="T5" fmla="*/ 0 h 66"/>
                  <a:gd name="T6" fmla="*/ 1 w 53"/>
                  <a:gd name="T7" fmla="*/ 0 h 66"/>
                  <a:gd name="T8" fmla="*/ 0 w 53"/>
                  <a:gd name="T9" fmla="*/ 0 h 66"/>
                  <a:gd name="T10" fmla="*/ 1 w 53"/>
                  <a:gd name="T11" fmla="*/ 2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66"/>
                  <a:gd name="T20" fmla="*/ 53 w 53"/>
                  <a:gd name="T21" fmla="*/ 66 h 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66">
                    <a:moveTo>
                      <a:pt x="35" y="66"/>
                    </a:moveTo>
                    <a:lnTo>
                      <a:pt x="53" y="36"/>
                    </a:lnTo>
                    <a:lnTo>
                      <a:pt x="47" y="13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35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74" name="Freeform 449"/>
              <p:cNvSpPr>
                <a:spLocks/>
              </p:cNvSpPr>
              <p:nvPr/>
            </p:nvSpPr>
            <p:spPr bwMode="auto">
              <a:xfrm>
                <a:off x="953" y="2414"/>
                <a:ext cx="195" cy="193"/>
              </a:xfrm>
              <a:custGeom>
                <a:avLst/>
                <a:gdLst>
                  <a:gd name="T0" fmla="*/ 11 w 585"/>
                  <a:gd name="T1" fmla="*/ 0 h 578"/>
                  <a:gd name="T2" fmla="*/ 13 w 585"/>
                  <a:gd name="T3" fmla="*/ 0 h 578"/>
                  <a:gd name="T4" fmla="*/ 15 w 585"/>
                  <a:gd name="T5" fmla="*/ 1 h 578"/>
                  <a:gd name="T6" fmla="*/ 17 w 585"/>
                  <a:gd name="T7" fmla="*/ 2 h 578"/>
                  <a:gd name="T8" fmla="*/ 19 w 585"/>
                  <a:gd name="T9" fmla="*/ 3 h 578"/>
                  <a:gd name="T10" fmla="*/ 20 w 585"/>
                  <a:gd name="T11" fmla="*/ 5 h 578"/>
                  <a:gd name="T12" fmla="*/ 21 w 585"/>
                  <a:gd name="T13" fmla="*/ 6 h 578"/>
                  <a:gd name="T14" fmla="*/ 21 w 585"/>
                  <a:gd name="T15" fmla="*/ 9 h 578"/>
                  <a:gd name="T16" fmla="*/ 22 w 585"/>
                  <a:gd name="T17" fmla="*/ 11 h 578"/>
                  <a:gd name="T18" fmla="*/ 21 w 585"/>
                  <a:gd name="T19" fmla="*/ 13 h 578"/>
                  <a:gd name="T20" fmla="*/ 21 w 585"/>
                  <a:gd name="T21" fmla="*/ 15 h 578"/>
                  <a:gd name="T22" fmla="*/ 20 w 585"/>
                  <a:gd name="T23" fmla="*/ 17 h 578"/>
                  <a:gd name="T24" fmla="*/ 19 w 585"/>
                  <a:gd name="T25" fmla="*/ 18 h 578"/>
                  <a:gd name="T26" fmla="*/ 17 w 585"/>
                  <a:gd name="T27" fmla="*/ 20 h 578"/>
                  <a:gd name="T28" fmla="*/ 15 w 585"/>
                  <a:gd name="T29" fmla="*/ 21 h 578"/>
                  <a:gd name="T30" fmla="*/ 13 w 585"/>
                  <a:gd name="T31" fmla="*/ 21 h 578"/>
                  <a:gd name="T32" fmla="*/ 11 w 585"/>
                  <a:gd name="T33" fmla="*/ 21 h 578"/>
                  <a:gd name="T34" fmla="*/ 9 w 585"/>
                  <a:gd name="T35" fmla="*/ 21 h 578"/>
                  <a:gd name="T36" fmla="*/ 7 w 585"/>
                  <a:gd name="T37" fmla="*/ 21 h 578"/>
                  <a:gd name="T38" fmla="*/ 5 w 585"/>
                  <a:gd name="T39" fmla="*/ 20 h 578"/>
                  <a:gd name="T40" fmla="*/ 3 w 585"/>
                  <a:gd name="T41" fmla="*/ 18 h 578"/>
                  <a:gd name="T42" fmla="*/ 2 w 585"/>
                  <a:gd name="T43" fmla="*/ 17 h 578"/>
                  <a:gd name="T44" fmla="*/ 1 w 585"/>
                  <a:gd name="T45" fmla="*/ 15 h 578"/>
                  <a:gd name="T46" fmla="*/ 0 w 585"/>
                  <a:gd name="T47" fmla="*/ 13 h 578"/>
                  <a:gd name="T48" fmla="*/ 0 w 585"/>
                  <a:gd name="T49" fmla="*/ 11 h 578"/>
                  <a:gd name="T50" fmla="*/ 0 w 585"/>
                  <a:gd name="T51" fmla="*/ 9 h 578"/>
                  <a:gd name="T52" fmla="*/ 1 w 585"/>
                  <a:gd name="T53" fmla="*/ 6 h 578"/>
                  <a:gd name="T54" fmla="*/ 2 w 585"/>
                  <a:gd name="T55" fmla="*/ 5 h 578"/>
                  <a:gd name="T56" fmla="*/ 3 w 585"/>
                  <a:gd name="T57" fmla="*/ 3 h 578"/>
                  <a:gd name="T58" fmla="*/ 5 w 585"/>
                  <a:gd name="T59" fmla="*/ 2 h 578"/>
                  <a:gd name="T60" fmla="*/ 7 w 585"/>
                  <a:gd name="T61" fmla="*/ 1 h 578"/>
                  <a:gd name="T62" fmla="*/ 9 w 585"/>
                  <a:gd name="T63" fmla="*/ 0 h 578"/>
                  <a:gd name="T64" fmla="*/ 11 w 585"/>
                  <a:gd name="T65" fmla="*/ 0 h 5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85"/>
                  <a:gd name="T100" fmla="*/ 0 h 578"/>
                  <a:gd name="T101" fmla="*/ 585 w 585"/>
                  <a:gd name="T102" fmla="*/ 578 h 57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85" h="578">
                    <a:moveTo>
                      <a:pt x="296" y="0"/>
                    </a:moveTo>
                    <a:lnTo>
                      <a:pt x="350" y="6"/>
                    </a:lnTo>
                    <a:lnTo>
                      <a:pt x="404" y="24"/>
                    </a:lnTo>
                    <a:lnTo>
                      <a:pt x="452" y="49"/>
                    </a:lnTo>
                    <a:lnTo>
                      <a:pt x="500" y="84"/>
                    </a:lnTo>
                    <a:lnTo>
                      <a:pt x="536" y="127"/>
                    </a:lnTo>
                    <a:lnTo>
                      <a:pt x="561" y="174"/>
                    </a:lnTo>
                    <a:lnTo>
                      <a:pt x="579" y="234"/>
                    </a:lnTo>
                    <a:lnTo>
                      <a:pt x="585" y="289"/>
                    </a:lnTo>
                    <a:lnTo>
                      <a:pt x="579" y="349"/>
                    </a:lnTo>
                    <a:lnTo>
                      <a:pt x="561" y="403"/>
                    </a:lnTo>
                    <a:lnTo>
                      <a:pt x="536" y="452"/>
                    </a:lnTo>
                    <a:lnTo>
                      <a:pt x="500" y="493"/>
                    </a:lnTo>
                    <a:lnTo>
                      <a:pt x="452" y="531"/>
                    </a:lnTo>
                    <a:lnTo>
                      <a:pt x="404" y="553"/>
                    </a:lnTo>
                    <a:lnTo>
                      <a:pt x="350" y="572"/>
                    </a:lnTo>
                    <a:lnTo>
                      <a:pt x="296" y="578"/>
                    </a:lnTo>
                    <a:lnTo>
                      <a:pt x="235" y="572"/>
                    </a:lnTo>
                    <a:lnTo>
                      <a:pt x="181" y="553"/>
                    </a:lnTo>
                    <a:lnTo>
                      <a:pt x="132" y="531"/>
                    </a:lnTo>
                    <a:lnTo>
                      <a:pt x="85" y="493"/>
                    </a:lnTo>
                    <a:lnTo>
                      <a:pt x="48" y="452"/>
                    </a:lnTo>
                    <a:lnTo>
                      <a:pt x="25" y="403"/>
                    </a:lnTo>
                    <a:lnTo>
                      <a:pt x="6" y="349"/>
                    </a:lnTo>
                    <a:lnTo>
                      <a:pt x="0" y="289"/>
                    </a:lnTo>
                    <a:lnTo>
                      <a:pt x="6" y="234"/>
                    </a:lnTo>
                    <a:lnTo>
                      <a:pt x="25" y="174"/>
                    </a:lnTo>
                    <a:lnTo>
                      <a:pt x="48" y="127"/>
                    </a:lnTo>
                    <a:lnTo>
                      <a:pt x="85" y="84"/>
                    </a:lnTo>
                    <a:lnTo>
                      <a:pt x="132" y="49"/>
                    </a:lnTo>
                    <a:lnTo>
                      <a:pt x="181" y="24"/>
                    </a:lnTo>
                    <a:lnTo>
                      <a:pt x="235" y="6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75" name="Freeform 450"/>
              <p:cNvSpPr>
                <a:spLocks/>
              </p:cNvSpPr>
              <p:nvPr/>
            </p:nvSpPr>
            <p:spPr bwMode="auto">
              <a:xfrm>
                <a:off x="1052" y="2410"/>
                <a:ext cx="100" cy="101"/>
              </a:xfrm>
              <a:custGeom>
                <a:avLst/>
                <a:gdLst>
                  <a:gd name="T0" fmla="*/ 11 w 301"/>
                  <a:gd name="T1" fmla="*/ 11 h 301"/>
                  <a:gd name="T2" fmla="*/ 11 w 301"/>
                  <a:gd name="T3" fmla="*/ 9 h 301"/>
                  <a:gd name="T4" fmla="*/ 10 w 301"/>
                  <a:gd name="T5" fmla="*/ 7 h 301"/>
                  <a:gd name="T6" fmla="*/ 9 w 301"/>
                  <a:gd name="T7" fmla="*/ 5 h 301"/>
                  <a:gd name="T8" fmla="*/ 8 w 301"/>
                  <a:gd name="T9" fmla="*/ 3 h 301"/>
                  <a:gd name="T10" fmla="*/ 6 w 301"/>
                  <a:gd name="T11" fmla="*/ 2 h 301"/>
                  <a:gd name="T12" fmla="*/ 4 w 301"/>
                  <a:gd name="T13" fmla="*/ 1 h 301"/>
                  <a:gd name="T14" fmla="*/ 2 w 301"/>
                  <a:gd name="T15" fmla="*/ 0 h 301"/>
                  <a:gd name="T16" fmla="*/ 0 w 301"/>
                  <a:gd name="T17" fmla="*/ 0 h 301"/>
                  <a:gd name="T18" fmla="*/ 0 w 301"/>
                  <a:gd name="T19" fmla="*/ 1 h 301"/>
                  <a:gd name="T20" fmla="*/ 2 w 301"/>
                  <a:gd name="T21" fmla="*/ 1 h 301"/>
                  <a:gd name="T22" fmla="*/ 4 w 301"/>
                  <a:gd name="T23" fmla="*/ 2 h 301"/>
                  <a:gd name="T24" fmla="*/ 6 w 301"/>
                  <a:gd name="T25" fmla="*/ 3 h 301"/>
                  <a:gd name="T26" fmla="*/ 7 w 301"/>
                  <a:gd name="T27" fmla="*/ 4 h 301"/>
                  <a:gd name="T28" fmla="*/ 8 w 301"/>
                  <a:gd name="T29" fmla="*/ 5 h 301"/>
                  <a:gd name="T30" fmla="*/ 9 w 301"/>
                  <a:gd name="T31" fmla="*/ 7 h 301"/>
                  <a:gd name="T32" fmla="*/ 10 w 301"/>
                  <a:gd name="T33" fmla="*/ 9 h 301"/>
                  <a:gd name="T34" fmla="*/ 10 w 301"/>
                  <a:gd name="T35" fmla="*/ 11 h 301"/>
                  <a:gd name="T36" fmla="*/ 11 w 301"/>
                  <a:gd name="T37" fmla="*/ 11 h 30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1"/>
                  <a:gd name="T58" fmla="*/ 0 h 301"/>
                  <a:gd name="T59" fmla="*/ 301 w 301"/>
                  <a:gd name="T60" fmla="*/ 301 h 30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1" h="301">
                    <a:moveTo>
                      <a:pt x="301" y="301"/>
                    </a:moveTo>
                    <a:lnTo>
                      <a:pt x="295" y="241"/>
                    </a:lnTo>
                    <a:lnTo>
                      <a:pt x="278" y="181"/>
                    </a:lnTo>
                    <a:lnTo>
                      <a:pt x="247" y="132"/>
                    </a:lnTo>
                    <a:lnTo>
                      <a:pt x="210" y="91"/>
                    </a:lnTo>
                    <a:lnTo>
                      <a:pt x="163" y="55"/>
                    </a:lnTo>
                    <a:lnTo>
                      <a:pt x="114" y="25"/>
                    </a:lnTo>
                    <a:lnTo>
                      <a:pt x="60" y="6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54" y="30"/>
                    </a:lnTo>
                    <a:lnTo>
                      <a:pt x="103" y="48"/>
                    </a:lnTo>
                    <a:lnTo>
                      <a:pt x="150" y="72"/>
                    </a:lnTo>
                    <a:lnTo>
                      <a:pt x="193" y="109"/>
                    </a:lnTo>
                    <a:lnTo>
                      <a:pt x="229" y="145"/>
                    </a:lnTo>
                    <a:lnTo>
                      <a:pt x="253" y="194"/>
                    </a:lnTo>
                    <a:lnTo>
                      <a:pt x="270" y="246"/>
                    </a:lnTo>
                    <a:lnTo>
                      <a:pt x="278" y="301"/>
                    </a:lnTo>
                    <a:lnTo>
                      <a:pt x="301" y="3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76" name="Freeform 451"/>
              <p:cNvSpPr>
                <a:spLocks/>
              </p:cNvSpPr>
              <p:nvPr/>
            </p:nvSpPr>
            <p:spPr bwMode="auto">
              <a:xfrm>
                <a:off x="1052" y="2511"/>
                <a:ext cx="100" cy="102"/>
              </a:xfrm>
              <a:custGeom>
                <a:avLst/>
                <a:gdLst>
                  <a:gd name="T0" fmla="*/ 0 w 301"/>
                  <a:gd name="T1" fmla="*/ 11 h 307"/>
                  <a:gd name="T2" fmla="*/ 2 w 301"/>
                  <a:gd name="T3" fmla="*/ 11 h 307"/>
                  <a:gd name="T4" fmla="*/ 4 w 301"/>
                  <a:gd name="T5" fmla="*/ 10 h 307"/>
                  <a:gd name="T6" fmla="*/ 6 w 301"/>
                  <a:gd name="T7" fmla="*/ 9 h 307"/>
                  <a:gd name="T8" fmla="*/ 8 w 301"/>
                  <a:gd name="T9" fmla="*/ 8 h 307"/>
                  <a:gd name="T10" fmla="*/ 9 w 301"/>
                  <a:gd name="T11" fmla="*/ 6 h 307"/>
                  <a:gd name="T12" fmla="*/ 10 w 301"/>
                  <a:gd name="T13" fmla="*/ 4 h 307"/>
                  <a:gd name="T14" fmla="*/ 11 w 301"/>
                  <a:gd name="T15" fmla="*/ 2 h 307"/>
                  <a:gd name="T16" fmla="*/ 11 w 301"/>
                  <a:gd name="T17" fmla="*/ 0 h 307"/>
                  <a:gd name="T18" fmla="*/ 10 w 301"/>
                  <a:gd name="T19" fmla="*/ 0 h 307"/>
                  <a:gd name="T20" fmla="*/ 10 w 301"/>
                  <a:gd name="T21" fmla="*/ 2 h 307"/>
                  <a:gd name="T22" fmla="*/ 9 w 301"/>
                  <a:gd name="T23" fmla="*/ 4 h 307"/>
                  <a:gd name="T24" fmla="*/ 8 w 301"/>
                  <a:gd name="T25" fmla="*/ 6 h 307"/>
                  <a:gd name="T26" fmla="*/ 7 w 301"/>
                  <a:gd name="T27" fmla="*/ 7 h 307"/>
                  <a:gd name="T28" fmla="*/ 6 w 301"/>
                  <a:gd name="T29" fmla="*/ 9 h 307"/>
                  <a:gd name="T30" fmla="*/ 4 w 301"/>
                  <a:gd name="T31" fmla="*/ 9 h 307"/>
                  <a:gd name="T32" fmla="*/ 2 w 301"/>
                  <a:gd name="T33" fmla="*/ 10 h 307"/>
                  <a:gd name="T34" fmla="*/ 0 w 301"/>
                  <a:gd name="T35" fmla="*/ 10 h 307"/>
                  <a:gd name="T36" fmla="*/ 0 w 301"/>
                  <a:gd name="T37" fmla="*/ 11 h 3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1"/>
                  <a:gd name="T58" fmla="*/ 0 h 307"/>
                  <a:gd name="T59" fmla="*/ 301 w 301"/>
                  <a:gd name="T60" fmla="*/ 307 h 30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1" h="307">
                    <a:moveTo>
                      <a:pt x="0" y="307"/>
                    </a:moveTo>
                    <a:lnTo>
                      <a:pt x="60" y="294"/>
                    </a:lnTo>
                    <a:lnTo>
                      <a:pt x="114" y="277"/>
                    </a:lnTo>
                    <a:lnTo>
                      <a:pt x="163" y="253"/>
                    </a:lnTo>
                    <a:lnTo>
                      <a:pt x="210" y="217"/>
                    </a:lnTo>
                    <a:lnTo>
                      <a:pt x="247" y="169"/>
                    </a:lnTo>
                    <a:lnTo>
                      <a:pt x="278" y="120"/>
                    </a:lnTo>
                    <a:lnTo>
                      <a:pt x="295" y="60"/>
                    </a:lnTo>
                    <a:lnTo>
                      <a:pt x="301" y="0"/>
                    </a:lnTo>
                    <a:lnTo>
                      <a:pt x="278" y="0"/>
                    </a:lnTo>
                    <a:lnTo>
                      <a:pt x="270" y="54"/>
                    </a:lnTo>
                    <a:lnTo>
                      <a:pt x="253" y="109"/>
                    </a:lnTo>
                    <a:lnTo>
                      <a:pt x="229" y="157"/>
                    </a:lnTo>
                    <a:lnTo>
                      <a:pt x="193" y="199"/>
                    </a:lnTo>
                    <a:lnTo>
                      <a:pt x="150" y="234"/>
                    </a:lnTo>
                    <a:lnTo>
                      <a:pt x="103" y="253"/>
                    </a:lnTo>
                    <a:lnTo>
                      <a:pt x="54" y="272"/>
                    </a:lnTo>
                    <a:lnTo>
                      <a:pt x="0" y="277"/>
                    </a:lnTo>
                    <a:lnTo>
                      <a:pt x="0" y="3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77" name="Freeform 452"/>
              <p:cNvSpPr>
                <a:spLocks/>
              </p:cNvSpPr>
              <p:nvPr/>
            </p:nvSpPr>
            <p:spPr bwMode="auto">
              <a:xfrm>
                <a:off x="949" y="2511"/>
                <a:ext cx="103" cy="102"/>
              </a:xfrm>
              <a:custGeom>
                <a:avLst/>
                <a:gdLst>
                  <a:gd name="T0" fmla="*/ 0 w 309"/>
                  <a:gd name="T1" fmla="*/ 0 h 307"/>
                  <a:gd name="T2" fmla="*/ 0 w 309"/>
                  <a:gd name="T3" fmla="*/ 2 h 307"/>
                  <a:gd name="T4" fmla="*/ 1 w 309"/>
                  <a:gd name="T5" fmla="*/ 4 h 307"/>
                  <a:gd name="T6" fmla="*/ 2 w 309"/>
                  <a:gd name="T7" fmla="*/ 6 h 307"/>
                  <a:gd name="T8" fmla="*/ 3 w 309"/>
                  <a:gd name="T9" fmla="*/ 8 h 307"/>
                  <a:gd name="T10" fmla="*/ 5 w 309"/>
                  <a:gd name="T11" fmla="*/ 9 h 307"/>
                  <a:gd name="T12" fmla="*/ 7 w 309"/>
                  <a:gd name="T13" fmla="*/ 10 h 307"/>
                  <a:gd name="T14" fmla="*/ 9 w 309"/>
                  <a:gd name="T15" fmla="*/ 11 h 307"/>
                  <a:gd name="T16" fmla="*/ 11 w 309"/>
                  <a:gd name="T17" fmla="*/ 11 h 307"/>
                  <a:gd name="T18" fmla="*/ 11 w 309"/>
                  <a:gd name="T19" fmla="*/ 10 h 307"/>
                  <a:gd name="T20" fmla="*/ 9 w 309"/>
                  <a:gd name="T21" fmla="*/ 10 h 307"/>
                  <a:gd name="T22" fmla="*/ 7 w 309"/>
                  <a:gd name="T23" fmla="*/ 9 h 307"/>
                  <a:gd name="T24" fmla="*/ 6 w 309"/>
                  <a:gd name="T25" fmla="*/ 9 h 307"/>
                  <a:gd name="T26" fmla="*/ 4 w 309"/>
                  <a:gd name="T27" fmla="*/ 7 h 307"/>
                  <a:gd name="T28" fmla="*/ 3 w 309"/>
                  <a:gd name="T29" fmla="*/ 6 h 307"/>
                  <a:gd name="T30" fmla="*/ 2 w 309"/>
                  <a:gd name="T31" fmla="*/ 4 h 307"/>
                  <a:gd name="T32" fmla="*/ 1 w 309"/>
                  <a:gd name="T33" fmla="*/ 2 h 307"/>
                  <a:gd name="T34" fmla="*/ 1 w 309"/>
                  <a:gd name="T35" fmla="*/ 0 h 307"/>
                  <a:gd name="T36" fmla="*/ 0 w 309"/>
                  <a:gd name="T37" fmla="*/ 0 h 3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9"/>
                  <a:gd name="T58" fmla="*/ 0 h 307"/>
                  <a:gd name="T59" fmla="*/ 309 w 309"/>
                  <a:gd name="T60" fmla="*/ 307 h 30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9" h="307">
                    <a:moveTo>
                      <a:pt x="0" y="0"/>
                    </a:moveTo>
                    <a:lnTo>
                      <a:pt x="8" y="60"/>
                    </a:lnTo>
                    <a:lnTo>
                      <a:pt x="25" y="120"/>
                    </a:lnTo>
                    <a:lnTo>
                      <a:pt x="55" y="169"/>
                    </a:lnTo>
                    <a:lnTo>
                      <a:pt x="92" y="217"/>
                    </a:lnTo>
                    <a:lnTo>
                      <a:pt x="139" y="253"/>
                    </a:lnTo>
                    <a:lnTo>
                      <a:pt x="188" y="277"/>
                    </a:lnTo>
                    <a:lnTo>
                      <a:pt x="243" y="294"/>
                    </a:lnTo>
                    <a:lnTo>
                      <a:pt x="309" y="307"/>
                    </a:lnTo>
                    <a:lnTo>
                      <a:pt x="309" y="277"/>
                    </a:lnTo>
                    <a:lnTo>
                      <a:pt x="248" y="272"/>
                    </a:lnTo>
                    <a:lnTo>
                      <a:pt x="200" y="253"/>
                    </a:lnTo>
                    <a:lnTo>
                      <a:pt x="152" y="234"/>
                    </a:lnTo>
                    <a:lnTo>
                      <a:pt x="109" y="199"/>
                    </a:lnTo>
                    <a:lnTo>
                      <a:pt x="73" y="157"/>
                    </a:lnTo>
                    <a:lnTo>
                      <a:pt x="49" y="109"/>
                    </a:lnTo>
                    <a:lnTo>
                      <a:pt x="30" y="54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78" name="Freeform 453"/>
              <p:cNvSpPr>
                <a:spLocks/>
              </p:cNvSpPr>
              <p:nvPr/>
            </p:nvSpPr>
            <p:spPr bwMode="auto">
              <a:xfrm>
                <a:off x="949" y="2410"/>
                <a:ext cx="103" cy="101"/>
              </a:xfrm>
              <a:custGeom>
                <a:avLst/>
                <a:gdLst>
                  <a:gd name="T0" fmla="*/ 11 w 309"/>
                  <a:gd name="T1" fmla="*/ 0 h 301"/>
                  <a:gd name="T2" fmla="*/ 9 w 309"/>
                  <a:gd name="T3" fmla="*/ 0 h 301"/>
                  <a:gd name="T4" fmla="*/ 7 w 309"/>
                  <a:gd name="T5" fmla="*/ 1 h 301"/>
                  <a:gd name="T6" fmla="*/ 5 w 309"/>
                  <a:gd name="T7" fmla="*/ 2 h 301"/>
                  <a:gd name="T8" fmla="*/ 3 w 309"/>
                  <a:gd name="T9" fmla="*/ 3 h 301"/>
                  <a:gd name="T10" fmla="*/ 2 w 309"/>
                  <a:gd name="T11" fmla="*/ 5 h 301"/>
                  <a:gd name="T12" fmla="*/ 1 w 309"/>
                  <a:gd name="T13" fmla="*/ 7 h 301"/>
                  <a:gd name="T14" fmla="*/ 0 w 309"/>
                  <a:gd name="T15" fmla="*/ 9 h 301"/>
                  <a:gd name="T16" fmla="*/ 0 w 309"/>
                  <a:gd name="T17" fmla="*/ 11 h 301"/>
                  <a:gd name="T18" fmla="*/ 1 w 309"/>
                  <a:gd name="T19" fmla="*/ 11 h 301"/>
                  <a:gd name="T20" fmla="*/ 1 w 309"/>
                  <a:gd name="T21" fmla="*/ 9 h 301"/>
                  <a:gd name="T22" fmla="*/ 2 w 309"/>
                  <a:gd name="T23" fmla="*/ 7 h 301"/>
                  <a:gd name="T24" fmla="*/ 3 w 309"/>
                  <a:gd name="T25" fmla="*/ 5 h 301"/>
                  <a:gd name="T26" fmla="*/ 4 w 309"/>
                  <a:gd name="T27" fmla="*/ 4 h 301"/>
                  <a:gd name="T28" fmla="*/ 6 w 309"/>
                  <a:gd name="T29" fmla="*/ 3 h 301"/>
                  <a:gd name="T30" fmla="*/ 7 w 309"/>
                  <a:gd name="T31" fmla="*/ 2 h 301"/>
                  <a:gd name="T32" fmla="*/ 9 w 309"/>
                  <a:gd name="T33" fmla="*/ 1 h 301"/>
                  <a:gd name="T34" fmla="*/ 11 w 309"/>
                  <a:gd name="T35" fmla="*/ 1 h 301"/>
                  <a:gd name="T36" fmla="*/ 11 w 309"/>
                  <a:gd name="T37" fmla="*/ 0 h 30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9"/>
                  <a:gd name="T58" fmla="*/ 0 h 301"/>
                  <a:gd name="T59" fmla="*/ 309 w 309"/>
                  <a:gd name="T60" fmla="*/ 301 h 30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9" h="301">
                    <a:moveTo>
                      <a:pt x="309" y="0"/>
                    </a:moveTo>
                    <a:lnTo>
                      <a:pt x="243" y="6"/>
                    </a:lnTo>
                    <a:lnTo>
                      <a:pt x="188" y="25"/>
                    </a:lnTo>
                    <a:lnTo>
                      <a:pt x="139" y="55"/>
                    </a:lnTo>
                    <a:lnTo>
                      <a:pt x="92" y="91"/>
                    </a:lnTo>
                    <a:lnTo>
                      <a:pt x="55" y="132"/>
                    </a:lnTo>
                    <a:lnTo>
                      <a:pt x="25" y="181"/>
                    </a:lnTo>
                    <a:lnTo>
                      <a:pt x="8" y="241"/>
                    </a:lnTo>
                    <a:lnTo>
                      <a:pt x="0" y="301"/>
                    </a:lnTo>
                    <a:lnTo>
                      <a:pt x="25" y="301"/>
                    </a:lnTo>
                    <a:lnTo>
                      <a:pt x="30" y="246"/>
                    </a:lnTo>
                    <a:lnTo>
                      <a:pt x="49" y="194"/>
                    </a:lnTo>
                    <a:lnTo>
                      <a:pt x="73" y="145"/>
                    </a:lnTo>
                    <a:lnTo>
                      <a:pt x="109" y="109"/>
                    </a:lnTo>
                    <a:lnTo>
                      <a:pt x="152" y="72"/>
                    </a:lnTo>
                    <a:lnTo>
                      <a:pt x="200" y="48"/>
                    </a:lnTo>
                    <a:lnTo>
                      <a:pt x="248" y="30"/>
                    </a:lnTo>
                    <a:lnTo>
                      <a:pt x="309" y="25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79" name="Line 454"/>
              <p:cNvSpPr>
                <a:spLocks noChangeShapeType="1"/>
              </p:cNvSpPr>
              <p:nvPr/>
            </p:nvSpPr>
            <p:spPr bwMode="auto">
              <a:xfrm>
                <a:off x="982" y="2442"/>
                <a:ext cx="136" cy="1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80" name="Line 455"/>
              <p:cNvSpPr>
                <a:spLocks noChangeShapeType="1"/>
              </p:cNvSpPr>
              <p:nvPr/>
            </p:nvSpPr>
            <p:spPr bwMode="auto">
              <a:xfrm flipV="1">
                <a:off x="982" y="2442"/>
                <a:ext cx="138" cy="1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81" name="Line 456"/>
              <p:cNvSpPr>
                <a:spLocks noChangeShapeType="1"/>
              </p:cNvSpPr>
              <p:nvPr/>
            </p:nvSpPr>
            <p:spPr bwMode="auto">
              <a:xfrm>
                <a:off x="3257" y="2001"/>
                <a:ext cx="9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82" name="Line 457"/>
              <p:cNvSpPr>
                <a:spLocks noChangeShapeType="1"/>
              </p:cNvSpPr>
              <p:nvPr/>
            </p:nvSpPr>
            <p:spPr bwMode="auto">
              <a:xfrm flipH="1" flipV="1">
                <a:off x="3241" y="1969"/>
                <a:ext cx="16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83" name="Line 458"/>
              <p:cNvSpPr>
                <a:spLocks noChangeShapeType="1"/>
              </p:cNvSpPr>
              <p:nvPr/>
            </p:nvSpPr>
            <p:spPr bwMode="auto">
              <a:xfrm flipV="1">
                <a:off x="3356" y="1776"/>
                <a:ext cx="1" cy="2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84" name="Line 459"/>
              <p:cNvSpPr>
                <a:spLocks noChangeShapeType="1"/>
              </p:cNvSpPr>
              <p:nvPr/>
            </p:nvSpPr>
            <p:spPr bwMode="auto">
              <a:xfrm flipV="1">
                <a:off x="3257" y="1776"/>
                <a:ext cx="1" cy="2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85" name="Line 460"/>
              <p:cNvSpPr>
                <a:spLocks noChangeShapeType="1"/>
              </p:cNvSpPr>
              <p:nvPr/>
            </p:nvSpPr>
            <p:spPr bwMode="auto">
              <a:xfrm flipV="1">
                <a:off x="3241" y="1744"/>
                <a:ext cx="1" cy="2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86" name="Line 461"/>
              <p:cNvSpPr>
                <a:spLocks noChangeShapeType="1"/>
              </p:cNvSpPr>
              <p:nvPr/>
            </p:nvSpPr>
            <p:spPr bwMode="auto">
              <a:xfrm>
                <a:off x="3257" y="1776"/>
                <a:ext cx="9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87" name="Line 462"/>
              <p:cNvSpPr>
                <a:spLocks noChangeShapeType="1"/>
              </p:cNvSpPr>
              <p:nvPr/>
            </p:nvSpPr>
            <p:spPr bwMode="auto">
              <a:xfrm>
                <a:off x="3241" y="1744"/>
                <a:ext cx="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88" name="Line 463"/>
              <p:cNvSpPr>
                <a:spLocks noChangeShapeType="1"/>
              </p:cNvSpPr>
              <p:nvPr/>
            </p:nvSpPr>
            <p:spPr bwMode="auto">
              <a:xfrm flipH="1" flipV="1">
                <a:off x="3241" y="1744"/>
                <a:ext cx="16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89" name="Line 464"/>
              <p:cNvSpPr>
                <a:spLocks noChangeShapeType="1"/>
              </p:cNvSpPr>
              <p:nvPr/>
            </p:nvSpPr>
            <p:spPr bwMode="auto">
              <a:xfrm flipH="1" flipV="1">
                <a:off x="3339" y="1744"/>
                <a:ext cx="17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90" name="Line 465"/>
              <p:cNvSpPr>
                <a:spLocks noChangeShapeType="1"/>
              </p:cNvSpPr>
              <p:nvPr/>
            </p:nvSpPr>
            <p:spPr bwMode="auto">
              <a:xfrm flipH="1">
                <a:off x="3263" y="1770"/>
                <a:ext cx="8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91" name="Line 466"/>
              <p:cNvSpPr>
                <a:spLocks noChangeShapeType="1"/>
              </p:cNvSpPr>
              <p:nvPr/>
            </p:nvSpPr>
            <p:spPr bwMode="auto">
              <a:xfrm flipH="1" flipV="1">
                <a:off x="3332" y="1748"/>
                <a:ext cx="12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92" name="Line 467"/>
              <p:cNvSpPr>
                <a:spLocks noChangeShapeType="1"/>
              </p:cNvSpPr>
              <p:nvPr/>
            </p:nvSpPr>
            <p:spPr bwMode="auto">
              <a:xfrm flipH="1">
                <a:off x="3253" y="1748"/>
                <a:ext cx="7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93" name="Line 468"/>
              <p:cNvSpPr>
                <a:spLocks noChangeShapeType="1"/>
              </p:cNvSpPr>
              <p:nvPr/>
            </p:nvSpPr>
            <p:spPr bwMode="auto">
              <a:xfrm flipH="1" flipV="1">
                <a:off x="3253" y="1748"/>
                <a:ext cx="10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94" name="Line 469"/>
              <p:cNvSpPr>
                <a:spLocks noChangeShapeType="1"/>
              </p:cNvSpPr>
              <p:nvPr/>
            </p:nvSpPr>
            <p:spPr bwMode="auto">
              <a:xfrm>
                <a:off x="3332" y="1748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95" name="Freeform 470"/>
              <p:cNvSpPr>
                <a:spLocks/>
              </p:cNvSpPr>
              <p:nvPr/>
            </p:nvSpPr>
            <p:spPr bwMode="auto">
              <a:xfrm>
                <a:off x="2699" y="2294"/>
                <a:ext cx="143" cy="183"/>
              </a:xfrm>
              <a:custGeom>
                <a:avLst/>
                <a:gdLst>
                  <a:gd name="T0" fmla="*/ 0 w 429"/>
                  <a:gd name="T1" fmla="*/ 12 h 548"/>
                  <a:gd name="T2" fmla="*/ 11 w 429"/>
                  <a:gd name="T3" fmla="*/ 20 h 548"/>
                  <a:gd name="T4" fmla="*/ 12 w 429"/>
                  <a:gd name="T5" fmla="*/ 19 h 548"/>
                  <a:gd name="T6" fmla="*/ 13 w 429"/>
                  <a:gd name="T7" fmla="*/ 18 h 548"/>
                  <a:gd name="T8" fmla="*/ 14 w 429"/>
                  <a:gd name="T9" fmla="*/ 17 h 548"/>
                  <a:gd name="T10" fmla="*/ 14 w 429"/>
                  <a:gd name="T11" fmla="*/ 16 h 548"/>
                  <a:gd name="T12" fmla="*/ 15 w 429"/>
                  <a:gd name="T13" fmla="*/ 15 h 548"/>
                  <a:gd name="T14" fmla="*/ 15 w 429"/>
                  <a:gd name="T15" fmla="*/ 13 h 548"/>
                  <a:gd name="T16" fmla="*/ 16 w 429"/>
                  <a:gd name="T17" fmla="*/ 12 h 548"/>
                  <a:gd name="T18" fmla="*/ 16 w 429"/>
                  <a:gd name="T19" fmla="*/ 10 h 548"/>
                  <a:gd name="T20" fmla="*/ 16 w 429"/>
                  <a:gd name="T21" fmla="*/ 9 h 548"/>
                  <a:gd name="T22" fmla="*/ 16 w 429"/>
                  <a:gd name="T23" fmla="*/ 7 h 548"/>
                  <a:gd name="T24" fmla="*/ 15 w 429"/>
                  <a:gd name="T25" fmla="*/ 6 h 548"/>
                  <a:gd name="T26" fmla="*/ 15 w 429"/>
                  <a:gd name="T27" fmla="*/ 5 h 548"/>
                  <a:gd name="T28" fmla="*/ 14 w 429"/>
                  <a:gd name="T29" fmla="*/ 3 h 548"/>
                  <a:gd name="T30" fmla="*/ 13 w 429"/>
                  <a:gd name="T31" fmla="*/ 2 h 548"/>
                  <a:gd name="T32" fmla="*/ 12 w 429"/>
                  <a:gd name="T33" fmla="*/ 1 h 548"/>
                  <a:gd name="T34" fmla="*/ 11 w 429"/>
                  <a:gd name="T35" fmla="*/ 0 h 548"/>
                  <a:gd name="T36" fmla="*/ 1 w 429"/>
                  <a:gd name="T37" fmla="*/ 11 h 548"/>
                  <a:gd name="T38" fmla="*/ 0 w 429"/>
                  <a:gd name="T39" fmla="*/ 12 h 54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29"/>
                  <a:gd name="T61" fmla="*/ 0 h 548"/>
                  <a:gd name="T62" fmla="*/ 429 w 429"/>
                  <a:gd name="T63" fmla="*/ 548 h 54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29" h="548">
                    <a:moveTo>
                      <a:pt x="0" y="314"/>
                    </a:moveTo>
                    <a:lnTo>
                      <a:pt x="301" y="548"/>
                    </a:lnTo>
                    <a:lnTo>
                      <a:pt x="325" y="524"/>
                    </a:lnTo>
                    <a:lnTo>
                      <a:pt x="350" y="494"/>
                    </a:lnTo>
                    <a:lnTo>
                      <a:pt x="368" y="464"/>
                    </a:lnTo>
                    <a:lnTo>
                      <a:pt x="386" y="434"/>
                    </a:lnTo>
                    <a:lnTo>
                      <a:pt x="404" y="397"/>
                    </a:lnTo>
                    <a:lnTo>
                      <a:pt x="416" y="361"/>
                    </a:lnTo>
                    <a:lnTo>
                      <a:pt x="423" y="319"/>
                    </a:lnTo>
                    <a:lnTo>
                      <a:pt x="429" y="277"/>
                    </a:lnTo>
                    <a:lnTo>
                      <a:pt x="429" y="235"/>
                    </a:lnTo>
                    <a:lnTo>
                      <a:pt x="423" y="199"/>
                    </a:lnTo>
                    <a:lnTo>
                      <a:pt x="410" y="156"/>
                    </a:lnTo>
                    <a:lnTo>
                      <a:pt x="399" y="126"/>
                    </a:lnTo>
                    <a:lnTo>
                      <a:pt x="374" y="91"/>
                    </a:lnTo>
                    <a:lnTo>
                      <a:pt x="356" y="61"/>
                    </a:lnTo>
                    <a:lnTo>
                      <a:pt x="325" y="30"/>
                    </a:lnTo>
                    <a:lnTo>
                      <a:pt x="295" y="0"/>
                    </a:lnTo>
                    <a:lnTo>
                      <a:pt x="19" y="301"/>
                    </a:lnTo>
                    <a:lnTo>
                      <a:pt x="0" y="3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96" name="Freeform 471"/>
              <p:cNvSpPr>
                <a:spLocks/>
              </p:cNvSpPr>
              <p:nvPr/>
            </p:nvSpPr>
            <p:spPr bwMode="auto">
              <a:xfrm>
                <a:off x="2697" y="2396"/>
                <a:ext cx="104" cy="86"/>
              </a:xfrm>
              <a:custGeom>
                <a:avLst/>
                <a:gdLst>
                  <a:gd name="T0" fmla="*/ 11 w 314"/>
                  <a:gd name="T1" fmla="*/ 9 h 258"/>
                  <a:gd name="T2" fmla="*/ 11 w 314"/>
                  <a:gd name="T3" fmla="*/ 9 h 258"/>
                  <a:gd name="T4" fmla="*/ 0 w 314"/>
                  <a:gd name="T5" fmla="*/ 0 h 258"/>
                  <a:gd name="T6" fmla="*/ 0 w 314"/>
                  <a:gd name="T7" fmla="*/ 1 h 258"/>
                  <a:gd name="T8" fmla="*/ 11 w 314"/>
                  <a:gd name="T9" fmla="*/ 9 h 258"/>
                  <a:gd name="T10" fmla="*/ 11 w 314"/>
                  <a:gd name="T11" fmla="*/ 9 h 258"/>
                  <a:gd name="T12" fmla="*/ 11 w 314"/>
                  <a:gd name="T13" fmla="*/ 9 h 258"/>
                  <a:gd name="T14" fmla="*/ 11 w 314"/>
                  <a:gd name="T15" fmla="*/ 10 h 258"/>
                  <a:gd name="T16" fmla="*/ 11 w 314"/>
                  <a:gd name="T17" fmla="*/ 9 h 258"/>
                  <a:gd name="T18" fmla="*/ 11 w 314"/>
                  <a:gd name="T19" fmla="*/ 9 h 2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4"/>
                  <a:gd name="T31" fmla="*/ 0 h 258"/>
                  <a:gd name="T32" fmla="*/ 314 w 314"/>
                  <a:gd name="T33" fmla="*/ 258 h 2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4" h="258">
                    <a:moveTo>
                      <a:pt x="296" y="236"/>
                    </a:moveTo>
                    <a:lnTo>
                      <a:pt x="314" y="236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301" y="253"/>
                    </a:lnTo>
                    <a:lnTo>
                      <a:pt x="314" y="253"/>
                    </a:lnTo>
                    <a:lnTo>
                      <a:pt x="301" y="253"/>
                    </a:lnTo>
                    <a:lnTo>
                      <a:pt x="307" y="258"/>
                    </a:lnTo>
                    <a:lnTo>
                      <a:pt x="314" y="253"/>
                    </a:lnTo>
                    <a:lnTo>
                      <a:pt x="296" y="2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97" name="Freeform 472"/>
              <p:cNvSpPr>
                <a:spLocks/>
              </p:cNvSpPr>
              <p:nvPr/>
            </p:nvSpPr>
            <p:spPr bwMode="auto">
              <a:xfrm>
                <a:off x="2795" y="2386"/>
                <a:ext cx="50" cy="95"/>
              </a:xfrm>
              <a:custGeom>
                <a:avLst/>
                <a:gdLst>
                  <a:gd name="T0" fmla="*/ 5 w 150"/>
                  <a:gd name="T1" fmla="*/ 0 h 283"/>
                  <a:gd name="T2" fmla="*/ 4 w 150"/>
                  <a:gd name="T3" fmla="*/ 2 h 283"/>
                  <a:gd name="T4" fmla="*/ 4 w 150"/>
                  <a:gd name="T5" fmla="*/ 3 h 283"/>
                  <a:gd name="T6" fmla="*/ 4 w 150"/>
                  <a:gd name="T7" fmla="*/ 4 h 283"/>
                  <a:gd name="T8" fmla="*/ 3 w 150"/>
                  <a:gd name="T9" fmla="*/ 6 h 283"/>
                  <a:gd name="T10" fmla="*/ 3 w 150"/>
                  <a:gd name="T11" fmla="*/ 7 h 283"/>
                  <a:gd name="T12" fmla="*/ 2 w 150"/>
                  <a:gd name="T13" fmla="*/ 8 h 283"/>
                  <a:gd name="T14" fmla="*/ 1 w 150"/>
                  <a:gd name="T15" fmla="*/ 9 h 283"/>
                  <a:gd name="T16" fmla="*/ 0 w 150"/>
                  <a:gd name="T17" fmla="*/ 10 h 283"/>
                  <a:gd name="T18" fmla="*/ 1 w 150"/>
                  <a:gd name="T19" fmla="*/ 11 h 283"/>
                  <a:gd name="T20" fmla="*/ 2 w 150"/>
                  <a:gd name="T21" fmla="*/ 10 h 283"/>
                  <a:gd name="T22" fmla="*/ 2 w 150"/>
                  <a:gd name="T23" fmla="*/ 8 h 283"/>
                  <a:gd name="T24" fmla="*/ 3 w 150"/>
                  <a:gd name="T25" fmla="*/ 7 h 283"/>
                  <a:gd name="T26" fmla="*/ 4 w 150"/>
                  <a:gd name="T27" fmla="*/ 6 h 283"/>
                  <a:gd name="T28" fmla="*/ 5 w 150"/>
                  <a:gd name="T29" fmla="*/ 5 h 283"/>
                  <a:gd name="T30" fmla="*/ 5 w 150"/>
                  <a:gd name="T31" fmla="*/ 3 h 283"/>
                  <a:gd name="T32" fmla="*/ 5 w 150"/>
                  <a:gd name="T33" fmla="*/ 2 h 283"/>
                  <a:gd name="T34" fmla="*/ 6 w 150"/>
                  <a:gd name="T35" fmla="*/ 0 h 283"/>
                  <a:gd name="T36" fmla="*/ 5 w 150"/>
                  <a:gd name="T37" fmla="*/ 0 h 2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0"/>
                  <a:gd name="T58" fmla="*/ 0 h 283"/>
                  <a:gd name="T59" fmla="*/ 150 w 150"/>
                  <a:gd name="T60" fmla="*/ 283 h 2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0" h="283">
                    <a:moveTo>
                      <a:pt x="126" y="0"/>
                    </a:moveTo>
                    <a:lnTo>
                      <a:pt x="120" y="42"/>
                    </a:lnTo>
                    <a:lnTo>
                      <a:pt x="114" y="78"/>
                    </a:lnTo>
                    <a:lnTo>
                      <a:pt x="101" y="120"/>
                    </a:lnTo>
                    <a:lnTo>
                      <a:pt x="84" y="151"/>
                    </a:lnTo>
                    <a:lnTo>
                      <a:pt x="71" y="181"/>
                    </a:lnTo>
                    <a:lnTo>
                      <a:pt x="48" y="211"/>
                    </a:lnTo>
                    <a:lnTo>
                      <a:pt x="24" y="234"/>
                    </a:lnTo>
                    <a:lnTo>
                      <a:pt x="0" y="266"/>
                    </a:lnTo>
                    <a:lnTo>
                      <a:pt x="18" y="283"/>
                    </a:lnTo>
                    <a:lnTo>
                      <a:pt x="41" y="253"/>
                    </a:lnTo>
                    <a:lnTo>
                      <a:pt x="66" y="223"/>
                    </a:lnTo>
                    <a:lnTo>
                      <a:pt x="90" y="193"/>
                    </a:lnTo>
                    <a:lnTo>
                      <a:pt x="109" y="163"/>
                    </a:lnTo>
                    <a:lnTo>
                      <a:pt x="126" y="127"/>
                    </a:lnTo>
                    <a:lnTo>
                      <a:pt x="139" y="84"/>
                    </a:lnTo>
                    <a:lnTo>
                      <a:pt x="144" y="48"/>
                    </a:lnTo>
                    <a:lnTo>
                      <a:pt x="150" y="0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98" name="Freeform 473"/>
              <p:cNvSpPr>
                <a:spLocks/>
              </p:cNvSpPr>
              <p:nvPr/>
            </p:nvSpPr>
            <p:spPr bwMode="auto">
              <a:xfrm>
                <a:off x="2795" y="2288"/>
                <a:ext cx="50" cy="98"/>
              </a:xfrm>
              <a:custGeom>
                <a:avLst/>
                <a:gdLst>
                  <a:gd name="T0" fmla="*/ 1 w 150"/>
                  <a:gd name="T1" fmla="*/ 1 h 295"/>
                  <a:gd name="T2" fmla="*/ 0 w 150"/>
                  <a:gd name="T3" fmla="*/ 1 h 295"/>
                  <a:gd name="T4" fmla="*/ 1 w 150"/>
                  <a:gd name="T5" fmla="*/ 2 h 295"/>
                  <a:gd name="T6" fmla="*/ 2 w 150"/>
                  <a:gd name="T7" fmla="*/ 3 h 295"/>
                  <a:gd name="T8" fmla="*/ 3 w 150"/>
                  <a:gd name="T9" fmla="*/ 4 h 295"/>
                  <a:gd name="T10" fmla="*/ 3 w 150"/>
                  <a:gd name="T11" fmla="*/ 6 h 295"/>
                  <a:gd name="T12" fmla="*/ 4 w 150"/>
                  <a:gd name="T13" fmla="*/ 7 h 295"/>
                  <a:gd name="T14" fmla="*/ 4 w 150"/>
                  <a:gd name="T15" fmla="*/ 8 h 295"/>
                  <a:gd name="T16" fmla="*/ 5 w 150"/>
                  <a:gd name="T17" fmla="*/ 9 h 295"/>
                  <a:gd name="T18" fmla="*/ 5 w 150"/>
                  <a:gd name="T19" fmla="*/ 11 h 295"/>
                  <a:gd name="T20" fmla="*/ 6 w 150"/>
                  <a:gd name="T21" fmla="*/ 11 h 295"/>
                  <a:gd name="T22" fmla="*/ 6 w 150"/>
                  <a:gd name="T23" fmla="*/ 9 h 295"/>
                  <a:gd name="T24" fmla="*/ 5 w 150"/>
                  <a:gd name="T25" fmla="*/ 8 h 295"/>
                  <a:gd name="T26" fmla="*/ 5 w 150"/>
                  <a:gd name="T27" fmla="*/ 6 h 295"/>
                  <a:gd name="T28" fmla="*/ 4 w 150"/>
                  <a:gd name="T29" fmla="*/ 5 h 295"/>
                  <a:gd name="T30" fmla="*/ 4 w 150"/>
                  <a:gd name="T31" fmla="*/ 4 h 295"/>
                  <a:gd name="T32" fmla="*/ 3 w 150"/>
                  <a:gd name="T33" fmla="*/ 3 h 295"/>
                  <a:gd name="T34" fmla="*/ 2 w 150"/>
                  <a:gd name="T35" fmla="*/ 1 h 295"/>
                  <a:gd name="T36" fmla="*/ 1 w 150"/>
                  <a:gd name="T37" fmla="*/ 0 h 295"/>
                  <a:gd name="T38" fmla="*/ 0 w 150"/>
                  <a:gd name="T39" fmla="*/ 0 h 295"/>
                  <a:gd name="T40" fmla="*/ 1 w 150"/>
                  <a:gd name="T41" fmla="*/ 0 h 295"/>
                  <a:gd name="T42" fmla="*/ 0 w 150"/>
                  <a:gd name="T43" fmla="*/ 0 h 295"/>
                  <a:gd name="T44" fmla="*/ 0 w 150"/>
                  <a:gd name="T45" fmla="*/ 0 h 295"/>
                  <a:gd name="T46" fmla="*/ 1 w 150"/>
                  <a:gd name="T47" fmla="*/ 1 h 29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295"/>
                  <a:gd name="T74" fmla="*/ 150 w 150"/>
                  <a:gd name="T75" fmla="*/ 295 h 29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295">
                    <a:moveTo>
                      <a:pt x="18" y="30"/>
                    </a:moveTo>
                    <a:lnTo>
                      <a:pt x="0" y="30"/>
                    </a:lnTo>
                    <a:lnTo>
                      <a:pt x="30" y="54"/>
                    </a:lnTo>
                    <a:lnTo>
                      <a:pt x="54" y="84"/>
                    </a:lnTo>
                    <a:lnTo>
                      <a:pt x="78" y="114"/>
                    </a:lnTo>
                    <a:lnTo>
                      <a:pt x="90" y="150"/>
                    </a:lnTo>
                    <a:lnTo>
                      <a:pt x="109" y="180"/>
                    </a:lnTo>
                    <a:lnTo>
                      <a:pt x="120" y="223"/>
                    </a:lnTo>
                    <a:lnTo>
                      <a:pt x="126" y="253"/>
                    </a:lnTo>
                    <a:lnTo>
                      <a:pt x="126" y="295"/>
                    </a:lnTo>
                    <a:lnTo>
                      <a:pt x="150" y="295"/>
                    </a:lnTo>
                    <a:lnTo>
                      <a:pt x="150" y="253"/>
                    </a:lnTo>
                    <a:lnTo>
                      <a:pt x="144" y="217"/>
                    </a:lnTo>
                    <a:lnTo>
                      <a:pt x="133" y="174"/>
                    </a:lnTo>
                    <a:lnTo>
                      <a:pt x="120" y="139"/>
                    </a:lnTo>
                    <a:lnTo>
                      <a:pt x="96" y="103"/>
                    </a:lnTo>
                    <a:lnTo>
                      <a:pt x="71" y="73"/>
                    </a:lnTo>
                    <a:lnTo>
                      <a:pt x="48" y="36"/>
                    </a:lnTo>
                    <a:lnTo>
                      <a:pt x="18" y="13"/>
                    </a:lnTo>
                    <a:lnTo>
                      <a:pt x="0" y="13"/>
                    </a:lnTo>
                    <a:lnTo>
                      <a:pt x="18" y="13"/>
                    </a:lnTo>
                    <a:lnTo>
                      <a:pt x="5" y="0"/>
                    </a:lnTo>
                    <a:lnTo>
                      <a:pt x="0" y="13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99" name="Freeform 474"/>
              <p:cNvSpPr>
                <a:spLocks/>
              </p:cNvSpPr>
              <p:nvPr/>
            </p:nvSpPr>
            <p:spPr bwMode="auto">
              <a:xfrm>
                <a:off x="2703" y="2292"/>
                <a:ext cx="98" cy="104"/>
              </a:xfrm>
              <a:custGeom>
                <a:avLst/>
                <a:gdLst>
                  <a:gd name="T0" fmla="*/ 1 w 296"/>
                  <a:gd name="T1" fmla="*/ 12 h 312"/>
                  <a:gd name="T2" fmla="*/ 11 w 296"/>
                  <a:gd name="T3" fmla="*/ 1 h 312"/>
                  <a:gd name="T4" fmla="*/ 10 w 296"/>
                  <a:gd name="T5" fmla="*/ 0 h 312"/>
                  <a:gd name="T6" fmla="*/ 0 w 296"/>
                  <a:gd name="T7" fmla="*/ 11 h 312"/>
                  <a:gd name="T8" fmla="*/ 1 w 296"/>
                  <a:gd name="T9" fmla="*/ 12 h 3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312"/>
                  <a:gd name="T17" fmla="*/ 296 w 296"/>
                  <a:gd name="T18" fmla="*/ 312 h 3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312">
                    <a:moveTo>
                      <a:pt x="18" y="312"/>
                    </a:moveTo>
                    <a:lnTo>
                      <a:pt x="296" y="17"/>
                    </a:lnTo>
                    <a:lnTo>
                      <a:pt x="278" y="0"/>
                    </a:lnTo>
                    <a:lnTo>
                      <a:pt x="0" y="294"/>
                    </a:lnTo>
                    <a:lnTo>
                      <a:pt x="18" y="3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00" name="Freeform 475"/>
              <p:cNvSpPr>
                <a:spLocks/>
              </p:cNvSpPr>
              <p:nvPr/>
            </p:nvSpPr>
            <p:spPr bwMode="auto">
              <a:xfrm>
                <a:off x="2692" y="2390"/>
                <a:ext cx="17" cy="12"/>
              </a:xfrm>
              <a:custGeom>
                <a:avLst/>
                <a:gdLst>
                  <a:gd name="T0" fmla="*/ 1 w 49"/>
                  <a:gd name="T1" fmla="*/ 1 h 36"/>
                  <a:gd name="T2" fmla="*/ 1 w 49"/>
                  <a:gd name="T3" fmla="*/ 1 h 36"/>
                  <a:gd name="T4" fmla="*/ 2 w 49"/>
                  <a:gd name="T5" fmla="*/ 1 h 36"/>
                  <a:gd name="T6" fmla="*/ 1 w 49"/>
                  <a:gd name="T7" fmla="*/ 0 h 36"/>
                  <a:gd name="T8" fmla="*/ 0 w 49"/>
                  <a:gd name="T9" fmla="*/ 1 h 36"/>
                  <a:gd name="T10" fmla="*/ 1 w 49"/>
                  <a:gd name="T11" fmla="*/ 1 h 36"/>
                  <a:gd name="T12" fmla="*/ 0 w 49"/>
                  <a:gd name="T13" fmla="*/ 1 h 36"/>
                  <a:gd name="T14" fmla="*/ 0 w 49"/>
                  <a:gd name="T15" fmla="*/ 1 h 36"/>
                  <a:gd name="T16" fmla="*/ 1 w 49"/>
                  <a:gd name="T17" fmla="*/ 1 h 36"/>
                  <a:gd name="T18" fmla="*/ 1 w 49"/>
                  <a:gd name="T19" fmla="*/ 1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"/>
                  <a:gd name="T31" fmla="*/ 0 h 36"/>
                  <a:gd name="T32" fmla="*/ 49 w 49"/>
                  <a:gd name="T33" fmla="*/ 36 h 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" h="36">
                    <a:moveTo>
                      <a:pt x="25" y="18"/>
                    </a:moveTo>
                    <a:lnTo>
                      <a:pt x="31" y="36"/>
                    </a:lnTo>
                    <a:lnTo>
                      <a:pt x="49" y="18"/>
                    </a:lnTo>
                    <a:lnTo>
                      <a:pt x="31" y="0"/>
                    </a:lnTo>
                    <a:lnTo>
                      <a:pt x="6" y="18"/>
                    </a:lnTo>
                    <a:lnTo>
                      <a:pt x="13" y="36"/>
                    </a:lnTo>
                    <a:lnTo>
                      <a:pt x="6" y="18"/>
                    </a:lnTo>
                    <a:lnTo>
                      <a:pt x="0" y="25"/>
                    </a:lnTo>
                    <a:lnTo>
                      <a:pt x="13" y="36"/>
                    </a:lnTo>
                    <a:lnTo>
                      <a:pt x="2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01" name="Freeform 476"/>
              <p:cNvSpPr>
                <a:spLocks noEditPoints="1"/>
              </p:cNvSpPr>
              <p:nvPr/>
            </p:nvSpPr>
            <p:spPr bwMode="auto">
              <a:xfrm>
                <a:off x="2552" y="2262"/>
                <a:ext cx="298" cy="279"/>
              </a:xfrm>
              <a:custGeom>
                <a:avLst/>
                <a:gdLst>
                  <a:gd name="T0" fmla="*/ 19 w 893"/>
                  <a:gd name="T1" fmla="*/ 2 h 837"/>
                  <a:gd name="T2" fmla="*/ 25 w 893"/>
                  <a:gd name="T3" fmla="*/ 3 h 837"/>
                  <a:gd name="T4" fmla="*/ 29 w 893"/>
                  <a:gd name="T5" fmla="*/ 6 h 837"/>
                  <a:gd name="T6" fmla="*/ 31 w 893"/>
                  <a:gd name="T7" fmla="*/ 11 h 837"/>
                  <a:gd name="T8" fmla="*/ 31 w 893"/>
                  <a:gd name="T9" fmla="*/ 16 h 837"/>
                  <a:gd name="T10" fmla="*/ 29 w 893"/>
                  <a:gd name="T11" fmla="*/ 21 h 837"/>
                  <a:gd name="T12" fmla="*/ 25 w 893"/>
                  <a:gd name="T13" fmla="*/ 26 h 837"/>
                  <a:gd name="T14" fmla="*/ 19 w 893"/>
                  <a:gd name="T15" fmla="*/ 29 h 837"/>
                  <a:gd name="T16" fmla="*/ 14 w 893"/>
                  <a:gd name="T17" fmla="*/ 29 h 837"/>
                  <a:gd name="T18" fmla="*/ 8 w 893"/>
                  <a:gd name="T19" fmla="*/ 28 h 837"/>
                  <a:gd name="T20" fmla="*/ 4 w 893"/>
                  <a:gd name="T21" fmla="*/ 25 h 837"/>
                  <a:gd name="T22" fmla="*/ 2 w 893"/>
                  <a:gd name="T23" fmla="*/ 20 h 837"/>
                  <a:gd name="T24" fmla="*/ 2 w 893"/>
                  <a:gd name="T25" fmla="*/ 15 h 837"/>
                  <a:gd name="T26" fmla="*/ 4 w 893"/>
                  <a:gd name="T27" fmla="*/ 10 h 837"/>
                  <a:gd name="T28" fmla="*/ 8 w 893"/>
                  <a:gd name="T29" fmla="*/ 5 h 837"/>
                  <a:gd name="T30" fmla="*/ 14 w 893"/>
                  <a:gd name="T31" fmla="*/ 2 h 837"/>
                  <a:gd name="T32" fmla="*/ 17 w 893"/>
                  <a:gd name="T33" fmla="*/ 0 h 837"/>
                  <a:gd name="T34" fmla="*/ 23 w 893"/>
                  <a:gd name="T35" fmla="*/ 0 h 837"/>
                  <a:gd name="T36" fmla="*/ 28 w 893"/>
                  <a:gd name="T37" fmla="*/ 3 h 837"/>
                  <a:gd name="T38" fmla="*/ 32 w 893"/>
                  <a:gd name="T39" fmla="*/ 7 h 837"/>
                  <a:gd name="T40" fmla="*/ 33 w 893"/>
                  <a:gd name="T41" fmla="*/ 13 h 837"/>
                  <a:gd name="T42" fmla="*/ 32 w 893"/>
                  <a:gd name="T43" fmla="*/ 19 h 837"/>
                  <a:gd name="T44" fmla="*/ 28 w 893"/>
                  <a:gd name="T45" fmla="*/ 25 h 837"/>
                  <a:gd name="T46" fmla="*/ 23 w 893"/>
                  <a:gd name="T47" fmla="*/ 29 h 837"/>
                  <a:gd name="T48" fmla="*/ 17 w 893"/>
                  <a:gd name="T49" fmla="*/ 31 h 837"/>
                  <a:gd name="T50" fmla="*/ 10 w 893"/>
                  <a:gd name="T51" fmla="*/ 31 h 837"/>
                  <a:gd name="T52" fmla="*/ 5 w 893"/>
                  <a:gd name="T53" fmla="*/ 28 h 837"/>
                  <a:gd name="T54" fmla="*/ 1 w 893"/>
                  <a:gd name="T55" fmla="*/ 24 h 837"/>
                  <a:gd name="T56" fmla="*/ 0 w 893"/>
                  <a:gd name="T57" fmla="*/ 18 h 837"/>
                  <a:gd name="T58" fmla="*/ 1 w 893"/>
                  <a:gd name="T59" fmla="*/ 12 h 837"/>
                  <a:gd name="T60" fmla="*/ 5 w 893"/>
                  <a:gd name="T61" fmla="*/ 6 h 837"/>
                  <a:gd name="T62" fmla="*/ 10 w 893"/>
                  <a:gd name="T63" fmla="*/ 2 h 837"/>
                  <a:gd name="T64" fmla="*/ 17 w 893"/>
                  <a:gd name="T65" fmla="*/ 0 h 8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3"/>
                  <a:gd name="T100" fmla="*/ 0 h 837"/>
                  <a:gd name="T101" fmla="*/ 893 w 893"/>
                  <a:gd name="T102" fmla="*/ 837 h 8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3" h="837">
                    <a:moveTo>
                      <a:pt x="446" y="49"/>
                    </a:moveTo>
                    <a:lnTo>
                      <a:pt x="525" y="43"/>
                    </a:lnTo>
                    <a:lnTo>
                      <a:pt x="603" y="55"/>
                    </a:lnTo>
                    <a:lnTo>
                      <a:pt x="669" y="79"/>
                    </a:lnTo>
                    <a:lnTo>
                      <a:pt x="730" y="115"/>
                    </a:lnTo>
                    <a:lnTo>
                      <a:pt x="778" y="163"/>
                    </a:lnTo>
                    <a:lnTo>
                      <a:pt x="814" y="218"/>
                    </a:lnTo>
                    <a:lnTo>
                      <a:pt x="839" y="289"/>
                    </a:lnTo>
                    <a:lnTo>
                      <a:pt x="844" y="362"/>
                    </a:lnTo>
                    <a:lnTo>
                      <a:pt x="839" y="434"/>
                    </a:lnTo>
                    <a:lnTo>
                      <a:pt x="814" y="512"/>
                    </a:lnTo>
                    <a:lnTo>
                      <a:pt x="778" y="578"/>
                    </a:lnTo>
                    <a:lnTo>
                      <a:pt x="730" y="640"/>
                    </a:lnTo>
                    <a:lnTo>
                      <a:pt x="669" y="692"/>
                    </a:lnTo>
                    <a:lnTo>
                      <a:pt x="603" y="735"/>
                    </a:lnTo>
                    <a:lnTo>
                      <a:pt x="525" y="771"/>
                    </a:lnTo>
                    <a:lnTo>
                      <a:pt x="446" y="790"/>
                    </a:lnTo>
                    <a:lnTo>
                      <a:pt x="367" y="790"/>
                    </a:lnTo>
                    <a:lnTo>
                      <a:pt x="290" y="784"/>
                    </a:lnTo>
                    <a:lnTo>
                      <a:pt x="222" y="760"/>
                    </a:lnTo>
                    <a:lnTo>
                      <a:pt x="162" y="723"/>
                    </a:lnTo>
                    <a:lnTo>
                      <a:pt x="115" y="675"/>
                    </a:lnTo>
                    <a:lnTo>
                      <a:pt x="77" y="615"/>
                    </a:lnTo>
                    <a:lnTo>
                      <a:pt x="55" y="548"/>
                    </a:lnTo>
                    <a:lnTo>
                      <a:pt x="47" y="476"/>
                    </a:lnTo>
                    <a:lnTo>
                      <a:pt x="55" y="398"/>
                    </a:lnTo>
                    <a:lnTo>
                      <a:pt x="77" y="326"/>
                    </a:lnTo>
                    <a:lnTo>
                      <a:pt x="115" y="259"/>
                    </a:lnTo>
                    <a:lnTo>
                      <a:pt x="162" y="199"/>
                    </a:lnTo>
                    <a:lnTo>
                      <a:pt x="222" y="145"/>
                    </a:lnTo>
                    <a:lnTo>
                      <a:pt x="290" y="103"/>
                    </a:lnTo>
                    <a:lnTo>
                      <a:pt x="367" y="67"/>
                    </a:lnTo>
                    <a:lnTo>
                      <a:pt x="446" y="49"/>
                    </a:lnTo>
                    <a:close/>
                    <a:moveTo>
                      <a:pt x="446" y="7"/>
                    </a:moveTo>
                    <a:lnTo>
                      <a:pt x="536" y="0"/>
                    </a:lnTo>
                    <a:lnTo>
                      <a:pt x="615" y="13"/>
                    </a:lnTo>
                    <a:lnTo>
                      <a:pt x="694" y="37"/>
                    </a:lnTo>
                    <a:lnTo>
                      <a:pt x="760" y="79"/>
                    </a:lnTo>
                    <a:lnTo>
                      <a:pt x="814" y="133"/>
                    </a:lnTo>
                    <a:lnTo>
                      <a:pt x="856" y="199"/>
                    </a:lnTo>
                    <a:lnTo>
                      <a:pt x="880" y="272"/>
                    </a:lnTo>
                    <a:lnTo>
                      <a:pt x="893" y="356"/>
                    </a:lnTo>
                    <a:lnTo>
                      <a:pt x="880" y="434"/>
                    </a:lnTo>
                    <a:lnTo>
                      <a:pt x="856" y="518"/>
                    </a:lnTo>
                    <a:lnTo>
                      <a:pt x="814" y="597"/>
                    </a:lnTo>
                    <a:lnTo>
                      <a:pt x="760" y="662"/>
                    </a:lnTo>
                    <a:lnTo>
                      <a:pt x="694" y="723"/>
                    </a:lnTo>
                    <a:lnTo>
                      <a:pt x="615" y="771"/>
                    </a:lnTo>
                    <a:lnTo>
                      <a:pt x="536" y="807"/>
                    </a:lnTo>
                    <a:lnTo>
                      <a:pt x="446" y="831"/>
                    </a:lnTo>
                    <a:lnTo>
                      <a:pt x="356" y="837"/>
                    </a:lnTo>
                    <a:lnTo>
                      <a:pt x="277" y="825"/>
                    </a:lnTo>
                    <a:lnTo>
                      <a:pt x="199" y="795"/>
                    </a:lnTo>
                    <a:lnTo>
                      <a:pt x="132" y="760"/>
                    </a:lnTo>
                    <a:lnTo>
                      <a:pt x="77" y="705"/>
                    </a:lnTo>
                    <a:lnTo>
                      <a:pt x="36" y="640"/>
                    </a:lnTo>
                    <a:lnTo>
                      <a:pt x="12" y="567"/>
                    </a:lnTo>
                    <a:lnTo>
                      <a:pt x="0" y="482"/>
                    </a:lnTo>
                    <a:lnTo>
                      <a:pt x="12" y="398"/>
                    </a:lnTo>
                    <a:lnTo>
                      <a:pt x="36" y="319"/>
                    </a:lnTo>
                    <a:lnTo>
                      <a:pt x="77" y="242"/>
                    </a:lnTo>
                    <a:lnTo>
                      <a:pt x="132" y="169"/>
                    </a:lnTo>
                    <a:lnTo>
                      <a:pt x="199" y="115"/>
                    </a:lnTo>
                    <a:lnTo>
                      <a:pt x="277" y="60"/>
                    </a:lnTo>
                    <a:lnTo>
                      <a:pt x="356" y="25"/>
                    </a:lnTo>
                    <a:lnTo>
                      <a:pt x="446" y="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02" name="Freeform 477"/>
              <p:cNvSpPr>
                <a:spLocks/>
              </p:cNvSpPr>
              <p:nvPr/>
            </p:nvSpPr>
            <p:spPr bwMode="auto">
              <a:xfrm>
                <a:off x="2699" y="2272"/>
                <a:ext cx="138" cy="110"/>
              </a:xfrm>
              <a:custGeom>
                <a:avLst/>
                <a:gdLst>
                  <a:gd name="T0" fmla="*/ 15 w 416"/>
                  <a:gd name="T1" fmla="*/ 12 h 332"/>
                  <a:gd name="T2" fmla="*/ 15 w 416"/>
                  <a:gd name="T3" fmla="*/ 9 h 332"/>
                  <a:gd name="T4" fmla="*/ 14 w 416"/>
                  <a:gd name="T5" fmla="*/ 7 h 332"/>
                  <a:gd name="T6" fmla="*/ 13 w 416"/>
                  <a:gd name="T7" fmla="*/ 5 h 332"/>
                  <a:gd name="T8" fmla="*/ 11 w 416"/>
                  <a:gd name="T9" fmla="*/ 3 h 332"/>
                  <a:gd name="T10" fmla="*/ 9 w 416"/>
                  <a:gd name="T11" fmla="*/ 1 h 332"/>
                  <a:gd name="T12" fmla="*/ 6 w 416"/>
                  <a:gd name="T13" fmla="*/ 0 h 332"/>
                  <a:gd name="T14" fmla="*/ 3 w 416"/>
                  <a:gd name="T15" fmla="*/ 0 h 332"/>
                  <a:gd name="T16" fmla="*/ 0 w 416"/>
                  <a:gd name="T17" fmla="*/ 0 h 332"/>
                  <a:gd name="T18" fmla="*/ 0 w 416"/>
                  <a:gd name="T19" fmla="*/ 1 h 332"/>
                  <a:gd name="T20" fmla="*/ 3 w 416"/>
                  <a:gd name="T21" fmla="*/ 1 h 332"/>
                  <a:gd name="T22" fmla="*/ 6 w 416"/>
                  <a:gd name="T23" fmla="*/ 1 h 332"/>
                  <a:gd name="T24" fmla="*/ 8 w 416"/>
                  <a:gd name="T25" fmla="*/ 2 h 332"/>
                  <a:gd name="T26" fmla="*/ 10 w 416"/>
                  <a:gd name="T27" fmla="*/ 4 h 332"/>
                  <a:gd name="T28" fmla="*/ 12 w 416"/>
                  <a:gd name="T29" fmla="*/ 5 h 332"/>
                  <a:gd name="T30" fmla="*/ 13 w 416"/>
                  <a:gd name="T31" fmla="*/ 7 h 332"/>
                  <a:gd name="T32" fmla="*/ 14 w 416"/>
                  <a:gd name="T33" fmla="*/ 9 h 332"/>
                  <a:gd name="T34" fmla="*/ 14 w 416"/>
                  <a:gd name="T35" fmla="*/ 12 h 332"/>
                  <a:gd name="T36" fmla="*/ 15 w 416"/>
                  <a:gd name="T37" fmla="*/ 12 h 3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16"/>
                  <a:gd name="T58" fmla="*/ 0 h 332"/>
                  <a:gd name="T59" fmla="*/ 416 w 416"/>
                  <a:gd name="T60" fmla="*/ 332 h 3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16" h="332">
                    <a:moveTo>
                      <a:pt x="416" y="332"/>
                    </a:moveTo>
                    <a:lnTo>
                      <a:pt x="410" y="253"/>
                    </a:lnTo>
                    <a:lnTo>
                      <a:pt x="386" y="182"/>
                    </a:lnTo>
                    <a:lnTo>
                      <a:pt x="344" y="128"/>
                    </a:lnTo>
                    <a:lnTo>
                      <a:pt x="295" y="79"/>
                    </a:lnTo>
                    <a:lnTo>
                      <a:pt x="235" y="37"/>
                    </a:lnTo>
                    <a:lnTo>
                      <a:pt x="163" y="13"/>
                    </a:lnTo>
                    <a:lnTo>
                      <a:pt x="85" y="0"/>
                    </a:lnTo>
                    <a:lnTo>
                      <a:pt x="0" y="7"/>
                    </a:lnTo>
                    <a:lnTo>
                      <a:pt x="12" y="30"/>
                    </a:lnTo>
                    <a:lnTo>
                      <a:pt x="85" y="25"/>
                    </a:lnTo>
                    <a:lnTo>
                      <a:pt x="156" y="37"/>
                    </a:lnTo>
                    <a:lnTo>
                      <a:pt x="224" y="62"/>
                    </a:lnTo>
                    <a:lnTo>
                      <a:pt x="284" y="97"/>
                    </a:lnTo>
                    <a:lnTo>
                      <a:pt x="325" y="145"/>
                    </a:lnTo>
                    <a:lnTo>
                      <a:pt x="361" y="193"/>
                    </a:lnTo>
                    <a:lnTo>
                      <a:pt x="380" y="259"/>
                    </a:lnTo>
                    <a:lnTo>
                      <a:pt x="391" y="332"/>
                    </a:lnTo>
                    <a:lnTo>
                      <a:pt x="416" y="3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03" name="Freeform 478"/>
              <p:cNvSpPr>
                <a:spLocks/>
              </p:cNvSpPr>
              <p:nvPr/>
            </p:nvSpPr>
            <p:spPr bwMode="auto">
              <a:xfrm>
                <a:off x="2699" y="2382"/>
                <a:ext cx="138" cy="147"/>
              </a:xfrm>
              <a:custGeom>
                <a:avLst/>
                <a:gdLst>
                  <a:gd name="T0" fmla="*/ 0 w 416"/>
                  <a:gd name="T1" fmla="*/ 16 h 439"/>
                  <a:gd name="T2" fmla="*/ 3 w 416"/>
                  <a:gd name="T3" fmla="*/ 16 h 439"/>
                  <a:gd name="T4" fmla="*/ 6 w 416"/>
                  <a:gd name="T5" fmla="*/ 14 h 439"/>
                  <a:gd name="T6" fmla="*/ 9 w 416"/>
                  <a:gd name="T7" fmla="*/ 13 h 439"/>
                  <a:gd name="T8" fmla="*/ 11 w 416"/>
                  <a:gd name="T9" fmla="*/ 11 h 439"/>
                  <a:gd name="T10" fmla="*/ 13 w 416"/>
                  <a:gd name="T11" fmla="*/ 8 h 439"/>
                  <a:gd name="T12" fmla="*/ 14 w 416"/>
                  <a:gd name="T13" fmla="*/ 6 h 439"/>
                  <a:gd name="T14" fmla="*/ 15 w 416"/>
                  <a:gd name="T15" fmla="*/ 3 h 439"/>
                  <a:gd name="T16" fmla="*/ 15 w 416"/>
                  <a:gd name="T17" fmla="*/ 0 h 439"/>
                  <a:gd name="T18" fmla="*/ 14 w 416"/>
                  <a:gd name="T19" fmla="*/ 0 h 439"/>
                  <a:gd name="T20" fmla="*/ 14 w 416"/>
                  <a:gd name="T21" fmla="*/ 3 h 439"/>
                  <a:gd name="T22" fmla="*/ 13 w 416"/>
                  <a:gd name="T23" fmla="*/ 5 h 439"/>
                  <a:gd name="T24" fmla="*/ 12 w 416"/>
                  <a:gd name="T25" fmla="*/ 8 h 439"/>
                  <a:gd name="T26" fmla="*/ 10 w 416"/>
                  <a:gd name="T27" fmla="*/ 10 h 439"/>
                  <a:gd name="T28" fmla="*/ 8 w 416"/>
                  <a:gd name="T29" fmla="*/ 12 h 439"/>
                  <a:gd name="T30" fmla="*/ 6 w 416"/>
                  <a:gd name="T31" fmla="*/ 14 h 439"/>
                  <a:gd name="T32" fmla="*/ 3 w 416"/>
                  <a:gd name="T33" fmla="*/ 15 h 439"/>
                  <a:gd name="T34" fmla="*/ 0 w 416"/>
                  <a:gd name="T35" fmla="*/ 16 h 439"/>
                  <a:gd name="T36" fmla="*/ 0 w 416"/>
                  <a:gd name="T37" fmla="*/ 16 h 4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16"/>
                  <a:gd name="T58" fmla="*/ 0 h 439"/>
                  <a:gd name="T59" fmla="*/ 416 w 416"/>
                  <a:gd name="T60" fmla="*/ 439 h 4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16" h="439">
                    <a:moveTo>
                      <a:pt x="12" y="439"/>
                    </a:moveTo>
                    <a:lnTo>
                      <a:pt x="90" y="422"/>
                    </a:lnTo>
                    <a:lnTo>
                      <a:pt x="169" y="385"/>
                    </a:lnTo>
                    <a:lnTo>
                      <a:pt x="235" y="343"/>
                    </a:lnTo>
                    <a:lnTo>
                      <a:pt x="295" y="283"/>
                    </a:lnTo>
                    <a:lnTo>
                      <a:pt x="344" y="223"/>
                    </a:lnTo>
                    <a:lnTo>
                      <a:pt x="386" y="156"/>
                    </a:lnTo>
                    <a:lnTo>
                      <a:pt x="410" y="79"/>
                    </a:lnTo>
                    <a:lnTo>
                      <a:pt x="416" y="0"/>
                    </a:lnTo>
                    <a:lnTo>
                      <a:pt x="391" y="0"/>
                    </a:lnTo>
                    <a:lnTo>
                      <a:pt x="380" y="72"/>
                    </a:lnTo>
                    <a:lnTo>
                      <a:pt x="361" y="145"/>
                    </a:lnTo>
                    <a:lnTo>
                      <a:pt x="325" y="210"/>
                    </a:lnTo>
                    <a:lnTo>
                      <a:pt x="278" y="265"/>
                    </a:lnTo>
                    <a:lnTo>
                      <a:pt x="224" y="325"/>
                    </a:lnTo>
                    <a:lnTo>
                      <a:pt x="156" y="361"/>
                    </a:lnTo>
                    <a:lnTo>
                      <a:pt x="85" y="398"/>
                    </a:lnTo>
                    <a:lnTo>
                      <a:pt x="0" y="415"/>
                    </a:lnTo>
                    <a:lnTo>
                      <a:pt x="12" y="4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04" name="Freeform 479"/>
              <p:cNvSpPr>
                <a:spLocks/>
              </p:cNvSpPr>
              <p:nvPr/>
            </p:nvSpPr>
            <p:spPr bwMode="auto">
              <a:xfrm>
                <a:off x="2564" y="2420"/>
                <a:ext cx="139" cy="109"/>
              </a:xfrm>
              <a:custGeom>
                <a:avLst/>
                <a:gdLst>
                  <a:gd name="T0" fmla="*/ 0 w 416"/>
                  <a:gd name="T1" fmla="*/ 0 h 325"/>
                  <a:gd name="T2" fmla="*/ 0 w 416"/>
                  <a:gd name="T3" fmla="*/ 3 h 325"/>
                  <a:gd name="T4" fmla="*/ 1 w 416"/>
                  <a:gd name="T5" fmla="*/ 5 h 325"/>
                  <a:gd name="T6" fmla="*/ 3 w 416"/>
                  <a:gd name="T7" fmla="*/ 8 h 325"/>
                  <a:gd name="T8" fmla="*/ 4 w 416"/>
                  <a:gd name="T9" fmla="*/ 10 h 325"/>
                  <a:gd name="T10" fmla="*/ 7 w 416"/>
                  <a:gd name="T11" fmla="*/ 11 h 325"/>
                  <a:gd name="T12" fmla="*/ 9 w 416"/>
                  <a:gd name="T13" fmla="*/ 12 h 325"/>
                  <a:gd name="T14" fmla="*/ 12 w 416"/>
                  <a:gd name="T15" fmla="*/ 12 h 325"/>
                  <a:gd name="T16" fmla="*/ 15 w 416"/>
                  <a:gd name="T17" fmla="*/ 12 h 325"/>
                  <a:gd name="T18" fmla="*/ 15 w 416"/>
                  <a:gd name="T19" fmla="*/ 11 h 325"/>
                  <a:gd name="T20" fmla="*/ 12 w 416"/>
                  <a:gd name="T21" fmla="*/ 11 h 325"/>
                  <a:gd name="T22" fmla="*/ 10 w 416"/>
                  <a:gd name="T23" fmla="*/ 11 h 325"/>
                  <a:gd name="T24" fmla="*/ 7 w 416"/>
                  <a:gd name="T25" fmla="*/ 10 h 325"/>
                  <a:gd name="T26" fmla="*/ 5 w 416"/>
                  <a:gd name="T27" fmla="*/ 9 h 325"/>
                  <a:gd name="T28" fmla="*/ 3 w 416"/>
                  <a:gd name="T29" fmla="*/ 7 h 325"/>
                  <a:gd name="T30" fmla="*/ 2 w 416"/>
                  <a:gd name="T31" fmla="*/ 5 h 325"/>
                  <a:gd name="T32" fmla="*/ 1 w 416"/>
                  <a:gd name="T33" fmla="*/ 3 h 325"/>
                  <a:gd name="T34" fmla="*/ 1 w 416"/>
                  <a:gd name="T35" fmla="*/ 0 h 325"/>
                  <a:gd name="T36" fmla="*/ 0 w 416"/>
                  <a:gd name="T37" fmla="*/ 0 h 3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16"/>
                  <a:gd name="T58" fmla="*/ 0 h 325"/>
                  <a:gd name="T59" fmla="*/ 416 w 416"/>
                  <a:gd name="T60" fmla="*/ 325 h 3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16" h="325">
                    <a:moveTo>
                      <a:pt x="0" y="0"/>
                    </a:moveTo>
                    <a:lnTo>
                      <a:pt x="6" y="79"/>
                    </a:lnTo>
                    <a:lnTo>
                      <a:pt x="30" y="145"/>
                    </a:lnTo>
                    <a:lnTo>
                      <a:pt x="72" y="205"/>
                    </a:lnTo>
                    <a:lnTo>
                      <a:pt x="120" y="254"/>
                    </a:lnTo>
                    <a:lnTo>
                      <a:pt x="180" y="295"/>
                    </a:lnTo>
                    <a:lnTo>
                      <a:pt x="254" y="319"/>
                    </a:lnTo>
                    <a:lnTo>
                      <a:pt x="331" y="325"/>
                    </a:lnTo>
                    <a:lnTo>
                      <a:pt x="416" y="325"/>
                    </a:lnTo>
                    <a:lnTo>
                      <a:pt x="404" y="301"/>
                    </a:lnTo>
                    <a:lnTo>
                      <a:pt x="331" y="301"/>
                    </a:lnTo>
                    <a:lnTo>
                      <a:pt x="259" y="295"/>
                    </a:lnTo>
                    <a:lnTo>
                      <a:pt x="193" y="271"/>
                    </a:lnTo>
                    <a:lnTo>
                      <a:pt x="133" y="235"/>
                    </a:lnTo>
                    <a:lnTo>
                      <a:pt x="90" y="186"/>
                    </a:lnTo>
                    <a:lnTo>
                      <a:pt x="54" y="132"/>
                    </a:lnTo>
                    <a:lnTo>
                      <a:pt x="36" y="72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05" name="Freeform 480"/>
              <p:cNvSpPr>
                <a:spLocks/>
              </p:cNvSpPr>
              <p:nvPr/>
            </p:nvSpPr>
            <p:spPr bwMode="auto">
              <a:xfrm>
                <a:off x="2564" y="2274"/>
                <a:ext cx="139" cy="146"/>
              </a:xfrm>
              <a:custGeom>
                <a:avLst/>
                <a:gdLst>
                  <a:gd name="T0" fmla="*/ 15 w 416"/>
                  <a:gd name="T1" fmla="*/ 0 h 439"/>
                  <a:gd name="T2" fmla="*/ 12 w 416"/>
                  <a:gd name="T3" fmla="*/ 1 h 439"/>
                  <a:gd name="T4" fmla="*/ 9 w 416"/>
                  <a:gd name="T5" fmla="*/ 2 h 439"/>
                  <a:gd name="T6" fmla="*/ 7 w 416"/>
                  <a:gd name="T7" fmla="*/ 4 h 439"/>
                  <a:gd name="T8" fmla="*/ 4 w 416"/>
                  <a:gd name="T9" fmla="*/ 6 h 439"/>
                  <a:gd name="T10" fmla="*/ 3 w 416"/>
                  <a:gd name="T11" fmla="*/ 8 h 439"/>
                  <a:gd name="T12" fmla="*/ 1 w 416"/>
                  <a:gd name="T13" fmla="*/ 10 h 439"/>
                  <a:gd name="T14" fmla="*/ 0 w 416"/>
                  <a:gd name="T15" fmla="*/ 13 h 439"/>
                  <a:gd name="T16" fmla="*/ 0 w 416"/>
                  <a:gd name="T17" fmla="*/ 16 h 439"/>
                  <a:gd name="T18" fmla="*/ 1 w 416"/>
                  <a:gd name="T19" fmla="*/ 16 h 439"/>
                  <a:gd name="T20" fmla="*/ 1 w 416"/>
                  <a:gd name="T21" fmla="*/ 14 h 439"/>
                  <a:gd name="T22" fmla="*/ 2 w 416"/>
                  <a:gd name="T23" fmla="*/ 11 h 439"/>
                  <a:gd name="T24" fmla="*/ 3 w 416"/>
                  <a:gd name="T25" fmla="*/ 8 h 439"/>
                  <a:gd name="T26" fmla="*/ 5 w 416"/>
                  <a:gd name="T27" fmla="*/ 6 h 439"/>
                  <a:gd name="T28" fmla="*/ 7 w 416"/>
                  <a:gd name="T29" fmla="*/ 4 h 439"/>
                  <a:gd name="T30" fmla="*/ 10 w 416"/>
                  <a:gd name="T31" fmla="*/ 3 h 439"/>
                  <a:gd name="T32" fmla="*/ 12 w 416"/>
                  <a:gd name="T33" fmla="*/ 2 h 439"/>
                  <a:gd name="T34" fmla="*/ 15 w 416"/>
                  <a:gd name="T35" fmla="*/ 1 h 439"/>
                  <a:gd name="T36" fmla="*/ 15 w 416"/>
                  <a:gd name="T37" fmla="*/ 0 h 4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16"/>
                  <a:gd name="T58" fmla="*/ 0 h 439"/>
                  <a:gd name="T59" fmla="*/ 416 w 416"/>
                  <a:gd name="T60" fmla="*/ 439 h 4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16" h="439">
                    <a:moveTo>
                      <a:pt x="404" y="0"/>
                    </a:moveTo>
                    <a:lnTo>
                      <a:pt x="325" y="18"/>
                    </a:lnTo>
                    <a:lnTo>
                      <a:pt x="246" y="55"/>
                    </a:lnTo>
                    <a:lnTo>
                      <a:pt x="180" y="96"/>
                    </a:lnTo>
                    <a:lnTo>
                      <a:pt x="120" y="151"/>
                    </a:lnTo>
                    <a:lnTo>
                      <a:pt x="72" y="216"/>
                    </a:lnTo>
                    <a:lnTo>
                      <a:pt x="30" y="282"/>
                    </a:lnTo>
                    <a:lnTo>
                      <a:pt x="6" y="361"/>
                    </a:lnTo>
                    <a:lnTo>
                      <a:pt x="0" y="439"/>
                    </a:lnTo>
                    <a:lnTo>
                      <a:pt x="24" y="439"/>
                    </a:lnTo>
                    <a:lnTo>
                      <a:pt x="36" y="367"/>
                    </a:lnTo>
                    <a:lnTo>
                      <a:pt x="54" y="295"/>
                    </a:lnTo>
                    <a:lnTo>
                      <a:pt x="90" y="229"/>
                    </a:lnTo>
                    <a:lnTo>
                      <a:pt x="139" y="168"/>
                    </a:lnTo>
                    <a:lnTo>
                      <a:pt x="193" y="115"/>
                    </a:lnTo>
                    <a:lnTo>
                      <a:pt x="259" y="78"/>
                    </a:lnTo>
                    <a:lnTo>
                      <a:pt x="331" y="42"/>
                    </a:lnTo>
                    <a:lnTo>
                      <a:pt x="416" y="23"/>
                    </a:ln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06" name="Freeform 481"/>
              <p:cNvSpPr>
                <a:spLocks/>
              </p:cNvSpPr>
              <p:nvPr/>
            </p:nvSpPr>
            <p:spPr bwMode="auto">
              <a:xfrm>
                <a:off x="2699" y="2258"/>
                <a:ext cx="154" cy="122"/>
              </a:xfrm>
              <a:custGeom>
                <a:avLst/>
                <a:gdLst>
                  <a:gd name="T0" fmla="*/ 17 w 464"/>
                  <a:gd name="T1" fmla="*/ 14 h 367"/>
                  <a:gd name="T2" fmla="*/ 17 w 464"/>
                  <a:gd name="T3" fmla="*/ 10 h 367"/>
                  <a:gd name="T4" fmla="*/ 16 w 464"/>
                  <a:gd name="T5" fmla="*/ 8 h 367"/>
                  <a:gd name="T6" fmla="*/ 14 w 464"/>
                  <a:gd name="T7" fmla="*/ 5 h 367"/>
                  <a:gd name="T8" fmla="*/ 12 w 464"/>
                  <a:gd name="T9" fmla="*/ 3 h 367"/>
                  <a:gd name="T10" fmla="*/ 10 w 464"/>
                  <a:gd name="T11" fmla="*/ 1 h 367"/>
                  <a:gd name="T12" fmla="*/ 7 w 464"/>
                  <a:gd name="T13" fmla="*/ 0 h 367"/>
                  <a:gd name="T14" fmla="*/ 4 w 464"/>
                  <a:gd name="T15" fmla="*/ 0 h 367"/>
                  <a:gd name="T16" fmla="*/ 0 w 464"/>
                  <a:gd name="T17" fmla="*/ 0 h 367"/>
                  <a:gd name="T18" fmla="*/ 0 w 464"/>
                  <a:gd name="T19" fmla="*/ 1 h 367"/>
                  <a:gd name="T20" fmla="*/ 4 w 464"/>
                  <a:gd name="T21" fmla="*/ 1 h 367"/>
                  <a:gd name="T22" fmla="*/ 6 w 464"/>
                  <a:gd name="T23" fmla="*/ 1 h 367"/>
                  <a:gd name="T24" fmla="*/ 9 w 464"/>
                  <a:gd name="T25" fmla="*/ 2 h 367"/>
                  <a:gd name="T26" fmla="*/ 12 w 464"/>
                  <a:gd name="T27" fmla="*/ 4 h 367"/>
                  <a:gd name="T28" fmla="*/ 13 w 464"/>
                  <a:gd name="T29" fmla="*/ 6 h 367"/>
                  <a:gd name="T30" fmla="*/ 15 w 464"/>
                  <a:gd name="T31" fmla="*/ 8 h 367"/>
                  <a:gd name="T32" fmla="*/ 16 w 464"/>
                  <a:gd name="T33" fmla="*/ 11 h 367"/>
                  <a:gd name="T34" fmla="*/ 16 w 464"/>
                  <a:gd name="T35" fmla="*/ 14 h 367"/>
                  <a:gd name="T36" fmla="*/ 17 w 464"/>
                  <a:gd name="T37" fmla="*/ 14 h 36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4"/>
                  <a:gd name="T58" fmla="*/ 0 h 367"/>
                  <a:gd name="T59" fmla="*/ 464 w 464"/>
                  <a:gd name="T60" fmla="*/ 367 h 36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4" h="367">
                    <a:moveTo>
                      <a:pt x="464" y="367"/>
                    </a:moveTo>
                    <a:lnTo>
                      <a:pt x="453" y="283"/>
                    </a:lnTo>
                    <a:lnTo>
                      <a:pt x="429" y="204"/>
                    </a:lnTo>
                    <a:lnTo>
                      <a:pt x="380" y="138"/>
                    </a:lnTo>
                    <a:lnTo>
                      <a:pt x="325" y="78"/>
                    </a:lnTo>
                    <a:lnTo>
                      <a:pt x="260" y="36"/>
                    </a:lnTo>
                    <a:lnTo>
                      <a:pt x="181" y="11"/>
                    </a:lnTo>
                    <a:lnTo>
                      <a:pt x="96" y="0"/>
                    </a:lnTo>
                    <a:lnTo>
                      <a:pt x="0" y="5"/>
                    </a:lnTo>
                    <a:lnTo>
                      <a:pt x="12" y="30"/>
                    </a:lnTo>
                    <a:lnTo>
                      <a:pt x="96" y="24"/>
                    </a:lnTo>
                    <a:lnTo>
                      <a:pt x="175" y="36"/>
                    </a:lnTo>
                    <a:lnTo>
                      <a:pt x="247" y="60"/>
                    </a:lnTo>
                    <a:lnTo>
                      <a:pt x="314" y="103"/>
                    </a:lnTo>
                    <a:lnTo>
                      <a:pt x="361" y="150"/>
                    </a:lnTo>
                    <a:lnTo>
                      <a:pt x="404" y="216"/>
                    </a:lnTo>
                    <a:lnTo>
                      <a:pt x="429" y="289"/>
                    </a:lnTo>
                    <a:lnTo>
                      <a:pt x="440" y="367"/>
                    </a:lnTo>
                    <a:lnTo>
                      <a:pt x="464" y="3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07" name="Freeform 482"/>
              <p:cNvSpPr>
                <a:spLocks/>
              </p:cNvSpPr>
              <p:nvPr/>
            </p:nvSpPr>
            <p:spPr bwMode="auto">
              <a:xfrm>
                <a:off x="2699" y="2380"/>
                <a:ext cx="154" cy="163"/>
              </a:xfrm>
              <a:custGeom>
                <a:avLst/>
                <a:gdLst>
                  <a:gd name="T0" fmla="*/ 0 w 464"/>
                  <a:gd name="T1" fmla="*/ 18 h 488"/>
                  <a:gd name="T2" fmla="*/ 4 w 464"/>
                  <a:gd name="T3" fmla="*/ 17 h 488"/>
                  <a:gd name="T4" fmla="*/ 7 w 464"/>
                  <a:gd name="T5" fmla="*/ 16 h 488"/>
                  <a:gd name="T6" fmla="*/ 10 w 464"/>
                  <a:gd name="T7" fmla="*/ 14 h 488"/>
                  <a:gd name="T8" fmla="*/ 12 w 464"/>
                  <a:gd name="T9" fmla="*/ 12 h 488"/>
                  <a:gd name="T10" fmla="*/ 14 w 464"/>
                  <a:gd name="T11" fmla="*/ 9 h 488"/>
                  <a:gd name="T12" fmla="*/ 16 w 464"/>
                  <a:gd name="T13" fmla="*/ 6 h 488"/>
                  <a:gd name="T14" fmla="*/ 17 w 464"/>
                  <a:gd name="T15" fmla="*/ 3 h 488"/>
                  <a:gd name="T16" fmla="*/ 17 w 464"/>
                  <a:gd name="T17" fmla="*/ 0 h 488"/>
                  <a:gd name="T18" fmla="*/ 16 w 464"/>
                  <a:gd name="T19" fmla="*/ 0 h 488"/>
                  <a:gd name="T20" fmla="*/ 16 w 464"/>
                  <a:gd name="T21" fmla="*/ 3 h 488"/>
                  <a:gd name="T22" fmla="*/ 15 w 464"/>
                  <a:gd name="T23" fmla="*/ 6 h 488"/>
                  <a:gd name="T24" fmla="*/ 13 w 464"/>
                  <a:gd name="T25" fmla="*/ 9 h 488"/>
                  <a:gd name="T26" fmla="*/ 12 w 464"/>
                  <a:gd name="T27" fmla="*/ 11 h 488"/>
                  <a:gd name="T28" fmla="*/ 9 w 464"/>
                  <a:gd name="T29" fmla="*/ 13 h 488"/>
                  <a:gd name="T30" fmla="*/ 6 w 464"/>
                  <a:gd name="T31" fmla="*/ 15 h 488"/>
                  <a:gd name="T32" fmla="*/ 3 w 464"/>
                  <a:gd name="T33" fmla="*/ 16 h 488"/>
                  <a:gd name="T34" fmla="*/ 0 w 464"/>
                  <a:gd name="T35" fmla="*/ 17 h 488"/>
                  <a:gd name="T36" fmla="*/ 0 w 464"/>
                  <a:gd name="T37" fmla="*/ 18 h 4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4"/>
                  <a:gd name="T58" fmla="*/ 0 h 488"/>
                  <a:gd name="T59" fmla="*/ 464 w 464"/>
                  <a:gd name="T60" fmla="*/ 488 h 48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4" h="488">
                    <a:moveTo>
                      <a:pt x="12" y="488"/>
                    </a:moveTo>
                    <a:lnTo>
                      <a:pt x="96" y="464"/>
                    </a:lnTo>
                    <a:lnTo>
                      <a:pt x="181" y="428"/>
                    </a:lnTo>
                    <a:lnTo>
                      <a:pt x="260" y="379"/>
                    </a:lnTo>
                    <a:lnTo>
                      <a:pt x="331" y="319"/>
                    </a:lnTo>
                    <a:lnTo>
                      <a:pt x="380" y="246"/>
                    </a:lnTo>
                    <a:lnTo>
                      <a:pt x="429" y="169"/>
                    </a:lnTo>
                    <a:lnTo>
                      <a:pt x="453" y="85"/>
                    </a:lnTo>
                    <a:lnTo>
                      <a:pt x="464" y="0"/>
                    </a:lnTo>
                    <a:lnTo>
                      <a:pt x="440" y="0"/>
                    </a:lnTo>
                    <a:lnTo>
                      <a:pt x="429" y="78"/>
                    </a:lnTo>
                    <a:lnTo>
                      <a:pt x="404" y="156"/>
                    </a:lnTo>
                    <a:lnTo>
                      <a:pt x="361" y="235"/>
                    </a:lnTo>
                    <a:lnTo>
                      <a:pt x="314" y="295"/>
                    </a:lnTo>
                    <a:lnTo>
                      <a:pt x="247" y="361"/>
                    </a:lnTo>
                    <a:lnTo>
                      <a:pt x="169" y="404"/>
                    </a:lnTo>
                    <a:lnTo>
                      <a:pt x="90" y="439"/>
                    </a:lnTo>
                    <a:lnTo>
                      <a:pt x="0" y="464"/>
                    </a:lnTo>
                    <a:lnTo>
                      <a:pt x="12" y="4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08" name="Freeform 483"/>
              <p:cNvSpPr>
                <a:spLocks/>
              </p:cNvSpPr>
              <p:nvPr/>
            </p:nvSpPr>
            <p:spPr bwMode="auto">
              <a:xfrm>
                <a:off x="2548" y="2422"/>
                <a:ext cx="155" cy="123"/>
              </a:xfrm>
              <a:custGeom>
                <a:avLst/>
                <a:gdLst>
                  <a:gd name="T0" fmla="*/ 0 w 465"/>
                  <a:gd name="T1" fmla="*/ 0 h 368"/>
                  <a:gd name="T2" fmla="*/ 0 w 465"/>
                  <a:gd name="T3" fmla="*/ 3 h 368"/>
                  <a:gd name="T4" fmla="*/ 1 w 465"/>
                  <a:gd name="T5" fmla="*/ 6 h 368"/>
                  <a:gd name="T6" fmla="*/ 3 w 465"/>
                  <a:gd name="T7" fmla="*/ 9 h 368"/>
                  <a:gd name="T8" fmla="*/ 5 w 465"/>
                  <a:gd name="T9" fmla="*/ 11 h 368"/>
                  <a:gd name="T10" fmla="*/ 8 w 465"/>
                  <a:gd name="T11" fmla="*/ 12 h 368"/>
                  <a:gd name="T12" fmla="*/ 11 w 465"/>
                  <a:gd name="T13" fmla="*/ 13 h 368"/>
                  <a:gd name="T14" fmla="*/ 14 w 465"/>
                  <a:gd name="T15" fmla="*/ 14 h 368"/>
                  <a:gd name="T16" fmla="*/ 17 w 465"/>
                  <a:gd name="T17" fmla="*/ 13 h 368"/>
                  <a:gd name="T18" fmla="*/ 17 w 465"/>
                  <a:gd name="T19" fmla="*/ 13 h 368"/>
                  <a:gd name="T20" fmla="*/ 14 w 465"/>
                  <a:gd name="T21" fmla="*/ 13 h 368"/>
                  <a:gd name="T22" fmla="*/ 11 w 465"/>
                  <a:gd name="T23" fmla="*/ 12 h 368"/>
                  <a:gd name="T24" fmla="*/ 8 w 465"/>
                  <a:gd name="T25" fmla="*/ 11 h 368"/>
                  <a:gd name="T26" fmla="*/ 6 w 465"/>
                  <a:gd name="T27" fmla="*/ 10 h 368"/>
                  <a:gd name="T28" fmla="*/ 4 w 465"/>
                  <a:gd name="T29" fmla="*/ 8 h 368"/>
                  <a:gd name="T30" fmla="*/ 2 w 465"/>
                  <a:gd name="T31" fmla="*/ 6 h 368"/>
                  <a:gd name="T32" fmla="*/ 1 w 465"/>
                  <a:gd name="T33" fmla="*/ 3 h 368"/>
                  <a:gd name="T34" fmla="*/ 1 w 465"/>
                  <a:gd name="T35" fmla="*/ 0 h 368"/>
                  <a:gd name="T36" fmla="*/ 0 w 465"/>
                  <a:gd name="T37" fmla="*/ 0 h 3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5"/>
                  <a:gd name="T58" fmla="*/ 0 h 368"/>
                  <a:gd name="T59" fmla="*/ 465 w 465"/>
                  <a:gd name="T60" fmla="*/ 368 h 3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5" h="368">
                    <a:moveTo>
                      <a:pt x="0" y="0"/>
                    </a:moveTo>
                    <a:lnTo>
                      <a:pt x="13" y="85"/>
                    </a:lnTo>
                    <a:lnTo>
                      <a:pt x="37" y="163"/>
                    </a:lnTo>
                    <a:lnTo>
                      <a:pt x="85" y="229"/>
                    </a:lnTo>
                    <a:lnTo>
                      <a:pt x="139" y="283"/>
                    </a:lnTo>
                    <a:lnTo>
                      <a:pt x="205" y="325"/>
                    </a:lnTo>
                    <a:lnTo>
                      <a:pt x="284" y="355"/>
                    </a:lnTo>
                    <a:lnTo>
                      <a:pt x="369" y="368"/>
                    </a:lnTo>
                    <a:lnTo>
                      <a:pt x="465" y="362"/>
                    </a:lnTo>
                    <a:lnTo>
                      <a:pt x="453" y="338"/>
                    </a:lnTo>
                    <a:lnTo>
                      <a:pt x="369" y="343"/>
                    </a:lnTo>
                    <a:lnTo>
                      <a:pt x="290" y="332"/>
                    </a:lnTo>
                    <a:lnTo>
                      <a:pt x="218" y="302"/>
                    </a:lnTo>
                    <a:lnTo>
                      <a:pt x="151" y="265"/>
                    </a:lnTo>
                    <a:lnTo>
                      <a:pt x="103" y="210"/>
                    </a:lnTo>
                    <a:lnTo>
                      <a:pt x="60" y="150"/>
                    </a:lnTo>
                    <a:lnTo>
                      <a:pt x="37" y="79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09" name="Freeform 484"/>
              <p:cNvSpPr>
                <a:spLocks/>
              </p:cNvSpPr>
              <p:nvPr/>
            </p:nvSpPr>
            <p:spPr bwMode="auto">
              <a:xfrm>
                <a:off x="2548" y="2260"/>
                <a:ext cx="155" cy="162"/>
              </a:xfrm>
              <a:custGeom>
                <a:avLst/>
                <a:gdLst>
                  <a:gd name="T0" fmla="*/ 17 w 465"/>
                  <a:gd name="T1" fmla="*/ 0 h 488"/>
                  <a:gd name="T2" fmla="*/ 14 w 465"/>
                  <a:gd name="T3" fmla="*/ 1 h 488"/>
                  <a:gd name="T4" fmla="*/ 11 w 465"/>
                  <a:gd name="T5" fmla="*/ 2 h 488"/>
                  <a:gd name="T6" fmla="*/ 8 w 465"/>
                  <a:gd name="T7" fmla="*/ 4 h 488"/>
                  <a:gd name="T8" fmla="*/ 5 w 465"/>
                  <a:gd name="T9" fmla="*/ 6 h 488"/>
                  <a:gd name="T10" fmla="*/ 3 w 465"/>
                  <a:gd name="T11" fmla="*/ 9 h 488"/>
                  <a:gd name="T12" fmla="*/ 1 w 465"/>
                  <a:gd name="T13" fmla="*/ 12 h 488"/>
                  <a:gd name="T14" fmla="*/ 0 w 465"/>
                  <a:gd name="T15" fmla="*/ 15 h 488"/>
                  <a:gd name="T16" fmla="*/ 0 w 465"/>
                  <a:gd name="T17" fmla="*/ 18 h 488"/>
                  <a:gd name="T18" fmla="*/ 1 w 465"/>
                  <a:gd name="T19" fmla="*/ 18 h 488"/>
                  <a:gd name="T20" fmla="*/ 1 w 465"/>
                  <a:gd name="T21" fmla="*/ 15 h 488"/>
                  <a:gd name="T22" fmla="*/ 2 w 465"/>
                  <a:gd name="T23" fmla="*/ 12 h 488"/>
                  <a:gd name="T24" fmla="*/ 4 w 465"/>
                  <a:gd name="T25" fmla="*/ 9 h 488"/>
                  <a:gd name="T26" fmla="*/ 6 w 465"/>
                  <a:gd name="T27" fmla="*/ 7 h 488"/>
                  <a:gd name="T28" fmla="*/ 8 w 465"/>
                  <a:gd name="T29" fmla="*/ 5 h 488"/>
                  <a:gd name="T30" fmla="*/ 11 w 465"/>
                  <a:gd name="T31" fmla="*/ 3 h 488"/>
                  <a:gd name="T32" fmla="*/ 14 w 465"/>
                  <a:gd name="T33" fmla="*/ 2 h 488"/>
                  <a:gd name="T34" fmla="*/ 17 w 465"/>
                  <a:gd name="T35" fmla="*/ 1 h 488"/>
                  <a:gd name="T36" fmla="*/ 17 w 465"/>
                  <a:gd name="T37" fmla="*/ 0 h 4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5"/>
                  <a:gd name="T58" fmla="*/ 0 h 488"/>
                  <a:gd name="T59" fmla="*/ 465 w 465"/>
                  <a:gd name="T60" fmla="*/ 488 h 48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5" h="488">
                    <a:moveTo>
                      <a:pt x="453" y="0"/>
                    </a:moveTo>
                    <a:lnTo>
                      <a:pt x="369" y="19"/>
                    </a:lnTo>
                    <a:lnTo>
                      <a:pt x="284" y="55"/>
                    </a:lnTo>
                    <a:lnTo>
                      <a:pt x="205" y="109"/>
                    </a:lnTo>
                    <a:lnTo>
                      <a:pt x="139" y="169"/>
                    </a:lnTo>
                    <a:lnTo>
                      <a:pt x="85" y="242"/>
                    </a:lnTo>
                    <a:lnTo>
                      <a:pt x="37" y="319"/>
                    </a:lnTo>
                    <a:lnTo>
                      <a:pt x="13" y="398"/>
                    </a:lnTo>
                    <a:lnTo>
                      <a:pt x="0" y="488"/>
                    </a:lnTo>
                    <a:lnTo>
                      <a:pt x="25" y="488"/>
                    </a:lnTo>
                    <a:lnTo>
                      <a:pt x="37" y="404"/>
                    </a:lnTo>
                    <a:lnTo>
                      <a:pt x="60" y="332"/>
                    </a:lnTo>
                    <a:lnTo>
                      <a:pt x="103" y="254"/>
                    </a:lnTo>
                    <a:lnTo>
                      <a:pt x="158" y="188"/>
                    </a:lnTo>
                    <a:lnTo>
                      <a:pt x="218" y="128"/>
                    </a:lnTo>
                    <a:lnTo>
                      <a:pt x="295" y="85"/>
                    </a:lnTo>
                    <a:lnTo>
                      <a:pt x="374" y="43"/>
                    </a:lnTo>
                    <a:lnTo>
                      <a:pt x="465" y="25"/>
                    </a:lnTo>
                    <a:lnTo>
                      <a:pt x="4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10" name="Freeform 485"/>
              <p:cNvSpPr>
                <a:spLocks/>
              </p:cNvSpPr>
              <p:nvPr/>
            </p:nvSpPr>
            <p:spPr bwMode="auto">
              <a:xfrm>
                <a:off x="2691" y="2392"/>
                <a:ext cx="20" cy="18"/>
              </a:xfrm>
              <a:custGeom>
                <a:avLst/>
                <a:gdLst>
                  <a:gd name="T0" fmla="*/ 1 w 60"/>
                  <a:gd name="T1" fmla="*/ 0 h 54"/>
                  <a:gd name="T2" fmla="*/ 2 w 60"/>
                  <a:gd name="T3" fmla="*/ 0 h 54"/>
                  <a:gd name="T4" fmla="*/ 2 w 60"/>
                  <a:gd name="T5" fmla="*/ 0 h 54"/>
                  <a:gd name="T6" fmla="*/ 2 w 60"/>
                  <a:gd name="T7" fmla="*/ 0 h 54"/>
                  <a:gd name="T8" fmla="*/ 2 w 60"/>
                  <a:gd name="T9" fmla="*/ 1 h 54"/>
                  <a:gd name="T10" fmla="*/ 2 w 60"/>
                  <a:gd name="T11" fmla="*/ 1 h 54"/>
                  <a:gd name="T12" fmla="*/ 2 w 60"/>
                  <a:gd name="T13" fmla="*/ 2 h 54"/>
                  <a:gd name="T14" fmla="*/ 2 w 60"/>
                  <a:gd name="T15" fmla="*/ 2 h 54"/>
                  <a:gd name="T16" fmla="*/ 1 w 60"/>
                  <a:gd name="T17" fmla="*/ 2 h 54"/>
                  <a:gd name="T18" fmla="*/ 1 w 60"/>
                  <a:gd name="T19" fmla="*/ 2 h 54"/>
                  <a:gd name="T20" fmla="*/ 0 w 60"/>
                  <a:gd name="T21" fmla="*/ 2 h 54"/>
                  <a:gd name="T22" fmla="*/ 0 w 60"/>
                  <a:gd name="T23" fmla="*/ 1 h 54"/>
                  <a:gd name="T24" fmla="*/ 0 w 60"/>
                  <a:gd name="T25" fmla="*/ 1 h 54"/>
                  <a:gd name="T26" fmla="*/ 0 w 60"/>
                  <a:gd name="T27" fmla="*/ 1 h 54"/>
                  <a:gd name="T28" fmla="*/ 0 w 60"/>
                  <a:gd name="T29" fmla="*/ 0 h 54"/>
                  <a:gd name="T30" fmla="*/ 1 w 60"/>
                  <a:gd name="T31" fmla="*/ 0 h 54"/>
                  <a:gd name="T32" fmla="*/ 1 w 60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54"/>
                  <a:gd name="T53" fmla="*/ 60 w 60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54">
                    <a:moveTo>
                      <a:pt x="30" y="0"/>
                    </a:moveTo>
                    <a:lnTo>
                      <a:pt x="43" y="0"/>
                    </a:lnTo>
                    <a:lnTo>
                      <a:pt x="54" y="0"/>
                    </a:lnTo>
                    <a:lnTo>
                      <a:pt x="60" y="12"/>
                    </a:lnTo>
                    <a:lnTo>
                      <a:pt x="60" y="19"/>
                    </a:lnTo>
                    <a:lnTo>
                      <a:pt x="60" y="30"/>
                    </a:lnTo>
                    <a:lnTo>
                      <a:pt x="54" y="42"/>
                    </a:lnTo>
                    <a:lnTo>
                      <a:pt x="43" y="49"/>
                    </a:lnTo>
                    <a:lnTo>
                      <a:pt x="30" y="54"/>
                    </a:lnTo>
                    <a:lnTo>
                      <a:pt x="18" y="54"/>
                    </a:lnTo>
                    <a:lnTo>
                      <a:pt x="5" y="49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19"/>
                    </a:lnTo>
                    <a:lnTo>
                      <a:pt x="5" y="6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11" name="Freeform 486"/>
              <p:cNvSpPr>
                <a:spLocks/>
              </p:cNvSpPr>
              <p:nvPr/>
            </p:nvSpPr>
            <p:spPr bwMode="auto">
              <a:xfrm>
                <a:off x="2699" y="2389"/>
                <a:ext cx="16" cy="10"/>
              </a:xfrm>
              <a:custGeom>
                <a:avLst/>
                <a:gdLst>
                  <a:gd name="T0" fmla="*/ 2 w 49"/>
                  <a:gd name="T1" fmla="*/ 1 h 30"/>
                  <a:gd name="T2" fmla="*/ 2 w 49"/>
                  <a:gd name="T3" fmla="*/ 1 h 30"/>
                  <a:gd name="T4" fmla="*/ 1 w 49"/>
                  <a:gd name="T5" fmla="*/ 0 h 30"/>
                  <a:gd name="T6" fmla="*/ 1 w 49"/>
                  <a:gd name="T7" fmla="*/ 0 h 30"/>
                  <a:gd name="T8" fmla="*/ 0 w 49"/>
                  <a:gd name="T9" fmla="*/ 0 h 30"/>
                  <a:gd name="T10" fmla="*/ 0 w 49"/>
                  <a:gd name="T11" fmla="*/ 1 h 30"/>
                  <a:gd name="T12" fmla="*/ 1 w 49"/>
                  <a:gd name="T13" fmla="*/ 1 h 30"/>
                  <a:gd name="T14" fmla="*/ 1 w 49"/>
                  <a:gd name="T15" fmla="*/ 1 h 30"/>
                  <a:gd name="T16" fmla="*/ 2 w 49"/>
                  <a:gd name="T17" fmla="*/ 1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30"/>
                  <a:gd name="T29" fmla="*/ 49 w 49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30">
                    <a:moveTo>
                      <a:pt x="49" y="30"/>
                    </a:moveTo>
                    <a:lnTo>
                      <a:pt x="49" y="17"/>
                    </a:lnTo>
                    <a:lnTo>
                      <a:pt x="36" y="5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12" y="23"/>
                    </a:lnTo>
                    <a:lnTo>
                      <a:pt x="19" y="23"/>
                    </a:lnTo>
                    <a:lnTo>
                      <a:pt x="24" y="30"/>
                    </a:lnTo>
                    <a:lnTo>
                      <a:pt x="49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12" name="Freeform 487"/>
              <p:cNvSpPr>
                <a:spLocks/>
              </p:cNvSpPr>
              <p:nvPr/>
            </p:nvSpPr>
            <p:spPr bwMode="auto">
              <a:xfrm>
                <a:off x="2699" y="2399"/>
                <a:ext cx="16" cy="15"/>
              </a:xfrm>
              <a:custGeom>
                <a:avLst/>
                <a:gdLst>
                  <a:gd name="T0" fmla="*/ 0 w 49"/>
                  <a:gd name="T1" fmla="*/ 2 h 47"/>
                  <a:gd name="T2" fmla="*/ 1 w 49"/>
                  <a:gd name="T3" fmla="*/ 1 h 47"/>
                  <a:gd name="T4" fmla="*/ 1 w 49"/>
                  <a:gd name="T5" fmla="*/ 1 h 47"/>
                  <a:gd name="T6" fmla="*/ 2 w 49"/>
                  <a:gd name="T7" fmla="*/ 1 h 47"/>
                  <a:gd name="T8" fmla="*/ 2 w 49"/>
                  <a:gd name="T9" fmla="*/ 0 h 47"/>
                  <a:gd name="T10" fmla="*/ 1 w 49"/>
                  <a:gd name="T11" fmla="*/ 0 h 47"/>
                  <a:gd name="T12" fmla="*/ 1 w 49"/>
                  <a:gd name="T13" fmla="*/ 0 h 47"/>
                  <a:gd name="T14" fmla="*/ 1 w 49"/>
                  <a:gd name="T15" fmla="*/ 0 h 47"/>
                  <a:gd name="T16" fmla="*/ 0 w 49"/>
                  <a:gd name="T17" fmla="*/ 1 h 47"/>
                  <a:gd name="T18" fmla="*/ 0 w 49"/>
                  <a:gd name="T19" fmla="*/ 1 h 47"/>
                  <a:gd name="T20" fmla="*/ 0 w 49"/>
                  <a:gd name="T21" fmla="*/ 2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47"/>
                  <a:gd name="T35" fmla="*/ 49 w 49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47">
                    <a:moveTo>
                      <a:pt x="12" y="47"/>
                    </a:moveTo>
                    <a:lnTo>
                      <a:pt x="24" y="41"/>
                    </a:lnTo>
                    <a:lnTo>
                      <a:pt x="36" y="30"/>
                    </a:lnTo>
                    <a:lnTo>
                      <a:pt x="49" y="17"/>
                    </a:lnTo>
                    <a:lnTo>
                      <a:pt x="49" y="0"/>
                    </a:lnTo>
                    <a:lnTo>
                      <a:pt x="24" y="0"/>
                    </a:lnTo>
                    <a:lnTo>
                      <a:pt x="24" y="5"/>
                    </a:lnTo>
                    <a:lnTo>
                      <a:pt x="19" y="11"/>
                    </a:lnTo>
                    <a:lnTo>
                      <a:pt x="12" y="23"/>
                    </a:lnTo>
                    <a:lnTo>
                      <a:pt x="0" y="23"/>
                    </a:lnTo>
                    <a:lnTo>
                      <a:pt x="12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13" name="Freeform 488"/>
              <p:cNvSpPr>
                <a:spLocks/>
              </p:cNvSpPr>
              <p:nvPr/>
            </p:nvSpPr>
            <p:spPr bwMode="auto">
              <a:xfrm>
                <a:off x="2687" y="2402"/>
                <a:ext cx="16" cy="12"/>
              </a:xfrm>
              <a:custGeom>
                <a:avLst/>
                <a:gdLst>
                  <a:gd name="T0" fmla="*/ 0 w 48"/>
                  <a:gd name="T1" fmla="*/ 0 h 36"/>
                  <a:gd name="T2" fmla="*/ 0 w 48"/>
                  <a:gd name="T3" fmla="*/ 0 h 36"/>
                  <a:gd name="T4" fmla="*/ 0 w 48"/>
                  <a:gd name="T5" fmla="*/ 1 h 36"/>
                  <a:gd name="T6" fmla="*/ 1 w 48"/>
                  <a:gd name="T7" fmla="*/ 1 h 36"/>
                  <a:gd name="T8" fmla="*/ 2 w 48"/>
                  <a:gd name="T9" fmla="*/ 1 h 36"/>
                  <a:gd name="T10" fmla="*/ 1 w 48"/>
                  <a:gd name="T11" fmla="*/ 0 h 36"/>
                  <a:gd name="T12" fmla="*/ 1 w 48"/>
                  <a:gd name="T13" fmla="*/ 0 h 36"/>
                  <a:gd name="T14" fmla="*/ 1 w 48"/>
                  <a:gd name="T15" fmla="*/ 0 h 36"/>
                  <a:gd name="T16" fmla="*/ 1 w 48"/>
                  <a:gd name="T17" fmla="*/ 0 h 36"/>
                  <a:gd name="T18" fmla="*/ 0 w 48"/>
                  <a:gd name="T19" fmla="*/ 0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"/>
                  <a:gd name="T31" fmla="*/ 0 h 36"/>
                  <a:gd name="T32" fmla="*/ 48 w 48"/>
                  <a:gd name="T33" fmla="*/ 36 h 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" h="36">
                    <a:moveTo>
                      <a:pt x="0" y="0"/>
                    </a:moveTo>
                    <a:lnTo>
                      <a:pt x="0" y="12"/>
                    </a:lnTo>
                    <a:lnTo>
                      <a:pt x="12" y="24"/>
                    </a:lnTo>
                    <a:lnTo>
                      <a:pt x="23" y="36"/>
                    </a:lnTo>
                    <a:lnTo>
                      <a:pt x="48" y="3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14" name="Freeform 489"/>
              <p:cNvSpPr>
                <a:spLocks/>
              </p:cNvSpPr>
              <p:nvPr/>
            </p:nvSpPr>
            <p:spPr bwMode="auto">
              <a:xfrm>
                <a:off x="2687" y="2389"/>
                <a:ext cx="16" cy="13"/>
              </a:xfrm>
              <a:custGeom>
                <a:avLst/>
                <a:gdLst>
                  <a:gd name="T0" fmla="*/ 1 w 48"/>
                  <a:gd name="T1" fmla="*/ 0 h 41"/>
                  <a:gd name="T2" fmla="*/ 2 w 48"/>
                  <a:gd name="T3" fmla="*/ 0 h 41"/>
                  <a:gd name="T4" fmla="*/ 1 w 48"/>
                  <a:gd name="T5" fmla="*/ 0 h 41"/>
                  <a:gd name="T6" fmla="*/ 0 w 48"/>
                  <a:gd name="T7" fmla="*/ 0 h 41"/>
                  <a:gd name="T8" fmla="*/ 0 w 48"/>
                  <a:gd name="T9" fmla="*/ 1 h 41"/>
                  <a:gd name="T10" fmla="*/ 0 w 48"/>
                  <a:gd name="T11" fmla="*/ 1 h 41"/>
                  <a:gd name="T12" fmla="*/ 1 w 48"/>
                  <a:gd name="T13" fmla="*/ 1 h 41"/>
                  <a:gd name="T14" fmla="*/ 1 w 48"/>
                  <a:gd name="T15" fmla="*/ 1 h 41"/>
                  <a:gd name="T16" fmla="*/ 1 w 48"/>
                  <a:gd name="T17" fmla="*/ 1 h 41"/>
                  <a:gd name="T18" fmla="*/ 1 w 48"/>
                  <a:gd name="T19" fmla="*/ 1 h 41"/>
                  <a:gd name="T20" fmla="*/ 2 w 48"/>
                  <a:gd name="T21" fmla="*/ 1 h 41"/>
                  <a:gd name="T22" fmla="*/ 2 w 48"/>
                  <a:gd name="T23" fmla="*/ 1 h 41"/>
                  <a:gd name="T24" fmla="*/ 1 w 48"/>
                  <a:gd name="T25" fmla="*/ 0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41"/>
                  <a:gd name="T41" fmla="*/ 48 w 48"/>
                  <a:gd name="T42" fmla="*/ 41 h 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41">
                    <a:moveTo>
                      <a:pt x="36" y="0"/>
                    </a:moveTo>
                    <a:lnTo>
                      <a:pt x="42" y="0"/>
                    </a:lnTo>
                    <a:lnTo>
                      <a:pt x="23" y="0"/>
                    </a:lnTo>
                    <a:lnTo>
                      <a:pt x="12" y="11"/>
                    </a:lnTo>
                    <a:lnTo>
                      <a:pt x="0" y="23"/>
                    </a:lnTo>
                    <a:lnTo>
                      <a:pt x="0" y="41"/>
                    </a:lnTo>
                    <a:lnTo>
                      <a:pt x="23" y="41"/>
                    </a:lnTo>
                    <a:lnTo>
                      <a:pt x="23" y="35"/>
                    </a:lnTo>
                    <a:lnTo>
                      <a:pt x="30" y="30"/>
                    </a:lnTo>
                    <a:lnTo>
                      <a:pt x="36" y="23"/>
                    </a:lnTo>
                    <a:lnTo>
                      <a:pt x="42" y="23"/>
                    </a:lnTo>
                    <a:lnTo>
                      <a:pt x="48" y="2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15" name="Freeform 490"/>
              <p:cNvSpPr>
                <a:spLocks/>
              </p:cNvSpPr>
              <p:nvPr/>
            </p:nvSpPr>
            <p:spPr bwMode="auto">
              <a:xfrm>
                <a:off x="2620" y="2332"/>
                <a:ext cx="77" cy="64"/>
              </a:xfrm>
              <a:custGeom>
                <a:avLst/>
                <a:gdLst>
                  <a:gd name="T0" fmla="*/ 0 w 229"/>
                  <a:gd name="T1" fmla="*/ 0 h 192"/>
                  <a:gd name="T2" fmla="*/ 0 w 229"/>
                  <a:gd name="T3" fmla="*/ 1 h 192"/>
                  <a:gd name="T4" fmla="*/ 8 w 229"/>
                  <a:gd name="T5" fmla="*/ 7 h 192"/>
                  <a:gd name="T6" fmla="*/ 9 w 229"/>
                  <a:gd name="T7" fmla="*/ 6 h 192"/>
                  <a:gd name="T8" fmla="*/ 0 w 229"/>
                  <a:gd name="T9" fmla="*/ 0 h 192"/>
                  <a:gd name="T10" fmla="*/ 0 w 229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9"/>
                  <a:gd name="T19" fmla="*/ 0 h 192"/>
                  <a:gd name="T20" fmla="*/ 229 w 229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9" h="192">
                    <a:moveTo>
                      <a:pt x="6" y="6"/>
                    </a:moveTo>
                    <a:lnTo>
                      <a:pt x="0" y="17"/>
                    </a:lnTo>
                    <a:lnTo>
                      <a:pt x="216" y="192"/>
                    </a:lnTo>
                    <a:lnTo>
                      <a:pt x="229" y="174"/>
                    </a:lnTo>
                    <a:lnTo>
                      <a:pt x="11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16" name="Freeform 491"/>
              <p:cNvSpPr>
                <a:spLocks/>
              </p:cNvSpPr>
              <p:nvPr/>
            </p:nvSpPr>
            <p:spPr bwMode="auto">
              <a:xfrm>
                <a:off x="2596" y="2332"/>
                <a:ext cx="28" cy="22"/>
              </a:xfrm>
              <a:custGeom>
                <a:avLst/>
                <a:gdLst>
                  <a:gd name="T0" fmla="*/ 0 w 84"/>
                  <a:gd name="T1" fmla="*/ 2 h 66"/>
                  <a:gd name="T2" fmla="*/ 0 w 84"/>
                  <a:gd name="T3" fmla="*/ 2 h 66"/>
                  <a:gd name="T4" fmla="*/ 1 w 84"/>
                  <a:gd name="T5" fmla="*/ 1 h 66"/>
                  <a:gd name="T6" fmla="*/ 1 w 84"/>
                  <a:gd name="T7" fmla="*/ 1 h 66"/>
                  <a:gd name="T8" fmla="*/ 2 w 84"/>
                  <a:gd name="T9" fmla="*/ 0 h 66"/>
                  <a:gd name="T10" fmla="*/ 3 w 84"/>
                  <a:gd name="T11" fmla="*/ 1 h 66"/>
                  <a:gd name="T12" fmla="*/ 0 w 84"/>
                  <a:gd name="T13" fmla="*/ 2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66"/>
                  <a:gd name="T23" fmla="*/ 84 w 84"/>
                  <a:gd name="T24" fmla="*/ 66 h 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66">
                    <a:moveTo>
                      <a:pt x="0" y="66"/>
                    </a:moveTo>
                    <a:lnTo>
                      <a:pt x="13" y="47"/>
                    </a:lnTo>
                    <a:lnTo>
                      <a:pt x="24" y="30"/>
                    </a:lnTo>
                    <a:lnTo>
                      <a:pt x="37" y="17"/>
                    </a:lnTo>
                    <a:lnTo>
                      <a:pt x="49" y="0"/>
                    </a:lnTo>
                    <a:lnTo>
                      <a:pt x="84" y="3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17" name="Freeform 492"/>
              <p:cNvSpPr>
                <a:spLocks/>
              </p:cNvSpPr>
              <p:nvPr/>
            </p:nvSpPr>
            <p:spPr bwMode="auto">
              <a:xfrm>
                <a:off x="2584" y="2332"/>
                <a:ext cx="54" cy="46"/>
              </a:xfrm>
              <a:custGeom>
                <a:avLst/>
                <a:gdLst>
                  <a:gd name="T0" fmla="*/ 0 w 163"/>
                  <a:gd name="T1" fmla="*/ 5 h 137"/>
                  <a:gd name="T2" fmla="*/ 0 w 163"/>
                  <a:gd name="T3" fmla="*/ 4 h 137"/>
                  <a:gd name="T4" fmla="*/ 1 w 163"/>
                  <a:gd name="T5" fmla="*/ 4 h 137"/>
                  <a:gd name="T6" fmla="*/ 1 w 163"/>
                  <a:gd name="T7" fmla="*/ 3 h 137"/>
                  <a:gd name="T8" fmla="*/ 1 w 163"/>
                  <a:gd name="T9" fmla="*/ 2 h 137"/>
                  <a:gd name="T10" fmla="*/ 2 w 163"/>
                  <a:gd name="T11" fmla="*/ 2 h 137"/>
                  <a:gd name="T12" fmla="*/ 2 w 163"/>
                  <a:gd name="T13" fmla="*/ 1 h 137"/>
                  <a:gd name="T14" fmla="*/ 3 w 163"/>
                  <a:gd name="T15" fmla="*/ 1 h 137"/>
                  <a:gd name="T16" fmla="*/ 3 w 163"/>
                  <a:gd name="T17" fmla="*/ 0 h 137"/>
                  <a:gd name="T18" fmla="*/ 6 w 163"/>
                  <a:gd name="T19" fmla="*/ 2 h 137"/>
                  <a:gd name="T20" fmla="*/ 0 w 163"/>
                  <a:gd name="T21" fmla="*/ 5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3"/>
                  <a:gd name="T34" fmla="*/ 0 h 137"/>
                  <a:gd name="T35" fmla="*/ 163 w 16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3" h="137">
                    <a:moveTo>
                      <a:pt x="0" y="137"/>
                    </a:moveTo>
                    <a:lnTo>
                      <a:pt x="12" y="120"/>
                    </a:lnTo>
                    <a:lnTo>
                      <a:pt x="19" y="101"/>
                    </a:lnTo>
                    <a:lnTo>
                      <a:pt x="30" y="84"/>
                    </a:lnTo>
                    <a:lnTo>
                      <a:pt x="36" y="66"/>
                    </a:lnTo>
                    <a:lnTo>
                      <a:pt x="49" y="47"/>
                    </a:lnTo>
                    <a:lnTo>
                      <a:pt x="60" y="30"/>
                    </a:lnTo>
                    <a:lnTo>
                      <a:pt x="73" y="17"/>
                    </a:lnTo>
                    <a:lnTo>
                      <a:pt x="85" y="0"/>
                    </a:lnTo>
                    <a:lnTo>
                      <a:pt x="163" y="66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18" name="Freeform 493"/>
              <p:cNvSpPr>
                <a:spLocks/>
              </p:cNvSpPr>
              <p:nvPr/>
            </p:nvSpPr>
            <p:spPr bwMode="auto">
              <a:xfrm>
                <a:off x="2578" y="2342"/>
                <a:ext cx="74" cy="58"/>
              </a:xfrm>
              <a:custGeom>
                <a:avLst/>
                <a:gdLst>
                  <a:gd name="T0" fmla="*/ 2 w 224"/>
                  <a:gd name="T1" fmla="*/ 1 h 174"/>
                  <a:gd name="T2" fmla="*/ 2 w 224"/>
                  <a:gd name="T3" fmla="*/ 2 h 174"/>
                  <a:gd name="T4" fmla="*/ 1 w 224"/>
                  <a:gd name="T5" fmla="*/ 3 h 174"/>
                  <a:gd name="T6" fmla="*/ 1 w 224"/>
                  <a:gd name="T7" fmla="*/ 3 h 174"/>
                  <a:gd name="T8" fmla="*/ 1 w 224"/>
                  <a:gd name="T9" fmla="*/ 4 h 174"/>
                  <a:gd name="T10" fmla="*/ 0 w 224"/>
                  <a:gd name="T11" fmla="*/ 4 h 174"/>
                  <a:gd name="T12" fmla="*/ 0 w 224"/>
                  <a:gd name="T13" fmla="*/ 5 h 174"/>
                  <a:gd name="T14" fmla="*/ 0 w 224"/>
                  <a:gd name="T15" fmla="*/ 6 h 174"/>
                  <a:gd name="T16" fmla="*/ 0 w 224"/>
                  <a:gd name="T17" fmla="*/ 6 h 174"/>
                  <a:gd name="T18" fmla="*/ 8 w 224"/>
                  <a:gd name="T19" fmla="*/ 2 h 174"/>
                  <a:gd name="T20" fmla="*/ 5 w 224"/>
                  <a:gd name="T21" fmla="*/ 0 h 174"/>
                  <a:gd name="T22" fmla="*/ 2 w 224"/>
                  <a:gd name="T23" fmla="*/ 1 h 1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4"/>
                  <a:gd name="T37" fmla="*/ 0 h 174"/>
                  <a:gd name="T38" fmla="*/ 224 w 224"/>
                  <a:gd name="T39" fmla="*/ 174 h 17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4" h="174">
                    <a:moveTo>
                      <a:pt x="55" y="36"/>
                    </a:moveTo>
                    <a:lnTo>
                      <a:pt x="49" y="54"/>
                    </a:lnTo>
                    <a:lnTo>
                      <a:pt x="38" y="71"/>
                    </a:lnTo>
                    <a:lnTo>
                      <a:pt x="31" y="84"/>
                    </a:lnTo>
                    <a:lnTo>
                      <a:pt x="25" y="101"/>
                    </a:lnTo>
                    <a:lnTo>
                      <a:pt x="13" y="120"/>
                    </a:lnTo>
                    <a:lnTo>
                      <a:pt x="8" y="139"/>
                    </a:lnTo>
                    <a:lnTo>
                      <a:pt x="8" y="156"/>
                    </a:lnTo>
                    <a:lnTo>
                      <a:pt x="0" y="174"/>
                    </a:lnTo>
                    <a:lnTo>
                      <a:pt x="224" y="66"/>
                    </a:lnTo>
                    <a:lnTo>
                      <a:pt x="139" y="0"/>
                    </a:lnTo>
                    <a:lnTo>
                      <a:pt x="55" y="36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19" name="Freeform 494"/>
              <p:cNvSpPr>
                <a:spLocks noEditPoints="1"/>
              </p:cNvSpPr>
              <p:nvPr/>
            </p:nvSpPr>
            <p:spPr bwMode="auto">
              <a:xfrm>
                <a:off x="2574" y="2304"/>
                <a:ext cx="239" cy="116"/>
              </a:xfrm>
              <a:custGeom>
                <a:avLst/>
                <a:gdLst>
                  <a:gd name="T0" fmla="*/ 1 w 718"/>
                  <a:gd name="T1" fmla="*/ 8 h 349"/>
                  <a:gd name="T2" fmla="*/ 1 w 718"/>
                  <a:gd name="T3" fmla="*/ 9 h 349"/>
                  <a:gd name="T4" fmla="*/ 1 w 718"/>
                  <a:gd name="T5" fmla="*/ 9 h 349"/>
                  <a:gd name="T6" fmla="*/ 1 w 718"/>
                  <a:gd name="T7" fmla="*/ 10 h 349"/>
                  <a:gd name="T8" fmla="*/ 0 w 718"/>
                  <a:gd name="T9" fmla="*/ 10 h 349"/>
                  <a:gd name="T10" fmla="*/ 0 w 718"/>
                  <a:gd name="T11" fmla="*/ 11 h 349"/>
                  <a:gd name="T12" fmla="*/ 0 w 718"/>
                  <a:gd name="T13" fmla="*/ 12 h 349"/>
                  <a:gd name="T14" fmla="*/ 0 w 718"/>
                  <a:gd name="T15" fmla="*/ 12 h 349"/>
                  <a:gd name="T16" fmla="*/ 0 w 718"/>
                  <a:gd name="T17" fmla="*/ 13 h 349"/>
                  <a:gd name="T18" fmla="*/ 11 w 718"/>
                  <a:gd name="T19" fmla="*/ 8 h 349"/>
                  <a:gd name="T20" fmla="*/ 7 w 718"/>
                  <a:gd name="T21" fmla="*/ 6 h 349"/>
                  <a:gd name="T22" fmla="*/ 1 w 718"/>
                  <a:gd name="T23" fmla="*/ 8 h 349"/>
                  <a:gd name="T24" fmla="*/ 27 w 718"/>
                  <a:gd name="T25" fmla="*/ 0 h 349"/>
                  <a:gd name="T26" fmla="*/ 26 w 718"/>
                  <a:gd name="T27" fmla="*/ 0 h 349"/>
                  <a:gd name="T28" fmla="*/ 26 w 718"/>
                  <a:gd name="T29" fmla="*/ 0 h 349"/>
                  <a:gd name="T30" fmla="*/ 26 w 718"/>
                  <a:gd name="T31" fmla="*/ 0 h 349"/>
                  <a:gd name="T32" fmla="*/ 25 w 718"/>
                  <a:gd name="T33" fmla="*/ 1 h 349"/>
                  <a:gd name="T34" fmla="*/ 27 w 718"/>
                  <a:gd name="T35" fmla="*/ 0 h 34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8"/>
                  <a:gd name="T55" fmla="*/ 0 h 349"/>
                  <a:gd name="T56" fmla="*/ 718 w 718"/>
                  <a:gd name="T57" fmla="*/ 349 h 34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8" h="349">
                    <a:moveTo>
                      <a:pt x="30" y="222"/>
                    </a:moveTo>
                    <a:lnTo>
                      <a:pt x="24" y="235"/>
                    </a:lnTo>
                    <a:lnTo>
                      <a:pt x="19" y="254"/>
                    </a:lnTo>
                    <a:lnTo>
                      <a:pt x="19" y="265"/>
                    </a:lnTo>
                    <a:lnTo>
                      <a:pt x="11" y="284"/>
                    </a:lnTo>
                    <a:lnTo>
                      <a:pt x="6" y="295"/>
                    </a:lnTo>
                    <a:lnTo>
                      <a:pt x="6" y="314"/>
                    </a:lnTo>
                    <a:lnTo>
                      <a:pt x="0" y="331"/>
                    </a:lnTo>
                    <a:lnTo>
                      <a:pt x="0" y="349"/>
                    </a:lnTo>
                    <a:lnTo>
                      <a:pt x="284" y="216"/>
                    </a:lnTo>
                    <a:lnTo>
                      <a:pt x="193" y="151"/>
                    </a:lnTo>
                    <a:lnTo>
                      <a:pt x="30" y="222"/>
                    </a:lnTo>
                    <a:close/>
                    <a:moveTo>
                      <a:pt x="718" y="12"/>
                    </a:moveTo>
                    <a:lnTo>
                      <a:pt x="712" y="6"/>
                    </a:lnTo>
                    <a:lnTo>
                      <a:pt x="705" y="6"/>
                    </a:lnTo>
                    <a:lnTo>
                      <a:pt x="699" y="0"/>
                    </a:lnTo>
                    <a:lnTo>
                      <a:pt x="669" y="36"/>
                    </a:lnTo>
                    <a:lnTo>
                      <a:pt x="718" y="12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20" name="Freeform 495"/>
              <p:cNvSpPr>
                <a:spLocks noEditPoints="1"/>
              </p:cNvSpPr>
              <p:nvPr/>
            </p:nvSpPr>
            <p:spPr bwMode="auto">
              <a:xfrm>
                <a:off x="2570" y="2304"/>
                <a:ext cx="255" cy="135"/>
              </a:xfrm>
              <a:custGeom>
                <a:avLst/>
                <a:gdLst>
                  <a:gd name="T0" fmla="*/ 1 w 765"/>
                  <a:gd name="T1" fmla="*/ 11 h 404"/>
                  <a:gd name="T2" fmla="*/ 1 w 765"/>
                  <a:gd name="T3" fmla="*/ 11 h 404"/>
                  <a:gd name="T4" fmla="*/ 0 w 765"/>
                  <a:gd name="T5" fmla="*/ 12 h 404"/>
                  <a:gd name="T6" fmla="*/ 0 w 765"/>
                  <a:gd name="T7" fmla="*/ 12 h 404"/>
                  <a:gd name="T8" fmla="*/ 0 w 765"/>
                  <a:gd name="T9" fmla="*/ 13 h 404"/>
                  <a:gd name="T10" fmla="*/ 0 w 765"/>
                  <a:gd name="T11" fmla="*/ 13 h 404"/>
                  <a:gd name="T12" fmla="*/ 0 w 765"/>
                  <a:gd name="T13" fmla="*/ 14 h 404"/>
                  <a:gd name="T14" fmla="*/ 0 w 765"/>
                  <a:gd name="T15" fmla="*/ 15 h 404"/>
                  <a:gd name="T16" fmla="*/ 0 w 765"/>
                  <a:gd name="T17" fmla="*/ 15 h 404"/>
                  <a:gd name="T18" fmla="*/ 12 w 765"/>
                  <a:gd name="T19" fmla="*/ 9 h 404"/>
                  <a:gd name="T20" fmla="*/ 9 w 765"/>
                  <a:gd name="T21" fmla="*/ 7 h 404"/>
                  <a:gd name="T22" fmla="*/ 1 w 765"/>
                  <a:gd name="T23" fmla="*/ 11 h 404"/>
                  <a:gd name="T24" fmla="*/ 28 w 765"/>
                  <a:gd name="T25" fmla="*/ 2 h 404"/>
                  <a:gd name="T26" fmla="*/ 28 w 765"/>
                  <a:gd name="T27" fmla="*/ 2 h 404"/>
                  <a:gd name="T28" fmla="*/ 27 w 765"/>
                  <a:gd name="T29" fmla="*/ 1 h 404"/>
                  <a:gd name="T30" fmla="*/ 27 w 765"/>
                  <a:gd name="T31" fmla="*/ 0 h 404"/>
                  <a:gd name="T32" fmla="*/ 26 w 765"/>
                  <a:gd name="T33" fmla="*/ 0 h 404"/>
                  <a:gd name="T34" fmla="*/ 22 w 765"/>
                  <a:gd name="T35" fmla="*/ 5 h 404"/>
                  <a:gd name="T36" fmla="*/ 28 w 765"/>
                  <a:gd name="T37" fmla="*/ 2 h 40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5"/>
                  <a:gd name="T58" fmla="*/ 0 h 404"/>
                  <a:gd name="T59" fmla="*/ 765 w 765"/>
                  <a:gd name="T60" fmla="*/ 404 h 40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5" h="404">
                    <a:moveTo>
                      <a:pt x="22" y="289"/>
                    </a:moveTo>
                    <a:lnTo>
                      <a:pt x="17" y="301"/>
                    </a:lnTo>
                    <a:lnTo>
                      <a:pt x="11" y="314"/>
                    </a:lnTo>
                    <a:lnTo>
                      <a:pt x="11" y="331"/>
                    </a:lnTo>
                    <a:lnTo>
                      <a:pt x="11" y="349"/>
                    </a:lnTo>
                    <a:lnTo>
                      <a:pt x="5" y="361"/>
                    </a:lnTo>
                    <a:lnTo>
                      <a:pt x="0" y="374"/>
                    </a:lnTo>
                    <a:lnTo>
                      <a:pt x="0" y="391"/>
                    </a:lnTo>
                    <a:lnTo>
                      <a:pt x="0" y="404"/>
                    </a:lnTo>
                    <a:lnTo>
                      <a:pt x="336" y="254"/>
                    </a:lnTo>
                    <a:lnTo>
                      <a:pt x="246" y="181"/>
                    </a:lnTo>
                    <a:lnTo>
                      <a:pt x="22" y="289"/>
                    </a:lnTo>
                    <a:close/>
                    <a:moveTo>
                      <a:pt x="765" y="55"/>
                    </a:moveTo>
                    <a:lnTo>
                      <a:pt x="753" y="42"/>
                    </a:lnTo>
                    <a:lnTo>
                      <a:pt x="741" y="25"/>
                    </a:lnTo>
                    <a:lnTo>
                      <a:pt x="729" y="12"/>
                    </a:lnTo>
                    <a:lnTo>
                      <a:pt x="710" y="0"/>
                    </a:lnTo>
                    <a:lnTo>
                      <a:pt x="590" y="132"/>
                    </a:lnTo>
                    <a:lnTo>
                      <a:pt x="765" y="55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21" name="Freeform 496"/>
              <p:cNvSpPr>
                <a:spLocks noEditPoints="1"/>
              </p:cNvSpPr>
              <p:nvPr/>
            </p:nvSpPr>
            <p:spPr bwMode="auto">
              <a:xfrm>
                <a:off x="2570" y="2308"/>
                <a:ext cx="265" cy="149"/>
              </a:xfrm>
              <a:custGeom>
                <a:avLst/>
                <a:gdLst>
                  <a:gd name="T0" fmla="*/ 0 w 795"/>
                  <a:gd name="T1" fmla="*/ 17 h 446"/>
                  <a:gd name="T2" fmla="*/ 0 w 795"/>
                  <a:gd name="T3" fmla="*/ 16 h 446"/>
                  <a:gd name="T4" fmla="*/ 0 w 795"/>
                  <a:gd name="T5" fmla="*/ 16 h 446"/>
                  <a:gd name="T6" fmla="*/ 0 w 795"/>
                  <a:gd name="T7" fmla="*/ 16 h 446"/>
                  <a:gd name="T8" fmla="*/ 0 w 795"/>
                  <a:gd name="T9" fmla="*/ 16 h 446"/>
                  <a:gd name="T10" fmla="*/ 0 w 795"/>
                  <a:gd name="T11" fmla="*/ 15 h 446"/>
                  <a:gd name="T12" fmla="*/ 0 w 795"/>
                  <a:gd name="T13" fmla="*/ 14 h 446"/>
                  <a:gd name="T14" fmla="*/ 0 w 795"/>
                  <a:gd name="T15" fmla="*/ 13 h 446"/>
                  <a:gd name="T16" fmla="*/ 0 w 795"/>
                  <a:gd name="T17" fmla="*/ 13 h 446"/>
                  <a:gd name="T18" fmla="*/ 11 w 795"/>
                  <a:gd name="T19" fmla="*/ 8 h 446"/>
                  <a:gd name="T20" fmla="*/ 14 w 795"/>
                  <a:gd name="T21" fmla="*/ 10 h 446"/>
                  <a:gd name="T22" fmla="*/ 0 w 795"/>
                  <a:gd name="T23" fmla="*/ 17 h 446"/>
                  <a:gd name="T24" fmla="*/ 27 w 795"/>
                  <a:gd name="T25" fmla="*/ 0 h 446"/>
                  <a:gd name="T26" fmla="*/ 28 w 795"/>
                  <a:gd name="T27" fmla="*/ 1 h 446"/>
                  <a:gd name="T28" fmla="*/ 28 w 795"/>
                  <a:gd name="T29" fmla="*/ 2 h 446"/>
                  <a:gd name="T30" fmla="*/ 29 w 795"/>
                  <a:gd name="T31" fmla="*/ 2 h 446"/>
                  <a:gd name="T32" fmla="*/ 29 w 795"/>
                  <a:gd name="T33" fmla="*/ 3 h 446"/>
                  <a:gd name="T34" fmla="*/ 19 w 795"/>
                  <a:gd name="T35" fmla="*/ 8 h 446"/>
                  <a:gd name="T36" fmla="*/ 25 w 795"/>
                  <a:gd name="T37" fmla="*/ 1 h 446"/>
                  <a:gd name="T38" fmla="*/ 27 w 795"/>
                  <a:gd name="T39" fmla="*/ 0 h 44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95"/>
                  <a:gd name="T61" fmla="*/ 0 h 446"/>
                  <a:gd name="T62" fmla="*/ 795 w 795"/>
                  <a:gd name="T63" fmla="*/ 446 h 44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95" h="446">
                    <a:moveTo>
                      <a:pt x="11" y="446"/>
                    </a:moveTo>
                    <a:lnTo>
                      <a:pt x="11" y="439"/>
                    </a:lnTo>
                    <a:lnTo>
                      <a:pt x="11" y="433"/>
                    </a:lnTo>
                    <a:lnTo>
                      <a:pt x="5" y="428"/>
                    </a:lnTo>
                    <a:lnTo>
                      <a:pt x="0" y="422"/>
                    </a:lnTo>
                    <a:lnTo>
                      <a:pt x="0" y="403"/>
                    </a:lnTo>
                    <a:lnTo>
                      <a:pt x="0" y="379"/>
                    </a:lnTo>
                    <a:lnTo>
                      <a:pt x="5" y="355"/>
                    </a:lnTo>
                    <a:lnTo>
                      <a:pt x="11" y="337"/>
                    </a:lnTo>
                    <a:lnTo>
                      <a:pt x="295" y="204"/>
                    </a:lnTo>
                    <a:lnTo>
                      <a:pt x="379" y="272"/>
                    </a:lnTo>
                    <a:lnTo>
                      <a:pt x="11" y="446"/>
                    </a:lnTo>
                    <a:close/>
                    <a:moveTo>
                      <a:pt x="729" y="0"/>
                    </a:moveTo>
                    <a:lnTo>
                      <a:pt x="746" y="19"/>
                    </a:lnTo>
                    <a:lnTo>
                      <a:pt x="765" y="43"/>
                    </a:lnTo>
                    <a:lnTo>
                      <a:pt x="784" y="60"/>
                    </a:lnTo>
                    <a:lnTo>
                      <a:pt x="795" y="79"/>
                    </a:lnTo>
                    <a:lnTo>
                      <a:pt x="500" y="217"/>
                    </a:lnTo>
                    <a:lnTo>
                      <a:pt x="680" y="24"/>
                    </a:lnTo>
                    <a:lnTo>
                      <a:pt x="729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22" name="Freeform 497"/>
              <p:cNvSpPr>
                <a:spLocks/>
              </p:cNvSpPr>
              <p:nvPr/>
            </p:nvSpPr>
            <p:spPr bwMode="auto">
              <a:xfrm>
                <a:off x="2570" y="2322"/>
                <a:ext cx="273" cy="149"/>
              </a:xfrm>
              <a:custGeom>
                <a:avLst/>
                <a:gdLst>
                  <a:gd name="T0" fmla="*/ 1 w 819"/>
                  <a:gd name="T1" fmla="*/ 17 h 445"/>
                  <a:gd name="T2" fmla="*/ 1 w 819"/>
                  <a:gd name="T3" fmla="*/ 16 h 445"/>
                  <a:gd name="T4" fmla="*/ 1 w 819"/>
                  <a:gd name="T5" fmla="*/ 16 h 445"/>
                  <a:gd name="T6" fmla="*/ 0 w 819"/>
                  <a:gd name="T7" fmla="*/ 15 h 445"/>
                  <a:gd name="T8" fmla="*/ 0 w 819"/>
                  <a:gd name="T9" fmla="*/ 14 h 445"/>
                  <a:gd name="T10" fmla="*/ 0 w 819"/>
                  <a:gd name="T11" fmla="*/ 14 h 445"/>
                  <a:gd name="T12" fmla="*/ 0 w 819"/>
                  <a:gd name="T13" fmla="*/ 14 h 445"/>
                  <a:gd name="T14" fmla="*/ 0 w 819"/>
                  <a:gd name="T15" fmla="*/ 13 h 445"/>
                  <a:gd name="T16" fmla="*/ 0 w 819"/>
                  <a:gd name="T17" fmla="*/ 13 h 445"/>
                  <a:gd name="T18" fmla="*/ 12 w 819"/>
                  <a:gd name="T19" fmla="*/ 7 h 445"/>
                  <a:gd name="T20" fmla="*/ 16 w 819"/>
                  <a:gd name="T21" fmla="*/ 10 h 445"/>
                  <a:gd name="T22" fmla="*/ 30 w 819"/>
                  <a:gd name="T23" fmla="*/ 3 h 445"/>
                  <a:gd name="T24" fmla="*/ 30 w 819"/>
                  <a:gd name="T25" fmla="*/ 2 h 445"/>
                  <a:gd name="T26" fmla="*/ 29 w 819"/>
                  <a:gd name="T27" fmla="*/ 2 h 445"/>
                  <a:gd name="T28" fmla="*/ 29 w 819"/>
                  <a:gd name="T29" fmla="*/ 1 h 445"/>
                  <a:gd name="T30" fmla="*/ 28 w 819"/>
                  <a:gd name="T31" fmla="*/ 0 h 445"/>
                  <a:gd name="T32" fmla="*/ 22 w 819"/>
                  <a:gd name="T33" fmla="*/ 3 h 445"/>
                  <a:gd name="T34" fmla="*/ 15 w 819"/>
                  <a:gd name="T35" fmla="*/ 10 h 445"/>
                  <a:gd name="T36" fmla="*/ 1 w 819"/>
                  <a:gd name="T37" fmla="*/ 17 h 4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19"/>
                  <a:gd name="T58" fmla="*/ 0 h 445"/>
                  <a:gd name="T59" fmla="*/ 819 w 819"/>
                  <a:gd name="T60" fmla="*/ 445 h 44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19" h="445">
                    <a:moveTo>
                      <a:pt x="30" y="445"/>
                    </a:moveTo>
                    <a:lnTo>
                      <a:pt x="22" y="433"/>
                    </a:lnTo>
                    <a:lnTo>
                      <a:pt x="17" y="415"/>
                    </a:lnTo>
                    <a:lnTo>
                      <a:pt x="11" y="396"/>
                    </a:lnTo>
                    <a:lnTo>
                      <a:pt x="0" y="379"/>
                    </a:lnTo>
                    <a:lnTo>
                      <a:pt x="0" y="373"/>
                    </a:lnTo>
                    <a:lnTo>
                      <a:pt x="0" y="366"/>
                    </a:lnTo>
                    <a:lnTo>
                      <a:pt x="0" y="355"/>
                    </a:lnTo>
                    <a:lnTo>
                      <a:pt x="0" y="349"/>
                    </a:lnTo>
                    <a:lnTo>
                      <a:pt x="336" y="199"/>
                    </a:lnTo>
                    <a:lnTo>
                      <a:pt x="427" y="264"/>
                    </a:lnTo>
                    <a:lnTo>
                      <a:pt x="819" y="84"/>
                    </a:lnTo>
                    <a:lnTo>
                      <a:pt x="808" y="60"/>
                    </a:lnTo>
                    <a:lnTo>
                      <a:pt x="795" y="41"/>
                    </a:lnTo>
                    <a:lnTo>
                      <a:pt x="784" y="17"/>
                    </a:lnTo>
                    <a:lnTo>
                      <a:pt x="765" y="0"/>
                    </a:lnTo>
                    <a:lnTo>
                      <a:pt x="590" y="77"/>
                    </a:lnTo>
                    <a:lnTo>
                      <a:pt x="409" y="270"/>
                    </a:lnTo>
                    <a:lnTo>
                      <a:pt x="30" y="445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23" name="Freeform 498"/>
              <p:cNvSpPr>
                <a:spLocks/>
              </p:cNvSpPr>
              <p:nvPr/>
            </p:nvSpPr>
            <p:spPr bwMode="auto">
              <a:xfrm>
                <a:off x="2574" y="2334"/>
                <a:ext cx="273" cy="153"/>
              </a:xfrm>
              <a:custGeom>
                <a:avLst/>
                <a:gdLst>
                  <a:gd name="T0" fmla="*/ 0 w 820"/>
                  <a:gd name="T1" fmla="*/ 14 h 457"/>
                  <a:gd name="T2" fmla="*/ 0 w 820"/>
                  <a:gd name="T3" fmla="*/ 14 h 457"/>
                  <a:gd name="T4" fmla="*/ 0 w 820"/>
                  <a:gd name="T5" fmla="*/ 15 h 457"/>
                  <a:gd name="T6" fmla="*/ 0 w 820"/>
                  <a:gd name="T7" fmla="*/ 15 h 457"/>
                  <a:gd name="T8" fmla="*/ 1 w 820"/>
                  <a:gd name="T9" fmla="*/ 16 h 457"/>
                  <a:gd name="T10" fmla="*/ 1 w 820"/>
                  <a:gd name="T11" fmla="*/ 16 h 457"/>
                  <a:gd name="T12" fmla="*/ 1 w 820"/>
                  <a:gd name="T13" fmla="*/ 16 h 457"/>
                  <a:gd name="T14" fmla="*/ 1 w 820"/>
                  <a:gd name="T15" fmla="*/ 17 h 457"/>
                  <a:gd name="T16" fmla="*/ 1 w 820"/>
                  <a:gd name="T17" fmla="*/ 17 h 457"/>
                  <a:gd name="T18" fmla="*/ 11 w 820"/>
                  <a:gd name="T19" fmla="*/ 12 h 457"/>
                  <a:gd name="T20" fmla="*/ 18 w 820"/>
                  <a:gd name="T21" fmla="*/ 5 h 457"/>
                  <a:gd name="T22" fmla="*/ 29 w 820"/>
                  <a:gd name="T23" fmla="*/ 0 h 457"/>
                  <a:gd name="T24" fmla="*/ 29 w 820"/>
                  <a:gd name="T25" fmla="*/ 0 h 457"/>
                  <a:gd name="T26" fmla="*/ 29 w 820"/>
                  <a:gd name="T27" fmla="*/ 1 h 457"/>
                  <a:gd name="T28" fmla="*/ 30 w 820"/>
                  <a:gd name="T29" fmla="*/ 1 h 457"/>
                  <a:gd name="T30" fmla="*/ 30 w 820"/>
                  <a:gd name="T31" fmla="*/ 2 h 457"/>
                  <a:gd name="T32" fmla="*/ 30 w 820"/>
                  <a:gd name="T33" fmla="*/ 2 h 457"/>
                  <a:gd name="T34" fmla="*/ 30 w 820"/>
                  <a:gd name="T35" fmla="*/ 3 h 457"/>
                  <a:gd name="T36" fmla="*/ 30 w 820"/>
                  <a:gd name="T37" fmla="*/ 3 h 457"/>
                  <a:gd name="T38" fmla="*/ 30 w 820"/>
                  <a:gd name="T39" fmla="*/ 4 h 457"/>
                  <a:gd name="T40" fmla="*/ 17 w 820"/>
                  <a:gd name="T41" fmla="*/ 10 h 457"/>
                  <a:gd name="T42" fmla="*/ 14 w 820"/>
                  <a:gd name="T43" fmla="*/ 7 h 457"/>
                  <a:gd name="T44" fmla="*/ 0 w 820"/>
                  <a:gd name="T45" fmla="*/ 14 h 45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20"/>
                  <a:gd name="T70" fmla="*/ 0 h 457"/>
                  <a:gd name="T71" fmla="*/ 820 w 820"/>
                  <a:gd name="T72" fmla="*/ 457 h 45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20" h="457">
                    <a:moveTo>
                      <a:pt x="0" y="367"/>
                    </a:moveTo>
                    <a:lnTo>
                      <a:pt x="6" y="379"/>
                    </a:lnTo>
                    <a:lnTo>
                      <a:pt x="6" y="390"/>
                    </a:lnTo>
                    <a:lnTo>
                      <a:pt x="11" y="403"/>
                    </a:lnTo>
                    <a:lnTo>
                      <a:pt x="19" y="414"/>
                    </a:lnTo>
                    <a:lnTo>
                      <a:pt x="24" y="422"/>
                    </a:lnTo>
                    <a:lnTo>
                      <a:pt x="24" y="433"/>
                    </a:lnTo>
                    <a:lnTo>
                      <a:pt x="30" y="452"/>
                    </a:lnTo>
                    <a:lnTo>
                      <a:pt x="36" y="457"/>
                    </a:lnTo>
                    <a:lnTo>
                      <a:pt x="308" y="330"/>
                    </a:lnTo>
                    <a:lnTo>
                      <a:pt x="489" y="138"/>
                    </a:lnTo>
                    <a:lnTo>
                      <a:pt x="784" y="0"/>
                    </a:lnTo>
                    <a:lnTo>
                      <a:pt x="790" y="11"/>
                    </a:lnTo>
                    <a:lnTo>
                      <a:pt x="797" y="24"/>
                    </a:lnTo>
                    <a:lnTo>
                      <a:pt x="803" y="35"/>
                    </a:lnTo>
                    <a:lnTo>
                      <a:pt x="808" y="41"/>
                    </a:lnTo>
                    <a:lnTo>
                      <a:pt x="808" y="60"/>
                    </a:lnTo>
                    <a:lnTo>
                      <a:pt x="814" y="71"/>
                    </a:lnTo>
                    <a:lnTo>
                      <a:pt x="820" y="84"/>
                    </a:lnTo>
                    <a:lnTo>
                      <a:pt x="820" y="95"/>
                    </a:lnTo>
                    <a:lnTo>
                      <a:pt x="459" y="264"/>
                    </a:lnTo>
                    <a:lnTo>
                      <a:pt x="368" y="193"/>
                    </a:lnTo>
                    <a:lnTo>
                      <a:pt x="0" y="367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24" name="Freeform 499"/>
              <p:cNvSpPr>
                <a:spLocks noEditPoints="1"/>
              </p:cNvSpPr>
              <p:nvPr/>
            </p:nvSpPr>
            <p:spPr bwMode="auto">
              <a:xfrm>
                <a:off x="2580" y="2350"/>
                <a:ext cx="272" cy="151"/>
              </a:xfrm>
              <a:custGeom>
                <a:avLst/>
                <a:gdLst>
                  <a:gd name="T0" fmla="*/ 0 w 814"/>
                  <a:gd name="T1" fmla="*/ 14 h 451"/>
                  <a:gd name="T2" fmla="*/ 0 w 814"/>
                  <a:gd name="T3" fmla="*/ 14 h 451"/>
                  <a:gd name="T4" fmla="*/ 1 w 814"/>
                  <a:gd name="T5" fmla="*/ 16 h 451"/>
                  <a:gd name="T6" fmla="*/ 1 w 814"/>
                  <a:gd name="T7" fmla="*/ 16 h 451"/>
                  <a:gd name="T8" fmla="*/ 2 w 814"/>
                  <a:gd name="T9" fmla="*/ 17 h 451"/>
                  <a:gd name="T10" fmla="*/ 7 w 814"/>
                  <a:gd name="T11" fmla="*/ 14 h 451"/>
                  <a:gd name="T12" fmla="*/ 14 w 814"/>
                  <a:gd name="T13" fmla="*/ 7 h 451"/>
                  <a:gd name="T14" fmla="*/ 0 w 814"/>
                  <a:gd name="T15" fmla="*/ 14 h 451"/>
                  <a:gd name="T16" fmla="*/ 18 w 814"/>
                  <a:gd name="T17" fmla="*/ 9 h 451"/>
                  <a:gd name="T18" fmla="*/ 15 w 814"/>
                  <a:gd name="T19" fmla="*/ 7 h 451"/>
                  <a:gd name="T20" fmla="*/ 29 w 814"/>
                  <a:gd name="T21" fmla="*/ 0 h 451"/>
                  <a:gd name="T22" fmla="*/ 29 w 814"/>
                  <a:gd name="T23" fmla="*/ 0 h 451"/>
                  <a:gd name="T24" fmla="*/ 30 w 814"/>
                  <a:gd name="T25" fmla="*/ 1 h 451"/>
                  <a:gd name="T26" fmla="*/ 30 w 814"/>
                  <a:gd name="T27" fmla="*/ 1 h 451"/>
                  <a:gd name="T28" fmla="*/ 30 w 814"/>
                  <a:gd name="T29" fmla="*/ 2 h 451"/>
                  <a:gd name="T30" fmla="*/ 30 w 814"/>
                  <a:gd name="T31" fmla="*/ 2 h 451"/>
                  <a:gd name="T32" fmla="*/ 30 w 814"/>
                  <a:gd name="T33" fmla="*/ 3 h 451"/>
                  <a:gd name="T34" fmla="*/ 30 w 814"/>
                  <a:gd name="T35" fmla="*/ 3 h 451"/>
                  <a:gd name="T36" fmla="*/ 30 w 814"/>
                  <a:gd name="T37" fmla="*/ 4 h 451"/>
                  <a:gd name="T38" fmla="*/ 18 w 814"/>
                  <a:gd name="T39" fmla="*/ 9 h 45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4"/>
                  <a:gd name="T61" fmla="*/ 0 h 451"/>
                  <a:gd name="T62" fmla="*/ 814 w 814"/>
                  <a:gd name="T63" fmla="*/ 451 h 45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4" h="451">
                    <a:moveTo>
                      <a:pt x="0" y="361"/>
                    </a:moveTo>
                    <a:lnTo>
                      <a:pt x="11" y="385"/>
                    </a:lnTo>
                    <a:lnTo>
                      <a:pt x="23" y="415"/>
                    </a:lnTo>
                    <a:lnTo>
                      <a:pt x="35" y="434"/>
                    </a:lnTo>
                    <a:lnTo>
                      <a:pt x="47" y="451"/>
                    </a:lnTo>
                    <a:lnTo>
                      <a:pt x="197" y="385"/>
                    </a:lnTo>
                    <a:lnTo>
                      <a:pt x="379" y="186"/>
                    </a:lnTo>
                    <a:lnTo>
                      <a:pt x="0" y="361"/>
                    </a:lnTo>
                    <a:close/>
                    <a:moveTo>
                      <a:pt x="481" y="252"/>
                    </a:moveTo>
                    <a:lnTo>
                      <a:pt x="397" y="180"/>
                    </a:lnTo>
                    <a:lnTo>
                      <a:pt x="789" y="0"/>
                    </a:lnTo>
                    <a:lnTo>
                      <a:pt x="789" y="12"/>
                    </a:lnTo>
                    <a:lnTo>
                      <a:pt x="795" y="23"/>
                    </a:lnTo>
                    <a:lnTo>
                      <a:pt x="801" y="36"/>
                    </a:lnTo>
                    <a:lnTo>
                      <a:pt x="801" y="47"/>
                    </a:lnTo>
                    <a:lnTo>
                      <a:pt x="808" y="60"/>
                    </a:lnTo>
                    <a:lnTo>
                      <a:pt x="808" y="72"/>
                    </a:lnTo>
                    <a:lnTo>
                      <a:pt x="814" y="83"/>
                    </a:lnTo>
                    <a:lnTo>
                      <a:pt x="814" y="96"/>
                    </a:lnTo>
                    <a:lnTo>
                      <a:pt x="481" y="2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25" name="Freeform 500"/>
              <p:cNvSpPr>
                <a:spLocks noEditPoints="1"/>
              </p:cNvSpPr>
              <p:nvPr/>
            </p:nvSpPr>
            <p:spPr bwMode="auto">
              <a:xfrm>
                <a:off x="2586" y="2366"/>
                <a:ext cx="266" cy="147"/>
              </a:xfrm>
              <a:custGeom>
                <a:avLst/>
                <a:gdLst>
                  <a:gd name="T0" fmla="*/ 0 w 797"/>
                  <a:gd name="T1" fmla="*/ 13 h 440"/>
                  <a:gd name="T2" fmla="*/ 1 w 797"/>
                  <a:gd name="T3" fmla="*/ 14 h 440"/>
                  <a:gd name="T4" fmla="*/ 1 w 797"/>
                  <a:gd name="T5" fmla="*/ 15 h 440"/>
                  <a:gd name="T6" fmla="*/ 2 w 797"/>
                  <a:gd name="T7" fmla="*/ 16 h 440"/>
                  <a:gd name="T8" fmla="*/ 2 w 797"/>
                  <a:gd name="T9" fmla="*/ 16 h 440"/>
                  <a:gd name="T10" fmla="*/ 3 w 797"/>
                  <a:gd name="T11" fmla="*/ 16 h 440"/>
                  <a:gd name="T12" fmla="*/ 10 w 797"/>
                  <a:gd name="T13" fmla="*/ 9 h 440"/>
                  <a:gd name="T14" fmla="*/ 0 w 797"/>
                  <a:gd name="T15" fmla="*/ 13 h 440"/>
                  <a:gd name="T16" fmla="*/ 19 w 797"/>
                  <a:gd name="T17" fmla="*/ 9 h 440"/>
                  <a:gd name="T18" fmla="*/ 16 w 797"/>
                  <a:gd name="T19" fmla="*/ 6 h 440"/>
                  <a:gd name="T20" fmla="*/ 29 w 797"/>
                  <a:gd name="T21" fmla="*/ 0 h 440"/>
                  <a:gd name="T22" fmla="*/ 29 w 797"/>
                  <a:gd name="T23" fmla="*/ 0 h 440"/>
                  <a:gd name="T24" fmla="*/ 29 w 797"/>
                  <a:gd name="T25" fmla="*/ 1 h 440"/>
                  <a:gd name="T26" fmla="*/ 29 w 797"/>
                  <a:gd name="T27" fmla="*/ 1 h 440"/>
                  <a:gd name="T28" fmla="*/ 29 w 797"/>
                  <a:gd name="T29" fmla="*/ 2 h 440"/>
                  <a:gd name="T30" fmla="*/ 30 w 797"/>
                  <a:gd name="T31" fmla="*/ 2 h 440"/>
                  <a:gd name="T32" fmla="*/ 30 w 797"/>
                  <a:gd name="T33" fmla="*/ 3 h 440"/>
                  <a:gd name="T34" fmla="*/ 30 w 797"/>
                  <a:gd name="T35" fmla="*/ 3 h 440"/>
                  <a:gd name="T36" fmla="*/ 30 w 797"/>
                  <a:gd name="T37" fmla="*/ 4 h 440"/>
                  <a:gd name="T38" fmla="*/ 30 w 797"/>
                  <a:gd name="T39" fmla="*/ 4 h 440"/>
                  <a:gd name="T40" fmla="*/ 19 w 797"/>
                  <a:gd name="T41" fmla="*/ 9 h 4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97"/>
                  <a:gd name="T64" fmla="*/ 0 h 440"/>
                  <a:gd name="T65" fmla="*/ 797 w 797"/>
                  <a:gd name="T66" fmla="*/ 440 h 4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97" h="440">
                    <a:moveTo>
                      <a:pt x="0" y="362"/>
                    </a:moveTo>
                    <a:lnTo>
                      <a:pt x="18" y="387"/>
                    </a:lnTo>
                    <a:lnTo>
                      <a:pt x="30" y="404"/>
                    </a:lnTo>
                    <a:lnTo>
                      <a:pt x="49" y="422"/>
                    </a:lnTo>
                    <a:lnTo>
                      <a:pt x="67" y="440"/>
                    </a:lnTo>
                    <a:lnTo>
                      <a:pt x="90" y="428"/>
                    </a:lnTo>
                    <a:lnTo>
                      <a:pt x="272" y="235"/>
                    </a:lnTo>
                    <a:lnTo>
                      <a:pt x="0" y="362"/>
                    </a:lnTo>
                    <a:close/>
                    <a:moveTo>
                      <a:pt x="507" y="235"/>
                    </a:moveTo>
                    <a:lnTo>
                      <a:pt x="423" y="169"/>
                    </a:lnTo>
                    <a:lnTo>
                      <a:pt x="784" y="0"/>
                    </a:lnTo>
                    <a:lnTo>
                      <a:pt x="791" y="13"/>
                    </a:lnTo>
                    <a:lnTo>
                      <a:pt x="791" y="25"/>
                    </a:lnTo>
                    <a:lnTo>
                      <a:pt x="791" y="30"/>
                    </a:lnTo>
                    <a:lnTo>
                      <a:pt x="791" y="43"/>
                    </a:lnTo>
                    <a:lnTo>
                      <a:pt x="797" y="55"/>
                    </a:lnTo>
                    <a:lnTo>
                      <a:pt x="797" y="68"/>
                    </a:lnTo>
                    <a:lnTo>
                      <a:pt x="797" y="85"/>
                    </a:lnTo>
                    <a:lnTo>
                      <a:pt x="797" y="98"/>
                    </a:lnTo>
                    <a:lnTo>
                      <a:pt x="797" y="103"/>
                    </a:lnTo>
                    <a:lnTo>
                      <a:pt x="507" y="235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26" name="Freeform 501"/>
              <p:cNvSpPr>
                <a:spLocks noEditPoints="1"/>
              </p:cNvSpPr>
              <p:nvPr/>
            </p:nvSpPr>
            <p:spPr bwMode="auto">
              <a:xfrm>
                <a:off x="2596" y="2382"/>
                <a:ext cx="256" cy="135"/>
              </a:xfrm>
              <a:custGeom>
                <a:avLst/>
                <a:gdLst>
                  <a:gd name="T0" fmla="*/ 0 w 767"/>
                  <a:gd name="T1" fmla="*/ 13 h 403"/>
                  <a:gd name="T2" fmla="*/ 0 w 767"/>
                  <a:gd name="T3" fmla="*/ 14 h 403"/>
                  <a:gd name="T4" fmla="*/ 1 w 767"/>
                  <a:gd name="T5" fmla="*/ 14 h 403"/>
                  <a:gd name="T6" fmla="*/ 1 w 767"/>
                  <a:gd name="T7" fmla="*/ 15 h 403"/>
                  <a:gd name="T8" fmla="*/ 2 w 767"/>
                  <a:gd name="T9" fmla="*/ 15 h 403"/>
                  <a:gd name="T10" fmla="*/ 6 w 767"/>
                  <a:gd name="T11" fmla="*/ 11 h 403"/>
                  <a:gd name="T12" fmla="*/ 0 w 767"/>
                  <a:gd name="T13" fmla="*/ 13 h 403"/>
                  <a:gd name="T14" fmla="*/ 19 w 767"/>
                  <a:gd name="T15" fmla="*/ 8 h 403"/>
                  <a:gd name="T16" fmla="*/ 16 w 767"/>
                  <a:gd name="T17" fmla="*/ 6 h 403"/>
                  <a:gd name="T18" fmla="*/ 28 w 767"/>
                  <a:gd name="T19" fmla="*/ 0 h 403"/>
                  <a:gd name="T20" fmla="*/ 28 w 767"/>
                  <a:gd name="T21" fmla="*/ 0 h 403"/>
                  <a:gd name="T22" fmla="*/ 28 w 767"/>
                  <a:gd name="T23" fmla="*/ 1 h 403"/>
                  <a:gd name="T24" fmla="*/ 28 w 767"/>
                  <a:gd name="T25" fmla="*/ 1 h 403"/>
                  <a:gd name="T26" fmla="*/ 28 w 767"/>
                  <a:gd name="T27" fmla="*/ 2 h 403"/>
                  <a:gd name="T28" fmla="*/ 28 w 767"/>
                  <a:gd name="T29" fmla="*/ 2 h 403"/>
                  <a:gd name="T30" fmla="*/ 28 w 767"/>
                  <a:gd name="T31" fmla="*/ 3 h 403"/>
                  <a:gd name="T32" fmla="*/ 28 w 767"/>
                  <a:gd name="T33" fmla="*/ 4 h 403"/>
                  <a:gd name="T34" fmla="*/ 28 w 767"/>
                  <a:gd name="T35" fmla="*/ 4 h 403"/>
                  <a:gd name="T36" fmla="*/ 19 w 767"/>
                  <a:gd name="T37" fmla="*/ 8 h 40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7"/>
                  <a:gd name="T58" fmla="*/ 0 h 403"/>
                  <a:gd name="T59" fmla="*/ 767 w 767"/>
                  <a:gd name="T60" fmla="*/ 403 h 40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7" h="403">
                    <a:moveTo>
                      <a:pt x="0" y="355"/>
                    </a:moveTo>
                    <a:lnTo>
                      <a:pt x="13" y="368"/>
                    </a:lnTo>
                    <a:lnTo>
                      <a:pt x="19" y="379"/>
                    </a:lnTo>
                    <a:lnTo>
                      <a:pt x="30" y="391"/>
                    </a:lnTo>
                    <a:lnTo>
                      <a:pt x="43" y="403"/>
                    </a:lnTo>
                    <a:lnTo>
                      <a:pt x="150" y="289"/>
                    </a:lnTo>
                    <a:lnTo>
                      <a:pt x="0" y="355"/>
                    </a:lnTo>
                    <a:close/>
                    <a:moveTo>
                      <a:pt x="525" y="223"/>
                    </a:moveTo>
                    <a:lnTo>
                      <a:pt x="434" y="156"/>
                    </a:lnTo>
                    <a:lnTo>
                      <a:pt x="767" y="0"/>
                    </a:lnTo>
                    <a:lnTo>
                      <a:pt x="767" y="12"/>
                    </a:lnTo>
                    <a:lnTo>
                      <a:pt x="767" y="24"/>
                    </a:lnTo>
                    <a:lnTo>
                      <a:pt x="767" y="36"/>
                    </a:lnTo>
                    <a:lnTo>
                      <a:pt x="767" y="49"/>
                    </a:lnTo>
                    <a:lnTo>
                      <a:pt x="767" y="60"/>
                    </a:lnTo>
                    <a:lnTo>
                      <a:pt x="761" y="79"/>
                    </a:lnTo>
                    <a:lnTo>
                      <a:pt x="761" y="96"/>
                    </a:lnTo>
                    <a:lnTo>
                      <a:pt x="761" y="114"/>
                    </a:lnTo>
                    <a:lnTo>
                      <a:pt x="525" y="223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27" name="Freeform 502"/>
              <p:cNvSpPr>
                <a:spLocks noEditPoints="1"/>
              </p:cNvSpPr>
              <p:nvPr/>
            </p:nvSpPr>
            <p:spPr bwMode="auto">
              <a:xfrm>
                <a:off x="2608" y="2400"/>
                <a:ext cx="244" cy="117"/>
              </a:xfrm>
              <a:custGeom>
                <a:avLst/>
                <a:gdLst>
                  <a:gd name="T0" fmla="*/ 0 w 730"/>
                  <a:gd name="T1" fmla="*/ 13 h 349"/>
                  <a:gd name="T2" fmla="*/ 0 w 730"/>
                  <a:gd name="T3" fmla="*/ 13 h 349"/>
                  <a:gd name="T4" fmla="*/ 0 w 730"/>
                  <a:gd name="T5" fmla="*/ 13 h 349"/>
                  <a:gd name="T6" fmla="*/ 0 w 730"/>
                  <a:gd name="T7" fmla="*/ 13 h 349"/>
                  <a:gd name="T8" fmla="*/ 1 w 730"/>
                  <a:gd name="T9" fmla="*/ 12 h 349"/>
                  <a:gd name="T10" fmla="*/ 0 w 730"/>
                  <a:gd name="T11" fmla="*/ 13 h 349"/>
                  <a:gd name="T12" fmla="*/ 20 w 730"/>
                  <a:gd name="T13" fmla="*/ 8 h 349"/>
                  <a:gd name="T14" fmla="*/ 16 w 730"/>
                  <a:gd name="T15" fmla="*/ 5 h 349"/>
                  <a:gd name="T16" fmla="*/ 27 w 730"/>
                  <a:gd name="T17" fmla="*/ 0 h 349"/>
                  <a:gd name="T18" fmla="*/ 27 w 730"/>
                  <a:gd name="T19" fmla="*/ 1 h 349"/>
                  <a:gd name="T20" fmla="*/ 27 w 730"/>
                  <a:gd name="T21" fmla="*/ 1 h 349"/>
                  <a:gd name="T22" fmla="*/ 27 w 730"/>
                  <a:gd name="T23" fmla="*/ 2 h 349"/>
                  <a:gd name="T24" fmla="*/ 27 w 730"/>
                  <a:gd name="T25" fmla="*/ 2 h 349"/>
                  <a:gd name="T26" fmla="*/ 27 w 730"/>
                  <a:gd name="T27" fmla="*/ 3 h 349"/>
                  <a:gd name="T28" fmla="*/ 27 w 730"/>
                  <a:gd name="T29" fmla="*/ 4 h 349"/>
                  <a:gd name="T30" fmla="*/ 26 w 730"/>
                  <a:gd name="T31" fmla="*/ 4 h 349"/>
                  <a:gd name="T32" fmla="*/ 26 w 730"/>
                  <a:gd name="T33" fmla="*/ 5 h 349"/>
                  <a:gd name="T34" fmla="*/ 20 w 730"/>
                  <a:gd name="T35" fmla="*/ 8 h 34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30"/>
                  <a:gd name="T55" fmla="*/ 0 h 349"/>
                  <a:gd name="T56" fmla="*/ 730 w 730"/>
                  <a:gd name="T57" fmla="*/ 349 h 34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30" h="349">
                    <a:moveTo>
                      <a:pt x="0" y="337"/>
                    </a:moveTo>
                    <a:lnTo>
                      <a:pt x="0" y="344"/>
                    </a:lnTo>
                    <a:lnTo>
                      <a:pt x="6" y="344"/>
                    </a:lnTo>
                    <a:lnTo>
                      <a:pt x="6" y="349"/>
                    </a:lnTo>
                    <a:lnTo>
                      <a:pt x="23" y="325"/>
                    </a:lnTo>
                    <a:lnTo>
                      <a:pt x="0" y="337"/>
                    </a:lnTo>
                    <a:close/>
                    <a:moveTo>
                      <a:pt x="531" y="205"/>
                    </a:moveTo>
                    <a:lnTo>
                      <a:pt x="440" y="132"/>
                    </a:lnTo>
                    <a:lnTo>
                      <a:pt x="730" y="0"/>
                    </a:lnTo>
                    <a:lnTo>
                      <a:pt x="730" y="18"/>
                    </a:lnTo>
                    <a:lnTo>
                      <a:pt x="724" y="30"/>
                    </a:lnTo>
                    <a:lnTo>
                      <a:pt x="724" y="48"/>
                    </a:lnTo>
                    <a:lnTo>
                      <a:pt x="717" y="66"/>
                    </a:lnTo>
                    <a:lnTo>
                      <a:pt x="717" y="85"/>
                    </a:lnTo>
                    <a:lnTo>
                      <a:pt x="711" y="96"/>
                    </a:lnTo>
                    <a:lnTo>
                      <a:pt x="705" y="109"/>
                    </a:lnTo>
                    <a:lnTo>
                      <a:pt x="700" y="126"/>
                    </a:lnTo>
                    <a:lnTo>
                      <a:pt x="531" y="205"/>
                    </a:ln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28" name="Freeform 503"/>
              <p:cNvSpPr>
                <a:spLocks/>
              </p:cNvSpPr>
              <p:nvPr/>
            </p:nvSpPr>
            <p:spPr bwMode="auto">
              <a:xfrm>
                <a:off x="2771" y="2420"/>
                <a:ext cx="79" cy="59"/>
              </a:xfrm>
              <a:custGeom>
                <a:avLst/>
                <a:gdLst>
                  <a:gd name="T0" fmla="*/ 3 w 236"/>
                  <a:gd name="T1" fmla="*/ 7 h 175"/>
                  <a:gd name="T2" fmla="*/ 0 w 236"/>
                  <a:gd name="T3" fmla="*/ 4 h 175"/>
                  <a:gd name="T4" fmla="*/ 9 w 236"/>
                  <a:gd name="T5" fmla="*/ 0 h 175"/>
                  <a:gd name="T6" fmla="*/ 9 w 236"/>
                  <a:gd name="T7" fmla="*/ 1 h 175"/>
                  <a:gd name="T8" fmla="*/ 8 w 236"/>
                  <a:gd name="T9" fmla="*/ 1 h 175"/>
                  <a:gd name="T10" fmla="*/ 8 w 236"/>
                  <a:gd name="T11" fmla="*/ 2 h 175"/>
                  <a:gd name="T12" fmla="*/ 8 w 236"/>
                  <a:gd name="T13" fmla="*/ 3 h 175"/>
                  <a:gd name="T14" fmla="*/ 7 w 236"/>
                  <a:gd name="T15" fmla="*/ 3 h 175"/>
                  <a:gd name="T16" fmla="*/ 7 w 236"/>
                  <a:gd name="T17" fmla="*/ 4 h 175"/>
                  <a:gd name="T18" fmla="*/ 7 w 236"/>
                  <a:gd name="T19" fmla="*/ 5 h 175"/>
                  <a:gd name="T20" fmla="*/ 6 w 236"/>
                  <a:gd name="T21" fmla="*/ 5 h 175"/>
                  <a:gd name="T22" fmla="*/ 3 w 236"/>
                  <a:gd name="T23" fmla="*/ 7 h 1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6"/>
                  <a:gd name="T37" fmla="*/ 0 h 175"/>
                  <a:gd name="T38" fmla="*/ 236 w 236"/>
                  <a:gd name="T39" fmla="*/ 175 h 1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6" h="175">
                    <a:moveTo>
                      <a:pt x="84" y="175"/>
                    </a:moveTo>
                    <a:lnTo>
                      <a:pt x="0" y="109"/>
                    </a:lnTo>
                    <a:lnTo>
                      <a:pt x="236" y="0"/>
                    </a:lnTo>
                    <a:lnTo>
                      <a:pt x="229" y="18"/>
                    </a:lnTo>
                    <a:lnTo>
                      <a:pt x="223" y="36"/>
                    </a:lnTo>
                    <a:lnTo>
                      <a:pt x="217" y="55"/>
                    </a:lnTo>
                    <a:lnTo>
                      <a:pt x="206" y="72"/>
                    </a:lnTo>
                    <a:lnTo>
                      <a:pt x="199" y="91"/>
                    </a:lnTo>
                    <a:lnTo>
                      <a:pt x="193" y="109"/>
                    </a:lnTo>
                    <a:lnTo>
                      <a:pt x="182" y="126"/>
                    </a:lnTo>
                    <a:lnTo>
                      <a:pt x="169" y="139"/>
                    </a:lnTo>
                    <a:lnTo>
                      <a:pt x="84" y="175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29" name="Freeform 504"/>
              <p:cNvSpPr>
                <a:spLocks/>
              </p:cNvSpPr>
              <p:nvPr/>
            </p:nvSpPr>
            <p:spPr bwMode="auto">
              <a:xfrm>
                <a:off x="2785" y="2442"/>
                <a:ext cx="57" cy="47"/>
              </a:xfrm>
              <a:custGeom>
                <a:avLst/>
                <a:gdLst>
                  <a:gd name="T0" fmla="*/ 0 w 169"/>
                  <a:gd name="T1" fmla="*/ 3 h 139"/>
                  <a:gd name="T2" fmla="*/ 2 w 169"/>
                  <a:gd name="T3" fmla="*/ 5 h 139"/>
                  <a:gd name="T4" fmla="*/ 3 w 169"/>
                  <a:gd name="T5" fmla="*/ 5 h 139"/>
                  <a:gd name="T6" fmla="*/ 4 w 169"/>
                  <a:gd name="T7" fmla="*/ 4 h 139"/>
                  <a:gd name="T8" fmla="*/ 4 w 169"/>
                  <a:gd name="T9" fmla="*/ 3 h 139"/>
                  <a:gd name="T10" fmla="*/ 5 w 169"/>
                  <a:gd name="T11" fmla="*/ 3 h 139"/>
                  <a:gd name="T12" fmla="*/ 5 w 169"/>
                  <a:gd name="T13" fmla="*/ 2 h 139"/>
                  <a:gd name="T14" fmla="*/ 6 w 169"/>
                  <a:gd name="T15" fmla="*/ 1 h 139"/>
                  <a:gd name="T16" fmla="*/ 6 w 169"/>
                  <a:gd name="T17" fmla="*/ 1 h 139"/>
                  <a:gd name="T18" fmla="*/ 6 w 169"/>
                  <a:gd name="T19" fmla="*/ 0 h 139"/>
                  <a:gd name="T20" fmla="*/ 0 w 169"/>
                  <a:gd name="T21" fmla="*/ 3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9"/>
                  <a:gd name="T34" fmla="*/ 0 h 139"/>
                  <a:gd name="T35" fmla="*/ 169 w 16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9" h="139">
                    <a:moveTo>
                      <a:pt x="0" y="79"/>
                    </a:moveTo>
                    <a:lnTo>
                      <a:pt x="65" y="139"/>
                    </a:lnTo>
                    <a:lnTo>
                      <a:pt x="84" y="120"/>
                    </a:lnTo>
                    <a:lnTo>
                      <a:pt x="96" y="103"/>
                    </a:lnTo>
                    <a:lnTo>
                      <a:pt x="108" y="90"/>
                    </a:lnTo>
                    <a:lnTo>
                      <a:pt x="126" y="73"/>
                    </a:lnTo>
                    <a:lnTo>
                      <a:pt x="139" y="55"/>
                    </a:lnTo>
                    <a:lnTo>
                      <a:pt x="150" y="36"/>
                    </a:lnTo>
                    <a:lnTo>
                      <a:pt x="163" y="19"/>
                    </a:lnTo>
                    <a:lnTo>
                      <a:pt x="169" y="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30" name="Freeform 505"/>
              <p:cNvSpPr>
                <a:spLocks/>
              </p:cNvSpPr>
              <p:nvPr/>
            </p:nvSpPr>
            <p:spPr bwMode="auto">
              <a:xfrm>
                <a:off x="2799" y="2467"/>
                <a:ext cx="28" cy="22"/>
              </a:xfrm>
              <a:custGeom>
                <a:avLst/>
                <a:gdLst>
                  <a:gd name="T0" fmla="*/ 0 w 85"/>
                  <a:gd name="T1" fmla="*/ 1 h 66"/>
                  <a:gd name="T2" fmla="*/ 1 w 85"/>
                  <a:gd name="T3" fmla="*/ 2 h 66"/>
                  <a:gd name="T4" fmla="*/ 2 w 85"/>
                  <a:gd name="T5" fmla="*/ 2 h 66"/>
                  <a:gd name="T6" fmla="*/ 2 w 85"/>
                  <a:gd name="T7" fmla="*/ 1 h 66"/>
                  <a:gd name="T8" fmla="*/ 2 w 85"/>
                  <a:gd name="T9" fmla="*/ 1 h 66"/>
                  <a:gd name="T10" fmla="*/ 3 w 85"/>
                  <a:gd name="T11" fmla="*/ 0 h 66"/>
                  <a:gd name="T12" fmla="*/ 0 w 85"/>
                  <a:gd name="T13" fmla="*/ 1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"/>
                  <a:gd name="T22" fmla="*/ 0 h 66"/>
                  <a:gd name="T23" fmla="*/ 85 w 85"/>
                  <a:gd name="T24" fmla="*/ 66 h 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" h="66">
                    <a:moveTo>
                      <a:pt x="0" y="36"/>
                    </a:moveTo>
                    <a:lnTo>
                      <a:pt x="24" y="66"/>
                    </a:lnTo>
                    <a:lnTo>
                      <a:pt x="43" y="47"/>
                    </a:lnTo>
                    <a:lnTo>
                      <a:pt x="55" y="30"/>
                    </a:lnTo>
                    <a:lnTo>
                      <a:pt x="67" y="17"/>
                    </a:lnTo>
                    <a:lnTo>
                      <a:pt x="85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31" name="Freeform 506"/>
              <p:cNvSpPr>
                <a:spLocks/>
              </p:cNvSpPr>
              <p:nvPr/>
            </p:nvSpPr>
            <p:spPr bwMode="auto">
              <a:xfrm>
                <a:off x="2566" y="2449"/>
                <a:ext cx="46" cy="72"/>
              </a:xfrm>
              <a:custGeom>
                <a:avLst/>
                <a:gdLst>
                  <a:gd name="T0" fmla="*/ 0 w 139"/>
                  <a:gd name="T1" fmla="*/ 0 h 216"/>
                  <a:gd name="T2" fmla="*/ 0 w 139"/>
                  <a:gd name="T3" fmla="*/ 2 h 216"/>
                  <a:gd name="T4" fmla="*/ 1 w 139"/>
                  <a:gd name="T5" fmla="*/ 2 h 216"/>
                  <a:gd name="T6" fmla="*/ 1 w 139"/>
                  <a:gd name="T7" fmla="*/ 4 h 216"/>
                  <a:gd name="T8" fmla="*/ 2 w 139"/>
                  <a:gd name="T9" fmla="*/ 5 h 216"/>
                  <a:gd name="T10" fmla="*/ 2 w 139"/>
                  <a:gd name="T11" fmla="*/ 6 h 216"/>
                  <a:gd name="T12" fmla="*/ 3 w 139"/>
                  <a:gd name="T13" fmla="*/ 6 h 216"/>
                  <a:gd name="T14" fmla="*/ 4 w 139"/>
                  <a:gd name="T15" fmla="*/ 7 h 216"/>
                  <a:gd name="T16" fmla="*/ 4 w 139"/>
                  <a:gd name="T17" fmla="*/ 8 h 216"/>
                  <a:gd name="T18" fmla="*/ 5 w 139"/>
                  <a:gd name="T19" fmla="*/ 7 h 216"/>
                  <a:gd name="T20" fmla="*/ 4 w 139"/>
                  <a:gd name="T21" fmla="*/ 7 h 216"/>
                  <a:gd name="T22" fmla="*/ 4 w 139"/>
                  <a:gd name="T23" fmla="*/ 6 h 216"/>
                  <a:gd name="T24" fmla="*/ 3 w 139"/>
                  <a:gd name="T25" fmla="*/ 5 h 216"/>
                  <a:gd name="T26" fmla="*/ 3 w 139"/>
                  <a:gd name="T27" fmla="*/ 4 h 216"/>
                  <a:gd name="T28" fmla="*/ 2 w 139"/>
                  <a:gd name="T29" fmla="*/ 3 h 216"/>
                  <a:gd name="T30" fmla="*/ 2 w 139"/>
                  <a:gd name="T31" fmla="*/ 2 h 216"/>
                  <a:gd name="T32" fmla="*/ 1 w 139"/>
                  <a:gd name="T33" fmla="*/ 1 h 216"/>
                  <a:gd name="T34" fmla="*/ 1 w 139"/>
                  <a:gd name="T35" fmla="*/ 0 h 216"/>
                  <a:gd name="T36" fmla="*/ 1 w 139"/>
                  <a:gd name="T37" fmla="*/ 0 h 216"/>
                  <a:gd name="T38" fmla="*/ 0 w 139"/>
                  <a:gd name="T39" fmla="*/ 0 h 2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9"/>
                  <a:gd name="T61" fmla="*/ 0 h 216"/>
                  <a:gd name="T62" fmla="*/ 139 w 139"/>
                  <a:gd name="T63" fmla="*/ 216 h 21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9" h="216">
                    <a:moveTo>
                      <a:pt x="0" y="6"/>
                    </a:moveTo>
                    <a:lnTo>
                      <a:pt x="13" y="41"/>
                    </a:lnTo>
                    <a:lnTo>
                      <a:pt x="24" y="66"/>
                    </a:lnTo>
                    <a:lnTo>
                      <a:pt x="35" y="101"/>
                    </a:lnTo>
                    <a:lnTo>
                      <a:pt x="54" y="126"/>
                    </a:lnTo>
                    <a:lnTo>
                      <a:pt x="66" y="150"/>
                    </a:lnTo>
                    <a:lnTo>
                      <a:pt x="84" y="174"/>
                    </a:lnTo>
                    <a:lnTo>
                      <a:pt x="103" y="199"/>
                    </a:lnTo>
                    <a:lnTo>
                      <a:pt x="120" y="216"/>
                    </a:lnTo>
                    <a:lnTo>
                      <a:pt x="139" y="199"/>
                    </a:lnTo>
                    <a:lnTo>
                      <a:pt x="120" y="180"/>
                    </a:lnTo>
                    <a:lnTo>
                      <a:pt x="103" y="162"/>
                    </a:lnTo>
                    <a:lnTo>
                      <a:pt x="84" y="139"/>
                    </a:lnTo>
                    <a:lnTo>
                      <a:pt x="73" y="114"/>
                    </a:lnTo>
                    <a:lnTo>
                      <a:pt x="60" y="84"/>
                    </a:lnTo>
                    <a:lnTo>
                      <a:pt x="48" y="60"/>
                    </a:lnTo>
                    <a:lnTo>
                      <a:pt x="35" y="36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32" name="Freeform 507"/>
              <p:cNvSpPr>
                <a:spLocks/>
              </p:cNvSpPr>
              <p:nvPr/>
            </p:nvSpPr>
            <p:spPr bwMode="auto">
              <a:xfrm>
                <a:off x="2566" y="2328"/>
                <a:ext cx="48" cy="123"/>
              </a:xfrm>
              <a:custGeom>
                <a:avLst/>
                <a:gdLst>
                  <a:gd name="T0" fmla="*/ 5 w 144"/>
                  <a:gd name="T1" fmla="*/ 0 h 368"/>
                  <a:gd name="T2" fmla="*/ 5 w 144"/>
                  <a:gd name="T3" fmla="*/ 0 h 368"/>
                  <a:gd name="T4" fmla="*/ 4 w 144"/>
                  <a:gd name="T5" fmla="*/ 2 h 368"/>
                  <a:gd name="T6" fmla="*/ 3 w 144"/>
                  <a:gd name="T7" fmla="*/ 3 h 368"/>
                  <a:gd name="T8" fmla="*/ 2 w 144"/>
                  <a:gd name="T9" fmla="*/ 5 h 368"/>
                  <a:gd name="T10" fmla="*/ 1 w 144"/>
                  <a:gd name="T11" fmla="*/ 6 h 368"/>
                  <a:gd name="T12" fmla="*/ 0 w 144"/>
                  <a:gd name="T13" fmla="*/ 8 h 368"/>
                  <a:gd name="T14" fmla="*/ 0 w 144"/>
                  <a:gd name="T15" fmla="*/ 10 h 368"/>
                  <a:gd name="T16" fmla="*/ 0 w 144"/>
                  <a:gd name="T17" fmla="*/ 12 h 368"/>
                  <a:gd name="T18" fmla="*/ 0 w 144"/>
                  <a:gd name="T19" fmla="*/ 14 h 368"/>
                  <a:gd name="T20" fmla="*/ 1 w 144"/>
                  <a:gd name="T21" fmla="*/ 14 h 368"/>
                  <a:gd name="T22" fmla="*/ 1 w 144"/>
                  <a:gd name="T23" fmla="*/ 12 h 368"/>
                  <a:gd name="T24" fmla="*/ 1 w 144"/>
                  <a:gd name="T25" fmla="*/ 10 h 368"/>
                  <a:gd name="T26" fmla="*/ 2 w 144"/>
                  <a:gd name="T27" fmla="*/ 8 h 368"/>
                  <a:gd name="T28" fmla="*/ 2 w 144"/>
                  <a:gd name="T29" fmla="*/ 7 h 368"/>
                  <a:gd name="T30" fmla="*/ 3 w 144"/>
                  <a:gd name="T31" fmla="*/ 5 h 368"/>
                  <a:gd name="T32" fmla="*/ 3 w 144"/>
                  <a:gd name="T33" fmla="*/ 4 h 368"/>
                  <a:gd name="T34" fmla="*/ 4 w 144"/>
                  <a:gd name="T35" fmla="*/ 2 h 368"/>
                  <a:gd name="T36" fmla="*/ 5 w 144"/>
                  <a:gd name="T37" fmla="*/ 1 h 368"/>
                  <a:gd name="T38" fmla="*/ 5 w 144"/>
                  <a:gd name="T39" fmla="*/ 1 h 368"/>
                  <a:gd name="T40" fmla="*/ 5 w 144"/>
                  <a:gd name="T41" fmla="*/ 0 h 368"/>
                  <a:gd name="T42" fmla="*/ 5 w 144"/>
                  <a:gd name="T43" fmla="*/ 0 h 368"/>
                  <a:gd name="T44" fmla="*/ 5 w 144"/>
                  <a:gd name="T45" fmla="*/ 0 h 368"/>
                  <a:gd name="T46" fmla="*/ 5 w 144"/>
                  <a:gd name="T47" fmla="*/ 0 h 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4"/>
                  <a:gd name="T73" fmla="*/ 0 h 368"/>
                  <a:gd name="T74" fmla="*/ 144 w 144"/>
                  <a:gd name="T75" fmla="*/ 368 h 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4" h="368">
                    <a:moveTo>
                      <a:pt x="139" y="6"/>
                    </a:moveTo>
                    <a:lnTo>
                      <a:pt x="127" y="6"/>
                    </a:lnTo>
                    <a:lnTo>
                      <a:pt x="96" y="49"/>
                    </a:lnTo>
                    <a:lnTo>
                      <a:pt x="73" y="90"/>
                    </a:lnTo>
                    <a:lnTo>
                      <a:pt x="48" y="127"/>
                    </a:lnTo>
                    <a:lnTo>
                      <a:pt x="30" y="175"/>
                    </a:lnTo>
                    <a:lnTo>
                      <a:pt x="13" y="217"/>
                    </a:lnTo>
                    <a:lnTo>
                      <a:pt x="5" y="265"/>
                    </a:lnTo>
                    <a:lnTo>
                      <a:pt x="0" y="313"/>
                    </a:lnTo>
                    <a:lnTo>
                      <a:pt x="0" y="368"/>
                    </a:lnTo>
                    <a:lnTo>
                      <a:pt x="30" y="368"/>
                    </a:lnTo>
                    <a:lnTo>
                      <a:pt x="30" y="313"/>
                    </a:lnTo>
                    <a:lnTo>
                      <a:pt x="30" y="272"/>
                    </a:lnTo>
                    <a:lnTo>
                      <a:pt x="43" y="223"/>
                    </a:lnTo>
                    <a:lnTo>
                      <a:pt x="54" y="182"/>
                    </a:lnTo>
                    <a:lnTo>
                      <a:pt x="73" y="139"/>
                    </a:lnTo>
                    <a:lnTo>
                      <a:pt x="90" y="103"/>
                    </a:lnTo>
                    <a:lnTo>
                      <a:pt x="114" y="60"/>
                    </a:lnTo>
                    <a:lnTo>
                      <a:pt x="144" y="24"/>
                    </a:lnTo>
                    <a:lnTo>
                      <a:pt x="127" y="24"/>
                    </a:lnTo>
                    <a:lnTo>
                      <a:pt x="139" y="6"/>
                    </a:lnTo>
                    <a:lnTo>
                      <a:pt x="133" y="0"/>
                    </a:lnTo>
                    <a:lnTo>
                      <a:pt x="127" y="6"/>
                    </a:lnTo>
                    <a:lnTo>
                      <a:pt x="13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33" name="Freeform 508"/>
              <p:cNvSpPr>
                <a:spLocks/>
              </p:cNvSpPr>
              <p:nvPr/>
            </p:nvSpPr>
            <p:spPr bwMode="auto">
              <a:xfrm>
                <a:off x="2608" y="2330"/>
                <a:ext cx="203" cy="165"/>
              </a:xfrm>
              <a:custGeom>
                <a:avLst/>
                <a:gdLst>
                  <a:gd name="T0" fmla="*/ 22 w 609"/>
                  <a:gd name="T1" fmla="*/ 17 h 495"/>
                  <a:gd name="T2" fmla="*/ 22 w 609"/>
                  <a:gd name="T3" fmla="*/ 17 h 495"/>
                  <a:gd name="T4" fmla="*/ 0 w 609"/>
                  <a:gd name="T5" fmla="*/ 0 h 495"/>
                  <a:gd name="T6" fmla="*/ 0 w 609"/>
                  <a:gd name="T7" fmla="*/ 1 h 495"/>
                  <a:gd name="T8" fmla="*/ 22 w 609"/>
                  <a:gd name="T9" fmla="*/ 18 h 495"/>
                  <a:gd name="T10" fmla="*/ 23 w 609"/>
                  <a:gd name="T11" fmla="*/ 18 h 495"/>
                  <a:gd name="T12" fmla="*/ 22 w 609"/>
                  <a:gd name="T13" fmla="*/ 18 h 495"/>
                  <a:gd name="T14" fmla="*/ 22 w 609"/>
                  <a:gd name="T15" fmla="*/ 18 h 495"/>
                  <a:gd name="T16" fmla="*/ 23 w 609"/>
                  <a:gd name="T17" fmla="*/ 18 h 495"/>
                  <a:gd name="T18" fmla="*/ 22 w 609"/>
                  <a:gd name="T19" fmla="*/ 17 h 4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9"/>
                  <a:gd name="T31" fmla="*/ 0 h 495"/>
                  <a:gd name="T32" fmla="*/ 609 w 609"/>
                  <a:gd name="T33" fmla="*/ 495 h 4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9" h="495">
                    <a:moveTo>
                      <a:pt x="591" y="470"/>
                    </a:moveTo>
                    <a:lnTo>
                      <a:pt x="602" y="47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591" y="487"/>
                    </a:lnTo>
                    <a:lnTo>
                      <a:pt x="609" y="487"/>
                    </a:lnTo>
                    <a:lnTo>
                      <a:pt x="591" y="487"/>
                    </a:lnTo>
                    <a:lnTo>
                      <a:pt x="596" y="495"/>
                    </a:lnTo>
                    <a:lnTo>
                      <a:pt x="609" y="487"/>
                    </a:lnTo>
                    <a:lnTo>
                      <a:pt x="591" y="4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34" name="Freeform 509"/>
              <p:cNvSpPr>
                <a:spLocks/>
              </p:cNvSpPr>
              <p:nvPr/>
            </p:nvSpPr>
            <p:spPr bwMode="auto">
              <a:xfrm>
                <a:off x="2805" y="2399"/>
                <a:ext cx="48" cy="93"/>
              </a:xfrm>
              <a:custGeom>
                <a:avLst/>
                <a:gdLst>
                  <a:gd name="T0" fmla="*/ 4 w 144"/>
                  <a:gd name="T1" fmla="*/ 0 h 281"/>
                  <a:gd name="T2" fmla="*/ 4 w 144"/>
                  <a:gd name="T3" fmla="*/ 1 h 281"/>
                  <a:gd name="T4" fmla="*/ 4 w 144"/>
                  <a:gd name="T5" fmla="*/ 3 h 281"/>
                  <a:gd name="T6" fmla="*/ 4 w 144"/>
                  <a:gd name="T7" fmla="*/ 4 h 281"/>
                  <a:gd name="T8" fmla="*/ 3 w 144"/>
                  <a:gd name="T9" fmla="*/ 5 h 281"/>
                  <a:gd name="T10" fmla="*/ 3 w 144"/>
                  <a:gd name="T11" fmla="*/ 7 h 281"/>
                  <a:gd name="T12" fmla="*/ 2 w 144"/>
                  <a:gd name="T13" fmla="*/ 8 h 281"/>
                  <a:gd name="T14" fmla="*/ 1 w 144"/>
                  <a:gd name="T15" fmla="*/ 8 h 281"/>
                  <a:gd name="T16" fmla="*/ 0 w 144"/>
                  <a:gd name="T17" fmla="*/ 10 h 281"/>
                  <a:gd name="T18" fmla="*/ 1 w 144"/>
                  <a:gd name="T19" fmla="*/ 10 h 281"/>
                  <a:gd name="T20" fmla="*/ 2 w 144"/>
                  <a:gd name="T21" fmla="*/ 9 h 281"/>
                  <a:gd name="T22" fmla="*/ 2 w 144"/>
                  <a:gd name="T23" fmla="*/ 8 h 281"/>
                  <a:gd name="T24" fmla="*/ 3 w 144"/>
                  <a:gd name="T25" fmla="*/ 7 h 281"/>
                  <a:gd name="T26" fmla="*/ 4 w 144"/>
                  <a:gd name="T27" fmla="*/ 6 h 281"/>
                  <a:gd name="T28" fmla="*/ 4 w 144"/>
                  <a:gd name="T29" fmla="*/ 4 h 281"/>
                  <a:gd name="T30" fmla="*/ 5 w 144"/>
                  <a:gd name="T31" fmla="*/ 3 h 281"/>
                  <a:gd name="T32" fmla="*/ 5 w 144"/>
                  <a:gd name="T33" fmla="*/ 2 h 281"/>
                  <a:gd name="T34" fmla="*/ 5 w 144"/>
                  <a:gd name="T35" fmla="*/ 0 h 281"/>
                  <a:gd name="T36" fmla="*/ 4 w 144"/>
                  <a:gd name="T37" fmla="*/ 0 h 2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4"/>
                  <a:gd name="T58" fmla="*/ 0 h 281"/>
                  <a:gd name="T59" fmla="*/ 144 w 144"/>
                  <a:gd name="T60" fmla="*/ 281 h 28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4" h="281">
                    <a:moveTo>
                      <a:pt x="120" y="0"/>
                    </a:moveTo>
                    <a:lnTo>
                      <a:pt x="120" y="35"/>
                    </a:lnTo>
                    <a:lnTo>
                      <a:pt x="109" y="77"/>
                    </a:lnTo>
                    <a:lnTo>
                      <a:pt x="96" y="114"/>
                    </a:lnTo>
                    <a:lnTo>
                      <a:pt x="84" y="144"/>
                    </a:lnTo>
                    <a:lnTo>
                      <a:pt x="71" y="180"/>
                    </a:lnTo>
                    <a:lnTo>
                      <a:pt x="48" y="210"/>
                    </a:lnTo>
                    <a:lnTo>
                      <a:pt x="24" y="234"/>
                    </a:lnTo>
                    <a:lnTo>
                      <a:pt x="0" y="264"/>
                    </a:lnTo>
                    <a:lnTo>
                      <a:pt x="18" y="281"/>
                    </a:lnTo>
                    <a:lnTo>
                      <a:pt x="41" y="251"/>
                    </a:lnTo>
                    <a:lnTo>
                      <a:pt x="66" y="221"/>
                    </a:lnTo>
                    <a:lnTo>
                      <a:pt x="90" y="191"/>
                    </a:lnTo>
                    <a:lnTo>
                      <a:pt x="109" y="156"/>
                    </a:lnTo>
                    <a:lnTo>
                      <a:pt x="120" y="120"/>
                    </a:lnTo>
                    <a:lnTo>
                      <a:pt x="133" y="83"/>
                    </a:lnTo>
                    <a:lnTo>
                      <a:pt x="144" y="41"/>
                    </a:lnTo>
                    <a:lnTo>
                      <a:pt x="144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35" name="Freeform 510"/>
              <p:cNvSpPr>
                <a:spLocks/>
              </p:cNvSpPr>
              <p:nvPr/>
            </p:nvSpPr>
            <p:spPr bwMode="auto">
              <a:xfrm>
                <a:off x="2803" y="2300"/>
                <a:ext cx="50" cy="99"/>
              </a:xfrm>
              <a:custGeom>
                <a:avLst/>
                <a:gdLst>
                  <a:gd name="T0" fmla="*/ 1 w 150"/>
                  <a:gd name="T1" fmla="*/ 1 h 296"/>
                  <a:gd name="T2" fmla="*/ 0 w 150"/>
                  <a:gd name="T3" fmla="*/ 1 h 296"/>
                  <a:gd name="T4" fmla="*/ 1 w 150"/>
                  <a:gd name="T5" fmla="*/ 2 h 296"/>
                  <a:gd name="T6" fmla="*/ 2 w 150"/>
                  <a:gd name="T7" fmla="*/ 3 h 296"/>
                  <a:gd name="T8" fmla="*/ 3 w 150"/>
                  <a:gd name="T9" fmla="*/ 4 h 296"/>
                  <a:gd name="T10" fmla="*/ 4 w 150"/>
                  <a:gd name="T11" fmla="*/ 5 h 296"/>
                  <a:gd name="T12" fmla="*/ 4 w 150"/>
                  <a:gd name="T13" fmla="*/ 7 h 296"/>
                  <a:gd name="T14" fmla="*/ 4 w 150"/>
                  <a:gd name="T15" fmla="*/ 8 h 296"/>
                  <a:gd name="T16" fmla="*/ 5 w 150"/>
                  <a:gd name="T17" fmla="*/ 9 h 296"/>
                  <a:gd name="T18" fmla="*/ 5 w 150"/>
                  <a:gd name="T19" fmla="*/ 11 h 296"/>
                  <a:gd name="T20" fmla="*/ 6 w 150"/>
                  <a:gd name="T21" fmla="*/ 11 h 296"/>
                  <a:gd name="T22" fmla="*/ 6 w 150"/>
                  <a:gd name="T23" fmla="*/ 9 h 296"/>
                  <a:gd name="T24" fmla="*/ 5 w 150"/>
                  <a:gd name="T25" fmla="*/ 8 h 296"/>
                  <a:gd name="T26" fmla="*/ 5 w 150"/>
                  <a:gd name="T27" fmla="*/ 6 h 296"/>
                  <a:gd name="T28" fmla="*/ 4 w 150"/>
                  <a:gd name="T29" fmla="*/ 5 h 296"/>
                  <a:gd name="T30" fmla="*/ 4 w 150"/>
                  <a:gd name="T31" fmla="*/ 4 h 296"/>
                  <a:gd name="T32" fmla="*/ 3 w 150"/>
                  <a:gd name="T33" fmla="*/ 2 h 296"/>
                  <a:gd name="T34" fmla="*/ 2 w 150"/>
                  <a:gd name="T35" fmla="*/ 1 h 296"/>
                  <a:gd name="T36" fmla="*/ 1 w 150"/>
                  <a:gd name="T37" fmla="*/ 0 h 296"/>
                  <a:gd name="T38" fmla="*/ 0 w 150"/>
                  <a:gd name="T39" fmla="*/ 0 h 296"/>
                  <a:gd name="T40" fmla="*/ 1 w 150"/>
                  <a:gd name="T41" fmla="*/ 0 h 296"/>
                  <a:gd name="T42" fmla="*/ 0 w 150"/>
                  <a:gd name="T43" fmla="*/ 0 h 296"/>
                  <a:gd name="T44" fmla="*/ 0 w 150"/>
                  <a:gd name="T45" fmla="*/ 0 h 296"/>
                  <a:gd name="T46" fmla="*/ 1 w 150"/>
                  <a:gd name="T47" fmla="*/ 1 h 29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296"/>
                  <a:gd name="T74" fmla="*/ 150 w 150"/>
                  <a:gd name="T75" fmla="*/ 296 h 29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296">
                    <a:moveTo>
                      <a:pt x="17" y="24"/>
                    </a:moveTo>
                    <a:lnTo>
                      <a:pt x="0" y="24"/>
                    </a:lnTo>
                    <a:lnTo>
                      <a:pt x="30" y="54"/>
                    </a:lnTo>
                    <a:lnTo>
                      <a:pt x="60" y="78"/>
                    </a:lnTo>
                    <a:lnTo>
                      <a:pt x="85" y="114"/>
                    </a:lnTo>
                    <a:lnTo>
                      <a:pt x="96" y="144"/>
                    </a:lnTo>
                    <a:lnTo>
                      <a:pt x="115" y="181"/>
                    </a:lnTo>
                    <a:lnTo>
                      <a:pt x="120" y="217"/>
                    </a:lnTo>
                    <a:lnTo>
                      <a:pt x="126" y="253"/>
                    </a:lnTo>
                    <a:lnTo>
                      <a:pt x="126" y="296"/>
                    </a:lnTo>
                    <a:lnTo>
                      <a:pt x="150" y="296"/>
                    </a:lnTo>
                    <a:lnTo>
                      <a:pt x="150" y="253"/>
                    </a:lnTo>
                    <a:lnTo>
                      <a:pt x="145" y="211"/>
                    </a:lnTo>
                    <a:lnTo>
                      <a:pt x="139" y="174"/>
                    </a:lnTo>
                    <a:lnTo>
                      <a:pt x="120" y="133"/>
                    </a:lnTo>
                    <a:lnTo>
                      <a:pt x="102" y="103"/>
                    </a:lnTo>
                    <a:lnTo>
                      <a:pt x="77" y="67"/>
                    </a:lnTo>
                    <a:lnTo>
                      <a:pt x="47" y="37"/>
                    </a:lnTo>
                    <a:lnTo>
                      <a:pt x="17" y="7"/>
                    </a:lnTo>
                    <a:lnTo>
                      <a:pt x="0" y="7"/>
                    </a:lnTo>
                    <a:lnTo>
                      <a:pt x="17" y="7"/>
                    </a:lnTo>
                    <a:lnTo>
                      <a:pt x="11" y="0"/>
                    </a:lnTo>
                    <a:lnTo>
                      <a:pt x="0" y="7"/>
                    </a:lnTo>
                    <a:lnTo>
                      <a:pt x="1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36" name="Freeform 511"/>
              <p:cNvSpPr>
                <a:spLocks/>
              </p:cNvSpPr>
              <p:nvPr/>
            </p:nvSpPr>
            <p:spPr bwMode="auto">
              <a:xfrm>
                <a:off x="2606" y="2302"/>
                <a:ext cx="203" cy="221"/>
              </a:xfrm>
              <a:custGeom>
                <a:avLst/>
                <a:gdLst>
                  <a:gd name="T0" fmla="*/ 0 w 609"/>
                  <a:gd name="T1" fmla="*/ 24 h 662"/>
                  <a:gd name="T2" fmla="*/ 1 w 609"/>
                  <a:gd name="T3" fmla="*/ 24 h 662"/>
                  <a:gd name="T4" fmla="*/ 23 w 609"/>
                  <a:gd name="T5" fmla="*/ 1 h 662"/>
                  <a:gd name="T6" fmla="*/ 22 w 609"/>
                  <a:gd name="T7" fmla="*/ 0 h 662"/>
                  <a:gd name="T8" fmla="*/ 0 w 609"/>
                  <a:gd name="T9" fmla="*/ 24 h 662"/>
                  <a:gd name="T10" fmla="*/ 1 w 609"/>
                  <a:gd name="T11" fmla="*/ 24 h 662"/>
                  <a:gd name="T12" fmla="*/ 0 w 609"/>
                  <a:gd name="T13" fmla="*/ 24 h 662"/>
                  <a:gd name="T14" fmla="*/ 0 w 609"/>
                  <a:gd name="T15" fmla="*/ 25 h 662"/>
                  <a:gd name="T16" fmla="*/ 1 w 609"/>
                  <a:gd name="T17" fmla="*/ 24 h 662"/>
                  <a:gd name="T18" fmla="*/ 0 w 609"/>
                  <a:gd name="T19" fmla="*/ 24 h 66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9"/>
                  <a:gd name="T31" fmla="*/ 0 h 662"/>
                  <a:gd name="T32" fmla="*/ 609 w 609"/>
                  <a:gd name="T33" fmla="*/ 662 h 66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9" h="662">
                    <a:moveTo>
                      <a:pt x="0" y="655"/>
                    </a:moveTo>
                    <a:lnTo>
                      <a:pt x="19" y="655"/>
                    </a:lnTo>
                    <a:lnTo>
                      <a:pt x="609" y="17"/>
                    </a:lnTo>
                    <a:lnTo>
                      <a:pt x="592" y="0"/>
                    </a:lnTo>
                    <a:lnTo>
                      <a:pt x="0" y="638"/>
                    </a:lnTo>
                    <a:lnTo>
                      <a:pt x="19" y="638"/>
                    </a:lnTo>
                    <a:lnTo>
                      <a:pt x="0" y="655"/>
                    </a:lnTo>
                    <a:lnTo>
                      <a:pt x="13" y="662"/>
                    </a:lnTo>
                    <a:lnTo>
                      <a:pt x="19" y="655"/>
                    </a:lnTo>
                    <a:lnTo>
                      <a:pt x="0" y="6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37" name="Freeform 512"/>
              <p:cNvSpPr>
                <a:spLocks noEditPoints="1"/>
              </p:cNvSpPr>
              <p:nvPr/>
            </p:nvSpPr>
            <p:spPr bwMode="auto">
              <a:xfrm>
                <a:off x="2562" y="2272"/>
                <a:ext cx="295" cy="281"/>
              </a:xfrm>
              <a:custGeom>
                <a:avLst/>
                <a:gdLst>
                  <a:gd name="T0" fmla="*/ 19 w 886"/>
                  <a:gd name="T1" fmla="*/ 2 h 844"/>
                  <a:gd name="T2" fmla="*/ 25 w 886"/>
                  <a:gd name="T3" fmla="*/ 3 h 844"/>
                  <a:gd name="T4" fmla="*/ 29 w 886"/>
                  <a:gd name="T5" fmla="*/ 6 h 844"/>
                  <a:gd name="T6" fmla="*/ 31 w 886"/>
                  <a:gd name="T7" fmla="*/ 11 h 844"/>
                  <a:gd name="T8" fmla="*/ 31 w 886"/>
                  <a:gd name="T9" fmla="*/ 16 h 844"/>
                  <a:gd name="T10" fmla="*/ 29 w 886"/>
                  <a:gd name="T11" fmla="*/ 21 h 844"/>
                  <a:gd name="T12" fmla="*/ 25 w 886"/>
                  <a:gd name="T13" fmla="*/ 26 h 844"/>
                  <a:gd name="T14" fmla="*/ 19 w 886"/>
                  <a:gd name="T15" fmla="*/ 29 h 844"/>
                  <a:gd name="T16" fmla="*/ 13 w 886"/>
                  <a:gd name="T17" fmla="*/ 29 h 844"/>
                  <a:gd name="T18" fmla="*/ 8 w 886"/>
                  <a:gd name="T19" fmla="*/ 28 h 844"/>
                  <a:gd name="T20" fmla="*/ 4 w 886"/>
                  <a:gd name="T21" fmla="*/ 25 h 844"/>
                  <a:gd name="T22" fmla="*/ 2 w 886"/>
                  <a:gd name="T23" fmla="*/ 21 h 844"/>
                  <a:gd name="T24" fmla="*/ 2 w 886"/>
                  <a:gd name="T25" fmla="*/ 15 h 844"/>
                  <a:gd name="T26" fmla="*/ 4 w 886"/>
                  <a:gd name="T27" fmla="*/ 10 h 844"/>
                  <a:gd name="T28" fmla="*/ 8 w 886"/>
                  <a:gd name="T29" fmla="*/ 5 h 844"/>
                  <a:gd name="T30" fmla="*/ 13 w 886"/>
                  <a:gd name="T31" fmla="*/ 3 h 844"/>
                  <a:gd name="T32" fmla="*/ 16 w 886"/>
                  <a:gd name="T33" fmla="*/ 0 h 844"/>
                  <a:gd name="T34" fmla="*/ 23 w 886"/>
                  <a:gd name="T35" fmla="*/ 0 h 844"/>
                  <a:gd name="T36" fmla="*/ 28 w 886"/>
                  <a:gd name="T37" fmla="*/ 3 h 844"/>
                  <a:gd name="T38" fmla="*/ 32 w 886"/>
                  <a:gd name="T39" fmla="*/ 7 h 844"/>
                  <a:gd name="T40" fmla="*/ 33 w 886"/>
                  <a:gd name="T41" fmla="*/ 13 h 844"/>
                  <a:gd name="T42" fmla="*/ 32 w 886"/>
                  <a:gd name="T43" fmla="*/ 19 h 844"/>
                  <a:gd name="T44" fmla="*/ 28 w 886"/>
                  <a:gd name="T45" fmla="*/ 25 h 844"/>
                  <a:gd name="T46" fmla="*/ 23 w 886"/>
                  <a:gd name="T47" fmla="*/ 29 h 844"/>
                  <a:gd name="T48" fmla="*/ 16 w 886"/>
                  <a:gd name="T49" fmla="*/ 31 h 844"/>
                  <a:gd name="T50" fmla="*/ 10 w 886"/>
                  <a:gd name="T51" fmla="*/ 31 h 844"/>
                  <a:gd name="T52" fmla="*/ 5 w 886"/>
                  <a:gd name="T53" fmla="*/ 28 h 844"/>
                  <a:gd name="T54" fmla="*/ 1 w 886"/>
                  <a:gd name="T55" fmla="*/ 24 h 844"/>
                  <a:gd name="T56" fmla="*/ 0 w 886"/>
                  <a:gd name="T57" fmla="*/ 18 h 844"/>
                  <a:gd name="T58" fmla="*/ 1 w 886"/>
                  <a:gd name="T59" fmla="*/ 12 h 844"/>
                  <a:gd name="T60" fmla="*/ 5 w 886"/>
                  <a:gd name="T61" fmla="*/ 6 h 844"/>
                  <a:gd name="T62" fmla="*/ 10 w 886"/>
                  <a:gd name="T63" fmla="*/ 2 h 844"/>
                  <a:gd name="T64" fmla="*/ 16 w 886"/>
                  <a:gd name="T65" fmla="*/ 0 h 8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86"/>
                  <a:gd name="T100" fmla="*/ 0 h 844"/>
                  <a:gd name="T101" fmla="*/ 886 w 886"/>
                  <a:gd name="T102" fmla="*/ 844 h 8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86" h="844">
                    <a:moveTo>
                      <a:pt x="446" y="55"/>
                    </a:moveTo>
                    <a:lnTo>
                      <a:pt x="525" y="49"/>
                    </a:lnTo>
                    <a:lnTo>
                      <a:pt x="596" y="62"/>
                    </a:lnTo>
                    <a:lnTo>
                      <a:pt x="670" y="85"/>
                    </a:lnTo>
                    <a:lnTo>
                      <a:pt x="724" y="122"/>
                    </a:lnTo>
                    <a:lnTo>
                      <a:pt x="771" y="169"/>
                    </a:lnTo>
                    <a:lnTo>
                      <a:pt x="814" y="223"/>
                    </a:lnTo>
                    <a:lnTo>
                      <a:pt x="833" y="289"/>
                    </a:lnTo>
                    <a:lnTo>
                      <a:pt x="844" y="362"/>
                    </a:lnTo>
                    <a:lnTo>
                      <a:pt x="833" y="441"/>
                    </a:lnTo>
                    <a:lnTo>
                      <a:pt x="814" y="512"/>
                    </a:lnTo>
                    <a:lnTo>
                      <a:pt x="771" y="578"/>
                    </a:lnTo>
                    <a:lnTo>
                      <a:pt x="724" y="645"/>
                    </a:lnTo>
                    <a:lnTo>
                      <a:pt x="670" y="700"/>
                    </a:lnTo>
                    <a:lnTo>
                      <a:pt x="596" y="741"/>
                    </a:lnTo>
                    <a:lnTo>
                      <a:pt x="525" y="771"/>
                    </a:lnTo>
                    <a:lnTo>
                      <a:pt x="446" y="790"/>
                    </a:lnTo>
                    <a:lnTo>
                      <a:pt x="361" y="795"/>
                    </a:lnTo>
                    <a:lnTo>
                      <a:pt x="290" y="784"/>
                    </a:lnTo>
                    <a:lnTo>
                      <a:pt x="217" y="760"/>
                    </a:lnTo>
                    <a:lnTo>
                      <a:pt x="162" y="723"/>
                    </a:lnTo>
                    <a:lnTo>
                      <a:pt x="115" y="675"/>
                    </a:lnTo>
                    <a:lnTo>
                      <a:pt x="78" y="621"/>
                    </a:lnTo>
                    <a:lnTo>
                      <a:pt x="55" y="555"/>
                    </a:lnTo>
                    <a:lnTo>
                      <a:pt x="47" y="482"/>
                    </a:lnTo>
                    <a:lnTo>
                      <a:pt x="55" y="404"/>
                    </a:lnTo>
                    <a:lnTo>
                      <a:pt x="78" y="332"/>
                    </a:lnTo>
                    <a:lnTo>
                      <a:pt x="115" y="266"/>
                    </a:lnTo>
                    <a:lnTo>
                      <a:pt x="162" y="199"/>
                    </a:lnTo>
                    <a:lnTo>
                      <a:pt x="217" y="145"/>
                    </a:lnTo>
                    <a:lnTo>
                      <a:pt x="290" y="103"/>
                    </a:lnTo>
                    <a:lnTo>
                      <a:pt x="361" y="73"/>
                    </a:lnTo>
                    <a:lnTo>
                      <a:pt x="446" y="55"/>
                    </a:lnTo>
                    <a:close/>
                    <a:moveTo>
                      <a:pt x="446" y="7"/>
                    </a:moveTo>
                    <a:lnTo>
                      <a:pt x="530" y="0"/>
                    </a:lnTo>
                    <a:lnTo>
                      <a:pt x="615" y="13"/>
                    </a:lnTo>
                    <a:lnTo>
                      <a:pt x="694" y="43"/>
                    </a:lnTo>
                    <a:lnTo>
                      <a:pt x="760" y="85"/>
                    </a:lnTo>
                    <a:lnTo>
                      <a:pt x="814" y="139"/>
                    </a:lnTo>
                    <a:lnTo>
                      <a:pt x="856" y="199"/>
                    </a:lnTo>
                    <a:lnTo>
                      <a:pt x="880" y="278"/>
                    </a:lnTo>
                    <a:lnTo>
                      <a:pt x="886" y="356"/>
                    </a:lnTo>
                    <a:lnTo>
                      <a:pt x="880" y="441"/>
                    </a:lnTo>
                    <a:lnTo>
                      <a:pt x="856" y="525"/>
                    </a:lnTo>
                    <a:lnTo>
                      <a:pt x="814" y="597"/>
                    </a:lnTo>
                    <a:lnTo>
                      <a:pt x="760" y="670"/>
                    </a:lnTo>
                    <a:lnTo>
                      <a:pt x="694" y="730"/>
                    </a:lnTo>
                    <a:lnTo>
                      <a:pt x="615" y="777"/>
                    </a:lnTo>
                    <a:lnTo>
                      <a:pt x="530" y="814"/>
                    </a:lnTo>
                    <a:lnTo>
                      <a:pt x="446" y="837"/>
                    </a:lnTo>
                    <a:lnTo>
                      <a:pt x="356" y="844"/>
                    </a:lnTo>
                    <a:lnTo>
                      <a:pt x="271" y="831"/>
                    </a:lnTo>
                    <a:lnTo>
                      <a:pt x="192" y="801"/>
                    </a:lnTo>
                    <a:lnTo>
                      <a:pt x="132" y="760"/>
                    </a:lnTo>
                    <a:lnTo>
                      <a:pt x="78" y="705"/>
                    </a:lnTo>
                    <a:lnTo>
                      <a:pt x="36" y="645"/>
                    </a:lnTo>
                    <a:lnTo>
                      <a:pt x="6" y="567"/>
                    </a:lnTo>
                    <a:lnTo>
                      <a:pt x="0" y="488"/>
                    </a:lnTo>
                    <a:lnTo>
                      <a:pt x="6" y="398"/>
                    </a:lnTo>
                    <a:lnTo>
                      <a:pt x="36" y="319"/>
                    </a:lnTo>
                    <a:lnTo>
                      <a:pt x="78" y="248"/>
                    </a:lnTo>
                    <a:lnTo>
                      <a:pt x="132" y="175"/>
                    </a:lnTo>
                    <a:lnTo>
                      <a:pt x="192" y="115"/>
                    </a:lnTo>
                    <a:lnTo>
                      <a:pt x="271" y="67"/>
                    </a:lnTo>
                    <a:lnTo>
                      <a:pt x="356" y="30"/>
                    </a:lnTo>
                    <a:lnTo>
                      <a:pt x="446" y="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38" name="Freeform 513"/>
              <p:cNvSpPr>
                <a:spLocks/>
              </p:cNvSpPr>
              <p:nvPr/>
            </p:nvSpPr>
            <p:spPr bwMode="auto">
              <a:xfrm>
                <a:off x="2709" y="2284"/>
                <a:ext cx="138" cy="108"/>
              </a:xfrm>
              <a:custGeom>
                <a:avLst/>
                <a:gdLst>
                  <a:gd name="T0" fmla="*/ 15 w 416"/>
                  <a:gd name="T1" fmla="*/ 12 h 325"/>
                  <a:gd name="T2" fmla="*/ 15 w 416"/>
                  <a:gd name="T3" fmla="*/ 9 h 325"/>
                  <a:gd name="T4" fmla="*/ 14 w 416"/>
                  <a:gd name="T5" fmla="*/ 7 h 325"/>
                  <a:gd name="T6" fmla="*/ 13 w 416"/>
                  <a:gd name="T7" fmla="*/ 4 h 325"/>
                  <a:gd name="T8" fmla="*/ 11 w 416"/>
                  <a:gd name="T9" fmla="*/ 3 h 325"/>
                  <a:gd name="T10" fmla="*/ 9 w 416"/>
                  <a:gd name="T11" fmla="*/ 1 h 325"/>
                  <a:gd name="T12" fmla="*/ 6 w 416"/>
                  <a:gd name="T13" fmla="*/ 0 h 325"/>
                  <a:gd name="T14" fmla="*/ 3 w 416"/>
                  <a:gd name="T15" fmla="*/ 0 h 325"/>
                  <a:gd name="T16" fmla="*/ 0 w 416"/>
                  <a:gd name="T17" fmla="*/ 0 h 325"/>
                  <a:gd name="T18" fmla="*/ 0 w 416"/>
                  <a:gd name="T19" fmla="*/ 1 h 325"/>
                  <a:gd name="T20" fmla="*/ 3 w 416"/>
                  <a:gd name="T21" fmla="*/ 1 h 325"/>
                  <a:gd name="T22" fmla="*/ 6 w 416"/>
                  <a:gd name="T23" fmla="*/ 1 h 325"/>
                  <a:gd name="T24" fmla="*/ 8 w 416"/>
                  <a:gd name="T25" fmla="*/ 2 h 325"/>
                  <a:gd name="T26" fmla="*/ 10 w 416"/>
                  <a:gd name="T27" fmla="*/ 3 h 325"/>
                  <a:gd name="T28" fmla="*/ 12 w 416"/>
                  <a:gd name="T29" fmla="*/ 5 h 325"/>
                  <a:gd name="T30" fmla="*/ 13 w 416"/>
                  <a:gd name="T31" fmla="*/ 7 h 325"/>
                  <a:gd name="T32" fmla="*/ 14 w 416"/>
                  <a:gd name="T33" fmla="*/ 10 h 325"/>
                  <a:gd name="T34" fmla="*/ 14 w 416"/>
                  <a:gd name="T35" fmla="*/ 12 h 325"/>
                  <a:gd name="T36" fmla="*/ 15 w 416"/>
                  <a:gd name="T37" fmla="*/ 12 h 3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16"/>
                  <a:gd name="T58" fmla="*/ 0 h 325"/>
                  <a:gd name="T59" fmla="*/ 416 w 416"/>
                  <a:gd name="T60" fmla="*/ 325 h 3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16" h="325">
                    <a:moveTo>
                      <a:pt x="416" y="325"/>
                    </a:moveTo>
                    <a:lnTo>
                      <a:pt x="404" y="252"/>
                    </a:lnTo>
                    <a:lnTo>
                      <a:pt x="386" y="181"/>
                    </a:lnTo>
                    <a:lnTo>
                      <a:pt x="344" y="121"/>
                    </a:lnTo>
                    <a:lnTo>
                      <a:pt x="290" y="72"/>
                    </a:lnTo>
                    <a:lnTo>
                      <a:pt x="235" y="36"/>
                    </a:lnTo>
                    <a:lnTo>
                      <a:pt x="164" y="12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6" y="30"/>
                    </a:lnTo>
                    <a:lnTo>
                      <a:pt x="85" y="25"/>
                    </a:lnTo>
                    <a:lnTo>
                      <a:pt x="156" y="36"/>
                    </a:lnTo>
                    <a:lnTo>
                      <a:pt x="224" y="60"/>
                    </a:lnTo>
                    <a:lnTo>
                      <a:pt x="278" y="91"/>
                    </a:lnTo>
                    <a:lnTo>
                      <a:pt x="326" y="138"/>
                    </a:lnTo>
                    <a:lnTo>
                      <a:pt x="361" y="192"/>
                    </a:lnTo>
                    <a:lnTo>
                      <a:pt x="380" y="259"/>
                    </a:lnTo>
                    <a:lnTo>
                      <a:pt x="393" y="325"/>
                    </a:lnTo>
                    <a:lnTo>
                      <a:pt x="416" y="3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39" name="Freeform 514"/>
              <p:cNvSpPr>
                <a:spLocks/>
              </p:cNvSpPr>
              <p:nvPr/>
            </p:nvSpPr>
            <p:spPr bwMode="auto">
              <a:xfrm>
                <a:off x="2709" y="2392"/>
                <a:ext cx="138" cy="147"/>
              </a:xfrm>
              <a:custGeom>
                <a:avLst/>
                <a:gdLst>
                  <a:gd name="T0" fmla="*/ 0 w 416"/>
                  <a:gd name="T1" fmla="*/ 16 h 439"/>
                  <a:gd name="T2" fmla="*/ 3 w 416"/>
                  <a:gd name="T3" fmla="*/ 16 h 439"/>
                  <a:gd name="T4" fmla="*/ 6 w 416"/>
                  <a:gd name="T5" fmla="*/ 15 h 439"/>
                  <a:gd name="T6" fmla="*/ 9 w 416"/>
                  <a:gd name="T7" fmla="*/ 13 h 439"/>
                  <a:gd name="T8" fmla="*/ 11 w 416"/>
                  <a:gd name="T9" fmla="*/ 11 h 439"/>
                  <a:gd name="T10" fmla="*/ 13 w 416"/>
                  <a:gd name="T11" fmla="*/ 8 h 439"/>
                  <a:gd name="T12" fmla="*/ 14 w 416"/>
                  <a:gd name="T13" fmla="*/ 6 h 439"/>
                  <a:gd name="T14" fmla="*/ 15 w 416"/>
                  <a:gd name="T15" fmla="*/ 3 h 439"/>
                  <a:gd name="T16" fmla="*/ 15 w 416"/>
                  <a:gd name="T17" fmla="*/ 0 h 439"/>
                  <a:gd name="T18" fmla="*/ 14 w 416"/>
                  <a:gd name="T19" fmla="*/ 0 h 439"/>
                  <a:gd name="T20" fmla="*/ 14 w 416"/>
                  <a:gd name="T21" fmla="*/ 3 h 439"/>
                  <a:gd name="T22" fmla="*/ 13 w 416"/>
                  <a:gd name="T23" fmla="*/ 5 h 439"/>
                  <a:gd name="T24" fmla="*/ 12 w 416"/>
                  <a:gd name="T25" fmla="*/ 8 h 439"/>
                  <a:gd name="T26" fmla="*/ 10 w 416"/>
                  <a:gd name="T27" fmla="*/ 10 h 439"/>
                  <a:gd name="T28" fmla="*/ 8 w 416"/>
                  <a:gd name="T29" fmla="*/ 12 h 439"/>
                  <a:gd name="T30" fmla="*/ 6 w 416"/>
                  <a:gd name="T31" fmla="*/ 14 h 439"/>
                  <a:gd name="T32" fmla="*/ 3 w 416"/>
                  <a:gd name="T33" fmla="*/ 15 h 439"/>
                  <a:gd name="T34" fmla="*/ 0 w 416"/>
                  <a:gd name="T35" fmla="*/ 16 h 439"/>
                  <a:gd name="T36" fmla="*/ 0 w 416"/>
                  <a:gd name="T37" fmla="*/ 16 h 4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16"/>
                  <a:gd name="T58" fmla="*/ 0 h 439"/>
                  <a:gd name="T59" fmla="*/ 416 w 416"/>
                  <a:gd name="T60" fmla="*/ 439 h 4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16" h="439">
                    <a:moveTo>
                      <a:pt x="6" y="439"/>
                    </a:moveTo>
                    <a:lnTo>
                      <a:pt x="85" y="422"/>
                    </a:lnTo>
                    <a:lnTo>
                      <a:pt x="169" y="392"/>
                    </a:lnTo>
                    <a:lnTo>
                      <a:pt x="235" y="343"/>
                    </a:lnTo>
                    <a:lnTo>
                      <a:pt x="295" y="289"/>
                    </a:lnTo>
                    <a:lnTo>
                      <a:pt x="344" y="223"/>
                    </a:lnTo>
                    <a:lnTo>
                      <a:pt x="386" y="156"/>
                    </a:lnTo>
                    <a:lnTo>
                      <a:pt x="404" y="84"/>
                    </a:lnTo>
                    <a:lnTo>
                      <a:pt x="416" y="0"/>
                    </a:lnTo>
                    <a:lnTo>
                      <a:pt x="393" y="0"/>
                    </a:lnTo>
                    <a:lnTo>
                      <a:pt x="380" y="79"/>
                    </a:lnTo>
                    <a:lnTo>
                      <a:pt x="361" y="145"/>
                    </a:lnTo>
                    <a:lnTo>
                      <a:pt x="326" y="210"/>
                    </a:lnTo>
                    <a:lnTo>
                      <a:pt x="278" y="270"/>
                    </a:lnTo>
                    <a:lnTo>
                      <a:pt x="224" y="325"/>
                    </a:lnTo>
                    <a:lnTo>
                      <a:pt x="151" y="368"/>
                    </a:lnTo>
                    <a:lnTo>
                      <a:pt x="79" y="398"/>
                    </a:lnTo>
                    <a:lnTo>
                      <a:pt x="0" y="415"/>
                    </a:lnTo>
                    <a:lnTo>
                      <a:pt x="6" y="4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40" name="Freeform 515"/>
              <p:cNvSpPr>
                <a:spLocks/>
              </p:cNvSpPr>
              <p:nvPr/>
            </p:nvSpPr>
            <p:spPr bwMode="auto">
              <a:xfrm>
                <a:off x="2574" y="2432"/>
                <a:ext cx="137" cy="109"/>
              </a:xfrm>
              <a:custGeom>
                <a:avLst/>
                <a:gdLst>
                  <a:gd name="T0" fmla="*/ 0 w 410"/>
                  <a:gd name="T1" fmla="*/ 0 h 325"/>
                  <a:gd name="T2" fmla="*/ 0 w 410"/>
                  <a:gd name="T3" fmla="*/ 3 h 325"/>
                  <a:gd name="T4" fmla="*/ 1 w 410"/>
                  <a:gd name="T5" fmla="*/ 5 h 325"/>
                  <a:gd name="T6" fmla="*/ 2 w 410"/>
                  <a:gd name="T7" fmla="*/ 8 h 325"/>
                  <a:gd name="T8" fmla="*/ 4 w 410"/>
                  <a:gd name="T9" fmla="*/ 10 h 325"/>
                  <a:gd name="T10" fmla="*/ 6 w 410"/>
                  <a:gd name="T11" fmla="*/ 11 h 325"/>
                  <a:gd name="T12" fmla="*/ 9 w 410"/>
                  <a:gd name="T13" fmla="*/ 12 h 325"/>
                  <a:gd name="T14" fmla="*/ 12 w 410"/>
                  <a:gd name="T15" fmla="*/ 12 h 325"/>
                  <a:gd name="T16" fmla="*/ 15 w 410"/>
                  <a:gd name="T17" fmla="*/ 12 h 325"/>
                  <a:gd name="T18" fmla="*/ 15 w 410"/>
                  <a:gd name="T19" fmla="*/ 11 h 325"/>
                  <a:gd name="T20" fmla="*/ 12 w 410"/>
                  <a:gd name="T21" fmla="*/ 11 h 325"/>
                  <a:gd name="T22" fmla="*/ 9 w 410"/>
                  <a:gd name="T23" fmla="*/ 11 h 325"/>
                  <a:gd name="T24" fmla="*/ 7 w 410"/>
                  <a:gd name="T25" fmla="*/ 10 h 325"/>
                  <a:gd name="T26" fmla="*/ 5 w 410"/>
                  <a:gd name="T27" fmla="*/ 9 h 325"/>
                  <a:gd name="T28" fmla="*/ 3 w 410"/>
                  <a:gd name="T29" fmla="*/ 7 h 325"/>
                  <a:gd name="T30" fmla="*/ 2 w 410"/>
                  <a:gd name="T31" fmla="*/ 5 h 325"/>
                  <a:gd name="T32" fmla="*/ 1 w 410"/>
                  <a:gd name="T33" fmla="*/ 2 h 325"/>
                  <a:gd name="T34" fmla="*/ 1 w 410"/>
                  <a:gd name="T35" fmla="*/ 0 h 325"/>
                  <a:gd name="T36" fmla="*/ 0 w 410"/>
                  <a:gd name="T37" fmla="*/ 0 h 3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10"/>
                  <a:gd name="T58" fmla="*/ 0 h 325"/>
                  <a:gd name="T59" fmla="*/ 410 w 410"/>
                  <a:gd name="T60" fmla="*/ 325 h 3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10" h="325">
                    <a:moveTo>
                      <a:pt x="0" y="0"/>
                    </a:moveTo>
                    <a:lnTo>
                      <a:pt x="6" y="73"/>
                    </a:lnTo>
                    <a:lnTo>
                      <a:pt x="30" y="145"/>
                    </a:lnTo>
                    <a:lnTo>
                      <a:pt x="66" y="205"/>
                    </a:lnTo>
                    <a:lnTo>
                      <a:pt x="120" y="253"/>
                    </a:lnTo>
                    <a:lnTo>
                      <a:pt x="175" y="289"/>
                    </a:lnTo>
                    <a:lnTo>
                      <a:pt x="248" y="313"/>
                    </a:lnTo>
                    <a:lnTo>
                      <a:pt x="325" y="325"/>
                    </a:lnTo>
                    <a:lnTo>
                      <a:pt x="410" y="319"/>
                    </a:lnTo>
                    <a:lnTo>
                      <a:pt x="404" y="295"/>
                    </a:lnTo>
                    <a:lnTo>
                      <a:pt x="325" y="302"/>
                    </a:lnTo>
                    <a:lnTo>
                      <a:pt x="254" y="289"/>
                    </a:lnTo>
                    <a:lnTo>
                      <a:pt x="193" y="265"/>
                    </a:lnTo>
                    <a:lnTo>
                      <a:pt x="133" y="235"/>
                    </a:lnTo>
                    <a:lnTo>
                      <a:pt x="85" y="188"/>
                    </a:lnTo>
                    <a:lnTo>
                      <a:pt x="54" y="133"/>
                    </a:lnTo>
                    <a:lnTo>
                      <a:pt x="30" y="66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41" name="Freeform 516"/>
              <p:cNvSpPr>
                <a:spLocks/>
              </p:cNvSpPr>
              <p:nvPr/>
            </p:nvSpPr>
            <p:spPr bwMode="auto">
              <a:xfrm>
                <a:off x="2574" y="2284"/>
                <a:ext cx="137" cy="148"/>
              </a:xfrm>
              <a:custGeom>
                <a:avLst/>
                <a:gdLst>
                  <a:gd name="T0" fmla="*/ 15 w 410"/>
                  <a:gd name="T1" fmla="*/ 0 h 445"/>
                  <a:gd name="T2" fmla="*/ 12 w 410"/>
                  <a:gd name="T3" fmla="*/ 1 h 445"/>
                  <a:gd name="T4" fmla="*/ 9 w 410"/>
                  <a:gd name="T5" fmla="*/ 2 h 445"/>
                  <a:gd name="T6" fmla="*/ 6 w 410"/>
                  <a:gd name="T7" fmla="*/ 4 h 445"/>
                  <a:gd name="T8" fmla="*/ 4 w 410"/>
                  <a:gd name="T9" fmla="*/ 6 h 445"/>
                  <a:gd name="T10" fmla="*/ 2 w 410"/>
                  <a:gd name="T11" fmla="*/ 8 h 445"/>
                  <a:gd name="T12" fmla="*/ 1 w 410"/>
                  <a:gd name="T13" fmla="*/ 11 h 445"/>
                  <a:gd name="T14" fmla="*/ 0 w 410"/>
                  <a:gd name="T15" fmla="*/ 13 h 445"/>
                  <a:gd name="T16" fmla="*/ 0 w 410"/>
                  <a:gd name="T17" fmla="*/ 16 h 445"/>
                  <a:gd name="T18" fmla="*/ 1 w 410"/>
                  <a:gd name="T19" fmla="*/ 16 h 445"/>
                  <a:gd name="T20" fmla="*/ 1 w 410"/>
                  <a:gd name="T21" fmla="*/ 14 h 445"/>
                  <a:gd name="T22" fmla="*/ 2 w 410"/>
                  <a:gd name="T23" fmla="*/ 11 h 445"/>
                  <a:gd name="T24" fmla="*/ 3 w 410"/>
                  <a:gd name="T25" fmla="*/ 9 h 445"/>
                  <a:gd name="T26" fmla="*/ 5 w 410"/>
                  <a:gd name="T27" fmla="*/ 6 h 445"/>
                  <a:gd name="T28" fmla="*/ 7 w 410"/>
                  <a:gd name="T29" fmla="*/ 4 h 445"/>
                  <a:gd name="T30" fmla="*/ 10 w 410"/>
                  <a:gd name="T31" fmla="*/ 3 h 445"/>
                  <a:gd name="T32" fmla="*/ 12 w 410"/>
                  <a:gd name="T33" fmla="*/ 2 h 445"/>
                  <a:gd name="T34" fmla="*/ 15 w 410"/>
                  <a:gd name="T35" fmla="*/ 1 h 445"/>
                  <a:gd name="T36" fmla="*/ 15 w 410"/>
                  <a:gd name="T37" fmla="*/ 0 h 4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10"/>
                  <a:gd name="T58" fmla="*/ 0 h 445"/>
                  <a:gd name="T59" fmla="*/ 410 w 410"/>
                  <a:gd name="T60" fmla="*/ 445 h 44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10" h="445">
                    <a:moveTo>
                      <a:pt x="404" y="0"/>
                    </a:moveTo>
                    <a:lnTo>
                      <a:pt x="325" y="25"/>
                    </a:lnTo>
                    <a:lnTo>
                      <a:pt x="248" y="55"/>
                    </a:lnTo>
                    <a:lnTo>
                      <a:pt x="175" y="102"/>
                    </a:lnTo>
                    <a:lnTo>
                      <a:pt x="115" y="156"/>
                    </a:lnTo>
                    <a:lnTo>
                      <a:pt x="66" y="222"/>
                    </a:lnTo>
                    <a:lnTo>
                      <a:pt x="30" y="289"/>
                    </a:lnTo>
                    <a:lnTo>
                      <a:pt x="6" y="361"/>
                    </a:lnTo>
                    <a:lnTo>
                      <a:pt x="0" y="445"/>
                    </a:lnTo>
                    <a:lnTo>
                      <a:pt x="24" y="445"/>
                    </a:lnTo>
                    <a:lnTo>
                      <a:pt x="30" y="367"/>
                    </a:lnTo>
                    <a:lnTo>
                      <a:pt x="54" y="301"/>
                    </a:lnTo>
                    <a:lnTo>
                      <a:pt x="85" y="235"/>
                    </a:lnTo>
                    <a:lnTo>
                      <a:pt x="133" y="175"/>
                    </a:lnTo>
                    <a:lnTo>
                      <a:pt x="193" y="121"/>
                    </a:lnTo>
                    <a:lnTo>
                      <a:pt x="259" y="78"/>
                    </a:lnTo>
                    <a:lnTo>
                      <a:pt x="331" y="48"/>
                    </a:lnTo>
                    <a:lnTo>
                      <a:pt x="410" y="30"/>
                    </a:ln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42" name="Freeform 517"/>
              <p:cNvSpPr>
                <a:spLocks/>
              </p:cNvSpPr>
              <p:nvPr/>
            </p:nvSpPr>
            <p:spPr bwMode="auto">
              <a:xfrm>
                <a:off x="2709" y="2268"/>
                <a:ext cx="152" cy="122"/>
              </a:xfrm>
              <a:custGeom>
                <a:avLst/>
                <a:gdLst>
                  <a:gd name="T0" fmla="*/ 17 w 457"/>
                  <a:gd name="T1" fmla="*/ 14 h 367"/>
                  <a:gd name="T2" fmla="*/ 17 w 457"/>
                  <a:gd name="T3" fmla="*/ 10 h 367"/>
                  <a:gd name="T4" fmla="*/ 16 w 457"/>
                  <a:gd name="T5" fmla="*/ 8 h 367"/>
                  <a:gd name="T6" fmla="*/ 14 w 457"/>
                  <a:gd name="T7" fmla="*/ 5 h 367"/>
                  <a:gd name="T8" fmla="*/ 12 w 457"/>
                  <a:gd name="T9" fmla="*/ 3 h 367"/>
                  <a:gd name="T10" fmla="*/ 10 w 457"/>
                  <a:gd name="T11" fmla="*/ 2 h 367"/>
                  <a:gd name="T12" fmla="*/ 7 w 457"/>
                  <a:gd name="T13" fmla="*/ 0 h 367"/>
                  <a:gd name="T14" fmla="*/ 3 w 457"/>
                  <a:gd name="T15" fmla="*/ 0 h 367"/>
                  <a:gd name="T16" fmla="*/ 0 w 457"/>
                  <a:gd name="T17" fmla="*/ 0 h 367"/>
                  <a:gd name="T18" fmla="*/ 0 w 457"/>
                  <a:gd name="T19" fmla="*/ 1 h 367"/>
                  <a:gd name="T20" fmla="*/ 3 w 457"/>
                  <a:gd name="T21" fmla="*/ 1 h 367"/>
                  <a:gd name="T22" fmla="*/ 6 w 457"/>
                  <a:gd name="T23" fmla="*/ 1 h 367"/>
                  <a:gd name="T24" fmla="*/ 9 w 457"/>
                  <a:gd name="T25" fmla="*/ 2 h 367"/>
                  <a:gd name="T26" fmla="*/ 12 w 457"/>
                  <a:gd name="T27" fmla="*/ 4 h 367"/>
                  <a:gd name="T28" fmla="*/ 13 w 457"/>
                  <a:gd name="T29" fmla="*/ 6 h 367"/>
                  <a:gd name="T30" fmla="*/ 15 w 457"/>
                  <a:gd name="T31" fmla="*/ 8 h 367"/>
                  <a:gd name="T32" fmla="*/ 16 w 457"/>
                  <a:gd name="T33" fmla="*/ 11 h 367"/>
                  <a:gd name="T34" fmla="*/ 16 w 457"/>
                  <a:gd name="T35" fmla="*/ 14 h 367"/>
                  <a:gd name="T36" fmla="*/ 17 w 457"/>
                  <a:gd name="T37" fmla="*/ 14 h 36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57"/>
                  <a:gd name="T58" fmla="*/ 0 h 367"/>
                  <a:gd name="T59" fmla="*/ 457 w 457"/>
                  <a:gd name="T60" fmla="*/ 367 h 36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57" h="367">
                    <a:moveTo>
                      <a:pt x="457" y="367"/>
                    </a:moveTo>
                    <a:lnTo>
                      <a:pt x="452" y="283"/>
                    </a:lnTo>
                    <a:lnTo>
                      <a:pt x="429" y="204"/>
                    </a:lnTo>
                    <a:lnTo>
                      <a:pt x="380" y="144"/>
                    </a:lnTo>
                    <a:lnTo>
                      <a:pt x="326" y="84"/>
                    </a:lnTo>
                    <a:lnTo>
                      <a:pt x="260" y="41"/>
                    </a:lnTo>
                    <a:lnTo>
                      <a:pt x="181" y="11"/>
                    </a:lnTo>
                    <a:lnTo>
                      <a:pt x="90" y="0"/>
                    </a:lnTo>
                    <a:lnTo>
                      <a:pt x="0" y="6"/>
                    </a:lnTo>
                    <a:lnTo>
                      <a:pt x="6" y="30"/>
                    </a:lnTo>
                    <a:lnTo>
                      <a:pt x="90" y="24"/>
                    </a:lnTo>
                    <a:lnTo>
                      <a:pt x="175" y="36"/>
                    </a:lnTo>
                    <a:lnTo>
                      <a:pt x="248" y="66"/>
                    </a:lnTo>
                    <a:lnTo>
                      <a:pt x="314" y="103"/>
                    </a:lnTo>
                    <a:lnTo>
                      <a:pt x="361" y="156"/>
                    </a:lnTo>
                    <a:lnTo>
                      <a:pt x="404" y="217"/>
                    </a:lnTo>
                    <a:lnTo>
                      <a:pt x="429" y="289"/>
                    </a:lnTo>
                    <a:lnTo>
                      <a:pt x="434" y="367"/>
                    </a:lnTo>
                    <a:lnTo>
                      <a:pt x="457" y="3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43" name="Freeform 518"/>
              <p:cNvSpPr>
                <a:spLocks/>
              </p:cNvSpPr>
              <p:nvPr/>
            </p:nvSpPr>
            <p:spPr bwMode="auto">
              <a:xfrm>
                <a:off x="2709" y="2390"/>
                <a:ext cx="152" cy="165"/>
              </a:xfrm>
              <a:custGeom>
                <a:avLst/>
                <a:gdLst>
                  <a:gd name="T0" fmla="*/ 0 w 457"/>
                  <a:gd name="T1" fmla="*/ 18 h 494"/>
                  <a:gd name="T2" fmla="*/ 4 w 457"/>
                  <a:gd name="T3" fmla="*/ 17 h 494"/>
                  <a:gd name="T4" fmla="*/ 7 w 457"/>
                  <a:gd name="T5" fmla="*/ 16 h 494"/>
                  <a:gd name="T6" fmla="*/ 10 w 457"/>
                  <a:gd name="T7" fmla="*/ 14 h 494"/>
                  <a:gd name="T8" fmla="*/ 12 w 457"/>
                  <a:gd name="T9" fmla="*/ 12 h 494"/>
                  <a:gd name="T10" fmla="*/ 14 w 457"/>
                  <a:gd name="T11" fmla="*/ 9 h 494"/>
                  <a:gd name="T12" fmla="*/ 16 w 457"/>
                  <a:gd name="T13" fmla="*/ 6 h 494"/>
                  <a:gd name="T14" fmla="*/ 17 w 457"/>
                  <a:gd name="T15" fmla="*/ 3 h 494"/>
                  <a:gd name="T16" fmla="*/ 17 w 457"/>
                  <a:gd name="T17" fmla="*/ 0 h 494"/>
                  <a:gd name="T18" fmla="*/ 16 w 457"/>
                  <a:gd name="T19" fmla="*/ 0 h 494"/>
                  <a:gd name="T20" fmla="*/ 16 w 457"/>
                  <a:gd name="T21" fmla="*/ 3 h 494"/>
                  <a:gd name="T22" fmla="*/ 15 w 457"/>
                  <a:gd name="T23" fmla="*/ 6 h 494"/>
                  <a:gd name="T24" fmla="*/ 13 w 457"/>
                  <a:gd name="T25" fmla="*/ 9 h 494"/>
                  <a:gd name="T26" fmla="*/ 11 w 457"/>
                  <a:gd name="T27" fmla="*/ 11 h 494"/>
                  <a:gd name="T28" fmla="*/ 9 w 457"/>
                  <a:gd name="T29" fmla="*/ 13 h 494"/>
                  <a:gd name="T30" fmla="*/ 6 w 457"/>
                  <a:gd name="T31" fmla="*/ 15 h 494"/>
                  <a:gd name="T32" fmla="*/ 3 w 457"/>
                  <a:gd name="T33" fmla="*/ 17 h 494"/>
                  <a:gd name="T34" fmla="*/ 0 w 457"/>
                  <a:gd name="T35" fmla="*/ 17 h 494"/>
                  <a:gd name="T36" fmla="*/ 0 w 457"/>
                  <a:gd name="T37" fmla="*/ 18 h 4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57"/>
                  <a:gd name="T58" fmla="*/ 0 h 494"/>
                  <a:gd name="T59" fmla="*/ 457 w 457"/>
                  <a:gd name="T60" fmla="*/ 494 h 49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57" h="494">
                    <a:moveTo>
                      <a:pt x="6" y="494"/>
                    </a:moveTo>
                    <a:lnTo>
                      <a:pt x="96" y="470"/>
                    </a:lnTo>
                    <a:lnTo>
                      <a:pt x="181" y="434"/>
                    </a:lnTo>
                    <a:lnTo>
                      <a:pt x="260" y="379"/>
                    </a:lnTo>
                    <a:lnTo>
                      <a:pt x="326" y="319"/>
                    </a:lnTo>
                    <a:lnTo>
                      <a:pt x="380" y="246"/>
                    </a:lnTo>
                    <a:lnTo>
                      <a:pt x="429" y="175"/>
                    </a:lnTo>
                    <a:lnTo>
                      <a:pt x="452" y="90"/>
                    </a:lnTo>
                    <a:lnTo>
                      <a:pt x="457" y="0"/>
                    </a:lnTo>
                    <a:lnTo>
                      <a:pt x="434" y="0"/>
                    </a:lnTo>
                    <a:lnTo>
                      <a:pt x="429" y="85"/>
                    </a:lnTo>
                    <a:lnTo>
                      <a:pt x="404" y="162"/>
                    </a:lnTo>
                    <a:lnTo>
                      <a:pt x="361" y="235"/>
                    </a:lnTo>
                    <a:lnTo>
                      <a:pt x="308" y="301"/>
                    </a:lnTo>
                    <a:lnTo>
                      <a:pt x="248" y="361"/>
                    </a:lnTo>
                    <a:lnTo>
                      <a:pt x="169" y="409"/>
                    </a:lnTo>
                    <a:lnTo>
                      <a:pt x="90" y="445"/>
                    </a:lnTo>
                    <a:lnTo>
                      <a:pt x="0" y="464"/>
                    </a:lnTo>
                    <a:lnTo>
                      <a:pt x="6" y="4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44" name="Freeform 519"/>
              <p:cNvSpPr>
                <a:spLocks/>
              </p:cNvSpPr>
              <p:nvPr/>
            </p:nvSpPr>
            <p:spPr bwMode="auto">
              <a:xfrm>
                <a:off x="2558" y="2434"/>
                <a:ext cx="153" cy="123"/>
              </a:xfrm>
              <a:custGeom>
                <a:avLst/>
                <a:gdLst>
                  <a:gd name="T0" fmla="*/ 0 w 459"/>
                  <a:gd name="T1" fmla="*/ 0 h 368"/>
                  <a:gd name="T2" fmla="*/ 0 w 459"/>
                  <a:gd name="T3" fmla="*/ 3 h 368"/>
                  <a:gd name="T4" fmla="*/ 1 w 459"/>
                  <a:gd name="T5" fmla="*/ 6 h 368"/>
                  <a:gd name="T6" fmla="*/ 3 w 459"/>
                  <a:gd name="T7" fmla="*/ 9 h 368"/>
                  <a:gd name="T8" fmla="*/ 5 w 459"/>
                  <a:gd name="T9" fmla="*/ 11 h 368"/>
                  <a:gd name="T10" fmla="*/ 7 w 459"/>
                  <a:gd name="T11" fmla="*/ 12 h 368"/>
                  <a:gd name="T12" fmla="*/ 11 w 459"/>
                  <a:gd name="T13" fmla="*/ 13 h 368"/>
                  <a:gd name="T14" fmla="*/ 14 w 459"/>
                  <a:gd name="T15" fmla="*/ 14 h 368"/>
                  <a:gd name="T16" fmla="*/ 17 w 459"/>
                  <a:gd name="T17" fmla="*/ 13 h 368"/>
                  <a:gd name="T18" fmla="*/ 17 w 459"/>
                  <a:gd name="T19" fmla="*/ 12 h 368"/>
                  <a:gd name="T20" fmla="*/ 14 w 459"/>
                  <a:gd name="T21" fmla="*/ 13 h 368"/>
                  <a:gd name="T22" fmla="*/ 11 w 459"/>
                  <a:gd name="T23" fmla="*/ 12 h 368"/>
                  <a:gd name="T24" fmla="*/ 8 w 459"/>
                  <a:gd name="T25" fmla="*/ 11 h 368"/>
                  <a:gd name="T26" fmla="*/ 6 w 459"/>
                  <a:gd name="T27" fmla="*/ 10 h 368"/>
                  <a:gd name="T28" fmla="*/ 4 w 459"/>
                  <a:gd name="T29" fmla="*/ 8 h 368"/>
                  <a:gd name="T30" fmla="*/ 2 w 459"/>
                  <a:gd name="T31" fmla="*/ 6 h 368"/>
                  <a:gd name="T32" fmla="*/ 1 w 459"/>
                  <a:gd name="T33" fmla="*/ 3 h 368"/>
                  <a:gd name="T34" fmla="*/ 1 w 459"/>
                  <a:gd name="T35" fmla="*/ 0 h 368"/>
                  <a:gd name="T36" fmla="*/ 0 w 459"/>
                  <a:gd name="T37" fmla="*/ 0 h 3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59"/>
                  <a:gd name="T58" fmla="*/ 0 h 368"/>
                  <a:gd name="T59" fmla="*/ 459 w 459"/>
                  <a:gd name="T60" fmla="*/ 368 h 3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59" h="368">
                    <a:moveTo>
                      <a:pt x="0" y="0"/>
                    </a:moveTo>
                    <a:lnTo>
                      <a:pt x="7" y="84"/>
                    </a:lnTo>
                    <a:lnTo>
                      <a:pt x="30" y="163"/>
                    </a:lnTo>
                    <a:lnTo>
                      <a:pt x="79" y="229"/>
                    </a:lnTo>
                    <a:lnTo>
                      <a:pt x="139" y="283"/>
                    </a:lnTo>
                    <a:lnTo>
                      <a:pt x="199" y="326"/>
                    </a:lnTo>
                    <a:lnTo>
                      <a:pt x="284" y="356"/>
                    </a:lnTo>
                    <a:lnTo>
                      <a:pt x="369" y="368"/>
                    </a:lnTo>
                    <a:lnTo>
                      <a:pt x="459" y="362"/>
                    </a:lnTo>
                    <a:lnTo>
                      <a:pt x="453" y="332"/>
                    </a:lnTo>
                    <a:lnTo>
                      <a:pt x="369" y="343"/>
                    </a:lnTo>
                    <a:lnTo>
                      <a:pt x="290" y="326"/>
                    </a:lnTo>
                    <a:lnTo>
                      <a:pt x="212" y="302"/>
                    </a:lnTo>
                    <a:lnTo>
                      <a:pt x="152" y="266"/>
                    </a:lnTo>
                    <a:lnTo>
                      <a:pt x="98" y="212"/>
                    </a:lnTo>
                    <a:lnTo>
                      <a:pt x="60" y="152"/>
                    </a:lnTo>
                    <a:lnTo>
                      <a:pt x="30" y="79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45" name="Freeform 520"/>
              <p:cNvSpPr>
                <a:spLocks/>
              </p:cNvSpPr>
              <p:nvPr/>
            </p:nvSpPr>
            <p:spPr bwMode="auto">
              <a:xfrm>
                <a:off x="2558" y="2270"/>
                <a:ext cx="153" cy="164"/>
              </a:xfrm>
              <a:custGeom>
                <a:avLst/>
                <a:gdLst>
                  <a:gd name="T0" fmla="*/ 17 w 459"/>
                  <a:gd name="T1" fmla="*/ 0 h 493"/>
                  <a:gd name="T2" fmla="*/ 13 w 459"/>
                  <a:gd name="T3" fmla="*/ 1 h 493"/>
                  <a:gd name="T4" fmla="*/ 10 w 459"/>
                  <a:gd name="T5" fmla="*/ 2 h 493"/>
                  <a:gd name="T6" fmla="*/ 7 w 459"/>
                  <a:gd name="T7" fmla="*/ 4 h 493"/>
                  <a:gd name="T8" fmla="*/ 5 w 459"/>
                  <a:gd name="T9" fmla="*/ 6 h 493"/>
                  <a:gd name="T10" fmla="*/ 3 w 459"/>
                  <a:gd name="T11" fmla="*/ 9 h 493"/>
                  <a:gd name="T12" fmla="*/ 1 w 459"/>
                  <a:gd name="T13" fmla="*/ 12 h 493"/>
                  <a:gd name="T14" fmla="*/ 0 w 459"/>
                  <a:gd name="T15" fmla="*/ 15 h 493"/>
                  <a:gd name="T16" fmla="*/ 0 w 459"/>
                  <a:gd name="T17" fmla="*/ 18 h 493"/>
                  <a:gd name="T18" fmla="*/ 1 w 459"/>
                  <a:gd name="T19" fmla="*/ 18 h 493"/>
                  <a:gd name="T20" fmla="*/ 1 w 459"/>
                  <a:gd name="T21" fmla="*/ 15 h 493"/>
                  <a:gd name="T22" fmla="*/ 2 w 459"/>
                  <a:gd name="T23" fmla="*/ 12 h 493"/>
                  <a:gd name="T24" fmla="*/ 4 w 459"/>
                  <a:gd name="T25" fmla="*/ 10 h 493"/>
                  <a:gd name="T26" fmla="*/ 6 w 459"/>
                  <a:gd name="T27" fmla="*/ 7 h 493"/>
                  <a:gd name="T28" fmla="*/ 8 w 459"/>
                  <a:gd name="T29" fmla="*/ 5 h 493"/>
                  <a:gd name="T30" fmla="*/ 11 w 459"/>
                  <a:gd name="T31" fmla="*/ 3 h 493"/>
                  <a:gd name="T32" fmla="*/ 14 w 459"/>
                  <a:gd name="T33" fmla="*/ 2 h 493"/>
                  <a:gd name="T34" fmla="*/ 17 w 459"/>
                  <a:gd name="T35" fmla="*/ 1 h 493"/>
                  <a:gd name="T36" fmla="*/ 17 w 459"/>
                  <a:gd name="T37" fmla="*/ 0 h 49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59"/>
                  <a:gd name="T58" fmla="*/ 0 h 493"/>
                  <a:gd name="T59" fmla="*/ 459 w 459"/>
                  <a:gd name="T60" fmla="*/ 493 h 49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59" h="493">
                    <a:moveTo>
                      <a:pt x="453" y="0"/>
                    </a:moveTo>
                    <a:lnTo>
                      <a:pt x="363" y="24"/>
                    </a:lnTo>
                    <a:lnTo>
                      <a:pt x="278" y="60"/>
                    </a:lnTo>
                    <a:lnTo>
                      <a:pt x="199" y="114"/>
                    </a:lnTo>
                    <a:lnTo>
                      <a:pt x="134" y="168"/>
                    </a:lnTo>
                    <a:lnTo>
                      <a:pt x="79" y="247"/>
                    </a:lnTo>
                    <a:lnTo>
                      <a:pt x="30" y="318"/>
                    </a:lnTo>
                    <a:lnTo>
                      <a:pt x="7" y="403"/>
                    </a:lnTo>
                    <a:lnTo>
                      <a:pt x="0" y="493"/>
                    </a:lnTo>
                    <a:lnTo>
                      <a:pt x="25" y="493"/>
                    </a:lnTo>
                    <a:lnTo>
                      <a:pt x="30" y="409"/>
                    </a:lnTo>
                    <a:lnTo>
                      <a:pt x="60" y="331"/>
                    </a:lnTo>
                    <a:lnTo>
                      <a:pt x="98" y="258"/>
                    </a:lnTo>
                    <a:lnTo>
                      <a:pt x="152" y="187"/>
                    </a:lnTo>
                    <a:lnTo>
                      <a:pt x="212" y="133"/>
                    </a:lnTo>
                    <a:lnTo>
                      <a:pt x="290" y="84"/>
                    </a:lnTo>
                    <a:lnTo>
                      <a:pt x="369" y="48"/>
                    </a:lnTo>
                    <a:lnTo>
                      <a:pt x="459" y="24"/>
                    </a:lnTo>
                    <a:lnTo>
                      <a:pt x="4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46" name="Freeform 521"/>
              <p:cNvSpPr>
                <a:spLocks/>
              </p:cNvSpPr>
              <p:nvPr/>
            </p:nvSpPr>
            <p:spPr bwMode="auto">
              <a:xfrm>
                <a:off x="2699" y="2402"/>
                <a:ext cx="22" cy="20"/>
              </a:xfrm>
              <a:custGeom>
                <a:avLst/>
                <a:gdLst>
                  <a:gd name="T0" fmla="*/ 1 w 66"/>
                  <a:gd name="T1" fmla="*/ 0 h 60"/>
                  <a:gd name="T2" fmla="*/ 2 w 66"/>
                  <a:gd name="T3" fmla="*/ 0 h 60"/>
                  <a:gd name="T4" fmla="*/ 2 w 66"/>
                  <a:gd name="T5" fmla="*/ 0 h 60"/>
                  <a:gd name="T6" fmla="*/ 2 w 66"/>
                  <a:gd name="T7" fmla="*/ 0 h 60"/>
                  <a:gd name="T8" fmla="*/ 2 w 66"/>
                  <a:gd name="T9" fmla="*/ 1 h 60"/>
                  <a:gd name="T10" fmla="*/ 2 w 66"/>
                  <a:gd name="T11" fmla="*/ 1 h 60"/>
                  <a:gd name="T12" fmla="*/ 2 w 66"/>
                  <a:gd name="T13" fmla="*/ 2 h 60"/>
                  <a:gd name="T14" fmla="*/ 2 w 66"/>
                  <a:gd name="T15" fmla="*/ 2 h 60"/>
                  <a:gd name="T16" fmla="*/ 1 w 66"/>
                  <a:gd name="T17" fmla="*/ 2 h 60"/>
                  <a:gd name="T18" fmla="*/ 1 w 66"/>
                  <a:gd name="T19" fmla="*/ 2 h 60"/>
                  <a:gd name="T20" fmla="*/ 0 w 66"/>
                  <a:gd name="T21" fmla="*/ 2 h 60"/>
                  <a:gd name="T22" fmla="*/ 0 w 66"/>
                  <a:gd name="T23" fmla="*/ 2 h 60"/>
                  <a:gd name="T24" fmla="*/ 0 w 66"/>
                  <a:gd name="T25" fmla="*/ 1 h 60"/>
                  <a:gd name="T26" fmla="*/ 0 w 66"/>
                  <a:gd name="T27" fmla="*/ 1 h 60"/>
                  <a:gd name="T28" fmla="*/ 0 w 66"/>
                  <a:gd name="T29" fmla="*/ 0 h 60"/>
                  <a:gd name="T30" fmla="*/ 1 w 66"/>
                  <a:gd name="T31" fmla="*/ 0 h 60"/>
                  <a:gd name="T32" fmla="*/ 1 w 66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60"/>
                  <a:gd name="T53" fmla="*/ 66 w 66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60">
                    <a:moveTo>
                      <a:pt x="36" y="0"/>
                    </a:moveTo>
                    <a:lnTo>
                      <a:pt x="49" y="0"/>
                    </a:lnTo>
                    <a:lnTo>
                      <a:pt x="55" y="6"/>
                    </a:lnTo>
                    <a:lnTo>
                      <a:pt x="60" y="12"/>
                    </a:lnTo>
                    <a:lnTo>
                      <a:pt x="66" y="24"/>
                    </a:lnTo>
                    <a:lnTo>
                      <a:pt x="60" y="36"/>
                    </a:lnTo>
                    <a:lnTo>
                      <a:pt x="55" y="49"/>
                    </a:lnTo>
                    <a:lnTo>
                      <a:pt x="49" y="54"/>
                    </a:lnTo>
                    <a:lnTo>
                      <a:pt x="36" y="60"/>
                    </a:lnTo>
                    <a:lnTo>
                      <a:pt x="24" y="60"/>
                    </a:lnTo>
                    <a:lnTo>
                      <a:pt x="12" y="54"/>
                    </a:lnTo>
                    <a:lnTo>
                      <a:pt x="6" y="42"/>
                    </a:lnTo>
                    <a:lnTo>
                      <a:pt x="0" y="30"/>
                    </a:lnTo>
                    <a:lnTo>
                      <a:pt x="6" y="19"/>
                    </a:lnTo>
                    <a:lnTo>
                      <a:pt x="12" y="12"/>
                    </a:lnTo>
                    <a:lnTo>
                      <a:pt x="24" y="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47" name="Freeform 522"/>
              <p:cNvSpPr>
                <a:spLocks/>
              </p:cNvSpPr>
              <p:nvPr/>
            </p:nvSpPr>
            <p:spPr bwMode="auto">
              <a:xfrm>
                <a:off x="2709" y="2399"/>
                <a:ext cx="16" cy="11"/>
              </a:xfrm>
              <a:custGeom>
                <a:avLst/>
                <a:gdLst>
                  <a:gd name="T0" fmla="*/ 2 w 49"/>
                  <a:gd name="T1" fmla="*/ 1 h 35"/>
                  <a:gd name="T2" fmla="*/ 2 w 49"/>
                  <a:gd name="T3" fmla="*/ 1 h 35"/>
                  <a:gd name="T4" fmla="*/ 1 w 49"/>
                  <a:gd name="T5" fmla="*/ 0 h 35"/>
                  <a:gd name="T6" fmla="*/ 1 w 49"/>
                  <a:gd name="T7" fmla="*/ 0 h 35"/>
                  <a:gd name="T8" fmla="*/ 0 w 49"/>
                  <a:gd name="T9" fmla="*/ 0 h 35"/>
                  <a:gd name="T10" fmla="*/ 0 w 49"/>
                  <a:gd name="T11" fmla="*/ 1 h 35"/>
                  <a:gd name="T12" fmla="*/ 0 w 49"/>
                  <a:gd name="T13" fmla="*/ 1 h 35"/>
                  <a:gd name="T14" fmla="*/ 1 w 49"/>
                  <a:gd name="T15" fmla="*/ 1 h 35"/>
                  <a:gd name="T16" fmla="*/ 1 w 49"/>
                  <a:gd name="T17" fmla="*/ 1 h 35"/>
                  <a:gd name="T18" fmla="*/ 1 w 49"/>
                  <a:gd name="T19" fmla="*/ 1 h 35"/>
                  <a:gd name="T20" fmla="*/ 2 w 49"/>
                  <a:gd name="T21" fmla="*/ 1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35"/>
                  <a:gd name="T35" fmla="*/ 49 w 49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35">
                    <a:moveTo>
                      <a:pt x="49" y="35"/>
                    </a:moveTo>
                    <a:lnTo>
                      <a:pt x="42" y="17"/>
                    </a:lnTo>
                    <a:lnTo>
                      <a:pt x="36" y="5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6" y="23"/>
                    </a:lnTo>
                    <a:lnTo>
                      <a:pt x="12" y="23"/>
                    </a:lnTo>
                    <a:lnTo>
                      <a:pt x="19" y="23"/>
                    </a:lnTo>
                    <a:lnTo>
                      <a:pt x="19" y="30"/>
                    </a:lnTo>
                    <a:lnTo>
                      <a:pt x="25" y="35"/>
                    </a:lnTo>
                    <a:lnTo>
                      <a:pt x="49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48" name="Freeform 523"/>
              <p:cNvSpPr>
                <a:spLocks/>
              </p:cNvSpPr>
              <p:nvPr/>
            </p:nvSpPr>
            <p:spPr bwMode="auto">
              <a:xfrm>
                <a:off x="2709" y="2410"/>
                <a:ext cx="16" cy="16"/>
              </a:xfrm>
              <a:custGeom>
                <a:avLst/>
                <a:gdLst>
                  <a:gd name="T0" fmla="*/ 0 w 49"/>
                  <a:gd name="T1" fmla="*/ 2 h 48"/>
                  <a:gd name="T2" fmla="*/ 1 w 49"/>
                  <a:gd name="T3" fmla="*/ 2 h 48"/>
                  <a:gd name="T4" fmla="*/ 1 w 49"/>
                  <a:gd name="T5" fmla="*/ 1 h 48"/>
                  <a:gd name="T6" fmla="*/ 2 w 49"/>
                  <a:gd name="T7" fmla="*/ 1 h 48"/>
                  <a:gd name="T8" fmla="*/ 2 w 49"/>
                  <a:gd name="T9" fmla="*/ 0 h 48"/>
                  <a:gd name="T10" fmla="*/ 1 w 49"/>
                  <a:gd name="T11" fmla="*/ 0 h 48"/>
                  <a:gd name="T12" fmla="*/ 1 w 49"/>
                  <a:gd name="T13" fmla="*/ 0 h 48"/>
                  <a:gd name="T14" fmla="*/ 1 w 49"/>
                  <a:gd name="T15" fmla="*/ 0 h 48"/>
                  <a:gd name="T16" fmla="*/ 0 w 49"/>
                  <a:gd name="T17" fmla="*/ 1 h 48"/>
                  <a:gd name="T18" fmla="*/ 0 w 49"/>
                  <a:gd name="T19" fmla="*/ 1 h 48"/>
                  <a:gd name="T20" fmla="*/ 0 w 49"/>
                  <a:gd name="T21" fmla="*/ 2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48"/>
                  <a:gd name="T35" fmla="*/ 49 w 49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48">
                    <a:moveTo>
                      <a:pt x="6" y="48"/>
                    </a:moveTo>
                    <a:lnTo>
                      <a:pt x="25" y="42"/>
                    </a:lnTo>
                    <a:lnTo>
                      <a:pt x="36" y="30"/>
                    </a:lnTo>
                    <a:lnTo>
                      <a:pt x="42" y="18"/>
                    </a:lnTo>
                    <a:lnTo>
                      <a:pt x="49" y="0"/>
                    </a:lnTo>
                    <a:lnTo>
                      <a:pt x="25" y="0"/>
                    </a:lnTo>
                    <a:lnTo>
                      <a:pt x="19" y="6"/>
                    </a:lnTo>
                    <a:lnTo>
                      <a:pt x="19" y="12"/>
                    </a:lnTo>
                    <a:lnTo>
                      <a:pt x="12" y="25"/>
                    </a:lnTo>
                    <a:lnTo>
                      <a:pt x="0" y="25"/>
                    </a:ln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49" name="Freeform 524"/>
              <p:cNvSpPr>
                <a:spLocks/>
              </p:cNvSpPr>
              <p:nvPr/>
            </p:nvSpPr>
            <p:spPr bwMode="auto">
              <a:xfrm>
                <a:off x="2694" y="2412"/>
                <a:ext cx="17" cy="14"/>
              </a:xfrm>
              <a:custGeom>
                <a:avLst/>
                <a:gdLst>
                  <a:gd name="T0" fmla="*/ 0 w 49"/>
                  <a:gd name="T1" fmla="*/ 0 h 42"/>
                  <a:gd name="T2" fmla="*/ 0 w 49"/>
                  <a:gd name="T3" fmla="*/ 1 h 42"/>
                  <a:gd name="T4" fmla="*/ 1 w 49"/>
                  <a:gd name="T5" fmla="*/ 1 h 42"/>
                  <a:gd name="T6" fmla="*/ 1 w 49"/>
                  <a:gd name="T7" fmla="*/ 2 h 42"/>
                  <a:gd name="T8" fmla="*/ 2 w 49"/>
                  <a:gd name="T9" fmla="*/ 2 h 42"/>
                  <a:gd name="T10" fmla="*/ 2 w 49"/>
                  <a:gd name="T11" fmla="*/ 1 h 42"/>
                  <a:gd name="T12" fmla="*/ 2 w 49"/>
                  <a:gd name="T13" fmla="*/ 1 h 42"/>
                  <a:gd name="T14" fmla="*/ 2 w 49"/>
                  <a:gd name="T15" fmla="*/ 0 h 42"/>
                  <a:gd name="T16" fmla="*/ 1 w 49"/>
                  <a:gd name="T17" fmla="*/ 0 h 42"/>
                  <a:gd name="T18" fmla="*/ 1 w 49"/>
                  <a:gd name="T19" fmla="*/ 0 h 42"/>
                  <a:gd name="T20" fmla="*/ 0 w 49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42"/>
                  <a:gd name="T35" fmla="*/ 49 w 49"/>
                  <a:gd name="T36" fmla="*/ 42 h 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42">
                    <a:moveTo>
                      <a:pt x="0" y="0"/>
                    </a:moveTo>
                    <a:lnTo>
                      <a:pt x="7" y="19"/>
                    </a:lnTo>
                    <a:lnTo>
                      <a:pt x="13" y="30"/>
                    </a:lnTo>
                    <a:lnTo>
                      <a:pt x="32" y="42"/>
                    </a:lnTo>
                    <a:lnTo>
                      <a:pt x="49" y="42"/>
                    </a:lnTo>
                    <a:lnTo>
                      <a:pt x="43" y="19"/>
                    </a:lnTo>
                    <a:lnTo>
                      <a:pt x="37" y="19"/>
                    </a:lnTo>
                    <a:lnTo>
                      <a:pt x="37" y="12"/>
                    </a:lnTo>
                    <a:lnTo>
                      <a:pt x="32" y="6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50" name="Freeform 525"/>
              <p:cNvSpPr>
                <a:spLocks/>
              </p:cNvSpPr>
              <p:nvPr/>
            </p:nvSpPr>
            <p:spPr bwMode="auto">
              <a:xfrm>
                <a:off x="2694" y="2399"/>
                <a:ext cx="17" cy="13"/>
              </a:xfrm>
              <a:custGeom>
                <a:avLst/>
                <a:gdLst>
                  <a:gd name="T0" fmla="*/ 2 w 49"/>
                  <a:gd name="T1" fmla="*/ 0 h 41"/>
                  <a:gd name="T2" fmla="*/ 2 w 49"/>
                  <a:gd name="T3" fmla="*/ 0 h 41"/>
                  <a:gd name="T4" fmla="*/ 1 w 49"/>
                  <a:gd name="T5" fmla="*/ 0 h 41"/>
                  <a:gd name="T6" fmla="*/ 1 w 49"/>
                  <a:gd name="T7" fmla="*/ 0 h 41"/>
                  <a:gd name="T8" fmla="*/ 0 w 49"/>
                  <a:gd name="T9" fmla="*/ 1 h 41"/>
                  <a:gd name="T10" fmla="*/ 0 w 49"/>
                  <a:gd name="T11" fmla="*/ 1 h 41"/>
                  <a:gd name="T12" fmla="*/ 1 w 49"/>
                  <a:gd name="T13" fmla="*/ 1 h 41"/>
                  <a:gd name="T14" fmla="*/ 1 w 49"/>
                  <a:gd name="T15" fmla="*/ 1 h 41"/>
                  <a:gd name="T16" fmla="*/ 2 w 49"/>
                  <a:gd name="T17" fmla="*/ 1 h 41"/>
                  <a:gd name="T18" fmla="*/ 2 w 49"/>
                  <a:gd name="T19" fmla="*/ 1 h 41"/>
                  <a:gd name="T20" fmla="*/ 2 w 49"/>
                  <a:gd name="T21" fmla="*/ 1 h 41"/>
                  <a:gd name="T22" fmla="*/ 2 w 49"/>
                  <a:gd name="T23" fmla="*/ 0 h 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"/>
                  <a:gd name="T37" fmla="*/ 0 h 41"/>
                  <a:gd name="T38" fmla="*/ 49 w 49"/>
                  <a:gd name="T39" fmla="*/ 41 h 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" h="41">
                    <a:moveTo>
                      <a:pt x="43" y="0"/>
                    </a:moveTo>
                    <a:lnTo>
                      <a:pt x="49" y="0"/>
                    </a:lnTo>
                    <a:lnTo>
                      <a:pt x="32" y="5"/>
                    </a:lnTo>
                    <a:lnTo>
                      <a:pt x="13" y="11"/>
                    </a:lnTo>
                    <a:lnTo>
                      <a:pt x="7" y="23"/>
                    </a:lnTo>
                    <a:lnTo>
                      <a:pt x="0" y="41"/>
                    </a:lnTo>
                    <a:lnTo>
                      <a:pt x="32" y="41"/>
                    </a:lnTo>
                    <a:lnTo>
                      <a:pt x="32" y="35"/>
                    </a:lnTo>
                    <a:lnTo>
                      <a:pt x="37" y="30"/>
                    </a:lnTo>
                    <a:lnTo>
                      <a:pt x="43" y="30"/>
                    </a:lnTo>
                    <a:lnTo>
                      <a:pt x="49" y="23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51" name="Freeform 526"/>
              <p:cNvSpPr>
                <a:spLocks/>
              </p:cNvSpPr>
              <p:nvPr/>
            </p:nvSpPr>
            <p:spPr bwMode="auto">
              <a:xfrm>
                <a:off x="2891" y="2882"/>
                <a:ext cx="24" cy="16"/>
              </a:xfrm>
              <a:custGeom>
                <a:avLst/>
                <a:gdLst>
                  <a:gd name="T0" fmla="*/ 0 w 71"/>
                  <a:gd name="T1" fmla="*/ 1 h 49"/>
                  <a:gd name="T2" fmla="*/ 1 w 71"/>
                  <a:gd name="T3" fmla="*/ 2 h 49"/>
                  <a:gd name="T4" fmla="*/ 2 w 71"/>
                  <a:gd name="T5" fmla="*/ 2 h 49"/>
                  <a:gd name="T6" fmla="*/ 3 w 71"/>
                  <a:gd name="T7" fmla="*/ 1 h 49"/>
                  <a:gd name="T8" fmla="*/ 3 w 71"/>
                  <a:gd name="T9" fmla="*/ 0 h 49"/>
                  <a:gd name="T10" fmla="*/ 0 w 71"/>
                  <a:gd name="T11" fmla="*/ 1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49"/>
                  <a:gd name="T20" fmla="*/ 71 w 71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49">
                    <a:moveTo>
                      <a:pt x="0" y="17"/>
                    </a:moveTo>
                    <a:lnTo>
                      <a:pt x="18" y="42"/>
                    </a:lnTo>
                    <a:lnTo>
                      <a:pt x="48" y="49"/>
                    </a:lnTo>
                    <a:lnTo>
                      <a:pt x="71" y="30"/>
                    </a:lnTo>
                    <a:lnTo>
                      <a:pt x="71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52" name="Freeform 527"/>
              <p:cNvSpPr>
                <a:spLocks/>
              </p:cNvSpPr>
              <p:nvPr/>
            </p:nvSpPr>
            <p:spPr bwMode="auto">
              <a:xfrm>
                <a:off x="2885" y="2858"/>
                <a:ext cx="30" cy="30"/>
              </a:xfrm>
              <a:custGeom>
                <a:avLst/>
                <a:gdLst>
                  <a:gd name="T0" fmla="*/ 0 w 90"/>
                  <a:gd name="T1" fmla="*/ 1 h 90"/>
                  <a:gd name="T2" fmla="*/ 3 w 90"/>
                  <a:gd name="T3" fmla="*/ 0 h 90"/>
                  <a:gd name="T4" fmla="*/ 3 w 90"/>
                  <a:gd name="T5" fmla="*/ 3 h 90"/>
                  <a:gd name="T6" fmla="*/ 1 w 90"/>
                  <a:gd name="T7" fmla="*/ 3 h 90"/>
                  <a:gd name="T8" fmla="*/ 0 w 90"/>
                  <a:gd name="T9" fmla="*/ 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90"/>
                  <a:gd name="T17" fmla="*/ 90 w 90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90">
                    <a:moveTo>
                      <a:pt x="0" y="19"/>
                    </a:moveTo>
                    <a:lnTo>
                      <a:pt x="79" y="0"/>
                    </a:lnTo>
                    <a:lnTo>
                      <a:pt x="90" y="73"/>
                    </a:lnTo>
                    <a:lnTo>
                      <a:pt x="19" y="9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53" name="Freeform 528"/>
              <p:cNvSpPr>
                <a:spLocks/>
              </p:cNvSpPr>
              <p:nvPr/>
            </p:nvSpPr>
            <p:spPr bwMode="auto">
              <a:xfrm>
                <a:off x="2885" y="2850"/>
                <a:ext cx="26" cy="14"/>
              </a:xfrm>
              <a:custGeom>
                <a:avLst/>
                <a:gdLst>
                  <a:gd name="T0" fmla="*/ 3 w 79"/>
                  <a:gd name="T1" fmla="*/ 1 h 42"/>
                  <a:gd name="T2" fmla="*/ 2 w 79"/>
                  <a:gd name="T3" fmla="*/ 0 h 42"/>
                  <a:gd name="T4" fmla="*/ 1 w 79"/>
                  <a:gd name="T5" fmla="*/ 0 h 42"/>
                  <a:gd name="T6" fmla="*/ 0 w 79"/>
                  <a:gd name="T7" fmla="*/ 0 h 42"/>
                  <a:gd name="T8" fmla="*/ 0 w 79"/>
                  <a:gd name="T9" fmla="*/ 2 h 42"/>
                  <a:gd name="T10" fmla="*/ 3 w 79"/>
                  <a:gd name="T11" fmla="*/ 1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42"/>
                  <a:gd name="T20" fmla="*/ 79 w 79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42">
                    <a:moveTo>
                      <a:pt x="79" y="23"/>
                    </a:moveTo>
                    <a:lnTo>
                      <a:pt x="60" y="0"/>
                    </a:lnTo>
                    <a:lnTo>
                      <a:pt x="30" y="0"/>
                    </a:lnTo>
                    <a:lnTo>
                      <a:pt x="7" y="12"/>
                    </a:lnTo>
                    <a:lnTo>
                      <a:pt x="0" y="42"/>
                    </a:lnTo>
                    <a:lnTo>
                      <a:pt x="79" y="23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54" name="Freeform 529"/>
              <p:cNvSpPr>
                <a:spLocks/>
              </p:cNvSpPr>
              <p:nvPr/>
            </p:nvSpPr>
            <p:spPr bwMode="auto">
              <a:xfrm>
                <a:off x="2875" y="2812"/>
                <a:ext cx="26" cy="16"/>
              </a:xfrm>
              <a:custGeom>
                <a:avLst/>
                <a:gdLst>
                  <a:gd name="T0" fmla="*/ 0 w 79"/>
                  <a:gd name="T1" fmla="*/ 1 h 47"/>
                  <a:gd name="T2" fmla="*/ 1 w 79"/>
                  <a:gd name="T3" fmla="*/ 2 h 47"/>
                  <a:gd name="T4" fmla="*/ 2 w 79"/>
                  <a:gd name="T5" fmla="*/ 2 h 47"/>
                  <a:gd name="T6" fmla="*/ 3 w 79"/>
                  <a:gd name="T7" fmla="*/ 1 h 47"/>
                  <a:gd name="T8" fmla="*/ 3 w 79"/>
                  <a:gd name="T9" fmla="*/ 0 h 47"/>
                  <a:gd name="T10" fmla="*/ 0 w 79"/>
                  <a:gd name="T11" fmla="*/ 1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47"/>
                  <a:gd name="T20" fmla="*/ 79 w 79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47">
                    <a:moveTo>
                      <a:pt x="0" y="17"/>
                    </a:moveTo>
                    <a:lnTo>
                      <a:pt x="19" y="41"/>
                    </a:lnTo>
                    <a:lnTo>
                      <a:pt x="49" y="47"/>
                    </a:lnTo>
                    <a:lnTo>
                      <a:pt x="73" y="30"/>
                    </a:lnTo>
                    <a:lnTo>
                      <a:pt x="79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55" name="Freeform 530"/>
              <p:cNvSpPr>
                <a:spLocks/>
              </p:cNvSpPr>
              <p:nvPr/>
            </p:nvSpPr>
            <p:spPr bwMode="auto">
              <a:xfrm>
                <a:off x="2871" y="2788"/>
                <a:ext cx="30" cy="30"/>
              </a:xfrm>
              <a:custGeom>
                <a:avLst/>
                <a:gdLst>
                  <a:gd name="T0" fmla="*/ 0 w 90"/>
                  <a:gd name="T1" fmla="*/ 1 h 90"/>
                  <a:gd name="T2" fmla="*/ 3 w 90"/>
                  <a:gd name="T3" fmla="*/ 0 h 90"/>
                  <a:gd name="T4" fmla="*/ 3 w 90"/>
                  <a:gd name="T5" fmla="*/ 3 h 90"/>
                  <a:gd name="T6" fmla="*/ 0 w 90"/>
                  <a:gd name="T7" fmla="*/ 3 h 90"/>
                  <a:gd name="T8" fmla="*/ 0 w 90"/>
                  <a:gd name="T9" fmla="*/ 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90"/>
                  <a:gd name="T17" fmla="*/ 90 w 90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90">
                    <a:moveTo>
                      <a:pt x="0" y="18"/>
                    </a:moveTo>
                    <a:lnTo>
                      <a:pt x="71" y="0"/>
                    </a:lnTo>
                    <a:lnTo>
                      <a:pt x="90" y="73"/>
                    </a:lnTo>
                    <a:lnTo>
                      <a:pt x="11" y="9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56" name="Freeform 531"/>
              <p:cNvSpPr>
                <a:spLocks/>
              </p:cNvSpPr>
              <p:nvPr/>
            </p:nvSpPr>
            <p:spPr bwMode="auto">
              <a:xfrm>
                <a:off x="2871" y="2780"/>
                <a:ext cx="24" cy="14"/>
              </a:xfrm>
              <a:custGeom>
                <a:avLst/>
                <a:gdLst>
                  <a:gd name="T0" fmla="*/ 3 w 71"/>
                  <a:gd name="T1" fmla="*/ 1 h 42"/>
                  <a:gd name="T2" fmla="*/ 2 w 71"/>
                  <a:gd name="T3" fmla="*/ 0 h 42"/>
                  <a:gd name="T4" fmla="*/ 1 w 71"/>
                  <a:gd name="T5" fmla="*/ 0 h 42"/>
                  <a:gd name="T6" fmla="*/ 0 w 71"/>
                  <a:gd name="T7" fmla="*/ 0 h 42"/>
                  <a:gd name="T8" fmla="*/ 0 w 71"/>
                  <a:gd name="T9" fmla="*/ 2 h 42"/>
                  <a:gd name="T10" fmla="*/ 3 w 71"/>
                  <a:gd name="T11" fmla="*/ 1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42"/>
                  <a:gd name="T20" fmla="*/ 71 w 71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42">
                    <a:moveTo>
                      <a:pt x="71" y="24"/>
                    </a:moveTo>
                    <a:lnTo>
                      <a:pt x="54" y="0"/>
                    </a:lnTo>
                    <a:lnTo>
                      <a:pt x="24" y="0"/>
                    </a:lnTo>
                    <a:lnTo>
                      <a:pt x="5" y="12"/>
                    </a:lnTo>
                    <a:lnTo>
                      <a:pt x="0" y="42"/>
                    </a:lnTo>
                    <a:lnTo>
                      <a:pt x="71" y="24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57" name="Freeform 532"/>
              <p:cNvSpPr>
                <a:spLocks/>
              </p:cNvSpPr>
              <p:nvPr/>
            </p:nvSpPr>
            <p:spPr bwMode="auto">
              <a:xfrm>
                <a:off x="2861" y="2741"/>
                <a:ext cx="24" cy="17"/>
              </a:xfrm>
              <a:custGeom>
                <a:avLst/>
                <a:gdLst>
                  <a:gd name="T0" fmla="*/ 0 w 72"/>
                  <a:gd name="T1" fmla="*/ 1 h 49"/>
                  <a:gd name="T2" fmla="*/ 1 w 72"/>
                  <a:gd name="T3" fmla="*/ 2 h 49"/>
                  <a:gd name="T4" fmla="*/ 2 w 72"/>
                  <a:gd name="T5" fmla="*/ 2 h 49"/>
                  <a:gd name="T6" fmla="*/ 2 w 72"/>
                  <a:gd name="T7" fmla="*/ 1 h 49"/>
                  <a:gd name="T8" fmla="*/ 3 w 72"/>
                  <a:gd name="T9" fmla="*/ 0 h 49"/>
                  <a:gd name="T10" fmla="*/ 0 w 72"/>
                  <a:gd name="T11" fmla="*/ 1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9"/>
                  <a:gd name="T20" fmla="*/ 72 w 72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9">
                    <a:moveTo>
                      <a:pt x="0" y="19"/>
                    </a:moveTo>
                    <a:lnTo>
                      <a:pt x="18" y="43"/>
                    </a:lnTo>
                    <a:lnTo>
                      <a:pt x="42" y="49"/>
                    </a:lnTo>
                    <a:lnTo>
                      <a:pt x="66" y="30"/>
                    </a:lnTo>
                    <a:lnTo>
                      <a:pt x="72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58" name="Freeform 533"/>
              <p:cNvSpPr>
                <a:spLocks/>
              </p:cNvSpPr>
              <p:nvPr/>
            </p:nvSpPr>
            <p:spPr bwMode="auto">
              <a:xfrm>
                <a:off x="2855" y="2718"/>
                <a:ext cx="30" cy="30"/>
              </a:xfrm>
              <a:custGeom>
                <a:avLst/>
                <a:gdLst>
                  <a:gd name="T0" fmla="*/ 0 w 89"/>
                  <a:gd name="T1" fmla="*/ 1 h 90"/>
                  <a:gd name="T2" fmla="*/ 3 w 89"/>
                  <a:gd name="T3" fmla="*/ 0 h 90"/>
                  <a:gd name="T4" fmla="*/ 3 w 89"/>
                  <a:gd name="T5" fmla="*/ 3 h 90"/>
                  <a:gd name="T6" fmla="*/ 1 w 89"/>
                  <a:gd name="T7" fmla="*/ 3 h 90"/>
                  <a:gd name="T8" fmla="*/ 0 w 89"/>
                  <a:gd name="T9" fmla="*/ 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90"/>
                  <a:gd name="T17" fmla="*/ 89 w 89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90">
                    <a:moveTo>
                      <a:pt x="0" y="17"/>
                    </a:moveTo>
                    <a:lnTo>
                      <a:pt x="72" y="0"/>
                    </a:lnTo>
                    <a:lnTo>
                      <a:pt x="89" y="71"/>
                    </a:lnTo>
                    <a:lnTo>
                      <a:pt x="17" y="9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59" name="Freeform 534"/>
              <p:cNvSpPr>
                <a:spLocks/>
              </p:cNvSpPr>
              <p:nvPr/>
            </p:nvSpPr>
            <p:spPr bwMode="auto">
              <a:xfrm>
                <a:off x="2855" y="2709"/>
                <a:ext cx="24" cy="14"/>
              </a:xfrm>
              <a:custGeom>
                <a:avLst/>
                <a:gdLst>
                  <a:gd name="T0" fmla="*/ 3 w 72"/>
                  <a:gd name="T1" fmla="*/ 1 h 42"/>
                  <a:gd name="T2" fmla="*/ 2 w 72"/>
                  <a:gd name="T3" fmla="*/ 0 h 42"/>
                  <a:gd name="T4" fmla="*/ 1 w 72"/>
                  <a:gd name="T5" fmla="*/ 0 h 42"/>
                  <a:gd name="T6" fmla="*/ 0 w 72"/>
                  <a:gd name="T7" fmla="*/ 0 h 42"/>
                  <a:gd name="T8" fmla="*/ 0 w 72"/>
                  <a:gd name="T9" fmla="*/ 2 h 42"/>
                  <a:gd name="T10" fmla="*/ 3 w 72"/>
                  <a:gd name="T11" fmla="*/ 1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2"/>
                  <a:gd name="T20" fmla="*/ 72 w 72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2">
                    <a:moveTo>
                      <a:pt x="72" y="25"/>
                    </a:moveTo>
                    <a:lnTo>
                      <a:pt x="53" y="0"/>
                    </a:lnTo>
                    <a:lnTo>
                      <a:pt x="29" y="0"/>
                    </a:lnTo>
                    <a:lnTo>
                      <a:pt x="6" y="12"/>
                    </a:lnTo>
                    <a:lnTo>
                      <a:pt x="0" y="42"/>
                    </a:lnTo>
                    <a:lnTo>
                      <a:pt x="72" y="2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60" name="Freeform 535"/>
              <p:cNvSpPr>
                <a:spLocks/>
              </p:cNvSpPr>
              <p:nvPr/>
            </p:nvSpPr>
            <p:spPr bwMode="auto">
              <a:xfrm>
                <a:off x="2845" y="2669"/>
                <a:ext cx="24" cy="16"/>
              </a:xfrm>
              <a:custGeom>
                <a:avLst/>
                <a:gdLst>
                  <a:gd name="T0" fmla="*/ 0 w 72"/>
                  <a:gd name="T1" fmla="*/ 1 h 47"/>
                  <a:gd name="T2" fmla="*/ 1 w 72"/>
                  <a:gd name="T3" fmla="*/ 2 h 47"/>
                  <a:gd name="T4" fmla="*/ 2 w 72"/>
                  <a:gd name="T5" fmla="*/ 2 h 47"/>
                  <a:gd name="T6" fmla="*/ 2 w 72"/>
                  <a:gd name="T7" fmla="*/ 1 h 47"/>
                  <a:gd name="T8" fmla="*/ 3 w 72"/>
                  <a:gd name="T9" fmla="*/ 0 h 47"/>
                  <a:gd name="T10" fmla="*/ 0 w 72"/>
                  <a:gd name="T11" fmla="*/ 1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7"/>
                  <a:gd name="T20" fmla="*/ 72 w 72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7">
                    <a:moveTo>
                      <a:pt x="0" y="24"/>
                    </a:moveTo>
                    <a:lnTo>
                      <a:pt x="19" y="47"/>
                    </a:lnTo>
                    <a:lnTo>
                      <a:pt x="42" y="47"/>
                    </a:lnTo>
                    <a:lnTo>
                      <a:pt x="65" y="36"/>
                    </a:lnTo>
                    <a:lnTo>
                      <a:pt x="72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61" name="Freeform 536"/>
              <p:cNvSpPr>
                <a:spLocks/>
              </p:cNvSpPr>
              <p:nvPr/>
            </p:nvSpPr>
            <p:spPr bwMode="auto">
              <a:xfrm>
                <a:off x="2840" y="2647"/>
                <a:ext cx="29" cy="30"/>
              </a:xfrm>
              <a:custGeom>
                <a:avLst/>
                <a:gdLst>
                  <a:gd name="T0" fmla="*/ 0 w 89"/>
                  <a:gd name="T1" fmla="*/ 1 h 91"/>
                  <a:gd name="T2" fmla="*/ 2 w 89"/>
                  <a:gd name="T3" fmla="*/ 0 h 91"/>
                  <a:gd name="T4" fmla="*/ 3 w 89"/>
                  <a:gd name="T5" fmla="*/ 2 h 91"/>
                  <a:gd name="T6" fmla="*/ 1 w 89"/>
                  <a:gd name="T7" fmla="*/ 3 h 91"/>
                  <a:gd name="T8" fmla="*/ 0 w 89"/>
                  <a:gd name="T9" fmla="*/ 1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91"/>
                  <a:gd name="T17" fmla="*/ 89 w 89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91">
                    <a:moveTo>
                      <a:pt x="0" y="18"/>
                    </a:moveTo>
                    <a:lnTo>
                      <a:pt x="70" y="0"/>
                    </a:lnTo>
                    <a:lnTo>
                      <a:pt x="89" y="67"/>
                    </a:lnTo>
                    <a:lnTo>
                      <a:pt x="17" y="9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62" name="Freeform 537"/>
              <p:cNvSpPr>
                <a:spLocks/>
              </p:cNvSpPr>
              <p:nvPr/>
            </p:nvSpPr>
            <p:spPr bwMode="auto">
              <a:xfrm>
                <a:off x="2840" y="2637"/>
                <a:ext cx="23" cy="16"/>
              </a:xfrm>
              <a:custGeom>
                <a:avLst/>
                <a:gdLst>
                  <a:gd name="T0" fmla="*/ 3 w 70"/>
                  <a:gd name="T1" fmla="*/ 1 h 48"/>
                  <a:gd name="T2" fmla="*/ 2 w 70"/>
                  <a:gd name="T3" fmla="*/ 0 h 48"/>
                  <a:gd name="T4" fmla="*/ 1 w 70"/>
                  <a:gd name="T5" fmla="*/ 0 h 48"/>
                  <a:gd name="T6" fmla="*/ 0 w 70"/>
                  <a:gd name="T7" fmla="*/ 1 h 48"/>
                  <a:gd name="T8" fmla="*/ 0 w 70"/>
                  <a:gd name="T9" fmla="*/ 2 h 48"/>
                  <a:gd name="T10" fmla="*/ 3 w 70"/>
                  <a:gd name="T11" fmla="*/ 1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48"/>
                  <a:gd name="T20" fmla="*/ 70 w 70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48">
                    <a:moveTo>
                      <a:pt x="70" y="30"/>
                    </a:moveTo>
                    <a:lnTo>
                      <a:pt x="53" y="7"/>
                    </a:lnTo>
                    <a:lnTo>
                      <a:pt x="30" y="0"/>
                    </a:lnTo>
                    <a:lnTo>
                      <a:pt x="6" y="18"/>
                    </a:lnTo>
                    <a:lnTo>
                      <a:pt x="0" y="48"/>
                    </a:lnTo>
                    <a:lnTo>
                      <a:pt x="70" y="3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63" name="Freeform 538"/>
              <p:cNvSpPr>
                <a:spLocks/>
              </p:cNvSpPr>
              <p:nvPr/>
            </p:nvSpPr>
            <p:spPr bwMode="auto">
              <a:xfrm>
                <a:off x="2829" y="2599"/>
                <a:ext cx="24" cy="16"/>
              </a:xfrm>
              <a:custGeom>
                <a:avLst/>
                <a:gdLst>
                  <a:gd name="T0" fmla="*/ 0 w 73"/>
                  <a:gd name="T1" fmla="*/ 1 h 49"/>
                  <a:gd name="T2" fmla="*/ 1 w 73"/>
                  <a:gd name="T3" fmla="*/ 2 h 49"/>
                  <a:gd name="T4" fmla="*/ 2 w 73"/>
                  <a:gd name="T5" fmla="*/ 2 h 49"/>
                  <a:gd name="T6" fmla="*/ 2 w 73"/>
                  <a:gd name="T7" fmla="*/ 1 h 49"/>
                  <a:gd name="T8" fmla="*/ 3 w 73"/>
                  <a:gd name="T9" fmla="*/ 0 h 49"/>
                  <a:gd name="T10" fmla="*/ 0 w 73"/>
                  <a:gd name="T11" fmla="*/ 1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49"/>
                  <a:gd name="T20" fmla="*/ 73 w 73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49">
                    <a:moveTo>
                      <a:pt x="0" y="19"/>
                    </a:moveTo>
                    <a:lnTo>
                      <a:pt x="19" y="43"/>
                    </a:lnTo>
                    <a:lnTo>
                      <a:pt x="43" y="49"/>
                    </a:lnTo>
                    <a:lnTo>
                      <a:pt x="68" y="30"/>
                    </a:lnTo>
                    <a:lnTo>
                      <a:pt x="7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64" name="Freeform 539"/>
              <p:cNvSpPr>
                <a:spLocks/>
              </p:cNvSpPr>
              <p:nvPr/>
            </p:nvSpPr>
            <p:spPr bwMode="auto">
              <a:xfrm>
                <a:off x="2823" y="2575"/>
                <a:ext cx="30" cy="30"/>
              </a:xfrm>
              <a:custGeom>
                <a:avLst/>
                <a:gdLst>
                  <a:gd name="T0" fmla="*/ 0 w 90"/>
                  <a:gd name="T1" fmla="*/ 1 h 90"/>
                  <a:gd name="T2" fmla="*/ 3 w 90"/>
                  <a:gd name="T3" fmla="*/ 0 h 90"/>
                  <a:gd name="T4" fmla="*/ 3 w 90"/>
                  <a:gd name="T5" fmla="*/ 3 h 90"/>
                  <a:gd name="T6" fmla="*/ 1 w 90"/>
                  <a:gd name="T7" fmla="*/ 3 h 90"/>
                  <a:gd name="T8" fmla="*/ 0 w 90"/>
                  <a:gd name="T9" fmla="*/ 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90"/>
                  <a:gd name="T17" fmla="*/ 90 w 90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90">
                    <a:moveTo>
                      <a:pt x="0" y="19"/>
                    </a:moveTo>
                    <a:lnTo>
                      <a:pt x="72" y="0"/>
                    </a:lnTo>
                    <a:lnTo>
                      <a:pt x="90" y="71"/>
                    </a:lnTo>
                    <a:lnTo>
                      <a:pt x="17" y="9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65" name="Freeform 540"/>
              <p:cNvSpPr>
                <a:spLocks/>
              </p:cNvSpPr>
              <p:nvPr/>
            </p:nvSpPr>
            <p:spPr bwMode="auto">
              <a:xfrm>
                <a:off x="2823" y="2567"/>
                <a:ext cx="24" cy="14"/>
              </a:xfrm>
              <a:custGeom>
                <a:avLst/>
                <a:gdLst>
                  <a:gd name="T0" fmla="*/ 3 w 72"/>
                  <a:gd name="T1" fmla="*/ 1 h 43"/>
                  <a:gd name="T2" fmla="*/ 2 w 72"/>
                  <a:gd name="T3" fmla="*/ 0 h 43"/>
                  <a:gd name="T4" fmla="*/ 1 w 72"/>
                  <a:gd name="T5" fmla="*/ 0 h 43"/>
                  <a:gd name="T6" fmla="*/ 0 w 72"/>
                  <a:gd name="T7" fmla="*/ 0 h 43"/>
                  <a:gd name="T8" fmla="*/ 0 w 72"/>
                  <a:gd name="T9" fmla="*/ 2 h 43"/>
                  <a:gd name="T10" fmla="*/ 3 w 72"/>
                  <a:gd name="T11" fmla="*/ 1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3"/>
                  <a:gd name="T20" fmla="*/ 72 w 72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3">
                    <a:moveTo>
                      <a:pt x="72" y="24"/>
                    </a:moveTo>
                    <a:lnTo>
                      <a:pt x="55" y="0"/>
                    </a:lnTo>
                    <a:lnTo>
                      <a:pt x="30" y="0"/>
                    </a:lnTo>
                    <a:lnTo>
                      <a:pt x="6" y="12"/>
                    </a:lnTo>
                    <a:lnTo>
                      <a:pt x="0" y="43"/>
                    </a:lnTo>
                    <a:lnTo>
                      <a:pt x="72" y="24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66" name="Freeform 541"/>
              <p:cNvSpPr>
                <a:spLocks/>
              </p:cNvSpPr>
              <p:nvPr/>
            </p:nvSpPr>
            <p:spPr bwMode="auto">
              <a:xfrm>
                <a:off x="2811" y="2527"/>
                <a:ext cx="26" cy="16"/>
              </a:xfrm>
              <a:custGeom>
                <a:avLst/>
                <a:gdLst>
                  <a:gd name="T0" fmla="*/ 0 w 78"/>
                  <a:gd name="T1" fmla="*/ 1 h 49"/>
                  <a:gd name="T2" fmla="*/ 1 w 78"/>
                  <a:gd name="T3" fmla="*/ 2 h 49"/>
                  <a:gd name="T4" fmla="*/ 2 w 78"/>
                  <a:gd name="T5" fmla="*/ 2 h 49"/>
                  <a:gd name="T6" fmla="*/ 3 w 78"/>
                  <a:gd name="T7" fmla="*/ 1 h 49"/>
                  <a:gd name="T8" fmla="*/ 3 w 78"/>
                  <a:gd name="T9" fmla="*/ 0 h 49"/>
                  <a:gd name="T10" fmla="*/ 0 w 78"/>
                  <a:gd name="T11" fmla="*/ 1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49"/>
                  <a:gd name="T20" fmla="*/ 78 w 78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49">
                    <a:moveTo>
                      <a:pt x="0" y="19"/>
                    </a:moveTo>
                    <a:lnTo>
                      <a:pt x="18" y="42"/>
                    </a:lnTo>
                    <a:lnTo>
                      <a:pt x="48" y="49"/>
                    </a:lnTo>
                    <a:lnTo>
                      <a:pt x="72" y="30"/>
                    </a:lnTo>
                    <a:lnTo>
                      <a:pt x="78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67" name="Freeform 542"/>
              <p:cNvSpPr>
                <a:spLocks/>
              </p:cNvSpPr>
              <p:nvPr/>
            </p:nvSpPr>
            <p:spPr bwMode="auto">
              <a:xfrm>
                <a:off x="2807" y="2505"/>
                <a:ext cx="30" cy="28"/>
              </a:xfrm>
              <a:custGeom>
                <a:avLst/>
                <a:gdLst>
                  <a:gd name="T0" fmla="*/ 0 w 91"/>
                  <a:gd name="T1" fmla="*/ 1 h 84"/>
                  <a:gd name="T2" fmla="*/ 3 w 91"/>
                  <a:gd name="T3" fmla="*/ 0 h 84"/>
                  <a:gd name="T4" fmla="*/ 3 w 91"/>
                  <a:gd name="T5" fmla="*/ 2 h 84"/>
                  <a:gd name="T6" fmla="*/ 0 w 91"/>
                  <a:gd name="T7" fmla="*/ 3 h 84"/>
                  <a:gd name="T8" fmla="*/ 0 w 91"/>
                  <a:gd name="T9" fmla="*/ 1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84"/>
                  <a:gd name="T17" fmla="*/ 91 w 91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84">
                    <a:moveTo>
                      <a:pt x="0" y="17"/>
                    </a:moveTo>
                    <a:lnTo>
                      <a:pt x="74" y="0"/>
                    </a:lnTo>
                    <a:lnTo>
                      <a:pt x="91" y="65"/>
                    </a:lnTo>
                    <a:lnTo>
                      <a:pt x="13" y="84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68" name="Freeform 543"/>
              <p:cNvSpPr>
                <a:spLocks/>
              </p:cNvSpPr>
              <p:nvPr/>
            </p:nvSpPr>
            <p:spPr bwMode="auto">
              <a:xfrm>
                <a:off x="2807" y="2495"/>
                <a:ext cx="25" cy="16"/>
              </a:xfrm>
              <a:custGeom>
                <a:avLst/>
                <a:gdLst>
                  <a:gd name="T0" fmla="*/ 3 w 74"/>
                  <a:gd name="T1" fmla="*/ 1 h 47"/>
                  <a:gd name="T2" fmla="*/ 2 w 74"/>
                  <a:gd name="T3" fmla="*/ 0 h 47"/>
                  <a:gd name="T4" fmla="*/ 1 w 74"/>
                  <a:gd name="T5" fmla="*/ 0 h 47"/>
                  <a:gd name="T6" fmla="*/ 0 w 74"/>
                  <a:gd name="T7" fmla="*/ 1 h 47"/>
                  <a:gd name="T8" fmla="*/ 0 w 74"/>
                  <a:gd name="T9" fmla="*/ 2 h 47"/>
                  <a:gd name="T10" fmla="*/ 3 w 74"/>
                  <a:gd name="T11" fmla="*/ 1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"/>
                  <a:gd name="T19" fmla="*/ 0 h 47"/>
                  <a:gd name="T20" fmla="*/ 74 w 74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" h="47">
                    <a:moveTo>
                      <a:pt x="74" y="30"/>
                    </a:moveTo>
                    <a:lnTo>
                      <a:pt x="55" y="5"/>
                    </a:lnTo>
                    <a:lnTo>
                      <a:pt x="25" y="0"/>
                    </a:lnTo>
                    <a:lnTo>
                      <a:pt x="6" y="17"/>
                    </a:lnTo>
                    <a:lnTo>
                      <a:pt x="0" y="47"/>
                    </a:lnTo>
                    <a:lnTo>
                      <a:pt x="74" y="3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69" name="Freeform 544"/>
              <p:cNvSpPr>
                <a:spLocks/>
              </p:cNvSpPr>
              <p:nvPr/>
            </p:nvSpPr>
            <p:spPr bwMode="auto">
              <a:xfrm>
                <a:off x="2795" y="2454"/>
                <a:ext cx="24" cy="17"/>
              </a:xfrm>
              <a:custGeom>
                <a:avLst/>
                <a:gdLst>
                  <a:gd name="T0" fmla="*/ 0 w 71"/>
                  <a:gd name="T1" fmla="*/ 1 h 49"/>
                  <a:gd name="T2" fmla="*/ 1 w 71"/>
                  <a:gd name="T3" fmla="*/ 2 h 49"/>
                  <a:gd name="T4" fmla="*/ 2 w 71"/>
                  <a:gd name="T5" fmla="*/ 2 h 49"/>
                  <a:gd name="T6" fmla="*/ 2 w 71"/>
                  <a:gd name="T7" fmla="*/ 1 h 49"/>
                  <a:gd name="T8" fmla="*/ 3 w 71"/>
                  <a:gd name="T9" fmla="*/ 0 h 49"/>
                  <a:gd name="T10" fmla="*/ 0 w 71"/>
                  <a:gd name="T11" fmla="*/ 1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49"/>
                  <a:gd name="T20" fmla="*/ 71 w 71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49">
                    <a:moveTo>
                      <a:pt x="0" y="19"/>
                    </a:moveTo>
                    <a:lnTo>
                      <a:pt x="18" y="43"/>
                    </a:lnTo>
                    <a:lnTo>
                      <a:pt x="41" y="49"/>
                    </a:lnTo>
                    <a:lnTo>
                      <a:pt x="66" y="30"/>
                    </a:lnTo>
                    <a:lnTo>
                      <a:pt x="7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70" name="Freeform 545"/>
              <p:cNvSpPr>
                <a:spLocks/>
              </p:cNvSpPr>
              <p:nvPr/>
            </p:nvSpPr>
            <p:spPr bwMode="auto">
              <a:xfrm>
                <a:off x="2789" y="2431"/>
                <a:ext cx="30" cy="30"/>
              </a:xfrm>
              <a:custGeom>
                <a:avLst/>
                <a:gdLst>
                  <a:gd name="T0" fmla="*/ 0 w 90"/>
                  <a:gd name="T1" fmla="*/ 1 h 90"/>
                  <a:gd name="T2" fmla="*/ 3 w 90"/>
                  <a:gd name="T3" fmla="*/ 0 h 90"/>
                  <a:gd name="T4" fmla="*/ 3 w 90"/>
                  <a:gd name="T5" fmla="*/ 3 h 90"/>
                  <a:gd name="T6" fmla="*/ 1 w 90"/>
                  <a:gd name="T7" fmla="*/ 3 h 90"/>
                  <a:gd name="T8" fmla="*/ 0 w 90"/>
                  <a:gd name="T9" fmla="*/ 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90"/>
                  <a:gd name="T17" fmla="*/ 90 w 90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90">
                    <a:moveTo>
                      <a:pt x="0" y="18"/>
                    </a:moveTo>
                    <a:lnTo>
                      <a:pt x="73" y="0"/>
                    </a:lnTo>
                    <a:lnTo>
                      <a:pt x="90" y="71"/>
                    </a:lnTo>
                    <a:lnTo>
                      <a:pt x="19" y="9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71" name="Freeform 546"/>
              <p:cNvSpPr>
                <a:spLocks/>
              </p:cNvSpPr>
              <p:nvPr/>
            </p:nvSpPr>
            <p:spPr bwMode="auto">
              <a:xfrm>
                <a:off x="2789" y="2422"/>
                <a:ext cx="24" cy="15"/>
              </a:xfrm>
              <a:custGeom>
                <a:avLst/>
                <a:gdLst>
                  <a:gd name="T0" fmla="*/ 3 w 73"/>
                  <a:gd name="T1" fmla="*/ 1 h 43"/>
                  <a:gd name="T2" fmla="*/ 2 w 73"/>
                  <a:gd name="T3" fmla="*/ 0 h 43"/>
                  <a:gd name="T4" fmla="*/ 1 w 73"/>
                  <a:gd name="T5" fmla="*/ 0 h 43"/>
                  <a:gd name="T6" fmla="*/ 0 w 73"/>
                  <a:gd name="T7" fmla="*/ 0 h 43"/>
                  <a:gd name="T8" fmla="*/ 0 w 73"/>
                  <a:gd name="T9" fmla="*/ 2 h 43"/>
                  <a:gd name="T10" fmla="*/ 3 w 73"/>
                  <a:gd name="T11" fmla="*/ 1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43"/>
                  <a:gd name="T20" fmla="*/ 73 w 73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43">
                    <a:moveTo>
                      <a:pt x="73" y="25"/>
                    </a:moveTo>
                    <a:lnTo>
                      <a:pt x="54" y="0"/>
                    </a:lnTo>
                    <a:lnTo>
                      <a:pt x="24" y="0"/>
                    </a:lnTo>
                    <a:lnTo>
                      <a:pt x="7" y="12"/>
                    </a:lnTo>
                    <a:lnTo>
                      <a:pt x="0" y="43"/>
                    </a:lnTo>
                    <a:lnTo>
                      <a:pt x="73" y="2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72" name="Freeform 547"/>
              <p:cNvSpPr>
                <a:spLocks/>
              </p:cNvSpPr>
              <p:nvPr/>
            </p:nvSpPr>
            <p:spPr bwMode="auto">
              <a:xfrm>
                <a:off x="3873" y="2252"/>
                <a:ext cx="13" cy="219"/>
              </a:xfrm>
              <a:custGeom>
                <a:avLst/>
                <a:gdLst>
                  <a:gd name="T0" fmla="*/ 0 w 41"/>
                  <a:gd name="T1" fmla="*/ 24 h 657"/>
                  <a:gd name="T2" fmla="*/ 0 w 41"/>
                  <a:gd name="T3" fmla="*/ 1 h 657"/>
                  <a:gd name="T4" fmla="*/ 1 w 41"/>
                  <a:gd name="T5" fmla="*/ 0 h 657"/>
                  <a:gd name="T6" fmla="*/ 1 w 41"/>
                  <a:gd name="T7" fmla="*/ 23 h 657"/>
                  <a:gd name="T8" fmla="*/ 0 w 41"/>
                  <a:gd name="T9" fmla="*/ 24 h 6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57"/>
                  <a:gd name="T17" fmla="*/ 41 w 41"/>
                  <a:gd name="T18" fmla="*/ 657 h 6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57">
                    <a:moveTo>
                      <a:pt x="0" y="657"/>
                    </a:moveTo>
                    <a:lnTo>
                      <a:pt x="0" y="24"/>
                    </a:lnTo>
                    <a:lnTo>
                      <a:pt x="41" y="0"/>
                    </a:lnTo>
                    <a:lnTo>
                      <a:pt x="41" y="632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73" name="Freeform 548"/>
              <p:cNvSpPr>
                <a:spLocks/>
              </p:cNvSpPr>
              <p:nvPr/>
            </p:nvSpPr>
            <p:spPr bwMode="auto">
              <a:xfrm>
                <a:off x="3702" y="2154"/>
                <a:ext cx="196" cy="114"/>
              </a:xfrm>
              <a:custGeom>
                <a:avLst/>
                <a:gdLst>
                  <a:gd name="T0" fmla="*/ 20 w 590"/>
                  <a:gd name="T1" fmla="*/ 13 h 343"/>
                  <a:gd name="T2" fmla="*/ 0 w 590"/>
                  <a:gd name="T3" fmla="*/ 1 h 343"/>
                  <a:gd name="T4" fmla="*/ 2 w 590"/>
                  <a:gd name="T5" fmla="*/ 0 h 343"/>
                  <a:gd name="T6" fmla="*/ 22 w 590"/>
                  <a:gd name="T7" fmla="*/ 12 h 343"/>
                  <a:gd name="T8" fmla="*/ 20 w 590"/>
                  <a:gd name="T9" fmla="*/ 13 h 3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0"/>
                  <a:gd name="T16" fmla="*/ 0 h 343"/>
                  <a:gd name="T17" fmla="*/ 590 w 590"/>
                  <a:gd name="T18" fmla="*/ 343 h 3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0" h="343">
                    <a:moveTo>
                      <a:pt x="554" y="343"/>
                    </a:moveTo>
                    <a:lnTo>
                      <a:pt x="0" y="24"/>
                    </a:lnTo>
                    <a:lnTo>
                      <a:pt x="48" y="0"/>
                    </a:lnTo>
                    <a:lnTo>
                      <a:pt x="590" y="318"/>
                    </a:lnTo>
                    <a:lnTo>
                      <a:pt x="554" y="3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74" name="Freeform 549"/>
              <p:cNvSpPr>
                <a:spLocks/>
              </p:cNvSpPr>
              <p:nvPr/>
            </p:nvSpPr>
            <p:spPr bwMode="auto">
              <a:xfrm>
                <a:off x="3702" y="2162"/>
                <a:ext cx="26" cy="32"/>
              </a:xfrm>
              <a:custGeom>
                <a:avLst/>
                <a:gdLst>
                  <a:gd name="T0" fmla="*/ 0 w 78"/>
                  <a:gd name="T1" fmla="*/ 4 h 96"/>
                  <a:gd name="T2" fmla="*/ 0 w 78"/>
                  <a:gd name="T3" fmla="*/ 0 h 96"/>
                  <a:gd name="T4" fmla="*/ 3 w 78"/>
                  <a:gd name="T5" fmla="*/ 2 h 96"/>
                  <a:gd name="T6" fmla="*/ 0 w 78"/>
                  <a:gd name="T7" fmla="*/ 4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96"/>
                  <a:gd name="T14" fmla="*/ 78 w 7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96">
                    <a:moveTo>
                      <a:pt x="0" y="96"/>
                    </a:moveTo>
                    <a:lnTo>
                      <a:pt x="0" y="0"/>
                    </a:lnTo>
                    <a:lnTo>
                      <a:pt x="78" y="41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75" name="Freeform 550"/>
              <p:cNvSpPr>
                <a:spLocks/>
              </p:cNvSpPr>
              <p:nvPr/>
            </p:nvSpPr>
            <p:spPr bwMode="auto">
              <a:xfrm>
                <a:off x="3702" y="2165"/>
                <a:ext cx="42" cy="53"/>
              </a:xfrm>
              <a:custGeom>
                <a:avLst/>
                <a:gdLst>
                  <a:gd name="T0" fmla="*/ 0 w 126"/>
                  <a:gd name="T1" fmla="*/ 0 h 158"/>
                  <a:gd name="T2" fmla="*/ 0 w 126"/>
                  <a:gd name="T3" fmla="*/ 6 h 158"/>
                  <a:gd name="T4" fmla="*/ 5 w 126"/>
                  <a:gd name="T5" fmla="*/ 2 h 158"/>
                  <a:gd name="T6" fmla="*/ 1 w 126"/>
                  <a:gd name="T7" fmla="*/ 0 h 158"/>
                  <a:gd name="T8" fmla="*/ 0 w 126"/>
                  <a:gd name="T9" fmla="*/ 0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"/>
                  <a:gd name="T16" fmla="*/ 0 h 158"/>
                  <a:gd name="T17" fmla="*/ 126 w 126"/>
                  <a:gd name="T18" fmla="*/ 158 h 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" h="158">
                    <a:moveTo>
                      <a:pt x="0" y="13"/>
                    </a:moveTo>
                    <a:lnTo>
                      <a:pt x="0" y="158"/>
                    </a:lnTo>
                    <a:lnTo>
                      <a:pt x="126" y="55"/>
                    </a:lnTo>
                    <a:lnTo>
                      <a:pt x="24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76" name="Freeform 551"/>
              <p:cNvSpPr>
                <a:spLocks/>
              </p:cNvSpPr>
              <p:nvPr/>
            </p:nvSpPr>
            <p:spPr bwMode="auto">
              <a:xfrm>
                <a:off x="3702" y="2175"/>
                <a:ext cx="60" cy="67"/>
              </a:xfrm>
              <a:custGeom>
                <a:avLst/>
                <a:gdLst>
                  <a:gd name="T0" fmla="*/ 0 w 180"/>
                  <a:gd name="T1" fmla="*/ 2 h 199"/>
                  <a:gd name="T2" fmla="*/ 0 w 180"/>
                  <a:gd name="T3" fmla="*/ 8 h 199"/>
                  <a:gd name="T4" fmla="*/ 7 w 180"/>
                  <a:gd name="T5" fmla="*/ 2 h 199"/>
                  <a:gd name="T6" fmla="*/ 3 w 180"/>
                  <a:gd name="T7" fmla="*/ 0 h 199"/>
                  <a:gd name="T8" fmla="*/ 0 w 180"/>
                  <a:gd name="T9" fmla="*/ 2 h 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0"/>
                  <a:gd name="T16" fmla="*/ 0 h 199"/>
                  <a:gd name="T17" fmla="*/ 180 w 180"/>
                  <a:gd name="T18" fmla="*/ 199 h 1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0" h="199">
                    <a:moveTo>
                      <a:pt x="0" y="55"/>
                    </a:moveTo>
                    <a:lnTo>
                      <a:pt x="0" y="199"/>
                    </a:lnTo>
                    <a:lnTo>
                      <a:pt x="180" y="55"/>
                    </a:lnTo>
                    <a:lnTo>
                      <a:pt x="78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77" name="Freeform 552"/>
              <p:cNvSpPr>
                <a:spLocks/>
              </p:cNvSpPr>
              <p:nvPr/>
            </p:nvSpPr>
            <p:spPr bwMode="auto">
              <a:xfrm>
                <a:off x="3702" y="2184"/>
                <a:ext cx="76" cy="82"/>
              </a:xfrm>
              <a:custGeom>
                <a:avLst/>
                <a:gdLst>
                  <a:gd name="T0" fmla="*/ 0 w 229"/>
                  <a:gd name="T1" fmla="*/ 4 h 247"/>
                  <a:gd name="T2" fmla="*/ 0 w 229"/>
                  <a:gd name="T3" fmla="*/ 9 h 247"/>
                  <a:gd name="T4" fmla="*/ 8 w 229"/>
                  <a:gd name="T5" fmla="*/ 2 h 247"/>
                  <a:gd name="T6" fmla="*/ 5 w 229"/>
                  <a:gd name="T7" fmla="*/ 0 h 247"/>
                  <a:gd name="T8" fmla="*/ 0 w 229"/>
                  <a:gd name="T9" fmla="*/ 4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9"/>
                  <a:gd name="T16" fmla="*/ 0 h 247"/>
                  <a:gd name="T17" fmla="*/ 229 w 229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9" h="247">
                    <a:moveTo>
                      <a:pt x="0" y="103"/>
                    </a:moveTo>
                    <a:lnTo>
                      <a:pt x="0" y="247"/>
                    </a:lnTo>
                    <a:lnTo>
                      <a:pt x="229" y="60"/>
                    </a:lnTo>
                    <a:lnTo>
                      <a:pt x="126" y="0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78" name="Freeform 553"/>
              <p:cNvSpPr>
                <a:spLocks/>
              </p:cNvSpPr>
              <p:nvPr/>
            </p:nvSpPr>
            <p:spPr bwMode="auto">
              <a:xfrm>
                <a:off x="3702" y="2194"/>
                <a:ext cx="94" cy="96"/>
              </a:xfrm>
              <a:custGeom>
                <a:avLst/>
                <a:gdLst>
                  <a:gd name="T0" fmla="*/ 0 w 283"/>
                  <a:gd name="T1" fmla="*/ 5 h 289"/>
                  <a:gd name="T2" fmla="*/ 0 w 283"/>
                  <a:gd name="T3" fmla="*/ 11 h 289"/>
                  <a:gd name="T4" fmla="*/ 10 w 283"/>
                  <a:gd name="T5" fmla="*/ 2 h 289"/>
                  <a:gd name="T6" fmla="*/ 7 w 283"/>
                  <a:gd name="T7" fmla="*/ 0 h 289"/>
                  <a:gd name="T8" fmla="*/ 0 w 283"/>
                  <a:gd name="T9" fmla="*/ 5 h 2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3"/>
                  <a:gd name="T16" fmla="*/ 0 h 289"/>
                  <a:gd name="T17" fmla="*/ 283 w 283"/>
                  <a:gd name="T18" fmla="*/ 289 h 2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3" h="289">
                    <a:moveTo>
                      <a:pt x="0" y="144"/>
                    </a:moveTo>
                    <a:lnTo>
                      <a:pt x="0" y="289"/>
                    </a:lnTo>
                    <a:lnTo>
                      <a:pt x="283" y="54"/>
                    </a:lnTo>
                    <a:lnTo>
                      <a:pt x="180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79" name="Freeform 554"/>
              <p:cNvSpPr>
                <a:spLocks/>
              </p:cNvSpPr>
              <p:nvPr/>
            </p:nvSpPr>
            <p:spPr bwMode="auto">
              <a:xfrm>
                <a:off x="3702" y="2204"/>
                <a:ext cx="110" cy="110"/>
              </a:xfrm>
              <a:custGeom>
                <a:avLst/>
                <a:gdLst>
                  <a:gd name="T0" fmla="*/ 0 w 332"/>
                  <a:gd name="T1" fmla="*/ 7 h 332"/>
                  <a:gd name="T2" fmla="*/ 0 w 332"/>
                  <a:gd name="T3" fmla="*/ 12 h 332"/>
                  <a:gd name="T4" fmla="*/ 12 w 332"/>
                  <a:gd name="T5" fmla="*/ 2 h 332"/>
                  <a:gd name="T6" fmla="*/ 8 w 332"/>
                  <a:gd name="T7" fmla="*/ 0 h 332"/>
                  <a:gd name="T8" fmla="*/ 0 w 332"/>
                  <a:gd name="T9" fmla="*/ 7 h 3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2"/>
                  <a:gd name="T16" fmla="*/ 0 h 332"/>
                  <a:gd name="T17" fmla="*/ 332 w 332"/>
                  <a:gd name="T18" fmla="*/ 332 h 3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2" h="332">
                    <a:moveTo>
                      <a:pt x="0" y="187"/>
                    </a:moveTo>
                    <a:lnTo>
                      <a:pt x="0" y="332"/>
                    </a:lnTo>
                    <a:lnTo>
                      <a:pt x="332" y="60"/>
                    </a:lnTo>
                    <a:lnTo>
                      <a:pt x="229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80" name="Freeform 555"/>
              <p:cNvSpPr>
                <a:spLocks/>
              </p:cNvSpPr>
              <p:nvPr/>
            </p:nvSpPr>
            <p:spPr bwMode="auto">
              <a:xfrm>
                <a:off x="3702" y="2212"/>
                <a:ext cx="126" cy="126"/>
              </a:xfrm>
              <a:custGeom>
                <a:avLst/>
                <a:gdLst>
                  <a:gd name="T0" fmla="*/ 0 w 379"/>
                  <a:gd name="T1" fmla="*/ 9 h 379"/>
                  <a:gd name="T2" fmla="*/ 0 w 379"/>
                  <a:gd name="T3" fmla="*/ 14 h 379"/>
                  <a:gd name="T4" fmla="*/ 14 w 379"/>
                  <a:gd name="T5" fmla="*/ 2 h 379"/>
                  <a:gd name="T6" fmla="*/ 10 w 379"/>
                  <a:gd name="T7" fmla="*/ 0 h 379"/>
                  <a:gd name="T8" fmla="*/ 0 w 379"/>
                  <a:gd name="T9" fmla="*/ 9 h 3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9"/>
                  <a:gd name="T16" fmla="*/ 0 h 379"/>
                  <a:gd name="T17" fmla="*/ 379 w 379"/>
                  <a:gd name="T18" fmla="*/ 379 h 3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9" h="379">
                    <a:moveTo>
                      <a:pt x="0" y="235"/>
                    </a:moveTo>
                    <a:lnTo>
                      <a:pt x="0" y="379"/>
                    </a:lnTo>
                    <a:lnTo>
                      <a:pt x="379" y="66"/>
                    </a:lnTo>
                    <a:lnTo>
                      <a:pt x="283" y="0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81" name="Freeform 556"/>
              <p:cNvSpPr>
                <a:spLocks/>
              </p:cNvSpPr>
              <p:nvPr/>
            </p:nvSpPr>
            <p:spPr bwMode="auto">
              <a:xfrm>
                <a:off x="3702" y="2224"/>
                <a:ext cx="144" cy="138"/>
              </a:xfrm>
              <a:custGeom>
                <a:avLst/>
                <a:gdLst>
                  <a:gd name="T0" fmla="*/ 0 w 434"/>
                  <a:gd name="T1" fmla="*/ 10 h 416"/>
                  <a:gd name="T2" fmla="*/ 0 w 434"/>
                  <a:gd name="T3" fmla="*/ 15 h 416"/>
                  <a:gd name="T4" fmla="*/ 16 w 434"/>
                  <a:gd name="T5" fmla="*/ 2 h 416"/>
                  <a:gd name="T6" fmla="*/ 12 w 434"/>
                  <a:gd name="T7" fmla="*/ 0 h 416"/>
                  <a:gd name="T8" fmla="*/ 0 w 434"/>
                  <a:gd name="T9" fmla="*/ 10 h 4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4"/>
                  <a:gd name="T16" fmla="*/ 0 h 416"/>
                  <a:gd name="T17" fmla="*/ 434 w 434"/>
                  <a:gd name="T18" fmla="*/ 416 h 4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4" h="416">
                    <a:moveTo>
                      <a:pt x="0" y="272"/>
                    </a:moveTo>
                    <a:lnTo>
                      <a:pt x="0" y="416"/>
                    </a:lnTo>
                    <a:lnTo>
                      <a:pt x="434" y="54"/>
                    </a:lnTo>
                    <a:lnTo>
                      <a:pt x="332" y="0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82" name="Freeform 557"/>
              <p:cNvSpPr>
                <a:spLocks/>
              </p:cNvSpPr>
              <p:nvPr/>
            </p:nvSpPr>
            <p:spPr bwMode="auto">
              <a:xfrm>
                <a:off x="3702" y="2234"/>
                <a:ext cx="162" cy="142"/>
              </a:xfrm>
              <a:custGeom>
                <a:avLst/>
                <a:gdLst>
                  <a:gd name="T0" fmla="*/ 0 w 488"/>
                  <a:gd name="T1" fmla="*/ 12 h 427"/>
                  <a:gd name="T2" fmla="*/ 0 w 488"/>
                  <a:gd name="T3" fmla="*/ 15 h 427"/>
                  <a:gd name="T4" fmla="*/ 1 w 488"/>
                  <a:gd name="T5" fmla="*/ 16 h 427"/>
                  <a:gd name="T6" fmla="*/ 18 w 488"/>
                  <a:gd name="T7" fmla="*/ 2 h 427"/>
                  <a:gd name="T8" fmla="*/ 14 w 488"/>
                  <a:gd name="T9" fmla="*/ 0 h 427"/>
                  <a:gd name="T10" fmla="*/ 0 w 488"/>
                  <a:gd name="T11" fmla="*/ 12 h 4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8"/>
                  <a:gd name="T19" fmla="*/ 0 h 427"/>
                  <a:gd name="T20" fmla="*/ 488 w 488"/>
                  <a:gd name="T21" fmla="*/ 427 h 4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8" h="427">
                    <a:moveTo>
                      <a:pt x="0" y="313"/>
                    </a:moveTo>
                    <a:lnTo>
                      <a:pt x="0" y="416"/>
                    </a:lnTo>
                    <a:lnTo>
                      <a:pt x="35" y="427"/>
                    </a:lnTo>
                    <a:lnTo>
                      <a:pt x="488" y="54"/>
                    </a:lnTo>
                    <a:lnTo>
                      <a:pt x="379" y="0"/>
                    </a:lnTo>
                    <a:lnTo>
                      <a:pt x="0" y="313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83" name="Freeform 558"/>
              <p:cNvSpPr>
                <a:spLocks/>
              </p:cNvSpPr>
              <p:nvPr/>
            </p:nvSpPr>
            <p:spPr bwMode="auto">
              <a:xfrm>
                <a:off x="3702" y="2242"/>
                <a:ext cx="171" cy="144"/>
              </a:xfrm>
              <a:custGeom>
                <a:avLst/>
                <a:gdLst>
                  <a:gd name="T0" fmla="*/ 0 w 513"/>
                  <a:gd name="T1" fmla="*/ 13 h 434"/>
                  <a:gd name="T2" fmla="*/ 0 w 513"/>
                  <a:gd name="T3" fmla="*/ 14 h 434"/>
                  <a:gd name="T4" fmla="*/ 3 w 513"/>
                  <a:gd name="T5" fmla="*/ 16 h 434"/>
                  <a:gd name="T6" fmla="*/ 19 w 513"/>
                  <a:gd name="T7" fmla="*/ 3 h 434"/>
                  <a:gd name="T8" fmla="*/ 19 w 513"/>
                  <a:gd name="T9" fmla="*/ 2 h 434"/>
                  <a:gd name="T10" fmla="*/ 16 w 513"/>
                  <a:gd name="T11" fmla="*/ 0 h 434"/>
                  <a:gd name="T12" fmla="*/ 0 w 513"/>
                  <a:gd name="T13" fmla="*/ 13 h 4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3"/>
                  <a:gd name="T22" fmla="*/ 0 h 434"/>
                  <a:gd name="T23" fmla="*/ 513 w 513"/>
                  <a:gd name="T24" fmla="*/ 434 h 4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3" h="434">
                    <a:moveTo>
                      <a:pt x="0" y="362"/>
                    </a:moveTo>
                    <a:lnTo>
                      <a:pt x="0" y="392"/>
                    </a:lnTo>
                    <a:lnTo>
                      <a:pt x="84" y="434"/>
                    </a:lnTo>
                    <a:lnTo>
                      <a:pt x="513" y="79"/>
                    </a:lnTo>
                    <a:lnTo>
                      <a:pt x="513" y="49"/>
                    </a:lnTo>
                    <a:lnTo>
                      <a:pt x="434" y="0"/>
                    </a:lnTo>
                    <a:lnTo>
                      <a:pt x="0" y="362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84" name="Freeform 559"/>
              <p:cNvSpPr>
                <a:spLocks/>
              </p:cNvSpPr>
              <p:nvPr/>
            </p:nvSpPr>
            <p:spPr bwMode="auto">
              <a:xfrm>
                <a:off x="3713" y="2252"/>
                <a:ext cx="160" cy="144"/>
              </a:xfrm>
              <a:custGeom>
                <a:avLst/>
                <a:gdLst>
                  <a:gd name="T0" fmla="*/ 17 w 478"/>
                  <a:gd name="T1" fmla="*/ 0 h 434"/>
                  <a:gd name="T2" fmla="*/ 18 w 478"/>
                  <a:gd name="T3" fmla="*/ 1 h 434"/>
                  <a:gd name="T4" fmla="*/ 18 w 478"/>
                  <a:gd name="T5" fmla="*/ 4 h 434"/>
                  <a:gd name="T6" fmla="*/ 4 w 478"/>
                  <a:gd name="T7" fmla="*/ 16 h 434"/>
                  <a:gd name="T8" fmla="*/ 0 w 478"/>
                  <a:gd name="T9" fmla="*/ 14 h 434"/>
                  <a:gd name="T10" fmla="*/ 17 w 478"/>
                  <a:gd name="T11" fmla="*/ 0 h 4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8"/>
                  <a:gd name="T19" fmla="*/ 0 h 434"/>
                  <a:gd name="T20" fmla="*/ 478 w 478"/>
                  <a:gd name="T21" fmla="*/ 434 h 4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8" h="434">
                    <a:moveTo>
                      <a:pt x="453" y="0"/>
                    </a:moveTo>
                    <a:lnTo>
                      <a:pt x="478" y="19"/>
                    </a:lnTo>
                    <a:lnTo>
                      <a:pt x="478" y="122"/>
                    </a:lnTo>
                    <a:lnTo>
                      <a:pt x="98" y="434"/>
                    </a:lnTo>
                    <a:lnTo>
                      <a:pt x="0" y="373"/>
                    </a:lnTo>
                    <a:lnTo>
                      <a:pt x="4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85" name="Freeform 560"/>
              <p:cNvSpPr>
                <a:spLocks/>
              </p:cNvSpPr>
              <p:nvPr/>
            </p:nvSpPr>
            <p:spPr bwMode="auto">
              <a:xfrm>
                <a:off x="3730" y="2268"/>
                <a:ext cx="143" cy="138"/>
              </a:xfrm>
              <a:custGeom>
                <a:avLst/>
                <a:gdLst>
                  <a:gd name="T0" fmla="*/ 16 w 429"/>
                  <a:gd name="T1" fmla="*/ 5 h 415"/>
                  <a:gd name="T2" fmla="*/ 16 w 429"/>
                  <a:gd name="T3" fmla="*/ 0 h 415"/>
                  <a:gd name="T4" fmla="*/ 0 w 429"/>
                  <a:gd name="T5" fmla="*/ 13 h 415"/>
                  <a:gd name="T6" fmla="*/ 4 w 429"/>
                  <a:gd name="T7" fmla="*/ 15 h 415"/>
                  <a:gd name="T8" fmla="*/ 16 w 429"/>
                  <a:gd name="T9" fmla="*/ 5 h 4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9"/>
                  <a:gd name="T16" fmla="*/ 0 h 415"/>
                  <a:gd name="T17" fmla="*/ 429 w 429"/>
                  <a:gd name="T18" fmla="*/ 415 h 4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9" h="415">
                    <a:moveTo>
                      <a:pt x="429" y="144"/>
                    </a:moveTo>
                    <a:lnTo>
                      <a:pt x="429" y="0"/>
                    </a:lnTo>
                    <a:lnTo>
                      <a:pt x="0" y="355"/>
                    </a:lnTo>
                    <a:lnTo>
                      <a:pt x="102" y="415"/>
                    </a:lnTo>
                    <a:lnTo>
                      <a:pt x="429" y="144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86" name="Freeform 561"/>
              <p:cNvSpPr>
                <a:spLocks/>
              </p:cNvSpPr>
              <p:nvPr/>
            </p:nvSpPr>
            <p:spPr bwMode="auto">
              <a:xfrm>
                <a:off x="3746" y="2292"/>
                <a:ext cx="127" cy="124"/>
              </a:xfrm>
              <a:custGeom>
                <a:avLst/>
                <a:gdLst>
                  <a:gd name="T0" fmla="*/ 14 w 380"/>
                  <a:gd name="T1" fmla="*/ 5 h 372"/>
                  <a:gd name="T2" fmla="*/ 14 w 380"/>
                  <a:gd name="T3" fmla="*/ 0 h 372"/>
                  <a:gd name="T4" fmla="*/ 0 w 380"/>
                  <a:gd name="T5" fmla="*/ 12 h 372"/>
                  <a:gd name="T6" fmla="*/ 4 w 380"/>
                  <a:gd name="T7" fmla="*/ 14 h 372"/>
                  <a:gd name="T8" fmla="*/ 14 w 380"/>
                  <a:gd name="T9" fmla="*/ 5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0"/>
                  <a:gd name="T16" fmla="*/ 0 h 372"/>
                  <a:gd name="T17" fmla="*/ 380 w 380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0" h="372">
                    <a:moveTo>
                      <a:pt x="380" y="144"/>
                    </a:moveTo>
                    <a:lnTo>
                      <a:pt x="380" y="0"/>
                    </a:lnTo>
                    <a:lnTo>
                      <a:pt x="0" y="312"/>
                    </a:lnTo>
                    <a:lnTo>
                      <a:pt x="107" y="372"/>
                    </a:lnTo>
                    <a:lnTo>
                      <a:pt x="380" y="144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87" name="Freeform 562"/>
              <p:cNvSpPr>
                <a:spLocks/>
              </p:cNvSpPr>
              <p:nvPr/>
            </p:nvSpPr>
            <p:spPr bwMode="auto">
              <a:xfrm>
                <a:off x="3764" y="2316"/>
                <a:ext cx="109" cy="110"/>
              </a:xfrm>
              <a:custGeom>
                <a:avLst/>
                <a:gdLst>
                  <a:gd name="T0" fmla="*/ 12 w 327"/>
                  <a:gd name="T1" fmla="*/ 5 h 331"/>
                  <a:gd name="T2" fmla="*/ 12 w 327"/>
                  <a:gd name="T3" fmla="*/ 0 h 331"/>
                  <a:gd name="T4" fmla="*/ 0 w 327"/>
                  <a:gd name="T5" fmla="*/ 10 h 331"/>
                  <a:gd name="T6" fmla="*/ 4 w 327"/>
                  <a:gd name="T7" fmla="*/ 12 h 331"/>
                  <a:gd name="T8" fmla="*/ 12 w 327"/>
                  <a:gd name="T9" fmla="*/ 5 h 3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7"/>
                  <a:gd name="T16" fmla="*/ 0 h 331"/>
                  <a:gd name="T17" fmla="*/ 327 w 327"/>
                  <a:gd name="T18" fmla="*/ 331 h 3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7" h="331">
                    <a:moveTo>
                      <a:pt x="327" y="145"/>
                    </a:moveTo>
                    <a:lnTo>
                      <a:pt x="327" y="0"/>
                    </a:lnTo>
                    <a:lnTo>
                      <a:pt x="0" y="271"/>
                    </a:lnTo>
                    <a:lnTo>
                      <a:pt x="103" y="331"/>
                    </a:lnTo>
                    <a:lnTo>
                      <a:pt x="327" y="145"/>
                    </a:ln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88" name="Freeform 563"/>
              <p:cNvSpPr>
                <a:spLocks/>
              </p:cNvSpPr>
              <p:nvPr/>
            </p:nvSpPr>
            <p:spPr bwMode="auto">
              <a:xfrm>
                <a:off x="3782" y="2340"/>
                <a:ext cx="91" cy="97"/>
              </a:xfrm>
              <a:custGeom>
                <a:avLst/>
                <a:gdLst>
                  <a:gd name="T0" fmla="*/ 10 w 273"/>
                  <a:gd name="T1" fmla="*/ 5 h 289"/>
                  <a:gd name="T2" fmla="*/ 10 w 273"/>
                  <a:gd name="T3" fmla="*/ 0 h 289"/>
                  <a:gd name="T4" fmla="*/ 0 w 273"/>
                  <a:gd name="T5" fmla="*/ 9 h 289"/>
                  <a:gd name="T6" fmla="*/ 4 w 273"/>
                  <a:gd name="T7" fmla="*/ 11 h 289"/>
                  <a:gd name="T8" fmla="*/ 10 w 273"/>
                  <a:gd name="T9" fmla="*/ 5 h 2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3"/>
                  <a:gd name="T16" fmla="*/ 0 h 289"/>
                  <a:gd name="T17" fmla="*/ 273 w 273"/>
                  <a:gd name="T18" fmla="*/ 289 h 2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3" h="289">
                    <a:moveTo>
                      <a:pt x="273" y="138"/>
                    </a:moveTo>
                    <a:lnTo>
                      <a:pt x="273" y="0"/>
                    </a:lnTo>
                    <a:lnTo>
                      <a:pt x="0" y="228"/>
                    </a:lnTo>
                    <a:lnTo>
                      <a:pt x="98" y="289"/>
                    </a:lnTo>
                    <a:lnTo>
                      <a:pt x="273" y="138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89" name="Freeform 564"/>
              <p:cNvSpPr>
                <a:spLocks/>
              </p:cNvSpPr>
              <p:nvPr/>
            </p:nvSpPr>
            <p:spPr bwMode="auto">
              <a:xfrm>
                <a:off x="3798" y="2364"/>
                <a:ext cx="75" cy="80"/>
              </a:xfrm>
              <a:custGeom>
                <a:avLst/>
                <a:gdLst>
                  <a:gd name="T0" fmla="*/ 8 w 224"/>
                  <a:gd name="T1" fmla="*/ 5 h 240"/>
                  <a:gd name="T2" fmla="*/ 8 w 224"/>
                  <a:gd name="T3" fmla="*/ 0 h 240"/>
                  <a:gd name="T4" fmla="*/ 0 w 224"/>
                  <a:gd name="T5" fmla="*/ 7 h 240"/>
                  <a:gd name="T6" fmla="*/ 4 w 224"/>
                  <a:gd name="T7" fmla="*/ 9 h 240"/>
                  <a:gd name="T8" fmla="*/ 8 w 224"/>
                  <a:gd name="T9" fmla="*/ 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240"/>
                  <a:gd name="T17" fmla="*/ 224 w 224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240">
                    <a:moveTo>
                      <a:pt x="224" y="138"/>
                    </a:moveTo>
                    <a:lnTo>
                      <a:pt x="224" y="0"/>
                    </a:lnTo>
                    <a:lnTo>
                      <a:pt x="0" y="186"/>
                    </a:lnTo>
                    <a:lnTo>
                      <a:pt x="96" y="240"/>
                    </a:lnTo>
                    <a:lnTo>
                      <a:pt x="224" y="138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90" name="Freeform 565"/>
              <p:cNvSpPr>
                <a:spLocks/>
              </p:cNvSpPr>
              <p:nvPr/>
            </p:nvSpPr>
            <p:spPr bwMode="auto">
              <a:xfrm>
                <a:off x="3814" y="2386"/>
                <a:ext cx="59" cy="68"/>
              </a:xfrm>
              <a:custGeom>
                <a:avLst/>
                <a:gdLst>
                  <a:gd name="T0" fmla="*/ 7 w 175"/>
                  <a:gd name="T1" fmla="*/ 5 h 204"/>
                  <a:gd name="T2" fmla="*/ 7 w 175"/>
                  <a:gd name="T3" fmla="*/ 0 h 204"/>
                  <a:gd name="T4" fmla="*/ 0 w 175"/>
                  <a:gd name="T5" fmla="*/ 6 h 204"/>
                  <a:gd name="T6" fmla="*/ 4 w 175"/>
                  <a:gd name="T7" fmla="*/ 8 h 204"/>
                  <a:gd name="T8" fmla="*/ 7 w 175"/>
                  <a:gd name="T9" fmla="*/ 5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5"/>
                  <a:gd name="T16" fmla="*/ 0 h 204"/>
                  <a:gd name="T17" fmla="*/ 175 w 17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5" h="204">
                    <a:moveTo>
                      <a:pt x="175" y="144"/>
                    </a:moveTo>
                    <a:lnTo>
                      <a:pt x="175" y="0"/>
                    </a:lnTo>
                    <a:lnTo>
                      <a:pt x="0" y="151"/>
                    </a:lnTo>
                    <a:lnTo>
                      <a:pt x="102" y="204"/>
                    </a:lnTo>
                    <a:lnTo>
                      <a:pt x="175" y="144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91" name="Freeform 566"/>
              <p:cNvSpPr>
                <a:spLocks/>
              </p:cNvSpPr>
              <p:nvPr/>
            </p:nvSpPr>
            <p:spPr bwMode="auto">
              <a:xfrm>
                <a:off x="3830" y="2410"/>
                <a:ext cx="43" cy="54"/>
              </a:xfrm>
              <a:custGeom>
                <a:avLst/>
                <a:gdLst>
                  <a:gd name="T0" fmla="*/ 5 w 128"/>
                  <a:gd name="T1" fmla="*/ 5 h 162"/>
                  <a:gd name="T2" fmla="*/ 5 w 128"/>
                  <a:gd name="T3" fmla="*/ 0 h 162"/>
                  <a:gd name="T4" fmla="*/ 0 w 128"/>
                  <a:gd name="T5" fmla="*/ 4 h 162"/>
                  <a:gd name="T6" fmla="*/ 4 w 128"/>
                  <a:gd name="T7" fmla="*/ 6 h 162"/>
                  <a:gd name="T8" fmla="*/ 5 w 128"/>
                  <a:gd name="T9" fmla="*/ 5 h 1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162"/>
                  <a:gd name="T17" fmla="*/ 128 w 128"/>
                  <a:gd name="T18" fmla="*/ 162 h 1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162">
                    <a:moveTo>
                      <a:pt x="128" y="145"/>
                    </a:moveTo>
                    <a:lnTo>
                      <a:pt x="128" y="0"/>
                    </a:lnTo>
                    <a:lnTo>
                      <a:pt x="0" y="102"/>
                    </a:lnTo>
                    <a:lnTo>
                      <a:pt x="103" y="162"/>
                    </a:lnTo>
                    <a:lnTo>
                      <a:pt x="128" y="145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92" name="Freeform 567"/>
              <p:cNvSpPr>
                <a:spLocks/>
              </p:cNvSpPr>
              <p:nvPr/>
            </p:nvSpPr>
            <p:spPr bwMode="auto">
              <a:xfrm>
                <a:off x="3848" y="2434"/>
                <a:ext cx="25" cy="35"/>
              </a:xfrm>
              <a:custGeom>
                <a:avLst/>
                <a:gdLst>
                  <a:gd name="T0" fmla="*/ 3 w 73"/>
                  <a:gd name="T1" fmla="*/ 0 h 103"/>
                  <a:gd name="T2" fmla="*/ 3 w 73"/>
                  <a:gd name="T3" fmla="*/ 4 h 103"/>
                  <a:gd name="T4" fmla="*/ 0 w 73"/>
                  <a:gd name="T5" fmla="*/ 2 h 103"/>
                  <a:gd name="T6" fmla="*/ 3 w 73"/>
                  <a:gd name="T7" fmla="*/ 0 h 1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103"/>
                  <a:gd name="T14" fmla="*/ 73 w 73"/>
                  <a:gd name="T15" fmla="*/ 103 h 1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103">
                    <a:moveTo>
                      <a:pt x="73" y="0"/>
                    </a:moveTo>
                    <a:lnTo>
                      <a:pt x="73" y="103"/>
                    </a:lnTo>
                    <a:lnTo>
                      <a:pt x="0" y="6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93" name="Freeform 568"/>
              <p:cNvSpPr>
                <a:spLocks/>
              </p:cNvSpPr>
              <p:nvPr/>
            </p:nvSpPr>
            <p:spPr bwMode="auto">
              <a:xfrm>
                <a:off x="3864" y="2459"/>
                <a:ext cx="9" cy="10"/>
              </a:xfrm>
              <a:custGeom>
                <a:avLst/>
                <a:gdLst>
                  <a:gd name="T0" fmla="*/ 1 w 25"/>
                  <a:gd name="T1" fmla="*/ 0 h 30"/>
                  <a:gd name="T2" fmla="*/ 1 w 25"/>
                  <a:gd name="T3" fmla="*/ 1 h 30"/>
                  <a:gd name="T4" fmla="*/ 0 w 25"/>
                  <a:gd name="T5" fmla="*/ 1 h 30"/>
                  <a:gd name="T6" fmla="*/ 1 w 25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30"/>
                  <a:gd name="T14" fmla="*/ 25 w 25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30">
                    <a:moveTo>
                      <a:pt x="25" y="0"/>
                    </a:moveTo>
                    <a:lnTo>
                      <a:pt x="25" y="30"/>
                    </a:lnTo>
                    <a:lnTo>
                      <a:pt x="0" y="1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94" name="Freeform 569"/>
              <p:cNvSpPr>
                <a:spLocks/>
              </p:cNvSpPr>
              <p:nvPr/>
            </p:nvSpPr>
            <p:spPr bwMode="auto">
              <a:xfrm>
                <a:off x="3868" y="2467"/>
                <a:ext cx="6" cy="5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0 h 17"/>
                  <a:gd name="T4" fmla="*/ 0 w 18"/>
                  <a:gd name="T5" fmla="*/ 0 h 17"/>
                  <a:gd name="T6" fmla="*/ 0 w 18"/>
                  <a:gd name="T7" fmla="*/ 0 h 17"/>
                  <a:gd name="T8" fmla="*/ 1 w 18"/>
                  <a:gd name="T9" fmla="*/ 0 h 17"/>
                  <a:gd name="T10" fmla="*/ 0 w 18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7"/>
                  <a:gd name="T20" fmla="*/ 18 w 18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7">
                    <a:moveTo>
                      <a:pt x="7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7" y="17"/>
                    </a:lnTo>
                    <a:lnTo>
                      <a:pt x="18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95" name="Freeform 570"/>
              <p:cNvSpPr>
                <a:spLocks/>
              </p:cNvSpPr>
              <p:nvPr/>
            </p:nvSpPr>
            <p:spPr bwMode="auto">
              <a:xfrm>
                <a:off x="3871" y="2459"/>
                <a:ext cx="17" cy="13"/>
              </a:xfrm>
              <a:custGeom>
                <a:avLst/>
                <a:gdLst>
                  <a:gd name="T0" fmla="*/ 2 w 53"/>
                  <a:gd name="T1" fmla="*/ 0 h 41"/>
                  <a:gd name="T2" fmla="*/ 1 w 53"/>
                  <a:gd name="T3" fmla="*/ 0 h 41"/>
                  <a:gd name="T4" fmla="*/ 0 w 53"/>
                  <a:gd name="T5" fmla="*/ 1 h 41"/>
                  <a:gd name="T6" fmla="*/ 0 w 53"/>
                  <a:gd name="T7" fmla="*/ 1 h 41"/>
                  <a:gd name="T8" fmla="*/ 2 w 53"/>
                  <a:gd name="T9" fmla="*/ 1 h 41"/>
                  <a:gd name="T10" fmla="*/ 2 w 53"/>
                  <a:gd name="T11" fmla="*/ 0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41"/>
                  <a:gd name="T20" fmla="*/ 53 w 53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41">
                    <a:moveTo>
                      <a:pt x="47" y="11"/>
                    </a:moveTo>
                    <a:lnTo>
                      <a:pt x="42" y="0"/>
                    </a:lnTo>
                    <a:lnTo>
                      <a:pt x="0" y="24"/>
                    </a:lnTo>
                    <a:lnTo>
                      <a:pt x="11" y="41"/>
                    </a:lnTo>
                    <a:lnTo>
                      <a:pt x="53" y="17"/>
                    </a:lnTo>
                    <a:lnTo>
                      <a:pt x="4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96" name="Freeform 571"/>
              <p:cNvSpPr>
                <a:spLocks/>
              </p:cNvSpPr>
              <p:nvPr/>
            </p:nvSpPr>
            <p:spPr bwMode="auto">
              <a:xfrm>
                <a:off x="3885" y="2459"/>
                <a:ext cx="6" cy="5"/>
              </a:xfrm>
              <a:custGeom>
                <a:avLst/>
                <a:gdLst>
                  <a:gd name="T0" fmla="*/ 0 w 18"/>
                  <a:gd name="T1" fmla="*/ 0 h 17"/>
                  <a:gd name="T2" fmla="*/ 1 w 18"/>
                  <a:gd name="T3" fmla="*/ 0 h 17"/>
                  <a:gd name="T4" fmla="*/ 0 w 18"/>
                  <a:gd name="T5" fmla="*/ 0 h 17"/>
                  <a:gd name="T6" fmla="*/ 0 w 18"/>
                  <a:gd name="T7" fmla="*/ 0 h 17"/>
                  <a:gd name="T8" fmla="*/ 0 w 18"/>
                  <a:gd name="T9" fmla="*/ 0 h 17"/>
                  <a:gd name="T10" fmla="*/ 0 w 18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7"/>
                  <a:gd name="T20" fmla="*/ 18 w 18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7">
                    <a:moveTo>
                      <a:pt x="11" y="17"/>
                    </a:moveTo>
                    <a:lnTo>
                      <a:pt x="18" y="11"/>
                    </a:lnTo>
                    <a:lnTo>
                      <a:pt x="11" y="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97" name="Freeform 572"/>
              <p:cNvSpPr>
                <a:spLocks/>
              </p:cNvSpPr>
              <p:nvPr/>
            </p:nvSpPr>
            <p:spPr bwMode="auto">
              <a:xfrm>
                <a:off x="3895" y="2471"/>
                <a:ext cx="8" cy="4"/>
              </a:xfrm>
              <a:custGeom>
                <a:avLst/>
                <a:gdLst>
                  <a:gd name="T0" fmla="*/ 0 w 24"/>
                  <a:gd name="T1" fmla="*/ 0 h 13"/>
                  <a:gd name="T2" fmla="*/ 0 w 24"/>
                  <a:gd name="T3" fmla="*/ 0 h 13"/>
                  <a:gd name="T4" fmla="*/ 0 w 24"/>
                  <a:gd name="T5" fmla="*/ 0 h 13"/>
                  <a:gd name="T6" fmla="*/ 1 w 24"/>
                  <a:gd name="T7" fmla="*/ 0 h 13"/>
                  <a:gd name="T8" fmla="*/ 1 w 24"/>
                  <a:gd name="T9" fmla="*/ 0 h 13"/>
                  <a:gd name="T10" fmla="*/ 0 w 2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3"/>
                  <a:gd name="T20" fmla="*/ 24 w 2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3">
                    <a:moveTo>
                      <a:pt x="0" y="0"/>
                    </a:moveTo>
                    <a:lnTo>
                      <a:pt x="0" y="13"/>
                    </a:lnTo>
                    <a:lnTo>
                      <a:pt x="11" y="13"/>
                    </a:lnTo>
                    <a:lnTo>
                      <a:pt x="18" y="13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98" name="Freeform 573"/>
              <p:cNvSpPr>
                <a:spLocks/>
              </p:cNvSpPr>
              <p:nvPr/>
            </p:nvSpPr>
            <p:spPr bwMode="auto">
              <a:xfrm>
                <a:off x="3895" y="2256"/>
                <a:ext cx="8" cy="215"/>
              </a:xfrm>
              <a:custGeom>
                <a:avLst/>
                <a:gdLst>
                  <a:gd name="T0" fmla="*/ 0 w 24"/>
                  <a:gd name="T1" fmla="*/ 1 h 644"/>
                  <a:gd name="T2" fmla="*/ 0 w 24"/>
                  <a:gd name="T3" fmla="*/ 0 h 644"/>
                  <a:gd name="T4" fmla="*/ 0 w 24"/>
                  <a:gd name="T5" fmla="*/ 24 h 644"/>
                  <a:gd name="T6" fmla="*/ 1 w 24"/>
                  <a:gd name="T7" fmla="*/ 24 h 644"/>
                  <a:gd name="T8" fmla="*/ 1 w 24"/>
                  <a:gd name="T9" fmla="*/ 0 h 644"/>
                  <a:gd name="T10" fmla="*/ 1 w 24"/>
                  <a:gd name="T11" fmla="*/ 0 h 644"/>
                  <a:gd name="T12" fmla="*/ 1 w 24"/>
                  <a:gd name="T13" fmla="*/ 0 h 644"/>
                  <a:gd name="T14" fmla="*/ 1 w 24"/>
                  <a:gd name="T15" fmla="*/ 0 h 644"/>
                  <a:gd name="T16" fmla="*/ 0 w 24"/>
                  <a:gd name="T17" fmla="*/ 0 h 644"/>
                  <a:gd name="T18" fmla="*/ 0 w 24"/>
                  <a:gd name="T19" fmla="*/ 0 h 644"/>
                  <a:gd name="T20" fmla="*/ 0 w 24"/>
                  <a:gd name="T21" fmla="*/ 0 h 644"/>
                  <a:gd name="T22" fmla="*/ 0 w 24"/>
                  <a:gd name="T23" fmla="*/ 1 h 6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44"/>
                  <a:gd name="T38" fmla="*/ 24 w 24"/>
                  <a:gd name="T39" fmla="*/ 644 h 6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44">
                    <a:moveTo>
                      <a:pt x="5" y="17"/>
                    </a:moveTo>
                    <a:lnTo>
                      <a:pt x="0" y="11"/>
                    </a:lnTo>
                    <a:lnTo>
                      <a:pt x="0" y="644"/>
                    </a:lnTo>
                    <a:lnTo>
                      <a:pt x="24" y="644"/>
                    </a:lnTo>
                    <a:lnTo>
                      <a:pt x="24" y="11"/>
                    </a:lnTo>
                    <a:lnTo>
                      <a:pt x="18" y="0"/>
                    </a:lnTo>
                    <a:lnTo>
                      <a:pt x="24" y="11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099" name="Freeform 574"/>
              <p:cNvSpPr>
                <a:spLocks/>
              </p:cNvSpPr>
              <p:nvPr/>
            </p:nvSpPr>
            <p:spPr bwMode="auto">
              <a:xfrm>
                <a:off x="3713" y="2150"/>
                <a:ext cx="188" cy="112"/>
              </a:xfrm>
              <a:custGeom>
                <a:avLst/>
                <a:gdLst>
                  <a:gd name="T0" fmla="*/ 0 w 562"/>
                  <a:gd name="T1" fmla="*/ 0 h 336"/>
                  <a:gd name="T2" fmla="*/ 0 w 562"/>
                  <a:gd name="T3" fmla="*/ 1 h 336"/>
                  <a:gd name="T4" fmla="*/ 21 w 562"/>
                  <a:gd name="T5" fmla="*/ 12 h 336"/>
                  <a:gd name="T6" fmla="*/ 21 w 562"/>
                  <a:gd name="T7" fmla="*/ 12 h 336"/>
                  <a:gd name="T8" fmla="*/ 1 w 562"/>
                  <a:gd name="T9" fmla="*/ 0 h 336"/>
                  <a:gd name="T10" fmla="*/ 0 w 562"/>
                  <a:gd name="T11" fmla="*/ 0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2"/>
                  <a:gd name="T19" fmla="*/ 0 h 336"/>
                  <a:gd name="T20" fmla="*/ 562 w 562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2" h="336">
                    <a:moveTo>
                      <a:pt x="13" y="12"/>
                    </a:moveTo>
                    <a:lnTo>
                      <a:pt x="0" y="24"/>
                    </a:lnTo>
                    <a:lnTo>
                      <a:pt x="549" y="336"/>
                    </a:lnTo>
                    <a:lnTo>
                      <a:pt x="562" y="319"/>
                    </a:lnTo>
                    <a:lnTo>
                      <a:pt x="19" y="0"/>
                    </a:lnTo>
                    <a:lnTo>
                      <a:pt x="13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00" name="Freeform 575"/>
              <p:cNvSpPr>
                <a:spLocks/>
              </p:cNvSpPr>
              <p:nvPr/>
            </p:nvSpPr>
            <p:spPr bwMode="auto">
              <a:xfrm>
                <a:off x="3712" y="2150"/>
                <a:ext cx="8" cy="8"/>
              </a:xfrm>
              <a:custGeom>
                <a:avLst/>
                <a:gdLst>
                  <a:gd name="T0" fmla="*/ 1 w 24"/>
                  <a:gd name="T1" fmla="*/ 0 h 24"/>
                  <a:gd name="T2" fmla="*/ 0 w 24"/>
                  <a:gd name="T3" fmla="*/ 0 h 24"/>
                  <a:gd name="T4" fmla="*/ 0 w 24"/>
                  <a:gd name="T5" fmla="*/ 0 h 24"/>
                  <a:gd name="T6" fmla="*/ 0 w 24"/>
                  <a:gd name="T7" fmla="*/ 0 h 24"/>
                  <a:gd name="T8" fmla="*/ 0 w 24"/>
                  <a:gd name="T9" fmla="*/ 1 h 24"/>
                  <a:gd name="T10" fmla="*/ 1 w 24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4"/>
                  <a:gd name="T20" fmla="*/ 24 w 24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4">
                    <a:moveTo>
                      <a:pt x="24" y="0"/>
                    </a:moveTo>
                    <a:lnTo>
                      <a:pt x="11" y="0"/>
                    </a:lnTo>
                    <a:lnTo>
                      <a:pt x="5" y="6"/>
                    </a:lnTo>
                    <a:lnTo>
                      <a:pt x="0" y="12"/>
                    </a:lnTo>
                    <a:lnTo>
                      <a:pt x="5" y="2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01" name="Freeform 576"/>
              <p:cNvSpPr>
                <a:spLocks/>
              </p:cNvSpPr>
              <p:nvPr/>
            </p:nvSpPr>
            <p:spPr bwMode="auto">
              <a:xfrm>
                <a:off x="3698" y="2160"/>
                <a:ext cx="5" cy="5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6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17"/>
                    </a:lnTo>
                    <a:lnTo>
                      <a:pt x="17" y="1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02" name="Freeform 577"/>
              <p:cNvSpPr>
                <a:spLocks/>
              </p:cNvSpPr>
              <p:nvPr/>
            </p:nvSpPr>
            <p:spPr bwMode="auto">
              <a:xfrm>
                <a:off x="3700" y="2150"/>
                <a:ext cx="20" cy="15"/>
              </a:xfrm>
              <a:custGeom>
                <a:avLst/>
                <a:gdLst>
                  <a:gd name="T0" fmla="*/ 2 w 60"/>
                  <a:gd name="T1" fmla="*/ 0 h 47"/>
                  <a:gd name="T2" fmla="*/ 2 w 60"/>
                  <a:gd name="T3" fmla="*/ 0 h 47"/>
                  <a:gd name="T4" fmla="*/ 0 w 60"/>
                  <a:gd name="T5" fmla="*/ 1 h 47"/>
                  <a:gd name="T6" fmla="*/ 0 w 60"/>
                  <a:gd name="T7" fmla="*/ 2 h 47"/>
                  <a:gd name="T8" fmla="*/ 2 w 60"/>
                  <a:gd name="T9" fmla="*/ 1 h 47"/>
                  <a:gd name="T10" fmla="*/ 2 w 60"/>
                  <a:gd name="T11" fmla="*/ 0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47"/>
                  <a:gd name="T20" fmla="*/ 60 w 60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47">
                    <a:moveTo>
                      <a:pt x="54" y="12"/>
                    </a:moveTo>
                    <a:lnTo>
                      <a:pt x="41" y="0"/>
                    </a:lnTo>
                    <a:lnTo>
                      <a:pt x="0" y="30"/>
                    </a:lnTo>
                    <a:lnTo>
                      <a:pt x="11" y="47"/>
                    </a:lnTo>
                    <a:lnTo>
                      <a:pt x="60" y="24"/>
                    </a:lnTo>
                    <a:lnTo>
                      <a:pt x="5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03" name="Freeform 578"/>
              <p:cNvSpPr>
                <a:spLocks/>
              </p:cNvSpPr>
              <p:nvPr/>
            </p:nvSpPr>
            <p:spPr bwMode="auto">
              <a:xfrm>
                <a:off x="3713" y="2150"/>
                <a:ext cx="9" cy="8"/>
              </a:xfrm>
              <a:custGeom>
                <a:avLst/>
                <a:gdLst>
                  <a:gd name="T0" fmla="*/ 1 w 25"/>
                  <a:gd name="T1" fmla="*/ 1 h 24"/>
                  <a:gd name="T2" fmla="*/ 1 w 25"/>
                  <a:gd name="T3" fmla="*/ 0 h 24"/>
                  <a:gd name="T4" fmla="*/ 1 w 25"/>
                  <a:gd name="T5" fmla="*/ 0 h 24"/>
                  <a:gd name="T6" fmla="*/ 1 w 25"/>
                  <a:gd name="T7" fmla="*/ 0 h 24"/>
                  <a:gd name="T8" fmla="*/ 0 w 25"/>
                  <a:gd name="T9" fmla="*/ 0 h 24"/>
                  <a:gd name="T10" fmla="*/ 1 w 25"/>
                  <a:gd name="T11" fmla="*/ 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4"/>
                  <a:gd name="T20" fmla="*/ 25 w 25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4">
                    <a:moveTo>
                      <a:pt x="19" y="24"/>
                    </a:moveTo>
                    <a:lnTo>
                      <a:pt x="25" y="12"/>
                    </a:lnTo>
                    <a:lnTo>
                      <a:pt x="19" y="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9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04" name="Freeform 579"/>
              <p:cNvSpPr>
                <a:spLocks/>
              </p:cNvSpPr>
              <p:nvPr/>
            </p:nvSpPr>
            <p:spPr bwMode="auto">
              <a:xfrm>
                <a:off x="3868" y="2254"/>
                <a:ext cx="8" cy="4"/>
              </a:xfrm>
              <a:custGeom>
                <a:avLst/>
                <a:gdLst>
                  <a:gd name="T0" fmla="*/ 1 w 24"/>
                  <a:gd name="T1" fmla="*/ 0 h 12"/>
                  <a:gd name="T2" fmla="*/ 1 w 24"/>
                  <a:gd name="T3" fmla="*/ 0 h 12"/>
                  <a:gd name="T4" fmla="*/ 0 w 24"/>
                  <a:gd name="T5" fmla="*/ 0 h 12"/>
                  <a:gd name="T6" fmla="*/ 0 w 24"/>
                  <a:gd name="T7" fmla="*/ 0 h 12"/>
                  <a:gd name="T8" fmla="*/ 0 w 24"/>
                  <a:gd name="T9" fmla="*/ 0 h 12"/>
                  <a:gd name="T10" fmla="*/ 1 w 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2"/>
                  <a:gd name="T20" fmla="*/ 24 w 2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2">
                    <a:moveTo>
                      <a:pt x="24" y="12"/>
                    </a:moveTo>
                    <a:lnTo>
                      <a:pt x="18" y="6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05" name="Freeform 580"/>
              <p:cNvSpPr>
                <a:spLocks/>
              </p:cNvSpPr>
              <p:nvPr/>
            </p:nvSpPr>
            <p:spPr bwMode="auto">
              <a:xfrm>
                <a:off x="3868" y="2258"/>
                <a:ext cx="8" cy="217"/>
              </a:xfrm>
              <a:custGeom>
                <a:avLst/>
                <a:gdLst>
                  <a:gd name="T0" fmla="*/ 0 w 24"/>
                  <a:gd name="T1" fmla="*/ 24 h 651"/>
                  <a:gd name="T2" fmla="*/ 1 w 24"/>
                  <a:gd name="T3" fmla="*/ 24 h 651"/>
                  <a:gd name="T4" fmla="*/ 1 w 24"/>
                  <a:gd name="T5" fmla="*/ 0 h 651"/>
                  <a:gd name="T6" fmla="*/ 0 w 24"/>
                  <a:gd name="T7" fmla="*/ 0 h 651"/>
                  <a:gd name="T8" fmla="*/ 0 w 24"/>
                  <a:gd name="T9" fmla="*/ 24 h 651"/>
                  <a:gd name="T10" fmla="*/ 1 w 24"/>
                  <a:gd name="T11" fmla="*/ 23 h 651"/>
                  <a:gd name="T12" fmla="*/ 0 w 24"/>
                  <a:gd name="T13" fmla="*/ 24 h 651"/>
                  <a:gd name="T14" fmla="*/ 0 w 24"/>
                  <a:gd name="T15" fmla="*/ 24 h 651"/>
                  <a:gd name="T16" fmla="*/ 0 w 24"/>
                  <a:gd name="T17" fmla="*/ 24 h 651"/>
                  <a:gd name="T18" fmla="*/ 1 w 24"/>
                  <a:gd name="T19" fmla="*/ 24 h 651"/>
                  <a:gd name="T20" fmla="*/ 1 w 24"/>
                  <a:gd name="T21" fmla="*/ 24 h 651"/>
                  <a:gd name="T22" fmla="*/ 0 w 24"/>
                  <a:gd name="T23" fmla="*/ 24 h 6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51"/>
                  <a:gd name="T38" fmla="*/ 24 w 24"/>
                  <a:gd name="T39" fmla="*/ 651 h 6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51">
                    <a:moveTo>
                      <a:pt x="7" y="643"/>
                    </a:moveTo>
                    <a:lnTo>
                      <a:pt x="24" y="638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638"/>
                    </a:lnTo>
                    <a:lnTo>
                      <a:pt x="18" y="626"/>
                    </a:lnTo>
                    <a:lnTo>
                      <a:pt x="0" y="638"/>
                    </a:lnTo>
                    <a:lnTo>
                      <a:pt x="0" y="643"/>
                    </a:lnTo>
                    <a:lnTo>
                      <a:pt x="13" y="651"/>
                    </a:lnTo>
                    <a:lnTo>
                      <a:pt x="18" y="643"/>
                    </a:lnTo>
                    <a:lnTo>
                      <a:pt x="24" y="638"/>
                    </a:lnTo>
                    <a:lnTo>
                      <a:pt x="7" y="6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06" name="Freeform 581"/>
              <p:cNvSpPr>
                <a:spLocks/>
              </p:cNvSpPr>
              <p:nvPr/>
            </p:nvSpPr>
            <p:spPr bwMode="auto">
              <a:xfrm>
                <a:off x="3700" y="2370"/>
                <a:ext cx="174" cy="102"/>
              </a:xfrm>
              <a:custGeom>
                <a:avLst/>
                <a:gdLst>
                  <a:gd name="T0" fmla="*/ 0 w 524"/>
                  <a:gd name="T1" fmla="*/ 0 h 306"/>
                  <a:gd name="T2" fmla="*/ 0 w 524"/>
                  <a:gd name="T3" fmla="*/ 1 h 306"/>
                  <a:gd name="T4" fmla="*/ 19 w 524"/>
                  <a:gd name="T5" fmla="*/ 11 h 306"/>
                  <a:gd name="T6" fmla="*/ 19 w 524"/>
                  <a:gd name="T7" fmla="*/ 11 h 306"/>
                  <a:gd name="T8" fmla="*/ 0 w 524"/>
                  <a:gd name="T9" fmla="*/ 0 h 306"/>
                  <a:gd name="T10" fmla="*/ 0 w 524"/>
                  <a:gd name="T11" fmla="*/ 0 h 3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4"/>
                  <a:gd name="T19" fmla="*/ 0 h 306"/>
                  <a:gd name="T20" fmla="*/ 524 w 524"/>
                  <a:gd name="T21" fmla="*/ 306 h 3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4" h="306">
                    <a:moveTo>
                      <a:pt x="6" y="6"/>
                    </a:moveTo>
                    <a:lnTo>
                      <a:pt x="0" y="17"/>
                    </a:lnTo>
                    <a:lnTo>
                      <a:pt x="513" y="306"/>
                    </a:lnTo>
                    <a:lnTo>
                      <a:pt x="524" y="289"/>
                    </a:lnTo>
                    <a:lnTo>
                      <a:pt x="11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07" name="Freeform 582"/>
              <p:cNvSpPr>
                <a:spLocks/>
              </p:cNvSpPr>
              <p:nvPr/>
            </p:nvSpPr>
            <p:spPr bwMode="auto">
              <a:xfrm>
                <a:off x="3698" y="2370"/>
                <a:ext cx="5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1 h 17"/>
                  <a:gd name="T10" fmla="*/ 0 w 17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17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08" name="Freeform 583"/>
              <p:cNvSpPr>
                <a:spLocks/>
              </p:cNvSpPr>
              <p:nvPr/>
            </p:nvSpPr>
            <p:spPr bwMode="auto">
              <a:xfrm>
                <a:off x="3698" y="2372"/>
                <a:ext cx="7" cy="4"/>
              </a:xfrm>
              <a:custGeom>
                <a:avLst/>
                <a:gdLst>
                  <a:gd name="T0" fmla="*/ 0 w 23"/>
                  <a:gd name="T1" fmla="*/ 0 h 11"/>
                  <a:gd name="T2" fmla="*/ 0 w 23"/>
                  <a:gd name="T3" fmla="*/ 0 h 11"/>
                  <a:gd name="T4" fmla="*/ 0 w 23"/>
                  <a:gd name="T5" fmla="*/ 0 h 11"/>
                  <a:gd name="T6" fmla="*/ 1 w 23"/>
                  <a:gd name="T7" fmla="*/ 0 h 11"/>
                  <a:gd name="T8" fmla="*/ 1 w 23"/>
                  <a:gd name="T9" fmla="*/ 0 h 11"/>
                  <a:gd name="T10" fmla="*/ 0 w 23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1"/>
                  <a:gd name="T20" fmla="*/ 23 w 23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1">
                    <a:moveTo>
                      <a:pt x="0" y="0"/>
                    </a:moveTo>
                    <a:lnTo>
                      <a:pt x="6" y="11"/>
                    </a:lnTo>
                    <a:lnTo>
                      <a:pt x="12" y="11"/>
                    </a:lnTo>
                    <a:lnTo>
                      <a:pt x="23" y="11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09" name="Freeform 584"/>
              <p:cNvSpPr>
                <a:spLocks/>
              </p:cNvSpPr>
              <p:nvPr/>
            </p:nvSpPr>
            <p:spPr bwMode="auto">
              <a:xfrm>
                <a:off x="3698" y="2158"/>
                <a:ext cx="7" cy="214"/>
              </a:xfrm>
              <a:custGeom>
                <a:avLst/>
                <a:gdLst>
                  <a:gd name="T0" fmla="*/ 1 w 23"/>
                  <a:gd name="T1" fmla="*/ 0 h 644"/>
                  <a:gd name="T2" fmla="*/ 0 w 23"/>
                  <a:gd name="T3" fmla="*/ 0 h 644"/>
                  <a:gd name="T4" fmla="*/ 0 w 23"/>
                  <a:gd name="T5" fmla="*/ 24 h 644"/>
                  <a:gd name="T6" fmla="*/ 1 w 23"/>
                  <a:gd name="T7" fmla="*/ 24 h 644"/>
                  <a:gd name="T8" fmla="*/ 1 w 23"/>
                  <a:gd name="T9" fmla="*/ 0 h 644"/>
                  <a:gd name="T10" fmla="*/ 0 w 23"/>
                  <a:gd name="T11" fmla="*/ 1 h 644"/>
                  <a:gd name="T12" fmla="*/ 1 w 23"/>
                  <a:gd name="T13" fmla="*/ 0 h 644"/>
                  <a:gd name="T14" fmla="*/ 1 w 23"/>
                  <a:gd name="T15" fmla="*/ 0 h 644"/>
                  <a:gd name="T16" fmla="*/ 0 w 23"/>
                  <a:gd name="T17" fmla="*/ 0 h 644"/>
                  <a:gd name="T18" fmla="*/ 0 w 23"/>
                  <a:gd name="T19" fmla="*/ 0 h 644"/>
                  <a:gd name="T20" fmla="*/ 0 w 23"/>
                  <a:gd name="T21" fmla="*/ 0 h 644"/>
                  <a:gd name="T22" fmla="*/ 1 w 23"/>
                  <a:gd name="T23" fmla="*/ 0 h 6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"/>
                  <a:gd name="T37" fmla="*/ 0 h 644"/>
                  <a:gd name="T38" fmla="*/ 23 w 23"/>
                  <a:gd name="T39" fmla="*/ 644 h 6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" h="644">
                    <a:moveTo>
                      <a:pt x="17" y="6"/>
                    </a:moveTo>
                    <a:lnTo>
                      <a:pt x="0" y="12"/>
                    </a:lnTo>
                    <a:lnTo>
                      <a:pt x="0" y="644"/>
                    </a:lnTo>
                    <a:lnTo>
                      <a:pt x="23" y="644"/>
                    </a:lnTo>
                    <a:lnTo>
                      <a:pt x="23" y="12"/>
                    </a:lnTo>
                    <a:lnTo>
                      <a:pt x="6" y="23"/>
                    </a:lnTo>
                    <a:lnTo>
                      <a:pt x="23" y="12"/>
                    </a:lnTo>
                    <a:lnTo>
                      <a:pt x="23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10" name="Freeform 585"/>
              <p:cNvSpPr>
                <a:spLocks/>
              </p:cNvSpPr>
              <p:nvPr/>
            </p:nvSpPr>
            <p:spPr bwMode="auto">
              <a:xfrm>
                <a:off x="3700" y="2160"/>
                <a:ext cx="174" cy="102"/>
              </a:xfrm>
              <a:custGeom>
                <a:avLst/>
                <a:gdLst>
                  <a:gd name="T0" fmla="*/ 19 w 524"/>
                  <a:gd name="T1" fmla="*/ 11 h 306"/>
                  <a:gd name="T2" fmla="*/ 19 w 524"/>
                  <a:gd name="T3" fmla="*/ 11 h 306"/>
                  <a:gd name="T4" fmla="*/ 0 w 524"/>
                  <a:gd name="T5" fmla="*/ 0 h 306"/>
                  <a:gd name="T6" fmla="*/ 0 w 524"/>
                  <a:gd name="T7" fmla="*/ 1 h 306"/>
                  <a:gd name="T8" fmla="*/ 19 w 524"/>
                  <a:gd name="T9" fmla="*/ 11 h 306"/>
                  <a:gd name="T10" fmla="*/ 19 w 524"/>
                  <a:gd name="T11" fmla="*/ 11 h 3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4"/>
                  <a:gd name="T19" fmla="*/ 0 h 306"/>
                  <a:gd name="T20" fmla="*/ 524 w 524"/>
                  <a:gd name="T21" fmla="*/ 306 h 3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4" h="306">
                    <a:moveTo>
                      <a:pt x="519" y="295"/>
                    </a:moveTo>
                    <a:lnTo>
                      <a:pt x="524" y="289"/>
                    </a:lnTo>
                    <a:lnTo>
                      <a:pt x="11" y="0"/>
                    </a:lnTo>
                    <a:lnTo>
                      <a:pt x="0" y="17"/>
                    </a:lnTo>
                    <a:lnTo>
                      <a:pt x="513" y="306"/>
                    </a:lnTo>
                    <a:lnTo>
                      <a:pt x="519" y="2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11" name="Freeform 586"/>
              <p:cNvSpPr>
                <a:spLocks/>
              </p:cNvSpPr>
              <p:nvPr/>
            </p:nvSpPr>
            <p:spPr bwMode="auto">
              <a:xfrm>
                <a:off x="3871" y="2256"/>
                <a:ext cx="5" cy="6"/>
              </a:xfrm>
              <a:custGeom>
                <a:avLst/>
                <a:gdLst>
                  <a:gd name="T0" fmla="*/ 0 w 17"/>
                  <a:gd name="T1" fmla="*/ 1 h 17"/>
                  <a:gd name="T2" fmla="*/ 0 w 17"/>
                  <a:gd name="T3" fmla="*/ 1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1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0" y="17"/>
                    </a:moveTo>
                    <a:lnTo>
                      <a:pt x="6" y="17"/>
                    </a:lnTo>
                    <a:lnTo>
                      <a:pt x="11" y="11"/>
                    </a:lnTo>
                    <a:lnTo>
                      <a:pt x="17" y="6"/>
                    </a:lnTo>
                    <a:lnTo>
                      <a:pt x="11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12" name="Freeform 587"/>
              <p:cNvSpPr>
                <a:spLocks/>
              </p:cNvSpPr>
              <p:nvPr/>
            </p:nvSpPr>
            <p:spPr bwMode="auto">
              <a:xfrm>
                <a:off x="3868" y="2469"/>
                <a:ext cx="8" cy="3"/>
              </a:xfrm>
              <a:custGeom>
                <a:avLst/>
                <a:gdLst>
                  <a:gd name="T0" fmla="*/ 0 w 24"/>
                  <a:gd name="T1" fmla="*/ 0 h 11"/>
                  <a:gd name="T2" fmla="*/ 0 w 24"/>
                  <a:gd name="T3" fmla="*/ 0 h 11"/>
                  <a:gd name="T4" fmla="*/ 0 w 24"/>
                  <a:gd name="T5" fmla="*/ 0 h 11"/>
                  <a:gd name="T6" fmla="*/ 1 w 24"/>
                  <a:gd name="T7" fmla="*/ 0 h 11"/>
                  <a:gd name="T8" fmla="*/ 1 w 24"/>
                  <a:gd name="T9" fmla="*/ 0 h 11"/>
                  <a:gd name="T10" fmla="*/ 0 w 2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0" y="0"/>
                    </a:moveTo>
                    <a:lnTo>
                      <a:pt x="0" y="11"/>
                    </a:lnTo>
                    <a:lnTo>
                      <a:pt x="13" y="11"/>
                    </a:lnTo>
                    <a:lnTo>
                      <a:pt x="18" y="11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13" name="Freeform 588"/>
              <p:cNvSpPr>
                <a:spLocks/>
              </p:cNvSpPr>
              <p:nvPr/>
            </p:nvSpPr>
            <p:spPr bwMode="auto">
              <a:xfrm>
                <a:off x="3868" y="2258"/>
                <a:ext cx="8" cy="211"/>
              </a:xfrm>
              <a:custGeom>
                <a:avLst/>
                <a:gdLst>
                  <a:gd name="T0" fmla="*/ 0 w 24"/>
                  <a:gd name="T1" fmla="*/ 0 h 632"/>
                  <a:gd name="T2" fmla="*/ 0 w 24"/>
                  <a:gd name="T3" fmla="*/ 0 h 632"/>
                  <a:gd name="T4" fmla="*/ 0 w 24"/>
                  <a:gd name="T5" fmla="*/ 23 h 632"/>
                  <a:gd name="T6" fmla="*/ 1 w 24"/>
                  <a:gd name="T7" fmla="*/ 23 h 632"/>
                  <a:gd name="T8" fmla="*/ 1 w 24"/>
                  <a:gd name="T9" fmla="*/ 0 h 632"/>
                  <a:gd name="T10" fmla="*/ 0 w 24"/>
                  <a:gd name="T11" fmla="*/ 0 h 6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632"/>
                  <a:gd name="T20" fmla="*/ 24 w 24"/>
                  <a:gd name="T21" fmla="*/ 632 h 6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632">
                    <a:moveTo>
                      <a:pt x="13" y="0"/>
                    </a:moveTo>
                    <a:lnTo>
                      <a:pt x="0" y="0"/>
                    </a:lnTo>
                    <a:lnTo>
                      <a:pt x="0" y="632"/>
                    </a:lnTo>
                    <a:lnTo>
                      <a:pt x="24" y="632"/>
                    </a:lnTo>
                    <a:lnTo>
                      <a:pt x="24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14" name="Freeform 589"/>
              <p:cNvSpPr>
                <a:spLocks/>
              </p:cNvSpPr>
              <p:nvPr/>
            </p:nvSpPr>
            <p:spPr bwMode="auto">
              <a:xfrm>
                <a:off x="3868" y="2254"/>
                <a:ext cx="8" cy="4"/>
              </a:xfrm>
              <a:custGeom>
                <a:avLst/>
                <a:gdLst>
                  <a:gd name="T0" fmla="*/ 1 w 24"/>
                  <a:gd name="T1" fmla="*/ 0 h 12"/>
                  <a:gd name="T2" fmla="*/ 1 w 24"/>
                  <a:gd name="T3" fmla="*/ 0 h 12"/>
                  <a:gd name="T4" fmla="*/ 0 w 24"/>
                  <a:gd name="T5" fmla="*/ 0 h 12"/>
                  <a:gd name="T6" fmla="*/ 0 w 24"/>
                  <a:gd name="T7" fmla="*/ 0 h 12"/>
                  <a:gd name="T8" fmla="*/ 0 w 24"/>
                  <a:gd name="T9" fmla="*/ 0 h 12"/>
                  <a:gd name="T10" fmla="*/ 1 w 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2"/>
                  <a:gd name="T20" fmla="*/ 24 w 2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2">
                    <a:moveTo>
                      <a:pt x="24" y="12"/>
                    </a:moveTo>
                    <a:lnTo>
                      <a:pt x="18" y="6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15" name="Freeform 590"/>
              <p:cNvSpPr>
                <a:spLocks/>
              </p:cNvSpPr>
              <p:nvPr/>
            </p:nvSpPr>
            <p:spPr bwMode="auto">
              <a:xfrm>
                <a:off x="3698" y="2358"/>
                <a:ext cx="14" cy="227"/>
              </a:xfrm>
              <a:custGeom>
                <a:avLst/>
                <a:gdLst>
                  <a:gd name="T0" fmla="*/ 2 w 42"/>
                  <a:gd name="T1" fmla="*/ 25 h 681"/>
                  <a:gd name="T2" fmla="*/ 2 w 42"/>
                  <a:gd name="T3" fmla="*/ 1 h 681"/>
                  <a:gd name="T4" fmla="*/ 0 w 42"/>
                  <a:gd name="T5" fmla="*/ 0 h 681"/>
                  <a:gd name="T6" fmla="*/ 0 w 42"/>
                  <a:gd name="T7" fmla="*/ 24 h 681"/>
                  <a:gd name="T8" fmla="*/ 2 w 42"/>
                  <a:gd name="T9" fmla="*/ 25 h 6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81"/>
                  <a:gd name="T17" fmla="*/ 42 w 42"/>
                  <a:gd name="T18" fmla="*/ 681 h 6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81">
                    <a:moveTo>
                      <a:pt x="42" y="681"/>
                    </a:moveTo>
                    <a:lnTo>
                      <a:pt x="42" y="30"/>
                    </a:lnTo>
                    <a:lnTo>
                      <a:pt x="0" y="0"/>
                    </a:lnTo>
                    <a:lnTo>
                      <a:pt x="0" y="651"/>
                    </a:lnTo>
                    <a:lnTo>
                      <a:pt x="42" y="681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16" name="Freeform 591"/>
              <p:cNvSpPr>
                <a:spLocks/>
              </p:cNvSpPr>
              <p:nvPr/>
            </p:nvSpPr>
            <p:spPr bwMode="auto">
              <a:xfrm>
                <a:off x="3698" y="2254"/>
                <a:ext cx="193" cy="112"/>
              </a:xfrm>
              <a:custGeom>
                <a:avLst/>
                <a:gdLst>
                  <a:gd name="T0" fmla="*/ 2 w 579"/>
                  <a:gd name="T1" fmla="*/ 12 h 336"/>
                  <a:gd name="T2" fmla="*/ 21 w 579"/>
                  <a:gd name="T3" fmla="*/ 1 h 336"/>
                  <a:gd name="T4" fmla="*/ 20 w 579"/>
                  <a:gd name="T5" fmla="*/ 0 h 336"/>
                  <a:gd name="T6" fmla="*/ 0 w 579"/>
                  <a:gd name="T7" fmla="*/ 12 h 336"/>
                  <a:gd name="T8" fmla="*/ 2 w 579"/>
                  <a:gd name="T9" fmla="*/ 12 h 3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9"/>
                  <a:gd name="T16" fmla="*/ 0 h 336"/>
                  <a:gd name="T17" fmla="*/ 579 w 579"/>
                  <a:gd name="T18" fmla="*/ 336 h 3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9" h="336">
                    <a:moveTo>
                      <a:pt x="42" y="336"/>
                    </a:moveTo>
                    <a:lnTo>
                      <a:pt x="579" y="30"/>
                    </a:lnTo>
                    <a:lnTo>
                      <a:pt x="536" y="0"/>
                    </a:lnTo>
                    <a:lnTo>
                      <a:pt x="0" y="312"/>
                    </a:lnTo>
                    <a:lnTo>
                      <a:pt x="42" y="3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17" name="Freeform 592"/>
              <p:cNvSpPr>
                <a:spLocks/>
              </p:cNvSpPr>
              <p:nvPr/>
            </p:nvSpPr>
            <p:spPr bwMode="auto">
              <a:xfrm>
                <a:off x="3871" y="2260"/>
                <a:ext cx="27" cy="38"/>
              </a:xfrm>
              <a:custGeom>
                <a:avLst/>
                <a:gdLst>
                  <a:gd name="T0" fmla="*/ 3 w 83"/>
                  <a:gd name="T1" fmla="*/ 4 h 115"/>
                  <a:gd name="T2" fmla="*/ 3 w 83"/>
                  <a:gd name="T3" fmla="*/ 0 h 115"/>
                  <a:gd name="T4" fmla="*/ 0 w 83"/>
                  <a:gd name="T5" fmla="*/ 2 h 115"/>
                  <a:gd name="T6" fmla="*/ 3 w 83"/>
                  <a:gd name="T7" fmla="*/ 4 h 1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15"/>
                  <a:gd name="T14" fmla="*/ 83 w 83"/>
                  <a:gd name="T15" fmla="*/ 115 h 1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15">
                    <a:moveTo>
                      <a:pt x="83" y="115"/>
                    </a:moveTo>
                    <a:lnTo>
                      <a:pt x="83" y="0"/>
                    </a:lnTo>
                    <a:lnTo>
                      <a:pt x="0" y="43"/>
                    </a:lnTo>
                    <a:lnTo>
                      <a:pt x="83" y="115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18" name="Freeform 593"/>
              <p:cNvSpPr>
                <a:spLocks/>
              </p:cNvSpPr>
              <p:nvPr/>
            </p:nvSpPr>
            <p:spPr bwMode="auto">
              <a:xfrm>
                <a:off x="3854" y="2264"/>
                <a:ext cx="44" cy="58"/>
              </a:xfrm>
              <a:custGeom>
                <a:avLst/>
                <a:gdLst>
                  <a:gd name="T0" fmla="*/ 5 w 132"/>
                  <a:gd name="T1" fmla="*/ 1 h 175"/>
                  <a:gd name="T2" fmla="*/ 5 w 132"/>
                  <a:gd name="T3" fmla="*/ 6 h 175"/>
                  <a:gd name="T4" fmla="*/ 0 w 132"/>
                  <a:gd name="T5" fmla="*/ 2 h 175"/>
                  <a:gd name="T6" fmla="*/ 4 w 132"/>
                  <a:gd name="T7" fmla="*/ 0 h 175"/>
                  <a:gd name="T8" fmla="*/ 5 w 132"/>
                  <a:gd name="T9" fmla="*/ 1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175"/>
                  <a:gd name="T17" fmla="*/ 132 w 132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175">
                    <a:moveTo>
                      <a:pt x="132" y="23"/>
                    </a:moveTo>
                    <a:lnTo>
                      <a:pt x="132" y="175"/>
                    </a:lnTo>
                    <a:lnTo>
                      <a:pt x="0" y="60"/>
                    </a:lnTo>
                    <a:lnTo>
                      <a:pt x="102" y="0"/>
                    </a:lnTo>
                    <a:lnTo>
                      <a:pt x="132" y="23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19" name="Freeform 594"/>
              <p:cNvSpPr>
                <a:spLocks/>
              </p:cNvSpPr>
              <p:nvPr/>
            </p:nvSpPr>
            <p:spPr bwMode="auto">
              <a:xfrm>
                <a:off x="3836" y="2274"/>
                <a:ext cx="62" cy="72"/>
              </a:xfrm>
              <a:custGeom>
                <a:avLst/>
                <a:gdLst>
                  <a:gd name="T0" fmla="*/ 7 w 186"/>
                  <a:gd name="T1" fmla="*/ 3 h 216"/>
                  <a:gd name="T2" fmla="*/ 7 w 186"/>
                  <a:gd name="T3" fmla="*/ 8 h 216"/>
                  <a:gd name="T4" fmla="*/ 0 w 186"/>
                  <a:gd name="T5" fmla="*/ 2 h 216"/>
                  <a:gd name="T6" fmla="*/ 4 w 186"/>
                  <a:gd name="T7" fmla="*/ 0 h 216"/>
                  <a:gd name="T8" fmla="*/ 7 w 186"/>
                  <a:gd name="T9" fmla="*/ 3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6"/>
                  <a:gd name="T16" fmla="*/ 0 h 216"/>
                  <a:gd name="T17" fmla="*/ 186 w 186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6" h="216">
                    <a:moveTo>
                      <a:pt x="186" y="72"/>
                    </a:moveTo>
                    <a:lnTo>
                      <a:pt x="186" y="216"/>
                    </a:lnTo>
                    <a:lnTo>
                      <a:pt x="0" y="66"/>
                    </a:lnTo>
                    <a:lnTo>
                      <a:pt x="103" y="0"/>
                    </a:lnTo>
                    <a:lnTo>
                      <a:pt x="186" y="72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20" name="Freeform 595"/>
              <p:cNvSpPr>
                <a:spLocks/>
              </p:cNvSpPr>
              <p:nvPr/>
            </p:nvSpPr>
            <p:spPr bwMode="auto">
              <a:xfrm>
                <a:off x="3816" y="2284"/>
                <a:ext cx="82" cy="90"/>
              </a:xfrm>
              <a:custGeom>
                <a:avLst/>
                <a:gdLst>
                  <a:gd name="T0" fmla="*/ 9 w 246"/>
                  <a:gd name="T1" fmla="*/ 4 h 271"/>
                  <a:gd name="T2" fmla="*/ 9 w 246"/>
                  <a:gd name="T3" fmla="*/ 10 h 271"/>
                  <a:gd name="T4" fmla="*/ 0 w 246"/>
                  <a:gd name="T5" fmla="*/ 2 h 271"/>
                  <a:gd name="T6" fmla="*/ 4 w 246"/>
                  <a:gd name="T7" fmla="*/ 0 h 271"/>
                  <a:gd name="T8" fmla="*/ 9 w 246"/>
                  <a:gd name="T9" fmla="*/ 4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6"/>
                  <a:gd name="T16" fmla="*/ 0 h 271"/>
                  <a:gd name="T17" fmla="*/ 246 w 246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6" h="271">
                    <a:moveTo>
                      <a:pt x="246" y="115"/>
                    </a:moveTo>
                    <a:lnTo>
                      <a:pt x="246" y="271"/>
                    </a:lnTo>
                    <a:lnTo>
                      <a:pt x="0" y="66"/>
                    </a:lnTo>
                    <a:lnTo>
                      <a:pt x="114" y="0"/>
                    </a:lnTo>
                    <a:lnTo>
                      <a:pt x="246" y="115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21" name="Freeform 596"/>
              <p:cNvSpPr>
                <a:spLocks/>
              </p:cNvSpPr>
              <p:nvPr/>
            </p:nvSpPr>
            <p:spPr bwMode="auto">
              <a:xfrm>
                <a:off x="3798" y="2296"/>
                <a:ext cx="100" cy="103"/>
              </a:xfrm>
              <a:custGeom>
                <a:avLst/>
                <a:gdLst>
                  <a:gd name="T0" fmla="*/ 11 w 301"/>
                  <a:gd name="T1" fmla="*/ 6 h 308"/>
                  <a:gd name="T2" fmla="*/ 11 w 301"/>
                  <a:gd name="T3" fmla="*/ 11 h 308"/>
                  <a:gd name="T4" fmla="*/ 0 w 301"/>
                  <a:gd name="T5" fmla="*/ 2 h 308"/>
                  <a:gd name="T6" fmla="*/ 4 w 301"/>
                  <a:gd name="T7" fmla="*/ 0 h 308"/>
                  <a:gd name="T8" fmla="*/ 11 w 301"/>
                  <a:gd name="T9" fmla="*/ 6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1"/>
                  <a:gd name="T16" fmla="*/ 0 h 308"/>
                  <a:gd name="T17" fmla="*/ 301 w 301"/>
                  <a:gd name="T18" fmla="*/ 308 h 3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1" h="308">
                    <a:moveTo>
                      <a:pt x="301" y="150"/>
                    </a:moveTo>
                    <a:lnTo>
                      <a:pt x="301" y="308"/>
                    </a:lnTo>
                    <a:lnTo>
                      <a:pt x="0" y="60"/>
                    </a:lnTo>
                    <a:lnTo>
                      <a:pt x="115" y="0"/>
                    </a:lnTo>
                    <a:lnTo>
                      <a:pt x="301" y="15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22" name="Freeform 597"/>
              <p:cNvSpPr>
                <a:spLocks/>
              </p:cNvSpPr>
              <p:nvPr/>
            </p:nvSpPr>
            <p:spPr bwMode="auto">
              <a:xfrm>
                <a:off x="3782" y="2306"/>
                <a:ext cx="116" cy="118"/>
              </a:xfrm>
              <a:custGeom>
                <a:avLst/>
                <a:gdLst>
                  <a:gd name="T0" fmla="*/ 13 w 350"/>
                  <a:gd name="T1" fmla="*/ 8 h 355"/>
                  <a:gd name="T2" fmla="*/ 13 w 350"/>
                  <a:gd name="T3" fmla="*/ 13 h 355"/>
                  <a:gd name="T4" fmla="*/ 0 w 350"/>
                  <a:gd name="T5" fmla="*/ 2 h 355"/>
                  <a:gd name="T6" fmla="*/ 4 w 350"/>
                  <a:gd name="T7" fmla="*/ 0 h 355"/>
                  <a:gd name="T8" fmla="*/ 13 w 350"/>
                  <a:gd name="T9" fmla="*/ 8 h 3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0"/>
                  <a:gd name="T16" fmla="*/ 0 h 355"/>
                  <a:gd name="T17" fmla="*/ 350 w 350"/>
                  <a:gd name="T18" fmla="*/ 355 h 3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0" h="355">
                    <a:moveTo>
                      <a:pt x="350" y="205"/>
                    </a:moveTo>
                    <a:lnTo>
                      <a:pt x="350" y="355"/>
                    </a:lnTo>
                    <a:lnTo>
                      <a:pt x="0" y="60"/>
                    </a:lnTo>
                    <a:lnTo>
                      <a:pt x="104" y="0"/>
                    </a:lnTo>
                    <a:lnTo>
                      <a:pt x="350" y="205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23" name="Freeform 598"/>
              <p:cNvSpPr>
                <a:spLocks/>
              </p:cNvSpPr>
              <p:nvPr/>
            </p:nvSpPr>
            <p:spPr bwMode="auto">
              <a:xfrm>
                <a:off x="3762" y="2316"/>
                <a:ext cx="136" cy="133"/>
              </a:xfrm>
              <a:custGeom>
                <a:avLst/>
                <a:gdLst>
                  <a:gd name="T0" fmla="*/ 15 w 410"/>
                  <a:gd name="T1" fmla="*/ 9 h 398"/>
                  <a:gd name="T2" fmla="*/ 15 w 410"/>
                  <a:gd name="T3" fmla="*/ 15 h 398"/>
                  <a:gd name="T4" fmla="*/ 0 w 410"/>
                  <a:gd name="T5" fmla="*/ 2 h 398"/>
                  <a:gd name="T6" fmla="*/ 4 w 410"/>
                  <a:gd name="T7" fmla="*/ 0 h 398"/>
                  <a:gd name="T8" fmla="*/ 15 w 410"/>
                  <a:gd name="T9" fmla="*/ 9 h 3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398"/>
                  <a:gd name="T17" fmla="*/ 410 w 410"/>
                  <a:gd name="T18" fmla="*/ 398 h 3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398">
                    <a:moveTo>
                      <a:pt x="410" y="248"/>
                    </a:moveTo>
                    <a:lnTo>
                      <a:pt x="410" y="398"/>
                    </a:lnTo>
                    <a:lnTo>
                      <a:pt x="0" y="60"/>
                    </a:lnTo>
                    <a:lnTo>
                      <a:pt x="109" y="0"/>
                    </a:lnTo>
                    <a:lnTo>
                      <a:pt x="410" y="248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24" name="Freeform 599"/>
              <p:cNvSpPr>
                <a:spLocks/>
              </p:cNvSpPr>
              <p:nvPr/>
            </p:nvSpPr>
            <p:spPr bwMode="auto">
              <a:xfrm>
                <a:off x="3746" y="2326"/>
                <a:ext cx="152" cy="149"/>
              </a:xfrm>
              <a:custGeom>
                <a:avLst/>
                <a:gdLst>
                  <a:gd name="T0" fmla="*/ 17 w 457"/>
                  <a:gd name="T1" fmla="*/ 11 h 447"/>
                  <a:gd name="T2" fmla="*/ 17 w 457"/>
                  <a:gd name="T3" fmla="*/ 17 h 447"/>
                  <a:gd name="T4" fmla="*/ 0 w 457"/>
                  <a:gd name="T5" fmla="*/ 2 h 447"/>
                  <a:gd name="T6" fmla="*/ 4 w 457"/>
                  <a:gd name="T7" fmla="*/ 0 h 447"/>
                  <a:gd name="T8" fmla="*/ 17 w 457"/>
                  <a:gd name="T9" fmla="*/ 11 h 4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447"/>
                  <a:gd name="T17" fmla="*/ 457 w 457"/>
                  <a:gd name="T18" fmla="*/ 447 h 4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447">
                    <a:moveTo>
                      <a:pt x="457" y="295"/>
                    </a:moveTo>
                    <a:lnTo>
                      <a:pt x="457" y="447"/>
                    </a:lnTo>
                    <a:lnTo>
                      <a:pt x="0" y="60"/>
                    </a:lnTo>
                    <a:lnTo>
                      <a:pt x="107" y="0"/>
                    </a:lnTo>
                    <a:lnTo>
                      <a:pt x="457" y="295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25" name="Freeform 600"/>
              <p:cNvSpPr>
                <a:spLocks/>
              </p:cNvSpPr>
              <p:nvPr/>
            </p:nvSpPr>
            <p:spPr bwMode="auto">
              <a:xfrm>
                <a:off x="3726" y="2336"/>
                <a:ext cx="172" cy="151"/>
              </a:xfrm>
              <a:custGeom>
                <a:avLst/>
                <a:gdLst>
                  <a:gd name="T0" fmla="*/ 19 w 517"/>
                  <a:gd name="T1" fmla="*/ 13 h 452"/>
                  <a:gd name="T2" fmla="*/ 19 w 517"/>
                  <a:gd name="T3" fmla="*/ 15 h 452"/>
                  <a:gd name="T4" fmla="*/ 17 w 517"/>
                  <a:gd name="T5" fmla="*/ 17 h 452"/>
                  <a:gd name="T6" fmla="*/ 0 w 517"/>
                  <a:gd name="T7" fmla="*/ 2 h 452"/>
                  <a:gd name="T8" fmla="*/ 4 w 517"/>
                  <a:gd name="T9" fmla="*/ 0 h 452"/>
                  <a:gd name="T10" fmla="*/ 19 w 517"/>
                  <a:gd name="T11" fmla="*/ 13 h 4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7"/>
                  <a:gd name="T19" fmla="*/ 0 h 452"/>
                  <a:gd name="T20" fmla="*/ 517 w 517"/>
                  <a:gd name="T21" fmla="*/ 452 h 4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7" h="452">
                    <a:moveTo>
                      <a:pt x="517" y="338"/>
                    </a:moveTo>
                    <a:lnTo>
                      <a:pt x="517" y="417"/>
                    </a:lnTo>
                    <a:lnTo>
                      <a:pt x="464" y="452"/>
                    </a:lnTo>
                    <a:lnTo>
                      <a:pt x="0" y="66"/>
                    </a:lnTo>
                    <a:lnTo>
                      <a:pt x="107" y="0"/>
                    </a:lnTo>
                    <a:lnTo>
                      <a:pt x="517" y="338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26" name="Freeform 601"/>
              <p:cNvSpPr>
                <a:spLocks/>
              </p:cNvSpPr>
              <p:nvPr/>
            </p:nvSpPr>
            <p:spPr bwMode="auto">
              <a:xfrm>
                <a:off x="3712" y="2346"/>
                <a:ext cx="186" cy="151"/>
              </a:xfrm>
              <a:custGeom>
                <a:avLst/>
                <a:gdLst>
                  <a:gd name="T0" fmla="*/ 21 w 560"/>
                  <a:gd name="T1" fmla="*/ 14 h 452"/>
                  <a:gd name="T2" fmla="*/ 17 w 560"/>
                  <a:gd name="T3" fmla="*/ 17 h 452"/>
                  <a:gd name="T4" fmla="*/ 0 w 560"/>
                  <a:gd name="T5" fmla="*/ 3 h 452"/>
                  <a:gd name="T6" fmla="*/ 0 w 560"/>
                  <a:gd name="T7" fmla="*/ 2 h 452"/>
                  <a:gd name="T8" fmla="*/ 4 w 560"/>
                  <a:gd name="T9" fmla="*/ 0 h 452"/>
                  <a:gd name="T10" fmla="*/ 21 w 560"/>
                  <a:gd name="T11" fmla="*/ 14 h 4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0"/>
                  <a:gd name="T19" fmla="*/ 0 h 452"/>
                  <a:gd name="T20" fmla="*/ 560 w 560"/>
                  <a:gd name="T21" fmla="*/ 452 h 4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0" h="452">
                    <a:moveTo>
                      <a:pt x="560" y="387"/>
                    </a:moveTo>
                    <a:lnTo>
                      <a:pt x="458" y="452"/>
                    </a:lnTo>
                    <a:lnTo>
                      <a:pt x="0" y="79"/>
                    </a:lnTo>
                    <a:lnTo>
                      <a:pt x="0" y="60"/>
                    </a:lnTo>
                    <a:lnTo>
                      <a:pt x="103" y="0"/>
                    </a:lnTo>
                    <a:lnTo>
                      <a:pt x="560" y="387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27" name="Freeform 602"/>
              <p:cNvSpPr>
                <a:spLocks/>
              </p:cNvSpPr>
              <p:nvPr/>
            </p:nvSpPr>
            <p:spPr bwMode="auto">
              <a:xfrm>
                <a:off x="3712" y="2358"/>
                <a:ext cx="169" cy="149"/>
              </a:xfrm>
              <a:custGeom>
                <a:avLst/>
                <a:gdLst>
                  <a:gd name="T0" fmla="*/ 2 w 507"/>
                  <a:gd name="T1" fmla="*/ 0 h 446"/>
                  <a:gd name="T2" fmla="*/ 0 w 507"/>
                  <a:gd name="T3" fmla="*/ 1 h 446"/>
                  <a:gd name="T4" fmla="*/ 0 w 507"/>
                  <a:gd name="T5" fmla="*/ 4 h 446"/>
                  <a:gd name="T6" fmla="*/ 15 w 507"/>
                  <a:gd name="T7" fmla="*/ 17 h 446"/>
                  <a:gd name="T8" fmla="*/ 19 w 507"/>
                  <a:gd name="T9" fmla="*/ 14 h 446"/>
                  <a:gd name="T10" fmla="*/ 2 w 507"/>
                  <a:gd name="T11" fmla="*/ 0 h 4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7"/>
                  <a:gd name="T19" fmla="*/ 0 h 446"/>
                  <a:gd name="T20" fmla="*/ 507 w 507"/>
                  <a:gd name="T21" fmla="*/ 446 h 4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7" h="446">
                    <a:moveTo>
                      <a:pt x="43" y="0"/>
                    </a:moveTo>
                    <a:lnTo>
                      <a:pt x="0" y="24"/>
                    </a:lnTo>
                    <a:lnTo>
                      <a:pt x="0" y="115"/>
                    </a:lnTo>
                    <a:lnTo>
                      <a:pt x="404" y="446"/>
                    </a:lnTo>
                    <a:lnTo>
                      <a:pt x="507" y="386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28" name="Freeform 603"/>
              <p:cNvSpPr>
                <a:spLocks/>
              </p:cNvSpPr>
              <p:nvPr/>
            </p:nvSpPr>
            <p:spPr bwMode="auto">
              <a:xfrm>
                <a:off x="3712" y="2372"/>
                <a:ext cx="152" cy="145"/>
              </a:xfrm>
              <a:custGeom>
                <a:avLst/>
                <a:gdLst>
                  <a:gd name="T0" fmla="*/ 0 w 458"/>
                  <a:gd name="T1" fmla="*/ 6 h 433"/>
                  <a:gd name="T2" fmla="*/ 0 w 458"/>
                  <a:gd name="T3" fmla="*/ 0 h 433"/>
                  <a:gd name="T4" fmla="*/ 17 w 458"/>
                  <a:gd name="T5" fmla="*/ 14 h 433"/>
                  <a:gd name="T6" fmla="*/ 13 w 458"/>
                  <a:gd name="T7" fmla="*/ 16 h 433"/>
                  <a:gd name="T8" fmla="*/ 0 w 458"/>
                  <a:gd name="T9" fmla="*/ 6 h 4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8"/>
                  <a:gd name="T16" fmla="*/ 0 h 433"/>
                  <a:gd name="T17" fmla="*/ 458 w 458"/>
                  <a:gd name="T18" fmla="*/ 433 h 4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8" h="433">
                    <a:moveTo>
                      <a:pt x="0" y="150"/>
                    </a:moveTo>
                    <a:lnTo>
                      <a:pt x="0" y="0"/>
                    </a:lnTo>
                    <a:lnTo>
                      <a:pt x="458" y="373"/>
                    </a:lnTo>
                    <a:lnTo>
                      <a:pt x="344" y="43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29" name="Freeform 604"/>
              <p:cNvSpPr>
                <a:spLocks/>
              </p:cNvSpPr>
              <p:nvPr/>
            </p:nvSpPr>
            <p:spPr bwMode="auto">
              <a:xfrm>
                <a:off x="3712" y="2396"/>
                <a:ext cx="134" cy="131"/>
              </a:xfrm>
              <a:custGeom>
                <a:avLst/>
                <a:gdLst>
                  <a:gd name="T0" fmla="*/ 0 w 404"/>
                  <a:gd name="T1" fmla="*/ 6 h 391"/>
                  <a:gd name="T2" fmla="*/ 0 w 404"/>
                  <a:gd name="T3" fmla="*/ 0 h 391"/>
                  <a:gd name="T4" fmla="*/ 15 w 404"/>
                  <a:gd name="T5" fmla="*/ 12 h 391"/>
                  <a:gd name="T6" fmla="*/ 11 w 404"/>
                  <a:gd name="T7" fmla="*/ 15 h 391"/>
                  <a:gd name="T8" fmla="*/ 0 w 404"/>
                  <a:gd name="T9" fmla="*/ 6 h 3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4"/>
                  <a:gd name="T16" fmla="*/ 0 h 391"/>
                  <a:gd name="T17" fmla="*/ 404 w 404"/>
                  <a:gd name="T18" fmla="*/ 391 h 3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4" h="391">
                    <a:moveTo>
                      <a:pt x="0" y="151"/>
                    </a:moveTo>
                    <a:lnTo>
                      <a:pt x="0" y="0"/>
                    </a:lnTo>
                    <a:lnTo>
                      <a:pt x="404" y="331"/>
                    </a:lnTo>
                    <a:lnTo>
                      <a:pt x="295" y="391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30" name="Freeform 605"/>
              <p:cNvSpPr>
                <a:spLocks/>
              </p:cNvSpPr>
              <p:nvPr/>
            </p:nvSpPr>
            <p:spPr bwMode="auto">
              <a:xfrm>
                <a:off x="3712" y="2422"/>
                <a:ext cx="114" cy="115"/>
              </a:xfrm>
              <a:custGeom>
                <a:avLst/>
                <a:gdLst>
                  <a:gd name="T0" fmla="*/ 0 w 344"/>
                  <a:gd name="T1" fmla="*/ 6 h 343"/>
                  <a:gd name="T2" fmla="*/ 0 w 344"/>
                  <a:gd name="T3" fmla="*/ 0 h 343"/>
                  <a:gd name="T4" fmla="*/ 13 w 344"/>
                  <a:gd name="T5" fmla="*/ 11 h 343"/>
                  <a:gd name="T6" fmla="*/ 9 w 344"/>
                  <a:gd name="T7" fmla="*/ 13 h 343"/>
                  <a:gd name="T8" fmla="*/ 0 w 344"/>
                  <a:gd name="T9" fmla="*/ 6 h 3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4"/>
                  <a:gd name="T16" fmla="*/ 0 h 343"/>
                  <a:gd name="T17" fmla="*/ 344 w 344"/>
                  <a:gd name="T18" fmla="*/ 343 h 3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4" h="343">
                    <a:moveTo>
                      <a:pt x="0" y="150"/>
                    </a:moveTo>
                    <a:lnTo>
                      <a:pt x="0" y="0"/>
                    </a:lnTo>
                    <a:lnTo>
                      <a:pt x="344" y="283"/>
                    </a:lnTo>
                    <a:lnTo>
                      <a:pt x="240" y="34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31" name="Freeform 606"/>
              <p:cNvSpPr>
                <a:spLocks/>
              </p:cNvSpPr>
              <p:nvPr/>
            </p:nvSpPr>
            <p:spPr bwMode="auto">
              <a:xfrm>
                <a:off x="3712" y="2447"/>
                <a:ext cx="98" cy="102"/>
              </a:xfrm>
              <a:custGeom>
                <a:avLst/>
                <a:gdLst>
                  <a:gd name="T0" fmla="*/ 0 w 295"/>
                  <a:gd name="T1" fmla="*/ 6 h 306"/>
                  <a:gd name="T2" fmla="*/ 0 w 295"/>
                  <a:gd name="T3" fmla="*/ 0 h 306"/>
                  <a:gd name="T4" fmla="*/ 11 w 295"/>
                  <a:gd name="T5" fmla="*/ 9 h 306"/>
                  <a:gd name="T6" fmla="*/ 7 w 295"/>
                  <a:gd name="T7" fmla="*/ 11 h 306"/>
                  <a:gd name="T8" fmla="*/ 0 w 295"/>
                  <a:gd name="T9" fmla="*/ 6 h 3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5"/>
                  <a:gd name="T16" fmla="*/ 0 h 306"/>
                  <a:gd name="T17" fmla="*/ 295 w 295"/>
                  <a:gd name="T18" fmla="*/ 306 h 3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5" h="306">
                    <a:moveTo>
                      <a:pt x="0" y="156"/>
                    </a:moveTo>
                    <a:lnTo>
                      <a:pt x="0" y="0"/>
                    </a:lnTo>
                    <a:lnTo>
                      <a:pt x="295" y="240"/>
                    </a:lnTo>
                    <a:lnTo>
                      <a:pt x="180" y="30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32" name="Freeform 607"/>
              <p:cNvSpPr>
                <a:spLocks/>
              </p:cNvSpPr>
              <p:nvPr/>
            </p:nvSpPr>
            <p:spPr bwMode="auto">
              <a:xfrm>
                <a:off x="3712" y="2472"/>
                <a:ext cx="80" cy="87"/>
              </a:xfrm>
              <a:custGeom>
                <a:avLst/>
                <a:gdLst>
                  <a:gd name="T0" fmla="*/ 0 w 240"/>
                  <a:gd name="T1" fmla="*/ 6 h 259"/>
                  <a:gd name="T2" fmla="*/ 0 w 240"/>
                  <a:gd name="T3" fmla="*/ 0 h 259"/>
                  <a:gd name="T4" fmla="*/ 9 w 240"/>
                  <a:gd name="T5" fmla="*/ 7 h 259"/>
                  <a:gd name="T6" fmla="*/ 5 w 240"/>
                  <a:gd name="T7" fmla="*/ 10 h 259"/>
                  <a:gd name="T8" fmla="*/ 0 w 240"/>
                  <a:gd name="T9" fmla="*/ 6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0"/>
                  <a:gd name="T16" fmla="*/ 0 h 259"/>
                  <a:gd name="T17" fmla="*/ 240 w 240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0" h="259">
                    <a:moveTo>
                      <a:pt x="0" y="152"/>
                    </a:moveTo>
                    <a:lnTo>
                      <a:pt x="0" y="0"/>
                    </a:lnTo>
                    <a:lnTo>
                      <a:pt x="240" y="193"/>
                    </a:lnTo>
                    <a:lnTo>
                      <a:pt x="133" y="259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33" name="Freeform 608"/>
              <p:cNvSpPr>
                <a:spLocks/>
              </p:cNvSpPr>
              <p:nvPr/>
            </p:nvSpPr>
            <p:spPr bwMode="auto">
              <a:xfrm>
                <a:off x="3712" y="2499"/>
                <a:ext cx="60" cy="70"/>
              </a:xfrm>
              <a:custGeom>
                <a:avLst/>
                <a:gdLst>
                  <a:gd name="T0" fmla="*/ 0 w 180"/>
                  <a:gd name="T1" fmla="*/ 6 h 210"/>
                  <a:gd name="T2" fmla="*/ 0 w 180"/>
                  <a:gd name="T3" fmla="*/ 0 h 210"/>
                  <a:gd name="T4" fmla="*/ 7 w 180"/>
                  <a:gd name="T5" fmla="*/ 6 h 210"/>
                  <a:gd name="T6" fmla="*/ 3 w 180"/>
                  <a:gd name="T7" fmla="*/ 8 h 210"/>
                  <a:gd name="T8" fmla="*/ 0 w 180"/>
                  <a:gd name="T9" fmla="*/ 6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0"/>
                  <a:gd name="T16" fmla="*/ 0 h 210"/>
                  <a:gd name="T17" fmla="*/ 180 w 180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0" h="210">
                    <a:moveTo>
                      <a:pt x="0" y="150"/>
                    </a:moveTo>
                    <a:lnTo>
                      <a:pt x="0" y="0"/>
                    </a:lnTo>
                    <a:lnTo>
                      <a:pt x="180" y="150"/>
                    </a:lnTo>
                    <a:lnTo>
                      <a:pt x="79" y="21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34" name="Freeform 609"/>
              <p:cNvSpPr>
                <a:spLocks/>
              </p:cNvSpPr>
              <p:nvPr/>
            </p:nvSpPr>
            <p:spPr bwMode="auto">
              <a:xfrm>
                <a:off x="3712" y="2523"/>
                <a:ext cx="44" cy="56"/>
              </a:xfrm>
              <a:custGeom>
                <a:avLst/>
                <a:gdLst>
                  <a:gd name="T0" fmla="*/ 0 w 133"/>
                  <a:gd name="T1" fmla="*/ 6 h 167"/>
                  <a:gd name="T2" fmla="*/ 0 w 133"/>
                  <a:gd name="T3" fmla="*/ 0 h 167"/>
                  <a:gd name="T4" fmla="*/ 5 w 133"/>
                  <a:gd name="T5" fmla="*/ 4 h 167"/>
                  <a:gd name="T6" fmla="*/ 1 w 133"/>
                  <a:gd name="T7" fmla="*/ 6 h 167"/>
                  <a:gd name="T8" fmla="*/ 0 w 133"/>
                  <a:gd name="T9" fmla="*/ 6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3"/>
                  <a:gd name="T16" fmla="*/ 0 h 167"/>
                  <a:gd name="T17" fmla="*/ 133 w 133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3" h="167">
                    <a:moveTo>
                      <a:pt x="0" y="150"/>
                    </a:moveTo>
                    <a:lnTo>
                      <a:pt x="0" y="0"/>
                    </a:lnTo>
                    <a:lnTo>
                      <a:pt x="133" y="107"/>
                    </a:lnTo>
                    <a:lnTo>
                      <a:pt x="24" y="167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35" name="Freeform 610"/>
              <p:cNvSpPr>
                <a:spLocks/>
              </p:cNvSpPr>
              <p:nvPr/>
            </p:nvSpPr>
            <p:spPr bwMode="auto">
              <a:xfrm>
                <a:off x="3712" y="2549"/>
                <a:ext cx="26" cy="34"/>
              </a:xfrm>
              <a:custGeom>
                <a:avLst/>
                <a:gdLst>
                  <a:gd name="T0" fmla="*/ 0 w 79"/>
                  <a:gd name="T1" fmla="*/ 0 h 103"/>
                  <a:gd name="T2" fmla="*/ 0 w 79"/>
                  <a:gd name="T3" fmla="*/ 4 h 103"/>
                  <a:gd name="T4" fmla="*/ 3 w 79"/>
                  <a:gd name="T5" fmla="*/ 2 h 103"/>
                  <a:gd name="T6" fmla="*/ 0 w 79"/>
                  <a:gd name="T7" fmla="*/ 0 h 1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9"/>
                  <a:gd name="T13" fmla="*/ 0 h 103"/>
                  <a:gd name="T14" fmla="*/ 79 w 79"/>
                  <a:gd name="T15" fmla="*/ 103 h 1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9" h="103">
                    <a:moveTo>
                      <a:pt x="0" y="0"/>
                    </a:moveTo>
                    <a:lnTo>
                      <a:pt x="0" y="103"/>
                    </a:lnTo>
                    <a:lnTo>
                      <a:pt x="79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36" name="Freeform 611"/>
              <p:cNvSpPr>
                <a:spLocks/>
              </p:cNvSpPr>
              <p:nvPr/>
            </p:nvSpPr>
            <p:spPr bwMode="auto">
              <a:xfrm>
                <a:off x="3712" y="2573"/>
                <a:ext cx="8" cy="10"/>
              </a:xfrm>
              <a:custGeom>
                <a:avLst/>
                <a:gdLst>
                  <a:gd name="T0" fmla="*/ 0 w 24"/>
                  <a:gd name="T1" fmla="*/ 0 h 30"/>
                  <a:gd name="T2" fmla="*/ 0 w 24"/>
                  <a:gd name="T3" fmla="*/ 1 h 30"/>
                  <a:gd name="T4" fmla="*/ 1 w 24"/>
                  <a:gd name="T5" fmla="*/ 1 h 30"/>
                  <a:gd name="T6" fmla="*/ 0 w 24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30"/>
                  <a:gd name="T14" fmla="*/ 24 w 24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30">
                    <a:moveTo>
                      <a:pt x="0" y="0"/>
                    </a:moveTo>
                    <a:lnTo>
                      <a:pt x="0" y="30"/>
                    </a:lnTo>
                    <a:lnTo>
                      <a:pt x="24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37" name="Freeform 612"/>
              <p:cNvSpPr>
                <a:spLocks/>
              </p:cNvSpPr>
              <p:nvPr/>
            </p:nvSpPr>
            <p:spPr bwMode="auto">
              <a:xfrm>
                <a:off x="3710" y="2581"/>
                <a:ext cx="5" cy="6"/>
              </a:xfrm>
              <a:custGeom>
                <a:avLst/>
                <a:gdLst>
                  <a:gd name="T0" fmla="*/ 0 w 17"/>
                  <a:gd name="T1" fmla="*/ 1 h 17"/>
                  <a:gd name="T2" fmla="*/ 0 w 17"/>
                  <a:gd name="T3" fmla="*/ 1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1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0" y="17"/>
                    </a:moveTo>
                    <a:lnTo>
                      <a:pt x="6" y="17"/>
                    </a:lnTo>
                    <a:lnTo>
                      <a:pt x="11" y="11"/>
                    </a:lnTo>
                    <a:lnTo>
                      <a:pt x="17" y="5"/>
                    </a:lnTo>
                    <a:lnTo>
                      <a:pt x="11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38" name="Freeform 613"/>
              <p:cNvSpPr>
                <a:spLocks/>
              </p:cNvSpPr>
              <p:nvPr/>
            </p:nvSpPr>
            <p:spPr bwMode="auto">
              <a:xfrm>
                <a:off x="3695" y="2573"/>
                <a:ext cx="18" cy="14"/>
              </a:xfrm>
              <a:custGeom>
                <a:avLst/>
                <a:gdLst>
                  <a:gd name="T0" fmla="*/ 0 w 54"/>
                  <a:gd name="T1" fmla="*/ 0 h 42"/>
                  <a:gd name="T2" fmla="*/ 0 w 54"/>
                  <a:gd name="T3" fmla="*/ 1 h 42"/>
                  <a:gd name="T4" fmla="*/ 2 w 54"/>
                  <a:gd name="T5" fmla="*/ 2 h 42"/>
                  <a:gd name="T6" fmla="*/ 2 w 54"/>
                  <a:gd name="T7" fmla="*/ 1 h 42"/>
                  <a:gd name="T8" fmla="*/ 0 w 54"/>
                  <a:gd name="T9" fmla="*/ 0 h 42"/>
                  <a:gd name="T10" fmla="*/ 0 w 54"/>
                  <a:gd name="T11" fmla="*/ 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42"/>
                  <a:gd name="T20" fmla="*/ 54 w 54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42">
                    <a:moveTo>
                      <a:pt x="7" y="6"/>
                    </a:moveTo>
                    <a:lnTo>
                      <a:pt x="0" y="17"/>
                    </a:lnTo>
                    <a:lnTo>
                      <a:pt x="43" y="42"/>
                    </a:lnTo>
                    <a:lnTo>
                      <a:pt x="54" y="25"/>
                    </a:lnTo>
                    <a:lnTo>
                      <a:pt x="13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39" name="Freeform 614"/>
              <p:cNvSpPr>
                <a:spLocks/>
              </p:cNvSpPr>
              <p:nvPr/>
            </p:nvSpPr>
            <p:spPr bwMode="auto">
              <a:xfrm>
                <a:off x="3693" y="2573"/>
                <a:ext cx="7" cy="6"/>
              </a:xfrm>
              <a:custGeom>
                <a:avLst/>
                <a:gdLst>
                  <a:gd name="T0" fmla="*/ 1 w 19"/>
                  <a:gd name="T1" fmla="*/ 0 h 17"/>
                  <a:gd name="T2" fmla="*/ 0 w 19"/>
                  <a:gd name="T3" fmla="*/ 0 h 17"/>
                  <a:gd name="T4" fmla="*/ 0 w 19"/>
                  <a:gd name="T5" fmla="*/ 0 h 17"/>
                  <a:gd name="T6" fmla="*/ 0 w 19"/>
                  <a:gd name="T7" fmla="*/ 0 h 17"/>
                  <a:gd name="T8" fmla="*/ 0 w 19"/>
                  <a:gd name="T9" fmla="*/ 1 h 17"/>
                  <a:gd name="T10" fmla="*/ 1 w 1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7"/>
                  <a:gd name="T20" fmla="*/ 19 w 1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7">
                    <a:moveTo>
                      <a:pt x="19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7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40" name="Freeform 615"/>
              <p:cNvSpPr>
                <a:spLocks/>
              </p:cNvSpPr>
              <p:nvPr/>
            </p:nvSpPr>
            <p:spPr bwMode="auto">
              <a:xfrm>
                <a:off x="3710" y="2364"/>
                <a:ext cx="5" cy="6"/>
              </a:xfrm>
              <a:custGeom>
                <a:avLst/>
                <a:gdLst>
                  <a:gd name="T0" fmla="*/ 0 w 17"/>
                  <a:gd name="T1" fmla="*/ 1 h 18"/>
                  <a:gd name="T2" fmla="*/ 0 w 17"/>
                  <a:gd name="T3" fmla="*/ 1 h 18"/>
                  <a:gd name="T4" fmla="*/ 0 w 17"/>
                  <a:gd name="T5" fmla="*/ 0 h 18"/>
                  <a:gd name="T6" fmla="*/ 0 w 17"/>
                  <a:gd name="T7" fmla="*/ 0 h 18"/>
                  <a:gd name="T8" fmla="*/ 0 w 17"/>
                  <a:gd name="T9" fmla="*/ 0 h 18"/>
                  <a:gd name="T10" fmla="*/ 0 w 17"/>
                  <a:gd name="T11" fmla="*/ 1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8"/>
                  <a:gd name="T20" fmla="*/ 17 w 1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8">
                    <a:moveTo>
                      <a:pt x="0" y="18"/>
                    </a:moveTo>
                    <a:lnTo>
                      <a:pt x="6" y="18"/>
                    </a:lnTo>
                    <a:lnTo>
                      <a:pt x="11" y="11"/>
                    </a:lnTo>
                    <a:lnTo>
                      <a:pt x="17" y="5"/>
                    </a:lnTo>
                    <a:lnTo>
                      <a:pt x="1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41" name="Freeform 616"/>
              <p:cNvSpPr>
                <a:spLocks/>
              </p:cNvSpPr>
              <p:nvPr/>
            </p:nvSpPr>
            <p:spPr bwMode="auto">
              <a:xfrm>
                <a:off x="3695" y="2356"/>
                <a:ext cx="18" cy="14"/>
              </a:xfrm>
              <a:custGeom>
                <a:avLst/>
                <a:gdLst>
                  <a:gd name="T0" fmla="*/ 0 w 54"/>
                  <a:gd name="T1" fmla="*/ 0 h 43"/>
                  <a:gd name="T2" fmla="*/ 0 w 54"/>
                  <a:gd name="T3" fmla="*/ 1 h 43"/>
                  <a:gd name="T4" fmla="*/ 2 w 54"/>
                  <a:gd name="T5" fmla="*/ 2 h 43"/>
                  <a:gd name="T6" fmla="*/ 2 w 54"/>
                  <a:gd name="T7" fmla="*/ 1 h 43"/>
                  <a:gd name="T8" fmla="*/ 0 w 54"/>
                  <a:gd name="T9" fmla="*/ 0 h 43"/>
                  <a:gd name="T10" fmla="*/ 0 w 54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43"/>
                  <a:gd name="T20" fmla="*/ 54 w 54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43">
                    <a:moveTo>
                      <a:pt x="7" y="6"/>
                    </a:moveTo>
                    <a:lnTo>
                      <a:pt x="0" y="19"/>
                    </a:lnTo>
                    <a:lnTo>
                      <a:pt x="43" y="43"/>
                    </a:lnTo>
                    <a:lnTo>
                      <a:pt x="54" y="25"/>
                    </a:lnTo>
                    <a:lnTo>
                      <a:pt x="13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42" name="Freeform 617"/>
              <p:cNvSpPr>
                <a:spLocks/>
              </p:cNvSpPr>
              <p:nvPr/>
            </p:nvSpPr>
            <p:spPr bwMode="auto">
              <a:xfrm>
                <a:off x="3693" y="2356"/>
                <a:ext cx="7" cy="6"/>
              </a:xfrm>
              <a:custGeom>
                <a:avLst/>
                <a:gdLst>
                  <a:gd name="T0" fmla="*/ 1 w 19"/>
                  <a:gd name="T1" fmla="*/ 0 h 19"/>
                  <a:gd name="T2" fmla="*/ 0 w 19"/>
                  <a:gd name="T3" fmla="*/ 0 h 19"/>
                  <a:gd name="T4" fmla="*/ 0 w 19"/>
                  <a:gd name="T5" fmla="*/ 0 h 19"/>
                  <a:gd name="T6" fmla="*/ 0 w 19"/>
                  <a:gd name="T7" fmla="*/ 0 h 19"/>
                  <a:gd name="T8" fmla="*/ 0 w 19"/>
                  <a:gd name="T9" fmla="*/ 1 h 19"/>
                  <a:gd name="T10" fmla="*/ 1 w 19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19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43" name="Freeform 618"/>
              <p:cNvSpPr>
                <a:spLocks/>
              </p:cNvSpPr>
              <p:nvPr/>
            </p:nvSpPr>
            <p:spPr bwMode="auto">
              <a:xfrm>
                <a:off x="3693" y="2575"/>
                <a:ext cx="9" cy="4"/>
              </a:xfrm>
              <a:custGeom>
                <a:avLst/>
                <a:gdLst>
                  <a:gd name="T0" fmla="*/ 0 w 25"/>
                  <a:gd name="T1" fmla="*/ 0 h 11"/>
                  <a:gd name="T2" fmla="*/ 0 w 25"/>
                  <a:gd name="T3" fmla="*/ 0 h 11"/>
                  <a:gd name="T4" fmla="*/ 1 w 25"/>
                  <a:gd name="T5" fmla="*/ 0 h 11"/>
                  <a:gd name="T6" fmla="*/ 1 w 25"/>
                  <a:gd name="T7" fmla="*/ 0 h 11"/>
                  <a:gd name="T8" fmla="*/ 1 w 25"/>
                  <a:gd name="T9" fmla="*/ 0 h 11"/>
                  <a:gd name="T10" fmla="*/ 0 w 2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1"/>
                  <a:gd name="T20" fmla="*/ 25 w 2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1">
                    <a:moveTo>
                      <a:pt x="0" y="0"/>
                    </a:moveTo>
                    <a:lnTo>
                      <a:pt x="0" y="11"/>
                    </a:lnTo>
                    <a:lnTo>
                      <a:pt x="13" y="11"/>
                    </a:lnTo>
                    <a:lnTo>
                      <a:pt x="19" y="11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44" name="Freeform 619"/>
              <p:cNvSpPr>
                <a:spLocks/>
              </p:cNvSpPr>
              <p:nvPr/>
            </p:nvSpPr>
            <p:spPr bwMode="auto">
              <a:xfrm>
                <a:off x="3693" y="2354"/>
                <a:ext cx="9" cy="221"/>
              </a:xfrm>
              <a:custGeom>
                <a:avLst/>
                <a:gdLst>
                  <a:gd name="T0" fmla="*/ 0 w 25"/>
                  <a:gd name="T1" fmla="*/ 0 h 662"/>
                  <a:gd name="T2" fmla="*/ 0 w 25"/>
                  <a:gd name="T3" fmla="*/ 0 h 662"/>
                  <a:gd name="T4" fmla="*/ 0 w 25"/>
                  <a:gd name="T5" fmla="*/ 25 h 662"/>
                  <a:gd name="T6" fmla="*/ 1 w 25"/>
                  <a:gd name="T7" fmla="*/ 25 h 662"/>
                  <a:gd name="T8" fmla="*/ 1 w 25"/>
                  <a:gd name="T9" fmla="*/ 0 h 662"/>
                  <a:gd name="T10" fmla="*/ 1 w 25"/>
                  <a:gd name="T11" fmla="*/ 1 h 662"/>
                  <a:gd name="T12" fmla="*/ 1 w 25"/>
                  <a:gd name="T13" fmla="*/ 0 h 662"/>
                  <a:gd name="T14" fmla="*/ 1 w 25"/>
                  <a:gd name="T15" fmla="*/ 0 h 662"/>
                  <a:gd name="T16" fmla="*/ 1 w 25"/>
                  <a:gd name="T17" fmla="*/ 0 h 662"/>
                  <a:gd name="T18" fmla="*/ 0 w 25"/>
                  <a:gd name="T19" fmla="*/ 0 h 662"/>
                  <a:gd name="T20" fmla="*/ 0 w 25"/>
                  <a:gd name="T21" fmla="*/ 0 h 662"/>
                  <a:gd name="T22" fmla="*/ 0 w 25"/>
                  <a:gd name="T23" fmla="*/ 0 h 6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662"/>
                  <a:gd name="T38" fmla="*/ 25 w 25"/>
                  <a:gd name="T39" fmla="*/ 662 h 66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662">
                    <a:moveTo>
                      <a:pt x="6" y="5"/>
                    </a:moveTo>
                    <a:lnTo>
                      <a:pt x="0" y="11"/>
                    </a:lnTo>
                    <a:lnTo>
                      <a:pt x="0" y="662"/>
                    </a:lnTo>
                    <a:lnTo>
                      <a:pt x="25" y="662"/>
                    </a:lnTo>
                    <a:lnTo>
                      <a:pt x="25" y="11"/>
                    </a:lnTo>
                    <a:lnTo>
                      <a:pt x="19" y="24"/>
                    </a:lnTo>
                    <a:lnTo>
                      <a:pt x="25" y="11"/>
                    </a:lnTo>
                    <a:lnTo>
                      <a:pt x="19" y="5"/>
                    </a:lnTo>
                    <a:lnTo>
                      <a:pt x="13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45" name="Freeform 620"/>
              <p:cNvSpPr>
                <a:spLocks/>
              </p:cNvSpPr>
              <p:nvPr/>
            </p:nvSpPr>
            <p:spPr bwMode="auto">
              <a:xfrm>
                <a:off x="3695" y="2256"/>
                <a:ext cx="179" cy="106"/>
              </a:xfrm>
              <a:custGeom>
                <a:avLst/>
                <a:gdLst>
                  <a:gd name="T0" fmla="*/ 20 w 537"/>
                  <a:gd name="T1" fmla="*/ 0 h 319"/>
                  <a:gd name="T2" fmla="*/ 19 w 537"/>
                  <a:gd name="T3" fmla="*/ 0 h 319"/>
                  <a:gd name="T4" fmla="*/ 0 w 537"/>
                  <a:gd name="T5" fmla="*/ 11 h 319"/>
                  <a:gd name="T6" fmla="*/ 0 w 537"/>
                  <a:gd name="T7" fmla="*/ 12 h 319"/>
                  <a:gd name="T8" fmla="*/ 20 w 537"/>
                  <a:gd name="T9" fmla="*/ 1 h 319"/>
                  <a:gd name="T10" fmla="*/ 20 w 537"/>
                  <a:gd name="T11" fmla="*/ 0 h 3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7"/>
                  <a:gd name="T19" fmla="*/ 0 h 319"/>
                  <a:gd name="T20" fmla="*/ 537 w 537"/>
                  <a:gd name="T21" fmla="*/ 319 h 3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7" h="319">
                    <a:moveTo>
                      <a:pt x="532" y="6"/>
                    </a:moveTo>
                    <a:lnTo>
                      <a:pt x="526" y="0"/>
                    </a:lnTo>
                    <a:lnTo>
                      <a:pt x="0" y="300"/>
                    </a:lnTo>
                    <a:lnTo>
                      <a:pt x="13" y="319"/>
                    </a:lnTo>
                    <a:lnTo>
                      <a:pt x="537" y="17"/>
                    </a:lnTo>
                    <a:lnTo>
                      <a:pt x="53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46" name="Freeform 621"/>
              <p:cNvSpPr>
                <a:spLocks/>
              </p:cNvSpPr>
              <p:nvPr/>
            </p:nvSpPr>
            <p:spPr bwMode="auto">
              <a:xfrm>
                <a:off x="3871" y="2256"/>
                <a:ext cx="5" cy="6"/>
              </a:xfrm>
              <a:custGeom>
                <a:avLst/>
                <a:gdLst>
                  <a:gd name="T0" fmla="*/ 0 w 17"/>
                  <a:gd name="T1" fmla="*/ 1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1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11" y="17"/>
                    </a:moveTo>
                    <a:lnTo>
                      <a:pt x="17" y="11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47" name="Freeform 622"/>
              <p:cNvSpPr>
                <a:spLocks/>
              </p:cNvSpPr>
              <p:nvPr/>
            </p:nvSpPr>
            <p:spPr bwMode="auto">
              <a:xfrm>
                <a:off x="3708" y="2362"/>
                <a:ext cx="7" cy="4"/>
              </a:xfrm>
              <a:custGeom>
                <a:avLst/>
                <a:gdLst>
                  <a:gd name="T0" fmla="*/ 1 w 23"/>
                  <a:gd name="T1" fmla="*/ 0 h 11"/>
                  <a:gd name="T2" fmla="*/ 1 w 23"/>
                  <a:gd name="T3" fmla="*/ 0 h 11"/>
                  <a:gd name="T4" fmla="*/ 0 w 23"/>
                  <a:gd name="T5" fmla="*/ 0 h 11"/>
                  <a:gd name="T6" fmla="*/ 0 w 23"/>
                  <a:gd name="T7" fmla="*/ 0 h 11"/>
                  <a:gd name="T8" fmla="*/ 0 w 23"/>
                  <a:gd name="T9" fmla="*/ 0 h 11"/>
                  <a:gd name="T10" fmla="*/ 1 w 23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1"/>
                  <a:gd name="T20" fmla="*/ 23 w 23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1">
                    <a:moveTo>
                      <a:pt x="23" y="11"/>
                    </a:moveTo>
                    <a:lnTo>
                      <a:pt x="17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23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148" name="Freeform 623"/>
              <p:cNvSpPr>
                <a:spLocks/>
              </p:cNvSpPr>
              <p:nvPr/>
            </p:nvSpPr>
            <p:spPr bwMode="auto">
              <a:xfrm>
                <a:off x="3708" y="2366"/>
                <a:ext cx="7" cy="223"/>
              </a:xfrm>
              <a:custGeom>
                <a:avLst/>
                <a:gdLst>
                  <a:gd name="T0" fmla="*/ 0 w 23"/>
                  <a:gd name="T1" fmla="*/ 24 h 668"/>
                  <a:gd name="T2" fmla="*/ 1 w 23"/>
                  <a:gd name="T3" fmla="*/ 24 h 668"/>
                  <a:gd name="T4" fmla="*/ 1 w 23"/>
                  <a:gd name="T5" fmla="*/ 0 h 668"/>
                  <a:gd name="T6" fmla="*/ 0 w 23"/>
                  <a:gd name="T7" fmla="*/ 0 h 668"/>
                  <a:gd name="T8" fmla="*/ 0 w 23"/>
                  <a:gd name="T9" fmla="*/ 24 h 668"/>
                  <a:gd name="T10" fmla="*/ 1 w 23"/>
                  <a:gd name="T11" fmla="*/ 25 h 668"/>
                  <a:gd name="T12" fmla="*/ 0 w 23"/>
                  <a:gd name="T13" fmla="*/ 24 h 668"/>
                  <a:gd name="T14" fmla="*/ 0 w 23"/>
                  <a:gd name="T15" fmla="*/ 25 h 668"/>
                  <a:gd name="T16" fmla="*/ 0 w 23"/>
                  <a:gd name="T17" fmla="*/ 25 h 668"/>
                  <a:gd name="T18" fmla="*/ 1 w 23"/>
                  <a:gd name="T19" fmla="*/ 25 h 668"/>
                  <a:gd name="T20" fmla="*/ 1 w 23"/>
                  <a:gd name="T21" fmla="*/ 24 h 668"/>
                  <a:gd name="T22" fmla="*/ 0 w 23"/>
                  <a:gd name="T23" fmla="*/ 24 h 6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"/>
                  <a:gd name="T37" fmla="*/ 0 h 668"/>
                  <a:gd name="T38" fmla="*/ 23 w 23"/>
                  <a:gd name="T39" fmla="*/ 668 h 6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" h="668">
                    <a:moveTo>
                      <a:pt x="6" y="646"/>
                    </a:moveTo>
                    <a:lnTo>
                      <a:pt x="23" y="657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657"/>
                    </a:lnTo>
                    <a:lnTo>
                      <a:pt x="17" y="663"/>
                    </a:lnTo>
                    <a:lnTo>
                      <a:pt x="0" y="657"/>
                    </a:lnTo>
                    <a:lnTo>
                      <a:pt x="0" y="663"/>
                    </a:lnTo>
                    <a:lnTo>
                      <a:pt x="12" y="668"/>
                    </a:lnTo>
                    <a:lnTo>
                      <a:pt x="17" y="663"/>
                    </a:lnTo>
                    <a:lnTo>
                      <a:pt x="23" y="657"/>
                    </a:lnTo>
                    <a:lnTo>
                      <a:pt x="6" y="6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</p:grpSp>
        <p:grpSp>
          <p:nvGrpSpPr>
            <p:cNvPr id="27659" name="Group 825"/>
            <p:cNvGrpSpPr>
              <a:grpSpLocks/>
            </p:cNvGrpSpPr>
            <p:nvPr/>
          </p:nvGrpSpPr>
          <p:grpSpPr bwMode="auto">
            <a:xfrm>
              <a:off x="2779" y="1652"/>
              <a:ext cx="1475" cy="1393"/>
              <a:chOff x="2779" y="1652"/>
              <a:chExt cx="1475" cy="1393"/>
            </a:xfrm>
          </p:grpSpPr>
          <p:sp>
            <p:nvSpPr>
              <p:cNvPr id="27749" name="Freeform 625"/>
              <p:cNvSpPr>
                <a:spLocks/>
              </p:cNvSpPr>
              <p:nvPr/>
            </p:nvSpPr>
            <p:spPr bwMode="auto">
              <a:xfrm>
                <a:off x="3710" y="2472"/>
                <a:ext cx="191" cy="115"/>
              </a:xfrm>
              <a:custGeom>
                <a:avLst/>
                <a:gdLst>
                  <a:gd name="T0" fmla="*/ 21 w 573"/>
                  <a:gd name="T1" fmla="*/ 0 h 344"/>
                  <a:gd name="T2" fmla="*/ 21 w 573"/>
                  <a:gd name="T3" fmla="*/ 0 h 344"/>
                  <a:gd name="T4" fmla="*/ 0 w 573"/>
                  <a:gd name="T5" fmla="*/ 12 h 344"/>
                  <a:gd name="T6" fmla="*/ 0 w 573"/>
                  <a:gd name="T7" fmla="*/ 13 h 344"/>
                  <a:gd name="T8" fmla="*/ 21 w 573"/>
                  <a:gd name="T9" fmla="*/ 1 h 344"/>
                  <a:gd name="T10" fmla="*/ 21 w 573"/>
                  <a:gd name="T11" fmla="*/ 0 h 3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3"/>
                  <a:gd name="T19" fmla="*/ 0 h 344"/>
                  <a:gd name="T20" fmla="*/ 573 w 573"/>
                  <a:gd name="T21" fmla="*/ 344 h 3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3" h="344">
                    <a:moveTo>
                      <a:pt x="566" y="8"/>
                    </a:moveTo>
                    <a:lnTo>
                      <a:pt x="560" y="0"/>
                    </a:lnTo>
                    <a:lnTo>
                      <a:pt x="0" y="327"/>
                    </a:lnTo>
                    <a:lnTo>
                      <a:pt x="11" y="344"/>
                    </a:lnTo>
                    <a:lnTo>
                      <a:pt x="573" y="19"/>
                    </a:lnTo>
                    <a:lnTo>
                      <a:pt x="566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50" name="Freeform 626"/>
              <p:cNvSpPr>
                <a:spLocks/>
              </p:cNvSpPr>
              <p:nvPr/>
            </p:nvSpPr>
            <p:spPr bwMode="auto">
              <a:xfrm>
                <a:off x="3896" y="2472"/>
                <a:ext cx="7" cy="7"/>
              </a:xfrm>
              <a:custGeom>
                <a:avLst/>
                <a:gdLst>
                  <a:gd name="T0" fmla="*/ 1 w 19"/>
                  <a:gd name="T1" fmla="*/ 1 h 19"/>
                  <a:gd name="T2" fmla="*/ 1 w 19"/>
                  <a:gd name="T3" fmla="*/ 1 h 19"/>
                  <a:gd name="T4" fmla="*/ 1 w 19"/>
                  <a:gd name="T5" fmla="*/ 0 h 19"/>
                  <a:gd name="T6" fmla="*/ 1 w 19"/>
                  <a:gd name="T7" fmla="*/ 0 h 19"/>
                  <a:gd name="T8" fmla="*/ 0 w 19"/>
                  <a:gd name="T9" fmla="*/ 0 h 19"/>
                  <a:gd name="T10" fmla="*/ 1 w 19"/>
                  <a:gd name="T11" fmla="*/ 1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13" y="19"/>
                    </a:moveTo>
                    <a:lnTo>
                      <a:pt x="19" y="13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51" name="Freeform 627"/>
              <p:cNvSpPr>
                <a:spLocks/>
              </p:cNvSpPr>
              <p:nvPr/>
            </p:nvSpPr>
            <p:spPr bwMode="auto">
              <a:xfrm>
                <a:off x="3895" y="2477"/>
                <a:ext cx="8" cy="4"/>
              </a:xfrm>
              <a:custGeom>
                <a:avLst/>
                <a:gdLst>
                  <a:gd name="T0" fmla="*/ 0 w 24"/>
                  <a:gd name="T1" fmla="*/ 0 h 12"/>
                  <a:gd name="T2" fmla="*/ 0 w 24"/>
                  <a:gd name="T3" fmla="*/ 0 h 12"/>
                  <a:gd name="T4" fmla="*/ 0 w 24"/>
                  <a:gd name="T5" fmla="*/ 0 h 12"/>
                  <a:gd name="T6" fmla="*/ 1 w 24"/>
                  <a:gd name="T7" fmla="*/ 0 h 12"/>
                  <a:gd name="T8" fmla="*/ 1 w 24"/>
                  <a:gd name="T9" fmla="*/ 0 h 12"/>
                  <a:gd name="T10" fmla="*/ 0 w 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2"/>
                  <a:gd name="T20" fmla="*/ 24 w 2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2">
                    <a:moveTo>
                      <a:pt x="0" y="0"/>
                    </a:moveTo>
                    <a:lnTo>
                      <a:pt x="0" y="6"/>
                    </a:lnTo>
                    <a:lnTo>
                      <a:pt x="11" y="12"/>
                    </a:lnTo>
                    <a:lnTo>
                      <a:pt x="18" y="6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52" name="Freeform 628"/>
              <p:cNvSpPr>
                <a:spLocks/>
              </p:cNvSpPr>
              <p:nvPr/>
            </p:nvSpPr>
            <p:spPr bwMode="auto">
              <a:xfrm>
                <a:off x="3895" y="2256"/>
                <a:ext cx="8" cy="221"/>
              </a:xfrm>
              <a:custGeom>
                <a:avLst/>
                <a:gdLst>
                  <a:gd name="T0" fmla="*/ 1 w 24"/>
                  <a:gd name="T1" fmla="*/ 1 h 662"/>
                  <a:gd name="T2" fmla="*/ 0 w 24"/>
                  <a:gd name="T3" fmla="*/ 0 h 662"/>
                  <a:gd name="T4" fmla="*/ 0 w 24"/>
                  <a:gd name="T5" fmla="*/ 25 h 662"/>
                  <a:gd name="T6" fmla="*/ 1 w 24"/>
                  <a:gd name="T7" fmla="*/ 25 h 662"/>
                  <a:gd name="T8" fmla="*/ 1 w 24"/>
                  <a:gd name="T9" fmla="*/ 0 h 662"/>
                  <a:gd name="T10" fmla="*/ 0 w 24"/>
                  <a:gd name="T11" fmla="*/ 0 h 662"/>
                  <a:gd name="T12" fmla="*/ 1 w 24"/>
                  <a:gd name="T13" fmla="*/ 0 h 662"/>
                  <a:gd name="T14" fmla="*/ 1 w 24"/>
                  <a:gd name="T15" fmla="*/ 0 h 662"/>
                  <a:gd name="T16" fmla="*/ 0 w 24"/>
                  <a:gd name="T17" fmla="*/ 0 h 662"/>
                  <a:gd name="T18" fmla="*/ 0 w 24"/>
                  <a:gd name="T19" fmla="*/ 0 h 662"/>
                  <a:gd name="T20" fmla="*/ 0 w 24"/>
                  <a:gd name="T21" fmla="*/ 0 h 662"/>
                  <a:gd name="T22" fmla="*/ 1 w 24"/>
                  <a:gd name="T23" fmla="*/ 1 h 6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62"/>
                  <a:gd name="T38" fmla="*/ 24 w 24"/>
                  <a:gd name="T39" fmla="*/ 662 h 66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62">
                    <a:moveTo>
                      <a:pt x="18" y="17"/>
                    </a:moveTo>
                    <a:lnTo>
                      <a:pt x="0" y="11"/>
                    </a:lnTo>
                    <a:lnTo>
                      <a:pt x="0" y="662"/>
                    </a:lnTo>
                    <a:lnTo>
                      <a:pt x="24" y="662"/>
                    </a:lnTo>
                    <a:lnTo>
                      <a:pt x="24" y="11"/>
                    </a:lnTo>
                    <a:lnTo>
                      <a:pt x="5" y="0"/>
                    </a:lnTo>
                    <a:lnTo>
                      <a:pt x="24" y="11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53" name="Freeform 629"/>
              <p:cNvSpPr>
                <a:spLocks/>
              </p:cNvSpPr>
              <p:nvPr/>
            </p:nvSpPr>
            <p:spPr bwMode="auto">
              <a:xfrm>
                <a:off x="3710" y="2256"/>
                <a:ext cx="191" cy="114"/>
              </a:xfrm>
              <a:custGeom>
                <a:avLst/>
                <a:gdLst>
                  <a:gd name="T0" fmla="*/ 0 w 573"/>
                  <a:gd name="T1" fmla="*/ 12 h 343"/>
                  <a:gd name="T2" fmla="*/ 0 w 573"/>
                  <a:gd name="T3" fmla="*/ 13 h 343"/>
                  <a:gd name="T4" fmla="*/ 21 w 573"/>
                  <a:gd name="T5" fmla="*/ 1 h 343"/>
                  <a:gd name="T6" fmla="*/ 21 w 573"/>
                  <a:gd name="T7" fmla="*/ 0 h 343"/>
                  <a:gd name="T8" fmla="*/ 0 w 573"/>
                  <a:gd name="T9" fmla="*/ 12 h 343"/>
                  <a:gd name="T10" fmla="*/ 0 w 573"/>
                  <a:gd name="T11" fmla="*/ 12 h 3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3"/>
                  <a:gd name="T19" fmla="*/ 0 h 343"/>
                  <a:gd name="T20" fmla="*/ 573 w 573"/>
                  <a:gd name="T21" fmla="*/ 343 h 3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3" h="343">
                    <a:moveTo>
                      <a:pt x="6" y="330"/>
                    </a:moveTo>
                    <a:lnTo>
                      <a:pt x="11" y="343"/>
                    </a:lnTo>
                    <a:lnTo>
                      <a:pt x="573" y="17"/>
                    </a:lnTo>
                    <a:lnTo>
                      <a:pt x="560" y="0"/>
                    </a:lnTo>
                    <a:lnTo>
                      <a:pt x="0" y="325"/>
                    </a:lnTo>
                    <a:lnTo>
                      <a:pt x="6" y="3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54" name="Freeform 630"/>
              <p:cNvSpPr>
                <a:spLocks/>
              </p:cNvSpPr>
              <p:nvPr/>
            </p:nvSpPr>
            <p:spPr bwMode="auto">
              <a:xfrm>
                <a:off x="3708" y="2364"/>
                <a:ext cx="5" cy="6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0 h 18"/>
                  <a:gd name="T4" fmla="*/ 0 w 17"/>
                  <a:gd name="T5" fmla="*/ 0 h 18"/>
                  <a:gd name="T6" fmla="*/ 0 w 17"/>
                  <a:gd name="T7" fmla="*/ 1 h 18"/>
                  <a:gd name="T8" fmla="*/ 0 w 17"/>
                  <a:gd name="T9" fmla="*/ 1 h 18"/>
                  <a:gd name="T10" fmla="*/ 0 w 17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8"/>
                  <a:gd name="T20" fmla="*/ 17 w 1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8">
                    <a:moveTo>
                      <a:pt x="6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6" y="18"/>
                    </a:lnTo>
                    <a:lnTo>
                      <a:pt x="17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55" name="Freeform 631"/>
              <p:cNvSpPr>
                <a:spLocks/>
              </p:cNvSpPr>
              <p:nvPr/>
            </p:nvSpPr>
            <p:spPr bwMode="auto">
              <a:xfrm>
                <a:off x="3708" y="2583"/>
                <a:ext cx="7" cy="4"/>
              </a:xfrm>
              <a:custGeom>
                <a:avLst/>
                <a:gdLst>
                  <a:gd name="T0" fmla="*/ 0 w 23"/>
                  <a:gd name="T1" fmla="*/ 0 h 12"/>
                  <a:gd name="T2" fmla="*/ 0 w 23"/>
                  <a:gd name="T3" fmla="*/ 0 h 12"/>
                  <a:gd name="T4" fmla="*/ 0 w 23"/>
                  <a:gd name="T5" fmla="*/ 0 h 12"/>
                  <a:gd name="T6" fmla="*/ 1 w 23"/>
                  <a:gd name="T7" fmla="*/ 0 h 12"/>
                  <a:gd name="T8" fmla="*/ 1 w 23"/>
                  <a:gd name="T9" fmla="*/ 0 h 12"/>
                  <a:gd name="T10" fmla="*/ 0 w 23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2"/>
                  <a:gd name="T20" fmla="*/ 23 w 23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2">
                    <a:moveTo>
                      <a:pt x="0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17" y="12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56" name="Freeform 632"/>
              <p:cNvSpPr>
                <a:spLocks/>
              </p:cNvSpPr>
              <p:nvPr/>
            </p:nvSpPr>
            <p:spPr bwMode="auto">
              <a:xfrm>
                <a:off x="3708" y="2366"/>
                <a:ext cx="7" cy="217"/>
              </a:xfrm>
              <a:custGeom>
                <a:avLst/>
                <a:gdLst>
                  <a:gd name="T0" fmla="*/ 0 w 23"/>
                  <a:gd name="T1" fmla="*/ 0 h 651"/>
                  <a:gd name="T2" fmla="*/ 0 w 23"/>
                  <a:gd name="T3" fmla="*/ 0 h 651"/>
                  <a:gd name="T4" fmla="*/ 0 w 23"/>
                  <a:gd name="T5" fmla="*/ 24 h 651"/>
                  <a:gd name="T6" fmla="*/ 1 w 23"/>
                  <a:gd name="T7" fmla="*/ 24 h 651"/>
                  <a:gd name="T8" fmla="*/ 1 w 23"/>
                  <a:gd name="T9" fmla="*/ 0 h 651"/>
                  <a:gd name="T10" fmla="*/ 0 w 23"/>
                  <a:gd name="T11" fmla="*/ 0 h 6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651"/>
                  <a:gd name="T20" fmla="*/ 23 w 23"/>
                  <a:gd name="T21" fmla="*/ 651 h 6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651">
                    <a:moveTo>
                      <a:pt x="12" y="0"/>
                    </a:moveTo>
                    <a:lnTo>
                      <a:pt x="0" y="0"/>
                    </a:lnTo>
                    <a:lnTo>
                      <a:pt x="0" y="651"/>
                    </a:lnTo>
                    <a:lnTo>
                      <a:pt x="23" y="651"/>
                    </a:lnTo>
                    <a:lnTo>
                      <a:pt x="23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57" name="Freeform 633"/>
              <p:cNvSpPr>
                <a:spLocks/>
              </p:cNvSpPr>
              <p:nvPr/>
            </p:nvSpPr>
            <p:spPr bwMode="auto">
              <a:xfrm>
                <a:off x="3708" y="2362"/>
                <a:ext cx="7" cy="4"/>
              </a:xfrm>
              <a:custGeom>
                <a:avLst/>
                <a:gdLst>
                  <a:gd name="T0" fmla="*/ 1 w 23"/>
                  <a:gd name="T1" fmla="*/ 0 h 11"/>
                  <a:gd name="T2" fmla="*/ 1 w 23"/>
                  <a:gd name="T3" fmla="*/ 0 h 11"/>
                  <a:gd name="T4" fmla="*/ 0 w 23"/>
                  <a:gd name="T5" fmla="*/ 0 h 11"/>
                  <a:gd name="T6" fmla="*/ 0 w 23"/>
                  <a:gd name="T7" fmla="*/ 0 h 11"/>
                  <a:gd name="T8" fmla="*/ 0 w 23"/>
                  <a:gd name="T9" fmla="*/ 0 h 11"/>
                  <a:gd name="T10" fmla="*/ 1 w 23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1"/>
                  <a:gd name="T20" fmla="*/ 23 w 23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1">
                    <a:moveTo>
                      <a:pt x="23" y="11"/>
                    </a:moveTo>
                    <a:lnTo>
                      <a:pt x="17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23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58" name="Freeform 634"/>
              <p:cNvSpPr>
                <a:spLocks/>
              </p:cNvSpPr>
              <p:nvPr/>
            </p:nvSpPr>
            <p:spPr bwMode="auto">
              <a:xfrm>
                <a:off x="3678" y="2882"/>
                <a:ext cx="24" cy="16"/>
              </a:xfrm>
              <a:custGeom>
                <a:avLst/>
                <a:gdLst>
                  <a:gd name="T0" fmla="*/ 0 w 72"/>
                  <a:gd name="T1" fmla="*/ 0 h 49"/>
                  <a:gd name="T2" fmla="*/ 0 w 72"/>
                  <a:gd name="T3" fmla="*/ 1 h 49"/>
                  <a:gd name="T4" fmla="*/ 1 w 72"/>
                  <a:gd name="T5" fmla="*/ 2 h 49"/>
                  <a:gd name="T6" fmla="*/ 2 w 72"/>
                  <a:gd name="T7" fmla="*/ 2 h 49"/>
                  <a:gd name="T8" fmla="*/ 3 w 72"/>
                  <a:gd name="T9" fmla="*/ 1 h 49"/>
                  <a:gd name="T10" fmla="*/ 0 w 72"/>
                  <a:gd name="T11" fmla="*/ 0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9"/>
                  <a:gd name="T20" fmla="*/ 72 w 72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9">
                    <a:moveTo>
                      <a:pt x="0" y="0"/>
                    </a:moveTo>
                    <a:lnTo>
                      <a:pt x="6" y="30"/>
                    </a:lnTo>
                    <a:lnTo>
                      <a:pt x="23" y="49"/>
                    </a:lnTo>
                    <a:lnTo>
                      <a:pt x="53" y="42"/>
                    </a:lnTo>
                    <a:lnTo>
                      <a:pt x="7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59" name="Freeform 635"/>
              <p:cNvSpPr>
                <a:spLocks/>
              </p:cNvSpPr>
              <p:nvPr/>
            </p:nvSpPr>
            <p:spPr bwMode="auto">
              <a:xfrm>
                <a:off x="3678" y="2858"/>
                <a:ext cx="27" cy="30"/>
              </a:xfrm>
              <a:custGeom>
                <a:avLst/>
                <a:gdLst>
                  <a:gd name="T0" fmla="*/ 0 w 83"/>
                  <a:gd name="T1" fmla="*/ 0 h 90"/>
                  <a:gd name="T2" fmla="*/ 3 w 83"/>
                  <a:gd name="T3" fmla="*/ 1 h 90"/>
                  <a:gd name="T4" fmla="*/ 2 w 83"/>
                  <a:gd name="T5" fmla="*/ 3 h 90"/>
                  <a:gd name="T6" fmla="*/ 0 w 83"/>
                  <a:gd name="T7" fmla="*/ 3 h 90"/>
                  <a:gd name="T8" fmla="*/ 0 w 83"/>
                  <a:gd name="T9" fmla="*/ 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90"/>
                  <a:gd name="T17" fmla="*/ 83 w 83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90">
                    <a:moveTo>
                      <a:pt x="11" y="0"/>
                    </a:moveTo>
                    <a:lnTo>
                      <a:pt x="83" y="19"/>
                    </a:lnTo>
                    <a:lnTo>
                      <a:pt x="72" y="90"/>
                    </a:lnTo>
                    <a:lnTo>
                      <a:pt x="0" y="7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60" name="Freeform 636"/>
              <p:cNvSpPr>
                <a:spLocks/>
              </p:cNvSpPr>
              <p:nvPr/>
            </p:nvSpPr>
            <p:spPr bwMode="auto">
              <a:xfrm>
                <a:off x="3681" y="2850"/>
                <a:ext cx="24" cy="14"/>
              </a:xfrm>
              <a:custGeom>
                <a:avLst/>
                <a:gdLst>
                  <a:gd name="T0" fmla="*/ 3 w 72"/>
                  <a:gd name="T1" fmla="*/ 2 h 42"/>
                  <a:gd name="T2" fmla="*/ 3 w 72"/>
                  <a:gd name="T3" fmla="*/ 0 h 42"/>
                  <a:gd name="T4" fmla="*/ 2 w 72"/>
                  <a:gd name="T5" fmla="*/ 0 h 42"/>
                  <a:gd name="T6" fmla="*/ 1 w 72"/>
                  <a:gd name="T7" fmla="*/ 0 h 42"/>
                  <a:gd name="T8" fmla="*/ 0 w 72"/>
                  <a:gd name="T9" fmla="*/ 1 h 42"/>
                  <a:gd name="T10" fmla="*/ 3 w 72"/>
                  <a:gd name="T11" fmla="*/ 2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2"/>
                  <a:gd name="T20" fmla="*/ 72 w 72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2">
                    <a:moveTo>
                      <a:pt x="72" y="42"/>
                    </a:moveTo>
                    <a:lnTo>
                      <a:pt x="72" y="12"/>
                    </a:lnTo>
                    <a:lnTo>
                      <a:pt x="49" y="0"/>
                    </a:lnTo>
                    <a:lnTo>
                      <a:pt x="19" y="0"/>
                    </a:lnTo>
                    <a:lnTo>
                      <a:pt x="0" y="23"/>
                    </a:lnTo>
                    <a:lnTo>
                      <a:pt x="72" y="42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61" name="Freeform 637"/>
              <p:cNvSpPr>
                <a:spLocks/>
              </p:cNvSpPr>
              <p:nvPr/>
            </p:nvSpPr>
            <p:spPr bwMode="auto">
              <a:xfrm>
                <a:off x="3693" y="2812"/>
                <a:ext cx="25" cy="16"/>
              </a:xfrm>
              <a:custGeom>
                <a:avLst/>
                <a:gdLst>
                  <a:gd name="T0" fmla="*/ 0 w 73"/>
                  <a:gd name="T1" fmla="*/ 0 h 47"/>
                  <a:gd name="T2" fmla="*/ 0 w 73"/>
                  <a:gd name="T3" fmla="*/ 1 h 47"/>
                  <a:gd name="T4" fmla="*/ 1 w 73"/>
                  <a:gd name="T5" fmla="*/ 2 h 47"/>
                  <a:gd name="T6" fmla="*/ 2 w 73"/>
                  <a:gd name="T7" fmla="*/ 2 h 47"/>
                  <a:gd name="T8" fmla="*/ 3 w 73"/>
                  <a:gd name="T9" fmla="*/ 1 h 47"/>
                  <a:gd name="T10" fmla="*/ 0 w 73"/>
                  <a:gd name="T11" fmla="*/ 0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47"/>
                  <a:gd name="T20" fmla="*/ 73 w 73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47">
                    <a:moveTo>
                      <a:pt x="0" y="0"/>
                    </a:moveTo>
                    <a:lnTo>
                      <a:pt x="6" y="30"/>
                    </a:lnTo>
                    <a:lnTo>
                      <a:pt x="25" y="47"/>
                    </a:lnTo>
                    <a:lnTo>
                      <a:pt x="55" y="41"/>
                    </a:lnTo>
                    <a:lnTo>
                      <a:pt x="7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62" name="Freeform 638"/>
              <p:cNvSpPr>
                <a:spLocks/>
              </p:cNvSpPr>
              <p:nvPr/>
            </p:nvSpPr>
            <p:spPr bwMode="auto">
              <a:xfrm>
                <a:off x="3693" y="2788"/>
                <a:ext cx="31" cy="30"/>
              </a:xfrm>
              <a:custGeom>
                <a:avLst/>
                <a:gdLst>
                  <a:gd name="T0" fmla="*/ 0 w 91"/>
                  <a:gd name="T1" fmla="*/ 0 h 90"/>
                  <a:gd name="T2" fmla="*/ 4 w 91"/>
                  <a:gd name="T3" fmla="*/ 1 h 90"/>
                  <a:gd name="T4" fmla="*/ 3 w 91"/>
                  <a:gd name="T5" fmla="*/ 3 h 90"/>
                  <a:gd name="T6" fmla="*/ 0 w 91"/>
                  <a:gd name="T7" fmla="*/ 3 h 90"/>
                  <a:gd name="T8" fmla="*/ 0 w 91"/>
                  <a:gd name="T9" fmla="*/ 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90"/>
                  <a:gd name="T17" fmla="*/ 91 w 91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90">
                    <a:moveTo>
                      <a:pt x="13" y="0"/>
                    </a:moveTo>
                    <a:lnTo>
                      <a:pt x="91" y="18"/>
                    </a:lnTo>
                    <a:lnTo>
                      <a:pt x="73" y="90"/>
                    </a:lnTo>
                    <a:lnTo>
                      <a:pt x="0" y="7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63" name="Freeform 639"/>
              <p:cNvSpPr>
                <a:spLocks/>
              </p:cNvSpPr>
              <p:nvPr/>
            </p:nvSpPr>
            <p:spPr bwMode="auto">
              <a:xfrm>
                <a:off x="3698" y="2780"/>
                <a:ext cx="26" cy="14"/>
              </a:xfrm>
              <a:custGeom>
                <a:avLst/>
                <a:gdLst>
                  <a:gd name="T0" fmla="*/ 3 w 78"/>
                  <a:gd name="T1" fmla="*/ 2 h 42"/>
                  <a:gd name="T2" fmla="*/ 3 w 78"/>
                  <a:gd name="T3" fmla="*/ 0 h 42"/>
                  <a:gd name="T4" fmla="*/ 2 w 78"/>
                  <a:gd name="T5" fmla="*/ 0 h 42"/>
                  <a:gd name="T6" fmla="*/ 1 w 78"/>
                  <a:gd name="T7" fmla="*/ 0 h 42"/>
                  <a:gd name="T8" fmla="*/ 0 w 78"/>
                  <a:gd name="T9" fmla="*/ 1 h 42"/>
                  <a:gd name="T10" fmla="*/ 3 w 78"/>
                  <a:gd name="T11" fmla="*/ 2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42"/>
                  <a:gd name="T20" fmla="*/ 78 w 78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42">
                    <a:moveTo>
                      <a:pt x="78" y="42"/>
                    </a:moveTo>
                    <a:lnTo>
                      <a:pt x="72" y="12"/>
                    </a:lnTo>
                    <a:lnTo>
                      <a:pt x="47" y="0"/>
                    </a:lnTo>
                    <a:lnTo>
                      <a:pt x="17" y="0"/>
                    </a:lnTo>
                    <a:lnTo>
                      <a:pt x="0" y="24"/>
                    </a:lnTo>
                    <a:lnTo>
                      <a:pt x="78" y="42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64" name="Freeform 640"/>
              <p:cNvSpPr>
                <a:spLocks/>
              </p:cNvSpPr>
              <p:nvPr/>
            </p:nvSpPr>
            <p:spPr bwMode="auto">
              <a:xfrm>
                <a:off x="3710" y="2741"/>
                <a:ext cx="24" cy="17"/>
              </a:xfrm>
              <a:custGeom>
                <a:avLst/>
                <a:gdLst>
                  <a:gd name="T0" fmla="*/ 0 w 72"/>
                  <a:gd name="T1" fmla="*/ 0 h 49"/>
                  <a:gd name="T2" fmla="*/ 0 w 72"/>
                  <a:gd name="T3" fmla="*/ 1 h 49"/>
                  <a:gd name="T4" fmla="*/ 1 w 72"/>
                  <a:gd name="T5" fmla="*/ 2 h 49"/>
                  <a:gd name="T6" fmla="*/ 2 w 72"/>
                  <a:gd name="T7" fmla="*/ 2 h 49"/>
                  <a:gd name="T8" fmla="*/ 3 w 72"/>
                  <a:gd name="T9" fmla="*/ 1 h 49"/>
                  <a:gd name="T10" fmla="*/ 0 w 72"/>
                  <a:gd name="T11" fmla="*/ 0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9"/>
                  <a:gd name="T20" fmla="*/ 72 w 72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9">
                    <a:moveTo>
                      <a:pt x="0" y="0"/>
                    </a:moveTo>
                    <a:lnTo>
                      <a:pt x="6" y="30"/>
                    </a:lnTo>
                    <a:lnTo>
                      <a:pt x="30" y="49"/>
                    </a:lnTo>
                    <a:lnTo>
                      <a:pt x="54" y="43"/>
                    </a:lnTo>
                    <a:lnTo>
                      <a:pt x="72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65" name="Freeform 641"/>
              <p:cNvSpPr>
                <a:spLocks/>
              </p:cNvSpPr>
              <p:nvPr/>
            </p:nvSpPr>
            <p:spPr bwMode="auto">
              <a:xfrm>
                <a:off x="3710" y="2718"/>
                <a:ext cx="30" cy="30"/>
              </a:xfrm>
              <a:custGeom>
                <a:avLst/>
                <a:gdLst>
                  <a:gd name="T0" fmla="*/ 1 w 90"/>
                  <a:gd name="T1" fmla="*/ 0 h 90"/>
                  <a:gd name="T2" fmla="*/ 3 w 90"/>
                  <a:gd name="T3" fmla="*/ 1 h 90"/>
                  <a:gd name="T4" fmla="*/ 3 w 90"/>
                  <a:gd name="T5" fmla="*/ 3 h 90"/>
                  <a:gd name="T6" fmla="*/ 0 w 90"/>
                  <a:gd name="T7" fmla="*/ 3 h 90"/>
                  <a:gd name="T8" fmla="*/ 1 w 90"/>
                  <a:gd name="T9" fmla="*/ 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90"/>
                  <a:gd name="T17" fmla="*/ 90 w 90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90">
                    <a:moveTo>
                      <a:pt x="17" y="0"/>
                    </a:moveTo>
                    <a:lnTo>
                      <a:pt x="90" y="17"/>
                    </a:lnTo>
                    <a:lnTo>
                      <a:pt x="72" y="90"/>
                    </a:lnTo>
                    <a:lnTo>
                      <a:pt x="0" y="7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66" name="Freeform 642"/>
              <p:cNvSpPr>
                <a:spLocks/>
              </p:cNvSpPr>
              <p:nvPr/>
            </p:nvSpPr>
            <p:spPr bwMode="auto">
              <a:xfrm>
                <a:off x="3715" y="2709"/>
                <a:ext cx="25" cy="14"/>
              </a:xfrm>
              <a:custGeom>
                <a:avLst/>
                <a:gdLst>
                  <a:gd name="T0" fmla="*/ 3 w 73"/>
                  <a:gd name="T1" fmla="*/ 2 h 42"/>
                  <a:gd name="T2" fmla="*/ 3 w 73"/>
                  <a:gd name="T3" fmla="*/ 0 h 42"/>
                  <a:gd name="T4" fmla="*/ 2 w 73"/>
                  <a:gd name="T5" fmla="*/ 0 h 42"/>
                  <a:gd name="T6" fmla="*/ 1 w 73"/>
                  <a:gd name="T7" fmla="*/ 0 h 42"/>
                  <a:gd name="T8" fmla="*/ 0 w 73"/>
                  <a:gd name="T9" fmla="*/ 1 h 42"/>
                  <a:gd name="T10" fmla="*/ 3 w 73"/>
                  <a:gd name="T11" fmla="*/ 2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42"/>
                  <a:gd name="T20" fmla="*/ 73 w 73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42">
                    <a:moveTo>
                      <a:pt x="73" y="42"/>
                    </a:moveTo>
                    <a:lnTo>
                      <a:pt x="73" y="12"/>
                    </a:lnTo>
                    <a:lnTo>
                      <a:pt x="49" y="0"/>
                    </a:lnTo>
                    <a:lnTo>
                      <a:pt x="19" y="0"/>
                    </a:lnTo>
                    <a:lnTo>
                      <a:pt x="0" y="25"/>
                    </a:lnTo>
                    <a:lnTo>
                      <a:pt x="73" y="42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67" name="Freeform 643"/>
              <p:cNvSpPr>
                <a:spLocks/>
              </p:cNvSpPr>
              <p:nvPr/>
            </p:nvSpPr>
            <p:spPr bwMode="auto">
              <a:xfrm>
                <a:off x="3728" y="2671"/>
                <a:ext cx="24" cy="16"/>
              </a:xfrm>
              <a:custGeom>
                <a:avLst/>
                <a:gdLst>
                  <a:gd name="T0" fmla="*/ 0 w 72"/>
                  <a:gd name="T1" fmla="*/ 0 h 48"/>
                  <a:gd name="T2" fmla="*/ 0 w 72"/>
                  <a:gd name="T3" fmla="*/ 1 h 48"/>
                  <a:gd name="T4" fmla="*/ 1 w 72"/>
                  <a:gd name="T5" fmla="*/ 2 h 48"/>
                  <a:gd name="T6" fmla="*/ 2 w 72"/>
                  <a:gd name="T7" fmla="*/ 2 h 48"/>
                  <a:gd name="T8" fmla="*/ 3 w 72"/>
                  <a:gd name="T9" fmla="*/ 1 h 48"/>
                  <a:gd name="T10" fmla="*/ 0 w 72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8"/>
                  <a:gd name="T20" fmla="*/ 72 w 72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8">
                    <a:moveTo>
                      <a:pt x="0" y="0"/>
                    </a:moveTo>
                    <a:lnTo>
                      <a:pt x="6" y="30"/>
                    </a:lnTo>
                    <a:lnTo>
                      <a:pt x="31" y="48"/>
                    </a:lnTo>
                    <a:lnTo>
                      <a:pt x="55" y="41"/>
                    </a:lnTo>
                    <a:lnTo>
                      <a:pt x="72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68" name="Freeform 644"/>
              <p:cNvSpPr>
                <a:spLocks/>
              </p:cNvSpPr>
              <p:nvPr/>
            </p:nvSpPr>
            <p:spPr bwMode="auto">
              <a:xfrm>
                <a:off x="3728" y="2647"/>
                <a:ext cx="30" cy="30"/>
              </a:xfrm>
              <a:custGeom>
                <a:avLst/>
                <a:gdLst>
                  <a:gd name="T0" fmla="*/ 1 w 91"/>
                  <a:gd name="T1" fmla="*/ 0 h 91"/>
                  <a:gd name="T2" fmla="*/ 3 w 91"/>
                  <a:gd name="T3" fmla="*/ 1 h 91"/>
                  <a:gd name="T4" fmla="*/ 3 w 91"/>
                  <a:gd name="T5" fmla="*/ 3 h 91"/>
                  <a:gd name="T6" fmla="*/ 0 w 91"/>
                  <a:gd name="T7" fmla="*/ 3 h 91"/>
                  <a:gd name="T8" fmla="*/ 1 w 91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91"/>
                  <a:gd name="T17" fmla="*/ 91 w 91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91">
                    <a:moveTo>
                      <a:pt x="18" y="0"/>
                    </a:moveTo>
                    <a:lnTo>
                      <a:pt x="91" y="18"/>
                    </a:lnTo>
                    <a:lnTo>
                      <a:pt x="72" y="91"/>
                    </a:lnTo>
                    <a:lnTo>
                      <a:pt x="0" y="7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69" name="Freeform 645"/>
              <p:cNvSpPr>
                <a:spLocks/>
              </p:cNvSpPr>
              <p:nvPr/>
            </p:nvSpPr>
            <p:spPr bwMode="auto">
              <a:xfrm>
                <a:off x="3734" y="2639"/>
                <a:ext cx="24" cy="14"/>
              </a:xfrm>
              <a:custGeom>
                <a:avLst/>
                <a:gdLst>
                  <a:gd name="T0" fmla="*/ 3 w 73"/>
                  <a:gd name="T1" fmla="*/ 2 h 41"/>
                  <a:gd name="T2" fmla="*/ 3 w 73"/>
                  <a:gd name="T3" fmla="*/ 0 h 41"/>
                  <a:gd name="T4" fmla="*/ 2 w 73"/>
                  <a:gd name="T5" fmla="*/ 0 h 41"/>
                  <a:gd name="T6" fmla="*/ 1 w 73"/>
                  <a:gd name="T7" fmla="*/ 0 h 41"/>
                  <a:gd name="T8" fmla="*/ 0 w 73"/>
                  <a:gd name="T9" fmla="*/ 1 h 41"/>
                  <a:gd name="T10" fmla="*/ 3 w 73"/>
                  <a:gd name="T11" fmla="*/ 2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41"/>
                  <a:gd name="T20" fmla="*/ 73 w 73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41">
                    <a:moveTo>
                      <a:pt x="73" y="41"/>
                    </a:moveTo>
                    <a:lnTo>
                      <a:pt x="73" y="11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0" y="23"/>
                    </a:lnTo>
                    <a:lnTo>
                      <a:pt x="73" y="41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70" name="Freeform 646"/>
              <p:cNvSpPr>
                <a:spLocks/>
              </p:cNvSpPr>
              <p:nvPr/>
            </p:nvSpPr>
            <p:spPr bwMode="auto">
              <a:xfrm>
                <a:off x="3746" y="2599"/>
                <a:ext cx="24" cy="16"/>
              </a:xfrm>
              <a:custGeom>
                <a:avLst/>
                <a:gdLst>
                  <a:gd name="T0" fmla="*/ 0 w 72"/>
                  <a:gd name="T1" fmla="*/ 0 h 49"/>
                  <a:gd name="T2" fmla="*/ 0 w 72"/>
                  <a:gd name="T3" fmla="*/ 1 h 49"/>
                  <a:gd name="T4" fmla="*/ 1 w 72"/>
                  <a:gd name="T5" fmla="*/ 2 h 49"/>
                  <a:gd name="T6" fmla="*/ 2 w 72"/>
                  <a:gd name="T7" fmla="*/ 2 h 49"/>
                  <a:gd name="T8" fmla="*/ 3 w 72"/>
                  <a:gd name="T9" fmla="*/ 1 h 49"/>
                  <a:gd name="T10" fmla="*/ 0 w 72"/>
                  <a:gd name="T11" fmla="*/ 0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9"/>
                  <a:gd name="T20" fmla="*/ 72 w 72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9">
                    <a:moveTo>
                      <a:pt x="0" y="0"/>
                    </a:moveTo>
                    <a:lnTo>
                      <a:pt x="6" y="30"/>
                    </a:lnTo>
                    <a:lnTo>
                      <a:pt x="30" y="49"/>
                    </a:lnTo>
                    <a:lnTo>
                      <a:pt x="53" y="49"/>
                    </a:lnTo>
                    <a:lnTo>
                      <a:pt x="72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71" name="Freeform 647"/>
              <p:cNvSpPr>
                <a:spLocks/>
              </p:cNvSpPr>
              <p:nvPr/>
            </p:nvSpPr>
            <p:spPr bwMode="auto">
              <a:xfrm>
                <a:off x="3746" y="2577"/>
                <a:ext cx="30" cy="28"/>
              </a:xfrm>
              <a:custGeom>
                <a:avLst/>
                <a:gdLst>
                  <a:gd name="T0" fmla="*/ 1 w 90"/>
                  <a:gd name="T1" fmla="*/ 0 h 84"/>
                  <a:gd name="T2" fmla="*/ 3 w 90"/>
                  <a:gd name="T3" fmla="*/ 1 h 84"/>
                  <a:gd name="T4" fmla="*/ 3 w 90"/>
                  <a:gd name="T5" fmla="*/ 3 h 84"/>
                  <a:gd name="T6" fmla="*/ 0 w 90"/>
                  <a:gd name="T7" fmla="*/ 2 h 84"/>
                  <a:gd name="T8" fmla="*/ 1 w 90"/>
                  <a:gd name="T9" fmla="*/ 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84"/>
                  <a:gd name="T17" fmla="*/ 90 w 90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84">
                    <a:moveTo>
                      <a:pt x="17" y="0"/>
                    </a:moveTo>
                    <a:lnTo>
                      <a:pt x="90" y="18"/>
                    </a:lnTo>
                    <a:lnTo>
                      <a:pt x="72" y="84"/>
                    </a:lnTo>
                    <a:lnTo>
                      <a:pt x="0" y="6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72" name="Freeform 648"/>
              <p:cNvSpPr>
                <a:spLocks/>
              </p:cNvSpPr>
              <p:nvPr/>
            </p:nvSpPr>
            <p:spPr bwMode="auto">
              <a:xfrm>
                <a:off x="3752" y="2567"/>
                <a:ext cx="24" cy="16"/>
              </a:xfrm>
              <a:custGeom>
                <a:avLst/>
                <a:gdLst>
                  <a:gd name="T0" fmla="*/ 3 w 73"/>
                  <a:gd name="T1" fmla="*/ 2 h 48"/>
                  <a:gd name="T2" fmla="*/ 3 w 73"/>
                  <a:gd name="T3" fmla="*/ 1 h 48"/>
                  <a:gd name="T4" fmla="*/ 2 w 73"/>
                  <a:gd name="T5" fmla="*/ 0 h 48"/>
                  <a:gd name="T6" fmla="*/ 1 w 73"/>
                  <a:gd name="T7" fmla="*/ 0 h 48"/>
                  <a:gd name="T8" fmla="*/ 0 w 73"/>
                  <a:gd name="T9" fmla="*/ 1 h 48"/>
                  <a:gd name="T10" fmla="*/ 3 w 73"/>
                  <a:gd name="T11" fmla="*/ 2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48"/>
                  <a:gd name="T20" fmla="*/ 73 w 73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48">
                    <a:moveTo>
                      <a:pt x="73" y="48"/>
                    </a:moveTo>
                    <a:lnTo>
                      <a:pt x="73" y="18"/>
                    </a:lnTo>
                    <a:lnTo>
                      <a:pt x="49" y="0"/>
                    </a:lnTo>
                    <a:lnTo>
                      <a:pt x="19" y="5"/>
                    </a:lnTo>
                    <a:lnTo>
                      <a:pt x="0" y="30"/>
                    </a:lnTo>
                    <a:lnTo>
                      <a:pt x="73" y="48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73" name="Freeform 649"/>
              <p:cNvSpPr>
                <a:spLocks/>
              </p:cNvSpPr>
              <p:nvPr/>
            </p:nvSpPr>
            <p:spPr bwMode="auto">
              <a:xfrm>
                <a:off x="3764" y="2529"/>
                <a:ext cx="26" cy="14"/>
              </a:xfrm>
              <a:custGeom>
                <a:avLst/>
                <a:gdLst>
                  <a:gd name="T0" fmla="*/ 0 w 79"/>
                  <a:gd name="T1" fmla="*/ 0 h 43"/>
                  <a:gd name="T2" fmla="*/ 0 w 79"/>
                  <a:gd name="T3" fmla="*/ 1 h 43"/>
                  <a:gd name="T4" fmla="*/ 1 w 79"/>
                  <a:gd name="T5" fmla="*/ 2 h 43"/>
                  <a:gd name="T6" fmla="*/ 2 w 79"/>
                  <a:gd name="T7" fmla="*/ 2 h 43"/>
                  <a:gd name="T8" fmla="*/ 3 w 79"/>
                  <a:gd name="T9" fmla="*/ 1 h 43"/>
                  <a:gd name="T10" fmla="*/ 0 w 79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43"/>
                  <a:gd name="T20" fmla="*/ 79 w 79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43">
                    <a:moveTo>
                      <a:pt x="0" y="0"/>
                    </a:moveTo>
                    <a:lnTo>
                      <a:pt x="7" y="30"/>
                    </a:lnTo>
                    <a:lnTo>
                      <a:pt x="31" y="43"/>
                    </a:lnTo>
                    <a:lnTo>
                      <a:pt x="62" y="43"/>
                    </a:lnTo>
                    <a:lnTo>
                      <a:pt x="79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74" name="Freeform 650"/>
              <p:cNvSpPr>
                <a:spLocks/>
              </p:cNvSpPr>
              <p:nvPr/>
            </p:nvSpPr>
            <p:spPr bwMode="auto">
              <a:xfrm>
                <a:off x="3764" y="2505"/>
                <a:ext cx="32" cy="30"/>
              </a:xfrm>
              <a:custGeom>
                <a:avLst/>
                <a:gdLst>
                  <a:gd name="T0" fmla="*/ 1 w 97"/>
                  <a:gd name="T1" fmla="*/ 0 h 90"/>
                  <a:gd name="T2" fmla="*/ 4 w 97"/>
                  <a:gd name="T3" fmla="*/ 1 h 90"/>
                  <a:gd name="T4" fmla="*/ 3 w 97"/>
                  <a:gd name="T5" fmla="*/ 3 h 90"/>
                  <a:gd name="T6" fmla="*/ 0 w 97"/>
                  <a:gd name="T7" fmla="*/ 3 h 90"/>
                  <a:gd name="T8" fmla="*/ 1 w 97"/>
                  <a:gd name="T9" fmla="*/ 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90"/>
                  <a:gd name="T17" fmla="*/ 97 w 97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90">
                    <a:moveTo>
                      <a:pt x="19" y="0"/>
                    </a:moveTo>
                    <a:lnTo>
                      <a:pt x="97" y="17"/>
                    </a:lnTo>
                    <a:lnTo>
                      <a:pt x="79" y="90"/>
                    </a:lnTo>
                    <a:lnTo>
                      <a:pt x="0" y="7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75" name="Freeform 651"/>
              <p:cNvSpPr>
                <a:spLocks/>
              </p:cNvSpPr>
              <p:nvPr/>
            </p:nvSpPr>
            <p:spPr bwMode="auto">
              <a:xfrm>
                <a:off x="3770" y="2497"/>
                <a:ext cx="26" cy="14"/>
              </a:xfrm>
              <a:custGeom>
                <a:avLst/>
                <a:gdLst>
                  <a:gd name="T0" fmla="*/ 3 w 78"/>
                  <a:gd name="T1" fmla="*/ 2 h 42"/>
                  <a:gd name="T2" fmla="*/ 3 w 78"/>
                  <a:gd name="T3" fmla="*/ 0 h 42"/>
                  <a:gd name="T4" fmla="*/ 2 w 78"/>
                  <a:gd name="T5" fmla="*/ 0 h 42"/>
                  <a:gd name="T6" fmla="*/ 1 w 78"/>
                  <a:gd name="T7" fmla="*/ 0 h 42"/>
                  <a:gd name="T8" fmla="*/ 0 w 78"/>
                  <a:gd name="T9" fmla="*/ 1 h 42"/>
                  <a:gd name="T10" fmla="*/ 3 w 78"/>
                  <a:gd name="T11" fmla="*/ 2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42"/>
                  <a:gd name="T20" fmla="*/ 78 w 78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42">
                    <a:moveTo>
                      <a:pt x="78" y="42"/>
                    </a:moveTo>
                    <a:lnTo>
                      <a:pt x="73" y="12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0" y="25"/>
                    </a:lnTo>
                    <a:lnTo>
                      <a:pt x="78" y="42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76" name="Freeform 652"/>
              <p:cNvSpPr>
                <a:spLocks/>
              </p:cNvSpPr>
              <p:nvPr/>
            </p:nvSpPr>
            <p:spPr bwMode="auto">
              <a:xfrm>
                <a:off x="3784" y="2457"/>
                <a:ext cx="24" cy="15"/>
              </a:xfrm>
              <a:custGeom>
                <a:avLst/>
                <a:gdLst>
                  <a:gd name="T0" fmla="*/ 0 w 71"/>
                  <a:gd name="T1" fmla="*/ 0 h 47"/>
                  <a:gd name="T2" fmla="*/ 0 w 71"/>
                  <a:gd name="T3" fmla="*/ 1 h 47"/>
                  <a:gd name="T4" fmla="*/ 1 w 71"/>
                  <a:gd name="T5" fmla="*/ 2 h 47"/>
                  <a:gd name="T6" fmla="*/ 2 w 71"/>
                  <a:gd name="T7" fmla="*/ 1 h 47"/>
                  <a:gd name="T8" fmla="*/ 3 w 71"/>
                  <a:gd name="T9" fmla="*/ 1 h 47"/>
                  <a:gd name="T10" fmla="*/ 0 w 71"/>
                  <a:gd name="T11" fmla="*/ 0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47"/>
                  <a:gd name="T20" fmla="*/ 71 w 71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47">
                    <a:moveTo>
                      <a:pt x="0" y="0"/>
                    </a:moveTo>
                    <a:lnTo>
                      <a:pt x="5" y="30"/>
                    </a:lnTo>
                    <a:lnTo>
                      <a:pt x="22" y="47"/>
                    </a:lnTo>
                    <a:lnTo>
                      <a:pt x="53" y="42"/>
                    </a:lnTo>
                    <a:lnTo>
                      <a:pt x="7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77" name="Freeform 653"/>
              <p:cNvSpPr>
                <a:spLocks/>
              </p:cNvSpPr>
              <p:nvPr/>
            </p:nvSpPr>
            <p:spPr bwMode="auto">
              <a:xfrm>
                <a:off x="3784" y="2432"/>
                <a:ext cx="30" cy="30"/>
              </a:xfrm>
              <a:custGeom>
                <a:avLst/>
                <a:gdLst>
                  <a:gd name="T0" fmla="*/ 1 w 90"/>
                  <a:gd name="T1" fmla="*/ 0 h 90"/>
                  <a:gd name="T2" fmla="*/ 3 w 90"/>
                  <a:gd name="T3" fmla="*/ 1 h 90"/>
                  <a:gd name="T4" fmla="*/ 3 w 90"/>
                  <a:gd name="T5" fmla="*/ 3 h 90"/>
                  <a:gd name="T6" fmla="*/ 0 w 90"/>
                  <a:gd name="T7" fmla="*/ 3 h 90"/>
                  <a:gd name="T8" fmla="*/ 1 w 90"/>
                  <a:gd name="T9" fmla="*/ 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90"/>
                  <a:gd name="T17" fmla="*/ 90 w 90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90">
                    <a:moveTo>
                      <a:pt x="17" y="0"/>
                    </a:moveTo>
                    <a:lnTo>
                      <a:pt x="90" y="19"/>
                    </a:lnTo>
                    <a:lnTo>
                      <a:pt x="71" y="90"/>
                    </a:lnTo>
                    <a:lnTo>
                      <a:pt x="0" y="7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78" name="Freeform 654"/>
              <p:cNvSpPr>
                <a:spLocks/>
              </p:cNvSpPr>
              <p:nvPr/>
            </p:nvSpPr>
            <p:spPr bwMode="auto">
              <a:xfrm>
                <a:off x="3790" y="2424"/>
                <a:ext cx="24" cy="15"/>
              </a:xfrm>
              <a:custGeom>
                <a:avLst/>
                <a:gdLst>
                  <a:gd name="T0" fmla="*/ 3 w 73"/>
                  <a:gd name="T1" fmla="*/ 2 h 43"/>
                  <a:gd name="T2" fmla="*/ 2 w 73"/>
                  <a:gd name="T3" fmla="*/ 1 h 43"/>
                  <a:gd name="T4" fmla="*/ 2 w 73"/>
                  <a:gd name="T5" fmla="*/ 0 h 43"/>
                  <a:gd name="T6" fmla="*/ 1 w 73"/>
                  <a:gd name="T7" fmla="*/ 0 h 43"/>
                  <a:gd name="T8" fmla="*/ 0 w 73"/>
                  <a:gd name="T9" fmla="*/ 1 h 43"/>
                  <a:gd name="T10" fmla="*/ 3 w 73"/>
                  <a:gd name="T11" fmla="*/ 2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43"/>
                  <a:gd name="T20" fmla="*/ 73 w 73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43">
                    <a:moveTo>
                      <a:pt x="73" y="43"/>
                    </a:moveTo>
                    <a:lnTo>
                      <a:pt x="67" y="13"/>
                    </a:lnTo>
                    <a:lnTo>
                      <a:pt x="43" y="0"/>
                    </a:lnTo>
                    <a:lnTo>
                      <a:pt x="18" y="0"/>
                    </a:lnTo>
                    <a:lnTo>
                      <a:pt x="0" y="24"/>
                    </a:lnTo>
                    <a:lnTo>
                      <a:pt x="73" y="43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79" name="Freeform 655"/>
              <p:cNvSpPr>
                <a:spLocks/>
              </p:cNvSpPr>
              <p:nvPr/>
            </p:nvSpPr>
            <p:spPr bwMode="auto">
              <a:xfrm>
                <a:off x="4242" y="2354"/>
                <a:ext cx="12" cy="24"/>
              </a:xfrm>
              <a:custGeom>
                <a:avLst/>
                <a:gdLst>
                  <a:gd name="T0" fmla="*/ 0 w 36"/>
                  <a:gd name="T1" fmla="*/ 3 h 71"/>
                  <a:gd name="T2" fmla="*/ 1 w 36"/>
                  <a:gd name="T3" fmla="*/ 2 h 71"/>
                  <a:gd name="T4" fmla="*/ 1 w 36"/>
                  <a:gd name="T5" fmla="*/ 1 h 71"/>
                  <a:gd name="T6" fmla="*/ 1 w 36"/>
                  <a:gd name="T7" fmla="*/ 0 h 71"/>
                  <a:gd name="T8" fmla="*/ 0 w 36"/>
                  <a:gd name="T9" fmla="*/ 0 h 71"/>
                  <a:gd name="T10" fmla="*/ 0 w 36"/>
                  <a:gd name="T11" fmla="*/ 3 h 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71"/>
                  <a:gd name="T20" fmla="*/ 36 w 36"/>
                  <a:gd name="T21" fmla="*/ 71 h 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71">
                    <a:moveTo>
                      <a:pt x="6" y="71"/>
                    </a:moveTo>
                    <a:lnTo>
                      <a:pt x="30" y="60"/>
                    </a:lnTo>
                    <a:lnTo>
                      <a:pt x="36" y="35"/>
                    </a:lnTo>
                    <a:lnTo>
                      <a:pt x="24" y="11"/>
                    </a:lnTo>
                    <a:lnTo>
                      <a:pt x="0" y="0"/>
                    </a:lnTo>
                    <a:lnTo>
                      <a:pt x="6" y="71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80" name="Freeform 656"/>
              <p:cNvSpPr>
                <a:spLocks/>
              </p:cNvSpPr>
              <p:nvPr/>
            </p:nvSpPr>
            <p:spPr bwMode="auto">
              <a:xfrm>
                <a:off x="4218" y="2354"/>
                <a:ext cx="26" cy="26"/>
              </a:xfrm>
              <a:custGeom>
                <a:avLst/>
                <a:gdLst>
                  <a:gd name="T0" fmla="*/ 0 w 78"/>
                  <a:gd name="T1" fmla="*/ 3 h 78"/>
                  <a:gd name="T2" fmla="*/ 0 w 78"/>
                  <a:gd name="T3" fmla="*/ 0 h 78"/>
                  <a:gd name="T4" fmla="*/ 3 w 78"/>
                  <a:gd name="T5" fmla="*/ 0 h 78"/>
                  <a:gd name="T6" fmla="*/ 3 w 78"/>
                  <a:gd name="T7" fmla="*/ 3 h 78"/>
                  <a:gd name="T8" fmla="*/ 0 w 78"/>
                  <a:gd name="T9" fmla="*/ 3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78"/>
                  <a:gd name="T17" fmla="*/ 78 w 78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78">
                    <a:moveTo>
                      <a:pt x="6" y="78"/>
                    </a:moveTo>
                    <a:lnTo>
                      <a:pt x="0" y="5"/>
                    </a:lnTo>
                    <a:lnTo>
                      <a:pt x="72" y="0"/>
                    </a:lnTo>
                    <a:lnTo>
                      <a:pt x="78" y="71"/>
                    </a:lnTo>
                    <a:lnTo>
                      <a:pt x="6" y="78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81" name="Freeform 657"/>
              <p:cNvSpPr>
                <a:spLocks/>
              </p:cNvSpPr>
              <p:nvPr/>
            </p:nvSpPr>
            <p:spPr bwMode="auto">
              <a:xfrm>
                <a:off x="4206" y="2356"/>
                <a:ext cx="14" cy="24"/>
              </a:xfrm>
              <a:custGeom>
                <a:avLst/>
                <a:gdLst>
                  <a:gd name="T0" fmla="*/ 1 w 43"/>
                  <a:gd name="T1" fmla="*/ 0 h 73"/>
                  <a:gd name="T2" fmla="*/ 0 w 43"/>
                  <a:gd name="T3" fmla="*/ 0 h 73"/>
                  <a:gd name="T4" fmla="*/ 0 w 43"/>
                  <a:gd name="T5" fmla="*/ 2 h 73"/>
                  <a:gd name="T6" fmla="*/ 0 w 43"/>
                  <a:gd name="T7" fmla="*/ 2 h 73"/>
                  <a:gd name="T8" fmla="*/ 2 w 43"/>
                  <a:gd name="T9" fmla="*/ 3 h 73"/>
                  <a:gd name="T10" fmla="*/ 1 w 43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73"/>
                  <a:gd name="T20" fmla="*/ 43 w 43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73">
                    <a:moveTo>
                      <a:pt x="37" y="0"/>
                    </a:moveTo>
                    <a:lnTo>
                      <a:pt x="7" y="13"/>
                    </a:lnTo>
                    <a:lnTo>
                      <a:pt x="0" y="43"/>
                    </a:lnTo>
                    <a:lnTo>
                      <a:pt x="13" y="66"/>
                    </a:lnTo>
                    <a:lnTo>
                      <a:pt x="43" y="7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82" name="Freeform 658"/>
              <p:cNvSpPr>
                <a:spLocks/>
              </p:cNvSpPr>
              <p:nvPr/>
            </p:nvSpPr>
            <p:spPr bwMode="auto">
              <a:xfrm>
                <a:off x="4170" y="2362"/>
                <a:ext cx="14" cy="24"/>
              </a:xfrm>
              <a:custGeom>
                <a:avLst/>
                <a:gdLst>
                  <a:gd name="T0" fmla="*/ 0 w 41"/>
                  <a:gd name="T1" fmla="*/ 3 h 72"/>
                  <a:gd name="T2" fmla="*/ 1 w 41"/>
                  <a:gd name="T3" fmla="*/ 2 h 72"/>
                  <a:gd name="T4" fmla="*/ 2 w 41"/>
                  <a:gd name="T5" fmla="*/ 1 h 72"/>
                  <a:gd name="T6" fmla="*/ 1 w 41"/>
                  <a:gd name="T7" fmla="*/ 0 h 72"/>
                  <a:gd name="T8" fmla="*/ 0 w 41"/>
                  <a:gd name="T9" fmla="*/ 0 h 72"/>
                  <a:gd name="T10" fmla="*/ 0 w 41"/>
                  <a:gd name="T11" fmla="*/ 3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72"/>
                  <a:gd name="T20" fmla="*/ 41 w 41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72">
                    <a:moveTo>
                      <a:pt x="5" y="72"/>
                    </a:moveTo>
                    <a:lnTo>
                      <a:pt x="35" y="60"/>
                    </a:lnTo>
                    <a:lnTo>
                      <a:pt x="41" y="30"/>
                    </a:lnTo>
                    <a:lnTo>
                      <a:pt x="30" y="6"/>
                    </a:lnTo>
                    <a:lnTo>
                      <a:pt x="0" y="0"/>
                    </a:lnTo>
                    <a:lnTo>
                      <a:pt x="5" y="72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83" name="Freeform 659"/>
              <p:cNvSpPr>
                <a:spLocks/>
              </p:cNvSpPr>
              <p:nvPr/>
            </p:nvSpPr>
            <p:spPr bwMode="auto">
              <a:xfrm>
                <a:off x="4146" y="2362"/>
                <a:ext cx="26" cy="27"/>
              </a:xfrm>
              <a:custGeom>
                <a:avLst/>
                <a:gdLst>
                  <a:gd name="T0" fmla="*/ 0 w 78"/>
                  <a:gd name="T1" fmla="*/ 3 h 79"/>
                  <a:gd name="T2" fmla="*/ 0 w 78"/>
                  <a:gd name="T3" fmla="*/ 0 h 79"/>
                  <a:gd name="T4" fmla="*/ 3 w 78"/>
                  <a:gd name="T5" fmla="*/ 0 h 79"/>
                  <a:gd name="T6" fmla="*/ 3 w 78"/>
                  <a:gd name="T7" fmla="*/ 3 h 79"/>
                  <a:gd name="T8" fmla="*/ 0 w 78"/>
                  <a:gd name="T9" fmla="*/ 3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79"/>
                  <a:gd name="T17" fmla="*/ 78 w 78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79">
                    <a:moveTo>
                      <a:pt x="5" y="79"/>
                    </a:moveTo>
                    <a:lnTo>
                      <a:pt x="0" y="6"/>
                    </a:lnTo>
                    <a:lnTo>
                      <a:pt x="73" y="0"/>
                    </a:lnTo>
                    <a:lnTo>
                      <a:pt x="78" y="72"/>
                    </a:lnTo>
                    <a:lnTo>
                      <a:pt x="5" y="79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84" name="Freeform 660"/>
              <p:cNvSpPr>
                <a:spLocks/>
              </p:cNvSpPr>
              <p:nvPr/>
            </p:nvSpPr>
            <p:spPr bwMode="auto">
              <a:xfrm>
                <a:off x="4136" y="2364"/>
                <a:ext cx="12" cy="25"/>
              </a:xfrm>
              <a:custGeom>
                <a:avLst/>
                <a:gdLst>
                  <a:gd name="T0" fmla="*/ 1 w 36"/>
                  <a:gd name="T1" fmla="*/ 0 h 73"/>
                  <a:gd name="T2" fmla="*/ 0 w 36"/>
                  <a:gd name="T3" fmla="*/ 0 h 73"/>
                  <a:gd name="T4" fmla="*/ 0 w 36"/>
                  <a:gd name="T5" fmla="*/ 1 h 73"/>
                  <a:gd name="T6" fmla="*/ 0 w 36"/>
                  <a:gd name="T7" fmla="*/ 2 h 73"/>
                  <a:gd name="T8" fmla="*/ 1 w 36"/>
                  <a:gd name="T9" fmla="*/ 3 h 73"/>
                  <a:gd name="T10" fmla="*/ 1 w 36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73"/>
                  <a:gd name="T20" fmla="*/ 36 w 36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73">
                    <a:moveTo>
                      <a:pt x="31" y="0"/>
                    </a:moveTo>
                    <a:lnTo>
                      <a:pt x="6" y="11"/>
                    </a:lnTo>
                    <a:lnTo>
                      <a:pt x="0" y="35"/>
                    </a:lnTo>
                    <a:lnTo>
                      <a:pt x="13" y="60"/>
                    </a:lnTo>
                    <a:lnTo>
                      <a:pt x="36" y="7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85" name="Freeform 661"/>
              <p:cNvSpPr>
                <a:spLocks/>
              </p:cNvSpPr>
              <p:nvPr/>
            </p:nvSpPr>
            <p:spPr bwMode="auto">
              <a:xfrm>
                <a:off x="4098" y="2368"/>
                <a:ext cx="14" cy="24"/>
              </a:xfrm>
              <a:custGeom>
                <a:avLst/>
                <a:gdLst>
                  <a:gd name="T0" fmla="*/ 0 w 43"/>
                  <a:gd name="T1" fmla="*/ 3 h 73"/>
                  <a:gd name="T2" fmla="*/ 1 w 43"/>
                  <a:gd name="T3" fmla="*/ 2 h 73"/>
                  <a:gd name="T4" fmla="*/ 2 w 43"/>
                  <a:gd name="T5" fmla="*/ 1 h 73"/>
                  <a:gd name="T6" fmla="*/ 1 w 43"/>
                  <a:gd name="T7" fmla="*/ 0 h 73"/>
                  <a:gd name="T8" fmla="*/ 0 w 43"/>
                  <a:gd name="T9" fmla="*/ 0 h 73"/>
                  <a:gd name="T10" fmla="*/ 0 w 43"/>
                  <a:gd name="T11" fmla="*/ 3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73"/>
                  <a:gd name="T20" fmla="*/ 43 w 43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73">
                    <a:moveTo>
                      <a:pt x="6" y="73"/>
                    </a:moveTo>
                    <a:lnTo>
                      <a:pt x="36" y="62"/>
                    </a:lnTo>
                    <a:lnTo>
                      <a:pt x="43" y="37"/>
                    </a:lnTo>
                    <a:lnTo>
                      <a:pt x="30" y="13"/>
                    </a:lnTo>
                    <a:lnTo>
                      <a:pt x="0" y="0"/>
                    </a:lnTo>
                    <a:lnTo>
                      <a:pt x="6" y="73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86" name="Freeform 662"/>
              <p:cNvSpPr>
                <a:spLocks/>
              </p:cNvSpPr>
              <p:nvPr/>
            </p:nvSpPr>
            <p:spPr bwMode="auto">
              <a:xfrm>
                <a:off x="4074" y="2368"/>
                <a:ext cx="26" cy="26"/>
              </a:xfrm>
              <a:custGeom>
                <a:avLst/>
                <a:gdLst>
                  <a:gd name="T0" fmla="*/ 0 w 78"/>
                  <a:gd name="T1" fmla="*/ 3 h 79"/>
                  <a:gd name="T2" fmla="*/ 0 w 78"/>
                  <a:gd name="T3" fmla="*/ 0 h 79"/>
                  <a:gd name="T4" fmla="*/ 3 w 78"/>
                  <a:gd name="T5" fmla="*/ 0 h 79"/>
                  <a:gd name="T6" fmla="*/ 3 w 78"/>
                  <a:gd name="T7" fmla="*/ 3 h 79"/>
                  <a:gd name="T8" fmla="*/ 0 w 78"/>
                  <a:gd name="T9" fmla="*/ 3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79"/>
                  <a:gd name="T17" fmla="*/ 78 w 78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79">
                    <a:moveTo>
                      <a:pt x="6" y="79"/>
                    </a:moveTo>
                    <a:lnTo>
                      <a:pt x="0" y="7"/>
                    </a:lnTo>
                    <a:lnTo>
                      <a:pt x="72" y="0"/>
                    </a:lnTo>
                    <a:lnTo>
                      <a:pt x="78" y="73"/>
                    </a:lnTo>
                    <a:lnTo>
                      <a:pt x="6" y="79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87" name="Freeform 663"/>
              <p:cNvSpPr>
                <a:spLocks/>
              </p:cNvSpPr>
              <p:nvPr/>
            </p:nvSpPr>
            <p:spPr bwMode="auto">
              <a:xfrm>
                <a:off x="4061" y="2370"/>
                <a:ext cx="15" cy="24"/>
              </a:xfrm>
              <a:custGeom>
                <a:avLst/>
                <a:gdLst>
                  <a:gd name="T0" fmla="*/ 2 w 43"/>
                  <a:gd name="T1" fmla="*/ 0 h 72"/>
                  <a:gd name="T2" fmla="*/ 0 w 43"/>
                  <a:gd name="T3" fmla="*/ 0 h 72"/>
                  <a:gd name="T4" fmla="*/ 0 w 43"/>
                  <a:gd name="T5" fmla="*/ 2 h 72"/>
                  <a:gd name="T6" fmla="*/ 1 w 43"/>
                  <a:gd name="T7" fmla="*/ 2 h 72"/>
                  <a:gd name="T8" fmla="*/ 2 w 43"/>
                  <a:gd name="T9" fmla="*/ 3 h 72"/>
                  <a:gd name="T10" fmla="*/ 2 w 43"/>
                  <a:gd name="T11" fmla="*/ 0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72"/>
                  <a:gd name="T20" fmla="*/ 43 w 43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72">
                    <a:moveTo>
                      <a:pt x="37" y="0"/>
                    </a:moveTo>
                    <a:lnTo>
                      <a:pt x="7" y="12"/>
                    </a:lnTo>
                    <a:lnTo>
                      <a:pt x="0" y="42"/>
                    </a:lnTo>
                    <a:lnTo>
                      <a:pt x="13" y="66"/>
                    </a:lnTo>
                    <a:lnTo>
                      <a:pt x="43" y="7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88" name="Freeform 664"/>
              <p:cNvSpPr>
                <a:spLocks/>
              </p:cNvSpPr>
              <p:nvPr/>
            </p:nvSpPr>
            <p:spPr bwMode="auto">
              <a:xfrm>
                <a:off x="4023" y="2376"/>
                <a:ext cx="14" cy="24"/>
              </a:xfrm>
              <a:custGeom>
                <a:avLst/>
                <a:gdLst>
                  <a:gd name="T0" fmla="*/ 0 w 43"/>
                  <a:gd name="T1" fmla="*/ 3 h 73"/>
                  <a:gd name="T2" fmla="*/ 1 w 43"/>
                  <a:gd name="T3" fmla="*/ 2 h 73"/>
                  <a:gd name="T4" fmla="*/ 2 w 43"/>
                  <a:gd name="T5" fmla="*/ 1 h 73"/>
                  <a:gd name="T6" fmla="*/ 1 w 43"/>
                  <a:gd name="T7" fmla="*/ 0 h 73"/>
                  <a:gd name="T8" fmla="*/ 0 w 43"/>
                  <a:gd name="T9" fmla="*/ 0 h 73"/>
                  <a:gd name="T10" fmla="*/ 0 w 43"/>
                  <a:gd name="T11" fmla="*/ 3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73"/>
                  <a:gd name="T20" fmla="*/ 43 w 43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73">
                    <a:moveTo>
                      <a:pt x="7" y="73"/>
                    </a:moveTo>
                    <a:lnTo>
                      <a:pt x="37" y="61"/>
                    </a:lnTo>
                    <a:lnTo>
                      <a:pt x="43" y="38"/>
                    </a:lnTo>
                    <a:lnTo>
                      <a:pt x="30" y="13"/>
                    </a:lnTo>
                    <a:lnTo>
                      <a:pt x="0" y="0"/>
                    </a:lnTo>
                    <a:lnTo>
                      <a:pt x="7" y="73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89" name="Freeform 665"/>
              <p:cNvSpPr>
                <a:spLocks/>
              </p:cNvSpPr>
              <p:nvPr/>
            </p:nvSpPr>
            <p:spPr bwMode="auto">
              <a:xfrm>
                <a:off x="3999" y="2376"/>
                <a:ext cx="26" cy="28"/>
              </a:xfrm>
              <a:custGeom>
                <a:avLst/>
                <a:gdLst>
                  <a:gd name="T0" fmla="*/ 0 w 78"/>
                  <a:gd name="T1" fmla="*/ 3 h 85"/>
                  <a:gd name="T2" fmla="*/ 0 w 78"/>
                  <a:gd name="T3" fmla="*/ 0 h 85"/>
                  <a:gd name="T4" fmla="*/ 3 w 78"/>
                  <a:gd name="T5" fmla="*/ 0 h 85"/>
                  <a:gd name="T6" fmla="*/ 3 w 78"/>
                  <a:gd name="T7" fmla="*/ 3 h 85"/>
                  <a:gd name="T8" fmla="*/ 0 w 78"/>
                  <a:gd name="T9" fmla="*/ 3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85"/>
                  <a:gd name="T17" fmla="*/ 78 w 78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85">
                    <a:moveTo>
                      <a:pt x="5" y="85"/>
                    </a:moveTo>
                    <a:lnTo>
                      <a:pt x="0" y="13"/>
                    </a:lnTo>
                    <a:lnTo>
                      <a:pt x="71" y="0"/>
                    </a:lnTo>
                    <a:lnTo>
                      <a:pt x="78" y="73"/>
                    </a:lnTo>
                    <a:lnTo>
                      <a:pt x="5" y="8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90" name="Freeform 666"/>
              <p:cNvSpPr>
                <a:spLocks/>
              </p:cNvSpPr>
              <p:nvPr/>
            </p:nvSpPr>
            <p:spPr bwMode="auto">
              <a:xfrm>
                <a:off x="3989" y="2380"/>
                <a:ext cx="12" cy="24"/>
              </a:xfrm>
              <a:custGeom>
                <a:avLst/>
                <a:gdLst>
                  <a:gd name="T0" fmla="*/ 1 w 36"/>
                  <a:gd name="T1" fmla="*/ 0 h 72"/>
                  <a:gd name="T2" fmla="*/ 0 w 36"/>
                  <a:gd name="T3" fmla="*/ 0 h 72"/>
                  <a:gd name="T4" fmla="*/ 0 w 36"/>
                  <a:gd name="T5" fmla="*/ 1 h 72"/>
                  <a:gd name="T6" fmla="*/ 0 w 36"/>
                  <a:gd name="T7" fmla="*/ 2 h 72"/>
                  <a:gd name="T8" fmla="*/ 1 w 36"/>
                  <a:gd name="T9" fmla="*/ 3 h 72"/>
                  <a:gd name="T10" fmla="*/ 1 w 36"/>
                  <a:gd name="T11" fmla="*/ 0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72"/>
                  <a:gd name="T20" fmla="*/ 36 w 36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72">
                    <a:moveTo>
                      <a:pt x="31" y="0"/>
                    </a:moveTo>
                    <a:lnTo>
                      <a:pt x="6" y="12"/>
                    </a:lnTo>
                    <a:lnTo>
                      <a:pt x="0" y="36"/>
                    </a:lnTo>
                    <a:lnTo>
                      <a:pt x="12" y="60"/>
                    </a:lnTo>
                    <a:lnTo>
                      <a:pt x="36" y="7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91" name="Freeform 667"/>
              <p:cNvSpPr>
                <a:spLocks/>
              </p:cNvSpPr>
              <p:nvPr/>
            </p:nvSpPr>
            <p:spPr bwMode="auto">
              <a:xfrm>
                <a:off x="3951" y="2386"/>
                <a:ext cx="12" cy="24"/>
              </a:xfrm>
              <a:custGeom>
                <a:avLst/>
                <a:gdLst>
                  <a:gd name="T0" fmla="*/ 0 w 36"/>
                  <a:gd name="T1" fmla="*/ 3 h 72"/>
                  <a:gd name="T2" fmla="*/ 1 w 36"/>
                  <a:gd name="T3" fmla="*/ 2 h 72"/>
                  <a:gd name="T4" fmla="*/ 1 w 36"/>
                  <a:gd name="T5" fmla="*/ 1 h 72"/>
                  <a:gd name="T6" fmla="*/ 1 w 36"/>
                  <a:gd name="T7" fmla="*/ 0 h 72"/>
                  <a:gd name="T8" fmla="*/ 0 w 36"/>
                  <a:gd name="T9" fmla="*/ 0 h 72"/>
                  <a:gd name="T10" fmla="*/ 0 w 36"/>
                  <a:gd name="T11" fmla="*/ 3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72"/>
                  <a:gd name="T20" fmla="*/ 36 w 36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72">
                    <a:moveTo>
                      <a:pt x="5" y="72"/>
                    </a:moveTo>
                    <a:lnTo>
                      <a:pt x="30" y="60"/>
                    </a:lnTo>
                    <a:lnTo>
                      <a:pt x="36" y="30"/>
                    </a:lnTo>
                    <a:lnTo>
                      <a:pt x="24" y="7"/>
                    </a:lnTo>
                    <a:lnTo>
                      <a:pt x="0" y="0"/>
                    </a:lnTo>
                    <a:lnTo>
                      <a:pt x="5" y="72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92" name="Freeform 668"/>
              <p:cNvSpPr>
                <a:spLocks/>
              </p:cNvSpPr>
              <p:nvPr/>
            </p:nvSpPr>
            <p:spPr bwMode="auto">
              <a:xfrm>
                <a:off x="3927" y="2386"/>
                <a:ext cx="26" cy="26"/>
              </a:xfrm>
              <a:custGeom>
                <a:avLst/>
                <a:gdLst>
                  <a:gd name="T0" fmla="*/ 0 w 78"/>
                  <a:gd name="T1" fmla="*/ 3 h 78"/>
                  <a:gd name="T2" fmla="*/ 0 w 78"/>
                  <a:gd name="T3" fmla="*/ 0 h 78"/>
                  <a:gd name="T4" fmla="*/ 3 w 78"/>
                  <a:gd name="T5" fmla="*/ 0 h 78"/>
                  <a:gd name="T6" fmla="*/ 3 w 78"/>
                  <a:gd name="T7" fmla="*/ 3 h 78"/>
                  <a:gd name="T8" fmla="*/ 0 w 78"/>
                  <a:gd name="T9" fmla="*/ 3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78"/>
                  <a:gd name="T17" fmla="*/ 78 w 78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78">
                    <a:moveTo>
                      <a:pt x="7" y="78"/>
                    </a:moveTo>
                    <a:lnTo>
                      <a:pt x="0" y="7"/>
                    </a:lnTo>
                    <a:lnTo>
                      <a:pt x="73" y="0"/>
                    </a:lnTo>
                    <a:lnTo>
                      <a:pt x="78" y="72"/>
                    </a:lnTo>
                    <a:lnTo>
                      <a:pt x="7" y="78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93" name="Freeform 669"/>
              <p:cNvSpPr>
                <a:spLocks/>
              </p:cNvSpPr>
              <p:nvPr/>
            </p:nvSpPr>
            <p:spPr bwMode="auto">
              <a:xfrm>
                <a:off x="3915" y="2389"/>
                <a:ext cx="14" cy="23"/>
              </a:xfrm>
              <a:custGeom>
                <a:avLst/>
                <a:gdLst>
                  <a:gd name="T0" fmla="*/ 1 w 43"/>
                  <a:gd name="T1" fmla="*/ 0 h 71"/>
                  <a:gd name="T2" fmla="*/ 0 w 43"/>
                  <a:gd name="T3" fmla="*/ 0 h 71"/>
                  <a:gd name="T4" fmla="*/ 0 w 43"/>
                  <a:gd name="T5" fmla="*/ 1 h 71"/>
                  <a:gd name="T6" fmla="*/ 0 w 43"/>
                  <a:gd name="T7" fmla="*/ 2 h 71"/>
                  <a:gd name="T8" fmla="*/ 2 w 43"/>
                  <a:gd name="T9" fmla="*/ 2 h 71"/>
                  <a:gd name="T10" fmla="*/ 1 w 43"/>
                  <a:gd name="T11" fmla="*/ 0 h 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71"/>
                  <a:gd name="T20" fmla="*/ 43 w 43"/>
                  <a:gd name="T21" fmla="*/ 71 h 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71">
                    <a:moveTo>
                      <a:pt x="36" y="0"/>
                    </a:moveTo>
                    <a:lnTo>
                      <a:pt x="6" y="11"/>
                    </a:lnTo>
                    <a:lnTo>
                      <a:pt x="0" y="41"/>
                    </a:lnTo>
                    <a:lnTo>
                      <a:pt x="13" y="65"/>
                    </a:lnTo>
                    <a:lnTo>
                      <a:pt x="43" y="7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94" name="Freeform 670"/>
              <p:cNvSpPr>
                <a:spLocks/>
              </p:cNvSpPr>
              <p:nvPr/>
            </p:nvSpPr>
            <p:spPr bwMode="auto">
              <a:xfrm>
                <a:off x="3876" y="2394"/>
                <a:ext cx="15" cy="26"/>
              </a:xfrm>
              <a:custGeom>
                <a:avLst/>
                <a:gdLst>
                  <a:gd name="T0" fmla="*/ 0 w 43"/>
                  <a:gd name="T1" fmla="*/ 3 h 78"/>
                  <a:gd name="T2" fmla="*/ 2 w 43"/>
                  <a:gd name="T3" fmla="*/ 2 h 78"/>
                  <a:gd name="T4" fmla="*/ 2 w 43"/>
                  <a:gd name="T5" fmla="*/ 1 h 78"/>
                  <a:gd name="T6" fmla="*/ 1 w 43"/>
                  <a:gd name="T7" fmla="*/ 0 h 78"/>
                  <a:gd name="T8" fmla="*/ 0 w 43"/>
                  <a:gd name="T9" fmla="*/ 0 h 78"/>
                  <a:gd name="T10" fmla="*/ 0 w 43"/>
                  <a:gd name="T11" fmla="*/ 3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78"/>
                  <a:gd name="T20" fmla="*/ 43 w 43"/>
                  <a:gd name="T21" fmla="*/ 78 h 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78">
                    <a:moveTo>
                      <a:pt x="6" y="78"/>
                    </a:moveTo>
                    <a:lnTo>
                      <a:pt x="36" y="60"/>
                    </a:lnTo>
                    <a:lnTo>
                      <a:pt x="43" y="36"/>
                    </a:lnTo>
                    <a:lnTo>
                      <a:pt x="30" y="13"/>
                    </a:lnTo>
                    <a:lnTo>
                      <a:pt x="0" y="0"/>
                    </a:lnTo>
                    <a:lnTo>
                      <a:pt x="6" y="78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95" name="Freeform 671"/>
              <p:cNvSpPr>
                <a:spLocks/>
              </p:cNvSpPr>
              <p:nvPr/>
            </p:nvSpPr>
            <p:spPr bwMode="auto">
              <a:xfrm>
                <a:off x="3852" y="2394"/>
                <a:ext cx="26" cy="28"/>
              </a:xfrm>
              <a:custGeom>
                <a:avLst/>
                <a:gdLst>
                  <a:gd name="T0" fmla="*/ 0 w 78"/>
                  <a:gd name="T1" fmla="*/ 3 h 84"/>
                  <a:gd name="T2" fmla="*/ 0 w 78"/>
                  <a:gd name="T3" fmla="*/ 0 h 84"/>
                  <a:gd name="T4" fmla="*/ 3 w 78"/>
                  <a:gd name="T5" fmla="*/ 0 h 84"/>
                  <a:gd name="T6" fmla="*/ 3 w 78"/>
                  <a:gd name="T7" fmla="*/ 3 h 84"/>
                  <a:gd name="T8" fmla="*/ 0 w 78"/>
                  <a:gd name="T9" fmla="*/ 3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84"/>
                  <a:gd name="T17" fmla="*/ 78 w 78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84">
                    <a:moveTo>
                      <a:pt x="6" y="84"/>
                    </a:moveTo>
                    <a:lnTo>
                      <a:pt x="0" y="13"/>
                    </a:lnTo>
                    <a:lnTo>
                      <a:pt x="72" y="0"/>
                    </a:lnTo>
                    <a:lnTo>
                      <a:pt x="78" y="78"/>
                    </a:lnTo>
                    <a:lnTo>
                      <a:pt x="6" y="84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96" name="Freeform 672"/>
              <p:cNvSpPr>
                <a:spLocks/>
              </p:cNvSpPr>
              <p:nvPr/>
            </p:nvSpPr>
            <p:spPr bwMode="auto">
              <a:xfrm>
                <a:off x="3840" y="2399"/>
                <a:ext cx="14" cy="23"/>
              </a:xfrm>
              <a:custGeom>
                <a:avLst/>
                <a:gdLst>
                  <a:gd name="T0" fmla="*/ 1 w 43"/>
                  <a:gd name="T1" fmla="*/ 0 h 71"/>
                  <a:gd name="T2" fmla="*/ 0 w 43"/>
                  <a:gd name="T3" fmla="*/ 0 h 71"/>
                  <a:gd name="T4" fmla="*/ 0 w 43"/>
                  <a:gd name="T5" fmla="*/ 1 h 71"/>
                  <a:gd name="T6" fmla="*/ 1 w 43"/>
                  <a:gd name="T7" fmla="*/ 2 h 71"/>
                  <a:gd name="T8" fmla="*/ 2 w 43"/>
                  <a:gd name="T9" fmla="*/ 2 h 71"/>
                  <a:gd name="T10" fmla="*/ 1 w 43"/>
                  <a:gd name="T11" fmla="*/ 0 h 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71"/>
                  <a:gd name="T20" fmla="*/ 43 w 43"/>
                  <a:gd name="T21" fmla="*/ 71 h 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71">
                    <a:moveTo>
                      <a:pt x="37" y="0"/>
                    </a:moveTo>
                    <a:lnTo>
                      <a:pt x="7" y="11"/>
                    </a:lnTo>
                    <a:lnTo>
                      <a:pt x="0" y="35"/>
                    </a:lnTo>
                    <a:lnTo>
                      <a:pt x="19" y="65"/>
                    </a:lnTo>
                    <a:lnTo>
                      <a:pt x="43" y="7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97" name="Freeform 673"/>
              <p:cNvSpPr>
                <a:spLocks/>
              </p:cNvSpPr>
              <p:nvPr/>
            </p:nvSpPr>
            <p:spPr bwMode="auto">
              <a:xfrm>
                <a:off x="2891" y="2860"/>
                <a:ext cx="12" cy="26"/>
              </a:xfrm>
              <a:custGeom>
                <a:avLst/>
                <a:gdLst>
                  <a:gd name="T0" fmla="*/ 1 w 36"/>
                  <a:gd name="T1" fmla="*/ 0 h 77"/>
                  <a:gd name="T2" fmla="*/ 0 w 36"/>
                  <a:gd name="T3" fmla="*/ 0 h 77"/>
                  <a:gd name="T4" fmla="*/ 0 w 36"/>
                  <a:gd name="T5" fmla="*/ 2 h 77"/>
                  <a:gd name="T6" fmla="*/ 0 w 36"/>
                  <a:gd name="T7" fmla="*/ 2 h 77"/>
                  <a:gd name="T8" fmla="*/ 1 w 36"/>
                  <a:gd name="T9" fmla="*/ 3 h 77"/>
                  <a:gd name="T10" fmla="*/ 1 w 36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77"/>
                  <a:gd name="T20" fmla="*/ 36 w 36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77">
                    <a:moveTo>
                      <a:pt x="36" y="0"/>
                    </a:moveTo>
                    <a:lnTo>
                      <a:pt x="11" y="12"/>
                    </a:lnTo>
                    <a:lnTo>
                      <a:pt x="0" y="42"/>
                    </a:lnTo>
                    <a:lnTo>
                      <a:pt x="11" y="66"/>
                    </a:lnTo>
                    <a:lnTo>
                      <a:pt x="36" y="7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798" name="Rectangle 674"/>
              <p:cNvSpPr>
                <a:spLocks noChangeArrowheads="1"/>
              </p:cNvSpPr>
              <p:nvPr/>
            </p:nvSpPr>
            <p:spPr bwMode="auto">
              <a:xfrm>
                <a:off x="2903" y="2860"/>
                <a:ext cx="25" cy="26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799" name="Freeform 675"/>
              <p:cNvSpPr>
                <a:spLocks/>
              </p:cNvSpPr>
              <p:nvPr/>
            </p:nvSpPr>
            <p:spPr bwMode="auto">
              <a:xfrm>
                <a:off x="2928" y="2860"/>
                <a:ext cx="11" cy="26"/>
              </a:xfrm>
              <a:custGeom>
                <a:avLst/>
                <a:gdLst>
                  <a:gd name="T0" fmla="*/ 0 w 35"/>
                  <a:gd name="T1" fmla="*/ 3 h 77"/>
                  <a:gd name="T2" fmla="*/ 1 w 35"/>
                  <a:gd name="T3" fmla="*/ 2 h 77"/>
                  <a:gd name="T4" fmla="*/ 1 w 35"/>
                  <a:gd name="T5" fmla="*/ 2 h 77"/>
                  <a:gd name="T6" fmla="*/ 1 w 35"/>
                  <a:gd name="T7" fmla="*/ 0 h 77"/>
                  <a:gd name="T8" fmla="*/ 0 w 35"/>
                  <a:gd name="T9" fmla="*/ 0 h 77"/>
                  <a:gd name="T10" fmla="*/ 0 w 35"/>
                  <a:gd name="T11" fmla="*/ 3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77"/>
                  <a:gd name="T20" fmla="*/ 35 w 35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77">
                    <a:moveTo>
                      <a:pt x="0" y="77"/>
                    </a:moveTo>
                    <a:lnTo>
                      <a:pt x="30" y="66"/>
                    </a:lnTo>
                    <a:lnTo>
                      <a:pt x="35" y="42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00" name="Freeform 676"/>
              <p:cNvSpPr>
                <a:spLocks/>
              </p:cNvSpPr>
              <p:nvPr/>
            </p:nvSpPr>
            <p:spPr bwMode="auto">
              <a:xfrm>
                <a:off x="2966" y="2860"/>
                <a:ext cx="12" cy="26"/>
              </a:xfrm>
              <a:custGeom>
                <a:avLst/>
                <a:gdLst>
                  <a:gd name="T0" fmla="*/ 1 w 36"/>
                  <a:gd name="T1" fmla="*/ 0 h 77"/>
                  <a:gd name="T2" fmla="*/ 0 w 36"/>
                  <a:gd name="T3" fmla="*/ 0 h 77"/>
                  <a:gd name="T4" fmla="*/ 0 w 36"/>
                  <a:gd name="T5" fmla="*/ 2 h 77"/>
                  <a:gd name="T6" fmla="*/ 0 w 36"/>
                  <a:gd name="T7" fmla="*/ 2 h 77"/>
                  <a:gd name="T8" fmla="*/ 1 w 36"/>
                  <a:gd name="T9" fmla="*/ 3 h 77"/>
                  <a:gd name="T10" fmla="*/ 1 w 36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77"/>
                  <a:gd name="T20" fmla="*/ 36 w 36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77">
                    <a:moveTo>
                      <a:pt x="36" y="0"/>
                    </a:moveTo>
                    <a:lnTo>
                      <a:pt x="6" y="12"/>
                    </a:lnTo>
                    <a:lnTo>
                      <a:pt x="0" y="42"/>
                    </a:lnTo>
                    <a:lnTo>
                      <a:pt x="6" y="66"/>
                    </a:lnTo>
                    <a:lnTo>
                      <a:pt x="36" y="7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01" name="Rectangle 677"/>
              <p:cNvSpPr>
                <a:spLocks noChangeArrowheads="1"/>
              </p:cNvSpPr>
              <p:nvPr/>
            </p:nvSpPr>
            <p:spPr bwMode="auto">
              <a:xfrm>
                <a:off x="2978" y="2860"/>
                <a:ext cx="24" cy="26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802" name="Freeform 678"/>
              <p:cNvSpPr>
                <a:spLocks/>
              </p:cNvSpPr>
              <p:nvPr/>
            </p:nvSpPr>
            <p:spPr bwMode="auto">
              <a:xfrm>
                <a:off x="3002" y="2860"/>
                <a:ext cx="12" cy="26"/>
              </a:xfrm>
              <a:custGeom>
                <a:avLst/>
                <a:gdLst>
                  <a:gd name="T0" fmla="*/ 0 w 37"/>
                  <a:gd name="T1" fmla="*/ 3 h 77"/>
                  <a:gd name="T2" fmla="*/ 1 w 37"/>
                  <a:gd name="T3" fmla="*/ 2 h 77"/>
                  <a:gd name="T4" fmla="*/ 1 w 37"/>
                  <a:gd name="T5" fmla="*/ 2 h 77"/>
                  <a:gd name="T6" fmla="*/ 1 w 37"/>
                  <a:gd name="T7" fmla="*/ 0 h 77"/>
                  <a:gd name="T8" fmla="*/ 0 w 37"/>
                  <a:gd name="T9" fmla="*/ 0 h 77"/>
                  <a:gd name="T10" fmla="*/ 0 w 37"/>
                  <a:gd name="T11" fmla="*/ 3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7"/>
                  <a:gd name="T20" fmla="*/ 37 w 37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7">
                    <a:moveTo>
                      <a:pt x="0" y="77"/>
                    </a:moveTo>
                    <a:lnTo>
                      <a:pt x="24" y="66"/>
                    </a:lnTo>
                    <a:lnTo>
                      <a:pt x="37" y="42"/>
                    </a:lnTo>
                    <a:lnTo>
                      <a:pt x="24" y="12"/>
                    </a:lnTo>
                    <a:lnTo>
                      <a:pt x="0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03" name="Freeform 679"/>
              <p:cNvSpPr>
                <a:spLocks/>
              </p:cNvSpPr>
              <p:nvPr/>
            </p:nvSpPr>
            <p:spPr bwMode="auto">
              <a:xfrm>
                <a:off x="3038" y="2860"/>
                <a:ext cx="12" cy="26"/>
              </a:xfrm>
              <a:custGeom>
                <a:avLst/>
                <a:gdLst>
                  <a:gd name="T0" fmla="*/ 1 w 36"/>
                  <a:gd name="T1" fmla="*/ 0 h 77"/>
                  <a:gd name="T2" fmla="*/ 0 w 36"/>
                  <a:gd name="T3" fmla="*/ 0 h 77"/>
                  <a:gd name="T4" fmla="*/ 0 w 36"/>
                  <a:gd name="T5" fmla="*/ 2 h 77"/>
                  <a:gd name="T6" fmla="*/ 0 w 36"/>
                  <a:gd name="T7" fmla="*/ 2 h 77"/>
                  <a:gd name="T8" fmla="*/ 1 w 36"/>
                  <a:gd name="T9" fmla="*/ 3 h 77"/>
                  <a:gd name="T10" fmla="*/ 1 w 36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77"/>
                  <a:gd name="T20" fmla="*/ 36 w 36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77">
                    <a:moveTo>
                      <a:pt x="36" y="0"/>
                    </a:moveTo>
                    <a:lnTo>
                      <a:pt x="13" y="12"/>
                    </a:lnTo>
                    <a:lnTo>
                      <a:pt x="0" y="42"/>
                    </a:lnTo>
                    <a:lnTo>
                      <a:pt x="13" y="66"/>
                    </a:lnTo>
                    <a:lnTo>
                      <a:pt x="36" y="7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04" name="Rectangle 680"/>
              <p:cNvSpPr>
                <a:spLocks noChangeArrowheads="1"/>
              </p:cNvSpPr>
              <p:nvPr/>
            </p:nvSpPr>
            <p:spPr bwMode="auto">
              <a:xfrm>
                <a:off x="3050" y="2860"/>
                <a:ext cx="24" cy="26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805" name="Freeform 681"/>
              <p:cNvSpPr>
                <a:spLocks/>
              </p:cNvSpPr>
              <p:nvPr/>
            </p:nvSpPr>
            <p:spPr bwMode="auto">
              <a:xfrm>
                <a:off x="3074" y="2860"/>
                <a:ext cx="14" cy="26"/>
              </a:xfrm>
              <a:custGeom>
                <a:avLst/>
                <a:gdLst>
                  <a:gd name="T0" fmla="*/ 0 w 41"/>
                  <a:gd name="T1" fmla="*/ 3 h 77"/>
                  <a:gd name="T2" fmla="*/ 1 w 41"/>
                  <a:gd name="T3" fmla="*/ 2 h 77"/>
                  <a:gd name="T4" fmla="*/ 2 w 41"/>
                  <a:gd name="T5" fmla="*/ 2 h 77"/>
                  <a:gd name="T6" fmla="*/ 1 w 41"/>
                  <a:gd name="T7" fmla="*/ 0 h 77"/>
                  <a:gd name="T8" fmla="*/ 0 w 41"/>
                  <a:gd name="T9" fmla="*/ 0 h 77"/>
                  <a:gd name="T10" fmla="*/ 0 w 41"/>
                  <a:gd name="T11" fmla="*/ 3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77"/>
                  <a:gd name="T20" fmla="*/ 41 w 41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77">
                    <a:moveTo>
                      <a:pt x="0" y="77"/>
                    </a:moveTo>
                    <a:lnTo>
                      <a:pt x="30" y="66"/>
                    </a:lnTo>
                    <a:lnTo>
                      <a:pt x="41" y="42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06" name="Freeform 682"/>
              <p:cNvSpPr>
                <a:spLocks/>
              </p:cNvSpPr>
              <p:nvPr/>
            </p:nvSpPr>
            <p:spPr bwMode="auto">
              <a:xfrm>
                <a:off x="3112" y="2860"/>
                <a:ext cx="12" cy="26"/>
              </a:xfrm>
              <a:custGeom>
                <a:avLst/>
                <a:gdLst>
                  <a:gd name="T0" fmla="*/ 1 w 36"/>
                  <a:gd name="T1" fmla="*/ 0 h 77"/>
                  <a:gd name="T2" fmla="*/ 0 w 36"/>
                  <a:gd name="T3" fmla="*/ 0 h 77"/>
                  <a:gd name="T4" fmla="*/ 0 w 36"/>
                  <a:gd name="T5" fmla="*/ 2 h 77"/>
                  <a:gd name="T6" fmla="*/ 0 w 36"/>
                  <a:gd name="T7" fmla="*/ 2 h 77"/>
                  <a:gd name="T8" fmla="*/ 1 w 36"/>
                  <a:gd name="T9" fmla="*/ 3 h 77"/>
                  <a:gd name="T10" fmla="*/ 1 w 36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77"/>
                  <a:gd name="T20" fmla="*/ 36 w 36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77">
                    <a:moveTo>
                      <a:pt x="36" y="0"/>
                    </a:moveTo>
                    <a:lnTo>
                      <a:pt x="6" y="12"/>
                    </a:lnTo>
                    <a:lnTo>
                      <a:pt x="0" y="42"/>
                    </a:lnTo>
                    <a:lnTo>
                      <a:pt x="6" y="66"/>
                    </a:lnTo>
                    <a:lnTo>
                      <a:pt x="36" y="7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07" name="Rectangle 683"/>
              <p:cNvSpPr>
                <a:spLocks noChangeArrowheads="1"/>
              </p:cNvSpPr>
              <p:nvPr/>
            </p:nvSpPr>
            <p:spPr bwMode="auto">
              <a:xfrm>
                <a:off x="3124" y="2860"/>
                <a:ext cx="25" cy="26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808" name="Freeform 684"/>
              <p:cNvSpPr>
                <a:spLocks/>
              </p:cNvSpPr>
              <p:nvPr/>
            </p:nvSpPr>
            <p:spPr bwMode="auto">
              <a:xfrm>
                <a:off x="3149" y="2860"/>
                <a:ext cx="12" cy="26"/>
              </a:xfrm>
              <a:custGeom>
                <a:avLst/>
                <a:gdLst>
                  <a:gd name="T0" fmla="*/ 0 w 36"/>
                  <a:gd name="T1" fmla="*/ 3 h 77"/>
                  <a:gd name="T2" fmla="*/ 1 w 36"/>
                  <a:gd name="T3" fmla="*/ 2 h 77"/>
                  <a:gd name="T4" fmla="*/ 1 w 36"/>
                  <a:gd name="T5" fmla="*/ 2 h 77"/>
                  <a:gd name="T6" fmla="*/ 1 w 36"/>
                  <a:gd name="T7" fmla="*/ 0 h 77"/>
                  <a:gd name="T8" fmla="*/ 0 w 36"/>
                  <a:gd name="T9" fmla="*/ 0 h 77"/>
                  <a:gd name="T10" fmla="*/ 0 w 36"/>
                  <a:gd name="T11" fmla="*/ 3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77"/>
                  <a:gd name="T20" fmla="*/ 36 w 36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77">
                    <a:moveTo>
                      <a:pt x="0" y="77"/>
                    </a:moveTo>
                    <a:lnTo>
                      <a:pt x="30" y="66"/>
                    </a:lnTo>
                    <a:lnTo>
                      <a:pt x="36" y="42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09" name="Freeform 685"/>
              <p:cNvSpPr>
                <a:spLocks/>
              </p:cNvSpPr>
              <p:nvPr/>
            </p:nvSpPr>
            <p:spPr bwMode="auto">
              <a:xfrm>
                <a:off x="3185" y="2860"/>
                <a:ext cx="12" cy="26"/>
              </a:xfrm>
              <a:custGeom>
                <a:avLst/>
                <a:gdLst>
                  <a:gd name="T0" fmla="*/ 1 w 37"/>
                  <a:gd name="T1" fmla="*/ 0 h 77"/>
                  <a:gd name="T2" fmla="*/ 0 w 37"/>
                  <a:gd name="T3" fmla="*/ 0 h 77"/>
                  <a:gd name="T4" fmla="*/ 0 w 37"/>
                  <a:gd name="T5" fmla="*/ 2 h 77"/>
                  <a:gd name="T6" fmla="*/ 0 w 37"/>
                  <a:gd name="T7" fmla="*/ 2 h 77"/>
                  <a:gd name="T8" fmla="*/ 1 w 37"/>
                  <a:gd name="T9" fmla="*/ 3 h 77"/>
                  <a:gd name="T10" fmla="*/ 1 w 37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7"/>
                  <a:gd name="T20" fmla="*/ 37 w 37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7">
                    <a:moveTo>
                      <a:pt x="37" y="0"/>
                    </a:moveTo>
                    <a:lnTo>
                      <a:pt x="13" y="12"/>
                    </a:lnTo>
                    <a:lnTo>
                      <a:pt x="0" y="42"/>
                    </a:lnTo>
                    <a:lnTo>
                      <a:pt x="13" y="66"/>
                    </a:lnTo>
                    <a:lnTo>
                      <a:pt x="37" y="7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10" name="Rectangle 686"/>
              <p:cNvSpPr>
                <a:spLocks noChangeArrowheads="1"/>
              </p:cNvSpPr>
              <p:nvPr/>
            </p:nvSpPr>
            <p:spPr bwMode="auto">
              <a:xfrm>
                <a:off x="3197" y="2860"/>
                <a:ext cx="26" cy="26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811" name="Freeform 687"/>
              <p:cNvSpPr>
                <a:spLocks/>
              </p:cNvSpPr>
              <p:nvPr/>
            </p:nvSpPr>
            <p:spPr bwMode="auto">
              <a:xfrm>
                <a:off x="3223" y="2860"/>
                <a:ext cx="12" cy="26"/>
              </a:xfrm>
              <a:custGeom>
                <a:avLst/>
                <a:gdLst>
                  <a:gd name="T0" fmla="*/ 0 w 38"/>
                  <a:gd name="T1" fmla="*/ 3 h 77"/>
                  <a:gd name="T2" fmla="*/ 1 w 38"/>
                  <a:gd name="T3" fmla="*/ 2 h 77"/>
                  <a:gd name="T4" fmla="*/ 1 w 38"/>
                  <a:gd name="T5" fmla="*/ 2 h 77"/>
                  <a:gd name="T6" fmla="*/ 1 w 38"/>
                  <a:gd name="T7" fmla="*/ 0 h 77"/>
                  <a:gd name="T8" fmla="*/ 0 w 38"/>
                  <a:gd name="T9" fmla="*/ 0 h 77"/>
                  <a:gd name="T10" fmla="*/ 0 w 38"/>
                  <a:gd name="T11" fmla="*/ 3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77"/>
                  <a:gd name="T20" fmla="*/ 38 w 38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77">
                    <a:moveTo>
                      <a:pt x="0" y="77"/>
                    </a:moveTo>
                    <a:lnTo>
                      <a:pt x="25" y="66"/>
                    </a:lnTo>
                    <a:lnTo>
                      <a:pt x="38" y="42"/>
                    </a:lnTo>
                    <a:lnTo>
                      <a:pt x="25" y="12"/>
                    </a:lnTo>
                    <a:lnTo>
                      <a:pt x="0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12" name="Freeform 688"/>
              <p:cNvSpPr>
                <a:spLocks/>
              </p:cNvSpPr>
              <p:nvPr/>
            </p:nvSpPr>
            <p:spPr bwMode="auto">
              <a:xfrm>
                <a:off x="3329" y="1861"/>
                <a:ext cx="15" cy="24"/>
              </a:xfrm>
              <a:custGeom>
                <a:avLst/>
                <a:gdLst>
                  <a:gd name="T0" fmla="*/ 2 w 43"/>
                  <a:gd name="T1" fmla="*/ 0 h 72"/>
                  <a:gd name="T2" fmla="*/ 1 w 43"/>
                  <a:gd name="T3" fmla="*/ 0 h 72"/>
                  <a:gd name="T4" fmla="*/ 0 w 43"/>
                  <a:gd name="T5" fmla="*/ 1 h 72"/>
                  <a:gd name="T6" fmla="*/ 1 w 43"/>
                  <a:gd name="T7" fmla="*/ 2 h 72"/>
                  <a:gd name="T8" fmla="*/ 2 w 43"/>
                  <a:gd name="T9" fmla="*/ 3 h 72"/>
                  <a:gd name="T10" fmla="*/ 2 w 43"/>
                  <a:gd name="T11" fmla="*/ 0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72"/>
                  <a:gd name="T20" fmla="*/ 43 w 43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72">
                    <a:moveTo>
                      <a:pt x="43" y="0"/>
                    </a:moveTo>
                    <a:lnTo>
                      <a:pt x="13" y="12"/>
                    </a:lnTo>
                    <a:lnTo>
                      <a:pt x="0" y="36"/>
                    </a:lnTo>
                    <a:lnTo>
                      <a:pt x="13" y="60"/>
                    </a:lnTo>
                    <a:lnTo>
                      <a:pt x="43" y="7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13" name="Freeform 689"/>
              <p:cNvSpPr>
                <a:spLocks/>
              </p:cNvSpPr>
              <p:nvPr/>
            </p:nvSpPr>
            <p:spPr bwMode="auto">
              <a:xfrm>
                <a:off x="3344" y="1861"/>
                <a:ext cx="359" cy="24"/>
              </a:xfrm>
              <a:custGeom>
                <a:avLst/>
                <a:gdLst>
                  <a:gd name="T0" fmla="*/ 40 w 1079"/>
                  <a:gd name="T1" fmla="*/ 1 h 72"/>
                  <a:gd name="T2" fmla="*/ 40 w 1079"/>
                  <a:gd name="T3" fmla="*/ 0 h 72"/>
                  <a:gd name="T4" fmla="*/ 0 w 1079"/>
                  <a:gd name="T5" fmla="*/ 0 h 72"/>
                  <a:gd name="T6" fmla="*/ 0 w 1079"/>
                  <a:gd name="T7" fmla="*/ 3 h 72"/>
                  <a:gd name="T8" fmla="*/ 40 w 1079"/>
                  <a:gd name="T9" fmla="*/ 3 h 72"/>
                  <a:gd name="T10" fmla="*/ 40 w 1079"/>
                  <a:gd name="T11" fmla="*/ 1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79"/>
                  <a:gd name="T19" fmla="*/ 0 h 72"/>
                  <a:gd name="T20" fmla="*/ 1079 w 1079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79" h="72">
                    <a:moveTo>
                      <a:pt x="1079" y="36"/>
                    </a:moveTo>
                    <a:lnTo>
                      <a:pt x="1079" y="0"/>
                    </a:lnTo>
                    <a:lnTo>
                      <a:pt x="0" y="0"/>
                    </a:lnTo>
                    <a:lnTo>
                      <a:pt x="0" y="72"/>
                    </a:lnTo>
                    <a:lnTo>
                      <a:pt x="1079" y="72"/>
                    </a:lnTo>
                    <a:lnTo>
                      <a:pt x="1079" y="36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14" name="Freeform 690"/>
              <p:cNvSpPr>
                <a:spLocks/>
              </p:cNvSpPr>
              <p:nvPr/>
            </p:nvSpPr>
            <p:spPr bwMode="auto">
              <a:xfrm>
                <a:off x="3703" y="1861"/>
                <a:ext cx="15" cy="24"/>
              </a:xfrm>
              <a:custGeom>
                <a:avLst/>
                <a:gdLst>
                  <a:gd name="T0" fmla="*/ 0 w 43"/>
                  <a:gd name="T1" fmla="*/ 3 h 72"/>
                  <a:gd name="T2" fmla="*/ 1 w 43"/>
                  <a:gd name="T3" fmla="*/ 2 h 72"/>
                  <a:gd name="T4" fmla="*/ 2 w 43"/>
                  <a:gd name="T5" fmla="*/ 1 h 72"/>
                  <a:gd name="T6" fmla="*/ 1 w 43"/>
                  <a:gd name="T7" fmla="*/ 0 h 72"/>
                  <a:gd name="T8" fmla="*/ 0 w 43"/>
                  <a:gd name="T9" fmla="*/ 0 h 72"/>
                  <a:gd name="T10" fmla="*/ 0 w 43"/>
                  <a:gd name="T11" fmla="*/ 3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72"/>
                  <a:gd name="T20" fmla="*/ 43 w 43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72">
                    <a:moveTo>
                      <a:pt x="0" y="72"/>
                    </a:moveTo>
                    <a:lnTo>
                      <a:pt x="30" y="60"/>
                    </a:lnTo>
                    <a:lnTo>
                      <a:pt x="43" y="36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15" name="Freeform 691"/>
              <p:cNvSpPr>
                <a:spLocks/>
              </p:cNvSpPr>
              <p:nvPr/>
            </p:nvSpPr>
            <p:spPr bwMode="auto">
              <a:xfrm>
                <a:off x="2982" y="2820"/>
                <a:ext cx="14" cy="220"/>
              </a:xfrm>
              <a:custGeom>
                <a:avLst/>
                <a:gdLst>
                  <a:gd name="T0" fmla="*/ 0 w 43"/>
                  <a:gd name="T1" fmla="*/ 24 h 662"/>
                  <a:gd name="T2" fmla="*/ 0 w 43"/>
                  <a:gd name="T3" fmla="*/ 1 h 662"/>
                  <a:gd name="T4" fmla="*/ 2 w 43"/>
                  <a:gd name="T5" fmla="*/ 0 h 662"/>
                  <a:gd name="T6" fmla="*/ 2 w 43"/>
                  <a:gd name="T7" fmla="*/ 23 h 662"/>
                  <a:gd name="T8" fmla="*/ 0 w 43"/>
                  <a:gd name="T9" fmla="*/ 24 h 6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662"/>
                  <a:gd name="T17" fmla="*/ 43 w 43"/>
                  <a:gd name="T18" fmla="*/ 662 h 6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662">
                    <a:moveTo>
                      <a:pt x="0" y="662"/>
                    </a:moveTo>
                    <a:lnTo>
                      <a:pt x="0" y="24"/>
                    </a:lnTo>
                    <a:lnTo>
                      <a:pt x="43" y="0"/>
                    </a:lnTo>
                    <a:lnTo>
                      <a:pt x="43" y="639"/>
                    </a:lnTo>
                    <a:lnTo>
                      <a:pt x="0" y="662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16" name="Freeform 692"/>
              <p:cNvSpPr>
                <a:spLocks/>
              </p:cNvSpPr>
              <p:nvPr/>
            </p:nvSpPr>
            <p:spPr bwMode="auto">
              <a:xfrm>
                <a:off x="2783" y="2713"/>
                <a:ext cx="213" cy="113"/>
              </a:xfrm>
              <a:custGeom>
                <a:avLst/>
                <a:gdLst>
                  <a:gd name="T0" fmla="*/ 22 w 638"/>
                  <a:gd name="T1" fmla="*/ 13 h 337"/>
                  <a:gd name="T2" fmla="*/ 0 w 638"/>
                  <a:gd name="T3" fmla="*/ 1 h 337"/>
                  <a:gd name="T4" fmla="*/ 2 w 638"/>
                  <a:gd name="T5" fmla="*/ 0 h 337"/>
                  <a:gd name="T6" fmla="*/ 24 w 638"/>
                  <a:gd name="T7" fmla="*/ 12 h 337"/>
                  <a:gd name="T8" fmla="*/ 22 w 638"/>
                  <a:gd name="T9" fmla="*/ 13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8"/>
                  <a:gd name="T16" fmla="*/ 0 h 337"/>
                  <a:gd name="T17" fmla="*/ 638 w 638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8" h="337">
                    <a:moveTo>
                      <a:pt x="595" y="337"/>
                    </a:moveTo>
                    <a:lnTo>
                      <a:pt x="0" y="24"/>
                    </a:lnTo>
                    <a:lnTo>
                      <a:pt x="47" y="0"/>
                    </a:lnTo>
                    <a:lnTo>
                      <a:pt x="638" y="319"/>
                    </a:lnTo>
                    <a:lnTo>
                      <a:pt x="595" y="3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17" name="Freeform 693"/>
              <p:cNvSpPr>
                <a:spLocks/>
              </p:cNvSpPr>
              <p:nvPr/>
            </p:nvSpPr>
            <p:spPr bwMode="auto">
              <a:xfrm>
                <a:off x="2783" y="2721"/>
                <a:ext cx="26" cy="37"/>
              </a:xfrm>
              <a:custGeom>
                <a:avLst/>
                <a:gdLst>
                  <a:gd name="T0" fmla="*/ 0 w 77"/>
                  <a:gd name="T1" fmla="*/ 4 h 109"/>
                  <a:gd name="T2" fmla="*/ 0 w 77"/>
                  <a:gd name="T3" fmla="*/ 0 h 109"/>
                  <a:gd name="T4" fmla="*/ 3 w 77"/>
                  <a:gd name="T5" fmla="*/ 2 h 109"/>
                  <a:gd name="T6" fmla="*/ 0 w 77"/>
                  <a:gd name="T7" fmla="*/ 4 h 1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109"/>
                  <a:gd name="T14" fmla="*/ 77 w 77"/>
                  <a:gd name="T15" fmla="*/ 109 h 1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109">
                    <a:moveTo>
                      <a:pt x="0" y="109"/>
                    </a:moveTo>
                    <a:lnTo>
                      <a:pt x="0" y="0"/>
                    </a:lnTo>
                    <a:lnTo>
                      <a:pt x="77" y="43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18" name="Freeform 694"/>
              <p:cNvSpPr>
                <a:spLocks/>
              </p:cNvSpPr>
              <p:nvPr/>
            </p:nvSpPr>
            <p:spPr bwMode="auto">
              <a:xfrm>
                <a:off x="2783" y="2726"/>
                <a:ext cx="46" cy="58"/>
              </a:xfrm>
              <a:custGeom>
                <a:avLst/>
                <a:gdLst>
                  <a:gd name="T0" fmla="*/ 0 w 137"/>
                  <a:gd name="T1" fmla="*/ 1 h 174"/>
                  <a:gd name="T2" fmla="*/ 0 w 137"/>
                  <a:gd name="T3" fmla="*/ 6 h 174"/>
                  <a:gd name="T4" fmla="*/ 5 w 137"/>
                  <a:gd name="T5" fmla="*/ 2 h 174"/>
                  <a:gd name="T6" fmla="*/ 1 w 137"/>
                  <a:gd name="T7" fmla="*/ 0 h 174"/>
                  <a:gd name="T8" fmla="*/ 0 w 137"/>
                  <a:gd name="T9" fmla="*/ 1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174"/>
                  <a:gd name="T17" fmla="*/ 137 w 137"/>
                  <a:gd name="T18" fmla="*/ 174 h 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174">
                    <a:moveTo>
                      <a:pt x="0" y="17"/>
                    </a:moveTo>
                    <a:lnTo>
                      <a:pt x="0" y="174"/>
                    </a:lnTo>
                    <a:lnTo>
                      <a:pt x="137" y="60"/>
                    </a:lnTo>
                    <a:lnTo>
                      <a:pt x="24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19" name="Freeform 695"/>
              <p:cNvSpPr>
                <a:spLocks/>
              </p:cNvSpPr>
              <p:nvPr/>
            </p:nvSpPr>
            <p:spPr bwMode="auto">
              <a:xfrm>
                <a:off x="2783" y="2736"/>
                <a:ext cx="67" cy="74"/>
              </a:xfrm>
              <a:custGeom>
                <a:avLst/>
                <a:gdLst>
                  <a:gd name="T0" fmla="*/ 0 w 199"/>
                  <a:gd name="T1" fmla="*/ 2 h 222"/>
                  <a:gd name="T2" fmla="*/ 0 w 199"/>
                  <a:gd name="T3" fmla="*/ 8 h 222"/>
                  <a:gd name="T4" fmla="*/ 8 w 199"/>
                  <a:gd name="T5" fmla="*/ 2 h 222"/>
                  <a:gd name="T6" fmla="*/ 3 w 199"/>
                  <a:gd name="T7" fmla="*/ 0 h 222"/>
                  <a:gd name="T8" fmla="*/ 0 w 199"/>
                  <a:gd name="T9" fmla="*/ 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9"/>
                  <a:gd name="T16" fmla="*/ 0 h 222"/>
                  <a:gd name="T17" fmla="*/ 199 w 199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9" h="222">
                    <a:moveTo>
                      <a:pt x="0" y="66"/>
                    </a:moveTo>
                    <a:lnTo>
                      <a:pt x="0" y="222"/>
                    </a:lnTo>
                    <a:lnTo>
                      <a:pt x="199" y="60"/>
                    </a:lnTo>
                    <a:lnTo>
                      <a:pt x="77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20" name="Freeform 696"/>
              <p:cNvSpPr>
                <a:spLocks/>
              </p:cNvSpPr>
              <p:nvPr/>
            </p:nvSpPr>
            <p:spPr bwMode="auto">
              <a:xfrm>
                <a:off x="2783" y="2746"/>
                <a:ext cx="84" cy="88"/>
              </a:xfrm>
              <a:custGeom>
                <a:avLst/>
                <a:gdLst>
                  <a:gd name="T0" fmla="*/ 0 w 251"/>
                  <a:gd name="T1" fmla="*/ 4 h 265"/>
                  <a:gd name="T2" fmla="*/ 0 w 251"/>
                  <a:gd name="T3" fmla="*/ 10 h 265"/>
                  <a:gd name="T4" fmla="*/ 9 w 251"/>
                  <a:gd name="T5" fmla="*/ 2 h 265"/>
                  <a:gd name="T6" fmla="*/ 5 w 251"/>
                  <a:gd name="T7" fmla="*/ 0 h 265"/>
                  <a:gd name="T8" fmla="*/ 0 w 251"/>
                  <a:gd name="T9" fmla="*/ 4 h 2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1"/>
                  <a:gd name="T16" fmla="*/ 0 h 265"/>
                  <a:gd name="T17" fmla="*/ 251 w 251"/>
                  <a:gd name="T18" fmla="*/ 265 h 2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1" h="265">
                    <a:moveTo>
                      <a:pt x="0" y="114"/>
                    </a:moveTo>
                    <a:lnTo>
                      <a:pt x="0" y="265"/>
                    </a:lnTo>
                    <a:lnTo>
                      <a:pt x="251" y="60"/>
                    </a:lnTo>
                    <a:lnTo>
                      <a:pt x="137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21" name="Freeform 697"/>
              <p:cNvSpPr>
                <a:spLocks/>
              </p:cNvSpPr>
              <p:nvPr/>
            </p:nvSpPr>
            <p:spPr bwMode="auto">
              <a:xfrm>
                <a:off x="2783" y="2756"/>
                <a:ext cx="102" cy="104"/>
              </a:xfrm>
              <a:custGeom>
                <a:avLst/>
                <a:gdLst>
                  <a:gd name="T0" fmla="*/ 0 w 305"/>
                  <a:gd name="T1" fmla="*/ 6 h 313"/>
                  <a:gd name="T2" fmla="*/ 0 w 305"/>
                  <a:gd name="T3" fmla="*/ 12 h 313"/>
                  <a:gd name="T4" fmla="*/ 11 w 305"/>
                  <a:gd name="T5" fmla="*/ 2 h 313"/>
                  <a:gd name="T6" fmla="*/ 7 w 305"/>
                  <a:gd name="T7" fmla="*/ 0 h 313"/>
                  <a:gd name="T8" fmla="*/ 0 w 305"/>
                  <a:gd name="T9" fmla="*/ 6 h 3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313"/>
                  <a:gd name="T17" fmla="*/ 305 w 305"/>
                  <a:gd name="T18" fmla="*/ 313 h 3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313">
                    <a:moveTo>
                      <a:pt x="0" y="162"/>
                    </a:moveTo>
                    <a:lnTo>
                      <a:pt x="0" y="313"/>
                    </a:lnTo>
                    <a:lnTo>
                      <a:pt x="305" y="60"/>
                    </a:lnTo>
                    <a:lnTo>
                      <a:pt x="19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22" name="Freeform 698"/>
              <p:cNvSpPr>
                <a:spLocks/>
              </p:cNvSpPr>
              <p:nvPr/>
            </p:nvSpPr>
            <p:spPr bwMode="auto">
              <a:xfrm>
                <a:off x="2783" y="2766"/>
                <a:ext cx="122" cy="120"/>
              </a:xfrm>
              <a:custGeom>
                <a:avLst/>
                <a:gdLst>
                  <a:gd name="T0" fmla="*/ 0 w 365"/>
                  <a:gd name="T1" fmla="*/ 8 h 360"/>
                  <a:gd name="T2" fmla="*/ 0 w 365"/>
                  <a:gd name="T3" fmla="*/ 13 h 360"/>
                  <a:gd name="T4" fmla="*/ 14 w 365"/>
                  <a:gd name="T5" fmla="*/ 2 h 360"/>
                  <a:gd name="T6" fmla="*/ 9 w 365"/>
                  <a:gd name="T7" fmla="*/ 0 h 360"/>
                  <a:gd name="T8" fmla="*/ 0 w 365"/>
                  <a:gd name="T9" fmla="*/ 8 h 3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5"/>
                  <a:gd name="T16" fmla="*/ 0 h 360"/>
                  <a:gd name="T17" fmla="*/ 365 w 365"/>
                  <a:gd name="T18" fmla="*/ 360 h 3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5" h="360">
                    <a:moveTo>
                      <a:pt x="0" y="205"/>
                    </a:moveTo>
                    <a:lnTo>
                      <a:pt x="0" y="360"/>
                    </a:lnTo>
                    <a:lnTo>
                      <a:pt x="365" y="60"/>
                    </a:lnTo>
                    <a:lnTo>
                      <a:pt x="251" y="0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23" name="Freeform 699"/>
              <p:cNvSpPr>
                <a:spLocks/>
              </p:cNvSpPr>
              <p:nvPr/>
            </p:nvSpPr>
            <p:spPr bwMode="auto">
              <a:xfrm>
                <a:off x="2783" y="2776"/>
                <a:ext cx="140" cy="134"/>
              </a:xfrm>
              <a:custGeom>
                <a:avLst/>
                <a:gdLst>
                  <a:gd name="T0" fmla="*/ 0 w 420"/>
                  <a:gd name="T1" fmla="*/ 9 h 403"/>
                  <a:gd name="T2" fmla="*/ 0 w 420"/>
                  <a:gd name="T3" fmla="*/ 15 h 403"/>
                  <a:gd name="T4" fmla="*/ 16 w 420"/>
                  <a:gd name="T5" fmla="*/ 2 h 403"/>
                  <a:gd name="T6" fmla="*/ 11 w 420"/>
                  <a:gd name="T7" fmla="*/ 0 h 403"/>
                  <a:gd name="T8" fmla="*/ 0 w 420"/>
                  <a:gd name="T9" fmla="*/ 9 h 4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0"/>
                  <a:gd name="T16" fmla="*/ 0 h 403"/>
                  <a:gd name="T17" fmla="*/ 420 w 420"/>
                  <a:gd name="T18" fmla="*/ 403 h 4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0" h="403">
                    <a:moveTo>
                      <a:pt x="0" y="253"/>
                    </a:moveTo>
                    <a:lnTo>
                      <a:pt x="0" y="403"/>
                    </a:lnTo>
                    <a:lnTo>
                      <a:pt x="420" y="54"/>
                    </a:lnTo>
                    <a:lnTo>
                      <a:pt x="305" y="0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24" name="Freeform 700"/>
              <p:cNvSpPr>
                <a:spLocks/>
              </p:cNvSpPr>
              <p:nvPr/>
            </p:nvSpPr>
            <p:spPr bwMode="auto">
              <a:xfrm>
                <a:off x="2783" y="2786"/>
                <a:ext cx="158" cy="148"/>
              </a:xfrm>
              <a:custGeom>
                <a:avLst/>
                <a:gdLst>
                  <a:gd name="T0" fmla="*/ 0 w 474"/>
                  <a:gd name="T1" fmla="*/ 11 h 445"/>
                  <a:gd name="T2" fmla="*/ 0 w 474"/>
                  <a:gd name="T3" fmla="*/ 16 h 445"/>
                  <a:gd name="T4" fmla="*/ 0 w 474"/>
                  <a:gd name="T5" fmla="*/ 16 h 445"/>
                  <a:gd name="T6" fmla="*/ 18 w 474"/>
                  <a:gd name="T7" fmla="*/ 2 h 445"/>
                  <a:gd name="T8" fmla="*/ 14 w 474"/>
                  <a:gd name="T9" fmla="*/ 0 h 445"/>
                  <a:gd name="T10" fmla="*/ 0 w 474"/>
                  <a:gd name="T11" fmla="*/ 11 h 4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4"/>
                  <a:gd name="T19" fmla="*/ 0 h 445"/>
                  <a:gd name="T20" fmla="*/ 474 w 474"/>
                  <a:gd name="T21" fmla="*/ 445 h 4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4" h="445">
                    <a:moveTo>
                      <a:pt x="0" y="300"/>
                    </a:moveTo>
                    <a:lnTo>
                      <a:pt x="0" y="445"/>
                    </a:lnTo>
                    <a:lnTo>
                      <a:pt x="11" y="445"/>
                    </a:lnTo>
                    <a:lnTo>
                      <a:pt x="474" y="54"/>
                    </a:lnTo>
                    <a:lnTo>
                      <a:pt x="365" y="0"/>
                    </a:lnTo>
                    <a:lnTo>
                      <a:pt x="0" y="30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25" name="Freeform 701"/>
              <p:cNvSpPr>
                <a:spLocks/>
              </p:cNvSpPr>
              <p:nvPr/>
            </p:nvSpPr>
            <p:spPr bwMode="auto">
              <a:xfrm>
                <a:off x="2783" y="2794"/>
                <a:ext cx="178" cy="152"/>
              </a:xfrm>
              <a:custGeom>
                <a:avLst/>
                <a:gdLst>
                  <a:gd name="T0" fmla="*/ 0 w 534"/>
                  <a:gd name="T1" fmla="*/ 13 h 458"/>
                  <a:gd name="T2" fmla="*/ 0 w 534"/>
                  <a:gd name="T3" fmla="*/ 15 h 458"/>
                  <a:gd name="T4" fmla="*/ 2 w 534"/>
                  <a:gd name="T5" fmla="*/ 17 h 458"/>
                  <a:gd name="T6" fmla="*/ 20 w 534"/>
                  <a:gd name="T7" fmla="*/ 2 h 458"/>
                  <a:gd name="T8" fmla="*/ 16 w 534"/>
                  <a:gd name="T9" fmla="*/ 0 h 458"/>
                  <a:gd name="T10" fmla="*/ 0 w 534"/>
                  <a:gd name="T11" fmla="*/ 13 h 4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4"/>
                  <a:gd name="T19" fmla="*/ 0 h 458"/>
                  <a:gd name="T20" fmla="*/ 534 w 534"/>
                  <a:gd name="T21" fmla="*/ 458 h 4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4" h="458">
                    <a:moveTo>
                      <a:pt x="0" y="349"/>
                    </a:moveTo>
                    <a:lnTo>
                      <a:pt x="0" y="421"/>
                    </a:lnTo>
                    <a:lnTo>
                      <a:pt x="66" y="458"/>
                    </a:lnTo>
                    <a:lnTo>
                      <a:pt x="534" y="66"/>
                    </a:lnTo>
                    <a:lnTo>
                      <a:pt x="420" y="0"/>
                    </a:lnTo>
                    <a:lnTo>
                      <a:pt x="0" y="349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26" name="Freeform 702"/>
              <p:cNvSpPr>
                <a:spLocks/>
              </p:cNvSpPr>
              <p:nvPr/>
            </p:nvSpPr>
            <p:spPr bwMode="auto">
              <a:xfrm>
                <a:off x="2787" y="2804"/>
                <a:ext cx="193" cy="150"/>
              </a:xfrm>
              <a:custGeom>
                <a:avLst/>
                <a:gdLst>
                  <a:gd name="T0" fmla="*/ 21 w 578"/>
                  <a:gd name="T1" fmla="*/ 2 h 451"/>
                  <a:gd name="T2" fmla="*/ 17 w 578"/>
                  <a:gd name="T3" fmla="*/ 0 h 451"/>
                  <a:gd name="T4" fmla="*/ 0 w 578"/>
                  <a:gd name="T5" fmla="*/ 14 h 451"/>
                  <a:gd name="T6" fmla="*/ 4 w 578"/>
                  <a:gd name="T7" fmla="*/ 17 h 451"/>
                  <a:gd name="T8" fmla="*/ 21 w 578"/>
                  <a:gd name="T9" fmla="*/ 2 h 4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8"/>
                  <a:gd name="T16" fmla="*/ 0 h 451"/>
                  <a:gd name="T17" fmla="*/ 578 w 578"/>
                  <a:gd name="T18" fmla="*/ 451 h 4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8" h="451">
                    <a:moveTo>
                      <a:pt x="578" y="61"/>
                    </a:moveTo>
                    <a:lnTo>
                      <a:pt x="463" y="0"/>
                    </a:lnTo>
                    <a:lnTo>
                      <a:pt x="0" y="391"/>
                    </a:lnTo>
                    <a:lnTo>
                      <a:pt x="109" y="451"/>
                    </a:lnTo>
                    <a:lnTo>
                      <a:pt x="578" y="61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27" name="Freeform 703"/>
              <p:cNvSpPr>
                <a:spLocks/>
              </p:cNvSpPr>
              <p:nvPr/>
            </p:nvSpPr>
            <p:spPr bwMode="auto">
              <a:xfrm>
                <a:off x="2805" y="2816"/>
                <a:ext cx="177" cy="148"/>
              </a:xfrm>
              <a:custGeom>
                <a:avLst/>
                <a:gdLst>
                  <a:gd name="T0" fmla="*/ 18 w 529"/>
                  <a:gd name="T1" fmla="*/ 0 h 445"/>
                  <a:gd name="T2" fmla="*/ 20 w 529"/>
                  <a:gd name="T3" fmla="*/ 1 h 445"/>
                  <a:gd name="T4" fmla="*/ 20 w 529"/>
                  <a:gd name="T5" fmla="*/ 4 h 445"/>
                  <a:gd name="T6" fmla="*/ 4 w 529"/>
                  <a:gd name="T7" fmla="*/ 16 h 445"/>
                  <a:gd name="T8" fmla="*/ 0 w 529"/>
                  <a:gd name="T9" fmla="*/ 14 h 445"/>
                  <a:gd name="T10" fmla="*/ 18 w 529"/>
                  <a:gd name="T11" fmla="*/ 0 h 4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9"/>
                  <a:gd name="T19" fmla="*/ 0 h 445"/>
                  <a:gd name="T20" fmla="*/ 529 w 529"/>
                  <a:gd name="T21" fmla="*/ 445 h 4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9" h="445">
                    <a:moveTo>
                      <a:pt x="468" y="0"/>
                    </a:moveTo>
                    <a:lnTo>
                      <a:pt x="529" y="30"/>
                    </a:lnTo>
                    <a:lnTo>
                      <a:pt x="529" y="96"/>
                    </a:lnTo>
                    <a:lnTo>
                      <a:pt x="114" y="445"/>
                    </a:lnTo>
                    <a:lnTo>
                      <a:pt x="0" y="392"/>
                    </a:lnTo>
                    <a:lnTo>
                      <a:pt x="4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28" name="Freeform 704"/>
              <p:cNvSpPr>
                <a:spLocks/>
              </p:cNvSpPr>
              <p:nvPr/>
            </p:nvSpPr>
            <p:spPr bwMode="auto">
              <a:xfrm>
                <a:off x="2823" y="2824"/>
                <a:ext cx="159" cy="150"/>
              </a:xfrm>
              <a:custGeom>
                <a:avLst/>
                <a:gdLst>
                  <a:gd name="T0" fmla="*/ 18 w 475"/>
                  <a:gd name="T1" fmla="*/ 0 h 450"/>
                  <a:gd name="T2" fmla="*/ 18 w 475"/>
                  <a:gd name="T3" fmla="*/ 0 h 450"/>
                  <a:gd name="T4" fmla="*/ 18 w 475"/>
                  <a:gd name="T5" fmla="*/ 6 h 450"/>
                  <a:gd name="T6" fmla="*/ 4 w 475"/>
                  <a:gd name="T7" fmla="*/ 17 h 450"/>
                  <a:gd name="T8" fmla="*/ 0 w 475"/>
                  <a:gd name="T9" fmla="*/ 14 h 450"/>
                  <a:gd name="T10" fmla="*/ 18 w 475"/>
                  <a:gd name="T11" fmla="*/ 0 h 4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5"/>
                  <a:gd name="T19" fmla="*/ 0 h 450"/>
                  <a:gd name="T20" fmla="*/ 475 w 475"/>
                  <a:gd name="T21" fmla="*/ 450 h 4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5" h="450">
                    <a:moveTo>
                      <a:pt x="469" y="0"/>
                    </a:moveTo>
                    <a:lnTo>
                      <a:pt x="475" y="5"/>
                    </a:lnTo>
                    <a:lnTo>
                      <a:pt x="475" y="150"/>
                    </a:lnTo>
                    <a:lnTo>
                      <a:pt x="113" y="450"/>
                    </a:lnTo>
                    <a:lnTo>
                      <a:pt x="0" y="390"/>
                    </a:lnTo>
                    <a:lnTo>
                      <a:pt x="469" y="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29" name="Freeform 705"/>
              <p:cNvSpPr>
                <a:spLocks/>
              </p:cNvSpPr>
              <p:nvPr/>
            </p:nvSpPr>
            <p:spPr bwMode="auto">
              <a:xfrm>
                <a:off x="2843" y="2848"/>
                <a:ext cx="139" cy="137"/>
              </a:xfrm>
              <a:custGeom>
                <a:avLst/>
                <a:gdLst>
                  <a:gd name="T0" fmla="*/ 16 w 415"/>
                  <a:gd name="T1" fmla="*/ 6 h 411"/>
                  <a:gd name="T2" fmla="*/ 16 w 415"/>
                  <a:gd name="T3" fmla="*/ 0 h 411"/>
                  <a:gd name="T4" fmla="*/ 0 w 415"/>
                  <a:gd name="T5" fmla="*/ 13 h 411"/>
                  <a:gd name="T6" fmla="*/ 4 w 415"/>
                  <a:gd name="T7" fmla="*/ 15 h 411"/>
                  <a:gd name="T8" fmla="*/ 16 w 415"/>
                  <a:gd name="T9" fmla="*/ 6 h 4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5"/>
                  <a:gd name="T16" fmla="*/ 0 h 411"/>
                  <a:gd name="T17" fmla="*/ 415 w 415"/>
                  <a:gd name="T18" fmla="*/ 411 h 4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5" h="411">
                    <a:moveTo>
                      <a:pt x="415" y="157"/>
                    </a:moveTo>
                    <a:lnTo>
                      <a:pt x="415" y="0"/>
                    </a:lnTo>
                    <a:lnTo>
                      <a:pt x="0" y="349"/>
                    </a:lnTo>
                    <a:lnTo>
                      <a:pt x="108" y="411"/>
                    </a:lnTo>
                    <a:lnTo>
                      <a:pt x="415" y="157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30" name="Freeform 706"/>
              <p:cNvSpPr>
                <a:spLocks/>
              </p:cNvSpPr>
              <p:nvPr/>
            </p:nvSpPr>
            <p:spPr bwMode="auto">
              <a:xfrm>
                <a:off x="2861" y="2874"/>
                <a:ext cx="121" cy="121"/>
              </a:xfrm>
              <a:custGeom>
                <a:avLst/>
                <a:gdLst>
                  <a:gd name="T0" fmla="*/ 13 w 362"/>
                  <a:gd name="T1" fmla="*/ 6 h 362"/>
                  <a:gd name="T2" fmla="*/ 13 w 362"/>
                  <a:gd name="T3" fmla="*/ 0 h 362"/>
                  <a:gd name="T4" fmla="*/ 0 w 362"/>
                  <a:gd name="T5" fmla="*/ 11 h 362"/>
                  <a:gd name="T6" fmla="*/ 4 w 362"/>
                  <a:gd name="T7" fmla="*/ 13 h 362"/>
                  <a:gd name="T8" fmla="*/ 13 w 362"/>
                  <a:gd name="T9" fmla="*/ 6 h 3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2"/>
                  <a:gd name="T16" fmla="*/ 0 h 362"/>
                  <a:gd name="T17" fmla="*/ 362 w 362"/>
                  <a:gd name="T18" fmla="*/ 362 h 3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2" h="362">
                    <a:moveTo>
                      <a:pt x="362" y="150"/>
                    </a:moveTo>
                    <a:lnTo>
                      <a:pt x="362" y="0"/>
                    </a:lnTo>
                    <a:lnTo>
                      <a:pt x="0" y="300"/>
                    </a:lnTo>
                    <a:lnTo>
                      <a:pt x="115" y="362"/>
                    </a:lnTo>
                    <a:lnTo>
                      <a:pt x="362" y="150"/>
                    </a:ln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31" name="Freeform 707"/>
              <p:cNvSpPr>
                <a:spLocks/>
              </p:cNvSpPr>
              <p:nvPr/>
            </p:nvSpPr>
            <p:spPr bwMode="auto">
              <a:xfrm>
                <a:off x="2879" y="2900"/>
                <a:ext cx="103" cy="105"/>
              </a:xfrm>
              <a:custGeom>
                <a:avLst/>
                <a:gdLst>
                  <a:gd name="T0" fmla="*/ 12 w 307"/>
                  <a:gd name="T1" fmla="*/ 6 h 314"/>
                  <a:gd name="T2" fmla="*/ 12 w 307"/>
                  <a:gd name="T3" fmla="*/ 0 h 314"/>
                  <a:gd name="T4" fmla="*/ 0 w 307"/>
                  <a:gd name="T5" fmla="*/ 9 h 314"/>
                  <a:gd name="T6" fmla="*/ 4 w 307"/>
                  <a:gd name="T7" fmla="*/ 12 h 314"/>
                  <a:gd name="T8" fmla="*/ 12 w 307"/>
                  <a:gd name="T9" fmla="*/ 6 h 3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314"/>
                  <a:gd name="T17" fmla="*/ 307 w 307"/>
                  <a:gd name="T18" fmla="*/ 314 h 3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314">
                    <a:moveTo>
                      <a:pt x="307" y="151"/>
                    </a:moveTo>
                    <a:lnTo>
                      <a:pt x="307" y="0"/>
                    </a:lnTo>
                    <a:lnTo>
                      <a:pt x="0" y="254"/>
                    </a:lnTo>
                    <a:lnTo>
                      <a:pt x="115" y="314"/>
                    </a:lnTo>
                    <a:lnTo>
                      <a:pt x="307" y="151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32" name="Freeform 708"/>
              <p:cNvSpPr>
                <a:spLocks/>
              </p:cNvSpPr>
              <p:nvPr/>
            </p:nvSpPr>
            <p:spPr bwMode="auto">
              <a:xfrm>
                <a:off x="2899" y="2924"/>
                <a:ext cx="83" cy="91"/>
              </a:xfrm>
              <a:custGeom>
                <a:avLst/>
                <a:gdLst>
                  <a:gd name="T0" fmla="*/ 9 w 247"/>
                  <a:gd name="T1" fmla="*/ 6 h 272"/>
                  <a:gd name="T2" fmla="*/ 9 w 247"/>
                  <a:gd name="T3" fmla="*/ 0 h 272"/>
                  <a:gd name="T4" fmla="*/ 0 w 247"/>
                  <a:gd name="T5" fmla="*/ 8 h 272"/>
                  <a:gd name="T6" fmla="*/ 4 w 247"/>
                  <a:gd name="T7" fmla="*/ 10 h 272"/>
                  <a:gd name="T8" fmla="*/ 9 w 247"/>
                  <a:gd name="T9" fmla="*/ 6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7"/>
                  <a:gd name="T16" fmla="*/ 0 h 272"/>
                  <a:gd name="T17" fmla="*/ 247 w 247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7" h="272">
                    <a:moveTo>
                      <a:pt x="247" y="157"/>
                    </a:moveTo>
                    <a:lnTo>
                      <a:pt x="247" y="0"/>
                    </a:lnTo>
                    <a:lnTo>
                      <a:pt x="0" y="212"/>
                    </a:lnTo>
                    <a:lnTo>
                      <a:pt x="109" y="272"/>
                    </a:lnTo>
                    <a:lnTo>
                      <a:pt x="247" y="157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33" name="Freeform 709"/>
              <p:cNvSpPr>
                <a:spLocks/>
              </p:cNvSpPr>
              <p:nvPr/>
            </p:nvSpPr>
            <p:spPr bwMode="auto">
              <a:xfrm>
                <a:off x="2918" y="2950"/>
                <a:ext cx="64" cy="75"/>
              </a:xfrm>
              <a:custGeom>
                <a:avLst/>
                <a:gdLst>
                  <a:gd name="T0" fmla="*/ 7 w 192"/>
                  <a:gd name="T1" fmla="*/ 6 h 223"/>
                  <a:gd name="T2" fmla="*/ 7 w 192"/>
                  <a:gd name="T3" fmla="*/ 0 h 223"/>
                  <a:gd name="T4" fmla="*/ 0 w 192"/>
                  <a:gd name="T5" fmla="*/ 6 h 223"/>
                  <a:gd name="T6" fmla="*/ 4 w 192"/>
                  <a:gd name="T7" fmla="*/ 8 h 223"/>
                  <a:gd name="T8" fmla="*/ 7 w 192"/>
                  <a:gd name="T9" fmla="*/ 6 h 2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223"/>
                  <a:gd name="T17" fmla="*/ 192 w 192"/>
                  <a:gd name="T18" fmla="*/ 223 h 2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223">
                    <a:moveTo>
                      <a:pt x="192" y="150"/>
                    </a:moveTo>
                    <a:lnTo>
                      <a:pt x="192" y="0"/>
                    </a:lnTo>
                    <a:lnTo>
                      <a:pt x="0" y="163"/>
                    </a:lnTo>
                    <a:lnTo>
                      <a:pt x="107" y="223"/>
                    </a:lnTo>
                    <a:lnTo>
                      <a:pt x="192" y="15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34" name="Freeform 710"/>
              <p:cNvSpPr>
                <a:spLocks/>
              </p:cNvSpPr>
              <p:nvPr/>
            </p:nvSpPr>
            <p:spPr bwMode="auto">
              <a:xfrm>
                <a:off x="2936" y="2976"/>
                <a:ext cx="46" cy="59"/>
              </a:xfrm>
              <a:custGeom>
                <a:avLst/>
                <a:gdLst>
                  <a:gd name="T0" fmla="*/ 5 w 138"/>
                  <a:gd name="T1" fmla="*/ 6 h 175"/>
                  <a:gd name="T2" fmla="*/ 5 w 138"/>
                  <a:gd name="T3" fmla="*/ 0 h 175"/>
                  <a:gd name="T4" fmla="*/ 0 w 138"/>
                  <a:gd name="T5" fmla="*/ 4 h 175"/>
                  <a:gd name="T6" fmla="*/ 4 w 138"/>
                  <a:gd name="T7" fmla="*/ 7 h 175"/>
                  <a:gd name="T8" fmla="*/ 5 w 138"/>
                  <a:gd name="T9" fmla="*/ 6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8"/>
                  <a:gd name="T16" fmla="*/ 0 h 175"/>
                  <a:gd name="T17" fmla="*/ 138 w 138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8" h="175">
                    <a:moveTo>
                      <a:pt x="138" y="150"/>
                    </a:moveTo>
                    <a:lnTo>
                      <a:pt x="138" y="0"/>
                    </a:lnTo>
                    <a:lnTo>
                      <a:pt x="0" y="115"/>
                    </a:lnTo>
                    <a:lnTo>
                      <a:pt x="113" y="175"/>
                    </a:lnTo>
                    <a:lnTo>
                      <a:pt x="138" y="150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35" name="Freeform 711"/>
              <p:cNvSpPr>
                <a:spLocks/>
              </p:cNvSpPr>
              <p:nvPr/>
            </p:nvSpPr>
            <p:spPr bwMode="auto">
              <a:xfrm>
                <a:off x="2953" y="3000"/>
                <a:ext cx="29" cy="40"/>
              </a:xfrm>
              <a:custGeom>
                <a:avLst/>
                <a:gdLst>
                  <a:gd name="T0" fmla="*/ 3 w 85"/>
                  <a:gd name="T1" fmla="*/ 0 h 120"/>
                  <a:gd name="T2" fmla="*/ 3 w 85"/>
                  <a:gd name="T3" fmla="*/ 4 h 120"/>
                  <a:gd name="T4" fmla="*/ 0 w 85"/>
                  <a:gd name="T5" fmla="*/ 3 h 120"/>
                  <a:gd name="T6" fmla="*/ 3 w 85"/>
                  <a:gd name="T7" fmla="*/ 0 h 1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120"/>
                  <a:gd name="T14" fmla="*/ 85 w 85"/>
                  <a:gd name="T15" fmla="*/ 120 h 1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120">
                    <a:moveTo>
                      <a:pt x="85" y="0"/>
                    </a:moveTo>
                    <a:lnTo>
                      <a:pt x="85" y="120"/>
                    </a:lnTo>
                    <a:lnTo>
                      <a:pt x="0" y="73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36" name="Freeform 712"/>
              <p:cNvSpPr>
                <a:spLocks/>
              </p:cNvSpPr>
              <p:nvPr/>
            </p:nvSpPr>
            <p:spPr bwMode="auto">
              <a:xfrm>
                <a:off x="2973" y="3026"/>
                <a:ext cx="9" cy="14"/>
              </a:xfrm>
              <a:custGeom>
                <a:avLst/>
                <a:gdLst>
                  <a:gd name="T0" fmla="*/ 1 w 25"/>
                  <a:gd name="T1" fmla="*/ 0 h 42"/>
                  <a:gd name="T2" fmla="*/ 1 w 25"/>
                  <a:gd name="T3" fmla="*/ 2 h 42"/>
                  <a:gd name="T4" fmla="*/ 0 w 25"/>
                  <a:gd name="T5" fmla="*/ 1 h 42"/>
                  <a:gd name="T6" fmla="*/ 1 w 25"/>
                  <a:gd name="T7" fmla="*/ 0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42"/>
                  <a:gd name="T14" fmla="*/ 25 w 25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42">
                    <a:moveTo>
                      <a:pt x="25" y="0"/>
                    </a:moveTo>
                    <a:lnTo>
                      <a:pt x="25" y="42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37" name="Freeform 713"/>
              <p:cNvSpPr>
                <a:spLocks/>
              </p:cNvSpPr>
              <p:nvPr/>
            </p:nvSpPr>
            <p:spPr bwMode="auto">
              <a:xfrm>
                <a:off x="2978" y="3036"/>
                <a:ext cx="6" cy="9"/>
              </a:xfrm>
              <a:custGeom>
                <a:avLst/>
                <a:gdLst>
                  <a:gd name="T0" fmla="*/ 0 w 19"/>
                  <a:gd name="T1" fmla="*/ 0 h 25"/>
                  <a:gd name="T2" fmla="*/ 0 w 19"/>
                  <a:gd name="T3" fmla="*/ 0 h 25"/>
                  <a:gd name="T4" fmla="*/ 0 w 19"/>
                  <a:gd name="T5" fmla="*/ 0 h 25"/>
                  <a:gd name="T6" fmla="*/ 0 w 19"/>
                  <a:gd name="T7" fmla="*/ 1 h 25"/>
                  <a:gd name="T8" fmla="*/ 1 w 19"/>
                  <a:gd name="T9" fmla="*/ 1 h 25"/>
                  <a:gd name="T10" fmla="*/ 0 w 19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5"/>
                  <a:gd name="T20" fmla="*/ 19 w 19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5">
                    <a:moveTo>
                      <a:pt x="6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25"/>
                    </a:lnTo>
                    <a:lnTo>
                      <a:pt x="19" y="2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38" name="Freeform 714"/>
              <p:cNvSpPr>
                <a:spLocks/>
              </p:cNvSpPr>
              <p:nvPr/>
            </p:nvSpPr>
            <p:spPr bwMode="auto">
              <a:xfrm>
                <a:off x="2980" y="3028"/>
                <a:ext cx="20" cy="17"/>
              </a:xfrm>
              <a:custGeom>
                <a:avLst/>
                <a:gdLst>
                  <a:gd name="T0" fmla="*/ 2 w 60"/>
                  <a:gd name="T1" fmla="*/ 1 h 49"/>
                  <a:gd name="T2" fmla="*/ 2 w 60"/>
                  <a:gd name="T3" fmla="*/ 0 h 49"/>
                  <a:gd name="T4" fmla="*/ 0 w 60"/>
                  <a:gd name="T5" fmla="*/ 1 h 49"/>
                  <a:gd name="T6" fmla="*/ 0 w 60"/>
                  <a:gd name="T7" fmla="*/ 2 h 49"/>
                  <a:gd name="T8" fmla="*/ 2 w 60"/>
                  <a:gd name="T9" fmla="*/ 1 h 49"/>
                  <a:gd name="T10" fmla="*/ 2 w 60"/>
                  <a:gd name="T11" fmla="*/ 1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49"/>
                  <a:gd name="T20" fmla="*/ 60 w 60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49">
                    <a:moveTo>
                      <a:pt x="54" y="13"/>
                    </a:moveTo>
                    <a:lnTo>
                      <a:pt x="49" y="0"/>
                    </a:lnTo>
                    <a:lnTo>
                      <a:pt x="0" y="24"/>
                    </a:lnTo>
                    <a:lnTo>
                      <a:pt x="13" y="49"/>
                    </a:lnTo>
                    <a:lnTo>
                      <a:pt x="60" y="24"/>
                    </a:lnTo>
                    <a:lnTo>
                      <a:pt x="5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39" name="Freeform 715"/>
              <p:cNvSpPr>
                <a:spLocks/>
              </p:cNvSpPr>
              <p:nvPr/>
            </p:nvSpPr>
            <p:spPr bwMode="auto">
              <a:xfrm>
                <a:off x="2996" y="3028"/>
                <a:ext cx="6" cy="8"/>
              </a:xfrm>
              <a:custGeom>
                <a:avLst/>
                <a:gdLst>
                  <a:gd name="T0" fmla="*/ 0 w 17"/>
                  <a:gd name="T1" fmla="*/ 1 h 24"/>
                  <a:gd name="T2" fmla="*/ 1 w 17"/>
                  <a:gd name="T3" fmla="*/ 1 h 24"/>
                  <a:gd name="T4" fmla="*/ 1 w 17"/>
                  <a:gd name="T5" fmla="*/ 0 h 24"/>
                  <a:gd name="T6" fmla="*/ 0 w 17"/>
                  <a:gd name="T7" fmla="*/ 0 h 24"/>
                  <a:gd name="T8" fmla="*/ 0 w 17"/>
                  <a:gd name="T9" fmla="*/ 0 h 24"/>
                  <a:gd name="T10" fmla="*/ 0 w 17"/>
                  <a:gd name="T11" fmla="*/ 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4"/>
                  <a:gd name="T20" fmla="*/ 17 w 17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4">
                    <a:moveTo>
                      <a:pt x="11" y="24"/>
                    </a:moveTo>
                    <a:lnTo>
                      <a:pt x="17" y="19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40" name="Freeform 716"/>
              <p:cNvSpPr>
                <a:spLocks/>
              </p:cNvSpPr>
              <p:nvPr/>
            </p:nvSpPr>
            <p:spPr bwMode="auto">
              <a:xfrm>
                <a:off x="2978" y="2822"/>
                <a:ext cx="6" cy="8"/>
              </a:xfrm>
              <a:custGeom>
                <a:avLst/>
                <a:gdLst>
                  <a:gd name="T0" fmla="*/ 0 w 19"/>
                  <a:gd name="T1" fmla="*/ 0 h 23"/>
                  <a:gd name="T2" fmla="*/ 0 w 19"/>
                  <a:gd name="T3" fmla="*/ 0 h 23"/>
                  <a:gd name="T4" fmla="*/ 0 w 19"/>
                  <a:gd name="T5" fmla="*/ 1 h 23"/>
                  <a:gd name="T6" fmla="*/ 0 w 19"/>
                  <a:gd name="T7" fmla="*/ 1 h 23"/>
                  <a:gd name="T8" fmla="*/ 1 w 19"/>
                  <a:gd name="T9" fmla="*/ 1 h 23"/>
                  <a:gd name="T10" fmla="*/ 0 w 1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3"/>
                  <a:gd name="T20" fmla="*/ 19 w 1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3">
                    <a:moveTo>
                      <a:pt x="6" y="0"/>
                    </a:moveTo>
                    <a:lnTo>
                      <a:pt x="0" y="6"/>
                    </a:lnTo>
                    <a:lnTo>
                      <a:pt x="0" y="17"/>
                    </a:lnTo>
                    <a:lnTo>
                      <a:pt x="6" y="23"/>
                    </a:lnTo>
                    <a:lnTo>
                      <a:pt x="19" y="2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41" name="Freeform 717"/>
              <p:cNvSpPr>
                <a:spLocks/>
              </p:cNvSpPr>
              <p:nvPr/>
            </p:nvSpPr>
            <p:spPr bwMode="auto">
              <a:xfrm>
                <a:off x="2980" y="2814"/>
                <a:ext cx="20" cy="16"/>
              </a:xfrm>
              <a:custGeom>
                <a:avLst/>
                <a:gdLst>
                  <a:gd name="T0" fmla="*/ 2 w 60"/>
                  <a:gd name="T1" fmla="*/ 0 h 47"/>
                  <a:gd name="T2" fmla="*/ 2 w 60"/>
                  <a:gd name="T3" fmla="*/ 0 h 47"/>
                  <a:gd name="T4" fmla="*/ 0 w 60"/>
                  <a:gd name="T5" fmla="*/ 1 h 47"/>
                  <a:gd name="T6" fmla="*/ 0 w 60"/>
                  <a:gd name="T7" fmla="*/ 2 h 47"/>
                  <a:gd name="T8" fmla="*/ 2 w 60"/>
                  <a:gd name="T9" fmla="*/ 1 h 47"/>
                  <a:gd name="T10" fmla="*/ 2 w 60"/>
                  <a:gd name="T11" fmla="*/ 0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47"/>
                  <a:gd name="T20" fmla="*/ 60 w 60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47">
                    <a:moveTo>
                      <a:pt x="54" y="11"/>
                    </a:moveTo>
                    <a:lnTo>
                      <a:pt x="49" y="0"/>
                    </a:lnTo>
                    <a:lnTo>
                      <a:pt x="0" y="24"/>
                    </a:lnTo>
                    <a:lnTo>
                      <a:pt x="13" y="47"/>
                    </a:lnTo>
                    <a:lnTo>
                      <a:pt x="60" y="24"/>
                    </a:lnTo>
                    <a:lnTo>
                      <a:pt x="5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42" name="Freeform 718"/>
              <p:cNvSpPr>
                <a:spLocks/>
              </p:cNvSpPr>
              <p:nvPr/>
            </p:nvSpPr>
            <p:spPr bwMode="auto">
              <a:xfrm>
                <a:off x="2996" y="2814"/>
                <a:ext cx="6" cy="8"/>
              </a:xfrm>
              <a:custGeom>
                <a:avLst/>
                <a:gdLst>
                  <a:gd name="T0" fmla="*/ 0 w 17"/>
                  <a:gd name="T1" fmla="*/ 1 h 24"/>
                  <a:gd name="T2" fmla="*/ 1 w 17"/>
                  <a:gd name="T3" fmla="*/ 1 h 24"/>
                  <a:gd name="T4" fmla="*/ 1 w 17"/>
                  <a:gd name="T5" fmla="*/ 0 h 24"/>
                  <a:gd name="T6" fmla="*/ 0 w 17"/>
                  <a:gd name="T7" fmla="*/ 0 h 24"/>
                  <a:gd name="T8" fmla="*/ 0 w 17"/>
                  <a:gd name="T9" fmla="*/ 0 h 24"/>
                  <a:gd name="T10" fmla="*/ 0 w 17"/>
                  <a:gd name="T11" fmla="*/ 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4"/>
                  <a:gd name="T20" fmla="*/ 17 w 17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4">
                    <a:moveTo>
                      <a:pt x="11" y="24"/>
                    </a:moveTo>
                    <a:lnTo>
                      <a:pt x="17" y="17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43" name="Freeform 719"/>
              <p:cNvSpPr>
                <a:spLocks/>
              </p:cNvSpPr>
              <p:nvPr/>
            </p:nvSpPr>
            <p:spPr bwMode="auto">
              <a:xfrm>
                <a:off x="2994" y="3033"/>
                <a:ext cx="8" cy="3"/>
              </a:xfrm>
              <a:custGeom>
                <a:avLst/>
                <a:gdLst>
                  <a:gd name="T0" fmla="*/ 0 w 23"/>
                  <a:gd name="T1" fmla="*/ 0 h 11"/>
                  <a:gd name="T2" fmla="*/ 0 w 23"/>
                  <a:gd name="T3" fmla="*/ 0 h 11"/>
                  <a:gd name="T4" fmla="*/ 0 w 23"/>
                  <a:gd name="T5" fmla="*/ 0 h 11"/>
                  <a:gd name="T6" fmla="*/ 1 w 23"/>
                  <a:gd name="T7" fmla="*/ 0 h 11"/>
                  <a:gd name="T8" fmla="*/ 1 w 23"/>
                  <a:gd name="T9" fmla="*/ 0 h 11"/>
                  <a:gd name="T10" fmla="*/ 0 w 23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1"/>
                  <a:gd name="T20" fmla="*/ 23 w 23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1">
                    <a:moveTo>
                      <a:pt x="0" y="0"/>
                    </a:moveTo>
                    <a:lnTo>
                      <a:pt x="0" y="6"/>
                    </a:lnTo>
                    <a:lnTo>
                      <a:pt x="11" y="11"/>
                    </a:lnTo>
                    <a:lnTo>
                      <a:pt x="17" y="6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44" name="Freeform 720"/>
              <p:cNvSpPr>
                <a:spLocks/>
              </p:cNvSpPr>
              <p:nvPr/>
            </p:nvSpPr>
            <p:spPr bwMode="auto">
              <a:xfrm>
                <a:off x="2994" y="2814"/>
                <a:ext cx="8" cy="219"/>
              </a:xfrm>
              <a:custGeom>
                <a:avLst/>
                <a:gdLst>
                  <a:gd name="T0" fmla="*/ 0 w 23"/>
                  <a:gd name="T1" fmla="*/ 1 h 656"/>
                  <a:gd name="T2" fmla="*/ 0 w 23"/>
                  <a:gd name="T3" fmla="*/ 0 h 656"/>
                  <a:gd name="T4" fmla="*/ 0 w 23"/>
                  <a:gd name="T5" fmla="*/ 24 h 656"/>
                  <a:gd name="T6" fmla="*/ 1 w 23"/>
                  <a:gd name="T7" fmla="*/ 24 h 656"/>
                  <a:gd name="T8" fmla="*/ 1 w 23"/>
                  <a:gd name="T9" fmla="*/ 0 h 656"/>
                  <a:gd name="T10" fmla="*/ 1 w 23"/>
                  <a:gd name="T11" fmla="*/ 0 h 656"/>
                  <a:gd name="T12" fmla="*/ 1 w 23"/>
                  <a:gd name="T13" fmla="*/ 0 h 656"/>
                  <a:gd name="T14" fmla="*/ 1 w 23"/>
                  <a:gd name="T15" fmla="*/ 0 h 656"/>
                  <a:gd name="T16" fmla="*/ 0 w 23"/>
                  <a:gd name="T17" fmla="*/ 0 h 656"/>
                  <a:gd name="T18" fmla="*/ 0 w 23"/>
                  <a:gd name="T19" fmla="*/ 0 h 656"/>
                  <a:gd name="T20" fmla="*/ 0 w 23"/>
                  <a:gd name="T21" fmla="*/ 0 h 656"/>
                  <a:gd name="T22" fmla="*/ 0 w 23"/>
                  <a:gd name="T23" fmla="*/ 1 h 6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"/>
                  <a:gd name="T37" fmla="*/ 0 h 656"/>
                  <a:gd name="T38" fmla="*/ 23 w 23"/>
                  <a:gd name="T39" fmla="*/ 656 h 6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" h="656">
                    <a:moveTo>
                      <a:pt x="6" y="24"/>
                    </a:moveTo>
                    <a:lnTo>
                      <a:pt x="0" y="11"/>
                    </a:lnTo>
                    <a:lnTo>
                      <a:pt x="0" y="656"/>
                    </a:lnTo>
                    <a:lnTo>
                      <a:pt x="23" y="656"/>
                    </a:lnTo>
                    <a:lnTo>
                      <a:pt x="23" y="11"/>
                    </a:lnTo>
                    <a:lnTo>
                      <a:pt x="17" y="0"/>
                    </a:lnTo>
                    <a:lnTo>
                      <a:pt x="23" y="11"/>
                    </a:lnTo>
                    <a:lnTo>
                      <a:pt x="17" y="5"/>
                    </a:lnTo>
                    <a:lnTo>
                      <a:pt x="11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45" name="Freeform 721"/>
              <p:cNvSpPr>
                <a:spLocks/>
              </p:cNvSpPr>
              <p:nvPr/>
            </p:nvSpPr>
            <p:spPr bwMode="auto">
              <a:xfrm>
                <a:off x="2797" y="2709"/>
                <a:ext cx="203" cy="113"/>
              </a:xfrm>
              <a:custGeom>
                <a:avLst/>
                <a:gdLst>
                  <a:gd name="T0" fmla="*/ 0 w 608"/>
                  <a:gd name="T1" fmla="*/ 0 h 338"/>
                  <a:gd name="T2" fmla="*/ 0 w 608"/>
                  <a:gd name="T3" fmla="*/ 1 h 338"/>
                  <a:gd name="T4" fmla="*/ 22 w 608"/>
                  <a:gd name="T5" fmla="*/ 13 h 338"/>
                  <a:gd name="T6" fmla="*/ 23 w 608"/>
                  <a:gd name="T7" fmla="*/ 12 h 338"/>
                  <a:gd name="T8" fmla="*/ 0 w 608"/>
                  <a:gd name="T9" fmla="*/ 0 h 338"/>
                  <a:gd name="T10" fmla="*/ 0 w 608"/>
                  <a:gd name="T11" fmla="*/ 0 h 3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8"/>
                  <a:gd name="T19" fmla="*/ 0 h 338"/>
                  <a:gd name="T20" fmla="*/ 608 w 608"/>
                  <a:gd name="T21" fmla="*/ 338 h 3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8" h="338">
                    <a:moveTo>
                      <a:pt x="6" y="12"/>
                    </a:moveTo>
                    <a:lnTo>
                      <a:pt x="0" y="25"/>
                    </a:lnTo>
                    <a:lnTo>
                      <a:pt x="597" y="338"/>
                    </a:lnTo>
                    <a:lnTo>
                      <a:pt x="608" y="314"/>
                    </a:lnTo>
                    <a:lnTo>
                      <a:pt x="13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46" name="Freeform 722"/>
              <p:cNvSpPr>
                <a:spLocks/>
              </p:cNvSpPr>
              <p:nvPr/>
            </p:nvSpPr>
            <p:spPr bwMode="auto">
              <a:xfrm>
                <a:off x="2795" y="2709"/>
                <a:ext cx="6" cy="9"/>
              </a:xfrm>
              <a:custGeom>
                <a:avLst/>
                <a:gdLst>
                  <a:gd name="T0" fmla="*/ 1 w 18"/>
                  <a:gd name="T1" fmla="*/ 0 h 25"/>
                  <a:gd name="T2" fmla="*/ 0 w 18"/>
                  <a:gd name="T3" fmla="*/ 0 h 25"/>
                  <a:gd name="T4" fmla="*/ 0 w 18"/>
                  <a:gd name="T5" fmla="*/ 0 h 25"/>
                  <a:gd name="T6" fmla="*/ 0 w 18"/>
                  <a:gd name="T7" fmla="*/ 1 h 25"/>
                  <a:gd name="T8" fmla="*/ 0 w 18"/>
                  <a:gd name="T9" fmla="*/ 1 h 25"/>
                  <a:gd name="T10" fmla="*/ 1 w 18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5"/>
                  <a:gd name="T20" fmla="*/ 18 w 1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5">
                    <a:moveTo>
                      <a:pt x="18" y="0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5" y="2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47" name="Freeform 723"/>
              <p:cNvSpPr>
                <a:spLocks/>
              </p:cNvSpPr>
              <p:nvPr/>
            </p:nvSpPr>
            <p:spPr bwMode="auto">
              <a:xfrm>
                <a:off x="2779" y="2718"/>
                <a:ext cx="6" cy="8"/>
              </a:xfrm>
              <a:custGeom>
                <a:avLst/>
                <a:gdLst>
                  <a:gd name="T0" fmla="*/ 0 w 19"/>
                  <a:gd name="T1" fmla="*/ 0 h 24"/>
                  <a:gd name="T2" fmla="*/ 0 w 19"/>
                  <a:gd name="T3" fmla="*/ 0 h 24"/>
                  <a:gd name="T4" fmla="*/ 0 w 19"/>
                  <a:gd name="T5" fmla="*/ 1 h 24"/>
                  <a:gd name="T6" fmla="*/ 0 w 19"/>
                  <a:gd name="T7" fmla="*/ 1 h 24"/>
                  <a:gd name="T8" fmla="*/ 1 w 19"/>
                  <a:gd name="T9" fmla="*/ 1 h 24"/>
                  <a:gd name="T10" fmla="*/ 0 w 19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4"/>
                  <a:gd name="T20" fmla="*/ 19 w 19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4">
                    <a:moveTo>
                      <a:pt x="6" y="0"/>
                    </a:moveTo>
                    <a:lnTo>
                      <a:pt x="0" y="5"/>
                    </a:lnTo>
                    <a:lnTo>
                      <a:pt x="0" y="17"/>
                    </a:lnTo>
                    <a:lnTo>
                      <a:pt x="6" y="24"/>
                    </a:lnTo>
                    <a:lnTo>
                      <a:pt x="19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48" name="Freeform 724"/>
              <p:cNvSpPr>
                <a:spLocks/>
              </p:cNvSpPr>
              <p:nvPr/>
            </p:nvSpPr>
            <p:spPr bwMode="auto">
              <a:xfrm>
                <a:off x="2781" y="2709"/>
                <a:ext cx="20" cy="17"/>
              </a:xfrm>
              <a:custGeom>
                <a:avLst/>
                <a:gdLst>
                  <a:gd name="T0" fmla="*/ 2 w 61"/>
                  <a:gd name="T1" fmla="*/ 0 h 49"/>
                  <a:gd name="T2" fmla="*/ 2 w 61"/>
                  <a:gd name="T3" fmla="*/ 0 h 49"/>
                  <a:gd name="T4" fmla="*/ 0 w 61"/>
                  <a:gd name="T5" fmla="*/ 1 h 49"/>
                  <a:gd name="T6" fmla="*/ 0 w 61"/>
                  <a:gd name="T7" fmla="*/ 2 h 49"/>
                  <a:gd name="T8" fmla="*/ 2 w 61"/>
                  <a:gd name="T9" fmla="*/ 1 h 49"/>
                  <a:gd name="T10" fmla="*/ 2 w 61"/>
                  <a:gd name="T11" fmla="*/ 0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49"/>
                  <a:gd name="T20" fmla="*/ 61 w 61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49">
                    <a:moveTo>
                      <a:pt x="54" y="12"/>
                    </a:moveTo>
                    <a:lnTo>
                      <a:pt x="48" y="0"/>
                    </a:lnTo>
                    <a:lnTo>
                      <a:pt x="0" y="25"/>
                    </a:lnTo>
                    <a:lnTo>
                      <a:pt x="13" y="49"/>
                    </a:lnTo>
                    <a:lnTo>
                      <a:pt x="61" y="25"/>
                    </a:lnTo>
                    <a:lnTo>
                      <a:pt x="5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49" name="Freeform 725"/>
              <p:cNvSpPr>
                <a:spLocks/>
              </p:cNvSpPr>
              <p:nvPr/>
            </p:nvSpPr>
            <p:spPr bwMode="auto">
              <a:xfrm>
                <a:off x="2797" y="2709"/>
                <a:ext cx="6" cy="9"/>
              </a:xfrm>
              <a:custGeom>
                <a:avLst/>
                <a:gdLst>
                  <a:gd name="T0" fmla="*/ 0 w 19"/>
                  <a:gd name="T1" fmla="*/ 1 h 25"/>
                  <a:gd name="T2" fmla="*/ 1 w 19"/>
                  <a:gd name="T3" fmla="*/ 1 h 25"/>
                  <a:gd name="T4" fmla="*/ 1 w 19"/>
                  <a:gd name="T5" fmla="*/ 0 h 25"/>
                  <a:gd name="T6" fmla="*/ 0 w 19"/>
                  <a:gd name="T7" fmla="*/ 0 h 25"/>
                  <a:gd name="T8" fmla="*/ 0 w 19"/>
                  <a:gd name="T9" fmla="*/ 0 h 25"/>
                  <a:gd name="T10" fmla="*/ 0 w 19"/>
                  <a:gd name="T11" fmla="*/ 1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5"/>
                  <a:gd name="T20" fmla="*/ 19 w 19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5">
                    <a:moveTo>
                      <a:pt x="13" y="25"/>
                    </a:moveTo>
                    <a:lnTo>
                      <a:pt x="19" y="19"/>
                    </a:lnTo>
                    <a:lnTo>
                      <a:pt x="19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3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50" name="Freeform 726"/>
              <p:cNvSpPr>
                <a:spLocks/>
              </p:cNvSpPr>
              <p:nvPr/>
            </p:nvSpPr>
            <p:spPr bwMode="auto">
              <a:xfrm>
                <a:off x="2978" y="2822"/>
                <a:ext cx="8" cy="4"/>
              </a:xfrm>
              <a:custGeom>
                <a:avLst/>
                <a:gdLst>
                  <a:gd name="T0" fmla="*/ 1 w 24"/>
                  <a:gd name="T1" fmla="*/ 0 h 11"/>
                  <a:gd name="T2" fmla="*/ 1 w 24"/>
                  <a:gd name="T3" fmla="*/ 0 h 11"/>
                  <a:gd name="T4" fmla="*/ 0 w 24"/>
                  <a:gd name="T5" fmla="*/ 0 h 11"/>
                  <a:gd name="T6" fmla="*/ 0 w 24"/>
                  <a:gd name="T7" fmla="*/ 0 h 11"/>
                  <a:gd name="T8" fmla="*/ 0 w 24"/>
                  <a:gd name="T9" fmla="*/ 0 h 11"/>
                  <a:gd name="T10" fmla="*/ 1 w 2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24" y="11"/>
                    </a:moveTo>
                    <a:lnTo>
                      <a:pt x="19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51" name="Freeform 727"/>
              <p:cNvSpPr>
                <a:spLocks/>
              </p:cNvSpPr>
              <p:nvPr/>
            </p:nvSpPr>
            <p:spPr bwMode="auto">
              <a:xfrm>
                <a:off x="2978" y="2826"/>
                <a:ext cx="8" cy="219"/>
              </a:xfrm>
              <a:custGeom>
                <a:avLst/>
                <a:gdLst>
                  <a:gd name="T0" fmla="*/ 0 w 24"/>
                  <a:gd name="T1" fmla="*/ 24 h 657"/>
                  <a:gd name="T2" fmla="*/ 1 w 24"/>
                  <a:gd name="T3" fmla="*/ 24 h 657"/>
                  <a:gd name="T4" fmla="*/ 1 w 24"/>
                  <a:gd name="T5" fmla="*/ 0 h 657"/>
                  <a:gd name="T6" fmla="*/ 0 w 24"/>
                  <a:gd name="T7" fmla="*/ 0 h 657"/>
                  <a:gd name="T8" fmla="*/ 0 w 24"/>
                  <a:gd name="T9" fmla="*/ 24 h 657"/>
                  <a:gd name="T10" fmla="*/ 1 w 24"/>
                  <a:gd name="T11" fmla="*/ 23 h 657"/>
                  <a:gd name="T12" fmla="*/ 0 w 24"/>
                  <a:gd name="T13" fmla="*/ 24 h 657"/>
                  <a:gd name="T14" fmla="*/ 0 w 24"/>
                  <a:gd name="T15" fmla="*/ 24 h 657"/>
                  <a:gd name="T16" fmla="*/ 0 w 24"/>
                  <a:gd name="T17" fmla="*/ 24 h 657"/>
                  <a:gd name="T18" fmla="*/ 1 w 24"/>
                  <a:gd name="T19" fmla="*/ 24 h 657"/>
                  <a:gd name="T20" fmla="*/ 1 w 24"/>
                  <a:gd name="T21" fmla="*/ 24 h 657"/>
                  <a:gd name="T22" fmla="*/ 0 w 24"/>
                  <a:gd name="T23" fmla="*/ 24 h 6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57"/>
                  <a:gd name="T38" fmla="*/ 24 w 24"/>
                  <a:gd name="T39" fmla="*/ 657 h 65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57">
                    <a:moveTo>
                      <a:pt x="6" y="657"/>
                    </a:moveTo>
                    <a:lnTo>
                      <a:pt x="24" y="644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644"/>
                    </a:lnTo>
                    <a:lnTo>
                      <a:pt x="19" y="632"/>
                    </a:lnTo>
                    <a:lnTo>
                      <a:pt x="0" y="644"/>
                    </a:lnTo>
                    <a:lnTo>
                      <a:pt x="0" y="651"/>
                    </a:lnTo>
                    <a:lnTo>
                      <a:pt x="12" y="657"/>
                    </a:lnTo>
                    <a:lnTo>
                      <a:pt x="19" y="651"/>
                    </a:lnTo>
                    <a:lnTo>
                      <a:pt x="24" y="644"/>
                    </a:lnTo>
                    <a:lnTo>
                      <a:pt x="6" y="6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52" name="Freeform 728"/>
              <p:cNvSpPr>
                <a:spLocks/>
              </p:cNvSpPr>
              <p:nvPr/>
            </p:nvSpPr>
            <p:spPr bwMode="auto">
              <a:xfrm>
                <a:off x="2781" y="2930"/>
                <a:ext cx="203" cy="115"/>
              </a:xfrm>
              <a:custGeom>
                <a:avLst/>
                <a:gdLst>
                  <a:gd name="T0" fmla="*/ 0 w 609"/>
                  <a:gd name="T1" fmla="*/ 0 h 343"/>
                  <a:gd name="T2" fmla="*/ 0 w 609"/>
                  <a:gd name="T3" fmla="*/ 1 h 343"/>
                  <a:gd name="T4" fmla="*/ 22 w 609"/>
                  <a:gd name="T5" fmla="*/ 13 h 343"/>
                  <a:gd name="T6" fmla="*/ 23 w 609"/>
                  <a:gd name="T7" fmla="*/ 12 h 343"/>
                  <a:gd name="T8" fmla="*/ 0 w 609"/>
                  <a:gd name="T9" fmla="*/ 0 h 343"/>
                  <a:gd name="T10" fmla="*/ 0 w 609"/>
                  <a:gd name="T11" fmla="*/ 0 h 3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9"/>
                  <a:gd name="T19" fmla="*/ 0 h 343"/>
                  <a:gd name="T20" fmla="*/ 609 w 609"/>
                  <a:gd name="T21" fmla="*/ 343 h 3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9" h="343">
                    <a:moveTo>
                      <a:pt x="7" y="11"/>
                    </a:moveTo>
                    <a:lnTo>
                      <a:pt x="0" y="30"/>
                    </a:lnTo>
                    <a:lnTo>
                      <a:pt x="596" y="343"/>
                    </a:lnTo>
                    <a:lnTo>
                      <a:pt x="609" y="318"/>
                    </a:lnTo>
                    <a:lnTo>
                      <a:pt x="13" y="0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53" name="Freeform 729"/>
              <p:cNvSpPr>
                <a:spLocks/>
              </p:cNvSpPr>
              <p:nvPr/>
            </p:nvSpPr>
            <p:spPr bwMode="auto">
              <a:xfrm>
                <a:off x="2779" y="2930"/>
                <a:ext cx="6" cy="10"/>
              </a:xfrm>
              <a:custGeom>
                <a:avLst/>
                <a:gdLst>
                  <a:gd name="T0" fmla="*/ 1 w 19"/>
                  <a:gd name="T1" fmla="*/ 0 h 30"/>
                  <a:gd name="T2" fmla="*/ 0 w 19"/>
                  <a:gd name="T3" fmla="*/ 0 h 30"/>
                  <a:gd name="T4" fmla="*/ 0 w 19"/>
                  <a:gd name="T5" fmla="*/ 0 h 30"/>
                  <a:gd name="T6" fmla="*/ 0 w 19"/>
                  <a:gd name="T7" fmla="*/ 1 h 30"/>
                  <a:gd name="T8" fmla="*/ 0 w 19"/>
                  <a:gd name="T9" fmla="*/ 1 h 30"/>
                  <a:gd name="T10" fmla="*/ 1 w 19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30"/>
                  <a:gd name="T20" fmla="*/ 19 w 19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30">
                    <a:moveTo>
                      <a:pt x="19" y="0"/>
                    </a:moveTo>
                    <a:lnTo>
                      <a:pt x="6" y="0"/>
                    </a:lnTo>
                    <a:lnTo>
                      <a:pt x="0" y="5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54" name="Freeform 730"/>
              <p:cNvSpPr>
                <a:spLocks/>
              </p:cNvSpPr>
              <p:nvPr/>
            </p:nvSpPr>
            <p:spPr bwMode="auto">
              <a:xfrm>
                <a:off x="2779" y="2934"/>
                <a:ext cx="8" cy="6"/>
              </a:xfrm>
              <a:custGeom>
                <a:avLst/>
                <a:gdLst>
                  <a:gd name="T0" fmla="*/ 0 w 24"/>
                  <a:gd name="T1" fmla="*/ 0 h 19"/>
                  <a:gd name="T2" fmla="*/ 0 w 24"/>
                  <a:gd name="T3" fmla="*/ 0 h 19"/>
                  <a:gd name="T4" fmla="*/ 0 w 24"/>
                  <a:gd name="T5" fmla="*/ 1 h 19"/>
                  <a:gd name="T6" fmla="*/ 1 w 24"/>
                  <a:gd name="T7" fmla="*/ 0 h 19"/>
                  <a:gd name="T8" fmla="*/ 1 w 24"/>
                  <a:gd name="T9" fmla="*/ 0 h 19"/>
                  <a:gd name="T10" fmla="*/ 0 w 24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9"/>
                  <a:gd name="T20" fmla="*/ 24 w 24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9">
                    <a:moveTo>
                      <a:pt x="0" y="0"/>
                    </a:moveTo>
                    <a:lnTo>
                      <a:pt x="0" y="13"/>
                    </a:lnTo>
                    <a:lnTo>
                      <a:pt x="13" y="19"/>
                    </a:lnTo>
                    <a:lnTo>
                      <a:pt x="19" y="13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55" name="Freeform 731"/>
              <p:cNvSpPr>
                <a:spLocks/>
              </p:cNvSpPr>
              <p:nvPr/>
            </p:nvSpPr>
            <p:spPr bwMode="auto">
              <a:xfrm>
                <a:off x="2779" y="2718"/>
                <a:ext cx="8" cy="216"/>
              </a:xfrm>
              <a:custGeom>
                <a:avLst/>
                <a:gdLst>
                  <a:gd name="T0" fmla="*/ 1 w 24"/>
                  <a:gd name="T1" fmla="*/ 0 h 649"/>
                  <a:gd name="T2" fmla="*/ 0 w 24"/>
                  <a:gd name="T3" fmla="*/ 0 h 649"/>
                  <a:gd name="T4" fmla="*/ 0 w 24"/>
                  <a:gd name="T5" fmla="*/ 24 h 649"/>
                  <a:gd name="T6" fmla="*/ 1 w 24"/>
                  <a:gd name="T7" fmla="*/ 24 h 649"/>
                  <a:gd name="T8" fmla="*/ 1 w 24"/>
                  <a:gd name="T9" fmla="*/ 0 h 649"/>
                  <a:gd name="T10" fmla="*/ 0 w 24"/>
                  <a:gd name="T11" fmla="*/ 1 h 649"/>
                  <a:gd name="T12" fmla="*/ 1 w 24"/>
                  <a:gd name="T13" fmla="*/ 0 h 649"/>
                  <a:gd name="T14" fmla="*/ 1 w 24"/>
                  <a:gd name="T15" fmla="*/ 0 h 649"/>
                  <a:gd name="T16" fmla="*/ 0 w 24"/>
                  <a:gd name="T17" fmla="*/ 0 h 649"/>
                  <a:gd name="T18" fmla="*/ 0 w 24"/>
                  <a:gd name="T19" fmla="*/ 0 h 649"/>
                  <a:gd name="T20" fmla="*/ 0 w 24"/>
                  <a:gd name="T21" fmla="*/ 0 h 649"/>
                  <a:gd name="T22" fmla="*/ 1 w 24"/>
                  <a:gd name="T23" fmla="*/ 0 h 6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49"/>
                  <a:gd name="T38" fmla="*/ 24 w 24"/>
                  <a:gd name="T39" fmla="*/ 649 h 6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49">
                    <a:moveTo>
                      <a:pt x="19" y="0"/>
                    </a:moveTo>
                    <a:lnTo>
                      <a:pt x="0" y="11"/>
                    </a:lnTo>
                    <a:lnTo>
                      <a:pt x="0" y="649"/>
                    </a:lnTo>
                    <a:lnTo>
                      <a:pt x="24" y="649"/>
                    </a:lnTo>
                    <a:lnTo>
                      <a:pt x="24" y="11"/>
                    </a:lnTo>
                    <a:lnTo>
                      <a:pt x="6" y="24"/>
                    </a:lnTo>
                    <a:lnTo>
                      <a:pt x="24" y="11"/>
                    </a:lnTo>
                    <a:lnTo>
                      <a:pt x="19" y="5"/>
                    </a:lnTo>
                    <a:lnTo>
                      <a:pt x="13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56" name="Freeform 732"/>
              <p:cNvSpPr>
                <a:spLocks/>
              </p:cNvSpPr>
              <p:nvPr/>
            </p:nvSpPr>
            <p:spPr bwMode="auto">
              <a:xfrm>
                <a:off x="2781" y="2718"/>
                <a:ext cx="203" cy="112"/>
              </a:xfrm>
              <a:custGeom>
                <a:avLst/>
                <a:gdLst>
                  <a:gd name="T0" fmla="*/ 22 w 609"/>
                  <a:gd name="T1" fmla="*/ 12 h 336"/>
                  <a:gd name="T2" fmla="*/ 23 w 609"/>
                  <a:gd name="T3" fmla="*/ 12 h 336"/>
                  <a:gd name="T4" fmla="*/ 0 w 609"/>
                  <a:gd name="T5" fmla="*/ 0 h 336"/>
                  <a:gd name="T6" fmla="*/ 0 w 609"/>
                  <a:gd name="T7" fmla="*/ 1 h 336"/>
                  <a:gd name="T8" fmla="*/ 22 w 609"/>
                  <a:gd name="T9" fmla="*/ 12 h 336"/>
                  <a:gd name="T10" fmla="*/ 22 w 609"/>
                  <a:gd name="T11" fmla="*/ 12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9"/>
                  <a:gd name="T19" fmla="*/ 0 h 336"/>
                  <a:gd name="T20" fmla="*/ 609 w 609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9" h="336">
                    <a:moveTo>
                      <a:pt x="602" y="324"/>
                    </a:moveTo>
                    <a:lnTo>
                      <a:pt x="609" y="313"/>
                    </a:lnTo>
                    <a:lnTo>
                      <a:pt x="13" y="0"/>
                    </a:lnTo>
                    <a:lnTo>
                      <a:pt x="0" y="24"/>
                    </a:lnTo>
                    <a:lnTo>
                      <a:pt x="596" y="336"/>
                    </a:lnTo>
                    <a:lnTo>
                      <a:pt x="602" y="3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57" name="Freeform 733"/>
              <p:cNvSpPr>
                <a:spLocks/>
              </p:cNvSpPr>
              <p:nvPr/>
            </p:nvSpPr>
            <p:spPr bwMode="auto">
              <a:xfrm>
                <a:off x="2980" y="2822"/>
                <a:ext cx="6" cy="8"/>
              </a:xfrm>
              <a:custGeom>
                <a:avLst/>
                <a:gdLst>
                  <a:gd name="T0" fmla="*/ 0 w 18"/>
                  <a:gd name="T1" fmla="*/ 1 h 23"/>
                  <a:gd name="T2" fmla="*/ 0 w 18"/>
                  <a:gd name="T3" fmla="*/ 1 h 23"/>
                  <a:gd name="T4" fmla="*/ 1 w 18"/>
                  <a:gd name="T5" fmla="*/ 1 h 23"/>
                  <a:gd name="T6" fmla="*/ 1 w 18"/>
                  <a:gd name="T7" fmla="*/ 0 h 23"/>
                  <a:gd name="T8" fmla="*/ 0 w 18"/>
                  <a:gd name="T9" fmla="*/ 0 h 23"/>
                  <a:gd name="T10" fmla="*/ 0 w 18"/>
                  <a:gd name="T11" fmla="*/ 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3"/>
                  <a:gd name="T20" fmla="*/ 18 w 18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3">
                    <a:moveTo>
                      <a:pt x="0" y="23"/>
                    </a:moveTo>
                    <a:lnTo>
                      <a:pt x="6" y="23"/>
                    </a:lnTo>
                    <a:lnTo>
                      <a:pt x="18" y="17"/>
                    </a:lnTo>
                    <a:lnTo>
                      <a:pt x="18" y="6"/>
                    </a:lnTo>
                    <a:lnTo>
                      <a:pt x="13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58" name="Freeform 734"/>
              <p:cNvSpPr>
                <a:spLocks/>
              </p:cNvSpPr>
              <p:nvPr/>
            </p:nvSpPr>
            <p:spPr bwMode="auto">
              <a:xfrm>
                <a:off x="2978" y="3038"/>
                <a:ext cx="8" cy="5"/>
              </a:xfrm>
              <a:custGeom>
                <a:avLst/>
                <a:gdLst>
                  <a:gd name="T0" fmla="*/ 0 w 24"/>
                  <a:gd name="T1" fmla="*/ 0 h 13"/>
                  <a:gd name="T2" fmla="*/ 0 w 24"/>
                  <a:gd name="T3" fmla="*/ 1 h 13"/>
                  <a:gd name="T4" fmla="*/ 0 w 24"/>
                  <a:gd name="T5" fmla="*/ 1 h 13"/>
                  <a:gd name="T6" fmla="*/ 1 w 24"/>
                  <a:gd name="T7" fmla="*/ 1 h 13"/>
                  <a:gd name="T8" fmla="*/ 1 w 24"/>
                  <a:gd name="T9" fmla="*/ 0 h 13"/>
                  <a:gd name="T10" fmla="*/ 0 w 2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3"/>
                  <a:gd name="T20" fmla="*/ 24 w 2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3">
                    <a:moveTo>
                      <a:pt x="0" y="0"/>
                    </a:moveTo>
                    <a:lnTo>
                      <a:pt x="0" y="13"/>
                    </a:lnTo>
                    <a:lnTo>
                      <a:pt x="12" y="13"/>
                    </a:lnTo>
                    <a:lnTo>
                      <a:pt x="19" y="13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59" name="Freeform 735"/>
              <p:cNvSpPr>
                <a:spLocks/>
              </p:cNvSpPr>
              <p:nvPr/>
            </p:nvSpPr>
            <p:spPr bwMode="auto">
              <a:xfrm>
                <a:off x="2978" y="2826"/>
                <a:ext cx="8" cy="212"/>
              </a:xfrm>
              <a:custGeom>
                <a:avLst/>
                <a:gdLst>
                  <a:gd name="T0" fmla="*/ 0 w 24"/>
                  <a:gd name="T1" fmla="*/ 0 h 638"/>
                  <a:gd name="T2" fmla="*/ 0 w 24"/>
                  <a:gd name="T3" fmla="*/ 0 h 638"/>
                  <a:gd name="T4" fmla="*/ 0 w 24"/>
                  <a:gd name="T5" fmla="*/ 23 h 638"/>
                  <a:gd name="T6" fmla="*/ 1 w 24"/>
                  <a:gd name="T7" fmla="*/ 23 h 638"/>
                  <a:gd name="T8" fmla="*/ 1 w 24"/>
                  <a:gd name="T9" fmla="*/ 0 h 638"/>
                  <a:gd name="T10" fmla="*/ 0 w 24"/>
                  <a:gd name="T11" fmla="*/ 0 h 6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638"/>
                  <a:gd name="T20" fmla="*/ 24 w 24"/>
                  <a:gd name="T21" fmla="*/ 638 h 6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638">
                    <a:moveTo>
                      <a:pt x="12" y="0"/>
                    </a:moveTo>
                    <a:lnTo>
                      <a:pt x="0" y="0"/>
                    </a:lnTo>
                    <a:lnTo>
                      <a:pt x="0" y="638"/>
                    </a:lnTo>
                    <a:lnTo>
                      <a:pt x="24" y="638"/>
                    </a:lnTo>
                    <a:lnTo>
                      <a:pt x="2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60" name="Freeform 736"/>
              <p:cNvSpPr>
                <a:spLocks/>
              </p:cNvSpPr>
              <p:nvPr/>
            </p:nvSpPr>
            <p:spPr bwMode="auto">
              <a:xfrm>
                <a:off x="2978" y="2822"/>
                <a:ext cx="8" cy="4"/>
              </a:xfrm>
              <a:custGeom>
                <a:avLst/>
                <a:gdLst>
                  <a:gd name="T0" fmla="*/ 1 w 24"/>
                  <a:gd name="T1" fmla="*/ 0 h 11"/>
                  <a:gd name="T2" fmla="*/ 1 w 24"/>
                  <a:gd name="T3" fmla="*/ 0 h 11"/>
                  <a:gd name="T4" fmla="*/ 0 w 24"/>
                  <a:gd name="T5" fmla="*/ 0 h 11"/>
                  <a:gd name="T6" fmla="*/ 0 w 24"/>
                  <a:gd name="T7" fmla="*/ 0 h 11"/>
                  <a:gd name="T8" fmla="*/ 0 w 24"/>
                  <a:gd name="T9" fmla="*/ 0 h 11"/>
                  <a:gd name="T10" fmla="*/ 1 w 2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24" y="11"/>
                    </a:moveTo>
                    <a:lnTo>
                      <a:pt x="19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61" name="Freeform 737"/>
              <p:cNvSpPr>
                <a:spLocks/>
              </p:cNvSpPr>
              <p:nvPr/>
            </p:nvSpPr>
            <p:spPr bwMode="auto">
              <a:xfrm>
                <a:off x="3607" y="2820"/>
                <a:ext cx="14" cy="220"/>
              </a:xfrm>
              <a:custGeom>
                <a:avLst/>
                <a:gdLst>
                  <a:gd name="T0" fmla="*/ 2 w 43"/>
                  <a:gd name="T1" fmla="*/ 24 h 662"/>
                  <a:gd name="T2" fmla="*/ 2 w 43"/>
                  <a:gd name="T3" fmla="*/ 1 h 662"/>
                  <a:gd name="T4" fmla="*/ 0 w 43"/>
                  <a:gd name="T5" fmla="*/ 0 h 662"/>
                  <a:gd name="T6" fmla="*/ 0 w 43"/>
                  <a:gd name="T7" fmla="*/ 23 h 662"/>
                  <a:gd name="T8" fmla="*/ 2 w 43"/>
                  <a:gd name="T9" fmla="*/ 24 h 6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662"/>
                  <a:gd name="T17" fmla="*/ 43 w 43"/>
                  <a:gd name="T18" fmla="*/ 662 h 6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662">
                    <a:moveTo>
                      <a:pt x="43" y="662"/>
                    </a:moveTo>
                    <a:lnTo>
                      <a:pt x="43" y="24"/>
                    </a:lnTo>
                    <a:lnTo>
                      <a:pt x="0" y="0"/>
                    </a:lnTo>
                    <a:lnTo>
                      <a:pt x="0" y="639"/>
                    </a:lnTo>
                    <a:lnTo>
                      <a:pt x="43" y="662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62" name="Freeform 738"/>
              <p:cNvSpPr>
                <a:spLocks/>
              </p:cNvSpPr>
              <p:nvPr/>
            </p:nvSpPr>
            <p:spPr bwMode="auto">
              <a:xfrm>
                <a:off x="3607" y="2713"/>
                <a:ext cx="213" cy="113"/>
              </a:xfrm>
              <a:custGeom>
                <a:avLst/>
                <a:gdLst>
                  <a:gd name="T0" fmla="*/ 2 w 639"/>
                  <a:gd name="T1" fmla="*/ 13 h 337"/>
                  <a:gd name="T2" fmla="*/ 24 w 639"/>
                  <a:gd name="T3" fmla="*/ 1 h 337"/>
                  <a:gd name="T4" fmla="*/ 22 w 639"/>
                  <a:gd name="T5" fmla="*/ 0 h 337"/>
                  <a:gd name="T6" fmla="*/ 0 w 639"/>
                  <a:gd name="T7" fmla="*/ 12 h 337"/>
                  <a:gd name="T8" fmla="*/ 2 w 639"/>
                  <a:gd name="T9" fmla="*/ 13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9"/>
                  <a:gd name="T16" fmla="*/ 0 h 337"/>
                  <a:gd name="T17" fmla="*/ 639 w 639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9" h="337">
                    <a:moveTo>
                      <a:pt x="43" y="337"/>
                    </a:moveTo>
                    <a:lnTo>
                      <a:pt x="639" y="24"/>
                    </a:lnTo>
                    <a:lnTo>
                      <a:pt x="592" y="0"/>
                    </a:lnTo>
                    <a:lnTo>
                      <a:pt x="0" y="319"/>
                    </a:lnTo>
                    <a:lnTo>
                      <a:pt x="43" y="3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63" name="Freeform 739"/>
              <p:cNvSpPr>
                <a:spLocks/>
              </p:cNvSpPr>
              <p:nvPr/>
            </p:nvSpPr>
            <p:spPr bwMode="auto">
              <a:xfrm>
                <a:off x="3794" y="2721"/>
                <a:ext cx="26" cy="38"/>
              </a:xfrm>
              <a:custGeom>
                <a:avLst/>
                <a:gdLst>
                  <a:gd name="T0" fmla="*/ 3 w 77"/>
                  <a:gd name="T1" fmla="*/ 4 h 114"/>
                  <a:gd name="T2" fmla="*/ 3 w 77"/>
                  <a:gd name="T3" fmla="*/ 0 h 114"/>
                  <a:gd name="T4" fmla="*/ 0 w 77"/>
                  <a:gd name="T5" fmla="*/ 2 h 114"/>
                  <a:gd name="T6" fmla="*/ 3 w 77"/>
                  <a:gd name="T7" fmla="*/ 4 h 1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114"/>
                  <a:gd name="T14" fmla="*/ 77 w 77"/>
                  <a:gd name="T15" fmla="*/ 114 h 1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114">
                    <a:moveTo>
                      <a:pt x="77" y="114"/>
                    </a:moveTo>
                    <a:lnTo>
                      <a:pt x="77" y="0"/>
                    </a:lnTo>
                    <a:lnTo>
                      <a:pt x="0" y="43"/>
                    </a:lnTo>
                    <a:lnTo>
                      <a:pt x="77" y="114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64" name="Freeform 740"/>
              <p:cNvSpPr>
                <a:spLocks/>
              </p:cNvSpPr>
              <p:nvPr/>
            </p:nvSpPr>
            <p:spPr bwMode="auto">
              <a:xfrm>
                <a:off x="3774" y="2726"/>
                <a:ext cx="46" cy="60"/>
              </a:xfrm>
              <a:custGeom>
                <a:avLst/>
                <a:gdLst>
                  <a:gd name="T0" fmla="*/ 5 w 138"/>
                  <a:gd name="T1" fmla="*/ 1 h 180"/>
                  <a:gd name="T2" fmla="*/ 5 w 138"/>
                  <a:gd name="T3" fmla="*/ 7 h 180"/>
                  <a:gd name="T4" fmla="*/ 0 w 138"/>
                  <a:gd name="T5" fmla="*/ 2 h 180"/>
                  <a:gd name="T6" fmla="*/ 4 w 138"/>
                  <a:gd name="T7" fmla="*/ 0 h 180"/>
                  <a:gd name="T8" fmla="*/ 5 w 138"/>
                  <a:gd name="T9" fmla="*/ 1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8"/>
                  <a:gd name="T16" fmla="*/ 0 h 180"/>
                  <a:gd name="T17" fmla="*/ 138 w 138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8" h="180">
                    <a:moveTo>
                      <a:pt x="138" y="23"/>
                    </a:moveTo>
                    <a:lnTo>
                      <a:pt x="138" y="180"/>
                    </a:lnTo>
                    <a:lnTo>
                      <a:pt x="0" y="60"/>
                    </a:lnTo>
                    <a:lnTo>
                      <a:pt x="115" y="0"/>
                    </a:lnTo>
                    <a:lnTo>
                      <a:pt x="138" y="23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65" name="Freeform 741"/>
              <p:cNvSpPr>
                <a:spLocks/>
              </p:cNvSpPr>
              <p:nvPr/>
            </p:nvSpPr>
            <p:spPr bwMode="auto">
              <a:xfrm>
                <a:off x="3756" y="2736"/>
                <a:ext cx="64" cy="76"/>
              </a:xfrm>
              <a:custGeom>
                <a:avLst/>
                <a:gdLst>
                  <a:gd name="T0" fmla="*/ 7 w 192"/>
                  <a:gd name="T1" fmla="*/ 3 h 229"/>
                  <a:gd name="T2" fmla="*/ 7 w 192"/>
                  <a:gd name="T3" fmla="*/ 8 h 229"/>
                  <a:gd name="T4" fmla="*/ 0 w 192"/>
                  <a:gd name="T5" fmla="*/ 2 h 229"/>
                  <a:gd name="T6" fmla="*/ 4 w 192"/>
                  <a:gd name="T7" fmla="*/ 0 h 229"/>
                  <a:gd name="T8" fmla="*/ 7 w 192"/>
                  <a:gd name="T9" fmla="*/ 3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229"/>
                  <a:gd name="T17" fmla="*/ 192 w 192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229">
                    <a:moveTo>
                      <a:pt x="192" y="71"/>
                    </a:moveTo>
                    <a:lnTo>
                      <a:pt x="192" y="229"/>
                    </a:lnTo>
                    <a:lnTo>
                      <a:pt x="0" y="60"/>
                    </a:lnTo>
                    <a:lnTo>
                      <a:pt x="115" y="0"/>
                    </a:lnTo>
                    <a:lnTo>
                      <a:pt x="192" y="71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66" name="Freeform 742"/>
              <p:cNvSpPr>
                <a:spLocks/>
              </p:cNvSpPr>
              <p:nvPr/>
            </p:nvSpPr>
            <p:spPr bwMode="auto">
              <a:xfrm>
                <a:off x="3738" y="2746"/>
                <a:ext cx="82" cy="92"/>
              </a:xfrm>
              <a:custGeom>
                <a:avLst/>
                <a:gdLst>
                  <a:gd name="T0" fmla="*/ 9 w 246"/>
                  <a:gd name="T1" fmla="*/ 4 h 276"/>
                  <a:gd name="T2" fmla="*/ 9 w 246"/>
                  <a:gd name="T3" fmla="*/ 10 h 276"/>
                  <a:gd name="T4" fmla="*/ 0 w 246"/>
                  <a:gd name="T5" fmla="*/ 2 h 276"/>
                  <a:gd name="T6" fmla="*/ 4 w 246"/>
                  <a:gd name="T7" fmla="*/ 0 h 276"/>
                  <a:gd name="T8" fmla="*/ 9 w 246"/>
                  <a:gd name="T9" fmla="*/ 4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6"/>
                  <a:gd name="T16" fmla="*/ 0 h 276"/>
                  <a:gd name="T17" fmla="*/ 246 w 246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6" h="276">
                    <a:moveTo>
                      <a:pt x="246" y="120"/>
                    </a:moveTo>
                    <a:lnTo>
                      <a:pt x="246" y="276"/>
                    </a:lnTo>
                    <a:lnTo>
                      <a:pt x="0" y="60"/>
                    </a:lnTo>
                    <a:lnTo>
                      <a:pt x="108" y="0"/>
                    </a:lnTo>
                    <a:lnTo>
                      <a:pt x="246" y="120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67" name="Freeform 743"/>
              <p:cNvSpPr>
                <a:spLocks/>
              </p:cNvSpPr>
              <p:nvPr/>
            </p:nvSpPr>
            <p:spPr bwMode="auto">
              <a:xfrm>
                <a:off x="3718" y="2756"/>
                <a:ext cx="102" cy="106"/>
              </a:xfrm>
              <a:custGeom>
                <a:avLst/>
                <a:gdLst>
                  <a:gd name="T0" fmla="*/ 11 w 307"/>
                  <a:gd name="T1" fmla="*/ 6 h 319"/>
                  <a:gd name="T2" fmla="*/ 11 w 307"/>
                  <a:gd name="T3" fmla="*/ 12 h 319"/>
                  <a:gd name="T4" fmla="*/ 0 w 307"/>
                  <a:gd name="T5" fmla="*/ 2 h 319"/>
                  <a:gd name="T6" fmla="*/ 4 w 307"/>
                  <a:gd name="T7" fmla="*/ 0 h 319"/>
                  <a:gd name="T8" fmla="*/ 11 w 307"/>
                  <a:gd name="T9" fmla="*/ 6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319"/>
                  <a:gd name="T17" fmla="*/ 307 w 307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319">
                    <a:moveTo>
                      <a:pt x="307" y="169"/>
                    </a:moveTo>
                    <a:lnTo>
                      <a:pt x="307" y="319"/>
                    </a:lnTo>
                    <a:lnTo>
                      <a:pt x="0" y="60"/>
                    </a:lnTo>
                    <a:lnTo>
                      <a:pt x="115" y="0"/>
                    </a:lnTo>
                    <a:lnTo>
                      <a:pt x="307" y="169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68" name="Freeform 744"/>
              <p:cNvSpPr>
                <a:spLocks/>
              </p:cNvSpPr>
              <p:nvPr/>
            </p:nvSpPr>
            <p:spPr bwMode="auto">
              <a:xfrm>
                <a:off x="3700" y="2766"/>
                <a:ext cx="120" cy="122"/>
              </a:xfrm>
              <a:custGeom>
                <a:avLst/>
                <a:gdLst>
                  <a:gd name="T0" fmla="*/ 13 w 361"/>
                  <a:gd name="T1" fmla="*/ 8 h 366"/>
                  <a:gd name="T2" fmla="*/ 13 w 361"/>
                  <a:gd name="T3" fmla="*/ 14 h 366"/>
                  <a:gd name="T4" fmla="*/ 0 w 361"/>
                  <a:gd name="T5" fmla="*/ 2 h 366"/>
                  <a:gd name="T6" fmla="*/ 4 w 361"/>
                  <a:gd name="T7" fmla="*/ 0 h 366"/>
                  <a:gd name="T8" fmla="*/ 13 w 361"/>
                  <a:gd name="T9" fmla="*/ 8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"/>
                  <a:gd name="T16" fmla="*/ 0 h 366"/>
                  <a:gd name="T17" fmla="*/ 361 w 361"/>
                  <a:gd name="T18" fmla="*/ 366 h 3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" h="366">
                    <a:moveTo>
                      <a:pt x="361" y="216"/>
                    </a:moveTo>
                    <a:lnTo>
                      <a:pt x="361" y="366"/>
                    </a:lnTo>
                    <a:lnTo>
                      <a:pt x="0" y="60"/>
                    </a:lnTo>
                    <a:lnTo>
                      <a:pt x="115" y="0"/>
                    </a:lnTo>
                    <a:lnTo>
                      <a:pt x="361" y="216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69" name="Freeform 745"/>
              <p:cNvSpPr>
                <a:spLocks/>
              </p:cNvSpPr>
              <p:nvPr/>
            </p:nvSpPr>
            <p:spPr bwMode="auto">
              <a:xfrm>
                <a:off x="3680" y="2776"/>
                <a:ext cx="140" cy="136"/>
              </a:xfrm>
              <a:custGeom>
                <a:avLst/>
                <a:gdLst>
                  <a:gd name="T0" fmla="*/ 16 w 421"/>
                  <a:gd name="T1" fmla="*/ 10 h 409"/>
                  <a:gd name="T2" fmla="*/ 16 w 421"/>
                  <a:gd name="T3" fmla="*/ 15 h 409"/>
                  <a:gd name="T4" fmla="*/ 0 w 421"/>
                  <a:gd name="T5" fmla="*/ 2 h 409"/>
                  <a:gd name="T6" fmla="*/ 4 w 421"/>
                  <a:gd name="T7" fmla="*/ 0 h 409"/>
                  <a:gd name="T8" fmla="*/ 16 w 421"/>
                  <a:gd name="T9" fmla="*/ 10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409"/>
                  <a:gd name="T17" fmla="*/ 421 w 421"/>
                  <a:gd name="T18" fmla="*/ 409 h 4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409">
                    <a:moveTo>
                      <a:pt x="421" y="259"/>
                    </a:moveTo>
                    <a:lnTo>
                      <a:pt x="421" y="409"/>
                    </a:lnTo>
                    <a:lnTo>
                      <a:pt x="0" y="60"/>
                    </a:lnTo>
                    <a:lnTo>
                      <a:pt x="114" y="0"/>
                    </a:lnTo>
                    <a:lnTo>
                      <a:pt x="421" y="259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70" name="Freeform 746"/>
              <p:cNvSpPr>
                <a:spLocks/>
              </p:cNvSpPr>
              <p:nvPr/>
            </p:nvSpPr>
            <p:spPr bwMode="auto">
              <a:xfrm>
                <a:off x="3661" y="2786"/>
                <a:ext cx="159" cy="148"/>
              </a:xfrm>
              <a:custGeom>
                <a:avLst/>
                <a:gdLst>
                  <a:gd name="T0" fmla="*/ 18 w 476"/>
                  <a:gd name="T1" fmla="*/ 11 h 445"/>
                  <a:gd name="T2" fmla="*/ 18 w 476"/>
                  <a:gd name="T3" fmla="*/ 16 h 445"/>
                  <a:gd name="T4" fmla="*/ 17 w 476"/>
                  <a:gd name="T5" fmla="*/ 16 h 445"/>
                  <a:gd name="T6" fmla="*/ 0 w 476"/>
                  <a:gd name="T7" fmla="*/ 2 h 445"/>
                  <a:gd name="T8" fmla="*/ 4 w 476"/>
                  <a:gd name="T9" fmla="*/ 0 h 445"/>
                  <a:gd name="T10" fmla="*/ 18 w 476"/>
                  <a:gd name="T11" fmla="*/ 11 h 4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6"/>
                  <a:gd name="T19" fmla="*/ 0 h 445"/>
                  <a:gd name="T20" fmla="*/ 476 w 476"/>
                  <a:gd name="T21" fmla="*/ 445 h 4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6" h="445">
                    <a:moveTo>
                      <a:pt x="476" y="306"/>
                    </a:moveTo>
                    <a:lnTo>
                      <a:pt x="476" y="445"/>
                    </a:lnTo>
                    <a:lnTo>
                      <a:pt x="470" y="445"/>
                    </a:lnTo>
                    <a:lnTo>
                      <a:pt x="0" y="60"/>
                    </a:lnTo>
                    <a:lnTo>
                      <a:pt x="115" y="0"/>
                    </a:lnTo>
                    <a:lnTo>
                      <a:pt x="476" y="306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71" name="Freeform 747"/>
              <p:cNvSpPr>
                <a:spLocks/>
              </p:cNvSpPr>
              <p:nvPr/>
            </p:nvSpPr>
            <p:spPr bwMode="auto">
              <a:xfrm>
                <a:off x="3641" y="2796"/>
                <a:ext cx="179" cy="150"/>
              </a:xfrm>
              <a:custGeom>
                <a:avLst/>
                <a:gdLst>
                  <a:gd name="T0" fmla="*/ 20 w 536"/>
                  <a:gd name="T1" fmla="*/ 13 h 452"/>
                  <a:gd name="T2" fmla="*/ 20 w 536"/>
                  <a:gd name="T3" fmla="*/ 15 h 452"/>
                  <a:gd name="T4" fmla="*/ 17 w 536"/>
                  <a:gd name="T5" fmla="*/ 17 h 452"/>
                  <a:gd name="T6" fmla="*/ 0 w 536"/>
                  <a:gd name="T7" fmla="*/ 2 h 452"/>
                  <a:gd name="T8" fmla="*/ 4 w 536"/>
                  <a:gd name="T9" fmla="*/ 0 h 452"/>
                  <a:gd name="T10" fmla="*/ 20 w 536"/>
                  <a:gd name="T11" fmla="*/ 13 h 4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6"/>
                  <a:gd name="T19" fmla="*/ 0 h 452"/>
                  <a:gd name="T20" fmla="*/ 536 w 536"/>
                  <a:gd name="T21" fmla="*/ 452 h 4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6" h="452">
                    <a:moveTo>
                      <a:pt x="536" y="349"/>
                    </a:moveTo>
                    <a:lnTo>
                      <a:pt x="536" y="415"/>
                    </a:lnTo>
                    <a:lnTo>
                      <a:pt x="470" y="452"/>
                    </a:lnTo>
                    <a:lnTo>
                      <a:pt x="0" y="60"/>
                    </a:lnTo>
                    <a:lnTo>
                      <a:pt x="115" y="0"/>
                    </a:lnTo>
                    <a:lnTo>
                      <a:pt x="536" y="349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72" name="Freeform 748"/>
              <p:cNvSpPr>
                <a:spLocks/>
              </p:cNvSpPr>
              <p:nvPr/>
            </p:nvSpPr>
            <p:spPr bwMode="auto">
              <a:xfrm>
                <a:off x="3623" y="2806"/>
                <a:ext cx="195" cy="150"/>
              </a:xfrm>
              <a:custGeom>
                <a:avLst/>
                <a:gdLst>
                  <a:gd name="T0" fmla="*/ 0 w 584"/>
                  <a:gd name="T1" fmla="*/ 2 h 452"/>
                  <a:gd name="T2" fmla="*/ 4 w 584"/>
                  <a:gd name="T3" fmla="*/ 0 h 452"/>
                  <a:gd name="T4" fmla="*/ 22 w 584"/>
                  <a:gd name="T5" fmla="*/ 14 h 452"/>
                  <a:gd name="T6" fmla="*/ 17 w 584"/>
                  <a:gd name="T7" fmla="*/ 17 h 452"/>
                  <a:gd name="T8" fmla="*/ 0 w 584"/>
                  <a:gd name="T9" fmla="*/ 2 h 4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4"/>
                  <a:gd name="T16" fmla="*/ 0 h 452"/>
                  <a:gd name="T17" fmla="*/ 584 w 584"/>
                  <a:gd name="T18" fmla="*/ 452 h 4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4" h="452">
                    <a:moveTo>
                      <a:pt x="0" y="60"/>
                    </a:moveTo>
                    <a:lnTo>
                      <a:pt x="114" y="0"/>
                    </a:lnTo>
                    <a:lnTo>
                      <a:pt x="584" y="385"/>
                    </a:lnTo>
                    <a:lnTo>
                      <a:pt x="470" y="45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73" name="Freeform 749"/>
              <p:cNvSpPr>
                <a:spLocks/>
              </p:cNvSpPr>
              <p:nvPr/>
            </p:nvSpPr>
            <p:spPr bwMode="auto">
              <a:xfrm>
                <a:off x="3623" y="2816"/>
                <a:ext cx="175" cy="150"/>
              </a:xfrm>
              <a:custGeom>
                <a:avLst/>
                <a:gdLst>
                  <a:gd name="T0" fmla="*/ 2 w 524"/>
                  <a:gd name="T1" fmla="*/ 0 h 452"/>
                  <a:gd name="T2" fmla="*/ 0 w 524"/>
                  <a:gd name="T3" fmla="*/ 1 h 452"/>
                  <a:gd name="T4" fmla="*/ 0 w 524"/>
                  <a:gd name="T5" fmla="*/ 4 h 452"/>
                  <a:gd name="T6" fmla="*/ 15 w 524"/>
                  <a:gd name="T7" fmla="*/ 17 h 452"/>
                  <a:gd name="T8" fmla="*/ 19 w 524"/>
                  <a:gd name="T9" fmla="*/ 14 h 452"/>
                  <a:gd name="T10" fmla="*/ 2 w 524"/>
                  <a:gd name="T11" fmla="*/ 0 h 4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4"/>
                  <a:gd name="T19" fmla="*/ 0 h 452"/>
                  <a:gd name="T20" fmla="*/ 524 w 524"/>
                  <a:gd name="T21" fmla="*/ 452 h 4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4" h="452">
                    <a:moveTo>
                      <a:pt x="54" y="0"/>
                    </a:moveTo>
                    <a:lnTo>
                      <a:pt x="0" y="30"/>
                    </a:lnTo>
                    <a:lnTo>
                      <a:pt x="0" y="103"/>
                    </a:lnTo>
                    <a:lnTo>
                      <a:pt x="415" y="452"/>
                    </a:lnTo>
                    <a:lnTo>
                      <a:pt x="524" y="39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74" name="Freeform 750"/>
              <p:cNvSpPr>
                <a:spLocks/>
              </p:cNvSpPr>
              <p:nvPr/>
            </p:nvSpPr>
            <p:spPr bwMode="auto">
              <a:xfrm>
                <a:off x="3623" y="2826"/>
                <a:ext cx="157" cy="150"/>
              </a:xfrm>
              <a:custGeom>
                <a:avLst/>
                <a:gdLst>
                  <a:gd name="T0" fmla="*/ 0 w 470"/>
                  <a:gd name="T1" fmla="*/ 0 h 452"/>
                  <a:gd name="T2" fmla="*/ 0 w 470"/>
                  <a:gd name="T3" fmla="*/ 6 h 452"/>
                  <a:gd name="T4" fmla="*/ 13 w 470"/>
                  <a:gd name="T5" fmla="*/ 17 h 452"/>
                  <a:gd name="T6" fmla="*/ 17 w 470"/>
                  <a:gd name="T7" fmla="*/ 14 h 452"/>
                  <a:gd name="T8" fmla="*/ 0 w 470"/>
                  <a:gd name="T9" fmla="*/ 0 h 4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0"/>
                  <a:gd name="T16" fmla="*/ 0 h 452"/>
                  <a:gd name="T17" fmla="*/ 470 w 470"/>
                  <a:gd name="T18" fmla="*/ 452 h 4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0" h="452">
                    <a:moveTo>
                      <a:pt x="0" y="0"/>
                    </a:moveTo>
                    <a:lnTo>
                      <a:pt x="0" y="150"/>
                    </a:lnTo>
                    <a:lnTo>
                      <a:pt x="361" y="452"/>
                    </a:lnTo>
                    <a:lnTo>
                      <a:pt x="470" y="3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75" name="Freeform 751"/>
              <p:cNvSpPr>
                <a:spLocks/>
              </p:cNvSpPr>
              <p:nvPr/>
            </p:nvSpPr>
            <p:spPr bwMode="auto">
              <a:xfrm>
                <a:off x="3623" y="2850"/>
                <a:ext cx="139" cy="136"/>
              </a:xfrm>
              <a:custGeom>
                <a:avLst/>
                <a:gdLst>
                  <a:gd name="T0" fmla="*/ 0 w 415"/>
                  <a:gd name="T1" fmla="*/ 6 h 409"/>
                  <a:gd name="T2" fmla="*/ 0 w 415"/>
                  <a:gd name="T3" fmla="*/ 0 h 409"/>
                  <a:gd name="T4" fmla="*/ 16 w 415"/>
                  <a:gd name="T5" fmla="*/ 13 h 409"/>
                  <a:gd name="T6" fmla="*/ 11 w 415"/>
                  <a:gd name="T7" fmla="*/ 15 h 409"/>
                  <a:gd name="T8" fmla="*/ 0 w 415"/>
                  <a:gd name="T9" fmla="*/ 6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5"/>
                  <a:gd name="T16" fmla="*/ 0 h 409"/>
                  <a:gd name="T17" fmla="*/ 415 w 415"/>
                  <a:gd name="T18" fmla="*/ 409 h 4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5" h="409">
                    <a:moveTo>
                      <a:pt x="0" y="156"/>
                    </a:moveTo>
                    <a:lnTo>
                      <a:pt x="0" y="0"/>
                    </a:lnTo>
                    <a:lnTo>
                      <a:pt x="415" y="349"/>
                    </a:lnTo>
                    <a:lnTo>
                      <a:pt x="301" y="409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76" name="Freeform 752"/>
              <p:cNvSpPr>
                <a:spLocks/>
              </p:cNvSpPr>
              <p:nvPr/>
            </p:nvSpPr>
            <p:spPr bwMode="auto">
              <a:xfrm>
                <a:off x="3623" y="2876"/>
                <a:ext cx="121" cy="119"/>
              </a:xfrm>
              <a:custGeom>
                <a:avLst/>
                <a:gdLst>
                  <a:gd name="T0" fmla="*/ 0 w 361"/>
                  <a:gd name="T1" fmla="*/ 6 h 357"/>
                  <a:gd name="T2" fmla="*/ 0 w 361"/>
                  <a:gd name="T3" fmla="*/ 0 h 357"/>
                  <a:gd name="T4" fmla="*/ 14 w 361"/>
                  <a:gd name="T5" fmla="*/ 11 h 357"/>
                  <a:gd name="T6" fmla="*/ 9 w 361"/>
                  <a:gd name="T7" fmla="*/ 13 h 357"/>
                  <a:gd name="T8" fmla="*/ 0 w 361"/>
                  <a:gd name="T9" fmla="*/ 6 h 3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"/>
                  <a:gd name="T16" fmla="*/ 0 h 357"/>
                  <a:gd name="T17" fmla="*/ 361 w 361"/>
                  <a:gd name="T18" fmla="*/ 357 h 3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" h="357">
                    <a:moveTo>
                      <a:pt x="0" y="151"/>
                    </a:moveTo>
                    <a:lnTo>
                      <a:pt x="0" y="0"/>
                    </a:lnTo>
                    <a:lnTo>
                      <a:pt x="361" y="302"/>
                    </a:lnTo>
                    <a:lnTo>
                      <a:pt x="246" y="357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77" name="Freeform 753"/>
              <p:cNvSpPr>
                <a:spLocks/>
              </p:cNvSpPr>
              <p:nvPr/>
            </p:nvSpPr>
            <p:spPr bwMode="auto">
              <a:xfrm>
                <a:off x="3623" y="2902"/>
                <a:ext cx="101" cy="104"/>
              </a:xfrm>
              <a:custGeom>
                <a:avLst/>
                <a:gdLst>
                  <a:gd name="T0" fmla="*/ 0 w 301"/>
                  <a:gd name="T1" fmla="*/ 6 h 313"/>
                  <a:gd name="T2" fmla="*/ 0 w 301"/>
                  <a:gd name="T3" fmla="*/ 0 h 313"/>
                  <a:gd name="T4" fmla="*/ 11 w 301"/>
                  <a:gd name="T5" fmla="*/ 9 h 313"/>
                  <a:gd name="T6" fmla="*/ 7 w 301"/>
                  <a:gd name="T7" fmla="*/ 12 h 313"/>
                  <a:gd name="T8" fmla="*/ 0 w 301"/>
                  <a:gd name="T9" fmla="*/ 6 h 3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1"/>
                  <a:gd name="T16" fmla="*/ 0 h 313"/>
                  <a:gd name="T17" fmla="*/ 301 w 301"/>
                  <a:gd name="T18" fmla="*/ 313 h 3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1" h="313">
                    <a:moveTo>
                      <a:pt x="0" y="150"/>
                    </a:moveTo>
                    <a:lnTo>
                      <a:pt x="0" y="0"/>
                    </a:lnTo>
                    <a:lnTo>
                      <a:pt x="301" y="253"/>
                    </a:lnTo>
                    <a:lnTo>
                      <a:pt x="193" y="31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78" name="Freeform 754"/>
              <p:cNvSpPr>
                <a:spLocks/>
              </p:cNvSpPr>
              <p:nvPr/>
            </p:nvSpPr>
            <p:spPr bwMode="auto">
              <a:xfrm>
                <a:off x="3623" y="2926"/>
                <a:ext cx="82" cy="90"/>
              </a:xfrm>
              <a:custGeom>
                <a:avLst/>
                <a:gdLst>
                  <a:gd name="T0" fmla="*/ 0 w 246"/>
                  <a:gd name="T1" fmla="*/ 6 h 271"/>
                  <a:gd name="T2" fmla="*/ 0 w 246"/>
                  <a:gd name="T3" fmla="*/ 0 h 271"/>
                  <a:gd name="T4" fmla="*/ 9 w 246"/>
                  <a:gd name="T5" fmla="*/ 8 h 271"/>
                  <a:gd name="T6" fmla="*/ 5 w 246"/>
                  <a:gd name="T7" fmla="*/ 10 h 271"/>
                  <a:gd name="T8" fmla="*/ 0 w 246"/>
                  <a:gd name="T9" fmla="*/ 6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6"/>
                  <a:gd name="T16" fmla="*/ 0 h 271"/>
                  <a:gd name="T17" fmla="*/ 246 w 246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6" h="271">
                    <a:moveTo>
                      <a:pt x="0" y="157"/>
                    </a:moveTo>
                    <a:lnTo>
                      <a:pt x="0" y="0"/>
                    </a:lnTo>
                    <a:lnTo>
                      <a:pt x="246" y="206"/>
                    </a:lnTo>
                    <a:lnTo>
                      <a:pt x="131" y="271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79" name="Freeform 755"/>
              <p:cNvSpPr>
                <a:spLocks/>
              </p:cNvSpPr>
              <p:nvPr/>
            </p:nvSpPr>
            <p:spPr bwMode="auto">
              <a:xfrm>
                <a:off x="3623" y="2952"/>
                <a:ext cx="65" cy="74"/>
              </a:xfrm>
              <a:custGeom>
                <a:avLst/>
                <a:gdLst>
                  <a:gd name="T0" fmla="*/ 0 w 193"/>
                  <a:gd name="T1" fmla="*/ 6 h 223"/>
                  <a:gd name="T2" fmla="*/ 0 w 193"/>
                  <a:gd name="T3" fmla="*/ 0 h 223"/>
                  <a:gd name="T4" fmla="*/ 7 w 193"/>
                  <a:gd name="T5" fmla="*/ 6 h 223"/>
                  <a:gd name="T6" fmla="*/ 3 w 193"/>
                  <a:gd name="T7" fmla="*/ 8 h 223"/>
                  <a:gd name="T8" fmla="*/ 0 w 193"/>
                  <a:gd name="T9" fmla="*/ 6 h 2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3"/>
                  <a:gd name="T16" fmla="*/ 0 h 223"/>
                  <a:gd name="T17" fmla="*/ 193 w 193"/>
                  <a:gd name="T18" fmla="*/ 223 h 2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3" h="223">
                    <a:moveTo>
                      <a:pt x="0" y="158"/>
                    </a:moveTo>
                    <a:lnTo>
                      <a:pt x="0" y="0"/>
                    </a:lnTo>
                    <a:lnTo>
                      <a:pt x="193" y="163"/>
                    </a:lnTo>
                    <a:lnTo>
                      <a:pt x="78" y="223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80" name="Freeform 756"/>
              <p:cNvSpPr>
                <a:spLocks/>
              </p:cNvSpPr>
              <p:nvPr/>
            </p:nvSpPr>
            <p:spPr bwMode="auto">
              <a:xfrm>
                <a:off x="3623" y="2978"/>
                <a:ext cx="44" cy="58"/>
              </a:xfrm>
              <a:custGeom>
                <a:avLst/>
                <a:gdLst>
                  <a:gd name="T0" fmla="*/ 0 w 131"/>
                  <a:gd name="T1" fmla="*/ 6 h 174"/>
                  <a:gd name="T2" fmla="*/ 0 w 131"/>
                  <a:gd name="T3" fmla="*/ 0 h 174"/>
                  <a:gd name="T4" fmla="*/ 5 w 131"/>
                  <a:gd name="T5" fmla="*/ 4 h 174"/>
                  <a:gd name="T6" fmla="*/ 1 w 131"/>
                  <a:gd name="T7" fmla="*/ 6 h 174"/>
                  <a:gd name="T8" fmla="*/ 0 w 131"/>
                  <a:gd name="T9" fmla="*/ 6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"/>
                  <a:gd name="T16" fmla="*/ 0 h 174"/>
                  <a:gd name="T17" fmla="*/ 131 w 131"/>
                  <a:gd name="T18" fmla="*/ 174 h 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" h="174">
                    <a:moveTo>
                      <a:pt x="0" y="156"/>
                    </a:moveTo>
                    <a:lnTo>
                      <a:pt x="0" y="0"/>
                    </a:lnTo>
                    <a:lnTo>
                      <a:pt x="131" y="114"/>
                    </a:lnTo>
                    <a:lnTo>
                      <a:pt x="24" y="174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81" name="Freeform 757"/>
              <p:cNvSpPr>
                <a:spLocks/>
              </p:cNvSpPr>
              <p:nvPr/>
            </p:nvSpPr>
            <p:spPr bwMode="auto">
              <a:xfrm>
                <a:off x="3623" y="3005"/>
                <a:ext cx="26" cy="35"/>
              </a:xfrm>
              <a:custGeom>
                <a:avLst/>
                <a:gdLst>
                  <a:gd name="T0" fmla="*/ 0 w 78"/>
                  <a:gd name="T1" fmla="*/ 0 h 107"/>
                  <a:gd name="T2" fmla="*/ 0 w 78"/>
                  <a:gd name="T3" fmla="*/ 4 h 107"/>
                  <a:gd name="T4" fmla="*/ 3 w 78"/>
                  <a:gd name="T5" fmla="*/ 2 h 107"/>
                  <a:gd name="T6" fmla="*/ 0 w 78"/>
                  <a:gd name="T7" fmla="*/ 0 h 10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107"/>
                  <a:gd name="T14" fmla="*/ 78 w 78"/>
                  <a:gd name="T15" fmla="*/ 107 h 10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107">
                    <a:moveTo>
                      <a:pt x="0" y="0"/>
                    </a:moveTo>
                    <a:lnTo>
                      <a:pt x="0" y="107"/>
                    </a:lnTo>
                    <a:lnTo>
                      <a:pt x="78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82" name="Freeform 758"/>
              <p:cNvSpPr>
                <a:spLocks/>
              </p:cNvSpPr>
              <p:nvPr/>
            </p:nvSpPr>
            <p:spPr bwMode="auto">
              <a:xfrm>
                <a:off x="3623" y="3030"/>
                <a:ext cx="8" cy="10"/>
              </a:xfrm>
              <a:custGeom>
                <a:avLst/>
                <a:gdLst>
                  <a:gd name="T0" fmla="*/ 0 w 24"/>
                  <a:gd name="T1" fmla="*/ 0 h 30"/>
                  <a:gd name="T2" fmla="*/ 0 w 24"/>
                  <a:gd name="T3" fmla="*/ 1 h 30"/>
                  <a:gd name="T4" fmla="*/ 1 w 24"/>
                  <a:gd name="T5" fmla="*/ 1 h 30"/>
                  <a:gd name="T6" fmla="*/ 0 w 24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30"/>
                  <a:gd name="T14" fmla="*/ 24 w 24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30">
                    <a:moveTo>
                      <a:pt x="0" y="0"/>
                    </a:moveTo>
                    <a:lnTo>
                      <a:pt x="0" y="30"/>
                    </a:lnTo>
                    <a:lnTo>
                      <a:pt x="24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83" name="Freeform 759"/>
              <p:cNvSpPr>
                <a:spLocks/>
              </p:cNvSpPr>
              <p:nvPr/>
            </p:nvSpPr>
            <p:spPr bwMode="auto">
              <a:xfrm>
                <a:off x="3619" y="3036"/>
                <a:ext cx="6" cy="9"/>
              </a:xfrm>
              <a:custGeom>
                <a:avLst/>
                <a:gdLst>
                  <a:gd name="T0" fmla="*/ 0 w 18"/>
                  <a:gd name="T1" fmla="*/ 1 h 25"/>
                  <a:gd name="T2" fmla="*/ 0 w 18"/>
                  <a:gd name="T3" fmla="*/ 1 h 25"/>
                  <a:gd name="T4" fmla="*/ 1 w 18"/>
                  <a:gd name="T5" fmla="*/ 0 h 25"/>
                  <a:gd name="T6" fmla="*/ 1 w 18"/>
                  <a:gd name="T7" fmla="*/ 0 h 25"/>
                  <a:gd name="T8" fmla="*/ 0 w 18"/>
                  <a:gd name="T9" fmla="*/ 0 h 25"/>
                  <a:gd name="T10" fmla="*/ 0 w 18"/>
                  <a:gd name="T11" fmla="*/ 1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5"/>
                  <a:gd name="T20" fmla="*/ 18 w 1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5">
                    <a:moveTo>
                      <a:pt x="0" y="25"/>
                    </a:moveTo>
                    <a:lnTo>
                      <a:pt x="13" y="25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3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84" name="Freeform 760"/>
              <p:cNvSpPr>
                <a:spLocks/>
              </p:cNvSpPr>
              <p:nvPr/>
            </p:nvSpPr>
            <p:spPr bwMode="auto">
              <a:xfrm>
                <a:off x="3603" y="3028"/>
                <a:ext cx="20" cy="17"/>
              </a:xfrm>
              <a:custGeom>
                <a:avLst/>
                <a:gdLst>
                  <a:gd name="T0" fmla="*/ 0 w 61"/>
                  <a:gd name="T1" fmla="*/ 1 h 49"/>
                  <a:gd name="T2" fmla="*/ 0 w 61"/>
                  <a:gd name="T3" fmla="*/ 1 h 49"/>
                  <a:gd name="T4" fmla="*/ 2 w 61"/>
                  <a:gd name="T5" fmla="*/ 2 h 49"/>
                  <a:gd name="T6" fmla="*/ 2 w 61"/>
                  <a:gd name="T7" fmla="*/ 1 h 49"/>
                  <a:gd name="T8" fmla="*/ 0 w 61"/>
                  <a:gd name="T9" fmla="*/ 0 h 49"/>
                  <a:gd name="T10" fmla="*/ 0 w 61"/>
                  <a:gd name="T11" fmla="*/ 1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49"/>
                  <a:gd name="T20" fmla="*/ 61 w 61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49">
                    <a:moveTo>
                      <a:pt x="6" y="13"/>
                    </a:moveTo>
                    <a:lnTo>
                      <a:pt x="0" y="24"/>
                    </a:lnTo>
                    <a:lnTo>
                      <a:pt x="48" y="49"/>
                    </a:lnTo>
                    <a:lnTo>
                      <a:pt x="61" y="24"/>
                    </a:lnTo>
                    <a:lnTo>
                      <a:pt x="12" y="0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85" name="Freeform 761"/>
              <p:cNvSpPr>
                <a:spLocks/>
              </p:cNvSpPr>
              <p:nvPr/>
            </p:nvSpPr>
            <p:spPr bwMode="auto">
              <a:xfrm>
                <a:off x="3601" y="3028"/>
                <a:ext cx="6" cy="8"/>
              </a:xfrm>
              <a:custGeom>
                <a:avLst/>
                <a:gdLst>
                  <a:gd name="T0" fmla="*/ 1 w 17"/>
                  <a:gd name="T1" fmla="*/ 0 h 24"/>
                  <a:gd name="T2" fmla="*/ 0 w 17"/>
                  <a:gd name="T3" fmla="*/ 0 h 24"/>
                  <a:gd name="T4" fmla="*/ 0 w 17"/>
                  <a:gd name="T5" fmla="*/ 0 h 24"/>
                  <a:gd name="T6" fmla="*/ 0 w 17"/>
                  <a:gd name="T7" fmla="*/ 1 h 24"/>
                  <a:gd name="T8" fmla="*/ 0 w 17"/>
                  <a:gd name="T9" fmla="*/ 1 h 24"/>
                  <a:gd name="T10" fmla="*/ 1 w 17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4"/>
                  <a:gd name="T20" fmla="*/ 17 w 17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4">
                    <a:moveTo>
                      <a:pt x="17" y="0"/>
                    </a:moveTo>
                    <a:lnTo>
                      <a:pt x="11" y="0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5" y="2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86" name="Freeform 762"/>
              <p:cNvSpPr>
                <a:spLocks/>
              </p:cNvSpPr>
              <p:nvPr/>
            </p:nvSpPr>
            <p:spPr bwMode="auto">
              <a:xfrm>
                <a:off x="3619" y="2822"/>
                <a:ext cx="6" cy="8"/>
              </a:xfrm>
              <a:custGeom>
                <a:avLst/>
                <a:gdLst>
                  <a:gd name="T0" fmla="*/ 0 w 18"/>
                  <a:gd name="T1" fmla="*/ 1 h 23"/>
                  <a:gd name="T2" fmla="*/ 0 w 18"/>
                  <a:gd name="T3" fmla="*/ 1 h 23"/>
                  <a:gd name="T4" fmla="*/ 1 w 18"/>
                  <a:gd name="T5" fmla="*/ 1 h 23"/>
                  <a:gd name="T6" fmla="*/ 1 w 18"/>
                  <a:gd name="T7" fmla="*/ 0 h 23"/>
                  <a:gd name="T8" fmla="*/ 0 w 18"/>
                  <a:gd name="T9" fmla="*/ 0 h 23"/>
                  <a:gd name="T10" fmla="*/ 0 w 18"/>
                  <a:gd name="T11" fmla="*/ 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3"/>
                  <a:gd name="T20" fmla="*/ 18 w 18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3">
                    <a:moveTo>
                      <a:pt x="0" y="23"/>
                    </a:moveTo>
                    <a:lnTo>
                      <a:pt x="13" y="23"/>
                    </a:lnTo>
                    <a:lnTo>
                      <a:pt x="18" y="17"/>
                    </a:lnTo>
                    <a:lnTo>
                      <a:pt x="18" y="6"/>
                    </a:lnTo>
                    <a:lnTo>
                      <a:pt x="13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87" name="Freeform 763"/>
              <p:cNvSpPr>
                <a:spLocks/>
              </p:cNvSpPr>
              <p:nvPr/>
            </p:nvSpPr>
            <p:spPr bwMode="auto">
              <a:xfrm>
                <a:off x="3603" y="2814"/>
                <a:ext cx="20" cy="16"/>
              </a:xfrm>
              <a:custGeom>
                <a:avLst/>
                <a:gdLst>
                  <a:gd name="T0" fmla="*/ 0 w 61"/>
                  <a:gd name="T1" fmla="*/ 0 h 47"/>
                  <a:gd name="T2" fmla="*/ 0 w 61"/>
                  <a:gd name="T3" fmla="*/ 1 h 47"/>
                  <a:gd name="T4" fmla="*/ 2 w 61"/>
                  <a:gd name="T5" fmla="*/ 2 h 47"/>
                  <a:gd name="T6" fmla="*/ 2 w 61"/>
                  <a:gd name="T7" fmla="*/ 1 h 47"/>
                  <a:gd name="T8" fmla="*/ 0 w 61"/>
                  <a:gd name="T9" fmla="*/ 0 h 47"/>
                  <a:gd name="T10" fmla="*/ 0 w 61"/>
                  <a:gd name="T11" fmla="*/ 0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47"/>
                  <a:gd name="T20" fmla="*/ 61 w 61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47">
                    <a:moveTo>
                      <a:pt x="6" y="11"/>
                    </a:moveTo>
                    <a:lnTo>
                      <a:pt x="0" y="24"/>
                    </a:lnTo>
                    <a:lnTo>
                      <a:pt x="48" y="47"/>
                    </a:lnTo>
                    <a:lnTo>
                      <a:pt x="61" y="24"/>
                    </a:lnTo>
                    <a:lnTo>
                      <a:pt x="12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88" name="Freeform 764"/>
              <p:cNvSpPr>
                <a:spLocks/>
              </p:cNvSpPr>
              <p:nvPr/>
            </p:nvSpPr>
            <p:spPr bwMode="auto">
              <a:xfrm>
                <a:off x="3601" y="2814"/>
                <a:ext cx="6" cy="8"/>
              </a:xfrm>
              <a:custGeom>
                <a:avLst/>
                <a:gdLst>
                  <a:gd name="T0" fmla="*/ 1 w 17"/>
                  <a:gd name="T1" fmla="*/ 0 h 24"/>
                  <a:gd name="T2" fmla="*/ 0 w 17"/>
                  <a:gd name="T3" fmla="*/ 0 h 24"/>
                  <a:gd name="T4" fmla="*/ 0 w 17"/>
                  <a:gd name="T5" fmla="*/ 0 h 24"/>
                  <a:gd name="T6" fmla="*/ 0 w 17"/>
                  <a:gd name="T7" fmla="*/ 1 h 24"/>
                  <a:gd name="T8" fmla="*/ 0 w 17"/>
                  <a:gd name="T9" fmla="*/ 1 h 24"/>
                  <a:gd name="T10" fmla="*/ 1 w 17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4"/>
                  <a:gd name="T20" fmla="*/ 17 w 17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4">
                    <a:moveTo>
                      <a:pt x="17" y="0"/>
                    </a:moveTo>
                    <a:lnTo>
                      <a:pt x="11" y="0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5" y="2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89" name="Freeform 765"/>
              <p:cNvSpPr>
                <a:spLocks/>
              </p:cNvSpPr>
              <p:nvPr/>
            </p:nvSpPr>
            <p:spPr bwMode="auto">
              <a:xfrm>
                <a:off x="3601" y="3033"/>
                <a:ext cx="8" cy="3"/>
              </a:xfrm>
              <a:custGeom>
                <a:avLst/>
                <a:gdLst>
                  <a:gd name="T0" fmla="*/ 0 w 23"/>
                  <a:gd name="T1" fmla="*/ 0 h 11"/>
                  <a:gd name="T2" fmla="*/ 0 w 23"/>
                  <a:gd name="T3" fmla="*/ 0 h 11"/>
                  <a:gd name="T4" fmla="*/ 0 w 23"/>
                  <a:gd name="T5" fmla="*/ 0 h 11"/>
                  <a:gd name="T6" fmla="*/ 1 w 23"/>
                  <a:gd name="T7" fmla="*/ 0 h 11"/>
                  <a:gd name="T8" fmla="*/ 1 w 23"/>
                  <a:gd name="T9" fmla="*/ 0 h 11"/>
                  <a:gd name="T10" fmla="*/ 0 w 23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1"/>
                  <a:gd name="T20" fmla="*/ 23 w 23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1">
                    <a:moveTo>
                      <a:pt x="0" y="0"/>
                    </a:moveTo>
                    <a:lnTo>
                      <a:pt x="5" y="6"/>
                    </a:lnTo>
                    <a:lnTo>
                      <a:pt x="11" y="11"/>
                    </a:lnTo>
                    <a:lnTo>
                      <a:pt x="23" y="6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90" name="Freeform 766"/>
              <p:cNvSpPr>
                <a:spLocks/>
              </p:cNvSpPr>
              <p:nvPr/>
            </p:nvSpPr>
            <p:spPr bwMode="auto">
              <a:xfrm>
                <a:off x="3601" y="2814"/>
                <a:ext cx="8" cy="219"/>
              </a:xfrm>
              <a:custGeom>
                <a:avLst/>
                <a:gdLst>
                  <a:gd name="T0" fmla="*/ 0 w 23"/>
                  <a:gd name="T1" fmla="*/ 0 h 656"/>
                  <a:gd name="T2" fmla="*/ 0 w 23"/>
                  <a:gd name="T3" fmla="*/ 0 h 656"/>
                  <a:gd name="T4" fmla="*/ 0 w 23"/>
                  <a:gd name="T5" fmla="*/ 24 h 656"/>
                  <a:gd name="T6" fmla="*/ 1 w 23"/>
                  <a:gd name="T7" fmla="*/ 24 h 656"/>
                  <a:gd name="T8" fmla="*/ 1 w 23"/>
                  <a:gd name="T9" fmla="*/ 0 h 656"/>
                  <a:gd name="T10" fmla="*/ 1 w 23"/>
                  <a:gd name="T11" fmla="*/ 1 h 656"/>
                  <a:gd name="T12" fmla="*/ 1 w 23"/>
                  <a:gd name="T13" fmla="*/ 0 h 656"/>
                  <a:gd name="T14" fmla="*/ 1 w 23"/>
                  <a:gd name="T15" fmla="*/ 0 h 656"/>
                  <a:gd name="T16" fmla="*/ 0 w 23"/>
                  <a:gd name="T17" fmla="*/ 0 h 656"/>
                  <a:gd name="T18" fmla="*/ 0 w 23"/>
                  <a:gd name="T19" fmla="*/ 0 h 656"/>
                  <a:gd name="T20" fmla="*/ 0 w 23"/>
                  <a:gd name="T21" fmla="*/ 0 h 656"/>
                  <a:gd name="T22" fmla="*/ 0 w 23"/>
                  <a:gd name="T23" fmla="*/ 0 h 6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"/>
                  <a:gd name="T37" fmla="*/ 0 h 656"/>
                  <a:gd name="T38" fmla="*/ 23 w 23"/>
                  <a:gd name="T39" fmla="*/ 656 h 6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" h="656">
                    <a:moveTo>
                      <a:pt x="5" y="0"/>
                    </a:moveTo>
                    <a:lnTo>
                      <a:pt x="0" y="11"/>
                    </a:lnTo>
                    <a:lnTo>
                      <a:pt x="0" y="656"/>
                    </a:lnTo>
                    <a:lnTo>
                      <a:pt x="23" y="656"/>
                    </a:lnTo>
                    <a:lnTo>
                      <a:pt x="23" y="11"/>
                    </a:lnTo>
                    <a:lnTo>
                      <a:pt x="17" y="24"/>
                    </a:lnTo>
                    <a:lnTo>
                      <a:pt x="23" y="11"/>
                    </a:lnTo>
                    <a:lnTo>
                      <a:pt x="23" y="5"/>
                    </a:lnTo>
                    <a:lnTo>
                      <a:pt x="11" y="0"/>
                    </a:lnTo>
                    <a:lnTo>
                      <a:pt x="5" y="5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91" name="Freeform 767"/>
              <p:cNvSpPr>
                <a:spLocks/>
              </p:cNvSpPr>
              <p:nvPr/>
            </p:nvSpPr>
            <p:spPr bwMode="auto">
              <a:xfrm>
                <a:off x="3603" y="2709"/>
                <a:ext cx="203" cy="113"/>
              </a:xfrm>
              <a:custGeom>
                <a:avLst/>
                <a:gdLst>
                  <a:gd name="T0" fmla="*/ 22 w 609"/>
                  <a:gd name="T1" fmla="*/ 0 h 338"/>
                  <a:gd name="T2" fmla="*/ 22 w 609"/>
                  <a:gd name="T3" fmla="*/ 0 h 338"/>
                  <a:gd name="T4" fmla="*/ 0 w 609"/>
                  <a:gd name="T5" fmla="*/ 12 h 338"/>
                  <a:gd name="T6" fmla="*/ 0 w 609"/>
                  <a:gd name="T7" fmla="*/ 13 h 338"/>
                  <a:gd name="T8" fmla="*/ 23 w 609"/>
                  <a:gd name="T9" fmla="*/ 1 h 338"/>
                  <a:gd name="T10" fmla="*/ 22 w 609"/>
                  <a:gd name="T11" fmla="*/ 0 h 3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9"/>
                  <a:gd name="T19" fmla="*/ 0 h 338"/>
                  <a:gd name="T20" fmla="*/ 609 w 609"/>
                  <a:gd name="T21" fmla="*/ 338 h 3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9" h="338">
                    <a:moveTo>
                      <a:pt x="604" y="12"/>
                    </a:moveTo>
                    <a:lnTo>
                      <a:pt x="597" y="0"/>
                    </a:lnTo>
                    <a:lnTo>
                      <a:pt x="0" y="314"/>
                    </a:lnTo>
                    <a:lnTo>
                      <a:pt x="12" y="338"/>
                    </a:lnTo>
                    <a:lnTo>
                      <a:pt x="609" y="25"/>
                    </a:lnTo>
                    <a:lnTo>
                      <a:pt x="60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92" name="Freeform 768"/>
              <p:cNvSpPr>
                <a:spLocks/>
              </p:cNvSpPr>
              <p:nvPr/>
            </p:nvSpPr>
            <p:spPr bwMode="auto">
              <a:xfrm>
                <a:off x="3802" y="2709"/>
                <a:ext cx="6" cy="9"/>
              </a:xfrm>
              <a:custGeom>
                <a:avLst/>
                <a:gdLst>
                  <a:gd name="T0" fmla="*/ 0 w 18"/>
                  <a:gd name="T1" fmla="*/ 1 h 25"/>
                  <a:gd name="T2" fmla="*/ 1 w 18"/>
                  <a:gd name="T3" fmla="*/ 1 h 25"/>
                  <a:gd name="T4" fmla="*/ 1 w 18"/>
                  <a:gd name="T5" fmla="*/ 0 h 25"/>
                  <a:gd name="T6" fmla="*/ 0 w 18"/>
                  <a:gd name="T7" fmla="*/ 0 h 25"/>
                  <a:gd name="T8" fmla="*/ 0 w 18"/>
                  <a:gd name="T9" fmla="*/ 0 h 25"/>
                  <a:gd name="T10" fmla="*/ 0 w 18"/>
                  <a:gd name="T11" fmla="*/ 1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5"/>
                  <a:gd name="T20" fmla="*/ 18 w 1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5">
                    <a:moveTo>
                      <a:pt x="12" y="25"/>
                    </a:moveTo>
                    <a:lnTo>
                      <a:pt x="18" y="19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93" name="Freeform 769"/>
              <p:cNvSpPr>
                <a:spLocks/>
              </p:cNvSpPr>
              <p:nvPr/>
            </p:nvSpPr>
            <p:spPr bwMode="auto">
              <a:xfrm>
                <a:off x="3818" y="2718"/>
                <a:ext cx="6" cy="8"/>
              </a:xfrm>
              <a:custGeom>
                <a:avLst/>
                <a:gdLst>
                  <a:gd name="T0" fmla="*/ 0 w 19"/>
                  <a:gd name="T1" fmla="*/ 1 h 24"/>
                  <a:gd name="T2" fmla="*/ 0 w 19"/>
                  <a:gd name="T3" fmla="*/ 1 h 24"/>
                  <a:gd name="T4" fmla="*/ 1 w 19"/>
                  <a:gd name="T5" fmla="*/ 1 h 24"/>
                  <a:gd name="T6" fmla="*/ 1 w 19"/>
                  <a:gd name="T7" fmla="*/ 0 h 24"/>
                  <a:gd name="T8" fmla="*/ 0 w 19"/>
                  <a:gd name="T9" fmla="*/ 0 h 24"/>
                  <a:gd name="T10" fmla="*/ 0 w 19"/>
                  <a:gd name="T11" fmla="*/ 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4"/>
                  <a:gd name="T20" fmla="*/ 19 w 19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4">
                    <a:moveTo>
                      <a:pt x="0" y="24"/>
                    </a:moveTo>
                    <a:lnTo>
                      <a:pt x="13" y="24"/>
                    </a:lnTo>
                    <a:lnTo>
                      <a:pt x="19" y="17"/>
                    </a:lnTo>
                    <a:lnTo>
                      <a:pt x="19" y="5"/>
                    </a:lnTo>
                    <a:lnTo>
                      <a:pt x="13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94" name="Freeform 770"/>
              <p:cNvSpPr>
                <a:spLocks/>
              </p:cNvSpPr>
              <p:nvPr/>
            </p:nvSpPr>
            <p:spPr bwMode="auto">
              <a:xfrm>
                <a:off x="3802" y="2709"/>
                <a:ext cx="20" cy="17"/>
              </a:xfrm>
              <a:custGeom>
                <a:avLst/>
                <a:gdLst>
                  <a:gd name="T0" fmla="*/ 0 w 61"/>
                  <a:gd name="T1" fmla="*/ 0 h 49"/>
                  <a:gd name="T2" fmla="*/ 0 w 61"/>
                  <a:gd name="T3" fmla="*/ 1 h 49"/>
                  <a:gd name="T4" fmla="*/ 2 w 61"/>
                  <a:gd name="T5" fmla="*/ 2 h 49"/>
                  <a:gd name="T6" fmla="*/ 2 w 61"/>
                  <a:gd name="T7" fmla="*/ 1 h 49"/>
                  <a:gd name="T8" fmla="*/ 0 w 61"/>
                  <a:gd name="T9" fmla="*/ 0 h 49"/>
                  <a:gd name="T10" fmla="*/ 0 w 61"/>
                  <a:gd name="T11" fmla="*/ 0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49"/>
                  <a:gd name="T20" fmla="*/ 61 w 61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49">
                    <a:moveTo>
                      <a:pt x="7" y="12"/>
                    </a:moveTo>
                    <a:lnTo>
                      <a:pt x="0" y="25"/>
                    </a:lnTo>
                    <a:lnTo>
                      <a:pt x="48" y="49"/>
                    </a:lnTo>
                    <a:lnTo>
                      <a:pt x="61" y="25"/>
                    </a:lnTo>
                    <a:lnTo>
                      <a:pt x="12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95" name="Freeform 771"/>
              <p:cNvSpPr>
                <a:spLocks/>
              </p:cNvSpPr>
              <p:nvPr/>
            </p:nvSpPr>
            <p:spPr bwMode="auto">
              <a:xfrm>
                <a:off x="3800" y="2709"/>
                <a:ext cx="6" cy="9"/>
              </a:xfrm>
              <a:custGeom>
                <a:avLst/>
                <a:gdLst>
                  <a:gd name="T0" fmla="*/ 1 w 18"/>
                  <a:gd name="T1" fmla="*/ 0 h 25"/>
                  <a:gd name="T2" fmla="*/ 0 w 18"/>
                  <a:gd name="T3" fmla="*/ 0 h 25"/>
                  <a:gd name="T4" fmla="*/ 0 w 18"/>
                  <a:gd name="T5" fmla="*/ 0 h 25"/>
                  <a:gd name="T6" fmla="*/ 0 w 18"/>
                  <a:gd name="T7" fmla="*/ 1 h 25"/>
                  <a:gd name="T8" fmla="*/ 0 w 18"/>
                  <a:gd name="T9" fmla="*/ 1 h 25"/>
                  <a:gd name="T10" fmla="*/ 1 w 18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5"/>
                  <a:gd name="T20" fmla="*/ 18 w 1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5">
                    <a:moveTo>
                      <a:pt x="18" y="0"/>
                    </a:moveTo>
                    <a:lnTo>
                      <a:pt x="13" y="0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6" y="2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96" name="Freeform 772"/>
              <p:cNvSpPr>
                <a:spLocks/>
              </p:cNvSpPr>
              <p:nvPr/>
            </p:nvSpPr>
            <p:spPr bwMode="auto">
              <a:xfrm>
                <a:off x="3617" y="2822"/>
                <a:ext cx="8" cy="4"/>
              </a:xfrm>
              <a:custGeom>
                <a:avLst/>
                <a:gdLst>
                  <a:gd name="T0" fmla="*/ 1 w 24"/>
                  <a:gd name="T1" fmla="*/ 0 h 11"/>
                  <a:gd name="T2" fmla="*/ 1 w 24"/>
                  <a:gd name="T3" fmla="*/ 0 h 11"/>
                  <a:gd name="T4" fmla="*/ 0 w 24"/>
                  <a:gd name="T5" fmla="*/ 0 h 11"/>
                  <a:gd name="T6" fmla="*/ 0 w 24"/>
                  <a:gd name="T7" fmla="*/ 0 h 11"/>
                  <a:gd name="T8" fmla="*/ 0 w 24"/>
                  <a:gd name="T9" fmla="*/ 0 h 11"/>
                  <a:gd name="T10" fmla="*/ 1 w 2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24" y="11"/>
                    </a:moveTo>
                    <a:lnTo>
                      <a:pt x="24" y="6"/>
                    </a:lnTo>
                    <a:lnTo>
                      <a:pt x="13" y="0"/>
                    </a:lnTo>
                    <a:lnTo>
                      <a:pt x="6" y="6"/>
                    </a:lnTo>
                    <a:lnTo>
                      <a:pt x="0" y="11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97" name="Freeform 773"/>
              <p:cNvSpPr>
                <a:spLocks/>
              </p:cNvSpPr>
              <p:nvPr/>
            </p:nvSpPr>
            <p:spPr bwMode="auto">
              <a:xfrm>
                <a:off x="3617" y="2826"/>
                <a:ext cx="8" cy="219"/>
              </a:xfrm>
              <a:custGeom>
                <a:avLst/>
                <a:gdLst>
                  <a:gd name="T0" fmla="*/ 0 w 24"/>
                  <a:gd name="T1" fmla="*/ 23 h 657"/>
                  <a:gd name="T2" fmla="*/ 1 w 24"/>
                  <a:gd name="T3" fmla="*/ 24 h 657"/>
                  <a:gd name="T4" fmla="*/ 1 w 24"/>
                  <a:gd name="T5" fmla="*/ 0 h 657"/>
                  <a:gd name="T6" fmla="*/ 0 w 24"/>
                  <a:gd name="T7" fmla="*/ 0 h 657"/>
                  <a:gd name="T8" fmla="*/ 0 w 24"/>
                  <a:gd name="T9" fmla="*/ 24 h 657"/>
                  <a:gd name="T10" fmla="*/ 1 w 24"/>
                  <a:gd name="T11" fmla="*/ 24 h 657"/>
                  <a:gd name="T12" fmla="*/ 0 w 24"/>
                  <a:gd name="T13" fmla="*/ 24 h 657"/>
                  <a:gd name="T14" fmla="*/ 0 w 24"/>
                  <a:gd name="T15" fmla="*/ 24 h 657"/>
                  <a:gd name="T16" fmla="*/ 0 w 24"/>
                  <a:gd name="T17" fmla="*/ 24 h 657"/>
                  <a:gd name="T18" fmla="*/ 1 w 24"/>
                  <a:gd name="T19" fmla="*/ 24 h 657"/>
                  <a:gd name="T20" fmla="*/ 1 w 24"/>
                  <a:gd name="T21" fmla="*/ 24 h 657"/>
                  <a:gd name="T22" fmla="*/ 0 w 24"/>
                  <a:gd name="T23" fmla="*/ 23 h 6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57"/>
                  <a:gd name="T38" fmla="*/ 24 w 24"/>
                  <a:gd name="T39" fmla="*/ 657 h 65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57">
                    <a:moveTo>
                      <a:pt x="6" y="632"/>
                    </a:moveTo>
                    <a:lnTo>
                      <a:pt x="24" y="644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644"/>
                    </a:lnTo>
                    <a:lnTo>
                      <a:pt x="19" y="657"/>
                    </a:lnTo>
                    <a:lnTo>
                      <a:pt x="0" y="644"/>
                    </a:lnTo>
                    <a:lnTo>
                      <a:pt x="6" y="651"/>
                    </a:lnTo>
                    <a:lnTo>
                      <a:pt x="13" y="657"/>
                    </a:lnTo>
                    <a:lnTo>
                      <a:pt x="24" y="651"/>
                    </a:lnTo>
                    <a:lnTo>
                      <a:pt x="24" y="644"/>
                    </a:lnTo>
                    <a:lnTo>
                      <a:pt x="6" y="6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98" name="Freeform 774"/>
              <p:cNvSpPr>
                <a:spLocks/>
              </p:cNvSpPr>
              <p:nvPr/>
            </p:nvSpPr>
            <p:spPr bwMode="auto">
              <a:xfrm>
                <a:off x="3619" y="2930"/>
                <a:ext cx="203" cy="115"/>
              </a:xfrm>
              <a:custGeom>
                <a:avLst/>
                <a:gdLst>
                  <a:gd name="T0" fmla="*/ 22 w 610"/>
                  <a:gd name="T1" fmla="*/ 0 h 343"/>
                  <a:gd name="T2" fmla="*/ 22 w 610"/>
                  <a:gd name="T3" fmla="*/ 0 h 343"/>
                  <a:gd name="T4" fmla="*/ 0 w 610"/>
                  <a:gd name="T5" fmla="*/ 12 h 343"/>
                  <a:gd name="T6" fmla="*/ 0 w 610"/>
                  <a:gd name="T7" fmla="*/ 13 h 343"/>
                  <a:gd name="T8" fmla="*/ 23 w 610"/>
                  <a:gd name="T9" fmla="*/ 1 h 343"/>
                  <a:gd name="T10" fmla="*/ 22 w 610"/>
                  <a:gd name="T11" fmla="*/ 0 h 3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0"/>
                  <a:gd name="T19" fmla="*/ 0 h 343"/>
                  <a:gd name="T20" fmla="*/ 610 w 610"/>
                  <a:gd name="T21" fmla="*/ 343 h 3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0" h="343">
                    <a:moveTo>
                      <a:pt x="603" y="11"/>
                    </a:moveTo>
                    <a:lnTo>
                      <a:pt x="597" y="0"/>
                    </a:lnTo>
                    <a:lnTo>
                      <a:pt x="0" y="318"/>
                    </a:lnTo>
                    <a:lnTo>
                      <a:pt x="13" y="343"/>
                    </a:lnTo>
                    <a:lnTo>
                      <a:pt x="610" y="30"/>
                    </a:lnTo>
                    <a:lnTo>
                      <a:pt x="603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899" name="Freeform 775"/>
              <p:cNvSpPr>
                <a:spLocks/>
              </p:cNvSpPr>
              <p:nvPr/>
            </p:nvSpPr>
            <p:spPr bwMode="auto">
              <a:xfrm>
                <a:off x="3818" y="2930"/>
                <a:ext cx="6" cy="10"/>
              </a:xfrm>
              <a:custGeom>
                <a:avLst/>
                <a:gdLst>
                  <a:gd name="T0" fmla="*/ 0 w 19"/>
                  <a:gd name="T1" fmla="*/ 1 h 30"/>
                  <a:gd name="T2" fmla="*/ 1 w 19"/>
                  <a:gd name="T3" fmla="*/ 1 h 30"/>
                  <a:gd name="T4" fmla="*/ 1 w 19"/>
                  <a:gd name="T5" fmla="*/ 0 h 30"/>
                  <a:gd name="T6" fmla="*/ 0 w 19"/>
                  <a:gd name="T7" fmla="*/ 0 h 30"/>
                  <a:gd name="T8" fmla="*/ 0 w 19"/>
                  <a:gd name="T9" fmla="*/ 0 h 30"/>
                  <a:gd name="T10" fmla="*/ 0 w 19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30"/>
                  <a:gd name="T20" fmla="*/ 19 w 19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30">
                    <a:moveTo>
                      <a:pt x="13" y="30"/>
                    </a:moveTo>
                    <a:lnTo>
                      <a:pt x="19" y="24"/>
                    </a:lnTo>
                    <a:lnTo>
                      <a:pt x="19" y="5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00" name="Freeform 776"/>
              <p:cNvSpPr>
                <a:spLocks/>
              </p:cNvSpPr>
              <p:nvPr/>
            </p:nvSpPr>
            <p:spPr bwMode="auto">
              <a:xfrm>
                <a:off x="3816" y="2934"/>
                <a:ext cx="8" cy="6"/>
              </a:xfrm>
              <a:custGeom>
                <a:avLst/>
                <a:gdLst>
                  <a:gd name="T0" fmla="*/ 0 w 24"/>
                  <a:gd name="T1" fmla="*/ 0 h 19"/>
                  <a:gd name="T2" fmla="*/ 0 w 24"/>
                  <a:gd name="T3" fmla="*/ 0 h 19"/>
                  <a:gd name="T4" fmla="*/ 0 w 24"/>
                  <a:gd name="T5" fmla="*/ 1 h 19"/>
                  <a:gd name="T6" fmla="*/ 1 w 24"/>
                  <a:gd name="T7" fmla="*/ 0 h 19"/>
                  <a:gd name="T8" fmla="*/ 1 w 24"/>
                  <a:gd name="T9" fmla="*/ 0 h 19"/>
                  <a:gd name="T10" fmla="*/ 0 w 24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9"/>
                  <a:gd name="T20" fmla="*/ 24 w 24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9">
                    <a:moveTo>
                      <a:pt x="0" y="0"/>
                    </a:moveTo>
                    <a:lnTo>
                      <a:pt x="5" y="13"/>
                    </a:lnTo>
                    <a:lnTo>
                      <a:pt x="11" y="19"/>
                    </a:lnTo>
                    <a:lnTo>
                      <a:pt x="24" y="13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01" name="Freeform 777"/>
              <p:cNvSpPr>
                <a:spLocks/>
              </p:cNvSpPr>
              <p:nvPr/>
            </p:nvSpPr>
            <p:spPr bwMode="auto">
              <a:xfrm>
                <a:off x="3816" y="2718"/>
                <a:ext cx="8" cy="216"/>
              </a:xfrm>
              <a:custGeom>
                <a:avLst/>
                <a:gdLst>
                  <a:gd name="T0" fmla="*/ 1 w 24"/>
                  <a:gd name="T1" fmla="*/ 1 h 649"/>
                  <a:gd name="T2" fmla="*/ 0 w 24"/>
                  <a:gd name="T3" fmla="*/ 0 h 649"/>
                  <a:gd name="T4" fmla="*/ 0 w 24"/>
                  <a:gd name="T5" fmla="*/ 24 h 649"/>
                  <a:gd name="T6" fmla="*/ 1 w 24"/>
                  <a:gd name="T7" fmla="*/ 24 h 649"/>
                  <a:gd name="T8" fmla="*/ 1 w 24"/>
                  <a:gd name="T9" fmla="*/ 0 h 649"/>
                  <a:gd name="T10" fmla="*/ 0 w 24"/>
                  <a:gd name="T11" fmla="*/ 0 h 649"/>
                  <a:gd name="T12" fmla="*/ 1 w 24"/>
                  <a:gd name="T13" fmla="*/ 0 h 649"/>
                  <a:gd name="T14" fmla="*/ 1 w 24"/>
                  <a:gd name="T15" fmla="*/ 0 h 649"/>
                  <a:gd name="T16" fmla="*/ 0 w 24"/>
                  <a:gd name="T17" fmla="*/ 0 h 649"/>
                  <a:gd name="T18" fmla="*/ 0 w 24"/>
                  <a:gd name="T19" fmla="*/ 0 h 649"/>
                  <a:gd name="T20" fmla="*/ 0 w 24"/>
                  <a:gd name="T21" fmla="*/ 0 h 649"/>
                  <a:gd name="T22" fmla="*/ 1 w 24"/>
                  <a:gd name="T23" fmla="*/ 1 h 6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49"/>
                  <a:gd name="T38" fmla="*/ 24 w 24"/>
                  <a:gd name="T39" fmla="*/ 649 h 6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49">
                    <a:moveTo>
                      <a:pt x="18" y="24"/>
                    </a:moveTo>
                    <a:lnTo>
                      <a:pt x="0" y="11"/>
                    </a:lnTo>
                    <a:lnTo>
                      <a:pt x="0" y="649"/>
                    </a:lnTo>
                    <a:lnTo>
                      <a:pt x="24" y="649"/>
                    </a:lnTo>
                    <a:lnTo>
                      <a:pt x="24" y="11"/>
                    </a:lnTo>
                    <a:lnTo>
                      <a:pt x="5" y="0"/>
                    </a:lnTo>
                    <a:lnTo>
                      <a:pt x="24" y="11"/>
                    </a:lnTo>
                    <a:lnTo>
                      <a:pt x="24" y="5"/>
                    </a:lnTo>
                    <a:lnTo>
                      <a:pt x="11" y="0"/>
                    </a:lnTo>
                    <a:lnTo>
                      <a:pt x="5" y="5"/>
                    </a:lnTo>
                    <a:lnTo>
                      <a:pt x="0" y="11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02" name="Freeform 778"/>
              <p:cNvSpPr>
                <a:spLocks/>
              </p:cNvSpPr>
              <p:nvPr/>
            </p:nvSpPr>
            <p:spPr bwMode="auto">
              <a:xfrm>
                <a:off x="3619" y="2718"/>
                <a:ext cx="203" cy="112"/>
              </a:xfrm>
              <a:custGeom>
                <a:avLst/>
                <a:gdLst>
                  <a:gd name="T0" fmla="*/ 0 w 610"/>
                  <a:gd name="T1" fmla="*/ 12 h 336"/>
                  <a:gd name="T2" fmla="*/ 0 w 610"/>
                  <a:gd name="T3" fmla="*/ 12 h 336"/>
                  <a:gd name="T4" fmla="*/ 23 w 610"/>
                  <a:gd name="T5" fmla="*/ 1 h 336"/>
                  <a:gd name="T6" fmla="*/ 22 w 610"/>
                  <a:gd name="T7" fmla="*/ 0 h 336"/>
                  <a:gd name="T8" fmla="*/ 0 w 610"/>
                  <a:gd name="T9" fmla="*/ 12 h 336"/>
                  <a:gd name="T10" fmla="*/ 0 w 610"/>
                  <a:gd name="T11" fmla="*/ 12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0"/>
                  <a:gd name="T19" fmla="*/ 0 h 336"/>
                  <a:gd name="T20" fmla="*/ 610 w 610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0" h="336">
                    <a:moveTo>
                      <a:pt x="7" y="324"/>
                    </a:moveTo>
                    <a:lnTo>
                      <a:pt x="13" y="336"/>
                    </a:lnTo>
                    <a:lnTo>
                      <a:pt x="610" y="24"/>
                    </a:lnTo>
                    <a:lnTo>
                      <a:pt x="597" y="0"/>
                    </a:lnTo>
                    <a:lnTo>
                      <a:pt x="0" y="313"/>
                    </a:lnTo>
                    <a:lnTo>
                      <a:pt x="7" y="3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03" name="Freeform 779"/>
              <p:cNvSpPr>
                <a:spLocks/>
              </p:cNvSpPr>
              <p:nvPr/>
            </p:nvSpPr>
            <p:spPr bwMode="auto">
              <a:xfrm>
                <a:off x="3617" y="2822"/>
                <a:ext cx="6" cy="8"/>
              </a:xfrm>
              <a:custGeom>
                <a:avLst/>
                <a:gdLst>
                  <a:gd name="T0" fmla="*/ 0 w 19"/>
                  <a:gd name="T1" fmla="*/ 0 h 23"/>
                  <a:gd name="T2" fmla="*/ 0 w 19"/>
                  <a:gd name="T3" fmla="*/ 0 h 23"/>
                  <a:gd name="T4" fmla="*/ 0 w 19"/>
                  <a:gd name="T5" fmla="*/ 1 h 23"/>
                  <a:gd name="T6" fmla="*/ 0 w 19"/>
                  <a:gd name="T7" fmla="*/ 1 h 23"/>
                  <a:gd name="T8" fmla="*/ 1 w 19"/>
                  <a:gd name="T9" fmla="*/ 1 h 23"/>
                  <a:gd name="T10" fmla="*/ 0 w 1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3"/>
                  <a:gd name="T20" fmla="*/ 19 w 1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3">
                    <a:moveTo>
                      <a:pt x="6" y="0"/>
                    </a:moveTo>
                    <a:lnTo>
                      <a:pt x="0" y="6"/>
                    </a:lnTo>
                    <a:lnTo>
                      <a:pt x="0" y="17"/>
                    </a:lnTo>
                    <a:lnTo>
                      <a:pt x="13" y="23"/>
                    </a:lnTo>
                    <a:lnTo>
                      <a:pt x="19" y="2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04" name="Freeform 780"/>
              <p:cNvSpPr>
                <a:spLocks/>
              </p:cNvSpPr>
              <p:nvPr/>
            </p:nvSpPr>
            <p:spPr bwMode="auto">
              <a:xfrm>
                <a:off x="3617" y="3038"/>
                <a:ext cx="8" cy="5"/>
              </a:xfrm>
              <a:custGeom>
                <a:avLst/>
                <a:gdLst>
                  <a:gd name="T0" fmla="*/ 0 w 24"/>
                  <a:gd name="T1" fmla="*/ 0 h 13"/>
                  <a:gd name="T2" fmla="*/ 0 w 24"/>
                  <a:gd name="T3" fmla="*/ 1 h 13"/>
                  <a:gd name="T4" fmla="*/ 0 w 24"/>
                  <a:gd name="T5" fmla="*/ 1 h 13"/>
                  <a:gd name="T6" fmla="*/ 1 w 24"/>
                  <a:gd name="T7" fmla="*/ 1 h 13"/>
                  <a:gd name="T8" fmla="*/ 1 w 24"/>
                  <a:gd name="T9" fmla="*/ 0 h 13"/>
                  <a:gd name="T10" fmla="*/ 0 w 2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3"/>
                  <a:gd name="T20" fmla="*/ 24 w 2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3">
                    <a:moveTo>
                      <a:pt x="0" y="0"/>
                    </a:moveTo>
                    <a:lnTo>
                      <a:pt x="6" y="13"/>
                    </a:lnTo>
                    <a:lnTo>
                      <a:pt x="13" y="13"/>
                    </a:lnTo>
                    <a:lnTo>
                      <a:pt x="24" y="13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05" name="Freeform 781"/>
              <p:cNvSpPr>
                <a:spLocks/>
              </p:cNvSpPr>
              <p:nvPr/>
            </p:nvSpPr>
            <p:spPr bwMode="auto">
              <a:xfrm>
                <a:off x="3617" y="2826"/>
                <a:ext cx="8" cy="212"/>
              </a:xfrm>
              <a:custGeom>
                <a:avLst/>
                <a:gdLst>
                  <a:gd name="T0" fmla="*/ 0 w 24"/>
                  <a:gd name="T1" fmla="*/ 0 h 638"/>
                  <a:gd name="T2" fmla="*/ 0 w 24"/>
                  <a:gd name="T3" fmla="*/ 0 h 638"/>
                  <a:gd name="T4" fmla="*/ 0 w 24"/>
                  <a:gd name="T5" fmla="*/ 23 h 638"/>
                  <a:gd name="T6" fmla="*/ 1 w 24"/>
                  <a:gd name="T7" fmla="*/ 23 h 638"/>
                  <a:gd name="T8" fmla="*/ 1 w 24"/>
                  <a:gd name="T9" fmla="*/ 0 h 638"/>
                  <a:gd name="T10" fmla="*/ 0 w 24"/>
                  <a:gd name="T11" fmla="*/ 0 h 6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638"/>
                  <a:gd name="T20" fmla="*/ 24 w 24"/>
                  <a:gd name="T21" fmla="*/ 638 h 6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638">
                    <a:moveTo>
                      <a:pt x="13" y="0"/>
                    </a:moveTo>
                    <a:lnTo>
                      <a:pt x="0" y="0"/>
                    </a:lnTo>
                    <a:lnTo>
                      <a:pt x="0" y="638"/>
                    </a:lnTo>
                    <a:lnTo>
                      <a:pt x="24" y="638"/>
                    </a:lnTo>
                    <a:lnTo>
                      <a:pt x="24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06" name="Freeform 782"/>
              <p:cNvSpPr>
                <a:spLocks/>
              </p:cNvSpPr>
              <p:nvPr/>
            </p:nvSpPr>
            <p:spPr bwMode="auto">
              <a:xfrm>
                <a:off x="3617" y="2822"/>
                <a:ext cx="8" cy="4"/>
              </a:xfrm>
              <a:custGeom>
                <a:avLst/>
                <a:gdLst>
                  <a:gd name="T0" fmla="*/ 1 w 24"/>
                  <a:gd name="T1" fmla="*/ 0 h 11"/>
                  <a:gd name="T2" fmla="*/ 1 w 24"/>
                  <a:gd name="T3" fmla="*/ 0 h 11"/>
                  <a:gd name="T4" fmla="*/ 0 w 24"/>
                  <a:gd name="T5" fmla="*/ 0 h 11"/>
                  <a:gd name="T6" fmla="*/ 0 w 24"/>
                  <a:gd name="T7" fmla="*/ 0 h 11"/>
                  <a:gd name="T8" fmla="*/ 0 w 24"/>
                  <a:gd name="T9" fmla="*/ 0 h 11"/>
                  <a:gd name="T10" fmla="*/ 1 w 2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24" y="11"/>
                    </a:moveTo>
                    <a:lnTo>
                      <a:pt x="24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07" name="Line 783"/>
              <p:cNvSpPr>
                <a:spLocks noChangeShapeType="1"/>
              </p:cNvSpPr>
              <p:nvPr/>
            </p:nvSpPr>
            <p:spPr bwMode="auto">
              <a:xfrm flipV="1">
                <a:off x="3247" y="1758"/>
                <a:ext cx="1" cy="2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08" name="Rectangle 784"/>
              <p:cNvSpPr>
                <a:spLocks noChangeArrowheads="1"/>
              </p:cNvSpPr>
              <p:nvPr/>
            </p:nvSpPr>
            <p:spPr bwMode="auto">
              <a:xfrm>
                <a:off x="3247" y="1722"/>
                <a:ext cx="147" cy="370"/>
              </a:xfrm>
              <a:prstGeom prst="rect">
                <a:avLst/>
              </a:prstGeom>
              <a:solidFill>
                <a:srgbClr val="BFBF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909" name="Freeform 785"/>
              <p:cNvSpPr>
                <a:spLocks/>
              </p:cNvSpPr>
              <p:nvPr/>
            </p:nvSpPr>
            <p:spPr bwMode="auto">
              <a:xfrm>
                <a:off x="3215" y="1656"/>
                <a:ext cx="32" cy="436"/>
              </a:xfrm>
              <a:custGeom>
                <a:avLst/>
                <a:gdLst>
                  <a:gd name="T0" fmla="*/ 4 w 97"/>
                  <a:gd name="T1" fmla="*/ 7 h 1308"/>
                  <a:gd name="T2" fmla="*/ 0 w 97"/>
                  <a:gd name="T3" fmla="*/ 0 h 1308"/>
                  <a:gd name="T4" fmla="*/ 0 w 97"/>
                  <a:gd name="T5" fmla="*/ 41 h 1308"/>
                  <a:gd name="T6" fmla="*/ 4 w 97"/>
                  <a:gd name="T7" fmla="*/ 48 h 1308"/>
                  <a:gd name="T8" fmla="*/ 4 w 97"/>
                  <a:gd name="T9" fmla="*/ 7 h 1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1308"/>
                  <a:gd name="T17" fmla="*/ 97 w 97"/>
                  <a:gd name="T18" fmla="*/ 1308 h 13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1308">
                    <a:moveTo>
                      <a:pt x="97" y="199"/>
                    </a:moveTo>
                    <a:lnTo>
                      <a:pt x="0" y="0"/>
                    </a:lnTo>
                    <a:lnTo>
                      <a:pt x="0" y="1103"/>
                    </a:lnTo>
                    <a:lnTo>
                      <a:pt x="97" y="1308"/>
                    </a:lnTo>
                    <a:lnTo>
                      <a:pt x="97" y="199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10" name="Freeform 786"/>
              <p:cNvSpPr>
                <a:spLocks/>
              </p:cNvSpPr>
              <p:nvPr/>
            </p:nvSpPr>
            <p:spPr bwMode="auto">
              <a:xfrm>
                <a:off x="3211" y="1652"/>
                <a:ext cx="40" cy="72"/>
              </a:xfrm>
              <a:custGeom>
                <a:avLst/>
                <a:gdLst>
                  <a:gd name="T0" fmla="*/ 1 w 120"/>
                  <a:gd name="T1" fmla="*/ 0 h 216"/>
                  <a:gd name="T2" fmla="*/ 0 w 120"/>
                  <a:gd name="T3" fmla="*/ 1 h 216"/>
                  <a:gd name="T4" fmla="*/ 4 w 120"/>
                  <a:gd name="T5" fmla="*/ 8 h 216"/>
                  <a:gd name="T6" fmla="*/ 4 w 120"/>
                  <a:gd name="T7" fmla="*/ 8 h 216"/>
                  <a:gd name="T8" fmla="*/ 1 w 120"/>
                  <a:gd name="T9" fmla="*/ 0 h 216"/>
                  <a:gd name="T10" fmla="*/ 0 w 120"/>
                  <a:gd name="T11" fmla="*/ 0 h 216"/>
                  <a:gd name="T12" fmla="*/ 1 w 120"/>
                  <a:gd name="T13" fmla="*/ 0 h 216"/>
                  <a:gd name="T14" fmla="*/ 1 w 120"/>
                  <a:gd name="T15" fmla="*/ 0 h 216"/>
                  <a:gd name="T16" fmla="*/ 0 w 120"/>
                  <a:gd name="T17" fmla="*/ 0 h 216"/>
                  <a:gd name="T18" fmla="*/ 0 w 120"/>
                  <a:gd name="T19" fmla="*/ 0 h 216"/>
                  <a:gd name="T20" fmla="*/ 0 w 120"/>
                  <a:gd name="T21" fmla="*/ 1 h 216"/>
                  <a:gd name="T22" fmla="*/ 1 w 120"/>
                  <a:gd name="T23" fmla="*/ 0 h 2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"/>
                  <a:gd name="T37" fmla="*/ 0 h 216"/>
                  <a:gd name="T38" fmla="*/ 120 w 120"/>
                  <a:gd name="T39" fmla="*/ 216 h 2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" h="216">
                    <a:moveTo>
                      <a:pt x="24" y="11"/>
                    </a:moveTo>
                    <a:lnTo>
                      <a:pt x="0" y="18"/>
                    </a:lnTo>
                    <a:lnTo>
                      <a:pt x="96" y="216"/>
                    </a:lnTo>
                    <a:lnTo>
                      <a:pt x="120" y="204"/>
                    </a:lnTo>
                    <a:lnTo>
                      <a:pt x="24" y="6"/>
                    </a:lnTo>
                    <a:lnTo>
                      <a:pt x="0" y="11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11" name="Freeform 787"/>
              <p:cNvSpPr>
                <a:spLocks/>
              </p:cNvSpPr>
              <p:nvPr/>
            </p:nvSpPr>
            <p:spPr bwMode="auto">
              <a:xfrm>
                <a:off x="3211" y="1656"/>
                <a:ext cx="8" cy="373"/>
              </a:xfrm>
              <a:custGeom>
                <a:avLst/>
                <a:gdLst>
                  <a:gd name="T0" fmla="*/ 1 w 24"/>
                  <a:gd name="T1" fmla="*/ 41 h 1120"/>
                  <a:gd name="T2" fmla="*/ 1 w 24"/>
                  <a:gd name="T3" fmla="*/ 41 h 1120"/>
                  <a:gd name="T4" fmla="*/ 1 w 24"/>
                  <a:gd name="T5" fmla="*/ 0 h 1120"/>
                  <a:gd name="T6" fmla="*/ 0 w 24"/>
                  <a:gd name="T7" fmla="*/ 0 h 1120"/>
                  <a:gd name="T8" fmla="*/ 0 w 24"/>
                  <a:gd name="T9" fmla="*/ 41 h 1120"/>
                  <a:gd name="T10" fmla="*/ 0 w 24"/>
                  <a:gd name="T11" fmla="*/ 41 h 1120"/>
                  <a:gd name="T12" fmla="*/ 0 w 24"/>
                  <a:gd name="T13" fmla="*/ 41 h 1120"/>
                  <a:gd name="T14" fmla="*/ 0 w 24"/>
                  <a:gd name="T15" fmla="*/ 41 h 1120"/>
                  <a:gd name="T16" fmla="*/ 0 w 24"/>
                  <a:gd name="T17" fmla="*/ 41 h 1120"/>
                  <a:gd name="T18" fmla="*/ 1 w 24"/>
                  <a:gd name="T19" fmla="*/ 41 h 1120"/>
                  <a:gd name="T20" fmla="*/ 1 w 24"/>
                  <a:gd name="T21" fmla="*/ 41 h 1120"/>
                  <a:gd name="T22" fmla="*/ 1 w 24"/>
                  <a:gd name="T23" fmla="*/ 41 h 11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1120"/>
                  <a:gd name="T38" fmla="*/ 24 w 24"/>
                  <a:gd name="T39" fmla="*/ 1120 h 11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1120">
                    <a:moveTo>
                      <a:pt x="24" y="1096"/>
                    </a:moveTo>
                    <a:lnTo>
                      <a:pt x="24" y="1103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103"/>
                    </a:lnTo>
                    <a:lnTo>
                      <a:pt x="0" y="1114"/>
                    </a:lnTo>
                    <a:lnTo>
                      <a:pt x="0" y="1103"/>
                    </a:lnTo>
                    <a:lnTo>
                      <a:pt x="0" y="1114"/>
                    </a:lnTo>
                    <a:lnTo>
                      <a:pt x="12" y="1120"/>
                    </a:lnTo>
                    <a:lnTo>
                      <a:pt x="18" y="1114"/>
                    </a:lnTo>
                    <a:lnTo>
                      <a:pt x="24" y="1103"/>
                    </a:lnTo>
                    <a:lnTo>
                      <a:pt x="24" y="10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12" name="Freeform 788"/>
              <p:cNvSpPr>
                <a:spLocks/>
              </p:cNvSpPr>
              <p:nvPr/>
            </p:nvSpPr>
            <p:spPr bwMode="auto">
              <a:xfrm>
                <a:off x="3211" y="2021"/>
                <a:ext cx="40" cy="74"/>
              </a:xfrm>
              <a:custGeom>
                <a:avLst/>
                <a:gdLst>
                  <a:gd name="T0" fmla="*/ 4 w 120"/>
                  <a:gd name="T1" fmla="*/ 8 h 223"/>
                  <a:gd name="T2" fmla="*/ 4 w 120"/>
                  <a:gd name="T3" fmla="*/ 7 h 223"/>
                  <a:gd name="T4" fmla="*/ 1 w 120"/>
                  <a:gd name="T5" fmla="*/ 0 h 223"/>
                  <a:gd name="T6" fmla="*/ 0 w 120"/>
                  <a:gd name="T7" fmla="*/ 1 h 223"/>
                  <a:gd name="T8" fmla="*/ 4 w 120"/>
                  <a:gd name="T9" fmla="*/ 8 h 223"/>
                  <a:gd name="T10" fmla="*/ 4 w 120"/>
                  <a:gd name="T11" fmla="*/ 8 h 223"/>
                  <a:gd name="T12" fmla="*/ 4 w 120"/>
                  <a:gd name="T13" fmla="*/ 8 h 223"/>
                  <a:gd name="T14" fmla="*/ 4 w 120"/>
                  <a:gd name="T15" fmla="*/ 8 h 223"/>
                  <a:gd name="T16" fmla="*/ 4 w 120"/>
                  <a:gd name="T17" fmla="*/ 8 h 223"/>
                  <a:gd name="T18" fmla="*/ 4 w 120"/>
                  <a:gd name="T19" fmla="*/ 8 h 223"/>
                  <a:gd name="T20" fmla="*/ 4 w 120"/>
                  <a:gd name="T21" fmla="*/ 7 h 223"/>
                  <a:gd name="T22" fmla="*/ 4 w 120"/>
                  <a:gd name="T23" fmla="*/ 8 h 2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"/>
                  <a:gd name="T37" fmla="*/ 0 h 223"/>
                  <a:gd name="T38" fmla="*/ 120 w 120"/>
                  <a:gd name="T39" fmla="*/ 223 h 2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" h="223">
                    <a:moveTo>
                      <a:pt x="96" y="212"/>
                    </a:moveTo>
                    <a:lnTo>
                      <a:pt x="120" y="199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96" y="217"/>
                    </a:lnTo>
                    <a:lnTo>
                      <a:pt x="120" y="212"/>
                    </a:lnTo>
                    <a:lnTo>
                      <a:pt x="96" y="217"/>
                    </a:lnTo>
                    <a:lnTo>
                      <a:pt x="103" y="223"/>
                    </a:lnTo>
                    <a:lnTo>
                      <a:pt x="114" y="223"/>
                    </a:lnTo>
                    <a:lnTo>
                      <a:pt x="120" y="212"/>
                    </a:lnTo>
                    <a:lnTo>
                      <a:pt x="120" y="199"/>
                    </a:lnTo>
                    <a:lnTo>
                      <a:pt x="96" y="2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13" name="Freeform 789"/>
              <p:cNvSpPr>
                <a:spLocks/>
              </p:cNvSpPr>
              <p:nvPr/>
            </p:nvSpPr>
            <p:spPr bwMode="auto">
              <a:xfrm>
                <a:off x="3243" y="1718"/>
                <a:ext cx="8" cy="374"/>
              </a:xfrm>
              <a:custGeom>
                <a:avLst/>
                <a:gdLst>
                  <a:gd name="T0" fmla="*/ 0 w 24"/>
                  <a:gd name="T1" fmla="*/ 1 h 1120"/>
                  <a:gd name="T2" fmla="*/ 0 w 24"/>
                  <a:gd name="T3" fmla="*/ 0 h 1120"/>
                  <a:gd name="T4" fmla="*/ 0 w 24"/>
                  <a:gd name="T5" fmla="*/ 42 h 1120"/>
                  <a:gd name="T6" fmla="*/ 1 w 24"/>
                  <a:gd name="T7" fmla="*/ 42 h 1120"/>
                  <a:gd name="T8" fmla="*/ 1 w 24"/>
                  <a:gd name="T9" fmla="*/ 0 h 1120"/>
                  <a:gd name="T10" fmla="*/ 1 w 24"/>
                  <a:gd name="T11" fmla="*/ 0 h 1120"/>
                  <a:gd name="T12" fmla="*/ 1 w 24"/>
                  <a:gd name="T13" fmla="*/ 0 h 1120"/>
                  <a:gd name="T14" fmla="*/ 1 w 24"/>
                  <a:gd name="T15" fmla="*/ 0 h 1120"/>
                  <a:gd name="T16" fmla="*/ 0 w 24"/>
                  <a:gd name="T17" fmla="*/ 0 h 1120"/>
                  <a:gd name="T18" fmla="*/ 0 w 24"/>
                  <a:gd name="T19" fmla="*/ 0 h 1120"/>
                  <a:gd name="T20" fmla="*/ 0 w 24"/>
                  <a:gd name="T21" fmla="*/ 0 h 1120"/>
                  <a:gd name="T22" fmla="*/ 0 w 24"/>
                  <a:gd name="T23" fmla="*/ 1 h 11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1120"/>
                  <a:gd name="T38" fmla="*/ 24 w 24"/>
                  <a:gd name="T39" fmla="*/ 1120 h 11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1120">
                    <a:moveTo>
                      <a:pt x="0" y="17"/>
                    </a:moveTo>
                    <a:lnTo>
                      <a:pt x="0" y="11"/>
                    </a:lnTo>
                    <a:lnTo>
                      <a:pt x="0" y="1120"/>
                    </a:lnTo>
                    <a:lnTo>
                      <a:pt x="24" y="1120"/>
                    </a:lnTo>
                    <a:lnTo>
                      <a:pt x="24" y="11"/>
                    </a:lnTo>
                    <a:lnTo>
                      <a:pt x="24" y="5"/>
                    </a:lnTo>
                    <a:lnTo>
                      <a:pt x="24" y="11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14" name="Freeform 790"/>
              <p:cNvSpPr>
                <a:spLocks/>
              </p:cNvSpPr>
              <p:nvPr/>
            </p:nvSpPr>
            <p:spPr bwMode="auto">
              <a:xfrm>
                <a:off x="3239" y="1662"/>
                <a:ext cx="107" cy="50"/>
              </a:xfrm>
              <a:custGeom>
                <a:avLst/>
                <a:gdLst>
                  <a:gd name="T0" fmla="*/ 0 w 320"/>
                  <a:gd name="T1" fmla="*/ 0 h 150"/>
                  <a:gd name="T2" fmla="*/ 12 w 320"/>
                  <a:gd name="T3" fmla="*/ 0 h 150"/>
                  <a:gd name="T4" fmla="*/ 12 w 320"/>
                  <a:gd name="T5" fmla="*/ 6 h 150"/>
                  <a:gd name="T6" fmla="*/ 2 w 320"/>
                  <a:gd name="T7" fmla="*/ 6 h 150"/>
                  <a:gd name="T8" fmla="*/ 0 w 320"/>
                  <a:gd name="T9" fmla="*/ 0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0"/>
                  <a:gd name="T16" fmla="*/ 0 h 150"/>
                  <a:gd name="T17" fmla="*/ 320 w 320"/>
                  <a:gd name="T18" fmla="*/ 150 h 1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0" h="150">
                    <a:moveTo>
                      <a:pt x="0" y="0"/>
                    </a:moveTo>
                    <a:lnTo>
                      <a:pt x="320" y="0"/>
                    </a:lnTo>
                    <a:lnTo>
                      <a:pt x="320" y="150"/>
                    </a:lnTo>
                    <a:lnTo>
                      <a:pt x="60" y="1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15" name="Freeform 791"/>
              <p:cNvSpPr>
                <a:spLocks noEditPoints="1"/>
              </p:cNvSpPr>
              <p:nvPr/>
            </p:nvSpPr>
            <p:spPr bwMode="auto">
              <a:xfrm>
                <a:off x="3215" y="1654"/>
                <a:ext cx="177" cy="68"/>
              </a:xfrm>
              <a:custGeom>
                <a:avLst/>
                <a:gdLst>
                  <a:gd name="T0" fmla="*/ 0 w 531"/>
                  <a:gd name="T1" fmla="*/ 0 h 204"/>
                  <a:gd name="T2" fmla="*/ 3 w 531"/>
                  <a:gd name="T3" fmla="*/ 8 h 204"/>
                  <a:gd name="T4" fmla="*/ 20 w 531"/>
                  <a:gd name="T5" fmla="*/ 8 h 204"/>
                  <a:gd name="T6" fmla="*/ 16 w 531"/>
                  <a:gd name="T7" fmla="*/ 0 h 204"/>
                  <a:gd name="T8" fmla="*/ 0 w 531"/>
                  <a:gd name="T9" fmla="*/ 0 h 204"/>
                  <a:gd name="T10" fmla="*/ 2 w 531"/>
                  <a:gd name="T11" fmla="*/ 1 h 204"/>
                  <a:gd name="T12" fmla="*/ 5 w 531"/>
                  <a:gd name="T13" fmla="*/ 7 h 204"/>
                  <a:gd name="T14" fmla="*/ 17 w 531"/>
                  <a:gd name="T15" fmla="*/ 7 h 204"/>
                  <a:gd name="T16" fmla="*/ 15 w 531"/>
                  <a:gd name="T17" fmla="*/ 1 h 204"/>
                  <a:gd name="T18" fmla="*/ 2 w 531"/>
                  <a:gd name="T19" fmla="*/ 1 h 2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31"/>
                  <a:gd name="T31" fmla="*/ 0 h 204"/>
                  <a:gd name="T32" fmla="*/ 531 w 531"/>
                  <a:gd name="T33" fmla="*/ 204 h 20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31" h="204">
                    <a:moveTo>
                      <a:pt x="0" y="0"/>
                    </a:moveTo>
                    <a:lnTo>
                      <a:pt x="91" y="204"/>
                    </a:lnTo>
                    <a:lnTo>
                      <a:pt x="531" y="204"/>
                    </a:lnTo>
                    <a:lnTo>
                      <a:pt x="440" y="0"/>
                    </a:lnTo>
                    <a:lnTo>
                      <a:pt x="0" y="0"/>
                    </a:lnTo>
                    <a:close/>
                    <a:moveTo>
                      <a:pt x="66" y="24"/>
                    </a:moveTo>
                    <a:lnTo>
                      <a:pt x="132" y="180"/>
                    </a:lnTo>
                    <a:lnTo>
                      <a:pt x="465" y="180"/>
                    </a:lnTo>
                    <a:lnTo>
                      <a:pt x="398" y="24"/>
                    </a:lnTo>
                    <a:lnTo>
                      <a:pt x="66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16" name="Freeform 792"/>
              <p:cNvSpPr>
                <a:spLocks/>
              </p:cNvSpPr>
              <p:nvPr/>
            </p:nvSpPr>
            <p:spPr bwMode="auto">
              <a:xfrm>
                <a:off x="3211" y="1652"/>
                <a:ext cx="4" cy="8"/>
              </a:xfrm>
              <a:custGeom>
                <a:avLst/>
                <a:gdLst>
                  <a:gd name="T0" fmla="*/ 0 w 12"/>
                  <a:gd name="T1" fmla="*/ 0 h 24"/>
                  <a:gd name="T2" fmla="*/ 0 w 12"/>
                  <a:gd name="T3" fmla="*/ 0 h 24"/>
                  <a:gd name="T4" fmla="*/ 0 w 12"/>
                  <a:gd name="T5" fmla="*/ 0 h 24"/>
                  <a:gd name="T6" fmla="*/ 0 w 12"/>
                  <a:gd name="T7" fmla="*/ 1 h 24"/>
                  <a:gd name="T8" fmla="*/ 0 w 12"/>
                  <a:gd name="T9" fmla="*/ 1 h 24"/>
                  <a:gd name="T10" fmla="*/ 0 w 12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4"/>
                  <a:gd name="T20" fmla="*/ 12 w 12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4">
                    <a:moveTo>
                      <a:pt x="12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2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17" name="Freeform 793"/>
              <p:cNvSpPr>
                <a:spLocks/>
              </p:cNvSpPr>
              <p:nvPr/>
            </p:nvSpPr>
            <p:spPr bwMode="auto">
              <a:xfrm>
                <a:off x="3215" y="1652"/>
                <a:ext cx="153" cy="8"/>
              </a:xfrm>
              <a:custGeom>
                <a:avLst/>
                <a:gdLst>
                  <a:gd name="T0" fmla="*/ 17 w 458"/>
                  <a:gd name="T1" fmla="*/ 0 h 24"/>
                  <a:gd name="T2" fmla="*/ 17 w 458"/>
                  <a:gd name="T3" fmla="*/ 0 h 24"/>
                  <a:gd name="T4" fmla="*/ 0 w 458"/>
                  <a:gd name="T5" fmla="*/ 0 h 24"/>
                  <a:gd name="T6" fmla="*/ 0 w 458"/>
                  <a:gd name="T7" fmla="*/ 1 h 24"/>
                  <a:gd name="T8" fmla="*/ 17 w 458"/>
                  <a:gd name="T9" fmla="*/ 1 h 24"/>
                  <a:gd name="T10" fmla="*/ 16 w 458"/>
                  <a:gd name="T11" fmla="*/ 1 h 24"/>
                  <a:gd name="T12" fmla="*/ 17 w 458"/>
                  <a:gd name="T13" fmla="*/ 1 h 24"/>
                  <a:gd name="T14" fmla="*/ 17 w 458"/>
                  <a:gd name="T15" fmla="*/ 1 h 24"/>
                  <a:gd name="T16" fmla="*/ 17 w 458"/>
                  <a:gd name="T17" fmla="*/ 0 h 24"/>
                  <a:gd name="T18" fmla="*/ 17 w 458"/>
                  <a:gd name="T19" fmla="*/ 0 h 24"/>
                  <a:gd name="T20" fmla="*/ 17 w 458"/>
                  <a:gd name="T21" fmla="*/ 0 h 24"/>
                  <a:gd name="T22" fmla="*/ 17 w 458"/>
                  <a:gd name="T23" fmla="*/ 0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8"/>
                  <a:gd name="T37" fmla="*/ 0 h 24"/>
                  <a:gd name="T38" fmla="*/ 458 w 458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8" h="24">
                    <a:moveTo>
                      <a:pt x="458" y="6"/>
                    </a:moveTo>
                    <a:lnTo>
                      <a:pt x="446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446" y="24"/>
                    </a:lnTo>
                    <a:lnTo>
                      <a:pt x="435" y="18"/>
                    </a:lnTo>
                    <a:lnTo>
                      <a:pt x="446" y="24"/>
                    </a:lnTo>
                    <a:lnTo>
                      <a:pt x="452" y="18"/>
                    </a:lnTo>
                    <a:lnTo>
                      <a:pt x="458" y="11"/>
                    </a:lnTo>
                    <a:lnTo>
                      <a:pt x="452" y="0"/>
                    </a:lnTo>
                    <a:lnTo>
                      <a:pt x="446" y="0"/>
                    </a:lnTo>
                    <a:lnTo>
                      <a:pt x="45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18" name="Freeform 794"/>
              <p:cNvSpPr>
                <a:spLocks/>
              </p:cNvSpPr>
              <p:nvPr/>
            </p:nvSpPr>
            <p:spPr bwMode="auto">
              <a:xfrm>
                <a:off x="3360" y="1654"/>
                <a:ext cx="40" cy="70"/>
              </a:xfrm>
              <a:custGeom>
                <a:avLst/>
                <a:gdLst>
                  <a:gd name="T0" fmla="*/ 4 w 120"/>
                  <a:gd name="T1" fmla="*/ 8 h 210"/>
                  <a:gd name="T2" fmla="*/ 4 w 120"/>
                  <a:gd name="T3" fmla="*/ 7 h 210"/>
                  <a:gd name="T4" fmla="*/ 1 w 120"/>
                  <a:gd name="T5" fmla="*/ 0 h 210"/>
                  <a:gd name="T6" fmla="*/ 0 w 120"/>
                  <a:gd name="T7" fmla="*/ 0 h 210"/>
                  <a:gd name="T8" fmla="*/ 3 w 120"/>
                  <a:gd name="T9" fmla="*/ 8 h 210"/>
                  <a:gd name="T10" fmla="*/ 4 w 120"/>
                  <a:gd name="T11" fmla="*/ 8 h 2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0"/>
                  <a:gd name="T19" fmla="*/ 0 h 210"/>
                  <a:gd name="T20" fmla="*/ 120 w 120"/>
                  <a:gd name="T21" fmla="*/ 210 h 2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0" h="210">
                    <a:moveTo>
                      <a:pt x="102" y="204"/>
                    </a:moveTo>
                    <a:lnTo>
                      <a:pt x="120" y="198"/>
                    </a:lnTo>
                    <a:lnTo>
                      <a:pt x="23" y="0"/>
                    </a:lnTo>
                    <a:lnTo>
                      <a:pt x="0" y="12"/>
                    </a:lnTo>
                    <a:lnTo>
                      <a:pt x="90" y="210"/>
                    </a:lnTo>
                    <a:lnTo>
                      <a:pt x="102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19" name="Freeform 795"/>
              <p:cNvSpPr>
                <a:spLocks/>
              </p:cNvSpPr>
              <p:nvPr/>
            </p:nvSpPr>
            <p:spPr bwMode="auto">
              <a:xfrm>
                <a:off x="3390" y="1720"/>
                <a:ext cx="10" cy="6"/>
              </a:xfrm>
              <a:custGeom>
                <a:avLst/>
                <a:gdLst>
                  <a:gd name="T0" fmla="*/ 0 w 30"/>
                  <a:gd name="T1" fmla="*/ 0 h 19"/>
                  <a:gd name="T2" fmla="*/ 0 w 30"/>
                  <a:gd name="T3" fmla="*/ 1 h 19"/>
                  <a:gd name="T4" fmla="*/ 1 w 30"/>
                  <a:gd name="T5" fmla="*/ 1 h 19"/>
                  <a:gd name="T6" fmla="*/ 1 w 30"/>
                  <a:gd name="T7" fmla="*/ 0 h 19"/>
                  <a:gd name="T8" fmla="*/ 1 w 30"/>
                  <a:gd name="T9" fmla="*/ 0 h 19"/>
                  <a:gd name="T10" fmla="*/ 0 w 30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9"/>
                  <a:gd name="T20" fmla="*/ 30 w 30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9">
                    <a:moveTo>
                      <a:pt x="0" y="12"/>
                    </a:moveTo>
                    <a:lnTo>
                      <a:pt x="6" y="19"/>
                    </a:lnTo>
                    <a:lnTo>
                      <a:pt x="17" y="19"/>
                    </a:lnTo>
                    <a:lnTo>
                      <a:pt x="30" y="6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20" name="Freeform 796"/>
              <p:cNvSpPr>
                <a:spLocks/>
              </p:cNvSpPr>
              <p:nvPr/>
            </p:nvSpPr>
            <p:spPr bwMode="auto">
              <a:xfrm>
                <a:off x="3346" y="1664"/>
                <a:ext cx="26" cy="50"/>
              </a:xfrm>
              <a:custGeom>
                <a:avLst/>
                <a:gdLst>
                  <a:gd name="T0" fmla="*/ 0 w 79"/>
                  <a:gd name="T1" fmla="*/ 0 h 150"/>
                  <a:gd name="T2" fmla="*/ 0 w 79"/>
                  <a:gd name="T3" fmla="*/ 6 h 150"/>
                  <a:gd name="T4" fmla="*/ 3 w 79"/>
                  <a:gd name="T5" fmla="*/ 6 h 150"/>
                  <a:gd name="T6" fmla="*/ 0 w 79"/>
                  <a:gd name="T7" fmla="*/ 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9"/>
                  <a:gd name="T13" fmla="*/ 0 h 150"/>
                  <a:gd name="T14" fmla="*/ 79 w 79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9" h="150">
                    <a:moveTo>
                      <a:pt x="0" y="0"/>
                    </a:moveTo>
                    <a:lnTo>
                      <a:pt x="0" y="150"/>
                    </a:lnTo>
                    <a:lnTo>
                      <a:pt x="79" y="1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21" name="Freeform 797"/>
              <p:cNvSpPr>
                <a:spLocks/>
              </p:cNvSpPr>
              <p:nvPr/>
            </p:nvSpPr>
            <p:spPr bwMode="auto">
              <a:xfrm>
                <a:off x="3346" y="1664"/>
                <a:ext cx="26" cy="50"/>
              </a:xfrm>
              <a:custGeom>
                <a:avLst/>
                <a:gdLst>
                  <a:gd name="T0" fmla="*/ 0 w 79"/>
                  <a:gd name="T1" fmla="*/ 0 h 150"/>
                  <a:gd name="T2" fmla="*/ 0 w 79"/>
                  <a:gd name="T3" fmla="*/ 6 h 150"/>
                  <a:gd name="T4" fmla="*/ 3 w 79"/>
                  <a:gd name="T5" fmla="*/ 6 h 150"/>
                  <a:gd name="T6" fmla="*/ 0 w 79"/>
                  <a:gd name="T7" fmla="*/ 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9"/>
                  <a:gd name="T13" fmla="*/ 0 h 150"/>
                  <a:gd name="T14" fmla="*/ 79 w 79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9" h="150">
                    <a:moveTo>
                      <a:pt x="0" y="0"/>
                    </a:moveTo>
                    <a:lnTo>
                      <a:pt x="0" y="150"/>
                    </a:lnTo>
                    <a:lnTo>
                      <a:pt x="79" y="1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22" name="Freeform 798"/>
              <p:cNvSpPr>
                <a:spLocks/>
              </p:cNvSpPr>
              <p:nvPr/>
            </p:nvSpPr>
            <p:spPr bwMode="auto">
              <a:xfrm>
                <a:off x="3233" y="1660"/>
                <a:ext cx="30" cy="58"/>
              </a:xfrm>
              <a:custGeom>
                <a:avLst/>
                <a:gdLst>
                  <a:gd name="T0" fmla="*/ 3 w 91"/>
                  <a:gd name="T1" fmla="*/ 6 h 175"/>
                  <a:gd name="T2" fmla="*/ 3 w 91"/>
                  <a:gd name="T3" fmla="*/ 6 h 175"/>
                  <a:gd name="T4" fmla="*/ 1 w 91"/>
                  <a:gd name="T5" fmla="*/ 0 h 175"/>
                  <a:gd name="T6" fmla="*/ 0 w 91"/>
                  <a:gd name="T7" fmla="*/ 0 h 175"/>
                  <a:gd name="T8" fmla="*/ 2 w 91"/>
                  <a:gd name="T9" fmla="*/ 6 h 175"/>
                  <a:gd name="T10" fmla="*/ 3 w 91"/>
                  <a:gd name="T11" fmla="*/ 6 h 175"/>
                  <a:gd name="T12" fmla="*/ 2 w 91"/>
                  <a:gd name="T13" fmla="*/ 6 h 175"/>
                  <a:gd name="T14" fmla="*/ 3 w 91"/>
                  <a:gd name="T15" fmla="*/ 6 h 175"/>
                  <a:gd name="T16" fmla="*/ 3 w 91"/>
                  <a:gd name="T17" fmla="*/ 6 h 175"/>
                  <a:gd name="T18" fmla="*/ 3 w 91"/>
                  <a:gd name="T19" fmla="*/ 6 h 175"/>
                  <a:gd name="T20" fmla="*/ 3 w 91"/>
                  <a:gd name="T21" fmla="*/ 6 h 175"/>
                  <a:gd name="T22" fmla="*/ 3 w 91"/>
                  <a:gd name="T23" fmla="*/ 6 h 1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"/>
                  <a:gd name="T37" fmla="*/ 0 h 175"/>
                  <a:gd name="T38" fmla="*/ 91 w 91"/>
                  <a:gd name="T39" fmla="*/ 175 h 1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" h="175">
                    <a:moveTo>
                      <a:pt x="78" y="150"/>
                    </a:moveTo>
                    <a:lnTo>
                      <a:pt x="91" y="156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67" y="169"/>
                    </a:lnTo>
                    <a:lnTo>
                      <a:pt x="78" y="175"/>
                    </a:lnTo>
                    <a:lnTo>
                      <a:pt x="67" y="169"/>
                    </a:lnTo>
                    <a:lnTo>
                      <a:pt x="73" y="175"/>
                    </a:lnTo>
                    <a:lnTo>
                      <a:pt x="84" y="175"/>
                    </a:lnTo>
                    <a:lnTo>
                      <a:pt x="91" y="162"/>
                    </a:lnTo>
                    <a:lnTo>
                      <a:pt x="91" y="156"/>
                    </a:lnTo>
                    <a:lnTo>
                      <a:pt x="78" y="1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23" name="Freeform 799"/>
              <p:cNvSpPr>
                <a:spLocks/>
              </p:cNvSpPr>
              <p:nvPr/>
            </p:nvSpPr>
            <p:spPr bwMode="auto">
              <a:xfrm>
                <a:off x="3259" y="1710"/>
                <a:ext cx="115" cy="8"/>
              </a:xfrm>
              <a:custGeom>
                <a:avLst/>
                <a:gdLst>
                  <a:gd name="T0" fmla="*/ 12 w 344"/>
                  <a:gd name="T1" fmla="*/ 1 h 25"/>
                  <a:gd name="T2" fmla="*/ 12 w 344"/>
                  <a:gd name="T3" fmla="*/ 0 h 25"/>
                  <a:gd name="T4" fmla="*/ 0 w 344"/>
                  <a:gd name="T5" fmla="*/ 0 h 25"/>
                  <a:gd name="T6" fmla="*/ 0 w 344"/>
                  <a:gd name="T7" fmla="*/ 1 h 25"/>
                  <a:gd name="T8" fmla="*/ 12 w 344"/>
                  <a:gd name="T9" fmla="*/ 1 h 25"/>
                  <a:gd name="T10" fmla="*/ 13 w 344"/>
                  <a:gd name="T11" fmla="*/ 0 h 25"/>
                  <a:gd name="T12" fmla="*/ 12 w 344"/>
                  <a:gd name="T13" fmla="*/ 1 h 25"/>
                  <a:gd name="T14" fmla="*/ 13 w 344"/>
                  <a:gd name="T15" fmla="*/ 1 h 25"/>
                  <a:gd name="T16" fmla="*/ 13 w 344"/>
                  <a:gd name="T17" fmla="*/ 0 h 25"/>
                  <a:gd name="T18" fmla="*/ 13 w 344"/>
                  <a:gd name="T19" fmla="*/ 0 h 25"/>
                  <a:gd name="T20" fmla="*/ 12 w 344"/>
                  <a:gd name="T21" fmla="*/ 0 h 25"/>
                  <a:gd name="T22" fmla="*/ 12 w 344"/>
                  <a:gd name="T23" fmla="*/ 1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4"/>
                  <a:gd name="T37" fmla="*/ 0 h 25"/>
                  <a:gd name="T38" fmla="*/ 344 w 344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4" h="25">
                    <a:moveTo>
                      <a:pt x="320" y="19"/>
                    </a:moveTo>
                    <a:lnTo>
                      <a:pt x="333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333" y="25"/>
                    </a:lnTo>
                    <a:lnTo>
                      <a:pt x="344" y="6"/>
                    </a:lnTo>
                    <a:lnTo>
                      <a:pt x="333" y="25"/>
                    </a:lnTo>
                    <a:lnTo>
                      <a:pt x="344" y="19"/>
                    </a:lnTo>
                    <a:lnTo>
                      <a:pt x="344" y="12"/>
                    </a:lnTo>
                    <a:lnTo>
                      <a:pt x="344" y="0"/>
                    </a:lnTo>
                    <a:lnTo>
                      <a:pt x="333" y="0"/>
                    </a:lnTo>
                    <a:lnTo>
                      <a:pt x="32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24" name="Freeform 800"/>
              <p:cNvSpPr>
                <a:spLocks/>
              </p:cNvSpPr>
              <p:nvPr/>
            </p:nvSpPr>
            <p:spPr bwMode="auto">
              <a:xfrm>
                <a:off x="3344" y="1658"/>
                <a:ext cx="30" cy="58"/>
              </a:xfrm>
              <a:custGeom>
                <a:avLst/>
                <a:gdLst>
                  <a:gd name="T0" fmla="*/ 0 w 90"/>
                  <a:gd name="T1" fmla="*/ 1 h 175"/>
                  <a:gd name="T2" fmla="*/ 0 w 90"/>
                  <a:gd name="T3" fmla="*/ 1 h 175"/>
                  <a:gd name="T4" fmla="*/ 2 w 90"/>
                  <a:gd name="T5" fmla="*/ 6 h 175"/>
                  <a:gd name="T6" fmla="*/ 3 w 90"/>
                  <a:gd name="T7" fmla="*/ 6 h 175"/>
                  <a:gd name="T8" fmla="*/ 1 w 90"/>
                  <a:gd name="T9" fmla="*/ 0 h 175"/>
                  <a:gd name="T10" fmla="*/ 0 w 90"/>
                  <a:gd name="T11" fmla="*/ 0 h 175"/>
                  <a:gd name="T12" fmla="*/ 1 w 90"/>
                  <a:gd name="T13" fmla="*/ 0 h 175"/>
                  <a:gd name="T14" fmla="*/ 1 w 90"/>
                  <a:gd name="T15" fmla="*/ 0 h 175"/>
                  <a:gd name="T16" fmla="*/ 0 w 90"/>
                  <a:gd name="T17" fmla="*/ 0 h 175"/>
                  <a:gd name="T18" fmla="*/ 0 w 90"/>
                  <a:gd name="T19" fmla="*/ 0 h 175"/>
                  <a:gd name="T20" fmla="*/ 0 w 90"/>
                  <a:gd name="T21" fmla="*/ 1 h 175"/>
                  <a:gd name="T22" fmla="*/ 0 w 90"/>
                  <a:gd name="T23" fmla="*/ 1 h 1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0"/>
                  <a:gd name="T37" fmla="*/ 0 h 175"/>
                  <a:gd name="T38" fmla="*/ 90 w 90"/>
                  <a:gd name="T39" fmla="*/ 175 h 1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0" h="175">
                    <a:moveTo>
                      <a:pt x="12" y="23"/>
                    </a:moveTo>
                    <a:lnTo>
                      <a:pt x="0" y="18"/>
                    </a:lnTo>
                    <a:lnTo>
                      <a:pt x="66" y="175"/>
                    </a:lnTo>
                    <a:lnTo>
                      <a:pt x="90" y="162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25" name="Freeform 801"/>
              <p:cNvSpPr>
                <a:spLocks/>
              </p:cNvSpPr>
              <p:nvPr/>
            </p:nvSpPr>
            <p:spPr bwMode="auto">
              <a:xfrm>
                <a:off x="3233" y="1658"/>
                <a:ext cx="115" cy="8"/>
              </a:xfrm>
              <a:custGeom>
                <a:avLst/>
                <a:gdLst>
                  <a:gd name="T0" fmla="*/ 1 w 344"/>
                  <a:gd name="T1" fmla="*/ 0 h 23"/>
                  <a:gd name="T2" fmla="*/ 0 w 344"/>
                  <a:gd name="T3" fmla="*/ 1 h 23"/>
                  <a:gd name="T4" fmla="*/ 13 w 344"/>
                  <a:gd name="T5" fmla="*/ 1 h 23"/>
                  <a:gd name="T6" fmla="*/ 13 w 344"/>
                  <a:gd name="T7" fmla="*/ 0 h 23"/>
                  <a:gd name="T8" fmla="*/ 0 w 344"/>
                  <a:gd name="T9" fmla="*/ 0 h 23"/>
                  <a:gd name="T10" fmla="*/ 0 w 344"/>
                  <a:gd name="T11" fmla="*/ 1 h 23"/>
                  <a:gd name="T12" fmla="*/ 0 w 344"/>
                  <a:gd name="T13" fmla="*/ 0 h 23"/>
                  <a:gd name="T14" fmla="*/ 0 w 344"/>
                  <a:gd name="T15" fmla="*/ 0 h 23"/>
                  <a:gd name="T16" fmla="*/ 0 w 344"/>
                  <a:gd name="T17" fmla="*/ 0 h 23"/>
                  <a:gd name="T18" fmla="*/ 0 w 344"/>
                  <a:gd name="T19" fmla="*/ 1 h 23"/>
                  <a:gd name="T20" fmla="*/ 0 w 344"/>
                  <a:gd name="T21" fmla="*/ 1 h 23"/>
                  <a:gd name="T22" fmla="*/ 1 w 344"/>
                  <a:gd name="T23" fmla="*/ 0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4"/>
                  <a:gd name="T37" fmla="*/ 0 h 23"/>
                  <a:gd name="T38" fmla="*/ 344 w 344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4" h="23">
                    <a:moveTo>
                      <a:pt x="24" y="6"/>
                    </a:moveTo>
                    <a:lnTo>
                      <a:pt x="12" y="23"/>
                    </a:lnTo>
                    <a:lnTo>
                      <a:pt x="344" y="23"/>
                    </a:lnTo>
                    <a:lnTo>
                      <a:pt x="344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lnTo>
                      <a:pt x="7" y="6"/>
                    </a:lnTo>
                    <a:lnTo>
                      <a:pt x="0" y="12"/>
                    </a:lnTo>
                    <a:lnTo>
                      <a:pt x="7" y="23"/>
                    </a:lnTo>
                    <a:lnTo>
                      <a:pt x="12" y="23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26" name="Rectangle 802"/>
              <p:cNvSpPr>
                <a:spLocks noChangeArrowheads="1"/>
              </p:cNvSpPr>
              <p:nvPr/>
            </p:nvSpPr>
            <p:spPr bwMode="auto">
              <a:xfrm>
                <a:off x="3257" y="1806"/>
                <a:ext cx="117" cy="255"/>
              </a:xfrm>
              <a:prstGeom prst="rect">
                <a:avLst/>
              </a:prstGeom>
              <a:solidFill>
                <a:srgbClr val="A6A6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927" name="Freeform 803"/>
              <p:cNvSpPr>
                <a:spLocks/>
              </p:cNvSpPr>
              <p:nvPr/>
            </p:nvSpPr>
            <p:spPr bwMode="auto">
              <a:xfrm>
                <a:off x="3233" y="1752"/>
                <a:ext cx="24" cy="309"/>
              </a:xfrm>
              <a:custGeom>
                <a:avLst/>
                <a:gdLst>
                  <a:gd name="T0" fmla="*/ 0 w 73"/>
                  <a:gd name="T1" fmla="*/ 0 h 928"/>
                  <a:gd name="T2" fmla="*/ 3 w 73"/>
                  <a:gd name="T3" fmla="*/ 6 h 928"/>
                  <a:gd name="T4" fmla="*/ 3 w 73"/>
                  <a:gd name="T5" fmla="*/ 34 h 928"/>
                  <a:gd name="T6" fmla="*/ 0 w 73"/>
                  <a:gd name="T7" fmla="*/ 28 h 928"/>
                  <a:gd name="T8" fmla="*/ 0 w 73"/>
                  <a:gd name="T9" fmla="*/ 0 h 9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928"/>
                  <a:gd name="T17" fmla="*/ 73 w 73"/>
                  <a:gd name="T18" fmla="*/ 928 h 9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928">
                    <a:moveTo>
                      <a:pt x="0" y="0"/>
                    </a:moveTo>
                    <a:lnTo>
                      <a:pt x="73" y="163"/>
                    </a:lnTo>
                    <a:lnTo>
                      <a:pt x="73" y="928"/>
                    </a:lnTo>
                    <a:lnTo>
                      <a:pt x="0" y="7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28" name="Freeform 804"/>
              <p:cNvSpPr>
                <a:spLocks/>
              </p:cNvSpPr>
              <p:nvPr/>
            </p:nvSpPr>
            <p:spPr bwMode="auto">
              <a:xfrm>
                <a:off x="3233" y="1752"/>
                <a:ext cx="141" cy="54"/>
              </a:xfrm>
              <a:custGeom>
                <a:avLst/>
                <a:gdLst>
                  <a:gd name="T0" fmla="*/ 0 w 422"/>
                  <a:gd name="T1" fmla="*/ 0 h 163"/>
                  <a:gd name="T2" fmla="*/ 3 w 422"/>
                  <a:gd name="T3" fmla="*/ 6 h 163"/>
                  <a:gd name="T4" fmla="*/ 16 w 422"/>
                  <a:gd name="T5" fmla="*/ 6 h 163"/>
                  <a:gd name="T6" fmla="*/ 13 w 422"/>
                  <a:gd name="T7" fmla="*/ 0 h 163"/>
                  <a:gd name="T8" fmla="*/ 0 w 422"/>
                  <a:gd name="T9" fmla="*/ 0 h 1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2"/>
                  <a:gd name="T16" fmla="*/ 0 h 163"/>
                  <a:gd name="T17" fmla="*/ 422 w 422"/>
                  <a:gd name="T18" fmla="*/ 163 h 1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2" h="163">
                    <a:moveTo>
                      <a:pt x="0" y="0"/>
                    </a:moveTo>
                    <a:lnTo>
                      <a:pt x="73" y="163"/>
                    </a:lnTo>
                    <a:lnTo>
                      <a:pt x="422" y="163"/>
                    </a:lnTo>
                    <a:lnTo>
                      <a:pt x="3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29" name="Freeform 805"/>
              <p:cNvSpPr>
                <a:spLocks/>
              </p:cNvSpPr>
              <p:nvPr/>
            </p:nvSpPr>
            <p:spPr bwMode="auto">
              <a:xfrm>
                <a:off x="3247" y="1718"/>
                <a:ext cx="153" cy="8"/>
              </a:xfrm>
              <a:custGeom>
                <a:avLst/>
                <a:gdLst>
                  <a:gd name="T0" fmla="*/ 17 w 458"/>
                  <a:gd name="T1" fmla="*/ 0 h 24"/>
                  <a:gd name="T2" fmla="*/ 16 w 458"/>
                  <a:gd name="T3" fmla="*/ 0 h 24"/>
                  <a:gd name="T4" fmla="*/ 0 w 458"/>
                  <a:gd name="T5" fmla="*/ 0 h 24"/>
                  <a:gd name="T6" fmla="*/ 0 w 458"/>
                  <a:gd name="T7" fmla="*/ 1 h 24"/>
                  <a:gd name="T8" fmla="*/ 16 w 458"/>
                  <a:gd name="T9" fmla="*/ 1 h 24"/>
                  <a:gd name="T10" fmla="*/ 16 w 458"/>
                  <a:gd name="T11" fmla="*/ 0 h 24"/>
                  <a:gd name="T12" fmla="*/ 16 w 458"/>
                  <a:gd name="T13" fmla="*/ 1 h 24"/>
                  <a:gd name="T14" fmla="*/ 17 w 458"/>
                  <a:gd name="T15" fmla="*/ 1 h 24"/>
                  <a:gd name="T16" fmla="*/ 17 w 458"/>
                  <a:gd name="T17" fmla="*/ 0 h 24"/>
                  <a:gd name="T18" fmla="*/ 17 w 458"/>
                  <a:gd name="T19" fmla="*/ 0 h 24"/>
                  <a:gd name="T20" fmla="*/ 16 w 458"/>
                  <a:gd name="T21" fmla="*/ 0 h 24"/>
                  <a:gd name="T22" fmla="*/ 17 w 458"/>
                  <a:gd name="T23" fmla="*/ 0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8"/>
                  <a:gd name="T37" fmla="*/ 0 h 24"/>
                  <a:gd name="T38" fmla="*/ 458 w 458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8" h="24">
                    <a:moveTo>
                      <a:pt x="458" y="11"/>
                    </a:moveTo>
                    <a:lnTo>
                      <a:pt x="44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440" y="24"/>
                    </a:lnTo>
                    <a:lnTo>
                      <a:pt x="428" y="11"/>
                    </a:lnTo>
                    <a:lnTo>
                      <a:pt x="440" y="24"/>
                    </a:lnTo>
                    <a:lnTo>
                      <a:pt x="452" y="17"/>
                    </a:lnTo>
                    <a:lnTo>
                      <a:pt x="458" y="11"/>
                    </a:lnTo>
                    <a:lnTo>
                      <a:pt x="452" y="0"/>
                    </a:lnTo>
                    <a:lnTo>
                      <a:pt x="440" y="0"/>
                    </a:lnTo>
                    <a:lnTo>
                      <a:pt x="45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30" name="Freeform 806"/>
              <p:cNvSpPr>
                <a:spLocks/>
              </p:cNvSpPr>
              <p:nvPr/>
            </p:nvSpPr>
            <p:spPr bwMode="auto">
              <a:xfrm>
                <a:off x="3390" y="1722"/>
                <a:ext cx="10" cy="373"/>
              </a:xfrm>
              <a:custGeom>
                <a:avLst/>
                <a:gdLst>
                  <a:gd name="T0" fmla="*/ 0 w 30"/>
                  <a:gd name="T1" fmla="*/ 41 h 1120"/>
                  <a:gd name="T2" fmla="*/ 1 w 30"/>
                  <a:gd name="T3" fmla="*/ 41 h 1120"/>
                  <a:gd name="T4" fmla="*/ 1 w 30"/>
                  <a:gd name="T5" fmla="*/ 0 h 1120"/>
                  <a:gd name="T6" fmla="*/ 0 w 30"/>
                  <a:gd name="T7" fmla="*/ 0 h 1120"/>
                  <a:gd name="T8" fmla="*/ 0 w 30"/>
                  <a:gd name="T9" fmla="*/ 41 h 1120"/>
                  <a:gd name="T10" fmla="*/ 0 w 30"/>
                  <a:gd name="T11" fmla="*/ 40 h 1120"/>
                  <a:gd name="T12" fmla="*/ 0 w 30"/>
                  <a:gd name="T13" fmla="*/ 41 h 1120"/>
                  <a:gd name="T14" fmla="*/ 0 w 30"/>
                  <a:gd name="T15" fmla="*/ 41 h 1120"/>
                  <a:gd name="T16" fmla="*/ 0 w 30"/>
                  <a:gd name="T17" fmla="*/ 41 h 1120"/>
                  <a:gd name="T18" fmla="*/ 1 w 30"/>
                  <a:gd name="T19" fmla="*/ 41 h 1120"/>
                  <a:gd name="T20" fmla="*/ 1 w 30"/>
                  <a:gd name="T21" fmla="*/ 41 h 1120"/>
                  <a:gd name="T22" fmla="*/ 0 w 30"/>
                  <a:gd name="T23" fmla="*/ 41 h 11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"/>
                  <a:gd name="T37" fmla="*/ 0 h 1120"/>
                  <a:gd name="T38" fmla="*/ 30 w 30"/>
                  <a:gd name="T39" fmla="*/ 1120 h 11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" h="1120">
                    <a:moveTo>
                      <a:pt x="12" y="1120"/>
                    </a:moveTo>
                    <a:lnTo>
                      <a:pt x="30" y="1109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1109"/>
                    </a:lnTo>
                    <a:lnTo>
                      <a:pt x="12" y="1090"/>
                    </a:lnTo>
                    <a:lnTo>
                      <a:pt x="0" y="1109"/>
                    </a:lnTo>
                    <a:lnTo>
                      <a:pt x="6" y="1114"/>
                    </a:lnTo>
                    <a:lnTo>
                      <a:pt x="12" y="1120"/>
                    </a:lnTo>
                    <a:lnTo>
                      <a:pt x="24" y="1114"/>
                    </a:lnTo>
                    <a:lnTo>
                      <a:pt x="30" y="1109"/>
                    </a:lnTo>
                    <a:lnTo>
                      <a:pt x="12" y="11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31" name="Freeform 807"/>
              <p:cNvSpPr>
                <a:spLocks/>
              </p:cNvSpPr>
              <p:nvPr/>
            </p:nvSpPr>
            <p:spPr bwMode="auto">
              <a:xfrm>
                <a:off x="3243" y="2085"/>
                <a:ext cx="151" cy="10"/>
              </a:xfrm>
              <a:custGeom>
                <a:avLst/>
                <a:gdLst>
                  <a:gd name="T0" fmla="*/ 0 w 453"/>
                  <a:gd name="T1" fmla="*/ 1 h 30"/>
                  <a:gd name="T2" fmla="*/ 0 w 453"/>
                  <a:gd name="T3" fmla="*/ 1 h 30"/>
                  <a:gd name="T4" fmla="*/ 17 w 453"/>
                  <a:gd name="T5" fmla="*/ 1 h 30"/>
                  <a:gd name="T6" fmla="*/ 17 w 453"/>
                  <a:gd name="T7" fmla="*/ 0 h 30"/>
                  <a:gd name="T8" fmla="*/ 0 w 453"/>
                  <a:gd name="T9" fmla="*/ 0 h 30"/>
                  <a:gd name="T10" fmla="*/ 1 w 453"/>
                  <a:gd name="T11" fmla="*/ 1 h 30"/>
                  <a:gd name="T12" fmla="*/ 0 w 453"/>
                  <a:gd name="T13" fmla="*/ 0 h 30"/>
                  <a:gd name="T14" fmla="*/ 0 w 453"/>
                  <a:gd name="T15" fmla="*/ 0 h 30"/>
                  <a:gd name="T16" fmla="*/ 0 w 453"/>
                  <a:gd name="T17" fmla="*/ 1 h 30"/>
                  <a:gd name="T18" fmla="*/ 0 w 453"/>
                  <a:gd name="T19" fmla="*/ 1 h 30"/>
                  <a:gd name="T20" fmla="*/ 0 w 453"/>
                  <a:gd name="T21" fmla="*/ 1 h 30"/>
                  <a:gd name="T22" fmla="*/ 0 w 453"/>
                  <a:gd name="T23" fmla="*/ 1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3"/>
                  <a:gd name="T37" fmla="*/ 0 h 30"/>
                  <a:gd name="T38" fmla="*/ 453 w 453"/>
                  <a:gd name="T39" fmla="*/ 30 h 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3" h="30">
                    <a:moveTo>
                      <a:pt x="0" y="19"/>
                    </a:moveTo>
                    <a:lnTo>
                      <a:pt x="13" y="30"/>
                    </a:lnTo>
                    <a:lnTo>
                      <a:pt x="453" y="30"/>
                    </a:lnTo>
                    <a:lnTo>
                      <a:pt x="453" y="0"/>
                    </a:lnTo>
                    <a:lnTo>
                      <a:pt x="13" y="0"/>
                    </a:lnTo>
                    <a:lnTo>
                      <a:pt x="24" y="19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13" y="3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32" name="Freeform 808"/>
              <p:cNvSpPr>
                <a:spLocks/>
              </p:cNvSpPr>
              <p:nvPr/>
            </p:nvSpPr>
            <p:spPr bwMode="auto">
              <a:xfrm>
                <a:off x="3243" y="1718"/>
                <a:ext cx="8" cy="374"/>
              </a:xfrm>
              <a:custGeom>
                <a:avLst/>
                <a:gdLst>
                  <a:gd name="T0" fmla="*/ 0 w 24"/>
                  <a:gd name="T1" fmla="*/ 0 h 1120"/>
                  <a:gd name="T2" fmla="*/ 0 w 24"/>
                  <a:gd name="T3" fmla="*/ 0 h 1120"/>
                  <a:gd name="T4" fmla="*/ 0 w 24"/>
                  <a:gd name="T5" fmla="*/ 42 h 1120"/>
                  <a:gd name="T6" fmla="*/ 1 w 24"/>
                  <a:gd name="T7" fmla="*/ 42 h 1120"/>
                  <a:gd name="T8" fmla="*/ 1 w 24"/>
                  <a:gd name="T9" fmla="*/ 0 h 1120"/>
                  <a:gd name="T10" fmla="*/ 0 w 24"/>
                  <a:gd name="T11" fmla="*/ 1 h 1120"/>
                  <a:gd name="T12" fmla="*/ 1 w 24"/>
                  <a:gd name="T13" fmla="*/ 0 h 1120"/>
                  <a:gd name="T14" fmla="*/ 1 w 24"/>
                  <a:gd name="T15" fmla="*/ 0 h 1120"/>
                  <a:gd name="T16" fmla="*/ 0 w 24"/>
                  <a:gd name="T17" fmla="*/ 0 h 1120"/>
                  <a:gd name="T18" fmla="*/ 0 w 24"/>
                  <a:gd name="T19" fmla="*/ 0 h 1120"/>
                  <a:gd name="T20" fmla="*/ 0 w 24"/>
                  <a:gd name="T21" fmla="*/ 0 h 1120"/>
                  <a:gd name="T22" fmla="*/ 0 w 24"/>
                  <a:gd name="T23" fmla="*/ 0 h 11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1120"/>
                  <a:gd name="T38" fmla="*/ 24 w 24"/>
                  <a:gd name="T39" fmla="*/ 1120 h 11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1120">
                    <a:moveTo>
                      <a:pt x="13" y="0"/>
                    </a:moveTo>
                    <a:lnTo>
                      <a:pt x="0" y="11"/>
                    </a:lnTo>
                    <a:lnTo>
                      <a:pt x="0" y="1120"/>
                    </a:lnTo>
                    <a:lnTo>
                      <a:pt x="24" y="1120"/>
                    </a:lnTo>
                    <a:lnTo>
                      <a:pt x="24" y="11"/>
                    </a:lnTo>
                    <a:lnTo>
                      <a:pt x="13" y="24"/>
                    </a:lnTo>
                    <a:lnTo>
                      <a:pt x="24" y="11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33" name="Freeform 809"/>
              <p:cNvSpPr>
                <a:spLocks/>
              </p:cNvSpPr>
              <p:nvPr/>
            </p:nvSpPr>
            <p:spPr bwMode="auto">
              <a:xfrm>
                <a:off x="3247" y="1794"/>
                <a:ext cx="14" cy="11"/>
              </a:xfrm>
              <a:custGeom>
                <a:avLst/>
                <a:gdLst>
                  <a:gd name="T0" fmla="*/ 0 w 41"/>
                  <a:gd name="T1" fmla="*/ 1 h 31"/>
                  <a:gd name="T2" fmla="*/ 0 w 41"/>
                  <a:gd name="T3" fmla="*/ 1 h 31"/>
                  <a:gd name="T4" fmla="*/ 1 w 41"/>
                  <a:gd name="T5" fmla="*/ 1 h 31"/>
                  <a:gd name="T6" fmla="*/ 2 w 41"/>
                  <a:gd name="T7" fmla="*/ 1 h 31"/>
                  <a:gd name="T8" fmla="*/ 2 w 41"/>
                  <a:gd name="T9" fmla="*/ 0 h 31"/>
                  <a:gd name="T10" fmla="*/ 0 w 41"/>
                  <a:gd name="T11" fmla="*/ 1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31"/>
                  <a:gd name="T20" fmla="*/ 41 w 41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31">
                    <a:moveTo>
                      <a:pt x="0" y="18"/>
                    </a:moveTo>
                    <a:lnTo>
                      <a:pt x="11" y="31"/>
                    </a:lnTo>
                    <a:lnTo>
                      <a:pt x="30" y="31"/>
                    </a:lnTo>
                    <a:lnTo>
                      <a:pt x="41" y="18"/>
                    </a:lnTo>
                    <a:lnTo>
                      <a:pt x="4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34" name="Freeform 810"/>
              <p:cNvSpPr>
                <a:spLocks/>
              </p:cNvSpPr>
              <p:nvPr/>
            </p:nvSpPr>
            <p:spPr bwMode="auto">
              <a:xfrm>
                <a:off x="3221" y="1736"/>
                <a:ext cx="40" cy="64"/>
              </a:xfrm>
              <a:custGeom>
                <a:avLst/>
                <a:gdLst>
                  <a:gd name="T0" fmla="*/ 1 w 120"/>
                  <a:gd name="T1" fmla="*/ 0 h 192"/>
                  <a:gd name="T2" fmla="*/ 0 w 120"/>
                  <a:gd name="T3" fmla="*/ 1 h 192"/>
                  <a:gd name="T4" fmla="*/ 3 w 120"/>
                  <a:gd name="T5" fmla="*/ 7 h 192"/>
                  <a:gd name="T6" fmla="*/ 4 w 120"/>
                  <a:gd name="T7" fmla="*/ 6 h 192"/>
                  <a:gd name="T8" fmla="*/ 2 w 120"/>
                  <a:gd name="T9" fmla="*/ 0 h 192"/>
                  <a:gd name="T10" fmla="*/ 1 w 120"/>
                  <a:gd name="T11" fmla="*/ 0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0"/>
                  <a:gd name="T19" fmla="*/ 0 h 192"/>
                  <a:gd name="T20" fmla="*/ 120 w 120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0" h="192">
                    <a:moveTo>
                      <a:pt x="18" y="6"/>
                    </a:moveTo>
                    <a:lnTo>
                      <a:pt x="0" y="17"/>
                    </a:lnTo>
                    <a:lnTo>
                      <a:pt x="79" y="192"/>
                    </a:lnTo>
                    <a:lnTo>
                      <a:pt x="120" y="174"/>
                    </a:lnTo>
                    <a:lnTo>
                      <a:pt x="43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35" name="Freeform 811"/>
              <p:cNvSpPr>
                <a:spLocks/>
              </p:cNvSpPr>
              <p:nvPr/>
            </p:nvSpPr>
            <p:spPr bwMode="auto">
              <a:xfrm>
                <a:off x="3221" y="1732"/>
                <a:ext cx="14" cy="10"/>
              </a:xfrm>
              <a:custGeom>
                <a:avLst/>
                <a:gdLst>
                  <a:gd name="T0" fmla="*/ 2 w 43"/>
                  <a:gd name="T1" fmla="*/ 0 h 30"/>
                  <a:gd name="T2" fmla="*/ 1 w 43"/>
                  <a:gd name="T3" fmla="*/ 0 h 30"/>
                  <a:gd name="T4" fmla="*/ 0 w 43"/>
                  <a:gd name="T5" fmla="*/ 0 h 30"/>
                  <a:gd name="T6" fmla="*/ 0 w 43"/>
                  <a:gd name="T7" fmla="*/ 0 h 30"/>
                  <a:gd name="T8" fmla="*/ 0 w 43"/>
                  <a:gd name="T9" fmla="*/ 1 h 30"/>
                  <a:gd name="T10" fmla="*/ 2 w 43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30"/>
                  <a:gd name="T20" fmla="*/ 43 w 4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30">
                    <a:moveTo>
                      <a:pt x="43" y="13"/>
                    </a:moveTo>
                    <a:lnTo>
                      <a:pt x="30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0" y="30"/>
                    </a:lnTo>
                    <a:lnTo>
                      <a:pt x="43" y="13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36" name="Freeform 812"/>
              <p:cNvSpPr>
                <a:spLocks/>
              </p:cNvSpPr>
              <p:nvPr/>
            </p:nvSpPr>
            <p:spPr bwMode="auto">
              <a:xfrm>
                <a:off x="3378" y="1798"/>
                <a:ext cx="8" cy="17"/>
              </a:xfrm>
              <a:custGeom>
                <a:avLst/>
                <a:gdLst>
                  <a:gd name="T0" fmla="*/ 0 w 24"/>
                  <a:gd name="T1" fmla="*/ 2 h 49"/>
                  <a:gd name="T2" fmla="*/ 1 w 24"/>
                  <a:gd name="T3" fmla="*/ 2 h 49"/>
                  <a:gd name="T4" fmla="*/ 1 w 24"/>
                  <a:gd name="T5" fmla="*/ 1 h 49"/>
                  <a:gd name="T6" fmla="*/ 1 w 24"/>
                  <a:gd name="T7" fmla="*/ 0 h 49"/>
                  <a:gd name="T8" fmla="*/ 0 w 24"/>
                  <a:gd name="T9" fmla="*/ 0 h 49"/>
                  <a:gd name="T10" fmla="*/ 0 w 24"/>
                  <a:gd name="T11" fmla="*/ 2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49"/>
                  <a:gd name="T20" fmla="*/ 24 w 24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49">
                    <a:moveTo>
                      <a:pt x="0" y="49"/>
                    </a:moveTo>
                    <a:lnTo>
                      <a:pt x="18" y="43"/>
                    </a:lnTo>
                    <a:lnTo>
                      <a:pt x="24" y="24"/>
                    </a:lnTo>
                    <a:lnTo>
                      <a:pt x="18" y="6"/>
                    </a:lnTo>
                    <a:lnTo>
                      <a:pt x="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37" name="Freeform 813"/>
              <p:cNvSpPr>
                <a:spLocks/>
              </p:cNvSpPr>
              <p:nvPr/>
            </p:nvSpPr>
            <p:spPr bwMode="auto">
              <a:xfrm>
                <a:off x="3251" y="1798"/>
                <a:ext cx="127" cy="17"/>
              </a:xfrm>
              <a:custGeom>
                <a:avLst/>
                <a:gdLst>
                  <a:gd name="T0" fmla="*/ 0 w 380"/>
                  <a:gd name="T1" fmla="*/ 1 h 49"/>
                  <a:gd name="T2" fmla="*/ 1 w 380"/>
                  <a:gd name="T3" fmla="*/ 2 h 49"/>
                  <a:gd name="T4" fmla="*/ 14 w 380"/>
                  <a:gd name="T5" fmla="*/ 2 h 49"/>
                  <a:gd name="T6" fmla="*/ 14 w 380"/>
                  <a:gd name="T7" fmla="*/ 0 h 49"/>
                  <a:gd name="T8" fmla="*/ 1 w 380"/>
                  <a:gd name="T9" fmla="*/ 0 h 49"/>
                  <a:gd name="T10" fmla="*/ 2 w 380"/>
                  <a:gd name="T11" fmla="*/ 1 h 49"/>
                  <a:gd name="T12" fmla="*/ 1 w 380"/>
                  <a:gd name="T13" fmla="*/ 0 h 49"/>
                  <a:gd name="T14" fmla="*/ 0 w 380"/>
                  <a:gd name="T15" fmla="*/ 0 h 49"/>
                  <a:gd name="T16" fmla="*/ 0 w 380"/>
                  <a:gd name="T17" fmla="*/ 1 h 49"/>
                  <a:gd name="T18" fmla="*/ 0 w 380"/>
                  <a:gd name="T19" fmla="*/ 2 h 49"/>
                  <a:gd name="T20" fmla="*/ 1 w 380"/>
                  <a:gd name="T21" fmla="*/ 2 h 49"/>
                  <a:gd name="T22" fmla="*/ 0 w 380"/>
                  <a:gd name="T23" fmla="*/ 1 h 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0"/>
                  <a:gd name="T37" fmla="*/ 0 h 49"/>
                  <a:gd name="T38" fmla="*/ 380 w 380"/>
                  <a:gd name="T39" fmla="*/ 49 h 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0" h="49">
                    <a:moveTo>
                      <a:pt x="0" y="36"/>
                    </a:moveTo>
                    <a:lnTo>
                      <a:pt x="19" y="49"/>
                    </a:lnTo>
                    <a:lnTo>
                      <a:pt x="380" y="49"/>
                    </a:lnTo>
                    <a:lnTo>
                      <a:pt x="380" y="0"/>
                    </a:lnTo>
                    <a:lnTo>
                      <a:pt x="19" y="0"/>
                    </a:lnTo>
                    <a:lnTo>
                      <a:pt x="43" y="19"/>
                    </a:lnTo>
                    <a:lnTo>
                      <a:pt x="19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43"/>
                    </a:lnTo>
                    <a:lnTo>
                      <a:pt x="19" y="49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38" name="Freeform 814"/>
              <p:cNvSpPr>
                <a:spLocks/>
              </p:cNvSpPr>
              <p:nvPr/>
            </p:nvSpPr>
            <p:spPr bwMode="auto">
              <a:xfrm>
                <a:off x="3241" y="1780"/>
                <a:ext cx="24" cy="30"/>
              </a:xfrm>
              <a:custGeom>
                <a:avLst/>
                <a:gdLst>
                  <a:gd name="T0" fmla="*/ 1 w 73"/>
                  <a:gd name="T1" fmla="*/ 0 h 90"/>
                  <a:gd name="T2" fmla="*/ 0 w 73"/>
                  <a:gd name="T3" fmla="*/ 1 h 90"/>
                  <a:gd name="T4" fmla="*/ 1 w 73"/>
                  <a:gd name="T5" fmla="*/ 3 h 90"/>
                  <a:gd name="T6" fmla="*/ 3 w 73"/>
                  <a:gd name="T7" fmla="*/ 3 h 90"/>
                  <a:gd name="T8" fmla="*/ 2 w 73"/>
                  <a:gd name="T9" fmla="*/ 0 h 90"/>
                  <a:gd name="T10" fmla="*/ 1 w 73"/>
                  <a:gd name="T11" fmla="*/ 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90"/>
                  <a:gd name="T20" fmla="*/ 73 w 73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90">
                    <a:moveTo>
                      <a:pt x="19" y="12"/>
                    </a:moveTo>
                    <a:lnTo>
                      <a:pt x="0" y="18"/>
                    </a:lnTo>
                    <a:lnTo>
                      <a:pt x="30" y="90"/>
                    </a:lnTo>
                    <a:lnTo>
                      <a:pt x="73" y="73"/>
                    </a:lnTo>
                    <a:lnTo>
                      <a:pt x="43" y="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39" name="Freeform 815"/>
              <p:cNvSpPr>
                <a:spLocks/>
              </p:cNvSpPr>
              <p:nvPr/>
            </p:nvSpPr>
            <p:spPr bwMode="auto">
              <a:xfrm>
                <a:off x="3241" y="1776"/>
                <a:ext cx="14" cy="10"/>
              </a:xfrm>
              <a:custGeom>
                <a:avLst/>
                <a:gdLst>
                  <a:gd name="T0" fmla="*/ 2 w 43"/>
                  <a:gd name="T1" fmla="*/ 0 h 30"/>
                  <a:gd name="T2" fmla="*/ 1 w 43"/>
                  <a:gd name="T3" fmla="*/ 0 h 30"/>
                  <a:gd name="T4" fmla="*/ 0 w 43"/>
                  <a:gd name="T5" fmla="*/ 0 h 30"/>
                  <a:gd name="T6" fmla="*/ 0 w 43"/>
                  <a:gd name="T7" fmla="*/ 0 h 30"/>
                  <a:gd name="T8" fmla="*/ 0 w 43"/>
                  <a:gd name="T9" fmla="*/ 1 h 30"/>
                  <a:gd name="T10" fmla="*/ 2 w 43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30"/>
                  <a:gd name="T20" fmla="*/ 43 w 4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30">
                    <a:moveTo>
                      <a:pt x="43" y="12"/>
                    </a:moveTo>
                    <a:lnTo>
                      <a:pt x="30" y="0"/>
                    </a:lnTo>
                    <a:lnTo>
                      <a:pt x="13" y="0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43" y="12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40" name="Freeform 816"/>
              <p:cNvSpPr>
                <a:spLocks/>
              </p:cNvSpPr>
              <p:nvPr/>
            </p:nvSpPr>
            <p:spPr bwMode="auto">
              <a:xfrm>
                <a:off x="3211" y="1652"/>
                <a:ext cx="40" cy="72"/>
              </a:xfrm>
              <a:custGeom>
                <a:avLst/>
                <a:gdLst>
                  <a:gd name="T0" fmla="*/ 1 w 120"/>
                  <a:gd name="T1" fmla="*/ 0 h 216"/>
                  <a:gd name="T2" fmla="*/ 0 w 120"/>
                  <a:gd name="T3" fmla="*/ 1 h 216"/>
                  <a:gd name="T4" fmla="*/ 4 w 120"/>
                  <a:gd name="T5" fmla="*/ 8 h 216"/>
                  <a:gd name="T6" fmla="*/ 4 w 120"/>
                  <a:gd name="T7" fmla="*/ 8 h 216"/>
                  <a:gd name="T8" fmla="*/ 1 w 120"/>
                  <a:gd name="T9" fmla="*/ 0 h 216"/>
                  <a:gd name="T10" fmla="*/ 0 w 120"/>
                  <a:gd name="T11" fmla="*/ 0 h 216"/>
                  <a:gd name="T12" fmla="*/ 1 w 120"/>
                  <a:gd name="T13" fmla="*/ 0 h 216"/>
                  <a:gd name="T14" fmla="*/ 1 w 120"/>
                  <a:gd name="T15" fmla="*/ 0 h 216"/>
                  <a:gd name="T16" fmla="*/ 0 w 120"/>
                  <a:gd name="T17" fmla="*/ 0 h 216"/>
                  <a:gd name="T18" fmla="*/ 0 w 120"/>
                  <a:gd name="T19" fmla="*/ 0 h 216"/>
                  <a:gd name="T20" fmla="*/ 0 w 120"/>
                  <a:gd name="T21" fmla="*/ 1 h 216"/>
                  <a:gd name="T22" fmla="*/ 1 w 120"/>
                  <a:gd name="T23" fmla="*/ 0 h 2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"/>
                  <a:gd name="T37" fmla="*/ 0 h 216"/>
                  <a:gd name="T38" fmla="*/ 120 w 120"/>
                  <a:gd name="T39" fmla="*/ 216 h 2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" h="216">
                    <a:moveTo>
                      <a:pt x="24" y="11"/>
                    </a:moveTo>
                    <a:lnTo>
                      <a:pt x="0" y="18"/>
                    </a:lnTo>
                    <a:lnTo>
                      <a:pt x="96" y="216"/>
                    </a:lnTo>
                    <a:lnTo>
                      <a:pt x="120" y="204"/>
                    </a:lnTo>
                    <a:lnTo>
                      <a:pt x="24" y="6"/>
                    </a:lnTo>
                    <a:lnTo>
                      <a:pt x="0" y="11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41" name="Freeform 817"/>
              <p:cNvSpPr>
                <a:spLocks/>
              </p:cNvSpPr>
              <p:nvPr/>
            </p:nvSpPr>
            <p:spPr bwMode="auto">
              <a:xfrm>
                <a:off x="3211" y="1656"/>
                <a:ext cx="8" cy="373"/>
              </a:xfrm>
              <a:custGeom>
                <a:avLst/>
                <a:gdLst>
                  <a:gd name="T0" fmla="*/ 1 w 24"/>
                  <a:gd name="T1" fmla="*/ 41 h 1120"/>
                  <a:gd name="T2" fmla="*/ 1 w 24"/>
                  <a:gd name="T3" fmla="*/ 41 h 1120"/>
                  <a:gd name="T4" fmla="*/ 1 w 24"/>
                  <a:gd name="T5" fmla="*/ 0 h 1120"/>
                  <a:gd name="T6" fmla="*/ 0 w 24"/>
                  <a:gd name="T7" fmla="*/ 0 h 1120"/>
                  <a:gd name="T8" fmla="*/ 0 w 24"/>
                  <a:gd name="T9" fmla="*/ 41 h 1120"/>
                  <a:gd name="T10" fmla="*/ 0 w 24"/>
                  <a:gd name="T11" fmla="*/ 41 h 1120"/>
                  <a:gd name="T12" fmla="*/ 0 w 24"/>
                  <a:gd name="T13" fmla="*/ 41 h 1120"/>
                  <a:gd name="T14" fmla="*/ 0 w 24"/>
                  <a:gd name="T15" fmla="*/ 41 h 1120"/>
                  <a:gd name="T16" fmla="*/ 0 w 24"/>
                  <a:gd name="T17" fmla="*/ 41 h 1120"/>
                  <a:gd name="T18" fmla="*/ 1 w 24"/>
                  <a:gd name="T19" fmla="*/ 41 h 1120"/>
                  <a:gd name="T20" fmla="*/ 1 w 24"/>
                  <a:gd name="T21" fmla="*/ 41 h 1120"/>
                  <a:gd name="T22" fmla="*/ 1 w 24"/>
                  <a:gd name="T23" fmla="*/ 41 h 11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1120"/>
                  <a:gd name="T38" fmla="*/ 24 w 24"/>
                  <a:gd name="T39" fmla="*/ 1120 h 11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1120">
                    <a:moveTo>
                      <a:pt x="24" y="1096"/>
                    </a:moveTo>
                    <a:lnTo>
                      <a:pt x="24" y="1103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103"/>
                    </a:lnTo>
                    <a:lnTo>
                      <a:pt x="0" y="1114"/>
                    </a:lnTo>
                    <a:lnTo>
                      <a:pt x="0" y="1103"/>
                    </a:lnTo>
                    <a:lnTo>
                      <a:pt x="0" y="1114"/>
                    </a:lnTo>
                    <a:lnTo>
                      <a:pt x="12" y="1120"/>
                    </a:lnTo>
                    <a:lnTo>
                      <a:pt x="18" y="1114"/>
                    </a:lnTo>
                    <a:lnTo>
                      <a:pt x="24" y="1103"/>
                    </a:lnTo>
                    <a:lnTo>
                      <a:pt x="24" y="10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42" name="Freeform 818"/>
              <p:cNvSpPr>
                <a:spLocks/>
              </p:cNvSpPr>
              <p:nvPr/>
            </p:nvSpPr>
            <p:spPr bwMode="auto">
              <a:xfrm>
                <a:off x="3211" y="2021"/>
                <a:ext cx="40" cy="74"/>
              </a:xfrm>
              <a:custGeom>
                <a:avLst/>
                <a:gdLst>
                  <a:gd name="T0" fmla="*/ 4 w 120"/>
                  <a:gd name="T1" fmla="*/ 8 h 223"/>
                  <a:gd name="T2" fmla="*/ 4 w 120"/>
                  <a:gd name="T3" fmla="*/ 7 h 223"/>
                  <a:gd name="T4" fmla="*/ 1 w 120"/>
                  <a:gd name="T5" fmla="*/ 0 h 223"/>
                  <a:gd name="T6" fmla="*/ 0 w 120"/>
                  <a:gd name="T7" fmla="*/ 1 h 223"/>
                  <a:gd name="T8" fmla="*/ 4 w 120"/>
                  <a:gd name="T9" fmla="*/ 8 h 223"/>
                  <a:gd name="T10" fmla="*/ 4 w 120"/>
                  <a:gd name="T11" fmla="*/ 8 h 223"/>
                  <a:gd name="T12" fmla="*/ 4 w 120"/>
                  <a:gd name="T13" fmla="*/ 8 h 223"/>
                  <a:gd name="T14" fmla="*/ 4 w 120"/>
                  <a:gd name="T15" fmla="*/ 8 h 223"/>
                  <a:gd name="T16" fmla="*/ 4 w 120"/>
                  <a:gd name="T17" fmla="*/ 8 h 223"/>
                  <a:gd name="T18" fmla="*/ 4 w 120"/>
                  <a:gd name="T19" fmla="*/ 8 h 223"/>
                  <a:gd name="T20" fmla="*/ 4 w 120"/>
                  <a:gd name="T21" fmla="*/ 7 h 223"/>
                  <a:gd name="T22" fmla="*/ 4 w 120"/>
                  <a:gd name="T23" fmla="*/ 8 h 2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"/>
                  <a:gd name="T37" fmla="*/ 0 h 223"/>
                  <a:gd name="T38" fmla="*/ 120 w 120"/>
                  <a:gd name="T39" fmla="*/ 223 h 2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" h="223">
                    <a:moveTo>
                      <a:pt x="96" y="212"/>
                    </a:moveTo>
                    <a:lnTo>
                      <a:pt x="120" y="199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96" y="217"/>
                    </a:lnTo>
                    <a:lnTo>
                      <a:pt x="120" y="212"/>
                    </a:lnTo>
                    <a:lnTo>
                      <a:pt x="96" y="217"/>
                    </a:lnTo>
                    <a:lnTo>
                      <a:pt x="103" y="223"/>
                    </a:lnTo>
                    <a:lnTo>
                      <a:pt x="114" y="223"/>
                    </a:lnTo>
                    <a:lnTo>
                      <a:pt x="120" y="212"/>
                    </a:lnTo>
                    <a:lnTo>
                      <a:pt x="120" y="199"/>
                    </a:lnTo>
                    <a:lnTo>
                      <a:pt x="96" y="2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43" name="Freeform 819"/>
              <p:cNvSpPr>
                <a:spLocks/>
              </p:cNvSpPr>
              <p:nvPr/>
            </p:nvSpPr>
            <p:spPr bwMode="auto">
              <a:xfrm>
                <a:off x="3243" y="1718"/>
                <a:ext cx="8" cy="374"/>
              </a:xfrm>
              <a:custGeom>
                <a:avLst/>
                <a:gdLst>
                  <a:gd name="T0" fmla="*/ 0 w 24"/>
                  <a:gd name="T1" fmla="*/ 1 h 1120"/>
                  <a:gd name="T2" fmla="*/ 0 w 24"/>
                  <a:gd name="T3" fmla="*/ 0 h 1120"/>
                  <a:gd name="T4" fmla="*/ 0 w 24"/>
                  <a:gd name="T5" fmla="*/ 42 h 1120"/>
                  <a:gd name="T6" fmla="*/ 1 w 24"/>
                  <a:gd name="T7" fmla="*/ 42 h 1120"/>
                  <a:gd name="T8" fmla="*/ 1 w 24"/>
                  <a:gd name="T9" fmla="*/ 0 h 1120"/>
                  <a:gd name="T10" fmla="*/ 1 w 24"/>
                  <a:gd name="T11" fmla="*/ 0 h 1120"/>
                  <a:gd name="T12" fmla="*/ 1 w 24"/>
                  <a:gd name="T13" fmla="*/ 0 h 1120"/>
                  <a:gd name="T14" fmla="*/ 1 w 24"/>
                  <a:gd name="T15" fmla="*/ 0 h 1120"/>
                  <a:gd name="T16" fmla="*/ 0 w 24"/>
                  <a:gd name="T17" fmla="*/ 0 h 1120"/>
                  <a:gd name="T18" fmla="*/ 0 w 24"/>
                  <a:gd name="T19" fmla="*/ 0 h 1120"/>
                  <a:gd name="T20" fmla="*/ 0 w 24"/>
                  <a:gd name="T21" fmla="*/ 0 h 1120"/>
                  <a:gd name="T22" fmla="*/ 0 w 24"/>
                  <a:gd name="T23" fmla="*/ 1 h 11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1120"/>
                  <a:gd name="T38" fmla="*/ 24 w 24"/>
                  <a:gd name="T39" fmla="*/ 1120 h 11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1120">
                    <a:moveTo>
                      <a:pt x="0" y="17"/>
                    </a:moveTo>
                    <a:lnTo>
                      <a:pt x="0" y="11"/>
                    </a:lnTo>
                    <a:lnTo>
                      <a:pt x="0" y="1120"/>
                    </a:lnTo>
                    <a:lnTo>
                      <a:pt x="24" y="1120"/>
                    </a:lnTo>
                    <a:lnTo>
                      <a:pt x="24" y="11"/>
                    </a:lnTo>
                    <a:lnTo>
                      <a:pt x="24" y="5"/>
                    </a:lnTo>
                    <a:lnTo>
                      <a:pt x="24" y="11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44" name="Freeform 820"/>
              <p:cNvSpPr>
                <a:spLocks/>
              </p:cNvSpPr>
              <p:nvPr/>
            </p:nvSpPr>
            <p:spPr bwMode="auto">
              <a:xfrm>
                <a:off x="3342" y="1658"/>
                <a:ext cx="8" cy="4"/>
              </a:xfrm>
              <a:custGeom>
                <a:avLst/>
                <a:gdLst>
                  <a:gd name="T0" fmla="*/ 1 w 25"/>
                  <a:gd name="T1" fmla="*/ 0 h 12"/>
                  <a:gd name="T2" fmla="*/ 1 w 25"/>
                  <a:gd name="T3" fmla="*/ 0 h 12"/>
                  <a:gd name="T4" fmla="*/ 0 w 25"/>
                  <a:gd name="T5" fmla="*/ 0 h 12"/>
                  <a:gd name="T6" fmla="*/ 0 w 25"/>
                  <a:gd name="T7" fmla="*/ 0 h 12"/>
                  <a:gd name="T8" fmla="*/ 0 w 25"/>
                  <a:gd name="T9" fmla="*/ 0 h 12"/>
                  <a:gd name="T10" fmla="*/ 1 w 2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25" y="12"/>
                    </a:moveTo>
                    <a:lnTo>
                      <a:pt x="25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45" name="Freeform 821"/>
              <p:cNvSpPr>
                <a:spLocks/>
              </p:cNvSpPr>
              <p:nvPr/>
            </p:nvSpPr>
            <p:spPr bwMode="auto">
              <a:xfrm>
                <a:off x="3342" y="1662"/>
                <a:ext cx="8" cy="52"/>
              </a:xfrm>
              <a:custGeom>
                <a:avLst/>
                <a:gdLst>
                  <a:gd name="T0" fmla="*/ 0 w 25"/>
                  <a:gd name="T1" fmla="*/ 6 h 156"/>
                  <a:gd name="T2" fmla="*/ 1 w 25"/>
                  <a:gd name="T3" fmla="*/ 6 h 156"/>
                  <a:gd name="T4" fmla="*/ 1 w 25"/>
                  <a:gd name="T5" fmla="*/ 0 h 156"/>
                  <a:gd name="T6" fmla="*/ 0 w 25"/>
                  <a:gd name="T7" fmla="*/ 0 h 156"/>
                  <a:gd name="T8" fmla="*/ 0 w 25"/>
                  <a:gd name="T9" fmla="*/ 6 h 156"/>
                  <a:gd name="T10" fmla="*/ 0 w 25"/>
                  <a:gd name="T11" fmla="*/ 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56"/>
                  <a:gd name="T20" fmla="*/ 25 w 2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56">
                    <a:moveTo>
                      <a:pt x="12" y="156"/>
                    </a:moveTo>
                    <a:lnTo>
                      <a:pt x="25" y="156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2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46" name="Freeform 822"/>
              <p:cNvSpPr>
                <a:spLocks/>
              </p:cNvSpPr>
              <p:nvPr/>
            </p:nvSpPr>
            <p:spPr bwMode="auto">
              <a:xfrm>
                <a:off x="3342" y="1714"/>
                <a:ext cx="8" cy="4"/>
              </a:xfrm>
              <a:custGeom>
                <a:avLst/>
                <a:gdLst>
                  <a:gd name="T0" fmla="*/ 0 w 25"/>
                  <a:gd name="T1" fmla="*/ 0 h 13"/>
                  <a:gd name="T2" fmla="*/ 0 w 25"/>
                  <a:gd name="T3" fmla="*/ 0 h 13"/>
                  <a:gd name="T4" fmla="*/ 0 w 25"/>
                  <a:gd name="T5" fmla="*/ 0 h 13"/>
                  <a:gd name="T6" fmla="*/ 1 w 25"/>
                  <a:gd name="T7" fmla="*/ 0 h 13"/>
                  <a:gd name="T8" fmla="*/ 1 w 25"/>
                  <a:gd name="T9" fmla="*/ 0 h 13"/>
                  <a:gd name="T10" fmla="*/ 0 w 2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3"/>
                  <a:gd name="T20" fmla="*/ 25 w 2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3">
                    <a:moveTo>
                      <a:pt x="0" y="0"/>
                    </a:moveTo>
                    <a:lnTo>
                      <a:pt x="6" y="7"/>
                    </a:lnTo>
                    <a:lnTo>
                      <a:pt x="12" y="13"/>
                    </a:lnTo>
                    <a:lnTo>
                      <a:pt x="25" y="7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47" name="Freeform 823"/>
              <p:cNvSpPr>
                <a:spLocks/>
              </p:cNvSpPr>
              <p:nvPr/>
            </p:nvSpPr>
            <p:spPr bwMode="auto">
              <a:xfrm>
                <a:off x="2883" y="1861"/>
                <a:ext cx="12" cy="24"/>
              </a:xfrm>
              <a:custGeom>
                <a:avLst/>
                <a:gdLst>
                  <a:gd name="T0" fmla="*/ 1 w 36"/>
                  <a:gd name="T1" fmla="*/ 0 h 72"/>
                  <a:gd name="T2" fmla="*/ 0 w 36"/>
                  <a:gd name="T3" fmla="*/ 0 h 72"/>
                  <a:gd name="T4" fmla="*/ 0 w 36"/>
                  <a:gd name="T5" fmla="*/ 1 h 72"/>
                  <a:gd name="T6" fmla="*/ 0 w 36"/>
                  <a:gd name="T7" fmla="*/ 2 h 72"/>
                  <a:gd name="T8" fmla="*/ 1 w 36"/>
                  <a:gd name="T9" fmla="*/ 3 h 72"/>
                  <a:gd name="T10" fmla="*/ 1 w 36"/>
                  <a:gd name="T11" fmla="*/ 0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72"/>
                  <a:gd name="T20" fmla="*/ 36 w 36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72">
                    <a:moveTo>
                      <a:pt x="36" y="0"/>
                    </a:moveTo>
                    <a:lnTo>
                      <a:pt x="6" y="12"/>
                    </a:lnTo>
                    <a:lnTo>
                      <a:pt x="0" y="36"/>
                    </a:lnTo>
                    <a:lnTo>
                      <a:pt x="6" y="60"/>
                    </a:lnTo>
                    <a:lnTo>
                      <a:pt x="36" y="7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7948" name="Freeform 824"/>
              <p:cNvSpPr>
                <a:spLocks/>
              </p:cNvSpPr>
              <p:nvPr/>
            </p:nvSpPr>
            <p:spPr bwMode="auto">
              <a:xfrm>
                <a:off x="2895" y="1861"/>
                <a:ext cx="328" cy="24"/>
              </a:xfrm>
              <a:custGeom>
                <a:avLst/>
                <a:gdLst>
                  <a:gd name="T0" fmla="*/ 36 w 983"/>
                  <a:gd name="T1" fmla="*/ 1 h 72"/>
                  <a:gd name="T2" fmla="*/ 36 w 983"/>
                  <a:gd name="T3" fmla="*/ 0 h 72"/>
                  <a:gd name="T4" fmla="*/ 0 w 983"/>
                  <a:gd name="T5" fmla="*/ 0 h 72"/>
                  <a:gd name="T6" fmla="*/ 0 w 983"/>
                  <a:gd name="T7" fmla="*/ 3 h 72"/>
                  <a:gd name="T8" fmla="*/ 36 w 983"/>
                  <a:gd name="T9" fmla="*/ 3 h 72"/>
                  <a:gd name="T10" fmla="*/ 36 w 983"/>
                  <a:gd name="T11" fmla="*/ 1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3"/>
                  <a:gd name="T19" fmla="*/ 0 h 72"/>
                  <a:gd name="T20" fmla="*/ 983 w 983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3" h="72">
                    <a:moveTo>
                      <a:pt x="983" y="36"/>
                    </a:moveTo>
                    <a:lnTo>
                      <a:pt x="983" y="0"/>
                    </a:lnTo>
                    <a:lnTo>
                      <a:pt x="0" y="0"/>
                    </a:lnTo>
                    <a:lnTo>
                      <a:pt x="0" y="72"/>
                    </a:lnTo>
                    <a:lnTo>
                      <a:pt x="983" y="72"/>
                    </a:lnTo>
                    <a:lnTo>
                      <a:pt x="983" y="36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</p:grpSp>
        <p:sp>
          <p:nvSpPr>
            <p:cNvPr id="27660" name="Freeform 826"/>
            <p:cNvSpPr>
              <a:spLocks/>
            </p:cNvSpPr>
            <p:nvPr/>
          </p:nvSpPr>
          <p:spPr bwMode="auto">
            <a:xfrm>
              <a:off x="3223" y="1861"/>
              <a:ext cx="12" cy="24"/>
            </a:xfrm>
            <a:custGeom>
              <a:avLst/>
              <a:gdLst>
                <a:gd name="T0" fmla="*/ 0 w 38"/>
                <a:gd name="T1" fmla="*/ 3 h 72"/>
                <a:gd name="T2" fmla="*/ 1 w 38"/>
                <a:gd name="T3" fmla="*/ 2 h 72"/>
                <a:gd name="T4" fmla="*/ 1 w 38"/>
                <a:gd name="T5" fmla="*/ 1 h 72"/>
                <a:gd name="T6" fmla="*/ 1 w 38"/>
                <a:gd name="T7" fmla="*/ 0 h 72"/>
                <a:gd name="T8" fmla="*/ 0 w 38"/>
                <a:gd name="T9" fmla="*/ 0 h 72"/>
                <a:gd name="T10" fmla="*/ 0 w 38"/>
                <a:gd name="T11" fmla="*/ 3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72"/>
                <a:gd name="T20" fmla="*/ 38 w 38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72">
                  <a:moveTo>
                    <a:pt x="0" y="72"/>
                  </a:moveTo>
                  <a:lnTo>
                    <a:pt x="25" y="60"/>
                  </a:lnTo>
                  <a:lnTo>
                    <a:pt x="38" y="36"/>
                  </a:lnTo>
                  <a:lnTo>
                    <a:pt x="25" y="12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61" name="Freeform 827"/>
            <p:cNvSpPr>
              <a:spLocks/>
            </p:cNvSpPr>
            <p:nvPr/>
          </p:nvSpPr>
          <p:spPr bwMode="auto">
            <a:xfrm>
              <a:off x="952" y="2673"/>
              <a:ext cx="48" cy="86"/>
            </a:xfrm>
            <a:custGeom>
              <a:avLst/>
              <a:gdLst>
                <a:gd name="T0" fmla="*/ 0 w 144"/>
                <a:gd name="T1" fmla="*/ 6 h 258"/>
                <a:gd name="T2" fmla="*/ 0 w 144"/>
                <a:gd name="T3" fmla="*/ 7 h 258"/>
                <a:gd name="T4" fmla="*/ 0 w 144"/>
                <a:gd name="T5" fmla="*/ 8 h 258"/>
                <a:gd name="T6" fmla="*/ 1 w 144"/>
                <a:gd name="T7" fmla="*/ 9 h 258"/>
                <a:gd name="T8" fmla="*/ 2 w 144"/>
                <a:gd name="T9" fmla="*/ 10 h 258"/>
                <a:gd name="T10" fmla="*/ 4 w 144"/>
                <a:gd name="T11" fmla="*/ 10 h 258"/>
                <a:gd name="T12" fmla="*/ 5 w 144"/>
                <a:gd name="T13" fmla="*/ 8 h 258"/>
                <a:gd name="T14" fmla="*/ 5 w 144"/>
                <a:gd name="T15" fmla="*/ 7 h 258"/>
                <a:gd name="T16" fmla="*/ 5 w 144"/>
                <a:gd name="T17" fmla="*/ 6 h 258"/>
                <a:gd name="T18" fmla="*/ 4 w 144"/>
                <a:gd name="T19" fmla="*/ 5 h 258"/>
                <a:gd name="T20" fmla="*/ 3 w 144"/>
                <a:gd name="T21" fmla="*/ 4 h 258"/>
                <a:gd name="T22" fmla="*/ 2 w 144"/>
                <a:gd name="T23" fmla="*/ 4 h 258"/>
                <a:gd name="T24" fmla="*/ 2 w 144"/>
                <a:gd name="T25" fmla="*/ 3 h 258"/>
                <a:gd name="T26" fmla="*/ 1 w 144"/>
                <a:gd name="T27" fmla="*/ 2 h 258"/>
                <a:gd name="T28" fmla="*/ 1 w 144"/>
                <a:gd name="T29" fmla="*/ 2 h 258"/>
                <a:gd name="T30" fmla="*/ 2 w 144"/>
                <a:gd name="T31" fmla="*/ 1 h 258"/>
                <a:gd name="T32" fmla="*/ 2 w 144"/>
                <a:gd name="T33" fmla="*/ 1 h 258"/>
                <a:gd name="T34" fmla="*/ 3 w 144"/>
                <a:gd name="T35" fmla="*/ 1 h 258"/>
                <a:gd name="T36" fmla="*/ 4 w 144"/>
                <a:gd name="T37" fmla="*/ 2 h 258"/>
                <a:gd name="T38" fmla="*/ 4 w 144"/>
                <a:gd name="T39" fmla="*/ 3 h 258"/>
                <a:gd name="T40" fmla="*/ 5 w 144"/>
                <a:gd name="T41" fmla="*/ 3 h 258"/>
                <a:gd name="T42" fmla="*/ 5 w 144"/>
                <a:gd name="T43" fmla="*/ 2 h 258"/>
                <a:gd name="T44" fmla="*/ 5 w 144"/>
                <a:gd name="T45" fmla="*/ 1 h 258"/>
                <a:gd name="T46" fmla="*/ 4 w 144"/>
                <a:gd name="T47" fmla="*/ 0 h 258"/>
                <a:gd name="T48" fmla="*/ 2 w 144"/>
                <a:gd name="T49" fmla="*/ 0 h 258"/>
                <a:gd name="T50" fmla="*/ 1 w 144"/>
                <a:gd name="T51" fmla="*/ 1 h 258"/>
                <a:gd name="T52" fmla="*/ 0 w 144"/>
                <a:gd name="T53" fmla="*/ 2 h 258"/>
                <a:gd name="T54" fmla="*/ 0 w 144"/>
                <a:gd name="T55" fmla="*/ 3 h 258"/>
                <a:gd name="T56" fmla="*/ 1 w 144"/>
                <a:gd name="T57" fmla="*/ 4 h 258"/>
                <a:gd name="T58" fmla="*/ 4 w 144"/>
                <a:gd name="T59" fmla="*/ 6 h 258"/>
                <a:gd name="T60" fmla="*/ 4 w 144"/>
                <a:gd name="T61" fmla="*/ 6 h 258"/>
                <a:gd name="T62" fmla="*/ 4 w 144"/>
                <a:gd name="T63" fmla="*/ 7 h 258"/>
                <a:gd name="T64" fmla="*/ 4 w 144"/>
                <a:gd name="T65" fmla="*/ 8 h 258"/>
                <a:gd name="T66" fmla="*/ 4 w 144"/>
                <a:gd name="T67" fmla="*/ 8 h 258"/>
                <a:gd name="T68" fmla="*/ 3 w 144"/>
                <a:gd name="T69" fmla="*/ 8 h 258"/>
                <a:gd name="T70" fmla="*/ 2 w 144"/>
                <a:gd name="T71" fmla="*/ 8 h 258"/>
                <a:gd name="T72" fmla="*/ 2 w 144"/>
                <a:gd name="T73" fmla="*/ 8 h 258"/>
                <a:gd name="T74" fmla="*/ 1 w 144"/>
                <a:gd name="T75" fmla="*/ 8 h 258"/>
                <a:gd name="T76" fmla="*/ 1 w 144"/>
                <a:gd name="T77" fmla="*/ 6 h 258"/>
                <a:gd name="T78" fmla="*/ 0 w 144"/>
                <a:gd name="T79" fmla="*/ 6 h 2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"/>
                <a:gd name="T121" fmla="*/ 0 h 258"/>
                <a:gd name="T122" fmla="*/ 144 w 144"/>
                <a:gd name="T123" fmla="*/ 258 h 25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" h="258">
                  <a:moveTo>
                    <a:pt x="0" y="174"/>
                  </a:moveTo>
                  <a:lnTo>
                    <a:pt x="0" y="198"/>
                  </a:lnTo>
                  <a:lnTo>
                    <a:pt x="5" y="228"/>
                  </a:lnTo>
                  <a:lnTo>
                    <a:pt x="22" y="253"/>
                  </a:lnTo>
                  <a:lnTo>
                    <a:pt x="65" y="258"/>
                  </a:lnTo>
                  <a:lnTo>
                    <a:pt x="96" y="258"/>
                  </a:lnTo>
                  <a:lnTo>
                    <a:pt x="137" y="223"/>
                  </a:lnTo>
                  <a:lnTo>
                    <a:pt x="144" y="187"/>
                  </a:lnTo>
                  <a:lnTo>
                    <a:pt x="137" y="163"/>
                  </a:lnTo>
                  <a:lnTo>
                    <a:pt x="114" y="127"/>
                  </a:lnTo>
                  <a:lnTo>
                    <a:pt x="90" y="114"/>
                  </a:lnTo>
                  <a:lnTo>
                    <a:pt x="65" y="108"/>
                  </a:lnTo>
                  <a:lnTo>
                    <a:pt x="41" y="84"/>
                  </a:lnTo>
                  <a:lnTo>
                    <a:pt x="35" y="65"/>
                  </a:lnTo>
                  <a:lnTo>
                    <a:pt x="35" y="48"/>
                  </a:lnTo>
                  <a:lnTo>
                    <a:pt x="47" y="35"/>
                  </a:lnTo>
                  <a:lnTo>
                    <a:pt x="60" y="30"/>
                  </a:lnTo>
                  <a:lnTo>
                    <a:pt x="90" y="30"/>
                  </a:lnTo>
                  <a:lnTo>
                    <a:pt x="107" y="54"/>
                  </a:lnTo>
                  <a:lnTo>
                    <a:pt x="114" y="73"/>
                  </a:lnTo>
                  <a:lnTo>
                    <a:pt x="144" y="73"/>
                  </a:lnTo>
                  <a:lnTo>
                    <a:pt x="137" y="42"/>
                  </a:lnTo>
                  <a:lnTo>
                    <a:pt x="126" y="18"/>
                  </a:lnTo>
                  <a:lnTo>
                    <a:pt x="107" y="0"/>
                  </a:lnTo>
                  <a:lnTo>
                    <a:pt x="47" y="0"/>
                  </a:lnTo>
                  <a:lnTo>
                    <a:pt x="22" y="18"/>
                  </a:lnTo>
                  <a:lnTo>
                    <a:pt x="5" y="65"/>
                  </a:lnTo>
                  <a:lnTo>
                    <a:pt x="11" y="90"/>
                  </a:lnTo>
                  <a:lnTo>
                    <a:pt x="35" y="120"/>
                  </a:lnTo>
                  <a:lnTo>
                    <a:pt x="96" y="157"/>
                  </a:lnTo>
                  <a:lnTo>
                    <a:pt x="107" y="168"/>
                  </a:lnTo>
                  <a:lnTo>
                    <a:pt x="114" y="187"/>
                  </a:lnTo>
                  <a:lnTo>
                    <a:pt x="114" y="210"/>
                  </a:lnTo>
                  <a:lnTo>
                    <a:pt x="101" y="223"/>
                  </a:lnTo>
                  <a:lnTo>
                    <a:pt x="84" y="228"/>
                  </a:lnTo>
                  <a:lnTo>
                    <a:pt x="53" y="228"/>
                  </a:lnTo>
                  <a:lnTo>
                    <a:pt x="41" y="223"/>
                  </a:lnTo>
                  <a:lnTo>
                    <a:pt x="30" y="204"/>
                  </a:lnTo>
                  <a:lnTo>
                    <a:pt x="3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62" name="Freeform 828"/>
            <p:cNvSpPr>
              <a:spLocks noEditPoints="1"/>
            </p:cNvSpPr>
            <p:nvPr/>
          </p:nvSpPr>
          <p:spPr bwMode="auto">
            <a:xfrm>
              <a:off x="1014" y="2699"/>
              <a:ext cx="44" cy="60"/>
            </a:xfrm>
            <a:custGeom>
              <a:avLst/>
              <a:gdLst>
                <a:gd name="T0" fmla="*/ 2 w 133"/>
                <a:gd name="T1" fmla="*/ 6 h 180"/>
                <a:gd name="T2" fmla="*/ 2 w 133"/>
                <a:gd name="T3" fmla="*/ 6 h 180"/>
                <a:gd name="T4" fmla="*/ 1 w 133"/>
                <a:gd name="T5" fmla="*/ 5 h 180"/>
                <a:gd name="T6" fmla="*/ 1 w 133"/>
                <a:gd name="T7" fmla="*/ 4 h 180"/>
                <a:gd name="T8" fmla="*/ 1 w 133"/>
                <a:gd name="T9" fmla="*/ 3 h 180"/>
                <a:gd name="T10" fmla="*/ 1 w 133"/>
                <a:gd name="T11" fmla="*/ 2 h 180"/>
                <a:gd name="T12" fmla="*/ 1 w 133"/>
                <a:gd name="T13" fmla="*/ 1 h 180"/>
                <a:gd name="T14" fmla="*/ 2 w 133"/>
                <a:gd name="T15" fmla="*/ 1 h 180"/>
                <a:gd name="T16" fmla="*/ 2 w 133"/>
                <a:gd name="T17" fmla="*/ 1 h 180"/>
                <a:gd name="T18" fmla="*/ 3 w 133"/>
                <a:gd name="T19" fmla="*/ 1 h 180"/>
                <a:gd name="T20" fmla="*/ 3 w 133"/>
                <a:gd name="T21" fmla="*/ 1 h 180"/>
                <a:gd name="T22" fmla="*/ 4 w 133"/>
                <a:gd name="T23" fmla="*/ 2 h 180"/>
                <a:gd name="T24" fmla="*/ 4 w 133"/>
                <a:gd name="T25" fmla="*/ 3 h 180"/>
                <a:gd name="T26" fmla="*/ 4 w 133"/>
                <a:gd name="T27" fmla="*/ 4 h 180"/>
                <a:gd name="T28" fmla="*/ 3 w 133"/>
                <a:gd name="T29" fmla="*/ 5 h 180"/>
                <a:gd name="T30" fmla="*/ 3 w 133"/>
                <a:gd name="T31" fmla="*/ 6 h 180"/>
                <a:gd name="T32" fmla="*/ 2 w 133"/>
                <a:gd name="T33" fmla="*/ 6 h 180"/>
                <a:gd name="T34" fmla="*/ 2 w 133"/>
                <a:gd name="T35" fmla="*/ 7 h 180"/>
                <a:gd name="T36" fmla="*/ 3 w 133"/>
                <a:gd name="T37" fmla="*/ 6 h 180"/>
                <a:gd name="T38" fmla="*/ 4 w 133"/>
                <a:gd name="T39" fmla="*/ 6 h 180"/>
                <a:gd name="T40" fmla="*/ 5 w 133"/>
                <a:gd name="T41" fmla="*/ 5 h 180"/>
                <a:gd name="T42" fmla="*/ 5 w 133"/>
                <a:gd name="T43" fmla="*/ 3 h 180"/>
                <a:gd name="T44" fmla="*/ 5 w 133"/>
                <a:gd name="T45" fmla="*/ 3 h 180"/>
                <a:gd name="T46" fmla="*/ 5 w 133"/>
                <a:gd name="T47" fmla="*/ 2 h 180"/>
                <a:gd name="T48" fmla="*/ 5 w 133"/>
                <a:gd name="T49" fmla="*/ 1 h 180"/>
                <a:gd name="T50" fmla="*/ 4 w 133"/>
                <a:gd name="T51" fmla="*/ 1 h 180"/>
                <a:gd name="T52" fmla="*/ 4 w 133"/>
                <a:gd name="T53" fmla="*/ 0 h 180"/>
                <a:gd name="T54" fmla="*/ 4 w 133"/>
                <a:gd name="T55" fmla="*/ 0 h 180"/>
                <a:gd name="T56" fmla="*/ 3 w 133"/>
                <a:gd name="T57" fmla="*/ 0 h 180"/>
                <a:gd name="T58" fmla="*/ 2 w 133"/>
                <a:gd name="T59" fmla="*/ 0 h 180"/>
                <a:gd name="T60" fmla="*/ 2 w 133"/>
                <a:gd name="T61" fmla="*/ 0 h 180"/>
                <a:gd name="T62" fmla="*/ 1 w 133"/>
                <a:gd name="T63" fmla="*/ 0 h 180"/>
                <a:gd name="T64" fmla="*/ 1 w 133"/>
                <a:gd name="T65" fmla="*/ 0 h 180"/>
                <a:gd name="T66" fmla="*/ 0 w 133"/>
                <a:gd name="T67" fmla="*/ 1 h 180"/>
                <a:gd name="T68" fmla="*/ 0 w 133"/>
                <a:gd name="T69" fmla="*/ 1 h 180"/>
                <a:gd name="T70" fmla="*/ 0 w 133"/>
                <a:gd name="T71" fmla="*/ 2 h 180"/>
                <a:gd name="T72" fmla="*/ 0 w 133"/>
                <a:gd name="T73" fmla="*/ 3 h 180"/>
                <a:gd name="T74" fmla="*/ 0 w 133"/>
                <a:gd name="T75" fmla="*/ 3 h 180"/>
                <a:gd name="T76" fmla="*/ 0 w 133"/>
                <a:gd name="T77" fmla="*/ 5 h 180"/>
                <a:gd name="T78" fmla="*/ 1 w 133"/>
                <a:gd name="T79" fmla="*/ 6 h 180"/>
                <a:gd name="T80" fmla="*/ 2 w 133"/>
                <a:gd name="T81" fmla="*/ 6 h 180"/>
                <a:gd name="T82" fmla="*/ 2 w 133"/>
                <a:gd name="T83" fmla="*/ 7 h 1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3"/>
                <a:gd name="T127" fmla="*/ 0 h 180"/>
                <a:gd name="T128" fmla="*/ 133 w 133"/>
                <a:gd name="T129" fmla="*/ 180 h 1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3" h="180">
                  <a:moveTo>
                    <a:pt x="66" y="156"/>
                  </a:moveTo>
                  <a:lnTo>
                    <a:pt x="49" y="150"/>
                  </a:lnTo>
                  <a:lnTo>
                    <a:pt x="36" y="139"/>
                  </a:lnTo>
                  <a:lnTo>
                    <a:pt x="30" y="109"/>
                  </a:lnTo>
                  <a:lnTo>
                    <a:pt x="30" y="79"/>
                  </a:lnTo>
                  <a:lnTo>
                    <a:pt x="30" y="49"/>
                  </a:lnTo>
                  <a:lnTo>
                    <a:pt x="36" y="30"/>
                  </a:lnTo>
                  <a:lnTo>
                    <a:pt x="49" y="25"/>
                  </a:lnTo>
                  <a:lnTo>
                    <a:pt x="66" y="17"/>
                  </a:lnTo>
                  <a:lnTo>
                    <a:pt x="79" y="25"/>
                  </a:lnTo>
                  <a:lnTo>
                    <a:pt x="90" y="30"/>
                  </a:lnTo>
                  <a:lnTo>
                    <a:pt x="96" y="49"/>
                  </a:lnTo>
                  <a:lnTo>
                    <a:pt x="103" y="79"/>
                  </a:lnTo>
                  <a:lnTo>
                    <a:pt x="96" y="109"/>
                  </a:lnTo>
                  <a:lnTo>
                    <a:pt x="90" y="139"/>
                  </a:lnTo>
                  <a:lnTo>
                    <a:pt x="84" y="150"/>
                  </a:lnTo>
                  <a:lnTo>
                    <a:pt x="66" y="156"/>
                  </a:lnTo>
                  <a:close/>
                  <a:moveTo>
                    <a:pt x="66" y="180"/>
                  </a:moveTo>
                  <a:lnTo>
                    <a:pt x="90" y="175"/>
                  </a:lnTo>
                  <a:lnTo>
                    <a:pt x="115" y="163"/>
                  </a:lnTo>
                  <a:lnTo>
                    <a:pt x="126" y="139"/>
                  </a:lnTo>
                  <a:lnTo>
                    <a:pt x="133" y="90"/>
                  </a:lnTo>
                  <a:lnTo>
                    <a:pt x="133" y="72"/>
                  </a:lnTo>
                  <a:lnTo>
                    <a:pt x="126" y="55"/>
                  </a:lnTo>
                  <a:lnTo>
                    <a:pt x="126" y="36"/>
                  </a:lnTo>
                  <a:lnTo>
                    <a:pt x="120" y="25"/>
                  </a:lnTo>
                  <a:lnTo>
                    <a:pt x="115" y="12"/>
                  </a:lnTo>
                  <a:lnTo>
                    <a:pt x="96" y="6"/>
                  </a:lnTo>
                  <a:lnTo>
                    <a:pt x="84" y="0"/>
                  </a:lnTo>
                  <a:lnTo>
                    <a:pt x="66" y="0"/>
                  </a:lnTo>
                  <a:lnTo>
                    <a:pt x="43" y="0"/>
                  </a:lnTo>
                  <a:lnTo>
                    <a:pt x="30" y="6"/>
                  </a:lnTo>
                  <a:lnTo>
                    <a:pt x="18" y="12"/>
                  </a:lnTo>
                  <a:lnTo>
                    <a:pt x="11" y="25"/>
                  </a:lnTo>
                  <a:lnTo>
                    <a:pt x="6" y="36"/>
                  </a:lnTo>
                  <a:lnTo>
                    <a:pt x="0" y="55"/>
                  </a:lnTo>
                  <a:lnTo>
                    <a:pt x="0" y="72"/>
                  </a:lnTo>
                  <a:lnTo>
                    <a:pt x="0" y="90"/>
                  </a:lnTo>
                  <a:lnTo>
                    <a:pt x="6" y="139"/>
                  </a:lnTo>
                  <a:lnTo>
                    <a:pt x="18" y="163"/>
                  </a:lnTo>
                  <a:lnTo>
                    <a:pt x="43" y="175"/>
                  </a:lnTo>
                  <a:lnTo>
                    <a:pt x="66" y="1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63" name="Freeform 829"/>
            <p:cNvSpPr>
              <a:spLocks/>
            </p:cNvSpPr>
            <p:nvPr/>
          </p:nvSpPr>
          <p:spPr bwMode="auto">
            <a:xfrm>
              <a:off x="1072" y="2699"/>
              <a:ext cx="42" cy="60"/>
            </a:xfrm>
            <a:custGeom>
              <a:avLst/>
              <a:gdLst>
                <a:gd name="T0" fmla="*/ 3 w 126"/>
                <a:gd name="T1" fmla="*/ 4 h 180"/>
                <a:gd name="T2" fmla="*/ 3 w 126"/>
                <a:gd name="T3" fmla="*/ 5 h 180"/>
                <a:gd name="T4" fmla="*/ 3 w 126"/>
                <a:gd name="T5" fmla="*/ 5 h 180"/>
                <a:gd name="T6" fmla="*/ 3 w 126"/>
                <a:gd name="T7" fmla="*/ 6 h 180"/>
                <a:gd name="T8" fmla="*/ 2 w 126"/>
                <a:gd name="T9" fmla="*/ 6 h 180"/>
                <a:gd name="T10" fmla="*/ 2 w 126"/>
                <a:gd name="T11" fmla="*/ 6 h 180"/>
                <a:gd name="T12" fmla="*/ 1 w 126"/>
                <a:gd name="T13" fmla="*/ 5 h 180"/>
                <a:gd name="T14" fmla="*/ 1 w 126"/>
                <a:gd name="T15" fmla="*/ 5 h 180"/>
                <a:gd name="T16" fmla="*/ 1 w 126"/>
                <a:gd name="T17" fmla="*/ 4 h 180"/>
                <a:gd name="T18" fmla="*/ 1 w 126"/>
                <a:gd name="T19" fmla="*/ 0 h 180"/>
                <a:gd name="T20" fmla="*/ 0 w 126"/>
                <a:gd name="T21" fmla="*/ 0 h 180"/>
                <a:gd name="T22" fmla="*/ 0 w 126"/>
                <a:gd name="T23" fmla="*/ 5 h 180"/>
                <a:gd name="T24" fmla="*/ 0 w 126"/>
                <a:gd name="T25" fmla="*/ 6 h 180"/>
                <a:gd name="T26" fmla="*/ 0 w 126"/>
                <a:gd name="T27" fmla="*/ 6 h 180"/>
                <a:gd name="T28" fmla="*/ 1 w 126"/>
                <a:gd name="T29" fmla="*/ 6 h 180"/>
                <a:gd name="T30" fmla="*/ 2 w 126"/>
                <a:gd name="T31" fmla="*/ 7 h 180"/>
                <a:gd name="T32" fmla="*/ 2 w 126"/>
                <a:gd name="T33" fmla="*/ 6 h 180"/>
                <a:gd name="T34" fmla="*/ 3 w 126"/>
                <a:gd name="T35" fmla="*/ 6 h 180"/>
                <a:gd name="T36" fmla="*/ 3 w 126"/>
                <a:gd name="T37" fmla="*/ 6 h 180"/>
                <a:gd name="T38" fmla="*/ 3 w 126"/>
                <a:gd name="T39" fmla="*/ 6 h 180"/>
                <a:gd name="T40" fmla="*/ 3 w 126"/>
                <a:gd name="T41" fmla="*/ 6 h 180"/>
                <a:gd name="T42" fmla="*/ 5 w 126"/>
                <a:gd name="T43" fmla="*/ 6 h 180"/>
                <a:gd name="T44" fmla="*/ 4 w 126"/>
                <a:gd name="T45" fmla="*/ 6 h 180"/>
                <a:gd name="T46" fmla="*/ 4 w 126"/>
                <a:gd name="T47" fmla="*/ 6 h 180"/>
                <a:gd name="T48" fmla="*/ 4 w 126"/>
                <a:gd name="T49" fmla="*/ 5 h 180"/>
                <a:gd name="T50" fmla="*/ 4 w 126"/>
                <a:gd name="T51" fmla="*/ 5 h 180"/>
                <a:gd name="T52" fmla="*/ 4 w 126"/>
                <a:gd name="T53" fmla="*/ 0 h 180"/>
                <a:gd name="T54" fmla="*/ 3 w 126"/>
                <a:gd name="T55" fmla="*/ 0 h 180"/>
                <a:gd name="T56" fmla="*/ 3 w 126"/>
                <a:gd name="T57" fmla="*/ 4 h 1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6"/>
                <a:gd name="T88" fmla="*/ 0 h 180"/>
                <a:gd name="T89" fmla="*/ 126 w 126"/>
                <a:gd name="T90" fmla="*/ 180 h 18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6" h="180">
                  <a:moveTo>
                    <a:pt x="90" y="115"/>
                  </a:moveTo>
                  <a:lnTo>
                    <a:pt x="90" y="132"/>
                  </a:lnTo>
                  <a:lnTo>
                    <a:pt x="79" y="145"/>
                  </a:lnTo>
                  <a:lnTo>
                    <a:pt x="73" y="150"/>
                  </a:lnTo>
                  <a:lnTo>
                    <a:pt x="60" y="156"/>
                  </a:lnTo>
                  <a:lnTo>
                    <a:pt x="48" y="150"/>
                  </a:lnTo>
                  <a:lnTo>
                    <a:pt x="36" y="145"/>
                  </a:lnTo>
                  <a:lnTo>
                    <a:pt x="30" y="139"/>
                  </a:lnTo>
                  <a:lnTo>
                    <a:pt x="30" y="120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5" y="150"/>
                  </a:lnTo>
                  <a:lnTo>
                    <a:pt x="13" y="169"/>
                  </a:lnTo>
                  <a:lnTo>
                    <a:pt x="30" y="175"/>
                  </a:lnTo>
                  <a:lnTo>
                    <a:pt x="48" y="180"/>
                  </a:lnTo>
                  <a:lnTo>
                    <a:pt x="60" y="175"/>
                  </a:lnTo>
                  <a:lnTo>
                    <a:pt x="73" y="169"/>
                  </a:lnTo>
                  <a:lnTo>
                    <a:pt x="84" y="163"/>
                  </a:lnTo>
                  <a:lnTo>
                    <a:pt x="90" y="150"/>
                  </a:lnTo>
                  <a:lnTo>
                    <a:pt x="90" y="175"/>
                  </a:lnTo>
                  <a:lnTo>
                    <a:pt x="126" y="175"/>
                  </a:lnTo>
                  <a:lnTo>
                    <a:pt x="120" y="163"/>
                  </a:lnTo>
                  <a:lnTo>
                    <a:pt x="120" y="156"/>
                  </a:lnTo>
                  <a:lnTo>
                    <a:pt x="120" y="145"/>
                  </a:lnTo>
                  <a:lnTo>
                    <a:pt x="120" y="139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90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64" name="Freeform 830"/>
            <p:cNvSpPr>
              <a:spLocks/>
            </p:cNvSpPr>
            <p:nvPr/>
          </p:nvSpPr>
          <p:spPr bwMode="auto">
            <a:xfrm>
              <a:off x="1130" y="2699"/>
              <a:ext cx="26" cy="59"/>
            </a:xfrm>
            <a:custGeom>
              <a:avLst/>
              <a:gdLst>
                <a:gd name="T0" fmla="*/ 1 w 78"/>
                <a:gd name="T1" fmla="*/ 0 h 175"/>
                <a:gd name="T2" fmla="*/ 0 w 78"/>
                <a:gd name="T3" fmla="*/ 0 h 175"/>
                <a:gd name="T4" fmla="*/ 0 w 78"/>
                <a:gd name="T5" fmla="*/ 7 h 175"/>
                <a:gd name="T6" fmla="*/ 1 w 78"/>
                <a:gd name="T7" fmla="*/ 7 h 175"/>
                <a:gd name="T8" fmla="*/ 1 w 78"/>
                <a:gd name="T9" fmla="*/ 3 h 175"/>
                <a:gd name="T10" fmla="*/ 1 w 78"/>
                <a:gd name="T11" fmla="*/ 2 h 175"/>
                <a:gd name="T12" fmla="*/ 1 w 78"/>
                <a:gd name="T13" fmla="*/ 1 h 175"/>
                <a:gd name="T14" fmla="*/ 2 w 78"/>
                <a:gd name="T15" fmla="*/ 1 h 175"/>
                <a:gd name="T16" fmla="*/ 2 w 78"/>
                <a:gd name="T17" fmla="*/ 1 h 175"/>
                <a:gd name="T18" fmla="*/ 3 w 78"/>
                <a:gd name="T19" fmla="*/ 1 h 175"/>
                <a:gd name="T20" fmla="*/ 3 w 78"/>
                <a:gd name="T21" fmla="*/ 1 h 175"/>
                <a:gd name="T22" fmla="*/ 3 w 78"/>
                <a:gd name="T23" fmla="*/ 0 h 175"/>
                <a:gd name="T24" fmla="*/ 2 w 78"/>
                <a:gd name="T25" fmla="*/ 0 h 175"/>
                <a:gd name="T26" fmla="*/ 2 w 78"/>
                <a:gd name="T27" fmla="*/ 0 h 175"/>
                <a:gd name="T28" fmla="*/ 1 w 78"/>
                <a:gd name="T29" fmla="*/ 0 h 175"/>
                <a:gd name="T30" fmla="*/ 1 w 78"/>
                <a:gd name="T31" fmla="*/ 1 h 175"/>
                <a:gd name="T32" fmla="*/ 1 w 78"/>
                <a:gd name="T33" fmla="*/ 1 h 175"/>
                <a:gd name="T34" fmla="*/ 1 w 78"/>
                <a:gd name="T35" fmla="*/ 0 h 1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8"/>
                <a:gd name="T55" fmla="*/ 0 h 175"/>
                <a:gd name="T56" fmla="*/ 78 w 78"/>
                <a:gd name="T57" fmla="*/ 175 h 1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8" h="175">
                  <a:moveTo>
                    <a:pt x="24" y="0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24" y="175"/>
                  </a:lnTo>
                  <a:lnTo>
                    <a:pt x="24" y="72"/>
                  </a:lnTo>
                  <a:lnTo>
                    <a:pt x="30" y="55"/>
                  </a:lnTo>
                  <a:lnTo>
                    <a:pt x="35" y="36"/>
                  </a:lnTo>
                  <a:lnTo>
                    <a:pt x="48" y="30"/>
                  </a:lnTo>
                  <a:lnTo>
                    <a:pt x="66" y="25"/>
                  </a:lnTo>
                  <a:lnTo>
                    <a:pt x="73" y="25"/>
                  </a:lnTo>
                  <a:lnTo>
                    <a:pt x="78" y="25"/>
                  </a:lnTo>
                  <a:lnTo>
                    <a:pt x="78" y="0"/>
                  </a:lnTo>
                  <a:lnTo>
                    <a:pt x="60" y="0"/>
                  </a:lnTo>
                  <a:lnTo>
                    <a:pt x="48" y="0"/>
                  </a:lnTo>
                  <a:lnTo>
                    <a:pt x="35" y="12"/>
                  </a:lnTo>
                  <a:lnTo>
                    <a:pt x="30" y="25"/>
                  </a:lnTo>
                  <a:lnTo>
                    <a:pt x="24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65" name="Freeform 831"/>
            <p:cNvSpPr>
              <a:spLocks/>
            </p:cNvSpPr>
            <p:nvPr/>
          </p:nvSpPr>
          <p:spPr bwMode="auto">
            <a:xfrm>
              <a:off x="1167" y="2699"/>
              <a:ext cx="40" cy="60"/>
            </a:xfrm>
            <a:custGeom>
              <a:avLst/>
              <a:gdLst>
                <a:gd name="T0" fmla="*/ 4 w 120"/>
                <a:gd name="T1" fmla="*/ 2 h 180"/>
                <a:gd name="T2" fmla="*/ 4 w 120"/>
                <a:gd name="T3" fmla="*/ 1 h 180"/>
                <a:gd name="T4" fmla="*/ 4 w 120"/>
                <a:gd name="T5" fmla="*/ 0 h 180"/>
                <a:gd name="T6" fmla="*/ 3 w 120"/>
                <a:gd name="T7" fmla="*/ 0 h 180"/>
                <a:gd name="T8" fmla="*/ 3 w 120"/>
                <a:gd name="T9" fmla="*/ 0 h 180"/>
                <a:gd name="T10" fmla="*/ 2 w 120"/>
                <a:gd name="T11" fmla="*/ 0 h 180"/>
                <a:gd name="T12" fmla="*/ 1 w 120"/>
                <a:gd name="T13" fmla="*/ 0 h 180"/>
                <a:gd name="T14" fmla="*/ 1 w 120"/>
                <a:gd name="T15" fmla="*/ 0 h 180"/>
                <a:gd name="T16" fmla="*/ 0 w 120"/>
                <a:gd name="T17" fmla="*/ 1 h 180"/>
                <a:gd name="T18" fmla="*/ 0 w 120"/>
                <a:gd name="T19" fmla="*/ 1 h 180"/>
                <a:gd name="T20" fmla="*/ 0 w 120"/>
                <a:gd name="T21" fmla="*/ 2 h 180"/>
                <a:gd name="T22" fmla="*/ 0 w 120"/>
                <a:gd name="T23" fmla="*/ 3 h 180"/>
                <a:gd name="T24" fmla="*/ 0 w 120"/>
                <a:gd name="T25" fmla="*/ 3 h 180"/>
                <a:gd name="T26" fmla="*/ 0 w 120"/>
                <a:gd name="T27" fmla="*/ 5 h 180"/>
                <a:gd name="T28" fmla="*/ 1 w 120"/>
                <a:gd name="T29" fmla="*/ 6 h 180"/>
                <a:gd name="T30" fmla="*/ 2 w 120"/>
                <a:gd name="T31" fmla="*/ 6 h 180"/>
                <a:gd name="T32" fmla="*/ 3 w 120"/>
                <a:gd name="T33" fmla="*/ 7 h 180"/>
                <a:gd name="T34" fmla="*/ 3 w 120"/>
                <a:gd name="T35" fmla="*/ 6 h 180"/>
                <a:gd name="T36" fmla="*/ 4 w 120"/>
                <a:gd name="T37" fmla="*/ 6 h 180"/>
                <a:gd name="T38" fmla="*/ 4 w 120"/>
                <a:gd name="T39" fmla="*/ 5 h 180"/>
                <a:gd name="T40" fmla="*/ 4 w 120"/>
                <a:gd name="T41" fmla="*/ 4 h 180"/>
                <a:gd name="T42" fmla="*/ 4 w 120"/>
                <a:gd name="T43" fmla="*/ 4 h 180"/>
                <a:gd name="T44" fmla="*/ 3 w 120"/>
                <a:gd name="T45" fmla="*/ 5 h 180"/>
                <a:gd name="T46" fmla="*/ 3 w 120"/>
                <a:gd name="T47" fmla="*/ 5 h 180"/>
                <a:gd name="T48" fmla="*/ 3 w 120"/>
                <a:gd name="T49" fmla="*/ 6 h 180"/>
                <a:gd name="T50" fmla="*/ 3 w 120"/>
                <a:gd name="T51" fmla="*/ 6 h 180"/>
                <a:gd name="T52" fmla="*/ 2 w 120"/>
                <a:gd name="T53" fmla="*/ 6 h 180"/>
                <a:gd name="T54" fmla="*/ 2 w 120"/>
                <a:gd name="T55" fmla="*/ 5 h 180"/>
                <a:gd name="T56" fmla="*/ 1 w 120"/>
                <a:gd name="T57" fmla="*/ 4 h 180"/>
                <a:gd name="T58" fmla="*/ 1 w 120"/>
                <a:gd name="T59" fmla="*/ 3 h 180"/>
                <a:gd name="T60" fmla="*/ 1 w 120"/>
                <a:gd name="T61" fmla="*/ 2 h 180"/>
                <a:gd name="T62" fmla="*/ 2 w 120"/>
                <a:gd name="T63" fmla="*/ 1 h 180"/>
                <a:gd name="T64" fmla="*/ 2 w 120"/>
                <a:gd name="T65" fmla="*/ 1 h 180"/>
                <a:gd name="T66" fmla="*/ 3 w 120"/>
                <a:gd name="T67" fmla="*/ 1 h 180"/>
                <a:gd name="T68" fmla="*/ 3 w 120"/>
                <a:gd name="T69" fmla="*/ 1 h 180"/>
                <a:gd name="T70" fmla="*/ 3 w 120"/>
                <a:gd name="T71" fmla="*/ 1 h 180"/>
                <a:gd name="T72" fmla="*/ 3 w 120"/>
                <a:gd name="T73" fmla="*/ 1 h 180"/>
                <a:gd name="T74" fmla="*/ 3 w 120"/>
                <a:gd name="T75" fmla="*/ 2 h 180"/>
                <a:gd name="T76" fmla="*/ 4 w 120"/>
                <a:gd name="T77" fmla="*/ 2 h 1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180"/>
                <a:gd name="T119" fmla="*/ 120 w 120"/>
                <a:gd name="T120" fmla="*/ 180 h 18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180">
                  <a:moveTo>
                    <a:pt x="120" y="55"/>
                  </a:moveTo>
                  <a:lnTo>
                    <a:pt x="120" y="30"/>
                  </a:lnTo>
                  <a:lnTo>
                    <a:pt x="108" y="12"/>
                  </a:lnTo>
                  <a:lnTo>
                    <a:pt x="90" y="0"/>
                  </a:lnTo>
                  <a:lnTo>
                    <a:pt x="71" y="0"/>
                  </a:lnTo>
                  <a:lnTo>
                    <a:pt x="48" y="0"/>
                  </a:lnTo>
                  <a:lnTo>
                    <a:pt x="35" y="6"/>
                  </a:lnTo>
                  <a:lnTo>
                    <a:pt x="18" y="12"/>
                  </a:lnTo>
                  <a:lnTo>
                    <a:pt x="11" y="25"/>
                  </a:lnTo>
                  <a:lnTo>
                    <a:pt x="5" y="36"/>
                  </a:lnTo>
                  <a:lnTo>
                    <a:pt x="5" y="55"/>
                  </a:lnTo>
                  <a:lnTo>
                    <a:pt x="0" y="72"/>
                  </a:lnTo>
                  <a:lnTo>
                    <a:pt x="0" y="90"/>
                  </a:lnTo>
                  <a:lnTo>
                    <a:pt x="5" y="139"/>
                  </a:lnTo>
                  <a:lnTo>
                    <a:pt x="24" y="163"/>
                  </a:lnTo>
                  <a:lnTo>
                    <a:pt x="48" y="175"/>
                  </a:lnTo>
                  <a:lnTo>
                    <a:pt x="71" y="180"/>
                  </a:lnTo>
                  <a:lnTo>
                    <a:pt x="84" y="175"/>
                  </a:lnTo>
                  <a:lnTo>
                    <a:pt x="101" y="163"/>
                  </a:lnTo>
                  <a:lnTo>
                    <a:pt x="120" y="145"/>
                  </a:lnTo>
                  <a:lnTo>
                    <a:pt x="120" y="115"/>
                  </a:lnTo>
                  <a:lnTo>
                    <a:pt x="96" y="115"/>
                  </a:lnTo>
                  <a:lnTo>
                    <a:pt x="90" y="132"/>
                  </a:lnTo>
                  <a:lnTo>
                    <a:pt x="84" y="145"/>
                  </a:lnTo>
                  <a:lnTo>
                    <a:pt x="78" y="150"/>
                  </a:lnTo>
                  <a:lnTo>
                    <a:pt x="71" y="156"/>
                  </a:lnTo>
                  <a:lnTo>
                    <a:pt x="54" y="150"/>
                  </a:lnTo>
                  <a:lnTo>
                    <a:pt x="41" y="139"/>
                  </a:lnTo>
                  <a:lnTo>
                    <a:pt x="35" y="109"/>
                  </a:lnTo>
                  <a:lnTo>
                    <a:pt x="35" y="79"/>
                  </a:lnTo>
                  <a:lnTo>
                    <a:pt x="35" y="49"/>
                  </a:lnTo>
                  <a:lnTo>
                    <a:pt x="41" y="30"/>
                  </a:lnTo>
                  <a:lnTo>
                    <a:pt x="54" y="25"/>
                  </a:lnTo>
                  <a:lnTo>
                    <a:pt x="71" y="17"/>
                  </a:lnTo>
                  <a:lnTo>
                    <a:pt x="78" y="25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0" y="55"/>
                  </a:lnTo>
                  <a:lnTo>
                    <a:pt x="12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66" name="Freeform 832"/>
            <p:cNvSpPr>
              <a:spLocks noEditPoints="1"/>
            </p:cNvSpPr>
            <p:nvPr/>
          </p:nvSpPr>
          <p:spPr bwMode="auto">
            <a:xfrm>
              <a:off x="1223" y="2699"/>
              <a:ext cx="42" cy="60"/>
            </a:xfrm>
            <a:custGeom>
              <a:avLst/>
              <a:gdLst>
                <a:gd name="T0" fmla="*/ 1 w 126"/>
                <a:gd name="T1" fmla="*/ 3 h 180"/>
                <a:gd name="T2" fmla="*/ 1 w 126"/>
                <a:gd name="T3" fmla="*/ 2 h 180"/>
                <a:gd name="T4" fmla="*/ 2 w 126"/>
                <a:gd name="T5" fmla="*/ 1 h 180"/>
                <a:gd name="T6" fmla="*/ 2 w 126"/>
                <a:gd name="T7" fmla="*/ 1 h 180"/>
                <a:gd name="T8" fmla="*/ 2 w 126"/>
                <a:gd name="T9" fmla="*/ 1 h 180"/>
                <a:gd name="T10" fmla="*/ 3 w 126"/>
                <a:gd name="T11" fmla="*/ 1 h 180"/>
                <a:gd name="T12" fmla="*/ 3 w 126"/>
                <a:gd name="T13" fmla="*/ 1 h 180"/>
                <a:gd name="T14" fmla="*/ 4 w 126"/>
                <a:gd name="T15" fmla="*/ 2 h 180"/>
                <a:gd name="T16" fmla="*/ 4 w 126"/>
                <a:gd name="T17" fmla="*/ 3 h 180"/>
                <a:gd name="T18" fmla="*/ 1 w 126"/>
                <a:gd name="T19" fmla="*/ 3 h 180"/>
                <a:gd name="T20" fmla="*/ 5 w 126"/>
                <a:gd name="T21" fmla="*/ 4 h 180"/>
                <a:gd name="T22" fmla="*/ 5 w 126"/>
                <a:gd name="T23" fmla="*/ 3 h 180"/>
                <a:gd name="T24" fmla="*/ 5 w 126"/>
                <a:gd name="T25" fmla="*/ 2 h 180"/>
                <a:gd name="T26" fmla="*/ 4 w 126"/>
                <a:gd name="T27" fmla="*/ 1 h 180"/>
                <a:gd name="T28" fmla="*/ 4 w 126"/>
                <a:gd name="T29" fmla="*/ 0 h 180"/>
                <a:gd name="T30" fmla="*/ 2 w 126"/>
                <a:gd name="T31" fmla="*/ 0 h 180"/>
                <a:gd name="T32" fmla="*/ 2 w 126"/>
                <a:gd name="T33" fmla="*/ 0 h 180"/>
                <a:gd name="T34" fmla="*/ 1 w 126"/>
                <a:gd name="T35" fmla="*/ 0 h 180"/>
                <a:gd name="T36" fmla="*/ 1 w 126"/>
                <a:gd name="T37" fmla="*/ 0 h 180"/>
                <a:gd name="T38" fmla="*/ 0 w 126"/>
                <a:gd name="T39" fmla="*/ 1 h 180"/>
                <a:gd name="T40" fmla="*/ 0 w 126"/>
                <a:gd name="T41" fmla="*/ 1 h 180"/>
                <a:gd name="T42" fmla="*/ 0 w 126"/>
                <a:gd name="T43" fmla="*/ 2 h 180"/>
                <a:gd name="T44" fmla="*/ 0 w 126"/>
                <a:gd name="T45" fmla="*/ 3 h 180"/>
                <a:gd name="T46" fmla="*/ 0 w 126"/>
                <a:gd name="T47" fmla="*/ 3 h 180"/>
                <a:gd name="T48" fmla="*/ 0 w 126"/>
                <a:gd name="T49" fmla="*/ 5 h 180"/>
                <a:gd name="T50" fmla="*/ 1 w 126"/>
                <a:gd name="T51" fmla="*/ 6 h 180"/>
                <a:gd name="T52" fmla="*/ 2 w 126"/>
                <a:gd name="T53" fmla="*/ 6 h 180"/>
                <a:gd name="T54" fmla="*/ 2 w 126"/>
                <a:gd name="T55" fmla="*/ 7 h 180"/>
                <a:gd name="T56" fmla="*/ 3 w 126"/>
                <a:gd name="T57" fmla="*/ 6 h 180"/>
                <a:gd name="T58" fmla="*/ 4 w 126"/>
                <a:gd name="T59" fmla="*/ 6 h 180"/>
                <a:gd name="T60" fmla="*/ 5 w 126"/>
                <a:gd name="T61" fmla="*/ 5 h 180"/>
                <a:gd name="T62" fmla="*/ 5 w 126"/>
                <a:gd name="T63" fmla="*/ 4 h 180"/>
                <a:gd name="T64" fmla="*/ 4 w 126"/>
                <a:gd name="T65" fmla="*/ 4 h 180"/>
                <a:gd name="T66" fmla="*/ 4 w 126"/>
                <a:gd name="T67" fmla="*/ 5 h 180"/>
                <a:gd name="T68" fmla="*/ 3 w 126"/>
                <a:gd name="T69" fmla="*/ 5 h 180"/>
                <a:gd name="T70" fmla="*/ 3 w 126"/>
                <a:gd name="T71" fmla="*/ 6 h 180"/>
                <a:gd name="T72" fmla="*/ 2 w 126"/>
                <a:gd name="T73" fmla="*/ 6 h 180"/>
                <a:gd name="T74" fmla="*/ 2 w 126"/>
                <a:gd name="T75" fmla="*/ 6 h 180"/>
                <a:gd name="T76" fmla="*/ 2 w 126"/>
                <a:gd name="T77" fmla="*/ 5 h 180"/>
                <a:gd name="T78" fmla="*/ 1 w 126"/>
                <a:gd name="T79" fmla="*/ 5 h 180"/>
                <a:gd name="T80" fmla="*/ 1 w 126"/>
                <a:gd name="T81" fmla="*/ 4 h 180"/>
                <a:gd name="T82" fmla="*/ 5 w 126"/>
                <a:gd name="T83" fmla="*/ 4 h 1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6"/>
                <a:gd name="T127" fmla="*/ 0 h 180"/>
                <a:gd name="T128" fmla="*/ 126 w 126"/>
                <a:gd name="T129" fmla="*/ 180 h 1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6" h="180">
                  <a:moveTo>
                    <a:pt x="30" y="72"/>
                  </a:moveTo>
                  <a:lnTo>
                    <a:pt x="35" y="42"/>
                  </a:lnTo>
                  <a:lnTo>
                    <a:pt x="41" y="30"/>
                  </a:lnTo>
                  <a:lnTo>
                    <a:pt x="54" y="25"/>
                  </a:lnTo>
                  <a:lnTo>
                    <a:pt x="66" y="17"/>
                  </a:lnTo>
                  <a:lnTo>
                    <a:pt x="77" y="25"/>
                  </a:lnTo>
                  <a:lnTo>
                    <a:pt x="90" y="30"/>
                  </a:lnTo>
                  <a:lnTo>
                    <a:pt x="96" y="42"/>
                  </a:lnTo>
                  <a:lnTo>
                    <a:pt x="101" y="72"/>
                  </a:lnTo>
                  <a:lnTo>
                    <a:pt x="30" y="72"/>
                  </a:lnTo>
                  <a:close/>
                  <a:moveTo>
                    <a:pt x="126" y="96"/>
                  </a:moveTo>
                  <a:lnTo>
                    <a:pt x="126" y="79"/>
                  </a:lnTo>
                  <a:lnTo>
                    <a:pt x="126" y="42"/>
                  </a:lnTo>
                  <a:lnTo>
                    <a:pt x="114" y="17"/>
                  </a:lnTo>
                  <a:lnTo>
                    <a:pt x="96" y="6"/>
                  </a:lnTo>
                  <a:lnTo>
                    <a:pt x="66" y="0"/>
                  </a:lnTo>
                  <a:lnTo>
                    <a:pt x="47" y="0"/>
                  </a:lnTo>
                  <a:lnTo>
                    <a:pt x="30" y="6"/>
                  </a:lnTo>
                  <a:lnTo>
                    <a:pt x="17" y="12"/>
                  </a:lnTo>
                  <a:lnTo>
                    <a:pt x="11" y="25"/>
                  </a:lnTo>
                  <a:lnTo>
                    <a:pt x="5" y="36"/>
                  </a:lnTo>
                  <a:lnTo>
                    <a:pt x="5" y="55"/>
                  </a:lnTo>
                  <a:lnTo>
                    <a:pt x="0" y="72"/>
                  </a:lnTo>
                  <a:lnTo>
                    <a:pt x="0" y="90"/>
                  </a:lnTo>
                  <a:lnTo>
                    <a:pt x="5" y="139"/>
                  </a:lnTo>
                  <a:lnTo>
                    <a:pt x="17" y="163"/>
                  </a:lnTo>
                  <a:lnTo>
                    <a:pt x="41" y="175"/>
                  </a:lnTo>
                  <a:lnTo>
                    <a:pt x="66" y="180"/>
                  </a:lnTo>
                  <a:lnTo>
                    <a:pt x="90" y="175"/>
                  </a:lnTo>
                  <a:lnTo>
                    <a:pt x="114" y="163"/>
                  </a:lnTo>
                  <a:lnTo>
                    <a:pt x="126" y="145"/>
                  </a:lnTo>
                  <a:lnTo>
                    <a:pt x="126" y="120"/>
                  </a:lnTo>
                  <a:lnTo>
                    <a:pt x="96" y="120"/>
                  </a:lnTo>
                  <a:lnTo>
                    <a:pt x="96" y="132"/>
                  </a:lnTo>
                  <a:lnTo>
                    <a:pt x="90" y="145"/>
                  </a:lnTo>
                  <a:lnTo>
                    <a:pt x="77" y="150"/>
                  </a:lnTo>
                  <a:lnTo>
                    <a:pt x="66" y="156"/>
                  </a:lnTo>
                  <a:lnTo>
                    <a:pt x="54" y="150"/>
                  </a:lnTo>
                  <a:lnTo>
                    <a:pt x="41" y="145"/>
                  </a:lnTo>
                  <a:lnTo>
                    <a:pt x="35" y="126"/>
                  </a:lnTo>
                  <a:lnTo>
                    <a:pt x="30" y="96"/>
                  </a:lnTo>
                  <a:lnTo>
                    <a:pt x="126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67" name="Freeform 833"/>
            <p:cNvSpPr>
              <a:spLocks/>
            </p:cNvSpPr>
            <p:nvPr/>
          </p:nvSpPr>
          <p:spPr bwMode="auto">
            <a:xfrm>
              <a:off x="2363" y="2595"/>
              <a:ext cx="50" cy="86"/>
            </a:xfrm>
            <a:custGeom>
              <a:avLst/>
              <a:gdLst>
                <a:gd name="T0" fmla="*/ 5 w 151"/>
                <a:gd name="T1" fmla="*/ 3 h 259"/>
                <a:gd name="T2" fmla="*/ 5 w 151"/>
                <a:gd name="T3" fmla="*/ 1 h 259"/>
                <a:gd name="T4" fmla="*/ 5 w 151"/>
                <a:gd name="T5" fmla="*/ 1 h 259"/>
                <a:gd name="T6" fmla="*/ 4 w 151"/>
                <a:gd name="T7" fmla="*/ 0 h 259"/>
                <a:gd name="T8" fmla="*/ 3 w 151"/>
                <a:gd name="T9" fmla="*/ 0 h 259"/>
                <a:gd name="T10" fmla="*/ 2 w 151"/>
                <a:gd name="T11" fmla="*/ 0 h 259"/>
                <a:gd name="T12" fmla="*/ 1 w 151"/>
                <a:gd name="T13" fmla="*/ 1 h 259"/>
                <a:gd name="T14" fmla="*/ 0 w 151"/>
                <a:gd name="T15" fmla="*/ 2 h 259"/>
                <a:gd name="T16" fmla="*/ 0 w 151"/>
                <a:gd name="T17" fmla="*/ 3 h 259"/>
                <a:gd name="T18" fmla="*/ 0 w 151"/>
                <a:gd name="T19" fmla="*/ 6 h 259"/>
                <a:gd name="T20" fmla="*/ 0 w 151"/>
                <a:gd name="T21" fmla="*/ 7 h 259"/>
                <a:gd name="T22" fmla="*/ 0 w 151"/>
                <a:gd name="T23" fmla="*/ 8 h 259"/>
                <a:gd name="T24" fmla="*/ 1 w 151"/>
                <a:gd name="T25" fmla="*/ 9 h 259"/>
                <a:gd name="T26" fmla="*/ 1 w 151"/>
                <a:gd name="T27" fmla="*/ 9 h 259"/>
                <a:gd name="T28" fmla="*/ 2 w 151"/>
                <a:gd name="T29" fmla="*/ 9 h 259"/>
                <a:gd name="T30" fmla="*/ 2 w 151"/>
                <a:gd name="T31" fmla="*/ 10 h 259"/>
                <a:gd name="T32" fmla="*/ 2 w 151"/>
                <a:gd name="T33" fmla="*/ 10 h 259"/>
                <a:gd name="T34" fmla="*/ 3 w 151"/>
                <a:gd name="T35" fmla="*/ 10 h 259"/>
                <a:gd name="T36" fmla="*/ 4 w 151"/>
                <a:gd name="T37" fmla="*/ 10 h 259"/>
                <a:gd name="T38" fmla="*/ 4 w 151"/>
                <a:gd name="T39" fmla="*/ 9 h 259"/>
                <a:gd name="T40" fmla="*/ 5 w 151"/>
                <a:gd name="T41" fmla="*/ 8 h 259"/>
                <a:gd name="T42" fmla="*/ 6 w 151"/>
                <a:gd name="T43" fmla="*/ 6 h 259"/>
                <a:gd name="T44" fmla="*/ 4 w 151"/>
                <a:gd name="T45" fmla="*/ 6 h 259"/>
                <a:gd name="T46" fmla="*/ 4 w 151"/>
                <a:gd name="T47" fmla="*/ 8 h 259"/>
                <a:gd name="T48" fmla="*/ 4 w 151"/>
                <a:gd name="T49" fmla="*/ 8 h 259"/>
                <a:gd name="T50" fmla="*/ 3 w 151"/>
                <a:gd name="T51" fmla="*/ 8 h 259"/>
                <a:gd name="T52" fmla="*/ 3 w 151"/>
                <a:gd name="T53" fmla="*/ 8 h 259"/>
                <a:gd name="T54" fmla="*/ 2 w 151"/>
                <a:gd name="T55" fmla="*/ 8 h 259"/>
                <a:gd name="T56" fmla="*/ 2 w 151"/>
                <a:gd name="T57" fmla="*/ 8 h 259"/>
                <a:gd name="T58" fmla="*/ 1 w 151"/>
                <a:gd name="T59" fmla="*/ 7 h 259"/>
                <a:gd name="T60" fmla="*/ 1 w 151"/>
                <a:gd name="T61" fmla="*/ 6 h 259"/>
                <a:gd name="T62" fmla="*/ 1 w 151"/>
                <a:gd name="T63" fmla="*/ 4 h 259"/>
                <a:gd name="T64" fmla="*/ 1 w 151"/>
                <a:gd name="T65" fmla="*/ 3 h 259"/>
                <a:gd name="T66" fmla="*/ 1 w 151"/>
                <a:gd name="T67" fmla="*/ 2 h 259"/>
                <a:gd name="T68" fmla="*/ 2 w 151"/>
                <a:gd name="T69" fmla="*/ 2 h 259"/>
                <a:gd name="T70" fmla="*/ 2 w 151"/>
                <a:gd name="T71" fmla="*/ 2 h 259"/>
                <a:gd name="T72" fmla="*/ 2 w 151"/>
                <a:gd name="T73" fmla="*/ 1 h 259"/>
                <a:gd name="T74" fmla="*/ 2 w 151"/>
                <a:gd name="T75" fmla="*/ 1 h 259"/>
                <a:gd name="T76" fmla="*/ 3 w 151"/>
                <a:gd name="T77" fmla="*/ 1 h 259"/>
                <a:gd name="T78" fmla="*/ 3 w 151"/>
                <a:gd name="T79" fmla="*/ 1 h 259"/>
                <a:gd name="T80" fmla="*/ 4 w 151"/>
                <a:gd name="T81" fmla="*/ 1 h 259"/>
                <a:gd name="T82" fmla="*/ 4 w 151"/>
                <a:gd name="T83" fmla="*/ 1 h 259"/>
                <a:gd name="T84" fmla="*/ 4 w 151"/>
                <a:gd name="T85" fmla="*/ 1 h 259"/>
                <a:gd name="T86" fmla="*/ 4 w 151"/>
                <a:gd name="T87" fmla="*/ 2 h 259"/>
                <a:gd name="T88" fmla="*/ 4 w 151"/>
                <a:gd name="T89" fmla="*/ 2 h 259"/>
                <a:gd name="T90" fmla="*/ 4 w 151"/>
                <a:gd name="T91" fmla="*/ 2 h 259"/>
                <a:gd name="T92" fmla="*/ 4 w 151"/>
                <a:gd name="T93" fmla="*/ 3 h 259"/>
                <a:gd name="T94" fmla="*/ 5 w 151"/>
                <a:gd name="T95" fmla="*/ 3 h 2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1"/>
                <a:gd name="T145" fmla="*/ 0 h 259"/>
                <a:gd name="T146" fmla="*/ 151 w 151"/>
                <a:gd name="T147" fmla="*/ 259 h 2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1" h="259">
                  <a:moveTo>
                    <a:pt x="145" y="73"/>
                  </a:moveTo>
                  <a:lnTo>
                    <a:pt x="145" y="36"/>
                  </a:lnTo>
                  <a:lnTo>
                    <a:pt x="134" y="19"/>
                  </a:lnTo>
                  <a:lnTo>
                    <a:pt x="115" y="0"/>
                  </a:lnTo>
                  <a:lnTo>
                    <a:pt x="85" y="0"/>
                  </a:lnTo>
                  <a:lnTo>
                    <a:pt x="49" y="0"/>
                  </a:lnTo>
                  <a:lnTo>
                    <a:pt x="25" y="19"/>
                  </a:lnTo>
                  <a:lnTo>
                    <a:pt x="6" y="41"/>
                  </a:lnTo>
                  <a:lnTo>
                    <a:pt x="0" y="90"/>
                  </a:lnTo>
                  <a:lnTo>
                    <a:pt x="0" y="156"/>
                  </a:lnTo>
                  <a:lnTo>
                    <a:pt x="6" y="193"/>
                  </a:lnTo>
                  <a:lnTo>
                    <a:pt x="12" y="217"/>
                  </a:lnTo>
                  <a:lnTo>
                    <a:pt x="19" y="235"/>
                  </a:lnTo>
                  <a:lnTo>
                    <a:pt x="31" y="247"/>
                  </a:lnTo>
                  <a:lnTo>
                    <a:pt x="43" y="253"/>
                  </a:lnTo>
                  <a:lnTo>
                    <a:pt x="55" y="259"/>
                  </a:lnTo>
                  <a:lnTo>
                    <a:pt x="66" y="259"/>
                  </a:lnTo>
                  <a:lnTo>
                    <a:pt x="79" y="259"/>
                  </a:lnTo>
                  <a:lnTo>
                    <a:pt x="97" y="259"/>
                  </a:lnTo>
                  <a:lnTo>
                    <a:pt x="121" y="253"/>
                  </a:lnTo>
                  <a:lnTo>
                    <a:pt x="140" y="223"/>
                  </a:lnTo>
                  <a:lnTo>
                    <a:pt x="151" y="174"/>
                  </a:lnTo>
                  <a:lnTo>
                    <a:pt x="121" y="174"/>
                  </a:lnTo>
                  <a:lnTo>
                    <a:pt x="115" y="205"/>
                  </a:lnTo>
                  <a:lnTo>
                    <a:pt x="104" y="217"/>
                  </a:lnTo>
                  <a:lnTo>
                    <a:pt x="91" y="229"/>
                  </a:lnTo>
                  <a:lnTo>
                    <a:pt x="79" y="229"/>
                  </a:lnTo>
                  <a:lnTo>
                    <a:pt x="61" y="223"/>
                  </a:lnTo>
                  <a:lnTo>
                    <a:pt x="49" y="217"/>
                  </a:lnTo>
                  <a:lnTo>
                    <a:pt x="36" y="199"/>
                  </a:lnTo>
                  <a:lnTo>
                    <a:pt x="36" y="163"/>
                  </a:lnTo>
                  <a:lnTo>
                    <a:pt x="36" y="96"/>
                  </a:lnTo>
                  <a:lnTo>
                    <a:pt x="36" y="73"/>
                  </a:lnTo>
                  <a:lnTo>
                    <a:pt x="36" y="60"/>
                  </a:lnTo>
                  <a:lnTo>
                    <a:pt x="43" y="49"/>
                  </a:lnTo>
                  <a:lnTo>
                    <a:pt x="43" y="41"/>
                  </a:lnTo>
                  <a:lnTo>
                    <a:pt x="49" y="36"/>
                  </a:lnTo>
                  <a:lnTo>
                    <a:pt x="66" y="30"/>
                  </a:lnTo>
                  <a:lnTo>
                    <a:pt x="79" y="24"/>
                  </a:lnTo>
                  <a:lnTo>
                    <a:pt x="85" y="24"/>
                  </a:lnTo>
                  <a:lnTo>
                    <a:pt x="97" y="30"/>
                  </a:lnTo>
                  <a:lnTo>
                    <a:pt x="104" y="30"/>
                  </a:lnTo>
                  <a:lnTo>
                    <a:pt x="109" y="36"/>
                  </a:lnTo>
                  <a:lnTo>
                    <a:pt x="109" y="41"/>
                  </a:lnTo>
                  <a:lnTo>
                    <a:pt x="115" y="54"/>
                  </a:lnTo>
                  <a:lnTo>
                    <a:pt x="115" y="60"/>
                  </a:lnTo>
                  <a:lnTo>
                    <a:pt x="115" y="73"/>
                  </a:lnTo>
                  <a:lnTo>
                    <a:pt x="145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68" name="Freeform 834"/>
            <p:cNvSpPr>
              <a:spLocks/>
            </p:cNvSpPr>
            <p:nvPr/>
          </p:nvSpPr>
          <p:spPr bwMode="auto">
            <a:xfrm>
              <a:off x="2427" y="2597"/>
              <a:ext cx="40" cy="82"/>
            </a:xfrm>
            <a:custGeom>
              <a:avLst/>
              <a:gdLst>
                <a:gd name="T0" fmla="*/ 4 w 120"/>
                <a:gd name="T1" fmla="*/ 9 h 247"/>
                <a:gd name="T2" fmla="*/ 4 w 120"/>
                <a:gd name="T3" fmla="*/ 4 h 247"/>
                <a:gd name="T4" fmla="*/ 4 w 120"/>
                <a:gd name="T5" fmla="*/ 4 h 247"/>
                <a:gd name="T6" fmla="*/ 4 w 120"/>
                <a:gd name="T7" fmla="*/ 3 h 247"/>
                <a:gd name="T8" fmla="*/ 4 w 120"/>
                <a:gd name="T9" fmla="*/ 3 h 247"/>
                <a:gd name="T10" fmla="*/ 3 w 120"/>
                <a:gd name="T11" fmla="*/ 3 h 247"/>
                <a:gd name="T12" fmla="*/ 2 w 120"/>
                <a:gd name="T13" fmla="*/ 3 h 247"/>
                <a:gd name="T14" fmla="*/ 2 w 120"/>
                <a:gd name="T15" fmla="*/ 3 h 247"/>
                <a:gd name="T16" fmla="*/ 1 w 120"/>
                <a:gd name="T17" fmla="*/ 3 h 247"/>
                <a:gd name="T18" fmla="*/ 1 w 120"/>
                <a:gd name="T19" fmla="*/ 4 h 247"/>
                <a:gd name="T20" fmla="*/ 1 w 120"/>
                <a:gd name="T21" fmla="*/ 0 h 247"/>
                <a:gd name="T22" fmla="*/ 0 w 120"/>
                <a:gd name="T23" fmla="*/ 0 h 247"/>
                <a:gd name="T24" fmla="*/ 0 w 120"/>
                <a:gd name="T25" fmla="*/ 9 h 247"/>
                <a:gd name="T26" fmla="*/ 1 w 120"/>
                <a:gd name="T27" fmla="*/ 9 h 247"/>
                <a:gd name="T28" fmla="*/ 1 w 120"/>
                <a:gd name="T29" fmla="*/ 5 h 247"/>
                <a:gd name="T30" fmla="*/ 1 w 120"/>
                <a:gd name="T31" fmla="*/ 5 h 247"/>
                <a:gd name="T32" fmla="*/ 1 w 120"/>
                <a:gd name="T33" fmla="*/ 4 h 247"/>
                <a:gd name="T34" fmla="*/ 2 w 120"/>
                <a:gd name="T35" fmla="*/ 4 h 247"/>
                <a:gd name="T36" fmla="*/ 2 w 120"/>
                <a:gd name="T37" fmla="*/ 3 h 247"/>
                <a:gd name="T38" fmla="*/ 3 w 120"/>
                <a:gd name="T39" fmla="*/ 4 h 247"/>
                <a:gd name="T40" fmla="*/ 3 w 120"/>
                <a:gd name="T41" fmla="*/ 4 h 247"/>
                <a:gd name="T42" fmla="*/ 3 w 120"/>
                <a:gd name="T43" fmla="*/ 4 h 247"/>
                <a:gd name="T44" fmla="*/ 3 w 120"/>
                <a:gd name="T45" fmla="*/ 5 h 247"/>
                <a:gd name="T46" fmla="*/ 3 w 120"/>
                <a:gd name="T47" fmla="*/ 9 h 247"/>
                <a:gd name="T48" fmla="*/ 4 w 120"/>
                <a:gd name="T49" fmla="*/ 9 h 2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"/>
                <a:gd name="T76" fmla="*/ 0 h 247"/>
                <a:gd name="T77" fmla="*/ 120 w 120"/>
                <a:gd name="T78" fmla="*/ 247 h 2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" h="247">
                  <a:moveTo>
                    <a:pt x="120" y="247"/>
                  </a:moveTo>
                  <a:lnTo>
                    <a:pt x="120" y="120"/>
                  </a:lnTo>
                  <a:lnTo>
                    <a:pt x="120" y="97"/>
                  </a:lnTo>
                  <a:lnTo>
                    <a:pt x="107" y="84"/>
                  </a:lnTo>
                  <a:lnTo>
                    <a:pt x="96" y="73"/>
                  </a:lnTo>
                  <a:lnTo>
                    <a:pt x="77" y="73"/>
                  </a:lnTo>
                  <a:lnTo>
                    <a:pt x="60" y="73"/>
                  </a:lnTo>
                  <a:lnTo>
                    <a:pt x="47" y="78"/>
                  </a:lnTo>
                  <a:lnTo>
                    <a:pt x="36" y="84"/>
                  </a:lnTo>
                  <a:lnTo>
                    <a:pt x="24" y="97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47"/>
                  </a:lnTo>
                  <a:lnTo>
                    <a:pt x="24" y="247"/>
                  </a:lnTo>
                  <a:lnTo>
                    <a:pt x="24" y="144"/>
                  </a:lnTo>
                  <a:lnTo>
                    <a:pt x="24" y="127"/>
                  </a:lnTo>
                  <a:lnTo>
                    <a:pt x="30" y="108"/>
                  </a:lnTo>
                  <a:lnTo>
                    <a:pt x="42" y="97"/>
                  </a:lnTo>
                  <a:lnTo>
                    <a:pt x="60" y="90"/>
                  </a:lnTo>
                  <a:lnTo>
                    <a:pt x="77" y="97"/>
                  </a:lnTo>
                  <a:lnTo>
                    <a:pt x="85" y="103"/>
                  </a:lnTo>
                  <a:lnTo>
                    <a:pt x="90" y="114"/>
                  </a:lnTo>
                  <a:lnTo>
                    <a:pt x="90" y="127"/>
                  </a:lnTo>
                  <a:lnTo>
                    <a:pt x="90" y="247"/>
                  </a:lnTo>
                  <a:lnTo>
                    <a:pt x="120" y="2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69" name="Freeform 835"/>
            <p:cNvSpPr>
              <a:spLocks noEditPoints="1"/>
            </p:cNvSpPr>
            <p:nvPr/>
          </p:nvSpPr>
          <p:spPr bwMode="auto">
            <a:xfrm>
              <a:off x="2481" y="2621"/>
              <a:ext cx="45" cy="60"/>
            </a:xfrm>
            <a:custGeom>
              <a:avLst/>
              <a:gdLst>
                <a:gd name="T0" fmla="*/ 3 w 133"/>
                <a:gd name="T1" fmla="*/ 6 h 180"/>
                <a:gd name="T2" fmla="*/ 2 w 133"/>
                <a:gd name="T3" fmla="*/ 6 h 180"/>
                <a:gd name="T4" fmla="*/ 1 w 133"/>
                <a:gd name="T5" fmla="*/ 5 h 180"/>
                <a:gd name="T6" fmla="*/ 1 w 133"/>
                <a:gd name="T7" fmla="*/ 4 h 180"/>
                <a:gd name="T8" fmla="*/ 1 w 133"/>
                <a:gd name="T9" fmla="*/ 3 h 180"/>
                <a:gd name="T10" fmla="*/ 1 w 133"/>
                <a:gd name="T11" fmla="*/ 2 h 180"/>
                <a:gd name="T12" fmla="*/ 2 w 133"/>
                <a:gd name="T13" fmla="*/ 1 h 180"/>
                <a:gd name="T14" fmla="*/ 2 w 133"/>
                <a:gd name="T15" fmla="*/ 1 h 180"/>
                <a:gd name="T16" fmla="*/ 3 w 133"/>
                <a:gd name="T17" fmla="*/ 1 h 180"/>
                <a:gd name="T18" fmla="*/ 3 w 133"/>
                <a:gd name="T19" fmla="*/ 1 h 180"/>
                <a:gd name="T20" fmla="*/ 4 w 133"/>
                <a:gd name="T21" fmla="*/ 1 h 180"/>
                <a:gd name="T22" fmla="*/ 4 w 133"/>
                <a:gd name="T23" fmla="*/ 2 h 180"/>
                <a:gd name="T24" fmla="*/ 4 w 133"/>
                <a:gd name="T25" fmla="*/ 3 h 180"/>
                <a:gd name="T26" fmla="*/ 4 w 133"/>
                <a:gd name="T27" fmla="*/ 4 h 180"/>
                <a:gd name="T28" fmla="*/ 4 w 133"/>
                <a:gd name="T29" fmla="*/ 5 h 180"/>
                <a:gd name="T30" fmla="*/ 3 w 133"/>
                <a:gd name="T31" fmla="*/ 6 h 180"/>
                <a:gd name="T32" fmla="*/ 3 w 133"/>
                <a:gd name="T33" fmla="*/ 6 h 180"/>
                <a:gd name="T34" fmla="*/ 3 w 133"/>
                <a:gd name="T35" fmla="*/ 7 h 180"/>
                <a:gd name="T36" fmla="*/ 4 w 133"/>
                <a:gd name="T37" fmla="*/ 6 h 180"/>
                <a:gd name="T38" fmla="*/ 4 w 133"/>
                <a:gd name="T39" fmla="*/ 6 h 180"/>
                <a:gd name="T40" fmla="*/ 5 w 133"/>
                <a:gd name="T41" fmla="*/ 5 h 180"/>
                <a:gd name="T42" fmla="*/ 5 w 133"/>
                <a:gd name="T43" fmla="*/ 3 h 180"/>
                <a:gd name="T44" fmla="*/ 5 w 133"/>
                <a:gd name="T45" fmla="*/ 3 h 180"/>
                <a:gd name="T46" fmla="*/ 5 w 133"/>
                <a:gd name="T47" fmla="*/ 2 h 180"/>
                <a:gd name="T48" fmla="*/ 5 w 133"/>
                <a:gd name="T49" fmla="*/ 1 h 180"/>
                <a:gd name="T50" fmla="*/ 5 w 133"/>
                <a:gd name="T51" fmla="*/ 1 h 180"/>
                <a:gd name="T52" fmla="*/ 4 w 133"/>
                <a:gd name="T53" fmla="*/ 0 h 180"/>
                <a:gd name="T54" fmla="*/ 4 w 133"/>
                <a:gd name="T55" fmla="*/ 0 h 180"/>
                <a:gd name="T56" fmla="*/ 3 w 133"/>
                <a:gd name="T57" fmla="*/ 0 h 180"/>
                <a:gd name="T58" fmla="*/ 3 w 133"/>
                <a:gd name="T59" fmla="*/ 0 h 180"/>
                <a:gd name="T60" fmla="*/ 2 w 133"/>
                <a:gd name="T61" fmla="*/ 0 h 180"/>
                <a:gd name="T62" fmla="*/ 1 w 133"/>
                <a:gd name="T63" fmla="*/ 0 h 180"/>
                <a:gd name="T64" fmla="*/ 1 w 133"/>
                <a:gd name="T65" fmla="*/ 0 h 180"/>
                <a:gd name="T66" fmla="*/ 0 w 133"/>
                <a:gd name="T67" fmla="*/ 1 h 180"/>
                <a:gd name="T68" fmla="*/ 0 w 133"/>
                <a:gd name="T69" fmla="*/ 1 h 180"/>
                <a:gd name="T70" fmla="*/ 0 w 133"/>
                <a:gd name="T71" fmla="*/ 2 h 180"/>
                <a:gd name="T72" fmla="*/ 0 w 133"/>
                <a:gd name="T73" fmla="*/ 3 h 180"/>
                <a:gd name="T74" fmla="*/ 0 w 133"/>
                <a:gd name="T75" fmla="*/ 3 h 180"/>
                <a:gd name="T76" fmla="*/ 0 w 133"/>
                <a:gd name="T77" fmla="*/ 5 h 180"/>
                <a:gd name="T78" fmla="*/ 1 w 133"/>
                <a:gd name="T79" fmla="*/ 6 h 180"/>
                <a:gd name="T80" fmla="*/ 2 w 133"/>
                <a:gd name="T81" fmla="*/ 6 h 180"/>
                <a:gd name="T82" fmla="*/ 3 w 133"/>
                <a:gd name="T83" fmla="*/ 7 h 1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3"/>
                <a:gd name="T127" fmla="*/ 0 h 180"/>
                <a:gd name="T128" fmla="*/ 133 w 133"/>
                <a:gd name="T129" fmla="*/ 180 h 1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3" h="180">
                  <a:moveTo>
                    <a:pt x="67" y="150"/>
                  </a:moveTo>
                  <a:lnTo>
                    <a:pt x="49" y="150"/>
                  </a:lnTo>
                  <a:lnTo>
                    <a:pt x="37" y="131"/>
                  </a:lnTo>
                  <a:lnTo>
                    <a:pt x="30" y="107"/>
                  </a:lnTo>
                  <a:lnTo>
                    <a:pt x="30" y="77"/>
                  </a:lnTo>
                  <a:lnTo>
                    <a:pt x="37" y="47"/>
                  </a:lnTo>
                  <a:lnTo>
                    <a:pt x="43" y="30"/>
                  </a:lnTo>
                  <a:lnTo>
                    <a:pt x="54" y="24"/>
                  </a:lnTo>
                  <a:lnTo>
                    <a:pt x="67" y="17"/>
                  </a:lnTo>
                  <a:lnTo>
                    <a:pt x="85" y="24"/>
                  </a:lnTo>
                  <a:lnTo>
                    <a:pt x="97" y="30"/>
                  </a:lnTo>
                  <a:lnTo>
                    <a:pt x="103" y="47"/>
                  </a:lnTo>
                  <a:lnTo>
                    <a:pt x="109" y="77"/>
                  </a:lnTo>
                  <a:lnTo>
                    <a:pt x="103" y="107"/>
                  </a:lnTo>
                  <a:lnTo>
                    <a:pt x="97" y="131"/>
                  </a:lnTo>
                  <a:lnTo>
                    <a:pt x="92" y="150"/>
                  </a:lnTo>
                  <a:lnTo>
                    <a:pt x="67" y="150"/>
                  </a:lnTo>
                  <a:close/>
                  <a:moveTo>
                    <a:pt x="67" y="180"/>
                  </a:moveTo>
                  <a:lnTo>
                    <a:pt x="97" y="174"/>
                  </a:lnTo>
                  <a:lnTo>
                    <a:pt x="115" y="161"/>
                  </a:lnTo>
                  <a:lnTo>
                    <a:pt x="128" y="131"/>
                  </a:lnTo>
                  <a:lnTo>
                    <a:pt x="133" y="90"/>
                  </a:lnTo>
                  <a:lnTo>
                    <a:pt x="133" y="71"/>
                  </a:lnTo>
                  <a:lnTo>
                    <a:pt x="133" y="54"/>
                  </a:lnTo>
                  <a:lnTo>
                    <a:pt x="128" y="35"/>
                  </a:lnTo>
                  <a:lnTo>
                    <a:pt x="128" y="24"/>
                  </a:lnTo>
                  <a:lnTo>
                    <a:pt x="115" y="11"/>
                  </a:lnTo>
                  <a:lnTo>
                    <a:pt x="103" y="5"/>
                  </a:lnTo>
                  <a:lnTo>
                    <a:pt x="92" y="0"/>
                  </a:lnTo>
                  <a:lnTo>
                    <a:pt x="67" y="0"/>
                  </a:lnTo>
                  <a:lnTo>
                    <a:pt x="49" y="0"/>
                  </a:lnTo>
                  <a:lnTo>
                    <a:pt x="30" y="5"/>
                  </a:lnTo>
                  <a:lnTo>
                    <a:pt x="19" y="11"/>
                  </a:lnTo>
                  <a:lnTo>
                    <a:pt x="13" y="24"/>
                  </a:lnTo>
                  <a:lnTo>
                    <a:pt x="7" y="35"/>
                  </a:lnTo>
                  <a:lnTo>
                    <a:pt x="7" y="54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7" y="131"/>
                  </a:lnTo>
                  <a:lnTo>
                    <a:pt x="24" y="161"/>
                  </a:lnTo>
                  <a:lnTo>
                    <a:pt x="43" y="174"/>
                  </a:lnTo>
                  <a:lnTo>
                    <a:pt x="67" y="1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70" name="Freeform 836"/>
            <p:cNvSpPr>
              <a:spLocks noEditPoints="1"/>
            </p:cNvSpPr>
            <p:nvPr/>
          </p:nvSpPr>
          <p:spPr bwMode="auto">
            <a:xfrm>
              <a:off x="2542" y="2621"/>
              <a:ext cx="42" cy="80"/>
            </a:xfrm>
            <a:custGeom>
              <a:avLst/>
              <a:gdLst>
                <a:gd name="T0" fmla="*/ 2 w 126"/>
                <a:gd name="T1" fmla="*/ 6 h 240"/>
                <a:gd name="T2" fmla="*/ 2 w 126"/>
                <a:gd name="T3" fmla="*/ 5 h 240"/>
                <a:gd name="T4" fmla="*/ 1 w 126"/>
                <a:gd name="T5" fmla="*/ 5 h 240"/>
                <a:gd name="T6" fmla="*/ 1 w 126"/>
                <a:gd name="T7" fmla="*/ 4 h 240"/>
                <a:gd name="T8" fmla="*/ 1 w 126"/>
                <a:gd name="T9" fmla="*/ 3 h 240"/>
                <a:gd name="T10" fmla="*/ 1 w 126"/>
                <a:gd name="T11" fmla="*/ 3 h 240"/>
                <a:gd name="T12" fmla="*/ 1 w 126"/>
                <a:gd name="T13" fmla="*/ 2 h 240"/>
                <a:gd name="T14" fmla="*/ 2 w 126"/>
                <a:gd name="T15" fmla="*/ 1 h 240"/>
                <a:gd name="T16" fmla="*/ 2 w 126"/>
                <a:gd name="T17" fmla="*/ 1 h 240"/>
                <a:gd name="T18" fmla="*/ 3 w 126"/>
                <a:gd name="T19" fmla="*/ 1 h 240"/>
                <a:gd name="T20" fmla="*/ 4 w 126"/>
                <a:gd name="T21" fmla="*/ 2 h 240"/>
                <a:gd name="T22" fmla="*/ 4 w 126"/>
                <a:gd name="T23" fmla="*/ 2 h 240"/>
                <a:gd name="T24" fmla="*/ 4 w 126"/>
                <a:gd name="T25" fmla="*/ 3 h 240"/>
                <a:gd name="T26" fmla="*/ 4 w 126"/>
                <a:gd name="T27" fmla="*/ 4 h 240"/>
                <a:gd name="T28" fmla="*/ 3 w 126"/>
                <a:gd name="T29" fmla="*/ 5 h 240"/>
                <a:gd name="T30" fmla="*/ 3 w 126"/>
                <a:gd name="T31" fmla="*/ 6 h 240"/>
                <a:gd name="T32" fmla="*/ 2 w 126"/>
                <a:gd name="T33" fmla="*/ 6 h 240"/>
                <a:gd name="T34" fmla="*/ 1 w 126"/>
                <a:gd name="T35" fmla="*/ 0 h 240"/>
                <a:gd name="T36" fmla="*/ 0 w 126"/>
                <a:gd name="T37" fmla="*/ 0 h 240"/>
                <a:gd name="T38" fmla="*/ 0 w 126"/>
                <a:gd name="T39" fmla="*/ 9 h 240"/>
                <a:gd name="T40" fmla="*/ 1 w 126"/>
                <a:gd name="T41" fmla="*/ 9 h 240"/>
                <a:gd name="T42" fmla="*/ 1 w 126"/>
                <a:gd name="T43" fmla="*/ 6 h 240"/>
                <a:gd name="T44" fmla="*/ 1 w 126"/>
                <a:gd name="T45" fmla="*/ 6 h 240"/>
                <a:gd name="T46" fmla="*/ 2 w 126"/>
                <a:gd name="T47" fmla="*/ 6 h 240"/>
                <a:gd name="T48" fmla="*/ 2 w 126"/>
                <a:gd name="T49" fmla="*/ 6 h 240"/>
                <a:gd name="T50" fmla="*/ 2 w 126"/>
                <a:gd name="T51" fmla="*/ 7 h 240"/>
                <a:gd name="T52" fmla="*/ 3 w 126"/>
                <a:gd name="T53" fmla="*/ 6 h 240"/>
                <a:gd name="T54" fmla="*/ 4 w 126"/>
                <a:gd name="T55" fmla="*/ 6 h 240"/>
                <a:gd name="T56" fmla="*/ 4 w 126"/>
                <a:gd name="T57" fmla="*/ 6 h 240"/>
                <a:gd name="T58" fmla="*/ 4 w 126"/>
                <a:gd name="T59" fmla="*/ 5 h 240"/>
                <a:gd name="T60" fmla="*/ 4 w 126"/>
                <a:gd name="T61" fmla="*/ 5 h 240"/>
                <a:gd name="T62" fmla="*/ 5 w 126"/>
                <a:gd name="T63" fmla="*/ 4 h 240"/>
                <a:gd name="T64" fmla="*/ 5 w 126"/>
                <a:gd name="T65" fmla="*/ 4 h 240"/>
                <a:gd name="T66" fmla="*/ 5 w 126"/>
                <a:gd name="T67" fmla="*/ 3 h 240"/>
                <a:gd name="T68" fmla="*/ 4 w 126"/>
                <a:gd name="T69" fmla="*/ 1 h 240"/>
                <a:gd name="T70" fmla="*/ 4 w 126"/>
                <a:gd name="T71" fmla="*/ 0 h 240"/>
                <a:gd name="T72" fmla="*/ 3 w 126"/>
                <a:gd name="T73" fmla="*/ 0 h 240"/>
                <a:gd name="T74" fmla="*/ 2 w 126"/>
                <a:gd name="T75" fmla="*/ 0 h 240"/>
                <a:gd name="T76" fmla="*/ 2 w 126"/>
                <a:gd name="T77" fmla="*/ 0 h 240"/>
                <a:gd name="T78" fmla="*/ 2 w 126"/>
                <a:gd name="T79" fmla="*/ 0 h 240"/>
                <a:gd name="T80" fmla="*/ 1 w 126"/>
                <a:gd name="T81" fmla="*/ 0 h 240"/>
                <a:gd name="T82" fmla="*/ 1 w 126"/>
                <a:gd name="T83" fmla="*/ 1 h 240"/>
                <a:gd name="T84" fmla="*/ 1 w 126"/>
                <a:gd name="T85" fmla="*/ 0 h 2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6"/>
                <a:gd name="T130" fmla="*/ 0 h 240"/>
                <a:gd name="T131" fmla="*/ 126 w 126"/>
                <a:gd name="T132" fmla="*/ 240 h 2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6" h="240">
                  <a:moveTo>
                    <a:pt x="60" y="150"/>
                  </a:moveTo>
                  <a:lnTo>
                    <a:pt x="42" y="144"/>
                  </a:lnTo>
                  <a:lnTo>
                    <a:pt x="30" y="131"/>
                  </a:lnTo>
                  <a:lnTo>
                    <a:pt x="30" y="107"/>
                  </a:lnTo>
                  <a:lnTo>
                    <a:pt x="30" y="90"/>
                  </a:lnTo>
                  <a:lnTo>
                    <a:pt x="30" y="71"/>
                  </a:lnTo>
                  <a:lnTo>
                    <a:pt x="30" y="47"/>
                  </a:lnTo>
                  <a:lnTo>
                    <a:pt x="42" y="30"/>
                  </a:lnTo>
                  <a:lnTo>
                    <a:pt x="60" y="17"/>
                  </a:lnTo>
                  <a:lnTo>
                    <a:pt x="77" y="24"/>
                  </a:lnTo>
                  <a:lnTo>
                    <a:pt x="96" y="41"/>
                  </a:lnTo>
                  <a:lnTo>
                    <a:pt x="96" y="60"/>
                  </a:lnTo>
                  <a:lnTo>
                    <a:pt x="96" y="84"/>
                  </a:lnTo>
                  <a:lnTo>
                    <a:pt x="96" y="114"/>
                  </a:lnTo>
                  <a:lnTo>
                    <a:pt x="90" y="131"/>
                  </a:lnTo>
                  <a:lnTo>
                    <a:pt x="77" y="150"/>
                  </a:lnTo>
                  <a:lnTo>
                    <a:pt x="60" y="150"/>
                  </a:lnTo>
                  <a:close/>
                  <a:moveTo>
                    <a:pt x="30" y="0"/>
                  </a:moveTo>
                  <a:lnTo>
                    <a:pt x="0" y="0"/>
                  </a:lnTo>
                  <a:lnTo>
                    <a:pt x="0" y="240"/>
                  </a:lnTo>
                  <a:lnTo>
                    <a:pt x="30" y="240"/>
                  </a:lnTo>
                  <a:lnTo>
                    <a:pt x="30" y="150"/>
                  </a:lnTo>
                  <a:lnTo>
                    <a:pt x="36" y="161"/>
                  </a:lnTo>
                  <a:lnTo>
                    <a:pt x="42" y="174"/>
                  </a:lnTo>
                  <a:lnTo>
                    <a:pt x="54" y="174"/>
                  </a:lnTo>
                  <a:lnTo>
                    <a:pt x="66" y="180"/>
                  </a:lnTo>
                  <a:lnTo>
                    <a:pt x="85" y="174"/>
                  </a:lnTo>
                  <a:lnTo>
                    <a:pt x="102" y="168"/>
                  </a:lnTo>
                  <a:lnTo>
                    <a:pt x="115" y="156"/>
                  </a:lnTo>
                  <a:lnTo>
                    <a:pt x="120" y="144"/>
                  </a:lnTo>
                  <a:lnTo>
                    <a:pt x="120" y="131"/>
                  </a:lnTo>
                  <a:lnTo>
                    <a:pt x="126" y="114"/>
                  </a:lnTo>
                  <a:lnTo>
                    <a:pt x="126" y="95"/>
                  </a:lnTo>
                  <a:lnTo>
                    <a:pt x="126" y="84"/>
                  </a:lnTo>
                  <a:lnTo>
                    <a:pt x="120" y="35"/>
                  </a:lnTo>
                  <a:lnTo>
                    <a:pt x="107" y="11"/>
                  </a:lnTo>
                  <a:lnTo>
                    <a:pt x="90" y="0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2" y="5"/>
                  </a:lnTo>
                  <a:lnTo>
                    <a:pt x="36" y="11"/>
                  </a:lnTo>
                  <a:lnTo>
                    <a:pt x="30" y="2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71" name="Freeform 837"/>
            <p:cNvSpPr>
              <a:spLocks noEditPoints="1"/>
            </p:cNvSpPr>
            <p:nvPr/>
          </p:nvSpPr>
          <p:spPr bwMode="auto">
            <a:xfrm>
              <a:off x="2600" y="2621"/>
              <a:ext cx="40" cy="80"/>
            </a:xfrm>
            <a:custGeom>
              <a:avLst/>
              <a:gdLst>
                <a:gd name="T0" fmla="*/ 2 w 120"/>
                <a:gd name="T1" fmla="*/ 6 h 240"/>
                <a:gd name="T2" fmla="*/ 1 w 120"/>
                <a:gd name="T3" fmla="*/ 5 h 240"/>
                <a:gd name="T4" fmla="*/ 1 w 120"/>
                <a:gd name="T5" fmla="*/ 5 h 240"/>
                <a:gd name="T6" fmla="*/ 1 w 120"/>
                <a:gd name="T7" fmla="*/ 4 h 240"/>
                <a:gd name="T8" fmla="*/ 1 w 120"/>
                <a:gd name="T9" fmla="*/ 3 h 240"/>
                <a:gd name="T10" fmla="*/ 1 w 120"/>
                <a:gd name="T11" fmla="*/ 3 h 240"/>
                <a:gd name="T12" fmla="*/ 1 w 120"/>
                <a:gd name="T13" fmla="*/ 2 h 240"/>
                <a:gd name="T14" fmla="*/ 1 w 120"/>
                <a:gd name="T15" fmla="*/ 1 h 240"/>
                <a:gd name="T16" fmla="*/ 2 w 120"/>
                <a:gd name="T17" fmla="*/ 1 h 240"/>
                <a:gd name="T18" fmla="*/ 3 w 120"/>
                <a:gd name="T19" fmla="*/ 1 h 240"/>
                <a:gd name="T20" fmla="*/ 3 w 120"/>
                <a:gd name="T21" fmla="*/ 2 h 240"/>
                <a:gd name="T22" fmla="*/ 3 w 120"/>
                <a:gd name="T23" fmla="*/ 2 h 240"/>
                <a:gd name="T24" fmla="*/ 3 w 120"/>
                <a:gd name="T25" fmla="*/ 3 h 240"/>
                <a:gd name="T26" fmla="*/ 3 w 120"/>
                <a:gd name="T27" fmla="*/ 4 h 240"/>
                <a:gd name="T28" fmla="*/ 3 w 120"/>
                <a:gd name="T29" fmla="*/ 5 h 240"/>
                <a:gd name="T30" fmla="*/ 3 w 120"/>
                <a:gd name="T31" fmla="*/ 6 h 240"/>
                <a:gd name="T32" fmla="*/ 2 w 120"/>
                <a:gd name="T33" fmla="*/ 6 h 240"/>
                <a:gd name="T34" fmla="*/ 1 w 120"/>
                <a:gd name="T35" fmla="*/ 0 h 240"/>
                <a:gd name="T36" fmla="*/ 0 w 120"/>
                <a:gd name="T37" fmla="*/ 0 h 240"/>
                <a:gd name="T38" fmla="*/ 0 w 120"/>
                <a:gd name="T39" fmla="*/ 9 h 240"/>
                <a:gd name="T40" fmla="*/ 1 w 120"/>
                <a:gd name="T41" fmla="*/ 9 h 240"/>
                <a:gd name="T42" fmla="*/ 1 w 120"/>
                <a:gd name="T43" fmla="*/ 6 h 240"/>
                <a:gd name="T44" fmla="*/ 1 w 120"/>
                <a:gd name="T45" fmla="*/ 6 h 240"/>
                <a:gd name="T46" fmla="*/ 2 w 120"/>
                <a:gd name="T47" fmla="*/ 6 h 240"/>
                <a:gd name="T48" fmla="*/ 2 w 120"/>
                <a:gd name="T49" fmla="*/ 6 h 240"/>
                <a:gd name="T50" fmla="*/ 2 w 120"/>
                <a:gd name="T51" fmla="*/ 7 h 240"/>
                <a:gd name="T52" fmla="*/ 3 w 120"/>
                <a:gd name="T53" fmla="*/ 6 h 240"/>
                <a:gd name="T54" fmla="*/ 4 w 120"/>
                <a:gd name="T55" fmla="*/ 6 h 240"/>
                <a:gd name="T56" fmla="*/ 4 w 120"/>
                <a:gd name="T57" fmla="*/ 6 h 240"/>
                <a:gd name="T58" fmla="*/ 4 w 120"/>
                <a:gd name="T59" fmla="*/ 5 h 240"/>
                <a:gd name="T60" fmla="*/ 4 w 120"/>
                <a:gd name="T61" fmla="*/ 5 h 240"/>
                <a:gd name="T62" fmla="*/ 4 w 120"/>
                <a:gd name="T63" fmla="*/ 4 h 240"/>
                <a:gd name="T64" fmla="*/ 4 w 120"/>
                <a:gd name="T65" fmla="*/ 4 h 240"/>
                <a:gd name="T66" fmla="*/ 4 w 120"/>
                <a:gd name="T67" fmla="*/ 3 h 240"/>
                <a:gd name="T68" fmla="*/ 4 w 120"/>
                <a:gd name="T69" fmla="*/ 1 h 240"/>
                <a:gd name="T70" fmla="*/ 4 w 120"/>
                <a:gd name="T71" fmla="*/ 0 h 240"/>
                <a:gd name="T72" fmla="*/ 3 w 120"/>
                <a:gd name="T73" fmla="*/ 0 h 240"/>
                <a:gd name="T74" fmla="*/ 2 w 120"/>
                <a:gd name="T75" fmla="*/ 0 h 240"/>
                <a:gd name="T76" fmla="*/ 2 w 120"/>
                <a:gd name="T77" fmla="*/ 0 h 240"/>
                <a:gd name="T78" fmla="*/ 2 w 120"/>
                <a:gd name="T79" fmla="*/ 0 h 240"/>
                <a:gd name="T80" fmla="*/ 1 w 120"/>
                <a:gd name="T81" fmla="*/ 0 h 240"/>
                <a:gd name="T82" fmla="*/ 1 w 120"/>
                <a:gd name="T83" fmla="*/ 1 h 240"/>
                <a:gd name="T84" fmla="*/ 1 w 120"/>
                <a:gd name="T85" fmla="*/ 0 h 2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0"/>
                <a:gd name="T130" fmla="*/ 0 h 240"/>
                <a:gd name="T131" fmla="*/ 120 w 120"/>
                <a:gd name="T132" fmla="*/ 240 h 2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0" h="240">
                  <a:moveTo>
                    <a:pt x="54" y="150"/>
                  </a:moveTo>
                  <a:lnTo>
                    <a:pt x="36" y="144"/>
                  </a:lnTo>
                  <a:lnTo>
                    <a:pt x="30" y="131"/>
                  </a:lnTo>
                  <a:lnTo>
                    <a:pt x="24" y="107"/>
                  </a:lnTo>
                  <a:lnTo>
                    <a:pt x="24" y="90"/>
                  </a:lnTo>
                  <a:lnTo>
                    <a:pt x="24" y="71"/>
                  </a:lnTo>
                  <a:lnTo>
                    <a:pt x="30" y="47"/>
                  </a:lnTo>
                  <a:lnTo>
                    <a:pt x="36" y="30"/>
                  </a:lnTo>
                  <a:lnTo>
                    <a:pt x="54" y="17"/>
                  </a:lnTo>
                  <a:lnTo>
                    <a:pt x="77" y="24"/>
                  </a:lnTo>
                  <a:lnTo>
                    <a:pt x="90" y="41"/>
                  </a:lnTo>
                  <a:lnTo>
                    <a:pt x="90" y="60"/>
                  </a:lnTo>
                  <a:lnTo>
                    <a:pt x="90" y="84"/>
                  </a:lnTo>
                  <a:lnTo>
                    <a:pt x="90" y="114"/>
                  </a:lnTo>
                  <a:lnTo>
                    <a:pt x="84" y="131"/>
                  </a:lnTo>
                  <a:lnTo>
                    <a:pt x="71" y="150"/>
                  </a:lnTo>
                  <a:lnTo>
                    <a:pt x="54" y="150"/>
                  </a:lnTo>
                  <a:close/>
                  <a:moveTo>
                    <a:pt x="24" y="0"/>
                  </a:moveTo>
                  <a:lnTo>
                    <a:pt x="0" y="0"/>
                  </a:lnTo>
                  <a:lnTo>
                    <a:pt x="0" y="240"/>
                  </a:lnTo>
                  <a:lnTo>
                    <a:pt x="24" y="240"/>
                  </a:lnTo>
                  <a:lnTo>
                    <a:pt x="24" y="150"/>
                  </a:lnTo>
                  <a:lnTo>
                    <a:pt x="30" y="161"/>
                  </a:lnTo>
                  <a:lnTo>
                    <a:pt x="41" y="174"/>
                  </a:lnTo>
                  <a:lnTo>
                    <a:pt x="54" y="174"/>
                  </a:lnTo>
                  <a:lnTo>
                    <a:pt x="66" y="180"/>
                  </a:lnTo>
                  <a:lnTo>
                    <a:pt x="84" y="174"/>
                  </a:lnTo>
                  <a:lnTo>
                    <a:pt x="96" y="168"/>
                  </a:lnTo>
                  <a:lnTo>
                    <a:pt x="107" y="156"/>
                  </a:lnTo>
                  <a:lnTo>
                    <a:pt x="114" y="144"/>
                  </a:lnTo>
                  <a:lnTo>
                    <a:pt x="120" y="131"/>
                  </a:lnTo>
                  <a:lnTo>
                    <a:pt x="120" y="114"/>
                  </a:lnTo>
                  <a:lnTo>
                    <a:pt x="120" y="95"/>
                  </a:lnTo>
                  <a:lnTo>
                    <a:pt x="120" y="84"/>
                  </a:lnTo>
                  <a:lnTo>
                    <a:pt x="114" y="35"/>
                  </a:lnTo>
                  <a:lnTo>
                    <a:pt x="102" y="11"/>
                  </a:lnTo>
                  <a:lnTo>
                    <a:pt x="84" y="0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1" y="5"/>
                  </a:lnTo>
                  <a:lnTo>
                    <a:pt x="30" y="11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72" name="Freeform 838"/>
            <p:cNvSpPr>
              <a:spLocks noEditPoints="1"/>
            </p:cNvSpPr>
            <p:nvPr/>
          </p:nvSpPr>
          <p:spPr bwMode="auto">
            <a:xfrm>
              <a:off x="2654" y="2621"/>
              <a:ext cx="43" cy="60"/>
            </a:xfrm>
            <a:custGeom>
              <a:avLst/>
              <a:gdLst>
                <a:gd name="T0" fmla="*/ 1 w 127"/>
                <a:gd name="T1" fmla="*/ 3 h 180"/>
                <a:gd name="T2" fmla="*/ 1 w 127"/>
                <a:gd name="T3" fmla="*/ 2 h 180"/>
                <a:gd name="T4" fmla="*/ 2 w 127"/>
                <a:gd name="T5" fmla="*/ 1 h 180"/>
                <a:gd name="T6" fmla="*/ 2 w 127"/>
                <a:gd name="T7" fmla="*/ 1 h 180"/>
                <a:gd name="T8" fmla="*/ 3 w 127"/>
                <a:gd name="T9" fmla="*/ 1 h 180"/>
                <a:gd name="T10" fmla="*/ 3 w 127"/>
                <a:gd name="T11" fmla="*/ 1 h 180"/>
                <a:gd name="T12" fmla="*/ 3 w 127"/>
                <a:gd name="T13" fmla="*/ 1 h 180"/>
                <a:gd name="T14" fmla="*/ 4 w 127"/>
                <a:gd name="T15" fmla="*/ 2 h 180"/>
                <a:gd name="T16" fmla="*/ 4 w 127"/>
                <a:gd name="T17" fmla="*/ 3 h 180"/>
                <a:gd name="T18" fmla="*/ 1 w 127"/>
                <a:gd name="T19" fmla="*/ 3 h 180"/>
                <a:gd name="T20" fmla="*/ 5 w 127"/>
                <a:gd name="T21" fmla="*/ 4 h 180"/>
                <a:gd name="T22" fmla="*/ 5 w 127"/>
                <a:gd name="T23" fmla="*/ 3 h 180"/>
                <a:gd name="T24" fmla="*/ 5 w 127"/>
                <a:gd name="T25" fmla="*/ 2 h 180"/>
                <a:gd name="T26" fmla="*/ 4 w 127"/>
                <a:gd name="T27" fmla="*/ 1 h 180"/>
                <a:gd name="T28" fmla="*/ 4 w 127"/>
                <a:gd name="T29" fmla="*/ 0 h 180"/>
                <a:gd name="T30" fmla="*/ 3 w 127"/>
                <a:gd name="T31" fmla="*/ 0 h 180"/>
                <a:gd name="T32" fmla="*/ 2 w 127"/>
                <a:gd name="T33" fmla="*/ 0 h 180"/>
                <a:gd name="T34" fmla="*/ 1 w 127"/>
                <a:gd name="T35" fmla="*/ 0 h 180"/>
                <a:gd name="T36" fmla="*/ 1 w 127"/>
                <a:gd name="T37" fmla="*/ 0 h 180"/>
                <a:gd name="T38" fmla="*/ 0 w 127"/>
                <a:gd name="T39" fmla="*/ 1 h 180"/>
                <a:gd name="T40" fmla="*/ 0 w 127"/>
                <a:gd name="T41" fmla="*/ 1 h 180"/>
                <a:gd name="T42" fmla="*/ 0 w 127"/>
                <a:gd name="T43" fmla="*/ 2 h 180"/>
                <a:gd name="T44" fmla="*/ 0 w 127"/>
                <a:gd name="T45" fmla="*/ 3 h 180"/>
                <a:gd name="T46" fmla="*/ 0 w 127"/>
                <a:gd name="T47" fmla="*/ 3 h 180"/>
                <a:gd name="T48" fmla="*/ 0 w 127"/>
                <a:gd name="T49" fmla="*/ 5 h 180"/>
                <a:gd name="T50" fmla="*/ 1 w 127"/>
                <a:gd name="T51" fmla="*/ 6 h 180"/>
                <a:gd name="T52" fmla="*/ 2 w 127"/>
                <a:gd name="T53" fmla="*/ 6 h 180"/>
                <a:gd name="T54" fmla="*/ 3 w 127"/>
                <a:gd name="T55" fmla="*/ 7 h 180"/>
                <a:gd name="T56" fmla="*/ 3 w 127"/>
                <a:gd name="T57" fmla="*/ 6 h 180"/>
                <a:gd name="T58" fmla="*/ 4 w 127"/>
                <a:gd name="T59" fmla="*/ 6 h 180"/>
                <a:gd name="T60" fmla="*/ 5 w 127"/>
                <a:gd name="T61" fmla="*/ 5 h 180"/>
                <a:gd name="T62" fmla="*/ 5 w 127"/>
                <a:gd name="T63" fmla="*/ 4 h 180"/>
                <a:gd name="T64" fmla="*/ 4 w 127"/>
                <a:gd name="T65" fmla="*/ 4 h 180"/>
                <a:gd name="T66" fmla="*/ 3 w 127"/>
                <a:gd name="T67" fmla="*/ 5 h 180"/>
                <a:gd name="T68" fmla="*/ 3 w 127"/>
                <a:gd name="T69" fmla="*/ 5 h 180"/>
                <a:gd name="T70" fmla="*/ 3 w 127"/>
                <a:gd name="T71" fmla="*/ 6 h 180"/>
                <a:gd name="T72" fmla="*/ 3 w 127"/>
                <a:gd name="T73" fmla="*/ 6 h 180"/>
                <a:gd name="T74" fmla="*/ 2 w 127"/>
                <a:gd name="T75" fmla="*/ 6 h 180"/>
                <a:gd name="T76" fmla="*/ 2 w 127"/>
                <a:gd name="T77" fmla="*/ 5 h 180"/>
                <a:gd name="T78" fmla="*/ 1 w 127"/>
                <a:gd name="T79" fmla="*/ 5 h 180"/>
                <a:gd name="T80" fmla="*/ 1 w 127"/>
                <a:gd name="T81" fmla="*/ 4 h 180"/>
                <a:gd name="T82" fmla="*/ 5 w 127"/>
                <a:gd name="T83" fmla="*/ 4 h 1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7"/>
                <a:gd name="T127" fmla="*/ 0 h 180"/>
                <a:gd name="T128" fmla="*/ 127 w 127"/>
                <a:gd name="T129" fmla="*/ 180 h 1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7" h="180">
                  <a:moveTo>
                    <a:pt x="30" y="71"/>
                  </a:moveTo>
                  <a:lnTo>
                    <a:pt x="37" y="41"/>
                  </a:lnTo>
                  <a:lnTo>
                    <a:pt x="43" y="30"/>
                  </a:lnTo>
                  <a:lnTo>
                    <a:pt x="54" y="24"/>
                  </a:lnTo>
                  <a:lnTo>
                    <a:pt x="67" y="17"/>
                  </a:lnTo>
                  <a:lnTo>
                    <a:pt x="79" y="24"/>
                  </a:lnTo>
                  <a:lnTo>
                    <a:pt x="90" y="30"/>
                  </a:lnTo>
                  <a:lnTo>
                    <a:pt x="97" y="41"/>
                  </a:lnTo>
                  <a:lnTo>
                    <a:pt x="97" y="71"/>
                  </a:lnTo>
                  <a:lnTo>
                    <a:pt x="30" y="71"/>
                  </a:lnTo>
                  <a:close/>
                  <a:moveTo>
                    <a:pt x="127" y="95"/>
                  </a:moveTo>
                  <a:lnTo>
                    <a:pt x="127" y="77"/>
                  </a:lnTo>
                  <a:lnTo>
                    <a:pt x="120" y="41"/>
                  </a:lnTo>
                  <a:lnTo>
                    <a:pt x="114" y="17"/>
                  </a:lnTo>
                  <a:lnTo>
                    <a:pt x="97" y="5"/>
                  </a:lnTo>
                  <a:lnTo>
                    <a:pt x="67" y="0"/>
                  </a:lnTo>
                  <a:lnTo>
                    <a:pt x="49" y="0"/>
                  </a:lnTo>
                  <a:lnTo>
                    <a:pt x="30" y="5"/>
                  </a:lnTo>
                  <a:lnTo>
                    <a:pt x="18" y="11"/>
                  </a:lnTo>
                  <a:lnTo>
                    <a:pt x="13" y="24"/>
                  </a:lnTo>
                  <a:lnTo>
                    <a:pt x="7" y="35"/>
                  </a:lnTo>
                  <a:lnTo>
                    <a:pt x="7" y="54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7" y="131"/>
                  </a:lnTo>
                  <a:lnTo>
                    <a:pt x="18" y="161"/>
                  </a:lnTo>
                  <a:lnTo>
                    <a:pt x="43" y="174"/>
                  </a:lnTo>
                  <a:lnTo>
                    <a:pt x="67" y="180"/>
                  </a:lnTo>
                  <a:lnTo>
                    <a:pt x="90" y="174"/>
                  </a:lnTo>
                  <a:lnTo>
                    <a:pt x="109" y="161"/>
                  </a:lnTo>
                  <a:lnTo>
                    <a:pt x="120" y="144"/>
                  </a:lnTo>
                  <a:lnTo>
                    <a:pt x="127" y="120"/>
                  </a:lnTo>
                  <a:lnTo>
                    <a:pt x="97" y="120"/>
                  </a:lnTo>
                  <a:lnTo>
                    <a:pt x="90" y="131"/>
                  </a:lnTo>
                  <a:lnTo>
                    <a:pt x="84" y="144"/>
                  </a:lnTo>
                  <a:lnTo>
                    <a:pt x="79" y="150"/>
                  </a:lnTo>
                  <a:lnTo>
                    <a:pt x="67" y="150"/>
                  </a:lnTo>
                  <a:lnTo>
                    <a:pt x="49" y="150"/>
                  </a:lnTo>
                  <a:lnTo>
                    <a:pt x="43" y="138"/>
                  </a:lnTo>
                  <a:lnTo>
                    <a:pt x="37" y="126"/>
                  </a:lnTo>
                  <a:lnTo>
                    <a:pt x="30" y="95"/>
                  </a:lnTo>
                  <a:lnTo>
                    <a:pt x="127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73" name="Freeform 839"/>
            <p:cNvSpPr>
              <a:spLocks/>
            </p:cNvSpPr>
            <p:nvPr/>
          </p:nvSpPr>
          <p:spPr bwMode="auto">
            <a:xfrm>
              <a:off x="2713" y="2621"/>
              <a:ext cx="28" cy="58"/>
            </a:xfrm>
            <a:custGeom>
              <a:avLst/>
              <a:gdLst>
                <a:gd name="T0" fmla="*/ 1 w 84"/>
                <a:gd name="T1" fmla="*/ 0 h 174"/>
                <a:gd name="T2" fmla="*/ 0 w 84"/>
                <a:gd name="T3" fmla="*/ 0 h 174"/>
                <a:gd name="T4" fmla="*/ 0 w 84"/>
                <a:gd name="T5" fmla="*/ 6 h 174"/>
                <a:gd name="T6" fmla="*/ 1 w 84"/>
                <a:gd name="T7" fmla="*/ 6 h 174"/>
                <a:gd name="T8" fmla="*/ 1 w 84"/>
                <a:gd name="T9" fmla="*/ 3 h 174"/>
                <a:gd name="T10" fmla="*/ 1 w 84"/>
                <a:gd name="T11" fmla="*/ 2 h 174"/>
                <a:gd name="T12" fmla="*/ 1 w 84"/>
                <a:gd name="T13" fmla="*/ 1 h 174"/>
                <a:gd name="T14" fmla="*/ 2 w 84"/>
                <a:gd name="T15" fmla="*/ 1 h 174"/>
                <a:gd name="T16" fmla="*/ 2 w 84"/>
                <a:gd name="T17" fmla="*/ 1 h 174"/>
                <a:gd name="T18" fmla="*/ 3 w 84"/>
                <a:gd name="T19" fmla="*/ 1 h 174"/>
                <a:gd name="T20" fmla="*/ 3 w 84"/>
                <a:gd name="T21" fmla="*/ 1 h 174"/>
                <a:gd name="T22" fmla="*/ 3 w 84"/>
                <a:gd name="T23" fmla="*/ 1 h 174"/>
                <a:gd name="T24" fmla="*/ 3 w 84"/>
                <a:gd name="T25" fmla="*/ 0 h 174"/>
                <a:gd name="T26" fmla="*/ 2 w 84"/>
                <a:gd name="T27" fmla="*/ 0 h 174"/>
                <a:gd name="T28" fmla="*/ 2 w 84"/>
                <a:gd name="T29" fmla="*/ 0 h 174"/>
                <a:gd name="T30" fmla="*/ 2 w 84"/>
                <a:gd name="T31" fmla="*/ 0 h 174"/>
                <a:gd name="T32" fmla="*/ 1 w 84"/>
                <a:gd name="T33" fmla="*/ 1 h 174"/>
                <a:gd name="T34" fmla="*/ 1 w 84"/>
                <a:gd name="T35" fmla="*/ 0 h 1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4"/>
                <a:gd name="T55" fmla="*/ 0 h 174"/>
                <a:gd name="T56" fmla="*/ 84 w 84"/>
                <a:gd name="T57" fmla="*/ 174 h 1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4" h="174">
                  <a:moveTo>
                    <a:pt x="30" y="0"/>
                  </a:moveTo>
                  <a:lnTo>
                    <a:pt x="0" y="0"/>
                  </a:lnTo>
                  <a:lnTo>
                    <a:pt x="0" y="174"/>
                  </a:lnTo>
                  <a:lnTo>
                    <a:pt x="30" y="174"/>
                  </a:lnTo>
                  <a:lnTo>
                    <a:pt x="30" y="71"/>
                  </a:lnTo>
                  <a:lnTo>
                    <a:pt x="30" y="54"/>
                  </a:lnTo>
                  <a:lnTo>
                    <a:pt x="37" y="35"/>
                  </a:lnTo>
                  <a:lnTo>
                    <a:pt x="48" y="30"/>
                  </a:lnTo>
                  <a:lnTo>
                    <a:pt x="67" y="24"/>
                  </a:lnTo>
                  <a:lnTo>
                    <a:pt x="73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67" y="0"/>
                  </a:lnTo>
                  <a:lnTo>
                    <a:pt x="48" y="0"/>
                  </a:lnTo>
                  <a:lnTo>
                    <a:pt x="43" y="11"/>
                  </a:lnTo>
                  <a:lnTo>
                    <a:pt x="30" y="2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74" name="Freeform 840"/>
            <p:cNvSpPr>
              <a:spLocks/>
            </p:cNvSpPr>
            <p:nvPr/>
          </p:nvSpPr>
          <p:spPr bwMode="auto">
            <a:xfrm>
              <a:off x="1060" y="1572"/>
              <a:ext cx="76" cy="82"/>
            </a:xfrm>
            <a:custGeom>
              <a:avLst/>
              <a:gdLst>
                <a:gd name="T0" fmla="*/ 1 w 229"/>
                <a:gd name="T1" fmla="*/ 1 h 246"/>
                <a:gd name="T2" fmla="*/ 4 w 229"/>
                <a:gd name="T3" fmla="*/ 9 h 246"/>
                <a:gd name="T4" fmla="*/ 5 w 229"/>
                <a:gd name="T5" fmla="*/ 9 h 246"/>
                <a:gd name="T6" fmla="*/ 7 w 229"/>
                <a:gd name="T7" fmla="*/ 1 h 246"/>
                <a:gd name="T8" fmla="*/ 7 w 229"/>
                <a:gd name="T9" fmla="*/ 9 h 246"/>
                <a:gd name="T10" fmla="*/ 8 w 229"/>
                <a:gd name="T11" fmla="*/ 9 h 246"/>
                <a:gd name="T12" fmla="*/ 8 w 229"/>
                <a:gd name="T13" fmla="*/ 0 h 246"/>
                <a:gd name="T14" fmla="*/ 6 w 229"/>
                <a:gd name="T15" fmla="*/ 0 h 246"/>
                <a:gd name="T16" fmla="*/ 4 w 229"/>
                <a:gd name="T17" fmla="*/ 8 h 246"/>
                <a:gd name="T18" fmla="*/ 2 w 229"/>
                <a:gd name="T19" fmla="*/ 0 h 246"/>
                <a:gd name="T20" fmla="*/ 0 w 229"/>
                <a:gd name="T21" fmla="*/ 0 h 246"/>
                <a:gd name="T22" fmla="*/ 0 w 229"/>
                <a:gd name="T23" fmla="*/ 9 h 246"/>
                <a:gd name="T24" fmla="*/ 1 w 229"/>
                <a:gd name="T25" fmla="*/ 9 h 246"/>
                <a:gd name="T26" fmla="*/ 1 w 229"/>
                <a:gd name="T27" fmla="*/ 1 h 2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9"/>
                <a:gd name="T43" fmla="*/ 0 h 246"/>
                <a:gd name="T44" fmla="*/ 229 w 229"/>
                <a:gd name="T45" fmla="*/ 246 h 2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9" h="246">
                  <a:moveTo>
                    <a:pt x="30" y="30"/>
                  </a:moveTo>
                  <a:lnTo>
                    <a:pt x="96" y="246"/>
                  </a:lnTo>
                  <a:lnTo>
                    <a:pt x="126" y="246"/>
                  </a:lnTo>
                  <a:lnTo>
                    <a:pt x="199" y="30"/>
                  </a:lnTo>
                  <a:lnTo>
                    <a:pt x="199" y="246"/>
                  </a:lnTo>
                  <a:lnTo>
                    <a:pt x="229" y="246"/>
                  </a:lnTo>
                  <a:lnTo>
                    <a:pt x="229" y="0"/>
                  </a:lnTo>
                  <a:lnTo>
                    <a:pt x="175" y="0"/>
                  </a:lnTo>
                  <a:lnTo>
                    <a:pt x="115" y="204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30" y="246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75" name="Freeform 841"/>
            <p:cNvSpPr>
              <a:spLocks noEditPoints="1"/>
            </p:cNvSpPr>
            <p:nvPr/>
          </p:nvSpPr>
          <p:spPr bwMode="auto">
            <a:xfrm>
              <a:off x="1150" y="1596"/>
              <a:ext cx="45" cy="60"/>
            </a:xfrm>
            <a:custGeom>
              <a:avLst/>
              <a:gdLst>
                <a:gd name="T0" fmla="*/ 3 w 133"/>
                <a:gd name="T1" fmla="*/ 6 h 180"/>
                <a:gd name="T2" fmla="*/ 2 w 133"/>
                <a:gd name="T3" fmla="*/ 6 h 180"/>
                <a:gd name="T4" fmla="*/ 1 w 133"/>
                <a:gd name="T5" fmla="*/ 5 h 180"/>
                <a:gd name="T6" fmla="*/ 1 w 133"/>
                <a:gd name="T7" fmla="*/ 4 h 180"/>
                <a:gd name="T8" fmla="*/ 1 w 133"/>
                <a:gd name="T9" fmla="*/ 3 h 180"/>
                <a:gd name="T10" fmla="*/ 1 w 133"/>
                <a:gd name="T11" fmla="*/ 2 h 180"/>
                <a:gd name="T12" fmla="*/ 2 w 133"/>
                <a:gd name="T13" fmla="*/ 1 h 180"/>
                <a:gd name="T14" fmla="*/ 2 w 133"/>
                <a:gd name="T15" fmla="*/ 1 h 180"/>
                <a:gd name="T16" fmla="*/ 3 w 133"/>
                <a:gd name="T17" fmla="*/ 1 h 180"/>
                <a:gd name="T18" fmla="*/ 3 w 133"/>
                <a:gd name="T19" fmla="*/ 1 h 180"/>
                <a:gd name="T20" fmla="*/ 4 w 133"/>
                <a:gd name="T21" fmla="*/ 1 h 180"/>
                <a:gd name="T22" fmla="*/ 4 w 133"/>
                <a:gd name="T23" fmla="*/ 2 h 180"/>
                <a:gd name="T24" fmla="*/ 4 w 133"/>
                <a:gd name="T25" fmla="*/ 3 h 180"/>
                <a:gd name="T26" fmla="*/ 4 w 133"/>
                <a:gd name="T27" fmla="*/ 4 h 180"/>
                <a:gd name="T28" fmla="*/ 4 w 133"/>
                <a:gd name="T29" fmla="*/ 5 h 180"/>
                <a:gd name="T30" fmla="*/ 3 w 133"/>
                <a:gd name="T31" fmla="*/ 6 h 180"/>
                <a:gd name="T32" fmla="*/ 3 w 133"/>
                <a:gd name="T33" fmla="*/ 6 h 180"/>
                <a:gd name="T34" fmla="*/ 3 w 133"/>
                <a:gd name="T35" fmla="*/ 7 h 180"/>
                <a:gd name="T36" fmla="*/ 4 w 133"/>
                <a:gd name="T37" fmla="*/ 6 h 180"/>
                <a:gd name="T38" fmla="*/ 4 w 133"/>
                <a:gd name="T39" fmla="*/ 6 h 180"/>
                <a:gd name="T40" fmla="*/ 5 w 133"/>
                <a:gd name="T41" fmla="*/ 5 h 180"/>
                <a:gd name="T42" fmla="*/ 5 w 133"/>
                <a:gd name="T43" fmla="*/ 3 h 180"/>
                <a:gd name="T44" fmla="*/ 5 w 133"/>
                <a:gd name="T45" fmla="*/ 3 h 180"/>
                <a:gd name="T46" fmla="*/ 5 w 133"/>
                <a:gd name="T47" fmla="*/ 2 h 180"/>
                <a:gd name="T48" fmla="*/ 5 w 133"/>
                <a:gd name="T49" fmla="*/ 1 h 180"/>
                <a:gd name="T50" fmla="*/ 5 w 133"/>
                <a:gd name="T51" fmla="*/ 1 h 180"/>
                <a:gd name="T52" fmla="*/ 4 w 133"/>
                <a:gd name="T53" fmla="*/ 0 h 180"/>
                <a:gd name="T54" fmla="*/ 4 w 133"/>
                <a:gd name="T55" fmla="*/ 0 h 180"/>
                <a:gd name="T56" fmla="*/ 3 w 133"/>
                <a:gd name="T57" fmla="*/ 0 h 180"/>
                <a:gd name="T58" fmla="*/ 3 w 133"/>
                <a:gd name="T59" fmla="*/ 0 h 180"/>
                <a:gd name="T60" fmla="*/ 2 w 133"/>
                <a:gd name="T61" fmla="*/ 0 h 180"/>
                <a:gd name="T62" fmla="*/ 1 w 133"/>
                <a:gd name="T63" fmla="*/ 0 h 180"/>
                <a:gd name="T64" fmla="*/ 1 w 133"/>
                <a:gd name="T65" fmla="*/ 0 h 180"/>
                <a:gd name="T66" fmla="*/ 0 w 133"/>
                <a:gd name="T67" fmla="*/ 1 h 180"/>
                <a:gd name="T68" fmla="*/ 0 w 133"/>
                <a:gd name="T69" fmla="*/ 1 h 180"/>
                <a:gd name="T70" fmla="*/ 0 w 133"/>
                <a:gd name="T71" fmla="*/ 2 h 180"/>
                <a:gd name="T72" fmla="*/ 0 w 133"/>
                <a:gd name="T73" fmla="*/ 3 h 180"/>
                <a:gd name="T74" fmla="*/ 0 w 133"/>
                <a:gd name="T75" fmla="*/ 3 h 180"/>
                <a:gd name="T76" fmla="*/ 0 w 133"/>
                <a:gd name="T77" fmla="*/ 5 h 180"/>
                <a:gd name="T78" fmla="*/ 1 w 133"/>
                <a:gd name="T79" fmla="*/ 6 h 180"/>
                <a:gd name="T80" fmla="*/ 2 w 133"/>
                <a:gd name="T81" fmla="*/ 6 h 180"/>
                <a:gd name="T82" fmla="*/ 3 w 133"/>
                <a:gd name="T83" fmla="*/ 7 h 1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3"/>
                <a:gd name="T127" fmla="*/ 0 h 180"/>
                <a:gd name="T128" fmla="*/ 133 w 133"/>
                <a:gd name="T129" fmla="*/ 180 h 1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3" h="180">
                  <a:moveTo>
                    <a:pt x="67" y="157"/>
                  </a:moveTo>
                  <a:lnTo>
                    <a:pt x="49" y="150"/>
                  </a:lnTo>
                  <a:lnTo>
                    <a:pt x="36" y="139"/>
                  </a:lnTo>
                  <a:lnTo>
                    <a:pt x="30" y="109"/>
                  </a:lnTo>
                  <a:lnTo>
                    <a:pt x="30" y="79"/>
                  </a:lnTo>
                  <a:lnTo>
                    <a:pt x="36" y="49"/>
                  </a:lnTo>
                  <a:lnTo>
                    <a:pt x="43" y="30"/>
                  </a:lnTo>
                  <a:lnTo>
                    <a:pt x="54" y="24"/>
                  </a:lnTo>
                  <a:lnTo>
                    <a:pt x="67" y="19"/>
                  </a:lnTo>
                  <a:lnTo>
                    <a:pt x="84" y="24"/>
                  </a:lnTo>
                  <a:lnTo>
                    <a:pt x="97" y="30"/>
                  </a:lnTo>
                  <a:lnTo>
                    <a:pt x="103" y="49"/>
                  </a:lnTo>
                  <a:lnTo>
                    <a:pt x="109" y="79"/>
                  </a:lnTo>
                  <a:lnTo>
                    <a:pt x="103" y="109"/>
                  </a:lnTo>
                  <a:lnTo>
                    <a:pt x="97" y="139"/>
                  </a:lnTo>
                  <a:lnTo>
                    <a:pt x="90" y="150"/>
                  </a:lnTo>
                  <a:lnTo>
                    <a:pt x="67" y="157"/>
                  </a:lnTo>
                  <a:close/>
                  <a:moveTo>
                    <a:pt x="67" y="180"/>
                  </a:moveTo>
                  <a:lnTo>
                    <a:pt x="97" y="175"/>
                  </a:lnTo>
                  <a:lnTo>
                    <a:pt x="114" y="163"/>
                  </a:lnTo>
                  <a:lnTo>
                    <a:pt x="127" y="139"/>
                  </a:lnTo>
                  <a:lnTo>
                    <a:pt x="133" y="90"/>
                  </a:lnTo>
                  <a:lnTo>
                    <a:pt x="133" y="73"/>
                  </a:lnTo>
                  <a:lnTo>
                    <a:pt x="133" y="54"/>
                  </a:lnTo>
                  <a:lnTo>
                    <a:pt x="127" y="36"/>
                  </a:lnTo>
                  <a:lnTo>
                    <a:pt x="127" y="24"/>
                  </a:lnTo>
                  <a:lnTo>
                    <a:pt x="114" y="13"/>
                  </a:lnTo>
                  <a:lnTo>
                    <a:pt x="103" y="6"/>
                  </a:lnTo>
                  <a:lnTo>
                    <a:pt x="90" y="0"/>
                  </a:lnTo>
                  <a:lnTo>
                    <a:pt x="67" y="0"/>
                  </a:lnTo>
                  <a:lnTo>
                    <a:pt x="49" y="0"/>
                  </a:lnTo>
                  <a:lnTo>
                    <a:pt x="30" y="6"/>
                  </a:lnTo>
                  <a:lnTo>
                    <a:pt x="18" y="13"/>
                  </a:lnTo>
                  <a:lnTo>
                    <a:pt x="13" y="24"/>
                  </a:lnTo>
                  <a:lnTo>
                    <a:pt x="6" y="36"/>
                  </a:lnTo>
                  <a:lnTo>
                    <a:pt x="6" y="54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6" y="139"/>
                  </a:lnTo>
                  <a:lnTo>
                    <a:pt x="24" y="163"/>
                  </a:lnTo>
                  <a:lnTo>
                    <a:pt x="43" y="175"/>
                  </a:lnTo>
                  <a:lnTo>
                    <a:pt x="67" y="1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76" name="Freeform 842"/>
            <p:cNvSpPr>
              <a:spLocks/>
            </p:cNvSpPr>
            <p:nvPr/>
          </p:nvSpPr>
          <p:spPr bwMode="auto">
            <a:xfrm>
              <a:off x="1209" y="1596"/>
              <a:ext cx="42" cy="58"/>
            </a:xfrm>
            <a:custGeom>
              <a:avLst/>
              <a:gdLst>
                <a:gd name="T0" fmla="*/ 5 w 127"/>
                <a:gd name="T1" fmla="*/ 6 h 175"/>
                <a:gd name="T2" fmla="*/ 5 w 127"/>
                <a:gd name="T3" fmla="*/ 2 h 175"/>
                <a:gd name="T4" fmla="*/ 5 w 127"/>
                <a:gd name="T5" fmla="*/ 1 h 175"/>
                <a:gd name="T6" fmla="*/ 4 w 127"/>
                <a:gd name="T7" fmla="*/ 0 h 175"/>
                <a:gd name="T8" fmla="*/ 4 w 127"/>
                <a:gd name="T9" fmla="*/ 0 h 175"/>
                <a:gd name="T10" fmla="*/ 3 w 127"/>
                <a:gd name="T11" fmla="*/ 0 h 175"/>
                <a:gd name="T12" fmla="*/ 2 w 127"/>
                <a:gd name="T13" fmla="*/ 0 h 175"/>
                <a:gd name="T14" fmla="*/ 2 w 127"/>
                <a:gd name="T15" fmla="*/ 0 h 175"/>
                <a:gd name="T16" fmla="*/ 2 w 127"/>
                <a:gd name="T17" fmla="*/ 0 h 175"/>
                <a:gd name="T18" fmla="*/ 1 w 127"/>
                <a:gd name="T19" fmla="*/ 1 h 175"/>
                <a:gd name="T20" fmla="*/ 1 w 127"/>
                <a:gd name="T21" fmla="*/ 1 h 175"/>
                <a:gd name="T22" fmla="*/ 1 w 127"/>
                <a:gd name="T23" fmla="*/ 0 h 175"/>
                <a:gd name="T24" fmla="*/ 0 w 127"/>
                <a:gd name="T25" fmla="*/ 0 h 175"/>
                <a:gd name="T26" fmla="*/ 0 w 127"/>
                <a:gd name="T27" fmla="*/ 0 h 175"/>
                <a:gd name="T28" fmla="*/ 0 w 127"/>
                <a:gd name="T29" fmla="*/ 1 h 175"/>
                <a:gd name="T30" fmla="*/ 0 w 127"/>
                <a:gd name="T31" fmla="*/ 1 h 175"/>
                <a:gd name="T32" fmla="*/ 0 w 127"/>
                <a:gd name="T33" fmla="*/ 1 h 175"/>
                <a:gd name="T34" fmla="*/ 0 w 127"/>
                <a:gd name="T35" fmla="*/ 6 h 175"/>
                <a:gd name="T36" fmla="*/ 1 w 127"/>
                <a:gd name="T37" fmla="*/ 6 h 175"/>
                <a:gd name="T38" fmla="*/ 1 w 127"/>
                <a:gd name="T39" fmla="*/ 3 h 175"/>
                <a:gd name="T40" fmla="*/ 1 w 127"/>
                <a:gd name="T41" fmla="*/ 2 h 175"/>
                <a:gd name="T42" fmla="*/ 1 w 127"/>
                <a:gd name="T43" fmla="*/ 1 h 175"/>
                <a:gd name="T44" fmla="*/ 2 w 127"/>
                <a:gd name="T45" fmla="*/ 1 h 175"/>
                <a:gd name="T46" fmla="*/ 2 w 127"/>
                <a:gd name="T47" fmla="*/ 1 h 175"/>
                <a:gd name="T48" fmla="*/ 3 w 127"/>
                <a:gd name="T49" fmla="*/ 1 h 175"/>
                <a:gd name="T50" fmla="*/ 3 w 127"/>
                <a:gd name="T51" fmla="*/ 1 h 175"/>
                <a:gd name="T52" fmla="*/ 4 w 127"/>
                <a:gd name="T53" fmla="*/ 2 h 175"/>
                <a:gd name="T54" fmla="*/ 4 w 127"/>
                <a:gd name="T55" fmla="*/ 2 h 175"/>
                <a:gd name="T56" fmla="*/ 4 w 127"/>
                <a:gd name="T57" fmla="*/ 6 h 175"/>
                <a:gd name="T58" fmla="*/ 5 w 127"/>
                <a:gd name="T59" fmla="*/ 6 h 1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7"/>
                <a:gd name="T91" fmla="*/ 0 h 175"/>
                <a:gd name="T92" fmla="*/ 127 w 127"/>
                <a:gd name="T93" fmla="*/ 175 h 1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7" h="175">
                  <a:moveTo>
                    <a:pt x="127" y="175"/>
                  </a:moveTo>
                  <a:lnTo>
                    <a:pt x="127" y="54"/>
                  </a:lnTo>
                  <a:lnTo>
                    <a:pt x="127" y="30"/>
                  </a:lnTo>
                  <a:lnTo>
                    <a:pt x="120" y="13"/>
                  </a:lnTo>
                  <a:lnTo>
                    <a:pt x="103" y="0"/>
                  </a:lnTo>
                  <a:lnTo>
                    <a:pt x="78" y="0"/>
                  </a:lnTo>
                  <a:lnTo>
                    <a:pt x="67" y="0"/>
                  </a:lnTo>
                  <a:lnTo>
                    <a:pt x="54" y="6"/>
                  </a:lnTo>
                  <a:lnTo>
                    <a:pt x="43" y="13"/>
                  </a:lnTo>
                  <a:lnTo>
                    <a:pt x="37" y="24"/>
                  </a:lnTo>
                  <a:lnTo>
                    <a:pt x="30" y="24"/>
                  </a:lnTo>
                  <a:lnTo>
                    <a:pt x="30" y="0"/>
                  </a:lnTo>
                  <a:lnTo>
                    <a:pt x="0" y="0"/>
                  </a:lnTo>
                  <a:lnTo>
                    <a:pt x="7" y="13"/>
                  </a:lnTo>
                  <a:lnTo>
                    <a:pt x="7" y="19"/>
                  </a:lnTo>
                  <a:lnTo>
                    <a:pt x="7" y="30"/>
                  </a:lnTo>
                  <a:lnTo>
                    <a:pt x="7" y="36"/>
                  </a:lnTo>
                  <a:lnTo>
                    <a:pt x="7" y="175"/>
                  </a:lnTo>
                  <a:lnTo>
                    <a:pt x="30" y="175"/>
                  </a:lnTo>
                  <a:lnTo>
                    <a:pt x="30" y="73"/>
                  </a:lnTo>
                  <a:lnTo>
                    <a:pt x="30" y="54"/>
                  </a:lnTo>
                  <a:lnTo>
                    <a:pt x="37" y="36"/>
                  </a:lnTo>
                  <a:lnTo>
                    <a:pt x="48" y="24"/>
                  </a:lnTo>
                  <a:lnTo>
                    <a:pt x="67" y="19"/>
                  </a:lnTo>
                  <a:lnTo>
                    <a:pt x="78" y="24"/>
                  </a:lnTo>
                  <a:lnTo>
                    <a:pt x="90" y="30"/>
                  </a:lnTo>
                  <a:lnTo>
                    <a:pt x="97" y="43"/>
                  </a:lnTo>
                  <a:lnTo>
                    <a:pt x="97" y="54"/>
                  </a:lnTo>
                  <a:lnTo>
                    <a:pt x="97" y="175"/>
                  </a:lnTo>
                  <a:lnTo>
                    <a:pt x="127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77" name="Freeform 843"/>
            <p:cNvSpPr>
              <a:spLocks noEditPoints="1"/>
            </p:cNvSpPr>
            <p:nvPr/>
          </p:nvSpPr>
          <p:spPr bwMode="auto">
            <a:xfrm>
              <a:off x="1265" y="1596"/>
              <a:ext cx="44" cy="60"/>
            </a:xfrm>
            <a:custGeom>
              <a:avLst/>
              <a:gdLst>
                <a:gd name="T0" fmla="*/ 2 w 133"/>
                <a:gd name="T1" fmla="*/ 6 h 180"/>
                <a:gd name="T2" fmla="*/ 2 w 133"/>
                <a:gd name="T3" fmla="*/ 6 h 180"/>
                <a:gd name="T4" fmla="*/ 1 w 133"/>
                <a:gd name="T5" fmla="*/ 5 h 180"/>
                <a:gd name="T6" fmla="*/ 1 w 133"/>
                <a:gd name="T7" fmla="*/ 4 h 180"/>
                <a:gd name="T8" fmla="*/ 1 w 133"/>
                <a:gd name="T9" fmla="*/ 3 h 180"/>
                <a:gd name="T10" fmla="*/ 1 w 133"/>
                <a:gd name="T11" fmla="*/ 2 h 180"/>
                <a:gd name="T12" fmla="*/ 2 w 133"/>
                <a:gd name="T13" fmla="*/ 1 h 180"/>
                <a:gd name="T14" fmla="*/ 2 w 133"/>
                <a:gd name="T15" fmla="*/ 1 h 180"/>
                <a:gd name="T16" fmla="*/ 2 w 133"/>
                <a:gd name="T17" fmla="*/ 1 h 180"/>
                <a:gd name="T18" fmla="*/ 3 w 133"/>
                <a:gd name="T19" fmla="*/ 1 h 180"/>
                <a:gd name="T20" fmla="*/ 4 w 133"/>
                <a:gd name="T21" fmla="*/ 1 h 180"/>
                <a:gd name="T22" fmla="*/ 4 w 133"/>
                <a:gd name="T23" fmla="*/ 2 h 180"/>
                <a:gd name="T24" fmla="*/ 4 w 133"/>
                <a:gd name="T25" fmla="*/ 3 h 180"/>
                <a:gd name="T26" fmla="*/ 4 w 133"/>
                <a:gd name="T27" fmla="*/ 4 h 180"/>
                <a:gd name="T28" fmla="*/ 4 w 133"/>
                <a:gd name="T29" fmla="*/ 5 h 180"/>
                <a:gd name="T30" fmla="*/ 3 w 133"/>
                <a:gd name="T31" fmla="*/ 6 h 180"/>
                <a:gd name="T32" fmla="*/ 2 w 133"/>
                <a:gd name="T33" fmla="*/ 6 h 180"/>
                <a:gd name="T34" fmla="*/ 2 w 133"/>
                <a:gd name="T35" fmla="*/ 7 h 180"/>
                <a:gd name="T36" fmla="*/ 3 w 133"/>
                <a:gd name="T37" fmla="*/ 6 h 180"/>
                <a:gd name="T38" fmla="*/ 4 w 133"/>
                <a:gd name="T39" fmla="*/ 6 h 180"/>
                <a:gd name="T40" fmla="*/ 5 w 133"/>
                <a:gd name="T41" fmla="*/ 5 h 180"/>
                <a:gd name="T42" fmla="*/ 5 w 133"/>
                <a:gd name="T43" fmla="*/ 3 h 180"/>
                <a:gd name="T44" fmla="*/ 5 w 133"/>
                <a:gd name="T45" fmla="*/ 3 h 180"/>
                <a:gd name="T46" fmla="*/ 5 w 133"/>
                <a:gd name="T47" fmla="*/ 2 h 180"/>
                <a:gd name="T48" fmla="*/ 5 w 133"/>
                <a:gd name="T49" fmla="*/ 1 h 180"/>
                <a:gd name="T50" fmla="*/ 5 w 133"/>
                <a:gd name="T51" fmla="*/ 1 h 180"/>
                <a:gd name="T52" fmla="*/ 4 w 133"/>
                <a:gd name="T53" fmla="*/ 0 h 180"/>
                <a:gd name="T54" fmla="*/ 4 w 133"/>
                <a:gd name="T55" fmla="*/ 0 h 180"/>
                <a:gd name="T56" fmla="*/ 3 w 133"/>
                <a:gd name="T57" fmla="*/ 0 h 180"/>
                <a:gd name="T58" fmla="*/ 2 w 133"/>
                <a:gd name="T59" fmla="*/ 0 h 180"/>
                <a:gd name="T60" fmla="*/ 2 w 133"/>
                <a:gd name="T61" fmla="*/ 0 h 180"/>
                <a:gd name="T62" fmla="*/ 1 w 133"/>
                <a:gd name="T63" fmla="*/ 0 h 180"/>
                <a:gd name="T64" fmla="*/ 1 w 133"/>
                <a:gd name="T65" fmla="*/ 0 h 180"/>
                <a:gd name="T66" fmla="*/ 0 w 133"/>
                <a:gd name="T67" fmla="*/ 1 h 180"/>
                <a:gd name="T68" fmla="*/ 0 w 133"/>
                <a:gd name="T69" fmla="*/ 1 h 180"/>
                <a:gd name="T70" fmla="*/ 0 w 133"/>
                <a:gd name="T71" fmla="*/ 2 h 180"/>
                <a:gd name="T72" fmla="*/ 0 w 133"/>
                <a:gd name="T73" fmla="*/ 3 h 180"/>
                <a:gd name="T74" fmla="*/ 0 w 133"/>
                <a:gd name="T75" fmla="*/ 3 h 180"/>
                <a:gd name="T76" fmla="*/ 0 w 133"/>
                <a:gd name="T77" fmla="*/ 5 h 180"/>
                <a:gd name="T78" fmla="*/ 1 w 133"/>
                <a:gd name="T79" fmla="*/ 6 h 180"/>
                <a:gd name="T80" fmla="*/ 2 w 133"/>
                <a:gd name="T81" fmla="*/ 6 h 180"/>
                <a:gd name="T82" fmla="*/ 2 w 133"/>
                <a:gd name="T83" fmla="*/ 7 h 1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3"/>
                <a:gd name="T127" fmla="*/ 0 h 180"/>
                <a:gd name="T128" fmla="*/ 133 w 133"/>
                <a:gd name="T129" fmla="*/ 180 h 1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3" h="180">
                  <a:moveTo>
                    <a:pt x="66" y="157"/>
                  </a:moveTo>
                  <a:lnTo>
                    <a:pt x="49" y="150"/>
                  </a:lnTo>
                  <a:lnTo>
                    <a:pt x="36" y="139"/>
                  </a:lnTo>
                  <a:lnTo>
                    <a:pt x="30" y="109"/>
                  </a:lnTo>
                  <a:lnTo>
                    <a:pt x="30" y="79"/>
                  </a:lnTo>
                  <a:lnTo>
                    <a:pt x="36" y="49"/>
                  </a:lnTo>
                  <a:lnTo>
                    <a:pt x="43" y="30"/>
                  </a:lnTo>
                  <a:lnTo>
                    <a:pt x="54" y="24"/>
                  </a:lnTo>
                  <a:lnTo>
                    <a:pt x="66" y="19"/>
                  </a:lnTo>
                  <a:lnTo>
                    <a:pt x="84" y="24"/>
                  </a:lnTo>
                  <a:lnTo>
                    <a:pt x="96" y="30"/>
                  </a:lnTo>
                  <a:lnTo>
                    <a:pt x="103" y="49"/>
                  </a:lnTo>
                  <a:lnTo>
                    <a:pt x="103" y="79"/>
                  </a:lnTo>
                  <a:lnTo>
                    <a:pt x="103" y="109"/>
                  </a:lnTo>
                  <a:lnTo>
                    <a:pt x="96" y="139"/>
                  </a:lnTo>
                  <a:lnTo>
                    <a:pt x="84" y="150"/>
                  </a:lnTo>
                  <a:lnTo>
                    <a:pt x="66" y="157"/>
                  </a:lnTo>
                  <a:close/>
                  <a:moveTo>
                    <a:pt x="66" y="180"/>
                  </a:moveTo>
                  <a:lnTo>
                    <a:pt x="90" y="175"/>
                  </a:lnTo>
                  <a:lnTo>
                    <a:pt x="114" y="163"/>
                  </a:lnTo>
                  <a:lnTo>
                    <a:pt x="127" y="139"/>
                  </a:lnTo>
                  <a:lnTo>
                    <a:pt x="133" y="90"/>
                  </a:lnTo>
                  <a:lnTo>
                    <a:pt x="133" y="73"/>
                  </a:lnTo>
                  <a:lnTo>
                    <a:pt x="133" y="54"/>
                  </a:lnTo>
                  <a:lnTo>
                    <a:pt x="127" y="36"/>
                  </a:lnTo>
                  <a:lnTo>
                    <a:pt x="127" y="24"/>
                  </a:lnTo>
                  <a:lnTo>
                    <a:pt x="114" y="13"/>
                  </a:lnTo>
                  <a:lnTo>
                    <a:pt x="103" y="6"/>
                  </a:lnTo>
                  <a:lnTo>
                    <a:pt x="84" y="0"/>
                  </a:lnTo>
                  <a:lnTo>
                    <a:pt x="66" y="0"/>
                  </a:lnTo>
                  <a:lnTo>
                    <a:pt x="49" y="0"/>
                  </a:lnTo>
                  <a:lnTo>
                    <a:pt x="30" y="6"/>
                  </a:lnTo>
                  <a:lnTo>
                    <a:pt x="18" y="13"/>
                  </a:lnTo>
                  <a:lnTo>
                    <a:pt x="13" y="24"/>
                  </a:lnTo>
                  <a:lnTo>
                    <a:pt x="6" y="36"/>
                  </a:lnTo>
                  <a:lnTo>
                    <a:pt x="6" y="54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6" y="139"/>
                  </a:lnTo>
                  <a:lnTo>
                    <a:pt x="24" y="163"/>
                  </a:lnTo>
                  <a:lnTo>
                    <a:pt x="43" y="175"/>
                  </a:lnTo>
                  <a:lnTo>
                    <a:pt x="66" y="1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78" name="Freeform 844"/>
            <p:cNvSpPr>
              <a:spLocks/>
            </p:cNvSpPr>
            <p:nvPr/>
          </p:nvSpPr>
          <p:spPr bwMode="auto">
            <a:xfrm>
              <a:off x="1325" y="1596"/>
              <a:ext cx="38" cy="60"/>
            </a:xfrm>
            <a:custGeom>
              <a:avLst/>
              <a:gdLst>
                <a:gd name="T0" fmla="*/ 4 w 115"/>
                <a:gd name="T1" fmla="*/ 2 h 180"/>
                <a:gd name="T2" fmla="*/ 4 w 115"/>
                <a:gd name="T3" fmla="*/ 1 h 180"/>
                <a:gd name="T4" fmla="*/ 4 w 115"/>
                <a:gd name="T5" fmla="*/ 0 h 180"/>
                <a:gd name="T6" fmla="*/ 3 w 115"/>
                <a:gd name="T7" fmla="*/ 0 h 180"/>
                <a:gd name="T8" fmla="*/ 2 w 115"/>
                <a:gd name="T9" fmla="*/ 0 h 180"/>
                <a:gd name="T10" fmla="*/ 2 w 115"/>
                <a:gd name="T11" fmla="*/ 0 h 180"/>
                <a:gd name="T12" fmla="*/ 1 w 115"/>
                <a:gd name="T13" fmla="*/ 0 h 180"/>
                <a:gd name="T14" fmla="*/ 1 w 115"/>
                <a:gd name="T15" fmla="*/ 0 h 180"/>
                <a:gd name="T16" fmla="*/ 0 w 115"/>
                <a:gd name="T17" fmla="*/ 1 h 180"/>
                <a:gd name="T18" fmla="*/ 0 w 115"/>
                <a:gd name="T19" fmla="*/ 1 h 180"/>
                <a:gd name="T20" fmla="*/ 0 w 115"/>
                <a:gd name="T21" fmla="*/ 2 h 180"/>
                <a:gd name="T22" fmla="*/ 0 w 115"/>
                <a:gd name="T23" fmla="*/ 3 h 180"/>
                <a:gd name="T24" fmla="*/ 0 w 115"/>
                <a:gd name="T25" fmla="*/ 3 h 180"/>
                <a:gd name="T26" fmla="*/ 0 w 115"/>
                <a:gd name="T27" fmla="*/ 5 h 180"/>
                <a:gd name="T28" fmla="*/ 1 w 115"/>
                <a:gd name="T29" fmla="*/ 6 h 180"/>
                <a:gd name="T30" fmla="*/ 2 w 115"/>
                <a:gd name="T31" fmla="*/ 6 h 180"/>
                <a:gd name="T32" fmla="*/ 2 w 115"/>
                <a:gd name="T33" fmla="*/ 7 h 180"/>
                <a:gd name="T34" fmla="*/ 3 w 115"/>
                <a:gd name="T35" fmla="*/ 6 h 180"/>
                <a:gd name="T36" fmla="*/ 4 w 115"/>
                <a:gd name="T37" fmla="*/ 6 h 180"/>
                <a:gd name="T38" fmla="*/ 4 w 115"/>
                <a:gd name="T39" fmla="*/ 5 h 180"/>
                <a:gd name="T40" fmla="*/ 4 w 115"/>
                <a:gd name="T41" fmla="*/ 4 h 180"/>
                <a:gd name="T42" fmla="*/ 3 w 115"/>
                <a:gd name="T43" fmla="*/ 4 h 180"/>
                <a:gd name="T44" fmla="*/ 3 w 115"/>
                <a:gd name="T45" fmla="*/ 5 h 180"/>
                <a:gd name="T46" fmla="*/ 3 w 115"/>
                <a:gd name="T47" fmla="*/ 5 h 180"/>
                <a:gd name="T48" fmla="*/ 3 w 115"/>
                <a:gd name="T49" fmla="*/ 6 h 180"/>
                <a:gd name="T50" fmla="*/ 2 w 115"/>
                <a:gd name="T51" fmla="*/ 6 h 180"/>
                <a:gd name="T52" fmla="*/ 2 w 115"/>
                <a:gd name="T53" fmla="*/ 6 h 180"/>
                <a:gd name="T54" fmla="*/ 1 w 115"/>
                <a:gd name="T55" fmla="*/ 5 h 180"/>
                <a:gd name="T56" fmla="*/ 1 w 115"/>
                <a:gd name="T57" fmla="*/ 4 h 180"/>
                <a:gd name="T58" fmla="*/ 1 w 115"/>
                <a:gd name="T59" fmla="*/ 3 h 180"/>
                <a:gd name="T60" fmla="*/ 1 w 115"/>
                <a:gd name="T61" fmla="*/ 2 h 180"/>
                <a:gd name="T62" fmla="*/ 1 w 115"/>
                <a:gd name="T63" fmla="*/ 1 h 180"/>
                <a:gd name="T64" fmla="*/ 2 w 115"/>
                <a:gd name="T65" fmla="*/ 1 h 180"/>
                <a:gd name="T66" fmla="*/ 2 w 115"/>
                <a:gd name="T67" fmla="*/ 1 h 180"/>
                <a:gd name="T68" fmla="*/ 3 w 115"/>
                <a:gd name="T69" fmla="*/ 1 h 180"/>
                <a:gd name="T70" fmla="*/ 3 w 115"/>
                <a:gd name="T71" fmla="*/ 1 h 180"/>
                <a:gd name="T72" fmla="*/ 3 w 115"/>
                <a:gd name="T73" fmla="*/ 1 h 180"/>
                <a:gd name="T74" fmla="*/ 3 w 115"/>
                <a:gd name="T75" fmla="*/ 2 h 180"/>
                <a:gd name="T76" fmla="*/ 4 w 115"/>
                <a:gd name="T77" fmla="*/ 2 h 1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5"/>
                <a:gd name="T118" fmla="*/ 0 h 180"/>
                <a:gd name="T119" fmla="*/ 115 w 115"/>
                <a:gd name="T120" fmla="*/ 180 h 18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5" h="180">
                  <a:moveTo>
                    <a:pt x="115" y="54"/>
                  </a:moveTo>
                  <a:lnTo>
                    <a:pt x="115" y="30"/>
                  </a:lnTo>
                  <a:lnTo>
                    <a:pt x="104" y="13"/>
                  </a:lnTo>
                  <a:lnTo>
                    <a:pt x="85" y="0"/>
                  </a:lnTo>
                  <a:lnTo>
                    <a:pt x="68" y="0"/>
                  </a:lnTo>
                  <a:lnTo>
                    <a:pt x="43" y="0"/>
                  </a:lnTo>
                  <a:lnTo>
                    <a:pt x="30" y="6"/>
                  </a:lnTo>
                  <a:lnTo>
                    <a:pt x="19" y="13"/>
                  </a:lnTo>
                  <a:lnTo>
                    <a:pt x="13" y="24"/>
                  </a:lnTo>
                  <a:lnTo>
                    <a:pt x="8" y="36"/>
                  </a:lnTo>
                  <a:lnTo>
                    <a:pt x="0" y="54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8" y="139"/>
                  </a:lnTo>
                  <a:lnTo>
                    <a:pt x="19" y="163"/>
                  </a:lnTo>
                  <a:lnTo>
                    <a:pt x="43" y="175"/>
                  </a:lnTo>
                  <a:lnTo>
                    <a:pt x="68" y="180"/>
                  </a:lnTo>
                  <a:lnTo>
                    <a:pt x="79" y="175"/>
                  </a:lnTo>
                  <a:lnTo>
                    <a:pt x="98" y="163"/>
                  </a:lnTo>
                  <a:lnTo>
                    <a:pt x="115" y="144"/>
                  </a:lnTo>
                  <a:lnTo>
                    <a:pt x="115" y="114"/>
                  </a:lnTo>
                  <a:lnTo>
                    <a:pt x="92" y="114"/>
                  </a:lnTo>
                  <a:lnTo>
                    <a:pt x="85" y="133"/>
                  </a:lnTo>
                  <a:lnTo>
                    <a:pt x="79" y="144"/>
                  </a:lnTo>
                  <a:lnTo>
                    <a:pt x="73" y="150"/>
                  </a:lnTo>
                  <a:lnTo>
                    <a:pt x="68" y="157"/>
                  </a:lnTo>
                  <a:lnTo>
                    <a:pt x="49" y="150"/>
                  </a:lnTo>
                  <a:lnTo>
                    <a:pt x="38" y="139"/>
                  </a:lnTo>
                  <a:lnTo>
                    <a:pt x="30" y="109"/>
                  </a:lnTo>
                  <a:lnTo>
                    <a:pt x="30" y="79"/>
                  </a:lnTo>
                  <a:lnTo>
                    <a:pt x="30" y="49"/>
                  </a:lnTo>
                  <a:lnTo>
                    <a:pt x="38" y="30"/>
                  </a:lnTo>
                  <a:lnTo>
                    <a:pt x="49" y="24"/>
                  </a:lnTo>
                  <a:lnTo>
                    <a:pt x="68" y="19"/>
                  </a:lnTo>
                  <a:lnTo>
                    <a:pt x="73" y="24"/>
                  </a:lnTo>
                  <a:lnTo>
                    <a:pt x="79" y="30"/>
                  </a:lnTo>
                  <a:lnTo>
                    <a:pt x="85" y="36"/>
                  </a:lnTo>
                  <a:lnTo>
                    <a:pt x="85" y="54"/>
                  </a:lnTo>
                  <a:lnTo>
                    <a:pt x="115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79" name="Freeform 845"/>
            <p:cNvSpPr>
              <a:spLocks/>
            </p:cNvSpPr>
            <p:nvPr/>
          </p:nvSpPr>
          <p:spPr bwMode="auto">
            <a:xfrm>
              <a:off x="1381" y="1572"/>
              <a:ext cx="41" cy="82"/>
            </a:xfrm>
            <a:custGeom>
              <a:avLst/>
              <a:gdLst>
                <a:gd name="T0" fmla="*/ 5 w 121"/>
                <a:gd name="T1" fmla="*/ 9 h 246"/>
                <a:gd name="T2" fmla="*/ 5 w 121"/>
                <a:gd name="T3" fmla="*/ 4 h 246"/>
                <a:gd name="T4" fmla="*/ 5 w 121"/>
                <a:gd name="T5" fmla="*/ 4 h 246"/>
                <a:gd name="T6" fmla="*/ 4 w 121"/>
                <a:gd name="T7" fmla="*/ 3 h 246"/>
                <a:gd name="T8" fmla="*/ 4 w 121"/>
                <a:gd name="T9" fmla="*/ 3 h 246"/>
                <a:gd name="T10" fmla="*/ 3 w 121"/>
                <a:gd name="T11" fmla="*/ 3 h 246"/>
                <a:gd name="T12" fmla="*/ 2 w 121"/>
                <a:gd name="T13" fmla="*/ 3 h 246"/>
                <a:gd name="T14" fmla="*/ 2 w 121"/>
                <a:gd name="T15" fmla="*/ 3 h 246"/>
                <a:gd name="T16" fmla="*/ 1 w 121"/>
                <a:gd name="T17" fmla="*/ 3 h 246"/>
                <a:gd name="T18" fmla="*/ 1 w 121"/>
                <a:gd name="T19" fmla="*/ 4 h 246"/>
                <a:gd name="T20" fmla="*/ 1 w 121"/>
                <a:gd name="T21" fmla="*/ 0 h 246"/>
                <a:gd name="T22" fmla="*/ 0 w 121"/>
                <a:gd name="T23" fmla="*/ 0 h 246"/>
                <a:gd name="T24" fmla="*/ 0 w 121"/>
                <a:gd name="T25" fmla="*/ 9 h 246"/>
                <a:gd name="T26" fmla="*/ 1 w 121"/>
                <a:gd name="T27" fmla="*/ 9 h 246"/>
                <a:gd name="T28" fmla="*/ 1 w 121"/>
                <a:gd name="T29" fmla="*/ 5 h 246"/>
                <a:gd name="T30" fmla="*/ 1 w 121"/>
                <a:gd name="T31" fmla="*/ 5 h 246"/>
                <a:gd name="T32" fmla="*/ 1 w 121"/>
                <a:gd name="T33" fmla="*/ 4 h 246"/>
                <a:gd name="T34" fmla="*/ 2 w 121"/>
                <a:gd name="T35" fmla="*/ 4 h 246"/>
                <a:gd name="T36" fmla="*/ 2 w 121"/>
                <a:gd name="T37" fmla="*/ 3 h 246"/>
                <a:gd name="T38" fmla="*/ 3 w 121"/>
                <a:gd name="T39" fmla="*/ 4 h 246"/>
                <a:gd name="T40" fmla="*/ 3 w 121"/>
                <a:gd name="T41" fmla="*/ 4 h 246"/>
                <a:gd name="T42" fmla="*/ 4 w 121"/>
                <a:gd name="T43" fmla="*/ 4 h 246"/>
                <a:gd name="T44" fmla="*/ 4 w 121"/>
                <a:gd name="T45" fmla="*/ 5 h 246"/>
                <a:gd name="T46" fmla="*/ 4 w 121"/>
                <a:gd name="T47" fmla="*/ 9 h 246"/>
                <a:gd name="T48" fmla="*/ 5 w 121"/>
                <a:gd name="T49" fmla="*/ 9 h 2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1"/>
                <a:gd name="T76" fmla="*/ 0 h 246"/>
                <a:gd name="T77" fmla="*/ 121 w 121"/>
                <a:gd name="T78" fmla="*/ 246 h 2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1" h="246">
                  <a:moveTo>
                    <a:pt x="121" y="246"/>
                  </a:moveTo>
                  <a:lnTo>
                    <a:pt x="121" y="120"/>
                  </a:lnTo>
                  <a:lnTo>
                    <a:pt x="121" y="95"/>
                  </a:lnTo>
                  <a:lnTo>
                    <a:pt x="109" y="84"/>
                  </a:lnTo>
                  <a:lnTo>
                    <a:pt x="98" y="71"/>
                  </a:lnTo>
                  <a:lnTo>
                    <a:pt x="79" y="71"/>
                  </a:lnTo>
                  <a:lnTo>
                    <a:pt x="61" y="71"/>
                  </a:lnTo>
                  <a:lnTo>
                    <a:pt x="49" y="77"/>
                  </a:lnTo>
                  <a:lnTo>
                    <a:pt x="36" y="84"/>
                  </a:lnTo>
                  <a:lnTo>
                    <a:pt x="31" y="95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31" y="246"/>
                  </a:lnTo>
                  <a:lnTo>
                    <a:pt x="31" y="144"/>
                  </a:lnTo>
                  <a:lnTo>
                    <a:pt x="31" y="125"/>
                  </a:lnTo>
                  <a:lnTo>
                    <a:pt x="36" y="107"/>
                  </a:lnTo>
                  <a:lnTo>
                    <a:pt x="43" y="95"/>
                  </a:lnTo>
                  <a:lnTo>
                    <a:pt x="61" y="90"/>
                  </a:lnTo>
                  <a:lnTo>
                    <a:pt x="79" y="95"/>
                  </a:lnTo>
                  <a:lnTo>
                    <a:pt x="85" y="101"/>
                  </a:lnTo>
                  <a:lnTo>
                    <a:pt x="91" y="114"/>
                  </a:lnTo>
                  <a:lnTo>
                    <a:pt x="91" y="125"/>
                  </a:lnTo>
                  <a:lnTo>
                    <a:pt x="91" y="246"/>
                  </a:lnTo>
                  <a:lnTo>
                    <a:pt x="121" y="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80" name="Freeform 846"/>
            <p:cNvSpPr>
              <a:spLocks/>
            </p:cNvSpPr>
            <p:nvPr/>
          </p:nvSpPr>
          <p:spPr bwMode="auto">
            <a:xfrm>
              <a:off x="1440" y="1596"/>
              <a:ext cx="26" cy="58"/>
            </a:xfrm>
            <a:custGeom>
              <a:avLst/>
              <a:gdLst>
                <a:gd name="T0" fmla="*/ 1 w 79"/>
                <a:gd name="T1" fmla="*/ 0 h 175"/>
                <a:gd name="T2" fmla="*/ 0 w 79"/>
                <a:gd name="T3" fmla="*/ 0 h 175"/>
                <a:gd name="T4" fmla="*/ 0 w 79"/>
                <a:gd name="T5" fmla="*/ 6 h 175"/>
                <a:gd name="T6" fmla="*/ 1 w 79"/>
                <a:gd name="T7" fmla="*/ 6 h 175"/>
                <a:gd name="T8" fmla="*/ 1 w 79"/>
                <a:gd name="T9" fmla="*/ 3 h 175"/>
                <a:gd name="T10" fmla="*/ 1 w 79"/>
                <a:gd name="T11" fmla="*/ 2 h 175"/>
                <a:gd name="T12" fmla="*/ 1 w 79"/>
                <a:gd name="T13" fmla="*/ 1 h 175"/>
                <a:gd name="T14" fmla="*/ 2 w 79"/>
                <a:gd name="T15" fmla="*/ 1 h 175"/>
                <a:gd name="T16" fmla="*/ 2 w 79"/>
                <a:gd name="T17" fmla="*/ 1 h 175"/>
                <a:gd name="T18" fmla="*/ 3 w 79"/>
                <a:gd name="T19" fmla="*/ 1 h 175"/>
                <a:gd name="T20" fmla="*/ 3 w 79"/>
                <a:gd name="T21" fmla="*/ 1 h 175"/>
                <a:gd name="T22" fmla="*/ 3 w 79"/>
                <a:gd name="T23" fmla="*/ 0 h 175"/>
                <a:gd name="T24" fmla="*/ 2 w 79"/>
                <a:gd name="T25" fmla="*/ 0 h 175"/>
                <a:gd name="T26" fmla="*/ 2 w 79"/>
                <a:gd name="T27" fmla="*/ 0 h 175"/>
                <a:gd name="T28" fmla="*/ 1 w 79"/>
                <a:gd name="T29" fmla="*/ 0 h 175"/>
                <a:gd name="T30" fmla="*/ 1 w 79"/>
                <a:gd name="T31" fmla="*/ 1 h 175"/>
                <a:gd name="T32" fmla="*/ 1 w 79"/>
                <a:gd name="T33" fmla="*/ 1 h 175"/>
                <a:gd name="T34" fmla="*/ 1 w 79"/>
                <a:gd name="T35" fmla="*/ 0 h 1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9"/>
                <a:gd name="T55" fmla="*/ 0 h 175"/>
                <a:gd name="T56" fmla="*/ 79 w 79"/>
                <a:gd name="T57" fmla="*/ 175 h 1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9" h="175">
                  <a:moveTo>
                    <a:pt x="25" y="0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25" y="175"/>
                  </a:lnTo>
                  <a:lnTo>
                    <a:pt x="25" y="73"/>
                  </a:lnTo>
                  <a:lnTo>
                    <a:pt x="30" y="54"/>
                  </a:lnTo>
                  <a:lnTo>
                    <a:pt x="38" y="36"/>
                  </a:lnTo>
                  <a:lnTo>
                    <a:pt x="49" y="30"/>
                  </a:lnTo>
                  <a:lnTo>
                    <a:pt x="68" y="24"/>
                  </a:lnTo>
                  <a:lnTo>
                    <a:pt x="73" y="24"/>
                  </a:lnTo>
                  <a:lnTo>
                    <a:pt x="79" y="24"/>
                  </a:lnTo>
                  <a:lnTo>
                    <a:pt x="79" y="0"/>
                  </a:lnTo>
                  <a:lnTo>
                    <a:pt x="61" y="0"/>
                  </a:lnTo>
                  <a:lnTo>
                    <a:pt x="49" y="0"/>
                  </a:lnTo>
                  <a:lnTo>
                    <a:pt x="38" y="13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81" name="Freeform 847"/>
            <p:cNvSpPr>
              <a:spLocks noEditPoints="1"/>
            </p:cNvSpPr>
            <p:nvPr/>
          </p:nvSpPr>
          <p:spPr bwMode="auto">
            <a:xfrm>
              <a:off x="1474" y="1596"/>
              <a:ext cx="44" cy="60"/>
            </a:xfrm>
            <a:custGeom>
              <a:avLst/>
              <a:gdLst>
                <a:gd name="T0" fmla="*/ 3 w 131"/>
                <a:gd name="T1" fmla="*/ 6 h 180"/>
                <a:gd name="T2" fmla="*/ 2 w 131"/>
                <a:gd name="T3" fmla="*/ 6 h 180"/>
                <a:gd name="T4" fmla="*/ 1 w 131"/>
                <a:gd name="T5" fmla="*/ 5 h 180"/>
                <a:gd name="T6" fmla="*/ 1 w 131"/>
                <a:gd name="T7" fmla="*/ 4 h 180"/>
                <a:gd name="T8" fmla="*/ 1 w 131"/>
                <a:gd name="T9" fmla="*/ 3 h 180"/>
                <a:gd name="T10" fmla="*/ 1 w 131"/>
                <a:gd name="T11" fmla="*/ 2 h 180"/>
                <a:gd name="T12" fmla="*/ 2 w 131"/>
                <a:gd name="T13" fmla="*/ 1 h 180"/>
                <a:gd name="T14" fmla="*/ 2 w 131"/>
                <a:gd name="T15" fmla="*/ 1 h 180"/>
                <a:gd name="T16" fmla="*/ 3 w 131"/>
                <a:gd name="T17" fmla="*/ 1 h 180"/>
                <a:gd name="T18" fmla="*/ 3 w 131"/>
                <a:gd name="T19" fmla="*/ 1 h 180"/>
                <a:gd name="T20" fmla="*/ 4 w 131"/>
                <a:gd name="T21" fmla="*/ 1 h 180"/>
                <a:gd name="T22" fmla="*/ 4 w 131"/>
                <a:gd name="T23" fmla="*/ 2 h 180"/>
                <a:gd name="T24" fmla="*/ 4 w 131"/>
                <a:gd name="T25" fmla="*/ 3 h 180"/>
                <a:gd name="T26" fmla="*/ 4 w 131"/>
                <a:gd name="T27" fmla="*/ 4 h 180"/>
                <a:gd name="T28" fmla="*/ 4 w 131"/>
                <a:gd name="T29" fmla="*/ 5 h 180"/>
                <a:gd name="T30" fmla="*/ 3 w 131"/>
                <a:gd name="T31" fmla="*/ 6 h 180"/>
                <a:gd name="T32" fmla="*/ 3 w 131"/>
                <a:gd name="T33" fmla="*/ 6 h 180"/>
                <a:gd name="T34" fmla="*/ 3 w 131"/>
                <a:gd name="T35" fmla="*/ 7 h 180"/>
                <a:gd name="T36" fmla="*/ 4 w 131"/>
                <a:gd name="T37" fmla="*/ 6 h 180"/>
                <a:gd name="T38" fmla="*/ 4 w 131"/>
                <a:gd name="T39" fmla="*/ 6 h 180"/>
                <a:gd name="T40" fmla="*/ 5 w 131"/>
                <a:gd name="T41" fmla="*/ 5 h 180"/>
                <a:gd name="T42" fmla="*/ 5 w 131"/>
                <a:gd name="T43" fmla="*/ 3 h 180"/>
                <a:gd name="T44" fmla="*/ 5 w 131"/>
                <a:gd name="T45" fmla="*/ 3 h 180"/>
                <a:gd name="T46" fmla="*/ 5 w 131"/>
                <a:gd name="T47" fmla="*/ 2 h 180"/>
                <a:gd name="T48" fmla="*/ 5 w 131"/>
                <a:gd name="T49" fmla="*/ 1 h 180"/>
                <a:gd name="T50" fmla="*/ 5 w 131"/>
                <a:gd name="T51" fmla="*/ 1 h 180"/>
                <a:gd name="T52" fmla="*/ 4 w 131"/>
                <a:gd name="T53" fmla="*/ 0 h 180"/>
                <a:gd name="T54" fmla="*/ 4 w 131"/>
                <a:gd name="T55" fmla="*/ 0 h 180"/>
                <a:gd name="T56" fmla="*/ 3 w 131"/>
                <a:gd name="T57" fmla="*/ 0 h 180"/>
                <a:gd name="T58" fmla="*/ 3 w 131"/>
                <a:gd name="T59" fmla="*/ 0 h 180"/>
                <a:gd name="T60" fmla="*/ 2 w 131"/>
                <a:gd name="T61" fmla="*/ 0 h 180"/>
                <a:gd name="T62" fmla="*/ 1 w 131"/>
                <a:gd name="T63" fmla="*/ 0 h 180"/>
                <a:gd name="T64" fmla="*/ 1 w 131"/>
                <a:gd name="T65" fmla="*/ 0 h 180"/>
                <a:gd name="T66" fmla="*/ 0 w 131"/>
                <a:gd name="T67" fmla="*/ 1 h 180"/>
                <a:gd name="T68" fmla="*/ 0 w 131"/>
                <a:gd name="T69" fmla="*/ 1 h 180"/>
                <a:gd name="T70" fmla="*/ 0 w 131"/>
                <a:gd name="T71" fmla="*/ 2 h 180"/>
                <a:gd name="T72" fmla="*/ 0 w 131"/>
                <a:gd name="T73" fmla="*/ 3 h 180"/>
                <a:gd name="T74" fmla="*/ 0 w 131"/>
                <a:gd name="T75" fmla="*/ 3 h 180"/>
                <a:gd name="T76" fmla="*/ 0 w 131"/>
                <a:gd name="T77" fmla="*/ 5 h 180"/>
                <a:gd name="T78" fmla="*/ 1 w 131"/>
                <a:gd name="T79" fmla="*/ 6 h 180"/>
                <a:gd name="T80" fmla="*/ 2 w 131"/>
                <a:gd name="T81" fmla="*/ 6 h 180"/>
                <a:gd name="T82" fmla="*/ 3 w 131"/>
                <a:gd name="T83" fmla="*/ 7 h 1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1"/>
                <a:gd name="T127" fmla="*/ 0 h 180"/>
                <a:gd name="T128" fmla="*/ 131 w 131"/>
                <a:gd name="T129" fmla="*/ 180 h 1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1" h="180">
                  <a:moveTo>
                    <a:pt x="71" y="157"/>
                  </a:moveTo>
                  <a:lnTo>
                    <a:pt x="48" y="150"/>
                  </a:lnTo>
                  <a:lnTo>
                    <a:pt x="35" y="139"/>
                  </a:lnTo>
                  <a:lnTo>
                    <a:pt x="30" y="109"/>
                  </a:lnTo>
                  <a:lnTo>
                    <a:pt x="30" y="79"/>
                  </a:lnTo>
                  <a:lnTo>
                    <a:pt x="35" y="49"/>
                  </a:lnTo>
                  <a:lnTo>
                    <a:pt x="41" y="30"/>
                  </a:lnTo>
                  <a:lnTo>
                    <a:pt x="54" y="24"/>
                  </a:lnTo>
                  <a:lnTo>
                    <a:pt x="71" y="19"/>
                  </a:lnTo>
                  <a:lnTo>
                    <a:pt x="84" y="24"/>
                  </a:lnTo>
                  <a:lnTo>
                    <a:pt x="96" y="30"/>
                  </a:lnTo>
                  <a:lnTo>
                    <a:pt x="101" y="49"/>
                  </a:lnTo>
                  <a:lnTo>
                    <a:pt x="108" y="79"/>
                  </a:lnTo>
                  <a:lnTo>
                    <a:pt x="101" y="109"/>
                  </a:lnTo>
                  <a:lnTo>
                    <a:pt x="96" y="139"/>
                  </a:lnTo>
                  <a:lnTo>
                    <a:pt x="90" y="150"/>
                  </a:lnTo>
                  <a:lnTo>
                    <a:pt x="71" y="157"/>
                  </a:lnTo>
                  <a:close/>
                  <a:moveTo>
                    <a:pt x="71" y="180"/>
                  </a:moveTo>
                  <a:lnTo>
                    <a:pt x="96" y="175"/>
                  </a:lnTo>
                  <a:lnTo>
                    <a:pt x="114" y="163"/>
                  </a:lnTo>
                  <a:lnTo>
                    <a:pt x="126" y="139"/>
                  </a:lnTo>
                  <a:lnTo>
                    <a:pt x="131" y="90"/>
                  </a:lnTo>
                  <a:lnTo>
                    <a:pt x="131" y="73"/>
                  </a:lnTo>
                  <a:lnTo>
                    <a:pt x="131" y="54"/>
                  </a:lnTo>
                  <a:lnTo>
                    <a:pt x="126" y="36"/>
                  </a:lnTo>
                  <a:lnTo>
                    <a:pt x="126" y="24"/>
                  </a:lnTo>
                  <a:lnTo>
                    <a:pt x="114" y="13"/>
                  </a:lnTo>
                  <a:lnTo>
                    <a:pt x="101" y="6"/>
                  </a:lnTo>
                  <a:lnTo>
                    <a:pt x="90" y="0"/>
                  </a:lnTo>
                  <a:lnTo>
                    <a:pt x="71" y="0"/>
                  </a:lnTo>
                  <a:lnTo>
                    <a:pt x="48" y="0"/>
                  </a:lnTo>
                  <a:lnTo>
                    <a:pt x="30" y="6"/>
                  </a:lnTo>
                  <a:lnTo>
                    <a:pt x="17" y="13"/>
                  </a:lnTo>
                  <a:lnTo>
                    <a:pt x="11" y="24"/>
                  </a:lnTo>
                  <a:lnTo>
                    <a:pt x="5" y="36"/>
                  </a:lnTo>
                  <a:lnTo>
                    <a:pt x="5" y="54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5" y="139"/>
                  </a:lnTo>
                  <a:lnTo>
                    <a:pt x="24" y="163"/>
                  </a:lnTo>
                  <a:lnTo>
                    <a:pt x="41" y="175"/>
                  </a:lnTo>
                  <a:lnTo>
                    <a:pt x="71" y="1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82" name="Freeform 848"/>
            <p:cNvSpPr>
              <a:spLocks/>
            </p:cNvSpPr>
            <p:nvPr/>
          </p:nvSpPr>
          <p:spPr bwMode="auto">
            <a:xfrm>
              <a:off x="1532" y="1596"/>
              <a:ext cx="69" cy="58"/>
            </a:xfrm>
            <a:custGeom>
              <a:avLst/>
              <a:gdLst>
                <a:gd name="T0" fmla="*/ 5 w 205"/>
                <a:gd name="T1" fmla="*/ 6 h 175"/>
                <a:gd name="T2" fmla="*/ 5 w 205"/>
                <a:gd name="T3" fmla="*/ 1 h 175"/>
                <a:gd name="T4" fmla="*/ 5 w 205"/>
                <a:gd name="T5" fmla="*/ 1 h 175"/>
                <a:gd name="T6" fmla="*/ 5 w 205"/>
                <a:gd name="T7" fmla="*/ 1 h 175"/>
                <a:gd name="T8" fmla="*/ 6 w 205"/>
                <a:gd name="T9" fmla="*/ 1 h 175"/>
                <a:gd name="T10" fmla="*/ 7 w 205"/>
                <a:gd name="T11" fmla="*/ 2 h 175"/>
                <a:gd name="T12" fmla="*/ 7 w 205"/>
                <a:gd name="T13" fmla="*/ 6 h 175"/>
                <a:gd name="T14" fmla="*/ 8 w 205"/>
                <a:gd name="T15" fmla="*/ 6 h 175"/>
                <a:gd name="T16" fmla="*/ 8 w 205"/>
                <a:gd name="T17" fmla="*/ 2 h 175"/>
                <a:gd name="T18" fmla="*/ 8 w 205"/>
                <a:gd name="T19" fmla="*/ 1 h 175"/>
                <a:gd name="T20" fmla="*/ 7 w 205"/>
                <a:gd name="T21" fmla="*/ 0 h 175"/>
                <a:gd name="T22" fmla="*/ 6 w 205"/>
                <a:gd name="T23" fmla="*/ 0 h 175"/>
                <a:gd name="T24" fmla="*/ 5 w 205"/>
                <a:gd name="T25" fmla="*/ 0 h 175"/>
                <a:gd name="T26" fmla="*/ 4 w 205"/>
                <a:gd name="T27" fmla="*/ 1 h 175"/>
                <a:gd name="T28" fmla="*/ 3 w 205"/>
                <a:gd name="T29" fmla="*/ 0 h 175"/>
                <a:gd name="T30" fmla="*/ 2 w 205"/>
                <a:gd name="T31" fmla="*/ 0 h 175"/>
                <a:gd name="T32" fmla="*/ 1 w 205"/>
                <a:gd name="T33" fmla="*/ 0 h 175"/>
                <a:gd name="T34" fmla="*/ 1 w 205"/>
                <a:gd name="T35" fmla="*/ 1 h 175"/>
                <a:gd name="T36" fmla="*/ 1 w 205"/>
                <a:gd name="T37" fmla="*/ 0 h 175"/>
                <a:gd name="T38" fmla="*/ 0 w 205"/>
                <a:gd name="T39" fmla="*/ 0 h 175"/>
                <a:gd name="T40" fmla="*/ 0 w 205"/>
                <a:gd name="T41" fmla="*/ 0 h 175"/>
                <a:gd name="T42" fmla="*/ 0 w 205"/>
                <a:gd name="T43" fmla="*/ 1 h 175"/>
                <a:gd name="T44" fmla="*/ 0 w 205"/>
                <a:gd name="T45" fmla="*/ 6 h 175"/>
                <a:gd name="T46" fmla="*/ 1 w 205"/>
                <a:gd name="T47" fmla="*/ 6 h 175"/>
                <a:gd name="T48" fmla="*/ 1 w 205"/>
                <a:gd name="T49" fmla="*/ 2 h 175"/>
                <a:gd name="T50" fmla="*/ 1 w 205"/>
                <a:gd name="T51" fmla="*/ 1 h 175"/>
                <a:gd name="T52" fmla="*/ 2 w 205"/>
                <a:gd name="T53" fmla="*/ 1 h 175"/>
                <a:gd name="T54" fmla="*/ 2 w 205"/>
                <a:gd name="T55" fmla="*/ 1 h 175"/>
                <a:gd name="T56" fmla="*/ 3 w 205"/>
                <a:gd name="T57" fmla="*/ 1 h 175"/>
                <a:gd name="T58" fmla="*/ 3 w 205"/>
                <a:gd name="T59" fmla="*/ 2 h 175"/>
                <a:gd name="T60" fmla="*/ 3 w 205"/>
                <a:gd name="T61" fmla="*/ 6 h 175"/>
                <a:gd name="T62" fmla="*/ 5 w 205"/>
                <a:gd name="T63" fmla="*/ 6 h 17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75"/>
                <a:gd name="T98" fmla="*/ 205 w 205"/>
                <a:gd name="T99" fmla="*/ 175 h 17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75">
                  <a:moveTo>
                    <a:pt x="121" y="175"/>
                  </a:moveTo>
                  <a:lnTo>
                    <a:pt x="121" y="36"/>
                  </a:lnTo>
                  <a:lnTo>
                    <a:pt x="127" y="24"/>
                  </a:lnTo>
                  <a:lnTo>
                    <a:pt x="145" y="19"/>
                  </a:lnTo>
                  <a:lnTo>
                    <a:pt x="164" y="24"/>
                  </a:lnTo>
                  <a:lnTo>
                    <a:pt x="175" y="43"/>
                  </a:lnTo>
                  <a:lnTo>
                    <a:pt x="175" y="175"/>
                  </a:lnTo>
                  <a:lnTo>
                    <a:pt x="205" y="175"/>
                  </a:lnTo>
                  <a:lnTo>
                    <a:pt x="205" y="43"/>
                  </a:lnTo>
                  <a:lnTo>
                    <a:pt x="200" y="19"/>
                  </a:lnTo>
                  <a:lnTo>
                    <a:pt x="187" y="6"/>
                  </a:lnTo>
                  <a:lnTo>
                    <a:pt x="157" y="0"/>
                  </a:lnTo>
                  <a:lnTo>
                    <a:pt x="132" y="0"/>
                  </a:lnTo>
                  <a:lnTo>
                    <a:pt x="115" y="19"/>
                  </a:lnTo>
                  <a:lnTo>
                    <a:pt x="91" y="0"/>
                  </a:lnTo>
                  <a:lnTo>
                    <a:pt x="61" y="0"/>
                  </a:lnTo>
                  <a:lnTo>
                    <a:pt x="36" y="13"/>
                  </a:lnTo>
                  <a:lnTo>
                    <a:pt x="31" y="24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6" y="175"/>
                  </a:lnTo>
                  <a:lnTo>
                    <a:pt x="31" y="175"/>
                  </a:lnTo>
                  <a:lnTo>
                    <a:pt x="31" y="43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55" y="19"/>
                  </a:lnTo>
                  <a:lnTo>
                    <a:pt x="79" y="24"/>
                  </a:lnTo>
                  <a:lnTo>
                    <a:pt x="91" y="43"/>
                  </a:lnTo>
                  <a:lnTo>
                    <a:pt x="91" y="175"/>
                  </a:lnTo>
                  <a:lnTo>
                    <a:pt x="121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83" name="Freeform 849"/>
            <p:cNvSpPr>
              <a:spLocks noEditPoints="1"/>
            </p:cNvSpPr>
            <p:nvPr/>
          </p:nvSpPr>
          <p:spPr bwMode="auto">
            <a:xfrm>
              <a:off x="1615" y="1596"/>
              <a:ext cx="40" cy="60"/>
            </a:xfrm>
            <a:custGeom>
              <a:avLst/>
              <a:gdLst>
                <a:gd name="T0" fmla="*/ 3 w 122"/>
                <a:gd name="T1" fmla="*/ 3 h 180"/>
                <a:gd name="T2" fmla="*/ 3 w 122"/>
                <a:gd name="T3" fmla="*/ 4 h 180"/>
                <a:gd name="T4" fmla="*/ 3 w 122"/>
                <a:gd name="T5" fmla="*/ 5 h 180"/>
                <a:gd name="T6" fmla="*/ 3 w 122"/>
                <a:gd name="T7" fmla="*/ 6 h 180"/>
                <a:gd name="T8" fmla="*/ 2 w 122"/>
                <a:gd name="T9" fmla="*/ 6 h 180"/>
                <a:gd name="T10" fmla="*/ 2 w 122"/>
                <a:gd name="T11" fmla="*/ 6 h 180"/>
                <a:gd name="T12" fmla="*/ 1 w 122"/>
                <a:gd name="T13" fmla="*/ 5 h 180"/>
                <a:gd name="T14" fmla="*/ 1 w 122"/>
                <a:gd name="T15" fmla="*/ 5 h 180"/>
                <a:gd name="T16" fmla="*/ 1 w 122"/>
                <a:gd name="T17" fmla="*/ 4 h 180"/>
                <a:gd name="T18" fmla="*/ 1 w 122"/>
                <a:gd name="T19" fmla="*/ 4 h 180"/>
                <a:gd name="T20" fmla="*/ 2 w 122"/>
                <a:gd name="T21" fmla="*/ 3 h 180"/>
                <a:gd name="T22" fmla="*/ 3 w 122"/>
                <a:gd name="T23" fmla="*/ 3 h 180"/>
                <a:gd name="T24" fmla="*/ 3 w 122"/>
                <a:gd name="T25" fmla="*/ 3 h 180"/>
                <a:gd name="T26" fmla="*/ 3 w 122"/>
                <a:gd name="T27" fmla="*/ 6 h 180"/>
                <a:gd name="T28" fmla="*/ 4 w 122"/>
                <a:gd name="T29" fmla="*/ 6 h 180"/>
                <a:gd name="T30" fmla="*/ 4 w 122"/>
                <a:gd name="T31" fmla="*/ 6 h 180"/>
                <a:gd name="T32" fmla="*/ 4 w 122"/>
                <a:gd name="T33" fmla="*/ 6 h 180"/>
                <a:gd name="T34" fmla="*/ 4 w 122"/>
                <a:gd name="T35" fmla="*/ 5 h 180"/>
                <a:gd name="T36" fmla="*/ 4 w 122"/>
                <a:gd name="T37" fmla="*/ 5 h 180"/>
                <a:gd name="T38" fmla="*/ 4 w 122"/>
                <a:gd name="T39" fmla="*/ 2 h 180"/>
                <a:gd name="T40" fmla="*/ 4 w 122"/>
                <a:gd name="T41" fmla="*/ 1 h 180"/>
                <a:gd name="T42" fmla="*/ 4 w 122"/>
                <a:gd name="T43" fmla="*/ 0 h 180"/>
                <a:gd name="T44" fmla="*/ 3 w 122"/>
                <a:gd name="T45" fmla="*/ 0 h 180"/>
                <a:gd name="T46" fmla="*/ 2 w 122"/>
                <a:gd name="T47" fmla="*/ 0 h 180"/>
                <a:gd name="T48" fmla="*/ 2 w 122"/>
                <a:gd name="T49" fmla="*/ 0 h 180"/>
                <a:gd name="T50" fmla="*/ 1 w 122"/>
                <a:gd name="T51" fmla="*/ 0 h 180"/>
                <a:gd name="T52" fmla="*/ 0 w 122"/>
                <a:gd name="T53" fmla="*/ 1 h 180"/>
                <a:gd name="T54" fmla="*/ 0 w 122"/>
                <a:gd name="T55" fmla="*/ 2 h 180"/>
                <a:gd name="T56" fmla="*/ 1 w 122"/>
                <a:gd name="T57" fmla="*/ 2 h 180"/>
                <a:gd name="T58" fmla="*/ 1 w 122"/>
                <a:gd name="T59" fmla="*/ 1 h 180"/>
                <a:gd name="T60" fmla="*/ 2 w 122"/>
                <a:gd name="T61" fmla="*/ 1 h 180"/>
                <a:gd name="T62" fmla="*/ 2 w 122"/>
                <a:gd name="T63" fmla="*/ 1 h 180"/>
                <a:gd name="T64" fmla="*/ 2 w 122"/>
                <a:gd name="T65" fmla="*/ 1 h 180"/>
                <a:gd name="T66" fmla="*/ 3 w 122"/>
                <a:gd name="T67" fmla="*/ 1 h 180"/>
                <a:gd name="T68" fmla="*/ 3 w 122"/>
                <a:gd name="T69" fmla="*/ 1 h 180"/>
                <a:gd name="T70" fmla="*/ 3 w 122"/>
                <a:gd name="T71" fmla="*/ 2 h 180"/>
                <a:gd name="T72" fmla="*/ 3 w 122"/>
                <a:gd name="T73" fmla="*/ 2 h 180"/>
                <a:gd name="T74" fmla="*/ 3 w 122"/>
                <a:gd name="T75" fmla="*/ 2 h 180"/>
                <a:gd name="T76" fmla="*/ 2 w 122"/>
                <a:gd name="T77" fmla="*/ 2 h 180"/>
                <a:gd name="T78" fmla="*/ 2 w 122"/>
                <a:gd name="T79" fmla="*/ 2 h 180"/>
                <a:gd name="T80" fmla="*/ 1 w 122"/>
                <a:gd name="T81" fmla="*/ 3 h 180"/>
                <a:gd name="T82" fmla="*/ 1 w 122"/>
                <a:gd name="T83" fmla="*/ 3 h 180"/>
                <a:gd name="T84" fmla="*/ 0 w 122"/>
                <a:gd name="T85" fmla="*/ 3 h 180"/>
                <a:gd name="T86" fmla="*/ 0 w 122"/>
                <a:gd name="T87" fmla="*/ 4 h 180"/>
                <a:gd name="T88" fmla="*/ 0 w 122"/>
                <a:gd name="T89" fmla="*/ 4 h 180"/>
                <a:gd name="T90" fmla="*/ 0 w 122"/>
                <a:gd name="T91" fmla="*/ 5 h 180"/>
                <a:gd name="T92" fmla="*/ 0 w 122"/>
                <a:gd name="T93" fmla="*/ 6 h 180"/>
                <a:gd name="T94" fmla="*/ 1 w 122"/>
                <a:gd name="T95" fmla="*/ 6 h 180"/>
                <a:gd name="T96" fmla="*/ 2 w 122"/>
                <a:gd name="T97" fmla="*/ 7 h 180"/>
                <a:gd name="T98" fmla="*/ 2 w 122"/>
                <a:gd name="T99" fmla="*/ 6 h 180"/>
                <a:gd name="T100" fmla="*/ 3 w 122"/>
                <a:gd name="T101" fmla="*/ 6 h 180"/>
                <a:gd name="T102" fmla="*/ 3 w 122"/>
                <a:gd name="T103" fmla="*/ 6 h 180"/>
                <a:gd name="T104" fmla="*/ 3 w 122"/>
                <a:gd name="T105" fmla="*/ 6 h 180"/>
                <a:gd name="T106" fmla="*/ 3 w 122"/>
                <a:gd name="T107" fmla="*/ 6 h 18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2"/>
                <a:gd name="T163" fmla="*/ 0 h 180"/>
                <a:gd name="T164" fmla="*/ 122 w 122"/>
                <a:gd name="T165" fmla="*/ 180 h 18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2" h="180">
                  <a:moveTo>
                    <a:pt x="92" y="84"/>
                  </a:moveTo>
                  <a:lnTo>
                    <a:pt x="92" y="120"/>
                  </a:lnTo>
                  <a:lnTo>
                    <a:pt x="85" y="144"/>
                  </a:lnTo>
                  <a:lnTo>
                    <a:pt x="73" y="150"/>
                  </a:lnTo>
                  <a:lnTo>
                    <a:pt x="54" y="157"/>
                  </a:lnTo>
                  <a:lnTo>
                    <a:pt x="43" y="150"/>
                  </a:lnTo>
                  <a:lnTo>
                    <a:pt x="37" y="144"/>
                  </a:lnTo>
                  <a:lnTo>
                    <a:pt x="30" y="133"/>
                  </a:lnTo>
                  <a:lnTo>
                    <a:pt x="30" y="120"/>
                  </a:lnTo>
                  <a:lnTo>
                    <a:pt x="37" y="96"/>
                  </a:lnTo>
                  <a:lnTo>
                    <a:pt x="49" y="90"/>
                  </a:lnTo>
                  <a:lnTo>
                    <a:pt x="73" y="84"/>
                  </a:lnTo>
                  <a:lnTo>
                    <a:pt x="92" y="84"/>
                  </a:lnTo>
                  <a:close/>
                  <a:moveTo>
                    <a:pt x="92" y="175"/>
                  </a:moveTo>
                  <a:lnTo>
                    <a:pt x="122" y="175"/>
                  </a:lnTo>
                  <a:lnTo>
                    <a:pt x="122" y="163"/>
                  </a:lnTo>
                  <a:lnTo>
                    <a:pt x="122" y="150"/>
                  </a:lnTo>
                  <a:lnTo>
                    <a:pt x="122" y="144"/>
                  </a:lnTo>
                  <a:lnTo>
                    <a:pt x="122" y="133"/>
                  </a:lnTo>
                  <a:lnTo>
                    <a:pt x="122" y="49"/>
                  </a:lnTo>
                  <a:lnTo>
                    <a:pt x="115" y="30"/>
                  </a:lnTo>
                  <a:lnTo>
                    <a:pt x="109" y="13"/>
                  </a:lnTo>
                  <a:lnTo>
                    <a:pt x="92" y="0"/>
                  </a:lnTo>
                  <a:lnTo>
                    <a:pt x="67" y="0"/>
                  </a:lnTo>
                  <a:lnTo>
                    <a:pt x="43" y="0"/>
                  </a:lnTo>
                  <a:lnTo>
                    <a:pt x="24" y="13"/>
                  </a:lnTo>
                  <a:lnTo>
                    <a:pt x="7" y="24"/>
                  </a:lnTo>
                  <a:lnTo>
                    <a:pt x="7" y="49"/>
                  </a:lnTo>
                  <a:lnTo>
                    <a:pt x="37" y="49"/>
                  </a:lnTo>
                  <a:lnTo>
                    <a:pt x="37" y="36"/>
                  </a:lnTo>
                  <a:lnTo>
                    <a:pt x="43" y="30"/>
                  </a:lnTo>
                  <a:lnTo>
                    <a:pt x="49" y="24"/>
                  </a:lnTo>
                  <a:lnTo>
                    <a:pt x="62" y="19"/>
                  </a:lnTo>
                  <a:lnTo>
                    <a:pt x="79" y="24"/>
                  </a:lnTo>
                  <a:lnTo>
                    <a:pt x="92" y="36"/>
                  </a:lnTo>
                  <a:lnTo>
                    <a:pt x="92" y="49"/>
                  </a:lnTo>
                  <a:lnTo>
                    <a:pt x="92" y="66"/>
                  </a:lnTo>
                  <a:lnTo>
                    <a:pt x="79" y="66"/>
                  </a:lnTo>
                  <a:lnTo>
                    <a:pt x="62" y="66"/>
                  </a:lnTo>
                  <a:lnTo>
                    <a:pt x="49" y="66"/>
                  </a:lnTo>
                  <a:lnTo>
                    <a:pt x="30" y="73"/>
                  </a:lnTo>
                  <a:lnTo>
                    <a:pt x="19" y="79"/>
                  </a:lnTo>
                  <a:lnTo>
                    <a:pt x="7" y="90"/>
                  </a:lnTo>
                  <a:lnTo>
                    <a:pt x="0" y="103"/>
                  </a:lnTo>
                  <a:lnTo>
                    <a:pt x="0" y="120"/>
                  </a:lnTo>
                  <a:lnTo>
                    <a:pt x="0" y="144"/>
                  </a:lnTo>
                  <a:lnTo>
                    <a:pt x="13" y="163"/>
                  </a:lnTo>
                  <a:lnTo>
                    <a:pt x="24" y="175"/>
                  </a:lnTo>
                  <a:lnTo>
                    <a:pt x="49" y="180"/>
                  </a:lnTo>
                  <a:lnTo>
                    <a:pt x="67" y="175"/>
                  </a:lnTo>
                  <a:lnTo>
                    <a:pt x="79" y="169"/>
                  </a:lnTo>
                  <a:lnTo>
                    <a:pt x="85" y="163"/>
                  </a:lnTo>
                  <a:lnTo>
                    <a:pt x="92" y="150"/>
                  </a:lnTo>
                  <a:lnTo>
                    <a:pt x="92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84" name="Freeform 850"/>
            <p:cNvSpPr>
              <a:spLocks/>
            </p:cNvSpPr>
            <p:nvPr/>
          </p:nvSpPr>
          <p:spPr bwMode="auto">
            <a:xfrm>
              <a:off x="1663" y="1582"/>
              <a:ext cx="34" cy="74"/>
            </a:xfrm>
            <a:custGeom>
              <a:avLst/>
              <a:gdLst>
                <a:gd name="T0" fmla="*/ 0 w 103"/>
                <a:gd name="T1" fmla="*/ 2 h 221"/>
                <a:gd name="T2" fmla="*/ 0 w 103"/>
                <a:gd name="T3" fmla="*/ 2 h 221"/>
                <a:gd name="T4" fmla="*/ 1 w 103"/>
                <a:gd name="T5" fmla="*/ 2 h 221"/>
                <a:gd name="T6" fmla="*/ 1 w 103"/>
                <a:gd name="T7" fmla="*/ 7 h 221"/>
                <a:gd name="T8" fmla="*/ 1 w 103"/>
                <a:gd name="T9" fmla="*/ 7 h 221"/>
                <a:gd name="T10" fmla="*/ 2 w 103"/>
                <a:gd name="T11" fmla="*/ 8 h 221"/>
                <a:gd name="T12" fmla="*/ 2 w 103"/>
                <a:gd name="T13" fmla="*/ 8 h 221"/>
                <a:gd name="T14" fmla="*/ 3 w 103"/>
                <a:gd name="T15" fmla="*/ 8 h 221"/>
                <a:gd name="T16" fmla="*/ 3 w 103"/>
                <a:gd name="T17" fmla="*/ 8 h 221"/>
                <a:gd name="T18" fmla="*/ 3 w 103"/>
                <a:gd name="T19" fmla="*/ 8 h 221"/>
                <a:gd name="T20" fmla="*/ 4 w 103"/>
                <a:gd name="T21" fmla="*/ 8 h 221"/>
                <a:gd name="T22" fmla="*/ 4 w 103"/>
                <a:gd name="T23" fmla="*/ 8 h 221"/>
                <a:gd name="T24" fmla="*/ 4 w 103"/>
                <a:gd name="T25" fmla="*/ 7 h 221"/>
                <a:gd name="T26" fmla="*/ 4 w 103"/>
                <a:gd name="T27" fmla="*/ 7 h 221"/>
                <a:gd name="T28" fmla="*/ 3 w 103"/>
                <a:gd name="T29" fmla="*/ 7 h 221"/>
                <a:gd name="T30" fmla="*/ 3 w 103"/>
                <a:gd name="T31" fmla="*/ 7 h 221"/>
                <a:gd name="T32" fmla="*/ 3 w 103"/>
                <a:gd name="T33" fmla="*/ 7 h 221"/>
                <a:gd name="T34" fmla="*/ 2 w 103"/>
                <a:gd name="T35" fmla="*/ 7 h 221"/>
                <a:gd name="T36" fmla="*/ 2 w 103"/>
                <a:gd name="T37" fmla="*/ 7 h 221"/>
                <a:gd name="T38" fmla="*/ 2 w 103"/>
                <a:gd name="T39" fmla="*/ 6 h 221"/>
                <a:gd name="T40" fmla="*/ 2 w 103"/>
                <a:gd name="T41" fmla="*/ 2 h 221"/>
                <a:gd name="T42" fmla="*/ 4 w 103"/>
                <a:gd name="T43" fmla="*/ 2 h 221"/>
                <a:gd name="T44" fmla="*/ 4 w 103"/>
                <a:gd name="T45" fmla="*/ 2 h 221"/>
                <a:gd name="T46" fmla="*/ 2 w 103"/>
                <a:gd name="T47" fmla="*/ 2 h 221"/>
                <a:gd name="T48" fmla="*/ 2 w 103"/>
                <a:gd name="T49" fmla="*/ 0 h 221"/>
                <a:gd name="T50" fmla="*/ 1 w 103"/>
                <a:gd name="T51" fmla="*/ 0 h 221"/>
                <a:gd name="T52" fmla="*/ 1 w 103"/>
                <a:gd name="T53" fmla="*/ 2 h 221"/>
                <a:gd name="T54" fmla="*/ 0 w 103"/>
                <a:gd name="T55" fmla="*/ 2 h 22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3"/>
                <a:gd name="T85" fmla="*/ 0 h 221"/>
                <a:gd name="T86" fmla="*/ 103 w 103"/>
                <a:gd name="T87" fmla="*/ 221 h 22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3" h="221">
                  <a:moveTo>
                    <a:pt x="0" y="41"/>
                  </a:moveTo>
                  <a:lnTo>
                    <a:pt x="0" y="65"/>
                  </a:lnTo>
                  <a:lnTo>
                    <a:pt x="30" y="65"/>
                  </a:lnTo>
                  <a:lnTo>
                    <a:pt x="30" y="185"/>
                  </a:lnTo>
                  <a:lnTo>
                    <a:pt x="37" y="198"/>
                  </a:lnTo>
                  <a:lnTo>
                    <a:pt x="43" y="210"/>
                  </a:lnTo>
                  <a:lnTo>
                    <a:pt x="54" y="216"/>
                  </a:lnTo>
                  <a:lnTo>
                    <a:pt x="73" y="221"/>
                  </a:lnTo>
                  <a:lnTo>
                    <a:pt x="79" y="221"/>
                  </a:lnTo>
                  <a:lnTo>
                    <a:pt x="91" y="216"/>
                  </a:lnTo>
                  <a:lnTo>
                    <a:pt x="97" y="216"/>
                  </a:lnTo>
                  <a:lnTo>
                    <a:pt x="103" y="216"/>
                  </a:lnTo>
                  <a:lnTo>
                    <a:pt x="103" y="191"/>
                  </a:lnTo>
                  <a:lnTo>
                    <a:pt x="97" y="191"/>
                  </a:lnTo>
                  <a:lnTo>
                    <a:pt x="91" y="191"/>
                  </a:lnTo>
                  <a:lnTo>
                    <a:pt x="84" y="191"/>
                  </a:lnTo>
                  <a:lnTo>
                    <a:pt x="73" y="191"/>
                  </a:lnTo>
                  <a:lnTo>
                    <a:pt x="67" y="185"/>
                  </a:lnTo>
                  <a:lnTo>
                    <a:pt x="61" y="180"/>
                  </a:lnTo>
                  <a:lnTo>
                    <a:pt x="61" y="167"/>
                  </a:lnTo>
                  <a:lnTo>
                    <a:pt x="61" y="65"/>
                  </a:lnTo>
                  <a:lnTo>
                    <a:pt x="97" y="65"/>
                  </a:lnTo>
                  <a:lnTo>
                    <a:pt x="97" y="41"/>
                  </a:lnTo>
                  <a:lnTo>
                    <a:pt x="61" y="41"/>
                  </a:lnTo>
                  <a:lnTo>
                    <a:pt x="61" y="0"/>
                  </a:lnTo>
                  <a:lnTo>
                    <a:pt x="30" y="11"/>
                  </a:lnTo>
                  <a:lnTo>
                    <a:pt x="3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85" name="Freeform 851"/>
            <p:cNvSpPr>
              <a:spLocks noEditPoints="1"/>
            </p:cNvSpPr>
            <p:nvPr/>
          </p:nvSpPr>
          <p:spPr bwMode="auto">
            <a:xfrm>
              <a:off x="1704" y="1596"/>
              <a:ext cx="42" cy="60"/>
            </a:xfrm>
            <a:custGeom>
              <a:avLst/>
              <a:gdLst>
                <a:gd name="T0" fmla="*/ 2 w 126"/>
                <a:gd name="T1" fmla="*/ 6 h 180"/>
                <a:gd name="T2" fmla="*/ 2 w 126"/>
                <a:gd name="T3" fmla="*/ 6 h 180"/>
                <a:gd name="T4" fmla="*/ 1 w 126"/>
                <a:gd name="T5" fmla="*/ 5 h 180"/>
                <a:gd name="T6" fmla="*/ 1 w 126"/>
                <a:gd name="T7" fmla="*/ 4 h 180"/>
                <a:gd name="T8" fmla="*/ 1 w 126"/>
                <a:gd name="T9" fmla="*/ 3 h 180"/>
                <a:gd name="T10" fmla="*/ 1 w 126"/>
                <a:gd name="T11" fmla="*/ 2 h 180"/>
                <a:gd name="T12" fmla="*/ 1 w 126"/>
                <a:gd name="T13" fmla="*/ 1 h 180"/>
                <a:gd name="T14" fmla="*/ 2 w 126"/>
                <a:gd name="T15" fmla="*/ 1 h 180"/>
                <a:gd name="T16" fmla="*/ 2 w 126"/>
                <a:gd name="T17" fmla="*/ 1 h 180"/>
                <a:gd name="T18" fmla="*/ 3 w 126"/>
                <a:gd name="T19" fmla="*/ 1 h 180"/>
                <a:gd name="T20" fmla="*/ 3 w 126"/>
                <a:gd name="T21" fmla="*/ 1 h 180"/>
                <a:gd name="T22" fmla="*/ 4 w 126"/>
                <a:gd name="T23" fmla="*/ 2 h 180"/>
                <a:gd name="T24" fmla="*/ 4 w 126"/>
                <a:gd name="T25" fmla="*/ 3 h 180"/>
                <a:gd name="T26" fmla="*/ 4 w 126"/>
                <a:gd name="T27" fmla="*/ 4 h 180"/>
                <a:gd name="T28" fmla="*/ 3 w 126"/>
                <a:gd name="T29" fmla="*/ 5 h 180"/>
                <a:gd name="T30" fmla="*/ 3 w 126"/>
                <a:gd name="T31" fmla="*/ 6 h 180"/>
                <a:gd name="T32" fmla="*/ 2 w 126"/>
                <a:gd name="T33" fmla="*/ 6 h 180"/>
                <a:gd name="T34" fmla="*/ 2 w 126"/>
                <a:gd name="T35" fmla="*/ 7 h 180"/>
                <a:gd name="T36" fmla="*/ 3 w 126"/>
                <a:gd name="T37" fmla="*/ 6 h 180"/>
                <a:gd name="T38" fmla="*/ 4 w 126"/>
                <a:gd name="T39" fmla="*/ 6 h 180"/>
                <a:gd name="T40" fmla="*/ 4 w 126"/>
                <a:gd name="T41" fmla="*/ 5 h 180"/>
                <a:gd name="T42" fmla="*/ 5 w 126"/>
                <a:gd name="T43" fmla="*/ 3 h 180"/>
                <a:gd name="T44" fmla="*/ 5 w 126"/>
                <a:gd name="T45" fmla="*/ 3 h 180"/>
                <a:gd name="T46" fmla="*/ 5 w 126"/>
                <a:gd name="T47" fmla="*/ 2 h 180"/>
                <a:gd name="T48" fmla="*/ 4 w 126"/>
                <a:gd name="T49" fmla="*/ 1 h 180"/>
                <a:gd name="T50" fmla="*/ 4 w 126"/>
                <a:gd name="T51" fmla="*/ 1 h 180"/>
                <a:gd name="T52" fmla="*/ 4 w 126"/>
                <a:gd name="T53" fmla="*/ 0 h 180"/>
                <a:gd name="T54" fmla="*/ 4 w 126"/>
                <a:gd name="T55" fmla="*/ 0 h 180"/>
                <a:gd name="T56" fmla="*/ 3 w 126"/>
                <a:gd name="T57" fmla="*/ 0 h 180"/>
                <a:gd name="T58" fmla="*/ 2 w 126"/>
                <a:gd name="T59" fmla="*/ 0 h 180"/>
                <a:gd name="T60" fmla="*/ 2 w 126"/>
                <a:gd name="T61" fmla="*/ 0 h 180"/>
                <a:gd name="T62" fmla="*/ 1 w 126"/>
                <a:gd name="T63" fmla="*/ 0 h 180"/>
                <a:gd name="T64" fmla="*/ 1 w 126"/>
                <a:gd name="T65" fmla="*/ 0 h 180"/>
                <a:gd name="T66" fmla="*/ 0 w 126"/>
                <a:gd name="T67" fmla="*/ 1 h 180"/>
                <a:gd name="T68" fmla="*/ 0 w 126"/>
                <a:gd name="T69" fmla="*/ 1 h 180"/>
                <a:gd name="T70" fmla="*/ 0 w 126"/>
                <a:gd name="T71" fmla="*/ 2 h 180"/>
                <a:gd name="T72" fmla="*/ 0 w 126"/>
                <a:gd name="T73" fmla="*/ 3 h 180"/>
                <a:gd name="T74" fmla="*/ 0 w 126"/>
                <a:gd name="T75" fmla="*/ 3 h 180"/>
                <a:gd name="T76" fmla="*/ 0 w 126"/>
                <a:gd name="T77" fmla="*/ 5 h 180"/>
                <a:gd name="T78" fmla="*/ 1 w 126"/>
                <a:gd name="T79" fmla="*/ 6 h 180"/>
                <a:gd name="T80" fmla="*/ 2 w 126"/>
                <a:gd name="T81" fmla="*/ 6 h 180"/>
                <a:gd name="T82" fmla="*/ 2 w 126"/>
                <a:gd name="T83" fmla="*/ 7 h 1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6"/>
                <a:gd name="T127" fmla="*/ 0 h 180"/>
                <a:gd name="T128" fmla="*/ 126 w 126"/>
                <a:gd name="T129" fmla="*/ 180 h 1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6" h="180">
                  <a:moveTo>
                    <a:pt x="65" y="157"/>
                  </a:moveTo>
                  <a:lnTo>
                    <a:pt x="47" y="150"/>
                  </a:lnTo>
                  <a:lnTo>
                    <a:pt x="35" y="139"/>
                  </a:lnTo>
                  <a:lnTo>
                    <a:pt x="30" y="109"/>
                  </a:lnTo>
                  <a:lnTo>
                    <a:pt x="30" y="79"/>
                  </a:lnTo>
                  <a:lnTo>
                    <a:pt x="30" y="49"/>
                  </a:lnTo>
                  <a:lnTo>
                    <a:pt x="35" y="30"/>
                  </a:lnTo>
                  <a:lnTo>
                    <a:pt x="47" y="24"/>
                  </a:lnTo>
                  <a:lnTo>
                    <a:pt x="65" y="19"/>
                  </a:lnTo>
                  <a:lnTo>
                    <a:pt x="77" y="24"/>
                  </a:lnTo>
                  <a:lnTo>
                    <a:pt x="90" y="30"/>
                  </a:lnTo>
                  <a:lnTo>
                    <a:pt x="96" y="49"/>
                  </a:lnTo>
                  <a:lnTo>
                    <a:pt x="101" y="79"/>
                  </a:lnTo>
                  <a:lnTo>
                    <a:pt x="96" y="109"/>
                  </a:lnTo>
                  <a:lnTo>
                    <a:pt x="90" y="139"/>
                  </a:lnTo>
                  <a:lnTo>
                    <a:pt x="84" y="150"/>
                  </a:lnTo>
                  <a:lnTo>
                    <a:pt x="65" y="157"/>
                  </a:lnTo>
                  <a:close/>
                  <a:moveTo>
                    <a:pt x="65" y="180"/>
                  </a:moveTo>
                  <a:lnTo>
                    <a:pt x="90" y="175"/>
                  </a:lnTo>
                  <a:lnTo>
                    <a:pt x="107" y="163"/>
                  </a:lnTo>
                  <a:lnTo>
                    <a:pt x="120" y="139"/>
                  </a:lnTo>
                  <a:lnTo>
                    <a:pt x="126" y="90"/>
                  </a:lnTo>
                  <a:lnTo>
                    <a:pt x="126" y="73"/>
                  </a:lnTo>
                  <a:lnTo>
                    <a:pt x="126" y="54"/>
                  </a:lnTo>
                  <a:lnTo>
                    <a:pt x="120" y="36"/>
                  </a:lnTo>
                  <a:lnTo>
                    <a:pt x="120" y="24"/>
                  </a:lnTo>
                  <a:lnTo>
                    <a:pt x="107" y="13"/>
                  </a:lnTo>
                  <a:lnTo>
                    <a:pt x="96" y="6"/>
                  </a:lnTo>
                  <a:lnTo>
                    <a:pt x="84" y="0"/>
                  </a:lnTo>
                  <a:lnTo>
                    <a:pt x="65" y="0"/>
                  </a:lnTo>
                  <a:lnTo>
                    <a:pt x="41" y="0"/>
                  </a:lnTo>
                  <a:lnTo>
                    <a:pt x="30" y="6"/>
                  </a:lnTo>
                  <a:lnTo>
                    <a:pt x="17" y="13"/>
                  </a:lnTo>
                  <a:lnTo>
                    <a:pt x="11" y="24"/>
                  </a:lnTo>
                  <a:lnTo>
                    <a:pt x="5" y="36"/>
                  </a:lnTo>
                  <a:lnTo>
                    <a:pt x="0" y="54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5" y="139"/>
                  </a:lnTo>
                  <a:lnTo>
                    <a:pt x="17" y="163"/>
                  </a:lnTo>
                  <a:lnTo>
                    <a:pt x="41" y="175"/>
                  </a:lnTo>
                  <a:lnTo>
                    <a:pt x="65" y="1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86" name="Freeform 852"/>
            <p:cNvSpPr>
              <a:spLocks/>
            </p:cNvSpPr>
            <p:nvPr/>
          </p:nvSpPr>
          <p:spPr bwMode="auto">
            <a:xfrm>
              <a:off x="1762" y="1596"/>
              <a:ext cx="28" cy="58"/>
            </a:xfrm>
            <a:custGeom>
              <a:avLst/>
              <a:gdLst>
                <a:gd name="T0" fmla="*/ 1 w 85"/>
                <a:gd name="T1" fmla="*/ 0 h 175"/>
                <a:gd name="T2" fmla="*/ 0 w 85"/>
                <a:gd name="T3" fmla="*/ 0 h 175"/>
                <a:gd name="T4" fmla="*/ 0 w 85"/>
                <a:gd name="T5" fmla="*/ 6 h 175"/>
                <a:gd name="T6" fmla="*/ 1 w 85"/>
                <a:gd name="T7" fmla="*/ 6 h 175"/>
                <a:gd name="T8" fmla="*/ 1 w 85"/>
                <a:gd name="T9" fmla="*/ 3 h 175"/>
                <a:gd name="T10" fmla="*/ 1 w 85"/>
                <a:gd name="T11" fmla="*/ 2 h 175"/>
                <a:gd name="T12" fmla="*/ 1 w 85"/>
                <a:gd name="T13" fmla="*/ 1 h 175"/>
                <a:gd name="T14" fmla="*/ 2 w 85"/>
                <a:gd name="T15" fmla="*/ 1 h 175"/>
                <a:gd name="T16" fmla="*/ 2 w 85"/>
                <a:gd name="T17" fmla="*/ 1 h 175"/>
                <a:gd name="T18" fmla="*/ 3 w 85"/>
                <a:gd name="T19" fmla="*/ 1 h 175"/>
                <a:gd name="T20" fmla="*/ 3 w 85"/>
                <a:gd name="T21" fmla="*/ 1 h 175"/>
                <a:gd name="T22" fmla="*/ 3 w 85"/>
                <a:gd name="T23" fmla="*/ 1 h 175"/>
                <a:gd name="T24" fmla="*/ 3 w 85"/>
                <a:gd name="T25" fmla="*/ 0 h 175"/>
                <a:gd name="T26" fmla="*/ 2 w 85"/>
                <a:gd name="T27" fmla="*/ 0 h 175"/>
                <a:gd name="T28" fmla="*/ 2 w 85"/>
                <a:gd name="T29" fmla="*/ 0 h 175"/>
                <a:gd name="T30" fmla="*/ 2 w 85"/>
                <a:gd name="T31" fmla="*/ 0 h 175"/>
                <a:gd name="T32" fmla="*/ 1 w 85"/>
                <a:gd name="T33" fmla="*/ 1 h 175"/>
                <a:gd name="T34" fmla="*/ 1 w 85"/>
                <a:gd name="T35" fmla="*/ 0 h 1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5"/>
                <a:gd name="T55" fmla="*/ 0 h 175"/>
                <a:gd name="T56" fmla="*/ 85 w 85"/>
                <a:gd name="T57" fmla="*/ 175 h 1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5" h="175">
                  <a:moveTo>
                    <a:pt x="30" y="0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30" y="175"/>
                  </a:lnTo>
                  <a:lnTo>
                    <a:pt x="30" y="73"/>
                  </a:lnTo>
                  <a:lnTo>
                    <a:pt x="30" y="54"/>
                  </a:lnTo>
                  <a:lnTo>
                    <a:pt x="36" y="36"/>
                  </a:lnTo>
                  <a:lnTo>
                    <a:pt x="48" y="30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5" y="24"/>
                  </a:lnTo>
                  <a:lnTo>
                    <a:pt x="85" y="0"/>
                  </a:lnTo>
                  <a:lnTo>
                    <a:pt x="66" y="0"/>
                  </a:lnTo>
                  <a:lnTo>
                    <a:pt x="48" y="0"/>
                  </a:lnTo>
                  <a:lnTo>
                    <a:pt x="42" y="13"/>
                  </a:lnTo>
                  <a:lnTo>
                    <a:pt x="30" y="2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87" name="Freeform 853"/>
            <p:cNvSpPr>
              <a:spLocks/>
            </p:cNvSpPr>
            <p:nvPr/>
          </p:nvSpPr>
          <p:spPr bwMode="auto">
            <a:xfrm>
              <a:off x="1392" y="2553"/>
              <a:ext cx="44" cy="80"/>
            </a:xfrm>
            <a:custGeom>
              <a:avLst/>
              <a:gdLst>
                <a:gd name="T0" fmla="*/ 5 w 133"/>
                <a:gd name="T1" fmla="*/ 9 h 240"/>
                <a:gd name="T2" fmla="*/ 5 w 133"/>
                <a:gd name="T3" fmla="*/ 8 h 240"/>
                <a:gd name="T4" fmla="*/ 1 w 133"/>
                <a:gd name="T5" fmla="*/ 8 h 240"/>
                <a:gd name="T6" fmla="*/ 1 w 133"/>
                <a:gd name="T7" fmla="*/ 5 h 240"/>
                <a:gd name="T8" fmla="*/ 4 w 133"/>
                <a:gd name="T9" fmla="*/ 5 h 240"/>
                <a:gd name="T10" fmla="*/ 4 w 133"/>
                <a:gd name="T11" fmla="*/ 4 h 240"/>
                <a:gd name="T12" fmla="*/ 1 w 133"/>
                <a:gd name="T13" fmla="*/ 4 h 240"/>
                <a:gd name="T14" fmla="*/ 1 w 133"/>
                <a:gd name="T15" fmla="*/ 1 h 240"/>
                <a:gd name="T16" fmla="*/ 5 w 133"/>
                <a:gd name="T17" fmla="*/ 1 h 240"/>
                <a:gd name="T18" fmla="*/ 5 w 133"/>
                <a:gd name="T19" fmla="*/ 0 h 240"/>
                <a:gd name="T20" fmla="*/ 0 w 133"/>
                <a:gd name="T21" fmla="*/ 0 h 240"/>
                <a:gd name="T22" fmla="*/ 0 w 133"/>
                <a:gd name="T23" fmla="*/ 9 h 240"/>
                <a:gd name="T24" fmla="*/ 5 w 133"/>
                <a:gd name="T25" fmla="*/ 9 h 2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240"/>
                <a:gd name="T41" fmla="*/ 133 w 133"/>
                <a:gd name="T42" fmla="*/ 240 h 2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240">
                  <a:moveTo>
                    <a:pt x="133" y="240"/>
                  </a:moveTo>
                  <a:lnTo>
                    <a:pt x="133" y="216"/>
                  </a:lnTo>
                  <a:lnTo>
                    <a:pt x="30" y="216"/>
                  </a:lnTo>
                  <a:lnTo>
                    <a:pt x="30" y="126"/>
                  </a:lnTo>
                  <a:lnTo>
                    <a:pt x="120" y="126"/>
                  </a:lnTo>
                  <a:lnTo>
                    <a:pt x="120" y="102"/>
                  </a:lnTo>
                  <a:lnTo>
                    <a:pt x="30" y="102"/>
                  </a:lnTo>
                  <a:lnTo>
                    <a:pt x="30" y="23"/>
                  </a:lnTo>
                  <a:lnTo>
                    <a:pt x="127" y="23"/>
                  </a:lnTo>
                  <a:lnTo>
                    <a:pt x="127" y="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133" y="2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88" name="Freeform 854"/>
            <p:cNvSpPr>
              <a:spLocks/>
            </p:cNvSpPr>
            <p:nvPr/>
          </p:nvSpPr>
          <p:spPr bwMode="auto">
            <a:xfrm>
              <a:off x="1448" y="2575"/>
              <a:ext cx="40" cy="58"/>
            </a:xfrm>
            <a:custGeom>
              <a:avLst/>
              <a:gdLst>
                <a:gd name="T0" fmla="*/ 4 w 120"/>
                <a:gd name="T1" fmla="*/ 6 h 174"/>
                <a:gd name="T2" fmla="*/ 4 w 120"/>
                <a:gd name="T3" fmla="*/ 2 h 174"/>
                <a:gd name="T4" fmla="*/ 4 w 120"/>
                <a:gd name="T5" fmla="*/ 1 h 174"/>
                <a:gd name="T6" fmla="*/ 4 w 120"/>
                <a:gd name="T7" fmla="*/ 1 h 174"/>
                <a:gd name="T8" fmla="*/ 4 w 120"/>
                <a:gd name="T9" fmla="*/ 0 h 174"/>
                <a:gd name="T10" fmla="*/ 3 w 120"/>
                <a:gd name="T11" fmla="*/ 0 h 174"/>
                <a:gd name="T12" fmla="*/ 2 w 120"/>
                <a:gd name="T13" fmla="*/ 0 h 174"/>
                <a:gd name="T14" fmla="*/ 2 w 120"/>
                <a:gd name="T15" fmla="*/ 0 h 174"/>
                <a:gd name="T16" fmla="*/ 1 w 120"/>
                <a:gd name="T17" fmla="*/ 0 h 174"/>
                <a:gd name="T18" fmla="*/ 1 w 120"/>
                <a:gd name="T19" fmla="*/ 1 h 174"/>
                <a:gd name="T20" fmla="*/ 1 w 120"/>
                <a:gd name="T21" fmla="*/ 0 h 174"/>
                <a:gd name="T22" fmla="*/ 0 w 120"/>
                <a:gd name="T23" fmla="*/ 0 h 174"/>
                <a:gd name="T24" fmla="*/ 0 w 120"/>
                <a:gd name="T25" fmla="*/ 0 h 174"/>
                <a:gd name="T26" fmla="*/ 0 w 120"/>
                <a:gd name="T27" fmla="*/ 1 h 174"/>
                <a:gd name="T28" fmla="*/ 0 w 120"/>
                <a:gd name="T29" fmla="*/ 1 h 174"/>
                <a:gd name="T30" fmla="*/ 0 w 120"/>
                <a:gd name="T31" fmla="*/ 2 h 174"/>
                <a:gd name="T32" fmla="*/ 0 w 120"/>
                <a:gd name="T33" fmla="*/ 6 h 174"/>
                <a:gd name="T34" fmla="*/ 1 w 120"/>
                <a:gd name="T35" fmla="*/ 6 h 174"/>
                <a:gd name="T36" fmla="*/ 1 w 120"/>
                <a:gd name="T37" fmla="*/ 3 h 174"/>
                <a:gd name="T38" fmla="*/ 1 w 120"/>
                <a:gd name="T39" fmla="*/ 2 h 174"/>
                <a:gd name="T40" fmla="*/ 1 w 120"/>
                <a:gd name="T41" fmla="*/ 1 h 174"/>
                <a:gd name="T42" fmla="*/ 2 w 120"/>
                <a:gd name="T43" fmla="*/ 1 h 174"/>
                <a:gd name="T44" fmla="*/ 2 w 120"/>
                <a:gd name="T45" fmla="*/ 1 h 174"/>
                <a:gd name="T46" fmla="*/ 3 w 120"/>
                <a:gd name="T47" fmla="*/ 1 h 174"/>
                <a:gd name="T48" fmla="*/ 3 w 120"/>
                <a:gd name="T49" fmla="*/ 1 h 174"/>
                <a:gd name="T50" fmla="*/ 3 w 120"/>
                <a:gd name="T51" fmla="*/ 2 h 174"/>
                <a:gd name="T52" fmla="*/ 3 w 120"/>
                <a:gd name="T53" fmla="*/ 2 h 174"/>
                <a:gd name="T54" fmla="*/ 3 w 120"/>
                <a:gd name="T55" fmla="*/ 6 h 174"/>
                <a:gd name="T56" fmla="*/ 4 w 120"/>
                <a:gd name="T57" fmla="*/ 6 h 17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174"/>
                <a:gd name="T89" fmla="*/ 120 w 120"/>
                <a:gd name="T90" fmla="*/ 174 h 17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174">
                  <a:moveTo>
                    <a:pt x="120" y="174"/>
                  </a:moveTo>
                  <a:lnTo>
                    <a:pt x="120" y="54"/>
                  </a:lnTo>
                  <a:lnTo>
                    <a:pt x="120" y="36"/>
                  </a:lnTo>
                  <a:lnTo>
                    <a:pt x="114" y="19"/>
                  </a:lnTo>
                  <a:lnTo>
                    <a:pt x="96" y="6"/>
                  </a:lnTo>
                  <a:lnTo>
                    <a:pt x="79" y="0"/>
                  </a:lnTo>
                  <a:lnTo>
                    <a:pt x="60" y="0"/>
                  </a:lnTo>
                  <a:lnTo>
                    <a:pt x="48" y="6"/>
                  </a:lnTo>
                  <a:lnTo>
                    <a:pt x="36" y="11"/>
                  </a:lnTo>
                  <a:lnTo>
                    <a:pt x="30" y="24"/>
                  </a:lnTo>
                  <a:lnTo>
                    <a:pt x="30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0" y="174"/>
                  </a:lnTo>
                  <a:lnTo>
                    <a:pt x="30" y="174"/>
                  </a:lnTo>
                  <a:lnTo>
                    <a:pt x="30" y="71"/>
                  </a:lnTo>
                  <a:lnTo>
                    <a:pt x="30" y="54"/>
                  </a:lnTo>
                  <a:lnTo>
                    <a:pt x="36" y="36"/>
                  </a:lnTo>
                  <a:lnTo>
                    <a:pt x="48" y="30"/>
                  </a:lnTo>
                  <a:lnTo>
                    <a:pt x="66" y="24"/>
                  </a:lnTo>
                  <a:lnTo>
                    <a:pt x="79" y="24"/>
                  </a:lnTo>
                  <a:lnTo>
                    <a:pt x="84" y="30"/>
                  </a:lnTo>
                  <a:lnTo>
                    <a:pt x="90" y="41"/>
                  </a:lnTo>
                  <a:lnTo>
                    <a:pt x="90" y="54"/>
                  </a:lnTo>
                  <a:lnTo>
                    <a:pt x="90" y="174"/>
                  </a:lnTo>
                  <a:lnTo>
                    <a:pt x="120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89" name="Freeform 855"/>
            <p:cNvSpPr>
              <a:spLocks/>
            </p:cNvSpPr>
            <p:nvPr/>
          </p:nvSpPr>
          <p:spPr bwMode="auto">
            <a:xfrm>
              <a:off x="1496" y="2561"/>
              <a:ext cx="32" cy="74"/>
            </a:xfrm>
            <a:custGeom>
              <a:avLst/>
              <a:gdLst>
                <a:gd name="T0" fmla="*/ 0 w 97"/>
                <a:gd name="T1" fmla="*/ 2 h 223"/>
                <a:gd name="T2" fmla="*/ 0 w 97"/>
                <a:gd name="T3" fmla="*/ 2 h 223"/>
                <a:gd name="T4" fmla="*/ 1 w 97"/>
                <a:gd name="T5" fmla="*/ 2 h 223"/>
                <a:gd name="T6" fmla="*/ 1 w 97"/>
                <a:gd name="T7" fmla="*/ 7 h 223"/>
                <a:gd name="T8" fmla="*/ 1 w 97"/>
                <a:gd name="T9" fmla="*/ 8 h 223"/>
                <a:gd name="T10" fmla="*/ 2 w 97"/>
                <a:gd name="T11" fmla="*/ 8 h 223"/>
                <a:gd name="T12" fmla="*/ 2 w 97"/>
                <a:gd name="T13" fmla="*/ 8 h 223"/>
                <a:gd name="T14" fmla="*/ 3 w 97"/>
                <a:gd name="T15" fmla="*/ 8 h 223"/>
                <a:gd name="T16" fmla="*/ 3 w 97"/>
                <a:gd name="T17" fmla="*/ 8 h 223"/>
                <a:gd name="T18" fmla="*/ 3 w 97"/>
                <a:gd name="T19" fmla="*/ 8 h 223"/>
                <a:gd name="T20" fmla="*/ 3 w 97"/>
                <a:gd name="T21" fmla="*/ 8 h 223"/>
                <a:gd name="T22" fmla="*/ 4 w 97"/>
                <a:gd name="T23" fmla="*/ 8 h 223"/>
                <a:gd name="T24" fmla="*/ 4 w 97"/>
                <a:gd name="T25" fmla="*/ 7 h 223"/>
                <a:gd name="T26" fmla="*/ 3 w 97"/>
                <a:gd name="T27" fmla="*/ 7 h 223"/>
                <a:gd name="T28" fmla="*/ 3 w 97"/>
                <a:gd name="T29" fmla="*/ 7 h 223"/>
                <a:gd name="T30" fmla="*/ 2 w 97"/>
                <a:gd name="T31" fmla="*/ 7 h 223"/>
                <a:gd name="T32" fmla="*/ 2 w 97"/>
                <a:gd name="T33" fmla="*/ 7 h 223"/>
                <a:gd name="T34" fmla="*/ 2 w 97"/>
                <a:gd name="T35" fmla="*/ 7 h 223"/>
                <a:gd name="T36" fmla="*/ 2 w 97"/>
                <a:gd name="T37" fmla="*/ 6 h 223"/>
                <a:gd name="T38" fmla="*/ 2 w 97"/>
                <a:gd name="T39" fmla="*/ 2 h 223"/>
                <a:gd name="T40" fmla="*/ 4 w 97"/>
                <a:gd name="T41" fmla="*/ 2 h 223"/>
                <a:gd name="T42" fmla="*/ 4 w 97"/>
                <a:gd name="T43" fmla="*/ 2 h 223"/>
                <a:gd name="T44" fmla="*/ 2 w 97"/>
                <a:gd name="T45" fmla="*/ 2 h 223"/>
                <a:gd name="T46" fmla="*/ 2 w 97"/>
                <a:gd name="T47" fmla="*/ 0 h 223"/>
                <a:gd name="T48" fmla="*/ 1 w 97"/>
                <a:gd name="T49" fmla="*/ 0 h 223"/>
                <a:gd name="T50" fmla="*/ 1 w 97"/>
                <a:gd name="T51" fmla="*/ 2 h 223"/>
                <a:gd name="T52" fmla="*/ 0 w 97"/>
                <a:gd name="T53" fmla="*/ 2 h 2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7"/>
                <a:gd name="T82" fmla="*/ 0 h 223"/>
                <a:gd name="T83" fmla="*/ 97 w 97"/>
                <a:gd name="T84" fmla="*/ 223 h 22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7" h="223">
                  <a:moveTo>
                    <a:pt x="0" y="49"/>
                  </a:moveTo>
                  <a:lnTo>
                    <a:pt x="0" y="67"/>
                  </a:lnTo>
                  <a:lnTo>
                    <a:pt x="31" y="67"/>
                  </a:lnTo>
                  <a:lnTo>
                    <a:pt x="31" y="193"/>
                  </a:lnTo>
                  <a:lnTo>
                    <a:pt x="36" y="206"/>
                  </a:lnTo>
                  <a:lnTo>
                    <a:pt x="43" y="217"/>
                  </a:lnTo>
                  <a:lnTo>
                    <a:pt x="55" y="223"/>
                  </a:lnTo>
                  <a:lnTo>
                    <a:pt x="74" y="223"/>
                  </a:lnTo>
                  <a:lnTo>
                    <a:pt x="79" y="223"/>
                  </a:lnTo>
                  <a:lnTo>
                    <a:pt x="85" y="223"/>
                  </a:lnTo>
                  <a:lnTo>
                    <a:pt x="91" y="217"/>
                  </a:lnTo>
                  <a:lnTo>
                    <a:pt x="97" y="217"/>
                  </a:lnTo>
                  <a:lnTo>
                    <a:pt x="97" y="199"/>
                  </a:lnTo>
                  <a:lnTo>
                    <a:pt x="91" y="199"/>
                  </a:lnTo>
                  <a:lnTo>
                    <a:pt x="85" y="199"/>
                  </a:lnTo>
                  <a:lnTo>
                    <a:pt x="66" y="193"/>
                  </a:lnTo>
                  <a:lnTo>
                    <a:pt x="61" y="187"/>
                  </a:lnTo>
                  <a:lnTo>
                    <a:pt x="61" y="182"/>
                  </a:lnTo>
                  <a:lnTo>
                    <a:pt x="61" y="176"/>
                  </a:lnTo>
                  <a:lnTo>
                    <a:pt x="61" y="67"/>
                  </a:lnTo>
                  <a:lnTo>
                    <a:pt x="97" y="67"/>
                  </a:lnTo>
                  <a:lnTo>
                    <a:pt x="97" y="49"/>
                  </a:lnTo>
                  <a:lnTo>
                    <a:pt x="61" y="49"/>
                  </a:lnTo>
                  <a:lnTo>
                    <a:pt x="61" y="0"/>
                  </a:lnTo>
                  <a:lnTo>
                    <a:pt x="31" y="13"/>
                  </a:lnTo>
                  <a:lnTo>
                    <a:pt x="31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90" name="Freeform 856"/>
            <p:cNvSpPr>
              <a:spLocks/>
            </p:cNvSpPr>
            <p:nvPr/>
          </p:nvSpPr>
          <p:spPr bwMode="auto">
            <a:xfrm>
              <a:off x="1536" y="2575"/>
              <a:ext cx="28" cy="58"/>
            </a:xfrm>
            <a:custGeom>
              <a:avLst/>
              <a:gdLst>
                <a:gd name="T0" fmla="*/ 1 w 84"/>
                <a:gd name="T1" fmla="*/ 0 h 174"/>
                <a:gd name="T2" fmla="*/ 0 w 84"/>
                <a:gd name="T3" fmla="*/ 0 h 174"/>
                <a:gd name="T4" fmla="*/ 0 w 84"/>
                <a:gd name="T5" fmla="*/ 6 h 174"/>
                <a:gd name="T6" fmla="*/ 1 w 84"/>
                <a:gd name="T7" fmla="*/ 6 h 174"/>
                <a:gd name="T8" fmla="*/ 1 w 84"/>
                <a:gd name="T9" fmla="*/ 3 h 174"/>
                <a:gd name="T10" fmla="*/ 1 w 84"/>
                <a:gd name="T11" fmla="*/ 2 h 174"/>
                <a:gd name="T12" fmla="*/ 1 w 84"/>
                <a:gd name="T13" fmla="*/ 2 h 174"/>
                <a:gd name="T14" fmla="*/ 2 w 84"/>
                <a:gd name="T15" fmla="*/ 1 h 174"/>
                <a:gd name="T16" fmla="*/ 3 w 84"/>
                <a:gd name="T17" fmla="*/ 1 h 174"/>
                <a:gd name="T18" fmla="*/ 3 w 84"/>
                <a:gd name="T19" fmla="*/ 1 h 174"/>
                <a:gd name="T20" fmla="*/ 3 w 84"/>
                <a:gd name="T21" fmla="*/ 1 h 174"/>
                <a:gd name="T22" fmla="*/ 3 w 84"/>
                <a:gd name="T23" fmla="*/ 0 h 174"/>
                <a:gd name="T24" fmla="*/ 2 w 84"/>
                <a:gd name="T25" fmla="*/ 0 h 174"/>
                <a:gd name="T26" fmla="*/ 2 w 84"/>
                <a:gd name="T27" fmla="*/ 0 h 174"/>
                <a:gd name="T28" fmla="*/ 2 w 84"/>
                <a:gd name="T29" fmla="*/ 0 h 174"/>
                <a:gd name="T30" fmla="*/ 1 w 84"/>
                <a:gd name="T31" fmla="*/ 1 h 174"/>
                <a:gd name="T32" fmla="*/ 1 w 84"/>
                <a:gd name="T33" fmla="*/ 0 h 1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174"/>
                <a:gd name="T53" fmla="*/ 84 w 84"/>
                <a:gd name="T54" fmla="*/ 174 h 1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174">
                  <a:moveTo>
                    <a:pt x="30" y="6"/>
                  </a:moveTo>
                  <a:lnTo>
                    <a:pt x="0" y="6"/>
                  </a:lnTo>
                  <a:lnTo>
                    <a:pt x="0" y="174"/>
                  </a:lnTo>
                  <a:lnTo>
                    <a:pt x="30" y="174"/>
                  </a:lnTo>
                  <a:lnTo>
                    <a:pt x="30" y="71"/>
                  </a:lnTo>
                  <a:lnTo>
                    <a:pt x="30" y="54"/>
                  </a:lnTo>
                  <a:lnTo>
                    <a:pt x="37" y="41"/>
                  </a:lnTo>
                  <a:lnTo>
                    <a:pt x="49" y="30"/>
                  </a:lnTo>
                  <a:lnTo>
                    <a:pt x="73" y="30"/>
                  </a:lnTo>
                  <a:lnTo>
                    <a:pt x="79" y="30"/>
                  </a:lnTo>
                  <a:lnTo>
                    <a:pt x="84" y="30"/>
                  </a:lnTo>
                  <a:lnTo>
                    <a:pt x="84" y="0"/>
                  </a:lnTo>
                  <a:lnTo>
                    <a:pt x="67" y="0"/>
                  </a:lnTo>
                  <a:lnTo>
                    <a:pt x="49" y="6"/>
                  </a:lnTo>
                  <a:lnTo>
                    <a:pt x="43" y="11"/>
                  </a:lnTo>
                  <a:lnTo>
                    <a:pt x="30" y="30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91" name="Freeform 857"/>
            <p:cNvSpPr>
              <a:spLocks noEditPoints="1"/>
            </p:cNvSpPr>
            <p:nvPr/>
          </p:nvSpPr>
          <p:spPr bwMode="auto">
            <a:xfrm>
              <a:off x="1575" y="2575"/>
              <a:ext cx="40" cy="60"/>
            </a:xfrm>
            <a:custGeom>
              <a:avLst/>
              <a:gdLst>
                <a:gd name="T0" fmla="*/ 3 w 120"/>
                <a:gd name="T1" fmla="*/ 3 h 180"/>
                <a:gd name="T2" fmla="*/ 3 w 120"/>
                <a:gd name="T3" fmla="*/ 5 h 180"/>
                <a:gd name="T4" fmla="*/ 3 w 120"/>
                <a:gd name="T5" fmla="*/ 5 h 180"/>
                <a:gd name="T6" fmla="*/ 2 w 120"/>
                <a:gd name="T7" fmla="*/ 6 h 180"/>
                <a:gd name="T8" fmla="*/ 2 w 120"/>
                <a:gd name="T9" fmla="*/ 6 h 180"/>
                <a:gd name="T10" fmla="*/ 2 w 120"/>
                <a:gd name="T11" fmla="*/ 6 h 180"/>
                <a:gd name="T12" fmla="*/ 1 w 120"/>
                <a:gd name="T13" fmla="*/ 6 h 180"/>
                <a:gd name="T14" fmla="*/ 1 w 120"/>
                <a:gd name="T15" fmla="*/ 5 h 180"/>
                <a:gd name="T16" fmla="*/ 1 w 120"/>
                <a:gd name="T17" fmla="*/ 5 h 180"/>
                <a:gd name="T18" fmla="*/ 1 w 120"/>
                <a:gd name="T19" fmla="*/ 4 h 180"/>
                <a:gd name="T20" fmla="*/ 2 w 120"/>
                <a:gd name="T21" fmla="*/ 3 h 180"/>
                <a:gd name="T22" fmla="*/ 2 w 120"/>
                <a:gd name="T23" fmla="*/ 3 h 180"/>
                <a:gd name="T24" fmla="*/ 3 w 120"/>
                <a:gd name="T25" fmla="*/ 3 h 180"/>
                <a:gd name="T26" fmla="*/ 3 w 120"/>
                <a:gd name="T27" fmla="*/ 6 h 180"/>
                <a:gd name="T28" fmla="*/ 4 w 120"/>
                <a:gd name="T29" fmla="*/ 6 h 180"/>
                <a:gd name="T30" fmla="*/ 4 w 120"/>
                <a:gd name="T31" fmla="*/ 6 h 180"/>
                <a:gd name="T32" fmla="*/ 4 w 120"/>
                <a:gd name="T33" fmla="*/ 6 h 180"/>
                <a:gd name="T34" fmla="*/ 4 w 120"/>
                <a:gd name="T35" fmla="*/ 5 h 180"/>
                <a:gd name="T36" fmla="*/ 4 w 120"/>
                <a:gd name="T37" fmla="*/ 5 h 180"/>
                <a:gd name="T38" fmla="*/ 4 w 120"/>
                <a:gd name="T39" fmla="*/ 2 h 180"/>
                <a:gd name="T40" fmla="*/ 4 w 120"/>
                <a:gd name="T41" fmla="*/ 1 h 180"/>
                <a:gd name="T42" fmla="*/ 4 w 120"/>
                <a:gd name="T43" fmla="*/ 1 h 180"/>
                <a:gd name="T44" fmla="*/ 3 w 120"/>
                <a:gd name="T45" fmla="*/ 0 h 180"/>
                <a:gd name="T46" fmla="*/ 2 w 120"/>
                <a:gd name="T47" fmla="*/ 0 h 180"/>
                <a:gd name="T48" fmla="*/ 1 w 120"/>
                <a:gd name="T49" fmla="*/ 0 h 180"/>
                <a:gd name="T50" fmla="*/ 1 w 120"/>
                <a:gd name="T51" fmla="*/ 0 h 180"/>
                <a:gd name="T52" fmla="*/ 0 w 120"/>
                <a:gd name="T53" fmla="*/ 1 h 180"/>
                <a:gd name="T54" fmla="*/ 0 w 120"/>
                <a:gd name="T55" fmla="*/ 2 h 180"/>
                <a:gd name="T56" fmla="*/ 1 w 120"/>
                <a:gd name="T57" fmla="*/ 2 h 180"/>
                <a:gd name="T58" fmla="*/ 1 w 120"/>
                <a:gd name="T59" fmla="*/ 2 h 180"/>
                <a:gd name="T60" fmla="*/ 1 w 120"/>
                <a:gd name="T61" fmla="*/ 1 h 180"/>
                <a:gd name="T62" fmla="*/ 2 w 120"/>
                <a:gd name="T63" fmla="*/ 1 h 180"/>
                <a:gd name="T64" fmla="*/ 2 w 120"/>
                <a:gd name="T65" fmla="*/ 1 h 180"/>
                <a:gd name="T66" fmla="*/ 3 w 120"/>
                <a:gd name="T67" fmla="*/ 1 h 180"/>
                <a:gd name="T68" fmla="*/ 3 w 120"/>
                <a:gd name="T69" fmla="*/ 1 h 180"/>
                <a:gd name="T70" fmla="*/ 3 w 120"/>
                <a:gd name="T71" fmla="*/ 2 h 180"/>
                <a:gd name="T72" fmla="*/ 3 w 120"/>
                <a:gd name="T73" fmla="*/ 2 h 180"/>
                <a:gd name="T74" fmla="*/ 3 w 120"/>
                <a:gd name="T75" fmla="*/ 2 h 180"/>
                <a:gd name="T76" fmla="*/ 2 w 120"/>
                <a:gd name="T77" fmla="*/ 2 h 180"/>
                <a:gd name="T78" fmla="*/ 2 w 120"/>
                <a:gd name="T79" fmla="*/ 3 h 180"/>
                <a:gd name="T80" fmla="*/ 1 w 120"/>
                <a:gd name="T81" fmla="*/ 3 h 180"/>
                <a:gd name="T82" fmla="*/ 1 w 120"/>
                <a:gd name="T83" fmla="*/ 3 h 180"/>
                <a:gd name="T84" fmla="*/ 0 w 120"/>
                <a:gd name="T85" fmla="*/ 3 h 180"/>
                <a:gd name="T86" fmla="*/ 0 w 120"/>
                <a:gd name="T87" fmla="*/ 4 h 180"/>
                <a:gd name="T88" fmla="*/ 0 w 120"/>
                <a:gd name="T89" fmla="*/ 5 h 180"/>
                <a:gd name="T90" fmla="*/ 0 w 120"/>
                <a:gd name="T91" fmla="*/ 5 h 180"/>
                <a:gd name="T92" fmla="*/ 0 w 120"/>
                <a:gd name="T93" fmla="*/ 6 h 180"/>
                <a:gd name="T94" fmla="*/ 1 w 120"/>
                <a:gd name="T95" fmla="*/ 6 h 180"/>
                <a:gd name="T96" fmla="*/ 2 w 120"/>
                <a:gd name="T97" fmla="*/ 7 h 180"/>
                <a:gd name="T98" fmla="*/ 2 w 120"/>
                <a:gd name="T99" fmla="*/ 7 h 180"/>
                <a:gd name="T100" fmla="*/ 3 w 120"/>
                <a:gd name="T101" fmla="*/ 6 h 180"/>
                <a:gd name="T102" fmla="*/ 3 w 120"/>
                <a:gd name="T103" fmla="*/ 6 h 180"/>
                <a:gd name="T104" fmla="*/ 3 w 120"/>
                <a:gd name="T105" fmla="*/ 6 h 180"/>
                <a:gd name="T106" fmla="*/ 3 w 120"/>
                <a:gd name="T107" fmla="*/ 6 h 18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0"/>
                <a:gd name="T163" fmla="*/ 0 h 180"/>
                <a:gd name="T164" fmla="*/ 120 w 120"/>
                <a:gd name="T165" fmla="*/ 180 h 18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0" h="180">
                  <a:moveTo>
                    <a:pt x="90" y="90"/>
                  </a:moveTo>
                  <a:lnTo>
                    <a:pt x="84" y="126"/>
                  </a:lnTo>
                  <a:lnTo>
                    <a:pt x="78" y="144"/>
                  </a:lnTo>
                  <a:lnTo>
                    <a:pt x="67" y="156"/>
                  </a:lnTo>
                  <a:lnTo>
                    <a:pt x="54" y="156"/>
                  </a:lnTo>
                  <a:lnTo>
                    <a:pt x="43" y="156"/>
                  </a:lnTo>
                  <a:lnTo>
                    <a:pt x="30" y="150"/>
                  </a:lnTo>
                  <a:lnTo>
                    <a:pt x="30" y="139"/>
                  </a:lnTo>
                  <a:lnTo>
                    <a:pt x="24" y="126"/>
                  </a:lnTo>
                  <a:lnTo>
                    <a:pt x="30" y="101"/>
                  </a:lnTo>
                  <a:lnTo>
                    <a:pt x="48" y="90"/>
                  </a:lnTo>
                  <a:lnTo>
                    <a:pt x="67" y="90"/>
                  </a:lnTo>
                  <a:lnTo>
                    <a:pt x="90" y="90"/>
                  </a:lnTo>
                  <a:close/>
                  <a:moveTo>
                    <a:pt x="90" y="174"/>
                  </a:moveTo>
                  <a:lnTo>
                    <a:pt x="120" y="174"/>
                  </a:lnTo>
                  <a:lnTo>
                    <a:pt x="114" y="169"/>
                  </a:lnTo>
                  <a:lnTo>
                    <a:pt x="114" y="156"/>
                  </a:lnTo>
                  <a:lnTo>
                    <a:pt x="114" y="144"/>
                  </a:lnTo>
                  <a:lnTo>
                    <a:pt x="114" y="139"/>
                  </a:lnTo>
                  <a:lnTo>
                    <a:pt x="114" y="54"/>
                  </a:lnTo>
                  <a:lnTo>
                    <a:pt x="114" y="30"/>
                  </a:lnTo>
                  <a:lnTo>
                    <a:pt x="103" y="19"/>
                  </a:lnTo>
                  <a:lnTo>
                    <a:pt x="90" y="6"/>
                  </a:lnTo>
                  <a:lnTo>
                    <a:pt x="60" y="0"/>
                  </a:lnTo>
                  <a:lnTo>
                    <a:pt x="37" y="6"/>
                  </a:lnTo>
                  <a:lnTo>
                    <a:pt x="18" y="11"/>
                  </a:lnTo>
                  <a:lnTo>
                    <a:pt x="5" y="30"/>
                  </a:lnTo>
                  <a:lnTo>
                    <a:pt x="5" y="54"/>
                  </a:lnTo>
                  <a:lnTo>
                    <a:pt x="30" y="54"/>
                  </a:lnTo>
                  <a:lnTo>
                    <a:pt x="37" y="41"/>
                  </a:lnTo>
                  <a:lnTo>
                    <a:pt x="37" y="30"/>
                  </a:lnTo>
                  <a:lnTo>
                    <a:pt x="48" y="24"/>
                  </a:lnTo>
                  <a:lnTo>
                    <a:pt x="60" y="24"/>
                  </a:lnTo>
                  <a:lnTo>
                    <a:pt x="78" y="24"/>
                  </a:lnTo>
                  <a:lnTo>
                    <a:pt x="84" y="36"/>
                  </a:lnTo>
                  <a:lnTo>
                    <a:pt x="90" y="54"/>
                  </a:lnTo>
                  <a:lnTo>
                    <a:pt x="90" y="66"/>
                  </a:lnTo>
                  <a:lnTo>
                    <a:pt x="73" y="66"/>
                  </a:lnTo>
                  <a:lnTo>
                    <a:pt x="60" y="66"/>
                  </a:lnTo>
                  <a:lnTo>
                    <a:pt x="43" y="71"/>
                  </a:lnTo>
                  <a:lnTo>
                    <a:pt x="30" y="79"/>
                  </a:lnTo>
                  <a:lnTo>
                    <a:pt x="18" y="84"/>
                  </a:lnTo>
                  <a:lnTo>
                    <a:pt x="5" y="90"/>
                  </a:lnTo>
                  <a:lnTo>
                    <a:pt x="0" y="101"/>
                  </a:lnTo>
                  <a:lnTo>
                    <a:pt x="0" y="126"/>
                  </a:lnTo>
                  <a:lnTo>
                    <a:pt x="0" y="144"/>
                  </a:lnTo>
                  <a:lnTo>
                    <a:pt x="12" y="163"/>
                  </a:lnTo>
                  <a:lnTo>
                    <a:pt x="24" y="174"/>
                  </a:lnTo>
                  <a:lnTo>
                    <a:pt x="48" y="180"/>
                  </a:lnTo>
                  <a:lnTo>
                    <a:pt x="60" y="180"/>
                  </a:lnTo>
                  <a:lnTo>
                    <a:pt x="73" y="174"/>
                  </a:lnTo>
                  <a:lnTo>
                    <a:pt x="84" y="163"/>
                  </a:lnTo>
                  <a:lnTo>
                    <a:pt x="90" y="150"/>
                  </a:lnTo>
                  <a:lnTo>
                    <a:pt x="90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92" name="Freeform 858"/>
            <p:cNvSpPr>
              <a:spLocks/>
            </p:cNvSpPr>
            <p:nvPr/>
          </p:nvSpPr>
          <p:spPr bwMode="auto">
            <a:xfrm>
              <a:off x="1631" y="2575"/>
              <a:ext cx="42" cy="58"/>
            </a:xfrm>
            <a:custGeom>
              <a:avLst/>
              <a:gdLst>
                <a:gd name="T0" fmla="*/ 5 w 126"/>
                <a:gd name="T1" fmla="*/ 6 h 174"/>
                <a:gd name="T2" fmla="*/ 5 w 126"/>
                <a:gd name="T3" fmla="*/ 2 h 174"/>
                <a:gd name="T4" fmla="*/ 4 w 126"/>
                <a:gd name="T5" fmla="*/ 1 h 174"/>
                <a:gd name="T6" fmla="*/ 4 w 126"/>
                <a:gd name="T7" fmla="*/ 1 h 174"/>
                <a:gd name="T8" fmla="*/ 4 w 126"/>
                <a:gd name="T9" fmla="*/ 0 h 174"/>
                <a:gd name="T10" fmla="*/ 3 w 126"/>
                <a:gd name="T11" fmla="*/ 0 h 174"/>
                <a:gd name="T12" fmla="*/ 2 w 126"/>
                <a:gd name="T13" fmla="*/ 0 h 174"/>
                <a:gd name="T14" fmla="*/ 2 w 126"/>
                <a:gd name="T15" fmla="*/ 0 h 174"/>
                <a:gd name="T16" fmla="*/ 2 w 126"/>
                <a:gd name="T17" fmla="*/ 0 h 174"/>
                <a:gd name="T18" fmla="*/ 1 w 126"/>
                <a:gd name="T19" fmla="*/ 1 h 174"/>
                <a:gd name="T20" fmla="*/ 1 w 126"/>
                <a:gd name="T21" fmla="*/ 1 h 174"/>
                <a:gd name="T22" fmla="*/ 1 w 126"/>
                <a:gd name="T23" fmla="*/ 0 h 174"/>
                <a:gd name="T24" fmla="*/ 0 w 126"/>
                <a:gd name="T25" fmla="*/ 0 h 174"/>
                <a:gd name="T26" fmla="*/ 0 w 126"/>
                <a:gd name="T27" fmla="*/ 0 h 174"/>
                <a:gd name="T28" fmla="*/ 0 w 126"/>
                <a:gd name="T29" fmla="*/ 1 h 174"/>
                <a:gd name="T30" fmla="*/ 0 w 126"/>
                <a:gd name="T31" fmla="*/ 1 h 174"/>
                <a:gd name="T32" fmla="*/ 0 w 126"/>
                <a:gd name="T33" fmla="*/ 2 h 174"/>
                <a:gd name="T34" fmla="*/ 0 w 126"/>
                <a:gd name="T35" fmla="*/ 6 h 174"/>
                <a:gd name="T36" fmla="*/ 1 w 126"/>
                <a:gd name="T37" fmla="*/ 6 h 174"/>
                <a:gd name="T38" fmla="*/ 1 w 126"/>
                <a:gd name="T39" fmla="*/ 3 h 174"/>
                <a:gd name="T40" fmla="*/ 1 w 126"/>
                <a:gd name="T41" fmla="*/ 2 h 174"/>
                <a:gd name="T42" fmla="*/ 1 w 126"/>
                <a:gd name="T43" fmla="*/ 1 h 174"/>
                <a:gd name="T44" fmla="*/ 2 w 126"/>
                <a:gd name="T45" fmla="*/ 1 h 174"/>
                <a:gd name="T46" fmla="*/ 2 w 126"/>
                <a:gd name="T47" fmla="*/ 1 h 174"/>
                <a:gd name="T48" fmla="*/ 3 w 126"/>
                <a:gd name="T49" fmla="*/ 1 h 174"/>
                <a:gd name="T50" fmla="*/ 3 w 126"/>
                <a:gd name="T51" fmla="*/ 1 h 174"/>
                <a:gd name="T52" fmla="*/ 4 w 126"/>
                <a:gd name="T53" fmla="*/ 2 h 174"/>
                <a:gd name="T54" fmla="*/ 4 w 126"/>
                <a:gd name="T55" fmla="*/ 2 h 174"/>
                <a:gd name="T56" fmla="*/ 4 w 126"/>
                <a:gd name="T57" fmla="*/ 6 h 174"/>
                <a:gd name="T58" fmla="*/ 5 w 126"/>
                <a:gd name="T59" fmla="*/ 6 h 17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6"/>
                <a:gd name="T91" fmla="*/ 0 h 174"/>
                <a:gd name="T92" fmla="*/ 126 w 126"/>
                <a:gd name="T93" fmla="*/ 174 h 17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6" h="174">
                  <a:moveTo>
                    <a:pt x="126" y="174"/>
                  </a:moveTo>
                  <a:lnTo>
                    <a:pt x="126" y="54"/>
                  </a:lnTo>
                  <a:lnTo>
                    <a:pt x="120" y="36"/>
                  </a:lnTo>
                  <a:lnTo>
                    <a:pt x="114" y="19"/>
                  </a:lnTo>
                  <a:lnTo>
                    <a:pt x="103" y="6"/>
                  </a:lnTo>
                  <a:lnTo>
                    <a:pt x="79" y="0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43" y="11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30" y="6"/>
                  </a:lnTo>
                  <a:lnTo>
                    <a:pt x="0" y="6"/>
                  </a:lnTo>
                  <a:lnTo>
                    <a:pt x="5" y="11"/>
                  </a:lnTo>
                  <a:lnTo>
                    <a:pt x="5" y="24"/>
                  </a:lnTo>
                  <a:lnTo>
                    <a:pt x="5" y="30"/>
                  </a:lnTo>
                  <a:lnTo>
                    <a:pt x="5" y="41"/>
                  </a:lnTo>
                  <a:lnTo>
                    <a:pt x="5" y="174"/>
                  </a:lnTo>
                  <a:lnTo>
                    <a:pt x="30" y="174"/>
                  </a:lnTo>
                  <a:lnTo>
                    <a:pt x="30" y="71"/>
                  </a:lnTo>
                  <a:lnTo>
                    <a:pt x="30" y="54"/>
                  </a:lnTo>
                  <a:lnTo>
                    <a:pt x="36" y="36"/>
                  </a:lnTo>
                  <a:lnTo>
                    <a:pt x="48" y="30"/>
                  </a:lnTo>
                  <a:lnTo>
                    <a:pt x="66" y="24"/>
                  </a:lnTo>
                  <a:lnTo>
                    <a:pt x="79" y="24"/>
                  </a:lnTo>
                  <a:lnTo>
                    <a:pt x="90" y="30"/>
                  </a:lnTo>
                  <a:lnTo>
                    <a:pt x="96" y="41"/>
                  </a:lnTo>
                  <a:lnTo>
                    <a:pt x="96" y="54"/>
                  </a:lnTo>
                  <a:lnTo>
                    <a:pt x="96" y="174"/>
                  </a:lnTo>
                  <a:lnTo>
                    <a:pt x="126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93" name="Freeform 859"/>
            <p:cNvSpPr>
              <a:spLocks/>
            </p:cNvSpPr>
            <p:nvPr/>
          </p:nvSpPr>
          <p:spPr bwMode="auto">
            <a:xfrm>
              <a:off x="1689" y="2575"/>
              <a:ext cx="40" cy="60"/>
            </a:xfrm>
            <a:custGeom>
              <a:avLst/>
              <a:gdLst>
                <a:gd name="T0" fmla="*/ 4 w 120"/>
                <a:gd name="T1" fmla="*/ 2 h 180"/>
                <a:gd name="T2" fmla="*/ 4 w 120"/>
                <a:gd name="T3" fmla="*/ 1 h 180"/>
                <a:gd name="T4" fmla="*/ 4 w 120"/>
                <a:gd name="T5" fmla="*/ 1 h 180"/>
                <a:gd name="T6" fmla="*/ 3 w 120"/>
                <a:gd name="T7" fmla="*/ 0 h 180"/>
                <a:gd name="T8" fmla="*/ 2 w 120"/>
                <a:gd name="T9" fmla="*/ 0 h 180"/>
                <a:gd name="T10" fmla="*/ 2 w 120"/>
                <a:gd name="T11" fmla="*/ 0 h 180"/>
                <a:gd name="T12" fmla="*/ 1 w 120"/>
                <a:gd name="T13" fmla="*/ 0 h 180"/>
                <a:gd name="T14" fmla="*/ 1 w 120"/>
                <a:gd name="T15" fmla="*/ 1 h 180"/>
                <a:gd name="T16" fmla="*/ 0 w 120"/>
                <a:gd name="T17" fmla="*/ 1 h 180"/>
                <a:gd name="T18" fmla="*/ 0 w 120"/>
                <a:gd name="T19" fmla="*/ 2 h 180"/>
                <a:gd name="T20" fmla="*/ 0 w 120"/>
                <a:gd name="T21" fmla="*/ 2 h 180"/>
                <a:gd name="T22" fmla="*/ 0 w 120"/>
                <a:gd name="T23" fmla="*/ 3 h 180"/>
                <a:gd name="T24" fmla="*/ 0 w 120"/>
                <a:gd name="T25" fmla="*/ 3 h 180"/>
                <a:gd name="T26" fmla="*/ 0 w 120"/>
                <a:gd name="T27" fmla="*/ 5 h 180"/>
                <a:gd name="T28" fmla="*/ 1 w 120"/>
                <a:gd name="T29" fmla="*/ 6 h 180"/>
                <a:gd name="T30" fmla="*/ 2 w 120"/>
                <a:gd name="T31" fmla="*/ 7 h 180"/>
                <a:gd name="T32" fmla="*/ 2 w 120"/>
                <a:gd name="T33" fmla="*/ 7 h 180"/>
                <a:gd name="T34" fmla="*/ 3 w 120"/>
                <a:gd name="T35" fmla="*/ 7 h 180"/>
                <a:gd name="T36" fmla="*/ 4 w 120"/>
                <a:gd name="T37" fmla="*/ 6 h 180"/>
                <a:gd name="T38" fmla="*/ 4 w 120"/>
                <a:gd name="T39" fmla="*/ 6 h 180"/>
                <a:gd name="T40" fmla="*/ 4 w 120"/>
                <a:gd name="T41" fmla="*/ 4 h 180"/>
                <a:gd name="T42" fmla="*/ 3 w 120"/>
                <a:gd name="T43" fmla="*/ 4 h 180"/>
                <a:gd name="T44" fmla="*/ 3 w 120"/>
                <a:gd name="T45" fmla="*/ 5 h 180"/>
                <a:gd name="T46" fmla="*/ 3 w 120"/>
                <a:gd name="T47" fmla="*/ 6 h 180"/>
                <a:gd name="T48" fmla="*/ 3 w 120"/>
                <a:gd name="T49" fmla="*/ 6 h 180"/>
                <a:gd name="T50" fmla="*/ 2 w 120"/>
                <a:gd name="T51" fmla="*/ 6 h 180"/>
                <a:gd name="T52" fmla="*/ 2 w 120"/>
                <a:gd name="T53" fmla="*/ 6 h 180"/>
                <a:gd name="T54" fmla="*/ 1 w 120"/>
                <a:gd name="T55" fmla="*/ 5 h 180"/>
                <a:gd name="T56" fmla="*/ 1 w 120"/>
                <a:gd name="T57" fmla="*/ 4 h 180"/>
                <a:gd name="T58" fmla="*/ 1 w 120"/>
                <a:gd name="T59" fmla="*/ 3 h 180"/>
                <a:gd name="T60" fmla="*/ 1 w 120"/>
                <a:gd name="T61" fmla="*/ 2 h 180"/>
                <a:gd name="T62" fmla="*/ 2 w 120"/>
                <a:gd name="T63" fmla="*/ 1 h 180"/>
                <a:gd name="T64" fmla="*/ 2 w 120"/>
                <a:gd name="T65" fmla="*/ 1 h 180"/>
                <a:gd name="T66" fmla="*/ 2 w 120"/>
                <a:gd name="T67" fmla="*/ 1 h 180"/>
                <a:gd name="T68" fmla="*/ 3 w 120"/>
                <a:gd name="T69" fmla="*/ 1 h 180"/>
                <a:gd name="T70" fmla="*/ 3 w 120"/>
                <a:gd name="T71" fmla="*/ 1 h 180"/>
                <a:gd name="T72" fmla="*/ 3 w 120"/>
                <a:gd name="T73" fmla="*/ 2 h 180"/>
                <a:gd name="T74" fmla="*/ 3 w 120"/>
                <a:gd name="T75" fmla="*/ 2 h 180"/>
                <a:gd name="T76" fmla="*/ 4 w 120"/>
                <a:gd name="T77" fmla="*/ 2 h 1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180"/>
                <a:gd name="T119" fmla="*/ 120 w 120"/>
                <a:gd name="T120" fmla="*/ 180 h 18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180">
                  <a:moveTo>
                    <a:pt x="120" y="60"/>
                  </a:moveTo>
                  <a:lnTo>
                    <a:pt x="114" y="36"/>
                  </a:lnTo>
                  <a:lnTo>
                    <a:pt x="108" y="19"/>
                  </a:lnTo>
                  <a:lnTo>
                    <a:pt x="90" y="6"/>
                  </a:lnTo>
                  <a:lnTo>
                    <a:pt x="65" y="0"/>
                  </a:lnTo>
                  <a:lnTo>
                    <a:pt x="48" y="6"/>
                  </a:lnTo>
                  <a:lnTo>
                    <a:pt x="30" y="6"/>
                  </a:lnTo>
                  <a:lnTo>
                    <a:pt x="18" y="19"/>
                  </a:lnTo>
                  <a:lnTo>
                    <a:pt x="12" y="30"/>
                  </a:lnTo>
                  <a:lnTo>
                    <a:pt x="5" y="41"/>
                  </a:lnTo>
                  <a:lnTo>
                    <a:pt x="5" y="54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5" y="139"/>
                  </a:lnTo>
                  <a:lnTo>
                    <a:pt x="24" y="169"/>
                  </a:lnTo>
                  <a:lnTo>
                    <a:pt x="43" y="180"/>
                  </a:lnTo>
                  <a:lnTo>
                    <a:pt x="65" y="180"/>
                  </a:lnTo>
                  <a:lnTo>
                    <a:pt x="84" y="180"/>
                  </a:lnTo>
                  <a:lnTo>
                    <a:pt x="103" y="169"/>
                  </a:lnTo>
                  <a:lnTo>
                    <a:pt x="114" y="150"/>
                  </a:lnTo>
                  <a:lnTo>
                    <a:pt x="120" y="120"/>
                  </a:lnTo>
                  <a:lnTo>
                    <a:pt x="90" y="120"/>
                  </a:lnTo>
                  <a:lnTo>
                    <a:pt x="90" y="139"/>
                  </a:lnTo>
                  <a:lnTo>
                    <a:pt x="84" y="150"/>
                  </a:lnTo>
                  <a:lnTo>
                    <a:pt x="73" y="156"/>
                  </a:lnTo>
                  <a:lnTo>
                    <a:pt x="65" y="156"/>
                  </a:lnTo>
                  <a:lnTo>
                    <a:pt x="48" y="156"/>
                  </a:lnTo>
                  <a:lnTo>
                    <a:pt x="35" y="139"/>
                  </a:lnTo>
                  <a:lnTo>
                    <a:pt x="30" y="114"/>
                  </a:lnTo>
                  <a:lnTo>
                    <a:pt x="30" y="79"/>
                  </a:lnTo>
                  <a:lnTo>
                    <a:pt x="35" y="54"/>
                  </a:lnTo>
                  <a:lnTo>
                    <a:pt x="43" y="36"/>
                  </a:lnTo>
                  <a:lnTo>
                    <a:pt x="54" y="24"/>
                  </a:lnTo>
                  <a:lnTo>
                    <a:pt x="65" y="24"/>
                  </a:lnTo>
                  <a:lnTo>
                    <a:pt x="78" y="24"/>
                  </a:lnTo>
                  <a:lnTo>
                    <a:pt x="84" y="30"/>
                  </a:lnTo>
                  <a:lnTo>
                    <a:pt x="90" y="41"/>
                  </a:lnTo>
                  <a:lnTo>
                    <a:pt x="90" y="60"/>
                  </a:lnTo>
                  <a:lnTo>
                    <a:pt x="12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94" name="Freeform 860"/>
            <p:cNvSpPr>
              <a:spLocks noEditPoints="1"/>
            </p:cNvSpPr>
            <p:nvPr/>
          </p:nvSpPr>
          <p:spPr bwMode="auto">
            <a:xfrm>
              <a:off x="1746" y="2575"/>
              <a:ext cx="42" cy="60"/>
            </a:xfrm>
            <a:custGeom>
              <a:avLst/>
              <a:gdLst>
                <a:gd name="T0" fmla="*/ 1 w 126"/>
                <a:gd name="T1" fmla="*/ 3 h 180"/>
                <a:gd name="T2" fmla="*/ 1 w 126"/>
                <a:gd name="T3" fmla="*/ 2 h 180"/>
                <a:gd name="T4" fmla="*/ 2 w 126"/>
                <a:gd name="T5" fmla="*/ 1 h 180"/>
                <a:gd name="T6" fmla="*/ 2 w 126"/>
                <a:gd name="T7" fmla="*/ 1 h 180"/>
                <a:gd name="T8" fmla="*/ 2 w 126"/>
                <a:gd name="T9" fmla="*/ 1 h 180"/>
                <a:gd name="T10" fmla="*/ 3 w 126"/>
                <a:gd name="T11" fmla="*/ 1 h 180"/>
                <a:gd name="T12" fmla="*/ 3 w 126"/>
                <a:gd name="T13" fmla="*/ 1 h 180"/>
                <a:gd name="T14" fmla="*/ 4 w 126"/>
                <a:gd name="T15" fmla="*/ 2 h 180"/>
                <a:gd name="T16" fmla="*/ 4 w 126"/>
                <a:gd name="T17" fmla="*/ 3 h 180"/>
                <a:gd name="T18" fmla="*/ 1 w 126"/>
                <a:gd name="T19" fmla="*/ 3 h 180"/>
                <a:gd name="T20" fmla="*/ 5 w 126"/>
                <a:gd name="T21" fmla="*/ 4 h 180"/>
                <a:gd name="T22" fmla="*/ 5 w 126"/>
                <a:gd name="T23" fmla="*/ 3 h 180"/>
                <a:gd name="T24" fmla="*/ 4 w 126"/>
                <a:gd name="T25" fmla="*/ 2 h 180"/>
                <a:gd name="T26" fmla="*/ 4 w 126"/>
                <a:gd name="T27" fmla="*/ 1 h 180"/>
                <a:gd name="T28" fmla="*/ 4 w 126"/>
                <a:gd name="T29" fmla="*/ 0 h 180"/>
                <a:gd name="T30" fmla="*/ 2 w 126"/>
                <a:gd name="T31" fmla="*/ 0 h 180"/>
                <a:gd name="T32" fmla="*/ 2 w 126"/>
                <a:gd name="T33" fmla="*/ 0 h 180"/>
                <a:gd name="T34" fmla="*/ 1 w 126"/>
                <a:gd name="T35" fmla="*/ 0 h 180"/>
                <a:gd name="T36" fmla="*/ 1 w 126"/>
                <a:gd name="T37" fmla="*/ 1 h 180"/>
                <a:gd name="T38" fmla="*/ 0 w 126"/>
                <a:gd name="T39" fmla="*/ 1 h 180"/>
                <a:gd name="T40" fmla="*/ 0 w 126"/>
                <a:gd name="T41" fmla="*/ 2 h 180"/>
                <a:gd name="T42" fmla="*/ 0 w 126"/>
                <a:gd name="T43" fmla="*/ 2 h 180"/>
                <a:gd name="T44" fmla="*/ 0 w 126"/>
                <a:gd name="T45" fmla="*/ 3 h 180"/>
                <a:gd name="T46" fmla="*/ 0 w 126"/>
                <a:gd name="T47" fmla="*/ 3 h 180"/>
                <a:gd name="T48" fmla="*/ 0 w 126"/>
                <a:gd name="T49" fmla="*/ 5 h 180"/>
                <a:gd name="T50" fmla="*/ 1 w 126"/>
                <a:gd name="T51" fmla="*/ 6 h 180"/>
                <a:gd name="T52" fmla="*/ 2 w 126"/>
                <a:gd name="T53" fmla="*/ 7 h 180"/>
                <a:gd name="T54" fmla="*/ 2 w 126"/>
                <a:gd name="T55" fmla="*/ 7 h 180"/>
                <a:gd name="T56" fmla="*/ 3 w 126"/>
                <a:gd name="T57" fmla="*/ 7 h 180"/>
                <a:gd name="T58" fmla="*/ 4 w 126"/>
                <a:gd name="T59" fmla="*/ 6 h 180"/>
                <a:gd name="T60" fmla="*/ 4 w 126"/>
                <a:gd name="T61" fmla="*/ 6 h 180"/>
                <a:gd name="T62" fmla="*/ 5 w 126"/>
                <a:gd name="T63" fmla="*/ 5 h 180"/>
                <a:gd name="T64" fmla="*/ 4 w 126"/>
                <a:gd name="T65" fmla="*/ 5 h 180"/>
                <a:gd name="T66" fmla="*/ 3 w 126"/>
                <a:gd name="T67" fmla="*/ 5 h 180"/>
                <a:gd name="T68" fmla="*/ 3 w 126"/>
                <a:gd name="T69" fmla="*/ 6 h 180"/>
                <a:gd name="T70" fmla="*/ 3 w 126"/>
                <a:gd name="T71" fmla="*/ 6 h 180"/>
                <a:gd name="T72" fmla="*/ 2 w 126"/>
                <a:gd name="T73" fmla="*/ 6 h 180"/>
                <a:gd name="T74" fmla="*/ 2 w 126"/>
                <a:gd name="T75" fmla="*/ 6 h 180"/>
                <a:gd name="T76" fmla="*/ 2 w 126"/>
                <a:gd name="T77" fmla="*/ 5 h 180"/>
                <a:gd name="T78" fmla="*/ 1 w 126"/>
                <a:gd name="T79" fmla="*/ 5 h 180"/>
                <a:gd name="T80" fmla="*/ 1 w 126"/>
                <a:gd name="T81" fmla="*/ 4 h 180"/>
                <a:gd name="T82" fmla="*/ 5 w 126"/>
                <a:gd name="T83" fmla="*/ 4 h 1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6"/>
                <a:gd name="T127" fmla="*/ 0 h 180"/>
                <a:gd name="T128" fmla="*/ 126 w 126"/>
                <a:gd name="T129" fmla="*/ 180 h 1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6" h="180">
                  <a:moveTo>
                    <a:pt x="30" y="79"/>
                  </a:moveTo>
                  <a:lnTo>
                    <a:pt x="35" y="49"/>
                  </a:lnTo>
                  <a:lnTo>
                    <a:pt x="41" y="30"/>
                  </a:lnTo>
                  <a:lnTo>
                    <a:pt x="54" y="24"/>
                  </a:lnTo>
                  <a:lnTo>
                    <a:pt x="66" y="24"/>
                  </a:lnTo>
                  <a:lnTo>
                    <a:pt x="78" y="24"/>
                  </a:lnTo>
                  <a:lnTo>
                    <a:pt x="90" y="30"/>
                  </a:lnTo>
                  <a:lnTo>
                    <a:pt x="96" y="49"/>
                  </a:lnTo>
                  <a:lnTo>
                    <a:pt x="96" y="79"/>
                  </a:lnTo>
                  <a:lnTo>
                    <a:pt x="30" y="79"/>
                  </a:lnTo>
                  <a:close/>
                  <a:moveTo>
                    <a:pt x="126" y="96"/>
                  </a:moveTo>
                  <a:lnTo>
                    <a:pt x="126" y="84"/>
                  </a:lnTo>
                  <a:lnTo>
                    <a:pt x="120" y="49"/>
                  </a:lnTo>
                  <a:lnTo>
                    <a:pt x="114" y="24"/>
                  </a:lnTo>
                  <a:lnTo>
                    <a:pt x="96" y="6"/>
                  </a:lnTo>
                  <a:lnTo>
                    <a:pt x="66" y="0"/>
                  </a:lnTo>
                  <a:lnTo>
                    <a:pt x="48" y="6"/>
                  </a:lnTo>
                  <a:lnTo>
                    <a:pt x="30" y="6"/>
                  </a:lnTo>
                  <a:lnTo>
                    <a:pt x="18" y="19"/>
                  </a:lnTo>
                  <a:lnTo>
                    <a:pt x="11" y="30"/>
                  </a:lnTo>
                  <a:lnTo>
                    <a:pt x="5" y="41"/>
                  </a:lnTo>
                  <a:lnTo>
                    <a:pt x="0" y="54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5" y="139"/>
                  </a:lnTo>
                  <a:lnTo>
                    <a:pt x="18" y="169"/>
                  </a:lnTo>
                  <a:lnTo>
                    <a:pt x="41" y="180"/>
                  </a:lnTo>
                  <a:lnTo>
                    <a:pt x="66" y="180"/>
                  </a:lnTo>
                  <a:lnTo>
                    <a:pt x="90" y="180"/>
                  </a:lnTo>
                  <a:lnTo>
                    <a:pt x="109" y="169"/>
                  </a:lnTo>
                  <a:lnTo>
                    <a:pt x="120" y="150"/>
                  </a:lnTo>
                  <a:lnTo>
                    <a:pt x="126" y="126"/>
                  </a:lnTo>
                  <a:lnTo>
                    <a:pt x="96" y="126"/>
                  </a:lnTo>
                  <a:lnTo>
                    <a:pt x="90" y="139"/>
                  </a:lnTo>
                  <a:lnTo>
                    <a:pt x="84" y="150"/>
                  </a:lnTo>
                  <a:lnTo>
                    <a:pt x="78" y="156"/>
                  </a:lnTo>
                  <a:lnTo>
                    <a:pt x="66" y="156"/>
                  </a:lnTo>
                  <a:lnTo>
                    <a:pt x="48" y="156"/>
                  </a:lnTo>
                  <a:lnTo>
                    <a:pt x="41" y="144"/>
                  </a:lnTo>
                  <a:lnTo>
                    <a:pt x="35" y="133"/>
                  </a:lnTo>
                  <a:lnTo>
                    <a:pt x="30" y="96"/>
                  </a:lnTo>
                  <a:lnTo>
                    <a:pt x="126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95" name="Freeform 861"/>
            <p:cNvSpPr>
              <a:spLocks/>
            </p:cNvSpPr>
            <p:nvPr/>
          </p:nvSpPr>
          <p:spPr bwMode="auto">
            <a:xfrm>
              <a:off x="1388" y="2685"/>
              <a:ext cx="40" cy="61"/>
            </a:xfrm>
            <a:custGeom>
              <a:avLst/>
              <a:gdLst>
                <a:gd name="T0" fmla="*/ 4 w 121"/>
                <a:gd name="T1" fmla="*/ 5 h 182"/>
                <a:gd name="T2" fmla="*/ 4 w 121"/>
                <a:gd name="T3" fmla="*/ 4 h 182"/>
                <a:gd name="T4" fmla="*/ 3 w 121"/>
                <a:gd name="T5" fmla="*/ 3 h 182"/>
                <a:gd name="T6" fmla="*/ 2 w 121"/>
                <a:gd name="T7" fmla="*/ 2 h 182"/>
                <a:gd name="T8" fmla="*/ 1 w 121"/>
                <a:gd name="T9" fmla="*/ 2 h 182"/>
                <a:gd name="T10" fmla="*/ 1 w 121"/>
                <a:gd name="T11" fmla="*/ 1 h 182"/>
                <a:gd name="T12" fmla="*/ 2 w 121"/>
                <a:gd name="T13" fmla="*/ 1 h 182"/>
                <a:gd name="T14" fmla="*/ 2 w 121"/>
                <a:gd name="T15" fmla="*/ 1 h 182"/>
                <a:gd name="T16" fmla="*/ 2 w 121"/>
                <a:gd name="T17" fmla="*/ 1 h 182"/>
                <a:gd name="T18" fmla="*/ 3 w 121"/>
                <a:gd name="T19" fmla="*/ 1 h 182"/>
                <a:gd name="T20" fmla="*/ 3 w 121"/>
                <a:gd name="T21" fmla="*/ 1 h 182"/>
                <a:gd name="T22" fmla="*/ 3 w 121"/>
                <a:gd name="T23" fmla="*/ 1 h 182"/>
                <a:gd name="T24" fmla="*/ 3 w 121"/>
                <a:gd name="T25" fmla="*/ 2 h 182"/>
                <a:gd name="T26" fmla="*/ 4 w 121"/>
                <a:gd name="T27" fmla="*/ 2 h 182"/>
                <a:gd name="T28" fmla="*/ 4 w 121"/>
                <a:gd name="T29" fmla="*/ 1 h 182"/>
                <a:gd name="T30" fmla="*/ 4 w 121"/>
                <a:gd name="T31" fmla="*/ 0 h 182"/>
                <a:gd name="T32" fmla="*/ 3 w 121"/>
                <a:gd name="T33" fmla="*/ 0 h 182"/>
                <a:gd name="T34" fmla="*/ 2 w 121"/>
                <a:gd name="T35" fmla="*/ 0 h 182"/>
                <a:gd name="T36" fmla="*/ 1 w 121"/>
                <a:gd name="T37" fmla="*/ 0 h 182"/>
                <a:gd name="T38" fmla="*/ 1 w 121"/>
                <a:gd name="T39" fmla="*/ 1 h 182"/>
                <a:gd name="T40" fmla="*/ 0 w 121"/>
                <a:gd name="T41" fmla="*/ 1 h 182"/>
                <a:gd name="T42" fmla="*/ 0 w 121"/>
                <a:gd name="T43" fmla="*/ 2 h 182"/>
                <a:gd name="T44" fmla="*/ 1 w 121"/>
                <a:gd name="T45" fmla="*/ 3 h 182"/>
                <a:gd name="T46" fmla="*/ 2 w 121"/>
                <a:gd name="T47" fmla="*/ 4 h 182"/>
                <a:gd name="T48" fmla="*/ 3 w 121"/>
                <a:gd name="T49" fmla="*/ 4 h 182"/>
                <a:gd name="T50" fmla="*/ 3 w 121"/>
                <a:gd name="T51" fmla="*/ 5 h 182"/>
                <a:gd name="T52" fmla="*/ 3 w 121"/>
                <a:gd name="T53" fmla="*/ 5 h 182"/>
                <a:gd name="T54" fmla="*/ 3 w 121"/>
                <a:gd name="T55" fmla="*/ 6 h 182"/>
                <a:gd name="T56" fmla="*/ 3 w 121"/>
                <a:gd name="T57" fmla="*/ 6 h 182"/>
                <a:gd name="T58" fmla="*/ 2 w 121"/>
                <a:gd name="T59" fmla="*/ 6 h 182"/>
                <a:gd name="T60" fmla="*/ 2 w 121"/>
                <a:gd name="T61" fmla="*/ 6 h 182"/>
                <a:gd name="T62" fmla="*/ 1 w 121"/>
                <a:gd name="T63" fmla="*/ 5 h 182"/>
                <a:gd name="T64" fmla="*/ 1 w 121"/>
                <a:gd name="T65" fmla="*/ 5 h 182"/>
                <a:gd name="T66" fmla="*/ 1 w 121"/>
                <a:gd name="T67" fmla="*/ 5 h 182"/>
                <a:gd name="T68" fmla="*/ 0 w 121"/>
                <a:gd name="T69" fmla="*/ 5 h 182"/>
                <a:gd name="T70" fmla="*/ 0 w 121"/>
                <a:gd name="T71" fmla="*/ 5 h 182"/>
                <a:gd name="T72" fmla="*/ 1 w 121"/>
                <a:gd name="T73" fmla="*/ 6 h 182"/>
                <a:gd name="T74" fmla="*/ 1 w 121"/>
                <a:gd name="T75" fmla="*/ 7 h 182"/>
                <a:gd name="T76" fmla="*/ 2 w 121"/>
                <a:gd name="T77" fmla="*/ 7 h 182"/>
                <a:gd name="T78" fmla="*/ 3 w 121"/>
                <a:gd name="T79" fmla="*/ 7 h 182"/>
                <a:gd name="T80" fmla="*/ 4 w 121"/>
                <a:gd name="T81" fmla="*/ 6 h 182"/>
                <a:gd name="T82" fmla="*/ 4 w 121"/>
                <a:gd name="T83" fmla="*/ 6 h 182"/>
                <a:gd name="T84" fmla="*/ 4 w 121"/>
                <a:gd name="T85" fmla="*/ 5 h 1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1"/>
                <a:gd name="T130" fmla="*/ 0 h 182"/>
                <a:gd name="T131" fmla="*/ 121 w 121"/>
                <a:gd name="T132" fmla="*/ 182 h 1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1" h="182">
                  <a:moveTo>
                    <a:pt x="121" y="128"/>
                  </a:moveTo>
                  <a:lnTo>
                    <a:pt x="109" y="98"/>
                  </a:lnTo>
                  <a:lnTo>
                    <a:pt x="79" y="79"/>
                  </a:lnTo>
                  <a:lnTo>
                    <a:pt x="49" y="60"/>
                  </a:lnTo>
                  <a:lnTo>
                    <a:pt x="36" y="43"/>
                  </a:lnTo>
                  <a:lnTo>
                    <a:pt x="36" y="38"/>
                  </a:lnTo>
                  <a:lnTo>
                    <a:pt x="42" y="30"/>
                  </a:lnTo>
                  <a:lnTo>
                    <a:pt x="49" y="25"/>
                  </a:lnTo>
                  <a:lnTo>
                    <a:pt x="60" y="25"/>
                  </a:lnTo>
                  <a:lnTo>
                    <a:pt x="72" y="25"/>
                  </a:lnTo>
                  <a:lnTo>
                    <a:pt x="85" y="30"/>
                  </a:lnTo>
                  <a:lnTo>
                    <a:pt x="85" y="38"/>
                  </a:lnTo>
                  <a:lnTo>
                    <a:pt x="90" y="49"/>
                  </a:lnTo>
                  <a:lnTo>
                    <a:pt x="121" y="49"/>
                  </a:lnTo>
                  <a:lnTo>
                    <a:pt x="115" y="30"/>
                  </a:lnTo>
                  <a:lnTo>
                    <a:pt x="102" y="13"/>
                  </a:lnTo>
                  <a:lnTo>
                    <a:pt x="85" y="7"/>
                  </a:lnTo>
                  <a:lnTo>
                    <a:pt x="66" y="0"/>
                  </a:lnTo>
                  <a:lnTo>
                    <a:pt x="36" y="7"/>
                  </a:lnTo>
                  <a:lnTo>
                    <a:pt x="17" y="19"/>
                  </a:lnTo>
                  <a:lnTo>
                    <a:pt x="12" y="30"/>
                  </a:lnTo>
                  <a:lnTo>
                    <a:pt x="6" y="49"/>
                  </a:lnTo>
                  <a:lnTo>
                    <a:pt x="17" y="79"/>
                  </a:lnTo>
                  <a:lnTo>
                    <a:pt x="49" y="98"/>
                  </a:lnTo>
                  <a:lnTo>
                    <a:pt x="79" y="109"/>
                  </a:lnTo>
                  <a:lnTo>
                    <a:pt x="90" y="128"/>
                  </a:lnTo>
                  <a:lnTo>
                    <a:pt x="90" y="139"/>
                  </a:lnTo>
                  <a:lnTo>
                    <a:pt x="85" y="152"/>
                  </a:lnTo>
                  <a:lnTo>
                    <a:pt x="72" y="152"/>
                  </a:lnTo>
                  <a:lnTo>
                    <a:pt x="60" y="158"/>
                  </a:lnTo>
                  <a:lnTo>
                    <a:pt x="49" y="152"/>
                  </a:lnTo>
                  <a:lnTo>
                    <a:pt x="36" y="145"/>
                  </a:lnTo>
                  <a:lnTo>
                    <a:pt x="36" y="133"/>
                  </a:lnTo>
                  <a:lnTo>
                    <a:pt x="36" y="122"/>
                  </a:lnTo>
                  <a:lnTo>
                    <a:pt x="0" y="122"/>
                  </a:lnTo>
                  <a:lnTo>
                    <a:pt x="6" y="145"/>
                  </a:lnTo>
                  <a:lnTo>
                    <a:pt x="17" y="163"/>
                  </a:lnTo>
                  <a:lnTo>
                    <a:pt x="36" y="182"/>
                  </a:lnTo>
                  <a:lnTo>
                    <a:pt x="60" y="182"/>
                  </a:lnTo>
                  <a:lnTo>
                    <a:pt x="85" y="182"/>
                  </a:lnTo>
                  <a:lnTo>
                    <a:pt x="102" y="163"/>
                  </a:lnTo>
                  <a:lnTo>
                    <a:pt x="115" y="152"/>
                  </a:lnTo>
                  <a:lnTo>
                    <a:pt x="121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96" name="Rectangle 862"/>
            <p:cNvSpPr>
              <a:spLocks noChangeArrowheads="1"/>
            </p:cNvSpPr>
            <p:nvPr/>
          </p:nvSpPr>
          <p:spPr bwMode="auto">
            <a:xfrm>
              <a:off x="1442" y="2661"/>
              <a:ext cx="8" cy="8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7697" name="Freeform 863"/>
            <p:cNvSpPr>
              <a:spLocks noEditPoints="1"/>
            </p:cNvSpPr>
            <p:nvPr/>
          </p:nvSpPr>
          <p:spPr bwMode="auto">
            <a:xfrm>
              <a:off x="1466" y="2661"/>
              <a:ext cx="10" cy="82"/>
            </a:xfrm>
            <a:custGeom>
              <a:avLst/>
              <a:gdLst>
                <a:gd name="T0" fmla="*/ 1 w 30"/>
                <a:gd name="T1" fmla="*/ 3 h 246"/>
                <a:gd name="T2" fmla="*/ 0 w 30"/>
                <a:gd name="T3" fmla="*/ 3 h 246"/>
                <a:gd name="T4" fmla="*/ 0 w 30"/>
                <a:gd name="T5" fmla="*/ 9 h 246"/>
                <a:gd name="T6" fmla="*/ 1 w 30"/>
                <a:gd name="T7" fmla="*/ 9 h 246"/>
                <a:gd name="T8" fmla="*/ 1 w 30"/>
                <a:gd name="T9" fmla="*/ 3 h 246"/>
                <a:gd name="T10" fmla="*/ 0 w 30"/>
                <a:gd name="T11" fmla="*/ 1 h 246"/>
                <a:gd name="T12" fmla="*/ 1 w 30"/>
                <a:gd name="T13" fmla="*/ 1 h 246"/>
                <a:gd name="T14" fmla="*/ 1 w 30"/>
                <a:gd name="T15" fmla="*/ 0 h 246"/>
                <a:gd name="T16" fmla="*/ 0 w 30"/>
                <a:gd name="T17" fmla="*/ 0 h 246"/>
                <a:gd name="T18" fmla="*/ 0 w 30"/>
                <a:gd name="T19" fmla="*/ 1 h 2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46"/>
                <a:gd name="T32" fmla="*/ 30 w 30"/>
                <a:gd name="T33" fmla="*/ 246 h 2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46">
                  <a:moveTo>
                    <a:pt x="30" y="78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30" y="246"/>
                  </a:lnTo>
                  <a:lnTo>
                    <a:pt x="30" y="78"/>
                  </a:lnTo>
                  <a:close/>
                  <a:moveTo>
                    <a:pt x="0" y="30"/>
                  </a:moveTo>
                  <a:lnTo>
                    <a:pt x="30" y="30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98" name="Freeform 864"/>
            <p:cNvSpPr>
              <a:spLocks/>
            </p:cNvSpPr>
            <p:nvPr/>
          </p:nvSpPr>
          <p:spPr bwMode="auto">
            <a:xfrm>
              <a:off x="1482" y="2671"/>
              <a:ext cx="34" cy="75"/>
            </a:xfrm>
            <a:custGeom>
              <a:avLst/>
              <a:gdLst>
                <a:gd name="T0" fmla="*/ 0 w 102"/>
                <a:gd name="T1" fmla="*/ 2 h 223"/>
                <a:gd name="T2" fmla="*/ 0 w 102"/>
                <a:gd name="T3" fmla="*/ 2 h 223"/>
                <a:gd name="T4" fmla="*/ 1 w 102"/>
                <a:gd name="T5" fmla="*/ 2 h 223"/>
                <a:gd name="T6" fmla="*/ 1 w 102"/>
                <a:gd name="T7" fmla="*/ 7 h 223"/>
                <a:gd name="T8" fmla="*/ 1 w 102"/>
                <a:gd name="T9" fmla="*/ 8 h 223"/>
                <a:gd name="T10" fmla="*/ 2 w 102"/>
                <a:gd name="T11" fmla="*/ 8 h 223"/>
                <a:gd name="T12" fmla="*/ 2 w 102"/>
                <a:gd name="T13" fmla="*/ 8 h 223"/>
                <a:gd name="T14" fmla="*/ 3 w 102"/>
                <a:gd name="T15" fmla="*/ 8 h 223"/>
                <a:gd name="T16" fmla="*/ 3 w 102"/>
                <a:gd name="T17" fmla="*/ 8 h 223"/>
                <a:gd name="T18" fmla="*/ 3 w 102"/>
                <a:gd name="T19" fmla="*/ 8 h 223"/>
                <a:gd name="T20" fmla="*/ 4 w 102"/>
                <a:gd name="T21" fmla="*/ 8 h 223"/>
                <a:gd name="T22" fmla="*/ 4 w 102"/>
                <a:gd name="T23" fmla="*/ 8 h 223"/>
                <a:gd name="T24" fmla="*/ 4 w 102"/>
                <a:gd name="T25" fmla="*/ 7 h 223"/>
                <a:gd name="T26" fmla="*/ 4 w 102"/>
                <a:gd name="T27" fmla="*/ 7 h 223"/>
                <a:gd name="T28" fmla="*/ 3 w 102"/>
                <a:gd name="T29" fmla="*/ 7 h 223"/>
                <a:gd name="T30" fmla="*/ 3 w 102"/>
                <a:gd name="T31" fmla="*/ 7 h 223"/>
                <a:gd name="T32" fmla="*/ 3 w 102"/>
                <a:gd name="T33" fmla="*/ 7 h 223"/>
                <a:gd name="T34" fmla="*/ 2 w 102"/>
                <a:gd name="T35" fmla="*/ 7 h 223"/>
                <a:gd name="T36" fmla="*/ 2 w 102"/>
                <a:gd name="T37" fmla="*/ 7 h 223"/>
                <a:gd name="T38" fmla="*/ 2 w 102"/>
                <a:gd name="T39" fmla="*/ 6 h 223"/>
                <a:gd name="T40" fmla="*/ 2 w 102"/>
                <a:gd name="T41" fmla="*/ 2 h 223"/>
                <a:gd name="T42" fmla="*/ 4 w 102"/>
                <a:gd name="T43" fmla="*/ 2 h 223"/>
                <a:gd name="T44" fmla="*/ 4 w 102"/>
                <a:gd name="T45" fmla="*/ 2 h 223"/>
                <a:gd name="T46" fmla="*/ 2 w 102"/>
                <a:gd name="T47" fmla="*/ 2 h 223"/>
                <a:gd name="T48" fmla="*/ 2 w 102"/>
                <a:gd name="T49" fmla="*/ 0 h 223"/>
                <a:gd name="T50" fmla="*/ 1 w 102"/>
                <a:gd name="T51" fmla="*/ 0 h 223"/>
                <a:gd name="T52" fmla="*/ 1 w 102"/>
                <a:gd name="T53" fmla="*/ 2 h 223"/>
                <a:gd name="T54" fmla="*/ 0 w 102"/>
                <a:gd name="T55" fmla="*/ 2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2"/>
                <a:gd name="T85" fmla="*/ 0 h 223"/>
                <a:gd name="T86" fmla="*/ 102 w 102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2" h="223">
                  <a:moveTo>
                    <a:pt x="0" y="48"/>
                  </a:moveTo>
                  <a:lnTo>
                    <a:pt x="0" y="66"/>
                  </a:lnTo>
                  <a:lnTo>
                    <a:pt x="36" y="66"/>
                  </a:lnTo>
                  <a:lnTo>
                    <a:pt x="36" y="186"/>
                  </a:lnTo>
                  <a:lnTo>
                    <a:pt x="36" y="199"/>
                  </a:lnTo>
                  <a:lnTo>
                    <a:pt x="41" y="216"/>
                  </a:lnTo>
                  <a:lnTo>
                    <a:pt x="54" y="223"/>
                  </a:lnTo>
                  <a:lnTo>
                    <a:pt x="72" y="223"/>
                  </a:lnTo>
                  <a:lnTo>
                    <a:pt x="77" y="223"/>
                  </a:lnTo>
                  <a:lnTo>
                    <a:pt x="90" y="223"/>
                  </a:lnTo>
                  <a:lnTo>
                    <a:pt x="96" y="216"/>
                  </a:lnTo>
                  <a:lnTo>
                    <a:pt x="102" y="216"/>
                  </a:lnTo>
                  <a:lnTo>
                    <a:pt x="102" y="193"/>
                  </a:lnTo>
                  <a:lnTo>
                    <a:pt x="96" y="193"/>
                  </a:lnTo>
                  <a:lnTo>
                    <a:pt x="90" y="193"/>
                  </a:lnTo>
                  <a:lnTo>
                    <a:pt x="84" y="193"/>
                  </a:lnTo>
                  <a:lnTo>
                    <a:pt x="72" y="193"/>
                  </a:lnTo>
                  <a:lnTo>
                    <a:pt x="66" y="186"/>
                  </a:lnTo>
                  <a:lnTo>
                    <a:pt x="60" y="180"/>
                  </a:lnTo>
                  <a:lnTo>
                    <a:pt x="60" y="169"/>
                  </a:lnTo>
                  <a:lnTo>
                    <a:pt x="60" y="66"/>
                  </a:lnTo>
                  <a:lnTo>
                    <a:pt x="96" y="66"/>
                  </a:lnTo>
                  <a:lnTo>
                    <a:pt x="96" y="48"/>
                  </a:lnTo>
                  <a:lnTo>
                    <a:pt x="60" y="48"/>
                  </a:lnTo>
                  <a:lnTo>
                    <a:pt x="60" y="0"/>
                  </a:lnTo>
                  <a:lnTo>
                    <a:pt x="36" y="11"/>
                  </a:lnTo>
                  <a:lnTo>
                    <a:pt x="3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699" name="Freeform 865"/>
            <p:cNvSpPr>
              <a:spLocks noEditPoints="1"/>
            </p:cNvSpPr>
            <p:nvPr/>
          </p:nvSpPr>
          <p:spPr bwMode="auto">
            <a:xfrm>
              <a:off x="1886" y="2258"/>
              <a:ext cx="53" cy="82"/>
            </a:xfrm>
            <a:custGeom>
              <a:avLst/>
              <a:gdLst>
                <a:gd name="T0" fmla="*/ 1 w 157"/>
                <a:gd name="T1" fmla="*/ 1 h 247"/>
                <a:gd name="T2" fmla="*/ 3 w 157"/>
                <a:gd name="T3" fmla="*/ 1 h 247"/>
                <a:gd name="T4" fmla="*/ 4 w 157"/>
                <a:gd name="T5" fmla="*/ 1 h 247"/>
                <a:gd name="T6" fmla="*/ 4 w 157"/>
                <a:gd name="T7" fmla="*/ 2 h 247"/>
                <a:gd name="T8" fmla="*/ 5 w 157"/>
                <a:gd name="T9" fmla="*/ 2 h 247"/>
                <a:gd name="T10" fmla="*/ 5 w 157"/>
                <a:gd name="T11" fmla="*/ 4 h 247"/>
                <a:gd name="T12" fmla="*/ 5 w 157"/>
                <a:gd name="T13" fmla="*/ 5 h 247"/>
                <a:gd name="T14" fmla="*/ 5 w 157"/>
                <a:gd name="T15" fmla="*/ 7 h 247"/>
                <a:gd name="T16" fmla="*/ 4 w 157"/>
                <a:gd name="T17" fmla="*/ 8 h 247"/>
                <a:gd name="T18" fmla="*/ 3 w 157"/>
                <a:gd name="T19" fmla="*/ 8 h 247"/>
                <a:gd name="T20" fmla="*/ 2 w 157"/>
                <a:gd name="T21" fmla="*/ 8 h 247"/>
                <a:gd name="T22" fmla="*/ 1 w 157"/>
                <a:gd name="T23" fmla="*/ 8 h 247"/>
                <a:gd name="T24" fmla="*/ 1 w 157"/>
                <a:gd name="T25" fmla="*/ 1 h 247"/>
                <a:gd name="T26" fmla="*/ 0 w 157"/>
                <a:gd name="T27" fmla="*/ 9 h 247"/>
                <a:gd name="T28" fmla="*/ 2 w 157"/>
                <a:gd name="T29" fmla="*/ 9 h 247"/>
                <a:gd name="T30" fmla="*/ 3 w 157"/>
                <a:gd name="T31" fmla="*/ 9 h 247"/>
                <a:gd name="T32" fmla="*/ 4 w 157"/>
                <a:gd name="T33" fmla="*/ 9 h 247"/>
                <a:gd name="T34" fmla="*/ 5 w 157"/>
                <a:gd name="T35" fmla="*/ 8 h 247"/>
                <a:gd name="T36" fmla="*/ 5 w 157"/>
                <a:gd name="T37" fmla="*/ 8 h 247"/>
                <a:gd name="T38" fmla="*/ 5 w 157"/>
                <a:gd name="T39" fmla="*/ 8 h 247"/>
                <a:gd name="T40" fmla="*/ 6 w 157"/>
                <a:gd name="T41" fmla="*/ 7 h 247"/>
                <a:gd name="T42" fmla="*/ 6 w 157"/>
                <a:gd name="T43" fmla="*/ 7 h 247"/>
                <a:gd name="T44" fmla="*/ 6 w 157"/>
                <a:gd name="T45" fmla="*/ 7 h 247"/>
                <a:gd name="T46" fmla="*/ 6 w 157"/>
                <a:gd name="T47" fmla="*/ 6 h 247"/>
                <a:gd name="T48" fmla="*/ 6 w 157"/>
                <a:gd name="T49" fmla="*/ 6 h 247"/>
                <a:gd name="T50" fmla="*/ 6 w 157"/>
                <a:gd name="T51" fmla="*/ 5 h 247"/>
                <a:gd name="T52" fmla="*/ 6 w 157"/>
                <a:gd name="T53" fmla="*/ 4 h 247"/>
                <a:gd name="T54" fmla="*/ 6 w 157"/>
                <a:gd name="T55" fmla="*/ 4 h 247"/>
                <a:gd name="T56" fmla="*/ 6 w 157"/>
                <a:gd name="T57" fmla="*/ 3 h 247"/>
                <a:gd name="T58" fmla="*/ 6 w 157"/>
                <a:gd name="T59" fmla="*/ 2 h 247"/>
                <a:gd name="T60" fmla="*/ 5 w 157"/>
                <a:gd name="T61" fmla="*/ 1 h 247"/>
                <a:gd name="T62" fmla="*/ 5 w 157"/>
                <a:gd name="T63" fmla="*/ 1 h 247"/>
                <a:gd name="T64" fmla="*/ 4 w 157"/>
                <a:gd name="T65" fmla="*/ 0 h 247"/>
                <a:gd name="T66" fmla="*/ 4 w 157"/>
                <a:gd name="T67" fmla="*/ 0 h 247"/>
                <a:gd name="T68" fmla="*/ 3 w 157"/>
                <a:gd name="T69" fmla="*/ 0 h 247"/>
                <a:gd name="T70" fmla="*/ 0 w 157"/>
                <a:gd name="T71" fmla="*/ 0 h 247"/>
                <a:gd name="T72" fmla="*/ 0 w 157"/>
                <a:gd name="T73" fmla="*/ 9 h 2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7"/>
                <a:gd name="T112" fmla="*/ 0 h 247"/>
                <a:gd name="T113" fmla="*/ 157 w 157"/>
                <a:gd name="T114" fmla="*/ 247 h 2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7" h="247">
                  <a:moveTo>
                    <a:pt x="31" y="30"/>
                  </a:moveTo>
                  <a:lnTo>
                    <a:pt x="72" y="30"/>
                  </a:lnTo>
                  <a:lnTo>
                    <a:pt x="97" y="30"/>
                  </a:lnTo>
                  <a:lnTo>
                    <a:pt x="108" y="41"/>
                  </a:lnTo>
                  <a:lnTo>
                    <a:pt x="121" y="66"/>
                  </a:lnTo>
                  <a:lnTo>
                    <a:pt x="121" y="96"/>
                  </a:lnTo>
                  <a:lnTo>
                    <a:pt x="121" y="144"/>
                  </a:lnTo>
                  <a:lnTo>
                    <a:pt x="121" y="180"/>
                  </a:lnTo>
                  <a:lnTo>
                    <a:pt x="108" y="204"/>
                  </a:lnTo>
                  <a:lnTo>
                    <a:pt x="91" y="216"/>
                  </a:lnTo>
                  <a:lnTo>
                    <a:pt x="61" y="216"/>
                  </a:lnTo>
                  <a:lnTo>
                    <a:pt x="31" y="216"/>
                  </a:lnTo>
                  <a:lnTo>
                    <a:pt x="31" y="30"/>
                  </a:lnTo>
                  <a:close/>
                  <a:moveTo>
                    <a:pt x="0" y="247"/>
                  </a:moveTo>
                  <a:lnTo>
                    <a:pt x="61" y="247"/>
                  </a:lnTo>
                  <a:lnTo>
                    <a:pt x="85" y="240"/>
                  </a:lnTo>
                  <a:lnTo>
                    <a:pt x="108" y="240"/>
                  </a:lnTo>
                  <a:lnTo>
                    <a:pt x="127" y="229"/>
                  </a:lnTo>
                  <a:lnTo>
                    <a:pt x="138" y="216"/>
                  </a:lnTo>
                  <a:lnTo>
                    <a:pt x="138" y="210"/>
                  </a:lnTo>
                  <a:lnTo>
                    <a:pt x="145" y="199"/>
                  </a:lnTo>
                  <a:lnTo>
                    <a:pt x="145" y="186"/>
                  </a:lnTo>
                  <a:lnTo>
                    <a:pt x="151" y="180"/>
                  </a:lnTo>
                  <a:lnTo>
                    <a:pt x="151" y="163"/>
                  </a:lnTo>
                  <a:lnTo>
                    <a:pt x="157" y="150"/>
                  </a:lnTo>
                  <a:lnTo>
                    <a:pt x="157" y="133"/>
                  </a:lnTo>
                  <a:lnTo>
                    <a:pt x="157" y="114"/>
                  </a:lnTo>
                  <a:lnTo>
                    <a:pt x="157" y="103"/>
                  </a:lnTo>
                  <a:lnTo>
                    <a:pt x="157" y="78"/>
                  </a:lnTo>
                  <a:lnTo>
                    <a:pt x="145" y="60"/>
                  </a:lnTo>
                  <a:lnTo>
                    <a:pt x="138" y="36"/>
                  </a:lnTo>
                  <a:lnTo>
                    <a:pt x="127" y="24"/>
                  </a:lnTo>
                  <a:lnTo>
                    <a:pt x="115" y="11"/>
                  </a:lnTo>
                  <a:lnTo>
                    <a:pt x="97" y="5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00" name="Freeform 866"/>
            <p:cNvSpPr>
              <a:spLocks noEditPoints="1"/>
            </p:cNvSpPr>
            <p:nvPr/>
          </p:nvSpPr>
          <p:spPr bwMode="auto">
            <a:xfrm>
              <a:off x="1955" y="2258"/>
              <a:ext cx="10" cy="82"/>
            </a:xfrm>
            <a:custGeom>
              <a:avLst/>
              <a:gdLst>
                <a:gd name="T0" fmla="*/ 1 w 31"/>
                <a:gd name="T1" fmla="*/ 3 h 247"/>
                <a:gd name="T2" fmla="*/ 0 w 31"/>
                <a:gd name="T3" fmla="*/ 3 h 247"/>
                <a:gd name="T4" fmla="*/ 0 w 31"/>
                <a:gd name="T5" fmla="*/ 9 h 247"/>
                <a:gd name="T6" fmla="*/ 1 w 31"/>
                <a:gd name="T7" fmla="*/ 9 h 247"/>
                <a:gd name="T8" fmla="*/ 1 w 31"/>
                <a:gd name="T9" fmla="*/ 3 h 247"/>
                <a:gd name="T10" fmla="*/ 0 w 31"/>
                <a:gd name="T11" fmla="*/ 1 h 247"/>
                <a:gd name="T12" fmla="*/ 1 w 31"/>
                <a:gd name="T13" fmla="*/ 1 h 247"/>
                <a:gd name="T14" fmla="*/ 1 w 31"/>
                <a:gd name="T15" fmla="*/ 0 h 247"/>
                <a:gd name="T16" fmla="*/ 0 w 31"/>
                <a:gd name="T17" fmla="*/ 0 h 247"/>
                <a:gd name="T18" fmla="*/ 0 w 31"/>
                <a:gd name="T19" fmla="*/ 1 h 2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247"/>
                <a:gd name="T32" fmla="*/ 31 w 31"/>
                <a:gd name="T33" fmla="*/ 247 h 2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247">
                  <a:moveTo>
                    <a:pt x="31" y="71"/>
                  </a:moveTo>
                  <a:lnTo>
                    <a:pt x="0" y="71"/>
                  </a:lnTo>
                  <a:lnTo>
                    <a:pt x="0" y="247"/>
                  </a:lnTo>
                  <a:lnTo>
                    <a:pt x="31" y="247"/>
                  </a:lnTo>
                  <a:lnTo>
                    <a:pt x="31" y="71"/>
                  </a:lnTo>
                  <a:close/>
                  <a:moveTo>
                    <a:pt x="0" y="30"/>
                  </a:moveTo>
                  <a:lnTo>
                    <a:pt x="31" y="30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01" name="Freeform 867"/>
            <p:cNvSpPr>
              <a:spLocks/>
            </p:cNvSpPr>
            <p:nvPr/>
          </p:nvSpPr>
          <p:spPr bwMode="auto">
            <a:xfrm>
              <a:off x="1977" y="2282"/>
              <a:ext cx="40" cy="60"/>
            </a:xfrm>
            <a:custGeom>
              <a:avLst/>
              <a:gdLst>
                <a:gd name="T0" fmla="*/ 4 w 121"/>
                <a:gd name="T1" fmla="*/ 5 h 182"/>
                <a:gd name="T2" fmla="*/ 4 w 121"/>
                <a:gd name="T3" fmla="*/ 4 h 182"/>
                <a:gd name="T4" fmla="*/ 3 w 121"/>
                <a:gd name="T5" fmla="*/ 3 h 182"/>
                <a:gd name="T6" fmla="*/ 2 w 121"/>
                <a:gd name="T7" fmla="*/ 2 h 182"/>
                <a:gd name="T8" fmla="*/ 1 w 121"/>
                <a:gd name="T9" fmla="*/ 2 h 182"/>
                <a:gd name="T10" fmla="*/ 1 w 121"/>
                <a:gd name="T11" fmla="*/ 1 h 182"/>
                <a:gd name="T12" fmla="*/ 2 w 121"/>
                <a:gd name="T13" fmla="*/ 1 h 182"/>
                <a:gd name="T14" fmla="*/ 2 w 121"/>
                <a:gd name="T15" fmla="*/ 1 h 182"/>
                <a:gd name="T16" fmla="*/ 2 w 121"/>
                <a:gd name="T17" fmla="*/ 1 h 182"/>
                <a:gd name="T18" fmla="*/ 3 w 121"/>
                <a:gd name="T19" fmla="*/ 1 h 182"/>
                <a:gd name="T20" fmla="*/ 3 w 121"/>
                <a:gd name="T21" fmla="*/ 1 h 182"/>
                <a:gd name="T22" fmla="*/ 3 w 121"/>
                <a:gd name="T23" fmla="*/ 1 h 182"/>
                <a:gd name="T24" fmla="*/ 3 w 121"/>
                <a:gd name="T25" fmla="*/ 2 h 182"/>
                <a:gd name="T26" fmla="*/ 4 w 121"/>
                <a:gd name="T27" fmla="*/ 2 h 182"/>
                <a:gd name="T28" fmla="*/ 4 w 121"/>
                <a:gd name="T29" fmla="*/ 1 h 182"/>
                <a:gd name="T30" fmla="*/ 4 w 121"/>
                <a:gd name="T31" fmla="*/ 0 h 182"/>
                <a:gd name="T32" fmla="*/ 3 w 121"/>
                <a:gd name="T33" fmla="*/ 0 h 182"/>
                <a:gd name="T34" fmla="*/ 2 w 121"/>
                <a:gd name="T35" fmla="*/ 0 h 182"/>
                <a:gd name="T36" fmla="*/ 1 w 121"/>
                <a:gd name="T37" fmla="*/ 0 h 182"/>
                <a:gd name="T38" fmla="*/ 1 w 121"/>
                <a:gd name="T39" fmla="*/ 1 h 182"/>
                <a:gd name="T40" fmla="*/ 0 w 121"/>
                <a:gd name="T41" fmla="*/ 1 h 182"/>
                <a:gd name="T42" fmla="*/ 0 w 121"/>
                <a:gd name="T43" fmla="*/ 2 h 182"/>
                <a:gd name="T44" fmla="*/ 1 w 121"/>
                <a:gd name="T45" fmla="*/ 3 h 182"/>
                <a:gd name="T46" fmla="*/ 2 w 121"/>
                <a:gd name="T47" fmla="*/ 4 h 182"/>
                <a:gd name="T48" fmla="*/ 3 w 121"/>
                <a:gd name="T49" fmla="*/ 4 h 182"/>
                <a:gd name="T50" fmla="*/ 4 w 121"/>
                <a:gd name="T51" fmla="*/ 5 h 182"/>
                <a:gd name="T52" fmla="*/ 3 w 121"/>
                <a:gd name="T53" fmla="*/ 5 h 182"/>
                <a:gd name="T54" fmla="*/ 3 w 121"/>
                <a:gd name="T55" fmla="*/ 5 h 182"/>
                <a:gd name="T56" fmla="*/ 3 w 121"/>
                <a:gd name="T57" fmla="*/ 5 h 182"/>
                <a:gd name="T58" fmla="*/ 2 w 121"/>
                <a:gd name="T59" fmla="*/ 6 h 182"/>
                <a:gd name="T60" fmla="*/ 2 w 121"/>
                <a:gd name="T61" fmla="*/ 5 h 182"/>
                <a:gd name="T62" fmla="*/ 1 w 121"/>
                <a:gd name="T63" fmla="*/ 5 h 182"/>
                <a:gd name="T64" fmla="*/ 1 w 121"/>
                <a:gd name="T65" fmla="*/ 5 h 182"/>
                <a:gd name="T66" fmla="*/ 1 w 121"/>
                <a:gd name="T67" fmla="*/ 4 h 182"/>
                <a:gd name="T68" fmla="*/ 0 w 121"/>
                <a:gd name="T69" fmla="*/ 4 h 182"/>
                <a:gd name="T70" fmla="*/ 0 w 121"/>
                <a:gd name="T71" fmla="*/ 5 h 182"/>
                <a:gd name="T72" fmla="*/ 1 w 121"/>
                <a:gd name="T73" fmla="*/ 6 h 182"/>
                <a:gd name="T74" fmla="*/ 1 w 121"/>
                <a:gd name="T75" fmla="*/ 6 h 182"/>
                <a:gd name="T76" fmla="*/ 2 w 121"/>
                <a:gd name="T77" fmla="*/ 7 h 182"/>
                <a:gd name="T78" fmla="*/ 3 w 121"/>
                <a:gd name="T79" fmla="*/ 6 h 182"/>
                <a:gd name="T80" fmla="*/ 4 w 121"/>
                <a:gd name="T81" fmla="*/ 6 h 182"/>
                <a:gd name="T82" fmla="*/ 4 w 121"/>
                <a:gd name="T83" fmla="*/ 5 h 182"/>
                <a:gd name="T84" fmla="*/ 4 w 121"/>
                <a:gd name="T85" fmla="*/ 5 h 1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1"/>
                <a:gd name="T130" fmla="*/ 0 h 182"/>
                <a:gd name="T131" fmla="*/ 121 w 121"/>
                <a:gd name="T132" fmla="*/ 182 h 1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1" h="182">
                  <a:moveTo>
                    <a:pt x="121" y="128"/>
                  </a:moveTo>
                  <a:lnTo>
                    <a:pt x="109" y="98"/>
                  </a:lnTo>
                  <a:lnTo>
                    <a:pt x="79" y="79"/>
                  </a:lnTo>
                  <a:lnTo>
                    <a:pt x="49" y="62"/>
                  </a:lnTo>
                  <a:lnTo>
                    <a:pt x="36" y="43"/>
                  </a:lnTo>
                  <a:lnTo>
                    <a:pt x="36" y="37"/>
                  </a:lnTo>
                  <a:lnTo>
                    <a:pt x="42" y="32"/>
                  </a:lnTo>
                  <a:lnTo>
                    <a:pt x="49" y="25"/>
                  </a:lnTo>
                  <a:lnTo>
                    <a:pt x="61" y="25"/>
                  </a:lnTo>
                  <a:lnTo>
                    <a:pt x="79" y="25"/>
                  </a:lnTo>
                  <a:lnTo>
                    <a:pt x="85" y="32"/>
                  </a:lnTo>
                  <a:lnTo>
                    <a:pt x="91" y="37"/>
                  </a:lnTo>
                  <a:lnTo>
                    <a:pt x="91" y="49"/>
                  </a:lnTo>
                  <a:lnTo>
                    <a:pt x="121" y="49"/>
                  </a:lnTo>
                  <a:lnTo>
                    <a:pt x="121" y="32"/>
                  </a:lnTo>
                  <a:lnTo>
                    <a:pt x="109" y="13"/>
                  </a:lnTo>
                  <a:lnTo>
                    <a:pt x="91" y="0"/>
                  </a:lnTo>
                  <a:lnTo>
                    <a:pt x="66" y="0"/>
                  </a:lnTo>
                  <a:lnTo>
                    <a:pt x="36" y="0"/>
                  </a:lnTo>
                  <a:lnTo>
                    <a:pt x="19" y="19"/>
                  </a:lnTo>
                  <a:lnTo>
                    <a:pt x="12" y="32"/>
                  </a:lnTo>
                  <a:lnTo>
                    <a:pt x="6" y="49"/>
                  </a:lnTo>
                  <a:lnTo>
                    <a:pt x="19" y="79"/>
                  </a:lnTo>
                  <a:lnTo>
                    <a:pt x="49" y="98"/>
                  </a:lnTo>
                  <a:lnTo>
                    <a:pt x="85" y="109"/>
                  </a:lnTo>
                  <a:lnTo>
                    <a:pt x="96" y="128"/>
                  </a:lnTo>
                  <a:lnTo>
                    <a:pt x="91" y="139"/>
                  </a:lnTo>
                  <a:lnTo>
                    <a:pt x="85" y="152"/>
                  </a:lnTo>
                  <a:lnTo>
                    <a:pt x="79" y="152"/>
                  </a:lnTo>
                  <a:lnTo>
                    <a:pt x="61" y="158"/>
                  </a:lnTo>
                  <a:lnTo>
                    <a:pt x="49" y="152"/>
                  </a:lnTo>
                  <a:lnTo>
                    <a:pt x="36" y="145"/>
                  </a:lnTo>
                  <a:lnTo>
                    <a:pt x="36" y="133"/>
                  </a:lnTo>
                  <a:lnTo>
                    <a:pt x="36" y="122"/>
                  </a:lnTo>
                  <a:lnTo>
                    <a:pt x="0" y="122"/>
                  </a:lnTo>
                  <a:lnTo>
                    <a:pt x="6" y="145"/>
                  </a:lnTo>
                  <a:lnTo>
                    <a:pt x="19" y="163"/>
                  </a:lnTo>
                  <a:lnTo>
                    <a:pt x="36" y="176"/>
                  </a:lnTo>
                  <a:lnTo>
                    <a:pt x="61" y="182"/>
                  </a:lnTo>
                  <a:lnTo>
                    <a:pt x="91" y="176"/>
                  </a:lnTo>
                  <a:lnTo>
                    <a:pt x="109" y="163"/>
                  </a:lnTo>
                  <a:lnTo>
                    <a:pt x="121" y="152"/>
                  </a:lnTo>
                  <a:lnTo>
                    <a:pt x="121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02" name="Freeform 868"/>
            <p:cNvSpPr>
              <a:spLocks noEditPoints="1"/>
            </p:cNvSpPr>
            <p:nvPr/>
          </p:nvSpPr>
          <p:spPr bwMode="auto">
            <a:xfrm>
              <a:off x="2031" y="2282"/>
              <a:ext cx="42" cy="80"/>
            </a:xfrm>
            <a:custGeom>
              <a:avLst/>
              <a:gdLst>
                <a:gd name="T0" fmla="*/ 2 w 126"/>
                <a:gd name="T1" fmla="*/ 6 h 242"/>
                <a:gd name="T2" fmla="*/ 2 w 126"/>
                <a:gd name="T3" fmla="*/ 6 h 242"/>
                <a:gd name="T4" fmla="*/ 1 w 126"/>
                <a:gd name="T5" fmla="*/ 5 h 242"/>
                <a:gd name="T6" fmla="*/ 1 w 126"/>
                <a:gd name="T7" fmla="*/ 4 h 242"/>
                <a:gd name="T8" fmla="*/ 1 w 126"/>
                <a:gd name="T9" fmla="*/ 4 h 242"/>
                <a:gd name="T10" fmla="*/ 1 w 126"/>
                <a:gd name="T11" fmla="*/ 3 h 242"/>
                <a:gd name="T12" fmla="*/ 1 w 126"/>
                <a:gd name="T13" fmla="*/ 2 h 242"/>
                <a:gd name="T14" fmla="*/ 2 w 126"/>
                <a:gd name="T15" fmla="*/ 1 h 242"/>
                <a:gd name="T16" fmla="*/ 2 w 126"/>
                <a:gd name="T17" fmla="*/ 1 h 242"/>
                <a:gd name="T18" fmla="*/ 3 w 126"/>
                <a:gd name="T19" fmla="*/ 1 h 242"/>
                <a:gd name="T20" fmla="*/ 3 w 126"/>
                <a:gd name="T21" fmla="*/ 2 h 242"/>
                <a:gd name="T22" fmla="*/ 4 w 126"/>
                <a:gd name="T23" fmla="*/ 2 h 242"/>
                <a:gd name="T24" fmla="*/ 4 w 126"/>
                <a:gd name="T25" fmla="*/ 3 h 242"/>
                <a:gd name="T26" fmla="*/ 4 w 126"/>
                <a:gd name="T27" fmla="*/ 4 h 242"/>
                <a:gd name="T28" fmla="*/ 3 w 126"/>
                <a:gd name="T29" fmla="*/ 5 h 242"/>
                <a:gd name="T30" fmla="*/ 3 w 126"/>
                <a:gd name="T31" fmla="*/ 6 h 242"/>
                <a:gd name="T32" fmla="*/ 2 w 126"/>
                <a:gd name="T33" fmla="*/ 6 h 242"/>
                <a:gd name="T34" fmla="*/ 1 w 126"/>
                <a:gd name="T35" fmla="*/ 0 h 242"/>
                <a:gd name="T36" fmla="*/ 0 w 126"/>
                <a:gd name="T37" fmla="*/ 0 h 242"/>
                <a:gd name="T38" fmla="*/ 0 w 126"/>
                <a:gd name="T39" fmla="*/ 9 h 242"/>
                <a:gd name="T40" fmla="*/ 1 w 126"/>
                <a:gd name="T41" fmla="*/ 9 h 242"/>
                <a:gd name="T42" fmla="*/ 1 w 126"/>
                <a:gd name="T43" fmla="*/ 6 h 242"/>
                <a:gd name="T44" fmla="*/ 1 w 126"/>
                <a:gd name="T45" fmla="*/ 6 h 242"/>
                <a:gd name="T46" fmla="*/ 2 w 126"/>
                <a:gd name="T47" fmla="*/ 6 h 242"/>
                <a:gd name="T48" fmla="*/ 2 w 126"/>
                <a:gd name="T49" fmla="*/ 6 h 242"/>
                <a:gd name="T50" fmla="*/ 2 w 126"/>
                <a:gd name="T51" fmla="*/ 7 h 242"/>
                <a:gd name="T52" fmla="*/ 3 w 126"/>
                <a:gd name="T53" fmla="*/ 6 h 242"/>
                <a:gd name="T54" fmla="*/ 4 w 126"/>
                <a:gd name="T55" fmla="*/ 6 h 242"/>
                <a:gd name="T56" fmla="*/ 4 w 126"/>
                <a:gd name="T57" fmla="*/ 6 h 242"/>
                <a:gd name="T58" fmla="*/ 4 w 126"/>
                <a:gd name="T59" fmla="*/ 6 h 242"/>
                <a:gd name="T60" fmla="*/ 4 w 126"/>
                <a:gd name="T61" fmla="*/ 5 h 242"/>
                <a:gd name="T62" fmla="*/ 5 w 126"/>
                <a:gd name="T63" fmla="*/ 4 h 242"/>
                <a:gd name="T64" fmla="*/ 5 w 126"/>
                <a:gd name="T65" fmla="*/ 4 h 242"/>
                <a:gd name="T66" fmla="*/ 5 w 126"/>
                <a:gd name="T67" fmla="*/ 3 h 242"/>
                <a:gd name="T68" fmla="*/ 4 w 126"/>
                <a:gd name="T69" fmla="*/ 2 h 242"/>
                <a:gd name="T70" fmla="*/ 4 w 126"/>
                <a:gd name="T71" fmla="*/ 1 h 242"/>
                <a:gd name="T72" fmla="*/ 3 w 126"/>
                <a:gd name="T73" fmla="*/ 0 h 242"/>
                <a:gd name="T74" fmla="*/ 2 w 126"/>
                <a:gd name="T75" fmla="*/ 0 h 242"/>
                <a:gd name="T76" fmla="*/ 2 w 126"/>
                <a:gd name="T77" fmla="*/ 0 h 242"/>
                <a:gd name="T78" fmla="*/ 2 w 126"/>
                <a:gd name="T79" fmla="*/ 0 h 242"/>
                <a:gd name="T80" fmla="*/ 1 w 126"/>
                <a:gd name="T81" fmla="*/ 0 h 242"/>
                <a:gd name="T82" fmla="*/ 1 w 126"/>
                <a:gd name="T83" fmla="*/ 1 h 242"/>
                <a:gd name="T84" fmla="*/ 1 w 126"/>
                <a:gd name="T85" fmla="*/ 0 h 2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6"/>
                <a:gd name="T130" fmla="*/ 0 h 242"/>
                <a:gd name="T131" fmla="*/ 126 w 126"/>
                <a:gd name="T132" fmla="*/ 242 h 2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6" h="242">
                  <a:moveTo>
                    <a:pt x="60" y="158"/>
                  </a:moveTo>
                  <a:lnTo>
                    <a:pt x="41" y="152"/>
                  </a:lnTo>
                  <a:lnTo>
                    <a:pt x="30" y="133"/>
                  </a:lnTo>
                  <a:lnTo>
                    <a:pt x="30" y="115"/>
                  </a:lnTo>
                  <a:lnTo>
                    <a:pt x="30" y="98"/>
                  </a:lnTo>
                  <a:lnTo>
                    <a:pt x="30" y="73"/>
                  </a:lnTo>
                  <a:lnTo>
                    <a:pt x="30" y="49"/>
                  </a:lnTo>
                  <a:lnTo>
                    <a:pt x="41" y="32"/>
                  </a:lnTo>
                  <a:lnTo>
                    <a:pt x="60" y="25"/>
                  </a:lnTo>
                  <a:lnTo>
                    <a:pt x="77" y="32"/>
                  </a:lnTo>
                  <a:lnTo>
                    <a:pt x="90" y="43"/>
                  </a:lnTo>
                  <a:lnTo>
                    <a:pt x="96" y="67"/>
                  </a:lnTo>
                  <a:lnTo>
                    <a:pt x="96" y="85"/>
                  </a:lnTo>
                  <a:lnTo>
                    <a:pt x="96" y="115"/>
                  </a:lnTo>
                  <a:lnTo>
                    <a:pt x="90" y="139"/>
                  </a:lnTo>
                  <a:lnTo>
                    <a:pt x="77" y="152"/>
                  </a:lnTo>
                  <a:lnTo>
                    <a:pt x="60" y="158"/>
                  </a:lnTo>
                  <a:close/>
                  <a:moveTo>
                    <a:pt x="30" y="0"/>
                  </a:moveTo>
                  <a:lnTo>
                    <a:pt x="0" y="0"/>
                  </a:lnTo>
                  <a:lnTo>
                    <a:pt x="0" y="242"/>
                  </a:lnTo>
                  <a:lnTo>
                    <a:pt x="30" y="242"/>
                  </a:lnTo>
                  <a:lnTo>
                    <a:pt x="30" y="158"/>
                  </a:lnTo>
                  <a:lnTo>
                    <a:pt x="36" y="163"/>
                  </a:lnTo>
                  <a:lnTo>
                    <a:pt x="41" y="176"/>
                  </a:lnTo>
                  <a:lnTo>
                    <a:pt x="54" y="176"/>
                  </a:lnTo>
                  <a:lnTo>
                    <a:pt x="66" y="182"/>
                  </a:lnTo>
                  <a:lnTo>
                    <a:pt x="84" y="176"/>
                  </a:lnTo>
                  <a:lnTo>
                    <a:pt x="96" y="169"/>
                  </a:lnTo>
                  <a:lnTo>
                    <a:pt x="114" y="163"/>
                  </a:lnTo>
                  <a:lnTo>
                    <a:pt x="120" y="152"/>
                  </a:lnTo>
                  <a:lnTo>
                    <a:pt x="120" y="133"/>
                  </a:lnTo>
                  <a:lnTo>
                    <a:pt x="126" y="122"/>
                  </a:lnTo>
                  <a:lnTo>
                    <a:pt x="126" y="103"/>
                  </a:lnTo>
                  <a:lnTo>
                    <a:pt x="126" y="85"/>
                  </a:lnTo>
                  <a:lnTo>
                    <a:pt x="120" y="43"/>
                  </a:lnTo>
                  <a:lnTo>
                    <a:pt x="107" y="19"/>
                  </a:lnTo>
                  <a:lnTo>
                    <a:pt x="90" y="0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1" y="7"/>
                  </a:lnTo>
                  <a:lnTo>
                    <a:pt x="36" y="13"/>
                  </a:lnTo>
                  <a:lnTo>
                    <a:pt x="30" y="2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03" name="Freeform 869"/>
            <p:cNvSpPr>
              <a:spLocks noEditPoints="1"/>
            </p:cNvSpPr>
            <p:nvPr/>
          </p:nvSpPr>
          <p:spPr bwMode="auto">
            <a:xfrm>
              <a:off x="2087" y="2282"/>
              <a:ext cx="43" cy="60"/>
            </a:xfrm>
            <a:custGeom>
              <a:avLst/>
              <a:gdLst>
                <a:gd name="T0" fmla="*/ 1 w 128"/>
                <a:gd name="T1" fmla="*/ 3 h 182"/>
                <a:gd name="T2" fmla="*/ 1 w 128"/>
                <a:gd name="T3" fmla="*/ 2 h 182"/>
                <a:gd name="T4" fmla="*/ 1 w 128"/>
                <a:gd name="T5" fmla="*/ 1 h 182"/>
                <a:gd name="T6" fmla="*/ 2 w 128"/>
                <a:gd name="T7" fmla="*/ 1 h 182"/>
                <a:gd name="T8" fmla="*/ 2 w 128"/>
                <a:gd name="T9" fmla="*/ 1 h 182"/>
                <a:gd name="T10" fmla="*/ 3 w 128"/>
                <a:gd name="T11" fmla="*/ 1 h 182"/>
                <a:gd name="T12" fmla="*/ 3 w 128"/>
                <a:gd name="T13" fmla="*/ 1 h 182"/>
                <a:gd name="T14" fmla="*/ 3 w 128"/>
                <a:gd name="T15" fmla="*/ 2 h 182"/>
                <a:gd name="T16" fmla="*/ 4 w 128"/>
                <a:gd name="T17" fmla="*/ 3 h 182"/>
                <a:gd name="T18" fmla="*/ 1 w 128"/>
                <a:gd name="T19" fmla="*/ 3 h 182"/>
                <a:gd name="T20" fmla="*/ 5 w 128"/>
                <a:gd name="T21" fmla="*/ 4 h 182"/>
                <a:gd name="T22" fmla="*/ 5 w 128"/>
                <a:gd name="T23" fmla="*/ 3 h 182"/>
                <a:gd name="T24" fmla="*/ 5 w 128"/>
                <a:gd name="T25" fmla="*/ 2 h 182"/>
                <a:gd name="T26" fmla="*/ 4 w 128"/>
                <a:gd name="T27" fmla="*/ 1 h 182"/>
                <a:gd name="T28" fmla="*/ 3 w 128"/>
                <a:gd name="T29" fmla="*/ 0 h 182"/>
                <a:gd name="T30" fmla="*/ 2 w 128"/>
                <a:gd name="T31" fmla="*/ 0 h 182"/>
                <a:gd name="T32" fmla="*/ 2 w 128"/>
                <a:gd name="T33" fmla="*/ 0 h 182"/>
                <a:gd name="T34" fmla="*/ 1 w 128"/>
                <a:gd name="T35" fmla="*/ 0 h 182"/>
                <a:gd name="T36" fmla="*/ 1 w 128"/>
                <a:gd name="T37" fmla="*/ 1 h 182"/>
                <a:gd name="T38" fmla="*/ 0 w 128"/>
                <a:gd name="T39" fmla="*/ 1 h 182"/>
                <a:gd name="T40" fmla="*/ 0 w 128"/>
                <a:gd name="T41" fmla="*/ 2 h 182"/>
                <a:gd name="T42" fmla="*/ 0 w 128"/>
                <a:gd name="T43" fmla="*/ 2 h 182"/>
                <a:gd name="T44" fmla="*/ 0 w 128"/>
                <a:gd name="T45" fmla="*/ 3 h 182"/>
                <a:gd name="T46" fmla="*/ 0 w 128"/>
                <a:gd name="T47" fmla="*/ 3 h 182"/>
                <a:gd name="T48" fmla="*/ 0 w 128"/>
                <a:gd name="T49" fmla="*/ 5 h 182"/>
                <a:gd name="T50" fmla="*/ 1 w 128"/>
                <a:gd name="T51" fmla="*/ 6 h 182"/>
                <a:gd name="T52" fmla="*/ 1 w 128"/>
                <a:gd name="T53" fmla="*/ 6 h 182"/>
                <a:gd name="T54" fmla="*/ 2 w 128"/>
                <a:gd name="T55" fmla="*/ 7 h 182"/>
                <a:gd name="T56" fmla="*/ 3 w 128"/>
                <a:gd name="T57" fmla="*/ 6 h 182"/>
                <a:gd name="T58" fmla="*/ 4 w 128"/>
                <a:gd name="T59" fmla="*/ 6 h 182"/>
                <a:gd name="T60" fmla="*/ 5 w 128"/>
                <a:gd name="T61" fmla="*/ 5 h 182"/>
                <a:gd name="T62" fmla="*/ 5 w 128"/>
                <a:gd name="T63" fmla="*/ 4 h 182"/>
                <a:gd name="T64" fmla="*/ 3 w 128"/>
                <a:gd name="T65" fmla="*/ 4 h 182"/>
                <a:gd name="T66" fmla="*/ 3 w 128"/>
                <a:gd name="T67" fmla="*/ 5 h 182"/>
                <a:gd name="T68" fmla="*/ 3 w 128"/>
                <a:gd name="T69" fmla="*/ 5 h 182"/>
                <a:gd name="T70" fmla="*/ 3 w 128"/>
                <a:gd name="T71" fmla="*/ 5 h 182"/>
                <a:gd name="T72" fmla="*/ 2 w 128"/>
                <a:gd name="T73" fmla="*/ 6 h 182"/>
                <a:gd name="T74" fmla="*/ 2 w 128"/>
                <a:gd name="T75" fmla="*/ 5 h 182"/>
                <a:gd name="T76" fmla="*/ 1 w 128"/>
                <a:gd name="T77" fmla="*/ 5 h 182"/>
                <a:gd name="T78" fmla="*/ 1 w 128"/>
                <a:gd name="T79" fmla="*/ 5 h 182"/>
                <a:gd name="T80" fmla="*/ 1 w 128"/>
                <a:gd name="T81" fmla="*/ 4 h 182"/>
                <a:gd name="T82" fmla="*/ 5 w 128"/>
                <a:gd name="T83" fmla="*/ 4 h 1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8"/>
                <a:gd name="T127" fmla="*/ 0 h 182"/>
                <a:gd name="T128" fmla="*/ 128 w 128"/>
                <a:gd name="T129" fmla="*/ 182 h 1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8" h="182">
                  <a:moveTo>
                    <a:pt x="32" y="79"/>
                  </a:moveTo>
                  <a:lnTo>
                    <a:pt x="32" y="49"/>
                  </a:lnTo>
                  <a:lnTo>
                    <a:pt x="38" y="32"/>
                  </a:lnTo>
                  <a:lnTo>
                    <a:pt x="49" y="25"/>
                  </a:lnTo>
                  <a:lnTo>
                    <a:pt x="62" y="25"/>
                  </a:lnTo>
                  <a:lnTo>
                    <a:pt x="74" y="25"/>
                  </a:lnTo>
                  <a:lnTo>
                    <a:pt x="85" y="32"/>
                  </a:lnTo>
                  <a:lnTo>
                    <a:pt x="92" y="49"/>
                  </a:lnTo>
                  <a:lnTo>
                    <a:pt x="98" y="79"/>
                  </a:lnTo>
                  <a:lnTo>
                    <a:pt x="32" y="79"/>
                  </a:lnTo>
                  <a:close/>
                  <a:moveTo>
                    <a:pt x="128" y="98"/>
                  </a:moveTo>
                  <a:lnTo>
                    <a:pt x="128" y="85"/>
                  </a:lnTo>
                  <a:lnTo>
                    <a:pt x="122" y="49"/>
                  </a:lnTo>
                  <a:lnTo>
                    <a:pt x="109" y="25"/>
                  </a:lnTo>
                  <a:lnTo>
                    <a:pt x="92" y="7"/>
                  </a:lnTo>
                  <a:lnTo>
                    <a:pt x="62" y="0"/>
                  </a:lnTo>
                  <a:lnTo>
                    <a:pt x="43" y="0"/>
                  </a:lnTo>
                  <a:lnTo>
                    <a:pt x="32" y="7"/>
                  </a:lnTo>
                  <a:lnTo>
                    <a:pt x="19" y="19"/>
                  </a:lnTo>
                  <a:lnTo>
                    <a:pt x="8" y="32"/>
                  </a:lnTo>
                  <a:lnTo>
                    <a:pt x="8" y="43"/>
                  </a:lnTo>
                  <a:lnTo>
                    <a:pt x="0" y="55"/>
                  </a:lnTo>
                  <a:lnTo>
                    <a:pt x="0" y="73"/>
                  </a:lnTo>
                  <a:lnTo>
                    <a:pt x="0" y="92"/>
                  </a:lnTo>
                  <a:lnTo>
                    <a:pt x="8" y="139"/>
                  </a:lnTo>
                  <a:lnTo>
                    <a:pt x="19" y="163"/>
                  </a:lnTo>
                  <a:lnTo>
                    <a:pt x="38" y="176"/>
                  </a:lnTo>
                  <a:lnTo>
                    <a:pt x="62" y="182"/>
                  </a:lnTo>
                  <a:lnTo>
                    <a:pt x="85" y="176"/>
                  </a:lnTo>
                  <a:lnTo>
                    <a:pt x="109" y="163"/>
                  </a:lnTo>
                  <a:lnTo>
                    <a:pt x="122" y="145"/>
                  </a:lnTo>
                  <a:lnTo>
                    <a:pt x="128" y="122"/>
                  </a:lnTo>
                  <a:lnTo>
                    <a:pt x="92" y="122"/>
                  </a:lnTo>
                  <a:lnTo>
                    <a:pt x="92" y="133"/>
                  </a:lnTo>
                  <a:lnTo>
                    <a:pt x="85" y="145"/>
                  </a:lnTo>
                  <a:lnTo>
                    <a:pt x="74" y="152"/>
                  </a:lnTo>
                  <a:lnTo>
                    <a:pt x="62" y="158"/>
                  </a:lnTo>
                  <a:lnTo>
                    <a:pt x="49" y="152"/>
                  </a:lnTo>
                  <a:lnTo>
                    <a:pt x="38" y="145"/>
                  </a:lnTo>
                  <a:lnTo>
                    <a:pt x="32" y="128"/>
                  </a:lnTo>
                  <a:lnTo>
                    <a:pt x="32" y="98"/>
                  </a:lnTo>
                  <a:lnTo>
                    <a:pt x="128" y="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04" name="Freeform 870"/>
            <p:cNvSpPr>
              <a:spLocks/>
            </p:cNvSpPr>
            <p:nvPr/>
          </p:nvSpPr>
          <p:spPr bwMode="auto">
            <a:xfrm>
              <a:off x="2146" y="2282"/>
              <a:ext cx="26" cy="58"/>
            </a:xfrm>
            <a:custGeom>
              <a:avLst/>
              <a:gdLst>
                <a:gd name="T0" fmla="*/ 1 w 77"/>
                <a:gd name="T1" fmla="*/ 0 h 176"/>
                <a:gd name="T2" fmla="*/ 0 w 77"/>
                <a:gd name="T3" fmla="*/ 0 h 176"/>
                <a:gd name="T4" fmla="*/ 0 w 77"/>
                <a:gd name="T5" fmla="*/ 6 h 176"/>
                <a:gd name="T6" fmla="*/ 1 w 77"/>
                <a:gd name="T7" fmla="*/ 6 h 176"/>
                <a:gd name="T8" fmla="*/ 1 w 77"/>
                <a:gd name="T9" fmla="*/ 3 h 176"/>
                <a:gd name="T10" fmla="*/ 1 w 77"/>
                <a:gd name="T11" fmla="*/ 2 h 176"/>
                <a:gd name="T12" fmla="*/ 1 w 77"/>
                <a:gd name="T13" fmla="*/ 2 h 176"/>
                <a:gd name="T14" fmla="*/ 2 w 77"/>
                <a:gd name="T15" fmla="*/ 1 h 176"/>
                <a:gd name="T16" fmla="*/ 2 w 77"/>
                <a:gd name="T17" fmla="*/ 1 h 176"/>
                <a:gd name="T18" fmla="*/ 3 w 77"/>
                <a:gd name="T19" fmla="*/ 1 h 176"/>
                <a:gd name="T20" fmla="*/ 3 w 77"/>
                <a:gd name="T21" fmla="*/ 1 h 176"/>
                <a:gd name="T22" fmla="*/ 3 w 77"/>
                <a:gd name="T23" fmla="*/ 0 h 176"/>
                <a:gd name="T24" fmla="*/ 2 w 77"/>
                <a:gd name="T25" fmla="*/ 0 h 176"/>
                <a:gd name="T26" fmla="*/ 2 w 77"/>
                <a:gd name="T27" fmla="*/ 0 h 176"/>
                <a:gd name="T28" fmla="*/ 1 w 77"/>
                <a:gd name="T29" fmla="*/ 0 h 176"/>
                <a:gd name="T30" fmla="*/ 1 w 77"/>
                <a:gd name="T31" fmla="*/ 1 h 176"/>
                <a:gd name="T32" fmla="*/ 1 w 77"/>
                <a:gd name="T33" fmla="*/ 1 h 176"/>
                <a:gd name="T34" fmla="*/ 1 w 77"/>
                <a:gd name="T35" fmla="*/ 0 h 1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7"/>
                <a:gd name="T55" fmla="*/ 0 h 176"/>
                <a:gd name="T56" fmla="*/ 77 w 77"/>
                <a:gd name="T57" fmla="*/ 176 h 1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7" h="176">
                  <a:moveTo>
                    <a:pt x="23" y="0"/>
                  </a:moveTo>
                  <a:lnTo>
                    <a:pt x="0" y="0"/>
                  </a:lnTo>
                  <a:lnTo>
                    <a:pt x="0" y="176"/>
                  </a:lnTo>
                  <a:lnTo>
                    <a:pt x="23" y="176"/>
                  </a:lnTo>
                  <a:lnTo>
                    <a:pt x="23" y="73"/>
                  </a:lnTo>
                  <a:lnTo>
                    <a:pt x="30" y="55"/>
                  </a:lnTo>
                  <a:lnTo>
                    <a:pt x="36" y="43"/>
                  </a:lnTo>
                  <a:lnTo>
                    <a:pt x="47" y="32"/>
                  </a:lnTo>
                  <a:lnTo>
                    <a:pt x="66" y="32"/>
                  </a:lnTo>
                  <a:lnTo>
                    <a:pt x="71" y="32"/>
                  </a:lnTo>
                  <a:lnTo>
                    <a:pt x="77" y="32"/>
                  </a:lnTo>
                  <a:lnTo>
                    <a:pt x="77" y="0"/>
                  </a:lnTo>
                  <a:lnTo>
                    <a:pt x="60" y="0"/>
                  </a:lnTo>
                  <a:lnTo>
                    <a:pt x="47" y="0"/>
                  </a:lnTo>
                  <a:lnTo>
                    <a:pt x="36" y="13"/>
                  </a:lnTo>
                  <a:lnTo>
                    <a:pt x="30" y="32"/>
                  </a:lnTo>
                  <a:lnTo>
                    <a:pt x="23" y="3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05" name="Freeform 871"/>
            <p:cNvSpPr>
              <a:spLocks/>
            </p:cNvSpPr>
            <p:nvPr/>
          </p:nvSpPr>
          <p:spPr bwMode="auto">
            <a:xfrm>
              <a:off x="2180" y="2282"/>
              <a:ext cx="40" cy="60"/>
            </a:xfrm>
            <a:custGeom>
              <a:avLst/>
              <a:gdLst>
                <a:gd name="T0" fmla="*/ 4 w 120"/>
                <a:gd name="T1" fmla="*/ 5 h 182"/>
                <a:gd name="T2" fmla="*/ 4 w 120"/>
                <a:gd name="T3" fmla="*/ 4 h 182"/>
                <a:gd name="T4" fmla="*/ 3 w 120"/>
                <a:gd name="T5" fmla="*/ 3 h 182"/>
                <a:gd name="T6" fmla="*/ 2 w 120"/>
                <a:gd name="T7" fmla="*/ 2 h 182"/>
                <a:gd name="T8" fmla="*/ 1 w 120"/>
                <a:gd name="T9" fmla="*/ 2 h 182"/>
                <a:gd name="T10" fmla="*/ 1 w 120"/>
                <a:gd name="T11" fmla="*/ 1 h 182"/>
                <a:gd name="T12" fmla="*/ 2 w 120"/>
                <a:gd name="T13" fmla="*/ 1 h 182"/>
                <a:gd name="T14" fmla="*/ 2 w 120"/>
                <a:gd name="T15" fmla="*/ 1 h 182"/>
                <a:gd name="T16" fmla="*/ 2 w 120"/>
                <a:gd name="T17" fmla="*/ 1 h 182"/>
                <a:gd name="T18" fmla="*/ 3 w 120"/>
                <a:gd name="T19" fmla="*/ 1 h 182"/>
                <a:gd name="T20" fmla="*/ 3 w 120"/>
                <a:gd name="T21" fmla="*/ 1 h 182"/>
                <a:gd name="T22" fmla="*/ 3 w 120"/>
                <a:gd name="T23" fmla="*/ 1 h 182"/>
                <a:gd name="T24" fmla="*/ 3 w 120"/>
                <a:gd name="T25" fmla="*/ 2 h 182"/>
                <a:gd name="T26" fmla="*/ 4 w 120"/>
                <a:gd name="T27" fmla="*/ 2 h 182"/>
                <a:gd name="T28" fmla="*/ 4 w 120"/>
                <a:gd name="T29" fmla="*/ 1 h 182"/>
                <a:gd name="T30" fmla="*/ 4 w 120"/>
                <a:gd name="T31" fmla="*/ 0 h 182"/>
                <a:gd name="T32" fmla="*/ 3 w 120"/>
                <a:gd name="T33" fmla="*/ 0 h 182"/>
                <a:gd name="T34" fmla="*/ 2 w 120"/>
                <a:gd name="T35" fmla="*/ 0 h 182"/>
                <a:gd name="T36" fmla="*/ 1 w 120"/>
                <a:gd name="T37" fmla="*/ 0 h 182"/>
                <a:gd name="T38" fmla="*/ 1 w 120"/>
                <a:gd name="T39" fmla="*/ 1 h 182"/>
                <a:gd name="T40" fmla="*/ 0 w 120"/>
                <a:gd name="T41" fmla="*/ 1 h 182"/>
                <a:gd name="T42" fmla="*/ 0 w 120"/>
                <a:gd name="T43" fmla="*/ 2 h 182"/>
                <a:gd name="T44" fmla="*/ 1 w 120"/>
                <a:gd name="T45" fmla="*/ 3 h 182"/>
                <a:gd name="T46" fmla="*/ 2 w 120"/>
                <a:gd name="T47" fmla="*/ 4 h 182"/>
                <a:gd name="T48" fmla="*/ 3 w 120"/>
                <a:gd name="T49" fmla="*/ 4 h 182"/>
                <a:gd name="T50" fmla="*/ 3 w 120"/>
                <a:gd name="T51" fmla="*/ 5 h 182"/>
                <a:gd name="T52" fmla="*/ 3 w 120"/>
                <a:gd name="T53" fmla="*/ 5 h 182"/>
                <a:gd name="T54" fmla="*/ 3 w 120"/>
                <a:gd name="T55" fmla="*/ 5 h 182"/>
                <a:gd name="T56" fmla="*/ 3 w 120"/>
                <a:gd name="T57" fmla="*/ 5 h 182"/>
                <a:gd name="T58" fmla="*/ 2 w 120"/>
                <a:gd name="T59" fmla="*/ 6 h 182"/>
                <a:gd name="T60" fmla="*/ 2 w 120"/>
                <a:gd name="T61" fmla="*/ 5 h 182"/>
                <a:gd name="T62" fmla="*/ 1 w 120"/>
                <a:gd name="T63" fmla="*/ 5 h 182"/>
                <a:gd name="T64" fmla="*/ 1 w 120"/>
                <a:gd name="T65" fmla="*/ 5 h 182"/>
                <a:gd name="T66" fmla="*/ 1 w 120"/>
                <a:gd name="T67" fmla="*/ 4 h 182"/>
                <a:gd name="T68" fmla="*/ 0 w 120"/>
                <a:gd name="T69" fmla="*/ 4 h 182"/>
                <a:gd name="T70" fmla="*/ 0 w 120"/>
                <a:gd name="T71" fmla="*/ 5 h 182"/>
                <a:gd name="T72" fmla="*/ 0 w 120"/>
                <a:gd name="T73" fmla="*/ 6 h 182"/>
                <a:gd name="T74" fmla="*/ 1 w 120"/>
                <a:gd name="T75" fmla="*/ 6 h 182"/>
                <a:gd name="T76" fmla="*/ 2 w 120"/>
                <a:gd name="T77" fmla="*/ 7 h 182"/>
                <a:gd name="T78" fmla="*/ 3 w 120"/>
                <a:gd name="T79" fmla="*/ 6 h 182"/>
                <a:gd name="T80" fmla="*/ 4 w 120"/>
                <a:gd name="T81" fmla="*/ 6 h 182"/>
                <a:gd name="T82" fmla="*/ 4 w 120"/>
                <a:gd name="T83" fmla="*/ 5 h 182"/>
                <a:gd name="T84" fmla="*/ 4 w 120"/>
                <a:gd name="T85" fmla="*/ 5 h 1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0"/>
                <a:gd name="T130" fmla="*/ 0 h 182"/>
                <a:gd name="T131" fmla="*/ 120 w 120"/>
                <a:gd name="T132" fmla="*/ 182 h 1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0" h="182">
                  <a:moveTo>
                    <a:pt x="120" y="128"/>
                  </a:moveTo>
                  <a:lnTo>
                    <a:pt x="108" y="98"/>
                  </a:lnTo>
                  <a:lnTo>
                    <a:pt x="78" y="79"/>
                  </a:lnTo>
                  <a:lnTo>
                    <a:pt x="48" y="62"/>
                  </a:lnTo>
                  <a:lnTo>
                    <a:pt x="30" y="43"/>
                  </a:lnTo>
                  <a:lnTo>
                    <a:pt x="35" y="37"/>
                  </a:lnTo>
                  <a:lnTo>
                    <a:pt x="43" y="32"/>
                  </a:lnTo>
                  <a:lnTo>
                    <a:pt x="48" y="25"/>
                  </a:lnTo>
                  <a:lnTo>
                    <a:pt x="60" y="25"/>
                  </a:lnTo>
                  <a:lnTo>
                    <a:pt x="73" y="25"/>
                  </a:lnTo>
                  <a:lnTo>
                    <a:pt x="84" y="32"/>
                  </a:lnTo>
                  <a:lnTo>
                    <a:pt x="84" y="37"/>
                  </a:lnTo>
                  <a:lnTo>
                    <a:pt x="90" y="49"/>
                  </a:lnTo>
                  <a:lnTo>
                    <a:pt x="120" y="49"/>
                  </a:lnTo>
                  <a:lnTo>
                    <a:pt x="114" y="32"/>
                  </a:lnTo>
                  <a:lnTo>
                    <a:pt x="103" y="13"/>
                  </a:lnTo>
                  <a:lnTo>
                    <a:pt x="84" y="0"/>
                  </a:lnTo>
                  <a:lnTo>
                    <a:pt x="65" y="0"/>
                  </a:lnTo>
                  <a:lnTo>
                    <a:pt x="30" y="0"/>
                  </a:lnTo>
                  <a:lnTo>
                    <a:pt x="18" y="19"/>
                  </a:lnTo>
                  <a:lnTo>
                    <a:pt x="5" y="32"/>
                  </a:lnTo>
                  <a:lnTo>
                    <a:pt x="5" y="49"/>
                  </a:lnTo>
                  <a:lnTo>
                    <a:pt x="18" y="79"/>
                  </a:lnTo>
                  <a:lnTo>
                    <a:pt x="48" y="98"/>
                  </a:lnTo>
                  <a:lnTo>
                    <a:pt x="78" y="109"/>
                  </a:lnTo>
                  <a:lnTo>
                    <a:pt x="90" y="128"/>
                  </a:lnTo>
                  <a:lnTo>
                    <a:pt x="90" y="139"/>
                  </a:lnTo>
                  <a:lnTo>
                    <a:pt x="84" y="152"/>
                  </a:lnTo>
                  <a:lnTo>
                    <a:pt x="73" y="152"/>
                  </a:lnTo>
                  <a:lnTo>
                    <a:pt x="60" y="158"/>
                  </a:lnTo>
                  <a:lnTo>
                    <a:pt x="48" y="152"/>
                  </a:lnTo>
                  <a:lnTo>
                    <a:pt x="35" y="145"/>
                  </a:lnTo>
                  <a:lnTo>
                    <a:pt x="30" y="133"/>
                  </a:lnTo>
                  <a:lnTo>
                    <a:pt x="30" y="122"/>
                  </a:lnTo>
                  <a:lnTo>
                    <a:pt x="0" y="122"/>
                  </a:lnTo>
                  <a:lnTo>
                    <a:pt x="0" y="145"/>
                  </a:lnTo>
                  <a:lnTo>
                    <a:pt x="11" y="163"/>
                  </a:lnTo>
                  <a:lnTo>
                    <a:pt x="30" y="176"/>
                  </a:lnTo>
                  <a:lnTo>
                    <a:pt x="60" y="182"/>
                  </a:lnTo>
                  <a:lnTo>
                    <a:pt x="84" y="176"/>
                  </a:lnTo>
                  <a:lnTo>
                    <a:pt x="103" y="163"/>
                  </a:lnTo>
                  <a:lnTo>
                    <a:pt x="114" y="152"/>
                  </a:lnTo>
                  <a:lnTo>
                    <a:pt x="12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06" name="Freeform 872"/>
            <p:cNvSpPr>
              <a:spLocks noEditPoints="1"/>
            </p:cNvSpPr>
            <p:nvPr/>
          </p:nvSpPr>
          <p:spPr bwMode="auto">
            <a:xfrm>
              <a:off x="2232" y="2258"/>
              <a:ext cx="10" cy="82"/>
            </a:xfrm>
            <a:custGeom>
              <a:avLst/>
              <a:gdLst>
                <a:gd name="T0" fmla="*/ 1 w 30"/>
                <a:gd name="T1" fmla="*/ 3 h 247"/>
                <a:gd name="T2" fmla="*/ 0 w 30"/>
                <a:gd name="T3" fmla="*/ 3 h 247"/>
                <a:gd name="T4" fmla="*/ 0 w 30"/>
                <a:gd name="T5" fmla="*/ 9 h 247"/>
                <a:gd name="T6" fmla="*/ 1 w 30"/>
                <a:gd name="T7" fmla="*/ 9 h 247"/>
                <a:gd name="T8" fmla="*/ 1 w 30"/>
                <a:gd name="T9" fmla="*/ 3 h 247"/>
                <a:gd name="T10" fmla="*/ 0 w 30"/>
                <a:gd name="T11" fmla="*/ 1 h 247"/>
                <a:gd name="T12" fmla="*/ 1 w 30"/>
                <a:gd name="T13" fmla="*/ 1 h 247"/>
                <a:gd name="T14" fmla="*/ 1 w 30"/>
                <a:gd name="T15" fmla="*/ 0 h 247"/>
                <a:gd name="T16" fmla="*/ 0 w 30"/>
                <a:gd name="T17" fmla="*/ 0 h 247"/>
                <a:gd name="T18" fmla="*/ 0 w 30"/>
                <a:gd name="T19" fmla="*/ 1 h 2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47"/>
                <a:gd name="T32" fmla="*/ 30 w 30"/>
                <a:gd name="T33" fmla="*/ 247 h 2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47">
                  <a:moveTo>
                    <a:pt x="30" y="71"/>
                  </a:moveTo>
                  <a:lnTo>
                    <a:pt x="0" y="71"/>
                  </a:lnTo>
                  <a:lnTo>
                    <a:pt x="0" y="247"/>
                  </a:lnTo>
                  <a:lnTo>
                    <a:pt x="30" y="247"/>
                  </a:lnTo>
                  <a:lnTo>
                    <a:pt x="30" y="71"/>
                  </a:lnTo>
                  <a:close/>
                  <a:moveTo>
                    <a:pt x="0" y="30"/>
                  </a:moveTo>
                  <a:lnTo>
                    <a:pt x="30" y="30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07" name="Freeform 873"/>
            <p:cNvSpPr>
              <a:spLocks noEditPoints="1"/>
            </p:cNvSpPr>
            <p:nvPr/>
          </p:nvSpPr>
          <p:spPr bwMode="auto">
            <a:xfrm>
              <a:off x="2256" y="2282"/>
              <a:ext cx="45" cy="60"/>
            </a:xfrm>
            <a:custGeom>
              <a:avLst/>
              <a:gdLst>
                <a:gd name="T0" fmla="*/ 2 w 133"/>
                <a:gd name="T1" fmla="*/ 6 h 182"/>
                <a:gd name="T2" fmla="*/ 2 w 133"/>
                <a:gd name="T3" fmla="*/ 5 h 182"/>
                <a:gd name="T4" fmla="*/ 1 w 133"/>
                <a:gd name="T5" fmla="*/ 5 h 182"/>
                <a:gd name="T6" fmla="*/ 1 w 133"/>
                <a:gd name="T7" fmla="*/ 4 h 182"/>
                <a:gd name="T8" fmla="*/ 1 w 133"/>
                <a:gd name="T9" fmla="*/ 3 h 182"/>
                <a:gd name="T10" fmla="*/ 1 w 133"/>
                <a:gd name="T11" fmla="*/ 2 h 182"/>
                <a:gd name="T12" fmla="*/ 2 w 133"/>
                <a:gd name="T13" fmla="*/ 1 h 182"/>
                <a:gd name="T14" fmla="*/ 2 w 133"/>
                <a:gd name="T15" fmla="*/ 1 h 182"/>
                <a:gd name="T16" fmla="*/ 2 w 133"/>
                <a:gd name="T17" fmla="*/ 1 h 182"/>
                <a:gd name="T18" fmla="*/ 3 w 133"/>
                <a:gd name="T19" fmla="*/ 1 h 182"/>
                <a:gd name="T20" fmla="*/ 4 w 133"/>
                <a:gd name="T21" fmla="*/ 1 h 182"/>
                <a:gd name="T22" fmla="*/ 4 w 133"/>
                <a:gd name="T23" fmla="*/ 2 h 182"/>
                <a:gd name="T24" fmla="*/ 4 w 133"/>
                <a:gd name="T25" fmla="*/ 3 h 182"/>
                <a:gd name="T26" fmla="*/ 4 w 133"/>
                <a:gd name="T27" fmla="*/ 4 h 182"/>
                <a:gd name="T28" fmla="*/ 4 w 133"/>
                <a:gd name="T29" fmla="*/ 5 h 182"/>
                <a:gd name="T30" fmla="*/ 3 w 133"/>
                <a:gd name="T31" fmla="*/ 5 h 182"/>
                <a:gd name="T32" fmla="*/ 2 w 133"/>
                <a:gd name="T33" fmla="*/ 6 h 182"/>
                <a:gd name="T34" fmla="*/ 2 w 133"/>
                <a:gd name="T35" fmla="*/ 7 h 182"/>
                <a:gd name="T36" fmla="*/ 3 w 133"/>
                <a:gd name="T37" fmla="*/ 6 h 182"/>
                <a:gd name="T38" fmla="*/ 4 w 133"/>
                <a:gd name="T39" fmla="*/ 6 h 182"/>
                <a:gd name="T40" fmla="*/ 5 w 133"/>
                <a:gd name="T41" fmla="*/ 5 h 182"/>
                <a:gd name="T42" fmla="*/ 5 w 133"/>
                <a:gd name="T43" fmla="*/ 3 h 182"/>
                <a:gd name="T44" fmla="*/ 5 w 133"/>
                <a:gd name="T45" fmla="*/ 3 h 182"/>
                <a:gd name="T46" fmla="*/ 5 w 133"/>
                <a:gd name="T47" fmla="*/ 2 h 182"/>
                <a:gd name="T48" fmla="*/ 5 w 133"/>
                <a:gd name="T49" fmla="*/ 2 h 182"/>
                <a:gd name="T50" fmla="*/ 5 w 133"/>
                <a:gd name="T51" fmla="*/ 1 h 182"/>
                <a:gd name="T52" fmla="*/ 4 w 133"/>
                <a:gd name="T53" fmla="*/ 1 h 182"/>
                <a:gd name="T54" fmla="*/ 4 w 133"/>
                <a:gd name="T55" fmla="*/ 0 h 182"/>
                <a:gd name="T56" fmla="*/ 3 w 133"/>
                <a:gd name="T57" fmla="*/ 0 h 182"/>
                <a:gd name="T58" fmla="*/ 2 w 133"/>
                <a:gd name="T59" fmla="*/ 0 h 182"/>
                <a:gd name="T60" fmla="*/ 2 w 133"/>
                <a:gd name="T61" fmla="*/ 0 h 182"/>
                <a:gd name="T62" fmla="*/ 1 w 133"/>
                <a:gd name="T63" fmla="*/ 0 h 182"/>
                <a:gd name="T64" fmla="*/ 1 w 133"/>
                <a:gd name="T65" fmla="*/ 1 h 182"/>
                <a:gd name="T66" fmla="*/ 0 w 133"/>
                <a:gd name="T67" fmla="*/ 1 h 182"/>
                <a:gd name="T68" fmla="*/ 0 w 133"/>
                <a:gd name="T69" fmla="*/ 2 h 182"/>
                <a:gd name="T70" fmla="*/ 0 w 133"/>
                <a:gd name="T71" fmla="*/ 2 h 182"/>
                <a:gd name="T72" fmla="*/ 0 w 133"/>
                <a:gd name="T73" fmla="*/ 3 h 182"/>
                <a:gd name="T74" fmla="*/ 0 w 133"/>
                <a:gd name="T75" fmla="*/ 3 h 182"/>
                <a:gd name="T76" fmla="*/ 0 w 133"/>
                <a:gd name="T77" fmla="*/ 5 h 182"/>
                <a:gd name="T78" fmla="*/ 1 w 133"/>
                <a:gd name="T79" fmla="*/ 6 h 182"/>
                <a:gd name="T80" fmla="*/ 2 w 133"/>
                <a:gd name="T81" fmla="*/ 6 h 182"/>
                <a:gd name="T82" fmla="*/ 2 w 133"/>
                <a:gd name="T83" fmla="*/ 7 h 1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3"/>
                <a:gd name="T127" fmla="*/ 0 h 182"/>
                <a:gd name="T128" fmla="*/ 133 w 133"/>
                <a:gd name="T129" fmla="*/ 182 h 1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3" h="182">
                  <a:moveTo>
                    <a:pt x="66" y="158"/>
                  </a:moveTo>
                  <a:lnTo>
                    <a:pt x="49" y="152"/>
                  </a:lnTo>
                  <a:lnTo>
                    <a:pt x="36" y="139"/>
                  </a:lnTo>
                  <a:lnTo>
                    <a:pt x="30" y="115"/>
                  </a:lnTo>
                  <a:lnTo>
                    <a:pt x="30" y="79"/>
                  </a:lnTo>
                  <a:lnTo>
                    <a:pt x="36" y="55"/>
                  </a:lnTo>
                  <a:lnTo>
                    <a:pt x="41" y="37"/>
                  </a:lnTo>
                  <a:lnTo>
                    <a:pt x="54" y="25"/>
                  </a:lnTo>
                  <a:lnTo>
                    <a:pt x="66" y="25"/>
                  </a:lnTo>
                  <a:lnTo>
                    <a:pt x="84" y="25"/>
                  </a:lnTo>
                  <a:lnTo>
                    <a:pt x="96" y="37"/>
                  </a:lnTo>
                  <a:lnTo>
                    <a:pt x="103" y="55"/>
                  </a:lnTo>
                  <a:lnTo>
                    <a:pt x="103" y="79"/>
                  </a:lnTo>
                  <a:lnTo>
                    <a:pt x="103" y="115"/>
                  </a:lnTo>
                  <a:lnTo>
                    <a:pt x="96" y="139"/>
                  </a:lnTo>
                  <a:lnTo>
                    <a:pt x="84" y="152"/>
                  </a:lnTo>
                  <a:lnTo>
                    <a:pt x="66" y="158"/>
                  </a:lnTo>
                  <a:close/>
                  <a:moveTo>
                    <a:pt x="66" y="182"/>
                  </a:moveTo>
                  <a:lnTo>
                    <a:pt x="90" y="176"/>
                  </a:lnTo>
                  <a:lnTo>
                    <a:pt x="115" y="163"/>
                  </a:lnTo>
                  <a:lnTo>
                    <a:pt x="126" y="139"/>
                  </a:lnTo>
                  <a:lnTo>
                    <a:pt x="133" y="92"/>
                  </a:lnTo>
                  <a:lnTo>
                    <a:pt x="133" y="73"/>
                  </a:lnTo>
                  <a:lnTo>
                    <a:pt x="126" y="55"/>
                  </a:lnTo>
                  <a:lnTo>
                    <a:pt x="126" y="43"/>
                  </a:lnTo>
                  <a:lnTo>
                    <a:pt x="120" y="32"/>
                  </a:lnTo>
                  <a:lnTo>
                    <a:pt x="115" y="19"/>
                  </a:lnTo>
                  <a:lnTo>
                    <a:pt x="103" y="7"/>
                  </a:lnTo>
                  <a:lnTo>
                    <a:pt x="84" y="0"/>
                  </a:lnTo>
                  <a:lnTo>
                    <a:pt x="66" y="0"/>
                  </a:lnTo>
                  <a:lnTo>
                    <a:pt x="49" y="0"/>
                  </a:lnTo>
                  <a:lnTo>
                    <a:pt x="30" y="7"/>
                  </a:lnTo>
                  <a:lnTo>
                    <a:pt x="18" y="19"/>
                  </a:lnTo>
                  <a:lnTo>
                    <a:pt x="11" y="32"/>
                  </a:lnTo>
                  <a:lnTo>
                    <a:pt x="6" y="43"/>
                  </a:lnTo>
                  <a:lnTo>
                    <a:pt x="6" y="55"/>
                  </a:lnTo>
                  <a:lnTo>
                    <a:pt x="0" y="73"/>
                  </a:lnTo>
                  <a:lnTo>
                    <a:pt x="0" y="92"/>
                  </a:lnTo>
                  <a:lnTo>
                    <a:pt x="6" y="139"/>
                  </a:lnTo>
                  <a:lnTo>
                    <a:pt x="24" y="163"/>
                  </a:lnTo>
                  <a:lnTo>
                    <a:pt x="41" y="176"/>
                  </a:lnTo>
                  <a:lnTo>
                    <a:pt x="66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08" name="Freeform 874"/>
            <p:cNvSpPr>
              <a:spLocks/>
            </p:cNvSpPr>
            <p:nvPr/>
          </p:nvSpPr>
          <p:spPr bwMode="auto">
            <a:xfrm>
              <a:off x="2315" y="2282"/>
              <a:ext cx="42" cy="58"/>
            </a:xfrm>
            <a:custGeom>
              <a:avLst/>
              <a:gdLst>
                <a:gd name="T0" fmla="*/ 5 w 126"/>
                <a:gd name="T1" fmla="*/ 6 h 176"/>
                <a:gd name="T2" fmla="*/ 5 w 126"/>
                <a:gd name="T3" fmla="*/ 2 h 176"/>
                <a:gd name="T4" fmla="*/ 4 w 126"/>
                <a:gd name="T5" fmla="*/ 1 h 176"/>
                <a:gd name="T6" fmla="*/ 4 w 126"/>
                <a:gd name="T7" fmla="*/ 1 h 176"/>
                <a:gd name="T8" fmla="*/ 4 w 126"/>
                <a:gd name="T9" fmla="*/ 0 h 176"/>
                <a:gd name="T10" fmla="*/ 3 w 126"/>
                <a:gd name="T11" fmla="*/ 0 h 176"/>
                <a:gd name="T12" fmla="*/ 2 w 126"/>
                <a:gd name="T13" fmla="*/ 0 h 176"/>
                <a:gd name="T14" fmla="*/ 2 w 126"/>
                <a:gd name="T15" fmla="*/ 0 h 176"/>
                <a:gd name="T16" fmla="*/ 2 w 126"/>
                <a:gd name="T17" fmla="*/ 0 h 176"/>
                <a:gd name="T18" fmla="*/ 1 w 126"/>
                <a:gd name="T19" fmla="*/ 1 h 176"/>
                <a:gd name="T20" fmla="*/ 1 w 126"/>
                <a:gd name="T21" fmla="*/ 1 h 176"/>
                <a:gd name="T22" fmla="*/ 1 w 126"/>
                <a:gd name="T23" fmla="*/ 0 h 176"/>
                <a:gd name="T24" fmla="*/ 0 w 126"/>
                <a:gd name="T25" fmla="*/ 0 h 176"/>
                <a:gd name="T26" fmla="*/ 0 w 126"/>
                <a:gd name="T27" fmla="*/ 0 h 176"/>
                <a:gd name="T28" fmla="*/ 0 w 126"/>
                <a:gd name="T29" fmla="*/ 1 h 176"/>
                <a:gd name="T30" fmla="*/ 0 w 126"/>
                <a:gd name="T31" fmla="*/ 1 h 176"/>
                <a:gd name="T32" fmla="*/ 0 w 126"/>
                <a:gd name="T33" fmla="*/ 2 h 176"/>
                <a:gd name="T34" fmla="*/ 0 w 126"/>
                <a:gd name="T35" fmla="*/ 6 h 176"/>
                <a:gd name="T36" fmla="*/ 1 w 126"/>
                <a:gd name="T37" fmla="*/ 6 h 176"/>
                <a:gd name="T38" fmla="*/ 1 w 126"/>
                <a:gd name="T39" fmla="*/ 3 h 176"/>
                <a:gd name="T40" fmla="*/ 1 w 126"/>
                <a:gd name="T41" fmla="*/ 2 h 176"/>
                <a:gd name="T42" fmla="*/ 1 w 126"/>
                <a:gd name="T43" fmla="*/ 1 h 176"/>
                <a:gd name="T44" fmla="*/ 2 w 126"/>
                <a:gd name="T45" fmla="*/ 1 h 176"/>
                <a:gd name="T46" fmla="*/ 2 w 126"/>
                <a:gd name="T47" fmla="*/ 1 h 176"/>
                <a:gd name="T48" fmla="*/ 3 w 126"/>
                <a:gd name="T49" fmla="*/ 1 h 176"/>
                <a:gd name="T50" fmla="*/ 3 w 126"/>
                <a:gd name="T51" fmla="*/ 1 h 176"/>
                <a:gd name="T52" fmla="*/ 4 w 126"/>
                <a:gd name="T53" fmla="*/ 2 h 176"/>
                <a:gd name="T54" fmla="*/ 4 w 126"/>
                <a:gd name="T55" fmla="*/ 2 h 176"/>
                <a:gd name="T56" fmla="*/ 4 w 126"/>
                <a:gd name="T57" fmla="*/ 6 h 176"/>
                <a:gd name="T58" fmla="*/ 5 w 126"/>
                <a:gd name="T59" fmla="*/ 6 h 1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6"/>
                <a:gd name="T91" fmla="*/ 0 h 176"/>
                <a:gd name="T92" fmla="*/ 126 w 126"/>
                <a:gd name="T93" fmla="*/ 176 h 17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6" h="176">
                  <a:moveTo>
                    <a:pt x="126" y="176"/>
                  </a:moveTo>
                  <a:lnTo>
                    <a:pt x="126" y="55"/>
                  </a:lnTo>
                  <a:lnTo>
                    <a:pt x="120" y="37"/>
                  </a:lnTo>
                  <a:lnTo>
                    <a:pt x="114" y="19"/>
                  </a:lnTo>
                  <a:lnTo>
                    <a:pt x="103" y="0"/>
                  </a:lnTo>
                  <a:lnTo>
                    <a:pt x="79" y="0"/>
                  </a:lnTo>
                  <a:lnTo>
                    <a:pt x="66" y="0"/>
                  </a:lnTo>
                  <a:lnTo>
                    <a:pt x="54" y="7"/>
                  </a:lnTo>
                  <a:lnTo>
                    <a:pt x="43" y="13"/>
                  </a:lnTo>
                  <a:lnTo>
                    <a:pt x="36" y="25"/>
                  </a:lnTo>
                  <a:lnTo>
                    <a:pt x="30" y="25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176"/>
                  </a:lnTo>
                  <a:lnTo>
                    <a:pt x="30" y="176"/>
                  </a:lnTo>
                  <a:lnTo>
                    <a:pt x="30" y="73"/>
                  </a:lnTo>
                  <a:lnTo>
                    <a:pt x="30" y="55"/>
                  </a:lnTo>
                  <a:lnTo>
                    <a:pt x="36" y="37"/>
                  </a:lnTo>
                  <a:lnTo>
                    <a:pt x="48" y="32"/>
                  </a:lnTo>
                  <a:lnTo>
                    <a:pt x="66" y="25"/>
                  </a:lnTo>
                  <a:lnTo>
                    <a:pt x="79" y="25"/>
                  </a:lnTo>
                  <a:lnTo>
                    <a:pt x="90" y="32"/>
                  </a:lnTo>
                  <a:lnTo>
                    <a:pt x="96" y="43"/>
                  </a:lnTo>
                  <a:lnTo>
                    <a:pt x="96" y="55"/>
                  </a:lnTo>
                  <a:lnTo>
                    <a:pt x="96" y="176"/>
                  </a:lnTo>
                  <a:lnTo>
                    <a:pt x="126" y="1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09" name="Freeform 875"/>
            <p:cNvSpPr>
              <a:spLocks noEditPoints="1"/>
            </p:cNvSpPr>
            <p:nvPr/>
          </p:nvSpPr>
          <p:spPr bwMode="auto">
            <a:xfrm>
              <a:off x="1884" y="2368"/>
              <a:ext cx="41" cy="84"/>
            </a:xfrm>
            <a:custGeom>
              <a:avLst/>
              <a:gdLst>
                <a:gd name="T0" fmla="*/ 4 w 122"/>
                <a:gd name="T1" fmla="*/ 6 h 253"/>
                <a:gd name="T2" fmla="*/ 4 w 122"/>
                <a:gd name="T3" fmla="*/ 7 h 253"/>
                <a:gd name="T4" fmla="*/ 3 w 122"/>
                <a:gd name="T5" fmla="*/ 8 h 253"/>
                <a:gd name="T6" fmla="*/ 3 w 122"/>
                <a:gd name="T7" fmla="*/ 8 h 253"/>
                <a:gd name="T8" fmla="*/ 2 w 122"/>
                <a:gd name="T9" fmla="*/ 8 h 253"/>
                <a:gd name="T10" fmla="*/ 2 w 122"/>
                <a:gd name="T11" fmla="*/ 8 h 253"/>
                <a:gd name="T12" fmla="*/ 1 w 122"/>
                <a:gd name="T13" fmla="*/ 8 h 253"/>
                <a:gd name="T14" fmla="*/ 1 w 122"/>
                <a:gd name="T15" fmla="*/ 7 h 253"/>
                <a:gd name="T16" fmla="*/ 1 w 122"/>
                <a:gd name="T17" fmla="*/ 6 h 253"/>
                <a:gd name="T18" fmla="*/ 1 w 122"/>
                <a:gd name="T19" fmla="*/ 5 h 253"/>
                <a:gd name="T20" fmla="*/ 1 w 122"/>
                <a:gd name="T21" fmla="*/ 4 h 253"/>
                <a:gd name="T22" fmla="*/ 2 w 122"/>
                <a:gd name="T23" fmla="*/ 4 h 253"/>
                <a:gd name="T24" fmla="*/ 2 w 122"/>
                <a:gd name="T25" fmla="*/ 3 h 253"/>
                <a:gd name="T26" fmla="*/ 3 w 122"/>
                <a:gd name="T27" fmla="*/ 4 h 253"/>
                <a:gd name="T28" fmla="*/ 3 w 122"/>
                <a:gd name="T29" fmla="*/ 4 h 253"/>
                <a:gd name="T30" fmla="*/ 4 w 122"/>
                <a:gd name="T31" fmla="*/ 5 h 253"/>
                <a:gd name="T32" fmla="*/ 4 w 122"/>
                <a:gd name="T33" fmla="*/ 6 h 253"/>
                <a:gd name="T34" fmla="*/ 4 w 122"/>
                <a:gd name="T35" fmla="*/ 3 h 253"/>
                <a:gd name="T36" fmla="*/ 3 w 122"/>
                <a:gd name="T37" fmla="*/ 3 h 253"/>
                <a:gd name="T38" fmla="*/ 3 w 122"/>
                <a:gd name="T39" fmla="*/ 3 h 253"/>
                <a:gd name="T40" fmla="*/ 3 w 122"/>
                <a:gd name="T41" fmla="*/ 3 h 253"/>
                <a:gd name="T42" fmla="*/ 3 w 122"/>
                <a:gd name="T43" fmla="*/ 3 h 253"/>
                <a:gd name="T44" fmla="*/ 2 w 122"/>
                <a:gd name="T45" fmla="*/ 3 h 253"/>
                <a:gd name="T46" fmla="*/ 1 w 122"/>
                <a:gd name="T47" fmla="*/ 3 h 253"/>
                <a:gd name="T48" fmla="*/ 1 w 122"/>
                <a:gd name="T49" fmla="*/ 3 h 253"/>
                <a:gd name="T50" fmla="*/ 0 w 122"/>
                <a:gd name="T51" fmla="*/ 3 h 253"/>
                <a:gd name="T52" fmla="*/ 0 w 122"/>
                <a:gd name="T53" fmla="*/ 4 h 253"/>
                <a:gd name="T54" fmla="*/ 0 w 122"/>
                <a:gd name="T55" fmla="*/ 4 h 253"/>
                <a:gd name="T56" fmla="*/ 0 w 122"/>
                <a:gd name="T57" fmla="*/ 5 h 253"/>
                <a:gd name="T58" fmla="*/ 0 w 122"/>
                <a:gd name="T59" fmla="*/ 6 h 253"/>
                <a:gd name="T60" fmla="*/ 0 w 122"/>
                <a:gd name="T61" fmla="*/ 6 h 253"/>
                <a:gd name="T62" fmla="*/ 0 w 122"/>
                <a:gd name="T63" fmla="*/ 8 h 253"/>
                <a:gd name="T64" fmla="*/ 1 w 122"/>
                <a:gd name="T65" fmla="*/ 9 h 253"/>
                <a:gd name="T66" fmla="*/ 1 w 122"/>
                <a:gd name="T67" fmla="*/ 9 h 253"/>
                <a:gd name="T68" fmla="*/ 2 w 122"/>
                <a:gd name="T69" fmla="*/ 9 h 253"/>
                <a:gd name="T70" fmla="*/ 3 w 122"/>
                <a:gd name="T71" fmla="*/ 9 h 253"/>
                <a:gd name="T72" fmla="*/ 3 w 122"/>
                <a:gd name="T73" fmla="*/ 9 h 253"/>
                <a:gd name="T74" fmla="*/ 3 w 122"/>
                <a:gd name="T75" fmla="*/ 9 h 253"/>
                <a:gd name="T76" fmla="*/ 3 w 122"/>
                <a:gd name="T77" fmla="*/ 8 h 253"/>
                <a:gd name="T78" fmla="*/ 4 w 122"/>
                <a:gd name="T79" fmla="*/ 8 h 253"/>
                <a:gd name="T80" fmla="*/ 4 w 122"/>
                <a:gd name="T81" fmla="*/ 9 h 253"/>
                <a:gd name="T82" fmla="*/ 5 w 122"/>
                <a:gd name="T83" fmla="*/ 9 h 253"/>
                <a:gd name="T84" fmla="*/ 5 w 122"/>
                <a:gd name="T85" fmla="*/ 0 h 253"/>
                <a:gd name="T86" fmla="*/ 4 w 122"/>
                <a:gd name="T87" fmla="*/ 0 h 253"/>
                <a:gd name="T88" fmla="*/ 4 w 122"/>
                <a:gd name="T89" fmla="*/ 3 h 2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2"/>
                <a:gd name="T136" fmla="*/ 0 h 253"/>
                <a:gd name="T137" fmla="*/ 122 w 122"/>
                <a:gd name="T138" fmla="*/ 253 h 2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2" h="253">
                  <a:moveTo>
                    <a:pt x="98" y="157"/>
                  </a:moveTo>
                  <a:lnTo>
                    <a:pt x="98" y="182"/>
                  </a:lnTo>
                  <a:lnTo>
                    <a:pt x="92" y="206"/>
                  </a:lnTo>
                  <a:lnTo>
                    <a:pt x="79" y="223"/>
                  </a:lnTo>
                  <a:lnTo>
                    <a:pt x="61" y="229"/>
                  </a:lnTo>
                  <a:lnTo>
                    <a:pt x="43" y="223"/>
                  </a:lnTo>
                  <a:lnTo>
                    <a:pt x="30" y="206"/>
                  </a:lnTo>
                  <a:lnTo>
                    <a:pt x="30" y="188"/>
                  </a:lnTo>
                  <a:lnTo>
                    <a:pt x="30" y="163"/>
                  </a:lnTo>
                  <a:lnTo>
                    <a:pt x="30" y="133"/>
                  </a:lnTo>
                  <a:lnTo>
                    <a:pt x="38" y="109"/>
                  </a:lnTo>
                  <a:lnTo>
                    <a:pt x="43" y="97"/>
                  </a:lnTo>
                  <a:lnTo>
                    <a:pt x="61" y="92"/>
                  </a:lnTo>
                  <a:lnTo>
                    <a:pt x="79" y="97"/>
                  </a:lnTo>
                  <a:lnTo>
                    <a:pt x="92" y="115"/>
                  </a:lnTo>
                  <a:lnTo>
                    <a:pt x="98" y="133"/>
                  </a:lnTo>
                  <a:lnTo>
                    <a:pt x="98" y="157"/>
                  </a:lnTo>
                  <a:close/>
                  <a:moveTo>
                    <a:pt x="98" y="92"/>
                  </a:moveTo>
                  <a:lnTo>
                    <a:pt x="92" y="92"/>
                  </a:lnTo>
                  <a:lnTo>
                    <a:pt x="85" y="85"/>
                  </a:lnTo>
                  <a:lnTo>
                    <a:pt x="79" y="79"/>
                  </a:lnTo>
                  <a:lnTo>
                    <a:pt x="68" y="73"/>
                  </a:lnTo>
                  <a:lnTo>
                    <a:pt x="55" y="73"/>
                  </a:lnTo>
                  <a:lnTo>
                    <a:pt x="38" y="73"/>
                  </a:lnTo>
                  <a:lnTo>
                    <a:pt x="25" y="79"/>
                  </a:lnTo>
                  <a:lnTo>
                    <a:pt x="13" y="92"/>
                  </a:lnTo>
                  <a:lnTo>
                    <a:pt x="7" y="103"/>
                  </a:lnTo>
                  <a:lnTo>
                    <a:pt x="0" y="115"/>
                  </a:lnTo>
                  <a:lnTo>
                    <a:pt x="0" y="127"/>
                  </a:lnTo>
                  <a:lnTo>
                    <a:pt x="0" y="152"/>
                  </a:lnTo>
                  <a:lnTo>
                    <a:pt x="0" y="163"/>
                  </a:lnTo>
                  <a:lnTo>
                    <a:pt x="7" y="212"/>
                  </a:lnTo>
                  <a:lnTo>
                    <a:pt x="19" y="236"/>
                  </a:lnTo>
                  <a:lnTo>
                    <a:pt x="38" y="248"/>
                  </a:lnTo>
                  <a:lnTo>
                    <a:pt x="55" y="253"/>
                  </a:lnTo>
                  <a:lnTo>
                    <a:pt x="68" y="248"/>
                  </a:lnTo>
                  <a:lnTo>
                    <a:pt x="79" y="248"/>
                  </a:lnTo>
                  <a:lnTo>
                    <a:pt x="85" y="236"/>
                  </a:lnTo>
                  <a:lnTo>
                    <a:pt x="92" y="223"/>
                  </a:lnTo>
                  <a:lnTo>
                    <a:pt x="98" y="223"/>
                  </a:lnTo>
                  <a:lnTo>
                    <a:pt x="98" y="248"/>
                  </a:lnTo>
                  <a:lnTo>
                    <a:pt x="122" y="248"/>
                  </a:lnTo>
                  <a:lnTo>
                    <a:pt x="122" y="0"/>
                  </a:lnTo>
                  <a:lnTo>
                    <a:pt x="98" y="0"/>
                  </a:lnTo>
                  <a:lnTo>
                    <a:pt x="98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10" name="Freeform 876"/>
            <p:cNvSpPr>
              <a:spLocks noEditPoints="1"/>
            </p:cNvSpPr>
            <p:nvPr/>
          </p:nvSpPr>
          <p:spPr bwMode="auto">
            <a:xfrm>
              <a:off x="1942" y="2392"/>
              <a:ext cx="41" cy="60"/>
            </a:xfrm>
            <a:custGeom>
              <a:avLst/>
              <a:gdLst>
                <a:gd name="T0" fmla="*/ 1 w 122"/>
                <a:gd name="T1" fmla="*/ 3 h 180"/>
                <a:gd name="T2" fmla="*/ 1 w 122"/>
                <a:gd name="T3" fmla="*/ 2 h 180"/>
                <a:gd name="T4" fmla="*/ 1 w 122"/>
                <a:gd name="T5" fmla="*/ 1 h 180"/>
                <a:gd name="T6" fmla="*/ 2 w 122"/>
                <a:gd name="T7" fmla="*/ 1 h 180"/>
                <a:gd name="T8" fmla="*/ 2 w 122"/>
                <a:gd name="T9" fmla="*/ 1 h 180"/>
                <a:gd name="T10" fmla="*/ 3 w 122"/>
                <a:gd name="T11" fmla="*/ 1 h 180"/>
                <a:gd name="T12" fmla="*/ 3 w 122"/>
                <a:gd name="T13" fmla="*/ 1 h 180"/>
                <a:gd name="T14" fmla="*/ 3 w 122"/>
                <a:gd name="T15" fmla="*/ 2 h 180"/>
                <a:gd name="T16" fmla="*/ 4 w 122"/>
                <a:gd name="T17" fmla="*/ 3 h 180"/>
                <a:gd name="T18" fmla="*/ 1 w 122"/>
                <a:gd name="T19" fmla="*/ 3 h 180"/>
                <a:gd name="T20" fmla="*/ 5 w 122"/>
                <a:gd name="T21" fmla="*/ 4 h 180"/>
                <a:gd name="T22" fmla="*/ 5 w 122"/>
                <a:gd name="T23" fmla="*/ 3 h 180"/>
                <a:gd name="T24" fmla="*/ 5 w 122"/>
                <a:gd name="T25" fmla="*/ 2 h 180"/>
                <a:gd name="T26" fmla="*/ 4 w 122"/>
                <a:gd name="T27" fmla="*/ 1 h 180"/>
                <a:gd name="T28" fmla="*/ 3 w 122"/>
                <a:gd name="T29" fmla="*/ 0 h 180"/>
                <a:gd name="T30" fmla="*/ 2 w 122"/>
                <a:gd name="T31" fmla="*/ 0 h 180"/>
                <a:gd name="T32" fmla="*/ 2 w 122"/>
                <a:gd name="T33" fmla="*/ 0 h 180"/>
                <a:gd name="T34" fmla="*/ 1 w 122"/>
                <a:gd name="T35" fmla="*/ 0 h 180"/>
                <a:gd name="T36" fmla="*/ 1 w 122"/>
                <a:gd name="T37" fmla="*/ 0 h 180"/>
                <a:gd name="T38" fmla="*/ 0 w 122"/>
                <a:gd name="T39" fmla="*/ 1 h 180"/>
                <a:gd name="T40" fmla="*/ 0 w 122"/>
                <a:gd name="T41" fmla="*/ 1 h 180"/>
                <a:gd name="T42" fmla="*/ 0 w 122"/>
                <a:gd name="T43" fmla="*/ 2 h 180"/>
                <a:gd name="T44" fmla="*/ 0 w 122"/>
                <a:gd name="T45" fmla="*/ 3 h 180"/>
                <a:gd name="T46" fmla="*/ 0 w 122"/>
                <a:gd name="T47" fmla="*/ 3 h 180"/>
                <a:gd name="T48" fmla="*/ 0 w 122"/>
                <a:gd name="T49" fmla="*/ 5 h 180"/>
                <a:gd name="T50" fmla="*/ 1 w 122"/>
                <a:gd name="T51" fmla="*/ 6 h 180"/>
                <a:gd name="T52" fmla="*/ 1 w 122"/>
                <a:gd name="T53" fmla="*/ 6 h 180"/>
                <a:gd name="T54" fmla="*/ 2 w 122"/>
                <a:gd name="T55" fmla="*/ 7 h 180"/>
                <a:gd name="T56" fmla="*/ 3 w 122"/>
                <a:gd name="T57" fmla="*/ 6 h 180"/>
                <a:gd name="T58" fmla="*/ 4 w 122"/>
                <a:gd name="T59" fmla="*/ 6 h 180"/>
                <a:gd name="T60" fmla="*/ 5 w 122"/>
                <a:gd name="T61" fmla="*/ 5 h 180"/>
                <a:gd name="T62" fmla="*/ 5 w 122"/>
                <a:gd name="T63" fmla="*/ 4 h 180"/>
                <a:gd name="T64" fmla="*/ 3 w 122"/>
                <a:gd name="T65" fmla="*/ 4 h 180"/>
                <a:gd name="T66" fmla="*/ 3 w 122"/>
                <a:gd name="T67" fmla="*/ 5 h 180"/>
                <a:gd name="T68" fmla="*/ 3 w 122"/>
                <a:gd name="T69" fmla="*/ 5 h 180"/>
                <a:gd name="T70" fmla="*/ 3 w 122"/>
                <a:gd name="T71" fmla="*/ 6 h 180"/>
                <a:gd name="T72" fmla="*/ 2 w 122"/>
                <a:gd name="T73" fmla="*/ 6 h 180"/>
                <a:gd name="T74" fmla="*/ 2 w 122"/>
                <a:gd name="T75" fmla="*/ 6 h 180"/>
                <a:gd name="T76" fmla="*/ 1 w 122"/>
                <a:gd name="T77" fmla="*/ 5 h 180"/>
                <a:gd name="T78" fmla="*/ 1 w 122"/>
                <a:gd name="T79" fmla="*/ 5 h 180"/>
                <a:gd name="T80" fmla="*/ 1 w 122"/>
                <a:gd name="T81" fmla="*/ 4 h 180"/>
                <a:gd name="T82" fmla="*/ 5 w 122"/>
                <a:gd name="T83" fmla="*/ 4 h 1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2"/>
                <a:gd name="T127" fmla="*/ 0 h 180"/>
                <a:gd name="T128" fmla="*/ 122 w 122"/>
                <a:gd name="T129" fmla="*/ 180 h 1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2" h="180">
                  <a:moveTo>
                    <a:pt x="30" y="79"/>
                  </a:moveTo>
                  <a:lnTo>
                    <a:pt x="30" y="42"/>
                  </a:lnTo>
                  <a:lnTo>
                    <a:pt x="37" y="30"/>
                  </a:lnTo>
                  <a:lnTo>
                    <a:pt x="49" y="24"/>
                  </a:lnTo>
                  <a:lnTo>
                    <a:pt x="62" y="19"/>
                  </a:lnTo>
                  <a:lnTo>
                    <a:pt x="73" y="24"/>
                  </a:lnTo>
                  <a:lnTo>
                    <a:pt x="85" y="30"/>
                  </a:lnTo>
                  <a:lnTo>
                    <a:pt x="92" y="42"/>
                  </a:lnTo>
                  <a:lnTo>
                    <a:pt x="98" y="79"/>
                  </a:lnTo>
                  <a:lnTo>
                    <a:pt x="30" y="79"/>
                  </a:lnTo>
                  <a:close/>
                  <a:moveTo>
                    <a:pt x="122" y="96"/>
                  </a:moveTo>
                  <a:lnTo>
                    <a:pt x="122" y="84"/>
                  </a:lnTo>
                  <a:lnTo>
                    <a:pt x="122" y="42"/>
                  </a:lnTo>
                  <a:lnTo>
                    <a:pt x="109" y="19"/>
                  </a:lnTo>
                  <a:lnTo>
                    <a:pt x="92" y="6"/>
                  </a:lnTo>
                  <a:lnTo>
                    <a:pt x="62" y="0"/>
                  </a:lnTo>
                  <a:lnTo>
                    <a:pt x="43" y="0"/>
                  </a:lnTo>
                  <a:lnTo>
                    <a:pt x="30" y="6"/>
                  </a:lnTo>
                  <a:lnTo>
                    <a:pt x="19" y="12"/>
                  </a:lnTo>
                  <a:lnTo>
                    <a:pt x="7" y="24"/>
                  </a:lnTo>
                  <a:lnTo>
                    <a:pt x="7" y="36"/>
                  </a:lnTo>
                  <a:lnTo>
                    <a:pt x="0" y="54"/>
                  </a:lnTo>
                  <a:lnTo>
                    <a:pt x="0" y="72"/>
                  </a:lnTo>
                  <a:lnTo>
                    <a:pt x="0" y="90"/>
                  </a:lnTo>
                  <a:lnTo>
                    <a:pt x="7" y="139"/>
                  </a:lnTo>
                  <a:lnTo>
                    <a:pt x="19" y="163"/>
                  </a:lnTo>
                  <a:lnTo>
                    <a:pt x="37" y="175"/>
                  </a:lnTo>
                  <a:lnTo>
                    <a:pt x="62" y="180"/>
                  </a:lnTo>
                  <a:lnTo>
                    <a:pt x="85" y="175"/>
                  </a:lnTo>
                  <a:lnTo>
                    <a:pt x="109" y="163"/>
                  </a:lnTo>
                  <a:lnTo>
                    <a:pt x="122" y="145"/>
                  </a:lnTo>
                  <a:lnTo>
                    <a:pt x="122" y="120"/>
                  </a:lnTo>
                  <a:lnTo>
                    <a:pt x="92" y="120"/>
                  </a:lnTo>
                  <a:lnTo>
                    <a:pt x="92" y="133"/>
                  </a:lnTo>
                  <a:lnTo>
                    <a:pt x="85" y="145"/>
                  </a:lnTo>
                  <a:lnTo>
                    <a:pt x="73" y="150"/>
                  </a:lnTo>
                  <a:lnTo>
                    <a:pt x="62" y="156"/>
                  </a:lnTo>
                  <a:lnTo>
                    <a:pt x="49" y="150"/>
                  </a:lnTo>
                  <a:lnTo>
                    <a:pt x="37" y="145"/>
                  </a:lnTo>
                  <a:lnTo>
                    <a:pt x="30" y="126"/>
                  </a:lnTo>
                  <a:lnTo>
                    <a:pt x="30" y="96"/>
                  </a:lnTo>
                  <a:lnTo>
                    <a:pt x="122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11" name="Freeform 877"/>
            <p:cNvSpPr>
              <a:spLocks/>
            </p:cNvSpPr>
            <p:nvPr/>
          </p:nvSpPr>
          <p:spPr bwMode="auto">
            <a:xfrm>
              <a:off x="1993" y="2392"/>
              <a:ext cx="48" cy="59"/>
            </a:xfrm>
            <a:custGeom>
              <a:avLst/>
              <a:gdLst>
                <a:gd name="T0" fmla="*/ 2 w 145"/>
                <a:gd name="T1" fmla="*/ 7 h 175"/>
                <a:gd name="T2" fmla="*/ 3 w 145"/>
                <a:gd name="T3" fmla="*/ 7 h 175"/>
                <a:gd name="T4" fmla="*/ 5 w 145"/>
                <a:gd name="T5" fmla="*/ 0 h 175"/>
                <a:gd name="T6" fmla="*/ 4 w 145"/>
                <a:gd name="T7" fmla="*/ 0 h 175"/>
                <a:gd name="T8" fmla="*/ 3 w 145"/>
                <a:gd name="T9" fmla="*/ 6 h 175"/>
                <a:gd name="T10" fmla="*/ 1 w 145"/>
                <a:gd name="T11" fmla="*/ 0 h 175"/>
                <a:gd name="T12" fmla="*/ 0 w 145"/>
                <a:gd name="T13" fmla="*/ 0 h 175"/>
                <a:gd name="T14" fmla="*/ 2 w 145"/>
                <a:gd name="T15" fmla="*/ 7 h 1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5"/>
                <a:gd name="T25" fmla="*/ 0 h 175"/>
                <a:gd name="T26" fmla="*/ 145 w 145"/>
                <a:gd name="T27" fmla="*/ 175 h 1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5" h="175">
                  <a:moveTo>
                    <a:pt x="55" y="175"/>
                  </a:moveTo>
                  <a:lnTo>
                    <a:pt x="90" y="175"/>
                  </a:lnTo>
                  <a:lnTo>
                    <a:pt x="145" y="0"/>
                  </a:lnTo>
                  <a:lnTo>
                    <a:pt x="115" y="0"/>
                  </a:lnTo>
                  <a:lnTo>
                    <a:pt x="72" y="145"/>
                  </a:lnTo>
                  <a:lnTo>
                    <a:pt x="36" y="0"/>
                  </a:lnTo>
                  <a:lnTo>
                    <a:pt x="0" y="0"/>
                  </a:lnTo>
                  <a:lnTo>
                    <a:pt x="55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12" name="Freeform 878"/>
            <p:cNvSpPr>
              <a:spLocks noEditPoints="1"/>
            </p:cNvSpPr>
            <p:nvPr/>
          </p:nvSpPr>
          <p:spPr bwMode="auto">
            <a:xfrm>
              <a:off x="2049" y="2368"/>
              <a:ext cx="10" cy="83"/>
            </a:xfrm>
            <a:custGeom>
              <a:avLst/>
              <a:gdLst>
                <a:gd name="T0" fmla="*/ 1 w 30"/>
                <a:gd name="T1" fmla="*/ 3 h 248"/>
                <a:gd name="T2" fmla="*/ 0 w 30"/>
                <a:gd name="T3" fmla="*/ 3 h 248"/>
                <a:gd name="T4" fmla="*/ 0 w 30"/>
                <a:gd name="T5" fmla="*/ 9 h 248"/>
                <a:gd name="T6" fmla="*/ 1 w 30"/>
                <a:gd name="T7" fmla="*/ 9 h 248"/>
                <a:gd name="T8" fmla="*/ 1 w 30"/>
                <a:gd name="T9" fmla="*/ 3 h 248"/>
                <a:gd name="T10" fmla="*/ 0 w 30"/>
                <a:gd name="T11" fmla="*/ 1 h 248"/>
                <a:gd name="T12" fmla="*/ 1 w 30"/>
                <a:gd name="T13" fmla="*/ 1 h 248"/>
                <a:gd name="T14" fmla="*/ 1 w 30"/>
                <a:gd name="T15" fmla="*/ 0 h 248"/>
                <a:gd name="T16" fmla="*/ 0 w 30"/>
                <a:gd name="T17" fmla="*/ 0 h 248"/>
                <a:gd name="T18" fmla="*/ 0 w 30"/>
                <a:gd name="T19" fmla="*/ 1 h 2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48"/>
                <a:gd name="T32" fmla="*/ 30 w 30"/>
                <a:gd name="T33" fmla="*/ 248 h 2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48">
                  <a:moveTo>
                    <a:pt x="30" y="73"/>
                  </a:moveTo>
                  <a:lnTo>
                    <a:pt x="0" y="73"/>
                  </a:lnTo>
                  <a:lnTo>
                    <a:pt x="0" y="248"/>
                  </a:lnTo>
                  <a:lnTo>
                    <a:pt x="30" y="248"/>
                  </a:lnTo>
                  <a:lnTo>
                    <a:pt x="30" y="73"/>
                  </a:lnTo>
                  <a:close/>
                  <a:moveTo>
                    <a:pt x="0" y="30"/>
                  </a:moveTo>
                  <a:lnTo>
                    <a:pt x="30" y="30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13" name="Freeform 879"/>
            <p:cNvSpPr>
              <a:spLocks/>
            </p:cNvSpPr>
            <p:nvPr/>
          </p:nvSpPr>
          <p:spPr bwMode="auto">
            <a:xfrm>
              <a:off x="2075" y="2392"/>
              <a:ext cx="40" cy="60"/>
            </a:xfrm>
            <a:custGeom>
              <a:avLst/>
              <a:gdLst>
                <a:gd name="T0" fmla="*/ 4 w 120"/>
                <a:gd name="T1" fmla="*/ 2 h 180"/>
                <a:gd name="T2" fmla="*/ 4 w 120"/>
                <a:gd name="T3" fmla="*/ 1 h 180"/>
                <a:gd name="T4" fmla="*/ 4 w 120"/>
                <a:gd name="T5" fmla="*/ 0 h 180"/>
                <a:gd name="T6" fmla="*/ 3 w 120"/>
                <a:gd name="T7" fmla="*/ 0 h 180"/>
                <a:gd name="T8" fmla="*/ 2 w 120"/>
                <a:gd name="T9" fmla="*/ 0 h 180"/>
                <a:gd name="T10" fmla="*/ 2 w 120"/>
                <a:gd name="T11" fmla="*/ 0 h 180"/>
                <a:gd name="T12" fmla="*/ 1 w 120"/>
                <a:gd name="T13" fmla="*/ 0 h 180"/>
                <a:gd name="T14" fmla="*/ 1 w 120"/>
                <a:gd name="T15" fmla="*/ 0 h 180"/>
                <a:gd name="T16" fmla="*/ 0 w 120"/>
                <a:gd name="T17" fmla="*/ 1 h 180"/>
                <a:gd name="T18" fmla="*/ 0 w 120"/>
                <a:gd name="T19" fmla="*/ 1 h 180"/>
                <a:gd name="T20" fmla="*/ 0 w 120"/>
                <a:gd name="T21" fmla="*/ 2 h 180"/>
                <a:gd name="T22" fmla="*/ 0 w 120"/>
                <a:gd name="T23" fmla="*/ 3 h 180"/>
                <a:gd name="T24" fmla="*/ 0 w 120"/>
                <a:gd name="T25" fmla="*/ 3 h 180"/>
                <a:gd name="T26" fmla="*/ 0 w 120"/>
                <a:gd name="T27" fmla="*/ 5 h 180"/>
                <a:gd name="T28" fmla="*/ 1 w 120"/>
                <a:gd name="T29" fmla="*/ 6 h 180"/>
                <a:gd name="T30" fmla="*/ 2 w 120"/>
                <a:gd name="T31" fmla="*/ 6 h 180"/>
                <a:gd name="T32" fmla="*/ 2 w 120"/>
                <a:gd name="T33" fmla="*/ 7 h 180"/>
                <a:gd name="T34" fmla="*/ 3 w 120"/>
                <a:gd name="T35" fmla="*/ 6 h 180"/>
                <a:gd name="T36" fmla="*/ 4 w 120"/>
                <a:gd name="T37" fmla="*/ 6 h 180"/>
                <a:gd name="T38" fmla="*/ 4 w 120"/>
                <a:gd name="T39" fmla="*/ 5 h 180"/>
                <a:gd name="T40" fmla="*/ 4 w 120"/>
                <a:gd name="T41" fmla="*/ 4 h 180"/>
                <a:gd name="T42" fmla="*/ 3 w 120"/>
                <a:gd name="T43" fmla="*/ 4 h 180"/>
                <a:gd name="T44" fmla="*/ 3 w 120"/>
                <a:gd name="T45" fmla="*/ 5 h 180"/>
                <a:gd name="T46" fmla="*/ 3 w 120"/>
                <a:gd name="T47" fmla="*/ 5 h 180"/>
                <a:gd name="T48" fmla="*/ 3 w 120"/>
                <a:gd name="T49" fmla="*/ 6 h 180"/>
                <a:gd name="T50" fmla="*/ 2 w 120"/>
                <a:gd name="T51" fmla="*/ 6 h 180"/>
                <a:gd name="T52" fmla="*/ 2 w 120"/>
                <a:gd name="T53" fmla="*/ 6 h 180"/>
                <a:gd name="T54" fmla="*/ 1 w 120"/>
                <a:gd name="T55" fmla="*/ 5 h 180"/>
                <a:gd name="T56" fmla="*/ 1 w 120"/>
                <a:gd name="T57" fmla="*/ 4 h 180"/>
                <a:gd name="T58" fmla="*/ 1 w 120"/>
                <a:gd name="T59" fmla="*/ 3 h 180"/>
                <a:gd name="T60" fmla="*/ 1 w 120"/>
                <a:gd name="T61" fmla="*/ 2 h 180"/>
                <a:gd name="T62" fmla="*/ 2 w 120"/>
                <a:gd name="T63" fmla="*/ 1 h 180"/>
                <a:gd name="T64" fmla="*/ 2 w 120"/>
                <a:gd name="T65" fmla="*/ 1 h 180"/>
                <a:gd name="T66" fmla="*/ 2 w 120"/>
                <a:gd name="T67" fmla="*/ 1 h 180"/>
                <a:gd name="T68" fmla="*/ 3 w 120"/>
                <a:gd name="T69" fmla="*/ 1 h 180"/>
                <a:gd name="T70" fmla="*/ 3 w 120"/>
                <a:gd name="T71" fmla="*/ 1 h 180"/>
                <a:gd name="T72" fmla="*/ 3 w 120"/>
                <a:gd name="T73" fmla="*/ 1 h 180"/>
                <a:gd name="T74" fmla="*/ 3 w 120"/>
                <a:gd name="T75" fmla="*/ 2 h 180"/>
                <a:gd name="T76" fmla="*/ 4 w 120"/>
                <a:gd name="T77" fmla="*/ 2 h 1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180"/>
                <a:gd name="T119" fmla="*/ 120 w 120"/>
                <a:gd name="T120" fmla="*/ 180 h 18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180">
                  <a:moveTo>
                    <a:pt x="120" y="54"/>
                  </a:moveTo>
                  <a:lnTo>
                    <a:pt x="114" y="30"/>
                  </a:lnTo>
                  <a:lnTo>
                    <a:pt x="109" y="12"/>
                  </a:lnTo>
                  <a:lnTo>
                    <a:pt x="90" y="0"/>
                  </a:lnTo>
                  <a:lnTo>
                    <a:pt x="67" y="0"/>
                  </a:lnTo>
                  <a:lnTo>
                    <a:pt x="48" y="0"/>
                  </a:lnTo>
                  <a:lnTo>
                    <a:pt x="30" y="6"/>
                  </a:lnTo>
                  <a:lnTo>
                    <a:pt x="18" y="12"/>
                  </a:lnTo>
                  <a:lnTo>
                    <a:pt x="13" y="24"/>
                  </a:lnTo>
                  <a:lnTo>
                    <a:pt x="5" y="36"/>
                  </a:lnTo>
                  <a:lnTo>
                    <a:pt x="5" y="54"/>
                  </a:lnTo>
                  <a:lnTo>
                    <a:pt x="0" y="72"/>
                  </a:lnTo>
                  <a:lnTo>
                    <a:pt x="0" y="90"/>
                  </a:lnTo>
                  <a:lnTo>
                    <a:pt x="5" y="139"/>
                  </a:lnTo>
                  <a:lnTo>
                    <a:pt x="24" y="163"/>
                  </a:lnTo>
                  <a:lnTo>
                    <a:pt x="43" y="175"/>
                  </a:lnTo>
                  <a:lnTo>
                    <a:pt x="67" y="180"/>
                  </a:lnTo>
                  <a:lnTo>
                    <a:pt x="84" y="175"/>
                  </a:lnTo>
                  <a:lnTo>
                    <a:pt x="103" y="163"/>
                  </a:lnTo>
                  <a:lnTo>
                    <a:pt x="114" y="145"/>
                  </a:lnTo>
                  <a:lnTo>
                    <a:pt x="120" y="115"/>
                  </a:lnTo>
                  <a:lnTo>
                    <a:pt x="90" y="115"/>
                  </a:lnTo>
                  <a:lnTo>
                    <a:pt x="90" y="133"/>
                  </a:lnTo>
                  <a:lnTo>
                    <a:pt x="84" y="145"/>
                  </a:lnTo>
                  <a:lnTo>
                    <a:pt x="73" y="150"/>
                  </a:lnTo>
                  <a:lnTo>
                    <a:pt x="67" y="156"/>
                  </a:lnTo>
                  <a:lnTo>
                    <a:pt x="48" y="150"/>
                  </a:lnTo>
                  <a:lnTo>
                    <a:pt x="35" y="139"/>
                  </a:lnTo>
                  <a:lnTo>
                    <a:pt x="30" y="115"/>
                  </a:lnTo>
                  <a:lnTo>
                    <a:pt x="30" y="79"/>
                  </a:lnTo>
                  <a:lnTo>
                    <a:pt x="35" y="49"/>
                  </a:lnTo>
                  <a:lnTo>
                    <a:pt x="43" y="30"/>
                  </a:lnTo>
                  <a:lnTo>
                    <a:pt x="54" y="24"/>
                  </a:lnTo>
                  <a:lnTo>
                    <a:pt x="67" y="19"/>
                  </a:lnTo>
                  <a:lnTo>
                    <a:pt x="78" y="24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0" y="54"/>
                  </a:lnTo>
                  <a:lnTo>
                    <a:pt x="12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14" name="Freeform 880"/>
            <p:cNvSpPr>
              <a:spLocks noEditPoints="1"/>
            </p:cNvSpPr>
            <p:nvPr/>
          </p:nvSpPr>
          <p:spPr bwMode="auto">
            <a:xfrm>
              <a:off x="2132" y="2392"/>
              <a:ext cx="42" cy="60"/>
            </a:xfrm>
            <a:custGeom>
              <a:avLst/>
              <a:gdLst>
                <a:gd name="T0" fmla="*/ 1 w 126"/>
                <a:gd name="T1" fmla="*/ 3 h 180"/>
                <a:gd name="T2" fmla="*/ 1 w 126"/>
                <a:gd name="T3" fmla="*/ 2 h 180"/>
                <a:gd name="T4" fmla="*/ 2 w 126"/>
                <a:gd name="T5" fmla="*/ 1 h 180"/>
                <a:gd name="T6" fmla="*/ 2 w 126"/>
                <a:gd name="T7" fmla="*/ 1 h 180"/>
                <a:gd name="T8" fmla="*/ 2 w 126"/>
                <a:gd name="T9" fmla="*/ 1 h 180"/>
                <a:gd name="T10" fmla="*/ 3 w 126"/>
                <a:gd name="T11" fmla="*/ 1 h 180"/>
                <a:gd name="T12" fmla="*/ 3 w 126"/>
                <a:gd name="T13" fmla="*/ 1 h 180"/>
                <a:gd name="T14" fmla="*/ 4 w 126"/>
                <a:gd name="T15" fmla="*/ 2 h 180"/>
                <a:gd name="T16" fmla="*/ 4 w 126"/>
                <a:gd name="T17" fmla="*/ 3 h 180"/>
                <a:gd name="T18" fmla="*/ 1 w 126"/>
                <a:gd name="T19" fmla="*/ 3 h 180"/>
                <a:gd name="T20" fmla="*/ 5 w 126"/>
                <a:gd name="T21" fmla="*/ 4 h 180"/>
                <a:gd name="T22" fmla="*/ 5 w 126"/>
                <a:gd name="T23" fmla="*/ 3 h 180"/>
                <a:gd name="T24" fmla="*/ 4 w 126"/>
                <a:gd name="T25" fmla="*/ 2 h 180"/>
                <a:gd name="T26" fmla="*/ 4 w 126"/>
                <a:gd name="T27" fmla="*/ 1 h 180"/>
                <a:gd name="T28" fmla="*/ 4 w 126"/>
                <a:gd name="T29" fmla="*/ 0 h 180"/>
                <a:gd name="T30" fmla="*/ 2 w 126"/>
                <a:gd name="T31" fmla="*/ 0 h 180"/>
                <a:gd name="T32" fmla="*/ 2 w 126"/>
                <a:gd name="T33" fmla="*/ 0 h 180"/>
                <a:gd name="T34" fmla="*/ 1 w 126"/>
                <a:gd name="T35" fmla="*/ 0 h 180"/>
                <a:gd name="T36" fmla="*/ 1 w 126"/>
                <a:gd name="T37" fmla="*/ 0 h 180"/>
                <a:gd name="T38" fmla="*/ 0 w 126"/>
                <a:gd name="T39" fmla="*/ 1 h 180"/>
                <a:gd name="T40" fmla="*/ 0 w 126"/>
                <a:gd name="T41" fmla="*/ 1 h 180"/>
                <a:gd name="T42" fmla="*/ 0 w 126"/>
                <a:gd name="T43" fmla="*/ 2 h 180"/>
                <a:gd name="T44" fmla="*/ 0 w 126"/>
                <a:gd name="T45" fmla="*/ 3 h 180"/>
                <a:gd name="T46" fmla="*/ 0 w 126"/>
                <a:gd name="T47" fmla="*/ 3 h 180"/>
                <a:gd name="T48" fmla="*/ 0 w 126"/>
                <a:gd name="T49" fmla="*/ 5 h 180"/>
                <a:gd name="T50" fmla="*/ 1 w 126"/>
                <a:gd name="T51" fmla="*/ 6 h 180"/>
                <a:gd name="T52" fmla="*/ 2 w 126"/>
                <a:gd name="T53" fmla="*/ 6 h 180"/>
                <a:gd name="T54" fmla="*/ 2 w 126"/>
                <a:gd name="T55" fmla="*/ 7 h 180"/>
                <a:gd name="T56" fmla="*/ 3 w 126"/>
                <a:gd name="T57" fmla="*/ 6 h 180"/>
                <a:gd name="T58" fmla="*/ 4 w 126"/>
                <a:gd name="T59" fmla="*/ 6 h 180"/>
                <a:gd name="T60" fmla="*/ 4 w 126"/>
                <a:gd name="T61" fmla="*/ 5 h 180"/>
                <a:gd name="T62" fmla="*/ 5 w 126"/>
                <a:gd name="T63" fmla="*/ 4 h 180"/>
                <a:gd name="T64" fmla="*/ 4 w 126"/>
                <a:gd name="T65" fmla="*/ 4 h 180"/>
                <a:gd name="T66" fmla="*/ 3 w 126"/>
                <a:gd name="T67" fmla="*/ 5 h 180"/>
                <a:gd name="T68" fmla="*/ 3 w 126"/>
                <a:gd name="T69" fmla="*/ 5 h 180"/>
                <a:gd name="T70" fmla="*/ 3 w 126"/>
                <a:gd name="T71" fmla="*/ 6 h 180"/>
                <a:gd name="T72" fmla="*/ 2 w 126"/>
                <a:gd name="T73" fmla="*/ 6 h 180"/>
                <a:gd name="T74" fmla="*/ 2 w 126"/>
                <a:gd name="T75" fmla="*/ 6 h 180"/>
                <a:gd name="T76" fmla="*/ 2 w 126"/>
                <a:gd name="T77" fmla="*/ 5 h 180"/>
                <a:gd name="T78" fmla="*/ 1 w 126"/>
                <a:gd name="T79" fmla="*/ 5 h 180"/>
                <a:gd name="T80" fmla="*/ 1 w 126"/>
                <a:gd name="T81" fmla="*/ 4 h 180"/>
                <a:gd name="T82" fmla="*/ 5 w 126"/>
                <a:gd name="T83" fmla="*/ 4 h 1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6"/>
                <a:gd name="T127" fmla="*/ 0 h 180"/>
                <a:gd name="T128" fmla="*/ 126 w 126"/>
                <a:gd name="T129" fmla="*/ 180 h 1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6" h="180">
                  <a:moveTo>
                    <a:pt x="30" y="79"/>
                  </a:moveTo>
                  <a:lnTo>
                    <a:pt x="36" y="42"/>
                  </a:lnTo>
                  <a:lnTo>
                    <a:pt x="43" y="30"/>
                  </a:lnTo>
                  <a:lnTo>
                    <a:pt x="54" y="24"/>
                  </a:lnTo>
                  <a:lnTo>
                    <a:pt x="66" y="19"/>
                  </a:lnTo>
                  <a:lnTo>
                    <a:pt x="79" y="24"/>
                  </a:lnTo>
                  <a:lnTo>
                    <a:pt x="90" y="30"/>
                  </a:lnTo>
                  <a:lnTo>
                    <a:pt x="96" y="42"/>
                  </a:lnTo>
                  <a:lnTo>
                    <a:pt x="96" y="79"/>
                  </a:lnTo>
                  <a:lnTo>
                    <a:pt x="30" y="79"/>
                  </a:lnTo>
                  <a:close/>
                  <a:moveTo>
                    <a:pt x="126" y="96"/>
                  </a:moveTo>
                  <a:lnTo>
                    <a:pt x="126" y="84"/>
                  </a:lnTo>
                  <a:lnTo>
                    <a:pt x="120" y="42"/>
                  </a:lnTo>
                  <a:lnTo>
                    <a:pt x="114" y="19"/>
                  </a:lnTo>
                  <a:lnTo>
                    <a:pt x="96" y="6"/>
                  </a:lnTo>
                  <a:lnTo>
                    <a:pt x="66" y="0"/>
                  </a:lnTo>
                  <a:lnTo>
                    <a:pt x="48" y="0"/>
                  </a:lnTo>
                  <a:lnTo>
                    <a:pt x="30" y="6"/>
                  </a:lnTo>
                  <a:lnTo>
                    <a:pt x="18" y="12"/>
                  </a:lnTo>
                  <a:lnTo>
                    <a:pt x="11" y="24"/>
                  </a:lnTo>
                  <a:lnTo>
                    <a:pt x="5" y="36"/>
                  </a:lnTo>
                  <a:lnTo>
                    <a:pt x="5" y="54"/>
                  </a:lnTo>
                  <a:lnTo>
                    <a:pt x="0" y="72"/>
                  </a:lnTo>
                  <a:lnTo>
                    <a:pt x="0" y="90"/>
                  </a:lnTo>
                  <a:lnTo>
                    <a:pt x="5" y="139"/>
                  </a:lnTo>
                  <a:lnTo>
                    <a:pt x="18" y="163"/>
                  </a:lnTo>
                  <a:lnTo>
                    <a:pt x="43" y="175"/>
                  </a:lnTo>
                  <a:lnTo>
                    <a:pt x="66" y="180"/>
                  </a:lnTo>
                  <a:lnTo>
                    <a:pt x="90" y="175"/>
                  </a:lnTo>
                  <a:lnTo>
                    <a:pt x="109" y="163"/>
                  </a:lnTo>
                  <a:lnTo>
                    <a:pt x="120" y="145"/>
                  </a:lnTo>
                  <a:lnTo>
                    <a:pt x="126" y="120"/>
                  </a:lnTo>
                  <a:lnTo>
                    <a:pt x="96" y="120"/>
                  </a:lnTo>
                  <a:lnTo>
                    <a:pt x="90" y="133"/>
                  </a:lnTo>
                  <a:lnTo>
                    <a:pt x="84" y="145"/>
                  </a:lnTo>
                  <a:lnTo>
                    <a:pt x="79" y="150"/>
                  </a:lnTo>
                  <a:lnTo>
                    <a:pt x="66" y="156"/>
                  </a:lnTo>
                  <a:lnTo>
                    <a:pt x="48" y="150"/>
                  </a:lnTo>
                  <a:lnTo>
                    <a:pt x="43" y="145"/>
                  </a:lnTo>
                  <a:lnTo>
                    <a:pt x="36" y="126"/>
                  </a:lnTo>
                  <a:lnTo>
                    <a:pt x="30" y="96"/>
                  </a:lnTo>
                  <a:lnTo>
                    <a:pt x="126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15" name="Freeform 881"/>
            <p:cNvSpPr>
              <a:spLocks/>
            </p:cNvSpPr>
            <p:nvPr/>
          </p:nvSpPr>
          <p:spPr bwMode="auto">
            <a:xfrm>
              <a:off x="2335" y="1959"/>
              <a:ext cx="42" cy="82"/>
            </a:xfrm>
            <a:custGeom>
              <a:avLst/>
              <a:gdLst>
                <a:gd name="T0" fmla="*/ 5 w 127"/>
                <a:gd name="T1" fmla="*/ 9 h 246"/>
                <a:gd name="T2" fmla="*/ 5 w 127"/>
                <a:gd name="T3" fmla="*/ 8 h 246"/>
                <a:gd name="T4" fmla="*/ 1 w 127"/>
                <a:gd name="T5" fmla="*/ 8 h 246"/>
                <a:gd name="T6" fmla="*/ 1 w 127"/>
                <a:gd name="T7" fmla="*/ 5 h 246"/>
                <a:gd name="T8" fmla="*/ 4 w 127"/>
                <a:gd name="T9" fmla="*/ 5 h 246"/>
                <a:gd name="T10" fmla="*/ 4 w 127"/>
                <a:gd name="T11" fmla="*/ 4 h 246"/>
                <a:gd name="T12" fmla="*/ 1 w 127"/>
                <a:gd name="T13" fmla="*/ 4 h 246"/>
                <a:gd name="T14" fmla="*/ 1 w 127"/>
                <a:gd name="T15" fmla="*/ 1 h 246"/>
                <a:gd name="T16" fmla="*/ 4 w 127"/>
                <a:gd name="T17" fmla="*/ 1 h 246"/>
                <a:gd name="T18" fmla="*/ 4 w 127"/>
                <a:gd name="T19" fmla="*/ 0 h 246"/>
                <a:gd name="T20" fmla="*/ 0 w 127"/>
                <a:gd name="T21" fmla="*/ 0 h 246"/>
                <a:gd name="T22" fmla="*/ 0 w 127"/>
                <a:gd name="T23" fmla="*/ 9 h 246"/>
                <a:gd name="T24" fmla="*/ 5 w 127"/>
                <a:gd name="T25" fmla="*/ 9 h 2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7"/>
                <a:gd name="T40" fmla="*/ 0 h 246"/>
                <a:gd name="T41" fmla="*/ 127 w 127"/>
                <a:gd name="T42" fmla="*/ 246 h 2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7" h="246">
                  <a:moveTo>
                    <a:pt x="127" y="246"/>
                  </a:moveTo>
                  <a:lnTo>
                    <a:pt x="127" y="216"/>
                  </a:lnTo>
                  <a:lnTo>
                    <a:pt x="30" y="216"/>
                  </a:lnTo>
                  <a:lnTo>
                    <a:pt x="30" y="132"/>
                  </a:lnTo>
                  <a:lnTo>
                    <a:pt x="115" y="132"/>
                  </a:lnTo>
                  <a:lnTo>
                    <a:pt x="115" y="101"/>
                  </a:lnTo>
                  <a:lnTo>
                    <a:pt x="30" y="101"/>
                  </a:lnTo>
                  <a:lnTo>
                    <a:pt x="30" y="30"/>
                  </a:lnTo>
                  <a:lnTo>
                    <a:pt x="120" y="30"/>
                  </a:lnTo>
                  <a:lnTo>
                    <a:pt x="120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127" y="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16" name="Freeform 882"/>
            <p:cNvSpPr>
              <a:spLocks/>
            </p:cNvSpPr>
            <p:nvPr/>
          </p:nvSpPr>
          <p:spPr bwMode="auto">
            <a:xfrm>
              <a:off x="2383" y="1983"/>
              <a:ext cx="48" cy="58"/>
            </a:xfrm>
            <a:custGeom>
              <a:avLst/>
              <a:gdLst>
                <a:gd name="T0" fmla="*/ 3 w 144"/>
                <a:gd name="T1" fmla="*/ 3 h 175"/>
                <a:gd name="T2" fmla="*/ 5 w 144"/>
                <a:gd name="T3" fmla="*/ 0 h 175"/>
                <a:gd name="T4" fmla="*/ 4 w 144"/>
                <a:gd name="T5" fmla="*/ 0 h 175"/>
                <a:gd name="T6" fmla="*/ 3 w 144"/>
                <a:gd name="T7" fmla="*/ 2 h 175"/>
                <a:gd name="T8" fmla="*/ 2 w 144"/>
                <a:gd name="T9" fmla="*/ 0 h 175"/>
                <a:gd name="T10" fmla="*/ 0 w 144"/>
                <a:gd name="T11" fmla="*/ 0 h 175"/>
                <a:gd name="T12" fmla="*/ 2 w 144"/>
                <a:gd name="T13" fmla="*/ 3 h 175"/>
                <a:gd name="T14" fmla="*/ 0 w 144"/>
                <a:gd name="T15" fmla="*/ 6 h 175"/>
                <a:gd name="T16" fmla="*/ 1 w 144"/>
                <a:gd name="T17" fmla="*/ 6 h 175"/>
                <a:gd name="T18" fmla="*/ 3 w 144"/>
                <a:gd name="T19" fmla="*/ 4 h 175"/>
                <a:gd name="T20" fmla="*/ 4 w 144"/>
                <a:gd name="T21" fmla="*/ 6 h 175"/>
                <a:gd name="T22" fmla="*/ 5 w 144"/>
                <a:gd name="T23" fmla="*/ 6 h 175"/>
                <a:gd name="T24" fmla="*/ 3 w 144"/>
                <a:gd name="T25" fmla="*/ 3 h 1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75"/>
                <a:gd name="T41" fmla="*/ 144 w 144"/>
                <a:gd name="T42" fmla="*/ 175 h 1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75">
                  <a:moveTo>
                    <a:pt x="90" y="85"/>
                  </a:moveTo>
                  <a:lnTo>
                    <a:pt x="139" y="0"/>
                  </a:lnTo>
                  <a:lnTo>
                    <a:pt x="109" y="0"/>
                  </a:lnTo>
                  <a:lnTo>
                    <a:pt x="73" y="61"/>
                  </a:lnTo>
                  <a:lnTo>
                    <a:pt x="43" y="0"/>
                  </a:lnTo>
                  <a:lnTo>
                    <a:pt x="5" y="0"/>
                  </a:lnTo>
                  <a:lnTo>
                    <a:pt x="54" y="85"/>
                  </a:lnTo>
                  <a:lnTo>
                    <a:pt x="0" y="175"/>
                  </a:lnTo>
                  <a:lnTo>
                    <a:pt x="30" y="175"/>
                  </a:lnTo>
                  <a:lnTo>
                    <a:pt x="73" y="103"/>
                  </a:lnTo>
                  <a:lnTo>
                    <a:pt x="109" y="175"/>
                  </a:lnTo>
                  <a:lnTo>
                    <a:pt x="144" y="175"/>
                  </a:lnTo>
                  <a:lnTo>
                    <a:pt x="90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17" name="Freeform 883"/>
            <p:cNvSpPr>
              <a:spLocks noEditPoints="1"/>
            </p:cNvSpPr>
            <p:nvPr/>
          </p:nvSpPr>
          <p:spPr bwMode="auto">
            <a:xfrm>
              <a:off x="2439" y="1959"/>
              <a:ext cx="10" cy="82"/>
            </a:xfrm>
            <a:custGeom>
              <a:avLst/>
              <a:gdLst>
                <a:gd name="T0" fmla="*/ 1 w 30"/>
                <a:gd name="T1" fmla="*/ 3 h 246"/>
                <a:gd name="T2" fmla="*/ 0 w 30"/>
                <a:gd name="T3" fmla="*/ 3 h 246"/>
                <a:gd name="T4" fmla="*/ 0 w 30"/>
                <a:gd name="T5" fmla="*/ 9 h 246"/>
                <a:gd name="T6" fmla="*/ 1 w 30"/>
                <a:gd name="T7" fmla="*/ 9 h 246"/>
                <a:gd name="T8" fmla="*/ 1 w 30"/>
                <a:gd name="T9" fmla="*/ 3 h 246"/>
                <a:gd name="T10" fmla="*/ 0 w 30"/>
                <a:gd name="T11" fmla="*/ 1 h 246"/>
                <a:gd name="T12" fmla="*/ 1 w 30"/>
                <a:gd name="T13" fmla="*/ 1 h 246"/>
                <a:gd name="T14" fmla="*/ 1 w 30"/>
                <a:gd name="T15" fmla="*/ 0 h 246"/>
                <a:gd name="T16" fmla="*/ 0 w 30"/>
                <a:gd name="T17" fmla="*/ 0 h 246"/>
                <a:gd name="T18" fmla="*/ 0 w 30"/>
                <a:gd name="T19" fmla="*/ 1 h 2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46"/>
                <a:gd name="T32" fmla="*/ 30 w 30"/>
                <a:gd name="T33" fmla="*/ 246 h 2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46">
                  <a:moveTo>
                    <a:pt x="30" y="71"/>
                  </a:moveTo>
                  <a:lnTo>
                    <a:pt x="0" y="71"/>
                  </a:lnTo>
                  <a:lnTo>
                    <a:pt x="0" y="246"/>
                  </a:lnTo>
                  <a:lnTo>
                    <a:pt x="30" y="246"/>
                  </a:lnTo>
                  <a:lnTo>
                    <a:pt x="30" y="71"/>
                  </a:lnTo>
                  <a:close/>
                  <a:moveTo>
                    <a:pt x="0" y="30"/>
                  </a:moveTo>
                  <a:lnTo>
                    <a:pt x="30" y="30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18" name="Freeform 884"/>
            <p:cNvSpPr>
              <a:spLocks/>
            </p:cNvSpPr>
            <p:nvPr/>
          </p:nvSpPr>
          <p:spPr bwMode="auto">
            <a:xfrm>
              <a:off x="2457" y="1969"/>
              <a:ext cx="32" cy="74"/>
            </a:xfrm>
            <a:custGeom>
              <a:avLst/>
              <a:gdLst>
                <a:gd name="T0" fmla="*/ 0 w 96"/>
                <a:gd name="T1" fmla="*/ 2 h 223"/>
                <a:gd name="T2" fmla="*/ 0 w 96"/>
                <a:gd name="T3" fmla="*/ 2 h 223"/>
                <a:gd name="T4" fmla="*/ 1 w 96"/>
                <a:gd name="T5" fmla="*/ 2 h 223"/>
                <a:gd name="T6" fmla="*/ 1 w 96"/>
                <a:gd name="T7" fmla="*/ 7 h 223"/>
                <a:gd name="T8" fmla="*/ 1 w 96"/>
                <a:gd name="T9" fmla="*/ 7 h 223"/>
                <a:gd name="T10" fmla="*/ 1 w 96"/>
                <a:gd name="T11" fmla="*/ 8 h 223"/>
                <a:gd name="T12" fmla="*/ 2 w 96"/>
                <a:gd name="T13" fmla="*/ 8 h 223"/>
                <a:gd name="T14" fmla="*/ 2 w 96"/>
                <a:gd name="T15" fmla="*/ 8 h 223"/>
                <a:gd name="T16" fmla="*/ 3 w 96"/>
                <a:gd name="T17" fmla="*/ 8 h 223"/>
                <a:gd name="T18" fmla="*/ 3 w 96"/>
                <a:gd name="T19" fmla="*/ 8 h 223"/>
                <a:gd name="T20" fmla="*/ 3 w 96"/>
                <a:gd name="T21" fmla="*/ 8 h 223"/>
                <a:gd name="T22" fmla="*/ 4 w 96"/>
                <a:gd name="T23" fmla="*/ 8 h 223"/>
                <a:gd name="T24" fmla="*/ 4 w 96"/>
                <a:gd name="T25" fmla="*/ 7 h 223"/>
                <a:gd name="T26" fmla="*/ 3 w 96"/>
                <a:gd name="T27" fmla="*/ 7 h 223"/>
                <a:gd name="T28" fmla="*/ 3 w 96"/>
                <a:gd name="T29" fmla="*/ 7 h 223"/>
                <a:gd name="T30" fmla="*/ 3 w 96"/>
                <a:gd name="T31" fmla="*/ 7 h 223"/>
                <a:gd name="T32" fmla="*/ 2 w 96"/>
                <a:gd name="T33" fmla="*/ 7 h 223"/>
                <a:gd name="T34" fmla="*/ 2 w 96"/>
                <a:gd name="T35" fmla="*/ 7 h 223"/>
                <a:gd name="T36" fmla="*/ 2 w 96"/>
                <a:gd name="T37" fmla="*/ 7 h 223"/>
                <a:gd name="T38" fmla="*/ 2 w 96"/>
                <a:gd name="T39" fmla="*/ 6 h 223"/>
                <a:gd name="T40" fmla="*/ 2 w 96"/>
                <a:gd name="T41" fmla="*/ 2 h 223"/>
                <a:gd name="T42" fmla="*/ 3 w 96"/>
                <a:gd name="T43" fmla="*/ 2 h 223"/>
                <a:gd name="T44" fmla="*/ 3 w 96"/>
                <a:gd name="T45" fmla="*/ 2 h 223"/>
                <a:gd name="T46" fmla="*/ 2 w 96"/>
                <a:gd name="T47" fmla="*/ 2 h 223"/>
                <a:gd name="T48" fmla="*/ 2 w 96"/>
                <a:gd name="T49" fmla="*/ 0 h 223"/>
                <a:gd name="T50" fmla="*/ 1 w 96"/>
                <a:gd name="T51" fmla="*/ 0 h 223"/>
                <a:gd name="T52" fmla="*/ 1 w 96"/>
                <a:gd name="T53" fmla="*/ 2 h 223"/>
                <a:gd name="T54" fmla="*/ 0 w 96"/>
                <a:gd name="T55" fmla="*/ 2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6"/>
                <a:gd name="T85" fmla="*/ 0 h 223"/>
                <a:gd name="T86" fmla="*/ 96 w 96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6" h="223">
                  <a:moveTo>
                    <a:pt x="0" y="41"/>
                  </a:moveTo>
                  <a:lnTo>
                    <a:pt x="0" y="66"/>
                  </a:lnTo>
                  <a:lnTo>
                    <a:pt x="30" y="66"/>
                  </a:lnTo>
                  <a:lnTo>
                    <a:pt x="30" y="186"/>
                  </a:lnTo>
                  <a:lnTo>
                    <a:pt x="30" y="199"/>
                  </a:lnTo>
                  <a:lnTo>
                    <a:pt x="36" y="210"/>
                  </a:lnTo>
                  <a:lnTo>
                    <a:pt x="49" y="216"/>
                  </a:lnTo>
                  <a:lnTo>
                    <a:pt x="66" y="223"/>
                  </a:lnTo>
                  <a:lnTo>
                    <a:pt x="72" y="223"/>
                  </a:lnTo>
                  <a:lnTo>
                    <a:pt x="85" y="216"/>
                  </a:lnTo>
                  <a:lnTo>
                    <a:pt x="91" y="216"/>
                  </a:lnTo>
                  <a:lnTo>
                    <a:pt x="96" y="216"/>
                  </a:lnTo>
                  <a:lnTo>
                    <a:pt x="96" y="193"/>
                  </a:lnTo>
                  <a:lnTo>
                    <a:pt x="91" y="193"/>
                  </a:lnTo>
                  <a:lnTo>
                    <a:pt x="85" y="193"/>
                  </a:lnTo>
                  <a:lnTo>
                    <a:pt x="79" y="193"/>
                  </a:lnTo>
                  <a:lnTo>
                    <a:pt x="66" y="193"/>
                  </a:lnTo>
                  <a:lnTo>
                    <a:pt x="60" y="186"/>
                  </a:lnTo>
                  <a:lnTo>
                    <a:pt x="55" y="180"/>
                  </a:lnTo>
                  <a:lnTo>
                    <a:pt x="55" y="169"/>
                  </a:lnTo>
                  <a:lnTo>
                    <a:pt x="55" y="66"/>
                  </a:lnTo>
                  <a:lnTo>
                    <a:pt x="91" y="66"/>
                  </a:lnTo>
                  <a:lnTo>
                    <a:pt x="91" y="41"/>
                  </a:lnTo>
                  <a:lnTo>
                    <a:pt x="55" y="41"/>
                  </a:lnTo>
                  <a:lnTo>
                    <a:pt x="55" y="0"/>
                  </a:lnTo>
                  <a:lnTo>
                    <a:pt x="30" y="11"/>
                  </a:lnTo>
                  <a:lnTo>
                    <a:pt x="3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19" name="Freeform 885"/>
            <p:cNvSpPr>
              <a:spLocks/>
            </p:cNvSpPr>
            <p:nvPr/>
          </p:nvSpPr>
          <p:spPr bwMode="auto">
            <a:xfrm>
              <a:off x="2331" y="2093"/>
              <a:ext cx="38" cy="59"/>
            </a:xfrm>
            <a:custGeom>
              <a:avLst/>
              <a:gdLst>
                <a:gd name="T0" fmla="*/ 4 w 115"/>
                <a:gd name="T1" fmla="*/ 4 h 175"/>
                <a:gd name="T2" fmla="*/ 4 w 115"/>
                <a:gd name="T3" fmla="*/ 3 h 175"/>
                <a:gd name="T4" fmla="*/ 3 w 115"/>
                <a:gd name="T5" fmla="*/ 3 h 175"/>
                <a:gd name="T6" fmla="*/ 2 w 115"/>
                <a:gd name="T7" fmla="*/ 2 h 175"/>
                <a:gd name="T8" fmla="*/ 1 w 115"/>
                <a:gd name="T9" fmla="*/ 2 h 175"/>
                <a:gd name="T10" fmla="*/ 1 w 115"/>
                <a:gd name="T11" fmla="*/ 1 h 175"/>
                <a:gd name="T12" fmla="*/ 2 w 115"/>
                <a:gd name="T13" fmla="*/ 1 h 175"/>
                <a:gd name="T14" fmla="*/ 2 w 115"/>
                <a:gd name="T15" fmla="*/ 1 h 175"/>
                <a:gd name="T16" fmla="*/ 2 w 115"/>
                <a:gd name="T17" fmla="*/ 1 h 175"/>
                <a:gd name="T18" fmla="*/ 3 w 115"/>
                <a:gd name="T19" fmla="*/ 1 h 175"/>
                <a:gd name="T20" fmla="*/ 3 w 115"/>
                <a:gd name="T21" fmla="*/ 1 h 175"/>
                <a:gd name="T22" fmla="*/ 3 w 115"/>
                <a:gd name="T23" fmla="*/ 1 h 175"/>
                <a:gd name="T24" fmla="*/ 3 w 115"/>
                <a:gd name="T25" fmla="*/ 2 h 175"/>
                <a:gd name="T26" fmla="*/ 4 w 115"/>
                <a:gd name="T27" fmla="*/ 2 h 175"/>
                <a:gd name="T28" fmla="*/ 4 w 115"/>
                <a:gd name="T29" fmla="*/ 1 h 175"/>
                <a:gd name="T30" fmla="*/ 4 w 115"/>
                <a:gd name="T31" fmla="*/ 0 h 175"/>
                <a:gd name="T32" fmla="*/ 3 w 115"/>
                <a:gd name="T33" fmla="*/ 0 h 175"/>
                <a:gd name="T34" fmla="*/ 2 w 115"/>
                <a:gd name="T35" fmla="*/ 0 h 175"/>
                <a:gd name="T36" fmla="*/ 1 w 115"/>
                <a:gd name="T37" fmla="*/ 0 h 175"/>
                <a:gd name="T38" fmla="*/ 1 w 115"/>
                <a:gd name="T39" fmla="*/ 0 h 175"/>
                <a:gd name="T40" fmla="*/ 0 w 115"/>
                <a:gd name="T41" fmla="*/ 1 h 175"/>
                <a:gd name="T42" fmla="*/ 0 w 115"/>
                <a:gd name="T43" fmla="*/ 2 h 175"/>
                <a:gd name="T44" fmla="*/ 1 w 115"/>
                <a:gd name="T45" fmla="*/ 3 h 175"/>
                <a:gd name="T46" fmla="*/ 2 w 115"/>
                <a:gd name="T47" fmla="*/ 3 h 175"/>
                <a:gd name="T48" fmla="*/ 3 w 115"/>
                <a:gd name="T49" fmla="*/ 4 h 175"/>
                <a:gd name="T50" fmla="*/ 3 w 115"/>
                <a:gd name="T51" fmla="*/ 5 h 175"/>
                <a:gd name="T52" fmla="*/ 3 w 115"/>
                <a:gd name="T53" fmla="*/ 5 h 175"/>
                <a:gd name="T54" fmla="*/ 3 w 115"/>
                <a:gd name="T55" fmla="*/ 6 h 175"/>
                <a:gd name="T56" fmla="*/ 3 w 115"/>
                <a:gd name="T57" fmla="*/ 6 h 175"/>
                <a:gd name="T58" fmla="*/ 2 w 115"/>
                <a:gd name="T59" fmla="*/ 6 h 175"/>
                <a:gd name="T60" fmla="*/ 2 w 115"/>
                <a:gd name="T61" fmla="*/ 6 h 175"/>
                <a:gd name="T62" fmla="*/ 1 w 115"/>
                <a:gd name="T63" fmla="*/ 5 h 175"/>
                <a:gd name="T64" fmla="*/ 1 w 115"/>
                <a:gd name="T65" fmla="*/ 5 h 175"/>
                <a:gd name="T66" fmla="*/ 1 w 115"/>
                <a:gd name="T67" fmla="*/ 4 h 175"/>
                <a:gd name="T68" fmla="*/ 0 w 115"/>
                <a:gd name="T69" fmla="*/ 4 h 175"/>
                <a:gd name="T70" fmla="*/ 0 w 115"/>
                <a:gd name="T71" fmla="*/ 6 h 175"/>
                <a:gd name="T72" fmla="*/ 0 w 115"/>
                <a:gd name="T73" fmla="*/ 6 h 175"/>
                <a:gd name="T74" fmla="*/ 1 w 115"/>
                <a:gd name="T75" fmla="*/ 7 h 175"/>
                <a:gd name="T76" fmla="*/ 2 w 115"/>
                <a:gd name="T77" fmla="*/ 7 h 175"/>
                <a:gd name="T78" fmla="*/ 3 w 115"/>
                <a:gd name="T79" fmla="*/ 7 h 175"/>
                <a:gd name="T80" fmla="*/ 4 w 115"/>
                <a:gd name="T81" fmla="*/ 6 h 175"/>
                <a:gd name="T82" fmla="*/ 4 w 115"/>
                <a:gd name="T83" fmla="*/ 6 h 175"/>
                <a:gd name="T84" fmla="*/ 4 w 115"/>
                <a:gd name="T85" fmla="*/ 4 h 1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"/>
                <a:gd name="T130" fmla="*/ 0 h 175"/>
                <a:gd name="T131" fmla="*/ 115 w 115"/>
                <a:gd name="T132" fmla="*/ 175 h 1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" h="175">
                  <a:moveTo>
                    <a:pt x="115" y="120"/>
                  </a:moveTo>
                  <a:lnTo>
                    <a:pt x="102" y="90"/>
                  </a:lnTo>
                  <a:lnTo>
                    <a:pt x="72" y="72"/>
                  </a:lnTo>
                  <a:lnTo>
                    <a:pt x="42" y="60"/>
                  </a:lnTo>
                  <a:lnTo>
                    <a:pt x="31" y="42"/>
                  </a:lnTo>
                  <a:lnTo>
                    <a:pt x="36" y="30"/>
                  </a:lnTo>
                  <a:lnTo>
                    <a:pt x="42" y="25"/>
                  </a:lnTo>
                  <a:lnTo>
                    <a:pt x="48" y="17"/>
                  </a:lnTo>
                  <a:lnTo>
                    <a:pt x="61" y="17"/>
                  </a:lnTo>
                  <a:lnTo>
                    <a:pt x="72" y="25"/>
                  </a:lnTo>
                  <a:lnTo>
                    <a:pt x="78" y="25"/>
                  </a:lnTo>
                  <a:lnTo>
                    <a:pt x="85" y="36"/>
                  </a:lnTo>
                  <a:lnTo>
                    <a:pt x="85" y="49"/>
                  </a:lnTo>
                  <a:lnTo>
                    <a:pt x="115" y="49"/>
                  </a:lnTo>
                  <a:lnTo>
                    <a:pt x="115" y="25"/>
                  </a:lnTo>
                  <a:lnTo>
                    <a:pt x="102" y="12"/>
                  </a:lnTo>
                  <a:lnTo>
                    <a:pt x="85" y="0"/>
                  </a:lnTo>
                  <a:lnTo>
                    <a:pt x="61" y="0"/>
                  </a:lnTo>
                  <a:lnTo>
                    <a:pt x="31" y="0"/>
                  </a:lnTo>
                  <a:lnTo>
                    <a:pt x="18" y="12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18" y="72"/>
                  </a:lnTo>
                  <a:lnTo>
                    <a:pt x="48" y="90"/>
                  </a:lnTo>
                  <a:lnTo>
                    <a:pt x="78" y="109"/>
                  </a:lnTo>
                  <a:lnTo>
                    <a:pt x="91" y="126"/>
                  </a:lnTo>
                  <a:lnTo>
                    <a:pt x="85" y="139"/>
                  </a:lnTo>
                  <a:lnTo>
                    <a:pt x="78" y="145"/>
                  </a:lnTo>
                  <a:lnTo>
                    <a:pt x="72" y="150"/>
                  </a:lnTo>
                  <a:lnTo>
                    <a:pt x="61" y="150"/>
                  </a:lnTo>
                  <a:lnTo>
                    <a:pt x="42" y="150"/>
                  </a:lnTo>
                  <a:lnTo>
                    <a:pt x="36" y="139"/>
                  </a:lnTo>
                  <a:lnTo>
                    <a:pt x="31" y="126"/>
                  </a:lnTo>
                  <a:lnTo>
                    <a:pt x="31" y="120"/>
                  </a:lnTo>
                  <a:lnTo>
                    <a:pt x="0" y="120"/>
                  </a:lnTo>
                  <a:lnTo>
                    <a:pt x="0" y="145"/>
                  </a:lnTo>
                  <a:lnTo>
                    <a:pt x="12" y="162"/>
                  </a:lnTo>
                  <a:lnTo>
                    <a:pt x="31" y="175"/>
                  </a:lnTo>
                  <a:lnTo>
                    <a:pt x="61" y="175"/>
                  </a:lnTo>
                  <a:lnTo>
                    <a:pt x="85" y="175"/>
                  </a:lnTo>
                  <a:lnTo>
                    <a:pt x="102" y="162"/>
                  </a:lnTo>
                  <a:lnTo>
                    <a:pt x="115" y="145"/>
                  </a:lnTo>
                  <a:lnTo>
                    <a:pt x="115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20" name="Rectangle 886"/>
            <p:cNvSpPr>
              <a:spLocks noChangeArrowheads="1"/>
            </p:cNvSpPr>
            <p:nvPr/>
          </p:nvSpPr>
          <p:spPr bwMode="auto">
            <a:xfrm>
              <a:off x="2383" y="2069"/>
              <a:ext cx="10" cy="8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7721" name="Freeform 887"/>
            <p:cNvSpPr>
              <a:spLocks noEditPoints="1"/>
            </p:cNvSpPr>
            <p:nvPr/>
          </p:nvSpPr>
          <p:spPr bwMode="auto">
            <a:xfrm>
              <a:off x="2407" y="2069"/>
              <a:ext cx="10" cy="81"/>
            </a:xfrm>
            <a:custGeom>
              <a:avLst/>
              <a:gdLst>
                <a:gd name="T0" fmla="*/ 1 w 30"/>
                <a:gd name="T1" fmla="*/ 3 h 242"/>
                <a:gd name="T2" fmla="*/ 0 w 30"/>
                <a:gd name="T3" fmla="*/ 3 h 242"/>
                <a:gd name="T4" fmla="*/ 0 w 30"/>
                <a:gd name="T5" fmla="*/ 9 h 242"/>
                <a:gd name="T6" fmla="*/ 1 w 30"/>
                <a:gd name="T7" fmla="*/ 9 h 242"/>
                <a:gd name="T8" fmla="*/ 1 w 30"/>
                <a:gd name="T9" fmla="*/ 3 h 242"/>
                <a:gd name="T10" fmla="*/ 0 w 30"/>
                <a:gd name="T11" fmla="*/ 1 h 242"/>
                <a:gd name="T12" fmla="*/ 1 w 30"/>
                <a:gd name="T13" fmla="*/ 1 h 242"/>
                <a:gd name="T14" fmla="*/ 1 w 30"/>
                <a:gd name="T15" fmla="*/ 0 h 242"/>
                <a:gd name="T16" fmla="*/ 0 w 30"/>
                <a:gd name="T17" fmla="*/ 0 h 242"/>
                <a:gd name="T18" fmla="*/ 0 w 30"/>
                <a:gd name="T19" fmla="*/ 1 h 2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42"/>
                <a:gd name="T32" fmla="*/ 30 w 30"/>
                <a:gd name="T33" fmla="*/ 242 h 2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42">
                  <a:moveTo>
                    <a:pt x="30" y="73"/>
                  </a:moveTo>
                  <a:lnTo>
                    <a:pt x="6" y="73"/>
                  </a:lnTo>
                  <a:lnTo>
                    <a:pt x="6" y="242"/>
                  </a:lnTo>
                  <a:lnTo>
                    <a:pt x="30" y="242"/>
                  </a:lnTo>
                  <a:lnTo>
                    <a:pt x="30" y="73"/>
                  </a:lnTo>
                  <a:close/>
                  <a:moveTo>
                    <a:pt x="0" y="30"/>
                  </a:moveTo>
                  <a:lnTo>
                    <a:pt x="30" y="30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22" name="Freeform 888"/>
            <p:cNvSpPr>
              <a:spLocks/>
            </p:cNvSpPr>
            <p:nvPr/>
          </p:nvSpPr>
          <p:spPr bwMode="auto">
            <a:xfrm>
              <a:off x="2425" y="2077"/>
              <a:ext cx="32" cy="75"/>
            </a:xfrm>
            <a:custGeom>
              <a:avLst/>
              <a:gdLst>
                <a:gd name="T0" fmla="*/ 0 w 96"/>
                <a:gd name="T1" fmla="*/ 2 h 223"/>
                <a:gd name="T2" fmla="*/ 0 w 96"/>
                <a:gd name="T3" fmla="*/ 3 h 223"/>
                <a:gd name="T4" fmla="*/ 1 w 96"/>
                <a:gd name="T5" fmla="*/ 3 h 223"/>
                <a:gd name="T6" fmla="*/ 1 w 96"/>
                <a:gd name="T7" fmla="*/ 7 h 223"/>
                <a:gd name="T8" fmla="*/ 1 w 96"/>
                <a:gd name="T9" fmla="*/ 8 h 223"/>
                <a:gd name="T10" fmla="*/ 1 w 96"/>
                <a:gd name="T11" fmla="*/ 8 h 223"/>
                <a:gd name="T12" fmla="*/ 2 w 96"/>
                <a:gd name="T13" fmla="*/ 8 h 223"/>
                <a:gd name="T14" fmla="*/ 3 w 96"/>
                <a:gd name="T15" fmla="*/ 8 h 223"/>
                <a:gd name="T16" fmla="*/ 3 w 96"/>
                <a:gd name="T17" fmla="*/ 8 h 223"/>
                <a:gd name="T18" fmla="*/ 3 w 96"/>
                <a:gd name="T19" fmla="*/ 8 h 223"/>
                <a:gd name="T20" fmla="*/ 3 w 96"/>
                <a:gd name="T21" fmla="*/ 8 h 223"/>
                <a:gd name="T22" fmla="*/ 4 w 96"/>
                <a:gd name="T23" fmla="*/ 8 h 223"/>
                <a:gd name="T24" fmla="*/ 4 w 96"/>
                <a:gd name="T25" fmla="*/ 8 h 223"/>
                <a:gd name="T26" fmla="*/ 3 w 96"/>
                <a:gd name="T27" fmla="*/ 8 h 223"/>
                <a:gd name="T28" fmla="*/ 3 w 96"/>
                <a:gd name="T29" fmla="*/ 8 h 223"/>
                <a:gd name="T30" fmla="*/ 2 w 96"/>
                <a:gd name="T31" fmla="*/ 7 h 223"/>
                <a:gd name="T32" fmla="*/ 2 w 96"/>
                <a:gd name="T33" fmla="*/ 7 h 223"/>
                <a:gd name="T34" fmla="*/ 2 w 96"/>
                <a:gd name="T35" fmla="*/ 7 h 223"/>
                <a:gd name="T36" fmla="*/ 2 w 96"/>
                <a:gd name="T37" fmla="*/ 7 h 223"/>
                <a:gd name="T38" fmla="*/ 2 w 96"/>
                <a:gd name="T39" fmla="*/ 3 h 223"/>
                <a:gd name="T40" fmla="*/ 4 w 96"/>
                <a:gd name="T41" fmla="*/ 3 h 223"/>
                <a:gd name="T42" fmla="*/ 4 w 96"/>
                <a:gd name="T43" fmla="*/ 2 h 223"/>
                <a:gd name="T44" fmla="*/ 2 w 96"/>
                <a:gd name="T45" fmla="*/ 2 h 223"/>
                <a:gd name="T46" fmla="*/ 2 w 96"/>
                <a:gd name="T47" fmla="*/ 0 h 223"/>
                <a:gd name="T48" fmla="*/ 1 w 96"/>
                <a:gd name="T49" fmla="*/ 0 h 223"/>
                <a:gd name="T50" fmla="*/ 1 w 96"/>
                <a:gd name="T51" fmla="*/ 2 h 223"/>
                <a:gd name="T52" fmla="*/ 0 w 96"/>
                <a:gd name="T53" fmla="*/ 2 h 2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223"/>
                <a:gd name="T83" fmla="*/ 96 w 96"/>
                <a:gd name="T84" fmla="*/ 223 h 22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223">
                  <a:moveTo>
                    <a:pt x="0" y="48"/>
                  </a:moveTo>
                  <a:lnTo>
                    <a:pt x="0" y="73"/>
                  </a:lnTo>
                  <a:lnTo>
                    <a:pt x="30" y="73"/>
                  </a:lnTo>
                  <a:lnTo>
                    <a:pt x="30" y="193"/>
                  </a:lnTo>
                  <a:lnTo>
                    <a:pt x="30" y="204"/>
                  </a:lnTo>
                  <a:lnTo>
                    <a:pt x="36" y="217"/>
                  </a:lnTo>
                  <a:lnTo>
                    <a:pt x="48" y="223"/>
                  </a:lnTo>
                  <a:lnTo>
                    <a:pt x="72" y="223"/>
                  </a:lnTo>
                  <a:lnTo>
                    <a:pt x="78" y="223"/>
                  </a:lnTo>
                  <a:lnTo>
                    <a:pt x="83" y="223"/>
                  </a:lnTo>
                  <a:lnTo>
                    <a:pt x="91" y="217"/>
                  </a:lnTo>
                  <a:lnTo>
                    <a:pt x="96" y="217"/>
                  </a:lnTo>
                  <a:lnTo>
                    <a:pt x="96" y="198"/>
                  </a:lnTo>
                  <a:lnTo>
                    <a:pt x="91" y="198"/>
                  </a:lnTo>
                  <a:lnTo>
                    <a:pt x="83" y="198"/>
                  </a:lnTo>
                  <a:lnTo>
                    <a:pt x="66" y="193"/>
                  </a:lnTo>
                  <a:lnTo>
                    <a:pt x="60" y="187"/>
                  </a:lnTo>
                  <a:lnTo>
                    <a:pt x="53" y="180"/>
                  </a:lnTo>
                  <a:lnTo>
                    <a:pt x="53" y="174"/>
                  </a:lnTo>
                  <a:lnTo>
                    <a:pt x="53" y="73"/>
                  </a:lnTo>
                  <a:lnTo>
                    <a:pt x="96" y="73"/>
                  </a:lnTo>
                  <a:lnTo>
                    <a:pt x="96" y="48"/>
                  </a:lnTo>
                  <a:lnTo>
                    <a:pt x="53" y="48"/>
                  </a:lnTo>
                  <a:lnTo>
                    <a:pt x="53" y="0"/>
                  </a:lnTo>
                  <a:lnTo>
                    <a:pt x="30" y="13"/>
                  </a:lnTo>
                  <a:lnTo>
                    <a:pt x="3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23" name="Freeform 889"/>
            <p:cNvSpPr>
              <a:spLocks/>
            </p:cNvSpPr>
            <p:nvPr/>
          </p:nvSpPr>
          <p:spPr bwMode="auto">
            <a:xfrm>
              <a:off x="3154" y="3177"/>
              <a:ext cx="49" cy="88"/>
            </a:xfrm>
            <a:custGeom>
              <a:avLst/>
              <a:gdLst>
                <a:gd name="T0" fmla="*/ 0 w 145"/>
                <a:gd name="T1" fmla="*/ 7 h 265"/>
                <a:gd name="T2" fmla="*/ 0 w 145"/>
                <a:gd name="T3" fmla="*/ 8 h 265"/>
                <a:gd name="T4" fmla="*/ 0 w 145"/>
                <a:gd name="T5" fmla="*/ 8 h 265"/>
                <a:gd name="T6" fmla="*/ 1 w 145"/>
                <a:gd name="T7" fmla="*/ 9 h 265"/>
                <a:gd name="T8" fmla="*/ 3 w 145"/>
                <a:gd name="T9" fmla="*/ 10 h 265"/>
                <a:gd name="T10" fmla="*/ 4 w 145"/>
                <a:gd name="T11" fmla="*/ 10 h 265"/>
                <a:gd name="T12" fmla="*/ 5 w 145"/>
                <a:gd name="T13" fmla="*/ 8 h 265"/>
                <a:gd name="T14" fmla="*/ 6 w 145"/>
                <a:gd name="T15" fmla="*/ 7 h 265"/>
                <a:gd name="T16" fmla="*/ 5 w 145"/>
                <a:gd name="T17" fmla="*/ 6 h 265"/>
                <a:gd name="T18" fmla="*/ 4 w 145"/>
                <a:gd name="T19" fmla="*/ 5 h 265"/>
                <a:gd name="T20" fmla="*/ 2 w 145"/>
                <a:gd name="T21" fmla="*/ 4 h 265"/>
                <a:gd name="T22" fmla="*/ 2 w 145"/>
                <a:gd name="T23" fmla="*/ 3 h 265"/>
                <a:gd name="T24" fmla="*/ 1 w 145"/>
                <a:gd name="T25" fmla="*/ 2 h 265"/>
                <a:gd name="T26" fmla="*/ 2 w 145"/>
                <a:gd name="T27" fmla="*/ 1 h 265"/>
                <a:gd name="T28" fmla="*/ 2 w 145"/>
                <a:gd name="T29" fmla="*/ 1 h 265"/>
                <a:gd name="T30" fmla="*/ 3 w 145"/>
                <a:gd name="T31" fmla="*/ 1 h 265"/>
                <a:gd name="T32" fmla="*/ 4 w 145"/>
                <a:gd name="T33" fmla="*/ 2 h 265"/>
                <a:gd name="T34" fmla="*/ 4 w 145"/>
                <a:gd name="T35" fmla="*/ 3 h 265"/>
                <a:gd name="T36" fmla="*/ 6 w 145"/>
                <a:gd name="T37" fmla="*/ 3 h 265"/>
                <a:gd name="T38" fmla="*/ 5 w 145"/>
                <a:gd name="T39" fmla="*/ 2 h 265"/>
                <a:gd name="T40" fmla="*/ 5 w 145"/>
                <a:gd name="T41" fmla="*/ 1 h 265"/>
                <a:gd name="T42" fmla="*/ 4 w 145"/>
                <a:gd name="T43" fmla="*/ 0 h 265"/>
                <a:gd name="T44" fmla="*/ 3 w 145"/>
                <a:gd name="T45" fmla="*/ 0 h 265"/>
                <a:gd name="T46" fmla="*/ 2 w 145"/>
                <a:gd name="T47" fmla="*/ 0 h 265"/>
                <a:gd name="T48" fmla="*/ 1 w 145"/>
                <a:gd name="T49" fmla="*/ 1 h 265"/>
                <a:gd name="T50" fmla="*/ 0 w 145"/>
                <a:gd name="T51" fmla="*/ 2 h 265"/>
                <a:gd name="T52" fmla="*/ 0 w 145"/>
                <a:gd name="T53" fmla="*/ 3 h 265"/>
                <a:gd name="T54" fmla="*/ 0 w 145"/>
                <a:gd name="T55" fmla="*/ 4 h 265"/>
                <a:gd name="T56" fmla="*/ 1 w 145"/>
                <a:gd name="T57" fmla="*/ 4 h 265"/>
                <a:gd name="T58" fmla="*/ 4 w 145"/>
                <a:gd name="T59" fmla="*/ 6 h 265"/>
                <a:gd name="T60" fmla="*/ 4 w 145"/>
                <a:gd name="T61" fmla="*/ 6 h 265"/>
                <a:gd name="T62" fmla="*/ 4 w 145"/>
                <a:gd name="T63" fmla="*/ 7 h 265"/>
                <a:gd name="T64" fmla="*/ 4 w 145"/>
                <a:gd name="T65" fmla="*/ 8 h 265"/>
                <a:gd name="T66" fmla="*/ 3 w 145"/>
                <a:gd name="T67" fmla="*/ 8 h 265"/>
                <a:gd name="T68" fmla="*/ 2 w 145"/>
                <a:gd name="T69" fmla="*/ 8 h 265"/>
                <a:gd name="T70" fmla="*/ 2 w 145"/>
                <a:gd name="T71" fmla="*/ 8 h 265"/>
                <a:gd name="T72" fmla="*/ 1 w 145"/>
                <a:gd name="T73" fmla="*/ 7 h 265"/>
                <a:gd name="T74" fmla="*/ 0 w 145"/>
                <a:gd name="T75" fmla="*/ 7 h 26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5"/>
                <a:gd name="T115" fmla="*/ 0 h 265"/>
                <a:gd name="T116" fmla="*/ 145 w 145"/>
                <a:gd name="T117" fmla="*/ 265 h 26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5" h="265">
                  <a:moveTo>
                    <a:pt x="0" y="181"/>
                  </a:moveTo>
                  <a:lnTo>
                    <a:pt x="0" y="205"/>
                  </a:lnTo>
                  <a:lnTo>
                    <a:pt x="6" y="228"/>
                  </a:lnTo>
                  <a:lnTo>
                    <a:pt x="31" y="252"/>
                  </a:lnTo>
                  <a:lnTo>
                    <a:pt x="74" y="265"/>
                  </a:lnTo>
                  <a:lnTo>
                    <a:pt x="98" y="259"/>
                  </a:lnTo>
                  <a:lnTo>
                    <a:pt x="139" y="222"/>
                  </a:lnTo>
                  <a:lnTo>
                    <a:pt x="145" y="186"/>
                  </a:lnTo>
                  <a:lnTo>
                    <a:pt x="139" y="162"/>
                  </a:lnTo>
                  <a:lnTo>
                    <a:pt x="115" y="132"/>
                  </a:lnTo>
                  <a:lnTo>
                    <a:pt x="55" y="96"/>
                  </a:lnTo>
                  <a:lnTo>
                    <a:pt x="43" y="83"/>
                  </a:lnTo>
                  <a:lnTo>
                    <a:pt x="38" y="66"/>
                  </a:lnTo>
                  <a:lnTo>
                    <a:pt x="49" y="36"/>
                  </a:lnTo>
                  <a:lnTo>
                    <a:pt x="61" y="30"/>
                  </a:lnTo>
                  <a:lnTo>
                    <a:pt x="91" y="30"/>
                  </a:lnTo>
                  <a:lnTo>
                    <a:pt x="109" y="53"/>
                  </a:lnTo>
                  <a:lnTo>
                    <a:pt x="115" y="78"/>
                  </a:lnTo>
                  <a:lnTo>
                    <a:pt x="145" y="78"/>
                  </a:lnTo>
                  <a:lnTo>
                    <a:pt x="139" y="42"/>
                  </a:lnTo>
                  <a:lnTo>
                    <a:pt x="128" y="18"/>
                  </a:lnTo>
                  <a:lnTo>
                    <a:pt x="109" y="6"/>
                  </a:lnTo>
                  <a:lnTo>
                    <a:pt x="79" y="0"/>
                  </a:lnTo>
                  <a:lnTo>
                    <a:pt x="49" y="6"/>
                  </a:lnTo>
                  <a:lnTo>
                    <a:pt x="31" y="18"/>
                  </a:lnTo>
                  <a:lnTo>
                    <a:pt x="13" y="42"/>
                  </a:lnTo>
                  <a:lnTo>
                    <a:pt x="6" y="72"/>
                  </a:lnTo>
                  <a:lnTo>
                    <a:pt x="13" y="96"/>
                  </a:lnTo>
                  <a:lnTo>
                    <a:pt x="25" y="113"/>
                  </a:lnTo>
                  <a:lnTo>
                    <a:pt x="98" y="162"/>
                  </a:lnTo>
                  <a:lnTo>
                    <a:pt x="109" y="175"/>
                  </a:lnTo>
                  <a:lnTo>
                    <a:pt x="115" y="192"/>
                  </a:lnTo>
                  <a:lnTo>
                    <a:pt x="115" y="211"/>
                  </a:lnTo>
                  <a:lnTo>
                    <a:pt x="91" y="228"/>
                  </a:lnTo>
                  <a:lnTo>
                    <a:pt x="55" y="228"/>
                  </a:lnTo>
                  <a:lnTo>
                    <a:pt x="43" y="222"/>
                  </a:lnTo>
                  <a:lnTo>
                    <a:pt x="31" y="181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24" name="Freeform 890"/>
            <p:cNvSpPr>
              <a:spLocks noEditPoints="1"/>
            </p:cNvSpPr>
            <p:nvPr/>
          </p:nvSpPr>
          <p:spPr bwMode="auto">
            <a:xfrm>
              <a:off x="3219" y="3203"/>
              <a:ext cx="40" cy="60"/>
            </a:xfrm>
            <a:custGeom>
              <a:avLst/>
              <a:gdLst>
                <a:gd name="T0" fmla="*/ 3 w 120"/>
                <a:gd name="T1" fmla="*/ 3 h 181"/>
                <a:gd name="T2" fmla="*/ 3 w 120"/>
                <a:gd name="T3" fmla="*/ 4 h 181"/>
                <a:gd name="T4" fmla="*/ 3 w 120"/>
                <a:gd name="T5" fmla="*/ 5 h 181"/>
                <a:gd name="T6" fmla="*/ 2 w 120"/>
                <a:gd name="T7" fmla="*/ 6 h 181"/>
                <a:gd name="T8" fmla="*/ 2 w 120"/>
                <a:gd name="T9" fmla="*/ 6 h 181"/>
                <a:gd name="T10" fmla="*/ 2 w 120"/>
                <a:gd name="T11" fmla="*/ 6 h 181"/>
                <a:gd name="T12" fmla="*/ 1 w 120"/>
                <a:gd name="T13" fmla="*/ 5 h 181"/>
                <a:gd name="T14" fmla="*/ 1 w 120"/>
                <a:gd name="T15" fmla="*/ 5 h 181"/>
                <a:gd name="T16" fmla="*/ 1 w 120"/>
                <a:gd name="T17" fmla="*/ 4 h 181"/>
                <a:gd name="T18" fmla="*/ 1 w 120"/>
                <a:gd name="T19" fmla="*/ 4 h 181"/>
                <a:gd name="T20" fmla="*/ 2 w 120"/>
                <a:gd name="T21" fmla="*/ 3 h 181"/>
                <a:gd name="T22" fmla="*/ 2 w 120"/>
                <a:gd name="T23" fmla="*/ 3 h 181"/>
                <a:gd name="T24" fmla="*/ 3 w 120"/>
                <a:gd name="T25" fmla="*/ 3 h 181"/>
                <a:gd name="T26" fmla="*/ 3 w 120"/>
                <a:gd name="T27" fmla="*/ 6 h 181"/>
                <a:gd name="T28" fmla="*/ 4 w 120"/>
                <a:gd name="T29" fmla="*/ 6 h 181"/>
                <a:gd name="T30" fmla="*/ 4 w 120"/>
                <a:gd name="T31" fmla="*/ 6 h 181"/>
                <a:gd name="T32" fmla="*/ 4 w 120"/>
                <a:gd name="T33" fmla="*/ 6 h 181"/>
                <a:gd name="T34" fmla="*/ 4 w 120"/>
                <a:gd name="T35" fmla="*/ 5 h 181"/>
                <a:gd name="T36" fmla="*/ 4 w 120"/>
                <a:gd name="T37" fmla="*/ 5 h 181"/>
                <a:gd name="T38" fmla="*/ 4 w 120"/>
                <a:gd name="T39" fmla="*/ 2 h 181"/>
                <a:gd name="T40" fmla="*/ 4 w 120"/>
                <a:gd name="T41" fmla="*/ 1 h 181"/>
                <a:gd name="T42" fmla="*/ 4 w 120"/>
                <a:gd name="T43" fmla="*/ 1 h 181"/>
                <a:gd name="T44" fmla="*/ 3 w 120"/>
                <a:gd name="T45" fmla="*/ 0 h 181"/>
                <a:gd name="T46" fmla="*/ 2 w 120"/>
                <a:gd name="T47" fmla="*/ 0 h 181"/>
                <a:gd name="T48" fmla="*/ 1 w 120"/>
                <a:gd name="T49" fmla="*/ 0 h 181"/>
                <a:gd name="T50" fmla="*/ 1 w 120"/>
                <a:gd name="T51" fmla="*/ 0 h 181"/>
                <a:gd name="T52" fmla="*/ 0 w 120"/>
                <a:gd name="T53" fmla="*/ 1 h 181"/>
                <a:gd name="T54" fmla="*/ 0 w 120"/>
                <a:gd name="T55" fmla="*/ 2 h 181"/>
                <a:gd name="T56" fmla="*/ 1 w 120"/>
                <a:gd name="T57" fmla="*/ 2 h 181"/>
                <a:gd name="T58" fmla="*/ 1 w 120"/>
                <a:gd name="T59" fmla="*/ 2 h 181"/>
                <a:gd name="T60" fmla="*/ 1 w 120"/>
                <a:gd name="T61" fmla="*/ 1 h 181"/>
                <a:gd name="T62" fmla="*/ 2 w 120"/>
                <a:gd name="T63" fmla="*/ 1 h 181"/>
                <a:gd name="T64" fmla="*/ 2 w 120"/>
                <a:gd name="T65" fmla="*/ 1 h 181"/>
                <a:gd name="T66" fmla="*/ 3 w 120"/>
                <a:gd name="T67" fmla="*/ 1 h 181"/>
                <a:gd name="T68" fmla="*/ 3 w 120"/>
                <a:gd name="T69" fmla="*/ 1 h 181"/>
                <a:gd name="T70" fmla="*/ 3 w 120"/>
                <a:gd name="T71" fmla="*/ 2 h 181"/>
                <a:gd name="T72" fmla="*/ 3 w 120"/>
                <a:gd name="T73" fmla="*/ 2 h 181"/>
                <a:gd name="T74" fmla="*/ 3 w 120"/>
                <a:gd name="T75" fmla="*/ 2 h 181"/>
                <a:gd name="T76" fmla="*/ 2 w 120"/>
                <a:gd name="T77" fmla="*/ 2 h 181"/>
                <a:gd name="T78" fmla="*/ 2 w 120"/>
                <a:gd name="T79" fmla="*/ 3 h 181"/>
                <a:gd name="T80" fmla="*/ 1 w 120"/>
                <a:gd name="T81" fmla="*/ 3 h 181"/>
                <a:gd name="T82" fmla="*/ 1 w 120"/>
                <a:gd name="T83" fmla="*/ 3 h 181"/>
                <a:gd name="T84" fmla="*/ 0 w 120"/>
                <a:gd name="T85" fmla="*/ 3 h 181"/>
                <a:gd name="T86" fmla="*/ 0 w 120"/>
                <a:gd name="T87" fmla="*/ 4 h 181"/>
                <a:gd name="T88" fmla="*/ 0 w 120"/>
                <a:gd name="T89" fmla="*/ 4 h 181"/>
                <a:gd name="T90" fmla="*/ 0 w 120"/>
                <a:gd name="T91" fmla="*/ 5 h 181"/>
                <a:gd name="T92" fmla="*/ 0 w 120"/>
                <a:gd name="T93" fmla="*/ 6 h 181"/>
                <a:gd name="T94" fmla="*/ 1 w 120"/>
                <a:gd name="T95" fmla="*/ 6 h 181"/>
                <a:gd name="T96" fmla="*/ 2 w 120"/>
                <a:gd name="T97" fmla="*/ 7 h 181"/>
                <a:gd name="T98" fmla="*/ 2 w 120"/>
                <a:gd name="T99" fmla="*/ 6 h 181"/>
                <a:gd name="T100" fmla="*/ 3 w 120"/>
                <a:gd name="T101" fmla="*/ 6 h 181"/>
                <a:gd name="T102" fmla="*/ 3 w 120"/>
                <a:gd name="T103" fmla="*/ 6 h 181"/>
                <a:gd name="T104" fmla="*/ 3 w 120"/>
                <a:gd name="T105" fmla="*/ 6 h 181"/>
                <a:gd name="T106" fmla="*/ 3 w 120"/>
                <a:gd name="T107" fmla="*/ 6 h 1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0"/>
                <a:gd name="T163" fmla="*/ 0 h 181"/>
                <a:gd name="T164" fmla="*/ 120 w 120"/>
                <a:gd name="T165" fmla="*/ 181 h 1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0" h="181">
                  <a:moveTo>
                    <a:pt x="90" y="90"/>
                  </a:moveTo>
                  <a:lnTo>
                    <a:pt x="85" y="120"/>
                  </a:lnTo>
                  <a:lnTo>
                    <a:pt x="79" y="144"/>
                  </a:lnTo>
                  <a:lnTo>
                    <a:pt x="66" y="150"/>
                  </a:lnTo>
                  <a:lnTo>
                    <a:pt x="54" y="157"/>
                  </a:lnTo>
                  <a:lnTo>
                    <a:pt x="42" y="150"/>
                  </a:lnTo>
                  <a:lnTo>
                    <a:pt x="30" y="144"/>
                  </a:lnTo>
                  <a:lnTo>
                    <a:pt x="30" y="133"/>
                  </a:lnTo>
                  <a:lnTo>
                    <a:pt x="24" y="120"/>
                  </a:lnTo>
                  <a:lnTo>
                    <a:pt x="30" y="103"/>
                  </a:lnTo>
                  <a:lnTo>
                    <a:pt x="49" y="90"/>
                  </a:lnTo>
                  <a:lnTo>
                    <a:pt x="66" y="90"/>
                  </a:lnTo>
                  <a:lnTo>
                    <a:pt x="90" y="90"/>
                  </a:lnTo>
                  <a:close/>
                  <a:moveTo>
                    <a:pt x="90" y="174"/>
                  </a:moveTo>
                  <a:lnTo>
                    <a:pt x="120" y="174"/>
                  </a:lnTo>
                  <a:lnTo>
                    <a:pt x="115" y="163"/>
                  </a:lnTo>
                  <a:lnTo>
                    <a:pt x="115" y="150"/>
                  </a:lnTo>
                  <a:lnTo>
                    <a:pt x="115" y="144"/>
                  </a:lnTo>
                  <a:lnTo>
                    <a:pt x="115" y="133"/>
                  </a:lnTo>
                  <a:lnTo>
                    <a:pt x="115" y="54"/>
                  </a:lnTo>
                  <a:lnTo>
                    <a:pt x="115" y="30"/>
                  </a:lnTo>
                  <a:lnTo>
                    <a:pt x="102" y="18"/>
                  </a:lnTo>
                  <a:lnTo>
                    <a:pt x="90" y="5"/>
                  </a:lnTo>
                  <a:lnTo>
                    <a:pt x="60" y="0"/>
                  </a:lnTo>
                  <a:lnTo>
                    <a:pt x="36" y="5"/>
                  </a:lnTo>
                  <a:lnTo>
                    <a:pt x="19" y="13"/>
                  </a:lnTo>
                  <a:lnTo>
                    <a:pt x="6" y="30"/>
                  </a:lnTo>
                  <a:lnTo>
                    <a:pt x="6" y="54"/>
                  </a:lnTo>
                  <a:lnTo>
                    <a:pt x="30" y="54"/>
                  </a:lnTo>
                  <a:lnTo>
                    <a:pt x="36" y="43"/>
                  </a:lnTo>
                  <a:lnTo>
                    <a:pt x="36" y="30"/>
                  </a:lnTo>
                  <a:lnTo>
                    <a:pt x="49" y="24"/>
                  </a:lnTo>
                  <a:lnTo>
                    <a:pt x="60" y="24"/>
                  </a:lnTo>
                  <a:lnTo>
                    <a:pt x="79" y="24"/>
                  </a:lnTo>
                  <a:lnTo>
                    <a:pt x="85" y="35"/>
                  </a:lnTo>
                  <a:lnTo>
                    <a:pt x="90" y="54"/>
                  </a:lnTo>
                  <a:lnTo>
                    <a:pt x="90" y="67"/>
                  </a:lnTo>
                  <a:lnTo>
                    <a:pt x="72" y="67"/>
                  </a:lnTo>
                  <a:lnTo>
                    <a:pt x="60" y="67"/>
                  </a:lnTo>
                  <a:lnTo>
                    <a:pt x="42" y="73"/>
                  </a:lnTo>
                  <a:lnTo>
                    <a:pt x="30" y="78"/>
                  </a:lnTo>
                  <a:lnTo>
                    <a:pt x="19" y="84"/>
                  </a:lnTo>
                  <a:lnTo>
                    <a:pt x="6" y="90"/>
                  </a:lnTo>
                  <a:lnTo>
                    <a:pt x="0" y="103"/>
                  </a:lnTo>
                  <a:lnTo>
                    <a:pt x="0" y="120"/>
                  </a:lnTo>
                  <a:lnTo>
                    <a:pt x="0" y="144"/>
                  </a:lnTo>
                  <a:lnTo>
                    <a:pt x="11" y="163"/>
                  </a:lnTo>
                  <a:lnTo>
                    <a:pt x="24" y="174"/>
                  </a:lnTo>
                  <a:lnTo>
                    <a:pt x="49" y="181"/>
                  </a:lnTo>
                  <a:lnTo>
                    <a:pt x="60" y="174"/>
                  </a:lnTo>
                  <a:lnTo>
                    <a:pt x="72" y="168"/>
                  </a:lnTo>
                  <a:lnTo>
                    <a:pt x="85" y="163"/>
                  </a:lnTo>
                  <a:lnTo>
                    <a:pt x="90" y="150"/>
                  </a:lnTo>
                  <a:lnTo>
                    <a:pt x="90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25" name="Freeform 891"/>
            <p:cNvSpPr>
              <a:spLocks/>
            </p:cNvSpPr>
            <p:nvPr/>
          </p:nvSpPr>
          <p:spPr bwMode="auto">
            <a:xfrm>
              <a:off x="3275" y="3203"/>
              <a:ext cx="69" cy="58"/>
            </a:xfrm>
            <a:custGeom>
              <a:avLst/>
              <a:gdLst>
                <a:gd name="T0" fmla="*/ 4 w 205"/>
                <a:gd name="T1" fmla="*/ 6 h 174"/>
                <a:gd name="T2" fmla="*/ 4 w 205"/>
                <a:gd name="T3" fmla="*/ 2 h 174"/>
                <a:gd name="T4" fmla="*/ 5 w 205"/>
                <a:gd name="T5" fmla="*/ 1 h 174"/>
                <a:gd name="T6" fmla="*/ 5 w 205"/>
                <a:gd name="T7" fmla="*/ 1 h 174"/>
                <a:gd name="T8" fmla="*/ 6 w 205"/>
                <a:gd name="T9" fmla="*/ 1 h 174"/>
                <a:gd name="T10" fmla="*/ 6 w 205"/>
                <a:gd name="T11" fmla="*/ 1 h 174"/>
                <a:gd name="T12" fmla="*/ 6 w 205"/>
                <a:gd name="T13" fmla="*/ 6 h 174"/>
                <a:gd name="T14" fmla="*/ 8 w 205"/>
                <a:gd name="T15" fmla="*/ 6 h 174"/>
                <a:gd name="T16" fmla="*/ 8 w 205"/>
                <a:gd name="T17" fmla="*/ 2 h 174"/>
                <a:gd name="T18" fmla="*/ 8 w 205"/>
                <a:gd name="T19" fmla="*/ 1 h 174"/>
                <a:gd name="T20" fmla="*/ 7 w 205"/>
                <a:gd name="T21" fmla="*/ 0 h 174"/>
                <a:gd name="T22" fmla="*/ 6 w 205"/>
                <a:gd name="T23" fmla="*/ 0 h 174"/>
                <a:gd name="T24" fmla="*/ 5 w 205"/>
                <a:gd name="T25" fmla="*/ 0 h 174"/>
                <a:gd name="T26" fmla="*/ 4 w 205"/>
                <a:gd name="T27" fmla="*/ 0 h 174"/>
                <a:gd name="T28" fmla="*/ 4 w 205"/>
                <a:gd name="T29" fmla="*/ 1 h 174"/>
                <a:gd name="T30" fmla="*/ 4 w 205"/>
                <a:gd name="T31" fmla="*/ 0 h 174"/>
                <a:gd name="T32" fmla="*/ 3 w 205"/>
                <a:gd name="T33" fmla="*/ 0 h 174"/>
                <a:gd name="T34" fmla="*/ 2 w 205"/>
                <a:gd name="T35" fmla="*/ 0 h 174"/>
                <a:gd name="T36" fmla="*/ 1 w 205"/>
                <a:gd name="T37" fmla="*/ 0 h 174"/>
                <a:gd name="T38" fmla="*/ 1 w 205"/>
                <a:gd name="T39" fmla="*/ 1 h 174"/>
                <a:gd name="T40" fmla="*/ 1 w 205"/>
                <a:gd name="T41" fmla="*/ 0 h 174"/>
                <a:gd name="T42" fmla="*/ 0 w 205"/>
                <a:gd name="T43" fmla="*/ 0 h 174"/>
                <a:gd name="T44" fmla="*/ 0 w 205"/>
                <a:gd name="T45" fmla="*/ 1 h 174"/>
                <a:gd name="T46" fmla="*/ 0 w 205"/>
                <a:gd name="T47" fmla="*/ 6 h 174"/>
                <a:gd name="T48" fmla="*/ 1 w 205"/>
                <a:gd name="T49" fmla="*/ 6 h 174"/>
                <a:gd name="T50" fmla="*/ 1 w 205"/>
                <a:gd name="T51" fmla="*/ 2 h 174"/>
                <a:gd name="T52" fmla="*/ 2 w 205"/>
                <a:gd name="T53" fmla="*/ 1 h 174"/>
                <a:gd name="T54" fmla="*/ 3 w 205"/>
                <a:gd name="T55" fmla="*/ 1 h 174"/>
                <a:gd name="T56" fmla="*/ 3 w 205"/>
                <a:gd name="T57" fmla="*/ 1 h 174"/>
                <a:gd name="T58" fmla="*/ 3 w 205"/>
                <a:gd name="T59" fmla="*/ 2 h 174"/>
                <a:gd name="T60" fmla="*/ 3 w 205"/>
                <a:gd name="T61" fmla="*/ 6 h 174"/>
                <a:gd name="T62" fmla="*/ 4 w 205"/>
                <a:gd name="T63" fmla="*/ 6 h 1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74"/>
                <a:gd name="T98" fmla="*/ 205 w 205"/>
                <a:gd name="T99" fmla="*/ 174 h 1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74">
                  <a:moveTo>
                    <a:pt x="115" y="174"/>
                  </a:moveTo>
                  <a:lnTo>
                    <a:pt x="115" y="43"/>
                  </a:lnTo>
                  <a:lnTo>
                    <a:pt x="126" y="30"/>
                  </a:lnTo>
                  <a:lnTo>
                    <a:pt x="126" y="24"/>
                  </a:lnTo>
                  <a:lnTo>
                    <a:pt x="156" y="24"/>
                  </a:lnTo>
                  <a:lnTo>
                    <a:pt x="169" y="30"/>
                  </a:lnTo>
                  <a:lnTo>
                    <a:pt x="169" y="174"/>
                  </a:lnTo>
                  <a:lnTo>
                    <a:pt x="205" y="174"/>
                  </a:lnTo>
                  <a:lnTo>
                    <a:pt x="205" y="43"/>
                  </a:lnTo>
                  <a:lnTo>
                    <a:pt x="199" y="18"/>
                  </a:lnTo>
                  <a:lnTo>
                    <a:pt x="186" y="5"/>
                  </a:lnTo>
                  <a:lnTo>
                    <a:pt x="169" y="0"/>
                  </a:lnTo>
                  <a:lnTo>
                    <a:pt x="139" y="0"/>
                  </a:lnTo>
                  <a:lnTo>
                    <a:pt x="120" y="13"/>
                  </a:lnTo>
                  <a:lnTo>
                    <a:pt x="115" y="24"/>
                  </a:lnTo>
                  <a:lnTo>
                    <a:pt x="109" y="13"/>
                  </a:lnTo>
                  <a:lnTo>
                    <a:pt x="85" y="0"/>
                  </a:lnTo>
                  <a:lnTo>
                    <a:pt x="60" y="0"/>
                  </a:lnTo>
                  <a:lnTo>
                    <a:pt x="36" y="13"/>
                  </a:lnTo>
                  <a:lnTo>
                    <a:pt x="30" y="24"/>
                  </a:lnTo>
                  <a:lnTo>
                    <a:pt x="30" y="5"/>
                  </a:lnTo>
                  <a:lnTo>
                    <a:pt x="0" y="5"/>
                  </a:lnTo>
                  <a:lnTo>
                    <a:pt x="6" y="30"/>
                  </a:lnTo>
                  <a:lnTo>
                    <a:pt x="6" y="174"/>
                  </a:lnTo>
                  <a:lnTo>
                    <a:pt x="30" y="174"/>
                  </a:lnTo>
                  <a:lnTo>
                    <a:pt x="30" y="48"/>
                  </a:lnTo>
                  <a:lnTo>
                    <a:pt x="47" y="24"/>
                  </a:lnTo>
                  <a:lnTo>
                    <a:pt x="72" y="24"/>
                  </a:lnTo>
                  <a:lnTo>
                    <a:pt x="85" y="30"/>
                  </a:lnTo>
                  <a:lnTo>
                    <a:pt x="90" y="43"/>
                  </a:lnTo>
                  <a:lnTo>
                    <a:pt x="90" y="174"/>
                  </a:lnTo>
                  <a:lnTo>
                    <a:pt x="115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26" name="Freeform 892"/>
            <p:cNvSpPr>
              <a:spLocks noEditPoints="1"/>
            </p:cNvSpPr>
            <p:nvPr/>
          </p:nvSpPr>
          <p:spPr bwMode="auto">
            <a:xfrm>
              <a:off x="3360" y="3203"/>
              <a:ext cx="40" cy="80"/>
            </a:xfrm>
            <a:custGeom>
              <a:avLst/>
              <a:gdLst>
                <a:gd name="T0" fmla="*/ 2 w 120"/>
                <a:gd name="T1" fmla="*/ 6 h 241"/>
                <a:gd name="T2" fmla="*/ 1 w 120"/>
                <a:gd name="T3" fmla="*/ 6 h 241"/>
                <a:gd name="T4" fmla="*/ 1 w 120"/>
                <a:gd name="T5" fmla="*/ 5 h 241"/>
                <a:gd name="T6" fmla="*/ 1 w 120"/>
                <a:gd name="T7" fmla="*/ 4 h 241"/>
                <a:gd name="T8" fmla="*/ 1 w 120"/>
                <a:gd name="T9" fmla="*/ 4 h 241"/>
                <a:gd name="T10" fmla="*/ 1 w 120"/>
                <a:gd name="T11" fmla="*/ 3 h 241"/>
                <a:gd name="T12" fmla="*/ 1 w 120"/>
                <a:gd name="T13" fmla="*/ 2 h 241"/>
                <a:gd name="T14" fmla="*/ 1 w 120"/>
                <a:gd name="T15" fmla="*/ 1 h 241"/>
                <a:gd name="T16" fmla="*/ 2 w 120"/>
                <a:gd name="T17" fmla="*/ 1 h 241"/>
                <a:gd name="T18" fmla="*/ 3 w 120"/>
                <a:gd name="T19" fmla="*/ 1 h 241"/>
                <a:gd name="T20" fmla="*/ 3 w 120"/>
                <a:gd name="T21" fmla="*/ 2 h 241"/>
                <a:gd name="T22" fmla="*/ 3 w 120"/>
                <a:gd name="T23" fmla="*/ 2 h 241"/>
                <a:gd name="T24" fmla="*/ 3 w 120"/>
                <a:gd name="T25" fmla="*/ 3 h 241"/>
                <a:gd name="T26" fmla="*/ 3 w 120"/>
                <a:gd name="T27" fmla="*/ 4 h 241"/>
                <a:gd name="T28" fmla="*/ 3 w 120"/>
                <a:gd name="T29" fmla="*/ 5 h 241"/>
                <a:gd name="T30" fmla="*/ 3 w 120"/>
                <a:gd name="T31" fmla="*/ 6 h 241"/>
                <a:gd name="T32" fmla="*/ 2 w 120"/>
                <a:gd name="T33" fmla="*/ 6 h 241"/>
                <a:gd name="T34" fmla="*/ 1 w 120"/>
                <a:gd name="T35" fmla="*/ 0 h 241"/>
                <a:gd name="T36" fmla="*/ 0 w 120"/>
                <a:gd name="T37" fmla="*/ 0 h 241"/>
                <a:gd name="T38" fmla="*/ 0 w 120"/>
                <a:gd name="T39" fmla="*/ 9 h 241"/>
                <a:gd name="T40" fmla="*/ 1 w 120"/>
                <a:gd name="T41" fmla="*/ 9 h 241"/>
                <a:gd name="T42" fmla="*/ 1 w 120"/>
                <a:gd name="T43" fmla="*/ 6 h 241"/>
                <a:gd name="T44" fmla="*/ 1 w 120"/>
                <a:gd name="T45" fmla="*/ 6 h 241"/>
                <a:gd name="T46" fmla="*/ 2 w 120"/>
                <a:gd name="T47" fmla="*/ 6 h 241"/>
                <a:gd name="T48" fmla="*/ 2 w 120"/>
                <a:gd name="T49" fmla="*/ 6 h 241"/>
                <a:gd name="T50" fmla="*/ 2 w 120"/>
                <a:gd name="T51" fmla="*/ 7 h 241"/>
                <a:gd name="T52" fmla="*/ 3 w 120"/>
                <a:gd name="T53" fmla="*/ 6 h 241"/>
                <a:gd name="T54" fmla="*/ 4 w 120"/>
                <a:gd name="T55" fmla="*/ 6 h 241"/>
                <a:gd name="T56" fmla="*/ 4 w 120"/>
                <a:gd name="T57" fmla="*/ 6 h 241"/>
                <a:gd name="T58" fmla="*/ 4 w 120"/>
                <a:gd name="T59" fmla="*/ 6 h 241"/>
                <a:gd name="T60" fmla="*/ 4 w 120"/>
                <a:gd name="T61" fmla="*/ 5 h 241"/>
                <a:gd name="T62" fmla="*/ 4 w 120"/>
                <a:gd name="T63" fmla="*/ 4 h 241"/>
                <a:gd name="T64" fmla="*/ 4 w 120"/>
                <a:gd name="T65" fmla="*/ 4 h 241"/>
                <a:gd name="T66" fmla="*/ 4 w 120"/>
                <a:gd name="T67" fmla="*/ 3 h 241"/>
                <a:gd name="T68" fmla="*/ 4 w 120"/>
                <a:gd name="T69" fmla="*/ 2 h 241"/>
                <a:gd name="T70" fmla="*/ 4 w 120"/>
                <a:gd name="T71" fmla="*/ 1 h 241"/>
                <a:gd name="T72" fmla="*/ 3 w 120"/>
                <a:gd name="T73" fmla="*/ 0 h 241"/>
                <a:gd name="T74" fmla="*/ 2 w 120"/>
                <a:gd name="T75" fmla="*/ 0 h 241"/>
                <a:gd name="T76" fmla="*/ 2 w 120"/>
                <a:gd name="T77" fmla="*/ 0 h 241"/>
                <a:gd name="T78" fmla="*/ 2 w 120"/>
                <a:gd name="T79" fmla="*/ 0 h 241"/>
                <a:gd name="T80" fmla="*/ 1 w 120"/>
                <a:gd name="T81" fmla="*/ 0 h 241"/>
                <a:gd name="T82" fmla="*/ 1 w 120"/>
                <a:gd name="T83" fmla="*/ 1 h 241"/>
                <a:gd name="T84" fmla="*/ 1 w 120"/>
                <a:gd name="T85" fmla="*/ 0 h 2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0"/>
                <a:gd name="T130" fmla="*/ 0 h 241"/>
                <a:gd name="T131" fmla="*/ 120 w 120"/>
                <a:gd name="T132" fmla="*/ 241 h 2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0" h="241">
                  <a:moveTo>
                    <a:pt x="53" y="157"/>
                  </a:moveTo>
                  <a:lnTo>
                    <a:pt x="36" y="150"/>
                  </a:lnTo>
                  <a:lnTo>
                    <a:pt x="30" y="133"/>
                  </a:lnTo>
                  <a:lnTo>
                    <a:pt x="23" y="114"/>
                  </a:lnTo>
                  <a:lnTo>
                    <a:pt x="23" y="97"/>
                  </a:lnTo>
                  <a:lnTo>
                    <a:pt x="23" y="73"/>
                  </a:lnTo>
                  <a:lnTo>
                    <a:pt x="30" y="48"/>
                  </a:lnTo>
                  <a:lnTo>
                    <a:pt x="36" y="30"/>
                  </a:lnTo>
                  <a:lnTo>
                    <a:pt x="53" y="24"/>
                  </a:lnTo>
                  <a:lnTo>
                    <a:pt x="77" y="30"/>
                  </a:lnTo>
                  <a:lnTo>
                    <a:pt x="90" y="43"/>
                  </a:lnTo>
                  <a:lnTo>
                    <a:pt x="90" y="67"/>
                  </a:lnTo>
                  <a:lnTo>
                    <a:pt x="90" y="84"/>
                  </a:lnTo>
                  <a:lnTo>
                    <a:pt x="90" y="114"/>
                  </a:lnTo>
                  <a:lnTo>
                    <a:pt x="83" y="138"/>
                  </a:lnTo>
                  <a:lnTo>
                    <a:pt x="71" y="150"/>
                  </a:lnTo>
                  <a:lnTo>
                    <a:pt x="53" y="157"/>
                  </a:lnTo>
                  <a:close/>
                  <a:moveTo>
                    <a:pt x="23" y="5"/>
                  </a:moveTo>
                  <a:lnTo>
                    <a:pt x="0" y="5"/>
                  </a:lnTo>
                  <a:lnTo>
                    <a:pt x="0" y="241"/>
                  </a:lnTo>
                  <a:lnTo>
                    <a:pt x="23" y="241"/>
                  </a:lnTo>
                  <a:lnTo>
                    <a:pt x="23" y="157"/>
                  </a:lnTo>
                  <a:lnTo>
                    <a:pt x="30" y="163"/>
                  </a:lnTo>
                  <a:lnTo>
                    <a:pt x="41" y="174"/>
                  </a:lnTo>
                  <a:lnTo>
                    <a:pt x="53" y="174"/>
                  </a:lnTo>
                  <a:lnTo>
                    <a:pt x="66" y="181"/>
                  </a:lnTo>
                  <a:lnTo>
                    <a:pt x="83" y="174"/>
                  </a:lnTo>
                  <a:lnTo>
                    <a:pt x="96" y="168"/>
                  </a:lnTo>
                  <a:lnTo>
                    <a:pt x="107" y="163"/>
                  </a:lnTo>
                  <a:lnTo>
                    <a:pt x="114" y="150"/>
                  </a:lnTo>
                  <a:lnTo>
                    <a:pt x="120" y="133"/>
                  </a:lnTo>
                  <a:lnTo>
                    <a:pt x="120" y="120"/>
                  </a:lnTo>
                  <a:lnTo>
                    <a:pt x="120" y="103"/>
                  </a:lnTo>
                  <a:lnTo>
                    <a:pt x="120" y="84"/>
                  </a:lnTo>
                  <a:lnTo>
                    <a:pt x="114" y="43"/>
                  </a:lnTo>
                  <a:lnTo>
                    <a:pt x="102" y="18"/>
                  </a:lnTo>
                  <a:lnTo>
                    <a:pt x="83" y="5"/>
                  </a:lnTo>
                  <a:lnTo>
                    <a:pt x="66" y="0"/>
                  </a:lnTo>
                  <a:lnTo>
                    <a:pt x="53" y="0"/>
                  </a:lnTo>
                  <a:lnTo>
                    <a:pt x="41" y="5"/>
                  </a:lnTo>
                  <a:lnTo>
                    <a:pt x="30" y="13"/>
                  </a:lnTo>
                  <a:lnTo>
                    <a:pt x="23" y="24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27" name="Rectangle 893"/>
            <p:cNvSpPr>
              <a:spLocks noChangeArrowheads="1"/>
            </p:cNvSpPr>
            <p:nvPr/>
          </p:nvSpPr>
          <p:spPr bwMode="auto">
            <a:xfrm>
              <a:off x="3416" y="3179"/>
              <a:ext cx="8" cy="8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7728" name="Freeform 894"/>
            <p:cNvSpPr>
              <a:spLocks noEditPoints="1"/>
            </p:cNvSpPr>
            <p:nvPr/>
          </p:nvSpPr>
          <p:spPr bwMode="auto">
            <a:xfrm>
              <a:off x="3440" y="3203"/>
              <a:ext cx="42" cy="60"/>
            </a:xfrm>
            <a:custGeom>
              <a:avLst/>
              <a:gdLst>
                <a:gd name="T0" fmla="*/ 1 w 126"/>
                <a:gd name="T1" fmla="*/ 3 h 181"/>
                <a:gd name="T2" fmla="*/ 1 w 126"/>
                <a:gd name="T3" fmla="*/ 2 h 181"/>
                <a:gd name="T4" fmla="*/ 1 w 126"/>
                <a:gd name="T5" fmla="*/ 1 h 181"/>
                <a:gd name="T6" fmla="*/ 2 w 126"/>
                <a:gd name="T7" fmla="*/ 1 h 181"/>
                <a:gd name="T8" fmla="*/ 2 w 126"/>
                <a:gd name="T9" fmla="*/ 1 h 181"/>
                <a:gd name="T10" fmla="*/ 3 w 126"/>
                <a:gd name="T11" fmla="*/ 1 h 181"/>
                <a:gd name="T12" fmla="*/ 3 w 126"/>
                <a:gd name="T13" fmla="*/ 1 h 181"/>
                <a:gd name="T14" fmla="*/ 4 w 126"/>
                <a:gd name="T15" fmla="*/ 2 h 181"/>
                <a:gd name="T16" fmla="*/ 4 w 126"/>
                <a:gd name="T17" fmla="*/ 3 h 181"/>
                <a:gd name="T18" fmla="*/ 1 w 126"/>
                <a:gd name="T19" fmla="*/ 3 h 181"/>
                <a:gd name="T20" fmla="*/ 5 w 126"/>
                <a:gd name="T21" fmla="*/ 4 h 181"/>
                <a:gd name="T22" fmla="*/ 5 w 126"/>
                <a:gd name="T23" fmla="*/ 3 h 181"/>
                <a:gd name="T24" fmla="*/ 4 w 126"/>
                <a:gd name="T25" fmla="*/ 2 h 181"/>
                <a:gd name="T26" fmla="*/ 4 w 126"/>
                <a:gd name="T27" fmla="*/ 1 h 181"/>
                <a:gd name="T28" fmla="*/ 4 w 126"/>
                <a:gd name="T29" fmla="*/ 0 h 181"/>
                <a:gd name="T30" fmla="*/ 2 w 126"/>
                <a:gd name="T31" fmla="*/ 0 h 181"/>
                <a:gd name="T32" fmla="*/ 2 w 126"/>
                <a:gd name="T33" fmla="*/ 0 h 181"/>
                <a:gd name="T34" fmla="*/ 1 w 126"/>
                <a:gd name="T35" fmla="*/ 0 h 181"/>
                <a:gd name="T36" fmla="*/ 1 w 126"/>
                <a:gd name="T37" fmla="*/ 1 h 181"/>
                <a:gd name="T38" fmla="*/ 0 w 126"/>
                <a:gd name="T39" fmla="*/ 1 h 181"/>
                <a:gd name="T40" fmla="*/ 0 w 126"/>
                <a:gd name="T41" fmla="*/ 2 h 181"/>
                <a:gd name="T42" fmla="*/ 0 w 126"/>
                <a:gd name="T43" fmla="*/ 2 h 181"/>
                <a:gd name="T44" fmla="*/ 0 w 126"/>
                <a:gd name="T45" fmla="*/ 3 h 181"/>
                <a:gd name="T46" fmla="*/ 0 w 126"/>
                <a:gd name="T47" fmla="*/ 3 h 181"/>
                <a:gd name="T48" fmla="*/ 0 w 126"/>
                <a:gd name="T49" fmla="*/ 5 h 181"/>
                <a:gd name="T50" fmla="*/ 1 w 126"/>
                <a:gd name="T51" fmla="*/ 6 h 181"/>
                <a:gd name="T52" fmla="*/ 1 w 126"/>
                <a:gd name="T53" fmla="*/ 6 h 181"/>
                <a:gd name="T54" fmla="*/ 2 w 126"/>
                <a:gd name="T55" fmla="*/ 7 h 181"/>
                <a:gd name="T56" fmla="*/ 3 w 126"/>
                <a:gd name="T57" fmla="*/ 6 h 181"/>
                <a:gd name="T58" fmla="*/ 4 w 126"/>
                <a:gd name="T59" fmla="*/ 6 h 181"/>
                <a:gd name="T60" fmla="*/ 4 w 126"/>
                <a:gd name="T61" fmla="*/ 5 h 181"/>
                <a:gd name="T62" fmla="*/ 5 w 126"/>
                <a:gd name="T63" fmla="*/ 4 h 181"/>
                <a:gd name="T64" fmla="*/ 4 w 126"/>
                <a:gd name="T65" fmla="*/ 4 h 181"/>
                <a:gd name="T66" fmla="*/ 3 w 126"/>
                <a:gd name="T67" fmla="*/ 5 h 181"/>
                <a:gd name="T68" fmla="*/ 3 w 126"/>
                <a:gd name="T69" fmla="*/ 5 h 181"/>
                <a:gd name="T70" fmla="*/ 3 w 126"/>
                <a:gd name="T71" fmla="*/ 6 h 181"/>
                <a:gd name="T72" fmla="*/ 2 w 126"/>
                <a:gd name="T73" fmla="*/ 6 h 181"/>
                <a:gd name="T74" fmla="*/ 2 w 126"/>
                <a:gd name="T75" fmla="*/ 6 h 181"/>
                <a:gd name="T76" fmla="*/ 1 w 126"/>
                <a:gd name="T77" fmla="*/ 5 h 181"/>
                <a:gd name="T78" fmla="*/ 1 w 126"/>
                <a:gd name="T79" fmla="*/ 5 h 181"/>
                <a:gd name="T80" fmla="*/ 1 w 126"/>
                <a:gd name="T81" fmla="*/ 4 h 181"/>
                <a:gd name="T82" fmla="*/ 5 w 126"/>
                <a:gd name="T83" fmla="*/ 4 h 1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6"/>
                <a:gd name="T127" fmla="*/ 0 h 181"/>
                <a:gd name="T128" fmla="*/ 126 w 126"/>
                <a:gd name="T129" fmla="*/ 181 h 1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6" h="181">
                  <a:moveTo>
                    <a:pt x="30" y="78"/>
                  </a:moveTo>
                  <a:lnTo>
                    <a:pt x="30" y="48"/>
                  </a:lnTo>
                  <a:lnTo>
                    <a:pt x="35" y="30"/>
                  </a:lnTo>
                  <a:lnTo>
                    <a:pt x="48" y="24"/>
                  </a:lnTo>
                  <a:lnTo>
                    <a:pt x="60" y="24"/>
                  </a:lnTo>
                  <a:lnTo>
                    <a:pt x="78" y="24"/>
                  </a:lnTo>
                  <a:lnTo>
                    <a:pt x="90" y="30"/>
                  </a:lnTo>
                  <a:lnTo>
                    <a:pt x="96" y="48"/>
                  </a:lnTo>
                  <a:lnTo>
                    <a:pt x="96" y="78"/>
                  </a:lnTo>
                  <a:lnTo>
                    <a:pt x="30" y="78"/>
                  </a:lnTo>
                  <a:close/>
                  <a:moveTo>
                    <a:pt x="126" y="97"/>
                  </a:moveTo>
                  <a:lnTo>
                    <a:pt x="126" y="84"/>
                  </a:lnTo>
                  <a:lnTo>
                    <a:pt x="120" y="48"/>
                  </a:lnTo>
                  <a:lnTo>
                    <a:pt x="114" y="24"/>
                  </a:lnTo>
                  <a:lnTo>
                    <a:pt x="96" y="5"/>
                  </a:lnTo>
                  <a:lnTo>
                    <a:pt x="60" y="0"/>
                  </a:lnTo>
                  <a:lnTo>
                    <a:pt x="41" y="5"/>
                  </a:lnTo>
                  <a:lnTo>
                    <a:pt x="30" y="5"/>
                  </a:lnTo>
                  <a:lnTo>
                    <a:pt x="18" y="18"/>
                  </a:lnTo>
                  <a:lnTo>
                    <a:pt x="5" y="30"/>
                  </a:lnTo>
                  <a:lnTo>
                    <a:pt x="5" y="43"/>
                  </a:lnTo>
                  <a:lnTo>
                    <a:pt x="0" y="54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5" y="138"/>
                  </a:lnTo>
                  <a:lnTo>
                    <a:pt x="18" y="163"/>
                  </a:lnTo>
                  <a:lnTo>
                    <a:pt x="35" y="174"/>
                  </a:lnTo>
                  <a:lnTo>
                    <a:pt x="60" y="181"/>
                  </a:lnTo>
                  <a:lnTo>
                    <a:pt x="90" y="174"/>
                  </a:lnTo>
                  <a:lnTo>
                    <a:pt x="108" y="163"/>
                  </a:lnTo>
                  <a:lnTo>
                    <a:pt x="120" y="144"/>
                  </a:lnTo>
                  <a:lnTo>
                    <a:pt x="126" y="120"/>
                  </a:lnTo>
                  <a:lnTo>
                    <a:pt x="96" y="120"/>
                  </a:lnTo>
                  <a:lnTo>
                    <a:pt x="90" y="133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60" y="157"/>
                  </a:lnTo>
                  <a:lnTo>
                    <a:pt x="48" y="150"/>
                  </a:lnTo>
                  <a:lnTo>
                    <a:pt x="35" y="144"/>
                  </a:lnTo>
                  <a:lnTo>
                    <a:pt x="30" y="127"/>
                  </a:lnTo>
                  <a:lnTo>
                    <a:pt x="30" y="97"/>
                  </a:lnTo>
                  <a:lnTo>
                    <a:pt x="126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29" name="Freeform 895"/>
            <p:cNvSpPr>
              <a:spLocks noEditPoints="1"/>
            </p:cNvSpPr>
            <p:nvPr/>
          </p:nvSpPr>
          <p:spPr bwMode="auto">
            <a:xfrm>
              <a:off x="4144" y="2679"/>
              <a:ext cx="52" cy="82"/>
            </a:xfrm>
            <a:custGeom>
              <a:avLst/>
              <a:gdLst>
                <a:gd name="T0" fmla="*/ 1 w 156"/>
                <a:gd name="T1" fmla="*/ 1 h 246"/>
                <a:gd name="T2" fmla="*/ 3 w 156"/>
                <a:gd name="T3" fmla="*/ 1 h 246"/>
                <a:gd name="T4" fmla="*/ 4 w 156"/>
                <a:gd name="T5" fmla="*/ 1 h 246"/>
                <a:gd name="T6" fmla="*/ 4 w 156"/>
                <a:gd name="T7" fmla="*/ 2 h 246"/>
                <a:gd name="T8" fmla="*/ 4 w 156"/>
                <a:gd name="T9" fmla="*/ 2 h 246"/>
                <a:gd name="T10" fmla="*/ 5 w 156"/>
                <a:gd name="T11" fmla="*/ 4 h 246"/>
                <a:gd name="T12" fmla="*/ 5 w 156"/>
                <a:gd name="T13" fmla="*/ 5 h 246"/>
                <a:gd name="T14" fmla="*/ 4 w 156"/>
                <a:gd name="T15" fmla="*/ 7 h 246"/>
                <a:gd name="T16" fmla="*/ 4 w 156"/>
                <a:gd name="T17" fmla="*/ 8 h 246"/>
                <a:gd name="T18" fmla="*/ 3 w 156"/>
                <a:gd name="T19" fmla="*/ 8 h 246"/>
                <a:gd name="T20" fmla="*/ 2 w 156"/>
                <a:gd name="T21" fmla="*/ 8 h 246"/>
                <a:gd name="T22" fmla="*/ 1 w 156"/>
                <a:gd name="T23" fmla="*/ 8 h 246"/>
                <a:gd name="T24" fmla="*/ 1 w 156"/>
                <a:gd name="T25" fmla="*/ 1 h 246"/>
                <a:gd name="T26" fmla="*/ 0 w 156"/>
                <a:gd name="T27" fmla="*/ 9 h 246"/>
                <a:gd name="T28" fmla="*/ 2 w 156"/>
                <a:gd name="T29" fmla="*/ 9 h 246"/>
                <a:gd name="T30" fmla="*/ 3 w 156"/>
                <a:gd name="T31" fmla="*/ 9 h 246"/>
                <a:gd name="T32" fmla="*/ 4 w 156"/>
                <a:gd name="T33" fmla="*/ 9 h 246"/>
                <a:gd name="T34" fmla="*/ 5 w 156"/>
                <a:gd name="T35" fmla="*/ 8 h 246"/>
                <a:gd name="T36" fmla="*/ 5 w 156"/>
                <a:gd name="T37" fmla="*/ 8 h 246"/>
                <a:gd name="T38" fmla="*/ 5 w 156"/>
                <a:gd name="T39" fmla="*/ 8 h 246"/>
                <a:gd name="T40" fmla="*/ 5 w 156"/>
                <a:gd name="T41" fmla="*/ 7 h 246"/>
                <a:gd name="T42" fmla="*/ 6 w 156"/>
                <a:gd name="T43" fmla="*/ 7 h 246"/>
                <a:gd name="T44" fmla="*/ 6 w 156"/>
                <a:gd name="T45" fmla="*/ 6 h 246"/>
                <a:gd name="T46" fmla="*/ 6 w 156"/>
                <a:gd name="T47" fmla="*/ 6 h 246"/>
                <a:gd name="T48" fmla="*/ 6 w 156"/>
                <a:gd name="T49" fmla="*/ 5 h 246"/>
                <a:gd name="T50" fmla="*/ 6 w 156"/>
                <a:gd name="T51" fmla="*/ 5 h 246"/>
                <a:gd name="T52" fmla="*/ 6 w 156"/>
                <a:gd name="T53" fmla="*/ 4 h 246"/>
                <a:gd name="T54" fmla="*/ 6 w 156"/>
                <a:gd name="T55" fmla="*/ 4 h 246"/>
                <a:gd name="T56" fmla="*/ 6 w 156"/>
                <a:gd name="T57" fmla="*/ 3 h 246"/>
                <a:gd name="T58" fmla="*/ 6 w 156"/>
                <a:gd name="T59" fmla="*/ 2 h 246"/>
                <a:gd name="T60" fmla="*/ 5 w 156"/>
                <a:gd name="T61" fmla="*/ 1 h 246"/>
                <a:gd name="T62" fmla="*/ 5 w 156"/>
                <a:gd name="T63" fmla="*/ 1 h 246"/>
                <a:gd name="T64" fmla="*/ 4 w 156"/>
                <a:gd name="T65" fmla="*/ 0 h 246"/>
                <a:gd name="T66" fmla="*/ 4 w 156"/>
                <a:gd name="T67" fmla="*/ 0 h 246"/>
                <a:gd name="T68" fmla="*/ 3 w 156"/>
                <a:gd name="T69" fmla="*/ 0 h 246"/>
                <a:gd name="T70" fmla="*/ 0 w 156"/>
                <a:gd name="T71" fmla="*/ 0 h 246"/>
                <a:gd name="T72" fmla="*/ 0 w 156"/>
                <a:gd name="T73" fmla="*/ 9 h 2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6"/>
                <a:gd name="T112" fmla="*/ 0 h 246"/>
                <a:gd name="T113" fmla="*/ 156 w 156"/>
                <a:gd name="T114" fmla="*/ 246 h 2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6" h="246">
                  <a:moveTo>
                    <a:pt x="30" y="30"/>
                  </a:moveTo>
                  <a:lnTo>
                    <a:pt x="79" y="30"/>
                  </a:lnTo>
                  <a:lnTo>
                    <a:pt x="96" y="30"/>
                  </a:lnTo>
                  <a:lnTo>
                    <a:pt x="114" y="42"/>
                  </a:lnTo>
                  <a:lnTo>
                    <a:pt x="120" y="66"/>
                  </a:lnTo>
                  <a:lnTo>
                    <a:pt x="126" y="96"/>
                  </a:lnTo>
                  <a:lnTo>
                    <a:pt x="126" y="145"/>
                  </a:lnTo>
                  <a:lnTo>
                    <a:pt x="120" y="180"/>
                  </a:lnTo>
                  <a:lnTo>
                    <a:pt x="109" y="205"/>
                  </a:lnTo>
                  <a:lnTo>
                    <a:pt x="90" y="216"/>
                  </a:lnTo>
                  <a:lnTo>
                    <a:pt x="66" y="216"/>
                  </a:lnTo>
                  <a:lnTo>
                    <a:pt x="30" y="216"/>
                  </a:lnTo>
                  <a:lnTo>
                    <a:pt x="30" y="30"/>
                  </a:lnTo>
                  <a:close/>
                  <a:moveTo>
                    <a:pt x="0" y="246"/>
                  </a:moveTo>
                  <a:lnTo>
                    <a:pt x="60" y="246"/>
                  </a:lnTo>
                  <a:lnTo>
                    <a:pt x="90" y="240"/>
                  </a:lnTo>
                  <a:lnTo>
                    <a:pt x="114" y="240"/>
                  </a:lnTo>
                  <a:lnTo>
                    <a:pt x="126" y="229"/>
                  </a:lnTo>
                  <a:lnTo>
                    <a:pt x="139" y="216"/>
                  </a:lnTo>
                  <a:lnTo>
                    <a:pt x="145" y="210"/>
                  </a:lnTo>
                  <a:lnTo>
                    <a:pt x="145" y="199"/>
                  </a:lnTo>
                  <a:lnTo>
                    <a:pt x="150" y="186"/>
                  </a:lnTo>
                  <a:lnTo>
                    <a:pt x="150" y="175"/>
                  </a:lnTo>
                  <a:lnTo>
                    <a:pt x="150" y="162"/>
                  </a:lnTo>
                  <a:lnTo>
                    <a:pt x="156" y="145"/>
                  </a:lnTo>
                  <a:lnTo>
                    <a:pt x="156" y="132"/>
                  </a:lnTo>
                  <a:lnTo>
                    <a:pt x="156" y="115"/>
                  </a:lnTo>
                  <a:lnTo>
                    <a:pt x="156" y="102"/>
                  </a:lnTo>
                  <a:lnTo>
                    <a:pt x="156" y="77"/>
                  </a:lnTo>
                  <a:lnTo>
                    <a:pt x="150" y="60"/>
                  </a:lnTo>
                  <a:lnTo>
                    <a:pt x="145" y="36"/>
                  </a:lnTo>
                  <a:lnTo>
                    <a:pt x="133" y="24"/>
                  </a:lnTo>
                  <a:lnTo>
                    <a:pt x="120" y="12"/>
                  </a:lnTo>
                  <a:lnTo>
                    <a:pt x="102" y="6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30" name="Freeform 896"/>
            <p:cNvSpPr>
              <a:spLocks noEditPoints="1"/>
            </p:cNvSpPr>
            <p:nvPr/>
          </p:nvSpPr>
          <p:spPr bwMode="auto">
            <a:xfrm>
              <a:off x="4212" y="2703"/>
              <a:ext cx="42" cy="61"/>
            </a:xfrm>
            <a:custGeom>
              <a:avLst/>
              <a:gdLst>
                <a:gd name="T0" fmla="*/ 1 w 126"/>
                <a:gd name="T1" fmla="*/ 3 h 181"/>
                <a:gd name="T2" fmla="*/ 1 w 126"/>
                <a:gd name="T3" fmla="*/ 2 h 181"/>
                <a:gd name="T4" fmla="*/ 2 w 126"/>
                <a:gd name="T5" fmla="*/ 1 h 181"/>
                <a:gd name="T6" fmla="*/ 2 w 126"/>
                <a:gd name="T7" fmla="*/ 1 h 181"/>
                <a:gd name="T8" fmla="*/ 2 w 126"/>
                <a:gd name="T9" fmla="*/ 1 h 181"/>
                <a:gd name="T10" fmla="*/ 3 w 126"/>
                <a:gd name="T11" fmla="*/ 1 h 181"/>
                <a:gd name="T12" fmla="*/ 3 w 126"/>
                <a:gd name="T13" fmla="*/ 1 h 181"/>
                <a:gd name="T14" fmla="*/ 4 w 126"/>
                <a:gd name="T15" fmla="*/ 2 h 181"/>
                <a:gd name="T16" fmla="*/ 4 w 126"/>
                <a:gd name="T17" fmla="*/ 3 h 181"/>
                <a:gd name="T18" fmla="*/ 1 w 126"/>
                <a:gd name="T19" fmla="*/ 3 h 181"/>
                <a:gd name="T20" fmla="*/ 5 w 126"/>
                <a:gd name="T21" fmla="*/ 4 h 181"/>
                <a:gd name="T22" fmla="*/ 5 w 126"/>
                <a:gd name="T23" fmla="*/ 3 h 181"/>
                <a:gd name="T24" fmla="*/ 4 w 126"/>
                <a:gd name="T25" fmla="*/ 2 h 181"/>
                <a:gd name="T26" fmla="*/ 4 w 126"/>
                <a:gd name="T27" fmla="*/ 1 h 181"/>
                <a:gd name="T28" fmla="*/ 4 w 126"/>
                <a:gd name="T29" fmla="*/ 0 h 181"/>
                <a:gd name="T30" fmla="*/ 2 w 126"/>
                <a:gd name="T31" fmla="*/ 0 h 181"/>
                <a:gd name="T32" fmla="*/ 2 w 126"/>
                <a:gd name="T33" fmla="*/ 0 h 181"/>
                <a:gd name="T34" fmla="*/ 1 w 126"/>
                <a:gd name="T35" fmla="*/ 0 h 181"/>
                <a:gd name="T36" fmla="*/ 1 w 126"/>
                <a:gd name="T37" fmla="*/ 0 h 181"/>
                <a:gd name="T38" fmla="*/ 0 w 126"/>
                <a:gd name="T39" fmla="*/ 1 h 181"/>
                <a:gd name="T40" fmla="*/ 0 w 126"/>
                <a:gd name="T41" fmla="*/ 1 h 181"/>
                <a:gd name="T42" fmla="*/ 0 w 126"/>
                <a:gd name="T43" fmla="*/ 2 h 181"/>
                <a:gd name="T44" fmla="*/ 0 w 126"/>
                <a:gd name="T45" fmla="*/ 3 h 181"/>
                <a:gd name="T46" fmla="*/ 0 w 126"/>
                <a:gd name="T47" fmla="*/ 3 h 181"/>
                <a:gd name="T48" fmla="*/ 0 w 126"/>
                <a:gd name="T49" fmla="*/ 5 h 181"/>
                <a:gd name="T50" fmla="*/ 1 w 126"/>
                <a:gd name="T51" fmla="*/ 6 h 181"/>
                <a:gd name="T52" fmla="*/ 2 w 126"/>
                <a:gd name="T53" fmla="*/ 7 h 181"/>
                <a:gd name="T54" fmla="*/ 2 w 126"/>
                <a:gd name="T55" fmla="*/ 7 h 181"/>
                <a:gd name="T56" fmla="*/ 3 w 126"/>
                <a:gd name="T57" fmla="*/ 7 h 181"/>
                <a:gd name="T58" fmla="*/ 4 w 126"/>
                <a:gd name="T59" fmla="*/ 6 h 181"/>
                <a:gd name="T60" fmla="*/ 4 w 126"/>
                <a:gd name="T61" fmla="*/ 6 h 181"/>
                <a:gd name="T62" fmla="*/ 5 w 126"/>
                <a:gd name="T63" fmla="*/ 4 h 181"/>
                <a:gd name="T64" fmla="*/ 4 w 126"/>
                <a:gd name="T65" fmla="*/ 4 h 181"/>
                <a:gd name="T66" fmla="*/ 3 w 126"/>
                <a:gd name="T67" fmla="*/ 5 h 181"/>
                <a:gd name="T68" fmla="*/ 3 w 126"/>
                <a:gd name="T69" fmla="*/ 6 h 181"/>
                <a:gd name="T70" fmla="*/ 3 w 126"/>
                <a:gd name="T71" fmla="*/ 6 h 181"/>
                <a:gd name="T72" fmla="*/ 2 w 126"/>
                <a:gd name="T73" fmla="*/ 6 h 181"/>
                <a:gd name="T74" fmla="*/ 2 w 126"/>
                <a:gd name="T75" fmla="*/ 6 h 181"/>
                <a:gd name="T76" fmla="*/ 2 w 126"/>
                <a:gd name="T77" fmla="*/ 6 h 181"/>
                <a:gd name="T78" fmla="*/ 1 w 126"/>
                <a:gd name="T79" fmla="*/ 5 h 181"/>
                <a:gd name="T80" fmla="*/ 1 w 126"/>
                <a:gd name="T81" fmla="*/ 4 h 181"/>
                <a:gd name="T82" fmla="*/ 5 w 126"/>
                <a:gd name="T83" fmla="*/ 4 h 1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6"/>
                <a:gd name="T127" fmla="*/ 0 h 181"/>
                <a:gd name="T128" fmla="*/ 126 w 126"/>
                <a:gd name="T129" fmla="*/ 181 h 1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6" h="181">
                  <a:moveTo>
                    <a:pt x="30" y="73"/>
                  </a:moveTo>
                  <a:lnTo>
                    <a:pt x="30" y="43"/>
                  </a:lnTo>
                  <a:lnTo>
                    <a:pt x="41" y="30"/>
                  </a:lnTo>
                  <a:lnTo>
                    <a:pt x="54" y="24"/>
                  </a:lnTo>
                  <a:lnTo>
                    <a:pt x="66" y="18"/>
                  </a:lnTo>
                  <a:lnTo>
                    <a:pt x="79" y="24"/>
                  </a:lnTo>
                  <a:lnTo>
                    <a:pt x="90" y="30"/>
                  </a:lnTo>
                  <a:lnTo>
                    <a:pt x="96" y="43"/>
                  </a:lnTo>
                  <a:lnTo>
                    <a:pt x="96" y="73"/>
                  </a:lnTo>
                  <a:lnTo>
                    <a:pt x="30" y="73"/>
                  </a:lnTo>
                  <a:close/>
                  <a:moveTo>
                    <a:pt x="126" y="97"/>
                  </a:moveTo>
                  <a:lnTo>
                    <a:pt x="126" y="78"/>
                  </a:lnTo>
                  <a:lnTo>
                    <a:pt x="120" y="43"/>
                  </a:lnTo>
                  <a:lnTo>
                    <a:pt x="114" y="18"/>
                  </a:lnTo>
                  <a:lnTo>
                    <a:pt x="96" y="5"/>
                  </a:lnTo>
                  <a:lnTo>
                    <a:pt x="66" y="0"/>
                  </a:lnTo>
                  <a:lnTo>
                    <a:pt x="48" y="0"/>
                  </a:lnTo>
                  <a:lnTo>
                    <a:pt x="30" y="5"/>
                  </a:lnTo>
                  <a:lnTo>
                    <a:pt x="18" y="13"/>
                  </a:lnTo>
                  <a:lnTo>
                    <a:pt x="5" y="24"/>
                  </a:lnTo>
                  <a:lnTo>
                    <a:pt x="5" y="37"/>
                  </a:lnTo>
                  <a:lnTo>
                    <a:pt x="0" y="54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5" y="138"/>
                  </a:lnTo>
                  <a:lnTo>
                    <a:pt x="18" y="163"/>
                  </a:lnTo>
                  <a:lnTo>
                    <a:pt x="41" y="174"/>
                  </a:lnTo>
                  <a:lnTo>
                    <a:pt x="66" y="181"/>
                  </a:lnTo>
                  <a:lnTo>
                    <a:pt x="90" y="174"/>
                  </a:lnTo>
                  <a:lnTo>
                    <a:pt x="109" y="163"/>
                  </a:lnTo>
                  <a:lnTo>
                    <a:pt x="120" y="144"/>
                  </a:lnTo>
                  <a:lnTo>
                    <a:pt x="126" y="120"/>
                  </a:lnTo>
                  <a:lnTo>
                    <a:pt x="96" y="120"/>
                  </a:lnTo>
                  <a:lnTo>
                    <a:pt x="90" y="133"/>
                  </a:lnTo>
                  <a:lnTo>
                    <a:pt x="84" y="144"/>
                  </a:lnTo>
                  <a:lnTo>
                    <a:pt x="79" y="151"/>
                  </a:lnTo>
                  <a:lnTo>
                    <a:pt x="66" y="157"/>
                  </a:lnTo>
                  <a:lnTo>
                    <a:pt x="48" y="151"/>
                  </a:lnTo>
                  <a:lnTo>
                    <a:pt x="41" y="144"/>
                  </a:lnTo>
                  <a:lnTo>
                    <a:pt x="30" y="127"/>
                  </a:lnTo>
                  <a:lnTo>
                    <a:pt x="30" y="97"/>
                  </a:lnTo>
                  <a:lnTo>
                    <a:pt x="126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31" name="Freeform 897"/>
            <p:cNvSpPr>
              <a:spLocks/>
            </p:cNvSpPr>
            <p:nvPr/>
          </p:nvSpPr>
          <p:spPr bwMode="auto">
            <a:xfrm>
              <a:off x="4261" y="2689"/>
              <a:ext cx="34" cy="75"/>
            </a:xfrm>
            <a:custGeom>
              <a:avLst/>
              <a:gdLst>
                <a:gd name="T0" fmla="*/ 0 w 103"/>
                <a:gd name="T1" fmla="*/ 2 h 223"/>
                <a:gd name="T2" fmla="*/ 0 w 103"/>
                <a:gd name="T3" fmla="*/ 2 h 223"/>
                <a:gd name="T4" fmla="*/ 1 w 103"/>
                <a:gd name="T5" fmla="*/ 2 h 223"/>
                <a:gd name="T6" fmla="*/ 1 w 103"/>
                <a:gd name="T7" fmla="*/ 7 h 223"/>
                <a:gd name="T8" fmla="*/ 1 w 103"/>
                <a:gd name="T9" fmla="*/ 8 h 223"/>
                <a:gd name="T10" fmla="*/ 2 w 103"/>
                <a:gd name="T11" fmla="*/ 8 h 223"/>
                <a:gd name="T12" fmla="*/ 2 w 103"/>
                <a:gd name="T13" fmla="*/ 8 h 223"/>
                <a:gd name="T14" fmla="*/ 3 w 103"/>
                <a:gd name="T15" fmla="*/ 8 h 223"/>
                <a:gd name="T16" fmla="*/ 3 w 103"/>
                <a:gd name="T17" fmla="*/ 8 h 223"/>
                <a:gd name="T18" fmla="*/ 3 w 103"/>
                <a:gd name="T19" fmla="*/ 8 h 223"/>
                <a:gd name="T20" fmla="*/ 4 w 103"/>
                <a:gd name="T21" fmla="*/ 8 h 223"/>
                <a:gd name="T22" fmla="*/ 4 w 103"/>
                <a:gd name="T23" fmla="*/ 8 h 223"/>
                <a:gd name="T24" fmla="*/ 4 w 103"/>
                <a:gd name="T25" fmla="*/ 7 h 223"/>
                <a:gd name="T26" fmla="*/ 4 w 103"/>
                <a:gd name="T27" fmla="*/ 7 h 223"/>
                <a:gd name="T28" fmla="*/ 3 w 103"/>
                <a:gd name="T29" fmla="*/ 7 h 223"/>
                <a:gd name="T30" fmla="*/ 3 w 103"/>
                <a:gd name="T31" fmla="*/ 7 h 223"/>
                <a:gd name="T32" fmla="*/ 2 w 103"/>
                <a:gd name="T33" fmla="*/ 7 h 223"/>
                <a:gd name="T34" fmla="*/ 2 w 103"/>
                <a:gd name="T35" fmla="*/ 7 h 223"/>
                <a:gd name="T36" fmla="*/ 2 w 103"/>
                <a:gd name="T37" fmla="*/ 7 h 223"/>
                <a:gd name="T38" fmla="*/ 2 w 103"/>
                <a:gd name="T39" fmla="*/ 6 h 223"/>
                <a:gd name="T40" fmla="*/ 2 w 103"/>
                <a:gd name="T41" fmla="*/ 2 h 223"/>
                <a:gd name="T42" fmla="*/ 4 w 103"/>
                <a:gd name="T43" fmla="*/ 2 h 223"/>
                <a:gd name="T44" fmla="*/ 4 w 103"/>
                <a:gd name="T45" fmla="*/ 2 h 223"/>
                <a:gd name="T46" fmla="*/ 2 w 103"/>
                <a:gd name="T47" fmla="*/ 2 h 223"/>
                <a:gd name="T48" fmla="*/ 2 w 103"/>
                <a:gd name="T49" fmla="*/ 0 h 223"/>
                <a:gd name="T50" fmla="*/ 1 w 103"/>
                <a:gd name="T51" fmla="*/ 0 h 223"/>
                <a:gd name="T52" fmla="*/ 1 w 103"/>
                <a:gd name="T53" fmla="*/ 2 h 223"/>
                <a:gd name="T54" fmla="*/ 0 w 103"/>
                <a:gd name="T55" fmla="*/ 2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3"/>
                <a:gd name="T85" fmla="*/ 0 h 223"/>
                <a:gd name="T86" fmla="*/ 103 w 103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3" h="223">
                  <a:moveTo>
                    <a:pt x="0" y="42"/>
                  </a:moveTo>
                  <a:lnTo>
                    <a:pt x="0" y="66"/>
                  </a:lnTo>
                  <a:lnTo>
                    <a:pt x="30" y="66"/>
                  </a:lnTo>
                  <a:lnTo>
                    <a:pt x="30" y="186"/>
                  </a:lnTo>
                  <a:lnTo>
                    <a:pt x="35" y="199"/>
                  </a:lnTo>
                  <a:lnTo>
                    <a:pt x="41" y="210"/>
                  </a:lnTo>
                  <a:lnTo>
                    <a:pt x="54" y="216"/>
                  </a:lnTo>
                  <a:lnTo>
                    <a:pt x="73" y="223"/>
                  </a:lnTo>
                  <a:lnTo>
                    <a:pt x="78" y="223"/>
                  </a:lnTo>
                  <a:lnTo>
                    <a:pt x="90" y="216"/>
                  </a:lnTo>
                  <a:lnTo>
                    <a:pt x="96" y="216"/>
                  </a:lnTo>
                  <a:lnTo>
                    <a:pt x="103" y="216"/>
                  </a:lnTo>
                  <a:lnTo>
                    <a:pt x="103" y="193"/>
                  </a:lnTo>
                  <a:lnTo>
                    <a:pt x="96" y="193"/>
                  </a:lnTo>
                  <a:lnTo>
                    <a:pt x="90" y="193"/>
                  </a:lnTo>
                  <a:lnTo>
                    <a:pt x="84" y="193"/>
                  </a:lnTo>
                  <a:lnTo>
                    <a:pt x="65" y="193"/>
                  </a:lnTo>
                  <a:lnTo>
                    <a:pt x="60" y="186"/>
                  </a:lnTo>
                  <a:lnTo>
                    <a:pt x="60" y="180"/>
                  </a:lnTo>
                  <a:lnTo>
                    <a:pt x="60" y="169"/>
                  </a:lnTo>
                  <a:lnTo>
                    <a:pt x="60" y="66"/>
                  </a:lnTo>
                  <a:lnTo>
                    <a:pt x="96" y="66"/>
                  </a:lnTo>
                  <a:lnTo>
                    <a:pt x="96" y="42"/>
                  </a:lnTo>
                  <a:lnTo>
                    <a:pt x="60" y="42"/>
                  </a:lnTo>
                  <a:lnTo>
                    <a:pt x="60" y="0"/>
                  </a:lnTo>
                  <a:lnTo>
                    <a:pt x="30" y="12"/>
                  </a:lnTo>
                  <a:lnTo>
                    <a:pt x="3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32" name="Freeform 898"/>
            <p:cNvSpPr>
              <a:spLocks noEditPoints="1"/>
            </p:cNvSpPr>
            <p:nvPr/>
          </p:nvSpPr>
          <p:spPr bwMode="auto">
            <a:xfrm>
              <a:off x="4301" y="2703"/>
              <a:ext cx="42" cy="61"/>
            </a:xfrm>
            <a:custGeom>
              <a:avLst/>
              <a:gdLst>
                <a:gd name="T0" fmla="*/ 1 w 127"/>
                <a:gd name="T1" fmla="*/ 3 h 181"/>
                <a:gd name="T2" fmla="*/ 1 w 127"/>
                <a:gd name="T3" fmla="*/ 2 h 181"/>
                <a:gd name="T4" fmla="*/ 2 w 127"/>
                <a:gd name="T5" fmla="*/ 1 h 181"/>
                <a:gd name="T6" fmla="*/ 2 w 127"/>
                <a:gd name="T7" fmla="*/ 1 h 181"/>
                <a:gd name="T8" fmla="*/ 2 w 127"/>
                <a:gd name="T9" fmla="*/ 1 h 181"/>
                <a:gd name="T10" fmla="*/ 3 w 127"/>
                <a:gd name="T11" fmla="*/ 1 h 181"/>
                <a:gd name="T12" fmla="*/ 3 w 127"/>
                <a:gd name="T13" fmla="*/ 1 h 181"/>
                <a:gd name="T14" fmla="*/ 4 w 127"/>
                <a:gd name="T15" fmla="*/ 2 h 181"/>
                <a:gd name="T16" fmla="*/ 4 w 127"/>
                <a:gd name="T17" fmla="*/ 3 h 181"/>
                <a:gd name="T18" fmla="*/ 1 w 127"/>
                <a:gd name="T19" fmla="*/ 3 h 181"/>
                <a:gd name="T20" fmla="*/ 5 w 127"/>
                <a:gd name="T21" fmla="*/ 4 h 181"/>
                <a:gd name="T22" fmla="*/ 5 w 127"/>
                <a:gd name="T23" fmla="*/ 3 h 181"/>
                <a:gd name="T24" fmla="*/ 4 w 127"/>
                <a:gd name="T25" fmla="*/ 2 h 181"/>
                <a:gd name="T26" fmla="*/ 4 w 127"/>
                <a:gd name="T27" fmla="*/ 1 h 181"/>
                <a:gd name="T28" fmla="*/ 4 w 127"/>
                <a:gd name="T29" fmla="*/ 0 h 181"/>
                <a:gd name="T30" fmla="*/ 2 w 127"/>
                <a:gd name="T31" fmla="*/ 0 h 181"/>
                <a:gd name="T32" fmla="*/ 2 w 127"/>
                <a:gd name="T33" fmla="*/ 0 h 181"/>
                <a:gd name="T34" fmla="*/ 1 w 127"/>
                <a:gd name="T35" fmla="*/ 0 h 181"/>
                <a:gd name="T36" fmla="*/ 1 w 127"/>
                <a:gd name="T37" fmla="*/ 0 h 181"/>
                <a:gd name="T38" fmla="*/ 0 w 127"/>
                <a:gd name="T39" fmla="*/ 1 h 181"/>
                <a:gd name="T40" fmla="*/ 0 w 127"/>
                <a:gd name="T41" fmla="*/ 1 h 181"/>
                <a:gd name="T42" fmla="*/ 0 w 127"/>
                <a:gd name="T43" fmla="*/ 2 h 181"/>
                <a:gd name="T44" fmla="*/ 0 w 127"/>
                <a:gd name="T45" fmla="*/ 3 h 181"/>
                <a:gd name="T46" fmla="*/ 0 w 127"/>
                <a:gd name="T47" fmla="*/ 3 h 181"/>
                <a:gd name="T48" fmla="*/ 0 w 127"/>
                <a:gd name="T49" fmla="*/ 5 h 181"/>
                <a:gd name="T50" fmla="*/ 1 w 127"/>
                <a:gd name="T51" fmla="*/ 6 h 181"/>
                <a:gd name="T52" fmla="*/ 2 w 127"/>
                <a:gd name="T53" fmla="*/ 7 h 181"/>
                <a:gd name="T54" fmla="*/ 2 w 127"/>
                <a:gd name="T55" fmla="*/ 7 h 181"/>
                <a:gd name="T56" fmla="*/ 3 w 127"/>
                <a:gd name="T57" fmla="*/ 7 h 181"/>
                <a:gd name="T58" fmla="*/ 4 w 127"/>
                <a:gd name="T59" fmla="*/ 6 h 181"/>
                <a:gd name="T60" fmla="*/ 4 w 127"/>
                <a:gd name="T61" fmla="*/ 6 h 181"/>
                <a:gd name="T62" fmla="*/ 5 w 127"/>
                <a:gd name="T63" fmla="*/ 4 h 181"/>
                <a:gd name="T64" fmla="*/ 4 w 127"/>
                <a:gd name="T65" fmla="*/ 4 h 181"/>
                <a:gd name="T66" fmla="*/ 3 w 127"/>
                <a:gd name="T67" fmla="*/ 5 h 181"/>
                <a:gd name="T68" fmla="*/ 3 w 127"/>
                <a:gd name="T69" fmla="*/ 6 h 181"/>
                <a:gd name="T70" fmla="*/ 3 w 127"/>
                <a:gd name="T71" fmla="*/ 6 h 181"/>
                <a:gd name="T72" fmla="*/ 2 w 127"/>
                <a:gd name="T73" fmla="*/ 6 h 181"/>
                <a:gd name="T74" fmla="*/ 2 w 127"/>
                <a:gd name="T75" fmla="*/ 6 h 181"/>
                <a:gd name="T76" fmla="*/ 2 w 127"/>
                <a:gd name="T77" fmla="*/ 6 h 181"/>
                <a:gd name="T78" fmla="*/ 1 w 127"/>
                <a:gd name="T79" fmla="*/ 5 h 181"/>
                <a:gd name="T80" fmla="*/ 1 w 127"/>
                <a:gd name="T81" fmla="*/ 4 h 181"/>
                <a:gd name="T82" fmla="*/ 5 w 127"/>
                <a:gd name="T83" fmla="*/ 4 h 1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7"/>
                <a:gd name="T127" fmla="*/ 0 h 181"/>
                <a:gd name="T128" fmla="*/ 127 w 127"/>
                <a:gd name="T129" fmla="*/ 181 h 1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7" h="181">
                  <a:moveTo>
                    <a:pt x="30" y="73"/>
                  </a:moveTo>
                  <a:lnTo>
                    <a:pt x="36" y="43"/>
                  </a:lnTo>
                  <a:lnTo>
                    <a:pt x="43" y="30"/>
                  </a:lnTo>
                  <a:lnTo>
                    <a:pt x="54" y="24"/>
                  </a:lnTo>
                  <a:lnTo>
                    <a:pt x="67" y="18"/>
                  </a:lnTo>
                  <a:lnTo>
                    <a:pt x="79" y="24"/>
                  </a:lnTo>
                  <a:lnTo>
                    <a:pt x="90" y="30"/>
                  </a:lnTo>
                  <a:lnTo>
                    <a:pt x="97" y="43"/>
                  </a:lnTo>
                  <a:lnTo>
                    <a:pt x="97" y="73"/>
                  </a:lnTo>
                  <a:lnTo>
                    <a:pt x="30" y="73"/>
                  </a:lnTo>
                  <a:close/>
                  <a:moveTo>
                    <a:pt x="127" y="97"/>
                  </a:moveTo>
                  <a:lnTo>
                    <a:pt x="127" y="78"/>
                  </a:lnTo>
                  <a:lnTo>
                    <a:pt x="120" y="43"/>
                  </a:lnTo>
                  <a:lnTo>
                    <a:pt x="115" y="18"/>
                  </a:lnTo>
                  <a:lnTo>
                    <a:pt x="97" y="5"/>
                  </a:lnTo>
                  <a:lnTo>
                    <a:pt x="67" y="0"/>
                  </a:lnTo>
                  <a:lnTo>
                    <a:pt x="49" y="0"/>
                  </a:lnTo>
                  <a:lnTo>
                    <a:pt x="30" y="5"/>
                  </a:lnTo>
                  <a:lnTo>
                    <a:pt x="19" y="13"/>
                  </a:lnTo>
                  <a:lnTo>
                    <a:pt x="13" y="24"/>
                  </a:lnTo>
                  <a:lnTo>
                    <a:pt x="6" y="37"/>
                  </a:lnTo>
                  <a:lnTo>
                    <a:pt x="6" y="54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6" y="138"/>
                  </a:lnTo>
                  <a:lnTo>
                    <a:pt x="19" y="163"/>
                  </a:lnTo>
                  <a:lnTo>
                    <a:pt x="43" y="174"/>
                  </a:lnTo>
                  <a:lnTo>
                    <a:pt x="67" y="181"/>
                  </a:lnTo>
                  <a:lnTo>
                    <a:pt x="90" y="174"/>
                  </a:lnTo>
                  <a:lnTo>
                    <a:pt x="109" y="163"/>
                  </a:lnTo>
                  <a:lnTo>
                    <a:pt x="120" y="144"/>
                  </a:lnTo>
                  <a:lnTo>
                    <a:pt x="127" y="120"/>
                  </a:lnTo>
                  <a:lnTo>
                    <a:pt x="97" y="120"/>
                  </a:lnTo>
                  <a:lnTo>
                    <a:pt x="90" y="133"/>
                  </a:lnTo>
                  <a:lnTo>
                    <a:pt x="84" y="144"/>
                  </a:lnTo>
                  <a:lnTo>
                    <a:pt x="79" y="151"/>
                  </a:lnTo>
                  <a:lnTo>
                    <a:pt x="67" y="157"/>
                  </a:lnTo>
                  <a:lnTo>
                    <a:pt x="49" y="151"/>
                  </a:lnTo>
                  <a:lnTo>
                    <a:pt x="43" y="144"/>
                  </a:lnTo>
                  <a:lnTo>
                    <a:pt x="36" y="127"/>
                  </a:lnTo>
                  <a:lnTo>
                    <a:pt x="30" y="97"/>
                  </a:lnTo>
                  <a:lnTo>
                    <a:pt x="127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33" name="Freeform 899"/>
            <p:cNvSpPr>
              <a:spLocks/>
            </p:cNvSpPr>
            <p:nvPr/>
          </p:nvSpPr>
          <p:spPr bwMode="auto">
            <a:xfrm>
              <a:off x="4359" y="2703"/>
              <a:ext cx="40" cy="61"/>
            </a:xfrm>
            <a:custGeom>
              <a:avLst/>
              <a:gdLst>
                <a:gd name="T0" fmla="*/ 4 w 120"/>
                <a:gd name="T1" fmla="*/ 2 h 181"/>
                <a:gd name="T2" fmla="*/ 4 w 120"/>
                <a:gd name="T3" fmla="*/ 1 h 181"/>
                <a:gd name="T4" fmla="*/ 4 w 120"/>
                <a:gd name="T5" fmla="*/ 0 h 181"/>
                <a:gd name="T6" fmla="*/ 3 w 120"/>
                <a:gd name="T7" fmla="*/ 0 h 181"/>
                <a:gd name="T8" fmla="*/ 2 w 120"/>
                <a:gd name="T9" fmla="*/ 0 h 181"/>
                <a:gd name="T10" fmla="*/ 2 w 120"/>
                <a:gd name="T11" fmla="*/ 0 h 181"/>
                <a:gd name="T12" fmla="*/ 1 w 120"/>
                <a:gd name="T13" fmla="*/ 0 h 181"/>
                <a:gd name="T14" fmla="*/ 1 w 120"/>
                <a:gd name="T15" fmla="*/ 0 h 181"/>
                <a:gd name="T16" fmla="*/ 0 w 120"/>
                <a:gd name="T17" fmla="*/ 1 h 181"/>
                <a:gd name="T18" fmla="*/ 0 w 120"/>
                <a:gd name="T19" fmla="*/ 1 h 181"/>
                <a:gd name="T20" fmla="*/ 0 w 120"/>
                <a:gd name="T21" fmla="*/ 2 h 181"/>
                <a:gd name="T22" fmla="*/ 0 w 120"/>
                <a:gd name="T23" fmla="*/ 3 h 181"/>
                <a:gd name="T24" fmla="*/ 0 w 120"/>
                <a:gd name="T25" fmla="*/ 3 h 181"/>
                <a:gd name="T26" fmla="*/ 0 w 120"/>
                <a:gd name="T27" fmla="*/ 5 h 181"/>
                <a:gd name="T28" fmla="*/ 1 w 120"/>
                <a:gd name="T29" fmla="*/ 6 h 181"/>
                <a:gd name="T30" fmla="*/ 2 w 120"/>
                <a:gd name="T31" fmla="*/ 7 h 181"/>
                <a:gd name="T32" fmla="*/ 2 w 120"/>
                <a:gd name="T33" fmla="*/ 7 h 181"/>
                <a:gd name="T34" fmla="*/ 3 w 120"/>
                <a:gd name="T35" fmla="*/ 7 h 181"/>
                <a:gd name="T36" fmla="*/ 4 w 120"/>
                <a:gd name="T37" fmla="*/ 6 h 181"/>
                <a:gd name="T38" fmla="*/ 4 w 120"/>
                <a:gd name="T39" fmla="*/ 6 h 181"/>
                <a:gd name="T40" fmla="*/ 4 w 120"/>
                <a:gd name="T41" fmla="*/ 4 h 181"/>
                <a:gd name="T42" fmla="*/ 3 w 120"/>
                <a:gd name="T43" fmla="*/ 4 h 181"/>
                <a:gd name="T44" fmla="*/ 3 w 120"/>
                <a:gd name="T45" fmla="*/ 5 h 181"/>
                <a:gd name="T46" fmla="*/ 3 w 120"/>
                <a:gd name="T47" fmla="*/ 6 h 181"/>
                <a:gd name="T48" fmla="*/ 3 w 120"/>
                <a:gd name="T49" fmla="*/ 6 h 181"/>
                <a:gd name="T50" fmla="*/ 2 w 120"/>
                <a:gd name="T51" fmla="*/ 6 h 181"/>
                <a:gd name="T52" fmla="*/ 2 w 120"/>
                <a:gd name="T53" fmla="*/ 6 h 181"/>
                <a:gd name="T54" fmla="*/ 1 w 120"/>
                <a:gd name="T55" fmla="*/ 5 h 181"/>
                <a:gd name="T56" fmla="*/ 1 w 120"/>
                <a:gd name="T57" fmla="*/ 4 h 181"/>
                <a:gd name="T58" fmla="*/ 1 w 120"/>
                <a:gd name="T59" fmla="*/ 3 h 181"/>
                <a:gd name="T60" fmla="*/ 1 w 120"/>
                <a:gd name="T61" fmla="*/ 2 h 181"/>
                <a:gd name="T62" fmla="*/ 2 w 120"/>
                <a:gd name="T63" fmla="*/ 1 h 181"/>
                <a:gd name="T64" fmla="*/ 2 w 120"/>
                <a:gd name="T65" fmla="*/ 1 h 181"/>
                <a:gd name="T66" fmla="*/ 2 w 120"/>
                <a:gd name="T67" fmla="*/ 1 h 181"/>
                <a:gd name="T68" fmla="*/ 3 w 120"/>
                <a:gd name="T69" fmla="*/ 1 h 181"/>
                <a:gd name="T70" fmla="*/ 3 w 120"/>
                <a:gd name="T71" fmla="*/ 1 h 181"/>
                <a:gd name="T72" fmla="*/ 3 w 120"/>
                <a:gd name="T73" fmla="*/ 1 h 181"/>
                <a:gd name="T74" fmla="*/ 3 w 120"/>
                <a:gd name="T75" fmla="*/ 2 h 181"/>
                <a:gd name="T76" fmla="*/ 4 w 120"/>
                <a:gd name="T77" fmla="*/ 2 h 1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181"/>
                <a:gd name="T119" fmla="*/ 120 w 120"/>
                <a:gd name="T120" fmla="*/ 181 h 18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181">
                  <a:moveTo>
                    <a:pt x="120" y="54"/>
                  </a:moveTo>
                  <a:lnTo>
                    <a:pt x="114" y="30"/>
                  </a:lnTo>
                  <a:lnTo>
                    <a:pt x="109" y="13"/>
                  </a:lnTo>
                  <a:lnTo>
                    <a:pt x="90" y="0"/>
                  </a:lnTo>
                  <a:lnTo>
                    <a:pt x="67" y="0"/>
                  </a:lnTo>
                  <a:lnTo>
                    <a:pt x="49" y="0"/>
                  </a:lnTo>
                  <a:lnTo>
                    <a:pt x="30" y="5"/>
                  </a:lnTo>
                  <a:lnTo>
                    <a:pt x="18" y="13"/>
                  </a:lnTo>
                  <a:lnTo>
                    <a:pt x="13" y="24"/>
                  </a:lnTo>
                  <a:lnTo>
                    <a:pt x="6" y="37"/>
                  </a:lnTo>
                  <a:lnTo>
                    <a:pt x="6" y="54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6" y="138"/>
                  </a:lnTo>
                  <a:lnTo>
                    <a:pt x="24" y="163"/>
                  </a:lnTo>
                  <a:lnTo>
                    <a:pt x="43" y="174"/>
                  </a:lnTo>
                  <a:lnTo>
                    <a:pt x="67" y="181"/>
                  </a:lnTo>
                  <a:lnTo>
                    <a:pt x="84" y="174"/>
                  </a:lnTo>
                  <a:lnTo>
                    <a:pt x="103" y="163"/>
                  </a:lnTo>
                  <a:lnTo>
                    <a:pt x="114" y="144"/>
                  </a:lnTo>
                  <a:lnTo>
                    <a:pt x="120" y="114"/>
                  </a:lnTo>
                  <a:lnTo>
                    <a:pt x="90" y="114"/>
                  </a:lnTo>
                  <a:lnTo>
                    <a:pt x="90" y="133"/>
                  </a:lnTo>
                  <a:lnTo>
                    <a:pt x="84" y="144"/>
                  </a:lnTo>
                  <a:lnTo>
                    <a:pt x="73" y="151"/>
                  </a:lnTo>
                  <a:lnTo>
                    <a:pt x="67" y="157"/>
                  </a:lnTo>
                  <a:lnTo>
                    <a:pt x="49" y="151"/>
                  </a:lnTo>
                  <a:lnTo>
                    <a:pt x="37" y="138"/>
                  </a:lnTo>
                  <a:lnTo>
                    <a:pt x="30" y="108"/>
                  </a:lnTo>
                  <a:lnTo>
                    <a:pt x="30" y="78"/>
                  </a:lnTo>
                  <a:lnTo>
                    <a:pt x="37" y="48"/>
                  </a:lnTo>
                  <a:lnTo>
                    <a:pt x="43" y="30"/>
                  </a:lnTo>
                  <a:lnTo>
                    <a:pt x="54" y="24"/>
                  </a:lnTo>
                  <a:lnTo>
                    <a:pt x="67" y="18"/>
                  </a:lnTo>
                  <a:lnTo>
                    <a:pt x="79" y="24"/>
                  </a:lnTo>
                  <a:lnTo>
                    <a:pt x="84" y="30"/>
                  </a:lnTo>
                  <a:lnTo>
                    <a:pt x="90" y="37"/>
                  </a:lnTo>
                  <a:lnTo>
                    <a:pt x="90" y="54"/>
                  </a:lnTo>
                  <a:lnTo>
                    <a:pt x="12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34" name="Freeform 900"/>
            <p:cNvSpPr>
              <a:spLocks/>
            </p:cNvSpPr>
            <p:nvPr/>
          </p:nvSpPr>
          <p:spPr bwMode="auto">
            <a:xfrm>
              <a:off x="4407" y="2689"/>
              <a:ext cx="33" cy="75"/>
            </a:xfrm>
            <a:custGeom>
              <a:avLst/>
              <a:gdLst>
                <a:gd name="T0" fmla="*/ 0 w 97"/>
                <a:gd name="T1" fmla="*/ 2 h 223"/>
                <a:gd name="T2" fmla="*/ 0 w 97"/>
                <a:gd name="T3" fmla="*/ 2 h 223"/>
                <a:gd name="T4" fmla="*/ 1 w 97"/>
                <a:gd name="T5" fmla="*/ 2 h 223"/>
                <a:gd name="T6" fmla="*/ 1 w 97"/>
                <a:gd name="T7" fmla="*/ 7 h 223"/>
                <a:gd name="T8" fmla="*/ 1 w 97"/>
                <a:gd name="T9" fmla="*/ 8 h 223"/>
                <a:gd name="T10" fmla="*/ 2 w 97"/>
                <a:gd name="T11" fmla="*/ 8 h 223"/>
                <a:gd name="T12" fmla="*/ 2 w 97"/>
                <a:gd name="T13" fmla="*/ 8 h 223"/>
                <a:gd name="T14" fmla="*/ 3 w 97"/>
                <a:gd name="T15" fmla="*/ 8 h 223"/>
                <a:gd name="T16" fmla="*/ 3 w 97"/>
                <a:gd name="T17" fmla="*/ 8 h 223"/>
                <a:gd name="T18" fmla="*/ 3 w 97"/>
                <a:gd name="T19" fmla="*/ 8 h 223"/>
                <a:gd name="T20" fmla="*/ 4 w 97"/>
                <a:gd name="T21" fmla="*/ 8 h 223"/>
                <a:gd name="T22" fmla="*/ 4 w 97"/>
                <a:gd name="T23" fmla="*/ 8 h 223"/>
                <a:gd name="T24" fmla="*/ 4 w 97"/>
                <a:gd name="T25" fmla="*/ 7 h 223"/>
                <a:gd name="T26" fmla="*/ 4 w 97"/>
                <a:gd name="T27" fmla="*/ 7 h 223"/>
                <a:gd name="T28" fmla="*/ 3 w 97"/>
                <a:gd name="T29" fmla="*/ 7 h 223"/>
                <a:gd name="T30" fmla="*/ 3 w 97"/>
                <a:gd name="T31" fmla="*/ 7 h 223"/>
                <a:gd name="T32" fmla="*/ 2 w 97"/>
                <a:gd name="T33" fmla="*/ 7 h 223"/>
                <a:gd name="T34" fmla="*/ 2 w 97"/>
                <a:gd name="T35" fmla="*/ 7 h 223"/>
                <a:gd name="T36" fmla="*/ 2 w 97"/>
                <a:gd name="T37" fmla="*/ 6 h 223"/>
                <a:gd name="T38" fmla="*/ 2 w 97"/>
                <a:gd name="T39" fmla="*/ 2 h 223"/>
                <a:gd name="T40" fmla="*/ 4 w 97"/>
                <a:gd name="T41" fmla="*/ 2 h 223"/>
                <a:gd name="T42" fmla="*/ 4 w 97"/>
                <a:gd name="T43" fmla="*/ 2 h 223"/>
                <a:gd name="T44" fmla="*/ 2 w 97"/>
                <a:gd name="T45" fmla="*/ 2 h 223"/>
                <a:gd name="T46" fmla="*/ 2 w 97"/>
                <a:gd name="T47" fmla="*/ 0 h 223"/>
                <a:gd name="T48" fmla="*/ 1 w 97"/>
                <a:gd name="T49" fmla="*/ 0 h 223"/>
                <a:gd name="T50" fmla="*/ 1 w 97"/>
                <a:gd name="T51" fmla="*/ 2 h 223"/>
                <a:gd name="T52" fmla="*/ 0 w 97"/>
                <a:gd name="T53" fmla="*/ 2 h 2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7"/>
                <a:gd name="T82" fmla="*/ 0 h 223"/>
                <a:gd name="T83" fmla="*/ 97 w 97"/>
                <a:gd name="T84" fmla="*/ 223 h 22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7" h="223">
                  <a:moveTo>
                    <a:pt x="0" y="42"/>
                  </a:moveTo>
                  <a:lnTo>
                    <a:pt x="0" y="66"/>
                  </a:lnTo>
                  <a:lnTo>
                    <a:pt x="30" y="66"/>
                  </a:lnTo>
                  <a:lnTo>
                    <a:pt x="30" y="186"/>
                  </a:lnTo>
                  <a:lnTo>
                    <a:pt x="37" y="199"/>
                  </a:lnTo>
                  <a:lnTo>
                    <a:pt x="43" y="210"/>
                  </a:lnTo>
                  <a:lnTo>
                    <a:pt x="54" y="216"/>
                  </a:lnTo>
                  <a:lnTo>
                    <a:pt x="73" y="223"/>
                  </a:lnTo>
                  <a:lnTo>
                    <a:pt x="78" y="223"/>
                  </a:lnTo>
                  <a:lnTo>
                    <a:pt x="84" y="216"/>
                  </a:lnTo>
                  <a:lnTo>
                    <a:pt x="90" y="216"/>
                  </a:lnTo>
                  <a:lnTo>
                    <a:pt x="97" y="216"/>
                  </a:lnTo>
                  <a:lnTo>
                    <a:pt x="97" y="193"/>
                  </a:lnTo>
                  <a:lnTo>
                    <a:pt x="90" y="193"/>
                  </a:lnTo>
                  <a:lnTo>
                    <a:pt x="84" y="193"/>
                  </a:lnTo>
                  <a:lnTo>
                    <a:pt x="67" y="193"/>
                  </a:lnTo>
                  <a:lnTo>
                    <a:pt x="60" y="186"/>
                  </a:lnTo>
                  <a:lnTo>
                    <a:pt x="60" y="180"/>
                  </a:lnTo>
                  <a:lnTo>
                    <a:pt x="60" y="169"/>
                  </a:lnTo>
                  <a:lnTo>
                    <a:pt x="60" y="66"/>
                  </a:lnTo>
                  <a:lnTo>
                    <a:pt x="97" y="66"/>
                  </a:lnTo>
                  <a:lnTo>
                    <a:pt x="97" y="42"/>
                  </a:lnTo>
                  <a:lnTo>
                    <a:pt x="60" y="42"/>
                  </a:lnTo>
                  <a:lnTo>
                    <a:pt x="60" y="0"/>
                  </a:lnTo>
                  <a:lnTo>
                    <a:pt x="30" y="12"/>
                  </a:lnTo>
                  <a:lnTo>
                    <a:pt x="3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35" name="Freeform 901"/>
            <p:cNvSpPr>
              <a:spLocks noEditPoints="1"/>
            </p:cNvSpPr>
            <p:nvPr/>
          </p:nvSpPr>
          <p:spPr bwMode="auto">
            <a:xfrm>
              <a:off x="4445" y="2703"/>
              <a:ext cx="45" cy="61"/>
            </a:xfrm>
            <a:custGeom>
              <a:avLst/>
              <a:gdLst>
                <a:gd name="T0" fmla="*/ 3 w 134"/>
                <a:gd name="T1" fmla="*/ 6 h 181"/>
                <a:gd name="T2" fmla="*/ 2 w 134"/>
                <a:gd name="T3" fmla="*/ 6 h 181"/>
                <a:gd name="T4" fmla="*/ 1 w 134"/>
                <a:gd name="T5" fmla="*/ 5 h 181"/>
                <a:gd name="T6" fmla="*/ 1 w 134"/>
                <a:gd name="T7" fmla="*/ 4 h 181"/>
                <a:gd name="T8" fmla="*/ 1 w 134"/>
                <a:gd name="T9" fmla="*/ 3 h 181"/>
                <a:gd name="T10" fmla="*/ 1 w 134"/>
                <a:gd name="T11" fmla="*/ 2 h 181"/>
                <a:gd name="T12" fmla="*/ 2 w 134"/>
                <a:gd name="T13" fmla="*/ 1 h 181"/>
                <a:gd name="T14" fmla="*/ 2 w 134"/>
                <a:gd name="T15" fmla="*/ 1 h 181"/>
                <a:gd name="T16" fmla="*/ 3 w 134"/>
                <a:gd name="T17" fmla="*/ 1 h 181"/>
                <a:gd name="T18" fmla="*/ 3 w 134"/>
                <a:gd name="T19" fmla="*/ 1 h 181"/>
                <a:gd name="T20" fmla="*/ 4 w 134"/>
                <a:gd name="T21" fmla="*/ 1 h 181"/>
                <a:gd name="T22" fmla="*/ 4 w 134"/>
                <a:gd name="T23" fmla="*/ 2 h 181"/>
                <a:gd name="T24" fmla="*/ 4 w 134"/>
                <a:gd name="T25" fmla="*/ 3 h 181"/>
                <a:gd name="T26" fmla="*/ 4 w 134"/>
                <a:gd name="T27" fmla="*/ 4 h 181"/>
                <a:gd name="T28" fmla="*/ 4 w 134"/>
                <a:gd name="T29" fmla="*/ 5 h 181"/>
                <a:gd name="T30" fmla="*/ 3 w 134"/>
                <a:gd name="T31" fmla="*/ 6 h 181"/>
                <a:gd name="T32" fmla="*/ 3 w 134"/>
                <a:gd name="T33" fmla="*/ 6 h 181"/>
                <a:gd name="T34" fmla="*/ 3 w 134"/>
                <a:gd name="T35" fmla="*/ 7 h 181"/>
                <a:gd name="T36" fmla="*/ 3 w 134"/>
                <a:gd name="T37" fmla="*/ 7 h 181"/>
                <a:gd name="T38" fmla="*/ 4 w 134"/>
                <a:gd name="T39" fmla="*/ 6 h 181"/>
                <a:gd name="T40" fmla="*/ 5 w 134"/>
                <a:gd name="T41" fmla="*/ 5 h 181"/>
                <a:gd name="T42" fmla="*/ 5 w 134"/>
                <a:gd name="T43" fmla="*/ 3 h 181"/>
                <a:gd name="T44" fmla="*/ 5 w 134"/>
                <a:gd name="T45" fmla="*/ 3 h 181"/>
                <a:gd name="T46" fmla="*/ 5 w 134"/>
                <a:gd name="T47" fmla="*/ 2 h 181"/>
                <a:gd name="T48" fmla="*/ 5 w 134"/>
                <a:gd name="T49" fmla="*/ 1 h 181"/>
                <a:gd name="T50" fmla="*/ 5 w 134"/>
                <a:gd name="T51" fmla="*/ 1 h 181"/>
                <a:gd name="T52" fmla="*/ 4 w 134"/>
                <a:gd name="T53" fmla="*/ 0 h 181"/>
                <a:gd name="T54" fmla="*/ 4 w 134"/>
                <a:gd name="T55" fmla="*/ 0 h 181"/>
                <a:gd name="T56" fmla="*/ 3 w 134"/>
                <a:gd name="T57" fmla="*/ 0 h 181"/>
                <a:gd name="T58" fmla="*/ 3 w 134"/>
                <a:gd name="T59" fmla="*/ 0 h 181"/>
                <a:gd name="T60" fmla="*/ 2 w 134"/>
                <a:gd name="T61" fmla="*/ 0 h 181"/>
                <a:gd name="T62" fmla="*/ 1 w 134"/>
                <a:gd name="T63" fmla="*/ 0 h 181"/>
                <a:gd name="T64" fmla="*/ 1 w 134"/>
                <a:gd name="T65" fmla="*/ 0 h 181"/>
                <a:gd name="T66" fmla="*/ 0 w 134"/>
                <a:gd name="T67" fmla="*/ 1 h 181"/>
                <a:gd name="T68" fmla="*/ 0 w 134"/>
                <a:gd name="T69" fmla="*/ 1 h 181"/>
                <a:gd name="T70" fmla="*/ 0 w 134"/>
                <a:gd name="T71" fmla="*/ 2 h 181"/>
                <a:gd name="T72" fmla="*/ 0 w 134"/>
                <a:gd name="T73" fmla="*/ 3 h 181"/>
                <a:gd name="T74" fmla="*/ 0 w 134"/>
                <a:gd name="T75" fmla="*/ 3 h 181"/>
                <a:gd name="T76" fmla="*/ 0 w 134"/>
                <a:gd name="T77" fmla="*/ 5 h 181"/>
                <a:gd name="T78" fmla="*/ 1 w 134"/>
                <a:gd name="T79" fmla="*/ 6 h 181"/>
                <a:gd name="T80" fmla="*/ 2 w 134"/>
                <a:gd name="T81" fmla="*/ 7 h 181"/>
                <a:gd name="T82" fmla="*/ 3 w 134"/>
                <a:gd name="T83" fmla="*/ 7 h 1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4"/>
                <a:gd name="T127" fmla="*/ 0 h 181"/>
                <a:gd name="T128" fmla="*/ 134 w 134"/>
                <a:gd name="T129" fmla="*/ 181 h 1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4" h="181">
                  <a:moveTo>
                    <a:pt x="68" y="157"/>
                  </a:moveTo>
                  <a:lnTo>
                    <a:pt x="49" y="151"/>
                  </a:lnTo>
                  <a:lnTo>
                    <a:pt x="36" y="138"/>
                  </a:lnTo>
                  <a:lnTo>
                    <a:pt x="30" y="108"/>
                  </a:lnTo>
                  <a:lnTo>
                    <a:pt x="30" y="78"/>
                  </a:lnTo>
                  <a:lnTo>
                    <a:pt x="36" y="48"/>
                  </a:lnTo>
                  <a:lnTo>
                    <a:pt x="43" y="30"/>
                  </a:lnTo>
                  <a:lnTo>
                    <a:pt x="55" y="24"/>
                  </a:lnTo>
                  <a:lnTo>
                    <a:pt x="68" y="18"/>
                  </a:lnTo>
                  <a:lnTo>
                    <a:pt x="85" y="24"/>
                  </a:lnTo>
                  <a:lnTo>
                    <a:pt x="98" y="30"/>
                  </a:lnTo>
                  <a:lnTo>
                    <a:pt x="103" y="48"/>
                  </a:lnTo>
                  <a:lnTo>
                    <a:pt x="109" y="78"/>
                  </a:lnTo>
                  <a:lnTo>
                    <a:pt x="103" y="108"/>
                  </a:lnTo>
                  <a:lnTo>
                    <a:pt x="98" y="138"/>
                  </a:lnTo>
                  <a:lnTo>
                    <a:pt x="85" y="151"/>
                  </a:lnTo>
                  <a:lnTo>
                    <a:pt x="68" y="157"/>
                  </a:lnTo>
                  <a:close/>
                  <a:moveTo>
                    <a:pt x="68" y="181"/>
                  </a:moveTo>
                  <a:lnTo>
                    <a:pt x="91" y="174"/>
                  </a:lnTo>
                  <a:lnTo>
                    <a:pt x="115" y="163"/>
                  </a:lnTo>
                  <a:lnTo>
                    <a:pt x="128" y="138"/>
                  </a:lnTo>
                  <a:lnTo>
                    <a:pt x="134" y="90"/>
                  </a:lnTo>
                  <a:lnTo>
                    <a:pt x="134" y="73"/>
                  </a:lnTo>
                  <a:lnTo>
                    <a:pt x="134" y="54"/>
                  </a:lnTo>
                  <a:lnTo>
                    <a:pt x="128" y="37"/>
                  </a:lnTo>
                  <a:lnTo>
                    <a:pt x="128" y="24"/>
                  </a:lnTo>
                  <a:lnTo>
                    <a:pt x="115" y="13"/>
                  </a:lnTo>
                  <a:lnTo>
                    <a:pt x="103" y="5"/>
                  </a:lnTo>
                  <a:lnTo>
                    <a:pt x="85" y="0"/>
                  </a:lnTo>
                  <a:lnTo>
                    <a:pt x="68" y="0"/>
                  </a:lnTo>
                  <a:lnTo>
                    <a:pt x="49" y="0"/>
                  </a:lnTo>
                  <a:lnTo>
                    <a:pt x="30" y="5"/>
                  </a:lnTo>
                  <a:lnTo>
                    <a:pt x="19" y="13"/>
                  </a:lnTo>
                  <a:lnTo>
                    <a:pt x="13" y="24"/>
                  </a:lnTo>
                  <a:lnTo>
                    <a:pt x="6" y="37"/>
                  </a:lnTo>
                  <a:lnTo>
                    <a:pt x="6" y="54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6" y="138"/>
                  </a:lnTo>
                  <a:lnTo>
                    <a:pt x="25" y="163"/>
                  </a:lnTo>
                  <a:lnTo>
                    <a:pt x="43" y="174"/>
                  </a:lnTo>
                  <a:lnTo>
                    <a:pt x="68" y="1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36" name="Freeform 902"/>
            <p:cNvSpPr>
              <a:spLocks/>
            </p:cNvSpPr>
            <p:nvPr/>
          </p:nvSpPr>
          <p:spPr bwMode="auto">
            <a:xfrm>
              <a:off x="4506" y="2703"/>
              <a:ext cx="26" cy="58"/>
            </a:xfrm>
            <a:custGeom>
              <a:avLst/>
              <a:gdLst>
                <a:gd name="T0" fmla="*/ 1 w 79"/>
                <a:gd name="T1" fmla="*/ 0 h 174"/>
                <a:gd name="T2" fmla="*/ 0 w 79"/>
                <a:gd name="T3" fmla="*/ 0 h 174"/>
                <a:gd name="T4" fmla="*/ 0 w 79"/>
                <a:gd name="T5" fmla="*/ 6 h 174"/>
                <a:gd name="T6" fmla="*/ 1 w 79"/>
                <a:gd name="T7" fmla="*/ 6 h 174"/>
                <a:gd name="T8" fmla="*/ 1 w 79"/>
                <a:gd name="T9" fmla="*/ 3 h 174"/>
                <a:gd name="T10" fmla="*/ 1 w 79"/>
                <a:gd name="T11" fmla="*/ 2 h 174"/>
                <a:gd name="T12" fmla="*/ 1 w 79"/>
                <a:gd name="T13" fmla="*/ 1 h 174"/>
                <a:gd name="T14" fmla="*/ 2 w 79"/>
                <a:gd name="T15" fmla="*/ 1 h 174"/>
                <a:gd name="T16" fmla="*/ 2 w 79"/>
                <a:gd name="T17" fmla="*/ 1 h 174"/>
                <a:gd name="T18" fmla="*/ 3 w 79"/>
                <a:gd name="T19" fmla="*/ 1 h 174"/>
                <a:gd name="T20" fmla="*/ 3 w 79"/>
                <a:gd name="T21" fmla="*/ 1 h 174"/>
                <a:gd name="T22" fmla="*/ 3 w 79"/>
                <a:gd name="T23" fmla="*/ 0 h 174"/>
                <a:gd name="T24" fmla="*/ 2 w 79"/>
                <a:gd name="T25" fmla="*/ 0 h 174"/>
                <a:gd name="T26" fmla="*/ 2 w 79"/>
                <a:gd name="T27" fmla="*/ 0 h 174"/>
                <a:gd name="T28" fmla="*/ 1 w 79"/>
                <a:gd name="T29" fmla="*/ 0 h 174"/>
                <a:gd name="T30" fmla="*/ 1 w 79"/>
                <a:gd name="T31" fmla="*/ 1 h 174"/>
                <a:gd name="T32" fmla="*/ 1 w 79"/>
                <a:gd name="T33" fmla="*/ 1 h 174"/>
                <a:gd name="T34" fmla="*/ 1 w 79"/>
                <a:gd name="T35" fmla="*/ 0 h 1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9"/>
                <a:gd name="T55" fmla="*/ 0 h 174"/>
                <a:gd name="T56" fmla="*/ 79 w 79"/>
                <a:gd name="T57" fmla="*/ 174 h 1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9" h="174">
                  <a:moveTo>
                    <a:pt x="24" y="0"/>
                  </a:moveTo>
                  <a:lnTo>
                    <a:pt x="0" y="0"/>
                  </a:lnTo>
                  <a:lnTo>
                    <a:pt x="0" y="174"/>
                  </a:lnTo>
                  <a:lnTo>
                    <a:pt x="24" y="174"/>
                  </a:lnTo>
                  <a:lnTo>
                    <a:pt x="24" y="73"/>
                  </a:lnTo>
                  <a:lnTo>
                    <a:pt x="31" y="54"/>
                  </a:lnTo>
                  <a:lnTo>
                    <a:pt x="37" y="37"/>
                  </a:lnTo>
                  <a:lnTo>
                    <a:pt x="49" y="30"/>
                  </a:lnTo>
                  <a:lnTo>
                    <a:pt x="67" y="24"/>
                  </a:lnTo>
                  <a:lnTo>
                    <a:pt x="73" y="24"/>
                  </a:lnTo>
                  <a:lnTo>
                    <a:pt x="79" y="24"/>
                  </a:lnTo>
                  <a:lnTo>
                    <a:pt x="79" y="0"/>
                  </a:lnTo>
                  <a:lnTo>
                    <a:pt x="61" y="0"/>
                  </a:lnTo>
                  <a:lnTo>
                    <a:pt x="49" y="0"/>
                  </a:lnTo>
                  <a:lnTo>
                    <a:pt x="37" y="13"/>
                  </a:lnTo>
                  <a:lnTo>
                    <a:pt x="31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37" name="Freeform 903"/>
            <p:cNvSpPr>
              <a:spLocks noEditPoints="1"/>
            </p:cNvSpPr>
            <p:nvPr/>
          </p:nvSpPr>
          <p:spPr bwMode="auto">
            <a:xfrm>
              <a:off x="3080" y="2154"/>
              <a:ext cx="49" cy="82"/>
            </a:xfrm>
            <a:custGeom>
              <a:avLst/>
              <a:gdLst>
                <a:gd name="T0" fmla="*/ 1 w 145"/>
                <a:gd name="T1" fmla="*/ 1 h 247"/>
                <a:gd name="T2" fmla="*/ 3 w 145"/>
                <a:gd name="T3" fmla="*/ 1 h 247"/>
                <a:gd name="T4" fmla="*/ 3 w 145"/>
                <a:gd name="T5" fmla="*/ 1 h 247"/>
                <a:gd name="T6" fmla="*/ 4 w 145"/>
                <a:gd name="T7" fmla="*/ 2 h 247"/>
                <a:gd name="T8" fmla="*/ 4 w 145"/>
                <a:gd name="T9" fmla="*/ 2 h 247"/>
                <a:gd name="T10" fmla="*/ 4 w 145"/>
                <a:gd name="T11" fmla="*/ 2 h 247"/>
                <a:gd name="T12" fmla="*/ 4 w 145"/>
                <a:gd name="T13" fmla="*/ 3 h 247"/>
                <a:gd name="T14" fmla="*/ 4 w 145"/>
                <a:gd name="T15" fmla="*/ 3 h 247"/>
                <a:gd name="T16" fmla="*/ 3 w 145"/>
                <a:gd name="T17" fmla="*/ 4 h 247"/>
                <a:gd name="T18" fmla="*/ 3 w 145"/>
                <a:gd name="T19" fmla="*/ 4 h 247"/>
                <a:gd name="T20" fmla="*/ 1 w 145"/>
                <a:gd name="T21" fmla="*/ 4 h 247"/>
                <a:gd name="T22" fmla="*/ 1 w 145"/>
                <a:gd name="T23" fmla="*/ 1 h 247"/>
                <a:gd name="T24" fmla="*/ 2 w 145"/>
                <a:gd name="T25" fmla="*/ 5 h 247"/>
                <a:gd name="T26" fmla="*/ 3 w 145"/>
                <a:gd name="T27" fmla="*/ 5 h 247"/>
                <a:gd name="T28" fmla="*/ 3 w 145"/>
                <a:gd name="T29" fmla="*/ 5 h 247"/>
                <a:gd name="T30" fmla="*/ 4 w 145"/>
                <a:gd name="T31" fmla="*/ 5 h 247"/>
                <a:gd name="T32" fmla="*/ 4 w 145"/>
                <a:gd name="T33" fmla="*/ 6 h 247"/>
                <a:gd name="T34" fmla="*/ 4 w 145"/>
                <a:gd name="T35" fmla="*/ 7 h 247"/>
                <a:gd name="T36" fmla="*/ 4 w 145"/>
                <a:gd name="T37" fmla="*/ 8 h 247"/>
                <a:gd name="T38" fmla="*/ 4 w 145"/>
                <a:gd name="T39" fmla="*/ 8 h 247"/>
                <a:gd name="T40" fmla="*/ 4 w 145"/>
                <a:gd name="T41" fmla="*/ 9 h 247"/>
                <a:gd name="T42" fmla="*/ 6 w 145"/>
                <a:gd name="T43" fmla="*/ 9 h 247"/>
                <a:gd name="T44" fmla="*/ 6 w 145"/>
                <a:gd name="T45" fmla="*/ 8 h 247"/>
                <a:gd name="T46" fmla="*/ 5 w 145"/>
                <a:gd name="T47" fmla="*/ 8 h 247"/>
                <a:gd name="T48" fmla="*/ 5 w 145"/>
                <a:gd name="T49" fmla="*/ 7 h 247"/>
                <a:gd name="T50" fmla="*/ 5 w 145"/>
                <a:gd name="T51" fmla="*/ 7 h 247"/>
                <a:gd name="T52" fmla="*/ 5 w 145"/>
                <a:gd name="T53" fmla="*/ 6 h 247"/>
                <a:gd name="T54" fmla="*/ 5 w 145"/>
                <a:gd name="T55" fmla="*/ 5 h 247"/>
                <a:gd name="T56" fmla="*/ 4 w 145"/>
                <a:gd name="T57" fmla="*/ 4 h 247"/>
                <a:gd name="T58" fmla="*/ 4 w 145"/>
                <a:gd name="T59" fmla="*/ 4 h 247"/>
                <a:gd name="T60" fmla="*/ 4 w 145"/>
                <a:gd name="T61" fmla="*/ 4 h 247"/>
                <a:gd name="T62" fmla="*/ 5 w 145"/>
                <a:gd name="T63" fmla="*/ 4 h 247"/>
                <a:gd name="T64" fmla="*/ 5 w 145"/>
                <a:gd name="T65" fmla="*/ 3 h 247"/>
                <a:gd name="T66" fmla="*/ 6 w 145"/>
                <a:gd name="T67" fmla="*/ 2 h 247"/>
                <a:gd name="T68" fmla="*/ 5 w 145"/>
                <a:gd name="T69" fmla="*/ 2 h 247"/>
                <a:gd name="T70" fmla="*/ 5 w 145"/>
                <a:gd name="T71" fmla="*/ 1 h 247"/>
                <a:gd name="T72" fmla="*/ 4 w 145"/>
                <a:gd name="T73" fmla="*/ 0 h 247"/>
                <a:gd name="T74" fmla="*/ 3 w 145"/>
                <a:gd name="T75" fmla="*/ 0 h 247"/>
                <a:gd name="T76" fmla="*/ 0 w 145"/>
                <a:gd name="T77" fmla="*/ 0 h 247"/>
                <a:gd name="T78" fmla="*/ 0 w 145"/>
                <a:gd name="T79" fmla="*/ 9 h 247"/>
                <a:gd name="T80" fmla="*/ 1 w 145"/>
                <a:gd name="T81" fmla="*/ 9 h 247"/>
                <a:gd name="T82" fmla="*/ 1 w 145"/>
                <a:gd name="T83" fmla="*/ 5 h 247"/>
                <a:gd name="T84" fmla="*/ 2 w 145"/>
                <a:gd name="T85" fmla="*/ 5 h 2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5"/>
                <a:gd name="T130" fmla="*/ 0 h 247"/>
                <a:gd name="T131" fmla="*/ 145 w 145"/>
                <a:gd name="T132" fmla="*/ 247 h 24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5" h="247">
                  <a:moveTo>
                    <a:pt x="30" y="30"/>
                  </a:moveTo>
                  <a:lnTo>
                    <a:pt x="78" y="30"/>
                  </a:lnTo>
                  <a:lnTo>
                    <a:pt x="91" y="30"/>
                  </a:lnTo>
                  <a:lnTo>
                    <a:pt x="102" y="42"/>
                  </a:lnTo>
                  <a:lnTo>
                    <a:pt x="108" y="54"/>
                  </a:lnTo>
                  <a:lnTo>
                    <a:pt x="108" y="65"/>
                  </a:lnTo>
                  <a:lnTo>
                    <a:pt x="108" y="78"/>
                  </a:lnTo>
                  <a:lnTo>
                    <a:pt x="102" y="90"/>
                  </a:lnTo>
                  <a:lnTo>
                    <a:pt x="91" y="102"/>
                  </a:lnTo>
                  <a:lnTo>
                    <a:pt x="78" y="102"/>
                  </a:lnTo>
                  <a:lnTo>
                    <a:pt x="30" y="102"/>
                  </a:lnTo>
                  <a:lnTo>
                    <a:pt x="30" y="30"/>
                  </a:lnTo>
                  <a:close/>
                  <a:moveTo>
                    <a:pt x="66" y="133"/>
                  </a:moveTo>
                  <a:lnTo>
                    <a:pt x="78" y="133"/>
                  </a:lnTo>
                  <a:lnTo>
                    <a:pt x="91" y="138"/>
                  </a:lnTo>
                  <a:lnTo>
                    <a:pt x="96" y="144"/>
                  </a:lnTo>
                  <a:lnTo>
                    <a:pt x="102" y="163"/>
                  </a:lnTo>
                  <a:lnTo>
                    <a:pt x="102" y="187"/>
                  </a:lnTo>
                  <a:lnTo>
                    <a:pt x="108" y="210"/>
                  </a:lnTo>
                  <a:lnTo>
                    <a:pt x="108" y="228"/>
                  </a:lnTo>
                  <a:lnTo>
                    <a:pt x="115" y="247"/>
                  </a:lnTo>
                  <a:lnTo>
                    <a:pt x="145" y="247"/>
                  </a:lnTo>
                  <a:lnTo>
                    <a:pt x="145" y="228"/>
                  </a:lnTo>
                  <a:lnTo>
                    <a:pt x="138" y="210"/>
                  </a:lnTo>
                  <a:lnTo>
                    <a:pt x="138" y="193"/>
                  </a:lnTo>
                  <a:lnTo>
                    <a:pt x="138" y="180"/>
                  </a:lnTo>
                  <a:lnTo>
                    <a:pt x="132" y="150"/>
                  </a:lnTo>
                  <a:lnTo>
                    <a:pt x="126" y="133"/>
                  </a:lnTo>
                  <a:lnTo>
                    <a:pt x="115" y="120"/>
                  </a:lnTo>
                  <a:lnTo>
                    <a:pt x="96" y="114"/>
                  </a:lnTo>
                  <a:lnTo>
                    <a:pt x="115" y="108"/>
                  </a:lnTo>
                  <a:lnTo>
                    <a:pt x="132" y="95"/>
                  </a:lnTo>
                  <a:lnTo>
                    <a:pt x="138" y="78"/>
                  </a:lnTo>
                  <a:lnTo>
                    <a:pt x="145" y="60"/>
                  </a:lnTo>
                  <a:lnTo>
                    <a:pt x="138" y="42"/>
                  </a:lnTo>
                  <a:lnTo>
                    <a:pt x="132" y="18"/>
                  </a:lnTo>
                  <a:lnTo>
                    <a:pt x="108" y="5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247"/>
                  </a:lnTo>
                  <a:lnTo>
                    <a:pt x="30" y="247"/>
                  </a:lnTo>
                  <a:lnTo>
                    <a:pt x="30" y="133"/>
                  </a:lnTo>
                  <a:lnTo>
                    <a:pt x="66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38" name="Freeform 904"/>
            <p:cNvSpPr>
              <a:spLocks noEditPoints="1"/>
            </p:cNvSpPr>
            <p:nvPr/>
          </p:nvSpPr>
          <p:spPr bwMode="auto">
            <a:xfrm>
              <a:off x="3141" y="2178"/>
              <a:ext cx="42" cy="60"/>
            </a:xfrm>
            <a:custGeom>
              <a:avLst/>
              <a:gdLst>
                <a:gd name="T0" fmla="*/ 1 w 126"/>
                <a:gd name="T1" fmla="*/ 3 h 181"/>
                <a:gd name="T2" fmla="*/ 1 w 126"/>
                <a:gd name="T3" fmla="*/ 2 h 181"/>
                <a:gd name="T4" fmla="*/ 2 w 126"/>
                <a:gd name="T5" fmla="*/ 1 h 181"/>
                <a:gd name="T6" fmla="*/ 2 w 126"/>
                <a:gd name="T7" fmla="*/ 1 h 181"/>
                <a:gd name="T8" fmla="*/ 2 w 126"/>
                <a:gd name="T9" fmla="*/ 1 h 181"/>
                <a:gd name="T10" fmla="*/ 3 w 126"/>
                <a:gd name="T11" fmla="*/ 1 h 181"/>
                <a:gd name="T12" fmla="*/ 3 w 126"/>
                <a:gd name="T13" fmla="*/ 1 h 181"/>
                <a:gd name="T14" fmla="*/ 4 w 126"/>
                <a:gd name="T15" fmla="*/ 2 h 181"/>
                <a:gd name="T16" fmla="*/ 4 w 126"/>
                <a:gd name="T17" fmla="*/ 3 h 181"/>
                <a:gd name="T18" fmla="*/ 1 w 126"/>
                <a:gd name="T19" fmla="*/ 3 h 181"/>
                <a:gd name="T20" fmla="*/ 5 w 126"/>
                <a:gd name="T21" fmla="*/ 4 h 181"/>
                <a:gd name="T22" fmla="*/ 5 w 126"/>
                <a:gd name="T23" fmla="*/ 3 h 181"/>
                <a:gd name="T24" fmla="*/ 5 w 126"/>
                <a:gd name="T25" fmla="*/ 2 h 181"/>
                <a:gd name="T26" fmla="*/ 4 w 126"/>
                <a:gd name="T27" fmla="*/ 1 h 181"/>
                <a:gd name="T28" fmla="*/ 4 w 126"/>
                <a:gd name="T29" fmla="*/ 0 h 181"/>
                <a:gd name="T30" fmla="*/ 2 w 126"/>
                <a:gd name="T31" fmla="*/ 0 h 181"/>
                <a:gd name="T32" fmla="*/ 2 w 126"/>
                <a:gd name="T33" fmla="*/ 0 h 181"/>
                <a:gd name="T34" fmla="*/ 1 w 126"/>
                <a:gd name="T35" fmla="*/ 0 h 181"/>
                <a:gd name="T36" fmla="*/ 1 w 126"/>
                <a:gd name="T37" fmla="*/ 0 h 181"/>
                <a:gd name="T38" fmla="*/ 0 w 126"/>
                <a:gd name="T39" fmla="*/ 1 h 181"/>
                <a:gd name="T40" fmla="*/ 0 w 126"/>
                <a:gd name="T41" fmla="*/ 1 h 181"/>
                <a:gd name="T42" fmla="*/ 0 w 126"/>
                <a:gd name="T43" fmla="*/ 2 h 181"/>
                <a:gd name="T44" fmla="*/ 0 w 126"/>
                <a:gd name="T45" fmla="*/ 3 h 181"/>
                <a:gd name="T46" fmla="*/ 0 w 126"/>
                <a:gd name="T47" fmla="*/ 3 h 181"/>
                <a:gd name="T48" fmla="*/ 0 w 126"/>
                <a:gd name="T49" fmla="*/ 5 h 181"/>
                <a:gd name="T50" fmla="*/ 1 w 126"/>
                <a:gd name="T51" fmla="*/ 6 h 181"/>
                <a:gd name="T52" fmla="*/ 2 w 126"/>
                <a:gd name="T53" fmla="*/ 6 h 181"/>
                <a:gd name="T54" fmla="*/ 2 w 126"/>
                <a:gd name="T55" fmla="*/ 7 h 181"/>
                <a:gd name="T56" fmla="*/ 3 w 126"/>
                <a:gd name="T57" fmla="*/ 6 h 181"/>
                <a:gd name="T58" fmla="*/ 4 w 126"/>
                <a:gd name="T59" fmla="*/ 6 h 181"/>
                <a:gd name="T60" fmla="*/ 5 w 126"/>
                <a:gd name="T61" fmla="*/ 5 h 181"/>
                <a:gd name="T62" fmla="*/ 5 w 126"/>
                <a:gd name="T63" fmla="*/ 4 h 181"/>
                <a:gd name="T64" fmla="*/ 4 w 126"/>
                <a:gd name="T65" fmla="*/ 4 h 181"/>
                <a:gd name="T66" fmla="*/ 4 w 126"/>
                <a:gd name="T67" fmla="*/ 5 h 181"/>
                <a:gd name="T68" fmla="*/ 3 w 126"/>
                <a:gd name="T69" fmla="*/ 5 h 181"/>
                <a:gd name="T70" fmla="*/ 3 w 126"/>
                <a:gd name="T71" fmla="*/ 6 h 181"/>
                <a:gd name="T72" fmla="*/ 2 w 126"/>
                <a:gd name="T73" fmla="*/ 6 h 181"/>
                <a:gd name="T74" fmla="*/ 2 w 126"/>
                <a:gd name="T75" fmla="*/ 6 h 181"/>
                <a:gd name="T76" fmla="*/ 2 w 126"/>
                <a:gd name="T77" fmla="*/ 5 h 181"/>
                <a:gd name="T78" fmla="*/ 1 w 126"/>
                <a:gd name="T79" fmla="*/ 5 h 181"/>
                <a:gd name="T80" fmla="*/ 1 w 126"/>
                <a:gd name="T81" fmla="*/ 4 h 181"/>
                <a:gd name="T82" fmla="*/ 5 w 126"/>
                <a:gd name="T83" fmla="*/ 4 h 1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6"/>
                <a:gd name="T127" fmla="*/ 0 h 181"/>
                <a:gd name="T128" fmla="*/ 126 w 126"/>
                <a:gd name="T129" fmla="*/ 181 h 1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6" h="181">
                  <a:moveTo>
                    <a:pt x="36" y="72"/>
                  </a:moveTo>
                  <a:lnTo>
                    <a:pt x="36" y="42"/>
                  </a:lnTo>
                  <a:lnTo>
                    <a:pt x="41" y="30"/>
                  </a:lnTo>
                  <a:lnTo>
                    <a:pt x="54" y="23"/>
                  </a:lnTo>
                  <a:lnTo>
                    <a:pt x="66" y="18"/>
                  </a:lnTo>
                  <a:lnTo>
                    <a:pt x="79" y="23"/>
                  </a:lnTo>
                  <a:lnTo>
                    <a:pt x="90" y="30"/>
                  </a:lnTo>
                  <a:lnTo>
                    <a:pt x="96" y="42"/>
                  </a:lnTo>
                  <a:lnTo>
                    <a:pt x="102" y="72"/>
                  </a:lnTo>
                  <a:lnTo>
                    <a:pt x="36" y="72"/>
                  </a:lnTo>
                  <a:close/>
                  <a:moveTo>
                    <a:pt x="126" y="96"/>
                  </a:moveTo>
                  <a:lnTo>
                    <a:pt x="126" y="78"/>
                  </a:lnTo>
                  <a:lnTo>
                    <a:pt x="126" y="42"/>
                  </a:lnTo>
                  <a:lnTo>
                    <a:pt x="115" y="18"/>
                  </a:lnTo>
                  <a:lnTo>
                    <a:pt x="96" y="6"/>
                  </a:lnTo>
                  <a:lnTo>
                    <a:pt x="66" y="0"/>
                  </a:lnTo>
                  <a:lnTo>
                    <a:pt x="47" y="0"/>
                  </a:lnTo>
                  <a:lnTo>
                    <a:pt x="36" y="6"/>
                  </a:lnTo>
                  <a:lnTo>
                    <a:pt x="24" y="12"/>
                  </a:lnTo>
                  <a:lnTo>
                    <a:pt x="11" y="23"/>
                  </a:lnTo>
                  <a:lnTo>
                    <a:pt x="6" y="36"/>
                  </a:lnTo>
                  <a:lnTo>
                    <a:pt x="6" y="53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6" y="138"/>
                  </a:lnTo>
                  <a:lnTo>
                    <a:pt x="24" y="162"/>
                  </a:lnTo>
                  <a:lnTo>
                    <a:pt x="41" y="175"/>
                  </a:lnTo>
                  <a:lnTo>
                    <a:pt x="66" y="181"/>
                  </a:lnTo>
                  <a:lnTo>
                    <a:pt x="90" y="175"/>
                  </a:lnTo>
                  <a:lnTo>
                    <a:pt x="115" y="162"/>
                  </a:lnTo>
                  <a:lnTo>
                    <a:pt x="126" y="145"/>
                  </a:lnTo>
                  <a:lnTo>
                    <a:pt x="126" y="121"/>
                  </a:lnTo>
                  <a:lnTo>
                    <a:pt x="96" y="121"/>
                  </a:lnTo>
                  <a:lnTo>
                    <a:pt x="96" y="132"/>
                  </a:lnTo>
                  <a:lnTo>
                    <a:pt x="90" y="145"/>
                  </a:lnTo>
                  <a:lnTo>
                    <a:pt x="79" y="151"/>
                  </a:lnTo>
                  <a:lnTo>
                    <a:pt x="66" y="156"/>
                  </a:lnTo>
                  <a:lnTo>
                    <a:pt x="54" y="151"/>
                  </a:lnTo>
                  <a:lnTo>
                    <a:pt x="41" y="145"/>
                  </a:lnTo>
                  <a:lnTo>
                    <a:pt x="36" y="126"/>
                  </a:lnTo>
                  <a:lnTo>
                    <a:pt x="36" y="96"/>
                  </a:lnTo>
                  <a:lnTo>
                    <a:pt x="126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39" name="Freeform 905"/>
            <p:cNvSpPr>
              <a:spLocks/>
            </p:cNvSpPr>
            <p:nvPr/>
          </p:nvSpPr>
          <p:spPr bwMode="auto">
            <a:xfrm>
              <a:off x="3193" y="2154"/>
              <a:ext cx="30" cy="82"/>
            </a:xfrm>
            <a:custGeom>
              <a:avLst/>
              <a:gdLst>
                <a:gd name="T0" fmla="*/ 0 w 90"/>
                <a:gd name="T1" fmla="*/ 3 h 247"/>
                <a:gd name="T2" fmla="*/ 0 w 90"/>
                <a:gd name="T3" fmla="*/ 4 h 247"/>
                <a:gd name="T4" fmla="*/ 1 w 90"/>
                <a:gd name="T5" fmla="*/ 4 h 247"/>
                <a:gd name="T6" fmla="*/ 1 w 90"/>
                <a:gd name="T7" fmla="*/ 9 h 247"/>
                <a:gd name="T8" fmla="*/ 2 w 90"/>
                <a:gd name="T9" fmla="*/ 9 h 247"/>
                <a:gd name="T10" fmla="*/ 2 w 90"/>
                <a:gd name="T11" fmla="*/ 4 h 247"/>
                <a:gd name="T12" fmla="*/ 3 w 90"/>
                <a:gd name="T13" fmla="*/ 4 h 247"/>
                <a:gd name="T14" fmla="*/ 3 w 90"/>
                <a:gd name="T15" fmla="*/ 3 h 247"/>
                <a:gd name="T16" fmla="*/ 2 w 90"/>
                <a:gd name="T17" fmla="*/ 3 h 247"/>
                <a:gd name="T18" fmla="*/ 2 w 90"/>
                <a:gd name="T19" fmla="*/ 2 h 247"/>
                <a:gd name="T20" fmla="*/ 2 w 90"/>
                <a:gd name="T21" fmla="*/ 1 h 247"/>
                <a:gd name="T22" fmla="*/ 2 w 90"/>
                <a:gd name="T23" fmla="*/ 1 h 247"/>
                <a:gd name="T24" fmla="*/ 3 w 90"/>
                <a:gd name="T25" fmla="*/ 1 h 247"/>
                <a:gd name="T26" fmla="*/ 3 w 90"/>
                <a:gd name="T27" fmla="*/ 1 h 247"/>
                <a:gd name="T28" fmla="*/ 3 w 90"/>
                <a:gd name="T29" fmla="*/ 0 h 247"/>
                <a:gd name="T30" fmla="*/ 3 w 90"/>
                <a:gd name="T31" fmla="*/ 0 h 247"/>
                <a:gd name="T32" fmla="*/ 3 w 90"/>
                <a:gd name="T33" fmla="*/ 0 h 247"/>
                <a:gd name="T34" fmla="*/ 2 w 90"/>
                <a:gd name="T35" fmla="*/ 0 h 247"/>
                <a:gd name="T36" fmla="*/ 2 w 90"/>
                <a:gd name="T37" fmla="*/ 0 h 247"/>
                <a:gd name="T38" fmla="*/ 1 w 90"/>
                <a:gd name="T39" fmla="*/ 1 h 247"/>
                <a:gd name="T40" fmla="*/ 1 w 90"/>
                <a:gd name="T41" fmla="*/ 2 h 247"/>
                <a:gd name="T42" fmla="*/ 1 w 90"/>
                <a:gd name="T43" fmla="*/ 3 h 247"/>
                <a:gd name="T44" fmla="*/ 0 w 90"/>
                <a:gd name="T45" fmla="*/ 3 h 2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0"/>
                <a:gd name="T70" fmla="*/ 0 h 247"/>
                <a:gd name="T71" fmla="*/ 90 w 90"/>
                <a:gd name="T72" fmla="*/ 247 h 24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0" h="247">
                  <a:moveTo>
                    <a:pt x="0" y="72"/>
                  </a:moveTo>
                  <a:lnTo>
                    <a:pt x="0" y="95"/>
                  </a:lnTo>
                  <a:lnTo>
                    <a:pt x="24" y="95"/>
                  </a:lnTo>
                  <a:lnTo>
                    <a:pt x="24" y="247"/>
                  </a:lnTo>
                  <a:lnTo>
                    <a:pt x="55" y="247"/>
                  </a:lnTo>
                  <a:lnTo>
                    <a:pt x="55" y="95"/>
                  </a:lnTo>
                  <a:lnTo>
                    <a:pt x="90" y="95"/>
                  </a:lnTo>
                  <a:lnTo>
                    <a:pt x="90" y="72"/>
                  </a:lnTo>
                  <a:lnTo>
                    <a:pt x="55" y="72"/>
                  </a:lnTo>
                  <a:lnTo>
                    <a:pt x="55" y="42"/>
                  </a:lnTo>
                  <a:lnTo>
                    <a:pt x="55" y="35"/>
                  </a:lnTo>
                  <a:lnTo>
                    <a:pt x="60" y="24"/>
                  </a:lnTo>
                  <a:lnTo>
                    <a:pt x="73" y="24"/>
                  </a:lnTo>
                  <a:lnTo>
                    <a:pt x="90" y="18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60" y="0"/>
                  </a:lnTo>
                  <a:lnTo>
                    <a:pt x="43" y="5"/>
                  </a:lnTo>
                  <a:lnTo>
                    <a:pt x="30" y="18"/>
                  </a:lnTo>
                  <a:lnTo>
                    <a:pt x="24" y="42"/>
                  </a:lnTo>
                  <a:lnTo>
                    <a:pt x="24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40" name="Freeform 906"/>
            <p:cNvSpPr>
              <a:spLocks noEditPoints="1"/>
            </p:cNvSpPr>
            <p:nvPr/>
          </p:nvSpPr>
          <p:spPr bwMode="auto">
            <a:xfrm>
              <a:off x="3231" y="2178"/>
              <a:ext cx="42" cy="60"/>
            </a:xfrm>
            <a:custGeom>
              <a:avLst/>
              <a:gdLst>
                <a:gd name="T0" fmla="*/ 1 w 127"/>
                <a:gd name="T1" fmla="*/ 3 h 181"/>
                <a:gd name="T2" fmla="*/ 1 w 127"/>
                <a:gd name="T3" fmla="*/ 2 h 181"/>
                <a:gd name="T4" fmla="*/ 1 w 127"/>
                <a:gd name="T5" fmla="*/ 1 h 181"/>
                <a:gd name="T6" fmla="*/ 2 w 127"/>
                <a:gd name="T7" fmla="*/ 1 h 181"/>
                <a:gd name="T8" fmla="*/ 2 w 127"/>
                <a:gd name="T9" fmla="*/ 1 h 181"/>
                <a:gd name="T10" fmla="*/ 3 w 127"/>
                <a:gd name="T11" fmla="*/ 1 h 181"/>
                <a:gd name="T12" fmla="*/ 3 w 127"/>
                <a:gd name="T13" fmla="*/ 1 h 181"/>
                <a:gd name="T14" fmla="*/ 3 w 127"/>
                <a:gd name="T15" fmla="*/ 2 h 181"/>
                <a:gd name="T16" fmla="*/ 4 w 127"/>
                <a:gd name="T17" fmla="*/ 3 h 181"/>
                <a:gd name="T18" fmla="*/ 1 w 127"/>
                <a:gd name="T19" fmla="*/ 3 h 181"/>
                <a:gd name="T20" fmla="*/ 5 w 127"/>
                <a:gd name="T21" fmla="*/ 4 h 181"/>
                <a:gd name="T22" fmla="*/ 5 w 127"/>
                <a:gd name="T23" fmla="*/ 3 h 181"/>
                <a:gd name="T24" fmla="*/ 4 w 127"/>
                <a:gd name="T25" fmla="*/ 2 h 181"/>
                <a:gd name="T26" fmla="*/ 4 w 127"/>
                <a:gd name="T27" fmla="*/ 1 h 181"/>
                <a:gd name="T28" fmla="*/ 3 w 127"/>
                <a:gd name="T29" fmla="*/ 0 h 181"/>
                <a:gd name="T30" fmla="*/ 2 w 127"/>
                <a:gd name="T31" fmla="*/ 0 h 181"/>
                <a:gd name="T32" fmla="*/ 2 w 127"/>
                <a:gd name="T33" fmla="*/ 0 h 181"/>
                <a:gd name="T34" fmla="*/ 1 w 127"/>
                <a:gd name="T35" fmla="*/ 0 h 181"/>
                <a:gd name="T36" fmla="*/ 1 w 127"/>
                <a:gd name="T37" fmla="*/ 0 h 181"/>
                <a:gd name="T38" fmla="*/ 0 w 127"/>
                <a:gd name="T39" fmla="*/ 1 h 181"/>
                <a:gd name="T40" fmla="*/ 0 w 127"/>
                <a:gd name="T41" fmla="*/ 1 h 181"/>
                <a:gd name="T42" fmla="*/ 0 w 127"/>
                <a:gd name="T43" fmla="*/ 2 h 181"/>
                <a:gd name="T44" fmla="*/ 0 w 127"/>
                <a:gd name="T45" fmla="*/ 3 h 181"/>
                <a:gd name="T46" fmla="*/ 0 w 127"/>
                <a:gd name="T47" fmla="*/ 3 h 181"/>
                <a:gd name="T48" fmla="*/ 0 w 127"/>
                <a:gd name="T49" fmla="*/ 5 h 181"/>
                <a:gd name="T50" fmla="*/ 1 w 127"/>
                <a:gd name="T51" fmla="*/ 6 h 181"/>
                <a:gd name="T52" fmla="*/ 1 w 127"/>
                <a:gd name="T53" fmla="*/ 6 h 181"/>
                <a:gd name="T54" fmla="*/ 2 w 127"/>
                <a:gd name="T55" fmla="*/ 7 h 181"/>
                <a:gd name="T56" fmla="*/ 3 w 127"/>
                <a:gd name="T57" fmla="*/ 6 h 181"/>
                <a:gd name="T58" fmla="*/ 4 w 127"/>
                <a:gd name="T59" fmla="*/ 6 h 181"/>
                <a:gd name="T60" fmla="*/ 4 w 127"/>
                <a:gd name="T61" fmla="*/ 5 h 181"/>
                <a:gd name="T62" fmla="*/ 5 w 127"/>
                <a:gd name="T63" fmla="*/ 4 h 181"/>
                <a:gd name="T64" fmla="*/ 3 w 127"/>
                <a:gd name="T65" fmla="*/ 4 h 181"/>
                <a:gd name="T66" fmla="*/ 3 w 127"/>
                <a:gd name="T67" fmla="*/ 5 h 181"/>
                <a:gd name="T68" fmla="*/ 3 w 127"/>
                <a:gd name="T69" fmla="*/ 5 h 181"/>
                <a:gd name="T70" fmla="*/ 3 w 127"/>
                <a:gd name="T71" fmla="*/ 6 h 181"/>
                <a:gd name="T72" fmla="*/ 2 w 127"/>
                <a:gd name="T73" fmla="*/ 6 h 181"/>
                <a:gd name="T74" fmla="*/ 2 w 127"/>
                <a:gd name="T75" fmla="*/ 6 h 181"/>
                <a:gd name="T76" fmla="*/ 1 w 127"/>
                <a:gd name="T77" fmla="*/ 5 h 181"/>
                <a:gd name="T78" fmla="*/ 1 w 127"/>
                <a:gd name="T79" fmla="*/ 5 h 181"/>
                <a:gd name="T80" fmla="*/ 1 w 127"/>
                <a:gd name="T81" fmla="*/ 4 h 181"/>
                <a:gd name="T82" fmla="*/ 5 w 127"/>
                <a:gd name="T83" fmla="*/ 4 h 1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7"/>
                <a:gd name="T127" fmla="*/ 0 h 181"/>
                <a:gd name="T128" fmla="*/ 127 w 127"/>
                <a:gd name="T129" fmla="*/ 181 h 1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7" h="181">
                  <a:moveTo>
                    <a:pt x="30" y="72"/>
                  </a:moveTo>
                  <a:lnTo>
                    <a:pt x="30" y="42"/>
                  </a:lnTo>
                  <a:lnTo>
                    <a:pt x="36" y="30"/>
                  </a:lnTo>
                  <a:lnTo>
                    <a:pt x="49" y="23"/>
                  </a:lnTo>
                  <a:lnTo>
                    <a:pt x="60" y="18"/>
                  </a:lnTo>
                  <a:lnTo>
                    <a:pt x="73" y="23"/>
                  </a:lnTo>
                  <a:lnTo>
                    <a:pt x="84" y="30"/>
                  </a:lnTo>
                  <a:lnTo>
                    <a:pt x="90" y="42"/>
                  </a:lnTo>
                  <a:lnTo>
                    <a:pt x="97" y="72"/>
                  </a:lnTo>
                  <a:lnTo>
                    <a:pt x="30" y="72"/>
                  </a:lnTo>
                  <a:close/>
                  <a:moveTo>
                    <a:pt x="127" y="96"/>
                  </a:moveTo>
                  <a:lnTo>
                    <a:pt x="127" y="78"/>
                  </a:lnTo>
                  <a:lnTo>
                    <a:pt x="120" y="42"/>
                  </a:lnTo>
                  <a:lnTo>
                    <a:pt x="109" y="18"/>
                  </a:lnTo>
                  <a:lnTo>
                    <a:pt x="90" y="6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30" y="6"/>
                  </a:lnTo>
                  <a:lnTo>
                    <a:pt x="18" y="12"/>
                  </a:lnTo>
                  <a:lnTo>
                    <a:pt x="6" y="23"/>
                  </a:lnTo>
                  <a:lnTo>
                    <a:pt x="6" y="36"/>
                  </a:lnTo>
                  <a:lnTo>
                    <a:pt x="0" y="53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6" y="138"/>
                  </a:lnTo>
                  <a:lnTo>
                    <a:pt x="18" y="162"/>
                  </a:lnTo>
                  <a:lnTo>
                    <a:pt x="36" y="175"/>
                  </a:lnTo>
                  <a:lnTo>
                    <a:pt x="60" y="181"/>
                  </a:lnTo>
                  <a:lnTo>
                    <a:pt x="84" y="175"/>
                  </a:lnTo>
                  <a:lnTo>
                    <a:pt x="109" y="162"/>
                  </a:lnTo>
                  <a:lnTo>
                    <a:pt x="120" y="145"/>
                  </a:lnTo>
                  <a:lnTo>
                    <a:pt x="127" y="121"/>
                  </a:lnTo>
                  <a:lnTo>
                    <a:pt x="90" y="121"/>
                  </a:lnTo>
                  <a:lnTo>
                    <a:pt x="90" y="132"/>
                  </a:lnTo>
                  <a:lnTo>
                    <a:pt x="84" y="145"/>
                  </a:lnTo>
                  <a:lnTo>
                    <a:pt x="73" y="151"/>
                  </a:lnTo>
                  <a:lnTo>
                    <a:pt x="60" y="156"/>
                  </a:lnTo>
                  <a:lnTo>
                    <a:pt x="49" y="151"/>
                  </a:lnTo>
                  <a:lnTo>
                    <a:pt x="36" y="145"/>
                  </a:lnTo>
                  <a:lnTo>
                    <a:pt x="30" y="126"/>
                  </a:lnTo>
                  <a:lnTo>
                    <a:pt x="30" y="96"/>
                  </a:lnTo>
                  <a:lnTo>
                    <a:pt x="127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41" name="Freeform 907"/>
            <p:cNvSpPr>
              <a:spLocks/>
            </p:cNvSpPr>
            <p:nvPr/>
          </p:nvSpPr>
          <p:spPr bwMode="auto">
            <a:xfrm>
              <a:off x="3289" y="2178"/>
              <a:ext cx="26" cy="58"/>
            </a:xfrm>
            <a:custGeom>
              <a:avLst/>
              <a:gdLst>
                <a:gd name="T0" fmla="*/ 1 w 78"/>
                <a:gd name="T1" fmla="*/ 0 h 175"/>
                <a:gd name="T2" fmla="*/ 0 w 78"/>
                <a:gd name="T3" fmla="*/ 0 h 175"/>
                <a:gd name="T4" fmla="*/ 0 w 78"/>
                <a:gd name="T5" fmla="*/ 6 h 175"/>
                <a:gd name="T6" fmla="*/ 1 w 78"/>
                <a:gd name="T7" fmla="*/ 6 h 175"/>
                <a:gd name="T8" fmla="*/ 1 w 78"/>
                <a:gd name="T9" fmla="*/ 3 h 175"/>
                <a:gd name="T10" fmla="*/ 1 w 78"/>
                <a:gd name="T11" fmla="*/ 2 h 175"/>
                <a:gd name="T12" fmla="*/ 1 w 78"/>
                <a:gd name="T13" fmla="*/ 1 h 175"/>
                <a:gd name="T14" fmla="*/ 2 w 78"/>
                <a:gd name="T15" fmla="*/ 1 h 175"/>
                <a:gd name="T16" fmla="*/ 2 w 78"/>
                <a:gd name="T17" fmla="*/ 1 h 175"/>
                <a:gd name="T18" fmla="*/ 3 w 78"/>
                <a:gd name="T19" fmla="*/ 1 h 175"/>
                <a:gd name="T20" fmla="*/ 3 w 78"/>
                <a:gd name="T21" fmla="*/ 1 h 175"/>
                <a:gd name="T22" fmla="*/ 3 w 78"/>
                <a:gd name="T23" fmla="*/ 0 h 175"/>
                <a:gd name="T24" fmla="*/ 2 w 78"/>
                <a:gd name="T25" fmla="*/ 0 h 175"/>
                <a:gd name="T26" fmla="*/ 2 w 78"/>
                <a:gd name="T27" fmla="*/ 0 h 175"/>
                <a:gd name="T28" fmla="*/ 1 w 78"/>
                <a:gd name="T29" fmla="*/ 0 h 175"/>
                <a:gd name="T30" fmla="*/ 1 w 78"/>
                <a:gd name="T31" fmla="*/ 1 h 175"/>
                <a:gd name="T32" fmla="*/ 1 w 78"/>
                <a:gd name="T33" fmla="*/ 1 h 175"/>
                <a:gd name="T34" fmla="*/ 1 w 78"/>
                <a:gd name="T35" fmla="*/ 0 h 1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8"/>
                <a:gd name="T55" fmla="*/ 0 h 175"/>
                <a:gd name="T56" fmla="*/ 78 w 78"/>
                <a:gd name="T57" fmla="*/ 175 h 1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8" h="175">
                  <a:moveTo>
                    <a:pt x="24" y="0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24" y="175"/>
                  </a:lnTo>
                  <a:lnTo>
                    <a:pt x="24" y="72"/>
                  </a:lnTo>
                  <a:lnTo>
                    <a:pt x="30" y="53"/>
                  </a:lnTo>
                  <a:lnTo>
                    <a:pt x="37" y="36"/>
                  </a:lnTo>
                  <a:lnTo>
                    <a:pt x="48" y="30"/>
                  </a:lnTo>
                  <a:lnTo>
                    <a:pt x="67" y="23"/>
                  </a:lnTo>
                  <a:lnTo>
                    <a:pt x="73" y="23"/>
                  </a:lnTo>
                  <a:lnTo>
                    <a:pt x="78" y="23"/>
                  </a:lnTo>
                  <a:lnTo>
                    <a:pt x="78" y="0"/>
                  </a:lnTo>
                  <a:lnTo>
                    <a:pt x="60" y="0"/>
                  </a:lnTo>
                  <a:lnTo>
                    <a:pt x="48" y="0"/>
                  </a:lnTo>
                  <a:lnTo>
                    <a:pt x="37" y="12"/>
                  </a:lnTo>
                  <a:lnTo>
                    <a:pt x="30" y="23"/>
                  </a:lnTo>
                  <a:lnTo>
                    <a:pt x="24" y="2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42" name="Freeform 908"/>
            <p:cNvSpPr>
              <a:spLocks noEditPoints="1"/>
            </p:cNvSpPr>
            <p:nvPr/>
          </p:nvSpPr>
          <p:spPr bwMode="auto">
            <a:xfrm>
              <a:off x="3326" y="2178"/>
              <a:ext cx="42" cy="60"/>
            </a:xfrm>
            <a:custGeom>
              <a:avLst/>
              <a:gdLst>
                <a:gd name="T0" fmla="*/ 1 w 126"/>
                <a:gd name="T1" fmla="*/ 3 h 181"/>
                <a:gd name="T2" fmla="*/ 1 w 126"/>
                <a:gd name="T3" fmla="*/ 2 h 181"/>
                <a:gd name="T4" fmla="*/ 2 w 126"/>
                <a:gd name="T5" fmla="*/ 1 h 181"/>
                <a:gd name="T6" fmla="*/ 2 w 126"/>
                <a:gd name="T7" fmla="*/ 1 h 181"/>
                <a:gd name="T8" fmla="*/ 2 w 126"/>
                <a:gd name="T9" fmla="*/ 1 h 181"/>
                <a:gd name="T10" fmla="*/ 3 w 126"/>
                <a:gd name="T11" fmla="*/ 1 h 181"/>
                <a:gd name="T12" fmla="*/ 3 w 126"/>
                <a:gd name="T13" fmla="*/ 1 h 181"/>
                <a:gd name="T14" fmla="*/ 4 w 126"/>
                <a:gd name="T15" fmla="*/ 2 h 181"/>
                <a:gd name="T16" fmla="*/ 4 w 126"/>
                <a:gd name="T17" fmla="*/ 3 h 181"/>
                <a:gd name="T18" fmla="*/ 1 w 126"/>
                <a:gd name="T19" fmla="*/ 3 h 181"/>
                <a:gd name="T20" fmla="*/ 5 w 126"/>
                <a:gd name="T21" fmla="*/ 4 h 181"/>
                <a:gd name="T22" fmla="*/ 5 w 126"/>
                <a:gd name="T23" fmla="*/ 3 h 181"/>
                <a:gd name="T24" fmla="*/ 4 w 126"/>
                <a:gd name="T25" fmla="*/ 2 h 181"/>
                <a:gd name="T26" fmla="*/ 4 w 126"/>
                <a:gd name="T27" fmla="*/ 1 h 181"/>
                <a:gd name="T28" fmla="*/ 4 w 126"/>
                <a:gd name="T29" fmla="*/ 0 h 181"/>
                <a:gd name="T30" fmla="*/ 2 w 126"/>
                <a:gd name="T31" fmla="*/ 0 h 181"/>
                <a:gd name="T32" fmla="*/ 2 w 126"/>
                <a:gd name="T33" fmla="*/ 0 h 181"/>
                <a:gd name="T34" fmla="*/ 1 w 126"/>
                <a:gd name="T35" fmla="*/ 0 h 181"/>
                <a:gd name="T36" fmla="*/ 1 w 126"/>
                <a:gd name="T37" fmla="*/ 0 h 181"/>
                <a:gd name="T38" fmla="*/ 0 w 126"/>
                <a:gd name="T39" fmla="*/ 1 h 181"/>
                <a:gd name="T40" fmla="*/ 0 w 126"/>
                <a:gd name="T41" fmla="*/ 1 h 181"/>
                <a:gd name="T42" fmla="*/ 0 w 126"/>
                <a:gd name="T43" fmla="*/ 2 h 181"/>
                <a:gd name="T44" fmla="*/ 0 w 126"/>
                <a:gd name="T45" fmla="*/ 3 h 181"/>
                <a:gd name="T46" fmla="*/ 0 w 126"/>
                <a:gd name="T47" fmla="*/ 3 h 181"/>
                <a:gd name="T48" fmla="*/ 0 w 126"/>
                <a:gd name="T49" fmla="*/ 5 h 181"/>
                <a:gd name="T50" fmla="*/ 1 w 126"/>
                <a:gd name="T51" fmla="*/ 6 h 181"/>
                <a:gd name="T52" fmla="*/ 2 w 126"/>
                <a:gd name="T53" fmla="*/ 6 h 181"/>
                <a:gd name="T54" fmla="*/ 2 w 126"/>
                <a:gd name="T55" fmla="*/ 7 h 181"/>
                <a:gd name="T56" fmla="*/ 3 w 126"/>
                <a:gd name="T57" fmla="*/ 6 h 181"/>
                <a:gd name="T58" fmla="*/ 4 w 126"/>
                <a:gd name="T59" fmla="*/ 6 h 181"/>
                <a:gd name="T60" fmla="*/ 4 w 126"/>
                <a:gd name="T61" fmla="*/ 5 h 181"/>
                <a:gd name="T62" fmla="*/ 5 w 126"/>
                <a:gd name="T63" fmla="*/ 4 h 181"/>
                <a:gd name="T64" fmla="*/ 4 w 126"/>
                <a:gd name="T65" fmla="*/ 4 h 181"/>
                <a:gd name="T66" fmla="*/ 3 w 126"/>
                <a:gd name="T67" fmla="*/ 5 h 181"/>
                <a:gd name="T68" fmla="*/ 3 w 126"/>
                <a:gd name="T69" fmla="*/ 5 h 181"/>
                <a:gd name="T70" fmla="*/ 3 w 126"/>
                <a:gd name="T71" fmla="*/ 6 h 181"/>
                <a:gd name="T72" fmla="*/ 2 w 126"/>
                <a:gd name="T73" fmla="*/ 6 h 181"/>
                <a:gd name="T74" fmla="*/ 2 w 126"/>
                <a:gd name="T75" fmla="*/ 6 h 181"/>
                <a:gd name="T76" fmla="*/ 2 w 126"/>
                <a:gd name="T77" fmla="*/ 5 h 181"/>
                <a:gd name="T78" fmla="*/ 1 w 126"/>
                <a:gd name="T79" fmla="*/ 5 h 181"/>
                <a:gd name="T80" fmla="*/ 1 w 126"/>
                <a:gd name="T81" fmla="*/ 4 h 181"/>
                <a:gd name="T82" fmla="*/ 5 w 126"/>
                <a:gd name="T83" fmla="*/ 4 h 1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6"/>
                <a:gd name="T127" fmla="*/ 0 h 181"/>
                <a:gd name="T128" fmla="*/ 126 w 126"/>
                <a:gd name="T129" fmla="*/ 181 h 1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6" h="181">
                  <a:moveTo>
                    <a:pt x="30" y="72"/>
                  </a:moveTo>
                  <a:lnTo>
                    <a:pt x="35" y="42"/>
                  </a:lnTo>
                  <a:lnTo>
                    <a:pt x="41" y="30"/>
                  </a:lnTo>
                  <a:lnTo>
                    <a:pt x="54" y="23"/>
                  </a:lnTo>
                  <a:lnTo>
                    <a:pt x="66" y="18"/>
                  </a:lnTo>
                  <a:lnTo>
                    <a:pt x="78" y="23"/>
                  </a:lnTo>
                  <a:lnTo>
                    <a:pt x="90" y="30"/>
                  </a:lnTo>
                  <a:lnTo>
                    <a:pt x="96" y="42"/>
                  </a:lnTo>
                  <a:lnTo>
                    <a:pt x="96" y="72"/>
                  </a:lnTo>
                  <a:lnTo>
                    <a:pt x="30" y="72"/>
                  </a:lnTo>
                  <a:close/>
                  <a:moveTo>
                    <a:pt x="126" y="96"/>
                  </a:moveTo>
                  <a:lnTo>
                    <a:pt x="126" y="78"/>
                  </a:lnTo>
                  <a:lnTo>
                    <a:pt x="120" y="42"/>
                  </a:lnTo>
                  <a:lnTo>
                    <a:pt x="114" y="18"/>
                  </a:lnTo>
                  <a:lnTo>
                    <a:pt x="96" y="6"/>
                  </a:lnTo>
                  <a:lnTo>
                    <a:pt x="66" y="0"/>
                  </a:lnTo>
                  <a:lnTo>
                    <a:pt x="48" y="0"/>
                  </a:lnTo>
                  <a:lnTo>
                    <a:pt x="30" y="6"/>
                  </a:lnTo>
                  <a:lnTo>
                    <a:pt x="18" y="12"/>
                  </a:lnTo>
                  <a:lnTo>
                    <a:pt x="5" y="23"/>
                  </a:lnTo>
                  <a:lnTo>
                    <a:pt x="5" y="36"/>
                  </a:lnTo>
                  <a:lnTo>
                    <a:pt x="0" y="53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5" y="138"/>
                  </a:lnTo>
                  <a:lnTo>
                    <a:pt x="18" y="162"/>
                  </a:lnTo>
                  <a:lnTo>
                    <a:pt x="41" y="175"/>
                  </a:lnTo>
                  <a:lnTo>
                    <a:pt x="66" y="181"/>
                  </a:lnTo>
                  <a:lnTo>
                    <a:pt x="90" y="175"/>
                  </a:lnTo>
                  <a:lnTo>
                    <a:pt x="108" y="162"/>
                  </a:lnTo>
                  <a:lnTo>
                    <a:pt x="120" y="145"/>
                  </a:lnTo>
                  <a:lnTo>
                    <a:pt x="126" y="121"/>
                  </a:lnTo>
                  <a:lnTo>
                    <a:pt x="96" y="121"/>
                  </a:lnTo>
                  <a:lnTo>
                    <a:pt x="90" y="132"/>
                  </a:lnTo>
                  <a:lnTo>
                    <a:pt x="84" y="145"/>
                  </a:lnTo>
                  <a:lnTo>
                    <a:pt x="78" y="151"/>
                  </a:lnTo>
                  <a:lnTo>
                    <a:pt x="66" y="156"/>
                  </a:lnTo>
                  <a:lnTo>
                    <a:pt x="48" y="151"/>
                  </a:lnTo>
                  <a:lnTo>
                    <a:pt x="41" y="145"/>
                  </a:lnTo>
                  <a:lnTo>
                    <a:pt x="35" y="126"/>
                  </a:lnTo>
                  <a:lnTo>
                    <a:pt x="30" y="96"/>
                  </a:lnTo>
                  <a:lnTo>
                    <a:pt x="126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43" name="Freeform 909"/>
            <p:cNvSpPr>
              <a:spLocks/>
            </p:cNvSpPr>
            <p:nvPr/>
          </p:nvSpPr>
          <p:spPr bwMode="auto">
            <a:xfrm>
              <a:off x="3382" y="2178"/>
              <a:ext cx="42" cy="58"/>
            </a:xfrm>
            <a:custGeom>
              <a:avLst/>
              <a:gdLst>
                <a:gd name="T0" fmla="*/ 5 w 126"/>
                <a:gd name="T1" fmla="*/ 6 h 175"/>
                <a:gd name="T2" fmla="*/ 5 w 126"/>
                <a:gd name="T3" fmla="*/ 2 h 175"/>
                <a:gd name="T4" fmla="*/ 5 w 126"/>
                <a:gd name="T5" fmla="*/ 1 h 175"/>
                <a:gd name="T6" fmla="*/ 4 w 126"/>
                <a:gd name="T7" fmla="*/ 0 h 175"/>
                <a:gd name="T8" fmla="*/ 4 w 126"/>
                <a:gd name="T9" fmla="*/ 0 h 175"/>
                <a:gd name="T10" fmla="*/ 3 w 126"/>
                <a:gd name="T11" fmla="*/ 0 h 175"/>
                <a:gd name="T12" fmla="*/ 2 w 126"/>
                <a:gd name="T13" fmla="*/ 0 h 175"/>
                <a:gd name="T14" fmla="*/ 2 w 126"/>
                <a:gd name="T15" fmla="*/ 0 h 175"/>
                <a:gd name="T16" fmla="*/ 2 w 126"/>
                <a:gd name="T17" fmla="*/ 0 h 175"/>
                <a:gd name="T18" fmla="*/ 1 w 126"/>
                <a:gd name="T19" fmla="*/ 1 h 175"/>
                <a:gd name="T20" fmla="*/ 1 w 126"/>
                <a:gd name="T21" fmla="*/ 1 h 175"/>
                <a:gd name="T22" fmla="*/ 1 w 126"/>
                <a:gd name="T23" fmla="*/ 0 h 175"/>
                <a:gd name="T24" fmla="*/ 0 w 126"/>
                <a:gd name="T25" fmla="*/ 0 h 175"/>
                <a:gd name="T26" fmla="*/ 0 w 126"/>
                <a:gd name="T27" fmla="*/ 0 h 175"/>
                <a:gd name="T28" fmla="*/ 0 w 126"/>
                <a:gd name="T29" fmla="*/ 1 h 175"/>
                <a:gd name="T30" fmla="*/ 0 w 126"/>
                <a:gd name="T31" fmla="*/ 1 h 175"/>
                <a:gd name="T32" fmla="*/ 0 w 126"/>
                <a:gd name="T33" fmla="*/ 1 h 175"/>
                <a:gd name="T34" fmla="*/ 0 w 126"/>
                <a:gd name="T35" fmla="*/ 6 h 175"/>
                <a:gd name="T36" fmla="*/ 1 w 126"/>
                <a:gd name="T37" fmla="*/ 6 h 175"/>
                <a:gd name="T38" fmla="*/ 1 w 126"/>
                <a:gd name="T39" fmla="*/ 3 h 175"/>
                <a:gd name="T40" fmla="*/ 1 w 126"/>
                <a:gd name="T41" fmla="*/ 2 h 175"/>
                <a:gd name="T42" fmla="*/ 1 w 126"/>
                <a:gd name="T43" fmla="*/ 1 h 175"/>
                <a:gd name="T44" fmla="*/ 2 w 126"/>
                <a:gd name="T45" fmla="*/ 1 h 175"/>
                <a:gd name="T46" fmla="*/ 3 w 126"/>
                <a:gd name="T47" fmla="*/ 1 h 175"/>
                <a:gd name="T48" fmla="*/ 3 w 126"/>
                <a:gd name="T49" fmla="*/ 1 h 175"/>
                <a:gd name="T50" fmla="*/ 3 w 126"/>
                <a:gd name="T51" fmla="*/ 1 h 175"/>
                <a:gd name="T52" fmla="*/ 4 w 126"/>
                <a:gd name="T53" fmla="*/ 2 h 175"/>
                <a:gd name="T54" fmla="*/ 4 w 126"/>
                <a:gd name="T55" fmla="*/ 2 h 175"/>
                <a:gd name="T56" fmla="*/ 4 w 126"/>
                <a:gd name="T57" fmla="*/ 6 h 175"/>
                <a:gd name="T58" fmla="*/ 5 w 126"/>
                <a:gd name="T59" fmla="*/ 6 h 1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6"/>
                <a:gd name="T91" fmla="*/ 0 h 175"/>
                <a:gd name="T92" fmla="*/ 126 w 126"/>
                <a:gd name="T93" fmla="*/ 175 h 1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6" h="175">
                  <a:moveTo>
                    <a:pt x="126" y="175"/>
                  </a:moveTo>
                  <a:lnTo>
                    <a:pt x="126" y="53"/>
                  </a:lnTo>
                  <a:lnTo>
                    <a:pt x="126" y="30"/>
                  </a:lnTo>
                  <a:lnTo>
                    <a:pt x="120" y="12"/>
                  </a:lnTo>
                  <a:lnTo>
                    <a:pt x="101" y="0"/>
                  </a:lnTo>
                  <a:lnTo>
                    <a:pt x="84" y="0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41" y="12"/>
                  </a:lnTo>
                  <a:lnTo>
                    <a:pt x="36" y="23"/>
                  </a:lnTo>
                  <a:lnTo>
                    <a:pt x="30" y="23"/>
                  </a:lnTo>
                  <a:lnTo>
                    <a:pt x="30" y="0"/>
                  </a:lnTo>
                  <a:lnTo>
                    <a:pt x="0" y="0"/>
                  </a:lnTo>
                  <a:lnTo>
                    <a:pt x="5" y="12"/>
                  </a:lnTo>
                  <a:lnTo>
                    <a:pt x="5" y="18"/>
                  </a:lnTo>
                  <a:lnTo>
                    <a:pt x="5" y="30"/>
                  </a:lnTo>
                  <a:lnTo>
                    <a:pt x="5" y="36"/>
                  </a:lnTo>
                  <a:lnTo>
                    <a:pt x="5" y="175"/>
                  </a:lnTo>
                  <a:lnTo>
                    <a:pt x="30" y="175"/>
                  </a:lnTo>
                  <a:lnTo>
                    <a:pt x="30" y="72"/>
                  </a:lnTo>
                  <a:lnTo>
                    <a:pt x="30" y="53"/>
                  </a:lnTo>
                  <a:lnTo>
                    <a:pt x="36" y="36"/>
                  </a:lnTo>
                  <a:lnTo>
                    <a:pt x="54" y="23"/>
                  </a:lnTo>
                  <a:lnTo>
                    <a:pt x="71" y="18"/>
                  </a:lnTo>
                  <a:lnTo>
                    <a:pt x="84" y="23"/>
                  </a:lnTo>
                  <a:lnTo>
                    <a:pt x="90" y="30"/>
                  </a:lnTo>
                  <a:lnTo>
                    <a:pt x="96" y="42"/>
                  </a:lnTo>
                  <a:lnTo>
                    <a:pt x="96" y="53"/>
                  </a:lnTo>
                  <a:lnTo>
                    <a:pt x="96" y="175"/>
                  </a:lnTo>
                  <a:lnTo>
                    <a:pt x="126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44" name="Freeform 910"/>
            <p:cNvSpPr>
              <a:spLocks/>
            </p:cNvSpPr>
            <p:nvPr/>
          </p:nvSpPr>
          <p:spPr bwMode="auto">
            <a:xfrm>
              <a:off x="3440" y="2178"/>
              <a:ext cx="40" cy="60"/>
            </a:xfrm>
            <a:custGeom>
              <a:avLst/>
              <a:gdLst>
                <a:gd name="T0" fmla="*/ 4 w 120"/>
                <a:gd name="T1" fmla="*/ 2 h 181"/>
                <a:gd name="T2" fmla="*/ 4 w 120"/>
                <a:gd name="T3" fmla="*/ 1 h 181"/>
                <a:gd name="T4" fmla="*/ 4 w 120"/>
                <a:gd name="T5" fmla="*/ 0 h 181"/>
                <a:gd name="T6" fmla="*/ 3 w 120"/>
                <a:gd name="T7" fmla="*/ 0 h 181"/>
                <a:gd name="T8" fmla="*/ 3 w 120"/>
                <a:gd name="T9" fmla="*/ 0 h 181"/>
                <a:gd name="T10" fmla="*/ 2 w 120"/>
                <a:gd name="T11" fmla="*/ 0 h 181"/>
                <a:gd name="T12" fmla="*/ 1 w 120"/>
                <a:gd name="T13" fmla="*/ 0 h 181"/>
                <a:gd name="T14" fmla="*/ 1 w 120"/>
                <a:gd name="T15" fmla="*/ 0 h 181"/>
                <a:gd name="T16" fmla="*/ 0 w 120"/>
                <a:gd name="T17" fmla="*/ 1 h 181"/>
                <a:gd name="T18" fmla="*/ 0 w 120"/>
                <a:gd name="T19" fmla="*/ 1 h 181"/>
                <a:gd name="T20" fmla="*/ 0 w 120"/>
                <a:gd name="T21" fmla="*/ 2 h 181"/>
                <a:gd name="T22" fmla="*/ 0 w 120"/>
                <a:gd name="T23" fmla="*/ 3 h 181"/>
                <a:gd name="T24" fmla="*/ 0 w 120"/>
                <a:gd name="T25" fmla="*/ 3 h 181"/>
                <a:gd name="T26" fmla="*/ 0 w 120"/>
                <a:gd name="T27" fmla="*/ 5 h 181"/>
                <a:gd name="T28" fmla="*/ 1 w 120"/>
                <a:gd name="T29" fmla="*/ 6 h 181"/>
                <a:gd name="T30" fmla="*/ 2 w 120"/>
                <a:gd name="T31" fmla="*/ 6 h 181"/>
                <a:gd name="T32" fmla="*/ 3 w 120"/>
                <a:gd name="T33" fmla="*/ 7 h 181"/>
                <a:gd name="T34" fmla="*/ 3 w 120"/>
                <a:gd name="T35" fmla="*/ 6 h 181"/>
                <a:gd name="T36" fmla="*/ 4 w 120"/>
                <a:gd name="T37" fmla="*/ 6 h 181"/>
                <a:gd name="T38" fmla="*/ 4 w 120"/>
                <a:gd name="T39" fmla="*/ 5 h 181"/>
                <a:gd name="T40" fmla="*/ 4 w 120"/>
                <a:gd name="T41" fmla="*/ 4 h 181"/>
                <a:gd name="T42" fmla="*/ 4 w 120"/>
                <a:gd name="T43" fmla="*/ 4 h 181"/>
                <a:gd name="T44" fmla="*/ 3 w 120"/>
                <a:gd name="T45" fmla="*/ 5 h 181"/>
                <a:gd name="T46" fmla="*/ 3 w 120"/>
                <a:gd name="T47" fmla="*/ 5 h 181"/>
                <a:gd name="T48" fmla="*/ 3 w 120"/>
                <a:gd name="T49" fmla="*/ 6 h 181"/>
                <a:gd name="T50" fmla="*/ 3 w 120"/>
                <a:gd name="T51" fmla="*/ 6 h 181"/>
                <a:gd name="T52" fmla="*/ 2 w 120"/>
                <a:gd name="T53" fmla="*/ 6 h 181"/>
                <a:gd name="T54" fmla="*/ 1 w 120"/>
                <a:gd name="T55" fmla="*/ 5 h 181"/>
                <a:gd name="T56" fmla="*/ 1 w 120"/>
                <a:gd name="T57" fmla="*/ 4 h 181"/>
                <a:gd name="T58" fmla="*/ 1 w 120"/>
                <a:gd name="T59" fmla="*/ 3 h 181"/>
                <a:gd name="T60" fmla="*/ 1 w 120"/>
                <a:gd name="T61" fmla="*/ 2 h 181"/>
                <a:gd name="T62" fmla="*/ 2 w 120"/>
                <a:gd name="T63" fmla="*/ 1 h 181"/>
                <a:gd name="T64" fmla="*/ 2 w 120"/>
                <a:gd name="T65" fmla="*/ 1 h 181"/>
                <a:gd name="T66" fmla="*/ 3 w 120"/>
                <a:gd name="T67" fmla="*/ 1 h 181"/>
                <a:gd name="T68" fmla="*/ 3 w 120"/>
                <a:gd name="T69" fmla="*/ 1 h 181"/>
                <a:gd name="T70" fmla="*/ 3 w 120"/>
                <a:gd name="T71" fmla="*/ 1 h 181"/>
                <a:gd name="T72" fmla="*/ 3 w 120"/>
                <a:gd name="T73" fmla="*/ 1 h 181"/>
                <a:gd name="T74" fmla="*/ 3 w 120"/>
                <a:gd name="T75" fmla="*/ 2 h 181"/>
                <a:gd name="T76" fmla="*/ 4 w 120"/>
                <a:gd name="T77" fmla="*/ 2 h 1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181"/>
                <a:gd name="T119" fmla="*/ 120 w 120"/>
                <a:gd name="T120" fmla="*/ 181 h 18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181">
                  <a:moveTo>
                    <a:pt x="120" y="53"/>
                  </a:moveTo>
                  <a:lnTo>
                    <a:pt x="120" y="30"/>
                  </a:lnTo>
                  <a:lnTo>
                    <a:pt x="108" y="12"/>
                  </a:lnTo>
                  <a:lnTo>
                    <a:pt x="90" y="0"/>
                  </a:lnTo>
                  <a:lnTo>
                    <a:pt x="71" y="0"/>
                  </a:lnTo>
                  <a:lnTo>
                    <a:pt x="48" y="0"/>
                  </a:lnTo>
                  <a:lnTo>
                    <a:pt x="30" y="6"/>
                  </a:lnTo>
                  <a:lnTo>
                    <a:pt x="18" y="12"/>
                  </a:lnTo>
                  <a:lnTo>
                    <a:pt x="11" y="23"/>
                  </a:lnTo>
                  <a:lnTo>
                    <a:pt x="5" y="36"/>
                  </a:lnTo>
                  <a:lnTo>
                    <a:pt x="5" y="53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5" y="138"/>
                  </a:lnTo>
                  <a:lnTo>
                    <a:pt x="24" y="162"/>
                  </a:lnTo>
                  <a:lnTo>
                    <a:pt x="41" y="175"/>
                  </a:lnTo>
                  <a:lnTo>
                    <a:pt x="71" y="181"/>
                  </a:lnTo>
                  <a:lnTo>
                    <a:pt x="84" y="175"/>
                  </a:lnTo>
                  <a:lnTo>
                    <a:pt x="101" y="162"/>
                  </a:lnTo>
                  <a:lnTo>
                    <a:pt x="120" y="145"/>
                  </a:lnTo>
                  <a:lnTo>
                    <a:pt x="120" y="115"/>
                  </a:lnTo>
                  <a:lnTo>
                    <a:pt x="96" y="115"/>
                  </a:lnTo>
                  <a:lnTo>
                    <a:pt x="90" y="132"/>
                  </a:lnTo>
                  <a:lnTo>
                    <a:pt x="84" y="145"/>
                  </a:lnTo>
                  <a:lnTo>
                    <a:pt x="78" y="151"/>
                  </a:lnTo>
                  <a:lnTo>
                    <a:pt x="71" y="156"/>
                  </a:lnTo>
                  <a:lnTo>
                    <a:pt x="48" y="151"/>
                  </a:lnTo>
                  <a:lnTo>
                    <a:pt x="35" y="138"/>
                  </a:lnTo>
                  <a:lnTo>
                    <a:pt x="30" y="108"/>
                  </a:lnTo>
                  <a:lnTo>
                    <a:pt x="30" y="78"/>
                  </a:lnTo>
                  <a:lnTo>
                    <a:pt x="35" y="48"/>
                  </a:lnTo>
                  <a:lnTo>
                    <a:pt x="41" y="30"/>
                  </a:lnTo>
                  <a:lnTo>
                    <a:pt x="54" y="23"/>
                  </a:lnTo>
                  <a:lnTo>
                    <a:pt x="71" y="18"/>
                  </a:lnTo>
                  <a:lnTo>
                    <a:pt x="78" y="23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0" y="53"/>
                  </a:lnTo>
                  <a:lnTo>
                    <a:pt x="12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45" name="Freeform 911"/>
            <p:cNvSpPr>
              <a:spLocks noEditPoints="1"/>
            </p:cNvSpPr>
            <p:nvPr/>
          </p:nvSpPr>
          <p:spPr bwMode="auto">
            <a:xfrm>
              <a:off x="3497" y="2178"/>
              <a:ext cx="42" cy="60"/>
            </a:xfrm>
            <a:custGeom>
              <a:avLst/>
              <a:gdLst>
                <a:gd name="T0" fmla="*/ 1 w 126"/>
                <a:gd name="T1" fmla="*/ 3 h 181"/>
                <a:gd name="T2" fmla="*/ 1 w 126"/>
                <a:gd name="T3" fmla="*/ 2 h 181"/>
                <a:gd name="T4" fmla="*/ 2 w 126"/>
                <a:gd name="T5" fmla="*/ 1 h 181"/>
                <a:gd name="T6" fmla="*/ 2 w 126"/>
                <a:gd name="T7" fmla="*/ 1 h 181"/>
                <a:gd name="T8" fmla="*/ 2 w 126"/>
                <a:gd name="T9" fmla="*/ 1 h 181"/>
                <a:gd name="T10" fmla="*/ 3 w 126"/>
                <a:gd name="T11" fmla="*/ 1 h 181"/>
                <a:gd name="T12" fmla="*/ 3 w 126"/>
                <a:gd name="T13" fmla="*/ 1 h 181"/>
                <a:gd name="T14" fmla="*/ 4 w 126"/>
                <a:gd name="T15" fmla="*/ 2 h 181"/>
                <a:gd name="T16" fmla="*/ 4 w 126"/>
                <a:gd name="T17" fmla="*/ 3 h 181"/>
                <a:gd name="T18" fmla="*/ 1 w 126"/>
                <a:gd name="T19" fmla="*/ 3 h 181"/>
                <a:gd name="T20" fmla="*/ 5 w 126"/>
                <a:gd name="T21" fmla="*/ 4 h 181"/>
                <a:gd name="T22" fmla="*/ 5 w 126"/>
                <a:gd name="T23" fmla="*/ 3 h 181"/>
                <a:gd name="T24" fmla="*/ 5 w 126"/>
                <a:gd name="T25" fmla="*/ 2 h 181"/>
                <a:gd name="T26" fmla="*/ 4 w 126"/>
                <a:gd name="T27" fmla="*/ 1 h 181"/>
                <a:gd name="T28" fmla="*/ 4 w 126"/>
                <a:gd name="T29" fmla="*/ 0 h 181"/>
                <a:gd name="T30" fmla="*/ 2 w 126"/>
                <a:gd name="T31" fmla="*/ 0 h 181"/>
                <a:gd name="T32" fmla="*/ 2 w 126"/>
                <a:gd name="T33" fmla="*/ 0 h 181"/>
                <a:gd name="T34" fmla="*/ 1 w 126"/>
                <a:gd name="T35" fmla="*/ 0 h 181"/>
                <a:gd name="T36" fmla="*/ 1 w 126"/>
                <a:gd name="T37" fmla="*/ 0 h 181"/>
                <a:gd name="T38" fmla="*/ 0 w 126"/>
                <a:gd name="T39" fmla="*/ 1 h 181"/>
                <a:gd name="T40" fmla="*/ 0 w 126"/>
                <a:gd name="T41" fmla="*/ 1 h 181"/>
                <a:gd name="T42" fmla="*/ 0 w 126"/>
                <a:gd name="T43" fmla="*/ 2 h 181"/>
                <a:gd name="T44" fmla="*/ 0 w 126"/>
                <a:gd name="T45" fmla="*/ 3 h 181"/>
                <a:gd name="T46" fmla="*/ 0 w 126"/>
                <a:gd name="T47" fmla="*/ 3 h 181"/>
                <a:gd name="T48" fmla="*/ 0 w 126"/>
                <a:gd name="T49" fmla="*/ 5 h 181"/>
                <a:gd name="T50" fmla="*/ 1 w 126"/>
                <a:gd name="T51" fmla="*/ 6 h 181"/>
                <a:gd name="T52" fmla="*/ 2 w 126"/>
                <a:gd name="T53" fmla="*/ 6 h 181"/>
                <a:gd name="T54" fmla="*/ 2 w 126"/>
                <a:gd name="T55" fmla="*/ 7 h 181"/>
                <a:gd name="T56" fmla="*/ 3 w 126"/>
                <a:gd name="T57" fmla="*/ 6 h 181"/>
                <a:gd name="T58" fmla="*/ 4 w 126"/>
                <a:gd name="T59" fmla="*/ 6 h 181"/>
                <a:gd name="T60" fmla="*/ 5 w 126"/>
                <a:gd name="T61" fmla="*/ 5 h 181"/>
                <a:gd name="T62" fmla="*/ 5 w 126"/>
                <a:gd name="T63" fmla="*/ 4 h 181"/>
                <a:gd name="T64" fmla="*/ 4 w 126"/>
                <a:gd name="T65" fmla="*/ 4 h 181"/>
                <a:gd name="T66" fmla="*/ 4 w 126"/>
                <a:gd name="T67" fmla="*/ 5 h 181"/>
                <a:gd name="T68" fmla="*/ 3 w 126"/>
                <a:gd name="T69" fmla="*/ 5 h 181"/>
                <a:gd name="T70" fmla="*/ 3 w 126"/>
                <a:gd name="T71" fmla="*/ 6 h 181"/>
                <a:gd name="T72" fmla="*/ 2 w 126"/>
                <a:gd name="T73" fmla="*/ 6 h 181"/>
                <a:gd name="T74" fmla="*/ 2 w 126"/>
                <a:gd name="T75" fmla="*/ 6 h 181"/>
                <a:gd name="T76" fmla="*/ 2 w 126"/>
                <a:gd name="T77" fmla="*/ 5 h 181"/>
                <a:gd name="T78" fmla="*/ 1 w 126"/>
                <a:gd name="T79" fmla="*/ 5 h 181"/>
                <a:gd name="T80" fmla="*/ 1 w 126"/>
                <a:gd name="T81" fmla="*/ 4 h 181"/>
                <a:gd name="T82" fmla="*/ 5 w 126"/>
                <a:gd name="T83" fmla="*/ 4 h 1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6"/>
                <a:gd name="T127" fmla="*/ 0 h 181"/>
                <a:gd name="T128" fmla="*/ 126 w 126"/>
                <a:gd name="T129" fmla="*/ 181 h 1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6" h="181">
                  <a:moveTo>
                    <a:pt x="30" y="72"/>
                  </a:moveTo>
                  <a:lnTo>
                    <a:pt x="36" y="42"/>
                  </a:lnTo>
                  <a:lnTo>
                    <a:pt x="41" y="30"/>
                  </a:lnTo>
                  <a:lnTo>
                    <a:pt x="54" y="23"/>
                  </a:lnTo>
                  <a:lnTo>
                    <a:pt x="66" y="18"/>
                  </a:lnTo>
                  <a:lnTo>
                    <a:pt x="77" y="23"/>
                  </a:lnTo>
                  <a:lnTo>
                    <a:pt x="90" y="30"/>
                  </a:lnTo>
                  <a:lnTo>
                    <a:pt x="96" y="42"/>
                  </a:lnTo>
                  <a:lnTo>
                    <a:pt x="101" y="72"/>
                  </a:lnTo>
                  <a:lnTo>
                    <a:pt x="30" y="72"/>
                  </a:lnTo>
                  <a:close/>
                  <a:moveTo>
                    <a:pt x="126" y="96"/>
                  </a:moveTo>
                  <a:lnTo>
                    <a:pt x="126" y="78"/>
                  </a:lnTo>
                  <a:lnTo>
                    <a:pt x="126" y="42"/>
                  </a:lnTo>
                  <a:lnTo>
                    <a:pt x="114" y="18"/>
                  </a:lnTo>
                  <a:lnTo>
                    <a:pt x="96" y="6"/>
                  </a:lnTo>
                  <a:lnTo>
                    <a:pt x="66" y="0"/>
                  </a:lnTo>
                  <a:lnTo>
                    <a:pt x="47" y="0"/>
                  </a:lnTo>
                  <a:lnTo>
                    <a:pt x="30" y="6"/>
                  </a:lnTo>
                  <a:lnTo>
                    <a:pt x="17" y="12"/>
                  </a:lnTo>
                  <a:lnTo>
                    <a:pt x="11" y="23"/>
                  </a:lnTo>
                  <a:lnTo>
                    <a:pt x="5" y="36"/>
                  </a:lnTo>
                  <a:lnTo>
                    <a:pt x="5" y="53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5" y="138"/>
                  </a:lnTo>
                  <a:lnTo>
                    <a:pt x="17" y="162"/>
                  </a:lnTo>
                  <a:lnTo>
                    <a:pt x="41" y="175"/>
                  </a:lnTo>
                  <a:lnTo>
                    <a:pt x="66" y="181"/>
                  </a:lnTo>
                  <a:lnTo>
                    <a:pt x="90" y="175"/>
                  </a:lnTo>
                  <a:lnTo>
                    <a:pt x="114" y="162"/>
                  </a:lnTo>
                  <a:lnTo>
                    <a:pt x="126" y="145"/>
                  </a:lnTo>
                  <a:lnTo>
                    <a:pt x="126" y="121"/>
                  </a:lnTo>
                  <a:lnTo>
                    <a:pt x="96" y="121"/>
                  </a:lnTo>
                  <a:lnTo>
                    <a:pt x="96" y="132"/>
                  </a:lnTo>
                  <a:lnTo>
                    <a:pt x="84" y="145"/>
                  </a:lnTo>
                  <a:lnTo>
                    <a:pt x="77" y="151"/>
                  </a:lnTo>
                  <a:lnTo>
                    <a:pt x="66" y="156"/>
                  </a:lnTo>
                  <a:lnTo>
                    <a:pt x="47" y="151"/>
                  </a:lnTo>
                  <a:lnTo>
                    <a:pt x="41" y="145"/>
                  </a:lnTo>
                  <a:lnTo>
                    <a:pt x="36" y="126"/>
                  </a:lnTo>
                  <a:lnTo>
                    <a:pt x="30" y="96"/>
                  </a:lnTo>
                  <a:lnTo>
                    <a:pt x="126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46" name="Freeform 912"/>
            <p:cNvSpPr>
              <a:spLocks/>
            </p:cNvSpPr>
            <p:nvPr/>
          </p:nvSpPr>
          <p:spPr bwMode="auto">
            <a:xfrm>
              <a:off x="1806" y="1517"/>
              <a:ext cx="456" cy="197"/>
            </a:xfrm>
            <a:custGeom>
              <a:avLst/>
              <a:gdLst>
                <a:gd name="T0" fmla="*/ 0 w 1370"/>
                <a:gd name="T1" fmla="*/ 20 h 590"/>
                <a:gd name="T2" fmla="*/ 28 w 1370"/>
                <a:gd name="T3" fmla="*/ 4 h 590"/>
                <a:gd name="T4" fmla="*/ 32 w 1370"/>
                <a:gd name="T5" fmla="*/ 2 h 590"/>
                <a:gd name="T6" fmla="*/ 36 w 1370"/>
                <a:gd name="T7" fmla="*/ 0 h 590"/>
                <a:gd name="T8" fmla="*/ 38 w 1370"/>
                <a:gd name="T9" fmla="*/ 0 h 590"/>
                <a:gd name="T10" fmla="*/ 40 w 1370"/>
                <a:gd name="T11" fmla="*/ 0 h 590"/>
                <a:gd name="T12" fmla="*/ 43 w 1370"/>
                <a:gd name="T13" fmla="*/ 0 h 590"/>
                <a:gd name="T14" fmla="*/ 43 w 1370"/>
                <a:gd name="T15" fmla="*/ 0 h 590"/>
                <a:gd name="T16" fmla="*/ 47 w 1370"/>
                <a:gd name="T17" fmla="*/ 2 h 590"/>
                <a:gd name="T18" fmla="*/ 50 w 1370"/>
                <a:gd name="T19" fmla="*/ 3 h 590"/>
                <a:gd name="T20" fmla="*/ 51 w 1370"/>
                <a:gd name="T21" fmla="*/ 4 h 590"/>
                <a:gd name="T22" fmla="*/ 50 w 1370"/>
                <a:gd name="T23" fmla="*/ 4 h 590"/>
                <a:gd name="T24" fmla="*/ 48 w 1370"/>
                <a:gd name="T25" fmla="*/ 4 h 590"/>
                <a:gd name="T26" fmla="*/ 47 w 1370"/>
                <a:gd name="T27" fmla="*/ 3 h 590"/>
                <a:gd name="T28" fmla="*/ 46 w 1370"/>
                <a:gd name="T29" fmla="*/ 3 h 590"/>
                <a:gd name="T30" fmla="*/ 42 w 1370"/>
                <a:gd name="T31" fmla="*/ 2 h 590"/>
                <a:gd name="T32" fmla="*/ 39 w 1370"/>
                <a:gd name="T33" fmla="*/ 2 h 590"/>
                <a:gd name="T34" fmla="*/ 38 w 1370"/>
                <a:gd name="T35" fmla="*/ 2 h 590"/>
                <a:gd name="T36" fmla="*/ 37 w 1370"/>
                <a:gd name="T37" fmla="*/ 2 h 590"/>
                <a:gd name="T38" fmla="*/ 33 w 1370"/>
                <a:gd name="T39" fmla="*/ 4 h 590"/>
                <a:gd name="T40" fmla="*/ 32 w 1370"/>
                <a:gd name="T41" fmla="*/ 4 h 590"/>
                <a:gd name="T42" fmla="*/ 32 w 1370"/>
                <a:gd name="T43" fmla="*/ 5 h 590"/>
                <a:gd name="T44" fmla="*/ 31 w 1370"/>
                <a:gd name="T45" fmla="*/ 5 h 590"/>
                <a:gd name="T46" fmla="*/ 31 w 1370"/>
                <a:gd name="T47" fmla="*/ 5 h 590"/>
                <a:gd name="T48" fmla="*/ 2 w 1370"/>
                <a:gd name="T49" fmla="*/ 22 h 590"/>
                <a:gd name="T50" fmla="*/ 0 w 1370"/>
                <a:gd name="T51" fmla="*/ 20 h 5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0"/>
                <a:gd name="T79" fmla="*/ 0 h 590"/>
                <a:gd name="T80" fmla="*/ 1370 w 1370"/>
                <a:gd name="T81" fmla="*/ 590 h 5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0" h="590">
                  <a:moveTo>
                    <a:pt x="0" y="537"/>
                  </a:moveTo>
                  <a:lnTo>
                    <a:pt x="761" y="96"/>
                  </a:lnTo>
                  <a:lnTo>
                    <a:pt x="876" y="42"/>
                  </a:lnTo>
                  <a:lnTo>
                    <a:pt x="978" y="12"/>
                  </a:lnTo>
                  <a:lnTo>
                    <a:pt x="1038" y="0"/>
                  </a:lnTo>
                  <a:lnTo>
                    <a:pt x="1098" y="0"/>
                  </a:lnTo>
                  <a:lnTo>
                    <a:pt x="1153" y="12"/>
                  </a:lnTo>
                  <a:lnTo>
                    <a:pt x="1177" y="12"/>
                  </a:lnTo>
                  <a:lnTo>
                    <a:pt x="1280" y="49"/>
                  </a:lnTo>
                  <a:lnTo>
                    <a:pt x="1346" y="85"/>
                  </a:lnTo>
                  <a:lnTo>
                    <a:pt x="1370" y="103"/>
                  </a:lnTo>
                  <a:lnTo>
                    <a:pt x="1346" y="115"/>
                  </a:lnTo>
                  <a:lnTo>
                    <a:pt x="1310" y="103"/>
                  </a:lnTo>
                  <a:lnTo>
                    <a:pt x="1280" y="85"/>
                  </a:lnTo>
                  <a:lnTo>
                    <a:pt x="1243" y="72"/>
                  </a:lnTo>
                  <a:lnTo>
                    <a:pt x="1141" y="55"/>
                  </a:lnTo>
                  <a:lnTo>
                    <a:pt x="1057" y="55"/>
                  </a:lnTo>
                  <a:lnTo>
                    <a:pt x="1014" y="66"/>
                  </a:lnTo>
                  <a:lnTo>
                    <a:pt x="1002" y="66"/>
                  </a:lnTo>
                  <a:lnTo>
                    <a:pt x="893" y="109"/>
                  </a:lnTo>
                  <a:lnTo>
                    <a:pt x="876" y="121"/>
                  </a:lnTo>
                  <a:lnTo>
                    <a:pt x="857" y="126"/>
                  </a:lnTo>
                  <a:lnTo>
                    <a:pt x="844" y="139"/>
                  </a:lnTo>
                  <a:lnTo>
                    <a:pt x="827" y="145"/>
                  </a:lnTo>
                  <a:lnTo>
                    <a:pt x="60" y="590"/>
                  </a:lnTo>
                  <a:lnTo>
                    <a:pt x="0" y="5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47" name="Freeform 913"/>
            <p:cNvSpPr>
              <a:spLocks/>
            </p:cNvSpPr>
            <p:nvPr/>
          </p:nvSpPr>
          <p:spPr bwMode="auto">
            <a:xfrm>
              <a:off x="1430" y="1696"/>
              <a:ext cx="398" cy="235"/>
            </a:xfrm>
            <a:custGeom>
              <a:avLst/>
              <a:gdLst>
                <a:gd name="T0" fmla="*/ 15 w 1196"/>
                <a:gd name="T1" fmla="*/ 6 h 704"/>
                <a:gd name="T2" fmla="*/ 19 w 1196"/>
                <a:gd name="T3" fmla="*/ 8 h 704"/>
                <a:gd name="T4" fmla="*/ 21 w 1196"/>
                <a:gd name="T5" fmla="*/ 8 h 704"/>
                <a:gd name="T6" fmla="*/ 25 w 1196"/>
                <a:gd name="T7" fmla="*/ 8 h 704"/>
                <a:gd name="T8" fmla="*/ 25 w 1196"/>
                <a:gd name="T9" fmla="*/ 8 h 704"/>
                <a:gd name="T10" fmla="*/ 26 w 1196"/>
                <a:gd name="T11" fmla="*/ 8 h 704"/>
                <a:gd name="T12" fmla="*/ 29 w 1196"/>
                <a:gd name="T13" fmla="*/ 7 h 704"/>
                <a:gd name="T14" fmla="*/ 29 w 1196"/>
                <a:gd name="T15" fmla="*/ 7 h 704"/>
                <a:gd name="T16" fmla="*/ 32 w 1196"/>
                <a:gd name="T17" fmla="*/ 6 h 704"/>
                <a:gd name="T18" fmla="*/ 42 w 1196"/>
                <a:gd name="T19" fmla="*/ 0 h 704"/>
                <a:gd name="T20" fmla="*/ 44 w 1196"/>
                <a:gd name="T21" fmla="*/ 2 h 704"/>
                <a:gd name="T22" fmla="*/ 33 w 1196"/>
                <a:gd name="T23" fmla="*/ 8 h 704"/>
                <a:gd name="T24" fmla="*/ 32 w 1196"/>
                <a:gd name="T25" fmla="*/ 9 h 704"/>
                <a:gd name="T26" fmla="*/ 29 w 1196"/>
                <a:gd name="T27" fmla="*/ 10 h 704"/>
                <a:gd name="T28" fmla="*/ 27 w 1196"/>
                <a:gd name="T29" fmla="*/ 10 h 704"/>
                <a:gd name="T30" fmla="*/ 23 w 1196"/>
                <a:gd name="T31" fmla="*/ 10 h 704"/>
                <a:gd name="T32" fmla="*/ 22 w 1196"/>
                <a:gd name="T33" fmla="*/ 10 h 704"/>
                <a:gd name="T34" fmla="*/ 22 w 1196"/>
                <a:gd name="T35" fmla="*/ 10 h 704"/>
                <a:gd name="T36" fmla="*/ 21 w 1196"/>
                <a:gd name="T37" fmla="*/ 10 h 704"/>
                <a:gd name="T38" fmla="*/ 21 w 1196"/>
                <a:gd name="T39" fmla="*/ 10 h 704"/>
                <a:gd name="T40" fmla="*/ 16 w 1196"/>
                <a:gd name="T41" fmla="*/ 8 h 704"/>
                <a:gd name="T42" fmla="*/ 15 w 1196"/>
                <a:gd name="T43" fmla="*/ 7 h 704"/>
                <a:gd name="T44" fmla="*/ 16 w 1196"/>
                <a:gd name="T45" fmla="*/ 9 h 704"/>
                <a:gd name="T46" fmla="*/ 17 w 1196"/>
                <a:gd name="T47" fmla="*/ 10 h 704"/>
                <a:gd name="T48" fmla="*/ 17 w 1196"/>
                <a:gd name="T49" fmla="*/ 10 h 704"/>
                <a:gd name="T50" fmla="*/ 17 w 1196"/>
                <a:gd name="T51" fmla="*/ 11 h 704"/>
                <a:gd name="T52" fmla="*/ 17 w 1196"/>
                <a:gd name="T53" fmla="*/ 11 h 704"/>
                <a:gd name="T54" fmla="*/ 18 w 1196"/>
                <a:gd name="T55" fmla="*/ 12 h 704"/>
                <a:gd name="T56" fmla="*/ 18 w 1196"/>
                <a:gd name="T57" fmla="*/ 14 h 704"/>
                <a:gd name="T58" fmla="*/ 17 w 1196"/>
                <a:gd name="T59" fmla="*/ 16 h 704"/>
                <a:gd name="T60" fmla="*/ 17 w 1196"/>
                <a:gd name="T61" fmla="*/ 17 h 704"/>
                <a:gd name="T62" fmla="*/ 16 w 1196"/>
                <a:gd name="T63" fmla="*/ 17 h 704"/>
                <a:gd name="T64" fmla="*/ 15 w 1196"/>
                <a:gd name="T65" fmla="*/ 18 h 704"/>
                <a:gd name="T66" fmla="*/ 14 w 1196"/>
                <a:gd name="T67" fmla="*/ 19 h 704"/>
                <a:gd name="T68" fmla="*/ 2 w 1196"/>
                <a:gd name="T69" fmla="*/ 26 h 704"/>
                <a:gd name="T70" fmla="*/ 0 w 1196"/>
                <a:gd name="T71" fmla="*/ 24 h 704"/>
                <a:gd name="T72" fmla="*/ 11 w 1196"/>
                <a:gd name="T73" fmla="*/ 18 h 704"/>
                <a:gd name="T74" fmla="*/ 13 w 1196"/>
                <a:gd name="T75" fmla="*/ 16 h 704"/>
                <a:gd name="T76" fmla="*/ 14 w 1196"/>
                <a:gd name="T77" fmla="*/ 15 h 704"/>
                <a:gd name="T78" fmla="*/ 14 w 1196"/>
                <a:gd name="T79" fmla="*/ 15 h 704"/>
                <a:gd name="T80" fmla="*/ 15 w 1196"/>
                <a:gd name="T81" fmla="*/ 13 h 704"/>
                <a:gd name="T82" fmla="*/ 15 w 1196"/>
                <a:gd name="T83" fmla="*/ 11 h 704"/>
                <a:gd name="T84" fmla="*/ 15 w 1196"/>
                <a:gd name="T85" fmla="*/ 9 h 704"/>
                <a:gd name="T86" fmla="*/ 14 w 1196"/>
                <a:gd name="T87" fmla="*/ 8 h 704"/>
                <a:gd name="T88" fmla="*/ 13 w 1196"/>
                <a:gd name="T89" fmla="*/ 6 h 704"/>
                <a:gd name="T90" fmla="*/ 15 w 1196"/>
                <a:gd name="T91" fmla="*/ 6 h 7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96"/>
                <a:gd name="T139" fmla="*/ 0 h 704"/>
                <a:gd name="T140" fmla="*/ 1196 w 1196"/>
                <a:gd name="T141" fmla="*/ 704 h 7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96" h="704">
                  <a:moveTo>
                    <a:pt x="393" y="150"/>
                  </a:moveTo>
                  <a:lnTo>
                    <a:pt x="525" y="204"/>
                  </a:lnTo>
                  <a:lnTo>
                    <a:pt x="562" y="216"/>
                  </a:lnTo>
                  <a:lnTo>
                    <a:pt x="670" y="222"/>
                  </a:lnTo>
                  <a:lnTo>
                    <a:pt x="683" y="216"/>
                  </a:lnTo>
                  <a:lnTo>
                    <a:pt x="707" y="216"/>
                  </a:lnTo>
                  <a:lnTo>
                    <a:pt x="773" y="191"/>
                  </a:lnTo>
                  <a:lnTo>
                    <a:pt x="784" y="191"/>
                  </a:lnTo>
                  <a:lnTo>
                    <a:pt x="852" y="161"/>
                  </a:lnTo>
                  <a:lnTo>
                    <a:pt x="1134" y="0"/>
                  </a:lnTo>
                  <a:lnTo>
                    <a:pt x="1196" y="47"/>
                  </a:lnTo>
                  <a:lnTo>
                    <a:pt x="899" y="216"/>
                  </a:lnTo>
                  <a:lnTo>
                    <a:pt x="863" y="234"/>
                  </a:lnTo>
                  <a:lnTo>
                    <a:pt x="797" y="259"/>
                  </a:lnTo>
                  <a:lnTo>
                    <a:pt x="724" y="270"/>
                  </a:lnTo>
                  <a:lnTo>
                    <a:pt x="628" y="270"/>
                  </a:lnTo>
                  <a:lnTo>
                    <a:pt x="598" y="264"/>
                  </a:lnTo>
                  <a:lnTo>
                    <a:pt x="585" y="264"/>
                  </a:lnTo>
                  <a:lnTo>
                    <a:pt x="574" y="259"/>
                  </a:lnTo>
                  <a:lnTo>
                    <a:pt x="555" y="259"/>
                  </a:lnTo>
                  <a:lnTo>
                    <a:pt x="435" y="210"/>
                  </a:lnTo>
                  <a:lnTo>
                    <a:pt x="410" y="191"/>
                  </a:lnTo>
                  <a:lnTo>
                    <a:pt x="429" y="234"/>
                  </a:lnTo>
                  <a:lnTo>
                    <a:pt x="459" y="276"/>
                  </a:lnTo>
                  <a:lnTo>
                    <a:pt x="465" y="282"/>
                  </a:lnTo>
                  <a:lnTo>
                    <a:pt x="465" y="294"/>
                  </a:lnTo>
                  <a:lnTo>
                    <a:pt x="472" y="300"/>
                  </a:lnTo>
                  <a:lnTo>
                    <a:pt x="478" y="330"/>
                  </a:lnTo>
                  <a:lnTo>
                    <a:pt x="478" y="372"/>
                  </a:lnTo>
                  <a:lnTo>
                    <a:pt x="465" y="420"/>
                  </a:lnTo>
                  <a:lnTo>
                    <a:pt x="453" y="445"/>
                  </a:lnTo>
                  <a:lnTo>
                    <a:pt x="435" y="469"/>
                  </a:lnTo>
                  <a:lnTo>
                    <a:pt x="410" y="486"/>
                  </a:lnTo>
                  <a:lnTo>
                    <a:pt x="387" y="510"/>
                  </a:lnTo>
                  <a:lnTo>
                    <a:pt x="60" y="704"/>
                  </a:lnTo>
                  <a:lnTo>
                    <a:pt x="0" y="655"/>
                  </a:lnTo>
                  <a:lnTo>
                    <a:pt x="303" y="480"/>
                  </a:lnTo>
                  <a:lnTo>
                    <a:pt x="357" y="433"/>
                  </a:lnTo>
                  <a:lnTo>
                    <a:pt x="369" y="415"/>
                  </a:lnTo>
                  <a:lnTo>
                    <a:pt x="387" y="403"/>
                  </a:lnTo>
                  <a:lnTo>
                    <a:pt x="410" y="349"/>
                  </a:lnTo>
                  <a:lnTo>
                    <a:pt x="410" y="300"/>
                  </a:lnTo>
                  <a:lnTo>
                    <a:pt x="399" y="252"/>
                  </a:lnTo>
                  <a:lnTo>
                    <a:pt x="387" y="227"/>
                  </a:lnTo>
                  <a:lnTo>
                    <a:pt x="350" y="174"/>
                  </a:lnTo>
                  <a:lnTo>
                    <a:pt x="393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7748" name="Freeform 914"/>
            <p:cNvSpPr>
              <a:spLocks/>
            </p:cNvSpPr>
            <p:nvPr/>
          </p:nvSpPr>
          <p:spPr bwMode="auto">
            <a:xfrm>
              <a:off x="1114" y="1915"/>
              <a:ext cx="338" cy="280"/>
            </a:xfrm>
            <a:custGeom>
              <a:avLst/>
              <a:gdLst>
                <a:gd name="T0" fmla="*/ 38 w 1015"/>
                <a:gd name="T1" fmla="*/ 2 h 842"/>
                <a:gd name="T2" fmla="*/ 10 w 1015"/>
                <a:gd name="T3" fmla="*/ 18 h 842"/>
                <a:gd name="T4" fmla="*/ 8 w 1015"/>
                <a:gd name="T5" fmla="*/ 19 h 842"/>
                <a:gd name="T6" fmla="*/ 7 w 1015"/>
                <a:gd name="T7" fmla="*/ 19 h 842"/>
                <a:gd name="T8" fmla="*/ 6 w 1015"/>
                <a:gd name="T9" fmla="*/ 20 h 842"/>
                <a:gd name="T10" fmla="*/ 5 w 1015"/>
                <a:gd name="T11" fmla="*/ 21 h 842"/>
                <a:gd name="T12" fmla="*/ 5 w 1015"/>
                <a:gd name="T13" fmla="*/ 22 h 842"/>
                <a:gd name="T14" fmla="*/ 4 w 1015"/>
                <a:gd name="T15" fmla="*/ 22 h 842"/>
                <a:gd name="T16" fmla="*/ 3 w 1015"/>
                <a:gd name="T17" fmla="*/ 23 h 842"/>
                <a:gd name="T18" fmla="*/ 3 w 1015"/>
                <a:gd name="T19" fmla="*/ 23 h 842"/>
                <a:gd name="T20" fmla="*/ 3 w 1015"/>
                <a:gd name="T21" fmla="*/ 24 h 842"/>
                <a:gd name="T22" fmla="*/ 3 w 1015"/>
                <a:gd name="T23" fmla="*/ 25 h 842"/>
                <a:gd name="T24" fmla="*/ 3 w 1015"/>
                <a:gd name="T25" fmla="*/ 26 h 842"/>
                <a:gd name="T26" fmla="*/ 3 w 1015"/>
                <a:gd name="T27" fmla="*/ 27 h 842"/>
                <a:gd name="T28" fmla="*/ 3 w 1015"/>
                <a:gd name="T29" fmla="*/ 28 h 842"/>
                <a:gd name="T30" fmla="*/ 4 w 1015"/>
                <a:gd name="T31" fmla="*/ 29 h 842"/>
                <a:gd name="T32" fmla="*/ 4 w 1015"/>
                <a:gd name="T33" fmla="*/ 29 h 842"/>
                <a:gd name="T34" fmla="*/ 5 w 1015"/>
                <a:gd name="T35" fmla="*/ 31 h 842"/>
                <a:gd name="T36" fmla="*/ 4 w 1015"/>
                <a:gd name="T37" fmla="*/ 31 h 842"/>
                <a:gd name="T38" fmla="*/ 3 w 1015"/>
                <a:gd name="T39" fmla="*/ 30 h 842"/>
                <a:gd name="T40" fmla="*/ 3 w 1015"/>
                <a:gd name="T41" fmla="*/ 30 h 842"/>
                <a:gd name="T42" fmla="*/ 2 w 1015"/>
                <a:gd name="T43" fmla="*/ 29 h 842"/>
                <a:gd name="T44" fmla="*/ 2 w 1015"/>
                <a:gd name="T45" fmla="*/ 29 h 842"/>
                <a:gd name="T46" fmla="*/ 1 w 1015"/>
                <a:gd name="T47" fmla="*/ 28 h 842"/>
                <a:gd name="T48" fmla="*/ 1 w 1015"/>
                <a:gd name="T49" fmla="*/ 27 h 842"/>
                <a:gd name="T50" fmla="*/ 1 w 1015"/>
                <a:gd name="T51" fmla="*/ 27 h 842"/>
                <a:gd name="T52" fmla="*/ 0 w 1015"/>
                <a:gd name="T53" fmla="*/ 26 h 842"/>
                <a:gd name="T54" fmla="*/ 0 w 1015"/>
                <a:gd name="T55" fmla="*/ 26 h 842"/>
                <a:gd name="T56" fmla="*/ 0 w 1015"/>
                <a:gd name="T57" fmla="*/ 25 h 842"/>
                <a:gd name="T58" fmla="*/ 0 w 1015"/>
                <a:gd name="T59" fmla="*/ 25 h 842"/>
                <a:gd name="T60" fmla="*/ 0 w 1015"/>
                <a:gd name="T61" fmla="*/ 24 h 842"/>
                <a:gd name="T62" fmla="*/ 0 w 1015"/>
                <a:gd name="T63" fmla="*/ 24 h 842"/>
                <a:gd name="T64" fmla="*/ 0 w 1015"/>
                <a:gd name="T65" fmla="*/ 23 h 842"/>
                <a:gd name="T66" fmla="*/ 0 w 1015"/>
                <a:gd name="T67" fmla="*/ 23 h 842"/>
                <a:gd name="T68" fmla="*/ 0 w 1015"/>
                <a:gd name="T69" fmla="*/ 22 h 842"/>
                <a:gd name="T70" fmla="*/ 1 w 1015"/>
                <a:gd name="T71" fmla="*/ 22 h 842"/>
                <a:gd name="T72" fmla="*/ 1 w 1015"/>
                <a:gd name="T73" fmla="*/ 21 h 842"/>
                <a:gd name="T74" fmla="*/ 2 w 1015"/>
                <a:gd name="T75" fmla="*/ 20 h 842"/>
                <a:gd name="T76" fmla="*/ 3 w 1015"/>
                <a:gd name="T77" fmla="*/ 19 h 842"/>
                <a:gd name="T78" fmla="*/ 4 w 1015"/>
                <a:gd name="T79" fmla="*/ 19 h 842"/>
                <a:gd name="T80" fmla="*/ 5 w 1015"/>
                <a:gd name="T81" fmla="*/ 18 h 842"/>
                <a:gd name="T82" fmla="*/ 6 w 1015"/>
                <a:gd name="T83" fmla="*/ 17 h 842"/>
                <a:gd name="T84" fmla="*/ 7 w 1015"/>
                <a:gd name="T85" fmla="*/ 16 h 842"/>
                <a:gd name="T86" fmla="*/ 35 w 1015"/>
                <a:gd name="T87" fmla="*/ 0 h 842"/>
                <a:gd name="T88" fmla="*/ 38 w 1015"/>
                <a:gd name="T89" fmla="*/ 2 h 84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15"/>
                <a:gd name="T136" fmla="*/ 0 h 842"/>
                <a:gd name="T137" fmla="*/ 1015 w 1015"/>
                <a:gd name="T138" fmla="*/ 842 h 84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15" h="842">
                  <a:moveTo>
                    <a:pt x="1015" y="49"/>
                  </a:moveTo>
                  <a:lnTo>
                    <a:pt x="259" y="482"/>
                  </a:lnTo>
                  <a:lnTo>
                    <a:pt x="223" y="501"/>
                  </a:lnTo>
                  <a:lnTo>
                    <a:pt x="193" y="523"/>
                  </a:lnTo>
                  <a:lnTo>
                    <a:pt x="163" y="542"/>
                  </a:lnTo>
                  <a:lnTo>
                    <a:pt x="139" y="566"/>
                  </a:lnTo>
                  <a:lnTo>
                    <a:pt x="122" y="585"/>
                  </a:lnTo>
                  <a:lnTo>
                    <a:pt x="103" y="602"/>
                  </a:lnTo>
                  <a:lnTo>
                    <a:pt x="92" y="621"/>
                  </a:lnTo>
                  <a:lnTo>
                    <a:pt x="84" y="632"/>
                  </a:lnTo>
                  <a:lnTo>
                    <a:pt x="79" y="656"/>
                  </a:lnTo>
                  <a:lnTo>
                    <a:pt x="73" y="681"/>
                  </a:lnTo>
                  <a:lnTo>
                    <a:pt x="73" y="705"/>
                  </a:lnTo>
                  <a:lnTo>
                    <a:pt x="79" y="729"/>
                  </a:lnTo>
                  <a:lnTo>
                    <a:pt x="84" y="752"/>
                  </a:lnTo>
                  <a:lnTo>
                    <a:pt x="97" y="777"/>
                  </a:lnTo>
                  <a:lnTo>
                    <a:pt x="109" y="801"/>
                  </a:lnTo>
                  <a:lnTo>
                    <a:pt x="127" y="831"/>
                  </a:lnTo>
                  <a:lnTo>
                    <a:pt x="103" y="842"/>
                  </a:lnTo>
                  <a:lnTo>
                    <a:pt x="84" y="825"/>
                  </a:lnTo>
                  <a:lnTo>
                    <a:pt x="73" y="807"/>
                  </a:lnTo>
                  <a:lnTo>
                    <a:pt x="61" y="795"/>
                  </a:lnTo>
                  <a:lnTo>
                    <a:pt x="49" y="777"/>
                  </a:lnTo>
                  <a:lnTo>
                    <a:pt x="37" y="759"/>
                  </a:lnTo>
                  <a:lnTo>
                    <a:pt x="31" y="747"/>
                  </a:lnTo>
                  <a:lnTo>
                    <a:pt x="18" y="735"/>
                  </a:lnTo>
                  <a:lnTo>
                    <a:pt x="13" y="717"/>
                  </a:lnTo>
                  <a:lnTo>
                    <a:pt x="7" y="698"/>
                  </a:lnTo>
                  <a:lnTo>
                    <a:pt x="7" y="686"/>
                  </a:lnTo>
                  <a:lnTo>
                    <a:pt x="0" y="675"/>
                  </a:lnTo>
                  <a:lnTo>
                    <a:pt x="0" y="656"/>
                  </a:lnTo>
                  <a:lnTo>
                    <a:pt x="0" y="645"/>
                  </a:lnTo>
                  <a:lnTo>
                    <a:pt x="7" y="632"/>
                  </a:lnTo>
                  <a:lnTo>
                    <a:pt x="7" y="621"/>
                  </a:lnTo>
                  <a:lnTo>
                    <a:pt x="13" y="608"/>
                  </a:lnTo>
                  <a:lnTo>
                    <a:pt x="18" y="585"/>
                  </a:lnTo>
                  <a:lnTo>
                    <a:pt x="37" y="566"/>
                  </a:lnTo>
                  <a:lnTo>
                    <a:pt x="49" y="548"/>
                  </a:lnTo>
                  <a:lnTo>
                    <a:pt x="73" y="523"/>
                  </a:lnTo>
                  <a:lnTo>
                    <a:pt x="97" y="501"/>
                  </a:lnTo>
                  <a:lnTo>
                    <a:pt x="127" y="482"/>
                  </a:lnTo>
                  <a:lnTo>
                    <a:pt x="163" y="458"/>
                  </a:lnTo>
                  <a:lnTo>
                    <a:pt x="199" y="433"/>
                  </a:lnTo>
                  <a:lnTo>
                    <a:pt x="953" y="0"/>
                  </a:lnTo>
                  <a:lnTo>
                    <a:pt x="1015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81050"/>
            <a:ext cx="6942138" cy="609600"/>
          </a:xfrm>
        </p:spPr>
        <p:txBody>
          <a:bodyPr/>
          <a:lstStyle/>
          <a:p>
            <a:pPr eaLnBrk="1" hangingPunct="1"/>
            <a:r>
              <a:rPr lang="en-US" smtClean="0"/>
              <a:t>Conventional Spectrophotometer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858963" y="1993900"/>
            <a:ext cx="5062537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8676" name="AutoShape 14"/>
          <p:cNvSpPr>
            <a:spLocks noChangeArrowheads="1"/>
          </p:cNvSpPr>
          <p:nvPr/>
        </p:nvSpPr>
        <p:spPr bwMode="auto">
          <a:xfrm>
            <a:off x="1739900" y="1917700"/>
            <a:ext cx="6477000" cy="3794125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tr-TR" sz="2400">
              <a:latin typeface="Times New Roman" pitchFamily="18" charset="0"/>
            </a:endParaRPr>
          </a:p>
        </p:txBody>
      </p:sp>
      <p:sp>
        <p:nvSpPr>
          <p:cNvPr id="28677" name="Text Box 15"/>
          <p:cNvSpPr txBox="1">
            <a:spLocks noChangeArrowheads="1"/>
          </p:cNvSpPr>
          <p:nvPr/>
        </p:nvSpPr>
        <p:spPr bwMode="auto">
          <a:xfrm>
            <a:off x="1752600" y="5991225"/>
            <a:ext cx="647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Optical system of a split-beam spectrophotometer</a:t>
            </a:r>
          </a:p>
        </p:txBody>
      </p:sp>
      <p:grpSp>
        <p:nvGrpSpPr>
          <p:cNvPr id="28678" name="Group 18"/>
          <p:cNvGrpSpPr>
            <a:grpSpLocks noChangeAspect="1"/>
          </p:cNvGrpSpPr>
          <p:nvPr/>
        </p:nvGrpSpPr>
        <p:grpSpPr bwMode="auto">
          <a:xfrm>
            <a:off x="1978025" y="2301875"/>
            <a:ext cx="5819775" cy="3381375"/>
            <a:chOff x="870" y="1290"/>
            <a:chExt cx="3666" cy="2130"/>
          </a:xfrm>
        </p:grpSpPr>
        <p:sp>
          <p:nvSpPr>
            <p:cNvPr id="28679" name="AutoShape 17"/>
            <p:cNvSpPr>
              <a:spLocks noChangeAspect="1" noChangeArrowheads="1" noTextEdit="1"/>
            </p:cNvSpPr>
            <p:nvPr/>
          </p:nvSpPr>
          <p:spPr bwMode="auto">
            <a:xfrm>
              <a:off x="870" y="1290"/>
              <a:ext cx="3666" cy="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grpSp>
          <p:nvGrpSpPr>
            <p:cNvPr id="28680" name="Group 219"/>
            <p:cNvGrpSpPr>
              <a:grpSpLocks/>
            </p:cNvGrpSpPr>
            <p:nvPr/>
          </p:nvGrpSpPr>
          <p:grpSpPr bwMode="auto">
            <a:xfrm>
              <a:off x="2587" y="1343"/>
              <a:ext cx="1806" cy="1856"/>
              <a:chOff x="2587" y="1343"/>
              <a:chExt cx="1806" cy="1856"/>
            </a:xfrm>
          </p:grpSpPr>
          <p:sp>
            <p:nvSpPr>
              <p:cNvPr id="29201" name="Rectangle 19"/>
              <p:cNvSpPr>
                <a:spLocks noChangeArrowheads="1"/>
              </p:cNvSpPr>
              <p:nvPr/>
            </p:nvSpPr>
            <p:spPr bwMode="auto">
              <a:xfrm>
                <a:off x="4230" y="2906"/>
                <a:ext cx="159" cy="285"/>
              </a:xfrm>
              <a:prstGeom prst="rect">
                <a:avLst/>
              </a:prstGeom>
              <a:solidFill>
                <a:srgbClr val="0D40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202" name="Freeform 20"/>
              <p:cNvSpPr>
                <a:spLocks/>
              </p:cNvSpPr>
              <p:nvPr/>
            </p:nvSpPr>
            <p:spPr bwMode="auto">
              <a:xfrm>
                <a:off x="4165" y="2708"/>
                <a:ext cx="224" cy="198"/>
              </a:xfrm>
              <a:custGeom>
                <a:avLst/>
                <a:gdLst>
                  <a:gd name="T0" fmla="*/ 0 w 670"/>
                  <a:gd name="T1" fmla="*/ 0 h 595"/>
                  <a:gd name="T2" fmla="*/ 17 w 670"/>
                  <a:gd name="T3" fmla="*/ 0 h 595"/>
                  <a:gd name="T4" fmla="*/ 25 w 670"/>
                  <a:gd name="T5" fmla="*/ 22 h 595"/>
                  <a:gd name="T6" fmla="*/ 8 w 670"/>
                  <a:gd name="T7" fmla="*/ 22 h 595"/>
                  <a:gd name="T8" fmla="*/ 0 w 670"/>
                  <a:gd name="T9" fmla="*/ 0 h 5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0"/>
                  <a:gd name="T16" fmla="*/ 0 h 595"/>
                  <a:gd name="T17" fmla="*/ 670 w 670"/>
                  <a:gd name="T18" fmla="*/ 595 h 5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0" h="595">
                    <a:moveTo>
                      <a:pt x="0" y="0"/>
                    </a:moveTo>
                    <a:lnTo>
                      <a:pt x="465" y="0"/>
                    </a:lnTo>
                    <a:lnTo>
                      <a:pt x="670" y="595"/>
                    </a:lnTo>
                    <a:lnTo>
                      <a:pt x="204" y="5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58C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03" name="Freeform 21"/>
              <p:cNvSpPr>
                <a:spLocks/>
              </p:cNvSpPr>
              <p:nvPr/>
            </p:nvSpPr>
            <p:spPr bwMode="auto">
              <a:xfrm>
                <a:off x="4159" y="2949"/>
                <a:ext cx="6" cy="8"/>
              </a:xfrm>
              <a:custGeom>
                <a:avLst/>
                <a:gdLst>
                  <a:gd name="T0" fmla="*/ 0 w 18"/>
                  <a:gd name="T1" fmla="*/ 0 h 25"/>
                  <a:gd name="T2" fmla="*/ 0 w 18"/>
                  <a:gd name="T3" fmla="*/ 0 h 25"/>
                  <a:gd name="T4" fmla="*/ 0 w 18"/>
                  <a:gd name="T5" fmla="*/ 1 h 25"/>
                  <a:gd name="T6" fmla="*/ 0 w 18"/>
                  <a:gd name="T7" fmla="*/ 1 h 25"/>
                  <a:gd name="T8" fmla="*/ 1 w 18"/>
                  <a:gd name="T9" fmla="*/ 1 h 25"/>
                  <a:gd name="T10" fmla="*/ 0 w 18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5"/>
                  <a:gd name="T20" fmla="*/ 18 w 1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5">
                    <a:moveTo>
                      <a:pt x="12" y="0"/>
                    </a:moveTo>
                    <a:lnTo>
                      <a:pt x="6" y="6"/>
                    </a:lnTo>
                    <a:lnTo>
                      <a:pt x="0" y="19"/>
                    </a:lnTo>
                    <a:lnTo>
                      <a:pt x="6" y="25"/>
                    </a:lnTo>
                    <a:lnTo>
                      <a:pt x="18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04" name="Freeform 22"/>
              <p:cNvSpPr>
                <a:spLocks/>
              </p:cNvSpPr>
              <p:nvPr/>
            </p:nvSpPr>
            <p:spPr bwMode="auto">
              <a:xfrm>
                <a:off x="4163" y="2945"/>
                <a:ext cx="38" cy="12"/>
              </a:xfrm>
              <a:custGeom>
                <a:avLst/>
                <a:gdLst>
                  <a:gd name="T0" fmla="*/ 3 w 112"/>
                  <a:gd name="T1" fmla="*/ 1 h 37"/>
                  <a:gd name="T2" fmla="*/ 4 w 112"/>
                  <a:gd name="T3" fmla="*/ 0 h 37"/>
                  <a:gd name="T4" fmla="*/ 0 w 112"/>
                  <a:gd name="T5" fmla="*/ 0 h 37"/>
                  <a:gd name="T6" fmla="*/ 0 w 112"/>
                  <a:gd name="T7" fmla="*/ 1 h 37"/>
                  <a:gd name="T8" fmla="*/ 4 w 112"/>
                  <a:gd name="T9" fmla="*/ 1 h 37"/>
                  <a:gd name="T10" fmla="*/ 4 w 112"/>
                  <a:gd name="T11" fmla="*/ 0 h 37"/>
                  <a:gd name="T12" fmla="*/ 4 w 112"/>
                  <a:gd name="T13" fmla="*/ 1 h 37"/>
                  <a:gd name="T14" fmla="*/ 4 w 112"/>
                  <a:gd name="T15" fmla="*/ 1 h 37"/>
                  <a:gd name="T16" fmla="*/ 4 w 112"/>
                  <a:gd name="T17" fmla="*/ 0 h 37"/>
                  <a:gd name="T18" fmla="*/ 4 w 112"/>
                  <a:gd name="T19" fmla="*/ 0 h 37"/>
                  <a:gd name="T20" fmla="*/ 4 w 112"/>
                  <a:gd name="T21" fmla="*/ 0 h 37"/>
                  <a:gd name="T22" fmla="*/ 3 w 112"/>
                  <a:gd name="T23" fmla="*/ 1 h 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2"/>
                  <a:gd name="T37" fmla="*/ 0 h 37"/>
                  <a:gd name="T38" fmla="*/ 112 w 112"/>
                  <a:gd name="T39" fmla="*/ 37 h 3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2" h="37">
                    <a:moveTo>
                      <a:pt x="87" y="18"/>
                    </a:moveTo>
                    <a:lnTo>
                      <a:pt x="92" y="0"/>
                    </a:lnTo>
                    <a:lnTo>
                      <a:pt x="0" y="12"/>
                    </a:lnTo>
                    <a:lnTo>
                      <a:pt x="6" y="37"/>
                    </a:lnTo>
                    <a:lnTo>
                      <a:pt x="100" y="25"/>
                    </a:lnTo>
                    <a:lnTo>
                      <a:pt x="106" y="6"/>
                    </a:lnTo>
                    <a:lnTo>
                      <a:pt x="100" y="25"/>
                    </a:lnTo>
                    <a:lnTo>
                      <a:pt x="112" y="18"/>
                    </a:lnTo>
                    <a:lnTo>
                      <a:pt x="112" y="12"/>
                    </a:lnTo>
                    <a:lnTo>
                      <a:pt x="106" y="6"/>
                    </a:lnTo>
                    <a:lnTo>
                      <a:pt x="92" y="0"/>
                    </a:lnTo>
                    <a:lnTo>
                      <a:pt x="87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05" name="Freeform 23"/>
              <p:cNvSpPr>
                <a:spLocks/>
              </p:cNvSpPr>
              <p:nvPr/>
            </p:nvSpPr>
            <p:spPr bwMode="auto">
              <a:xfrm>
                <a:off x="4190" y="2943"/>
                <a:ext cx="9" cy="8"/>
              </a:xfrm>
              <a:custGeom>
                <a:avLst/>
                <a:gdLst>
                  <a:gd name="T0" fmla="*/ 0 w 25"/>
                  <a:gd name="T1" fmla="*/ 1 h 25"/>
                  <a:gd name="T2" fmla="*/ 0 w 25"/>
                  <a:gd name="T3" fmla="*/ 1 h 25"/>
                  <a:gd name="T4" fmla="*/ 0 w 25"/>
                  <a:gd name="T5" fmla="*/ 1 h 25"/>
                  <a:gd name="T6" fmla="*/ 1 w 25"/>
                  <a:gd name="T7" fmla="*/ 0 h 25"/>
                  <a:gd name="T8" fmla="*/ 1 w 25"/>
                  <a:gd name="T9" fmla="*/ 0 h 25"/>
                  <a:gd name="T10" fmla="*/ 0 w 25"/>
                  <a:gd name="T11" fmla="*/ 0 h 25"/>
                  <a:gd name="T12" fmla="*/ 1 w 25"/>
                  <a:gd name="T13" fmla="*/ 0 h 25"/>
                  <a:gd name="T14" fmla="*/ 0 w 25"/>
                  <a:gd name="T15" fmla="*/ 0 h 25"/>
                  <a:gd name="T16" fmla="*/ 0 w 25"/>
                  <a:gd name="T17" fmla="*/ 0 h 25"/>
                  <a:gd name="T18" fmla="*/ 0 w 25"/>
                  <a:gd name="T19" fmla="*/ 0 h 25"/>
                  <a:gd name="T20" fmla="*/ 0 w 25"/>
                  <a:gd name="T21" fmla="*/ 1 h 25"/>
                  <a:gd name="T22" fmla="*/ 0 w 25"/>
                  <a:gd name="T23" fmla="*/ 1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25"/>
                  <a:gd name="T38" fmla="*/ 25 w 25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25">
                    <a:moveTo>
                      <a:pt x="11" y="25"/>
                    </a:moveTo>
                    <a:lnTo>
                      <a:pt x="0" y="19"/>
                    </a:lnTo>
                    <a:lnTo>
                      <a:pt x="6" y="25"/>
                    </a:lnTo>
                    <a:lnTo>
                      <a:pt x="25" y="13"/>
                    </a:lnTo>
                    <a:lnTo>
                      <a:pt x="19" y="7"/>
                    </a:lnTo>
                    <a:lnTo>
                      <a:pt x="11" y="0"/>
                    </a:lnTo>
                    <a:lnTo>
                      <a:pt x="19" y="7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0" y="19"/>
                    </a:ln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06" name="Freeform 24"/>
              <p:cNvSpPr>
                <a:spLocks/>
              </p:cNvSpPr>
              <p:nvPr/>
            </p:nvSpPr>
            <p:spPr bwMode="auto">
              <a:xfrm>
                <a:off x="4157" y="2943"/>
                <a:ext cx="37" cy="10"/>
              </a:xfrm>
              <a:custGeom>
                <a:avLst/>
                <a:gdLst>
                  <a:gd name="T0" fmla="*/ 1 w 110"/>
                  <a:gd name="T1" fmla="*/ 1 h 32"/>
                  <a:gd name="T2" fmla="*/ 1 w 110"/>
                  <a:gd name="T3" fmla="*/ 1 h 32"/>
                  <a:gd name="T4" fmla="*/ 4 w 110"/>
                  <a:gd name="T5" fmla="*/ 1 h 32"/>
                  <a:gd name="T6" fmla="*/ 4 w 110"/>
                  <a:gd name="T7" fmla="*/ 0 h 32"/>
                  <a:gd name="T8" fmla="*/ 1 w 110"/>
                  <a:gd name="T9" fmla="*/ 0 h 32"/>
                  <a:gd name="T10" fmla="*/ 0 w 110"/>
                  <a:gd name="T11" fmla="*/ 1 h 32"/>
                  <a:gd name="T12" fmla="*/ 1 w 110"/>
                  <a:gd name="T13" fmla="*/ 0 h 32"/>
                  <a:gd name="T14" fmla="*/ 0 w 110"/>
                  <a:gd name="T15" fmla="*/ 0 h 32"/>
                  <a:gd name="T16" fmla="*/ 0 w 110"/>
                  <a:gd name="T17" fmla="*/ 1 h 32"/>
                  <a:gd name="T18" fmla="*/ 0 w 110"/>
                  <a:gd name="T19" fmla="*/ 1 h 32"/>
                  <a:gd name="T20" fmla="*/ 1 w 110"/>
                  <a:gd name="T21" fmla="*/ 1 h 32"/>
                  <a:gd name="T22" fmla="*/ 1 w 110"/>
                  <a:gd name="T23" fmla="*/ 1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0"/>
                  <a:gd name="T37" fmla="*/ 0 h 32"/>
                  <a:gd name="T38" fmla="*/ 110 w 110"/>
                  <a:gd name="T39" fmla="*/ 32 h 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0" h="32">
                    <a:moveTo>
                      <a:pt x="31" y="19"/>
                    </a:moveTo>
                    <a:lnTo>
                      <a:pt x="18" y="32"/>
                    </a:lnTo>
                    <a:lnTo>
                      <a:pt x="110" y="25"/>
                    </a:lnTo>
                    <a:lnTo>
                      <a:pt x="110" y="0"/>
                    </a:lnTo>
                    <a:lnTo>
                      <a:pt x="18" y="7"/>
                    </a:lnTo>
                    <a:lnTo>
                      <a:pt x="0" y="25"/>
                    </a:lnTo>
                    <a:lnTo>
                      <a:pt x="18" y="7"/>
                    </a:lnTo>
                    <a:lnTo>
                      <a:pt x="6" y="13"/>
                    </a:lnTo>
                    <a:lnTo>
                      <a:pt x="0" y="19"/>
                    </a:lnTo>
                    <a:lnTo>
                      <a:pt x="6" y="32"/>
                    </a:lnTo>
                    <a:lnTo>
                      <a:pt x="18" y="32"/>
                    </a:ln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07" name="Freeform 25"/>
              <p:cNvSpPr>
                <a:spLocks/>
              </p:cNvSpPr>
              <p:nvPr/>
            </p:nvSpPr>
            <p:spPr bwMode="auto">
              <a:xfrm>
                <a:off x="4157" y="2949"/>
                <a:ext cx="11" cy="8"/>
              </a:xfrm>
              <a:custGeom>
                <a:avLst/>
                <a:gdLst>
                  <a:gd name="T0" fmla="*/ 0 w 31"/>
                  <a:gd name="T1" fmla="*/ 0 h 25"/>
                  <a:gd name="T2" fmla="*/ 1 w 31"/>
                  <a:gd name="T3" fmla="*/ 0 h 25"/>
                  <a:gd name="T4" fmla="*/ 1 w 31"/>
                  <a:gd name="T5" fmla="*/ 0 h 25"/>
                  <a:gd name="T6" fmla="*/ 0 w 31"/>
                  <a:gd name="T7" fmla="*/ 0 h 25"/>
                  <a:gd name="T8" fmla="*/ 0 w 31"/>
                  <a:gd name="T9" fmla="*/ 1 h 25"/>
                  <a:gd name="T10" fmla="*/ 1 w 31"/>
                  <a:gd name="T11" fmla="*/ 0 h 25"/>
                  <a:gd name="T12" fmla="*/ 0 w 31"/>
                  <a:gd name="T13" fmla="*/ 1 h 25"/>
                  <a:gd name="T14" fmla="*/ 0 w 31"/>
                  <a:gd name="T15" fmla="*/ 1 h 25"/>
                  <a:gd name="T16" fmla="*/ 1 w 31"/>
                  <a:gd name="T17" fmla="*/ 1 h 25"/>
                  <a:gd name="T18" fmla="*/ 1 w 31"/>
                  <a:gd name="T19" fmla="*/ 1 h 25"/>
                  <a:gd name="T20" fmla="*/ 1 w 31"/>
                  <a:gd name="T21" fmla="*/ 0 h 25"/>
                  <a:gd name="T22" fmla="*/ 0 w 31"/>
                  <a:gd name="T23" fmla="*/ 0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"/>
                  <a:gd name="T37" fmla="*/ 0 h 25"/>
                  <a:gd name="T38" fmla="*/ 31 w 31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" h="25">
                    <a:moveTo>
                      <a:pt x="6" y="13"/>
                    </a:moveTo>
                    <a:lnTo>
                      <a:pt x="31" y="13"/>
                    </a:lnTo>
                    <a:lnTo>
                      <a:pt x="31" y="0"/>
                    </a:lnTo>
                    <a:lnTo>
                      <a:pt x="0" y="6"/>
                    </a:lnTo>
                    <a:lnTo>
                      <a:pt x="6" y="19"/>
                    </a:lnTo>
                    <a:lnTo>
                      <a:pt x="31" y="13"/>
                    </a:lnTo>
                    <a:lnTo>
                      <a:pt x="6" y="19"/>
                    </a:lnTo>
                    <a:lnTo>
                      <a:pt x="12" y="25"/>
                    </a:lnTo>
                    <a:lnTo>
                      <a:pt x="24" y="25"/>
                    </a:lnTo>
                    <a:lnTo>
                      <a:pt x="31" y="19"/>
                    </a:lnTo>
                    <a:lnTo>
                      <a:pt x="31" y="1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08" name="Freeform 26"/>
              <p:cNvSpPr>
                <a:spLocks/>
              </p:cNvSpPr>
              <p:nvPr/>
            </p:nvSpPr>
            <p:spPr bwMode="auto">
              <a:xfrm>
                <a:off x="4159" y="2947"/>
                <a:ext cx="9" cy="8"/>
              </a:xfrm>
              <a:custGeom>
                <a:avLst/>
                <a:gdLst>
                  <a:gd name="T0" fmla="*/ 0 w 25"/>
                  <a:gd name="T1" fmla="*/ 0 h 25"/>
                  <a:gd name="T2" fmla="*/ 0 w 25"/>
                  <a:gd name="T3" fmla="*/ 0 h 25"/>
                  <a:gd name="T4" fmla="*/ 0 w 25"/>
                  <a:gd name="T5" fmla="*/ 1 h 25"/>
                  <a:gd name="T6" fmla="*/ 1 w 25"/>
                  <a:gd name="T7" fmla="*/ 1 h 25"/>
                  <a:gd name="T8" fmla="*/ 1 w 25"/>
                  <a:gd name="T9" fmla="*/ 0 h 25"/>
                  <a:gd name="T10" fmla="*/ 1 w 25"/>
                  <a:gd name="T11" fmla="*/ 1 h 25"/>
                  <a:gd name="T12" fmla="*/ 1 w 25"/>
                  <a:gd name="T13" fmla="*/ 0 h 25"/>
                  <a:gd name="T14" fmla="*/ 1 w 25"/>
                  <a:gd name="T15" fmla="*/ 0 h 25"/>
                  <a:gd name="T16" fmla="*/ 0 w 25"/>
                  <a:gd name="T17" fmla="*/ 0 h 25"/>
                  <a:gd name="T18" fmla="*/ 0 w 25"/>
                  <a:gd name="T19" fmla="*/ 0 h 25"/>
                  <a:gd name="T20" fmla="*/ 0 w 25"/>
                  <a:gd name="T21" fmla="*/ 0 h 25"/>
                  <a:gd name="T22" fmla="*/ 0 w 25"/>
                  <a:gd name="T23" fmla="*/ 0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25"/>
                  <a:gd name="T38" fmla="*/ 25 w 25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25">
                    <a:moveTo>
                      <a:pt x="12" y="0"/>
                    </a:moveTo>
                    <a:lnTo>
                      <a:pt x="0" y="12"/>
                    </a:lnTo>
                    <a:lnTo>
                      <a:pt x="0" y="19"/>
                    </a:lnTo>
                    <a:lnTo>
                      <a:pt x="25" y="19"/>
                    </a:lnTo>
                    <a:lnTo>
                      <a:pt x="25" y="12"/>
                    </a:lnTo>
                    <a:lnTo>
                      <a:pt x="18" y="25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09" name="Freeform 27"/>
              <p:cNvSpPr>
                <a:spLocks/>
              </p:cNvSpPr>
              <p:nvPr/>
            </p:nvSpPr>
            <p:spPr bwMode="auto">
              <a:xfrm>
                <a:off x="4163" y="2943"/>
                <a:ext cx="34" cy="12"/>
              </a:xfrm>
              <a:custGeom>
                <a:avLst/>
                <a:gdLst>
                  <a:gd name="T0" fmla="*/ 4 w 100"/>
                  <a:gd name="T1" fmla="*/ 0 h 38"/>
                  <a:gd name="T2" fmla="*/ 4 w 100"/>
                  <a:gd name="T3" fmla="*/ 0 h 38"/>
                  <a:gd name="T4" fmla="*/ 0 w 100"/>
                  <a:gd name="T5" fmla="*/ 0 h 38"/>
                  <a:gd name="T6" fmla="*/ 0 w 100"/>
                  <a:gd name="T7" fmla="*/ 1 h 38"/>
                  <a:gd name="T8" fmla="*/ 4 w 100"/>
                  <a:gd name="T9" fmla="*/ 1 h 38"/>
                  <a:gd name="T10" fmla="*/ 4 w 100"/>
                  <a:gd name="T11" fmla="*/ 0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"/>
                  <a:gd name="T19" fmla="*/ 0 h 38"/>
                  <a:gd name="T20" fmla="*/ 100 w 100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" h="38">
                    <a:moveTo>
                      <a:pt x="92" y="13"/>
                    </a:moveTo>
                    <a:lnTo>
                      <a:pt x="92" y="0"/>
                    </a:lnTo>
                    <a:lnTo>
                      <a:pt x="0" y="13"/>
                    </a:lnTo>
                    <a:lnTo>
                      <a:pt x="6" y="38"/>
                    </a:lnTo>
                    <a:lnTo>
                      <a:pt x="100" y="25"/>
                    </a:lnTo>
                    <a:lnTo>
                      <a:pt x="92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10" name="Freeform 28"/>
              <p:cNvSpPr>
                <a:spLocks/>
              </p:cNvSpPr>
              <p:nvPr/>
            </p:nvSpPr>
            <p:spPr bwMode="auto">
              <a:xfrm>
                <a:off x="4194" y="2943"/>
                <a:ext cx="5" cy="8"/>
              </a:xfrm>
              <a:custGeom>
                <a:avLst/>
                <a:gdLst>
                  <a:gd name="T0" fmla="*/ 0 w 14"/>
                  <a:gd name="T1" fmla="*/ 1 h 25"/>
                  <a:gd name="T2" fmla="*/ 1 w 14"/>
                  <a:gd name="T3" fmla="*/ 1 h 25"/>
                  <a:gd name="T4" fmla="*/ 1 w 14"/>
                  <a:gd name="T5" fmla="*/ 0 h 25"/>
                  <a:gd name="T6" fmla="*/ 0 w 14"/>
                  <a:gd name="T7" fmla="*/ 0 h 25"/>
                  <a:gd name="T8" fmla="*/ 0 w 14"/>
                  <a:gd name="T9" fmla="*/ 0 h 25"/>
                  <a:gd name="T10" fmla="*/ 0 w 14"/>
                  <a:gd name="T11" fmla="*/ 1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25"/>
                  <a:gd name="T20" fmla="*/ 14 w 14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25">
                    <a:moveTo>
                      <a:pt x="8" y="25"/>
                    </a:moveTo>
                    <a:lnTo>
                      <a:pt x="14" y="19"/>
                    </a:lnTo>
                    <a:lnTo>
                      <a:pt x="14" y="7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11" name="Freeform 29"/>
              <p:cNvSpPr>
                <a:spLocks/>
              </p:cNvSpPr>
              <p:nvPr/>
            </p:nvSpPr>
            <p:spPr bwMode="auto">
              <a:xfrm>
                <a:off x="4163" y="2708"/>
                <a:ext cx="67" cy="485"/>
              </a:xfrm>
              <a:custGeom>
                <a:avLst/>
                <a:gdLst>
                  <a:gd name="T0" fmla="*/ 0 w 199"/>
                  <a:gd name="T1" fmla="*/ 0 h 1456"/>
                  <a:gd name="T2" fmla="*/ 8 w 199"/>
                  <a:gd name="T3" fmla="*/ 22 h 1456"/>
                  <a:gd name="T4" fmla="*/ 8 w 199"/>
                  <a:gd name="T5" fmla="*/ 54 h 1456"/>
                  <a:gd name="T6" fmla="*/ 0 w 199"/>
                  <a:gd name="T7" fmla="*/ 32 h 1456"/>
                  <a:gd name="T8" fmla="*/ 0 w 199"/>
                  <a:gd name="T9" fmla="*/ 0 h 14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9"/>
                  <a:gd name="T16" fmla="*/ 0 h 1456"/>
                  <a:gd name="T17" fmla="*/ 199 w 199"/>
                  <a:gd name="T18" fmla="*/ 1456 h 14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9" h="1456">
                    <a:moveTo>
                      <a:pt x="0" y="0"/>
                    </a:moveTo>
                    <a:lnTo>
                      <a:pt x="199" y="595"/>
                    </a:lnTo>
                    <a:lnTo>
                      <a:pt x="199" y="1456"/>
                    </a:lnTo>
                    <a:lnTo>
                      <a:pt x="0" y="8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12" name="Freeform 30"/>
              <p:cNvSpPr>
                <a:spLocks/>
              </p:cNvSpPr>
              <p:nvPr/>
            </p:nvSpPr>
            <p:spPr bwMode="auto">
              <a:xfrm>
                <a:off x="4159" y="2708"/>
                <a:ext cx="74" cy="202"/>
              </a:xfrm>
              <a:custGeom>
                <a:avLst/>
                <a:gdLst>
                  <a:gd name="T0" fmla="*/ 8 w 222"/>
                  <a:gd name="T1" fmla="*/ 22 h 606"/>
                  <a:gd name="T2" fmla="*/ 1 w 222"/>
                  <a:gd name="T3" fmla="*/ 0 h 606"/>
                  <a:gd name="T4" fmla="*/ 0 w 222"/>
                  <a:gd name="T5" fmla="*/ 0 h 606"/>
                  <a:gd name="T6" fmla="*/ 7 w 222"/>
                  <a:gd name="T7" fmla="*/ 22 h 606"/>
                  <a:gd name="T8" fmla="*/ 7 w 222"/>
                  <a:gd name="T9" fmla="*/ 22 h 606"/>
                  <a:gd name="T10" fmla="*/ 7 w 222"/>
                  <a:gd name="T11" fmla="*/ 22 h 606"/>
                  <a:gd name="T12" fmla="*/ 8 w 222"/>
                  <a:gd name="T13" fmla="*/ 22 h 606"/>
                  <a:gd name="T14" fmla="*/ 8 w 222"/>
                  <a:gd name="T15" fmla="*/ 22 h 606"/>
                  <a:gd name="T16" fmla="*/ 8 w 222"/>
                  <a:gd name="T17" fmla="*/ 22 h 606"/>
                  <a:gd name="T18" fmla="*/ 8 w 222"/>
                  <a:gd name="T19" fmla="*/ 22 h 6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2"/>
                  <a:gd name="T31" fmla="*/ 0 h 606"/>
                  <a:gd name="T32" fmla="*/ 222 w 222"/>
                  <a:gd name="T33" fmla="*/ 606 h 60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2" h="606">
                    <a:moveTo>
                      <a:pt x="222" y="595"/>
                    </a:moveTo>
                    <a:lnTo>
                      <a:pt x="25" y="0"/>
                    </a:lnTo>
                    <a:lnTo>
                      <a:pt x="0" y="6"/>
                    </a:lnTo>
                    <a:lnTo>
                      <a:pt x="197" y="601"/>
                    </a:lnTo>
                    <a:lnTo>
                      <a:pt x="197" y="595"/>
                    </a:lnTo>
                    <a:lnTo>
                      <a:pt x="197" y="601"/>
                    </a:lnTo>
                    <a:lnTo>
                      <a:pt x="205" y="606"/>
                    </a:lnTo>
                    <a:lnTo>
                      <a:pt x="216" y="606"/>
                    </a:lnTo>
                    <a:lnTo>
                      <a:pt x="222" y="601"/>
                    </a:lnTo>
                    <a:lnTo>
                      <a:pt x="222" y="5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13" name="Freeform 31"/>
              <p:cNvSpPr>
                <a:spLocks/>
              </p:cNvSpPr>
              <p:nvPr/>
            </p:nvSpPr>
            <p:spPr bwMode="auto">
              <a:xfrm>
                <a:off x="4225" y="2906"/>
                <a:ext cx="8" cy="291"/>
              </a:xfrm>
              <a:custGeom>
                <a:avLst/>
                <a:gdLst>
                  <a:gd name="T0" fmla="*/ 0 w 25"/>
                  <a:gd name="T1" fmla="*/ 32 h 872"/>
                  <a:gd name="T2" fmla="*/ 1 w 25"/>
                  <a:gd name="T3" fmla="*/ 32 h 872"/>
                  <a:gd name="T4" fmla="*/ 1 w 25"/>
                  <a:gd name="T5" fmla="*/ 0 h 872"/>
                  <a:gd name="T6" fmla="*/ 0 w 25"/>
                  <a:gd name="T7" fmla="*/ 0 h 872"/>
                  <a:gd name="T8" fmla="*/ 0 w 25"/>
                  <a:gd name="T9" fmla="*/ 32 h 872"/>
                  <a:gd name="T10" fmla="*/ 1 w 25"/>
                  <a:gd name="T11" fmla="*/ 32 h 872"/>
                  <a:gd name="T12" fmla="*/ 0 w 25"/>
                  <a:gd name="T13" fmla="*/ 32 h 872"/>
                  <a:gd name="T14" fmla="*/ 0 w 25"/>
                  <a:gd name="T15" fmla="*/ 32 h 872"/>
                  <a:gd name="T16" fmla="*/ 0 w 25"/>
                  <a:gd name="T17" fmla="*/ 32 h 872"/>
                  <a:gd name="T18" fmla="*/ 1 w 25"/>
                  <a:gd name="T19" fmla="*/ 32 h 872"/>
                  <a:gd name="T20" fmla="*/ 1 w 25"/>
                  <a:gd name="T21" fmla="*/ 32 h 872"/>
                  <a:gd name="T22" fmla="*/ 0 w 25"/>
                  <a:gd name="T23" fmla="*/ 32 h 8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872"/>
                  <a:gd name="T38" fmla="*/ 25 w 25"/>
                  <a:gd name="T39" fmla="*/ 872 h 8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872">
                    <a:moveTo>
                      <a:pt x="0" y="867"/>
                    </a:moveTo>
                    <a:lnTo>
                      <a:pt x="25" y="861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861"/>
                    </a:lnTo>
                    <a:lnTo>
                      <a:pt x="25" y="861"/>
                    </a:lnTo>
                    <a:lnTo>
                      <a:pt x="0" y="861"/>
                    </a:lnTo>
                    <a:lnTo>
                      <a:pt x="8" y="872"/>
                    </a:lnTo>
                    <a:lnTo>
                      <a:pt x="14" y="872"/>
                    </a:lnTo>
                    <a:lnTo>
                      <a:pt x="25" y="872"/>
                    </a:lnTo>
                    <a:lnTo>
                      <a:pt x="25" y="861"/>
                    </a:lnTo>
                    <a:lnTo>
                      <a:pt x="0" y="8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14" name="Freeform 32"/>
              <p:cNvSpPr>
                <a:spLocks/>
              </p:cNvSpPr>
              <p:nvPr/>
            </p:nvSpPr>
            <p:spPr bwMode="auto">
              <a:xfrm>
                <a:off x="4159" y="2990"/>
                <a:ext cx="74" cy="205"/>
              </a:xfrm>
              <a:custGeom>
                <a:avLst/>
                <a:gdLst>
                  <a:gd name="T0" fmla="*/ 0 w 222"/>
                  <a:gd name="T1" fmla="*/ 0 h 614"/>
                  <a:gd name="T2" fmla="*/ 0 w 222"/>
                  <a:gd name="T3" fmla="*/ 1 h 614"/>
                  <a:gd name="T4" fmla="*/ 7 w 222"/>
                  <a:gd name="T5" fmla="*/ 23 h 614"/>
                  <a:gd name="T6" fmla="*/ 8 w 222"/>
                  <a:gd name="T7" fmla="*/ 23 h 614"/>
                  <a:gd name="T8" fmla="*/ 1 w 222"/>
                  <a:gd name="T9" fmla="*/ 0 h 614"/>
                  <a:gd name="T10" fmla="*/ 1 w 222"/>
                  <a:gd name="T11" fmla="*/ 0 h 614"/>
                  <a:gd name="T12" fmla="*/ 0 w 222"/>
                  <a:gd name="T13" fmla="*/ 0 h 614"/>
                  <a:gd name="T14" fmla="*/ 0 w 222"/>
                  <a:gd name="T15" fmla="*/ 0 h 614"/>
                  <a:gd name="T16" fmla="*/ 0 w 222"/>
                  <a:gd name="T17" fmla="*/ 1 h 614"/>
                  <a:gd name="T18" fmla="*/ 0 w 222"/>
                  <a:gd name="T19" fmla="*/ 0 h 6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2"/>
                  <a:gd name="T31" fmla="*/ 0 h 614"/>
                  <a:gd name="T32" fmla="*/ 222 w 222"/>
                  <a:gd name="T33" fmla="*/ 614 h 6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2" h="614">
                    <a:moveTo>
                      <a:pt x="0" y="13"/>
                    </a:moveTo>
                    <a:lnTo>
                      <a:pt x="0" y="19"/>
                    </a:lnTo>
                    <a:lnTo>
                      <a:pt x="197" y="614"/>
                    </a:lnTo>
                    <a:lnTo>
                      <a:pt x="222" y="608"/>
                    </a:lnTo>
                    <a:lnTo>
                      <a:pt x="25" y="13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15" name="Freeform 33"/>
              <p:cNvSpPr>
                <a:spLocks/>
              </p:cNvSpPr>
              <p:nvPr/>
            </p:nvSpPr>
            <p:spPr bwMode="auto">
              <a:xfrm>
                <a:off x="4159" y="2703"/>
                <a:ext cx="9" cy="292"/>
              </a:xfrm>
              <a:custGeom>
                <a:avLst/>
                <a:gdLst>
                  <a:gd name="T0" fmla="*/ 1 w 25"/>
                  <a:gd name="T1" fmla="*/ 0 h 874"/>
                  <a:gd name="T2" fmla="*/ 0 w 25"/>
                  <a:gd name="T3" fmla="*/ 0 h 874"/>
                  <a:gd name="T4" fmla="*/ 0 w 25"/>
                  <a:gd name="T5" fmla="*/ 33 h 874"/>
                  <a:gd name="T6" fmla="*/ 1 w 25"/>
                  <a:gd name="T7" fmla="*/ 33 h 874"/>
                  <a:gd name="T8" fmla="*/ 1 w 25"/>
                  <a:gd name="T9" fmla="*/ 0 h 874"/>
                  <a:gd name="T10" fmla="*/ 0 w 25"/>
                  <a:gd name="T11" fmla="*/ 1 h 874"/>
                  <a:gd name="T12" fmla="*/ 1 w 25"/>
                  <a:gd name="T13" fmla="*/ 0 h 874"/>
                  <a:gd name="T14" fmla="*/ 1 w 25"/>
                  <a:gd name="T15" fmla="*/ 0 h 874"/>
                  <a:gd name="T16" fmla="*/ 0 w 25"/>
                  <a:gd name="T17" fmla="*/ 0 h 874"/>
                  <a:gd name="T18" fmla="*/ 0 w 25"/>
                  <a:gd name="T19" fmla="*/ 0 h 874"/>
                  <a:gd name="T20" fmla="*/ 0 w 25"/>
                  <a:gd name="T21" fmla="*/ 0 h 874"/>
                  <a:gd name="T22" fmla="*/ 1 w 25"/>
                  <a:gd name="T23" fmla="*/ 0 h 8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874"/>
                  <a:gd name="T38" fmla="*/ 25 w 25"/>
                  <a:gd name="T39" fmla="*/ 874 h 87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874">
                    <a:moveTo>
                      <a:pt x="25" y="13"/>
                    </a:moveTo>
                    <a:lnTo>
                      <a:pt x="0" y="13"/>
                    </a:lnTo>
                    <a:lnTo>
                      <a:pt x="0" y="874"/>
                    </a:lnTo>
                    <a:lnTo>
                      <a:pt x="25" y="874"/>
                    </a:lnTo>
                    <a:lnTo>
                      <a:pt x="25" y="13"/>
                    </a:lnTo>
                    <a:lnTo>
                      <a:pt x="0" y="19"/>
                    </a:lnTo>
                    <a:lnTo>
                      <a:pt x="25" y="13"/>
                    </a:lnTo>
                    <a:lnTo>
                      <a:pt x="25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3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16" name="Freeform 34"/>
              <p:cNvSpPr>
                <a:spLocks/>
              </p:cNvSpPr>
              <p:nvPr/>
            </p:nvSpPr>
            <p:spPr bwMode="auto">
              <a:xfrm>
                <a:off x="4318" y="2703"/>
                <a:ext cx="9" cy="7"/>
              </a:xfrm>
              <a:custGeom>
                <a:avLst/>
                <a:gdLst>
                  <a:gd name="T0" fmla="*/ 1 w 25"/>
                  <a:gd name="T1" fmla="*/ 1 h 19"/>
                  <a:gd name="T2" fmla="*/ 1 w 25"/>
                  <a:gd name="T3" fmla="*/ 0 h 19"/>
                  <a:gd name="T4" fmla="*/ 0 w 25"/>
                  <a:gd name="T5" fmla="*/ 0 h 19"/>
                  <a:gd name="T6" fmla="*/ 0 w 25"/>
                  <a:gd name="T7" fmla="*/ 0 h 19"/>
                  <a:gd name="T8" fmla="*/ 0 w 25"/>
                  <a:gd name="T9" fmla="*/ 1 h 19"/>
                  <a:gd name="T10" fmla="*/ 1 w 25"/>
                  <a:gd name="T11" fmla="*/ 1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9"/>
                  <a:gd name="T20" fmla="*/ 25 w 25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9">
                    <a:moveTo>
                      <a:pt x="25" y="13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9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17" name="Freeform 35"/>
              <p:cNvSpPr>
                <a:spLocks/>
              </p:cNvSpPr>
              <p:nvPr/>
            </p:nvSpPr>
            <p:spPr bwMode="auto">
              <a:xfrm>
                <a:off x="4318" y="2708"/>
                <a:ext cx="75" cy="202"/>
              </a:xfrm>
              <a:custGeom>
                <a:avLst/>
                <a:gdLst>
                  <a:gd name="T0" fmla="*/ 8 w 223"/>
                  <a:gd name="T1" fmla="*/ 22 h 606"/>
                  <a:gd name="T2" fmla="*/ 1 w 223"/>
                  <a:gd name="T3" fmla="*/ 0 h 606"/>
                  <a:gd name="T4" fmla="*/ 0 w 223"/>
                  <a:gd name="T5" fmla="*/ 0 h 606"/>
                  <a:gd name="T6" fmla="*/ 8 w 223"/>
                  <a:gd name="T7" fmla="*/ 22 h 606"/>
                  <a:gd name="T8" fmla="*/ 8 w 223"/>
                  <a:gd name="T9" fmla="*/ 22 h 606"/>
                  <a:gd name="T10" fmla="*/ 8 w 223"/>
                  <a:gd name="T11" fmla="*/ 22 h 606"/>
                  <a:gd name="T12" fmla="*/ 8 w 223"/>
                  <a:gd name="T13" fmla="*/ 22 h 606"/>
                  <a:gd name="T14" fmla="*/ 8 w 223"/>
                  <a:gd name="T15" fmla="*/ 22 h 606"/>
                  <a:gd name="T16" fmla="*/ 8 w 223"/>
                  <a:gd name="T17" fmla="*/ 22 h 606"/>
                  <a:gd name="T18" fmla="*/ 8 w 223"/>
                  <a:gd name="T19" fmla="*/ 22 h 6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3"/>
                  <a:gd name="T31" fmla="*/ 0 h 606"/>
                  <a:gd name="T32" fmla="*/ 223 w 223"/>
                  <a:gd name="T33" fmla="*/ 606 h 60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3" h="606">
                    <a:moveTo>
                      <a:pt x="223" y="595"/>
                    </a:moveTo>
                    <a:lnTo>
                      <a:pt x="25" y="0"/>
                    </a:lnTo>
                    <a:lnTo>
                      <a:pt x="0" y="6"/>
                    </a:lnTo>
                    <a:lnTo>
                      <a:pt x="198" y="601"/>
                    </a:lnTo>
                    <a:lnTo>
                      <a:pt x="198" y="595"/>
                    </a:lnTo>
                    <a:lnTo>
                      <a:pt x="198" y="601"/>
                    </a:lnTo>
                    <a:lnTo>
                      <a:pt x="205" y="606"/>
                    </a:lnTo>
                    <a:lnTo>
                      <a:pt x="217" y="606"/>
                    </a:lnTo>
                    <a:lnTo>
                      <a:pt x="223" y="601"/>
                    </a:lnTo>
                    <a:lnTo>
                      <a:pt x="223" y="5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18" name="Freeform 36"/>
              <p:cNvSpPr>
                <a:spLocks/>
              </p:cNvSpPr>
              <p:nvPr/>
            </p:nvSpPr>
            <p:spPr bwMode="auto">
              <a:xfrm>
                <a:off x="4384" y="2906"/>
                <a:ext cx="9" cy="287"/>
              </a:xfrm>
              <a:custGeom>
                <a:avLst/>
                <a:gdLst>
                  <a:gd name="T0" fmla="*/ 1 w 25"/>
                  <a:gd name="T1" fmla="*/ 32 h 861"/>
                  <a:gd name="T2" fmla="*/ 1 w 25"/>
                  <a:gd name="T3" fmla="*/ 32 h 861"/>
                  <a:gd name="T4" fmla="*/ 1 w 25"/>
                  <a:gd name="T5" fmla="*/ 0 h 861"/>
                  <a:gd name="T6" fmla="*/ 0 w 25"/>
                  <a:gd name="T7" fmla="*/ 0 h 861"/>
                  <a:gd name="T8" fmla="*/ 0 w 25"/>
                  <a:gd name="T9" fmla="*/ 32 h 861"/>
                  <a:gd name="T10" fmla="*/ 1 w 25"/>
                  <a:gd name="T11" fmla="*/ 32 h 8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861"/>
                  <a:gd name="T20" fmla="*/ 25 w 25"/>
                  <a:gd name="T21" fmla="*/ 861 h 8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861">
                    <a:moveTo>
                      <a:pt x="13" y="861"/>
                    </a:moveTo>
                    <a:lnTo>
                      <a:pt x="25" y="861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861"/>
                    </a:lnTo>
                    <a:lnTo>
                      <a:pt x="13" y="8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19" name="Freeform 37"/>
              <p:cNvSpPr>
                <a:spLocks/>
              </p:cNvSpPr>
              <p:nvPr/>
            </p:nvSpPr>
            <p:spPr bwMode="auto">
              <a:xfrm>
                <a:off x="4384" y="3193"/>
                <a:ext cx="9" cy="4"/>
              </a:xfrm>
              <a:custGeom>
                <a:avLst/>
                <a:gdLst>
                  <a:gd name="T0" fmla="*/ 0 w 25"/>
                  <a:gd name="T1" fmla="*/ 0 h 11"/>
                  <a:gd name="T2" fmla="*/ 0 w 25"/>
                  <a:gd name="T3" fmla="*/ 0 h 11"/>
                  <a:gd name="T4" fmla="*/ 1 w 25"/>
                  <a:gd name="T5" fmla="*/ 0 h 11"/>
                  <a:gd name="T6" fmla="*/ 1 w 25"/>
                  <a:gd name="T7" fmla="*/ 0 h 11"/>
                  <a:gd name="T8" fmla="*/ 1 w 25"/>
                  <a:gd name="T9" fmla="*/ 0 h 11"/>
                  <a:gd name="T10" fmla="*/ 0 w 2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1"/>
                  <a:gd name="T20" fmla="*/ 25 w 2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1">
                    <a:moveTo>
                      <a:pt x="0" y="0"/>
                    </a:moveTo>
                    <a:lnTo>
                      <a:pt x="7" y="11"/>
                    </a:lnTo>
                    <a:lnTo>
                      <a:pt x="13" y="11"/>
                    </a:lnTo>
                    <a:lnTo>
                      <a:pt x="25" y="11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20" name="Freeform 38"/>
              <p:cNvSpPr>
                <a:spLocks/>
              </p:cNvSpPr>
              <p:nvPr/>
            </p:nvSpPr>
            <p:spPr bwMode="auto">
              <a:xfrm>
                <a:off x="4186" y="2912"/>
                <a:ext cx="15" cy="4"/>
              </a:xfrm>
              <a:custGeom>
                <a:avLst/>
                <a:gdLst>
                  <a:gd name="T0" fmla="*/ 2 w 45"/>
                  <a:gd name="T1" fmla="*/ 0 h 14"/>
                  <a:gd name="T2" fmla="*/ 1 w 45"/>
                  <a:gd name="T3" fmla="*/ 0 h 14"/>
                  <a:gd name="T4" fmla="*/ 1 w 45"/>
                  <a:gd name="T5" fmla="*/ 0 h 14"/>
                  <a:gd name="T6" fmla="*/ 1 w 45"/>
                  <a:gd name="T7" fmla="*/ 0 h 14"/>
                  <a:gd name="T8" fmla="*/ 1 w 45"/>
                  <a:gd name="T9" fmla="*/ 0 h 14"/>
                  <a:gd name="T10" fmla="*/ 1 w 45"/>
                  <a:gd name="T11" fmla="*/ 0 h 14"/>
                  <a:gd name="T12" fmla="*/ 1 w 45"/>
                  <a:gd name="T13" fmla="*/ 0 h 14"/>
                  <a:gd name="T14" fmla="*/ 0 w 45"/>
                  <a:gd name="T15" fmla="*/ 0 h 14"/>
                  <a:gd name="T16" fmla="*/ 0 w 45"/>
                  <a:gd name="T17" fmla="*/ 0 h 14"/>
                  <a:gd name="T18" fmla="*/ 2 w 45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14"/>
                  <a:gd name="T32" fmla="*/ 45 w 45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14">
                    <a:moveTo>
                      <a:pt x="45" y="14"/>
                    </a:moveTo>
                    <a:lnTo>
                      <a:pt x="39" y="8"/>
                    </a:lnTo>
                    <a:lnTo>
                      <a:pt x="33" y="8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14" y="8"/>
                    </a:lnTo>
                    <a:lnTo>
                      <a:pt x="8" y="8"/>
                    </a:lnTo>
                    <a:lnTo>
                      <a:pt x="0" y="14"/>
                    </a:lnTo>
                    <a:lnTo>
                      <a:pt x="45" y="14"/>
                    </a:lnTo>
                    <a:close/>
                  </a:path>
                </a:pathLst>
              </a:custGeom>
              <a:solidFill>
                <a:srgbClr val="0F42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21" name="Freeform 39"/>
              <p:cNvSpPr>
                <a:spLocks/>
              </p:cNvSpPr>
              <p:nvPr/>
            </p:nvSpPr>
            <p:spPr bwMode="auto">
              <a:xfrm>
                <a:off x="4184" y="2912"/>
                <a:ext cx="19" cy="8"/>
              </a:xfrm>
              <a:custGeom>
                <a:avLst/>
                <a:gdLst>
                  <a:gd name="T0" fmla="*/ 2 w 56"/>
                  <a:gd name="T1" fmla="*/ 1 h 25"/>
                  <a:gd name="T2" fmla="*/ 2 w 56"/>
                  <a:gd name="T3" fmla="*/ 1 h 25"/>
                  <a:gd name="T4" fmla="*/ 2 w 56"/>
                  <a:gd name="T5" fmla="*/ 0 h 25"/>
                  <a:gd name="T6" fmla="*/ 1 w 56"/>
                  <a:gd name="T7" fmla="*/ 0 h 25"/>
                  <a:gd name="T8" fmla="*/ 1 w 56"/>
                  <a:gd name="T9" fmla="*/ 0 h 25"/>
                  <a:gd name="T10" fmla="*/ 1 w 56"/>
                  <a:gd name="T11" fmla="*/ 0 h 25"/>
                  <a:gd name="T12" fmla="*/ 0 w 56"/>
                  <a:gd name="T13" fmla="*/ 0 h 25"/>
                  <a:gd name="T14" fmla="*/ 0 w 56"/>
                  <a:gd name="T15" fmla="*/ 1 h 25"/>
                  <a:gd name="T16" fmla="*/ 0 w 56"/>
                  <a:gd name="T17" fmla="*/ 1 h 25"/>
                  <a:gd name="T18" fmla="*/ 2 w 56"/>
                  <a:gd name="T19" fmla="*/ 1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6"/>
                  <a:gd name="T31" fmla="*/ 0 h 25"/>
                  <a:gd name="T32" fmla="*/ 56 w 5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6" h="25">
                    <a:moveTo>
                      <a:pt x="56" y="25"/>
                    </a:moveTo>
                    <a:lnTo>
                      <a:pt x="50" y="19"/>
                    </a:lnTo>
                    <a:lnTo>
                      <a:pt x="44" y="8"/>
                    </a:lnTo>
                    <a:lnTo>
                      <a:pt x="30" y="8"/>
                    </a:lnTo>
                    <a:lnTo>
                      <a:pt x="25" y="0"/>
                    </a:lnTo>
                    <a:lnTo>
                      <a:pt x="19" y="8"/>
                    </a:lnTo>
                    <a:lnTo>
                      <a:pt x="13" y="8"/>
                    </a:lnTo>
                    <a:lnTo>
                      <a:pt x="5" y="19"/>
                    </a:lnTo>
                    <a:lnTo>
                      <a:pt x="0" y="25"/>
                    </a:lnTo>
                    <a:lnTo>
                      <a:pt x="56" y="25"/>
                    </a:lnTo>
                    <a:close/>
                  </a:path>
                </a:pathLst>
              </a:custGeom>
              <a:solidFill>
                <a:srgbClr val="1548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22" name="Freeform 40"/>
              <p:cNvSpPr>
                <a:spLocks/>
              </p:cNvSpPr>
              <p:nvPr/>
            </p:nvSpPr>
            <p:spPr bwMode="auto">
              <a:xfrm>
                <a:off x="4182" y="2916"/>
                <a:ext cx="22" cy="9"/>
              </a:xfrm>
              <a:custGeom>
                <a:avLst/>
                <a:gdLst>
                  <a:gd name="T0" fmla="*/ 2 w 67"/>
                  <a:gd name="T1" fmla="*/ 1 h 25"/>
                  <a:gd name="T2" fmla="*/ 2 w 67"/>
                  <a:gd name="T3" fmla="*/ 1 h 25"/>
                  <a:gd name="T4" fmla="*/ 2 w 67"/>
                  <a:gd name="T5" fmla="*/ 0 h 25"/>
                  <a:gd name="T6" fmla="*/ 2 w 67"/>
                  <a:gd name="T7" fmla="*/ 0 h 25"/>
                  <a:gd name="T8" fmla="*/ 2 w 67"/>
                  <a:gd name="T9" fmla="*/ 0 h 25"/>
                  <a:gd name="T10" fmla="*/ 0 w 67"/>
                  <a:gd name="T11" fmla="*/ 0 h 25"/>
                  <a:gd name="T12" fmla="*/ 0 w 67"/>
                  <a:gd name="T13" fmla="*/ 0 h 25"/>
                  <a:gd name="T14" fmla="*/ 0 w 67"/>
                  <a:gd name="T15" fmla="*/ 0 h 25"/>
                  <a:gd name="T16" fmla="*/ 0 w 67"/>
                  <a:gd name="T17" fmla="*/ 1 h 25"/>
                  <a:gd name="T18" fmla="*/ 0 w 67"/>
                  <a:gd name="T19" fmla="*/ 1 h 25"/>
                  <a:gd name="T20" fmla="*/ 2 w 67"/>
                  <a:gd name="T21" fmla="*/ 1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7"/>
                  <a:gd name="T34" fmla="*/ 0 h 25"/>
                  <a:gd name="T35" fmla="*/ 67 w 67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7" h="25">
                    <a:moveTo>
                      <a:pt x="67" y="25"/>
                    </a:moveTo>
                    <a:lnTo>
                      <a:pt x="67" y="17"/>
                    </a:lnTo>
                    <a:lnTo>
                      <a:pt x="62" y="11"/>
                    </a:lnTo>
                    <a:lnTo>
                      <a:pt x="56" y="5"/>
                    </a:lnTo>
                    <a:lnTo>
                      <a:pt x="56" y="0"/>
                    </a:lnTo>
                    <a:lnTo>
                      <a:pt x="11" y="0"/>
                    </a:lnTo>
                    <a:lnTo>
                      <a:pt x="11" y="5"/>
                    </a:lnTo>
                    <a:lnTo>
                      <a:pt x="6" y="11"/>
                    </a:lnTo>
                    <a:lnTo>
                      <a:pt x="6" y="17"/>
                    </a:lnTo>
                    <a:lnTo>
                      <a:pt x="0" y="25"/>
                    </a:lnTo>
                    <a:lnTo>
                      <a:pt x="67" y="25"/>
                    </a:lnTo>
                    <a:close/>
                  </a:path>
                </a:pathLst>
              </a:custGeom>
              <a:solidFill>
                <a:srgbClr val="1C4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23" name="Freeform 41"/>
              <p:cNvSpPr>
                <a:spLocks/>
              </p:cNvSpPr>
              <p:nvPr/>
            </p:nvSpPr>
            <p:spPr bwMode="auto">
              <a:xfrm>
                <a:off x="4180" y="2920"/>
                <a:ext cx="27" cy="10"/>
              </a:xfrm>
              <a:custGeom>
                <a:avLst/>
                <a:gdLst>
                  <a:gd name="T0" fmla="*/ 3 w 81"/>
                  <a:gd name="T1" fmla="*/ 1 h 31"/>
                  <a:gd name="T2" fmla="*/ 3 w 81"/>
                  <a:gd name="T3" fmla="*/ 1 h 31"/>
                  <a:gd name="T4" fmla="*/ 3 w 81"/>
                  <a:gd name="T5" fmla="*/ 1 h 31"/>
                  <a:gd name="T6" fmla="*/ 3 w 81"/>
                  <a:gd name="T7" fmla="*/ 0 h 31"/>
                  <a:gd name="T8" fmla="*/ 3 w 81"/>
                  <a:gd name="T9" fmla="*/ 0 h 31"/>
                  <a:gd name="T10" fmla="*/ 0 w 81"/>
                  <a:gd name="T11" fmla="*/ 0 h 31"/>
                  <a:gd name="T12" fmla="*/ 0 w 81"/>
                  <a:gd name="T13" fmla="*/ 0 h 31"/>
                  <a:gd name="T14" fmla="*/ 0 w 81"/>
                  <a:gd name="T15" fmla="*/ 1 h 31"/>
                  <a:gd name="T16" fmla="*/ 0 w 81"/>
                  <a:gd name="T17" fmla="*/ 1 h 31"/>
                  <a:gd name="T18" fmla="*/ 0 w 81"/>
                  <a:gd name="T19" fmla="*/ 1 h 31"/>
                  <a:gd name="T20" fmla="*/ 3 w 81"/>
                  <a:gd name="T21" fmla="*/ 1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1"/>
                  <a:gd name="T34" fmla="*/ 0 h 31"/>
                  <a:gd name="T35" fmla="*/ 81 w 81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1" h="31">
                    <a:moveTo>
                      <a:pt x="81" y="31"/>
                    </a:moveTo>
                    <a:lnTo>
                      <a:pt x="81" y="25"/>
                    </a:lnTo>
                    <a:lnTo>
                      <a:pt x="73" y="14"/>
                    </a:lnTo>
                    <a:lnTo>
                      <a:pt x="73" y="6"/>
                    </a:lnTo>
                    <a:lnTo>
                      <a:pt x="68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14"/>
                    </a:lnTo>
                    <a:lnTo>
                      <a:pt x="6" y="25"/>
                    </a:lnTo>
                    <a:lnTo>
                      <a:pt x="0" y="31"/>
                    </a:lnTo>
                    <a:lnTo>
                      <a:pt x="81" y="31"/>
                    </a:lnTo>
                    <a:close/>
                  </a:path>
                </a:pathLst>
              </a:custGeom>
              <a:solidFill>
                <a:srgbClr val="1E4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24" name="Freeform 42"/>
              <p:cNvSpPr>
                <a:spLocks/>
              </p:cNvSpPr>
              <p:nvPr/>
            </p:nvSpPr>
            <p:spPr bwMode="auto">
              <a:xfrm>
                <a:off x="4180" y="2925"/>
                <a:ext cx="29" cy="10"/>
              </a:xfrm>
              <a:custGeom>
                <a:avLst/>
                <a:gdLst>
                  <a:gd name="T0" fmla="*/ 3 w 87"/>
                  <a:gd name="T1" fmla="*/ 1 h 31"/>
                  <a:gd name="T2" fmla="*/ 3 w 87"/>
                  <a:gd name="T3" fmla="*/ 1 h 31"/>
                  <a:gd name="T4" fmla="*/ 3 w 87"/>
                  <a:gd name="T5" fmla="*/ 0 h 31"/>
                  <a:gd name="T6" fmla="*/ 3 w 87"/>
                  <a:gd name="T7" fmla="*/ 0 h 31"/>
                  <a:gd name="T8" fmla="*/ 3 w 87"/>
                  <a:gd name="T9" fmla="*/ 0 h 31"/>
                  <a:gd name="T10" fmla="*/ 0 w 87"/>
                  <a:gd name="T11" fmla="*/ 0 h 31"/>
                  <a:gd name="T12" fmla="*/ 0 w 87"/>
                  <a:gd name="T13" fmla="*/ 0 h 31"/>
                  <a:gd name="T14" fmla="*/ 0 w 87"/>
                  <a:gd name="T15" fmla="*/ 0 h 31"/>
                  <a:gd name="T16" fmla="*/ 0 w 87"/>
                  <a:gd name="T17" fmla="*/ 1 h 31"/>
                  <a:gd name="T18" fmla="*/ 0 w 87"/>
                  <a:gd name="T19" fmla="*/ 1 h 31"/>
                  <a:gd name="T20" fmla="*/ 3 w 87"/>
                  <a:gd name="T21" fmla="*/ 1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31"/>
                  <a:gd name="T35" fmla="*/ 87 w 87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31">
                    <a:moveTo>
                      <a:pt x="87" y="31"/>
                    </a:moveTo>
                    <a:lnTo>
                      <a:pt x="87" y="23"/>
                    </a:lnTo>
                    <a:lnTo>
                      <a:pt x="81" y="11"/>
                    </a:lnTo>
                    <a:lnTo>
                      <a:pt x="81" y="5"/>
                    </a:lnTo>
                    <a:lnTo>
                      <a:pt x="73" y="0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0" y="23"/>
                    </a:lnTo>
                    <a:lnTo>
                      <a:pt x="0" y="31"/>
                    </a:lnTo>
                    <a:lnTo>
                      <a:pt x="87" y="31"/>
                    </a:lnTo>
                    <a:close/>
                  </a:path>
                </a:pathLst>
              </a:custGeom>
              <a:solidFill>
                <a:srgbClr val="2454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25" name="Freeform 43"/>
              <p:cNvSpPr>
                <a:spLocks/>
              </p:cNvSpPr>
              <p:nvPr/>
            </p:nvSpPr>
            <p:spPr bwMode="auto">
              <a:xfrm>
                <a:off x="4180" y="2930"/>
                <a:ext cx="31" cy="9"/>
              </a:xfrm>
              <a:custGeom>
                <a:avLst/>
                <a:gdLst>
                  <a:gd name="T0" fmla="*/ 3 w 93"/>
                  <a:gd name="T1" fmla="*/ 1 h 25"/>
                  <a:gd name="T2" fmla="*/ 3 w 93"/>
                  <a:gd name="T3" fmla="*/ 1 h 25"/>
                  <a:gd name="T4" fmla="*/ 3 w 93"/>
                  <a:gd name="T5" fmla="*/ 1 h 25"/>
                  <a:gd name="T6" fmla="*/ 3 w 93"/>
                  <a:gd name="T7" fmla="*/ 0 h 25"/>
                  <a:gd name="T8" fmla="*/ 3 w 93"/>
                  <a:gd name="T9" fmla="*/ 0 h 25"/>
                  <a:gd name="T10" fmla="*/ 0 w 93"/>
                  <a:gd name="T11" fmla="*/ 0 h 25"/>
                  <a:gd name="T12" fmla="*/ 0 w 93"/>
                  <a:gd name="T13" fmla="*/ 0 h 25"/>
                  <a:gd name="T14" fmla="*/ 0 w 93"/>
                  <a:gd name="T15" fmla="*/ 1 h 25"/>
                  <a:gd name="T16" fmla="*/ 0 w 93"/>
                  <a:gd name="T17" fmla="*/ 1 h 25"/>
                  <a:gd name="T18" fmla="*/ 0 w 93"/>
                  <a:gd name="T19" fmla="*/ 1 h 25"/>
                  <a:gd name="T20" fmla="*/ 3 w 93"/>
                  <a:gd name="T21" fmla="*/ 1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25"/>
                  <a:gd name="T35" fmla="*/ 93 w 93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25">
                    <a:moveTo>
                      <a:pt x="93" y="25"/>
                    </a:moveTo>
                    <a:lnTo>
                      <a:pt x="87" y="19"/>
                    </a:lnTo>
                    <a:lnTo>
                      <a:pt x="87" y="14"/>
                    </a:lnTo>
                    <a:lnTo>
                      <a:pt x="87" y="6"/>
                    </a:lnTo>
                    <a:lnTo>
                      <a:pt x="8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2959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26" name="Freeform 44"/>
              <p:cNvSpPr>
                <a:spLocks/>
              </p:cNvSpPr>
              <p:nvPr/>
            </p:nvSpPr>
            <p:spPr bwMode="auto">
              <a:xfrm>
                <a:off x="4180" y="2935"/>
                <a:ext cx="31" cy="8"/>
              </a:xfrm>
              <a:custGeom>
                <a:avLst/>
                <a:gdLst>
                  <a:gd name="T0" fmla="*/ 3 w 93"/>
                  <a:gd name="T1" fmla="*/ 1 h 23"/>
                  <a:gd name="T2" fmla="*/ 3 w 93"/>
                  <a:gd name="T3" fmla="*/ 1 h 23"/>
                  <a:gd name="T4" fmla="*/ 3 w 93"/>
                  <a:gd name="T5" fmla="*/ 0 h 23"/>
                  <a:gd name="T6" fmla="*/ 3 w 93"/>
                  <a:gd name="T7" fmla="*/ 0 h 23"/>
                  <a:gd name="T8" fmla="*/ 3 w 93"/>
                  <a:gd name="T9" fmla="*/ 0 h 23"/>
                  <a:gd name="T10" fmla="*/ 0 w 93"/>
                  <a:gd name="T11" fmla="*/ 0 h 23"/>
                  <a:gd name="T12" fmla="*/ 0 w 93"/>
                  <a:gd name="T13" fmla="*/ 0 h 23"/>
                  <a:gd name="T14" fmla="*/ 0 w 93"/>
                  <a:gd name="T15" fmla="*/ 0 h 23"/>
                  <a:gd name="T16" fmla="*/ 0 w 93"/>
                  <a:gd name="T17" fmla="*/ 1 h 23"/>
                  <a:gd name="T18" fmla="*/ 0 w 93"/>
                  <a:gd name="T19" fmla="*/ 1 h 23"/>
                  <a:gd name="T20" fmla="*/ 3 w 93"/>
                  <a:gd name="T21" fmla="*/ 1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23"/>
                  <a:gd name="T35" fmla="*/ 93 w 93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23">
                    <a:moveTo>
                      <a:pt x="93" y="23"/>
                    </a:moveTo>
                    <a:lnTo>
                      <a:pt x="93" y="17"/>
                    </a:lnTo>
                    <a:lnTo>
                      <a:pt x="87" y="11"/>
                    </a:lnTo>
                    <a:lnTo>
                      <a:pt x="87" y="5"/>
                    </a:lnTo>
                    <a:lnTo>
                      <a:pt x="87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93" y="23"/>
                    </a:lnTo>
                    <a:close/>
                  </a:path>
                </a:pathLst>
              </a:custGeom>
              <a:solidFill>
                <a:srgbClr val="2E5C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27" name="Freeform 45"/>
              <p:cNvSpPr>
                <a:spLocks/>
              </p:cNvSpPr>
              <p:nvPr/>
            </p:nvSpPr>
            <p:spPr bwMode="auto">
              <a:xfrm>
                <a:off x="4180" y="2939"/>
                <a:ext cx="31" cy="10"/>
              </a:xfrm>
              <a:custGeom>
                <a:avLst/>
                <a:gdLst>
                  <a:gd name="T0" fmla="*/ 3 w 93"/>
                  <a:gd name="T1" fmla="*/ 0 h 31"/>
                  <a:gd name="T2" fmla="*/ 3 w 93"/>
                  <a:gd name="T3" fmla="*/ 0 h 31"/>
                  <a:gd name="T4" fmla="*/ 3 w 93"/>
                  <a:gd name="T5" fmla="*/ 0 h 31"/>
                  <a:gd name="T6" fmla="*/ 3 w 93"/>
                  <a:gd name="T7" fmla="*/ 1 h 31"/>
                  <a:gd name="T8" fmla="*/ 3 w 93"/>
                  <a:gd name="T9" fmla="*/ 1 h 31"/>
                  <a:gd name="T10" fmla="*/ 3 w 93"/>
                  <a:gd name="T11" fmla="*/ 1 h 31"/>
                  <a:gd name="T12" fmla="*/ 0 w 93"/>
                  <a:gd name="T13" fmla="*/ 1 h 31"/>
                  <a:gd name="T14" fmla="*/ 0 w 93"/>
                  <a:gd name="T15" fmla="*/ 1 h 31"/>
                  <a:gd name="T16" fmla="*/ 0 w 93"/>
                  <a:gd name="T17" fmla="*/ 0 h 31"/>
                  <a:gd name="T18" fmla="*/ 0 w 93"/>
                  <a:gd name="T19" fmla="*/ 0 h 31"/>
                  <a:gd name="T20" fmla="*/ 0 w 93"/>
                  <a:gd name="T21" fmla="*/ 0 h 31"/>
                  <a:gd name="T22" fmla="*/ 3 w 93"/>
                  <a:gd name="T23" fmla="*/ 0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3"/>
                  <a:gd name="T37" fmla="*/ 0 h 31"/>
                  <a:gd name="T38" fmla="*/ 93 w 93"/>
                  <a:gd name="T39" fmla="*/ 31 h 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3" h="31">
                    <a:moveTo>
                      <a:pt x="93" y="0"/>
                    </a:moveTo>
                    <a:lnTo>
                      <a:pt x="93" y="6"/>
                    </a:lnTo>
                    <a:lnTo>
                      <a:pt x="93" y="12"/>
                    </a:lnTo>
                    <a:lnTo>
                      <a:pt x="93" y="19"/>
                    </a:lnTo>
                    <a:lnTo>
                      <a:pt x="93" y="25"/>
                    </a:lnTo>
                    <a:lnTo>
                      <a:pt x="93" y="31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305E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28" name="Freeform 46"/>
              <p:cNvSpPr>
                <a:spLocks/>
              </p:cNvSpPr>
              <p:nvPr/>
            </p:nvSpPr>
            <p:spPr bwMode="auto">
              <a:xfrm>
                <a:off x="4180" y="2943"/>
                <a:ext cx="31" cy="10"/>
              </a:xfrm>
              <a:custGeom>
                <a:avLst/>
                <a:gdLst>
                  <a:gd name="T0" fmla="*/ 3 w 93"/>
                  <a:gd name="T1" fmla="*/ 0 h 32"/>
                  <a:gd name="T2" fmla="*/ 3 w 93"/>
                  <a:gd name="T3" fmla="*/ 0 h 32"/>
                  <a:gd name="T4" fmla="*/ 3 w 93"/>
                  <a:gd name="T5" fmla="*/ 0 h 32"/>
                  <a:gd name="T6" fmla="*/ 3 w 93"/>
                  <a:gd name="T7" fmla="*/ 1 h 32"/>
                  <a:gd name="T8" fmla="*/ 3 w 93"/>
                  <a:gd name="T9" fmla="*/ 1 h 32"/>
                  <a:gd name="T10" fmla="*/ 3 w 93"/>
                  <a:gd name="T11" fmla="*/ 1 h 32"/>
                  <a:gd name="T12" fmla="*/ 0 w 93"/>
                  <a:gd name="T13" fmla="*/ 1 h 32"/>
                  <a:gd name="T14" fmla="*/ 0 w 93"/>
                  <a:gd name="T15" fmla="*/ 1 h 32"/>
                  <a:gd name="T16" fmla="*/ 0 w 93"/>
                  <a:gd name="T17" fmla="*/ 1 h 32"/>
                  <a:gd name="T18" fmla="*/ 0 w 93"/>
                  <a:gd name="T19" fmla="*/ 0 h 32"/>
                  <a:gd name="T20" fmla="*/ 0 w 93"/>
                  <a:gd name="T21" fmla="*/ 0 h 32"/>
                  <a:gd name="T22" fmla="*/ 0 w 93"/>
                  <a:gd name="T23" fmla="*/ 0 h 32"/>
                  <a:gd name="T24" fmla="*/ 3 w 93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3"/>
                  <a:gd name="T40" fmla="*/ 0 h 32"/>
                  <a:gd name="T41" fmla="*/ 93 w 93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3" h="32">
                    <a:moveTo>
                      <a:pt x="93" y="0"/>
                    </a:moveTo>
                    <a:lnTo>
                      <a:pt x="93" y="7"/>
                    </a:lnTo>
                    <a:lnTo>
                      <a:pt x="93" y="13"/>
                    </a:lnTo>
                    <a:lnTo>
                      <a:pt x="93" y="19"/>
                    </a:lnTo>
                    <a:lnTo>
                      <a:pt x="93" y="25"/>
                    </a:lnTo>
                    <a:lnTo>
                      <a:pt x="93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3664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29" name="Freeform 47"/>
              <p:cNvSpPr>
                <a:spLocks/>
              </p:cNvSpPr>
              <p:nvPr/>
            </p:nvSpPr>
            <p:spPr bwMode="auto">
              <a:xfrm>
                <a:off x="4180" y="2949"/>
                <a:ext cx="31" cy="8"/>
              </a:xfrm>
              <a:custGeom>
                <a:avLst/>
                <a:gdLst>
                  <a:gd name="T0" fmla="*/ 3 w 93"/>
                  <a:gd name="T1" fmla="*/ 1 h 25"/>
                  <a:gd name="T2" fmla="*/ 3 w 93"/>
                  <a:gd name="T3" fmla="*/ 1 h 25"/>
                  <a:gd name="T4" fmla="*/ 3 w 93"/>
                  <a:gd name="T5" fmla="*/ 0 h 25"/>
                  <a:gd name="T6" fmla="*/ 3 w 93"/>
                  <a:gd name="T7" fmla="*/ 0 h 25"/>
                  <a:gd name="T8" fmla="*/ 3 w 93"/>
                  <a:gd name="T9" fmla="*/ 0 h 25"/>
                  <a:gd name="T10" fmla="*/ 0 w 93"/>
                  <a:gd name="T11" fmla="*/ 0 h 25"/>
                  <a:gd name="T12" fmla="*/ 0 w 93"/>
                  <a:gd name="T13" fmla="*/ 0 h 25"/>
                  <a:gd name="T14" fmla="*/ 0 w 93"/>
                  <a:gd name="T15" fmla="*/ 0 h 25"/>
                  <a:gd name="T16" fmla="*/ 0 w 93"/>
                  <a:gd name="T17" fmla="*/ 1 h 25"/>
                  <a:gd name="T18" fmla="*/ 0 w 93"/>
                  <a:gd name="T19" fmla="*/ 1 h 25"/>
                  <a:gd name="T20" fmla="*/ 3 w 93"/>
                  <a:gd name="T21" fmla="*/ 1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25"/>
                  <a:gd name="T35" fmla="*/ 93 w 93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25">
                    <a:moveTo>
                      <a:pt x="93" y="25"/>
                    </a:moveTo>
                    <a:lnTo>
                      <a:pt x="93" y="19"/>
                    </a:lnTo>
                    <a:lnTo>
                      <a:pt x="93" y="13"/>
                    </a:lnTo>
                    <a:lnTo>
                      <a:pt x="93" y="6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6" y="25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3B69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30" name="Freeform 48"/>
              <p:cNvSpPr>
                <a:spLocks/>
              </p:cNvSpPr>
              <p:nvPr/>
            </p:nvSpPr>
            <p:spPr bwMode="auto">
              <a:xfrm>
                <a:off x="4180" y="2953"/>
                <a:ext cx="31" cy="11"/>
              </a:xfrm>
              <a:custGeom>
                <a:avLst/>
                <a:gdLst>
                  <a:gd name="T0" fmla="*/ 3 w 93"/>
                  <a:gd name="T1" fmla="*/ 1 h 31"/>
                  <a:gd name="T2" fmla="*/ 3 w 93"/>
                  <a:gd name="T3" fmla="*/ 1 h 31"/>
                  <a:gd name="T4" fmla="*/ 3 w 93"/>
                  <a:gd name="T5" fmla="*/ 1 h 31"/>
                  <a:gd name="T6" fmla="*/ 3 w 93"/>
                  <a:gd name="T7" fmla="*/ 0 h 31"/>
                  <a:gd name="T8" fmla="*/ 3 w 93"/>
                  <a:gd name="T9" fmla="*/ 0 h 31"/>
                  <a:gd name="T10" fmla="*/ 0 w 93"/>
                  <a:gd name="T11" fmla="*/ 0 h 31"/>
                  <a:gd name="T12" fmla="*/ 0 w 93"/>
                  <a:gd name="T13" fmla="*/ 0 h 31"/>
                  <a:gd name="T14" fmla="*/ 0 w 93"/>
                  <a:gd name="T15" fmla="*/ 1 h 31"/>
                  <a:gd name="T16" fmla="*/ 0 w 93"/>
                  <a:gd name="T17" fmla="*/ 1 h 31"/>
                  <a:gd name="T18" fmla="*/ 0 w 93"/>
                  <a:gd name="T19" fmla="*/ 1 h 31"/>
                  <a:gd name="T20" fmla="*/ 3 w 93"/>
                  <a:gd name="T21" fmla="*/ 1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31"/>
                  <a:gd name="T35" fmla="*/ 93 w 9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31">
                    <a:moveTo>
                      <a:pt x="93" y="31"/>
                    </a:moveTo>
                    <a:lnTo>
                      <a:pt x="93" y="24"/>
                    </a:lnTo>
                    <a:lnTo>
                      <a:pt x="93" y="18"/>
                    </a:lnTo>
                    <a:lnTo>
                      <a:pt x="93" y="12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6" y="31"/>
                    </a:lnTo>
                    <a:lnTo>
                      <a:pt x="93" y="31"/>
                    </a:lnTo>
                    <a:close/>
                  </a:path>
                </a:pathLst>
              </a:custGeom>
              <a:solidFill>
                <a:srgbClr val="3D6B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31" name="Freeform 49"/>
              <p:cNvSpPr>
                <a:spLocks/>
              </p:cNvSpPr>
              <p:nvPr/>
            </p:nvSpPr>
            <p:spPr bwMode="auto">
              <a:xfrm>
                <a:off x="4182" y="2957"/>
                <a:ext cx="29" cy="11"/>
              </a:xfrm>
              <a:custGeom>
                <a:avLst/>
                <a:gdLst>
                  <a:gd name="T0" fmla="*/ 3 w 87"/>
                  <a:gd name="T1" fmla="*/ 1 h 31"/>
                  <a:gd name="T2" fmla="*/ 3 w 87"/>
                  <a:gd name="T3" fmla="*/ 1 h 31"/>
                  <a:gd name="T4" fmla="*/ 3 w 87"/>
                  <a:gd name="T5" fmla="*/ 1 h 31"/>
                  <a:gd name="T6" fmla="*/ 3 w 87"/>
                  <a:gd name="T7" fmla="*/ 0 h 31"/>
                  <a:gd name="T8" fmla="*/ 3 w 87"/>
                  <a:gd name="T9" fmla="*/ 0 h 31"/>
                  <a:gd name="T10" fmla="*/ 0 w 87"/>
                  <a:gd name="T11" fmla="*/ 0 h 31"/>
                  <a:gd name="T12" fmla="*/ 0 w 87"/>
                  <a:gd name="T13" fmla="*/ 0 h 31"/>
                  <a:gd name="T14" fmla="*/ 0 w 87"/>
                  <a:gd name="T15" fmla="*/ 1 h 31"/>
                  <a:gd name="T16" fmla="*/ 0 w 87"/>
                  <a:gd name="T17" fmla="*/ 1 h 31"/>
                  <a:gd name="T18" fmla="*/ 0 w 87"/>
                  <a:gd name="T19" fmla="*/ 1 h 31"/>
                  <a:gd name="T20" fmla="*/ 3 w 87"/>
                  <a:gd name="T21" fmla="*/ 1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31"/>
                  <a:gd name="T35" fmla="*/ 87 w 87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31">
                    <a:moveTo>
                      <a:pt x="81" y="31"/>
                    </a:moveTo>
                    <a:lnTo>
                      <a:pt x="87" y="25"/>
                    </a:lnTo>
                    <a:lnTo>
                      <a:pt x="87" y="19"/>
                    </a:lnTo>
                    <a:lnTo>
                      <a:pt x="87" y="12"/>
                    </a:lnTo>
                    <a:lnTo>
                      <a:pt x="87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31"/>
                    </a:lnTo>
                    <a:lnTo>
                      <a:pt x="81" y="31"/>
                    </a:lnTo>
                    <a:close/>
                  </a:path>
                </a:pathLst>
              </a:custGeom>
              <a:solidFill>
                <a:srgbClr val="427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32" name="Freeform 50"/>
              <p:cNvSpPr>
                <a:spLocks/>
              </p:cNvSpPr>
              <p:nvPr/>
            </p:nvSpPr>
            <p:spPr bwMode="auto">
              <a:xfrm>
                <a:off x="4182" y="2964"/>
                <a:ext cx="29" cy="10"/>
              </a:xfrm>
              <a:custGeom>
                <a:avLst/>
                <a:gdLst>
                  <a:gd name="T0" fmla="*/ 3 w 87"/>
                  <a:gd name="T1" fmla="*/ 1 h 31"/>
                  <a:gd name="T2" fmla="*/ 3 w 87"/>
                  <a:gd name="T3" fmla="*/ 1 h 31"/>
                  <a:gd name="T4" fmla="*/ 3 w 87"/>
                  <a:gd name="T5" fmla="*/ 0 h 31"/>
                  <a:gd name="T6" fmla="*/ 3 w 87"/>
                  <a:gd name="T7" fmla="*/ 0 h 31"/>
                  <a:gd name="T8" fmla="*/ 3 w 87"/>
                  <a:gd name="T9" fmla="*/ 0 h 31"/>
                  <a:gd name="T10" fmla="*/ 0 w 87"/>
                  <a:gd name="T11" fmla="*/ 0 h 31"/>
                  <a:gd name="T12" fmla="*/ 0 w 87"/>
                  <a:gd name="T13" fmla="*/ 0 h 31"/>
                  <a:gd name="T14" fmla="*/ 0 w 87"/>
                  <a:gd name="T15" fmla="*/ 0 h 31"/>
                  <a:gd name="T16" fmla="*/ 0 w 87"/>
                  <a:gd name="T17" fmla="*/ 1 h 31"/>
                  <a:gd name="T18" fmla="*/ 0 w 87"/>
                  <a:gd name="T19" fmla="*/ 1 h 31"/>
                  <a:gd name="T20" fmla="*/ 3 w 87"/>
                  <a:gd name="T21" fmla="*/ 1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31"/>
                  <a:gd name="T35" fmla="*/ 87 w 87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31">
                    <a:moveTo>
                      <a:pt x="81" y="31"/>
                    </a:moveTo>
                    <a:lnTo>
                      <a:pt x="81" y="24"/>
                    </a:lnTo>
                    <a:lnTo>
                      <a:pt x="81" y="12"/>
                    </a:lnTo>
                    <a:lnTo>
                      <a:pt x="87" y="6"/>
                    </a:lnTo>
                    <a:lnTo>
                      <a:pt x="87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24"/>
                    </a:lnTo>
                    <a:lnTo>
                      <a:pt x="11" y="31"/>
                    </a:lnTo>
                    <a:lnTo>
                      <a:pt x="81" y="31"/>
                    </a:lnTo>
                    <a:close/>
                  </a:path>
                </a:pathLst>
              </a:custGeom>
              <a:solidFill>
                <a:srgbClr val="4A75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33" name="Freeform 51"/>
              <p:cNvSpPr>
                <a:spLocks/>
              </p:cNvSpPr>
              <p:nvPr/>
            </p:nvSpPr>
            <p:spPr bwMode="auto">
              <a:xfrm>
                <a:off x="4184" y="2968"/>
                <a:ext cx="25" cy="10"/>
              </a:xfrm>
              <a:custGeom>
                <a:avLst/>
                <a:gdLst>
                  <a:gd name="T0" fmla="*/ 3 w 75"/>
                  <a:gd name="T1" fmla="*/ 1 h 31"/>
                  <a:gd name="T2" fmla="*/ 3 w 75"/>
                  <a:gd name="T3" fmla="*/ 1 h 31"/>
                  <a:gd name="T4" fmla="*/ 3 w 75"/>
                  <a:gd name="T5" fmla="*/ 1 h 31"/>
                  <a:gd name="T6" fmla="*/ 3 w 75"/>
                  <a:gd name="T7" fmla="*/ 0 h 31"/>
                  <a:gd name="T8" fmla="*/ 3 w 75"/>
                  <a:gd name="T9" fmla="*/ 0 h 31"/>
                  <a:gd name="T10" fmla="*/ 0 w 75"/>
                  <a:gd name="T11" fmla="*/ 0 h 31"/>
                  <a:gd name="T12" fmla="*/ 0 w 75"/>
                  <a:gd name="T13" fmla="*/ 0 h 31"/>
                  <a:gd name="T14" fmla="*/ 0 w 75"/>
                  <a:gd name="T15" fmla="*/ 1 h 31"/>
                  <a:gd name="T16" fmla="*/ 0 w 75"/>
                  <a:gd name="T17" fmla="*/ 1 h 31"/>
                  <a:gd name="T18" fmla="*/ 0 w 75"/>
                  <a:gd name="T19" fmla="*/ 1 h 31"/>
                  <a:gd name="T20" fmla="*/ 3 w 75"/>
                  <a:gd name="T21" fmla="*/ 1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5"/>
                  <a:gd name="T34" fmla="*/ 0 h 31"/>
                  <a:gd name="T35" fmla="*/ 75 w 75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5" h="31">
                    <a:moveTo>
                      <a:pt x="69" y="31"/>
                    </a:moveTo>
                    <a:lnTo>
                      <a:pt x="69" y="25"/>
                    </a:lnTo>
                    <a:lnTo>
                      <a:pt x="75" y="19"/>
                    </a:lnTo>
                    <a:lnTo>
                      <a:pt x="75" y="12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5" y="19"/>
                    </a:lnTo>
                    <a:lnTo>
                      <a:pt x="13" y="25"/>
                    </a:lnTo>
                    <a:lnTo>
                      <a:pt x="13" y="31"/>
                    </a:lnTo>
                    <a:lnTo>
                      <a:pt x="69" y="31"/>
                    </a:lnTo>
                    <a:close/>
                  </a:path>
                </a:pathLst>
              </a:custGeom>
              <a:solidFill>
                <a:srgbClr val="4D7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34" name="Freeform 52"/>
              <p:cNvSpPr>
                <a:spLocks/>
              </p:cNvSpPr>
              <p:nvPr/>
            </p:nvSpPr>
            <p:spPr bwMode="auto">
              <a:xfrm>
                <a:off x="4186" y="2974"/>
                <a:ext cx="23" cy="8"/>
              </a:xfrm>
              <a:custGeom>
                <a:avLst/>
                <a:gdLst>
                  <a:gd name="T0" fmla="*/ 2 w 70"/>
                  <a:gd name="T1" fmla="*/ 1 h 24"/>
                  <a:gd name="T2" fmla="*/ 2 w 70"/>
                  <a:gd name="T3" fmla="*/ 1 h 24"/>
                  <a:gd name="T4" fmla="*/ 2 w 70"/>
                  <a:gd name="T5" fmla="*/ 1 h 24"/>
                  <a:gd name="T6" fmla="*/ 2 w 70"/>
                  <a:gd name="T7" fmla="*/ 0 h 24"/>
                  <a:gd name="T8" fmla="*/ 3 w 70"/>
                  <a:gd name="T9" fmla="*/ 0 h 24"/>
                  <a:gd name="T10" fmla="*/ 0 w 70"/>
                  <a:gd name="T11" fmla="*/ 0 h 24"/>
                  <a:gd name="T12" fmla="*/ 0 w 70"/>
                  <a:gd name="T13" fmla="*/ 0 h 24"/>
                  <a:gd name="T14" fmla="*/ 1 w 70"/>
                  <a:gd name="T15" fmla="*/ 1 h 24"/>
                  <a:gd name="T16" fmla="*/ 1 w 70"/>
                  <a:gd name="T17" fmla="*/ 1 h 24"/>
                  <a:gd name="T18" fmla="*/ 1 w 70"/>
                  <a:gd name="T19" fmla="*/ 1 h 24"/>
                  <a:gd name="T20" fmla="*/ 2 w 70"/>
                  <a:gd name="T21" fmla="*/ 1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24"/>
                  <a:gd name="T35" fmla="*/ 70 w 70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24">
                    <a:moveTo>
                      <a:pt x="51" y="24"/>
                    </a:moveTo>
                    <a:lnTo>
                      <a:pt x="56" y="24"/>
                    </a:lnTo>
                    <a:lnTo>
                      <a:pt x="56" y="18"/>
                    </a:lnTo>
                    <a:lnTo>
                      <a:pt x="64" y="6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4" y="18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51" y="24"/>
                    </a:lnTo>
                    <a:close/>
                  </a:path>
                </a:pathLst>
              </a:custGeom>
              <a:solidFill>
                <a:srgbClr val="517A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35" name="Freeform 53"/>
              <p:cNvSpPr>
                <a:spLocks/>
              </p:cNvSpPr>
              <p:nvPr/>
            </p:nvSpPr>
            <p:spPr bwMode="auto">
              <a:xfrm>
                <a:off x="4188" y="2978"/>
                <a:ext cx="19" cy="8"/>
              </a:xfrm>
              <a:custGeom>
                <a:avLst/>
                <a:gdLst>
                  <a:gd name="T0" fmla="*/ 2 w 56"/>
                  <a:gd name="T1" fmla="*/ 0 h 25"/>
                  <a:gd name="T2" fmla="*/ 2 w 56"/>
                  <a:gd name="T3" fmla="*/ 0 h 25"/>
                  <a:gd name="T4" fmla="*/ 2 w 56"/>
                  <a:gd name="T5" fmla="*/ 0 h 25"/>
                  <a:gd name="T6" fmla="*/ 1 w 56"/>
                  <a:gd name="T7" fmla="*/ 1 h 25"/>
                  <a:gd name="T8" fmla="*/ 1 w 56"/>
                  <a:gd name="T9" fmla="*/ 1 h 25"/>
                  <a:gd name="T10" fmla="*/ 1 w 56"/>
                  <a:gd name="T11" fmla="*/ 1 h 25"/>
                  <a:gd name="T12" fmla="*/ 1 w 56"/>
                  <a:gd name="T13" fmla="*/ 1 h 25"/>
                  <a:gd name="T14" fmla="*/ 0 w 56"/>
                  <a:gd name="T15" fmla="*/ 0 h 25"/>
                  <a:gd name="T16" fmla="*/ 0 w 56"/>
                  <a:gd name="T17" fmla="*/ 0 h 25"/>
                  <a:gd name="T18" fmla="*/ 2 w 56"/>
                  <a:gd name="T19" fmla="*/ 0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6"/>
                  <a:gd name="T31" fmla="*/ 0 h 25"/>
                  <a:gd name="T32" fmla="*/ 56 w 5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6" h="25">
                    <a:moveTo>
                      <a:pt x="56" y="0"/>
                    </a:moveTo>
                    <a:lnTo>
                      <a:pt x="48" y="6"/>
                    </a:lnTo>
                    <a:lnTo>
                      <a:pt x="43" y="12"/>
                    </a:lnTo>
                    <a:lnTo>
                      <a:pt x="37" y="19"/>
                    </a:lnTo>
                    <a:lnTo>
                      <a:pt x="31" y="25"/>
                    </a:lnTo>
                    <a:lnTo>
                      <a:pt x="25" y="19"/>
                    </a:lnTo>
                    <a:lnTo>
                      <a:pt x="17" y="19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567F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36" name="Freeform 54"/>
              <p:cNvSpPr>
                <a:spLocks/>
              </p:cNvSpPr>
              <p:nvPr/>
            </p:nvSpPr>
            <p:spPr bwMode="auto">
              <a:xfrm>
                <a:off x="4192" y="2982"/>
                <a:ext cx="11" cy="4"/>
              </a:xfrm>
              <a:custGeom>
                <a:avLst/>
                <a:gdLst>
                  <a:gd name="T0" fmla="*/ 1 w 31"/>
                  <a:gd name="T1" fmla="*/ 0 h 13"/>
                  <a:gd name="T2" fmla="*/ 1 w 31"/>
                  <a:gd name="T3" fmla="*/ 0 h 13"/>
                  <a:gd name="T4" fmla="*/ 1 w 31"/>
                  <a:gd name="T5" fmla="*/ 0 h 13"/>
                  <a:gd name="T6" fmla="*/ 1 w 31"/>
                  <a:gd name="T7" fmla="*/ 0 h 13"/>
                  <a:gd name="T8" fmla="*/ 1 w 31"/>
                  <a:gd name="T9" fmla="*/ 0 h 13"/>
                  <a:gd name="T10" fmla="*/ 1 w 31"/>
                  <a:gd name="T11" fmla="*/ 0 h 13"/>
                  <a:gd name="T12" fmla="*/ 0 w 31"/>
                  <a:gd name="T13" fmla="*/ 0 h 13"/>
                  <a:gd name="T14" fmla="*/ 0 w 31"/>
                  <a:gd name="T15" fmla="*/ 0 h 13"/>
                  <a:gd name="T16" fmla="*/ 1 w 31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13"/>
                  <a:gd name="T29" fmla="*/ 31 w 31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13">
                    <a:moveTo>
                      <a:pt x="31" y="0"/>
                    </a:moveTo>
                    <a:lnTo>
                      <a:pt x="25" y="7"/>
                    </a:lnTo>
                    <a:lnTo>
                      <a:pt x="19" y="7"/>
                    </a:lnTo>
                    <a:lnTo>
                      <a:pt x="19" y="13"/>
                    </a:lnTo>
                    <a:lnTo>
                      <a:pt x="13" y="13"/>
                    </a:lnTo>
                    <a:lnTo>
                      <a:pt x="13" y="7"/>
                    </a:lnTo>
                    <a:lnTo>
                      <a:pt x="5" y="7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5C85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37" name="Freeform 55"/>
              <p:cNvSpPr>
                <a:spLocks/>
              </p:cNvSpPr>
              <p:nvPr/>
            </p:nvSpPr>
            <p:spPr bwMode="auto">
              <a:xfrm>
                <a:off x="4190" y="2910"/>
                <a:ext cx="23" cy="37"/>
              </a:xfrm>
              <a:custGeom>
                <a:avLst/>
                <a:gdLst>
                  <a:gd name="T0" fmla="*/ 3 w 67"/>
                  <a:gd name="T1" fmla="*/ 4 h 112"/>
                  <a:gd name="T2" fmla="*/ 3 w 67"/>
                  <a:gd name="T3" fmla="*/ 3 h 112"/>
                  <a:gd name="T4" fmla="*/ 2 w 67"/>
                  <a:gd name="T5" fmla="*/ 2 h 112"/>
                  <a:gd name="T6" fmla="*/ 2 w 67"/>
                  <a:gd name="T7" fmla="*/ 2 h 112"/>
                  <a:gd name="T8" fmla="*/ 2 w 67"/>
                  <a:gd name="T9" fmla="*/ 1 h 112"/>
                  <a:gd name="T10" fmla="*/ 1 w 67"/>
                  <a:gd name="T11" fmla="*/ 1 h 112"/>
                  <a:gd name="T12" fmla="*/ 1 w 67"/>
                  <a:gd name="T13" fmla="*/ 0 h 112"/>
                  <a:gd name="T14" fmla="*/ 0 w 67"/>
                  <a:gd name="T15" fmla="*/ 0 h 112"/>
                  <a:gd name="T16" fmla="*/ 0 w 67"/>
                  <a:gd name="T17" fmla="*/ 0 h 112"/>
                  <a:gd name="T18" fmla="*/ 0 w 67"/>
                  <a:gd name="T19" fmla="*/ 1 h 112"/>
                  <a:gd name="T20" fmla="*/ 0 w 67"/>
                  <a:gd name="T21" fmla="*/ 1 h 112"/>
                  <a:gd name="T22" fmla="*/ 0 w 67"/>
                  <a:gd name="T23" fmla="*/ 1 h 112"/>
                  <a:gd name="T24" fmla="*/ 1 w 67"/>
                  <a:gd name="T25" fmla="*/ 1 h 112"/>
                  <a:gd name="T26" fmla="*/ 1 w 67"/>
                  <a:gd name="T27" fmla="*/ 2 h 112"/>
                  <a:gd name="T28" fmla="*/ 1 w 67"/>
                  <a:gd name="T29" fmla="*/ 2 h 112"/>
                  <a:gd name="T30" fmla="*/ 1 w 67"/>
                  <a:gd name="T31" fmla="*/ 3 h 112"/>
                  <a:gd name="T32" fmla="*/ 2 w 67"/>
                  <a:gd name="T33" fmla="*/ 3 h 112"/>
                  <a:gd name="T34" fmla="*/ 2 w 67"/>
                  <a:gd name="T35" fmla="*/ 4 h 112"/>
                  <a:gd name="T36" fmla="*/ 3 w 67"/>
                  <a:gd name="T37" fmla="*/ 4 h 1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"/>
                  <a:gd name="T58" fmla="*/ 0 h 112"/>
                  <a:gd name="T59" fmla="*/ 67 w 67"/>
                  <a:gd name="T60" fmla="*/ 112 h 1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" h="112">
                    <a:moveTo>
                      <a:pt x="67" y="112"/>
                    </a:moveTo>
                    <a:lnTo>
                      <a:pt x="67" y="87"/>
                    </a:lnTo>
                    <a:lnTo>
                      <a:pt x="62" y="68"/>
                    </a:lnTo>
                    <a:lnTo>
                      <a:pt x="56" y="50"/>
                    </a:lnTo>
                    <a:lnTo>
                      <a:pt x="42" y="31"/>
                    </a:lnTo>
                    <a:lnTo>
                      <a:pt x="37" y="20"/>
                    </a:lnTo>
                    <a:lnTo>
                      <a:pt x="31" y="6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6" y="25"/>
                    </a:lnTo>
                    <a:lnTo>
                      <a:pt x="11" y="25"/>
                    </a:lnTo>
                    <a:lnTo>
                      <a:pt x="19" y="31"/>
                    </a:lnTo>
                    <a:lnTo>
                      <a:pt x="25" y="45"/>
                    </a:lnTo>
                    <a:lnTo>
                      <a:pt x="31" y="56"/>
                    </a:lnTo>
                    <a:lnTo>
                      <a:pt x="37" y="76"/>
                    </a:lnTo>
                    <a:lnTo>
                      <a:pt x="42" y="93"/>
                    </a:lnTo>
                    <a:lnTo>
                      <a:pt x="42" y="112"/>
                    </a:lnTo>
                    <a:lnTo>
                      <a:pt x="67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38" name="Freeform 56"/>
              <p:cNvSpPr>
                <a:spLocks/>
              </p:cNvSpPr>
              <p:nvPr/>
            </p:nvSpPr>
            <p:spPr bwMode="auto">
              <a:xfrm>
                <a:off x="4197" y="2947"/>
                <a:ext cx="16" cy="43"/>
              </a:xfrm>
              <a:custGeom>
                <a:avLst/>
                <a:gdLst>
                  <a:gd name="T0" fmla="*/ 0 w 48"/>
                  <a:gd name="T1" fmla="*/ 5 h 130"/>
                  <a:gd name="T2" fmla="*/ 1 w 48"/>
                  <a:gd name="T3" fmla="*/ 5 h 130"/>
                  <a:gd name="T4" fmla="*/ 1 w 48"/>
                  <a:gd name="T5" fmla="*/ 4 h 130"/>
                  <a:gd name="T6" fmla="*/ 1 w 48"/>
                  <a:gd name="T7" fmla="*/ 4 h 130"/>
                  <a:gd name="T8" fmla="*/ 2 w 48"/>
                  <a:gd name="T9" fmla="*/ 3 h 130"/>
                  <a:gd name="T10" fmla="*/ 2 w 48"/>
                  <a:gd name="T11" fmla="*/ 2 h 130"/>
                  <a:gd name="T12" fmla="*/ 2 w 48"/>
                  <a:gd name="T13" fmla="*/ 2 h 130"/>
                  <a:gd name="T14" fmla="*/ 2 w 48"/>
                  <a:gd name="T15" fmla="*/ 1 h 130"/>
                  <a:gd name="T16" fmla="*/ 2 w 48"/>
                  <a:gd name="T17" fmla="*/ 0 h 130"/>
                  <a:gd name="T18" fmla="*/ 1 w 48"/>
                  <a:gd name="T19" fmla="*/ 0 h 130"/>
                  <a:gd name="T20" fmla="*/ 1 w 48"/>
                  <a:gd name="T21" fmla="*/ 1 h 130"/>
                  <a:gd name="T22" fmla="*/ 1 w 48"/>
                  <a:gd name="T23" fmla="*/ 2 h 130"/>
                  <a:gd name="T24" fmla="*/ 1 w 48"/>
                  <a:gd name="T25" fmla="*/ 2 h 130"/>
                  <a:gd name="T26" fmla="*/ 1 w 48"/>
                  <a:gd name="T27" fmla="*/ 3 h 130"/>
                  <a:gd name="T28" fmla="*/ 0 w 48"/>
                  <a:gd name="T29" fmla="*/ 3 h 130"/>
                  <a:gd name="T30" fmla="*/ 0 w 48"/>
                  <a:gd name="T31" fmla="*/ 3 h 130"/>
                  <a:gd name="T32" fmla="*/ 0 w 48"/>
                  <a:gd name="T33" fmla="*/ 4 h 130"/>
                  <a:gd name="T34" fmla="*/ 0 w 48"/>
                  <a:gd name="T35" fmla="*/ 4 h 130"/>
                  <a:gd name="T36" fmla="*/ 0 w 48"/>
                  <a:gd name="T37" fmla="*/ 5 h 1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130"/>
                  <a:gd name="T59" fmla="*/ 48 w 48"/>
                  <a:gd name="T60" fmla="*/ 130 h 1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130">
                    <a:moveTo>
                      <a:pt x="0" y="130"/>
                    </a:moveTo>
                    <a:lnTo>
                      <a:pt x="18" y="124"/>
                    </a:lnTo>
                    <a:lnTo>
                      <a:pt x="31" y="112"/>
                    </a:lnTo>
                    <a:lnTo>
                      <a:pt x="37" y="99"/>
                    </a:lnTo>
                    <a:lnTo>
                      <a:pt x="43" y="81"/>
                    </a:lnTo>
                    <a:lnTo>
                      <a:pt x="48" y="62"/>
                    </a:lnTo>
                    <a:lnTo>
                      <a:pt x="48" y="43"/>
                    </a:lnTo>
                    <a:lnTo>
                      <a:pt x="48" y="25"/>
                    </a:lnTo>
                    <a:lnTo>
                      <a:pt x="48" y="0"/>
                    </a:lnTo>
                    <a:lnTo>
                      <a:pt x="23" y="0"/>
                    </a:lnTo>
                    <a:lnTo>
                      <a:pt x="23" y="25"/>
                    </a:lnTo>
                    <a:lnTo>
                      <a:pt x="23" y="43"/>
                    </a:lnTo>
                    <a:lnTo>
                      <a:pt x="23" y="56"/>
                    </a:lnTo>
                    <a:lnTo>
                      <a:pt x="18" y="74"/>
                    </a:lnTo>
                    <a:lnTo>
                      <a:pt x="12" y="87"/>
                    </a:lnTo>
                    <a:lnTo>
                      <a:pt x="12" y="93"/>
                    </a:lnTo>
                    <a:lnTo>
                      <a:pt x="6" y="105"/>
                    </a:lnTo>
                    <a:lnTo>
                      <a:pt x="0" y="105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39" name="Freeform 57"/>
              <p:cNvSpPr>
                <a:spLocks/>
              </p:cNvSpPr>
              <p:nvPr/>
            </p:nvSpPr>
            <p:spPr bwMode="auto">
              <a:xfrm>
                <a:off x="4174" y="2951"/>
                <a:ext cx="23" cy="39"/>
              </a:xfrm>
              <a:custGeom>
                <a:avLst/>
                <a:gdLst>
                  <a:gd name="T0" fmla="*/ 0 w 69"/>
                  <a:gd name="T1" fmla="*/ 0 h 118"/>
                  <a:gd name="T2" fmla="*/ 0 w 69"/>
                  <a:gd name="T3" fmla="*/ 1 h 118"/>
                  <a:gd name="T4" fmla="*/ 0 w 69"/>
                  <a:gd name="T5" fmla="*/ 2 h 118"/>
                  <a:gd name="T6" fmla="*/ 0 w 69"/>
                  <a:gd name="T7" fmla="*/ 2 h 118"/>
                  <a:gd name="T8" fmla="*/ 1 w 69"/>
                  <a:gd name="T9" fmla="*/ 3 h 118"/>
                  <a:gd name="T10" fmla="*/ 1 w 69"/>
                  <a:gd name="T11" fmla="*/ 3 h 118"/>
                  <a:gd name="T12" fmla="*/ 2 w 69"/>
                  <a:gd name="T13" fmla="*/ 4 h 118"/>
                  <a:gd name="T14" fmla="*/ 2 w 69"/>
                  <a:gd name="T15" fmla="*/ 4 h 118"/>
                  <a:gd name="T16" fmla="*/ 3 w 69"/>
                  <a:gd name="T17" fmla="*/ 4 h 118"/>
                  <a:gd name="T18" fmla="*/ 3 w 69"/>
                  <a:gd name="T19" fmla="*/ 3 h 118"/>
                  <a:gd name="T20" fmla="*/ 2 w 69"/>
                  <a:gd name="T21" fmla="*/ 3 h 118"/>
                  <a:gd name="T22" fmla="*/ 2 w 69"/>
                  <a:gd name="T23" fmla="*/ 3 h 118"/>
                  <a:gd name="T24" fmla="*/ 2 w 69"/>
                  <a:gd name="T25" fmla="*/ 3 h 118"/>
                  <a:gd name="T26" fmla="*/ 2 w 69"/>
                  <a:gd name="T27" fmla="*/ 3 h 118"/>
                  <a:gd name="T28" fmla="*/ 1 w 69"/>
                  <a:gd name="T29" fmla="*/ 2 h 118"/>
                  <a:gd name="T30" fmla="*/ 1 w 69"/>
                  <a:gd name="T31" fmla="*/ 1 h 118"/>
                  <a:gd name="T32" fmla="*/ 1 w 69"/>
                  <a:gd name="T33" fmla="*/ 1 h 118"/>
                  <a:gd name="T34" fmla="*/ 1 w 69"/>
                  <a:gd name="T35" fmla="*/ 0 h 118"/>
                  <a:gd name="T36" fmla="*/ 0 w 69"/>
                  <a:gd name="T37" fmla="*/ 0 h 1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9"/>
                  <a:gd name="T58" fmla="*/ 0 h 118"/>
                  <a:gd name="T59" fmla="*/ 69 w 69"/>
                  <a:gd name="T60" fmla="*/ 118 h 1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9" h="118">
                    <a:moveTo>
                      <a:pt x="0" y="0"/>
                    </a:moveTo>
                    <a:lnTo>
                      <a:pt x="5" y="25"/>
                    </a:lnTo>
                    <a:lnTo>
                      <a:pt x="13" y="44"/>
                    </a:lnTo>
                    <a:lnTo>
                      <a:pt x="13" y="62"/>
                    </a:lnTo>
                    <a:lnTo>
                      <a:pt x="25" y="81"/>
                    </a:lnTo>
                    <a:lnTo>
                      <a:pt x="31" y="93"/>
                    </a:lnTo>
                    <a:lnTo>
                      <a:pt x="44" y="106"/>
                    </a:lnTo>
                    <a:lnTo>
                      <a:pt x="56" y="118"/>
                    </a:lnTo>
                    <a:lnTo>
                      <a:pt x="69" y="118"/>
                    </a:lnTo>
                    <a:lnTo>
                      <a:pt x="69" y="93"/>
                    </a:lnTo>
                    <a:lnTo>
                      <a:pt x="61" y="93"/>
                    </a:lnTo>
                    <a:lnTo>
                      <a:pt x="61" y="87"/>
                    </a:lnTo>
                    <a:lnTo>
                      <a:pt x="50" y="81"/>
                    </a:lnTo>
                    <a:lnTo>
                      <a:pt x="44" y="69"/>
                    </a:lnTo>
                    <a:lnTo>
                      <a:pt x="36" y="56"/>
                    </a:lnTo>
                    <a:lnTo>
                      <a:pt x="36" y="38"/>
                    </a:lnTo>
                    <a:lnTo>
                      <a:pt x="31" y="19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40" name="Freeform 58"/>
              <p:cNvSpPr>
                <a:spLocks/>
              </p:cNvSpPr>
              <p:nvPr/>
            </p:nvSpPr>
            <p:spPr bwMode="auto">
              <a:xfrm>
                <a:off x="4174" y="2910"/>
                <a:ext cx="16" cy="41"/>
              </a:xfrm>
              <a:custGeom>
                <a:avLst/>
                <a:gdLst>
                  <a:gd name="T0" fmla="*/ 2 w 50"/>
                  <a:gd name="T1" fmla="*/ 0 h 124"/>
                  <a:gd name="T2" fmla="*/ 1 w 50"/>
                  <a:gd name="T3" fmla="*/ 0 h 124"/>
                  <a:gd name="T4" fmla="*/ 1 w 50"/>
                  <a:gd name="T5" fmla="*/ 1 h 124"/>
                  <a:gd name="T6" fmla="*/ 0 w 50"/>
                  <a:gd name="T7" fmla="*/ 1 h 124"/>
                  <a:gd name="T8" fmla="*/ 0 w 50"/>
                  <a:gd name="T9" fmla="*/ 2 h 124"/>
                  <a:gd name="T10" fmla="*/ 0 w 50"/>
                  <a:gd name="T11" fmla="*/ 2 h 124"/>
                  <a:gd name="T12" fmla="*/ 0 w 50"/>
                  <a:gd name="T13" fmla="*/ 3 h 124"/>
                  <a:gd name="T14" fmla="*/ 0 w 50"/>
                  <a:gd name="T15" fmla="*/ 4 h 124"/>
                  <a:gd name="T16" fmla="*/ 0 w 50"/>
                  <a:gd name="T17" fmla="*/ 5 h 124"/>
                  <a:gd name="T18" fmla="*/ 1 w 50"/>
                  <a:gd name="T19" fmla="*/ 5 h 124"/>
                  <a:gd name="T20" fmla="*/ 1 w 50"/>
                  <a:gd name="T21" fmla="*/ 4 h 124"/>
                  <a:gd name="T22" fmla="*/ 1 w 50"/>
                  <a:gd name="T23" fmla="*/ 3 h 124"/>
                  <a:gd name="T24" fmla="*/ 1 w 50"/>
                  <a:gd name="T25" fmla="*/ 2 h 124"/>
                  <a:gd name="T26" fmla="*/ 1 w 50"/>
                  <a:gd name="T27" fmla="*/ 2 h 124"/>
                  <a:gd name="T28" fmla="*/ 1 w 50"/>
                  <a:gd name="T29" fmla="*/ 1 h 124"/>
                  <a:gd name="T30" fmla="*/ 1 w 50"/>
                  <a:gd name="T31" fmla="*/ 1 h 124"/>
                  <a:gd name="T32" fmla="*/ 2 w 50"/>
                  <a:gd name="T33" fmla="*/ 1 h 124"/>
                  <a:gd name="T34" fmla="*/ 2 w 50"/>
                  <a:gd name="T35" fmla="*/ 0 h 1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0"/>
                  <a:gd name="T55" fmla="*/ 0 h 124"/>
                  <a:gd name="T56" fmla="*/ 50 w 50"/>
                  <a:gd name="T57" fmla="*/ 124 h 1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0" h="124">
                    <a:moveTo>
                      <a:pt x="50" y="0"/>
                    </a:moveTo>
                    <a:lnTo>
                      <a:pt x="36" y="6"/>
                    </a:lnTo>
                    <a:lnTo>
                      <a:pt x="25" y="14"/>
                    </a:lnTo>
                    <a:lnTo>
                      <a:pt x="13" y="25"/>
                    </a:lnTo>
                    <a:lnTo>
                      <a:pt x="5" y="45"/>
                    </a:lnTo>
                    <a:lnTo>
                      <a:pt x="5" y="62"/>
                    </a:lnTo>
                    <a:lnTo>
                      <a:pt x="0" y="81"/>
                    </a:lnTo>
                    <a:lnTo>
                      <a:pt x="0" y="106"/>
                    </a:lnTo>
                    <a:lnTo>
                      <a:pt x="0" y="124"/>
                    </a:lnTo>
                    <a:lnTo>
                      <a:pt x="25" y="124"/>
                    </a:lnTo>
                    <a:lnTo>
                      <a:pt x="25" y="106"/>
                    </a:lnTo>
                    <a:lnTo>
                      <a:pt x="25" y="81"/>
                    </a:lnTo>
                    <a:lnTo>
                      <a:pt x="31" y="68"/>
                    </a:lnTo>
                    <a:lnTo>
                      <a:pt x="31" y="50"/>
                    </a:lnTo>
                    <a:lnTo>
                      <a:pt x="36" y="37"/>
                    </a:lnTo>
                    <a:lnTo>
                      <a:pt x="44" y="31"/>
                    </a:lnTo>
                    <a:lnTo>
                      <a:pt x="50" y="25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41" name="Freeform 59"/>
              <p:cNvSpPr>
                <a:spLocks/>
              </p:cNvSpPr>
              <p:nvPr/>
            </p:nvSpPr>
            <p:spPr bwMode="auto">
              <a:xfrm>
                <a:off x="4159" y="2703"/>
                <a:ext cx="4" cy="9"/>
              </a:xfrm>
              <a:custGeom>
                <a:avLst/>
                <a:gdLst>
                  <a:gd name="T0" fmla="*/ 0 w 12"/>
                  <a:gd name="T1" fmla="*/ 0 h 25"/>
                  <a:gd name="T2" fmla="*/ 0 w 12"/>
                  <a:gd name="T3" fmla="*/ 0 h 25"/>
                  <a:gd name="T4" fmla="*/ 0 w 12"/>
                  <a:gd name="T5" fmla="*/ 1 h 25"/>
                  <a:gd name="T6" fmla="*/ 0 w 12"/>
                  <a:gd name="T7" fmla="*/ 1 h 25"/>
                  <a:gd name="T8" fmla="*/ 0 w 12"/>
                  <a:gd name="T9" fmla="*/ 1 h 25"/>
                  <a:gd name="T10" fmla="*/ 0 w 12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5"/>
                  <a:gd name="T20" fmla="*/ 12 w 12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5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6" y="25"/>
                    </a:lnTo>
                    <a:lnTo>
                      <a:pt x="12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42" name="Freeform 60"/>
              <p:cNvSpPr>
                <a:spLocks/>
              </p:cNvSpPr>
              <p:nvPr/>
            </p:nvSpPr>
            <p:spPr bwMode="auto">
              <a:xfrm>
                <a:off x="4163" y="2703"/>
                <a:ext cx="159" cy="9"/>
              </a:xfrm>
              <a:custGeom>
                <a:avLst/>
                <a:gdLst>
                  <a:gd name="T0" fmla="*/ 18 w 477"/>
                  <a:gd name="T1" fmla="*/ 1 h 25"/>
                  <a:gd name="T2" fmla="*/ 18 w 477"/>
                  <a:gd name="T3" fmla="*/ 0 h 25"/>
                  <a:gd name="T4" fmla="*/ 0 w 477"/>
                  <a:gd name="T5" fmla="*/ 0 h 25"/>
                  <a:gd name="T6" fmla="*/ 0 w 477"/>
                  <a:gd name="T7" fmla="*/ 1 h 25"/>
                  <a:gd name="T8" fmla="*/ 18 w 477"/>
                  <a:gd name="T9" fmla="*/ 1 h 25"/>
                  <a:gd name="T10" fmla="*/ 18 w 477"/>
                  <a:gd name="T11" fmla="*/ 1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7"/>
                  <a:gd name="T19" fmla="*/ 0 h 25"/>
                  <a:gd name="T20" fmla="*/ 477 w 477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7" h="25">
                    <a:moveTo>
                      <a:pt x="477" y="13"/>
                    </a:moveTo>
                    <a:lnTo>
                      <a:pt x="477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477" y="25"/>
                    </a:lnTo>
                    <a:lnTo>
                      <a:pt x="47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43" name="Freeform 61"/>
              <p:cNvSpPr>
                <a:spLocks/>
              </p:cNvSpPr>
              <p:nvPr/>
            </p:nvSpPr>
            <p:spPr bwMode="auto">
              <a:xfrm>
                <a:off x="4322" y="2703"/>
                <a:ext cx="5" cy="9"/>
              </a:xfrm>
              <a:custGeom>
                <a:avLst/>
                <a:gdLst>
                  <a:gd name="T0" fmla="*/ 0 w 13"/>
                  <a:gd name="T1" fmla="*/ 1 h 25"/>
                  <a:gd name="T2" fmla="*/ 0 w 13"/>
                  <a:gd name="T3" fmla="*/ 1 h 25"/>
                  <a:gd name="T4" fmla="*/ 1 w 13"/>
                  <a:gd name="T5" fmla="*/ 1 h 25"/>
                  <a:gd name="T6" fmla="*/ 0 w 13"/>
                  <a:gd name="T7" fmla="*/ 0 h 25"/>
                  <a:gd name="T8" fmla="*/ 0 w 13"/>
                  <a:gd name="T9" fmla="*/ 0 h 25"/>
                  <a:gd name="T10" fmla="*/ 0 w 13"/>
                  <a:gd name="T11" fmla="*/ 1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5"/>
                  <a:gd name="T20" fmla="*/ 13 w 13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5">
                    <a:moveTo>
                      <a:pt x="0" y="25"/>
                    </a:moveTo>
                    <a:lnTo>
                      <a:pt x="6" y="25"/>
                    </a:lnTo>
                    <a:lnTo>
                      <a:pt x="13" y="13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44" name="Freeform 62"/>
              <p:cNvSpPr>
                <a:spLocks/>
              </p:cNvSpPr>
              <p:nvPr/>
            </p:nvSpPr>
            <p:spPr bwMode="auto">
              <a:xfrm>
                <a:off x="4228" y="2901"/>
                <a:ext cx="3" cy="9"/>
              </a:xfrm>
              <a:custGeom>
                <a:avLst/>
                <a:gdLst>
                  <a:gd name="T0" fmla="*/ 0 w 11"/>
                  <a:gd name="T1" fmla="*/ 0 h 25"/>
                  <a:gd name="T2" fmla="*/ 0 w 11"/>
                  <a:gd name="T3" fmla="*/ 0 h 25"/>
                  <a:gd name="T4" fmla="*/ 0 w 11"/>
                  <a:gd name="T5" fmla="*/ 1 h 25"/>
                  <a:gd name="T6" fmla="*/ 0 w 11"/>
                  <a:gd name="T7" fmla="*/ 1 h 25"/>
                  <a:gd name="T8" fmla="*/ 0 w 11"/>
                  <a:gd name="T9" fmla="*/ 1 h 25"/>
                  <a:gd name="T10" fmla="*/ 0 w 11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5"/>
                  <a:gd name="T20" fmla="*/ 11 w 11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5">
                    <a:moveTo>
                      <a:pt x="11" y="0"/>
                    </a:moveTo>
                    <a:lnTo>
                      <a:pt x="0" y="8"/>
                    </a:lnTo>
                    <a:lnTo>
                      <a:pt x="0" y="14"/>
                    </a:lnTo>
                    <a:lnTo>
                      <a:pt x="0" y="25"/>
                    </a:lnTo>
                    <a:lnTo>
                      <a:pt x="11" y="2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45" name="Freeform 63"/>
              <p:cNvSpPr>
                <a:spLocks/>
              </p:cNvSpPr>
              <p:nvPr/>
            </p:nvSpPr>
            <p:spPr bwMode="auto">
              <a:xfrm>
                <a:off x="4231" y="2901"/>
                <a:ext cx="158" cy="9"/>
              </a:xfrm>
              <a:custGeom>
                <a:avLst/>
                <a:gdLst>
                  <a:gd name="T0" fmla="*/ 18 w 472"/>
                  <a:gd name="T1" fmla="*/ 1 h 25"/>
                  <a:gd name="T2" fmla="*/ 18 w 472"/>
                  <a:gd name="T3" fmla="*/ 0 h 25"/>
                  <a:gd name="T4" fmla="*/ 0 w 472"/>
                  <a:gd name="T5" fmla="*/ 0 h 25"/>
                  <a:gd name="T6" fmla="*/ 0 w 472"/>
                  <a:gd name="T7" fmla="*/ 1 h 25"/>
                  <a:gd name="T8" fmla="*/ 18 w 472"/>
                  <a:gd name="T9" fmla="*/ 1 h 25"/>
                  <a:gd name="T10" fmla="*/ 18 w 472"/>
                  <a:gd name="T11" fmla="*/ 1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2"/>
                  <a:gd name="T19" fmla="*/ 0 h 25"/>
                  <a:gd name="T20" fmla="*/ 472 w 472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2" h="25">
                    <a:moveTo>
                      <a:pt x="472" y="14"/>
                    </a:moveTo>
                    <a:lnTo>
                      <a:pt x="472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472" y="25"/>
                    </a:lnTo>
                    <a:lnTo>
                      <a:pt x="472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46" name="Freeform 64"/>
              <p:cNvSpPr>
                <a:spLocks/>
              </p:cNvSpPr>
              <p:nvPr/>
            </p:nvSpPr>
            <p:spPr bwMode="auto">
              <a:xfrm>
                <a:off x="4389" y="2901"/>
                <a:ext cx="4" cy="9"/>
              </a:xfrm>
              <a:custGeom>
                <a:avLst/>
                <a:gdLst>
                  <a:gd name="T0" fmla="*/ 0 w 12"/>
                  <a:gd name="T1" fmla="*/ 1 h 25"/>
                  <a:gd name="T2" fmla="*/ 0 w 12"/>
                  <a:gd name="T3" fmla="*/ 1 h 25"/>
                  <a:gd name="T4" fmla="*/ 0 w 12"/>
                  <a:gd name="T5" fmla="*/ 1 h 25"/>
                  <a:gd name="T6" fmla="*/ 0 w 12"/>
                  <a:gd name="T7" fmla="*/ 0 h 25"/>
                  <a:gd name="T8" fmla="*/ 0 w 12"/>
                  <a:gd name="T9" fmla="*/ 0 h 25"/>
                  <a:gd name="T10" fmla="*/ 0 w 12"/>
                  <a:gd name="T11" fmla="*/ 1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5"/>
                  <a:gd name="T20" fmla="*/ 12 w 12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5">
                    <a:moveTo>
                      <a:pt x="0" y="25"/>
                    </a:moveTo>
                    <a:lnTo>
                      <a:pt x="12" y="25"/>
                    </a:lnTo>
                    <a:lnTo>
                      <a:pt x="12" y="14"/>
                    </a:lnTo>
                    <a:lnTo>
                      <a:pt x="12" y="8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47" name="Freeform 65"/>
              <p:cNvSpPr>
                <a:spLocks/>
              </p:cNvSpPr>
              <p:nvPr/>
            </p:nvSpPr>
            <p:spPr bwMode="auto">
              <a:xfrm>
                <a:off x="4228" y="3191"/>
                <a:ext cx="3" cy="8"/>
              </a:xfrm>
              <a:custGeom>
                <a:avLst/>
                <a:gdLst>
                  <a:gd name="T0" fmla="*/ 0 w 11"/>
                  <a:gd name="T1" fmla="*/ 0 h 23"/>
                  <a:gd name="T2" fmla="*/ 0 w 11"/>
                  <a:gd name="T3" fmla="*/ 0 h 23"/>
                  <a:gd name="T4" fmla="*/ 0 w 11"/>
                  <a:gd name="T5" fmla="*/ 0 h 23"/>
                  <a:gd name="T6" fmla="*/ 0 w 11"/>
                  <a:gd name="T7" fmla="*/ 1 h 23"/>
                  <a:gd name="T8" fmla="*/ 0 w 11"/>
                  <a:gd name="T9" fmla="*/ 1 h 23"/>
                  <a:gd name="T10" fmla="*/ 0 w 11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3"/>
                  <a:gd name="T20" fmla="*/ 11 w 11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3">
                    <a:moveTo>
                      <a:pt x="1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11" y="2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48" name="Freeform 66"/>
              <p:cNvSpPr>
                <a:spLocks/>
              </p:cNvSpPr>
              <p:nvPr/>
            </p:nvSpPr>
            <p:spPr bwMode="auto">
              <a:xfrm>
                <a:off x="4231" y="3191"/>
                <a:ext cx="158" cy="8"/>
              </a:xfrm>
              <a:custGeom>
                <a:avLst/>
                <a:gdLst>
                  <a:gd name="T0" fmla="*/ 18 w 472"/>
                  <a:gd name="T1" fmla="*/ 0 h 23"/>
                  <a:gd name="T2" fmla="*/ 18 w 472"/>
                  <a:gd name="T3" fmla="*/ 0 h 23"/>
                  <a:gd name="T4" fmla="*/ 0 w 472"/>
                  <a:gd name="T5" fmla="*/ 0 h 23"/>
                  <a:gd name="T6" fmla="*/ 0 w 472"/>
                  <a:gd name="T7" fmla="*/ 1 h 23"/>
                  <a:gd name="T8" fmla="*/ 18 w 472"/>
                  <a:gd name="T9" fmla="*/ 1 h 23"/>
                  <a:gd name="T10" fmla="*/ 18 w 472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2"/>
                  <a:gd name="T19" fmla="*/ 0 h 23"/>
                  <a:gd name="T20" fmla="*/ 472 w 472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2" h="23">
                    <a:moveTo>
                      <a:pt x="472" y="12"/>
                    </a:moveTo>
                    <a:lnTo>
                      <a:pt x="472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472" y="23"/>
                    </a:lnTo>
                    <a:lnTo>
                      <a:pt x="47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49" name="Freeform 67"/>
              <p:cNvSpPr>
                <a:spLocks/>
              </p:cNvSpPr>
              <p:nvPr/>
            </p:nvSpPr>
            <p:spPr bwMode="auto">
              <a:xfrm>
                <a:off x="4389" y="3191"/>
                <a:ext cx="4" cy="8"/>
              </a:xfrm>
              <a:custGeom>
                <a:avLst/>
                <a:gdLst>
                  <a:gd name="T0" fmla="*/ 0 w 12"/>
                  <a:gd name="T1" fmla="*/ 1 h 23"/>
                  <a:gd name="T2" fmla="*/ 0 w 12"/>
                  <a:gd name="T3" fmla="*/ 1 h 23"/>
                  <a:gd name="T4" fmla="*/ 0 w 12"/>
                  <a:gd name="T5" fmla="*/ 0 h 23"/>
                  <a:gd name="T6" fmla="*/ 0 w 12"/>
                  <a:gd name="T7" fmla="*/ 0 h 23"/>
                  <a:gd name="T8" fmla="*/ 0 w 12"/>
                  <a:gd name="T9" fmla="*/ 0 h 23"/>
                  <a:gd name="T10" fmla="*/ 0 w 12"/>
                  <a:gd name="T11" fmla="*/ 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3"/>
                  <a:gd name="T20" fmla="*/ 12 w 12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3">
                    <a:moveTo>
                      <a:pt x="0" y="23"/>
                    </a:moveTo>
                    <a:lnTo>
                      <a:pt x="12" y="17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50" name="Rectangle 68"/>
              <p:cNvSpPr>
                <a:spLocks noChangeArrowheads="1"/>
              </p:cNvSpPr>
              <p:nvPr/>
            </p:nvSpPr>
            <p:spPr bwMode="auto">
              <a:xfrm>
                <a:off x="4230" y="1871"/>
                <a:ext cx="159" cy="285"/>
              </a:xfrm>
              <a:prstGeom prst="rect">
                <a:avLst/>
              </a:prstGeom>
              <a:solidFill>
                <a:srgbClr val="0D40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251" name="Freeform 69"/>
              <p:cNvSpPr>
                <a:spLocks/>
              </p:cNvSpPr>
              <p:nvPr/>
            </p:nvSpPr>
            <p:spPr bwMode="auto">
              <a:xfrm>
                <a:off x="4165" y="1673"/>
                <a:ext cx="224" cy="198"/>
              </a:xfrm>
              <a:custGeom>
                <a:avLst/>
                <a:gdLst>
                  <a:gd name="T0" fmla="*/ 0 w 670"/>
                  <a:gd name="T1" fmla="*/ 0 h 595"/>
                  <a:gd name="T2" fmla="*/ 17 w 670"/>
                  <a:gd name="T3" fmla="*/ 0 h 595"/>
                  <a:gd name="T4" fmla="*/ 25 w 670"/>
                  <a:gd name="T5" fmla="*/ 22 h 595"/>
                  <a:gd name="T6" fmla="*/ 8 w 670"/>
                  <a:gd name="T7" fmla="*/ 22 h 595"/>
                  <a:gd name="T8" fmla="*/ 0 w 670"/>
                  <a:gd name="T9" fmla="*/ 0 h 5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0"/>
                  <a:gd name="T16" fmla="*/ 0 h 595"/>
                  <a:gd name="T17" fmla="*/ 670 w 670"/>
                  <a:gd name="T18" fmla="*/ 595 h 5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0" h="595">
                    <a:moveTo>
                      <a:pt x="0" y="0"/>
                    </a:moveTo>
                    <a:lnTo>
                      <a:pt x="465" y="0"/>
                    </a:lnTo>
                    <a:lnTo>
                      <a:pt x="670" y="595"/>
                    </a:lnTo>
                    <a:lnTo>
                      <a:pt x="204" y="5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58C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52" name="Freeform 70"/>
              <p:cNvSpPr>
                <a:spLocks/>
              </p:cNvSpPr>
              <p:nvPr/>
            </p:nvSpPr>
            <p:spPr bwMode="auto">
              <a:xfrm>
                <a:off x="4159" y="1917"/>
                <a:ext cx="6" cy="8"/>
              </a:xfrm>
              <a:custGeom>
                <a:avLst/>
                <a:gdLst>
                  <a:gd name="T0" fmla="*/ 0 w 18"/>
                  <a:gd name="T1" fmla="*/ 0 h 25"/>
                  <a:gd name="T2" fmla="*/ 0 w 18"/>
                  <a:gd name="T3" fmla="*/ 0 h 25"/>
                  <a:gd name="T4" fmla="*/ 0 w 18"/>
                  <a:gd name="T5" fmla="*/ 0 h 25"/>
                  <a:gd name="T6" fmla="*/ 0 w 18"/>
                  <a:gd name="T7" fmla="*/ 1 h 25"/>
                  <a:gd name="T8" fmla="*/ 1 w 18"/>
                  <a:gd name="T9" fmla="*/ 1 h 25"/>
                  <a:gd name="T10" fmla="*/ 0 w 18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5"/>
                  <a:gd name="T20" fmla="*/ 18 w 1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5">
                    <a:moveTo>
                      <a:pt x="12" y="0"/>
                    </a:moveTo>
                    <a:lnTo>
                      <a:pt x="6" y="6"/>
                    </a:lnTo>
                    <a:lnTo>
                      <a:pt x="0" y="12"/>
                    </a:lnTo>
                    <a:lnTo>
                      <a:pt x="6" y="17"/>
                    </a:lnTo>
                    <a:lnTo>
                      <a:pt x="18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53" name="Freeform 71"/>
              <p:cNvSpPr>
                <a:spLocks/>
              </p:cNvSpPr>
              <p:nvPr/>
            </p:nvSpPr>
            <p:spPr bwMode="auto">
              <a:xfrm>
                <a:off x="4163" y="1913"/>
                <a:ext cx="38" cy="12"/>
              </a:xfrm>
              <a:custGeom>
                <a:avLst/>
                <a:gdLst>
                  <a:gd name="T0" fmla="*/ 3 w 112"/>
                  <a:gd name="T1" fmla="*/ 1 h 38"/>
                  <a:gd name="T2" fmla="*/ 4 w 112"/>
                  <a:gd name="T3" fmla="*/ 0 h 38"/>
                  <a:gd name="T4" fmla="*/ 0 w 112"/>
                  <a:gd name="T5" fmla="*/ 0 h 38"/>
                  <a:gd name="T6" fmla="*/ 0 w 112"/>
                  <a:gd name="T7" fmla="*/ 1 h 38"/>
                  <a:gd name="T8" fmla="*/ 4 w 112"/>
                  <a:gd name="T9" fmla="*/ 1 h 38"/>
                  <a:gd name="T10" fmla="*/ 4 w 112"/>
                  <a:gd name="T11" fmla="*/ 0 h 38"/>
                  <a:gd name="T12" fmla="*/ 4 w 112"/>
                  <a:gd name="T13" fmla="*/ 1 h 38"/>
                  <a:gd name="T14" fmla="*/ 4 w 112"/>
                  <a:gd name="T15" fmla="*/ 1 h 38"/>
                  <a:gd name="T16" fmla="*/ 4 w 112"/>
                  <a:gd name="T17" fmla="*/ 0 h 38"/>
                  <a:gd name="T18" fmla="*/ 4 w 112"/>
                  <a:gd name="T19" fmla="*/ 0 h 38"/>
                  <a:gd name="T20" fmla="*/ 4 w 112"/>
                  <a:gd name="T21" fmla="*/ 0 h 38"/>
                  <a:gd name="T22" fmla="*/ 3 w 112"/>
                  <a:gd name="T23" fmla="*/ 1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2"/>
                  <a:gd name="T37" fmla="*/ 0 h 38"/>
                  <a:gd name="T38" fmla="*/ 112 w 112"/>
                  <a:gd name="T39" fmla="*/ 38 h 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2" h="38">
                    <a:moveTo>
                      <a:pt x="87" y="19"/>
                    </a:moveTo>
                    <a:lnTo>
                      <a:pt x="92" y="0"/>
                    </a:lnTo>
                    <a:lnTo>
                      <a:pt x="0" y="13"/>
                    </a:lnTo>
                    <a:lnTo>
                      <a:pt x="6" y="38"/>
                    </a:lnTo>
                    <a:lnTo>
                      <a:pt x="100" y="25"/>
                    </a:lnTo>
                    <a:lnTo>
                      <a:pt x="106" y="7"/>
                    </a:lnTo>
                    <a:lnTo>
                      <a:pt x="100" y="25"/>
                    </a:lnTo>
                    <a:lnTo>
                      <a:pt x="112" y="19"/>
                    </a:lnTo>
                    <a:lnTo>
                      <a:pt x="112" y="7"/>
                    </a:lnTo>
                    <a:lnTo>
                      <a:pt x="106" y="0"/>
                    </a:lnTo>
                    <a:lnTo>
                      <a:pt x="92" y="0"/>
                    </a:lnTo>
                    <a:lnTo>
                      <a:pt x="87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54" name="Freeform 72"/>
              <p:cNvSpPr>
                <a:spLocks/>
              </p:cNvSpPr>
              <p:nvPr/>
            </p:nvSpPr>
            <p:spPr bwMode="auto">
              <a:xfrm>
                <a:off x="4190" y="1909"/>
                <a:ext cx="9" cy="10"/>
              </a:xfrm>
              <a:custGeom>
                <a:avLst/>
                <a:gdLst>
                  <a:gd name="T0" fmla="*/ 0 w 25"/>
                  <a:gd name="T1" fmla="*/ 1 h 31"/>
                  <a:gd name="T2" fmla="*/ 0 w 25"/>
                  <a:gd name="T3" fmla="*/ 1 h 31"/>
                  <a:gd name="T4" fmla="*/ 0 w 25"/>
                  <a:gd name="T5" fmla="*/ 1 h 31"/>
                  <a:gd name="T6" fmla="*/ 1 w 25"/>
                  <a:gd name="T7" fmla="*/ 1 h 31"/>
                  <a:gd name="T8" fmla="*/ 1 w 25"/>
                  <a:gd name="T9" fmla="*/ 0 h 31"/>
                  <a:gd name="T10" fmla="*/ 0 w 25"/>
                  <a:gd name="T11" fmla="*/ 0 h 31"/>
                  <a:gd name="T12" fmla="*/ 1 w 25"/>
                  <a:gd name="T13" fmla="*/ 0 h 31"/>
                  <a:gd name="T14" fmla="*/ 0 w 25"/>
                  <a:gd name="T15" fmla="*/ 0 h 31"/>
                  <a:gd name="T16" fmla="*/ 0 w 25"/>
                  <a:gd name="T17" fmla="*/ 0 h 31"/>
                  <a:gd name="T18" fmla="*/ 0 w 25"/>
                  <a:gd name="T19" fmla="*/ 0 h 31"/>
                  <a:gd name="T20" fmla="*/ 0 w 25"/>
                  <a:gd name="T21" fmla="*/ 1 h 31"/>
                  <a:gd name="T22" fmla="*/ 0 w 25"/>
                  <a:gd name="T23" fmla="*/ 1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31"/>
                  <a:gd name="T38" fmla="*/ 25 w 25"/>
                  <a:gd name="T39" fmla="*/ 31 h 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31">
                    <a:moveTo>
                      <a:pt x="11" y="25"/>
                    </a:moveTo>
                    <a:lnTo>
                      <a:pt x="0" y="19"/>
                    </a:lnTo>
                    <a:lnTo>
                      <a:pt x="6" y="31"/>
                    </a:lnTo>
                    <a:lnTo>
                      <a:pt x="25" y="19"/>
                    </a:lnTo>
                    <a:lnTo>
                      <a:pt x="19" y="6"/>
                    </a:lnTo>
                    <a:lnTo>
                      <a:pt x="11" y="0"/>
                    </a:lnTo>
                    <a:lnTo>
                      <a:pt x="19" y="6"/>
                    </a:lnTo>
                    <a:lnTo>
                      <a:pt x="11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55" name="Freeform 73"/>
              <p:cNvSpPr>
                <a:spLocks/>
              </p:cNvSpPr>
              <p:nvPr/>
            </p:nvSpPr>
            <p:spPr bwMode="auto">
              <a:xfrm>
                <a:off x="4157" y="1909"/>
                <a:ext cx="37" cy="12"/>
              </a:xfrm>
              <a:custGeom>
                <a:avLst/>
                <a:gdLst>
                  <a:gd name="T0" fmla="*/ 1 w 110"/>
                  <a:gd name="T1" fmla="*/ 1 h 37"/>
                  <a:gd name="T2" fmla="*/ 1 w 110"/>
                  <a:gd name="T3" fmla="*/ 1 h 37"/>
                  <a:gd name="T4" fmla="*/ 4 w 110"/>
                  <a:gd name="T5" fmla="*/ 1 h 37"/>
                  <a:gd name="T6" fmla="*/ 4 w 110"/>
                  <a:gd name="T7" fmla="*/ 0 h 37"/>
                  <a:gd name="T8" fmla="*/ 1 w 110"/>
                  <a:gd name="T9" fmla="*/ 0 h 37"/>
                  <a:gd name="T10" fmla="*/ 0 w 110"/>
                  <a:gd name="T11" fmla="*/ 1 h 37"/>
                  <a:gd name="T12" fmla="*/ 1 w 110"/>
                  <a:gd name="T13" fmla="*/ 0 h 37"/>
                  <a:gd name="T14" fmla="*/ 0 w 110"/>
                  <a:gd name="T15" fmla="*/ 0 h 37"/>
                  <a:gd name="T16" fmla="*/ 0 w 110"/>
                  <a:gd name="T17" fmla="*/ 1 h 37"/>
                  <a:gd name="T18" fmla="*/ 0 w 110"/>
                  <a:gd name="T19" fmla="*/ 1 h 37"/>
                  <a:gd name="T20" fmla="*/ 1 w 110"/>
                  <a:gd name="T21" fmla="*/ 1 h 37"/>
                  <a:gd name="T22" fmla="*/ 1 w 110"/>
                  <a:gd name="T23" fmla="*/ 1 h 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0"/>
                  <a:gd name="T37" fmla="*/ 0 h 37"/>
                  <a:gd name="T38" fmla="*/ 110 w 110"/>
                  <a:gd name="T39" fmla="*/ 37 h 3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0" h="37">
                    <a:moveTo>
                      <a:pt x="31" y="19"/>
                    </a:moveTo>
                    <a:lnTo>
                      <a:pt x="18" y="37"/>
                    </a:lnTo>
                    <a:lnTo>
                      <a:pt x="110" y="25"/>
                    </a:lnTo>
                    <a:lnTo>
                      <a:pt x="110" y="0"/>
                    </a:lnTo>
                    <a:lnTo>
                      <a:pt x="18" y="12"/>
                    </a:lnTo>
                    <a:lnTo>
                      <a:pt x="0" y="25"/>
                    </a:lnTo>
                    <a:lnTo>
                      <a:pt x="18" y="12"/>
                    </a:lnTo>
                    <a:lnTo>
                      <a:pt x="6" y="12"/>
                    </a:lnTo>
                    <a:lnTo>
                      <a:pt x="0" y="25"/>
                    </a:lnTo>
                    <a:lnTo>
                      <a:pt x="6" y="31"/>
                    </a:lnTo>
                    <a:lnTo>
                      <a:pt x="18" y="37"/>
                    </a:ln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56" name="Freeform 74"/>
              <p:cNvSpPr>
                <a:spLocks/>
              </p:cNvSpPr>
              <p:nvPr/>
            </p:nvSpPr>
            <p:spPr bwMode="auto">
              <a:xfrm>
                <a:off x="4157" y="1915"/>
                <a:ext cx="11" cy="10"/>
              </a:xfrm>
              <a:custGeom>
                <a:avLst/>
                <a:gdLst>
                  <a:gd name="T0" fmla="*/ 0 w 31"/>
                  <a:gd name="T1" fmla="*/ 1 h 31"/>
                  <a:gd name="T2" fmla="*/ 1 w 31"/>
                  <a:gd name="T3" fmla="*/ 0 h 31"/>
                  <a:gd name="T4" fmla="*/ 1 w 31"/>
                  <a:gd name="T5" fmla="*/ 0 h 31"/>
                  <a:gd name="T6" fmla="*/ 0 w 31"/>
                  <a:gd name="T7" fmla="*/ 0 h 31"/>
                  <a:gd name="T8" fmla="*/ 0 w 31"/>
                  <a:gd name="T9" fmla="*/ 1 h 31"/>
                  <a:gd name="T10" fmla="*/ 1 w 31"/>
                  <a:gd name="T11" fmla="*/ 1 h 31"/>
                  <a:gd name="T12" fmla="*/ 0 w 31"/>
                  <a:gd name="T13" fmla="*/ 1 h 31"/>
                  <a:gd name="T14" fmla="*/ 0 w 31"/>
                  <a:gd name="T15" fmla="*/ 1 h 31"/>
                  <a:gd name="T16" fmla="*/ 1 w 31"/>
                  <a:gd name="T17" fmla="*/ 1 h 31"/>
                  <a:gd name="T18" fmla="*/ 1 w 31"/>
                  <a:gd name="T19" fmla="*/ 1 h 31"/>
                  <a:gd name="T20" fmla="*/ 1 w 31"/>
                  <a:gd name="T21" fmla="*/ 0 h 31"/>
                  <a:gd name="T22" fmla="*/ 0 w 31"/>
                  <a:gd name="T23" fmla="*/ 1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"/>
                  <a:gd name="T37" fmla="*/ 0 h 31"/>
                  <a:gd name="T38" fmla="*/ 31 w 31"/>
                  <a:gd name="T39" fmla="*/ 31 h 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" h="31">
                    <a:moveTo>
                      <a:pt x="6" y="18"/>
                    </a:moveTo>
                    <a:lnTo>
                      <a:pt x="31" y="12"/>
                    </a:lnTo>
                    <a:lnTo>
                      <a:pt x="31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31" y="18"/>
                    </a:lnTo>
                    <a:lnTo>
                      <a:pt x="6" y="18"/>
                    </a:lnTo>
                    <a:lnTo>
                      <a:pt x="12" y="23"/>
                    </a:lnTo>
                    <a:lnTo>
                      <a:pt x="24" y="31"/>
                    </a:lnTo>
                    <a:lnTo>
                      <a:pt x="31" y="23"/>
                    </a:lnTo>
                    <a:lnTo>
                      <a:pt x="31" y="12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57" name="Freeform 75"/>
              <p:cNvSpPr>
                <a:spLocks/>
              </p:cNvSpPr>
              <p:nvPr/>
            </p:nvSpPr>
            <p:spPr bwMode="auto">
              <a:xfrm>
                <a:off x="4159" y="1913"/>
                <a:ext cx="9" cy="8"/>
              </a:xfrm>
              <a:custGeom>
                <a:avLst/>
                <a:gdLst>
                  <a:gd name="T0" fmla="*/ 0 w 25"/>
                  <a:gd name="T1" fmla="*/ 0 h 25"/>
                  <a:gd name="T2" fmla="*/ 0 w 25"/>
                  <a:gd name="T3" fmla="*/ 0 h 25"/>
                  <a:gd name="T4" fmla="*/ 0 w 25"/>
                  <a:gd name="T5" fmla="*/ 1 h 25"/>
                  <a:gd name="T6" fmla="*/ 1 w 25"/>
                  <a:gd name="T7" fmla="*/ 1 h 25"/>
                  <a:gd name="T8" fmla="*/ 1 w 25"/>
                  <a:gd name="T9" fmla="*/ 0 h 25"/>
                  <a:gd name="T10" fmla="*/ 1 w 25"/>
                  <a:gd name="T11" fmla="*/ 1 h 25"/>
                  <a:gd name="T12" fmla="*/ 1 w 25"/>
                  <a:gd name="T13" fmla="*/ 0 h 25"/>
                  <a:gd name="T14" fmla="*/ 1 w 25"/>
                  <a:gd name="T15" fmla="*/ 0 h 25"/>
                  <a:gd name="T16" fmla="*/ 0 w 25"/>
                  <a:gd name="T17" fmla="*/ 0 h 25"/>
                  <a:gd name="T18" fmla="*/ 0 w 25"/>
                  <a:gd name="T19" fmla="*/ 0 h 25"/>
                  <a:gd name="T20" fmla="*/ 0 w 25"/>
                  <a:gd name="T21" fmla="*/ 0 h 25"/>
                  <a:gd name="T22" fmla="*/ 0 w 25"/>
                  <a:gd name="T23" fmla="*/ 0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25"/>
                  <a:gd name="T38" fmla="*/ 25 w 25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25">
                    <a:moveTo>
                      <a:pt x="12" y="0"/>
                    </a:moveTo>
                    <a:lnTo>
                      <a:pt x="0" y="13"/>
                    </a:lnTo>
                    <a:lnTo>
                      <a:pt x="0" y="25"/>
                    </a:lnTo>
                    <a:lnTo>
                      <a:pt x="25" y="25"/>
                    </a:lnTo>
                    <a:lnTo>
                      <a:pt x="25" y="13"/>
                    </a:lnTo>
                    <a:lnTo>
                      <a:pt x="18" y="25"/>
                    </a:lnTo>
                    <a:lnTo>
                      <a:pt x="25" y="13"/>
                    </a:lnTo>
                    <a:lnTo>
                      <a:pt x="25" y="7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0" y="1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58" name="Freeform 76"/>
              <p:cNvSpPr>
                <a:spLocks/>
              </p:cNvSpPr>
              <p:nvPr/>
            </p:nvSpPr>
            <p:spPr bwMode="auto">
              <a:xfrm>
                <a:off x="4163" y="1909"/>
                <a:ext cx="34" cy="12"/>
              </a:xfrm>
              <a:custGeom>
                <a:avLst/>
                <a:gdLst>
                  <a:gd name="T0" fmla="*/ 4 w 100"/>
                  <a:gd name="T1" fmla="*/ 0 h 37"/>
                  <a:gd name="T2" fmla="*/ 4 w 100"/>
                  <a:gd name="T3" fmla="*/ 0 h 37"/>
                  <a:gd name="T4" fmla="*/ 0 w 100"/>
                  <a:gd name="T5" fmla="*/ 0 h 37"/>
                  <a:gd name="T6" fmla="*/ 0 w 100"/>
                  <a:gd name="T7" fmla="*/ 1 h 37"/>
                  <a:gd name="T8" fmla="*/ 4 w 100"/>
                  <a:gd name="T9" fmla="*/ 1 h 37"/>
                  <a:gd name="T10" fmla="*/ 4 w 100"/>
                  <a:gd name="T11" fmla="*/ 0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"/>
                  <a:gd name="T19" fmla="*/ 0 h 37"/>
                  <a:gd name="T20" fmla="*/ 100 w 100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" h="37">
                    <a:moveTo>
                      <a:pt x="92" y="12"/>
                    </a:moveTo>
                    <a:lnTo>
                      <a:pt x="92" y="0"/>
                    </a:lnTo>
                    <a:lnTo>
                      <a:pt x="0" y="12"/>
                    </a:lnTo>
                    <a:lnTo>
                      <a:pt x="6" y="37"/>
                    </a:lnTo>
                    <a:lnTo>
                      <a:pt x="100" y="25"/>
                    </a:lnTo>
                    <a:lnTo>
                      <a:pt x="9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59" name="Freeform 77"/>
              <p:cNvSpPr>
                <a:spLocks/>
              </p:cNvSpPr>
              <p:nvPr/>
            </p:nvSpPr>
            <p:spPr bwMode="auto">
              <a:xfrm>
                <a:off x="4194" y="1909"/>
                <a:ext cx="5" cy="8"/>
              </a:xfrm>
              <a:custGeom>
                <a:avLst/>
                <a:gdLst>
                  <a:gd name="T0" fmla="*/ 0 w 14"/>
                  <a:gd name="T1" fmla="*/ 1 h 25"/>
                  <a:gd name="T2" fmla="*/ 1 w 14"/>
                  <a:gd name="T3" fmla="*/ 1 h 25"/>
                  <a:gd name="T4" fmla="*/ 1 w 14"/>
                  <a:gd name="T5" fmla="*/ 0 h 25"/>
                  <a:gd name="T6" fmla="*/ 0 w 14"/>
                  <a:gd name="T7" fmla="*/ 0 h 25"/>
                  <a:gd name="T8" fmla="*/ 0 w 14"/>
                  <a:gd name="T9" fmla="*/ 0 h 25"/>
                  <a:gd name="T10" fmla="*/ 0 w 14"/>
                  <a:gd name="T11" fmla="*/ 1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25"/>
                  <a:gd name="T20" fmla="*/ 14 w 14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25">
                    <a:moveTo>
                      <a:pt x="8" y="25"/>
                    </a:moveTo>
                    <a:lnTo>
                      <a:pt x="14" y="19"/>
                    </a:lnTo>
                    <a:lnTo>
                      <a:pt x="14" y="12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60" name="Freeform 78"/>
              <p:cNvSpPr>
                <a:spLocks/>
              </p:cNvSpPr>
              <p:nvPr/>
            </p:nvSpPr>
            <p:spPr bwMode="auto">
              <a:xfrm>
                <a:off x="4163" y="1673"/>
                <a:ext cx="67" cy="485"/>
              </a:xfrm>
              <a:custGeom>
                <a:avLst/>
                <a:gdLst>
                  <a:gd name="T0" fmla="*/ 0 w 199"/>
                  <a:gd name="T1" fmla="*/ 0 h 1456"/>
                  <a:gd name="T2" fmla="*/ 8 w 199"/>
                  <a:gd name="T3" fmla="*/ 22 h 1456"/>
                  <a:gd name="T4" fmla="*/ 8 w 199"/>
                  <a:gd name="T5" fmla="*/ 54 h 1456"/>
                  <a:gd name="T6" fmla="*/ 0 w 199"/>
                  <a:gd name="T7" fmla="*/ 32 h 1456"/>
                  <a:gd name="T8" fmla="*/ 0 w 199"/>
                  <a:gd name="T9" fmla="*/ 0 h 14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9"/>
                  <a:gd name="T16" fmla="*/ 0 h 1456"/>
                  <a:gd name="T17" fmla="*/ 199 w 199"/>
                  <a:gd name="T18" fmla="*/ 1456 h 14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9" h="1456">
                    <a:moveTo>
                      <a:pt x="0" y="0"/>
                    </a:moveTo>
                    <a:lnTo>
                      <a:pt x="199" y="595"/>
                    </a:lnTo>
                    <a:lnTo>
                      <a:pt x="199" y="1456"/>
                    </a:lnTo>
                    <a:lnTo>
                      <a:pt x="0" y="8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61" name="Freeform 79"/>
              <p:cNvSpPr>
                <a:spLocks/>
              </p:cNvSpPr>
              <p:nvPr/>
            </p:nvSpPr>
            <p:spPr bwMode="auto">
              <a:xfrm>
                <a:off x="4159" y="1673"/>
                <a:ext cx="74" cy="203"/>
              </a:xfrm>
              <a:custGeom>
                <a:avLst/>
                <a:gdLst>
                  <a:gd name="T0" fmla="*/ 8 w 222"/>
                  <a:gd name="T1" fmla="*/ 22 h 608"/>
                  <a:gd name="T2" fmla="*/ 1 w 222"/>
                  <a:gd name="T3" fmla="*/ 0 h 608"/>
                  <a:gd name="T4" fmla="*/ 0 w 222"/>
                  <a:gd name="T5" fmla="*/ 0 h 608"/>
                  <a:gd name="T6" fmla="*/ 7 w 222"/>
                  <a:gd name="T7" fmla="*/ 22 h 608"/>
                  <a:gd name="T8" fmla="*/ 7 w 222"/>
                  <a:gd name="T9" fmla="*/ 22 h 608"/>
                  <a:gd name="T10" fmla="*/ 7 w 222"/>
                  <a:gd name="T11" fmla="*/ 22 h 608"/>
                  <a:gd name="T12" fmla="*/ 8 w 222"/>
                  <a:gd name="T13" fmla="*/ 23 h 608"/>
                  <a:gd name="T14" fmla="*/ 8 w 222"/>
                  <a:gd name="T15" fmla="*/ 23 h 608"/>
                  <a:gd name="T16" fmla="*/ 8 w 222"/>
                  <a:gd name="T17" fmla="*/ 22 h 608"/>
                  <a:gd name="T18" fmla="*/ 8 w 222"/>
                  <a:gd name="T19" fmla="*/ 22 h 6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2"/>
                  <a:gd name="T31" fmla="*/ 0 h 608"/>
                  <a:gd name="T32" fmla="*/ 222 w 222"/>
                  <a:gd name="T33" fmla="*/ 608 h 6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2" h="608">
                    <a:moveTo>
                      <a:pt x="222" y="595"/>
                    </a:moveTo>
                    <a:lnTo>
                      <a:pt x="25" y="0"/>
                    </a:lnTo>
                    <a:lnTo>
                      <a:pt x="0" y="6"/>
                    </a:lnTo>
                    <a:lnTo>
                      <a:pt x="197" y="601"/>
                    </a:lnTo>
                    <a:lnTo>
                      <a:pt x="197" y="595"/>
                    </a:lnTo>
                    <a:lnTo>
                      <a:pt x="197" y="601"/>
                    </a:lnTo>
                    <a:lnTo>
                      <a:pt x="205" y="608"/>
                    </a:lnTo>
                    <a:lnTo>
                      <a:pt x="216" y="608"/>
                    </a:lnTo>
                    <a:lnTo>
                      <a:pt x="222" y="601"/>
                    </a:lnTo>
                    <a:lnTo>
                      <a:pt x="222" y="5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62" name="Freeform 80"/>
              <p:cNvSpPr>
                <a:spLocks/>
              </p:cNvSpPr>
              <p:nvPr/>
            </p:nvSpPr>
            <p:spPr bwMode="auto">
              <a:xfrm>
                <a:off x="4225" y="1871"/>
                <a:ext cx="8" cy="292"/>
              </a:xfrm>
              <a:custGeom>
                <a:avLst/>
                <a:gdLst>
                  <a:gd name="T0" fmla="*/ 0 w 25"/>
                  <a:gd name="T1" fmla="*/ 32 h 874"/>
                  <a:gd name="T2" fmla="*/ 1 w 25"/>
                  <a:gd name="T3" fmla="*/ 32 h 874"/>
                  <a:gd name="T4" fmla="*/ 1 w 25"/>
                  <a:gd name="T5" fmla="*/ 0 h 874"/>
                  <a:gd name="T6" fmla="*/ 0 w 25"/>
                  <a:gd name="T7" fmla="*/ 0 h 874"/>
                  <a:gd name="T8" fmla="*/ 0 w 25"/>
                  <a:gd name="T9" fmla="*/ 32 h 874"/>
                  <a:gd name="T10" fmla="*/ 1 w 25"/>
                  <a:gd name="T11" fmla="*/ 32 h 874"/>
                  <a:gd name="T12" fmla="*/ 0 w 25"/>
                  <a:gd name="T13" fmla="*/ 32 h 874"/>
                  <a:gd name="T14" fmla="*/ 0 w 25"/>
                  <a:gd name="T15" fmla="*/ 33 h 874"/>
                  <a:gd name="T16" fmla="*/ 0 w 25"/>
                  <a:gd name="T17" fmla="*/ 33 h 874"/>
                  <a:gd name="T18" fmla="*/ 1 w 25"/>
                  <a:gd name="T19" fmla="*/ 33 h 874"/>
                  <a:gd name="T20" fmla="*/ 1 w 25"/>
                  <a:gd name="T21" fmla="*/ 32 h 874"/>
                  <a:gd name="T22" fmla="*/ 0 w 25"/>
                  <a:gd name="T23" fmla="*/ 32 h 8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874"/>
                  <a:gd name="T38" fmla="*/ 25 w 25"/>
                  <a:gd name="T39" fmla="*/ 874 h 87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874">
                    <a:moveTo>
                      <a:pt x="0" y="867"/>
                    </a:moveTo>
                    <a:lnTo>
                      <a:pt x="25" y="861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861"/>
                    </a:lnTo>
                    <a:lnTo>
                      <a:pt x="25" y="861"/>
                    </a:lnTo>
                    <a:lnTo>
                      <a:pt x="0" y="861"/>
                    </a:lnTo>
                    <a:lnTo>
                      <a:pt x="8" y="874"/>
                    </a:lnTo>
                    <a:lnTo>
                      <a:pt x="14" y="874"/>
                    </a:lnTo>
                    <a:lnTo>
                      <a:pt x="25" y="874"/>
                    </a:lnTo>
                    <a:lnTo>
                      <a:pt x="25" y="861"/>
                    </a:lnTo>
                    <a:lnTo>
                      <a:pt x="0" y="8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63" name="Freeform 81"/>
              <p:cNvSpPr>
                <a:spLocks/>
              </p:cNvSpPr>
              <p:nvPr/>
            </p:nvSpPr>
            <p:spPr bwMode="auto">
              <a:xfrm>
                <a:off x="4159" y="1956"/>
                <a:ext cx="74" cy="204"/>
              </a:xfrm>
              <a:custGeom>
                <a:avLst/>
                <a:gdLst>
                  <a:gd name="T0" fmla="*/ 0 w 222"/>
                  <a:gd name="T1" fmla="*/ 0 h 612"/>
                  <a:gd name="T2" fmla="*/ 0 w 222"/>
                  <a:gd name="T3" fmla="*/ 1 h 612"/>
                  <a:gd name="T4" fmla="*/ 7 w 222"/>
                  <a:gd name="T5" fmla="*/ 23 h 612"/>
                  <a:gd name="T6" fmla="*/ 8 w 222"/>
                  <a:gd name="T7" fmla="*/ 22 h 612"/>
                  <a:gd name="T8" fmla="*/ 1 w 222"/>
                  <a:gd name="T9" fmla="*/ 0 h 612"/>
                  <a:gd name="T10" fmla="*/ 1 w 222"/>
                  <a:gd name="T11" fmla="*/ 0 h 612"/>
                  <a:gd name="T12" fmla="*/ 0 w 222"/>
                  <a:gd name="T13" fmla="*/ 0 h 612"/>
                  <a:gd name="T14" fmla="*/ 0 w 222"/>
                  <a:gd name="T15" fmla="*/ 0 h 612"/>
                  <a:gd name="T16" fmla="*/ 0 w 222"/>
                  <a:gd name="T17" fmla="*/ 1 h 612"/>
                  <a:gd name="T18" fmla="*/ 0 w 222"/>
                  <a:gd name="T19" fmla="*/ 0 h 6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2"/>
                  <a:gd name="T31" fmla="*/ 0 h 612"/>
                  <a:gd name="T32" fmla="*/ 222 w 222"/>
                  <a:gd name="T33" fmla="*/ 612 h 6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2" h="612">
                    <a:moveTo>
                      <a:pt x="0" y="11"/>
                    </a:moveTo>
                    <a:lnTo>
                      <a:pt x="0" y="17"/>
                    </a:lnTo>
                    <a:lnTo>
                      <a:pt x="197" y="612"/>
                    </a:lnTo>
                    <a:lnTo>
                      <a:pt x="222" y="606"/>
                    </a:lnTo>
                    <a:lnTo>
                      <a:pt x="25" y="11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5"/>
                    </a:lnTo>
                    <a:lnTo>
                      <a:pt x="0" y="17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64" name="Freeform 82"/>
              <p:cNvSpPr>
                <a:spLocks/>
              </p:cNvSpPr>
              <p:nvPr/>
            </p:nvSpPr>
            <p:spPr bwMode="auto">
              <a:xfrm>
                <a:off x="4159" y="1669"/>
                <a:ext cx="9" cy="291"/>
              </a:xfrm>
              <a:custGeom>
                <a:avLst/>
                <a:gdLst>
                  <a:gd name="T0" fmla="*/ 1 w 25"/>
                  <a:gd name="T1" fmla="*/ 0 h 872"/>
                  <a:gd name="T2" fmla="*/ 0 w 25"/>
                  <a:gd name="T3" fmla="*/ 0 h 872"/>
                  <a:gd name="T4" fmla="*/ 0 w 25"/>
                  <a:gd name="T5" fmla="*/ 32 h 872"/>
                  <a:gd name="T6" fmla="*/ 1 w 25"/>
                  <a:gd name="T7" fmla="*/ 32 h 872"/>
                  <a:gd name="T8" fmla="*/ 1 w 25"/>
                  <a:gd name="T9" fmla="*/ 0 h 872"/>
                  <a:gd name="T10" fmla="*/ 0 w 25"/>
                  <a:gd name="T11" fmla="*/ 1 h 872"/>
                  <a:gd name="T12" fmla="*/ 1 w 25"/>
                  <a:gd name="T13" fmla="*/ 0 h 872"/>
                  <a:gd name="T14" fmla="*/ 1 w 25"/>
                  <a:gd name="T15" fmla="*/ 0 h 872"/>
                  <a:gd name="T16" fmla="*/ 0 w 25"/>
                  <a:gd name="T17" fmla="*/ 0 h 872"/>
                  <a:gd name="T18" fmla="*/ 0 w 25"/>
                  <a:gd name="T19" fmla="*/ 0 h 872"/>
                  <a:gd name="T20" fmla="*/ 0 w 25"/>
                  <a:gd name="T21" fmla="*/ 0 h 872"/>
                  <a:gd name="T22" fmla="*/ 1 w 25"/>
                  <a:gd name="T23" fmla="*/ 0 h 8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872"/>
                  <a:gd name="T38" fmla="*/ 25 w 25"/>
                  <a:gd name="T39" fmla="*/ 872 h 8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872">
                    <a:moveTo>
                      <a:pt x="25" y="11"/>
                    </a:moveTo>
                    <a:lnTo>
                      <a:pt x="0" y="11"/>
                    </a:lnTo>
                    <a:lnTo>
                      <a:pt x="0" y="872"/>
                    </a:lnTo>
                    <a:lnTo>
                      <a:pt x="25" y="872"/>
                    </a:lnTo>
                    <a:lnTo>
                      <a:pt x="25" y="11"/>
                    </a:lnTo>
                    <a:lnTo>
                      <a:pt x="0" y="17"/>
                    </a:lnTo>
                    <a:lnTo>
                      <a:pt x="25" y="11"/>
                    </a:lnTo>
                    <a:lnTo>
                      <a:pt x="25" y="5"/>
                    </a:lnTo>
                    <a:lnTo>
                      <a:pt x="12" y="0"/>
                    </a:lnTo>
                    <a:lnTo>
                      <a:pt x="6" y="5"/>
                    </a:lnTo>
                    <a:lnTo>
                      <a:pt x="0" y="11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65" name="Freeform 83"/>
              <p:cNvSpPr>
                <a:spLocks/>
              </p:cNvSpPr>
              <p:nvPr/>
            </p:nvSpPr>
            <p:spPr bwMode="auto">
              <a:xfrm>
                <a:off x="4318" y="1669"/>
                <a:ext cx="9" cy="6"/>
              </a:xfrm>
              <a:custGeom>
                <a:avLst/>
                <a:gdLst>
                  <a:gd name="T0" fmla="*/ 1 w 25"/>
                  <a:gd name="T1" fmla="*/ 0 h 17"/>
                  <a:gd name="T2" fmla="*/ 1 w 25"/>
                  <a:gd name="T3" fmla="*/ 0 h 17"/>
                  <a:gd name="T4" fmla="*/ 0 w 25"/>
                  <a:gd name="T5" fmla="*/ 0 h 17"/>
                  <a:gd name="T6" fmla="*/ 0 w 25"/>
                  <a:gd name="T7" fmla="*/ 0 h 17"/>
                  <a:gd name="T8" fmla="*/ 0 w 25"/>
                  <a:gd name="T9" fmla="*/ 1 h 17"/>
                  <a:gd name="T10" fmla="*/ 1 w 25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7"/>
                  <a:gd name="T20" fmla="*/ 25 w 25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7">
                    <a:moveTo>
                      <a:pt x="25" y="11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6" y="5"/>
                    </a:lnTo>
                    <a:lnTo>
                      <a:pt x="0" y="17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66" name="Freeform 84"/>
              <p:cNvSpPr>
                <a:spLocks/>
              </p:cNvSpPr>
              <p:nvPr/>
            </p:nvSpPr>
            <p:spPr bwMode="auto">
              <a:xfrm>
                <a:off x="4318" y="1673"/>
                <a:ext cx="75" cy="203"/>
              </a:xfrm>
              <a:custGeom>
                <a:avLst/>
                <a:gdLst>
                  <a:gd name="T0" fmla="*/ 8 w 223"/>
                  <a:gd name="T1" fmla="*/ 22 h 608"/>
                  <a:gd name="T2" fmla="*/ 1 w 223"/>
                  <a:gd name="T3" fmla="*/ 0 h 608"/>
                  <a:gd name="T4" fmla="*/ 0 w 223"/>
                  <a:gd name="T5" fmla="*/ 0 h 608"/>
                  <a:gd name="T6" fmla="*/ 8 w 223"/>
                  <a:gd name="T7" fmla="*/ 22 h 608"/>
                  <a:gd name="T8" fmla="*/ 8 w 223"/>
                  <a:gd name="T9" fmla="*/ 22 h 608"/>
                  <a:gd name="T10" fmla="*/ 8 w 223"/>
                  <a:gd name="T11" fmla="*/ 22 h 608"/>
                  <a:gd name="T12" fmla="*/ 8 w 223"/>
                  <a:gd name="T13" fmla="*/ 23 h 608"/>
                  <a:gd name="T14" fmla="*/ 8 w 223"/>
                  <a:gd name="T15" fmla="*/ 23 h 608"/>
                  <a:gd name="T16" fmla="*/ 8 w 223"/>
                  <a:gd name="T17" fmla="*/ 22 h 608"/>
                  <a:gd name="T18" fmla="*/ 8 w 223"/>
                  <a:gd name="T19" fmla="*/ 22 h 6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3"/>
                  <a:gd name="T31" fmla="*/ 0 h 608"/>
                  <a:gd name="T32" fmla="*/ 223 w 223"/>
                  <a:gd name="T33" fmla="*/ 608 h 6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3" h="608">
                    <a:moveTo>
                      <a:pt x="223" y="595"/>
                    </a:moveTo>
                    <a:lnTo>
                      <a:pt x="25" y="0"/>
                    </a:lnTo>
                    <a:lnTo>
                      <a:pt x="0" y="6"/>
                    </a:lnTo>
                    <a:lnTo>
                      <a:pt x="198" y="601"/>
                    </a:lnTo>
                    <a:lnTo>
                      <a:pt x="198" y="595"/>
                    </a:lnTo>
                    <a:lnTo>
                      <a:pt x="198" y="601"/>
                    </a:lnTo>
                    <a:lnTo>
                      <a:pt x="205" y="608"/>
                    </a:lnTo>
                    <a:lnTo>
                      <a:pt x="217" y="608"/>
                    </a:lnTo>
                    <a:lnTo>
                      <a:pt x="223" y="601"/>
                    </a:lnTo>
                    <a:lnTo>
                      <a:pt x="223" y="5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67" name="Freeform 85"/>
              <p:cNvSpPr>
                <a:spLocks/>
              </p:cNvSpPr>
              <p:nvPr/>
            </p:nvSpPr>
            <p:spPr bwMode="auto">
              <a:xfrm>
                <a:off x="4384" y="1871"/>
                <a:ext cx="9" cy="287"/>
              </a:xfrm>
              <a:custGeom>
                <a:avLst/>
                <a:gdLst>
                  <a:gd name="T0" fmla="*/ 1 w 25"/>
                  <a:gd name="T1" fmla="*/ 32 h 861"/>
                  <a:gd name="T2" fmla="*/ 1 w 25"/>
                  <a:gd name="T3" fmla="*/ 32 h 861"/>
                  <a:gd name="T4" fmla="*/ 1 w 25"/>
                  <a:gd name="T5" fmla="*/ 0 h 861"/>
                  <a:gd name="T6" fmla="*/ 0 w 25"/>
                  <a:gd name="T7" fmla="*/ 0 h 861"/>
                  <a:gd name="T8" fmla="*/ 0 w 25"/>
                  <a:gd name="T9" fmla="*/ 32 h 861"/>
                  <a:gd name="T10" fmla="*/ 1 w 25"/>
                  <a:gd name="T11" fmla="*/ 32 h 8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861"/>
                  <a:gd name="T20" fmla="*/ 25 w 25"/>
                  <a:gd name="T21" fmla="*/ 861 h 8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861">
                    <a:moveTo>
                      <a:pt x="13" y="861"/>
                    </a:moveTo>
                    <a:lnTo>
                      <a:pt x="25" y="861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861"/>
                    </a:lnTo>
                    <a:lnTo>
                      <a:pt x="13" y="8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68" name="Freeform 86"/>
              <p:cNvSpPr>
                <a:spLocks/>
              </p:cNvSpPr>
              <p:nvPr/>
            </p:nvSpPr>
            <p:spPr bwMode="auto">
              <a:xfrm>
                <a:off x="4384" y="2158"/>
                <a:ext cx="9" cy="5"/>
              </a:xfrm>
              <a:custGeom>
                <a:avLst/>
                <a:gdLst>
                  <a:gd name="T0" fmla="*/ 0 w 25"/>
                  <a:gd name="T1" fmla="*/ 0 h 13"/>
                  <a:gd name="T2" fmla="*/ 0 w 25"/>
                  <a:gd name="T3" fmla="*/ 1 h 13"/>
                  <a:gd name="T4" fmla="*/ 1 w 25"/>
                  <a:gd name="T5" fmla="*/ 1 h 13"/>
                  <a:gd name="T6" fmla="*/ 1 w 25"/>
                  <a:gd name="T7" fmla="*/ 1 h 13"/>
                  <a:gd name="T8" fmla="*/ 1 w 25"/>
                  <a:gd name="T9" fmla="*/ 0 h 13"/>
                  <a:gd name="T10" fmla="*/ 0 w 2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3"/>
                  <a:gd name="T20" fmla="*/ 25 w 2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3">
                    <a:moveTo>
                      <a:pt x="0" y="0"/>
                    </a:moveTo>
                    <a:lnTo>
                      <a:pt x="7" y="13"/>
                    </a:lnTo>
                    <a:lnTo>
                      <a:pt x="13" y="13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69" name="Freeform 87"/>
              <p:cNvSpPr>
                <a:spLocks/>
              </p:cNvSpPr>
              <p:nvPr/>
            </p:nvSpPr>
            <p:spPr bwMode="auto">
              <a:xfrm>
                <a:off x="4186" y="1878"/>
                <a:ext cx="15" cy="4"/>
              </a:xfrm>
              <a:custGeom>
                <a:avLst/>
                <a:gdLst>
                  <a:gd name="T0" fmla="*/ 2 w 45"/>
                  <a:gd name="T1" fmla="*/ 0 h 12"/>
                  <a:gd name="T2" fmla="*/ 1 w 45"/>
                  <a:gd name="T3" fmla="*/ 0 h 12"/>
                  <a:gd name="T4" fmla="*/ 1 w 45"/>
                  <a:gd name="T5" fmla="*/ 0 h 12"/>
                  <a:gd name="T6" fmla="*/ 1 w 45"/>
                  <a:gd name="T7" fmla="*/ 0 h 12"/>
                  <a:gd name="T8" fmla="*/ 1 w 45"/>
                  <a:gd name="T9" fmla="*/ 0 h 12"/>
                  <a:gd name="T10" fmla="*/ 1 w 45"/>
                  <a:gd name="T11" fmla="*/ 0 h 12"/>
                  <a:gd name="T12" fmla="*/ 1 w 45"/>
                  <a:gd name="T13" fmla="*/ 0 h 12"/>
                  <a:gd name="T14" fmla="*/ 0 w 45"/>
                  <a:gd name="T15" fmla="*/ 0 h 12"/>
                  <a:gd name="T16" fmla="*/ 0 w 45"/>
                  <a:gd name="T17" fmla="*/ 0 h 12"/>
                  <a:gd name="T18" fmla="*/ 2 w 45"/>
                  <a:gd name="T19" fmla="*/ 0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12"/>
                  <a:gd name="T32" fmla="*/ 45 w 45"/>
                  <a:gd name="T33" fmla="*/ 12 h 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12">
                    <a:moveTo>
                      <a:pt x="45" y="12"/>
                    </a:moveTo>
                    <a:lnTo>
                      <a:pt x="39" y="6"/>
                    </a:lnTo>
                    <a:lnTo>
                      <a:pt x="33" y="6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14" y="6"/>
                    </a:lnTo>
                    <a:lnTo>
                      <a:pt x="8" y="6"/>
                    </a:lnTo>
                    <a:lnTo>
                      <a:pt x="0" y="12"/>
                    </a:lnTo>
                    <a:lnTo>
                      <a:pt x="45" y="12"/>
                    </a:lnTo>
                    <a:close/>
                  </a:path>
                </a:pathLst>
              </a:custGeom>
              <a:solidFill>
                <a:srgbClr val="0F42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70" name="Freeform 88"/>
              <p:cNvSpPr>
                <a:spLocks/>
              </p:cNvSpPr>
              <p:nvPr/>
            </p:nvSpPr>
            <p:spPr bwMode="auto">
              <a:xfrm>
                <a:off x="4184" y="1878"/>
                <a:ext cx="19" cy="8"/>
              </a:xfrm>
              <a:custGeom>
                <a:avLst/>
                <a:gdLst>
                  <a:gd name="T0" fmla="*/ 2 w 56"/>
                  <a:gd name="T1" fmla="*/ 1 h 25"/>
                  <a:gd name="T2" fmla="*/ 2 w 56"/>
                  <a:gd name="T3" fmla="*/ 1 h 25"/>
                  <a:gd name="T4" fmla="*/ 2 w 56"/>
                  <a:gd name="T5" fmla="*/ 0 h 25"/>
                  <a:gd name="T6" fmla="*/ 1 w 56"/>
                  <a:gd name="T7" fmla="*/ 0 h 25"/>
                  <a:gd name="T8" fmla="*/ 1 w 56"/>
                  <a:gd name="T9" fmla="*/ 0 h 25"/>
                  <a:gd name="T10" fmla="*/ 1 w 56"/>
                  <a:gd name="T11" fmla="*/ 0 h 25"/>
                  <a:gd name="T12" fmla="*/ 0 w 56"/>
                  <a:gd name="T13" fmla="*/ 0 h 25"/>
                  <a:gd name="T14" fmla="*/ 0 w 56"/>
                  <a:gd name="T15" fmla="*/ 1 h 25"/>
                  <a:gd name="T16" fmla="*/ 0 w 56"/>
                  <a:gd name="T17" fmla="*/ 1 h 25"/>
                  <a:gd name="T18" fmla="*/ 2 w 56"/>
                  <a:gd name="T19" fmla="*/ 1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6"/>
                  <a:gd name="T31" fmla="*/ 0 h 25"/>
                  <a:gd name="T32" fmla="*/ 56 w 5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6" h="25">
                    <a:moveTo>
                      <a:pt x="56" y="25"/>
                    </a:moveTo>
                    <a:lnTo>
                      <a:pt x="50" y="18"/>
                    </a:lnTo>
                    <a:lnTo>
                      <a:pt x="44" y="6"/>
                    </a:lnTo>
                    <a:lnTo>
                      <a:pt x="30" y="6"/>
                    </a:lnTo>
                    <a:lnTo>
                      <a:pt x="25" y="0"/>
                    </a:lnTo>
                    <a:lnTo>
                      <a:pt x="19" y="6"/>
                    </a:lnTo>
                    <a:lnTo>
                      <a:pt x="13" y="6"/>
                    </a:lnTo>
                    <a:lnTo>
                      <a:pt x="5" y="18"/>
                    </a:lnTo>
                    <a:lnTo>
                      <a:pt x="0" y="25"/>
                    </a:lnTo>
                    <a:lnTo>
                      <a:pt x="56" y="25"/>
                    </a:lnTo>
                    <a:close/>
                  </a:path>
                </a:pathLst>
              </a:custGeom>
              <a:solidFill>
                <a:srgbClr val="1548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71" name="Freeform 89"/>
              <p:cNvSpPr>
                <a:spLocks/>
              </p:cNvSpPr>
              <p:nvPr/>
            </p:nvSpPr>
            <p:spPr bwMode="auto">
              <a:xfrm>
                <a:off x="4182" y="1882"/>
                <a:ext cx="22" cy="8"/>
              </a:xfrm>
              <a:custGeom>
                <a:avLst/>
                <a:gdLst>
                  <a:gd name="T0" fmla="*/ 2 w 67"/>
                  <a:gd name="T1" fmla="*/ 1 h 25"/>
                  <a:gd name="T2" fmla="*/ 2 w 67"/>
                  <a:gd name="T3" fmla="*/ 1 h 25"/>
                  <a:gd name="T4" fmla="*/ 2 w 67"/>
                  <a:gd name="T5" fmla="*/ 0 h 25"/>
                  <a:gd name="T6" fmla="*/ 2 w 67"/>
                  <a:gd name="T7" fmla="*/ 0 h 25"/>
                  <a:gd name="T8" fmla="*/ 2 w 67"/>
                  <a:gd name="T9" fmla="*/ 0 h 25"/>
                  <a:gd name="T10" fmla="*/ 0 w 67"/>
                  <a:gd name="T11" fmla="*/ 0 h 25"/>
                  <a:gd name="T12" fmla="*/ 0 w 67"/>
                  <a:gd name="T13" fmla="*/ 0 h 25"/>
                  <a:gd name="T14" fmla="*/ 0 w 67"/>
                  <a:gd name="T15" fmla="*/ 0 h 25"/>
                  <a:gd name="T16" fmla="*/ 0 w 67"/>
                  <a:gd name="T17" fmla="*/ 1 h 25"/>
                  <a:gd name="T18" fmla="*/ 0 w 67"/>
                  <a:gd name="T19" fmla="*/ 1 h 25"/>
                  <a:gd name="T20" fmla="*/ 2 w 67"/>
                  <a:gd name="T21" fmla="*/ 1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7"/>
                  <a:gd name="T34" fmla="*/ 0 h 25"/>
                  <a:gd name="T35" fmla="*/ 67 w 67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7" h="25">
                    <a:moveTo>
                      <a:pt x="67" y="25"/>
                    </a:moveTo>
                    <a:lnTo>
                      <a:pt x="67" y="19"/>
                    </a:lnTo>
                    <a:lnTo>
                      <a:pt x="62" y="13"/>
                    </a:lnTo>
                    <a:lnTo>
                      <a:pt x="56" y="6"/>
                    </a:lnTo>
                    <a:lnTo>
                      <a:pt x="56" y="0"/>
                    </a:lnTo>
                    <a:lnTo>
                      <a:pt x="11" y="0"/>
                    </a:lnTo>
                    <a:lnTo>
                      <a:pt x="11" y="6"/>
                    </a:lnTo>
                    <a:lnTo>
                      <a:pt x="6" y="13"/>
                    </a:lnTo>
                    <a:lnTo>
                      <a:pt x="6" y="19"/>
                    </a:lnTo>
                    <a:lnTo>
                      <a:pt x="0" y="25"/>
                    </a:lnTo>
                    <a:lnTo>
                      <a:pt x="67" y="25"/>
                    </a:lnTo>
                    <a:close/>
                  </a:path>
                </a:pathLst>
              </a:custGeom>
              <a:solidFill>
                <a:srgbClr val="1C4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72" name="Freeform 90"/>
              <p:cNvSpPr>
                <a:spLocks/>
              </p:cNvSpPr>
              <p:nvPr/>
            </p:nvSpPr>
            <p:spPr bwMode="auto">
              <a:xfrm>
                <a:off x="4180" y="1886"/>
                <a:ext cx="27" cy="10"/>
              </a:xfrm>
              <a:custGeom>
                <a:avLst/>
                <a:gdLst>
                  <a:gd name="T0" fmla="*/ 3 w 81"/>
                  <a:gd name="T1" fmla="*/ 1 h 31"/>
                  <a:gd name="T2" fmla="*/ 3 w 81"/>
                  <a:gd name="T3" fmla="*/ 1 h 31"/>
                  <a:gd name="T4" fmla="*/ 3 w 81"/>
                  <a:gd name="T5" fmla="*/ 0 h 31"/>
                  <a:gd name="T6" fmla="*/ 3 w 81"/>
                  <a:gd name="T7" fmla="*/ 0 h 31"/>
                  <a:gd name="T8" fmla="*/ 3 w 81"/>
                  <a:gd name="T9" fmla="*/ 0 h 31"/>
                  <a:gd name="T10" fmla="*/ 0 w 81"/>
                  <a:gd name="T11" fmla="*/ 0 h 31"/>
                  <a:gd name="T12" fmla="*/ 0 w 81"/>
                  <a:gd name="T13" fmla="*/ 0 h 31"/>
                  <a:gd name="T14" fmla="*/ 0 w 81"/>
                  <a:gd name="T15" fmla="*/ 0 h 31"/>
                  <a:gd name="T16" fmla="*/ 0 w 81"/>
                  <a:gd name="T17" fmla="*/ 1 h 31"/>
                  <a:gd name="T18" fmla="*/ 0 w 81"/>
                  <a:gd name="T19" fmla="*/ 1 h 31"/>
                  <a:gd name="T20" fmla="*/ 3 w 81"/>
                  <a:gd name="T21" fmla="*/ 1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1"/>
                  <a:gd name="T34" fmla="*/ 0 h 31"/>
                  <a:gd name="T35" fmla="*/ 81 w 81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1" h="31">
                    <a:moveTo>
                      <a:pt x="81" y="31"/>
                    </a:moveTo>
                    <a:lnTo>
                      <a:pt x="81" y="24"/>
                    </a:lnTo>
                    <a:lnTo>
                      <a:pt x="73" y="12"/>
                    </a:lnTo>
                    <a:lnTo>
                      <a:pt x="73" y="6"/>
                    </a:lnTo>
                    <a:lnTo>
                      <a:pt x="68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24"/>
                    </a:lnTo>
                    <a:lnTo>
                      <a:pt x="0" y="31"/>
                    </a:lnTo>
                    <a:lnTo>
                      <a:pt x="81" y="31"/>
                    </a:lnTo>
                    <a:close/>
                  </a:path>
                </a:pathLst>
              </a:custGeom>
              <a:solidFill>
                <a:srgbClr val="1E4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73" name="Freeform 91"/>
              <p:cNvSpPr>
                <a:spLocks/>
              </p:cNvSpPr>
              <p:nvPr/>
            </p:nvSpPr>
            <p:spPr bwMode="auto">
              <a:xfrm>
                <a:off x="4180" y="1890"/>
                <a:ext cx="29" cy="10"/>
              </a:xfrm>
              <a:custGeom>
                <a:avLst/>
                <a:gdLst>
                  <a:gd name="T0" fmla="*/ 3 w 87"/>
                  <a:gd name="T1" fmla="*/ 1 h 31"/>
                  <a:gd name="T2" fmla="*/ 3 w 87"/>
                  <a:gd name="T3" fmla="*/ 1 h 31"/>
                  <a:gd name="T4" fmla="*/ 3 w 87"/>
                  <a:gd name="T5" fmla="*/ 0 h 31"/>
                  <a:gd name="T6" fmla="*/ 3 w 87"/>
                  <a:gd name="T7" fmla="*/ 0 h 31"/>
                  <a:gd name="T8" fmla="*/ 3 w 87"/>
                  <a:gd name="T9" fmla="*/ 0 h 31"/>
                  <a:gd name="T10" fmla="*/ 0 w 87"/>
                  <a:gd name="T11" fmla="*/ 0 h 31"/>
                  <a:gd name="T12" fmla="*/ 0 w 87"/>
                  <a:gd name="T13" fmla="*/ 0 h 31"/>
                  <a:gd name="T14" fmla="*/ 0 w 87"/>
                  <a:gd name="T15" fmla="*/ 0 h 31"/>
                  <a:gd name="T16" fmla="*/ 0 w 87"/>
                  <a:gd name="T17" fmla="*/ 1 h 31"/>
                  <a:gd name="T18" fmla="*/ 0 w 87"/>
                  <a:gd name="T19" fmla="*/ 1 h 31"/>
                  <a:gd name="T20" fmla="*/ 3 w 87"/>
                  <a:gd name="T21" fmla="*/ 1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31"/>
                  <a:gd name="T35" fmla="*/ 87 w 87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31">
                    <a:moveTo>
                      <a:pt x="87" y="31"/>
                    </a:moveTo>
                    <a:lnTo>
                      <a:pt x="87" y="25"/>
                    </a:lnTo>
                    <a:lnTo>
                      <a:pt x="81" y="12"/>
                    </a:lnTo>
                    <a:lnTo>
                      <a:pt x="81" y="6"/>
                    </a:lnTo>
                    <a:lnTo>
                      <a:pt x="73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87" y="31"/>
                    </a:lnTo>
                    <a:close/>
                  </a:path>
                </a:pathLst>
              </a:custGeom>
              <a:solidFill>
                <a:srgbClr val="2454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74" name="Freeform 92"/>
              <p:cNvSpPr>
                <a:spLocks/>
              </p:cNvSpPr>
              <p:nvPr/>
            </p:nvSpPr>
            <p:spPr bwMode="auto">
              <a:xfrm>
                <a:off x="4180" y="1896"/>
                <a:ext cx="31" cy="11"/>
              </a:xfrm>
              <a:custGeom>
                <a:avLst/>
                <a:gdLst>
                  <a:gd name="T0" fmla="*/ 3 w 93"/>
                  <a:gd name="T1" fmla="*/ 1 h 31"/>
                  <a:gd name="T2" fmla="*/ 3 w 93"/>
                  <a:gd name="T3" fmla="*/ 1 h 31"/>
                  <a:gd name="T4" fmla="*/ 3 w 93"/>
                  <a:gd name="T5" fmla="*/ 0 h 31"/>
                  <a:gd name="T6" fmla="*/ 3 w 93"/>
                  <a:gd name="T7" fmla="*/ 0 h 31"/>
                  <a:gd name="T8" fmla="*/ 3 w 93"/>
                  <a:gd name="T9" fmla="*/ 0 h 31"/>
                  <a:gd name="T10" fmla="*/ 0 w 93"/>
                  <a:gd name="T11" fmla="*/ 0 h 31"/>
                  <a:gd name="T12" fmla="*/ 0 w 93"/>
                  <a:gd name="T13" fmla="*/ 0 h 31"/>
                  <a:gd name="T14" fmla="*/ 0 w 93"/>
                  <a:gd name="T15" fmla="*/ 0 h 31"/>
                  <a:gd name="T16" fmla="*/ 0 w 93"/>
                  <a:gd name="T17" fmla="*/ 1 h 31"/>
                  <a:gd name="T18" fmla="*/ 0 w 93"/>
                  <a:gd name="T19" fmla="*/ 1 h 31"/>
                  <a:gd name="T20" fmla="*/ 3 w 93"/>
                  <a:gd name="T21" fmla="*/ 1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31"/>
                  <a:gd name="T35" fmla="*/ 93 w 9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31">
                    <a:moveTo>
                      <a:pt x="93" y="31"/>
                    </a:moveTo>
                    <a:lnTo>
                      <a:pt x="87" y="25"/>
                    </a:lnTo>
                    <a:lnTo>
                      <a:pt x="87" y="12"/>
                    </a:lnTo>
                    <a:lnTo>
                      <a:pt x="87" y="6"/>
                    </a:lnTo>
                    <a:lnTo>
                      <a:pt x="8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93" y="31"/>
                    </a:lnTo>
                    <a:close/>
                  </a:path>
                </a:pathLst>
              </a:custGeom>
              <a:solidFill>
                <a:srgbClr val="2959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75" name="Freeform 93"/>
              <p:cNvSpPr>
                <a:spLocks/>
              </p:cNvSpPr>
              <p:nvPr/>
            </p:nvSpPr>
            <p:spPr bwMode="auto">
              <a:xfrm>
                <a:off x="4180" y="1900"/>
                <a:ext cx="31" cy="11"/>
              </a:xfrm>
              <a:custGeom>
                <a:avLst/>
                <a:gdLst>
                  <a:gd name="T0" fmla="*/ 3 w 93"/>
                  <a:gd name="T1" fmla="*/ 1 h 31"/>
                  <a:gd name="T2" fmla="*/ 3 w 93"/>
                  <a:gd name="T3" fmla="*/ 1 h 31"/>
                  <a:gd name="T4" fmla="*/ 3 w 93"/>
                  <a:gd name="T5" fmla="*/ 1 h 31"/>
                  <a:gd name="T6" fmla="*/ 3 w 93"/>
                  <a:gd name="T7" fmla="*/ 0 h 31"/>
                  <a:gd name="T8" fmla="*/ 3 w 93"/>
                  <a:gd name="T9" fmla="*/ 0 h 31"/>
                  <a:gd name="T10" fmla="*/ 0 w 93"/>
                  <a:gd name="T11" fmla="*/ 0 h 31"/>
                  <a:gd name="T12" fmla="*/ 0 w 93"/>
                  <a:gd name="T13" fmla="*/ 0 h 31"/>
                  <a:gd name="T14" fmla="*/ 0 w 93"/>
                  <a:gd name="T15" fmla="*/ 1 h 31"/>
                  <a:gd name="T16" fmla="*/ 0 w 93"/>
                  <a:gd name="T17" fmla="*/ 1 h 31"/>
                  <a:gd name="T18" fmla="*/ 0 w 93"/>
                  <a:gd name="T19" fmla="*/ 1 h 31"/>
                  <a:gd name="T20" fmla="*/ 3 w 93"/>
                  <a:gd name="T21" fmla="*/ 1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31"/>
                  <a:gd name="T35" fmla="*/ 93 w 9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31">
                    <a:moveTo>
                      <a:pt x="93" y="31"/>
                    </a:moveTo>
                    <a:lnTo>
                      <a:pt x="93" y="25"/>
                    </a:lnTo>
                    <a:lnTo>
                      <a:pt x="87" y="13"/>
                    </a:lnTo>
                    <a:lnTo>
                      <a:pt x="87" y="6"/>
                    </a:lnTo>
                    <a:lnTo>
                      <a:pt x="87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93" y="31"/>
                    </a:lnTo>
                    <a:close/>
                  </a:path>
                </a:pathLst>
              </a:custGeom>
              <a:solidFill>
                <a:srgbClr val="2E5C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76" name="Freeform 94"/>
              <p:cNvSpPr>
                <a:spLocks/>
              </p:cNvSpPr>
              <p:nvPr/>
            </p:nvSpPr>
            <p:spPr bwMode="auto">
              <a:xfrm>
                <a:off x="4180" y="1907"/>
                <a:ext cx="31" cy="8"/>
              </a:xfrm>
              <a:custGeom>
                <a:avLst/>
                <a:gdLst>
                  <a:gd name="T0" fmla="*/ 3 w 93"/>
                  <a:gd name="T1" fmla="*/ 0 h 25"/>
                  <a:gd name="T2" fmla="*/ 3 w 93"/>
                  <a:gd name="T3" fmla="*/ 0 h 25"/>
                  <a:gd name="T4" fmla="*/ 3 w 93"/>
                  <a:gd name="T5" fmla="*/ 0 h 25"/>
                  <a:gd name="T6" fmla="*/ 3 w 93"/>
                  <a:gd name="T7" fmla="*/ 1 h 25"/>
                  <a:gd name="T8" fmla="*/ 3 w 93"/>
                  <a:gd name="T9" fmla="*/ 1 h 25"/>
                  <a:gd name="T10" fmla="*/ 0 w 93"/>
                  <a:gd name="T11" fmla="*/ 1 h 25"/>
                  <a:gd name="T12" fmla="*/ 0 w 93"/>
                  <a:gd name="T13" fmla="*/ 1 h 25"/>
                  <a:gd name="T14" fmla="*/ 0 w 93"/>
                  <a:gd name="T15" fmla="*/ 0 h 25"/>
                  <a:gd name="T16" fmla="*/ 0 w 93"/>
                  <a:gd name="T17" fmla="*/ 0 h 25"/>
                  <a:gd name="T18" fmla="*/ 0 w 93"/>
                  <a:gd name="T19" fmla="*/ 0 h 25"/>
                  <a:gd name="T20" fmla="*/ 3 w 93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25"/>
                  <a:gd name="T35" fmla="*/ 93 w 93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25">
                    <a:moveTo>
                      <a:pt x="93" y="0"/>
                    </a:moveTo>
                    <a:lnTo>
                      <a:pt x="93" y="6"/>
                    </a:lnTo>
                    <a:lnTo>
                      <a:pt x="93" y="12"/>
                    </a:lnTo>
                    <a:lnTo>
                      <a:pt x="93" y="18"/>
                    </a:lnTo>
                    <a:lnTo>
                      <a:pt x="93" y="25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305E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77" name="Freeform 95"/>
              <p:cNvSpPr>
                <a:spLocks/>
              </p:cNvSpPr>
              <p:nvPr/>
            </p:nvSpPr>
            <p:spPr bwMode="auto">
              <a:xfrm>
                <a:off x="4180" y="1911"/>
                <a:ext cx="31" cy="10"/>
              </a:xfrm>
              <a:custGeom>
                <a:avLst/>
                <a:gdLst>
                  <a:gd name="T0" fmla="*/ 3 w 93"/>
                  <a:gd name="T1" fmla="*/ 0 h 31"/>
                  <a:gd name="T2" fmla="*/ 3 w 93"/>
                  <a:gd name="T3" fmla="*/ 0 h 31"/>
                  <a:gd name="T4" fmla="*/ 3 w 93"/>
                  <a:gd name="T5" fmla="*/ 0 h 31"/>
                  <a:gd name="T6" fmla="*/ 3 w 93"/>
                  <a:gd name="T7" fmla="*/ 1 h 31"/>
                  <a:gd name="T8" fmla="*/ 3 w 93"/>
                  <a:gd name="T9" fmla="*/ 1 h 31"/>
                  <a:gd name="T10" fmla="*/ 3 w 93"/>
                  <a:gd name="T11" fmla="*/ 1 h 31"/>
                  <a:gd name="T12" fmla="*/ 0 w 93"/>
                  <a:gd name="T13" fmla="*/ 1 h 31"/>
                  <a:gd name="T14" fmla="*/ 0 w 93"/>
                  <a:gd name="T15" fmla="*/ 1 h 31"/>
                  <a:gd name="T16" fmla="*/ 0 w 93"/>
                  <a:gd name="T17" fmla="*/ 1 h 31"/>
                  <a:gd name="T18" fmla="*/ 0 w 93"/>
                  <a:gd name="T19" fmla="*/ 0 h 31"/>
                  <a:gd name="T20" fmla="*/ 0 w 93"/>
                  <a:gd name="T21" fmla="*/ 0 h 31"/>
                  <a:gd name="T22" fmla="*/ 0 w 93"/>
                  <a:gd name="T23" fmla="*/ 0 h 31"/>
                  <a:gd name="T24" fmla="*/ 3 w 93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3"/>
                  <a:gd name="T40" fmla="*/ 0 h 31"/>
                  <a:gd name="T41" fmla="*/ 93 w 93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3" h="31">
                    <a:moveTo>
                      <a:pt x="93" y="0"/>
                    </a:moveTo>
                    <a:lnTo>
                      <a:pt x="93" y="6"/>
                    </a:lnTo>
                    <a:lnTo>
                      <a:pt x="93" y="13"/>
                    </a:lnTo>
                    <a:lnTo>
                      <a:pt x="93" y="19"/>
                    </a:lnTo>
                    <a:lnTo>
                      <a:pt x="93" y="25"/>
                    </a:lnTo>
                    <a:lnTo>
                      <a:pt x="93" y="31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3664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78" name="Freeform 96"/>
              <p:cNvSpPr>
                <a:spLocks/>
              </p:cNvSpPr>
              <p:nvPr/>
            </p:nvSpPr>
            <p:spPr bwMode="auto">
              <a:xfrm>
                <a:off x="4180" y="1915"/>
                <a:ext cx="31" cy="10"/>
              </a:xfrm>
              <a:custGeom>
                <a:avLst/>
                <a:gdLst>
                  <a:gd name="T0" fmla="*/ 3 w 93"/>
                  <a:gd name="T1" fmla="*/ 1 h 31"/>
                  <a:gd name="T2" fmla="*/ 3 w 93"/>
                  <a:gd name="T3" fmla="*/ 1 h 31"/>
                  <a:gd name="T4" fmla="*/ 3 w 93"/>
                  <a:gd name="T5" fmla="*/ 1 h 31"/>
                  <a:gd name="T6" fmla="*/ 3 w 93"/>
                  <a:gd name="T7" fmla="*/ 0 h 31"/>
                  <a:gd name="T8" fmla="*/ 3 w 93"/>
                  <a:gd name="T9" fmla="*/ 0 h 31"/>
                  <a:gd name="T10" fmla="*/ 0 w 93"/>
                  <a:gd name="T11" fmla="*/ 0 h 31"/>
                  <a:gd name="T12" fmla="*/ 0 w 93"/>
                  <a:gd name="T13" fmla="*/ 0 h 31"/>
                  <a:gd name="T14" fmla="*/ 0 w 93"/>
                  <a:gd name="T15" fmla="*/ 0 h 31"/>
                  <a:gd name="T16" fmla="*/ 0 w 93"/>
                  <a:gd name="T17" fmla="*/ 1 h 31"/>
                  <a:gd name="T18" fmla="*/ 0 w 93"/>
                  <a:gd name="T19" fmla="*/ 1 h 31"/>
                  <a:gd name="T20" fmla="*/ 0 w 93"/>
                  <a:gd name="T21" fmla="*/ 1 h 31"/>
                  <a:gd name="T22" fmla="*/ 3 w 93"/>
                  <a:gd name="T23" fmla="*/ 1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3"/>
                  <a:gd name="T37" fmla="*/ 0 h 31"/>
                  <a:gd name="T38" fmla="*/ 93 w 93"/>
                  <a:gd name="T39" fmla="*/ 31 h 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3" h="31">
                    <a:moveTo>
                      <a:pt x="93" y="31"/>
                    </a:moveTo>
                    <a:lnTo>
                      <a:pt x="93" y="23"/>
                    </a:lnTo>
                    <a:lnTo>
                      <a:pt x="93" y="18"/>
                    </a:lnTo>
                    <a:lnTo>
                      <a:pt x="93" y="12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6" y="31"/>
                    </a:lnTo>
                    <a:lnTo>
                      <a:pt x="93" y="31"/>
                    </a:lnTo>
                    <a:close/>
                  </a:path>
                </a:pathLst>
              </a:custGeom>
              <a:solidFill>
                <a:srgbClr val="3B69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79" name="Freeform 97"/>
              <p:cNvSpPr>
                <a:spLocks/>
              </p:cNvSpPr>
              <p:nvPr/>
            </p:nvSpPr>
            <p:spPr bwMode="auto">
              <a:xfrm>
                <a:off x="4180" y="1921"/>
                <a:ext cx="31" cy="8"/>
              </a:xfrm>
              <a:custGeom>
                <a:avLst/>
                <a:gdLst>
                  <a:gd name="T0" fmla="*/ 3 w 93"/>
                  <a:gd name="T1" fmla="*/ 1 h 25"/>
                  <a:gd name="T2" fmla="*/ 3 w 93"/>
                  <a:gd name="T3" fmla="*/ 1 h 25"/>
                  <a:gd name="T4" fmla="*/ 3 w 93"/>
                  <a:gd name="T5" fmla="*/ 0 h 25"/>
                  <a:gd name="T6" fmla="*/ 3 w 93"/>
                  <a:gd name="T7" fmla="*/ 0 h 25"/>
                  <a:gd name="T8" fmla="*/ 3 w 93"/>
                  <a:gd name="T9" fmla="*/ 0 h 25"/>
                  <a:gd name="T10" fmla="*/ 0 w 93"/>
                  <a:gd name="T11" fmla="*/ 0 h 25"/>
                  <a:gd name="T12" fmla="*/ 0 w 93"/>
                  <a:gd name="T13" fmla="*/ 0 h 25"/>
                  <a:gd name="T14" fmla="*/ 0 w 93"/>
                  <a:gd name="T15" fmla="*/ 0 h 25"/>
                  <a:gd name="T16" fmla="*/ 0 w 93"/>
                  <a:gd name="T17" fmla="*/ 1 h 25"/>
                  <a:gd name="T18" fmla="*/ 0 w 93"/>
                  <a:gd name="T19" fmla="*/ 1 h 25"/>
                  <a:gd name="T20" fmla="*/ 3 w 93"/>
                  <a:gd name="T21" fmla="*/ 1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25"/>
                  <a:gd name="T35" fmla="*/ 93 w 93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25">
                    <a:moveTo>
                      <a:pt x="93" y="25"/>
                    </a:moveTo>
                    <a:lnTo>
                      <a:pt x="93" y="19"/>
                    </a:lnTo>
                    <a:lnTo>
                      <a:pt x="93" y="13"/>
                    </a:lnTo>
                    <a:lnTo>
                      <a:pt x="93" y="5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13"/>
                    </a:lnTo>
                    <a:lnTo>
                      <a:pt x="6" y="19"/>
                    </a:lnTo>
                    <a:lnTo>
                      <a:pt x="6" y="25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3D6B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80" name="Freeform 98"/>
              <p:cNvSpPr>
                <a:spLocks/>
              </p:cNvSpPr>
              <p:nvPr/>
            </p:nvSpPr>
            <p:spPr bwMode="auto">
              <a:xfrm>
                <a:off x="4182" y="1925"/>
                <a:ext cx="29" cy="8"/>
              </a:xfrm>
              <a:custGeom>
                <a:avLst/>
                <a:gdLst>
                  <a:gd name="T0" fmla="*/ 3 w 87"/>
                  <a:gd name="T1" fmla="*/ 1 h 23"/>
                  <a:gd name="T2" fmla="*/ 3 w 87"/>
                  <a:gd name="T3" fmla="*/ 1 h 23"/>
                  <a:gd name="T4" fmla="*/ 3 w 87"/>
                  <a:gd name="T5" fmla="*/ 0 h 23"/>
                  <a:gd name="T6" fmla="*/ 3 w 87"/>
                  <a:gd name="T7" fmla="*/ 0 h 23"/>
                  <a:gd name="T8" fmla="*/ 3 w 87"/>
                  <a:gd name="T9" fmla="*/ 0 h 23"/>
                  <a:gd name="T10" fmla="*/ 0 w 87"/>
                  <a:gd name="T11" fmla="*/ 0 h 23"/>
                  <a:gd name="T12" fmla="*/ 0 w 87"/>
                  <a:gd name="T13" fmla="*/ 0 h 23"/>
                  <a:gd name="T14" fmla="*/ 0 w 87"/>
                  <a:gd name="T15" fmla="*/ 0 h 23"/>
                  <a:gd name="T16" fmla="*/ 0 w 87"/>
                  <a:gd name="T17" fmla="*/ 1 h 23"/>
                  <a:gd name="T18" fmla="*/ 0 w 87"/>
                  <a:gd name="T19" fmla="*/ 1 h 23"/>
                  <a:gd name="T20" fmla="*/ 3 w 87"/>
                  <a:gd name="T21" fmla="*/ 1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23"/>
                  <a:gd name="T35" fmla="*/ 87 w 87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23">
                    <a:moveTo>
                      <a:pt x="81" y="23"/>
                    </a:moveTo>
                    <a:lnTo>
                      <a:pt x="87" y="17"/>
                    </a:lnTo>
                    <a:lnTo>
                      <a:pt x="87" y="12"/>
                    </a:lnTo>
                    <a:lnTo>
                      <a:pt x="87" y="6"/>
                    </a:lnTo>
                    <a:lnTo>
                      <a:pt x="87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6" y="23"/>
                    </a:lnTo>
                    <a:lnTo>
                      <a:pt x="81" y="23"/>
                    </a:lnTo>
                    <a:close/>
                  </a:path>
                </a:pathLst>
              </a:custGeom>
              <a:solidFill>
                <a:srgbClr val="427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81" name="Freeform 99"/>
              <p:cNvSpPr>
                <a:spLocks/>
              </p:cNvSpPr>
              <p:nvPr/>
            </p:nvSpPr>
            <p:spPr bwMode="auto">
              <a:xfrm>
                <a:off x="4182" y="1929"/>
                <a:ext cx="29" cy="10"/>
              </a:xfrm>
              <a:custGeom>
                <a:avLst/>
                <a:gdLst>
                  <a:gd name="T0" fmla="*/ 3 w 87"/>
                  <a:gd name="T1" fmla="*/ 1 h 30"/>
                  <a:gd name="T2" fmla="*/ 3 w 87"/>
                  <a:gd name="T3" fmla="*/ 1 h 30"/>
                  <a:gd name="T4" fmla="*/ 3 w 87"/>
                  <a:gd name="T5" fmla="*/ 1 h 30"/>
                  <a:gd name="T6" fmla="*/ 3 w 87"/>
                  <a:gd name="T7" fmla="*/ 0 h 30"/>
                  <a:gd name="T8" fmla="*/ 3 w 87"/>
                  <a:gd name="T9" fmla="*/ 0 h 30"/>
                  <a:gd name="T10" fmla="*/ 0 w 87"/>
                  <a:gd name="T11" fmla="*/ 0 h 30"/>
                  <a:gd name="T12" fmla="*/ 0 w 87"/>
                  <a:gd name="T13" fmla="*/ 0 h 30"/>
                  <a:gd name="T14" fmla="*/ 0 w 87"/>
                  <a:gd name="T15" fmla="*/ 1 h 30"/>
                  <a:gd name="T16" fmla="*/ 0 w 87"/>
                  <a:gd name="T17" fmla="*/ 1 h 30"/>
                  <a:gd name="T18" fmla="*/ 0 w 87"/>
                  <a:gd name="T19" fmla="*/ 1 h 30"/>
                  <a:gd name="T20" fmla="*/ 3 w 87"/>
                  <a:gd name="T21" fmla="*/ 1 h 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30"/>
                  <a:gd name="T35" fmla="*/ 87 w 87"/>
                  <a:gd name="T36" fmla="*/ 30 h 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30">
                    <a:moveTo>
                      <a:pt x="81" y="30"/>
                    </a:moveTo>
                    <a:lnTo>
                      <a:pt x="81" y="25"/>
                    </a:lnTo>
                    <a:lnTo>
                      <a:pt x="81" y="19"/>
                    </a:lnTo>
                    <a:lnTo>
                      <a:pt x="87" y="11"/>
                    </a:lnTo>
                    <a:lnTo>
                      <a:pt x="87" y="0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6" y="19"/>
                    </a:lnTo>
                    <a:lnTo>
                      <a:pt x="6" y="25"/>
                    </a:lnTo>
                    <a:lnTo>
                      <a:pt x="11" y="30"/>
                    </a:lnTo>
                    <a:lnTo>
                      <a:pt x="81" y="30"/>
                    </a:lnTo>
                    <a:close/>
                  </a:path>
                </a:pathLst>
              </a:custGeom>
              <a:solidFill>
                <a:srgbClr val="4A75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82" name="Freeform 100"/>
              <p:cNvSpPr>
                <a:spLocks/>
              </p:cNvSpPr>
              <p:nvPr/>
            </p:nvSpPr>
            <p:spPr bwMode="auto">
              <a:xfrm>
                <a:off x="4184" y="1933"/>
                <a:ext cx="25" cy="10"/>
              </a:xfrm>
              <a:custGeom>
                <a:avLst/>
                <a:gdLst>
                  <a:gd name="T0" fmla="*/ 3 w 75"/>
                  <a:gd name="T1" fmla="*/ 1 h 31"/>
                  <a:gd name="T2" fmla="*/ 3 w 75"/>
                  <a:gd name="T3" fmla="*/ 1 h 31"/>
                  <a:gd name="T4" fmla="*/ 3 w 75"/>
                  <a:gd name="T5" fmla="*/ 1 h 31"/>
                  <a:gd name="T6" fmla="*/ 3 w 75"/>
                  <a:gd name="T7" fmla="*/ 1 h 31"/>
                  <a:gd name="T8" fmla="*/ 3 w 75"/>
                  <a:gd name="T9" fmla="*/ 0 h 31"/>
                  <a:gd name="T10" fmla="*/ 0 w 75"/>
                  <a:gd name="T11" fmla="*/ 0 h 31"/>
                  <a:gd name="T12" fmla="*/ 0 w 75"/>
                  <a:gd name="T13" fmla="*/ 1 h 31"/>
                  <a:gd name="T14" fmla="*/ 0 w 75"/>
                  <a:gd name="T15" fmla="*/ 1 h 31"/>
                  <a:gd name="T16" fmla="*/ 0 w 75"/>
                  <a:gd name="T17" fmla="*/ 1 h 31"/>
                  <a:gd name="T18" fmla="*/ 0 w 75"/>
                  <a:gd name="T19" fmla="*/ 1 h 31"/>
                  <a:gd name="T20" fmla="*/ 3 w 75"/>
                  <a:gd name="T21" fmla="*/ 1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5"/>
                  <a:gd name="T34" fmla="*/ 0 h 31"/>
                  <a:gd name="T35" fmla="*/ 75 w 75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5" h="31">
                    <a:moveTo>
                      <a:pt x="69" y="31"/>
                    </a:moveTo>
                    <a:lnTo>
                      <a:pt x="69" y="25"/>
                    </a:lnTo>
                    <a:lnTo>
                      <a:pt x="75" y="19"/>
                    </a:lnTo>
                    <a:lnTo>
                      <a:pt x="75" y="14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5" y="19"/>
                    </a:lnTo>
                    <a:lnTo>
                      <a:pt x="13" y="25"/>
                    </a:lnTo>
                    <a:lnTo>
                      <a:pt x="13" y="31"/>
                    </a:lnTo>
                    <a:lnTo>
                      <a:pt x="69" y="31"/>
                    </a:lnTo>
                    <a:close/>
                  </a:path>
                </a:pathLst>
              </a:custGeom>
              <a:solidFill>
                <a:srgbClr val="4D7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83" name="Freeform 101"/>
              <p:cNvSpPr>
                <a:spLocks/>
              </p:cNvSpPr>
              <p:nvPr/>
            </p:nvSpPr>
            <p:spPr bwMode="auto">
              <a:xfrm>
                <a:off x="4186" y="1939"/>
                <a:ext cx="23" cy="9"/>
              </a:xfrm>
              <a:custGeom>
                <a:avLst/>
                <a:gdLst>
                  <a:gd name="T0" fmla="*/ 2 w 70"/>
                  <a:gd name="T1" fmla="*/ 1 h 26"/>
                  <a:gd name="T2" fmla="*/ 2 w 70"/>
                  <a:gd name="T3" fmla="*/ 1 h 26"/>
                  <a:gd name="T4" fmla="*/ 2 w 70"/>
                  <a:gd name="T5" fmla="*/ 1 h 26"/>
                  <a:gd name="T6" fmla="*/ 2 w 70"/>
                  <a:gd name="T7" fmla="*/ 0 h 26"/>
                  <a:gd name="T8" fmla="*/ 3 w 70"/>
                  <a:gd name="T9" fmla="*/ 0 h 26"/>
                  <a:gd name="T10" fmla="*/ 0 w 70"/>
                  <a:gd name="T11" fmla="*/ 0 h 26"/>
                  <a:gd name="T12" fmla="*/ 0 w 70"/>
                  <a:gd name="T13" fmla="*/ 0 h 26"/>
                  <a:gd name="T14" fmla="*/ 1 w 70"/>
                  <a:gd name="T15" fmla="*/ 1 h 26"/>
                  <a:gd name="T16" fmla="*/ 1 w 70"/>
                  <a:gd name="T17" fmla="*/ 1 h 26"/>
                  <a:gd name="T18" fmla="*/ 1 w 70"/>
                  <a:gd name="T19" fmla="*/ 1 h 26"/>
                  <a:gd name="T20" fmla="*/ 2 w 70"/>
                  <a:gd name="T21" fmla="*/ 1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26"/>
                  <a:gd name="T35" fmla="*/ 70 w 70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26">
                    <a:moveTo>
                      <a:pt x="51" y="26"/>
                    </a:moveTo>
                    <a:lnTo>
                      <a:pt x="56" y="26"/>
                    </a:lnTo>
                    <a:lnTo>
                      <a:pt x="56" y="20"/>
                    </a:lnTo>
                    <a:lnTo>
                      <a:pt x="64" y="6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4" y="20"/>
                    </a:lnTo>
                    <a:lnTo>
                      <a:pt x="14" y="26"/>
                    </a:lnTo>
                    <a:lnTo>
                      <a:pt x="20" y="26"/>
                    </a:lnTo>
                    <a:lnTo>
                      <a:pt x="51" y="26"/>
                    </a:lnTo>
                    <a:close/>
                  </a:path>
                </a:pathLst>
              </a:custGeom>
              <a:solidFill>
                <a:srgbClr val="517A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84" name="Freeform 102"/>
              <p:cNvSpPr>
                <a:spLocks/>
              </p:cNvSpPr>
              <p:nvPr/>
            </p:nvSpPr>
            <p:spPr bwMode="auto">
              <a:xfrm>
                <a:off x="4188" y="1943"/>
                <a:ext cx="19" cy="9"/>
              </a:xfrm>
              <a:custGeom>
                <a:avLst/>
                <a:gdLst>
                  <a:gd name="T0" fmla="*/ 2 w 56"/>
                  <a:gd name="T1" fmla="*/ 0 h 25"/>
                  <a:gd name="T2" fmla="*/ 2 w 56"/>
                  <a:gd name="T3" fmla="*/ 0 h 25"/>
                  <a:gd name="T4" fmla="*/ 2 w 56"/>
                  <a:gd name="T5" fmla="*/ 1 h 25"/>
                  <a:gd name="T6" fmla="*/ 1 w 56"/>
                  <a:gd name="T7" fmla="*/ 1 h 25"/>
                  <a:gd name="T8" fmla="*/ 1 w 56"/>
                  <a:gd name="T9" fmla="*/ 1 h 25"/>
                  <a:gd name="T10" fmla="*/ 1 w 56"/>
                  <a:gd name="T11" fmla="*/ 1 h 25"/>
                  <a:gd name="T12" fmla="*/ 1 w 56"/>
                  <a:gd name="T13" fmla="*/ 1 h 25"/>
                  <a:gd name="T14" fmla="*/ 0 w 56"/>
                  <a:gd name="T15" fmla="*/ 0 h 25"/>
                  <a:gd name="T16" fmla="*/ 0 w 56"/>
                  <a:gd name="T17" fmla="*/ 0 h 25"/>
                  <a:gd name="T18" fmla="*/ 2 w 56"/>
                  <a:gd name="T19" fmla="*/ 0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6"/>
                  <a:gd name="T31" fmla="*/ 0 h 25"/>
                  <a:gd name="T32" fmla="*/ 56 w 5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6" h="25">
                    <a:moveTo>
                      <a:pt x="56" y="0"/>
                    </a:moveTo>
                    <a:lnTo>
                      <a:pt x="48" y="8"/>
                    </a:lnTo>
                    <a:lnTo>
                      <a:pt x="43" y="14"/>
                    </a:lnTo>
                    <a:lnTo>
                      <a:pt x="37" y="19"/>
                    </a:lnTo>
                    <a:lnTo>
                      <a:pt x="31" y="25"/>
                    </a:lnTo>
                    <a:lnTo>
                      <a:pt x="25" y="19"/>
                    </a:lnTo>
                    <a:lnTo>
                      <a:pt x="17" y="19"/>
                    </a:lnTo>
                    <a:lnTo>
                      <a:pt x="6" y="8"/>
                    </a:lnTo>
                    <a:lnTo>
                      <a:pt x="0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567F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85" name="Freeform 103"/>
              <p:cNvSpPr>
                <a:spLocks/>
              </p:cNvSpPr>
              <p:nvPr/>
            </p:nvSpPr>
            <p:spPr bwMode="auto">
              <a:xfrm>
                <a:off x="4192" y="1948"/>
                <a:ext cx="11" cy="4"/>
              </a:xfrm>
              <a:custGeom>
                <a:avLst/>
                <a:gdLst>
                  <a:gd name="T0" fmla="*/ 1 w 31"/>
                  <a:gd name="T1" fmla="*/ 0 h 11"/>
                  <a:gd name="T2" fmla="*/ 1 w 31"/>
                  <a:gd name="T3" fmla="*/ 0 h 11"/>
                  <a:gd name="T4" fmla="*/ 1 w 31"/>
                  <a:gd name="T5" fmla="*/ 0 h 11"/>
                  <a:gd name="T6" fmla="*/ 1 w 31"/>
                  <a:gd name="T7" fmla="*/ 0 h 11"/>
                  <a:gd name="T8" fmla="*/ 1 w 31"/>
                  <a:gd name="T9" fmla="*/ 0 h 11"/>
                  <a:gd name="T10" fmla="*/ 1 w 31"/>
                  <a:gd name="T11" fmla="*/ 0 h 11"/>
                  <a:gd name="T12" fmla="*/ 0 w 31"/>
                  <a:gd name="T13" fmla="*/ 0 h 11"/>
                  <a:gd name="T14" fmla="*/ 0 w 31"/>
                  <a:gd name="T15" fmla="*/ 0 h 11"/>
                  <a:gd name="T16" fmla="*/ 1 w 31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11"/>
                  <a:gd name="T29" fmla="*/ 31 w 31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11">
                    <a:moveTo>
                      <a:pt x="31" y="0"/>
                    </a:moveTo>
                    <a:lnTo>
                      <a:pt x="25" y="5"/>
                    </a:lnTo>
                    <a:lnTo>
                      <a:pt x="19" y="5"/>
                    </a:lnTo>
                    <a:lnTo>
                      <a:pt x="19" y="11"/>
                    </a:lnTo>
                    <a:lnTo>
                      <a:pt x="13" y="11"/>
                    </a:lnTo>
                    <a:lnTo>
                      <a:pt x="13" y="5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5C85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86" name="Freeform 104"/>
              <p:cNvSpPr>
                <a:spLocks/>
              </p:cNvSpPr>
              <p:nvPr/>
            </p:nvSpPr>
            <p:spPr bwMode="auto">
              <a:xfrm>
                <a:off x="4190" y="1876"/>
                <a:ext cx="23" cy="39"/>
              </a:xfrm>
              <a:custGeom>
                <a:avLst/>
                <a:gdLst>
                  <a:gd name="T0" fmla="*/ 3 w 67"/>
                  <a:gd name="T1" fmla="*/ 4 h 118"/>
                  <a:gd name="T2" fmla="*/ 3 w 67"/>
                  <a:gd name="T3" fmla="*/ 3 h 118"/>
                  <a:gd name="T4" fmla="*/ 2 w 67"/>
                  <a:gd name="T5" fmla="*/ 3 h 118"/>
                  <a:gd name="T6" fmla="*/ 2 w 67"/>
                  <a:gd name="T7" fmla="*/ 2 h 118"/>
                  <a:gd name="T8" fmla="*/ 2 w 67"/>
                  <a:gd name="T9" fmla="*/ 1 h 118"/>
                  <a:gd name="T10" fmla="*/ 1 w 67"/>
                  <a:gd name="T11" fmla="*/ 1 h 118"/>
                  <a:gd name="T12" fmla="*/ 1 w 67"/>
                  <a:gd name="T13" fmla="*/ 0 h 118"/>
                  <a:gd name="T14" fmla="*/ 0 w 67"/>
                  <a:gd name="T15" fmla="*/ 0 h 118"/>
                  <a:gd name="T16" fmla="*/ 0 w 67"/>
                  <a:gd name="T17" fmla="*/ 0 h 118"/>
                  <a:gd name="T18" fmla="*/ 0 w 67"/>
                  <a:gd name="T19" fmla="*/ 1 h 118"/>
                  <a:gd name="T20" fmla="*/ 0 w 67"/>
                  <a:gd name="T21" fmla="*/ 1 h 118"/>
                  <a:gd name="T22" fmla="*/ 0 w 67"/>
                  <a:gd name="T23" fmla="*/ 1 h 118"/>
                  <a:gd name="T24" fmla="*/ 1 w 67"/>
                  <a:gd name="T25" fmla="*/ 1 h 118"/>
                  <a:gd name="T26" fmla="*/ 1 w 67"/>
                  <a:gd name="T27" fmla="*/ 2 h 118"/>
                  <a:gd name="T28" fmla="*/ 1 w 67"/>
                  <a:gd name="T29" fmla="*/ 2 h 118"/>
                  <a:gd name="T30" fmla="*/ 1 w 67"/>
                  <a:gd name="T31" fmla="*/ 3 h 118"/>
                  <a:gd name="T32" fmla="*/ 2 w 67"/>
                  <a:gd name="T33" fmla="*/ 4 h 118"/>
                  <a:gd name="T34" fmla="*/ 2 w 67"/>
                  <a:gd name="T35" fmla="*/ 4 h 118"/>
                  <a:gd name="T36" fmla="*/ 3 w 67"/>
                  <a:gd name="T37" fmla="*/ 4 h 1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"/>
                  <a:gd name="T58" fmla="*/ 0 h 118"/>
                  <a:gd name="T59" fmla="*/ 67 w 67"/>
                  <a:gd name="T60" fmla="*/ 118 h 1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" h="118">
                    <a:moveTo>
                      <a:pt x="67" y="118"/>
                    </a:moveTo>
                    <a:lnTo>
                      <a:pt x="67" y="93"/>
                    </a:lnTo>
                    <a:lnTo>
                      <a:pt x="62" y="74"/>
                    </a:lnTo>
                    <a:lnTo>
                      <a:pt x="56" y="49"/>
                    </a:lnTo>
                    <a:lnTo>
                      <a:pt x="42" y="31"/>
                    </a:lnTo>
                    <a:lnTo>
                      <a:pt x="37" y="18"/>
                    </a:lnTo>
                    <a:lnTo>
                      <a:pt x="31" y="6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1" y="24"/>
                    </a:lnTo>
                    <a:lnTo>
                      <a:pt x="19" y="31"/>
                    </a:lnTo>
                    <a:lnTo>
                      <a:pt x="25" y="43"/>
                    </a:lnTo>
                    <a:lnTo>
                      <a:pt x="31" y="55"/>
                    </a:lnTo>
                    <a:lnTo>
                      <a:pt x="37" y="80"/>
                    </a:lnTo>
                    <a:lnTo>
                      <a:pt x="42" y="99"/>
                    </a:lnTo>
                    <a:lnTo>
                      <a:pt x="42" y="118"/>
                    </a:lnTo>
                    <a:lnTo>
                      <a:pt x="67" y="1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87" name="Freeform 105"/>
              <p:cNvSpPr>
                <a:spLocks/>
              </p:cNvSpPr>
              <p:nvPr/>
            </p:nvSpPr>
            <p:spPr bwMode="auto">
              <a:xfrm>
                <a:off x="4197" y="1915"/>
                <a:ext cx="16" cy="41"/>
              </a:xfrm>
              <a:custGeom>
                <a:avLst/>
                <a:gdLst>
                  <a:gd name="T0" fmla="*/ 0 w 48"/>
                  <a:gd name="T1" fmla="*/ 5 h 124"/>
                  <a:gd name="T2" fmla="*/ 1 w 48"/>
                  <a:gd name="T3" fmla="*/ 4 h 124"/>
                  <a:gd name="T4" fmla="*/ 1 w 48"/>
                  <a:gd name="T5" fmla="*/ 4 h 124"/>
                  <a:gd name="T6" fmla="*/ 1 w 48"/>
                  <a:gd name="T7" fmla="*/ 3 h 124"/>
                  <a:gd name="T8" fmla="*/ 2 w 48"/>
                  <a:gd name="T9" fmla="*/ 3 h 124"/>
                  <a:gd name="T10" fmla="*/ 2 w 48"/>
                  <a:gd name="T11" fmla="*/ 2 h 124"/>
                  <a:gd name="T12" fmla="*/ 2 w 48"/>
                  <a:gd name="T13" fmla="*/ 1 h 124"/>
                  <a:gd name="T14" fmla="*/ 2 w 48"/>
                  <a:gd name="T15" fmla="*/ 1 h 124"/>
                  <a:gd name="T16" fmla="*/ 2 w 48"/>
                  <a:gd name="T17" fmla="*/ 0 h 124"/>
                  <a:gd name="T18" fmla="*/ 1 w 48"/>
                  <a:gd name="T19" fmla="*/ 0 h 124"/>
                  <a:gd name="T20" fmla="*/ 1 w 48"/>
                  <a:gd name="T21" fmla="*/ 1 h 124"/>
                  <a:gd name="T22" fmla="*/ 1 w 48"/>
                  <a:gd name="T23" fmla="*/ 1 h 124"/>
                  <a:gd name="T24" fmla="*/ 1 w 48"/>
                  <a:gd name="T25" fmla="*/ 2 h 124"/>
                  <a:gd name="T26" fmla="*/ 1 w 48"/>
                  <a:gd name="T27" fmla="*/ 2 h 124"/>
                  <a:gd name="T28" fmla="*/ 0 w 48"/>
                  <a:gd name="T29" fmla="*/ 3 h 124"/>
                  <a:gd name="T30" fmla="*/ 0 w 48"/>
                  <a:gd name="T31" fmla="*/ 3 h 124"/>
                  <a:gd name="T32" fmla="*/ 0 w 48"/>
                  <a:gd name="T33" fmla="*/ 4 h 124"/>
                  <a:gd name="T34" fmla="*/ 0 w 48"/>
                  <a:gd name="T35" fmla="*/ 4 h 124"/>
                  <a:gd name="T36" fmla="*/ 0 w 48"/>
                  <a:gd name="T37" fmla="*/ 5 h 1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124"/>
                  <a:gd name="T59" fmla="*/ 48 w 48"/>
                  <a:gd name="T60" fmla="*/ 124 h 1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124">
                    <a:moveTo>
                      <a:pt x="0" y="124"/>
                    </a:moveTo>
                    <a:lnTo>
                      <a:pt x="18" y="118"/>
                    </a:lnTo>
                    <a:lnTo>
                      <a:pt x="31" y="104"/>
                    </a:lnTo>
                    <a:lnTo>
                      <a:pt x="37" y="93"/>
                    </a:lnTo>
                    <a:lnTo>
                      <a:pt x="43" y="73"/>
                    </a:lnTo>
                    <a:lnTo>
                      <a:pt x="48" y="62"/>
                    </a:lnTo>
                    <a:lnTo>
                      <a:pt x="48" y="37"/>
                    </a:lnTo>
                    <a:lnTo>
                      <a:pt x="48" y="18"/>
                    </a:lnTo>
                    <a:lnTo>
                      <a:pt x="48" y="0"/>
                    </a:lnTo>
                    <a:lnTo>
                      <a:pt x="23" y="0"/>
                    </a:lnTo>
                    <a:lnTo>
                      <a:pt x="23" y="18"/>
                    </a:lnTo>
                    <a:lnTo>
                      <a:pt x="23" y="37"/>
                    </a:lnTo>
                    <a:lnTo>
                      <a:pt x="23" y="54"/>
                    </a:lnTo>
                    <a:lnTo>
                      <a:pt x="18" y="68"/>
                    </a:lnTo>
                    <a:lnTo>
                      <a:pt x="12" y="79"/>
                    </a:lnTo>
                    <a:lnTo>
                      <a:pt x="12" y="85"/>
                    </a:lnTo>
                    <a:lnTo>
                      <a:pt x="6" y="99"/>
                    </a:lnTo>
                    <a:lnTo>
                      <a:pt x="0" y="99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88" name="Freeform 106"/>
              <p:cNvSpPr>
                <a:spLocks/>
              </p:cNvSpPr>
              <p:nvPr/>
            </p:nvSpPr>
            <p:spPr bwMode="auto">
              <a:xfrm>
                <a:off x="4174" y="1919"/>
                <a:ext cx="23" cy="37"/>
              </a:xfrm>
              <a:custGeom>
                <a:avLst/>
                <a:gdLst>
                  <a:gd name="T0" fmla="*/ 0 w 69"/>
                  <a:gd name="T1" fmla="*/ 0 h 112"/>
                  <a:gd name="T2" fmla="*/ 0 w 69"/>
                  <a:gd name="T3" fmla="*/ 1 h 112"/>
                  <a:gd name="T4" fmla="*/ 0 w 69"/>
                  <a:gd name="T5" fmla="*/ 2 h 112"/>
                  <a:gd name="T6" fmla="*/ 0 w 69"/>
                  <a:gd name="T7" fmla="*/ 2 h 112"/>
                  <a:gd name="T8" fmla="*/ 1 w 69"/>
                  <a:gd name="T9" fmla="*/ 3 h 112"/>
                  <a:gd name="T10" fmla="*/ 1 w 69"/>
                  <a:gd name="T11" fmla="*/ 3 h 112"/>
                  <a:gd name="T12" fmla="*/ 2 w 69"/>
                  <a:gd name="T13" fmla="*/ 4 h 112"/>
                  <a:gd name="T14" fmla="*/ 2 w 69"/>
                  <a:gd name="T15" fmla="*/ 4 h 112"/>
                  <a:gd name="T16" fmla="*/ 3 w 69"/>
                  <a:gd name="T17" fmla="*/ 4 h 112"/>
                  <a:gd name="T18" fmla="*/ 3 w 69"/>
                  <a:gd name="T19" fmla="*/ 3 h 112"/>
                  <a:gd name="T20" fmla="*/ 2 w 69"/>
                  <a:gd name="T21" fmla="*/ 3 h 112"/>
                  <a:gd name="T22" fmla="*/ 2 w 69"/>
                  <a:gd name="T23" fmla="*/ 3 h 112"/>
                  <a:gd name="T24" fmla="*/ 2 w 69"/>
                  <a:gd name="T25" fmla="*/ 3 h 112"/>
                  <a:gd name="T26" fmla="*/ 2 w 69"/>
                  <a:gd name="T27" fmla="*/ 2 h 112"/>
                  <a:gd name="T28" fmla="*/ 1 w 69"/>
                  <a:gd name="T29" fmla="*/ 2 h 112"/>
                  <a:gd name="T30" fmla="*/ 1 w 69"/>
                  <a:gd name="T31" fmla="*/ 1 h 112"/>
                  <a:gd name="T32" fmla="*/ 1 w 69"/>
                  <a:gd name="T33" fmla="*/ 1 h 112"/>
                  <a:gd name="T34" fmla="*/ 1 w 69"/>
                  <a:gd name="T35" fmla="*/ 0 h 112"/>
                  <a:gd name="T36" fmla="*/ 0 w 69"/>
                  <a:gd name="T37" fmla="*/ 0 h 1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9"/>
                  <a:gd name="T58" fmla="*/ 0 h 112"/>
                  <a:gd name="T59" fmla="*/ 69 w 69"/>
                  <a:gd name="T60" fmla="*/ 112 h 1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9" h="112">
                    <a:moveTo>
                      <a:pt x="0" y="0"/>
                    </a:moveTo>
                    <a:lnTo>
                      <a:pt x="5" y="25"/>
                    </a:lnTo>
                    <a:lnTo>
                      <a:pt x="13" y="42"/>
                    </a:lnTo>
                    <a:lnTo>
                      <a:pt x="13" y="56"/>
                    </a:lnTo>
                    <a:lnTo>
                      <a:pt x="25" y="73"/>
                    </a:lnTo>
                    <a:lnTo>
                      <a:pt x="31" y="87"/>
                    </a:lnTo>
                    <a:lnTo>
                      <a:pt x="44" y="98"/>
                    </a:lnTo>
                    <a:lnTo>
                      <a:pt x="56" y="112"/>
                    </a:lnTo>
                    <a:lnTo>
                      <a:pt x="69" y="112"/>
                    </a:lnTo>
                    <a:lnTo>
                      <a:pt x="69" y="87"/>
                    </a:lnTo>
                    <a:lnTo>
                      <a:pt x="61" y="87"/>
                    </a:lnTo>
                    <a:lnTo>
                      <a:pt x="61" y="81"/>
                    </a:lnTo>
                    <a:lnTo>
                      <a:pt x="50" y="73"/>
                    </a:lnTo>
                    <a:lnTo>
                      <a:pt x="44" y="61"/>
                    </a:lnTo>
                    <a:lnTo>
                      <a:pt x="36" y="50"/>
                    </a:lnTo>
                    <a:lnTo>
                      <a:pt x="36" y="36"/>
                    </a:lnTo>
                    <a:lnTo>
                      <a:pt x="31" y="19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89" name="Freeform 107"/>
              <p:cNvSpPr>
                <a:spLocks/>
              </p:cNvSpPr>
              <p:nvPr/>
            </p:nvSpPr>
            <p:spPr bwMode="auto">
              <a:xfrm>
                <a:off x="4174" y="1876"/>
                <a:ext cx="16" cy="43"/>
              </a:xfrm>
              <a:custGeom>
                <a:avLst/>
                <a:gdLst>
                  <a:gd name="T0" fmla="*/ 2 w 50"/>
                  <a:gd name="T1" fmla="*/ 0 h 130"/>
                  <a:gd name="T2" fmla="*/ 1 w 50"/>
                  <a:gd name="T3" fmla="*/ 0 h 130"/>
                  <a:gd name="T4" fmla="*/ 1 w 50"/>
                  <a:gd name="T5" fmla="*/ 0 h 130"/>
                  <a:gd name="T6" fmla="*/ 0 w 50"/>
                  <a:gd name="T7" fmla="*/ 1 h 130"/>
                  <a:gd name="T8" fmla="*/ 0 w 50"/>
                  <a:gd name="T9" fmla="*/ 2 h 130"/>
                  <a:gd name="T10" fmla="*/ 0 w 50"/>
                  <a:gd name="T11" fmla="*/ 2 h 130"/>
                  <a:gd name="T12" fmla="*/ 0 w 50"/>
                  <a:gd name="T13" fmla="*/ 3 h 130"/>
                  <a:gd name="T14" fmla="*/ 0 w 50"/>
                  <a:gd name="T15" fmla="*/ 4 h 130"/>
                  <a:gd name="T16" fmla="*/ 0 w 50"/>
                  <a:gd name="T17" fmla="*/ 5 h 130"/>
                  <a:gd name="T18" fmla="*/ 1 w 50"/>
                  <a:gd name="T19" fmla="*/ 5 h 130"/>
                  <a:gd name="T20" fmla="*/ 1 w 50"/>
                  <a:gd name="T21" fmla="*/ 4 h 130"/>
                  <a:gd name="T22" fmla="*/ 1 w 50"/>
                  <a:gd name="T23" fmla="*/ 3 h 130"/>
                  <a:gd name="T24" fmla="*/ 1 w 50"/>
                  <a:gd name="T25" fmla="*/ 2 h 130"/>
                  <a:gd name="T26" fmla="*/ 1 w 50"/>
                  <a:gd name="T27" fmla="*/ 2 h 130"/>
                  <a:gd name="T28" fmla="*/ 1 w 50"/>
                  <a:gd name="T29" fmla="*/ 1 h 130"/>
                  <a:gd name="T30" fmla="*/ 1 w 50"/>
                  <a:gd name="T31" fmla="*/ 1 h 130"/>
                  <a:gd name="T32" fmla="*/ 2 w 50"/>
                  <a:gd name="T33" fmla="*/ 1 h 130"/>
                  <a:gd name="T34" fmla="*/ 2 w 50"/>
                  <a:gd name="T35" fmla="*/ 0 h 13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0"/>
                  <a:gd name="T55" fmla="*/ 0 h 130"/>
                  <a:gd name="T56" fmla="*/ 50 w 50"/>
                  <a:gd name="T57" fmla="*/ 130 h 13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0" h="130">
                    <a:moveTo>
                      <a:pt x="50" y="0"/>
                    </a:moveTo>
                    <a:lnTo>
                      <a:pt x="36" y="6"/>
                    </a:lnTo>
                    <a:lnTo>
                      <a:pt x="25" y="12"/>
                    </a:lnTo>
                    <a:lnTo>
                      <a:pt x="13" y="24"/>
                    </a:lnTo>
                    <a:lnTo>
                      <a:pt x="5" y="43"/>
                    </a:lnTo>
                    <a:lnTo>
                      <a:pt x="5" y="62"/>
                    </a:lnTo>
                    <a:lnTo>
                      <a:pt x="0" y="87"/>
                    </a:lnTo>
                    <a:lnTo>
                      <a:pt x="0" y="105"/>
                    </a:lnTo>
                    <a:lnTo>
                      <a:pt x="0" y="130"/>
                    </a:lnTo>
                    <a:lnTo>
                      <a:pt x="25" y="130"/>
                    </a:lnTo>
                    <a:lnTo>
                      <a:pt x="25" y="105"/>
                    </a:lnTo>
                    <a:lnTo>
                      <a:pt x="25" y="87"/>
                    </a:lnTo>
                    <a:lnTo>
                      <a:pt x="31" y="68"/>
                    </a:lnTo>
                    <a:lnTo>
                      <a:pt x="31" y="49"/>
                    </a:lnTo>
                    <a:lnTo>
                      <a:pt x="36" y="37"/>
                    </a:lnTo>
                    <a:lnTo>
                      <a:pt x="44" y="31"/>
                    </a:lnTo>
                    <a:lnTo>
                      <a:pt x="50" y="2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90" name="Freeform 108"/>
              <p:cNvSpPr>
                <a:spLocks/>
              </p:cNvSpPr>
              <p:nvPr/>
            </p:nvSpPr>
            <p:spPr bwMode="auto">
              <a:xfrm>
                <a:off x="4159" y="1669"/>
                <a:ext cx="4" cy="9"/>
              </a:xfrm>
              <a:custGeom>
                <a:avLst/>
                <a:gdLst>
                  <a:gd name="T0" fmla="*/ 0 w 12"/>
                  <a:gd name="T1" fmla="*/ 0 h 25"/>
                  <a:gd name="T2" fmla="*/ 0 w 12"/>
                  <a:gd name="T3" fmla="*/ 0 h 25"/>
                  <a:gd name="T4" fmla="*/ 0 w 12"/>
                  <a:gd name="T5" fmla="*/ 0 h 25"/>
                  <a:gd name="T6" fmla="*/ 0 w 12"/>
                  <a:gd name="T7" fmla="*/ 1 h 25"/>
                  <a:gd name="T8" fmla="*/ 0 w 12"/>
                  <a:gd name="T9" fmla="*/ 1 h 25"/>
                  <a:gd name="T10" fmla="*/ 0 w 12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5"/>
                  <a:gd name="T20" fmla="*/ 12 w 12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5">
                    <a:moveTo>
                      <a:pt x="12" y="0"/>
                    </a:moveTo>
                    <a:lnTo>
                      <a:pt x="6" y="5"/>
                    </a:lnTo>
                    <a:lnTo>
                      <a:pt x="0" y="11"/>
                    </a:lnTo>
                    <a:lnTo>
                      <a:pt x="6" y="25"/>
                    </a:lnTo>
                    <a:lnTo>
                      <a:pt x="12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91" name="Freeform 109"/>
              <p:cNvSpPr>
                <a:spLocks/>
              </p:cNvSpPr>
              <p:nvPr/>
            </p:nvSpPr>
            <p:spPr bwMode="auto">
              <a:xfrm>
                <a:off x="4163" y="1669"/>
                <a:ext cx="159" cy="9"/>
              </a:xfrm>
              <a:custGeom>
                <a:avLst/>
                <a:gdLst>
                  <a:gd name="T0" fmla="*/ 18 w 477"/>
                  <a:gd name="T1" fmla="*/ 0 h 25"/>
                  <a:gd name="T2" fmla="*/ 18 w 477"/>
                  <a:gd name="T3" fmla="*/ 0 h 25"/>
                  <a:gd name="T4" fmla="*/ 0 w 477"/>
                  <a:gd name="T5" fmla="*/ 0 h 25"/>
                  <a:gd name="T6" fmla="*/ 0 w 477"/>
                  <a:gd name="T7" fmla="*/ 1 h 25"/>
                  <a:gd name="T8" fmla="*/ 18 w 477"/>
                  <a:gd name="T9" fmla="*/ 1 h 25"/>
                  <a:gd name="T10" fmla="*/ 18 w 477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7"/>
                  <a:gd name="T19" fmla="*/ 0 h 25"/>
                  <a:gd name="T20" fmla="*/ 477 w 477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7" h="25">
                    <a:moveTo>
                      <a:pt x="477" y="11"/>
                    </a:moveTo>
                    <a:lnTo>
                      <a:pt x="477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477" y="25"/>
                    </a:lnTo>
                    <a:lnTo>
                      <a:pt x="47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92" name="Freeform 110"/>
              <p:cNvSpPr>
                <a:spLocks/>
              </p:cNvSpPr>
              <p:nvPr/>
            </p:nvSpPr>
            <p:spPr bwMode="auto">
              <a:xfrm>
                <a:off x="4322" y="1669"/>
                <a:ext cx="5" cy="9"/>
              </a:xfrm>
              <a:custGeom>
                <a:avLst/>
                <a:gdLst>
                  <a:gd name="T0" fmla="*/ 0 w 13"/>
                  <a:gd name="T1" fmla="*/ 1 h 25"/>
                  <a:gd name="T2" fmla="*/ 0 w 13"/>
                  <a:gd name="T3" fmla="*/ 1 h 25"/>
                  <a:gd name="T4" fmla="*/ 1 w 13"/>
                  <a:gd name="T5" fmla="*/ 0 h 25"/>
                  <a:gd name="T6" fmla="*/ 0 w 13"/>
                  <a:gd name="T7" fmla="*/ 0 h 25"/>
                  <a:gd name="T8" fmla="*/ 0 w 13"/>
                  <a:gd name="T9" fmla="*/ 0 h 25"/>
                  <a:gd name="T10" fmla="*/ 0 w 13"/>
                  <a:gd name="T11" fmla="*/ 1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5"/>
                  <a:gd name="T20" fmla="*/ 13 w 13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5">
                    <a:moveTo>
                      <a:pt x="0" y="25"/>
                    </a:moveTo>
                    <a:lnTo>
                      <a:pt x="6" y="25"/>
                    </a:lnTo>
                    <a:lnTo>
                      <a:pt x="13" y="11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93" name="Freeform 111"/>
              <p:cNvSpPr>
                <a:spLocks/>
              </p:cNvSpPr>
              <p:nvPr/>
            </p:nvSpPr>
            <p:spPr bwMode="auto">
              <a:xfrm>
                <a:off x="4228" y="1867"/>
                <a:ext cx="3" cy="9"/>
              </a:xfrm>
              <a:custGeom>
                <a:avLst/>
                <a:gdLst>
                  <a:gd name="T0" fmla="*/ 0 w 11"/>
                  <a:gd name="T1" fmla="*/ 0 h 25"/>
                  <a:gd name="T2" fmla="*/ 0 w 11"/>
                  <a:gd name="T3" fmla="*/ 0 h 25"/>
                  <a:gd name="T4" fmla="*/ 0 w 11"/>
                  <a:gd name="T5" fmla="*/ 0 h 25"/>
                  <a:gd name="T6" fmla="*/ 0 w 11"/>
                  <a:gd name="T7" fmla="*/ 1 h 25"/>
                  <a:gd name="T8" fmla="*/ 0 w 11"/>
                  <a:gd name="T9" fmla="*/ 1 h 25"/>
                  <a:gd name="T10" fmla="*/ 0 w 11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5"/>
                  <a:gd name="T20" fmla="*/ 11 w 11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5">
                    <a:moveTo>
                      <a:pt x="11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11" y="2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94" name="Freeform 112"/>
              <p:cNvSpPr>
                <a:spLocks/>
              </p:cNvSpPr>
              <p:nvPr/>
            </p:nvSpPr>
            <p:spPr bwMode="auto">
              <a:xfrm>
                <a:off x="4231" y="1867"/>
                <a:ext cx="158" cy="9"/>
              </a:xfrm>
              <a:custGeom>
                <a:avLst/>
                <a:gdLst>
                  <a:gd name="T0" fmla="*/ 18 w 472"/>
                  <a:gd name="T1" fmla="*/ 0 h 25"/>
                  <a:gd name="T2" fmla="*/ 18 w 472"/>
                  <a:gd name="T3" fmla="*/ 0 h 25"/>
                  <a:gd name="T4" fmla="*/ 0 w 472"/>
                  <a:gd name="T5" fmla="*/ 0 h 25"/>
                  <a:gd name="T6" fmla="*/ 0 w 472"/>
                  <a:gd name="T7" fmla="*/ 1 h 25"/>
                  <a:gd name="T8" fmla="*/ 18 w 472"/>
                  <a:gd name="T9" fmla="*/ 1 h 25"/>
                  <a:gd name="T10" fmla="*/ 18 w 472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2"/>
                  <a:gd name="T19" fmla="*/ 0 h 25"/>
                  <a:gd name="T20" fmla="*/ 472 w 472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2" h="25">
                    <a:moveTo>
                      <a:pt x="472" y="12"/>
                    </a:moveTo>
                    <a:lnTo>
                      <a:pt x="472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472" y="25"/>
                    </a:lnTo>
                    <a:lnTo>
                      <a:pt x="47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95" name="Freeform 113"/>
              <p:cNvSpPr>
                <a:spLocks/>
              </p:cNvSpPr>
              <p:nvPr/>
            </p:nvSpPr>
            <p:spPr bwMode="auto">
              <a:xfrm>
                <a:off x="4389" y="1867"/>
                <a:ext cx="4" cy="9"/>
              </a:xfrm>
              <a:custGeom>
                <a:avLst/>
                <a:gdLst>
                  <a:gd name="T0" fmla="*/ 0 w 12"/>
                  <a:gd name="T1" fmla="*/ 1 h 25"/>
                  <a:gd name="T2" fmla="*/ 0 w 12"/>
                  <a:gd name="T3" fmla="*/ 1 h 25"/>
                  <a:gd name="T4" fmla="*/ 0 w 12"/>
                  <a:gd name="T5" fmla="*/ 0 h 25"/>
                  <a:gd name="T6" fmla="*/ 0 w 12"/>
                  <a:gd name="T7" fmla="*/ 0 h 25"/>
                  <a:gd name="T8" fmla="*/ 0 w 12"/>
                  <a:gd name="T9" fmla="*/ 0 h 25"/>
                  <a:gd name="T10" fmla="*/ 0 w 12"/>
                  <a:gd name="T11" fmla="*/ 1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5"/>
                  <a:gd name="T20" fmla="*/ 12 w 12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5">
                    <a:moveTo>
                      <a:pt x="0" y="25"/>
                    </a:moveTo>
                    <a:lnTo>
                      <a:pt x="12" y="25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96" name="Freeform 114"/>
              <p:cNvSpPr>
                <a:spLocks/>
              </p:cNvSpPr>
              <p:nvPr/>
            </p:nvSpPr>
            <p:spPr bwMode="auto">
              <a:xfrm>
                <a:off x="4228" y="2156"/>
                <a:ext cx="3" cy="9"/>
              </a:xfrm>
              <a:custGeom>
                <a:avLst/>
                <a:gdLst>
                  <a:gd name="T0" fmla="*/ 0 w 11"/>
                  <a:gd name="T1" fmla="*/ 0 h 25"/>
                  <a:gd name="T2" fmla="*/ 0 w 11"/>
                  <a:gd name="T3" fmla="*/ 0 h 25"/>
                  <a:gd name="T4" fmla="*/ 0 w 11"/>
                  <a:gd name="T5" fmla="*/ 0 h 25"/>
                  <a:gd name="T6" fmla="*/ 0 w 11"/>
                  <a:gd name="T7" fmla="*/ 1 h 25"/>
                  <a:gd name="T8" fmla="*/ 0 w 11"/>
                  <a:gd name="T9" fmla="*/ 1 h 25"/>
                  <a:gd name="T10" fmla="*/ 0 w 11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5"/>
                  <a:gd name="T20" fmla="*/ 11 w 11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5">
                    <a:moveTo>
                      <a:pt x="1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1" y="2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97" name="Freeform 115"/>
              <p:cNvSpPr>
                <a:spLocks/>
              </p:cNvSpPr>
              <p:nvPr/>
            </p:nvSpPr>
            <p:spPr bwMode="auto">
              <a:xfrm>
                <a:off x="4231" y="2156"/>
                <a:ext cx="158" cy="9"/>
              </a:xfrm>
              <a:custGeom>
                <a:avLst/>
                <a:gdLst>
                  <a:gd name="T0" fmla="*/ 18 w 472"/>
                  <a:gd name="T1" fmla="*/ 0 h 25"/>
                  <a:gd name="T2" fmla="*/ 18 w 472"/>
                  <a:gd name="T3" fmla="*/ 0 h 25"/>
                  <a:gd name="T4" fmla="*/ 0 w 472"/>
                  <a:gd name="T5" fmla="*/ 0 h 25"/>
                  <a:gd name="T6" fmla="*/ 0 w 472"/>
                  <a:gd name="T7" fmla="*/ 1 h 25"/>
                  <a:gd name="T8" fmla="*/ 18 w 472"/>
                  <a:gd name="T9" fmla="*/ 1 h 25"/>
                  <a:gd name="T10" fmla="*/ 18 w 472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2"/>
                  <a:gd name="T19" fmla="*/ 0 h 25"/>
                  <a:gd name="T20" fmla="*/ 472 w 472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2" h="25">
                    <a:moveTo>
                      <a:pt x="472" y="12"/>
                    </a:moveTo>
                    <a:lnTo>
                      <a:pt x="472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472" y="25"/>
                    </a:lnTo>
                    <a:lnTo>
                      <a:pt x="47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98" name="Freeform 116"/>
              <p:cNvSpPr>
                <a:spLocks/>
              </p:cNvSpPr>
              <p:nvPr/>
            </p:nvSpPr>
            <p:spPr bwMode="auto">
              <a:xfrm>
                <a:off x="4389" y="2156"/>
                <a:ext cx="4" cy="9"/>
              </a:xfrm>
              <a:custGeom>
                <a:avLst/>
                <a:gdLst>
                  <a:gd name="T0" fmla="*/ 0 w 12"/>
                  <a:gd name="T1" fmla="*/ 1 h 25"/>
                  <a:gd name="T2" fmla="*/ 0 w 12"/>
                  <a:gd name="T3" fmla="*/ 1 h 25"/>
                  <a:gd name="T4" fmla="*/ 0 w 12"/>
                  <a:gd name="T5" fmla="*/ 0 h 25"/>
                  <a:gd name="T6" fmla="*/ 0 w 12"/>
                  <a:gd name="T7" fmla="*/ 0 h 25"/>
                  <a:gd name="T8" fmla="*/ 0 w 12"/>
                  <a:gd name="T9" fmla="*/ 0 h 25"/>
                  <a:gd name="T10" fmla="*/ 0 w 12"/>
                  <a:gd name="T11" fmla="*/ 1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5"/>
                  <a:gd name="T20" fmla="*/ 12 w 12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5">
                    <a:moveTo>
                      <a:pt x="0" y="25"/>
                    </a:moveTo>
                    <a:lnTo>
                      <a:pt x="12" y="19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99" name="Freeform 117"/>
              <p:cNvSpPr>
                <a:spLocks/>
              </p:cNvSpPr>
              <p:nvPr/>
            </p:nvSpPr>
            <p:spPr bwMode="auto">
              <a:xfrm>
                <a:off x="3694" y="2932"/>
                <a:ext cx="14" cy="25"/>
              </a:xfrm>
              <a:custGeom>
                <a:avLst/>
                <a:gdLst>
                  <a:gd name="T0" fmla="*/ 2 w 43"/>
                  <a:gd name="T1" fmla="*/ 0 h 75"/>
                  <a:gd name="T2" fmla="*/ 0 w 43"/>
                  <a:gd name="T3" fmla="*/ 0 h 75"/>
                  <a:gd name="T4" fmla="*/ 0 w 43"/>
                  <a:gd name="T5" fmla="*/ 1 h 75"/>
                  <a:gd name="T6" fmla="*/ 0 w 43"/>
                  <a:gd name="T7" fmla="*/ 2 h 75"/>
                  <a:gd name="T8" fmla="*/ 2 w 43"/>
                  <a:gd name="T9" fmla="*/ 3 h 75"/>
                  <a:gd name="T10" fmla="*/ 2 w 43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75"/>
                  <a:gd name="T20" fmla="*/ 43 w 43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75">
                    <a:moveTo>
                      <a:pt x="43" y="0"/>
                    </a:moveTo>
                    <a:lnTo>
                      <a:pt x="12" y="13"/>
                    </a:lnTo>
                    <a:lnTo>
                      <a:pt x="0" y="38"/>
                    </a:lnTo>
                    <a:lnTo>
                      <a:pt x="12" y="63"/>
                    </a:lnTo>
                    <a:lnTo>
                      <a:pt x="43" y="75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00" name="Rectangle 118"/>
              <p:cNvSpPr>
                <a:spLocks noChangeArrowheads="1"/>
              </p:cNvSpPr>
              <p:nvPr/>
            </p:nvSpPr>
            <p:spPr bwMode="auto">
              <a:xfrm>
                <a:off x="3708" y="2932"/>
                <a:ext cx="25" cy="25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301" name="Freeform 119"/>
              <p:cNvSpPr>
                <a:spLocks/>
              </p:cNvSpPr>
              <p:nvPr/>
            </p:nvSpPr>
            <p:spPr bwMode="auto">
              <a:xfrm>
                <a:off x="3733" y="2932"/>
                <a:ext cx="13" cy="25"/>
              </a:xfrm>
              <a:custGeom>
                <a:avLst/>
                <a:gdLst>
                  <a:gd name="T0" fmla="*/ 0 w 37"/>
                  <a:gd name="T1" fmla="*/ 3 h 75"/>
                  <a:gd name="T2" fmla="*/ 1 w 37"/>
                  <a:gd name="T3" fmla="*/ 2 h 75"/>
                  <a:gd name="T4" fmla="*/ 2 w 37"/>
                  <a:gd name="T5" fmla="*/ 1 h 75"/>
                  <a:gd name="T6" fmla="*/ 1 w 37"/>
                  <a:gd name="T7" fmla="*/ 0 h 75"/>
                  <a:gd name="T8" fmla="*/ 0 w 37"/>
                  <a:gd name="T9" fmla="*/ 0 h 75"/>
                  <a:gd name="T10" fmla="*/ 0 w 37"/>
                  <a:gd name="T11" fmla="*/ 3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5"/>
                  <a:gd name="T20" fmla="*/ 37 w 37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5">
                    <a:moveTo>
                      <a:pt x="0" y="75"/>
                    </a:moveTo>
                    <a:lnTo>
                      <a:pt x="25" y="63"/>
                    </a:lnTo>
                    <a:lnTo>
                      <a:pt x="37" y="38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02" name="Freeform 120"/>
              <p:cNvSpPr>
                <a:spLocks/>
              </p:cNvSpPr>
              <p:nvPr/>
            </p:nvSpPr>
            <p:spPr bwMode="auto">
              <a:xfrm>
                <a:off x="3771" y="2932"/>
                <a:ext cx="12" cy="25"/>
              </a:xfrm>
              <a:custGeom>
                <a:avLst/>
                <a:gdLst>
                  <a:gd name="T0" fmla="*/ 1 w 37"/>
                  <a:gd name="T1" fmla="*/ 0 h 75"/>
                  <a:gd name="T2" fmla="*/ 0 w 37"/>
                  <a:gd name="T3" fmla="*/ 0 h 75"/>
                  <a:gd name="T4" fmla="*/ 0 w 37"/>
                  <a:gd name="T5" fmla="*/ 1 h 75"/>
                  <a:gd name="T6" fmla="*/ 0 w 37"/>
                  <a:gd name="T7" fmla="*/ 2 h 75"/>
                  <a:gd name="T8" fmla="*/ 1 w 37"/>
                  <a:gd name="T9" fmla="*/ 3 h 75"/>
                  <a:gd name="T10" fmla="*/ 1 w 37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5"/>
                  <a:gd name="T20" fmla="*/ 37 w 37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5">
                    <a:moveTo>
                      <a:pt x="37" y="0"/>
                    </a:moveTo>
                    <a:lnTo>
                      <a:pt x="12" y="13"/>
                    </a:lnTo>
                    <a:lnTo>
                      <a:pt x="0" y="38"/>
                    </a:lnTo>
                    <a:lnTo>
                      <a:pt x="12" y="63"/>
                    </a:lnTo>
                    <a:lnTo>
                      <a:pt x="37" y="7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03" name="Rectangle 121"/>
              <p:cNvSpPr>
                <a:spLocks noChangeArrowheads="1"/>
              </p:cNvSpPr>
              <p:nvPr/>
            </p:nvSpPr>
            <p:spPr bwMode="auto">
              <a:xfrm>
                <a:off x="3783" y="2932"/>
                <a:ext cx="25" cy="25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304" name="Freeform 122"/>
              <p:cNvSpPr>
                <a:spLocks/>
              </p:cNvSpPr>
              <p:nvPr/>
            </p:nvSpPr>
            <p:spPr bwMode="auto">
              <a:xfrm>
                <a:off x="3808" y="2932"/>
                <a:ext cx="12" cy="25"/>
              </a:xfrm>
              <a:custGeom>
                <a:avLst/>
                <a:gdLst>
                  <a:gd name="T0" fmla="*/ 0 w 38"/>
                  <a:gd name="T1" fmla="*/ 3 h 75"/>
                  <a:gd name="T2" fmla="*/ 1 w 38"/>
                  <a:gd name="T3" fmla="*/ 2 h 75"/>
                  <a:gd name="T4" fmla="*/ 1 w 38"/>
                  <a:gd name="T5" fmla="*/ 1 h 75"/>
                  <a:gd name="T6" fmla="*/ 1 w 38"/>
                  <a:gd name="T7" fmla="*/ 0 h 75"/>
                  <a:gd name="T8" fmla="*/ 0 w 38"/>
                  <a:gd name="T9" fmla="*/ 0 h 75"/>
                  <a:gd name="T10" fmla="*/ 0 w 38"/>
                  <a:gd name="T11" fmla="*/ 3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75"/>
                  <a:gd name="T20" fmla="*/ 38 w 38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75">
                    <a:moveTo>
                      <a:pt x="0" y="75"/>
                    </a:moveTo>
                    <a:lnTo>
                      <a:pt x="31" y="63"/>
                    </a:lnTo>
                    <a:lnTo>
                      <a:pt x="38" y="38"/>
                    </a:lnTo>
                    <a:lnTo>
                      <a:pt x="31" y="13"/>
                    </a:lnTo>
                    <a:lnTo>
                      <a:pt x="0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05" name="Freeform 123"/>
              <p:cNvSpPr>
                <a:spLocks/>
              </p:cNvSpPr>
              <p:nvPr/>
            </p:nvSpPr>
            <p:spPr bwMode="auto">
              <a:xfrm>
                <a:off x="3847" y="2932"/>
                <a:ext cx="12" cy="25"/>
              </a:xfrm>
              <a:custGeom>
                <a:avLst/>
                <a:gdLst>
                  <a:gd name="T0" fmla="*/ 1 w 37"/>
                  <a:gd name="T1" fmla="*/ 0 h 75"/>
                  <a:gd name="T2" fmla="*/ 0 w 37"/>
                  <a:gd name="T3" fmla="*/ 0 h 75"/>
                  <a:gd name="T4" fmla="*/ 0 w 37"/>
                  <a:gd name="T5" fmla="*/ 1 h 75"/>
                  <a:gd name="T6" fmla="*/ 0 w 37"/>
                  <a:gd name="T7" fmla="*/ 2 h 75"/>
                  <a:gd name="T8" fmla="*/ 1 w 37"/>
                  <a:gd name="T9" fmla="*/ 3 h 75"/>
                  <a:gd name="T10" fmla="*/ 1 w 37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5"/>
                  <a:gd name="T20" fmla="*/ 37 w 37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5">
                    <a:moveTo>
                      <a:pt x="37" y="0"/>
                    </a:moveTo>
                    <a:lnTo>
                      <a:pt x="6" y="13"/>
                    </a:lnTo>
                    <a:lnTo>
                      <a:pt x="0" y="38"/>
                    </a:lnTo>
                    <a:lnTo>
                      <a:pt x="6" y="63"/>
                    </a:lnTo>
                    <a:lnTo>
                      <a:pt x="37" y="7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06" name="Rectangle 124"/>
              <p:cNvSpPr>
                <a:spLocks noChangeArrowheads="1"/>
              </p:cNvSpPr>
              <p:nvPr/>
            </p:nvSpPr>
            <p:spPr bwMode="auto">
              <a:xfrm>
                <a:off x="3859" y="2932"/>
                <a:ext cx="25" cy="25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307" name="Freeform 125"/>
              <p:cNvSpPr>
                <a:spLocks/>
              </p:cNvSpPr>
              <p:nvPr/>
            </p:nvSpPr>
            <p:spPr bwMode="auto">
              <a:xfrm>
                <a:off x="3884" y="2932"/>
                <a:ext cx="13" cy="25"/>
              </a:xfrm>
              <a:custGeom>
                <a:avLst/>
                <a:gdLst>
                  <a:gd name="T0" fmla="*/ 0 w 37"/>
                  <a:gd name="T1" fmla="*/ 3 h 75"/>
                  <a:gd name="T2" fmla="*/ 1 w 37"/>
                  <a:gd name="T3" fmla="*/ 2 h 75"/>
                  <a:gd name="T4" fmla="*/ 2 w 37"/>
                  <a:gd name="T5" fmla="*/ 1 h 75"/>
                  <a:gd name="T6" fmla="*/ 1 w 37"/>
                  <a:gd name="T7" fmla="*/ 0 h 75"/>
                  <a:gd name="T8" fmla="*/ 0 w 37"/>
                  <a:gd name="T9" fmla="*/ 0 h 75"/>
                  <a:gd name="T10" fmla="*/ 0 w 37"/>
                  <a:gd name="T11" fmla="*/ 3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5"/>
                  <a:gd name="T20" fmla="*/ 37 w 37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5">
                    <a:moveTo>
                      <a:pt x="0" y="75"/>
                    </a:moveTo>
                    <a:lnTo>
                      <a:pt x="25" y="63"/>
                    </a:lnTo>
                    <a:lnTo>
                      <a:pt x="37" y="38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08" name="Freeform 126"/>
              <p:cNvSpPr>
                <a:spLocks/>
              </p:cNvSpPr>
              <p:nvPr/>
            </p:nvSpPr>
            <p:spPr bwMode="auto">
              <a:xfrm>
                <a:off x="3922" y="2932"/>
                <a:ext cx="12" cy="25"/>
              </a:xfrm>
              <a:custGeom>
                <a:avLst/>
                <a:gdLst>
                  <a:gd name="T0" fmla="*/ 1 w 37"/>
                  <a:gd name="T1" fmla="*/ 0 h 75"/>
                  <a:gd name="T2" fmla="*/ 0 w 37"/>
                  <a:gd name="T3" fmla="*/ 0 h 75"/>
                  <a:gd name="T4" fmla="*/ 0 w 37"/>
                  <a:gd name="T5" fmla="*/ 1 h 75"/>
                  <a:gd name="T6" fmla="*/ 0 w 37"/>
                  <a:gd name="T7" fmla="*/ 2 h 75"/>
                  <a:gd name="T8" fmla="*/ 1 w 37"/>
                  <a:gd name="T9" fmla="*/ 3 h 75"/>
                  <a:gd name="T10" fmla="*/ 1 w 37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5"/>
                  <a:gd name="T20" fmla="*/ 37 w 37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5">
                    <a:moveTo>
                      <a:pt x="37" y="0"/>
                    </a:moveTo>
                    <a:lnTo>
                      <a:pt x="11" y="13"/>
                    </a:lnTo>
                    <a:lnTo>
                      <a:pt x="0" y="38"/>
                    </a:lnTo>
                    <a:lnTo>
                      <a:pt x="11" y="63"/>
                    </a:lnTo>
                    <a:lnTo>
                      <a:pt x="37" y="7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09" name="Rectangle 127"/>
              <p:cNvSpPr>
                <a:spLocks noChangeArrowheads="1"/>
              </p:cNvSpPr>
              <p:nvPr/>
            </p:nvSpPr>
            <p:spPr bwMode="auto">
              <a:xfrm>
                <a:off x="3934" y="2932"/>
                <a:ext cx="25" cy="25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310" name="Freeform 128"/>
              <p:cNvSpPr>
                <a:spLocks/>
              </p:cNvSpPr>
              <p:nvPr/>
            </p:nvSpPr>
            <p:spPr bwMode="auto">
              <a:xfrm>
                <a:off x="3959" y="2932"/>
                <a:ext cx="14" cy="25"/>
              </a:xfrm>
              <a:custGeom>
                <a:avLst/>
                <a:gdLst>
                  <a:gd name="T0" fmla="*/ 0 w 42"/>
                  <a:gd name="T1" fmla="*/ 3 h 75"/>
                  <a:gd name="T2" fmla="*/ 1 w 42"/>
                  <a:gd name="T3" fmla="*/ 2 h 75"/>
                  <a:gd name="T4" fmla="*/ 2 w 42"/>
                  <a:gd name="T5" fmla="*/ 1 h 75"/>
                  <a:gd name="T6" fmla="*/ 1 w 42"/>
                  <a:gd name="T7" fmla="*/ 0 h 75"/>
                  <a:gd name="T8" fmla="*/ 0 w 42"/>
                  <a:gd name="T9" fmla="*/ 0 h 75"/>
                  <a:gd name="T10" fmla="*/ 0 w 42"/>
                  <a:gd name="T11" fmla="*/ 3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75"/>
                  <a:gd name="T20" fmla="*/ 42 w 42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75">
                    <a:moveTo>
                      <a:pt x="0" y="75"/>
                    </a:moveTo>
                    <a:lnTo>
                      <a:pt x="31" y="63"/>
                    </a:lnTo>
                    <a:lnTo>
                      <a:pt x="42" y="38"/>
                    </a:lnTo>
                    <a:lnTo>
                      <a:pt x="31" y="13"/>
                    </a:lnTo>
                    <a:lnTo>
                      <a:pt x="0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11" name="Freeform 129"/>
              <p:cNvSpPr>
                <a:spLocks/>
              </p:cNvSpPr>
              <p:nvPr/>
            </p:nvSpPr>
            <p:spPr bwMode="auto">
              <a:xfrm>
                <a:off x="3998" y="2932"/>
                <a:ext cx="12" cy="25"/>
              </a:xfrm>
              <a:custGeom>
                <a:avLst/>
                <a:gdLst>
                  <a:gd name="T0" fmla="*/ 1 w 38"/>
                  <a:gd name="T1" fmla="*/ 0 h 75"/>
                  <a:gd name="T2" fmla="*/ 0 w 38"/>
                  <a:gd name="T3" fmla="*/ 0 h 75"/>
                  <a:gd name="T4" fmla="*/ 0 w 38"/>
                  <a:gd name="T5" fmla="*/ 1 h 75"/>
                  <a:gd name="T6" fmla="*/ 0 w 38"/>
                  <a:gd name="T7" fmla="*/ 2 h 75"/>
                  <a:gd name="T8" fmla="*/ 1 w 38"/>
                  <a:gd name="T9" fmla="*/ 3 h 75"/>
                  <a:gd name="T10" fmla="*/ 1 w 38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75"/>
                  <a:gd name="T20" fmla="*/ 38 w 38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75">
                    <a:moveTo>
                      <a:pt x="38" y="0"/>
                    </a:moveTo>
                    <a:lnTo>
                      <a:pt x="7" y="13"/>
                    </a:lnTo>
                    <a:lnTo>
                      <a:pt x="0" y="38"/>
                    </a:lnTo>
                    <a:lnTo>
                      <a:pt x="7" y="63"/>
                    </a:lnTo>
                    <a:lnTo>
                      <a:pt x="38" y="7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12" name="Rectangle 130"/>
              <p:cNvSpPr>
                <a:spLocks noChangeArrowheads="1"/>
              </p:cNvSpPr>
              <p:nvPr/>
            </p:nvSpPr>
            <p:spPr bwMode="auto">
              <a:xfrm>
                <a:off x="4010" y="2932"/>
                <a:ext cx="25" cy="25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313" name="Freeform 131"/>
              <p:cNvSpPr>
                <a:spLocks/>
              </p:cNvSpPr>
              <p:nvPr/>
            </p:nvSpPr>
            <p:spPr bwMode="auto">
              <a:xfrm>
                <a:off x="4035" y="2932"/>
                <a:ext cx="12" cy="25"/>
              </a:xfrm>
              <a:custGeom>
                <a:avLst/>
                <a:gdLst>
                  <a:gd name="T0" fmla="*/ 0 w 37"/>
                  <a:gd name="T1" fmla="*/ 3 h 75"/>
                  <a:gd name="T2" fmla="*/ 1 w 37"/>
                  <a:gd name="T3" fmla="*/ 2 h 75"/>
                  <a:gd name="T4" fmla="*/ 1 w 37"/>
                  <a:gd name="T5" fmla="*/ 1 h 75"/>
                  <a:gd name="T6" fmla="*/ 1 w 37"/>
                  <a:gd name="T7" fmla="*/ 0 h 75"/>
                  <a:gd name="T8" fmla="*/ 0 w 37"/>
                  <a:gd name="T9" fmla="*/ 0 h 75"/>
                  <a:gd name="T10" fmla="*/ 0 w 37"/>
                  <a:gd name="T11" fmla="*/ 3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5"/>
                  <a:gd name="T20" fmla="*/ 37 w 37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5">
                    <a:moveTo>
                      <a:pt x="0" y="75"/>
                    </a:moveTo>
                    <a:lnTo>
                      <a:pt x="31" y="63"/>
                    </a:lnTo>
                    <a:lnTo>
                      <a:pt x="37" y="38"/>
                    </a:lnTo>
                    <a:lnTo>
                      <a:pt x="31" y="13"/>
                    </a:lnTo>
                    <a:lnTo>
                      <a:pt x="0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14" name="Freeform 132"/>
              <p:cNvSpPr>
                <a:spLocks/>
              </p:cNvSpPr>
              <p:nvPr/>
            </p:nvSpPr>
            <p:spPr bwMode="auto">
              <a:xfrm>
                <a:off x="4072" y="2932"/>
                <a:ext cx="13" cy="25"/>
              </a:xfrm>
              <a:custGeom>
                <a:avLst/>
                <a:gdLst>
                  <a:gd name="T0" fmla="*/ 2 w 37"/>
                  <a:gd name="T1" fmla="*/ 0 h 75"/>
                  <a:gd name="T2" fmla="*/ 0 w 37"/>
                  <a:gd name="T3" fmla="*/ 0 h 75"/>
                  <a:gd name="T4" fmla="*/ 0 w 37"/>
                  <a:gd name="T5" fmla="*/ 1 h 75"/>
                  <a:gd name="T6" fmla="*/ 0 w 37"/>
                  <a:gd name="T7" fmla="*/ 2 h 75"/>
                  <a:gd name="T8" fmla="*/ 2 w 37"/>
                  <a:gd name="T9" fmla="*/ 3 h 75"/>
                  <a:gd name="T10" fmla="*/ 2 w 37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5"/>
                  <a:gd name="T20" fmla="*/ 37 w 37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5">
                    <a:moveTo>
                      <a:pt x="37" y="0"/>
                    </a:moveTo>
                    <a:lnTo>
                      <a:pt x="12" y="13"/>
                    </a:lnTo>
                    <a:lnTo>
                      <a:pt x="0" y="38"/>
                    </a:lnTo>
                    <a:lnTo>
                      <a:pt x="12" y="63"/>
                    </a:lnTo>
                    <a:lnTo>
                      <a:pt x="37" y="7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15" name="Rectangle 133"/>
              <p:cNvSpPr>
                <a:spLocks noChangeArrowheads="1"/>
              </p:cNvSpPr>
              <p:nvPr/>
            </p:nvSpPr>
            <p:spPr bwMode="auto">
              <a:xfrm>
                <a:off x="4085" y="2932"/>
                <a:ext cx="27" cy="25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316" name="Freeform 134"/>
              <p:cNvSpPr>
                <a:spLocks/>
              </p:cNvSpPr>
              <p:nvPr/>
            </p:nvSpPr>
            <p:spPr bwMode="auto">
              <a:xfrm>
                <a:off x="4112" y="2932"/>
                <a:ext cx="12" cy="25"/>
              </a:xfrm>
              <a:custGeom>
                <a:avLst/>
                <a:gdLst>
                  <a:gd name="T0" fmla="*/ 0 w 37"/>
                  <a:gd name="T1" fmla="*/ 3 h 75"/>
                  <a:gd name="T2" fmla="*/ 1 w 37"/>
                  <a:gd name="T3" fmla="*/ 2 h 75"/>
                  <a:gd name="T4" fmla="*/ 1 w 37"/>
                  <a:gd name="T5" fmla="*/ 1 h 75"/>
                  <a:gd name="T6" fmla="*/ 1 w 37"/>
                  <a:gd name="T7" fmla="*/ 0 h 75"/>
                  <a:gd name="T8" fmla="*/ 0 w 37"/>
                  <a:gd name="T9" fmla="*/ 0 h 75"/>
                  <a:gd name="T10" fmla="*/ 0 w 37"/>
                  <a:gd name="T11" fmla="*/ 3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5"/>
                  <a:gd name="T20" fmla="*/ 37 w 37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5">
                    <a:moveTo>
                      <a:pt x="0" y="75"/>
                    </a:moveTo>
                    <a:lnTo>
                      <a:pt x="25" y="63"/>
                    </a:lnTo>
                    <a:lnTo>
                      <a:pt x="37" y="38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17" name="Freeform 135"/>
              <p:cNvSpPr>
                <a:spLocks/>
              </p:cNvSpPr>
              <p:nvPr/>
            </p:nvSpPr>
            <p:spPr bwMode="auto">
              <a:xfrm>
                <a:off x="4149" y="2932"/>
                <a:ext cx="12" cy="25"/>
              </a:xfrm>
              <a:custGeom>
                <a:avLst/>
                <a:gdLst>
                  <a:gd name="T0" fmla="*/ 1 w 37"/>
                  <a:gd name="T1" fmla="*/ 0 h 75"/>
                  <a:gd name="T2" fmla="*/ 0 w 37"/>
                  <a:gd name="T3" fmla="*/ 0 h 75"/>
                  <a:gd name="T4" fmla="*/ 0 w 37"/>
                  <a:gd name="T5" fmla="*/ 1 h 75"/>
                  <a:gd name="T6" fmla="*/ 0 w 37"/>
                  <a:gd name="T7" fmla="*/ 2 h 75"/>
                  <a:gd name="T8" fmla="*/ 1 w 37"/>
                  <a:gd name="T9" fmla="*/ 3 h 75"/>
                  <a:gd name="T10" fmla="*/ 1 w 37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5"/>
                  <a:gd name="T20" fmla="*/ 37 w 37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5">
                    <a:moveTo>
                      <a:pt x="37" y="0"/>
                    </a:moveTo>
                    <a:lnTo>
                      <a:pt x="6" y="13"/>
                    </a:lnTo>
                    <a:lnTo>
                      <a:pt x="0" y="38"/>
                    </a:lnTo>
                    <a:lnTo>
                      <a:pt x="6" y="63"/>
                    </a:lnTo>
                    <a:lnTo>
                      <a:pt x="37" y="7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18" name="Rectangle 136"/>
              <p:cNvSpPr>
                <a:spLocks noChangeArrowheads="1"/>
              </p:cNvSpPr>
              <p:nvPr/>
            </p:nvSpPr>
            <p:spPr bwMode="auto">
              <a:xfrm>
                <a:off x="4161" y="2932"/>
                <a:ext cx="25" cy="25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319" name="Freeform 137"/>
              <p:cNvSpPr>
                <a:spLocks/>
              </p:cNvSpPr>
              <p:nvPr/>
            </p:nvSpPr>
            <p:spPr bwMode="auto">
              <a:xfrm>
                <a:off x="4186" y="2932"/>
                <a:ext cx="13" cy="25"/>
              </a:xfrm>
              <a:custGeom>
                <a:avLst/>
                <a:gdLst>
                  <a:gd name="T0" fmla="*/ 0 w 39"/>
                  <a:gd name="T1" fmla="*/ 3 h 75"/>
                  <a:gd name="T2" fmla="*/ 1 w 39"/>
                  <a:gd name="T3" fmla="*/ 2 h 75"/>
                  <a:gd name="T4" fmla="*/ 1 w 39"/>
                  <a:gd name="T5" fmla="*/ 1 h 75"/>
                  <a:gd name="T6" fmla="*/ 1 w 39"/>
                  <a:gd name="T7" fmla="*/ 0 h 75"/>
                  <a:gd name="T8" fmla="*/ 0 w 39"/>
                  <a:gd name="T9" fmla="*/ 0 h 75"/>
                  <a:gd name="T10" fmla="*/ 0 w 39"/>
                  <a:gd name="T11" fmla="*/ 3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75"/>
                  <a:gd name="T20" fmla="*/ 39 w 39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75">
                    <a:moveTo>
                      <a:pt x="0" y="75"/>
                    </a:moveTo>
                    <a:lnTo>
                      <a:pt x="33" y="63"/>
                    </a:lnTo>
                    <a:lnTo>
                      <a:pt x="39" y="38"/>
                    </a:lnTo>
                    <a:lnTo>
                      <a:pt x="33" y="13"/>
                    </a:lnTo>
                    <a:lnTo>
                      <a:pt x="0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20" name="Line 138"/>
              <p:cNvSpPr>
                <a:spLocks noChangeShapeType="1"/>
              </p:cNvSpPr>
              <p:nvPr/>
            </p:nvSpPr>
            <p:spPr bwMode="auto">
              <a:xfrm flipV="1">
                <a:off x="3576" y="2821"/>
                <a:ext cx="1" cy="29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21" name="Rectangle 139"/>
              <p:cNvSpPr>
                <a:spLocks noChangeArrowheads="1"/>
              </p:cNvSpPr>
              <p:nvPr/>
            </p:nvSpPr>
            <p:spPr bwMode="auto">
              <a:xfrm>
                <a:off x="3576" y="2784"/>
                <a:ext cx="151" cy="380"/>
              </a:xfrm>
              <a:prstGeom prst="rect">
                <a:avLst/>
              </a:prstGeom>
              <a:solidFill>
                <a:srgbClr val="BFBF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322" name="Freeform 140"/>
              <p:cNvSpPr>
                <a:spLocks/>
              </p:cNvSpPr>
              <p:nvPr/>
            </p:nvSpPr>
            <p:spPr bwMode="auto">
              <a:xfrm>
                <a:off x="3541" y="2716"/>
                <a:ext cx="35" cy="448"/>
              </a:xfrm>
              <a:custGeom>
                <a:avLst/>
                <a:gdLst>
                  <a:gd name="T0" fmla="*/ 4 w 106"/>
                  <a:gd name="T1" fmla="*/ 8 h 1344"/>
                  <a:gd name="T2" fmla="*/ 0 w 106"/>
                  <a:gd name="T3" fmla="*/ 0 h 1344"/>
                  <a:gd name="T4" fmla="*/ 0 w 106"/>
                  <a:gd name="T5" fmla="*/ 42 h 1344"/>
                  <a:gd name="T6" fmla="*/ 4 w 106"/>
                  <a:gd name="T7" fmla="*/ 50 h 1344"/>
                  <a:gd name="T8" fmla="*/ 4 w 106"/>
                  <a:gd name="T9" fmla="*/ 8 h 1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44"/>
                  <a:gd name="T17" fmla="*/ 106 w 106"/>
                  <a:gd name="T18" fmla="*/ 1344 h 1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44">
                    <a:moveTo>
                      <a:pt x="106" y="203"/>
                    </a:moveTo>
                    <a:lnTo>
                      <a:pt x="0" y="0"/>
                    </a:lnTo>
                    <a:lnTo>
                      <a:pt x="0" y="1139"/>
                    </a:lnTo>
                    <a:lnTo>
                      <a:pt x="106" y="1344"/>
                    </a:lnTo>
                    <a:lnTo>
                      <a:pt x="106" y="203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23" name="Freeform 141"/>
              <p:cNvSpPr>
                <a:spLocks/>
              </p:cNvSpPr>
              <p:nvPr/>
            </p:nvSpPr>
            <p:spPr bwMode="auto">
              <a:xfrm>
                <a:off x="3537" y="2712"/>
                <a:ext cx="43" cy="74"/>
              </a:xfrm>
              <a:custGeom>
                <a:avLst/>
                <a:gdLst>
                  <a:gd name="T0" fmla="*/ 1 w 130"/>
                  <a:gd name="T1" fmla="*/ 0 h 224"/>
                  <a:gd name="T2" fmla="*/ 0 w 130"/>
                  <a:gd name="T3" fmla="*/ 1 h 224"/>
                  <a:gd name="T4" fmla="*/ 4 w 130"/>
                  <a:gd name="T5" fmla="*/ 8 h 224"/>
                  <a:gd name="T6" fmla="*/ 5 w 130"/>
                  <a:gd name="T7" fmla="*/ 8 h 224"/>
                  <a:gd name="T8" fmla="*/ 1 w 130"/>
                  <a:gd name="T9" fmla="*/ 0 h 224"/>
                  <a:gd name="T10" fmla="*/ 0 w 130"/>
                  <a:gd name="T11" fmla="*/ 0 h 224"/>
                  <a:gd name="T12" fmla="*/ 1 w 130"/>
                  <a:gd name="T13" fmla="*/ 0 h 224"/>
                  <a:gd name="T14" fmla="*/ 1 w 130"/>
                  <a:gd name="T15" fmla="*/ 0 h 224"/>
                  <a:gd name="T16" fmla="*/ 0 w 130"/>
                  <a:gd name="T17" fmla="*/ 0 h 224"/>
                  <a:gd name="T18" fmla="*/ 0 w 130"/>
                  <a:gd name="T19" fmla="*/ 0 h 224"/>
                  <a:gd name="T20" fmla="*/ 0 w 130"/>
                  <a:gd name="T21" fmla="*/ 1 h 224"/>
                  <a:gd name="T22" fmla="*/ 1 w 130"/>
                  <a:gd name="T23" fmla="*/ 0 h 2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0"/>
                  <a:gd name="T37" fmla="*/ 0 h 224"/>
                  <a:gd name="T38" fmla="*/ 130 w 130"/>
                  <a:gd name="T39" fmla="*/ 224 h 2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0" h="224">
                    <a:moveTo>
                      <a:pt x="25" y="13"/>
                    </a:moveTo>
                    <a:lnTo>
                      <a:pt x="0" y="19"/>
                    </a:lnTo>
                    <a:lnTo>
                      <a:pt x="99" y="224"/>
                    </a:lnTo>
                    <a:lnTo>
                      <a:pt x="130" y="210"/>
                    </a:lnTo>
                    <a:lnTo>
                      <a:pt x="25" y="6"/>
                    </a:lnTo>
                    <a:lnTo>
                      <a:pt x="0" y="13"/>
                    </a:lnTo>
                    <a:lnTo>
                      <a:pt x="25" y="6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24" name="Freeform 142"/>
              <p:cNvSpPr>
                <a:spLocks/>
              </p:cNvSpPr>
              <p:nvPr/>
            </p:nvSpPr>
            <p:spPr bwMode="auto">
              <a:xfrm>
                <a:off x="3537" y="2716"/>
                <a:ext cx="8" cy="384"/>
              </a:xfrm>
              <a:custGeom>
                <a:avLst/>
                <a:gdLst>
                  <a:gd name="T0" fmla="*/ 1 w 25"/>
                  <a:gd name="T1" fmla="*/ 42 h 1151"/>
                  <a:gd name="T2" fmla="*/ 1 w 25"/>
                  <a:gd name="T3" fmla="*/ 42 h 1151"/>
                  <a:gd name="T4" fmla="*/ 1 w 25"/>
                  <a:gd name="T5" fmla="*/ 0 h 1151"/>
                  <a:gd name="T6" fmla="*/ 0 w 25"/>
                  <a:gd name="T7" fmla="*/ 0 h 1151"/>
                  <a:gd name="T8" fmla="*/ 0 w 25"/>
                  <a:gd name="T9" fmla="*/ 42 h 1151"/>
                  <a:gd name="T10" fmla="*/ 0 w 25"/>
                  <a:gd name="T11" fmla="*/ 42 h 1151"/>
                  <a:gd name="T12" fmla="*/ 0 w 25"/>
                  <a:gd name="T13" fmla="*/ 42 h 1151"/>
                  <a:gd name="T14" fmla="*/ 0 w 25"/>
                  <a:gd name="T15" fmla="*/ 42 h 1151"/>
                  <a:gd name="T16" fmla="*/ 0 w 25"/>
                  <a:gd name="T17" fmla="*/ 43 h 1151"/>
                  <a:gd name="T18" fmla="*/ 1 w 25"/>
                  <a:gd name="T19" fmla="*/ 42 h 1151"/>
                  <a:gd name="T20" fmla="*/ 1 w 25"/>
                  <a:gd name="T21" fmla="*/ 42 h 1151"/>
                  <a:gd name="T22" fmla="*/ 1 w 25"/>
                  <a:gd name="T23" fmla="*/ 42 h 11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1151"/>
                  <a:gd name="T38" fmla="*/ 25 w 25"/>
                  <a:gd name="T39" fmla="*/ 1151 h 11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1151">
                    <a:moveTo>
                      <a:pt x="25" y="1133"/>
                    </a:moveTo>
                    <a:lnTo>
                      <a:pt x="25" y="1139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139"/>
                    </a:lnTo>
                    <a:lnTo>
                      <a:pt x="0" y="1145"/>
                    </a:lnTo>
                    <a:lnTo>
                      <a:pt x="0" y="1139"/>
                    </a:lnTo>
                    <a:lnTo>
                      <a:pt x="6" y="1145"/>
                    </a:lnTo>
                    <a:lnTo>
                      <a:pt x="12" y="1151"/>
                    </a:lnTo>
                    <a:lnTo>
                      <a:pt x="25" y="1145"/>
                    </a:lnTo>
                    <a:lnTo>
                      <a:pt x="25" y="1139"/>
                    </a:lnTo>
                    <a:lnTo>
                      <a:pt x="25" y="1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25" name="Freeform 143"/>
              <p:cNvSpPr>
                <a:spLocks/>
              </p:cNvSpPr>
              <p:nvPr/>
            </p:nvSpPr>
            <p:spPr bwMode="auto">
              <a:xfrm>
                <a:off x="3537" y="3094"/>
                <a:ext cx="43" cy="74"/>
              </a:xfrm>
              <a:custGeom>
                <a:avLst/>
                <a:gdLst>
                  <a:gd name="T0" fmla="*/ 4 w 130"/>
                  <a:gd name="T1" fmla="*/ 8 h 223"/>
                  <a:gd name="T2" fmla="*/ 5 w 130"/>
                  <a:gd name="T3" fmla="*/ 8 h 223"/>
                  <a:gd name="T4" fmla="*/ 1 w 130"/>
                  <a:gd name="T5" fmla="*/ 0 h 223"/>
                  <a:gd name="T6" fmla="*/ 0 w 130"/>
                  <a:gd name="T7" fmla="*/ 0 h 223"/>
                  <a:gd name="T8" fmla="*/ 4 w 130"/>
                  <a:gd name="T9" fmla="*/ 8 h 223"/>
                  <a:gd name="T10" fmla="*/ 5 w 130"/>
                  <a:gd name="T11" fmla="*/ 8 h 223"/>
                  <a:gd name="T12" fmla="*/ 4 w 130"/>
                  <a:gd name="T13" fmla="*/ 8 h 223"/>
                  <a:gd name="T14" fmla="*/ 4 w 130"/>
                  <a:gd name="T15" fmla="*/ 8 h 223"/>
                  <a:gd name="T16" fmla="*/ 5 w 130"/>
                  <a:gd name="T17" fmla="*/ 8 h 223"/>
                  <a:gd name="T18" fmla="*/ 5 w 130"/>
                  <a:gd name="T19" fmla="*/ 8 h 223"/>
                  <a:gd name="T20" fmla="*/ 5 w 130"/>
                  <a:gd name="T21" fmla="*/ 8 h 223"/>
                  <a:gd name="T22" fmla="*/ 4 w 130"/>
                  <a:gd name="T23" fmla="*/ 8 h 2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0"/>
                  <a:gd name="T37" fmla="*/ 0 h 223"/>
                  <a:gd name="T38" fmla="*/ 130 w 130"/>
                  <a:gd name="T39" fmla="*/ 223 h 2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0" h="223">
                    <a:moveTo>
                      <a:pt x="99" y="211"/>
                    </a:moveTo>
                    <a:lnTo>
                      <a:pt x="130" y="205"/>
                    </a:lnTo>
                    <a:lnTo>
                      <a:pt x="25" y="0"/>
                    </a:lnTo>
                    <a:lnTo>
                      <a:pt x="0" y="12"/>
                    </a:lnTo>
                    <a:lnTo>
                      <a:pt x="99" y="217"/>
                    </a:lnTo>
                    <a:lnTo>
                      <a:pt x="130" y="211"/>
                    </a:lnTo>
                    <a:lnTo>
                      <a:pt x="99" y="217"/>
                    </a:lnTo>
                    <a:lnTo>
                      <a:pt x="112" y="223"/>
                    </a:lnTo>
                    <a:lnTo>
                      <a:pt x="124" y="223"/>
                    </a:lnTo>
                    <a:lnTo>
                      <a:pt x="130" y="211"/>
                    </a:lnTo>
                    <a:lnTo>
                      <a:pt x="130" y="205"/>
                    </a:lnTo>
                    <a:lnTo>
                      <a:pt x="99" y="2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26" name="Freeform 144"/>
              <p:cNvSpPr>
                <a:spLocks/>
              </p:cNvSpPr>
              <p:nvPr/>
            </p:nvSpPr>
            <p:spPr bwMode="auto">
              <a:xfrm>
                <a:off x="3570" y="2780"/>
                <a:ext cx="10" cy="384"/>
              </a:xfrm>
              <a:custGeom>
                <a:avLst/>
                <a:gdLst>
                  <a:gd name="T0" fmla="*/ 0 w 31"/>
                  <a:gd name="T1" fmla="*/ 1 h 1153"/>
                  <a:gd name="T2" fmla="*/ 0 w 31"/>
                  <a:gd name="T3" fmla="*/ 0 h 1153"/>
                  <a:gd name="T4" fmla="*/ 0 w 31"/>
                  <a:gd name="T5" fmla="*/ 43 h 1153"/>
                  <a:gd name="T6" fmla="*/ 1 w 31"/>
                  <a:gd name="T7" fmla="*/ 43 h 1153"/>
                  <a:gd name="T8" fmla="*/ 1 w 31"/>
                  <a:gd name="T9" fmla="*/ 0 h 1153"/>
                  <a:gd name="T10" fmla="*/ 1 w 31"/>
                  <a:gd name="T11" fmla="*/ 0 h 1153"/>
                  <a:gd name="T12" fmla="*/ 1 w 31"/>
                  <a:gd name="T13" fmla="*/ 0 h 1153"/>
                  <a:gd name="T14" fmla="*/ 1 w 31"/>
                  <a:gd name="T15" fmla="*/ 0 h 1153"/>
                  <a:gd name="T16" fmla="*/ 1 w 31"/>
                  <a:gd name="T17" fmla="*/ 0 h 1153"/>
                  <a:gd name="T18" fmla="*/ 0 w 31"/>
                  <a:gd name="T19" fmla="*/ 0 h 1153"/>
                  <a:gd name="T20" fmla="*/ 0 w 31"/>
                  <a:gd name="T21" fmla="*/ 0 h 1153"/>
                  <a:gd name="T22" fmla="*/ 0 w 31"/>
                  <a:gd name="T23" fmla="*/ 1 h 11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"/>
                  <a:gd name="T37" fmla="*/ 0 h 1153"/>
                  <a:gd name="T38" fmla="*/ 31 w 31"/>
                  <a:gd name="T39" fmla="*/ 1153 h 11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" h="1153">
                    <a:moveTo>
                      <a:pt x="0" y="20"/>
                    </a:moveTo>
                    <a:lnTo>
                      <a:pt x="0" y="12"/>
                    </a:lnTo>
                    <a:lnTo>
                      <a:pt x="0" y="1153"/>
                    </a:lnTo>
                    <a:lnTo>
                      <a:pt x="31" y="1153"/>
                    </a:lnTo>
                    <a:lnTo>
                      <a:pt x="31" y="12"/>
                    </a:lnTo>
                    <a:lnTo>
                      <a:pt x="31" y="6"/>
                    </a:lnTo>
                    <a:lnTo>
                      <a:pt x="31" y="12"/>
                    </a:lnTo>
                    <a:lnTo>
                      <a:pt x="25" y="6"/>
                    </a:lnTo>
                    <a:lnTo>
                      <a:pt x="19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27" name="Freeform 145"/>
              <p:cNvSpPr>
                <a:spLocks/>
              </p:cNvSpPr>
              <p:nvPr/>
            </p:nvSpPr>
            <p:spPr bwMode="auto">
              <a:xfrm>
                <a:off x="3566" y="2722"/>
                <a:ext cx="109" cy="54"/>
              </a:xfrm>
              <a:custGeom>
                <a:avLst/>
                <a:gdLst>
                  <a:gd name="T0" fmla="*/ 0 w 328"/>
                  <a:gd name="T1" fmla="*/ 0 h 162"/>
                  <a:gd name="T2" fmla="*/ 12 w 328"/>
                  <a:gd name="T3" fmla="*/ 0 h 162"/>
                  <a:gd name="T4" fmla="*/ 12 w 328"/>
                  <a:gd name="T5" fmla="*/ 6 h 162"/>
                  <a:gd name="T6" fmla="*/ 3 w 328"/>
                  <a:gd name="T7" fmla="*/ 6 h 162"/>
                  <a:gd name="T8" fmla="*/ 0 w 328"/>
                  <a:gd name="T9" fmla="*/ 0 h 1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162"/>
                  <a:gd name="T17" fmla="*/ 328 w 328"/>
                  <a:gd name="T18" fmla="*/ 162 h 1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162">
                    <a:moveTo>
                      <a:pt x="0" y="0"/>
                    </a:moveTo>
                    <a:lnTo>
                      <a:pt x="328" y="0"/>
                    </a:lnTo>
                    <a:lnTo>
                      <a:pt x="328" y="162"/>
                    </a:lnTo>
                    <a:lnTo>
                      <a:pt x="68" y="1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28" name="Freeform 146"/>
              <p:cNvSpPr>
                <a:spLocks noEditPoints="1"/>
              </p:cNvSpPr>
              <p:nvPr/>
            </p:nvSpPr>
            <p:spPr bwMode="auto">
              <a:xfrm>
                <a:off x="3543" y="2714"/>
                <a:ext cx="182" cy="72"/>
              </a:xfrm>
              <a:custGeom>
                <a:avLst/>
                <a:gdLst>
                  <a:gd name="T0" fmla="*/ 0 w 545"/>
                  <a:gd name="T1" fmla="*/ 0 h 218"/>
                  <a:gd name="T2" fmla="*/ 3 w 545"/>
                  <a:gd name="T3" fmla="*/ 8 h 218"/>
                  <a:gd name="T4" fmla="*/ 20 w 545"/>
                  <a:gd name="T5" fmla="*/ 8 h 218"/>
                  <a:gd name="T6" fmla="*/ 17 w 545"/>
                  <a:gd name="T7" fmla="*/ 0 h 218"/>
                  <a:gd name="T8" fmla="*/ 0 w 545"/>
                  <a:gd name="T9" fmla="*/ 0 h 218"/>
                  <a:gd name="T10" fmla="*/ 3 w 545"/>
                  <a:gd name="T11" fmla="*/ 1 h 218"/>
                  <a:gd name="T12" fmla="*/ 5 w 545"/>
                  <a:gd name="T13" fmla="*/ 7 h 218"/>
                  <a:gd name="T14" fmla="*/ 18 w 545"/>
                  <a:gd name="T15" fmla="*/ 7 h 218"/>
                  <a:gd name="T16" fmla="*/ 15 w 545"/>
                  <a:gd name="T17" fmla="*/ 1 h 218"/>
                  <a:gd name="T18" fmla="*/ 3 w 545"/>
                  <a:gd name="T19" fmla="*/ 1 h 2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5"/>
                  <a:gd name="T31" fmla="*/ 0 h 218"/>
                  <a:gd name="T32" fmla="*/ 545 w 545"/>
                  <a:gd name="T33" fmla="*/ 218 h 2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5" h="218">
                    <a:moveTo>
                      <a:pt x="0" y="0"/>
                    </a:moveTo>
                    <a:lnTo>
                      <a:pt x="93" y="218"/>
                    </a:lnTo>
                    <a:lnTo>
                      <a:pt x="545" y="218"/>
                    </a:lnTo>
                    <a:lnTo>
                      <a:pt x="452" y="0"/>
                    </a:lnTo>
                    <a:lnTo>
                      <a:pt x="0" y="0"/>
                    </a:lnTo>
                    <a:close/>
                    <a:moveTo>
                      <a:pt x="68" y="31"/>
                    </a:moveTo>
                    <a:lnTo>
                      <a:pt x="136" y="187"/>
                    </a:lnTo>
                    <a:lnTo>
                      <a:pt x="478" y="187"/>
                    </a:lnTo>
                    <a:lnTo>
                      <a:pt x="408" y="31"/>
                    </a:lnTo>
                    <a:lnTo>
                      <a:pt x="68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29" name="Freeform 147"/>
              <p:cNvSpPr>
                <a:spLocks/>
              </p:cNvSpPr>
              <p:nvPr/>
            </p:nvSpPr>
            <p:spPr bwMode="auto">
              <a:xfrm>
                <a:off x="3537" y="2712"/>
                <a:ext cx="4" cy="8"/>
              </a:xfrm>
              <a:custGeom>
                <a:avLst/>
                <a:gdLst>
                  <a:gd name="T0" fmla="*/ 0 w 12"/>
                  <a:gd name="T1" fmla="*/ 0 h 25"/>
                  <a:gd name="T2" fmla="*/ 0 w 12"/>
                  <a:gd name="T3" fmla="*/ 0 h 25"/>
                  <a:gd name="T4" fmla="*/ 0 w 12"/>
                  <a:gd name="T5" fmla="*/ 0 h 25"/>
                  <a:gd name="T6" fmla="*/ 0 w 12"/>
                  <a:gd name="T7" fmla="*/ 1 h 25"/>
                  <a:gd name="T8" fmla="*/ 0 w 12"/>
                  <a:gd name="T9" fmla="*/ 1 h 25"/>
                  <a:gd name="T10" fmla="*/ 0 w 12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5"/>
                  <a:gd name="T20" fmla="*/ 12 w 12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5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6" y="25"/>
                    </a:lnTo>
                    <a:lnTo>
                      <a:pt x="12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30" name="Freeform 148"/>
              <p:cNvSpPr>
                <a:spLocks/>
              </p:cNvSpPr>
              <p:nvPr/>
            </p:nvSpPr>
            <p:spPr bwMode="auto">
              <a:xfrm>
                <a:off x="3541" y="2712"/>
                <a:ext cx="157" cy="8"/>
              </a:xfrm>
              <a:custGeom>
                <a:avLst/>
                <a:gdLst>
                  <a:gd name="T0" fmla="*/ 17 w 471"/>
                  <a:gd name="T1" fmla="*/ 0 h 25"/>
                  <a:gd name="T2" fmla="*/ 17 w 471"/>
                  <a:gd name="T3" fmla="*/ 0 h 25"/>
                  <a:gd name="T4" fmla="*/ 0 w 471"/>
                  <a:gd name="T5" fmla="*/ 0 h 25"/>
                  <a:gd name="T6" fmla="*/ 0 w 471"/>
                  <a:gd name="T7" fmla="*/ 1 h 25"/>
                  <a:gd name="T8" fmla="*/ 17 w 471"/>
                  <a:gd name="T9" fmla="*/ 1 h 25"/>
                  <a:gd name="T10" fmla="*/ 17 w 471"/>
                  <a:gd name="T11" fmla="*/ 1 h 25"/>
                  <a:gd name="T12" fmla="*/ 17 w 471"/>
                  <a:gd name="T13" fmla="*/ 1 h 25"/>
                  <a:gd name="T14" fmla="*/ 17 w 471"/>
                  <a:gd name="T15" fmla="*/ 1 h 25"/>
                  <a:gd name="T16" fmla="*/ 17 w 471"/>
                  <a:gd name="T17" fmla="*/ 0 h 25"/>
                  <a:gd name="T18" fmla="*/ 17 w 471"/>
                  <a:gd name="T19" fmla="*/ 0 h 25"/>
                  <a:gd name="T20" fmla="*/ 17 w 471"/>
                  <a:gd name="T21" fmla="*/ 0 h 25"/>
                  <a:gd name="T22" fmla="*/ 17 w 471"/>
                  <a:gd name="T23" fmla="*/ 0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1"/>
                  <a:gd name="T37" fmla="*/ 0 h 25"/>
                  <a:gd name="T38" fmla="*/ 471 w 471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1" h="25">
                    <a:moveTo>
                      <a:pt x="471" y="6"/>
                    </a:moveTo>
                    <a:lnTo>
                      <a:pt x="459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459" y="25"/>
                    </a:lnTo>
                    <a:lnTo>
                      <a:pt x="446" y="19"/>
                    </a:lnTo>
                    <a:lnTo>
                      <a:pt x="459" y="25"/>
                    </a:lnTo>
                    <a:lnTo>
                      <a:pt x="471" y="25"/>
                    </a:lnTo>
                    <a:lnTo>
                      <a:pt x="471" y="13"/>
                    </a:lnTo>
                    <a:lnTo>
                      <a:pt x="471" y="6"/>
                    </a:lnTo>
                    <a:lnTo>
                      <a:pt x="459" y="0"/>
                    </a:lnTo>
                    <a:lnTo>
                      <a:pt x="47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31" name="Freeform 149"/>
              <p:cNvSpPr>
                <a:spLocks/>
              </p:cNvSpPr>
              <p:nvPr/>
            </p:nvSpPr>
            <p:spPr bwMode="auto">
              <a:xfrm>
                <a:off x="3690" y="2714"/>
                <a:ext cx="41" cy="72"/>
              </a:xfrm>
              <a:custGeom>
                <a:avLst/>
                <a:gdLst>
                  <a:gd name="T0" fmla="*/ 4 w 125"/>
                  <a:gd name="T1" fmla="*/ 8 h 218"/>
                  <a:gd name="T2" fmla="*/ 4 w 125"/>
                  <a:gd name="T3" fmla="*/ 7 h 218"/>
                  <a:gd name="T4" fmla="*/ 1 w 125"/>
                  <a:gd name="T5" fmla="*/ 0 h 218"/>
                  <a:gd name="T6" fmla="*/ 0 w 125"/>
                  <a:gd name="T7" fmla="*/ 0 h 218"/>
                  <a:gd name="T8" fmla="*/ 4 w 125"/>
                  <a:gd name="T9" fmla="*/ 8 h 218"/>
                  <a:gd name="T10" fmla="*/ 4 w 125"/>
                  <a:gd name="T11" fmla="*/ 8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5"/>
                  <a:gd name="T19" fmla="*/ 0 h 218"/>
                  <a:gd name="T20" fmla="*/ 125 w 125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5" h="218">
                    <a:moveTo>
                      <a:pt x="112" y="210"/>
                    </a:moveTo>
                    <a:lnTo>
                      <a:pt x="125" y="204"/>
                    </a:lnTo>
                    <a:lnTo>
                      <a:pt x="25" y="0"/>
                    </a:lnTo>
                    <a:lnTo>
                      <a:pt x="0" y="13"/>
                    </a:lnTo>
                    <a:lnTo>
                      <a:pt x="100" y="218"/>
                    </a:lnTo>
                    <a:lnTo>
                      <a:pt x="112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32" name="Freeform 150"/>
              <p:cNvSpPr>
                <a:spLocks/>
              </p:cNvSpPr>
              <p:nvPr/>
            </p:nvSpPr>
            <p:spPr bwMode="auto">
              <a:xfrm>
                <a:off x="3723" y="2782"/>
                <a:ext cx="8" cy="6"/>
              </a:xfrm>
              <a:custGeom>
                <a:avLst/>
                <a:gdLst>
                  <a:gd name="T0" fmla="*/ 0 w 25"/>
                  <a:gd name="T1" fmla="*/ 0 h 19"/>
                  <a:gd name="T2" fmla="*/ 0 w 25"/>
                  <a:gd name="T3" fmla="*/ 1 h 19"/>
                  <a:gd name="T4" fmla="*/ 1 w 25"/>
                  <a:gd name="T5" fmla="*/ 1 h 19"/>
                  <a:gd name="T6" fmla="*/ 1 w 25"/>
                  <a:gd name="T7" fmla="*/ 0 h 19"/>
                  <a:gd name="T8" fmla="*/ 1 w 25"/>
                  <a:gd name="T9" fmla="*/ 0 h 19"/>
                  <a:gd name="T10" fmla="*/ 0 w 2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9"/>
                  <a:gd name="T20" fmla="*/ 25 w 25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9">
                    <a:moveTo>
                      <a:pt x="0" y="14"/>
                    </a:moveTo>
                    <a:lnTo>
                      <a:pt x="6" y="19"/>
                    </a:lnTo>
                    <a:lnTo>
                      <a:pt x="18" y="19"/>
                    </a:lnTo>
                    <a:lnTo>
                      <a:pt x="25" y="14"/>
                    </a:lnTo>
                    <a:lnTo>
                      <a:pt x="2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33" name="Freeform 151"/>
              <p:cNvSpPr>
                <a:spLocks/>
              </p:cNvSpPr>
              <p:nvPr/>
            </p:nvSpPr>
            <p:spPr bwMode="auto">
              <a:xfrm>
                <a:off x="3677" y="2724"/>
                <a:ext cx="27" cy="52"/>
              </a:xfrm>
              <a:custGeom>
                <a:avLst/>
                <a:gdLst>
                  <a:gd name="T0" fmla="*/ 0 w 81"/>
                  <a:gd name="T1" fmla="*/ 0 h 156"/>
                  <a:gd name="T2" fmla="*/ 0 w 81"/>
                  <a:gd name="T3" fmla="*/ 6 h 156"/>
                  <a:gd name="T4" fmla="*/ 3 w 81"/>
                  <a:gd name="T5" fmla="*/ 6 h 156"/>
                  <a:gd name="T6" fmla="*/ 0 w 81"/>
                  <a:gd name="T7" fmla="*/ 0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1"/>
                  <a:gd name="T13" fmla="*/ 0 h 156"/>
                  <a:gd name="T14" fmla="*/ 81 w 81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1" h="156">
                    <a:moveTo>
                      <a:pt x="0" y="0"/>
                    </a:moveTo>
                    <a:lnTo>
                      <a:pt x="0" y="156"/>
                    </a:lnTo>
                    <a:lnTo>
                      <a:pt x="81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34" name="Freeform 152"/>
              <p:cNvSpPr>
                <a:spLocks/>
              </p:cNvSpPr>
              <p:nvPr/>
            </p:nvSpPr>
            <p:spPr bwMode="auto">
              <a:xfrm>
                <a:off x="3677" y="2724"/>
                <a:ext cx="27" cy="52"/>
              </a:xfrm>
              <a:custGeom>
                <a:avLst/>
                <a:gdLst>
                  <a:gd name="T0" fmla="*/ 0 w 81"/>
                  <a:gd name="T1" fmla="*/ 0 h 156"/>
                  <a:gd name="T2" fmla="*/ 0 w 81"/>
                  <a:gd name="T3" fmla="*/ 6 h 156"/>
                  <a:gd name="T4" fmla="*/ 3 w 81"/>
                  <a:gd name="T5" fmla="*/ 6 h 156"/>
                  <a:gd name="T6" fmla="*/ 0 w 81"/>
                  <a:gd name="T7" fmla="*/ 0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1"/>
                  <a:gd name="T13" fmla="*/ 0 h 156"/>
                  <a:gd name="T14" fmla="*/ 81 w 81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1" h="156">
                    <a:moveTo>
                      <a:pt x="0" y="0"/>
                    </a:moveTo>
                    <a:lnTo>
                      <a:pt x="0" y="156"/>
                    </a:lnTo>
                    <a:lnTo>
                      <a:pt x="81" y="15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35" name="Freeform 153"/>
              <p:cNvSpPr>
                <a:spLocks/>
              </p:cNvSpPr>
              <p:nvPr/>
            </p:nvSpPr>
            <p:spPr bwMode="auto">
              <a:xfrm>
                <a:off x="3562" y="2722"/>
                <a:ext cx="31" cy="58"/>
              </a:xfrm>
              <a:custGeom>
                <a:avLst/>
                <a:gdLst>
                  <a:gd name="T0" fmla="*/ 3 w 94"/>
                  <a:gd name="T1" fmla="*/ 6 h 173"/>
                  <a:gd name="T2" fmla="*/ 3 w 94"/>
                  <a:gd name="T3" fmla="*/ 6 h 173"/>
                  <a:gd name="T4" fmla="*/ 1 w 94"/>
                  <a:gd name="T5" fmla="*/ 0 h 173"/>
                  <a:gd name="T6" fmla="*/ 0 w 94"/>
                  <a:gd name="T7" fmla="*/ 0 h 173"/>
                  <a:gd name="T8" fmla="*/ 3 w 94"/>
                  <a:gd name="T9" fmla="*/ 6 h 173"/>
                  <a:gd name="T10" fmla="*/ 3 w 94"/>
                  <a:gd name="T11" fmla="*/ 6 h 173"/>
                  <a:gd name="T12" fmla="*/ 3 w 94"/>
                  <a:gd name="T13" fmla="*/ 6 h 173"/>
                  <a:gd name="T14" fmla="*/ 3 w 94"/>
                  <a:gd name="T15" fmla="*/ 6 h 173"/>
                  <a:gd name="T16" fmla="*/ 3 w 94"/>
                  <a:gd name="T17" fmla="*/ 6 h 173"/>
                  <a:gd name="T18" fmla="*/ 3 w 94"/>
                  <a:gd name="T19" fmla="*/ 6 h 173"/>
                  <a:gd name="T20" fmla="*/ 3 w 94"/>
                  <a:gd name="T21" fmla="*/ 6 h 173"/>
                  <a:gd name="T22" fmla="*/ 3 w 94"/>
                  <a:gd name="T23" fmla="*/ 6 h 17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4"/>
                  <a:gd name="T37" fmla="*/ 0 h 173"/>
                  <a:gd name="T38" fmla="*/ 94 w 94"/>
                  <a:gd name="T39" fmla="*/ 173 h 17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4" h="173">
                    <a:moveTo>
                      <a:pt x="81" y="148"/>
                    </a:moveTo>
                    <a:lnTo>
                      <a:pt x="94" y="154"/>
                    </a:lnTo>
                    <a:lnTo>
                      <a:pt x="25" y="0"/>
                    </a:lnTo>
                    <a:lnTo>
                      <a:pt x="0" y="13"/>
                    </a:lnTo>
                    <a:lnTo>
                      <a:pt x="69" y="168"/>
                    </a:lnTo>
                    <a:lnTo>
                      <a:pt x="81" y="173"/>
                    </a:lnTo>
                    <a:lnTo>
                      <a:pt x="69" y="168"/>
                    </a:lnTo>
                    <a:lnTo>
                      <a:pt x="75" y="173"/>
                    </a:lnTo>
                    <a:lnTo>
                      <a:pt x="87" y="173"/>
                    </a:lnTo>
                    <a:lnTo>
                      <a:pt x="94" y="168"/>
                    </a:lnTo>
                    <a:lnTo>
                      <a:pt x="94" y="154"/>
                    </a:lnTo>
                    <a:lnTo>
                      <a:pt x="81" y="1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36" name="Freeform 154"/>
              <p:cNvSpPr>
                <a:spLocks/>
              </p:cNvSpPr>
              <p:nvPr/>
            </p:nvSpPr>
            <p:spPr bwMode="auto">
              <a:xfrm>
                <a:off x="3589" y="2771"/>
                <a:ext cx="117" cy="9"/>
              </a:xfrm>
              <a:custGeom>
                <a:avLst/>
                <a:gdLst>
                  <a:gd name="T0" fmla="*/ 12 w 353"/>
                  <a:gd name="T1" fmla="*/ 1 h 25"/>
                  <a:gd name="T2" fmla="*/ 12 w 353"/>
                  <a:gd name="T3" fmla="*/ 0 h 25"/>
                  <a:gd name="T4" fmla="*/ 0 w 353"/>
                  <a:gd name="T5" fmla="*/ 0 h 25"/>
                  <a:gd name="T6" fmla="*/ 0 w 353"/>
                  <a:gd name="T7" fmla="*/ 1 h 25"/>
                  <a:gd name="T8" fmla="*/ 12 w 353"/>
                  <a:gd name="T9" fmla="*/ 1 h 25"/>
                  <a:gd name="T10" fmla="*/ 13 w 353"/>
                  <a:gd name="T11" fmla="*/ 0 h 25"/>
                  <a:gd name="T12" fmla="*/ 12 w 353"/>
                  <a:gd name="T13" fmla="*/ 1 h 25"/>
                  <a:gd name="T14" fmla="*/ 13 w 353"/>
                  <a:gd name="T15" fmla="*/ 1 h 25"/>
                  <a:gd name="T16" fmla="*/ 13 w 353"/>
                  <a:gd name="T17" fmla="*/ 1 h 25"/>
                  <a:gd name="T18" fmla="*/ 13 w 353"/>
                  <a:gd name="T19" fmla="*/ 0 h 25"/>
                  <a:gd name="T20" fmla="*/ 12 w 353"/>
                  <a:gd name="T21" fmla="*/ 0 h 25"/>
                  <a:gd name="T22" fmla="*/ 12 w 353"/>
                  <a:gd name="T23" fmla="*/ 1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3"/>
                  <a:gd name="T37" fmla="*/ 0 h 25"/>
                  <a:gd name="T38" fmla="*/ 353 w 353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3" h="25">
                    <a:moveTo>
                      <a:pt x="328" y="20"/>
                    </a:moveTo>
                    <a:lnTo>
                      <a:pt x="342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342" y="25"/>
                    </a:lnTo>
                    <a:lnTo>
                      <a:pt x="353" y="6"/>
                    </a:lnTo>
                    <a:lnTo>
                      <a:pt x="342" y="25"/>
                    </a:lnTo>
                    <a:lnTo>
                      <a:pt x="353" y="25"/>
                    </a:lnTo>
                    <a:lnTo>
                      <a:pt x="353" y="14"/>
                    </a:lnTo>
                    <a:lnTo>
                      <a:pt x="353" y="6"/>
                    </a:lnTo>
                    <a:lnTo>
                      <a:pt x="342" y="0"/>
                    </a:lnTo>
                    <a:lnTo>
                      <a:pt x="328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37" name="Freeform 155"/>
              <p:cNvSpPr>
                <a:spLocks/>
              </p:cNvSpPr>
              <p:nvPr/>
            </p:nvSpPr>
            <p:spPr bwMode="auto">
              <a:xfrm>
                <a:off x="3675" y="2720"/>
                <a:ext cx="31" cy="58"/>
              </a:xfrm>
              <a:custGeom>
                <a:avLst/>
                <a:gdLst>
                  <a:gd name="T0" fmla="*/ 0 w 93"/>
                  <a:gd name="T1" fmla="*/ 1 h 174"/>
                  <a:gd name="T2" fmla="*/ 0 w 93"/>
                  <a:gd name="T3" fmla="*/ 1 h 174"/>
                  <a:gd name="T4" fmla="*/ 3 w 93"/>
                  <a:gd name="T5" fmla="*/ 6 h 174"/>
                  <a:gd name="T6" fmla="*/ 3 w 93"/>
                  <a:gd name="T7" fmla="*/ 6 h 174"/>
                  <a:gd name="T8" fmla="*/ 1 w 93"/>
                  <a:gd name="T9" fmla="*/ 0 h 174"/>
                  <a:gd name="T10" fmla="*/ 0 w 93"/>
                  <a:gd name="T11" fmla="*/ 0 h 174"/>
                  <a:gd name="T12" fmla="*/ 1 w 93"/>
                  <a:gd name="T13" fmla="*/ 0 h 174"/>
                  <a:gd name="T14" fmla="*/ 1 w 93"/>
                  <a:gd name="T15" fmla="*/ 0 h 174"/>
                  <a:gd name="T16" fmla="*/ 0 w 93"/>
                  <a:gd name="T17" fmla="*/ 0 h 174"/>
                  <a:gd name="T18" fmla="*/ 0 w 93"/>
                  <a:gd name="T19" fmla="*/ 0 h 174"/>
                  <a:gd name="T20" fmla="*/ 0 w 93"/>
                  <a:gd name="T21" fmla="*/ 1 h 174"/>
                  <a:gd name="T22" fmla="*/ 0 w 93"/>
                  <a:gd name="T23" fmla="*/ 1 h 1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3"/>
                  <a:gd name="T37" fmla="*/ 0 h 174"/>
                  <a:gd name="T38" fmla="*/ 93 w 93"/>
                  <a:gd name="T39" fmla="*/ 174 h 17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3" h="174">
                    <a:moveTo>
                      <a:pt x="12" y="25"/>
                    </a:moveTo>
                    <a:lnTo>
                      <a:pt x="0" y="19"/>
                    </a:lnTo>
                    <a:lnTo>
                      <a:pt x="68" y="174"/>
                    </a:lnTo>
                    <a:lnTo>
                      <a:pt x="93" y="160"/>
                    </a:lnTo>
                    <a:lnTo>
                      <a:pt x="26" y="6"/>
                    </a:lnTo>
                    <a:lnTo>
                      <a:pt x="12" y="0"/>
                    </a:lnTo>
                    <a:lnTo>
                      <a:pt x="26" y="6"/>
                    </a:lnTo>
                    <a:lnTo>
                      <a:pt x="20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38" name="Freeform 156"/>
              <p:cNvSpPr>
                <a:spLocks/>
              </p:cNvSpPr>
              <p:nvPr/>
            </p:nvSpPr>
            <p:spPr bwMode="auto">
              <a:xfrm>
                <a:off x="3562" y="2720"/>
                <a:ext cx="117" cy="8"/>
              </a:xfrm>
              <a:custGeom>
                <a:avLst/>
                <a:gdLst>
                  <a:gd name="T0" fmla="*/ 1 w 353"/>
                  <a:gd name="T1" fmla="*/ 0 h 25"/>
                  <a:gd name="T2" fmla="*/ 0 w 353"/>
                  <a:gd name="T3" fmla="*/ 1 h 25"/>
                  <a:gd name="T4" fmla="*/ 13 w 353"/>
                  <a:gd name="T5" fmla="*/ 1 h 25"/>
                  <a:gd name="T6" fmla="*/ 13 w 353"/>
                  <a:gd name="T7" fmla="*/ 0 h 25"/>
                  <a:gd name="T8" fmla="*/ 0 w 353"/>
                  <a:gd name="T9" fmla="*/ 0 h 25"/>
                  <a:gd name="T10" fmla="*/ 0 w 353"/>
                  <a:gd name="T11" fmla="*/ 1 h 25"/>
                  <a:gd name="T12" fmla="*/ 0 w 353"/>
                  <a:gd name="T13" fmla="*/ 0 h 25"/>
                  <a:gd name="T14" fmla="*/ 0 w 353"/>
                  <a:gd name="T15" fmla="*/ 0 h 25"/>
                  <a:gd name="T16" fmla="*/ 0 w 353"/>
                  <a:gd name="T17" fmla="*/ 0 h 25"/>
                  <a:gd name="T18" fmla="*/ 0 w 353"/>
                  <a:gd name="T19" fmla="*/ 1 h 25"/>
                  <a:gd name="T20" fmla="*/ 0 w 353"/>
                  <a:gd name="T21" fmla="*/ 1 h 25"/>
                  <a:gd name="T22" fmla="*/ 1 w 353"/>
                  <a:gd name="T23" fmla="*/ 0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3"/>
                  <a:gd name="T37" fmla="*/ 0 h 25"/>
                  <a:gd name="T38" fmla="*/ 353 w 353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3" h="25">
                    <a:moveTo>
                      <a:pt x="25" y="6"/>
                    </a:moveTo>
                    <a:lnTo>
                      <a:pt x="13" y="25"/>
                    </a:lnTo>
                    <a:lnTo>
                      <a:pt x="353" y="25"/>
                    </a:lnTo>
                    <a:lnTo>
                      <a:pt x="353" y="0"/>
                    </a:lnTo>
                    <a:lnTo>
                      <a:pt x="13" y="0"/>
                    </a:lnTo>
                    <a:lnTo>
                      <a:pt x="0" y="19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3" y="25"/>
                    </a:ln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39" name="Rectangle 157"/>
              <p:cNvSpPr>
                <a:spLocks noChangeArrowheads="1"/>
              </p:cNvSpPr>
              <p:nvPr/>
            </p:nvSpPr>
            <p:spPr bwMode="auto">
              <a:xfrm>
                <a:off x="3587" y="2873"/>
                <a:ext cx="119" cy="260"/>
              </a:xfrm>
              <a:prstGeom prst="rect">
                <a:avLst/>
              </a:prstGeom>
              <a:solidFill>
                <a:srgbClr val="A6A6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340" name="Freeform 158"/>
              <p:cNvSpPr>
                <a:spLocks/>
              </p:cNvSpPr>
              <p:nvPr/>
            </p:nvSpPr>
            <p:spPr bwMode="auto">
              <a:xfrm>
                <a:off x="3560" y="2815"/>
                <a:ext cx="27" cy="318"/>
              </a:xfrm>
              <a:custGeom>
                <a:avLst/>
                <a:gdLst>
                  <a:gd name="T0" fmla="*/ 0 w 81"/>
                  <a:gd name="T1" fmla="*/ 0 h 954"/>
                  <a:gd name="T2" fmla="*/ 3 w 81"/>
                  <a:gd name="T3" fmla="*/ 6 h 954"/>
                  <a:gd name="T4" fmla="*/ 3 w 81"/>
                  <a:gd name="T5" fmla="*/ 35 h 954"/>
                  <a:gd name="T6" fmla="*/ 0 w 81"/>
                  <a:gd name="T7" fmla="*/ 29 h 954"/>
                  <a:gd name="T8" fmla="*/ 0 w 81"/>
                  <a:gd name="T9" fmla="*/ 0 h 9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954"/>
                  <a:gd name="T17" fmla="*/ 81 w 81"/>
                  <a:gd name="T18" fmla="*/ 954 h 9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954">
                    <a:moveTo>
                      <a:pt x="0" y="0"/>
                    </a:moveTo>
                    <a:lnTo>
                      <a:pt x="81" y="173"/>
                    </a:lnTo>
                    <a:lnTo>
                      <a:pt x="81" y="954"/>
                    </a:lnTo>
                    <a:lnTo>
                      <a:pt x="0" y="7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41" name="Freeform 159"/>
              <p:cNvSpPr>
                <a:spLocks/>
              </p:cNvSpPr>
              <p:nvPr/>
            </p:nvSpPr>
            <p:spPr bwMode="auto">
              <a:xfrm>
                <a:off x="3562" y="2817"/>
                <a:ext cx="144" cy="56"/>
              </a:xfrm>
              <a:custGeom>
                <a:avLst/>
                <a:gdLst>
                  <a:gd name="T0" fmla="*/ 0 w 434"/>
                  <a:gd name="T1" fmla="*/ 0 h 167"/>
                  <a:gd name="T2" fmla="*/ 3 w 434"/>
                  <a:gd name="T3" fmla="*/ 6 h 167"/>
                  <a:gd name="T4" fmla="*/ 16 w 434"/>
                  <a:gd name="T5" fmla="*/ 6 h 167"/>
                  <a:gd name="T6" fmla="*/ 13 w 434"/>
                  <a:gd name="T7" fmla="*/ 0 h 167"/>
                  <a:gd name="T8" fmla="*/ 0 w 434"/>
                  <a:gd name="T9" fmla="*/ 0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4"/>
                  <a:gd name="T16" fmla="*/ 0 h 167"/>
                  <a:gd name="T17" fmla="*/ 434 w 434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4" h="167">
                    <a:moveTo>
                      <a:pt x="0" y="0"/>
                    </a:moveTo>
                    <a:lnTo>
                      <a:pt x="75" y="167"/>
                    </a:lnTo>
                    <a:lnTo>
                      <a:pt x="434" y="167"/>
                    </a:lnTo>
                    <a:lnTo>
                      <a:pt x="3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42" name="Freeform 160"/>
              <p:cNvSpPr>
                <a:spLocks/>
              </p:cNvSpPr>
              <p:nvPr/>
            </p:nvSpPr>
            <p:spPr bwMode="auto">
              <a:xfrm>
                <a:off x="3576" y="2780"/>
                <a:ext cx="155" cy="8"/>
              </a:xfrm>
              <a:custGeom>
                <a:avLst/>
                <a:gdLst>
                  <a:gd name="T0" fmla="*/ 17 w 465"/>
                  <a:gd name="T1" fmla="*/ 0 h 25"/>
                  <a:gd name="T2" fmla="*/ 17 w 465"/>
                  <a:gd name="T3" fmla="*/ 0 h 25"/>
                  <a:gd name="T4" fmla="*/ 0 w 465"/>
                  <a:gd name="T5" fmla="*/ 0 h 25"/>
                  <a:gd name="T6" fmla="*/ 0 w 465"/>
                  <a:gd name="T7" fmla="*/ 1 h 25"/>
                  <a:gd name="T8" fmla="*/ 17 w 465"/>
                  <a:gd name="T9" fmla="*/ 1 h 25"/>
                  <a:gd name="T10" fmla="*/ 16 w 465"/>
                  <a:gd name="T11" fmla="*/ 0 h 25"/>
                  <a:gd name="T12" fmla="*/ 17 w 465"/>
                  <a:gd name="T13" fmla="*/ 1 h 25"/>
                  <a:gd name="T14" fmla="*/ 17 w 465"/>
                  <a:gd name="T15" fmla="*/ 1 h 25"/>
                  <a:gd name="T16" fmla="*/ 17 w 465"/>
                  <a:gd name="T17" fmla="*/ 0 h 25"/>
                  <a:gd name="T18" fmla="*/ 17 w 465"/>
                  <a:gd name="T19" fmla="*/ 0 h 25"/>
                  <a:gd name="T20" fmla="*/ 17 w 465"/>
                  <a:gd name="T21" fmla="*/ 0 h 25"/>
                  <a:gd name="T22" fmla="*/ 17 w 465"/>
                  <a:gd name="T23" fmla="*/ 0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65"/>
                  <a:gd name="T37" fmla="*/ 0 h 25"/>
                  <a:gd name="T38" fmla="*/ 465 w 465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65" h="25">
                    <a:moveTo>
                      <a:pt x="465" y="12"/>
                    </a:moveTo>
                    <a:lnTo>
                      <a:pt x="452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452" y="25"/>
                    </a:lnTo>
                    <a:lnTo>
                      <a:pt x="440" y="12"/>
                    </a:lnTo>
                    <a:lnTo>
                      <a:pt x="452" y="25"/>
                    </a:lnTo>
                    <a:lnTo>
                      <a:pt x="465" y="25"/>
                    </a:lnTo>
                    <a:lnTo>
                      <a:pt x="465" y="12"/>
                    </a:lnTo>
                    <a:lnTo>
                      <a:pt x="465" y="6"/>
                    </a:lnTo>
                    <a:lnTo>
                      <a:pt x="452" y="0"/>
                    </a:lnTo>
                    <a:lnTo>
                      <a:pt x="46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43" name="Freeform 161"/>
              <p:cNvSpPr>
                <a:spLocks/>
              </p:cNvSpPr>
              <p:nvPr/>
            </p:nvSpPr>
            <p:spPr bwMode="auto">
              <a:xfrm>
                <a:off x="3723" y="2784"/>
                <a:ext cx="8" cy="384"/>
              </a:xfrm>
              <a:custGeom>
                <a:avLst/>
                <a:gdLst>
                  <a:gd name="T0" fmla="*/ 0 w 25"/>
                  <a:gd name="T1" fmla="*/ 43 h 1153"/>
                  <a:gd name="T2" fmla="*/ 1 w 25"/>
                  <a:gd name="T3" fmla="*/ 42 h 1153"/>
                  <a:gd name="T4" fmla="*/ 1 w 25"/>
                  <a:gd name="T5" fmla="*/ 0 h 1153"/>
                  <a:gd name="T6" fmla="*/ 0 w 25"/>
                  <a:gd name="T7" fmla="*/ 0 h 1153"/>
                  <a:gd name="T8" fmla="*/ 0 w 25"/>
                  <a:gd name="T9" fmla="*/ 42 h 1153"/>
                  <a:gd name="T10" fmla="*/ 0 w 25"/>
                  <a:gd name="T11" fmla="*/ 42 h 1153"/>
                  <a:gd name="T12" fmla="*/ 0 w 25"/>
                  <a:gd name="T13" fmla="*/ 42 h 1153"/>
                  <a:gd name="T14" fmla="*/ 0 w 25"/>
                  <a:gd name="T15" fmla="*/ 42 h 1153"/>
                  <a:gd name="T16" fmla="*/ 0 w 25"/>
                  <a:gd name="T17" fmla="*/ 43 h 1153"/>
                  <a:gd name="T18" fmla="*/ 1 w 25"/>
                  <a:gd name="T19" fmla="*/ 42 h 1153"/>
                  <a:gd name="T20" fmla="*/ 1 w 25"/>
                  <a:gd name="T21" fmla="*/ 42 h 1153"/>
                  <a:gd name="T22" fmla="*/ 0 w 25"/>
                  <a:gd name="T23" fmla="*/ 43 h 11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1153"/>
                  <a:gd name="T38" fmla="*/ 25 w 25"/>
                  <a:gd name="T39" fmla="*/ 1153 h 11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1153">
                    <a:moveTo>
                      <a:pt x="12" y="1153"/>
                    </a:moveTo>
                    <a:lnTo>
                      <a:pt x="25" y="1141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141"/>
                    </a:lnTo>
                    <a:lnTo>
                      <a:pt x="12" y="1128"/>
                    </a:lnTo>
                    <a:lnTo>
                      <a:pt x="0" y="1141"/>
                    </a:lnTo>
                    <a:lnTo>
                      <a:pt x="6" y="1147"/>
                    </a:lnTo>
                    <a:lnTo>
                      <a:pt x="12" y="1153"/>
                    </a:lnTo>
                    <a:lnTo>
                      <a:pt x="25" y="1147"/>
                    </a:lnTo>
                    <a:lnTo>
                      <a:pt x="25" y="1141"/>
                    </a:lnTo>
                    <a:lnTo>
                      <a:pt x="12" y="11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44" name="Freeform 162"/>
              <p:cNvSpPr>
                <a:spLocks/>
              </p:cNvSpPr>
              <p:nvPr/>
            </p:nvSpPr>
            <p:spPr bwMode="auto">
              <a:xfrm>
                <a:off x="3570" y="3160"/>
                <a:ext cx="157" cy="8"/>
              </a:xfrm>
              <a:custGeom>
                <a:avLst/>
                <a:gdLst>
                  <a:gd name="T0" fmla="*/ 0 w 471"/>
                  <a:gd name="T1" fmla="*/ 0 h 25"/>
                  <a:gd name="T2" fmla="*/ 1 w 471"/>
                  <a:gd name="T3" fmla="*/ 1 h 25"/>
                  <a:gd name="T4" fmla="*/ 17 w 471"/>
                  <a:gd name="T5" fmla="*/ 1 h 25"/>
                  <a:gd name="T6" fmla="*/ 17 w 471"/>
                  <a:gd name="T7" fmla="*/ 0 h 25"/>
                  <a:gd name="T8" fmla="*/ 1 w 471"/>
                  <a:gd name="T9" fmla="*/ 0 h 25"/>
                  <a:gd name="T10" fmla="*/ 1 w 471"/>
                  <a:gd name="T11" fmla="*/ 0 h 25"/>
                  <a:gd name="T12" fmla="*/ 1 w 471"/>
                  <a:gd name="T13" fmla="*/ 0 h 25"/>
                  <a:gd name="T14" fmla="*/ 0 w 471"/>
                  <a:gd name="T15" fmla="*/ 0 h 25"/>
                  <a:gd name="T16" fmla="*/ 0 w 471"/>
                  <a:gd name="T17" fmla="*/ 0 h 25"/>
                  <a:gd name="T18" fmla="*/ 0 w 471"/>
                  <a:gd name="T19" fmla="*/ 1 h 25"/>
                  <a:gd name="T20" fmla="*/ 1 w 471"/>
                  <a:gd name="T21" fmla="*/ 1 h 25"/>
                  <a:gd name="T22" fmla="*/ 0 w 471"/>
                  <a:gd name="T23" fmla="*/ 0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1"/>
                  <a:gd name="T37" fmla="*/ 0 h 25"/>
                  <a:gd name="T38" fmla="*/ 471 w 471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1" h="25">
                    <a:moveTo>
                      <a:pt x="0" y="13"/>
                    </a:moveTo>
                    <a:lnTo>
                      <a:pt x="19" y="25"/>
                    </a:lnTo>
                    <a:lnTo>
                      <a:pt x="471" y="25"/>
                    </a:lnTo>
                    <a:lnTo>
                      <a:pt x="471" y="0"/>
                    </a:lnTo>
                    <a:lnTo>
                      <a:pt x="19" y="0"/>
                    </a:lnTo>
                    <a:lnTo>
                      <a:pt x="31" y="13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19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45" name="Freeform 163"/>
              <p:cNvSpPr>
                <a:spLocks/>
              </p:cNvSpPr>
              <p:nvPr/>
            </p:nvSpPr>
            <p:spPr bwMode="auto">
              <a:xfrm>
                <a:off x="3570" y="2780"/>
                <a:ext cx="10" cy="384"/>
              </a:xfrm>
              <a:custGeom>
                <a:avLst/>
                <a:gdLst>
                  <a:gd name="T0" fmla="*/ 1 w 31"/>
                  <a:gd name="T1" fmla="*/ 0 h 1153"/>
                  <a:gd name="T2" fmla="*/ 0 w 31"/>
                  <a:gd name="T3" fmla="*/ 0 h 1153"/>
                  <a:gd name="T4" fmla="*/ 0 w 31"/>
                  <a:gd name="T5" fmla="*/ 43 h 1153"/>
                  <a:gd name="T6" fmla="*/ 1 w 31"/>
                  <a:gd name="T7" fmla="*/ 43 h 1153"/>
                  <a:gd name="T8" fmla="*/ 1 w 31"/>
                  <a:gd name="T9" fmla="*/ 0 h 1153"/>
                  <a:gd name="T10" fmla="*/ 1 w 31"/>
                  <a:gd name="T11" fmla="*/ 1 h 1153"/>
                  <a:gd name="T12" fmla="*/ 1 w 31"/>
                  <a:gd name="T13" fmla="*/ 0 h 1153"/>
                  <a:gd name="T14" fmla="*/ 1 w 31"/>
                  <a:gd name="T15" fmla="*/ 0 h 1153"/>
                  <a:gd name="T16" fmla="*/ 1 w 31"/>
                  <a:gd name="T17" fmla="*/ 0 h 1153"/>
                  <a:gd name="T18" fmla="*/ 0 w 31"/>
                  <a:gd name="T19" fmla="*/ 0 h 1153"/>
                  <a:gd name="T20" fmla="*/ 0 w 31"/>
                  <a:gd name="T21" fmla="*/ 0 h 1153"/>
                  <a:gd name="T22" fmla="*/ 1 w 31"/>
                  <a:gd name="T23" fmla="*/ 0 h 11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"/>
                  <a:gd name="T37" fmla="*/ 0 h 1153"/>
                  <a:gd name="T38" fmla="*/ 31 w 31"/>
                  <a:gd name="T39" fmla="*/ 1153 h 11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" h="1153">
                    <a:moveTo>
                      <a:pt x="19" y="0"/>
                    </a:moveTo>
                    <a:lnTo>
                      <a:pt x="0" y="12"/>
                    </a:lnTo>
                    <a:lnTo>
                      <a:pt x="0" y="1153"/>
                    </a:lnTo>
                    <a:lnTo>
                      <a:pt x="31" y="1153"/>
                    </a:lnTo>
                    <a:lnTo>
                      <a:pt x="31" y="12"/>
                    </a:lnTo>
                    <a:lnTo>
                      <a:pt x="19" y="25"/>
                    </a:lnTo>
                    <a:lnTo>
                      <a:pt x="31" y="12"/>
                    </a:lnTo>
                    <a:lnTo>
                      <a:pt x="25" y="6"/>
                    </a:lnTo>
                    <a:lnTo>
                      <a:pt x="19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46" name="Freeform 164"/>
              <p:cNvSpPr>
                <a:spLocks/>
              </p:cNvSpPr>
              <p:nvPr/>
            </p:nvSpPr>
            <p:spPr bwMode="auto">
              <a:xfrm>
                <a:off x="3576" y="2860"/>
                <a:ext cx="15" cy="11"/>
              </a:xfrm>
              <a:custGeom>
                <a:avLst/>
                <a:gdLst>
                  <a:gd name="T0" fmla="*/ 0 w 43"/>
                  <a:gd name="T1" fmla="*/ 1 h 31"/>
                  <a:gd name="T2" fmla="*/ 0 w 43"/>
                  <a:gd name="T3" fmla="*/ 1 h 31"/>
                  <a:gd name="T4" fmla="*/ 1 w 43"/>
                  <a:gd name="T5" fmla="*/ 1 h 31"/>
                  <a:gd name="T6" fmla="*/ 2 w 43"/>
                  <a:gd name="T7" fmla="*/ 1 h 31"/>
                  <a:gd name="T8" fmla="*/ 2 w 43"/>
                  <a:gd name="T9" fmla="*/ 0 h 31"/>
                  <a:gd name="T10" fmla="*/ 0 w 43"/>
                  <a:gd name="T11" fmla="*/ 1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31"/>
                  <a:gd name="T20" fmla="*/ 43 w 43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31">
                    <a:moveTo>
                      <a:pt x="0" y="19"/>
                    </a:moveTo>
                    <a:lnTo>
                      <a:pt x="12" y="31"/>
                    </a:lnTo>
                    <a:lnTo>
                      <a:pt x="31" y="31"/>
                    </a:lnTo>
                    <a:lnTo>
                      <a:pt x="43" y="19"/>
                    </a:lnTo>
                    <a:lnTo>
                      <a:pt x="4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47" name="Freeform 165"/>
              <p:cNvSpPr>
                <a:spLocks/>
              </p:cNvSpPr>
              <p:nvPr/>
            </p:nvSpPr>
            <p:spPr bwMode="auto">
              <a:xfrm>
                <a:off x="3547" y="2798"/>
                <a:ext cx="44" cy="69"/>
              </a:xfrm>
              <a:custGeom>
                <a:avLst/>
                <a:gdLst>
                  <a:gd name="T0" fmla="*/ 1 w 130"/>
                  <a:gd name="T1" fmla="*/ 0 h 205"/>
                  <a:gd name="T2" fmla="*/ 0 w 130"/>
                  <a:gd name="T3" fmla="*/ 1 h 205"/>
                  <a:gd name="T4" fmla="*/ 3 w 130"/>
                  <a:gd name="T5" fmla="*/ 8 h 205"/>
                  <a:gd name="T6" fmla="*/ 5 w 130"/>
                  <a:gd name="T7" fmla="*/ 7 h 205"/>
                  <a:gd name="T8" fmla="*/ 2 w 130"/>
                  <a:gd name="T9" fmla="*/ 0 h 205"/>
                  <a:gd name="T10" fmla="*/ 1 w 130"/>
                  <a:gd name="T11" fmla="*/ 0 h 2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0"/>
                  <a:gd name="T19" fmla="*/ 0 h 205"/>
                  <a:gd name="T20" fmla="*/ 130 w 130"/>
                  <a:gd name="T21" fmla="*/ 205 h 2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0" h="205">
                    <a:moveTo>
                      <a:pt x="25" y="12"/>
                    </a:moveTo>
                    <a:lnTo>
                      <a:pt x="0" y="18"/>
                    </a:lnTo>
                    <a:lnTo>
                      <a:pt x="87" y="205"/>
                    </a:lnTo>
                    <a:lnTo>
                      <a:pt x="130" y="186"/>
                    </a:lnTo>
                    <a:lnTo>
                      <a:pt x="43" y="0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48" name="Freeform 166"/>
              <p:cNvSpPr>
                <a:spLocks/>
              </p:cNvSpPr>
              <p:nvPr/>
            </p:nvSpPr>
            <p:spPr bwMode="auto">
              <a:xfrm>
                <a:off x="3547" y="2794"/>
                <a:ext cx="15" cy="10"/>
              </a:xfrm>
              <a:custGeom>
                <a:avLst/>
                <a:gdLst>
                  <a:gd name="T0" fmla="*/ 2 w 43"/>
                  <a:gd name="T1" fmla="*/ 0 h 31"/>
                  <a:gd name="T2" fmla="*/ 1 w 43"/>
                  <a:gd name="T3" fmla="*/ 0 h 31"/>
                  <a:gd name="T4" fmla="*/ 0 w 43"/>
                  <a:gd name="T5" fmla="*/ 0 h 31"/>
                  <a:gd name="T6" fmla="*/ 0 w 43"/>
                  <a:gd name="T7" fmla="*/ 0 h 31"/>
                  <a:gd name="T8" fmla="*/ 0 w 43"/>
                  <a:gd name="T9" fmla="*/ 1 h 31"/>
                  <a:gd name="T10" fmla="*/ 2 w 43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31"/>
                  <a:gd name="T20" fmla="*/ 43 w 43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31">
                    <a:moveTo>
                      <a:pt x="43" y="13"/>
                    </a:moveTo>
                    <a:lnTo>
                      <a:pt x="31" y="0"/>
                    </a:lnTo>
                    <a:lnTo>
                      <a:pt x="12" y="0"/>
                    </a:lnTo>
                    <a:lnTo>
                      <a:pt x="0" y="13"/>
                    </a:lnTo>
                    <a:lnTo>
                      <a:pt x="0" y="31"/>
                    </a:lnTo>
                    <a:lnTo>
                      <a:pt x="43" y="13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49" name="Freeform 167"/>
              <p:cNvSpPr>
                <a:spLocks/>
              </p:cNvSpPr>
              <p:nvPr/>
            </p:nvSpPr>
            <p:spPr bwMode="auto">
              <a:xfrm>
                <a:off x="3710" y="2865"/>
                <a:ext cx="9" cy="16"/>
              </a:xfrm>
              <a:custGeom>
                <a:avLst/>
                <a:gdLst>
                  <a:gd name="T0" fmla="*/ 0 w 25"/>
                  <a:gd name="T1" fmla="*/ 2 h 49"/>
                  <a:gd name="T2" fmla="*/ 1 w 25"/>
                  <a:gd name="T3" fmla="*/ 1 h 49"/>
                  <a:gd name="T4" fmla="*/ 1 w 25"/>
                  <a:gd name="T5" fmla="*/ 1 h 49"/>
                  <a:gd name="T6" fmla="*/ 1 w 25"/>
                  <a:gd name="T7" fmla="*/ 0 h 49"/>
                  <a:gd name="T8" fmla="*/ 0 w 25"/>
                  <a:gd name="T9" fmla="*/ 0 h 49"/>
                  <a:gd name="T10" fmla="*/ 0 w 25"/>
                  <a:gd name="T11" fmla="*/ 2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49"/>
                  <a:gd name="T20" fmla="*/ 25 w 25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49">
                    <a:moveTo>
                      <a:pt x="0" y="49"/>
                    </a:moveTo>
                    <a:lnTo>
                      <a:pt x="19" y="37"/>
                    </a:lnTo>
                    <a:lnTo>
                      <a:pt x="25" y="24"/>
                    </a:lnTo>
                    <a:lnTo>
                      <a:pt x="19" y="6"/>
                    </a:lnTo>
                    <a:lnTo>
                      <a:pt x="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50" name="Freeform 168"/>
              <p:cNvSpPr>
                <a:spLocks/>
              </p:cNvSpPr>
              <p:nvPr/>
            </p:nvSpPr>
            <p:spPr bwMode="auto">
              <a:xfrm>
                <a:off x="3580" y="2865"/>
                <a:ext cx="130" cy="16"/>
              </a:xfrm>
              <a:custGeom>
                <a:avLst/>
                <a:gdLst>
                  <a:gd name="T0" fmla="*/ 0 w 390"/>
                  <a:gd name="T1" fmla="*/ 1 h 49"/>
                  <a:gd name="T2" fmla="*/ 1 w 390"/>
                  <a:gd name="T3" fmla="*/ 2 h 49"/>
                  <a:gd name="T4" fmla="*/ 14 w 390"/>
                  <a:gd name="T5" fmla="*/ 2 h 49"/>
                  <a:gd name="T6" fmla="*/ 14 w 390"/>
                  <a:gd name="T7" fmla="*/ 0 h 49"/>
                  <a:gd name="T8" fmla="*/ 1 w 390"/>
                  <a:gd name="T9" fmla="*/ 0 h 49"/>
                  <a:gd name="T10" fmla="*/ 2 w 390"/>
                  <a:gd name="T11" fmla="*/ 0 h 49"/>
                  <a:gd name="T12" fmla="*/ 1 w 390"/>
                  <a:gd name="T13" fmla="*/ 0 h 49"/>
                  <a:gd name="T14" fmla="*/ 0 w 390"/>
                  <a:gd name="T15" fmla="*/ 0 h 49"/>
                  <a:gd name="T16" fmla="*/ 0 w 390"/>
                  <a:gd name="T17" fmla="*/ 1 h 49"/>
                  <a:gd name="T18" fmla="*/ 0 w 390"/>
                  <a:gd name="T19" fmla="*/ 1 h 49"/>
                  <a:gd name="T20" fmla="*/ 1 w 390"/>
                  <a:gd name="T21" fmla="*/ 2 h 49"/>
                  <a:gd name="T22" fmla="*/ 0 w 390"/>
                  <a:gd name="T23" fmla="*/ 1 h 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0"/>
                  <a:gd name="T37" fmla="*/ 0 h 49"/>
                  <a:gd name="T38" fmla="*/ 390 w 390"/>
                  <a:gd name="T39" fmla="*/ 49 h 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0" h="49">
                    <a:moveTo>
                      <a:pt x="0" y="31"/>
                    </a:moveTo>
                    <a:lnTo>
                      <a:pt x="19" y="49"/>
                    </a:lnTo>
                    <a:lnTo>
                      <a:pt x="390" y="49"/>
                    </a:lnTo>
                    <a:lnTo>
                      <a:pt x="390" y="0"/>
                    </a:lnTo>
                    <a:lnTo>
                      <a:pt x="19" y="0"/>
                    </a:lnTo>
                    <a:lnTo>
                      <a:pt x="44" y="12"/>
                    </a:lnTo>
                    <a:lnTo>
                      <a:pt x="19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19" y="4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51" name="Freeform 169"/>
              <p:cNvSpPr>
                <a:spLocks/>
              </p:cNvSpPr>
              <p:nvPr/>
            </p:nvSpPr>
            <p:spPr bwMode="auto">
              <a:xfrm>
                <a:off x="3568" y="2846"/>
                <a:ext cx="27" cy="29"/>
              </a:xfrm>
              <a:custGeom>
                <a:avLst/>
                <a:gdLst>
                  <a:gd name="T0" fmla="*/ 1 w 81"/>
                  <a:gd name="T1" fmla="*/ 0 h 87"/>
                  <a:gd name="T2" fmla="*/ 0 w 81"/>
                  <a:gd name="T3" fmla="*/ 1 h 87"/>
                  <a:gd name="T4" fmla="*/ 1 w 81"/>
                  <a:gd name="T5" fmla="*/ 3 h 87"/>
                  <a:gd name="T6" fmla="*/ 3 w 81"/>
                  <a:gd name="T7" fmla="*/ 3 h 87"/>
                  <a:gd name="T8" fmla="*/ 2 w 81"/>
                  <a:gd name="T9" fmla="*/ 0 h 87"/>
                  <a:gd name="T10" fmla="*/ 1 w 81"/>
                  <a:gd name="T11" fmla="*/ 0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"/>
                  <a:gd name="T19" fmla="*/ 0 h 87"/>
                  <a:gd name="T20" fmla="*/ 81 w 81"/>
                  <a:gd name="T21" fmla="*/ 87 h 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" h="87">
                    <a:moveTo>
                      <a:pt x="25" y="6"/>
                    </a:moveTo>
                    <a:lnTo>
                      <a:pt x="0" y="18"/>
                    </a:lnTo>
                    <a:lnTo>
                      <a:pt x="37" y="87"/>
                    </a:lnTo>
                    <a:lnTo>
                      <a:pt x="81" y="68"/>
                    </a:lnTo>
                    <a:lnTo>
                      <a:pt x="50" y="0"/>
                    </a:ln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52" name="Freeform 170"/>
              <p:cNvSpPr>
                <a:spLocks/>
              </p:cNvSpPr>
              <p:nvPr/>
            </p:nvSpPr>
            <p:spPr bwMode="auto">
              <a:xfrm>
                <a:off x="3568" y="2842"/>
                <a:ext cx="17" cy="10"/>
              </a:xfrm>
              <a:custGeom>
                <a:avLst/>
                <a:gdLst>
                  <a:gd name="T0" fmla="*/ 2 w 50"/>
                  <a:gd name="T1" fmla="*/ 0 h 31"/>
                  <a:gd name="T2" fmla="*/ 1 w 50"/>
                  <a:gd name="T3" fmla="*/ 0 h 31"/>
                  <a:gd name="T4" fmla="*/ 1 w 50"/>
                  <a:gd name="T5" fmla="*/ 0 h 31"/>
                  <a:gd name="T6" fmla="*/ 0 w 50"/>
                  <a:gd name="T7" fmla="*/ 0 h 31"/>
                  <a:gd name="T8" fmla="*/ 0 w 50"/>
                  <a:gd name="T9" fmla="*/ 1 h 31"/>
                  <a:gd name="T10" fmla="*/ 2 w 50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31"/>
                  <a:gd name="T20" fmla="*/ 50 w 50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31">
                    <a:moveTo>
                      <a:pt x="50" y="13"/>
                    </a:moveTo>
                    <a:lnTo>
                      <a:pt x="37" y="0"/>
                    </a:lnTo>
                    <a:lnTo>
                      <a:pt x="19" y="0"/>
                    </a:lnTo>
                    <a:lnTo>
                      <a:pt x="0" y="13"/>
                    </a:lnTo>
                    <a:lnTo>
                      <a:pt x="0" y="31"/>
                    </a:lnTo>
                    <a:lnTo>
                      <a:pt x="50" y="13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53" name="Freeform 171"/>
              <p:cNvSpPr>
                <a:spLocks/>
              </p:cNvSpPr>
              <p:nvPr/>
            </p:nvSpPr>
            <p:spPr bwMode="auto">
              <a:xfrm>
                <a:off x="3537" y="2712"/>
                <a:ext cx="43" cy="74"/>
              </a:xfrm>
              <a:custGeom>
                <a:avLst/>
                <a:gdLst>
                  <a:gd name="T0" fmla="*/ 1 w 130"/>
                  <a:gd name="T1" fmla="*/ 0 h 224"/>
                  <a:gd name="T2" fmla="*/ 0 w 130"/>
                  <a:gd name="T3" fmla="*/ 1 h 224"/>
                  <a:gd name="T4" fmla="*/ 4 w 130"/>
                  <a:gd name="T5" fmla="*/ 8 h 224"/>
                  <a:gd name="T6" fmla="*/ 5 w 130"/>
                  <a:gd name="T7" fmla="*/ 8 h 224"/>
                  <a:gd name="T8" fmla="*/ 1 w 130"/>
                  <a:gd name="T9" fmla="*/ 0 h 224"/>
                  <a:gd name="T10" fmla="*/ 0 w 130"/>
                  <a:gd name="T11" fmla="*/ 0 h 224"/>
                  <a:gd name="T12" fmla="*/ 1 w 130"/>
                  <a:gd name="T13" fmla="*/ 0 h 224"/>
                  <a:gd name="T14" fmla="*/ 1 w 130"/>
                  <a:gd name="T15" fmla="*/ 0 h 224"/>
                  <a:gd name="T16" fmla="*/ 0 w 130"/>
                  <a:gd name="T17" fmla="*/ 0 h 224"/>
                  <a:gd name="T18" fmla="*/ 0 w 130"/>
                  <a:gd name="T19" fmla="*/ 0 h 224"/>
                  <a:gd name="T20" fmla="*/ 0 w 130"/>
                  <a:gd name="T21" fmla="*/ 1 h 224"/>
                  <a:gd name="T22" fmla="*/ 1 w 130"/>
                  <a:gd name="T23" fmla="*/ 0 h 2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0"/>
                  <a:gd name="T37" fmla="*/ 0 h 224"/>
                  <a:gd name="T38" fmla="*/ 130 w 130"/>
                  <a:gd name="T39" fmla="*/ 224 h 2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0" h="224">
                    <a:moveTo>
                      <a:pt x="25" y="13"/>
                    </a:moveTo>
                    <a:lnTo>
                      <a:pt x="0" y="19"/>
                    </a:lnTo>
                    <a:lnTo>
                      <a:pt x="99" y="224"/>
                    </a:lnTo>
                    <a:lnTo>
                      <a:pt x="130" y="210"/>
                    </a:lnTo>
                    <a:lnTo>
                      <a:pt x="25" y="6"/>
                    </a:lnTo>
                    <a:lnTo>
                      <a:pt x="0" y="13"/>
                    </a:lnTo>
                    <a:lnTo>
                      <a:pt x="25" y="6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54" name="Freeform 172"/>
              <p:cNvSpPr>
                <a:spLocks/>
              </p:cNvSpPr>
              <p:nvPr/>
            </p:nvSpPr>
            <p:spPr bwMode="auto">
              <a:xfrm>
                <a:off x="3537" y="2716"/>
                <a:ext cx="8" cy="384"/>
              </a:xfrm>
              <a:custGeom>
                <a:avLst/>
                <a:gdLst>
                  <a:gd name="T0" fmla="*/ 1 w 25"/>
                  <a:gd name="T1" fmla="*/ 42 h 1151"/>
                  <a:gd name="T2" fmla="*/ 1 w 25"/>
                  <a:gd name="T3" fmla="*/ 42 h 1151"/>
                  <a:gd name="T4" fmla="*/ 1 w 25"/>
                  <a:gd name="T5" fmla="*/ 0 h 1151"/>
                  <a:gd name="T6" fmla="*/ 0 w 25"/>
                  <a:gd name="T7" fmla="*/ 0 h 1151"/>
                  <a:gd name="T8" fmla="*/ 0 w 25"/>
                  <a:gd name="T9" fmla="*/ 42 h 1151"/>
                  <a:gd name="T10" fmla="*/ 0 w 25"/>
                  <a:gd name="T11" fmla="*/ 42 h 1151"/>
                  <a:gd name="T12" fmla="*/ 0 w 25"/>
                  <a:gd name="T13" fmla="*/ 42 h 1151"/>
                  <a:gd name="T14" fmla="*/ 0 w 25"/>
                  <a:gd name="T15" fmla="*/ 42 h 1151"/>
                  <a:gd name="T16" fmla="*/ 0 w 25"/>
                  <a:gd name="T17" fmla="*/ 43 h 1151"/>
                  <a:gd name="T18" fmla="*/ 1 w 25"/>
                  <a:gd name="T19" fmla="*/ 42 h 1151"/>
                  <a:gd name="T20" fmla="*/ 1 w 25"/>
                  <a:gd name="T21" fmla="*/ 42 h 1151"/>
                  <a:gd name="T22" fmla="*/ 1 w 25"/>
                  <a:gd name="T23" fmla="*/ 42 h 11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1151"/>
                  <a:gd name="T38" fmla="*/ 25 w 25"/>
                  <a:gd name="T39" fmla="*/ 1151 h 11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1151">
                    <a:moveTo>
                      <a:pt x="25" y="1133"/>
                    </a:moveTo>
                    <a:lnTo>
                      <a:pt x="25" y="1139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139"/>
                    </a:lnTo>
                    <a:lnTo>
                      <a:pt x="0" y="1145"/>
                    </a:lnTo>
                    <a:lnTo>
                      <a:pt x="0" y="1139"/>
                    </a:lnTo>
                    <a:lnTo>
                      <a:pt x="6" y="1145"/>
                    </a:lnTo>
                    <a:lnTo>
                      <a:pt x="12" y="1151"/>
                    </a:lnTo>
                    <a:lnTo>
                      <a:pt x="25" y="1145"/>
                    </a:lnTo>
                    <a:lnTo>
                      <a:pt x="25" y="1139"/>
                    </a:lnTo>
                    <a:lnTo>
                      <a:pt x="25" y="1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55" name="Freeform 173"/>
              <p:cNvSpPr>
                <a:spLocks/>
              </p:cNvSpPr>
              <p:nvPr/>
            </p:nvSpPr>
            <p:spPr bwMode="auto">
              <a:xfrm>
                <a:off x="3537" y="3094"/>
                <a:ext cx="43" cy="74"/>
              </a:xfrm>
              <a:custGeom>
                <a:avLst/>
                <a:gdLst>
                  <a:gd name="T0" fmla="*/ 4 w 130"/>
                  <a:gd name="T1" fmla="*/ 8 h 223"/>
                  <a:gd name="T2" fmla="*/ 5 w 130"/>
                  <a:gd name="T3" fmla="*/ 8 h 223"/>
                  <a:gd name="T4" fmla="*/ 1 w 130"/>
                  <a:gd name="T5" fmla="*/ 0 h 223"/>
                  <a:gd name="T6" fmla="*/ 0 w 130"/>
                  <a:gd name="T7" fmla="*/ 0 h 223"/>
                  <a:gd name="T8" fmla="*/ 4 w 130"/>
                  <a:gd name="T9" fmla="*/ 8 h 223"/>
                  <a:gd name="T10" fmla="*/ 5 w 130"/>
                  <a:gd name="T11" fmla="*/ 8 h 223"/>
                  <a:gd name="T12" fmla="*/ 4 w 130"/>
                  <a:gd name="T13" fmla="*/ 8 h 223"/>
                  <a:gd name="T14" fmla="*/ 4 w 130"/>
                  <a:gd name="T15" fmla="*/ 8 h 223"/>
                  <a:gd name="T16" fmla="*/ 5 w 130"/>
                  <a:gd name="T17" fmla="*/ 8 h 223"/>
                  <a:gd name="T18" fmla="*/ 5 w 130"/>
                  <a:gd name="T19" fmla="*/ 8 h 223"/>
                  <a:gd name="T20" fmla="*/ 5 w 130"/>
                  <a:gd name="T21" fmla="*/ 8 h 223"/>
                  <a:gd name="T22" fmla="*/ 4 w 130"/>
                  <a:gd name="T23" fmla="*/ 8 h 2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0"/>
                  <a:gd name="T37" fmla="*/ 0 h 223"/>
                  <a:gd name="T38" fmla="*/ 130 w 130"/>
                  <a:gd name="T39" fmla="*/ 223 h 2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0" h="223">
                    <a:moveTo>
                      <a:pt x="99" y="211"/>
                    </a:moveTo>
                    <a:lnTo>
                      <a:pt x="130" y="205"/>
                    </a:lnTo>
                    <a:lnTo>
                      <a:pt x="25" y="0"/>
                    </a:lnTo>
                    <a:lnTo>
                      <a:pt x="0" y="12"/>
                    </a:lnTo>
                    <a:lnTo>
                      <a:pt x="99" y="217"/>
                    </a:lnTo>
                    <a:lnTo>
                      <a:pt x="130" y="211"/>
                    </a:lnTo>
                    <a:lnTo>
                      <a:pt x="99" y="217"/>
                    </a:lnTo>
                    <a:lnTo>
                      <a:pt x="112" y="223"/>
                    </a:lnTo>
                    <a:lnTo>
                      <a:pt x="124" y="223"/>
                    </a:lnTo>
                    <a:lnTo>
                      <a:pt x="130" y="211"/>
                    </a:lnTo>
                    <a:lnTo>
                      <a:pt x="130" y="205"/>
                    </a:lnTo>
                    <a:lnTo>
                      <a:pt x="99" y="2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56" name="Freeform 174"/>
              <p:cNvSpPr>
                <a:spLocks/>
              </p:cNvSpPr>
              <p:nvPr/>
            </p:nvSpPr>
            <p:spPr bwMode="auto">
              <a:xfrm>
                <a:off x="3570" y="2780"/>
                <a:ext cx="10" cy="384"/>
              </a:xfrm>
              <a:custGeom>
                <a:avLst/>
                <a:gdLst>
                  <a:gd name="T0" fmla="*/ 0 w 31"/>
                  <a:gd name="T1" fmla="*/ 1 h 1153"/>
                  <a:gd name="T2" fmla="*/ 0 w 31"/>
                  <a:gd name="T3" fmla="*/ 0 h 1153"/>
                  <a:gd name="T4" fmla="*/ 0 w 31"/>
                  <a:gd name="T5" fmla="*/ 43 h 1153"/>
                  <a:gd name="T6" fmla="*/ 1 w 31"/>
                  <a:gd name="T7" fmla="*/ 43 h 1153"/>
                  <a:gd name="T8" fmla="*/ 1 w 31"/>
                  <a:gd name="T9" fmla="*/ 0 h 1153"/>
                  <a:gd name="T10" fmla="*/ 1 w 31"/>
                  <a:gd name="T11" fmla="*/ 0 h 1153"/>
                  <a:gd name="T12" fmla="*/ 1 w 31"/>
                  <a:gd name="T13" fmla="*/ 0 h 1153"/>
                  <a:gd name="T14" fmla="*/ 1 w 31"/>
                  <a:gd name="T15" fmla="*/ 0 h 1153"/>
                  <a:gd name="T16" fmla="*/ 1 w 31"/>
                  <a:gd name="T17" fmla="*/ 0 h 1153"/>
                  <a:gd name="T18" fmla="*/ 0 w 31"/>
                  <a:gd name="T19" fmla="*/ 0 h 1153"/>
                  <a:gd name="T20" fmla="*/ 0 w 31"/>
                  <a:gd name="T21" fmla="*/ 0 h 1153"/>
                  <a:gd name="T22" fmla="*/ 0 w 31"/>
                  <a:gd name="T23" fmla="*/ 1 h 11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"/>
                  <a:gd name="T37" fmla="*/ 0 h 1153"/>
                  <a:gd name="T38" fmla="*/ 31 w 31"/>
                  <a:gd name="T39" fmla="*/ 1153 h 11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" h="1153">
                    <a:moveTo>
                      <a:pt x="0" y="20"/>
                    </a:moveTo>
                    <a:lnTo>
                      <a:pt x="0" y="12"/>
                    </a:lnTo>
                    <a:lnTo>
                      <a:pt x="0" y="1153"/>
                    </a:lnTo>
                    <a:lnTo>
                      <a:pt x="31" y="1153"/>
                    </a:lnTo>
                    <a:lnTo>
                      <a:pt x="31" y="12"/>
                    </a:lnTo>
                    <a:lnTo>
                      <a:pt x="31" y="6"/>
                    </a:lnTo>
                    <a:lnTo>
                      <a:pt x="31" y="12"/>
                    </a:lnTo>
                    <a:lnTo>
                      <a:pt x="25" y="6"/>
                    </a:lnTo>
                    <a:lnTo>
                      <a:pt x="19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57" name="Freeform 175"/>
              <p:cNvSpPr>
                <a:spLocks/>
              </p:cNvSpPr>
              <p:nvPr/>
            </p:nvSpPr>
            <p:spPr bwMode="auto">
              <a:xfrm>
                <a:off x="3674" y="2720"/>
                <a:ext cx="8" cy="4"/>
              </a:xfrm>
              <a:custGeom>
                <a:avLst/>
                <a:gdLst>
                  <a:gd name="T0" fmla="*/ 1 w 25"/>
                  <a:gd name="T1" fmla="*/ 0 h 12"/>
                  <a:gd name="T2" fmla="*/ 1 w 25"/>
                  <a:gd name="T3" fmla="*/ 0 h 12"/>
                  <a:gd name="T4" fmla="*/ 0 w 25"/>
                  <a:gd name="T5" fmla="*/ 0 h 12"/>
                  <a:gd name="T6" fmla="*/ 0 w 25"/>
                  <a:gd name="T7" fmla="*/ 0 h 12"/>
                  <a:gd name="T8" fmla="*/ 0 w 25"/>
                  <a:gd name="T9" fmla="*/ 0 h 12"/>
                  <a:gd name="T10" fmla="*/ 1 w 2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25" y="12"/>
                    </a:moveTo>
                    <a:lnTo>
                      <a:pt x="17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58" name="Freeform 176"/>
              <p:cNvSpPr>
                <a:spLocks/>
              </p:cNvSpPr>
              <p:nvPr/>
            </p:nvSpPr>
            <p:spPr bwMode="auto">
              <a:xfrm>
                <a:off x="3674" y="2724"/>
                <a:ext cx="8" cy="52"/>
              </a:xfrm>
              <a:custGeom>
                <a:avLst/>
                <a:gdLst>
                  <a:gd name="T0" fmla="*/ 0 w 25"/>
                  <a:gd name="T1" fmla="*/ 6 h 156"/>
                  <a:gd name="T2" fmla="*/ 1 w 25"/>
                  <a:gd name="T3" fmla="*/ 6 h 156"/>
                  <a:gd name="T4" fmla="*/ 1 w 25"/>
                  <a:gd name="T5" fmla="*/ 0 h 156"/>
                  <a:gd name="T6" fmla="*/ 0 w 25"/>
                  <a:gd name="T7" fmla="*/ 0 h 156"/>
                  <a:gd name="T8" fmla="*/ 0 w 25"/>
                  <a:gd name="T9" fmla="*/ 6 h 156"/>
                  <a:gd name="T10" fmla="*/ 0 w 25"/>
                  <a:gd name="T11" fmla="*/ 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56"/>
                  <a:gd name="T20" fmla="*/ 25 w 2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56">
                    <a:moveTo>
                      <a:pt x="11" y="156"/>
                    </a:moveTo>
                    <a:lnTo>
                      <a:pt x="25" y="156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1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59" name="Freeform 177"/>
              <p:cNvSpPr>
                <a:spLocks/>
              </p:cNvSpPr>
              <p:nvPr/>
            </p:nvSpPr>
            <p:spPr bwMode="auto">
              <a:xfrm>
                <a:off x="3674" y="2776"/>
                <a:ext cx="8" cy="4"/>
              </a:xfrm>
              <a:custGeom>
                <a:avLst/>
                <a:gdLst>
                  <a:gd name="T0" fmla="*/ 0 w 25"/>
                  <a:gd name="T1" fmla="*/ 0 h 11"/>
                  <a:gd name="T2" fmla="*/ 0 w 25"/>
                  <a:gd name="T3" fmla="*/ 0 h 11"/>
                  <a:gd name="T4" fmla="*/ 0 w 25"/>
                  <a:gd name="T5" fmla="*/ 0 h 11"/>
                  <a:gd name="T6" fmla="*/ 1 w 25"/>
                  <a:gd name="T7" fmla="*/ 0 h 11"/>
                  <a:gd name="T8" fmla="*/ 1 w 25"/>
                  <a:gd name="T9" fmla="*/ 0 h 11"/>
                  <a:gd name="T10" fmla="*/ 0 w 2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1"/>
                  <a:gd name="T20" fmla="*/ 25 w 2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1">
                    <a:moveTo>
                      <a:pt x="0" y="0"/>
                    </a:moveTo>
                    <a:lnTo>
                      <a:pt x="0" y="11"/>
                    </a:lnTo>
                    <a:lnTo>
                      <a:pt x="11" y="11"/>
                    </a:lnTo>
                    <a:lnTo>
                      <a:pt x="17" y="11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60" name="Freeform 178"/>
              <p:cNvSpPr>
                <a:spLocks/>
              </p:cNvSpPr>
              <p:nvPr/>
            </p:nvSpPr>
            <p:spPr bwMode="auto">
              <a:xfrm>
                <a:off x="2802" y="1421"/>
                <a:ext cx="16" cy="232"/>
              </a:xfrm>
              <a:custGeom>
                <a:avLst/>
                <a:gdLst>
                  <a:gd name="T0" fmla="*/ 0 w 49"/>
                  <a:gd name="T1" fmla="*/ 26 h 694"/>
                  <a:gd name="T2" fmla="*/ 0 w 49"/>
                  <a:gd name="T3" fmla="*/ 1 h 694"/>
                  <a:gd name="T4" fmla="*/ 2 w 49"/>
                  <a:gd name="T5" fmla="*/ 0 h 694"/>
                  <a:gd name="T6" fmla="*/ 2 w 49"/>
                  <a:gd name="T7" fmla="*/ 25 h 694"/>
                  <a:gd name="T8" fmla="*/ 0 w 49"/>
                  <a:gd name="T9" fmla="*/ 26 h 6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694"/>
                  <a:gd name="T17" fmla="*/ 49 w 49"/>
                  <a:gd name="T18" fmla="*/ 694 h 6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694">
                    <a:moveTo>
                      <a:pt x="0" y="694"/>
                    </a:moveTo>
                    <a:lnTo>
                      <a:pt x="0" y="31"/>
                    </a:lnTo>
                    <a:lnTo>
                      <a:pt x="49" y="0"/>
                    </a:lnTo>
                    <a:lnTo>
                      <a:pt x="49" y="657"/>
                    </a:lnTo>
                    <a:lnTo>
                      <a:pt x="0" y="694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61" name="Freeform 179"/>
              <p:cNvSpPr>
                <a:spLocks/>
              </p:cNvSpPr>
              <p:nvPr/>
            </p:nvSpPr>
            <p:spPr bwMode="auto">
              <a:xfrm>
                <a:off x="2591" y="1347"/>
                <a:ext cx="227" cy="85"/>
              </a:xfrm>
              <a:custGeom>
                <a:avLst/>
                <a:gdLst>
                  <a:gd name="T0" fmla="*/ 23 w 682"/>
                  <a:gd name="T1" fmla="*/ 9 h 254"/>
                  <a:gd name="T2" fmla="*/ 0 w 682"/>
                  <a:gd name="T3" fmla="*/ 1 h 254"/>
                  <a:gd name="T4" fmla="*/ 2 w 682"/>
                  <a:gd name="T5" fmla="*/ 0 h 254"/>
                  <a:gd name="T6" fmla="*/ 25 w 682"/>
                  <a:gd name="T7" fmla="*/ 8 h 254"/>
                  <a:gd name="T8" fmla="*/ 23 w 682"/>
                  <a:gd name="T9" fmla="*/ 9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2"/>
                  <a:gd name="T16" fmla="*/ 0 h 254"/>
                  <a:gd name="T17" fmla="*/ 682 w 682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2" h="254">
                    <a:moveTo>
                      <a:pt x="633" y="254"/>
                    </a:moveTo>
                    <a:lnTo>
                      <a:pt x="0" y="37"/>
                    </a:lnTo>
                    <a:lnTo>
                      <a:pt x="50" y="0"/>
                    </a:lnTo>
                    <a:lnTo>
                      <a:pt x="682" y="223"/>
                    </a:lnTo>
                    <a:lnTo>
                      <a:pt x="633" y="2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62" name="Freeform 180"/>
              <p:cNvSpPr>
                <a:spLocks/>
              </p:cNvSpPr>
              <p:nvPr/>
            </p:nvSpPr>
            <p:spPr bwMode="auto">
              <a:xfrm>
                <a:off x="2593" y="1357"/>
                <a:ext cx="27" cy="37"/>
              </a:xfrm>
              <a:custGeom>
                <a:avLst/>
                <a:gdLst>
                  <a:gd name="T0" fmla="*/ 0 w 80"/>
                  <a:gd name="T1" fmla="*/ 4 h 111"/>
                  <a:gd name="T2" fmla="*/ 0 w 80"/>
                  <a:gd name="T3" fmla="*/ 0 h 111"/>
                  <a:gd name="T4" fmla="*/ 3 w 80"/>
                  <a:gd name="T5" fmla="*/ 1 h 111"/>
                  <a:gd name="T6" fmla="*/ 0 w 80"/>
                  <a:gd name="T7" fmla="*/ 4 h 1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111"/>
                  <a:gd name="T14" fmla="*/ 80 w 80"/>
                  <a:gd name="T15" fmla="*/ 111 h 1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111">
                    <a:moveTo>
                      <a:pt x="0" y="111"/>
                    </a:moveTo>
                    <a:lnTo>
                      <a:pt x="0" y="0"/>
                    </a:lnTo>
                    <a:lnTo>
                      <a:pt x="80" y="31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63" name="Freeform 181"/>
              <p:cNvSpPr>
                <a:spLocks/>
              </p:cNvSpPr>
              <p:nvPr/>
            </p:nvSpPr>
            <p:spPr bwMode="auto">
              <a:xfrm>
                <a:off x="2593" y="1359"/>
                <a:ext cx="47" cy="62"/>
              </a:xfrm>
              <a:custGeom>
                <a:avLst/>
                <a:gdLst>
                  <a:gd name="T0" fmla="*/ 0 w 141"/>
                  <a:gd name="T1" fmla="*/ 1 h 186"/>
                  <a:gd name="T2" fmla="*/ 0 w 141"/>
                  <a:gd name="T3" fmla="*/ 7 h 186"/>
                  <a:gd name="T4" fmla="*/ 5 w 141"/>
                  <a:gd name="T5" fmla="*/ 2 h 186"/>
                  <a:gd name="T6" fmla="*/ 1 w 141"/>
                  <a:gd name="T7" fmla="*/ 0 h 186"/>
                  <a:gd name="T8" fmla="*/ 0 w 141"/>
                  <a:gd name="T9" fmla="*/ 1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1"/>
                  <a:gd name="T16" fmla="*/ 0 h 186"/>
                  <a:gd name="T17" fmla="*/ 141 w 141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1" h="186">
                    <a:moveTo>
                      <a:pt x="0" y="25"/>
                    </a:moveTo>
                    <a:lnTo>
                      <a:pt x="0" y="186"/>
                    </a:lnTo>
                    <a:lnTo>
                      <a:pt x="141" y="44"/>
                    </a:lnTo>
                    <a:lnTo>
                      <a:pt x="18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64" name="Freeform 182"/>
              <p:cNvSpPr>
                <a:spLocks/>
              </p:cNvSpPr>
              <p:nvPr/>
            </p:nvSpPr>
            <p:spPr bwMode="auto">
              <a:xfrm>
                <a:off x="2593" y="1368"/>
                <a:ext cx="66" cy="80"/>
              </a:xfrm>
              <a:custGeom>
                <a:avLst/>
                <a:gdLst>
                  <a:gd name="T0" fmla="*/ 0 w 197"/>
                  <a:gd name="T1" fmla="*/ 3 h 241"/>
                  <a:gd name="T2" fmla="*/ 0 w 197"/>
                  <a:gd name="T3" fmla="*/ 9 h 241"/>
                  <a:gd name="T4" fmla="*/ 7 w 197"/>
                  <a:gd name="T5" fmla="*/ 2 h 241"/>
                  <a:gd name="T6" fmla="*/ 3 w 197"/>
                  <a:gd name="T7" fmla="*/ 0 h 241"/>
                  <a:gd name="T8" fmla="*/ 0 w 197"/>
                  <a:gd name="T9" fmla="*/ 3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7"/>
                  <a:gd name="T16" fmla="*/ 0 h 241"/>
                  <a:gd name="T17" fmla="*/ 197 w 197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7" h="241">
                    <a:moveTo>
                      <a:pt x="0" y="80"/>
                    </a:moveTo>
                    <a:lnTo>
                      <a:pt x="0" y="241"/>
                    </a:lnTo>
                    <a:lnTo>
                      <a:pt x="197" y="44"/>
                    </a:lnTo>
                    <a:lnTo>
                      <a:pt x="8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65" name="Freeform 183"/>
              <p:cNvSpPr>
                <a:spLocks/>
              </p:cNvSpPr>
              <p:nvPr/>
            </p:nvSpPr>
            <p:spPr bwMode="auto">
              <a:xfrm>
                <a:off x="2593" y="1374"/>
                <a:ext cx="86" cy="101"/>
              </a:xfrm>
              <a:custGeom>
                <a:avLst/>
                <a:gdLst>
                  <a:gd name="T0" fmla="*/ 0 w 259"/>
                  <a:gd name="T1" fmla="*/ 5 h 303"/>
                  <a:gd name="T2" fmla="*/ 0 w 259"/>
                  <a:gd name="T3" fmla="*/ 11 h 303"/>
                  <a:gd name="T4" fmla="*/ 10 w 259"/>
                  <a:gd name="T5" fmla="*/ 2 h 303"/>
                  <a:gd name="T6" fmla="*/ 5 w 259"/>
                  <a:gd name="T7" fmla="*/ 0 h 303"/>
                  <a:gd name="T8" fmla="*/ 0 w 259"/>
                  <a:gd name="T9" fmla="*/ 5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9"/>
                  <a:gd name="T16" fmla="*/ 0 h 303"/>
                  <a:gd name="T17" fmla="*/ 259 w 259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9" h="303">
                    <a:moveTo>
                      <a:pt x="0" y="142"/>
                    </a:moveTo>
                    <a:lnTo>
                      <a:pt x="0" y="303"/>
                    </a:lnTo>
                    <a:lnTo>
                      <a:pt x="259" y="42"/>
                    </a:lnTo>
                    <a:lnTo>
                      <a:pt x="14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66" name="Freeform 184"/>
              <p:cNvSpPr>
                <a:spLocks/>
              </p:cNvSpPr>
              <p:nvPr/>
            </p:nvSpPr>
            <p:spPr bwMode="auto">
              <a:xfrm>
                <a:off x="2593" y="1382"/>
                <a:ext cx="105" cy="120"/>
              </a:xfrm>
              <a:custGeom>
                <a:avLst/>
                <a:gdLst>
                  <a:gd name="T0" fmla="*/ 0 w 315"/>
                  <a:gd name="T1" fmla="*/ 7 h 359"/>
                  <a:gd name="T2" fmla="*/ 0 w 315"/>
                  <a:gd name="T3" fmla="*/ 13 h 359"/>
                  <a:gd name="T4" fmla="*/ 12 w 315"/>
                  <a:gd name="T5" fmla="*/ 1 h 359"/>
                  <a:gd name="T6" fmla="*/ 7 w 315"/>
                  <a:gd name="T7" fmla="*/ 0 h 359"/>
                  <a:gd name="T8" fmla="*/ 0 w 315"/>
                  <a:gd name="T9" fmla="*/ 7 h 3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5"/>
                  <a:gd name="T16" fmla="*/ 0 h 359"/>
                  <a:gd name="T17" fmla="*/ 315 w 315"/>
                  <a:gd name="T18" fmla="*/ 359 h 3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5" h="359">
                    <a:moveTo>
                      <a:pt x="0" y="197"/>
                    </a:moveTo>
                    <a:lnTo>
                      <a:pt x="0" y="359"/>
                    </a:lnTo>
                    <a:lnTo>
                      <a:pt x="315" y="36"/>
                    </a:lnTo>
                    <a:lnTo>
                      <a:pt x="197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67" name="Freeform 185"/>
              <p:cNvSpPr>
                <a:spLocks/>
              </p:cNvSpPr>
              <p:nvPr/>
            </p:nvSpPr>
            <p:spPr bwMode="auto">
              <a:xfrm>
                <a:off x="2593" y="1388"/>
                <a:ext cx="124" cy="138"/>
              </a:xfrm>
              <a:custGeom>
                <a:avLst/>
                <a:gdLst>
                  <a:gd name="T0" fmla="*/ 0 w 371"/>
                  <a:gd name="T1" fmla="*/ 10 h 415"/>
                  <a:gd name="T2" fmla="*/ 0 w 371"/>
                  <a:gd name="T3" fmla="*/ 15 h 415"/>
                  <a:gd name="T4" fmla="*/ 14 w 371"/>
                  <a:gd name="T5" fmla="*/ 1 h 415"/>
                  <a:gd name="T6" fmla="*/ 10 w 371"/>
                  <a:gd name="T7" fmla="*/ 0 h 415"/>
                  <a:gd name="T8" fmla="*/ 0 w 371"/>
                  <a:gd name="T9" fmla="*/ 10 h 4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1"/>
                  <a:gd name="T16" fmla="*/ 0 h 415"/>
                  <a:gd name="T17" fmla="*/ 371 w 371"/>
                  <a:gd name="T18" fmla="*/ 415 h 4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1" h="415">
                    <a:moveTo>
                      <a:pt x="0" y="261"/>
                    </a:moveTo>
                    <a:lnTo>
                      <a:pt x="0" y="415"/>
                    </a:lnTo>
                    <a:lnTo>
                      <a:pt x="371" y="39"/>
                    </a:lnTo>
                    <a:lnTo>
                      <a:pt x="259" y="0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68" name="Freeform 186"/>
              <p:cNvSpPr>
                <a:spLocks/>
              </p:cNvSpPr>
              <p:nvPr/>
            </p:nvSpPr>
            <p:spPr bwMode="auto">
              <a:xfrm>
                <a:off x="2593" y="1394"/>
                <a:ext cx="144" cy="159"/>
              </a:xfrm>
              <a:custGeom>
                <a:avLst/>
                <a:gdLst>
                  <a:gd name="T0" fmla="*/ 0 w 433"/>
                  <a:gd name="T1" fmla="*/ 12 h 477"/>
                  <a:gd name="T2" fmla="*/ 0 w 433"/>
                  <a:gd name="T3" fmla="*/ 18 h 477"/>
                  <a:gd name="T4" fmla="*/ 16 w 433"/>
                  <a:gd name="T5" fmla="*/ 2 h 477"/>
                  <a:gd name="T6" fmla="*/ 12 w 433"/>
                  <a:gd name="T7" fmla="*/ 0 h 477"/>
                  <a:gd name="T8" fmla="*/ 0 w 433"/>
                  <a:gd name="T9" fmla="*/ 12 h 4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3"/>
                  <a:gd name="T16" fmla="*/ 0 h 477"/>
                  <a:gd name="T17" fmla="*/ 433 w 433"/>
                  <a:gd name="T18" fmla="*/ 477 h 4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3" h="477">
                    <a:moveTo>
                      <a:pt x="0" y="323"/>
                    </a:moveTo>
                    <a:lnTo>
                      <a:pt x="0" y="477"/>
                    </a:lnTo>
                    <a:lnTo>
                      <a:pt x="433" y="43"/>
                    </a:lnTo>
                    <a:lnTo>
                      <a:pt x="315" y="0"/>
                    </a:lnTo>
                    <a:lnTo>
                      <a:pt x="0" y="323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69" name="Freeform 187"/>
              <p:cNvSpPr>
                <a:spLocks/>
              </p:cNvSpPr>
              <p:nvPr/>
            </p:nvSpPr>
            <p:spPr bwMode="auto">
              <a:xfrm>
                <a:off x="2593" y="1401"/>
                <a:ext cx="165" cy="177"/>
              </a:xfrm>
              <a:custGeom>
                <a:avLst/>
                <a:gdLst>
                  <a:gd name="T0" fmla="*/ 0 w 495"/>
                  <a:gd name="T1" fmla="*/ 14 h 532"/>
                  <a:gd name="T2" fmla="*/ 0 w 495"/>
                  <a:gd name="T3" fmla="*/ 20 h 532"/>
                  <a:gd name="T4" fmla="*/ 0 w 495"/>
                  <a:gd name="T5" fmla="*/ 20 h 532"/>
                  <a:gd name="T6" fmla="*/ 18 w 495"/>
                  <a:gd name="T7" fmla="*/ 2 h 532"/>
                  <a:gd name="T8" fmla="*/ 14 w 495"/>
                  <a:gd name="T9" fmla="*/ 0 h 532"/>
                  <a:gd name="T10" fmla="*/ 0 w 495"/>
                  <a:gd name="T11" fmla="*/ 14 h 5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5"/>
                  <a:gd name="T19" fmla="*/ 0 h 532"/>
                  <a:gd name="T20" fmla="*/ 495 w 495"/>
                  <a:gd name="T21" fmla="*/ 532 h 5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5" h="532">
                    <a:moveTo>
                      <a:pt x="0" y="376"/>
                    </a:moveTo>
                    <a:lnTo>
                      <a:pt x="0" y="532"/>
                    </a:lnTo>
                    <a:lnTo>
                      <a:pt x="6" y="532"/>
                    </a:lnTo>
                    <a:lnTo>
                      <a:pt x="495" y="42"/>
                    </a:lnTo>
                    <a:lnTo>
                      <a:pt x="371" y="0"/>
                    </a:lnTo>
                    <a:lnTo>
                      <a:pt x="0" y="376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70" name="Freeform 188"/>
              <p:cNvSpPr>
                <a:spLocks/>
              </p:cNvSpPr>
              <p:nvPr/>
            </p:nvSpPr>
            <p:spPr bwMode="auto">
              <a:xfrm>
                <a:off x="2593" y="1409"/>
                <a:ext cx="186" cy="177"/>
              </a:xfrm>
              <a:custGeom>
                <a:avLst/>
                <a:gdLst>
                  <a:gd name="T0" fmla="*/ 0 w 557"/>
                  <a:gd name="T1" fmla="*/ 16 h 533"/>
                  <a:gd name="T2" fmla="*/ 0 w 557"/>
                  <a:gd name="T3" fmla="*/ 19 h 533"/>
                  <a:gd name="T4" fmla="*/ 3 w 557"/>
                  <a:gd name="T5" fmla="*/ 20 h 533"/>
                  <a:gd name="T6" fmla="*/ 21 w 557"/>
                  <a:gd name="T7" fmla="*/ 1 h 533"/>
                  <a:gd name="T8" fmla="*/ 16 w 557"/>
                  <a:gd name="T9" fmla="*/ 0 h 533"/>
                  <a:gd name="T10" fmla="*/ 0 w 557"/>
                  <a:gd name="T11" fmla="*/ 16 h 5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7"/>
                  <a:gd name="T19" fmla="*/ 0 h 533"/>
                  <a:gd name="T20" fmla="*/ 557 w 557"/>
                  <a:gd name="T21" fmla="*/ 533 h 5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7" h="533">
                    <a:moveTo>
                      <a:pt x="0" y="434"/>
                    </a:moveTo>
                    <a:lnTo>
                      <a:pt x="0" y="509"/>
                    </a:lnTo>
                    <a:lnTo>
                      <a:pt x="68" y="533"/>
                    </a:lnTo>
                    <a:lnTo>
                      <a:pt x="557" y="38"/>
                    </a:lnTo>
                    <a:lnTo>
                      <a:pt x="433" y="0"/>
                    </a:lnTo>
                    <a:lnTo>
                      <a:pt x="0" y="434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71" name="Freeform 189"/>
              <p:cNvSpPr>
                <a:spLocks/>
              </p:cNvSpPr>
              <p:nvPr/>
            </p:nvSpPr>
            <p:spPr bwMode="auto">
              <a:xfrm>
                <a:off x="2595" y="1415"/>
                <a:ext cx="202" cy="178"/>
              </a:xfrm>
              <a:custGeom>
                <a:avLst/>
                <a:gdLst>
                  <a:gd name="T0" fmla="*/ 22 w 607"/>
                  <a:gd name="T1" fmla="*/ 2 h 533"/>
                  <a:gd name="T2" fmla="*/ 18 w 607"/>
                  <a:gd name="T3" fmla="*/ 0 h 533"/>
                  <a:gd name="T4" fmla="*/ 0 w 607"/>
                  <a:gd name="T5" fmla="*/ 18 h 533"/>
                  <a:gd name="T6" fmla="*/ 4 w 607"/>
                  <a:gd name="T7" fmla="*/ 20 h 533"/>
                  <a:gd name="T8" fmla="*/ 22 w 607"/>
                  <a:gd name="T9" fmla="*/ 2 h 5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7"/>
                  <a:gd name="T16" fmla="*/ 0 h 533"/>
                  <a:gd name="T17" fmla="*/ 607 w 607"/>
                  <a:gd name="T18" fmla="*/ 533 h 5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7" h="533">
                    <a:moveTo>
                      <a:pt x="607" y="44"/>
                    </a:moveTo>
                    <a:lnTo>
                      <a:pt x="489" y="0"/>
                    </a:lnTo>
                    <a:lnTo>
                      <a:pt x="0" y="490"/>
                    </a:lnTo>
                    <a:lnTo>
                      <a:pt x="118" y="533"/>
                    </a:lnTo>
                    <a:lnTo>
                      <a:pt x="607" y="44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72" name="Freeform 190"/>
              <p:cNvSpPr>
                <a:spLocks/>
              </p:cNvSpPr>
              <p:nvPr/>
            </p:nvSpPr>
            <p:spPr bwMode="auto">
              <a:xfrm>
                <a:off x="2616" y="1421"/>
                <a:ext cx="186" cy="178"/>
              </a:xfrm>
              <a:custGeom>
                <a:avLst/>
                <a:gdLst>
                  <a:gd name="T0" fmla="*/ 18 w 558"/>
                  <a:gd name="T1" fmla="*/ 0 h 533"/>
                  <a:gd name="T2" fmla="*/ 21 w 558"/>
                  <a:gd name="T3" fmla="*/ 1 h 533"/>
                  <a:gd name="T4" fmla="*/ 21 w 558"/>
                  <a:gd name="T5" fmla="*/ 3 h 533"/>
                  <a:gd name="T6" fmla="*/ 4 w 558"/>
                  <a:gd name="T7" fmla="*/ 20 h 533"/>
                  <a:gd name="T8" fmla="*/ 0 w 558"/>
                  <a:gd name="T9" fmla="*/ 18 h 533"/>
                  <a:gd name="T10" fmla="*/ 18 w 558"/>
                  <a:gd name="T11" fmla="*/ 0 h 5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8"/>
                  <a:gd name="T19" fmla="*/ 0 h 533"/>
                  <a:gd name="T20" fmla="*/ 558 w 558"/>
                  <a:gd name="T21" fmla="*/ 533 h 5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8" h="533">
                    <a:moveTo>
                      <a:pt x="489" y="0"/>
                    </a:moveTo>
                    <a:lnTo>
                      <a:pt x="558" y="31"/>
                    </a:lnTo>
                    <a:lnTo>
                      <a:pt x="558" y="93"/>
                    </a:lnTo>
                    <a:lnTo>
                      <a:pt x="112" y="533"/>
                    </a:lnTo>
                    <a:lnTo>
                      <a:pt x="0" y="495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73" name="Freeform 191"/>
              <p:cNvSpPr>
                <a:spLocks/>
              </p:cNvSpPr>
              <p:nvPr/>
            </p:nvSpPr>
            <p:spPr bwMode="auto">
              <a:xfrm>
                <a:off x="2634" y="1430"/>
                <a:ext cx="168" cy="177"/>
              </a:xfrm>
              <a:custGeom>
                <a:avLst/>
                <a:gdLst>
                  <a:gd name="T0" fmla="*/ 18 w 502"/>
                  <a:gd name="T1" fmla="*/ 0 h 532"/>
                  <a:gd name="T2" fmla="*/ 19 w 502"/>
                  <a:gd name="T3" fmla="*/ 0 h 532"/>
                  <a:gd name="T4" fmla="*/ 19 w 502"/>
                  <a:gd name="T5" fmla="*/ 6 h 532"/>
                  <a:gd name="T6" fmla="*/ 4 w 502"/>
                  <a:gd name="T7" fmla="*/ 20 h 532"/>
                  <a:gd name="T8" fmla="*/ 0 w 502"/>
                  <a:gd name="T9" fmla="*/ 18 h 532"/>
                  <a:gd name="T10" fmla="*/ 18 w 502"/>
                  <a:gd name="T11" fmla="*/ 0 h 5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2"/>
                  <a:gd name="T19" fmla="*/ 0 h 532"/>
                  <a:gd name="T20" fmla="*/ 502 w 502"/>
                  <a:gd name="T21" fmla="*/ 532 h 5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2" h="532">
                    <a:moveTo>
                      <a:pt x="489" y="0"/>
                    </a:moveTo>
                    <a:lnTo>
                      <a:pt x="502" y="6"/>
                    </a:lnTo>
                    <a:lnTo>
                      <a:pt x="502" y="149"/>
                    </a:lnTo>
                    <a:lnTo>
                      <a:pt x="118" y="532"/>
                    </a:lnTo>
                    <a:lnTo>
                      <a:pt x="0" y="489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74" name="Freeform 192"/>
              <p:cNvSpPr>
                <a:spLocks/>
              </p:cNvSpPr>
              <p:nvPr/>
            </p:nvSpPr>
            <p:spPr bwMode="auto">
              <a:xfrm>
                <a:off x="2653" y="1452"/>
                <a:ext cx="149" cy="161"/>
              </a:xfrm>
              <a:custGeom>
                <a:avLst/>
                <a:gdLst>
                  <a:gd name="T0" fmla="*/ 17 w 446"/>
                  <a:gd name="T1" fmla="*/ 6 h 483"/>
                  <a:gd name="T2" fmla="*/ 17 w 446"/>
                  <a:gd name="T3" fmla="*/ 0 h 483"/>
                  <a:gd name="T4" fmla="*/ 0 w 446"/>
                  <a:gd name="T5" fmla="*/ 16 h 483"/>
                  <a:gd name="T6" fmla="*/ 5 w 446"/>
                  <a:gd name="T7" fmla="*/ 18 h 483"/>
                  <a:gd name="T8" fmla="*/ 17 w 446"/>
                  <a:gd name="T9" fmla="*/ 6 h 4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6"/>
                  <a:gd name="T16" fmla="*/ 0 h 483"/>
                  <a:gd name="T17" fmla="*/ 446 w 446"/>
                  <a:gd name="T18" fmla="*/ 483 h 4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6" h="483">
                    <a:moveTo>
                      <a:pt x="446" y="155"/>
                    </a:moveTo>
                    <a:lnTo>
                      <a:pt x="446" y="0"/>
                    </a:lnTo>
                    <a:lnTo>
                      <a:pt x="0" y="440"/>
                    </a:lnTo>
                    <a:lnTo>
                      <a:pt x="123" y="483"/>
                    </a:lnTo>
                    <a:lnTo>
                      <a:pt x="446" y="155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75" name="Freeform 193"/>
              <p:cNvSpPr>
                <a:spLocks/>
              </p:cNvSpPr>
              <p:nvPr/>
            </p:nvSpPr>
            <p:spPr bwMode="auto">
              <a:xfrm>
                <a:off x="2674" y="1479"/>
                <a:ext cx="128" cy="141"/>
              </a:xfrm>
              <a:custGeom>
                <a:avLst/>
                <a:gdLst>
                  <a:gd name="T0" fmla="*/ 14 w 384"/>
                  <a:gd name="T1" fmla="*/ 6 h 421"/>
                  <a:gd name="T2" fmla="*/ 14 w 384"/>
                  <a:gd name="T3" fmla="*/ 0 h 421"/>
                  <a:gd name="T4" fmla="*/ 0 w 384"/>
                  <a:gd name="T5" fmla="*/ 14 h 421"/>
                  <a:gd name="T6" fmla="*/ 4 w 384"/>
                  <a:gd name="T7" fmla="*/ 16 h 421"/>
                  <a:gd name="T8" fmla="*/ 14 w 384"/>
                  <a:gd name="T9" fmla="*/ 6 h 4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4"/>
                  <a:gd name="T16" fmla="*/ 0 h 421"/>
                  <a:gd name="T17" fmla="*/ 384 w 384"/>
                  <a:gd name="T18" fmla="*/ 421 h 4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4" h="421">
                    <a:moveTo>
                      <a:pt x="384" y="155"/>
                    </a:moveTo>
                    <a:lnTo>
                      <a:pt x="384" y="0"/>
                    </a:lnTo>
                    <a:lnTo>
                      <a:pt x="0" y="383"/>
                    </a:lnTo>
                    <a:lnTo>
                      <a:pt x="117" y="421"/>
                    </a:lnTo>
                    <a:lnTo>
                      <a:pt x="384" y="155"/>
                    </a:ln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76" name="Freeform 194"/>
              <p:cNvSpPr>
                <a:spLocks/>
              </p:cNvSpPr>
              <p:nvPr/>
            </p:nvSpPr>
            <p:spPr bwMode="auto">
              <a:xfrm>
                <a:off x="2694" y="1504"/>
                <a:ext cx="108" cy="122"/>
              </a:xfrm>
              <a:custGeom>
                <a:avLst/>
                <a:gdLst>
                  <a:gd name="T0" fmla="*/ 12 w 323"/>
                  <a:gd name="T1" fmla="*/ 6 h 365"/>
                  <a:gd name="T2" fmla="*/ 12 w 323"/>
                  <a:gd name="T3" fmla="*/ 0 h 365"/>
                  <a:gd name="T4" fmla="*/ 0 w 323"/>
                  <a:gd name="T5" fmla="*/ 12 h 365"/>
                  <a:gd name="T6" fmla="*/ 4 w 323"/>
                  <a:gd name="T7" fmla="*/ 14 h 365"/>
                  <a:gd name="T8" fmla="*/ 12 w 323"/>
                  <a:gd name="T9" fmla="*/ 6 h 3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3"/>
                  <a:gd name="T16" fmla="*/ 0 h 365"/>
                  <a:gd name="T17" fmla="*/ 323 w 323"/>
                  <a:gd name="T18" fmla="*/ 365 h 3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3" h="365">
                    <a:moveTo>
                      <a:pt x="323" y="160"/>
                    </a:moveTo>
                    <a:lnTo>
                      <a:pt x="323" y="0"/>
                    </a:lnTo>
                    <a:lnTo>
                      <a:pt x="0" y="328"/>
                    </a:lnTo>
                    <a:lnTo>
                      <a:pt x="118" y="365"/>
                    </a:lnTo>
                    <a:lnTo>
                      <a:pt x="323" y="160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77" name="Freeform 195"/>
              <p:cNvSpPr>
                <a:spLocks/>
              </p:cNvSpPr>
              <p:nvPr/>
            </p:nvSpPr>
            <p:spPr bwMode="auto">
              <a:xfrm>
                <a:off x="2713" y="1531"/>
                <a:ext cx="89" cy="103"/>
              </a:xfrm>
              <a:custGeom>
                <a:avLst/>
                <a:gdLst>
                  <a:gd name="T0" fmla="*/ 10 w 267"/>
                  <a:gd name="T1" fmla="*/ 6 h 309"/>
                  <a:gd name="T2" fmla="*/ 10 w 267"/>
                  <a:gd name="T3" fmla="*/ 0 h 309"/>
                  <a:gd name="T4" fmla="*/ 0 w 267"/>
                  <a:gd name="T5" fmla="*/ 10 h 309"/>
                  <a:gd name="T6" fmla="*/ 4 w 267"/>
                  <a:gd name="T7" fmla="*/ 11 h 309"/>
                  <a:gd name="T8" fmla="*/ 10 w 267"/>
                  <a:gd name="T9" fmla="*/ 6 h 3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7"/>
                  <a:gd name="T16" fmla="*/ 0 h 309"/>
                  <a:gd name="T17" fmla="*/ 267 w 267"/>
                  <a:gd name="T18" fmla="*/ 309 h 3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7" h="309">
                    <a:moveTo>
                      <a:pt x="267" y="160"/>
                    </a:moveTo>
                    <a:lnTo>
                      <a:pt x="267" y="0"/>
                    </a:lnTo>
                    <a:lnTo>
                      <a:pt x="0" y="266"/>
                    </a:lnTo>
                    <a:lnTo>
                      <a:pt x="118" y="309"/>
                    </a:lnTo>
                    <a:lnTo>
                      <a:pt x="267" y="160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78" name="Freeform 196"/>
              <p:cNvSpPr>
                <a:spLocks/>
              </p:cNvSpPr>
              <p:nvPr/>
            </p:nvSpPr>
            <p:spPr bwMode="auto">
              <a:xfrm>
                <a:off x="2733" y="1557"/>
                <a:ext cx="69" cy="83"/>
              </a:xfrm>
              <a:custGeom>
                <a:avLst/>
                <a:gdLst>
                  <a:gd name="T0" fmla="*/ 8 w 205"/>
                  <a:gd name="T1" fmla="*/ 6 h 249"/>
                  <a:gd name="T2" fmla="*/ 8 w 205"/>
                  <a:gd name="T3" fmla="*/ 0 h 249"/>
                  <a:gd name="T4" fmla="*/ 0 w 205"/>
                  <a:gd name="T5" fmla="*/ 8 h 249"/>
                  <a:gd name="T6" fmla="*/ 4 w 205"/>
                  <a:gd name="T7" fmla="*/ 9 h 249"/>
                  <a:gd name="T8" fmla="*/ 8 w 205"/>
                  <a:gd name="T9" fmla="*/ 6 h 2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"/>
                  <a:gd name="T16" fmla="*/ 0 h 249"/>
                  <a:gd name="T17" fmla="*/ 205 w 205"/>
                  <a:gd name="T18" fmla="*/ 249 h 2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" h="249">
                    <a:moveTo>
                      <a:pt x="205" y="162"/>
                    </a:moveTo>
                    <a:lnTo>
                      <a:pt x="205" y="0"/>
                    </a:lnTo>
                    <a:lnTo>
                      <a:pt x="0" y="205"/>
                    </a:lnTo>
                    <a:lnTo>
                      <a:pt x="118" y="249"/>
                    </a:lnTo>
                    <a:lnTo>
                      <a:pt x="205" y="162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79" name="Freeform 197"/>
              <p:cNvSpPr>
                <a:spLocks/>
              </p:cNvSpPr>
              <p:nvPr/>
            </p:nvSpPr>
            <p:spPr bwMode="auto">
              <a:xfrm>
                <a:off x="2752" y="1584"/>
                <a:ext cx="50" cy="65"/>
              </a:xfrm>
              <a:custGeom>
                <a:avLst/>
                <a:gdLst>
                  <a:gd name="T0" fmla="*/ 6 w 149"/>
                  <a:gd name="T1" fmla="*/ 6 h 193"/>
                  <a:gd name="T2" fmla="*/ 6 w 149"/>
                  <a:gd name="T3" fmla="*/ 0 h 193"/>
                  <a:gd name="T4" fmla="*/ 0 w 149"/>
                  <a:gd name="T5" fmla="*/ 6 h 193"/>
                  <a:gd name="T6" fmla="*/ 5 w 149"/>
                  <a:gd name="T7" fmla="*/ 7 h 193"/>
                  <a:gd name="T8" fmla="*/ 6 w 149"/>
                  <a:gd name="T9" fmla="*/ 6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9"/>
                  <a:gd name="T16" fmla="*/ 0 h 193"/>
                  <a:gd name="T17" fmla="*/ 149 w 149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9" h="193">
                    <a:moveTo>
                      <a:pt x="149" y="162"/>
                    </a:moveTo>
                    <a:lnTo>
                      <a:pt x="149" y="0"/>
                    </a:lnTo>
                    <a:lnTo>
                      <a:pt x="0" y="149"/>
                    </a:lnTo>
                    <a:lnTo>
                      <a:pt x="124" y="193"/>
                    </a:lnTo>
                    <a:lnTo>
                      <a:pt x="149" y="162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80" name="Freeform 198"/>
              <p:cNvSpPr>
                <a:spLocks/>
              </p:cNvSpPr>
              <p:nvPr/>
            </p:nvSpPr>
            <p:spPr bwMode="auto">
              <a:xfrm>
                <a:off x="2773" y="1611"/>
                <a:ext cx="29" cy="42"/>
              </a:xfrm>
              <a:custGeom>
                <a:avLst/>
                <a:gdLst>
                  <a:gd name="T0" fmla="*/ 3 w 87"/>
                  <a:gd name="T1" fmla="*/ 0 h 124"/>
                  <a:gd name="T2" fmla="*/ 3 w 87"/>
                  <a:gd name="T3" fmla="*/ 5 h 124"/>
                  <a:gd name="T4" fmla="*/ 0 w 87"/>
                  <a:gd name="T5" fmla="*/ 3 h 124"/>
                  <a:gd name="T6" fmla="*/ 3 w 87"/>
                  <a:gd name="T7" fmla="*/ 0 h 1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"/>
                  <a:gd name="T13" fmla="*/ 0 h 124"/>
                  <a:gd name="T14" fmla="*/ 87 w 87"/>
                  <a:gd name="T15" fmla="*/ 124 h 1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" h="124">
                    <a:moveTo>
                      <a:pt x="87" y="0"/>
                    </a:moveTo>
                    <a:lnTo>
                      <a:pt x="87" y="124"/>
                    </a:lnTo>
                    <a:lnTo>
                      <a:pt x="0" y="87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81" name="Freeform 199"/>
              <p:cNvSpPr>
                <a:spLocks/>
              </p:cNvSpPr>
              <p:nvPr/>
            </p:nvSpPr>
            <p:spPr bwMode="auto">
              <a:xfrm>
                <a:off x="2793" y="1638"/>
                <a:ext cx="9" cy="15"/>
              </a:xfrm>
              <a:custGeom>
                <a:avLst/>
                <a:gdLst>
                  <a:gd name="T0" fmla="*/ 1 w 25"/>
                  <a:gd name="T1" fmla="*/ 0 h 43"/>
                  <a:gd name="T2" fmla="*/ 1 w 25"/>
                  <a:gd name="T3" fmla="*/ 2 h 43"/>
                  <a:gd name="T4" fmla="*/ 0 w 25"/>
                  <a:gd name="T5" fmla="*/ 1 h 43"/>
                  <a:gd name="T6" fmla="*/ 1 w 25"/>
                  <a:gd name="T7" fmla="*/ 0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43"/>
                  <a:gd name="T14" fmla="*/ 25 w 25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43">
                    <a:moveTo>
                      <a:pt x="25" y="0"/>
                    </a:moveTo>
                    <a:lnTo>
                      <a:pt x="25" y="43"/>
                    </a:lnTo>
                    <a:lnTo>
                      <a:pt x="0" y="3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82" name="Freeform 200"/>
              <p:cNvSpPr>
                <a:spLocks/>
              </p:cNvSpPr>
              <p:nvPr/>
            </p:nvSpPr>
            <p:spPr bwMode="auto">
              <a:xfrm>
                <a:off x="2797" y="1649"/>
                <a:ext cx="7" cy="5"/>
              </a:xfrm>
              <a:custGeom>
                <a:avLst/>
                <a:gdLst>
                  <a:gd name="T0" fmla="*/ 0 w 19"/>
                  <a:gd name="T1" fmla="*/ 0 h 17"/>
                  <a:gd name="T2" fmla="*/ 0 w 19"/>
                  <a:gd name="T3" fmla="*/ 0 h 17"/>
                  <a:gd name="T4" fmla="*/ 0 w 19"/>
                  <a:gd name="T5" fmla="*/ 0 h 17"/>
                  <a:gd name="T6" fmla="*/ 0 w 19"/>
                  <a:gd name="T7" fmla="*/ 0 h 17"/>
                  <a:gd name="T8" fmla="*/ 1 w 19"/>
                  <a:gd name="T9" fmla="*/ 0 h 17"/>
                  <a:gd name="T10" fmla="*/ 0 w 1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7"/>
                  <a:gd name="T20" fmla="*/ 19 w 1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7">
                    <a:moveTo>
                      <a:pt x="6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17"/>
                    </a:lnTo>
                    <a:lnTo>
                      <a:pt x="19" y="1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83" name="Freeform 201"/>
              <p:cNvSpPr>
                <a:spLocks/>
              </p:cNvSpPr>
              <p:nvPr/>
            </p:nvSpPr>
            <p:spPr bwMode="auto">
              <a:xfrm>
                <a:off x="2799" y="1638"/>
                <a:ext cx="21" cy="16"/>
              </a:xfrm>
              <a:custGeom>
                <a:avLst/>
                <a:gdLst>
                  <a:gd name="T0" fmla="*/ 2 w 63"/>
                  <a:gd name="T1" fmla="*/ 0 h 48"/>
                  <a:gd name="T2" fmla="*/ 2 w 63"/>
                  <a:gd name="T3" fmla="*/ 0 h 48"/>
                  <a:gd name="T4" fmla="*/ 0 w 63"/>
                  <a:gd name="T5" fmla="*/ 1 h 48"/>
                  <a:gd name="T6" fmla="*/ 0 w 63"/>
                  <a:gd name="T7" fmla="*/ 2 h 48"/>
                  <a:gd name="T8" fmla="*/ 2 w 63"/>
                  <a:gd name="T9" fmla="*/ 1 h 48"/>
                  <a:gd name="T10" fmla="*/ 2 w 63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48"/>
                  <a:gd name="T20" fmla="*/ 63 w 63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48">
                    <a:moveTo>
                      <a:pt x="56" y="6"/>
                    </a:moveTo>
                    <a:lnTo>
                      <a:pt x="50" y="0"/>
                    </a:lnTo>
                    <a:lnTo>
                      <a:pt x="0" y="31"/>
                    </a:lnTo>
                    <a:lnTo>
                      <a:pt x="13" y="48"/>
                    </a:lnTo>
                    <a:lnTo>
                      <a:pt x="63" y="18"/>
                    </a:lnTo>
                    <a:lnTo>
                      <a:pt x="5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84" name="Freeform 202"/>
              <p:cNvSpPr>
                <a:spLocks/>
              </p:cNvSpPr>
              <p:nvPr/>
            </p:nvSpPr>
            <p:spPr bwMode="auto">
              <a:xfrm>
                <a:off x="2816" y="1638"/>
                <a:ext cx="6" cy="6"/>
              </a:xfrm>
              <a:custGeom>
                <a:avLst/>
                <a:gdLst>
                  <a:gd name="T0" fmla="*/ 0 w 19"/>
                  <a:gd name="T1" fmla="*/ 1 h 18"/>
                  <a:gd name="T2" fmla="*/ 1 w 19"/>
                  <a:gd name="T3" fmla="*/ 0 h 18"/>
                  <a:gd name="T4" fmla="*/ 1 w 19"/>
                  <a:gd name="T5" fmla="*/ 0 h 18"/>
                  <a:gd name="T6" fmla="*/ 0 w 19"/>
                  <a:gd name="T7" fmla="*/ 0 h 18"/>
                  <a:gd name="T8" fmla="*/ 0 w 19"/>
                  <a:gd name="T9" fmla="*/ 0 h 18"/>
                  <a:gd name="T10" fmla="*/ 0 w 19"/>
                  <a:gd name="T11" fmla="*/ 1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8"/>
                  <a:gd name="T20" fmla="*/ 19 w 19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8">
                    <a:moveTo>
                      <a:pt x="13" y="18"/>
                    </a:moveTo>
                    <a:lnTo>
                      <a:pt x="19" y="12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3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85" name="Freeform 203"/>
              <p:cNvSpPr>
                <a:spLocks/>
              </p:cNvSpPr>
              <p:nvPr/>
            </p:nvSpPr>
            <p:spPr bwMode="auto">
              <a:xfrm>
                <a:off x="2797" y="1430"/>
                <a:ext cx="7" cy="6"/>
              </a:xfrm>
              <a:custGeom>
                <a:avLst/>
                <a:gdLst>
                  <a:gd name="T0" fmla="*/ 0 w 19"/>
                  <a:gd name="T1" fmla="*/ 0 h 18"/>
                  <a:gd name="T2" fmla="*/ 0 w 19"/>
                  <a:gd name="T3" fmla="*/ 0 h 18"/>
                  <a:gd name="T4" fmla="*/ 0 w 19"/>
                  <a:gd name="T5" fmla="*/ 0 h 18"/>
                  <a:gd name="T6" fmla="*/ 0 w 19"/>
                  <a:gd name="T7" fmla="*/ 1 h 18"/>
                  <a:gd name="T8" fmla="*/ 1 w 19"/>
                  <a:gd name="T9" fmla="*/ 1 h 18"/>
                  <a:gd name="T10" fmla="*/ 0 w 19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8"/>
                  <a:gd name="T20" fmla="*/ 19 w 19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8">
                    <a:moveTo>
                      <a:pt x="6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9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86" name="Freeform 204"/>
              <p:cNvSpPr>
                <a:spLocks/>
              </p:cNvSpPr>
              <p:nvPr/>
            </p:nvSpPr>
            <p:spPr bwMode="auto">
              <a:xfrm>
                <a:off x="2799" y="1417"/>
                <a:ext cx="21" cy="19"/>
              </a:xfrm>
              <a:custGeom>
                <a:avLst/>
                <a:gdLst>
                  <a:gd name="T0" fmla="*/ 2 w 63"/>
                  <a:gd name="T1" fmla="*/ 0 h 56"/>
                  <a:gd name="T2" fmla="*/ 2 w 63"/>
                  <a:gd name="T3" fmla="*/ 0 h 56"/>
                  <a:gd name="T4" fmla="*/ 0 w 63"/>
                  <a:gd name="T5" fmla="*/ 1 h 56"/>
                  <a:gd name="T6" fmla="*/ 0 w 63"/>
                  <a:gd name="T7" fmla="*/ 2 h 56"/>
                  <a:gd name="T8" fmla="*/ 2 w 63"/>
                  <a:gd name="T9" fmla="*/ 1 h 56"/>
                  <a:gd name="T10" fmla="*/ 2 w 63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56"/>
                  <a:gd name="T20" fmla="*/ 63 w 63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56">
                    <a:moveTo>
                      <a:pt x="56" y="13"/>
                    </a:moveTo>
                    <a:lnTo>
                      <a:pt x="50" y="0"/>
                    </a:lnTo>
                    <a:lnTo>
                      <a:pt x="0" y="38"/>
                    </a:lnTo>
                    <a:lnTo>
                      <a:pt x="13" y="56"/>
                    </a:lnTo>
                    <a:lnTo>
                      <a:pt x="63" y="19"/>
                    </a:lnTo>
                    <a:lnTo>
                      <a:pt x="5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87" name="Freeform 205"/>
              <p:cNvSpPr>
                <a:spLocks/>
              </p:cNvSpPr>
              <p:nvPr/>
            </p:nvSpPr>
            <p:spPr bwMode="auto">
              <a:xfrm>
                <a:off x="2816" y="1417"/>
                <a:ext cx="6" cy="6"/>
              </a:xfrm>
              <a:custGeom>
                <a:avLst/>
                <a:gdLst>
                  <a:gd name="T0" fmla="*/ 0 w 19"/>
                  <a:gd name="T1" fmla="*/ 1 h 19"/>
                  <a:gd name="T2" fmla="*/ 1 w 19"/>
                  <a:gd name="T3" fmla="*/ 0 h 19"/>
                  <a:gd name="T4" fmla="*/ 1 w 19"/>
                  <a:gd name="T5" fmla="*/ 0 h 19"/>
                  <a:gd name="T6" fmla="*/ 0 w 19"/>
                  <a:gd name="T7" fmla="*/ 0 h 19"/>
                  <a:gd name="T8" fmla="*/ 0 w 19"/>
                  <a:gd name="T9" fmla="*/ 0 h 19"/>
                  <a:gd name="T10" fmla="*/ 0 w 19"/>
                  <a:gd name="T11" fmla="*/ 1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13" y="19"/>
                    </a:move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88" name="Freeform 206"/>
              <p:cNvSpPr>
                <a:spLocks/>
              </p:cNvSpPr>
              <p:nvPr/>
            </p:nvSpPr>
            <p:spPr bwMode="auto">
              <a:xfrm>
                <a:off x="2814" y="1640"/>
                <a:ext cx="8" cy="4"/>
              </a:xfrm>
              <a:custGeom>
                <a:avLst/>
                <a:gdLst>
                  <a:gd name="T0" fmla="*/ 0 w 25"/>
                  <a:gd name="T1" fmla="*/ 0 h 12"/>
                  <a:gd name="T2" fmla="*/ 0 w 25"/>
                  <a:gd name="T3" fmla="*/ 0 h 12"/>
                  <a:gd name="T4" fmla="*/ 0 w 25"/>
                  <a:gd name="T5" fmla="*/ 0 h 12"/>
                  <a:gd name="T6" fmla="*/ 1 w 25"/>
                  <a:gd name="T7" fmla="*/ 0 h 12"/>
                  <a:gd name="T8" fmla="*/ 1 w 25"/>
                  <a:gd name="T9" fmla="*/ 0 h 12"/>
                  <a:gd name="T10" fmla="*/ 0 w 2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0" y="0"/>
                    </a:moveTo>
                    <a:lnTo>
                      <a:pt x="6" y="12"/>
                    </a:lnTo>
                    <a:lnTo>
                      <a:pt x="12" y="12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89" name="Freeform 207"/>
              <p:cNvSpPr>
                <a:spLocks/>
              </p:cNvSpPr>
              <p:nvPr/>
            </p:nvSpPr>
            <p:spPr bwMode="auto">
              <a:xfrm>
                <a:off x="2814" y="1417"/>
                <a:ext cx="8" cy="223"/>
              </a:xfrm>
              <a:custGeom>
                <a:avLst/>
                <a:gdLst>
                  <a:gd name="T0" fmla="*/ 0 w 25"/>
                  <a:gd name="T1" fmla="*/ 1 h 670"/>
                  <a:gd name="T2" fmla="*/ 0 w 25"/>
                  <a:gd name="T3" fmla="*/ 0 h 670"/>
                  <a:gd name="T4" fmla="*/ 0 w 25"/>
                  <a:gd name="T5" fmla="*/ 25 h 670"/>
                  <a:gd name="T6" fmla="*/ 1 w 25"/>
                  <a:gd name="T7" fmla="*/ 25 h 670"/>
                  <a:gd name="T8" fmla="*/ 1 w 25"/>
                  <a:gd name="T9" fmla="*/ 0 h 670"/>
                  <a:gd name="T10" fmla="*/ 1 w 25"/>
                  <a:gd name="T11" fmla="*/ 0 h 670"/>
                  <a:gd name="T12" fmla="*/ 1 w 25"/>
                  <a:gd name="T13" fmla="*/ 0 h 670"/>
                  <a:gd name="T14" fmla="*/ 1 w 25"/>
                  <a:gd name="T15" fmla="*/ 0 h 670"/>
                  <a:gd name="T16" fmla="*/ 0 w 25"/>
                  <a:gd name="T17" fmla="*/ 0 h 670"/>
                  <a:gd name="T18" fmla="*/ 0 w 25"/>
                  <a:gd name="T19" fmla="*/ 0 h 670"/>
                  <a:gd name="T20" fmla="*/ 0 w 25"/>
                  <a:gd name="T21" fmla="*/ 0 h 670"/>
                  <a:gd name="T22" fmla="*/ 0 w 25"/>
                  <a:gd name="T23" fmla="*/ 1 h 6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670"/>
                  <a:gd name="T38" fmla="*/ 25 w 25"/>
                  <a:gd name="T39" fmla="*/ 670 h 6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670">
                    <a:moveTo>
                      <a:pt x="12" y="25"/>
                    </a:moveTo>
                    <a:lnTo>
                      <a:pt x="0" y="13"/>
                    </a:lnTo>
                    <a:lnTo>
                      <a:pt x="0" y="670"/>
                    </a:lnTo>
                    <a:lnTo>
                      <a:pt x="25" y="670"/>
                    </a:lnTo>
                    <a:lnTo>
                      <a:pt x="25" y="13"/>
                    </a:lnTo>
                    <a:lnTo>
                      <a:pt x="19" y="0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3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90" name="Freeform 208"/>
              <p:cNvSpPr>
                <a:spLocks/>
              </p:cNvSpPr>
              <p:nvPr/>
            </p:nvSpPr>
            <p:spPr bwMode="auto">
              <a:xfrm>
                <a:off x="2607" y="1343"/>
                <a:ext cx="213" cy="82"/>
              </a:xfrm>
              <a:custGeom>
                <a:avLst/>
                <a:gdLst>
                  <a:gd name="T0" fmla="*/ 0 w 639"/>
                  <a:gd name="T1" fmla="*/ 0 h 247"/>
                  <a:gd name="T2" fmla="*/ 0 w 639"/>
                  <a:gd name="T3" fmla="*/ 1 h 247"/>
                  <a:gd name="T4" fmla="*/ 23 w 639"/>
                  <a:gd name="T5" fmla="*/ 9 h 247"/>
                  <a:gd name="T6" fmla="*/ 24 w 639"/>
                  <a:gd name="T7" fmla="*/ 8 h 247"/>
                  <a:gd name="T8" fmla="*/ 0 w 639"/>
                  <a:gd name="T9" fmla="*/ 0 h 247"/>
                  <a:gd name="T10" fmla="*/ 0 w 639"/>
                  <a:gd name="T11" fmla="*/ 0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9"/>
                  <a:gd name="T19" fmla="*/ 0 h 247"/>
                  <a:gd name="T20" fmla="*/ 639 w 639"/>
                  <a:gd name="T21" fmla="*/ 247 h 2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9" h="247">
                    <a:moveTo>
                      <a:pt x="0" y="12"/>
                    </a:moveTo>
                    <a:lnTo>
                      <a:pt x="0" y="25"/>
                    </a:lnTo>
                    <a:lnTo>
                      <a:pt x="632" y="247"/>
                    </a:lnTo>
                    <a:lnTo>
                      <a:pt x="639" y="222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91" name="Freeform 209"/>
              <p:cNvSpPr>
                <a:spLocks/>
              </p:cNvSpPr>
              <p:nvPr/>
            </p:nvSpPr>
            <p:spPr bwMode="auto">
              <a:xfrm>
                <a:off x="2603" y="1343"/>
                <a:ext cx="6" cy="8"/>
              </a:xfrm>
              <a:custGeom>
                <a:avLst/>
                <a:gdLst>
                  <a:gd name="T0" fmla="*/ 1 w 18"/>
                  <a:gd name="T1" fmla="*/ 0 h 25"/>
                  <a:gd name="T2" fmla="*/ 0 w 18"/>
                  <a:gd name="T3" fmla="*/ 0 h 25"/>
                  <a:gd name="T4" fmla="*/ 0 w 18"/>
                  <a:gd name="T5" fmla="*/ 0 h 25"/>
                  <a:gd name="T6" fmla="*/ 0 w 18"/>
                  <a:gd name="T7" fmla="*/ 1 h 25"/>
                  <a:gd name="T8" fmla="*/ 0 w 18"/>
                  <a:gd name="T9" fmla="*/ 1 h 25"/>
                  <a:gd name="T10" fmla="*/ 1 w 18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5"/>
                  <a:gd name="T20" fmla="*/ 18 w 1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5">
                    <a:moveTo>
                      <a:pt x="18" y="0"/>
                    </a:moveTo>
                    <a:lnTo>
                      <a:pt x="6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2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92" name="Freeform 210"/>
              <p:cNvSpPr>
                <a:spLocks/>
              </p:cNvSpPr>
              <p:nvPr/>
            </p:nvSpPr>
            <p:spPr bwMode="auto">
              <a:xfrm>
                <a:off x="2587" y="1355"/>
                <a:ext cx="6" cy="9"/>
              </a:xfrm>
              <a:custGeom>
                <a:avLst/>
                <a:gdLst>
                  <a:gd name="T0" fmla="*/ 0 w 19"/>
                  <a:gd name="T1" fmla="*/ 0 h 25"/>
                  <a:gd name="T2" fmla="*/ 0 w 19"/>
                  <a:gd name="T3" fmla="*/ 0 h 25"/>
                  <a:gd name="T4" fmla="*/ 0 w 19"/>
                  <a:gd name="T5" fmla="*/ 0 h 25"/>
                  <a:gd name="T6" fmla="*/ 0 w 19"/>
                  <a:gd name="T7" fmla="*/ 1 h 25"/>
                  <a:gd name="T8" fmla="*/ 1 w 19"/>
                  <a:gd name="T9" fmla="*/ 1 h 25"/>
                  <a:gd name="T10" fmla="*/ 0 w 19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5"/>
                  <a:gd name="T20" fmla="*/ 19 w 19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5">
                    <a:moveTo>
                      <a:pt x="6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25"/>
                    </a:lnTo>
                    <a:lnTo>
                      <a:pt x="19" y="2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93" name="Freeform 211"/>
              <p:cNvSpPr>
                <a:spLocks/>
              </p:cNvSpPr>
              <p:nvPr/>
            </p:nvSpPr>
            <p:spPr bwMode="auto">
              <a:xfrm>
                <a:off x="2589" y="1345"/>
                <a:ext cx="20" cy="19"/>
              </a:xfrm>
              <a:custGeom>
                <a:avLst/>
                <a:gdLst>
                  <a:gd name="T0" fmla="*/ 2 w 62"/>
                  <a:gd name="T1" fmla="*/ 0 h 56"/>
                  <a:gd name="T2" fmla="*/ 2 w 62"/>
                  <a:gd name="T3" fmla="*/ 0 h 56"/>
                  <a:gd name="T4" fmla="*/ 0 w 62"/>
                  <a:gd name="T5" fmla="*/ 1 h 56"/>
                  <a:gd name="T6" fmla="*/ 0 w 62"/>
                  <a:gd name="T7" fmla="*/ 2 h 56"/>
                  <a:gd name="T8" fmla="*/ 2 w 62"/>
                  <a:gd name="T9" fmla="*/ 1 h 56"/>
                  <a:gd name="T10" fmla="*/ 2 w 62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56"/>
                  <a:gd name="T20" fmla="*/ 62 w 62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56">
                    <a:moveTo>
                      <a:pt x="56" y="6"/>
                    </a:moveTo>
                    <a:lnTo>
                      <a:pt x="50" y="0"/>
                    </a:lnTo>
                    <a:lnTo>
                      <a:pt x="0" y="31"/>
                    </a:lnTo>
                    <a:lnTo>
                      <a:pt x="13" y="56"/>
                    </a:lnTo>
                    <a:lnTo>
                      <a:pt x="62" y="19"/>
                    </a:lnTo>
                    <a:lnTo>
                      <a:pt x="5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94" name="Freeform 212"/>
              <p:cNvSpPr>
                <a:spLocks/>
              </p:cNvSpPr>
              <p:nvPr/>
            </p:nvSpPr>
            <p:spPr bwMode="auto">
              <a:xfrm>
                <a:off x="2605" y="1345"/>
                <a:ext cx="6" cy="6"/>
              </a:xfrm>
              <a:custGeom>
                <a:avLst/>
                <a:gdLst>
                  <a:gd name="T0" fmla="*/ 0 w 17"/>
                  <a:gd name="T1" fmla="*/ 1 h 19"/>
                  <a:gd name="T2" fmla="*/ 1 w 17"/>
                  <a:gd name="T3" fmla="*/ 0 h 19"/>
                  <a:gd name="T4" fmla="*/ 1 w 17"/>
                  <a:gd name="T5" fmla="*/ 0 h 19"/>
                  <a:gd name="T6" fmla="*/ 0 w 17"/>
                  <a:gd name="T7" fmla="*/ 0 h 19"/>
                  <a:gd name="T8" fmla="*/ 0 w 17"/>
                  <a:gd name="T9" fmla="*/ 0 h 19"/>
                  <a:gd name="T10" fmla="*/ 0 w 17"/>
                  <a:gd name="T11" fmla="*/ 1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9"/>
                  <a:gd name="T20" fmla="*/ 17 w 17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9">
                    <a:moveTo>
                      <a:pt x="12" y="19"/>
                    </a:moveTo>
                    <a:lnTo>
                      <a:pt x="17" y="12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95" name="Freeform 213"/>
              <p:cNvSpPr>
                <a:spLocks/>
              </p:cNvSpPr>
              <p:nvPr/>
            </p:nvSpPr>
            <p:spPr bwMode="auto">
              <a:xfrm>
                <a:off x="2797" y="1427"/>
                <a:ext cx="9" cy="5"/>
              </a:xfrm>
              <a:custGeom>
                <a:avLst/>
                <a:gdLst>
                  <a:gd name="T0" fmla="*/ 1 w 25"/>
                  <a:gd name="T1" fmla="*/ 1 h 13"/>
                  <a:gd name="T2" fmla="*/ 1 w 25"/>
                  <a:gd name="T3" fmla="*/ 0 h 13"/>
                  <a:gd name="T4" fmla="*/ 1 w 25"/>
                  <a:gd name="T5" fmla="*/ 0 h 13"/>
                  <a:gd name="T6" fmla="*/ 0 w 25"/>
                  <a:gd name="T7" fmla="*/ 0 h 13"/>
                  <a:gd name="T8" fmla="*/ 0 w 25"/>
                  <a:gd name="T9" fmla="*/ 1 h 13"/>
                  <a:gd name="T10" fmla="*/ 1 w 25"/>
                  <a:gd name="T11" fmla="*/ 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3"/>
                  <a:gd name="T20" fmla="*/ 25 w 2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3">
                    <a:moveTo>
                      <a:pt x="25" y="13"/>
                    </a:moveTo>
                    <a:lnTo>
                      <a:pt x="19" y="7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96" name="Freeform 214"/>
              <p:cNvSpPr>
                <a:spLocks/>
              </p:cNvSpPr>
              <p:nvPr/>
            </p:nvSpPr>
            <p:spPr bwMode="auto">
              <a:xfrm>
                <a:off x="2797" y="1432"/>
                <a:ext cx="9" cy="224"/>
              </a:xfrm>
              <a:custGeom>
                <a:avLst/>
                <a:gdLst>
                  <a:gd name="T0" fmla="*/ 0 w 25"/>
                  <a:gd name="T1" fmla="*/ 25 h 674"/>
                  <a:gd name="T2" fmla="*/ 1 w 25"/>
                  <a:gd name="T3" fmla="*/ 24 h 674"/>
                  <a:gd name="T4" fmla="*/ 1 w 25"/>
                  <a:gd name="T5" fmla="*/ 0 h 674"/>
                  <a:gd name="T6" fmla="*/ 0 w 25"/>
                  <a:gd name="T7" fmla="*/ 0 h 674"/>
                  <a:gd name="T8" fmla="*/ 0 w 25"/>
                  <a:gd name="T9" fmla="*/ 24 h 674"/>
                  <a:gd name="T10" fmla="*/ 1 w 25"/>
                  <a:gd name="T11" fmla="*/ 24 h 674"/>
                  <a:gd name="T12" fmla="*/ 0 w 25"/>
                  <a:gd name="T13" fmla="*/ 24 h 674"/>
                  <a:gd name="T14" fmla="*/ 0 w 25"/>
                  <a:gd name="T15" fmla="*/ 25 h 674"/>
                  <a:gd name="T16" fmla="*/ 1 w 25"/>
                  <a:gd name="T17" fmla="*/ 25 h 674"/>
                  <a:gd name="T18" fmla="*/ 1 w 25"/>
                  <a:gd name="T19" fmla="*/ 25 h 674"/>
                  <a:gd name="T20" fmla="*/ 1 w 25"/>
                  <a:gd name="T21" fmla="*/ 24 h 674"/>
                  <a:gd name="T22" fmla="*/ 0 w 25"/>
                  <a:gd name="T23" fmla="*/ 25 h 6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674"/>
                  <a:gd name="T38" fmla="*/ 25 w 25"/>
                  <a:gd name="T39" fmla="*/ 674 h 67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674">
                    <a:moveTo>
                      <a:pt x="6" y="674"/>
                    </a:moveTo>
                    <a:lnTo>
                      <a:pt x="25" y="663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663"/>
                    </a:lnTo>
                    <a:lnTo>
                      <a:pt x="13" y="651"/>
                    </a:lnTo>
                    <a:lnTo>
                      <a:pt x="0" y="663"/>
                    </a:lnTo>
                    <a:lnTo>
                      <a:pt x="0" y="668"/>
                    </a:lnTo>
                    <a:lnTo>
                      <a:pt x="13" y="674"/>
                    </a:lnTo>
                    <a:lnTo>
                      <a:pt x="19" y="668"/>
                    </a:lnTo>
                    <a:lnTo>
                      <a:pt x="25" y="663"/>
                    </a:lnTo>
                    <a:lnTo>
                      <a:pt x="6" y="6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97" name="Freeform 215"/>
              <p:cNvSpPr>
                <a:spLocks/>
              </p:cNvSpPr>
              <p:nvPr/>
            </p:nvSpPr>
            <p:spPr bwMode="auto">
              <a:xfrm>
                <a:off x="2589" y="1574"/>
                <a:ext cx="213" cy="82"/>
              </a:xfrm>
              <a:custGeom>
                <a:avLst/>
                <a:gdLst>
                  <a:gd name="T0" fmla="*/ 0 w 639"/>
                  <a:gd name="T1" fmla="*/ 0 h 247"/>
                  <a:gd name="T2" fmla="*/ 0 w 639"/>
                  <a:gd name="T3" fmla="*/ 1 h 247"/>
                  <a:gd name="T4" fmla="*/ 23 w 639"/>
                  <a:gd name="T5" fmla="*/ 9 h 247"/>
                  <a:gd name="T6" fmla="*/ 24 w 639"/>
                  <a:gd name="T7" fmla="*/ 8 h 247"/>
                  <a:gd name="T8" fmla="*/ 0 w 639"/>
                  <a:gd name="T9" fmla="*/ 0 h 247"/>
                  <a:gd name="T10" fmla="*/ 0 w 639"/>
                  <a:gd name="T11" fmla="*/ 0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9"/>
                  <a:gd name="T19" fmla="*/ 0 h 247"/>
                  <a:gd name="T20" fmla="*/ 639 w 639"/>
                  <a:gd name="T21" fmla="*/ 247 h 2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9" h="247">
                    <a:moveTo>
                      <a:pt x="6" y="13"/>
                    </a:moveTo>
                    <a:lnTo>
                      <a:pt x="0" y="25"/>
                    </a:lnTo>
                    <a:lnTo>
                      <a:pt x="632" y="247"/>
                    </a:lnTo>
                    <a:lnTo>
                      <a:pt x="639" y="224"/>
                    </a:lnTo>
                    <a:lnTo>
                      <a:pt x="13" y="0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98" name="Freeform 216"/>
              <p:cNvSpPr>
                <a:spLocks/>
              </p:cNvSpPr>
              <p:nvPr/>
            </p:nvSpPr>
            <p:spPr bwMode="auto">
              <a:xfrm>
                <a:off x="2587" y="1574"/>
                <a:ext cx="6" cy="8"/>
              </a:xfrm>
              <a:custGeom>
                <a:avLst/>
                <a:gdLst>
                  <a:gd name="T0" fmla="*/ 1 w 19"/>
                  <a:gd name="T1" fmla="*/ 0 h 25"/>
                  <a:gd name="T2" fmla="*/ 0 w 19"/>
                  <a:gd name="T3" fmla="*/ 0 h 25"/>
                  <a:gd name="T4" fmla="*/ 0 w 19"/>
                  <a:gd name="T5" fmla="*/ 0 h 25"/>
                  <a:gd name="T6" fmla="*/ 0 w 19"/>
                  <a:gd name="T7" fmla="*/ 1 h 25"/>
                  <a:gd name="T8" fmla="*/ 0 w 19"/>
                  <a:gd name="T9" fmla="*/ 1 h 25"/>
                  <a:gd name="T10" fmla="*/ 1 w 19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5"/>
                  <a:gd name="T20" fmla="*/ 19 w 19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5">
                    <a:moveTo>
                      <a:pt x="19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6" y="2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399" name="Freeform 217"/>
              <p:cNvSpPr>
                <a:spLocks/>
              </p:cNvSpPr>
              <p:nvPr/>
            </p:nvSpPr>
            <p:spPr bwMode="auto">
              <a:xfrm>
                <a:off x="2587" y="1578"/>
                <a:ext cx="8" cy="4"/>
              </a:xfrm>
              <a:custGeom>
                <a:avLst/>
                <a:gdLst>
                  <a:gd name="T0" fmla="*/ 0 w 25"/>
                  <a:gd name="T1" fmla="*/ 0 h 12"/>
                  <a:gd name="T2" fmla="*/ 0 w 25"/>
                  <a:gd name="T3" fmla="*/ 0 h 12"/>
                  <a:gd name="T4" fmla="*/ 0 w 25"/>
                  <a:gd name="T5" fmla="*/ 0 h 12"/>
                  <a:gd name="T6" fmla="*/ 1 w 25"/>
                  <a:gd name="T7" fmla="*/ 0 h 12"/>
                  <a:gd name="T8" fmla="*/ 1 w 25"/>
                  <a:gd name="T9" fmla="*/ 0 h 12"/>
                  <a:gd name="T10" fmla="*/ 0 w 2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0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400" name="Freeform 218"/>
              <p:cNvSpPr>
                <a:spLocks/>
              </p:cNvSpPr>
              <p:nvPr/>
            </p:nvSpPr>
            <p:spPr bwMode="auto">
              <a:xfrm>
                <a:off x="2587" y="1355"/>
                <a:ext cx="8" cy="223"/>
              </a:xfrm>
              <a:custGeom>
                <a:avLst/>
                <a:gdLst>
                  <a:gd name="T0" fmla="*/ 1 w 25"/>
                  <a:gd name="T1" fmla="*/ 0 h 669"/>
                  <a:gd name="T2" fmla="*/ 0 w 25"/>
                  <a:gd name="T3" fmla="*/ 0 h 669"/>
                  <a:gd name="T4" fmla="*/ 0 w 25"/>
                  <a:gd name="T5" fmla="*/ 25 h 669"/>
                  <a:gd name="T6" fmla="*/ 1 w 25"/>
                  <a:gd name="T7" fmla="*/ 25 h 669"/>
                  <a:gd name="T8" fmla="*/ 1 w 25"/>
                  <a:gd name="T9" fmla="*/ 0 h 669"/>
                  <a:gd name="T10" fmla="*/ 0 w 25"/>
                  <a:gd name="T11" fmla="*/ 1 h 669"/>
                  <a:gd name="T12" fmla="*/ 1 w 25"/>
                  <a:gd name="T13" fmla="*/ 0 h 669"/>
                  <a:gd name="T14" fmla="*/ 1 w 25"/>
                  <a:gd name="T15" fmla="*/ 0 h 669"/>
                  <a:gd name="T16" fmla="*/ 0 w 25"/>
                  <a:gd name="T17" fmla="*/ 0 h 669"/>
                  <a:gd name="T18" fmla="*/ 0 w 25"/>
                  <a:gd name="T19" fmla="*/ 0 h 669"/>
                  <a:gd name="T20" fmla="*/ 0 w 25"/>
                  <a:gd name="T21" fmla="*/ 0 h 669"/>
                  <a:gd name="T22" fmla="*/ 1 w 25"/>
                  <a:gd name="T23" fmla="*/ 0 h 6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669"/>
                  <a:gd name="T38" fmla="*/ 25 w 25"/>
                  <a:gd name="T39" fmla="*/ 669 h 66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669">
                    <a:moveTo>
                      <a:pt x="19" y="0"/>
                    </a:moveTo>
                    <a:lnTo>
                      <a:pt x="0" y="12"/>
                    </a:lnTo>
                    <a:lnTo>
                      <a:pt x="0" y="669"/>
                    </a:lnTo>
                    <a:lnTo>
                      <a:pt x="25" y="669"/>
                    </a:lnTo>
                    <a:lnTo>
                      <a:pt x="25" y="12"/>
                    </a:lnTo>
                    <a:lnTo>
                      <a:pt x="6" y="25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</p:grpSp>
        <p:grpSp>
          <p:nvGrpSpPr>
            <p:cNvPr id="28681" name="Group 420"/>
            <p:cNvGrpSpPr>
              <a:grpSpLocks/>
            </p:cNvGrpSpPr>
            <p:nvPr/>
          </p:nvGrpSpPr>
          <p:grpSpPr bwMode="auto">
            <a:xfrm>
              <a:off x="1229" y="1355"/>
              <a:ext cx="1911" cy="1119"/>
              <a:chOff x="1229" y="1355"/>
              <a:chExt cx="1911" cy="1119"/>
            </a:xfrm>
          </p:grpSpPr>
          <p:sp>
            <p:nvSpPr>
              <p:cNvPr id="29001" name="Freeform 220"/>
              <p:cNvSpPr>
                <a:spLocks/>
              </p:cNvSpPr>
              <p:nvPr/>
            </p:nvSpPr>
            <p:spPr bwMode="auto">
              <a:xfrm>
                <a:off x="2589" y="1355"/>
                <a:ext cx="213" cy="81"/>
              </a:xfrm>
              <a:custGeom>
                <a:avLst/>
                <a:gdLst>
                  <a:gd name="T0" fmla="*/ 24 w 639"/>
                  <a:gd name="T1" fmla="*/ 9 h 241"/>
                  <a:gd name="T2" fmla="*/ 24 w 639"/>
                  <a:gd name="T3" fmla="*/ 8 h 241"/>
                  <a:gd name="T4" fmla="*/ 0 w 639"/>
                  <a:gd name="T5" fmla="*/ 0 h 241"/>
                  <a:gd name="T6" fmla="*/ 0 w 639"/>
                  <a:gd name="T7" fmla="*/ 1 h 241"/>
                  <a:gd name="T8" fmla="*/ 23 w 639"/>
                  <a:gd name="T9" fmla="*/ 9 h 241"/>
                  <a:gd name="T10" fmla="*/ 24 w 639"/>
                  <a:gd name="T11" fmla="*/ 9 h 2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9"/>
                  <a:gd name="T19" fmla="*/ 0 h 241"/>
                  <a:gd name="T20" fmla="*/ 639 w 639"/>
                  <a:gd name="T21" fmla="*/ 241 h 2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9" h="241">
                    <a:moveTo>
                      <a:pt x="639" y="229"/>
                    </a:moveTo>
                    <a:lnTo>
                      <a:pt x="639" y="216"/>
                    </a:lnTo>
                    <a:lnTo>
                      <a:pt x="13" y="0"/>
                    </a:lnTo>
                    <a:lnTo>
                      <a:pt x="0" y="25"/>
                    </a:lnTo>
                    <a:lnTo>
                      <a:pt x="632" y="241"/>
                    </a:lnTo>
                    <a:lnTo>
                      <a:pt x="639" y="2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02" name="Freeform 221"/>
              <p:cNvSpPr>
                <a:spLocks/>
              </p:cNvSpPr>
              <p:nvPr/>
            </p:nvSpPr>
            <p:spPr bwMode="auto">
              <a:xfrm>
                <a:off x="2799" y="1427"/>
                <a:ext cx="7" cy="9"/>
              </a:xfrm>
              <a:custGeom>
                <a:avLst/>
                <a:gdLst>
                  <a:gd name="T0" fmla="*/ 0 w 19"/>
                  <a:gd name="T1" fmla="*/ 1 h 25"/>
                  <a:gd name="T2" fmla="*/ 1 w 19"/>
                  <a:gd name="T3" fmla="*/ 1 h 25"/>
                  <a:gd name="T4" fmla="*/ 1 w 19"/>
                  <a:gd name="T5" fmla="*/ 1 h 25"/>
                  <a:gd name="T6" fmla="*/ 1 w 19"/>
                  <a:gd name="T7" fmla="*/ 0 h 25"/>
                  <a:gd name="T8" fmla="*/ 0 w 19"/>
                  <a:gd name="T9" fmla="*/ 0 h 25"/>
                  <a:gd name="T10" fmla="*/ 0 w 19"/>
                  <a:gd name="T11" fmla="*/ 1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5"/>
                  <a:gd name="T20" fmla="*/ 19 w 19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5">
                    <a:moveTo>
                      <a:pt x="0" y="25"/>
                    </a:moveTo>
                    <a:lnTo>
                      <a:pt x="13" y="25"/>
                    </a:lnTo>
                    <a:lnTo>
                      <a:pt x="19" y="19"/>
                    </a:lnTo>
                    <a:lnTo>
                      <a:pt x="19" y="7"/>
                    </a:lnTo>
                    <a:lnTo>
                      <a:pt x="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03" name="Freeform 222"/>
              <p:cNvSpPr>
                <a:spLocks/>
              </p:cNvSpPr>
              <p:nvPr/>
            </p:nvSpPr>
            <p:spPr bwMode="auto">
              <a:xfrm>
                <a:off x="2797" y="1651"/>
                <a:ext cx="9" cy="3"/>
              </a:xfrm>
              <a:custGeom>
                <a:avLst/>
                <a:gdLst>
                  <a:gd name="T0" fmla="*/ 0 w 25"/>
                  <a:gd name="T1" fmla="*/ 0 h 11"/>
                  <a:gd name="T2" fmla="*/ 0 w 25"/>
                  <a:gd name="T3" fmla="*/ 0 h 11"/>
                  <a:gd name="T4" fmla="*/ 1 w 25"/>
                  <a:gd name="T5" fmla="*/ 0 h 11"/>
                  <a:gd name="T6" fmla="*/ 1 w 25"/>
                  <a:gd name="T7" fmla="*/ 0 h 11"/>
                  <a:gd name="T8" fmla="*/ 1 w 25"/>
                  <a:gd name="T9" fmla="*/ 0 h 11"/>
                  <a:gd name="T10" fmla="*/ 0 w 2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1"/>
                  <a:gd name="T20" fmla="*/ 25 w 2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1">
                    <a:moveTo>
                      <a:pt x="0" y="0"/>
                    </a:moveTo>
                    <a:lnTo>
                      <a:pt x="0" y="11"/>
                    </a:lnTo>
                    <a:lnTo>
                      <a:pt x="13" y="11"/>
                    </a:lnTo>
                    <a:lnTo>
                      <a:pt x="19" y="11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04" name="Freeform 223"/>
              <p:cNvSpPr>
                <a:spLocks/>
              </p:cNvSpPr>
              <p:nvPr/>
            </p:nvSpPr>
            <p:spPr bwMode="auto">
              <a:xfrm>
                <a:off x="2797" y="1432"/>
                <a:ext cx="9" cy="219"/>
              </a:xfrm>
              <a:custGeom>
                <a:avLst/>
                <a:gdLst>
                  <a:gd name="T0" fmla="*/ 1 w 25"/>
                  <a:gd name="T1" fmla="*/ 0 h 657"/>
                  <a:gd name="T2" fmla="*/ 0 w 25"/>
                  <a:gd name="T3" fmla="*/ 0 h 657"/>
                  <a:gd name="T4" fmla="*/ 0 w 25"/>
                  <a:gd name="T5" fmla="*/ 24 h 657"/>
                  <a:gd name="T6" fmla="*/ 1 w 25"/>
                  <a:gd name="T7" fmla="*/ 24 h 657"/>
                  <a:gd name="T8" fmla="*/ 1 w 25"/>
                  <a:gd name="T9" fmla="*/ 0 h 657"/>
                  <a:gd name="T10" fmla="*/ 1 w 25"/>
                  <a:gd name="T11" fmla="*/ 0 h 6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657"/>
                  <a:gd name="T20" fmla="*/ 25 w 25"/>
                  <a:gd name="T21" fmla="*/ 657 h 6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657">
                    <a:moveTo>
                      <a:pt x="13" y="0"/>
                    </a:moveTo>
                    <a:lnTo>
                      <a:pt x="0" y="0"/>
                    </a:lnTo>
                    <a:lnTo>
                      <a:pt x="0" y="657"/>
                    </a:lnTo>
                    <a:lnTo>
                      <a:pt x="25" y="657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05" name="Freeform 224"/>
              <p:cNvSpPr>
                <a:spLocks/>
              </p:cNvSpPr>
              <p:nvPr/>
            </p:nvSpPr>
            <p:spPr bwMode="auto">
              <a:xfrm>
                <a:off x="2797" y="1425"/>
                <a:ext cx="9" cy="7"/>
              </a:xfrm>
              <a:custGeom>
                <a:avLst/>
                <a:gdLst>
                  <a:gd name="T0" fmla="*/ 1 w 25"/>
                  <a:gd name="T1" fmla="*/ 1 h 19"/>
                  <a:gd name="T2" fmla="*/ 1 w 25"/>
                  <a:gd name="T3" fmla="*/ 0 h 19"/>
                  <a:gd name="T4" fmla="*/ 1 w 25"/>
                  <a:gd name="T5" fmla="*/ 0 h 19"/>
                  <a:gd name="T6" fmla="*/ 0 w 25"/>
                  <a:gd name="T7" fmla="*/ 0 h 19"/>
                  <a:gd name="T8" fmla="*/ 0 w 25"/>
                  <a:gd name="T9" fmla="*/ 1 h 19"/>
                  <a:gd name="T10" fmla="*/ 1 w 25"/>
                  <a:gd name="T11" fmla="*/ 1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9"/>
                  <a:gd name="T20" fmla="*/ 25 w 25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9">
                    <a:moveTo>
                      <a:pt x="25" y="19"/>
                    </a:moveTo>
                    <a:lnTo>
                      <a:pt x="19" y="6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2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06" name="Freeform 225"/>
              <p:cNvSpPr>
                <a:spLocks/>
              </p:cNvSpPr>
              <p:nvPr/>
            </p:nvSpPr>
            <p:spPr bwMode="auto">
              <a:xfrm>
                <a:off x="2915" y="1853"/>
                <a:ext cx="16" cy="227"/>
              </a:xfrm>
              <a:custGeom>
                <a:avLst/>
                <a:gdLst>
                  <a:gd name="T0" fmla="*/ 2 w 50"/>
                  <a:gd name="T1" fmla="*/ 25 h 681"/>
                  <a:gd name="T2" fmla="*/ 2 w 50"/>
                  <a:gd name="T3" fmla="*/ 1 h 681"/>
                  <a:gd name="T4" fmla="*/ 0 w 50"/>
                  <a:gd name="T5" fmla="*/ 0 h 681"/>
                  <a:gd name="T6" fmla="*/ 0 w 50"/>
                  <a:gd name="T7" fmla="*/ 24 h 681"/>
                  <a:gd name="T8" fmla="*/ 2 w 50"/>
                  <a:gd name="T9" fmla="*/ 25 h 6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681"/>
                  <a:gd name="T17" fmla="*/ 50 w 50"/>
                  <a:gd name="T18" fmla="*/ 681 h 6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681">
                    <a:moveTo>
                      <a:pt x="50" y="681"/>
                    </a:moveTo>
                    <a:lnTo>
                      <a:pt x="50" y="25"/>
                    </a:lnTo>
                    <a:lnTo>
                      <a:pt x="0" y="0"/>
                    </a:lnTo>
                    <a:lnTo>
                      <a:pt x="0" y="656"/>
                    </a:lnTo>
                    <a:lnTo>
                      <a:pt x="50" y="681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07" name="Freeform 226"/>
              <p:cNvSpPr>
                <a:spLocks/>
              </p:cNvSpPr>
              <p:nvPr/>
            </p:nvSpPr>
            <p:spPr bwMode="auto">
              <a:xfrm>
                <a:off x="2915" y="1743"/>
                <a:ext cx="221" cy="116"/>
              </a:xfrm>
              <a:custGeom>
                <a:avLst/>
                <a:gdLst>
                  <a:gd name="T0" fmla="*/ 2 w 663"/>
                  <a:gd name="T1" fmla="*/ 13 h 347"/>
                  <a:gd name="T2" fmla="*/ 25 w 663"/>
                  <a:gd name="T3" fmla="*/ 1 h 347"/>
                  <a:gd name="T4" fmla="*/ 23 w 663"/>
                  <a:gd name="T5" fmla="*/ 0 h 347"/>
                  <a:gd name="T6" fmla="*/ 0 w 663"/>
                  <a:gd name="T7" fmla="*/ 12 h 347"/>
                  <a:gd name="T8" fmla="*/ 2 w 663"/>
                  <a:gd name="T9" fmla="*/ 13 h 3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3"/>
                  <a:gd name="T16" fmla="*/ 0 h 347"/>
                  <a:gd name="T17" fmla="*/ 663 w 663"/>
                  <a:gd name="T18" fmla="*/ 347 h 3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3" h="347">
                    <a:moveTo>
                      <a:pt x="50" y="347"/>
                    </a:moveTo>
                    <a:lnTo>
                      <a:pt x="663" y="25"/>
                    </a:lnTo>
                    <a:lnTo>
                      <a:pt x="615" y="0"/>
                    </a:lnTo>
                    <a:lnTo>
                      <a:pt x="0" y="328"/>
                    </a:lnTo>
                    <a:lnTo>
                      <a:pt x="50" y="3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08" name="Freeform 227"/>
              <p:cNvSpPr>
                <a:spLocks/>
              </p:cNvSpPr>
              <p:nvPr/>
            </p:nvSpPr>
            <p:spPr bwMode="auto">
              <a:xfrm>
                <a:off x="3109" y="1752"/>
                <a:ext cx="29" cy="39"/>
              </a:xfrm>
              <a:custGeom>
                <a:avLst/>
                <a:gdLst>
                  <a:gd name="T0" fmla="*/ 3 w 86"/>
                  <a:gd name="T1" fmla="*/ 4 h 118"/>
                  <a:gd name="T2" fmla="*/ 3 w 86"/>
                  <a:gd name="T3" fmla="*/ 0 h 118"/>
                  <a:gd name="T4" fmla="*/ 0 w 86"/>
                  <a:gd name="T5" fmla="*/ 2 h 118"/>
                  <a:gd name="T6" fmla="*/ 3 w 86"/>
                  <a:gd name="T7" fmla="*/ 4 h 1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118"/>
                  <a:gd name="T14" fmla="*/ 86 w 86"/>
                  <a:gd name="T15" fmla="*/ 118 h 1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118">
                    <a:moveTo>
                      <a:pt x="86" y="118"/>
                    </a:moveTo>
                    <a:lnTo>
                      <a:pt x="86" y="0"/>
                    </a:lnTo>
                    <a:lnTo>
                      <a:pt x="0" y="50"/>
                    </a:lnTo>
                    <a:lnTo>
                      <a:pt x="86" y="11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09" name="Freeform 228"/>
              <p:cNvSpPr>
                <a:spLocks/>
              </p:cNvSpPr>
              <p:nvPr/>
            </p:nvSpPr>
            <p:spPr bwMode="auto">
              <a:xfrm>
                <a:off x="3089" y="1756"/>
                <a:ext cx="49" cy="62"/>
              </a:xfrm>
              <a:custGeom>
                <a:avLst/>
                <a:gdLst>
                  <a:gd name="T0" fmla="*/ 5 w 148"/>
                  <a:gd name="T1" fmla="*/ 1 h 187"/>
                  <a:gd name="T2" fmla="*/ 5 w 148"/>
                  <a:gd name="T3" fmla="*/ 7 h 187"/>
                  <a:gd name="T4" fmla="*/ 0 w 148"/>
                  <a:gd name="T5" fmla="*/ 3 h 187"/>
                  <a:gd name="T6" fmla="*/ 4 w 148"/>
                  <a:gd name="T7" fmla="*/ 0 h 187"/>
                  <a:gd name="T8" fmla="*/ 5 w 148"/>
                  <a:gd name="T9" fmla="*/ 1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187"/>
                  <a:gd name="T17" fmla="*/ 148 w 148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187">
                    <a:moveTo>
                      <a:pt x="148" y="32"/>
                    </a:moveTo>
                    <a:lnTo>
                      <a:pt x="148" y="187"/>
                    </a:lnTo>
                    <a:lnTo>
                      <a:pt x="0" y="69"/>
                    </a:lnTo>
                    <a:lnTo>
                      <a:pt x="118" y="0"/>
                    </a:lnTo>
                    <a:lnTo>
                      <a:pt x="148" y="32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10" name="Freeform 229"/>
              <p:cNvSpPr>
                <a:spLocks/>
              </p:cNvSpPr>
              <p:nvPr/>
            </p:nvSpPr>
            <p:spPr bwMode="auto">
              <a:xfrm>
                <a:off x="3070" y="1768"/>
                <a:ext cx="68" cy="76"/>
              </a:xfrm>
              <a:custGeom>
                <a:avLst/>
                <a:gdLst>
                  <a:gd name="T0" fmla="*/ 8 w 204"/>
                  <a:gd name="T1" fmla="*/ 3 h 228"/>
                  <a:gd name="T2" fmla="*/ 8 w 204"/>
                  <a:gd name="T3" fmla="*/ 8 h 228"/>
                  <a:gd name="T4" fmla="*/ 0 w 204"/>
                  <a:gd name="T5" fmla="*/ 2 h 228"/>
                  <a:gd name="T6" fmla="*/ 4 w 204"/>
                  <a:gd name="T7" fmla="*/ 0 h 228"/>
                  <a:gd name="T8" fmla="*/ 8 w 204"/>
                  <a:gd name="T9" fmla="*/ 3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"/>
                  <a:gd name="T16" fmla="*/ 0 h 228"/>
                  <a:gd name="T17" fmla="*/ 204 w 204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" h="228">
                    <a:moveTo>
                      <a:pt x="204" y="68"/>
                    </a:moveTo>
                    <a:lnTo>
                      <a:pt x="204" y="228"/>
                    </a:lnTo>
                    <a:lnTo>
                      <a:pt x="0" y="62"/>
                    </a:lnTo>
                    <a:lnTo>
                      <a:pt x="118" y="0"/>
                    </a:lnTo>
                    <a:lnTo>
                      <a:pt x="204" y="68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11" name="Freeform 230"/>
              <p:cNvSpPr>
                <a:spLocks/>
              </p:cNvSpPr>
              <p:nvPr/>
            </p:nvSpPr>
            <p:spPr bwMode="auto">
              <a:xfrm>
                <a:off x="3051" y="1779"/>
                <a:ext cx="87" cy="92"/>
              </a:xfrm>
              <a:custGeom>
                <a:avLst/>
                <a:gdLst>
                  <a:gd name="T0" fmla="*/ 10 w 260"/>
                  <a:gd name="T1" fmla="*/ 4 h 278"/>
                  <a:gd name="T2" fmla="*/ 10 w 260"/>
                  <a:gd name="T3" fmla="*/ 10 h 278"/>
                  <a:gd name="T4" fmla="*/ 0 w 260"/>
                  <a:gd name="T5" fmla="*/ 2 h 278"/>
                  <a:gd name="T6" fmla="*/ 4 w 260"/>
                  <a:gd name="T7" fmla="*/ 0 h 278"/>
                  <a:gd name="T8" fmla="*/ 10 w 260"/>
                  <a:gd name="T9" fmla="*/ 4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0"/>
                  <a:gd name="T16" fmla="*/ 0 h 278"/>
                  <a:gd name="T17" fmla="*/ 260 w 260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0" h="278">
                    <a:moveTo>
                      <a:pt x="260" y="118"/>
                    </a:moveTo>
                    <a:lnTo>
                      <a:pt x="260" y="278"/>
                    </a:lnTo>
                    <a:lnTo>
                      <a:pt x="0" y="56"/>
                    </a:lnTo>
                    <a:lnTo>
                      <a:pt x="112" y="0"/>
                    </a:lnTo>
                    <a:lnTo>
                      <a:pt x="260" y="118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12" name="Freeform 231"/>
              <p:cNvSpPr>
                <a:spLocks/>
              </p:cNvSpPr>
              <p:nvPr/>
            </p:nvSpPr>
            <p:spPr bwMode="auto">
              <a:xfrm>
                <a:off x="3031" y="1789"/>
                <a:ext cx="107" cy="109"/>
              </a:xfrm>
              <a:custGeom>
                <a:avLst/>
                <a:gdLst>
                  <a:gd name="T0" fmla="*/ 12 w 322"/>
                  <a:gd name="T1" fmla="*/ 6 h 328"/>
                  <a:gd name="T2" fmla="*/ 12 w 322"/>
                  <a:gd name="T3" fmla="*/ 12 h 328"/>
                  <a:gd name="T4" fmla="*/ 0 w 322"/>
                  <a:gd name="T5" fmla="*/ 2 h 328"/>
                  <a:gd name="T6" fmla="*/ 4 w 322"/>
                  <a:gd name="T7" fmla="*/ 0 h 328"/>
                  <a:gd name="T8" fmla="*/ 12 w 322"/>
                  <a:gd name="T9" fmla="*/ 6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2"/>
                  <a:gd name="T16" fmla="*/ 0 h 328"/>
                  <a:gd name="T17" fmla="*/ 322 w 322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2" h="328">
                    <a:moveTo>
                      <a:pt x="322" y="166"/>
                    </a:moveTo>
                    <a:lnTo>
                      <a:pt x="322" y="328"/>
                    </a:lnTo>
                    <a:lnTo>
                      <a:pt x="0" y="56"/>
                    </a:lnTo>
                    <a:lnTo>
                      <a:pt x="118" y="0"/>
                    </a:lnTo>
                    <a:lnTo>
                      <a:pt x="322" y="166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13" name="Freeform 232"/>
              <p:cNvSpPr>
                <a:spLocks/>
              </p:cNvSpPr>
              <p:nvPr/>
            </p:nvSpPr>
            <p:spPr bwMode="auto">
              <a:xfrm>
                <a:off x="3012" y="1797"/>
                <a:ext cx="126" cy="126"/>
              </a:xfrm>
              <a:custGeom>
                <a:avLst/>
                <a:gdLst>
                  <a:gd name="T0" fmla="*/ 14 w 378"/>
                  <a:gd name="T1" fmla="*/ 8 h 376"/>
                  <a:gd name="T2" fmla="*/ 14 w 378"/>
                  <a:gd name="T3" fmla="*/ 14 h 376"/>
                  <a:gd name="T4" fmla="*/ 0 w 378"/>
                  <a:gd name="T5" fmla="*/ 2 h 376"/>
                  <a:gd name="T6" fmla="*/ 4 w 378"/>
                  <a:gd name="T7" fmla="*/ 0 h 376"/>
                  <a:gd name="T8" fmla="*/ 14 w 378"/>
                  <a:gd name="T9" fmla="*/ 8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8"/>
                  <a:gd name="T16" fmla="*/ 0 h 376"/>
                  <a:gd name="T17" fmla="*/ 378 w 378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8" h="376">
                    <a:moveTo>
                      <a:pt x="378" y="222"/>
                    </a:moveTo>
                    <a:lnTo>
                      <a:pt x="378" y="376"/>
                    </a:lnTo>
                    <a:lnTo>
                      <a:pt x="0" y="62"/>
                    </a:lnTo>
                    <a:lnTo>
                      <a:pt x="118" y="0"/>
                    </a:lnTo>
                    <a:lnTo>
                      <a:pt x="378" y="222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14" name="Freeform 233"/>
              <p:cNvSpPr>
                <a:spLocks/>
              </p:cNvSpPr>
              <p:nvPr/>
            </p:nvSpPr>
            <p:spPr bwMode="auto">
              <a:xfrm>
                <a:off x="2991" y="1808"/>
                <a:ext cx="147" cy="142"/>
              </a:xfrm>
              <a:custGeom>
                <a:avLst/>
                <a:gdLst>
                  <a:gd name="T0" fmla="*/ 16 w 440"/>
                  <a:gd name="T1" fmla="*/ 10 h 426"/>
                  <a:gd name="T2" fmla="*/ 16 w 440"/>
                  <a:gd name="T3" fmla="*/ 16 h 426"/>
                  <a:gd name="T4" fmla="*/ 0 w 440"/>
                  <a:gd name="T5" fmla="*/ 2 h 426"/>
                  <a:gd name="T6" fmla="*/ 4 w 440"/>
                  <a:gd name="T7" fmla="*/ 0 h 426"/>
                  <a:gd name="T8" fmla="*/ 16 w 440"/>
                  <a:gd name="T9" fmla="*/ 10 h 4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0"/>
                  <a:gd name="T16" fmla="*/ 0 h 426"/>
                  <a:gd name="T17" fmla="*/ 440 w 440"/>
                  <a:gd name="T18" fmla="*/ 426 h 4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0" h="426">
                    <a:moveTo>
                      <a:pt x="440" y="272"/>
                    </a:moveTo>
                    <a:lnTo>
                      <a:pt x="440" y="426"/>
                    </a:lnTo>
                    <a:lnTo>
                      <a:pt x="0" y="61"/>
                    </a:lnTo>
                    <a:lnTo>
                      <a:pt x="118" y="0"/>
                    </a:lnTo>
                    <a:lnTo>
                      <a:pt x="440" y="272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15" name="Freeform 234"/>
              <p:cNvSpPr>
                <a:spLocks/>
              </p:cNvSpPr>
              <p:nvPr/>
            </p:nvSpPr>
            <p:spPr bwMode="auto">
              <a:xfrm>
                <a:off x="2973" y="1818"/>
                <a:ext cx="165" cy="154"/>
              </a:xfrm>
              <a:custGeom>
                <a:avLst/>
                <a:gdLst>
                  <a:gd name="T0" fmla="*/ 18 w 496"/>
                  <a:gd name="T1" fmla="*/ 12 h 463"/>
                  <a:gd name="T2" fmla="*/ 18 w 496"/>
                  <a:gd name="T3" fmla="*/ 17 h 463"/>
                  <a:gd name="T4" fmla="*/ 18 w 496"/>
                  <a:gd name="T5" fmla="*/ 17 h 463"/>
                  <a:gd name="T6" fmla="*/ 0 w 496"/>
                  <a:gd name="T7" fmla="*/ 2 h 463"/>
                  <a:gd name="T8" fmla="*/ 4 w 496"/>
                  <a:gd name="T9" fmla="*/ 0 h 463"/>
                  <a:gd name="T10" fmla="*/ 18 w 496"/>
                  <a:gd name="T11" fmla="*/ 12 h 4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6"/>
                  <a:gd name="T19" fmla="*/ 0 h 463"/>
                  <a:gd name="T20" fmla="*/ 496 w 496"/>
                  <a:gd name="T21" fmla="*/ 463 h 4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6" h="463">
                    <a:moveTo>
                      <a:pt x="496" y="314"/>
                    </a:moveTo>
                    <a:lnTo>
                      <a:pt x="496" y="457"/>
                    </a:lnTo>
                    <a:lnTo>
                      <a:pt x="483" y="463"/>
                    </a:lnTo>
                    <a:lnTo>
                      <a:pt x="0" y="61"/>
                    </a:lnTo>
                    <a:lnTo>
                      <a:pt x="118" y="0"/>
                    </a:lnTo>
                    <a:lnTo>
                      <a:pt x="496" y="314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16" name="Freeform 235"/>
              <p:cNvSpPr>
                <a:spLocks/>
              </p:cNvSpPr>
              <p:nvPr/>
            </p:nvSpPr>
            <p:spPr bwMode="auto">
              <a:xfrm>
                <a:off x="2952" y="1828"/>
                <a:ext cx="186" cy="155"/>
              </a:xfrm>
              <a:custGeom>
                <a:avLst/>
                <a:gdLst>
                  <a:gd name="T0" fmla="*/ 21 w 558"/>
                  <a:gd name="T1" fmla="*/ 14 h 464"/>
                  <a:gd name="T2" fmla="*/ 21 w 558"/>
                  <a:gd name="T3" fmla="*/ 16 h 464"/>
                  <a:gd name="T4" fmla="*/ 18 w 558"/>
                  <a:gd name="T5" fmla="*/ 17 h 464"/>
                  <a:gd name="T6" fmla="*/ 0 w 558"/>
                  <a:gd name="T7" fmla="*/ 2 h 464"/>
                  <a:gd name="T8" fmla="*/ 4 w 558"/>
                  <a:gd name="T9" fmla="*/ 0 h 464"/>
                  <a:gd name="T10" fmla="*/ 21 w 558"/>
                  <a:gd name="T11" fmla="*/ 14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8"/>
                  <a:gd name="T19" fmla="*/ 0 h 464"/>
                  <a:gd name="T20" fmla="*/ 558 w 558"/>
                  <a:gd name="T21" fmla="*/ 464 h 4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8" h="464">
                    <a:moveTo>
                      <a:pt x="558" y="365"/>
                    </a:moveTo>
                    <a:lnTo>
                      <a:pt x="558" y="427"/>
                    </a:lnTo>
                    <a:lnTo>
                      <a:pt x="483" y="464"/>
                    </a:lnTo>
                    <a:lnTo>
                      <a:pt x="0" y="62"/>
                    </a:lnTo>
                    <a:lnTo>
                      <a:pt x="118" y="0"/>
                    </a:lnTo>
                    <a:lnTo>
                      <a:pt x="558" y="365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17" name="Freeform 236"/>
              <p:cNvSpPr>
                <a:spLocks/>
              </p:cNvSpPr>
              <p:nvPr/>
            </p:nvSpPr>
            <p:spPr bwMode="auto">
              <a:xfrm>
                <a:off x="2933" y="1838"/>
                <a:ext cx="201" cy="155"/>
              </a:xfrm>
              <a:custGeom>
                <a:avLst/>
                <a:gdLst>
                  <a:gd name="T0" fmla="*/ 0 w 601"/>
                  <a:gd name="T1" fmla="*/ 2 h 464"/>
                  <a:gd name="T2" fmla="*/ 4 w 601"/>
                  <a:gd name="T3" fmla="*/ 0 h 464"/>
                  <a:gd name="T4" fmla="*/ 22 w 601"/>
                  <a:gd name="T5" fmla="*/ 15 h 464"/>
                  <a:gd name="T6" fmla="*/ 18 w 601"/>
                  <a:gd name="T7" fmla="*/ 17 h 464"/>
                  <a:gd name="T8" fmla="*/ 0 w 601"/>
                  <a:gd name="T9" fmla="*/ 2 h 4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1"/>
                  <a:gd name="T16" fmla="*/ 0 h 464"/>
                  <a:gd name="T17" fmla="*/ 601 w 601"/>
                  <a:gd name="T18" fmla="*/ 464 h 4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1" h="464">
                    <a:moveTo>
                      <a:pt x="0" y="62"/>
                    </a:moveTo>
                    <a:lnTo>
                      <a:pt x="118" y="0"/>
                    </a:lnTo>
                    <a:lnTo>
                      <a:pt x="601" y="402"/>
                    </a:lnTo>
                    <a:lnTo>
                      <a:pt x="483" y="464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18" name="Freeform 237"/>
              <p:cNvSpPr>
                <a:spLocks/>
              </p:cNvSpPr>
              <p:nvPr/>
            </p:nvSpPr>
            <p:spPr bwMode="auto">
              <a:xfrm>
                <a:off x="2931" y="1849"/>
                <a:ext cx="182" cy="155"/>
              </a:xfrm>
              <a:custGeom>
                <a:avLst/>
                <a:gdLst>
                  <a:gd name="T0" fmla="*/ 2 w 545"/>
                  <a:gd name="T1" fmla="*/ 0 h 465"/>
                  <a:gd name="T2" fmla="*/ 0 w 545"/>
                  <a:gd name="T3" fmla="*/ 1 h 465"/>
                  <a:gd name="T4" fmla="*/ 0 w 545"/>
                  <a:gd name="T5" fmla="*/ 4 h 465"/>
                  <a:gd name="T6" fmla="*/ 16 w 545"/>
                  <a:gd name="T7" fmla="*/ 17 h 465"/>
                  <a:gd name="T8" fmla="*/ 20 w 545"/>
                  <a:gd name="T9" fmla="*/ 15 h 465"/>
                  <a:gd name="T10" fmla="*/ 2 w 545"/>
                  <a:gd name="T11" fmla="*/ 0 h 4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5"/>
                  <a:gd name="T19" fmla="*/ 0 h 465"/>
                  <a:gd name="T20" fmla="*/ 545 w 545"/>
                  <a:gd name="T21" fmla="*/ 465 h 4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5" h="465">
                    <a:moveTo>
                      <a:pt x="62" y="0"/>
                    </a:moveTo>
                    <a:lnTo>
                      <a:pt x="0" y="31"/>
                    </a:lnTo>
                    <a:lnTo>
                      <a:pt x="0" y="105"/>
                    </a:lnTo>
                    <a:lnTo>
                      <a:pt x="433" y="465"/>
                    </a:lnTo>
                    <a:lnTo>
                      <a:pt x="545" y="40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19" name="Freeform 238"/>
              <p:cNvSpPr>
                <a:spLocks/>
              </p:cNvSpPr>
              <p:nvPr/>
            </p:nvSpPr>
            <p:spPr bwMode="auto">
              <a:xfrm>
                <a:off x="2931" y="1859"/>
                <a:ext cx="163" cy="155"/>
              </a:xfrm>
              <a:custGeom>
                <a:avLst/>
                <a:gdLst>
                  <a:gd name="T0" fmla="*/ 0 w 489"/>
                  <a:gd name="T1" fmla="*/ 0 h 465"/>
                  <a:gd name="T2" fmla="*/ 0 w 489"/>
                  <a:gd name="T3" fmla="*/ 0 h 465"/>
                  <a:gd name="T4" fmla="*/ 0 w 489"/>
                  <a:gd name="T5" fmla="*/ 6 h 465"/>
                  <a:gd name="T6" fmla="*/ 14 w 489"/>
                  <a:gd name="T7" fmla="*/ 17 h 465"/>
                  <a:gd name="T8" fmla="*/ 18 w 489"/>
                  <a:gd name="T9" fmla="*/ 15 h 465"/>
                  <a:gd name="T10" fmla="*/ 0 w 489"/>
                  <a:gd name="T11" fmla="*/ 0 h 4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9"/>
                  <a:gd name="T19" fmla="*/ 0 h 465"/>
                  <a:gd name="T20" fmla="*/ 489 w 489"/>
                  <a:gd name="T21" fmla="*/ 465 h 4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9" h="465">
                    <a:moveTo>
                      <a:pt x="6" y="0"/>
                    </a:moveTo>
                    <a:lnTo>
                      <a:pt x="0" y="0"/>
                    </a:lnTo>
                    <a:lnTo>
                      <a:pt x="0" y="155"/>
                    </a:lnTo>
                    <a:lnTo>
                      <a:pt x="379" y="465"/>
                    </a:lnTo>
                    <a:lnTo>
                      <a:pt x="489" y="40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20" name="Freeform 239"/>
              <p:cNvSpPr>
                <a:spLocks/>
              </p:cNvSpPr>
              <p:nvPr/>
            </p:nvSpPr>
            <p:spPr bwMode="auto">
              <a:xfrm>
                <a:off x="2931" y="1884"/>
                <a:ext cx="145" cy="140"/>
              </a:xfrm>
              <a:custGeom>
                <a:avLst/>
                <a:gdLst>
                  <a:gd name="T0" fmla="*/ 0 w 433"/>
                  <a:gd name="T1" fmla="*/ 6 h 422"/>
                  <a:gd name="T2" fmla="*/ 0 w 433"/>
                  <a:gd name="T3" fmla="*/ 0 h 422"/>
                  <a:gd name="T4" fmla="*/ 16 w 433"/>
                  <a:gd name="T5" fmla="*/ 13 h 422"/>
                  <a:gd name="T6" fmla="*/ 12 w 433"/>
                  <a:gd name="T7" fmla="*/ 15 h 422"/>
                  <a:gd name="T8" fmla="*/ 0 w 433"/>
                  <a:gd name="T9" fmla="*/ 6 h 4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3"/>
                  <a:gd name="T16" fmla="*/ 0 h 422"/>
                  <a:gd name="T17" fmla="*/ 433 w 433"/>
                  <a:gd name="T18" fmla="*/ 422 h 4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3" h="422">
                    <a:moveTo>
                      <a:pt x="0" y="156"/>
                    </a:moveTo>
                    <a:lnTo>
                      <a:pt x="0" y="0"/>
                    </a:lnTo>
                    <a:lnTo>
                      <a:pt x="433" y="360"/>
                    </a:lnTo>
                    <a:lnTo>
                      <a:pt x="315" y="422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21" name="Freeform 240"/>
              <p:cNvSpPr>
                <a:spLocks/>
              </p:cNvSpPr>
              <p:nvPr/>
            </p:nvSpPr>
            <p:spPr bwMode="auto">
              <a:xfrm>
                <a:off x="2931" y="1911"/>
                <a:ext cx="127" cy="124"/>
              </a:xfrm>
              <a:custGeom>
                <a:avLst/>
                <a:gdLst>
                  <a:gd name="T0" fmla="*/ 0 w 379"/>
                  <a:gd name="T1" fmla="*/ 6 h 372"/>
                  <a:gd name="T2" fmla="*/ 0 w 379"/>
                  <a:gd name="T3" fmla="*/ 0 h 372"/>
                  <a:gd name="T4" fmla="*/ 14 w 379"/>
                  <a:gd name="T5" fmla="*/ 11 h 372"/>
                  <a:gd name="T6" fmla="*/ 10 w 379"/>
                  <a:gd name="T7" fmla="*/ 14 h 372"/>
                  <a:gd name="T8" fmla="*/ 0 w 379"/>
                  <a:gd name="T9" fmla="*/ 6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9"/>
                  <a:gd name="T16" fmla="*/ 0 h 372"/>
                  <a:gd name="T17" fmla="*/ 379 w 37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9" h="372">
                    <a:moveTo>
                      <a:pt x="0" y="154"/>
                    </a:moveTo>
                    <a:lnTo>
                      <a:pt x="0" y="0"/>
                    </a:lnTo>
                    <a:lnTo>
                      <a:pt x="379" y="310"/>
                    </a:lnTo>
                    <a:lnTo>
                      <a:pt x="261" y="372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22" name="Freeform 241"/>
              <p:cNvSpPr>
                <a:spLocks/>
              </p:cNvSpPr>
              <p:nvPr/>
            </p:nvSpPr>
            <p:spPr bwMode="auto">
              <a:xfrm>
                <a:off x="2931" y="1936"/>
                <a:ext cx="105" cy="109"/>
              </a:xfrm>
              <a:custGeom>
                <a:avLst/>
                <a:gdLst>
                  <a:gd name="T0" fmla="*/ 0 w 315"/>
                  <a:gd name="T1" fmla="*/ 6 h 328"/>
                  <a:gd name="T2" fmla="*/ 0 w 315"/>
                  <a:gd name="T3" fmla="*/ 0 h 328"/>
                  <a:gd name="T4" fmla="*/ 12 w 315"/>
                  <a:gd name="T5" fmla="*/ 10 h 328"/>
                  <a:gd name="T6" fmla="*/ 8 w 315"/>
                  <a:gd name="T7" fmla="*/ 12 h 328"/>
                  <a:gd name="T8" fmla="*/ 0 w 315"/>
                  <a:gd name="T9" fmla="*/ 6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5"/>
                  <a:gd name="T16" fmla="*/ 0 h 328"/>
                  <a:gd name="T17" fmla="*/ 315 w 315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5" h="328">
                    <a:moveTo>
                      <a:pt x="0" y="160"/>
                    </a:moveTo>
                    <a:lnTo>
                      <a:pt x="0" y="0"/>
                    </a:lnTo>
                    <a:lnTo>
                      <a:pt x="315" y="266"/>
                    </a:lnTo>
                    <a:lnTo>
                      <a:pt x="205" y="328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23" name="Freeform 242"/>
              <p:cNvSpPr>
                <a:spLocks/>
              </p:cNvSpPr>
              <p:nvPr/>
            </p:nvSpPr>
            <p:spPr bwMode="auto">
              <a:xfrm>
                <a:off x="2931" y="1962"/>
                <a:ext cx="87" cy="93"/>
              </a:xfrm>
              <a:custGeom>
                <a:avLst/>
                <a:gdLst>
                  <a:gd name="T0" fmla="*/ 0 w 261"/>
                  <a:gd name="T1" fmla="*/ 6 h 280"/>
                  <a:gd name="T2" fmla="*/ 0 w 261"/>
                  <a:gd name="T3" fmla="*/ 0 h 280"/>
                  <a:gd name="T4" fmla="*/ 10 w 261"/>
                  <a:gd name="T5" fmla="*/ 8 h 280"/>
                  <a:gd name="T6" fmla="*/ 5 w 261"/>
                  <a:gd name="T7" fmla="*/ 10 h 280"/>
                  <a:gd name="T8" fmla="*/ 0 w 261"/>
                  <a:gd name="T9" fmla="*/ 6 h 2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"/>
                  <a:gd name="T16" fmla="*/ 0 h 280"/>
                  <a:gd name="T17" fmla="*/ 261 w 261"/>
                  <a:gd name="T18" fmla="*/ 280 h 2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" h="280">
                    <a:moveTo>
                      <a:pt x="0" y="162"/>
                    </a:moveTo>
                    <a:lnTo>
                      <a:pt x="0" y="0"/>
                    </a:lnTo>
                    <a:lnTo>
                      <a:pt x="261" y="218"/>
                    </a:lnTo>
                    <a:lnTo>
                      <a:pt x="143" y="28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24" name="Freeform 243"/>
              <p:cNvSpPr>
                <a:spLocks/>
              </p:cNvSpPr>
              <p:nvPr/>
            </p:nvSpPr>
            <p:spPr bwMode="auto">
              <a:xfrm>
                <a:off x="2931" y="1989"/>
                <a:ext cx="69" cy="77"/>
              </a:xfrm>
              <a:custGeom>
                <a:avLst/>
                <a:gdLst>
                  <a:gd name="T0" fmla="*/ 0 w 205"/>
                  <a:gd name="T1" fmla="*/ 6 h 230"/>
                  <a:gd name="T2" fmla="*/ 0 w 205"/>
                  <a:gd name="T3" fmla="*/ 0 h 230"/>
                  <a:gd name="T4" fmla="*/ 8 w 205"/>
                  <a:gd name="T5" fmla="*/ 6 h 230"/>
                  <a:gd name="T6" fmla="*/ 3 w 205"/>
                  <a:gd name="T7" fmla="*/ 9 h 230"/>
                  <a:gd name="T8" fmla="*/ 0 w 205"/>
                  <a:gd name="T9" fmla="*/ 6 h 2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"/>
                  <a:gd name="T16" fmla="*/ 0 h 230"/>
                  <a:gd name="T17" fmla="*/ 205 w 205"/>
                  <a:gd name="T18" fmla="*/ 230 h 2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" h="230">
                    <a:moveTo>
                      <a:pt x="0" y="161"/>
                    </a:moveTo>
                    <a:lnTo>
                      <a:pt x="0" y="0"/>
                    </a:lnTo>
                    <a:lnTo>
                      <a:pt x="205" y="168"/>
                    </a:lnTo>
                    <a:lnTo>
                      <a:pt x="87" y="23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25" name="Freeform 244"/>
              <p:cNvSpPr>
                <a:spLocks/>
              </p:cNvSpPr>
              <p:nvPr/>
            </p:nvSpPr>
            <p:spPr bwMode="auto">
              <a:xfrm>
                <a:off x="2931" y="2016"/>
                <a:ext cx="48" cy="58"/>
              </a:xfrm>
              <a:custGeom>
                <a:avLst/>
                <a:gdLst>
                  <a:gd name="T0" fmla="*/ 0 w 143"/>
                  <a:gd name="T1" fmla="*/ 6 h 174"/>
                  <a:gd name="T2" fmla="*/ 0 w 143"/>
                  <a:gd name="T3" fmla="*/ 0 h 174"/>
                  <a:gd name="T4" fmla="*/ 5 w 143"/>
                  <a:gd name="T5" fmla="*/ 4 h 174"/>
                  <a:gd name="T6" fmla="*/ 1 w 143"/>
                  <a:gd name="T7" fmla="*/ 6 h 174"/>
                  <a:gd name="T8" fmla="*/ 0 w 143"/>
                  <a:gd name="T9" fmla="*/ 6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174"/>
                  <a:gd name="T17" fmla="*/ 143 w 143"/>
                  <a:gd name="T18" fmla="*/ 174 h 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174">
                    <a:moveTo>
                      <a:pt x="0" y="155"/>
                    </a:moveTo>
                    <a:lnTo>
                      <a:pt x="0" y="0"/>
                    </a:lnTo>
                    <a:lnTo>
                      <a:pt x="143" y="118"/>
                    </a:lnTo>
                    <a:lnTo>
                      <a:pt x="25" y="174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26" name="Freeform 245"/>
              <p:cNvSpPr>
                <a:spLocks/>
              </p:cNvSpPr>
              <p:nvPr/>
            </p:nvSpPr>
            <p:spPr bwMode="auto">
              <a:xfrm>
                <a:off x="2931" y="2043"/>
                <a:ext cx="29" cy="37"/>
              </a:xfrm>
              <a:custGeom>
                <a:avLst/>
                <a:gdLst>
                  <a:gd name="T0" fmla="*/ 0 w 87"/>
                  <a:gd name="T1" fmla="*/ 0 h 111"/>
                  <a:gd name="T2" fmla="*/ 0 w 87"/>
                  <a:gd name="T3" fmla="*/ 4 h 111"/>
                  <a:gd name="T4" fmla="*/ 3 w 87"/>
                  <a:gd name="T5" fmla="*/ 3 h 111"/>
                  <a:gd name="T6" fmla="*/ 0 w 87"/>
                  <a:gd name="T7" fmla="*/ 0 h 1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"/>
                  <a:gd name="T13" fmla="*/ 0 h 111"/>
                  <a:gd name="T14" fmla="*/ 87 w 87"/>
                  <a:gd name="T15" fmla="*/ 111 h 1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" h="111">
                    <a:moveTo>
                      <a:pt x="0" y="0"/>
                    </a:moveTo>
                    <a:lnTo>
                      <a:pt x="0" y="111"/>
                    </a:lnTo>
                    <a:lnTo>
                      <a:pt x="87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27" name="Freeform 246"/>
              <p:cNvSpPr>
                <a:spLocks/>
              </p:cNvSpPr>
              <p:nvPr/>
            </p:nvSpPr>
            <p:spPr bwMode="auto">
              <a:xfrm>
                <a:off x="2931" y="2068"/>
                <a:ext cx="9" cy="12"/>
              </a:xfrm>
              <a:custGeom>
                <a:avLst/>
                <a:gdLst>
                  <a:gd name="T0" fmla="*/ 0 w 25"/>
                  <a:gd name="T1" fmla="*/ 0 h 36"/>
                  <a:gd name="T2" fmla="*/ 0 w 25"/>
                  <a:gd name="T3" fmla="*/ 1 h 36"/>
                  <a:gd name="T4" fmla="*/ 1 w 25"/>
                  <a:gd name="T5" fmla="*/ 1 h 36"/>
                  <a:gd name="T6" fmla="*/ 0 w 25"/>
                  <a:gd name="T7" fmla="*/ 0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36"/>
                  <a:gd name="T14" fmla="*/ 25 w 25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36">
                    <a:moveTo>
                      <a:pt x="0" y="0"/>
                    </a:moveTo>
                    <a:lnTo>
                      <a:pt x="0" y="36"/>
                    </a:lnTo>
                    <a:lnTo>
                      <a:pt x="25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28" name="Freeform 247"/>
              <p:cNvSpPr>
                <a:spLocks/>
              </p:cNvSpPr>
              <p:nvPr/>
            </p:nvSpPr>
            <p:spPr bwMode="auto">
              <a:xfrm>
                <a:off x="2929" y="2076"/>
                <a:ext cx="6" cy="8"/>
              </a:xfrm>
              <a:custGeom>
                <a:avLst/>
                <a:gdLst>
                  <a:gd name="T0" fmla="*/ 0 w 18"/>
                  <a:gd name="T1" fmla="*/ 1 h 25"/>
                  <a:gd name="T2" fmla="*/ 0 w 18"/>
                  <a:gd name="T3" fmla="*/ 1 h 25"/>
                  <a:gd name="T4" fmla="*/ 1 w 18"/>
                  <a:gd name="T5" fmla="*/ 0 h 25"/>
                  <a:gd name="T6" fmla="*/ 1 w 18"/>
                  <a:gd name="T7" fmla="*/ 0 h 25"/>
                  <a:gd name="T8" fmla="*/ 0 w 18"/>
                  <a:gd name="T9" fmla="*/ 0 h 25"/>
                  <a:gd name="T10" fmla="*/ 0 w 18"/>
                  <a:gd name="T11" fmla="*/ 1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5"/>
                  <a:gd name="T20" fmla="*/ 18 w 1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5">
                    <a:moveTo>
                      <a:pt x="0" y="25"/>
                    </a:moveTo>
                    <a:lnTo>
                      <a:pt x="12" y="25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29" name="Freeform 248"/>
              <p:cNvSpPr>
                <a:spLocks/>
              </p:cNvSpPr>
              <p:nvPr/>
            </p:nvSpPr>
            <p:spPr bwMode="auto">
              <a:xfrm>
                <a:off x="2913" y="2068"/>
                <a:ext cx="20" cy="16"/>
              </a:xfrm>
              <a:custGeom>
                <a:avLst/>
                <a:gdLst>
                  <a:gd name="T0" fmla="*/ 0 w 62"/>
                  <a:gd name="T1" fmla="*/ 0 h 50"/>
                  <a:gd name="T2" fmla="*/ 0 w 62"/>
                  <a:gd name="T3" fmla="*/ 1 h 50"/>
                  <a:gd name="T4" fmla="*/ 2 w 62"/>
                  <a:gd name="T5" fmla="*/ 2 h 50"/>
                  <a:gd name="T6" fmla="*/ 2 w 62"/>
                  <a:gd name="T7" fmla="*/ 1 h 50"/>
                  <a:gd name="T8" fmla="*/ 0 w 62"/>
                  <a:gd name="T9" fmla="*/ 0 h 50"/>
                  <a:gd name="T10" fmla="*/ 0 w 62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50"/>
                  <a:gd name="T20" fmla="*/ 62 w 62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50">
                    <a:moveTo>
                      <a:pt x="6" y="11"/>
                    </a:moveTo>
                    <a:lnTo>
                      <a:pt x="0" y="25"/>
                    </a:lnTo>
                    <a:lnTo>
                      <a:pt x="50" y="50"/>
                    </a:lnTo>
                    <a:lnTo>
                      <a:pt x="62" y="25"/>
                    </a:lnTo>
                    <a:lnTo>
                      <a:pt x="12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30" name="Freeform 249"/>
              <p:cNvSpPr>
                <a:spLocks/>
              </p:cNvSpPr>
              <p:nvPr/>
            </p:nvSpPr>
            <p:spPr bwMode="auto">
              <a:xfrm>
                <a:off x="2911" y="2068"/>
                <a:ext cx="6" cy="8"/>
              </a:xfrm>
              <a:custGeom>
                <a:avLst/>
                <a:gdLst>
                  <a:gd name="T0" fmla="*/ 1 w 18"/>
                  <a:gd name="T1" fmla="*/ 0 h 25"/>
                  <a:gd name="T2" fmla="*/ 0 w 18"/>
                  <a:gd name="T3" fmla="*/ 0 h 25"/>
                  <a:gd name="T4" fmla="*/ 0 w 18"/>
                  <a:gd name="T5" fmla="*/ 0 h 25"/>
                  <a:gd name="T6" fmla="*/ 0 w 18"/>
                  <a:gd name="T7" fmla="*/ 1 h 25"/>
                  <a:gd name="T8" fmla="*/ 0 w 18"/>
                  <a:gd name="T9" fmla="*/ 1 h 25"/>
                  <a:gd name="T10" fmla="*/ 1 w 18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5"/>
                  <a:gd name="T20" fmla="*/ 18 w 1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5">
                    <a:moveTo>
                      <a:pt x="18" y="0"/>
                    </a:moveTo>
                    <a:lnTo>
                      <a:pt x="6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6" y="2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31" name="Freeform 250"/>
              <p:cNvSpPr>
                <a:spLocks/>
              </p:cNvSpPr>
              <p:nvPr/>
            </p:nvSpPr>
            <p:spPr bwMode="auto">
              <a:xfrm>
                <a:off x="2929" y="1855"/>
                <a:ext cx="6" cy="8"/>
              </a:xfrm>
              <a:custGeom>
                <a:avLst/>
                <a:gdLst>
                  <a:gd name="T0" fmla="*/ 0 w 18"/>
                  <a:gd name="T1" fmla="*/ 1 h 24"/>
                  <a:gd name="T2" fmla="*/ 0 w 18"/>
                  <a:gd name="T3" fmla="*/ 1 h 24"/>
                  <a:gd name="T4" fmla="*/ 1 w 18"/>
                  <a:gd name="T5" fmla="*/ 1 h 24"/>
                  <a:gd name="T6" fmla="*/ 1 w 18"/>
                  <a:gd name="T7" fmla="*/ 0 h 24"/>
                  <a:gd name="T8" fmla="*/ 0 w 18"/>
                  <a:gd name="T9" fmla="*/ 0 h 24"/>
                  <a:gd name="T10" fmla="*/ 0 w 18"/>
                  <a:gd name="T11" fmla="*/ 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4"/>
                  <a:gd name="T20" fmla="*/ 18 w 18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4">
                    <a:moveTo>
                      <a:pt x="0" y="24"/>
                    </a:moveTo>
                    <a:lnTo>
                      <a:pt x="12" y="24"/>
                    </a:lnTo>
                    <a:lnTo>
                      <a:pt x="18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32" name="Freeform 251"/>
              <p:cNvSpPr>
                <a:spLocks/>
              </p:cNvSpPr>
              <p:nvPr/>
            </p:nvSpPr>
            <p:spPr bwMode="auto">
              <a:xfrm>
                <a:off x="2913" y="1847"/>
                <a:ext cx="20" cy="16"/>
              </a:xfrm>
              <a:custGeom>
                <a:avLst/>
                <a:gdLst>
                  <a:gd name="T0" fmla="*/ 0 w 62"/>
                  <a:gd name="T1" fmla="*/ 0 h 49"/>
                  <a:gd name="T2" fmla="*/ 0 w 62"/>
                  <a:gd name="T3" fmla="*/ 1 h 49"/>
                  <a:gd name="T4" fmla="*/ 2 w 62"/>
                  <a:gd name="T5" fmla="*/ 2 h 49"/>
                  <a:gd name="T6" fmla="*/ 2 w 62"/>
                  <a:gd name="T7" fmla="*/ 1 h 49"/>
                  <a:gd name="T8" fmla="*/ 0 w 62"/>
                  <a:gd name="T9" fmla="*/ 0 h 49"/>
                  <a:gd name="T10" fmla="*/ 0 w 62"/>
                  <a:gd name="T11" fmla="*/ 0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49"/>
                  <a:gd name="T20" fmla="*/ 62 w 62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49">
                    <a:moveTo>
                      <a:pt x="6" y="12"/>
                    </a:moveTo>
                    <a:lnTo>
                      <a:pt x="0" y="25"/>
                    </a:lnTo>
                    <a:lnTo>
                      <a:pt x="50" y="49"/>
                    </a:lnTo>
                    <a:lnTo>
                      <a:pt x="62" y="25"/>
                    </a:lnTo>
                    <a:lnTo>
                      <a:pt x="12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33" name="Freeform 252"/>
              <p:cNvSpPr>
                <a:spLocks/>
              </p:cNvSpPr>
              <p:nvPr/>
            </p:nvSpPr>
            <p:spPr bwMode="auto">
              <a:xfrm>
                <a:off x="2911" y="1847"/>
                <a:ext cx="6" cy="8"/>
              </a:xfrm>
              <a:custGeom>
                <a:avLst/>
                <a:gdLst>
                  <a:gd name="T0" fmla="*/ 1 w 18"/>
                  <a:gd name="T1" fmla="*/ 0 h 25"/>
                  <a:gd name="T2" fmla="*/ 0 w 18"/>
                  <a:gd name="T3" fmla="*/ 0 h 25"/>
                  <a:gd name="T4" fmla="*/ 0 w 18"/>
                  <a:gd name="T5" fmla="*/ 0 h 25"/>
                  <a:gd name="T6" fmla="*/ 0 w 18"/>
                  <a:gd name="T7" fmla="*/ 1 h 25"/>
                  <a:gd name="T8" fmla="*/ 0 w 18"/>
                  <a:gd name="T9" fmla="*/ 1 h 25"/>
                  <a:gd name="T10" fmla="*/ 1 w 18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5"/>
                  <a:gd name="T20" fmla="*/ 18 w 1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5">
                    <a:moveTo>
                      <a:pt x="18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34" name="Freeform 253"/>
              <p:cNvSpPr>
                <a:spLocks/>
              </p:cNvSpPr>
              <p:nvPr/>
            </p:nvSpPr>
            <p:spPr bwMode="auto">
              <a:xfrm>
                <a:off x="2911" y="2071"/>
                <a:ext cx="8" cy="5"/>
              </a:xfrm>
              <a:custGeom>
                <a:avLst/>
                <a:gdLst>
                  <a:gd name="T0" fmla="*/ 0 w 25"/>
                  <a:gd name="T1" fmla="*/ 0 h 14"/>
                  <a:gd name="T2" fmla="*/ 0 w 25"/>
                  <a:gd name="T3" fmla="*/ 0 h 14"/>
                  <a:gd name="T4" fmla="*/ 0 w 25"/>
                  <a:gd name="T5" fmla="*/ 1 h 14"/>
                  <a:gd name="T6" fmla="*/ 1 w 25"/>
                  <a:gd name="T7" fmla="*/ 0 h 14"/>
                  <a:gd name="T8" fmla="*/ 1 w 25"/>
                  <a:gd name="T9" fmla="*/ 0 h 14"/>
                  <a:gd name="T10" fmla="*/ 0 w 25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4"/>
                  <a:gd name="T20" fmla="*/ 25 w 25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4">
                    <a:moveTo>
                      <a:pt x="0" y="0"/>
                    </a:moveTo>
                    <a:lnTo>
                      <a:pt x="0" y="8"/>
                    </a:lnTo>
                    <a:lnTo>
                      <a:pt x="12" y="14"/>
                    </a:lnTo>
                    <a:lnTo>
                      <a:pt x="18" y="8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35" name="Freeform 254"/>
              <p:cNvSpPr>
                <a:spLocks/>
              </p:cNvSpPr>
              <p:nvPr/>
            </p:nvSpPr>
            <p:spPr bwMode="auto">
              <a:xfrm>
                <a:off x="2911" y="1847"/>
                <a:ext cx="8" cy="224"/>
              </a:xfrm>
              <a:custGeom>
                <a:avLst/>
                <a:gdLst>
                  <a:gd name="T0" fmla="*/ 0 w 25"/>
                  <a:gd name="T1" fmla="*/ 0 h 674"/>
                  <a:gd name="T2" fmla="*/ 0 w 25"/>
                  <a:gd name="T3" fmla="*/ 0 h 674"/>
                  <a:gd name="T4" fmla="*/ 0 w 25"/>
                  <a:gd name="T5" fmla="*/ 25 h 674"/>
                  <a:gd name="T6" fmla="*/ 1 w 25"/>
                  <a:gd name="T7" fmla="*/ 25 h 674"/>
                  <a:gd name="T8" fmla="*/ 1 w 25"/>
                  <a:gd name="T9" fmla="*/ 0 h 674"/>
                  <a:gd name="T10" fmla="*/ 1 w 25"/>
                  <a:gd name="T11" fmla="*/ 1 h 674"/>
                  <a:gd name="T12" fmla="*/ 1 w 25"/>
                  <a:gd name="T13" fmla="*/ 0 h 674"/>
                  <a:gd name="T14" fmla="*/ 1 w 25"/>
                  <a:gd name="T15" fmla="*/ 0 h 674"/>
                  <a:gd name="T16" fmla="*/ 0 w 25"/>
                  <a:gd name="T17" fmla="*/ 0 h 674"/>
                  <a:gd name="T18" fmla="*/ 0 w 25"/>
                  <a:gd name="T19" fmla="*/ 0 h 674"/>
                  <a:gd name="T20" fmla="*/ 0 w 25"/>
                  <a:gd name="T21" fmla="*/ 0 h 674"/>
                  <a:gd name="T22" fmla="*/ 0 w 25"/>
                  <a:gd name="T23" fmla="*/ 0 h 6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674"/>
                  <a:gd name="T38" fmla="*/ 25 w 25"/>
                  <a:gd name="T39" fmla="*/ 674 h 67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674">
                    <a:moveTo>
                      <a:pt x="6" y="0"/>
                    </a:moveTo>
                    <a:lnTo>
                      <a:pt x="0" y="12"/>
                    </a:lnTo>
                    <a:lnTo>
                      <a:pt x="0" y="674"/>
                    </a:lnTo>
                    <a:lnTo>
                      <a:pt x="25" y="674"/>
                    </a:lnTo>
                    <a:lnTo>
                      <a:pt x="25" y="12"/>
                    </a:lnTo>
                    <a:lnTo>
                      <a:pt x="18" y="25"/>
                    </a:lnTo>
                    <a:lnTo>
                      <a:pt x="25" y="12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36" name="Freeform 255"/>
              <p:cNvSpPr>
                <a:spLocks/>
              </p:cNvSpPr>
              <p:nvPr/>
            </p:nvSpPr>
            <p:spPr bwMode="auto">
              <a:xfrm>
                <a:off x="2913" y="1739"/>
                <a:ext cx="208" cy="116"/>
              </a:xfrm>
              <a:custGeom>
                <a:avLst/>
                <a:gdLst>
                  <a:gd name="T0" fmla="*/ 23 w 626"/>
                  <a:gd name="T1" fmla="*/ 0 h 347"/>
                  <a:gd name="T2" fmla="*/ 23 w 626"/>
                  <a:gd name="T3" fmla="*/ 0 h 347"/>
                  <a:gd name="T4" fmla="*/ 0 w 626"/>
                  <a:gd name="T5" fmla="*/ 12 h 347"/>
                  <a:gd name="T6" fmla="*/ 0 w 626"/>
                  <a:gd name="T7" fmla="*/ 13 h 347"/>
                  <a:gd name="T8" fmla="*/ 23 w 626"/>
                  <a:gd name="T9" fmla="*/ 1 h 347"/>
                  <a:gd name="T10" fmla="*/ 23 w 626"/>
                  <a:gd name="T11" fmla="*/ 0 h 3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6"/>
                  <a:gd name="T19" fmla="*/ 0 h 347"/>
                  <a:gd name="T20" fmla="*/ 626 w 626"/>
                  <a:gd name="T21" fmla="*/ 347 h 3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6" h="347">
                    <a:moveTo>
                      <a:pt x="621" y="12"/>
                    </a:moveTo>
                    <a:lnTo>
                      <a:pt x="615" y="0"/>
                    </a:lnTo>
                    <a:lnTo>
                      <a:pt x="0" y="322"/>
                    </a:lnTo>
                    <a:lnTo>
                      <a:pt x="12" y="347"/>
                    </a:lnTo>
                    <a:lnTo>
                      <a:pt x="626" y="25"/>
                    </a:lnTo>
                    <a:lnTo>
                      <a:pt x="621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37" name="Freeform 256"/>
              <p:cNvSpPr>
                <a:spLocks/>
              </p:cNvSpPr>
              <p:nvPr/>
            </p:nvSpPr>
            <p:spPr bwMode="auto">
              <a:xfrm>
                <a:off x="3118" y="1739"/>
                <a:ext cx="5" cy="9"/>
              </a:xfrm>
              <a:custGeom>
                <a:avLst/>
                <a:gdLst>
                  <a:gd name="T0" fmla="*/ 0 w 17"/>
                  <a:gd name="T1" fmla="*/ 1 h 25"/>
                  <a:gd name="T2" fmla="*/ 0 w 17"/>
                  <a:gd name="T3" fmla="*/ 1 h 25"/>
                  <a:gd name="T4" fmla="*/ 0 w 17"/>
                  <a:gd name="T5" fmla="*/ 0 h 25"/>
                  <a:gd name="T6" fmla="*/ 0 w 17"/>
                  <a:gd name="T7" fmla="*/ 0 h 25"/>
                  <a:gd name="T8" fmla="*/ 0 w 17"/>
                  <a:gd name="T9" fmla="*/ 0 h 25"/>
                  <a:gd name="T10" fmla="*/ 0 w 17"/>
                  <a:gd name="T11" fmla="*/ 1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5"/>
                  <a:gd name="T20" fmla="*/ 17 w 17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5">
                    <a:moveTo>
                      <a:pt x="11" y="25"/>
                    </a:moveTo>
                    <a:lnTo>
                      <a:pt x="17" y="18"/>
                    </a:lnTo>
                    <a:lnTo>
                      <a:pt x="17" y="6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38" name="Freeform 257"/>
              <p:cNvSpPr>
                <a:spLocks/>
              </p:cNvSpPr>
              <p:nvPr/>
            </p:nvSpPr>
            <p:spPr bwMode="auto">
              <a:xfrm>
                <a:off x="3134" y="1748"/>
                <a:ext cx="6" cy="8"/>
              </a:xfrm>
              <a:custGeom>
                <a:avLst/>
                <a:gdLst>
                  <a:gd name="T0" fmla="*/ 0 w 19"/>
                  <a:gd name="T1" fmla="*/ 1 h 24"/>
                  <a:gd name="T2" fmla="*/ 0 w 19"/>
                  <a:gd name="T3" fmla="*/ 1 h 24"/>
                  <a:gd name="T4" fmla="*/ 1 w 19"/>
                  <a:gd name="T5" fmla="*/ 1 h 24"/>
                  <a:gd name="T6" fmla="*/ 1 w 19"/>
                  <a:gd name="T7" fmla="*/ 0 h 24"/>
                  <a:gd name="T8" fmla="*/ 0 w 19"/>
                  <a:gd name="T9" fmla="*/ 0 h 24"/>
                  <a:gd name="T10" fmla="*/ 0 w 19"/>
                  <a:gd name="T11" fmla="*/ 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4"/>
                  <a:gd name="T20" fmla="*/ 19 w 19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4">
                    <a:moveTo>
                      <a:pt x="0" y="24"/>
                    </a:moveTo>
                    <a:lnTo>
                      <a:pt x="13" y="24"/>
                    </a:lnTo>
                    <a:lnTo>
                      <a:pt x="19" y="18"/>
                    </a:lnTo>
                    <a:lnTo>
                      <a:pt x="19" y="6"/>
                    </a:lnTo>
                    <a:lnTo>
                      <a:pt x="13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39" name="Freeform 258"/>
              <p:cNvSpPr>
                <a:spLocks/>
              </p:cNvSpPr>
              <p:nvPr/>
            </p:nvSpPr>
            <p:spPr bwMode="auto">
              <a:xfrm>
                <a:off x="3118" y="1739"/>
                <a:ext cx="20" cy="17"/>
              </a:xfrm>
              <a:custGeom>
                <a:avLst/>
                <a:gdLst>
                  <a:gd name="T0" fmla="*/ 0 w 61"/>
                  <a:gd name="T1" fmla="*/ 0 h 49"/>
                  <a:gd name="T2" fmla="*/ 0 w 61"/>
                  <a:gd name="T3" fmla="*/ 1 h 49"/>
                  <a:gd name="T4" fmla="*/ 2 w 61"/>
                  <a:gd name="T5" fmla="*/ 2 h 49"/>
                  <a:gd name="T6" fmla="*/ 2 w 61"/>
                  <a:gd name="T7" fmla="*/ 1 h 49"/>
                  <a:gd name="T8" fmla="*/ 0 w 61"/>
                  <a:gd name="T9" fmla="*/ 0 h 49"/>
                  <a:gd name="T10" fmla="*/ 0 w 61"/>
                  <a:gd name="T11" fmla="*/ 0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49"/>
                  <a:gd name="T20" fmla="*/ 61 w 61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49">
                    <a:moveTo>
                      <a:pt x="6" y="12"/>
                    </a:moveTo>
                    <a:lnTo>
                      <a:pt x="0" y="25"/>
                    </a:lnTo>
                    <a:lnTo>
                      <a:pt x="48" y="49"/>
                    </a:lnTo>
                    <a:lnTo>
                      <a:pt x="61" y="25"/>
                    </a:lnTo>
                    <a:lnTo>
                      <a:pt x="11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40" name="Freeform 259"/>
              <p:cNvSpPr>
                <a:spLocks/>
              </p:cNvSpPr>
              <p:nvPr/>
            </p:nvSpPr>
            <p:spPr bwMode="auto">
              <a:xfrm>
                <a:off x="3115" y="1739"/>
                <a:ext cx="6" cy="9"/>
              </a:xfrm>
              <a:custGeom>
                <a:avLst/>
                <a:gdLst>
                  <a:gd name="T0" fmla="*/ 1 w 19"/>
                  <a:gd name="T1" fmla="*/ 0 h 25"/>
                  <a:gd name="T2" fmla="*/ 0 w 19"/>
                  <a:gd name="T3" fmla="*/ 0 h 25"/>
                  <a:gd name="T4" fmla="*/ 0 w 19"/>
                  <a:gd name="T5" fmla="*/ 0 h 25"/>
                  <a:gd name="T6" fmla="*/ 0 w 19"/>
                  <a:gd name="T7" fmla="*/ 1 h 25"/>
                  <a:gd name="T8" fmla="*/ 0 w 19"/>
                  <a:gd name="T9" fmla="*/ 1 h 25"/>
                  <a:gd name="T10" fmla="*/ 1 w 19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5"/>
                  <a:gd name="T20" fmla="*/ 19 w 19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5">
                    <a:moveTo>
                      <a:pt x="19" y="0"/>
                    </a:moveTo>
                    <a:lnTo>
                      <a:pt x="14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8" y="2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41" name="Freeform 260"/>
              <p:cNvSpPr>
                <a:spLocks/>
              </p:cNvSpPr>
              <p:nvPr/>
            </p:nvSpPr>
            <p:spPr bwMode="auto">
              <a:xfrm>
                <a:off x="2927" y="1855"/>
                <a:ext cx="8" cy="4"/>
              </a:xfrm>
              <a:custGeom>
                <a:avLst/>
                <a:gdLst>
                  <a:gd name="T0" fmla="*/ 1 w 25"/>
                  <a:gd name="T1" fmla="*/ 0 h 12"/>
                  <a:gd name="T2" fmla="*/ 1 w 25"/>
                  <a:gd name="T3" fmla="*/ 0 h 12"/>
                  <a:gd name="T4" fmla="*/ 0 w 25"/>
                  <a:gd name="T5" fmla="*/ 0 h 12"/>
                  <a:gd name="T6" fmla="*/ 0 w 25"/>
                  <a:gd name="T7" fmla="*/ 0 h 12"/>
                  <a:gd name="T8" fmla="*/ 0 w 25"/>
                  <a:gd name="T9" fmla="*/ 0 h 12"/>
                  <a:gd name="T10" fmla="*/ 1 w 2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25" y="12"/>
                    </a:moveTo>
                    <a:lnTo>
                      <a:pt x="25" y="6"/>
                    </a:lnTo>
                    <a:lnTo>
                      <a:pt x="13" y="0"/>
                    </a:lnTo>
                    <a:lnTo>
                      <a:pt x="7" y="6"/>
                    </a:lnTo>
                    <a:lnTo>
                      <a:pt x="0" y="12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42" name="Freeform 261"/>
              <p:cNvSpPr>
                <a:spLocks/>
              </p:cNvSpPr>
              <p:nvPr/>
            </p:nvSpPr>
            <p:spPr bwMode="auto">
              <a:xfrm>
                <a:off x="2927" y="1859"/>
                <a:ext cx="8" cy="225"/>
              </a:xfrm>
              <a:custGeom>
                <a:avLst/>
                <a:gdLst>
                  <a:gd name="T0" fmla="*/ 0 w 25"/>
                  <a:gd name="T1" fmla="*/ 24 h 676"/>
                  <a:gd name="T2" fmla="*/ 1 w 25"/>
                  <a:gd name="T3" fmla="*/ 24 h 676"/>
                  <a:gd name="T4" fmla="*/ 1 w 25"/>
                  <a:gd name="T5" fmla="*/ 0 h 676"/>
                  <a:gd name="T6" fmla="*/ 0 w 25"/>
                  <a:gd name="T7" fmla="*/ 0 h 676"/>
                  <a:gd name="T8" fmla="*/ 0 w 25"/>
                  <a:gd name="T9" fmla="*/ 24 h 676"/>
                  <a:gd name="T10" fmla="*/ 1 w 25"/>
                  <a:gd name="T11" fmla="*/ 25 h 676"/>
                  <a:gd name="T12" fmla="*/ 0 w 25"/>
                  <a:gd name="T13" fmla="*/ 24 h 676"/>
                  <a:gd name="T14" fmla="*/ 0 w 25"/>
                  <a:gd name="T15" fmla="*/ 25 h 676"/>
                  <a:gd name="T16" fmla="*/ 0 w 25"/>
                  <a:gd name="T17" fmla="*/ 25 h 676"/>
                  <a:gd name="T18" fmla="*/ 1 w 25"/>
                  <a:gd name="T19" fmla="*/ 25 h 676"/>
                  <a:gd name="T20" fmla="*/ 1 w 25"/>
                  <a:gd name="T21" fmla="*/ 24 h 676"/>
                  <a:gd name="T22" fmla="*/ 0 w 25"/>
                  <a:gd name="T23" fmla="*/ 24 h 6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676"/>
                  <a:gd name="T38" fmla="*/ 25 w 25"/>
                  <a:gd name="T39" fmla="*/ 676 h 67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676">
                    <a:moveTo>
                      <a:pt x="7" y="651"/>
                    </a:moveTo>
                    <a:lnTo>
                      <a:pt x="25" y="662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662"/>
                    </a:lnTo>
                    <a:lnTo>
                      <a:pt x="19" y="676"/>
                    </a:lnTo>
                    <a:lnTo>
                      <a:pt x="0" y="662"/>
                    </a:lnTo>
                    <a:lnTo>
                      <a:pt x="7" y="668"/>
                    </a:lnTo>
                    <a:lnTo>
                      <a:pt x="13" y="676"/>
                    </a:lnTo>
                    <a:lnTo>
                      <a:pt x="25" y="668"/>
                    </a:lnTo>
                    <a:lnTo>
                      <a:pt x="25" y="662"/>
                    </a:lnTo>
                    <a:lnTo>
                      <a:pt x="7" y="6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43" name="Freeform 262"/>
              <p:cNvSpPr>
                <a:spLocks/>
              </p:cNvSpPr>
              <p:nvPr/>
            </p:nvSpPr>
            <p:spPr bwMode="auto">
              <a:xfrm>
                <a:off x="2929" y="1968"/>
                <a:ext cx="209" cy="116"/>
              </a:xfrm>
              <a:custGeom>
                <a:avLst/>
                <a:gdLst>
                  <a:gd name="T0" fmla="*/ 23 w 626"/>
                  <a:gd name="T1" fmla="*/ 0 h 348"/>
                  <a:gd name="T2" fmla="*/ 23 w 626"/>
                  <a:gd name="T3" fmla="*/ 0 h 348"/>
                  <a:gd name="T4" fmla="*/ 0 w 626"/>
                  <a:gd name="T5" fmla="*/ 12 h 348"/>
                  <a:gd name="T6" fmla="*/ 0 w 626"/>
                  <a:gd name="T7" fmla="*/ 13 h 348"/>
                  <a:gd name="T8" fmla="*/ 23 w 626"/>
                  <a:gd name="T9" fmla="*/ 1 h 348"/>
                  <a:gd name="T10" fmla="*/ 23 w 626"/>
                  <a:gd name="T11" fmla="*/ 0 h 3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6"/>
                  <a:gd name="T19" fmla="*/ 0 h 348"/>
                  <a:gd name="T20" fmla="*/ 626 w 626"/>
                  <a:gd name="T21" fmla="*/ 348 h 3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6" h="348">
                    <a:moveTo>
                      <a:pt x="619" y="12"/>
                    </a:moveTo>
                    <a:lnTo>
                      <a:pt x="613" y="0"/>
                    </a:lnTo>
                    <a:lnTo>
                      <a:pt x="0" y="323"/>
                    </a:lnTo>
                    <a:lnTo>
                      <a:pt x="12" y="348"/>
                    </a:lnTo>
                    <a:lnTo>
                      <a:pt x="626" y="25"/>
                    </a:lnTo>
                    <a:lnTo>
                      <a:pt x="61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44" name="Freeform 263"/>
              <p:cNvSpPr>
                <a:spLocks/>
              </p:cNvSpPr>
              <p:nvPr/>
            </p:nvSpPr>
            <p:spPr bwMode="auto">
              <a:xfrm>
                <a:off x="3134" y="1968"/>
                <a:ext cx="6" cy="9"/>
              </a:xfrm>
              <a:custGeom>
                <a:avLst/>
                <a:gdLst>
                  <a:gd name="T0" fmla="*/ 0 w 19"/>
                  <a:gd name="T1" fmla="*/ 1 h 25"/>
                  <a:gd name="T2" fmla="*/ 1 w 19"/>
                  <a:gd name="T3" fmla="*/ 1 h 25"/>
                  <a:gd name="T4" fmla="*/ 1 w 19"/>
                  <a:gd name="T5" fmla="*/ 0 h 25"/>
                  <a:gd name="T6" fmla="*/ 0 w 19"/>
                  <a:gd name="T7" fmla="*/ 0 h 25"/>
                  <a:gd name="T8" fmla="*/ 0 w 19"/>
                  <a:gd name="T9" fmla="*/ 0 h 25"/>
                  <a:gd name="T10" fmla="*/ 0 w 19"/>
                  <a:gd name="T11" fmla="*/ 1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5"/>
                  <a:gd name="T20" fmla="*/ 19 w 19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5">
                    <a:moveTo>
                      <a:pt x="13" y="25"/>
                    </a:moveTo>
                    <a:lnTo>
                      <a:pt x="19" y="19"/>
                    </a:lnTo>
                    <a:lnTo>
                      <a:pt x="19" y="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3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45" name="Freeform 264"/>
              <p:cNvSpPr>
                <a:spLocks/>
              </p:cNvSpPr>
              <p:nvPr/>
            </p:nvSpPr>
            <p:spPr bwMode="auto">
              <a:xfrm>
                <a:off x="3132" y="1972"/>
                <a:ext cx="8" cy="5"/>
              </a:xfrm>
              <a:custGeom>
                <a:avLst/>
                <a:gdLst>
                  <a:gd name="T0" fmla="*/ 0 w 25"/>
                  <a:gd name="T1" fmla="*/ 0 h 13"/>
                  <a:gd name="T2" fmla="*/ 0 w 25"/>
                  <a:gd name="T3" fmla="*/ 0 h 13"/>
                  <a:gd name="T4" fmla="*/ 0 w 25"/>
                  <a:gd name="T5" fmla="*/ 1 h 13"/>
                  <a:gd name="T6" fmla="*/ 1 w 25"/>
                  <a:gd name="T7" fmla="*/ 0 h 13"/>
                  <a:gd name="T8" fmla="*/ 1 w 25"/>
                  <a:gd name="T9" fmla="*/ 0 h 13"/>
                  <a:gd name="T10" fmla="*/ 0 w 2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3"/>
                  <a:gd name="T20" fmla="*/ 25 w 2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3">
                    <a:moveTo>
                      <a:pt x="0" y="0"/>
                    </a:moveTo>
                    <a:lnTo>
                      <a:pt x="6" y="7"/>
                    </a:lnTo>
                    <a:lnTo>
                      <a:pt x="12" y="13"/>
                    </a:lnTo>
                    <a:lnTo>
                      <a:pt x="25" y="7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46" name="Freeform 265"/>
              <p:cNvSpPr>
                <a:spLocks/>
              </p:cNvSpPr>
              <p:nvPr/>
            </p:nvSpPr>
            <p:spPr bwMode="auto">
              <a:xfrm>
                <a:off x="3132" y="1748"/>
                <a:ext cx="8" cy="224"/>
              </a:xfrm>
              <a:custGeom>
                <a:avLst/>
                <a:gdLst>
                  <a:gd name="T0" fmla="*/ 1 w 25"/>
                  <a:gd name="T1" fmla="*/ 1 h 674"/>
                  <a:gd name="T2" fmla="*/ 0 w 25"/>
                  <a:gd name="T3" fmla="*/ 0 h 674"/>
                  <a:gd name="T4" fmla="*/ 0 w 25"/>
                  <a:gd name="T5" fmla="*/ 25 h 674"/>
                  <a:gd name="T6" fmla="*/ 1 w 25"/>
                  <a:gd name="T7" fmla="*/ 25 h 674"/>
                  <a:gd name="T8" fmla="*/ 1 w 25"/>
                  <a:gd name="T9" fmla="*/ 0 h 674"/>
                  <a:gd name="T10" fmla="*/ 0 w 25"/>
                  <a:gd name="T11" fmla="*/ 0 h 674"/>
                  <a:gd name="T12" fmla="*/ 1 w 25"/>
                  <a:gd name="T13" fmla="*/ 0 h 674"/>
                  <a:gd name="T14" fmla="*/ 1 w 25"/>
                  <a:gd name="T15" fmla="*/ 0 h 674"/>
                  <a:gd name="T16" fmla="*/ 0 w 25"/>
                  <a:gd name="T17" fmla="*/ 0 h 674"/>
                  <a:gd name="T18" fmla="*/ 0 w 25"/>
                  <a:gd name="T19" fmla="*/ 0 h 674"/>
                  <a:gd name="T20" fmla="*/ 0 w 25"/>
                  <a:gd name="T21" fmla="*/ 0 h 674"/>
                  <a:gd name="T22" fmla="*/ 1 w 25"/>
                  <a:gd name="T23" fmla="*/ 1 h 6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674"/>
                  <a:gd name="T38" fmla="*/ 25 w 25"/>
                  <a:gd name="T39" fmla="*/ 674 h 67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674">
                    <a:moveTo>
                      <a:pt x="19" y="24"/>
                    </a:moveTo>
                    <a:lnTo>
                      <a:pt x="0" y="12"/>
                    </a:lnTo>
                    <a:lnTo>
                      <a:pt x="0" y="674"/>
                    </a:lnTo>
                    <a:lnTo>
                      <a:pt x="25" y="674"/>
                    </a:lnTo>
                    <a:lnTo>
                      <a:pt x="25" y="12"/>
                    </a:lnTo>
                    <a:lnTo>
                      <a:pt x="6" y="0"/>
                    </a:lnTo>
                    <a:lnTo>
                      <a:pt x="25" y="12"/>
                    </a:lnTo>
                    <a:lnTo>
                      <a:pt x="25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19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47" name="Freeform 266"/>
              <p:cNvSpPr>
                <a:spLocks/>
              </p:cNvSpPr>
              <p:nvPr/>
            </p:nvSpPr>
            <p:spPr bwMode="auto">
              <a:xfrm>
                <a:off x="2929" y="1748"/>
                <a:ext cx="209" cy="115"/>
              </a:xfrm>
              <a:custGeom>
                <a:avLst/>
                <a:gdLst>
                  <a:gd name="T0" fmla="*/ 0 w 626"/>
                  <a:gd name="T1" fmla="*/ 12 h 346"/>
                  <a:gd name="T2" fmla="*/ 0 w 626"/>
                  <a:gd name="T3" fmla="*/ 13 h 346"/>
                  <a:gd name="T4" fmla="*/ 23 w 626"/>
                  <a:gd name="T5" fmla="*/ 1 h 346"/>
                  <a:gd name="T6" fmla="*/ 23 w 626"/>
                  <a:gd name="T7" fmla="*/ 0 h 346"/>
                  <a:gd name="T8" fmla="*/ 0 w 626"/>
                  <a:gd name="T9" fmla="*/ 12 h 346"/>
                  <a:gd name="T10" fmla="*/ 0 w 626"/>
                  <a:gd name="T11" fmla="*/ 12 h 3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6"/>
                  <a:gd name="T19" fmla="*/ 0 h 346"/>
                  <a:gd name="T20" fmla="*/ 626 w 626"/>
                  <a:gd name="T21" fmla="*/ 346 h 3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6" h="346">
                    <a:moveTo>
                      <a:pt x="6" y="334"/>
                    </a:moveTo>
                    <a:lnTo>
                      <a:pt x="12" y="346"/>
                    </a:lnTo>
                    <a:lnTo>
                      <a:pt x="626" y="24"/>
                    </a:lnTo>
                    <a:lnTo>
                      <a:pt x="613" y="0"/>
                    </a:lnTo>
                    <a:lnTo>
                      <a:pt x="0" y="322"/>
                    </a:lnTo>
                    <a:lnTo>
                      <a:pt x="6" y="3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48" name="Freeform 267"/>
              <p:cNvSpPr>
                <a:spLocks/>
              </p:cNvSpPr>
              <p:nvPr/>
            </p:nvSpPr>
            <p:spPr bwMode="auto">
              <a:xfrm>
                <a:off x="2927" y="1855"/>
                <a:ext cx="6" cy="8"/>
              </a:xfrm>
              <a:custGeom>
                <a:avLst/>
                <a:gdLst>
                  <a:gd name="T0" fmla="*/ 0 w 19"/>
                  <a:gd name="T1" fmla="*/ 0 h 24"/>
                  <a:gd name="T2" fmla="*/ 0 w 19"/>
                  <a:gd name="T3" fmla="*/ 0 h 24"/>
                  <a:gd name="T4" fmla="*/ 0 w 19"/>
                  <a:gd name="T5" fmla="*/ 1 h 24"/>
                  <a:gd name="T6" fmla="*/ 0 w 19"/>
                  <a:gd name="T7" fmla="*/ 1 h 24"/>
                  <a:gd name="T8" fmla="*/ 1 w 19"/>
                  <a:gd name="T9" fmla="*/ 1 h 24"/>
                  <a:gd name="T10" fmla="*/ 0 w 19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4"/>
                  <a:gd name="T20" fmla="*/ 19 w 19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4">
                    <a:moveTo>
                      <a:pt x="7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13" y="24"/>
                    </a:lnTo>
                    <a:lnTo>
                      <a:pt x="19" y="2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49" name="Freeform 268"/>
              <p:cNvSpPr>
                <a:spLocks/>
              </p:cNvSpPr>
              <p:nvPr/>
            </p:nvSpPr>
            <p:spPr bwMode="auto">
              <a:xfrm>
                <a:off x="2927" y="2078"/>
                <a:ext cx="8" cy="4"/>
              </a:xfrm>
              <a:custGeom>
                <a:avLst/>
                <a:gdLst>
                  <a:gd name="T0" fmla="*/ 0 w 25"/>
                  <a:gd name="T1" fmla="*/ 0 h 11"/>
                  <a:gd name="T2" fmla="*/ 0 w 25"/>
                  <a:gd name="T3" fmla="*/ 0 h 11"/>
                  <a:gd name="T4" fmla="*/ 0 w 25"/>
                  <a:gd name="T5" fmla="*/ 0 h 11"/>
                  <a:gd name="T6" fmla="*/ 1 w 25"/>
                  <a:gd name="T7" fmla="*/ 0 h 11"/>
                  <a:gd name="T8" fmla="*/ 1 w 25"/>
                  <a:gd name="T9" fmla="*/ 0 h 11"/>
                  <a:gd name="T10" fmla="*/ 0 w 2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1"/>
                  <a:gd name="T20" fmla="*/ 25 w 2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1">
                    <a:moveTo>
                      <a:pt x="0" y="0"/>
                    </a:moveTo>
                    <a:lnTo>
                      <a:pt x="7" y="11"/>
                    </a:lnTo>
                    <a:lnTo>
                      <a:pt x="13" y="11"/>
                    </a:lnTo>
                    <a:lnTo>
                      <a:pt x="25" y="11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50" name="Freeform 269"/>
              <p:cNvSpPr>
                <a:spLocks/>
              </p:cNvSpPr>
              <p:nvPr/>
            </p:nvSpPr>
            <p:spPr bwMode="auto">
              <a:xfrm>
                <a:off x="2927" y="1859"/>
                <a:ext cx="8" cy="219"/>
              </a:xfrm>
              <a:custGeom>
                <a:avLst/>
                <a:gdLst>
                  <a:gd name="T0" fmla="*/ 0 w 25"/>
                  <a:gd name="T1" fmla="*/ 0 h 657"/>
                  <a:gd name="T2" fmla="*/ 0 w 25"/>
                  <a:gd name="T3" fmla="*/ 0 h 657"/>
                  <a:gd name="T4" fmla="*/ 0 w 25"/>
                  <a:gd name="T5" fmla="*/ 24 h 657"/>
                  <a:gd name="T6" fmla="*/ 1 w 25"/>
                  <a:gd name="T7" fmla="*/ 24 h 657"/>
                  <a:gd name="T8" fmla="*/ 1 w 25"/>
                  <a:gd name="T9" fmla="*/ 0 h 657"/>
                  <a:gd name="T10" fmla="*/ 0 w 25"/>
                  <a:gd name="T11" fmla="*/ 0 h 6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657"/>
                  <a:gd name="T20" fmla="*/ 25 w 25"/>
                  <a:gd name="T21" fmla="*/ 657 h 6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657">
                    <a:moveTo>
                      <a:pt x="13" y="0"/>
                    </a:moveTo>
                    <a:lnTo>
                      <a:pt x="0" y="0"/>
                    </a:lnTo>
                    <a:lnTo>
                      <a:pt x="0" y="657"/>
                    </a:lnTo>
                    <a:lnTo>
                      <a:pt x="25" y="657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51" name="Freeform 270"/>
              <p:cNvSpPr>
                <a:spLocks/>
              </p:cNvSpPr>
              <p:nvPr/>
            </p:nvSpPr>
            <p:spPr bwMode="auto">
              <a:xfrm>
                <a:off x="2927" y="1855"/>
                <a:ext cx="8" cy="4"/>
              </a:xfrm>
              <a:custGeom>
                <a:avLst/>
                <a:gdLst>
                  <a:gd name="T0" fmla="*/ 1 w 25"/>
                  <a:gd name="T1" fmla="*/ 0 h 12"/>
                  <a:gd name="T2" fmla="*/ 1 w 25"/>
                  <a:gd name="T3" fmla="*/ 0 h 12"/>
                  <a:gd name="T4" fmla="*/ 0 w 25"/>
                  <a:gd name="T5" fmla="*/ 0 h 12"/>
                  <a:gd name="T6" fmla="*/ 0 w 25"/>
                  <a:gd name="T7" fmla="*/ 0 h 12"/>
                  <a:gd name="T8" fmla="*/ 0 w 25"/>
                  <a:gd name="T9" fmla="*/ 0 h 12"/>
                  <a:gd name="T10" fmla="*/ 1 w 2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25" y="12"/>
                    </a:moveTo>
                    <a:lnTo>
                      <a:pt x="25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0" y="12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52" name="Freeform 271"/>
              <p:cNvSpPr>
                <a:spLocks/>
              </p:cNvSpPr>
              <p:nvPr/>
            </p:nvSpPr>
            <p:spPr bwMode="auto">
              <a:xfrm>
                <a:off x="2322" y="1700"/>
                <a:ext cx="19" cy="21"/>
              </a:xfrm>
              <a:custGeom>
                <a:avLst/>
                <a:gdLst>
                  <a:gd name="T0" fmla="*/ 0 w 56"/>
                  <a:gd name="T1" fmla="*/ 0 h 62"/>
                  <a:gd name="T2" fmla="*/ 0 w 56"/>
                  <a:gd name="T3" fmla="*/ 1 h 62"/>
                  <a:gd name="T4" fmla="*/ 0 w 56"/>
                  <a:gd name="T5" fmla="*/ 2 h 62"/>
                  <a:gd name="T6" fmla="*/ 1 w 56"/>
                  <a:gd name="T7" fmla="*/ 2 h 62"/>
                  <a:gd name="T8" fmla="*/ 2 w 56"/>
                  <a:gd name="T9" fmla="*/ 2 h 62"/>
                  <a:gd name="T10" fmla="*/ 0 w 56"/>
                  <a:gd name="T11" fmla="*/ 0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62"/>
                  <a:gd name="T20" fmla="*/ 56 w 56"/>
                  <a:gd name="T21" fmla="*/ 62 h 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62">
                    <a:moveTo>
                      <a:pt x="13" y="0"/>
                    </a:moveTo>
                    <a:lnTo>
                      <a:pt x="0" y="25"/>
                    </a:lnTo>
                    <a:lnTo>
                      <a:pt x="0" y="50"/>
                    </a:lnTo>
                    <a:lnTo>
                      <a:pt x="25" y="62"/>
                    </a:lnTo>
                    <a:lnTo>
                      <a:pt x="56" y="6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53" name="Freeform 272"/>
              <p:cNvSpPr>
                <a:spLocks/>
              </p:cNvSpPr>
              <p:nvPr/>
            </p:nvSpPr>
            <p:spPr bwMode="auto">
              <a:xfrm>
                <a:off x="2326" y="1487"/>
                <a:ext cx="380" cy="234"/>
              </a:xfrm>
              <a:custGeom>
                <a:avLst/>
                <a:gdLst>
                  <a:gd name="T0" fmla="*/ 42 w 1140"/>
                  <a:gd name="T1" fmla="*/ 1 h 700"/>
                  <a:gd name="T2" fmla="*/ 41 w 1140"/>
                  <a:gd name="T3" fmla="*/ 0 h 700"/>
                  <a:gd name="T4" fmla="*/ 0 w 1140"/>
                  <a:gd name="T5" fmla="*/ 24 h 700"/>
                  <a:gd name="T6" fmla="*/ 2 w 1140"/>
                  <a:gd name="T7" fmla="*/ 26 h 700"/>
                  <a:gd name="T8" fmla="*/ 42 w 1140"/>
                  <a:gd name="T9" fmla="*/ 2 h 700"/>
                  <a:gd name="T10" fmla="*/ 42 w 1140"/>
                  <a:gd name="T11" fmla="*/ 1 h 7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0"/>
                  <a:gd name="T19" fmla="*/ 0 h 700"/>
                  <a:gd name="T20" fmla="*/ 1140 w 1140"/>
                  <a:gd name="T21" fmla="*/ 700 h 7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0" h="700">
                    <a:moveTo>
                      <a:pt x="1121" y="31"/>
                    </a:moveTo>
                    <a:lnTo>
                      <a:pt x="1103" y="0"/>
                    </a:lnTo>
                    <a:lnTo>
                      <a:pt x="0" y="638"/>
                    </a:lnTo>
                    <a:lnTo>
                      <a:pt x="43" y="700"/>
                    </a:lnTo>
                    <a:lnTo>
                      <a:pt x="1140" y="61"/>
                    </a:lnTo>
                    <a:lnTo>
                      <a:pt x="1121" y="31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54" name="Freeform 273"/>
              <p:cNvSpPr>
                <a:spLocks/>
              </p:cNvSpPr>
              <p:nvPr/>
            </p:nvSpPr>
            <p:spPr bwMode="auto">
              <a:xfrm>
                <a:off x="2694" y="1485"/>
                <a:ext cx="19" cy="23"/>
              </a:xfrm>
              <a:custGeom>
                <a:avLst/>
                <a:gdLst>
                  <a:gd name="T0" fmla="*/ 1 w 56"/>
                  <a:gd name="T1" fmla="*/ 3 h 67"/>
                  <a:gd name="T2" fmla="*/ 2 w 56"/>
                  <a:gd name="T3" fmla="*/ 2 h 67"/>
                  <a:gd name="T4" fmla="*/ 2 w 56"/>
                  <a:gd name="T5" fmla="*/ 1 h 67"/>
                  <a:gd name="T6" fmla="*/ 1 w 56"/>
                  <a:gd name="T7" fmla="*/ 0 h 67"/>
                  <a:gd name="T8" fmla="*/ 0 w 56"/>
                  <a:gd name="T9" fmla="*/ 0 h 67"/>
                  <a:gd name="T10" fmla="*/ 1 w 56"/>
                  <a:gd name="T11" fmla="*/ 3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67"/>
                  <a:gd name="T20" fmla="*/ 56 w 5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67">
                    <a:moveTo>
                      <a:pt x="37" y="67"/>
                    </a:moveTo>
                    <a:lnTo>
                      <a:pt x="56" y="44"/>
                    </a:lnTo>
                    <a:lnTo>
                      <a:pt x="49" y="19"/>
                    </a:lnTo>
                    <a:lnTo>
                      <a:pt x="31" y="0"/>
                    </a:lnTo>
                    <a:lnTo>
                      <a:pt x="0" y="6"/>
                    </a:lnTo>
                    <a:lnTo>
                      <a:pt x="37" y="67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55" name="Freeform 274"/>
              <p:cNvSpPr>
                <a:spLocks/>
              </p:cNvSpPr>
              <p:nvPr/>
            </p:nvSpPr>
            <p:spPr bwMode="auto">
              <a:xfrm>
                <a:off x="2913" y="2460"/>
                <a:ext cx="24" cy="14"/>
              </a:xfrm>
              <a:custGeom>
                <a:avLst/>
                <a:gdLst>
                  <a:gd name="T0" fmla="*/ 0 w 74"/>
                  <a:gd name="T1" fmla="*/ 1 h 43"/>
                  <a:gd name="T2" fmla="*/ 1 w 74"/>
                  <a:gd name="T3" fmla="*/ 2 h 43"/>
                  <a:gd name="T4" fmla="*/ 2 w 74"/>
                  <a:gd name="T5" fmla="*/ 2 h 43"/>
                  <a:gd name="T6" fmla="*/ 3 w 74"/>
                  <a:gd name="T7" fmla="*/ 1 h 43"/>
                  <a:gd name="T8" fmla="*/ 3 w 74"/>
                  <a:gd name="T9" fmla="*/ 0 h 43"/>
                  <a:gd name="T10" fmla="*/ 0 w 74"/>
                  <a:gd name="T11" fmla="*/ 1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"/>
                  <a:gd name="T19" fmla="*/ 0 h 43"/>
                  <a:gd name="T20" fmla="*/ 74 w 74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" h="43">
                    <a:moveTo>
                      <a:pt x="0" y="18"/>
                    </a:moveTo>
                    <a:lnTo>
                      <a:pt x="19" y="43"/>
                    </a:lnTo>
                    <a:lnTo>
                      <a:pt x="50" y="43"/>
                    </a:lnTo>
                    <a:lnTo>
                      <a:pt x="74" y="31"/>
                    </a:lnTo>
                    <a:lnTo>
                      <a:pt x="74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56" name="Freeform 275"/>
              <p:cNvSpPr>
                <a:spLocks/>
              </p:cNvSpPr>
              <p:nvPr/>
            </p:nvSpPr>
            <p:spPr bwMode="auto">
              <a:xfrm>
                <a:off x="2692" y="1502"/>
                <a:ext cx="245" cy="964"/>
              </a:xfrm>
              <a:custGeom>
                <a:avLst/>
                <a:gdLst>
                  <a:gd name="T0" fmla="*/ 1 w 735"/>
                  <a:gd name="T1" fmla="*/ 0 h 2892"/>
                  <a:gd name="T2" fmla="*/ 0 w 735"/>
                  <a:gd name="T3" fmla="*/ 1 h 2892"/>
                  <a:gd name="T4" fmla="*/ 24 w 735"/>
                  <a:gd name="T5" fmla="*/ 107 h 2892"/>
                  <a:gd name="T6" fmla="*/ 27 w 735"/>
                  <a:gd name="T7" fmla="*/ 106 h 2892"/>
                  <a:gd name="T8" fmla="*/ 3 w 735"/>
                  <a:gd name="T9" fmla="*/ 0 h 2892"/>
                  <a:gd name="T10" fmla="*/ 1 w 735"/>
                  <a:gd name="T11" fmla="*/ 0 h 28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5"/>
                  <a:gd name="T19" fmla="*/ 0 h 2892"/>
                  <a:gd name="T20" fmla="*/ 735 w 735"/>
                  <a:gd name="T21" fmla="*/ 2892 h 28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5" h="2892">
                    <a:moveTo>
                      <a:pt x="36" y="6"/>
                    </a:moveTo>
                    <a:lnTo>
                      <a:pt x="0" y="17"/>
                    </a:lnTo>
                    <a:lnTo>
                      <a:pt x="661" y="2892"/>
                    </a:lnTo>
                    <a:lnTo>
                      <a:pt x="735" y="2874"/>
                    </a:lnTo>
                    <a:lnTo>
                      <a:pt x="73" y="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57" name="Freeform 276"/>
              <p:cNvSpPr>
                <a:spLocks/>
              </p:cNvSpPr>
              <p:nvPr/>
            </p:nvSpPr>
            <p:spPr bwMode="auto">
              <a:xfrm>
                <a:off x="2692" y="1492"/>
                <a:ext cx="25" cy="16"/>
              </a:xfrm>
              <a:custGeom>
                <a:avLst/>
                <a:gdLst>
                  <a:gd name="T0" fmla="*/ 3 w 73"/>
                  <a:gd name="T1" fmla="*/ 1 h 48"/>
                  <a:gd name="T2" fmla="*/ 2 w 73"/>
                  <a:gd name="T3" fmla="*/ 0 h 48"/>
                  <a:gd name="T4" fmla="*/ 1 w 73"/>
                  <a:gd name="T5" fmla="*/ 0 h 48"/>
                  <a:gd name="T6" fmla="*/ 0 w 73"/>
                  <a:gd name="T7" fmla="*/ 1 h 48"/>
                  <a:gd name="T8" fmla="*/ 0 w 73"/>
                  <a:gd name="T9" fmla="*/ 2 h 48"/>
                  <a:gd name="T10" fmla="*/ 3 w 73"/>
                  <a:gd name="T11" fmla="*/ 1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48"/>
                  <a:gd name="T20" fmla="*/ 73 w 73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48">
                    <a:moveTo>
                      <a:pt x="73" y="31"/>
                    </a:moveTo>
                    <a:lnTo>
                      <a:pt x="54" y="0"/>
                    </a:lnTo>
                    <a:lnTo>
                      <a:pt x="23" y="0"/>
                    </a:lnTo>
                    <a:lnTo>
                      <a:pt x="5" y="18"/>
                    </a:lnTo>
                    <a:lnTo>
                      <a:pt x="0" y="48"/>
                    </a:lnTo>
                    <a:lnTo>
                      <a:pt x="73" y="31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58" name="Freeform 277"/>
              <p:cNvSpPr>
                <a:spLocks/>
              </p:cNvSpPr>
              <p:nvPr/>
            </p:nvSpPr>
            <p:spPr bwMode="auto">
              <a:xfrm>
                <a:off x="2906" y="2400"/>
                <a:ext cx="27" cy="16"/>
              </a:xfrm>
              <a:custGeom>
                <a:avLst/>
                <a:gdLst>
                  <a:gd name="T0" fmla="*/ 0 w 81"/>
                  <a:gd name="T1" fmla="*/ 0 h 49"/>
                  <a:gd name="T2" fmla="*/ 0 w 81"/>
                  <a:gd name="T3" fmla="*/ 1 h 49"/>
                  <a:gd name="T4" fmla="*/ 1 w 81"/>
                  <a:gd name="T5" fmla="*/ 2 h 49"/>
                  <a:gd name="T6" fmla="*/ 2 w 81"/>
                  <a:gd name="T7" fmla="*/ 2 h 49"/>
                  <a:gd name="T8" fmla="*/ 3 w 81"/>
                  <a:gd name="T9" fmla="*/ 1 h 49"/>
                  <a:gd name="T10" fmla="*/ 0 w 81"/>
                  <a:gd name="T11" fmla="*/ 0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"/>
                  <a:gd name="T19" fmla="*/ 0 h 49"/>
                  <a:gd name="T20" fmla="*/ 81 w 81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" h="49">
                    <a:moveTo>
                      <a:pt x="0" y="0"/>
                    </a:moveTo>
                    <a:lnTo>
                      <a:pt x="7" y="31"/>
                    </a:lnTo>
                    <a:lnTo>
                      <a:pt x="31" y="49"/>
                    </a:lnTo>
                    <a:lnTo>
                      <a:pt x="62" y="43"/>
                    </a:lnTo>
                    <a:lnTo>
                      <a:pt x="81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59" name="Freeform 278"/>
              <p:cNvSpPr>
                <a:spLocks/>
              </p:cNvSpPr>
              <p:nvPr/>
            </p:nvSpPr>
            <p:spPr bwMode="auto">
              <a:xfrm>
                <a:off x="2906" y="1921"/>
                <a:ext cx="137" cy="485"/>
              </a:xfrm>
              <a:custGeom>
                <a:avLst/>
                <a:gdLst>
                  <a:gd name="T0" fmla="*/ 14 w 410"/>
                  <a:gd name="T1" fmla="*/ 0 h 1455"/>
                  <a:gd name="T2" fmla="*/ 12 w 410"/>
                  <a:gd name="T3" fmla="*/ 0 h 1455"/>
                  <a:gd name="T4" fmla="*/ 0 w 410"/>
                  <a:gd name="T5" fmla="*/ 53 h 1455"/>
                  <a:gd name="T6" fmla="*/ 3 w 410"/>
                  <a:gd name="T7" fmla="*/ 54 h 1455"/>
                  <a:gd name="T8" fmla="*/ 15 w 410"/>
                  <a:gd name="T9" fmla="*/ 1 h 1455"/>
                  <a:gd name="T10" fmla="*/ 14 w 410"/>
                  <a:gd name="T11" fmla="*/ 0 h 14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0"/>
                  <a:gd name="T19" fmla="*/ 0 h 1455"/>
                  <a:gd name="T20" fmla="*/ 410 w 410"/>
                  <a:gd name="T21" fmla="*/ 1455 h 14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0" h="1455">
                    <a:moveTo>
                      <a:pt x="373" y="5"/>
                    </a:moveTo>
                    <a:lnTo>
                      <a:pt x="336" y="0"/>
                    </a:lnTo>
                    <a:lnTo>
                      <a:pt x="0" y="1437"/>
                    </a:lnTo>
                    <a:lnTo>
                      <a:pt x="81" y="1455"/>
                    </a:lnTo>
                    <a:lnTo>
                      <a:pt x="410" y="19"/>
                    </a:lnTo>
                    <a:lnTo>
                      <a:pt x="373" y="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60" name="Freeform 279"/>
              <p:cNvSpPr>
                <a:spLocks/>
              </p:cNvSpPr>
              <p:nvPr/>
            </p:nvSpPr>
            <p:spPr bwMode="auto">
              <a:xfrm>
                <a:off x="3018" y="1911"/>
                <a:ext cx="25" cy="16"/>
              </a:xfrm>
              <a:custGeom>
                <a:avLst/>
                <a:gdLst>
                  <a:gd name="T0" fmla="*/ 3 w 74"/>
                  <a:gd name="T1" fmla="*/ 2 h 50"/>
                  <a:gd name="T2" fmla="*/ 3 w 74"/>
                  <a:gd name="T3" fmla="*/ 1 h 50"/>
                  <a:gd name="T4" fmla="*/ 2 w 74"/>
                  <a:gd name="T5" fmla="*/ 0 h 50"/>
                  <a:gd name="T6" fmla="*/ 1 w 74"/>
                  <a:gd name="T7" fmla="*/ 0 h 50"/>
                  <a:gd name="T8" fmla="*/ 0 w 74"/>
                  <a:gd name="T9" fmla="*/ 1 h 50"/>
                  <a:gd name="T10" fmla="*/ 3 w 74"/>
                  <a:gd name="T11" fmla="*/ 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"/>
                  <a:gd name="T19" fmla="*/ 0 h 50"/>
                  <a:gd name="T20" fmla="*/ 74 w 7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" h="50">
                    <a:moveTo>
                      <a:pt x="74" y="50"/>
                    </a:moveTo>
                    <a:lnTo>
                      <a:pt x="74" y="19"/>
                    </a:lnTo>
                    <a:lnTo>
                      <a:pt x="49" y="0"/>
                    </a:lnTo>
                    <a:lnTo>
                      <a:pt x="18" y="6"/>
                    </a:lnTo>
                    <a:lnTo>
                      <a:pt x="0" y="31"/>
                    </a:lnTo>
                    <a:lnTo>
                      <a:pt x="74" y="5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61" name="Freeform 280"/>
              <p:cNvSpPr>
                <a:spLocks/>
              </p:cNvSpPr>
              <p:nvPr/>
            </p:nvSpPr>
            <p:spPr bwMode="auto">
              <a:xfrm>
                <a:off x="2316" y="1667"/>
                <a:ext cx="23" cy="58"/>
              </a:xfrm>
              <a:custGeom>
                <a:avLst/>
                <a:gdLst>
                  <a:gd name="T0" fmla="*/ 3 w 68"/>
                  <a:gd name="T1" fmla="*/ 1 h 172"/>
                  <a:gd name="T2" fmla="*/ 3 w 68"/>
                  <a:gd name="T3" fmla="*/ 6 h 172"/>
                  <a:gd name="T4" fmla="*/ 0 w 68"/>
                  <a:gd name="T5" fmla="*/ 7 h 172"/>
                  <a:gd name="T6" fmla="*/ 0 w 68"/>
                  <a:gd name="T7" fmla="*/ 0 h 172"/>
                  <a:gd name="T8" fmla="*/ 3 w 68"/>
                  <a:gd name="T9" fmla="*/ 1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172"/>
                  <a:gd name="T17" fmla="*/ 68 w 68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172">
                    <a:moveTo>
                      <a:pt x="68" y="17"/>
                    </a:moveTo>
                    <a:lnTo>
                      <a:pt x="68" y="148"/>
                    </a:lnTo>
                    <a:lnTo>
                      <a:pt x="6" y="172"/>
                    </a:lnTo>
                    <a:lnTo>
                      <a:pt x="0" y="0"/>
                    </a:lnTo>
                    <a:lnTo>
                      <a:pt x="68" y="17"/>
                    </a:lnTo>
                    <a:close/>
                  </a:path>
                </a:pathLst>
              </a:custGeom>
              <a:solidFill>
                <a:srgbClr val="335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62" name="Freeform 281"/>
              <p:cNvSpPr>
                <a:spLocks/>
              </p:cNvSpPr>
              <p:nvPr/>
            </p:nvSpPr>
            <p:spPr bwMode="auto">
              <a:xfrm>
                <a:off x="2318" y="1717"/>
                <a:ext cx="41" cy="33"/>
              </a:xfrm>
              <a:custGeom>
                <a:avLst/>
                <a:gdLst>
                  <a:gd name="T0" fmla="*/ 2 w 124"/>
                  <a:gd name="T1" fmla="*/ 0 h 99"/>
                  <a:gd name="T2" fmla="*/ 0 w 124"/>
                  <a:gd name="T3" fmla="*/ 1 h 99"/>
                  <a:gd name="T4" fmla="*/ 4 w 124"/>
                  <a:gd name="T5" fmla="*/ 4 h 99"/>
                  <a:gd name="T6" fmla="*/ 5 w 124"/>
                  <a:gd name="T7" fmla="*/ 1 h 99"/>
                  <a:gd name="T8" fmla="*/ 2 w 124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99"/>
                  <a:gd name="T17" fmla="*/ 124 w 124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99">
                    <a:moveTo>
                      <a:pt x="62" y="0"/>
                    </a:moveTo>
                    <a:lnTo>
                      <a:pt x="0" y="24"/>
                    </a:lnTo>
                    <a:lnTo>
                      <a:pt x="112" y="99"/>
                    </a:lnTo>
                    <a:lnTo>
                      <a:pt x="124" y="37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668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63" name="Freeform 282"/>
              <p:cNvSpPr>
                <a:spLocks/>
              </p:cNvSpPr>
              <p:nvPr/>
            </p:nvSpPr>
            <p:spPr bwMode="auto">
              <a:xfrm>
                <a:off x="2427" y="1638"/>
                <a:ext cx="15" cy="233"/>
              </a:xfrm>
              <a:custGeom>
                <a:avLst/>
                <a:gdLst>
                  <a:gd name="T0" fmla="*/ 0 w 43"/>
                  <a:gd name="T1" fmla="*/ 26 h 699"/>
                  <a:gd name="T2" fmla="*/ 0 w 43"/>
                  <a:gd name="T3" fmla="*/ 1 h 699"/>
                  <a:gd name="T4" fmla="*/ 2 w 43"/>
                  <a:gd name="T5" fmla="*/ 0 h 699"/>
                  <a:gd name="T6" fmla="*/ 2 w 43"/>
                  <a:gd name="T7" fmla="*/ 25 h 699"/>
                  <a:gd name="T8" fmla="*/ 0 w 43"/>
                  <a:gd name="T9" fmla="*/ 26 h 6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699"/>
                  <a:gd name="T17" fmla="*/ 43 w 43"/>
                  <a:gd name="T18" fmla="*/ 699 h 6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699">
                    <a:moveTo>
                      <a:pt x="0" y="699"/>
                    </a:moveTo>
                    <a:lnTo>
                      <a:pt x="0" y="31"/>
                    </a:lnTo>
                    <a:lnTo>
                      <a:pt x="43" y="0"/>
                    </a:lnTo>
                    <a:lnTo>
                      <a:pt x="43" y="668"/>
                    </a:lnTo>
                    <a:lnTo>
                      <a:pt x="0" y="699"/>
                    </a:lnTo>
                    <a:close/>
                  </a:path>
                </a:pathLst>
              </a:custGeom>
              <a:solidFill>
                <a:srgbClr val="335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64" name="Freeform 283"/>
              <p:cNvSpPr>
                <a:spLocks/>
              </p:cNvSpPr>
              <p:nvPr/>
            </p:nvSpPr>
            <p:spPr bwMode="auto">
              <a:xfrm>
                <a:off x="2248" y="1535"/>
                <a:ext cx="194" cy="111"/>
              </a:xfrm>
              <a:custGeom>
                <a:avLst/>
                <a:gdLst>
                  <a:gd name="T0" fmla="*/ 20 w 582"/>
                  <a:gd name="T1" fmla="*/ 12 h 334"/>
                  <a:gd name="T2" fmla="*/ 0 w 582"/>
                  <a:gd name="T3" fmla="*/ 1 h 334"/>
                  <a:gd name="T4" fmla="*/ 2 w 582"/>
                  <a:gd name="T5" fmla="*/ 0 h 334"/>
                  <a:gd name="T6" fmla="*/ 22 w 582"/>
                  <a:gd name="T7" fmla="*/ 11 h 334"/>
                  <a:gd name="T8" fmla="*/ 20 w 582"/>
                  <a:gd name="T9" fmla="*/ 12 h 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2"/>
                  <a:gd name="T16" fmla="*/ 0 h 334"/>
                  <a:gd name="T17" fmla="*/ 582 w 582"/>
                  <a:gd name="T18" fmla="*/ 334 h 3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2" h="334">
                    <a:moveTo>
                      <a:pt x="539" y="334"/>
                    </a:moveTo>
                    <a:lnTo>
                      <a:pt x="0" y="25"/>
                    </a:lnTo>
                    <a:lnTo>
                      <a:pt x="43" y="0"/>
                    </a:lnTo>
                    <a:lnTo>
                      <a:pt x="582" y="311"/>
                    </a:lnTo>
                    <a:lnTo>
                      <a:pt x="539" y="334"/>
                    </a:lnTo>
                    <a:close/>
                  </a:path>
                </a:pathLst>
              </a:custGeom>
              <a:solidFill>
                <a:srgbClr val="668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65" name="Freeform 284"/>
              <p:cNvSpPr>
                <a:spLocks noEditPoints="1"/>
              </p:cNvSpPr>
              <p:nvPr/>
            </p:nvSpPr>
            <p:spPr bwMode="auto">
              <a:xfrm>
                <a:off x="2248" y="1543"/>
                <a:ext cx="179" cy="328"/>
              </a:xfrm>
              <a:custGeom>
                <a:avLst/>
                <a:gdLst>
                  <a:gd name="T0" fmla="*/ 8 w 539"/>
                  <a:gd name="T1" fmla="*/ 20 h 985"/>
                  <a:gd name="T2" fmla="*/ 8 w 539"/>
                  <a:gd name="T3" fmla="*/ 14 h 985"/>
                  <a:gd name="T4" fmla="*/ 12 w 539"/>
                  <a:gd name="T5" fmla="*/ 16 h 985"/>
                  <a:gd name="T6" fmla="*/ 12 w 539"/>
                  <a:gd name="T7" fmla="*/ 22 h 985"/>
                  <a:gd name="T8" fmla="*/ 8 w 539"/>
                  <a:gd name="T9" fmla="*/ 20 h 985"/>
                  <a:gd name="T10" fmla="*/ 0 w 539"/>
                  <a:gd name="T11" fmla="*/ 25 h 985"/>
                  <a:gd name="T12" fmla="*/ 0 w 539"/>
                  <a:gd name="T13" fmla="*/ 0 h 985"/>
                  <a:gd name="T14" fmla="*/ 20 w 539"/>
                  <a:gd name="T15" fmla="*/ 11 h 985"/>
                  <a:gd name="T16" fmla="*/ 20 w 539"/>
                  <a:gd name="T17" fmla="*/ 36 h 985"/>
                  <a:gd name="T18" fmla="*/ 0 w 539"/>
                  <a:gd name="T19" fmla="*/ 25 h 9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39"/>
                  <a:gd name="T31" fmla="*/ 0 h 985"/>
                  <a:gd name="T32" fmla="*/ 539 w 539"/>
                  <a:gd name="T33" fmla="*/ 985 h 98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39" h="985">
                    <a:moveTo>
                      <a:pt x="223" y="545"/>
                    </a:moveTo>
                    <a:lnTo>
                      <a:pt x="223" y="390"/>
                    </a:lnTo>
                    <a:lnTo>
                      <a:pt x="315" y="440"/>
                    </a:lnTo>
                    <a:lnTo>
                      <a:pt x="315" y="595"/>
                    </a:lnTo>
                    <a:lnTo>
                      <a:pt x="223" y="545"/>
                    </a:lnTo>
                    <a:close/>
                    <a:moveTo>
                      <a:pt x="0" y="676"/>
                    </a:moveTo>
                    <a:lnTo>
                      <a:pt x="0" y="0"/>
                    </a:lnTo>
                    <a:lnTo>
                      <a:pt x="539" y="309"/>
                    </a:lnTo>
                    <a:lnTo>
                      <a:pt x="539" y="985"/>
                    </a:lnTo>
                    <a:lnTo>
                      <a:pt x="0" y="676"/>
                    </a:lnTo>
                    <a:close/>
                  </a:path>
                </a:pathLst>
              </a:custGeom>
              <a:solidFill>
                <a:srgbClr val="4C72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66" name="Freeform 285"/>
              <p:cNvSpPr>
                <a:spLocks/>
              </p:cNvSpPr>
              <p:nvPr/>
            </p:nvSpPr>
            <p:spPr bwMode="auto">
              <a:xfrm>
                <a:off x="2318" y="1721"/>
                <a:ext cx="6" cy="8"/>
              </a:xfrm>
              <a:custGeom>
                <a:avLst/>
                <a:gdLst>
                  <a:gd name="T0" fmla="*/ 0 w 17"/>
                  <a:gd name="T1" fmla="*/ 0 h 25"/>
                  <a:gd name="T2" fmla="*/ 0 w 17"/>
                  <a:gd name="T3" fmla="*/ 0 h 25"/>
                  <a:gd name="T4" fmla="*/ 0 w 17"/>
                  <a:gd name="T5" fmla="*/ 0 h 25"/>
                  <a:gd name="T6" fmla="*/ 0 w 17"/>
                  <a:gd name="T7" fmla="*/ 1 h 25"/>
                  <a:gd name="T8" fmla="*/ 1 w 17"/>
                  <a:gd name="T9" fmla="*/ 1 h 25"/>
                  <a:gd name="T10" fmla="*/ 0 w 17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5"/>
                  <a:gd name="T20" fmla="*/ 17 w 17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5">
                    <a:moveTo>
                      <a:pt x="6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67" name="Freeform 286"/>
              <p:cNvSpPr>
                <a:spLocks/>
              </p:cNvSpPr>
              <p:nvPr/>
            </p:nvSpPr>
            <p:spPr bwMode="auto">
              <a:xfrm>
                <a:off x="2320" y="1712"/>
                <a:ext cx="21" cy="17"/>
              </a:xfrm>
              <a:custGeom>
                <a:avLst/>
                <a:gdLst>
                  <a:gd name="T0" fmla="*/ 2 w 62"/>
                  <a:gd name="T1" fmla="*/ 0 h 50"/>
                  <a:gd name="T2" fmla="*/ 2 w 62"/>
                  <a:gd name="T3" fmla="*/ 0 h 50"/>
                  <a:gd name="T4" fmla="*/ 0 w 62"/>
                  <a:gd name="T5" fmla="*/ 1 h 50"/>
                  <a:gd name="T6" fmla="*/ 0 w 62"/>
                  <a:gd name="T7" fmla="*/ 2 h 50"/>
                  <a:gd name="T8" fmla="*/ 2 w 62"/>
                  <a:gd name="T9" fmla="*/ 1 h 50"/>
                  <a:gd name="T10" fmla="*/ 2 w 62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50"/>
                  <a:gd name="T20" fmla="*/ 62 w 62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50">
                    <a:moveTo>
                      <a:pt x="56" y="13"/>
                    </a:moveTo>
                    <a:lnTo>
                      <a:pt x="50" y="0"/>
                    </a:lnTo>
                    <a:lnTo>
                      <a:pt x="0" y="25"/>
                    </a:lnTo>
                    <a:lnTo>
                      <a:pt x="11" y="50"/>
                    </a:lnTo>
                    <a:lnTo>
                      <a:pt x="62" y="25"/>
                    </a:lnTo>
                    <a:lnTo>
                      <a:pt x="5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68" name="Freeform 287"/>
              <p:cNvSpPr>
                <a:spLocks/>
              </p:cNvSpPr>
              <p:nvPr/>
            </p:nvSpPr>
            <p:spPr bwMode="auto">
              <a:xfrm>
                <a:off x="2337" y="1712"/>
                <a:ext cx="5" cy="9"/>
              </a:xfrm>
              <a:custGeom>
                <a:avLst/>
                <a:gdLst>
                  <a:gd name="T0" fmla="*/ 0 w 17"/>
                  <a:gd name="T1" fmla="*/ 1 h 25"/>
                  <a:gd name="T2" fmla="*/ 0 w 17"/>
                  <a:gd name="T3" fmla="*/ 1 h 25"/>
                  <a:gd name="T4" fmla="*/ 0 w 17"/>
                  <a:gd name="T5" fmla="*/ 0 h 25"/>
                  <a:gd name="T6" fmla="*/ 0 w 17"/>
                  <a:gd name="T7" fmla="*/ 0 h 25"/>
                  <a:gd name="T8" fmla="*/ 0 w 17"/>
                  <a:gd name="T9" fmla="*/ 0 h 25"/>
                  <a:gd name="T10" fmla="*/ 0 w 17"/>
                  <a:gd name="T11" fmla="*/ 1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5"/>
                  <a:gd name="T20" fmla="*/ 17 w 17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5">
                    <a:moveTo>
                      <a:pt x="12" y="25"/>
                    </a:moveTo>
                    <a:lnTo>
                      <a:pt x="17" y="19"/>
                    </a:lnTo>
                    <a:lnTo>
                      <a:pt x="17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69" name="Freeform 288"/>
              <p:cNvSpPr>
                <a:spLocks/>
              </p:cNvSpPr>
              <p:nvPr/>
            </p:nvSpPr>
            <p:spPr bwMode="auto">
              <a:xfrm>
                <a:off x="2318" y="1721"/>
                <a:ext cx="6" cy="8"/>
              </a:xfrm>
              <a:custGeom>
                <a:avLst/>
                <a:gdLst>
                  <a:gd name="T0" fmla="*/ 0 w 17"/>
                  <a:gd name="T1" fmla="*/ 0 h 25"/>
                  <a:gd name="T2" fmla="*/ 0 w 17"/>
                  <a:gd name="T3" fmla="*/ 0 h 25"/>
                  <a:gd name="T4" fmla="*/ 0 w 17"/>
                  <a:gd name="T5" fmla="*/ 0 h 25"/>
                  <a:gd name="T6" fmla="*/ 0 w 17"/>
                  <a:gd name="T7" fmla="*/ 1 h 25"/>
                  <a:gd name="T8" fmla="*/ 1 w 17"/>
                  <a:gd name="T9" fmla="*/ 1 h 25"/>
                  <a:gd name="T10" fmla="*/ 0 w 17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5"/>
                  <a:gd name="T20" fmla="*/ 17 w 17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5">
                    <a:moveTo>
                      <a:pt x="6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70" name="Freeform 289"/>
              <p:cNvSpPr>
                <a:spLocks/>
              </p:cNvSpPr>
              <p:nvPr/>
            </p:nvSpPr>
            <p:spPr bwMode="auto">
              <a:xfrm>
                <a:off x="2320" y="1712"/>
                <a:ext cx="21" cy="17"/>
              </a:xfrm>
              <a:custGeom>
                <a:avLst/>
                <a:gdLst>
                  <a:gd name="T0" fmla="*/ 2 w 62"/>
                  <a:gd name="T1" fmla="*/ 0 h 50"/>
                  <a:gd name="T2" fmla="*/ 2 w 62"/>
                  <a:gd name="T3" fmla="*/ 0 h 50"/>
                  <a:gd name="T4" fmla="*/ 0 w 62"/>
                  <a:gd name="T5" fmla="*/ 1 h 50"/>
                  <a:gd name="T6" fmla="*/ 0 w 62"/>
                  <a:gd name="T7" fmla="*/ 2 h 50"/>
                  <a:gd name="T8" fmla="*/ 2 w 62"/>
                  <a:gd name="T9" fmla="*/ 1 h 50"/>
                  <a:gd name="T10" fmla="*/ 2 w 62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50"/>
                  <a:gd name="T20" fmla="*/ 62 w 62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50">
                    <a:moveTo>
                      <a:pt x="56" y="13"/>
                    </a:moveTo>
                    <a:lnTo>
                      <a:pt x="50" y="0"/>
                    </a:lnTo>
                    <a:lnTo>
                      <a:pt x="0" y="25"/>
                    </a:lnTo>
                    <a:lnTo>
                      <a:pt x="11" y="50"/>
                    </a:lnTo>
                    <a:lnTo>
                      <a:pt x="62" y="25"/>
                    </a:lnTo>
                    <a:lnTo>
                      <a:pt x="5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71" name="Freeform 290"/>
              <p:cNvSpPr>
                <a:spLocks/>
              </p:cNvSpPr>
              <p:nvPr/>
            </p:nvSpPr>
            <p:spPr bwMode="auto">
              <a:xfrm>
                <a:off x="2337" y="1712"/>
                <a:ext cx="5" cy="9"/>
              </a:xfrm>
              <a:custGeom>
                <a:avLst/>
                <a:gdLst>
                  <a:gd name="T0" fmla="*/ 0 w 17"/>
                  <a:gd name="T1" fmla="*/ 1 h 25"/>
                  <a:gd name="T2" fmla="*/ 0 w 17"/>
                  <a:gd name="T3" fmla="*/ 1 h 25"/>
                  <a:gd name="T4" fmla="*/ 0 w 17"/>
                  <a:gd name="T5" fmla="*/ 0 h 25"/>
                  <a:gd name="T6" fmla="*/ 0 w 17"/>
                  <a:gd name="T7" fmla="*/ 0 h 25"/>
                  <a:gd name="T8" fmla="*/ 0 w 17"/>
                  <a:gd name="T9" fmla="*/ 0 h 25"/>
                  <a:gd name="T10" fmla="*/ 0 w 17"/>
                  <a:gd name="T11" fmla="*/ 1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5"/>
                  <a:gd name="T20" fmla="*/ 17 w 17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5">
                    <a:moveTo>
                      <a:pt x="12" y="25"/>
                    </a:moveTo>
                    <a:lnTo>
                      <a:pt x="17" y="19"/>
                    </a:lnTo>
                    <a:lnTo>
                      <a:pt x="17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72" name="Freeform 291"/>
              <p:cNvSpPr>
                <a:spLocks/>
              </p:cNvSpPr>
              <p:nvPr/>
            </p:nvSpPr>
            <p:spPr bwMode="auto">
              <a:xfrm>
                <a:off x="2335" y="1678"/>
                <a:ext cx="7" cy="3"/>
              </a:xfrm>
              <a:custGeom>
                <a:avLst/>
                <a:gdLst>
                  <a:gd name="T0" fmla="*/ 1 w 23"/>
                  <a:gd name="T1" fmla="*/ 0 h 11"/>
                  <a:gd name="T2" fmla="*/ 1 w 23"/>
                  <a:gd name="T3" fmla="*/ 0 h 11"/>
                  <a:gd name="T4" fmla="*/ 0 w 23"/>
                  <a:gd name="T5" fmla="*/ 0 h 11"/>
                  <a:gd name="T6" fmla="*/ 0 w 23"/>
                  <a:gd name="T7" fmla="*/ 0 h 11"/>
                  <a:gd name="T8" fmla="*/ 0 w 23"/>
                  <a:gd name="T9" fmla="*/ 0 h 11"/>
                  <a:gd name="T10" fmla="*/ 1 w 23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1"/>
                  <a:gd name="T20" fmla="*/ 23 w 23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1">
                    <a:moveTo>
                      <a:pt x="23" y="11"/>
                    </a:moveTo>
                    <a:lnTo>
                      <a:pt x="23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23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73" name="Freeform 292"/>
              <p:cNvSpPr>
                <a:spLocks/>
              </p:cNvSpPr>
              <p:nvPr/>
            </p:nvSpPr>
            <p:spPr bwMode="auto">
              <a:xfrm>
                <a:off x="2335" y="1681"/>
                <a:ext cx="7" cy="40"/>
              </a:xfrm>
              <a:custGeom>
                <a:avLst/>
                <a:gdLst>
                  <a:gd name="T0" fmla="*/ 1 w 23"/>
                  <a:gd name="T1" fmla="*/ 4 h 118"/>
                  <a:gd name="T2" fmla="*/ 1 w 23"/>
                  <a:gd name="T3" fmla="*/ 4 h 118"/>
                  <a:gd name="T4" fmla="*/ 1 w 23"/>
                  <a:gd name="T5" fmla="*/ 0 h 118"/>
                  <a:gd name="T6" fmla="*/ 0 w 23"/>
                  <a:gd name="T7" fmla="*/ 0 h 118"/>
                  <a:gd name="T8" fmla="*/ 0 w 23"/>
                  <a:gd name="T9" fmla="*/ 4 h 118"/>
                  <a:gd name="T10" fmla="*/ 0 w 23"/>
                  <a:gd name="T11" fmla="*/ 4 h 118"/>
                  <a:gd name="T12" fmla="*/ 0 w 23"/>
                  <a:gd name="T13" fmla="*/ 4 h 118"/>
                  <a:gd name="T14" fmla="*/ 0 w 23"/>
                  <a:gd name="T15" fmla="*/ 4 h 118"/>
                  <a:gd name="T16" fmla="*/ 0 w 23"/>
                  <a:gd name="T17" fmla="*/ 5 h 118"/>
                  <a:gd name="T18" fmla="*/ 1 w 23"/>
                  <a:gd name="T19" fmla="*/ 4 h 118"/>
                  <a:gd name="T20" fmla="*/ 1 w 23"/>
                  <a:gd name="T21" fmla="*/ 4 h 118"/>
                  <a:gd name="T22" fmla="*/ 1 w 23"/>
                  <a:gd name="T23" fmla="*/ 4 h 1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"/>
                  <a:gd name="T37" fmla="*/ 0 h 118"/>
                  <a:gd name="T38" fmla="*/ 23 w 23"/>
                  <a:gd name="T39" fmla="*/ 118 h 1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" h="118">
                    <a:moveTo>
                      <a:pt x="18" y="93"/>
                    </a:moveTo>
                    <a:lnTo>
                      <a:pt x="23" y="106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106"/>
                    </a:lnTo>
                    <a:lnTo>
                      <a:pt x="6" y="112"/>
                    </a:lnTo>
                    <a:lnTo>
                      <a:pt x="0" y="106"/>
                    </a:lnTo>
                    <a:lnTo>
                      <a:pt x="6" y="112"/>
                    </a:lnTo>
                    <a:lnTo>
                      <a:pt x="12" y="118"/>
                    </a:lnTo>
                    <a:lnTo>
                      <a:pt x="23" y="112"/>
                    </a:lnTo>
                    <a:lnTo>
                      <a:pt x="23" y="106"/>
                    </a:lnTo>
                    <a:lnTo>
                      <a:pt x="18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74" name="Freeform 293"/>
              <p:cNvSpPr>
                <a:spLocks/>
              </p:cNvSpPr>
              <p:nvPr/>
            </p:nvSpPr>
            <p:spPr bwMode="auto">
              <a:xfrm>
                <a:off x="2337" y="1712"/>
                <a:ext cx="18" cy="15"/>
              </a:xfrm>
              <a:custGeom>
                <a:avLst/>
                <a:gdLst>
                  <a:gd name="T0" fmla="*/ 2 w 56"/>
                  <a:gd name="T1" fmla="*/ 1 h 44"/>
                  <a:gd name="T2" fmla="*/ 2 w 56"/>
                  <a:gd name="T3" fmla="*/ 1 h 44"/>
                  <a:gd name="T4" fmla="*/ 0 w 56"/>
                  <a:gd name="T5" fmla="*/ 0 h 44"/>
                  <a:gd name="T6" fmla="*/ 0 w 56"/>
                  <a:gd name="T7" fmla="*/ 1 h 44"/>
                  <a:gd name="T8" fmla="*/ 2 w 56"/>
                  <a:gd name="T9" fmla="*/ 2 h 44"/>
                  <a:gd name="T10" fmla="*/ 2 w 56"/>
                  <a:gd name="T11" fmla="*/ 1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44"/>
                  <a:gd name="T20" fmla="*/ 56 w 56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44">
                    <a:moveTo>
                      <a:pt x="48" y="37"/>
                    </a:moveTo>
                    <a:lnTo>
                      <a:pt x="56" y="25"/>
                    </a:lnTo>
                    <a:lnTo>
                      <a:pt x="12" y="0"/>
                    </a:lnTo>
                    <a:lnTo>
                      <a:pt x="0" y="19"/>
                    </a:lnTo>
                    <a:lnTo>
                      <a:pt x="43" y="44"/>
                    </a:lnTo>
                    <a:lnTo>
                      <a:pt x="48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75" name="Freeform 294"/>
              <p:cNvSpPr>
                <a:spLocks/>
              </p:cNvSpPr>
              <p:nvPr/>
            </p:nvSpPr>
            <p:spPr bwMode="auto">
              <a:xfrm>
                <a:off x="2351" y="1721"/>
                <a:ext cx="6" cy="6"/>
              </a:xfrm>
              <a:custGeom>
                <a:avLst/>
                <a:gdLst>
                  <a:gd name="T0" fmla="*/ 0 w 19"/>
                  <a:gd name="T1" fmla="*/ 1 h 19"/>
                  <a:gd name="T2" fmla="*/ 0 w 19"/>
                  <a:gd name="T3" fmla="*/ 1 h 19"/>
                  <a:gd name="T4" fmla="*/ 0 w 19"/>
                  <a:gd name="T5" fmla="*/ 0 h 19"/>
                  <a:gd name="T6" fmla="*/ 1 w 19"/>
                  <a:gd name="T7" fmla="*/ 0 h 19"/>
                  <a:gd name="T8" fmla="*/ 0 w 19"/>
                  <a:gd name="T9" fmla="*/ 0 h 19"/>
                  <a:gd name="T10" fmla="*/ 0 w 19"/>
                  <a:gd name="T11" fmla="*/ 1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0" y="19"/>
                    </a:moveTo>
                    <a:lnTo>
                      <a:pt x="5" y="19"/>
                    </a:lnTo>
                    <a:lnTo>
                      <a:pt x="13" y="12"/>
                    </a:lnTo>
                    <a:lnTo>
                      <a:pt x="19" y="6"/>
                    </a:lnTo>
                    <a:lnTo>
                      <a:pt x="1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76" name="Freeform 295"/>
              <p:cNvSpPr>
                <a:spLocks/>
              </p:cNvSpPr>
              <p:nvPr/>
            </p:nvSpPr>
            <p:spPr bwMode="auto">
              <a:xfrm>
                <a:off x="2335" y="1678"/>
                <a:ext cx="7" cy="3"/>
              </a:xfrm>
              <a:custGeom>
                <a:avLst/>
                <a:gdLst>
                  <a:gd name="T0" fmla="*/ 1 w 23"/>
                  <a:gd name="T1" fmla="*/ 0 h 11"/>
                  <a:gd name="T2" fmla="*/ 1 w 23"/>
                  <a:gd name="T3" fmla="*/ 0 h 11"/>
                  <a:gd name="T4" fmla="*/ 0 w 23"/>
                  <a:gd name="T5" fmla="*/ 0 h 11"/>
                  <a:gd name="T6" fmla="*/ 0 w 23"/>
                  <a:gd name="T7" fmla="*/ 0 h 11"/>
                  <a:gd name="T8" fmla="*/ 0 w 23"/>
                  <a:gd name="T9" fmla="*/ 0 h 11"/>
                  <a:gd name="T10" fmla="*/ 1 w 23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1"/>
                  <a:gd name="T20" fmla="*/ 23 w 23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1">
                    <a:moveTo>
                      <a:pt x="23" y="11"/>
                    </a:moveTo>
                    <a:lnTo>
                      <a:pt x="23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23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77" name="Freeform 296"/>
              <p:cNvSpPr>
                <a:spLocks/>
              </p:cNvSpPr>
              <p:nvPr/>
            </p:nvSpPr>
            <p:spPr bwMode="auto">
              <a:xfrm>
                <a:off x="2335" y="1681"/>
                <a:ext cx="7" cy="40"/>
              </a:xfrm>
              <a:custGeom>
                <a:avLst/>
                <a:gdLst>
                  <a:gd name="T0" fmla="*/ 1 w 23"/>
                  <a:gd name="T1" fmla="*/ 4 h 118"/>
                  <a:gd name="T2" fmla="*/ 1 w 23"/>
                  <a:gd name="T3" fmla="*/ 4 h 118"/>
                  <a:gd name="T4" fmla="*/ 1 w 23"/>
                  <a:gd name="T5" fmla="*/ 0 h 118"/>
                  <a:gd name="T6" fmla="*/ 0 w 23"/>
                  <a:gd name="T7" fmla="*/ 0 h 118"/>
                  <a:gd name="T8" fmla="*/ 0 w 23"/>
                  <a:gd name="T9" fmla="*/ 4 h 118"/>
                  <a:gd name="T10" fmla="*/ 0 w 23"/>
                  <a:gd name="T11" fmla="*/ 4 h 118"/>
                  <a:gd name="T12" fmla="*/ 0 w 23"/>
                  <a:gd name="T13" fmla="*/ 4 h 118"/>
                  <a:gd name="T14" fmla="*/ 0 w 23"/>
                  <a:gd name="T15" fmla="*/ 4 h 118"/>
                  <a:gd name="T16" fmla="*/ 0 w 23"/>
                  <a:gd name="T17" fmla="*/ 5 h 118"/>
                  <a:gd name="T18" fmla="*/ 1 w 23"/>
                  <a:gd name="T19" fmla="*/ 4 h 118"/>
                  <a:gd name="T20" fmla="*/ 1 w 23"/>
                  <a:gd name="T21" fmla="*/ 4 h 118"/>
                  <a:gd name="T22" fmla="*/ 1 w 23"/>
                  <a:gd name="T23" fmla="*/ 4 h 1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"/>
                  <a:gd name="T37" fmla="*/ 0 h 118"/>
                  <a:gd name="T38" fmla="*/ 23 w 23"/>
                  <a:gd name="T39" fmla="*/ 118 h 1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" h="118">
                    <a:moveTo>
                      <a:pt x="18" y="93"/>
                    </a:moveTo>
                    <a:lnTo>
                      <a:pt x="23" y="106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106"/>
                    </a:lnTo>
                    <a:lnTo>
                      <a:pt x="6" y="112"/>
                    </a:lnTo>
                    <a:lnTo>
                      <a:pt x="0" y="106"/>
                    </a:lnTo>
                    <a:lnTo>
                      <a:pt x="6" y="112"/>
                    </a:lnTo>
                    <a:lnTo>
                      <a:pt x="12" y="118"/>
                    </a:lnTo>
                    <a:lnTo>
                      <a:pt x="23" y="112"/>
                    </a:lnTo>
                    <a:lnTo>
                      <a:pt x="23" y="106"/>
                    </a:lnTo>
                    <a:lnTo>
                      <a:pt x="18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78" name="Freeform 297"/>
              <p:cNvSpPr>
                <a:spLocks/>
              </p:cNvSpPr>
              <p:nvPr/>
            </p:nvSpPr>
            <p:spPr bwMode="auto">
              <a:xfrm>
                <a:off x="2337" y="1712"/>
                <a:ext cx="18" cy="15"/>
              </a:xfrm>
              <a:custGeom>
                <a:avLst/>
                <a:gdLst>
                  <a:gd name="T0" fmla="*/ 2 w 56"/>
                  <a:gd name="T1" fmla="*/ 1 h 44"/>
                  <a:gd name="T2" fmla="*/ 2 w 56"/>
                  <a:gd name="T3" fmla="*/ 1 h 44"/>
                  <a:gd name="T4" fmla="*/ 0 w 56"/>
                  <a:gd name="T5" fmla="*/ 0 h 44"/>
                  <a:gd name="T6" fmla="*/ 0 w 56"/>
                  <a:gd name="T7" fmla="*/ 1 h 44"/>
                  <a:gd name="T8" fmla="*/ 2 w 56"/>
                  <a:gd name="T9" fmla="*/ 2 h 44"/>
                  <a:gd name="T10" fmla="*/ 2 w 56"/>
                  <a:gd name="T11" fmla="*/ 1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44"/>
                  <a:gd name="T20" fmla="*/ 56 w 56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44">
                    <a:moveTo>
                      <a:pt x="48" y="37"/>
                    </a:moveTo>
                    <a:lnTo>
                      <a:pt x="56" y="25"/>
                    </a:lnTo>
                    <a:lnTo>
                      <a:pt x="12" y="0"/>
                    </a:lnTo>
                    <a:lnTo>
                      <a:pt x="0" y="19"/>
                    </a:lnTo>
                    <a:lnTo>
                      <a:pt x="43" y="44"/>
                    </a:lnTo>
                    <a:lnTo>
                      <a:pt x="48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79" name="Freeform 298"/>
              <p:cNvSpPr>
                <a:spLocks/>
              </p:cNvSpPr>
              <p:nvPr/>
            </p:nvSpPr>
            <p:spPr bwMode="auto">
              <a:xfrm>
                <a:off x="2351" y="1721"/>
                <a:ext cx="6" cy="6"/>
              </a:xfrm>
              <a:custGeom>
                <a:avLst/>
                <a:gdLst>
                  <a:gd name="T0" fmla="*/ 0 w 19"/>
                  <a:gd name="T1" fmla="*/ 1 h 19"/>
                  <a:gd name="T2" fmla="*/ 0 w 19"/>
                  <a:gd name="T3" fmla="*/ 1 h 19"/>
                  <a:gd name="T4" fmla="*/ 0 w 19"/>
                  <a:gd name="T5" fmla="*/ 0 h 19"/>
                  <a:gd name="T6" fmla="*/ 1 w 19"/>
                  <a:gd name="T7" fmla="*/ 0 h 19"/>
                  <a:gd name="T8" fmla="*/ 0 w 19"/>
                  <a:gd name="T9" fmla="*/ 0 h 19"/>
                  <a:gd name="T10" fmla="*/ 0 w 19"/>
                  <a:gd name="T11" fmla="*/ 1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0" y="19"/>
                    </a:moveTo>
                    <a:lnTo>
                      <a:pt x="5" y="19"/>
                    </a:lnTo>
                    <a:lnTo>
                      <a:pt x="13" y="12"/>
                    </a:lnTo>
                    <a:lnTo>
                      <a:pt x="19" y="6"/>
                    </a:lnTo>
                    <a:lnTo>
                      <a:pt x="1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80" name="Freeform 299"/>
              <p:cNvSpPr>
                <a:spLocks/>
              </p:cNvSpPr>
              <p:nvPr/>
            </p:nvSpPr>
            <p:spPr bwMode="auto">
              <a:xfrm>
                <a:off x="2423" y="1867"/>
                <a:ext cx="6" cy="6"/>
              </a:xfrm>
              <a:custGeom>
                <a:avLst/>
                <a:gdLst>
                  <a:gd name="T0" fmla="*/ 0 w 19"/>
                  <a:gd name="T1" fmla="*/ 0 h 18"/>
                  <a:gd name="T2" fmla="*/ 0 w 19"/>
                  <a:gd name="T3" fmla="*/ 0 h 18"/>
                  <a:gd name="T4" fmla="*/ 0 w 19"/>
                  <a:gd name="T5" fmla="*/ 0 h 18"/>
                  <a:gd name="T6" fmla="*/ 0 w 19"/>
                  <a:gd name="T7" fmla="*/ 1 h 18"/>
                  <a:gd name="T8" fmla="*/ 1 w 19"/>
                  <a:gd name="T9" fmla="*/ 1 h 18"/>
                  <a:gd name="T10" fmla="*/ 0 w 19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8"/>
                  <a:gd name="T20" fmla="*/ 19 w 19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8">
                    <a:moveTo>
                      <a:pt x="7" y="0"/>
                    </a:moveTo>
                    <a:lnTo>
                      <a:pt x="0" y="6"/>
                    </a:lnTo>
                    <a:lnTo>
                      <a:pt x="7" y="12"/>
                    </a:lnTo>
                    <a:lnTo>
                      <a:pt x="13" y="18"/>
                    </a:lnTo>
                    <a:lnTo>
                      <a:pt x="19" y="1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81" name="Freeform 300"/>
              <p:cNvSpPr>
                <a:spLocks/>
              </p:cNvSpPr>
              <p:nvPr/>
            </p:nvSpPr>
            <p:spPr bwMode="auto">
              <a:xfrm>
                <a:off x="2425" y="1859"/>
                <a:ext cx="19" cy="14"/>
              </a:xfrm>
              <a:custGeom>
                <a:avLst/>
                <a:gdLst>
                  <a:gd name="T0" fmla="*/ 2 w 56"/>
                  <a:gd name="T1" fmla="*/ 0 h 43"/>
                  <a:gd name="T2" fmla="*/ 2 w 56"/>
                  <a:gd name="T3" fmla="*/ 0 h 43"/>
                  <a:gd name="T4" fmla="*/ 0 w 56"/>
                  <a:gd name="T5" fmla="*/ 1 h 43"/>
                  <a:gd name="T6" fmla="*/ 0 w 56"/>
                  <a:gd name="T7" fmla="*/ 2 h 43"/>
                  <a:gd name="T8" fmla="*/ 2 w 56"/>
                  <a:gd name="T9" fmla="*/ 1 h 43"/>
                  <a:gd name="T10" fmla="*/ 2 w 56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43"/>
                  <a:gd name="T20" fmla="*/ 56 w 56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43">
                    <a:moveTo>
                      <a:pt x="49" y="6"/>
                    </a:moveTo>
                    <a:lnTo>
                      <a:pt x="43" y="0"/>
                    </a:lnTo>
                    <a:lnTo>
                      <a:pt x="0" y="25"/>
                    </a:lnTo>
                    <a:lnTo>
                      <a:pt x="12" y="43"/>
                    </a:lnTo>
                    <a:lnTo>
                      <a:pt x="56" y="19"/>
                    </a:lnTo>
                    <a:lnTo>
                      <a:pt x="4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82" name="Freeform 301"/>
              <p:cNvSpPr>
                <a:spLocks/>
              </p:cNvSpPr>
              <p:nvPr/>
            </p:nvSpPr>
            <p:spPr bwMode="auto">
              <a:xfrm>
                <a:off x="2440" y="1859"/>
                <a:ext cx="6" cy="6"/>
              </a:xfrm>
              <a:custGeom>
                <a:avLst/>
                <a:gdLst>
                  <a:gd name="T0" fmla="*/ 0 w 19"/>
                  <a:gd name="T1" fmla="*/ 1 h 19"/>
                  <a:gd name="T2" fmla="*/ 1 w 19"/>
                  <a:gd name="T3" fmla="*/ 0 h 19"/>
                  <a:gd name="T4" fmla="*/ 1 w 19"/>
                  <a:gd name="T5" fmla="*/ 0 h 19"/>
                  <a:gd name="T6" fmla="*/ 0 w 19"/>
                  <a:gd name="T7" fmla="*/ 0 h 19"/>
                  <a:gd name="T8" fmla="*/ 0 w 19"/>
                  <a:gd name="T9" fmla="*/ 0 h 19"/>
                  <a:gd name="T10" fmla="*/ 0 w 19"/>
                  <a:gd name="T11" fmla="*/ 1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13" y="19"/>
                    </a:moveTo>
                    <a:lnTo>
                      <a:pt x="19" y="12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83" name="Freeform 302"/>
              <p:cNvSpPr>
                <a:spLocks/>
              </p:cNvSpPr>
              <p:nvPr/>
            </p:nvSpPr>
            <p:spPr bwMode="auto">
              <a:xfrm>
                <a:off x="2423" y="1644"/>
                <a:ext cx="6" cy="7"/>
              </a:xfrm>
              <a:custGeom>
                <a:avLst/>
                <a:gdLst>
                  <a:gd name="T0" fmla="*/ 0 w 19"/>
                  <a:gd name="T1" fmla="*/ 0 h 19"/>
                  <a:gd name="T2" fmla="*/ 0 w 19"/>
                  <a:gd name="T3" fmla="*/ 0 h 19"/>
                  <a:gd name="T4" fmla="*/ 0 w 19"/>
                  <a:gd name="T5" fmla="*/ 1 h 19"/>
                  <a:gd name="T6" fmla="*/ 0 w 19"/>
                  <a:gd name="T7" fmla="*/ 1 h 19"/>
                  <a:gd name="T8" fmla="*/ 1 w 19"/>
                  <a:gd name="T9" fmla="*/ 1 h 19"/>
                  <a:gd name="T10" fmla="*/ 0 w 19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7" y="0"/>
                    </a:moveTo>
                    <a:lnTo>
                      <a:pt x="0" y="5"/>
                    </a:lnTo>
                    <a:lnTo>
                      <a:pt x="7" y="13"/>
                    </a:lnTo>
                    <a:lnTo>
                      <a:pt x="13" y="19"/>
                    </a:lnTo>
                    <a:lnTo>
                      <a:pt x="19" y="1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84" name="Freeform 303"/>
              <p:cNvSpPr>
                <a:spLocks/>
              </p:cNvSpPr>
              <p:nvPr/>
            </p:nvSpPr>
            <p:spPr bwMode="auto">
              <a:xfrm>
                <a:off x="2425" y="1636"/>
                <a:ext cx="19" cy="15"/>
              </a:xfrm>
              <a:custGeom>
                <a:avLst/>
                <a:gdLst>
                  <a:gd name="T0" fmla="*/ 2 w 56"/>
                  <a:gd name="T1" fmla="*/ 0 h 44"/>
                  <a:gd name="T2" fmla="*/ 2 w 56"/>
                  <a:gd name="T3" fmla="*/ 0 h 44"/>
                  <a:gd name="T4" fmla="*/ 0 w 56"/>
                  <a:gd name="T5" fmla="*/ 1 h 44"/>
                  <a:gd name="T6" fmla="*/ 0 w 56"/>
                  <a:gd name="T7" fmla="*/ 2 h 44"/>
                  <a:gd name="T8" fmla="*/ 2 w 56"/>
                  <a:gd name="T9" fmla="*/ 1 h 44"/>
                  <a:gd name="T10" fmla="*/ 2 w 56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44"/>
                  <a:gd name="T20" fmla="*/ 56 w 56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44">
                    <a:moveTo>
                      <a:pt x="49" y="7"/>
                    </a:moveTo>
                    <a:lnTo>
                      <a:pt x="43" y="0"/>
                    </a:lnTo>
                    <a:lnTo>
                      <a:pt x="0" y="25"/>
                    </a:lnTo>
                    <a:lnTo>
                      <a:pt x="12" y="44"/>
                    </a:lnTo>
                    <a:lnTo>
                      <a:pt x="56" y="19"/>
                    </a:lnTo>
                    <a:lnTo>
                      <a:pt x="49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85" name="Freeform 304"/>
              <p:cNvSpPr>
                <a:spLocks/>
              </p:cNvSpPr>
              <p:nvPr/>
            </p:nvSpPr>
            <p:spPr bwMode="auto">
              <a:xfrm>
                <a:off x="2440" y="1636"/>
                <a:ext cx="6" cy="6"/>
              </a:xfrm>
              <a:custGeom>
                <a:avLst/>
                <a:gdLst>
                  <a:gd name="T0" fmla="*/ 0 w 19"/>
                  <a:gd name="T1" fmla="*/ 1 h 19"/>
                  <a:gd name="T2" fmla="*/ 1 w 19"/>
                  <a:gd name="T3" fmla="*/ 0 h 19"/>
                  <a:gd name="T4" fmla="*/ 1 w 19"/>
                  <a:gd name="T5" fmla="*/ 0 h 19"/>
                  <a:gd name="T6" fmla="*/ 0 w 19"/>
                  <a:gd name="T7" fmla="*/ 0 h 19"/>
                  <a:gd name="T8" fmla="*/ 0 w 19"/>
                  <a:gd name="T9" fmla="*/ 0 h 19"/>
                  <a:gd name="T10" fmla="*/ 0 w 19"/>
                  <a:gd name="T11" fmla="*/ 1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13" y="19"/>
                    </a:moveTo>
                    <a:lnTo>
                      <a:pt x="19" y="13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86" name="Freeform 305"/>
              <p:cNvSpPr>
                <a:spLocks/>
              </p:cNvSpPr>
              <p:nvPr/>
            </p:nvSpPr>
            <p:spPr bwMode="auto">
              <a:xfrm>
                <a:off x="2438" y="1861"/>
                <a:ext cx="8" cy="4"/>
              </a:xfrm>
              <a:custGeom>
                <a:avLst/>
                <a:gdLst>
                  <a:gd name="T0" fmla="*/ 0 w 25"/>
                  <a:gd name="T1" fmla="*/ 0 h 13"/>
                  <a:gd name="T2" fmla="*/ 0 w 25"/>
                  <a:gd name="T3" fmla="*/ 0 h 13"/>
                  <a:gd name="T4" fmla="*/ 0 w 25"/>
                  <a:gd name="T5" fmla="*/ 0 h 13"/>
                  <a:gd name="T6" fmla="*/ 1 w 25"/>
                  <a:gd name="T7" fmla="*/ 0 h 13"/>
                  <a:gd name="T8" fmla="*/ 1 w 25"/>
                  <a:gd name="T9" fmla="*/ 0 h 13"/>
                  <a:gd name="T10" fmla="*/ 0 w 2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3"/>
                  <a:gd name="T20" fmla="*/ 25 w 2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3">
                    <a:moveTo>
                      <a:pt x="0" y="0"/>
                    </a:moveTo>
                    <a:lnTo>
                      <a:pt x="6" y="13"/>
                    </a:lnTo>
                    <a:lnTo>
                      <a:pt x="12" y="13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87" name="Freeform 306"/>
              <p:cNvSpPr>
                <a:spLocks/>
              </p:cNvSpPr>
              <p:nvPr/>
            </p:nvSpPr>
            <p:spPr bwMode="auto">
              <a:xfrm>
                <a:off x="2438" y="1634"/>
                <a:ext cx="8" cy="227"/>
              </a:xfrm>
              <a:custGeom>
                <a:avLst/>
                <a:gdLst>
                  <a:gd name="T0" fmla="*/ 0 w 25"/>
                  <a:gd name="T1" fmla="*/ 1 h 681"/>
                  <a:gd name="T2" fmla="*/ 0 w 25"/>
                  <a:gd name="T3" fmla="*/ 0 h 681"/>
                  <a:gd name="T4" fmla="*/ 0 w 25"/>
                  <a:gd name="T5" fmla="*/ 25 h 681"/>
                  <a:gd name="T6" fmla="*/ 1 w 25"/>
                  <a:gd name="T7" fmla="*/ 25 h 681"/>
                  <a:gd name="T8" fmla="*/ 1 w 25"/>
                  <a:gd name="T9" fmla="*/ 0 h 681"/>
                  <a:gd name="T10" fmla="*/ 1 w 25"/>
                  <a:gd name="T11" fmla="*/ 0 h 681"/>
                  <a:gd name="T12" fmla="*/ 1 w 25"/>
                  <a:gd name="T13" fmla="*/ 0 h 681"/>
                  <a:gd name="T14" fmla="*/ 1 w 25"/>
                  <a:gd name="T15" fmla="*/ 0 h 681"/>
                  <a:gd name="T16" fmla="*/ 0 w 25"/>
                  <a:gd name="T17" fmla="*/ 0 h 681"/>
                  <a:gd name="T18" fmla="*/ 0 w 25"/>
                  <a:gd name="T19" fmla="*/ 0 h 681"/>
                  <a:gd name="T20" fmla="*/ 0 w 25"/>
                  <a:gd name="T21" fmla="*/ 0 h 681"/>
                  <a:gd name="T22" fmla="*/ 0 w 25"/>
                  <a:gd name="T23" fmla="*/ 1 h 68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681"/>
                  <a:gd name="T38" fmla="*/ 25 w 25"/>
                  <a:gd name="T39" fmla="*/ 681 h 68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681">
                    <a:moveTo>
                      <a:pt x="6" y="25"/>
                    </a:moveTo>
                    <a:lnTo>
                      <a:pt x="0" y="13"/>
                    </a:lnTo>
                    <a:lnTo>
                      <a:pt x="0" y="681"/>
                    </a:lnTo>
                    <a:lnTo>
                      <a:pt x="25" y="681"/>
                    </a:lnTo>
                    <a:lnTo>
                      <a:pt x="25" y="13"/>
                    </a:lnTo>
                    <a:lnTo>
                      <a:pt x="19" y="6"/>
                    </a:lnTo>
                    <a:lnTo>
                      <a:pt x="25" y="13"/>
                    </a:lnTo>
                    <a:lnTo>
                      <a:pt x="25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3"/>
                    </a:lnTo>
                    <a:lnTo>
                      <a:pt x="6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88" name="Freeform 307"/>
              <p:cNvSpPr>
                <a:spLocks/>
              </p:cNvSpPr>
              <p:nvPr/>
            </p:nvSpPr>
            <p:spPr bwMode="auto">
              <a:xfrm>
                <a:off x="2260" y="1533"/>
                <a:ext cx="184" cy="109"/>
              </a:xfrm>
              <a:custGeom>
                <a:avLst/>
                <a:gdLst>
                  <a:gd name="T0" fmla="*/ 0 w 552"/>
                  <a:gd name="T1" fmla="*/ 0 h 329"/>
                  <a:gd name="T2" fmla="*/ 0 w 552"/>
                  <a:gd name="T3" fmla="*/ 1 h 329"/>
                  <a:gd name="T4" fmla="*/ 20 w 552"/>
                  <a:gd name="T5" fmla="*/ 12 h 329"/>
                  <a:gd name="T6" fmla="*/ 20 w 552"/>
                  <a:gd name="T7" fmla="*/ 11 h 329"/>
                  <a:gd name="T8" fmla="*/ 1 w 552"/>
                  <a:gd name="T9" fmla="*/ 0 h 329"/>
                  <a:gd name="T10" fmla="*/ 0 w 552"/>
                  <a:gd name="T11" fmla="*/ 0 h 3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2"/>
                  <a:gd name="T19" fmla="*/ 0 h 329"/>
                  <a:gd name="T20" fmla="*/ 552 w 552"/>
                  <a:gd name="T21" fmla="*/ 329 h 3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2" h="329">
                    <a:moveTo>
                      <a:pt x="6" y="6"/>
                    </a:moveTo>
                    <a:lnTo>
                      <a:pt x="0" y="20"/>
                    </a:lnTo>
                    <a:lnTo>
                      <a:pt x="539" y="329"/>
                    </a:lnTo>
                    <a:lnTo>
                      <a:pt x="552" y="310"/>
                    </a:lnTo>
                    <a:lnTo>
                      <a:pt x="19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89" name="Freeform 308"/>
              <p:cNvSpPr>
                <a:spLocks/>
              </p:cNvSpPr>
              <p:nvPr/>
            </p:nvSpPr>
            <p:spPr bwMode="auto">
              <a:xfrm>
                <a:off x="2258" y="1533"/>
                <a:ext cx="8" cy="6"/>
              </a:xfrm>
              <a:custGeom>
                <a:avLst/>
                <a:gdLst>
                  <a:gd name="T0" fmla="*/ 1 w 25"/>
                  <a:gd name="T1" fmla="*/ 0 h 20"/>
                  <a:gd name="T2" fmla="*/ 0 w 25"/>
                  <a:gd name="T3" fmla="*/ 0 h 20"/>
                  <a:gd name="T4" fmla="*/ 0 w 25"/>
                  <a:gd name="T5" fmla="*/ 0 h 20"/>
                  <a:gd name="T6" fmla="*/ 0 w 25"/>
                  <a:gd name="T7" fmla="*/ 0 h 20"/>
                  <a:gd name="T8" fmla="*/ 0 w 25"/>
                  <a:gd name="T9" fmla="*/ 1 h 20"/>
                  <a:gd name="T10" fmla="*/ 1 w 25"/>
                  <a:gd name="T11" fmla="*/ 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0"/>
                  <a:gd name="T20" fmla="*/ 25 w 25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0">
                    <a:moveTo>
                      <a:pt x="25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2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90" name="Freeform 309"/>
              <p:cNvSpPr>
                <a:spLocks/>
              </p:cNvSpPr>
              <p:nvPr/>
            </p:nvSpPr>
            <p:spPr bwMode="auto">
              <a:xfrm>
                <a:off x="2243" y="1541"/>
                <a:ext cx="7" cy="6"/>
              </a:xfrm>
              <a:custGeom>
                <a:avLst/>
                <a:gdLst>
                  <a:gd name="T0" fmla="*/ 0 w 19"/>
                  <a:gd name="T1" fmla="*/ 0 h 18"/>
                  <a:gd name="T2" fmla="*/ 0 w 19"/>
                  <a:gd name="T3" fmla="*/ 0 h 18"/>
                  <a:gd name="T4" fmla="*/ 0 w 19"/>
                  <a:gd name="T5" fmla="*/ 0 h 18"/>
                  <a:gd name="T6" fmla="*/ 1 w 19"/>
                  <a:gd name="T7" fmla="*/ 1 h 18"/>
                  <a:gd name="T8" fmla="*/ 1 w 19"/>
                  <a:gd name="T9" fmla="*/ 1 h 18"/>
                  <a:gd name="T10" fmla="*/ 0 w 19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8"/>
                  <a:gd name="T20" fmla="*/ 19 w 19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8">
                    <a:moveTo>
                      <a:pt x="7" y="0"/>
                    </a:moveTo>
                    <a:lnTo>
                      <a:pt x="0" y="6"/>
                    </a:lnTo>
                    <a:lnTo>
                      <a:pt x="7" y="12"/>
                    </a:lnTo>
                    <a:lnTo>
                      <a:pt x="13" y="18"/>
                    </a:lnTo>
                    <a:lnTo>
                      <a:pt x="19" y="1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91" name="Freeform 310"/>
              <p:cNvSpPr>
                <a:spLocks/>
              </p:cNvSpPr>
              <p:nvPr/>
            </p:nvSpPr>
            <p:spPr bwMode="auto">
              <a:xfrm>
                <a:off x="2246" y="1533"/>
                <a:ext cx="20" cy="14"/>
              </a:xfrm>
              <a:custGeom>
                <a:avLst/>
                <a:gdLst>
                  <a:gd name="T0" fmla="*/ 2 w 62"/>
                  <a:gd name="T1" fmla="*/ 0 h 43"/>
                  <a:gd name="T2" fmla="*/ 2 w 62"/>
                  <a:gd name="T3" fmla="*/ 0 h 43"/>
                  <a:gd name="T4" fmla="*/ 0 w 62"/>
                  <a:gd name="T5" fmla="*/ 1 h 43"/>
                  <a:gd name="T6" fmla="*/ 0 w 62"/>
                  <a:gd name="T7" fmla="*/ 2 h 43"/>
                  <a:gd name="T8" fmla="*/ 2 w 62"/>
                  <a:gd name="T9" fmla="*/ 1 h 43"/>
                  <a:gd name="T10" fmla="*/ 2 w 62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43"/>
                  <a:gd name="T20" fmla="*/ 62 w 62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43">
                    <a:moveTo>
                      <a:pt x="49" y="6"/>
                    </a:moveTo>
                    <a:lnTo>
                      <a:pt x="43" y="0"/>
                    </a:lnTo>
                    <a:lnTo>
                      <a:pt x="0" y="25"/>
                    </a:lnTo>
                    <a:lnTo>
                      <a:pt x="12" y="43"/>
                    </a:lnTo>
                    <a:lnTo>
                      <a:pt x="62" y="20"/>
                    </a:lnTo>
                    <a:lnTo>
                      <a:pt x="4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92" name="Freeform 311"/>
              <p:cNvSpPr>
                <a:spLocks/>
              </p:cNvSpPr>
              <p:nvPr/>
            </p:nvSpPr>
            <p:spPr bwMode="auto">
              <a:xfrm>
                <a:off x="2260" y="1533"/>
                <a:ext cx="8" cy="6"/>
              </a:xfrm>
              <a:custGeom>
                <a:avLst/>
                <a:gdLst>
                  <a:gd name="T0" fmla="*/ 1 w 25"/>
                  <a:gd name="T1" fmla="*/ 1 h 20"/>
                  <a:gd name="T2" fmla="*/ 1 w 25"/>
                  <a:gd name="T3" fmla="*/ 0 h 20"/>
                  <a:gd name="T4" fmla="*/ 1 w 25"/>
                  <a:gd name="T5" fmla="*/ 0 h 20"/>
                  <a:gd name="T6" fmla="*/ 0 w 25"/>
                  <a:gd name="T7" fmla="*/ 0 h 20"/>
                  <a:gd name="T8" fmla="*/ 0 w 25"/>
                  <a:gd name="T9" fmla="*/ 0 h 20"/>
                  <a:gd name="T10" fmla="*/ 1 w 25"/>
                  <a:gd name="T11" fmla="*/ 1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0"/>
                  <a:gd name="T20" fmla="*/ 25 w 25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0">
                    <a:moveTo>
                      <a:pt x="19" y="20"/>
                    </a:moveTo>
                    <a:lnTo>
                      <a:pt x="25" y="12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9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93" name="Freeform 312"/>
              <p:cNvSpPr>
                <a:spLocks/>
              </p:cNvSpPr>
              <p:nvPr/>
            </p:nvSpPr>
            <p:spPr bwMode="auto">
              <a:xfrm>
                <a:off x="2423" y="1642"/>
                <a:ext cx="8" cy="4"/>
              </a:xfrm>
              <a:custGeom>
                <a:avLst/>
                <a:gdLst>
                  <a:gd name="T0" fmla="*/ 1 w 25"/>
                  <a:gd name="T1" fmla="*/ 0 h 11"/>
                  <a:gd name="T2" fmla="*/ 1 w 25"/>
                  <a:gd name="T3" fmla="*/ 0 h 11"/>
                  <a:gd name="T4" fmla="*/ 0 w 25"/>
                  <a:gd name="T5" fmla="*/ 0 h 11"/>
                  <a:gd name="T6" fmla="*/ 0 w 25"/>
                  <a:gd name="T7" fmla="*/ 0 h 11"/>
                  <a:gd name="T8" fmla="*/ 0 w 25"/>
                  <a:gd name="T9" fmla="*/ 0 h 11"/>
                  <a:gd name="T10" fmla="*/ 1 w 2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1"/>
                  <a:gd name="T20" fmla="*/ 25 w 2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1">
                    <a:moveTo>
                      <a:pt x="25" y="11"/>
                    </a:moveTo>
                    <a:lnTo>
                      <a:pt x="25" y="6"/>
                    </a:lnTo>
                    <a:lnTo>
                      <a:pt x="13" y="0"/>
                    </a:lnTo>
                    <a:lnTo>
                      <a:pt x="7" y="6"/>
                    </a:lnTo>
                    <a:lnTo>
                      <a:pt x="0" y="11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94" name="Freeform 313"/>
              <p:cNvSpPr>
                <a:spLocks/>
              </p:cNvSpPr>
              <p:nvPr/>
            </p:nvSpPr>
            <p:spPr bwMode="auto">
              <a:xfrm>
                <a:off x="2423" y="1646"/>
                <a:ext cx="8" cy="230"/>
              </a:xfrm>
              <a:custGeom>
                <a:avLst/>
                <a:gdLst>
                  <a:gd name="T0" fmla="*/ 0 w 25"/>
                  <a:gd name="T1" fmla="*/ 25 h 689"/>
                  <a:gd name="T2" fmla="*/ 1 w 25"/>
                  <a:gd name="T3" fmla="*/ 25 h 689"/>
                  <a:gd name="T4" fmla="*/ 1 w 25"/>
                  <a:gd name="T5" fmla="*/ 0 h 689"/>
                  <a:gd name="T6" fmla="*/ 0 w 25"/>
                  <a:gd name="T7" fmla="*/ 0 h 689"/>
                  <a:gd name="T8" fmla="*/ 0 w 25"/>
                  <a:gd name="T9" fmla="*/ 25 h 689"/>
                  <a:gd name="T10" fmla="*/ 1 w 25"/>
                  <a:gd name="T11" fmla="*/ 25 h 689"/>
                  <a:gd name="T12" fmla="*/ 0 w 25"/>
                  <a:gd name="T13" fmla="*/ 25 h 689"/>
                  <a:gd name="T14" fmla="*/ 0 w 25"/>
                  <a:gd name="T15" fmla="*/ 25 h 689"/>
                  <a:gd name="T16" fmla="*/ 0 w 25"/>
                  <a:gd name="T17" fmla="*/ 26 h 689"/>
                  <a:gd name="T18" fmla="*/ 1 w 25"/>
                  <a:gd name="T19" fmla="*/ 25 h 689"/>
                  <a:gd name="T20" fmla="*/ 1 w 25"/>
                  <a:gd name="T21" fmla="*/ 25 h 689"/>
                  <a:gd name="T22" fmla="*/ 0 w 25"/>
                  <a:gd name="T23" fmla="*/ 25 h 6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689"/>
                  <a:gd name="T38" fmla="*/ 25 w 25"/>
                  <a:gd name="T39" fmla="*/ 689 h 6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689">
                    <a:moveTo>
                      <a:pt x="7" y="682"/>
                    </a:moveTo>
                    <a:lnTo>
                      <a:pt x="25" y="676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676"/>
                    </a:lnTo>
                    <a:lnTo>
                      <a:pt x="19" y="664"/>
                    </a:lnTo>
                    <a:lnTo>
                      <a:pt x="0" y="676"/>
                    </a:lnTo>
                    <a:lnTo>
                      <a:pt x="7" y="682"/>
                    </a:lnTo>
                    <a:lnTo>
                      <a:pt x="13" y="689"/>
                    </a:lnTo>
                    <a:lnTo>
                      <a:pt x="25" y="682"/>
                    </a:lnTo>
                    <a:lnTo>
                      <a:pt x="25" y="676"/>
                    </a:lnTo>
                    <a:lnTo>
                      <a:pt x="7" y="6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95" name="Freeform 314"/>
              <p:cNvSpPr>
                <a:spLocks/>
              </p:cNvSpPr>
              <p:nvPr/>
            </p:nvSpPr>
            <p:spPr bwMode="auto">
              <a:xfrm>
                <a:off x="2246" y="1764"/>
                <a:ext cx="183" cy="109"/>
              </a:xfrm>
              <a:custGeom>
                <a:avLst/>
                <a:gdLst>
                  <a:gd name="T0" fmla="*/ 0 w 551"/>
                  <a:gd name="T1" fmla="*/ 0 h 328"/>
                  <a:gd name="T2" fmla="*/ 0 w 551"/>
                  <a:gd name="T3" fmla="*/ 1 h 328"/>
                  <a:gd name="T4" fmla="*/ 20 w 551"/>
                  <a:gd name="T5" fmla="*/ 12 h 328"/>
                  <a:gd name="T6" fmla="*/ 20 w 551"/>
                  <a:gd name="T7" fmla="*/ 11 h 328"/>
                  <a:gd name="T8" fmla="*/ 0 w 551"/>
                  <a:gd name="T9" fmla="*/ 0 h 328"/>
                  <a:gd name="T10" fmla="*/ 0 w 551"/>
                  <a:gd name="T11" fmla="*/ 0 h 3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1"/>
                  <a:gd name="T19" fmla="*/ 0 h 328"/>
                  <a:gd name="T20" fmla="*/ 551 w 551"/>
                  <a:gd name="T21" fmla="*/ 328 h 3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1" h="328">
                    <a:moveTo>
                      <a:pt x="6" y="13"/>
                    </a:moveTo>
                    <a:lnTo>
                      <a:pt x="0" y="19"/>
                    </a:lnTo>
                    <a:lnTo>
                      <a:pt x="539" y="328"/>
                    </a:lnTo>
                    <a:lnTo>
                      <a:pt x="551" y="310"/>
                    </a:lnTo>
                    <a:lnTo>
                      <a:pt x="12" y="0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96" name="Freeform 315"/>
              <p:cNvSpPr>
                <a:spLocks/>
              </p:cNvSpPr>
              <p:nvPr/>
            </p:nvSpPr>
            <p:spPr bwMode="auto">
              <a:xfrm>
                <a:off x="2243" y="1764"/>
                <a:ext cx="7" cy="6"/>
              </a:xfrm>
              <a:custGeom>
                <a:avLst/>
                <a:gdLst>
                  <a:gd name="T0" fmla="*/ 1 w 19"/>
                  <a:gd name="T1" fmla="*/ 0 h 19"/>
                  <a:gd name="T2" fmla="*/ 1 w 19"/>
                  <a:gd name="T3" fmla="*/ 0 h 19"/>
                  <a:gd name="T4" fmla="*/ 0 w 19"/>
                  <a:gd name="T5" fmla="*/ 0 h 19"/>
                  <a:gd name="T6" fmla="*/ 0 w 19"/>
                  <a:gd name="T7" fmla="*/ 0 h 19"/>
                  <a:gd name="T8" fmla="*/ 0 w 19"/>
                  <a:gd name="T9" fmla="*/ 1 h 19"/>
                  <a:gd name="T10" fmla="*/ 1 w 19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19" y="0"/>
                    </a:moveTo>
                    <a:lnTo>
                      <a:pt x="13" y="0"/>
                    </a:lnTo>
                    <a:lnTo>
                      <a:pt x="7" y="7"/>
                    </a:lnTo>
                    <a:lnTo>
                      <a:pt x="0" y="13"/>
                    </a:lnTo>
                    <a:lnTo>
                      <a:pt x="7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97" name="Freeform 316"/>
              <p:cNvSpPr>
                <a:spLocks/>
              </p:cNvSpPr>
              <p:nvPr/>
            </p:nvSpPr>
            <p:spPr bwMode="auto">
              <a:xfrm>
                <a:off x="2243" y="1768"/>
                <a:ext cx="9" cy="4"/>
              </a:xfrm>
              <a:custGeom>
                <a:avLst/>
                <a:gdLst>
                  <a:gd name="T0" fmla="*/ 0 w 25"/>
                  <a:gd name="T1" fmla="*/ 0 h 12"/>
                  <a:gd name="T2" fmla="*/ 0 w 25"/>
                  <a:gd name="T3" fmla="*/ 0 h 12"/>
                  <a:gd name="T4" fmla="*/ 1 w 25"/>
                  <a:gd name="T5" fmla="*/ 0 h 12"/>
                  <a:gd name="T6" fmla="*/ 1 w 25"/>
                  <a:gd name="T7" fmla="*/ 0 h 12"/>
                  <a:gd name="T8" fmla="*/ 1 w 25"/>
                  <a:gd name="T9" fmla="*/ 0 h 12"/>
                  <a:gd name="T10" fmla="*/ 0 w 2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0" y="0"/>
                    </a:moveTo>
                    <a:lnTo>
                      <a:pt x="7" y="6"/>
                    </a:lnTo>
                    <a:lnTo>
                      <a:pt x="13" y="12"/>
                    </a:lnTo>
                    <a:lnTo>
                      <a:pt x="25" y="6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98" name="Freeform 317"/>
              <p:cNvSpPr>
                <a:spLocks/>
              </p:cNvSpPr>
              <p:nvPr/>
            </p:nvSpPr>
            <p:spPr bwMode="auto">
              <a:xfrm>
                <a:off x="2243" y="1539"/>
                <a:ext cx="9" cy="229"/>
              </a:xfrm>
              <a:custGeom>
                <a:avLst/>
                <a:gdLst>
                  <a:gd name="T0" fmla="*/ 1 w 25"/>
                  <a:gd name="T1" fmla="*/ 0 h 687"/>
                  <a:gd name="T2" fmla="*/ 0 w 25"/>
                  <a:gd name="T3" fmla="*/ 0 h 687"/>
                  <a:gd name="T4" fmla="*/ 0 w 25"/>
                  <a:gd name="T5" fmla="*/ 25 h 687"/>
                  <a:gd name="T6" fmla="*/ 1 w 25"/>
                  <a:gd name="T7" fmla="*/ 25 h 687"/>
                  <a:gd name="T8" fmla="*/ 1 w 25"/>
                  <a:gd name="T9" fmla="*/ 0 h 687"/>
                  <a:gd name="T10" fmla="*/ 0 w 25"/>
                  <a:gd name="T11" fmla="*/ 1 h 687"/>
                  <a:gd name="T12" fmla="*/ 1 w 25"/>
                  <a:gd name="T13" fmla="*/ 0 h 687"/>
                  <a:gd name="T14" fmla="*/ 1 w 25"/>
                  <a:gd name="T15" fmla="*/ 0 h 687"/>
                  <a:gd name="T16" fmla="*/ 1 w 25"/>
                  <a:gd name="T17" fmla="*/ 0 h 687"/>
                  <a:gd name="T18" fmla="*/ 0 w 25"/>
                  <a:gd name="T19" fmla="*/ 0 h 687"/>
                  <a:gd name="T20" fmla="*/ 0 w 25"/>
                  <a:gd name="T21" fmla="*/ 0 h 687"/>
                  <a:gd name="T22" fmla="*/ 1 w 25"/>
                  <a:gd name="T23" fmla="*/ 0 h 6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687"/>
                  <a:gd name="T38" fmla="*/ 25 w 25"/>
                  <a:gd name="T39" fmla="*/ 687 h 6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687">
                    <a:moveTo>
                      <a:pt x="19" y="5"/>
                    </a:moveTo>
                    <a:lnTo>
                      <a:pt x="0" y="11"/>
                    </a:lnTo>
                    <a:lnTo>
                      <a:pt x="0" y="687"/>
                    </a:lnTo>
                    <a:lnTo>
                      <a:pt x="25" y="687"/>
                    </a:lnTo>
                    <a:lnTo>
                      <a:pt x="25" y="11"/>
                    </a:lnTo>
                    <a:lnTo>
                      <a:pt x="7" y="23"/>
                    </a:lnTo>
                    <a:lnTo>
                      <a:pt x="25" y="11"/>
                    </a:lnTo>
                    <a:lnTo>
                      <a:pt x="25" y="5"/>
                    </a:lnTo>
                    <a:lnTo>
                      <a:pt x="13" y="0"/>
                    </a:lnTo>
                    <a:lnTo>
                      <a:pt x="7" y="5"/>
                    </a:lnTo>
                    <a:lnTo>
                      <a:pt x="0" y="11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99" name="Freeform 318"/>
              <p:cNvSpPr>
                <a:spLocks/>
              </p:cNvSpPr>
              <p:nvPr/>
            </p:nvSpPr>
            <p:spPr bwMode="auto">
              <a:xfrm>
                <a:off x="2246" y="1541"/>
                <a:ext cx="183" cy="110"/>
              </a:xfrm>
              <a:custGeom>
                <a:avLst/>
                <a:gdLst>
                  <a:gd name="T0" fmla="*/ 20 w 551"/>
                  <a:gd name="T1" fmla="*/ 12 h 329"/>
                  <a:gd name="T2" fmla="*/ 20 w 551"/>
                  <a:gd name="T3" fmla="*/ 12 h 329"/>
                  <a:gd name="T4" fmla="*/ 0 w 551"/>
                  <a:gd name="T5" fmla="*/ 0 h 329"/>
                  <a:gd name="T6" fmla="*/ 0 w 551"/>
                  <a:gd name="T7" fmla="*/ 1 h 329"/>
                  <a:gd name="T8" fmla="*/ 20 w 551"/>
                  <a:gd name="T9" fmla="*/ 12 h 329"/>
                  <a:gd name="T10" fmla="*/ 20 w 551"/>
                  <a:gd name="T11" fmla="*/ 12 h 3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1"/>
                  <a:gd name="T19" fmla="*/ 0 h 329"/>
                  <a:gd name="T20" fmla="*/ 551 w 551"/>
                  <a:gd name="T21" fmla="*/ 329 h 3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1" h="329">
                    <a:moveTo>
                      <a:pt x="545" y="315"/>
                    </a:moveTo>
                    <a:lnTo>
                      <a:pt x="551" y="31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539" y="329"/>
                    </a:lnTo>
                    <a:lnTo>
                      <a:pt x="545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00" name="Freeform 319"/>
              <p:cNvSpPr>
                <a:spLocks/>
              </p:cNvSpPr>
              <p:nvPr/>
            </p:nvSpPr>
            <p:spPr bwMode="auto">
              <a:xfrm>
                <a:off x="2425" y="1644"/>
                <a:ext cx="6" cy="7"/>
              </a:xfrm>
              <a:custGeom>
                <a:avLst/>
                <a:gdLst>
                  <a:gd name="T0" fmla="*/ 0 w 18"/>
                  <a:gd name="T1" fmla="*/ 1 h 19"/>
                  <a:gd name="T2" fmla="*/ 0 w 18"/>
                  <a:gd name="T3" fmla="*/ 1 h 19"/>
                  <a:gd name="T4" fmla="*/ 1 w 18"/>
                  <a:gd name="T5" fmla="*/ 1 h 19"/>
                  <a:gd name="T6" fmla="*/ 1 w 18"/>
                  <a:gd name="T7" fmla="*/ 0 h 19"/>
                  <a:gd name="T8" fmla="*/ 0 w 18"/>
                  <a:gd name="T9" fmla="*/ 0 h 19"/>
                  <a:gd name="T10" fmla="*/ 0 w 18"/>
                  <a:gd name="T11" fmla="*/ 1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9"/>
                  <a:gd name="T20" fmla="*/ 18 w 1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9">
                    <a:moveTo>
                      <a:pt x="0" y="19"/>
                    </a:moveTo>
                    <a:lnTo>
                      <a:pt x="12" y="19"/>
                    </a:lnTo>
                    <a:lnTo>
                      <a:pt x="18" y="13"/>
                    </a:lnTo>
                    <a:lnTo>
                      <a:pt x="18" y="5"/>
                    </a:lnTo>
                    <a:lnTo>
                      <a:pt x="12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01" name="Freeform 320"/>
              <p:cNvSpPr>
                <a:spLocks/>
              </p:cNvSpPr>
              <p:nvPr/>
            </p:nvSpPr>
            <p:spPr bwMode="auto">
              <a:xfrm>
                <a:off x="2318" y="1725"/>
                <a:ext cx="8" cy="4"/>
              </a:xfrm>
              <a:custGeom>
                <a:avLst/>
                <a:gdLst>
                  <a:gd name="T0" fmla="*/ 0 w 25"/>
                  <a:gd name="T1" fmla="*/ 0 h 13"/>
                  <a:gd name="T2" fmla="*/ 0 w 25"/>
                  <a:gd name="T3" fmla="*/ 0 h 13"/>
                  <a:gd name="T4" fmla="*/ 0 w 25"/>
                  <a:gd name="T5" fmla="*/ 0 h 13"/>
                  <a:gd name="T6" fmla="*/ 1 w 25"/>
                  <a:gd name="T7" fmla="*/ 0 h 13"/>
                  <a:gd name="T8" fmla="*/ 1 w 25"/>
                  <a:gd name="T9" fmla="*/ 0 h 13"/>
                  <a:gd name="T10" fmla="*/ 0 w 2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3"/>
                  <a:gd name="T20" fmla="*/ 25 w 2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3">
                    <a:moveTo>
                      <a:pt x="0" y="0"/>
                    </a:moveTo>
                    <a:lnTo>
                      <a:pt x="6" y="7"/>
                    </a:lnTo>
                    <a:lnTo>
                      <a:pt x="12" y="13"/>
                    </a:lnTo>
                    <a:lnTo>
                      <a:pt x="25" y="7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02" name="Freeform 321"/>
              <p:cNvSpPr>
                <a:spLocks/>
              </p:cNvSpPr>
              <p:nvPr/>
            </p:nvSpPr>
            <p:spPr bwMode="auto">
              <a:xfrm>
                <a:off x="2318" y="1669"/>
                <a:ext cx="8" cy="56"/>
              </a:xfrm>
              <a:custGeom>
                <a:avLst/>
                <a:gdLst>
                  <a:gd name="T0" fmla="*/ 1 w 25"/>
                  <a:gd name="T1" fmla="*/ 0 h 166"/>
                  <a:gd name="T2" fmla="*/ 0 w 25"/>
                  <a:gd name="T3" fmla="*/ 0 h 166"/>
                  <a:gd name="T4" fmla="*/ 0 w 25"/>
                  <a:gd name="T5" fmla="*/ 6 h 166"/>
                  <a:gd name="T6" fmla="*/ 1 w 25"/>
                  <a:gd name="T7" fmla="*/ 6 h 166"/>
                  <a:gd name="T8" fmla="*/ 1 w 25"/>
                  <a:gd name="T9" fmla="*/ 0 h 166"/>
                  <a:gd name="T10" fmla="*/ 0 w 25"/>
                  <a:gd name="T11" fmla="*/ 1 h 166"/>
                  <a:gd name="T12" fmla="*/ 1 w 25"/>
                  <a:gd name="T13" fmla="*/ 0 h 166"/>
                  <a:gd name="T14" fmla="*/ 1 w 25"/>
                  <a:gd name="T15" fmla="*/ 0 h 166"/>
                  <a:gd name="T16" fmla="*/ 0 w 25"/>
                  <a:gd name="T17" fmla="*/ 0 h 166"/>
                  <a:gd name="T18" fmla="*/ 0 w 25"/>
                  <a:gd name="T19" fmla="*/ 0 h 166"/>
                  <a:gd name="T20" fmla="*/ 0 w 25"/>
                  <a:gd name="T21" fmla="*/ 0 h 166"/>
                  <a:gd name="T22" fmla="*/ 1 w 25"/>
                  <a:gd name="T23" fmla="*/ 0 h 1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166"/>
                  <a:gd name="T38" fmla="*/ 25 w 25"/>
                  <a:gd name="T39" fmla="*/ 166 h 16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166">
                    <a:moveTo>
                      <a:pt x="17" y="0"/>
                    </a:moveTo>
                    <a:lnTo>
                      <a:pt x="0" y="11"/>
                    </a:lnTo>
                    <a:lnTo>
                      <a:pt x="0" y="166"/>
                    </a:lnTo>
                    <a:lnTo>
                      <a:pt x="25" y="166"/>
                    </a:lnTo>
                    <a:lnTo>
                      <a:pt x="25" y="11"/>
                    </a:lnTo>
                    <a:lnTo>
                      <a:pt x="6" y="17"/>
                    </a:lnTo>
                    <a:lnTo>
                      <a:pt x="25" y="11"/>
                    </a:lnTo>
                    <a:lnTo>
                      <a:pt x="25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03" name="Freeform 322"/>
              <p:cNvSpPr>
                <a:spLocks/>
              </p:cNvSpPr>
              <p:nvPr/>
            </p:nvSpPr>
            <p:spPr bwMode="auto">
              <a:xfrm>
                <a:off x="2320" y="1669"/>
                <a:ext cx="37" cy="23"/>
              </a:xfrm>
              <a:custGeom>
                <a:avLst/>
                <a:gdLst>
                  <a:gd name="T0" fmla="*/ 4 w 112"/>
                  <a:gd name="T1" fmla="*/ 2 h 67"/>
                  <a:gd name="T2" fmla="*/ 4 w 112"/>
                  <a:gd name="T3" fmla="*/ 2 h 67"/>
                  <a:gd name="T4" fmla="*/ 0 w 112"/>
                  <a:gd name="T5" fmla="*/ 0 h 67"/>
                  <a:gd name="T6" fmla="*/ 0 w 112"/>
                  <a:gd name="T7" fmla="*/ 1 h 67"/>
                  <a:gd name="T8" fmla="*/ 3 w 112"/>
                  <a:gd name="T9" fmla="*/ 3 h 67"/>
                  <a:gd name="T10" fmla="*/ 3 w 112"/>
                  <a:gd name="T11" fmla="*/ 2 h 67"/>
                  <a:gd name="T12" fmla="*/ 3 w 112"/>
                  <a:gd name="T13" fmla="*/ 3 h 67"/>
                  <a:gd name="T14" fmla="*/ 4 w 112"/>
                  <a:gd name="T15" fmla="*/ 3 h 67"/>
                  <a:gd name="T16" fmla="*/ 4 w 112"/>
                  <a:gd name="T17" fmla="*/ 2 h 67"/>
                  <a:gd name="T18" fmla="*/ 4 w 112"/>
                  <a:gd name="T19" fmla="*/ 2 h 67"/>
                  <a:gd name="T20" fmla="*/ 4 w 112"/>
                  <a:gd name="T21" fmla="*/ 2 h 67"/>
                  <a:gd name="T22" fmla="*/ 4 w 112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2"/>
                  <a:gd name="T37" fmla="*/ 0 h 67"/>
                  <a:gd name="T38" fmla="*/ 112 w 112"/>
                  <a:gd name="T39" fmla="*/ 67 h 6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2" h="67">
                    <a:moveTo>
                      <a:pt x="112" y="61"/>
                    </a:moveTo>
                    <a:lnTo>
                      <a:pt x="106" y="48"/>
                    </a:lnTo>
                    <a:lnTo>
                      <a:pt x="11" y="0"/>
                    </a:lnTo>
                    <a:lnTo>
                      <a:pt x="0" y="17"/>
                    </a:lnTo>
                    <a:lnTo>
                      <a:pt x="93" y="67"/>
                    </a:lnTo>
                    <a:lnTo>
                      <a:pt x="87" y="61"/>
                    </a:lnTo>
                    <a:lnTo>
                      <a:pt x="93" y="67"/>
                    </a:lnTo>
                    <a:lnTo>
                      <a:pt x="98" y="67"/>
                    </a:lnTo>
                    <a:lnTo>
                      <a:pt x="106" y="61"/>
                    </a:lnTo>
                    <a:lnTo>
                      <a:pt x="112" y="56"/>
                    </a:lnTo>
                    <a:lnTo>
                      <a:pt x="106" y="48"/>
                    </a:lnTo>
                    <a:lnTo>
                      <a:pt x="112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04" name="Freeform 323"/>
              <p:cNvSpPr>
                <a:spLocks/>
              </p:cNvSpPr>
              <p:nvPr/>
            </p:nvSpPr>
            <p:spPr bwMode="auto">
              <a:xfrm>
                <a:off x="2349" y="1690"/>
                <a:ext cx="8" cy="55"/>
              </a:xfrm>
              <a:custGeom>
                <a:avLst/>
                <a:gdLst>
                  <a:gd name="T0" fmla="*/ 0 w 25"/>
                  <a:gd name="T1" fmla="*/ 6 h 167"/>
                  <a:gd name="T2" fmla="*/ 1 w 25"/>
                  <a:gd name="T3" fmla="*/ 6 h 167"/>
                  <a:gd name="T4" fmla="*/ 1 w 25"/>
                  <a:gd name="T5" fmla="*/ 0 h 167"/>
                  <a:gd name="T6" fmla="*/ 0 w 25"/>
                  <a:gd name="T7" fmla="*/ 0 h 167"/>
                  <a:gd name="T8" fmla="*/ 0 w 25"/>
                  <a:gd name="T9" fmla="*/ 6 h 167"/>
                  <a:gd name="T10" fmla="*/ 1 w 25"/>
                  <a:gd name="T11" fmla="*/ 5 h 167"/>
                  <a:gd name="T12" fmla="*/ 0 w 25"/>
                  <a:gd name="T13" fmla="*/ 6 h 167"/>
                  <a:gd name="T14" fmla="*/ 0 w 25"/>
                  <a:gd name="T15" fmla="*/ 6 h 167"/>
                  <a:gd name="T16" fmla="*/ 0 w 25"/>
                  <a:gd name="T17" fmla="*/ 6 h 167"/>
                  <a:gd name="T18" fmla="*/ 1 w 25"/>
                  <a:gd name="T19" fmla="*/ 6 h 167"/>
                  <a:gd name="T20" fmla="*/ 1 w 25"/>
                  <a:gd name="T21" fmla="*/ 6 h 167"/>
                  <a:gd name="T22" fmla="*/ 0 w 25"/>
                  <a:gd name="T23" fmla="*/ 6 h 1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167"/>
                  <a:gd name="T38" fmla="*/ 25 w 25"/>
                  <a:gd name="T39" fmla="*/ 167 h 16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167">
                    <a:moveTo>
                      <a:pt x="6" y="167"/>
                    </a:moveTo>
                    <a:lnTo>
                      <a:pt x="25" y="15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55"/>
                    </a:lnTo>
                    <a:lnTo>
                      <a:pt x="19" y="149"/>
                    </a:lnTo>
                    <a:lnTo>
                      <a:pt x="0" y="155"/>
                    </a:lnTo>
                    <a:lnTo>
                      <a:pt x="0" y="167"/>
                    </a:lnTo>
                    <a:lnTo>
                      <a:pt x="11" y="167"/>
                    </a:lnTo>
                    <a:lnTo>
                      <a:pt x="19" y="167"/>
                    </a:lnTo>
                    <a:lnTo>
                      <a:pt x="25" y="155"/>
                    </a:lnTo>
                    <a:lnTo>
                      <a:pt x="6" y="1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05" name="Freeform 324"/>
              <p:cNvSpPr>
                <a:spLocks/>
              </p:cNvSpPr>
              <p:nvPr/>
            </p:nvSpPr>
            <p:spPr bwMode="auto">
              <a:xfrm>
                <a:off x="2320" y="1721"/>
                <a:ext cx="35" cy="24"/>
              </a:xfrm>
              <a:custGeom>
                <a:avLst/>
                <a:gdLst>
                  <a:gd name="T0" fmla="*/ 0 w 106"/>
                  <a:gd name="T1" fmla="*/ 0 h 74"/>
                  <a:gd name="T2" fmla="*/ 0 w 106"/>
                  <a:gd name="T3" fmla="*/ 1 h 74"/>
                  <a:gd name="T4" fmla="*/ 3 w 106"/>
                  <a:gd name="T5" fmla="*/ 3 h 74"/>
                  <a:gd name="T6" fmla="*/ 4 w 106"/>
                  <a:gd name="T7" fmla="*/ 2 h 74"/>
                  <a:gd name="T8" fmla="*/ 0 w 106"/>
                  <a:gd name="T9" fmla="*/ 0 h 74"/>
                  <a:gd name="T10" fmla="*/ 0 w 106"/>
                  <a:gd name="T11" fmla="*/ 0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6"/>
                  <a:gd name="T19" fmla="*/ 0 h 74"/>
                  <a:gd name="T20" fmla="*/ 106 w 106"/>
                  <a:gd name="T21" fmla="*/ 74 h 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6" h="74">
                    <a:moveTo>
                      <a:pt x="6" y="12"/>
                    </a:moveTo>
                    <a:lnTo>
                      <a:pt x="0" y="19"/>
                    </a:lnTo>
                    <a:lnTo>
                      <a:pt x="93" y="74"/>
                    </a:lnTo>
                    <a:lnTo>
                      <a:pt x="106" y="56"/>
                    </a:lnTo>
                    <a:lnTo>
                      <a:pt x="11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06" name="Freeform 325"/>
              <p:cNvSpPr>
                <a:spLocks/>
              </p:cNvSpPr>
              <p:nvPr/>
            </p:nvSpPr>
            <p:spPr bwMode="auto">
              <a:xfrm>
                <a:off x="2318" y="1721"/>
                <a:ext cx="6" cy="6"/>
              </a:xfrm>
              <a:custGeom>
                <a:avLst/>
                <a:gdLst>
                  <a:gd name="T0" fmla="*/ 1 w 17"/>
                  <a:gd name="T1" fmla="*/ 0 h 19"/>
                  <a:gd name="T2" fmla="*/ 0 w 17"/>
                  <a:gd name="T3" fmla="*/ 0 h 19"/>
                  <a:gd name="T4" fmla="*/ 0 w 17"/>
                  <a:gd name="T5" fmla="*/ 0 h 19"/>
                  <a:gd name="T6" fmla="*/ 0 w 17"/>
                  <a:gd name="T7" fmla="*/ 0 h 19"/>
                  <a:gd name="T8" fmla="*/ 0 w 17"/>
                  <a:gd name="T9" fmla="*/ 1 h 19"/>
                  <a:gd name="T10" fmla="*/ 1 w 17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9"/>
                  <a:gd name="T20" fmla="*/ 17 w 17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9">
                    <a:moveTo>
                      <a:pt x="17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07" name="Freeform 326"/>
              <p:cNvSpPr>
                <a:spLocks/>
              </p:cNvSpPr>
              <p:nvPr/>
            </p:nvSpPr>
            <p:spPr bwMode="auto">
              <a:xfrm>
                <a:off x="2423" y="1869"/>
                <a:ext cx="8" cy="4"/>
              </a:xfrm>
              <a:custGeom>
                <a:avLst/>
                <a:gdLst>
                  <a:gd name="T0" fmla="*/ 0 w 25"/>
                  <a:gd name="T1" fmla="*/ 0 h 12"/>
                  <a:gd name="T2" fmla="*/ 0 w 25"/>
                  <a:gd name="T3" fmla="*/ 0 h 12"/>
                  <a:gd name="T4" fmla="*/ 0 w 25"/>
                  <a:gd name="T5" fmla="*/ 0 h 12"/>
                  <a:gd name="T6" fmla="*/ 1 w 25"/>
                  <a:gd name="T7" fmla="*/ 0 h 12"/>
                  <a:gd name="T8" fmla="*/ 1 w 25"/>
                  <a:gd name="T9" fmla="*/ 0 h 12"/>
                  <a:gd name="T10" fmla="*/ 0 w 2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0" y="0"/>
                    </a:moveTo>
                    <a:lnTo>
                      <a:pt x="7" y="12"/>
                    </a:lnTo>
                    <a:lnTo>
                      <a:pt x="13" y="12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08" name="Freeform 327"/>
              <p:cNvSpPr>
                <a:spLocks/>
              </p:cNvSpPr>
              <p:nvPr/>
            </p:nvSpPr>
            <p:spPr bwMode="auto">
              <a:xfrm>
                <a:off x="2423" y="1646"/>
                <a:ext cx="8" cy="223"/>
              </a:xfrm>
              <a:custGeom>
                <a:avLst/>
                <a:gdLst>
                  <a:gd name="T0" fmla="*/ 0 w 25"/>
                  <a:gd name="T1" fmla="*/ 0 h 670"/>
                  <a:gd name="T2" fmla="*/ 0 w 25"/>
                  <a:gd name="T3" fmla="*/ 0 h 670"/>
                  <a:gd name="T4" fmla="*/ 0 w 25"/>
                  <a:gd name="T5" fmla="*/ 25 h 670"/>
                  <a:gd name="T6" fmla="*/ 1 w 25"/>
                  <a:gd name="T7" fmla="*/ 25 h 670"/>
                  <a:gd name="T8" fmla="*/ 1 w 25"/>
                  <a:gd name="T9" fmla="*/ 0 h 670"/>
                  <a:gd name="T10" fmla="*/ 0 w 25"/>
                  <a:gd name="T11" fmla="*/ 0 h 6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670"/>
                  <a:gd name="T20" fmla="*/ 25 w 25"/>
                  <a:gd name="T21" fmla="*/ 670 h 6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670">
                    <a:moveTo>
                      <a:pt x="13" y="0"/>
                    </a:moveTo>
                    <a:lnTo>
                      <a:pt x="0" y="0"/>
                    </a:lnTo>
                    <a:lnTo>
                      <a:pt x="0" y="670"/>
                    </a:lnTo>
                    <a:lnTo>
                      <a:pt x="25" y="67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09" name="Freeform 328"/>
              <p:cNvSpPr>
                <a:spLocks/>
              </p:cNvSpPr>
              <p:nvPr/>
            </p:nvSpPr>
            <p:spPr bwMode="auto">
              <a:xfrm>
                <a:off x="2423" y="1642"/>
                <a:ext cx="8" cy="4"/>
              </a:xfrm>
              <a:custGeom>
                <a:avLst/>
                <a:gdLst>
                  <a:gd name="T0" fmla="*/ 1 w 25"/>
                  <a:gd name="T1" fmla="*/ 0 h 11"/>
                  <a:gd name="T2" fmla="*/ 1 w 25"/>
                  <a:gd name="T3" fmla="*/ 0 h 11"/>
                  <a:gd name="T4" fmla="*/ 0 w 25"/>
                  <a:gd name="T5" fmla="*/ 0 h 11"/>
                  <a:gd name="T6" fmla="*/ 0 w 25"/>
                  <a:gd name="T7" fmla="*/ 0 h 11"/>
                  <a:gd name="T8" fmla="*/ 0 w 25"/>
                  <a:gd name="T9" fmla="*/ 0 h 11"/>
                  <a:gd name="T10" fmla="*/ 1 w 2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1"/>
                  <a:gd name="T20" fmla="*/ 25 w 2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1">
                    <a:moveTo>
                      <a:pt x="25" y="11"/>
                    </a:moveTo>
                    <a:lnTo>
                      <a:pt x="25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0" y="11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10" name="Freeform 329"/>
              <p:cNvSpPr>
                <a:spLocks/>
              </p:cNvSpPr>
              <p:nvPr/>
            </p:nvSpPr>
            <p:spPr bwMode="auto">
              <a:xfrm>
                <a:off x="1855" y="1665"/>
                <a:ext cx="424" cy="318"/>
              </a:xfrm>
              <a:custGeom>
                <a:avLst/>
                <a:gdLst>
                  <a:gd name="T0" fmla="*/ 45 w 1272"/>
                  <a:gd name="T1" fmla="*/ 0 h 954"/>
                  <a:gd name="T2" fmla="*/ 47 w 1272"/>
                  <a:gd name="T3" fmla="*/ 1 h 954"/>
                  <a:gd name="T4" fmla="*/ 0 w 1272"/>
                  <a:gd name="T5" fmla="*/ 35 h 954"/>
                  <a:gd name="T6" fmla="*/ 45 w 1272"/>
                  <a:gd name="T7" fmla="*/ 0 h 9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72"/>
                  <a:gd name="T13" fmla="*/ 0 h 954"/>
                  <a:gd name="T14" fmla="*/ 1272 w 1272"/>
                  <a:gd name="T15" fmla="*/ 954 h 9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72" h="954">
                    <a:moveTo>
                      <a:pt x="1216" y="0"/>
                    </a:moveTo>
                    <a:lnTo>
                      <a:pt x="1272" y="25"/>
                    </a:lnTo>
                    <a:lnTo>
                      <a:pt x="0" y="954"/>
                    </a:lnTo>
                    <a:lnTo>
                      <a:pt x="1216" y="0"/>
                    </a:lnTo>
                    <a:close/>
                  </a:path>
                </a:pathLst>
              </a:custGeom>
              <a:solidFill>
                <a:srgbClr val="B2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11" name="Freeform 330"/>
              <p:cNvSpPr>
                <a:spLocks/>
              </p:cNvSpPr>
              <p:nvPr/>
            </p:nvSpPr>
            <p:spPr bwMode="auto">
              <a:xfrm>
                <a:off x="1855" y="1667"/>
                <a:ext cx="430" cy="316"/>
              </a:xfrm>
              <a:custGeom>
                <a:avLst/>
                <a:gdLst>
                  <a:gd name="T0" fmla="*/ 46 w 1290"/>
                  <a:gd name="T1" fmla="*/ 0 h 946"/>
                  <a:gd name="T2" fmla="*/ 46 w 1290"/>
                  <a:gd name="T3" fmla="*/ 0 h 946"/>
                  <a:gd name="T4" fmla="*/ 47 w 1290"/>
                  <a:gd name="T5" fmla="*/ 0 h 946"/>
                  <a:gd name="T6" fmla="*/ 47 w 1290"/>
                  <a:gd name="T7" fmla="*/ 1 h 946"/>
                  <a:gd name="T8" fmla="*/ 48 w 1290"/>
                  <a:gd name="T9" fmla="*/ 1 h 946"/>
                  <a:gd name="T10" fmla="*/ 45 w 1290"/>
                  <a:gd name="T11" fmla="*/ 3 h 946"/>
                  <a:gd name="T12" fmla="*/ 42 w 1290"/>
                  <a:gd name="T13" fmla="*/ 5 h 946"/>
                  <a:gd name="T14" fmla="*/ 39 w 1290"/>
                  <a:gd name="T15" fmla="*/ 8 h 946"/>
                  <a:gd name="T16" fmla="*/ 36 w 1290"/>
                  <a:gd name="T17" fmla="*/ 10 h 946"/>
                  <a:gd name="T18" fmla="*/ 33 w 1290"/>
                  <a:gd name="T19" fmla="*/ 12 h 946"/>
                  <a:gd name="T20" fmla="*/ 30 w 1290"/>
                  <a:gd name="T21" fmla="*/ 14 h 946"/>
                  <a:gd name="T22" fmla="*/ 27 w 1290"/>
                  <a:gd name="T23" fmla="*/ 16 h 946"/>
                  <a:gd name="T24" fmla="*/ 24 w 1290"/>
                  <a:gd name="T25" fmla="*/ 18 h 946"/>
                  <a:gd name="T26" fmla="*/ 21 w 1290"/>
                  <a:gd name="T27" fmla="*/ 20 h 946"/>
                  <a:gd name="T28" fmla="*/ 18 w 1290"/>
                  <a:gd name="T29" fmla="*/ 22 h 946"/>
                  <a:gd name="T30" fmla="*/ 15 w 1290"/>
                  <a:gd name="T31" fmla="*/ 25 h 946"/>
                  <a:gd name="T32" fmla="*/ 12 w 1290"/>
                  <a:gd name="T33" fmla="*/ 27 h 946"/>
                  <a:gd name="T34" fmla="*/ 9 w 1290"/>
                  <a:gd name="T35" fmla="*/ 29 h 946"/>
                  <a:gd name="T36" fmla="*/ 6 w 1290"/>
                  <a:gd name="T37" fmla="*/ 31 h 946"/>
                  <a:gd name="T38" fmla="*/ 3 w 1290"/>
                  <a:gd name="T39" fmla="*/ 33 h 946"/>
                  <a:gd name="T40" fmla="*/ 0 w 1290"/>
                  <a:gd name="T41" fmla="*/ 35 h 946"/>
                  <a:gd name="T42" fmla="*/ 3 w 1290"/>
                  <a:gd name="T43" fmla="*/ 33 h 946"/>
                  <a:gd name="T44" fmla="*/ 6 w 1290"/>
                  <a:gd name="T45" fmla="*/ 31 h 946"/>
                  <a:gd name="T46" fmla="*/ 9 w 1290"/>
                  <a:gd name="T47" fmla="*/ 29 h 946"/>
                  <a:gd name="T48" fmla="*/ 12 w 1290"/>
                  <a:gd name="T49" fmla="*/ 27 h 946"/>
                  <a:gd name="T50" fmla="*/ 14 w 1290"/>
                  <a:gd name="T51" fmla="*/ 24 h 946"/>
                  <a:gd name="T52" fmla="*/ 17 w 1290"/>
                  <a:gd name="T53" fmla="*/ 22 h 946"/>
                  <a:gd name="T54" fmla="*/ 20 w 1290"/>
                  <a:gd name="T55" fmla="*/ 20 h 946"/>
                  <a:gd name="T56" fmla="*/ 23 w 1290"/>
                  <a:gd name="T57" fmla="*/ 17 h 946"/>
                  <a:gd name="T58" fmla="*/ 26 w 1290"/>
                  <a:gd name="T59" fmla="*/ 15 h 946"/>
                  <a:gd name="T60" fmla="*/ 28 w 1290"/>
                  <a:gd name="T61" fmla="*/ 13 h 946"/>
                  <a:gd name="T62" fmla="*/ 32 w 1290"/>
                  <a:gd name="T63" fmla="*/ 11 h 946"/>
                  <a:gd name="T64" fmla="*/ 34 w 1290"/>
                  <a:gd name="T65" fmla="*/ 9 h 946"/>
                  <a:gd name="T66" fmla="*/ 37 w 1290"/>
                  <a:gd name="T67" fmla="*/ 7 h 946"/>
                  <a:gd name="T68" fmla="*/ 40 w 1290"/>
                  <a:gd name="T69" fmla="*/ 5 h 946"/>
                  <a:gd name="T70" fmla="*/ 43 w 1290"/>
                  <a:gd name="T71" fmla="*/ 2 h 946"/>
                  <a:gd name="T72" fmla="*/ 46 w 1290"/>
                  <a:gd name="T73" fmla="*/ 0 h 9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90"/>
                  <a:gd name="T112" fmla="*/ 0 h 946"/>
                  <a:gd name="T113" fmla="*/ 1290 w 1290"/>
                  <a:gd name="T114" fmla="*/ 946 h 9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90" h="946">
                    <a:moveTo>
                      <a:pt x="1235" y="0"/>
                    </a:moveTo>
                    <a:lnTo>
                      <a:pt x="1247" y="6"/>
                    </a:lnTo>
                    <a:lnTo>
                      <a:pt x="1266" y="11"/>
                    </a:lnTo>
                    <a:lnTo>
                      <a:pt x="1278" y="23"/>
                    </a:lnTo>
                    <a:lnTo>
                      <a:pt x="1290" y="31"/>
                    </a:lnTo>
                    <a:lnTo>
                      <a:pt x="1210" y="85"/>
                    </a:lnTo>
                    <a:lnTo>
                      <a:pt x="1129" y="141"/>
                    </a:lnTo>
                    <a:lnTo>
                      <a:pt x="1048" y="203"/>
                    </a:lnTo>
                    <a:lnTo>
                      <a:pt x="968" y="259"/>
                    </a:lnTo>
                    <a:lnTo>
                      <a:pt x="887" y="315"/>
                    </a:lnTo>
                    <a:lnTo>
                      <a:pt x="806" y="371"/>
                    </a:lnTo>
                    <a:lnTo>
                      <a:pt x="727" y="432"/>
                    </a:lnTo>
                    <a:lnTo>
                      <a:pt x="646" y="488"/>
                    </a:lnTo>
                    <a:lnTo>
                      <a:pt x="565" y="544"/>
                    </a:lnTo>
                    <a:lnTo>
                      <a:pt x="484" y="606"/>
                    </a:lnTo>
                    <a:lnTo>
                      <a:pt x="404" y="662"/>
                    </a:lnTo>
                    <a:lnTo>
                      <a:pt x="323" y="718"/>
                    </a:lnTo>
                    <a:lnTo>
                      <a:pt x="242" y="774"/>
                    </a:lnTo>
                    <a:lnTo>
                      <a:pt x="162" y="836"/>
                    </a:lnTo>
                    <a:lnTo>
                      <a:pt x="87" y="892"/>
                    </a:lnTo>
                    <a:lnTo>
                      <a:pt x="0" y="946"/>
                    </a:lnTo>
                    <a:lnTo>
                      <a:pt x="81" y="884"/>
                    </a:lnTo>
                    <a:lnTo>
                      <a:pt x="155" y="828"/>
                    </a:lnTo>
                    <a:lnTo>
                      <a:pt x="230" y="774"/>
                    </a:lnTo>
                    <a:lnTo>
                      <a:pt x="311" y="712"/>
                    </a:lnTo>
                    <a:lnTo>
                      <a:pt x="385" y="649"/>
                    </a:lnTo>
                    <a:lnTo>
                      <a:pt x="466" y="594"/>
                    </a:lnTo>
                    <a:lnTo>
                      <a:pt x="540" y="531"/>
                    </a:lnTo>
                    <a:lnTo>
                      <a:pt x="621" y="469"/>
                    </a:lnTo>
                    <a:lnTo>
                      <a:pt x="694" y="413"/>
                    </a:lnTo>
                    <a:lnTo>
                      <a:pt x="769" y="359"/>
                    </a:lnTo>
                    <a:lnTo>
                      <a:pt x="851" y="297"/>
                    </a:lnTo>
                    <a:lnTo>
                      <a:pt x="924" y="234"/>
                    </a:lnTo>
                    <a:lnTo>
                      <a:pt x="1005" y="179"/>
                    </a:lnTo>
                    <a:lnTo>
                      <a:pt x="1079" y="123"/>
                    </a:lnTo>
                    <a:lnTo>
                      <a:pt x="1160" y="62"/>
                    </a:lnTo>
                    <a:lnTo>
                      <a:pt x="1235" y="0"/>
                    </a:lnTo>
                    <a:close/>
                  </a:path>
                </a:pathLst>
              </a:custGeom>
              <a:solidFill>
                <a:srgbClr val="78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12" name="Freeform 331"/>
              <p:cNvSpPr>
                <a:spLocks/>
              </p:cNvSpPr>
              <p:nvPr/>
            </p:nvSpPr>
            <p:spPr bwMode="auto">
              <a:xfrm>
                <a:off x="1855" y="1671"/>
                <a:ext cx="436" cy="312"/>
              </a:xfrm>
              <a:custGeom>
                <a:avLst/>
                <a:gdLst>
                  <a:gd name="T0" fmla="*/ 47 w 1309"/>
                  <a:gd name="T1" fmla="*/ 0 h 935"/>
                  <a:gd name="T2" fmla="*/ 47 w 1309"/>
                  <a:gd name="T3" fmla="*/ 0 h 935"/>
                  <a:gd name="T4" fmla="*/ 48 w 1309"/>
                  <a:gd name="T5" fmla="*/ 0 h 935"/>
                  <a:gd name="T6" fmla="*/ 48 w 1309"/>
                  <a:gd name="T7" fmla="*/ 1 h 935"/>
                  <a:gd name="T8" fmla="*/ 48 w 1309"/>
                  <a:gd name="T9" fmla="*/ 1 h 935"/>
                  <a:gd name="T10" fmla="*/ 45 w 1309"/>
                  <a:gd name="T11" fmla="*/ 3 h 935"/>
                  <a:gd name="T12" fmla="*/ 42 w 1309"/>
                  <a:gd name="T13" fmla="*/ 5 h 935"/>
                  <a:gd name="T14" fmla="*/ 39 w 1309"/>
                  <a:gd name="T15" fmla="*/ 7 h 935"/>
                  <a:gd name="T16" fmla="*/ 36 w 1309"/>
                  <a:gd name="T17" fmla="*/ 9 h 935"/>
                  <a:gd name="T18" fmla="*/ 33 w 1309"/>
                  <a:gd name="T19" fmla="*/ 12 h 935"/>
                  <a:gd name="T20" fmla="*/ 30 w 1309"/>
                  <a:gd name="T21" fmla="*/ 14 h 935"/>
                  <a:gd name="T22" fmla="*/ 27 w 1309"/>
                  <a:gd name="T23" fmla="*/ 16 h 935"/>
                  <a:gd name="T24" fmla="*/ 24 w 1309"/>
                  <a:gd name="T25" fmla="*/ 18 h 935"/>
                  <a:gd name="T26" fmla="*/ 21 w 1309"/>
                  <a:gd name="T27" fmla="*/ 20 h 935"/>
                  <a:gd name="T28" fmla="*/ 18 w 1309"/>
                  <a:gd name="T29" fmla="*/ 22 h 935"/>
                  <a:gd name="T30" fmla="*/ 15 w 1309"/>
                  <a:gd name="T31" fmla="*/ 24 h 935"/>
                  <a:gd name="T32" fmla="*/ 12 w 1309"/>
                  <a:gd name="T33" fmla="*/ 26 h 935"/>
                  <a:gd name="T34" fmla="*/ 9 w 1309"/>
                  <a:gd name="T35" fmla="*/ 29 h 935"/>
                  <a:gd name="T36" fmla="*/ 6 w 1309"/>
                  <a:gd name="T37" fmla="*/ 31 h 935"/>
                  <a:gd name="T38" fmla="*/ 3 w 1309"/>
                  <a:gd name="T39" fmla="*/ 33 h 935"/>
                  <a:gd name="T40" fmla="*/ 0 w 1309"/>
                  <a:gd name="T41" fmla="*/ 35 h 935"/>
                  <a:gd name="T42" fmla="*/ 3 w 1309"/>
                  <a:gd name="T43" fmla="*/ 32 h 935"/>
                  <a:gd name="T44" fmla="*/ 6 w 1309"/>
                  <a:gd name="T45" fmla="*/ 30 h 935"/>
                  <a:gd name="T46" fmla="*/ 9 w 1309"/>
                  <a:gd name="T47" fmla="*/ 28 h 935"/>
                  <a:gd name="T48" fmla="*/ 12 w 1309"/>
                  <a:gd name="T49" fmla="*/ 26 h 935"/>
                  <a:gd name="T50" fmla="*/ 14 w 1309"/>
                  <a:gd name="T51" fmla="*/ 24 h 935"/>
                  <a:gd name="T52" fmla="*/ 17 w 1309"/>
                  <a:gd name="T53" fmla="*/ 22 h 935"/>
                  <a:gd name="T54" fmla="*/ 20 w 1309"/>
                  <a:gd name="T55" fmla="*/ 20 h 935"/>
                  <a:gd name="T56" fmla="*/ 23 w 1309"/>
                  <a:gd name="T57" fmla="*/ 17 h 935"/>
                  <a:gd name="T58" fmla="*/ 26 w 1309"/>
                  <a:gd name="T59" fmla="*/ 15 h 935"/>
                  <a:gd name="T60" fmla="*/ 29 w 1309"/>
                  <a:gd name="T61" fmla="*/ 13 h 935"/>
                  <a:gd name="T62" fmla="*/ 32 w 1309"/>
                  <a:gd name="T63" fmla="*/ 11 h 935"/>
                  <a:gd name="T64" fmla="*/ 35 w 1309"/>
                  <a:gd name="T65" fmla="*/ 9 h 935"/>
                  <a:gd name="T66" fmla="*/ 38 w 1309"/>
                  <a:gd name="T67" fmla="*/ 7 h 935"/>
                  <a:gd name="T68" fmla="*/ 41 w 1309"/>
                  <a:gd name="T69" fmla="*/ 4 h 935"/>
                  <a:gd name="T70" fmla="*/ 44 w 1309"/>
                  <a:gd name="T71" fmla="*/ 2 h 935"/>
                  <a:gd name="T72" fmla="*/ 47 w 1309"/>
                  <a:gd name="T73" fmla="*/ 0 h 93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09"/>
                  <a:gd name="T112" fmla="*/ 0 h 935"/>
                  <a:gd name="T113" fmla="*/ 1309 w 1309"/>
                  <a:gd name="T114" fmla="*/ 935 h 93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09" h="935">
                    <a:moveTo>
                      <a:pt x="1259" y="0"/>
                    </a:moveTo>
                    <a:lnTo>
                      <a:pt x="1272" y="6"/>
                    </a:lnTo>
                    <a:lnTo>
                      <a:pt x="1284" y="12"/>
                    </a:lnTo>
                    <a:lnTo>
                      <a:pt x="1297" y="26"/>
                    </a:lnTo>
                    <a:lnTo>
                      <a:pt x="1309" y="31"/>
                    </a:lnTo>
                    <a:lnTo>
                      <a:pt x="1228" y="87"/>
                    </a:lnTo>
                    <a:lnTo>
                      <a:pt x="1148" y="143"/>
                    </a:lnTo>
                    <a:lnTo>
                      <a:pt x="1067" y="199"/>
                    </a:lnTo>
                    <a:lnTo>
                      <a:pt x="980" y="254"/>
                    </a:lnTo>
                    <a:lnTo>
                      <a:pt x="899" y="317"/>
                    </a:lnTo>
                    <a:lnTo>
                      <a:pt x="820" y="371"/>
                    </a:lnTo>
                    <a:lnTo>
                      <a:pt x="739" y="427"/>
                    </a:lnTo>
                    <a:lnTo>
                      <a:pt x="657" y="483"/>
                    </a:lnTo>
                    <a:lnTo>
                      <a:pt x="571" y="539"/>
                    </a:lnTo>
                    <a:lnTo>
                      <a:pt x="491" y="595"/>
                    </a:lnTo>
                    <a:lnTo>
                      <a:pt x="410" y="651"/>
                    </a:lnTo>
                    <a:lnTo>
                      <a:pt x="329" y="713"/>
                    </a:lnTo>
                    <a:lnTo>
                      <a:pt x="248" y="769"/>
                    </a:lnTo>
                    <a:lnTo>
                      <a:pt x="168" y="825"/>
                    </a:lnTo>
                    <a:lnTo>
                      <a:pt x="87" y="881"/>
                    </a:lnTo>
                    <a:lnTo>
                      <a:pt x="0" y="935"/>
                    </a:lnTo>
                    <a:lnTo>
                      <a:pt x="81" y="873"/>
                    </a:lnTo>
                    <a:lnTo>
                      <a:pt x="162" y="817"/>
                    </a:lnTo>
                    <a:lnTo>
                      <a:pt x="236" y="763"/>
                    </a:lnTo>
                    <a:lnTo>
                      <a:pt x="317" y="707"/>
                    </a:lnTo>
                    <a:lnTo>
                      <a:pt x="391" y="645"/>
                    </a:lnTo>
                    <a:lnTo>
                      <a:pt x="472" y="589"/>
                    </a:lnTo>
                    <a:lnTo>
                      <a:pt x="553" y="527"/>
                    </a:lnTo>
                    <a:lnTo>
                      <a:pt x="627" y="466"/>
                    </a:lnTo>
                    <a:lnTo>
                      <a:pt x="708" y="410"/>
                    </a:lnTo>
                    <a:lnTo>
                      <a:pt x="781" y="354"/>
                    </a:lnTo>
                    <a:lnTo>
                      <a:pt x="862" y="298"/>
                    </a:lnTo>
                    <a:lnTo>
                      <a:pt x="943" y="236"/>
                    </a:lnTo>
                    <a:lnTo>
                      <a:pt x="1017" y="180"/>
                    </a:lnTo>
                    <a:lnTo>
                      <a:pt x="1098" y="118"/>
                    </a:lnTo>
                    <a:lnTo>
                      <a:pt x="1179" y="62"/>
                    </a:lnTo>
                    <a:lnTo>
                      <a:pt x="1259" y="0"/>
                    </a:lnTo>
                    <a:close/>
                  </a:path>
                </a:pathLst>
              </a:custGeom>
              <a:solidFill>
                <a:srgbClr val="38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13" name="Freeform 332"/>
              <p:cNvSpPr>
                <a:spLocks/>
              </p:cNvSpPr>
              <p:nvPr/>
            </p:nvSpPr>
            <p:spPr bwMode="auto">
              <a:xfrm>
                <a:off x="1855" y="1675"/>
                <a:ext cx="442" cy="308"/>
              </a:xfrm>
              <a:custGeom>
                <a:avLst/>
                <a:gdLst>
                  <a:gd name="T0" fmla="*/ 47 w 1328"/>
                  <a:gd name="T1" fmla="*/ 0 h 923"/>
                  <a:gd name="T2" fmla="*/ 48 w 1328"/>
                  <a:gd name="T3" fmla="*/ 0 h 923"/>
                  <a:gd name="T4" fmla="*/ 48 w 1328"/>
                  <a:gd name="T5" fmla="*/ 1 h 923"/>
                  <a:gd name="T6" fmla="*/ 49 w 1328"/>
                  <a:gd name="T7" fmla="*/ 1 h 923"/>
                  <a:gd name="T8" fmla="*/ 49 w 1328"/>
                  <a:gd name="T9" fmla="*/ 1 h 923"/>
                  <a:gd name="T10" fmla="*/ 46 w 1328"/>
                  <a:gd name="T11" fmla="*/ 3 h 923"/>
                  <a:gd name="T12" fmla="*/ 43 w 1328"/>
                  <a:gd name="T13" fmla="*/ 5 h 923"/>
                  <a:gd name="T14" fmla="*/ 40 w 1328"/>
                  <a:gd name="T15" fmla="*/ 7 h 923"/>
                  <a:gd name="T16" fmla="*/ 37 w 1328"/>
                  <a:gd name="T17" fmla="*/ 9 h 923"/>
                  <a:gd name="T18" fmla="*/ 34 w 1328"/>
                  <a:gd name="T19" fmla="*/ 12 h 923"/>
                  <a:gd name="T20" fmla="*/ 31 w 1328"/>
                  <a:gd name="T21" fmla="*/ 14 h 923"/>
                  <a:gd name="T22" fmla="*/ 28 w 1328"/>
                  <a:gd name="T23" fmla="*/ 16 h 923"/>
                  <a:gd name="T24" fmla="*/ 25 w 1328"/>
                  <a:gd name="T25" fmla="*/ 18 h 923"/>
                  <a:gd name="T26" fmla="*/ 22 w 1328"/>
                  <a:gd name="T27" fmla="*/ 20 h 923"/>
                  <a:gd name="T28" fmla="*/ 19 w 1328"/>
                  <a:gd name="T29" fmla="*/ 22 h 923"/>
                  <a:gd name="T30" fmla="*/ 15 w 1328"/>
                  <a:gd name="T31" fmla="*/ 24 h 923"/>
                  <a:gd name="T32" fmla="*/ 12 w 1328"/>
                  <a:gd name="T33" fmla="*/ 26 h 923"/>
                  <a:gd name="T34" fmla="*/ 9 w 1328"/>
                  <a:gd name="T35" fmla="*/ 28 h 923"/>
                  <a:gd name="T36" fmla="*/ 6 w 1328"/>
                  <a:gd name="T37" fmla="*/ 30 h 923"/>
                  <a:gd name="T38" fmla="*/ 3 w 1328"/>
                  <a:gd name="T39" fmla="*/ 32 h 923"/>
                  <a:gd name="T40" fmla="*/ 0 w 1328"/>
                  <a:gd name="T41" fmla="*/ 34 h 923"/>
                  <a:gd name="T42" fmla="*/ 3 w 1328"/>
                  <a:gd name="T43" fmla="*/ 32 h 923"/>
                  <a:gd name="T44" fmla="*/ 6 w 1328"/>
                  <a:gd name="T45" fmla="*/ 30 h 923"/>
                  <a:gd name="T46" fmla="*/ 9 w 1328"/>
                  <a:gd name="T47" fmla="*/ 28 h 923"/>
                  <a:gd name="T48" fmla="*/ 12 w 1328"/>
                  <a:gd name="T49" fmla="*/ 26 h 923"/>
                  <a:gd name="T50" fmla="*/ 15 w 1328"/>
                  <a:gd name="T51" fmla="*/ 24 h 923"/>
                  <a:gd name="T52" fmla="*/ 18 w 1328"/>
                  <a:gd name="T53" fmla="*/ 21 h 923"/>
                  <a:gd name="T54" fmla="*/ 21 w 1328"/>
                  <a:gd name="T55" fmla="*/ 19 h 923"/>
                  <a:gd name="T56" fmla="*/ 24 w 1328"/>
                  <a:gd name="T57" fmla="*/ 17 h 923"/>
                  <a:gd name="T58" fmla="*/ 27 w 1328"/>
                  <a:gd name="T59" fmla="*/ 15 h 923"/>
                  <a:gd name="T60" fmla="*/ 30 w 1328"/>
                  <a:gd name="T61" fmla="*/ 13 h 923"/>
                  <a:gd name="T62" fmla="*/ 33 w 1328"/>
                  <a:gd name="T63" fmla="*/ 11 h 923"/>
                  <a:gd name="T64" fmla="*/ 35 w 1328"/>
                  <a:gd name="T65" fmla="*/ 9 h 923"/>
                  <a:gd name="T66" fmla="*/ 38 w 1328"/>
                  <a:gd name="T67" fmla="*/ 6 h 923"/>
                  <a:gd name="T68" fmla="*/ 41 w 1328"/>
                  <a:gd name="T69" fmla="*/ 4 h 923"/>
                  <a:gd name="T70" fmla="*/ 44 w 1328"/>
                  <a:gd name="T71" fmla="*/ 2 h 923"/>
                  <a:gd name="T72" fmla="*/ 47 w 1328"/>
                  <a:gd name="T73" fmla="*/ 0 h 9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28"/>
                  <a:gd name="T112" fmla="*/ 0 h 923"/>
                  <a:gd name="T113" fmla="*/ 1328 w 1328"/>
                  <a:gd name="T114" fmla="*/ 923 h 9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28" h="923">
                    <a:moveTo>
                      <a:pt x="1278" y="0"/>
                    </a:moveTo>
                    <a:lnTo>
                      <a:pt x="1290" y="8"/>
                    </a:lnTo>
                    <a:lnTo>
                      <a:pt x="1303" y="14"/>
                    </a:lnTo>
                    <a:lnTo>
                      <a:pt x="1315" y="25"/>
                    </a:lnTo>
                    <a:lnTo>
                      <a:pt x="1328" y="31"/>
                    </a:lnTo>
                    <a:lnTo>
                      <a:pt x="1247" y="87"/>
                    </a:lnTo>
                    <a:lnTo>
                      <a:pt x="1160" y="143"/>
                    </a:lnTo>
                    <a:lnTo>
                      <a:pt x="1079" y="199"/>
                    </a:lnTo>
                    <a:lnTo>
                      <a:pt x="999" y="255"/>
                    </a:lnTo>
                    <a:lnTo>
                      <a:pt x="918" y="311"/>
                    </a:lnTo>
                    <a:lnTo>
                      <a:pt x="831" y="367"/>
                    </a:lnTo>
                    <a:lnTo>
                      <a:pt x="750" y="423"/>
                    </a:lnTo>
                    <a:lnTo>
                      <a:pt x="671" y="477"/>
                    </a:lnTo>
                    <a:lnTo>
                      <a:pt x="584" y="533"/>
                    </a:lnTo>
                    <a:lnTo>
                      <a:pt x="503" y="589"/>
                    </a:lnTo>
                    <a:lnTo>
                      <a:pt x="416" y="645"/>
                    </a:lnTo>
                    <a:lnTo>
                      <a:pt x="335" y="701"/>
                    </a:lnTo>
                    <a:lnTo>
                      <a:pt x="255" y="757"/>
                    </a:lnTo>
                    <a:lnTo>
                      <a:pt x="168" y="813"/>
                    </a:lnTo>
                    <a:lnTo>
                      <a:pt x="87" y="869"/>
                    </a:lnTo>
                    <a:lnTo>
                      <a:pt x="0" y="923"/>
                    </a:lnTo>
                    <a:lnTo>
                      <a:pt x="81" y="869"/>
                    </a:lnTo>
                    <a:lnTo>
                      <a:pt x="162" y="813"/>
                    </a:lnTo>
                    <a:lnTo>
                      <a:pt x="242" y="751"/>
                    </a:lnTo>
                    <a:lnTo>
                      <a:pt x="323" y="695"/>
                    </a:lnTo>
                    <a:lnTo>
                      <a:pt x="397" y="639"/>
                    </a:lnTo>
                    <a:lnTo>
                      <a:pt x="478" y="577"/>
                    </a:lnTo>
                    <a:lnTo>
                      <a:pt x="559" y="521"/>
                    </a:lnTo>
                    <a:lnTo>
                      <a:pt x="640" y="459"/>
                    </a:lnTo>
                    <a:lnTo>
                      <a:pt x="719" y="404"/>
                    </a:lnTo>
                    <a:lnTo>
                      <a:pt x="800" y="348"/>
                    </a:lnTo>
                    <a:lnTo>
                      <a:pt x="881" y="292"/>
                    </a:lnTo>
                    <a:lnTo>
                      <a:pt x="955" y="230"/>
                    </a:lnTo>
                    <a:lnTo>
                      <a:pt x="1036" y="174"/>
                    </a:lnTo>
                    <a:lnTo>
                      <a:pt x="1117" y="118"/>
                    </a:lnTo>
                    <a:lnTo>
                      <a:pt x="1197" y="56"/>
                    </a:lnTo>
                    <a:lnTo>
                      <a:pt x="1278" y="0"/>
                    </a:lnTo>
                    <a:close/>
                  </a:path>
                </a:pathLst>
              </a:custGeom>
              <a:solidFill>
                <a:srgbClr val="000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14" name="Freeform 333"/>
              <p:cNvSpPr>
                <a:spLocks/>
              </p:cNvSpPr>
              <p:nvPr/>
            </p:nvSpPr>
            <p:spPr bwMode="auto">
              <a:xfrm>
                <a:off x="1855" y="1680"/>
                <a:ext cx="451" cy="303"/>
              </a:xfrm>
              <a:custGeom>
                <a:avLst/>
                <a:gdLst>
                  <a:gd name="T0" fmla="*/ 48 w 1353"/>
                  <a:gd name="T1" fmla="*/ 0 h 909"/>
                  <a:gd name="T2" fmla="*/ 48 w 1353"/>
                  <a:gd name="T3" fmla="*/ 0 h 909"/>
                  <a:gd name="T4" fmla="*/ 49 w 1353"/>
                  <a:gd name="T5" fmla="*/ 0 h 909"/>
                  <a:gd name="T6" fmla="*/ 50 w 1353"/>
                  <a:gd name="T7" fmla="*/ 1 h 909"/>
                  <a:gd name="T8" fmla="*/ 50 w 1353"/>
                  <a:gd name="T9" fmla="*/ 1 h 909"/>
                  <a:gd name="T10" fmla="*/ 47 w 1353"/>
                  <a:gd name="T11" fmla="*/ 3 h 909"/>
                  <a:gd name="T12" fmla="*/ 44 w 1353"/>
                  <a:gd name="T13" fmla="*/ 5 h 909"/>
                  <a:gd name="T14" fmla="*/ 41 w 1353"/>
                  <a:gd name="T15" fmla="*/ 7 h 909"/>
                  <a:gd name="T16" fmla="*/ 37 w 1353"/>
                  <a:gd name="T17" fmla="*/ 9 h 909"/>
                  <a:gd name="T18" fmla="*/ 34 w 1353"/>
                  <a:gd name="T19" fmla="*/ 11 h 909"/>
                  <a:gd name="T20" fmla="*/ 31 w 1353"/>
                  <a:gd name="T21" fmla="*/ 13 h 909"/>
                  <a:gd name="T22" fmla="*/ 28 w 1353"/>
                  <a:gd name="T23" fmla="*/ 15 h 909"/>
                  <a:gd name="T24" fmla="*/ 25 w 1353"/>
                  <a:gd name="T25" fmla="*/ 17 h 909"/>
                  <a:gd name="T26" fmla="*/ 22 w 1353"/>
                  <a:gd name="T27" fmla="*/ 19 h 909"/>
                  <a:gd name="T28" fmla="*/ 19 w 1353"/>
                  <a:gd name="T29" fmla="*/ 22 h 909"/>
                  <a:gd name="T30" fmla="*/ 16 w 1353"/>
                  <a:gd name="T31" fmla="*/ 23 h 909"/>
                  <a:gd name="T32" fmla="*/ 13 w 1353"/>
                  <a:gd name="T33" fmla="*/ 26 h 909"/>
                  <a:gd name="T34" fmla="*/ 9 w 1353"/>
                  <a:gd name="T35" fmla="*/ 28 h 909"/>
                  <a:gd name="T36" fmla="*/ 6 w 1353"/>
                  <a:gd name="T37" fmla="*/ 30 h 909"/>
                  <a:gd name="T38" fmla="*/ 3 w 1353"/>
                  <a:gd name="T39" fmla="*/ 32 h 909"/>
                  <a:gd name="T40" fmla="*/ 0 w 1353"/>
                  <a:gd name="T41" fmla="*/ 34 h 909"/>
                  <a:gd name="T42" fmla="*/ 3 w 1353"/>
                  <a:gd name="T43" fmla="*/ 32 h 909"/>
                  <a:gd name="T44" fmla="*/ 6 w 1353"/>
                  <a:gd name="T45" fmla="*/ 30 h 909"/>
                  <a:gd name="T46" fmla="*/ 9 w 1353"/>
                  <a:gd name="T47" fmla="*/ 28 h 909"/>
                  <a:gd name="T48" fmla="*/ 12 w 1353"/>
                  <a:gd name="T49" fmla="*/ 25 h 909"/>
                  <a:gd name="T50" fmla="*/ 15 w 1353"/>
                  <a:gd name="T51" fmla="*/ 23 h 909"/>
                  <a:gd name="T52" fmla="*/ 18 w 1353"/>
                  <a:gd name="T53" fmla="*/ 21 h 909"/>
                  <a:gd name="T54" fmla="*/ 21 w 1353"/>
                  <a:gd name="T55" fmla="*/ 19 h 909"/>
                  <a:gd name="T56" fmla="*/ 24 w 1353"/>
                  <a:gd name="T57" fmla="*/ 17 h 909"/>
                  <a:gd name="T58" fmla="*/ 27 w 1353"/>
                  <a:gd name="T59" fmla="*/ 15 h 909"/>
                  <a:gd name="T60" fmla="*/ 30 w 1353"/>
                  <a:gd name="T61" fmla="*/ 13 h 909"/>
                  <a:gd name="T62" fmla="*/ 33 w 1353"/>
                  <a:gd name="T63" fmla="*/ 11 h 909"/>
                  <a:gd name="T64" fmla="*/ 36 w 1353"/>
                  <a:gd name="T65" fmla="*/ 8 h 909"/>
                  <a:gd name="T66" fmla="*/ 39 w 1353"/>
                  <a:gd name="T67" fmla="*/ 6 h 909"/>
                  <a:gd name="T68" fmla="*/ 42 w 1353"/>
                  <a:gd name="T69" fmla="*/ 4 h 909"/>
                  <a:gd name="T70" fmla="*/ 45 w 1353"/>
                  <a:gd name="T71" fmla="*/ 2 h 909"/>
                  <a:gd name="T72" fmla="*/ 48 w 1353"/>
                  <a:gd name="T73" fmla="*/ 0 h 90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53"/>
                  <a:gd name="T112" fmla="*/ 0 h 909"/>
                  <a:gd name="T113" fmla="*/ 1353 w 1353"/>
                  <a:gd name="T114" fmla="*/ 909 h 90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53" h="909">
                    <a:moveTo>
                      <a:pt x="1297" y="0"/>
                    </a:moveTo>
                    <a:lnTo>
                      <a:pt x="1309" y="5"/>
                    </a:lnTo>
                    <a:lnTo>
                      <a:pt x="1328" y="11"/>
                    </a:lnTo>
                    <a:lnTo>
                      <a:pt x="1340" y="17"/>
                    </a:lnTo>
                    <a:lnTo>
                      <a:pt x="1353" y="25"/>
                    </a:lnTo>
                    <a:lnTo>
                      <a:pt x="1266" y="79"/>
                    </a:lnTo>
                    <a:lnTo>
                      <a:pt x="1179" y="135"/>
                    </a:lnTo>
                    <a:lnTo>
                      <a:pt x="1098" y="191"/>
                    </a:lnTo>
                    <a:lnTo>
                      <a:pt x="1011" y="247"/>
                    </a:lnTo>
                    <a:lnTo>
                      <a:pt x="930" y="303"/>
                    </a:lnTo>
                    <a:lnTo>
                      <a:pt x="843" y="359"/>
                    </a:lnTo>
                    <a:lnTo>
                      <a:pt x="764" y="415"/>
                    </a:lnTo>
                    <a:lnTo>
                      <a:pt x="677" y="470"/>
                    </a:lnTo>
                    <a:lnTo>
                      <a:pt x="590" y="526"/>
                    </a:lnTo>
                    <a:lnTo>
                      <a:pt x="509" y="581"/>
                    </a:lnTo>
                    <a:lnTo>
                      <a:pt x="422" y="631"/>
                    </a:lnTo>
                    <a:lnTo>
                      <a:pt x="342" y="693"/>
                    </a:lnTo>
                    <a:lnTo>
                      <a:pt x="255" y="749"/>
                    </a:lnTo>
                    <a:lnTo>
                      <a:pt x="174" y="799"/>
                    </a:lnTo>
                    <a:lnTo>
                      <a:pt x="87" y="860"/>
                    </a:lnTo>
                    <a:lnTo>
                      <a:pt x="0" y="909"/>
                    </a:lnTo>
                    <a:lnTo>
                      <a:pt x="87" y="855"/>
                    </a:lnTo>
                    <a:lnTo>
                      <a:pt x="162" y="799"/>
                    </a:lnTo>
                    <a:lnTo>
                      <a:pt x="242" y="743"/>
                    </a:lnTo>
                    <a:lnTo>
                      <a:pt x="329" y="687"/>
                    </a:lnTo>
                    <a:lnTo>
                      <a:pt x="404" y="625"/>
                    </a:lnTo>
                    <a:lnTo>
                      <a:pt x="491" y="569"/>
                    </a:lnTo>
                    <a:lnTo>
                      <a:pt x="571" y="513"/>
                    </a:lnTo>
                    <a:lnTo>
                      <a:pt x="652" y="457"/>
                    </a:lnTo>
                    <a:lnTo>
                      <a:pt x="733" y="395"/>
                    </a:lnTo>
                    <a:lnTo>
                      <a:pt x="812" y="339"/>
                    </a:lnTo>
                    <a:lnTo>
                      <a:pt x="893" y="284"/>
                    </a:lnTo>
                    <a:lnTo>
                      <a:pt x="974" y="222"/>
                    </a:lnTo>
                    <a:lnTo>
                      <a:pt x="1055" y="166"/>
                    </a:lnTo>
                    <a:lnTo>
                      <a:pt x="1135" y="111"/>
                    </a:lnTo>
                    <a:lnTo>
                      <a:pt x="1216" y="55"/>
                    </a:lnTo>
                    <a:lnTo>
                      <a:pt x="1297" y="0"/>
                    </a:lnTo>
                    <a:close/>
                  </a:path>
                </a:pathLst>
              </a:custGeom>
              <a:solidFill>
                <a:srgbClr val="0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15" name="Freeform 334"/>
              <p:cNvSpPr>
                <a:spLocks/>
              </p:cNvSpPr>
              <p:nvPr/>
            </p:nvSpPr>
            <p:spPr bwMode="auto">
              <a:xfrm>
                <a:off x="1855" y="1683"/>
                <a:ext cx="457" cy="300"/>
              </a:xfrm>
              <a:custGeom>
                <a:avLst/>
                <a:gdLst>
                  <a:gd name="T0" fmla="*/ 49 w 1371"/>
                  <a:gd name="T1" fmla="*/ 0 h 898"/>
                  <a:gd name="T2" fmla="*/ 49 w 1371"/>
                  <a:gd name="T3" fmla="*/ 0 h 898"/>
                  <a:gd name="T4" fmla="*/ 50 w 1371"/>
                  <a:gd name="T5" fmla="*/ 1 h 898"/>
                  <a:gd name="T6" fmla="*/ 50 w 1371"/>
                  <a:gd name="T7" fmla="*/ 1 h 898"/>
                  <a:gd name="T8" fmla="*/ 51 w 1371"/>
                  <a:gd name="T9" fmla="*/ 1 h 898"/>
                  <a:gd name="T10" fmla="*/ 48 w 1371"/>
                  <a:gd name="T11" fmla="*/ 3 h 898"/>
                  <a:gd name="T12" fmla="*/ 44 w 1371"/>
                  <a:gd name="T13" fmla="*/ 5 h 898"/>
                  <a:gd name="T14" fmla="*/ 41 w 1371"/>
                  <a:gd name="T15" fmla="*/ 7 h 898"/>
                  <a:gd name="T16" fmla="*/ 38 w 1371"/>
                  <a:gd name="T17" fmla="*/ 9 h 898"/>
                  <a:gd name="T18" fmla="*/ 35 w 1371"/>
                  <a:gd name="T19" fmla="*/ 11 h 898"/>
                  <a:gd name="T20" fmla="*/ 32 w 1371"/>
                  <a:gd name="T21" fmla="*/ 13 h 898"/>
                  <a:gd name="T22" fmla="*/ 28 w 1371"/>
                  <a:gd name="T23" fmla="*/ 15 h 898"/>
                  <a:gd name="T24" fmla="*/ 25 w 1371"/>
                  <a:gd name="T25" fmla="*/ 17 h 898"/>
                  <a:gd name="T26" fmla="*/ 22 w 1371"/>
                  <a:gd name="T27" fmla="*/ 19 h 898"/>
                  <a:gd name="T28" fmla="*/ 19 w 1371"/>
                  <a:gd name="T29" fmla="*/ 21 h 898"/>
                  <a:gd name="T30" fmla="*/ 16 w 1371"/>
                  <a:gd name="T31" fmla="*/ 23 h 898"/>
                  <a:gd name="T32" fmla="*/ 13 w 1371"/>
                  <a:gd name="T33" fmla="*/ 25 h 898"/>
                  <a:gd name="T34" fmla="*/ 10 w 1371"/>
                  <a:gd name="T35" fmla="*/ 28 h 898"/>
                  <a:gd name="T36" fmla="*/ 6 w 1371"/>
                  <a:gd name="T37" fmla="*/ 29 h 898"/>
                  <a:gd name="T38" fmla="*/ 3 w 1371"/>
                  <a:gd name="T39" fmla="*/ 32 h 898"/>
                  <a:gd name="T40" fmla="*/ 0 w 1371"/>
                  <a:gd name="T41" fmla="*/ 33 h 898"/>
                  <a:gd name="T42" fmla="*/ 3 w 1371"/>
                  <a:gd name="T43" fmla="*/ 31 h 898"/>
                  <a:gd name="T44" fmla="*/ 6 w 1371"/>
                  <a:gd name="T45" fmla="*/ 29 h 898"/>
                  <a:gd name="T46" fmla="*/ 9 w 1371"/>
                  <a:gd name="T47" fmla="*/ 27 h 898"/>
                  <a:gd name="T48" fmla="*/ 12 w 1371"/>
                  <a:gd name="T49" fmla="*/ 25 h 898"/>
                  <a:gd name="T50" fmla="*/ 15 w 1371"/>
                  <a:gd name="T51" fmla="*/ 23 h 898"/>
                  <a:gd name="T52" fmla="*/ 18 w 1371"/>
                  <a:gd name="T53" fmla="*/ 21 h 898"/>
                  <a:gd name="T54" fmla="*/ 21 w 1371"/>
                  <a:gd name="T55" fmla="*/ 19 h 898"/>
                  <a:gd name="T56" fmla="*/ 25 w 1371"/>
                  <a:gd name="T57" fmla="*/ 17 h 898"/>
                  <a:gd name="T58" fmla="*/ 28 w 1371"/>
                  <a:gd name="T59" fmla="*/ 14 h 898"/>
                  <a:gd name="T60" fmla="*/ 31 w 1371"/>
                  <a:gd name="T61" fmla="*/ 12 h 898"/>
                  <a:gd name="T62" fmla="*/ 34 w 1371"/>
                  <a:gd name="T63" fmla="*/ 10 h 898"/>
                  <a:gd name="T64" fmla="*/ 37 w 1371"/>
                  <a:gd name="T65" fmla="*/ 8 h 898"/>
                  <a:gd name="T66" fmla="*/ 40 w 1371"/>
                  <a:gd name="T67" fmla="*/ 6 h 898"/>
                  <a:gd name="T68" fmla="*/ 43 w 1371"/>
                  <a:gd name="T69" fmla="*/ 4 h 898"/>
                  <a:gd name="T70" fmla="*/ 46 w 1371"/>
                  <a:gd name="T71" fmla="*/ 2 h 898"/>
                  <a:gd name="T72" fmla="*/ 49 w 1371"/>
                  <a:gd name="T73" fmla="*/ 0 h 8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71"/>
                  <a:gd name="T112" fmla="*/ 0 h 898"/>
                  <a:gd name="T113" fmla="*/ 1371 w 1371"/>
                  <a:gd name="T114" fmla="*/ 898 h 89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71" h="898">
                    <a:moveTo>
                      <a:pt x="1315" y="0"/>
                    </a:moveTo>
                    <a:lnTo>
                      <a:pt x="1328" y="6"/>
                    </a:lnTo>
                    <a:lnTo>
                      <a:pt x="1346" y="14"/>
                    </a:lnTo>
                    <a:lnTo>
                      <a:pt x="1359" y="19"/>
                    </a:lnTo>
                    <a:lnTo>
                      <a:pt x="1371" y="25"/>
                    </a:lnTo>
                    <a:lnTo>
                      <a:pt x="1284" y="81"/>
                    </a:lnTo>
                    <a:lnTo>
                      <a:pt x="1197" y="137"/>
                    </a:lnTo>
                    <a:lnTo>
                      <a:pt x="1117" y="193"/>
                    </a:lnTo>
                    <a:lnTo>
                      <a:pt x="1024" y="249"/>
                    </a:lnTo>
                    <a:lnTo>
                      <a:pt x="943" y="298"/>
                    </a:lnTo>
                    <a:lnTo>
                      <a:pt x="856" y="353"/>
                    </a:lnTo>
                    <a:lnTo>
                      <a:pt x="769" y="409"/>
                    </a:lnTo>
                    <a:lnTo>
                      <a:pt x="688" y="465"/>
                    </a:lnTo>
                    <a:lnTo>
                      <a:pt x="601" y="521"/>
                    </a:lnTo>
                    <a:lnTo>
                      <a:pt x="515" y="570"/>
                    </a:lnTo>
                    <a:lnTo>
                      <a:pt x="428" y="626"/>
                    </a:lnTo>
                    <a:lnTo>
                      <a:pt x="348" y="682"/>
                    </a:lnTo>
                    <a:lnTo>
                      <a:pt x="261" y="738"/>
                    </a:lnTo>
                    <a:lnTo>
                      <a:pt x="174" y="788"/>
                    </a:lnTo>
                    <a:lnTo>
                      <a:pt x="87" y="849"/>
                    </a:lnTo>
                    <a:lnTo>
                      <a:pt x="0" y="898"/>
                    </a:lnTo>
                    <a:lnTo>
                      <a:pt x="87" y="844"/>
                    </a:lnTo>
                    <a:lnTo>
                      <a:pt x="168" y="788"/>
                    </a:lnTo>
                    <a:lnTo>
                      <a:pt x="248" y="732"/>
                    </a:lnTo>
                    <a:lnTo>
                      <a:pt x="329" y="676"/>
                    </a:lnTo>
                    <a:lnTo>
                      <a:pt x="410" y="620"/>
                    </a:lnTo>
                    <a:lnTo>
                      <a:pt x="497" y="564"/>
                    </a:lnTo>
                    <a:lnTo>
                      <a:pt x="576" y="508"/>
                    </a:lnTo>
                    <a:lnTo>
                      <a:pt x="663" y="452"/>
                    </a:lnTo>
                    <a:lnTo>
                      <a:pt x="744" y="390"/>
                    </a:lnTo>
                    <a:lnTo>
                      <a:pt x="825" y="334"/>
                    </a:lnTo>
                    <a:lnTo>
                      <a:pt x="906" y="280"/>
                    </a:lnTo>
                    <a:lnTo>
                      <a:pt x="986" y="224"/>
                    </a:lnTo>
                    <a:lnTo>
                      <a:pt x="1073" y="168"/>
                    </a:lnTo>
                    <a:lnTo>
                      <a:pt x="1154" y="112"/>
                    </a:lnTo>
                    <a:lnTo>
                      <a:pt x="1235" y="56"/>
                    </a:lnTo>
                    <a:lnTo>
                      <a:pt x="1315" y="0"/>
                    </a:lnTo>
                    <a:close/>
                  </a:path>
                </a:pathLst>
              </a:custGeom>
              <a:solidFill>
                <a:srgbClr val="007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16" name="Freeform 335"/>
              <p:cNvSpPr>
                <a:spLocks/>
              </p:cNvSpPr>
              <p:nvPr/>
            </p:nvSpPr>
            <p:spPr bwMode="auto">
              <a:xfrm>
                <a:off x="1855" y="1685"/>
                <a:ext cx="463" cy="298"/>
              </a:xfrm>
              <a:custGeom>
                <a:avLst/>
                <a:gdLst>
                  <a:gd name="T0" fmla="*/ 49 w 1390"/>
                  <a:gd name="T1" fmla="*/ 0 h 892"/>
                  <a:gd name="T2" fmla="*/ 50 w 1390"/>
                  <a:gd name="T3" fmla="*/ 0 h 892"/>
                  <a:gd name="T4" fmla="*/ 51 w 1390"/>
                  <a:gd name="T5" fmla="*/ 0 h 892"/>
                  <a:gd name="T6" fmla="*/ 51 w 1390"/>
                  <a:gd name="T7" fmla="*/ 1 h 892"/>
                  <a:gd name="T8" fmla="*/ 51 w 1390"/>
                  <a:gd name="T9" fmla="*/ 1 h 892"/>
                  <a:gd name="T10" fmla="*/ 48 w 1390"/>
                  <a:gd name="T11" fmla="*/ 3 h 892"/>
                  <a:gd name="T12" fmla="*/ 45 w 1390"/>
                  <a:gd name="T13" fmla="*/ 5 h 892"/>
                  <a:gd name="T14" fmla="*/ 42 w 1390"/>
                  <a:gd name="T15" fmla="*/ 7 h 892"/>
                  <a:gd name="T16" fmla="*/ 39 w 1390"/>
                  <a:gd name="T17" fmla="*/ 9 h 892"/>
                  <a:gd name="T18" fmla="*/ 35 w 1390"/>
                  <a:gd name="T19" fmla="*/ 11 h 892"/>
                  <a:gd name="T20" fmla="*/ 32 w 1390"/>
                  <a:gd name="T21" fmla="*/ 13 h 892"/>
                  <a:gd name="T22" fmla="*/ 29 w 1390"/>
                  <a:gd name="T23" fmla="*/ 15 h 892"/>
                  <a:gd name="T24" fmla="*/ 26 w 1390"/>
                  <a:gd name="T25" fmla="*/ 17 h 892"/>
                  <a:gd name="T26" fmla="*/ 23 w 1390"/>
                  <a:gd name="T27" fmla="*/ 19 h 892"/>
                  <a:gd name="T28" fmla="*/ 19 w 1390"/>
                  <a:gd name="T29" fmla="*/ 21 h 892"/>
                  <a:gd name="T30" fmla="*/ 16 w 1390"/>
                  <a:gd name="T31" fmla="*/ 23 h 892"/>
                  <a:gd name="T32" fmla="*/ 13 w 1390"/>
                  <a:gd name="T33" fmla="*/ 25 h 892"/>
                  <a:gd name="T34" fmla="*/ 10 w 1390"/>
                  <a:gd name="T35" fmla="*/ 27 h 892"/>
                  <a:gd name="T36" fmla="*/ 6 w 1390"/>
                  <a:gd name="T37" fmla="*/ 29 h 892"/>
                  <a:gd name="T38" fmla="*/ 3 w 1390"/>
                  <a:gd name="T39" fmla="*/ 31 h 892"/>
                  <a:gd name="T40" fmla="*/ 0 w 1390"/>
                  <a:gd name="T41" fmla="*/ 33 h 892"/>
                  <a:gd name="T42" fmla="*/ 3 w 1390"/>
                  <a:gd name="T43" fmla="*/ 31 h 892"/>
                  <a:gd name="T44" fmla="*/ 6 w 1390"/>
                  <a:gd name="T45" fmla="*/ 29 h 892"/>
                  <a:gd name="T46" fmla="*/ 9 w 1390"/>
                  <a:gd name="T47" fmla="*/ 27 h 892"/>
                  <a:gd name="T48" fmla="*/ 12 w 1390"/>
                  <a:gd name="T49" fmla="*/ 25 h 892"/>
                  <a:gd name="T50" fmla="*/ 15 w 1390"/>
                  <a:gd name="T51" fmla="*/ 23 h 892"/>
                  <a:gd name="T52" fmla="*/ 19 w 1390"/>
                  <a:gd name="T53" fmla="*/ 21 h 892"/>
                  <a:gd name="T54" fmla="*/ 22 w 1390"/>
                  <a:gd name="T55" fmla="*/ 19 h 892"/>
                  <a:gd name="T56" fmla="*/ 25 w 1390"/>
                  <a:gd name="T57" fmla="*/ 17 h 892"/>
                  <a:gd name="T58" fmla="*/ 28 w 1390"/>
                  <a:gd name="T59" fmla="*/ 15 h 892"/>
                  <a:gd name="T60" fmla="*/ 31 w 1390"/>
                  <a:gd name="T61" fmla="*/ 12 h 892"/>
                  <a:gd name="T62" fmla="*/ 34 w 1390"/>
                  <a:gd name="T63" fmla="*/ 10 h 892"/>
                  <a:gd name="T64" fmla="*/ 37 w 1390"/>
                  <a:gd name="T65" fmla="*/ 8 h 892"/>
                  <a:gd name="T66" fmla="*/ 40 w 1390"/>
                  <a:gd name="T67" fmla="*/ 6 h 892"/>
                  <a:gd name="T68" fmla="*/ 43 w 1390"/>
                  <a:gd name="T69" fmla="*/ 4 h 892"/>
                  <a:gd name="T70" fmla="*/ 46 w 1390"/>
                  <a:gd name="T71" fmla="*/ 2 h 892"/>
                  <a:gd name="T72" fmla="*/ 49 w 1390"/>
                  <a:gd name="T73" fmla="*/ 0 h 89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90"/>
                  <a:gd name="T112" fmla="*/ 0 h 892"/>
                  <a:gd name="T113" fmla="*/ 1390 w 1390"/>
                  <a:gd name="T114" fmla="*/ 892 h 89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90" h="892">
                    <a:moveTo>
                      <a:pt x="1334" y="0"/>
                    </a:moveTo>
                    <a:lnTo>
                      <a:pt x="1346" y="8"/>
                    </a:lnTo>
                    <a:lnTo>
                      <a:pt x="1365" y="13"/>
                    </a:lnTo>
                    <a:lnTo>
                      <a:pt x="1377" y="25"/>
                    </a:lnTo>
                    <a:lnTo>
                      <a:pt x="1390" y="31"/>
                    </a:lnTo>
                    <a:lnTo>
                      <a:pt x="1303" y="87"/>
                    </a:lnTo>
                    <a:lnTo>
                      <a:pt x="1216" y="137"/>
                    </a:lnTo>
                    <a:lnTo>
                      <a:pt x="1129" y="193"/>
                    </a:lnTo>
                    <a:lnTo>
                      <a:pt x="1042" y="249"/>
                    </a:lnTo>
                    <a:lnTo>
                      <a:pt x="955" y="305"/>
                    </a:lnTo>
                    <a:lnTo>
                      <a:pt x="868" y="353"/>
                    </a:lnTo>
                    <a:lnTo>
                      <a:pt x="781" y="409"/>
                    </a:lnTo>
                    <a:lnTo>
                      <a:pt x="694" y="465"/>
                    </a:lnTo>
                    <a:lnTo>
                      <a:pt x="609" y="515"/>
                    </a:lnTo>
                    <a:lnTo>
                      <a:pt x="522" y="571"/>
                    </a:lnTo>
                    <a:lnTo>
                      <a:pt x="435" y="620"/>
                    </a:lnTo>
                    <a:lnTo>
                      <a:pt x="348" y="682"/>
                    </a:lnTo>
                    <a:lnTo>
                      <a:pt x="267" y="732"/>
                    </a:lnTo>
                    <a:lnTo>
                      <a:pt x="174" y="788"/>
                    </a:lnTo>
                    <a:lnTo>
                      <a:pt x="93" y="843"/>
                    </a:lnTo>
                    <a:lnTo>
                      <a:pt x="0" y="892"/>
                    </a:lnTo>
                    <a:lnTo>
                      <a:pt x="87" y="838"/>
                    </a:lnTo>
                    <a:lnTo>
                      <a:pt x="168" y="782"/>
                    </a:lnTo>
                    <a:lnTo>
                      <a:pt x="255" y="726"/>
                    </a:lnTo>
                    <a:lnTo>
                      <a:pt x="335" y="670"/>
                    </a:lnTo>
                    <a:lnTo>
                      <a:pt x="416" y="614"/>
                    </a:lnTo>
                    <a:lnTo>
                      <a:pt x="503" y="558"/>
                    </a:lnTo>
                    <a:lnTo>
                      <a:pt x="584" y="502"/>
                    </a:lnTo>
                    <a:lnTo>
                      <a:pt x="671" y="446"/>
                    </a:lnTo>
                    <a:lnTo>
                      <a:pt x="750" y="392"/>
                    </a:lnTo>
                    <a:lnTo>
                      <a:pt x="831" y="336"/>
                    </a:lnTo>
                    <a:lnTo>
                      <a:pt x="918" y="280"/>
                    </a:lnTo>
                    <a:lnTo>
                      <a:pt x="999" y="224"/>
                    </a:lnTo>
                    <a:lnTo>
                      <a:pt x="1086" y="168"/>
                    </a:lnTo>
                    <a:lnTo>
                      <a:pt x="1166" y="112"/>
                    </a:lnTo>
                    <a:lnTo>
                      <a:pt x="1253" y="62"/>
                    </a:lnTo>
                    <a:lnTo>
                      <a:pt x="1334" y="0"/>
                    </a:lnTo>
                    <a:close/>
                  </a:path>
                </a:pathLst>
              </a:custGeom>
              <a:solidFill>
                <a:srgbClr val="00B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17" name="Freeform 336"/>
              <p:cNvSpPr>
                <a:spLocks/>
              </p:cNvSpPr>
              <p:nvPr/>
            </p:nvSpPr>
            <p:spPr bwMode="auto">
              <a:xfrm>
                <a:off x="1855" y="1690"/>
                <a:ext cx="469" cy="293"/>
              </a:xfrm>
              <a:custGeom>
                <a:avLst/>
                <a:gdLst>
                  <a:gd name="T0" fmla="*/ 50 w 1407"/>
                  <a:gd name="T1" fmla="*/ 0 h 879"/>
                  <a:gd name="T2" fmla="*/ 51 w 1407"/>
                  <a:gd name="T3" fmla="*/ 0 h 879"/>
                  <a:gd name="T4" fmla="*/ 51 w 1407"/>
                  <a:gd name="T5" fmla="*/ 0 h 879"/>
                  <a:gd name="T6" fmla="*/ 52 w 1407"/>
                  <a:gd name="T7" fmla="*/ 1 h 879"/>
                  <a:gd name="T8" fmla="*/ 52 w 1407"/>
                  <a:gd name="T9" fmla="*/ 1 h 879"/>
                  <a:gd name="T10" fmla="*/ 49 w 1407"/>
                  <a:gd name="T11" fmla="*/ 3 h 879"/>
                  <a:gd name="T12" fmla="*/ 46 w 1407"/>
                  <a:gd name="T13" fmla="*/ 5 h 879"/>
                  <a:gd name="T14" fmla="*/ 43 w 1407"/>
                  <a:gd name="T15" fmla="*/ 7 h 879"/>
                  <a:gd name="T16" fmla="*/ 39 w 1407"/>
                  <a:gd name="T17" fmla="*/ 9 h 879"/>
                  <a:gd name="T18" fmla="*/ 36 w 1407"/>
                  <a:gd name="T19" fmla="*/ 11 h 879"/>
                  <a:gd name="T20" fmla="*/ 33 w 1407"/>
                  <a:gd name="T21" fmla="*/ 13 h 879"/>
                  <a:gd name="T22" fmla="*/ 29 w 1407"/>
                  <a:gd name="T23" fmla="*/ 15 h 879"/>
                  <a:gd name="T24" fmla="*/ 26 w 1407"/>
                  <a:gd name="T25" fmla="*/ 17 h 879"/>
                  <a:gd name="T26" fmla="*/ 23 w 1407"/>
                  <a:gd name="T27" fmla="*/ 19 h 879"/>
                  <a:gd name="T28" fmla="*/ 20 w 1407"/>
                  <a:gd name="T29" fmla="*/ 21 h 879"/>
                  <a:gd name="T30" fmla="*/ 16 w 1407"/>
                  <a:gd name="T31" fmla="*/ 23 h 879"/>
                  <a:gd name="T32" fmla="*/ 13 w 1407"/>
                  <a:gd name="T33" fmla="*/ 25 h 879"/>
                  <a:gd name="T34" fmla="*/ 10 w 1407"/>
                  <a:gd name="T35" fmla="*/ 27 h 879"/>
                  <a:gd name="T36" fmla="*/ 7 w 1407"/>
                  <a:gd name="T37" fmla="*/ 29 h 879"/>
                  <a:gd name="T38" fmla="*/ 3 w 1407"/>
                  <a:gd name="T39" fmla="*/ 31 h 879"/>
                  <a:gd name="T40" fmla="*/ 0 w 1407"/>
                  <a:gd name="T41" fmla="*/ 33 h 879"/>
                  <a:gd name="T42" fmla="*/ 3 w 1407"/>
                  <a:gd name="T43" fmla="*/ 31 h 879"/>
                  <a:gd name="T44" fmla="*/ 6 w 1407"/>
                  <a:gd name="T45" fmla="*/ 28 h 879"/>
                  <a:gd name="T46" fmla="*/ 10 w 1407"/>
                  <a:gd name="T47" fmla="*/ 27 h 879"/>
                  <a:gd name="T48" fmla="*/ 13 w 1407"/>
                  <a:gd name="T49" fmla="*/ 25 h 879"/>
                  <a:gd name="T50" fmla="*/ 16 w 1407"/>
                  <a:gd name="T51" fmla="*/ 22 h 879"/>
                  <a:gd name="T52" fmla="*/ 19 w 1407"/>
                  <a:gd name="T53" fmla="*/ 20 h 879"/>
                  <a:gd name="T54" fmla="*/ 22 w 1407"/>
                  <a:gd name="T55" fmla="*/ 18 h 879"/>
                  <a:gd name="T56" fmla="*/ 25 w 1407"/>
                  <a:gd name="T57" fmla="*/ 16 h 879"/>
                  <a:gd name="T58" fmla="*/ 28 w 1407"/>
                  <a:gd name="T59" fmla="*/ 14 h 879"/>
                  <a:gd name="T60" fmla="*/ 32 w 1407"/>
                  <a:gd name="T61" fmla="*/ 12 h 879"/>
                  <a:gd name="T62" fmla="*/ 35 w 1407"/>
                  <a:gd name="T63" fmla="*/ 10 h 879"/>
                  <a:gd name="T64" fmla="*/ 38 w 1407"/>
                  <a:gd name="T65" fmla="*/ 8 h 879"/>
                  <a:gd name="T66" fmla="*/ 41 w 1407"/>
                  <a:gd name="T67" fmla="*/ 6 h 879"/>
                  <a:gd name="T68" fmla="*/ 44 w 1407"/>
                  <a:gd name="T69" fmla="*/ 4 h 879"/>
                  <a:gd name="T70" fmla="*/ 47 w 1407"/>
                  <a:gd name="T71" fmla="*/ 2 h 879"/>
                  <a:gd name="T72" fmla="*/ 50 w 1407"/>
                  <a:gd name="T73" fmla="*/ 0 h 87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07"/>
                  <a:gd name="T112" fmla="*/ 0 h 879"/>
                  <a:gd name="T113" fmla="*/ 1407 w 1407"/>
                  <a:gd name="T114" fmla="*/ 879 h 87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07" h="879">
                    <a:moveTo>
                      <a:pt x="1359" y="0"/>
                    </a:moveTo>
                    <a:lnTo>
                      <a:pt x="1371" y="6"/>
                    </a:lnTo>
                    <a:lnTo>
                      <a:pt x="1384" y="12"/>
                    </a:lnTo>
                    <a:lnTo>
                      <a:pt x="1396" y="25"/>
                    </a:lnTo>
                    <a:lnTo>
                      <a:pt x="1407" y="31"/>
                    </a:lnTo>
                    <a:lnTo>
                      <a:pt x="1322" y="87"/>
                    </a:lnTo>
                    <a:lnTo>
                      <a:pt x="1235" y="136"/>
                    </a:lnTo>
                    <a:lnTo>
                      <a:pt x="1148" y="192"/>
                    </a:lnTo>
                    <a:lnTo>
                      <a:pt x="1061" y="242"/>
                    </a:lnTo>
                    <a:lnTo>
                      <a:pt x="968" y="298"/>
                    </a:lnTo>
                    <a:lnTo>
                      <a:pt x="881" y="346"/>
                    </a:lnTo>
                    <a:lnTo>
                      <a:pt x="795" y="402"/>
                    </a:lnTo>
                    <a:lnTo>
                      <a:pt x="708" y="458"/>
                    </a:lnTo>
                    <a:lnTo>
                      <a:pt x="621" y="508"/>
                    </a:lnTo>
                    <a:lnTo>
                      <a:pt x="534" y="564"/>
                    </a:lnTo>
                    <a:lnTo>
                      <a:pt x="441" y="613"/>
                    </a:lnTo>
                    <a:lnTo>
                      <a:pt x="354" y="669"/>
                    </a:lnTo>
                    <a:lnTo>
                      <a:pt x="267" y="719"/>
                    </a:lnTo>
                    <a:lnTo>
                      <a:pt x="180" y="775"/>
                    </a:lnTo>
                    <a:lnTo>
                      <a:pt x="93" y="830"/>
                    </a:lnTo>
                    <a:lnTo>
                      <a:pt x="0" y="879"/>
                    </a:lnTo>
                    <a:lnTo>
                      <a:pt x="87" y="830"/>
                    </a:lnTo>
                    <a:lnTo>
                      <a:pt x="174" y="769"/>
                    </a:lnTo>
                    <a:lnTo>
                      <a:pt x="261" y="719"/>
                    </a:lnTo>
                    <a:lnTo>
                      <a:pt x="342" y="663"/>
                    </a:lnTo>
                    <a:lnTo>
                      <a:pt x="422" y="607"/>
                    </a:lnTo>
                    <a:lnTo>
                      <a:pt x="509" y="551"/>
                    </a:lnTo>
                    <a:lnTo>
                      <a:pt x="596" y="496"/>
                    </a:lnTo>
                    <a:lnTo>
                      <a:pt x="683" y="440"/>
                    </a:lnTo>
                    <a:lnTo>
                      <a:pt x="764" y="385"/>
                    </a:lnTo>
                    <a:lnTo>
                      <a:pt x="851" y="334"/>
                    </a:lnTo>
                    <a:lnTo>
                      <a:pt x="937" y="279"/>
                    </a:lnTo>
                    <a:lnTo>
                      <a:pt x="1017" y="223"/>
                    </a:lnTo>
                    <a:lnTo>
                      <a:pt x="1104" y="167"/>
                    </a:lnTo>
                    <a:lnTo>
                      <a:pt x="1185" y="112"/>
                    </a:lnTo>
                    <a:lnTo>
                      <a:pt x="1272" y="56"/>
                    </a:lnTo>
                    <a:lnTo>
                      <a:pt x="1359" y="0"/>
                    </a:lnTo>
                    <a:close/>
                  </a:path>
                </a:pathLst>
              </a:custGeom>
              <a:solidFill>
                <a:srgbClr val="00F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18" name="Freeform 337"/>
              <p:cNvSpPr>
                <a:spLocks/>
              </p:cNvSpPr>
              <p:nvPr/>
            </p:nvSpPr>
            <p:spPr bwMode="auto">
              <a:xfrm>
                <a:off x="1855" y="1694"/>
                <a:ext cx="477" cy="289"/>
              </a:xfrm>
              <a:custGeom>
                <a:avLst/>
                <a:gdLst>
                  <a:gd name="T0" fmla="*/ 51 w 1433"/>
                  <a:gd name="T1" fmla="*/ 0 h 867"/>
                  <a:gd name="T2" fmla="*/ 51 w 1433"/>
                  <a:gd name="T3" fmla="*/ 0 h 867"/>
                  <a:gd name="T4" fmla="*/ 52 w 1433"/>
                  <a:gd name="T5" fmla="*/ 0 h 867"/>
                  <a:gd name="T6" fmla="*/ 52 w 1433"/>
                  <a:gd name="T7" fmla="*/ 1 h 867"/>
                  <a:gd name="T8" fmla="*/ 53 w 1433"/>
                  <a:gd name="T9" fmla="*/ 1 h 867"/>
                  <a:gd name="T10" fmla="*/ 49 w 1433"/>
                  <a:gd name="T11" fmla="*/ 3 h 867"/>
                  <a:gd name="T12" fmla="*/ 46 w 1433"/>
                  <a:gd name="T13" fmla="*/ 5 h 867"/>
                  <a:gd name="T14" fmla="*/ 43 w 1433"/>
                  <a:gd name="T15" fmla="*/ 7 h 867"/>
                  <a:gd name="T16" fmla="*/ 40 w 1433"/>
                  <a:gd name="T17" fmla="*/ 9 h 867"/>
                  <a:gd name="T18" fmla="*/ 36 w 1433"/>
                  <a:gd name="T19" fmla="*/ 11 h 867"/>
                  <a:gd name="T20" fmla="*/ 33 w 1433"/>
                  <a:gd name="T21" fmla="*/ 13 h 867"/>
                  <a:gd name="T22" fmla="*/ 30 w 1433"/>
                  <a:gd name="T23" fmla="*/ 15 h 867"/>
                  <a:gd name="T24" fmla="*/ 27 w 1433"/>
                  <a:gd name="T25" fmla="*/ 17 h 867"/>
                  <a:gd name="T26" fmla="*/ 23 w 1433"/>
                  <a:gd name="T27" fmla="*/ 19 h 867"/>
                  <a:gd name="T28" fmla="*/ 20 w 1433"/>
                  <a:gd name="T29" fmla="*/ 20 h 867"/>
                  <a:gd name="T30" fmla="*/ 17 w 1433"/>
                  <a:gd name="T31" fmla="*/ 23 h 867"/>
                  <a:gd name="T32" fmla="*/ 13 w 1433"/>
                  <a:gd name="T33" fmla="*/ 24 h 867"/>
                  <a:gd name="T34" fmla="*/ 10 w 1433"/>
                  <a:gd name="T35" fmla="*/ 26 h 867"/>
                  <a:gd name="T36" fmla="*/ 7 w 1433"/>
                  <a:gd name="T37" fmla="*/ 28 h 867"/>
                  <a:gd name="T38" fmla="*/ 3 w 1433"/>
                  <a:gd name="T39" fmla="*/ 30 h 867"/>
                  <a:gd name="T40" fmla="*/ 0 w 1433"/>
                  <a:gd name="T41" fmla="*/ 32 h 867"/>
                  <a:gd name="T42" fmla="*/ 3 w 1433"/>
                  <a:gd name="T43" fmla="*/ 30 h 867"/>
                  <a:gd name="T44" fmla="*/ 6 w 1433"/>
                  <a:gd name="T45" fmla="*/ 28 h 867"/>
                  <a:gd name="T46" fmla="*/ 10 w 1433"/>
                  <a:gd name="T47" fmla="*/ 26 h 867"/>
                  <a:gd name="T48" fmla="*/ 13 w 1433"/>
                  <a:gd name="T49" fmla="*/ 24 h 867"/>
                  <a:gd name="T50" fmla="*/ 16 w 1433"/>
                  <a:gd name="T51" fmla="*/ 22 h 867"/>
                  <a:gd name="T52" fmla="*/ 19 w 1433"/>
                  <a:gd name="T53" fmla="*/ 20 h 867"/>
                  <a:gd name="T54" fmla="*/ 22 w 1433"/>
                  <a:gd name="T55" fmla="*/ 18 h 867"/>
                  <a:gd name="T56" fmla="*/ 25 w 1433"/>
                  <a:gd name="T57" fmla="*/ 16 h 867"/>
                  <a:gd name="T58" fmla="*/ 29 w 1433"/>
                  <a:gd name="T59" fmla="*/ 14 h 867"/>
                  <a:gd name="T60" fmla="*/ 32 w 1433"/>
                  <a:gd name="T61" fmla="*/ 12 h 867"/>
                  <a:gd name="T62" fmla="*/ 35 w 1433"/>
                  <a:gd name="T63" fmla="*/ 10 h 867"/>
                  <a:gd name="T64" fmla="*/ 38 w 1433"/>
                  <a:gd name="T65" fmla="*/ 8 h 867"/>
                  <a:gd name="T66" fmla="*/ 41 w 1433"/>
                  <a:gd name="T67" fmla="*/ 6 h 867"/>
                  <a:gd name="T68" fmla="*/ 44 w 1433"/>
                  <a:gd name="T69" fmla="*/ 4 h 867"/>
                  <a:gd name="T70" fmla="*/ 48 w 1433"/>
                  <a:gd name="T71" fmla="*/ 2 h 867"/>
                  <a:gd name="T72" fmla="*/ 51 w 1433"/>
                  <a:gd name="T73" fmla="*/ 0 h 8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33"/>
                  <a:gd name="T112" fmla="*/ 0 h 867"/>
                  <a:gd name="T113" fmla="*/ 1433 w 1433"/>
                  <a:gd name="T114" fmla="*/ 867 h 86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33" h="867">
                    <a:moveTo>
                      <a:pt x="1377" y="0"/>
                    </a:moveTo>
                    <a:lnTo>
                      <a:pt x="1390" y="6"/>
                    </a:lnTo>
                    <a:lnTo>
                      <a:pt x="1402" y="13"/>
                    </a:lnTo>
                    <a:lnTo>
                      <a:pt x="1415" y="25"/>
                    </a:lnTo>
                    <a:lnTo>
                      <a:pt x="1433" y="31"/>
                    </a:lnTo>
                    <a:lnTo>
                      <a:pt x="1340" y="81"/>
                    </a:lnTo>
                    <a:lnTo>
                      <a:pt x="1253" y="131"/>
                    </a:lnTo>
                    <a:lnTo>
                      <a:pt x="1160" y="186"/>
                    </a:lnTo>
                    <a:lnTo>
                      <a:pt x="1073" y="242"/>
                    </a:lnTo>
                    <a:lnTo>
                      <a:pt x="980" y="292"/>
                    </a:lnTo>
                    <a:lnTo>
                      <a:pt x="893" y="342"/>
                    </a:lnTo>
                    <a:lnTo>
                      <a:pt x="806" y="398"/>
                    </a:lnTo>
                    <a:lnTo>
                      <a:pt x="719" y="446"/>
                    </a:lnTo>
                    <a:lnTo>
                      <a:pt x="627" y="502"/>
                    </a:lnTo>
                    <a:lnTo>
                      <a:pt x="540" y="552"/>
                    </a:lnTo>
                    <a:lnTo>
                      <a:pt x="453" y="608"/>
                    </a:lnTo>
                    <a:lnTo>
                      <a:pt x="360" y="657"/>
                    </a:lnTo>
                    <a:lnTo>
                      <a:pt x="273" y="712"/>
                    </a:lnTo>
                    <a:lnTo>
                      <a:pt x="180" y="763"/>
                    </a:lnTo>
                    <a:lnTo>
                      <a:pt x="93" y="818"/>
                    </a:lnTo>
                    <a:lnTo>
                      <a:pt x="0" y="867"/>
                    </a:lnTo>
                    <a:lnTo>
                      <a:pt x="87" y="818"/>
                    </a:lnTo>
                    <a:lnTo>
                      <a:pt x="174" y="757"/>
                    </a:lnTo>
                    <a:lnTo>
                      <a:pt x="261" y="707"/>
                    </a:lnTo>
                    <a:lnTo>
                      <a:pt x="348" y="651"/>
                    </a:lnTo>
                    <a:lnTo>
                      <a:pt x="428" y="595"/>
                    </a:lnTo>
                    <a:lnTo>
                      <a:pt x="515" y="539"/>
                    </a:lnTo>
                    <a:lnTo>
                      <a:pt x="601" y="490"/>
                    </a:lnTo>
                    <a:lnTo>
                      <a:pt x="688" y="434"/>
                    </a:lnTo>
                    <a:lnTo>
                      <a:pt x="775" y="378"/>
                    </a:lnTo>
                    <a:lnTo>
                      <a:pt x="862" y="322"/>
                    </a:lnTo>
                    <a:lnTo>
                      <a:pt x="949" y="272"/>
                    </a:lnTo>
                    <a:lnTo>
                      <a:pt x="1030" y="218"/>
                    </a:lnTo>
                    <a:lnTo>
                      <a:pt x="1117" y="162"/>
                    </a:lnTo>
                    <a:lnTo>
                      <a:pt x="1204" y="106"/>
                    </a:lnTo>
                    <a:lnTo>
                      <a:pt x="1290" y="56"/>
                    </a:lnTo>
                    <a:lnTo>
                      <a:pt x="1377" y="0"/>
                    </a:lnTo>
                    <a:close/>
                  </a:path>
                </a:pathLst>
              </a:custGeom>
              <a:solidFill>
                <a:srgbClr val="00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19" name="Freeform 338"/>
              <p:cNvSpPr>
                <a:spLocks/>
              </p:cNvSpPr>
              <p:nvPr/>
            </p:nvSpPr>
            <p:spPr bwMode="auto">
              <a:xfrm>
                <a:off x="1855" y="1698"/>
                <a:ext cx="484" cy="285"/>
              </a:xfrm>
              <a:custGeom>
                <a:avLst/>
                <a:gdLst>
                  <a:gd name="T0" fmla="*/ 52 w 1452"/>
                  <a:gd name="T1" fmla="*/ 0 h 854"/>
                  <a:gd name="T2" fmla="*/ 52 w 1452"/>
                  <a:gd name="T3" fmla="*/ 0 h 854"/>
                  <a:gd name="T4" fmla="*/ 53 w 1452"/>
                  <a:gd name="T5" fmla="*/ 0 h 854"/>
                  <a:gd name="T6" fmla="*/ 53 w 1452"/>
                  <a:gd name="T7" fmla="*/ 1 h 854"/>
                  <a:gd name="T8" fmla="*/ 54 w 1452"/>
                  <a:gd name="T9" fmla="*/ 1 h 854"/>
                  <a:gd name="T10" fmla="*/ 50 w 1452"/>
                  <a:gd name="T11" fmla="*/ 3 h 854"/>
                  <a:gd name="T12" fmla="*/ 47 w 1452"/>
                  <a:gd name="T13" fmla="*/ 5 h 854"/>
                  <a:gd name="T14" fmla="*/ 44 w 1452"/>
                  <a:gd name="T15" fmla="*/ 7 h 854"/>
                  <a:gd name="T16" fmla="*/ 40 w 1452"/>
                  <a:gd name="T17" fmla="*/ 9 h 854"/>
                  <a:gd name="T18" fmla="*/ 37 w 1452"/>
                  <a:gd name="T19" fmla="*/ 11 h 854"/>
                  <a:gd name="T20" fmla="*/ 34 w 1452"/>
                  <a:gd name="T21" fmla="*/ 13 h 854"/>
                  <a:gd name="T22" fmla="*/ 30 w 1452"/>
                  <a:gd name="T23" fmla="*/ 14 h 854"/>
                  <a:gd name="T24" fmla="*/ 27 w 1452"/>
                  <a:gd name="T25" fmla="*/ 16 h 854"/>
                  <a:gd name="T26" fmla="*/ 23 w 1452"/>
                  <a:gd name="T27" fmla="*/ 18 h 854"/>
                  <a:gd name="T28" fmla="*/ 20 w 1452"/>
                  <a:gd name="T29" fmla="*/ 20 h 854"/>
                  <a:gd name="T30" fmla="*/ 17 w 1452"/>
                  <a:gd name="T31" fmla="*/ 22 h 854"/>
                  <a:gd name="T32" fmla="*/ 14 w 1452"/>
                  <a:gd name="T33" fmla="*/ 24 h 854"/>
                  <a:gd name="T34" fmla="*/ 10 w 1452"/>
                  <a:gd name="T35" fmla="*/ 26 h 854"/>
                  <a:gd name="T36" fmla="*/ 7 w 1452"/>
                  <a:gd name="T37" fmla="*/ 28 h 854"/>
                  <a:gd name="T38" fmla="*/ 3 w 1452"/>
                  <a:gd name="T39" fmla="*/ 30 h 854"/>
                  <a:gd name="T40" fmla="*/ 0 w 1452"/>
                  <a:gd name="T41" fmla="*/ 32 h 854"/>
                  <a:gd name="T42" fmla="*/ 3 w 1452"/>
                  <a:gd name="T43" fmla="*/ 30 h 854"/>
                  <a:gd name="T44" fmla="*/ 6 w 1452"/>
                  <a:gd name="T45" fmla="*/ 28 h 854"/>
                  <a:gd name="T46" fmla="*/ 10 w 1452"/>
                  <a:gd name="T47" fmla="*/ 26 h 854"/>
                  <a:gd name="T48" fmla="*/ 13 w 1452"/>
                  <a:gd name="T49" fmla="*/ 24 h 854"/>
                  <a:gd name="T50" fmla="*/ 16 w 1452"/>
                  <a:gd name="T51" fmla="*/ 22 h 854"/>
                  <a:gd name="T52" fmla="*/ 20 w 1452"/>
                  <a:gd name="T53" fmla="*/ 20 h 854"/>
                  <a:gd name="T54" fmla="*/ 23 w 1452"/>
                  <a:gd name="T55" fmla="*/ 18 h 854"/>
                  <a:gd name="T56" fmla="*/ 26 w 1452"/>
                  <a:gd name="T57" fmla="*/ 16 h 854"/>
                  <a:gd name="T58" fmla="*/ 29 w 1452"/>
                  <a:gd name="T59" fmla="*/ 14 h 854"/>
                  <a:gd name="T60" fmla="*/ 32 w 1452"/>
                  <a:gd name="T61" fmla="*/ 12 h 854"/>
                  <a:gd name="T62" fmla="*/ 36 w 1452"/>
                  <a:gd name="T63" fmla="*/ 10 h 854"/>
                  <a:gd name="T64" fmla="*/ 39 w 1452"/>
                  <a:gd name="T65" fmla="*/ 8 h 854"/>
                  <a:gd name="T66" fmla="*/ 42 w 1452"/>
                  <a:gd name="T67" fmla="*/ 6 h 854"/>
                  <a:gd name="T68" fmla="*/ 45 w 1452"/>
                  <a:gd name="T69" fmla="*/ 4 h 854"/>
                  <a:gd name="T70" fmla="*/ 48 w 1452"/>
                  <a:gd name="T71" fmla="*/ 2 h 854"/>
                  <a:gd name="T72" fmla="*/ 52 w 1452"/>
                  <a:gd name="T73" fmla="*/ 0 h 85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52"/>
                  <a:gd name="T112" fmla="*/ 0 h 854"/>
                  <a:gd name="T113" fmla="*/ 1452 w 1452"/>
                  <a:gd name="T114" fmla="*/ 854 h 85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52" h="854">
                    <a:moveTo>
                      <a:pt x="1396" y="0"/>
                    </a:moveTo>
                    <a:lnTo>
                      <a:pt x="1407" y="6"/>
                    </a:lnTo>
                    <a:lnTo>
                      <a:pt x="1421" y="12"/>
                    </a:lnTo>
                    <a:lnTo>
                      <a:pt x="1440" y="24"/>
                    </a:lnTo>
                    <a:lnTo>
                      <a:pt x="1452" y="31"/>
                    </a:lnTo>
                    <a:lnTo>
                      <a:pt x="1359" y="80"/>
                    </a:lnTo>
                    <a:lnTo>
                      <a:pt x="1272" y="130"/>
                    </a:lnTo>
                    <a:lnTo>
                      <a:pt x="1179" y="180"/>
                    </a:lnTo>
                    <a:lnTo>
                      <a:pt x="1086" y="236"/>
                    </a:lnTo>
                    <a:lnTo>
                      <a:pt x="999" y="284"/>
                    </a:lnTo>
                    <a:lnTo>
                      <a:pt x="906" y="340"/>
                    </a:lnTo>
                    <a:lnTo>
                      <a:pt x="812" y="390"/>
                    </a:lnTo>
                    <a:lnTo>
                      <a:pt x="727" y="439"/>
                    </a:lnTo>
                    <a:lnTo>
                      <a:pt x="632" y="495"/>
                    </a:lnTo>
                    <a:lnTo>
                      <a:pt x="545" y="545"/>
                    </a:lnTo>
                    <a:lnTo>
                      <a:pt x="453" y="601"/>
                    </a:lnTo>
                    <a:lnTo>
                      <a:pt x="366" y="651"/>
                    </a:lnTo>
                    <a:lnTo>
                      <a:pt x="273" y="699"/>
                    </a:lnTo>
                    <a:lnTo>
                      <a:pt x="180" y="750"/>
                    </a:lnTo>
                    <a:lnTo>
                      <a:pt x="93" y="805"/>
                    </a:lnTo>
                    <a:lnTo>
                      <a:pt x="0" y="854"/>
                    </a:lnTo>
                    <a:lnTo>
                      <a:pt x="93" y="805"/>
                    </a:lnTo>
                    <a:lnTo>
                      <a:pt x="174" y="750"/>
                    </a:lnTo>
                    <a:lnTo>
                      <a:pt x="267" y="694"/>
                    </a:lnTo>
                    <a:lnTo>
                      <a:pt x="348" y="644"/>
                    </a:lnTo>
                    <a:lnTo>
                      <a:pt x="435" y="588"/>
                    </a:lnTo>
                    <a:lnTo>
                      <a:pt x="528" y="533"/>
                    </a:lnTo>
                    <a:lnTo>
                      <a:pt x="609" y="483"/>
                    </a:lnTo>
                    <a:lnTo>
                      <a:pt x="702" y="427"/>
                    </a:lnTo>
                    <a:lnTo>
                      <a:pt x="789" y="371"/>
                    </a:lnTo>
                    <a:lnTo>
                      <a:pt x="876" y="321"/>
                    </a:lnTo>
                    <a:lnTo>
                      <a:pt x="961" y="267"/>
                    </a:lnTo>
                    <a:lnTo>
                      <a:pt x="1048" y="217"/>
                    </a:lnTo>
                    <a:lnTo>
                      <a:pt x="1135" y="161"/>
                    </a:lnTo>
                    <a:lnTo>
                      <a:pt x="1222" y="105"/>
                    </a:lnTo>
                    <a:lnTo>
                      <a:pt x="1309" y="56"/>
                    </a:lnTo>
                    <a:lnTo>
                      <a:pt x="1396" y="0"/>
                    </a:lnTo>
                    <a:close/>
                  </a:path>
                </a:pathLst>
              </a:custGeom>
              <a:solidFill>
                <a:srgbClr val="00F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20" name="Freeform 339"/>
              <p:cNvSpPr>
                <a:spLocks/>
              </p:cNvSpPr>
              <p:nvPr/>
            </p:nvSpPr>
            <p:spPr bwMode="auto">
              <a:xfrm>
                <a:off x="1855" y="1702"/>
                <a:ext cx="490" cy="281"/>
              </a:xfrm>
              <a:custGeom>
                <a:avLst/>
                <a:gdLst>
                  <a:gd name="T0" fmla="*/ 52 w 1471"/>
                  <a:gd name="T1" fmla="*/ 0 h 842"/>
                  <a:gd name="T2" fmla="*/ 53 w 1471"/>
                  <a:gd name="T3" fmla="*/ 0 h 842"/>
                  <a:gd name="T4" fmla="*/ 54 w 1471"/>
                  <a:gd name="T5" fmla="*/ 0 h 842"/>
                  <a:gd name="T6" fmla="*/ 54 w 1471"/>
                  <a:gd name="T7" fmla="*/ 1 h 842"/>
                  <a:gd name="T8" fmla="*/ 54 w 1471"/>
                  <a:gd name="T9" fmla="*/ 1 h 842"/>
                  <a:gd name="T10" fmla="*/ 51 w 1471"/>
                  <a:gd name="T11" fmla="*/ 3 h 842"/>
                  <a:gd name="T12" fmla="*/ 48 w 1471"/>
                  <a:gd name="T13" fmla="*/ 5 h 842"/>
                  <a:gd name="T14" fmla="*/ 44 w 1471"/>
                  <a:gd name="T15" fmla="*/ 7 h 842"/>
                  <a:gd name="T16" fmla="*/ 41 w 1471"/>
                  <a:gd name="T17" fmla="*/ 9 h 842"/>
                  <a:gd name="T18" fmla="*/ 37 w 1471"/>
                  <a:gd name="T19" fmla="*/ 11 h 842"/>
                  <a:gd name="T20" fmla="*/ 34 w 1471"/>
                  <a:gd name="T21" fmla="*/ 12 h 842"/>
                  <a:gd name="T22" fmla="*/ 31 w 1471"/>
                  <a:gd name="T23" fmla="*/ 14 h 842"/>
                  <a:gd name="T24" fmla="*/ 27 w 1471"/>
                  <a:gd name="T25" fmla="*/ 16 h 842"/>
                  <a:gd name="T26" fmla="*/ 24 w 1471"/>
                  <a:gd name="T27" fmla="*/ 18 h 842"/>
                  <a:gd name="T28" fmla="*/ 20 w 1471"/>
                  <a:gd name="T29" fmla="*/ 20 h 842"/>
                  <a:gd name="T30" fmla="*/ 17 w 1471"/>
                  <a:gd name="T31" fmla="*/ 22 h 842"/>
                  <a:gd name="T32" fmla="*/ 14 w 1471"/>
                  <a:gd name="T33" fmla="*/ 24 h 842"/>
                  <a:gd name="T34" fmla="*/ 10 w 1471"/>
                  <a:gd name="T35" fmla="*/ 26 h 842"/>
                  <a:gd name="T36" fmla="*/ 7 w 1471"/>
                  <a:gd name="T37" fmla="*/ 28 h 842"/>
                  <a:gd name="T38" fmla="*/ 3 w 1471"/>
                  <a:gd name="T39" fmla="*/ 29 h 842"/>
                  <a:gd name="T40" fmla="*/ 0 w 1471"/>
                  <a:gd name="T41" fmla="*/ 31 h 842"/>
                  <a:gd name="T42" fmla="*/ 3 w 1471"/>
                  <a:gd name="T43" fmla="*/ 29 h 842"/>
                  <a:gd name="T44" fmla="*/ 7 w 1471"/>
                  <a:gd name="T45" fmla="*/ 27 h 842"/>
                  <a:gd name="T46" fmla="*/ 10 w 1471"/>
                  <a:gd name="T47" fmla="*/ 25 h 842"/>
                  <a:gd name="T48" fmla="*/ 13 w 1471"/>
                  <a:gd name="T49" fmla="*/ 23 h 842"/>
                  <a:gd name="T50" fmla="*/ 16 w 1471"/>
                  <a:gd name="T51" fmla="*/ 21 h 842"/>
                  <a:gd name="T52" fmla="*/ 20 w 1471"/>
                  <a:gd name="T53" fmla="*/ 20 h 842"/>
                  <a:gd name="T54" fmla="*/ 23 w 1471"/>
                  <a:gd name="T55" fmla="*/ 18 h 842"/>
                  <a:gd name="T56" fmla="*/ 26 w 1471"/>
                  <a:gd name="T57" fmla="*/ 16 h 842"/>
                  <a:gd name="T58" fmla="*/ 29 w 1471"/>
                  <a:gd name="T59" fmla="*/ 14 h 842"/>
                  <a:gd name="T60" fmla="*/ 33 w 1471"/>
                  <a:gd name="T61" fmla="*/ 12 h 842"/>
                  <a:gd name="T62" fmla="*/ 36 w 1471"/>
                  <a:gd name="T63" fmla="*/ 10 h 842"/>
                  <a:gd name="T64" fmla="*/ 39 w 1471"/>
                  <a:gd name="T65" fmla="*/ 8 h 842"/>
                  <a:gd name="T66" fmla="*/ 43 w 1471"/>
                  <a:gd name="T67" fmla="*/ 6 h 842"/>
                  <a:gd name="T68" fmla="*/ 46 w 1471"/>
                  <a:gd name="T69" fmla="*/ 4 h 842"/>
                  <a:gd name="T70" fmla="*/ 49 w 1471"/>
                  <a:gd name="T71" fmla="*/ 2 h 842"/>
                  <a:gd name="T72" fmla="*/ 52 w 1471"/>
                  <a:gd name="T73" fmla="*/ 0 h 8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71"/>
                  <a:gd name="T112" fmla="*/ 0 h 842"/>
                  <a:gd name="T113" fmla="*/ 1471 w 1471"/>
                  <a:gd name="T114" fmla="*/ 842 h 84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71" h="842">
                    <a:moveTo>
                      <a:pt x="1415" y="0"/>
                    </a:moveTo>
                    <a:lnTo>
                      <a:pt x="1433" y="6"/>
                    </a:lnTo>
                    <a:lnTo>
                      <a:pt x="1446" y="12"/>
                    </a:lnTo>
                    <a:lnTo>
                      <a:pt x="1458" y="25"/>
                    </a:lnTo>
                    <a:lnTo>
                      <a:pt x="1471" y="31"/>
                    </a:lnTo>
                    <a:lnTo>
                      <a:pt x="1377" y="81"/>
                    </a:lnTo>
                    <a:lnTo>
                      <a:pt x="1290" y="130"/>
                    </a:lnTo>
                    <a:lnTo>
                      <a:pt x="1191" y="180"/>
                    </a:lnTo>
                    <a:lnTo>
                      <a:pt x="1104" y="236"/>
                    </a:lnTo>
                    <a:lnTo>
                      <a:pt x="1011" y="286"/>
                    </a:lnTo>
                    <a:lnTo>
                      <a:pt x="918" y="334"/>
                    </a:lnTo>
                    <a:lnTo>
                      <a:pt x="825" y="384"/>
                    </a:lnTo>
                    <a:lnTo>
                      <a:pt x="739" y="434"/>
                    </a:lnTo>
                    <a:lnTo>
                      <a:pt x="646" y="490"/>
                    </a:lnTo>
                    <a:lnTo>
                      <a:pt x="553" y="539"/>
                    </a:lnTo>
                    <a:lnTo>
                      <a:pt x="460" y="589"/>
                    </a:lnTo>
                    <a:lnTo>
                      <a:pt x="366" y="639"/>
                    </a:lnTo>
                    <a:lnTo>
                      <a:pt x="279" y="693"/>
                    </a:lnTo>
                    <a:lnTo>
                      <a:pt x="186" y="743"/>
                    </a:lnTo>
                    <a:lnTo>
                      <a:pt x="93" y="793"/>
                    </a:lnTo>
                    <a:lnTo>
                      <a:pt x="0" y="842"/>
                    </a:lnTo>
                    <a:lnTo>
                      <a:pt x="93" y="793"/>
                    </a:lnTo>
                    <a:lnTo>
                      <a:pt x="180" y="738"/>
                    </a:lnTo>
                    <a:lnTo>
                      <a:pt x="267" y="687"/>
                    </a:lnTo>
                    <a:lnTo>
                      <a:pt x="354" y="632"/>
                    </a:lnTo>
                    <a:lnTo>
                      <a:pt x="441" y="576"/>
                    </a:lnTo>
                    <a:lnTo>
                      <a:pt x="534" y="527"/>
                    </a:lnTo>
                    <a:lnTo>
                      <a:pt x="621" y="477"/>
                    </a:lnTo>
                    <a:lnTo>
                      <a:pt x="708" y="421"/>
                    </a:lnTo>
                    <a:lnTo>
                      <a:pt x="795" y="365"/>
                    </a:lnTo>
                    <a:lnTo>
                      <a:pt x="887" y="317"/>
                    </a:lnTo>
                    <a:lnTo>
                      <a:pt x="974" y="267"/>
                    </a:lnTo>
                    <a:lnTo>
                      <a:pt x="1067" y="211"/>
                    </a:lnTo>
                    <a:lnTo>
                      <a:pt x="1154" y="155"/>
                    </a:lnTo>
                    <a:lnTo>
                      <a:pt x="1241" y="106"/>
                    </a:lnTo>
                    <a:lnTo>
                      <a:pt x="1328" y="56"/>
                    </a:lnTo>
                    <a:lnTo>
                      <a:pt x="1415" y="0"/>
                    </a:lnTo>
                    <a:close/>
                  </a:path>
                </a:pathLst>
              </a:custGeom>
              <a:solidFill>
                <a:srgbClr val="00FF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21" name="Freeform 340"/>
              <p:cNvSpPr>
                <a:spLocks/>
              </p:cNvSpPr>
              <p:nvPr/>
            </p:nvSpPr>
            <p:spPr bwMode="auto">
              <a:xfrm>
                <a:off x="1855" y="1706"/>
                <a:ext cx="496" cy="277"/>
              </a:xfrm>
              <a:custGeom>
                <a:avLst/>
                <a:gdLst>
                  <a:gd name="T0" fmla="*/ 53 w 1489"/>
                  <a:gd name="T1" fmla="*/ 0 h 830"/>
                  <a:gd name="T2" fmla="*/ 54 w 1489"/>
                  <a:gd name="T3" fmla="*/ 0 h 830"/>
                  <a:gd name="T4" fmla="*/ 54 w 1489"/>
                  <a:gd name="T5" fmla="*/ 0 h 830"/>
                  <a:gd name="T6" fmla="*/ 55 w 1489"/>
                  <a:gd name="T7" fmla="*/ 1 h 830"/>
                  <a:gd name="T8" fmla="*/ 55 w 1489"/>
                  <a:gd name="T9" fmla="*/ 1 h 830"/>
                  <a:gd name="T10" fmla="*/ 52 w 1489"/>
                  <a:gd name="T11" fmla="*/ 3 h 830"/>
                  <a:gd name="T12" fmla="*/ 48 w 1489"/>
                  <a:gd name="T13" fmla="*/ 5 h 830"/>
                  <a:gd name="T14" fmla="*/ 45 w 1489"/>
                  <a:gd name="T15" fmla="*/ 7 h 830"/>
                  <a:gd name="T16" fmla="*/ 41 w 1489"/>
                  <a:gd name="T17" fmla="*/ 9 h 830"/>
                  <a:gd name="T18" fmla="*/ 38 w 1489"/>
                  <a:gd name="T19" fmla="*/ 10 h 830"/>
                  <a:gd name="T20" fmla="*/ 34 w 1489"/>
                  <a:gd name="T21" fmla="*/ 12 h 830"/>
                  <a:gd name="T22" fmla="*/ 31 w 1489"/>
                  <a:gd name="T23" fmla="*/ 14 h 830"/>
                  <a:gd name="T24" fmla="*/ 28 w 1489"/>
                  <a:gd name="T25" fmla="*/ 16 h 830"/>
                  <a:gd name="T26" fmla="*/ 24 w 1489"/>
                  <a:gd name="T27" fmla="*/ 18 h 830"/>
                  <a:gd name="T28" fmla="*/ 21 w 1489"/>
                  <a:gd name="T29" fmla="*/ 20 h 830"/>
                  <a:gd name="T30" fmla="*/ 17 w 1489"/>
                  <a:gd name="T31" fmla="*/ 22 h 830"/>
                  <a:gd name="T32" fmla="*/ 14 w 1489"/>
                  <a:gd name="T33" fmla="*/ 23 h 830"/>
                  <a:gd name="T34" fmla="*/ 11 w 1489"/>
                  <a:gd name="T35" fmla="*/ 25 h 830"/>
                  <a:gd name="T36" fmla="*/ 7 w 1489"/>
                  <a:gd name="T37" fmla="*/ 27 h 830"/>
                  <a:gd name="T38" fmla="*/ 4 w 1489"/>
                  <a:gd name="T39" fmla="*/ 29 h 830"/>
                  <a:gd name="T40" fmla="*/ 0 w 1489"/>
                  <a:gd name="T41" fmla="*/ 31 h 830"/>
                  <a:gd name="T42" fmla="*/ 3 w 1489"/>
                  <a:gd name="T43" fmla="*/ 29 h 830"/>
                  <a:gd name="T44" fmla="*/ 7 w 1489"/>
                  <a:gd name="T45" fmla="*/ 27 h 830"/>
                  <a:gd name="T46" fmla="*/ 10 w 1489"/>
                  <a:gd name="T47" fmla="*/ 25 h 830"/>
                  <a:gd name="T48" fmla="*/ 13 w 1489"/>
                  <a:gd name="T49" fmla="*/ 23 h 830"/>
                  <a:gd name="T50" fmla="*/ 17 w 1489"/>
                  <a:gd name="T51" fmla="*/ 21 h 830"/>
                  <a:gd name="T52" fmla="*/ 20 w 1489"/>
                  <a:gd name="T53" fmla="*/ 19 h 830"/>
                  <a:gd name="T54" fmla="*/ 23 w 1489"/>
                  <a:gd name="T55" fmla="*/ 17 h 830"/>
                  <a:gd name="T56" fmla="*/ 27 w 1489"/>
                  <a:gd name="T57" fmla="*/ 15 h 830"/>
                  <a:gd name="T58" fmla="*/ 30 w 1489"/>
                  <a:gd name="T59" fmla="*/ 13 h 830"/>
                  <a:gd name="T60" fmla="*/ 33 w 1489"/>
                  <a:gd name="T61" fmla="*/ 12 h 830"/>
                  <a:gd name="T62" fmla="*/ 36 w 1489"/>
                  <a:gd name="T63" fmla="*/ 10 h 830"/>
                  <a:gd name="T64" fmla="*/ 40 w 1489"/>
                  <a:gd name="T65" fmla="*/ 8 h 830"/>
                  <a:gd name="T66" fmla="*/ 43 w 1489"/>
                  <a:gd name="T67" fmla="*/ 6 h 830"/>
                  <a:gd name="T68" fmla="*/ 47 w 1489"/>
                  <a:gd name="T69" fmla="*/ 4 h 830"/>
                  <a:gd name="T70" fmla="*/ 50 w 1489"/>
                  <a:gd name="T71" fmla="*/ 2 h 830"/>
                  <a:gd name="T72" fmla="*/ 53 w 1489"/>
                  <a:gd name="T73" fmla="*/ 0 h 8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89"/>
                  <a:gd name="T112" fmla="*/ 0 h 830"/>
                  <a:gd name="T113" fmla="*/ 1489 w 1489"/>
                  <a:gd name="T114" fmla="*/ 830 h 8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89" h="830">
                    <a:moveTo>
                      <a:pt x="1440" y="0"/>
                    </a:moveTo>
                    <a:lnTo>
                      <a:pt x="1452" y="7"/>
                    </a:lnTo>
                    <a:lnTo>
                      <a:pt x="1463" y="13"/>
                    </a:lnTo>
                    <a:lnTo>
                      <a:pt x="1477" y="19"/>
                    </a:lnTo>
                    <a:lnTo>
                      <a:pt x="1489" y="25"/>
                    </a:lnTo>
                    <a:lnTo>
                      <a:pt x="1396" y="75"/>
                    </a:lnTo>
                    <a:lnTo>
                      <a:pt x="1303" y="125"/>
                    </a:lnTo>
                    <a:lnTo>
                      <a:pt x="1210" y="181"/>
                    </a:lnTo>
                    <a:lnTo>
                      <a:pt x="1117" y="230"/>
                    </a:lnTo>
                    <a:lnTo>
                      <a:pt x="1024" y="280"/>
                    </a:lnTo>
                    <a:lnTo>
                      <a:pt x="930" y="330"/>
                    </a:lnTo>
                    <a:lnTo>
                      <a:pt x="843" y="378"/>
                    </a:lnTo>
                    <a:lnTo>
                      <a:pt x="744" y="428"/>
                    </a:lnTo>
                    <a:lnTo>
                      <a:pt x="657" y="478"/>
                    </a:lnTo>
                    <a:lnTo>
                      <a:pt x="559" y="527"/>
                    </a:lnTo>
                    <a:lnTo>
                      <a:pt x="472" y="583"/>
                    </a:lnTo>
                    <a:lnTo>
                      <a:pt x="373" y="633"/>
                    </a:lnTo>
                    <a:lnTo>
                      <a:pt x="286" y="681"/>
                    </a:lnTo>
                    <a:lnTo>
                      <a:pt x="186" y="731"/>
                    </a:lnTo>
                    <a:lnTo>
                      <a:pt x="99" y="781"/>
                    </a:lnTo>
                    <a:lnTo>
                      <a:pt x="0" y="830"/>
                    </a:lnTo>
                    <a:lnTo>
                      <a:pt x="93" y="781"/>
                    </a:lnTo>
                    <a:lnTo>
                      <a:pt x="180" y="726"/>
                    </a:lnTo>
                    <a:lnTo>
                      <a:pt x="273" y="675"/>
                    </a:lnTo>
                    <a:lnTo>
                      <a:pt x="360" y="627"/>
                    </a:lnTo>
                    <a:lnTo>
                      <a:pt x="453" y="571"/>
                    </a:lnTo>
                    <a:lnTo>
                      <a:pt x="540" y="521"/>
                    </a:lnTo>
                    <a:lnTo>
                      <a:pt x="627" y="465"/>
                    </a:lnTo>
                    <a:lnTo>
                      <a:pt x="719" y="415"/>
                    </a:lnTo>
                    <a:lnTo>
                      <a:pt x="806" y="361"/>
                    </a:lnTo>
                    <a:lnTo>
                      <a:pt x="899" y="311"/>
                    </a:lnTo>
                    <a:lnTo>
                      <a:pt x="986" y="260"/>
                    </a:lnTo>
                    <a:lnTo>
                      <a:pt x="1079" y="205"/>
                    </a:lnTo>
                    <a:lnTo>
                      <a:pt x="1166" y="156"/>
                    </a:lnTo>
                    <a:lnTo>
                      <a:pt x="1259" y="100"/>
                    </a:lnTo>
                    <a:lnTo>
                      <a:pt x="1346" y="50"/>
                    </a:lnTo>
                    <a:lnTo>
                      <a:pt x="1440" y="0"/>
                    </a:lnTo>
                    <a:close/>
                  </a:path>
                </a:pathLst>
              </a:custGeom>
              <a:solidFill>
                <a:srgbClr val="00FF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22" name="Freeform 341"/>
              <p:cNvSpPr>
                <a:spLocks/>
              </p:cNvSpPr>
              <p:nvPr/>
            </p:nvSpPr>
            <p:spPr bwMode="auto">
              <a:xfrm>
                <a:off x="1855" y="1710"/>
                <a:ext cx="504" cy="273"/>
              </a:xfrm>
              <a:custGeom>
                <a:avLst/>
                <a:gdLst>
                  <a:gd name="T0" fmla="*/ 54 w 1514"/>
                  <a:gd name="T1" fmla="*/ 0 h 817"/>
                  <a:gd name="T2" fmla="*/ 54 w 1514"/>
                  <a:gd name="T3" fmla="*/ 0 h 817"/>
                  <a:gd name="T4" fmla="*/ 55 w 1514"/>
                  <a:gd name="T5" fmla="*/ 0 h 817"/>
                  <a:gd name="T6" fmla="*/ 55 w 1514"/>
                  <a:gd name="T7" fmla="*/ 1 h 817"/>
                  <a:gd name="T8" fmla="*/ 56 w 1514"/>
                  <a:gd name="T9" fmla="*/ 1 h 817"/>
                  <a:gd name="T10" fmla="*/ 52 w 1514"/>
                  <a:gd name="T11" fmla="*/ 3 h 817"/>
                  <a:gd name="T12" fmla="*/ 49 w 1514"/>
                  <a:gd name="T13" fmla="*/ 5 h 817"/>
                  <a:gd name="T14" fmla="*/ 45 w 1514"/>
                  <a:gd name="T15" fmla="*/ 6 h 817"/>
                  <a:gd name="T16" fmla="*/ 42 w 1514"/>
                  <a:gd name="T17" fmla="*/ 8 h 817"/>
                  <a:gd name="T18" fmla="*/ 39 w 1514"/>
                  <a:gd name="T19" fmla="*/ 10 h 817"/>
                  <a:gd name="T20" fmla="*/ 35 w 1514"/>
                  <a:gd name="T21" fmla="*/ 12 h 817"/>
                  <a:gd name="T22" fmla="*/ 31 w 1514"/>
                  <a:gd name="T23" fmla="*/ 14 h 817"/>
                  <a:gd name="T24" fmla="*/ 28 w 1514"/>
                  <a:gd name="T25" fmla="*/ 16 h 817"/>
                  <a:gd name="T26" fmla="*/ 25 w 1514"/>
                  <a:gd name="T27" fmla="*/ 17 h 817"/>
                  <a:gd name="T28" fmla="*/ 21 w 1514"/>
                  <a:gd name="T29" fmla="*/ 19 h 817"/>
                  <a:gd name="T30" fmla="*/ 18 w 1514"/>
                  <a:gd name="T31" fmla="*/ 21 h 817"/>
                  <a:gd name="T32" fmla="*/ 14 w 1514"/>
                  <a:gd name="T33" fmla="*/ 23 h 817"/>
                  <a:gd name="T34" fmla="*/ 11 w 1514"/>
                  <a:gd name="T35" fmla="*/ 25 h 817"/>
                  <a:gd name="T36" fmla="*/ 7 w 1514"/>
                  <a:gd name="T37" fmla="*/ 27 h 817"/>
                  <a:gd name="T38" fmla="*/ 4 w 1514"/>
                  <a:gd name="T39" fmla="*/ 29 h 817"/>
                  <a:gd name="T40" fmla="*/ 0 w 1514"/>
                  <a:gd name="T41" fmla="*/ 30 h 817"/>
                  <a:gd name="T42" fmla="*/ 3 w 1514"/>
                  <a:gd name="T43" fmla="*/ 29 h 817"/>
                  <a:gd name="T44" fmla="*/ 7 w 1514"/>
                  <a:gd name="T45" fmla="*/ 27 h 817"/>
                  <a:gd name="T46" fmla="*/ 10 w 1514"/>
                  <a:gd name="T47" fmla="*/ 25 h 817"/>
                  <a:gd name="T48" fmla="*/ 14 w 1514"/>
                  <a:gd name="T49" fmla="*/ 23 h 817"/>
                  <a:gd name="T50" fmla="*/ 17 w 1514"/>
                  <a:gd name="T51" fmla="*/ 21 h 817"/>
                  <a:gd name="T52" fmla="*/ 20 w 1514"/>
                  <a:gd name="T53" fmla="*/ 19 h 817"/>
                  <a:gd name="T54" fmla="*/ 24 w 1514"/>
                  <a:gd name="T55" fmla="*/ 17 h 817"/>
                  <a:gd name="T56" fmla="*/ 27 w 1514"/>
                  <a:gd name="T57" fmla="*/ 15 h 817"/>
                  <a:gd name="T58" fmla="*/ 30 w 1514"/>
                  <a:gd name="T59" fmla="*/ 13 h 817"/>
                  <a:gd name="T60" fmla="*/ 34 w 1514"/>
                  <a:gd name="T61" fmla="*/ 11 h 817"/>
                  <a:gd name="T62" fmla="*/ 37 w 1514"/>
                  <a:gd name="T63" fmla="*/ 9 h 817"/>
                  <a:gd name="T64" fmla="*/ 41 w 1514"/>
                  <a:gd name="T65" fmla="*/ 8 h 817"/>
                  <a:gd name="T66" fmla="*/ 44 w 1514"/>
                  <a:gd name="T67" fmla="*/ 6 h 817"/>
                  <a:gd name="T68" fmla="*/ 47 w 1514"/>
                  <a:gd name="T69" fmla="*/ 4 h 817"/>
                  <a:gd name="T70" fmla="*/ 50 w 1514"/>
                  <a:gd name="T71" fmla="*/ 2 h 817"/>
                  <a:gd name="T72" fmla="*/ 54 w 1514"/>
                  <a:gd name="T73" fmla="*/ 0 h 81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14"/>
                  <a:gd name="T112" fmla="*/ 0 h 817"/>
                  <a:gd name="T113" fmla="*/ 1514 w 1514"/>
                  <a:gd name="T114" fmla="*/ 817 h 81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14" h="817">
                    <a:moveTo>
                      <a:pt x="1458" y="0"/>
                    </a:moveTo>
                    <a:lnTo>
                      <a:pt x="1471" y="6"/>
                    </a:lnTo>
                    <a:lnTo>
                      <a:pt x="1489" y="12"/>
                    </a:lnTo>
                    <a:lnTo>
                      <a:pt x="1502" y="19"/>
                    </a:lnTo>
                    <a:lnTo>
                      <a:pt x="1514" y="25"/>
                    </a:lnTo>
                    <a:lnTo>
                      <a:pt x="1415" y="74"/>
                    </a:lnTo>
                    <a:lnTo>
                      <a:pt x="1322" y="124"/>
                    </a:lnTo>
                    <a:lnTo>
                      <a:pt x="1228" y="174"/>
                    </a:lnTo>
                    <a:lnTo>
                      <a:pt x="1135" y="222"/>
                    </a:lnTo>
                    <a:lnTo>
                      <a:pt x="1042" y="272"/>
                    </a:lnTo>
                    <a:lnTo>
                      <a:pt x="943" y="323"/>
                    </a:lnTo>
                    <a:lnTo>
                      <a:pt x="851" y="371"/>
                    </a:lnTo>
                    <a:lnTo>
                      <a:pt x="758" y="421"/>
                    </a:lnTo>
                    <a:lnTo>
                      <a:pt x="663" y="471"/>
                    </a:lnTo>
                    <a:lnTo>
                      <a:pt x="571" y="520"/>
                    </a:lnTo>
                    <a:lnTo>
                      <a:pt x="478" y="570"/>
                    </a:lnTo>
                    <a:lnTo>
                      <a:pt x="379" y="620"/>
                    </a:lnTo>
                    <a:lnTo>
                      <a:pt x="286" y="668"/>
                    </a:lnTo>
                    <a:lnTo>
                      <a:pt x="193" y="718"/>
                    </a:lnTo>
                    <a:lnTo>
                      <a:pt x="99" y="768"/>
                    </a:lnTo>
                    <a:lnTo>
                      <a:pt x="0" y="817"/>
                    </a:lnTo>
                    <a:lnTo>
                      <a:pt x="93" y="768"/>
                    </a:lnTo>
                    <a:lnTo>
                      <a:pt x="186" y="713"/>
                    </a:lnTo>
                    <a:lnTo>
                      <a:pt x="279" y="662"/>
                    </a:lnTo>
                    <a:lnTo>
                      <a:pt x="366" y="614"/>
                    </a:lnTo>
                    <a:lnTo>
                      <a:pt x="460" y="564"/>
                    </a:lnTo>
                    <a:lnTo>
                      <a:pt x="545" y="508"/>
                    </a:lnTo>
                    <a:lnTo>
                      <a:pt x="640" y="458"/>
                    </a:lnTo>
                    <a:lnTo>
                      <a:pt x="733" y="409"/>
                    </a:lnTo>
                    <a:lnTo>
                      <a:pt x="820" y="353"/>
                    </a:lnTo>
                    <a:lnTo>
                      <a:pt x="912" y="303"/>
                    </a:lnTo>
                    <a:lnTo>
                      <a:pt x="1005" y="253"/>
                    </a:lnTo>
                    <a:lnTo>
                      <a:pt x="1098" y="205"/>
                    </a:lnTo>
                    <a:lnTo>
                      <a:pt x="1185" y="149"/>
                    </a:lnTo>
                    <a:lnTo>
                      <a:pt x="1278" y="99"/>
                    </a:lnTo>
                    <a:lnTo>
                      <a:pt x="1365" y="50"/>
                    </a:lnTo>
                    <a:lnTo>
                      <a:pt x="1458" y="0"/>
                    </a:lnTo>
                    <a:close/>
                  </a:path>
                </a:pathLst>
              </a:custGeom>
              <a:solidFill>
                <a:srgbClr val="26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23" name="Freeform 342"/>
              <p:cNvSpPr>
                <a:spLocks/>
              </p:cNvSpPr>
              <p:nvPr/>
            </p:nvSpPr>
            <p:spPr bwMode="auto">
              <a:xfrm>
                <a:off x="1855" y="1712"/>
                <a:ext cx="511" cy="271"/>
              </a:xfrm>
              <a:custGeom>
                <a:avLst/>
                <a:gdLst>
                  <a:gd name="T0" fmla="*/ 55 w 1533"/>
                  <a:gd name="T1" fmla="*/ 0 h 811"/>
                  <a:gd name="T2" fmla="*/ 55 w 1533"/>
                  <a:gd name="T3" fmla="*/ 0 h 811"/>
                  <a:gd name="T4" fmla="*/ 56 w 1533"/>
                  <a:gd name="T5" fmla="*/ 0 h 811"/>
                  <a:gd name="T6" fmla="*/ 56 w 1533"/>
                  <a:gd name="T7" fmla="*/ 1 h 811"/>
                  <a:gd name="T8" fmla="*/ 57 w 1533"/>
                  <a:gd name="T9" fmla="*/ 1 h 811"/>
                  <a:gd name="T10" fmla="*/ 53 w 1533"/>
                  <a:gd name="T11" fmla="*/ 3 h 811"/>
                  <a:gd name="T12" fmla="*/ 50 w 1533"/>
                  <a:gd name="T13" fmla="*/ 5 h 811"/>
                  <a:gd name="T14" fmla="*/ 46 w 1533"/>
                  <a:gd name="T15" fmla="*/ 7 h 811"/>
                  <a:gd name="T16" fmla="*/ 43 w 1533"/>
                  <a:gd name="T17" fmla="*/ 8 h 811"/>
                  <a:gd name="T18" fmla="*/ 39 w 1533"/>
                  <a:gd name="T19" fmla="*/ 10 h 811"/>
                  <a:gd name="T20" fmla="*/ 35 w 1533"/>
                  <a:gd name="T21" fmla="*/ 12 h 811"/>
                  <a:gd name="T22" fmla="*/ 32 w 1533"/>
                  <a:gd name="T23" fmla="*/ 14 h 811"/>
                  <a:gd name="T24" fmla="*/ 28 w 1533"/>
                  <a:gd name="T25" fmla="*/ 16 h 811"/>
                  <a:gd name="T26" fmla="*/ 25 w 1533"/>
                  <a:gd name="T27" fmla="*/ 17 h 811"/>
                  <a:gd name="T28" fmla="*/ 21 w 1533"/>
                  <a:gd name="T29" fmla="*/ 19 h 811"/>
                  <a:gd name="T30" fmla="*/ 18 w 1533"/>
                  <a:gd name="T31" fmla="*/ 21 h 811"/>
                  <a:gd name="T32" fmla="*/ 14 w 1533"/>
                  <a:gd name="T33" fmla="*/ 23 h 811"/>
                  <a:gd name="T34" fmla="*/ 11 w 1533"/>
                  <a:gd name="T35" fmla="*/ 25 h 811"/>
                  <a:gd name="T36" fmla="*/ 7 w 1533"/>
                  <a:gd name="T37" fmla="*/ 27 h 811"/>
                  <a:gd name="T38" fmla="*/ 4 w 1533"/>
                  <a:gd name="T39" fmla="*/ 28 h 811"/>
                  <a:gd name="T40" fmla="*/ 0 w 1533"/>
                  <a:gd name="T41" fmla="*/ 30 h 811"/>
                  <a:gd name="T42" fmla="*/ 3 w 1533"/>
                  <a:gd name="T43" fmla="*/ 28 h 811"/>
                  <a:gd name="T44" fmla="*/ 7 w 1533"/>
                  <a:gd name="T45" fmla="*/ 27 h 811"/>
                  <a:gd name="T46" fmla="*/ 10 w 1533"/>
                  <a:gd name="T47" fmla="*/ 25 h 811"/>
                  <a:gd name="T48" fmla="*/ 14 w 1533"/>
                  <a:gd name="T49" fmla="*/ 23 h 811"/>
                  <a:gd name="T50" fmla="*/ 17 w 1533"/>
                  <a:gd name="T51" fmla="*/ 21 h 811"/>
                  <a:gd name="T52" fmla="*/ 21 w 1533"/>
                  <a:gd name="T53" fmla="*/ 19 h 811"/>
                  <a:gd name="T54" fmla="*/ 24 w 1533"/>
                  <a:gd name="T55" fmla="*/ 17 h 811"/>
                  <a:gd name="T56" fmla="*/ 27 w 1533"/>
                  <a:gd name="T57" fmla="*/ 15 h 811"/>
                  <a:gd name="T58" fmla="*/ 31 w 1533"/>
                  <a:gd name="T59" fmla="*/ 13 h 811"/>
                  <a:gd name="T60" fmla="*/ 34 w 1533"/>
                  <a:gd name="T61" fmla="*/ 11 h 811"/>
                  <a:gd name="T62" fmla="*/ 38 w 1533"/>
                  <a:gd name="T63" fmla="*/ 9 h 811"/>
                  <a:gd name="T64" fmla="*/ 41 w 1533"/>
                  <a:gd name="T65" fmla="*/ 8 h 811"/>
                  <a:gd name="T66" fmla="*/ 44 w 1533"/>
                  <a:gd name="T67" fmla="*/ 6 h 811"/>
                  <a:gd name="T68" fmla="*/ 48 w 1533"/>
                  <a:gd name="T69" fmla="*/ 4 h 811"/>
                  <a:gd name="T70" fmla="*/ 51 w 1533"/>
                  <a:gd name="T71" fmla="*/ 2 h 811"/>
                  <a:gd name="T72" fmla="*/ 55 w 1533"/>
                  <a:gd name="T73" fmla="*/ 0 h 8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33"/>
                  <a:gd name="T112" fmla="*/ 0 h 811"/>
                  <a:gd name="T113" fmla="*/ 1533 w 1533"/>
                  <a:gd name="T114" fmla="*/ 811 h 81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33" h="811">
                    <a:moveTo>
                      <a:pt x="1477" y="0"/>
                    </a:moveTo>
                    <a:lnTo>
                      <a:pt x="1489" y="6"/>
                    </a:lnTo>
                    <a:lnTo>
                      <a:pt x="1508" y="13"/>
                    </a:lnTo>
                    <a:lnTo>
                      <a:pt x="1519" y="25"/>
                    </a:lnTo>
                    <a:lnTo>
                      <a:pt x="1533" y="31"/>
                    </a:lnTo>
                    <a:lnTo>
                      <a:pt x="1440" y="81"/>
                    </a:lnTo>
                    <a:lnTo>
                      <a:pt x="1340" y="124"/>
                    </a:lnTo>
                    <a:lnTo>
                      <a:pt x="1247" y="180"/>
                    </a:lnTo>
                    <a:lnTo>
                      <a:pt x="1148" y="224"/>
                    </a:lnTo>
                    <a:lnTo>
                      <a:pt x="1055" y="272"/>
                    </a:lnTo>
                    <a:lnTo>
                      <a:pt x="955" y="322"/>
                    </a:lnTo>
                    <a:lnTo>
                      <a:pt x="862" y="372"/>
                    </a:lnTo>
                    <a:lnTo>
                      <a:pt x="769" y="421"/>
                    </a:lnTo>
                    <a:lnTo>
                      <a:pt x="671" y="471"/>
                    </a:lnTo>
                    <a:lnTo>
                      <a:pt x="576" y="521"/>
                    </a:lnTo>
                    <a:lnTo>
                      <a:pt x="484" y="570"/>
                    </a:lnTo>
                    <a:lnTo>
                      <a:pt x="385" y="620"/>
                    </a:lnTo>
                    <a:lnTo>
                      <a:pt x="292" y="662"/>
                    </a:lnTo>
                    <a:lnTo>
                      <a:pt x="193" y="712"/>
                    </a:lnTo>
                    <a:lnTo>
                      <a:pt x="99" y="762"/>
                    </a:lnTo>
                    <a:lnTo>
                      <a:pt x="0" y="811"/>
                    </a:lnTo>
                    <a:lnTo>
                      <a:pt x="93" y="762"/>
                    </a:lnTo>
                    <a:lnTo>
                      <a:pt x="186" y="712"/>
                    </a:lnTo>
                    <a:lnTo>
                      <a:pt x="279" y="662"/>
                    </a:lnTo>
                    <a:lnTo>
                      <a:pt x="373" y="608"/>
                    </a:lnTo>
                    <a:lnTo>
                      <a:pt x="466" y="558"/>
                    </a:lnTo>
                    <a:lnTo>
                      <a:pt x="559" y="508"/>
                    </a:lnTo>
                    <a:lnTo>
                      <a:pt x="652" y="459"/>
                    </a:lnTo>
                    <a:lnTo>
                      <a:pt x="739" y="409"/>
                    </a:lnTo>
                    <a:lnTo>
                      <a:pt x="831" y="359"/>
                    </a:lnTo>
                    <a:lnTo>
                      <a:pt x="924" y="303"/>
                    </a:lnTo>
                    <a:lnTo>
                      <a:pt x="1017" y="255"/>
                    </a:lnTo>
                    <a:lnTo>
                      <a:pt x="1110" y="205"/>
                    </a:lnTo>
                    <a:lnTo>
                      <a:pt x="1197" y="155"/>
                    </a:lnTo>
                    <a:lnTo>
                      <a:pt x="1297" y="99"/>
                    </a:lnTo>
                    <a:lnTo>
                      <a:pt x="1384" y="50"/>
                    </a:lnTo>
                    <a:lnTo>
                      <a:pt x="1477" y="0"/>
                    </a:lnTo>
                    <a:close/>
                  </a:path>
                </a:pathLst>
              </a:custGeom>
              <a:solidFill>
                <a:srgbClr val="66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24" name="Freeform 343"/>
              <p:cNvSpPr>
                <a:spLocks/>
              </p:cNvSpPr>
              <p:nvPr/>
            </p:nvSpPr>
            <p:spPr bwMode="auto">
              <a:xfrm>
                <a:off x="1855" y="1717"/>
                <a:ext cx="516" cy="266"/>
              </a:xfrm>
              <a:custGeom>
                <a:avLst/>
                <a:gdLst>
                  <a:gd name="T0" fmla="*/ 55 w 1550"/>
                  <a:gd name="T1" fmla="*/ 0 h 798"/>
                  <a:gd name="T2" fmla="*/ 56 w 1550"/>
                  <a:gd name="T3" fmla="*/ 0 h 798"/>
                  <a:gd name="T4" fmla="*/ 56 w 1550"/>
                  <a:gd name="T5" fmla="*/ 0 h 798"/>
                  <a:gd name="T6" fmla="*/ 57 w 1550"/>
                  <a:gd name="T7" fmla="*/ 1 h 798"/>
                  <a:gd name="T8" fmla="*/ 57 w 1550"/>
                  <a:gd name="T9" fmla="*/ 1 h 798"/>
                  <a:gd name="T10" fmla="*/ 54 w 1550"/>
                  <a:gd name="T11" fmla="*/ 3 h 798"/>
                  <a:gd name="T12" fmla="*/ 50 w 1550"/>
                  <a:gd name="T13" fmla="*/ 5 h 798"/>
                  <a:gd name="T14" fmla="*/ 46 w 1550"/>
                  <a:gd name="T15" fmla="*/ 6 h 798"/>
                  <a:gd name="T16" fmla="*/ 43 w 1550"/>
                  <a:gd name="T17" fmla="*/ 8 h 798"/>
                  <a:gd name="T18" fmla="*/ 39 w 1550"/>
                  <a:gd name="T19" fmla="*/ 10 h 798"/>
                  <a:gd name="T20" fmla="*/ 36 w 1550"/>
                  <a:gd name="T21" fmla="*/ 12 h 798"/>
                  <a:gd name="T22" fmla="*/ 32 w 1550"/>
                  <a:gd name="T23" fmla="*/ 14 h 798"/>
                  <a:gd name="T24" fmla="*/ 29 w 1550"/>
                  <a:gd name="T25" fmla="*/ 15 h 798"/>
                  <a:gd name="T26" fmla="*/ 25 w 1550"/>
                  <a:gd name="T27" fmla="*/ 17 h 798"/>
                  <a:gd name="T28" fmla="*/ 22 w 1550"/>
                  <a:gd name="T29" fmla="*/ 19 h 798"/>
                  <a:gd name="T30" fmla="*/ 18 w 1550"/>
                  <a:gd name="T31" fmla="*/ 21 h 798"/>
                  <a:gd name="T32" fmla="*/ 14 w 1550"/>
                  <a:gd name="T33" fmla="*/ 22 h 798"/>
                  <a:gd name="T34" fmla="*/ 11 w 1550"/>
                  <a:gd name="T35" fmla="*/ 24 h 798"/>
                  <a:gd name="T36" fmla="*/ 7 w 1550"/>
                  <a:gd name="T37" fmla="*/ 26 h 798"/>
                  <a:gd name="T38" fmla="*/ 4 w 1550"/>
                  <a:gd name="T39" fmla="*/ 28 h 798"/>
                  <a:gd name="T40" fmla="*/ 0 w 1550"/>
                  <a:gd name="T41" fmla="*/ 30 h 798"/>
                  <a:gd name="T42" fmla="*/ 4 w 1550"/>
                  <a:gd name="T43" fmla="*/ 28 h 798"/>
                  <a:gd name="T44" fmla="*/ 7 w 1550"/>
                  <a:gd name="T45" fmla="*/ 26 h 798"/>
                  <a:gd name="T46" fmla="*/ 11 w 1550"/>
                  <a:gd name="T47" fmla="*/ 24 h 798"/>
                  <a:gd name="T48" fmla="*/ 14 w 1550"/>
                  <a:gd name="T49" fmla="*/ 22 h 798"/>
                  <a:gd name="T50" fmla="*/ 17 w 1550"/>
                  <a:gd name="T51" fmla="*/ 20 h 798"/>
                  <a:gd name="T52" fmla="*/ 21 w 1550"/>
                  <a:gd name="T53" fmla="*/ 19 h 798"/>
                  <a:gd name="T54" fmla="*/ 24 w 1550"/>
                  <a:gd name="T55" fmla="*/ 17 h 798"/>
                  <a:gd name="T56" fmla="*/ 28 w 1550"/>
                  <a:gd name="T57" fmla="*/ 15 h 798"/>
                  <a:gd name="T58" fmla="*/ 31 w 1550"/>
                  <a:gd name="T59" fmla="*/ 13 h 798"/>
                  <a:gd name="T60" fmla="*/ 35 w 1550"/>
                  <a:gd name="T61" fmla="*/ 11 h 798"/>
                  <a:gd name="T62" fmla="*/ 38 w 1550"/>
                  <a:gd name="T63" fmla="*/ 9 h 798"/>
                  <a:gd name="T64" fmla="*/ 42 w 1550"/>
                  <a:gd name="T65" fmla="*/ 7 h 798"/>
                  <a:gd name="T66" fmla="*/ 45 w 1550"/>
                  <a:gd name="T67" fmla="*/ 6 h 798"/>
                  <a:gd name="T68" fmla="*/ 48 w 1550"/>
                  <a:gd name="T69" fmla="*/ 4 h 798"/>
                  <a:gd name="T70" fmla="*/ 52 w 1550"/>
                  <a:gd name="T71" fmla="*/ 2 h 798"/>
                  <a:gd name="T72" fmla="*/ 55 w 1550"/>
                  <a:gd name="T73" fmla="*/ 0 h 7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50"/>
                  <a:gd name="T112" fmla="*/ 0 h 798"/>
                  <a:gd name="T113" fmla="*/ 1550 w 1550"/>
                  <a:gd name="T114" fmla="*/ 798 h 79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50" h="798">
                    <a:moveTo>
                      <a:pt x="1494" y="0"/>
                    </a:moveTo>
                    <a:lnTo>
                      <a:pt x="1508" y="6"/>
                    </a:lnTo>
                    <a:lnTo>
                      <a:pt x="1525" y="12"/>
                    </a:lnTo>
                    <a:lnTo>
                      <a:pt x="1539" y="24"/>
                    </a:lnTo>
                    <a:lnTo>
                      <a:pt x="1550" y="31"/>
                    </a:lnTo>
                    <a:lnTo>
                      <a:pt x="1452" y="74"/>
                    </a:lnTo>
                    <a:lnTo>
                      <a:pt x="1359" y="124"/>
                    </a:lnTo>
                    <a:lnTo>
                      <a:pt x="1259" y="173"/>
                    </a:lnTo>
                    <a:lnTo>
                      <a:pt x="1160" y="223"/>
                    </a:lnTo>
                    <a:lnTo>
                      <a:pt x="1067" y="265"/>
                    </a:lnTo>
                    <a:lnTo>
                      <a:pt x="968" y="315"/>
                    </a:lnTo>
                    <a:lnTo>
                      <a:pt x="876" y="365"/>
                    </a:lnTo>
                    <a:lnTo>
                      <a:pt x="775" y="415"/>
                    </a:lnTo>
                    <a:lnTo>
                      <a:pt x="683" y="464"/>
                    </a:lnTo>
                    <a:lnTo>
                      <a:pt x="584" y="508"/>
                    </a:lnTo>
                    <a:lnTo>
                      <a:pt x="491" y="564"/>
                    </a:lnTo>
                    <a:lnTo>
                      <a:pt x="391" y="607"/>
                    </a:lnTo>
                    <a:lnTo>
                      <a:pt x="292" y="657"/>
                    </a:lnTo>
                    <a:lnTo>
                      <a:pt x="193" y="705"/>
                    </a:lnTo>
                    <a:lnTo>
                      <a:pt x="99" y="755"/>
                    </a:lnTo>
                    <a:lnTo>
                      <a:pt x="0" y="798"/>
                    </a:lnTo>
                    <a:lnTo>
                      <a:pt x="99" y="749"/>
                    </a:lnTo>
                    <a:lnTo>
                      <a:pt x="186" y="699"/>
                    </a:lnTo>
                    <a:lnTo>
                      <a:pt x="286" y="649"/>
                    </a:lnTo>
                    <a:lnTo>
                      <a:pt x="379" y="601"/>
                    </a:lnTo>
                    <a:lnTo>
                      <a:pt x="472" y="551"/>
                    </a:lnTo>
                    <a:lnTo>
                      <a:pt x="565" y="501"/>
                    </a:lnTo>
                    <a:lnTo>
                      <a:pt x="657" y="452"/>
                    </a:lnTo>
                    <a:lnTo>
                      <a:pt x="750" y="402"/>
                    </a:lnTo>
                    <a:lnTo>
                      <a:pt x="843" y="352"/>
                    </a:lnTo>
                    <a:lnTo>
                      <a:pt x="937" y="298"/>
                    </a:lnTo>
                    <a:lnTo>
                      <a:pt x="1030" y="248"/>
                    </a:lnTo>
                    <a:lnTo>
                      <a:pt x="1123" y="198"/>
                    </a:lnTo>
                    <a:lnTo>
                      <a:pt x="1216" y="149"/>
                    </a:lnTo>
                    <a:lnTo>
                      <a:pt x="1309" y="99"/>
                    </a:lnTo>
                    <a:lnTo>
                      <a:pt x="1402" y="49"/>
                    </a:lnTo>
                    <a:lnTo>
                      <a:pt x="1494" y="0"/>
                    </a:lnTo>
                    <a:close/>
                  </a:path>
                </a:pathLst>
              </a:custGeom>
              <a:solidFill>
                <a:srgbClr val="A3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25" name="Freeform 344"/>
              <p:cNvSpPr>
                <a:spLocks/>
              </p:cNvSpPr>
              <p:nvPr/>
            </p:nvSpPr>
            <p:spPr bwMode="auto">
              <a:xfrm>
                <a:off x="1855" y="1721"/>
                <a:ext cx="523" cy="262"/>
              </a:xfrm>
              <a:custGeom>
                <a:avLst/>
                <a:gdLst>
                  <a:gd name="T0" fmla="*/ 56 w 1570"/>
                  <a:gd name="T1" fmla="*/ 0 h 786"/>
                  <a:gd name="T2" fmla="*/ 57 w 1570"/>
                  <a:gd name="T3" fmla="*/ 0 h 786"/>
                  <a:gd name="T4" fmla="*/ 57 w 1570"/>
                  <a:gd name="T5" fmla="*/ 0 h 786"/>
                  <a:gd name="T6" fmla="*/ 58 w 1570"/>
                  <a:gd name="T7" fmla="*/ 1 h 786"/>
                  <a:gd name="T8" fmla="*/ 58 w 1570"/>
                  <a:gd name="T9" fmla="*/ 1 h 786"/>
                  <a:gd name="T10" fmla="*/ 55 w 1570"/>
                  <a:gd name="T11" fmla="*/ 3 h 786"/>
                  <a:gd name="T12" fmla="*/ 51 w 1570"/>
                  <a:gd name="T13" fmla="*/ 4 h 786"/>
                  <a:gd name="T14" fmla="*/ 47 w 1570"/>
                  <a:gd name="T15" fmla="*/ 6 h 786"/>
                  <a:gd name="T16" fmla="*/ 44 w 1570"/>
                  <a:gd name="T17" fmla="*/ 8 h 786"/>
                  <a:gd name="T18" fmla="*/ 40 w 1570"/>
                  <a:gd name="T19" fmla="*/ 10 h 786"/>
                  <a:gd name="T20" fmla="*/ 36 w 1570"/>
                  <a:gd name="T21" fmla="*/ 11 h 786"/>
                  <a:gd name="T22" fmla="*/ 33 w 1570"/>
                  <a:gd name="T23" fmla="*/ 13 h 786"/>
                  <a:gd name="T24" fmla="*/ 29 w 1570"/>
                  <a:gd name="T25" fmla="*/ 15 h 786"/>
                  <a:gd name="T26" fmla="*/ 25 w 1570"/>
                  <a:gd name="T27" fmla="*/ 17 h 786"/>
                  <a:gd name="T28" fmla="*/ 22 w 1570"/>
                  <a:gd name="T29" fmla="*/ 19 h 786"/>
                  <a:gd name="T30" fmla="*/ 18 w 1570"/>
                  <a:gd name="T31" fmla="*/ 20 h 786"/>
                  <a:gd name="T32" fmla="*/ 15 w 1570"/>
                  <a:gd name="T33" fmla="*/ 22 h 786"/>
                  <a:gd name="T34" fmla="*/ 11 w 1570"/>
                  <a:gd name="T35" fmla="*/ 24 h 786"/>
                  <a:gd name="T36" fmla="*/ 7 w 1570"/>
                  <a:gd name="T37" fmla="*/ 26 h 786"/>
                  <a:gd name="T38" fmla="*/ 4 w 1570"/>
                  <a:gd name="T39" fmla="*/ 28 h 786"/>
                  <a:gd name="T40" fmla="*/ 0 w 1570"/>
                  <a:gd name="T41" fmla="*/ 29 h 786"/>
                  <a:gd name="T42" fmla="*/ 4 w 1570"/>
                  <a:gd name="T43" fmla="*/ 27 h 786"/>
                  <a:gd name="T44" fmla="*/ 7 w 1570"/>
                  <a:gd name="T45" fmla="*/ 25 h 786"/>
                  <a:gd name="T46" fmla="*/ 11 w 1570"/>
                  <a:gd name="T47" fmla="*/ 24 h 786"/>
                  <a:gd name="T48" fmla="*/ 14 w 1570"/>
                  <a:gd name="T49" fmla="*/ 22 h 786"/>
                  <a:gd name="T50" fmla="*/ 18 w 1570"/>
                  <a:gd name="T51" fmla="*/ 20 h 786"/>
                  <a:gd name="T52" fmla="*/ 21 w 1570"/>
                  <a:gd name="T53" fmla="*/ 18 h 786"/>
                  <a:gd name="T54" fmla="*/ 25 w 1570"/>
                  <a:gd name="T55" fmla="*/ 17 h 786"/>
                  <a:gd name="T56" fmla="*/ 28 w 1570"/>
                  <a:gd name="T57" fmla="*/ 15 h 786"/>
                  <a:gd name="T58" fmla="*/ 32 w 1570"/>
                  <a:gd name="T59" fmla="*/ 13 h 786"/>
                  <a:gd name="T60" fmla="*/ 35 w 1570"/>
                  <a:gd name="T61" fmla="*/ 11 h 786"/>
                  <a:gd name="T62" fmla="*/ 39 w 1570"/>
                  <a:gd name="T63" fmla="*/ 9 h 786"/>
                  <a:gd name="T64" fmla="*/ 42 w 1570"/>
                  <a:gd name="T65" fmla="*/ 7 h 786"/>
                  <a:gd name="T66" fmla="*/ 46 w 1570"/>
                  <a:gd name="T67" fmla="*/ 6 h 786"/>
                  <a:gd name="T68" fmla="*/ 49 w 1570"/>
                  <a:gd name="T69" fmla="*/ 3 h 786"/>
                  <a:gd name="T70" fmla="*/ 53 w 1570"/>
                  <a:gd name="T71" fmla="*/ 2 h 786"/>
                  <a:gd name="T72" fmla="*/ 56 w 1570"/>
                  <a:gd name="T73" fmla="*/ 0 h 78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70"/>
                  <a:gd name="T112" fmla="*/ 0 h 786"/>
                  <a:gd name="T113" fmla="*/ 1570 w 1570"/>
                  <a:gd name="T114" fmla="*/ 786 h 78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70" h="786">
                    <a:moveTo>
                      <a:pt x="1519" y="0"/>
                    </a:moveTo>
                    <a:lnTo>
                      <a:pt x="1533" y="6"/>
                    </a:lnTo>
                    <a:lnTo>
                      <a:pt x="1545" y="12"/>
                    </a:lnTo>
                    <a:lnTo>
                      <a:pt x="1556" y="19"/>
                    </a:lnTo>
                    <a:lnTo>
                      <a:pt x="1570" y="25"/>
                    </a:lnTo>
                    <a:lnTo>
                      <a:pt x="1477" y="74"/>
                    </a:lnTo>
                    <a:lnTo>
                      <a:pt x="1377" y="118"/>
                    </a:lnTo>
                    <a:lnTo>
                      <a:pt x="1278" y="174"/>
                    </a:lnTo>
                    <a:lnTo>
                      <a:pt x="1179" y="216"/>
                    </a:lnTo>
                    <a:lnTo>
                      <a:pt x="1079" y="267"/>
                    </a:lnTo>
                    <a:lnTo>
                      <a:pt x="980" y="309"/>
                    </a:lnTo>
                    <a:lnTo>
                      <a:pt x="887" y="359"/>
                    </a:lnTo>
                    <a:lnTo>
                      <a:pt x="789" y="409"/>
                    </a:lnTo>
                    <a:lnTo>
                      <a:pt x="688" y="458"/>
                    </a:lnTo>
                    <a:lnTo>
                      <a:pt x="590" y="502"/>
                    </a:lnTo>
                    <a:lnTo>
                      <a:pt x="497" y="552"/>
                    </a:lnTo>
                    <a:lnTo>
                      <a:pt x="397" y="601"/>
                    </a:lnTo>
                    <a:lnTo>
                      <a:pt x="298" y="645"/>
                    </a:lnTo>
                    <a:lnTo>
                      <a:pt x="199" y="693"/>
                    </a:lnTo>
                    <a:lnTo>
                      <a:pt x="99" y="743"/>
                    </a:lnTo>
                    <a:lnTo>
                      <a:pt x="0" y="786"/>
                    </a:lnTo>
                    <a:lnTo>
                      <a:pt x="99" y="737"/>
                    </a:lnTo>
                    <a:lnTo>
                      <a:pt x="193" y="687"/>
                    </a:lnTo>
                    <a:lnTo>
                      <a:pt x="286" y="637"/>
                    </a:lnTo>
                    <a:lnTo>
                      <a:pt x="379" y="595"/>
                    </a:lnTo>
                    <a:lnTo>
                      <a:pt x="478" y="545"/>
                    </a:lnTo>
                    <a:lnTo>
                      <a:pt x="571" y="489"/>
                    </a:lnTo>
                    <a:lnTo>
                      <a:pt x="663" y="446"/>
                    </a:lnTo>
                    <a:lnTo>
                      <a:pt x="764" y="396"/>
                    </a:lnTo>
                    <a:lnTo>
                      <a:pt x="856" y="347"/>
                    </a:lnTo>
                    <a:lnTo>
                      <a:pt x="949" y="292"/>
                    </a:lnTo>
                    <a:lnTo>
                      <a:pt x="1048" y="247"/>
                    </a:lnTo>
                    <a:lnTo>
                      <a:pt x="1141" y="199"/>
                    </a:lnTo>
                    <a:lnTo>
                      <a:pt x="1235" y="149"/>
                    </a:lnTo>
                    <a:lnTo>
                      <a:pt x="1328" y="93"/>
                    </a:lnTo>
                    <a:lnTo>
                      <a:pt x="1421" y="50"/>
                    </a:lnTo>
                    <a:lnTo>
                      <a:pt x="1519" y="0"/>
                    </a:lnTo>
                    <a:close/>
                  </a:path>
                </a:pathLst>
              </a:custGeom>
              <a:solidFill>
                <a:srgbClr val="DE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26" name="Freeform 345"/>
              <p:cNvSpPr>
                <a:spLocks/>
              </p:cNvSpPr>
              <p:nvPr/>
            </p:nvSpPr>
            <p:spPr bwMode="auto">
              <a:xfrm>
                <a:off x="1855" y="1725"/>
                <a:ext cx="529" cy="258"/>
              </a:xfrm>
              <a:custGeom>
                <a:avLst/>
                <a:gdLst>
                  <a:gd name="T0" fmla="*/ 57 w 1589"/>
                  <a:gd name="T1" fmla="*/ 0 h 774"/>
                  <a:gd name="T2" fmla="*/ 57 w 1589"/>
                  <a:gd name="T3" fmla="*/ 0 h 774"/>
                  <a:gd name="T4" fmla="*/ 58 w 1589"/>
                  <a:gd name="T5" fmla="*/ 0 h 774"/>
                  <a:gd name="T6" fmla="*/ 58 w 1589"/>
                  <a:gd name="T7" fmla="*/ 1 h 774"/>
                  <a:gd name="T8" fmla="*/ 59 w 1589"/>
                  <a:gd name="T9" fmla="*/ 1 h 774"/>
                  <a:gd name="T10" fmla="*/ 55 w 1589"/>
                  <a:gd name="T11" fmla="*/ 3 h 774"/>
                  <a:gd name="T12" fmla="*/ 51 w 1589"/>
                  <a:gd name="T13" fmla="*/ 5 h 774"/>
                  <a:gd name="T14" fmla="*/ 48 w 1589"/>
                  <a:gd name="T15" fmla="*/ 6 h 774"/>
                  <a:gd name="T16" fmla="*/ 44 w 1589"/>
                  <a:gd name="T17" fmla="*/ 8 h 774"/>
                  <a:gd name="T18" fmla="*/ 41 w 1589"/>
                  <a:gd name="T19" fmla="*/ 10 h 774"/>
                  <a:gd name="T20" fmla="*/ 37 w 1589"/>
                  <a:gd name="T21" fmla="*/ 11 h 774"/>
                  <a:gd name="T22" fmla="*/ 33 w 1589"/>
                  <a:gd name="T23" fmla="*/ 13 h 774"/>
                  <a:gd name="T24" fmla="*/ 29 w 1589"/>
                  <a:gd name="T25" fmla="*/ 15 h 774"/>
                  <a:gd name="T26" fmla="*/ 26 w 1589"/>
                  <a:gd name="T27" fmla="*/ 17 h 774"/>
                  <a:gd name="T28" fmla="*/ 22 w 1589"/>
                  <a:gd name="T29" fmla="*/ 18 h 774"/>
                  <a:gd name="T30" fmla="*/ 19 w 1589"/>
                  <a:gd name="T31" fmla="*/ 20 h 774"/>
                  <a:gd name="T32" fmla="*/ 15 w 1589"/>
                  <a:gd name="T33" fmla="*/ 22 h 774"/>
                  <a:gd name="T34" fmla="*/ 11 w 1589"/>
                  <a:gd name="T35" fmla="*/ 23 h 774"/>
                  <a:gd name="T36" fmla="*/ 7 w 1589"/>
                  <a:gd name="T37" fmla="*/ 25 h 774"/>
                  <a:gd name="T38" fmla="*/ 4 w 1589"/>
                  <a:gd name="T39" fmla="*/ 27 h 774"/>
                  <a:gd name="T40" fmla="*/ 0 w 1589"/>
                  <a:gd name="T41" fmla="*/ 29 h 774"/>
                  <a:gd name="T42" fmla="*/ 4 w 1589"/>
                  <a:gd name="T43" fmla="*/ 27 h 774"/>
                  <a:gd name="T44" fmla="*/ 7 w 1589"/>
                  <a:gd name="T45" fmla="*/ 25 h 774"/>
                  <a:gd name="T46" fmla="*/ 11 w 1589"/>
                  <a:gd name="T47" fmla="*/ 23 h 774"/>
                  <a:gd name="T48" fmla="*/ 14 w 1589"/>
                  <a:gd name="T49" fmla="*/ 22 h 774"/>
                  <a:gd name="T50" fmla="*/ 18 w 1589"/>
                  <a:gd name="T51" fmla="*/ 20 h 774"/>
                  <a:gd name="T52" fmla="*/ 21 w 1589"/>
                  <a:gd name="T53" fmla="*/ 18 h 774"/>
                  <a:gd name="T54" fmla="*/ 25 w 1589"/>
                  <a:gd name="T55" fmla="*/ 16 h 774"/>
                  <a:gd name="T56" fmla="*/ 28 w 1589"/>
                  <a:gd name="T57" fmla="*/ 14 h 774"/>
                  <a:gd name="T58" fmla="*/ 32 w 1589"/>
                  <a:gd name="T59" fmla="*/ 13 h 774"/>
                  <a:gd name="T60" fmla="*/ 36 w 1589"/>
                  <a:gd name="T61" fmla="*/ 11 h 774"/>
                  <a:gd name="T62" fmla="*/ 39 w 1589"/>
                  <a:gd name="T63" fmla="*/ 9 h 774"/>
                  <a:gd name="T64" fmla="*/ 43 w 1589"/>
                  <a:gd name="T65" fmla="*/ 7 h 774"/>
                  <a:gd name="T66" fmla="*/ 46 w 1589"/>
                  <a:gd name="T67" fmla="*/ 5 h 774"/>
                  <a:gd name="T68" fmla="*/ 50 w 1589"/>
                  <a:gd name="T69" fmla="*/ 3 h 774"/>
                  <a:gd name="T70" fmla="*/ 53 w 1589"/>
                  <a:gd name="T71" fmla="*/ 2 h 774"/>
                  <a:gd name="T72" fmla="*/ 57 w 1589"/>
                  <a:gd name="T73" fmla="*/ 0 h 77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89"/>
                  <a:gd name="T112" fmla="*/ 0 h 774"/>
                  <a:gd name="T113" fmla="*/ 1589 w 1589"/>
                  <a:gd name="T114" fmla="*/ 774 h 77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89" h="774">
                    <a:moveTo>
                      <a:pt x="1539" y="0"/>
                    </a:moveTo>
                    <a:lnTo>
                      <a:pt x="1550" y="7"/>
                    </a:lnTo>
                    <a:lnTo>
                      <a:pt x="1564" y="13"/>
                    </a:lnTo>
                    <a:lnTo>
                      <a:pt x="1575" y="19"/>
                    </a:lnTo>
                    <a:lnTo>
                      <a:pt x="1589" y="25"/>
                    </a:lnTo>
                    <a:lnTo>
                      <a:pt x="1494" y="75"/>
                    </a:lnTo>
                    <a:lnTo>
                      <a:pt x="1390" y="125"/>
                    </a:lnTo>
                    <a:lnTo>
                      <a:pt x="1297" y="168"/>
                    </a:lnTo>
                    <a:lnTo>
                      <a:pt x="1191" y="210"/>
                    </a:lnTo>
                    <a:lnTo>
                      <a:pt x="1098" y="260"/>
                    </a:lnTo>
                    <a:lnTo>
                      <a:pt x="992" y="305"/>
                    </a:lnTo>
                    <a:lnTo>
                      <a:pt x="899" y="353"/>
                    </a:lnTo>
                    <a:lnTo>
                      <a:pt x="795" y="403"/>
                    </a:lnTo>
                    <a:lnTo>
                      <a:pt x="702" y="446"/>
                    </a:lnTo>
                    <a:lnTo>
                      <a:pt x="596" y="496"/>
                    </a:lnTo>
                    <a:lnTo>
                      <a:pt x="503" y="546"/>
                    </a:lnTo>
                    <a:lnTo>
                      <a:pt x="397" y="589"/>
                    </a:lnTo>
                    <a:lnTo>
                      <a:pt x="304" y="633"/>
                    </a:lnTo>
                    <a:lnTo>
                      <a:pt x="199" y="681"/>
                    </a:lnTo>
                    <a:lnTo>
                      <a:pt x="106" y="731"/>
                    </a:lnTo>
                    <a:lnTo>
                      <a:pt x="0" y="774"/>
                    </a:lnTo>
                    <a:lnTo>
                      <a:pt x="99" y="731"/>
                    </a:lnTo>
                    <a:lnTo>
                      <a:pt x="193" y="675"/>
                    </a:lnTo>
                    <a:lnTo>
                      <a:pt x="292" y="633"/>
                    </a:lnTo>
                    <a:lnTo>
                      <a:pt x="385" y="583"/>
                    </a:lnTo>
                    <a:lnTo>
                      <a:pt x="484" y="533"/>
                    </a:lnTo>
                    <a:lnTo>
                      <a:pt x="576" y="484"/>
                    </a:lnTo>
                    <a:lnTo>
                      <a:pt x="677" y="434"/>
                    </a:lnTo>
                    <a:lnTo>
                      <a:pt x="769" y="384"/>
                    </a:lnTo>
                    <a:lnTo>
                      <a:pt x="868" y="341"/>
                    </a:lnTo>
                    <a:lnTo>
                      <a:pt x="961" y="291"/>
                    </a:lnTo>
                    <a:lnTo>
                      <a:pt x="1061" y="241"/>
                    </a:lnTo>
                    <a:lnTo>
                      <a:pt x="1154" y="193"/>
                    </a:lnTo>
                    <a:lnTo>
                      <a:pt x="1253" y="143"/>
                    </a:lnTo>
                    <a:lnTo>
                      <a:pt x="1346" y="93"/>
                    </a:lnTo>
                    <a:lnTo>
                      <a:pt x="1446" y="44"/>
                    </a:lnTo>
                    <a:lnTo>
                      <a:pt x="1539" y="0"/>
                    </a:lnTo>
                    <a:close/>
                  </a:path>
                </a:pathLst>
              </a:custGeom>
              <a:solidFill>
                <a:srgbClr val="FF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27" name="Freeform 346"/>
              <p:cNvSpPr>
                <a:spLocks/>
              </p:cNvSpPr>
              <p:nvPr/>
            </p:nvSpPr>
            <p:spPr bwMode="auto">
              <a:xfrm>
                <a:off x="1855" y="1729"/>
                <a:ext cx="535" cy="254"/>
              </a:xfrm>
              <a:custGeom>
                <a:avLst/>
                <a:gdLst>
                  <a:gd name="T0" fmla="*/ 58 w 1606"/>
                  <a:gd name="T1" fmla="*/ 0 h 761"/>
                  <a:gd name="T2" fmla="*/ 58 w 1606"/>
                  <a:gd name="T3" fmla="*/ 0 h 761"/>
                  <a:gd name="T4" fmla="*/ 59 w 1606"/>
                  <a:gd name="T5" fmla="*/ 0 h 761"/>
                  <a:gd name="T6" fmla="*/ 59 w 1606"/>
                  <a:gd name="T7" fmla="*/ 1 h 761"/>
                  <a:gd name="T8" fmla="*/ 59 w 1606"/>
                  <a:gd name="T9" fmla="*/ 1 h 761"/>
                  <a:gd name="T10" fmla="*/ 56 w 1606"/>
                  <a:gd name="T11" fmla="*/ 3 h 761"/>
                  <a:gd name="T12" fmla="*/ 52 w 1606"/>
                  <a:gd name="T13" fmla="*/ 4 h 761"/>
                  <a:gd name="T14" fmla="*/ 48 w 1606"/>
                  <a:gd name="T15" fmla="*/ 6 h 761"/>
                  <a:gd name="T16" fmla="*/ 45 w 1606"/>
                  <a:gd name="T17" fmla="*/ 8 h 761"/>
                  <a:gd name="T18" fmla="*/ 41 w 1606"/>
                  <a:gd name="T19" fmla="*/ 9 h 761"/>
                  <a:gd name="T20" fmla="*/ 37 w 1606"/>
                  <a:gd name="T21" fmla="*/ 11 h 761"/>
                  <a:gd name="T22" fmla="*/ 34 w 1606"/>
                  <a:gd name="T23" fmla="*/ 13 h 761"/>
                  <a:gd name="T24" fmla="*/ 30 w 1606"/>
                  <a:gd name="T25" fmla="*/ 15 h 761"/>
                  <a:gd name="T26" fmla="*/ 26 w 1606"/>
                  <a:gd name="T27" fmla="*/ 16 h 761"/>
                  <a:gd name="T28" fmla="*/ 22 w 1606"/>
                  <a:gd name="T29" fmla="*/ 18 h 761"/>
                  <a:gd name="T30" fmla="*/ 19 w 1606"/>
                  <a:gd name="T31" fmla="*/ 20 h 761"/>
                  <a:gd name="T32" fmla="*/ 15 w 1606"/>
                  <a:gd name="T33" fmla="*/ 21 h 761"/>
                  <a:gd name="T34" fmla="*/ 11 w 1606"/>
                  <a:gd name="T35" fmla="*/ 23 h 761"/>
                  <a:gd name="T36" fmla="*/ 8 w 1606"/>
                  <a:gd name="T37" fmla="*/ 25 h 761"/>
                  <a:gd name="T38" fmla="*/ 4 w 1606"/>
                  <a:gd name="T39" fmla="*/ 27 h 761"/>
                  <a:gd name="T40" fmla="*/ 0 w 1606"/>
                  <a:gd name="T41" fmla="*/ 28 h 761"/>
                  <a:gd name="T42" fmla="*/ 4 w 1606"/>
                  <a:gd name="T43" fmla="*/ 27 h 761"/>
                  <a:gd name="T44" fmla="*/ 7 w 1606"/>
                  <a:gd name="T45" fmla="*/ 25 h 761"/>
                  <a:gd name="T46" fmla="*/ 11 w 1606"/>
                  <a:gd name="T47" fmla="*/ 23 h 761"/>
                  <a:gd name="T48" fmla="*/ 14 w 1606"/>
                  <a:gd name="T49" fmla="*/ 21 h 761"/>
                  <a:gd name="T50" fmla="*/ 18 w 1606"/>
                  <a:gd name="T51" fmla="*/ 20 h 761"/>
                  <a:gd name="T52" fmla="*/ 22 w 1606"/>
                  <a:gd name="T53" fmla="*/ 18 h 761"/>
                  <a:gd name="T54" fmla="*/ 25 w 1606"/>
                  <a:gd name="T55" fmla="*/ 16 h 761"/>
                  <a:gd name="T56" fmla="*/ 29 w 1606"/>
                  <a:gd name="T57" fmla="*/ 14 h 761"/>
                  <a:gd name="T58" fmla="*/ 32 w 1606"/>
                  <a:gd name="T59" fmla="*/ 12 h 761"/>
                  <a:gd name="T60" fmla="*/ 36 w 1606"/>
                  <a:gd name="T61" fmla="*/ 11 h 761"/>
                  <a:gd name="T62" fmla="*/ 40 w 1606"/>
                  <a:gd name="T63" fmla="*/ 9 h 761"/>
                  <a:gd name="T64" fmla="*/ 43 w 1606"/>
                  <a:gd name="T65" fmla="*/ 7 h 761"/>
                  <a:gd name="T66" fmla="*/ 47 w 1606"/>
                  <a:gd name="T67" fmla="*/ 5 h 761"/>
                  <a:gd name="T68" fmla="*/ 50 w 1606"/>
                  <a:gd name="T69" fmla="*/ 3 h 761"/>
                  <a:gd name="T70" fmla="*/ 54 w 1606"/>
                  <a:gd name="T71" fmla="*/ 2 h 761"/>
                  <a:gd name="T72" fmla="*/ 58 w 1606"/>
                  <a:gd name="T73" fmla="*/ 0 h 76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06"/>
                  <a:gd name="T112" fmla="*/ 0 h 761"/>
                  <a:gd name="T113" fmla="*/ 1606 w 1606"/>
                  <a:gd name="T114" fmla="*/ 761 h 76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06" h="761">
                    <a:moveTo>
                      <a:pt x="1556" y="0"/>
                    </a:moveTo>
                    <a:lnTo>
                      <a:pt x="1570" y="6"/>
                    </a:lnTo>
                    <a:lnTo>
                      <a:pt x="1581" y="12"/>
                    </a:lnTo>
                    <a:lnTo>
                      <a:pt x="1595" y="18"/>
                    </a:lnTo>
                    <a:lnTo>
                      <a:pt x="1606" y="25"/>
                    </a:lnTo>
                    <a:lnTo>
                      <a:pt x="1508" y="68"/>
                    </a:lnTo>
                    <a:lnTo>
                      <a:pt x="1407" y="118"/>
                    </a:lnTo>
                    <a:lnTo>
                      <a:pt x="1309" y="166"/>
                    </a:lnTo>
                    <a:lnTo>
                      <a:pt x="1210" y="211"/>
                    </a:lnTo>
                    <a:lnTo>
                      <a:pt x="1110" y="253"/>
                    </a:lnTo>
                    <a:lnTo>
                      <a:pt x="1005" y="297"/>
                    </a:lnTo>
                    <a:lnTo>
                      <a:pt x="906" y="346"/>
                    </a:lnTo>
                    <a:lnTo>
                      <a:pt x="806" y="396"/>
                    </a:lnTo>
                    <a:lnTo>
                      <a:pt x="708" y="440"/>
                    </a:lnTo>
                    <a:lnTo>
                      <a:pt x="601" y="483"/>
                    </a:lnTo>
                    <a:lnTo>
                      <a:pt x="503" y="533"/>
                    </a:lnTo>
                    <a:lnTo>
                      <a:pt x="404" y="576"/>
                    </a:lnTo>
                    <a:lnTo>
                      <a:pt x="304" y="626"/>
                    </a:lnTo>
                    <a:lnTo>
                      <a:pt x="205" y="668"/>
                    </a:lnTo>
                    <a:lnTo>
                      <a:pt x="106" y="718"/>
                    </a:lnTo>
                    <a:lnTo>
                      <a:pt x="0" y="761"/>
                    </a:lnTo>
                    <a:lnTo>
                      <a:pt x="99" y="718"/>
                    </a:lnTo>
                    <a:lnTo>
                      <a:pt x="199" y="668"/>
                    </a:lnTo>
                    <a:lnTo>
                      <a:pt x="292" y="620"/>
                    </a:lnTo>
                    <a:lnTo>
                      <a:pt x="391" y="570"/>
                    </a:lnTo>
                    <a:lnTo>
                      <a:pt x="491" y="527"/>
                    </a:lnTo>
                    <a:lnTo>
                      <a:pt x="584" y="477"/>
                    </a:lnTo>
                    <a:lnTo>
                      <a:pt x="683" y="427"/>
                    </a:lnTo>
                    <a:lnTo>
                      <a:pt x="781" y="378"/>
                    </a:lnTo>
                    <a:lnTo>
                      <a:pt x="876" y="334"/>
                    </a:lnTo>
                    <a:lnTo>
                      <a:pt x="974" y="284"/>
                    </a:lnTo>
                    <a:lnTo>
                      <a:pt x="1073" y="236"/>
                    </a:lnTo>
                    <a:lnTo>
                      <a:pt x="1166" y="186"/>
                    </a:lnTo>
                    <a:lnTo>
                      <a:pt x="1266" y="143"/>
                    </a:lnTo>
                    <a:lnTo>
                      <a:pt x="1359" y="93"/>
                    </a:lnTo>
                    <a:lnTo>
                      <a:pt x="1458" y="43"/>
                    </a:lnTo>
                    <a:lnTo>
                      <a:pt x="1556" y="0"/>
                    </a:lnTo>
                    <a:close/>
                  </a:path>
                </a:pathLst>
              </a:custGeom>
              <a:solidFill>
                <a:srgbClr val="FFA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28" name="Freeform 347"/>
              <p:cNvSpPr>
                <a:spLocks/>
              </p:cNvSpPr>
              <p:nvPr/>
            </p:nvSpPr>
            <p:spPr bwMode="auto">
              <a:xfrm>
                <a:off x="1855" y="1731"/>
                <a:ext cx="543" cy="252"/>
              </a:xfrm>
              <a:custGeom>
                <a:avLst/>
                <a:gdLst>
                  <a:gd name="T0" fmla="*/ 58 w 1631"/>
                  <a:gd name="T1" fmla="*/ 0 h 755"/>
                  <a:gd name="T2" fmla="*/ 59 w 1631"/>
                  <a:gd name="T3" fmla="*/ 0 h 755"/>
                  <a:gd name="T4" fmla="*/ 59 w 1631"/>
                  <a:gd name="T5" fmla="*/ 0 h 755"/>
                  <a:gd name="T6" fmla="*/ 60 w 1631"/>
                  <a:gd name="T7" fmla="*/ 1 h 755"/>
                  <a:gd name="T8" fmla="*/ 60 w 1631"/>
                  <a:gd name="T9" fmla="*/ 1 h 755"/>
                  <a:gd name="T10" fmla="*/ 57 w 1631"/>
                  <a:gd name="T11" fmla="*/ 3 h 755"/>
                  <a:gd name="T12" fmla="*/ 53 w 1631"/>
                  <a:gd name="T13" fmla="*/ 5 h 755"/>
                  <a:gd name="T14" fmla="*/ 49 w 1631"/>
                  <a:gd name="T15" fmla="*/ 6 h 755"/>
                  <a:gd name="T16" fmla="*/ 45 w 1631"/>
                  <a:gd name="T17" fmla="*/ 8 h 755"/>
                  <a:gd name="T18" fmla="*/ 42 w 1631"/>
                  <a:gd name="T19" fmla="*/ 9 h 755"/>
                  <a:gd name="T20" fmla="*/ 38 w 1631"/>
                  <a:gd name="T21" fmla="*/ 11 h 755"/>
                  <a:gd name="T22" fmla="*/ 34 w 1631"/>
                  <a:gd name="T23" fmla="*/ 13 h 755"/>
                  <a:gd name="T24" fmla="*/ 30 w 1631"/>
                  <a:gd name="T25" fmla="*/ 14 h 755"/>
                  <a:gd name="T26" fmla="*/ 26 w 1631"/>
                  <a:gd name="T27" fmla="*/ 16 h 755"/>
                  <a:gd name="T28" fmla="*/ 23 w 1631"/>
                  <a:gd name="T29" fmla="*/ 18 h 755"/>
                  <a:gd name="T30" fmla="*/ 19 w 1631"/>
                  <a:gd name="T31" fmla="*/ 20 h 755"/>
                  <a:gd name="T32" fmla="*/ 15 w 1631"/>
                  <a:gd name="T33" fmla="*/ 21 h 755"/>
                  <a:gd name="T34" fmla="*/ 12 w 1631"/>
                  <a:gd name="T35" fmla="*/ 23 h 755"/>
                  <a:gd name="T36" fmla="*/ 8 w 1631"/>
                  <a:gd name="T37" fmla="*/ 25 h 755"/>
                  <a:gd name="T38" fmla="*/ 4 w 1631"/>
                  <a:gd name="T39" fmla="*/ 26 h 755"/>
                  <a:gd name="T40" fmla="*/ 0 w 1631"/>
                  <a:gd name="T41" fmla="*/ 28 h 755"/>
                  <a:gd name="T42" fmla="*/ 4 w 1631"/>
                  <a:gd name="T43" fmla="*/ 26 h 755"/>
                  <a:gd name="T44" fmla="*/ 7 w 1631"/>
                  <a:gd name="T45" fmla="*/ 25 h 755"/>
                  <a:gd name="T46" fmla="*/ 11 w 1631"/>
                  <a:gd name="T47" fmla="*/ 23 h 755"/>
                  <a:gd name="T48" fmla="*/ 15 w 1631"/>
                  <a:gd name="T49" fmla="*/ 21 h 755"/>
                  <a:gd name="T50" fmla="*/ 18 w 1631"/>
                  <a:gd name="T51" fmla="*/ 19 h 755"/>
                  <a:gd name="T52" fmla="*/ 22 w 1631"/>
                  <a:gd name="T53" fmla="*/ 17 h 755"/>
                  <a:gd name="T54" fmla="*/ 26 w 1631"/>
                  <a:gd name="T55" fmla="*/ 16 h 755"/>
                  <a:gd name="T56" fmla="*/ 29 w 1631"/>
                  <a:gd name="T57" fmla="*/ 14 h 755"/>
                  <a:gd name="T58" fmla="*/ 33 w 1631"/>
                  <a:gd name="T59" fmla="*/ 12 h 755"/>
                  <a:gd name="T60" fmla="*/ 36 w 1631"/>
                  <a:gd name="T61" fmla="*/ 11 h 755"/>
                  <a:gd name="T62" fmla="*/ 40 w 1631"/>
                  <a:gd name="T63" fmla="*/ 9 h 755"/>
                  <a:gd name="T64" fmla="*/ 44 w 1631"/>
                  <a:gd name="T65" fmla="*/ 7 h 755"/>
                  <a:gd name="T66" fmla="*/ 47 w 1631"/>
                  <a:gd name="T67" fmla="*/ 5 h 755"/>
                  <a:gd name="T68" fmla="*/ 51 w 1631"/>
                  <a:gd name="T69" fmla="*/ 4 h 755"/>
                  <a:gd name="T70" fmla="*/ 55 w 1631"/>
                  <a:gd name="T71" fmla="*/ 2 h 755"/>
                  <a:gd name="T72" fmla="*/ 58 w 1631"/>
                  <a:gd name="T73" fmla="*/ 0 h 75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31"/>
                  <a:gd name="T112" fmla="*/ 0 h 755"/>
                  <a:gd name="T113" fmla="*/ 1631 w 1631"/>
                  <a:gd name="T114" fmla="*/ 755 h 75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31" h="755">
                    <a:moveTo>
                      <a:pt x="1575" y="0"/>
                    </a:moveTo>
                    <a:lnTo>
                      <a:pt x="1589" y="6"/>
                    </a:lnTo>
                    <a:lnTo>
                      <a:pt x="1606" y="12"/>
                    </a:lnTo>
                    <a:lnTo>
                      <a:pt x="1620" y="25"/>
                    </a:lnTo>
                    <a:lnTo>
                      <a:pt x="1631" y="31"/>
                    </a:lnTo>
                    <a:lnTo>
                      <a:pt x="1533" y="74"/>
                    </a:lnTo>
                    <a:lnTo>
                      <a:pt x="1427" y="124"/>
                    </a:lnTo>
                    <a:lnTo>
                      <a:pt x="1328" y="168"/>
                    </a:lnTo>
                    <a:lnTo>
                      <a:pt x="1222" y="210"/>
                    </a:lnTo>
                    <a:lnTo>
                      <a:pt x="1123" y="255"/>
                    </a:lnTo>
                    <a:lnTo>
                      <a:pt x="1017" y="303"/>
                    </a:lnTo>
                    <a:lnTo>
                      <a:pt x="918" y="347"/>
                    </a:lnTo>
                    <a:lnTo>
                      <a:pt x="820" y="390"/>
                    </a:lnTo>
                    <a:lnTo>
                      <a:pt x="713" y="440"/>
                    </a:lnTo>
                    <a:lnTo>
                      <a:pt x="615" y="483"/>
                    </a:lnTo>
                    <a:lnTo>
                      <a:pt x="515" y="533"/>
                    </a:lnTo>
                    <a:lnTo>
                      <a:pt x="410" y="575"/>
                    </a:lnTo>
                    <a:lnTo>
                      <a:pt x="311" y="620"/>
                    </a:lnTo>
                    <a:lnTo>
                      <a:pt x="205" y="662"/>
                    </a:lnTo>
                    <a:lnTo>
                      <a:pt x="106" y="712"/>
                    </a:lnTo>
                    <a:lnTo>
                      <a:pt x="0" y="755"/>
                    </a:lnTo>
                    <a:lnTo>
                      <a:pt x="99" y="712"/>
                    </a:lnTo>
                    <a:lnTo>
                      <a:pt x="199" y="662"/>
                    </a:lnTo>
                    <a:lnTo>
                      <a:pt x="298" y="614"/>
                    </a:lnTo>
                    <a:lnTo>
                      <a:pt x="397" y="570"/>
                    </a:lnTo>
                    <a:lnTo>
                      <a:pt x="497" y="521"/>
                    </a:lnTo>
                    <a:lnTo>
                      <a:pt x="596" y="471"/>
                    </a:lnTo>
                    <a:lnTo>
                      <a:pt x="694" y="427"/>
                    </a:lnTo>
                    <a:lnTo>
                      <a:pt x="789" y="378"/>
                    </a:lnTo>
                    <a:lnTo>
                      <a:pt x="887" y="334"/>
                    </a:lnTo>
                    <a:lnTo>
                      <a:pt x="986" y="286"/>
                    </a:lnTo>
                    <a:lnTo>
                      <a:pt x="1086" y="236"/>
                    </a:lnTo>
                    <a:lnTo>
                      <a:pt x="1185" y="191"/>
                    </a:lnTo>
                    <a:lnTo>
                      <a:pt x="1284" y="143"/>
                    </a:lnTo>
                    <a:lnTo>
                      <a:pt x="1377" y="99"/>
                    </a:lnTo>
                    <a:lnTo>
                      <a:pt x="1483" y="50"/>
                    </a:lnTo>
                    <a:lnTo>
                      <a:pt x="1575" y="0"/>
                    </a:lnTo>
                    <a:close/>
                  </a:path>
                </a:pathLst>
              </a:custGeom>
              <a:solidFill>
                <a:srgbClr val="FF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29" name="Freeform 348"/>
              <p:cNvSpPr>
                <a:spLocks/>
              </p:cNvSpPr>
              <p:nvPr/>
            </p:nvSpPr>
            <p:spPr bwMode="auto">
              <a:xfrm>
                <a:off x="1855" y="1735"/>
                <a:ext cx="550" cy="248"/>
              </a:xfrm>
              <a:custGeom>
                <a:avLst/>
                <a:gdLst>
                  <a:gd name="T0" fmla="*/ 59 w 1651"/>
                  <a:gd name="T1" fmla="*/ 0 h 743"/>
                  <a:gd name="T2" fmla="*/ 59 w 1651"/>
                  <a:gd name="T3" fmla="*/ 0 h 743"/>
                  <a:gd name="T4" fmla="*/ 60 w 1651"/>
                  <a:gd name="T5" fmla="*/ 0 h 743"/>
                  <a:gd name="T6" fmla="*/ 61 w 1651"/>
                  <a:gd name="T7" fmla="*/ 1 h 743"/>
                  <a:gd name="T8" fmla="*/ 61 w 1651"/>
                  <a:gd name="T9" fmla="*/ 1 h 743"/>
                  <a:gd name="T10" fmla="*/ 57 w 1651"/>
                  <a:gd name="T11" fmla="*/ 3 h 743"/>
                  <a:gd name="T12" fmla="*/ 54 w 1651"/>
                  <a:gd name="T13" fmla="*/ 4 h 743"/>
                  <a:gd name="T14" fmla="*/ 50 w 1651"/>
                  <a:gd name="T15" fmla="*/ 6 h 743"/>
                  <a:gd name="T16" fmla="*/ 46 w 1651"/>
                  <a:gd name="T17" fmla="*/ 8 h 743"/>
                  <a:gd name="T18" fmla="*/ 42 w 1651"/>
                  <a:gd name="T19" fmla="*/ 9 h 743"/>
                  <a:gd name="T20" fmla="*/ 38 w 1651"/>
                  <a:gd name="T21" fmla="*/ 11 h 743"/>
                  <a:gd name="T22" fmla="*/ 34 w 1651"/>
                  <a:gd name="T23" fmla="*/ 13 h 743"/>
                  <a:gd name="T24" fmla="*/ 31 w 1651"/>
                  <a:gd name="T25" fmla="*/ 14 h 743"/>
                  <a:gd name="T26" fmla="*/ 27 w 1651"/>
                  <a:gd name="T27" fmla="*/ 16 h 743"/>
                  <a:gd name="T28" fmla="*/ 23 w 1651"/>
                  <a:gd name="T29" fmla="*/ 18 h 743"/>
                  <a:gd name="T30" fmla="*/ 19 w 1651"/>
                  <a:gd name="T31" fmla="*/ 19 h 743"/>
                  <a:gd name="T32" fmla="*/ 15 w 1651"/>
                  <a:gd name="T33" fmla="*/ 21 h 743"/>
                  <a:gd name="T34" fmla="*/ 12 w 1651"/>
                  <a:gd name="T35" fmla="*/ 23 h 743"/>
                  <a:gd name="T36" fmla="*/ 8 w 1651"/>
                  <a:gd name="T37" fmla="*/ 24 h 743"/>
                  <a:gd name="T38" fmla="*/ 4 w 1651"/>
                  <a:gd name="T39" fmla="*/ 26 h 743"/>
                  <a:gd name="T40" fmla="*/ 0 w 1651"/>
                  <a:gd name="T41" fmla="*/ 28 h 743"/>
                  <a:gd name="T42" fmla="*/ 4 w 1651"/>
                  <a:gd name="T43" fmla="*/ 26 h 743"/>
                  <a:gd name="T44" fmla="*/ 7 w 1651"/>
                  <a:gd name="T45" fmla="*/ 24 h 743"/>
                  <a:gd name="T46" fmla="*/ 11 w 1651"/>
                  <a:gd name="T47" fmla="*/ 23 h 743"/>
                  <a:gd name="T48" fmla="*/ 15 w 1651"/>
                  <a:gd name="T49" fmla="*/ 21 h 743"/>
                  <a:gd name="T50" fmla="*/ 19 w 1651"/>
                  <a:gd name="T51" fmla="*/ 19 h 743"/>
                  <a:gd name="T52" fmla="*/ 22 w 1651"/>
                  <a:gd name="T53" fmla="*/ 17 h 743"/>
                  <a:gd name="T54" fmla="*/ 26 w 1651"/>
                  <a:gd name="T55" fmla="*/ 16 h 743"/>
                  <a:gd name="T56" fmla="*/ 30 w 1651"/>
                  <a:gd name="T57" fmla="*/ 14 h 743"/>
                  <a:gd name="T58" fmla="*/ 33 w 1651"/>
                  <a:gd name="T59" fmla="*/ 12 h 743"/>
                  <a:gd name="T60" fmla="*/ 37 w 1651"/>
                  <a:gd name="T61" fmla="*/ 10 h 743"/>
                  <a:gd name="T62" fmla="*/ 41 w 1651"/>
                  <a:gd name="T63" fmla="*/ 9 h 743"/>
                  <a:gd name="T64" fmla="*/ 44 w 1651"/>
                  <a:gd name="T65" fmla="*/ 7 h 743"/>
                  <a:gd name="T66" fmla="*/ 48 w 1651"/>
                  <a:gd name="T67" fmla="*/ 5 h 743"/>
                  <a:gd name="T68" fmla="*/ 52 w 1651"/>
                  <a:gd name="T69" fmla="*/ 3 h 743"/>
                  <a:gd name="T70" fmla="*/ 55 w 1651"/>
                  <a:gd name="T71" fmla="*/ 2 h 743"/>
                  <a:gd name="T72" fmla="*/ 59 w 1651"/>
                  <a:gd name="T73" fmla="*/ 0 h 7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51"/>
                  <a:gd name="T112" fmla="*/ 0 h 743"/>
                  <a:gd name="T113" fmla="*/ 1651 w 1651"/>
                  <a:gd name="T114" fmla="*/ 743 h 74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51" h="743">
                    <a:moveTo>
                      <a:pt x="1595" y="0"/>
                    </a:moveTo>
                    <a:lnTo>
                      <a:pt x="1606" y="7"/>
                    </a:lnTo>
                    <a:lnTo>
                      <a:pt x="1626" y="13"/>
                    </a:lnTo>
                    <a:lnTo>
                      <a:pt x="1637" y="25"/>
                    </a:lnTo>
                    <a:lnTo>
                      <a:pt x="1651" y="31"/>
                    </a:lnTo>
                    <a:lnTo>
                      <a:pt x="1545" y="75"/>
                    </a:lnTo>
                    <a:lnTo>
                      <a:pt x="1446" y="118"/>
                    </a:lnTo>
                    <a:lnTo>
                      <a:pt x="1340" y="162"/>
                    </a:lnTo>
                    <a:lnTo>
                      <a:pt x="1241" y="210"/>
                    </a:lnTo>
                    <a:lnTo>
                      <a:pt x="1135" y="254"/>
                    </a:lnTo>
                    <a:lnTo>
                      <a:pt x="1030" y="297"/>
                    </a:lnTo>
                    <a:lnTo>
                      <a:pt x="930" y="341"/>
                    </a:lnTo>
                    <a:lnTo>
                      <a:pt x="825" y="384"/>
                    </a:lnTo>
                    <a:lnTo>
                      <a:pt x="727" y="434"/>
                    </a:lnTo>
                    <a:lnTo>
                      <a:pt x="621" y="477"/>
                    </a:lnTo>
                    <a:lnTo>
                      <a:pt x="522" y="521"/>
                    </a:lnTo>
                    <a:lnTo>
                      <a:pt x="416" y="563"/>
                    </a:lnTo>
                    <a:lnTo>
                      <a:pt x="311" y="613"/>
                    </a:lnTo>
                    <a:lnTo>
                      <a:pt x="211" y="658"/>
                    </a:lnTo>
                    <a:lnTo>
                      <a:pt x="106" y="700"/>
                    </a:lnTo>
                    <a:lnTo>
                      <a:pt x="0" y="743"/>
                    </a:lnTo>
                    <a:lnTo>
                      <a:pt x="106" y="700"/>
                    </a:lnTo>
                    <a:lnTo>
                      <a:pt x="199" y="650"/>
                    </a:lnTo>
                    <a:lnTo>
                      <a:pt x="304" y="608"/>
                    </a:lnTo>
                    <a:lnTo>
                      <a:pt x="404" y="558"/>
                    </a:lnTo>
                    <a:lnTo>
                      <a:pt x="503" y="515"/>
                    </a:lnTo>
                    <a:lnTo>
                      <a:pt x="601" y="465"/>
                    </a:lnTo>
                    <a:lnTo>
                      <a:pt x="702" y="422"/>
                    </a:lnTo>
                    <a:lnTo>
                      <a:pt x="800" y="372"/>
                    </a:lnTo>
                    <a:lnTo>
                      <a:pt x="899" y="328"/>
                    </a:lnTo>
                    <a:lnTo>
                      <a:pt x="999" y="279"/>
                    </a:lnTo>
                    <a:lnTo>
                      <a:pt x="1098" y="235"/>
                    </a:lnTo>
                    <a:lnTo>
                      <a:pt x="1197" y="187"/>
                    </a:lnTo>
                    <a:lnTo>
                      <a:pt x="1297" y="143"/>
                    </a:lnTo>
                    <a:lnTo>
                      <a:pt x="1396" y="94"/>
                    </a:lnTo>
                    <a:lnTo>
                      <a:pt x="1494" y="50"/>
                    </a:lnTo>
                    <a:lnTo>
                      <a:pt x="1595" y="0"/>
                    </a:lnTo>
                    <a:close/>
                  </a:path>
                </a:pathLst>
              </a:custGeom>
              <a:solidFill>
                <a:srgbClr val="FF2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30" name="Freeform 349"/>
              <p:cNvSpPr>
                <a:spLocks/>
              </p:cNvSpPr>
              <p:nvPr/>
            </p:nvSpPr>
            <p:spPr bwMode="auto">
              <a:xfrm>
                <a:off x="1855" y="1739"/>
                <a:ext cx="558" cy="244"/>
              </a:xfrm>
              <a:custGeom>
                <a:avLst/>
                <a:gdLst>
                  <a:gd name="T0" fmla="*/ 60 w 1674"/>
                  <a:gd name="T1" fmla="*/ 0 h 730"/>
                  <a:gd name="T2" fmla="*/ 60 w 1674"/>
                  <a:gd name="T3" fmla="*/ 0 h 730"/>
                  <a:gd name="T4" fmla="*/ 61 w 1674"/>
                  <a:gd name="T5" fmla="*/ 0 h 730"/>
                  <a:gd name="T6" fmla="*/ 62 w 1674"/>
                  <a:gd name="T7" fmla="*/ 1 h 730"/>
                  <a:gd name="T8" fmla="*/ 62 w 1674"/>
                  <a:gd name="T9" fmla="*/ 1 h 730"/>
                  <a:gd name="T10" fmla="*/ 58 w 1674"/>
                  <a:gd name="T11" fmla="*/ 3 h 730"/>
                  <a:gd name="T12" fmla="*/ 54 w 1674"/>
                  <a:gd name="T13" fmla="*/ 4 h 730"/>
                  <a:gd name="T14" fmla="*/ 50 w 1674"/>
                  <a:gd name="T15" fmla="*/ 6 h 730"/>
                  <a:gd name="T16" fmla="*/ 46 w 1674"/>
                  <a:gd name="T17" fmla="*/ 8 h 730"/>
                  <a:gd name="T18" fmla="*/ 43 w 1674"/>
                  <a:gd name="T19" fmla="*/ 9 h 730"/>
                  <a:gd name="T20" fmla="*/ 39 w 1674"/>
                  <a:gd name="T21" fmla="*/ 11 h 730"/>
                  <a:gd name="T22" fmla="*/ 35 w 1674"/>
                  <a:gd name="T23" fmla="*/ 12 h 730"/>
                  <a:gd name="T24" fmla="*/ 31 w 1674"/>
                  <a:gd name="T25" fmla="*/ 14 h 730"/>
                  <a:gd name="T26" fmla="*/ 27 w 1674"/>
                  <a:gd name="T27" fmla="*/ 16 h 730"/>
                  <a:gd name="T28" fmla="*/ 23 w 1674"/>
                  <a:gd name="T29" fmla="*/ 17 h 730"/>
                  <a:gd name="T30" fmla="*/ 20 w 1674"/>
                  <a:gd name="T31" fmla="*/ 19 h 730"/>
                  <a:gd name="T32" fmla="*/ 16 w 1674"/>
                  <a:gd name="T33" fmla="*/ 21 h 730"/>
                  <a:gd name="T34" fmla="*/ 12 w 1674"/>
                  <a:gd name="T35" fmla="*/ 22 h 730"/>
                  <a:gd name="T36" fmla="*/ 8 w 1674"/>
                  <a:gd name="T37" fmla="*/ 24 h 730"/>
                  <a:gd name="T38" fmla="*/ 4 w 1674"/>
                  <a:gd name="T39" fmla="*/ 26 h 730"/>
                  <a:gd name="T40" fmla="*/ 0 w 1674"/>
                  <a:gd name="T41" fmla="*/ 27 h 730"/>
                  <a:gd name="T42" fmla="*/ 4 w 1674"/>
                  <a:gd name="T43" fmla="*/ 26 h 730"/>
                  <a:gd name="T44" fmla="*/ 8 w 1674"/>
                  <a:gd name="T45" fmla="*/ 24 h 730"/>
                  <a:gd name="T46" fmla="*/ 11 w 1674"/>
                  <a:gd name="T47" fmla="*/ 22 h 730"/>
                  <a:gd name="T48" fmla="*/ 15 w 1674"/>
                  <a:gd name="T49" fmla="*/ 21 h 730"/>
                  <a:gd name="T50" fmla="*/ 19 w 1674"/>
                  <a:gd name="T51" fmla="*/ 19 h 730"/>
                  <a:gd name="T52" fmla="*/ 23 w 1674"/>
                  <a:gd name="T53" fmla="*/ 17 h 730"/>
                  <a:gd name="T54" fmla="*/ 26 w 1674"/>
                  <a:gd name="T55" fmla="*/ 15 h 730"/>
                  <a:gd name="T56" fmla="*/ 30 w 1674"/>
                  <a:gd name="T57" fmla="*/ 14 h 730"/>
                  <a:gd name="T58" fmla="*/ 34 w 1674"/>
                  <a:gd name="T59" fmla="*/ 12 h 730"/>
                  <a:gd name="T60" fmla="*/ 37 w 1674"/>
                  <a:gd name="T61" fmla="*/ 10 h 730"/>
                  <a:gd name="T62" fmla="*/ 41 w 1674"/>
                  <a:gd name="T63" fmla="*/ 9 h 730"/>
                  <a:gd name="T64" fmla="*/ 45 w 1674"/>
                  <a:gd name="T65" fmla="*/ 7 h 730"/>
                  <a:gd name="T66" fmla="*/ 49 w 1674"/>
                  <a:gd name="T67" fmla="*/ 5 h 730"/>
                  <a:gd name="T68" fmla="*/ 52 w 1674"/>
                  <a:gd name="T69" fmla="*/ 3 h 730"/>
                  <a:gd name="T70" fmla="*/ 56 w 1674"/>
                  <a:gd name="T71" fmla="*/ 2 h 730"/>
                  <a:gd name="T72" fmla="*/ 60 w 1674"/>
                  <a:gd name="T73" fmla="*/ 0 h 7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74"/>
                  <a:gd name="T112" fmla="*/ 0 h 730"/>
                  <a:gd name="T113" fmla="*/ 1674 w 1674"/>
                  <a:gd name="T114" fmla="*/ 730 h 7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74" h="730">
                    <a:moveTo>
                      <a:pt x="1620" y="0"/>
                    </a:moveTo>
                    <a:lnTo>
                      <a:pt x="1631" y="6"/>
                    </a:lnTo>
                    <a:lnTo>
                      <a:pt x="1651" y="12"/>
                    </a:lnTo>
                    <a:lnTo>
                      <a:pt x="1662" y="18"/>
                    </a:lnTo>
                    <a:lnTo>
                      <a:pt x="1674" y="25"/>
                    </a:lnTo>
                    <a:lnTo>
                      <a:pt x="1570" y="74"/>
                    </a:lnTo>
                    <a:lnTo>
                      <a:pt x="1463" y="118"/>
                    </a:lnTo>
                    <a:lnTo>
                      <a:pt x="1359" y="160"/>
                    </a:lnTo>
                    <a:lnTo>
                      <a:pt x="1253" y="205"/>
                    </a:lnTo>
                    <a:lnTo>
                      <a:pt x="1148" y="247"/>
                    </a:lnTo>
                    <a:lnTo>
                      <a:pt x="1048" y="291"/>
                    </a:lnTo>
                    <a:lnTo>
                      <a:pt x="943" y="334"/>
                    </a:lnTo>
                    <a:lnTo>
                      <a:pt x="837" y="378"/>
                    </a:lnTo>
                    <a:lnTo>
                      <a:pt x="733" y="421"/>
                    </a:lnTo>
                    <a:lnTo>
                      <a:pt x="627" y="464"/>
                    </a:lnTo>
                    <a:lnTo>
                      <a:pt x="528" y="514"/>
                    </a:lnTo>
                    <a:lnTo>
                      <a:pt x="422" y="558"/>
                    </a:lnTo>
                    <a:lnTo>
                      <a:pt x="317" y="600"/>
                    </a:lnTo>
                    <a:lnTo>
                      <a:pt x="211" y="645"/>
                    </a:lnTo>
                    <a:lnTo>
                      <a:pt x="106" y="687"/>
                    </a:lnTo>
                    <a:lnTo>
                      <a:pt x="0" y="730"/>
                    </a:lnTo>
                    <a:lnTo>
                      <a:pt x="106" y="687"/>
                    </a:lnTo>
                    <a:lnTo>
                      <a:pt x="205" y="637"/>
                    </a:lnTo>
                    <a:lnTo>
                      <a:pt x="304" y="595"/>
                    </a:lnTo>
                    <a:lnTo>
                      <a:pt x="404" y="550"/>
                    </a:lnTo>
                    <a:lnTo>
                      <a:pt x="509" y="508"/>
                    </a:lnTo>
                    <a:lnTo>
                      <a:pt x="609" y="458"/>
                    </a:lnTo>
                    <a:lnTo>
                      <a:pt x="708" y="409"/>
                    </a:lnTo>
                    <a:lnTo>
                      <a:pt x="812" y="365"/>
                    </a:lnTo>
                    <a:lnTo>
                      <a:pt x="912" y="322"/>
                    </a:lnTo>
                    <a:lnTo>
                      <a:pt x="1011" y="278"/>
                    </a:lnTo>
                    <a:lnTo>
                      <a:pt x="1117" y="230"/>
                    </a:lnTo>
                    <a:lnTo>
                      <a:pt x="1216" y="180"/>
                    </a:lnTo>
                    <a:lnTo>
                      <a:pt x="1315" y="135"/>
                    </a:lnTo>
                    <a:lnTo>
                      <a:pt x="1415" y="93"/>
                    </a:lnTo>
                    <a:lnTo>
                      <a:pt x="1519" y="43"/>
                    </a:lnTo>
                    <a:lnTo>
                      <a:pt x="1620" y="0"/>
                    </a:lnTo>
                    <a:close/>
                  </a:path>
                </a:pathLst>
              </a:custGeom>
              <a:solidFill>
                <a:srgbClr val="FF001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31" name="Freeform 350"/>
              <p:cNvSpPr>
                <a:spLocks/>
              </p:cNvSpPr>
              <p:nvPr/>
            </p:nvSpPr>
            <p:spPr bwMode="auto">
              <a:xfrm>
                <a:off x="1855" y="1743"/>
                <a:ext cx="564" cy="240"/>
              </a:xfrm>
              <a:custGeom>
                <a:avLst/>
                <a:gdLst>
                  <a:gd name="T0" fmla="*/ 61 w 1693"/>
                  <a:gd name="T1" fmla="*/ 0 h 718"/>
                  <a:gd name="T2" fmla="*/ 63 w 1693"/>
                  <a:gd name="T3" fmla="*/ 1 h 718"/>
                  <a:gd name="T4" fmla="*/ 0 w 1693"/>
                  <a:gd name="T5" fmla="*/ 27 h 718"/>
                  <a:gd name="T6" fmla="*/ 61 w 1693"/>
                  <a:gd name="T7" fmla="*/ 0 h 7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93"/>
                  <a:gd name="T13" fmla="*/ 0 h 718"/>
                  <a:gd name="T14" fmla="*/ 1693 w 1693"/>
                  <a:gd name="T15" fmla="*/ 718 h 7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93" h="718">
                    <a:moveTo>
                      <a:pt x="1637" y="0"/>
                    </a:moveTo>
                    <a:lnTo>
                      <a:pt x="1693" y="25"/>
                    </a:lnTo>
                    <a:lnTo>
                      <a:pt x="0" y="718"/>
                    </a:lnTo>
                    <a:lnTo>
                      <a:pt x="1637" y="0"/>
                    </a:lnTo>
                    <a:close/>
                  </a:path>
                </a:pathLst>
              </a:custGeom>
              <a:solidFill>
                <a:srgbClr val="FF00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32" name="Freeform 351"/>
              <p:cNvSpPr>
                <a:spLocks/>
              </p:cNvSpPr>
              <p:nvPr/>
            </p:nvSpPr>
            <p:spPr bwMode="auto">
              <a:xfrm>
                <a:off x="1586" y="1929"/>
                <a:ext cx="112" cy="333"/>
              </a:xfrm>
              <a:custGeom>
                <a:avLst/>
                <a:gdLst>
                  <a:gd name="T0" fmla="*/ 12 w 335"/>
                  <a:gd name="T1" fmla="*/ 37 h 997"/>
                  <a:gd name="T2" fmla="*/ 0 w 335"/>
                  <a:gd name="T3" fmla="*/ 8 h 997"/>
                  <a:gd name="T4" fmla="*/ 0 w 335"/>
                  <a:gd name="T5" fmla="*/ 0 h 997"/>
                  <a:gd name="T6" fmla="*/ 12 w 335"/>
                  <a:gd name="T7" fmla="*/ 30 h 997"/>
                  <a:gd name="T8" fmla="*/ 12 w 335"/>
                  <a:gd name="T9" fmla="*/ 37 h 9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5"/>
                  <a:gd name="T16" fmla="*/ 0 h 997"/>
                  <a:gd name="T17" fmla="*/ 335 w 335"/>
                  <a:gd name="T18" fmla="*/ 997 h 9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5" h="997">
                    <a:moveTo>
                      <a:pt x="335" y="997"/>
                    </a:moveTo>
                    <a:lnTo>
                      <a:pt x="0" y="210"/>
                    </a:lnTo>
                    <a:lnTo>
                      <a:pt x="0" y="0"/>
                    </a:lnTo>
                    <a:lnTo>
                      <a:pt x="335" y="793"/>
                    </a:lnTo>
                    <a:lnTo>
                      <a:pt x="335" y="997"/>
                    </a:lnTo>
                    <a:close/>
                  </a:path>
                </a:pathLst>
              </a:custGeom>
              <a:solidFill>
                <a:srgbClr val="CC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33" name="Freeform 352"/>
              <p:cNvSpPr>
                <a:spLocks/>
              </p:cNvSpPr>
              <p:nvPr/>
            </p:nvSpPr>
            <p:spPr bwMode="auto">
              <a:xfrm>
                <a:off x="1588" y="1929"/>
                <a:ext cx="35" cy="81"/>
              </a:xfrm>
              <a:custGeom>
                <a:avLst/>
                <a:gdLst>
                  <a:gd name="T0" fmla="*/ 4 w 106"/>
                  <a:gd name="T1" fmla="*/ 9 h 241"/>
                  <a:gd name="T2" fmla="*/ 0 w 106"/>
                  <a:gd name="T3" fmla="*/ 0 h 241"/>
                  <a:gd name="T4" fmla="*/ 4 w 106"/>
                  <a:gd name="T5" fmla="*/ 0 h 241"/>
                  <a:gd name="T6" fmla="*/ 4 w 106"/>
                  <a:gd name="T7" fmla="*/ 9 h 2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6"/>
                  <a:gd name="T13" fmla="*/ 0 h 241"/>
                  <a:gd name="T14" fmla="*/ 106 w 106"/>
                  <a:gd name="T15" fmla="*/ 241 h 2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6" h="241">
                    <a:moveTo>
                      <a:pt x="106" y="241"/>
                    </a:moveTo>
                    <a:lnTo>
                      <a:pt x="0" y="0"/>
                    </a:lnTo>
                    <a:lnTo>
                      <a:pt x="106" y="11"/>
                    </a:lnTo>
                    <a:lnTo>
                      <a:pt x="106" y="241"/>
                    </a:lnTo>
                    <a:close/>
                  </a:path>
                </a:pathLst>
              </a:custGeom>
              <a:solidFill>
                <a:srgbClr val="CC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34" name="Freeform 353"/>
              <p:cNvSpPr>
                <a:spLocks/>
              </p:cNvSpPr>
              <p:nvPr/>
            </p:nvSpPr>
            <p:spPr bwMode="auto">
              <a:xfrm>
                <a:off x="1598" y="1929"/>
                <a:ext cx="48" cy="137"/>
              </a:xfrm>
              <a:custGeom>
                <a:avLst/>
                <a:gdLst>
                  <a:gd name="T0" fmla="*/ 0 w 143"/>
                  <a:gd name="T1" fmla="*/ 2 h 409"/>
                  <a:gd name="T2" fmla="*/ 5 w 143"/>
                  <a:gd name="T3" fmla="*/ 15 h 409"/>
                  <a:gd name="T4" fmla="*/ 5 w 143"/>
                  <a:gd name="T5" fmla="*/ 1 h 409"/>
                  <a:gd name="T6" fmla="*/ 0 w 143"/>
                  <a:gd name="T7" fmla="*/ 0 h 409"/>
                  <a:gd name="T8" fmla="*/ 0 w 143"/>
                  <a:gd name="T9" fmla="*/ 2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409"/>
                  <a:gd name="T17" fmla="*/ 143 w 143"/>
                  <a:gd name="T18" fmla="*/ 409 h 4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409">
                    <a:moveTo>
                      <a:pt x="0" y="67"/>
                    </a:moveTo>
                    <a:lnTo>
                      <a:pt x="143" y="409"/>
                    </a:lnTo>
                    <a:lnTo>
                      <a:pt x="143" y="19"/>
                    </a:lnTo>
                    <a:lnTo>
                      <a:pt x="0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DB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35" name="Freeform 354"/>
              <p:cNvSpPr>
                <a:spLocks/>
              </p:cNvSpPr>
              <p:nvPr/>
            </p:nvSpPr>
            <p:spPr bwMode="auto">
              <a:xfrm>
                <a:off x="1623" y="1933"/>
                <a:ext cx="48" cy="190"/>
              </a:xfrm>
              <a:custGeom>
                <a:avLst/>
                <a:gdLst>
                  <a:gd name="T0" fmla="*/ 0 w 143"/>
                  <a:gd name="T1" fmla="*/ 9 h 571"/>
                  <a:gd name="T2" fmla="*/ 5 w 143"/>
                  <a:gd name="T3" fmla="*/ 21 h 571"/>
                  <a:gd name="T4" fmla="*/ 5 w 143"/>
                  <a:gd name="T5" fmla="*/ 1 h 571"/>
                  <a:gd name="T6" fmla="*/ 0 w 143"/>
                  <a:gd name="T7" fmla="*/ 0 h 571"/>
                  <a:gd name="T8" fmla="*/ 0 w 143"/>
                  <a:gd name="T9" fmla="*/ 9 h 5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571"/>
                  <a:gd name="T17" fmla="*/ 143 w 143"/>
                  <a:gd name="T18" fmla="*/ 571 h 5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571">
                    <a:moveTo>
                      <a:pt x="0" y="230"/>
                    </a:moveTo>
                    <a:lnTo>
                      <a:pt x="143" y="571"/>
                    </a:lnTo>
                    <a:lnTo>
                      <a:pt x="143" y="19"/>
                    </a:lnTo>
                    <a:lnTo>
                      <a:pt x="0" y="0"/>
                    </a:lnTo>
                    <a:lnTo>
                      <a:pt x="0" y="230"/>
                    </a:lnTo>
                    <a:close/>
                  </a:path>
                </a:pathLst>
              </a:custGeom>
              <a:solidFill>
                <a:srgbClr val="EA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36" name="Freeform 355"/>
              <p:cNvSpPr>
                <a:spLocks/>
              </p:cNvSpPr>
              <p:nvPr/>
            </p:nvSpPr>
            <p:spPr bwMode="auto">
              <a:xfrm>
                <a:off x="1646" y="1936"/>
                <a:ext cx="50" cy="245"/>
              </a:xfrm>
              <a:custGeom>
                <a:avLst/>
                <a:gdLst>
                  <a:gd name="T0" fmla="*/ 0 w 149"/>
                  <a:gd name="T1" fmla="*/ 14 h 736"/>
                  <a:gd name="T2" fmla="*/ 6 w 149"/>
                  <a:gd name="T3" fmla="*/ 27 h 736"/>
                  <a:gd name="T4" fmla="*/ 6 w 149"/>
                  <a:gd name="T5" fmla="*/ 1 h 736"/>
                  <a:gd name="T6" fmla="*/ 0 w 149"/>
                  <a:gd name="T7" fmla="*/ 0 h 736"/>
                  <a:gd name="T8" fmla="*/ 0 w 149"/>
                  <a:gd name="T9" fmla="*/ 14 h 7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9"/>
                  <a:gd name="T16" fmla="*/ 0 h 736"/>
                  <a:gd name="T17" fmla="*/ 149 w 149"/>
                  <a:gd name="T18" fmla="*/ 736 h 7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9" h="736">
                    <a:moveTo>
                      <a:pt x="0" y="390"/>
                    </a:moveTo>
                    <a:lnTo>
                      <a:pt x="149" y="736"/>
                    </a:lnTo>
                    <a:lnTo>
                      <a:pt x="149" y="23"/>
                    </a:lnTo>
                    <a:lnTo>
                      <a:pt x="0" y="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EF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37" name="Freeform 356"/>
              <p:cNvSpPr>
                <a:spLocks/>
              </p:cNvSpPr>
              <p:nvPr/>
            </p:nvSpPr>
            <p:spPr bwMode="auto">
              <a:xfrm>
                <a:off x="1671" y="1939"/>
                <a:ext cx="47" cy="255"/>
              </a:xfrm>
              <a:custGeom>
                <a:avLst/>
                <a:gdLst>
                  <a:gd name="T0" fmla="*/ 0 w 142"/>
                  <a:gd name="T1" fmla="*/ 20 h 763"/>
                  <a:gd name="T2" fmla="*/ 3 w 142"/>
                  <a:gd name="T3" fmla="*/ 28 h 763"/>
                  <a:gd name="T4" fmla="*/ 5 w 142"/>
                  <a:gd name="T5" fmla="*/ 27 h 763"/>
                  <a:gd name="T6" fmla="*/ 5 w 142"/>
                  <a:gd name="T7" fmla="*/ 1 h 763"/>
                  <a:gd name="T8" fmla="*/ 0 w 142"/>
                  <a:gd name="T9" fmla="*/ 0 h 763"/>
                  <a:gd name="T10" fmla="*/ 0 w 142"/>
                  <a:gd name="T11" fmla="*/ 20 h 7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2"/>
                  <a:gd name="T19" fmla="*/ 0 h 763"/>
                  <a:gd name="T20" fmla="*/ 142 w 142"/>
                  <a:gd name="T21" fmla="*/ 763 h 7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2" h="763">
                    <a:moveTo>
                      <a:pt x="0" y="552"/>
                    </a:moveTo>
                    <a:lnTo>
                      <a:pt x="86" y="763"/>
                    </a:lnTo>
                    <a:lnTo>
                      <a:pt x="142" y="732"/>
                    </a:lnTo>
                    <a:lnTo>
                      <a:pt x="142" y="20"/>
                    </a:lnTo>
                    <a:lnTo>
                      <a:pt x="0" y="0"/>
                    </a:lnTo>
                    <a:lnTo>
                      <a:pt x="0" y="552"/>
                    </a:lnTo>
                    <a:close/>
                  </a:path>
                </a:pathLst>
              </a:custGeom>
              <a:solidFill>
                <a:srgbClr val="ED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38" name="Freeform 357"/>
              <p:cNvSpPr>
                <a:spLocks/>
              </p:cNvSpPr>
              <p:nvPr/>
            </p:nvSpPr>
            <p:spPr bwMode="auto">
              <a:xfrm>
                <a:off x="1696" y="1943"/>
                <a:ext cx="45" cy="251"/>
              </a:xfrm>
              <a:custGeom>
                <a:avLst/>
                <a:gdLst>
                  <a:gd name="T0" fmla="*/ 0 w 137"/>
                  <a:gd name="T1" fmla="*/ 27 h 751"/>
                  <a:gd name="T2" fmla="*/ 0 w 137"/>
                  <a:gd name="T3" fmla="*/ 28 h 751"/>
                  <a:gd name="T4" fmla="*/ 5 w 137"/>
                  <a:gd name="T5" fmla="*/ 25 h 751"/>
                  <a:gd name="T6" fmla="*/ 5 w 137"/>
                  <a:gd name="T7" fmla="*/ 1 h 751"/>
                  <a:gd name="T8" fmla="*/ 0 w 137"/>
                  <a:gd name="T9" fmla="*/ 0 h 751"/>
                  <a:gd name="T10" fmla="*/ 0 w 137"/>
                  <a:gd name="T11" fmla="*/ 27 h 7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7"/>
                  <a:gd name="T19" fmla="*/ 0 h 751"/>
                  <a:gd name="T20" fmla="*/ 137 w 137"/>
                  <a:gd name="T21" fmla="*/ 751 h 7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7" h="751">
                    <a:moveTo>
                      <a:pt x="0" y="713"/>
                    </a:moveTo>
                    <a:lnTo>
                      <a:pt x="12" y="751"/>
                    </a:lnTo>
                    <a:lnTo>
                      <a:pt x="137" y="676"/>
                    </a:lnTo>
                    <a:lnTo>
                      <a:pt x="137" y="19"/>
                    </a:lnTo>
                    <a:lnTo>
                      <a:pt x="0" y="0"/>
                    </a:lnTo>
                    <a:lnTo>
                      <a:pt x="0" y="713"/>
                    </a:lnTo>
                    <a:close/>
                  </a:path>
                </a:pathLst>
              </a:custGeom>
              <a:solidFill>
                <a:srgbClr val="E8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39" name="Freeform 358"/>
              <p:cNvSpPr>
                <a:spLocks/>
              </p:cNvSpPr>
              <p:nvPr/>
            </p:nvSpPr>
            <p:spPr bwMode="auto">
              <a:xfrm>
                <a:off x="1718" y="1946"/>
                <a:ext cx="48" cy="237"/>
              </a:xfrm>
              <a:custGeom>
                <a:avLst/>
                <a:gdLst>
                  <a:gd name="T0" fmla="*/ 5 w 143"/>
                  <a:gd name="T1" fmla="*/ 1 h 712"/>
                  <a:gd name="T2" fmla="*/ 0 w 143"/>
                  <a:gd name="T3" fmla="*/ 0 h 712"/>
                  <a:gd name="T4" fmla="*/ 0 w 143"/>
                  <a:gd name="T5" fmla="*/ 26 h 712"/>
                  <a:gd name="T6" fmla="*/ 5 w 143"/>
                  <a:gd name="T7" fmla="*/ 23 h 712"/>
                  <a:gd name="T8" fmla="*/ 5 w 143"/>
                  <a:gd name="T9" fmla="*/ 1 h 7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712"/>
                  <a:gd name="T17" fmla="*/ 143 w 143"/>
                  <a:gd name="T18" fmla="*/ 712 h 7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712">
                    <a:moveTo>
                      <a:pt x="143" y="25"/>
                    </a:moveTo>
                    <a:lnTo>
                      <a:pt x="0" y="0"/>
                    </a:lnTo>
                    <a:lnTo>
                      <a:pt x="0" y="712"/>
                    </a:lnTo>
                    <a:lnTo>
                      <a:pt x="143" y="625"/>
                    </a:lnTo>
                    <a:lnTo>
                      <a:pt x="143" y="25"/>
                    </a:lnTo>
                    <a:close/>
                  </a:path>
                </a:pathLst>
              </a:custGeom>
              <a:solidFill>
                <a:srgbClr val="E5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40" name="Freeform 359"/>
              <p:cNvSpPr>
                <a:spLocks/>
              </p:cNvSpPr>
              <p:nvPr/>
            </p:nvSpPr>
            <p:spPr bwMode="auto">
              <a:xfrm>
                <a:off x="1741" y="1950"/>
                <a:ext cx="47" cy="219"/>
              </a:xfrm>
              <a:custGeom>
                <a:avLst/>
                <a:gdLst>
                  <a:gd name="T0" fmla="*/ 5 w 141"/>
                  <a:gd name="T1" fmla="*/ 1 h 657"/>
                  <a:gd name="T2" fmla="*/ 0 w 141"/>
                  <a:gd name="T3" fmla="*/ 0 h 657"/>
                  <a:gd name="T4" fmla="*/ 0 w 141"/>
                  <a:gd name="T5" fmla="*/ 24 h 657"/>
                  <a:gd name="T6" fmla="*/ 5 w 141"/>
                  <a:gd name="T7" fmla="*/ 21 h 657"/>
                  <a:gd name="T8" fmla="*/ 5 w 141"/>
                  <a:gd name="T9" fmla="*/ 1 h 6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1"/>
                  <a:gd name="T16" fmla="*/ 0 h 657"/>
                  <a:gd name="T17" fmla="*/ 141 w 141"/>
                  <a:gd name="T18" fmla="*/ 657 h 6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1" h="657">
                    <a:moveTo>
                      <a:pt x="141" y="20"/>
                    </a:moveTo>
                    <a:lnTo>
                      <a:pt x="0" y="0"/>
                    </a:lnTo>
                    <a:lnTo>
                      <a:pt x="0" y="657"/>
                    </a:lnTo>
                    <a:lnTo>
                      <a:pt x="141" y="570"/>
                    </a:lnTo>
                    <a:lnTo>
                      <a:pt x="141" y="20"/>
                    </a:lnTo>
                    <a:close/>
                  </a:path>
                </a:pathLst>
              </a:custGeom>
              <a:solidFill>
                <a:srgbClr val="E3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41" name="Freeform 360"/>
              <p:cNvSpPr>
                <a:spLocks/>
              </p:cNvSpPr>
              <p:nvPr/>
            </p:nvSpPr>
            <p:spPr bwMode="auto">
              <a:xfrm>
                <a:off x="1766" y="1954"/>
                <a:ext cx="48" cy="200"/>
              </a:xfrm>
              <a:custGeom>
                <a:avLst/>
                <a:gdLst>
                  <a:gd name="T0" fmla="*/ 5 w 143"/>
                  <a:gd name="T1" fmla="*/ 1 h 600"/>
                  <a:gd name="T2" fmla="*/ 0 w 143"/>
                  <a:gd name="T3" fmla="*/ 0 h 600"/>
                  <a:gd name="T4" fmla="*/ 0 w 143"/>
                  <a:gd name="T5" fmla="*/ 22 h 600"/>
                  <a:gd name="T6" fmla="*/ 5 w 143"/>
                  <a:gd name="T7" fmla="*/ 19 h 600"/>
                  <a:gd name="T8" fmla="*/ 5 w 143"/>
                  <a:gd name="T9" fmla="*/ 1 h 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600"/>
                  <a:gd name="T17" fmla="*/ 143 w 143"/>
                  <a:gd name="T18" fmla="*/ 600 h 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600">
                    <a:moveTo>
                      <a:pt x="143" y="17"/>
                    </a:moveTo>
                    <a:lnTo>
                      <a:pt x="0" y="0"/>
                    </a:lnTo>
                    <a:lnTo>
                      <a:pt x="0" y="600"/>
                    </a:lnTo>
                    <a:lnTo>
                      <a:pt x="143" y="519"/>
                    </a:lnTo>
                    <a:lnTo>
                      <a:pt x="143" y="17"/>
                    </a:lnTo>
                    <a:close/>
                  </a:path>
                </a:pathLst>
              </a:custGeom>
              <a:solidFill>
                <a:srgbClr val="DE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42" name="Freeform 361"/>
              <p:cNvSpPr>
                <a:spLocks/>
              </p:cNvSpPr>
              <p:nvPr/>
            </p:nvSpPr>
            <p:spPr bwMode="auto">
              <a:xfrm>
                <a:off x="1788" y="1956"/>
                <a:ext cx="50" cy="184"/>
              </a:xfrm>
              <a:custGeom>
                <a:avLst/>
                <a:gdLst>
                  <a:gd name="T0" fmla="*/ 6 w 149"/>
                  <a:gd name="T1" fmla="*/ 1 h 550"/>
                  <a:gd name="T2" fmla="*/ 0 w 149"/>
                  <a:gd name="T3" fmla="*/ 0 h 550"/>
                  <a:gd name="T4" fmla="*/ 0 w 149"/>
                  <a:gd name="T5" fmla="*/ 21 h 550"/>
                  <a:gd name="T6" fmla="*/ 6 w 149"/>
                  <a:gd name="T7" fmla="*/ 18 h 550"/>
                  <a:gd name="T8" fmla="*/ 6 w 149"/>
                  <a:gd name="T9" fmla="*/ 1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9"/>
                  <a:gd name="T16" fmla="*/ 0 h 550"/>
                  <a:gd name="T17" fmla="*/ 149 w 149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9" h="550">
                    <a:moveTo>
                      <a:pt x="149" y="25"/>
                    </a:moveTo>
                    <a:lnTo>
                      <a:pt x="0" y="0"/>
                    </a:lnTo>
                    <a:lnTo>
                      <a:pt x="0" y="550"/>
                    </a:lnTo>
                    <a:lnTo>
                      <a:pt x="149" y="470"/>
                    </a:lnTo>
                    <a:lnTo>
                      <a:pt x="149" y="25"/>
                    </a:lnTo>
                    <a:close/>
                  </a:path>
                </a:pathLst>
              </a:custGeom>
              <a:solidFill>
                <a:srgbClr val="DB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43" name="Freeform 362"/>
              <p:cNvSpPr>
                <a:spLocks/>
              </p:cNvSpPr>
              <p:nvPr/>
            </p:nvSpPr>
            <p:spPr bwMode="auto">
              <a:xfrm>
                <a:off x="1814" y="1960"/>
                <a:ext cx="47" cy="167"/>
              </a:xfrm>
              <a:custGeom>
                <a:avLst/>
                <a:gdLst>
                  <a:gd name="T0" fmla="*/ 5 w 142"/>
                  <a:gd name="T1" fmla="*/ 1 h 502"/>
                  <a:gd name="T2" fmla="*/ 0 w 142"/>
                  <a:gd name="T3" fmla="*/ 0 h 502"/>
                  <a:gd name="T4" fmla="*/ 0 w 142"/>
                  <a:gd name="T5" fmla="*/ 19 h 502"/>
                  <a:gd name="T6" fmla="*/ 5 w 142"/>
                  <a:gd name="T7" fmla="*/ 15 h 502"/>
                  <a:gd name="T8" fmla="*/ 5 w 142"/>
                  <a:gd name="T9" fmla="*/ 1 h 5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502"/>
                  <a:gd name="T17" fmla="*/ 142 w 142"/>
                  <a:gd name="T18" fmla="*/ 502 h 5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502">
                    <a:moveTo>
                      <a:pt x="142" y="25"/>
                    </a:moveTo>
                    <a:lnTo>
                      <a:pt x="0" y="0"/>
                    </a:lnTo>
                    <a:lnTo>
                      <a:pt x="0" y="502"/>
                    </a:lnTo>
                    <a:lnTo>
                      <a:pt x="142" y="415"/>
                    </a:lnTo>
                    <a:lnTo>
                      <a:pt x="142" y="25"/>
                    </a:lnTo>
                    <a:close/>
                  </a:path>
                </a:pathLst>
              </a:custGeom>
              <a:solidFill>
                <a:srgbClr val="D6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44" name="Freeform 363"/>
              <p:cNvSpPr>
                <a:spLocks/>
              </p:cNvSpPr>
              <p:nvPr/>
            </p:nvSpPr>
            <p:spPr bwMode="auto">
              <a:xfrm>
                <a:off x="1838" y="1965"/>
                <a:ext cx="48" cy="148"/>
              </a:xfrm>
              <a:custGeom>
                <a:avLst/>
                <a:gdLst>
                  <a:gd name="T0" fmla="*/ 5 w 143"/>
                  <a:gd name="T1" fmla="*/ 1 h 445"/>
                  <a:gd name="T2" fmla="*/ 0 w 143"/>
                  <a:gd name="T3" fmla="*/ 0 h 445"/>
                  <a:gd name="T4" fmla="*/ 0 w 143"/>
                  <a:gd name="T5" fmla="*/ 16 h 445"/>
                  <a:gd name="T6" fmla="*/ 5 w 143"/>
                  <a:gd name="T7" fmla="*/ 13 h 445"/>
                  <a:gd name="T8" fmla="*/ 5 w 143"/>
                  <a:gd name="T9" fmla="*/ 1 h 4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445"/>
                  <a:gd name="T17" fmla="*/ 143 w 143"/>
                  <a:gd name="T18" fmla="*/ 445 h 4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445">
                    <a:moveTo>
                      <a:pt x="143" y="17"/>
                    </a:moveTo>
                    <a:lnTo>
                      <a:pt x="0" y="0"/>
                    </a:lnTo>
                    <a:lnTo>
                      <a:pt x="0" y="445"/>
                    </a:lnTo>
                    <a:lnTo>
                      <a:pt x="143" y="359"/>
                    </a:lnTo>
                    <a:lnTo>
                      <a:pt x="143" y="17"/>
                    </a:lnTo>
                    <a:close/>
                  </a:path>
                </a:pathLst>
              </a:custGeom>
              <a:solidFill>
                <a:srgbClr val="D3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45" name="Freeform 364"/>
              <p:cNvSpPr>
                <a:spLocks/>
              </p:cNvSpPr>
              <p:nvPr/>
            </p:nvSpPr>
            <p:spPr bwMode="auto">
              <a:xfrm>
                <a:off x="1861" y="1968"/>
                <a:ext cx="48" cy="130"/>
              </a:xfrm>
              <a:custGeom>
                <a:avLst/>
                <a:gdLst>
                  <a:gd name="T0" fmla="*/ 5 w 143"/>
                  <a:gd name="T1" fmla="*/ 1 h 390"/>
                  <a:gd name="T2" fmla="*/ 0 w 143"/>
                  <a:gd name="T3" fmla="*/ 0 h 390"/>
                  <a:gd name="T4" fmla="*/ 0 w 143"/>
                  <a:gd name="T5" fmla="*/ 14 h 390"/>
                  <a:gd name="T6" fmla="*/ 5 w 143"/>
                  <a:gd name="T7" fmla="*/ 11 h 390"/>
                  <a:gd name="T8" fmla="*/ 5 w 143"/>
                  <a:gd name="T9" fmla="*/ 1 h 3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390"/>
                  <a:gd name="T17" fmla="*/ 143 w 143"/>
                  <a:gd name="T18" fmla="*/ 390 h 3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390">
                    <a:moveTo>
                      <a:pt x="143" y="19"/>
                    </a:moveTo>
                    <a:lnTo>
                      <a:pt x="0" y="0"/>
                    </a:lnTo>
                    <a:lnTo>
                      <a:pt x="0" y="390"/>
                    </a:lnTo>
                    <a:lnTo>
                      <a:pt x="143" y="309"/>
                    </a:lnTo>
                    <a:lnTo>
                      <a:pt x="143" y="19"/>
                    </a:lnTo>
                    <a:close/>
                  </a:path>
                </a:pathLst>
              </a:custGeom>
              <a:solidFill>
                <a:srgbClr val="D1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46" name="Freeform 365"/>
              <p:cNvSpPr>
                <a:spLocks/>
              </p:cNvSpPr>
              <p:nvPr/>
            </p:nvSpPr>
            <p:spPr bwMode="auto">
              <a:xfrm>
                <a:off x="1886" y="1970"/>
                <a:ext cx="45" cy="114"/>
              </a:xfrm>
              <a:custGeom>
                <a:avLst/>
                <a:gdLst>
                  <a:gd name="T0" fmla="*/ 5 w 137"/>
                  <a:gd name="T1" fmla="*/ 1 h 342"/>
                  <a:gd name="T2" fmla="*/ 0 w 137"/>
                  <a:gd name="T3" fmla="*/ 0 h 342"/>
                  <a:gd name="T4" fmla="*/ 0 w 137"/>
                  <a:gd name="T5" fmla="*/ 13 h 342"/>
                  <a:gd name="T6" fmla="*/ 5 w 137"/>
                  <a:gd name="T7" fmla="*/ 10 h 342"/>
                  <a:gd name="T8" fmla="*/ 5 w 137"/>
                  <a:gd name="T9" fmla="*/ 1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342"/>
                  <a:gd name="T17" fmla="*/ 137 w 137"/>
                  <a:gd name="T18" fmla="*/ 342 h 3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342">
                    <a:moveTo>
                      <a:pt x="137" y="19"/>
                    </a:moveTo>
                    <a:lnTo>
                      <a:pt x="0" y="0"/>
                    </a:lnTo>
                    <a:lnTo>
                      <a:pt x="0" y="342"/>
                    </a:lnTo>
                    <a:lnTo>
                      <a:pt x="137" y="261"/>
                    </a:lnTo>
                    <a:lnTo>
                      <a:pt x="137" y="19"/>
                    </a:lnTo>
                    <a:close/>
                  </a:path>
                </a:pathLst>
              </a:custGeom>
              <a:solidFill>
                <a:srgbClr val="CC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47" name="Freeform 366"/>
              <p:cNvSpPr>
                <a:spLocks/>
              </p:cNvSpPr>
              <p:nvPr/>
            </p:nvSpPr>
            <p:spPr bwMode="auto">
              <a:xfrm>
                <a:off x="1909" y="1975"/>
                <a:ext cx="47" cy="96"/>
              </a:xfrm>
              <a:custGeom>
                <a:avLst/>
                <a:gdLst>
                  <a:gd name="T0" fmla="*/ 5 w 142"/>
                  <a:gd name="T1" fmla="*/ 1 h 290"/>
                  <a:gd name="T2" fmla="*/ 0 w 142"/>
                  <a:gd name="T3" fmla="*/ 0 h 290"/>
                  <a:gd name="T4" fmla="*/ 0 w 142"/>
                  <a:gd name="T5" fmla="*/ 11 h 290"/>
                  <a:gd name="T6" fmla="*/ 5 w 142"/>
                  <a:gd name="T7" fmla="*/ 8 h 290"/>
                  <a:gd name="T8" fmla="*/ 5 w 142"/>
                  <a:gd name="T9" fmla="*/ 1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290"/>
                  <a:gd name="T17" fmla="*/ 142 w 142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290">
                    <a:moveTo>
                      <a:pt x="142" y="18"/>
                    </a:moveTo>
                    <a:lnTo>
                      <a:pt x="0" y="0"/>
                    </a:lnTo>
                    <a:lnTo>
                      <a:pt x="0" y="290"/>
                    </a:lnTo>
                    <a:lnTo>
                      <a:pt x="142" y="204"/>
                    </a:lnTo>
                    <a:lnTo>
                      <a:pt x="142" y="18"/>
                    </a:lnTo>
                    <a:close/>
                  </a:path>
                </a:pathLst>
              </a:custGeom>
              <a:solidFill>
                <a:srgbClr val="D4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48" name="Freeform 367"/>
              <p:cNvSpPr>
                <a:spLocks/>
              </p:cNvSpPr>
              <p:nvPr/>
            </p:nvSpPr>
            <p:spPr bwMode="auto">
              <a:xfrm>
                <a:off x="1931" y="1977"/>
                <a:ext cx="50" cy="80"/>
              </a:xfrm>
              <a:custGeom>
                <a:avLst/>
                <a:gdLst>
                  <a:gd name="T0" fmla="*/ 6 w 149"/>
                  <a:gd name="T1" fmla="*/ 1 h 242"/>
                  <a:gd name="T2" fmla="*/ 0 w 149"/>
                  <a:gd name="T3" fmla="*/ 0 h 242"/>
                  <a:gd name="T4" fmla="*/ 0 w 149"/>
                  <a:gd name="T5" fmla="*/ 9 h 242"/>
                  <a:gd name="T6" fmla="*/ 6 w 149"/>
                  <a:gd name="T7" fmla="*/ 6 h 242"/>
                  <a:gd name="T8" fmla="*/ 6 w 149"/>
                  <a:gd name="T9" fmla="*/ 1 h 2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9"/>
                  <a:gd name="T16" fmla="*/ 0 h 242"/>
                  <a:gd name="T17" fmla="*/ 149 w 149"/>
                  <a:gd name="T18" fmla="*/ 242 h 2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9" h="242">
                    <a:moveTo>
                      <a:pt x="149" y="25"/>
                    </a:moveTo>
                    <a:lnTo>
                      <a:pt x="0" y="0"/>
                    </a:lnTo>
                    <a:lnTo>
                      <a:pt x="0" y="242"/>
                    </a:lnTo>
                    <a:lnTo>
                      <a:pt x="149" y="155"/>
                    </a:lnTo>
                    <a:lnTo>
                      <a:pt x="149" y="25"/>
                    </a:lnTo>
                    <a:close/>
                  </a:path>
                </a:pathLst>
              </a:custGeom>
              <a:solidFill>
                <a:srgbClr val="D9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49" name="Freeform 368"/>
              <p:cNvSpPr>
                <a:spLocks/>
              </p:cNvSpPr>
              <p:nvPr/>
            </p:nvSpPr>
            <p:spPr bwMode="auto">
              <a:xfrm>
                <a:off x="1956" y="1981"/>
                <a:ext cx="48" cy="62"/>
              </a:xfrm>
              <a:custGeom>
                <a:avLst/>
                <a:gdLst>
                  <a:gd name="T0" fmla="*/ 5 w 143"/>
                  <a:gd name="T1" fmla="*/ 1 h 186"/>
                  <a:gd name="T2" fmla="*/ 0 w 143"/>
                  <a:gd name="T3" fmla="*/ 0 h 186"/>
                  <a:gd name="T4" fmla="*/ 0 w 143"/>
                  <a:gd name="T5" fmla="*/ 7 h 186"/>
                  <a:gd name="T6" fmla="*/ 5 w 143"/>
                  <a:gd name="T7" fmla="*/ 4 h 186"/>
                  <a:gd name="T8" fmla="*/ 5 w 143"/>
                  <a:gd name="T9" fmla="*/ 1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186"/>
                  <a:gd name="T17" fmla="*/ 143 w 143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186">
                    <a:moveTo>
                      <a:pt x="143" y="19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143" y="106"/>
                    </a:lnTo>
                    <a:lnTo>
                      <a:pt x="143" y="19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50" name="Freeform 369"/>
              <p:cNvSpPr>
                <a:spLocks/>
              </p:cNvSpPr>
              <p:nvPr/>
            </p:nvSpPr>
            <p:spPr bwMode="auto">
              <a:xfrm>
                <a:off x="1981" y="1985"/>
                <a:ext cx="48" cy="43"/>
              </a:xfrm>
              <a:custGeom>
                <a:avLst/>
                <a:gdLst>
                  <a:gd name="T0" fmla="*/ 5 w 143"/>
                  <a:gd name="T1" fmla="*/ 1 h 130"/>
                  <a:gd name="T2" fmla="*/ 0 w 143"/>
                  <a:gd name="T3" fmla="*/ 0 h 130"/>
                  <a:gd name="T4" fmla="*/ 0 w 143"/>
                  <a:gd name="T5" fmla="*/ 5 h 130"/>
                  <a:gd name="T6" fmla="*/ 5 w 143"/>
                  <a:gd name="T7" fmla="*/ 2 h 130"/>
                  <a:gd name="T8" fmla="*/ 5 w 143"/>
                  <a:gd name="T9" fmla="*/ 1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130"/>
                  <a:gd name="T17" fmla="*/ 143 w 143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130">
                    <a:moveTo>
                      <a:pt x="143" y="18"/>
                    </a:moveTo>
                    <a:lnTo>
                      <a:pt x="0" y="0"/>
                    </a:lnTo>
                    <a:lnTo>
                      <a:pt x="0" y="130"/>
                    </a:lnTo>
                    <a:lnTo>
                      <a:pt x="143" y="49"/>
                    </a:lnTo>
                    <a:lnTo>
                      <a:pt x="143" y="18"/>
                    </a:lnTo>
                    <a:close/>
                  </a:path>
                </a:pathLst>
              </a:custGeom>
              <a:solidFill>
                <a:srgbClr val="E8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51" name="Freeform 370"/>
              <p:cNvSpPr>
                <a:spLocks/>
              </p:cNvSpPr>
              <p:nvPr/>
            </p:nvSpPr>
            <p:spPr bwMode="auto">
              <a:xfrm>
                <a:off x="2004" y="1987"/>
                <a:ext cx="37" cy="29"/>
              </a:xfrm>
              <a:custGeom>
                <a:avLst/>
                <a:gdLst>
                  <a:gd name="T0" fmla="*/ 0 w 112"/>
                  <a:gd name="T1" fmla="*/ 0 h 87"/>
                  <a:gd name="T2" fmla="*/ 4 w 112"/>
                  <a:gd name="T3" fmla="*/ 1 h 87"/>
                  <a:gd name="T4" fmla="*/ 0 w 112"/>
                  <a:gd name="T5" fmla="*/ 3 h 87"/>
                  <a:gd name="T6" fmla="*/ 0 w 112"/>
                  <a:gd name="T7" fmla="*/ 0 h 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87"/>
                  <a:gd name="T14" fmla="*/ 112 w 112"/>
                  <a:gd name="T15" fmla="*/ 87 h 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87">
                    <a:moveTo>
                      <a:pt x="0" y="0"/>
                    </a:moveTo>
                    <a:lnTo>
                      <a:pt x="112" y="18"/>
                    </a:ln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52" name="Freeform 371"/>
              <p:cNvSpPr>
                <a:spLocks/>
              </p:cNvSpPr>
              <p:nvPr/>
            </p:nvSpPr>
            <p:spPr bwMode="auto">
              <a:xfrm>
                <a:off x="2029" y="1991"/>
                <a:ext cx="12" cy="10"/>
              </a:xfrm>
              <a:custGeom>
                <a:avLst/>
                <a:gdLst>
                  <a:gd name="T0" fmla="*/ 0 w 37"/>
                  <a:gd name="T1" fmla="*/ 0 h 31"/>
                  <a:gd name="T2" fmla="*/ 1 w 37"/>
                  <a:gd name="T3" fmla="*/ 0 h 31"/>
                  <a:gd name="T4" fmla="*/ 0 w 37"/>
                  <a:gd name="T5" fmla="*/ 1 h 31"/>
                  <a:gd name="T6" fmla="*/ 0 w 37"/>
                  <a:gd name="T7" fmla="*/ 0 h 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31"/>
                  <a:gd name="T14" fmla="*/ 37 w 37"/>
                  <a:gd name="T15" fmla="*/ 31 h 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31">
                    <a:moveTo>
                      <a:pt x="0" y="0"/>
                    </a:moveTo>
                    <a:lnTo>
                      <a:pt x="37" y="6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53" name="Freeform 372"/>
              <p:cNvSpPr>
                <a:spLocks/>
              </p:cNvSpPr>
              <p:nvPr/>
            </p:nvSpPr>
            <p:spPr bwMode="auto">
              <a:xfrm>
                <a:off x="1698" y="1995"/>
                <a:ext cx="343" cy="267"/>
              </a:xfrm>
              <a:custGeom>
                <a:avLst/>
                <a:gdLst>
                  <a:gd name="T0" fmla="*/ 38 w 1030"/>
                  <a:gd name="T1" fmla="*/ 8 h 799"/>
                  <a:gd name="T2" fmla="*/ 0 w 1030"/>
                  <a:gd name="T3" fmla="*/ 30 h 799"/>
                  <a:gd name="T4" fmla="*/ 0 w 1030"/>
                  <a:gd name="T5" fmla="*/ 22 h 799"/>
                  <a:gd name="T6" fmla="*/ 38 w 1030"/>
                  <a:gd name="T7" fmla="*/ 0 h 799"/>
                  <a:gd name="T8" fmla="*/ 38 w 1030"/>
                  <a:gd name="T9" fmla="*/ 8 h 7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0"/>
                  <a:gd name="T16" fmla="*/ 0 h 799"/>
                  <a:gd name="T17" fmla="*/ 1030 w 1030"/>
                  <a:gd name="T18" fmla="*/ 799 h 7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0" h="799">
                    <a:moveTo>
                      <a:pt x="1030" y="205"/>
                    </a:moveTo>
                    <a:lnTo>
                      <a:pt x="0" y="799"/>
                    </a:lnTo>
                    <a:lnTo>
                      <a:pt x="0" y="595"/>
                    </a:lnTo>
                    <a:lnTo>
                      <a:pt x="1030" y="0"/>
                    </a:lnTo>
                    <a:lnTo>
                      <a:pt x="1030" y="205"/>
                    </a:lnTo>
                    <a:close/>
                  </a:path>
                </a:pathLst>
              </a:custGeom>
              <a:solidFill>
                <a:srgbClr val="B2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54" name="Freeform 373"/>
              <p:cNvSpPr>
                <a:spLocks/>
              </p:cNvSpPr>
              <p:nvPr/>
            </p:nvSpPr>
            <p:spPr bwMode="auto">
              <a:xfrm>
                <a:off x="1694" y="2192"/>
                <a:ext cx="8" cy="6"/>
              </a:xfrm>
              <a:custGeom>
                <a:avLst/>
                <a:gdLst>
                  <a:gd name="T0" fmla="*/ 0 w 25"/>
                  <a:gd name="T1" fmla="*/ 0 h 18"/>
                  <a:gd name="T2" fmla="*/ 0 w 25"/>
                  <a:gd name="T3" fmla="*/ 1 h 18"/>
                  <a:gd name="T4" fmla="*/ 1 w 25"/>
                  <a:gd name="T5" fmla="*/ 1 h 18"/>
                  <a:gd name="T6" fmla="*/ 1 w 25"/>
                  <a:gd name="T7" fmla="*/ 0 h 18"/>
                  <a:gd name="T8" fmla="*/ 1 w 25"/>
                  <a:gd name="T9" fmla="*/ 0 h 18"/>
                  <a:gd name="T10" fmla="*/ 0 w 25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8"/>
                  <a:gd name="T20" fmla="*/ 25 w 25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8">
                    <a:moveTo>
                      <a:pt x="0" y="12"/>
                    </a:moveTo>
                    <a:lnTo>
                      <a:pt x="6" y="18"/>
                    </a:lnTo>
                    <a:lnTo>
                      <a:pt x="18" y="18"/>
                    </a:lnTo>
                    <a:lnTo>
                      <a:pt x="25" y="6"/>
                    </a:lnTo>
                    <a:lnTo>
                      <a:pt x="25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55" name="Freeform 374"/>
              <p:cNvSpPr>
                <a:spLocks/>
              </p:cNvSpPr>
              <p:nvPr/>
            </p:nvSpPr>
            <p:spPr bwMode="auto">
              <a:xfrm>
                <a:off x="1582" y="1925"/>
                <a:ext cx="120" cy="271"/>
              </a:xfrm>
              <a:custGeom>
                <a:avLst/>
                <a:gdLst>
                  <a:gd name="T0" fmla="*/ 1 w 359"/>
                  <a:gd name="T1" fmla="*/ 0 h 811"/>
                  <a:gd name="T2" fmla="*/ 0 w 359"/>
                  <a:gd name="T3" fmla="*/ 1 h 811"/>
                  <a:gd name="T4" fmla="*/ 12 w 359"/>
                  <a:gd name="T5" fmla="*/ 30 h 811"/>
                  <a:gd name="T6" fmla="*/ 13 w 359"/>
                  <a:gd name="T7" fmla="*/ 30 h 811"/>
                  <a:gd name="T8" fmla="*/ 1 w 359"/>
                  <a:gd name="T9" fmla="*/ 0 h 811"/>
                  <a:gd name="T10" fmla="*/ 0 w 359"/>
                  <a:gd name="T11" fmla="*/ 1 h 811"/>
                  <a:gd name="T12" fmla="*/ 1 w 359"/>
                  <a:gd name="T13" fmla="*/ 0 h 811"/>
                  <a:gd name="T14" fmla="*/ 1 w 359"/>
                  <a:gd name="T15" fmla="*/ 0 h 811"/>
                  <a:gd name="T16" fmla="*/ 0 w 359"/>
                  <a:gd name="T17" fmla="*/ 0 h 811"/>
                  <a:gd name="T18" fmla="*/ 0 w 359"/>
                  <a:gd name="T19" fmla="*/ 0 h 811"/>
                  <a:gd name="T20" fmla="*/ 0 w 359"/>
                  <a:gd name="T21" fmla="*/ 1 h 811"/>
                  <a:gd name="T22" fmla="*/ 1 w 359"/>
                  <a:gd name="T23" fmla="*/ 0 h 8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9"/>
                  <a:gd name="T37" fmla="*/ 0 h 811"/>
                  <a:gd name="T38" fmla="*/ 359 w 359"/>
                  <a:gd name="T39" fmla="*/ 811 h 8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9" h="811">
                    <a:moveTo>
                      <a:pt x="17" y="0"/>
                    </a:moveTo>
                    <a:lnTo>
                      <a:pt x="0" y="17"/>
                    </a:lnTo>
                    <a:lnTo>
                      <a:pt x="334" y="811"/>
                    </a:lnTo>
                    <a:lnTo>
                      <a:pt x="359" y="799"/>
                    </a:lnTo>
                    <a:lnTo>
                      <a:pt x="23" y="6"/>
                    </a:lnTo>
                    <a:lnTo>
                      <a:pt x="11" y="23"/>
                    </a:lnTo>
                    <a:lnTo>
                      <a:pt x="23" y="6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56" name="Freeform 375"/>
              <p:cNvSpPr>
                <a:spLocks/>
              </p:cNvSpPr>
              <p:nvPr/>
            </p:nvSpPr>
            <p:spPr bwMode="auto">
              <a:xfrm>
                <a:off x="1586" y="1925"/>
                <a:ext cx="459" cy="74"/>
              </a:xfrm>
              <a:custGeom>
                <a:avLst/>
                <a:gdLst>
                  <a:gd name="T0" fmla="*/ 51 w 1377"/>
                  <a:gd name="T1" fmla="*/ 8 h 222"/>
                  <a:gd name="T2" fmla="*/ 51 w 1377"/>
                  <a:gd name="T3" fmla="*/ 7 h 222"/>
                  <a:gd name="T4" fmla="*/ 0 w 1377"/>
                  <a:gd name="T5" fmla="*/ 0 h 222"/>
                  <a:gd name="T6" fmla="*/ 0 w 1377"/>
                  <a:gd name="T7" fmla="*/ 1 h 222"/>
                  <a:gd name="T8" fmla="*/ 51 w 1377"/>
                  <a:gd name="T9" fmla="*/ 8 h 222"/>
                  <a:gd name="T10" fmla="*/ 50 w 1377"/>
                  <a:gd name="T11" fmla="*/ 7 h 222"/>
                  <a:gd name="T12" fmla="*/ 51 w 1377"/>
                  <a:gd name="T13" fmla="*/ 8 h 222"/>
                  <a:gd name="T14" fmla="*/ 51 w 1377"/>
                  <a:gd name="T15" fmla="*/ 8 h 222"/>
                  <a:gd name="T16" fmla="*/ 51 w 1377"/>
                  <a:gd name="T17" fmla="*/ 8 h 222"/>
                  <a:gd name="T18" fmla="*/ 51 w 1377"/>
                  <a:gd name="T19" fmla="*/ 8 h 222"/>
                  <a:gd name="T20" fmla="*/ 51 w 1377"/>
                  <a:gd name="T21" fmla="*/ 7 h 222"/>
                  <a:gd name="T22" fmla="*/ 51 w 1377"/>
                  <a:gd name="T23" fmla="*/ 8 h 2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77"/>
                  <a:gd name="T37" fmla="*/ 0 h 222"/>
                  <a:gd name="T38" fmla="*/ 1377 w 1377"/>
                  <a:gd name="T39" fmla="*/ 222 h 2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77" h="222">
                    <a:moveTo>
                      <a:pt x="1371" y="216"/>
                    </a:moveTo>
                    <a:lnTo>
                      <a:pt x="1371" y="197"/>
                    </a:lnTo>
                    <a:lnTo>
                      <a:pt x="6" y="0"/>
                    </a:lnTo>
                    <a:lnTo>
                      <a:pt x="0" y="23"/>
                    </a:lnTo>
                    <a:lnTo>
                      <a:pt x="1365" y="222"/>
                    </a:lnTo>
                    <a:lnTo>
                      <a:pt x="1359" y="197"/>
                    </a:lnTo>
                    <a:lnTo>
                      <a:pt x="1365" y="222"/>
                    </a:lnTo>
                    <a:lnTo>
                      <a:pt x="1371" y="216"/>
                    </a:lnTo>
                    <a:lnTo>
                      <a:pt x="1377" y="210"/>
                    </a:lnTo>
                    <a:lnTo>
                      <a:pt x="1377" y="203"/>
                    </a:lnTo>
                    <a:lnTo>
                      <a:pt x="1371" y="197"/>
                    </a:lnTo>
                    <a:lnTo>
                      <a:pt x="1371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57" name="Freeform 376"/>
              <p:cNvSpPr>
                <a:spLocks/>
              </p:cNvSpPr>
              <p:nvPr/>
            </p:nvSpPr>
            <p:spPr bwMode="auto">
              <a:xfrm>
                <a:off x="1696" y="1991"/>
                <a:ext cx="347" cy="205"/>
              </a:xfrm>
              <a:custGeom>
                <a:avLst/>
                <a:gdLst>
                  <a:gd name="T0" fmla="*/ 0 w 1042"/>
                  <a:gd name="T1" fmla="*/ 23 h 614"/>
                  <a:gd name="T2" fmla="*/ 0 w 1042"/>
                  <a:gd name="T3" fmla="*/ 23 h 614"/>
                  <a:gd name="T4" fmla="*/ 39 w 1042"/>
                  <a:gd name="T5" fmla="*/ 1 h 614"/>
                  <a:gd name="T6" fmla="*/ 38 w 1042"/>
                  <a:gd name="T7" fmla="*/ 0 h 614"/>
                  <a:gd name="T8" fmla="*/ 0 w 1042"/>
                  <a:gd name="T9" fmla="*/ 22 h 614"/>
                  <a:gd name="T10" fmla="*/ 0 w 1042"/>
                  <a:gd name="T11" fmla="*/ 23 h 6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42"/>
                  <a:gd name="T19" fmla="*/ 0 h 614"/>
                  <a:gd name="T20" fmla="*/ 1042 w 1042"/>
                  <a:gd name="T21" fmla="*/ 614 h 6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42" h="614">
                    <a:moveTo>
                      <a:pt x="6" y="608"/>
                    </a:moveTo>
                    <a:lnTo>
                      <a:pt x="12" y="614"/>
                    </a:lnTo>
                    <a:lnTo>
                      <a:pt x="1042" y="19"/>
                    </a:lnTo>
                    <a:lnTo>
                      <a:pt x="1030" y="0"/>
                    </a:lnTo>
                    <a:lnTo>
                      <a:pt x="0" y="595"/>
                    </a:lnTo>
                    <a:lnTo>
                      <a:pt x="6" y="6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58" name="Freeform 377"/>
              <p:cNvSpPr>
                <a:spLocks/>
              </p:cNvSpPr>
              <p:nvPr/>
            </p:nvSpPr>
            <p:spPr bwMode="auto">
              <a:xfrm>
                <a:off x="1694" y="2189"/>
                <a:ext cx="6" cy="7"/>
              </a:xfrm>
              <a:custGeom>
                <a:avLst/>
                <a:gdLst>
                  <a:gd name="T0" fmla="*/ 0 w 18"/>
                  <a:gd name="T1" fmla="*/ 0 h 19"/>
                  <a:gd name="T2" fmla="*/ 0 w 18"/>
                  <a:gd name="T3" fmla="*/ 0 h 19"/>
                  <a:gd name="T4" fmla="*/ 0 w 18"/>
                  <a:gd name="T5" fmla="*/ 1 h 19"/>
                  <a:gd name="T6" fmla="*/ 0 w 18"/>
                  <a:gd name="T7" fmla="*/ 1 h 19"/>
                  <a:gd name="T8" fmla="*/ 1 w 18"/>
                  <a:gd name="T9" fmla="*/ 1 h 19"/>
                  <a:gd name="T10" fmla="*/ 0 w 18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9"/>
                  <a:gd name="T20" fmla="*/ 18 w 1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9">
                    <a:moveTo>
                      <a:pt x="6" y="0"/>
                    </a:moveTo>
                    <a:lnTo>
                      <a:pt x="0" y="7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8" y="1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59" name="Freeform 378"/>
              <p:cNvSpPr>
                <a:spLocks/>
              </p:cNvSpPr>
              <p:nvPr/>
            </p:nvSpPr>
            <p:spPr bwMode="auto">
              <a:xfrm>
                <a:off x="1694" y="2189"/>
                <a:ext cx="8" cy="5"/>
              </a:xfrm>
              <a:custGeom>
                <a:avLst/>
                <a:gdLst>
                  <a:gd name="T0" fmla="*/ 1 w 25"/>
                  <a:gd name="T1" fmla="*/ 1 h 13"/>
                  <a:gd name="T2" fmla="*/ 1 w 25"/>
                  <a:gd name="T3" fmla="*/ 0 h 13"/>
                  <a:gd name="T4" fmla="*/ 0 w 25"/>
                  <a:gd name="T5" fmla="*/ 0 h 13"/>
                  <a:gd name="T6" fmla="*/ 0 w 25"/>
                  <a:gd name="T7" fmla="*/ 0 h 13"/>
                  <a:gd name="T8" fmla="*/ 0 w 25"/>
                  <a:gd name="T9" fmla="*/ 1 h 13"/>
                  <a:gd name="T10" fmla="*/ 1 w 25"/>
                  <a:gd name="T11" fmla="*/ 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3"/>
                  <a:gd name="T20" fmla="*/ 25 w 2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3">
                    <a:moveTo>
                      <a:pt x="25" y="13"/>
                    </a:moveTo>
                    <a:lnTo>
                      <a:pt x="25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3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60" name="Freeform 379"/>
              <p:cNvSpPr>
                <a:spLocks/>
              </p:cNvSpPr>
              <p:nvPr/>
            </p:nvSpPr>
            <p:spPr bwMode="auto">
              <a:xfrm>
                <a:off x="1694" y="2194"/>
                <a:ext cx="8" cy="68"/>
              </a:xfrm>
              <a:custGeom>
                <a:avLst/>
                <a:gdLst>
                  <a:gd name="T0" fmla="*/ 0 w 25"/>
                  <a:gd name="T1" fmla="*/ 8 h 204"/>
                  <a:gd name="T2" fmla="*/ 1 w 25"/>
                  <a:gd name="T3" fmla="*/ 8 h 204"/>
                  <a:gd name="T4" fmla="*/ 1 w 25"/>
                  <a:gd name="T5" fmla="*/ 0 h 204"/>
                  <a:gd name="T6" fmla="*/ 0 w 25"/>
                  <a:gd name="T7" fmla="*/ 0 h 204"/>
                  <a:gd name="T8" fmla="*/ 0 w 25"/>
                  <a:gd name="T9" fmla="*/ 8 h 204"/>
                  <a:gd name="T10" fmla="*/ 0 w 25"/>
                  <a:gd name="T11" fmla="*/ 8 h 2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04"/>
                  <a:gd name="T20" fmla="*/ 25 w 25"/>
                  <a:gd name="T21" fmla="*/ 204 h 2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04">
                    <a:moveTo>
                      <a:pt x="12" y="204"/>
                    </a:moveTo>
                    <a:lnTo>
                      <a:pt x="25" y="20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12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61" name="Freeform 380"/>
              <p:cNvSpPr>
                <a:spLocks/>
              </p:cNvSpPr>
              <p:nvPr/>
            </p:nvSpPr>
            <p:spPr bwMode="auto">
              <a:xfrm>
                <a:off x="1694" y="2262"/>
                <a:ext cx="8" cy="4"/>
              </a:xfrm>
              <a:custGeom>
                <a:avLst/>
                <a:gdLst>
                  <a:gd name="T0" fmla="*/ 0 w 25"/>
                  <a:gd name="T1" fmla="*/ 0 h 12"/>
                  <a:gd name="T2" fmla="*/ 0 w 25"/>
                  <a:gd name="T3" fmla="*/ 0 h 12"/>
                  <a:gd name="T4" fmla="*/ 0 w 25"/>
                  <a:gd name="T5" fmla="*/ 0 h 12"/>
                  <a:gd name="T6" fmla="*/ 1 w 25"/>
                  <a:gd name="T7" fmla="*/ 0 h 12"/>
                  <a:gd name="T8" fmla="*/ 1 w 25"/>
                  <a:gd name="T9" fmla="*/ 0 h 12"/>
                  <a:gd name="T10" fmla="*/ 0 w 2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0" y="0"/>
                    </a:moveTo>
                    <a:lnTo>
                      <a:pt x="6" y="12"/>
                    </a:lnTo>
                    <a:lnTo>
                      <a:pt x="12" y="12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62" name="Freeform 381"/>
              <p:cNvSpPr>
                <a:spLocks/>
              </p:cNvSpPr>
              <p:nvPr/>
            </p:nvSpPr>
            <p:spPr bwMode="auto">
              <a:xfrm>
                <a:off x="2036" y="1989"/>
                <a:ext cx="9" cy="4"/>
              </a:xfrm>
              <a:custGeom>
                <a:avLst/>
                <a:gdLst>
                  <a:gd name="T0" fmla="*/ 1 w 26"/>
                  <a:gd name="T1" fmla="*/ 0 h 12"/>
                  <a:gd name="T2" fmla="*/ 1 w 26"/>
                  <a:gd name="T3" fmla="*/ 0 h 12"/>
                  <a:gd name="T4" fmla="*/ 1 w 26"/>
                  <a:gd name="T5" fmla="*/ 0 h 12"/>
                  <a:gd name="T6" fmla="*/ 0 w 26"/>
                  <a:gd name="T7" fmla="*/ 0 h 12"/>
                  <a:gd name="T8" fmla="*/ 0 w 26"/>
                  <a:gd name="T9" fmla="*/ 0 h 12"/>
                  <a:gd name="T10" fmla="*/ 1 w 26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12"/>
                  <a:gd name="T20" fmla="*/ 26 w 2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12">
                    <a:moveTo>
                      <a:pt x="26" y="12"/>
                    </a:moveTo>
                    <a:lnTo>
                      <a:pt x="26" y="6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0" y="12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63" name="Freeform 382"/>
              <p:cNvSpPr>
                <a:spLocks/>
              </p:cNvSpPr>
              <p:nvPr/>
            </p:nvSpPr>
            <p:spPr bwMode="auto">
              <a:xfrm>
                <a:off x="2036" y="1993"/>
                <a:ext cx="9" cy="71"/>
              </a:xfrm>
              <a:custGeom>
                <a:avLst/>
                <a:gdLst>
                  <a:gd name="T0" fmla="*/ 1 w 26"/>
                  <a:gd name="T1" fmla="*/ 8 h 212"/>
                  <a:gd name="T2" fmla="*/ 1 w 26"/>
                  <a:gd name="T3" fmla="*/ 8 h 212"/>
                  <a:gd name="T4" fmla="*/ 1 w 26"/>
                  <a:gd name="T5" fmla="*/ 0 h 212"/>
                  <a:gd name="T6" fmla="*/ 0 w 26"/>
                  <a:gd name="T7" fmla="*/ 0 h 212"/>
                  <a:gd name="T8" fmla="*/ 0 w 26"/>
                  <a:gd name="T9" fmla="*/ 8 h 212"/>
                  <a:gd name="T10" fmla="*/ 1 w 26"/>
                  <a:gd name="T11" fmla="*/ 8 h 2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212"/>
                  <a:gd name="T20" fmla="*/ 26 w 26"/>
                  <a:gd name="T21" fmla="*/ 212 h 2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212">
                    <a:moveTo>
                      <a:pt x="14" y="212"/>
                    </a:moveTo>
                    <a:lnTo>
                      <a:pt x="26" y="212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212"/>
                    </a:lnTo>
                    <a:lnTo>
                      <a:pt x="14" y="2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64" name="Freeform 383"/>
              <p:cNvSpPr>
                <a:spLocks/>
              </p:cNvSpPr>
              <p:nvPr/>
            </p:nvSpPr>
            <p:spPr bwMode="auto">
              <a:xfrm>
                <a:off x="2036" y="2064"/>
                <a:ext cx="9" cy="4"/>
              </a:xfrm>
              <a:custGeom>
                <a:avLst/>
                <a:gdLst>
                  <a:gd name="T0" fmla="*/ 0 w 26"/>
                  <a:gd name="T1" fmla="*/ 0 h 12"/>
                  <a:gd name="T2" fmla="*/ 0 w 26"/>
                  <a:gd name="T3" fmla="*/ 0 h 12"/>
                  <a:gd name="T4" fmla="*/ 1 w 26"/>
                  <a:gd name="T5" fmla="*/ 0 h 12"/>
                  <a:gd name="T6" fmla="*/ 1 w 26"/>
                  <a:gd name="T7" fmla="*/ 0 h 12"/>
                  <a:gd name="T8" fmla="*/ 1 w 26"/>
                  <a:gd name="T9" fmla="*/ 0 h 12"/>
                  <a:gd name="T10" fmla="*/ 0 w 26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12"/>
                  <a:gd name="T20" fmla="*/ 26 w 2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12">
                    <a:moveTo>
                      <a:pt x="0" y="0"/>
                    </a:moveTo>
                    <a:lnTo>
                      <a:pt x="8" y="6"/>
                    </a:lnTo>
                    <a:lnTo>
                      <a:pt x="14" y="12"/>
                    </a:lnTo>
                    <a:lnTo>
                      <a:pt x="26" y="6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65" name="Freeform 384"/>
              <p:cNvSpPr>
                <a:spLocks/>
              </p:cNvSpPr>
              <p:nvPr/>
            </p:nvSpPr>
            <p:spPr bwMode="auto">
              <a:xfrm>
                <a:off x="1694" y="2259"/>
                <a:ext cx="6" cy="7"/>
              </a:xfrm>
              <a:custGeom>
                <a:avLst/>
                <a:gdLst>
                  <a:gd name="T0" fmla="*/ 0 w 18"/>
                  <a:gd name="T1" fmla="*/ 0 h 19"/>
                  <a:gd name="T2" fmla="*/ 0 w 18"/>
                  <a:gd name="T3" fmla="*/ 0 h 19"/>
                  <a:gd name="T4" fmla="*/ 0 w 18"/>
                  <a:gd name="T5" fmla="*/ 1 h 19"/>
                  <a:gd name="T6" fmla="*/ 0 w 18"/>
                  <a:gd name="T7" fmla="*/ 1 h 19"/>
                  <a:gd name="T8" fmla="*/ 1 w 18"/>
                  <a:gd name="T9" fmla="*/ 1 h 19"/>
                  <a:gd name="T10" fmla="*/ 0 w 18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9"/>
                  <a:gd name="T20" fmla="*/ 18 w 1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9">
                    <a:moveTo>
                      <a:pt x="6" y="0"/>
                    </a:moveTo>
                    <a:lnTo>
                      <a:pt x="0" y="7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8" y="1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66" name="Freeform 385"/>
              <p:cNvSpPr>
                <a:spLocks/>
              </p:cNvSpPr>
              <p:nvPr/>
            </p:nvSpPr>
            <p:spPr bwMode="auto">
              <a:xfrm>
                <a:off x="1696" y="2061"/>
                <a:ext cx="347" cy="205"/>
              </a:xfrm>
              <a:custGeom>
                <a:avLst/>
                <a:gdLst>
                  <a:gd name="T0" fmla="*/ 38 w 1042"/>
                  <a:gd name="T1" fmla="*/ 0 h 614"/>
                  <a:gd name="T2" fmla="*/ 38 w 1042"/>
                  <a:gd name="T3" fmla="*/ 0 h 614"/>
                  <a:gd name="T4" fmla="*/ 0 w 1042"/>
                  <a:gd name="T5" fmla="*/ 22 h 614"/>
                  <a:gd name="T6" fmla="*/ 0 w 1042"/>
                  <a:gd name="T7" fmla="*/ 23 h 614"/>
                  <a:gd name="T8" fmla="*/ 39 w 1042"/>
                  <a:gd name="T9" fmla="*/ 1 h 614"/>
                  <a:gd name="T10" fmla="*/ 38 w 1042"/>
                  <a:gd name="T11" fmla="*/ 0 h 6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42"/>
                  <a:gd name="T19" fmla="*/ 0 h 614"/>
                  <a:gd name="T20" fmla="*/ 1042 w 1042"/>
                  <a:gd name="T21" fmla="*/ 614 h 6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42" h="614">
                    <a:moveTo>
                      <a:pt x="1036" y="8"/>
                    </a:moveTo>
                    <a:lnTo>
                      <a:pt x="1030" y="0"/>
                    </a:lnTo>
                    <a:lnTo>
                      <a:pt x="0" y="595"/>
                    </a:lnTo>
                    <a:lnTo>
                      <a:pt x="12" y="614"/>
                    </a:lnTo>
                    <a:lnTo>
                      <a:pt x="1042" y="20"/>
                    </a:lnTo>
                    <a:lnTo>
                      <a:pt x="1036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67" name="Freeform 386"/>
              <p:cNvSpPr>
                <a:spLocks/>
              </p:cNvSpPr>
              <p:nvPr/>
            </p:nvSpPr>
            <p:spPr bwMode="auto">
              <a:xfrm>
                <a:off x="2039" y="2061"/>
                <a:ext cx="6" cy="7"/>
              </a:xfrm>
              <a:custGeom>
                <a:avLst/>
                <a:gdLst>
                  <a:gd name="T0" fmla="*/ 0 w 18"/>
                  <a:gd name="T1" fmla="*/ 1 h 20"/>
                  <a:gd name="T2" fmla="*/ 1 w 18"/>
                  <a:gd name="T3" fmla="*/ 1 h 20"/>
                  <a:gd name="T4" fmla="*/ 1 w 18"/>
                  <a:gd name="T5" fmla="*/ 0 h 20"/>
                  <a:gd name="T6" fmla="*/ 0 w 18"/>
                  <a:gd name="T7" fmla="*/ 0 h 20"/>
                  <a:gd name="T8" fmla="*/ 0 w 18"/>
                  <a:gd name="T9" fmla="*/ 0 h 20"/>
                  <a:gd name="T10" fmla="*/ 0 w 18"/>
                  <a:gd name="T11" fmla="*/ 1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0"/>
                  <a:gd name="T20" fmla="*/ 18 w 18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0">
                    <a:moveTo>
                      <a:pt x="12" y="20"/>
                    </a:moveTo>
                    <a:lnTo>
                      <a:pt x="18" y="14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68" name="Freeform 387"/>
              <p:cNvSpPr>
                <a:spLocks/>
              </p:cNvSpPr>
              <p:nvPr/>
            </p:nvSpPr>
            <p:spPr bwMode="auto">
              <a:xfrm>
                <a:off x="1582" y="1995"/>
                <a:ext cx="8" cy="6"/>
              </a:xfrm>
              <a:custGeom>
                <a:avLst/>
                <a:gdLst>
                  <a:gd name="T0" fmla="*/ 1 w 23"/>
                  <a:gd name="T1" fmla="*/ 0 h 18"/>
                  <a:gd name="T2" fmla="*/ 1 w 23"/>
                  <a:gd name="T3" fmla="*/ 0 h 18"/>
                  <a:gd name="T4" fmla="*/ 0 w 23"/>
                  <a:gd name="T5" fmla="*/ 0 h 18"/>
                  <a:gd name="T6" fmla="*/ 0 w 23"/>
                  <a:gd name="T7" fmla="*/ 0 h 18"/>
                  <a:gd name="T8" fmla="*/ 0 w 23"/>
                  <a:gd name="T9" fmla="*/ 1 h 18"/>
                  <a:gd name="T10" fmla="*/ 1 w 23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8"/>
                  <a:gd name="T20" fmla="*/ 23 w 23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8">
                    <a:moveTo>
                      <a:pt x="23" y="6"/>
                    </a:moveTo>
                    <a:lnTo>
                      <a:pt x="17" y="0"/>
                    </a:lnTo>
                    <a:lnTo>
                      <a:pt x="11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23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69" name="Freeform 388"/>
              <p:cNvSpPr>
                <a:spLocks/>
              </p:cNvSpPr>
              <p:nvPr/>
            </p:nvSpPr>
            <p:spPr bwMode="auto">
              <a:xfrm>
                <a:off x="1582" y="1997"/>
                <a:ext cx="120" cy="267"/>
              </a:xfrm>
              <a:custGeom>
                <a:avLst/>
                <a:gdLst>
                  <a:gd name="T0" fmla="*/ 13 w 359"/>
                  <a:gd name="T1" fmla="*/ 30 h 799"/>
                  <a:gd name="T2" fmla="*/ 13 w 359"/>
                  <a:gd name="T3" fmla="*/ 29 h 799"/>
                  <a:gd name="T4" fmla="*/ 1 w 359"/>
                  <a:gd name="T5" fmla="*/ 0 h 799"/>
                  <a:gd name="T6" fmla="*/ 0 w 359"/>
                  <a:gd name="T7" fmla="*/ 0 h 799"/>
                  <a:gd name="T8" fmla="*/ 12 w 359"/>
                  <a:gd name="T9" fmla="*/ 30 h 799"/>
                  <a:gd name="T10" fmla="*/ 13 w 359"/>
                  <a:gd name="T11" fmla="*/ 30 h 7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9"/>
                  <a:gd name="T19" fmla="*/ 0 h 799"/>
                  <a:gd name="T20" fmla="*/ 359 w 359"/>
                  <a:gd name="T21" fmla="*/ 799 h 7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9" h="799">
                    <a:moveTo>
                      <a:pt x="346" y="793"/>
                    </a:moveTo>
                    <a:lnTo>
                      <a:pt x="359" y="786"/>
                    </a:lnTo>
                    <a:lnTo>
                      <a:pt x="23" y="0"/>
                    </a:lnTo>
                    <a:lnTo>
                      <a:pt x="0" y="12"/>
                    </a:lnTo>
                    <a:lnTo>
                      <a:pt x="334" y="799"/>
                    </a:lnTo>
                    <a:lnTo>
                      <a:pt x="346" y="7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70" name="Freeform 389"/>
              <p:cNvSpPr>
                <a:spLocks/>
              </p:cNvSpPr>
              <p:nvPr/>
            </p:nvSpPr>
            <p:spPr bwMode="auto">
              <a:xfrm>
                <a:off x="1694" y="2259"/>
                <a:ext cx="8" cy="7"/>
              </a:xfrm>
              <a:custGeom>
                <a:avLst/>
                <a:gdLst>
                  <a:gd name="T0" fmla="*/ 0 w 25"/>
                  <a:gd name="T1" fmla="*/ 1 h 19"/>
                  <a:gd name="T2" fmla="*/ 0 w 25"/>
                  <a:gd name="T3" fmla="*/ 1 h 19"/>
                  <a:gd name="T4" fmla="*/ 1 w 25"/>
                  <a:gd name="T5" fmla="*/ 1 h 19"/>
                  <a:gd name="T6" fmla="*/ 1 w 25"/>
                  <a:gd name="T7" fmla="*/ 1 h 19"/>
                  <a:gd name="T8" fmla="*/ 1 w 25"/>
                  <a:gd name="T9" fmla="*/ 0 h 19"/>
                  <a:gd name="T10" fmla="*/ 0 w 25"/>
                  <a:gd name="T11" fmla="*/ 1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9"/>
                  <a:gd name="T20" fmla="*/ 25 w 25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9">
                    <a:moveTo>
                      <a:pt x="0" y="13"/>
                    </a:moveTo>
                    <a:lnTo>
                      <a:pt x="6" y="19"/>
                    </a:lnTo>
                    <a:lnTo>
                      <a:pt x="18" y="19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71" name="Freeform 390"/>
              <p:cNvSpPr>
                <a:spLocks/>
              </p:cNvSpPr>
              <p:nvPr/>
            </p:nvSpPr>
            <p:spPr bwMode="auto">
              <a:xfrm>
                <a:off x="1582" y="1925"/>
                <a:ext cx="8" cy="4"/>
              </a:xfrm>
              <a:custGeom>
                <a:avLst/>
                <a:gdLst>
                  <a:gd name="T0" fmla="*/ 1 w 23"/>
                  <a:gd name="T1" fmla="*/ 0 h 12"/>
                  <a:gd name="T2" fmla="*/ 1 w 23"/>
                  <a:gd name="T3" fmla="*/ 0 h 12"/>
                  <a:gd name="T4" fmla="*/ 0 w 23"/>
                  <a:gd name="T5" fmla="*/ 0 h 12"/>
                  <a:gd name="T6" fmla="*/ 0 w 23"/>
                  <a:gd name="T7" fmla="*/ 0 h 12"/>
                  <a:gd name="T8" fmla="*/ 0 w 23"/>
                  <a:gd name="T9" fmla="*/ 0 h 12"/>
                  <a:gd name="T10" fmla="*/ 1 w 23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2"/>
                  <a:gd name="T20" fmla="*/ 23 w 23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2">
                    <a:moveTo>
                      <a:pt x="23" y="12"/>
                    </a:moveTo>
                    <a:lnTo>
                      <a:pt x="23" y="6"/>
                    </a:lnTo>
                    <a:lnTo>
                      <a:pt x="11" y="0"/>
                    </a:lnTo>
                    <a:lnTo>
                      <a:pt x="5" y="6"/>
                    </a:lnTo>
                    <a:lnTo>
                      <a:pt x="0" y="12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72" name="Freeform 391"/>
              <p:cNvSpPr>
                <a:spLocks/>
              </p:cNvSpPr>
              <p:nvPr/>
            </p:nvSpPr>
            <p:spPr bwMode="auto">
              <a:xfrm>
                <a:off x="1582" y="1929"/>
                <a:ext cx="8" cy="70"/>
              </a:xfrm>
              <a:custGeom>
                <a:avLst/>
                <a:gdLst>
                  <a:gd name="T0" fmla="*/ 0 w 23"/>
                  <a:gd name="T1" fmla="*/ 8 h 210"/>
                  <a:gd name="T2" fmla="*/ 1 w 23"/>
                  <a:gd name="T3" fmla="*/ 8 h 210"/>
                  <a:gd name="T4" fmla="*/ 1 w 23"/>
                  <a:gd name="T5" fmla="*/ 0 h 210"/>
                  <a:gd name="T6" fmla="*/ 0 w 23"/>
                  <a:gd name="T7" fmla="*/ 0 h 210"/>
                  <a:gd name="T8" fmla="*/ 0 w 23"/>
                  <a:gd name="T9" fmla="*/ 8 h 210"/>
                  <a:gd name="T10" fmla="*/ 0 w 23"/>
                  <a:gd name="T11" fmla="*/ 8 h 2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10"/>
                  <a:gd name="T20" fmla="*/ 23 w 23"/>
                  <a:gd name="T21" fmla="*/ 210 h 2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10">
                    <a:moveTo>
                      <a:pt x="11" y="210"/>
                    </a:moveTo>
                    <a:lnTo>
                      <a:pt x="23" y="210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210"/>
                    </a:lnTo>
                    <a:lnTo>
                      <a:pt x="11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73" name="Freeform 392"/>
              <p:cNvSpPr>
                <a:spLocks/>
              </p:cNvSpPr>
              <p:nvPr/>
            </p:nvSpPr>
            <p:spPr bwMode="auto">
              <a:xfrm>
                <a:off x="1582" y="1999"/>
                <a:ext cx="8" cy="5"/>
              </a:xfrm>
              <a:custGeom>
                <a:avLst/>
                <a:gdLst>
                  <a:gd name="T0" fmla="*/ 0 w 23"/>
                  <a:gd name="T1" fmla="*/ 0 h 13"/>
                  <a:gd name="T2" fmla="*/ 0 w 23"/>
                  <a:gd name="T3" fmla="*/ 0 h 13"/>
                  <a:gd name="T4" fmla="*/ 0 w 23"/>
                  <a:gd name="T5" fmla="*/ 1 h 13"/>
                  <a:gd name="T6" fmla="*/ 1 w 23"/>
                  <a:gd name="T7" fmla="*/ 0 h 13"/>
                  <a:gd name="T8" fmla="*/ 1 w 23"/>
                  <a:gd name="T9" fmla="*/ 0 h 13"/>
                  <a:gd name="T10" fmla="*/ 0 w 23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3"/>
                  <a:gd name="T20" fmla="*/ 23 w 23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3">
                    <a:moveTo>
                      <a:pt x="0" y="0"/>
                    </a:moveTo>
                    <a:lnTo>
                      <a:pt x="5" y="6"/>
                    </a:lnTo>
                    <a:lnTo>
                      <a:pt x="11" y="13"/>
                    </a:lnTo>
                    <a:lnTo>
                      <a:pt x="23" y="6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74" name="Freeform 393"/>
              <p:cNvSpPr>
                <a:spLocks/>
              </p:cNvSpPr>
              <p:nvPr/>
            </p:nvSpPr>
            <p:spPr bwMode="auto">
              <a:xfrm>
                <a:off x="1301" y="2286"/>
                <a:ext cx="18" cy="23"/>
              </a:xfrm>
              <a:custGeom>
                <a:avLst/>
                <a:gdLst>
                  <a:gd name="T0" fmla="*/ 1 w 56"/>
                  <a:gd name="T1" fmla="*/ 0 h 68"/>
                  <a:gd name="T2" fmla="*/ 0 w 56"/>
                  <a:gd name="T3" fmla="*/ 1 h 68"/>
                  <a:gd name="T4" fmla="*/ 0 w 56"/>
                  <a:gd name="T5" fmla="*/ 2 h 68"/>
                  <a:gd name="T6" fmla="*/ 1 w 56"/>
                  <a:gd name="T7" fmla="*/ 3 h 68"/>
                  <a:gd name="T8" fmla="*/ 2 w 56"/>
                  <a:gd name="T9" fmla="*/ 3 h 68"/>
                  <a:gd name="T10" fmla="*/ 1 w 56"/>
                  <a:gd name="T11" fmla="*/ 0 h 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68"/>
                  <a:gd name="T20" fmla="*/ 56 w 56"/>
                  <a:gd name="T21" fmla="*/ 68 h 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68">
                    <a:moveTo>
                      <a:pt x="19" y="0"/>
                    </a:moveTo>
                    <a:lnTo>
                      <a:pt x="0" y="25"/>
                    </a:lnTo>
                    <a:lnTo>
                      <a:pt x="6" y="56"/>
                    </a:lnTo>
                    <a:lnTo>
                      <a:pt x="25" y="68"/>
                    </a:lnTo>
                    <a:lnTo>
                      <a:pt x="56" y="6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75" name="Freeform 394"/>
              <p:cNvSpPr>
                <a:spLocks/>
              </p:cNvSpPr>
              <p:nvPr/>
            </p:nvSpPr>
            <p:spPr bwMode="auto">
              <a:xfrm>
                <a:off x="1307" y="2096"/>
                <a:ext cx="343" cy="213"/>
              </a:xfrm>
              <a:custGeom>
                <a:avLst/>
                <a:gdLst>
                  <a:gd name="T0" fmla="*/ 37 w 1029"/>
                  <a:gd name="T1" fmla="*/ 1 h 638"/>
                  <a:gd name="T2" fmla="*/ 37 w 1029"/>
                  <a:gd name="T3" fmla="*/ 0 h 638"/>
                  <a:gd name="T4" fmla="*/ 0 w 1029"/>
                  <a:gd name="T5" fmla="*/ 21 h 638"/>
                  <a:gd name="T6" fmla="*/ 1 w 1029"/>
                  <a:gd name="T7" fmla="*/ 24 h 638"/>
                  <a:gd name="T8" fmla="*/ 38 w 1029"/>
                  <a:gd name="T9" fmla="*/ 2 h 638"/>
                  <a:gd name="T10" fmla="*/ 37 w 1029"/>
                  <a:gd name="T11" fmla="*/ 1 h 6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9"/>
                  <a:gd name="T19" fmla="*/ 0 h 638"/>
                  <a:gd name="T20" fmla="*/ 1029 w 1029"/>
                  <a:gd name="T21" fmla="*/ 638 h 6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9" h="638">
                    <a:moveTo>
                      <a:pt x="1011" y="31"/>
                    </a:moveTo>
                    <a:lnTo>
                      <a:pt x="992" y="0"/>
                    </a:lnTo>
                    <a:lnTo>
                      <a:pt x="0" y="570"/>
                    </a:lnTo>
                    <a:lnTo>
                      <a:pt x="37" y="638"/>
                    </a:lnTo>
                    <a:lnTo>
                      <a:pt x="1029" y="62"/>
                    </a:lnTo>
                    <a:lnTo>
                      <a:pt x="1011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76" name="Freeform 395"/>
              <p:cNvSpPr>
                <a:spLocks/>
              </p:cNvSpPr>
              <p:nvPr/>
            </p:nvSpPr>
            <p:spPr bwMode="auto">
              <a:xfrm>
                <a:off x="1638" y="2095"/>
                <a:ext cx="16" cy="22"/>
              </a:xfrm>
              <a:custGeom>
                <a:avLst/>
                <a:gdLst>
                  <a:gd name="T0" fmla="*/ 1 w 50"/>
                  <a:gd name="T1" fmla="*/ 2 h 67"/>
                  <a:gd name="T2" fmla="*/ 2 w 50"/>
                  <a:gd name="T3" fmla="*/ 2 h 67"/>
                  <a:gd name="T4" fmla="*/ 2 w 50"/>
                  <a:gd name="T5" fmla="*/ 1 h 67"/>
                  <a:gd name="T6" fmla="*/ 1 w 50"/>
                  <a:gd name="T7" fmla="*/ 0 h 67"/>
                  <a:gd name="T8" fmla="*/ 0 w 50"/>
                  <a:gd name="T9" fmla="*/ 0 h 67"/>
                  <a:gd name="T10" fmla="*/ 1 w 50"/>
                  <a:gd name="T11" fmla="*/ 2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67"/>
                  <a:gd name="T20" fmla="*/ 50 w 50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67">
                    <a:moveTo>
                      <a:pt x="37" y="67"/>
                    </a:moveTo>
                    <a:lnTo>
                      <a:pt x="50" y="42"/>
                    </a:lnTo>
                    <a:lnTo>
                      <a:pt x="50" y="17"/>
                    </a:lnTo>
                    <a:lnTo>
                      <a:pt x="25" y="0"/>
                    </a:lnTo>
                    <a:lnTo>
                      <a:pt x="0" y="5"/>
                    </a:lnTo>
                    <a:lnTo>
                      <a:pt x="37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77" name="Freeform 396"/>
              <p:cNvSpPr>
                <a:spLocks/>
              </p:cNvSpPr>
              <p:nvPr/>
            </p:nvSpPr>
            <p:spPr bwMode="auto">
              <a:xfrm>
                <a:off x="1297" y="2253"/>
                <a:ext cx="20" cy="58"/>
              </a:xfrm>
              <a:custGeom>
                <a:avLst/>
                <a:gdLst>
                  <a:gd name="T0" fmla="*/ 2 w 62"/>
                  <a:gd name="T1" fmla="*/ 0 h 174"/>
                  <a:gd name="T2" fmla="*/ 2 w 62"/>
                  <a:gd name="T3" fmla="*/ 6 h 174"/>
                  <a:gd name="T4" fmla="*/ 0 w 62"/>
                  <a:gd name="T5" fmla="*/ 6 h 174"/>
                  <a:gd name="T6" fmla="*/ 0 w 62"/>
                  <a:gd name="T7" fmla="*/ 0 h 174"/>
                  <a:gd name="T8" fmla="*/ 2 w 62"/>
                  <a:gd name="T9" fmla="*/ 0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174"/>
                  <a:gd name="T17" fmla="*/ 62 w 62"/>
                  <a:gd name="T18" fmla="*/ 174 h 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174">
                    <a:moveTo>
                      <a:pt x="62" y="12"/>
                    </a:moveTo>
                    <a:lnTo>
                      <a:pt x="62" y="149"/>
                    </a:lnTo>
                    <a:lnTo>
                      <a:pt x="6" y="174"/>
                    </a:lnTo>
                    <a:lnTo>
                      <a:pt x="0" y="0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335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78" name="Freeform 397"/>
              <p:cNvSpPr>
                <a:spLocks/>
              </p:cNvSpPr>
              <p:nvPr/>
            </p:nvSpPr>
            <p:spPr bwMode="auto">
              <a:xfrm>
                <a:off x="1299" y="2303"/>
                <a:ext cx="39" cy="33"/>
              </a:xfrm>
              <a:custGeom>
                <a:avLst/>
                <a:gdLst>
                  <a:gd name="T0" fmla="*/ 2 w 118"/>
                  <a:gd name="T1" fmla="*/ 0 h 99"/>
                  <a:gd name="T2" fmla="*/ 0 w 118"/>
                  <a:gd name="T3" fmla="*/ 1 h 99"/>
                  <a:gd name="T4" fmla="*/ 4 w 118"/>
                  <a:gd name="T5" fmla="*/ 4 h 99"/>
                  <a:gd name="T6" fmla="*/ 4 w 118"/>
                  <a:gd name="T7" fmla="*/ 1 h 99"/>
                  <a:gd name="T8" fmla="*/ 2 w 11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"/>
                  <a:gd name="T16" fmla="*/ 0 h 99"/>
                  <a:gd name="T17" fmla="*/ 118 w 11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" h="99">
                    <a:moveTo>
                      <a:pt x="56" y="0"/>
                    </a:moveTo>
                    <a:lnTo>
                      <a:pt x="0" y="25"/>
                    </a:lnTo>
                    <a:lnTo>
                      <a:pt x="112" y="99"/>
                    </a:lnTo>
                    <a:lnTo>
                      <a:pt x="118" y="3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668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79" name="Freeform 398"/>
              <p:cNvSpPr>
                <a:spLocks/>
              </p:cNvSpPr>
              <p:nvPr/>
            </p:nvSpPr>
            <p:spPr bwMode="auto">
              <a:xfrm>
                <a:off x="1408" y="2225"/>
                <a:ext cx="15" cy="233"/>
              </a:xfrm>
              <a:custGeom>
                <a:avLst/>
                <a:gdLst>
                  <a:gd name="T0" fmla="*/ 0 w 43"/>
                  <a:gd name="T1" fmla="*/ 26 h 699"/>
                  <a:gd name="T2" fmla="*/ 0 w 43"/>
                  <a:gd name="T3" fmla="*/ 1 h 699"/>
                  <a:gd name="T4" fmla="*/ 2 w 43"/>
                  <a:gd name="T5" fmla="*/ 0 h 699"/>
                  <a:gd name="T6" fmla="*/ 2 w 43"/>
                  <a:gd name="T7" fmla="*/ 25 h 699"/>
                  <a:gd name="T8" fmla="*/ 0 w 43"/>
                  <a:gd name="T9" fmla="*/ 26 h 6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699"/>
                  <a:gd name="T17" fmla="*/ 43 w 43"/>
                  <a:gd name="T18" fmla="*/ 699 h 6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699">
                    <a:moveTo>
                      <a:pt x="0" y="699"/>
                    </a:moveTo>
                    <a:lnTo>
                      <a:pt x="0" y="30"/>
                    </a:lnTo>
                    <a:lnTo>
                      <a:pt x="43" y="0"/>
                    </a:lnTo>
                    <a:lnTo>
                      <a:pt x="43" y="668"/>
                    </a:lnTo>
                    <a:lnTo>
                      <a:pt x="0" y="699"/>
                    </a:lnTo>
                    <a:close/>
                  </a:path>
                </a:pathLst>
              </a:custGeom>
              <a:solidFill>
                <a:srgbClr val="335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80" name="Freeform 399"/>
              <p:cNvSpPr>
                <a:spLocks/>
              </p:cNvSpPr>
              <p:nvPr/>
            </p:nvSpPr>
            <p:spPr bwMode="auto">
              <a:xfrm>
                <a:off x="1229" y="2121"/>
                <a:ext cx="194" cy="112"/>
              </a:xfrm>
              <a:custGeom>
                <a:avLst/>
                <a:gdLst>
                  <a:gd name="T0" fmla="*/ 20 w 582"/>
                  <a:gd name="T1" fmla="*/ 12 h 336"/>
                  <a:gd name="T2" fmla="*/ 0 w 582"/>
                  <a:gd name="T3" fmla="*/ 1 h 336"/>
                  <a:gd name="T4" fmla="*/ 2 w 582"/>
                  <a:gd name="T5" fmla="*/ 0 h 336"/>
                  <a:gd name="T6" fmla="*/ 22 w 582"/>
                  <a:gd name="T7" fmla="*/ 12 h 336"/>
                  <a:gd name="T8" fmla="*/ 20 w 582"/>
                  <a:gd name="T9" fmla="*/ 12 h 3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2"/>
                  <a:gd name="T16" fmla="*/ 0 h 336"/>
                  <a:gd name="T17" fmla="*/ 582 w 582"/>
                  <a:gd name="T18" fmla="*/ 336 h 3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2" h="336">
                    <a:moveTo>
                      <a:pt x="539" y="336"/>
                    </a:moveTo>
                    <a:lnTo>
                      <a:pt x="0" y="25"/>
                    </a:lnTo>
                    <a:lnTo>
                      <a:pt x="42" y="0"/>
                    </a:lnTo>
                    <a:lnTo>
                      <a:pt x="582" y="311"/>
                    </a:lnTo>
                    <a:lnTo>
                      <a:pt x="539" y="336"/>
                    </a:lnTo>
                    <a:close/>
                  </a:path>
                </a:pathLst>
              </a:custGeom>
              <a:solidFill>
                <a:srgbClr val="668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81" name="Freeform 400"/>
              <p:cNvSpPr>
                <a:spLocks noEditPoints="1"/>
              </p:cNvSpPr>
              <p:nvPr/>
            </p:nvSpPr>
            <p:spPr bwMode="auto">
              <a:xfrm>
                <a:off x="1229" y="2129"/>
                <a:ext cx="179" cy="329"/>
              </a:xfrm>
              <a:custGeom>
                <a:avLst/>
                <a:gdLst>
                  <a:gd name="T0" fmla="*/ 8 w 539"/>
                  <a:gd name="T1" fmla="*/ 20 h 985"/>
                  <a:gd name="T2" fmla="*/ 8 w 539"/>
                  <a:gd name="T3" fmla="*/ 14 h 985"/>
                  <a:gd name="T4" fmla="*/ 11 w 539"/>
                  <a:gd name="T5" fmla="*/ 16 h 985"/>
                  <a:gd name="T6" fmla="*/ 11 w 539"/>
                  <a:gd name="T7" fmla="*/ 22 h 985"/>
                  <a:gd name="T8" fmla="*/ 8 w 539"/>
                  <a:gd name="T9" fmla="*/ 20 h 985"/>
                  <a:gd name="T10" fmla="*/ 0 w 539"/>
                  <a:gd name="T11" fmla="*/ 25 h 985"/>
                  <a:gd name="T12" fmla="*/ 0 w 539"/>
                  <a:gd name="T13" fmla="*/ 0 h 985"/>
                  <a:gd name="T14" fmla="*/ 20 w 539"/>
                  <a:gd name="T15" fmla="*/ 12 h 985"/>
                  <a:gd name="T16" fmla="*/ 20 w 539"/>
                  <a:gd name="T17" fmla="*/ 37 h 985"/>
                  <a:gd name="T18" fmla="*/ 0 w 539"/>
                  <a:gd name="T19" fmla="*/ 25 h 9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39"/>
                  <a:gd name="T31" fmla="*/ 0 h 985"/>
                  <a:gd name="T32" fmla="*/ 539 w 539"/>
                  <a:gd name="T33" fmla="*/ 985 h 98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39" h="985">
                    <a:moveTo>
                      <a:pt x="222" y="546"/>
                    </a:moveTo>
                    <a:lnTo>
                      <a:pt x="222" y="384"/>
                    </a:lnTo>
                    <a:lnTo>
                      <a:pt x="309" y="440"/>
                    </a:lnTo>
                    <a:lnTo>
                      <a:pt x="309" y="595"/>
                    </a:lnTo>
                    <a:lnTo>
                      <a:pt x="222" y="546"/>
                    </a:lnTo>
                    <a:close/>
                    <a:moveTo>
                      <a:pt x="0" y="670"/>
                    </a:moveTo>
                    <a:lnTo>
                      <a:pt x="0" y="0"/>
                    </a:lnTo>
                    <a:lnTo>
                      <a:pt x="539" y="311"/>
                    </a:lnTo>
                    <a:lnTo>
                      <a:pt x="539" y="985"/>
                    </a:lnTo>
                    <a:lnTo>
                      <a:pt x="0" y="670"/>
                    </a:lnTo>
                    <a:close/>
                  </a:path>
                </a:pathLst>
              </a:custGeom>
              <a:solidFill>
                <a:srgbClr val="4C72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82" name="Freeform 401"/>
              <p:cNvSpPr>
                <a:spLocks/>
              </p:cNvSpPr>
              <p:nvPr/>
            </p:nvSpPr>
            <p:spPr bwMode="auto">
              <a:xfrm>
                <a:off x="1299" y="2307"/>
                <a:ext cx="6" cy="6"/>
              </a:xfrm>
              <a:custGeom>
                <a:avLst/>
                <a:gdLst>
                  <a:gd name="T0" fmla="*/ 0 w 19"/>
                  <a:gd name="T1" fmla="*/ 0 h 19"/>
                  <a:gd name="T2" fmla="*/ 0 w 19"/>
                  <a:gd name="T3" fmla="*/ 0 h 19"/>
                  <a:gd name="T4" fmla="*/ 0 w 19"/>
                  <a:gd name="T5" fmla="*/ 0 h 19"/>
                  <a:gd name="T6" fmla="*/ 0 w 19"/>
                  <a:gd name="T7" fmla="*/ 1 h 19"/>
                  <a:gd name="T8" fmla="*/ 1 w 19"/>
                  <a:gd name="T9" fmla="*/ 1 h 19"/>
                  <a:gd name="T10" fmla="*/ 0 w 19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6" y="0"/>
                    </a:moveTo>
                    <a:lnTo>
                      <a:pt x="0" y="6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9" y="1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83" name="Freeform 402"/>
              <p:cNvSpPr>
                <a:spLocks/>
              </p:cNvSpPr>
              <p:nvPr/>
            </p:nvSpPr>
            <p:spPr bwMode="auto">
              <a:xfrm>
                <a:off x="1301" y="2299"/>
                <a:ext cx="18" cy="14"/>
              </a:xfrm>
              <a:custGeom>
                <a:avLst/>
                <a:gdLst>
                  <a:gd name="T0" fmla="*/ 2 w 56"/>
                  <a:gd name="T1" fmla="*/ 0 h 44"/>
                  <a:gd name="T2" fmla="*/ 2 w 56"/>
                  <a:gd name="T3" fmla="*/ 0 h 44"/>
                  <a:gd name="T4" fmla="*/ 0 w 56"/>
                  <a:gd name="T5" fmla="*/ 1 h 44"/>
                  <a:gd name="T6" fmla="*/ 0 w 56"/>
                  <a:gd name="T7" fmla="*/ 1 h 44"/>
                  <a:gd name="T8" fmla="*/ 2 w 56"/>
                  <a:gd name="T9" fmla="*/ 1 h 44"/>
                  <a:gd name="T10" fmla="*/ 2 w 56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44"/>
                  <a:gd name="T20" fmla="*/ 56 w 56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44">
                    <a:moveTo>
                      <a:pt x="50" y="13"/>
                    </a:moveTo>
                    <a:lnTo>
                      <a:pt x="44" y="0"/>
                    </a:lnTo>
                    <a:lnTo>
                      <a:pt x="0" y="25"/>
                    </a:lnTo>
                    <a:lnTo>
                      <a:pt x="13" y="44"/>
                    </a:lnTo>
                    <a:lnTo>
                      <a:pt x="56" y="19"/>
                    </a:lnTo>
                    <a:lnTo>
                      <a:pt x="5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84" name="Freeform 403"/>
              <p:cNvSpPr>
                <a:spLocks/>
              </p:cNvSpPr>
              <p:nvPr/>
            </p:nvSpPr>
            <p:spPr bwMode="auto">
              <a:xfrm>
                <a:off x="1315" y="2299"/>
                <a:ext cx="6" cy="6"/>
              </a:xfrm>
              <a:custGeom>
                <a:avLst/>
                <a:gdLst>
                  <a:gd name="T0" fmla="*/ 0 w 18"/>
                  <a:gd name="T1" fmla="*/ 1 h 19"/>
                  <a:gd name="T2" fmla="*/ 1 w 18"/>
                  <a:gd name="T3" fmla="*/ 0 h 19"/>
                  <a:gd name="T4" fmla="*/ 1 w 18"/>
                  <a:gd name="T5" fmla="*/ 0 h 19"/>
                  <a:gd name="T6" fmla="*/ 0 w 18"/>
                  <a:gd name="T7" fmla="*/ 0 h 19"/>
                  <a:gd name="T8" fmla="*/ 0 w 18"/>
                  <a:gd name="T9" fmla="*/ 0 h 19"/>
                  <a:gd name="T10" fmla="*/ 0 w 18"/>
                  <a:gd name="T11" fmla="*/ 1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9"/>
                  <a:gd name="T20" fmla="*/ 18 w 1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9">
                    <a:moveTo>
                      <a:pt x="12" y="19"/>
                    </a:moveTo>
                    <a:lnTo>
                      <a:pt x="18" y="13"/>
                    </a:lnTo>
                    <a:lnTo>
                      <a:pt x="18" y="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85" name="Freeform 404"/>
              <p:cNvSpPr>
                <a:spLocks/>
              </p:cNvSpPr>
              <p:nvPr/>
            </p:nvSpPr>
            <p:spPr bwMode="auto">
              <a:xfrm>
                <a:off x="1299" y="2307"/>
                <a:ext cx="6" cy="6"/>
              </a:xfrm>
              <a:custGeom>
                <a:avLst/>
                <a:gdLst>
                  <a:gd name="T0" fmla="*/ 0 w 19"/>
                  <a:gd name="T1" fmla="*/ 0 h 19"/>
                  <a:gd name="T2" fmla="*/ 0 w 19"/>
                  <a:gd name="T3" fmla="*/ 0 h 19"/>
                  <a:gd name="T4" fmla="*/ 0 w 19"/>
                  <a:gd name="T5" fmla="*/ 0 h 19"/>
                  <a:gd name="T6" fmla="*/ 0 w 19"/>
                  <a:gd name="T7" fmla="*/ 1 h 19"/>
                  <a:gd name="T8" fmla="*/ 1 w 19"/>
                  <a:gd name="T9" fmla="*/ 1 h 19"/>
                  <a:gd name="T10" fmla="*/ 0 w 19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6" y="0"/>
                    </a:moveTo>
                    <a:lnTo>
                      <a:pt x="0" y="6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9" y="1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86" name="Freeform 405"/>
              <p:cNvSpPr>
                <a:spLocks/>
              </p:cNvSpPr>
              <p:nvPr/>
            </p:nvSpPr>
            <p:spPr bwMode="auto">
              <a:xfrm>
                <a:off x="1301" y="2299"/>
                <a:ext cx="18" cy="14"/>
              </a:xfrm>
              <a:custGeom>
                <a:avLst/>
                <a:gdLst>
                  <a:gd name="T0" fmla="*/ 2 w 56"/>
                  <a:gd name="T1" fmla="*/ 0 h 44"/>
                  <a:gd name="T2" fmla="*/ 2 w 56"/>
                  <a:gd name="T3" fmla="*/ 0 h 44"/>
                  <a:gd name="T4" fmla="*/ 0 w 56"/>
                  <a:gd name="T5" fmla="*/ 1 h 44"/>
                  <a:gd name="T6" fmla="*/ 0 w 56"/>
                  <a:gd name="T7" fmla="*/ 1 h 44"/>
                  <a:gd name="T8" fmla="*/ 2 w 56"/>
                  <a:gd name="T9" fmla="*/ 1 h 44"/>
                  <a:gd name="T10" fmla="*/ 2 w 56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44"/>
                  <a:gd name="T20" fmla="*/ 56 w 56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44">
                    <a:moveTo>
                      <a:pt x="50" y="13"/>
                    </a:moveTo>
                    <a:lnTo>
                      <a:pt x="44" y="0"/>
                    </a:lnTo>
                    <a:lnTo>
                      <a:pt x="0" y="25"/>
                    </a:lnTo>
                    <a:lnTo>
                      <a:pt x="13" y="44"/>
                    </a:lnTo>
                    <a:lnTo>
                      <a:pt x="56" y="19"/>
                    </a:lnTo>
                    <a:lnTo>
                      <a:pt x="5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87" name="Freeform 406"/>
              <p:cNvSpPr>
                <a:spLocks/>
              </p:cNvSpPr>
              <p:nvPr/>
            </p:nvSpPr>
            <p:spPr bwMode="auto">
              <a:xfrm>
                <a:off x="1315" y="2299"/>
                <a:ext cx="6" cy="6"/>
              </a:xfrm>
              <a:custGeom>
                <a:avLst/>
                <a:gdLst>
                  <a:gd name="T0" fmla="*/ 0 w 18"/>
                  <a:gd name="T1" fmla="*/ 1 h 19"/>
                  <a:gd name="T2" fmla="*/ 1 w 18"/>
                  <a:gd name="T3" fmla="*/ 0 h 19"/>
                  <a:gd name="T4" fmla="*/ 1 w 18"/>
                  <a:gd name="T5" fmla="*/ 0 h 19"/>
                  <a:gd name="T6" fmla="*/ 0 w 18"/>
                  <a:gd name="T7" fmla="*/ 0 h 19"/>
                  <a:gd name="T8" fmla="*/ 0 w 18"/>
                  <a:gd name="T9" fmla="*/ 0 h 19"/>
                  <a:gd name="T10" fmla="*/ 0 w 18"/>
                  <a:gd name="T11" fmla="*/ 1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9"/>
                  <a:gd name="T20" fmla="*/ 18 w 1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9">
                    <a:moveTo>
                      <a:pt x="12" y="19"/>
                    </a:moveTo>
                    <a:lnTo>
                      <a:pt x="18" y="13"/>
                    </a:lnTo>
                    <a:lnTo>
                      <a:pt x="18" y="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88" name="Freeform 407"/>
              <p:cNvSpPr>
                <a:spLocks/>
              </p:cNvSpPr>
              <p:nvPr/>
            </p:nvSpPr>
            <p:spPr bwMode="auto">
              <a:xfrm>
                <a:off x="1313" y="2264"/>
                <a:ext cx="8" cy="4"/>
              </a:xfrm>
              <a:custGeom>
                <a:avLst/>
                <a:gdLst>
                  <a:gd name="T0" fmla="*/ 1 w 25"/>
                  <a:gd name="T1" fmla="*/ 0 h 12"/>
                  <a:gd name="T2" fmla="*/ 1 w 25"/>
                  <a:gd name="T3" fmla="*/ 0 h 12"/>
                  <a:gd name="T4" fmla="*/ 0 w 25"/>
                  <a:gd name="T5" fmla="*/ 0 h 12"/>
                  <a:gd name="T6" fmla="*/ 0 w 25"/>
                  <a:gd name="T7" fmla="*/ 0 h 12"/>
                  <a:gd name="T8" fmla="*/ 0 w 25"/>
                  <a:gd name="T9" fmla="*/ 0 h 12"/>
                  <a:gd name="T10" fmla="*/ 1 w 2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25" y="12"/>
                    </a:moveTo>
                    <a:lnTo>
                      <a:pt x="25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0" y="12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89" name="Freeform 408"/>
              <p:cNvSpPr>
                <a:spLocks/>
              </p:cNvSpPr>
              <p:nvPr/>
            </p:nvSpPr>
            <p:spPr bwMode="auto">
              <a:xfrm>
                <a:off x="1313" y="2268"/>
                <a:ext cx="8" cy="39"/>
              </a:xfrm>
              <a:custGeom>
                <a:avLst/>
                <a:gdLst>
                  <a:gd name="T0" fmla="*/ 1 w 25"/>
                  <a:gd name="T1" fmla="*/ 3 h 118"/>
                  <a:gd name="T2" fmla="*/ 1 w 25"/>
                  <a:gd name="T3" fmla="*/ 4 h 118"/>
                  <a:gd name="T4" fmla="*/ 1 w 25"/>
                  <a:gd name="T5" fmla="*/ 0 h 118"/>
                  <a:gd name="T6" fmla="*/ 0 w 25"/>
                  <a:gd name="T7" fmla="*/ 0 h 118"/>
                  <a:gd name="T8" fmla="*/ 0 w 25"/>
                  <a:gd name="T9" fmla="*/ 4 h 118"/>
                  <a:gd name="T10" fmla="*/ 0 w 25"/>
                  <a:gd name="T11" fmla="*/ 4 h 118"/>
                  <a:gd name="T12" fmla="*/ 0 w 25"/>
                  <a:gd name="T13" fmla="*/ 4 h 118"/>
                  <a:gd name="T14" fmla="*/ 0 w 25"/>
                  <a:gd name="T15" fmla="*/ 4 h 118"/>
                  <a:gd name="T16" fmla="*/ 0 w 25"/>
                  <a:gd name="T17" fmla="*/ 4 h 118"/>
                  <a:gd name="T18" fmla="*/ 1 w 25"/>
                  <a:gd name="T19" fmla="*/ 4 h 118"/>
                  <a:gd name="T20" fmla="*/ 1 w 25"/>
                  <a:gd name="T21" fmla="*/ 4 h 118"/>
                  <a:gd name="T22" fmla="*/ 1 w 25"/>
                  <a:gd name="T23" fmla="*/ 3 h 1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118"/>
                  <a:gd name="T38" fmla="*/ 25 w 25"/>
                  <a:gd name="T39" fmla="*/ 118 h 1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118">
                    <a:moveTo>
                      <a:pt x="19" y="93"/>
                    </a:moveTo>
                    <a:lnTo>
                      <a:pt x="25" y="106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06"/>
                    </a:lnTo>
                    <a:lnTo>
                      <a:pt x="7" y="112"/>
                    </a:lnTo>
                    <a:lnTo>
                      <a:pt x="0" y="106"/>
                    </a:lnTo>
                    <a:lnTo>
                      <a:pt x="7" y="112"/>
                    </a:lnTo>
                    <a:lnTo>
                      <a:pt x="13" y="118"/>
                    </a:lnTo>
                    <a:lnTo>
                      <a:pt x="25" y="112"/>
                    </a:lnTo>
                    <a:lnTo>
                      <a:pt x="25" y="106"/>
                    </a:lnTo>
                    <a:lnTo>
                      <a:pt x="19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90" name="Freeform 409"/>
              <p:cNvSpPr>
                <a:spLocks/>
              </p:cNvSpPr>
              <p:nvPr/>
            </p:nvSpPr>
            <p:spPr bwMode="auto">
              <a:xfrm>
                <a:off x="1315" y="2299"/>
                <a:ext cx="19" cy="14"/>
              </a:xfrm>
              <a:custGeom>
                <a:avLst/>
                <a:gdLst>
                  <a:gd name="T0" fmla="*/ 2 w 56"/>
                  <a:gd name="T1" fmla="*/ 1 h 44"/>
                  <a:gd name="T2" fmla="*/ 2 w 56"/>
                  <a:gd name="T3" fmla="*/ 1 h 44"/>
                  <a:gd name="T4" fmla="*/ 0 w 56"/>
                  <a:gd name="T5" fmla="*/ 0 h 44"/>
                  <a:gd name="T6" fmla="*/ 0 w 56"/>
                  <a:gd name="T7" fmla="*/ 1 h 44"/>
                  <a:gd name="T8" fmla="*/ 2 w 56"/>
                  <a:gd name="T9" fmla="*/ 1 h 44"/>
                  <a:gd name="T10" fmla="*/ 2 w 56"/>
                  <a:gd name="T11" fmla="*/ 1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44"/>
                  <a:gd name="T20" fmla="*/ 56 w 56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44">
                    <a:moveTo>
                      <a:pt x="49" y="38"/>
                    </a:moveTo>
                    <a:lnTo>
                      <a:pt x="56" y="25"/>
                    </a:lnTo>
                    <a:lnTo>
                      <a:pt x="12" y="0"/>
                    </a:lnTo>
                    <a:lnTo>
                      <a:pt x="0" y="19"/>
                    </a:lnTo>
                    <a:lnTo>
                      <a:pt x="43" y="44"/>
                    </a:lnTo>
                    <a:lnTo>
                      <a:pt x="49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91" name="Freeform 410"/>
              <p:cNvSpPr>
                <a:spLocks/>
              </p:cNvSpPr>
              <p:nvPr/>
            </p:nvSpPr>
            <p:spPr bwMode="auto">
              <a:xfrm>
                <a:off x="1330" y="2307"/>
                <a:ext cx="6" cy="6"/>
              </a:xfrm>
              <a:custGeom>
                <a:avLst/>
                <a:gdLst>
                  <a:gd name="T0" fmla="*/ 0 w 19"/>
                  <a:gd name="T1" fmla="*/ 1 h 19"/>
                  <a:gd name="T2" fmla="*/ 0 w 19"/>
                  <a:gd name="T3" fmla="*/ 1 h 19"/>
                  <a:gd name="T4" fmla="*/ 1 w 19"/>
                  <a:gd name="T5" fmla="*/ 0 h 19"/>
                  <a:gd name="T6" fmla="*/ 1 w 19"/>
                  <a:gd name="T7" fmla="*/ 0 h 19"/>
                  <a:gd name="T8" fmla="*/ 0 w 19"/>
                  <a:gd name="T9" fmla="*/ 0 h 19"/>
                  <a:gd name="T10" fmla="*/ 0 w 19"/>
                  <a:gd name="T11" fmla="*/ 1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0" y="19"/>
                    </a:moveTo>
                    <a:lnTo>
                      <a:pt x="13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92" name="Freeform 411"/>
              <p:cNvSpPr>
                <a:spLocks/>
              </p:cNvSpPr>
              <p:nvPr/>
            </p:nvSpPr>
            <p:spPr bwMode="auto">
              <a:xfrm>
                <a:off x="1313" y="2264"/>
                <a:ext cx="8" cy="4"/>
              </a:xfrm>
              <a:custGeom>
                <a:avLst/>
                <a:gdLst>
                  <a:gd name="T0" fmla="*/ 1 w 25"/>
                  <a:gd name="T1" fmla="*/ 0 h 12"/>
                  <a:gd name="T2" fmla="*/ 1 w 25"/>
                  <a:gd name="T3" fmla="*/ 0 h 12"/>
                  <a:gd name="T4" fmla="*/ 0 w 25"/>
                  <a:gd name="T5" fmla="*/ 0 h 12"/>
                  <a:gd name="T6" fmla="*/ 0 w 25"/>
                  <a:gd name="T7" fmla="*/ 0 h 12"/>
                  <a:gd name="T8" fmla="*/ 0 w 25"/>
                  <a:gd name="T9" fmla="*/ 0 h 12"/>
                  <a:gd name="T10" fmla="*/ 1 w 2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25" y="12"/>
                    </a:moveTo>
                    <a:lnTo>
                      <a:pt x="25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0" y="12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93" name="Freeform 412"/>
              <p:cNvSpPr>
                <a:spLocks/>
              </p:cNvSpPr>
              <p:nvPr/>
            </p:nvSpPr>
            <p:spPr bwMode="auto">
              <a:xfrm>
                <a:off x="1313" y="2268"/>
                <a:ext cx="8" cy="39"/>
              </a:xfrm>
              <a:custGeom>
                <a:avLst/>
                <a:gdLst>
                  <a:gd name="T0" fmla="*/ 1 w 25"/>
                  <a:gd name="T1" fmla="*/ 3 h 118"/>
                  <a:gd name="T2" fmla="*/ 1 w 25"/>
                  <a:gd name="T3" fmla="*/ 4 h 118"/>
                  <a:gd name="T4" fmla="*/ 1 w 25"/>
                  <a:gd name="T5" fmla="*/ 0 h 118"/>
                  <a:gd name="T6" fmla="*/ 0 w 25"/>
                  <a:gd name="T7" fmla="*/ 0 h 118"/>
                  <a:gd name="T8" fmla="*/ 0 w 25"/>
                  <a:gd name="T9" fmla="*/ 4 h 118"/>
                  <a:gd name="T10" fmla="*/ 0 w 25"/>
                  <a:gd name="T11" fmla="*/ 4 h 118"/>
                  <a:gd name="T12" fmla="*/ 0 w 25"/>
                  <a:gd name="T13" fmla="*/ 4 h 118"/>
                  <a:gd name="T14" fmla="*/ 0 w 25"/>
                  <a:gd name="T15" fmla="*/ 4 h 118"/>
                  <a:gd name="T16" fmla="*/ 0 w 25"/>
                  <a:gd name="T17" fmla="*/ 4 h 118"/>
                  <a:gd name="T18" fmla="*/ 1 w 25"/>
                  <a:gd name="T19" fmla="*/ 4 h 118"/>
                  <a:gd name="T20" fmla="*/ 1 w 25"/>
                  <a:gd name="T21" fmla="*/ 4 h 118"/>
                  <a:gd name="T22" fmla="*/ 1 w 25"/>
                  <a:gd name="T23" fmla="*/ 3 h 1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118"/>
                  <a:gd name="T38" fmla="*/ 25 w 25"/>
                  <a:gd name="T39" fmla="*/ 118 h 1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118">
                    <a:moveTo>
                      <a:pt x="19" y="93"/>
                    </a:moveTo>
                    <a:lnTo>
                      <a:pt x="25" y="106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06"/>
                    </a:lnTo>
                    <a:lnTo>
                      <a:pt x="7" y="112"/>
                    </a:lnTo>
                    <a:lnTo>
                      <a:pt x="0" y="106"/>
                    </a:lnTo>
                    <a:lnTo>
                      <a:pt x="7" y="112"/>
                    </a:lnTo>
                    <a:lnTo>
                      <a:pt x="13" y="118"/>
                    </a:lnTo>
                    <a:lnTo>
                      <a:pt x="25" y="112"/>
                    </a:lnTo>
                    <a:lnTo>
                      <a:pt x="25" y="106"/>
                    </a:lnTo>
                    <a:lnTo>
                      <a:pt x="19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94" name="Freeform 413"/>
              <p:cNvSpPr>
                <a:spLocks/>
              </p:cNvSpPr>
              <p:nvPr/>
            </p:nvSpPr>
            <p:spPr bwMode="auto">
              <a:xfrm>
                <a:off x="1315" y="2299"/>
                <a:ext cx="19" cy="14"/>
              </a:xfrm>
              <a:custGeom>
                <a:avLst/>
                <a:gdLst>
                  <a:gd name="T0" fmla="*/ 2 w 56"/>
                  <a:gd name="T1" fmla="*/ 1 h 44"/>
                  <a:gd name="T2" fmla="*/ 2 w 56"/>
                  <a:gd name="T3" fmla="*/ 1 h 44"/>
                  <a:gd name="T4" fmla="*/ 0 w 56"/>
                  <a:gd name="T5" fmla="*/ 0 h 44"/>
                  <a:gd name="T6" fmla="*/ 0 w 56"/>
                  <a:gd name="T7" fmla="*/ 1 h 44"/>
                  <a:gd name="T8" fmla="*/ 2 w 56"/>
                  <a:gd name="T9" fmla="*/ 1 h 44"/>
                  <a:gd name="T10" fmla="*/ 2 w 56"/>
                  <a:gd name="T11" fmla="*/ 1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44"/>
                  <a:gd name="T20" fmla="*/ 56 w 56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44">
                    <a:moveTo>
                      <a:pt x="49" y="38"/>
                    </a:moveTo>
                    <a:lnTo>
                      <a:pt x="56" y="25"/>
                    </a:lnTo>
                    <a:lnTo>
                      <a:pt x="12" y="0"/>
                    </a:lnTo>
                    <a:lnTo>
                      <a:pt x="0" y="19"/>
                    </a:lnTo>
                    <a:lnTo>
                      <a:pt x="43" y="44"/>
                    </a:lnTo>
                    <a:lnTo>
                      <a:pt x="49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95" name="Freeform 414"/>
              <p:cNvSpPr>
                <a:spLocks/>
              </p:cNvSpPr>
              <p:nvPr/>
            </p:nvSpPr>
            <p:spPr bwMode="auto">
              <a:xfrm>
                <a:off x="1330" y="2307"/>
                <a:ext cx="6" cy="6"/>
              </a:xfrm>
              <a:custGeom>
                <a:avLst/>
                <a:gdLst>
                  <a:gd name="T0" fmla="*/ 0 w 19"/>
                  <a:gd name="T1" fmla="*/ 1 h 19"/>
                  <a:gd name="T2" fmla="*/ 0 w 19"/>
                  <a:gd name="T3" fmla="*/ 1 h 19"/>
                  <a:gd name="T4" fmla="*/ 1 w 19"/>
                  <a:gd name="T5" fmla="*/ 0 h 19"/>
                  <a:gd name="T6" fmla="*/ 1 w 19"/>
                  <a:gd name="T7" fmla="*/ 0 h 19"/>
                  <a:gd name="T8" fmla="*/ 0 w 19"/>
                  <a:gd name="T9" fmla="*/ 0 h 19"/>
                  <a:gd name="T10" fmla="*/ 0 w 19"/>
                  <a:gd name="T11" fmla="*/ 1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0" y="19"/>
                    </a:moveTo>
                    <a:lnTo>
                      <a:pt x="13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96" name="Freeform 415"/>
              <p:cNvSpPr>
                <a:spLocks/>
              </p:cNvSpPr>
              <p:nvPr/>
            </p:nvSpPr>
            <p:spPr bwMode="auto">
              <a:xfrm>
                <a:off x="1404" y="2454"/>
                <a:ext cx="6" cy="6"/>
              </a:xfrm>
              <a:custGeom>
                <a:avLst/>
                <a:gdLst>
                  <a:gd name="T0" fmla="*/ 0 w 18"/>
                  <a:gd name="T1" fmla="*/ 0 h 19"/>
                  <a:gd name="T2" fmla="*/ 0 w 18"/>
                  <a:gd name="T3" fmla="*/ 0 h 19"/>
                  <a:gd name="T4" fmla="*/ 0 w 18"/>
                  <a:gd name="T5" fmla="*/ 0 h 19"/>
                  <a:gd name="T6" fmla="*/ 0 w 18"/>
                  <a:gd name="T7" fmla="*/ 1 h 19"/>
                  <a:gd name="T8" fmla="*/ 1 w 18"/>
                  <a:gd name="T9" fmla="*/ 1 h 19"/>
                  <a:gd name="T10" fmla="*/ 0 w 18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9"/>
                  <a:gd name="T20" fmla="*/ 18 w 1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9">
                    <a:moveTo>
                      <a:pt x="6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19"/>
                    </a:lnTo>
                    <a:lnTo>
                      <a:pt x="18" y="1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97" name="Freeform 416"/>
              <p:cNvSpPr>
                <a:spLocks/>
              </p:cNvSpPr>
              <p:nvPr/>
            </p:nvSpPr>
            <p:spPr bwMode="auto">
              <a:xfrm>
                <a:off x="1406" y="2445"/>
                <a:ext cx="19" cy="15"/>
              </a:xfrm>
              <a:custGeom>
                <a:avLst/>
                <a:gdLst>
                  <a:gd name="T0" fmla="*/ 2 w 56"/>
                  <a:gd name="T1" fmla="*/ 0 h 44"/>
                  <a:gd name="T2" fmla="*/ 2 w 56"/>
                  <a:gd name="T3" fmla="*/ 0 h 44"/>
                  <a:gd name="T4" fmla="*/ 0 w 56"/>
                  <a:gd name="T5" fmla="*/ 1 h 44"/>
                  <a:gd name="T6" fmla="*/ 0 w 56"/>
                  <a:gd name="T7" fmla="*/ 2 h 44"/>
                  <a:gd name="T8" fmla="*/ 2 w 56"/>
                  <a:gd name="T9" fmla="*/ 1 h 44"/>
                  <a:gd name="T10" fmla="*/ 2 w 56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44"/>
                  <a:gd name="T20" fmla="*/ 56 w 56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44">
                    <a:moveTo>
                      <a:pt x="49" y="6"/>
                    </a:moveTo>
                    <a:lnTo>
                      <a:pt x="43" y="0"/>
                    </a:lnTo>
                    <a:lnTo>
                      <a:pt x="0" y="25"/>
                    </a:lnTo>
                    <a:lnTo>
                      <a:pt x="12" y="44"/>
                    </a:lnTo>
                    <a:lnTo>
                      <a:pt x="56" y="19"/>
                    </a:lnTo>
                    <a:lnTo>
                      <a:pt x="4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98" name="Freeform 417"/>
              <p:cNvSpPr>
                <a:spLocks/>
              </p:cNvSpPr>
              <p:nvPr/>
            </p:nvSpPr>
            <p:spPr bwMode="auto">
              <a:xfrm>
                <a:off x="1421" y="2445"/>
                <a:ext cx="6" cy="7"/>
              </a:xfrm>
              <a:custGeom>
                <a:avLst/>
                <a:gdLst>
                  <a:gd name="T0" fmla="*/ 0 w 19"/>
                  <a:gd name="T1" fmla="*/ 1 h 19"/>
                  <a:gd name="T2" fmla="*/ 1 w 19"/>
                  <a:gd name="T3" fmla="*/ 1 h 19"/>
                  <a:gd name="T4" fmla="*/ 1 w 19"/>
                  <a:gd name="T5" fmla="*/ 0 h 19"/>
                  <a:gd name="T6" fmla="*/ 0 w 19"/>
                  <a:gd name="T7" fmla="*/ 0 h 19"/>
                  <a:gd name="T8" fmla="*/ 0 w 19"/>
                  <a:gd name="T9" fmla="*/ 0 h 19"/>
                  <a:gd name="T10" fmla="*/ 0 w 19"/>
                  <a:gd name="T11" fmla="*/ 1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13" y="19"/>
                    </a:moveTo>
                    <a:lnTo>
                      <a:pt x="19" y="13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199" name="Freeform 418"/>
              <p:cNvSpPr>
                <a:spLocks/>
              </p:cNvSpPr>
              <p:nvPr/>
            </p:nvSpPr>
            <p:spPr bwMode="auto">
              <a:xfrm>
                <a:off x="1404" y="2228"/>
                <a:ext cx="6" cy="9"/>
              </a:xfrm>
              <a:custGeom>
                <a:avLst/>
                <a:gdLst>
                  <a:gd name="T0" fmla="*/ 0 w 18"/>
                  <a:gd name="T1" fmla="*/ 0 h 25"/>
                  <a:gd name="T2" fmla="*/ 0 w 18"/>
                  <a:gd name="T3" fmla="*/ 0 h 25"/>
                  <a:gd name="T4" fmla="*/ 0 w 18"/>
                  <a:gd name="T5" fmla="*/ 1 h 25"/>
                  <a:gd name="T6" fmla="*/ 0 w 18"/>
                  <a:gd name="T7" fmla="*/ 1 h 25"/>
                  <a:gd name="T8" fmla="*/ 1 w 18"/>
                  <a:gd name="T9" fmla="*/ 1 h 25"/>
                  <a:gd name="T10" fmla="*/ 0 w 18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5"/>
                  <a:gd name="T20" fmla="*/ 18 w 1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5">
                    <a:moveTo>
                      <a:pt x="6" y="0"/>
                    </a:moveTo>
                    <a:lnTo>
                      <a:pt x="0" y="6"/>
                    </a:lnTo>
                    <a:lnTo>
                      <a:pt x="0" y="19"/>
                    </a:lnTo>
                    <a:lnTo>
                      <a:pt x="6" y="25"/>
                    </a:lnTo>
                    <a:lnTo>
                      <a:pt x="18" y="2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200" name="Freeform 419"/>
              <p:cNvSpPr>
                <a:spLocks/>
              </p:cNvSpPr>
              <p:nvPr/>
            </p:nvSpPr>
            <p:spPr bwMode="auto">
              <a:xfrm>
                <a:off x="1406" y="2220"/>
                <a:ext cx="19" cy="17"/>
              </a:xfrm>
              <a:custGeom>
                <a:avLst/>
                <a:gdLst>
                  <a:gd name="T0" fmla="*/ 2 w 56"/>
                  <a:gd name="T1" fmla="*/ 1 h 50"/>
                  <a:gd name="T2" fmla="*/ 2 w 56"/>
                  <a:gd name="T3" fmla="*/ 0 h 50"/>
                  <a:gd name="T4" fmla="*/ 0 w 56"/>
                  <a:gd name="T5" fmla="*/ 1 h 50"/>
                  <a:gd name="T6" fmla="*/ 0 w 56"/>
                  <a:gd name="T7" fmla="*/ 2 h 50"/>
                  <a:gd name="T8" fmla="*/ 2 w 56"/>
                  <a:gd name="T9" fmla="*/ 1 h 50"/>
                  <a:gd name="T10" fmla="*/ 2 w 56"/>
                  <a:gd name="T11" fmla="*/ 1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50"/>
                  <a:gd name="T20" fmla="*/ 56 w 5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50">
                    <a:moveTo>
                      <a:pt x="49" y="14"/>
                    </a:moveTo>
                    <a:lnTo>
                      <a:pt x="43" y="0"/>
                    </a:lnTo>
                    <a:lnTo>
                      <a:pt x="0" y="25"/>
                    </a:lnTo>
                    <a:lnTo>
                      <a:pt x="12" y="50"/>
                    </a:lnTo>
                    <a:lnTo>
                      <a:pt x="56" y="19"/>
                    </a:lnTo>
                    <a:lnTo>
                      <a:pt x="49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</p:grpSp>
        <p:grpSp>
          <p:nvGrpSpPr>
            <p:cNvPr id="28682" name="Group 621"/>
            <p:cNvGrpSpPr>
              <a:grpSpLocks/>
            </p:cNvGrpSpPr>
            <p:nvPr/>
          </p:nvGrpSpPr>
          <p:grpSpPr bwMode="auto">
            <a:xfrm>
              <a:off x="923" y="1498"/>
              <a:ext cx="3561" cy="1870"/>
              <a:chOff x="923" y="1498"/>
              <a:chExt cx="3561" cy="1870"/>
            </a:xfrm>
          </p:grpSpPr>
          <p:sp>
            <p:nvSpPr>
              <p:cNvPr id="28801" name="Freeform 421"/>
              <p:cNvSpPr>
                <a:spLocks/>
              </p:cNvSpPr>
              <p:nvPr/>
            </p:nvSpPr>
            <p:spPr bwMode="auto">
              <a:xfrm>
                <a:off x="1421" y="2220"/>
                <a:ext cx="6" cy="6"/>
              </a:xfrm>
              <a:custGeom>
                <a:avLst/>
                <a:gdLst>
                  <a:gd name="T0" fmla="*/ 0 w 19"/>
                  <a:gd name="T1" fmla="*/ 1 h 19"/>
                  <a:gd name="T2" fmla="*/ 1 w 19"/>
                  <a:gd name="T3" fmla="*/ 0 h 19"/>
                  <a:gd name="T4" fmla="*/ 1 w 19"/>
                  <a:gd name="T5" fmla="*/ 0 h 19"/>
                  <a:gd name="T6" fmla="*/ 0 w 19"/>
                  <a:gd name="T7" fmla="*/ 0 h 19"/>
                  <a:gd name="T8" fmla="*/ 0 w 19"/>
                  <a:gd name="T9" fmla="*/ 0 h 19"/>
                  <a:gd name="T10" fmla="*/ 0 w 19"/>
                  <a:gd name="T11" fmla="*/ 1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13" y="19"/>
                    </a:moveTo>
                    <a:lnTo>
                      <a:pt x="19" y="14"/>
                    </a:lnTo>
                    <a:lnTo>
                      <a:pt x="19" y="8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02" name="Freeform 422"/>
              <p:cNvSpPr>
                <a:spLocks/>
              </p:cNvSpPr>
              <p:nvPr/>
            </p:nvSpPr>
            <p:spPr bwMode="auto">
              <a:xfrm>
                <a:off x="1419" y="2447"/>
                <a:ext cx="8" cy="5"/>
              </a:xfrm>
              <a:custGeom>
                <a:avLst/>
                <a:gdLst>
                  <a:gd name="T0" fmla="*/ 0 w 25"/>
                  <a:gd name="T1" fmla="*/ 0 h 13"/>
                  <a:gd name="T2" fmla="*/ 0 w 25"/>
                  <a:gd name="T3" fmla="*/ 1 h 13"/>
                  <a:gd name="T4" fmla="*/ 0 w 25"/>
                  <a:gd name="T5" fmla="*/ 1 h 13"/>
                  <a:gd name="T6" fmla="*/ 1 w 25"/>
                  <a:gd name="T7" fmla="*/ 1 h 13"/>
                  <a:gd name="T8" fmla="*/ 1 w 25"/>
                  <a:gd name="T9" fmla="*/ 0 h 13"/>
                  <a:gd name="T10" fmla="*/ 0 w 2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3"/>
                  <a:gd name="T20" fmla="*/ 25 w 2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3">
                    <a:moveTo>
                      <a:pt x="0" y="0"/>
                    </a:moveTo>
                    <a:lnTo>
                      <a:pt x="6" y="13"/>
                    </a:lnTo>
                    <a:lnTo>
                      <a:pt x="12" y="13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03" name="Freeform 423"/>
              <p:cNvSpPr>
                <a:spLocks/>
              </p:cNvSpPr>
              <p:nvPr/>
            </p:nvSpPr>
            <p:spPr bwMode="auto">
              <a:xfrm>
                <a:off x="1419" y="2220"/>
                <a:ext cx="8" cy="227"/>
              </a:xfrm>
              <a:custGeom>
                <a:avLst/>
                <a:gdLst>
                  <a:gd name="T0" fmla="*/ 0 w 25"/>
                  <a:gd name="T1" fmla="*/ 1 h 682"/>
                  <a:gd name="T2" fmla="*/ 0 w 25"/>
                  <a:gd name="T3" fmla="*/ 1 h 682"/>
                  <a:gd name="T4" fmla="*/ 0 w 25"/>
                  <a:gd name="T5" fmla="*/ 25 h 682"/>
                  <a:gd name="T6" fmla="*/ 1 w 25"/>
                  <a:gd name="T7" fmla="*/ 25 h 682"/>
                  <a:gd name="T8" fmla="*/ 1 w 25"/>
                  <a:gd name="T9" fmla="*/ 1 h 682"/>
                  <a:gd name="T10" fmla="*/ 1 w 25"/>
                  <a:gd name="T11" fmla="*/ 0 h 682"/>
                  <a:gd name="T12" fmla="*/ 1 w 25"/>
                  <a:gd name="T13" fmla="*/ 1 h 682"/>
                  <a:gd name="T14" fmla="*/ 1 w 25"/>
                  <a:gd name="T15" fmla="*/ 0 h 682"/>
                  <a:gd name="T16" fmla="*/ 0 w 25"/>
                  <a:gd name="T17" fmla="*/ 0 h 682"/>
                  <a:gd name="T18" fmla="*/ 0 w 25"/>
                  <a:gd name="T19" fmla="*/ 0 h 682"/>
                  <a:gd name="T20" fmla="*/ 0 w 25"/>
                  <a:gd name="T21" fmla="*/ 1 h 682"/>
                  <a:gd name="T22" fmla="*/ 0 w 25"/>
                  <a:gd name="T23" fmla="*/ 1 h 6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682"/>
                  <a:gd name="T38" fmla="*/ 25 w 25"/>
                  <a:gd name="T39" fmla="*/ 682 h 6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682">
                    <a:moveTo>
                      <a:pt x="6" y="19"/>
                    </a:moveTo>
                    <a:lnTo>
                      <a:pt x="0" y="14"/>
                    </a:lnTo>
                    <a:lnTo>
                      <a:pt x="0" y="682"/>
                    </a:lnTo>
                    <a:lnTo>
                      <a:pt x="25" y="682"/>
                    </a:lnTo>
                    <a:lnTo>
                      <a:pt x="25" y="14"/>
                    </a:lnTo>
                    <a:lnTo>
                      <a:pt x="19" y="0"/>
                    </a:lnTo>
                    <a:lnTo>
                      <a:pt x="25" y="14"/>
                    </a:lnTo>
                    <a:lnTo>
                      <a:pt x="25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4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04" name="Freeform 424"/>
              <p:cNvSpPr>
                <a:spLocks/>
              </p:cNvSpPr>
              <p:nvPr/>
            </p:nvSpPr>
            <p:spPr bwMode="auto">
              <a:xfrm>
                <a:off x="1241" y="2117"/>
                <a:ext cx="184" cy="109"/>
              </a:xfrm>
              <a:custGeom>
                <a:avLst/>
                <a:gdLst>
                  <a:gd name="T0" fmla="*/ 0 w 553"/>
                  <a:gd name="T1" fmla="*/ 0 h 328"/>
                  <a:gd name="T2" fmla="*/ 0 w 553"/>
                  <a:gd name="T3" fmla="*/ 1 h 328"/>
                  <a:gd name="T4" fmla="*/ 20 w 553"/>
                  <a:gd name="T5" fmla="*/ 12 h 328"/>
                  <a:gd name="T6" fmla="*/ 20 w 553"/>
                  <a:gd name="T7" fmla="*/ 11 h 328"/>
                  <a:gd name="T8" fmla="*/ 1 w 553"/>
                  <a:gd name="T9" fmla="*/ 0 h 328"/>
                  <a:gd name="T10" fmla="*/ 0 w 553"/>
                  <a:gd name="T11" fmla="*/ 0 h 3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3"/>
                  <a:gd name="T19" fmla="*/ 0 h 328"/>
                  <a:gd name="T20" fmla="*/ 553 w 553"/>
                  <a:gd name="T21" fmla="*/ 328 h 3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3" h="328">
                    <a:moveTo>
                      <a:pt x="6" y="12"/>
                    </a:moveTo>
                    <a:lnTo>
                      <a:pt x="0" y="19"/>
                    </a:lnTo>
                    <a:lnTo>
                      <a:pt x="540" y="328"/>
                    </a:lnTo>
                    <a:lnTo>
                      <a:pt x="553" y="309"/>
                    </a:lnTo>
                    <a:lnTo>
                      <a:pt x="14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05" name="Freeform 425"/>
              <p:cNvSpPr>
                <a:spLocks/>
              </p:cNvSpPr>
              <p:nvPr/>
            </p:nvSpPr>
            <p:spPr bwMode="auto">
              <a:xfrm>
                <a:off x="1239" y="2117"/>
                <a:ext cx="6" cy="6"/>
              </a:xfrm>
              <a:custGeom>
                <a:avLst/>
                <a:gdLst>
                  <a:gd name="T0" fmla="*/ 1 w 19"/>
                  <a:gd name="T1" fmla="*/ 0 h 19"/>
                  <a:gd name="T2" fmla="*/ 0 w 19"/>
                  <a:gd name="T3" fmla="*/ 0 h 19"/>
                  <a:gd name="T4" fmla="*/ 0 w 19"/>
                  <a:gd name="T5" fmla="*/ 0 h 19"/>
                  <a:gd name="T6" fmla="*/ 0 w 19"/>
                  <a:gd name="T7" fmla="*/ 0 h 19"/>
                  <a:gd name="T8" fmla="*/ 0 w 19"/>
                  <a:gd name="T9" fmla="*/ 1 h 19"/>
                  <a:gd name="T10" fmla="*/ 1 w 19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19" y="0"/>
                    </a:moveTo>
                    <a:lnTo>
                      <a:pt x="11" y="0"/>
                    </a:lnTo>
                    <a:lnTo>
                      <a:pt x="5" y="6"/>
                    </a:lnTo>
                    <a:lnTo>
                      <a:pt x="0" y="12"/>
                    </a:lnTo>
                    <a:lnTo>
                      <a:pt x="5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06" name="Freeform 426"/>
              <p:cNvSpPr>
                <a:spLocks/>
              </p:cNvSpPr>
              <p:nvPr/>
            </p:nvSpPr>
            <p:spPr bwMode="auto">
              <a:xfrm>
                <a:off x="1224" y="2127"/>
                <a:ext cx="7" cy="7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1 w 20"/>
                  <a:gd name="T7" fmla="*/ 1 h 19"/>
                  <a:gd name="T8" fmla="*/ 1 w 20"/>
                  <a:gd name="T9" fmla="*/ 1 h 19"/>
                  <a:gd name="T10" fmla="*/ 0 w 20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9"/>
                  <a:gd name="T20" fmla="*/ 20 w 20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9">
                    <a:moveTo>
                      <a:pt x="8" y="0"/>
                    </a:moveTo>
                    <a:lnTo>
                      <a:pt x="0" y="6"/>
                    </a:lnTo>
                    <a:lnTo>
                      <a:pt x="8" y="12"/>
                    </a:lnTo>
                    <a:lnTo>
                      <a:pt x="14" y="19"/>
                    </a:lnTo>
                    <a:lnTo>
                      <a:pt x="20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07" name="Freeform 427"/>
              <p:cNvSpPr>
                <a:spLocks/>
              </p:cNvSpPr>
              <p:nvPr/>
            </p:nvSpPr>
            <p:spPr bwMode="auto">
              <a:xfrm>
                <a:off x="1227" y="2117"/>
                <a:ext cx="18" cy="17"/>
              </a:xfrm>
              <a:custGeom>
                <a:avLst/>
                <a:gdLst>
                  <a:gd name="T0" fmla="*/ 2 w 56"/>
                  <a:gd name="T1" fmla="*/ 0 h 50"/>
                  <a:gd name="T2" fmla="*/ 2 w 56"/>
                  <a:gd name="T3" fmla="*/ 0 h 50"/>
                  <a:gd name="T4" fmla="*/ 0 w 56"/>
                  <a:gd name="T5" fmla="*/ 1 h 50"/>
                  <a:gd name="T6" fmla="*/ 0 w 56"/>
                  <a:gd name="T7" fmla="*/ 2 h 50"/>
                  <a:gd name="T8" fmla="*/ 2 w 56"/>
                  <a:gd name="T9" fmla="*/ 1 h 50"/>
                  <a:gd name="T10" fmla="*/ 2 w 56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50"/>
                  <a:gd name="T20" fmla="*/ 56 w 5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50">
                    <a:moveTo>
                      <a:pt x="48" y="12"/>
                    </a:moveTo>
                    <a:lnTo>
                      <a:pt x="42" y="0"/>
                    </a:lnTo>
                    <a:lnTo>
                      <a:pt x="0" y="31"/>
                    </a:lnTo>
                    <a:lnTo>
                      <a:pt x="12" y="50"/>
                    </a:lnTo>
                    <a:lnTo>
                      <a:pt x="56" y="19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08" name="Freeform 428"/>
              <p:cNvSpPr>
                <a:spLocks/>
              </p:cNvSpPr>
              <p:nvPr/>
            </p:nvSpPr>
            <p:spPr bwMode="auto">
              <a:xfrm>
                <a:off x="1241" y="2117"/>
                <a:ext cx="6" cy="6"/>
              </a:xfrm>
              <a:custGeom>
                <a:avLst/>
                <a:gdLst>
                  <a:gd name="T0" fmla="*/ 0 w 20"/>
                  <a:gd name="T1" fmla="*/ 1 h 19"/>
                  <a:gd name="T2" fmla="*/ 1 w 20"/>
                  <a:gd name="T3" fmla="*/ 0 h 19"/>
                  <a:gd name="T4" fmla="*/ 1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w 20"/>
                  <a:gd name="T11" fmla="*/ 1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9"/>
                  <a:gd name="T20" fmla="*/ 20 w 20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9">
                    <a:moveTo>
                      <a:pt x="14" y="19"/>
                    </a:moveTo>
                    <a:lnTo>
                      <a:pt x="20" y="12"/>
                    </a:lnTo>
                    <a:lnTo>
                      <a:pt x="20" y="6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4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09" name="Freeform 429"/>
              <p:cNvSpPr>
                <a:spLocks/>
              </p:cNvSpPr>
              <p:nvPr/>
            </p:nvSpPr>
            <p:spPr bwMode="auto">
              <a:xfrm>
                <a:off x="1404" y="2228"/>
                <a:ext cx="8" cy="5"/>
              </a:xfrm>
              <a:custGeom>
                <a:avLst/>
                <a:gdLst>
                  <a:gd name="T0" fmla="*/ 1 w 24"/>
                  <a:gd name="T1" fmla="*/ 1 h 14"/>
                  <a:gd name="T2" fmla="*/ 1 w 24"/>
                  <a:gd name="T3" fmla="*/ 0 h 14"/>
                  <a:gd name="T4" fmla="*/ 0 w 24"/>
                  <a:gd name="T5" fmla="*/ 0 h 14"/>
                  <a:gd name="T6" fmla="*/ 0 w 24"/>
                  <a:gd name="T7" fmla="*/ 0 h 14"/>
                  <a:gd name="T8" fmla="*/ 0 w 24"/>
                  <a:gd name="T9" fmla="*/ 1 h 14"/>
                  <a:gd name="T10" fmla="*/ 1 w 24"/>
                  <a:gd name="T11" fmla="*/ 1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4"/>
                  <a:gd name="T20" fmla="*/ 24 w 24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4">
                    <a:moveTo>
                      <a:pt x="24" y="14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10" name="Freeform 430"/>
              <p:cNvSpPr>
                <a:spLocks/>
              </p:cNvSpPr>
              <p:nvPr/>
            </p:nvSpPr>
            <p:spPr bwMode="auto">
              <a:xfrm>
                <a:off x="1404" y="2233"/>
                <a:ext cx="8" cy="229"/>
              </a:xfrm>
              <a:custGeom>
                <a:avLst/>
                <a:gdLst>
                  <a:gd name="T0" fmla="*/ 0 w 24"/>
                  <a:gd name="T1" fmla="*/ 25 h 687"/>
                  <a:gd name="T2" fmla="*/ 1 w 24"/>
                  <a:gd name="T3" fmla="*/ 25 h 687"/>
                  <a:gd name="T4" fmla="*/ 1 w 24"/>
                  <a:gd name="T5" fmla="*/ 0 h 687"/>
                  <a:gd name="T6" fmla="*/ 0 w 24"/>
                  <a:gd name="T7" fmla="*/ 0 h 687"/>
                  <a:gd name="T8" fmla="*/ 0 w 24"/>
                  <a:gd name="T9" fmla="*/ 25 h 687"/>
                  <a:gd name="T10" fmla="*/ 1 w 24"/>
                  <a:gd name="T11" fmla="*/ 25 h 687"/>
                  <a:gd name="T12" fmla="*/ 0 w 24"/>
                  <a:gd name="T13" fmla="*/ 25 h 687"/>
                  <a:gd name="T14" fmla="*/ 0 w 24"/>
                  <a:gd name="T15" fmla="*/ 25 h 687"/>
                  <a:gd name="T16" fmla="*/ 0 w 24"/>
                  <a:gd name="T17" fmla="*/ 25 h 687"/>
                  <a:gd name="T18" fmla="*/ 1 w 24"/>
                  <a:gd name="T19" fmla="*/ 25 h 687"/>
                  <a:gd name="T20" fmla="*/ 1 w 24"/>
                  <a:gd name="T21" fmla="*/ 25 h 687"/>
                  <a:gd name="T22" fmla="*/ 0 w 24"/>
                  <a:gd name="T23" fmla="*/ 25 h 6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87"/>
                  <a:gd name="T38" fmla="*/ 24 w 24"/>
                  <a:gd name="T39" fmla="*/ 687 h 6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87">
                    <a:moveTo>
                      <a:pt x="6" y="681"/>
                    </a:moveTo>
                    <a:lnTo>
                      <a:pt x="24" y="674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674"/>
                    </a:lnTo>
                    <a:lnTo>
                      <a:pt x="18" y="662"/>
                    </a:lnTo>
                    <a:lnTo>
                      <a:pt x="0" y="674"/>
                    </a:lnTo>
                    <a:lnTo>
                      <a:pt x="0" y="681"/>
                    </a:lnTo>
                    <a:lnTo>
                      <a:pt x="12" y="687"/>
                    </a:lnTo>
                    <a:lnTo>
                      <a:pt x="18" y="681"/>
                    </a:lnTo>
                    <a:lnTo>
                      <a:pt x="24" y="674"/>
                    </a:lnTo>
                    <a:lnTo>
                      <a:pt x="6" y="6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11" name="Freeform 431"/>
              <p:cNvSpPr>
                <a:spLocks/>
              </p:cNvSpPr>
              <p:nvPr/>
            </p:nvSpPr>
            <p:spPr bwMode="auto">
              <a:xfrm>
                <a:off x="1227" y="2351"/>
                <a:ext cx="183" cy="109"/>
              </a:xfrm>
              <a:custGeom>
                <a:avLst/>
                <a:gdLst>
                  <a:gd name="T0" fmla="*/ 0 w 551"/>
                  <a:gd name="T1" fmla="*/ 0 h 328"/>
                  <a:gd name="T2" fmla="*/ 0 w 551"/>
                  <a:gd name="T3" fmla="*/ 1 h 328"/>
                  <a:gd name="T4" fmla="*/ 20 w 551"/>
                  <a:gd name="T5" fmla="*/ 12 h 328"/>
                  <a:gd name="T6" fmla="*/ 20 w 551"/>
                  <a:gd name="T7" fmla="*/ 11 h 328"/>
                  <a:gd name="T8" fmla="*/ 0 w 551"/>
                  <a:gd name="T9" fmla="*/ 0 h 328"/>
                  <a:gd name="T10" fmla="*/ 0 w 551"/>
                  <a:gd name="T11" fmla="*/ 0 h 3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1"/>
                  <a:gd name="T19" fmla="*/ 0 h 328"/>
                  <a:gd name="T20" fmla="*/ 551 w 551"/>
                  <a:gd name="T21" fmla="*/ 328 h 3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1" h="328">
                    <a:moveTo>
                      <a:pt x="6" y="6"/>
                    </a:moveTo>
                    <a:lnTo>
                      <a:pt x="0" y="17"/>
                    </a:lnTo>
                    <a:lnTo>
                      <a:pt x="539" y="328"/>
                    </a:lnTo>
                    <a:lnTo>
                      <a:pt x="551" y="309"/>
                    </a:lnTo>
                    <a:lnTo>
                      <a:pt x="12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12" name="Freeform 432"/>
              <p:cNvSpPr>
                <a:spLocks/>
              </p:cNvSpPr>
              <p:nvPr/>
            </p:nvSpPr>
            <p:spPr bwMode="auto">
              <a:xfrm>
                <a:off x="1224" y="2351"/>
                <a:ext cx="7" cy="5"/>
              </a:xfrm>
              <a:custGeom>
                <a:avLst/>
                <a:gdLst>
                  <a:gd name="T0" fmla="*/ 1 w 20"/>
                  <a:gd name="T1" fmla="*/ 0 h 17"/>
                  <a:gd name="T2" fmla="*/ 1 w 20"/>
                  <a:gd name="T3" fmla="*/ 0 h 17"/>
                  <a:gd name="T4" fmla="*/ 0 w 20"/>
                  <a:gd name="T5" fmla="*/ 0 h 17"/>
                  <a:gd name="T6" fmla="*/ 0 w 20"/>
                  <a:gd name="T7" fmla="*/ 0 h 17"/>
                  <a:gd name="T8" fmla="*/ 0 w 20"/>
                  <a:gd name="T9" fmla="*/ 0 h 17"/>
                  <a:gd name="T10" fmla="*/ 1 w 20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7"/>
                  <a:gd name="T20" fmla="*/ 20 w 20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7">
                    <a:moveTo>
                      <a:pt x="20" y="0"/>
                    </a:moveTo>
                    <a:lnTo>
                      <a:pt x="14" y="0"/>
                    </a:lnTo>
                    <a:lnTo>
                      <a:pt x="8" y="0"/>
                    </a:lnTo>
                    <a:lnTo>
                      <a:pt x="0" y="12"/>
                    </a:lnTo>
                    <a:lnTo>
                      <a:pt x="8" y="1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13" name="Freeform 433"/>
              <p:cNvSpPr>
                <a:spLocks/>
              </p:cNvSpPr>
              <p:nvPr/>
            </p:nvSpPr>
            <p:spPr bwMode="auto">
              <a:xfrm>
                <a:off x="1224" y="2353"/>
                <a:ext cx="8" cy="3"/>
              </a:xfrm>
              <a:custGeom>
                <a:avLst/>
                <a:gdLst>
                  <a:gd name="T0" fmla="*/ 0 w 25"/>
                  <a:gd name="T1" fmla="*/ 0 h 11"/>
                  <a:gd name="T2" fmla="*/ 0 w 25"/>
                  <a:gd name="T3" fmla="*/ 0 h 11"/>
                  <a:gd name="T4" fmla="*/ 0 w 25"/>
                  <a:gd name="T5" fmla="*/ 0 h 11"/>
                  <a:gd name="T6" fmla="*/ 1 w 25"/>
                  <a:gd name="T7" fmla="*/ 0 h 11"/>
                  <a:gd name="T8" fmla="*/ 1 w 25"/>
                  <a:gd name="T9" fmla="*/ 0 h 11"/>
                  <a:gd name="T10" fmla="*/ 0 w 2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1"/>
                  <a:gd name="T20" fmla="*/ 25 w 2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1">
                    <a:moveTo>
                      <a:pt x="0" y="0"/>
                    </a:moveTo>
                    <a:lnTo>
                      <a:pt x="8" y="11"/>
                    </a:lnTo>
                    <a:lnTo>
                      <a:pt x="14" y="11"/>
                    </a:lnTo>
                    <a:lnTo>
                      <a:pt x="25" y="11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14" name="Freeform 434"/>
              <p:cNvSpPr>
                <a:spLocks/>
              </p:cNvSpPr>
              <p:nvPr/>
            </p:nvSpPr>
            <p:spPr bwMode="auto">
              <a:xfrm>
                <a:off x="1224" y="2125"/>
                <a:ext cx="8" cy="228"/>
              </a:xfrm>
              <a:custGeom>
                <a:avLst/>
                <a:gdLst>
                  <a:gd name="T0" fmla="*/ 1 w 25"/>
                  <a:gd name="T1" fmla="*/ 0 h 682"/>
                  <a:gd name="T2" fmla="*/ 0 w 25"/>
                  <a:gd name="T3" fmla="*/ 0 h 682"/>
                  <a:gd name="T4" fmla="*/ 0 w 25"/>
                  <a:gd name="T5" fmla="*/ 25 h 682"/>
                  <a:gd name="T6" fmla="*/ 1 w 25"/>
                  <a:gd name="T7" fmla="*/ 25 h 682"/>
                  <a:gd name="T8" fmla="*/ 1 w 25"/>
                  <a:gd name="T9" fmla="*/ 0 h 682"/>
                  <a:gd name="T10" fmla="*/ 0 w 25"/>
                  <a:gd name="T11" fmla="*/ 1 h 682"/>
                  <a:gd name="T12" fmla="*/ 1 w 25"/>
                  <a:gd name="T13" fmla="*/ 0 h 682"/>
                  <a:gd name="T14" fmla="*/ 1 w 25"/>
                  <a:gd name="T15" fmla="*/ 0 h 682"/>
                  <a:gd name="T16" fmla="*/ 0 w 25"/>
                  <a:gd name="T17" fmla="*/ 0 h 682"/>
                  <a:gd name="T18" fmla="*/ 0 w 25"/>
                  <a:gd name="T19" fmla="*/ 0 h 682"/>
                  <a:gd name="T20" fmla="*/ 0 w 25"/>
                  <a:gd name="T21" fmla="*/ 0 h 682"/>
                  <a:gd name="T22" fmla="*/ 1 w 25"/>
                  <a:gd name="T23" fmla="*/ 0 h 6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682"/>
                  <a:gd name="T38" fmla="*/ 25 w 25"/>
                  <a:gd name="T39" fmla="*/ 682 h 6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682">
                    <a:moveTo>
                      <a:pt x="20" y="6"/>
                    </a:moveTo>
                    <a:lnTo>
                      <a:pt x="0" y="12"/>
                    </a:lnTo>
                    <a:lnTo>
                      <a:pt x="0" y="682"/>
                    </a:lnTo>
                    <a:lnTo>
                      <a:pt x="25" y="682"/>
                    </a:lnTo>
                    <a:lnTo>
                      <a:pt x="25" y="12"/>
                    </a:lnTo>
                    <a:lnTo>
                      <a:pt x="8" y="25"/>
                    </a:lnTo>
                    <a:lnTo>
                      <a:pt x="25" y="12"/>
                    </a:lnTo>
                    <a:lnTo>
                      <a:pt x="25" y="6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0" y="12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15" name="Freeform 435"/>
              <p:cNvSpPr>
                <a:spLocks/>
              </p:cNvSpPr>
              <p:nvPr/>
            </p:nvSpPr>
            <p:spPr bwMode="auto">
              <a:xfrm>
                <a:off x="1227" y="2127"/>
                <a:ext cx="183" cy="110"/>
              </a:xfrm>
              <a:custGeom>
                <a:avLst/>
                <a:gdLst>
                  <a:gd name="T0" fmla="*/ 20 w 551"/>
                  <a:gd name="T1" fmla="*/ 12 h 328"/>
                  <a:gd name="T2" fmla="*/ 20 w 551"/>
                  <a:gd name="T3" fmla="*/ 11 h 328"/>
                  <a:gd name="T4" fmla="*/ 0 w 551"/>
                  <a:gd name="T5" fmla="*/ 0 h 328"/>
                  <a:gd name="T6" fmla="*/ 0 w 551"/>
                  <a:gd name="T7" fmla="*/ 1 h 328"/>
                  <a:gd name="T8" fmla="*/ 20 w 551"/>
                  <a:gd name="T9" fmla="*/ 12 h 328"/>
                  <a:gd name="T10" fmla="*/ 20 w 551"/>
                  <a:gd name="T11" fmla="*/ 12 h 3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1"/>
                  <a:gd name="T19" fmla="*/ 0 h 328"/>
                  <a:gd name="T20" fmla="*/ 551 w 551"/>
                  <a:gd name="T21" fmla="*/ 328 h 3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1" h="328">
                    <a:moveTo>
                      <a:pt x="545" y="317"/>
                    </a:moveTo>
                    <a:lnTo>
                      <a:pt x="551" y="303"/>
                    </a:lnTo>
                    <a:lnTo>
                      <a:pt x="12" y="0"/>
                    </a:lnTo>
                    <a:lnTo>
                      <a:pt x="0" y="19"/>
                    </a:lnTo>
                    <a:lnTo>
                      <a:pt x="539" y="328"/>
                    </a:lnTo>
                    <a:lnTo>
                      <a:pt x="545" y="3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16" name="Freeform 436"/>
              <p:cNvSpPr>
                <a:spLocks/>
              </p:cNvSpPr>
              <p:nvPr/>
            </p:nvSpPr>
            <p:spPr bwMode="auto">
              <a:xfrm>
                <a:off x="1406" y="2228"/>
                <a:ext cx="6" cy="9"/>
              </a:xfrm>
              <a:custGeom>
                <a:avLst/>
                <a:gdLst>
                  <a:gd name="T0" fmla="*/ 0 w 18"/>
                  <a:gd name="T1" fmla="*/ 1 h 25"/>
                  <a:gd name="T2" fmla="*/ 0 w 18"/>
                  <a:gd name="T3" fmla="*/ 1 h 25"/>
                  <a:gd name="T4" fmla="*/ 0 w 18"/>
                  <a:gd name="T5" fmla="*/ 1 h 25"/>
                  <a:gd name="T6" fmla="*/ 1 w 18"/>
                  <a:gd name="T7" fmla="*/ 0 h 25"/>
                  <a:gd name="T8" fmla="*/ 0 w 18"/>
                  <a:gd name="T9" fmla="*/ 0 h 25"/>
                  <a:gd name="T10" fmla="*/ 0 w 18"/>
                  <a:gd name="T11" fmla="*/ 1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5"/>
                  <a:gd name="T20" fmla="*/ 18 w 1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5">
                    <a:moveTo>
                      <a:pt x="0" y="25"/>
                    </a:moveTo>
                    <a:lnTo>
                      <a:pt x="6" y="25"/>
                    </a:lnTo>
                    <a:lnTo>
                      <a:pt x="12" y="19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17" name="Freeform 437"/>
              <p:cNvSpPr>
                <a:spLocks/>
              </p:cNvSpPr>
              <p:nvPr/>
            </p:nvSpPr>
            <p:spPr bwMode="auto">
              <a:xfrm>
                <a:off x="1299" y="2311"/>
                <a:ext cx="8" cy="4"/>
              </a:xfrm>
              <a:custGeom>
                <a:avLst/>
                <a:gdLst>
                  <a:gd name="T0" fmla="*/ 0 w 25"/>
                  <a:gd name="T1" fmla="*/ 0 h 12"/>
                  <a:gd name="T2" fmla="*/ 0 w 25"/>
                  <a:gd name="T3" fmla="*/ 0 h 12"/>
                  <a:gd name="T4" fmla="*/ 0 w 25"/>
                  <a:gd name="T5" fmla="*/ 0 h 12"/>
                  <a:gd name="T6" fmla="*/ 1 w 25"/>
                  <a:gd name="T7" fmla="*/ 0 h 12"/>
                  <a:gd name="T8" fmla="*/ 1 w 25"/>
                  <a:gd name="T9" fmla="*/ 0 h 12"/>
                  <a:gd name="T10" fmla="*/ 0 w 2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0" y="0"/>
                    </a:moveTo>
                    <a:lnTo>
                      <a:pt x="6" y="6"/>
                    </a:lnTo>
                    <a:lnTo>
                      <a:pt x="12" y="12"/>
                    </a:lnTo>
                    <a:lnTo>
                      <a:pt x="25" y="6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18" name="Freeform 438"/>
              <p:cNvSpPr>
                <a:spLocks/>
              </p:cNvSpPr>
              <p:nvPr/>
            </p:nvSpPr>
            <p:spPr bwMode="auto">
              <a:xfrm>
                <a:off x="1299" y="2255"/>
                <a:ext cx="8" cy="56"/>
              </a:xfrm>
              <a:custGeom>
                <a:avLst/>
                <a:gdLst>
                  <a:gd name="T0" fmla="*/ 1 w 25"/>
                  <a:gd name="T1" fmla="*/ 0 h 168"/>
                  <a:gd name="T2" fmla="*/ 0 w 25"/>
                  <a:gd name="T3" fmla="*/ 0 h 168"/>
                  <a:gd name="T4" fmla="*/ 0 w 25"/>
                  <a:gd name="T5" fmla="*/ 6 h 168"/>
                  <a:gd name="T6" fmla="*/ 1 w 25"/>
                  <a:gd name="T7" fmla="*/ 6 h 168"/>
                  <a:gd name="T8" fmla="*/ 1 w 25"/>
                  <a:gd name="T9" fmla="*/ 0 h 168"/>
                  <a:gd name="T10" fmla="*/ 0 w 25"/>
                  <a:gd name="T11" fmla="*/ 1 h 168"/>
                  <a:gd name="T12" fmla="*/ 1 w 25"/>
                  <a:gd name="T13" fmla="*/ 0 h 168"/>
                  <a:gd name="T14" fmla="*/ 1 w 25"/>
                  <a:gd name="T15" fmla="*/ 0 h 168"/>
                  <a:gd name="T16" fmla="*/ 0 w 25"/>
                  <a:gd name="T17" fmla="*/ 0 h 168"/>
                  <a:gd name="T18" fmla="*/ 0 w 25"/>
                  <a:gd name="T19" fmla="*/ 0 h 168"/>
                  <a:gd name="T20" fmla="*/ 0 w 25"/>
                  <a:gd name="T21" fmla="*/ 0 h 168"/>
                  <a:gd name="T22" fmla="*/ 1 w 25"/>
                  <a:gd name="T23" fmla="*/ 0 h 1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168"/>
                  <a:gd name="T38" fmla="*/ 25 w 25"/>
                  <a:gd name="T39" fmla="*/ 168 h 1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168">
                    <a:moveTo>
                      <a:pt x="19" y="0"/>
                    </a:moveTo>
                    <a:lnTo>
                      <a:pt x="0" y="12"/>
                    </a:lnTo>
                    <a:lnTo>
                      <a:pt x="0" y="168"/>
                    </a:lnTo>
                    <a:lnTo>
                      <a:pt x="25" y="168"/>
                    </a:lnTo>
                    <a:lnTo>
                      <a:pt x="25" y="12"/>
                    </a:lnTo>
                    <a:lnTo>
                      <a:pt x="6" y="19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19" name="Freeform 439"/>
              <p:cNvSpPr>
                <a:spLocks/>
              </p:cNvSpPr>
              <p:nvPr/>
            </p:nvSpPr>
            <p:spPr bwMode="auto">
              <a:xfrm>
                <a:off x="1301" y="2255"/>
                <a:ext cx="35" cy="23"/>
              </a:xfrm>
              <a:custGeom>
                <a:avLst/>
                <a:gdLst>
                  <a:gd name="T0" fmla="*/ 4 w 106"/>
                  <a:gd name="T1" fmla="*/ 2 h 68"/>
                  <a:gd name="T2" fmla="*/ 4 w 106"/>
                  <a:gd name="T3" fmla="*/ 2 h 68"/>
                  <a:gd name="T4" fmla="*/ 0 w 106"/>
                  <a:gd name="T5" fmla="*/ 0 h 68"/>
                  <a:gd name="T6" fmla="*/ 0 w 106"/>
                  <a:gd name="T7" fmla="*/ 1 h 68"/>
                  <a:gd name="T8" fmla="*/ 3 w 106"/>
                  <a:gd name="T9" fmla="*/ 3 h 68"/>
                  <a:gd name="T10" fmla="*/ 3 w 106"/>
                  <a:gd name="T11" fmla="*/ 2 h 68"/>
                  <a:gd name="T12" fmla="*/ 3 w 106"/>
                  <a:gd name="T13" fmla="*/ 3 h 68"/>
                  <a:gd name="T14" fmla="*/ 4 w 106"/>
                  <a:gd name="T15" fmla="*/ 3 h 68"/>
                  <a:gd name="T16" fmla="*/ 4 w 106"/>
                  <a:gd name="T17" fmla="*/ 2 h 68"/>
                  <a:gd name="T18" fmla="*/ 4 w 106"/>
                  <a:gd name="T19" fmla="*/ 2 h 68"/>
                  <a:gd name="T20" fmla="*/ 4 w 106"/>
                  <a:gd name="T21" fmla="*/ 2 h 68"/>
                  <a:gd name="T22" fmla="*/ 4 w 106"/>
                  <a:gd name="T23" fmla="*/ 2 h 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6"/>
                  <a:gd name="T37" fmla="*/ 0 h 68"/>
                  <a:gd name="T38" fmla="*/ 106 w 106"/>
                  <a:gd name="T39" fmla="*/ 68 h 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6" h="68">
                    <a:moveTo>
                      <a:pt x="106" y="62"/>
                    </a:moveTo>
                    <a:lnTo>
                      <a:pt x="100" y="50"/>
                    </a:lnTo>
                    <a:lnTo>
                      <a:pt x="13" y="0"/>
                    </a:lnTo>
                    <a:lnTo>
                      <a:pt x="0" y="19"/>
                    </a:lnTo>
                    <a:lnTo>
                      <a:pt x="87" y="68"/>
                    </a:lnTo>
                    <a:lnTo>
                      <a:pt x="81" y="62"/>
                    </a:lnTo>
                    <a:lnTo>
                      <a:pt x="87" y="68"/>
                    </a:lnTo>
                    <a:lnTo>
                      <a:pt x="100" y="68"/>
                    </a:lnTo>
                    <a:lnTo>
                      <a:pt x="106" y="62"/>
                    </a:lnTo>
                    <a:lnTo>
                      <a:pt x="106" y="56"/>
                    </a:lnTo>
                    <a:lnTo>
                      <a:pt x="100" y="50"/>
                    </a:lnTo>
                    <a:lnTo>
                      <a:pt x="106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20" name="Freeform 440"/>
              <p:cNvSpPr>
                <a:spLocks/>
              </p:cNvSpPr>
              <p:nvPr/>
            </p:nvSpPr>
            <p:spPr bwMode="auto">
              <a:xfrm>
                <a:off x="1328" y="2276"/>
                <a:ext cx="8" cy="56"/>
              </a:xfrm>
              <a:custGeom>
                <a:avLst/>
                <a:gdLst>
                  <a:gd name="T0" fmla="*/ 0 w 25"/>
                  <a:gd name="T1" fmla="*/ 6 h 168"/>
                  <a:gd name="T2" fmla="*/ 1 w 25"/>
                  <a:gd name="T3" fmla="*/ 6 h 168"/>
                  <a:gd name="T4" fmla="*/ 1 w 25"/>
                  <a:gd name="T5" fmla="*/ 0 h 168"/>
                  <a:gd name="T6" fmla="*/ 0 w 25"/>
                  <a:gd name="T7" fmla="*/ 0 h 168"/>
                  <a:gd name="T8" fmla="*/ 0 w 25"/>
                  <a:gd name="T9" fmla="*/ 6 h 168"/>
                  <a:gd name="T10" fmla="*/ 1 w 25"/>
                  <a:gd name="T11" fmla="*/ 6 h 168"/>
                  <a:gd name="T12" fmla="*/ 0 w 25"/>
                  <a:gd name="T13" fmla="*/ 6 h 168"/>
                  <a:gd name="T14" fmla="*/ 0 w 25"/>
                  <a:gd name="T15" fmla="*/ 6 h 168"/>
                  <a:gd name="T16" fmla="*/ 0 w 25"/>
                  <a:gd name="T17" fmla="*/ 6 h 168"/>
                  <a:gd name="T18" fmla="*/ 1 w 25"/>
                  <a:gd name="T19" fmla="*/ 6 h 168"/>
                  <a:gd name="T20" fmla="*/ 1 w 25"/>
                  <a:gd name="T21" fmla="*/ 6 h 168"/>
                  <a:gd name="T22" fmla="*/ 0 w 25"/>
                  <a:gd name="T23" fmla="*/ 6 h 1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168"/>
                  <a:gd name="T38" fmla="*/ 25 w 25"/>
                  <a:gd name="T39" fmla="*/ 168 h 1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168">
                    <a:moveTo>
                      <a:pt x="6" y="168"/>
                    </a:moveTo>
                    <a:lnTo>
                      <a:pt x="25" y="15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55"/>
                    </a:lnTo>
                    <a:lnTo>
                      <a:pt x="19" y="149"/>
                    </a:lnTo>
                    <a:lnTo>
                      <a:pt x="0" y="155"/>
                    </a:lnTo>
                    <a:lnTo>
                      <a:pt x="6" y="168"/>
                    </a:lnTo>
                    <a:lnTo>
                      <a:pt x="12" y="168"/>
                    </a:lnTo>
                    <a:lnTo>
                      <a:pt x="25" y="168"/>
                    </a:lnTo>
                    <a:lnTo>
                      <a:pt x="25" y="155"/>
                    </a:lnTo>
                    <a:lnTo>
                      <a:pt x="6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21" name="Freeform 441"/>
              <p:cNvSpPr>
                <a:spLocks/>
              </p:cNvSpPr>
              <p:nvPr/>
            </p:nvSpPr>
            <p:spPr bwMode="auto">
              <a:xfrm>
                <a:off x="1301" y="2307"/>
                <a:ext cx="33" cy="25"/>
              </a:xfrm>
              <a:custGeom>
                <a:avLst/>
                <a:gdLst>
                  <a:gd name="T0" fmla="*/ 0 w 100"/>
                  <a:gd name="T1" fmla="*/ 0 h 75"/>
                  <a:gd name="T2" fmla="*/ 0 w 100"/>
                  <a:gd name="T3" fmla="*/ 1 h 75"/>
                  <a:gd name="T4" fmla="*/ 3 w 100"/>
                  <a:gd name="T5" fmla="*/ 3 h 75"/>
                  <a:gd name="T6" fmla="*/ 4 w 100"/>
                  <a:gd name="T7" fmla="*/ 2 h 75"/>
                  <a:gd name="T8" fmla="*/ 0 w 100"/>
                  <a:gd name="T9" fmla="*/ 0 h 75"/>
                  <a:gd name="T10" fmla="*/ 0 w 100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"/>
                  <a:gd name="T19" fmla="*/ 0 h 75"/>
                  <a:gd name="T20" fmla="*/ 100 w 100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" h="75">
                    <a:moveTo>
                      <a:pt x="6" y="13"/>
                    </a:moveTo>
                    <a:lnTo>
                      <a:pt x="0" y="19"/>
                    </a:lnTo>
                    <a:lnTo>
                      <a:pt x="87" y="75"/>
                    </a:lnTo>
                    <a:lnTo>
                      <a:pt x="100" y="56"/>
                    </a:lnTo>
                    <a:lnTo>
                      <a:pt x="13" y="0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22" name="Freeform 442"/>
              <p:cNvSpPr>
                <a:spLocks/>
              </p:cNvSpPr>
              <p:nvPr/>
            </p:nvSpPr>
            <p:spPr bwMode="auto">
              <a:xfrm>
                <a:off x="1299" y="2307"/>
                <a:ext cx="6" cy="6"/>
              </a:xfrm>
              <a:custGeom>
                <a:avLst/>
                <a:gdLst>
                  <a:gd name="T0" fmla="*/ 1 w 19"/>
                  <a:gd name="T1" fmla="*/ 0 h 19"/>
                  <a:gd name="T2" fmla="*/ 0 w 19"/>
                  <a:gd name="T3" fmla="*/ 0 h 19"/>
                  <a:gd name="T4" fmla="*/ 0 w 19"/>
                  <a:gd name="T5" fmla="*/ 0 h 19"/>
                  <a:gd name="T6" fmla="*/ 0 w 19"/>
                  <a:gd name="T7" fmla="*/ 0 h 19"/>
                  <a:gd name="T8" fmla="*/ 0 w 19"/>
                  <a:gd name="T9" fmla="*/ 1 h 19"/>
                  <a:gd name="T10" fmla="*/ 1 w 19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19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23" name="Freeform 443"/>
              <p:cNvSpPr>
                <a:spLocks/>
              </p:cNvSpPr>
              <p:nvPr/>
            </p:nvSpPr>
            <p:spPr bwMode="auto">
              <a:xfrm>
                <a:off x="1404" y="2456"/>
                <a:ext cx="8" cy="4"/>
              </a:xfrm>
              <a:custGeom>
                <a:avLst/>
                <a:gdLst>
                  <a:gd name="T0" fmla="*/ 0 w 24"/>
                  <a:gd name="T1" fmla="*/ 0 h 13"/>
                  <a:gd name="T2" fmla="*/ 0 w 24"/>
                  <a:gd name="T3" fmla="*/ 0 h 13"/>
                  <a:gd name="T4" fmla="*/ 0 w 24"/>
                  <a:gd name="T5" fmla="*/ 0 h 13"/>
                  <a:gd name="T6" fmla="*/ 1 w 24"/>
                  <a:gd name="T7" fmla="*/ 0 h 13"/>
                  <a:gd name="T8" fmla="*/ 1 w 24"/>
                  <a:gd name="T9" fmla="*/ 0 h 13"/>
                  <a:gd name="T10" fmla="*/ 0 w 2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3"/>
                  <a:gd name="T20" fmla="*/ 24 w 2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3">
                    <a:moveTo>
                      <a:pt x="0" y="0"/>
                    </a:moveTo>
                    <a:lnTo>
                      <a:pt x="0" y="6"/>
                    </a:lnTo>
                    <a:lnTo>
                      <a:pt x="12" y="13"/>
                    </a:lnTo>
                    <a:lnTo>
                      <a:pt x="18" y="6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24" name="Freeform 444"/>
              <p:cNvSpPr>
                <a:spLocks/>
              </p:cNvSpPr>
              <p:nvPr/>
            </p:nvSpPr>
            <p:spPr bwMode="auto">
              <a:xfrm>
                <a:off x="1404" y="2230"/>
                <a:ext cx="8" cy="226"/>
              </a:xfrm>
              <a:custGeom>
                <a:avLst/>
                <a:gdLst>
                  <a:gd name="T0" fmla="*/ 0 w 24"/>
                  <a:gd name="T1" fmla="*/ 0 h 676"/>
                  <a:gd name="T2" fmla="*/ 0 w 24"/>
                  <a:gd name="T3" fmla="*/ 0 h 676"/>
                  <a:gd name="T4" fmla="*/ 0 w 24"/>
                  <a:gd name="T5" fmla="*/ 25 h 676"/>
                  <a:gd name="T6" fmla="*/ 1 w 24"/>
                  <a:gd name="T7" fmla="*/ 25 h 676"/>
                  <a:gd name="T8" fmla="*/ 1 w 24"/>
                  <a:gd name="T9" fmla="*/ 0 h 676"/>
                  <a:gd name="T10" fmla="*/ 0 w 24"/>
                  <a:gd name="T11" fmla="*/ 0 h 6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676"/>
                  <a:gd name="T20" fmla="*/ 24 w 24"/>
                  <a:gd name="T21" fmla="*/ 676 h 6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676">
                    <a:moveTo>
                      <a:pt x="12" y="0"/>
                    </a:moveTo>
                    <a:lnTo>
                      <a:pt x="0" y="0"/>
                    </a:lnTo>
                    <a:lnTo>
                      <a:pt x="0" y="676"/>
                    </a:lnTo>
                    <a:lnTo>
                      <a:pt x="24" y="676"/>
                    </a:lnTo>
                    <a:lnTo>
                      <a:pt x="2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25" name="Freeform 445"/>
              <p:cNvSpPr>
                <a:spLocks/>
              </p:cNvSpPr>
              <p:nvPr/>
            </p:nvSpPr>
            <p:spPr bwMode="auto">
              <a:xfrm>
                <a:off x="1404" y="2226"/>
                <a:ext cx="8" cy="4"/>
              </a:xfrm>
              <a:custGeom>
                <a:avLst/>
                <a:gdLst>
                  <a:gd name="T0" fmla="*/ 1 w 24"/>
                  <a:gd name="T1" fmla="*/ 0 h 12"/>
                  <a:gd name="T2" fmla="*/ 1 w 24"/>
                  <a:gd name="T3" fmla="*/ 0 h 12"/>
                  <a:gd name="T4" fmla="*/ 0 w 24"/>
                  <a:gd name="T5" fmla="*/ 0 h 12"/>
                  <a:gd name="T6" fmla="*/ 0 w 24"/>
                  <a:gd name="T7" fmla="*/ 0 h 12"/>
                  <a:gd name="T8" fmla="*/ 0 w 24"/>
                  <a:gd name="T9" fmla="*/ 0 h 12"/>
                  <a:gd name="T10" fmla="*/ 1 w 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2"/>
                  <a:gd name="T20" fmla="*/ 24 w 2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2">
                    <a:moveTo>
                      <a:pt x="24" y="12"/>
                    </a:moveTo>
                    <a:lnTo>
                      <a:pt x="18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26" name="Freeform 446"/>
              <p:cNvSpPr>
                <a:spLocks/>
              </p:cNvSpPr>
              <p:nvPr/>
            </p:nvSpPr>
            <p:spPr bwMode="auto">
              <a:xfrm>
                <a:off x="1047" y="2435"/>
                <a:ext cx="16" cy="23"/>
              </a:xfrm>
              <a:custGeom>
                <a:avLst/>
                <a:gdLst>
                  <a:gd name="T0" fmla="*/ 0 w 49"/>
                  <a:gd name="T1" fmla="*/ 0 h 68"/>
                  <a:gd name="T2" fmla="*/ 0 w 49"/>
                  <a:gd name="T3" fmla="*/ 1 h 68"/>
                  <a:gd name="T4" fmla="*/ 0 w 49"/>
                  <a:gd name="T5" fmla="*/ 2 h 68"/>
                  <a:gd name="T6" fmla="*/ 1 w 49"/>
                  <a:gd name="T7" fmla="*/ 3 h 68"/>
                  <a:gd name="T8" fmla="*/ 2 w 49"/>
                  <a:gd name="T9" fmla="*/ 2 h 68"/>
                  <a:gd name="T10" fmla="*/ 0 w 49"/>
                  <a:gd name="T11" fmla="*/ 0 h 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68"/>
                  <a:gd name="T20" fmla="*/ 49 w 49"/>
                  <a:gd name="T21" fmla="*/ 68 h 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68">
                    <a:moveTo>
                      <a:pt x="12" y="0"/>
                    </a:moveTo>
                    <a:lnTo>
                      <a:pt x="0" y="25"/>
                    </a:lnTo>
                    <a:lnTo>
                      <a:pt x="0" y="50"/>
                    </a:lnTo>
                    <a:lnTo>
                      <a:pt x="24" y="68"/>
                    </a:lnTo>
                    <a:lnTo>
                      <a:pt x="49" y="6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27" name="Freeform 447"/>
              <p:cNvSpPr>
                <a:spLocks/>
              </p:cNvSpPr>
              <p:nvPr/>
            </p:nvSpPr>
            <p:spPr bwMode="auto">
              <a:xfrm>
                <a:off x="1051" y="2284"/>
                <a:ext cx="272" cy="172"/>
              </a:xfrm>
              <a:custGeom>
                <a:avLst/>
                <a:gdLst>
                  <a:gd name="T0" fmla="*/ 29 w 818"/>
                  <a:gd name="T1" fmla="*/ 1 h 514"/>
                  <a:gd name="T2" fmla="*/ 29 w 818"/>
                  <a:gd name="T3" fmla="*/ 0 h 514"/>
                  <a:gd name="T4" fmla="*/ 0 w 818"/>
                  <a:gd name="T5" fmla="*/ 17 h 514"/>
                  <a:gd name="T6" fmla="*/ 1 w 818"/>
                  <a:gd name="T7" fmla="*/ 19 h 514"/>
                  <a:gd name="T8" fmla="*/ 30 w 818"/>
                  <a:gd name="T9" fmla="*/ 3 h 514"/>
                  <a:gd name="T10" fmla="*/ 29 w 818"/>
                  <a:gd name="T11" fmla="*/ 1 h 5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8"/>
                  <a:gd name="T19" fmla="*/ 0 h 514"/>
                  <a:gd name="T20" fmla="*/ 818 w 818"/>
                  <a:gd name="T21" fmla="*/ 514 h 5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8" h="514">
                    <a:moveTo>
                      <a:pt x="800" y="31"/>
                    </a:moveTo>
                    <a:lnTo>
                      <a:pt x="781" y="0"/>
                    </a:lnTo>
                    <a:lnTo>
                      <a:pt x="0" y="452"/>
                    </a:lnTo>
                    <a:lnTo>
                      <a:pt x="37" y="514"/>
                    </a:lnTo>
                    <a:lnTo>
                      <a:pt x="818" y="68"/>
                    </a:lnTo>
                    <a:lnTo>
                      <a:pt x="80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28" name="Freeform 448"/>
              <p:cNvSpPr>
                <a:spLocks/>
              </p:cNvSpPr>
              <p:nvPr/>
            </p:nvSpPr>
            <p:spPr bwMode="auto">
              <a:xfrm>
                <a:off x="1311" y="2284"/>
                <a:ext cx="19" cy="23"/>
              </a:xfrm>
              <a:custGeom>
                <a:avLst/>
                <a:gdLst>
                  <a:gd name="T0" fmla="*/ 1 w 56"/>
                  <a:gd name="T1" fmla="*/ 3 h 68"/>
                  <a:gd name="T2" fmla="*/ 2 w 56"/>
                  <a:gd name="T3" fmla="*/ 1 h 68"/>
                  <a:gd name="T4" fmla="*/ 2 w 56"/>
                  <a:gd name="T5" fmla="*/ 0 h 68"/>
                  <a:gd name="T6" fmla="*/ 1 w 56"/>
                  <a:gd name="T7" fmla="*/ 0 h 68"/>
                  <a:gd name="T8" fmla="*/ 0 w 56"/>
                  <a:gd name="T9" fmla="*/ 0 h 68"/>
                  <a:gd name="T10" fmla="*/ 1 w 56"/>
                  <a:gd name="T11" fmla="*/ 3 h 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68"/>
                  <a:gd name="T20" fmla="*/ 56 w 56"/>
                  <a:gd name="T21" fmla="*/ 68 h 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68">
                    <a:moveTo>
                      <a:pt x="37" y="68"/>
                    </a:moveTo>
                    <a:lnTo>
                      <a:pt x="56" y="37"/>
                    </a:lnTo>
                    <a:lnTo>
                      <a:pt x="50" y="12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37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29" name="Freeform 449"/>
              <p:cNvSpPr>
                <a:spLocks/>
              </p:cNvSpPr>
              <p:nvPr/>
            </p:nvSpPr>
            <p:spPr bwMode="auto">
              <a:xfrm>
                <a:off x="926" y="2365"/>
                <a:ext cx="201" cy="198"/>
              </a:xfrm>
              <a:custGeom>
                <a:avLst/>
                <a:gdLst>
                  <a:gd name="T0" fmla="*/ 11 w 603"/>
                  <a:gd name="T1" fmla="*/ 0 h 595"/>
                  <a:gd name="T2" fmla="*/ 13 w 603"/>
                  <a:gd name="T3" fmla="*/ 0 h 595"/>
                  <a:gd name="T4" fmla="*/ 15 w 603"/>
                  <a:gd name="T5" fmla="*/ 1 h 595"/>
                  <a:gd name="T6" fmla="*/ 17 w 603"/>
                  <a:gd name="T7" fmla="*/ 2 h 595"/>
                  <a:gd name="T8" fmla="*/ 19 w 603"/>
                  <a:gd name="T9" fmla="*/ 3 h 595"/>
                  <a:gd name="T10" fmla="*/ 20 w 603"/>
                  <a:gd name="T11" fmla="*/ 5 h 595"/>
                  <a:gd name="T12" fmla="*/ 21 w 603"/>
                  <a:gd name="T13" fmla="*/ 7 h 595"/>
                  <a:gd name="T14" fmla="*/ 22 w 603"/>
                  <a:gd name="T15" fmla="*/ 9 h 595"/>
                  <a:gd name="T16" fmla="*/ 22 w 603"/>
                  <a:gd name="T17" fmla="*/ 11 h 595"/>
                  <a:gd name="T18" fmla="*/ 22 w 603"/>
                  <a:gd name="T19" fmla="*/ 13 h 595"/>
                  <a:gd name="T20" fmla="*/ 21 w 603"/>
                  <a:gd name="T21" fmla="*/ 15 h 595"/>
                  <a:gd name="T22" fmla="*/ 20 w 603"/>
                  <a:gd name="T23" fmla="*/ 17 h 595"/>
                  <a:gd name="T24" fmla="*/ 19 w 603"/>
                  <a:gd name="T25" fmla="*/ 19 h 595"/>
                  <a:gd name="T26" fmla="*/ 17 w 603"/>
                  <a:gd name="T27" fmla="*/ 20 h 595"/>
                  <a:gd name="T28" fmla="*/ 15 w 603"/>
                  <a:gd name="T29" fmla="*/ 21 h 595"/>
                  <a:gd name="T30" fmla="*/ 13 w 603"/>
                  <a:gd name="T31" fmla="*/ 22 h 595"/>
                  <a:gd name="T32" fmla="*/ 11 w 603"/>
                  <a:gd name="T33" fmla="*/ 22 h 595"/>
                  <a:gd name="T34" fmla="*/ 9 w 603"/>
                  <a:gd name="T35" fmla="*/ 22 h 595"/>
                  <a:gd name="T36" fmla="*/ 7 w 603"/>
                  <a:gd name="T37" fmla="*/ 21 h 595"/>
                  <a:gd name="T38" fmla="*/ 5 w 603"/>
                  <a:gd name="T39" fmla="*/ 20 h 595"/>
                  <a:gd name="T40" fmla="*/ 3 w 603"/>
                  <a:gd name="T41" fmla="*/ 19 h 595"/>
                  <a:gd name="T42" fmla="*/ 2 w 603"/>
                  <a:gd name="T43" fmla="*/ 17 h 595"/>
                  <a:gd name="T44" fmla="*/ 1 w 603"/>
                  <a:gd name="T45" fmla="*/ 15 h 595"/>
                  <a:gd name="T46" fmla="*/ 0 w 603"/>
                  <a:gd name="T47" fmla="*/ 13 h 595"/>
                  <a:gd name="T48" fmla="*/ 0 w 603"/>
                  <a:gd name="T49" fmla="*/ 11 h 595"/>
                  <a:gd name="T50" fmla="*/ 0 w 603"/>
                  <a:gd name="T51" fmla="*/ 9 h 595"/>
                  <a:gd name="T52" fmla="*/ 1 w 603"/>
                  <a:gd name="T53" fmla="*/ 7 h 595"/>
                  <a:gd name="T54" fmla="*/ 2 w 603"/>
                  <a:gd name="T55" fmla="*/ 5 h 595"/>
                  <a:gd name="T56" fmla="*/ 3 w 603"/>
                  <a:gd name="T57" fmla="*/ 3 h 595"/>
                  <a:gd name="T58" fmla="*/ 5 w 603"/>
                  <a:gd name="T59" fmla="*/ 2 h 595"/>
                  <a:gd name="T60" fmla="*/ 7 w 603"/>
                  <a:gd name="T61" fmla="*/ 1 h 595"/>
                  <a:gd name="T62" fmla="*/ 9 w 603"/>
                  <a:gd name="T63" fmla="*/ 0 h 595"/>
                  <a:gd name="T64" fmla="*/ 11 w 603"/>
                  <a:gd name="T65" fmla="*/ 0 h 5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03"/>
                  <a:gd name="T100" fmla="*/ 0 h 595"/>
                  <a:gd name="T101" fmla="*/ 603 w 603"/>
                  <a:gd name="T102" fmla="*/ 595 h 5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03" h="595">
                    <a:moveTo>
                      <a:pt x="305" y="0"/>
                    </a:moveTo>
                    <a:lnTo>
                      <a:pt x="361" y="6"/>
                    </a:lnTo>
                    <a:lnTo>
                      <a:pt x="416" y="25"/>
                    </a:lnTo>
                    <a:lnTo>
                      <a:pt x="466" y="50"/>
                    </a:lnTo>
                    <a:lnTo>
                      <a:pt x="516" y="87"/>
                    </a:lnTo>
                    <a:lnTo>
                      <a:pt x="553" y="130"/>
                    </a:lnTo>
                    <a:lnTo>
                      <a:pt x="578" y="180"/>
                    </a:lnTo>
                    <a:lnTo>
                      <a:pt x="596" y="242"/>
                    </a:lnTo>
                    <a:lnTo>
                      <a:pt x="603" y="298"/>
                    </a:lnTo>
                    <a:lnTo>
                      <a:pt x="596" y="360"/>
                    </a:lnTo>
                    <a:lnTo>
                      <a:pt x="578" y="415"/>
                    </a:lnTo>
                    <a:lnTo>
                      <a:pt x="553" y="465"/>
                    </a:lnTo>
                    <a:lnTo>
                      <a:pt x="516" y="508"/>
                    </a:lnTo>
                    <a:lnTo>
                      <a:pt x="466" y="545"/>
                    </a:lnTo>
                    <a:lnTo>
                      <a:pt x="416" y="570"/>
                    </a:lnTo>
                    <a:lnTo>
                      <a:pt x="361" y="589"/>
                    </a:lnTo>
                    <a:lnTo>
                      <a:pt x="305" y="595"/>
                    </a:lnTo>
                    <a:lnTo>
                      <a:pt x="244" y="589"/>
                    </a:lnTo>
                    <a:lnTo>
                      <a:pt x="188" y="570"/>
                    </a:lnTo>
                    <a:lnTo>
                      <a:pt x="137" y="545"/>
                    </a:lnTo>
                    <a:lnTo>
                      <a:pt x="87" y="508"/>
                    </a:lnTo>
                    <a:lnTo>
                      <a:pt x="51" y="465"/>
                    </a:lnTo>
                    <a:lnTo>
                      <a:pt x="25" y="415"/>
                    </a:lnTo>
                    <a:lnTo>
                      <a:pt x="8" y="360"/>
                    </a:lnTo>
                    <a:lnTo>
                      <a:pt x="0" y="298"/>
                    </a:lnTo>
                    <a:lnTo>
                      <a:pt x="8" y="242"/>
                    </a:lnTo>
                    <a:lnTo>
                      <a:pt x="25" y="180"/>
                    </a:lnTo>
                    <a:lnTo>
                      <a:pt x="51" y="130"/>
                    </a:lnTo>
                    <a:lnTo>
                      <a:pt x="87" y="87"/>
                    </a:lnTo>
                    <a:lnTo>
                      <a:pt x="137" y="50"/>
                    </a:lnTo>
                    <a:lnTo>
                      <a:pt x="188" y="25"/>
                    </a:lnTo>
                    <a:lnTo>
                      <a:pt x="244" y="6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30" name="Freeform 450"/>
              <p:cNvSpPr>
                <a:spLocks/>
              </p:cNvSpPr>
              <p:nvPr/>
            </p:nvSpPr>
            <p:spPr bwMode="auto">
              <a:xfrm>
                <a:off x="1028" y="2361"/>
                <a:ext cx="103" cy="103"/>
              </a:xfrm>
              <a:custGeom>
                <a:avLst/>
                <a:gdLst>
                  <a:gd name="T0" fmla="*/ 11 w 310"/>
                  <a:gd name="T1" fmla="*/ 11 h 309"/>
                  <a:gd name="T2" fmla="*/ 11 w 310"/>
                  <a:gd name="T3" fmla="*/ 9 h 309"/>
                  <a:gd name="T4" fmla="*/ 11 w 310"/>
                  <a:gd name="T5" fmla="*/ 7 h 309"/>
                  <a:gd name="T6" fmla="*/ 9 w 310"/>
                  <a:gd name="T7" fmla="*/ 5 h 309"/>
                  <a:gd name="T8" fmla="*/ 8 w 310"/>
                  <a:gd name="T9" fmla="*/ 3 h 309"/>
                  <a:gd name="T10" fmla="*/ 6 w 310"/>
                  <a:gd name="T11" fmla="*/ 2 h 309"/>
                  <a:gd name="T12" fmla="*/ 4 w 310"/>
                  <a:gd name="T13" fmla="*/ 1 h 309"/>
                  <a:gd name="T14" fmla="*/ 2 w 310"/>
                  <a:gd name="T15" fmla="*/ 0 h 309"/>
                  <a:gd name="T16" fmla="*/ 0 w 310"/>
                  <a:gd name="T17" fmla="*/ 0 h 309"/>
                  <a:gd name="T18" fmla="*/ 0 w 310"/>
                  <a:gd name="T19" fmla="*/ 1 h 309"/>
                  <a:gd name="T20" fmla="*/ 2 w 310"/>
                  <a:gd name="T21" fmla="*/ 1 h 309"/>
                  <a:gd name="T22" fmla="*/ 4 w 310"/>
                  <a:gd name="T23" fmla="*/ 2 h 309"/>
                  <a:gd name="T24" fmla="*/ 6 w 310"/>
                  <a:gd name="T25" fmla="*/ 3 h 309"/>
                  <a:gd name="T26" fmla="*/ 7 w 310"/>
                  <a:gd name="T27" fmla="*/ 4 h 309"/>
                  <a:gd name="T28" fmla="*/ 9 w 310"/>
                  <a:gd name="T29" fmla="*/ 5 h 309"/>
                  <a:gd name="T30" fmla="*/ 10 w 310"/>
                  <a:gd name="T31" fmla="*/ 7 h 309"/>
                  <a:gd name="T32" fmla="*/ 10 w 310"/>
                  <a:gd name="T33" fmla="*/ 9 h 309"/>
                  <a:gd name="T34" fmla="*/ 11 w 310"/>
                  <a:gd name="T35" fmla="*/ 11 h 309"/>
                  <a:gd name="T36" fmla="*/ 11 w 310"/>
                  <a:gd name="T37" fmla="*/ 11 h 30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0"/>
                  <a:gd name="T58" fmla="*/ 0 h 309"/>
                  <a:gd name="T59" fmla="*/ 310 w 310"/>
                  <a:gd name="T60" fmla="*/ 309 h 30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0" h="309">
                    <a:moveTo>
                      <a:pt x="310" y="309"/>
                    </a:moveTo>
                    <a:lnTo>
                      <a:pt x="304" y="247"/>
                    </a:lnTo>
                    <a:lnTo>
                      <a:pt x="285" y="185"/>
                    </a:lnTo>
                    <a:lnTo>
                      <a:pt x="254" y="135"/>
                    </a:lnTo>
                    <a:lnTo>
                      <a:pt x="217" y="92"/>
                    </a:lnTo>
                    <a:lnTo>
                      <a:pt x="167" y="56"/>
                    </a:lnTo>
                    <a:lnTo>
                      <a:pt x="118" y="23"/>
                    </a:lnTo>
                    <a:lnTo>
                      <a:pt x="62" y="6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56" y="31"/>
                    </a:lnTo>
                    <a:lnTo>
                      <a:pt x="105" y="48"/>
                    </a:lnTo>
                    <a:lnTo>
                      <a:pt x="155" y="73"/>
                    </a:lnTo>
                    <a:lnTo>
                      <a:pt x="198" y="110"/>
                    </a:lnTo>
                    <a:lnTo>
                      <a:pt x="236" y="148"/>
                    </a:lnTo>
                    <a:lnTo>
                      <a:pt x="260" y="197"/>
                    </a:lnTo>
                    <a:lnTo>
                      <a:pt x="279" y="253"/>
                    </a:lnTo>
                    <a:lnTo>
                      <a:pt x="285" y="309"/>
                    </a:lnTo>
                    <a:lnTo>
                      <a:pt x="310" y="3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31" name="Freeform 451"/>
              <p:cNvSpPr>
                <a:spLocks/>
              </p:cNvSpPr>
              <p:nvPr/>
            </p:nvSpPr>
            <p:spPr bwMode="auto">
              <a:xfrm>
                <a:off x="1028" y="2464"/>
                <a:ext cx="103" cy="105"/>
              </a:xfrm>
              <a:custGeom>
                <a:avLst/>
                <a:gdLst>
                  <a:gd name="T0" fmla="*/ 0 w 310"/>
                  <a:gd name="T1" fmla="*/ 12 h 316"/>
                  <a:gd name="T2" fmla="*/ 2 w 310"/>
                  <a:gd name="T3" fmla="*/ 11 h 316"/>
                  <a:gd name="T4" fmla="*/ 4 w 310"/>
                  <a:gd name="T5" fmla="*/ 11 h 316"/>
                  <a:gd name="T6" fmla="*/ 6 w 310"/>
                  <a:gd name="T7" fmla="*/ 10 h 316"/>
                  <a:gd name="T8" fmla="*/ 8 w 310"/>
                  <a:gd name="T9" fmla="*/ 8 h 316"/>
                  <a:gd name="T10" fmla="*/ 9 w 310"/>
                  <a:gd name="T11" fmla="*/ 6 h 316"/>
                  <a:gd name="T12" fmla="*/ 11 w 310"/>
                  <a:gd name="T13" fmla="*/ 5 h 316"/>
                  <a:gd name="T14" fmla="*/ 11 w 310"/>
                  <a:gd name="T15" fmla="*/ 2 h 316"/>
                  <a:gd name="T16" fmla="*/ 11 w 310"/>
                  <a:gd name="T17" fmla="*/ 0 h 316"/>
                  <a:gd name="T18" fmla="*/ 11 w 310"/>
                  <a:gd name="T19" fmla="*/ 0 h 316"/>
                  <a:gd name="T20" fmla="*/ 10 w 310"/>
                  <a:gd name="T21" fmla="*/ 2 h 316"/>
                  <a:gd name="T22" fmla="*/ 10 w 310"/>
                  <a:gd name="T23" fmla="*/ 4 h 316"/>
                  <a:gd name="T24" fmla="*/ 9 w 310"/>
                  <a:gd name="T25" fmla="*/ 6 h 316"/>
                  <a:gd name="T26" fmla="*/ 7 w 310"/>
                  <a:gd name="T27" fmla="*/ 8 h 316"/>
                  <a:gd name="T28" fmla="*/ 6 w 310"/>
                  <a:gd name="T29" fmla="*/ 9 h 316"/>
                  <a:gd name="T30" fmla="*/ 4 w 310"/>
                  <a:gd name="T31" fmla="*/ 10 h 316"/>
                  <a:gd name="T32" fmla="*/ 2 w 310"/>
                  <a:gd name="T33" fmla="*/ 10 h 316"/>
                  <a:gd name="T34" fmla="*/ 0 w 310"/>
                  <a:gd name="T35" fmla="*/ 11 h 316"/>
                  <a:gd name="T36" fmla="*/ 0 w 310"/>
                  <a:gd name="T37" fmla="*/ 12 h 3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0"/>
                  <a:gd name="T58" fmla="*/ 0 h 316"/>
                  <a:gd name="T59" fmla="*/ 310 w 310"/>
                  <a:gd name="T60" fmla="*/ 316 h 3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0" h="316">
                    <a:moveTo>
                      <a:pt x="0" y="316"/>
                    </a:moveTo>
                    <a:lnTo>
                      <a:pt x="62" y="303"/>
                    </a:lnTo>
                    <a:lnTo>
                      <a:pt x="118" y="285"/>
                    </a:lnTo>
                    <a:lnTo>
                      <a:pt x="167" y="260"/>
                    </a:lnTo>
                    <a:lnTo>
                      <a:pt x="217" y="223"/>
                    </a:lnTo>
                    <a:lnTo>
                      <a:pt x="254" y="173"/>
                    </a:lnTo>
                    <a:lnTo>
                      <a:pt x="285" y="123"/>
                    </a:lnTo>
                    <a:lnTo>
                      <a:pt x="304" y="62"/>
                    </a:lnTo>
                    <a:lnTo>
                      <a:pt x="310" y="0"/>
                    </a:lnTo>
                    <a:lnTo>
                      <a:pt x="285" y="0"/>
                    </a:lnTo>
                    <a:lnTo>
                      <a:pt x="279" y="56"/>
                    </a:lnTo>
                    <a:lnTo>
                      <a:pt x="260" y="112"/>
                    </a:lnTo>
                    <a:lnTo>
                      <a:pt x="236" y="160"/>
                    </a:lnTo>
                    <a:lnTo>
                      <a:pt x="198" y="204"/>
                    </a:lnTo>
                    <a:lnTo>
                      <a:pt x="155" y="241"/>
                    </a:lnTo>
                    <a:lnTo>
                      <a:pt x="105" y="260"/>
                    </a:lnTo>
                    <a:lnTo>
                      <a:pt x="56" y="278"/>
                    </a:lnTo>
                    <a:lnTo>
                      <a:pt x="0" y="285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32" name="Freeform 452"/>
              <p:cNvSpPr>
                <a:spLocks/>
              </p:cNvSpPr>
              <p:nvPr/>
            </p:nvSpPr>
            <p:spPr bwMode="auto">
              <a:xfrm>
                <a:off x="923" y="2464"/>
                <a:ext cx="105" cy="105"/>
              </a:xfrm>
              <a:custGeom>
                <a:avLst/>
                <a:gdLst>
                  <a:gd name="T0" fmla="*/ 0 w 316"/>
                  <a:gd name="T1" fmla="*/ 0 h 316"/>
                  <a:gd name="T2" fmla="*/ 0 w 316"/>
                  <a:gd name="T3" fmla="*/ 2 h 316"/>
                  <a:gd name="T4" fmla="*/ 1 w 316"/>
                  <a:gd name="T5" fmla="*/ 5 h 316"/>
                  <a:gd name="T6" fmla="*/ 2 w 316"/>
                  <a:gd name="T7" fmla="*/ 6 h 316"/>
                  <a:gd name="T8" fmla="*/ 3 w 316"/>
                  <a:gd name="T9" fmla="*/ 8 h 316"/>
                  <a:gd name="T10" fmla="*/ 5 w 316"/>
                  <a:gd name="T11" fmla="*/ 10 h 316"/>
                  <a:gd name="T12" fmla="*/ 7 w 316"/>
                  <a:gd name="T13" fmla="*/ 11 h 316"/>
                  <a:gd name="T14" fmla="*/ 9 w 316"/>
                  <a:gd name="T15" fmla="*/ 11 h 316"/>
                  <a:gd name="T16" fmla="*/ 12 w 316"/>
                  <a:gd name="T17" fmla="*/ 12 h 316"/>
                  <a:gd name="T18" fmla="*/ 12 w 316"/>
                  <a:gd name="T19" fmla="*/ 11 h 316"/>
                  <a:gd name="T20" fmla="*/ 9 w 316"/>
                  <a:gd name="T21" fmla="*/ 10 h 316"/>
                  <a:gd name="T22" fmla="*/ 8 w 316"/>
                  <a:gd name="T23" fmla="*/ 10 h 316"/>
                  <a:gd name="T24" fmla="*/ 6 w 316"/>
                  <a:gd name="T25" fmla="*/ 9 h 316"/>
                  <a:gd name="T26" fmla="*/ 4 w 316"/>
                  <a:gd name="T27" fmla="*/ 8 h 316"/>
                  <a:gd name="T28" fmla="*/ 3 w 316"/>
                  <a:gd name="T29" fmla="*/ 6 h 316"/>
                  <a:gd name="T30" fmla="*/ 2 w 316"/>
                  <a:gd name="T31" fmla="*/ 4 h 316"/>
                  <a:gd name="T32" fmla="*/ 1 w 316"/>
                  <a:gd name="T33" fmla="*/ 2 h 316"/>
                  <a:gd name="T34" fmla="*/ 1 w 316"/>
                  <a:gd name="T35" fmla="*/ 0 h 316"/>
                  <a:gd name="T36" fmla="*/ 0 w 316"/>
                  <a:gd name="T37" fmla="*/ 0 h 3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6"/>
                  <a:gd name="T58" fmla="*/ 0 h 316"/>
                  <a:gd name="T59" fmla="*/ 316 w 316"/>
                  <a:gd name="T60" fmla="*/ 316 h 3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6" h="316">
                    <a:moveTo>
                      <a:pt x="0" y="0"/>
                    </a:moveTo>
                    <a:lnTo>
                      <a:pt x="6" y="62"/>
                    </a:lnTo>
                    <a:lnTo>
                      <a:pt x="25" y="123"/>
                    </a:lnTo>
                    <a:lnTo>
                      <a:pt x="56" y="173"/>
                    </a:lnTo>
                    <a:lnTo>
                      <a:pt x="92" y="223"/>
                    </a:lnTo>
                    <a:lnTo>
                      <a:pt x="143" y="260"/>
                    </a:lnTo>
                    <a:lnTo>
                      <a:pt x="191" y="285"/>
                    </a:lnTo>
                    <a:lnTo>
                      <a:pt x="247" y="303"/>
                    </a:lnTo>
                    <a:lnTo>
                      <a:pt x="316" y="316"/>
                    </a:lnTo>
                    <a:lnTo>
                      <a:pt x="316" y="285"/>
                    </a:lnTo>
                    <a:lnTo>
                      <a:pt x="255" y="278"/>
                    </a:lnTo>
                    <a:lnTo>
                      <a:pt x="204" y="260"/>
                    </a:lnTo>
                    <a:lnTo>
                      <a:pt x="154" y="241"/>
                    </a:lnTo>
                    <a:lnTo>
                      <a:pt x="112" y="204"/>
                    </a:lnTo>
                    <a:lnTo>
                      <a:pt x="73" y="160"/>
                    </a:lnTo>
                    <a:lnTo>
                      <a:pt x="50" y="112"/>
                    </a:lnTo>
                    <a:lnTo>
                      <a:pt x="31" y="56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33" name="Freeform 453"/>
              <p:cNvSpPr>
                <a:spLocks/>
              </p:cNvSpPr>
              <p:nvPr/>
            </p:nvSpPr>
            <p:spPr bwMode="auto">
              <a:xfrm>
                <a:off x="923" y="2361"/>
                <a:ext cx="105" cy="103"/>
              </a:xfrm>
              <a:custGeom>
                <a:avLst/>
                <a:gdLst>
                  <a:gd name="T0" fmla="*/ 12 w 316"/>
                  <a:gd name="T1" fmla="*/ 0 h 309"/>
                  <a:gd name="T2" fmla="*/ 9 w 316"/>
                  <a:gd name="T3" fmla="*/ 0 h 309"/>
                  <a:gd name="T4" fmla="*/ 7 w 316"/>
                  <a:gd name="T5" fmla="*/ 1 h 309"/>
                  <a:gd name="T6" fmla="*/ 5 w 316"/>
                  <a:gd name="T7" fmla="*/ 2 h 309"/>
                  <a:gd name="T8" fmla="*/ 3 w 316"/>
                  <a:gd name="T9" fmla="*/ 3 h 309"/>
                  <a:gd name="T10" fmla="*/ 2 w 316"/>
                  <a:gd name="T11" fmla="*/ 5 h 309"/>
                  <a:gd name="T12" fmla="*/ 1 w 316"/>
                  <a:gd name="T13" fmla="*/ 7 h 309"/>
                  <a:gd name="T14" fmla="*/ 0 w 316"/>
                  <a:gd name="T15" fmla="*/ 9 h 309"/>
                  <a:gd name="T16" fmla="*/ 0 w 316"/>
                  <a:gd name="T17" fmla="*/ 11 h 309"/>
                  <a:gd name="T18" fmla="*/ 1 w 316"/>
                  <a:gd name="T19" fmla="*/ 11 h 309"/>
                  <a:gd name="T20" fmla="*/ 1 w 316"/>
                  <a:gd name="T21" fmla="*/ 9 h 309"/>
                  <a:gd name="T22" fmla="*/ 2 w 316"/>
                  <a:gd name="T23" fmla="*/ 7 h 309"/>
                  <a:gd name="T24" fmla="*/ 3 w 316"/>
                  <a:gd name="T25" fmla="*/ 5 h 309"/>
                  <a:gd name="T26" fmla="*/ 4 w 316"/>
                  <a:gd name="T27" fmla="*/ 4 h 309"/>
                  <a:gd name="T28" fmla="*/ 6 w 316"/>
                  <a:gd name="T29" fmla="*/ 3 h 309"/>
                  <a:gd name="T30" fmla="*/ 8 w 316"/>
                  <a:gd name="T31" fmla="*/ 2 h 309"/>
                  <a:gd name="T32" fmla="*/ 9 w 316"/>
                  <a:gd name="T33" fmla="*/ 1 h 309"/>
                  <a:gd name="T34" fmla="*/ 12 w 316"/>
                  <a:gd name="T35" fmla="*/ 1 h 309"/>
                  <a:gd name="T36" fmla="*/ 12 w 316"/>
                  <a:gd name="T37" fmla="*/ 0 h 30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6"/>
                  <a:gd name="T58" fmla="*/ 0 h 309"/>
                  <a:gd name="T59" fmla="*/ 316 w 316"/>
                  <a:gd name="T60" fmla="*/ 309 h 30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6" h="309">
                    <a:moveTo>
                      <a:pt x="316" y="0"/>
                    </a:moveTo>
                    <a:lnTo>
                      <a:pt x="247" y="6"/>
                    </a:lnTo>
                    <a:lnTo>
                      <a:pt x="191" y="23"/>
                    </a:lnTo>
                    <a:lnTo>
                      <a:pt x="143" y="56"/>
                    </a:lnTo>
                    <a:lnTo>
                      <a:pt x="92" y="92"/>
                    </a:lnTo>
                    <a:lnTo>
                      <a:pt x="56" y="135"/>
                    </a:lnTo>
                    <a:lnTo>
                      <a:pt x="25" y="185"/>
                    </a:lnTo>
                    <a:lnTo>
                      <a:pt x="6" y="247"/>
                    </a:lnTo>
                    <a:lnTo>
                      <a:pt x="0" y="309"/>
                    </a:lnTo>
                    <a:lnTo>
                      <a:pt x="25" y="309"/>
                    </a:lnTo>
                    <a:lnTo>
                      <a:pt x="31" y="253"/>
                    </a:lnTo>
                    <a:lnTo>
                      <a:pt x="50" y="197"/>
                    </a:lnTo>
                    <a:lnTo>
                      <a:pt x="73" y="148"/>
                    </a:lnTo>
                    <a:lnTo>
                      <a:pt x="112" y="110"/>
                    </a:lnTo>
                    <a:lnTo>
                      <a:pt x="154" y="73"/>
                    </a:lnTo>
                    <a:lnTo>
                      <a:pt x="204" y="48"/>
                    </a:lnTo>
                    <a:lnTo>
                      <a:pt x="255" y="31"/>
                    </a:lnTo>
                    <a:lnTo>
                      <a:pt x="316" y="23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34" name="Line 454"/>
              <p:cNvSpPr>
                <a:spLocks noChangeShapeType="1"/>
              </p:cNvSpPr>
              <p:nvPr/>
            </p:nvSpPr>
            <p:spPr bwMode="auto">
              <a:xfrm>
                <a:off x="955" y="2394"/>
                <a:ext cx="141" cy="1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35" name="Line 455"/>
              <p:cNvSpPr>
                <a:spLocks noChangeShapeType="1"/>
              </p:cNvSpPr>
              <p:nvPr/>
            </p:nvSpPr>
            <p:spPr bwMode="auto">
              <a:xfrm flipV="1">
                <a:off x="955" y="2394"/>
                <a:ext cx="143" cy="1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36" name="Line 456"/>
              <p:cNvSpPr>
                <a:spLocks noChangeShapeType="1"/>
              </p:cNvSpPr>
              <p:nvPr/>
            </p:nvSpPr>
            <p:spPr bwMode="auto">
              <a:xfrm>
                <a:off x="3587" y="2049"/>
                <a:ext cx="9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37" name="Line 457"/>
              <p:cNvSpPr>
                <a:spLocks noChangeShapeType="1"/>
              </p:cNvSpPr>
              <p:nvPr/>
            </p:nvSpPr>
            <p:spPr bwMode="auto">
              <a:xfrm flipH="1" flipV="1">
                <a:off x="3570" y="2016"/>
                <a:ext cx="17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38" name="Line 458"/>
              <p:cNvSpPr>
                <a:spLocks noChangeShapeType="1"/>
              </p:cNvSpPr>
              <p:nvPr/>
            </p:nvSpPr>
            <p:spPr bwMode="auto">
              <a:xfrm flipV="1">
                <a:off x="3686" y="1816"/>
                <a:ext cx="1" cy="2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39" name="Line 459"/>
              <p:cNvSpPr>
                <a:spLocks noChangeShapeType="1"/>
              </p:cNvSpPr>
              <p:nvPr/>
            </p:nvSpPr>
            <p:spPr bwMode="auto">
              <a:xfrm flipV="1">
                <a:off x="3587" y="1816"/>
                <a:ext cx="1" cy="2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40" name="Line 460"/>
              <p:cNvSpPr>
                <a:spLocks noChangeShapeType="1"/>
              </p:cNvSpPr>
              <p:nvPr/>
            </p:nvSpPr>
            <p:spPr bwMode="auto">
              <a:xfrm flipV="1">
                <a:off x="3570" y="1784"/>
                <a:ext cx="1" cy="2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41" name="Line 461"/>
              <p:cNvSpPr>
                <a:spLocks noChangeShapeType="1"/>
              </p:cNvSpPr>
              <p:nvPr/>
            </p:nvSpPr>
            <p:spPr bwMode="auto">
              <a:xfrm>
                <a:off x="3587" y="1816"/>
                <a:ext cx="9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42" name="Line 462"/>
              <p:cNvSpPr>
                <a:spLocks noChangeShapeType="1"/>
              </p:cNvSpPr>
              <p:nvPr/>
            </p:nvSpPr>
            <p:spPr bwMode="auto">
              <a:xfrm>
                <a:off x="3570" y="1784"/>
                <a:ext cx="9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43" name="Line 463"/>
              <p:cNvSpPr>
                <a:spLocks noChangeShapeType="1"/>
              </p:cNvSpPr>
              <p:nvPr/>
            </p:nvSpPr>
            <p:spPr bwMode="auto">
              <a:xfrm flipH="1" flipV="1">
                <a:off x="3570" y="1784"/>
                <a:ext cx="17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44" name="Line 464"/>
              <p:cNvSpPr>
                <a:spLocks noChangeShapeType="1"/>
              </p:cNvSpPr>
              <p:nvPr/>
            </p:nvSpPr>
            <p:spPr bwMode="auto">
              <a:xfrm flipH="1" flipV="1">
                <a:off x="3669" y="1784"/>
                <a:ext cx="17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45" name="Line 465"/>
              <p:cNvSpPr>
                <a:spLocks noChangeShapeType="1"/>
              </p:cNvSpPr>
              <p:nvPr/>
            </p:nvSpPr>
            <p:spPr bwMode="auto">
              <a:xfrm flipH="1">
                <a:off x="3593" y="1811"/>
                <a:ext cx="8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46" name="Line 466"/>
              <p:cNvSpPr>
                <a:spLocks noChangeShapeType="1"/>
              </p:cNvSpPr>
              <p:nvPr/>
            </p:nvSpPr>
            <p:spPr bwMode="auto">
              <a:xfrm flipH="1" flipV="1">
                <a:off x="3663" y="1789"/>
                <a:ext cx="12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47" name="Line 467"/>
              <p:cNvSpPr>
                <a:spLocks noChangeShapeType="1"/>
              </p:cNvSpPr>
              <p:nvPr/>
            </p:nvSpPr>
            <p:spPr bwMode="auto">
              <a:xfrm flipH="1">
                <a:off x="3583" y="1789"/>
                <a:ext cx="8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48" name="Line 468"/>
              <p:cNvSpPr>
                <a:spLocks noChangeShapeType="1"/>
              </p:cNvSpPr>
              <p:nvPr/>
            </p:nvSpPr>
            <p:spPr bwMode="auto">
              <a:xfrm flipH="1" flipV="1">
                <a:off x="3583" y="1789"/>
                <a:ext cx="10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49" name="Line 469"/>
              <p:cNvSpPr>
                <a:spLocks noChangeShapeType="1"/>
              </p:cNvSpPr>
              <p:nvPr/>
            </p:nvSpPr>
            <p:spPr bwMode="auto">
              <a:xfrm>
                <a:off x="3663" y="1789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50" name="Freeform 470"/>
              <p:cNvSpPr>
                <a:spLocks/>
              </p:cNvSpPr>
              <p:nvPr/>
            </p:nvSpPr>
            <p:spPr bwMode="auto">
              <a:xfrm>
                <a:off x="3062" y="2932"/>
                <a:ext cx="12" cy="25"/>
              </a:xfrm>
              <a:custGeom>
                <a:avLst/>
                <a:gdLst>
                  <a:gd name="T0" fmla="*/ 1 w 36"/>
                  <a:gd name="T1" fmla="*/ 0 h 75"/>
                  <a:gd name="T2" fmla="*/ 0 w 36"/>
                  <a:gd name="T3" fmla="*/ 0 h 75"/>
                  <a:gd name="T4" fmla="*/ 0 w 36"/>
                  <a:gd name="T5" fmla="*/ 1 h 75"/>
                  <a:gd name="T6" fmla="*/ 0 w 36"/>
                  <a:gd name="T7" fmla="*/ 2 h 75"/>
                  <a:gd name="T8" fmla="*/ 1 w 36"/>
                  <a:gd name="T9" fmla="*/ 3 h 75"/>
                  <a:gd name="T10" fmla="*/ 1 w 36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75"/>
                  <a:gd name="T20" fmla="*/ 36 w 36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75">
                    <a:moveTo>
                      <a:pt x="36" y="0"/>
                    </a:moveTo>
                    <a:lnTo>
                      <a:pt x="11" y="13"/>
                    </a:lnTo>
                    <a:lnTo>
                      <a:pt x="0" y="38"/>
                    </a:lnTo>
                    <a:lnTo>
                      <a:pt x="11" y="63"/>
                    </a:lnTo>
                    <a:lnTo>
                      <a:pt x="36" y="7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51" name="Rectangle 471"/>
              <p:cNvSpPr>
                <a:spLocks noChangeArrowheads="1"/>
              </p:cNvSpPr>
              <p:nvPr/>
            </p:nvSpPr>
            <p:spPr bwMode="auto">
              <a:xfrm>
                <a:off x="3074" y="2932"/>
                <a:ext cx="25" cy="25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852" name="Freeform 472"/>
              <p:cNvSpPr>
                <a:spLocks/>
              </p:cNvSpPr>
              <p:nvPr/>
            </p:nvSpPr>
            <p:spPr bwMode="auto">
              <a:xfrm>
                <a:off x="3099" y="2932"/>
                <a:ext cx="12" cy="25"/>
              </a:xfrm>
              <a:custGeom>
                <a:avLst/>
                <a:gdLst>
                  <a:gd name="T0" fmla="*/ 0 w 36"/>
                  <a:gd name="T1" fmla="*/ 3 h 75"/>
                  <a:gd name="T2" fmla="*/ 1 w 36"/>
                  <a:gd name="T3" fmla="*/ 2 h 75"/>
                  <a:gd name="T4" fmla="*/ 1 w 36"/>
                  <a:gd name="T5" fmla="*/ 1 h 75"/>
                  <a:gd name="T6" fmla="*/ 1 w 36"/>
                  <a:gd name="T7" fmla="*/ 0 h 75"/>
                  <a:gd name="T8" fmla="*/ 0 w 36"/>
                  <a:gd name="T9" fmla="*/ 0 h 75"/>
                  <a:gd name="T10" fmla="*/ 0 w 36"/>
                  <a:gd name="T11" fmla="*/ 3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75"/>
                  <a:gd name="T20" fmla="*/ 36 w 36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75">
                    <a:moveTo>
                      <a:pt x="0" y="75"/>
                    </a:moveTo>
                    <a:lnTo>
                      <a:pt x="31" y="63"/>
                    </a:lnTo>
                    <a:lnTo>
                      <a:pt x="36" y="38"/>
                    </a:lnTo>
                    <a:lnTo>
                      <a:pt x="31" y="13"/>
                    </a:lnTo>
                    <a:lnTo>
                      <a:pt x="0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53" name="Freeform 473"/>
              <p:cNvSpPr>
                <a:spLocks/>
              </p:cNvSpPr>
              <p:nvPr/>
            </p:nvSpPr>
            <p:spPr bwMode="auto">
              <a:xfrm>
                <a:off x="3138" y="2932"/>
                <a:ext cx="12" cy="25"/>
              </a:xfrm>
              <a:custGeom>
                <a:avLst/>
                <a:gdLst>
                  <a:gd name="T0" fmla="*/ 1 w 37"/>
                  <a:gd name="T1" fmla="*/ 0 h 75"/>
                  <a:gd name="T2" fmla="*/ 0 w 37"/>
                  <a:gd name="T3" fmla="*/ 0 h 75"/>
                  <a:gd name="T4" fmla="*/ 0 w 37"/>
                  <a:gd name="T5" fmla="*/ 1 h 75"/>
                  <a:gd name="T6" fmla="*/ 0 w 37"/>
                  <a:gd name="T7" fmla="*/ 2 h 75"/>
                  <a:gd name="T8" fmla="*/ 1 w 37"/>
                  <a:gd name="T9" fmla="*/ 3 h 75"/>
                  <a:gd name="T10" fmla="*/ 1 w 37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5"/>
                  <a:gd name="T20" fmla="*/ 37 w 37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5">
                    <a:moveTo>
                      <a:pt x="37" y="0"/>
                    </a:moveTo>
                    <a:lnTo>
                      <a:pt x="6" y="13"/>
                    </a:lnTo>
                    <a:lnTo>
                      <a:pt x="0" y="38"/>
                    </a:lnTo>
                    <a:lnTo>
                      <a:pt x="6" y="63"/>
                    </a:lnTo>
                    <a:lnTo>
                      <a:pt x="37" y="7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54" name="Rectangle 474"/>
              <p:cNvSpPr>
                <a:spLocks noChangeArrowheads="1"/>
              </p:cNvSpPr>
              <p:nvPr/>
            </p:nvSpPr>
            <p:spPr bwMode="auto">
              <a:xfrm>
                <a:off x="3150" y="2932"/>
                <a:ext cx="25" cy="25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855" name="Freeform 475"/>
              <p:cNvSpPr>
                <a:spLocks/>
              </p:cNvSpPr>
              <p:nvPr/>
            </p:nvSpPr>
            <p:spPr bwMode="auto">
              <a:xfrm>
                <a:off x="3175" y="2932"/>
                <a:ext cx="13" cy="25"/>
              </a:xfrm>
              <a:custGeom>
                <a:avLst/>
                <a:gdLst>
                  <a:gd name="T0" fmla="*/ 0 w 38"/>
                  <a:gd name="T1" fmla="*/ 3 h 75"/>
                  <a:gd name="T2" fmla="*/ 1 w 38"/>
                  <a:gd name="T3" fmla="*/ 2 h 75"/>
                  <a:gd name="T4" fmla="*/ 1 w 38"/>
                  <a:gd name="T5" fmla="*/ 1 h 75"/>
                  <a:gd name="T6" fmla="*/ 1 w 38"/>
                  <a:gd name="T7" fmla="*/ 0 h 75"/>
                  <a:gd name="T8" fmla="*/ 0 w 38"/>
                  <a:gd name="T9" fmla="*/ 0 h 75"/>
                  <a:gd name="T10" fmla="*/ 0 w 38"/>
                  <a:gd name="T11" fmla="*/ 3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75"/>
                  <a:gd name="T20" fmla="*/ 38 w 38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75">
                    <a:moveTo>
                      <a:pt x="0" y="75"/>
                    </a:moveTo>
                    <a:lnTo>
                      <a:pt x="31" y="63"/>
                    </a:lnTo>
                    <a:lnTo>
                      <a:pt x="38" y="38"/>
                    </a:lnTo>
                    <a:lnTo>
                      <a:pt x="31" y="13"/>
                    </a:lnTo>
                    <a:lnTo>
                      <a:pt x="0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56" name="Freeform 476"/>
              <p:cNvSpPr>
                <a:spLocks/>
              </p:cNvSpPr>
              <p:nvPr/>
            </p:nvSpPr>
            <p:spPr bwMode="auto">
              <a:xfrm>
                <a:off x="3212" y="2932"/>
                <a:ext cx="13" cy="25"/>
              </a:xfrm>
              <a:custGeom>
                <a:avLst/>
                <a:gdLst>
                  <a:gd name="T0" fmla="*/ 2 w 37"/>
                  <a:gd name="T1" fmla="*/ 0 h 75"/>
                  <a:gd name="T2" fmla="*/ 1 w 37"/>
                  <a:gd name="T3" fmla="*/ 0 h 75"/>
                  <a:gd name="T4" fmla="*/ 0 w 37"/>
                  <a:gd name="T5" fmla="*/ 1 h 75"/>
                  <a:gd name="T6" fmla="*/ 1 w 37"/>
                  <a:gd name="T7" fmla="*/ 2 h 75"/>
                  <a:gd name="T8" fmla="*/ 2 w 37"/>
                  <a:gd name="T9" fmla="*/ 3 h 75"/>
                  <a:gd name="T10" fmla="*/ 2 w 37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5"/>
                  <a:gd name="T20" fmla="*/ 37 w 37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5">
                    <a:moveTo>
                      <a:pt x="37" y="0"/>
                    </a:moveTo>
                    <a:lnTo>
                      <a:pt x="13" y="13"/>
                    </a:lnTo>
                    <a:lnTo>
                      <a:pt x="0" y="38"/>
                    </a:lnTo>
                    <a:lnTo>
                      <a:pt x="13" y="63"/>
                    </a:lnTo>
                    <a:lnTo>
                      <a:pt x="37" y="7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57" name="Rectangle 477"/>
              <p:cNvSpPr>
                <a:spLocks noChangeArrowheads="1"/>
              </p:cNvSpPr>
              <p:nvPr/>
            </p:nvSpPr>
            <p:spPr bwMode="auto">
              <a:xfrm>
                <a:off x="3225" y="2932"/>
                <a:ext cx="27" cy="25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858" name="Freeform 478"/>
              <p:cNvSpPr>
                <a:spLocks/>
              </p:cNvSpPr>
              <p:nvPr/>
            </p:nvSpPr>
            <p:spPr bwMode="auto">
              <a:xfrm>
                <a:off x="3252" y="2932"/>
                <a:ext cx="12" cy="25"/>
              </a:xfrm>
              <a:custGeom>
                <a:avLst/>
                <a:gdLst>
                  <a:gd name="T0" fmla="*/ 0 w 37"/>
                  <a:gd name="T1" fmla="*/ 3 h 75"/>
                  <a:gd name="T2" fmla="*/ 1 w 37"/>
                  <a:gd name="T3" fmla="*/ 2 h 75"/>
                  <a:gd name="T4" fmla="*/ 1 w 37"/>
                  <a:gd name="T5" fmla="*/ 1 h 75"/>
                  <a:gd name="T6" fmla="*/ 1 w 37"/>
                  <a:gd name="T7" fmla="*/ 0 h 75"/>
                  <a:gd name="T8" fmla="*/ 0 w 37"/>
                  <a:gd name="T9" fmla="*/ 0 h 75"/>
                  <a:gd name="T10" fmla="*/ 0 w 37"/>
                  <a:gd name="T11" fmla="*/ 3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5"/>
                  <a:gd name="T20" fmla="*/ 37 w 37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5">
                    <a:moveTo>
                      <a:pt x="0" y="75"/>
                    </a:moveTo>
                    <a:lnTo>
                      <a:pt x="25" y="63"/>
                    </a:lnTo>
                    <a:lnTo>
                      <a:pt x="37" y="38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59" name="Freeform 479"/>
              <p:cNvSpPr>
                <a:spLocks/>
              </p:cNvSpPr>
              <p:nvPr/>
            </p:nvSpPr>
            <p:spPr bwMode="auto">
              <a:xfrm>
                <a:off x="3289" y="2932"/>
                <a:ext cx="12" cy="25"/>
              </a:xfrm>
              <a:custGeom>
                <a:avLst/>
                <a:gdLst>
                  <a:gd name="T0" fmla="*/ 1 w 37"/>
                  <a:gd name="T1" fmla="*/ 0 h 75"/>
                  <a:gd name="T2" fmla="*/ 0 w 37"/>
                  <a:gd name="T3" fmla="*/ 0 h 75"/>
                  <a:gd name="T4" fmla="*/ 0 w 37"/>
                  <a:gd name="T5" fmla="*/ 1 h 75"/>
                  <a:gd name="T6" fmla="*/ 0 w 37"/>
                  <a:gd name="T7" fmla="*/ 2 h 75"/>
                  <a:gd name="T8" fmla="*/ 1 w 37"/>
                  <a:gd name="T9" fmla="*/ 3 h 75"/>
                  <a:gd name="T10" fmla="*/ 1 w 37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5"/>
                  <a:gd name="T20" fmla="*/ 37 w 37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5">
                    <a:moveTo>
                      <a:pt x="37" y="0"/>
                    </a:moveTo>
                    <a:lnTo>
                      <a:pt x="6" y="13"/>
                    </a:lnTo>
                    <a:lnTo>
                      <a:pt x="0" y="38"/>
                    </a:lnTo>
                    <a:lnTo>
                      <a:pt x="6" y="63"/>
                    </a:lnTo>
                    <a:lnTo>
                      <a:pt x="37" y="7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60" name="Rectangle 480"/>
              <p:cNvSpPr>
                <a:spLocks noChangeArrowheads="1"/>
              </p:cNvSpPr>
              <p:nvPr/>
            </p:nvSpPr>
            <p:spPr bwMode="auto">
              <a:xfrm>
                <a:off x="3301" y="2932"/>
                <a:ext cx="25" cy="25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861" name="Freeform 481"/>
              <p:cNvSpPr>
                <a:spLocks/>
              </p:cNvSpPr>
              <p:nvPr/>
            </p:nvSpPr>
            <p:spPr bwMode="auto">
              <a:xfrm>
                <a:off x="3326" y="2932"/>
                <a:ext cx="13" cy="25"/>
              </a:xfrm>
              <a:custGeom>
                <a:avLst/>
                <a:gdLst>
                  <a:gd name="T0" fmla="*/ 0 w 37"/>
                  <a:gd name="T1" fmla="*/ 3 h 75"/>
                  <a:gd name="T2" fmla="*/ 1 w 37"/>
                  <a:gd name="T3" fmla="*/ 2 h 75"/>
                  <a:gd name="T4" fmla="*/ 2 w 37"/>
                  <a:gd name="T5" fmla="*/ 1 h 75"/>
                  <a:gd name="T6" fmla="*/ 1 w 37"/>
                  <a:gd name="T7" fmla="*/ 0 h 75"/>
                  <a:gd name="T8" fmla="*/ 0 w 37"/>
                  <a:gd name="T9" fmla="*/ 0 h 75"/>
                  <a:gd name="T10" fmla="*/ 0 w 37"/>
                  <a:gd name="T11" fmla="*/ 3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5"/>
                  <a:gd name="T20" fmla="*/ 37 w 37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5">
                    <a:moveTo>
                      <a:pt x="0" y="75"/>
                    </a:moveTo>
                    <a:lnTo>
                      <a:pt x="31" y="63"/>
                    </a:lnTo>
                    <a:lnTo>
                      <a:pt x="37" y="38"/>
                    </a:lnTo>
                    <a:lnTo>
                      <a:pt x="31" y="13"/>
                    </a:lnTo>
                    <a:lnTo>
                      <a:pt x="0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62" name="Freeform 482"/>
              <p:cNvSpPr>
                <a:spLocks/>
              </p:cNvSpPr>
              <p:nvPr/>
            </p:nvSpPr>
            <p:spPr bwMode="auto">
              <a:xfrm>
                <a:off x="3363" y="2932"/>
                <a:ext cx="15" cy="25"/>
              </a:xfrm>
              <a:custGeom>
                <a:avLst/>
                <a:gdLst>
                  <a:gd name="T0" fmla="*/ 2 w 45"/>
                  <a:gd name="T1" fmla="*/ 0 h 75"/>
                  <a:gd name="T2" fmla="*/ 1 w 45"/>
                  <a:gd name="T3" fmla="*/ 0 h 75"/>
                  <a:gd name="T4" fmla="*/ 0 w 45"/>
                  <a:gd name="T5" fmla="*/ 1 h 75"/>
                  <a:gd name="T6" fmla="*/ 1 w 45"/>
                  <a:gd name="T7" fmla="*/ 2 h 75"/>
                  <a:gd name="T8" fmla="*/ 2 w 45"/>
                  <a:gd name="T9" fmla="*/ 3 h 75"/>
                  <a:gd name="T10" fmla="*/ 2 w 45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75"/>
                  <a:gd name="T20" fmla="*/ 45 w 45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75">
                    <a:moveTo>
                      <a:pt x="45" y="0"/>
                    </a:moveTo>
                    <a:lnTo>
                      <a:pt x="14" y="13"/>
                    </a:lnTo>
                    <a:lnTo>
                      <a:pt x="0" y="38"/>
                    </a:lnTo>
                    <a:lnTo>
                      <a:pt x="14" y="63"/>
                    </a:lnTo>
                    <a:lnTo>
                      <a:pt x="45" y="7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63" name="Rectangle 483"/>
              <p:cNvSpPr>
                <a:spLocks noChangeArrowheads="1"/>
              </p:cNvSpPr>
              <p:nvPr/>
            </p:nvSpPr>
            <p:spPr bwMode="auto">
              <a:xfrm>
                <a:off x="3378" y="2932"/>
                <a:ext cx="24" cy="25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864" name="Freeform 484"/>
              <p:cNvSpPr>
                <a:spLocks/>
              </p:cNvSpPr>
              <p:nvPr/>
            </p:nvSpPr>
            <p:spPr bwMode="auto">
              <a:xfrm>
                <a:off x="3402" y="2932"/>
                <a:ext cx="13" cy="25"/>
              </a:xfrm>
              <a:custGeom>
                <a:avLst/>
                <a:gdLst>
                  <a:gd name="T0" fmla="*/ 0 w 39"/>
                  <a:gd name="T1" fmla="*/ 3 h 75"/>
                  <a:gd name="T2" fmla="*/ 1 w 39"/>
                  <a:gd name="T3" fmla="*/ 2 h 75"/>
                  <a:gd name="T4" fmla="*/ 1 w 39"/>
                  <a:gd name="T5" fmla="*/ 1 h 75"/>
                  <a:gd name="T6" fmla="*/ 1 w 39"/>
                  <a:gd name="T7" fmla="*/ 0 h 75"/>
                  <a:gd name="T8" fmla="*/ 0 w 39"/>
                  <a:gd name="T9" fmla="*/ 0 h 75"/>
                  <a:gd name="T10" fmla="*/ 0 w 39"/>
                  <a:gd name="T11" fmla="*/ 3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75"/>
                  <a:gd name="T20" fmla="*/ 39 w 39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75">
                    <a:moveTo>
                      <a:pt x="0" y="75"/>
                    </a:moveTo>
                    <a:lnTo>
                      <a:pt x="25" y="63"/>
                    </a:lnTo>
                    <a:lnTo>
                      <a:pt x="39" y="38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65" name="Freeform 485"/>
              <p:cNvSpPr>
                <a:spLocks/>
              </p:cNvSpPr>
              <p:nvPr/>
            </p:nvSpPr>
            <p:spPr bwMode="auto">
              <a:xfrm>
                <a:off x="3440" y="2932"/>
                <a:ext cx="12" cy="25"/>
              </a:xfrm>
              <a:custGeom>
                <a:avLst/>
                <a:gdLst>
                  <a:gd name="T0" fmla="*/ 1 w 37"/>
                  <a:gd name="T1" fmla="*/ 0 h 75"/>
                  <a:gd name="T2" fmla="*/ 0 w 37"/>
                  <a:gd name="T3" fmla="*/ 0 h 75"/>
                  <a:gd name="T4" fmla="*/ 0 w 37"/>
                  <a:gd name="T5" fmla="*/ 1 h 75"/>
                  <a:gd name="T6" fmla="*/ 0 w 37"/>
                  <a:gd name="T7" fmla="*/ 2 h 75"/>
                  <a:gd name="T8" fmla="*/ 1 w 37"/>
                  <a:gd name="T9" fmla="*/ 3 h 75"/>
                  <a:gd name="T10" fmla="*/ 1 w 37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5"/>
                  <a:gd name="T20" fmla="*/ 37 w 37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5">
                    <a:moveTo>
                      <a:pt x="37" y="0"/>
                    </a:moveTo>
                    <a:lnTo>
                      <a:pt x="13" y="13"/>
                    </a:lnTo>
                    <a:lnTo>
                      <a:pt x="0" y="38"/>
                    </a:lnTo>
                    <a:lnTo>
                      <a:pt x="13" y="63"/>
                    </a:lnTo>
                    <a:lnTo>
                      <a:pt x="37" y="7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66" name="Rectangle 486"/>
              <p:cNvSpPr>
                <a:spLocks noChangeArrowheads="1"/>
              </p:cNvSpPr>
              <p:nvPr/>
            </p:nvSpPr>
            <p:spPr bwMode="auto">
              <a:xfrm>
                <a:off x="3452" y="2932"/>
                <a:ext cx="25" cy="25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867" name="Freeform 487"/>
              <p:cNvSpPr>
                <a:spLocks/>
              </p:cNvSpPr>
              <p:nvPr/>
            </p:nvSpPr>
            <p:spPr bwMode="auto">
              <a:xfrm>
                <a:off x="3477" y="2932"/>
                <a:ext cx="12" cy="25"/>
              </a:xfrm>
              <a:custGeom>
                <a:avLst/>
                <a:gdLst>
                  <a:gd name="T0" fmla="*/ 0 w 37"/>
                  <a:gd name="T1" fmla="*/ 3 h 75"/>
                  <a:gd name="T2" fmla="*/ 1 w 37"/>
                  <a:gd name="T3" fmla="*/ 2 h 75"/>
                  <a:gd name="T4" fmla="*/ 1 w 37"/>
                  <a:gd name="T5" fmla="*/ 1 h 75"/>
                  <a:gd name="T6" fmla="*/ 1 w 37"/>
                  <a:gd name="T7" fmla="*/ 0 h 75"/>
                  <a:gd name="T8" fmla="*/ 0 w 37"/>
                  <a:gd name="T9" fmla="*/ 0 h 75"/>
                  <a:gd name="T10" fmla="*/ 0 w 37"/>
                  <a:gd name="T11" fmla="*/ 3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5"/>
                  <a:gd name="T20" fmla="*/ 37 w 37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5">
                    <a:moveTo>
                      <a:pt x="0" y="75"/>
                    </a:moveTo>
                    <a:lnTo>
                      <a:pt x="31" y="63"/>
                    </a:lnTo>
                    <a:lnTo>
                      <a:pt x="37" y="38"/>
                    </a:lnTo>
                    <a:lnTo>
                      <a:pt x="31" y="13"/>
                    </a:lnTo>
                    <a:lnTo>
                      <a:pt x="0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68" name="Freeform 488"/>
              <p:cNvSpPr>
                <a:spLocks/>
              </p:cNvSpPr>
              <p:nvPr/>
            </p:nvSpPr>
            <p:spPr bwMode="auto">
              <a:xfrm>
                <a:off x="3516" y="2932"/>
                <a:ext cx="13" cy="25"/>
              </a:xfrm>
              <a:custGeom>
                <a:avLst/>
                <a:gdLst>
                  <a:gd name="T0" fmla="*/ 2 w 37"/>
                  <a:gd name="T1" fmla="*/ 0 h 75"/>
                  <a:gd name="T2" fmla="*/ 0 w 37"/>
                  <a:gd name="T3" fmla="*/ 0 h 75"/>
                  <a:gd name="T4" fmla="*/ 0 w 37"/>
                  <a:gd name="T5" fmla="*/ 1 h 75"/>
                  <a:gd name="T6" fmla="*/ 0 w 37"/>
                  <a:gd name="T7" fmla="*/ 2 h 75"/>
                  <a:gd name="T8" fmla="*/ 2 w 37"/>
                  <a:gd name="T9" fmla="*/ 3 h 75"/>
                  <a:gd name="T10" fmla="*/ 2 w 37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5"/>
                  <a:gd name="T20" fmla="*/ 37 w 37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5">
                    <a:moveTo>
                      <a:pt x="37" y="0"/>
                    </a:moveTo>
                    <a:lnTo>
                      <a:pt x="6" y="13"/>
                    </a:lnTo>
                    <a:lnTo>
                      <a:pt x="0" y="38"/>
                    </a:lnTo>
                    <a:lnTo>
                      <a:pt x="6" y="63"/>
                    </a:lnTo>
                    <a:lnTo>
                      <a:pt x="37" y="7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69" name="Rectangle 489"/>
              <p:cNvSpPr>
                <a:spLocks noChangeArrowheads="1"/>
              </p:cNvSpPr>
              <p:nvPr/>
            </p:nvSpPr>
            <p:spPr bwMode="auto">
              <a:xfrm>
                <a:off x="3529" y="2932"/>
                <a:ext cx="25" cy="25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870" name="Freeform 490"/>
              <p:cNvSpPr>
                <a:spLocks/>
              </p:cNvSpPr>
              <p:nvPr/>
            </p:nvSpPr>
            <p:spPr bwMode="auto">
              <a:xfrm>
                <a:off x="3554" y="2932"/>
                <a:ext cx="12" cy="25"/>
              </a:xfrm>
              <a:custGeom>
                <a:avLst/>
                <a:gdLst>
                  <a:gd name="T0" fmla="*/ 0 w 37"/>
                  <a:gd name="T1" fmla="*/ 3 h 75"/>
                  <a:gd name="T2" fmla="*/ 1 w 37"/>
                  <a:gd name="T3" fmla="*/ 2 h 75"/>
                  <a:gd name="T4" fmla="*/ 1 w 37"/>
                  <a:gd name="T5" fmla="*/ 1 h 75"/>
                  <a:gd name="T6" fmla="*/ 1 w 37"/>
                  <a:gd name="T7" fmla="*/ 0 h 75"/>
                  <a:gd name="T8" fmla="*/ 0 w 37"/>
                  <a:gd name="T9" fmla="*/ 0 h 75"/>
                  <a:gd name="T10" fmla="*/ 0 w 37"/>
                  <a:gd name="T11" fmla="*/ 3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5"/>
                  <a:gd name="T20" fmla="*/ 37 w 37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5">
                    <a:moveTo>
                      <a:pt x="0" y="75"/>
                    </a:moveTo>
                    <a:lnTo>
                      <a:pt x="24" y="63"/>
                    </a:lnTo>
                    <a:lnTo>
                      <a:pt x="37" y="38"/>
                    </a:lnTo>
                    <a:lnTo>
                      <a:pt x="24" y="13"/>
                    </a:lnTo>
                    <a:lnTo>
                      <a:pt x="0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71" name="Freeform 491"/>
              <p:cNvSpPr>
                <a:spLocks/>
              </p:cNvSpPr>
              <p:nvPr/>
            </p:nvSpPr>
            <p:spPr bwMode="auto">
              <a:xfrm>
                <a:off x="3661" y="1905"/>
                <a:ext cx="13" cy="24"/>
              </a:xfrm>
              <a:custGeom>
                <a:avLst/>
                <a:gdLst>
                  <a:gd name="T0" fmla="*/ 1 w 39"/>
                  <a:gd name="T1" fmla="*/ 0 h 74"/>
                  <a:gd name="T2" fmla="*/ 1 w 39"/>
                  <a:gd name="T3" fmla="*/ 0 h 74"/>
                  <a:gd name="T4" fmla="*/ 0 w 39"/>
                  <a:gd name="T5" fmla="*/ 1 h 74"/>
                  <a:gd name="T6" fmla="*/ 1 w 39"/>
                  <a:gd name="T7" fmla="*/ 2 h 74"/>
                  <a:gd name="T8" fmla="*/ 1 w 39"/>
                  <a:gd name="T9" fmla="*/ 3 h 74"/>
                  <a:gd name="T10" fmla="*/ 1 w 39"/>
                  <a:gd name="T11" fmla="*/ 0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74"/>
                  <a:gd name="T20" fmla="*/ 39 w 39"/>
                  <a:gd name="T21" fmla="*/ 74 h 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74">
                    <a:moveTo>
                      <a:pt x="39" y="0"/>
                    </a:moveTo>
                    <a:lnTo>
                      <a:pt x="14" y="12"/>
                    </a:lnTo>
                    <a:lnTo>
                      <a:pt x="0" y="37"/>
                    </a:lnTo>
                    <a:lnTo>
                      <a:pt x="14" y="62"/>
                    </a:lnTo>
                    <a:lnTo>
                      <a:pt x="39" y="74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72" name="Freeform 492"/>
              <p:cNvSpPr>
                <a:spLocks/>
              </p:cNvSpPr>
              <p:nvPr/>
            </p:nvSpPr>
            <p:spPr bwMode="auto">
              <a:xfrm>
                <a:off x="3674" y="1905"/>
                <a:ext cx="516" cy="24"/>
              </a:xfrm>
              <a:custGeom>
                <a:avLst/>
                <a:gdLst>
                  <a:gd name="T0" fmla="*/ 57 w 1550"/>
                  <a:gd name="T1" fmla="*/ 1 h 74"/>
                  <a:gd name="T2" fmla="*/ 57 w 1550"/>
                  <a:gd name="T3" fmla="*/ 0 h 74"/>
                  <a:gd name="T4" fmla="*/ 0 w 1550"/>
                  <a:gd name="T5" fmla="*/ 0 h 74"/>
                  <a:gd name="T6" fmla="*/ 0 w 1550"/>
                  <a:gd name="T7" fmla="*/ 3 h 74"/>
                  <a:gd name="T8" fmla="*/ 57 w 1550"/>
                  <a:gd name="T9" fmla="*/ 3 h 74"/>
                  <a:gd name="T10" fmla="*/ 57 w 1550"/>
                  <a:gd name="T11" fmla="*/ 1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0"/>
                  <a:gd name="T19" fmla="*/ 0 h 74"/>
                  <a:gd name="T20" fmla="*/ 1550 w 1550"/>
                  <a:gd name="T21" fmla="*/ 74 h 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0" h="74">
                    <a:moveTo>
                      <a:pt x="1550" y="37"/>
                    </a:moveTo>
                    <a:lnTo>
                      <a:pt x="1550" y="0"/>
                    </a:lnTo>
                    <a:lnTo>
                      <a:pt x="0" y="0"/>
                    </a:lnTo>
                    <a:lnTo>
                      <a:pt x="0" y="74"/>
                    </a:lnTo>
                    <a:lnTo>
                      <a:pt x="1550" y="74"/>
                    </a:lnTo>
                    <a:lnTo>
                      <a:pt x="1550" y="37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73" name="Freeform 493"/>
              <p:cNvSpPr>
                <a:spLocks/>
              </p:cNvSpPr>
              <p:nvPr/>
            </p:nvSpPr>
            <p:spPr bwMode="auto">
              <a:xfrm>
                <a:off x="4190" y="1905"/>
                <a:ext cx="13" cy="24"/>
              </a:xfrm>
              <a:custGeom>
                <a:avLst/>
                <a:gdLst>
                  <a:gd name="T0" fmla="*/ 0 w 37"/>
                  <a:gd name="T1" fmla="*/ 3 h 74"/>
                  <a:gd name="T2" fmla="*/ 1 w 37"/>
                  <a:gd name="T3" fmla="*/ 2 h 74"/>
                  <a:gd name="T4" fmla="*/ 2 w 37"/>
                  <a:gd name="T5" fmla="*/ 1 h 74"/>
                  <a:gd name="T6" fmla="*/ 1 w 37"/>
                  <a:gd name="T7" fmla="*/ 0 h 74"/>
                  <a:gd name="T8" fmla="*/ 0 w 37"/>
                  <a:gd name="T9" fmla="*/ 0 h 74"/>
                  <a:gd name="T10" fmla="*/ 0 w 37"/>
                  <a:gd name="T11" fmla="*/ 3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4"/>
                  <a:gd name="T20" fmla="*/ 37 w 37"/>
                  <a:gd name="T21" fmla="*/ 74 h 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4">
                    <a:moveTo>
                      <a:pt x="0" y="74"/>
                    </a:moveTo>
                    <a:lnTo>
                      <a:pt x="25" y="62"/>
                    </a:lnTo>
                    <a:lnTo>
                      <a:pt x="37" y="37"/>
                    </a:lnTo>
                    <a:lnTo>
                      <a:pt x="25" y="12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74" name="Line 494"/>
              <p:cNvSpPr>
                <a:spLocks noChangeShapeType="1"/>
              </p:cNvSpPr>
              <p:nvPr/>
            </p:nvSpPr>
            <p:spPr bwMode="auto">
              <a:xfrm flipV="1">
                <a:off x="3576" y="1799"/>
                <a:ext cx="1" cy="2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75" name="Rectangle 495"/>
              <p:cNvSpPr>
                <a:spLocks noChangeArrowheads="1"/>
              </p:cNvSpPr>
              <p:nvPr/>
            </p:nvSpPr>
            <p:spPr bwMode="auto">
              <a:xfrm>
                <a:off x="3576" y="1760"/>
                <a:ext cx="151" cy="380"/>
              </a:xfrm>
              <a:prstGeom prst="rect">
                <a:avLst/>
              </a:prstGeom>
              <a:solidFill>
                <a:srgbClr val="BFBF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876" name="Freeform 496"/>
              <p:cNvSpPr>
                <a:spLocks/>
              </p:cNvSpPr>
              <p:nvPr/>
            </p:nvSpPr>
            <p:spPr bwMode="auto">
              <a:xfrm>
                <a:off x="3541" y="1692"/>
                <a:ext cx="35" cy="448"/>
              </a:xfrm>
              <a:custGeom>
                <a:avLst/>
                <a:gdLst>
                  <a:gd name="T0" fmla="*/ 4 w 106"/>
                  <a:gd name="T1" fmla="*/ 8 h 1344"/>
                  <a:gd name="T2" fmla="*/ 0 w 106"/>
                  <a:gd name="T3" fmla="*/ 0 h 1344"/>
                  <a:gd name="T4" fmla="*/ 0 w 106"/>
                  <a:gd name="T5" fmla="*/ 42 h 1344"/>
                  <a:gd name="T6" fmla="*/ 4 w 106"/>
                  <a:gd name="T7" fmla="*/ 50 h 1344"/>
                  <a:gd name="T8" fmla="*/ 4 w 106"/>
                  <a:gd name="T9" fmla="*/ 8 h 1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44"/>
                  <a:gd name="T17" fmla="*/ 106 w 106"/>
                  <a:gd name="T18" fmla="*/ 1344 h 1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44">
                    <a:moveTo>
                      <a:pt x="106" y="205"/>
                    </a:moveTo>
                    <a:lnTo>
                      <a:pt x="0" y="0"/>
                    </a:lnTo>
                    <a:lnTo>
                      <a:pt x="0" y="1139"/>
                    </a:lnTo>
                    <a:lnTo>
                      <a:pt x="106" y="1344"/>
                    </a:lnTo>
                    <a:lnTo>
                      <a:pt x="106" y="205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77" name="Freeform 497"/>
              <p:cNvSpPr>
                <a:spLocks/>
              </p:cNvSpPr>
              <p:nvPr/>
            </p:nvSpPr>
            <p:spPr bwMode="auto">
              <a:xfrm>
                <a:off x="3537" y="1688"/>
                <a:ext cx="43" cy="76"/>
              </a:xfrm>
              <a:custGeom>
                <a:avLst/>
                <a:gdLst>
                  <a:gd name="T0" fmla="*/ 1 w 130"/>
                  <a:gd name="T1" fmla="*/ 0 h 228"/>
                  <a:gd name="T2" fmla="*/ 0 w 130"/>
                  <a:gd name="T3" fmla="*/ 1 h 228"/>
                  <a:gd name="T4" fmla="*/ 4 w 130"/>
                  <a:gd name="T5" fmla="*/ 8 h 228"/>
                  <a:gd name="T6" fmla="*/ 5 w 130"/>
                  <a:gd name="T7" fmla="*/ 8 h 228"/>
                  <a:gd name="T8" fmla="*/ 1 w 130"/>
                  <a:gd name="T9" fmla="*/ 0 h 228"/>
                  <a:gd name="T10" fmla="*/ 0 w 130"/>
                  <a:gd name="T11" fmla="*/ 0 h 228"/>
                  <a:gd name="T12" fmla="*/ 1 w 130"/>
                  <a:gd name="T13" fmla="*/ 0 h 228"/>
                  <a:gd name="T14" fmla="*/ 1 w 130"/>
                  <a:gd name="T15" fmla="*/ 0 h 228"/>
                  <a:gd name="T16" fmla="*/ 0 w 130"/>
                  <a:gd name="T17" fmla="*/ 0 h 228"/>
                  <a:gd name="T18" fmla="*/ 0 w 130"/>
                  <a:gd name="T19" fmla="*/ 0 h 228"/>
                  <a:gd name="T20" fmla="*/ 0 w 130"/>
                  <a:gd name="T21" fmla="*/ 1 h 228"/>
                  <a:gd name="T22" fmla="*/ 1 w 130"/>
                  <a:gd name="T23" fmla="*/ 0 h 2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0"/>
                  <a:gd name="T37" fmla="*/ 0 h 228"/>
                  <a:gd name="T38" fmla="*/ 130 w 130"/>
                  <a:gd name="T39" fmla="*/ 228 h 2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0" h="228">
                    <a:moveTo>
                      <a:pt x="25" y="11"/>
                    </a:moveTo>
                    <a:lnTo>
                      <a:pt x="0" y="17"/>
                    </a:lnTo>
                    <a:lnTo>
                      <a:pt x="99" y="228"/>
                    </a:lnTo>
                    <a:lnTo>
                      <a:pt x="130" y="210"/>
                    </a:lnTo>
                    <a:lnTo>
                      <a:pt x="25" y="5"/>
                    </a:lnTo>
                    <a:lnTo>
                      <a:pt x="0" y="11"/>
                    </a:lnTo>
                    <a:lnTo>
                      <a:pt x="25" y="5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78" name="Freeform 498"/>
              <p:cNvSpPr>
                <a:spLocks/>
              </p:cNvSpPr>
              <p:nvPr/>
            </p:nvSpPr>
            <p:spPr bwMode="auto">
              <a:xfrm>
                <a:off x="3537" y="1692"/>
                <a:ext cx="8" cy="384"/>
              </a:xfrm>
              <a:custGeom>
                <a:avLst/>
                <a:gdLst>
                  <a:gd name="T0" fmla="*/ 1 w 25"/>
                  <a:gd name="T1" fmla="*/ 42 h 1153"/>
                  <a:gd name="T2" fmla="*/ 1 w 25"/>
                  <a:gd name="T3" fmla="*/ 42 h 1153"/>
                  <a:gd name="T4" fmla="*/ 1 w 25"/>
                  <a:gd name="T5" fmla="*/ 0 h 1153"/>
                  <a:gd name="T6" fmla="*/ 0 w 25"/>
                  <a:gd name="T7" fmla="*/ 0 h 1153"/>
                  <a:gd name="T8" fmla="*/ 0 w 25"/>
                  <a:gd name="T9" fmla="*/ 42 h 1153"/>
                  <a:gd name="T10" fmla="*/ 0 w 25"/>
                  <a:gd name="T11" fmla="*/ 42 h 1153"/>
                  <a:gd name="T12" fmla="*/ 0 w 25"/>
                  <a:gd name="T13" fmla="*/ 42 h 1153"/>
                  <a:gd name="T14" fmla="*/ 0 w 25"/>
                  <a:gd name="T15" fmla="*/ 43 h 1153"/>
                  <a:gd name="T16" fmla="*/ 0 w 25"/>
                  <a:gd name="T17" fmla="*/ 43 h 1153"/>
                  <a:gd name="T18" fmla="*/ 1 w 25"/>
                  <a:gd name="T19" fmla="*/ 43 h 1153"/>
                  <a:gd name="T20" fmla="*/ 1 w 25"/>
                  <a:gd name="T21" fmla="*/ 42 h 1153"/>
                  <a:gd name="T22" fmla="*/ 1 w 25"/>
                  <a:gd name="T23" fmla="*/ 42 h 11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1153"/>
                  <a:gd name="T38" fmla="*/ 25 w 25"/>
                  <a:gd name="T39" fmla="*/ 1153 h 11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1153">
                    <a:moveTo>
                      <a:pt x="25" y="1133"/>
                    </a:moveTo>
                    <a:lnTo>
                      <a:pt x="25" y="1139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139"/>
                    </a:lnTo>
                    <a:lnTo>
                      <a:pt x="0" y="1147"/>
                    </a:lnTo>
                    <a:lnTo>
                      <a:pt x="0" y="1139"/>
                    </a:lnTo>
                    <a:lnTo>
                      <a:pt x="6" y="1153"/>
                    </a:lnTo>
                    <a:lnTo>
                      <a:pt x="12" y="1153"/>
                    </a:lnTo>
                    <a:lnTo>
                      <a:pt x="25" y="1153"/>
                    </a:lnTo>
                    <a:lnTo>
                      <a:pt x="25" y="1139"/>
                    </a:lnTo>
                    <a:lnTo>
                      <a:pt x="25" y="1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79" name="Freeform 499"/>
              <p:cNvSpPr>
                <a:spLocks/>
              </p:cNvSpPr>
              <p:nvPr/>
            </p:nvSpPr>
            <p:spPr bwMode="auto">
              <a:xfrm>
                <a:off x="3537" y="2069"/>
                <a:ext cx="43" cy="75"/>
              </a:xfrm>
              <a:custGeom>
                <a:avLst/>
                <a:gdLst>
                  <a:gd name="T0" fmla="*/ 4 w 130"/>
                  <a:gd name="T1" fmla="*/ 8 h 224"/>
                  <a:gd name="T2" fmla="*/ 5 w 130"/>
                  <a:gd name="T3" fmla="*/ 8 h 224"/>
                  <a:gd name="T4" fmla="*/ 1 w 130"/>
                  <a:gd name="T5" fmla="*/ 0 h 224"/>
                  <a:gd name="T6" fmla="*/ 0 w 130"/>
                  <a:gd name="T7" fmla="*/ 1 h 224"/>
                  <a:gd name="T8" fmla="*/ 4 w 130"/>
                  <a:gd name="T9" fmla="*/ 8 h 224"/>
                  <a:gd name="T10" fmla="*/ 5 w 130"/>
                  <a:gd name="T11" fmla="*/ 8 h 224"/>
                  <a:gd name="T12" fmla="*/ 4 w 130"/>
                  <a:gd name="T13" fmla="*/ 8 h 224"/>
                  <a:gd name="T14" fmla="*/ 4 w 130"/>
                  <a:gd name="T15" fmla="*/ 8 h 224"/>
                  <a:gd name="T16" fmla="*/ 5 w 130"/>
                  <a:gd name="T17" fmla="*/ 8 h 224"/>
                  <a:gd name="T18" fmla="*/ 5 w 130"/>
                  <a:gd name="T19" fmla="*/ 8 h 224"/>
                  <a:gd name="T20" fmla="*/ 5 w 130"/>
                  <a:gd name="T21" fmla="*/ 8 h 224"/>
                  <a:gd name="T22" fmla="*/ 4 w 130"/>
                  <a:gd name="T23" fmla="*/ 8 h 2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0"/>
                  <a:gd name="T37" fmla="*/ 0 h 224"/>
                  <a:gd name="T38" fmla="*/ 130 w 130"/>
                  <a:gd name="T39" fmla="*/ 224 h 2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0" h="224">
                    <a:moveTo>
                      <a:pt x="99" y="211"/>
                    </a:moveTo>
                    <a:lnTo>
                      <a:pt x="130" y="205"/>
                    </a:lnTo>
                    <a:lnTo>
                      <a:pt x="25" y="0"/>
                    </a:lnTo>
                    <a:lnTo>
                      <a:pt x="0" y="14"/>
                    </a:lnTo>
                    <a:lnTo>
                      <a:pt x="99" y="218"/>
                    </a:lnTo>
                    <a:lnTo>
                      <a:pt x="130" y="211"/>
                    </a:lnTo>
                    <a:lnTo>
                      <a:pt x="99" y="218"/>
                    </a:lnTo>
                    <a:lnTo>
                      <a:pt x="112" y="224"/>
                    </a:lnTo>
                    <a:lnTo>
                      <a:pt x="124" y="224"/>
                    </a:lnTo>
                    <a:lnTo>
                      <a:pt x="130" y="218"/>
                    </a:lnTo>
                    <a:lnTo>
                      <a:pt x="130" y="205"/>
                    </a:lnTo>
                    <a:lnTo>
                      <a:pt x="99" y="2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80" name="Freeform 500"/>
              <p:cNvSpPr>
                <a:spLocks/>
              </p:cNvSpPr>
              <p:nvPr/>
            </p:nvSpPr>
            <p:spPr bwMode="auto">
              <a:xfrm>
                <a:off x="3570" y="1756"/>
                <a:ext cx="10" cy="384"/>
              </a:xfrm>
              <a:custGeom>
                <a:avLst/>
                <a:gdLst>
                  <a:gd name="T0" fmla="*/ 0 w 31"/>
                  <a:gd name="T1" fmla="*/ 1 h 1152"/>
                  <a:gd name="T2" fmla="*/ 0 w 31"/>
                  <a:gd name="T3" fmla="*/ 0 h 1152"/>
                  <a:gd name="T4" fmla="*/ 0 w 31"/>
                  <a:gd name="T5" fmla="*/ 43 h 1152"/>
                  <a:gd name="T6" fmla="*/ 1 w 31"/>
                  <a:gd name="T7" fmla="*/ 43 h 1152"/>
                  <a:gd name="T8" fmla="*/ 1 w 31"/>
                  <a:gd name="T9" fmla="*/ 0 h 1152"/>
                  <a:gd name="T10" fmla="*/ 1 w 31"/>
                  <a:gd name="T11" fmla="*/ 0 h 1152"/>
                  <a:gd name="T12" fmla="*/ 1 w 31"/>
                  <a:gd name="T13" fmla="*/ 0 h 1152"/>
                  <a:gd name="T14" fmla="*/ 1 w 31"/>
                  <a:gd name="T15" fmla="*/ 0 h 1152"/>
                  <a:gd name="T16" fmla="*/ 1 w 31"/>
                  <a:gd name="T17" fmla="*/ 0 h 1152"/>
                  <a:gd name="T18" fmla="*/ 0 w 31"/>
                  <a:gd name="T19" fmla="*/ 0 h 1152"/>
                  <a:gd name="T20" fmla="*/ 0 w 31"/>
                  <a:gd name="T21" fmla="*/ 0 h 1152"/>
                  <a:gd name="T22" fmla="*/ 0 w 31"/>
                  <a:gd name="T23" fmla="*/ 1 h 11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"/>
                  <a:gd name="T37" fmla="*/ 0 h 1152"/>
                  <a:gd name="T38" fmla="*/ 31 w 31"/>
                  <a:gd name="T39" fmla="*/ 1152 h 11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" h="1152">
                    <a:moveTo>
                      <a:pt x="0" y="25"/>
                    </a:moveTo>
                    <a:lnTo>
                      <a:pt x="0" y="13"/>
                    </a:lnTo>
                    <a:lnTo>
                      <a:pt x="0" y="1152"/>
                    </a:lnTo>
                    <a:lnTo>
                      <a:pt x="31" y="1152"/>
                    </a:lnTo>
                    <a:lnTo>
                      <a:pt x="31" y="13"/>
                    </a:lnTo>
                    <a:lnTo>
                      <a:pt x="31" y="7"/>
                    </a:lnTo>
                    <a:lnTo>
                      <a:pt x="31" y="13"/>
                    </a:lnTo>
                    <a:lnTo>
                      <a:pt x="25" y="7"/>
                    </a:lnTo>
                    <a:lnTo>
                      <a:pt x="19" y="0"/>
                    </a:lnTo>
                    <a:lnTo>
                      <a:pt x="6" y="7"/>
                    </a:lnTo>
                    <a:lnTo>
                      <a:pt x="0" y="1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81" name="Freeform 501"/>
              <p:cNvSpPr>
                <a:spLocks/>
              </p:cNvSpPr>
              <p:nvPr/>
            </p:nvSpPr>
            <p:spPr bwMode="auto">
              <a:xfrm>
                <a:off x="3566" y="1700"/>
                <a:ext cx="109" cy="52"/>
              </a:xfrm>
              <a:custGeom>
                <a:avLst/>
                <a:gdLst>
                  <a:gd name="T0" fmla="*/ 0 w 328"/>
                  <a:gd name="T1" fmla="*/ 0 h 155"/>
                  <a:gd name="T2" fmla="*/ 12 w 328"/>
                  <a:gd name="T3" fmla="*/ 0 h 155"/>
                  <a:gd name="T4" fmla="*/ 12 w 328"/>
                  <a:gd name="T5" fmla="*/ 6 h 155"/>
                  <a:gd name="T6" fmla="*/ 3 w 328"/>
                  <a:gd name="T7" fmla="*/ 6 h 155"/>
                  <a:gd name="T8" fmla="*/ 0 w 328"/>
                  <a:gd name="T9" fmla="*/ 0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155"/>
                  <a:gd name="T17" fmla="*/ 328 w 328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155">
                    <a:moveTo>
                      <a:pt x="0" y="0"/>
                    </a:moveTo>
                    <a:lnTo>
                      <a:pt x="328" y="0"/>
                    </a:lnTo>
                    <a:lnTo>
                      <a:pt x="328" y="155"/>
                    </a:lnTo>
                    <a:lnTo>
                      <a:pt x="68" y="1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82" name="Freeform 502"/>
              <p:cNvSpPr>
                <a:spLocks noEditPoints="1"/>
              </p:cNvSpPr>
              <p:nvPr/>
            </p:nvSpPr>
            <p:spPr bwMode="auto">
              <a:xfrm>
                <a:off x="3543" y="1690"/>
                <a:ext cx="182" cy="72"/>
              </a:xfrm>
              <a:custGeom>
                <a:avLst/>
                <a:gdLst>
                  <a:gd name="T0" fmla="*/ 0 w 545"/>
                  <a:gd name="T1" fmla="*/ 0 h 217"/>
                  <a:gd name="T2" fmla="*/ 3 w 545"/>
                  <a:gd name="T3" fmla="*/ 8 h 217"/>
                  <a:gd name="T4" fmla="*/ 20 w 545"/>
                  <a:gd name="T5" fmla="*/ 8 h 217"/>
                  <a:gd name="T6" fmla="*/ 17 w 545"/>
                  <a:gd name="T7" fmla="*/ 0 h 217"/>
                  <a:gd name="T8" fmla="*/ 0 w 545"/>
                  <a:gd name="T9" fmla="*/ 0 h 217"/>
                  <a:gd name="T10" fmla="*/ 3 w 545"/>
                  <a:gd name="T11" fmla="*/ 1 h 217"/>
                  <a:gd name="T12" fmla="*/ 5 w 545"/>
                  <a:gd name="T13" fmla="*/ 7 h 217"/>
                  <a:gd name="T14" fmla="*/ 18 w 545"/>
                  <a:gd name="T15" fmla="*/ 7 h 217"/>
                  <a:gd name="T16" fmla="*/ 15 w 545"/>
                  <a:gd name="T17" fmla="*/ 1 h 217"/>
                  <a:gd name="T18" fmla="*/ 3 w 545"/>
                  <a:gd name="T19" fmla="*/ 1 h 2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5"/>
                  <a:gd name="T31" fmla="*/ 0 h 217"/>
                  <a:gd name="T32" fmla="*/ 545 w 545"/>
                  <a:gd name="T33" fmla="*/ 217 h 2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5" h="217">
                    <a:moveTo>
                      <a:pt x="0" y="0"/>
                    </a:moveTo>
                    <a:lnTo>
                      <a:pt x="93" y="217"/>
                    </a:lnTo>
                    <a:lnTo>
                      <a:pt x="545" y="217"/>
                    </a:lnTo>
                    <a:lnTo>
                      <a:pt x="452" y="0"/>
                    </a:lnTo>
                    <a:lnTo>
                      <a:pt x="0" y="0"/>
                    </a:lnTo>
                    <a:close/>
                    <a:moveTo>
                      <a:pt x="68" y="31"/>
                    </a:moveTo>
                    <a:lnTo>
                      <a:pt x="136" y="186"/>
                    </a:lnTo>
                    <a:lnTo>
                      <a:pt x="478" y="186"/>
                    </a:lnTo>
                    <a:lnTo>
                      <a:pt x="408" y="31"/>
                    </a:lnTo>
                    <a:lnTo>
                      <a:pt x="68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83" name="Freeform 503"/>
              <p:cNvSpPr>
                <a:spLocks/>
              </p:cNvSpPr>
              <p:nvPr/>
            </p:nvSpPr>
            <p:spPr bwMode="auto">
              <a:xfrm>
                <a:off x="3537" y="1688"/>
                <a:ext cx="4" cy="10"/>
              </a:xfrm>
              <a:custGeom>
                <a:avLst/>
                <a:gdLst>
                  <a:gd name="T0" fmla="*/ 0 w 12"/>
                  <a:gd name="T1" fmla="*/ 0 h 30"/>
                  <a:gd name="T2" fmla="*/ 0 w 12"/>
                  <a:gd name="T3" fmla="*/ 0 h 30"/>
                  <a:gd name="T4" fmla="*/ 0 w 12"/>
                  <a:gd name="T5" fmla="*/ 0 h 30"/>
                  <a:gd name="T6" fmla="*/ 0 w 12"/>
                  <a:gd name="T7" fmla="*/ 1 h 30"/>
                  <a:gd name="T8" fmla="*/ 0 w 12"/>
                  <a:gd name="T9" fmla="*/ 1 h 30"/>
                  <a:gd name="T10" fmla="*/ 0 w 12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30"/>
                  <a:gd name="T20" fmla="*/ 12 w 12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30">
                    <a:moveTo>
                      <a:pt x="12" y="0"/>
                    </a:moveTo>
                    <a:lnTo>
                      <a:pt x="6" y="5"/>
                    </a:lnTo>
                    <a:lnTo>
                      <a:pt x="0" y="11"/>
                    </a:lnTo>
                    <a:lnTo>
                      <a:pt x="6" y="23"/>
                    </a:lnTo>
                    <a:lnTo>
                      <a:pt x="12" y="3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84" name="Freeform 504"/>
              <p:cNvSpPr>
                <a:spLocks/>
              </p:cNvSpPr>
              <p:nvPr/>
            </p:nvSpPr>
            <p:spPr bwMode="auto">
              <a:xfrm>
                <a:off x="3541" y="1688"/>
                <a:ext cx="157" cy="10"/>
              </a:xfrm>
              <a:custGeom>
                <a:avLst/>
                <a:gdLst>
                  <a:gd name="T0" fmla="*/ 17 w 471"/>
                  <a:gd name="T1" fmla="*/ 0 h 30"/>
                  <a:gd name="T2" fmla="*/ 17 w 471"/>
                  <a:gd name="T3" fmla="*/ 0 h 30"/>
                  <a:gd name="T4" fmla="*/ 0 w 471"/>
                  <a:gd name="T5" fmla="*/ 0 h 30"/>
                  <a:gd name="T6" fmla="*/ 0 w 471"/>
                  <a:gd name="T7" fmla="*/ 1 h 30"/>
                  <a:gd name="T8" fmla="*/ 17 w 471"/>
                  <a:gd name="T9" fmla="*/ 1 h 30"/>
                  <a:gd name="T10" fmla="*/ 17 w 471"/>
                  <a:gd name="T11" fmla="*/ 1 h 30"/>
                  <a:gd name="T12" fmla="*/ 17 w 471"/>
                  <a:gd name="T13" fmla="*/ 1 h 30"/>
                  <a:gd name="T14" fmla="*/ 17 w 471"/>
                  <a:gd name="T15" fmla="*/ 1 h 30"/>
                  <a:gd name="T16" fmla="*/ 17 w 471"/>
                  <a:gd name="T17" fmla="*/ 0 h 30"/>
                  <a:gd name="T18" fmla="*/ 17 w 471"/>
                  <a:gd name="T19" fmla="*/ 0 h 30"/>
                  <a:gd name="T20" fmla="*/ 17 w 471"/>
                  <a:gd name="T21" fmla="*/ 0 h 30"/>
                  <a:gd name="T22" fmla="*/ 17 w 471"/>
                  <a:gd name="T23" fmla="*/ 0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1"/>
                  <a:gd name="T37" fmla="*/ 0 h 30"/>
                  <a:gd name="T38" fmla="*/ 471 w 471"/>
                  <a:gd name="T39" fmla="*/ 30 h 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1" h="30">
                    <a:moveTo>
                      <a:pt x="471" y="5"/>
                    </a:moveTo>
                    <a:lnTo>
                      <a:pt x="459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459" y="30"/>
                    </a:lnTo>
                    <a:lnTo>
                      <a:pt x="446" y="17"/>
                    </a:lnTo>
                    <a:lnTo>
                      <a:pt x="459" y="30"/>
                    </a:lnTo>
                    <a:lnTo>
                      <a:pt x="471" y="23"/>
                    </a:lnTo>
                    <a:lnTo>
                      <a:pt x="471" y="11"/>
                    </a:lnTo>
                    <a:lnTo>
                      <a:pt x="471" y="5"/>
                    </a:lnTo>
                    <a:lnTo>
                      <a:pt x="459" y="0"/>
                    </a:lnTo>
                    <a:lnTo>
                      <a:pt x="471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85" name="Freeform 505"/>
              <p:cNvSpPr>
                <a:spLocks/>
              </p:cNvSpPr>
              <p:nvPr/>
            </p:nvSpPr>
            <p:spPr bwMode="auto">
              <a:xfrm>
                <a:off x="3690" y="1690"/>
                <a:ext cx="41" cy="74"/>
              </a:xfrm>
              <a:custGeom>
                <a:avLst/>
                <a:gdLst>
                  <a:gd name="T0" fmla="*/ 4 w 125"/>
                  <a:gd name="T1" fmla="*/ 8 h 223"/>
                  <a:gd name="T2" fmla="*/ 4 w 125"/>
                  <a:gd name="T3" fmla="*/ 8 h 223"/>
                  <a:gd name="T4" fmla="*/ 1 w 125"/>
                  <a:gd name="T5" fmla="*/ 0 h 223"/>
                  <a:gd name="T6" fmla="*/ 0 w 125"/>
                  <a:gd name="T7" fmla="*/ 0 h 223"/>
                  <a:gd name="T8" fmla="*/ 4 w 125"/>
                  <a:gd name="T9" fmla="*/ 8 h 223"/>
                  <a:gd name="T10" fmla="*/ 4 w 125"/>
                  <a:gd name="T11" fmla="*/ 8 h 2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5"/>
                  <a:gd name="T19" fmla="*/ 0 h 223"/>
                  <a:gd name="T20" fmla="*/ 125 w 125"/>
                  <a:gd name="T21" fmla="*/ 223 h 2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5" h="223">
                    <a:moveTo>
                      <a:pt x="112" y="211"/>
                    </a:moveTo>
                    <a:lnTo>
                      <a:pt x="125" y="205"/>
                    </a:lnTo>
                    <a:lnTo>
                      <a:pt x="25" y="0"/>
                    </a:lnTo>
                    <a:lnTo>
                      <a:pt x="0" y="12"/>
                    </a:lnTo>
                    <a:lnTo>
                      <a:pt x="100" y="223"/>
                    </a:lnTo>
                    <a:lnTo>
                      <a:pt x="112" y="2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86" name="Freeform 506"/>
              <p:cNvSpPr>
                <a:spLocks/>
              </p:cNvSpPr>
              <p:nvPr/>
            </p:nvSpPr>
            <p:spPr bwMode="auto">
              <a:xfrm>
                <a:off x="3723" y="1758"/>
                <a:ext cx="8" cy="8"/>
              </a:xfrm>
              <a:custGeom>
                <a:avLst/>
                <a:gdLst>
                  <a:gd name="T0" fmla="*/ 0 w 25"/>
                  <a:gd name="T1" fmla="*/ 1 h 25"/>
                  <a:gd name="T2" fmla="*/ 0 w 25"/>
                  <a:gd name="T3" fmla="*/ 1 h 25"/>
                  <a:gd name="T4" fmla="*/ 1 w 25"/>
                  <a:gd name="T5" fmla="*/ 1 h 25"/>
                  <a:gd name="T6" fmla="*/ 1 w 25"/>
                  <a:gd name="T7" fmla="*/ 0 h 25"/>
                  <a:gd name="T8" fmla="*/ 1 w 25"/>
                  <a:gd name="T9" fmla="*/ 0 h 25"/>
                  <a:gd name="T10" fmla="*/ 0 w 25"/>
                  <a:gd name="T11" fmla="*/ 1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5"/>
                  <a:gd name="T20" fmla="*/ 25 w 25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5">
                    <a:moveTo>
                      <a:pt x="0" y="18"/>
                    </a:moveTo>
                    <a:lnTo>
                      <a:pt x="6" y="25"/>
                    </a:lnTo>
                    <a:lnTo>
                      <a:pt x="18" y="25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87" name="Freeform 507"/>
              <p:cNvSpPr>
                <a:spLocks/>
              </p:cNvSpPr>
              <p:nvPr/>
            </p:nvSpPr>
            <p:spPr bwMode="auto">
              <a:xfrm>
                <a:off x="3677" y="1702"/>
                <a:ext cx="27" cy="50"/>
              </a:xfrm>
              <a:custGeom>
                <a:avLst/>
                <a:gdLst>
                  <a:gd name="T0" fmla="*/ 0 w 81"/>
                  <a:gd name="T1" fmla="*/ 0 h 149"/>
                  <a:gd name="T2" fmla="*/ 0 w 81"/>
                  <a:gd name="T3" fmla="*/ 6 h 149"/>
                  <a:gd name="T4" fmla="*/ 3 w 81"/>
                  <a:gd name="T5" fmla="*/ 6 h 149"/>
                  <a:gd name="T6" fmla="*/ 0 w 81"/>
                  <a:gd name="T7" fmla="*/ 0 h 1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1"/>
                  <a:gd name="T13" fmla="*/ 0 h 149"/>
                  <a:gd name="T14" fmla="*/ 81 w 81"/>
                  <a:gd name="T15" fmla="*/ 149 h 1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1" h="149">
                    <a:moveTo>
                      <a:pt x="0" y="0"/>
                    </a:moveTo>
                    <a:lnTo>
                      <a:pt x="0" y="149"/>
                    </a:lnTo>
                    <a:lnTo>
                      <a:pt x="81" y="1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88" name="Freeform 508"/>
              <p:cNvSpPr>
                <a:spLocks/>
              </p:cNvSpPr>
              <p:nvPr/>
            </p:nvSpPr>
            <p:spPr bwMode="auto">
              <a:xfrm>
                <a:off x="3677" y="1702"/>
                <a:ext cx="27" cy="50"/>
              </a:xfrm>
              <a:custGeom>
                <a:avLst/>
                <a:gdLst>
                  <a:gd name="T0" fmla="*/ 0 w 81"/>
                  <a:gd name="T1" fmla="*/ 0 h 149"/>
                  <a:gd name="T2" fmla="*/ 0 w 81"/>
                  <a:gd name="T3" fmla="*/ 6 h 149"/>
                  <a:gd name="T4" fmla="*/ 3 w 81"/>
                  <a:gd name="T5" fmla="*/ 6 h 149"/>
                  <a:gd name="T6" fmla="*/ 0 w 81"/>
                  <a:gd name="T7" fmla="*/ 0 h 1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1"/>
                  <a:gd name="T13" fmla="*/ 0 h 149"/>
                  <a:gd name="T14" fmla="*/ 81 w 81"/>
                  <a:gd name="T15" fmla="*/ 149 h 1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1" h="149">
                    <a:moveTo>
                      <a:pt x="0" y="0"/>
                    </a:moveTo>
                    <a:lnTo>
                      <a:pt x="0" y="149"/>
                    </a:lnTo>
                    <a:lnTo>
                      <a:pt x="81" y="14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89" name="Freeform 509"/>
              <p:cNvSpPr>
                <a:spLocks/>
              </p:cNvSpPr>
              <p:nvPr/>
            </p:nvSpPr>
            <p:spPr bwMode="auto">
              <a:xfrm>
                <a:off x="3562" y="1698"/>
                <a:ext cx="31" cy="58"/>
              </a:xfrm>
              <a:custGeom>
                <a:avLst/>
                <a:gdLst>
                  <a:gd name="T0" fmla="*/ 3 w 94"/>
                  <a:gd name="T1" fmla="*/ 6 h 173"/>
                  <a:gd name="T2" fmla="*/ 3 w 94"/>
                  <a:gd name="T3" fmla="*/ 6 h 173"/>
                  <a:gd name="T4" fmla="*/ 1 w 94"/>
                  <a:gd name="T5" fmla="*/ 0 h 173"/>
                  <a:gd name="T6" fmla="*/ 0 w 94"/>
                  <a:gd name="T7" fmla="*/ 0 h 173"/>
                  <a:gd name="T8" fmla="*/ 3 w 94"/>
                  <a:gd name="T9" fmla="*/ 6 h 173"/>
                  <a:gd name="T10" fmla="*/ 3 w 94"/>
                  <a:gd name="T11" fmla="*/ 6 h 173"/>
                  <a:gd name="T12" fmla="*/ 3 w 94"/>
                  <a:gd name="T13" fmla="*/ 6 h 173"/>
                  <a:gd name="T14" fmla="*/ 3 w 94"/>
                  <a:gd name="T15" fmla="*/ 6 h 173"/>
                  <a:gd name="T16" fmla="*/ 3 w 94"/>
                  <a:gd name="T17" fmla="*/ 6 h 173"/>
                  <a:gd name="T18" fmla="*/ 3 w 94"/>
                  <a:gd name="T19" fmla="*/ 6 h 173"/>
                  <a:gd name="T20" fmla="*/ 3 w 94"/>
                  <a:gd name="T21" fmla="*/ 6 h 173"/>
                  <a:gd name="T22" fmla="*/ 3 w 94"/>
                  <a:gd name="T23" fmla="*/ 6 h 17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4"/>
                  <a:gd name="T37" fmla="*/ 0 h 173"/>
                  <a:gd name="T38" fmla="*/ 94 w 94"/>
                  <a:gd name="T39" fmla="*/ 173 h 17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4" h="173">
                    <a:moveTo>
                      <a:pt x="81" y="149"/>
                    </a:moveTo>
                    <a:lnTo>
                      <a:pt x="94" y="155"/>
                    </a:lnTo>
                    <a:lnTo>
                      <a:pt x="25" y="0"/>
                    </a:lnTo>
                    <a:lnTo>
                      <a:pt x="0" y="12"/>
                    </a:lnTo>
                    <a:lnTo>
                      <a:pt x="69" y="167"/>
                    </a:lnTo>
                    <a:lnTo>
                      <a:pt x="81" y="173"/>
                    </a:lnTo>
                    <a:lnTo>
                      <a:pt x="69" y="167"/>
                    </a:lnTo>
                    <a:lnTo>
                      <a:pt x="75" y="173"/>
                    </a:lnTo>
                    <a:lnTo>
                      <a:pt x="87" y="173"/>
                    </a:lnTo>
                    <a:lnTo>
                      <a:pt x="94" y="167"/>
                    </a:lnTo>
                    <a:lnTo>
                      <a:pt x="94" y="155"/>
                    </a:lnTo>
                    <a:lnTo>
                      <a:pt x="81" y="1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90" name="Freeform 510"/>
              <p:cNvSpPr>
                <a:spLocks/>
              </p:cNvSpPr>
              <p:nvPr/>
            </p:nvSpPr>
            <p:spPr bwMode="auto">
              <a:xfrm>
                <a:off x="3589" y="1748"/>
                <a:ext cx="117" cy="8"/>
              </a:xfrm>
              <a:custGeom>
                <a:avLst/>
                <a:gdLst>
                  <a:gd name="T0" fmla="*/ 12 w 353"/>
                  <a:gd name="T1" fmla="*/ 1 h 24"/>
                  <a:gd name="T2" fmla="*/ 12 w 353"/>
                  <a:gd name="T3" fmla="*/ 0 h 24"/>
                  <a:gd name="T4" fmla="*/ 0 w 353"/>
                  <a:gd name="T5" fmla="*/ 0 h 24"/>
                  <a:gd name="T6" fmla="*/ 0 w 353"/>
                  <a:gd name="T7" fmla="*/ 1 h 24"/>
                  <a:gd name="T8" fmla="*/ 12 w 353"/>
                  <a:gd name="T9" fmla="*/ 1 h 24"/>
                  <a:gd name="T10" fmla="*/ 13 w 353"/>
                  <a:gd name="T11" fmla="*/ 0 h 24"/>
                  <a:gd name="T12" fmla="*/ 12 w 353"/>
                  <a:gd name="T13" fmla="*/ 1 h 24"/>
                  <a:gd name="T14" fmla="*/ 13 w 353"/>
                  <a:gd name="T15" fmla="*/ 1 h 24"/>
                  <a:gd name="T16" fmla="*/ 13 w 353"/>
                  <a:gd name="T17" fmla="*/ 0 h 24"/>
                  <a:gd name="T18" fmla="*/ 13 w 353"/>
                  <a:gd name="T19" fmla="*/ 0 h 24"/>
                  <a:gd name="T20" fmla="*/ 12 w 353"/>
                  <a:gd name="T21" fmla="*/ 0 h 24"/>
                  <a:gd name="T22" fmla="*/ 12 w 353"/>
                  <a:gd name="T23" fmla="*/ 1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3"/>
                  <a:gd name="T37" fmla="*/ 0 h 24"/>
                  <a:gd name="T38" fmla="*/ 353 w 353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3" h="24">
                    <a:moveTo>
                      <a:pt x="328" y="18"/>
                    </a:moveTo>
                    <a:lnTo>
                      <a:pt x="342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342" y="24"/>
                    </a:lnTo>
                    <a:lnTo>
                      <a:pt x="353" y="6"/>
                    </a:lnTo>
                    <a:lnTo>
                      <a:pt x="342" y="24"/>
                    </a:lnTo>
                    <a:lnTo>
                      <a:pt x="353" y="24"/>
                    </a:lnTo>
                    <a:lnTo>
                      <a:pt x="353" y="12"/>
                    </a:lnTo>
                    <a:lnTo>
                      <a:pt x="353" y="6"/>
                    </a:lnTo>
                    <a:lnTo>
                      <a:pt x="342" y="0"/>
                    </a:lnTo>
                    <a:lnTo>
                      <a:pt x="32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91" name="Freeform 511"/>
              <p:cNvSpPr>
                <a:spLocks/>
              </p:cNvSpPr>
              <p:nvPr/>
            </p:nvSpPr>
            <p:spPr bwMode="auto">
              <a:xfrm>
                <a:off x="3675" y="1696"/>
                <a:ext cx="31" cy="58"/>
              </a:xfrm>
              <a:custGeom>
                <a:avLst/>
                <a:gdLst>
                  <a:gd name="T0" fmla="*/ 0 w 93"/>
                  <a:gd name="T1" fmla="*/ 1 h 174"/>
                  <a:gd name="T2" fmla="*/ 0 w 93"/>
                  <a:gd name="T3" fmla="*/ 1 h 174"/>
                  <a:gd name="T4" fmla="*/ 3 w 93"/>
                  <a:gd name="T5" fmla="*/ 6 h 174"/>
                  <a:gd name="T6" fmla="*/ 3 w 93"/>
                  <a:gd name="T7" fmla="*/ 6 h 174"/>
                  <a:gd name="T8" fmla="*/ 1 w 93"/>
                  <a:gd name="T9" fmla="*/ 0 h 174"/>
                  <a:gd name="T10" fmla="*/ 0 w 93"/>
                  <a:gd name="T11" fmla="*/ 0 h 174"/>
                  <a:gd name="T12" fmla="*/ 1 w 93"/>
                  <a:gd name="T13" fmla="*/ 0 h 174"/>
                  <a:gd name="T14" fmla="*/ 1 w 93"/>
                  <a:gd name="T15" fmla="*/ 0 h 174"/>
                  <a:gd name="T16" fmla="*/ 0 w 93"/>
                  <a:gd name="T17" fmla="*/ 0 h 174"/>
                  <a:gd name="T18" fmla="*/ 0 w 93"/>
                  <a:gd name="T19" fmla="*/ 0 h 174"/>
                  <a:gd name="T20" fmla="*/ 0 w 93"/>
                  <a:gd name="T21" fmla="*/ 1 h 174"/>
                  <a:gd name="T22" fmla="*/ 0 w 93"/>
                  <a:gd name="T23" fmla="*/ 1 h 1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3"/>
                  <a:gd name="T37" fmla="*/ 0 h 174"/>
                  <a:gd name="T38" fmla="*/ 93 w 93"/>
                  <a:gd name="T39" fmla="*/ 174 h 17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3" h="174">
                    <a:moveTo>
                      <a:pt x="12" y="25"/>
                    </a:moveTo>
                    <a:lnTo>
                      <a:pt x="0" y="19"/>
                    </a:lnTo>
                    <a:lnTo>
                      <a:pt x="68" y="174"/>
                    </a:lnTo>
                    <a:lnTo>
                      <a:pt x="93" y="162"/>
                    </a:lnTo>
                    <a:lnTo>
                      <a:pt x="26" y="7"/>
                    </a:lnTo>
                    <a:lnTo>
                      <a:pt x="12" y="0"/>
                    </a:lnTo>
                    <a:lnTo>
                      <a:pt x="26" y="7"/>
                    </a:lnTo>
                    <a:lnTo>
                      <a:pt x="20" y="0"/>
                    </a:lnTo>
                    <a:lnTo>
                      <a:pt x="6" y="0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92" name="Freeform 512"/>
              <p:cNvSpPr>
                <a:spLocks/>
              </p:cNvSpPr>
              <p:nvPr/>
            </p:nvSpPr>
            <p:spPr bwMode="auto">
              <a:xfrm>
                <a:off x="3562" y="1696"/>
                <a:ext cx="117" cy="8"/>
              </a:xfrm>
              <a:custGeom>
                <a:avLst/>
                <a:gdLst>
                  <a:gd name="T0" fmla="*/ 1 w 353"/>
                  <a:gd name="T1" fmla="*/ 0 h 25"/>
                  <a:gd name="T2" fmla="*/ 0 w 353"/>
                  <a:gd name="T3" fmla="*/ 1 h 25"/>
                  <a:gd name="T4" fmla="*/ 13 w 353"/>
                  <a:gd name="T5" fmla="*/ 1 h 25"/>
                  <a:gd name="T6" fmla="*/ 13 w 353"/>
                  <a:gd name="T7" fmla="*/ 0 h 25"/>
                  <a:gd name="T8" fmla="*/ 0 w 353"/>
                  <a:gd name="T9" fmla="*/ 0 h 25"/>
                  <a:gd name="T10" fmla="*/ 0 w 353"/>
                  <a:gd name="T11" fmla="*/ 1 h 25"/>
                  <a:gd name="T12" fmla="*/ 0 w 353"/>
                  <a:gd name="T13" fmla="*/ 0 h 25"/>
                  <a:gd name="T14" fmla="*/ 0 w 353"/>
                  <a:gd name="T15" fmla="*/ 0 h 25"/>
                  <a:gd name="T16" fmla="*/ 0 w 353"/>
                  <a:gd name="T17" fmla="*/ 0 h 25"/>
                  <a:gd name="T18" fmla="*/ 0 w 353"/>
                  <a:gd name="T19" fmla="*/ 1 h 25"/>
                  <a:gd name="T20" fmla="*/ 0 w 353"/>
                  <a:gd name="T21" fmla="*/ 1 h 25"/>
                  <a:gd name="T22" fmla="*/ 1 w 353"/>
                  <a:gd name="T23" fmla="*/ 0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3"/>
                  <a:gd name="T37" fmla="*/ 0 h 25"/>
                  <a:gd name="T38" fmla="*/ 353 w 353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3" h="25">
                    <a:moveTo>
                      <a:pt x="25" y="7"/>
                    </a:moveTo>
                    <a:lnTo>
                      <a:pt x="13" y="25"/>
                    </a:lnTo>
                    <a:lnTo>
                      <a:pt x="353" y="25"/>
                    </a:lnTo>
                    <a:lnTo>
                      <a:pt x="353" y="0"/>
                    </a:lnTo>
                    <a:lnTo>
                      <a:pt x="13" y="0"/>
                    </a:lnTo>
                    <a:lnTo>
                      <a:pt x="0" y="19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93" name="Rectangle 513"/>
              <p:cNvSpPr>
                <a:spLocks noChangeArrowheads="1"/>
              </p:cNvSpPr>
              <p:nvPr/>
            </p:nvSpPr>
            <p:spPr bwMode="auto">
              <a:xfrm>
                <a:off x="3587" y="1849"/>
                <a:ext cx="119" cy="262"/>
              </a:xfrm>
              <a:prstGeom prst="rect">
                <a:avLst/>
              </a:prstGeom>
              <a:solidFill>
                <a:srgbClr val="A6A6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894" name="Freeform 514"/>
              <p:cNvSpPr>
                <a:spLocks/>
              </p:cNvSpPr>
              <p:nvPr/>
            </p:nvSpPr>
            <p:spPr bwMode="auto">
              <a:xfrm>
                <a:off x="3560" y="1793"/>
                <a:ext cx="27" cy="318"/>
              </a:xfrm>
              <a:custGeom>
                <a:avLst/>
                <a:gdLst>
                  <a:gd name="T0" fmla="*/ 0 w 81"/>
                  <a:gd name="T1" fmla="*/ 0 h 954"/>
                  <a:gd name="T2" fmla="*/ 3 w 81"/>
                  <a:gd name="T3" fmla="*/ 6 h 954"/>
                  <a:gd name="T4" fmla="*/ 3 w 81"/>
                  <a:gd name="T5" fmla="*/ 35 h 954"/>
                  <a:gd name="T6" fmla="*/ 0 w 81"/>
                  <a:gd name="T7" fmla="*/ 29 h 954"/>
                  <a:gd name="T8" fmla="*/ 0 w 81"/>
                  <a:gd name="T9" fmla="*/ 0 h 9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954"/>
                  <a:gd name="T17" fmla="*/ 81 w 81"/>
                  <a:gd name="T18" fmla="*/ 954 h 9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954">
                    <a:moveTo>
                      <a:pt x="0" y="0"/>
                    </a:moveTo>
                    <a:lnTo>
                      <a:pt x="81" y="168"/>
                    </a:lnTo>
                    <a:lnTo>
                      <a:pt x="81" y="954"/>
                    </a:lnTo>
                    <a:lnTo>
                      <a:pt x="0" y="7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95" name="Freeform 515"/>
              <p:cNvSpPr>
                <a:spLocks/>
              </p:cNvSpPr>
              <p:nvPr/>
            </p:nvSpPr>
            <p:spPr bwMode="auto">
              <a:xfrm>
                <a:off x="3562" y="1793"/>
                <a:ext cx="144" cy="56"/>
              </a:xfrm>
              <a:custGeom>
                <a:avLst/>
                <a:gdLst>
                  <a:gd name="T0" fmla="*/ 0 w 434"/>
                  <a:gd name="T1" fmla="*/ 0 h 168"/>
                  <a:gd name="T2" fmla="*/ 3 w 434"/>
                  <a:gd name="T3" fmla="*/ 6 h 168"/>
                  <a:gd name="T4" fmla="*/ 16 w 434"/>
                  <a:gd name="T5" fmla="*/ 6 h 168"/>
                  <a:gd name="T6" fmla="*/ 13 w 434"/>
                  <a:gd name="T7" fmla="*/ 0 h 168"/>
                  <a:gd name="T8" fmla="*/ 0 w 434"/>
                  <a:gd name="T9" fmla="*/ 0 h 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4"/>
                  <a:gd name="T16" fmla="*/ 0 h 168"/>
                  <a:gd name="T17" fmla="*/ 434 w 434"/>
                  <a:gd name="T18" fmla="*/ 168 h 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4" h="168">
                    <a:moveTo>
                      <a:pt x="0" y="0"/>
                    </a:moveTo>
                    <a:lnTo>
                      <a:pt x="75" y="168"/>
                    </a:lnTo>
                    <a:lnTo>
                      <a:pt x="434" y="168"/>
                    </a:lnTo>
                    <a:lnTo>
                      <a:pt x="3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96" name="Freeform 516"/>
              <p:cNvSpPr>
                <a:spLocks/>
              </p:cNvSpPr>
              <p:nvPr/>
            </p:nvSpPr>
            <p:spPr bwMode="auto">
              <a:xfrm>
                <a:off x="3576" y="1756"/>
                <a:ext cx="155" cy="10"/>
              </a:xfrm>
              <a:custGeom>
                <a:avLst/>
                <a:gdLst>
                  <a:gd name="T0" fmla="*/ 17 w 465"/>
                  <a:gd name="T1" fmla="*/ 0 h 32"/>
                  <a:gd name="T2" fmla="*/ 17 w 465"/>
                  <a:gd name="T3" fmla="*/ 0 h 32"/>
                  <a:gd name="T4" fmla="*/ 0 w 465"/>
                  <a:gd name="T5" fmla="*/ 0 h 32"/>
                  <a:gd name="T6" fmla="*/ 0 w 465"/>
                  <a:gd name="T7" fmla="*/ 1 h 32"/>
                  <a:gd name="T8" fmla="*/ 17 w 465"/>
                  <a:gd name="T9" fmla="*/ 1 h 32"/>
                  <a:gd name="T10" fmla="*/ 16 w 465"/>
                  <a:gd name="T11" fmla="*/ 0 h 32"/>
                  <a:gd name="T12" fmla="*/ 17 w 465"/>
                  <a:gd name="T13" fmla="*/ 1 h 32"/>
                  <a:gd name="T14" fmla="*/ 17 w 465"/>
                  <a:gd name="T15" fmla="*/ 1 h 32"/>
                  <a:gd name="T16" fmla="*/ 17 w 465"/>
                  <a:gd name="T17" fmla="*/ 0 h 32"/>
                  <a:gd name="T18" fmla="*/ 17 w 465"/>
                  <a:gd name="T19" fmla="*/ 0 h 32"/>
                  <a:gd name="T20" fmla="*/ 17 w 465"/>
                  <a:gd name="T21" fmla="*/ 0 h 32"/>
                  <a:gd name="T22" fmla="*/ 17 w 465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65"/>
                  <a:gd name="T37" fmla="*/ 0 h 32"/>
                  <a:gd name="T38" fmla="*/ 465 w 465"/>
                  <a:gd name="T39" fmla="*/ 32 h 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65" h="32">
                    <a:moveTo>
                      <a:pt x="465" y="13"/>
                    </a:moveTo>
                    <a:lnTo>
                      <a:pt x="452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452" y="32"/>
                    </a:lnTo>
                    <a:lnTo>
                      <a:pt x="440" y="13"/>
                    </a:lnTo>
                    <a:lnTo>
                      <a:pt x="452" y="32"/>
                    </a:lnTo>
                    <a:lnTo>
                      <a:pt x="465" y="25"/>
                    </a:lnTo>
                    <a:lnTo>
                      <a:pt x="465" y="13"/>
                    </a:lnTo>
                    <a:lnTo>
                      <a:pt x="465" y="7"/>
                    </a:lnTo>
                    <a:lnTo>
                      <a:pt x="452" y="0"/>
                    </a:lnTo>
                    <a:lnTo>
                      <a:pt x="46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97" name="Freeform 517"/>
              <p:cNvSpPr>
                <a:spLocks/>
              </p:cNvSpPr>
              <p:nvPr/>
            </p:nvSpPr>
            <p:spPr bwMode="auto">
              <a:xfrm>
                <a:off x="3723" y="1760"/>
                <a:ext cx="8" cy="384"/>
              </a:xfrm>
              <a:custGeom>
                <a:avLst/>
                <a:gdLst>
                  <a:gd name="T0" fmla="*/ 0 w 25"/>
                  <a:gd name="T1" fmla="*/ 43 h 1152"/>
                  <a:gd name="T2" fmla="*/ 1 w 25"/>
                  <a:gd name="T3" fmla="*/ 42 h 1152"/>
                  <a:gd name="T4" fmla="*/ 1 w 25"/>
                  <a:gd name="T5" fmla="*/ 0 h 1152"/>
                  <a:gd name="T6" fmla="*/ 0 w 25"/>
                  <a:gd name="T7" fmla="*/ 0 h 1152"/>
                  <a:gd name="T8" fmla="*/ 0 w 25"/>
                  <a:gd name="T9" fmla="*/ 42 h 1152"/>
                  <a:gd name="T10" fmla="*/ 0 w 25"/>
                  <a:gd name="T11" fmla="*/ 42 h 1152"/>
                  <a:gd name="T12" fmla="*/ 0 w 25"/>
                  <a:gd name="T13" fmla="*/ 42 h 1152"/>
                  <a:gd name="T14" fmla="*/ 0 w 25"/>
                  <a:gd name="T15" fmla="*/ 43 h 1152"/>
                  <a:gd name="T16" fmla="*/ 0 w 25"/>
                  <a:gd name="T17" fmla="*/ 43 h 1152"/>
                  <a:gd name="T18" fmla="*/ 1 w 25"/>
                  <a:gd name="T19" fmla="*/ 43 h 1152"/>
                  <a:gd name="T20" fmla="*/ 1 w 25"/>
                  <a:gd name="T21" fmla="*/ 42 h 1152"/>
                  <a:gd name="T22" fmla="*/ 0 w 25"/>
                  <a:gd name="T23" fmla="*/ 43 h 11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1152"/>
                  <a:gd name="T38" fmla="*/ 25 w 25"/>
                  <a:gd name="T39" fmla="*/ 1152 h 11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1152">
                    <a:moveTo>
                      <a:pt x="12" y="1152"/>
                    </a:moveTo>
                    <a:lnTo>
                      <a:pt x="25" y="1139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139"/>
                    </a:lnTo>
                    <a:lnTo>
                      <a:pt x="12" y="1127"/>
                    </a:lnTo>
                    <a:lnTo>
                      <a:pt x="0" y="1139"/>
                    </a:lnTo>
                    <a:lnTo>
                      <a:pt x="6" y="1152"/>
                    </a:lnTo>
                    <a:lnTo>
                      <a:pt x="12" y="1152"/>
                    </a:lnTo>
                    <a:lnTo>
                      <a:pt x="25" y="1152"/>
                    </a:lnTo>
                    <a:lnTo>
                      <a:pt x="25" y="1139"/>
                    </a:lnTo>
                    <a:lnTo>
                      <a:pt x="12" y="11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98" name="Freeform 518"/>
              <p:cNvSpPr>
                <a:spLocks/>
              </p:cNvSpPr>
              <p:nvPr/>
            </p:nvSpPr>
            <p:spPr bwMode="auto">
              <a:xfrm>
                <a:off x="3570" y="2136"/>
                <a:ext cx="157" cy="8"/>
              </a:xfrm>
              <a:custGeom>
                <a:avLst/>
                <a:gdLst>
                  <a:gd name="T0" fmla="*/ 0 w 471"/>
                  <a:gd name="T1" fmla="*/ 0 h 25"/>
                  <a:gd name="T2" fmla="*/ 1 w 471"/>
                  <a:gd name="T3" fmla="*/ 1 h 25"/>
                  <a:gd name="T4" fmla="*/ 17 w 471"/>
                  <a:gd name="T5" fmla="*/ 1 h 25"/>
                  <a:gd name="T6" fmla="*/ 17 w 471"/>
                  <a:gd name="T7" fmla="*/ 0 h 25"/>
                  <a:gd name="T8" fmla="*/ 1 w 471"/>
                  <a:gd name="T9" fmla="*/ 0 h 25"/>
                  <a:gd name="T10" fmla="*/ 1 w 471"/>
                  <a:gd name="T11" fmla="*/ 0 h 25"/>
                  <a:gd name="T12" fmla="*/ 1 w 471"/>
                  <a:gd name="T13" fmla="*/ 0 h 25"/>
                  <a:gd name="T14" fmla="*/ 0 w 471"/>
                  <a:gd name="T15" fmla="*/ 0 h 25"/>
                  <a:gd name="T16" fmla="*/ 0 w 471"/>
                  <a:gd name="T17" fmla="*/ 0 h 25"/>
                  <a:gd name="T18" fmla="*/ 0 w 471"/>
                  <a:gd name="T19" fmla="*/ 1 h 25"/>
                  <a:gd name="T20" fmla="*/ 1 w 471"/>
                  <a:gd name="T21" fmla="*/ 1 h 25"/>
                  <a:gd name="T22" fmla="*/ 0 w 471"/>
                  <a:gd name="T23" fmla="*/ 0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1"/>
                  <a:gd name="T37" fmla="*/ 0 h 25"/>
                  <a:gd name="T38" fmla="*/ 471 w 471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1" h="25">
                    <a:moveTo>
                      <a:pt x="0" y="12"/>
                    </a:moveTo>
                    <a:lnTo>
                      <a:pt x="19" y="25"/>
                    </a:lnTo>
                    <a:lnTo>
                      <a:pt x="471" y="25"/>
                    </a:lnTo>
                    <a:lnTo>
                      <a:pt x="471" y="0"/>
                    </a:lnTo>
                    <a:lnTo>
                      <a:pt x="19" y="0"/>
                    </a:lnTo>
                    <a:lnTo>
                      <a:pt x="31" y="12"/>
                    </a:lnTo>
                    <a:lnTo>
                      <a:pt x="19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25"/>
                    </a:lnTo>
                    <a:lnTo>
                      <a:pt x="19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899" name="Freeform 519"/>
              <p:cNvSpPr>
                <a:spLocks/>
              </p:cNvSpPr>
              <p:nvPr/>
            </p:nvSpPr>
            <p:spPr bwMode="auto">
              <a:xfrm>
                <a:off x="3570" y="1756"/>
                <a:ext cx="10" cy="384"/>
              </a:xfrm>
              <a:custGeom>
                <a:avLst/>
                <a:gdLst>
                  <a:gd name="T0" fmla="*/ 1 w 31"/>
                  <a:gd name="T1" fmla="*/ 0 h 1152"/>
                  <a:gd name="T2" fmla="*/ 0 w 31"/>
                  <a:gd name="T3" fmla="*/ 0 h 1152"/>
                  <a:gd name="T4" fmla="*/ 0 w 31"/>
                  <a:gd name="T5" fmla="*/ 43 h 1152"/>
                  <a:gd name="T6" fmla="*/ 1 w 31"/>
                  <a:gd name="T7" fmla="*/ 43 h 1152"/>
                  <a:gd name="T8" fmla="*/ 1 w 31"/>
                  <a:gd name="T9" fmla="*/ 0 h 1152"/>
                  <a:gd name="T10" fmla="*/ 1 w 31"/>
                  <a:gd name="T11" fmla="*/ 1 h 1152"/>
                  <a:gd name="T12" fmla="*/ 1 w 31"/>
                  <a:gd name="T13" fmla="*/ 0 h 1152"/>
                  <a:gd name="T14" fmla="*/ 1 w 31"/>
                  <a:gd name="T15" fmla="*/ 0 h 1152"/>
                  <a:gd name="T16" fmla="*/ 1 w 31"/>
                  <a:gd name="T17" fmla="*/ 0 h 1152"/>
                  <a:gd name="T18" fmla="*/ 0 w 31"/>
                  <a:gd name="T19" fmla="*/ 0 h 1152"/>
                  <a:gd name="T20" fmla="*/ 0 w 31"/>
                  <a:gd name="T21" fmla="*/ 0 h 1152"/>
                  <a:gd name="T22" fmla="*/ 1 w 31"/>
                  <a:gd name="T23" fmla="*/ 0 h 11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"/>
                  <a:gd name="T37" fmla="*/ 0 h 1152"/>
                  <a:gd name="T38" fmla="*/ 31 w 31"/>
                  <a:gd name="T39" fmla="*/ 1152 h 11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" h="1152">
                    <a:moveTo>
                      <a:pt x="19" y="0"/>
                    </a:moveTo>
                    <a:lnTo>
                      <a:pt x="0" y="13"/>
                    </a:lnTo>
                    <a:lnTo>
                      <a:pt x="0" y="1152"/>
                    </a:lnTo>
                    <a:lnTo>
                      <a:pt x="31" y="1152"/>
                    </a:lnTo>
                    <a:lnTo>
                      <a:pt x="31" y="13"/>
                    </a:lnTo>
                    <a:lnTo>
                      <a:pt x="19" y="32"/>
                    </a:lnTo>
                    <a:lnTo>
                      <a:pt x="31" y="13"/>
                    </a:lnTo>
                    <a:lnTo>
                      <a:pt x="25" y="7"/>
                    </a:lnTo>
                    <a:lnTo>
                      <a:pt x="19" y="0"/>
                    </a:lnTo>
                    <a:lnTo>
                      <a:pt x="6" y="7"/>
                    </a:lnTo>
                    <a:lnTo>
                      <a:pt x="0" y="1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00" name="Freeform 520"/>
              <p:cNvSpPr>
                <a:spLocks/>
              </p:cNvSpPr>
              <p:nvPr/>
            </p:nvSpPr>
            <p:spPr bwMode="auto">
              <a:xfrm>
                <a:off x="3576" y="1836"/>
                <a:ext cx="15" cy="11"/>
              </a:xfrm>
              <a:custGeom>
                <a:avLst/>
                <a:gdLst>
                  <a:gd name="T0" fmla="*/ 0 w 43"/>
                  <a:gd name="T1" fmla="*/ 1 h 31"/>
                  <a:gd name="T2" fmla="*/ 0 w 43"/>
                  <a:gd name="T3" fmla="*/ 1 h 31"/>
                  <a:gd name="T4" fmla="*/ 1 w 43"/>
                  <a:gd name="T5" fmla="*/ 1 h 31"/>
                  <a:gd name="T6" fmla="*/ 2 w 43"/>
                  <a:gd name="T7" fmla="*/ 1 h 31"/>
                  <a:gd name="T8" fmla="*/ 2 w 43"/>
                  <a:gd name="T9" fmla="*/ 0 h 31"/>
                  <a:gd name="T10" fmla="*/ 0 w 43"/>
                  <a:gd name="T11" fmla="*/ 1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31"/>
                  <a:gd name="T20" fmla="*/ 43 w 43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31">
                    <a:moveTo>
                      <a:pt x="0" y="18"/>
                    </a:moveTo>
                    <a:lnTo>
                      <a:pt x="12" y="31"/>
                    </a:lnTo>
                    <a:lnTo>
                      <a:pt x="31" y="31"/>
                    </a:lnTo>
                    <a:lnTo>
                      <a:pt x="43" y="18"/>
                    </a:lnTo>
                    <a:lnTo>
                      <a:pt x="43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01" name="Freeform 521"/>
              <p:cNvSpPr>
                <a:spLocks/>
              </p:cNvSpPr>
              <p:nvPr/>
            </p:nvSpPr>
            <p:spPr bwMode="auto">
              <a:xfrm>
                <a:off x="3547" y="1777"/>
                <a:ext cx="44" cy="65"/>
              </a:xfrm>
              <a:custGeom>
                <a:avLst/>
                <a:gdLst>
                  <a:gd name="T0" fmla="*/ 1 w 130"/>
                  <a:gd name="T1" fmla="*/ 0 h 197"/>
                  <a:gd name="T2" fmla="*/ 0 w 130"/>
                  <a:gd name="T3" fmla="*/ 1 h 197"/>
                  <a:gd name="T4" fmla="*/ 3 w 130"/>
                  <a:gd name="T5" fmla="*/ 7 h 197"/>
                  <a:gd name="T6" fmla="*/ 5 w 130"/>
                  <a:gd name="T7" fmla="*/ 6 h 197"/>
                  <a:gd name="T8" fmla="*/ 2 w 130"/>
                  <a:gd name="T9" fmla="*/ 0 h 197"/>
                  <a:gd name="T10" fmla="*/ 1 w 130"/>
                  <a:gd name="T11" fmla="*/ 0 h 1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0"/>
                  <a:gd name="T19" fmla="*/ 0 h 197"/>
                  <a:gd name="T20" fmla="*/ 130 w 130"/>
                  <a:gd name="T21" fmla="*/ 197 h 1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0" h="197">
                    <a:moveTo>
                      <a:pt x="25" y="6"/>
                    </a:moveTo>
                    <a:lnTo>
                      <a:pt x="0" y="18"/>
                    </a:lnTo>
                    <a:lnTo>
                      <a:pt x="87" y="197"/>
                    </a:lnTo>
                    <a:lnTo>
                      <a:pt x="130" y="179"/>
                    </a:lnTo>
                    <a:lnTo>
                      <a:pt x="43" y="0"/>
                    </a:ln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02" name="Freeform 522"/>
              <p:cNvSpPr>
                <a:spLocks/>
              </p:cNvSpPr>
              <p:nvPr/>
            </p:nvSpPr>
            <p:spPr bwMode="auto">
              <a:xfrm>
                <a:off x="3547" y="1772"/>
                <a:ext cx="15" cy="11"/>
              </a:xfrm>
              <a:custGeom>
                <a:avLst/>
                <a:gdLst>
                  <a:gd name="T0" fmla="*/ 2 w 43"/>
                  <a:gd name="T1" fmla="*/ 1 h 31"/>
                  <a:gd name="T2" fmla="*/ 1 w 43"/>
                  <a:gd name="T3" fmla="*/ 0 h 31"/>
                  <a:gd name="T4" fmla="*/ 0 w 43"/>
                  <a:gd name="T5" fmla="*/ 0 h 31"/>
                  <a:gd name="T6" fmla="*/ 0 w 43"/>
                  <a:gd name="T7" fmla="*/ 1 h 31"/>
                  <a:gd name="T8" fmla="*/ 0 w 43"/>
                  <a:gd name="T9" fmla="*/ 1 h 31"/>
                  <a:gd name="T10" fmla="*/ 2 w 43"/>
                  <a:gd name="T11" fmla="*/ 1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31"/>
                  <a:gd name="T20" fmla="*/ 43 w 43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31">
                    <a:moveTo>
                      <a:pt x="43" y="13"/>
                    </a:moveTo>
                    <a:lnTo>
                      <a:pt x="31" y="0"/>
                    </a:lnTo>
                    <a:lnTo>
                      <a:pt x="12" y="0"/>
                    </a:lnTo>
                    <a:lnTo>
                      <a:pt x="0" y="13"/>
                    </a:lnTo>
                    <a:lnTo>
                      <a:pt x="0" y="31"/>
                    </a:lnTo>
                    <a:lnTo>
                      <a:pt x="43" y="13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03" name="Freeform 523"/>
              <p:cNvSpPr>
                <a:spLocks/>
              </p:cNvSpPr>
              <p:nvPr/>
            </p:nvSpPr>
            <p:spPr bwMode="auto">
              <a:xfrm>
                <a:off x="3710" y="1840"/>
                <a:ext cx="9" cy="17"/>
              </a:xfrm>
              <a:custGeom>
                <a:avLst/>
                <a:gdLst>
                  <a:gd name="T0" fmla="*/ 0 w 25"/>
                  <a:gd name="T1" fmla="*/ 2 h 50"/>
                  <a:gd name="T2" fmla="*/ 1 w 25"/>
                  <a:gd name="T3" fmla="*/ 2 h 50"/>
                  <a:gd name="T4" fmla="*/ 1 w 25"/>
                  <a:gd name="T5" fmla="*/ 1 h 50"/>
                  <a:gd name="T6" fmla="*/ 1 w 25"/>
                  <a:gd name="T7" fmla="*/ 0 h 50"/>
                  <a:gd name="T8" fmla="*/ 0 w 25"/>
                  <a:gd name="T9" fmla="*/ 0 h 50"/>
                  <a:gd name="T10" fmla="*/ 0 w 25"/>
                  <a:gd name="T11" fmla="*/ 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50"/>
                  <a:gd name="T20" fmla="*/ 25 w 2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50">
                    <a:moveTo>
                      <a:pt x="0" y="50"/>
                    </a:moveTo>
                    <a:lnTo>
                      <a:pt x="19" y="44"/>
                    </a:lnTo>
                    <a:lnTo>
                      <a:pt x="25" y="25"/>
                    </a:lnTo>
                    <a:lnTo>
                      <a:pt x="19" y="6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04" name="Freeform 524"/>
              <p:cNvSpPr>
                <a:spLocks/>
              </p:cNvSpPr>
              <p:nvPr/>
            </p:nvSpPr>
            <p:spPr bwMode="auto">
              <a:xfrm>
                <a:off x="3580" y="1840"/>
                <a:ext cx="130" cy="17"/>
              </a:xfrm>
              <a:custGeom>
                <a:avLst/>
                <a:gdLst>
                  <a:gd name="T0" fmla="*/ 0 w 390"/>
                  <a:gd name="T1" fmla="*/ 1 h 50"/>
                  <a:gd name="T2" fmla="*/ 1 w 390"/>
                  <a:gd name="T3" fmla="*/ 2 h 50"/>
                  <a:gd name="T4" fmla="*/ 14 w 390"/>
                  <a:gd name="T5" fmla="*/ 2 h 50"/>
                  <a:gd name="T6" fmla="*/ 14 w 390"/>
                  <a:gd name="T7" fmla="*/ 0 h 50"/>
                  <a:gd name="T8" fmla="*/ 1 w 390"/>
                  <a:gd name="T9" fmla="*/ 0 h 50"/>
                  <a:gd name="T10" fmla="*/ 2 w 390"/>
                  <a:gd name="T11" fmla="*/ 1 h 50"/>
                  <a:gd name="T12" fmla="*/ 1 w 390"/>
                  <a:gd name="T13" fmla="*/ 0 h 50"/>
                  <a:gd name="T14" fmla="*/ 0 w 390"/>
                  <a:gd name="T15" fmla="*/ 0 h 50"/>
                  <a:gd name="T16" fmla="*/ 0 w 390"/>
                  <a:gd name="T17" fmla="*/ 1 h 50"/>
                  <a:gd name="T18" fmla="*/ 0 w 390"/>
                  <a:gd name="T19" fmla="*/ 2 h 50"/>
                  <a:gd name="T20" fmla="*/ 1 w 390"/>
                  <a:gd name="T21" fmla="*/ 2 h 50"/>
                  <a:gd name="T22" fmla="*/ 0 w 390"/>
                  <a:gd name="T23" fmla="*/ 1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0"/>
                  <a:gd name="T37" fmla="*/ 0 h 50"/>
                  <a:gd name="T38" fmla="*/ 390 w 390"/>
                  <a:gd name="T39" fmla="*/ 50 h 5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0" h="50">
                    <a:moveTo>
                      <a:pt x="0" y="37"/>
                    </a:moveTo>
                    <a:lnTo>
                      <a:pt x="19" y="50"/>
                    </a:lnTo>
                    <a:lnTo>
                      <a:pt x="390" y="50"/>
                    </a:lnTo>
                    <a:lnTo>
                      <a:pt x="390" y="0"/>
                    </a:lnTo>
                    <a:lnTo>
                      <a:pt x="19" y="0"/>
                    </a:lnTo>
                    <a:lnTo>
                      <a:pt x="44" y="19"/>
                    </a:lnTo>
                    <a:lnTo>
                      <a:pt x="19" y="0"/>
                    </a:lnTo>
                    <a:lnTo>
                      <a:pt x="0" y="6"/>
                    </a:lnTo>
                    <a:lnTo>
                      <a:pt x="0" y="25"/>
                    </a:lnTo>
                    <a:lnTo>
                      <a:pt x="0" y="44"/>
                    </a:lnTo>
                    <a:lnTo>
                      <a:pt x="19" y="5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05" name="Freeform 525"/>
              <p:cNvSpPr>
                <a:spLocks/>
              </p:cNvSpPr>
              <p:nvPr/>
            </p:nvSpPr>
            <p:spPr bwMode="auto">
              <a:xfrm>
                <a:off x="3568" y="1822"/>
                <a:ext cx="27" cy="31"/>
              </a:xfrm>
              <a:custGeom>
                <a:avLst/>
                <a:gdLst>
                  <a:gd name="T0" fmla="*/ 1 w 81"/>
                  <a:gd name="T1" fmla="*/ 0 h 93"/>
                  <a:gd name="T2" fmla="*/ 0 w 81"/>
                  <a:gd name="T3" fmla="*/ 1 h 93"/>
                  <a:gd name="T4" fmla="*/ 1 w 81"/>
                  <a:gd name="T5" fmla="*/ 3 h 93"/>
                  <a:gd name="T6" fmla="*/ 3 w 81"/>
                  <a:gd name="T7" fmla="*/ 3 h 93"/>
                  <a:gd name="T8" fmla="*/ 2 w 81"/>
                  <a:gd name="T9" fmla="*/ 0 h 93"/>
                  <a:gd name="T10" fmla="*/ 1 w 81"/>
                  <a:gd name="T11" fmla="*/ 0 h 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"/>
                  <a:gd name="T19" fmla="*/ 0 h 93"/>
                  <a:gd name="T20" fmla="*/ 81 w 81"/>
                  <a:gd name="T21" fmla="*/ 93 h 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" h="93">
                    <a:moveTo>
                      <a:pt x="25" y="6"/>
                    </a:moveTo>
                    <a:lnTo>
                      <a:pt x="0" y="19"/>
                    </a:lnTo>
                    <a:lnTo>
                      <a:pt x="37" y="93"/>
                    </a:lnTo>
                    <a:lnTo>
                      <a:pt x="81" y="75"/>
                    </a:lnTo>
                    <a:lnTo>
                      <a:pt x="50" y="0"/>
                    </a:ln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06" name="Freeform 526"/>
              <p:cNvSpPr>
                <a:spLocks/>
              </p:cNvSpPr>
              <p:nvPr/>
            </p:nvSpPr>
            <p:spPr bwMode="auto">
              <a:xfrm>
                <a:off x="3568" y="1818"/>
                <a:ext cx="17" cy="10"/>
              </a:xfrm>
              <a:custGeom>
                <a:avLst/>
                <a:gdLst>
                  <a:gd name="T0" fmla="*/ 2 w 50"/>
                  <a:gd name="T1" fmla="*/ 0 h 30"/>
                  <a:gd name="T2" fmla="*/ 1 w 50"/>
                  <a:gd name="T3" fmla="*/ 0 h 30"/>
                  <a:gd name="T4" fmla="*/ 1 w 50"/>
                  <a:gd name="T5" fmla="*/ 0 h 30"/>
                  <a:gd name="T6" fmla="*/ 0 w 50"/>
                  <a:gd name="T7" fmla="*/ 0 h 30"/>
                  <a:gd name="T8" fmla="*/ 0 w 50"/>
                  <a:gd name="T9" fmla="*/ 1 h 30"/>
                  <a:gd name="T10" fmla="*/ 2 w 50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30"/>
                  <a:gd name="T20" fmla="*/ 50 w 50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30">
                    <a:moveTo>
                      <a:pt x="50" y="11"/>
                    </a:moveTo>
                    <a:lnTo>
                      <a:pt x="37" y="0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0" y="30"/>
                    </a:lnTo>
                    <a:lnTo>
                      <a:pt x="50" y="11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07" name="Freeform 527"/>
              <p:cNvSpPr>
                <a:spLocks/>
              </p:cNvSpPr>
              <p:nvPr/>
            </p:nvSpPr>
            <p:spPr bwMode="auto">
              <a:xfrm>
                <a:off x="3537" y="1688"/>
                <a:ext cx="43" cy="76"/>
              </a:xfrm>
              <a:custGeom>
                <a:avLst/>
                <a:gdLst>
                  <a:gd name="T0" fmla="*/ 1 w 130"/>
                  <a:gd name="T1" fmla="*/ 0 h 228"/>
                  <a:gd name="T2" fmla="*/ 0 w 130"/>
                  <a:gd name="T3" fmla="*/ 1 h 228"/>
                  <a:gd name="T4" fmla="*/ 4 w 130"/>
                  <a:gd name="T5" fmla="*/ 8 h 228"/>
                  <a:gd name="T6" fmla="*/ 5 w 130"/>
                  <a:gd name="T7" fmla="*/ 8 h 228"/>
                  <a:gd name="T8" fmla="*/ 1 w 130"/>
                  <a:gd name="T9" fmla="*/ 0 h 228"/>
                  <a:gd name="T10" fmla="*/ 0 w 130"/>
                  <a:gd name="T11" fmla="*/ 0 h 228"/>
                  <a:gd name="T12" fmla="*/ 1 w 130"/>
                  <a:gd name="T13" fmla="*/ 0 h 228"/>
                  <a:gd name="T14" fmla="*/ 1 w 130"/>
                  <a:gd name="T15" fmla="*/ 0 h 228"/>
                  <a:gd name="T16" fmla="*/ 0 w 130"/>
                  <a:gd name="T17" fmla="*/ 0 h 228"/>
                  <a:gd name="T18" fmla="*/ 0 w 130"/>
                  <a:gd name="T19" fmla="*/ 0 h 228"/>
                  <a:gd name="T20" fmla="*/ 0 w 130"/>
                  <a:gd name="T21" fmla="*/ 1 h 228"/>
                  <a:gd name="T22" fmla="*/ 1 w 130"/>
                  <a:gd name="T23" fmla="*/ 0 h 2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0"/>
                  <a:gd name="T37" fmla="*/ 0 h 228"/>
                  <a:gd name="T38" fmla="*/ 130 w 130"/>
                  <a:gd name="T39" fmla="*/ 228 h 2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0" h="228">
                    <a:moveTo>
                      <a:pt x="25" y="11"/>
                    </a:moveTo>
                    <a:lnTo>
                      <a:pt x="0" y="17"/>
                    </a:lnTo>
                    <a:lnTo>
                      <a:pt x="99" y="228"/>
                    </a:lnTo>
                    <a:lnTo>
                      <a:pt x="130" y="210"/>
                    </a:lnTo>
                    <a:lnTo>
                      <a:pt x="25" y="5"/>
                    </a:lnTo>
                    <a:lnTo>
                      <a:pt x="0" y="11"/>
                    </a:lnTo>
                    <a:lnTo>
                      <a:pt x="25" y="5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08" name="Freeform 528"/>
              <p:cNvSpPr>
                <a:spLocks/>
              </p:cNvSpPr>
              <p:nvPr/>
            </p:nvSpPr>
            <p:spPr bwMode="auto">
              <a:xfrm>
                <a:off x="3537" y="1692"/>
                <a:ext cx="8" cy="384"/>
              </a:xfrm>
              <a:custGeom>
                <a:avLst/>
                <a:gdLst>
                  <a:gd name="T0" fmla="*/ 1 w 25"/>
                  <a:gd name="T1" fmla="*/ 42 h 1153"/>
                  <a:gd name="T2" fmla="*/ 1 w 25"/>
                  <a:gd name="T3" fmla="*/ 42 h 1153"/>
                  <a:gd name="T4" fmla="*/ 1 w 25"/>
                  <a:gd name="T5" fmla="*/ 0 h 1153"/>
                  <a:gd name="T6" fmla="*/ 0 w 25"/>
                  <a:gd name="T7" fmla="*/ 0 h 1153"/>
                  <a:gd name="T8" fmla="*/ 0 w 25"/>
                  <a:gd name="T9" fmla="*/ 42 h 1153"/>
                  <a:gd name="T10" fmla="*/ 0 w 25"/>
                  <a:gd name="T11" fmla="*/ 42 h 1153"/>
                  <a:gd name="T12" fmla="*/ 0 w 25"/>
                  <a:gd name="T13" fmla="*/ 42 h 1153"/>
                  <a:gd name="T14" fmla="*/ 0 w 25"/>
                  <a:gd name="T15" fmla="*/ 43 h 1153"/>
                  <a:gd name="T16" fmla="*/ 0 w 25"/>
                  <a:gd name="T17" fmla="*/ 43 h 1153"/>
                  <a:gd name="T18" fmla="*/ 1 w 25"/>
                  <a:gd name="T19" fmla="*/ 43 h 1153"/>
                  <a:gd name="T20" fmla="*/ 1 w 25"/>
                  <a:gd name="T21" fmla="*/ 42 h 1153"/>
                  <a:gd name="T22" fmla="*/ 1 w 25"/>
                  <a:gd name="T23" fmla="*/ 42 h 11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1153"/>
                  <a:gd name="T38" fmla="*/ 25 w 25"/>
                  <a:gd name="T39" fmla="*/ 1153 h 11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1153">
                    <a:moveTo>
                      <a:pt x="25" y="1133"/>
                    </a:moveTo>
                    <a:lnTo>
                      <a:pt x="25" y="1139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139"/>
                    </a:lnTo>
                    <a:lnTo>
                      <a:pt x="0" y="1147"/>
                    </a:lnTo>
                    <a:lnTo>
                      <a:pt x="0" y="1139"/>
                    </a:lnTo>
                    <a:lnTo>
                      <a:pt x="6" y="1153"/>
                    </a:lnTo>
                    <a:lnTo>
                      <a:pt x="12" y="1153"/>
                    </a:lnTo>
                    <a:lnTo>
                      <a:pt x="25" y="1153"/>
                    </a:lnTo>
                    <a:lnTo>
                      <a:pt x="25" y="1139"/>
                    </a:lnTo>
                    <a:lnTo>
                      <a:pt x="25" y="1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09" name="Freeform 529"/>
              <p:cNvSpPr>
                <a:spLocks/>
              </p:cNvSpPr>
              <p:nvPr/>
            </p:nvSpPr>
            <p:spPr bwMode="auto">
              <a:xfrm>
                <a:off x="3537" y="2069"/>
                <a:ext cx="43" cy="75"/>
              </a:xfrm>
              <a:custGeom>
                <a:avLst/>
                <a:gdLst>
                  <a:gd name="T0" fmla="*/ 4 w 130"/>
                  <a:gd name="T1" fmla="*/ 8 h 224"/>
                  <a:gd name="T2" fmla="*/ 5 w 130"/>
                  <a:gd name="T3" fmla="*/ 8 h 224"/>
                  <a:gd name="T4" fmla="*/ 1 w 130"/>
                  <a:gd name="T5" fmla="*/ 0 h 224"/>
                  <a:gd name="T6" fmla="*/ 0 w 130"/>
                  <a:gd name="T7" fmla="*/ 1 h 224"/>
                  <a:gd name="T8" fmla="*/ 4 w 130"/>
                  <a:gd name="T9" fmla="*/ 8 h 224"/>
                  <a:gd name="T10" fmla="*/ 5 w 130"/>
                  <a:gd name="T11" fmla="*/ 8 h 224"/>
                  <a:gd name="T12" fmla="*/ 4 w 130"/>
                  <a:gd name="T13" fmla="*/ 8 h 224"/>
                  <a:gd name="T14" fmla="*/ 4 w 130"/>
                  <a:gd name="T15" fmla="*/ 8 h 224"/>
                  <a:gd name="T16" fmla="*/ 5 w 130"/>
                  <a:gd name="T17" fmla="*/ 8 h 224"/>
                  <a:gd name="T18" fmla="*/ 5 w 130"/>
                  <a:gd name="T19" fmla="*/ 8 h 224"/>
                  <a:gd name="T20" fmla="*/ 5 w 130"/>
                  <a:gd name="T21" fmla="*/ 8 h 224"/>
                  <a:gd name="T22" fmla="*/ 4 w 130"/>
                  <a:gd name="T23" fmla="*/ 8 h 2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0"/>
                  <a:gd name="T37" fmla="*/ 0 h 224"/>
                  <a:gd name="T38" fmla="*/ 130 w 130"/>
                  <a:gd name="T39" fmla="*/ 224 h 2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0" h="224">
                    <a:moveTo>
                      <a:pt x="99" y="211"/>
                    </a:moveTo>
                    <a:lnTo>
                      <a:pt x="130" y="205"/>
                    </a:lnTo>
                    <a:lnTo>
                      <a:pt x="25" y="0"/>
                    </a:lnTo>
                    <a:lnTo>
                      <a:pt x="0" y="14"/>
                    </a:lnTo>
                    <a:lnTo>
                      <a:pt x="99" y="218"/>
                    </a:lnTo>
                    <a:lnTo>
                      <a:pt x="130" y="211"/>
                    </a:lnTo>
                    <a:lnTo>
                      <a:pt x="99" y="218"/>
                    </a:lnTo>
                    <a:lnTo>
                      <a:pt x="112" y="224"/>
                    </a:lnTo>
                    <a:lnTo>
                      <a:pt x="124" y="224"/>
                    </a:lnTo>
                    <a:lnTo>
                      <a:pt x="130" y="218"/>
                    </a:lnTo>
                    <a:lnTo>
                      <a:pt x="130" y="205"/>
                    </a:lnTo>
                    <a:lnTo>
                      <a:pt x="99" y="2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10" name="Freeform 530"/>
              <p:cNvSpPr>
                <a:spLocks/>
              </p:cNvSpPr>
              <p:nvPr/>
            </p:nvSpPr>
            <p:spPr bwMode="auto">
              <a:xfrm>
                <a:off x="3570" y="1756"/>
                <a:ext cx="10" cy="384"/>
              </a:xfrm>
              <a:custGeom>
                <a:avLst/>
                <a:gdLst>
                  <a:gd name="T0" fmla="*/ 0 w 31"/>
                  <a:gd name="T1" fmla="*/ 1 h 1152"/>
                  <a:gd name="T2" fmla="*/ 0 w 31"/>
                  <a:gd name="T3" fmla="*/ 0 h 1152"/>
                  <a:gd name="T4" fmla="*/ 0 w 31"/>
                  <a:gd name="T5" fmla="*/ 43 h 1152"/>
                  <a:gd name="T6" fmla="*/ 1 w 31"/>
                  <a:gd name="T7" fmla="*/ 43 h 1152"/>
                  <a:gd name="T8" fmla="*/ 1 w 31"/>
                  <a:gd name="T9" fmla="*/ 0 h 1152"/>
                  <a:gd name="T10" fmla="*/ 1 w 31"/>
                  <a:gd name="T11" fmla="*/ 0 h 1152"/>
                  <a:gd name="T12" fmla="*/ 1 w 31"/>
                  <a:gd name="T13" fmla="*/ 0 h 1152"/>
                  <a:gd name="T14" fmla="*/ 1 w 31"/>
                  <a:gd name="T15" fmla="*/ 0 h 1152"/>
                  <a:gd name="T16" fmla="*/ 1 w 31"/>
                  <a:gd name="T17" fmla="*/ 0 h 1152"/>
                  <a:gd name="T18" fmla="*/ 0 w 31"/>
                  <a:gd name="T19" fmla="*/ 0 h 1152"/>
                  <a:gd name="T20" fmla="*/ 0 w 31"/>
                  <a:gd name="T21" fmla="*/ 0 h 1152"/>
                  <a:gd name="T22" fmla="*/ 0 w 31"/>
                  <a:gd name="T23" fmla="*/ 1 h 11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"/>
                  <a:gd name="T37" fmla="*/ 0 h 1152"/>
                  <a:gd name="T38" fmla="*/ 31 w 31"/>
                  <a:gd name="T39" fmla="*/ 1152 h 11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" h="1152">
                    <a:moveTo>
                      <a:pt x="0" y="25"/>
                    </a:moveTo>
                    <a:lnTo>
                      <a:pt x="0" y="13"/>
                    </a:lnTo>
                    <a:lnTo>
                      <a:pt x="0" y="1152"/>
                    </a:lnTo>
                    <a:lnTo>
                      <a:pt x="31" y="1152"/>
                    </a:lnTo>
                    <a:lnTo>
                      <a:pt x="31" y="13"/>
                    </a:lnTo>
                    <a:lnTo>
                      <a:pt x="31" y="7"/>
                    </a:lnTo>
                    <a:lnTo>
                      <a:pt x="31" y="13"/>
                    </a:lnTo>
                    <a:lnTo>
                      <a:pt x="25" y="7"/>
                    </a:lnTo>
                    <a:lnTo>
                      <a:pt x="19" y="0"/>
                    </a:lnTo>
                    <a:lnTo>
                      <a:pt x="6" y="7"/>
                    </a:lnTo>
                    <a:lnTo>
                      <a:pt x="0" y="1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11" name="Freeform 531"/>
              <p:cNvSpPr>
                <a:spLocks/>
              </p:cNvSpPr>
              <p:nvPr/>
            </p:nvSpPr>
            <p:spPr bwMode="auto">
              <a:xfrm>
                <a:off x="3674" y="1696"/>
                <a:ext cx="8" cy="4"/>
              </a:xfrm>
              <a:custGeom>
                <a:avLst/>
                <a:gdLst>
                  <a:gd name="T0" fmla="*/ 1 w 25"/>
                  <a:gd name="T1" fmla="*/ 0 h 13"/>
                  <a:gd name="T2" fmla="*/ 1 w 25"/>
                  <a:gd name="T3" fmla="*/ 0 h 13"/>
                  <a:gd name="T4" fmla="*/ 0 w 25"/>
                  <a:gd name="T5" fmla="*/ 0 h 13"/>
                  <a:gd name="T6" fmla="*/ 0 w 25"/>
                  <a:gd name="T7" fmla="*/ 0 h 13"/>
                  <a:gd name="T8" fmla="*/ 0 w 25"/>
                  <a:gd name="T9" fmla="*/ 0 h 13"/>
                  <a:gd name="T10" fmla="*/ 1 w 2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3"/>
                  <a:gd name="T20" fmla="*/ 25 w 2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3">
                    <a:moveTo>
                      <a:pt x="25" y="13"/>
                    </a:moveTo>
                    <a:lnTo>
                      <a:pt x="17" y="7"/>
                    </a:lnTo>
                    <a:lnTo>
                      <a:pt x="11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12" name="Freeform 532"/>
              <p:cNvSpPr>
                <a:spLocks/>
              </p:cNvSpPr>
              <p:nvPr/>
            </p:nvSpPr>
            <p:spPr bwMode="auto">
              <a:xfrm>
                <a:off x="3674" y="1700"/>
                <a:ext cx="8" cy="52"/>
              </a:xfrm>
              <a:custGeom>
                <a:avLst/>
                <a:gdLst>
                  <a:gd name="T0" fmla="*/ 0 w 25"/>
                  <a:gd name="T1" fmla="*/ 6 h 155"/>
                  <a:gd name="T2" fmla="*/ 1 w 25"/>
                  <a:gd name="T3" fmla="*/ 6 h 155"/>
                  <a:gd name="T4" fmla="*/ 1 w 25"/>
                  <a:gd name="T5" fmla="*/ 0 h 155"/>
                  <a:gd name="T6" fmla="*/ 0 w 25"/>
                  <a:gd name="T7" fmla="*/ 0 h 155"/>
                  <a:gd name="T8" fmla="*/ 0 w 25"/>
                  <a:gd name="T9" fmla="*/ 6 h 155"/>
                  <a:gd name="T10" fmla="*/ 0 w 25"/>
                  <a:gd name="T11" fmla="*/ 6 h 1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55"/>
                  <a:gd name="T20" fmla="*/ 25 w 25"/>
                  <a:gd name="T21" fmla="*/ 155 h 1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55">
                    <a:moveTo>
                      <a:pt x="11" y="155"/>
                    </a:moveTo>
                    <a:lnTo>
                      <a:pt x="25" y="15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55"/>
                    </a:lnTo>
                    <a:lnTo>
                      <a:pt x="11" y="1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13" name="Freeform 533"/>
              <p:cNvSpPr>
                <a:spLocks/>
              </p:cNvSpPr>
              <p:nvPr/>
            </p:nvSpPr>
            <p:spPr bwMode="auto">
              <a:xfrm>
                <a:off x="3674" y="1752"/>
                <a:ext cx="8" cy="4"/>
              </a:xfrm>
              <a:custGeom>
                <a:avLst/>
                <a:gdLst>
                  <a:gd name="T0" fmla="*/ 0 w 25"/>
                  <a:gd name="T1" fmla="*/ 0 h 12"/>
                  <a:gd name="T2" fmla="*/ 0 w 25"/>
                  <a:gd name="T3" fmla="*/ 0 h 12"/>
                  <a:gd name="T4" fmla="*/ 0 w 25"/>
                  <a:gd name="T5" fmla="*/ 0 h 12"/>
                  <a:gd name="T6" fmla="*/ 1 w 25"/>
                  <a:gd name="T7" fmla="*/ 0 h 12"/>
                  <a:gd name="T8" fmla="*/ 1 w 25"/>
                  <a:gd name="T9" fmla="*/ 0 h 12"/>
                  <a:gd name="T10" fmla="*/ 0 w 2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0" y="0"/>
                    </a:moveTo>
                    <a:lnTo>
                      <a:pt x="0" y="12"/>
                    </a:lnTo>
                    <a:lnTo>
                      <a:pt x="11" y="12"/>
                    </a:lnTo>
                    <a:lnTo>
                      <a:pt x="17" y="12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14" name="Freeform 534"/>
              <p:cNvSpPr>
                <a:spLocks/>
              </p:cNvSpPr>
              <p:nvPr/>
            </p:nvSpPr>
            <p:spPr bwMode="auto">
              <a:xfrm>
                <a:off x="3020" y="1905"/>
                <a:ext cx="13" cy="24"/>
              </a:xfrm>
              <a:custGeom>
                <a:avLst/>
                <a:gdLst>
                  <a:gd name="T0" fmla="*/ 2 w 37"/>
                  <a:gd name="T1" fmla="*/ 0 h 74"/>
                  <a:gd name="T2" fmla="*/ 0 w 37"/>
                  <a:gd name="T3" fmla="*/ 0 h 74"/>
                  <a:gd name="T4" fmla="*/ 0 w 37"/>
                  <a:gd name="T5" fmla="*/ 1 h 74"/>
                  <a:gd name="T6" fmla="*/ 0 w 37"/>
                  <a:gd name="T7" fmla="*/ 2 h 74"/>
                  <a:gd name="T8" fmla="*/ 2 w 37"/>
                  <a:gd name="T9" fmla="*/ 3 h 74"/>
                  <a:gd name="T10" fmla="*/ 2 w 37"/>
                  <a:gd name="T11" fmla="*/ 0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4"/>
                  <a:gd name="T20" fmla="*/ 37 w 37"/>
                  <a:gd name="T21" fmla="*/ 74 h 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4">
                    <a:moveTo>
                      <a:pt x="37" y="0"/>
                    </a:moveTo>
                    <a:lnTo>
                      <a:pt x="12" y="12"/>
                    </a:lnTo>
                    <a:lnTo>
                      <a:pt x="0" y="37"/>
                    </a:lnTo>
                    <a:lnTo>
                      <a:pt x="12" y="62"/>
                    </a:lnTo>
                    <a:lnTo>
                      <a:pt x="37" y="7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15" name="Freeform 535"/>
              <p:cNvSpPr>
                <a:spLocks/>
              </p:cNvSpPr>
              <p:nvPr/>
            </p:nvSpPr>
            <p:spPr bwMode="auto">
              <a:xfrm>
                <a:off x="3033" y="1905"/>
                <a:ext cx="516" cy="24"/>
              </a:xfrm>
              <a:custGeom>
                <a:avLst/>
                <a:gdLst>
                  <a:gd name="T0" fmla="*/ 57 w 1550"/>
                  <a:gd name="T1" fmla="*/ 1 h 74"/>
                  <a:gd name="T2" fmla="*/ 57 w 1550"/>
                  <a:gd name="T3" fmla="*/ 0 h 74"/>
                  <a:gd name="T4" fmla="*/ 0 w 1550"/>
                  <a:gd name="T5" fmla="*/ 0 h 74"/>
                  <a:gd name="T6" fmla="*/ 0 w 1550"/>
                  <a:gd name="T7" fmla="*/ 3 h 74"/>
                  <a:gd name="T8" fmla="*/ 57 w 1550"/>
                  <a:gd name="T9" fmla="*/ 3 h 74"/>
                  <a:gd name="T10" fmla="*/ 57 w 1550"/>
                  <a:gd name="T11" fmla="*/ 1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0"/>
                  <a:gd name="T19" fmla="*/ 0 h 74"/>
                  <a:gd name="T20" fmla="*/ 1550 w 1550"/>
                  <a:gd name="T21" fmla="*/ 74 h 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0" h="74">
                    <a:moveTo>
                      <a:pt x="1550" y="37"/>
                    </a:moveTo>
                    <a:lnTo>
                      <a:pt x="1550" y="0"/>
                    </a:lnTo>
                    <a:lnTo>
                      <a:pt x="0" y="0"/>
                    </a:lnTo>
                    <a:lnTo>
                      <a:pt x="0" y="74"/>
                    </a:lnTo>
                    <a:lnTo>
                      <a:pt x="1550" y="74"/>
                    </a:lnTo>
                    <a:lnTo>
                      <a:pt x="1550" y="37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16" name="Freeform 536"/>
              <p:cNvSpPr>
                <a:spLocks/>
              </p:cNvSpPr>
              <p:nvPr/>
            </p:nvSpPr>
            <p:spPr bwMode="auto">
              <a:xfrm>
                <a:off x="3549" y="1905"/>
                <a:ext cx="13" cy="24"/>
              </a:xfrm>
              <a:custGeom>
                <a:avLst/>
                <a:gdLst>
                  <a:gd name="T0" fmla="*/ 0 w 37"/>
                  <a:gd name="T1" fmla="*/ 3 h 74"/>
                  <a:gd name="T2" fmla="*/ 1 w 37"/>
                  <a:gd name="T3" fmla="*/ 2 h 74"/>
                  <a:gd name="T4" fmla="*/ 2 w 37"/>
                  <a:gd name="T5" fmla="*/ 1 h 74"/>
                  <a:gd name="T6" fmla="*/ 1 w 37"/>
                  <a:gd name="T7" fmla="*/ 0 h 74"/>
                  <a:gd name="T8" fmla="*/ 0 w 37"/>
                  <a:gd name="T9" fmla="*/ 0 h 74"/>
                  <a:gd name="T10" fmla="*/ 0 w 37"/>
                  <a:gd name="T11" fmla="*/ 3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4"/>
                  <a:gd name="T20" fmla="*/ 37 w 37"/>
                  <a:gd name="T21" fmla="*/ 74 h 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4">
                    <a:moveTo>
                      <a:pt x="0" y="74"/>
                    </a:moveTo>
                    <a:lnTo>
                      <a:pt x="31" y="62"/>
                    </a:lnTo>
                    <a:lnTo>
                      <a:pt x="37" y="37"/>
                    </a:lnTo>
                    <a:lnTo>
                      <a:pt x="31" y="12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17" name="Freeform 537"/>
              <p:cNvSpPr>
                <a:spLocks/>
              </p:cNvSpPr>
              <p:nvPr/>
            </p:nvSpPr>
            <p:spPr bwMode="auto">
              <a:xfrm>
                <a:off x="925" y="2631"/>
                <a:ext cx="49" cy="89"/>
              </a:xfrm>
              <a:custGeom>
                <a:avLst/>
                <a:gdLst>
                  <a:gd name="T0" fmla="*/ 0 w 148"/>
                  <a:gd name="T1" fmla="*/ 7 h 266"/>
                  <a:gd name="T2" fmla="*/ 0 w 148"/>
                  <a:gd name="T3" fmla="*/ 8 h 266"/>
                  <a:gd name="T4" fmla="*/ 0 w 148"/>
                  <a:gd name="T5" fmla="*/ 9 h 266"/>
                  <a:gd name="T6" fmla="*/ 1 w 148"/>
                  <a:gd name="T7" fmla="*/ 10 h 266"/>
                  <a:gd name="T8" fmla="*/ 2 w 148"/>
                  <a:gd name="T9" fmla="*/ 10 h 266"/>
                  <a:gd name="T10" fmla="*/ 4 w 148"/>
                  <a:gd name="T11" fmla="*/ 10 h 266"/>
                  <a:gd name="T12" fmla="*/ 5 w 148"/>
                  <a:gd name="T13" fmla="*/ 9 h 266"/>
                  <a:gd name="T14" fmla="*/ 5 w 148"/>
                  <a:gd name="T15" fmla="*/ 7 h 266"/>
                  <a:gd name="T16" fmla="*/ 5 w 148"/>
                  <a:gd name="T17" fmla="*/ 6 h 266"/>
                  <a:gd name="T18" fmla="*/ 4 w 148"/>
                  <a:gd name="T19" fmla="*/ 5 h 266"/>
                  <a:gd name="T20" fmla="*/ 2 w 148"/>
                  <a:gd name="T21" fmla="*/ 4 h 266"/>
                  <a:gd name="T22" fmla="*/ 2 w 148"/>
                  <a:gd name="T23" fmla="*/ 3 h 266"/>
                  <a:gd name="T24" fmla="*/ 1 w 148"/>
                  <a:gd name="T25" fmla="*/ 2 h 266"/>
                  <a:gd name="T26" fmla="*/ 1 w 148"/>
                  <a:gd name="T27" fmla="*/ 2 h 266"/>
                  <a:gd name="T28" fmla="*/ 2 w 148"/>
                  <a:gd name="T29" fmla="*/ 1 h 266"/>
                  <a:gd name="T30" fmla="*/ 3 w 148"/>
                  <a:gd name="T31" fmla="*/ 1 h 266"/>
                  <a:gd name="T32" fmla="*/ 4 w 148"/>
                  <a:gd name="T33" fmla="*/ 2 h 266"/>
                  <a:gd name="T34" fmla="*/ 4 w 148"/>
                  <a:gd name="T35" fmla="*/ 3 h 266"/>
                  <a:gd name="T36" fmla="*/ 5 w 148"/>
                  <a:gd name="T37" fmla="*/ 3 h 266"/>
                  <a:gd name="T38" fmla="*/ 5 w 148"/>
                  <a:gd name="T39" fmla="*/ 2 h 266"/>
                  <a:gd name="T40" fmla="*/ 5 w 148"/>
                  <a:gd name="T41" fmla="*/ 1 h 266"/>
                  <a:gd name="T42" fmla="*/ 4 w 148"/>
                  <a:gd name="T43" fmla="*/ 0 h 266"/>
                  <a:gd name="T44" fmla="*/ 2 w 148"/>
                  <a:gd name="T45" fmla="*/ 0 h 266"/>
                  <a:gd name="T46" fmla="*/ 1 w 148"/>
                  <a:gd name="T47" fmla="*/ 1 h 266"/>
                  <a:gd name="T48" fmla="*/ 0 w 148"/>
                  <a:gd name="T49" fmla="*/ 2 h 266"/>
                  <a:gd name="T50" fmla="*/ 0 w 148"/>
                  <a:gd name="T51" fmla="*/ 3 h 266"/>
                  <a:gd name="T52" fmla="*/ 1 w 148"/>
                  <a:gd name="T53" fmla="*/ 5 h 266"/>
                  <a:gd name="T54" fmla="*/ 4 w 148"/>
                  <a:gd name="T55" fmla="*/ 6 h 266"/>
                  <a:gd name="T56" fmla="*/ 4 w 148"/>
                  <a:gd name="T57" fmla="*/ 6 h 266"/>
                  <a:gd name="T58" fmla="*/ 4 w 148"/>
                  <a:gd name="T59" fmla="*/ 7 h 266"/>
                  <a:gd name="T60" fmla="*/ 4 w 148"/>
                  <a:gd name="T61" fmla="*/ 8 h 266"/>
                  <a:gd name="T62" fmla="*/ 4 w 148"/>
                  <a:gd name="T63" fmla="*/ 9 h 266"/>
                  <a:gd name="T64" fmla="*/ 3 w 148"/>
                  <a:gd name="T65" fmla="*/ 9 h 266"/>
                  <a:gd name="T66" fmla="*/ 2 w 148"/>
                  <a:gd name="T67" fmla="*/ 9 h 266"/>
                  <a:gd name="T68" fmla="*/ 2 w 148"/>
                  <a:gd name="T69" fmla="*/ 9 h 266"/>
                  <a:gd name="T70" fmla="*/ 1 w 148"/>
                  <a:gd name="T71" fmla="*/ 8 h 266"/>
                  <a:gd name="T72" fmla="*/ 1 w 148"/>
                  <a:gd name="T73" fmla="*/ 7 h 266"/>
                  <a:gd name="T74" fmla="*/ 0 w 148"/>
                  <a:gd name="T75" fmla="*/ 7 h 26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8"/>
                  <a:gd name="T115" fmla="*/ 0 h 266"/>
                  <a:gd name="T116" fmla="*/ 148 w 148"/>
                  <a:gd name="T117" fmla="*/ 266 h 26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48" h="266">
                    <a:moveTo>
                      <a:pt x="0" y="179"/>
                    </a:moveTo>
                    <a:lnTo>
                      <a:pt x="0" y="204"/>
                    </a:lnTo>
                    <a:lnTo>
                      <a:pt x="5" y="235"/>
                    </a:lnTo>
                    <a:lnTo>
                      <a:pt x="25" y="260"/>
                    </a:lnTo>
                    <a:lnTo>
                      <a:pt x="67" y="266"/>
                    </a:lnTo>
                    <a:lnTo>
                      <a:pt x="100" y="266"/>
                    </a:lnTo>
                    <a:lnTo>
                      <a:pt x="142" y="229"/>
                    </a:lnTo>
                    <a:lnTo>
                      <a:pt x="148" y="191"/>
                    </a:lnTo>
                    <a:lnTo>
                      <a:pt x="142" y="167"/>
                    </a:lnTo>
                    <a:lnTo>
                      <a:pt x="117" y="129"/>
                    </a:lnTo>
                    <a:lnTo>
                      <a:pt x="67" y="111"/>
                    </a:lnTo>
                    <a:lnTo>
                      <a:pt x="44" y="86"/>
                    </a:lnTo>
                    <a:lnTo>
                      <a:pt x="36" y="67"/>
                    </a:lnTo>
                    <a:lnTo>
                      <a:pt x="36" y="50"/>
                    </a:lnTo>
                    <a:lnTo>
                      <a:pt x="61" y="30"/>
                    </a:lnTo>
                    <a:lnTo>
                      <a:pt x="92" y="30"/>
                    </a:lnTo>
                    <a:lnTo>
                      <a:pt x="106" y="42"/>
                    </a:lnTo>
                    <a:lnTo>
                      <a:pt x="117" y="73"/>
                    </a:lnTo>
                    <a:lnTo>
                      <a:pt x="148" y="73"/>
                    </a:lnTo>
                    <a:lnTo>
                      <a:pt x="142" y="42"/>
                    </a:lnTo>
                    <a:lnTo>
                      <a:pt x="131" y="19"/>
                    </a:lnTo>
                    <a:lnTo>
                      <a:pt x="112" y="0"/>
                    </a:lnTo>
                    <a:lnTo>
                      <a:pt x="50" y="0"/>
                    </a:lnTo>
                    <a:lnTo>
                      <a:pt x="25" y="19"/>
                    </a:lnTo>
                    <a:lnTo>
                      <a:pt x="5" y="67"/>
                    </a:lnTo>
                    <a:lnTo>
                      <a:pt x="13" y="92"/>
                    </a:lnTo>
                    <a:lnTo>
                      <a:pt x="36" y="123"/>
                    </a:lnTo>
                    <a:lnTo>
                      <a:pt x="100" y="160"/>
                    </a:lnTo>
                    <a:lnTo>
                      <a:pt x="112" y="173"/>
                    </a:lnTo>
                    <a:lnTo>
                      <a:pt x="117" y="191"/>
                    </a:lnTo>
                    <a:lnTo>
                      <a:pt x="117" y="216"/>
                    </a:lnTo>
                    <a:lnTo>
                      <a:pt x="106" y="229"/>
                    </a:lnTo>
                    <a:lnTo>
                      <a:pt x="86" y="235"/>
                    </a:lnTo>
                    <a:lnTo>
                      <a:pt x="56" y="235"/>
                    </a:lnTo>
                    <a:lnTo>
                      <a:pt x="44" y="229"/>
                    </a:lnTo>
                    <a:lnTo>
                      <a:pt x="30" y="210"/>
                    </a:lnTo>
                    <a:lnTo>
                      <a:pt x="30" y="179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18" name="Freeform 538"/>
              <p:cNvSpPr>
                <a:spLocks noEditPoints="1"/>
              </p:cNvSpPr>
              <p:nvPr/>
            </p:nvSpPr>
            <p:spPr bwMode="auto">
              <a:xfrm>
                <a:off x="989" y="2658"/>
                <a:ext cx="45" cy="62"/>
              </a:xfrm>
              <a:custGeom>
                <a:avLst/>
                <a:gdLst>
                  <a:gd name="T0" fmla="*/ 2 w 135"/>
                  <a:gd name="T1" fmla="*/ 6 h 186"/>
                  <a:gd name="T2" fmla="*/ 2 w 135"/>
                  <a:gd name="T3" fmla="*/ 6 h 186"/>
                  <a:gd name="T4" fmla="*/ 1 w 135"/>
                  <a:gd name="T5" fmla="*/ 5 h 186"/>
                  <a:gd name="T6" fmla="*/ 1 w 135"/>
                  <a:gd name="T7" fmla="*/ 4 h 186"/>
                  <a:gd name="T8" fmla="*/ 1 w 135"/>
                  <a:gd name="T9" fmla="*/ 3 h 186"/>
                  <a:gd name="T10" fmla="*/ 1 w 135"/>
                  <a:gd name="T11" fmla="*/ 2 h 186"/>
                  <a:gd name="T12" fmla="*/ 1 w 135"/>
                  <a:gd name="T13" fmla="*/ 1 h 186"/>
                  <a:gd name="T14" fmla="*/ 2 w 135"/>
                  <a:gd name="T15" fmla="*/ 1 h 186"/>
                  <a:gd name="T16" fmla="*/ 2 w 135"/>
                  <a:gd name="T17" fmla="*/ 1 h 186"/>
                  <a:gd name="T18" fmla="*/ 3 w 135"/>
                  <a:gd name="T19" fmla="*/ 1 h 186"/>
                  <a:gd name="T20" fmla="*/ 3 w 135"/>
                  <a:gd name="T21" fmla="*/ 1 h 186"/>
                  <a:gd name="T22" fmla="*/ 4 w 135"/>
                  <a:gd name="T23" fmla="*/ 2 h 186"/>
                  <a:gd name="T24" fmla="*/ 4 w 135"/>
                  <a:gd name="T25" fmla="*/ 3 h 186"/>
                  <a:gd name="T26" fmla="*/ 4 w 135"/>
                  <a:gd name="T27" fmla="*/ 4 h 186"/>
                  <a:gd name="T28" fmla="*/ 3 w 135"/>
                  <a:gd name="T29" fmla="*/ 5 h 186"/>
                  <a:gd name="T30" fmla="*/ 3 w 135"/>
                  <a:gd name="T31" fmla="*/ 6 h 186"/>
                  <a:gd name="T32" fmla="*/ 2 w 135"/>
                  <a:gd name="T33" fmla="*/ 6 h 186"/>
                  <a:gd name="T34" fmla="*/ 2 w 135"/>
                  <a:gd name="T35" fmla="*/ 7 h 186"/>
                  <a:gd name="T36" fmla="*/ 3 w 135"/>
                  <a:gd name="T37" fmla="*/ 7 h 186"/>
                  <a:gd name="T38" fmla="*/ 4 w 135"/>
                  <a:gd name="T39" fmla="*/ 6 h 186"/>
                  <a:gd name="T40" fmla="*/ 5 w 135"/>
                  <a:gd name="T41" fmla="*/ 5 h 186"/>
                  <a:gd name="T42" fmla="*/ 5 w 135"/>
                  <a:gd name="T43" fmla="*/ 3 h 186"/>
                  <a:gd name="T44" fmla="*/ 5 w 135"/>
                  <a:gd name="T45" fmla="*/ 3 h 186"/>
                  <a:gd name="T46" fmla="*/ 5 w 135"/>
                  <a:gd name="T47" fmla="*/ 2 h 186"/>
                  <a:gd name="T48" fmla="*/ 5 w 135"/>
                  <a:gd name="T49" fmla="*/ 1 h 186"/>
                  <a:gd name="T50" fmla="*/ 5 w 135"/>
                  <a:gd name="T51" fmla="*/ 1 h 186"/>
                  <a:gd name="T52" fmla="*/ 4 w 135"/>
                  <a:gd name="T53" fmla="*/ 0 h 186"/>
                  <a:gd name="T54" fmla="*/ 4 w 135"/>
                  <a:gd name="T55" fmla="*/ 0 h 186"/>
                  <a:gd name="T56" fmla="*/ 3 w 135"/>
                  <a:gd name="T57" fmla="*/ 0 h 186"/>
                  <a:gd name="T58" fmla="*/ 2 w 135"/>
                  <a:gd name="T59" fmla="*/ 0 h 186"/>
                  <a:gd name="T60" fmla="*/ 2 w 135"/>
                  <a:gd name="T61" fmla="*/ 0 h 186"/>
                  <a:gd name="T62" fmla="*/ 1 w 135"/>
                  <a:gd name="T63" fmla="*/ 0 h 186"/>
                  <a:gd name="T64" fmla="*/ 1 w 135"/>
                  <a:gd name="T65" fmla="*/ 0 h 186"/>
                  <a:gd name="T66" fmla="*/ 0 w 135"/>
                  <a:gd name="T67" fmla="*/ 1 h 186"/>
                  <a:gd name="T68" fmla="*/ 0 w 135"/>
                  <a:gd name="T69" fmla="*/ 1 h 186"/>
                  <a:gd name="T70" fmla="*/ 0 w 135"/>
                  <a:gd name="T71" fmla="*/ 2 h 186"/>
                  <a:gd name="T72" fmla="*/ 0 w 135"/>
                  <a:gd name="T73" fmla="*/ 3 h 186"/>
                  <a:gd name="T74" fmla="*/ 0 w 135"/>
                  <a:gd name="T75" fmla="*/ 3 h 186"/>
                  <a:gd name="T76" fmla="*/ 0 w 135"/>
                  <a:gd name="T77" fmla="*/ 5 h 186"/>
                  <a:gd name="T78" fmla="*/ 1 w 135"/>
                  <a:gd name="T79" fmla="*/ 6 h 186"/>
                  <a:gd name="T80" fmla="*/ 2 w 135"/>
                  <a:gd name="T81" fmla="*/ 7 h 186"/>
                  <a:gd name="T82" fmla="*/ 2 w 135"/>
                  <a:gd name="T83" fmla="*/ 7 h 18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5"/>
                  <a:gd name="T127" fmla="*/ 0 h 186"/>
                  <a:gd name="T128" fmla="*/ 135 w 135"/>
                  <a:gd name="T129" fmla="*/ 186 h 18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5" h="186">
                    <a:moveTo>
                      <a:pt x="67" y="161"/>
                    </a:moveTo>
                    <a:lnTo>
                      <a:pt x="48" y="155"/>
                    </a:lnTo>
                    <a:lnTo>
                      <a:pt x="36" y="142"/>
                    </a:lnTo>
                    <a:lnTo>
                      <a:pt x="31" y="111"/>
                    </a:lnTo>
                    <a:lnTo>
                      <a:pt x="31" y="80"/>
                    </a:lnTo>
                    <a:lnTo>
                      <a:pt x="31" y="49"/>
                    </a:lnTo>
                    <a:lnTo>
                      <a:pt x="36" y="31"/>
                    </a:lnTo>
                    <a:lnTo>
                      <a:pt x="48" y="26"/>
                    </a:lnTo>
                    <a:lnTo>
                      <a:pt x="67" y="18"/>
                    </a:lnTo>
                    <a:lnTo>
                      <a:pt x="79" y="26"/>
                    </a:lnTo>
                    <a:lnTo>
                      <a:pt x="92" y="31"/>
                    </a:lnTo>
                    <a:lnTo>
                      <a:pt x="98" y="49"/>
                    </a:lnTo>
                    <a:lnTo>
                      <a:pt x="104" y="80"/>
                    </a:lnTo>
                    <a:lnTo>
                      <a:pt x="98" y="111"/>
                    </a:lnTo>
                    <a:lnTo>
                      <a:pt x="92" y="142"/>
                    </a:lnTo>
                    <a:lnTo>
                      <a:pt x="87" y="155"/>
                    </a:lnTo>
                    <a:lnTo>
                      <a:pt x="67" y="161"/>
                    </a:lnTo>
                    <a:close/>
                    <a:moveTo>
                      <a:pt x="67" y="186"/>
                    </a:moveTo>
                    <a:lnTo>
                      <a:pt x="92" y="180"/>
                    </a:lnTo>
                    <a:lnTo>
                      <a:pt x="117" y="167"/>
                    </a:lnTo>
                    <a:lnTo>
                      <a:pt x="129" y="142"/>
                    </a:lnTo>
                    <a:lnTo>
                      <a:pt x="135" y="93"/>
                    </a:lnTo>
                    <a:lnTo>
                      <a:pt x="135" y="74"/>
                    </a:lnTo>
                    <a:lnTo>
                      <a:pt x="129" y="56"/>
                    </a:lnTo>
                    <a:lnTo>
                      <a:pt x="129" y="37"/>
                    </a:lnTo>
                    <a:lnTo>
                      <a:pt x="123" y="26"/>
                    </a:lnTo>
                    <a:lnTo>
                      <a:pt x="117" y="12"/>
                    </a:lnTo>
                    <a:lnTo>
                      <a:pt x="98" y="6"/>
                    </a:lnTo>
                    <a:lnTo>
                      <a:pt x="87" y="0"/>
                    </a:lnTo>
                    <a:lnTo>
                      <a:pt x="67" y="0"/>
                    </a:lnTo>
                    <a:lnTo>
                      <a:pt x="42" y="0"/>
                    </a:lnTo>
                    <a:lnTo>
                      <a:pt x="31" y="6"/>
                    </a:lnTo>
                    <a:lnTo>
                      <a:pt x="17" y="12"/>
                    </a:lnTo>
                    <a:lnTo>
                      <a:pt x="11" y="26"/>
                    </a:lnTo>
                    <a:lnTo>
                      <a:pt x="5" y="37"/>
                    </a:lnTo>
                    <a:lnTo>
                      <a:pt x="0" y="56"/>
                    </a:lnTo>
                    <a:lnTo>
                      <a:pt x="0" y="74"/>
                    </a:lnTo>
                    <a:lnTo>
                      <a:pt x="0" y="93"/>
                    </a:lnTo>
                    <a:lnTo>
                      <a:pt x="5" y="142"/>
                    </a:lnTo>
                    <a:lnTo>
                      <a:pt x="17" y="167"/>
                    </a:lnTo>
                    <a:lnTo>
                      <a:pt x="42" y="180"/>
                    </a:lnTo>
                    <a:lnTo>
                      <a:pt x="67" y="1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19" name="Freeform 539"/>
              <p:cNvSpPr>
                <a:spLocks/>
              </p:cNvSpPr>
              <p:nvPr/>
            </p:nvSpPr>
            <p:spPr bwMode="auto">
              <a:xfrm>
                <a:off x="1049" y="2658"/>
                <a:ext cx="43" cy="62"/>
              </a:xfrm>
              <a:custGeom>
                <a:avLst/>
                <a:gdLst>
                  <a:gd name="T0" fmla="*/ 3 w 130"/>
                  <a:gd name="T1" fmla="*/ 4 h 186"/>
                  <a:gd name="T2" fmla="*/ 3 w 130"/>
                  <a:gd name="T3" fmla="*/ 5 h 186"/>
                  <a:gd name="T4" fmla="*/ 3 w 130"/>
                  <a:gd name="T5" fmla="*/ 6 h 186"/>
                  <a:gd name="T6" fmla="*/ 3 w 130"/>
                  <a:gd name="T7" fmla="*/ 6 h 186"/>
                  <a:gd name="T8" fmla="*/ 2 w 130"/>
                  <a:gd name="T9" fmla="*/ 6 h 186"/>
                  <a:gd name="T10" fmla="*/ 2 w 130"/>
                  <a:gd name="T11" fmla="*/ 6 h 186"/>
                  <a:gd name="T12" fmla="*/ 1 w 130"/>
                  <a:gd name="T13" fmla="*/ 6 h 186"/>
                  <a:gd name="T14" fmla="*/ 1 w 130"/>
                  <a:gd name="T15" fmla="*/ 5 h 186"/>
                  <a:gd name="T16" fmla="*/ 1 w 130"/>
                  <a:gd name="T17" fmla="*/ 5 h 186"/>
                  <a:gd name="T18" fmla="*/ 1 w 130"/>
                  <a:gd name="T19" fmla="*/ 0 h 186"/>
                  <a:gd name="T20" fmla="*/ 0 w 130"/>
                  <a:gd name="T21" fmla="*/ 0 h 186"/>
                  <a:gd name="T22" fmla="*/ 0 w 130"/>
                  <a:gd name="T23" fmla="*/ 5 h 186"/>
                  <a:gd name="T24" fmla="*/ 0 w 130"/>
                  <a:gd name="T25" fmla="*/ 6 h 186"/>
                  <a:gd name="T26" fmla="*/ 0 w 130"/>
                  <a:gd name="T27" fmla="*/ 6 h 186"/>
                  <a:gd name="T28" fmla="*/ 1 w 130"/>
                  <a:gd name="T29" fmla="*/ 7 h 186"/>
                  <a:gd name="T30" fmla="*/ 2 w 130"/>
                  <a:gd name="T31" fmla="*/ 7 h 186"/>
                  <a:gd name="T32" fmla="*/ 2 w 130"/>
                  <a:gd name="T33" fmla="*/ 7 h 186"/>
                  <a:gd name="T34" fmla="*/ 3 w 130"/>
                  <a:gd name="T35" fmla="*/ 6 h 186"/>
                  <a:gd name="T36" fmla="*/ 3 w 130"/>
                  <a:gd name="T37" fmla="*/ 6 h 186"/>
                  <a:gd name="T38" fmla="*/ 3 w 130"/>
                  <a:gd name="T39" fmla="*/ 6 h 186"/>
                  <a:gd name="T40" fmla="*/ 3 w 130"/>
                  <a:gd name="T41" fmla="*/ 7 h 186"/>
                  <a:gd name="T42" fmla="*/ 5 w 130"/>
                  <a:gd name="T43" fmla="*/ 7 h 186"/>
                  <a:gd name="T44" fmla="*/ 5 w 130"/>
                  <a:gd name="T45" fmla="*/ 6 h 186"/>
                  <a:gd name="T46" fmla="*/ 5 w 130"/>
                  <a:gd name="T47" fmla="*/ 6 h 186"/>
                  <a:gd name="T48" fmla="*/ 5 w 130"/>
                  <a:gd name="T49" fmla="*/ 6 h 186"/>
                  <a:gd name="T50" fmla="*/ 5 w 130"/>
                  <a:gd name="T51" fmla="*/ 5 h 186"/>
                  <a:gd name="T52" fmla="*/ 5 w 130"/>
                  <a:gd name="T53" fmla="*/ 0 h 186"/>
                  <a:gd name="T54" fmla="*/ 3 w 130"/>
                  <a:gd name="T55" fmla="*/ 0 h 186"/>
                  <a:gd name="T56" fmla="*/ 3 w 130"/>
                  <a:gd name="T57" fmla="*/ 4 h 18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30"/>
                  <a:gd name="T88" fmla="*/ 0 h 186"/>
                  <a:gd name="T89" fmla="*/ 130 w 130"/>
                  <a:gd name="T90" fmla="*/ 186 h 18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30" h="186">
                    <a:moveTo>
                      <a:pt x="93" y="118"/>
                    </a:moveTo>
                    <a:lnTo>
                      <a:pt x="93" y="136"/>
                    </a:lnTo>
                    <a:lnTo>
                      <a:pt x="80" y="149"/>
                    </a:lnTo>
                    <a:lnTo>
                      <a:pt x="74" y="155"/>
                    </a:lnTo>
                    <a:lnTo>
                      <a:pt x="62" y="161"/>
                    </a:lnTo>
                    <a:lnTo>
                      <a:pt x="49" y="155"/>
                    </a:lnTo>
                    <a:lnTo>
                      <a:pt x="37" y="149"/>
                    </a:lnTo>
                    <a:lnTo>
                      <a:pt x="31" y="142"/>
                    </a:lnTo>
                    <a:lnTo>
                      <a:pt x="31" y="124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6" y="155"/>
                    </a:lnTo>
                    <a:lnTo>
                      <a:pt x="12" y="174"/>
                    </a:lnTo>
                    <a:lnTo>
                      <a:pt x="31" y="180"/>
                    </a:lnTo>
                    <a:lnTo>
                      <a:pt x="49" y="186"/>
                    </a:lnTo>
                    <a:lnTo>
                      <a:pt x="62" y="180"/>
                    </a:lnTo>
                    <a:lnTo>
                      <a:pt x="74" y="174"/>
                    </a:lnTo>
                    <a:lnTo>
                      <a:pt x="87" y="167"/>
                    </a:lnTo>
                    <a:lnTo>
                      <a:pt x="93" y="155"/>
                    </a:lnTo>
                    <a:lnTo>
                      <a:pt x="93" y="180"/>
                    </a:lnTo>
                    <a:lnTo>
                      <a:pt x="130" y="180"/>
                    </a:lnTo>
                    <a:lnTo>
                      <a:pt x="124" y="167"/>
                    </a:lnTo>
                    <a:lnTo>
                      <a:pt x="124" y="161"/>
                    </a:lnTo>
                    <a:lnTo>
                      <a:pt x="124" y="149"/>
                    </a:lnTo>
                    <a:lnTo>
                      <a:pt x="124" y="142"/>
                    </a:lnTo>
                    <a:lnTo>
                      <a:pt x="124" y="0"/>
                    </a:lnTo>
                    <a:lnTo>
                      <a:pt x="93" y="0"/>
                    </a:lnTo>
                    <a:lnTo>
                      <a:pt x="93" y="1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20" name="Freeform 540"/>
              <p:cNvSpPr>
                <a:spLocks/>
              </p:cNvSpPr>
              <p:nvPr/>
            </p:nvSpPr>
            <p:spPr bwMode="auto">
              <a:xfrm>
                <a:off x="1109" y="2658"/>
                <a:ext cx="26" cy="60"/>
              </a:xfrm>
              <a:custGeom>
                <a:avLst/>
                <a:gdLst>
                  <a:gd name="T0" fmla="*/ 1 w 80"/>
                  <a:gd name="T1" fmla="*/ 0 h 180"/>
                  <a:gd name="T2" fmla="*/ 0 w 80"/>
                  <a:gd name="T3" fmla="*/ 0 h 180"/>
                  <a:gd name="T4" fmla="*/ 0 w 80"/>
                  <a:gd name="T5" fmla="*/ 7 h 180"/>
                  <a:gd name="T6" fmla="*/ 1 w 80"/>
                  <a:gd name="T7" fmla="*/ 7 h 180"/>
                  <a:gd name="T8" fmla="*/ 1 w 80"/>
                  <a:gd name="T9" fmla="*/ 3 h 180"/>
                  <a:gd name="T10" fmla="*/ 1 w 80"/>
                  <a:gd name="T11" fmla="*/ 2 h 180"/>
                  <a:gd name="T12" fmla="*/ 1 w 80"/>
                  <a:gd name="T13" fmla="*/ 1 h 180"/>
                  <a:gd name="T14" fmla="*/ 2 w 80"/>
                  <a:gd name="T15" fmla="*/ 1 h 180"/>
                  <a:gd name="T16" fmla="*/ 2 w 80"/>
                  <a:gd name="T17" fmla="*/ 1 h 180"/>
                  <a:gd name="T18" fmla="*/ 3 w 80"/>
                  <a:gd name="T19" fmla="*/ 1 h 180"/>
                  <a:gd name="T20" fmla="*/ 3 w 80"/>
                  <a:gd name="T21" fmla="*/ 1 h 180"/>
                  <a:gd name="T22" fmla="*/ 3 w 80"/>
                  <a:gd name="T23" fmla="*/ 0 h 180"/>
                  <a:gd name="T24" fmla="*/ 2 w 80"/>
                  <a:gd name="T25" fmla="*/ 0 h 180"/>
                  <a:gd name="T26" fmla="*/ 2 w 80"/>
                  <a:gd name="T27" fmla="*/ 0 h 180"/>
                  <a:gd name="T28" fmla="*/ 1 w 80"/>
                  <a:gd name="T29" fmla="*/ 0 h 180"/>
                  <a:gd name="T30" fmla="*/ 1 w 80"/>
                  <a:gd name="T31" fmla="*/ 1 h 180"/>
                  <a:gd name="T32" fmla="*/ 1 w 80"/>
                  <a:gd name="T33" fmla="*/ 1 h 180"/>
                  <a:gd name="T34" fmla="*/ 1 w 80"/>
                  <a:gd name="T35" fmla="*/ 0 h 1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0"/>
                  <a:gd name="T55" fmla="*/ 0 h 180"/>
                  <a:gd name="T56" fmla="*/ 80 w 80"/>
                  <a:gd name="T57" fmla="*/ 180 h 1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0" h="180">
                    <a:moveTo>
                      <a:pt x="25" y="0"/>
                    </a:moveTo>
                    <a:lnTo>
                      <a:pt x="0" y="0"/>
                    </a:lnTo>
                    <a:lnTo>
                      <a:pt x="0" y="180"/>
                    </a:lnTo>
                    <a:lnTo>
                      <a:pt x="25" y="180"/>
                    </a:lnTo>
                    <a:lnTo>
                      <a:pt x="25" y="74"/>
                    </a:lnTo>
                    <a:lnTo>
                      <a:pt x="31" y="56"/>
                    </a:lnTo>
                    <a:lnTo>
                      <a:pt x="37" y="37"/>
                    </a:lnTo>
                    <a:lnTo>
                      <a:pt x="49" y="31"/>
                    </a:lnTo>
                    <a:lnTo>
                      <a:pt x="68" y="26"/>
                    </a:lnTo>
                    <a:lnTo>
                      <a:pt x="74" y="26"/>
                    </a:lnTo>
                    <a:lnTo>
                      <a:pt x="80" y="26"/>
                    </a:lnTo>
                    <a:lnTo>
                      <a:pt x="80" y="0"/>
                    </a:lnTo>
                    <a:lnTo>
                      <a:pt x="62" y="0"/>
                    </a:lnTo>
                    <a:lnTo>
                      <a:pt x="49" y="0"/>
                    </a:lnTo>
                    <a:lnTo>
                      <a:pt x="37" y="12"/>
                    </a:lnTo>
                    <a:lnTo>
                      <a:pt x="31" y="26"/>
                    </a:lnTo>
                    <a:lnTo>
                      <a:pt x="25" y="2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21" name="Freeform 541"/>
              <p:cNvSpPr>
                <a:spLocks/>
              </p:cNvSpPr>
              <p:nvPr/>
            </p:nvSpPr>
            <p:spPr bwMode="auto">
              <a:xfrm>
                <a:off x="1146" y="2658"/>
                <a:ext cx="41" cy="62"/>
              </a:xfrm>
              <a:custGeom>
                <a:avLst/>
                <a:gdLst>
                  <a:gd name="T0" fmla="*/ 5 w 124"/>
                  <a:gd name="T1" fmla="*/ 2 h 186"/>
                  <a:gd name="T2" fmla="*/ 5 w 124"/>
                  <a:gd name="T3" fmla="*/ 1 h 186"/>
                  <a:gd name="T4" fmla="*/ 4 w 124"/>
                  <a:gd name="T5" fmla="*/ 0 h 186"/>
                  <a:gd name="T6" fmla="*/ 3 w 124"/>
                  <a:gd name="T7" fmla="*/ 0 h 186"/>
                  <a:gd name="T8" fmla="*/ 3 w 124"/>
                  <a:gd name="T9" fmla="*/ 0 h 186"/>
                  <a:gd name="T10" fmla="*/ 2 w 124"/>
                  <a:gd name="T11" fmla="*/ 0 h 186"/>
                  <a:gd name="T12" fmla="*/ 1 w 124"/>
                  <a:gd name="T13" fmla="*/ 0 h 186"/>
                  <a:gd name="T14" fmla="*/ 1 w 124"/>
                  <a:gd name="T15" fmla="*/ 0 h 186"/>
                  <a:gd name="T16" fmla="*/ 0 w 124"/>
                  <a:gd name="T17" fmla="*/ 1 h 186"/>
                  <a:gd name="T18" fmla="*/ 0 w 124"/>
                  <a:gd name="T19" fmla="*/ 1 h 186"/>
                  <a:gd name="T20" fmla="*/ 0 w 124"/>
                  <a:gd name="T21" fmla="*/ 2 h 186"/>
                  <a:gd name="T22" fmla="*/ 0 w 124"/>
                  <a:gd name="T23" fmla="*/ 3 h 186"/>
                  <a:gd name="T24" fmla="*/ 0 w 124"/>
                  <a:gd name="T25" fmla="*/ 3 h 186"/>
                  <a:gd name="T26" fmla="*/ 0 w 124"/>
                  <a:gd name="T27" fmla="*/ 5 h 186"/>
                  <a:gd name="T28" fmla="*/ 1 w 124"/>
                  <a:gd name="T29" fmla="*/ 6 h 186"/>
                  <a:gd name="T30" fmla="*/ 2 w 124"/>
                  <a:gd name="T31" fmla="*/ 7 h 186"/>
                  <a:gd name="T32" fmla="*/ 3 w 124"/>
                  <a:gd name="T33" fmla="*/ 7 h 186"/>
                  <a:gd name="T34" fmla="*/ 3 w 124"/>
                  <a:gd name="T35" fmla="*/ 7 h 186"/>
                  <a:gd name="T36" fmla="*/ 4 w 124"/>
                  <a:gd name="T37" fmla="*/ 6 h 186"/>
                  <a:gd name="T38" fmla="*/ 5 w 124"/>
                  <a:gd name="T39" fmla="*/ 6 h 186"/>
                  <a:gd name="T40" fmla="*/ 5 w 124"/>
                  <a:gd name="T41" fmla="*/ 4 h 186"/>
                  <a:gd name="T42" fmla="*/ 4 w 124"/>
                  <a:gd name="T43" fmla="*/ 4 h 186"/>
                  <a:gd name="T44" fmla="*/ 3 w 124"/>
                  <a:gd name="T45" fmla="*/ 5 h 186"/>
                  <a:gd name="T46" fmla="*/ 3 w 124"/>
                  <a:gd name="T47" fmla="*/ 6 h 186"/>
                  <a:gd name="T48" fmla="*/ 3 w 124"/>
                  <a:gd name="T49" fmla="*/ 6 h 186"/>
                  <a:gd name="T50" fmla="*/ 3 w 124"/>
                  <a:gd name="T51" fmla="*/ 6 h 186"/>
                  <a:gd name="T52" fmla="*/ 2 w 124"/>
                  <a:gd name="T53" fmla="*/ 6 h 186"/>
                  <a:gd name="T54" fmla="*/ 2 w 124"/>
                  <a:gd name="T55" fmla="*/ 5 h 186"/>
                  <a:gd name="T56" fmla="*/ 1 w 124"/>
                  <a:gd name="T57" fmla="*/ 4 h 186"/>
                  <a:gd name="T58" fmla="*/ 1 w 124"/>
                  <a:gd name="T59" fmla="*/ 3 h 186"/>
                  <a:gd name="T60" fmla="*/ 1 w 124"/>
                  <a:gd name="T61" fmla="*/ 2 h 186"/>
                  <a:gd name="T62" fmla="*/ 2 w 124"/>
                  <a:gd name="T63" fmla="*/ 1 h 186"/>
                  <a:gd name="T64" fmla="*/ 2 w 124"/>
                  <a:gd name="T65" fmla="*/ 1 h 186"/>
                  <a:gd name="T66" fmla="*/ 3 w 124"/>
                  <a:gd name="T67" fmla="*/ 1 h 186"/>
                  <a:gd name="T68" fmla="*/ 3 w 124"/>
                  <a:gd name="T69" fmla="*/ 1 h 186"/>
                  <a:gd name="T70" fmla="*/ 3 w 124"/>
                  <a:gd name="T71" fmla="*/ 1 h 186"/>
                  <a:gd name="T72" fmla="*/ 3 w 124"/>
                  <a:gd name="T73" fmla="*/ 1 h 186"/>
                  <a:gd name="T74" fmla="*/ 3 w 124"/>
                  <a:gd name="T75" fmla="*/ 2 h 186"/>
                  <a:gd name="T76" fmla="*/ 5 w 124"/>
                  <a:gd name="T77" fmla="*/ 2 h 18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24"/>
                  <a:gd name="T118" fmla="*/ 0 h 186"/>
                  <a:gd name="T119" fmla="*/ 124 w 124"/>
                  <a:gd name="T120" fmla="*/ 186 h 18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24" h="186">
                    <a:moveTo>
                      <a:pt x="124" y="56"/>
                    </a:moveTo>
                    <a:lnTo>
                      <a:pt x="124" y="31"/>
                    </a:lnTo>
                    <a:lnTo>
                      <a:pt x="111" y="12"/>
                    </a:lnTo>
                    <a:lnTo>
                      <a:pt x="93" y="0"/>
                    </a:lnTo>
                    <a:lnTo>
                      <a:pt x="74" y="0"/>
                    </a:lnTo>
                    <a:lnTo>
                      <a:pt x="49" y="0"/>
                    </a:lnTo>
                    <a:lnTo>
                      <a:pt x="37" y="6"/>
                    </a:lnTo>
                    <a:lnTo>
                      <a:pt x="18" y="12"/>
                    </a:lnTo>
                    <a:lnTo>
                      <a:pt x="12" y="26"/>
                    </a:lnTo>
                    <a:lnTo>
                      <a:pt x="6" y="37"/>
                    </a:lnTo>
                    <a:lnTo>
                      <a:pt x="6" y="56"/>
                    </a:lnTo>
                    <a:lnTo>
                      <a:pt x="0" y="74"/>
                    </a:lnTo>
                    <a:lnTo>
                      <a:pt x="0" y="93"/>
                    </a:lnTo>
                    <a:lnTo>
                      <a:pt x="6" y="142"/>
                    </a:lnTo>
                    <a:lnTo>
                      <a:pt x="24" y="167"/>
                    </a:lnTo>
                    <a:lnTo>
                      <a:pt x="49" y="180"/>
                    </a:lnTo>
                    <a:lnTo>
                      <a:pt x="74" y="186"/>
                    </a:lnTo>
                    <a:lnTo>
                      <a:pt x="86" y="180"/>
                    </a:lnTo>
                    <a:lnTo>
                      <a:pt x="105" y="167"/>
                    </a:lnTo>
                    <a:lnTo>
                      <a:pt x="124" y="149"/>
                    </a:lnTo>
                    <a:lnTo>
                      <a:pt x="124" y="118"/>
                    </a:lnTo>
                    <a:lnTo>
                      <a:pt x="99" y="118"/>
                    </a:lnTo>
                    <a:lnTo>
                      <a:pt x="93" y="136"/>
                    </a:lnTo>
                    <a:lnTo>
                      <a:pt x="86" y="149"/>
                    </a:lnTo>
                    <a:lnTo>
                      <a:pt x="80" y="155"/>
                    </a:lnTo>
                    <a:lnTo>
                      <a:pt x="74" y="161"/>
                    </a:lnTo>
                    <a:lnTo>
                      <a:pt x="55" y="155"/>
                    </a:lnTo>
                    <a:lnTo>
                      <a:pt x="43" y="142"/>
                    </a:lnTo>
                    <a:lnTo>
                      <a:pt x="37" y="111"/>
                    </a:lnTo>
                    <a:lnTo>
                      <a:pt x="37" y="80"/>
                    </a:lnTo>
                    <a:lnTo>
                      <a:pt x="37" y="49"/>
                    </a:lnTo>
                    <a:lnTo>
                      <a:pt x="43" y="31"/>
                    </a:lnTo>
                    <a:lnTo>
                      <a:pt x="55" y="26"/>
                    </a:lnTo>
                    <a:lnTo>
                      <a:pt x="74" y="18"/>
                    </a:lnTo>
                    <a:lnTo>
                      <a:pt x="80" y="26"/>
                    </a:lnTo>
                    <a:lnTo>
                      <a:pt x="86" y="31"/>
                    </a:lnTo>
                    <a:lnTo>
                      <a:pt x="93" y="37"/>
                    </a:lnTo>
                    <a:lnTo>
                      <a:pt x="93" y="56"/>
                    </a:lnTo>
                    <a:lnTo>
                      <a:pt x="124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22" name="Freeform 542"/>
              <p:cNvSpPr>
                <a:spLocks noEditPoints="1"/>
              </p:cNvSpPr>
              <p:nvPr/>
            </p:nvSpPr>
            <p:spPr bwMode="auto">
              <a:xfrm>
                <a:off x="1203" y="2658"/>
                <a:ext cx="44" cy="62"/>
              </a:xfrm>
              <a:custGeom>
                <a:avLst/>
                <a:gdLst>
                  <a:gd name="T0" fmla="*/ 1 w 132"/>
                  <a:gd name="T1" fmla="*/ 3 h 186"/>
                  <a:gd name="T2" fmla="*/ 1 w 132"/>
                  <a:gd name="T3" fmla="*/ 2 h 186"/>
                  <a:gd name="T4" fmla="*/ 2 w 132"/>
                  <a:gd name="T5" fmla="*/ 1 h 186"/>
                  <a:gd name="T6" fmla="*/ 2 w 132"/>
                  <a:gd name="T7" fmla="*/ 1 h 186"/>
                  <a:gd name="T8" fmla="*/ 3 w 132"/>
                  <a:gd name="T9" fmla="*/ 1 h 186"/>
                  <a:gd name="T10" fmla="*/ 3 w 132"/>
                  <a:gd name="T11" fmla="*/ 1 h 186"/>
                  <a:gd name="T12" fmla="*/ 3 w 132"/>
                  <a:gd name="T13" fmla="*/ 1 h 186"/>
                  <a:gd name="T14" fmla="*/ 4 w 132"/>
                  <a:gd name="T15" fmla="*/ 2 h 186"/>
                  <a:gd name="T16" fmla="*/ 4 w 132"/>
                  <a:gd name="T17" fmla="*/ 3 h 186"/>
                  <a:gd name="T18" fmla="*/ 1 w 132"/>
                  <a:gd name="T19" fmla="*/ 3 h 186"/>
                  <a:gd name="T20" fmla="*/ 5 w 132"/>
                  <a:gd name="T21" fmla="*/ 4 h 186"/>
                  <a:gd name="T22" fmla="*/ 5 w 132"/>
                  <a:gd name="T23" fmla="*/ 3 h 186"/>
                  <a:gd name="T24" fmla="*/ 5 w 132"/>
                  <a:gd name="T25" fmla="*/ 2 h 186"/>
                  <a:gd name="T26" fmla="*/ 4 w 132"/>
                  <a:gd name="T27" fmla="*/ 1 h 186"/>
                  <a:gd name="T28" fmla="*/ 4 w 132"/>
                  <a:gd name="T29" fmla="*/ 0 h 186"/>
                  <a:gd name="T30" fmla="*/ 3 w 132"/>
                  <a:gd name="T31" fmla="*/ 0 h 186"/>
                  <a:gd name="T32" fmla="*/ 2 w 132"/>
                  <a:gd name="T33" fmla="*/ 0 h 186"/>
                  <a:gd name="T34" fmla="*/ 1 w 132"/>
                  <a:gd name="T35" fmla="*/ 0 h 186"/>
                  <a:gd name="T36" fmla="*/ 1 w 132"/>
                  <a:gd name="T37" fmla="*/ 0 h 186"/>
                  <a:gd name="T38" fmla="*/ 1 w 132"/>
                  <a:gd name="T39" fmla="*/ 1 h 186"/>
                  <a:gd name="T40" fmla="*/ 0 w 132"/>
                  <a:gd name="T41" fmla="*/ 1 h 186"/>
                  <a:gd name="T42" fmla="*/ 0 w 132"/>
                  <a:gd name="T43" fmla="*/ 2 h 186"/>
                  <a:gd name="T44" fmla="*/ 0 w 132"/>
                  <a:gd name="T45" fmla="*/ 3 h 186"/>
                  <a:gd name="T46" fmla="*/ 0 w 132"/>
                  <a:gd name="T47" fmla="*/ 3 h 186"/>
                  <a:gd name="T48" fmla="*/ 0 w 132"/>
                  <a:gd name="T49" fmla="*/ 5 h 186"/>
                  <a:gd name="T50" fmla="*/ 1 w 132"/>
                  <a:gd name="T51" fmla="*/ 6 h 186"/>
                  <a:gd name="T52" fmla="*/ 2 w 132"/>
                  <a:gd name="T53" fmla="*/ 7 h 186"/>
                  <a:gd name="T54" fmla="*/ 3 w 132"/>
                  <a:gd name="T55" fmla="*/ 7 h 186"/>
                  <a:gd name="T56" fmla="*/ 3 w 132"/>
                  <a:gd name="T57" fmla="*/ 7 h 186"/>
                  <a:gd name="T58" fmla="*/ 4 w 132"/>
                  <a:gd name="T59" fmla="*/ 6 h 186"/>
                  <a:gd name="T60" fmla="*/ 5 w 132"/>
                  <a:gd name="T61" fmla="*/ 6 h 186"/>
                  <a:gd name="T62" fmla="*/ 5 w 132"/>
                  <a:gd name="T63" fmla="*/ 5 h 186"/>
                  <a:gd name="T64" fmla="*/ 4 w 132"/>
                  <a:gd name="T65" fmla="*/ 5 h 186"/>
                  <a:gd name="T66" fmla="*/ 4 w 132"/>
                  <a:gd name="T67" fmla="*/ 5 h 186"/>
                  <a:gd name="T68" fmla="*/ 3 w 132"/>
                  <a:gd name="T69" fmla="*/ 6 h 186"/>
                  <a:gd name="T70" fmla="*/ 3 w 132"/>
                  <a:gd name="T71" fmla="*/ 6 h 186"/>
                  <a:gd name="T72" fmla="*/ 3 w 132"/>
                  <a:gd name="T73" fmla="*/ 6 h 186"/>
                  <a:gd name="T74" fmla="*/ 2 w 132"/>
                  <a:gd name="T75" fmla="*/ 6 h 186"/>
                  <a:gd name="T76" fmla="*/ 2 w 132"/>
                  <a:gd name="T77" fmla="*/ 6 h 186"/>
                  <a:gd name="T78" fmla="*/ 1 w 132"/>
                  <a:gd name="T79" fmla="*/ 5 h 186"/>
                  <a:gd name="T80" fmla="*/ 1 w 132"/>
                  <a:gd name="T81" fmla="*/ 4 h 186"/>
                  <a:gd name="T82" fmla="*/ 5 w 132"/>
                  <a:gd name="T83" fmla="*/ 4 h 18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2"/>
                  <a:gd name="T127" fmla="*/ 0 h 186"/>
                  <a:gd name="T128" fmla="*/ 132 w 132"/>
                  <a:gd name="T129" fmla="*/ 186 h 18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2" h="186">
                    <a:moveTo>
                      <a:pt x="31" y="74"/>
                    </a:moveTo>
                    <a:lnTo>
                      <a:pt x="39" y="43"/>
                    </a:lnTo>
                    <a:lnTo>
                      <a:pt x="45" y="31"/>
                    </a:lnTo>
                    <a:lnTo>
                      <a:pt x="56" y="26"/>
                    </a:lnTo>
                    <a:lnTo>
                      <a:pt x="70" y="18"/>
                    </a:lnTo>
                    <a:lnTo>
                      <a:pt x="82" y="26"/>
                    </a:lnTo>
                    <a:lnTo>
                      <a:pt x="93" y="31"/>
                    </a:lnTo>
                    <a:lnTo>
                      <a:pt x="101" y="43"/>
                    </a:lnTo>
                    <a:lnTo>
                      <a:pt x="107" y="74"/>
                    </a:lnTo>
                    <a:lnTo>
                      <a:pt x="31" y="74"/>
                    </a:lnTo>
                    <a:close/>
                    <a:moveTo>
                      <a:pt x="132" y="99"/>
                    </a:moveTo>
                    <a:lnTo>
                      <a:pt x="132" y="80"/>
                    </a:lnTo>
                    <a:lnTo>
                      <a:pt x="132" y="43"/>
                    </a:lnTo>
                    <a:lnTo>
                      <a:pt x="118" y="18"/>
                    </a:lnTo>
                    <a:lnTo>
                      <a:pt x="101" y="6"/>
                    </a:lnTo>
                    <a:lnTo>
                      <a:pt x="70" y="0"/>
                    </a:lnTo>
                    <a:lnTo>
                      <a:pt x="51" y="0"/>
                    </a:lnTo>
                    <a:lnTo>
                      <a:pt x="31" y="6"/>
                    </a:lnTo>
                    <a:lnTo>
                      <a:pt x="20" y="12"/>
                    </a:lnTo>
                    <a:lnTo>
                      <a:pt x="14" y="26"/>
                    </a:lnTo>
                    <a:lnTo>
                      <a:pt x="8" y="37"/>
                    </a:lnTo>
                    <a:lnTo>
                      <a:pt x="8" y="56"/>
                    </a:lnTo>
                    <a:lnTo>
                      <a:pt x="0" y="74"/>
                    </a:lnTo>
                    <a:lnTo>
                      <a:pt x="0" y="93"/>
                    </a:lnTo>
                    <a:lnTo>
                      <a:pt x="8" y="142"/>
                    </a:lnTo>
                    <a:lnTo>
                      <a:pt x="20" y="167"/>
                    </a:lnTo>
                    <a:lnTo>
                      <a:pt x="45" y="180"/>
                    </a:lnTo>
                    <a:lnTo>
                      <a:pt x="70" y="186"/>
                    </a:lnTo>
                    <a:lnTo>
                      <a:pt x="93" y="180"/>
                    </a:lnTo>
                    <a:lnTo>
                      <a:pt x="118" y="167"/>
                    </a:lnTo>
                    <a:lnTo>
                      <a:pt x="132" y="149"/>
                    </a:lnTo>
                    <a:lnTo>
                      <a:pt x="132" y="124"/>
                    </a:lnTo>
                    <a:lnTo>
                      <a:pt x="101" y="124"/>
                    </a:lnTo>
                    <a:lnTo>
                      <a:pt x="101" y="136"/>
                    </a:lnTo>
                    <a:lnTo>
                      <a:pt x="93" y="149"/>
                    </a:lnTo>
                    <a:lnTo>
                      <a:pt x="82" y="155"/>
                    </a:lnTo>
                    <a:lnTo>
                      <a:pt x="70" y="161"/>
                    </a:lnTo>
                    <a:lnTo>
                      <a:pt x="56" y="155"/>
                    </a:lnTo>
                    <a:lnTo>
                      <a:pt x="45" y="149"/>
                    </a:lnTo>
                    <a:lnTo>
                      <a:pt x="39" y="130"/>
                    </a:lnTo>
                    <a:lnTo>
                      <a:pt x="31" y="99"/>
                    </a:lnTo>
                    <a:lnTo>
                      <a:pt x="132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23" name="Freeform 543"/>
              <p:cNvSpPr>
                <a:spLocks noEditPoints="1"/>
              </p:cNvSpPr>
              <p:nvPr/>
            </p:nvSpPr>
            <p:spPr bwMode="auto">
              <a:xfrm>
                <a:off x="2465" y="2542"/>
                <a:ext cx="51" cy="83"/>
              </a:xfrm>
              <a:custGeom>
                <a:avLst/>
                <a:gdLst>
                  <a:gd name="T0" fmla="*/ 1 w 155"/>
                  <a:gd name="T1" fmla="*/ 5 h 247"/>
                  <a:gd name="T2" fmla="*/ 2 w 155"/>
                  <a:gd name="T3" fmla="*/ 5 h 247"/>
                  <a:gd name="T4" fmla="*/ 3 w 155"/>
                  <a:gd name="T5" fmla="*/ 5 h 247"/>
                  <a:gd name="T6" fmla="*/ 4 w 155"/>
                  <a:gd name="T7" fmla="*/ 5 h 247"/>
                  <a:gd name="T8" fmla="*/ 4 w 155"/>
                  <a:gd name="T9" fmla="*/ 6 h 247"/>
                  <a:gd name="T10" fmla="*/ 4 w 155"/>
                  <a:gd name="T11" fmla="*/ 7 h 247"/>
                  <a:gd name="T12" fmla="*/ 4 w 155"/>
                  <a:gd name="T13" fmla="*/ 7 h 247"/>
                  <a:gd name="T14" fmla="*/ 4 w 155"/>
                  <a:gd name="T15" fmla="*/ 8 h 247"/>
                  <a:gd name="T16" fmla="*/ 4 w 155"/>
                  <a:gd name="T17" fmla="*/ 8 h 247"/>
                  <a:gd name="T18" fmla="*/ 3 w 155"/>
                  <a:gd name="T19" fmla="*/ 8 h 247"/>
                  <a:gd name="T20" fmla="*/ 1 w 155"/>
                  <a:gd name="T21" fmla="*/ 8 h 247"/>
                  <a:gd name="T22" fmla="*/ 1 w 155"/>
                  <a:gd name="T23" fmla="*/ 5 h 247"/>
                  <a:gd name="T24" fmla="*/ 1 w 155"/>
                  <a:gd name="T25" fmla="*/ 1 h 247"/>
                  <a:gd name="T26" fmla="*/ 3 w 155"/>
                  <a:gd name="T27" fmla="*/ 1 h 247"/>
                  <a:gd name="T28" fmla="*/ 3 w 155"/>
                  <a:gd name="T29" fmla="*/ 1 h 247"/>
                  <a:gd name="T30" fmla="*/ 4 w 155"/>
                  <a:gd name="T31" fmla="*/ 1 h 247"/>
                  <a:gd name="T32" fmla="*/ 4 w 155"/>
                  <a:gd name="T33" fmla="*/ 2 h 247"/>
                  <a:gd name="T34" fmla="*/ 4 w 155"/>
                  <a:gd name="T35" fmla="*/ 2 h 247"/>
                  <a:gd name="T36" fmla="*/ 4 w 155"/>
                  <a:gd name="T37" fmla="*/ 3 h 247"/>
                  <a:gd name="T38" fmla="*/ 4 w 155"/>
                  <a:gd name="T39" fmla="*/ 3 h 247"/>
                  <a:gd name="T40" fmla="*/ 3 w 155"/>
                  <a:gd name="T41" fmla="*/ 4 h 247"/>
                  <a:gd name="T42" fmla="*/ 3 w 155"/>
                  <a:gd name="T43" fmla="*/ 4 h 247"/>
                  <a:gd name="T44" fmla="*/ 1 w 155"/>
                  <a:gd name="T45" fmla="*/ 4 h 247"/>
                  <a:gd name="T46" fmla="*/ 1 w 155"/>
                  <a:gd name="T47" fmla="*/ 1 h 247"/>
                  <a:gd name="T48" fmla="*/ 3 w 155"/>
                  <a:gd name="T49" fmla="*/ 9 h 247"/>
                  <a:gd name="T50" fmla="*/ 4 w 155"/>
                  <a:gd name="T51" fmla="*/ 9 h 247"/>
                  <a:gd name="T52" fmla="*/ 5 w 155"/>
                  <a:gd name="T53" fmla="*/ 9 h 247"/>
                  <a:gd name="T54" fmla="*/ 5 w 155"/>
                  <a:gd name="T55" fmla="*/ 8 h 247"/>
                  <a:gd name="T56" fmla="*/ 6 w 155"/>
                  <a:gd name="T57" fmla="*/ 7 h 247"/>
                  <a:gd name="T58" fmla="*/ 6 w 155"/>
                  <a:gd name="T59" fmla="*/ 6 h 247"/>
                  <a:gd name="T60" fmla="*/ 5 w 155"/>
                  <a:gd name="T61" fmla="*/ 5 h 247"/>
                  <a:gd name="T62" fmla="*/ 5 w 155"/>
                  <a:gd name="T63" fmla="*/ 5 h 247"/>
                  <a:gd name="T64" fmla="*/ 4 w 155"/>
                  <a:gd name="T65" fmla="*/ 4 h 247"/>
                  <a:gd name="T66" fmla="*/ 4 w 155"/>
                  <a:gd name="T67" fmla="*/ 4 h 247"/>
                  <a:gd name="T68" fmla="*/ 5 w 155"/>
                  <a:gd name="T69" fmla="*/ 4 h 247"/>
                  <a:gd name="T70" fmla="*/ 5 w 155"/>
                  <a:gd name="T71" fmla="*/ 3 h 247"/>
                  <a:gd name="T72" fmla="*/ 5 w 155"/>
                  <a:gd name="T73" fmla="*/ 2 h 247"/>
                  <a:gd name="T74" fmla="*/ 5 w 155"/>
                  <a:gd name="T75" fmla="*/ 2 h 247"/>
                  <a:gd name="T76" fmla="*/ 5 w 155"/>
                  <a:gd name="T77" fmla="*/ 2 h 247"/>
                  <a:gd name="T78" fmla="*/ 5 w 155"/>
                  <a:gd name="T79" fmla="*/ 1 h 247"/>
                  <a:gd name="T80" fmla="*/ 5 w 155"/>
                  <a:gd name="T81" fmla="*/ 1 h 247"/>
                  <a:gd name="T82" fmla="*/ 5 w 155"/>
                  <a:gd name="T83" fmla="*/ 0 h 247"/>
                  <a:gd name="T84" fmla="*/ 4 w 155"/>
                  <a:gd name="T85" fmla="*/ 0 h 247"/>
                  <a:gd name="T86" fmla="*/ 4 w 155"/>
                  <a:gd name="T87" fmla="*/ 0 h 247"/>
                  <a:gd name="T88" fmla="*/ 3 w 155"/>
                  <a:gd name="T89" fmla="*/ 0 h 247"/>
                  <a:gd name="T90" fmla="*/ 0 w 155"/>
                  <a:gd name="T91" fmla="*/ 0 h 247"/>
                  <a:gd name="T92" fmla="*/ 0 w 155"/>
                  <a:gd name="T93" fmla="*/ 9 h 247"/>
                  <a:gd name="T94" fmla="*/ 3 w 155"/>
                  <a:gd name="T95" fmla="*/ 9 h 24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5"/>
                  <a:gd name="T145" fmla="*/ 0 h 247"/>
                  <a:gd name="T146" fmla="*/ 155 w 155"/>
                  <a:gd name="T147" fmla="*/ 247 h 24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5" h="247">
                    <a:moveTo>
                      <a:pt x="31" y="130"/>
                    </a:moveTo>
                    <a:lnTo>
                      <a:pt x="68" y="130"/>
                    </a:lnTo>
                    <a:lnTo>
                      <a:pt x="87" y="137"/>
                    </a:lnTo>
                    <a:lnTo>
                      <a:pt x="105" y="143"/>
                    </a:lnTo>
                    <a:lnTo>
                      <a:pt x="118" y="155"/>
                    </a:lnTo>
                    <a:lnTo>
                      <a:pt x="124" y="180"/>
                    </a:lnTo>
                    <a:lnTo>
                      <a:pt x="118" y="191"/>
                    </a:lnTo>
                    <a:lnTo>
                      <a:pt x="111" y="205"/>
                    </a:lnTo>
                    <a:lnTo>
                      <a:pt x="99" y="217"/>
                    </a:lnTo>
                    <a:lnTo>
                      <a:pt x="80" y="222"/>
                    </a:lnTo>
                    <a:lnTo>
                      <a:pt x="31" y="222"/>
                    </a:lnTo>
                    <a:lnTo>
                      <a:pt x="31" y="130"/>
                    </a:lnTo>
                    <a:close/>
                    <a:moveTo>
                      <a:pt x="31" y="25"/>
                    </a:moveTo>
                    <a:lnTo>
                      <a:pt x="80" y="25"/>
                    </a:lnTo>
                    <a:lnTo>
                      <a:pt x="93" y="31"/>
                    </a:lnTo>
                    <a:lnTo>
                      <a:pt x="105" y="37"/>
                    </a:lnTo>
                    <a:lnTo>
                      <a:pt x="111" y="50"/>
                    </a:lnTo>
                    <a:lnTo>
                      <a:pt x="118" y="62"/>
                    </a:lnTo>
                    <a:lnTo>
                      <a:pt x="111" y="81"/>
                    </a:lnTo>
                    <a:lnTo>
                      <a:pt x="105" y="93"/>
                    </a:lnTo>
                    <a:lnTo>
                      <a:pt x="93" y="106"/>
                    </a:lnTo>
                    <a:lnTo>
                      <a:pt x="80" y="106"/>
                    </a:lnTo>
                    <a:lnTo>
                      <a:pt x="31" y="106"/>
                    </a:lnTo>
                    <a:lnTo>
                      <a:pt x="31" y="25"/>
                    </a:lnTo>
                    <a:close/>
                    <a:moveTo>
                      <a:pt x="80" y="247"/>
                    </a:moveTo>
                    <a:lnTo>
                      <a:pt x="105" y="247"/>
                    </a:lnTo>
                    <a:lnTo>
                      <a:pt x="130" y="236"/>
                    </a:lnTo>
                    <a:lnTo>
                      <a:pt x="149" y="217"/>
                    </a:lnTo>
                    <a:lnTo>
                      <a:pt x="155" y="180"/>
                    </a:lnTo>
                    <a:lnTo>
                      <a:pt x="155" y="155"/>
                    </a:lnTo>
                    <a:lnTo>
                      <a:pt x="142" y="137"/>
                    </a:lnTo>
                    <a:lnTo>
                      <a:pt x="130" y="124"/>
                    </a:lnTo>
                    <a:lnTo>
                      <a:pt x="105" y="118"/>
                    </a:lnTo>
                    <a:lnTo>
                      <a:pt x="124" y="112"/>
                    </a:lnTo>
                    <a:lnTo>
                      <a:pt x="136" y="99"/>
                    </a:lnTo>
                    <a:lnTo>
                      <a:pt x="142" y="81"/>
                    </a:lnTo>
                    <a:lnTo>
                      <a:pt x="149" y="56"/>
                    </a:lnTo>
                    <a:lnTo>
                      <a:pt x="149" y="50"/>
                    </a:lnTo>
                    <a:lnTo>
                      <a:pt x="149" y="43"/>
                    </a:lnTo>
                    <a:lnTo>
                      <a:pt x="142" y="31"/>
                    </a:lnTo>
                    <a:lnTo>
                      <a:pt x="136" y="25"/>
                    </a:lnTo>
                    <a:lnTo>
                      <a:pt x="130" y="12"/>
                    </a:lnTo>
                    <a:lnTo>
                      <a:pt x="118" y="6"/>
                    </a:lnTo>
                    <a:lnTo>
                      <a:pt x="105" y="0"/>
                    </a:lnTo>
                    <a:lnTo>
                      <a:pt x="80" y="0"/>
                    </a:lnTo>
                    <a:lnTo>
                      <a:pt x="0" y="0"/>
                    </a:lnTo>
                    <a:lnTo>
                      <a:pt x="0" y="247"/>
                    </a:lnTo>
                    <a:lnTo>
                      <a:pt x="80" y="2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24" name="Freeform 544"/>
              <p:cNvSpPr>
                <a:spLocks noEditPoints="1"/>
              </p:cNvSpPr>
              <p:nvPr/>
            </p:nvSpPr>
            <p:spPr bwMode="auto">
              <a:xfrm>
                <a:off x="2533" y="2565"/>
                <a:ext cx="43" cy="62"/>
              </a:xfrm>
              <a:custGeom>
                <a:avLst/>
                <a:gdLst>
                  <a:gd name="T0" fmla="*/ 1 w 130"/>
                  <a:gd name="T1" fmla="*/ 3 h 187"/>
                  <a:gd name="T2" fmla="*/ 1 w 130"/>
                  <a:gd name="T3" fmla="*/ 2 h 187"/>
                  <a:gd name="T4" fmla="*/ 2 w 130"/>
                  <a:gd name="T5" fmla="*/ 1 h 187"/>
                  <a:gd name="T6" fmla="*/ 2 w 130"/>
                  <a:gd name="T7" fmla="*/ 1 h 187"/>
                  <a:gd name="T8" fmla="*/ 2 w 130"/>
                  <a:gd name="T9" fmla="*/ 1 h 187"/>
                  <a:gd name="T10" fmla="*/ 3 w 130"/>
                  <a:gd name="T11" fmla="*/ 1 h 187"/>
                  <a:gd name="T12" fmla="*/ 3 w 130"/>
                  <a:gd name="T13" fmla="*/ 1 h 187"/>
                  <a:gd name="T14" fmla="*/ 4 w 130"/>
                  <a:gd name="T15" fmla="*/ 2 h 187"/>
                  <a:gd name="T16" fmla="*/ 4 w 130"/>
                  <a:gd name="T17" fmla="*/ 3 h 187"/>
                  <a:gd name="T18" fmla="*/ 1 w 130"/>
                  <a:gd name="T19" fmla="*/ 3 h 187"/>
                  <a:gd name="T20" fmla="*/ 5 w 130"/>
                  <a:gd name="T21" fmla="*/ 4 h 187"/>
                  <a:gd name="T22" fmla="*/ 5 w 130"/>
                  <a:gd name="T23" fmla="*/ 3 h 187"/>
                  <a:gd name="T24" fmla="*/ 5 w 130"/>
                  <a:gd name="T25" fmla="*/ 2 h 187"/>
                  <a:gd name="T26" fmla="*/ 4 w 130"/>
                  <a:gd name="T27" fmla="*/ 1 h 187"/>
                  <a:gd name="T28" fmla="*/ 4 w 130"/>
                  <a:gd name="T29" fmla="*/ 0 h 187"/>
                  <a:gd name="T30" fmla="*/ 2 w 130"/>
                  <a:gd name="T31" fmla="*/ 0 h 187"/>
                  <a:gd name="T32" fmla="*/ 2 w 130"/>
                  <a:gd name="T33" fmla="*/ 0 h 187"/>
                  <a:gd name="T34" fmla="*/ 1 w 130"/>
                  <a:gd name="T35" fmla="*/ 0 h 187"/>
                  <a:gd name="T36" fmla="*/ 1 w 130"/>
                  <a:gd name="T37" fmla="*/ 1 h 187"/>
                  <a:gd name="T38" fmla="*/ 0 w 130"/>
                  <a:gd name="T39" fmla="*/ 1 h 187"/>
                  <a:gd name="T40" fmla="*/ 0 w 130"/>
                  <a:gd name="T41" fmla="*/ 2 h 187"/>
                  <a:gd name="T42" fmla="*/ 0 w 130"/>
                  <a:gd name="T43" fmla="*/ 2 h 187"/>
                  <a:gd name="T44" fmla="*/ 0 w 130"/>
                  <a:gd name="T45" fmla="*/ 3 h 187"/>
                  <a:gd name="T46" fmla="*/ 0 w 130"/>
                  <a:gd name="T47" fmla="*/ 4 h 187"/>
                  <a:gd name="T48" fmla="*/ 0 w 130"/>
                  <a:gd name="T49" fmla="*/ 5 h 187"/>
                  <a:gd name="T50" fmla="*/ 1 w 130"/>
                  <a:gd name="T51" fmla="*/ 6 h 187"/>
                  <a:gd name="T52" fmla="*/ 2 w 130"/>
                  <a:gd name="T53" fmla="*/ 7 h 187"/>
                  <a:gd name="T54" fmla="*/ 2 w 130"/>
                  <a:gd name="T55" fmla="*/ 7 h 187"/>
                  <a:gd name="T56" fmla="*/ 3 w 130"/>
                  <a:gd name="T57" fmla="*/ 7 h 187"/>
                  <a:gd name="T58" fmla="*/ 4 w 130"/>
                  <a:gd name="T59" fmla="*/ 6 h 187"/>
                  <a:gd name="T60" fmla="*/ 5 w 130"/>
                  <a:gd name="T61" fmla="*/ 6 h 187"/>
                  <a:gd name="T62" fmla="*/ 5 w 130"/>
                  <a:gd name="T63" fmla="*/ 5 h 187"/>
                  <a:gd name="T64" fmla="*/ 4 w 130"/>
                  <a:gd name="T65" fmla="*/ 5 h 187"/>
                  <a:gd name="T66" fmla="*/ 3 w 130"/>
                  <a:gd name="T67" fmla="*/ 5 h 187"/>
                  <a:gd name="T68" fmla="*/ 3 w 130"/>
                  <a:gd name="T69" fmla="*/ 6 h 187"/>
                  <a:gd name="T70" fmla="*/ 3 w 130"/>
                  <a:gd name="T71" fmla="*/ 6 h 187"/>
                  <a:gd name="T72" fmla="*/ 2 w 130"/>
                  <a:gd name="T73" fmla="*/ 6 h 187"/>
                  <a:gd name="T74" fmla="*/ 2 w 130"/>
                  <a:gd name="T75" fmla="*/ 6 h 187"/>
                  <a:gd name="T76" fmla="*/ 2 w 130"/>
                  <a:gd name="T77" fmla="*/ 5 h 187"/>
                  <a:gd name="T78" fmla="*/ 1 w 130"/>
                  <a:gd name="T79" fmla="*/ 5 h 187"/>
                  <a:gd name="T80" fmla="*/ 1 w 130"/>
                  <a:gd name="T81" fmla="*/ 4 h 187"/>
                  <a:gd name="T82" fmla="*/ 5 w 130"/>
                  <a:gd name="T83" fmla="*/ 4 h 1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0"/>
                  <a:gd name="T127" fmla="*/ 0 h 187"/>
                  <a:gd name="T128" fmla="*/ 130 w 130"/>
                  <a:gd name="T129" fmla="*/ 187 h 18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0" h="187">
                    <a:moveTo>
                      <a:pt x="31" y="81"/>
                    </a:moveTo>
                    <a:lnTo>
                      <a:pt x="37" y="50"/>
                    </a:lnTo>
                    <a:lnTo>
                      <a:pt x="43" y="38"/>
                    </a:lnTo>
                    <a:lnTo>
                      <a:pt x="55" y="31"/>
                    </a:lnTo>
                    <a:lnTo>
                      <a:pt x="68" y="25"/>
                    </a:lnTo>
                    <a:lnTo>
                      <a:pt x="80" y="31"/>
                    </a:lnTo>
                    <a:lnTo>
                      <a:pt x="93" y="38"/>
                    </a:lnTo>
                    <a:lnTo>
                      <a:pt x="99" y="50"/>
                    </a:lnTo>
                    <a:lnTo>
                      <a:pt x="99" y="81"/>
                    </a:lnTo>
                    <a:lnTo>
                      <a:pt x="31" y="81"/>
                    </a:lnTo>
                    <a:close/>
                    <a:moveTo>
                      <a:pt x="130" y="106"/>
                    </a:moveTo>
                    <a:lnTo>
                      <a:pt x="130" y="87"/>
                    </a:lnTo>
                    <a:lnTo>
                      <a:pt x="124" y="50"/>
                    </a:lnTo>
                    <a:lnTo>
                      <a:pt x="117" y="25"/>
                    </a:lnTo>
                    <a:lnTo>
                      <a:pt x="99" y="13"/>
                    </a:lnTo>
                    <a:lnTo>
                      <a:pt x="68" y="0"/>
                    </a:lnTo>
                    <a:lnTo>
                      <a:pt x="49" y="6"/>
                    </a:lnTo>
                    <a:lnTo>
                      <a:pt x="31" y="13"/>
                    </a:lnTo>
                    <a:lnTo>
                      <a:pt x="18" y="19"/>
                    </a:lnTo>
                    <a:lnTo>
                      <a:pt x="12" y="31"/>
                    </a:lnTo>
                    <a:lnTo>
                      <a:pt x="6" y="44"/>
                    </a:lnTo>
                    <a:lnTo>
                      <a:pt x="6" y="62"/>
                    </a:lnTo>
                    <a:lnTo>
                      <a:pt x="0" y="81"/>
                    </a:lnTo>
                    <a:lnTo>
                      <a:pt x="0" y="100"/>
                    </a:lnTo>
                    <a:lnTo>
                      <a:pt x="6" y="143"/>
                    </a:lnTo>
                    <a:lnTo>
                      <a:pt x="18" y="174"/>
                    </a:lnTo>
                    <a:lnTo>
                      <a:pt x="43" y="187"/>
                    </a:lnTo>
                    <a:lnTo>
                      <a:pt x="68" y="187"/>
                    </a:lnTo>
                    <a:lnTo>
                      <a:pt x="93" y="187"/>
                    </a:lnTo>
                    <a:lnTo>
                      <a:pt x="111" y="174"/>
                    </a:lnTo>
                    <a:lnTo>
                      <a:pt x="124" y="154"/>
                    </a:lnTo>
                    <a:lnTo>
                      <a:pt x="130" y="131"/>
                    </a:lnTo>
                    <a:lnTo>
                      <a:pt x="99" y="131"/>
                    </a:lnTo>
                    <a:lnTo>
                      <a:pt x="93" y="143"/>
                    </a:lnTo>
                    <a:lnTo>
                      <a:pt x="86" y="154"/>
                    </a:lnTo>
                    <a:lnTo>
                      <a:pt x="80" y="162"/>
                    </a:lnTo>
                    <a:lnTo>
                      <a:pt x="68" y="162"/>
                    </a:lnTo>
                    <a:lnTo>
                      <a:pt x="49" y="162"/>
                    </a:lnTo>
                    <a:lnTo>
                      <a:pt x="43" y="149"/>
                    </a:lnTo>
                    <a:lnTo>
                      <a:pt x="37" y="137"/>
                    </a:lnTo>
                    <a:lnTo>
                      <a:pt x="31" y="106"/>
                    </a:lnTo>
                    <a:lnTo>
                      <a:pt x="130" y="1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25" name="Freeform 545"/>
              <p:cNvSpPr>
                <a:spLocks noEditPoints="1"/>
              </p:cNvSpPr>
              <p:nvPr/>
            </p:nvSpPr>
            <p:spPr bwMode="auto">
              <a:xfrm>
                <a:off x="2593" y="2565"/>
                <a:ext cx="41" cy="62"/>
              </a:xfrm>
              <a:custGeom>
                <a:avLst/>
                <a:gdLst>
                  <a:gd name="T0" fmla="*/ 3 w 124"/>
                  <a:gd name="T1" fmla="*/ 3 h 187"/>
                  <a:gd name="T2" fmla="*/ 3 w 124"/>
                  <a:gd name="T3" fmla="*/ 5 h 187"/>
                  <a:gd name="T4" fmla="*/ 3 w 124"/>
                  <a:gd name="T5" fmla="*/ 5 h 187"/>
                  <a:gd name="T6" fmla="*/ 2 w 124"/>
                  <a:gd name="T7" fmla="*/ 6 h 187"/>
                  <a:gd name="T8" fmla="*/ 2 w 124"/>
                  <a:gd name="T9" fmla="*/ 6 h 187"/>
                  <a:gd name="T10" fmla="*/ 2 w 124"/>
                  <a:gd name="T11" fmla="*/ 6 h 187"/>
                  <a:gd name="T12" fmla="*/ 1 w 124"/>
                  <a:gd name="T13" fmla="*/ 6 h 187"/>
                  <a:gd name="T14" fmla="*/ 1 w 124"/>
                  <a:gd name="T15" fmla="*/ 5 h 187"/>
                  <a:gd name="T16" fmla="*/ 1 w 124"/>
                  <a:gd name="T17" fmla="*/ 5 h 187"/>
                  <a:gd name="T18" fmla="*/ 1 w 124"/>
                  <a:gd name="T19" fmla="*/ 4 h 187"/>
                  <a:gd name="T20" fmla="*/ 2 w 124"/>
                  <a:gd name="T21" fmla="*/ 4 h 187"/>
                  <a:gd name="T22" fmla="*/ 2 w 124"/>
                  <a:gd name="T23" fmla="*/ 3 h 187"/>
                  <a:gd name="T24" fmla="*/ 3 w 124"/>
                  <a:gd name="T25" fmla="*/ 3 h 187"/>
                  <a:gd name="T26" fmla="*/ 3 w 124"/>
                  <a:gd name="T27" fmla="*/ 7 h 187"/>
                  <a:gd name="T28" fmla="*/ 5 w 124"/>
                  <a:gd name="T29" fmla="*/ 7 h 187"/>
                  <a:gd name="T30" fmla="*/ 4 w 124"/>
                  <a:gd name="T31" fmla="*/ 6 h 187"/>
                  <a:gd name="T32" fmla="*/ 4 w 124"/>
                  <a:gd name="T33" fmla="*/ 6 h 187"/>
                  <a:gd name="T34" fmla="*/ 4 w 124"/>
                  <a:gd name="T35" fmla="*/ 5 h 187"/>
                  <a:gd name="T36" fmla="*/ 4 w 124"/>
                  <a:gd name="T37" fmla="*/ 5 h 187"/>
                  <a:gd name="T38" fmla="*/ 4 w 124"/>
                  <a:gd name="T39" fmla="*/ 2 h 187"/>
                  <a:gd name="T40" fmla="*/ 4 w 124"/>
                  <a:gd name="T41" fmla="*/ 1 h 187"/>
                  <a:gd name="T42" fmla="*/ 4 w 124"/>
                  <a:gd name="T43" fmla="*/ 1 h 187"/>
                  <a:gd name="T44" fmla="*/ 3 w 124"/>
                  <a:gd name="T45" fmla="*/ 0 h 187"/>
                  <a:gd name="T46" fmla="*/ 2 w 124"/>
                  <a:gd name="T47" fmla="*/ 0 h 187"/>
                  <a:gd name="T48" fmla="*/ 1 w 124"/>
                  <a:gd name="T49" fmla="*/ 0 h 187"/>
                  <a:gd name="T50" fmla="*/ 1 w 124"/>
                  <a:gd name="T51" fmla="*/ 1 h 187"/>
                  <a:gd name="T52" fmla="*/ 0 w 124"/>
                  <a:gd name="T53" fmla="*/ 1 h 187"/>
                  <a:gd name="T54" fmla="*/ 0 w 124"/>
                  <a:gd name="T55" fmla="*/ 2 h 187"/>
                  <a:gd name="T56" fmla="*/ 1 w 124"/>
                  <a:gd name="T57" fmla="*/ 2 h 187"/>
                  <a:gd name="T58" fmla="*/ 1 w 124"/>
                  <a:gd name="T59" fmla="*/ 2 h 187"/>
                  <a:gd name="T60" fmla="*/ 1 w 124"/>
                  <a:gd name="T61" fmla="*/ 1 h 187"/>
                  <a:gd name="T62" fmla="*/ 2 w 124"/>
                  <a:gd name="T63" fmla="*/ 1 h 187"/>
                  <a:gd name="T64" fmla="*/ 2 w 124"/>
                  <a:gd name="T65" fmla="*/ 1 h 187"/>
                  <a:gd name="T66" fmla="*/ 3 w 124"/>
                  <a:gd name="T67" fmla="*/ 1 h 187"/>
                  <a:gd name="T68" fmla="*/ 3 w 124"/>
                  <a:gd name="T69" fmla="*/ 2 h 187"/>
                  <a:gd name="T70" fmla="*/ 3 w 124"/>
                  <a:gd name="T71" fmla="*/ 2 h 187"/>
                  <a:gd name="T72" fmla="*/ 3 w 124"/>
                  <a:gd name="T73" fmla="*/ 3 h 187"/>
                  <a:gd name="T74" fmla="*/ 3 w 124"/>
                  <a:gd name="T75" fmla="*/ 3 h 187"/>
                  <a:gd name="T76" fmla="*/ 2 w 124"/>
                  <a:gd name="T77" fmla="*/ 3 h 187"/>
                  <a:gd name="T78" fmla="*/ 2 w 124"/>
                  <a:gd name="T79" fmla="*/ 3 h 187"/>
                  <a:gd name="T80" fmla="*/ 1 w 124"/>
                  <a:gd name="T81" fmla="*/ 3 h 187"/>
                  <a:gd name="T82" fmla="*/ 1 w 124"/>
                  <a:gd name="T83" fmla="*/ 3 h 187"/>
                  <a:gd name="T84" fmla="*/ 0 w 124"/>
                  <a:gd name="T85" fmla="*/ 4 h 187"/>
                  <a:gd name="T86" fmla="*/ 0 w 124"/>
                  <a:gd name="T87" fmla="*/ 4 h 187"/>
                  <a:gd name="T88" fmla="*/ 0 w 124"/>
                  <a:gd name="T89" fmla="*/ 5 h 187"/>
                  <a:gd name="T90" fmla="*/ 0 w 124"/>
                  <a:gd name="T91" fmla="*/ 5 h 187"/>
                  <a:gd name="T92" fmla="*/ 0 w 124"/>
                  <a:gd name="T93" fmla="*/ 6 h 187"/>
                  <a:gd name="T94" fmla="*/ 1 w 124"/>
                  <a:gd name="T95" fmla="*/ 7 h 187"/>
                  <a:gd name="T96" fmla="*/ 2 w 124"/>
                  <a:gd name="T97" fmla="*/ 7 h 187"/>
                  <a:gd name="T98" fmla="*/ 2 w 124"/>
                  <a:gd name="T99" fmla="*/ 7 h 187"/>
                  <a:gd name="T100" fmla="*/ 3 w 124"/>
                  <a:gd name="T101" fmla="*/ 7 h 187"/>
                  <a:gd name="T102" fmla="*/ 3 w 124"/>
                  <a:gd name="T103" fmla="*/ 6 h 187"/>
                  <a:gd name="T104" fmla="*/ 3 w 124"/>
                  <a:gd name="T105" fmla="*/ 6 h 187"/>
                  <a:gd name="T106" fmla="*/ 3 w 124"/>
                  <a:gd name="T107" fmla="*/ 7 h 18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24"/>
                  <a:gd name="T163" fmla="*/ 0 h 187"/>
                  <a:gd name="T164" fmla="*/ 124 w 124"/>
                  <a:gd name="T165" fmla="*/ 187 h 18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24" h="187">
                    <a:moveTo>
                      <a:pt x="93" y="93"/>
                    </a:moveTo>
                    <a:lnTo>
                      <a:pt x="87" y="131"/>
                    </a:lnTo>
                    <a:lnTo>
                      <a:pt x="80" y="149"/>
                    </a:lnTo>
                    <a:lnTo>
                      <a:pt x="68" y="162"/>
                    </a:lnTo>
                    <a:lnTo>
                      <a:pt x="54" y="162"/>
                    </a:lnTo>
                    <a:lnTo>
                      <a:pt x="43" y="162"/>
                    </a:lnTo>
                    <a:lnTo>
                      <a:pt x="31" y="154"/>
                    </a:lnTo>
                    <a:lnTo>
                      <a:pt x="31" y="143"/>
                    </a:lnTo>
                    <a:lnTo>
                      <a:pt x="24" y="131"/>
                    </a:lnTo>
                    <a:lnTo>
                      <a:pt x="31" y="106"/>
                    </a:lnTo>
                    <a:lnTo>
                      <a:pt x="49" y="100"/>
                    </a:lnTo>
                    <a:lnTo>
                      <a:pt x="68" y="93"/>
                    </a:lnTo>
                    <a:lnTo>
                      <a:pt x="93" y="93"/>
                    </a:lnTo>
                    <a:close/>
                    <a:moveTo>
                      <a:pt x="93" y="179"/>
                    </a:moveTo>
                    <a:lnTo>
                      <a:pt x="124" y="179"/>
                    </a:lnTo>
                    <a:lnTo>
                      <a:pt x="118" y="174"/>
                    </a:lnTo>
                    <a:lnTo>
                      <a:pt x="118" y="162"/>
                    </a:lnTo>
                    <a:lnTo>
                      <a:pt x="118" y="149"/>
                    </a:lnTo>
                    <a:lnTo>
                      <a:pt x="118" y="143"/>
                    </a:lnTo>
                    <a:lnTo>
                      <a:pt x="118" y="56"/>
                    </a:lnTo>
                    <a:lnTo>
                      <a:pt x="118" y="38"/>
                    </a:lnTo>
                    <a:lnTo>
                      <a:pt x="105" y="19"/>
                    </a:lnTo>
                    <a:lnTo>
                      <a:pt x="93" y="6"/>
                    </a:lnTo>
                    <a:lnTo>
                      <a:pt x="62" y="0"/>
                    </a:lnTo>
                    <a:lnTo>
                      <a:pt x="37" y="6"/>
                    </a:lnTo>
                    <a:lnTo>
                      <a:pt x="18" y="19"/>
                    </a:lnTo>
                    <a:lnTo>
                      <a:pt x="6" y="31"/>
                    </a:lnTo>
                    <a:lnTo>
                      <a:pt x="6" y="56"/>
                    </a:lnTo>
                    <a:lnTo>
                      <a:pt x="31" y="56"/>
                    </a:lnTo>
                    <a:lnTo>
                      <a:pt x="37" y="44"/>
                    </a:lnTo>
                    <a:lnTo>
                      <a:pt x="37" y="38"/>
                    </a:lnTo>
                    <a:lnTo>
                      <a:pt x="49" y="31"/>
                    </a:lnTo>
                    <a:lnTo>
                      <a:pt x="62" y="25"/>
                    </a:lnTo>
                    <a:lnTo>
                      <a:pt x="80" y="31"/>
                    </a:lnTo>
                    <a:lnTo>
                      <a:pt x="87" y="44"/>
                    </a:lnTo>
                    <a:lnTo>
                      <a:pt x="93" y="56"/>
                    </a:lnTo>
                    <a:lnTo>
                      <a:pt x="93" y="75"/>
                    </a:lnTo>
                    <a:lnTo>
                      <a:pt x="74" y="75"/>
                    </a:lnTo>
                    <a:lnTo>
                      <a:pt x="62" y="75"/>
                    </a:lnTo>
                    <a:lnTo>
                      <a:pt x="43" y="75"/>
                    </a:lnTo>
                    <a:lnTo>
                      <a:pt x="31" y="81"/>
                    </a:lnTo>
                    <a:lnTo>
                      <a:pt x="18" y="87"/>
                    </a:lnTo>
                    <a:lnTo>
                      <a:pt x="6" y="100"/>
                    </a:lnTo>
                    <a:lnTo>
                      <a:pt x="0" y="112"/>
                    </a:lnTo>
                    <a:lnTo>
                      <a:pt x="0" y="131"/>
                    </a:lnTo>
                    <a:lnTo>
                      <a:pt x="0" y="149"/>
                    </a:lnTo>
                    <a:lnTo>
                      <a:pt x="12" y="168"/>
                    </a:lnTo>
                    <a:lnTo>
                      <a:pt x="24" y="179"/>
                    </a:lnTo>
                    <a:lnTo>
                      <a:pt x="49" y="187"/>
                    </a:lnTo>
                    <a:lnTo>
                      <a:pt x="62" y="187"/>
                    </a:lnTo>
                    <a:lnTo>
                      <a:pt x="74" y="179"/>
                    </a:lnTo>
                    <a:lnTo>
                      <a:pt x="87" y="168"/>
                    </a:lnTo>
                    <a:lnTo>
                      <a:pt x="93" y="154"/>
                    </a:lnTo>
                    <a:lnTo>
                      <a:pt x="93" y="1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26" name="Freeform 546"/>
              <p:cNvSpPr>
                <a:spLocks/>
              </p:cNvSpPr>
              <p:nvPr/>
            </p:nvSpPr>
            <p:spPr bwMode="auto">
              <a:xfrm>
                <a:off x="2650" y="2565"/>
                <a:ext cx="69" cy="60"/>
              </a:xfrm>
              <a:custGeom>
                <a:avLst/>
                <a:gdLst>
                  <a:gd name="T0" fmla="*/ 4 w 205"/>
                  <a:gd name="T1" fmla="*/ 7 h 179"/>
                  <a:gd name="T2" fmla="*/ 4 w 205"/>
                  <a:gd name="T3" fmla="*/ 2 h 179"/>
                  <a:gd name="T4" fmla="*/ 5 w 205"/>
                  <a:gd name="T5" fmla="*/ 1 h 179"/>
                  <a:gd name="T6" fmla="*/ 6 w 205"/>
                  <a:gd name="T7" fmla="*/ 1 h 179"/>
                  <a:gd name="T8" fmla="*/ 7 w 205"/>
                  <a:gd name="T9" fmla="*/ 1 h 179"/>
                  <a:gd name="T10" fmla="*/ 7 w 205"/>
                  <a:gd name="T11" fmla="*/ 7 h 179"/>
                  <a:gd name="T12" fmla="*/ 8 w 205"/>
                  <a:gd name="T13" fmla="*/ 7 h 179"/>
                  <a:gd name="T14" fmla="*/ 8 w 205"/>
                  <a:gd name="T15" fmla="*/ 2 h 179"/>
                  <a:gd name="T16" fmla="*/ 8 w 205"/>
                  <a:gd name="T17" fmla="*/ 1 h 179"/>
                  <a:gd name="T18" fmla="*/ 7 w 205"/>
                  <a:gd name="T19" fmla="*/ 0 h 179"/>
                  <a:gd name="T20" fmla="*/ 5 w 205"/>
                  <a:gd name="T21" fmla="*/ 0 h 179"/>
                  <a:gd name="T22" fmla="*/ 4 w 205"/>
                  <a:gd name="T23" fmla="*/ 1 h 179"/>
                  <a:gd name="T24" fmla="*/ 3 w 205"/>
                  <a:gd name="T25" fmla="*/ 0 h 179"/>
                  <a:gd name="T26" fmla="*/ 2 w 205"/>
                  <a:gd name="T27" fmla="*/ 0 h 179"/>
                  <a:gd name="T28" fmla="*/ 1 w 205"/>
                  <a:gd name="T29" fmla="*/ 1 h 179"/>
                  <a:gd name="T30" fmla="*/ 1 w 205"/>
                  <a:gd name="T31" fmla="*/ 1 h 179"/>
                  <a:gd name="T32" fmla="*/ 1 w 205"/>
                  <a:gd name="T33" fmla="*/ 0 h 179"/>
                  <a:gd name="T34" fmla="*/ 0 w 205"/>
                  <a:gd name="T35" fmla="*/ 0 h 179"/>
                  <a:gd name="T36" fmla="*/ 0 w 205"/>
                  <a:gd name="T37" fmla="*/ 7 h 179"/>
                  <a:gd name="T38" fmla="*/ 1 w 205"/>
                  <a:gd name="T39" fmla="*/ 7 h 179"/>
                  <a:gd name="T40" fmla="*/ 1 w 205"/>
                  <a:gd name="T41" fmla="*/ 2 h 179"/>
                  <a:gd name="T42" fmla="*/ 1 w 205"/>
                  <a:gd name="T43" fmla="*/ 2 h 179"/>
                  <a:gd name="T44" fmla="*/ 1 w 205"/>
                  <a:gd name="T45" fmla="*/ 1 h 179"/>
                  <a:gd name="T46" fmla="*/ 2 w 205"/>
                  <a:gd name="T47" fmla="*/ 1 h 179"/>
                  <a:gd name="T48" fmla="*/ 2 w 205"/>
                  <a:gd name="T49" fmla="*/ 1 h 179"/>
                  <a:gd name="T50" fmla="*/ 2 w 205"/>
                  <a:gd name="T51" fmla="*/ 1 h 179"/>
                  <a:gd name="T52" fmla="*/ 3 w 205"/>
                  <a:gd name="T53" fmla="*/ 1 h 179"/>
                  <a:gd name="T54" fmla="*/ 4 w 205"/>
                  <a:gd name="T55" fmla="*/ 2 h 179"/>
                  <a:gd name="T56" fmla="*/ 4 w 205"/>
                  <a:gd name="T57" fmla="*/ 7 h 179"/>
                  <a:gd name="T58" fmla="*/ 4 w 205"/>
                  <a:gd name="T59" fmla="*/ 7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05"/>
                  <a:gd name="T91" fmla="*/ 0 h 179"/>
                  <a:gd name="T92" fmla="*/ 205 w 205"/>
                  <a:gd name="T93" fmla="*/ 179 h 17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05" h="179">
                    <a:moveTo>
                      <a:pt x="118" y="179"/>
                    </a:moveTo>
                    <a:lnTo>
                      <a:pt x="118" y="50"/>
                    </a:lnTo>
                    <a:lnTo>
                      <a:pt x="137" y="25"/>
                    </a:lnTo>
                    <a:lnTo>
                      <a:pt x="149" y="25"/>
                    </a:lnTo>
                    <a:lnTo>
                      <a:pt x="174" y="38"/>
                    </a:lnTo>
                    <a:lnTo>
                      <a:pt x="174" y="179"/>
                    </a:lnTo>
                    <a:lnTo>
                      <a:pt x="205" y="179"/>
                    </a:lnTo>
                    <a:lnTo>
                      <a:pt x="205" y="50"/>
                    </a:lnTo>
                    <a:lnTo>
                      <a:pt x="199" y="25"/>
                    </a:lnTo>
                    <a:lnTo>
                      <a:pt x="174" y="0"/>
                    </a:lnTo>
                    <a:lnTo>
                      <a:pt x="143" y="0"/>
                    </a:lnTo>
                    <a:lnTo>
                      <a:pt x="118" y="25"/>
                    </a:lnTo>
                    <a:lnTo>
                      <a:pt x="87" y="0"/>
                    </a:lnTo>
                    <a:lnTo>
                      <a:pt x="64" y="0"/>
                    </a:lnTo>
                    <a:lnTo>
                      <a:pt x="39" y="19"/>
                    </a:lnTo>
                    <a:lnTo>
                      <a:pt x="31" y="31"/>
                    </a:lnTo>
                    <a:lnTo>
                      <a:pt x="31" y="6"/>
                    </a:lnTo>
                    <a:lnTo>
                      <a:pt x="0" y="6"/>
                    </a:lnTo>
                    <a:lnTo>
                      <a:pt x="0" y="179"/>
                    </a:lnTo>
                    <a:lnTo>
                      <a:pt x="31" y="179"/>
                    </a:lnTo>
                    <a:lnTo>
                      <a:pt x="31" y="50"/>
                    </a:lnTo>
                    <a:lnTo>
                      <a:pt x="39" y="44"/>
                    </a:lnTo>
                    <a:lnTo>
                      <a:pt x="39" y="38"/>
                    </a:lnTo>
                    <a:lnTo>
                      <a:pt x="45" y="38"/>
                    </a:lnTo>
                    <a:lnTo>
                      <a:pt x="56" y="25"/>
                    </a:lnTo>
                    <a:lnTo>
                      <a:pt x="64" y="25"/>
                    </a:lnTo>
                    <a:lnTo>
                      <a:pt x="87" y="38"/>
                    </a:lnTo>
                    <a:lnTo>
                      <a:pt x="95" y="50"/>
                    </a:lnTo>
                    <a:lnTo>
                      <a:pt x="95" y="179"/>
                    </a:lnTo>
                    <a:lnTo>
                      <a:pt x="118" y="1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27" name="Freeform 547"/>
              <p:cNvSpPr>
                <a:spLocks/>
              </p:cNvSpPr>
              <p:nvPr/>
            </p:nvSpPr>
            <p:spPr bwMode="auto">
              <a:xfrm>
                <a:off x="2458" y="2679"/>
                <a:ext cx="42" cy="62"/>
              </a:xfrm>
              <a:custGeom>
                <a:avLst/>
                <a:gdLst>
                  <a:gd name="T0" fmla="*/ 5 w 124"/>
                  <a:gd name="T1" fmla="*/ 5 h 186"/>
                  <a:gd name="T2" fmla="*/ 4 w 124"/>
                  <a:gd name="T3" fmla="*/ 4 h 186"/>
                  <a:gd name="T4" fmla="*/ 3 w 124"/>
                  <a:gd name="T5" fmla="*/ 3 h 186"/>
                  <a:gd name="T6" fmla="*/ 2 w 124"/>
                  <a:gd name="T7" fmla="*/ 2 h 186"/>
                  <a:gd name="T8" fmla="*/ 1 w 124"/>
                  <a:gd name="T9" fmla="*/ 2 h 186"/>
                  <a:gd name="T10" fmla="*/ 2 w 124"/>
                  <a:gd name="T11" fmla="*/ 1 h 186"/>
                  <a:gd name="T12" fmla="*/ 2 w 124"/>
                  <a:gd name="T13" fmla="*/ 1 h 186"/>
                  <a:gd name="T14" fmla="*/ 2 w 124"/>
                  <a:gd name="T15" fmla="*/ 1 h 186"/>
                  <a:gd name="T16" fmla="*/ 3 w 124"/>
                  <a:gd name="T17" fmla="*/ 1 h 186"/>
                  <a:gd name="T18" fmla="*/ 3 w 124"/>
                  <a:gd name="T19" fmla="*/ 1 h 186"/>
                  <a:gd name="T20" fmla="*/ 3 w 124"/>
                  <a:gd name="T21" fmla="*/ 1 h 186"/>
                  <a:gd name="T22" fmla="*/ 4 w 124"/>
                  <a:gd name="T23" fmla="*/ 1 h 186"/>
                  <a:gd name="T24" fmla="*/ 4 w 124"/>
                  <a:gd name="T25" fmla="*/ 2 h 186"/>
                  <a:gd name="T26" fmla="*/ 5 w 124"/>
                  <a:gd name="T27" fmla="*/ 2 h 186"/>
                  <a:gd name="T28" fmla="*/ 5 w 124"/>
                  <a:gd name="T29" fmla="*/ 1 h 186"/>
                  <a:gd name="T30" fmla="*/ 4 w 124"/>
                  <a:gd name="T31" fmla="*/ 0 h 186"/>
                  <a:gd name="T32" fmla="*/ 4 w 124"/>
                  <a:gd name="T33" fmla="*/ 0 h 186"/>
                  <a:gd name="T34" fmla="*/ 3 w 124"/>
                  <a:gd name="T35" fmla="*/ 0 h 186"/>
                  <a:gd name="T36" fmla="*/ 1 w 124"/>
                  <a:gd name="T37" fmla="*/ 0 h 186"/>
                  <a:gd name="T38" fmla="*/ 1 w 124"/>
                  <a:gd name="T39" fmla="*/ 1 h 186"/>
                  <a:gd name="T40" fmla="*/ 0 w 124"/>
                  <a:gd name="T41" fmla="*/ 1 h 186"/>
                  <a:gd name="T42" fmla="*/ 0 w 124"/>
                  <a:gd name="T43" fmla="*/ 2 h 186"/>
                  <a:gd name="T44" fmla="*/ 1 w 124"/>
                  <a:gd name="T45" fmla="*/ 3 h 186"/>
                  <a:gd name="T46" fmla="*/ 2 w 124"/>
                  <a:gd name="T47" fmla="*/ 4 h 186"/>
                  <a:gd name="T48" fmla="*/ 3 w 124"/>
                  <a:gd name="T49" fmla="*/ 4 h 186"/>
                  <a:gd name="T50" fmla="*/ 4 w 124"/>
                  <a:gd name="T51" fmla="*/ 5 h 186"/>
                  <a:gd name="T52" fmla="*/ 4 w 124"/>
                  <a:gd name="T53" fmla="*/ 6 h 186"/>
                  <a:gd name="T54" fmla="*/ 3 w 124"/>
                  <a:gd name="T55" fmla="*/ 6 h 186"/>
                  <a:gd name="T56" fmla="*/ 3 w 124"/>
                  <a:gd name="T57" fmla="*/ 6 h 186"/>
                  <a:gd name="T58" fmla="*/ 3 w 124"/>
                  <a:gd name="T59" fmla="*/ 6 h 186"/>
                  <a:gd name="T60" fmla="*/ 2 w 124"/>
                  <a:gd name="T61" fmla="*/ 6 h 186"/>
                  <a:gd name="T62" fmla="*/ 2 w 124"/>
                  <a:gd name="T63" fmla="*/ 6 h 186"/>
                  <a:gd name="T64" fmla="*/ 1 w 124"/>
                  <a:gd name="T65" fmla="*/ 5 h 186"/>
                  <a:gd name="T66" fmla="*/ 1 w 124"/>
                  <a:gd name="T67" fmla="*/ 5 h 186"/>
                  <a:gd name="T68" fmla="*/ 0 w 124"/>
                  <a:gd name="T69" fmla="*/ 5 h 186"/>
                  <a:gd name="T70" fmla="*/ 0 w 124"/>
                  <a:gd name="T71" fmla="*/ 6 h 186"/>
                  <a:gd name="T72" fmla="*/ 1 w 124"/>
                  <a:gd name="T73" fmla="*/ 6 h 186"/>
                  <a:gd name="T74" fmla="*/ 1 w 124"/>
                  <a:gd name="T75" fmla="*/ 7 h 186"/>
                  <a:gd name="T76" fmla="*/ 3 w 124"/>
                  <a:gd name="T77" fmla="*/ 7 h 186"/>
                  <a:gd name="T78" fmla="*/ 4 w 124"/>
                  <a:gd name="T79" fmla="*/ 7 h 186"/>
                  <a:gd name="T80" fmla="*/ 4 w 124"/>
                  <a:gd name="T81" fmla="*/ 6 h 186"/>
                  <a:gd name="T82" fmla="*/ 5 w 124"/>
                  <a:gd name="T83" fmla="*/ 6 h 186"/>
                  <a:gd name="T84" fmla="*/ 5 w 124"/>
                  <a:gd name="T85" fmla="*/ 5 h 18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4"/>
                  <a:gd name="T130" fmla="*/ 0 h 186"/>
                  <a:gd name="T131" fmla="*/ 124 w 124"/>
                  <a:gd name="T132" fmla="*/ 186 h 18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4" h="186">
                    <a:moveTo>
                      <a:pt x="124" y="130"/>
                    </a:moveTo>
                    <a:lnTo>
                      <a:pt x="112" y="99"/>
                    </a:lnTo>
                    <a:lnTo>
                      <a:pt x="81" y="80"/>
                    </a:lnTo>
                    <a:lnTo>
                      <a:pt x="50" y="62"/>
                    </a:lnTo>
                    <a:lnTo>
                      <a:pt x="37" y="43"/>
                    </a:lnTo>
                    <a:lnTo>
                      <a:pt x="43" y="37"/>
                    </a:lnTo>
                    <a:lnTo>
                      <a:pt x="50" y="31"/>
                    </a:lnTo>
                    <a:lnTo>
                      <a:pt x="56" y="25"/>
                    </a:lnTo>
                    <a:lnTo>
                      <a:pt x="68" y="25"/>
                    </a:lnTo>
                    <a:lnTo>
                      <a:pt x="81" y="25"/>
                    </a:lnTo>
                    <a:lnTo>
                      <a:pt x="87" y="31"/>
                    </a:lnTo>
                    <a:lnTo>
                      <a:pt x="93" y="37"/>
                    </a:lnTo>
                    <a:lnTo>
                      <a:pt x="93" y="49"/>
                    </a:lnTo>
                    <a:lnTo>
                      <a:pt x="124" y="49"/>
                    </a:lnTo>
                    <a:lnTo>
                      <a:pt x="124" y="31"/>
                    </a:lnTo>
                    <a:lnTo>
                      <a:pt x="112" y="12"/>
                    </a:lnTo>
                    <a:lnTo>
                      <a:pt x="93" y="6"/>
                    </a:lnTo>
                    <a:lnTo>
                      <a:pt x="68" y="0"/>
                    </a:lnTo>
                    <a:lnTo>
                      <a:pt x="37" y="6"/>
                    </a:lnTo>
                    <a:lnTo>
                      <a:pt x="25" y="18"/>
                    </a:lnTo>
                    <a:lnTo>
                      <a:pt x="12" y="31"/>
                    </a:lnTo>
                    <a:lnTo>
                      <a:pt x="12" y="49"/>
                    </a:lnTo>
                    <a:lnTo>
                      <a:pt x="25" y="80"/>
                    </a:lnTo>
                    <a:lnTo>
                      <a:pt x="56" y="99"/>
                    </a:lnTo>
                    <a:lnTo>
                      <a:pt x="87" y="118"/>
                    </a:lnTo>
                    <a:lnTo>
                      <a:pt x="99" y="136"/>
                    </a:lnTo>
                    <a:lnTo>
                      <a:pt x="93" y="149"/>
                    </a:lnTo>
                    <a:lnTo>
                      <a:pt x="87" y="155"/>
                    </a:lnTo>
                    <a:lnTo>
                      <a:pt x="81" y="161"/>
                    </a:lnTo>
                    <a:lnTo>
                      <a:pt x="68" y="161"/>
                    </a:lnTo>
                    <a:lnTo>
                      <a:pt x="50" y="161"/>
                    </a:lnTo>
                    <a:lnTo>
                      <a:pt x="43" y="149"/>
                    </a:lnTo>
                    <a:lnTo>
                      <a:pt x="37" y="136"/>
                    </a:lnTo>
                    <a:lnTo>
                      <a:pt x="37" y="130"/>
                    </a:lnTo>
                    <a:lnTo>
                      <a:pt x="0" y="130"/>
                    </a:lnTo>
                    <a:lnTo>
                      <a:pt x="6" y="155"/>
                    </a:lnTo>
                    <a:lnTo>
                      <a:pt x="19" y="174"/>
                    </a:lnTo>
                    <a:lnTo>
                      <a:pt x="37" y="186"/>
                    </a:lnTo>
                    <a:lnTo>
                      <a:pt x="68" y="186"/>
                    </a:lnTo>
                    <a:lnTo>
                      <a:pt x="93" y="186"/>
                    </a:lnTo>
                    <a:lnTo>
                      <a:pt x="112" y="174"/>
                    </a:lnTo>
                    <a:lnTo>
                      <a:pt x="124" y="155"/>
                    </a:lnTo>
                    <a:lnTo>
                      <a:pt x="124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28" name="Freeform 548"/>
              <p:cNvSpPr>
                <a:spLocks noEditPoints="1"/>
              </p:cNvSpPr>
              <p:nvPr/>
            </p:nvSpPr>
            <p:spPr bwMode="auto">
              <a:xfrm>
                <a:off x="2514" y="2679"/>
                <a:ext cx="44" cy="82"/>
              </a:xfrm>
              <a:custGeom>
                <a:avLst/>
                <a:gdLst>
                  <a:gd name="T0" fmla="*/ 2 w 130"/>
                  <a:gd name="T1" fmla="*/ 6 h 248"/>
                  <a:gd name="T2" fmla="*/ 2 w 130"/>
                  <a:gd name="T3" fmla="*/ 6 h 248"/>
                  <a:gd name="T4" fmla="*/ 1 w 130"/>
                  <a:gd name="T5" fmla="*/ 5 h 248"/>
                  <a:gd name="T6" fmla="*/ 1 w 130"/>
                  <a:gd name="T7" fmla="*/ 4 h 248"/>
                  <a:gd name="T8" fmla="*/ 1 w 130"/>
                  <a:gd name="T9" fmla="*/ 4 h 248"/>
                  <a:gd name="T10" fmla="*/ 1 w 130"/>
                  <a:gd name="T11" fmla="*/ 3 h 248"/>
                  <a:gd name="T12" fmla="*/ 1 w 130"/>
                  <a:gd name="T13" fmla="*/ 2 h 248"/>
                  <a:gd name="T14" fmla="*/ 2 w 130"/>
                  <a:gd name="T15" fmla="*/ 1 h 248"/>
                  <a:gd name="T16" fmla="*/ 2 w 130"/>
                  <a:gd name="T17" fmla="*/ 1 h 248"/>
                  <a:gd name="T18" fmla="*/ 3 w 130"/>
                  <a:gd name="T19" fmla="*/ 1 h 248"/>
                  <a:gd name="T20" fmla="*/ 4 w 130"/>
                  <a:gd name="T21" fmla="*/ 2 h 248"/>
                  <a:gd name="T22" fmla="*/ 4 w 130"/>
                  <a:gd name="T23" fmla="*/ 2 h 248"/>
                  <a:gd name="T24" fmla="*/ 4 w 130"/>
                  <a:gd name="T25" fmla="*/ 3 h 248"/>
                  <a:gd name="T26" fmla="*/ 4 w 130"/>
                  <a:gd name="T27" fmla="*/ 5 h 248"/>
                  <a:gd name="T28" fmla="*/ 3 w 130"/>
                  <a:gd name="T29" fmla="*/ 5 h 248"/>
                  <a:gd name="T30" fmla="*/ 3 w 130"/>
                  <a:gd name="T31" fmla="*/ 6 h 248"/>
                  <a:gd name="T32" fmla="*/ 2 w 130"/>
                  <a:gd name="T33" fmla="*/ 6 h 248"/>
                  <a:gd name="T34" fmla="*/ 1 w 130"/>
                  <a:gd name="T35" fmla="*/ 0 h 248"/>
                  <a:gd name="T36" fmla="*/ 0 w 130"/>
                  <a:gd name="T37" fmla="*/ 0 h 248"/>
                  <a:gd name="T38" fmla="*/ 0 w 130"/>
                  <a:gd name="T39" fmla="*/ 9 h 248"/>
                  <a:gd name="T40" fmla="*/ 1 w 130"/>
                  <a:gd name="T41" fmla="*/ 9 h 248"/>
                  <a:gd name="T42" fmla="*/ 1 w 130"/>
                  <a:gd name="T43" fmla="*/ 6 h 248"/>
                  <a:gd name="T44" fmla="*/ 1 w 130"/>
                  <a:gd name="T45" fmla="*/ 6 h 248"/>
                  <a:gd name="T46" fmla="*/ 2 w 130"/>
                  <a:gd name="T47" fmla="*/ 7 h 248"/>
                  <a:gd name="T48" fmla="*/ 2 w 130"/>
                  <a:gd name="T49" fmla="*/ 7 h 248"/>
                  <a:gd name="T50" fmla="*/ 3 w 130"/>
                  <a:gd name="T51" fmla="*/ 7 h 248"/>
                  <a:gd name="T52" fmla="*/ 3 w 130"/>
                  <a:gd name="T53" fmla="*/ 7 h 248"/>
                  <a:gd name="T54" fmla="*/ 4 w 130"/>
                  <a:gd name="T55" fmla="*/ 7 h 248"/>
                  <a:gd name="T56" fmla="*/ 5 w 130"/>
                  <a:gd name="T57" fmla="*/ 6 h 248"/>
                  <a:gd name="T58" fmla="*/ 5 w 130"/>
                  <a:gd name="T59" fmla="*/ 6 h 248"/>
                  <a:gd name="T60" fmla="*/ 5 w 130"/>
                  <a:gd name="T61" fmla="*/ 5 h 248"/>
                  <a:gd name="T62" fmla="*/ 5 w 130"/>
                  <a:gd name="T63" fmla="*/ 5 h 248"/>
                  <a:gd name="T64" fmla="*/ 5 w 130"/>
                  <a:gd name="T65" fmla="*/ 4 h 248"/>
                  <a:gd name="T66" fmla="*/ 5 w 130"/>
                  <a:gd name="T67" fmla="*/ 3 h 248"/>
                  <a:gd name="T68" fmla="*/ 5 w 130"/>
                  <a:gd name="T69" fmla="*/ 2 h 248"/>
                  <a:gd name="T70" fmla="*/ 4 w 130"/>
                  <a:gd name="T71" fmla="*/ 1 h 248"/>
                  <a:gd name="T72" fmla="*/ 3 w 130"/>
                  <a:gd name="T73" fmla="*/ 0 h 248"/>
                  <a:gd name="T74" fmla="*/ 3 w 130"/>
                  <a:gd name="T75" fmla="*/ 0 h 248"/>
                  <a:gd name="T76" fmla="*/ 2 w 130"/>
                  <a:gd name="T77" fmla="*/ 0 h 248"/>
                  <a:gd name="T78" fmla="*/ 2 w 130"/>
                  <a:gd name="T79" fmla="*/ 0 h 248"/>
                  <a:gd name="T80" fmla="*/ 1 w 130"/>
                  <a:gd name="T81" fmla="*/ 0 h 248"/>
                  <a:gd name="T82" fmla="*/ 1 w 130"/>
                  <a:gd name="T83" fmla="*/ 1 h 248"/>
                  <a:gd name="T84" fmla="*/ 1 w 130"/>
                  <a:gd name="T85" fmla="*/ 0 h 24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0"/>
                  <a:gd name="T130" fmla="*/ 0 h 248"/>
                  <a:gd name="T131" fmla="*/ 130 w 130"/>
                  <a:gd name="T132" fmla="*/ 248 h 24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0" h="248">
                    <a:moveTo>
                      <a:pt x="62" y="161"/>
                    </a:moveTo>
                    <a:lnTo>
                      <a:pt x="43" y="155"/>
                    </a:lnTo>
                    <a:lnTo>
                      <a:pt x="31" y="143"/>
                    </a:lnTo>
                    <a:lnTo>
                      <a:pt x="31" y="118"/>
                    </a:lnTo>
                    <a:lnTo>
                      <a:pt x="31" y="99"/>
                    </a:lnTo>
                    <a:lnTo>
                      <a:pt x="31" y="80"/>
                    </a:lnTo>
                    <a:lnTo>
                      <a:pt x="31" y="49"/>
                    </a:lnTo>
                    <a:lnTo>
                      <a:pt x="43" y="31"/>
                    </a:lnTo>
                    <a:lnTo>
                      <a:pt x="62" y="25"/>
                    </a:lnTo>
                    <a:lnTo>
                      <a:pt x="87" y="31"/>
                    </a:lnTo>
                    <a:lnTo>
                      <a:pt x="99" y="43"/>
                    </a:lnTo>
                    <a:lnTo>
                      <a:pt x="99" y="68"/>
                    </a:lnTo>
                    <a:lnTo>
                      <a:pt x="99" y="93"/>
                    </a:lnTo>
                    <a:lnTo>
                      <a:pt x="99" y="124"/>
                    </a:lnTo>
                    <a:lnTo>
                      <a:pt x="93" y="143"/>
                    </a:lnTo>
                    <a:lnTo>
                      <a:pt x="80" y="161"/>
                    </a:lnTo>
                    <a:lnTo>
                      <a:pt x="62" y="161"/>
                    </a:lnTo>
                    <a:close/>
                    <a:moveTo>
                      <a:pt x="31" y="6"/>
                    </a:moveTo>
                    <a:lnTo>
                      <a:pt x="0" y="6"/>
                    </a:lnTo>
                    <a:lnTo>
                      <a:pt x="0" y="248"/>
                    </a:lnTo>
                    <a:lnTo>
                      <a:pt x="31" y="248"/>
                    </a:lnTo>
                    <a:lnTo>
                      <a:pt x="31" y="161"/>
                    </a:lnTo>
                    <a:lnTo>
                      <a:pt x="37" y="174"/>
                    </a:lnTo>
                    <a:lnTo>
                      <a:pt x="49" y="180"/>
                    </a:lnTo>
                    <a:lnTo>
                      <a:pt x="62" y="186"/>
                    </a:lnTo>
                    <a:lnTo>
                      <a:pt x="74" y="186"/>
                    </a:lnTo>
                    <a:lnTo>
                      <a:pt x="93" y="186"/>
                    </a:lnTo>
                    <a:lnTo>
                      <a:pt x="105" y="180"/>
                    </a:lnTo>
                    <a:lnTo>
                      <a:pt x="118" y="167"/>
                    </a:lnTo>
                    <a:lnTo>
                      <a:pt x="124" y="155"/>
                    </a:lnTo>
                    <a:lnTo>
                      <a:pt x="124" y="143"/>
                    </a:lnTo>
                    <a:lnTo>
                      <a:pt x="130" y="124"/>
                    </a:lnTo>
                    <a:lnTo>
                      <a:pt x="130" y="105"/>
                    </a:lnTo>
                    <a:lnTo>
                      <a:pt x="130" y="93"/>
                    </a:lnTo>
                    <a:lnTo>
                      <a:pt x="124" y="43"/>
                    </a:lnTo>
                    <a:lnTo>
                      <a:pt x="111" y="18"/>
                    </a:lnTo>
                    <a:lnTo>
                      <a:pt x="93" y="6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49" y="6"/>
                    </a:lnTo>
                    <a:lnTo>
                      <a:pt x="37" y="12"/>
                    </a:lnTo>
                    <a:lnTo>
                      <a:pt x="31" y="25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29" name="Rectangle 549"/>
              <p:cNvSpPr>
                <a:spLocks noChangeArrowheads="1"/>
              </p:cNvSpPr>
              <p:nvPr/>
            </p:nvSpPr>
            <p:spPr bwMode="auto">
              <a:xfrm>
                <a:off x="2572" y="2656"/>
                <a:ext cx="11" cy="8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930" name="Freeform 550"/>
              <p:cNvSpPr>
                <a:spLocks noEditPoints="1"/>
              </p:cNvSpPr>
              <p:nvPr/>
            </p:nvSpPr>
            <p:spPr bwMode="auto">
              <a:xfrm>
                <a:off x="2599" y="2656"/>
                <a:ext cx="10" cy="83"/>
              </a:xfrm>
              <a:custGeom>
                <a:avLst/>
                <a:gdLst>
                  <a:gd name="T0" fmla="*/ 1 w 31"/>
                  <a:gd name="T1" fmla="*/ 3 h 249"/>
                  <a:gd name="T2" fmla="*/ 0 w 31"/>
                  <a:gd name="T3" fmla="*/ 3 h 249"/>
                  <a:gd name="T4" fmla="*/ 0 w 31"/>
                  <a:gd name="T5" fmla="*/ 9 h 249"/>
                  <a:gd name="T6" fmla="*/ 1 w 31"/>
                  <a:gd name="T7" fmla="*/ 9 h 249"/>
                  <a:gd name="T8" fmla="*/ 1 w 31"/>
                  <a:gd name="T9" fmla="*/ 3 h 249"/>
                  <a:gd name="T10" fmla="*/ 0 w 31"/>
                  <a:gd name="T11" fmla="*/ 1 h 249"/>
                  <a:gd name="T12" fmla="*/ 1 w 31"/>
                  <a:gd name="T13" fmla="*/ 1 h 249"/>
                  <a:gd name="T14" fmla="*/ 1 w 31"/>
                  <a:gd name="T15" fmla="*/ 0 h 249"/>
                  <a:gd name="T16" fmla="*/ 0 w 31"/>
                  <a:gd name="T17" fmla="*/ 0 h 249"/>
                  <a:gd name="T18" fmla="*/ 0 w 31"/>
                  <a:gd name="T19" fmla="*/ 1 h 2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249"/>
                  <a:gd name="T32" fmla="*/ 31 w 31"/>
                  <a:gd name="T33" fmla="*/ 249 h 2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249">
                    <a:moveTo>
                      <a:pt x="31" y="75"/>
                    </a:moveTo>
                    <a:lnTo>
                      <a:pt x="0" y="75"/>
                    </a:lnTo>
                    <a:lnTo>
                      <a:pt x="0" y="249"/>
                    </a:lnTo>
                    <a:lnTo>
                      <a:pt x="31" y="249"/>
                    </a:lnTo>
                    <a:lnTo>
                      <a:pt x="31" y="75"/>
                    </a:lnTo>
                    <a:close/>
                    <a:moveTo>
                      <a:pt x="0" y="33"/>
                    </a:moveTo>
                    <a:lnTo>
                      <a:pt x="31" y="33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31" name="Freeform 551"/>
              <p:cNvSpPr>
                <a:spLocks/>
              </p:cNvSpPr>
              <p:nvPr/>
            </p:nvSpPr>
            <p:spPr bwMode="auto">
              <a:xfrm>
                <a:off x="2616" y="2664"/>
                <a:ext cx="32" cy="77"/>
              </a:xfrm>
              <a:custGeom>
                <a:avLst/>
                <a:gdLst>
                  <a:gd name="T0" fmla="*/ 0 w 98"/>
                  <a:gd name="T1" fmla="*/ 2 h 230"/>
                  <a:gd name="T2" fmla="*/ 0 w 98"/>
                  <a:gd name="T3" fmla="*/ 3 h 230"/>
                  <a:gd name="T4" fmla="*/ 1 w 98"/>
                  <a:gd name="T5" fmla="*/ 3 h 230"/>
                  <a:gd name="T6" fmla="*/ 1 w 98"/>
                  <a:gd name="T7" fmla="*/ 7 h 230"/>
                  <a:gd name="T8" fmla="*/ 1 w 98"/>
                  <a:gd name="T9" fmla="*/ 8 h 230"/>
                  <a:gd name="T10" fmla="*/ 2 w 98"/>
                  <a:gd name="T11" fmla="*/ 8 h 230"/>
                  <a:gd name="T12" fmla="*/ 2 w 98"/>
                  <a:gd name="T13" fmla="*/ 9 h 230"/>
                  <a:gd name="T14" fmla="*/ 3 w 98"/>
                  <a:gd name="T15" fmla="*/ 9 h 230"/>
                  <a:gd name="T16" fmla="*/ 3 w 98"/>
                  <a:gd name="T17" fmla="*/ 9 h 230"/>
                  <a:gd name="T18" fmla="*/ 3 w 98"/>
                  <a:gd name="T19" fmla="*/ 9 h 230"/>
                  <a:gd name="T20" fmla="*/ 3 w 98"/>
                  <a:gd name="T21" fmla="*/ 8 h 230"/>
                  <a:gd name="T22" fmla="*/ 3 w 98"/>
                  <a:gd name="T23" fmla="*/ 8 h 230"/>
                  <a:gd name="T24" fmla="*/ 3 w 98"/>
                  <a:gd name="T25" fmla="*/ 8 h 230"/>
                  <a:gd name="T26" fmla="*/ 3 w 98"/>
                  <a:gd name="T27" fmla="*/ 8 h 230"/>
                  <a:gd name="T28" fmla="*/ 3 w 98"/>
                  <a:gd name="T29" fmla="*/ 8 h 230"/>
                  <a:gd name="T30" fmla="*/ 2 w 98"/>
                  <a:gd name="T31" fmla="*/ 7 h 230"/>
                  <a:gd name="T32" fmla="*/ 2 w 98"/>
                  <a:gd name="T33" fmla="*/ 7 h 230"/>
                  <a:gd name="T34" fmla="*/ 2 w 98"/>
                  <a:gd name="T35" fmla="*/ 7 h 230"/>
                  <a:gd name="T36" fmla="*/ 2 w 98"/>
                  <a:gd name="T37" fmla="*/ 7 h 230"/>
                  <a:gd name="T38" fmla="*/ 2 w 98"/>
                  <a:gd name="T39" fmla="*/ 3 h 230"/>
                  <a:gd name="T40" fmla="*/ 3 w 98"/>
                  <a:gd name="T41" fmla="*/ 3 h 230"/>
                  <a:gd name="T42" fmla="*/ 3 w 98"/>
                  <a:gd name="T43" fmla="*/ 2 h 230"/>
                  <a:gd name="T44" fmla="*/ 2 w 98"/>
                  <a:gd name="T45" fmla="*/ 2 h 230"/>
                  <a:gd name="T46" fmla="*/ 2 w 98"/>
                  <a:gd name="T47" fmla="*/ 0 h 230"/>
                  <a:gd name="T48" fmla="*/ 1 w 98"/>
                  <a:gd name="T49" fmla="*/ 0 h 230"/>
                  <a:gd name="T50" fmla="*/ 1 w 98"/>
                  <a:gd name="T51" fmla="*/ 2 h 230"/>
                  <a:gd name="T52" fmla="*/ 0 w 98"/>
                  <a:gd name="T53" fmla="*/ 2 h 2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8"/>
                  <a:gd name="T82" fmla="*/ 0 h 230"/>
                  <a:gd name="T83" fmla="*/ 98 w 98"/>
                  <a:gd name="T84" fmla="*/ 230 h 23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8" h="230">
                    <a:moveTo>
                      <a:pt x="0" y="50"/>
                    </a:moveTo>
                    <a:lnTo>
                      <a:pt x="0" y="69"/>
                    </a:lnTo>
                    <a:lnTo>
                      <a:pt x="31" y="69"/>
                    </a:lnTo>
                    <a:lnTo>
                      <a:pt x="31" y="199"/>
                    </a:lnTo>
                    <a:lnTo>
                      <a:pt x="37" y="211"/>
                    </a:lnTo>
                    <a:lnTo>
                      <a:pt x="42" y="224"/>
                    </a:lnTo>
                    <a:lnTo>
                      <a:pt x="56" y="230"/>
                    </a:lnTo>
                    <a:lnTo>
                      <a:pt x="73" y="230"/>
                    </a:lnTo>
                    <a:lnTo>
                      <a:pt x="81" y="230"/>
                    </a:lnTo>
                    <a:lnTo>
                      <a:pt x="87" y="230"/>
                    </a:lnTo>
                    <a:lnTo>
                      <a:pt x="93" y="224"/>
                    </a:lnTo>
                    <a:lnTo>
                      <a:pt x="98" y="224"/>
                    </a:lnTo>
                    <a:lnTo>
                      <a:pt x="98" y="205"/>
                    </a:lnTo>
                    <a:lnTo>
                      <a:pt x="93" y="205"/>
                    </a:lnTo>
                    <a:lnTo>
                      <a:pt x="87" y="205"/>
                    </a:lnTo>
                    <a:lnTo>
                      <a:pt x="68" y="199"/>
                    </a:lnTo>
                    <a:lnTo>
                      <a:pt x="62" y="193"/>
                    </a:lnTo>
                    <a:lnTo>
                      <a:pt x="62" y="187"/>
                    </a:lnTo>
                    <a:lnTo>
                      <a:pt x="62" y="180"/>
                    </a:lnTo>
                    <a:lnTo>
                      <a:pt x="62" y="69"/>
                    </a:lnTo>
                    <a:lnTo>
                      <a:pt x="98" y="69"/>
                    </a:lnTo>
                    <a:lnTo>
                      <a:pt x="98" y="50"/>
                    </a:lnTo>
                    <a:lnTo>
                      <a:pt x="62" y="50"/>
                    </a:lnTo>
                    <a:lnTo>
                      <a:pt x="62" y="0"/>
                    </a:lnTo>
                    <a:lnTo>
                      <a:pt x="31" y="13"/>
                    </a:lnTo>
                    <a:lnTo>
                      <a:pt x="31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32" name="Freeform 552"/>
              <p:cNvSpPr>
                <a:spLocks/>
              </p:cNvSpPr>
              <p:nvPr/>
            </p:nvSpPr>
            <p:spPr bwMode="auto">
              <a:xfrm>
                <a:off x="2648" y="2664"/>
                <a:ext cx="34" cy="77"/>
              </a:xfrm>
              <a:custGeom>
                <a:avLst/>
                <a:gdLst>
                  <a:gd name="T0" fmla="*/ 0 w 101"/>
                  <a:gd name="T1" fmla="*/ 2 h 230"/>
                  <a:gd name="T2" fmla="*/ 0 w 101"/>
                  <a:gd name="T3" fmla="*/ 3 h 230"/>
                  <a:gd name="T4" fmla="*/ 1 w 101"/>
                  <a:gd name="T5" fmla="*/ 3 h 230"/>
                  <a:gd name="T6" fmla="*/ 1 w 101"/>
                  <a:gd name="T7" fmla="*/ 7 h 230"/>
                  <a:gd name="T8" fmla="*/ 1 w 101"/>
                  <a:gd name="T9" fmla="*/ 8 h 230"/>
                  <a:gd name="T10" fmla="*/ 2 w 101"/>
                  <a:gd name="T11" fmla="*/ 8 h 230"/>
                  <a:gd name="T12" fmla="*/ 2 w 101"/>
                  <a:gd name="T13" fmla="*/ 9 h 230"/>
                  <a:gd name="T14" fmla="*/ 3 w 101"/>
                  <a:gd name="T15" fmla="*/ 9 h 230"/>
                  <a:gd name="T16" fmla="*/ 3 w 101"/>
                  <a:gd name="T17" fmla="*/ 9 h 230"/>
                  <a:gd name="T18" fmla="*/ 3 w 101"/>
                  <a:gd name="T19" fmla="*/ 9 h 230"/>
                  <a:gd name="T20" fmla="*/ 3 w 101"/>
                  <a:gd name="T21" fmla="*/ 8 h 230"/>
                  <a:gd name="T22" fmla="*/ 4 w 101"/>
                  <a:gd name="T23" fmla="*/ 8 h 230"/>
                  <a:gd name="T24" fmla="*/ 4 w 101"/>
                  <a:gd name="T25" fmla="*/ 8 h 230"/>
                  <a:gd name="T26" fmla="*/ 3 w 101"/>
                  <a:gd name="T27" fmla="*/ 8 h 230"/>
                  <a:gd name="T28" fmla="*/ 3 w 101"/>
                  <a:gd name="T29" fmla="*/ 8 h 230"/>
                  <a:gd name="T30" fmla="*/ 3 w 101"/>
                  <a:gd name="T31" fmla="*/ 7 h 230"/>
                  <a:gd name="T32" fmla="*/ 2 w 101"/>
                  <a:gd name="T33" fmla="*/ 7 h 230"/>
                  <a:gd name="T34" fmla="*/ 2 w 101"/>
                  <a:gd name="T35" fmla="*/ 7 h 230"/>
                  <a:gd name="T36" fmla="*/ 2 w 101"/>
                  <a:gd name="T37" fmla="*/ 7 h 230"/>
                  <a:gd name="T38" fmla="*/ 2 w 101"/>
                  <a:gd name="T39" fmla="*/ 3 h 230"/>
                  <a:gd name="T40" fmla="*/ 4 w 101"/>
                  <a:gd name="T41" fmla="*/ 3 h 230"/>
                  <a:gd name="T42" fmla="*/ 4 w 101"/>
                  <a:gd name="T43" fmla="*/ 2 h 230"/>
                  <a:gd name="T44" fmla="*/ 2 w 101"/>
                  <a:gd name="T45" fmla="*/ 2 h 230"/>
                  <a:gd name="T46" fmla="*/ 2 w 101"/>
                  <a:gd name="T47" fmla="*/ 0 h 230"/>
                  <a:gd name="T48" fmla="*/ 1 w 101"/>
                  <a:gd name="T49" fmla="*/ 0 h 230"/>
                  <a:gd name="T50" fmla="*/ 1 w 101"/>
                  <a:gd name="T51" fmla="*/ 2 h 230"/>
                  <a:gd name="T52" fmla="*/ 0 w 101"/>
                  <a:gd name="T53" fmla="*/ 2 h 2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1"/>
                  <a:gd name="T82" fmla="*/ 0 h 230"/>
                  <a:gd name="T83" fmla="*/ 101 w 101"/>
                  <a:gd name="T84" fmla="*/ 230 h 23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1" h="230">
                    <a:moveTo>
                      <a:pt x="0" y="50"/>
                    </a:moveTo>
                    <a:lnTo>
                      <a:pt x="0" y="69"/>
                    </a:lnTo>
                    <a:lnTo>
                      <a:pt x="31" y="69"/>
                    </a:lnTo>
                    <a:lnTo>
                      <a:pt x="31" y="199"/>
                    </a:lnTo>
                    <a:lnTo>
                      <a:pt x="37" y="211"/>
                    </a:lnTo>
                    <a:lnTo>
                      <a:pt x="45" y="224"/>
                    </a:lnTo>
                    <a:lnTo>
                      <a:pt x="56" y="230"/>
                    </a:lnTo>
                    <a:lnTo>
                      <a:pt x="76" y="230"/>
                    </a:lnTo>
                    <a:lnTo>
                      <a:pt x="81" y="230"/>
                    </a:lnTo>
                    <a:lnTo>
                      <a:pt x="87" y="230"/>
                    </a:lnTo>
                    <a:lnTo>
                      <a:pt x="93" y="224"/>
                    </a:lnTo>
                    <a:lnTo>
                      <a:pt x="101" y="224"/>
                    </a:lnTo>
                    <a:lnTo>
                      <a:pt x="101" y="205"/>
                    </a:lnTo>
                    <a:lnTo>
                      <a:pt x="93" y="205"/>
                    </a:lnTo>
                    <a:lnTo>
                      <a:pt x="87" y="205"/>
                    </a:lnTo>
                    <a:lnTo>
                      <a:pt x="70" y="199"/>
                    </a:lnTo>
                    <a:lnTo>
                      <a:pt x="62" y="193"/>
                    </a:lnTo>
                    <a:lnTo>
                      <a:pt x="62" y="187"/>
                    </a:lnTo>
                    <a:lnTo>
                      <a:pt x="62" y="180"/>
                    </a:lnTo>
                    <a:lnTo>
                      <a:pt x="62" y="69"/>
                    </a:lnTo>
                    <a:lnTo>
                      <a:pt x="101" y="69"/>
                    </a:lnTo>
                    <a:lnTo>
                      <a:pt x="101" y="50"/>
                    </a:lnTo>
                    <a:lnTo>
                      <a:pt x="62" y="50"/>
                    </a:lnTo>
                    <a:lnTo>
                      <a:pt x="62" y="0"/>
                    </a:lnTo>
                    <a:lnTo>
                      <a:pt x="31" y="13"/>
                    </a:lnTo>
                    <a:lnTo>
                      <a:pt x="31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33" name="Freeform 553"/>
              <p:cNvSpPr>
                <a:spLocks noEditPoints="1"/>
              </p:cNvSpPr>
              <p:nvPr/>
            </p:nvSpPr>
            <p:spPr bwMode="auto">
              <a:xfrm>
                <a:off x="2690" y="2679"/>
                <a:ext cx="43" cy="62"/>
              </a:xfrm>
              <a:custGeom>
                <a:avLst/>
                <a:gdLst>
                  <a:gd name="T0" fmla="*/ 1 w 131"/>
                  <a:gd name="T1" fmla="*/ 3 h 186"/>
                  <a:gd name="T2" fmla="*/ 1 w 131"/>
                  <a:gd name="T3" fmla="*/ 2 h 186"/>
                  <a:gd name="T4" fmla="*/ 1 w 131"/>
                  <a:gd name="T5" fmla="*/ 1 h 186"/>
                  <a:gd name="T6" fmla="*/ 2 w 131"/>
                  <a:gd name="T7" fmla="*/ 1 h 186"/>
                  <a:gd name="T8" fmla="*/ 2 w 131"/>
                  <a:gd name="T9" fmla="*/ 1 h 186"/>
                  <a:gd name="T10" fmla="*/ 3 w 131"/>
                  <a:gd name="T11" fmla="*/ 1 h 186"/>
                  <a:gd name="T12" fmla="*/ 3 w 131"/>
                  <a:gd name="T13" fmla="*/ 1 h 186"/>
                  <a:gd name="T14" fmla="*/ 3 w 131"/>
                  <a:gd name="T15" fmla="*/ 2 h 186"/>
                  <a:gd name="T16" fmla="*/ 4 w 131"/>
                  <a:gd name="T17" fmla="*/ 3 h 186"/>
                  <a:gd name="T18" fmla="*/ 1 w 131"/>
                  <a:gd name="T19" fmla="*/ 3 h 186"/>
                  <a:gd name="T20" fmla="*/ 5 w 131"/>
                  <a:gd name="T21" fmla="*/ 4 h 186"/>
                  <a:gd name="T22" fmla="*/ 5 w 131"/>
                  <a:gd name="T23" fmla="*/ 3 h 186"/>
                  <a:gd name="T24" fmla="*/ 4 w 131"/>
                  <a:gd name="T25" fmla="*/ 2 h 186"/>
                  <a:gd name="T26" fmla="*/ 4 w 131"/>
                  <a:gd name="T27" fmla="*/ 1 h 186"/>
                  <a:gd name="T28" fmla="*/ 3 w 131"/>
                  <a:gd name="T29" fmla="*/ 0 h 186"/>
                  <a:gd name="T30" fmla="*/ 2 w 131"/>
                  <a:gd name="T31" fmla="*/ 0 h 186"/>
                  <a:gd name="T32" fmla="*/ 2 w 131"/>
                  <a:gd name="T33" fmla="*/ 0 h 186"/>
                  <a:gd name="T34" fmla="*/ 1 w 131"/>
                  <a:gd name="T35" fmla="*/ 0 h 186"/>
                  <a:gd name="T36" fmla="*/ 1 w 131"/>
                  <a:gd name="T37" fmla="*/ 1 h 186"/>
                  <a:gd name="T38" fmla="*/ 0 w 131"/>
                  <a:gd name="T39" fmla="*/ 1 h 186"/>
                  <a:gd name="T40" fmla="*/ 0 w 131"/>
                  <a:gd name="T41" fmla="*/ 2 h 186"/>
                  <a:gd name="T42" fmla="*/ 0 w 131"/>
                  <a:gd name="T43" fmla="*/ 2 h 186"/>
                  <a:gd name="T44" fmla="*/ 0 w 131"/>
                  <a:gd name="T45" fmla="*/ 3 h 186"/>
                  <a:gd name="T46" fmla="*/ 0 w 131"/>
                  <a:gd name="T47" fmla="*/ 4 h 186"/>
                  <a:gd name="T48" fmla="*/ 0 w 131"/>
                  <a:gd name="T49" fmla="*/ 5 h 186"/>
                  <a:gd name="T50" fmla="*/ 1 w 131"/>
                  <a:gd name="T51" fmla="*/ 6 h 186"/>
                  <a:gd name="T52" fmla="*/ 1 w 131"/>
                  <a:gd name="T53" fmla="*/ 7 h 186"/>
                  <a:gd name="T54" fmla="*/ 2 w 131"/>
                  <a:gd name="T55" fmla="*/ 7 h 186"/>
                  <a:gd name="T56" fmla="*/ 3 w 131"/>
                  <a:gd name="T57" fmla="*/ 7 h 186"/>
                  <a:gd name="T58" fmla="*/ 4 w 131"/>
                  <a:gd name="T59" fmla="*/ 6 h 186"/>
                  <a:gd name="T60" fmla="*/ 4 w 131"/>
                  <a:gd name="T61" fmla="*/ 6 h 186"/>
                  <a:gd name="T62" fmla="*/ 5 w 131"/>
                  <a:gd name="T63" fmla="*/ 5 h 186"/>
                  <a:gd name="T64" fmla="*/ 3 w 131"/>
                  <a:gd name="T65" fmla="*/ 5 h 186"/>
                  <a:gd name="T66" fmla="*/ 3 w 131"/>
                  <a:gd name="T67" fmla="*/ 5 h 186"/>
                  <a:gd name="T68" fmla="*/ 3 w 131"/>
                  <a:gd name="T69" fmla="*/ 6 h 186"/>
                  <a:gd name="T70" fmla="*/ 3 w 131"/>
                  <a:gd name="T71" fmla="*/ 6 h 186"/>
                  <a:gd name="T72" fmla="*/ 2 w 131"/>
                  <a:gd name="T73" fmla="*/ 6 h 186"/>
                  <a:gd name="T74" fmla="*/ 2 w 131"/>
                  <a:gd name="T75" fmla="*/ 6 h 186"/>
                  <a:gd name="T76" fmla="*/ 1 w 131"/>
                  <a:gd name="T77" fmla="*/ 6 h 186"/>
                  <a:gd name="T78" fmla="*/ 1 w 131"/>
                  <a:gd name="T79" fmla="*/ 5 h 186"/>
                  <a:gd name="T80" fmla="*/ 1 w 131"/>
                  <a:gd name="T81" fmla="*/ 4 h 186"/>
                  <a:gd name="T82" fmla="*/ 5 w 131"/>
                  <a:gd name="T83" fmla="*/ 4 h 18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1"/>
                  <a:gd name="T127" fmla="*/ 0 h 186"/>
                  <a:gd name="T128" fmla="*/ 131 w 131"/>
                  <a:gd name="T129" fmla="*/ 186 h 18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1" h="186">
                    <a:moveTo>
                      <a:pt x="31" y="80"/>
                    </a:moveTo>
                    <a:lnTo>
                      <a:pt x="31" y="49"/>
                    </a:lnTo>
                    <a:lnTo>
                      <a:pt x="39" y="31"/>
                    </a:lnTo>
                    <a:lnTo>
                      <a:pt x="50" y="25"/>
                    </a:lnTo>
                    <a:lnTo>
                      <a:pt x="62" y="25"/>
                    </a:lnTo>
                    <a:lnTo>
                      <a:pt x="75" y="25"/>
                    </a:lnTo>
                    <a:lnTo>
                      <a:pt x="87" y="31"/>
                    </a:lnTo>
                    <a:lnTo>
                      <a:pt x="95" y="49"/>
                    </a:lnTo>
                    <a:lnTo>
                      <a:pt x="100" y="80"/>
                    </a:lnTo>
                    <a:lnTo>
                      <a:pt x="31" y="80"/>
                    </a:lnTo>
                    <a:close/>
                    <a:moveTo>
                      <a:pt x="131" y="105"/>
                    </a:moveTo>
                    <a:lnTo>
                      <a:pt x="131" y="87"/>
                    </a:lnTo>
                    <a:lnTo>
                      <a:pt x="125" y="49"/>
                    </a:lnTo>
                    <a:lnTo>
                      <a:pt x="118" y="25"/>
                    </a:lnTo>
                    <a:lnTo>
                      <a:pt x="95" y="6"/>
                    </a:lnTo>
                    <a:lnTo>
                      <a:pt x="62" y="0"/>
                    </a:lnTo>
                    <a:lnTo>
                      <a:pt x="44" y="6"/>
                    </a:lnTo>
                    <a:lnTo>
                      <a:pt x="31" y="6"/>
                    </a:lnTo>
                    <a:lnTo>
                      <a:pt x="19" y="18"/>
                    </a:lnTo>
                    <a:lnTo>
                      <a:pt x="8" y="31"/>
                    </a:lnTo>
                    <a:lnTo>
                      <a:pt x="8" y="43"/>
                    </a:lnTo>
                    <a:lnTo>
                      <a:pt x="0" y="56"/>
                    </a:lnTo>
                    <a:lnTo>
                      <a:pt x="0" y="80"/>
                    </a:lnTo>
                    <a:lnTo>
                      <a:pt x="0" y="99"/>
                    </a:lnTo>
                    <a:lnTo>
                      <a:pt x="8" y="143"/>
                    </a:lnTo>
                    <a:lnTo>
                      <a:pt x="19" y="174"/>
                    </a:lnTo>
                    <a:lnTo>
                      <a:pt x="39" y="186"/>
                    </a:lnTo>
                    <a:lnTo>
                      <a:pt x="62" y="186"/>
                    </a:lnTo>
                    <a:lnTo>
                      <a:pt x="87" y="186"/>
                    </a:lnTo>
                    <a:lnTo>
                      <a:pt x="112" y="174"/>
                    </a:lnTo>
                    <a:lnTo>
                      <a:pt x="125" y="155"/>
                    </a:lnTo>
                    <a:lnTo>
                      <a:pt x="131" y="130"/>
                    </a:lnTo>
                    <a:lnTo>
                      <a:pt x="95" y="130"/>
                    </a:lnTo>
                    <a:lnTo>
                      <a:pt x="95" y="143"/>
                    </a:lnTo>
                    <a:lnTo>
                      <a:pt x="87" y="155"/>
                    </a:lnTo>
                    <a:lnTo>
                      <a:pt x="75" y="161"/>
                    </a:lnTo>
                    <a:lnTo>
                      <a:pt x="62" y="161"/>
                    </a:lnTo>
                    <a:lnTo>
                      <a:pt x="50" y="161"/>
                    </a:lnTo>
                    <a:lnTo>
                      <a:pt x="39" y="149"/>
                    </a:lnTo>
                    <a:lnTo>
                      <a:pt x="31" y="136"/>
                    </a:lnTo>
                    <a:lnTo>
                      <a:pt x="31" y="105"/>
                    </a:lnTo>
                    <a:lnTo>
                      <a:pt x="131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34" name="Freeform 554"/>
              <p:cNvSpPr>
                <a:spLocks/>
              </p:cNvSpPr>
              <p:nvPr/>
            </p:nvSpPr>
            <p:spPr bwMode="auto">
              <a:xfrm>
                <a:off x="2750" y="2679"/>
                <a:ext cx="27" cy="60"/>
              </a:xfrm>
              <a:custGeom>
                <a:avLst/>
                <a:gdLst>
                  <a:gd name="T0" fmla="*/ 1 w 81"/>
                  <a:gd name="T1" fmla="*/ 0 h 180"/>
                  <a:gd name="T2" fmla="*/ 0 w 81"/>
                  <a:gd name="T3" fmla="*/ 0 h 180"/>
                  <a:gd name="T4" fmla="*/ 0 w 81"/>
                  <a:gd name="T5" fmla="*/ 7 h 180"/>
                  <a:gd name="T6" fmla="*/ 1 w 81"/>
                  <a:gd name="T7" fmla="*/ 7 h 180"/>
                  <a:gd name="T8" fmla="*/ 1 w 81"/>
                  <a:gd name="T9" fmla="*/ 3 h 180"/>
                  <a:gd name="T10" fmla="*/ 1 w 81"/>
                  <a:gd name="T11" fmla="*/ 2 h 180"/>
                  <a:gd name="T12" fmla="*/ 1 w 81"/>
                  <a:gd name="T13" fmla="*/ 2 h 180"/>
                  <a:gd name="T14" fmla="*/ 2 w 81"/>
                  <a:gd name="T15" fmla="*/ 1 h 180"/>
                  <a:gd name="T16" fmla="*/ 3 w 81"/>
                  <a:gd name="T17" fmla="*/ 1 h 180"/>
                  <a:gd name="T18" fmla="*/ 3 w 81"/>
                  <a:gd name="T19" fmla="*/ 1 h 180"/>
                  <a:gd name="T20" fmla="*/ 3 w 81"/>
                  <a:gd name="T21" fmla="*/ 1 h 180"/>
                  <a:gd name="T22" fmla="*/ 3 w 81"/>
                  <a:gd name="T23" fmla="*/ 0 h 180"/>
                  <a:gd name="T24" fmla="*/ 2 w 81"/>
                  <a:gd name="T25" fmla="*/ 0 h 180"/>
                  <a:gd name="T26" fmla="*/ 2 w 81"/>
                  <a:gd name="T27" fmla="*/ 0 h 180"/>
                  <a:gd name="T28" fmla="*/ 1 w 81"/>
                  <a:gd name="T29" fmla="*/ 0 h 180"/>
                  <a:gd name="T30" fmla="*/ 1 w 81"/>
                  <a:gd name="T31" fmla="*/ 1 h 180"/>
                  <a:gd name="T32" fmla="*/ 1 w 81"/>
                  <a:gd name="T33" fmla="*/ 1 h 180"/>
                  <a:gd name="T34" fmla="*/ 1 w 81"/>
                  <a:gd name="T35" fmla="*/ 0 h 1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1"/>
                  <a:gd name="T55" fmla="*/ 0 h 180"/>
                  <a:gd name="T56" fmla="*/ 81 w 81"/>
                  <a:gd name="T57" fmla="*/ 180 h 1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1" h="180">
                    <a:moveTo>
                      <a:pt x="25" y="6"/>
                    </a:moveTo>
                    <a:lnTo>
                      <a:pt x="0" y="6"/>
                    </a:lnTo>
                    <a:lnTo>
                      <a:pt x="0" y="180"/>
                    </a:lnTo>
                    <a:lnTo>
                      <a:pt x="25" y="180"/>
                    </a:lnTo>
                    <a:lnTo>
                      <a:pt x="25" y="80"/>
                    </a:lnTo>
                    <a:lnTo>
                      <a:pt x="31" y="56"/>
                    </a:lnTo>
                    <a:lnTo>
                      <a:pt x="38" y="43"/>
                    </a:lnTo>
                    <a:lnTo>
                      <a:pt x="50" y="31"/>
                    </a:lnTo>
                    <a:lnTo>
                      <a:pt x="69" y="31"/>
                    </a:lnTo>
                    <a:lnTo>
                      <a:pt x="75" y="31"/>
                    </a:lnTo>
                    <a:lnTo>
                      <a:pt x="81" y="31"/>
                    </a:lnTo>
                    <a:lnTo>
                      <a:pt x="81" y="0"/>
                    </a:lnTo>
                    <a:lnTo>
                      <a:pt x="63" y="0"/>
                    </a:lnTo>
                    <a:lnTo>
                      <a:pt x="50" y="6"/>
                    </a:lnTo>
                    <a:lnTo>
                      <a:pt x="38" y="12"/>
                    </a:lnTo>
                    <a:lnTo>
                      <a:pt x="31" y="31"/>
                    </a:lnTo>
                    <a:lnTo>
                      <a:pt x="25" y="31"/>
                    </a:ln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35" name="Freeform 555"/>
              <p:cNvSpPr>
                <a:spLocks/>
              </p:cNvSpPr>
              <p:nvPr/>
            </p:nvSpPr>
            <p:spPr bwMode="auto">
              <a:xfrm>
                <a:off x="1036" y="1498"/>
                <a:ext cx="79" cy="84"/>
              </a:xfrm>
              <a:custGeom>
                <a:avLst/>
                <a:gdLst>
                  <a:gd name="T0" fmla="*/ 1 w 236"/>
                  <a:gd name="T1" fmla="*/ 1 h 254"/>
                  <a:gd name="T2" fmla="*/ 4 w 236"/>
                  <a:gd name="T3" fmla="*/ 9 h 254"/>
                  <a:gd name="T4" fmla="*/ 5 w 236"/>
                  <a:gd name="T5" fmla="*/ 9 h 254"/>
                  <a:gd name="T6" fmla="*/ 8 w 236"/>
                  <a:gd name="T7" fmla="*/ 1 h 254"/>
                  <a:gd name="T8" fmla="*/ 8 w 236"/>
                  <a:gd name="T9" fmla="*/ 9 h 254"/>
                  <a:gd name="T10" fmla="*/ 9 w 236"/>
                  <a:gd name="T11" fmla="*/ 9 h 254"/>
                  <a:gd name="T12" fmla="*/ 9 w 236"/>
                  <a:gd name="T13" fmla="*/ 0 h 254"/>
                  <a:gd name="T14" fmla="*/ 7 w 236"/>
                  <a:gd name="T15" fmla="*/ 0 h 254"/>
                  <a:gd name="T16" fmla="*/ 4 w 236"/>
                  <a:gd name="T17" fmla="*/ 8 h 254"/>
                  <a:gd name="T18" fmla="*/ 2 w 236"/>
                  <a:gd name="T19" fmla="*/ 0 h 254"/>
                  <a:gd name="T20" fmla="*/ 0 w 236"/>
                  <a:gd name="T21" fmla="*/ 0 h 254"/>
                  <a:gd name="T22" fmla="*/ 0 w 236"/>
                  <a:gd name="T23" fmla="*/ 9 h 254"/>
                  <a:gd name="T24" fmla="*/ 1 w 236"/>
                  <a:gd name="T25" fmla="*/ 9 h 254"/>
                  <a:gd name="T26" fmla="*/ 1 w 236"/>
                  <a:gd name="T27" fmla="*/ 1 h 2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6"/>
                  <a:gd name="T43" fmla="*/ 0 h 254"/>
                  <a:gd name="T44" fmla="*/ 236 w 236"/>
                  <a:gd name="T45" fmla="*/ 254 h 2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6" h="254">
                    <a:moveTo>
                      <a:pt x="32" y="30"/>
                    </a:moveTo>
                    <a:lnTo>
                      <a:pt x="100" y="254"/>
                    </a:lnTo>
                    <a:lnTo>
                      <a:pt x="131" y="254"/>
                    </a:lnTo>
                    <a:lnTo>
                      <a:pt x="205" y="30"/>
                    </a:lnTo>
                    <a:lnTo>
                      <a:pt x="205" y="254"/>
                    </a:lnTo>
                    <a:lnTo>
                      <a:pt x="236" y="254"/>
                    </a:lnTo>
                    <a:lnTo>
                      <a:pt x="236" y="0"/>
                    </a:lnTo>
                    <a:lnTo>
                      <a:pt x="181" y="0"/>
                    </a:lnTo>
                    <a:lnTo>
                      <a:pt x="118" y="211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254"/>
                    </a:lnTo>
                    <a:lnTo>
                      <a:pt x="32" y="254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36" name="Freeform 556"/>
              <p:cNvSpPr>
                <a:spLocks noEditPoints="1"/>
              </p:cNvSpPr>
              <p:nvPr/>
            </p:nvSpPr>
            <p:spPr bwMode="auto">
              <a:xfrm>
                <a:off x="1129" y="1523"/>
                <a:ext cx="46" cy="61"/>
              </a:xfrm>
              <a:custGeom>
                <a:avLst/>
                <a:gdLst>
                  <a:gd name="T0" fmla="*/ 3 w 136"/>
                  <a:gd name="T1" fmla="*/ 6 h 185"/>
                  <a:gd name="T2" fmla="*/ 2 w 136"/>
                  <a:gd name="T3" fmla="*/ 6 h 185"/>
                  <a:gd name="T4" fmla="*/ 1 w 136"/>
                  <a:gd name="T5" fmla="*/ 5 h 185"/>
                  <a:gd name="T6" fmla="*/ 1 w 136"/>
                  <a:gd name="T7" fmla="*/ 4 h 185"/>
                  <a:gd name="T8" fmla="*/ 1 w 136"/>
                  <a:gd name="T9" fmla="*/ 3 h 185"/>
                  <a:gd name="T10" fmla="*/ 1 w 136"/>
                  <a:gd name="T11" fmla="*/ 2 h 185"/>
                  <a:gd name="T12" fmla="*/ 2 w 136"/>
                  <a:gd name="T13" fmla="*/ 1 h 185"/>
                  <a:gd name="T14" fmla="*/ 2 w 136"/>
                  <a:gd name="T15" fmla="*/ 1 h 185"/>
                  <a:gd name="T16" fmla="*/ 3 w 136"/>
                  <a:gd name="T17" fmla="*/ 1 h 185"/>
                  <a:gd name="T18" fmla="*/ 3 w 136"/>
                  <a:gd name="T19" fmla="*/ 1 h 185"/>
                  <a:gd name="T20" fmla="*/ 4 w 136"/>
                  <a:gd name="T21" fmla="*/ 1 h 185"/>
                  <a:gd name="T22" fmla="*/ 4 w 136"/>
                  <a:gd name="T23" fmla="*/ 2 h 185"/>
                  <a:gd name="T24" fmla="*/ 4 w 136"/>
                  <a:gd name="T25" fmla="*/ 3 h 185"/>
                  <a:gd name="T26" fmla="*/ 4 w 136"/>
                  <a:gd name="T27" fmla="*/ 4 h 185"/>
                  <a:gd name="T28" fmla="*/ 4 w 136"/>
                  <a:gd name="T29" fmla="*/ 5 h 185"/>
                  <a:gd name="T30" fmla="*/ 3 w 136"/>
                  <a:gd name="T31" fmla="*/ 6 h 185"/>
                  <a:gd name="T32" fmla="*/ 3 w 136"/>
                  <a:gd name="T33" fmla="*/ 6 h 185"/>
                  <a:gd name="T34" fmla="*/ 3 w 136"/>
                  <a:gd name="T35" fmla="*/ 7 h 185"/>
                  <a:gd name="T36" fmla="*/ 4 w 136"/>
                  <a:gd name="T37" fmla="*/ 6 h 185"/>
                  <a:gd name="T38" fmla="*/ 5 w 136"/>
                  <a:gd name="T39" fmla="*/ 6 h 185"/>
                  <a:gd name="T40" fmla="*/ 5 w 136"/>
                  <a:gd name="T41" fmla="*/ 5 h 185"/>
                  <a:gd name="T42" fmla="*/ 5 w 136"/>
                  <a:gd name="T43" fmla="*/ 3 h 185"/>
                  <a:gd name="T44" fmla="*/ 5 w 136"/>
                  <a:gd name="T45" fmla="*/ 3 h 185"/>
                  <a:gd name="T46" fmla="*/ 5 w 136"/>
                  <a:gd name="T47" fmla="*/ 2 h 185"/>
                  <a:gd name="T48" fmla="*/ 5 w 136"/>
                  <a:gd name="T49" fmla="*/ 1 h 185"/>
                  <a:gd name="T50" fmla="*/ 5 w 136"/>
                  <a:gd name="T51" fmla="*/ 1 h 185"/>
                  <a:gd name="T52" fmla="*/ 5 w 136"/>
                  <a:gd name="T53" fmla="*/ 0 h 185"/>
                  <a:gd name="T54" fmla="*/ 4 w 136"/>
                  <a:gd name="T55" fmla="*/ 0 h 185"/>
                  <a:gd name="T56" fmla="*/ 3 w 136"/>
                  <a:gd name="T57" fmla="*/ 0 h 185"/>
                  <a:gd name="T58" fmla="*/ 3 w 136"/>
                  <a:gd name="T59" fmla="*/ 0 h 185"/>
                  <a:gd name="T60" fmla="*/ 2 w 136"/>
                  <a:gd name="T61" fmla="*/ 0 h 185"/>
                  <a:gd name="T62" fmla="*/ 1 w 136"/>
                  <a:gd name="T63" fmla="*/ 0 h 185"/>
                  <a:gd name="T64" fmla="*/ 1 w 136"/>
                  <a:gd name="T65" fmla="*/ 0 h 185"/>
                  <a:gd name="T66" fmla="*/ 0 w 136"/>
                  <a:gd name="T67" fmla="*/ 1 h 185"/>
                  <a:gd name="T68" fmla="*/ 0 w 136"/>
                  <a:gd name="T69" fmla="*/ 1 h 185"/>
                  <a:gd name="T70" fmla="*/ 0 w 136"/>
                  <a:gd name="T71" fmla="*/ 2 h 185"/>
                  <a:gd name="T72" fmla="*/ 0 w 136"/>
                  <a:gd name="T73" fmla="*/ 3 h 185"/>
                  <a:gd name="T74" fmla="*/ 0 w 136"/>
                  <a:gd name="T75" fmla="*/ 3 h 185"/>
                  <a:gd name="T76" fmla="*/ 0 w 136"/>
                  <a:gd name="T77" fmla="*/ 5 h 185"/>
                  <a:gd name="T78" fmla="*/ 1 w 136"/>
                  <a:gd name="T79" fmla="*/ 6 h 185"/>
                  <a:gd name="T80" fmla="*/ 2 w 136"/>
                  <a:gd name="T81" fmla="*/ 6 h 185"/>
                  <a:gd name="T82" fmla="*/ 3 w 136"/>
                  <a:gd name="T83" fmla="*/ 7 h 1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"/>
                  <a:gd name="T127" fmla="*/ 0 h 185"/>
                  <a:gd name="T128" fmla="*/ 136 w 136"/>
                  <a:gd name="T129" fmla="*/ 185 h 1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" h="185">
                    <a:moveTo>
                      <a:pt x="68" y="160"/>
                    </a:moveTo>
                    <a:lnTo>
                      <a:pt x="50" y="154"/>
                    </a:lnTo>
                    <a:lnTo>
                      <a:pt x="37" y="142"/>
                    </a:lnTo>
                    <a:lnTo>
                      <a:pt x="31" y="111"/>
                    </a:lnTo>
                    <a:lnTo>
                      <a:pt x="31" y="81"/>
                    </a:lnTo>
                    <a:lnTo>
                      <a:pt x="37" y="50"/>
                    </a:lnTo>
                    <a:lnTo>
                      <a:pt x="43" y="30"/>
                    </a:lnTo>
                    <a:lnTo>
                      <a:pt x="56" y="25"/>
                    </a:lnTo>
                    <a:lnTo>
                      <a:pt x="68" y="19"/>
                    </a:lnTo>
                    <a:lnTo>
                      <a:pt x="87" y="25"/>
                    </a:lnTo>
                    <a:lnTo>
                      <a:pt x="99" y="30"/>
                    </a:lnTo>
                    <a:lnTo>
                      <a:pt x="105" y="50"/>
                    </a:lnTo>
                    <a:lnTo>
                      <a:pt x="112" y="81"/>
                    </a:lnTo>
                    <a:lnTo>
                      <a:pt x="105" y="111"/>
                    </a:lnTo>
                    <a:lnTo>
                      <a:pt x="99" y="142"/>
                    </a:lnTo>
                    <a:lnTo>
                      <a:pt x="93" y="154"/>
                    </a:lnTo>
                    <a:lnTo>
                      <a:pt x="68" y="160"/>
                    </a:lnTo>
                    <a:close/>
                    <a:moveTo>
                      <a:pt x="68" y="185"/>
                    </a:moveTo>
                    <a:lnTo>
                      <a:pt x="99" y="179"/>
                    </a:lnTo>
                    <a:lnTo>
                      <a:pt x="118" y="167"/>
                    </a:lnTo>
                    <a:lnTo>
                      <a:pt x="130" y="142"/>
                    </a:lnTo>
                    <a:lnTo>
                      <a:pt x="136" y="92"/>
                    </a:lnTo>
                    <a:lnTo>
                      <a:pt x="136" y="73"/>
                    </a:lnTo>
                    <a:lnTo>
                      <a:pt x="136" y="55"/>
                    </a:lnTo>
                    <a:lnTo>
                      <a:pt x="130" y="36"/>
                    </a:lnTo>
                    <a:lnTo>
                      <a:pt x="130" y="25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3" y="0"/>
                    </a:lnTo>
                    <a:lnTo>
                      <a:pt x="68" y="0"/>
                    </a:lnTo>
                    <a:lnTo>
                      <a:pt x="50" y="0"/>
                    </a:lnTo>
                    <a:lnTo>
                      <a:pt x="31" y="5"/>
                    </a:lnTo>
                    <a:lnTo>
                      <a:pt x="18" y="11"/>
                    </a:lnTo>
                    <a:lnTo>
                      <a:pt x="12" y="25"/>
                    </a:lnTo>
                    <a:lnTo>
                      <a:pt x="6" y="36"/>
                    </a:lnTo>
                    <a:lnTo>
                      <a:pt x="6" y="55"/>
                    </a:lnTo>
                    <a:lnTo>
                      <a:pt x="0" y="73"/>
                    </a:lnTo>
                    <a:lnTo>
                      <a:pt x="0" y="92"/>
                    </a:lnTo>
                    <a:lnTo>
                      <a:pt x="6" y="142"/>
                    </a:lnTo>
                    <a:lnTo>
                      <a:pt x="25" y="167"/>
                    </a:lnTo>
                    <a:lnTo>
                      <a:pt x="43" y="179"/>
                    </a:lnTo>
                    <a:lnTo>
                      <a:pt x="68" y="1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37" name="Freeform 557"/>
              <p:cNvSpPr>
                <a:spLocks/>
              </p:cNvSpPr>
              <p:nvPr/>
            </p:nvSpPr>
            <p:spPr bwMode="auto">
              <a:xfrm>
                <a:off x="1189" y="1523"/>
                <a:ext cx="43" cy="59"/>
              </a:xfrm>
              <a:custGeom>
                <a:avLst/>
                <a:gdLst>
                  <a:gd name="T0" fmla="*/ 5 w 129"/>
                  <a:gd name="T1" fmla="*/ 6 h 179"/>
                  <a:gd name="T2" fmla="*/ 5 w 129"/>
                  <a:gd name="T3" fmla="*/ 2 h 179"/>
                  <a:gd name="T4" fmla="*/ 5 w 129"/>
                  <a:gd name="T5" fmla="*/ 1 h 179"/>
                  <a:gd name="T6" fmla="*/ 5 w 129"/>
                  <a:gd name="T7" fmla="*/ 0 h 179"/>
                  <a:gd name="T8" fmla="*/ 4 w 129"/>
                  <a:gd name="T9" fmla="*/ 0 h 179"/>
                  <a:gd name="T10" fmla="*/ 3 w 129"/>
                  <a:gd name="T11" fmla="*/ 0 h 179"/>
                  <a:gd name="T12" fmla="*/ 3 w 129"/>
                  <a:gd name="T13" fmla="*/ 0 h 179"/>
                  <a:gd name="T14" fmla="*/ 2 w 129"/>
                  <a:gd name="T15" fmla="*/ 0 h 179"/>
                  <a:gd name="T16" fmla="*/ 2 w 129"/>
                  <a:gd name="T17" fmla="*/ 0 h 179"/>
                  <a:gd name="T18" fmla="*/ 1 w 129"/>
                  <a:gd name="T19" fmla="*/ 1 h 179"/>
                  <a:gd name="T20" fmla="*/ 1 w 129"/>
                  <a:gd name="T21" fmla="*/ 1 h 179"/>
                  <a:gd name="T22" fmla="*/ 1 w 129"/>
                  <a:gd name="T23" fmla="*/ 0 h 179"/>
                  <a:gd name="T24" fmla="*/ 0 w 129"/>
                  <a:gd name="T25" fmla="*/ 0 h 179"/>
                  <a:gd name="T26" fmla="*/ 0 w 129"/>
                  <a:gd name="T27" fmla="*/ 0 h 179"/>
                  <a:gd name="T28" fmla="*/ 0 w 129"/>
                  <a:gd name="T29" fmla="*/ 1 h 179"/>
                  <a:gd name="T30" fmla="*/ 0 w 129"/>
                  <a:gd name="T31" fmla="*/ 1 h 179"/>
                  <a:gd name="T32" fmla="*/ 0 w 129"/>
                  <a:gd name="T33" fmla="*/ 1 h 179"/>
                  <a:gd name="T34" fmla="*/ 0 w 129"/>
                  <a:gd name="T35" fmla="*/ 6 h 179"/>
                  <a:gd name="T36" fmla="*/ 1 w 129"/>
                  <a:gd name="T37" fmla="*/ 6 h 179"/>
                  <a:gd name="T38" fmla="*/ 1 w 129"/>
                  <a:gd name="T39" fmla="*/ 3 h 179"/>
                  <a:gd name="T40" fmla="*/ 1 w 129"/>
                  <a:gd name="T41" fmla="*/ 2 h 179"/>
                  <a:gd name="T42" fmla="*/ 1 w 129"/>
                  <a:gd name="T43" fmla="*/ 1 h 179"/>
                  <a:gd name="T44" fmla="*/ 2 w 129"/>
                  <a:gd name="T45" fmla="*/ 1 h 179"/>
                  <a:gd name="T46" fmla="*/ 3 w 129"/>
                  <a:gd name="T47" fmla="*/ 1 h 179"/>
                  <a:gd name="T48" fmla="*/ 3 w 129"/>
                  <a:gd name="T49" fmla="*/ 1 h 179"/>
                  <a:gd name="T50" fmla="*/ 3 w 129"/>
                  <a:gd name="T51" fmla="*/ 1 h 179"/>
                  <a:gd name="T52" fmla="*/ 4 w 129"/>
                  <a:gd name="T53" fmla="*/ 2 h 179"/>
                  <a:gd name="T54" fmla="*/ 4 w 129"/>
                  <a:gd name="T55" fmla="*/ 2 h 179"/>
                  <a:gd name="T56" fmla="*/ 4 w 129"/>
                  <a:gd name="T57" fmla="*/ 6 h 179"/>
                  <a:gd name="T58" fmla="*/ 5 w 129"/>
                  <a:gd name="T59" fmla="*/ 6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29"/>
                  <a:gd name="T91" fmla="*/ 0 h 179"/>
                  <a:gd name="T92" fmla="*/ 129 w 129"/>
                  <a:gd name="T93" fmla="*/ 179 h 17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29" h="179">
                    <a:moveTo>
                      <a:pt x="129" y="179"/>
                    </a:moveTo>
                    <a:lnTo>
                      <a:pt x="129" y="55"/>
                    </a:lnTo>
                    <a:lnTo>
                      <a:pt x="129" y="30"/>
                    </a:lnTo>
                    <a:lnTo>
                      <a:pt x="124" y="11"/>
                    </a:lnTo>
                    <a:lnTo>
                      <a:pt x="104" y="0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56" y="5"/>
                    </a:lnTo>
                    <a:lnTo>
                      <a:pt x="42" y="11"/>
                    </a:lnTo>
                    <a:lnTo>
                      <a:pt x="37" y="25"/>
                    </a:lnTo>
                    <a:lnTo>
                      <a:pt x="31" y="25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6" y="19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6" y="179"/>
                    </a:lnTo>
                    <a:lnTo>
                      <a:pt x="31" y="179"/>
                    </a:lnTo>
                    <a:lnTo>
                      <a:pt x="31" y="73"/>
                    </a:lnTo>
                    <a:lnTo>
                      <a:pt x="31" y="55"/>
                    </a:lnTo>
                    <a:lnTo>
                      <a:pt x="37" y="36"/>
                    </a:lnTo>
                    <a:lnTo>
                      <a:pt x="50" y="25"/>
                    </a:lnTo>
                    <a:lnTo>
                      <a:pt x="68" y="19"/>
                    </a:lnTo>
                    <a:lnTo>
                      <a:pt x="81" y="25"/>
                    </a:lnTo>
                    <a:lnTo>
                      <a:pt x="93" y="30"/>
                    </a:lnTo>
                    <a:lnTo>
                      <a:pt x="98" y="42"/>
                    </a:lnTo>
                    <a:lnTo>
                      <a:pt x="98" y="55"/>
                    </a:lnTo>
                    <a:lnTo>
                      <a:pt x="98" y="179"/>
                    </a:lnTo>
                    <a:lnTo>
                      <a:pt x="129" y="1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38" name="Freeform 558"/>
              <p:cNvSpPr>
                <a:spLocks noEditPoints="1"/>
              </p:cNvSpPr>
              <p:nvPr/>
            </p:nvSpPr>
            <p:spPr bwMode="auto">
              <a:xfrm>
                <a:off x="1247" y="1523"/>
                <a:ext cx="45" cy="61"/>
              </a:xfrm>
              <a:custGeom>
                <a:avLst/>
                <a:gdLst>
                  <a:gd name="T0" fmla="*/ 2 w 135"/>
                  <a:gd name="T1" fmla="*/ 6 h 185"/>
                  <a:gd name="T2" fmla="*/ 2 w 135"/>
                  <a:gd name="T3" fmla="*/ 6 h 185"/>
                  <a:gd name="T4" fmla="*/ 1 w 135"/>
                  <a:gd name="T5" fmla="*/ 5 h 185"/>
                  <a:gd name="T6" fmla="*/ 1 w 135"/>
                  <a:gd name="T7" fmla="*/ 4 h 185"/>
                  <a:gd name="T8" fmla="*/ 1 w 135"/>
                  <a:gd name="T9" fmla="*/ 3 h 185"/>
                  <a:gd name="T10" fmla="*/ 1 w 135"/>
                  <a:gd name="T11" fmla="*/ 2 h 185"/>
                  <a:gd name="T12" fmla="*/ 2 w 135"/>
                  <a:gd name="T13" fmla="*/ 1 h 185"/>
                  <a:gd name="T14" fmla="*/ 2 w 135"/>
                  <a:gd name="T15" fmla="*/ 1 h 185"/>
                  <a:gd name="T16" fmla="*/ 2 w 135"/>
                  <a:gd name="T17" fmla="*/ 1 h 185"/>
                  <a:gd name="T18" fmla="*/ 3 w 135"/>
                  <a:gd name="T19" fmla="*/ 1 h 185"/>
                  <a:gd name="T20" fmla="*/ 4 w 135"/>
                  <a:gd name="T21" fmla="*/ 1 h 185"/>
                  <a:gd name="T22" fmla="*/ 4 w 135"/>
                  <a:gd name="T23" fmla="*/ 2 h 185"/>
                  <a:gd name="T24" fmla="*/ 4 w 135"/>
                  <a:gd name="T25" fmla="*/ 3 h 185"/>
                  <a:gd name="T26" fmla="*/ 4 w 135"/>
                  <a:gd name="T27" fmla="*/ 4 h 185"/>
                  <a:gd name="T28" fmla="*/ 4 w 135"/>
                  <a:gd name="T29" fmla="*/ 5 h 185"/>
                  <a:gd name="T30" fmla="*/ 3 w 135"/>
                  <a:gd name="T31" fmla="*/ 6 h 185"/>
                  <a:gd name="T32" fmla="*/ 2 w 135"/>
                  <a:gd name="T33" fmla="*/ 6 h 185"/>
                  <a:gd name="T34" fmla="*/ 2 w 135"/>
                  <a:gd name="T35" fmla="*/ 7 h 185"/>
                  <a:gd name="T36" fmla="*/ 3 w 135"/>
                  <a:gd name="T37" fmla="*/ 6 h 185"/>
                  <a:gd name="T38" fmla="*/ 4 w 135"/>
                  <a:gd name="T39" fmla="*/ 6 h 185"/>
                  <a:gd name="T40" fmla="*/ 5 w 135"/>
                  <a:gd name="T41" fmla="*/ 5 h 185"/>
                  <a:gd name="T42" fmla="*/ 5 w 135"/>
                  <a:gd name="T43" fmla="*/ 3 h 185"/>
                  <a:gd name="T44" fmla="*/ 5 w 135"/>
                  <a:gd name="T45" fmla="*/ 3 h 185"/>
                  <a:gd name="T46" fmla="*/ 5 w 135"/>
                  <a:gd name="T47" fmla="*/ 2 h 185"/>
                  <a:gd name="T48" fmla="*/ 5 w 135"/>
                  <a:gd name="T49" fmla="*/ 1 h 185"/>
                  <a:gd name="T50" fmla="*/ 5 w 135"/>
                  <a:gd name="T51" fmla="*/ 1 h 185"/>
                  <a:gd name="T52" fmla="*/ 4 w 135"/>
                  <a:gd name="T53" fmla="*/ 0 h 185"/>
                  <a:gd name="T54" fmla="*/ 4 w 135"/>
                  <a:gd name="T55" fmla="*/ 0 h 185"/>
                  <a:gd name="T56" fmla="*/ 3 w 135"/>
                  <a:gd name="T57" fmla="*/ 0 h 185"/>
                  <a:gd name="T58" fmla="*/ 2 w 135"/>
                  <a:gd name="T59" fmla="*/ 0 h 185"/>
                  <a:gd name="T60" fmla="*/ 2 w 135"/>
                  <a:gd name="T61" fmla="*/ 0 h 185"/>
                  <a:gd name="T62" fmla="*/ 1 w 135"/>
                  <a:gd name="T63" fmla="*/ 0 h 185"/>
                  <a:gd name="T64" fmla="*/ 1 w 135"/>
                  <a:gd name="T65" fmla="*/ 0 h 185"/>
                  <a:gd name="T66" fmla="*/ 0 w 135"/>
                  <a:gd name="T67" fmla="*/ 1 h 185"/>
                  <a:gd name="T68" fmla="*/ 0 w 135"/>
                  <a:gd name="T69" fmla="*/ 1 h 185"/>
                  <a:gd name="T70" fmla="*/ 0 w 135"/>
                  <a:gd name="T71" fmla="*/ 2 h 185"/>
                  <a:gd name="T72" fmla="*/ 0 w 135"/>
                  <a:gd name="T73" fmla="*/ 3 h 185"/>
                  <a:gd name="T74" fmla="*/ 0 w 135"/>
                  <a:gd name="T75" fmla="*/ 3 h 185"/>
                  <a:gd name="T76" fmla="*/ 0 w 135"/>
                  <a:gd name="T77" fmla="*/ 5 h 185"/>
                  <a:gd name="T78" fmla="*/ 1 w 135"/>
                  <a:gd name="T79" fmla="*/ 6 h 185"/>
                  <a:gd name="T80" fmla="*/ 2 w 135"/>
                  <a:gd name="T81" fmla="*/ 6 h 185"/>
                  <a:gd name="T82" fmla="*/ 2 w 135"/>
                  <a:gd name="T83" fmla="*/ 7 h 1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5"/>
                  <a:gd name="T127" fmla="*/ 0 h 185"/>
                  <a:gd name="T128" fmla="*/ 135 w 135"/>
                  <a:gd name="T129" fmla="*/ 185 h 1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5" h="185">
                    <a:moveTo>
                      <a:pt x="67" y="160"/>
                    </a:moveTo>
                    <a:lnTo>
                      <a:pt x="48" y="154"/>
                    </a:lnTo>
                    <a:lnTo>
                      <a:pt x="36" y="142"/>
                    </a:lnTo>
                    <a:lnTo>
                      <a:pt x="31" y="111"/>
                    </a:lnTo>
                    <a:lnTo>
                      <a:pt x="31" y="81"/>
                    </a:lnTo>
                    <a:lnTo>
                      <a:pt x="36" y="50"/>
                    </a:lnTo>
                    <a:lnTo>
                      <a:pt x="42" y="30"/>
                    </a:lnTo>
                    <a:lnTo>
                      <a:pt x="56" y="25"/>
                    </a:lnTo>
                    <a:lnTo>
                      <a:pt x="67" y="19"/>
                    </a:lnTo>
                    <a:lnTo>
                      <a:pt x="87" y="25"/>
                    </a:lnTo>
                    <a:lnTo>
                      <a:pt x="98" y="30"/>
                    </a:lnTo>
                    <a:lnTo>
                      <a:pt x="104" y="50"/>
                    </a:lnTo>
                    <a:lnTo>
                      <a:pt x="104" y="81"/>
                    </a:lnTo>
                    <a:lnTo>
                      <a:pt x="104" y="111"/>
                    </a:lnTo>
                    <a:lnTo>
                      <a:pt x="98" y="142"/>
                    </a:lnTo>
                    <a:lnTo>
                      <a:pt x="87" y="154"/>
                    </a:lnTo>
                    <a:lnTo>
                      <a:pt x="67" y="160"/>
                    </a:lnTo>
                    <a:close/>
                    <a:moveTo>
                      <a:pt x="67" y="185"/>
                    </a:moveTo>
                    <a:lnTo>
                      <a:pt x="92" y="179"/>
                    </a:lnTo>
                    <a:lnTo>
                      <a:pt x="118" y="167"/>
                    </a:lnTo>
                    <a:lnTo>
                      <a:pt x="129" y="142"/>
                    </a:lnTo>
                    <a:lnTo>
                      <a:pt x="135" y="92"/>
                    </a:lnTo>
                    <a:lnTo>
                      <a:pt x="135" y="73"/>
                    </a:lnTo>
                    <a:lnTo>
                      <a:pt x="135" y="55"/>
                    </a:lnTo>
                    <a:lnTo>
                      <a:pt x="129" y="36"/>
                    </a:lnTo>
                    <a:lnTo>
                      <a:pt x="129" y="25"/>
                    </a:lnTo>
                    <a:lnTo>
                      <a:pt x="118" y="11"/>
                    </a:lnTo>
                    <a:lnTo>
                      <a:pt x="104" y="5"/>
                    </a:lnTo>
                    <a:lnTo>
                      <a:pt x="87" y="0"/>
                    </a:lnTo>
                    <a:lnTo>
                      <a:pt x="67" y="0"/>
                    </a:lnTo>
                    <a:lnTo>
                      <a:pt x="48" y="0"/>
                    </a:lnTo>
                    <a:lnTo>
                      <a:pt x="31" y="5"/>
                    </a:lnTo>
                    <a:lnTo>
                      <a:pt x="17" y="11"/>
                    </a:lnTo>
                    <a:lnTo>
                      <a:pt x="11" y="25"/>
                    </a:lnTo>
                    <a:lnTo>
                      <a:pt x="6" y="36"/>
                    </a:lnTo>
                    <a:lnTo>
                      <a:pt x="6" y="55"/>
                    </a:lnTo>
                    <a:lnTo>
                      <a:pt x="0" y="73"/>
                    </a:lnTo>
                    <a:lnTo>
                      <a:pt x="0" y="92"/>
                    </a:lnTo>
                    <a:lnTo>
                      <a:pt x="6" y="142"/>
                    </a:lnTo>
                    <a:lnTo>
                      <a:pt x="25" y="167"/>
                    </a:lnTo>
                    <a:lnTo>
                      <a:pt x="42" y="179"/>
                    </a:lnTo>
                    <a:lnTo>
                      <a:pt x="67" y="1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39" name="Freeform 559"/>
              <p:cNvSpPr>
                <a:spLocks/>
              </p:cNvSpPr>
              <p:nvPr/>
            </p:nvSpPr>
            <p:spPr bwMode="auto">
              <a:xfrm>
                <a:off x="1309" y="1523"/>
                <a:ext cx="39" cy="61"/>
              </a:xfrm>
              <a:custGeom>
                <a:avLst/>
                <a:gdLst>
                  <a:gd name="T0" fmla="*/ 4 w 118"/>
                  <a:gd name="T1" fmla="*/ 2 h 185"/>
                  <a:gd name="T2" fmla="*/ 4 w 118"/>
                  <a:gd name="T3" fmla="*/ 1 h 185"/>
                  <a:gd name="T4" fmla="*/ 4 w 118"/>
                  <a:gd name="T5" fmla="*/ 0 h 185"/>
                  <a:gd name="T6" fmla="*/ 3 w 118"/>
                  <a:gd name="T7" fmla="*/ 0 h 185"/>
                  <a:gd name="T8" fmla="*/ 2 w 118"/>
                  <a:gd name="T9" fmla="*/ 0 h 185"/>
                  <a:gd name="T10" fmla="*/ 2 w 118"/>
                  <a:gd name="T11" fmla="*/ 0 h 185"/>
                  <a:gd name="T12" fmla="*/ 1 w 118"/>
                  <a:gd name="T13" fmla="*/ 0 h 185"/>
                  <a:gd name="T14" fmla="*/ 1 w 118"/>
                  <a:gd name="T15" fmla="*/ 0 h 185"/>
                  <a:gd name="T16" fmla="*/ 0 w 118"/>
                  <a:gd name="T17" fmla="*/ 1 h 185"/>
                  <a:gd name="T18" fmla="*/ 0 w 118"/>
                  <a:gd name="T19" fmla="*/ 1 h 185"/>
                  <a:gd name="T20" fmla="*/ 0 w 118"/>
                  <a:gd name="T21" fmla="*/ 2 h 185"/>
                  <a:gd name="T22" fmla="*/ 0 w 118"/>
                  <a:gd name="T23" fmla="*/ 3 h 185"/>
                  <a:gd name="T24" fmla="*/ 0 w 118"/>
                  <a:gd name="T25" fmla="*/ 3 h 185"/>
                  <a:gd name="T26" fmla="*/ 0 w 118"/>
                  <a:gd name="T27" fmla="*/ 5 h 185"/>
                  <a:gd name="T28" fmla="*/ 1 w 118"/>
                  <a:gd name="T29" fmla="*/ 6 h 185"/>
                  <a:gd name="T30" fmla="*/ 2 w 118"/>
                  <a:gd name="T31" fmla="*/ 6 h 185"/>
                  <a:gd name="T32" fmla="*/ 2 w 118"/>
                  <a:gd name="T33" fmla="*/ 7 h 185"/>
                  <a:gd name="T34" fmla="*/ 3 w 118"/>
                  <a:gd name="T35" fmla="*/ 6 h 185"/>
                  <a:gd name="T36" fmla="*/ 4 w 118"/>
                  <a:gd name="T37" fmla="*/ 6 h 185"/>
                  <a:gd name="T38" fmla="*/ 4 w 118"/>
                  <a:gd name="T39" fmla="*/ 5 h 185"/>
                  <a:gd name="T40" fmla="*/ 4 w 118"/>
                  <a:gd name="T41" fmla="*/ 4 h 185"/>
                  <a:gd name="T42" fmla="*/ 3 w 118"/>
                  <a:gd name="T43" fmla="*/ 4 h 185"/>
                  <a:gd name="T44" fmla="*/ 3 w 118"/>
                  <a:gd name="T45" fmla="*/ 5 h 185"/>
                  <a:gd name="T46" fmla="*/ 3 w 118"/>
                  <a:gd name="T47" fmla="*/ 5 h 185"/>
                  <a:gd name="T48" fmla="*/ 3 w 118"/>
                  <a:gd name="T49" fmla="*/ 6 h 185"/>
                  <a:gd name="T50" fmla="*/ 2 w 118"/>
                  <a:gd name="T51" fmla="*/ 6 h 185"/>
                  <a:gd name="T52" fmla="*/ 2 w 118"/>
                  <a:gd name="T53" fmla="*/ 6 h 185"/>
                  <a:gd name="T54" fmla="*/ 1 w 118"/>
                  <a:gd name="T55" fmla="*/ 5 h 185"/>
                  <a:gd name="T56" fmla="*/ 1 w 118"/>
                  <a:gd name="T57" fmla="*/ 4 h 185"/>
                  <a:gd name="T58" fmla="*/ 1 w 118"/>
                  <a:gd name="T59" fmla="*/ 3 h 185"/>
                  <a:gd name="T60" fmla="*/ 1 w 118"/>
                  <a:gd name="T61" fmla="*/ 2 h 185"/>
                  <a:gd name="T62" fmla="*/ 1 w 118"/>
                  <a:gd name="T63" fmla="*/ 1 h 185"/>
                  <a:gd name="T64" fmla="*/ 2 w 118"/>
                  <a:gd name="T65" fmla="*/ 1 h 185"/>
                  <a:gd name="T66" fmla="*/ 2 w 118"/>
                  <a:gd name="T67" fmla="*/ 1 h 185"/>
                  <a:gd name="T68" fmla="*/ 3 w 118"/>
                  <a:gd name="T69" fmla="*/ 1 h 185"/>
                  <a:gd name="T70" fmla="*/ 3 w 118"/>
                  <a:gd name="T71" fmla="*/ 1 h 185"/>
                  <a:gd name="T72" fmla="*/ 3 w 118"/>
                  <a:gd name="T73" fmla="*/ 1 h 185"/>
                  <a:gd name="T74" fmla="*/ 3 w 118"/>
                  <a:gd name="T75" fmla="*/ 2 h 185"/>
                  <a:gd name="T76" fmla="*/ 4 w 118"/>
                  <a:gd name="T77" fmla="*/ 2 h 18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8"/>
                  <a:gd name="T118" fmla="*/ 0 h 185"/>
                  <a:gd name="T119" fmla="*/ 118 w 118"/>
                  <a:gd name="T120" fmla="*/ 185 h 18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8" h="185">
                    <a:moveTo>
                      <a:pt x="118" y="55"/>
                    </a:moveTo>
                    <a:lnTo>
                      <a:pt x="118" y="30"/>
                    </a:lnTo>
                    <a:lnTo>
                      <a:pt x="106" y="11"/>
                    </a:lnTo>
                    <a:lnTo>
                      <a:pt x="87" y="0"/>
                    </a:lnTo>
                    <a:lnTo>
                      <a:pt x="68" y="0"/>
                    </a:lnTo>
                    <a:lnTo>
                      <a:pt x="43" y="0"/>
                    </a:lnTo>
                    <a:lnTo>
                      <a:pt x="31" y="5"/>
                    </a:lnTo>
                    <a:lnTo>
                      <a:pt x="19" y="11"/>
                    </a:lnTo>
                    <a:lnTo>
                      <a:pt x="12" y="25"/>
                    </a:lnTo>
                    <a:lnTo>
                      <a:pt x="6" y="36"/>
                    </a:lnTo>
                    <a:lnTo>
                      <a:pt x="0" y="55"/>
                    </a:lnTo>
                    <a:lnTo>
                      <a:pt x="0" y="73"/>
                    </a:lnTo>
                    <a:lnTo>
                      <a:pt x="0" y="92"/>
                    </a:lnTo>
                    <a:lnTo>
                      <a:pt x="6" y="142"/>
                    </a:lnTo>
                    <a:lnTo>
                      <a:pt x="19" y="167"/>
                    </a:lnTo>
                    <a:lnTo>
                      <a:pt x="43" y="179"/>
                    </a:lnTo>
                    <a:lnTo>
                      <a:pt x="68" y="185"/>
                    </a:lnTo>
                    <a:lnTo>
                      <a:pt x="81" y="179"/>
                    </a:lnTo>
                    <a:lnTo>
                      <a:pt x="99" y="167"/>
                    </a:lnTo>
                    <a:lnTo>
                      <a:pt x="118" y="148"/>
                    </a:lnTo>
                    <a:lnTo>
                      <a:pt x="118" y="117"/>
                    </a:lnTo>
                    <a:lnTo>
                      <a:pt x="93" y="117"/>
                    </a:lnTo>
                    <a:lnTo>
                      <a:pt x="87" y="136"/>
                    </a:lnTo>
                    <a:lnTo>
                      <a:pt x="81" y="148"/>
                    </a:lnTo>
                    <a:lnTo>
                      <a:pt x="75" y="154"/>
                    </a:lnTo>
                    <a:lnTo>
                      <a:pt x="68" y="160"/>
                    </a:lnTo>
                    <a:lnTo>
                      <a:pt x="50" y="154"/>
                    </a:lnTo>
                    <a:lnTo>
                      <a:pt x="37" y="142"/>
                    </a:lnTo>
                    <a:lnTo>
                      <a:pt x="31" y="111"/>
                    </a:lnTo>
                    <a:lnTo>
                      <a:pt x="31" y="81"/>
                    </a:lnTo>
                    <a:lnTo>
                      <a:pt x="31" y="50"/>
                    </a:lnTo>
                    <a:lnTo>
                      <a:pt x="37" y="30"/>
                    </a:lnTo>
                    <a:lnTo>
                      <a:pt x="50" y="25"/>
                    </a:lnTo>
                    <a:lnTo>
                      <a:pt x="68" y="19"/>
                    </a:lnTo>
                    <a:lnTo>
                      <a:pt x="75" y="25"/>
                    </a:lnTo>
                    <a:lnTo>
                      <a:pt x="81" y="30"/>
                    </a:lnTo>
                    <a:lnTo>
                      <a:pt x="87" y="36"/>
                    </a:lnTo>
                    <a:lnTo>
                      <a:pt x="87" y="55"/>
                    </a:lnTo>
                    <a:lnTo>
                      <a:pt x="118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40" name="Freeform 560"/>
              <p:cNvSpPr>
                <a:spLocks/>
              </p:cNvSpPr>
              <p:nvPr/>
            </p:nvSpPr>
            <p:spPr bwMode="auto">
              <a:xfrm>
                <a:off x="1367" y="1498"/>
                <a:ext cx="41" cy="84"/>
              </a:xfrm>
              <a:custGeom>
                <a:avLst/>
                <a:gdLst>
                  <a:gd name="T0" fmla="*/ 5 w 124"/>
                  <a:gd name="T1" fmla="*/ 9 h 254"/>
                  <a:gd name="T2" fmla="*/ 5 w 124"/>
                  <a:gd name="T3" fmla="*/ 5 h 254"/>
                  <a:gd name="T4" fmla="*/ 5 w 124"/>
                  <a:gd name="T5" fmla="*/ 4 h 254"/>
                  <a:gd name="T6" fmla="*/ 4 w 124"/>
                  <a:gd name="T7" fmla="*/ 3 h 254"/>
                  <a:gd name="T8" fmla="*/ 4 w 124"/>
                  <a:gd name="T9" fmla="*/ 3 h 254"/>
                  <a:gd name="T10" fmla="*/ 3 w 124"/>
                  <a:gd name="T11" fmla="*/ 3 h 254"/>
                  <a:gd name="T12" fmla="*/ 2 w 124"/>
                  <a:gd name="T13" fmla="*/ 3 h 254"/>
                  <a:gd name="T14" fmla="*/ 2 w 124"/>
                  <a:gd name="T15" fmla="*/ 3 h 254"/>
                  <a:gd name="T16" fmla="*/ 1 w 124"/>
                  <a:gd name="T17" fmla="*/ 3 h 254"/>
                  <a:gd name="T18" fmla="*/ 1 w 124"/>
                  <a:gd name="T19" fmla="*/ 4 h 254"/>
                  <a:gd name="T20" fmla="*/ 1 w 124"/>
                  <a:gd name="T21" fmla="*/ 0 h 254"/>
                  <a:gd name="T22" fmla="*/ 0 w 124"/>
                  <a:gd name="T23" fmla="*/ 0 h 254"/>
                  <a:gd name="T24" fmla="*/ 0 w 124"/>
                  <a:gd name="T25" fmla="*/ 9 h 254"/>
                  <a:gd name="T26" fmla="*/ 1 w 124"/>
                  <a:gd name="T27" fmla="*/ 9 h 254"/>
                  <a:gd name="T28" fmla="*/ 1 w 124"/>
                  <a:gd name="T29" fmla="*/ 5 h 254"/>
                  <a:gd name="T30" fmla="*/ 1 w 124"/>
                  <a:gd name="T31" fmla="*/ 5 h 254"/>
                  <a:gd name="T32" fmla="*/ 1 w 124"/>
                  <a:gd name="T33" fmla="*/ 4 h 254"/>
                  <a:gd name="T34" fmla="*/ 2 w 124"/>
                  <a:gd name="T35" fmla="*/ 4 h 254"/>
                  <a:gd name="T36" fmla="*/ 2 w 124"/>
                  <a:gd name="T37" fmla="*/ 3 h 254"/>
                  <a:gd name="T38" fmla="*/ 3 w 124"/>
                  <a:gd name="T39" fmla="*/ 4 h 254"/>
                  <a:gd name="T40" fmla="*/ 3 w 124"/>
                  <a:gd name="T41" fmla="*/ 4 h 254"/>
                  <a:gd name="T42" fmla="*/ 3 w 124"/>
                  <a:gd name="T43" fmla="*/ 4 h 254"/>
                  <a:gd name="T44" fmla="*/ 3 w 124"/>
                  <a:gd name="T45" fmla="*/ 5 h 254"/>
                  <a:gd name="T46" fmla="*/ 3 w 124"/>
                  <a:gd name="T47" fmla="*/ 9 h 254"/>
                  <a:gd name="T48" fmla="*/ 5 w 124"/>
                  <a:gd name="T49" fmla="*/ 9 h 2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4"/>
                  <a:gd name="T76" fmla="*/ 0 h 254"/>
                  <a:gd name="T77" fmla="*/ 124 w 124"/>
                  <a:gd name="T78" fmla="*/ 254 h 2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4" h="254">
                    <a:moveTo>
                      <a:pt x="124" y="254"/>
                    </a:moveTo>
                    <a:lnTo>
                      <a:pt x="124" y="125"/>
                    </a:lnTo>
                    <a:lnTo>
                      <a:pt x="124" y="100"/>
                    </a:lnTo>
                    <a:lnTo>
                      <a:pt x="112" y="86"/>
                    </a:lnTo>
                    <a:lnTo>
                      <a:pt x="99" y="75"/>
                    </a:lnTo>
                    <a:lnTo>
                      <a:pt x="81" y="75"/>
                    </a:lnTo>
                    <a:lnTo>
                      <a:pt x="62" y="75"/>
                    </a:lnTo>
                    <a:lnTo>
                      <a:pt x="50" y="80"/>
                    </a:lnTo>
                    <a:lnTo>
                      <a:pt x="37" y="86"/>
                    </a:lnTo>
                    <a:lnTo>
                      <a:pt x="31" y="10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254"/>
                    </a:lnTo>
                    <a:lnTo>
                      <a:pt x="31" y="254"/>
                    </a:lnTo>
                    <a:lnTo>
                      <a:pt x="31" y="148"/>
                    </a:lnTo>
                    <a:lnTo>
                      <a:pt x="31" y="130"/>
                    </a:lnTo>
                    <a:lnTo>
                      <a:pt x="37" y="111"/>
                    </a:lnTo>
                    <a:lnTo>
                      <a:pt x="43" y="100"/>
                    </a:lnTo>
                    <a:lnTo>
                      <a:pt x="62" y="94"/>
                    </a:lnTo>
                    <a:lnTo>
                      <a:pt x="81" y="100"/>
                    </a:lnTo>
                    <a:lnTo>
                      <a:pt x="87" y="105"/>
                    </a:lnTo>
                    <a:lnTo>
                      <a:pt x="93" y="117"/>
                    </a:lnTo>
                    <a:lnTo>
                      <a:pt x="93" y="130"/>
                    </a:lnTo>
                    <a:lnTo>
                      <a:pt x="93" y="254"/>
                    </a:lnTo>
                    <a:lnTo>
                      <a:pt x="124" y="2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41" name="Freeform 561"/>
              <p:cNvSpPr>
                <a:spLocks/>
              </p:cNvSpPr>
              <p:nvPr/>
            </p:nvSpPr>
            <p:spPr bwMode="auto">
              <a:xfrm>
                <a:off x="1427" y="1523"/>
                <a:ext cx="27" cy="59"/>
              </a:xfrm>
              <a:custGeom>
                <a:avLst/>
                <a:gdLst>
                  <a:gd name="T0" fmla="*/ 1 w 81"/>
                  <a:gd name="T1" fmla="*/ 0 h 179"/>
                  <a:gd name="T2" fmla="*/ 0 w 81"/>
                  <a:gd name="T3" fmla="*/ 0 h 179"/>
                  <a:gd name="T4" fmla="*/ 0 w 81"/>
                  <a:gd name="T5" fmla="*/ 6 h 179"/>
                  <a:gd name="T6" fmla="*/ 1 w 81"/>
                  <a:gd name="T7" fmla="*/ 6 h 179"/>
                  <a:gd name="T8" fmla="*/ 1 w 81"/>
                  <a:gd name="T9" fmla="*/ 3 h 179"/>
                  <a:gd name="T10" fmla="*/ 1 w 81"/>
                  <a:gd name="T11" fmla="*/ 2 h 179"/>
                  <a:gd name="T12" fmla="*/ 1 w 81"/>
                  <a:gd name="T13" fmla="*/ 1 h 179"/>
                  <a:gd name="T14" fmla="*/ 2 w 81"/>
                  <a:gd name="T15" fmla="*/ 1 h 179"/>
                  <a:gd name="T16" fmla="*/ 3 w 81"/>
                  <a:gd name="T17" fmla="*/ 1 h 179"/>
                  <a:gd name="T18" fmla="*/ 3 w 81"/>
                  <a:gd name="T19" fmla="*/ 1 h 179"/>
                  <a:gd name="T20" fmla="*/ 3 w 81"/>
                  <a:gd name="T21" fmla="*/ 1 h 179"/>
                  <a:gd name="T22" fmla="*/ 3 w 81"/>
                  <a:gd name="T23" fmla="*/ 0 h 179"/>
                  <a:gd name="T24" fmla="*/ 2 w 81"/>
                  <a:gd name="T25" fmla="*/ 0 h 179"/>
                  <a:gd name="T26" fmla="*/ 2 w 81"/>
                  <a:gd name="T27" fmla="*/ 0 h 179"/>
                  <a:gd name="T28" fmla="*/ 1 w 81"/>
                  <a:gd name="T29" fmla="*/ 0 h 179"/>
                  <a:gd name="T30" fmla="*/ 1 w 81"/>
                  <a:gd name="T31" fmla="*/ 1 h 179"/>
                  <a:gd name="T32" fmla="*/ 1 w 81"/>
                  <a:gd name="T33" fmla="*/ 1 h 179"/>
                  <a:gd name="T34" fmla="*/ 1 w 81"/>
                  <a:gd name="T35" fmla="*/ 0 h 1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1"/>
                  <a:gd name="T55" fmla="*/ 0 h 179"/>
                  <a:gd name="T56" fmla="*/ 81 w 81"/>
                  <a:gd name="T57" fmla="*/ 179 h 1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1" h="179">
                    <a:moveTo>
                      <a:pt x="25" y="0"/>
                    </a:moveTo>
                    <a:lnTo>
                      <a:pt x="0" y="0"/>
                    </a:lnTo>
                    <a:lnTo>
                      <a:pt x="0" y="179"/>
                    </a:lnTo>
                    <a:lnTo>
                      <a:pt x="25" y="179"/>
                    </a:lnTo>
                    <a:lnTo>
                      <a:pt x="25" y="73"/>
                    </a:lnTo>
                    <a:lnTo>
                      <a:pt x="31" y="55"/>
                    </a:lnTo>
                    <a:lnTo>
                      <a:pt x="37" y="36"/>
                    </a:lnTo>
                    <a:lnTo>
                      <a:pt x="50" y="30"/>
                    </a:lnTo>
                    <a:lnTo>
                      <a:pt x="68" y="25"/>
                    </a:lnTo>
                    <a:lnTo>
                      <a:pt x="74" y="25"/>
                    </a:lnTo>
                    <a:lnTo>
                      <a:pt x="81" y="25"/>
                    </a:lnTo>
                    <a:lnTo>
                      <a:pt x="81" y="0"/>
                    </a:lnTo>
                    <a:lnTo>
                      <a:pt x="62" y="0"/>
                    </a:lnTo>
                    <a:lnTo>
                      <a:pt x="50" y="0"/>
                    </a:lnTo>
                    <a:lnTo>
                      <a:pt x="37" y="11"/>
                    </a:lnTo>
                    <a:lnTo>
                      <a:pt x="31" y="25"/>
                    </a:lnTo>
                    <a:lnTo>
                      <a:pt x="25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42" name="Freeform 562"/>
              <p:cNvSpPr>
                <a:spLocks noEditPoints="1"/>
              </p:cNvSpPr>
              <p:nvPr/>
            </p:nvSpPr>
            <p:spPr bwMode="auto">
              <a:xfrm>
                <a:off x="1462" y="1523"/>
                <a:ext cx="46" cy="61"/>
              </a:xfrm>
              <a:custGeom>
                <a:avLst/>
                <a:gdLst>
                  <a:gd name="T0" fmla="*/ 3 w 137"/>
                  <a:gd name="T1" fmla="*/ 6 h 185"/>
                  <a:gd name="T2" fmla="*/ 2 w 137"/>
                  <a:gd name="T3" fmla="*/ 6 h 185"/>
                  <a:gd name="T4" fmla="*/ 1 w 137"/>
                  <a:gd name="T5" fmla="*/ 5 h 185"/>
                  <a:gd name="T6" fmla="*/ 1 w 137"/>
                  <a:gd name="T7" fmla="*/ 4 h 185"/>
                  <a:gd name="T8" fmla="*/ 1 w 137"/>
                  <a:gd name="T9" fmla="*/ 3 h 185"/>
                  <a:gd name="T10" fmla="*/ 1 w 137"/>
                  <a:gd name="T11" fmla="*/ 2 h 185"/>
                  <a:gd name="T12" fmla="*/ 2 w 137"/>
                  <a:gd name="T13" fmla="*/ 1 h 185"/>
                  <a:gd name="T14" fmla="*/ 2 w 137"/>
                  <a:gd name="T15" fmla="*/ 1 h 185"/>
                  <a:gd name="T16" fmla="*/ 3 w 137"/>
                  <a:gd name="T17" fmla="*/ 1 h 185"/>
                  <a:gd name="T18" fmla="*/ 3 w 137"/>
                  <a:gd name="T19" fmla="*/ 1 h 185"/>
                  <a:gd name="T20" fmla="*/ 4 w 137"/>
                  <a:gd name="T21" fmla="*/ 1 h 185"/>
                  <a:gd name="T22" fmla="*/ 4 w 137"/>
                  <a:gd name="T23" fmla="*/ 2 h 185"/>
                  <a:gd name="T24" fmla="*/ 4 w 137"/>
                  <a:gd name="T25" fmla="*/ 3 h 185"/>
                  <a:gd name="T26" fmla="*/ 4 w 137"/>
                  <a:gd name="T27" fmla="*/ 4 h 185"/>
                  <a:gd name="T28" fmla="*/ 4 w 137"/>
                  <a:gd name="T29" fmla="*/ 5 h 185"/>
                  <a:gd name="T30" fmla="*/ 4 w 137"/>
                  <a:gd name="T31" fmla="*/ 6 h 185"/>
                  <a:gd name="T32" fmla="*/ 3 w 137"/>
                  <a:gd name="T33" fmla="*/ 6 h 185"/>
                  <a:gd name="T34" fmla="*/ 3 w 137"/>
                  <a:gd name="T35" fmla="*/ 7 h 185"/>
                  <a:gd name="T36" fmla="*/ 4 w 137"/>
                  <a:gd name="T37" fmla="*/ 6 h 185"/>
                  <a:gd name="T38" fmla="*/ 4 w 137"/>
                  <a:gd name="T39" fmla="*/ 6 h 185"/>
                  <a:gd name="T40" fmla="*/ 5 w 137"/>
                  <a:gd name="T41" fmla="*/ 5 h 185"/>
                  <a:gd name="T42" fmla="*/ 5 w 137"/>
                  <a:gd name="T43" fmla="*/ 3 h 185"/>
                  <a:gd name="T44" fmla="*/ 5 w 137"/>
                  <a:gd name="T45" fmla="*/ 3 h 185"/>
                  <a:gd name="T46" fmla="*/ 5 w 137"/>
                  <a:gd name="T47" fmla="*/ 2 h 185"/>
                  <a:gd name="T48" fmla="*/ 5 w 137"/>
                  <a:gd name="T49" fmla="*/ 1 h 185"/>
                  <a:gd name="T50" fmla="*/ 5 w 137"/>
                  <a:gd name="T51" fmla="*/ 1 h 185"/>
                  <a:gd name="T52" fmla="*/ 4 w 137"/>
                  <a:gd name="T53" fmla="*/ 0 h 185"/>
                  <a:gd name="T54" fmla="*/ 4 w 137"/>
                  <a:gd name="T55" fmla="*/ 0 h 185"/>
                  <a:gd name="T56" fmla="*/ 4 w 137"/>
                  <a:gd name="T57" fmla="*/ 0 h 185"/>
                  <a:gd name="T58" fmla="*/ 3 w 137"/>
                  <a:gd name="T59" fmla="*/ 0 h 185"/>
                  <a:gd name="T60" fmla="*/ 2 w 137"/>
                  <a:gd name="T61" fmla="*/ 0 h 185"/>
                  <a:gd name="T62" fmla="*/ 1 w 137"/>
                  <a:gd name="T63" fmla="*/ 0 h 185"/>
                  <a:gd name="T64" fmla="*/ 1 w 137"/>
                  <a:gd name="T65" fmla="*/ 0 h 185"/>
                  <a:gd name="T66" fmla="*/ 0 w 137"/>
                  <a:gd name="T67" fmla="*/ 1 h 185"/>
                  <a:gd name="T68" fmla="*/ 0 w 137"/>
                  <a:gd name="T69" fmla="*/ 1 h 185"/>
                  <a:gd name="T70" fmla="*/ 0 w 137"/>
                  <a:gd name="T71" fmla="*/ 2 h 185"/>
                  <a:gd name="T72" fmla="*/ 0 w 137"/>
                  <a:gd name="T73" fmla="*/ 3 h 185"/>
                  <a:gd name="T74" fmla="*/ 0 w 137"/>
                  <a:gd name="T75" fmla="*/ 3 h 185"/>
                  <a:gd name="T76" fmla="*/ 0 w 137"/>
                  <a:gd name="T77" fmla="*/ 5 h 185"/>
                  <a:gd name="T78" fmla="*/ 1 w 137"/>
                  <a:gd name="T79" fmla="*/ 6 h 185"/>
                  <a:gd name="T80" fmla="*/ 2 w 137"/>
                  <a:gd name="T81" fmla="*/ 6 h 185"/>
                  <a:gd name="T82" fmla="*/ 3 w 137"/>
                  <a:gd name="T83" fmla="*/ 7 h 1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7"/>
                  <a:gd name="T127" fmla="*/ 0 h 185"/>
                  <a:gd name="T128" fmla="*/ 137 w 137"/>
                  <a:gd name="T129" fmla="*/ 185 h 1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7" h="185">
                    <a:moveTo>
                      <a:pt x="75" y="160"/>
                    </a:moveTo>
                    <a:lnTo>
                      <a:pt x="50" y="154"/>
                    </a:lnTo>
                    <a:lnTo>
                      <a:pt x="38" y="142"/>
                    </a:lnTo>
                    <a:lnTo>
                      <a:pt x="30" y="111"/>
                    </a:lnTo>
                    <a:lnTo>
                      <a:pt x="30" y="81"/>
                    </a:lnTo>
                    <a:lnTo>
                      <a:pt x="38" y="50"/>
                    </a:lnTo>
                    <a:lnTo>
                      <a:pt x="44" y="30"/>
                    </a:lnTo>
                    <a:lnTo>
                      <a:pt x="56" y="25"/>
                    </a:lnTo>
                    <a:lnTo>
                      <a:pt x="75" y="19"/>
                    </a:lnTo>
                    <a:lnTo>
                      <a:pt x="86" y="25"/>
                    </a:lnTo>
                    <a:lnTo>
                      <a:pt x="100" y="30"/>
                    </a:lnTo>
                    <a:lnTo>
                      <a:pt x="106" y="50"/>
                    </a:lnTo>
                    <a:lnTo>
                      <a:pt x="112" y="81"/>
                    </a:lnTo>
                    <a:lnTo>
                      <a:pt x="106" y="111"/>
                    </a:lnTo>
                    <a:lnTo>
                      <a:pt x="100" y="142"/>
                    </a:lnTo>
                    <a:lnTo>
                      <a:pt x="94" y="154"/>
                    </a:lnTo>
                    <a:lnTo>
                      <a:pt x="75" y="160"/>
                    </a:lnTo>
                    <a:close/>
                    <a:moveTo>
                      <a:pt x="75" y="185"/>
                    </a:moveTo>
                    <a:lnTo>
                      <a:pt x="100" y="179"/>
                    </a:lnTo>
                    <a:lnTo>
                      <a:pt x="117" y="167"/>
                    </a:lnTo>
                    <a:lnTo>
                      <a:pt x="131" y="142"/>
                    </a:lnTo>
                    <a:lnTo>
                      <a:pt x="137" y="92"/>
                    </a:lnTo>
                    <a:lnTo>
                      <a:pt x="137" y="73"/>
                    </a:lnTo>
                    <a:lnTo>
                      <a:pt x="137" y="55"/>
                    </a:lnTo>
                    <a:lnTo>
                      <a:pt x="131" y="36"/>
                    </a:lnTo>
                    <a:lnTo>
                      <a:pt x="131" y="25"/>
                    </a:lnTo>
                    <a:lnTo>
                      <a:pt x="117" y="11"/>
                    </a:lnTo>
                    <a:lnTo>
                      <a:pt x="106" y="5"/>
                    </a:lnTo>
                    <a:lnTo>
                      <a:pt x="94" y="0"/>
                    </a:lnTo>
                    <a:lnTo>
                      <a:pt x="75" y="0"/>
                    </a:lnTo>
                    <a:lnTo>
                      <a:pt x="50" y="0"/>
                    </a:lnTo>
                    <a:lnTo>
                      <a:pt x="30" y="5"/>
                    </a:lnTo>
                    <a:lnTo>
                      <a:pt x="19" y="11"/>
                    </a:lnTo>
                    <a:lnTo>
                      <a:pt x="13" y="25"/>
                    </a:lnTo>
                    <a:lnTo>
                      <a:pt x="7" y="36"/>
                    </a:lnTo>
                    <a:lnTo>
                      <a:pt x="7" y="55"/>
                    </a:lnTo>
                    <a:lnTo>
                      <a:pt x="0" y="73"/>
                    </a:lnTo>
                    <a:lnTo>
                      <a:pt x="0" y="92"/>
                    </a:lnTo>
                    <a:lnTo>
                      <a:pt x="7" y="142"/>
                    </a:lnTo>
                    <a:lnTo>
                      <a:pt x="25" y="167"/>
                    </a:lnTo>
                    <a:lnTo>
                      <a:pt x="44" y="179"/>
                    </a:lnTo>
                    <a:lnTo>
                      <a:pt x="75" y="1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43" name="Freeform 563"/>
              <p:cNvSpPr>
                <a:spLocks/>
              </p:cNvSpPr>
              <p:nvPr/>
            </p:nvSpPr>
            <p:spPr bwMode="auto">
              <a:xfrm>
                <a:off x="1522" y="1523"/>
                <a:ext cx="70" cy="59"/>
              </a:xfrm>
              <a:custGeom>
                <a:avLst/>
                <a:gdLst>
                  <a:gd name="T0" fmla="*/ 5 w 210"/>
                  <a:gd name="T1" fmla="*/ 6 h 179"/>
                  <a:gd name="T2" fmla="*/ 5 w 210"/>
                  <a:gd name="T3" fmla="*/ 1 h 179"/>
                  <a:gd name="T4" fmla="*/ 5 w 210"/>
                  <a:gd name="T5" fmla="*/ 1 h 179"/>
                  <a:gd name="T6" fmla="*/ 6 w 210"/>
                  <a:gd name="T7" fmla="*/ 1 h 179"/>
                  <a:gd name="T8" fmla="*/ 6 w 210"/>
                  <a:gd name="T9" fmla="*/ 1 h 179"/>
                  <a:gd name="T10" fmla="*/ 7 w 210"/>
                  <a:gd name="T11" fmla="*/ 2 h 179"/>
                  <a:gd name="T12" fmla="*/ 7 w 210"/>
                  <a:gd name="T13" fmla="*/ 6 h 179"/>
                  <a:gd name="T14" fmla="*/ 8 w 210"/>
                  <a:gd name="T15" fmla="*/ 6 h 179"/>
                  <a:gd name="T16" fmla="*/ 8 w 210"/>
                  <a:gd name="T17" fmla="*/ 2 h 179"/>
                  <a:gd name="T18" fmla="*/ 8 w 210"/>
                  <a:gd name="T19" fmla="*/ 1 h 179"/>
                  <a:gd name="T20" fmla="*/ 7 w 210"/>
                  <a:gd name="T21" fmla="*/ 0 h 179"/>
                  <a:gd name="T22" fmla="*/ 6 w 210"/>
                  <a:gd name="T23" fmla="*/ 0 h 179"/>
                  <a:gd name="T24" fmla="*/ 5 w 210"/>
                  <a:gd name="T25" fmla="*/ 0 h 179"/>
                  <a:gd name="T26" fmla="*/ 4 w 210"/>
                  <a:gd name="T27" fmla="*/ 1 h 179"/>
                  <a:gd name="T28" fmla="*/ 3 w 210"/>
                  <a:gd name="T29" fmla="*/ 0 h 179"/>
                  <a:gd name="T30" fmla="*/ 2 w 210"/>
                  <a:gd name="T31" fmla="*/ 0 h 179"/>
                  <a:gd name="T32" fmla="*/ 1 w 210"/>
                  <a:gd name="T33" fmla="*/ 0 h 179"/>
                  <a:gd name="T34" fmla="*/ 1 w 210"/>
                  <a:gd name="T35" fmla="*/ 1 h 179"/>
                  <a:gd name="T36" fmla="*/ 1 w 210"/>
                  <a:gd name="T37" fmla="*/ 0 h 179"/>
                  <a:gd name="T38" fmla="*/ 0 w 210"/>
                  <a:gd name="T39" fmla="*/ 0 h 179"/>
                  <a:gd name="T40" fmla="*/ 0 w 210"/>
                  <a:gd name="T41" fmla="*/ 0 h 179"/>
                  <a:gd name="T42" fmla="*/ 0 w 210"/>
                  <a:gd name="T43" fmla="*/ 1 h 179"/>
                  <a:gd name="T44" fmla="*/ 0 w 210"/>
                  <a:gd name="T45" fmla="*/ 6 h 179"/>
                  <a:gd name="T46" fmla="*/ 1 w 210"/>
                  <a:gd name="T47" fmla="*/ 6 h 179"/>
                  <a:gd name="T48" fmla="*/ 1 w 210"/>
                  <a:gd name="T49" fmla="*/ 2 h 179"/>
                  <a:gd name="T50" fmla="*/ 1 w 210"/>
                  <a:gd name="T51" fmla="*/ 1 h 179"/>
                  <a:gd name="T52" fmla="*/ 2 w 210"/>
                  <a:gd name="T53" fmla="*/ 1 h 179"/>
                  <a:gd name="T54" fmla="*/ 2 w 210"/>
                  <a:gd name="T55" fmla="*/ 1 h 179"/>
                  <a:gd name="T56" fmla="*/ 3 w 210"/>
                  <a:gd name="T57" fmla="*/ 1 h 179"/>
                  <a:gd name="T58" fmla="*/ 3 w 210"/>
                  <a:gd name="T59" fmla="*/ 2 h 179"/>
                  <a:gd name="T60" fmla="*/ 3 w 210"/>
                  <a:gd name="T61" fmla="*/ 6 h 179"/>
                  <a:gd name="T62" fmla="*/ 5 w 210"/>
                  <a:gd name="T63" fmla="*/ 6 h 17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10"/>
                  <a:gd name="T97" fmla="*/ 0 h 179"/>
                  <a:gd name="T98" fmla="*/ 210 w 210"/>
                  <a:gd name="T99" fmla="*/ 179 h 17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10" h="179">
                    <a:moveTo>
                      <a:pt x="124" y="179"/>
                    </a:moveTo>
                    <a:lnTo>
                      <a:pt x="124" y="36"/>
                    </a:lnTo>
                    <a:lnTo>
                      <a:pt x="129" y="25"/>
                    </a:lnTo>
                    <a:lnTo>
                      <a:pt x="149" y="19"/>
                    </a:lnTo>
                    <a:lnTo>
                      <a:pt x="166" y="25"/>
                    </a:lnTo>
                    <a:lnTo>
                      <a:pt x="180" y="42"/>
                    </a:lnTo>
                    <a:lnTo>
                      <a:pt x="180" y="179"/>
                    </a:lnTo>
                    <a:lnTo>
                      <a:pt x="210" y="179"/>
                    </a:lnTo>
                    <a:lnTo>
                      <a:pt x="210" y="42"/>
                    </a:lnTo>
                    <a:lnTo>
                      <a:pt x="203" y="19"/>
                    </a:lnTo>
                    <a:lnTo>
                      <a:pt x="191" y="5"/>
                    </a:lnTo>
                    <a:lnTo>
                      <a:pt x="160" y="0"/>
                    </a:lnTo>
                    <a:lnTo>
                      <a:pt x="135" y="0"/>
                    </a:lnTo>
                    <a:lnTo>
                      <a:pt x="116" y="19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37" y="11"/>
                    </a:lnTo>
                    <a:lnTo>
                      <a:pt x="31" y="25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19"/>
                    </a:lnTo>
                    <a:lnTo>
                      <a:pt x="6" y="179"/>
                    </a:lnTo>
                    <a:lnTo>
                      <a:pt x="31" y="179"/>
                    </a:lnTo>
                    <a:lnTo>
                      <a:pt x="31" y="42"/>
                    </a:lnTo>
                    <a:lnTo>
                      <a:pt x="37" y="30"/>
                    </a:lnTo>
                    <a:lnTo>
                      <a:pt x="43" y="30"/>
                    </a:lnTo>
                    <a:lnTo>
                      <a:pt x="54" y="19"/>
                    </a:lnTo>
                    <a:lnTo>
                      <a:pt x="79" y="25"/>
                    </a:lnTo>
                    <a:lnTo>
                      <a:pt x="93" y="42"/>
                    </a:lnTo>
                    <a:lnTo>
                      <a:pt x="93" y="179"/>
                    </a:lnTo>
                    <a:lnTo>
                      <a:pt x="124" y="1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44" name="Freeform 564"/>
              <p:cNvSpPr>
                <a:spLocks noEditPoints="1"/>
              </p:cNvSpPr>
              <p:nvPr/>
            </p:nvSpPr>
            <p:spPr bwMode="auto">
              <a:xfrm>
                <a:off x="1607" y="1523"/>
                <a:ext cx="41" cy="61"/>
              </a:xfrm>
              <a:custGeom>
                <a:avLst/>
                <a:gdLst>
                  <a:gd name="T0" fmla="*/ 3 w 124"/>
                  <a:gd name="T1" fmla="*/ 3 h 185"/>
                  <a:gd name="T2" fmla="*/ 3 w 124"/>
                  <a:gd name="T3" fmla="*/ 5 h 185"/>
                  <a:gd name="T4" fmla="*/ 3 w 124"/>
                  <a:gd name="T5" fmla="*/ 5 h 185"/>
                  <a:gd name="T6" fmla="*/ 3 w 124"/>
                  <a:gd name="T7" fmla="*/ 6 h 185"/>
                  <a:gd name="T8" fmla="*/ 2 w 124"/>
                  <a:gd name="T9" fmla="*/ 6 h 185"/>
                  <a:gd name="T10" fmla="*/ 2 w 124"/>
                  <a:gd name="T11" fmla="*/ 6 h 185"/>
                  <a:gd name="T12" fmla="*/ 1 w 124"/>
                  <a:gd name="T13" fmla="*/ 5 h 185"/>
                  <a:gd name="T14" fmla="*/ 1 w 124"/>
                  <a:gd name="T15" fmla="*/ 5 h 185"/>
                  <a:gd name="T16" fmla="*/ 1 w 124"/>
                  <a:gd name="T17" fmla="*/ 5 h 185"/>
                  <a:gd name="T18" fmla="*/ 1 w 124"/>
                  <a:gd name="T19" fmla="*/ 4 h 185"/>
                  <a:gd name="T20" fmla="*/ 2 w 124"/>
                  <a:gd name="T21" fmla="*/ 3 h 185"/>
                  <a:gd name="T22" fmla="*/ 3 w 124"/>
                  <a:gd name="T23" fmla="*/ 3 h 185"/>
                  <a:gd name="T24" fmla="*/ 3 w 124"/>
                  <a:gd name="T25" fmla="*/ 3 h 185"/>
                  <a:gd name="T26" fmla="*/ 3 w 124"/>
                  <a:gd name="T27" fmla="*/ 6 h 185"/>
                  <a:gd name="T28" fmla="*/ 5 w 124"/>
                  <a:gd name="T29" fmla="*/ 6 h 185"/>
                  <a:gd name="T30" fmla="*/ 5 w 124"/>
                  <a:gd name="T31" fmla="*/ 6 h 185"/>
                  <a:gd name="T32" fmla="*/ 5 w 124"/>
                  <a:gd name="T33" fmla="*/ 6 h 185"/>
                  <a:gd name="T34" fmla="*/ 5 w 124"/>
                  <a:gd name="T35" fmla="*/ 5 h 185"/>
                  <a:gd name="T36" fmla="*/ 5 w 124"/>
                  <a:gd name="T37" fmla="*/ 5 h 185"/>
                  <a:gd name="T38" fmla="*/ 5 w 124"/>
                  <a:gd name="T39" fmla="*/ 2 h 185"/>
                  <a:gd name="T40" fmla="*/ 4 w 124"/>
                  <a:gd name="T41" fmla="*/ 1 h 185"/>
                  <a:gd name="T42" fmla="*/ 4 w 124"/>
                  <a:gd name="T43" fmla="*/ 0 h 185"/>
                  <a:gd name="T44" fmla="*/ 3 w 124"/>
                  <a:gd name="T45" fmla="*/ 0 h 185"/>
                  <a:gd name="T46" fmla="*/ 2 w 124"/>
                  <a:gd name="T47" fmla="*/ 0 h 185"/>
                  <a:gd name="T48" fmla="*/ 2 w 124"/>
                  <a:gd name="T49" fmla="*/ 0 h 185"/>
                  <a:gd name="T50" fmla="*/ 1 w 124"/>
                  <a:gd name="T51" fmla="*/ 0 h 185"/>
                  <a:gd name="T52" fmla="*/ 0 w 124"/>
                  <a:gd name="T53" fmla="*/ 1 h 185"/>
                  <a:gd name="T54" fmla="*/ 0 w 124"/>
                  <a:gd name="T55" fmla="*/ 2 h 185"/>
                  <a:gd name="T56" fmla="*/ 1 w 124"/>
                  <a:gd name="T57" fmla="*/ 2 h 185"/>
                  <a:gd name="T58" fmla="*/ 1 w 124"/>
                  <a:gd name="T59" fmla="*/ 1 h 185"/>
                  <a:gd name="T60" fmla="*/ 2 w 124"/>
                  <a:gd name="T61" fmla="*/ 1 h 185"/>
                  <a:gd name="T62" fmla="*/ 2 w 124"/>
                  <a:gd name="T63" fmla="*/ 1 h 185"/>
                  <a:gd name="T64" fmla="*/ 2 w 124"/>
                  <a:gd name="T65" fmla="*/ 1 h 185"/>
                  <a:gd name="T66" fmla="*/ 3 w 124"/>
                  <a:gd name="T67" fmla="*/ 1 h 185"/>
                  <a:gd name="T68" fmla="*/ 3 w 124"/>
                  <a:gd name="T69" fmla="*/ 1 h 185"/>
                  <a:gd name="T70" fmla="*/ 3 w 124"/>
                  <a:gd name="T71" fmla="*/ 2 h 185"/>
                  <a:gd name="T72" fmla="*/ 3 w 124"/>
                  <a:gd name="T73" fmla="*/ 2 h 185"/>
                  <a:gd name="T74" fmla="*/ 3 w 124"/>
                  <a:gd name="T75" fmla="*/ 2 h 185"/>
                  <a:gd name="T76" fmla="*/ 2 w 124"/>
                  <a:gd name="T77" fmla="*/ 2 h 185"/>
                  <a:gd name="T78" fmla="*/ 2 w 124"/>
                  <a:gd name="T79" fmla="*/ 2 h 185"/>
                  <a:gd name="T80" fmla="*/ 1 w 124"/>
                  <a:gd name="T81" fmla="*/ 3 h 185"/>
                  <a:gd name="T82" fmla="*/ 1 w 124"/>
                  <a:gd name="T83" fmla="*/ 3 h 185"/>
                  <a:gd name="T84" fmla="*/ 0 w 124"/>
                  <a:gd name="T85" fmla="*/ 3 h 185"/>
                  <a:gd name="T86" fmla="*/ 0 w 124"/>
                  <a:gd name="T87" fmla="*/ 4 h 185"/>
                  <a:gd name="T88" fmla="*/ 0 w 124"/>
                  <a:gd name="T89" fmla="*/ 5 h 185"/>
                  <a:gd name="T90" fmla="*/ 0 w 124"/>
                  <a:gd name="T91" fmla="*/ 5 h 185"/>
                  <a:gd name="T92" fmla="*/ 0 w 124"/>
                  <a:gd name="T93" fmla="*/ 6 h 185"/>
                  <a:gd name="T94" fmla="*/ 1 w 124"/>
                  <a:gd name="T95" fmla="*/ 6 h 185"/>
                  <a:gd name="T96" fmla="*/ 2 w 124"/>
                  <a:gd name="T97" fmla="*/ 7 h 185"/>
                  <a:gd name="T98" fmla="*/ 2 w 124"/>
                  <a:gd name="T99" fmla="*/ 6 h 185"/>
                  <a:gd name="T100" fmla="*/ 3 w 124"/>
                  <a:gd name="T101" fmla="*/ 6 h 185"/>
                  <a:gd name="T102" fmla="*/ 3 w 124"/>
                  <a:gd name="T103" fmla="*/ 6 h 185"/>
                  <a:gd name="T104" fmla="*/ 3 w 124"/>
                  <a:gd name="T105" fmla="*/ 6 h 185"/>
                  <a:gd name="T106" fmla="*/ 3 w 124"/>
                  <a:gd name="T107" fmla="*/ 6 h 18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24"/>
                  <a:gd name="T163" fmla="*/ 0 h 185"/>
                  <a:gd name="T164" fmla="*/ 124 w 124"/>
                  <a:gd name="T165" fmla="*/ 185 h 18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24" h="185">
                    <a:moveTo>
                      <a:pt x="93" y="86"/>
                    </a:moveTo>
                    <a:lnTo>
                      <a:pt x="93" y="123"/>
                    </a:lnTo>
                    <a:lnTo>
                      <a:pt x="87" y="148"/>
                    </a:lnTo>
                    <a:lnTo>
                      <a:pt x="75" y="154"/>
                    </a:lnTo>
                    <a:lnTo>
                      <a:pt x="56" y="160"/>
                    </a:lnTo>
                    <a:lnTo>
                      <a:pt x="44" y="154"/>
                    </a:lnTo>
                    <a:lnTo>
                      <a:pt x="37" y="148"/>
                    </a:lnTo>
                    <a:lnTo>
                      <a:pt x="31" y="136"/>
                    </a:lnTo>
                    <a:lnTo>
                      <a:pt x="31" y="123"/>
                    </a:lnTo>
                    <a:lnTo>
                      <a:pt x="37" y="98"/>
                    </a:lnTo>
                    <a:lnTo>
                      <a:pt x="50" y="92"/>
                    </a:lnTo>
                    <a:lnTo>
                      <a:pt x="75" y="86"/>
                    </a:lnTo>
                    <a:lnTo>
                      <a:pt x="93" y="86"/>
                    </a:lnTo>
                    <a:close/>
                    <a:moveTo>
                      <a:pt x="93" y="179"/>
                    </a:moveTo>
                    <a:lnTo>
                      <a:pt x="124" y="179"/>
                    </a:lnTo>
                    <a:lnTo>
                      <a:pt x="124" y="167"/>
                    </a:lnTo>
                    <a:lnTo>
                      <a:pt x="124" y="154"/>
                    </a:lnTo>
                    <a:lnTo>
                      <a:pt x="124" y="148"/>
                    </a:lnTo>
                    <a:lnTo>
                      <a:pt x="124" y="136"/>
                    </a:lnTo>
                    <a:lnTo>
                      <a:pt x="124" y="50"/>
                    </a:lnTo>
                    <a:lnTo>
                      <a:pt x="118" y="30"/>
                    </a:lnTo>
                    <a:lnTo>
                      <a:pt x="112" y="11"/>
                    </a:lnTo>
                    <a:lnTo>
                      <a:pt x="93" y="0"/>
                    </a:lnTo>
                    <a:lnTo>
                      <a:pt x="68" y="0"/>
                    </a:lnTo>
                    <a:lnTo>
                      <a:pt x="44" y="0"/>
                    </a:lnTo>
                    <a:lnTo>
                      <a:pt x="25" y="11"/>
                    </a:lnTo>
                    <a:lnTo>
                      <a:pt x="6" y="25"/>
                    </a:lnTo>
                    <a:lnTo>
                      <a:pt x="6" y="50"/>
                    </a:lnTo>
                    <a:lnTo>
                      <a:pt x="37" y="50"/>
                    </a:lnTo>
                    <a:lnTo>
                      <a:pt x="37" y="36"/>
                    </a:lnTo>
                    <a:lnTo>
                      <a:pt x="44" y="30"/>
                    </a:lnTo>
                    <a:lnTo>
                      <a:pt x="50" y="25"/>
                    </a:lnTo>
                    <a:lnTo>
                      <a:pt x="62" y="19"/>
                    </a:lnTo>
                    <a:lnTo>
                      <a:pt x="81" y="25"/>
                    </a:lnTo>
                    <a:lnTo>
                      <a:pt x="93" y="36"/>
                    </a:lnTo>
                    <a:lnTo>
                      <a:pt x="93" y="50"/>
                    </a:lnTo>
                    <a:lnTo>
                      <a:pt x="93" y="67"/>
                    </a:lnTo>
                    <a:lnTo>
                      <a:pt x="81" y="67"/>
                    </a:lnTo>
                    <a:lnTo>
                      <a:pt x="62" y="67"/>
                    </a:lnTo>
                    <a:lnTo>
                      <a:pt x="50" y="67"/>
                    </a:lnTo>
                    <a:lnTo>
                      <a:pt x="31" y="73"/>
                    </a:lnTo>
                    <a:lnTo>
                      <a:pt x="19" y="81"/>
                    </a:lnTo>
                    <a:lnTo>
                      <a:pt x="6" y="92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0" y="148"/>
                    </a:lnTo>
                    <a:lnTo>
                      <a:pt x="12" y="167"/>
                    </a:lnTo>
                    <a:lnTo>
                      <a:pt x="25" y="179"/>
                    </a:lnTo>
                    <a:lnTo>
                      <a:pt x="50" y="185"/>
                    </a:lnTo>
                    <a:lnTo>
                      <a:pt x="68" y="179"/>
                    </a:lnTo>
                    <a:lnTo>
                      <a:pt x="81" y="173"/>
                    </a:lnTo>
                    <a:lnTo>
                      <a:pt x="87" y="167"/>
                    </a:lnTo>
                    <a:lnTo>
                      <a:pt x="93" y="154"/>
                    </a:lnTo>
                    <a:lnTo>
                      <a:pt x="93" y="1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45" name="Freeform 565"/>
              <p:cNvSpPr>
                <a:spLocks/>
              </p:cNvSpPr>
              <p:nvPr/>
            </p:nvSpPr>
            <p:spPr bwMode="auto">
              <a:xfrm>
                <a:off x="1656" y="1508"/>
                <a:ext cx="36" cy="76"/>
              </a:xfrm>
              <a:custGeom>
                <a:avLst/>
                <a:gdLst>
                  <a:gd name="T0" fmla="*/ 0 w 106"/>
                  <a:gd name="T1" fmla="*/ 2 h 230"/>
                  <a:gd name="T2" fmla="*/ 0 w 106"/>
                  <a:gd name="T3" fmla="*/ 3 h 230"/>
                  <a:gd name="T4" fmla="*/ 1 w 106"/>
                  <a:gd name="T5" fmla="*/ 3 h 230"/>
                  <a:gd name="T6" fmla="*/ 1 w 106"/>
                  <a:gd name="T7" fmla="*/ 7 h 230"/>
                  <a:gd name="T8" fmla="*/ 1 w 106"/>
                  <a:gd name="T9" fmla="*/ 7 h 230"/>
                  <a:gd name="T10" fmla="*/ 2 w 106"/>
                  <a:gd name="T11" fmla="*/ 8 h 230"/>
                  <a:gd name="T12" fmla="*/ 2 w 106"/>
                  <a:gd name="T13" fmla="*/ 8 h 230"/>
                  <a:gd name="T14" fmla="*/ 3 w 106"/>
                  <a:gd name="T15" fmla="*/ 8 h 230"/>
                  <a:gd name="T16" fmla="*/ 3 w 106"/>
                  <a:gd name="T17" fmla="*/ 8 h 230"/>
                  <a:gd name="T18" fmla="*/ 4 w 106"/>
                  <a:gd name="T19" fmla="*/ 8 h 230"/>
                  <a:gd name="T20" fmla="*/ 4 w 106"/>
                  <a:gd name="T21" fmla="*/ 8 h 230"/>
                  <a:gd name="T22" fmla="*/ 4 w 106"/>
                  <a:gd name="T23" fmla="*/ 8 h 230"/>
                  <a:gd name="T24" fmla="*/ 4 w 106"/>
                  <a:gd name="T25" fmla="*/ 7 h 230"/>
                  <a:gd name="T26" fmla="*/ 4 w 106"/>
                  <a:gd name="T27" fmla="*/ 7 h 230"/>
                  <a:gd name="T28" fmla="*/ 4 w 106"/>
                  <a:gd name="T29" fmla="*/ 7 h 230"/>
                  <a:gd name="T30" fmla="*/ 3 w 106"/>
                  <a:gd name="T31" fmla="*/ 7 h 230"/>
                  <a:gd name="T32" fmla="*/ 3 w 106"/>
                  <a:gd name="T33" fmla="*/ 7 h 230"/>
                  <a:gd name="T34" fmla="*/ 3 w 106"/>
                  <a:gd name="T35" fmla="*/ 7 h 230"/>
                  <a:gd name="T36" fmla="*/ 2 w 106"/>
                  <a:gd name="T37" fmla="*/ 7 h 230"/>
                  <a:gd name="T38" fmla="*/ 2 w 106"/>
                  <a:gd name="T39" fmla="*/ 6 h 230"/>
                  <a:gd name="T40" fmla="*/ 2 w 106"/>
                  <a:gd name="T41" fmla="*/ 3 h 230"/>
                  <a:gd name="T42" fmla="*/ 4 w 106"/>
                  <a:gd name="T43" fmla="*/ 3 h 230"/>
                  <a:gd name="T44" fmla="*/ 4 w 106"/>
                  <a:gd name="T45" fmla="*/ 2 h 230"/>
                  <a:gd name="T46" fmla="*/ 2 w 106"/>
                  <a:gd name="T47" fmla="*/ 2 h 230"/>
                  <a:gd name="T48" fmla="*/ 2 w 106"/>
                  <a:gd name="T49" fmla="*/ 0 h 230"/>
                  <a:gd name="T50" fmla="*/ 1 w 106"/>
                  <a:gd name="T51" fmla="*/ 1 h 230"/>
                  <a:gd name="T52" fmla="*/ 1 w 106"/>
                  <a:gd name="T53" fmla="*/ 2 h 230"/>
                  <a:gd name="T54" fmla="*/ 0 w 106"/>
                  <a:gd name="T55" fmla="*/ 2 h 2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6"/>
                  <a:gd name="T85" fmla="*/ 0 h 230"/>
                  <a:gd name="T86" fmla="*/ 106 w 106"/>
                  <a:gd name="T87" fmla="*/ 230 h 2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6" h="230">
                    <a:moveTo>
                      <a:pt x="0" y="45"/>
                    </a:moveTo>
                    <a:lnTo>
                      <a:pt x="0" y="70"/>
                    </a:lnTo>
                    <a:lnTo>
                      <a:pt x="31" y="70"/>
                    </a:lnTo>
                    <a:lnTo>
                      <a:pt x="31" y="193"/>
                    </a:lnTo>
                    <a:lnTo>
                      <a:pt x="37" y="205"/>
                    </a:lnTo>
                    <a:lnTo>
                      <a:pt x="44" y="218"/>
                    </a:lnTo>
                    <a:lnTo>
                      <a:pt x="56" y="224"/>
                    </a:lnTo>
                    <a:lnTo>
                      <a:pt x="75" y="230"/>
                    </a:lnTo>
                    <a:lnTo>
                      <a:pt x="81" y="230"/>
                    </a:lnTo>
                    <a:lnTo>
                      <a:pt x="93" y="224"/>
                    </a:lnTo>
                    <a:lnTo>
                      <a:pt x="99" y="224"/>
                    </a:lnTo>
                    <a:lnTo>
                      <a:pt x="106" y="224"/>
                    </a:lnTo>
                    <a:lnTo>
                      <a:pt x="106" y="199"/>
                    </a:lnTo>
                    <a:lnTo>
                      <a:pt x="99" y="199"/>
                    </a:lnTo>
                    <a:lnTo>
                      <a:pt x="93" y="199"/>
                    </a:lnTo>
                    <a:lnTo>
                      <a:pt x="87" y="199"/>
                    </a:lnTo>
                    <a:lnTo>
                      <a:pt x="75" y="199"/>
                    </a:lnTo>
                    <a:lnTo>
                      <a:pt x="68" y="193"/>
                    </a:lnTo>
                    <a:lnTo>
                      <a:pt x="62" y="187"/>
                    </a:lnTo>
                    <a:lnTo>
                      <a:pt x="62" y="174"/>
                    </a:lnTo>
                    <a:lnTo>
                      <a:pt x="62" y="70"/>
                    </a:lnTo>
                    <a:lnTo>
                      <a:pt x="99" y="70"/>
                    </a:lnTo>
                    <a:lnTo>
                      <a:pt x="99" y="45"/>
                    </a:lnTo>
                    <a:lnTo>
                      <a:pt x="62" y="45"/>
                    </a:lnTo>
                    <a:lnTo>
                      <a:pt x="62" y="0"/>
                    </a:lnTo>
                    <a:lnTo>
                      <a:pt x="31" y="14"/>
                    </a:lnTo>
                    <a:lnTo>
                      <a:pt x="31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46" name="Freeform 566"/>
              <p:cNvSpPr>
                <a:spLocks noEditPoints="1"/>
              </p:cNvSpPr>
              <p:nvPr/>
            </p:nvSpPr>
            <p:spPr bwMode="auto">
              <a:xfrm>
                <a:off x="1698" y="1523"/>
                <a:ext cx="43" cy="61"/>
              </a:xfrm>
              <a:custGeom>
                <a:avLst/>
                <a:gdLst>
                  <a:gd name="T0" fmla="*/ 3 w 131"/>
                  <a:gd name="T1" fmla="*/ 6 h 185"/>
                  <a:gd name="T2" fmla="*/ 2 w 131"/>
                  <a:gd name="T3" fmla="*/ 6 h 185"/>
                  <a:gd name="T4" fmla="*/ 1 w 131"/>
                  <a:gd name="T5" fmla="*/ 5 h 185"/>
                  <a:gd name="T6" fmla="*/ 1 w 131"/>
                  <a:gd name="T7" fmla="*/ 4 h 185"/>
                  <a:gd name="T8" fmla="*/ 1 w 131"/>
                  <a:gd name="T9" fmla="*/ 3 h 185"/>
                  <a:gd name="T10" fmla="*/ 1 w 131"/>
                  <a:gd name="T11" fmla="*/ 2 h 185"/>
                  <a:gd name="T12" fmla="*/ 1 w 131"/>
                  <a:gd name="T13" fmla="*/ 1 h 185"/>
                  <a:gd name="T14" fmla="*/ 2 w 131"/>
                  <a:gd name="T15" fmla="*/ 1 h 185"/>
                  <a:gd name="T16" fmla="*/ 3 w 131"/>
                  <a:gd name="T17" fmla="*/ 1 h 185"/>
                  <a:gd name="T18" fmla="*/ 3 w 131"/>
                  <a:gd name="T19" fmla="*/ 1 h 185"/>
                  <a:gd name="T20" fmla="*/ 3 w 131"/>
                  <a:gd name="T21" fmla="*/ 1 h 185"/>
                  <a:gd name="T22" fmla="*/ 4 w 131"/>
                  <a:gd name="T23" fmla="*/ 2 h 185"/>
                  <a:gd name="T24" fmla="*/ 4 w 131"/>
                  <a:gd name="T25" fmla="*/ 3 h 185"/>
                  <a:gd name="T26" fmla="*/ 4 w 131"/>
                  <a:gd name="T27" fmla="*/ 4 h 185"/>
                  <a:gd name="T28" fmla="*/ 3 w 131"/>
                  <a:gd name="T29" fmla="*/ 5 h 185"/>
                  <a:gd name="T30" fmla="*/ 3 w 131"/>
                  <a:gd name="T31" fmla="*/ 6 h 185"/>
                  <a:gd name="T32" fmla="*/ 3 w 131"/>
                  <a:gd name="T33" fmla="*/ 6 h 185"/>
                  <a:gd name="T34" fmla="*/ 3 w 131"/>
                  <a:gd name="T35" fmla="*/ 7 h 185"/>
                  <a:gd name="T36" fmla="*/ 3 w 131"/>
                  <a:gd name="T37" fmla="*/ 6 h 185"/>
                  <a:gd name="T38" fmla="*/ 4 w 131"/>
                  <a:gd name="T39" fmla="*/ 6 h 185"/>
                  <a:gd name="T40" fmla="*/ 4 w 131"/>
                  <a:gd name="T41" fmla="*/ 5 h 185"/>
                  <a:gd name="T42" fmla="*/ 5 w 131"/>
                  <a:gd name="T43" fmla="*/ 3 h 185"/>
                  <a:gd name="T44" fmla="*/ 5 w 131"/>
                  <a:gd name="T45" fmla="*/ 3 h 185"/>
                  <a:gd name="T46" fmla="*/ 5 w 131"/>
                  <a:gd name="T47" fmla="*/ 2 h 185"/>
                  <a:gd name="T48" fmla="*/ 4 w 131"/>
                  <a:gd name="T49" fmla="*/ 1 h 185"/>
                  <a:gd name="T50" fmla="*/ 4 w 131"/>
                  <a:gd name="T51" fmla="*/ 1 h 185"/>
                  <a:gd name="T52" fmla="*/ 4 w 131"/>
                  <a:gd name="T53" fmla="*/ 0 h 185"/>
                  <a:gd name="T54" fmla="*/ 4 w 131"/>
                  <a:gd name="T55" fmla="*/ 0 h 185"/>
                  <a:gd name="T56" fmla="*/ 3 w 131"/>
                  <a:gd name="T57" fmla="*/ 0 h 185"/>
                  <a:gd name="T58" fmla="*/ 3 w 131"/>
                  <a:gd name="T59" fmla="*/ 0 h 185"/>
                  <a:gd name="T60" fmla="*/ 2 w 131"/>
                  <a:gd name="T61" fmla="*/ 0 h 185"/>
                  <a:gd name="T62" fmla="*/ 1 w 131"/>
                  <a:gd name="T63" fmla="*/ 0 h 185"/>
                  <a:gd name="T64" fmla="*/ 1 w 131"/>
                  <a:gd name="T65" fmla="*/ 0 h 185"/>
                  <a:gd name="T66" fmla="*/ 0 w 131"/>
                  <a:gd name="T67" fmla="*/ 1 h 185"/>
                  <a:gd name="T68" fmla="*/ 0 w 131"/>
                  <a:gd name="T69" fmla="*/ 1 h 185"/>
                  <a:gd name="T70" fmla="*/ 0 w 131"/>
                  <a:gd name="T71" fmla="*/ 2 h 185"/>
                  <a:gd name="T72" fmla="*/ 0 w 131"/>
                  <a:gd name="T73" fmla="*/ 3 h 185"/>
                  <a:gd name="T74" fmla="*/ 0 w 131"/>
                  <a:gd name="T75" fmla="*/ 3 h 185"/>
                  <a:gd name="T76" fmla="*/ 0 w 131"/>
                  <a:gd name="T77" fmla="*/ 5 h 185"/>
                  <a:gd name="T78" fmla="*/ 1 w 131"/>
                  <a:gd name="T79" fmla="*/ 6 h 185"/>
                  <a:gd name="T80" fmla="*/ 2 w 131"/>
                  <a:gd name="T81" fmla="*/ 6 h 185"/>
                  <a:gd name="T82" fmla="*/ 3 w 131"/>
                  <a:gd name="T83" fmla="*/ 7 h 1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1"/>
                  <a:gd name="T127" fmla="*/ 0 h 185"/>
                  <a:gd name="T128" fmla="*/ 131 w 131"/>
                  <a:gd name="T129" fmla="*/ 185 h 1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1" h="185">
                    <a:moveTo>
                      <a:pt x="69" y="160"/>
                    </a:moveTo>
                    <a:lnTo>
                      <a:pt x="50" y="154"/>
                    </a:lnTo>
                    <a:lnTo>
                      <a:pt x="37" y="142"/>
                    </a:lnTo>
                    <a:lnTo>
                      <a:pt x="31" y="111"/>
                    </a:lnTo>
                    <a:lnTo>
                      <a:pt x="31" y="81"/>
                    </a:lnTo>
                    <a:lnTo>
                      <a:pt x="31" y="50"/>
                    </a:lnTo>
                    <a:lnTo>
                      <a:pt x="37" y="30"/>
                    </a:lnTo>
                    <a:lnTo>
                      <a:pt x="50" y="25"/>
                    </a:lnTo>
                    <a:lnTo>
                      <a:pt x="69" y="19"/>
                    </a:lnTo>
                    <a:lnTo>
                      <a:pt x="81" y="25"/>
                    </a:lnTo>
                    <a:lnTo>
                      <a:pt x="93" y="30"/>
                    </a:lnTo>
                    <a:lnTo>
                      <a:pt x="100" y="50"/>
                    </a:lnTo>
                    <a:lnTo>
                      <a:pt x="106" y="81"/>
                    </a:lnTo>
                    <a:lnTo>
                      <a:pt x="100" y="111"/>
                    </a:lnTo>
                    <a:lnTo>
                      <a:pt x="93" y="142"/>
                    </a:lnTo>
                    <a:lnTo>
                      <a:pt x="87" y="154"/>
                    </a:lnTo>
                    <a:lnTo>
                      <a:pt x="69" y="160"/>
                    </a:lnTo>
                    <a:close/>
                    <a:moveTo>
                      <a:pt x="69" y="185"/>
                    </a:moveTo>
                    <a:lnTo>
                      <a:pt x="93" y="179"/>
                    </a:lnTo>
                    <a:lnTo>
                      <a:pt x="112" y="167"/>
                    </a:lnTo>
                    <a:lnTo>
                      <a:pt x="124" y="142"/>
                    </a:lnTo>
                    <a:lnTo>
                      <a:pt x="131" y="92"/>
                    </a:lnTo>
                    <a:lnTo>
                      <a:pt x="131" y="73"/>
                    </a:lnTo>
                    <a:lnTo>
                      <a:pt x="131" y="55"/>
                    </a:lnTo>
                    <a:lnTo>
                      <a:pt x="124" y="36"/>
                    </a:lnTo>
                    <a:lnTo>
                      <a:pt x="124" y="25"/>
                    </a:lnTo>
                    <a:lnTo>
                      <a:pt x="112" y="11"/>
                    </a:lnTo>
                    <a:lnTo>
                      <a:pt x="100" y="5"/>
                    </a:lnTo>
                    <a:lnTo>
                      <a:pt x="87" y="0"/>
                    </a:lnTo>
                    <a:lnTo>
                      <a:pt x="69" y="0"/>
                    </a:lnTo>
                    <a:lnTo>
                      <a:pt x="44" y="0"/>
                    </a:lnTo>
                    <a:lnTo>
                      <a:pt x="31" y="5"/>
                    </a:lnTo>
                    <a:lnTo>
                      <a:pt x="19" y="11"/>
                    </a:lnTo>
                    <a:lnTo>
                      <a:pt x="13" y="25"/>
                    </a:lnTo>
                    <a:lnTo>
                      <a:pt x="6" y="36"/>
                    </a:lnTo>
                    <a:lnTo>
                      <a:pt x="0" y="55"/>
                    </a:lnTo>
                    <a:lnTo>
                      <a:pt x="0" y="73"/>
                    </a:lnTo>
                    <a:lnTo>
                      <a:pt x="0" y="92"/>
                    </a:lnTo>
                    <a:lnTo>
                      <a:pt x="6" y="142"/>
                    </a:lnTo>
                    <a:lnTo>
                      <a:pt x="19" y="167"/>
                    </a:lnTo>
                    <a:lnTo>
                      <a:pt x="44" y="179"/>
                    </a:lnTo>
                    <a:lnTo>
                      <a:pt x="69" y="1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47" name="Freeform 567"/>
              <p:cNvSpPr>
                <a:spLocks/>
              </p:cNvSpPr>
              <p:nvPr/>
            </p:nvSpPr>
            <p:spPr bwMode="auto">
              <a:xfrm>
                <a:off x="1758" y="1523"/>
                <a:ext cx="29" cy="59"/>
              </a:xfrm>
              <a:custGeom>
                <a:avLst/>
                <a:gdLst>
                  <a:gd name="T0" fmla="*/ 1 w 87"/>
                  <a:gd name="T1" fmla="*/ 0 h 179"/>
                  <a:gd name="T2" fmla="*/ 0 w 87"/>
                  <a:gd name="T3" fmla="*/ 0 h 179"/>
                  <a:gd name="T4" fmla="*/ 0 w 87"/>
                  <a:gd name="T5" fmla="*/ 6 h 179"/>
                  <a:gd name="T6" fmla="*/ 1 w 87"/>
                  <a:gd name="T7" fmla="*/ 6 h 179"/>
                  <a:gd name="T8" fmla="*/ 1 w 87"/>
                  <a:gd name="T9" fmla="*/ 3 h 179"/>
                  <a:gd name="T10" fmla="*/ 1 w 87"/>
                  <a:gd name="T11" fmla="*/ 2 h 179"/>
                  <a:gd name="T12" fmla="*/ 1 w 87"/>
                  <a:gd name="T13" fmla="*/ 1 h 179"/>
                  <a:gd name="T14" fmla="*/ 2 w 87"/>
                  <a:gd name="T15" fmla="*/ 1 h 179"/>
                  <a:gd name="T16" fmla="*/ 3 w 87"/>
                  <a:gd name="T17" fmla="*/ 1 h 179"/>
                  <a:gd name="T18" fmla="*/ 3 w 87"/>
                  <a:gd name="T19" fmla="*/ 1 h 179"/>
                  <a:gd name="T20" fmla="*/ 3 w 87"/>
                  <a:gd name="T21" fmla="*/ 1 h 179"/>
                  <a:gd name="T22" fmla="*/ 3 w 87"/>
                  <a:gd name="T23" fmla="*/ 1 h 179"/>
                  <a:gd name="T24" fmla="*/ 3 w 87"/>
                  <a:gd name="T25" fmla="*/ 0 h 179"/>
                  <a:gd name="T26" fmla="*/ 3 w 87"/>
                  <a:gd name="T27" fmla="*/ 0 h 179"/>
                  <a:gd name="T28" fmla="*/ 2 w 87"/>
                  <a:gd name="T29" fmla="*/ 0 h 179"/>
                  <a:gd name="T30" fmla="*/ 2 w 87"/>
                  <a:gd name="T31" fmla="*/ 0 h 179"/>
                  <a:gd name="T32" fmla="*/ 1 w 87"/>
                  <a:gd name="T33" fmla="*/ 1 h 179"/>
                  <a:gd name="T34" fmla="*/ 1 w 87"/>
                  <a:gd name="T35" fmla="*/ 0 h 1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7"/>
                  <a:gd name="T55" fmla="*/ 0 h 179"/>
                  <a:gd name="T56" fmla="*/ 87 w 87"/>
                  <a:gd name="T57" fmla="*/ 179 h 1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7" h="179">
                    <a:moveTo>
                      <a:pt x="31" y="0"/>
                    </a:moveTo>
                    <a:lnTo>
                      <a:pt x="0" y="0"/>
                    </a:lnTo>
                    <a:lnTo>
                      <a:pt x="0" y="179"/>
                    </a:lnTo>
                    <a:lnTo>
                      <a:pt x="31" y="179"/>
                    </a:lnTo>
                    <a:lnTo>
                      <a:pt x="31" y="73"/>
                    </a:lnTo>
                    <a:lnTo>
                      <a:pt x="31" y="55"/>
                    </a:lnTo>
                    <a:lnTo>
                      <a:pt x="38" y="36"/>
                    </a:lnTo>
                    <a:lnTo>
                      <a:pt x="50" y="30"/>
                    </a:lnTo>
                    <a:lnTo>
                      <a:pt x="69" y="25"/>
                    </a:lnTo>
                    <a:lnTo>
                      <a:pt x="75" y="25"/>
                    </a:lnTo>
                    <a:lnTo>
                      <a:pt x="81" y="25"/>
                    </a:lnTo>
                    <a:lnTo>
                      <a:pt x="87" y="25"/>
                    </a:lnTo>
                    <a:lnTo>
                      <a:pt x="87" y="0"/>
                    </a:lnTo>
                    <a:lnTo>
                      <a:pt x="69" y="0"/>
                    </a:lnTo>
                    <a:lnTo>
                      <a:pt x="50" y="0"/>
                    </a:lnTo>
                    <a:lnTo>
                      <a:pt x="44" y="11"/>
                    </a:lnTo>
                    <a:lnTo>
                      <a:pt x="31" y="2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48" name="Freeform 568"/>
              <p:cNvSpPr>
                <a:spLocks/>
              </p:cNvSpPr>
              <p:nvPr/>
            </p:nvSpPr>
            <p:spPr bwMode="auto">
              <a:xfrm>
                <a:off x="1377" y="2507"/>
                <a:ext cx="46" cy="83"/>
              </a:xfrm>
              <a:custGeom>
                <a:avLst/>
                <a:gdLst>
                  <a:gd name="T0" fmla="*/ 5 w 136"/>
                  <a:gd name="T1" fmla="*/ 9 h 249"/>
                  <a:gd name="T2" fmla="*/ 5 w 136"/>
                  <a:gd name="T3" fmla="*/ 8 h 249"/>
                  <a:gd name="T4" fmla="*/ 1 w 136"/>
                  <a:gd name="T5" fmla="*/ 8 h 249"/>
                  <a:gd name="T6" fmla="*/ 1 w 136"/>
                  <a:gd name="T7" fmla="*/ 5 h 249"/>
                  <a:gd name="T8" fmla="*/ 5 w 136"/>
                  <a:gd name="T9" fmla="*/ 5 h 249"/>
                  <a:gd name="T10" fmla="*/ 5 w 136"/>
                  <a:gd name="T11" fmla="*/ 4 h 249"/>
                  <a:gd name="T12" fmla="*/ 1 w 136"/>
                  <a:gd name="T13" fmla="*/ 4 h 249"/>
                  <a:gd name="T14" fmla="*/ 1 w 136"/>
                  <a:gd name="T15" fmla="*/ 1 h 249"/>
                  <a:gd name="T16" fmla="*/ 5 w 136"/>
                  <a:gd name="T17" fmla="*/ 1 h 249"/>
                  <a:gd name="T18" fmla="*/ 5 w 136"/>
                  <a:gd name="T19" fmla="*/ 0 h 249"/>
                  <a:gd name="T20" fmla="*/ 0 w 136"/>
                  <a:gd name="T21" fmla="*/ 0 h 249"/>
                  <a:gd name="T22" fmla="*/ 0 w 136"/>
                  <a:gd name="T23" fmla="*/ 9 h 249"/>
                  <a:gd name="T24" fmla="*/ 5 w 136"/>
                  <a:gd name="T25" fmla="*/ 9 h 2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6"/>
                  <a:gd name="T40" fmla="*/ 0 h 249"/>
                  <a:gd name="T41" fmla="*/ 136 w 136"/>
                  <a:gd name="T42" fmla="*/ 249 h 2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6" h="249">
                    <a:moveTo>
                      <a:pt x="136" y="249"/>
                    </a:moveTo>
                    <a:lnTo>
                      <a:pt x="136" y="224"/>
                    </a:lnTo>
                    <a:lnTo>
                      <a:pt x="31" y="224"/>
                    </a:lnTo>
                    <a:lnTo>
                      <a:pt x="31" y="131"/>
                    </a:lnTo>
                    <a:lnTo>
                      <a:pt x="124" y="131"/>
                    </a:lnTo>
                    <a:lnTo>
                      <a:pt x="124" y="106"/>
                    </a:lnTo>
                    <a:lnTo>
                      <a:pt x="31" y="106"/>
                    </a:lnTo>
                    <a:lnTo>
                      <a:pt x="31" y="25"/>
                    </a:lnTo>
                    <a:lnTo>
                      <a:pt x="130" y="25"/>
                    </a:lnTo>
                    <a:lnTo>
                      <a:pt x="130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136" y="2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49" name="Freeform 569"/>
              <p:cNvSpPr>
                <a:spLocks/>
              </p:cNvSpPr>
              <p:nvPr/>
            </p:nvSpPr>
            <p:spPr bwMode="auto">
              <a:xfrm>
                <a:off x="1435" y="2530"/>
                <a:ext cx="42" cy="60"/>
              </a:xfrm>
              <a:custGeom>
                <a:avLst/>
                <a:gdLst>
                  <a:gd name="T0" fmla="*/ 5 w 124"/>
                  <a:gd name="T1" fmla="*/ 7 h 180"/>
                  <a:gd name="T2" fmla="*/ 5 w 124"/>
                  <a:gd name="T3" fmla="*/ 2 h 180"/>
                  <a:gd name="T4" fmla="*/ 5 w 124"/>
                  <a:gd name="T5" fmla="*/ 1 h 180"/>
                  <a:gd name="T6" fmla="*/ 5 w 124"/>
                  <a:gd name="T7" fmla="*/ 1 h 180"/>
                  <a:gd name="T8" fmla="*/ 4 w 124"/>
                  <a:gd name="T9" fmla="*/ 0 h 180"/>
                  <a:gd name="T10" fmla="*/ 3 w 124"/>
                  <a:gd name="T11" fmla="*/ 0 h 180"/>
                  <a:gd name="T12" fmla="*/ 2 w 124"/>
                  <a:gd name="T13" fmla="*/ 0 h 180"/>
                  <a:gd name="T14" fmla="*/ 2 w 124"/>
                  <a:gd name="T15" fmla="*/ 0 h 180"/>
                  <a:gd name="T16" fmla="*/ 1 w 124"/>
                  <a:gd name="T17" fmla="*/ 0 h 180"/>
                  <a:gd name="T18" fmla="*/ 1 w 124"/>
                  <a:gd name="T19" fmla="*/ 1 h 180"/>
                  <a:gd name="T20" fmla="*/ 1 w 124"/>
                  <a:gd name="T21" fmla="*/ 0 h 180"/>
                  <a:gd name="T22" fmla="*/ 0 w 124"/>
                  <a:gd name="T23" fmla="*/ 0 h 180"/>
                  <a:gd name="T24" fmla="*/ 0 w 124"/>
                  <a:gd name="T25" fmla="*/ 0 h 180"/>
                  <a:gd name="T26" fmla="*/ 0 w 124"/>
                  <a:gd name="T27" fmla="*/ 1 h 180"/>
                  <a:gd name="T28" fmla="*/ 0 w 124"/>
                  <a:gd name="T29" fmla="*/ 1 h 180"/>
                  <a:gd name="T30" fmla="*/ 0 w 124"/>
                  <a:gd name="T31" fmla="*/ 2 h 180"/>
                  <a:gd name="T32" fmla="*/ 0 w 124"/>
                  <a:gd name="T33" fmla="*/ 7 h 180"/>
                  <a:gd name="T34" fmla="*/ 1 w 124"/>
                  <a:gd name="T35" fmla="*/ 7 h 180"/>
                  <a:gd name="T36" fmla="*/ 1 w 124"/>
                  <a:gd name="T37" fmla="*/ 3 h 180"/>
                  <a:gd name="T38" fmla="*/ 1 w 124"/>
                  <a:gd name="T39" fmla="*/ 2 h 180"/>
                  <a:gd name="T40" fmla="*/ 1 w 124"/>
                  <a:gd name="T41" fmla="*/ 1 h 180"/>
                  <a:gd name="T42" fmla="*/ 2 w 124"/>
                  <a:gd name="T43" fmla="*/ 1 h 180"/>
                  <a:gd name="T44" fmla="*/ 3 w 124"/>
                  <a:gd name="T45" fmla="*/ 1 h 180"/>
                  <a:gd name="T46" fmla="*/ 3 w 124"/>
                  <a:gd name="T47" fmla="*/ 1 h 180"/>
                  <a:gd name="T48" fmla="*/ 3 w 124"/>
                  <a:gd name="T49" fmla="*/ 1 h 180"/>
                  <a:gd name="T50" fmla="*/ 4 w 124"/>
                  <a:gd name="T51" fmla="*/ 2 h 180"/>
                  <a:gd name="T52" fmla="*/ 4 w 124"/>
                  <a:gd name="T53" fmla="*/ 2 h 180"/>
                  <a:gd name="T54" fmla="*/ 4 w 124"/>
                  <a:gd name="T55" fmla="*/ 7 h 180"/>
                  <a:gd name="T56" fmla="*/ 5 w 124"/>
                  <a:gd name="T57" fmla="*/ 7 h 1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4"/>
                  <a:gd name="T88" fmla="*/ 0 h 180"/>
                  <a:gd name="T89" fmla="*/ 124 w 124"/>
                  <a:gd name="T90" fmla="*/ 180 h 1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4" h="180">
                    <a:moveTo>
                      <a:pt x="124" y="180"/>
                    </a:moveTo>
                    <a:lnTo>
                      <a:pt x="124" y="56"/>
                    </a:lnTo>
                    <a:lnTo>
                      <a:pt x="124" y="37"/>
                    </a:lnTo>
                    <a:lnTo>
                      <a:pt x="118" y="18"/>
                    </a:lnTo>
                    <a:lnTo>
                      <a:pt x="99" y="6"/>
                    </a:lnTo>
                    <a:lnTo>
                      <a:pt x="80" y="0"/>
                    </a:lnTo>
                    <a:lnTo>
                      <a:pt x="62" y="0"/>
                    </a:lnTo>
                    <a:lnTo>
                      <a:pt x="49" y="6"/>
                    </a:lnTo>
                    <a:lnTo>
                      <a:pt x="37" y="12"/>
                    </a:lnTo>
                    <a:lnTo>
                      <a:pt x="31" y="25"/>
                    </a:lnTo>
                    <a:lnTo>
                      <a:pt x="31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43"/>
                    </a:lnTo>
                    <a:lnTo>
                      <a:pt x="0" y="180"/>
                    </a:lnTo>
                    <a:lnTo>
                      <a:pt x="31" y="180"/>
                    </a:lnTo>
                    <a:lnTo>
                      <a:pt x="31" y="74"/>
                    </a:lnTo>
                    <a:lnTo>
                      <a:pt x="31" y="56"/>
                    </a:lnTo>
                    <a:lnTo>
                      <a:pt x="37" y="37"/>
                    </a:lnTo>
                    <a:lnTo>
                      <a:pt x="49" y="31"/>
                    </a:lnTo>
                    <a:lnTo>
                      <a:pt x="68" y="25"/>
                    </a:lnTo>
                    <a:lnTo>
                      <a:pt x="80" y="25"/>
                    </a:lnTo>
                    <a:lnTo>
                      <a:pt x="87" y="31"/>
                    </a:lnTo>
                    <a:lnTo>
                      <a:pt x="93" y="43"/>
                    </a:lnTo>
                    <a:lnTo>
                      <a:pt x="93" y="56"/>
                    </a:lnTo>
                    <a:lnTo>
                      <a:pt x="93" y="180"/>
                    </a:lnTo>
                    <a:lnTo>
                      <a:pt x="124" y="1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50" name="Freeform 570"/>
              <p:cNvSpPr>
                <a:spLocks/>
              </p:cNvSpPr>
              <p:nvPr/>
            </p:nvSpPr>
            <p:spPr bwMode="auto">
              <a:xfrm>
                <a:off x="1485" y="2515"/>
                <a:ext cx="33" cy="77"/>
              </a:xfrm>
              <a:custGeom>
                <a:avLst/>
                <a:gdLst>
                  <a:gd name="T0" fmla="*/ 0 w 99"/>
                  <a:gd name="T1" fmla="*/ 2 h 230"/>
                  <a:gd name="T2" fmla="*/ 0 w 99"/>
                  <a:gd name="T3" fmla="*/ 3 h 230"/>
                  <a:gd name="T4" fmla="*/ 1 w 99"/>
                  <a:gd name="T5" fmla="*/ 3 h 230"/>
                  <a:gd name="T6" fmla="*/ 1 w 99"/>
                  <a:gd name="T7" fmla="*/ 7 h 230"/>
                  <a:gd name="T8" fmla="*/ 1 w 99"/>
                  <a:gd name="T9" fmla="*/ 8 h 230"/>
                  <a:gd name="T10" fmla="*/ 2 w 99"/>
                  <a:gd name="T11" fmla="*/ 8 h 230"/>
                  <a:gd name="T12" fmla="*/ 2 w 99"/>
                  <a:gd name="T13" fmla="*/ 9 h 230"/>
                  <a:gd name="T14" fmla="*/ 3 w 99"/>
                  <a:gd name="T15" fmla="*/ 9 h 230"/>
                  <a:gd name="T16" fmla="*/ 3 w 99"/>
                  <a:gd name="T17" fmla="*/ 9 h 230"/>
                  <a:gd name="T18" fmla="*/ 3 w 99"/>
                  <a:gd name="T19" fmla="*/ 9 h 230"/>
                  <a:gd name="T20" fmla="*/ 3 w 99"/>
                  <a:gd name="T21" fmla="*/ 8 h 230"/>
                  <a:gd name="T22" fmla="*/ 4 w 99"/>
                  <a:gd name="T23" fmla="*/ 8 h 230"/>
                  <a:gd name="T24" fmla="*/ 4 w 99"/>
                  <a:gd name="T25" fmla="*/ 8 h 230"/>
                  <a:gd name="T26" fmla="*/ 3 w 99"/>
                  <a:gd name="T27" fmla="*/ 8 h 230"/>
                  <a:gd name="T28" fmla="*/ 3 w 99"/>
                  <a:gd name="T29" fmla="*/ 8 h 230"/>
                  <a:gd name="T30" fmla="*/ 3 w 99"/>
                  <a:gd name="T31" fmla="*/ 7 h 230"/>
                  <a:gd name="T32" fmla="*/ 2 w 99"/>
                  <a:gd name="T33" fmla="*/ 7 h 230"/>
                  <a:gd name="T34" fmla="*/ 2 w 99"/>
                  <a:gd name="T35" fmla="*/ 7 h 230"/>
                  <a:gd name="T36" fmla="*/ 2 w 99"/>
                  <a:gd name="T37" fmla="*/ 7 h 230"/>
                  <a:gd name="T38" fmla="*/ 2 w 99"/>
                  <a:gd name="T39" fmla="*/ 3 h 230"/>
                  <a:gd name="T40" fmla="*/ 4 w 99"/>
                  <a:gd name="T41" fmla="*/ 3 h 230"/>
                  <a:gd name="T42" fmla="*/ 4 w 99"/>
                  <a:gd name="T43" fmla="*/ 2 h 230"/>
                  <a:gd name="T44" fmla="*/ 2 w 99"/>
                  <a:gd name="T45" fmla="*/ 2 h 230"/>
                  <a:gd name="T46" fmla="*/ 2 w 99"/>
                  <a:gd name="T47" fmla="*/ 0 h 230"/>
                  <a:gd name="T48" fmla="*/ 1 w 99"/>
                  <a:gd name="T49" fmla="*/ 0 h 230"/>
                  <a:gd name="T50" fmla="*/ 1 w 99"/>
                  <a:gd name="T51" fmla="*/ 2 h 230"/>
                  <a:gd name="T52" fmla="*/ 0 w 99"/>
                  <a:gd name="T53" fmla="*/ 2 h 2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9"/>
                  <a:gd name="T82" fmla="*/ 0 h 230"/>
                  <a:gd name="T83" fmla="*/ 99 w 99"/>
                  <a:gd name="T84" fmla="*/ 230 h 23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9" h="230">
                    <a:moveTo>
                      <a:pt x="0" y="50"/>
                    </a:moveTo>
                    <a:lnTo>
                      <a:pt x="0" y="69"/>
                    </a:lnTo>
                    <a:lnTo>
                      <a:pt x="31" y="69"/>
                    </a:lnTo>
                    <a:lnTo>
                      <a:pt x="31" y="199"/>
                    </a:lnTo>
                    <a:lnTo>
                      <a:pt x="37" y="211"/>
                    </a:lnTo>
                    <a:lnTo>
                      <a:pt x="43" y="224"/>
                    </a:lnTo>
                    <a:lnTo>
                      <a:pt x="56" y="230"/>
                    </a:lnTo>
                    <a:lnTo>
                      <a:pt x="73" y="230"/>
                    </a:lnTo>
                    <a:lnTo>
                      <a:pt x="79" y="230"/>
                    </a:lnTo>
                    <a:lnTo>
                      <a:pt x="87" y="230"/>
                    </a:lnTo>
                    <a:lnTo>
                      <a:pt x="93" y="224"/>
                    </a:lnTo>
                    <a:lnTo>
                      <a:pt x="99" y="224"/>
                    </a:lnTo>
                    <a:lnTo>
                      <a:pt x="99" y="205"/>
                    </a:lnTo>
                    <a:lnTo>
                      <a:pt x="93" y="205"/>
                    </a:lnTo>
                    <a:lnTo>
                      <a:pt x="87" y="205"/>
                    </a:lnTo>
                    <a:lnTo>
                      <a:pt x="68" y="199"/>
                    </a:lnTo>
                    <a:lnTo>
                      <a:pt x="62" y="193"/>
                    </a:lnTo>
                    <a:lnTo>
                      <a:pt x="62" y="187"/>
                    </a:lnTo>
                    <a:lnTo>
                      <a:pt x="62" y="180"/>
                    </a:lnTo>
                    <a:lnTo>
                      <a:pt x="62" y="69"/>
                    </a:lnTo>
                    <a:lnTo>
                      <a:pt x="99" y="69"/>
                    </a:lnTo>
                    <a:lnTo>
                      <a:pt x="99" y="50"/>
                    </a:lnTo>
                    <a:lnTo>
                      <a:pt x="62" y="50"/>
                    </a:lnTo>
                    <a:lnTo>
                      <a:pt x="62" y="0"/>
                    </a:lnTo>
                    <a:lnTo>
                      <a:pt x="31" y="13"/>
                    </a:lnTo>
                    <a:lnTo>
                      <a:pt x="31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51" name="Freeform 571"/>
              <p:cNvSpPr>
                <a:spLocks/>
              </p:cNvSpPr>
              <p:nvPr/>
            </p:nvSpPr>
            <p:spPr bwMode="auto">
              <a:xfrm>
                <a:off x="1526" y="2530"/>
                <a:ext cx="29" cy="60"/>
              </a:xfrm>
              <a:custGeom>
                <a:avLst/>
                <a:gdLst>
                  <a:gd name="T0" fmla="*/ 1 w 86"/>
                  <a:gd name="T1" fmla="*/ 0 h 180"/>
                  <a:gd name="T2" fmla="*/ 0 w 86"/>
                  <a:gd name="T3" fmla="*/ 0 h 180"/>
                  <a:gd name="T4" fmla="*/ 0 w 86"/>
                  <a:gd name="T5" fmla="*/ 7 h 180"/>
                  <a:gd name="T6" fmla="*/ 1 w 86"/>
                  <a:gd name="T7" fmla="*/ 7 h 180"/>
                  <a:gd name="T8" fmla="*/ 1 w 86"/>
                  <a:gd name="T9" fmla="*/ 3 h 180"/>
                  <a:gd name="T10" fmla="*/ 1 w 86"/>
                  <a:gd name="T11" fmla="*/ 2 h 180"/>
                  <a:gd name="T12" fmla="*/ 1 w 86"/>
                  <a:gd name="T13" fmla="*/ 2 h 180"/>
                  <a:gd name="T14" fmla="*/ 2 w 86"/>
                  <a:gd name="T15" fmla="*/ 1 h 180"/>
                  <a:gd name="T16" fmla="*/ 3 w 86"/>
                  <a:gd name="T17" fmla="*/ 1 h 180"/>
                  <a:gd name="T18" fmla="*/ 3 w 86"/>
                  <a:gd name="T19" fmla="*/ 1 h 180"/>
                  <a:gd name="T20" fmla="*/ 3 w 86"/>
                  <a:gd name="T21" fmla="*/ 1 h 180"/>
                  <a:gd name="T22" fmla="*/ 3 w 86"/>
                  <a:gd name="T23" fmla="*/ 0 h 180"/>
                  <a:gd name="T24" fmla="*/ 3 w 86"/>
                  <a:gd name="T25" fmla="*/ 0 h 180"/>
                  <a:gd name="T26" fmla="*/ 2 w 86"/>
                  <a:gd name="T27" fmla="*/ 0 h 180"/>
                  <a:gd name="T28" fmla="*/ 2 w 86"/>
                  <a:gd name="T29" fmla="*/ 0 h 180"/>
                  <a:gd name="T30" fmla="*/ 1 w 86"/>
                  <a:gd name="T31" fmla="*/ 1 h 180"/>
                  <a:gd name="T32" fmla="*/ 1 w 86"/>
                  <a:gd name="T33" fmla="*/ 0 h 1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6"/>
                  <a:gd name="T52" fmla="*/ 0 h 180"/>
                  <a:gd name="T53" fmla="*/ 86 w 86"/>
                  <a:gd name="T54" fmla="*/ 180 h 1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6" h="180">
                    <a:moveTo>
                      <a:pt x="31" y="6"/>
                    </a:moveTo>
                    <a:lnTo>
                      <a:pt x="0" y="6"/>
                    </a:lnTo>
                    <a:lnTo>
                      <a:pt x="0" y="180"/>
                    </a:lnTo>
                    <a:lnTo>
                      <a:pt x="31" y="180"/>
                    </a:lnTo>
                    <a:lnTo>
                      <a:pt x="31" y="74"/>
                    </a:lnTo>
                    <a:lnTo>
                      <a:pt x="31" y="56"/>
                    </a:lnTo>
                    <a:lnTo>
                      <a:pt x="36" y="43"/>
                    </a:lnTo>
                    <a:lnTo>
                      <a:pt x="50" y="31"/>
                    </a:lnTo>
                    <a:lnTo>
                      <a:pt x="73" y="31"/>
                    </a:lnTo>
                    <a:lnTo>
                      <a:pt x="81" y="31"/>
                    </a:lnTo>
                    <a:lnTo>
                      <a:pt x="86" y="31"/>
                    </a:lnTo>
                    <a:lnTo>
                      <a:pt x="86" y="0"/>
                    </a:lnTo>
                    <a:lnTo>
                      <a:pt x="67" y="0"/>
                    </a:lnTo>
                    <a:lnTo>
                      <a:pt x="50" y="6"/>
                    </a:lnTo>
                    <a:lnTo>
                      <a:pt x="42" y="12"/>
                    </a:lnTo>
                    <a:lnTo>
                      <a:pt x="31" y="31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52" name="Freeform 572"/>
              <p:cNvSpPr>
                <a:spLocks noEditPoints="1"/>
              </p:cNvSpPr>
              <p:nvPr/>
            </p:nvSpPr>
            <p:spPr bwMode="auto">
              <a:xfrm>
                <a:off x="1565" y="2530"/>
                <a:ext cx="42" cy="62"/>
              </a:xfrm>
              <a:custGeom>
                <a:avLst/>
                <a:gdLst>
                  <a:gd name="T0" fmla="*/ 4 w 124"/>
                  <a:gd name="T1" fmla="*/ 3 h 186"/>
                  <a:gd name="T2" fmla="*/ 3 w 124"/>
                  <a:gd name="T3" fmla="*/ 5 h 186"/>
                  <a:gd name="T4" fmla="*/ 3 w 124"/>
                  <a:gd name="T5" fmla="*/ 6 h 186"/>
                  <a:gd name="T6" fmla="*/ 3 w 124"/>
                  <a:gd name="T7" fmla="*/ 6 h 186"/>
                  <a:gd name="T8" fmla="*/ 2 w 124"/>
                  <a:gd name="T9" fmla="*/ 6 h 186"/>
                  <a:gd name="T10" fmla="*/ 2 w 124"/>
                  <a:gd name="T11" fmla="*/ 6 h 186"/>
                  <a:gd name="T12" fmla="*/ 1 w 124"/>
                  <a:gd name="T13" fmla="*/ 6 h 186"/>
                  <a:gd name="T14" fmla="*/ 1 w 124"/>
                  <a:gd name="T15" fmla="*/ 5 h 186"/>
                  <a:gd name="T16" fmla="*/ 1 w 124"/>
                  <a:gd name="T17" fmla="*/ 5 h 186"/>
                  <a:gd name="T18" fmla="*/ 1 w 124"/>
                  <a:gd name="T19" fmla="*/ 4 h 186"/>
                  <a:gd name="T20" fmla="*/ 2 w 124"/>
                  <a:gd name="T21" fmla="*/ 3 h 186"/>
                  <a:gd name="T22" fmla="*/ 3 w 124"/>
                  <a:gd name="T23" fmla="*/ 3 h 186"/>
                  <a:gd name="T24" fmla="*/ 4 w 124"/>
                  <a:gd name="T25" fmla="*/ 3 h 186"/>
                  <a:gd name="T26" fmla="*/ 4 w 124"/>
                  <a:gd name="T27" fmla="*/ 7 h 186"/>
                  <a:gd name="T28" fmla="*/ 5 w 124"/>
                  <a:gd name="T29" fmla="*/ 7 h 186"/>
                  <a:gd name="T30" fmla="*/ 5 w 124"/>
                  <a:gd name="T31" fmla="*/ 6 h 186"/>
                  <a:gd name="T32" fmla="*/ 5 w 124"/>
                  <a:gd name="T33" fmla="*/ 6 h 186"/>
                  <a:gd name="T34" fmla="*/ 5 w 124"/>
                  <a:gd name="T35" fmla="*/ 6 h 186"/>
                  <a:gd name="T36" fmla="*/ 5 w 124"/>
                  <a:gd name="T37" fmla="*/ 5 h 186"/>
                  <a:gd name="T38" fmla="*/ 5 w 124"/>
                  <a:gd name="T39" fmla="*/ 2 h 186"/>
                  <a:gd name="T40" fmla="*/ 5 w 124"/>
                  <a:gd name="T41" fmla="*/ 1 h 186"/>
                  <a:gd name="T42" fmla="*/ 4 w 124"/>
                  <a:gd name="T43" fmla="*/ 1 h 186"/>
                  <a:gd name="T44" fmla="*/ 4 w 124"/>
                  <a:gd name="T45" fmla="*/ 0 h 186"/>
                  <a:gd name="T46" fmla="*/ 2 w 124"/>
                  <a:gd name="T47" fmla="*/ 0 h 186"/>
                  <a:gd name="T48" fmla="*/ 1 w 124"/>
                  <a:gd name="T49" fmla="*/ 0 h 186"/>
                  <a:gd name="T50" fmla="*/ 1 w 124"/>
                  <a:gd name="T51" fmla="*/ 0 h 186"/>
                  <a:gd name="T52" fmla="*/ 0 w 124"/>
                  <a:gd name="T53" fmla="*/ 1 h 186"/>
                  <a:gd name="T54" fmla="*/ 0 w 124"/>
                  <a:gd name="T55" fmla="*/ 2 h 186"/>
                  <a:gd name="T56" fmla="*/ 1 w 124"/>
                  <a:gd name="T57" fmla="*/ 2 h 186"/>
                  <a:gd name="T58" fmla="*/ 1 w 124"/>
                  <a:gd name="T59" fmla="*/ 2 h 186"/>
                  <a:gd name="T60" fmla="*/ 1 w 124"/>
                  <a:gd name="T61" fmla="*/ 1 h 186"/>
                  <a:gd name="T62" fmla="*/ 2 w 124"/>
                  <a:gd name="T63" fmla="*/ 1 h 186"/>
                  <a:gd name="T64" fmla="*/ 2 w 124"/>
                  <a:gd name="T65" fmla="*/ 1 h 186"/>
                  <a:gd name="T66" fmla="*/ 3 w 124"/>
                  <a:gd name="T67" fmla="*/ 1 h 186"/>
                  <a:gd name="T68" fmla="*/ 3 w 124"/>
                  <a:gd name="T69" fmla="*/ 1 h 186"/>
                  <a:gd name="T70" fmla="*/ 4 w 124"/>
                  <a:gd name="T71" fmla="*/ 2 h 186"/>
                  <a:gd name="T72" fmla="*/ 4 w 124"/>
                  <a:gd name="T73" fmla="*/ 3 h 186"/>
                  <a:gd name="T74" fmla="*/ 3 w 124"/>
                  <a:gd name="T75" fmla="*/ 3 h 186"/>
                  <a:gd name="T76" fmla="*/ 2 w 124"/>
                  <a:gd name="T77" fmla="*/ 3 h 186"/>
                  <a:gd name="T78" fmla="*/ 2 w 124"/>
                  <a:gd name="T79" fmla="*/ 3 h 186"/>
                  <a:gd name="T80" fmla="*/ 1 w 124"/>
                  <a:gd name="T81" fmla="*/ 3 h 186"/>
                  <a:gd name="T82" fmla="*/ 1 w 124"/>
                  <a:gd name="T83" fmla="*/ 3 h 186"/>
                  <a:gd name="T84" fmla="*/ 0 w 124"/>
                  <a:gd name="T85" fmla="*/ 3 h 186"/>
                  <a:gd name="T86" fmla="*/ 0 w 124"/>
                  <a:gd name="T87" fmla="*/ 4 h 186"/>
                  <a:gd name="T88" fmla="*/ 0 w 124"/>
                  <a:gd name="T89" fmla="*/ 5 h 186"/>
                  <a:gd name="T90" fmla="*/ 0 w 124"/>
                  <a:gd name="T91" fmla="*/ 6 h 186"/>
                  <a:gd name="T92" fmla="*/ 0 w 124"/>
                  <a:gd name="T93" fmla="*/ 6 h 186"/>
                  <a:gd name="T94" fmla="*/ 1 w 124"/>
                  <a:gd name="T95" fmla="*/ 7 h 186"/>
                  <a:gd name="T96" fmla="*/ 2 w 124"/>
                  <a:gd name="T97" fmla="*/ 7 h 186"/>
                  <a:gd name="T98" fmla="*/ 2 w 124"/>
                  <a:gd name="T99" fmla="*/ 7 h 186"/>
                  <a:gd name="T100" fmla="*/ 3 w 124"/>
                  <a:gd name="T101" fmla="*/ 7 h 186"/>
                  <a:gd name="T102" fmla="*/ 3 w 124"/>
                  <a:gd name="T103" fmla="*/ 6 h 186"/>
                  <a:gd name="T104" fmla="*/ 4 w 124"/>
                  <a:gd name="T105" fmla="*/ 6 h 186"/>
                  <a:gd name="T106" fmla="*/ 4 w 124"/>
                  <a:gd name="T107" fmla="*/ 7 h 18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24"/>
                  <a:gd name="T163" fmla="*/ 0 h 186"/>
                  <a:gd name="T164" fmla="*/ 124 w 124"/>
                  <a:gd name="T165" fmla="*/ 186 h 18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24" h="186">
                    <a:moveTo>
                      <a:pt x="93" y="93"/>
                    </a:moveTo>
                    <a:lnTo>
                      <a:pt x="87" y="130"/>
                    </a:lnTo>
                    <a:lnTo>
                      <a:pt x="81" y="149"/>
                    </a:lnTo>
                    <a:lnTo>
                      <a:pt x="68" y="161"/>
                    </a:lnTo>
                    <a:lnTo>
                      <a:pt x="56" y="161"/>
                    </a:lnTo>
                    <a:lnTo>
                      <a:pt x="43" y="161"/>
                    </a:lnTo>
                    <a:lnTo>
                      <a:pt x="31" y="155"/>
                    </a:lnTo>
                    <a:lnTo>
                      <a:pt x="31" y="143"/>
                    </a:lnTo>
                    <a:lnTo>
                      <a:pt x="25" y="130"/>
                    </a:lnTo>
                    <a:lnTo>
                      <a:pt x="31" y="105"/>
                    </a:lnTo>
                    <a:lnTo>
                      <a:pt x="51" y="93"/>
                    </a:lnTo>
                    <a:lnTo>
                      <a:pt x="68" y="93"/>
                    </a:lnTo>
                    <a:lnTo>
                      <a:pt x="93" y="93"/>
                    </a:lnTo>
                    <a:close/>
                    <a:moveTo>
                      <a:pt x="93" y="180"/>
                    </a:moveTo>
                    <a:lnTo>
                      <a:pt x="124" y="180"/>
                    </a:lnTo>
                    <a:lnTo>
                      <a:pt x="118" y="174"/>
                    </a:lnTo>
                    <a:lnTo>
                      <a:pt x="118" y="161"/>
                    </a:lnTo>
                    <a:lnTo>
                      <a:pt x="118" y="149"/>
                    </a:lnTo>
                    <a:lnTo>
                      <a:pt x="118" y="143"/>
                    </a:lnTo>
                    <a:lnTo>
                      <a:pt x="118" y="56"/>
                    </a:lnTo>
                    <a:lnTo>
                      <a:pt x="118" y="31"/>
                    </a:lnTo>
                    <a:lnTo>
                      <a:pt x="105" y="18"/>
                    </a:lnTo>
                    <a:lnTo>
                      <a:pt x="93" y="6"/>
                    </a:lnTo>
                    <a:lnTo>
                      <a:pt x="62" y="0"/>
                    </a:lnTo>
                    <a:lnTo>
                      <a:pt x="37" y="6"/>
                    </a:lnTo>
                    <a:lnTo>
                      <a:pt x="20" y="12"/>
                    </a:lnTo>
                    <a:lnTo>
                      <a:pt x="6" y="31"/>
                    </a:lnTo>
                    <a:lnTo>
                      <a:pt x="6" y="56"/>
                    </a:lnTo>
                    <a:lnTo>
                      <a:pt x="31" y="56"/>
                    </a:lnTo>
                    <a:lnTo>
                      <a:pt x="37" y="43"/>
                    </a:lnTo>
                    <a:lnTo>
                      <a:pt x="37" y="31"/>
                    </a:lnTo>
                    <a:lnTo>
                      <a:pt x="51" y="25"/>
                    </a:lnTo>
                    <a:lnTo>
                      <a:pt x="62" y="25"/>
                    </a:lnTo>
                    <a:lnTo>
                      <a:pt x="81" y="25"/>
                    </a:lnTo>
                    <a:lnTo>
                      <a:pt x="87" y="37"/>
                    </a:lnTo>
                    <a:lnTo>
                      <a:pt x="93" y="56"/>
                    </a:lnTo>
                    <a:lnTo>
                      <a:pt x="93" y="68"/>
                    </a:lnTo>
                    <a:lnTo>
                      <a:pt x="74" y="68"/>
                    </a:lnTo>
                    <a:lnTo>
                      <a:pt x="62" y="68"/>
                    </a:lnTo>
                    <a:lnTo>
                      <a:pt x="43" y="74"/>
                    </a:lnTo>
                    <a:lnTo>
                      <a:pt x="31" y="80"/>
                    </a:lnTo>
                    <a:lnTo>
                      <a:pt x="20" y="87"/>
                    </a:lnTo>
                    <a:lnTo>
                      <a:pt x="6" y="93"/>
                    </a:lnTo>
                    <a:lnTo>
                      <a:pt x="0" y="105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12" y="167"/>
                    </a:lnTo>
                    <a:lnTo>
                      <a:pt x="25" y="180"/>
                    </a:lnTo>
                    <a:lnTo>
                      <a:pt x="51" y="186"/>
                    </a:lnTo>
                    <a:lnTo>
                      <a:pt x="62" y="186"/>
                    </a:lnTo>
                    <a:lnTo>
                      <a:pt x="74" y="180"/>
                    </a:lnTo>
                    <a:lnTo>
                      <a:pt x="87" y="167"/>
                    </a:lnTo>
                    <a:lnTo>
                      <a:pt x="93" y="155"/>
                    </a:lnTo>
                    <a:lnTo>
                      <a:pt x="93" y="1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53" name="Freeform 573"/>
              <p:cNvSpPr>
                <a:spLocks/>
              </p:cNvSpPr>
              <p:nvPr/>
            </p:nvSpPr>
            <p:spPr bwMode="auto">
              <a:xfrm>
                <a:off x="1623" y="2530"/>
                <a:ext cx="44" cy="60"/>
              </a:xfrm>
              <a:custGeom>
                <a:avLst/>
                <a:gdLst>
                  <a:gd name="T0" fmla="*/ 5 w 130"/>
                  <a:gd name="T1" fmla="*/ 7 h 180"/>
                  <a:gd name="T2" fmla="*/ 5 w 130"/>
                  <a:gd name="T3" fmla="*/ 2 h 180"/>
                  <a:gd name="T4" fmla="*/ 5 w 130"/>
                  <a:gd name="T5" fmla="*/ 1 h 180"/>
                  <a:gd name="T6" fmla="*/ 5 w 130"/>
                  <a:gd name="T7" fmla="*/ 1 h 180"/>
                  <a:gd name="T8" fmla="*/ 4 w 130"/>
                  <a:gd name="T9" fmla="*/ 0 h 180"/>
                  <a:gd name="T10" fmla="*/ 3 w 130"/>
                  <a:gd name="T11" fmla="*/ 0 h 180"/>
                  <a:gd name="T12" fmla="*/ 3 w 130"/>
                  <a:gd name="T13" fmla="*/ 0 h 180"/>
                  <a:gd name="T14" fmla="*/ 2 w 130"/>
                  <a:gd name="T15" fmla="*/ 0 h 180"/>
                  <a:gd name="T16" fmla="*/ 2 w 130"/>
                  <a:gd name="T17" fmla="*/ 0 h 180"/>
                  <a:gd name="T18" fmla="*/ 1 w 130"/>
                  <a:gd name="T19" fmla="*/ 1 h 180"/>
                  <a:gd name="T20" fmla="*/ 1 w 130"/>
                  <a:gd name="T21" fmla="*/ 1 h 180"/>
                  <a:gd name="T22" fmla="*/ 1 w 130"/>
                  <a:gd name="T23" fmla="*/ 0 h 180"/>
                  <a:gd name="T24" fmla="*/ 0 w 130"/>
                  <a:gd name="T25" fmla="*/ 0 h 180"/>
                  <a:gd name="T26" fmla="*/ 0 w 130"/>
                  <a:gd name="T27" fmla="*/ 0 h 180"/>
                  <a:gd name="T28" fmla="*/ 0 w 130"/>
                  <a:gd name="T29" fmla="*/ 1 h 180"/>
                  <a:gd name="T30" fmla="*/ 0 w 130"/>
                  <a:gd name="T31" fmla="*/ 1 h 180"/>
                  <a:gd name="T32" fmla="*/ 0 w 130"/>
                  <a:gd name="T33" fmla="*/ 2 h 180"/>
                  <a:gd name="T34" fmla="*/ 0 w 130"/>
                  <a:gd name="T35" fmla="*/ 7 h 180"/>
                  <a:gd name="T36" fmla="*/ 1 w 130"/>
                  <a:gd name="T37" fmla="*/ 7 h 180"/>
                  <a:gd name="T38" fmla="*/ 1 w 130"/>
                  <a:gd name="T39" fmla="*/ 3 h 180"/>
                  <a:gd name="T40" fmla="*/ 1 w 130"/>
                  <a:gd name="T41" fmla="*/ 2 h 180"/>
                  <a:gd name="T42" fmla="*/ 1 w 130"/>
                  <a:gd name="T43" fmla="*/ 1 h 180"/>
                  <a:gd name="T44" fmla="*/ 2 w 130"/>
                  <a:gd name="T45" fmla="*/ 1 h 180"/>
                  <a:gd name="T46" fmla="*/ 3 w 130"/>
                  <a:gd name="T47" fmla="*/ 1 h 180"/>
                  <a:gd name="T48" fmla="*/ 3 w 130"/>
                  <a:gd name="T49" fmla="*/ 1 h 180"/>
                  <a:gd name="T50" fmla="*/ 3 w 130"/>
                  <a:gd name="T51" fmla="*/ 1 h 180"/>
                  <a:gd name="T52" fmla="*/ 4 w 130"/>
                  <a:gd name="T53" fmla="*/ 2 h 180"/>
                  <a:gd name="T54" fmla="*/ 4 w 130"/>
                  <a:gd name="T55" fmla="*/ 2 h 180"/>
                  <a:gd name="T56" fmla="*/ 4 w 130"/>
                  <a:gd name="T57" fmla="*/ 7 h 180"/>
                  <a:gd name="T58" fmla="*/ 5 w 130"/>
                  <a:gd name="T59" fmla="*/ 7 h 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30"/>
                  <a:gd name="T91" fmla="*/ 0 h 180"/>
                  <a:gd name="T92" fmla="*/ 130 w 130"/>
                  <a:gd name="T93" fmla="*/ 180 h 18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30" h="180">
                    <a:moveTo>
                      <a:pt x="130" y="180"/>
                    </a:moveTo>
                    <a:lnTo>
                      <a:pt x="130" y="56"/>
                    </a:lnTo>
                    <a:lnTo>
                      <a:pt x="124" y="37"/>
                    </a:lnTo>
                    <a:lnTo>
                      <a:pt x="118" y="18"/>
                    </a:lnTo>
                    <a:lnTo>
                      <a:pt x="105" y="6"/>
                    </a:lnTo>
                    <a:lnTo>
                      <a:pt x="80" y="0"/>
                    </a:lnTo>
                    <a:lnTo>
                      <a:pt x="68" y="0"/>
                    </a:lnTo>
                    <a:lnTo>
                      <a:pt x="56" y="6"/>
                    </a:lnTo>
                    <a:lnTo>
                      <a:pt x="43" y="12"/>
                    </a:lnTo>
                    <a:lnTo>
                      <a:pt x="37" y="25"/>
                    </a:lnTo>
                    <a:lnTo>
                      <a:pt x="31" y="25"/>
                    </a:lnTo>
                    <a:lnTo>
                      <a:pt x="31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25"/>
                    </a:lnTo>
                    <a:lnTo>
                      <a:pt x="6" y="31"/>
                    </a:lnTo>
                    <a:lnTo>
                      <a:pt x="6" y="43"/>
                    </a:lnTo>
                    <a:lnTo>
                      <a:pt x="6" y="180"/>
                    </a:lnTo>
                    <a:lnTo>
                      <a:pt x="31" y="180"/>
                    </a:lnTo>
                    <a:lnTo>
                      <a:pt x="31" y="74"/>
                    </a:lnTo>
                    <a:lnTo>
                      <a:pt x="31" y="56"/>
                    </a:lnTo>
                    <a:lnTo>
                      <a:pt x="37" y="37"/>
                    </a:lnTo>
                    <a:lnTo>
                      <a:pt x="49" y="31"/>
                    </a:lnTo>
                    <a:lnTo>
                      <a:pt x="68" y="25"/>
                    </a:lnTo>
                    <a:lnTo>
                      <a:pt x="80" y="25"/>
                    </a:lnTo>
                    <a:lnTo>
                      <a:pt x="93" y="31"/>
                    </a:lnTo>
                    <a:lnTo>
                      <a:pt x="99" y="43"/>
                    </a:lnTo>
                    <a:lnTo>
                      <a:pt x="99" y="56"/>
                    </a:lnTo>
                    <a:lnTo>
                      <a:pt x="99" y="180"/>
                    </a:lnTo>
                    <a:lnTo>
                      <a:pt x="130" y="1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54" name="Freeform 574"/>
              <p:cNvSpPr>
                <a:spLocks/>
              </p:cNvSpPr>
              <p:nvPr/>
            </p:nvSpPr>
            <p:spPr bwMode="auto">
              <a:xfrm>
                <a:off x="1683" y="2530"/>
                <a:ext cx="42" cy="62"/>
              </a:xfrm>
              <a:custGeom>
                <a:avLst/>
                <a:gdLst>
                  <a:gd name="T0" fmla="*/ 5 w 124"/>
                  <a:gd name="T1" fmla="*/ 2 h 186"/>
                  <a:gd name="T2" fmla="*/ 5 w 124"/>
                  <a:gd name="T3" fmla="*/ 1 h 186"/>
                  <a:gd name="T4" fmla="*/ 4 w 124"/>
                  <a:gd name="T5" fmla="*/ 1 h 186"/>
                  <a:gd name="T6" fmla="*/ 4 w 124"/>
                  <a:gd name="T7" fmla="*/ 0 h 186"/>
                  <a:gd name="T8" fmla="*/ 3 w 124"/>
                  <a:gd name="T9" fmla="*/ 0 h 186"/>
                  <a:gd name="T10" fmla="*/ 2 w 124"/>
                  <a:gd name="T11" fmla="*/ 0 h 186"/>
                  <a:gd name="T12" fmla="*/ 1 w 124"/>
                  <a:gd name="T13" fmla="*/ 0 h 186"/>
                  <a:gd name="T14" fmla="*/ 1 w 124"/>
                  <a:gd name="T15" fmla="*/ 1 h 186"/>
                  <a:gd name="T16" fmla="*/ 0 w 124"/>
                  <a:gd name="T17" fmla="*/ 1 h 186"/>
                  <a:gd name="T18" fmla="*/ 0 w 124"/>
                  <a:gd name="T19" fmla="*/ 2 h 186"/>
                  <a:gd name="T20" fmla="*/ 0 w 124"/>
                  <a:gd name="T21" fmla="*/ 2 h 186"/>
                  <a:gd name="T22" fmla="*/ 0 w 124"/>
                  <a:gd name="T23" fmla="*/ 3 h 186"/>
                  <a:gd name="T24" fmla="*/ 0 w 124"/>
                  <a:gd name="T25" fmla="*/ 3 h 186"/>
                  <a:gd name="T26" fmla="*/ 0 w 124"/>
                  <a:gd name="T27" fmla="*/ 5 h 186"/>
                  <a:gd name="T28" fmla="*/ 1 w 124"/>
                  <a:gd name="T29" fmla="*/ 6 h 186"/>
                  <a:gd name="T30" fmla="*/ 2 w 124"/>
                  <a:gd name="T31" fmla="*/ 7 h 186"/>
                  <a:gd name="T32" fmla="*/ 3 w 124"/>
                  <a:gd name="T33" fmla="*/ 7 h 186"/>
                  <a:gd name="T34" fmla="*/ 3 w 124"/>
                  <a:gd name="T35" fmla="*/ 7 h 186"/>
                  <a:gd name="T36" fmla="*/ 4 w 124"/>
                  <a:gd name="T37" fmla="*/ 6 h 186"/>
                  <a:gd name="T38" fmla="*/ 5 w 124"/>
                  <a:gd name="T39" fmla="*/ 6 h 186"/>
                  <a:gd name="T40" fmla="*/ 5 w 124"/>
                  <a:gd name="T41" fmla="*/ 5 h 186"/>
                  <a:gd name="T42" fmla="*/ 4 w 124"/>
                  <a:gd name="T43" fmla="*/ 5 h 186"/>
                  <a:gd name="T44" fmla="*/ 4 w 124"/>
                  <a:gd name="T45" fmla="*/ 5 h 186"/>
                  <a:gd name="T46" fmla="*/ 3 w 124"/>
                  <a:gd name="T47" fmla="*/ 6 h 186"/>
                  <a:gd name="T48" fmla="*/ 3 w 124"/>
                  <a:gd name="T49" fmla="*/ 6 h 186"/>
                  <a:gd name="T50" fmla="*/ 3 w 124"/>
                  <a:gd name="T51" fmla="*/ 6 h 186"/>
                  <a:gd name="T52" fmla="*/ 2 w 124"/>
                  <a:gd name="T53" fmla="*/ 6 h 186"/>
                  <a:gd name="T54" fmla="*/ 1 w 124"/>
                  <a:gd name="T55" fmla="*/ 5 h 186"/>
                  <a:gd name="T56" fmla="*/ 1 w 124"/>
                  <a:gd name="T57" fmla="*/ 4 h 186"/>
                  <a:gd name="T58" fmla="*/ 1 w 124"/>
                  <a:gd name="T59" fmla="*/ 3 h 186"/>
                  <a:gd name="T60" fmla="*/ 1 w 124"/>
                  <a:gd name="T61" fmla="*/ 2 h 186"/>
                  <a:gd name="T62" fmla="*/ 2 w 124"/>
                  <a:gd name="T63" fmla="*/ 1 h 186"/>
                  <a:gd name="T64" fmla="*/ 2 w 124"/>
                  <a:gd name="T65" fmla="*/ 1 h 186"/>
                  <a:gd name="T66" fmla="*/ 3 w 124"/>
                  <a:gd name="T67" fmla="*/ 1 h 186"/>
                  <a:gd name="T68" fmla="*/ 3 w 124"/>
                  <a:gd name="T69" fmla="*/ 1 h 186"/>
                  <a:gd name="T70" fmla="*/ 3 w 124"/>
                  <a:gd name="T71" fmla="*/ 1 h 186"/>
                  <a:gd name="T72" fmla="*/ 4 w 124"/>
                  <a:gd name="T73" fmla="*/ 2 h 186"/>
                  <a:gd name="T74" fmla="*/ 4 w 124"/>
                  <a:gd name="T75" fmla="*/ 2 h 186"/>
                  <a:gd name="T76" fmla="*/ 5 w 124"/>
                  <a:gd name="T77" fmla="*/ 2 h 18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24"/>
                  <a:gd name="T118" fmla="*/ 0 h 186"/>
                  <a:gd name="T119" fmla="*/ 124 w 124"/>
                  <a:gd name="T120" fmla="*/ 186 h 18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24" h="186">
                    <a:moveTo>
                      <a:pt x="124" y="62"/>
                    </a:moveTo>
                    <a:lnTo>
                      <a:pt x="118" y="37"/>
                    </a:lnTo>
                    <a:lnTo>
                      <a:pt x="112" y="18"/>
                    </a:lnTo>
                    <a:lnTo>
                      <a:pt x="93" y="6"/>
                    </a:lnTo>
                    <a:lnTo>
                      <a:pt x="68" y="0"/>
                    </a:lnTo>
                    <a:lnTo>
                      <a:pt x="49" y="6"/>
                    </a:lnTo>
                    <a:lnTo>
                      <a:pt x="31" y="6"/>
                    </a:lnTo>
                    <a:lnTo>
                      <a:pt x="18" y="18"/>
                    </a:lnTo>
                    <a:lnTo>
                      <a:pt x="12" y="31"/>
                    </a:lnTo>
                    <a:lnTo>
                      <a:pt x="6" y="43"/>
                    </a:lnTo>
                    <a:lnTo>
                      <a:pt x="6" y="56"/>
                    </a:lnTo>
                    <a:lnTo>
                      <a:pt x="0" y="74"/>
                    </a:lnTo>
                    <a:lnTo>
                      <a:pt x="0" y="93"/>
                    </a:lnTo>
                    <a:lnTo>
                      <a:pt x="6" y="143"/>
                    </a:lnTo>
                    <a:lnTo>
                      <a:pt x="25" y="174"/>
                    </a:lnTo>
                    <a:lnTo>
                      <a:pt x="43" y="186"/>
                    </a:lnTo>
                    <a:lnTo>
                      <a:pt x="68" y="186"/>
                    </a:lnTo>
                    <a:lnTo>
                      <a:pt x="87" y="186"/>
                    </a:lnTo>
                    <a:lnTo>
                      <a:pt x="105" y="174"/>
                    </a:lnTo>
                    <a:lnTo>
                      <a:pt x="118" y="155"/>
                    </a:lnTo>
                    <a:lnTo>
                      <a:pt x="124" y="124"/>
                    </a:lnTo>
                    <a:lnTo>
                      <a:pt x="93" y="124"/>
                    </a:lnTo>
                    <a:lnTo>
                      <a:pt x="93" y="143"/>
                    </a:lnTo>
                    <a:lnTo>
                      <a:pt x="87" y="155"/>
                    </a:lnTo>
                    <a:lnTo>
                      <a:pt x="74" y="161"/>
                    </a:lnTo>
                    <a:lnTo>
                      <a:pt x="68" y="161"/>
                    </a:lnTo>
                    <a:lnTo>
                      <a:pt x="49" y="161"/>
                    </a:lnTo>
                    <a:lnTo>
                      <a:pt x="37" y="143"/>
                    </a:lnTo>
                    <a:lnTo>
                      <a:pt x="31" y="118"/>
                    </a:lnTo>
                    <a:lnTo>
                      <a:pt x="31" y="80"/>
                    </a:lnTo>
                    <a:lnTo>
                      <a:pt x="37" y="56"/>
                    </a:lnTo>
                    <a:lnTo>
                      <a:pt x="43" y="37"/>
                    </a:lnTo>
                    <a:lnTo>
                      <a:pt x="56" y="25"/>
                    </a:lnTo>
                    <a:lnTo>
                      <a:pt x="68" y="25"/>
                    </a:lnTo>
                    <a:lnTo>
                      <a:pt x="80" y="25"/>
                    </a:lnTo>
                    <a:lnTo>
                      <a:pt x="87" y="31"/>
                    </a:lnTo>
                    <a:lnTo>
                      <a:pt x="93" y="43"/>
                    </a:lnTo>
                    <a:lnTo>
                      <a:pt x="93" y="62"/>
                    </a:lnTo>
                    <a:lnTo>
                      <a:pt x="124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55" name="Freeform 575"/>
              <p:cNvSpPr>
                <a:spLocks noEditPoints="1"/>
              </p:cNvSpPr>
              <p:nvPr/>
            </p:nvSpPr>
            <p:spPr bwMode="auto">
              <a:xfrm>
                <a:off x="1741" y="2530"/>
                <a:ext cx="44" cy="62"/>
              </a:xfrm>
              <a:custGeom>
                <a:avLst/>
                <a:gdLst>
                  <a:gd name="T0" fmla="*/ 1 w 130"/>
                  <a:gd name="T1" fmla="*/ 3 h 186"/>
                  <a:gd name="T2" fmla="*/ 1 w 130"/>
                  <a:gd name="T3" fmla="*/ 2 h 186"/>
                  <a:gd name="T4" fmla="*/ 2 w 130"/>
                  <a:gd name="T5" fmla="*/ 1 h 186"/>
                  <a:gd name="T6" fmla="*/ 2 w 130"/>
                  <a:gd name="T7" fmla="*/ 1 h 186"/>
                  <a:gd name="T8" fmla="*/ 3 w 130"/>
                  <a:gd name="T9" fmla="*/ 1 h 186"/>
                  <a:gd name="T10" fmla="*/ 3 w 130"/>
                  <a:gd name="T11" fmla="*/ 1 h 186"/>
                  <a:gd name="T12" fmla="*/ 3 w 130"/>
                  <a:gd name="T13" fmla="*/ 1 h 186"/>
                  <a:gd name="T14" fmla="*/ 4 w 130"/>
                  <a:gd name="T15" fmla="*/ 2 h 186"/>
                  <a:gd name="T16" fmla="*/ 4 w 130"/>
                  <a:gd name="T17" fmla="*/ 3 h 186"/>
                  <a:gd name="T18" fmla="*/ 1 w 130"/>
                  <a:gd name="T19" fmla="*/ 3 h 186"/>
                  <a:gd name="T20" fmla="*/ 5 w 130"/>
                  <a:gd name="T21" fmla="*/ 4 h 186"/>
                  <a:gd name="T22" fmla="*/ 5 w 130"/>
                  <a:gd name="T23" fmla="*/ 3 h 186"/>
                  <a:gd name="T24" fmla="*/ 5 w 130"/>
                  <a:gd name="T25" fmla="*/ 2 h 186"/>
                  <a:gd name="T26" fmla="*/ 5 w 130"/>
                  <a:gd name="T27" fmla="*/ 1 h 186"/>
                  <a:gd name="T28" fmla="*/ 4 w 130"/>
                  <a:gd name="T29" fmla="*/ 0 h 186"/>
                  <a:gd name="T30" fmla="*/ 3 w 130"/>
                  <a:gd name="T31" fmla="*/ 0 h 186"/>
                  <a:gd name="T32" fmla="*/ 2 w 130"/>
                  <a:gd name="T33" fmla="*/ 0 h 186"/>
                  <a:gd name="T34" fmla="*/ 1 w 130"/>
                  <a:gd name="T35" fmla="*/ 0 h 186"/>
                  <a:gd name="T36" fmla="*/ 1 w 130"/>
                  <a:gd name="T37" fmla="*/ 1 h 186"/>
                  <a:gd name="T38" fmla="*/ 0 w 130"/>
                  <a:gd name="T39" fmla="*/ 1 h 186"/>
                  <a:gd name="T40" fmla="*/ 0 w 130"/>
                  <a:gd name="T41" fmla="*/ 2 h 186"/>
                  <a:gd name="T42" fmla="*/ 0 w 130"/>
                  <a:gd name="T43" fmla="*/ 2 h 186"/>
                  <a:gd name="T44" fmla="*/ 0 w 130"/>
                  <a:gd name="T45" fmla="*/ 3 h 186"/>
                  <a:gd name="T46" fmla="*/ 0 w 130"/>
                  <a:gd name="T47" fmla="*/ 3 h 186"/>
                  <a:gd name="T48" fmla="*/ 0 w 130"/>
                  <a:gd name="T49" fmla="*/ 5 h 186"/>
                  <a:gd name="T50" fmla="*/ 1 w 130"/>
                  <a:gd name="T51" fmla="*/ 6 h 186"/>
                  <a:gd name="T52" fmla="*/ 2 w 130"/>
                  <a:gd name="T53" fmla="*/ 7 h 186"/>
                  <a:gd name="T54" fmla="*/ 3 w 130"/>
                  <a:gd name="T55" fmla="*/ 7 h 186"/>
                  <a:gd name="T56" fmla="*/ 3 w 130"/>
                  <a:gd name="T57" fmla="*/ 7 h 186"/>
                  <a:gd name="T58" fmla="*/ 4 w 130"/>
                  <a:gd name="T59" fmla="*/ 6 h 186"/>
                  <a:gd name="T60" fmla="*/ 5 w 130"/>
                  <a:gd name="T61" fmla="*/ 6 h 186"/>
                  <a:gd name="T62" fmla="*/ 5 w 130"/>
                  <a:gd name="T63" fmla="*/ 5 h 186"/>
                  <a:gd name="T64" fmla="*/ 4 w 130"/>
                  <a:gd name="T65" fmla="*/ 5 h 186"/>
                  <a:gd name="T66" fmla="*/ 3 w 130"/>
                  <a:gd name="T67" fmla="*/ 5 h 186"/>
                  <a:gd name="T68" fmla="*/ 3 w 130"/>
                  <a:gd name="T69" fmla="*/ 6 h 186"/>
                  <a:gd name="T70" fmla="*/ 3 w 130"/>
                  <a:gd name="T71" fmla="*/ 6 h 186"/>
                  <a:gd name="T72" fmla="*/ 3 w 130"/>
                  <a:gd name="T73" fmla="*/ 6 h 186"/>
                  <a:gd name="T74" fmla="*/ 2 w 130"/>
                  <a:gd name="T75" fmla="*/ 6 h 186"/>
                  <a:gd name="T76" fmla="*/ 2 w 130"/>
                  <a:gd name="T77" fmla="*/ 6 h 186"/>
                  <a:gd name="T78" fmla="*/ 1 w 130"/>
                  <a:gd name="T79" fmla="*/ 5 h 186"/>
                  <a:gd name="T80" fmla="*/ 1 w 130"/>
                  <a:gd name="T81" fmla="*/ 4 h 186"/>
                  <a:gd name="T82" fmla="*/ 5 w 130"/>
                  <a:gd name="T83" fmla="*/ 4 h 18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0"/>
                  <a:gd name="T127" fmla="*/ 0 h 186"/>
                  <a:gd name="T128" fmla="*/ 130 w 130"/>
                  <a:gd name="T129" fmla="*/ 186 h 18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0" h="186">
                    <a:moveTo>
                      <a:pt x="31" y="80"/>
                    </a:moveTo>
                    <a:lnTo>
                      <a:pt x="37" y="49"/>
                    </a:lnTo>
                    <a:lnTo>
                      <a:pt x="43" y="31"/>
                    </a:lnTo>
                    <a:lnTo>
                      <a:pt x="54" y="25"/>
                    </a:lnTo>
                    <a:lnTo>
                      <a:pt x="68" y="25"/>
                    </a:lnTo>
                    <a:lnTo>
                      <a:pt x="80" y="25"/>
                    </a:lnTo>
                    <a:lnTo>
                      <a:pt x="93" y="31"/>
                    </a:lnTo>
                    <a:lnTo>
                      <a:pt x="99" y="49"/>
                    </a:lnTo>
                    <a:lnTo>
                      <a:pt x="99" y="80"/>
                    </a:lnTo>
                    <a:lnTo>
                      <a:pt x="31" y="80"/>
                    </a:lnTo>
                    <a:close/>
                    <a:moveTo>
                      <a:pt x="130" y="99"/>
                    </a:moveTo>
                    <a:lnTo>
                      <a:pt x="130" y="87"/>
                    </a:lnTo>
                    <a:lnTo>
                      <a:pt x="124" y="49"/>
                    </a:lnTo>
                    <a:lnTo>
                      <a:pt x="118" y="25"/>
                    </a:lnTo>
                    <a:lnTo>
                      <a:pt x="99" y="6"/>
                    </a:lnTo>
                    <a:lnTo>
                      <a:pt x="68" y="0"/>
                    </a:lnTo>
                    <a:lnTo>
                      <a:pt x="49" y="6"/>
                    </a:lnTo>
                    <a:lnTo>
                      <a:pt x="31" y="6"/>
                    </a:lnTo>
                    <a:lnTo>
                      <a:pt x="18" y="18"/>
                    </a:lnTo>
                    <a:lnTo>
                      <a:pt x="12" y="31"/>
                    </a:lnTo>
                    <a:lnTo>
                      <a:pt x="6" y="43"/>
                    </a:lnTo>
                    <a:lnTo>
                      <a:pt x="0" y="56"/>
                    </a:lnTo>
                    <a:lnTo>
                      <a:pt x="0" y="74"/>
                    </a:lnTo>
                    <a:lnTo>
                      <a:pt x="0" y="93"/>
                    </a:lnTo>
                    <a:lnTo>
                      <a:pt x="6" y="143"/>
                    </a:lnTo>
                    <a:lnTo>
                      <a:pt x="18" y="174"/>
                    </a:lnTo>
                    <a:lnTo>
                      <a:pt x="43" y="186"/>
                    </a:lnTo>
                    <a:lnTo>
                      <a:pt x="68" y="186"/>
                    </a:lnTo>
                    <a:lnTo>
                      <a:pt x="93" y="186"/>
                    </a:lnTo>
                    <a:lnTo>
                      <a:pt x="110" y="174"/>
                    </a:lnTo>
                    <a:lnTo>
                      <a:pt x="124" y="155"/>
                    </a:lnTo>
                    <a:lnTo>
                      <a:pt x="130" y="130"/>
                    </a:lnTo>
                    <a:lnTo>
                      <a:pt x="99" y="130"/>
                    </a:lnTo>
                    <a:lnTo>
                      <a:pt x="93" y="143"/>
                    </a:lnTo>
                    <a:lnTo>
                      <a:pt x="87" y="155"/>
                    </a:lnTo>
                    <a:lnTo>
                      <a:pt x="80" y="161"/>
                    </a:lnTo>
                    <a:lnTo>
                      <a:pt x="68" y="161"/>
                    </a:lnTo>
                    <a:lnTo>
                      <a:pt x="49" y="161"/>
                    </a:lnTo>
                    <a:lnTo>
                      <a:pt x="43" y="149"/>
                    </a:lnTo>
                    <a:lnTo>
                      <a:pt x="37" y="136"/>
                    </a:lnTo>
                    <a:lnTo>
                      <a:pt x="31" y="99"/>
                    </a:lnTo>
                    <a:lnTo>
                      <a:pt x="13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56" name="Freeform 576"/>
              <p:cNvSpPr>
                <a:spLocks/>
              </p:cNvSpPr>
              <p:nvPr/>
            </p:nvSpPr>
            <p:spPr bwMode="auto">
              <a:xfrm>
                <a:off x="1373" y="2643"/>
                <a:ext cx="42" cy="62"/>
              </a:xfrm>
              <a:custGeom>
                <a:avLst/>
                <a:gdLst>
                  <a:gd name="T0" fmla="*/ 5 w 125"/>
                  <a:gd name="T1" fmla="*/ 5 h 186"/>
                  <a:gd name="T2" fmla="*/ 4 w 125"/>
                  <a:gd name="T3" fmla="*/ 4 h 186"/>
                  <a:gd name="T4" fmla="*/ 3 w 125"/>
                  <a:gd name="T5" fmla="*/ 3 h 186"/>
                  <a:gd name="T6" fmla="*/ 2 w 125"/>
                  <a:gd name="T7" fmla="*/ 2 h 186"/>
                  <a:gd name="T8" fmla="*/ 1 w 125"/>
                  <a:gd name="T9" fmla="*/ 2 h 186"/>
                  <a:gd name="T10" fmla="*/ 1 w 125"/>
                  <a:gd name="T11" fmla="*/ 1 h 186"/>
                  <a:gd name="T12" fmla="*/ 2 w 125"/>
                  <a:gd name="T13" fmla="*/ 1 h 186"/>
                  <a:gd name="T14" fmla="*/ 2 w 125"/>
                  <a:gd name="T15" fmla="*/ 1 h 186"/>
                  <a:gd name="T16" fmla="*/ 2 w 125"/>
                  <a:gd name="T17" fmla="*/ 1 h 186"/>
                  <a:gd name="T18" fmla="*/ 3 w 125"/>
                  <a:gd name="T19" fmla="*/ 1 h 186"/>
                  <a:gd name="T20" fmla="*/ 3 w 125"/>
                  <a:gd name="T21" fmla="*/ 1 h 186"/>
                  <a:gd name="T22" fmla="*/ 3 w 125"/>
                  <a:gd name="T23" fmla="*/ 1 h 186"/>
                  <a:gd name="T24" fmla="*/ 4 w 125"/>
                  <a:gd name="T25" fmla="*/ 2 h 186"/>
                  <a:gd name="T26" fmla="*/ 5 w 125"/>
                  <a:gd name="T27" fmla="*/ 2 h 186"/>
                  <a:gd name="T28" fmla="*/ 4 w 125"/>
                  <a:gd name="T29" fmla="*/ 1 h 186"/>
                  <a:gd name="T30" fmla="*/ 4 w 125"/>
                  <a:gd name="T31" fmla="*/ 1 h 186"/>
                  <a:gd name="T32" fmla="*/ 3 w 125"/>
                  <a:gd name="T33" fmla="*/ 0 h 186"/>
                  <a:gd name="T34" fmla="*/ 3 w 125"/>
                  <a:gd name="T35" fmla="*/ 0 h 186"/>
                  <a:gd name="T36" fmla="*/ 1 w 125"/>
                  <a:gd name="T37" fmla="*/ 0 h 186"/>
                  <a:gd name="T38" fmla="*/ 1 w 125"/>
                  <a:gd name="T39" fmla="*/ 1 h 186"/>
                  <a:gd name="T40" fmla="*/ 0 w 125"/>
                  <a:gd name="T41" fmla="*/ 1 h 186"/>
                  <a:gd name="T42" fmla="*/ 0 w 125"/>
                  <a:gd name="T43" fmla="*/ 2 h 186"/>
                  <a:gd name="T44" fmla="*/ 1 w 125"/>
                  <a:gd name="T45" fmla="*/ 3 h 186"/>
                  <a:gd name="T46" fmla="*/ 2 w 125"/>
                  <a:gd name="T47" fmla="*/ 4 h 186"/>
                  <a:gd name="T48" fmla="*/ 3 w 125"/>
                  <a:gd name="T49" fmla="*/ 4 h 186"/>
                  <a:gd name="T50" fmla="*/ 4 w 125"/>
                  <a:gd name="T51" fmla="*/ 5 h 186"/>
                  <a:gd name="T52" fmla="*/ 4 w 125"/>
                  <a:gd name="T53" fmla="*/ 5 h 186"/>
                  <a:gd name="T54" fmla="*/ 3 w 125"/>
                  <a:gd name="T55" fmla="*/ 6 h 186"/>
                  <a:gd name="T56" fmla="*/ 3 w 125"/>
                  <a:gd name="T57" fmla="*/ 6 h 186"/>
                  <a:gd name="T58" fmla="*/ 2 w 125"/>
                  <a:gd name="T59" fmla="*/ 6 h 186"/>
                  <a:gd name="T60" fmla="*/ 2 w 125"/>
                  <a:gd name="T61" fmla="*/ 6 h 186"/>
                  <a:gd name="T62" fmla="*/ 1 w 125"/>
                  <a:gd name="T63" fmla="*/ 6 h 186"/>
                  <a:gd name="T64" fmla="*/ 1 w 125"/>
                  <a:gd name="T65" fmla="*/ 5 h 186"/>
                  <a:gd name="T66" fmla="*/ 1 w 125"/>
                  <a:gd name="T67" fmla="*/ 5 h 186"/>
                  <a:gd name="T68" fmla="*/ 0 w 125"/>
                  <a:gd name="T69" fmla="*/ 5 h 186"/>
                  <a:gd name="T70" fmla="*/ 0 w 125"/>
                  <a:gd name="T71" fmla="*/ 6 h 186"/>
                  <a:gd name="T72" fmla="*/ 1 w 125"/>
                  <a:gd name="T73" fmla="*/ 6 h 186"/>
                  <a:gd name="T74" fmla="*/ 1 w 125"/>
                  <a:gd name="T75" fmla="*/ 7 h 186"/>
                  <a:gd name="T76" fmla="*/ 2 w 125"/>
                  <a:gd name="T77" fmla="*/ 7 h 186"/>
                  <a:gd name="T78" fmla="*/ 3 w 125"/>
                  <a:gd name="T79" fmla="*/ 7 h 186"/>
                  <a:gd name="T80" fmla="*/ 4 w 125"/>
                  <a:gd name="T81" fmla="*/ 6 h 186"/>
                  <a:gd name="T82" fmla="*/ 4 w 125"/>
                  <a:gd name="T83" fmla="*/ 6 h 186"/>
                  <a:gd name="T84" fmla="*/ 5 w 125"/>
                  <a:gd name="T85" fmla="*/ 5 h 18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5"/>
                  <a:gd name="T130" fmla="*/ 0 h 186"/>
                  <a:gd name="T131" fmla="*/ 125 w 125"/>
                  <a:gd name="T132" fmla="*/ 186 h 18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5" h="186">
                    <a:moveTo>
                      <a:pt x="125" y="131"/>
                    </a:moveTo>
                    <a:lnTo>
                      <a:pt x="112" y="100"/>
                    </a:lnTo>
                    <a:lnTo>
                      <a:pt x="81" y="81"/>
                    </a:lnTo>
                    <a:lnTo>
                      <a:pt x="50" y="62"/>
                    </a:lnTo>
                    <a:lnTo>
                      <a:pt x="38" y="44"/>
                    </a:lnTo>
                    <a:lnTo>
                      <a:pt x="38" y="37"/>
                    </a:lnTo>
                    <a:lnTo>
                      <a:pt x="44" y="31"/>
                    </a:lnTo>
                    <a:lnTo>
                      <a:pt x="50" y="25"/>
                    </a:lnTo>
                    <a:lnTo>
                      <a:pt x="63" y="25"/>
                    </a:lnTo>
                    <a:lnTo>
                      <a:pt x="75" y="25"/>
                    </a:lnTo>
                    <a:lnTo>
                      <a:pt x="87" y="31"/>
                    </a:lnTo>
                    <a:lnTo>
                      <a:pt x="87" y="37"/>
                    </a:lnTo>
                    <a:lnTo>
                      <a:pt x="94" y="50"/>
                    </a:lnTo>
                    <a:lnTo>
                      <a:pt x="125" y="50"/>
                    </a:lnTo>
                    <a:lnTo>
                      <a:pt x="118" y="31"/>
                    </a:lnTo>
                    <a:lnTo>
                      <a:pt x="106" y="14"/>
                    </a:lnTo>
                    <a:lnTo>
                      <a:pt x="87" y="6"/>
                    </a:lnTo>
                    <a:lnTo>
                      <a:pt x="69" y="0"/>
                    </a:lnTo>
                    <a:lnTo>
                      <a:pt x="38" y="6"/>
                    </a:lnTo>
                    <a:lnTo>
                      <a:pt x="19" y="19"/>
                    </a:lnTo>
                    <a:lnTo>
                      <a:pt x="13" y="31"/>
                    </a:lnTo>
                    <a:lnTo>
                      <a:pt x="7" y="50"/>
                    </a:lnTo>
                    <a:lnTo>
                      <a:pt x="19" y="81"/>
                    </a:lnTo>
                    <a:lnTo>
                      <a:pt x="50" y="100"/>
                    </a:lnTo>
                    <a:lnTo>
                      <a:pt x="81" y="112"/>
                    </a:lnTo>
                    <a:lnTo>
                      <a:pt x="94" y="131"/>
                    </a:lnTo>
                    <a:lnTo>
                      <a:pt x="94" y="143"/>
                    </a:lnTo>
                    <a:lnTo>
                      <a:pt x="87" y="155"/>
                    </a:lnTo>
                    <a:lnTo>
                      <a:pt x="75" y="155"/>
                    </a:lnTo>
                    <a:lnTo>
                      <a:pt x="63" y="162"/>
                    </a:lnTo>
                    <a:lnTo>
                      <a:pt x="50" y="155"/>
                    </a:lnTo>
                    <a:lnTo>
                      <a:pt x="38" y="149"/>
                    </a:lnTo>
                    <a:lnTo>
                      <a:pt x="38" y="137"/>
                    </a:lnTo>
                    <a:lnTo>
                      <a:pt x="38" y="124"/>
                    </a:lnTo>
                    <a:lnTo>
                      <a:pt x="0" y="124"/>
                    </a:lnTo>
                    <a:lnTo>
                      <a:pt x="7" y="149"/>
                    </a:lnTo>
                    <a:lnTo>
                      <a:pt x="19" y="168"/>
                    </a:lnTo>
                    <a:lnTo>
                      <a:pt x="38" y="186"/>
                    </a:lnTo>
                    <a:lnTo>
                      <a:pt x="63" y="186"/>
                    </a:lnTo>
                    <a:lnTo>
                      <a:pt x="87" y="186"/>
                    </a:lnTo>
                    <a:lnTo>
                      <a:pt x="106" y="168"/>
                    </a:lnTo>
                    <a:lnTo>
                      <a:pt x="118" y="155"/>
                    </a:lnTo>
                    <a:lnTo>
                      <a:pt x="125" y="1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57" name="Rectangle 577"/>
              <p:cNvSpPr>
                <a:spLocks noChangeArrowheads="1"/>
              </p:cNvSpPr>
              <p:nvPr/>
            </p:nvSpPr>
            <p:spPr bwMode="auto">
              <a:xfrm>
                <a:off x="1429" y="2619"/>
                <a:ext cx="8" cy="8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958" name="Freeform 578"/>
              <p:cNvSpPr>
                <a:spLocks noEditPoints="1"/>
              </p:cNvSpPr>
              <p:nvPr/>
            </p:nvSpPr>
            <p:spPr bwMode="auto">
              <a:xfrm>
                <a:off x="1454" y="2619"/>
                <a:ext cx="10" cy="84"/>
              </a:xfrm>
              <a:custGeom>
                <a:avLst/>
                <a:gdLst>
                  <a:gd name="T0" fmla="*/ 1 w 31"/>
                  <a:gd name="T1" fmla="*/ 3 h 253"/>
                  <a:gd name="T2" fmla="*/ 0 w 31"/>
                  <a:gd name="T3" fmla="*/ 3 h 253"/>
                  <a:gd name="T4" fmla="*/ 0 w 31"/>
                  <a:gd name="T5" fmla="*/ 9 h 253"/>
                  <a:gd name="T6" fmla="*/ 1 w 31"/>
                  <a:gd name="T7" fmla="*/ 9 h 253"/>
                  <a:gd name="T8" fmla="*/ 1 w 31"/>
                  <a:gd name="T9" fmla="*/ 3 h 253"/>
                  <a:gd name="T10" fmla="*/ 0 w 31"/>
                  <a:gd name="T11" fmla="*/ 1 h 253"/>
                  <a:gd name="T12" fmla="*/ 1 w 31"/>
                  <a:gd name="T13" fmla="*/ 1 h 253"/>
                  <a:gd name="T14" fmla="*/ 1 w 31"/>
                  <a:gd name="T15" fmla="*/ 0 h 253"/>
                  <a:gd name="T16" fmla="*/ 0 w 31"/>
                  <a:gd name="T17" fmla="*/ 0 h 253"/>
                  <a:gd name="T18" fmla="*/ 0 w 31"/>
                  <a:gd name="T19" fmla="*/ 1 h 2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253"/>
                  <a:gd name="T32" fmla="*/ 31 w 31"/>
                  <a:gd name="T33" fmla="*/ 253 h 2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253">
                    <a:moveTo>
                      <a:pt x="31" y="79"/>
                    </a:moveTo>
                    <a:lnTo>
                      <a:pt x="0" y="79"/>
                    </a:lnTo>
                    <a:lnTo>
                      <a:pt x="0" y="253"/>
                    </a:lnTo>
                    <a:lnTo>
                      <a:pt x="31" y="253"/>
                    </a:lnTo>
                    <a:lnTo>
                      <a:pt x="31" y="79"/>
                    </a:lnTo>
                    <a:close/>
                    <a:moveTo>
                      <a:pt x="0" y="31"/>
                    </a:moveTo>
                    <a:lnTo>
                      <a:pt x="31" y="31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59" name="Freeform 579"/>
              <p:cNvSpPr>
                <a:spLocks/>
              </p:cNvSpPr>
              <p:nvPr/>
            </p:nvSpPr>
            <p:spPr bwMode="auto">
              <a:xfrm>
                <a:off x="1470" y="2629"/>
                <a:ext cx="36" cy="76"/>
              </a:xfrm>
              <a:custGeom>
                <a:avLst/>
                <a:gdLst>
                  <a:gd name="T0" fmla="*/ 0 w 106"/>
                  <a:gd name="T1" fmla="*/ 2 h 228"/>
                  <a:gd name="T2" fmla="*/ 0 w 106"/>
                  <a:gd name="T3" fmla="*/ 2 h 228"/>
                  <a:gd name="T4" fmla="*/ 1 w 106"/>
                  <a:gd name="T5" fmla="*/ 2 h 228"/>
                  <a:gd name="T6" fmla="*/ 1 w 106"/>
                  <a:gd name="T7" fmla="*/ 7 h 228"/>
                  <a:gd name="T8" fmla="*/ 1 w 106"/>
                  <a:gd name="T9" fmla="*/ 8 h 228"/>
                  <a:gd name="T10" fmla="*/ 2 w 106"/>
                  <a:gd name="T11" fmla="*/ 8 h 228"/>
                  <a:gd name="T12" fmla="*/ 2 w 106"/>
                  <a:gd name="T13" fmla="*/ 8 h 228"/>
                  <a:gd name="T14" fmla="*/ 3 w 106"/>
                  <a:gd name="T15" fmla="*/ 8 h 228"/>
                  <a:gd name="T16" fmla="*/ 3 w 106"/>
                  <a:gd name="T17" fmla="*/ 8 h 228"/>
                  <a:gd name="T18" fmla="*/ 4 w 106"/>
                  <a:gd name="T19" fmla="*/ 8 h 228"/>
                  <a:gd name="T20" fmla="*/ 4 w 106"/>
                  <a:gd name="T21" fmla="*/ 8 h 228"/>
                  <a:gd name="T22" fmla="*/ 4 w 106"/>
                  <a:gd name="T23" fmla="*/ 8 h 228"/>
                  <a:gd name="T24" fmla="*/ 4 w 106"/>
                  <a:gd name="T25" fmla="*/ 7 h 228"/>
                  <a:gd name="T26" fmla="*/ 4 w 106"/>
                  <a:gd name="T27" fmla="*/ 7 h 228"/>
                  <a:gd name="T28" fmla="*/ 4 w 106"/>
                  <a:gd name="T29" fmla="*/ 7 h 228"/>
                  <a:gd name="T30" fmla="*/ 3 w 106"/>
                  <a:gd name="T31" fmla="*/ 7 h 228"/>
                  <a:gd name="T32" fmla="*/ 3 w 106"/>
                  <a:gd name="T33" fmla="*/ 7 h 228"/>
                  <a:gd name="T34" fmla="*/ 3 w 106"/>
                  <a:gd name="T35" fmla="*/ 7 h 228"/>
                  <a:gd name="T36" fmla="*/ 2 w 106"/>
                  <a:gd name="T37" fmla="*/ 7 h 228"/>
                  <a:gd name="T38" fmla="*/ 2 w 106"/>
                  <a:gd name="T39" fmla="*/ 6 h 228"/>
                  <a:gd name="T40" fmla="*/ 2 w 106"/>
                  <a:gd name="T41" fmla="*/ 2 h 228"/>
                  <a:gd name="T42" fmla="*/ 4 w 106"/>
                  <a:gd name="T43" fmla="*/ 2 h 228"/>
                  <a:gd name="T44" fmla="*/ 4 w 106"/>
                  <a:gd name="T45" fmla="*/ 2 h 228"/>
                  <a:gd name="T46" fmla="*/ 2 w 106"/>
                  <a:gd name="T47" fmla="*/ 2 h 228"/>
                  <a:gd name="T48" fmla="*/ 2 w 106"/>
                  <a:gd name="T49" fmla="*/ 0 h 228"/>
                  <a:gd name="T50" fmla="*/ 1 w 106"/>
                  <a:gd name="T51" fmla="*/ 0 h 228"/>
                  <a:gd name="T52" fmla="*/ 1 w 106"/>
                  <a:gd name="T53" fmla="*/ 2 h 228"/>
                  <a:gd name="T54" fmla="*/ 0 w 106"/>
                  <a:gd name="T55" fmla="*/ 2 h 22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6"/>
                  <a:gd name="T85" fmla="*/ 0 h 228"/>
                  <a:gd name="T86" fmla="*/ 106 w 106"/>
                  <a:gd name="T87" fmla="*/ 228 h 22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6" h="228">
                    <a:moveTo>
                      <a:pt x="0" y="48"/>
                    </a:moveTo>
                    <a:lnTo>
                      <a:pt x="0" y="67"/>
                    </a:lnTo>
                    <a:lnTo>
                      <a:pt x="38" y="67"/>
                    </a:lnTo>
                    <a:lnTo>
                      <a:pt x="38" y="191"/>
                    </a:lnTo>
                    <a:lnTo>
                      <a:pt x="38" y="204"/>
                    </a:lnTo>
                    <a:lnTo>
                      <a:pt x="44" y="222"/>
                    </a:lnTo>
                    <a:lnTo>
                      <a:pt x="56" y="228"/>
                    </a:lnTo>
                    <a:lnTo>
                      <a:pt x="75" y="228"/>
                    </a:lnTo>
                    <a:lnTo>
                      <a:pt x="81" y="228"/>
                    </a:lnTo>
                    <a:lnTo>
                      <a:pt x="92" y="228"/>
                    </a:lnTo>
                    <a:lnTo>
                      <a:pt x="100" y="222"/>
                    </a:lnTo>
                    <a:lnTo>
                      <a:pt x="106" y="222"/>
                    </a:lnTo>
                    <a:lnTo>
                      <a:pt x="106" y="197"/>
                    </a:lnTo>
                    <a:lnTo>
                      <a:pt x="100" y="197"/>
                    </a:lnTo>
                    <a:lnTo>
                      <a:pt x="92" y="197"/>
                    </a:lnTo>
                    <a:lnTo>
                      <a:pt x="87" y="197"/>
                    </a:lnTo>
                    <a:lnTo>
                      <a:pt x="75" y="197"/>
                    </a:lnTo>
                    <a:lnTo>
                      <a:pt x="69" y="191"/>
                    </a:lnTo>
                    <a:lnTo>
                      <a:pt x="61" y="185"/>
                    </a:lnTo>
                    <a:lnTo>
                      <a:pt x="61" y="173"/>
                    </a:lnTo>
                    <a:lnTo>
                      <a:pt x="61" y="67"/>
                    </a:lnTo>
                    <a:lnTo>
                      <a:pt x="100" y="67"/>
                    </a:lnTo>
                    <a:lnTo>
                      <a:pt x="100" y="48"/>
                    </a:lnTo>
                    <a:lnTo>
                      <a:pt x="61" y="48"/>
                    </a:lnTo>
                    <a:lnTo>
                      <a:pt x="61" y="0"/>
                    </a:lnTo>
                    <a:lnTo>
                      <a:pt x="38" y="11"/>
                    </a:lnTo>
                    <a:lnTo>
                      <a:pt x="38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60" name="Freeform 580"/>
              <p:cNvSpPr>
                <a:spLocks noEditPoints="1"/>
              </p:cNvSpPr>
              <p:nvPr/>
            </p:nvSpPr>
            <p:spPr bwMode="auto">
              <a:xfrm>
                <a:off x="1886" y="2204"/>
                <a:ext cx="54" cy="84"/>
              </a:xfrm>
              <a:custGeom>
                <a:avLst/>
                <a:gdLst>
                  <a:gd name="T0" fmla="*/ 1 w 162"/>
                  <a:gd name="T1" fmla="*/ 1 h 253"/>
                  <a:gd name="T2" fmla="*/ 3 w 162"/>
                  <a:gd name="T3" fmla="*/ 1 h 253"/>
                  <a:gd name="T4" fmla="*/ 4 w 162"/>
                  <a:gd name="T5" fmla="*/ 1 h 253"/>
                  <a:gd name="T6" fmla="*/ 4 w 162"/>
                  <a:gd name="T7" fmla="*/ 2 h 253"/>
                  <a:gd name="T8" fmla="*/ 5 w 162"/>
                  <a:gd name="T9" fmla="*/ 2 h 253"/>
                  <a:gd name="T10" fmla="*/ 5 w 162"/>
                  <a:gd name="T11" fmla="*/ 4 h 253"/>
                  <a:gd name="T12" fmla="*/ 5 w 162"/>
                  <a:gd name="T13" fmla="*/ 5 h 253"/>
                  <a:gd name="T14" fmla="*/ 5 w 162"/>
                  <a:gd name="T15" fmla="*/ 7 h 253"/>
                  <a:gd name="T16" fmla="*/ 4 w 162"/>
                  <a:gd name="T17" fmla="*/ 8 h 253"/>
                  <a:gd name="T18" fmla="*/ 3 w 162"/>
                  <a:gd name="T19" fmla="*/ 8 h 253"/>
                  <a:gd name="T20" fmla="*/ 2 w 162"/>
                  <a:gd name="T21" fmla="*/ 8 h 253"/>
                  <a:gd name="T22" fmla="*/ 1 w 162"/>
                  <a:gd name="T23" fmla="*/ 8 h 253"/>
                  <a:gd name="T24" fmla="*/ 1 w 162"/>
                  <a:gd name="T25" fmla="*/ 1 h 253"/>
                  <a:gd name="T26" fmla="*/ 0 w 162"/>
                  <a:gd name="T27" fmla="*/ 9 h 253"/>
                  <a:gd name="T28" fmla="*/ 2 w 162"/>
                  <a:gd name="T29" fmla="*/ 9 h 253"/>
                  <a:gd name="T30" fmla="*/ 3 w 162"/>
                  <a:gd name="T31" fmla="*/ 9 h 253"/>
                  <a:gd name="T32" fmla="*/ 4 w 162"/>
                  <a:gd name="T33" fmla="*/ 9 h 253"/>
                  <a:gd name="T34" fmla="*/ 5 w 162"/>
                  <a:gd name="T35" fmla="*/ 9 h 253"/>
                  <a:gd name="T36" fmla="*/ 5 w 162"/>
                  <a:gd name="T37" fmla="*/ 8 h 253"/>
                  <a:gd name="T38" fmla="*/ 5 w 162"/>
                  <a:gd name="T39" fmla="*/ 8 h 253"/>
                  <a:gd name="T40" fmla="*/ 6 w 162"/>
                  <a:gd name="T41" fmla="*/ 8 h 253"/>
                  <a:gd name="T42" fmla="*/ 6 w 162"/>
                  <a:gd name="T43" fmla="*/ 7 h 253"/>
                  <a:gd name="T44" fmla="*/ 6 w 162"/>
                  <a:gd name="T45" fmla="*/ 7 h 253"/>
                  <a:gd name="T46" fmla="*/ 6 w 162"/>
                  <a:gd name="T47" fmla="*/ 6 h 253"/>
                  <a:gd name="T48" fmla="*/ 6 w 162"/>
                  <a:gd name="T49" fmla="*/ 6 h 253"/>
                  <a:gd name="T50" fmla="*/ 6 w 162"/>
                  <a:gd name="T51" fmla="*/ 5 h 253"/>
                  <a:gd name="T52" fmla="*/ 6 w 162"/>
                  <a:gd name="T53" fmla="*/ 4 h 253"/>
                  <a:gd name="T54" fmla="*/ 6 w 162"/>
                  <a:gd name="T55" fmla="*/ 4 h 253"/>
                  <a:gd name="T56" fmla="*/ 6 w 162"/>
                  <a:gd name="T57" fmla="*/ 3 h 253"/>
                  <a:gd name="T58" fmla="*/ 6 w 162"/>
                  <a:gd name="T59" fmla="*/ 2 h 253"/>
                  <a:gd name="T60" fmla="*/ 5 w 162"/>
                  <a:gd name="T61" fmla="*/ 1 h 253"/>
                  <a:gd name="T62" fmla="*/ 5 w 162"/>
                  <a:gd name="T63" fmla="*/ 1 h 253"/>
                  <a:gd name="T64" fmla="*/ 4 w 162"/>
                  <a:gd name="T65" fmla="*/ 0 h 253"/>
                  <a:gd name="T66" fmla="*/ 4 w 162"/>
                  <a:gd name="T67" fmla="*/ 0 h 253"/>
                  <a:gd name="T68" fmla="*/ 3 w 162"/>
                  <a:gd name="T69" fmla="*/ 0 h 253"/>
                  <a:gd name="T70" fmla="*/ 0 w 162"/>
                  <a:gd name="T71" fmla="*/ 0 h 253"/>
                  <a:gd name="T72" fmla="*/ 0 w 162"/>
                  <a:gd name="T73" fmla="*/ 9 h 2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2"/>
                  <a:gd name="T112" fmla="*/ 0 h 253"/>
                  <a:gd name="T113" fmla="*/ 162 w 162"/>
                  <a:gd name="T114" fmla="*/ 253 h 2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2" h="253">
                    <a:moveTo>
                      <a:pt x="31" y="31"/>
                    </a:moveTo>
                    <a:lnTo>
                      <a:pt x="75" y="31"/>
                    </a:lnTo>
                    <a:lnTo>
                      <a:pt x="100" y="31"/>
                    </a:lnTo>
                    <a:lnTo>
                      <a:pt x="112" y="42"/>
                    </a:lnTo>
                    <a:lnTo>
                      <a:pt x="124" y="67"/>
                    </a:lnTo>
                    <a:lnTo>
                      <a:pt x="124" y="98"/>
                    </a:lnTo>
                    <a:lnTo>
                      <a:pt x="124" y="148"/>
                    </a:lnTo>
                    <a:lnTo>
                      <a:pt x="124" y="185"/>
                    </a:lnTo>
                    <a:lnTo>
                      <a:pt x="112" y="210"/>
                    </a:lnTo>
                    <a:lnTo>
                      <a:pt x="93" y="222"/>
                    </a:lnTo>
                    <a:lnTo>
                      <a:pt x="62" y="222"/>
                    </a:lnTo>
                    <a:lnTo>
                      <a:pt x="31" y="222"/>
                    </a:lnTo>
                    <a:lnTo>
                      <a:pt x="31" y="31"/>
                    </a:lnTo>
                    <a:close/>
                    <a:moveTo>
                      <a:pt x="0" y="253"/>
                    </a:moveTo>
                    <a:lnTo>
                      <a:pt x="62" y="253"/>
                    </a:lnTo>
                    <a:lnTo>
                      <a:pt x="87" y="247"/>
                    </a:lnTo>
                    <a:lnTo>
                      <a:pt x="112" y="247"/>
                    </a:lnTo>
                    <a:lnTo>
                      <a:pt x="131" y="235"/>
                    </a:lnTo>
                    <a:lnTo>
                      <a:pt x="143" y="222"/>
                    </a:lnTo>
                    <a:lnTo>
                      <a:pt x="143" y="216"/>
                    </a:lnTo>
                    <a:lnTo>
                      <a:pt x="149" y="204"/>
                    </a:lnTo>
                    <a:lnTo>
                      <a:pt x="149" y="191"/>
                    </a:lnTo>
                    <a:lnTo>
                      <a:pt x="155" y="185"/>
                    </a:lnTo>
                    <a:lnTo>
                      <a:pt x="155" y="166"/>
                    </a:lnTo>
                    <a:lnTo>
                      <a:pt x="162" y="154"/>
                    </a:lnTo>
                    <a:lnTo>
                      <a:pt x="162" y="135"/>
                    </a:lnTo>
                    <a:lnTo>
                      <a:pt x="162" y="117"/>
                    </a:lnTo>
                    <a:lnTo>
                      <a:pt x="162" y="104"/>
                    </a:lnTo>
                    <a:lnTo>
                      <a:pt x="162" y="79"/>
                    </a:lnTo>
                    <a:lnTo>
                      <a:pt x="149" y="62"/>
                    </a:lnTo>
                    <a:lnTo>
                      <a:pt x="143" y="37"/>
                    </a:lnTo>
                    <a:lnTo>
                      <a:pt x="131" y="25"/>
                    </a:lnTo>
                    <a:lnTo>
                      <a:pt x="118" y="11"/>
                    </a:lnTo>
                    <a:lnTo>
                      <a:pt x="100" y="6"/>
                    </a:lnTo>
                    <a:lnTo>
                      <a:pt x="81" y="0"/>
                    </a:lnTo>
                    <a:lnTo>
                      <a:pt x="0" y="0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61" name="Freeform 581"/>
              <p:cNvSpPr>
                <a:spLocks noEditPoints="1"/>
              </p:cNvSpPr>
              <p:nvPr/>
            </p:nvSpPr>
            <p:spPr bwMode="auto">
              <a:xfrm>
                <a:off x="1956" y="2204"/>
                <a:ext cx="10" cy="84"/>
              </a:xfrm>
              <a:custGeom>
                <a:avLst/>
                <a:gdLst>
                  <a:gd name="T0" fmla="*/ 1 w 31"/>
                  <a:gd name="T1" fmla="*/ 3 h 253"/>
                  <a:gd name="T2" fmla="*/ 0 w 31"/>
                  <a:gd name="T3" fmla="*/ 3 h 253"/>
                  <a:gd name="T4" fmla="*/ 0 w 31"/>
                  <a:gd name="T5" fmla="*/ 9 h 253"/>
                  <a:gd name="T6" fmla="*/ 1 w 31"/>
                  <a:gd name="T7" fmla="*/ 9 h 253"/>
                  <a:gd name="T8" fmla="*/ 1 w 31"/>
                  <a:gd name="T9" fmla="*/ 3 h 253"/>
                  <a:gd name="T10" fmla="*/ 0 w 31"/>
                  <a:gd name="T11" fmla="*/ 1 h 253"/>
                  <a:gd name="T12" fmla="*/ 1 w 31"/>
                  <a:gd name="T13" fmla="*/ 1 h 253"/>
                  <a:gd name="T14" fmla="*/ 1 w 31"/>
                  <a:gd name="T15" fmla="*/ 0 h 253"/>
                  <a:gd name="T16" fmla="*/ 0 w 31"/>
                  <a:gd name="T17" fmla="*/ 0 h 253"/>
                  <a:gd name="T18" fmla="*/ 0 w 31"/>
                  <a:gd name="T19" fmla="*/ 1 h 2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253"/>
                  <a:gd name="T32" fmla="*/ 31 w 31"/>
                  <a:gd name="T33" fmla="*/ 253 h 2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253">
                    <a:moveTo>
                      <a:pt x="31" y="73"/>
                    </a:moveTo>
                    <a:lnTo>
                      <a:pt x="0" y="73"/>
                    </a:lnTo>
                    <a:lnTo>
                      <a:pt x="0" y="253"/>
                    </a:lnTo>
                    <a:lnTo>
                      <a:pt x="31" y="253"/>
                    </a:lnTo>
                    <a:lnTo>
                      <a:pt x="31" y="73"/>
                    </a:lnTo>
                    <a:close/>
                    <a:moveTo>
                      <a:pt x="0" y="31"/>
                    </a:moveTo>
                    <a:lnTo>
                      <a:pt x="31" y="31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62" name="Freeform 582"/>
              <p:cNvSpPr>
                <a:spLocks/>
              </p:cNvSpPr>
              <p:nvPr/>
            </p:nvSpPr>
            <p:spPr bwMode="auto">
              <a:xfrm>
                <a:off x="1979" y="2228"/>
                <a:ext cx="41" cy="63"/>
              </a:xfrm>
              <a:custGeom>
                <a:avLst/>
                <a:gdLst>
                  <a:gd name="T0" fmla="*/ 5 w 124"/>
                  <a:gd name="T1" fmla="*/ 5 h 187"/>
                  <a:gd name="T2" fmla="*/ 4 w 124"/>
                  <a:gd name="T3" fmla="*/ 4 h 187"/>
                  <a:gd name="T4" fmla="*/ 3 w 124"/>
                  <a:gd name="T5" fmla="*/ 3 h 187"/>
                  <a:gd name="T6" fmla="*/ 2 w 124"/>
                  <a:gd name="T7" fmla="*/ 2 h 187"/>
                  <a:gd name="T8" fmla="*/ 1 w 124"/>
                  <a:gd name="T9" fmla="*/ 2 h 187"/>
                  <a:gd name="T10" fmla="*/ 1 w 124"/>
                  <a:gd name="T11" fmla="*/ 1 h 187"/>
                  <a:gd name="T12" fmla="*/ 2 w 124"/>
                  <a:gd name="T13" fmla="*/ 1 h 187"/>
                  <a:gd name="T14" fmla="*/ 2 w 124"/>
                  <a:gd name="T15" fmla="*/ 1 h 187"/>
                  <a:gd name="T16" fmla="*/ 2 w 124"/>
                  <a:gd name="T17" fmla="*/ 1 h 187"/>
                  <a:gd name="T18" fmla="*/ 3 w 124"/>
                  <a:gd name="T19" fmla="*/ 1 h 187"/>
                  <a:gd name="T20" fmla="*/ 3 w 124"/>
                  <a:gd name="T21" fmla="*/ 1 h 187"/>
                  <a:gd name="T22" fmla="*/ 3 w 124"/>
                  <a:gd name="T23" fmla="*/ 1 h 187"/>
                  <a:gd name="T24" fmla="*/ 3 w 124"/>
                  <a:gd name="T25" fmla="*/ 2 h 187"/>
                  <a:gd name="T26" fmla="*/ 5 w 124"/>
                  <a:gd name="T27" fmla="*/ 2 h 187"/>
                  <a:gd name="T28" fmla="*/ 5 w 124"/>
                  <a:gd name="T29" fmla="*/ 1 h 187"/>
                  <a:gd name="T30" fmla="*/ 4 w 124"/>
                  <a:gd name="T31" fmla="*/ 1 h 187"/>
                  <a:gd name="T32" fmla="*/ 3 w 124"/>
                  <a:gd name="T33" fmla="*/ 0 h 187"/>
                  <a:gd name="T34" fmla="*/ 2 w 124"/>
                  <a:gd name="T35" fmla="*/ 0 h 187"/>
                  <a:gd name="T36" fmla="*/ 1 w 124"/>
                  <a:gd name="T37" fmla="*/ 0 h 187"/>
                  <a:gd name="T38" fmla="*/ 1 w 124"/>
                  <a:gd name="T39" fmla="*/ 1 h 187"/>
                  <a:gd name="T40" fmla="*/ 0 w 124"/>
                  <a:gd name="T41" fmla="*/ 1 h 187"/>
                  <a:gd name="T42" fmla="*/ 0 w 124"/>
                  <a:gd name="T43" fmla="*/ 2 h 187"/>
                  <a:gd name="T44" fmla="*/ 1 w 124"/>
                  <a:gd name="T45" fmla="*/ 3 h 187"/>
                  <a:gd name="T46" fmla="*/ 2 w 124"/>
                  <a:gd name="T47" fmla="*/ 4 h 187"/>
                  <a:gd name="T48" fmla="*/ 3 w 124"/>
                  <a:gd name="T49" fmla="*/ 4 h 187"/>
                  <a:gd name="T50" fmla="*/ 4 w 124"/>
                  <a:gd name="T51" fmla="*/ 5 h 187"/>
                  <a:gd name="T52" fmla="*/ 3 w 124"/>
                  <a:gd name="T53" fmla="*/ 5 h 187"/>
                  <a:gd name="T54" fmla="*/ 3 w 124"/>
                  <a:gd name="T55" fmla="*/ 6 h 187"/>
                  <a:gd name="T56" fmla="*/ 3 w 124"/>
                  <a:gd name="T57" fmla="*/ 6 h 187"/>
                  <a:gd name="T58" fmla="*/ 2 w 124"/>
                  <a:gd name="T59" fmla="*/ 6 h 187"/>
                  <a:gd name="T60" fmla="*/ 2 w 124"/>
                  <a:gd name="T61" fmla="*/ 6 h 187"/>
                  <a:gd name="T62" fmla="*/ 1 w 124"/>
                  <a:gd name="T63" fmla="*/ 6 h 187"/>
                  <a:gd name="T64" fmla="*/ 1 w 124"/>
                  <a:gd name="T65" fmla="*/ 5 h 187"/>
                  <a:gd name="T66" fmla="*/ 1 w 124"/>
                  <a:gd name="T67" fmla="*/ 5 h 187"/>
                  <a:gd name="T68" fmla="*/ 0 w 124"/>
                  <a:gd name="T69" fmla="*/ 5 h 187"/>
                  <a:gd name="T70" fmla="*/ 0 w 124"/>
                  <a:gd name="T71" fmla="*/ 6 h 187"/>
                  <a:gd name="T72" fmla="*/ 1 w 124"/>
                  <a:gd name="T73" fmla="*/ 6 h 187"/>
                  <a:gd name="T74" fmla="*/ 1 w 124"/>
                  <a:gd name="T75" fmla="*/ 7 h 187"/>
                  <a:gd name="T76" fmla="*/ 2 w 124"/>
                  <a:gd name="T77" fmla="*/ 7 h 187"/>
                  <a:gd name="T78" fmla="*/ 3 w 124"/>
                  <a:gd name="T79" fmla="*/ 7 h 187"/>
                  <a:gd name="T80" fmla="*/ 4 w 124"/>
                  <a:gd name="T81" fmla="*/ 6 h 187"/>
                  <a:gd name="T82" fmla="*/ 5 w 124"/>
                  <a:gd name="T83" fmla="*/ 6 h 187"/>
                  <a:gd name="T84" fmla="*/ 5 w 124"/>
                  <a:gd name="T85" fmla="*/ 5 h 18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4"/>
                  <a:gd name="T130" fmla="*/ 0 h 187"/>
                  <a:gd name="T131" fmla="*/ 124 w 124"/>
                  <a:gd name="T132" fmla="*/ 187 h 18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4" h="187">
                    <a:moveTo>
                      <a:pt x="124" y="131"/>
                    </a:moveTo>
                    <a:lnTo>
                      <a:pt x="111" y="100"/>
                    </a:lnTo>
                    <a:lnTo>
                      <a:pt x="80" y="81"/>
                    </a:lnTo>
                    <a:lnTo>
                      <a:pt x="49" y="62"/>
                    </a:lnTo>
                    <a:lnTo>
                      <a:pt x="37" y="44"/>
                    </a:lnTo>
                    <a:lnTo>
                      <a:pt x="37" y="39"/>
                    </a:lnTo>
                    <a:lnTo>
                      <a:pt x="43" y="31"/>
                    </a:lnTo>
                    <a:lnTo>
                      <a:pt x="49" y="25"/>
                    </a:lnTo>
                    <a:lnTo>
                      <a:pt x="62" y="25"/>
                    </a:lnTo>
                    <a:lnTo>
                      <a:pt x="80" y="25"/>
                    </a:lnTo>
                    <a:lnTo>
                      <a:pt x="87" y="31"/>
                    </a:lnTo>
                    <a:lnTo>
                      <a:pt x="93" y="39"/>
                    </a:lnTo>
                    <a:lnTo>
                      <a:pt x="93" y="50"/>
                    </a:lnTo>
                    <a:lnTo>
                      <a:pt x="124" y="50"/>
                    </a:lnTo>
                    <a:lnTo>
                      <a:pt x="124" y="31"/>
                    </a:lnTo>
                    <a:lnTo>
                      <a:pt x="111" y="14"/>
                    </a:lnTo>
                    <a:lnTo>
                      <a:pt x="93" y="0"/>
                    </a:lnTo>
                    <a:lnTo>
                      <a:pt x="68" y="0"/>
                    </a:lnTo>
                    <a:lnTo>
                      <a:pt x="37" y="0"/>
                    </a:lnTo>
                    <a:lnTo>
                      <a:pt x="18" y="19"/>
                    </a:lnTo>
                    <a:lnTo>
                      <a:pt x="12" y="31"/>
                    </a:lnTo>
                    <a:lnTo>
                      <a:pt x="6" y="50"/>
                    </a:lnTo>
                    <a:lnTo>
                      <a:pt x="18" y="81"/>
                    </a:lnTo>
                    <a:lnTo>
                      <a:pt x="49" y="100"/>
                    </a:lnTo>
                    <a:lnTo>
                      <a:pt x="87" y="112"/>
                    </a:lnTo>
                    <a:lnTo>
                      <a:pt x="99" y="131"/>
                    </a:lnTo>
                    <a:lnTo>
                      <a:pt x="93" y="143"/>
                    </a:lnTo>
                    <a:lnTo>
                      <a:pt x="87" y="155"/>
                    </a:lnTo>
                    <a:lnTo>
                      <a:pt x="80" y="155"/>
                    </a:lnTo>
                    <a:lnTo>
                      <a:pt x="62" y="162"/>
                    </a:lnTo>
                    <a:lnTo>
                      <a:pt x="49" y="155"/>
                    </a:lnTo>
                    <a:lnTo>
                      <a:pt x="37" y="149"/>
                    </a:lnTo>
                    <a:lnTo>
                      <a:pt x="37" y="137"/>
                    </a:lnTo>
                    <a:lnTo>
                      <a:pt x="37" y="124"/>
                    </a:lnTo>
                    <a:lnTo>
                      <a:pt x="0" y="124"/>
                    </a:lnTo>
                    <a:lnTo>
                      <a:pt x="6" y="149"/>
                    </a:lnTo>
                    <a:lnTo>
                      <a:pt x="18" y="168"/>
                    </a:lnTo>
                    <a:lnTo>
                      <a:pt x="37" y="180"/>
                    </a:lnTo>
                    <a:lnTo>
                      <a:pt x="62" y="187"/>
                    </a:lnTo>
                    <a:lnTo>
                      <a:pt x="93" y="180"/>
                    </a:lnTo>
                    <a:lnTo>
                      <a:pt x="111" y="168"/>
                    </a:lnTo>
                    <a:lnTo>
                      <a:pt x="124" y="155"/>
                    </a:lnTo>
                    <a:lnTo>
                      <a:pt x="124" y="1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63" name="Freeform 583"/>
              <p:cNvSpPr>
                <a:spLocks noEditPoints="1"/>
              </p:cNvSpPr>
              <p:nvPr/>
            </p:nvSpPr>
            <p:spPr bwMode="auto">
              <a:xfrm>
                <a:off x="2035" y="2228"/>
                <a:ext cx="43" cy="83"/>
              </a:xfrm>
              <a:custGeom>
                <a:avLst/>
                <a:gdLst>
                  <a:gd name="T0" fmla="*/ 2 w 131"/>
                  <a:gd name="T1" fmla="*/ 6 h 249"/>
                  <a:gd name="T2" fmla="*/ 2 w 131"/>
                  <a:gd name="T3" fmla="*/ 6 h 249"/>
                  <a:gd name="T4" fmla="*/ 1 w 131"/>
                  <a:gd name="T5" fmla="*/ 5 h 249"/>
                  <a:gd name="T6" fmla="*/ 1 w 131"/>
                  <a:gd name="T7" fmla="*/ 4 h 249"/>
                  <a:gd name="T8" fmla="*/ 1 w 131"/>
                  <a:gd name="T9" fmla="*/ 4 h 249"/>
                  <a:gd name="T10" fmla="*/ 1 w 131"/>
                  <a:gd name="T11" fmla="*/ 3 h 249"/>
                  <a:gd name="T12" fmla="*/ 1 w 131"/>
                  <a:gd name="T13" fmla="*/ 2 h 249"/>
                  <a:gd name="T14" fmla="*/ 2 w 131"/>
                  <a:gd name="T15" fmla="*/ 1 h 249"/>
                  <a:gd name="T16" fmla="*/ 2 w 131"/>
                  <a:gd name="T17" fmla="*/ 1 h 249"/>
                  <a:gd name="T18" fmla="*/ 3 w 131"/>
                  <a:gd name="T19" fmla="*/ 1 h 249"/>
                  <a:gd name="T20" fmla="*/ 3 w 131"/>
                  <a:gd name="T21" fmla="*/ 2 h 249"/>
                  <a:gd name="T22" fmla="*/ 4 w 131"/>
                  <a:gd name="T23" fmla="*/ 3 h 249"/>
                  <a:gd name="T24" fmla="*/ 4 w 131"/>
                  <a:gd name="T25" fmla="*/ 3 h 249"/>
                  <a:gd name="T26" fmla="*/ 4 w 131"/>
                  <a:gd name="T27" fmla="*/ 4 h 249"/>
                  <a:gd name="T28" fmla="*/ 3 w 131"/>
                  <a:gd name="T29" fmla="*/ 5 h 249"/>
                  <a:gd name="T30" fmla="*/ 3 w 131"/>
                  <a:gd name="T31" fmla="*/ 6 h 249"/>
                  <a:gd name="T32" fmla="*/ 2 w 131"/>
                  <a:gd name="T33" fmla="*/ 6 h 249"/>
                  <a:gd name="T34" fmla="*/ 1 w 131"/>
                  <a:gd name="T35" fmla="*/ 0 h 249"/>
                  <a:gd name="T36" fmla="*/ 0 w 131"/>
                  <a:gd name="T37" fmla="*/ 0 h 249"/>
                  <a:gd name="T38" fmla="*/ 0 w 131"/>
                  <a:gd name="T39" fmla="*/ 9 h 249"/>
                  <a:gd name="T40" fmla="*/ 1 w 131"/>
                  <a:gd name="T41" fmla="*/ 9 h 249"/>
                  <a:gd name="T42" fmla="*/ 1 w 131"/>
                  <a:gd name="T43" fmla="*/ 6 h 249"/>
                  <a:gd name="T44" fmla="*/ 1 w 131"/>
                  <a:gd name="T45" fmla="*/ 6 h 249"/>
                  <a:gd name="T46" fmla="*/ 2 w 131"/>
                  <a:gd name="T47" fmla="*/ 7 h 249"/>
                  <a:gd name="T48" fmla="*/ 2 w 131"/>
                  <a:gd name="T49" fmla="*/ 7 h 249"/>
                  <a:gd name="T50" fmla="*/ 3 w 131"/>
                  <a:gd name="T51" fmla="*/ 7 h 249"/>
                  <a:gd name="T52" fmla="*/ 3 w 131"/>
                  <a:gd name="T53" fmla="*/ 7 h 249"/>
                  <a:gd name="T54" fmla="*/ 4 w 131"/>
                  <a:gd name="T55" fmla="*/ 6 h 249"/>
                  <a:gd name="T56" fmla="*/ 4 w 131"/>
                  <a:gd name="T57" fmla="*/ 6 h 249"/>
                  <a:gd name="T58" fmla="*/ 4 w 131"/>
                  <a:gd name="T59" fmla="*/ 6 h 249"/>
                  <a:gd name="T60" fmla="*/ 4 w 131"/>
                  <a:gd name="T61" fmla="*/ 5 h 249"/>
                  <a:gd name="T62" fmla="*/ 5 w 131"/>
                  <a:gd name="T63" fmla="*/ 5 h 249"/>
                  <a:gd name="T64" fmla="*/ 5 w 131"/>
                  <a:gd name="T65" fmla="*/ 4 h 249"/>
                  <a:gd name="T66" fmla="*/ 5 w 131"/>
                  <a:gd name="T67" fmla="*/ 3 h 249"/>
                  <a:gd name="T68" fmla="*/ 4 w 131"/>
                  <a:gd name="T69" fmla="*/ 2 h 249"/>
                  <a:gd name="T70" fmla="*/ 4 w 131"/>
                  <a:gd name="T71" fmla="*/ 1 h 249"/>
                  <a:gd name="T72" fmla="*/ 3 w 131"/>
                  <a:gd name="T73" fmla="*/ 0 h 249"/>
                  <a:gd name="T74" fmla="*/ 3 w 131"/>
                  <a:gd name="T75" fmla="*/ 0 h 249"/>
                  <a:gd name="T76" fmla="*/ 2 w 131"/>
                  <a:gd name="T77" fmla="*/ 0 h 249"/>
                  <a:gd name="T78" fmla="*/ 2 w 131"/>
                  <a:gd name="T79" fmla="*/ 0 h 249"/>
                  <a:gd name="T80" fmla="*/ 1 w 131"/>
                  <a:gd name="T81" fmla="*/ 1 h 249"/>
                  <a:gd name="T82" fmla="*/ 1 w 131"/>
                  <a:gd name="T83" fmla="*/ 1 h 249"/>
                  <a:gd name="T84" fmla="*/ 1 w 131"/>
                  <a:gd name="T85" fmla="*/ 0 h 24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1"/>
                  <a:gd name="T130" fmla="*/ 0 h 249"/>
                  <a:gd name="T131" fmla="*/ 131 w 131"/>
                  <a:gd name="T132" fmla="*/ 249 h 24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1" h="249">
                    <a:moveTo>
                      <a:pt x="61" y="162"/>
                    </a:moveTo>
                    <a:lnTo>
                      <a:pt x="44" y="155"/>
                    </a:lnTo>
                    <a:lnTo>
                      <a:pt x="31" y="137"/>
                    </a:lnTo>
                    <a:lnTo>
                      <a:pt x="31" y="118"/>
                    </a:lnTo>
                    <a:lnTo>
                      <a:pt x="31" y="100"/>
                    </a:lnTo>
                    <a:lnTo>
                      <a:pt x="31" y="75"/>
                    </a:lnTo>
                    <a:lnTo>
                      <a:pt x="31" y="50"/>
                    </a:lnTo>
                    <a:lnTo>
                      <a:pt x="44" y="31"/>
                    </a:lnTo>
                    <a:lnTo>
                      <a:pt x="61" y="25"/>
                    </a:lnTo>
                    <a:lnTo>
                      <a:pt x="81" y="31"/>
                    </a:lnTo>
                    <a:lnTo>
                      <a:pt x="92" y="44"/>
                    </a:lnTo>
                    <a:lnTo>
                      <a:pt x="100" y="69"/>
                    </a:lnTo>
                    <a:lnTo>
                      <a:pt x="100" y="87"/>
                    </a:lnTo>
                    <a:lnTo>
                      <a:pt x="100" y="118"/>
                    </a:lnTo>
                    <a:lnTo>
                      <a:pt x="92" y="143"/>
                    </a:lnTo>
                    <a:lnTo>
                      <a:pt x="81" y="155"/>
                    </a:lnTo>
                    <a:lnTo>
                      <a:pt x="61" y="162"/>
                    </a:lnTo>
                    <a:close/>
                    <a:moveTo>
                      <a:pt x="31" y="0"/>
                    </a:moveTo>
                    <a:lnTo>
                      <a:pt x="0" y="0"/>
                    </a:lnTo>
                    <a:lnTo>
                      <a:pt x="0" y="249"/>
                    </a:lnTo>
                    <a:lnTo>
                      <a:pt x="31" y="249"/>
                    </a:lnTo>
                    <a:lnTo>
                      <a:pt x="31" y="162"/>
                    </a:lnTo>
                    <a:lnTo>
                      <a:pt x="36" y="168"/>
                    </a:lnTo>
                    <a:lnTo>
                      <a:pt x="44" y="180"/>
                    </a:lnTo>
                    <a:lnTo>
                      <a:pt x="56" y="180"/>
                    </a:lnTo>
                    <a:lnTo>
                      <a:pt x="69" y="187"/>
                    </a:lnTo>
                    <a:lnTo>
                      <a:pt x="87" y="180"/>
                    </a:lnTo>
                    <a:lnTo>
                      <a:pt x="100" y="174"/>
                    </a:lnTo>
                    <a:lnTo>
                      <a:pt x="117" y="168"/>
                    </a:lnTo>
                    <a:lnTo>
                      <a:pt x="123" y="155"/>
                    </a:lnTo>
                    <a:lnTo>
                      <a:pt x="123" y="137"/>
                    </a:lnTo>
                    <a:lnTo>
                      <a:pt x="131" y="124"/>
                    </a:lnTo>
                    <a:lnTo>
                      <a:pt x="131" y="106"/>
                    </a:lnTo>
                    <a:lnTo>
                      <a:pt x="131" y="87"/>
                    </a:lnTo>
                    <a:lnTo>
                      <a:pt x="123" y="44"/>
                    </a:lnTo>
                    <a:lnTo>
                      <a:pt x="112" y="19"/>
                    </a:lnTo>
                    <a:lnTo>
                      <a:pt x="92" y="0"/>
                    </a:lnTo>
                    <a:lnTo>
                      <a:pt x="69" y="0"/>
                    </a:lnTo>
                    <a:lnTo>
                      <a:pt x="56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31" y="2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64" name="Freeform 584"/>
              <p:cNvSpPr>
                <a:spLocks noEditPoints="1"/>
              </p:cNvSpPr>
              <p:nvPr/>
            </p:nvSpPr>
            <p:spPr bwMode="auto">
              <a:xfrm>
                <a:off x="2092" y="2228"/>
                <a:ext cx="44" cy="63"/>
              </a:xfrm>
              <a:custGeom>
                <a:avLst/>
                <a:gdLst>
                  <a:gd name="T0" fmla="*/ 1 w 130"/>
                  <a:gd name="T1" fmla="*/ 3 h 187"/>
                  <a:gd name="T2" fmla="*/ 1 w 130"/>
                  <a:gd name="T3" fmla="*/ 2 h 187"/>
                  <a:gd name="T4" fmla="*/ 1 w 130"/>
                  <a:gd name="T5" fmla="*/ 1 h 187"/>
                  <a:gd name="T6" fmla="*/ 2 w 130"/>
                  <a:gd name="T7" fmla="*/ 1 h 187"/>
                  <a:gd name="T8" fmla="*/ 2 w 130"/>
                  <a:gd name="T9" fmla="*/ 1 h 187"/>
                  <a:gd name="T10" fmla="*/ 3 w 130"/>
                  <a:gd name="T11" fmla="*/ 1 h 187"/>
                  <a:gd name="T12" fmla="*/ 3 w 130"/>
                  <a:gd name="T13" fmla="*/ 1 h 187"/>
                  <a:gd name="T14" fmla="*/ 3 w 130"/>
                  <a:gd name="T15" fmla="*/ 2 h 187"/>
                  <a:gd name="T16" fmla="*/ 4 w 130"/>
                  <a:gd name="T17" fmla="*/ 3 h 187"/>
                  <a:gd name="T18" fmla="*/ 1 w 130"/>
                  <a:gd name="T19" fmla="*/ 3 h 187"/>
                  <a:gd name="T20" fmla="*/ 5 w 130"/>
                  <a:gd name="T21" fmla="*/ 4 h 187"/>
                  <a:gd name="T22" fmla="*/ 5 w 130"/>
                  <a:gd name="T23" fmla="*/ 3 h 187"/>
                  <a:gd name="T24" fmla="*/ 5 w 130"/>
                  <a:gd name="T25" fmla="*/ 2 h 187"/>
                  <a:gd name="T26" fmla="*/ 4 w 130"/>
                  <a:gd name="T27" fmla="*/ 1 h 187"/>
                  <a:gd name="T28" fmla="*/ 3 w 130"/>
                  <a:gd name="T29" fmla="*/ 0 h 187"/>
                  <a:gd name="T30" fmla="*/ 2 w 130"/>
                  <a:gd name="T31" fmla="*/ 0 h 187"/>
                  <a:gd name="T32" fmla="*/ 2 w 130"/>
                  <a:gd name="T33" fmla="*/ 0 h 187"/>
                  <a:gd name="T34" fmla="*/ 1 w 130"/>
                  <a:gd name="T35" fmla="*/ 0 h 187"/>
                  <a:gd name="T36" fmla="*/ 1 w 130"/>
                  <a:gd name="T37" fmla="*/ 1 h 187"/>
                  <a:gd name="T38" fmla="*/ 0 w 130"/>
                  <a:gd name="T39" fmla="*/ 1 h 187"/>
                  <a:gd name="T40" fmla="*/ 0 w 130"/>
                  <a:gd name="T41" fmla="*/ 2 h 187"/>
                  <a:gd name="T42" fmla="*/ 0 w 130"/>
                  <a:gd name="T43" fmla="*/ 2 h 187"/>
                  <a:gd name="T44" fmla="*/ 0 w 130"/>
                  <a:gd name="T45" fmla="*/ 3 h 187"/>
                  <a:gd name="T46" fmla="*/ 0 w 130"/>
                  <a:gd name="T47" fmla="*/ 3 h 187"/>
                  <a:gd name="T48" fmla="*/ 0 w 130"/>
                  <a:gd name="T49" fmla="*/ 5 h 187"/>
                  <a:gd name="T50" fmla="*/ 1 w 130"/>
                  <a:gd name="T51" fmla="*/ 6 h 187"/>
                  <a:gd name="T52" fmla="*/ 1 w 130"/>
                  <a:gd name="T53" fmla="*/ 7 h 187"/>
                  <a:gd name="T54" fmla="*/ 2 w 130"/>
                  <a:gd name="T55" fmla="*/ 7 h 187"/>
                  <a:gd name="T56" fmla="*/ 3 w 130"/>
                  <a:gd name="T57" fmla="*/ 7 h 187"/>
                  <a:gd name="T58" fmla="*/ 4 w 130"/>
                  <a:gd name="T59" fmla="*/ 6 h 187"/>
                  <a:gd name="T60" fmla="*/ 5 w 130"/>
                  <a:gd name="T61" fmla="*/ 6 h 187"/>
                  <a:gd name="T62" fmla="*/ 5 w 130"/>
                  <a:gd name="T63" fmla="*/ 5 h 187"/>
                  <a:gd name="T64" fmla="*/ 3 w 130"/>
                  <a:gd name="T65" fmla="*/ 5 h 187"/>
                  <a:gd name="T66" fmla="*/ 3 w 130"/>
                  <a:gd name="T67" fmla="*/ 5 h 187"/>
                  <a:gd name="T68" fmla="*/ 3 w 130"/>
                  <a:gd name="T69" fmla="*/ 6 h 187"/>
                  <a:gd name="T70" fmla="*/ 3 w 130"/>
                  <a:gd name="T71" fmla="*/ 6 h 187"/>
                  <a:gd name="T72" fmla="*/ 2 w 130"/>
                  <a:gd name="T73" fmla="*/ 6 h 187"/>
                  <a:gd name="T74" fmla="*/ 2 w 130"/>
                  <a:gd name="T75" fmla="*/ 6 h 187"/>
                  <a:gd name="T76" fmla="*/ 1 w 130"/>
                  <a:gd name="T77" fmla="*/ 6 h 187"/>
                  <a:gd name="T78" fmla="*/ 1 w 130"/>
                  <a:gd name="T79" fmla="*/ 5 h 187"/>
                  <a:gd name="T80" fmla="*/ 1 w 130"/>
                  <a:gd name="T81" fmla="*/ 4 h 187"/>
                  <a:gd name="T82" fmla="*/ 5 w 130"/>
                  <a:gd name="T83" fmla="*/ 4 h 1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0"/>
                  <a:gd name="T127" fmla="*/ 0 h 187"/>
                  <a:gd name="T128" fmla="*/ 130 w 130"/>
                  <a:gd name="T129" fmla="*/ 187 h 18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0" h="187">
                    <a:moveTo>
                      <a:pt x="31" y="81"/>
                    </a:moveTo>
                    <a:lnTo>
                      <a:pt x="31" y="50"/>
                    </a:lnTo>
                    <a:lnTo>
                      <a:pt x="37" y="31"/>
                    </a:lnTo>
                    <a:lnTo>
                      <a:pt x="51" y="25"/>
                    </a:lnTo>
                    <a:lnTo>
                      <a:pt x="62" y="25"/>
                    </a:lnTo>
                    <a:lnTo>
                      <a:pt x="76" y="25"/>
                    </a:lnTo>
                    <a:lnTo>
                      <a:pt x="87" y="31"/>
                    </a:lnTo>
                    <a:lnTo>
                      <a:pt x="93" y="50"/>
                    </a:lnTo>
                    <a:lnTo>
                      <a:pt x="99" y="81"/>
                    </a:lnTo>
                    <a:lnTo>
                      <a:pt x="31" y="81"/>
                    </a:lnTo>
                    <a:close/>
                    <a:moveTo>
                      <a:pt x="130" y="100"/>
                    </a:moveTo>
                    <a:lnTo>
                      <a:pt x="130" y="87"/>
                    </a:lnTo>
                    <a:lnTo>
                      <a:pt x="124" y="50"/>
                    </a:lnTo>
                    <a:lnTo>
                      <a:pt x="112" y="25"/>
                    </a:lnTo>
                    <a:lnTo>
                      <a:pt x="93" y="6"/>
                    </a:lnTo>
                    <a:lnTo>
                      <a:pt x="62" y="0"/>
                    </a:lnTo>
                    <a:lnTo>
                      <a:pt x="45" y="0"/>
                    </a:lnTo>
                    <a:lnTo>
                      <a:pt x="31" y="6"/>
                    </a:lnTo>
                    <a:lnTo>
                      <a:pt x="20" y="19"/>
                    </a:lnTo>
                    <a:lnTo>
                      <a:pt x="6" y="31"/>
                    </a:lnTo>
                    <a:lnTo>
                      <a:pt x="6" y="44"/>
                    </a:lnTo>
                    <a:lnTo>
                      <a:pt x="0" y="56"/>
                    </a:lnTo>
                    <a:lnTo>
                      <a:pt x="0" y="75"/>
                    </a:lnTo>
                    <a:lnTo>
                      <a:pt x="0" y="93"/>
                    </a:lnTo>
                    <a:lnTo>
                      <a:pt x="6" y="143"/>
                    </a:lnTo>
                    <a:lnTo>
                      <a:pt x="20" y="168"/>
                    </a:lnTo>
                    <a:lnTo>
                      <a:pt x="37" y="180"/>
                    </a:lnTo>
                    <a:lnTo>
                      <a:pt x="62" y="187"/>
                    </a:lnTo>
                    <a:lnTo>
                      <a:pt x="87" y="180"/>
                    </a:lnTo>
                    <a:lnTo>
                      <a:pt x="112" y="168"/>
                    </a:lnTo>
                    <a:lnTo>
                      <a:pt x="124" y="149"/>
                    </a:lnTo>
                    <a:lnTo>
                      <a:pt x="130" y="124"/>
                    </a:lnTo>
                    <a:lnTo>
                      <a:pt x="93" y="124"/>
                    </a:lnTo>
                    <a:lnTo>
                      <a:pt x="93" y="137"/>
                    </a:lnTo>
                    <a:lnTo>
                      <a:pt x="87" y="149"/>
                    </a:lnTo>
                    <a:lnTo>
                      <a:pt x="76" y="155"/>
                    </a:lnTo>
                    <a:lnTo>
                      <a:pt x="62" y="162"/>
                    </a:lnTo>
                    <a:lnTo>
                      <a:pt x="51" y="155"/>
                    </a:lnTo>
                    <a:lnTo>
                      <a:pt x="37" y="149"/>
                    </a:lnTo>
                    <a:lnTo>
                      <a:pt x="31" y="131"/>
                    </a:lnTo>
                    <a:lnTo>
                      <a:pt x="31" y="100"/>
                    </a:lnTo>
                    <a:lnTo>
                      <a:pt x="13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65" name="Freeform 585"/>
              <p:cNvSpPr>
                <a:spLocks/>
              </p:cNvSpPr>
              <p:nvPr/>
            </p:nvSpPr>
            <p:spPr bwMode="auto">
              <a:xfrm>
                <a:off x="2152" y="2228"/>
                <a:ext cx="27" cy="60"/>
              </a:xfrm>
              <a:custGeom>
                <a:avLst/>
                <a:gdLst>
                  <a:gd name="T0" fmla="*/ 1 w 81"/>
                  <a:gd name="T1" fmla="*/ 0 h 180"/>
                  <a:gd name="T2" fmla="*/ 0 w 81"/>
                  <a:gd name="T3" fmla="*/ 0 h 180"/>
                  <a:gd name="T4" fmla="*/ 0 w 81"/>
                  <a:gd name="T5" fmla="*/ 7 h 180"/>
                  <a:gd name="T6" fmla="*/ 1 w 81"/>
                  <a:gd name="T7" fmla="*/ 7 h 180"/>
                  <a:gd name="T8" fmla="*/ 1 w 81"/>
                  <a:gd name="T9" fmla="*/ 3 h 180"/>
                  <a:gd name="T10" fmla="*/ 1 w 81"/>
                  <a:gd name="T11" fmla="*/ 2 h 180"/>
                  <a:gd name="T12" fmla="*/ 1 w 81"/>
                  <a:gd name="T13" fmla="*/ 2 h 180"/>
                  <a:gd name="T14" fmla="*/ 2 w 81"/>
                  <a:gd name="T15" fmla="*/ 1 h 180"/>
                  <a:gd name="T16" fmla="*/ 3 w 81"/>
                  <a:gd name="T17" fmla="*/ 1 h 180"/>
                  <a:gd name="T18" fmla="*/ 3 w 81"/>
                  <a:gd name="T19" fmla="*/ 1 h 180"/>
                  <a:gd name="T20" fmla="*/ 3 w 81"/>
                  <a:gd name="T21" fmla="*/ 1 h 180"/>
                  <a:gd name="T22" fmla="*/ 3 w 81"/>
                  <a:gd name="T23" fmla="*/ 0 h 180"/>
                  <a:gd name="T24" fmla="*/ 2 w 81"/>
                  <a:gd name="T25" fmla="*/ 0 h 180"/>
                  <a:gd name="T26" fmla="*/ 2 w 81"/>
                  <a:gd name="T27" fmla="*/ 0 h 180"/>
                  <a:gd name="T28" fmla="*/ 1 w 81"/>
                  <a:gd name="T29" fmla="*/ 1 h 180"/>
                  <a:gd name="T30" fmla="*/ 1 w 81"/>
                  <a:gd name="T31" fmla="*/ 1 h 180"/>
                  <a:gd name="T32" fmla="*/ 1 w 81"/>
                  <a:gd name="T33" fmla="*/ 1 h 180"/>
                  <a:gd name="T34" fmla="*/ 1 w 81"/>
                  <a:gd name="T35" fmla="*/ 0 h 1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1"/>
                  <a:gd name="T55" fmla="*/ 0 h 180"/>
                  <a:gd name="T56" fmla="*/ 81 w 81"/>
                  <a:gd name="T57" fmla="*/ 180 h 1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1" h="180">
                    <a:moveTo>
                      <a:pt x="25" y="0"/>
                    </a:moveTo>
                    <a:lnTo>
                      <a:pt x="0" y="0"/>
                    </a:lnTo>
                    <a:lnTo>
                      <a:pt x="0" y="180"/>
                    </a:lnTo>
                    <a:lnTo>
                      <a:pt x="25" y="180"/>
                    </a:lnTo>
                    <a:lnTo>
                      <a:pt x="25" y="75"/>
                    </a:lnTo>
                    <a:lnTo>
                      <a:pt x="31" y="56"/>
                    </a:lnTo>
                    <a:lnTo>
                      <a:pt x="37" y="44"/>
                    </a:lnTo>
                    <a:lnTo>
                      <a:pt x="50" y="31"/>
                    </a:lnTo>
                    <a:lnTo>
                      <a:pt x="68" y="31"/>
                    </a:lnTo>
                    <a:lnTo>
                      <a:pt x="75" y="31"/>
                    </a:lnTo>
                    <a:lnTo>
                      <a:pt x="81" y="31"/>
                    </a:lnTo>
                    <a:lnTo>
                      <a:pt x="81" y="0"/>
                    </a:lnTo>
                    <a:lnTo>
                      <a:pt x="62" y="0"/>
                    </a:lnTo>
                    <a:lnTo>
                      <a:pt x="50" y="0"/>
                    </a:lnTo>
                    <a:lnTo>
                      <a:pt x="37" y="14"/>
                    </a:lnTo>
                    <a:lnTo>
                      <a:pt x="31" y="31"/>
                    </a:lnTo>
                    <a:lnTo>
                      <a:pt x="25" y="3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66" name="Freeform 586"/>
              <p:cNvSpPr>
                <a:spLocks/>
              </p:cNvSpPr>
              <p:nvPr/>
            </p:nvSpPr>
            <p:spPr bwMode="auto">
              <a:xfrm>
                <a:off x="2188" y="2228"/>
                <a:ext cx="41" cy="63"/>
              </a:xfrm>
              <a:custGeom>
                <a:avLst/>
                <a:gdLst>
                  <a:gd name="T0" fmla="*/ 5 w 124"/>
                  <a:gd name="T1" fmla="*/ 5 h 187"/>
                  <a:gd name="T2" fmla="*/ 4 w 124"/>
                  <a:gd name="T3" fmla="*/ 4 h 187"/>
                  <a:gd name="T4" fmla="*/ 3 w 124"/>
                  <a:gd name="T5" fmla="*/ 3 h 187"/>
                  <a:gd name="T6" fmla="*/ 2 w 124"/>
                  <a:gd name="T7" fmla="*/ 2 h 187"/>
                  <a:gd name="T8" fmla="*/ 1 w 124"/>
                  <a:gd name="T9" fmla="*/ 2 h 187"/>
                  <a:gd name="T10" fmla="*/ 1 w 124"/>
                  <a:gd name="T11" fmla="*/ 1 h 187"/>
                  <a:gd name="T12" fmla="*/ 2 w 124"/>
                  <a:gd name="T13" fmla="*/ 1 h 187"/>
                  <a:gd name="T14" fmla="*/ 2 w 124"/>
                  <a:gd name="T15" fmla="*/ 1 h 187"/>
                  <a:gd name="T16" fmla="*/ 2 w 124"/>
                  <a:gd name="T17" fmla="*/ 1 h 187"/>
                  <a:gd name="T18" fmla="*/ 3 w 124"/>
                  <a:gd name="T19" fmla="*/ 1 h 187"/>
                  <a:gd name="T20" fmla="*/ 3 w 124"/>
                  <a:gd name="T21" fmla="*/ 1 h 187"/>
                  <a:gd name="T22" fmla="*/ 3 w 124"/>
                  <a:gd name="T23" fmla="*/ 1 h 187"/>
                  <a:gd name="T24" fmla="*/ 3 w 124"/>
                  <a:gd name="T25" fmla="*/ 2 h 187"/>
                  <a:gd name="T26" fmla="*/ 5 w 124"/>
                  <a:gd name="T27" fmla="*/ 2 h 187"/>
                  <a:gd name="T28" fmla="*/ 4 w 124"/>
                  <a:gd name="T29" fmla="*/ 1 h 187"/>
                  <a:gd name="T30" fmla="*/ 4 w 124"/>
                  <a:gd name="T31" fmla="*/ 1 h 187"/>
                  <a:gd name="T32" fmla="*/ 3 w 124"/>
                  <a:gd name="T33" fmla="*/ 0 h 187"/>
                  <a:gd name="T34" fmla="*/ 2 w 124"/>
                  <a:gd name="T35" fmla="*/ 0 h 187"/>
                  <a:gd name="T36" fmla="*/ 1 w 124"/>
                  <a:gd name="T37" fmla="*/ 0 h 187"/>
                  <a:gd name="T38" fmla="*/ 1 w 124"/>
                  <a:gd name="T39" fmla="*/ 1 h 187"/>
                  <a:gd name="T40" fmla="*/ 0 w 124"/>
                  <a:gd name="T41" fmla="*/ 1 h 187"/>
                  <a:gd name="T42" fmla="*/ 0 w 124"/>
                  <a:gd name="T43" fmla="*/ 2 h 187"/>
                  <a:gd name="T44" fmla="*/ 1 w 124"/>
                  <a:gd name="T45" fmla="*/ 3 h 187"/>
                  <a:gd name="T46" fmla="*/ 2 w 124"/>
                  <a:gd name="T47" fmla="*/ 4 h 187"/>
                  <a:gd name="T48" fmla="*/ 3 w 124"/>
                  <a:gd name="T49" fmla="*/ 4 h 187"/>
                  <a:gd name="T50" fmla="*/ 3 w 124"/>
                  <a:gd name="T51" fmla="*/ 5 h 187"/>
                  <a:gd name="T52" fmla="*/ 3 w 124"/>
                  <a:gd name="T53" fmla="*/ 5 h 187"/>
                  <a:gd name="T54" fmla="*/ 3 w 124"/>
                  <a:gd name="T55" fmla="*/ 6 h 187"/>
                  <a:gd name="T56" fmla="*/ 3 w 124"/>
                  <a:gd name="T57" fmla="*/ 6 h 187"/>
                  <a:gd name="T58" fmla="*/ 2 w 124"/>
                  <a:gd name="T59" fmla="*/ 6 h 187"/>
                  <a:gd name="T60" fmla="*/ 2 w 124"/>
                  <a:gd name="T61" fmla="*/ 6 h 187"/>
                  <a:gd name="T62" fmla="*/ 1 w 124"/>
                  <a:gd name="T63" fmla="*/ 6 h 187"/>
                  <a:gd name="T64" fmla="*/ 1 w 124"/>
                  <a:gd name="T65" fmla="*/ 5 h 187"/>
                  <a:gd name="T66" fmla="*/ 1 w 124"/>
                  <a:gd name="T67" fmla="*/ 5 h 187"/>
                  <a:gd name="T68" fmla="*/ 0 w 124"/>
                  <a:gd name="T69" fmla="*/ 5 h 187"/>
                  <a:gd name="T70" fmla="*/ 0 w 124"/>
                  <a:gd name="T71" fmla="*/ 6 h 187"/>
                  <a:gd name="T72" fmla="*/ 0 w 124"/>
                  <a:gd name="T73" fmla="*/ 6 h 187"/>
                  <a:gd name="T74" fmla="*/ 1 w 124"/>
                  <a:gd name="T75" fmla="*/ 7 h 187"/>
                  <a:gd name="T76" fmla="*/ 2 w 124"/>
                  <a:gd name="T77" fmla="*/ 7 h 187"/>
                  <a:gd name="T78" fmla="*/ 3 w 124"/>
                  <a:gd name="T79" fmla="*/ 7 h 187"/>
                  <a:gd name="T80" fmla="*/ 4 w 124"/>
                  <a:gd name="T81" fmla="*/ 6 h 187"/>
                  <a:gd name="T82" fmla="*/ 4 w 124"/>
                  <a:gd name="T83" fmla="*/ 6 h 187"/>
                  <a:gd name="T84" fmla="*/ 5 w 124"/>
                  <a:gd name="T85" fmla="*/ 5 h 18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4"/>
                  <a:gd name="T130" fmla="*/ 0 h 187"/>
                  <a:gd name="T131" fmla="*/ 124 w 124"/>
                  <a:gd name="T132" fmla="*/ 187 h 18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4" h="187">
                    <a:moveTo>
                      <a:pt x="124" y="131"/>
                    </a:moveTo>
                    <a:lnTo>
                      <a:pt x="111" y="100"/>
                    </a:lnTo>
                    <a:lnTo>
                      <a:pt x="80" y="81"/>
                    </a:lnTo>
                    <a:lnTo>
                      <a:pt x="49" y="62"/>
                    </a:lnTo>
                    <a:lnTo>
                      <a:pt x="31" y="44"/>
                    </a:lnTo>
                    <a:lnTo>
                      <a:pt x="37" y="39"/>
                    </a:lnTo>
                    <a:lnTo>
                      <a:pt x="43" y="31"/>
                    </a:lnTo>
                    <a:lnTo>
                      <a:pt x="49" y="25"/>
                    </a:lnTo>
                    <a:lnTo>
                      <a:pt x="62" y="25"/>
                    </a:lnTo>
                    <a:lnTo>
                      <a:pt x="74" y="25"/>
                    </a:lnTo>
                    <a:lnTo>
                      <a:pt x="87" y="31"/>
                    </a:lnTo>
                    <a:lnTo>
                      <a:pt x="87" y="39"/>
                    </a:lnTo>
                    <a:lnTo>
                      <a:pt x="93" y="50"/>
                    </a:lnTo>
                    <a:lnTo>
                      <a:pt x="124" y="50"/>
                    </a:lnTo>
                    <a:lnTo>
                      <a:pt x="118" y="31"/>
                    </a:lnTo>
                    <a:lnTo>
                      <a:pt x="105" y="14"/>
                    </a:lnTo>
                    <a:lnTo>
                      <a:pt x="87" y="0"/>
                    </a:lnTo>
                    <a:lnTo>
                      <a:pt x="68" y="0"/>
                    </a:lnTo>
                    <a:lnTo>
                      <a:pt x="31" y="0"/>
                    </a:lnTo>
                    <a:lnTo>
                      <a:pt x="18" y="19"/>
                    </a:lnTo>
                    <a:lnTo>
                      <a:pt x="6" y="31"/>
                    </a:lnTo>
                    <a:lnTo>
                      <a:pt x="6" y="50"/>
                    </a:lnTo>
                    <a:lnTo>
                      <a:pt x="18" y="81"/>
                    </a:lnTo>
                    <a:lnTo>
                      <a:pt x="49" y="100"/>
                    </a:lnTo>
                    <a:lnTo>
                      <a:pt x="80" y="112"/>
                    </a:lnTo>
                    <a:lnTo>
                      <a:pt x="93" y="131"/>
                    </a:lnTo>
                    <a:lnTo>
                      <a:pt x="93" y="143"/>
                    </a:lnTo>
                    <a:lnTo>
                      <a:pt x="87" y="155"/>
                    </a:lnTo>
                    <a:lnTo>
                      <a:pt x="74" y="155"/>
                    </a:lnTo>
                    <a:lnTo>
                      <a:pt x="62" y="162"/>
                    </a:lnTo>
                    <a:lnTo>
                      <a:pt x="49" y="155"/>
                    </a:lnTo>
                    <a:lnTo>
                      <a:pt x="37" y="149"/>
                    </a:lnTo>
                    <a:lnTo>
                      <a:pt x="31" y="137"/>
                    </a:lnTo>
                    <a:lnTo>
                      <a:pt x="31" y="124"/>
                    </a:lnTo>
                    <a:lnTo>
                      <a:pt x="0" y="124"/>
                    </a:lnTo>
                    <a:lnTo>
                      <a:pt x="0" y="149"/>
                    </a:lnTo>
                    <a:lnTo>
                      <a:pt x="12" y="168"/>
                    </a:lnTo>
                    <a:lnTo>
                      <a:pt x="31" y="180"/>
                    </a:lnTo>
                    <a:lnTo>
                      <a:pt x="62" y="187"/>
                    </a:lnTo>
                    <a:lnTo>
                      <a:pt x="87" y="180"/>
                    </a:lnTo>
                    <a:lnTo>
                      <a:pt x="105" y="168"/>
                    </a:lnTo>
                    <a:lnTo>
                      <a:pt x="118" y="155"/>
                    </a:lnTo>
                    <a:lnTo>
                      <a:pt x="124" y="1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67" name="Freeform 587"/>
              <p:cNvSpPr>
                <a:spLocks noEditPoints="1"/>
              </p:cNvSpPr>
              <p:nvPr/>
            </p:nvSpPr>
            <p:spPr bwMode="auto">
              <a:xfrm>
                <a:off x="2241" y="2204"/>
                <a:ext cx="11" cy="84"/>
              </a:xfrm>
              <a:custGeom>
                <a:avLst/>
                <a:gdLst>
                  <a:gd name="T0" fmla="*/ 1 w 31"/>
                  <a:gd name="T1" fmla="*/ 3 h 253"/>
                  <a:gd name="T2" fmla="*/ 0 w 31"/>
                  <a:gd name="T3" fmla="*/ 3 h 253"/>
                  <a:gd name="T4" fmla="*/ 0 w 31"/>
                  <a:gd name="T5" fmla="*/ 9 h 253"/>
                  <a:gd name="T6" fmla="*/ 1 w 31"/>
                  <a:gd name="T7" fmla="*/ 9 h 253"/>
                  <a:gd name="T8" fmla="*/ 1 w 31"/>
                  <a:gd name="T9" fmla="*/ 3 h 253"/>
                  <a:gd name="T10" fmla="*/ 0 w 31"/>
                  <a:gd name="T11" fmla="*/ 1 h 253"/>
                  <a:gd name="T12" fmla="*/ 1 w 31"/>
                  <a:gd name="T13" fmla="*/ 1 h 253"/>
                  <a:gd name="T14" fmla="*/ 1 w 31"/>
                  <a:gd name="T15" fmla="*/ 0 h 253"/>
                  <a:gd name="T16" fmla="*/ 0 w 31"/>
                  <a:gd name="T17" fmla="*/ 0 h 253"/>
                  <a:gd name="T18" fmla="*/ 0 w 31"/>
                  <a:gd name="T19" fmla="*/ 1 h 2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253"/>
                  <a:gd name="T32" fmla="*/ 31 w 31"/>
                  <a:gd name="T33" fmla="*/ 253 h 2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253">
                    <a:moveTo>
                      <a:pt x="31" y="73"/>
                    </a:moveTo>
                    <a:lnTo>
                      <a:pt x="0" y="73"/>
                    </a:lnTo>
                    <a:lnTo>
                      <a:pt x="0" y="253"/>
                    </a:lnTo>
                    <a:lnTo>
                      <a:pt x="31" y="253"/>
                    </a:lnTo>
                    <a:lnTo>
                      <a:pt x="31" y="73"/>
                    </a:lnTo>
                    <a:close/>
                    <a:moveTo>
                      <a:pt x="0" y="31"/>
                    </a:moveTo>
                    <a:lnTo>
                      <a:pt x="31" y="31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68" name="Freeform 588"/>
              <p:cNvSpPr>
                <a:spLocks noEditPoints="1"/>
              </p:cNvSpPr>
              <p:nvPr/>
            </p:nvSpPr>
            <p:spPr bwMode="auto">
              <a:xfrm>
                <a:off x="2266" y="2228"/>
                <a:ext cx="46" cy="63"/>
              </a:xfrm>
              <a:custGeom>
                <a:avLst/>
                <a:gdLst>
                  <a:gd name="T0" fmla="*/ 3 w 136"/>
                  <a:gd name="T1" fmla="*/ 6 h 187"/>
                  <a:gd name="T2" fmla="*/ 2 w 136"/>
                  <a:gd name="T3" fmla="*/ 6 h 187"/>
                  <a:gd name="T4" fmla="*/ 1 w 136"/>
                  <a:gd name="T5" fmla="*/ 5 h 187"/>
                  <a:gd name="T6" fmla="*/ 1 w 136"/>
                  <a:gd name="T7" fmla="*/ 4 h 187"/>
                  <a:gd name="T8" fmla="*/ 1 w 136"/>
                  <a:gd name="T9" fmla="*/ 3 h 187"/>
                  <a:gd name="T10" fmla="*/ 1 w 136"/>
                  <a:gd name="T11" fmla="*/ 2 h 187"/>
                  <a:gd name="T12" fmla="*/ 2 w 136"/>
                  <a:gd name="T13" fmla="*/ 1 h 187"/>
                  <a:gd name="T14" fmla="*/ 2 w 136"/>
                  <a:gd name="T15" fmla="*/ 1 h 187"/>
                  <a:gd name="T16" fmla="*/ 3 w 136"/>
                  <a:gd name="T17" fmla="*/ 1 h 187"/>
                  <a:gd name="T18" fmla="*/ 3 w 136"/>
                  <a:gd name="T19" fmla="*/ 1 h 187"/>
                  <a:gd name="T20" fmla="*/ 4 w 136"/>
                  <a:gd name="T21" fmla="*/ 1 h 187"/>
                  <a:gd name="T22" fmla="*/ 4 w 136"/>
                  <a:gd name="T23" fmla="*/ 2 h 187"/>
                  <a:gd name="T24" fmla="*/ 4 w 136"/>
                  <a:gd name="T25" fmla="*/ 3 h 187"/>
                  <a:gd name="T26" fmla="*/ 4 w 136"/>
                  <a:gd name="T27" fmla="*/ 4 h 187"/>
                  <a:gd name="T28" fmla="*/ 4 w 136"/>
                  <a:gd name="T29" fmla="*/ 5 h 187"/>
                  <a:gd name="T30" fmla="*/ 3 w 136"/>
                  <a:gd name="T31" fmla="*/ 6 h 187"/>
                  <a:gd name="T32" fmla="*/ 3 w 136"/>
                  <a:gd name="T33" fmla="*/ 6 h 187"/>
                  <a:gd name="T34" fmla="*/ 3 w 136"/>
                  <a:gd name="T35" fmla="*/ 7 h 187"/>
                  <a:gd name="T36" fmla="*/ 3 w 136"/>
                  <a:gd name="T37" fmla="*/ 7 h 187"/>
                  <a:gd name="T38" fmla="*/ 5 w 136"/>
                  <a:gd name="T39" fmla="*/ 6 h 187"/>
                  <a:gd name="T40" fmla="*/ 5 w 136"/>
                  <a:gd name="T41" fmla="*/ 5 h 187"/>
                  <a:gd name="T42" fmla="*/ 5 w 136"/>
                  <a:gd name="T43" fmla="*/ 3 h 187"/>
                  <a:gd name="T44" fmla="*/ 5 w 136"/>
                  <a:gd name="T45" fmla="*/ 3 h 187"/>
                  <a:gd name="T46" fmla="*/ 5 w 136"/>
                  <a:gd name="T47" fmla="*/ 2 h 187"/>
                  <a:gd name="T48" fmla="*/ 5 w 136"/>
                  <a:gd name="T49" fmla="*/ 2 h 187"/>
                  <a:gd name="T50" fmla="*/ 5 w 136"/>
                  <a:gd name="T51" fmla="*/ 1 h 187"/>
                  <a:gd name="T52" fmla="*/ 5 w 136"/>
                  <a:gd name="T53" fmla="*/ 1 h 187"/>
                  <a:gd name="T54" fmla="*/ 4 w 136"/>
                  <a:gd name="T55" fmla="*/ 0 h 187"/>
                  <a:gd name="T56" fmla="*/ 3 w 136"/>
                  <a:gd name="T57" fmla="*/ 0 h 187"/>
                  <a:gd name="T58" fmla="*/ 3 w 136"/>
                  <a:gd name="T59" fmla="*/ 0 h 187"/>
                  <a:gd name="T60" fmla="*/ 2 w 136"/>
                  <a:gd name="T61" fmla="*/ 0 h 187"/>
                  <a:gd name="T62" fmla="*/ 1 w 136"/>
                  <a:gd name="T63" fmla="*/ 0 h 187"/>
                  <a:gd name="T64" fmla="*/ 1 w 136"/>
                  <a:gd name="T65" fmla="*/ 1 h 187"/>
                  <a:gd name="T66" fmla="*/ 0 w 136"/>
                  <a:gd name="T67" fmla="*/ 1 h 187"/>
                  <a:gd name="T68" fmla="*/ 0 w 136"/>
                  <a:gd name="T69" fmla="*/ 2 h 187"/>
                  <a:gd name="T70" fmla="*/ 0 w 136"/>
                  <a:gd name="T71" fmla="*/ 2 h 187"/>
                  <a:gd name="T72" fmla="*/ 0 w 136"/>
                  <a:gd name="T73" fmla="*/ 3 h 187"/>
                  <a:gd name="T74" fmla="*/ 0 w 136"/>
                  <a:gd name="T75" fmla="*/ 3 h 187"/>
                  <a:gd name="T76" fmla="*/ 0 w 136"/>
                  <a:gd name="T77" fmla="*/ 5 h 187"/>
                  <a:gd name="T78" fmla="*/ 1 w 136"/>
                  <a:gd name="T79" fmla="*/ 6 h 187"/>
                  <a:gd name="T80" fmla="*/ 2 w 136"/>
                  <a:gd name="T81" fmla="*/ 7 h 187"/>
                  <a:gd name="T82" fmla="*/ 3 w 136"/>
                  <a:gd name="T83" fmla="*/ 7 h 1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"/>
                  <a:gd name="T127" fmla="*/ 0 h 187"/>
                  <a:gd name="T128" fmla="*/ 136 w 136"/>
                  <a:gd name="T129" fmla="*/ 187 h 18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" h="187">
                    <a:moveTo>
                      <a:pt x="68" y="162"/>
                    </a:moveTo>
                    <a:lnTo>
                      <a:pt x="49" y="155"/>
                    </a:lnTo>
                    <a:lnTo>
                      <a:pt x="37" y="143"/>
                    </a:lnTo>
                    <a:lnTo>
                      <a:pt x="31" y="118"/>
                    </a:lnTo>
                    <a:lnTo>
                      <a:pt x="31" y="81"/>
                    </a:lnTo>
                    <a:lnTo>
                      <a:pt x="37" y="56"/>
                    </a:lnTo>
                    <a:lnTo>
                      <a:pt x="43" y="39"/>
                    </a:lnTo>
                    <a:lnTo>
                      <a:pt x="55" y="25"/>
                    </a:lnTo>
                    <a:lnTo>
                      <a:pt x="68" y="25"/>
                    </a:lnTo>
                    <a:lnTo>
                      <a:pt x="87" y="25"/>
                    </a:lnTo>
                    <a:lnTo>
                      <a:pt x="99" y="39"/>
                    </a:lnTo>
                    <a:lnTo>
                      <a:pt x="105" y="56"/>
                    </a:lnTo>
                    <a:lnTo>
                      <a:pt x="105" y="81"/>
                    </a:lnTo>
                    <a:lnTo>
                      <a:pt x="105" y="118"/>
                    </a:lnTo>
                    <a:lnTo>
                      <a:pt x="99" y="143"/>
                    </a:lnTo>
                    <a:lnTo>
                      <a:pt x="87" y="155"/>
                    </a:lnTo>
                    <a:lnTo>
                      <a:pt x="68" y="162"/>
                    </a:lnTo>
                    <a:close/>
                    <a:moveTo>
                      <a:pt x="68" y="187"/>
                    </a:moveTo>
                    <a:lnTo>
                      <a:pt x="93" y="180"/>
                    </a:lnTo>
                    <a:lnTo>
                      <a:pt x="118" y="168"/>
                    </a:lnTo>
                    <a:lnTo>
                      <a:pt x="130" y="143"/>
                    </a:lnTo>
                    <a:lnTo>
                      <a:pt x="136" y="93"/>
                    </a:lnTo>
                    <a:lnTo>
                      <a:pt x="136" y="75"/>
                    </a:lnTo>
                    <a:lnTo>
                      <a:pt x="130" y="56"/>
                    </a:lnTo>
                    <a:lnTo>
                      <a:pt x="130" y="44"/>
                    </a:lnTo>
                    <a:lnTo>
                      <a:pt x="124" y="31"/>
                    </a:lnTo>
                    <a:lnTo>
                      <a:pt x="118" y="19"/>
                    </a:lnTo>
                    <a:lnTo>
                      <a:pt x="105" y="6"/>
                    </a:lnTo>
                    <a:lnTo>
                      <a:pt x="87" y="0"/>
                    </a:lnTo>
                    <a:lnTo>
                      <a:pt x="68" y="0"/>
                    </a:lnTo>
                    <a:lnTo>
                      <a:pt x="49" y="0"/>
                    </a:lnTo>
                    <a:lnTo>
                      <a:pt x="31" y="6"/>
                    </a:lnTo>
                    <a:lnTo>
                      <a:pt x="18" y="19"/>
                    </a:lnTo>
                    <a:lnTo>
                      <a:pt x="12" y="31"/>
                    </a:lnTo>
                    <a:lnTo>
                      <a:pt x="6" y="44"/>
                    </a:lnTo>
                    <a:lnTo>
                      <a:pt x="6" y="56"/>
                    </a:lnTo>
                    <a:lnTo>
                      <a:pt x="0" y="75"/>
                    </a:lnTo>
                    <a:lnTo>
                      <a:pt x="0" y="93"/>
                    </a:lnTo>
                    <a:lnTo>
                      <a:pt x="6" y="143"/>
                    </a:lnTo>
                    <a:lnTo>
                      <a:pt x="24" y="168"/>
                    </a:lnTo>
                    <a:lnTo>
                      <a:pt x="43" y="180"/>
                    </a:lnTo>
                    <a:lnTo>
                      <a:pt x="68" y="1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69" name="Freeform 589"/>
              <p:cNvSpPr>
                <a:spLocks/>
              </p:cNvSpPr>
              <p:nvPr/>
            </p:nvSpPr>
            <p:spPr bwMode="auto">
              <a:xfrm>
                <a:off x="2326" y="2228"/>
                <a:ext cx="44" cy="60"/>
              </a:xfrm>
              <a:custGeom>
                <a:avLst/>
                <a:gdLst>
                  <a:gd name="T0" fmla="*/ 5 w 130"/>
                  <a:gd name="T1" fmla="*/ 7 h 180"/>
                  <a:gd name="T2" fmla="*/ 5 w 130"/>
                  <a:gd name="T3" fmla="*/ 2 h 180"/>
                  <a:gd name="T4" fmla="*/ 5 w 130"/>
                  <a:gd name="T5" fmla="*/ 1 h 180"/>
                  <a:gd name="T6" fmla="*/ 5 w 130"/>
                  <a:gd name="T7" fmla="*/ 1 h 180"/>
                  <a:gd name="T8" fmla="*/ 4 w 130"/>
                  <a:gd name="T9" fmla="*/ 0 h 180"/>
                  <a:gd name="T10" fmla="*/ 3 w 130"/>
                  <a:gd name="T11" fmla="*/ 0 h 180"/>
                  <a:gd name="T12" fmla="*/ 3 w 130"/>
                  <a:gd name="T13" fmla="*/ 0 h 180"/>
                  <a:gd name="T14" fmla="*/ 2 w 130"/>
                  <a:gd name="T15" fmla="*/ 0 h 180"/>
                  <a:gd name="T16" fmla="*/ 2 w 130"/>
                  <a:gd name="T17" fmla="*/ 1 h 180"/>
                  <a:gd name="T18" fmla="*/ 1 w 130"/>
                  <a:gd name="T19" fmla="*/ 1 h 180"/>
                  <a:gd name="T20" fmla="*/ 1 w 130"/>
                  <a:gd name="T21" fmla="*/ 1 h 180"/>
                  <a:gd name="T22" fmla="*/ 1 w 130"/>
                  <a:gd name="T23" fmla="*/ 0 h 180"/>
                  <a:gd name="T24" fmla="*/ 0 w 130"/>
                  <a:gd name="T25" fmla="*/ 0 h 180"/>
                  <a:gd name="T26" fmla="*/ 0 w 130"/>
                  <a:gd name="T27" fmla="*/ 1 h 180"/>
                  <a:gd name="T28" fmla="*/ 0 w 130"/>
                  <a:gd name="T29" fmla="*/ 1 h 180"/>
                  <a:gd name="T30" fmla="*/ 0 w 130"/>
                  <a:gd name="T31" fmla="*/ 1 h 180"/>
                  <a:gd name="T32" fmla="*/ 0 w 130"/>
                  <a:gd name="T33" fmla="*/ 2 h 180"/>
                  <a:gd name="T34" fmla="*/ 0 w 130"/>
                  <a:gd name="T35" fmla="*/ 7 h 180"/>
                  <a:gd name="T36" fmla="*/ 1 w 130"/>
                  <a:gd name="T37" fmla="*/ 7 h 180"/>
                  <a:gd name="T38" fmla="*/ 1 w 130"/>
                  <a:gd name="T39" fmla="*/ 3 h 180"/>
                  <a:gd name="T40" fmla="*/ 1 w 130"/>
                  <a:gd name="T41" fmla="*/ 2 h 180"/>
                  <a:gd name="T42" fmla="*/ 1 w 130"/>
                  <a:gd name="T43" fmla="*/ 1 h 180"/>
                  <a:gd name="T44" fmla="*/ 2 w 130"/>
                  <a:gd name="T45" fmla="*/ 1 h 180"/>
                  <a:gd name="T46" fmla="*/ 3 w 130"/>
                  <a:gd name="T47" fmla="*/ 1 h 180"/>
                  <a:gd name="T48" fmla="*/ 3 w 130"/>
                  <a:gd name="T49" fmla="*/ 1 h 180"/>
                  <a:gd name="T50" fmla="*/ 3 w 130"/>
                  <a:gd name="T51" fmla="*/ 1 h 180"/>
                  <a:gd name="T52" fmla="*/ 4 w 130"/>
                  <a:gd name="T53" fmla="*/ 2 h 180"/>
                  <a:gd name="T54" fmla="*/ 4 w 130"/>
                  <a:gd name="T55" fmla="*/ 2 h 180"/>
                  <a:gd name="T56" fmla="*/ 4 w 130"/>
                  <a:gd name="T57" fmla="*/ 7 h 180"/>
                  <a:gd name="T58" fmla="*/ 5 w 130"/>
                  <a:gd name="T59" fmla="*/ 7 h 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30"/>
                  <a:gd name="T91" fmla="*/ 0 h 180"/>
                  <a:gd name="T92" fmla="*/ 130 w 130"/>
                  <a:gd name="T93" fmla="*/ 180 h 18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30" h="180">
                    <a:moveTo>
                      <a:pt x="130" y="180"/>
                    </a:moveTo>
                    <a:lnTo>
                      <a:pt x="130" y="56"/>
                    </a:lnTo>
                    <a:lnTo>
                      <a:pt x="124" y="39"/>
                    </a:lnTo>
                    <a:lnTo>
                      <a:pt x="118" y="19"/>
                    </a:lnTo>
                    <a:lnTo>
                      <a:pt x="104" y="0"/>
                    </a:lnTo>
                    <a:lnTo>
                      <a:pt x="79" y="0"/>
                    </a:lnTo>
                    <a:lnTo>
                      <a:pt x="68" y="0"/>
                    </a:lnTo>
                    <a:lnTo>
                      <a:pt x="56" y="6"/>
                    </a:lnTo>
                    <a:lnTo>
                      <a:pt x="43" y="14"/>
                    </a:lnTo>
                    <a:lnTo>
                      <a:pt x="37" y="25"/>
                    </a:lnTo>
                    <a:lnTo>
                      <a:pt x="31" y="25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44"/>
                    </a:lnTo>
                    <a:lnTo>
                      <a:pt x="0" y="180"/>
                    </a:lnTo>
                    <a:lnTo>
                      <a:pt x="31" y="180"/>
                    </a:lnTo>
                    <a:lnTo>
                      <a:pt x="31" y="75"/>
                    </a:lnTo>
                    <a:lnTo>
                      <a:pt x="31" y="56"/>
                    </a:lnTo>
                    <a:lnTo>
                      <a:pt x="37" y="39"/>
                    </a:lnTo>
                    <a:lnTo>
                      <a:pt x="48" y="31"/>
                    </a:lnTo>
                    <a:lnTo>
                      <a:pt x="68" y="25"/>
                    </a:lnTo>
                    <a:lnTo>
                      <a:pt x="79" y="25"/>
                    </a:lnTo>
                    <a:lnTo>
                      <a:pt x="93" y="31"/>
                    </a:lnTo>
                    <a:lnTo>
                      <a:pt x="99" y="44"/>
                    </a:lnTo>
                    <a:lnTo>
                      <a:pt x="99" y="56"/>
                    </a:lnTo>
                    <a:lnTo>
                      <a:pt x="99" y="180"/>
                    </a:lnTo>
                    <a:lnTo>
                      <a:pt x="130" y="1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70" name="Freeform 590"/>
              <p:cNvSpPr>
                <a:spLocks noEditPoints="1"/>
              </p:cNvSpPr>
              <p:nvPr/>
            </p:nvSpPr>
            <p:spPr bwMode="auto">
              <a:xfrm>
                <a:off x="1884" y="2317"/>
                <a:ext cx="41" cy="87"/>
              </a:xfrm>
              <a:custGeom>
                <a:avLst/>
                <a:gdLst>
                  <a:gd name="T0" fmla="*/ 4 w 124"/>
                  <a:gd name="T1" fmla="*/ 6 h 260"/>
                  <a:gd name="T2" fmla="*/ 4 w 124"/>
                  <a:gd name="T3" fmla="*/ 7 h 260"/>
                  <a:gd name="T4" fmla="*/ 3 w 124"/>
                  <a:gd name="T5" fmla="*/ 8 h 260"/>
                  <a:gd name="T6" fmla="*/ 3 w 124"/>
                  <a:gd name="T7" fmla="*/ 9 h 260"/>
                  <a:gd name="T8" fmla="*/ 2 w 124"/>
                  <a:gd name="T9" fmla="*/ 9 h 260"/>
                  <a:gd name="T10" fmla="*/ 2 w 124"/>
                  <a:gd name="T11" fmla="*/ 9 h 260"/>
                  <a:gd name="T12" fmla="*/ 1 w 124"/>
                  <a:gd name="T13" fmla="*/ 8 h 260"/>
                  <a:gd name="T14" fmla="*/ 1 w 124"/>
                  <a:gd name="T15" fmla="*/ 7 h 260"/>
                  <a:gd name="T16" fmla="*/ 1 w 124"/>
                  <a:gd name="T17" fmla="*/ 6 h 260"/>
                  <a:gd name="T18" fmla="*/ 1 w 124"/>
                  <a:gd name="T19" fmla="*/ 5 h 260"/>
                  <a:gd name="T20" fmla="*/ 1 w 124"/>
                  <a:gd name="T21" fmla="*/ 4 h 260"/>
                  <a:gd name="T22" fmla="*/ 2 w 124"/>
                  <a:gd name="T23" fmla="*/ 4 h 260"/>
                  <a:gd name="T24" fmla="*/ 2 w 124"/>
                  <a:gd name="T25" fmla="*/ 3 h 260"/>
                  <a:gd name="T26" fmla="*/ 3 w 124"/>
                  <a:gd name="T27" fmla="*/ 4 h 260"/>
                  <a:gd name="T28" fmla="*/ 3 w 124"/>
                  <a:gd name="T29" fmla="*/ 4 h 260"/>
                  <a:gd name="T30" fmla="*/ 4 w 124"/>
                  <a:gd name="T31" fmla="*/ 5 h 260"/>
                  <a:gd name="T32" fmla="*/ 4 w 124"/>
                  <a:gd name="T33" fmla="*/ 6 h 260"/>
                  <a:gd name="T34" fmla="*/ 4 w 124"/>
                  <a:gd name="T35" fmla="*/ 3 h 260"/>
                  <a:gd name="T36" fmla="*/ 3 w 124"/>
                  <a:gd name="T37" fmla="*/ 3 h 260"/>
                  <a:gd name="T38" fmla="*/ 3 w 124"/>
                  <a:gd name="T39" fmla="*/ 3 h 260"/>
                  <a:gd name="T40" fmla="*/ 3 w 124"/>
                  <a:gd name="T41" fmla="*/ 3 h 260"/>
                  <a:gd name="T42" fmla="*/ 2 w 124"/>
                  <a:gd name="T43" fmla="*/ 3 h 260"/>
                  <a:gd name="T44" fmla="*/ 2 w 124"/>
                  <a:gd name="T45" fmla="*/ 3 h 260"/>
                  <a:gd name="T46" fmla="*/ 1 w 124"/>
                  <a:gd name="T47" fmla="*/ 3 h 260"/>
                  <a:gd name="T48" fmla="*/ 1 w 124"/>
                  <a:gd name="T49" fmla="*/ 3 h 260"/>
                  <a:gd name="T50" fmla="*/ 0 w 124"/>
                  <a:gd name="T51" fmla="*/ 3 h 260"/>
                  <a:gd name="T52" fmla="*/ 0 w 124"/>
                  <a:gd name="T53" fmla="*/ 4 h 260"/>
                  <a:gd name="T54" fmla="*/ 0 w 124"/>
                  <a:gd name="T55" fmla="*/ 4 h 260"/>
                  <a:gd name="T56" fmla="*/ 0 w 124"/>
                  <a:gd name="T57" fmla="*/ 5 h 260"/>
                  <a:gd name="T58" fmla="*/ 0 w 124"/>
                  <a:gd name="T59" fmla="*/ 6 h 260"/>
                  <a:gd name="T60" fmla="*/ 0 w 124"/>
                  <a:gd name="T61" fmla="*/ 6 h 260"/>
                  <a:gd name="T62" fmla="*/ 0 w 124"/>
                  <a:gd name="T63" fmla="*/ 8 h 260"/>
                  <a:gd name="T64" fmla="*/ 1 w 124"/>
                  <a:gd name="T65" fmla="*/ 9 h 260"/>
                  <a:gd name="T66" fmla="*/ 1 w 124"/>
                  <a:gd name="T67" fmla="*/ 9 h 260"/>
                  <a:gd name="T68" fmla="*/ 2 w 124"/>
                  <a:gd name="T69" fmla="*/ 10 h 260"/>
                  <a:gd name="T70" fmla="*/ 2 w 124"/>
                  <a:gd name="T71" fmla="*/ 9 h 260"/>
                  <a:gd name="T72" fmla="*/ 3 w 124"/>
                  <a:gd name="T73" fmla="*/ 9 h 260"/>
                  <a:gd name="T74" fmla="*/ 3 w 124"/>
                  <a:gd name="T75" fmla="*/ 9 h 260"/>
                  <a:gd name="T76" fmla="*/ 3 w 124"/>
                  <a:gd name="T77" fmla="*/ 9 h 260"/>
                  <a:gd name="T78" fmla="*/ 4 w 124"/>
                  <a:gd name="T79" fmla="*/ 9 h 260"/>
                  <a:gd name="T80" fmla="*/ 4 w 124"/>
                  <a:gd name="T81" fmla="*/ 9 h 260"/>
                  <a:gd name="T82" fmla="*/ 5 w 124"/>
                  <a:gd name="T83" fmla="*/ 9 h 260"/>
                  <a:gd name="T84" fmla="*/ 5 w 124"/>
                  <a:gd name="T85" fmla="*/ 0 h 260"/>
                  <a:gd name="T86" fmla="*/ 4 w 124"/>
                  <a:gd name="T87" fmla="*/ 0 h 260"/>
                  <a:gd name="T88" fmla="*/ 4 w 124"/>
                  <a:gd name="T89" fmla="*/ 3 h 2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4"/>
                  <a:gd name="T136" fmla="*/ 0 h 260"/>
                  <a:gd name="T137" fmla="*/ 124 w 124"/>
                  <a:gd name="T138" fmla="*/ 260 h 2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4" h="260">
                    <a:moveTo>
                      <a:pt x="99" y="162"/>
                    </a:moveTo>
                    <a:lnTo>
                      <a:pt x="99" y="187"/>
                    </a:lnTo>
                    <a:lnTo>
                      <a:pt x="93" y="210"/>
                    </a:lnTo>
                    <a:lnTo>
                      <a:pt x="81" y="229"/>
                    </a:lnTo>
                    <a:lnTo>
                      <a:pt x="62" y="235"/>
                    </a:lnTo>
                    <a:lnTo>
                      <a:pt x="43" y="229"/>
                    </a:lnTo>
                    <a:lnTo>
                      <a:pt x="31" y="210"/>
                    </a:lnTo>
                    <a:lnTo>
                      <a:pt x="31" y="192"/>
                    </a:lnTo>
                    <a:lnTo>
                      <a:pt x="31" y="167"/>
                    </a:lnTo>
                    <a:lnTo>
                      <a:pt x="31" y="137"/>
                    </a:lnTo>
                    <a:lnTo>
                      <a:pt x="37" y="112"/>
                    </a:lnTo>
                    <a:lnTo>
                      <a:pt x="43" y="100"/>
                    </a:lnTo>
                    <a:lnTo>
                      <a:pt x="62" y="92"/>
                    </a:lnTo>
                    <a:lnTo>
                      <a:pt x="81" y="100"/>
                    </a:lnTo>
                    <a:lnTo>
                      <a:pt x="93" y="117"/>
                    </a:lnTo>
                    <a:lnTo>
                      <a:pt x="99" y="137"/>
                    </a:lnTo>
                    <a:lnTo>
                      <a:pt x="99" y="162"/>
                    </a:lnTo>
                    <a:close/>
                    <a:moveTo>
                      <a:pt x="99" y="92"/>
                    </a:moveTo>
                    <a:lnTo>
                      <a:pt x="93" y="92"/>
                    </a:lnTo>
                    <a:lnTo>
                      <a:pt x="87" y="87"/>
                    </a:lnTo>
                    <a:lnTo>
                      <a:pt x="81" y="81"/>
                    </a:lnTo>
                    <a:lnTo>
                      <a:pt x="68" y="75"/>
                    </a:lnTo>
                    <a:lnTo>
                      <a:pt x="56" y="75"/>
                    </a:lnTo>
                    <a:lnTo>
                      <a:pt x="37" y="75"/>
                    </a:lnTo>
                    <a:lnTo>
                      <a:pt x="25" y="81"/>
                    </a:lnTo>
                    <a:lnTo>
                      <a:pt x="12" y="92"/>
                    </a:lnTo>
                    <a:lnTo>
                      <a:pt x="6" y="106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0" y="154"/>
                    </a:lnTo>
                    <a:lnTo>
                      <a:pt x="0" y="167"/>
                    </a:lnTo>
                    <a:lnTo>
                      <a:pt x="6" y="217"/>
                    </a:lnTo>
                    <a:lnTo>
                      <a:pt x="19" y="241"/>
                    </a:lnTo>
                    <a:lnTo>
                      <a:pt x="37" y="254"/>
                    </a:lnTo>
                    <a:lnTo>
                      <a:pt x="56" y="260"/>
                    </a:lnTo>
                    <a:lnTo>
                      <a:pt x="68" y="254"/>
                    </a:lnTo>
                    <a:lnTo>
                      <a:pt x="81" y="254"/>
                    </a:lnTo>
                    <a:lnTo>
                      <a:pt x="87" y="241"/>
                    </a:lnTo>
                    <a:lnTo>
                      <a:pt x="93" y="229"/>
                    </a:lnTo>
                    <a:lnTo>
                      <a:pt x="99" y="229"/>
                    </a:lnTo>
                    <a:lnTo>
                      <a:pt x="99" y="254"/>
                    </a:lnTo>
                    <a:lnTo>
                      <a:pt x="124" y="254"/>
                    </a:lnTo>
                    <a:lnTo>
                      <a:pt x="124" y="0"/>
                    </a:lnTo>
                    <a:lnTo>
                      <a:pt x="99" y="0"/>
                    </a:lnTo>
                    <a:lnTo>
                      <a:pt x="99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71" name="Freeform 591"/>
              <p:cNvSpPr>
                <a:spLocks noEditPoints="1"/>
              </p:cNvSpPr>
              <p:nvPr/>
            </p:nvSpPr>
            <p:spPr bwMode="auto">
              <a:xfrm>
                <a:off x="1944" y="2342"/>
                <a:ext cx="41" cy="62"/>
              </a:xfrm>
              <a:custGeom>
                <a:avLst/>
                <a:gdLst>
                  <a:gd name="T0" fmla="*/ 1 w 124"/>
                  <a:gd name="T1" fmla="*/ 3 h 185"/>
                  <a:gd name="T2" fmla="*/ 1 w 124"/>
                  <a:gd name="T3" fmla="*/ 2 h 185"/>
                  <a:gd name="T4" fmla="*/ 1 w 124"/>
                  <a:gd name="T5" fmla="*/ 1 h 185"/>
                  <a:gd name="T6" fmla="*/ 2 w 124"/>
                  <a:gd name="T7" fmla="*/ 1 h 185"/>
                  <a:gd name="T8" fmla="*/ 2 w 124"/>
                  <a:gd name="T9" fmla="*/ 1 h 185"/>
                  <a:gd name="T10" fmla="*/ 3 w 124"/>
                  <a:gd name="T11" fmla="*/ 1 h 185"/>
                  <a:gd name="T12" fmla="*/ 3 w 124"/>
                  <a:gd name="T13" fmla="*/ 1 h 185"/>
                  <a:gd name="T14" fmla="*/ 3 w 124"/>
                  <a:gd name="T15" fmla="*/ 2 h 185"/>
                  <a:gd name="T16" fmla="*/ 4 w 124"/>
                  <a:gd name="T17" fmla="*/ 3 h 185"/>
                  <a:gd name="T18" fmla="*/ 1 w 124"/>
                  <a:gd name="T19" fmla="*/ 3 h 185"/>
                  <a:gd name="T20" fmla="*/ 5 w 124"/>
                  <a:gd name="T21" fmla="*/ 4 h 185"/>
                  <a:gd name="T22" fmla="*/ 5 w 124"/>
                  <a:gd name="T23" fmla="*/ 3 h 185"/>
                  <a:gd name="T24" fmla="*/ 5 w 124"/>
                  <a:gd name="T25" fmla="*/ 2 h 185"/>
                  <a:gd name="T26" fmla="*/ 4 w 124"/>
                  <a:gd name="T27" fmla="*/ 1 h 185"/>
                  <a:gd name="T28" fmla="*/ 3 w 124"/>
                  <a:gd name="T29" fmla="*/ 0 h 185"/>
                  <a:gd name="T30" fmla="*/ 2 w 124"/>
                  <a:gd name="T31" fmla="*/ 0 h 185"/>
                  <a:gd name="T32" fmla="*/ 2 w 124"/>
                  <a:gd name="T33" fmla="*/ 0 h 185"/>
                  <a:gd name="T34" fmla="*/ 1 w 124"/>
                  <a:gd name="T35" fmla="*/ 0 h 185"/>
                  <a:gd name="T36" fmla="*/ 1 w 124"/>
                  <a:gd name="T37" fmla="*/ 0 h 185"/>
                  <a:gd name="T38" fmla="*/ 0 w 124"/>
                  <a:gd name="T39" fmla="*/ 1 h 185"/>
                  <a:gd name="T40" fmla="*/ 0 w 124"/>
                  <a:gd name="T41" fmla="*/ 1 h 185"/>
                  <a:gd name="T42" fmla="*/ 0 w 124"/>
                  <a:gd name="T43" fmla="*/ 2 h 185"/>
                  <a:gd name="T44" fmla="*/ 0 w 124"/>
                  <a:gd name="T45" fmla="*/ 3 h 185"/>
                  <a:gd name="T46" fmla="*/ 0 w 124"/>
                  <a:gd name="T47" fmla="*/ 3 h 185"/>
                  <a:gd name="T48" fmla="*/ 0 w 124"/>
                  <a:gd name="T49" fmla="*/ 5 h 185"/>
                  <a:gd name="T50" fmla="*/ 1 w 124"/>
                  <a:gd name="T51" fmla="*/ 6 h 185"/>
                  <a:gd name="T52" fmla="*/ 1 w 124"/>
                  <a:gd name="T53" fmla="*/ 7 h 185"/>
                  <a:gd name="T54" fmla="*/ 2 w 124"/>
                  <a:gd name="T55" fmla="*/ 7 h 185"/>
                  <a:gd name="T56" fmla="*/ 3 w 124"/>
                  <a:gd name="T57" fmla="*/ 7 h 185"/>
                  <a:gd name="T58" fmla="*/ 4 w 124"/>
                  <a:gd name="T59" fmla="*/ 6 h 185"/>
                  <a:gd name="T60" fmla="*/ 5 w 124"/>
                  <a:gd name="T61" fmla="*/ 6 h 185"/>
                  <a:gd name="T62" fmla="*/ 5 w 124"/>
                  <a:gd name="T63" fmla="*/ 5 h 185"/>
                  <a:gd name="T64" fmla="*/ 3 w 124"/>
                  <a:gd name="T65" fmla="*/ 5 h 185"/>
                  <a:gd name="T66" fmla="*/ 3 w 124"/>
                  <a:gd name="T67" fmla="*/ 5 h 185"/>
                  <a:gd name="T68" fmla="*/ 3 w 124"/>
                  <a:gd name="T69" fmla="*/ 6 h 185"/>
                  <a:gd name="T70" fmla="*/ 3 w 124"/>
                  <a:gd name="T71" fmla="*/ 6 h 185"/>
                  <a:gd name="T72" fmla="*/ 2 w 124"/>
                  <a:gd name="T73" fmla="*/ 6 h 185"/>
                  <a:gd name="T74" fmla="*/ 2 w 124"/>
                  <a:gd name="T75" fmla="*/ 6 h 185"/>
                  <a:gd name="T76" fmla="*/ 1 w 124"/>
                  <a:gd name="T77" fmla="*/ 6 h 185"/>
                  <a:gd name="T78" fmla="*/ 1 w 124"/>
                  <a:gd name="T79" fmla="*/ 5 h 185"/>
                  <a:gd name="T80" fmla="*/ 1 w 124"/>
                  <a:gd name="T81" fmla="*/ 4 h 185"/>
                  <a:gd name="T82" fmla="*/ 5 w 124"/>
                  <a:gd name="T83" fmla="*/ 4 h 1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4"/>
                  <a:gd name="T127" fmla="*/ 0 h 185"/>
                  <a:gd name="T128" fmla="*/ 124 w 124"/>
                  <a:gd name="T129" fmla="*/ 185 h 1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4" h="185">
                    <a:moveTo>
                      <a:pt x="31" y="79"/>
                    </a:moveTo>
                    <a:lnTo>
                      <a:pt x="31" y="42"/>
                    </a:lnTo>
                    <a:lnTo>
                      <a:pt x="37" y="31"/>
                    </a:lnTo>
                    <a:lnTo>
                      <a:pt x="50" y="25"/>
                    </a:lnTo>
                    <a:lnTo>
                      <a:pt x="62" y="17"/>
                    </a:lnTo>
                    <a:lnTo>
                      <a:pt x="75" y="25"/>
                    </a:lnTo>
                    <a:lnTo>
                      <a:pt x="87" y="31"/>
                    </a:lnTo>
                    <a:lnTo>
                      <a:pt x="93" y="42"/>
                    </a:lnTo>
                    <a:lnTo>
                      <a:pt x="99" y="79"/>
                    </a:lnTo>
                    <a:lnTo>
                      <a:pt x="31" y="79"/>
                    </a:lnTo>
                    <a:close/>
                    <a:moveTo>
                      <a:pt x="124" y="98"/>
                    </a:moveTo>
                    <a:lnTo>
                      <a:pt x="124" y="87"/>
                    </a:lnTo>
                    <a:lnTo>
                      <a:pt x="124" y="42"/>
                    </a:lnTo>
                    <a:lnTo>
                      <a:pt x="112" y="17"/>
                    </a:lnTo>
                    <a:lnTo>
                      <a:pt x="93" y="6"/>
                    </a:lnTo>
                    <a:lnTo>
                      <a:pt x="62" y="0"/>
                    </a:lnTo>
                    <a:lnTo>
                      <a:pt x="44" y="0"/>
                    </a:lnTo>
                    <a:lnTo>
                      <a:pt x="31" y="6"/>
                    </a:lnTo>
                    <a:lnTo>
                      <a:pt x="19" y="12"/>
                    </a:lnTo>
                    <a:lnTo>
                      <a:pt x="6" y="25"/>
                    </a:lnTo>
                    <a:lnTo>
                      <a:pt x="6" y="37"/>
                    </a:lnTo>
                    <a:lnTo>
                      <a:pt x="0" y="56"/>
                    </a:lnTo>
                    <a:lnTo>
                      <a:pt x="0" y="73"/>
                    </a:lnTo>
                    <a:lnTo>
                      <a:pt x="0" y="92"/>
                    </a:lnTo>
                    <a:lnTo>
                      <a:pt x="6" y="142"/>
                    </a:lnTo>
                    <a:lnTo>
                      <a:pt x="19" y="166"/>
                    </a:lnTo>
                    <a:lnTo>
                      <a:pt x="37" y="179"/>
                    </a:lnTo>
                    <a:lnTo>
                      <a:pt x="62" y="185"/>
                    </a:lnTo>
                    <a:lnTo>
                      <a:pt x="87" y="179"/>
                    </a:lnTo>
                    <a:lnTo>
                      <a:pt x="112" y="166"/>
                    </a:lnTo>
                    <a:lnTo>
                      <a:pt x="124" y="148"/>
                    </a:lnTo>
                    <a:lnTo>
                      <a:pt x="124" y="123"/>
                    </a:lnTo>
                    <a:lnTo>
                      <a:pt x="93" y="123"/>
                    </a:lnTo>
                    <a:lnTo>
                      <a:pt x="93" y="135"/>
                    </a:lnTo>
                    <a:lnTo>
                      <a:pt x="87" y="148"/>
                    </a:lnTo>
                    <a:lnTo>
                      <a:pt x="75" y="154"/>
                    </a:lnTo>
                    <a:lnTo>
                      <a:pt x="62" y="160"/>
                    </a:lnTo>
                    <a:lnTo>
                      <a:pt x="50" y="154"/>
                    </a:lnTo>
                    <a:lnTo>
                      <a:pt x="37" y="148"/>
                    </a:lnTo>
                    <a:lnTo>
                      <a:pt x="31" y="129"/>
                    </a:lnTo>
                    <a:lnTo>
                      <a:pt x="31" y="98"/>
                    </a:lnTo>
                    <a:lnTo>
                      <a:pt x="124" y="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72" name="Freeform 592"/>
              <p:cNvSpPr>
                <a:spLocks/>
              </p:cNvSpPr>
              <p:nvPr/>
            </p:nvSpPr>
            <p:spPr bwMode="auto">
              <a:xfrm>
                <a:off x="1995" y="2342"/>
                <a:ext cx="50" cy="60"/>
              </a:xfrm>
              <a:custGeom>
                <a:avLst/>
                <a:gdLst>
                  <a:gd name="T0" fmla="*/ 2 w 149"/>
                  <a:gd name="T1" fmla="*/ 7 h 179"/>
                  <a:gd name="T2" fmla="*/ 3 w 149"/>
                  <a:gd name="T3" fmla="*/ 7 h 179"/>
                  <a:gd name="T4" fmla="*/ 6 w 149"/>
                  <a:gd name="T5" fmla="*/ 0 h 179"/>
                  <a:gd name="T6" fmla="*/ 4 w 149"/>
                  <a:gd name="T7" fmla="*/ 0 h 179"/>
                  <a:gd name="T8" fmla="*/ 3 w 149"/>
                  <a:gd name="T9" fmla="*/ 6 h 179"/>
                  <a:gd name="T10" fmla="*/ 1 w 149"/>
                  <a:gd name="T11" fmla="*/ 0 h 179"/>
                  <a:gd name="T12" fmla="*/ 0 w 149"/>
                  <a:gd name="T13" fmla="*/ 0 h 179"/>
                  <a:gd name="T14" fmla="*/ 2 w 149"/>
                  <a:gd name="T15" fmla="*/ 7 h 1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9"/>
                  <a:gd name="T25" fmla="*/ 0 h 179"/>
                  <a:gd name="T26" fmla="*/ 149 w 149"/>
                  <a:gd name="T27" fmla="*/ 179 h 1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9" h="179">
                    <a:moveTo>
                      <a:pt x="56" y="179"/>
                    </a:moveTo>
                    <a:lnTo>
                      <a:pt x="93" y="179"/>
                    </a:lnTo>
                    <a:lnTo>
                      <a:pt x="149" y="0"/>
                    </a:lnTo>
                    <a:lnTo>
                      <a:pt x="118" y="0"/>
                    </a:lnTo>
                    <a:lnTo>
                      <a:pt x="75" y="148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56" y="1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73" name="Freeform 593"/>
              <p:cNvSpPr>
                <a:spLocks noEditPoints="1"/>
              </p:cNvSpPr>
              <p:nvPr/>
            </p:nvSpPr>
            <p:spPr bwMode="auto">
              <a:xfrm>
                <a:off x="2053" y="2317"/>
                <a:ext cx="11" cy="85"/>
              </a:xfrm>
              <a:custGeom>
                <a:avLst/>
                <a:gdLst>
                  <a:gd name="T0" fmla="*/ 1 w 31"/>
                  <a:gd name="T1" fmla="*/ 3 h 254"/>
                  <a:gd name="T2" fmla="*/ 0 w 31"/>
                  <a:gd name="T3" fmla="*/ 3 h 254"/>
                  <a:gd name="T4" fmla="*/ 0 w 31"/>
                  <a:gd name="T5" fmla="*/ 9 h 254"/>
                  <a:gd name="T6" fmla="*/ 1 w 31"/>
                  <a:gd name="T7" fmla="*/ 9 h 254"/>
                  <a:gd name="T8" fmla="*/ 1 w 31"/>
                  <a:gd name="T9" fmla="*/ 3 h 254"/>
                  <a:gd name="T10" fmla="*/ 0 w 31"/>
                  <a:gd name="T11" fmla="*/ 1 h 254"/>
                  <a:gd name="T12" fmla="*/ 1 w 31"/>
                  <a:gd name="T13" fmla="*/ 1 h 254"/>
                  <a:gd name="T14" fmla="*/ 1 w 31"/>
                  <a:gd name="T15" fmla="*/ 0 h 254"/>
                  <a:gd name="T16" fmla="*/ 0 w 31"/>
                  <a:gd name="T17" fmla="*/ 0 h 254"/>
                  <a:gd name="T18" fmla="*/ 0 w 31"/>
                  <a:gd name="T19" fmla="*/ 1 h 2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254"/>
                  <a:gd name="T32" fmla="*/ 31 w 31"/>
                  <a:gd name="T33" fmla="*/ 254 h 2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254">
                    <a:moveTo>
                      <a:pt x="31" y="75"/>
                    </a:moveTo>
                    <a:lnTo>
                      <a:pt x="0" y="75"/>
                    </a:lnTo>
                    <a:lnTo>
                      <a:pt x="0" y="254"/>
                    </a:lnTo>
                    <a:lnTo>
                      <a:pt x="31" y="254"/>
                    </a:lnTo>
                    <a:lnTo>
                      <a:pt x="31" y="75"/>
                    </a:lnTo>
                    <a:close/>
                    <a:moveTo>
                      <a:pt x="0" y="31"/>
                    </a:moveTo>
                    <a:lnTo>
                      <a:pt x="31" y="31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74" name="Freeform 594"/>
              <p:cNvSpPr>
                <a:spLocks/>
              </p:cNvSpPr>
              <p:nvPr/>
            </p:nvSpPr>
            <p:spPr bwMode="auto">
              <a:xfrm>
                <a:off x="2080" y="2342"/>
                <a:ext cx="41" cy="62"/>
              </a:xfrm>
              <a:custGeom>
                <a:avLst/>
                <a:gdLst>
                  <a:gd name="T0" fmla="*/ 5 w 123"/>
                  <a:gd name="T1" fmla="*/ 2 h 185"/>
                  <a:gd name="T2" fmla="*/ 4 w 123"/>
                  <a:gd name="T3" fmla="*/ 1 h 185"/>
                  <a:gd name="T4" fmla="*/ 4 w 123"/>
                  <a:gd name="T5" fmla="*/ 0 h 185"/>
                  <a:gd name="T6" fmla="*/ 3 w 123"/>
                  <a:gd name="T7" fmla="*/ 0 h 185"/>
                  <a:gd name="T8" fmla="*/ 2 w 123"/>
                  <a:gd name="T9" fmla="*/ 0 h 185"/>
                  <a:gd name="T10" fmla="*/ 2 w 123"/>
                  <a:gd name="T11" fmla="*/ 0 h 185"/>
                  <a:gd name="T12" fmla="*/ 1 w 123"/>
                  <a:gd name="T13" fmla="*/ 0 h 185"/>
                  <a:gd name="T14" fmla="*/ 1 w 123"/>
                  <a:gd name="T15" fmla="*/ 0 h 185"/>
                  <a:gd name="T16" fmla="*/ 0 w 123"/>
                  <a:gd name="T17" fmla="*/ 1 h 185"/>
                  <a:gd name="T18" fmla="*/ 0 w 123"/>
                  <a:gd name="T19" fmla="*/ 1 h 185"/>
                  <a:gd name="T20" fmla="*/ 0 w 123"/>
                  <a:gd name="T21" fmla="*/ 2 h 185"/>
                  <a:gd name="T22" fmla="*/ 0 w 123"/>
                  <a:gd name="T23" fmla="*/ 3 h 185"/>
                  <a:gd name="T24" fmla="*/ 0 w 123"/>
                  <a:gd name="T25" fmla="*/ 3 h 185"/>
                  <a:gd name="T26" fmla="*/ 0 w 123"/>
                  <a:gd name="T27" fmla="*/ 5 h 185"/>
                  <a:gd name="T28" fmla="*/ 1 w 123"/>
                  <a:gd name="T29" fmla="*/ 6 h 185"/>
                  <a:gd name="T30" fmla="*/ 2 w 123"/>
                  <a:gd name="T31" fmla="*/ 7 h 185"/>
                  <a:gd name="T32" fmla="*/ 2 w 123"/>
                  <a:gd name="T33" fmla="*/ 7 h 185"/>
                  <a:gd name="T34" fmla="*/ 3 w 123"/>
                  <a:gd name="T35" fmla="*/ 7 h 185"/>
                  <a:gd name="T36" fmla="*/ 4 w 123"/>
                  <a:gd name="T37" fmla="*/ 6 h 185"/>
                  <a:gd name="T38" fmla="*/ 4 w 123"/>
                  <a:gd name="T39" fmla="*/ 6 h 185"/>
                  <a:gd name="T40" fmla="*/ 5 w 123"/>
                  <a:gd name="T41" fmla="*/ 4 h 185"/>
                  <a:gd name="T42" fmla="*/ 3 w 123"/>
                  <a:gd name="T43" fmla="*/ 4 h 185"/>
                  <a:gd name="T44" fmla="*/ 3 w 123"/>
                  <a:gd name="T45" fmla="*/ 5 h 185"/>
                  <a:gd name="T46" fmla="*/ 3 w 123"/>
                  <a:gd name="T47" fmla="*/ 6 h 185"/>
                  <a:gd name="T48" fmla="*/ 3 w 123"/>
                  <a:gd name="T49" fmla="*/ 6 h 185"/>
                  <a:gd name="T50" fmla="*/ 2 w 123"/>
                  <a:gd name="T51" fmla="*/ 6 h 185"/>
                  <a:gd name="T52" fmla="*/ 2 w 123"/>
                  <a:gd name="T53" fmla="*/ 6 h 185"/>
                  <a:gd name="T54" fmla="*/ 1 w 123"/>
                  <a:gd name="T55" fmla="*/ 5 h 185"/>
                  <a:gd name="T56" fmla="*/ 1 w 123"/>
                  <a:gd name="T57" fmla="*/ 4 h 185"/>
                  <a:gd name="T58" fmla="*/ 1 w 123"/>
                  <a:gd name="T59" fmla="*/ 3 h 185"/>
                  <a:gd name="T60" fmla="*/ 1 w 123"/>
                  <a:gd name="T61" fmla="*/ 2 h 185"/>
                  <a:gd name="T62" fmla="*/ 2 w 123"/>
                  <a:gd name="T63" fmla="*/ 1 h 185"/>
                  <a:gd name="T64" fmla="*/ 2 w 123"/>
                  <a:gd name="T65" fmla="*/ 1 h 185"/>
                  <a:gd name="T66" fmla="*/ 2 w 123"/>
                  <a:gd name="T67" fmla="*/ 1 h 185"/>
                  <a:gd name="T68" fmla="*/ 3 w 123"/>
                  <a:gd name="T69" fmla="*/ 1 h 185"/>
                  <a:gd name="T70" fmla="*/ 3 w 123"/>
                  <a:gd name="T71" fmla="*/ 1 h 185"/>
                  <a:gd name="T72" fmla="*/ 3 w 123"/>
                  <a:gd name="T73" fmla="*/ 1 h 185"/>
                  <a:gd name="T74" fmla="*/ 3 w 123"/>
                  <a:gd name="T75" fmla="*/ 2 h 185"/>
                  <a:gd name="T76" fmla="*/ 5 w 123"/>
                  <a:gd name="T77" fmla="*/ 2 h 18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23"/>
                  <a:gd name="T118" fmla="*/ 0 h 185"/>
                  <a:gd name="T119" fmla="*/ 123 w 123"/>
                  <a:gd name="T120" fmla="*/ 185 h 18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23" h="185">
                    <a:moveTo>
                      <a:pt x="123" y="56"/>
                    </a:moveTo>
                    <a:lnTo>
                      <a:pt x="118" y="31"/>
                    </a:lnTo>
                    <a:lnTo>
                      <a:pt x="112" y="12"/>
                    </a:lnTo>
                    <a:lnTo>
                      <a:pt x="92" y="0"/>
                    </a:lnTo>
                    <a:lnTo>
                      <a:pt x="67" y="0"/>
                    </a:lnTo>
                    <a:lnTo>
                      <a:pt x="50" y="0"/>
                    </a:lnTo>
                    <a:lnTo>
                      <a:pt x="31" y="6"/>
                    </a:lnTo>
                    <a:lnTo>
                      <a:pt x="17" y="12"/>
                    </a:lnTo>
                    <a:lnTo>
                      <a:pt x="11" y="25"/>
                    </a:lnTo>
                    <a:lnTo>
                      <a:pt x="6" y="37"/>
                    </a:lnTo>
                    <a:lnTo>
                      <a:pt x="6" y="56"/>
                    </a:lnTo>
                    <a:lnTo>
                      <a:pt x="0" y="73"/>
                    </a:lnTo>
                    <a:lnTo>
                      <a:pt x="0" y="92"/>
                    </a:lnTo>
                    <a:lnTo>
                      <a:pt x="6" y="142"/>
                    </a:lnTo>
                    <a:lnTo>
                      <a:pt x="25" y="166"/>
                    </a:lnTo>
                    <a:lnTo>
                      <a:pt x="42" y="179"/>
                    </a:lnTo>
                    <a:lnTo>
                      <a:pt x="67" y="185"/>
                    </a:lnTo>
                    <a:lnTo>
                      <a:pt x="87" y="179"/>
                    </a:lnTo>
                    <a:lnTo>
                      <a:pt x="104" y="166"/>
                    </a:lnTo>
                    <a:lnTo>
                      <a:pt x="118" y="148"/>
                    </a:lnTo>
                    <a:lnTo>
                      <a:pt x="123" y="117"/>
                    </a:lnTo>
                    <a:lnTo>
                      <a:pt x="92" y="117"/>
                    </a:lnTo>
                    <a:lnTo>
                      <a:pt x="92" y="135"/>
                    </a:lnTo>
                    <a:lnTo>
                      <a:pt x="87" y="148"/>
                    </a:lnTo>
                    <a:lnTo>
                      <a:pt x="73" y="154"/>
                    </a:lnTo>
                    <a:lnTo>
                      <a:pt x="67" y="160"/>
                    </a:lnTo>
                    <a:lnTo>
                      <a:pt x="50" y="154"/>
                    </a:lnTo>
                    <a:lnTo>
                      <a:pt x="36" y="142"/>
                    </a:lnTo>
                    <a:lnTo>
                      <a:pt x="31" y="117"/>
                    </a:lnTo>
                    <a:lnTo>
                      <a:pt x="31" y="79"/>
                    </a:lnTo>
                    <a:lnTo>
                      <a:pt x="36" y="48"/>
                    </a:lnTo>
                    <a:lnTo>
                      <a:pt x="42" y="31"/>
                    </a:lnTo>
                    <a:lnTo>
                      <a:pt x="56" y="25"/>
                    </a:lnTo>
                    <a:lnTo>
                      <a:pt x="67" y="17"/>
                    </a:lnTo>
                    <a:lnTo>
                      <a:pt x="81" y="25"/>
                    </a:lnTo>
                    <a:lnTo>
                      <a:pt x="87" y="31"/>
                    </a:lnTo>
                    <a:lnTo>
                      <a:pt x="92" y="37"/>
                    </a:lnTo>
                    <a:lnTo>
                      <a:pt x="92" y="56"/>
                    </a:lnTo>
                    <a:lnTo>
                      <a:pt x="123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75" name="Freeform 595"/>
              <p:cNvSpPr>
                <a:spLocks noEditPoints="1"/>
              </p:cNvSpPr>
              <p:nvPr/>
            </p:nvSpPr>
            <p:spPr bwMode="auto">
              <a:xfrm>
                <a:off x="2138" y="2342"/>
                <a:ext cx="43" cy="62"/>
              </a:xfrm>
              <a:custGeom>
                <a:avLst/>
                <a:gdLst>
                  <a:gd name="T0" fmla="*/ 1 w 129"/>
                  <a:gd name="T1" fmla="*/ 3 h 185"/>
                  <a:gd name="T2" fmla="*/ 1 w 129"/>
                  <a:gd name="T3" fmla="*/ 2 h 185"/>
                  <a:gd name="T4" fmla="*/ 2 w 129"/>
                  <a:gd name="T5" fmla="*/ 1 h 185"/>
                  <a:gd name="T6" fmla="*/ 2 w 129"/>
                  <a:gd name="T7" fmla="*/ 1 h 185"/>
                  <a:gd name="T8" fmla="*/ 2 w 129"/>
                  <a:gd name="T9" fmla="*/ 1 h 185"/>
                  <a:gd name="T10" fmla="*/ 3 w 129"/>
                  <a:gd name="T11" fmla="*/ 1 h 185"/>
                  <a:gd name="T12" fmla="*/ 3 w 129"/>
                  <a:gd name="T13" fmla="*/ 1 h 185"/>
                  <a:gd name="T14" fmla="*/ 4 w 129"/>
                  <a:gd name="T15" fmla="*/ 2 h 185"/>
                  <a:gd name="T16" fmla="*/ 4 w 129"/>
                  <a:gd name="T17" fmla="*/ 3 h 185"/>
                  <a:gd name="T18" fmla="*/ 1 w 129"/>
                  <a:gd name="T19" fmla="*/ 3 h 185"/>
                  <a:gd name="T20" fmla="*/ 5 w 129"/>
                  <a:gd name="T21" fmla="*/ 4 h 185"/>
                  <a:gd name="T22" fmla="*/ 5 w 129"/>
                  <a:gd name="T23" fmla="*/ 3 h 185"/>
                  <a:gd name="T24" fmla="*/ 5 w 129"/>
                  <a:gd name="T25" fmla="*/ 2 h 185"/>
                  <a:gd name="T26" fmla="*/ 4 w 129"/>
                  <a:gd name="T27" fmla="*/ 1 h 185"/>
                  <a:gd name="T28" fmla="*/ 4 w 129"/>
                  <a:gd name="T29" fmla="*/ 0 h 185"/>
                  <a:gd name="T30" fmla="*/ 2 w 129"/>
                  <a:gd name="T31" fmla="*/ 0 h 185"/>
                  <a:gd name="T32" fmla="*/ 2 w 129"/>
                  <a:gd name="T33" fmla="*/ 0 h 185"/>
                  <a:gd name="T34" fmla="*/ 1 w 129"/>
                  <a:gd name="T35" fmla="*/ 0 h 185"/>
                  <a:gd name="T36" fmla="*/ 1 w 129"/>
                  <a:gd name="T37" fmla="*/ 0 h 185"/>
                  <a:gd name="T38" fmla="*/ 0 w 129"/>
                  <a:gd name="T39" fmla="*/ 1 h 185"/>
                  <a:gd name="T40" fmla="*/ 0 w 129"/>
                  <a:gd name="T41" fmla="*/ 1 h 185"/>
                  <a:gd name="T42" fmla="*/ 0 w 129"/>
                  <a:gd name="T43" fmla="*/ 2 h 185"/>
                  <a:gd name="T44" fmla="*/ 0 w 129"/>
                  <a:gd name="T45" fmla="*/ 3 h 185"/>
                  <a:gd name="T46" fmla="*/ 0 w 129"/>
                  <a:gd name="T47" fmla="*/ 3 h 185"/>
                  <a:gd name="T48" fmla="*/ 0 w 129"/>
                  <a:gd name="T49" fmla="*/ 5 h 185"/>
                  <a:gd name="T50" fmla="*/ 1 w 129"/>
                  <a:gd name="T51" fmla="*/ 6 h 185"/>
                  <a:gd name="T52" fmla="*/ 2 w 129"/>
                  <a:gd name="T53" fmla="*/ 7 h 185"/>
                  <a:gd name="T54" fmla="*/ 2 w 129"/>
                  <a:gd name="T55" fmla="*/ 7 h 185"/>
                  <a:gd name="T56" fmla="*/ 3 w 129"/>
                  <a:gd name="T57" fmla="*/ 7 h 185"/>
                  <a:gd name="T58" fmla="*/ 4 w 129"/>
                  <a:gd name="T59" fmla="*/ 6 h 185"/>
                  <a:gd name="T60" fmla="*/ 5 w 129"/>
                  <a:gd name="T61" fmla="*/ 6 h 185"/>
                  <a:gd name="T62" fmla="*/ 5 w 129"/>
                  <a:gd name="T63" fmla="*/ 5 h 185"/>
                  <a:gd name="T64" fmla="*/ 4 w 129"/>
                  <a:gd name="T65" fmla="*/ 5 h 185"/>
                  <a:gd name="T66" fmla="*/ 3 w 129"/>
                  <a:gd name="T67" fmla="*/ 5 h 185"/>
                  <a:gd name="T68" fmla="*/ 3 w 129"/>
                  <a:gd name="T69" fmla="*/ 6 h 185"/>
                  <a:gd name="T70" fmla="*/ 3 w 129"/>
                  <a:gd name="T71" fmla="*/ 6 h 185"/>
                  <a:gd name="T72" fmla="*/ 2 w 129"/>
                  <a:gd name="T73" fmla="*/ 6 h 185"/>
                  <a:gd name="T74" fmla="*/ 2 w 129"/>
                  <a:gd name="T75" fmla="*/ 6 h 185"/>
                  <a:gd name="T76" fmla="*/ 2 w 129"/>
                  <a:gd name="T77" fmla="*/ 6 h 185"/>
                  <a:gd name="T78" fmla="*/ 1 w 129"/>
                  <a:gd name="T79" fmla="*/ 5 h 185"/>
                  <a:gd name="T80" fmla="*/ 1 w 129"/>
                  <a:gd name="T81" fmla="*/ 4 h 185"/>
                  <a:gd name="T82" fmla="*/ 5 w 129"/>
                  <a:gd name="T83" fmla="*/ 4 h 1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9"/>
                  <a:gd name="T127" fmla="*/ 0 h 185"/>
                  <a:gd name="T128" fmla="*/ 129 w 129"/>
                  <a:gd name="T129" fmla="*/ 185 h 1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9" h="185">
                    <a:moveTo>
                      <a:pt x="30" y="79"/>
                    </a:moveTo>
                    <a:lnTo>
                      <a:pt x="36" y="42"/>
                    </a:lnTo>
                    <a:lnTo>
                      <a:pt x="42" y="31"/>
                    </a:lnTo>
                    <a:lnTo>
                      <a:pt x="55" y="25"/>
                    </a:lnTo>
                    <a:lnTo>
                      <a:pt x="67" y="17"/>
                    </a:lnTo>
                    <a:lnTo>
                      <a:pt x="79" y="25"/>
                    </a:lnTo>
                    <a:lnTo>
                      <a:pt x="92" y="31"/>
                    </a:lnTo>
                    <a:lnTo>
                      <a:pt x="98" y="42"/>
                    </a:lnTo>
                    <a:lnTo>
                      <a:pt x="98" y="79"/>
                    </a:lnTo>
                    <a:lnTo>
                      <a:pt x="30" y="79"/>
                    </a:lnTo>
                    <a:close/>
                    <a:moveTo>
                      <a:pt x="129" y="98"/>
                    </a:moveTo>
                    <a:lnTo>
                      <a:pt x="129" y="87"/>
                    </a:lnTo>
                    <a:lnTo>
                      <a:pt x="123" y="42"/>
                    </a:lnTo>
                    <a:lnTo>
                      <a:pt x="117" y="17"/>
                    </a:lnTo>
                    <a:lnTo>
                      <a:pt x="98" y="6"/>
                    </a:lnTo>
                    <a:lnTo>
                      <a:pt x="67" y="0"/>
                    </a:lnTo>
                    <a:lnTo>
                      <a:pt x="48" y="0"/>
                    </a:lnTo>
                    <a:lnTo>
                      <a:pt x="30" y="6"/>
                    </a:lnTo>
                    <a:lnTo>
                      <a:pt x="17" y="12"/>
                    </a:lnTo>
                    <a:lnTo>
                      <a:pt x="11" y="25"/>
                    </a:lnTo>
                    <a:lnTo>
                      <a:pt x="5" y="37"/>
                    </a:lnTo>
                    <a:lnTo>
                      <a:pt x="5" y="56"/>
                    </a:lnTo>
                    <a:lnTo>
                      <a:pt x="0" y="73"/>
                    </a:lnTo>
                    <a:lnTo>
                      <a:pt x="0" y="92"/>
                    </a:lnTo>
                    <a:lnTo>
                      <a:pt x="5" y="142"/>
                    </a:lnTo>
                    <a:lnTo>
                      <a:pt x="17" y="166"/>
                    </a:lnTo>
                    <a:lnTo>
                      <a:pt x="42" y="179"/>
                    </a:lnTo>
                    <a:lnTo>
                      <a:pt x="67" y="185"/>
                    </a:lnTo>
                    <a:lnTo>
                      <a:pt x="92" y="179"/>
                    </a:lnTo>
                    <a:lnTo>
                      <a:pt x="110" y="166"/>
                    </a:lnTo>
                    <a:lnTo>
                      <a:pt x="123" y="148"/>
                    </a:lnTo>
                    <a:lnTo>
                      <a:pt x="129" y="123"/>
                    </a:lnTo>
                    <a:lnTo>
                      <a:pt x="98" y="123"/>
                    </a:lnTo>
                    <a:lnTo>
                      <a:pt x="92" y="135"/>
                    </a:lnTo>
                    <a:lnTo>
                      <a:pt x="86" y="148"/>
                    </a:lnTo>
                    <a:lnTo>
                      <a:pt x="79" y="154"/>
                    </a:lnTo>
                    <a:lnTo>
                      <a:pt x="67" y="160"/>
                    </a:lnTo>
                    <a:lnTo>
                      <a:pt x="48" y="154"/>
                    </a:lnTo>
                    <a:lnTo>
                      <a:pt x="42" y="148"/>
                    </a:lnTo>
                    <a:lnTo>
                      <a:pt x="36" y="129"/>
                    </a:lnTo>
                    <a:lnTo>
                      <a:pt x="30" y="98"/>
                    </a:lnTo>
                    <a:lnTo>
                      <a:pt x="129" y="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76" name="Freeform 596"/>
              <p:cNvSpPr>
                <a:spLocks/>
              </p:cNvSpPr>
              <p:nvPr/>
            </p:nvSpPr>
            <p:spPr bwMode="auto">
              <a:xfrm>
                <a:off x="2438" y="1907"/>
                <a:ext cx="43" cy="84"/>
              </a:xfrm>
              <a:custGeom>
                <a:avLst/>
                <a:gdLst>
                  <a:gd name="T0" fmla="*/ 5 w 130"/>
                  <a:gd name="T1" fmla="*/ 9 h 253"/>
                  <a:gd name="T2" fmla="*/ 5 w 130"/>
                  <a:gd name="T3" fmla="*/ 8 h 253"/>
                  <a:gd name="T4" fmla="*/ 1 w 130"/>
                  <a:gd name="T5" fmla="*/ 8 h 253"/>
                  <a:gd name="T6" fmla="*/ 1 w 130"/>
                  <a:gd name="T7" fmla="*/ 5 h 253"/>
                  <a:gd name="T8" fmla="*/ 5 w 130"/>
                  <a:gd name="T9" fmla="*/ 5 h 253"/>
                  <a:gd name="T10" fmla="*/ 5 w 130"/>
                  <a:gd name="T11" fmla="*/ 4 h 253"/>
                  <a:gd name="T12" fmla="*/ 1 w 130"/>
                  <a:gd name="T13" fmla="*/ 4 h 253"/>
                  <a:gd name="T14" fmla="*/ 1 w 130"/>
                  <a:gd name="T15" fmla="*/ 1 h 253"/>
                  <a:gd name="T16" fmla="*/ 5 w 130"/>
                  <a:gd name="T17" fmla="*/ 1 h 253"/>
                  <a:gd name="T18" fmla="*/ 5 w 130"/>
                  <a:gd name="T19" fmla="*/ 0 h 253"/>
                  <a:gd name="T20" fmla="*/ 0 w 130"/>
                  <a:gd name="T21" fmla="*/ 0 h 253"/>
                  <a:gd name="T22" fmla="*/ 0 w 130"/>
                  <a:gd name="T23" fmla="*/ 9 h 253"/>
                  <a:gd name="T24" fmla="*/ 5 w 130"/>
                  <a:gd name="T25" fmla="*/ 9 h 2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0"/>
                  <a:gd name="T40" fmla="*/ 0 h 253"/>
                  <a:gd name="T41" fmla="*/ 130 w 130"/>
                  <a:gd name="T42" fmla="*/ 253 h 2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0" h="253">
                    <a:moveTo>
                      <a:pt x="130" y="253"/>
                    </a:moveTo>
                    <a:lnTo>
                      <a:pt x="130" y="222"/>
                    </a:lnTo>
                    <a:lnTo>
                      <a:pt x="31" y="222"/>
                    </a:lnTo>
                    <a:lnTo>
                      <a:pt x="31" y="135"/>
                    </a:lnTo>
                    <a:lnTo>
                      <a:pt x="124" y="135"/>
                    </a:lnTo>
                    <a:lnTo>
                      <a:pt x="124" y="104"/>
                    </a:lnTo>
                    <a:lnTo>
                      <a:pt x="31" y="104"/>
                    </a:lnTo>
                    <a:lnTo>
                      <a:pt x="31" y="31"/>
                    </a:lnTo>
                    <a:lnTo>
                      <a:pt x="130" y="31"/>
                    </a:lnTo>
                    <a:lnTo>
                      <a:pt x="130" y="0"/>
                    </a:lnTo>
                    <a:lnTo>
                      <a:pt x="0" y="0"/>
                    </a:lnTo>
                    <a:lnTo>
                      <a:pt x="0" y="253"/>
                    </a:lnTo>
                    <a:lnTo>
                      <a:pt x="130" y="2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77" name="Freeform 597"/>
              <p:cNvSpPr>
                <a:spLocks/>
              </p:cNvSpPr>
              <p:nvPr/>
            </p:nvSpPr>
            <p:spPr bwMode="auto">
              <a:xfrm>
                <a:off x="2487" y="1931"/>
                <a:ext cx="52" cy="60"/>
              </a:xfrm>
              <a:custGeom>
                <a:avLst/>
                <a:gdLst>
                  <a:gd name="T0" fmla="*/ 3 w 155"/>
                  <a:gd name="T1" fmla="*/ 3 h 180"/>
                  <a:gd name="T2" fmla="*/ 6 w 155"/>
                  <a:gd name="T3" fmla="*/ 0 h 180"/>
                  <a:gd name="T4" fmla="*/ 4 w 155"/>
                  <a:gd name="T5" fmla="*/ 0 h 180"/>
                  <a:gd name="T6" fmla="*/ 3 w 155"/>
                  <a:gd name="T7" fmla="*/ 2 h 180"/>
                  <a:gd name="T8" fmla="*/ 2 w 155"/>
                  <a:gd name="T9" fmla="*/ 0 h 180"/>
                  <a:gd name="T10" fmla="*/ 0 w 155"/>
                  <a:gd name="T11" fmla="*/ 0 h 180"/>
                  <a:gd name="T12" fmla="*/ 2 w 155"/>
                  <a:gd name="T13" fmla="*/ 3 h 180"/>
                  <a:gd name="T14" fmla="*/ 0 w 155"/>
                  <a:gd name="T15" fmla="*/ 7 h 180"/>
                  <a:gd name="T16" fmla="*/ 1 w 155"/>
                  <a:gd name="T17" fmla="*/ 7 h 180"/>
                  <a:gd name="T18" fmla="*/ 3 w 155"/>
                  <a:gd name="T19" fmla="*/ 4 h 180"/>
                  <a:gd name="T20" fmla="*/ 4 w 155"/>
                  <a:gd name="T21" fmla="*/ 7 h 180"/>
                  <a:gd name="T22" fmla="*/ 6 w 155"/>
                  <a:gd name="T23" fmla="*/ 7 h 180"/>
                  <a:gd name="T24" fmla="*/ 3 w 155"/>
                  <a:gd name="T25" fmla="*/ 3 h 18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5"/>
                  <a:gd name="T40" fmla="*/ 0 h 180"/>
                  <a:gd name="T41" fmla="*/ 155 w 155"/>
                  <a:gd name="T42" fmla="*/ 180 h 18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5" h="180">
                    <a:moveTo>
                      <a:pt x="93" y="87"/>
                    </a:moveTo>
                    <a:lnTo>
                      <a:pt x="149" y="0"/>
                    </a:lnTo>
                    <a:lnTo>
                      <a:pt x="112" y="0"/>
                    </a:lnTo>
                    <a:lnTo>
                      <a:pt x="74" y="62"/>
                    </a:lnTo>
                    <a:lnTo>
                      <a:pt x="43" y="0"/>
                    </a:lnTo>
                    <a:lnTo>
                      <a:pt x="6" y="0"/>
                    </a:lnTo>
                    <a:lnTo>
                      <a:pt x="56" y="87"/>
                    </a:lnTo>
                    <a:lnTo>
                      <a:pt x="0" y="180"/>
                    </a:lnTo>
                    <a:lnTo>
                      <a:pt x="31" y="180"/>
                    </a:lnTo>
                    <a:lnTo>
                      <a:pt x="74" y="106"/>
                    </a:lnTo>
                    <a:lnTo>
                      <a:pt x="112" y="180"/>
                    </a:lnTo>
                    <a:lnTo>
                      <a:pt x="155" y="180"/>
                    </a:lnTo>
                    <a:lnTo>
                      <a:pt x="93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78" name="Freeform 598"/>
              <p:cNvSpPr>
                <a:spLocks noEditPoints="1"/>
              </p:cNvSpPr>
              <p:nvPr/>
            </p:nvSpPr>
            <p:spPr bwMode="auto">
              <a:xfrm>
                <a:off x="2545" y="1907"/>
                <a:ext cx="11" cy="84"/>
              </a:xfrm>
              <a:custGeom>
                <a:avLst/>
                <a:gdLst>
                  <a:gd name="T0" fmla="*/ 1 w 31"/>
                  <a:gd name="T1" fmla="*/ 3 h 253"/>
                  <a:gd name="T2" fmla="*/ 0 w 31"/>
                  <a:gd name="T3" fmla="*/ 3 h 253"/>
                  <a:gd name="T4" fmla="*/ 0 w 31"/>
                  <a:gd name="T5" fmla="*/ 9 h 253"/>
                  <a:gd name="T6" fmla="*/ 1 w 31"/>
                  <a:gd name="T7" fmla="*/ 9 h 253"/>
                  <a:gd name="T8" fmla="*/ 1 w 31"/>
                  <a:gd name="T9" fmla="*/ 3 h 253"/>
                  <a:gd name="T10" fmla="*/ 0 w 31"/>
                  <a:gd name="T11" fmla="*/ 1 h 253"/>
                  <a:gd name="T12" fmla="*/ 1 w 31"/>
                  <a:gd name="T13" fmla="*/ 1 h 253"/>
                  <a:gd name="T14" fmla="*/ 1 w 31"/>
                  <a:gd name="T15" fmla="*/ 0 h 253"/>
                  <a:gd name="T16" fmla="*/ 0 w 31"/>
                  <a:gd name="T17" fmla="*/ 0 h 253"/>
                  <a:gd name="T18" fmla="*/ 0 w 31"/>
                  <a:gd name="T19" fmla="*/ 1 h 2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253"/>
                  <a:gd name="T32" fmla="*/ 31 w 31"/>
                  <a:gd name="T33" fmla="*/ 253 h 2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253">
                    <a:moveTo>
                      <a:pt x="31" y="73"/>
                    </a:moveTo>
                    <a:lnTo>
                      <a:pt x="6" y="73"/>
                    </a:lnTo>
                    <a:lnTo>
                      <a:pt x="6" y="253"/>
                    </a:lnTo>
                    <a:lnTo>
                      <a:pt x="31" y="253"/>
                    </a:lnTo>
                    <a:lnTo>
                      <a:pt x="31" y="73"/>
                    </a:lnTo>
                    <a:close/>
                    <a:moveTo>
                      <a:pt x="0" y="31"/>
                    </a:moveTo>
                    <a:lnTo>
                      <a:pt x="31" y="31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79" name="Freeform 599"/>
              <p:cNvSpPr>
                <a:spLocks/>
              </p:cNvSpPr>
              <p:nvPr/>
            </p:nvSpPr>
            <p:spPr bwMode="auto">
              <a:xfrm>
                <a:off x="2564" y="1917"/>
                <a:ext cx="33" cy="76"/>
              </a:xfrm>
              <a:custGeom>
                <a:avLst/>
                <a:gdLst>
                  <a:gd name="T0" fmla="*/ 0 w 99"/>
                  <a:gd name="T1" fmla="*/ 2 h 228"/>
                  <a:gd name="T2" fmla="*/ 0 w 99"/>
                  <a:gd name="T3" fmla="*/ 2 h 228"/>
                  <a:gd name="T4" fmla="*/ 1 w 99"/>
                  <a:gd name="T5" fmla="*/ 2 h 228"/>
                  <a:gd name="T6" fmla="*/ 1 w 99"/>
                  <a:gd name="T7" fmla="*/ 7 h 228"/>
                  <a:gd name="T8" fmla="*/ 1 w 99"/>
                  <a:gd name="T9" fmla="*/ 8 h 228"/>
                  <a:gd name="T10" fmla="*/ 1 w 99"/>
                  <a:gd name="T11" fmla="*/ 8 h 228"/>
                  <a:gd name="T12" fmla="*/ 2 w 99"/>
                  <a:gd name="T13" fmla="*/ 8 h 228"/>
                  <a:gd name="T14" fmla="*/ 3 w 99"/>
                  <a:gd name="T15" fmla="*/ 8 h 228"/>
                  <a:gd name="T16" fmla="*/ 3 w 99"/>
                  <a:gd name="T17" fmla="*/ 8 h 228"/>
                  <a:gd name="T18" fmla="*/ 3 w 99"/>
                  <a:gd name="T19" fmla="*/ 8 h 228"/>
                  <a:gd name="T20" fmla="*/ 3 w 99"/>
                  <a:gd name="T21" fmla="*/ 8 h 228"/>
                  <a:gd name="T22" fmla="*/ 4 w 99"/>
                  <a:gd name="T23" fmla="*/ 8 h 228"/>
                  <a:gd name="T24" fmla="*/ 4 w 99"/>
                  <a:gd name="T25" fmla="*/ 7 h 228"/>
                  <a:gd name="T26" fmla="*/ 3 w 99"/>
                  <a:gd name="T27" fmla="*/ 7 h 228"/>
                  <a:gd name="T28" fmla="*/ 3 w 99"/>
                  <a:gd name="T29" fmla="*/ 7 h 228"/>
                  <a:gd name="T30" fmla="*/ 3 w 99"/>
                  <a:gd name="T31" fmla="*/ 7 h 228"/>
                  <a:gd name="T32" fmla="*/ 2 w 99"/>
                  <a:gd name="T33" fmla="*/ 7 h 228"/>
                  <a:gd name="T34" fmla="*/ 2 w 99"/>
                  <a:gd name="T35" fmla="*/ 7 h 228"/>
                  <a:gd name="T36" fmla="*/ 2 w 99"/>
                  <a:gd name="T37" fmla="*/ 6 h 228"/>
                  <a:gd name="T38" fmla="*/ 2 w 99"/>
                  <a:gd name="T39" fmla="*/ 2 h 228"/>
                  <a:gd name="T40" fmla="*/ 4 w 99"/>
                  <a:gd name="T41" fmla="*/ 2 h 228"/>
                  <a:gd name="T42" fmla="*/ 4 w 99"/>
                  <a:gd name="T43" fmla="*/ 2 h 228"/>
                  <a:gd name="T44" fmla="*/ 2 w 99"/>
                  <a:gd name="T45" fmla="*/ 2 h 228"/>
                  <a:gd name="T46" fmla="*/ 2 w 99"/>
                  <a:gd name="T47" fmla="*/ 0 h 228"/>
                  <a:gd name="T48" fmla="*/ 1 w 99"/>
                  <a:gd name="T49" fmla="*/ 0 h 228"/>
                  <a:gd name="T50" fmla="*/ 1 w 99"/>
                  <a:gd name="T51" fmla="*/ 2 h 228"/>
                  <a:gd name="T52" fmla="*/ 0 w 99"/>
                  <a:gd name="T53" fmla="*/ 2 h 2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9"/>
                  <a:gd name="T82" fmla="*/ 0 h 228"/>
                  <a:gd name="T83" fmla="*/ 99 w 99"/>
                  <a:gd name="T84" fmla="*/ 228 h 2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9" h="228">
                    <a:moveTo>
                      <a:pt x="0" y="42"/>
                    </a:moveTo>
                    <a:lnTo>
                      <a:pt x="0" y="67"/>
                    </a:lnTo>
                    <a:lnTo>
                      <a:pt x="31" y="67"/>
                    </a:lnTo>
                    <a:lnTo>
                      <a:pt x="31" y="191"/>
                    </a:lnTo>
                    <a:lnTo>
                      <a:pt x="31" y="204"/>
                    </a:lnTo>
                    <a:lnTo>
                      <a:pt x="37" y="216"/>
                    </a:lnTo>
                    <a:lnTo>
                      <a:pt x="49" y="222"/>
                    </a:lnTo>
                    <a:lnTo>
                      <a:pt x="68" y="228"/>
                    </a:lnTo>
                    <a:lnTo>
                      <a:pt x="74" y="228"/>
                    </a:lnTo>
                    <a:lnTo>
                      <a:pt x="87" y="222"/>
                    </a:lnTo>
                    <a:lnTo>
                      <a:pt x="93" y="222"/>
                    </a:lnTo>
                    <a:lnTo>
                      <a:pt x="99" y="222"/>
                    </a:lnTo>
                    <a:lnTo>
                      <a:pt x="99" y="197"/>
                    </a:lnTo>
                    <a:lnTo>
                      <a:pt x="93" y="197"/>
                    </a:lnTo>
                    <a:lnTo>
                      <a:pt x="87" y="197"/>
                    </a:lnTo>
                    <a:lnTo>
                      <a:pt x="68" y="197"/>
                    </a:lnTo>
                    <a:lnTo>
                      <a:pt x="62" y="191"/>
                    </a:lnTo>
                    <a:lnTo>
                      <a:pt x="56" y="185"/>
                    </a:lnTo>
                    <a:lnTo>
                      <a:pt x="56" y="173"/>
                    </a:lnTo>
                    <a:lnTo>
                      <a:pt x="56" y="67"/>
                    </a:lnTo>
                    <a:lnTo>
                      <a:pt x="99" y="67"/>
                    </a:lnTo>
                    <a:lnTo>
                      <a:pt x="99" y="42"/>
                    </a:lnTo>
                    <a:lnTo>
                      <a:pt x="56" y="42"/>
                    </a:lnTo>
                    <a:lnTo>
                      <a:pt x="56" y="0"/>
                    </a:lnTo>
                    <a:lnTo>
                      <a:pt x="31" y="12"/>
                    </a:lnTo>
                    <a:lnTo>
                      <a:pt x="31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80" name="Freeform 600"/>
              <p:cNvSpPr>
                <a:spLocks/>
              </p:cNvSpPr>
              <p:nvPr/>
            </p:nvSpPr>
            <p:spPr bwMode="auto">
              <a:xfrm>
                <a:off x="2434" y="2045"/>
                <a:ext cx="41" cy="62"/>
              </a:xfrm>
              <a:custGeom>
                <a:avLst/>
                <a:gdLst>
                  <a:gd name="T0" fmla="*/ 5 w 123"/>
                  <a:gd name="T1" fmla="*/ 5 h 185"/>
                  <a:gd name="T2" fmla="*/ 4 w 123"/>
                  <a:gd name="T3" fmla="*/ 3 h 185"/>
                  <a:gd name="T4" fmla="*/ 3 w 123"/>
                  <a:gd name="T5" fmla="*/ 3 h 185"/>
                  <a:gd name="T6" fmla="*/ 2 w 123"/>
                  <a:gd name="T7" fmla="*/ 2 h 185"/>
                  <a:gd name="T8" fmla="*/ 1 w 123"/>
                  <a:gd name="T9" fmla="*/ 2 h 185"/>
                  <a:gd name="T10" fmla="*/ 1 w 123"/>
                  <a:gd name="T11" fmla="*/ 1 h 185"/>
                  <a:gd name="T12" fmla="*/ 2 w 123"/>
                  <a:gd name="T13" fmla="*/ 1 h 185"/>
                  <a:gd name="T14" fmla="*/ 2 w 123"/>
                  <a:gd name="T15" fmla="*/ 1 h 185"/>
                  <a:gd name="T16" fmla="*/ 2 w 123"/>
                  <a:gd name="T17" fmla="*/ 1 h 185"/>
                  <a:gd name="T18" fmla="*/ 3 w 123"/>
                  <a:gd name="T19" fmla="*/ 1 h 185"/>
                  <a:gd name="T20" fmla="*/ 3 w 123"/>
                  <a:gd name="T21" fmla="*/ 1 h 185"/>
                  <a:gd name="T22" fmla="*/ 3 w 123"/>
                  <a:gd name="T23" fmla="*/ 1 h 185"/>
                  <a:gd name="T24" fmla="*/ 3 w 123"/>
                  <a:gd name="T25" fmla="*/ 2 h 185"/>
                  <a:gd name="T26" fmla="*/ 5 w 123"/>
                  <a:gd name="T27" fmla="*/ 2 h 185"/>
                  <a:gd name="T28" fmla="*/ 4 w 123"/>
                  <a:gd name="T29" fmla="*/ 1 h 185"/>
                  <a:gd name="T30" fmla="*/ 4 w 123"/>
                  <a:gd name="T31" fmla="*/ 0 h 185"/>
                  <a:gd name="T32" fmla="*/ 3 w 123"/>
                  <a:gd name="T33" fmla="*/ 0 h 185"/>
                  <a:gd name="T34" fmla="*/ 2 w 123"/>
                  <a:gd name="T35" fmla="*/ 0 h 185"/>
                  <a:gd name="T36" fmla="*/ 1 w 123"/>
                  <a:gd name="T37" fmla="*/ 0 h 185"/>
                  <a:gd name="T38" fmla="*/ 1 w 123"/>
                  <a:gd name="T39" fmla="*/ 0 h 185"/>
                  <a:gd name="T40" fmla="*/ 0 w 123"/>
                  <a:gd name="T41" fmla="*/ 1 h 185"/>
                  <a:gd name="T42" fmla="*/ 0 w 123"/>
                  <a:gd name="T43" fmla="*/ 2 h 185"/>
                  <a:gd name="T44" fmla="*/ 1 w 123"/>
                  <a:gd name="T45" fmla="*/ 3 h 185"/>
                  <a:gd name="T46" fmla="*/ 2 w 123"/>
                  <a:gd name="T47" fmla="*/ 3 h 185"/>
                  <a:gd name="T48" fmla="*/ 3 w 123"/>
                  <a:gd name="T49" fmla="*/ 4 h 185"/>
                  <a:gd name="T50" fmla="*/ 3 w 123"/>
                  <a:gd name="T51" fmla="*/ 5 h 185"/>
                  <a:gd name="T52" fmla="*/ 3 w 123"/>
                  <a:gd name="T53" fmla="*/ 5 h 185"/>
                  <a:gd name="T54" fmla="*/ 3 w 123"/>
                  <a:gd name="T55" fmla="*/ 6 h 185"/>
                  <a:gd name="T56" fmla="*/ 3 w 123"/>
                  <a:gd name="T57" fmla="*/ 6 h 185"/>
                  <a:gd name="T58" fmla="*/ 2 w 123"/>
                  <a:gd name="T59" fmla="*/ 6 h 185"/>
                  <a:gd name="T60" fmla="*/ 2 w 123"/>
                  <a:gd name="T61" fmla="*/ 6 h 185"/>
                  <a:gd name="T62" fmla="*/ 1 w 123"/>
                  <a:gd name="T63" fmla="*/ 5 h 185"/>
                  <a:gd name="T64" fmla="*/ 1 w 123"/>
                  <a:gd name="T65" fmla="*/ 5 h 185"/>
                  <a:gd name="T66" fmla="*/ 1 w 123"/>
                  <a:gd name="T67" fmla="*/ 5 h 185"/>
                  <a:gd name="T68" fmla="*/ 0 w 123"/>
                  <a:gd name="T69" fmla="*/ 5 h 185"/>
                  <a:gd name="T70" fmla="*/ 0 w 123"/>
                  <a:gd name="T71" fmla="*/ 6 h 185"/>
                  <a:gd name="T72" fmla="*/ 0 w 123"/>
                  <a:gd name="T73" fmla="*/ 6 h 185"/>
                  <a:gd name="T74" fmla="*/ 1 w 123"/>
                  <a:gd name="T75" fmla="*/ 7 h 185"/>
                  <a:gd name="T76" fmla="*/ 2 w 123"/>
                  <a:gd name="T77" fmla="*/ 7 h 185"/>
                  <a:gd name="T78" fmla="*/ 3 w 123"/>
                  <a:gd name="T79" fmla="*/ 7 h 185"/>
                  <a:gd name="T80" fmla="*/ 4 w 123"/>
                  <a:gd name="T81" fmla="*/ 6 h 185"/>
                  <a:gd name="T82" fmla="*/ 4 w 123"/>
                  <a:gd name="T83" fmla="*/ 6 h 185"/>
                  <a:gd name="T84" fmla="*/ 5 w 123"/>
                  <a:gd name="T85" fmla="*/ 5 h 1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3"/>
                  <a:gd name="T130" fmla="*/ 0 h 185"/>
                  <a:gd name="T131" fmla="*/ 123 w 123"/>
                  <a:gd name="T132" fmla="*/ 185 h 1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3" h="185">
                    <a:moveTo>
                      <a:pt x="123" y="124"/>
                    </a:moveTo>
                    <a:lnTo>
                      <a:pt x="110" y="93"/>
                    </a:lnTo>
                    <a:lnTo>
                      <a:pt x="73" y="73"/>
                    </a:lnTo>
                    <a:lnTo>
                      <a:pt x="42" y="62"/>
                    </a:lnTo>
                    <a:lnTo>
                      <a:pt x="30" y="43"/>
                    </a:lnTo>
                    <a:lnTo>
                      <a:pt x="36" y="31"/>
                    </a:lnTo>
                    <a:lnTo>
                      <a:pt x="42" y="25"/>
                    </a:lnTo>
                    <a:lnTo>
                      <a:pt x="48" y="18"/>
                    </a:lnTo>
                    <a:lnTo>
                      <a:pt x="61" y="18"/>
                    </a:lnTo>
                    <a:lnTo>
                      <a:pt x="73" y="25"/>
                    </a:lnTo>
                    <a:lnTo>
                      <a:pt x="85" y="25"/>
                    </a:lnTo>
                    <a:lnTo>
                      <a:pt x="85" y="37"/>
                    </a:lnTo>
                    <a:lnTo>
                      <a:pt x="92" y="48"/>
                    </a:lnTo>
                    <a:lnTo>
                      <a:pt x="123" y="48"/>
                    </a:lnTo>
                    <a:lnTo>
                      <a:pt x="116" y="25"/>
                    </a:lnTo>
                    <a:lnTo>
                      <a:pt x="104" y="12"/>
                    </a:lnTo>
                    <a:lnTo>
                      <a:pt x="85" y="0"/>
                    </a:lnTo>
                    <a:lnTo>
                      <a:pt x="61" y="0"/>
                    </a:lnTo>
                    <a:lnTo>
                      <a:pt x="30" y="0"/>
                    </a:lnTo>
                    <a:lnTo>
                      <a:pt x="17" y="12"/>
                    </a:lnTo>
                    <a:lnTo>
                      <a:pt x="5" y="31"/>
                    </a:lnTo>
                    <a:lnTo>
                      <a:pt x="5" y="43"/>
                    </a:lnTo>
                    <a:lnTo>
                      <a:pt x="17" y="73"/>
                    </a:lnTo>
                    <a:lnTo>
                      <a:pt x="48" y="93"/>
                    </a:lnTo>
                    <a:lnTo>
                      <a:pt x="79" y="110"/>
                    </a:lnTo>
                    <a:lnTo>
                      <a:pt x="92" y="129"/>
                    </a:lnTo>
                    <a:lnTo>
                      <a:pt x="92" y="141"/>
                    </a:lnTo>
                    <a:lnTo>
                      <a:pt x="85" y="149"/>
                    </a:lnTo>
                    <a:lnTo>
                      <a:pt x="73" y="154"/>
                    </a:lnTo>
                    <a:lnTo>
                      <a:pt x="61" y="154"/>
                    </a:lnTo>
                    <a:lnTo>
                      <a:pt x="42" y="154"/>
                    </a:lnTo>
                    <a:lnTo>
                      <a:pt x="36" y="141"/>
                    </a:lnTo>
                    <a:lnTo>
                      <a:pt x="30" y="129"/>
                    </a:lnTo>
                    <a:lnTo>
                      <a:pt x="30" y="124"/>
                    </a:lnTo>
                    <a:lnTo>
                      <a:pt x="0" y="124"/>
                    </a:lnTo>
                    <a:lnTo>
                      <a:pt x="0" y="149"/>
                    </a:lnTo>
                    <a:lnTo>
                      <a:pt x="11" y="166"/>
                    </a:lnTo>
                    <a:lnTo>
                      <a:pt x="30" y="179"/>
                    </a:lnTo>
                    <a:lnTo>
                      <a:pt x="61" y="185"/>
                    </a:lnTo>
                    <a:lnTo>
                      <a:pt x="85" y="179"/>
                    </a:lnTo>
                    <a:lnTo>
                      <a:pt x="104" y="166"/>
                    </a:lnTo>
                    <a:lnTo>
                      <a:pt x="116" y="149"/>
                    </a:lnTo>
                    <a:lnTo>
                      <a:pt x="123" y="1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81" name="Rectangle 601"/>
              <p:cNvSpPr>
                <a:spLocks noChangeArrowheads="1"/>
              </p:cNvSpPr>
              <p:nvPr/>
            </p:nvSpPr>
            <p:spPr bwMode="auto">
              <a:xfrm>
                <a:off x="2487" y="2020"/>
                <a:ext cx="11" cy="8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982" name="Freeform 602"/>
              <p:cNvSpPr>
                <a:spLocks noEditPoints="1"/>
              </p:cNvSpPr>
              <p:nvPr/>
            </p:nvSpPr>
            <p:spPr bwMode="auto">
              <a:xfrm>
                <a:off x="2512" y="2020"/>
                <a:ext cx="10" cy="85"/>
              </a:xfrm>
              <a:custGeom>
                <a:avLst/>
                <a:gdLst>
                  <a:gd name="T0" fmla="*/ 1 w 31"/>
                  <a:gd name="T1" fmla="*/ 3 h 254"/>
                  <a:gd name="T2" fmla="*/ 0 w 31"/>
                  <a:gd name="T3" fmla="*/ 3 h 254"/>
                  <a:gd name="T4" fmla="*/ 0 w 31"/>
                  <a:gd name="T5" fmla="*/ 9 h 254"/>
                  <a:gd name="T6" fmla="*/ 1 w 31"/>
                  <a:gd name="T7" fmla="*/ 9 h 254"/>
                  <a:gd name="T8" fmla="*/ 1 w 31"/>
                  <a:gd name="T9" fmla="*/ 3 h 254"/>
                  <a:gd name="T10" fmla="*/ 0 w 31"/>
                  <a:gd name="T11" fmla="*/ 1 h 254"/>
                  <a:gd name="T12" fmla="*/ 1 w 31"/>
                  <a:gd name="T13" fmla="*/ 1 h 254"/>
                  <a:gd name="T14" fmla="*/ 1 w 31"/>
                  <a:gd name="T15" fmla="*/ 0 h 254"/>
                  <a:gd name="T16" fmla="*/ 0 w 31"/>
                  <a:gd name="T17" fmla="*/ 0 h 254"/>
                  <a:gd name="T18" fmla="*/ 0 w 31"/>
                  <a:gd name="T19" fmla="*/ 1 h 2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254"/>
                  <a:gd name="T32" fmla="*/ 31 w 31"/>
                  <a:gd name="T33" fmla="*/ 254 h 2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254">
                    <a:moveTo>
                      <a:pt x="31" y="75"/>
                    </a:moveTo>
                    <a:lnTo>
                      <a:pt x="7" y="75"/>
                    </a:lnTo>
                    <a:lnTo>
                      <a:pt x="7" y="254"/>
                    </a:lnTo>
                    <a:lnTo>
                      <a:pt x="31" y="254"/>
                    </a:lnTo>
                    <a:lnTo>
                      <a:pt x="31" y="75"/>
                    </a:lnTo>
                    <a:close/>
                    <a:moveTo>
                      <a:pt x="0" y="31"/>
                    </a:moveTo>
                    <a:lnTo>
                      <a:pt x="31" y="31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83" name="Freeform 603"/>
              <p:cNvSpPr>
                <a:spLocks/>
              </p:cNvSpPr>
              <p:nvPr/>
            </p:nvSpPr>
            <p:spPr bwMode="auto">
              <a:xfrm>
                <a:off x="2531" y="2028"/>
                <a:ext cx="33" cy="79"/>
              </a:xfrm>
              <a:custGeom>
                <a:avLst/>
                <a:gdLst>
                  <a:gd name="T0" fmla="*/ 0 w 100"/>
                  <a:gd name="T1" fmla="*/ 2 h 235"/>
                  <a:gd name="T2" fmla="*/ 0 w 100"/>
                  <a:gd name="T3" fmla="*/ 3 h 235"/>
                  <a:gd name="T4" fmla="*/ 1 w 100"/>
                  <a:gd name="T5" fmla="*/ 3 h 235"/>
                  <a:gd name="T6" fmla="*/ 1 w 100"/>
                  <a:gd name="T7" fmla="*/ 8 h 235"/>
                  <a:gd name="T8" fmla="*/ 1 w 100"/>
                  <a:gd name="T9" fmla="*/ 8 h 235"/>
                  <a:gd name="T10" fmla="*/ 2 w 100"/>
                  <a:gd name="T11" fmla="*/ 8 h 235"/>
                  <a:gd name="T12" fmla="*/ 2 w 100"/>
                  <a:gd name="T13" fmla="*/ 9 h 235"/>
                  <a:gd name="T14" fmla="*/ 3 w 100"/>
                  <a:gd name="T15" fmla="*/ 9 h 235"/>
                  <a:gd name="T16" fmla="*/ 3 w 100"/>
                  <a:gd name="T17" fmla="*/ 9 h 235"/>
                  <a:gd name="T18" fmla="*/ 3 w 100"/>
                  <a:gd name="T19" fmla="*/ 9 h 235"/>
                  <a:gd name="T20" fmla="*/ 3 w 100"/>
                  <a:gd name="T21" fmla="*/ 9 h 235"/>
                  <a:gd name="T22" fmla="*/ 4 w 100"/>
                  <a:gd name="T23" fmla="*/ 9 h 235"/>
                  <a:gd name="T24" fmla="*/ 4 w 100"/>
                  <a:gd name="T25" fmla="*/ 8 h 235"/>
                  <a:gd name="T26" fmla="*/ 3 w 100"/>
                  <a:gd name="T27" fmla="*/ 8 h 235"/>
                  <a:gd name="T28" fmla="*/ 3 w 100"/>
                  <a:gd name="T29" fmla="*/ 8 h 235"/>
                  <a:gd name="T30" fmla="*/ 3 w 100"/>
                  <a:gd name="T31" fmla="*/ 8 h 235"/>
                  <a:gd name="T32" fmla="*/ 2 w 100"/>
                  <a:gd name="T33" fmla="*/ 7 h 235"/>
                  <a:gd name="T34" fmla="*/ 2 w 100"/>
                  <a:gd name="T35" fmla="*/ 7 h 235"/>
                  <a:gd name="T36" fmla="*/ 2 w 100"/>
                  <a:gd name="T37" fmla="*/ 7 h 235"/>
                  <a:gd name="T38" fmla="*/ 2 w 100"/>
                  <a:gd name="T39" fmla="*/ 3 h 235"/>
                  <a:gd name="T40" fmla="*/ 4 w 100"/>
                  <a:gd name="T41" fmla="*/ 3 h 235"/>
                  <a:gd name="T42" fmla="*/ 4 w 100"/>
                  <a:gd name="T43" fmla="*/ 2 h 235"/>
                  <a:gd name="T44" fmla="*/ 2 w 100"/>
                  <a:gd name="T45" fmla="*/ 2 h 235"/>
                  <a:gd name="T46" fmla="*/ 2 w 100"/>
                  <a:gd name="T47" fmla="*/ 0 h 235"/>
                  <a:gd name="T48" fmla="*/ 1 w 100"/>
                  <a:gd name="T49" fmla="*/ 1 h 235"/>
                  <a:gd name="T50" fmla="*/ 1 w 100"/>
                  <a:gd name="T51" fmla="*/ 2 h 235"/>
                  <a:gd name="T52" fmla="*/ 0 w 100"/>
                  <a:gd name="T53" fmla="*/ 2 h 2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0"/>
                  <a:gd name="T82" fmla="*/ 0 h 235"/>
                  <a:gd name="T83" fmla="*/ 100 w 100"/>
                  <a:gd name="T84" fmla="*/ 235 h 2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0" h="235">
                    <a:moveTo>
                      <a:pt x="0" y="50"/>
                    </a:moveTo>
                    <a:lnTo>
                      <a:pt x="0" y="75"/>
                    </a:lnTo>
                    <a:lnTo>
                      <a:pt x="31" y="75"/>
                    </a:lnTo>
                    <a:lnTo>
                      <a:pt x="31" y="199"/>
                    </a:lnTo>
                    <a:lnTo>
                      <a:pt x="38" y="210"/>
                    </a:lnTo>
                    <a:lnTo>
                      <a:pt x="44" y="224"/>
                    </a:lnTo>
                    <a:lnTo>
                      <a:pt x="56" y="229"/>
                    </a:lnTo>
                    <a:lnTo>
                      <a:pt x="75" y="235"/>
                    </a:lnTo>
                    <a:lnTo>
                      <a:pt x="81" y="235"/>
                    </a:lnTo>
                    <a:lnTo>
                      <a:pt x="87" y="229"/>
                    </a:lnTo>
                    <a:lnTo>
                      <a:pt x="93" y="229"/>
                    </a:lnTo>
                    <a:lnTo>
                      <a:pt x="100" y="229"/>
                    </a:lnTo>
                    <a:lnTo>
                      <a:pt x="100" y="204"/>
                    </a:lnTo>
                    <a:lnTo>
                      <a:pt x="93" y="204"/>
                    </a:lnTo>
                    <a:lnTo>
                      <a:pt x="87" y="204"/>
                    </a:lnTo>
                    <a:lnTo>
                      <a:pt x="69" y="199"/>
                    </a:lnTo>
                    <a:lnTo>
                      <a:pt x="62" y="191"/>
                    </a:lnTo>
                    <a:lnTo>
                      <a:pt x="62" y="185"/>
                    </a:lnTo>
                    <a:lnTo>
                      <a:pt x="62" y="179"/>
                    </a:lnTo>
                    <a:lnTo>
                      <a:pt x="62" y="75"/>
                    </a:lnTo>
                    <a:lnTo>
                      <a:pt x="100" y="75"/>
                    </a:lnTo>
                    <a:lnTo>
                      <a:pt x="100" y="50"/>
                    </a:lnTo>
                    <a:lnTo>
                      <a:pt x="62" y="50"/>
                    </a:lnTo>
                    <a:lnTo>
                      <a:pt x="62" y="0"/>
                    </a:lnTo>
                    <a:lnTo>
                      <a:pt x="31" y="19"/>
                    </a:lnTo>
                    <a:lnTo>
                      <a:pt x="31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84" name="Freeform 604"/>
              <p:cNvSpPr>
                <a:spLocks/>
              </p:cNvSpPr>
              <p:nvPr/>
            </p:nvSpPr>
            <p:spPr bwMode="auto">
              <a:xfrm>
                <a:off x="3481" y="3259"/>
                <a:ext cx="50" cy="88"/>
              </a:xfrm>
              <a:custGeom>
                <a:avLst/>
                <a:gdLst>
                  <a:gd name="T0" fmla="*/ 0 w 149"/>
                  <a:gd name="T1" fmla="*/ 7 h 266"/>
                  <a:gd name="T2" fmla="*/ 0 w 149"/>
                  <a:gd name="T3" fmla="*/ 8 h 266"/>
                  <a:gd name="T4" fmla="*/ 0 w 149"/>
                  <a:gd name="T5" fmla="*/ 9 h 266"/>
                  <a:gd name="T6" fmla="*/ 1 w 149"/>
                  <a:gd name="T7" fmla="*/ 9 h 266"/>
                  <a:gd name="T8" fmla="*/ 3 w 149"/>
                  <a:gd name="T9" fmla="*/ 10 h 266"/>
                  <a:gd name="T10" fmla="*/ 4 w 149"/>
                  <a:gd name="T11" fmla="*/ 10 h 266"/>
                  <a:gd name="T12" fmla="*/ 5 w 149"/>
                  <a:gd name="T13" fmla="*/ 8 h 266"/>
                  <a:gd name="T14" fmla="*/ 6 w 149"/>
                  <a:gd name="T15" fmla="*/ 7 h 266"/>
                  <a:gd name="T16" fmla="*/ 5 w 149"/>
                  <a:gd name="T17" fmla="*/ 6 h 266"/>
                  <a:gd name="T18" fmla="*/ 4 w 149"/>
                  <a:gd name="T19" fmla="*/ 5 h 266"/>
                  <a:gd name="T20" fmla="*/ 3 w 149"/>
                  <a:gd name="T21" fmla="*/ 4 h 266"/>
                  <a:gd name="T22" fmla="*/ 3 w 149"/>
                  <a:gd name="T23" fmla="*/ 4 h 266"/>
                  <a:gd name="T24" fmla="*/ 2 w 149"/>
                  <a:gd name="T25" fmla="*/ 3 h 266"/>
                  <a:gd name="T26" fmla="*/ 1 w 149"/>
                  <a:gd name="T27" fmla="*/ 3 h 266"/>
                  <a:gd name="T28" fmla="*/ 1 w 149"/>
                  <a:gd name="T29" fmla="*/ 2 h 266"/>
                  <a:gd name="T30" fmla="*/ 2 w 149"/>
                  <a:gd name="T31" fmla="*/ 1 h 266"/>
                  <a:gd name="T32" fmla="*/ 3 w 149"/>
                  <a:gd name="T33" fmla="*/ 1 h 266"/>
                  <a:gd name="T34" fmla="*/ 4 w 149"/>
                  <a:gd name="T35" fmla="*/ 2 h 266"/>
                  <a:gd name="T36" fmla="*/ 4 w 149"/>
                  <a:gd name="T37" fmla="*/ 3 h 266"/>
                  <a:gd name="T38" fmla="*/ 6 w 149"/>
                  <a:gd name="T39" fmla="*/ 3 h 266"/>
                  <a:gd name="T40" fmla="*/ 5 w 149"/>
                  <a:gd name="T41" fmla="*/ 2 h 266"/>
                  <a:gd name="T42" fmla="*/ 5 w 149"/>
                  <a:gd name="T43" fmla="*/ 1 h 266"/>
                  <a:gd name="T44" fmla="*/ 4 w 149"/>
                  <a:gd name="T45" fmla="*/ 0 h 266"/>
                  <a:gd name="T46" fmla="*/ 3 w 149"/>
                  <a:gd name="T47" fmla="*/ 0 h 266"/>
                  <a:gd name="T48" fmla="*/ 2 w 149"/>
                  <a:gd name="T49" fmla="*/ 0 h 266"/>
                  <a:gd name="T50" fmla="*/ 1 w 149"/>
                  <a:gd name="T51" fmla="*/ 1 h 266"/>
                  <a:gd name="T52" fmla="*/ 0 w 149"/>
                  <a:gd name="T53" fmla="*/ 3 h 266"/>
                  <a:gd name="T54" fmla="*/ 0 w 149"/>
                  <a:gd name="T55" fmla="*/ 3 h 266"/>
                  <a:gd name="T56" fmla="*/ 1 w 149"/>
                  <a:gd name="T57" fmla="*/ 5 h 266"/>
                  <a:gd name="T58" fmla="*/ 4 w 149"/>
                  <a:gd name="T59" fmla="*/ 6 h 266"/>
                  <a:gd name="T60" fmla="*/ 4 w 149"/>
                  <a:gd name="T61" fmla="*/ 7 h 266"/>
                  <a:gd name="T62" fmla="*/ 4 w 149"/>
                  <a:gd name="T63" fmla="*/ 7 h 266"/>
                  <a:gd name="T64" fmla="*/ 4 w 149"/>
                  <a:gd name="T65" fmla="*/ 8 h 266"/>
                  <a:gd name="T66" fmla="*/ 3 w 149"/>
                  <a:gd name="T67" fmla="*/ 9 h 266"/>
                  <a:gd name="T68" fmla="*/ 2 w 149"/>
                  <a:gd name="T69" fmla="*/ 9 h 266"/>
                  <a:gd name="T70" fmla="*/ 2 w 149"/>
                  <a:gd name="T71" fmla="*/ 8 h 266"/>
                  <a:gd name="T72" fmla="*/ 1 w 149"/>
                  <a:gd name="T73" fmla="*/ 8 h 266"/>
                  <a:gd name="T74" fmla="*/ 1 w 149"/>
                  <a:gd name="T75" fmla="*/ 7 h 266"/>
                  <a:gd name="T76" fmla="*/ 0 w 149"/>
                  <a:gd name="T77" fmla="*/ 7 h 2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9"/>
                  <a:gd name="T118" fmla="*/ 0 h 266"/>
                  <a:gd name="T119" fmla="*/ 149 w 149"/>
                  <a:gd name="T120" fmla="*/ 266 h 26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9" h="266">
                    <a:moveTo>
                      <a:pt x="0" y="187"/>
                    </a:moveTo>
                    <a:lnTo>
                      <a:pt x="0" y="210"/>
                    </a:lnTo>
                    <a:lnTo>
                      <a:pt x="7" y="235"/>
                    </a:lnTo>
                    <a:lnTo>
                      <a:pt x="25" y="260"/>
                    </a:lnTo>
                    <a:lnTo>
                      <a:pt x="69" y="266"/>
                    </a:lnTo>
                    <a:lnTo>
                      <a:pt x="100" y="266"/>
                    </a:lnTo>
                    <a:lnTo>
                      <a:pt x="143" y="229"/>
                    </a:lnTo>
                    <a:lnTo>
                      <a:pt x="149" y="193"/>
                    </a:lnTo>
                    <a:lnTo>
                      <a:pt x="143" y="168"/>
                    </a:lnTo>
                    <a:lnTo>
                      <a:pt x="118" y="131"/>
                    </a:lnTo>
                    <a:lnTo>
                      <a:pt x="93" y="118"/>
                    </a:lnTo>
                    <a:lnTo>
                      <a:pt x="69" y="112"/>
                    </a:lnTo>
                    <a:lnTo>
                      <a:pt x="44" y="87"/>
                    </a:lnTo>
                    <a:lnTo>
                      <a:pt x="38" y="69"/>
                    </a:lnTo>
                    <a:lnTo>
                      <a:pt x="38" y="50"/>
                    </a:lnTo>
                    <a:lnTo>
                      <a:pt x="62" y="31"/>
                    </a:lnTo>
                    <a:lnTo>
                      <a:pt x="93" y="31"/>
                    </a:lnTo>
                    <a:lnTo>
                      <a:pt x="112" y="56"/>
                    </a:lnTo>
                    <a:lnTo>
                      <a:pt x="118" y="75"/>
                    </a:lnTo>
                    <a:lnTo>
                      <a:pt x="149" y="75"/>
                    </a:lnTo>
                    <a:lnTo>
                      <a:pt x="143" y="44"/>
                    </a:lnTo>
                    <a:lnTo>
                      <a:pt x="131" y="19"/>
                    </a:lnTo>
                    <a:lnTo>
                      <a:pt x="112" y="7"/>
                    </a:lnTo>
                    <a:lnTo>
                      <a:pt x="81" y="0"/>
                    </a:lnTo>
                    <a:lnTo>
                      <a:pt x="50" y="7"/>
                    </a:lnTo>
                    <a:lnTo>
                      <a:pt x="25" y="19"/>
                    </a:lnTo>
                    <a:lnTo>
                      <a:pt x="7" y="69"/>
                    </a:lnTo>
                    <a:lnTo>
                      <a:pt x="13" y="94"/>
                    </a:lnTo>
                    <a:lnTo>
                      <a:pt x="38" y="125"/>
                    </a:lnTo>
                    <a:lnTo>
                      <a:pt x="100" y="168"/>
                    </a:lnTo>
                    <a:lnTo>
                      <a:pt x="112" y="179"/>
                    </a:lnTo>
                    <a:lnTo>
                      <a:pt x="118" y="198"/>
                    </a:lnTo>
                    <a:lnTo>
                      <a:pt x="118" y="218"/>
                    </a:lnTo>
                    <a:lnTo>
                      <a:pt x="93" y="235"/>
                    </a:lnTo>
                    <a:lnTo>
                      <a:pt x="56" y="235"/>
                    </a:lnTo>
                    <a:lnTo>
                      <a:pt x="44" y="229"/>
                    </a:lnTo>
                    <a:lnTo>
                      <a:pt x="31" y="210"/>
                    </a:lnTo>
                    <a:lnTo>
                      <a:pt x="31" y="187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85" name="Freeform 605"/>
              <p:cNvSpPr>
                <a:spLocks noEditPoints="1"/>
              </p:cNvSpPr>
              <p:nvPr/>
            </p:nvSpPr>
            <p:spPr bwMode="auto">
              <a:xfrm>
                <a:off x="3545" y="3286"/>
                <a:ext cx="44" cy="61"/>
              </a:xfrm>
              <a:custGeom>
                <a:avLst/>
                <a:gdLst>
                  <a:gd name="T0" fmla="*/ 4 w 130"/>
                  <a:gd name="T1" fmla="*/ 3 h 185"/>
                  <a:gd name="T2" fmla="*/ 3 w 130"/>
                  <a:gd name="T3" fmla="*/ 5 h 185"/>
                  <a:gd name="T4" fmla="*/ 3 w 130"/>
                  <a:gd name="T5" fmla="*/ 5 h 185"/>
                  <a:gd name="T6" fmla="*/ 3 w 130"/>
                  <a:gd name="T7" fmla="*/ 6 h 185"/>
                  <a:gd name="T8" fmla="*/ 2 w 130"/>
                  <a:gd name="T9" fmla="*/ 6 h 185"/>
                  <a:gd name="T10" fmla="*/ 2 w 130"/>
                  <a:gd name="T11" fmla="*/ 6 h 185"/>
                  <a:gd name="T12" fmla="*/ 1 w 130"/>
                  <a:gd name="T13" fmla="*/ 5 h 185"/>
                  <a:gd name="T14" fmla="*/ 1 w 130"/>
                  <a:gd name="T15" fmla="*/ 5 h 185"/>
                  <a:gd name="T16" fmla="*/ 1 w 130"/>
                  <a:gd name="T17" fmla="*/ 5 h 185"/>
                  <a:gd name="T18" fmla="*/ 1 w 130"/>
                  <a:gd name="T19" fmla="*/ 4 h 185"/>
                  <a:gd name="T20" fmla="*/ 2 w 130"/>
                  <a:gd name="T21" fmla="*/ 3 h 185"/>
                  <a:gd name="T22" fmla="*/ 3 w 130"/>
                  <a:gd name="T23" fmla="*/ 3 h 185"/>
                  <a:gd name="T24" fmla="*/ 4 w 130"/>
                  <a:gd name="T25" fmla="*/ 3 h 185"/>
                  <a:gd name="T26" fmla="*/ 4 w 130"/>
                  <a:gd name="T27" fmla="*/ 6 h 185"/>
                  <a:gd name="T28" fmla="*/ 5 w 130"/>
                  <a:gd name="T29" fmla="*/ 6 h 185"/>
                  <a:gd name="T30" fmla="*/ 5 w 130"/>
                  <a:gd name="T31" fmla="*/ 6 h 185"/>
                  <a:gd name="T32" fmla="*/ 5 w 130"/>
                  <a:gd name="T33" fmla="*/ 6 h 185"/>
                  <a:gd name="T34" fmla="*/ 5 w 130"/>
                  <a:gd name="T35" fmla="*/ 5 h 185"/>
                  <a:gd name="T36" fmla="*/ 5 w 130"/>
                  <a:gd name="T37" fmla="*/ 5 h 185"/>
                  <a:gd name="T38" fmla="*/ 5 w 130"/>
                  <a:gd name="T39" fmla="*/ 2 h 185"/>
                  <a:gd name="T40" fmla="*/ 5 w 130"/>
                  <a:gd name="T41" fmla="*/ 1 h 185"/>
                  <a:gd name="T42" fmla="*/ 4 w 130"/>
                  <a:gd name="T43" fmla="*/ 0 h 185"/>
                  <a:gd name="T44" fmla="*/ 4 w 130"/>
                  <a:gd name="T45" fmla="*/ 0 h 185"/>
                  <a:gd name="T46" fmla="*/ 3 w 130"/>
                  <a:gd name="T47" fmla="*/ 0 h 185"/>
                  <a:gd name="T48" fmla="*/ 2 w 130"/>
                  <a:gd name="T49" fmla="*/ 0 h 185"/>
                  <a:gd name="T50" fmla="*/ 1 w 130"/>
                  <a:gd name="T51" fmla="*/ 0 h 185"/>
                  <a:gd name="T52" fmla="*/ 0 w 130"/>
                  <a:gd name="T53" fmla="*/ 1 h 185"/>
                  <a:gd name="T54" fmla="*/ 0 w 130"/>
                  <a:gd name="T55" fmla="*/ 2 h 185"/>
                  <a:gd name="T56" fmla="*/ 1 w 130"/>
                  <a:gd name="T57" fmla="*/ 2 h 185"/>
                  <a:gd name="T58" fmla="*/ 1 w 130"/>
                  <a:gd name="T59" fmla="*/ 1 h 185"/>
                  <a:gd name="T60" fmla="*/ 2 w 130"/>
                  <a:gd name="T61" fmla="*/ 1 h 185"/>
                  <a:gd name="T62" fmla="*/ 2 w 130"/>
                  <a:gd name="T63" fmla="*/ 1 h 185"/>
                  <a:gd name="T64" fmla="*/ 2 w 130"/>
                  <a:gd name="T65" fmla="*/ 1 h 185"/>
                  <a:gd name="T66" fmla="*/ 3 w 130"/>
                  <a:gd name="T67" fmla="*/ 1 h 185"/>
                  <a:gd name="T68" fmla="*/ 3 w 130"/>
                  <a:gd name="T69" fmla="*/ 1 h 185"/>
                  <a:gd name="T70" fmla="*/ 4 w 130"/>
                  <a:gd name="T71" fmla="*/ 2 h 185"/>
                  <a:gd name="T72" fmla="*/ 4 w 130"/>
                  <a:gd name="T73" fmla="*/ 2 h 185"/>
                  <a:gd name="T74" fmla="*/ 3 w 130"/>
                  <a:gd name="T75" fmla="*/ 2 h 185"/>
                  <a:gd name="T76" fmla="*/ 2 w 130"/>
                  <a:gd name="T77" fmla="*/ 2 h 185"/>
                  <a:gd name="T78" fmla="*/ 2 w 130"/>
                  <a:gd name="T79" fmla="*/ 3 h 185"/>
                  <a:gd name="T80" fmla="*/ 1 w 130"/>
                  <a:gd name="T81" fmla="*/ 3 h 185"/>
                  <a:gd name="T82" fmla="*/ 1 w 130"/>
                  <a:gd name="T83" fmla="*/ 3 h 185"/>
                  <a:gd name="T84" fmla="*/ 0 w 130"/>
                  <a:gd name="T85" fmla="*/ 3 h 185"/>
                  <a:gd name="T86" fmla="*/ 0 w 130"/>
                  <a:gd name="T87" fmla="*/ 4 h 185"/>
                  <a:gd name="T88" fmla="*/ 0 w 130"/>
                  <a:gd name="T89" fmla="*/ 5 h 185"/>
                  <a:gd name="T90" fmla="*/ 0 w 130"/>
                  <a:gd name="T91" fmla="*/ 5 h 185"/>
                  <a:gd name="T92" fmla="*/ 0 w 130"/>
                  <a:gd name="T93" fmla="*/ 6 h 185"/>
                  <a:gd name="T94" fmla="*/ 1 w 130"/>
                  <a:gd name="T95" fmla="*/ 6 h 185"/>
                  <a:gd name="T96" fmla="*/ 2 w 130"/>
                  <a:gd name="T97" fmla="*/ 7 h 185"/>
                  <a:gd name="T98" fmla="*/ 3 w 130"/>
                  <a:gd name="T99" fmla="*/ 6 h 185"/>
                  <a:gd name="T100" fmla="*/ 3 w 130"/>
                  <a:gd name="T101" fmla="*/ 6 h 185"/>
                  <a:gd name="T102" fmla="*/ 3 w 130"/>
                  <a:gd name="T103" fmla="*/ 6 h 185"/>
                  <a:gd name="T104" fmla="*/ 4 w 130"/>
                  <a:gd name="T105" fmla="*/ 6 h 185"/>
                  <a:gd name="T106" fmla="*/ 4 w 130"/>
                  <a:gd name="T107" fmla="*/ 6 h 18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30"/>
                  <a:gd name="T163" fmla="*/ 0 h 185"/>
                  <a:gd name="T164" fmla="*/ 130 w 130"/>
                  <a:gd name="T165" fmla="*/ 185 h 18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30" h="185">
                    <a:moveTo>
                      <a:pt x="99" y="92"/>
                    </a:moveTo>
                    <a:lnTo>
                      <a:pt x="93" y="123"/>
                    </a:lnTo>
                    <a:lnTo>
                      <a:pt x="87" y="148"/>
                    </a:lnTo>
                    <a:lnTo>
                      <a:pt x="74" y="154"/>
                    </a:lnTo>
                    <a:lnTo>
                      <a:pt x="56" y="162"/>
                    </a:lnTo>
                    <a:lnTo>
                      <a:pt x="43" y="154"/>
                    </a:lnTo>
                    <a:lnTo>
                      <a:pt x="37" y="148"/>
                    </a:lnTo>
                    <a:lnTo>
                      <a:pt x="31" y="137"/>
                    </a:lnTo>
                    <a:lnTo>
                      <a:pt x="31" y="123"/>
                    </a:lnTo>
                    <a:lnTo>
                      <a:pt x="37" y="106"/>
                    </a:lnTo>
                    <a:lnTo>
                      <a:pt x="49" y="92"/>
                    </a:lnTo>
                    <a:lnTo>
                      <a:pt x="74" y="92"/>
                    </a:lnTo>
                    <a:lnTo>
                      <a:pt x="99" y="92"/>
                    </a:lnTo>
                    <a:close/>
                    <a:moveTo>
                      <a:pt x="99" y="179"/>
                    </a:moveTo>
                    <a:lnTo>
                      <a:pt x="130" y="179"/>
                    </a:lnTo>
                    <a:lnTo>
                      <a:pt x="124" y="168"/>
                    </a:lnTo>
                    <a:lnTo>
                      <a:pt x="124" y="154"/>
                    </a:lnTo>
                    <a:lnTo>
                      <a:pt x="124" y="148"/>
                    </a:lnTo>
                    <a:lnTo>
                      <a:pt x="124" y="137"/>
                    </a:lnTo>
                    <a:lnTo>
                      <a:pt x="124" y="50"/>
                    </a:lnTo>
                    <a:lnTo>
                      <a:pt x="124" y="31"/>
                    </a:lnTo>
                    <a:lnTo>
                      <a:pt x="112" y="13"/>
                    </a:lnTo>
                    <a:lnTo>
                      <a:pt x="99" y="0"/>
                    </a:lnTo>
                    <a:lnTo>
                      <a:pt x="68" y="0"/>
                    </a:lnTo>
                    <a:lnTo>
                      <a:pt x="43" y="0"/>
                    </a:lnTo>
                    <a:lnTo>
                      <a:pt x="25" y="13"/>
                    </a:lnTo>
                    <a:lnTo>
                      <a:pt x="12" y="25"/>
                    </a:lnTo>
                    <a:lnTo>
                      <a:pt x="6" y="50"/>
                    </a:lnTo>
                    <a:lnTo>
                      <a:pt x="37" y="50"/>
                    </a:lnTo>
                    <a:lnTo>
                      <a:pt x="37" y="37"/>
                    </a:lnTo>
                    <a:lnTo>
                      <a:pt x="43" y="31"/>
                    </a:lnTo>
                    <a:lnTo>
                      <a:pt x="49" y="25"/>
                    </a:lnTo>
                    <a:lnTo>
                      <a:pt x="62" y="19"/>
                    </a:lnTo>
                    <a:lnTo>
                      <a:pt x="87" y="25"/>
                    </a:lnTo>
                    <a:lnTo>
                      <a:pt x="93" y="37"/>
                    </a:lnTo>
                    <a:lnTo>
                      <a:pt x="99" y="50"/>
                    </a:lnTo>
                    <a:lnTo>
                      <a:pt x="99" y="67"/>
                    </a:lnTo>
                    <a:lnTo>
                      <a:pt x="80" y="67"/>
                    </a:lnTo>
                    <a:lnTo>
                      <a:pt x="62" y="67"/>
                    </a:lnTo>
                    <a:lnTo>
                      <a:pt x="49" y="75"/>
                    </a:lnTo>
                    <a:lnTo>
                      <a:pt x="31" y="81"/>
                    </a:lnTo>
                    <a:lnTo>
                      <a:pt x="18" y="87"/>
                    </a:lnTo>
                    <a:lnTo>
                      <a:pt x="12" y="92"/>
                    </a:lnTo>
                    <a:lnTo>
                      <a:pt x="6" y="106"/>
                    </a:lnTo>
                    <a:lnTo>
                      <a:pt x="0" y="123"/>
                    </a:lnTo>
                    <a:lnTo>
                      <a:pt x="6" y="148"/>
                    </a:lnTo>
                    <a:lnTo>
                      <a:pt x="12" y="168"/>
                    </a:lnTo>
                    <a:lnTo>
                      <a:pt x="25" y="179"/>
                    </a:lnTo>
                    <a:lnTo>
                      <a:pt x="49" y="185"/>
                    </a:lnTo>
                    <a:lnTo>
                      <a:pt x="68" y="179"/>
                    </a:lnTo>
                    <a:lnTo>
                      <a:pt x="80" y="173"/>
                    </a:lnTo>
                    <a:lnTo>
                      <a:pt x="93" y="168"/>
                    </a:lnTo>
                    <a:lnTo>
                      <a:pt x="99" y="154"/>
                    </a:lnTo>
                    <a:lnTo>
                      <a:pt x="99" y="1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86" name="Freeform 606"/>
              <p:cNvSpPr>
                <a:spLocks/>
              </p:cNvSpPr>
              <p:nvPr/>
            </p:nvSpPr>
            <p:spPr bwMode="auto">
              <a:xfrm>
                <a:off x="3605" y="3286"/>
                <a:ext cx="69" cy="59"/>
              </a:xfrm>
              <a:custGeom>
                <a:avLst/>
                <a:gdLst>
                  <a:gd name="T0" fmla="*/ 4 w 205"/>
                  <a:gd name="T1" fmla="*/ 6 h 179"/>
                  <a:gd name="T2" fmla="*/ 4 w 205"/>
                  <a:gd name="T3" fmla="*/ 2 h 179"/>
                  <a:gd name="T4" fmla="*/ 5 w 205"/>
                  <a:gd name="T5" fmla="*/ 1 h 179"/>
                  <a:gd name="T6" fmla="*/ 6 w 205"/>
                  <a:gd name="T7" fmla="*/ 1 h 179"/>
                  <a:gd name="T8" fmla="*/ 7 w 205"/>
                  <a:gd name="T9" fmla="*/ 1 h 179"/>
                  <a:gd name="T10" fmla="*/ 7 w 205"/>
                  <a:gd name="T11" fmla="*/ 6 h 179"/>
                  <a:gd name="T12" fmla="*/ 8 w 205"/>
                  <a:gd name="T13" fmla="*/ 6 h 179"/>
                  <a:gd name="T14" fmla="*/ 8 w 205"/>
                  <a:gd name="T15" fmla="*/ 2 h 179"/>
                  <a:gd name="T16" fmla="*/ 8 w 205"/>
                  <a:gd name="T17" fmla="*/ 1 h 179"/>
                  <a:gd name="T18" fmla="*/ 7 w 205"/>
                  <a:gd name="T19" fmla="*/ 0 h 179"/>
                  <a:gd name="T20" fmla="*/ 5 w 205"/>
                  <a:gd name="T21" fmla="*/ 0 h 179"/>
                  <a:gd name="T22" fmla="*/ 5 w 205"/>
                  <a:gd name="T23" fmla="*/ 0 h 179"/>
                  <a:gd name="T24" fmla="*/ 4 w 205"/>
                  <a:gd name="T25" fmla="*/ 1 h 179"/>
                  <a:gd name="T26" fmla="*/ 3 w 205"/>
                  <a:gd name="T27" fmla="*/ 0 h 179"/>
                  <a:gd name="T28" fmla="*/ 2 w 205"/>
                  <a:gd name="T29" fmla="*/ 0 h 179"/>
                  <a:gd name="T30" fmla="*/ 1 w 205"/>
                  <a:gd name="T31" fmla="*/ 0 h 179"/>
                  <a:gd name="T32" fmla="*/ 1 w 205"/>
                  <a:gd name="T33" fmla="*/ 1 h 179"/>
                  <a:gd name="T34" fmla="*/ 1 w 205"/>
                  <a:gd name="T35" fmla="*/ 0 h 179"/>
                  <a:gd name="T36" fmla="*/ 0 w 205"/>
                  <a:gd name="T37" fmla="*/ 0 h 179"/>
                  <a:gd name="T38" fmla="*/ 0 w 205"/>
                  <a:gd name="T39" fmla="*/ 6 h 179"/>
                  <a:gd name="T40" fmla="*/ 1 w 205"/>
                  <a:gd name="T41" fmla="*/ 6 h 179"/>
                  <a:gd name="T42" fmla="*/ 1 w 205"/>
                  <a:gd name="T43" fmla="*/ 1 h 179"/>
                  <a:gd name="T44" fmla="*/ 2 w 205"/>
                  <a:gd name="T45" fmla="*/ 1 h 179"/>
                  <a:gd name="T46" fmla="*/ 3 w 205"/>
                  <a:gd name="T47" fmla="*/ 1 h 179"/>
                  <a:gd name="T48" fmla="*/ 3 w 205"/>
                  <a:gd name="T49" fmla="*/ 2 h 179"/>
                  <a:gd name="T50" fmla="*/ 3 w 205"/>
                  <a:gd name="T51" fmla="*/ 6 h 179"/>
                  <a:gd name="T52" fmla="*/ 4 w 205"/>
                  <a:gd name="T53" fmla="*/ 6 h 17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05"/>
                  <a:gd name="T82" fmla="*/ 0 h 179"/>
                  <a:gd name="T83" fmla="*/ 205 w 205"/>
                  <a:gd name="T84" fmla="*/ 179 h 17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05" h="179">
                    <a:moveTo>
                      <a:pt x="118" y="179"/>
                    </a:moveTo>
                    <a:lnTo>
                      <a:pt x="118" y="44"/>
                    </a:lnTo>
                    <a:lnTo>
                      <a:pt x="135" y="19"/>
                    </a:lnTo>
                    <a:lnTo>
                      <a:pt x="149" y="19"/>
                    </a:lnTo>
                    <a:lnTo>
                      <a:pt x="174" y="31"/>
                    </a:lnTo>
                    <a:lnTo>
                      <a:pt x="174" y="179"/>
                    </a:lnTo>
                    <a:lnTo>
                      <a:pt x="205" y="179"/>
                    </a:lnTo>
                    <a:lnTo>
                      <a:pt x="205" y="44"/>
                    </a:lnTo>
                    <a:lnTo>
                      <a:pt x="199" y="19"/>
                    </a:lnTo>
                    <a:lnTo>
                      <a:pt x="174" y="0"/>
                    </a:lnTo>
                    <a:lnTo>
                      <a:pt x="135" y="0"/>
                    </a:lnTo>
                    <a:lnTo>
                      <a:pt x="124" y="6"/>
                    </a:lnTo>
                    <a:lnTo>
                      <a:pt x="118" y="19"/>
                    </a:lnTo>
                    <a:lnTo>
                      <a:pt x="87" y="0"/>
                    </a:lnTo>
                    <a:lnTo>
                      <a:pt x="56" y="0"/>
                    </a:lnTo>
                    <a:lnTo>
                      <a:pt x="37" y="13"/>
                    </a:lnTo>
                    <a:lnTo>
                      <a:pt x="31" y="25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31" y="179"/>
                    </a:lnTo>
                    <a:lnTo>
                      <a:pt x="31" y="37"/>
                    </a:lnTo>
                    <a:lnTo>
                      <a:pt x="56" y="19"/>
                    </a:lnTo>
                    <a:lnTo>
                      <a:pt x="73" y="25"/>
                    </a:lnTo>
                    <a:lnTo>
                      <a:pt x="87" y="44"/>
                    </a:lnTo>
                    <a:lnTo>
                      <a:pt x="87" y="179"/>
                    </a:lnTo>
                    <a:lnTo>
                      <a:pt x="118" y="1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87" name="Freeform 607"/>
              <p:cNvSpPr>
                <a:spLocks noEditPoints="1"/>
              </p:cNvSpPr>
              <p:nvPr/>
            </p:nvSpPr>
            <p:spPr bwMode="auto">
              <a:xfrm>
                <a:off x="3690" y="3286"/>
                <a:ext cx="43" cy="82"/>
              </a:xfrm>
              <a:custGeom>
                <a:avLst/>
                <a:gdLst>
                  <a:gd name="T0" fmla="*/ 2 w 131"/>
                  <a:gd name="T1" fmla="*/ 6 h 247"/>
                  <a:gd name="T2" fmla="*/ 2 w 131"/>
                  <a:gd name="T3" fmla="*/ 6 h 247"/>
                  <a:gd name="T4" fmla="*/ 1 w 131"/>
                  <a:gd name="T5" fmla="*/ 5 h 247"/>
                  <a:gd name="T6" fmla="*/ 1 w 131"/>
                  <a:gd name="T7" fmla="*/ 4 h 247"/>
                  <a:gd name="T8" fmla="*/ 1 w 131"/>
                  <a:gd name="T9" fmla="*/ 4 h 247"/>
                  <a:gd name="T10" fmla="*/ 1 w 131"/>
                  <a:gd name="T11" fmla="*/ 3 h 247"/>
                  <a:gd name="T12" fmla="*/ 1 w 131"/>
                  <a:gd name="T13" fmla="*/ 2 h 247"/>
                  <a:gd name="T14" fmla="*/ 2 w 131"/>
                  <a:gd name="T15" fmla="*/ 1 h 247"/>
                  <a:gd name="T16" fmla="*/ 2 w 131"/>
                  <a:gd name="T17" fmla="*/ 1 h 247"/>
                  <a:gd name="T18" fmla="*/ 3 w 131"/>
                  <a:gd name="T19" fmla="*/ 1 h 247"/>
                  <a:gd name="T20" fmla="*/ 4 w 131"/>
                  <a:gd name="T21" fmla="*/ 2 h 247"/>
                  <a:gd name="T22" fmla="*/ 4 w 131"/>
                  <a:gd name="T23" fmla="*/ 2 h 247"/>
                  <a:gd name="T24" fmla="*/ 4 w 131"/>
                  <a:gd name="T25" fmla="*/ 3 h 247"/>
                  <a:gd name="T26" fmla="*/ 4 w 131"/>
                  <a:gd name="T27" fmla="*/ 4 h 247"/>
                  <a:gd name="T28" fmla="*/ 3 w 131"/>
                  <a:gd name="T29" fmla="*/ 5 h 247"/>
                  <a:gd name="T30" fmla="*/ 3 w 131"/>
                  <a:gd name="T31" fmla="*/ 6 h 247"/>
                  <a:gd name="T32" fmla="*/ 2 w 131"/>
                  <a:gd name="T33" fmla="*/ 6 h 247"/>
                  <a:gd name="T34" fmla="*/ 1 w 131"/>
                  <a:gd name="T35" fmla="*/ 0 h 247"/>
                  <a:gd name="T36" fmla="*/ 0 w 131"/>
                  <a:gd name="T37" fmla="*/ 0 h 247"/>
                  <a:gd name="T38" fmla="*/ 0 w 131"/>
                  <a:gd name="T39" fmla="*/ 9 h 247"/>
                  <a:gd name="T40" fmla="*/ 1 w 131"/>
                  <a:gd name="T41" fmla="*/ 9 h 247"/>
                  <a:gd name="T42" fmla="*/ 1 w 131"/>
                  <a:gd name="T43" fmla="*/ 6 h 247"/>
                  <a:gd name="T44" fmla="*/ 1 w 131"/>
                  <a:gd name="T45" fmla="*/ 6 h 247"/>
                  <a:gd name="T46" fmla="*/ 2 w 131"/>
                  <a:gd name="T47" fmla="*/ 7 h 247"/>
                  <a:gd name="T48" fmla="*/ 2 w 131"/>
                  <a:gd name="T49" fmla="*/ 7 h 247"/>
                  <a:gd name="T50" fmla="*/ 3 w 131"/>
                  <a:gd name="T51" fmla="*/ 7 h 247"/>
                  <a:gd name="T52" fmla="*/ 3 w 131"/>
                  <a:gd name="T53" fmla="*/ 7 h 247"/>
                  <a:gd name="T54" fmla="*/ 4 w 131"/>
                  <a:gd name="T55" fmla="*/ 6 h 247"/>
                  <a:gd name="T56" fmla="*/ 4 w 131"/>
                  <a:gd name="T57" fmla="*/ 6 h 247"/>
                  <a:gd name="T58" fmla="*/ 4 w 131"/>
                  <a:gd name="T59" fmla="*/ 6 h 247"/>
                  <a:gd name="T60" fmla="*/ 4 w 131"/>
                  <a:gd name="T61" fmla="*/ 5 h 247"/>
                  <a:gd name="T62" fmla="*/ 5 w 131"/>
                  <a:gd name="T63" fmla="*/ 5 h 247"/>
                  <a:gd name="T64" fmla="*/ 5 w 131"/>
                  <a:gd name="T65" fmla="*/ 4 h 247"/>
                  <a:gd name="T66" fmla="*/ 5 w 131"/>
                  <a:gd name="T67" fmla="*/ 3 h 247"/>
                  <a:gd name="T68" fmla="*/ 4 w 131"/>
                  <a:gd name="T69" fmla="*/ 1 h 247"/>
                  <a:gd name="T70" fmla="*/ 4 w 131"/>
                  <a:gd name="T71" fmla="*/ 0 h 247"/>
                  <a:gd name="T72" fmla="*/ 3 w 131"/>
                  <a:gd name="T73" fmla="*/ 0 h 247"/>
                  <a:gd name="T74" fmla="*/ 3 w 131"/>
                  <a:gd name="T75" fmla="*/ 0 h 247"/>
                  <a:gd name="T76" fmla="*/ 2 w 131"/>
                  <a:gd name="T77" fmla="*/ 0 h 247"/>
                  <a:gd name="T78" fmla="*/ 2 w 131"/>
                  <a:gd name="T79" fmla="*/ 0 h 247"/>
                  <a:gd name="T80" fmla="*/ 1 w 131"/>
                  <a:gd name="T81" fmla="*/ 0 h 247"/>
                  <a:gd name="T82" fmla="*/ 1 w 131"/>
                  <a:gd name="T83" fmla="*/ 1 h 247"/>
                  <a:gd name="T84" fmla="*/ 1 w 131"/>
                  <a:gd name="T85" fmla="*/ 0 h 2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1"/>
                  <a:gd name="T130" fmla="*/ 0 h 247"/>
                  <a:gd name="T131" fmla="*/ 131 w 131"/>
                  <a:gd name="T132" fmla="*/ 247 h 2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1" h="247">
                    <a:moveTo>
                      <a:pt x="62" y="162"/>
                    </a:moveTo>
                    <a:lnTo>
                      <a:pt x="44" y="154"/>
                    </a:lnTo>
                    <a:lnTo>
                      <a:pt x="31" y="137"/>
                    </a:lnTo>
                    <a:lnTo>
                      <a:pt x="31" y="117"/>
                    </a:lnTo>
                    <a:lnTo>
                      <a:pt x="31" y="98"/>
                    </a:lnTo>
                    <a:lnTo>
                      <a:pt x="31" y="75"/>
                    </a:lnTo>
                    <a:lnTo>
                      <a:pt x="31" y="50"/>
                    </a:lnTo>
                    <a:lnTo>
                      <a:pt x="44" y="31"/>
                    </a:lnTo>
                    <a:lnTo>
                      <a:pt x="62" y="19"/>
                    </a:lnTo>
                    <a:lnTo>
                      <a:pt x="87" y="25"/>
                    </a:lnTo>
                    <a:lnTo>
                      <a:pt x="100" y="44"/>
                    </a:lnTo>
                    <a:lnTo>
                      <a:pt x="100" y="67"/>
                    </a:lnTo>
                    <a:lnTo>
                      <a:pt x="100" y="87"/>
                    </a:lnTo>
                    <a:lnTo>
                      <a:pt x="100" y="117"/>
                    </a:lnTo>
                    <a:lnTo>
                      <a:pt x="95" y="143"/>
                    </a:lnTo>
                    <a:lnTo>
                      <a:pt x="81" y="154"/>
                    </a:lnTo>
                    <a:lnTo>
                      <a:pt x="62" y="162"/>
                    </a:lnTo>
                    <a:close/>
                    <a:moveTo>
                      <a:pt x="31" y="0"/>
                    </a:moveTo>
                    <a:lnTo>
                      <a:pt x="0" y="0"/>
                    </a:lnTo>
                    <a:lnTo>
                      <a:pt x="0" y="247"/>
                    </a:lnTo>
                    <a:lnTo>
                      <a:pt x="31" y="247"/>
                    </a:lnTo>
                    <a:lnTo>
                      <a:pt x="31" y="162"/>
                    </a:lnTo>
                    <a:lnTo>
                      <a:pt x="39" y="168"/>
                    </a:lnTo>
                    <a:lnTo>
                      <a:pt x="50" y="179"/>
                    </a:lnTo>
                    <a:lnTo>
                      <a:pt x="62" y="179"/>
                    </a:lnTo>
                    <a:lnTo>
                      <a:pt x="75" y="185"/>
                    </a:lnTo>
                    <a:lnTo>
                      <a:pt x="95" y="179"/>
                    </a:lnTo>
                    <a:lnTo>
                      <a:pt x="106" y="173"/>
                    </a:lnTo>
                    <a:lnTo>
                      <a:pt x="118" y="168"/>
                    </a:lnTo>
                    <a:lnTo>
                      <a:pt x="125" y="154"/>
                    </a:lnTo>
                    <a:lnTo>
                      <a:pt x="125" y="137"/>
                    </a:lnTo>
                    <a:lnTo>
                      <a:pt x="131" y="123"/>
                    </a:lnTo>
                    <a:lnTo>
                      <a:pt x="131" y="106"/>
                    </a:lnTo>
                    <a:lnTo>
                      <a:pt x="131" y="87"/>
                    </a:lnTo>
                    <a:lnTo>
                      <a:pt x="125" y="37"/>
                    </a:lnTo>
                    <a:lnTo>
                      <a:pt x="112" y="13"/>
                    </a:lnTo>
                    <a:lnTo>
                      <a:pt x="95" y="0"/>
                    </a:lnTo>
                    <a:lnTo>
                      <a:pt x="75" y="0"/>
                    </a:lnTo>
                    <a:lnTo>
                      <a:pt x="62" y="0"/>
                    </a:lnTo>
                    <a:lnTo>
                      <a:pt x="50" y="6"/>
                    </a:lnTo>
                    <a:lnTo>
                      <a:pt x="39" y="13"/>
                    </a:lnTo>
                    <a:lnTo>
                      <a:pt x="31" y="2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88" name="Rectangle 608"/>
              <p:cNvSpPr>
                <a:spLocks noChangeArrowheads="1"/>
              </p:cNvSpPr>
              <p:nvPr/>
            </p:nvSpPr>
            <p:spPr bwMode="auto">
              <a:xfrm>
                <a:off x="3748" y="3261"/>
                <a:ext cx="10" cy="8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989" name="Freeform 609"/>
              <p:cNvSpPr>
                <a:spLocks noEditPoints="1"/>
              </p:cNvSpPr>
              <p:nvPr/>
            </p:nvSpPr>
            <p:spPr bwMode="auto">
              <a:xfrm>
                <a:off x="3775" y="3286"/>
                <a:ext cx="41" cy="61"/>
              </a:xfrm>
              <a:custGeom>
                <a:avLst/>
                <a:gdLst>
                  <a:gd name="T0" fmla="*/ 1 w 124"/>
                  <a:gd name="T1" fmla="*/ 3 h 185"/>
                  <a:gd name="T2" fmla="*/ 1 w 124"/>
                  <a:gd name="T3" fmla="*/ 2 h 185"/>
                  <a:gd name="T4" fmla="*/ 1 w 124"/>
                  <a:gd name="T5" fmla="*/ 1 h 185"/>
                  <a:gd name="T6" fmla="*/ 2 w 124"/>
                  <a:gd name="T7" fmla="*/ 1 h 185"/>
                  <a:gd name="T8" fmla="*/ 2 w 124"/>
                  <a:gd name="T9" fmla="*/ 1 h 185"/>
                  <a:gd name="T10" fmla="*/ 3 w 124"/>
                  <a:gd name="T11" fmla="*/ 1 h 185"/>
                  <a:gd name="T12" fmla="*/ 3 w 124"/>
                  <a:gd name="T13" fmla="*/ 1 h 185"/>
                  <a:gd name="T14" fmla="*/ 3 w 124"/>
                  <a:gd name="T15" fmla="*/ 2 h 185"/>
                  <a:gd name="T16" fmla="*/ 4 w 124"/>
                  <a:gd name="T17" fmla="*/ 3 h 185"/>
                  <a:gd name="T18" fmla="*/ 1 w 124"/>
                  <a:gd name="T19" fmla="*/ 3 h 185"/>
                  <a:gd name="T20" fmla="*/ 5 w 124"/>
                  <a:gd name="T21" fmla="*/ 4 h 185"/>
                  <a:gd name="T22" fmla="*/ 5 w 124"/>
                  <a:gd name="T23" fmla="*/ 3 h 185"/>
                  <a:gd name="T24" fmla="*/ 5 w 124"/>
                  <a:gd name="T25" fmla="*/ 2 h 185"/>
                  <a:gd name="T26" fmla="*/ 4 w 124"/>
                  <a:gd name="T27" fmla="*/ 1 h 185"/>
                  <a:gd name="T28" fmla="*/ 3 w 124"/>
                  <a:gd name="T29" fmla="*/ 0 h 185"/>
                  <a:gd name="T30" fmla="*/ 2 w 124"/>
                  <a:gd name="T31" fmla="*/ 0 h 185"/>
                  <a:gd name="T32" fmla="*/ 2 w 124"/>
                  <a:gd name="T33" fmla="*/ 0 h 185"/>
                  <a:gd name="T34" fmla="*/ 1 w 124"/>
                  <a:gd name="T35" fmla="*/ 0 h 185"/>
                  <a:gd name="T36" fmla="*/ 1 w 124"/>
                  <a:gd name="T37" fmla="*/ 0 h 185"/>
                  <a:gd name="T38" fmla="*/ 0 w 124"/>
                  <a:gd name="T39" fmla="*/ 1 h 185"/>
                  <a:gd name="T40" fmla="*/ 0 w 124"/>
                  <a:gd name="T41" fmla="*/ 1 h 185"/>
                  <a:gd name="T42" fmla="*/ 0 w 124"/>
                  <a:gd name="T43" fmla="*/ 2 h 185"/>
                  <a:gd name="T44" fmla="*/ 0 w 124"/>
                  <a:gd name="T45" fmla="*/ 3 h 185"/>
                  <a:gd name="T46" fmla="*/ 0 w 124"/>
                  <a:gd name="T47" fmla="*/ 3 h 185"/>
                  <a:gd name="T48" fmla="*/ 0 w 124"/>
                  <a:gd name="T49" fmla="*/ 5 h 185"/>
                  <a:gd name="T50" fmla="*/ 1 w 124"/>
                  <a:gd name="T51" fmla="*/ 6 h 185"/>
                  <a:gd name="T52" fmla="*/ 1 w 124"/>
                  <a:gd name="T53" fmla="*/ 6 h 185"/>
                  <a:gd name="T54" fmla="*/ 2 w 124"/>
                  <a:gd name="T55" fmla="*/ 7 h 185"/>
                  <a:gd name="T56" fmla="*/ 3 w 124"/>
                  <a:gd name="T57" fmla="*/ 6 h 185"/>
                  <a:gd name="T58" fmla="*/ 4 w 124"/>
                  <a:gd name="T59" fmla="*/ 6 h 185"/>
                  <a:gd name="T60" fmla="*/ 5 w 124"/>
                  <a:gd name="T61" fmla="*/ 5 h 185"/>
                  <a:gd name="T62" fmla="*/ 5 w 124"/>
                  <a:gd name="T63" fmla="*/ 5 h 185"/>
                  <a:gd name="T64" fmla="*/ 3 w 124"/>
                  <a:gd name="T65" fmla="*/ 5 h 185"/>
                  <a:gd name="T66" fmla="*/ 3 w 124"/>
                  <a:gd name="T67" fmla="*/ 5 h 185"/>
                  <a:gd name="T68" fmla="*/ 3 w 124"/>
                  <a:gd name="T69" fmla="*/ 5 h 185"/>
                  <a:gd name="T70" fmla="*/ 3 w 124"/>
                  <a:gd name="T71" fmla="*/ 6 h 185"/>
                  <a:gd name="T72" fmla="*/ 2 w 124"/>
                  <a:gd name="T73" fmla="*/ 6 h 185"/>
                  <a:gd name="T74" fmla="*/ 2 w 124"/>
                  <a:gd name="T75" fmla="*/ 6 h 185"/>
                  <a:gd name="T76" fmla="*/ 1 w 124"/>
                  <a:gd name="T77" fmla="*/ 5 h 185"/>
                  <a:gd name="T78" fmla="*/ 1 w 124"/>
                  <a:gd name="T79" fmla="*/ 5 h 185"/>
                  <a:gd name="T80" fmla="*/ 1 w 124"/>
                  <a:gd name="T81" fmla="*/ 4 h 185"/>
                  <a:gd name="T82" fmla="*/ 5 w 124"/>
                  <a:gd name="T83" fmla="*/ 4 h 1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4"/>
                  <a:gd name="T127" fmla="*/ 0 h 185"/>
                  <a:gd name="T128" fmla="*/ 124 w 124"/>
                  <a:gd name="T129" fmla="*/ 185 h 1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4" h="185">
                    <a:moveTo>
                      <a:pt x="31" y="81"/>
                    </a:moveTo>
                    <a:lnTo>
                      <a:pt x="31" y="44"/>
                    </a:lnTo>
                    <a:lnTo>
                      <a:pt x="37" y="31"/>
                    </a:lnTo>
                    <a:lnTo>
                      <a:pt x="50" y="25"/>
                    </a:lnTo>
                    <a:lnTo>
                      <a:pt x="62" y="19"/>
                    </a:lnTo>
                    <a:lnTo>
                      <a:pt x="74" y="25"/>
                    </a:lnTo>
                    <a:lnTo>
                      <a:pt x="87" y="31"/>
                    </a:lnTo>
                    <a:lnTo>
                      <a:pt x="93" y="44"/>
                    </a:lnTo>
                    <a:lnTo>
                      <a:pt x="99" y="81"/>
                    </a:lnTo>
                    <a:lnTo>
                      <a:pt x="31" y="81"/>
                    </a:lnTo>
                    <a:close/>
                    <a:moveTo>
                      <a:pt x="124" y="98"/>
                    </a:moveTo>
                    <a:lnTo>
                      <a:pt x="124" y="87"/>
                    </a:lnTo>
                    <a:lnTo>
                      <a:pt x="124" y="44"/>
                    </a:lnTo>
                    <a:lnTo>
                      <a:pt x="112" y="19"/>
                    </a:lnTo>
                    <a:lnTo>
                      <a:pt x="93" y="6"/>
                    </a:lnTo>
                    <a:lnTo>
                      <a:pt x="62" y="0"/>
                    </a:lnTo>
                    <a:lnTo>
                      <a:pt x="43" y="0"/>
                    </a:lnTo>
                    <a:lnTo>
                      <a:pt x="31" y="6"/>
                    </a:lnTo>
                    <a:lnTo>
                      <a:pt x="19" y="13"/>
                    </a:lnTo>
                    <a:lnTo>
                      <a:pt x="6" y="25"/>
                    </a:lnTo>
                    <a:lnTo>
                      <a:pt x="6" y="37"/>
                    </a:lnTo>
                    <a:lnTo>
                      <a:pt x="0" y="56"/>
                    </a:lnTo>
                    <a:lnTo>
                      <a:pt x="0" y="75"/>
                    </a:lnTo>
                    <a:lnTo>
                      <a:pt x="0" y="92"/>
                    </a:lnTo>
                    <a:lnTo>
                      <a:pt x="6" y="143"/>
                    </a:lnTo>
                    <a:lnTo>
                      <a:pt x="19" y="168"/>
                    </a:lnTo>
                    <a:lnTo>
                      <a:pt x="37" y="179"/>
                    </a:lnTo>
                    <a:lnTo>
                      <a:pt x="62" y="185"/>
                    </a:lnTo>
                    <a:lnTo>
                      <a:pt x="87" y="179"/>
                    </a:lnTo>
                    <a:lnTo>
                      <a:pt x="112" y="168"/>
                    </a:lnTo>
                    <a:lnTo>
                      <a:pt x="124" y="148"/>
                    </a:lnTo>
                    <a:lnTo>
                      <a:pt x="124" y="123"/>
                    </a:lnTo>
                    <a:lnTo>
                      <a:pt x="93" y="123"/>
                    </a:lnTo>
                    <a:lnTo>
                      <a:pt x="93" y="137"/>
                    </a:lnTo>
                    <a:lnTo>
                      <a:pt x="87" y="148"/>
                    </a:lnTo>
                    <a:lnTo>
                      <a:pt x="74" y="154"/>
                    </a:lnTo>
                    <a:lnTo>
                      <a:pt x="62" y="162"/>
                    </a:lnTo>
                    <a:lnTo>
                      <a:pt x="50" y="154"/>
                    </a:lnTo>
                    <a:lnTo>
                      <a:pt x="37" y="148"/>
                    </a:lnTo>
                    <a:lnTo>
                      <a:pt x="31" y="129"/>
                    </a:lnTo>
                    <a:lnTo>
                      <a:pt x="31" y="98"/>
                    </a:lnTo>
                    <a:lnTo>
                      <a:pt x="124" y="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90" name="Freeform 610"/>
              <p:cNvSpPr>
                <a:spLocks noEditPoints="1"/>
              </p:cNvSpPr>
              <p:nvPr/>
            </p:nvSpPr>
            <p:spPr bwMode="auto">
              <a:xfrm>
                <a:off x="4085" y="3259"/>
                <a:ext cx="54" cy="84"/>
              </a:xfrm>
              <a:custGeom>
                <a:avLst/>
                <a:gdLst>
                  <a:gd name="T0" fmla="*/ 1 w 162"/>
                  <a:gd name="T1" fmla="*/ 1 h 254"/>
                  <a:gd name="T2" fmla="*/ 3 w 162"/>
                  <a:gd name="T3" fmla="*/ 1 h 254"/>
                  <a:gd name="T4" fmla="*/ 4 w 162"/>
                  <a:gd name="T5" fmla="*/ 1 h 254"/>
                  <a:gd name="T6" fmla="*/ 4 w 162"/>
                  <a:gd name="T7" fmla="*/ 2 h 254"/>
                  <a:gd name="T8" fmla="*/ 5 w 162"/>
                  <a:gd name="T9" fmla="*/ 3 h 254"/>
                  <a:gd name="T10" fmla="*/ 5 w 162"/>
                  <a:gd name="T11" fmla="*/ 4 h 254"/>
                  <a:gd name="T12" fmla="*/ 5 w 162"/>
                  <a:gd name="T13" fmla="*/ 5 h 254"/>
                  <a:gd name="T14" fmla="*/ 5 w 162"/>
                  <a:gd name="T15" fmla="*/ 7 h 254"/>
                  <a:gd name="T16" fmla="*/ 4 w 162"/>
                  <a:gd name="T17" fmla="*/ 8 h 254"/>
                  <a:gd name="T18" fmla="*/ 3 w 162"/>
                  <a:gd name="T19" fmla="*/ 8 h 254"/>
                  <a:gd name="T20" fmla="*/ 3 w 162"/>
                  <a:gd name="T21" fmla="*/ 8 h 254"/>
                  <a:gd name="T22" fmla="*/ 1 w 162"/>
                  <a:gd name="T23" fmla="*/ 8 h 254"/>
                  <a:gd name="T24" fmla="*/ 1 w 162"/>
                  <a:gd name="T25" fmla="*/ 1 h 254"/>
                  <a:gd name="T26" fmla="*/ 0 w 162"/>
                  <a:gd name="T27" fmla="*/ 9 h 254"/>
                  <a:gd name="T28" fmla="*/ 2 w 162"/>
                  <a:gd name="T29" fmla="*/ 9 h 254"/>
                  <a:gd name="T30" fmla="*/ 3 w 162"/>
                  <a:gd name="T31" fmla="*/ 9 h 254"/>
                  <a:gd name="T32" fmla="*/ 4 w 162"/>
                  <a:gd name="T33" fmla="*/ 9 h 254"/>
                  <a:gd name="T34" fmla="*/ 5 w 162"/>
                  <a:gd name="T35" fmla="*/ 9 h 254"/>
                  <a:gd name="T36" fmla="*/ 5 w 162"/>
                  <a:gd name="T37" fmla="*/ 8 h 254"/>
                  <a:gd name="T38" fmla="*/ 6 w 162"/>
                  <a:gd name="T39" fmla="*/ 8 h 254"/>
                  <a:gd name="T40" fmla="*/ 6 w 162"/>
                  <a:gd name="T41" fmla="*/ 7 h 254"/>
                  <a:gd name="T42" fmla="*/ 6 w 162"/>
                  <a:gd name="T43" fmla="*/ 7 h 254"/>
                  <a:gd name="T44" fmla="*/ 6 w 162"/>
                  <a:gd name="T45" fmla="*/ 7 h 254"/>
                  <a:gd name="T46" fmla="*/ 6 w 162"/>
                  <a:gd name="T47" fmla="*/ 6 h 254"/>
                  <a:gd name="T48" fmla="*/ 6 w 162"/>
                  <a:gd name="T49" fmla="*/ 6 h 254"/>
                  <a:gd name="T50" fmla="*/ 6 w 162"/>
                  <a:gd name="T51" fmla="*/ 5 h 254"/>
                  <a:gd name="T52" fmla="*/ 6 w 162"/>
                  <a:gd name="T53" fmla="*/ 4 h 254"/>
                  <a:gd name="T54" fmla="*/ 6 w 162"/>
                  <a:gd name="T55" fmla="*/ 4 h 254"/>
                  <a:gd name="T56" fmla="*/ 6 w 162"/>
                  <a:gd name="T57" fmla="*/ 3 h 254"/>
                  <a:gd name="T58" fmla="*/ 6 w 162"/>
                  <a:gd name="T59" fmla="*/ 2 h 254"/>
                  <a:gd name="T60" fmla="*/ 6 w 162"/>
                  <a:gd name="T61" fmla="*/ 1 h 254"/>
                  <a:gd name="T62" fmla="*/ 5 w 162"/>
                  <a:gd name="T63" fmla="*/ 1 h 254"/>
                  <a:gd name="T64" fmla="*/ 5 w 162"/>
                  <a:gd name="T65" fmla="*/ 0 h 254"/>
                  <a:gd name="T66" fmla="*/ 4 w 162"/>
                  <a:gd name="T67" fmla="*/ 0 h 254"/>
                  <a:gd name="T68" fmla="*/ 3 w 162"/>
                  <a:gd name="T69" fmla="*/ 0 h 254"/>
                  <a:gd name="T70" fmla="*/ 0 w 162"/>
                  <a:gd name="T71" fmla="*/ 0 h 254"/>
                  <a:gd name="T72" fmla="*/ 0 w 162"/>
                  <a:gd name="T73" fmla="*/ 9 h 25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2"/>
                  <a:gd name="T112" fmla="*/ 0 h 254"/>
                  <a:gd name="T113" fmla="*/ 162 w 162"/>
                  <a:gd name="T114" fmla="*/ 254 h 25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2" h="254">
                    <a:moveTo>
                      <a:pt x="37" y="31"/>
                    </a:moveTo>
                    <a:lnTo>
                      <a:pt x="81" y="31"/>
                    </a:lnTo>
                    <a:lnTo>
                      <a:pt x="100" y="31"/>
                    </a:lnTo>
                    <a:lnTo>
                      <a:pt x="118" y="44"/>
                    </a:lnTo>
                    <a:lnTo>
                      <a:pt x="124" y="69"/>
                    </a:lnTo>
                    <a:lnTo>
                      <a:pt x="131" y="100"/>
                    </a:lnTo>
                    <a:lnTo>
                      <a:pt x="131" y="148"/>
                    </a:lnTo>
                    <a:lnTo>
                      <a:pt x="124" y="187"/>
                    </a:lnTo>
                    <a:lnTo>
                      <a:pt x="112" y="210"/>
                    </a:lnTo>
                    <a:lnTo>
                      <a:pt x="93" y="224"/>
                    </a:lnTo>
                    <a:lnTo>
                      <a:pt x="69" y="224"/>
                    </a:lnTo>
                    <a:lnTo>
                      <a:pt x="37" y="224"/>
                    </a:lnTo>
                    <a:lnTo>
                      <a:pt x="37" y="31"/>
                    </a:lnTo>
                    <a:close/>
                    <a:moveTo>
                      <a:pt x="0" y="254"/>
                    </a:moveTo>
                    <a:lnTo>
                      <a:pt x="62" y="254"/>
                    </a:lnTo>
                    <a:lnTo>
                      <a:pt x="93" y="249"/>
                    </a:lnTo>
                    <a:lnTo>
                      <a:pt x="118" y="249"/>
                    </a:lnTo>
                    <a:lnTo>
                      <a:pt x="131" y="235"/>
                    </a:lnTo>
                    <a:lnTo>
                      <a:pt x="143" y="224"/>
                    </a:lnTo>
                    <a:lnTo>
                      <a:pt x="149" y="218"/>
                    </a:lnTo>
                    <a:lnTo>
                      <a:pt x="149" y="204"/>
                    </a:lnTo>
                    <a:lnTo>
                      <a:pt x="155" y="193"/>
                    </a:lnTo>
                    <a:lnTo>
                      <a:pt x="155" y="187"/>
                    </a:lnTo>
                    <a:lnTo>
                      <a:pt x="155" y="168"/>
                    </a:lnTo>
                    <a:lnTo>
                      <a:pt x="162" y="156"/>
                    </a:lnTo>
                    <a:lnTo>
                      <a:pt x="162" y="137"/>
                    </a:lnTo>
                    <a:lnTo>
                      <a:pt x="162" y="118"/>
                    </a:lnTo>
                    <a:lnTo>
                      <a:pt x="162" y="106"/>
                    </a:lnTo>
                    <a:lnTo>
                      <a:pt x="162" y="81"/>
                    </a:lnTo>
                    <a:lnTo>
                      <a:pt x="155" y="62"/>
                    </a:lnTo>
                    <a:lnTo>
                      <a:pt x="149" y="38"/>
                    </a:lnTo>
                    <a:lnTo>
                      <a:pt x="137" y="25"/>
                    </a:lnTo>
                    <a:lnTo>
                      <a:pt x="124" y="13"/>
                    </a:lnTo>
                    <a:lnTo>
                      <a:pt x="106" y="7"/>
                    </a:lnTo>
                    <a:lnTo>
                      <a:pt x="81" y="0"/>
                    </a:lnTo>
                    <a:lnTo>
                      <a:pt x="0" y="0"/>
                    </a:lnTo>
                    <a:lnTo>
                      <a:pt x="0" y="2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91" name="Freeform 611"/>
              <p:cNvSpPr>
                <a:spLocks noEditPoints="1"/>
              </p:cNvSpPr>
              <p:nvPr/>
            </p:nvSpPr>
            <p:spPr bwMode="auto">
              <a:xfrm>
                <a:off x="4155" y="3284"/>
                <a:ext cx="44" cy="61"/>
              </a:xfrm>
              <a:custGeom>
                <a:avLst/>
                <a:gdLst>
                  <a:gd name="T0" fmla="*/ 1 w 131"/>
                  <a:gd name="T1" fmla="*/ 3 h 185"/>
                  <a:gd name="T2" fmla="*/ 1 w 131"/>
                  <a:gd name="T3" fmla="*/ 2 h 185"/>
                  <a:gd name="T4" fmla="*/ 2 w 131"/>
                  <a:gd name="T5" fmla="*/ 1 h 185"/>
                  <a:gd name="T6" fmla="*/ 2 w 131"/>
                  <a:gd name="T7" fmla="*/ 1 h 185"/>
                  <a:gd name="T8" fmla="*/ 3 w 131"/>
                  <a:gd name="T9" fmla="*/ 1 h 185"/>
                  <a:gd name="T10" fmla="*/ 3 w 131"/>
                  <a:gd name="T11" fmla="*/ 1 h 185"/>
                  <a:gd name="T12" fmla="*/ 3 w 131"/>
                  <a:gd name="T13" fmla="*/ 1 h 185"/>
                  <a:gd name="T14" fmla="*/ 4 w 131"/>
                  <a:gd name="T15" fmla="*/ 2 h 185"/>
                  <a:gd name="T16" fmla="*/ 4 w 131"/>
                  <a:gd name="T17" fmla="*/ 3 h 185"/>
                  <a:gd name="T18" fmla="*/ 1 w 131"/>
                  <a:gd name="T19" fmla="*/ 3 h 185"/>
                  <a:gd name="T20" fmla="*/ 5 w 131"/>
                  <a:gd name="T21" fmla="*/ 4 h 185"/>
                  <a:gd name="T22" fmla="*/ 5 w 131"/>
                  <a:gd name="T23" fmla="*/ 3 h 185"/>
                  <a:gd name="T24" fmla="*/ 5 w 131"/>
                  <a:gd name="T25" fmla="*/ 2 h 185"/>
                  <a:gd name="T26" fmla="*/ 4 w 131"/>
                  <a:gd name="T27" fmla="*/ 1 h 185"/>
                  <a:gd name="T28" fmla="*/ 4 w 131"/>
                  <a:gd name="T29" fmla="*/ 0 h 185"/>
                  <a:gd name="T30" fmla="*/ 3 w 131"/>
                  <a:gd name="T31" fmla="*/ 0 h 185"/>
                  <a:gd name="T32" fmla="*/ 2 w 131"/>
                  <a:gd name="T33" fmla="*/ 0 h 185"/>
                  <a:gd name="T34" fmla="*/ 1 w 131"/>
                  <a:gd name="T35" fmla="*/ 0 h 185"/>
                  <a:gd name="T36" fmla="*/ 1 w 131"/>
                  <a:gd name="T37" fmla="*/ 0 h 185"/>
                  <a:gd name="T38" fmla="*/ 0 w 131"/>
                  <a:gd name="T39" fmla="*/ 1 h 185"/>
                  <a:gd name="T40" fmla="*/ 0 w 131"/>
                  <a:gd name="T41" fmla="*/ 1 h 185"/>
                  <a:gd name="T42" fmla="*/ 0 w 131"/>
                  <a:gd name="T43" fmla="*/ 2 h 185"/>
                  <a:gd name="T44" fmla="*/ 0 w 131"/>
                  <a:gd name="T45" fmla="*/ 3 h 185"/>
                  <a:gd name="T46" fmla="*/ 0 w 131"/>
                  <a:gd name="T47" fmla="*/ 3 h 185"/>
                  <a:gd name="T48" fmla="*/ 0 w 131"/>
                  <a:gd name="T49" fmla="*/ 5 h 185"/>
                  <a:gd name="T50" fmla="*/ 1 w 131"/>
                  <a:gd name="T51" fmla="*/ 6 h 185"/>
                  <a:gd name="T52" fmla="*/ 2 w 131"/>
                  <a:gd name="T53" fmla="*/ 6 h 185"/>
                  <a:gd name="T54" fmla="*/ 3 w 131"/>
                  <a:gd name="T55" fmla="*/ 7 h 185"/>
                  <a:gd name="T56" fmla="*/ 3 w 131"/>
                  <a:gd name="T57" fmla="*/ 6 h 185"/>
                  <a:gd name="T58" fmla="*/ 4 w 131"/>
                  <a:gd name="T59" fmla="*/ 6 h 185"/>
                  <a:gd name="T60" fmla="*/ 5 w 131"/>
                  <a:gd name="T61" fmla="*/ 5 h 185"/>
                  <a:gd name="T62" fmla="*/ 5 w 131"/>
                  <a:gd name="T63" fmla="*/ 5 h 185"/>
                  <a:gd name="T64" fmla="*/ 4 w 131"/>
                  <a:gd name="T65" fmla="*/ 5 h 185"/>
                  <a:gd name="T66" fmla="*/ 3 w 131"/>
                  <a:gd name="T67" fmla="*/ 5 h 185"/>
                  <a:gd name="T68" fmla="*/ 3 w 131"/>
                  <a:gd name="T69" fmla="*/ 5 h 185"/>
                  <a:gd name="T70" fmla="*/ 3 w 131"/>
                  <a:gd name="T71" fmla="*/ 6 h 185"/>
                  <a:gd name="T72" fmla="*/ 3 w 131"/>
                  <a:gd name="T73" fmla="*/ 6 h 185"/>
                  <a:gd name="T74" fmla="*/ 2 w 131"/>
                  <a:gd name="T75" fmla="*/ 6 h 185"/>
                  <a:gd name="T76" fmla="*/ 2 w 131"/>
                  <a:gd name="T77" fmla="*/ 5 h 185"/>
                  <a:gd name="T78" fmla="*/ 1 w 131"/>
                  <a:gd name="T79" fmla="*/ 5 h 185"/>
                  <a:gd name="T80" fmla="*/ 1 w 131"/>
                  <a:gd name="T81" fmla="*/ 4 h 185"/>
                  <a:gd name="T82" fmla="*/ 5 w 131"/>
                  <a:gd name="T83" fmla="*/ 4 h 1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1"/>
                  <a:gd name="T127" fmla="*/ 0 h 185"/>
                  <a:gd name="T128" fmla="*/ 131 w 131"/>
                  <a:gd name="T129" fmla="*/ 185 h 1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1" h="185">
                    <a:moveTo>
                      <a:pt x="31" y="81"/>
                    </a:moveTo>
                    <a:lnTo>
                      <a:pt x="38" y="43"/>
                    </a:lnTo>
                    <a:lnTo>
                      <a:pt x="44" y="31"/>
                    </a:lnTo>
                    <a:lnTo>
                      <a:pt x="56" y="25"/>
                    </a:lnTo>
                    <a:lnTo>
                      <a:pt x="69" y="19"/>
                    </a:lnTo>
                    <a:lnTo>
                      <a:pt x="81" y="25"/>
                    </a:lnTo>
                    <a:lnTo>
                      <a:pt x="92" y="31"/>
                    </a:lnTo>
                    <a:lnTo>
                      <a:pt x="100" y="43"/>
                    </a:lnTo>
                    <a:lnTo>
                      <a:pt x="100" y="81"/>
                    </a:lnTo>
                    <a:lnTo>
                      <a:pt x="31" y="81"/>
                    </a:lnTo>
                    <a:close/>
                    <a:moveTo>
                      <a:pt x="131" y="98"/>
                    </a:moveTo>
                    <a:lnTo>
                      <a:pt x="131" y="87"/>
                    </a:lnTo>
                    <a:lnTo>
                      <a:pt x="125" y="43"/>
                    </a:lnTo>
                    <a:lnTo>
                      <a:pt x="117" y="19"/>
                    </a:lnTo>
                    <a:lnTo>
                      <a:pt x="100" y="6"/>
                    </a:lnTo>
                    <a:lnTo>
                      <a:pt x="69" y="0"/>
                    </a:lnTo>
                    <a:lnTo>
                      <a:pt x="50" y="0"/>
                    </a:lnTo>
                    <a:lnTo>
                      <a:pt x="31" y="6"/>
                    </a:lnTo>
                    <a:lnTo>
                      <a:pt x="19" y="12"/>
                    </a:lnTo>
                    <a:lnTo>
                      <a:pt x="7" y="25"/>
                    </a:lnTo>
                    <a:lnTo>
                      <a:pt x="7" y="37"/>
                    </a:lnTo>
                    <a:lnTo>
                      <a:pt x="0" y="56"/>
                    </a:lnTo>
                    <a:lnTo>
                      <a:pt x="0" y="73"/>
                    </a:lnTo>
                    <a:lnTo>
                      <a:pt x="0" y="93"/>
                    </a:lnTo>
                    <a:lnTo>
                      <a:pt x="7" y="143"/>
                    </a:lnTo>
                    <a:lnTo>
                      <a:pt x="19" y="168"/>
                    </a:lnTo>
                    <a:lnTo>
                      <a:pt x="44" y="179"/>
                    </a:lnTo>
                    <a:lnTo>
                      <a:pt x="69" y="185"/>
                    </a:lnTo>
                    <a:lnTo>
                      <a:pt x="92" y="179"/>
                    </a:lnTo>
                    <a:lnTo>
                      <a:pt x="112" y="168"/>
                    </a:lnTo>
                    <a:lnTo>
                      <a:pt x="125" y="149"/>
                    </a:lnTo>
                    <a:lnTo>
                      <a:pt x="131" y="123"/>
                    </a:lnTo>
                    <a:lnTo>
                      <a:pt x="100" y="123"/>
                    </a:lnTo>
                    <a:lnTo>
                      <a:pt x="92" y="135"/>
                    </a:lnTo>
                    <a:lnTo>
                      <a:pt x="87" y="149"/>
                    </a:lnTo>
                    <a:lnTo>
                      <a:pt x="81" y="154"/>
                    </a:lnTo>
                    <a:lnTo>
                      <a:pt x="69" y="160"/>
                    </a:lnTo>
                    <a:lnTo>
                      <a:pt x="50" y="154"/>
                    </a:lnTo>
                    <a:lnTo>
                      <a:pt x="44" y="149"/>
                    </a:lnTo>
                    <a:lnTo>
                      <a:pt x="38" y="129"/>
                    </a:lnTo>
                    <a:lnTo>
                      <a:pt x="31" y="98"/>
                    </a:lnTo>
                    <a:lnTo>
                      <a:pt x="131" y="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92" name="Freeform 612"/>
              <p:cNvSpPr>
                <a:spLocks/>
              </p:cNvSpPr>
              <p:nvPr/>
            </p:nvSpPr>
            <p:spPr bwMode="auto">
              <a:xfrm>
                <a:off x="4204" y="3269"/>
                <a:ext cx="36" cy="76"/>
              </a:xfrm>
              <a:custGeom>
                <a:avLst/>
                <a:gdLst>
                  <a:gd name="T0" fmla="*/ 0 w 106"/>
                  <a:gd name="T1" fmla="*/ 2 h 229"/>
                  <a:gd name="T2" fmla="*/ 0 w 106"/>
                  <a:gd name="T3" fmla="*/ 3 h 229"/>
                  <a:gd name="T4" fmla="*/ 1 w 106"/>
                  <a:gd name="T5" fmla="*/ 3 h 229"/>
                  <a:gd name="T6" fmla="*/ 1 w 106"/>
                  <a:gd name="T7" fmla="*/ 7 h 229"/>
                  <a:gd name="T8" fmla="*/ 1 w 106"/>
                  <a:gd name="T9" fmla="*/ 8 h 229"/>
                  <a:gd name="T10" fmla="*/ 2 w 106"/>
                  <a:gd name="T11" fmla="*/ 8 h 229"/>
                  <a:gd name="T12" fmla="*/ 2 w 106"/>
                  <a:gd name="T13" fmla="*/ 8 h 229"/>
                  <a:gd name="T14" fmla="*/ 3 w 106"/>
                  <a:gd name="T15" fmla="*/ 8 h 229"/>
                  <a:gd name="T16" fmla="*/ 3 w 106"/>
                  <a:gd name="T17" fmla="*/ 8 h 229"/>
                  <a:gd name="T18" fmla="*/ 4 w 106"/>
                  <a:gd name="T19" fmla="*/ 8 h 229"/>
                  <a:gd name="T20" fmla="*/ 4 w 106"/>
                  <a:gd name="T21" fmla="*/ 8 h 229"/>
                  <a:gd name="T22" fmla="*/ 4 w 106"/>
                  <a:gd name="T23" fmla="*/ 8 h 229"/>
                  <a:gd name="T24" fmla="*/ 4 w 106"/>
                  <a:gd name="T25" fmla="*/ 7 h 229"/>
                  <a:gd name="T26" fmla="*/ 4 w 106"/>
                  <a:gd name="T27" fmla="*/ 7 h 229"/>
                  <a:gd name="T28" fmla="*/ 4 w 106"/>
                  <a:gd name="T29" fmla="*/ 7 h 229"/>
                  <a:gd name="T30" fmla="*/ 3 w 106"/>
                  <a:gd name="T31" fmla="*/ 7 h 229"/>
                  <a:gd name="T32" fmla="*/ 3 w 106"/>
                  <a:gd name="T33" fmla="*/ 7 h 229"/>
                  <a:gd name="T34" fmla="*/ 3 w 106"/>
                  <a:gd name="T35" fmla="*/ 7 h 229"/>
                  <a:gd name="T36" fmla="*/ 2 w 106"/>
                  <a:gd name="T37" fmla="*/ 7 h 229"/>
                  <a:gd name="T38" fmla="*/ 2 w 106"/>
                  <a:gd name="T39" fmla="*/ 6 h 229"/>
                  <a:gd name="T40" fmla="*/ 2 w 106"/>
                  <a:gd name="T41" fmla="*/ 3 h 229"/>
                  <a:gd name="T42" fmla="*/ 4 w 106"/>
                  <a:gd name="T43" fmla="*/ 3 h 229"/>
                  <a:gd name="T44" fmla="*/ 4 w 106"/>
                  <a:gd name="T45" fmla="*/ 2 h 229"/>
                  <a:gd name="T46" fmla="*/ 2 w 106"/>
                  <a:gd name="T47" fmla="*/ 2 h 229"/>
                  <a:gd name="T48" fmla="*/ 2 w 106"/>
                  <a:gd name="T49" fmla="*/ 0 h 229"/>
                  <a:gd name="T50" fmla="*/ 1 w 106"/>
                  <a:gd name="T51" fmla="*/ 0 h 229"/>
                  <a:gd name="T52" fmla="*/ 1 w 106"/>
                  <a:gd name="T53" fmla="*/ 2 h 229"/>
                  <a:gd name="T54" fmla="*/ 0 w 106"/>
                  <a:gd name="T55" fmla="*/ 2 h 22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6"/>
                  <a:gd name="T85" fmla="*/ 0 h 229"/>
                  <a:gd name="T86" fmla="*/ 106 w 106"/>
                  <a:gd name="T87" fmla="*/ 229 h 22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6" h="229">
                    <a:moveTo>
                      <a:pt x="0" y="44"/>
                    </a:moveTo>
                    <a:lnTo>
                      <a:pt x="0" y="69"/>
                    </a:lnTo>
                    <a:lnTo>
                      <a:pt x="31" y="69"/>
                    </a:lnTo>
                    <a:lnTo>
                      <a:pt x="31" y="193"/>
                    </a:lnTo>
                    <a:lnTo>
                      <a:pt x="39" y="204"/>
                    </a:lnTo>
                    <a:lnTo>
                      <a:pt x="45" y="218"/>
                    </a:lnTo>
                    <a:lnTo>
                      <a:pt x="56" y="223"/>
                    </a:lnTo>
                    <a:lnTo>
                      <a:pt x="76" y="229"/>
                    </a:lnTo>
                    <a:lnTo>
                      <a:pt x="81" y="229"/>
                    </a:lnTo>
                    <a:lnTo>
                      <a:pt x="93" y="223"/>
                    </a:lnTo>
                    <a:lnTo>
                      <a:pt x="101" y="223"/>
                    </a:lnTo>
                    <a:lnTo>
                      <a:pt x="106" y="223"/>
                    </a:lnTo>
                    <a:lnTo>
                      <a:pt x="106" y="198"/>
                    </a:lnTo>
                    <a:lnTo>
                      <a:pt x="101" y="198"/>
                    </a:lnTo>
                    <a:lnTo>
                      <a:pt x="93" y="198"/>
                    </a:lnTo>
                    <a:lnTo>
                      <a:pt x="87" y="198"/>
                    </a:lnTo>
                    <a:lnTo>
                      <a:pt x="76" y="198"/>
                    </a:lnTo>
                    <a:lnTo>
                      <a:pt x="70" y="193"/>
                    </a:lnTo>
                    <a:lnTo>
                      <a:pt x="62" y="187"/>
                    </a:lnTo>
                    <a:lnTo>
                      <a:pt x="62" y="173"/>
                    </a:lnTo>
                    <a:lnTo>
                      <a:pt x="62" y="69"/>
                    </a:lnTo>
                    <a:lnTo>
                      <a:pt x="101" y="69"/>
                    </a:lnTo>
                    <a:lnTo>
                      <a:pt x="101" y="44"/>
                    </a:lnTo>
                    <a:lnTo>
                      <a:pt x="62" y="44"/>
                    </a:lnTo>
                    <a:lnTo>
                      <a:pt x="62" y="0"/>
                    </a:lnTo>
                    <a:lnTo>
                      <a:pt x="31" y="13"/>
                    </a:lnTo>
                    <a:lnTo>
                      <a:pt x="31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93" name="Freeform 613"/>
              <p:cNvSpPr>
                <a:spLocks noEditPoints="1"/>
              </p:cNvSpPr>
              <p:nvPr/>
            </p:nvSpPr>
            <p:spPr bwMode="auto">
              <a:xfrm>
                <a:off x="4246" y="3284"/>
                <a:ext cx="43" cy="61"/>
              </a:xfrm>
              <a:custGeom>
                <a:avLst/>
                <a:gdLst>
                  <a:gd name="T0" fmla="*/ 1 w 129"/>
                  <a:gd name="T1" fmla="*/ 3 h 185"/>
                  <a:gd name="T2" fmla="*/ 1 w 129"/>
                  <a:gd name="T3" fmla="*/ 2 h 185"/>
                  <a:gd name="T4" fmla="*/ 2 w 129"/>
                  <a:gd name="T5" fmla="*/ 1 h 185"/>
                  <a:gd name="T6" fmla="*/ 2 w 129"/>
                  <a:gd name="T7" fmla="*/ 1 h 185"/>
                  <a:gd name="T8" fmla="*/ 2 w 129"/>
                  <a:gd name="T9" fmla="*/ 1 h 185"/>
                  <a:gd name="T10" fmla="*/ 3 w 129"/>
                  <a:gd name="T11" fmla="*/ 1 h 185"/>
                  <a:gd name="T12" fmla="*/ 3 w 129"/>
                  <a:gd name="T13" fmla="*/ 1 h 185"/>
                  <a:gd name="T14" fmla="*/ 4 w 129"/>
                  <a:gd name="T15" fmla="*/ 2 h 185"/>
                  <a:gd name="T16" fmla="*/ 4 w 129"/>
                  <a:gd name="T17" fmla="*/ 3 h 185"/>
                  <a:gd name="T18" fmla="*/ 1 w 129"/>
                  <a:gd name="T19" fmla="*/ 3 h 185"/>
                  <a:gd name="T20" fmla="*/ 5 w 129"/>
                  <a:gd name="T21" fmla="*/ 4 h 185"/>
                  <a:gd name="T22" fmla="*/ 5 w 129"/>
                  <a:gd name="T23" fmla="*/ 3 h 185"/>
                  <a:gd name="T24" fmla="*/ 5 w 129"/>
                  <a:gd name="T25" fmla="*/ 2 h 185"/>
                  <a:gd name="T26" fmla="*/ 4 w 129"/>
                  <a:gd name="T27" fmla="*/ 1 h 185"/>
                  <a:gd name="T28" fmla="*/ 4 w 129"/>
                  <a:gd name="T29" fmla="*/ 0 h 185"/>
                  <a:gd name="T30" fmla="*/ 2 w 129"/>
                  <a:gd name="T31" fmla="*/ 0 h 185"/>
                  <a:gd name="T32" fmla="*/ 2 w 129"/>
                  <a:gd name="T33" fmla="*/ 0 h 185"/>
                  <a:gd name="T34" fmla="*/ 1 w 129"/>
                  <a:gd name="T35" fmla="*/ 0 h 185"/>
                  <a:gd name="T36" fmla="*/ 1 w 129"/>
                  <a:gd name="T37" fmla="*/ 0 h 185"/>
                  <a:gd name="T38" fmla="*/ 0 w 129"/>
                  <a:gd name="T39" fmla="*/ 1 h 185"/>
                  <a:gd name="T40" fmla="*/ 0 w 129"/>
                  <a:gd name="T41" fmla="*/ 1 h 185"/>
                  <a:gd name="T42" fmla="*/ 0 w 129"/>
                  <a:gd name="T43" fmla="*/ 2 h 185"/>
                  <a:gd name="T44" fmla="*/ 0 w 129"/>
                  <a:gd name="T45" fmla="*/ 3 h 185"/>
                  <a:gd name="T46" fmla="*/ 0 w 129"/>
                  <a:gd name="T47" fmla="*/ 3 h 185"/>
                  <a:gd name="T48" fmla="*/ 0 w 129"/>
                  <a:gd name="T49" fmla="*/ 5 h 185"/>
                  <a:gd name="T50" fmla="*/ 1 w 129"/>
                  <a:gd name="T51" fmla="*/ 6 h 185"/>
                  <a:gd name="T52" fmla="*/ 2 w 129"/>
                  <a:gd name="T53" fmla="*/ 6 h 185"/>
                  <a:gd name="T54" fmla="*/ 2 w 129"/>
                  <a:gd name="T55" fmla="*/ 7 h 185"/>
                  <a:gd name="T56" fmla="*/ 3 w 129"/>
                  <a:gd name="T57" fmla="*/ 6 h 185"/>
                  <a:gd name="T58" fmla="*/ 4 w 129"/>
                  <a:gd name="T59" fmla="*/ 6 h 185"/>
                  <a:gd name="T60" fmla="*/ 5 w 129"/>
                  <a:gd name="T61" fmla="*/ 5 h 185"/>
                  <a:gd name="T62" fmla="*/ 5 w 129"/>
                  <a:gd name="T63" fmla="*/ 5 h 185"/>
                  <a:gd name="T64" fmla="*/ 4 w 129"/>
                  <a:gd name="T65" fmla="*/ 5 h 185"/>
                  <a:gd name="T66" fmla="*/ 3 w 129"/>
                  <a:gd name="T67" fmla="*/ 5 h 185"/>
                  <a:gd name="T68" fmla="*/ 3 w 129"/>
                  <a:gd name="T69" fmla="*/ 5 h 185"/>
                  <a:gd name="T70" fmla="*/ 3 w 129"/>
                  <a:gd name="T71" fmla="*/ 6 h 185"/>
                  <a:gd name="T72" fmla="*/ 2 w 129"/>
                  <a:gd name="T73" fmla="*/ 6 h 185"/>
                  <a:gd name="T74" fmla="*/ 2 w 129"/>
                  <a:gd name="T75" fmla="*/ 6 h 185"/>
                  <a:gd name="T76" fmla="*/ 2 w 129"/>
                  <a:gd name="T77" fmla="*/ 5 h 185"/>
                  <a:gd name="T78" fmla="*/ 1 w 129"/>
                  <a:gd name="T79" fmla="*/ 5 h 185"/>
                  <a:gd name="T80" fmla="*/ 1 w 129"/>
                  <a:gd name="T81" fmla="*/ 4 h 185"/>
                  <a:gd name="T82" fmla="*/ 5 w 129"/>
                  <a:gd name="T83" fmla="*/ 4 h 1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9"/>
                  <a:gd name="T127" fmla="*/ 0 h 185"/>
                  <a:gd name="T128" fmla="*/ 129 w 129"/>
                  <a:gd name="T129" fmla="*/ 185 h 1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9" h="185">
                    <a:moveTo>
                      <a:pt x="31" y="81"/>
                    </a:moveTo>
                    <a:lnTo>
                      <a:pt x="36" y="43"/>
                    </a:lnTo>
                    <a:lnTo>
                      <a:pt x="42" y="31"/>
                    </a:lnTo>
                    <a:lnTo>
                      <a:pt x="54" y="25"/>
                    </a:lnTo>
                    <a:lnTo>
                      <a:pt x="67" y="19"/>
                    </a:lnTo>
                    <a:lnTo>
                      <a:pt x="79" y="25"/>
                    </a:lnTo>
                    <a:lnTo>
                      <a:pt x="92" y="31"/>
                    </a:lnTo>
                    <a:lnTo>
                      <a:pt x="98" y="43"/>
                    </a:lnTo>
                    <a:lnTo>
                      <a:pt x="98" y="81"/>
                    </a:lnTo>
                    <a:lnTo>
                      <a:pt x="31" y="81"/>
                    </a:lnTo>
                    <a:close/>
                    <a:moveTo>
                      <a:pt x="129" y="98"/>
                    </a:moveTo>
                    <a:lnTo>
                      <a:pt x="129" y="87"/>
                    </a:lnTo>
                    <a:lnTo>
                      <a:pt x="123" y="43"/>
                    </a:lnTo>
                    <a:lnTo>
                      <a:pt x="116" y="19"/>
                    </a:lnTo>
                    <a:lnTo>
                      <a:pt x="98" y="6"/>
                    </a:lnTo>
                    <a:lnTo>
                      <a:pt x="67" y="0"/>
                    </a:lnTo>
                    <a:lnTo>
                      <a:pt x="48" y="0"/>
                    </a:lnTo>
                    <a:lnTo>
                      <a:pt x="31" y="6"/>
                    </a:lnTo>
                    <a:lnTo>
                      <a:pt x="17" y="12"/>
                    </a:lnTo>
                    <a:lnTo>
                      <a:pt x="11" y="25"/>
                    </a:lnTo>
                    <a:lnTo>
                      <a:pt x="6" y="37"/>
                    </a:lnTo>
                    <a:lnTo>
                      <a:pt x="6" y="56"/>
                    </a:lnTo>
                    <a:lnTo>
                      <a:pt x="0" y="73"/>
                    </a:lnTo>
                    <a:lnTo>
                      <a:pt x="0" y="93"/>
                    </a:lnTo>
                    <a:lnTo>
                      <a:pt x="6" y="143"/>
                    </a:lnTo>
                    <a:lnTo>
                      <a:pt x="17" y="168"/>
                    </a:lnTo>
                    <a:lnTo>
                      <a:pt x="42" y="179"/>
                    </a:lnTo>
                    <a:lnTo>
                      <a:pt x="67" y="185"/>
                    </a:lnTo>
                    <a:lnTo>
                      <a:pt x="92" y="179"/>
                    </a:lnTo>
                    <a:lnTo>
                      <a:pt x="110" y="168"/>
                    </a:lnTo>
                    <a:lnTo>
                      <a:pt x="123" y="149"/>
                    </a:lnTo>
                    <a:lnTo>
                      <a:pt x="129" y="123"/>
                    </a:lnTo>
                    <a:lnTo>
                      <a:pt x="98" y="123"/>
                    </a:lnTo>
                    <a:lnTo>
                      <a:pt x="92" y="135"/>
                    </a:lnTo>
                    <a:lnTo>
                      <a:pt x="85" y="149"/>
                    </a:lnTo>
                    <a:lnTo>
                      <a:pt x="79" y="154"/>
                    </a:lnTo>
                    <a:lnTo>
                      <a:pt x="67" y="160"/>
                    </a:lnTo>
                    <a:lnTo>
                      <a:pt x="48" y="154"/>
                    </a:lnTo>
                    <a:lnTo>
                      <a:pt x="42" y="149"/>
                    </a:lnTo>
                    <a:lnTo>
                      <a:pt x="36" y="129"/>
                    </a:lnTo>
                    <a:lnTo>
                      <a:pt x="31" y="98"/>
                    </a:lnTo>
                    <a:lnTo>
                      <a:pt x="129" y="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94" name="Freeform 614"/>
              <p:cNvSpPr>
                <a:spLocks/>
              </p:cNvSpPr>
              <p:nvPr/>
            </p:nvSpPr>
            <p:spPr bwMode="auto">
              <a:xfrm>
                <a:off x="4306" y="3284"/>
                <a:ext cx="41" cy="61"/>
              </a:xfrm>
              <a:custGeom>
                <a:avLst/>
                <a:gdLst>
                  <a:gd name="T0" fmla="*/ 5 w 124"/>
                  <a:gd name="T1" fmla="*/ 2 h 185"/>
                  <a:gd name="T2" fmla="*/ 4 w 124"/>
                  <a:gd name="T3" fmla="*/ 1 h 185"/>
                  <a:gd name="T4" fmla="*/ 4 w 124"/>
                  <a:gd name="T5" fmla="*/ 0 h 185"/>
                  <a:gd name="T6" fmla="*/ 3 w 124"/>
                  <a:gd name="T7" fmla="*/ 0 h 185"/>
                  <a:gd name="T8" fmla="*/ 2 w 124"/>
                  <a:gd name="T9" fmla="*/ 0 h 185"/>
                  <a:gd name="T10" fmla="*/ 2 w 124"/>
                  <a:gd name="T11" fmla="*/ 0 h 185"/>
                  <a:gd name="T12" fmla="*/ 1 w 124"/>
                  <a:gd name="T13" fmla="*/ 0 h 185"/>
                  <a:gd name="T14" fmla="*/ 1 w 124"/>
                  <a:gd name="T15" fmla="*/ 0 h 185"/>
                  <a:gd name="T16" fmla="*/ 0 w 124"/>
                  <a:gd name="T17" fmla="*/ 1 h 185"/>
                  <a:gd name="T18" fmla="*/ 0 w 124"/>
                  <a:gd name="T19" fmla="*/ 1 h 185"/>
                  <a:gd name="T20" fmla="*/ 0 w 124"/>
                  <a:gd name="T21" fmla="*/ 2 h 185"/>
                  <a:gd name="T22" fmla="*/ 0 w 124"/>
                  <a:gd name="T23" fmla="*/ 3 h 185"/>
                  <a:gd name="T24" fmla="*/ 0 w 124"/>
                  <a:gd name="T25" fmla="*/ 3 h 185"/>
                  <a:gd name="T26" fmla="*/ 0 w 124"/>
                  <a:gd name="T27" fmla="*/ 5 h 185"/>
                  <a:gd name="T28" fmla="*/ 1 w 124"/>
                  <a:gd name="T29" fmla="*/ 6 h 185"/>
                  <a:gd name="T30" fmla="*/ 2 w 124"/>
                  <a:gd name="T31" fmla="*/ 6 h 185"/>
                  <a:gd name="T32" fmla="*/ 2 w 124"/>
                  <a:gd name="T33" fmla="*/ 7 h 185"/>
                  <a:gd name="T34" fmla="*/ 3 w 124"/>
                  <a:gd name="T35" fmla="*/ 6 h 185"/>
                  <a:gd name="T36" fmla="*/ 4 w 124"/>
                  <a:gd name="T37" fmla="*/ 6 h 185"/>
                  <a:gd name="T38" fmla="*/ 4 w 124"/>
                  <a:gd name="T39" fmla="*/ 5 h 185"/>
                  <a:gd name="T40" fmla="*/ 5 w 124"/>
                  <a:gd name="T41" fmla="*/ 4 h 185"/>
                  <a:gd name="T42" fmla="*/ 3 w 124"/>
                  <a:gd name="T43" fmla="*/ 4 h 185"/>
                  <a:gd name="T44" fmla="*/ 3 w 124"/>
                  <a:gd name="T45" fmla="*/ 5 h 185"/>
                  <a:gd name="T46" fmla="*/ 3 w 124"/>
                  <a:gd name="T47" fmla="*/ 5 h 185"/>
                  <a:gd name="T48" fmla="*/ 3 w 124"/>
                  <a:gd name="T49" fmla="*/ 6 h 185"/>
                  <a:gd name="T50" fmla="*/ 2 w 124"/>
                  <a:gd name="T51" fmla="*/ 6 h 185"/>
                  <a:gd name="T52" fmla="*/ 2 w 124"/>
                  <a:gd name="T53" fmla="*/ 6 h 185"/>
                  <a:gd name="T54" fmla="*/ 1 w 124"/>
                  <a:gd name="T55" fmla="*/ 5 h 185"/>
                  <a:gd name="T56" fmla="*/ 1 w 124"/>
                  <a:gd name="T57" fmla="*/ 4 h 185"/>
                  <a:gd name="T58" fmla="*/ 1 w 124"/>
                  <a:gd name="T59" fmla="*/ 3 h 185"/>
                  <a:gd name="T60" fmla="*/ 1 w 124"/>
                  <a:gd name="T61" fmla="*/ 2 h 185"/>
                  <a:gd name="T62" fmla="*/ 2 w 124"/>
                  <a:gd name="T63" fmla="*/ 1 h 185"/>
                  <a:gd name="T64" fmla="*/ 2 w 124"/>
                  <a:gd name="T65" fmla="*/ 1 h 185"/>
                  <a:gd name="T66" fmla="*/ 2 w 124"/>
                  <a:gd name="T67" fmla="*/ 1 h 185"/>
                  <a:gd name="T68" fmla="*/ 3 w 124"/>
                  <a:gd name="T69" fmla="*/ 1 h 185"/>
                  <a:gd name="T70" fmla="*/ 3 w 124"/>
                  <a:gd name="T71" fmla="*/ 1 h 185"/>
                  <a:gd name="T72" fmla="*/ 3 w 124"/>
                  <a:gd name="T73" fmla="*/ 1 h 185"/>
                  <a:gd name="T74" fmla="*/ 3 w 124"/>
                  <a:gd name="T75" fmla="*/ 2 h 185"/>
                  <a:gd name="T76" fmla="*/ 5 w 124"/>
                  <a:gd name="T77" fmla="*/ 2 h 18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24"/>
                  <a:gd name="T118" fmla="*/ 0 h 185"/>
                  <a:gd name="T119" fmla="*/ 124 w 124"/>
                  <a:gd name="T120" fmla="*/ 185 h 18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24" h="185">
                    <a:moveTo>
                      <a:pt x="124" y="56"/>
                    </a:moveTo>
                    <a:lnTo>
                      <a:pt x="118" y="31"/>
                    </a:lnTo>
                    <a:lnTo>
                      <a:pt x="111" y="12"/>
                    </a:lnTo>
                    <a:lnTo>
                      <a:pt x="93" y="0"/>
                    </a:lnTo>
                    <a:lnTo>
                      <a:pt x="68" y="0"/>
                    </a:lnTo>
                    <a:lnTo>
                      <a:pt x="49" y="0"/>
                    </a:lnTo>
                    <a:lnTo>
                      <a:pt x="31" y="6"/>
                    </a:lnTo>
                    <a:lnTo>
                      <a:pt x="18" y="12"/>
                    </a:lnTo>
                    <a:lnTo>
                      <a:pt x="12" y="25"/>
                    </a:lnTo>
                    <a:lnTo>
                      <a:pt x="6" y="37"/>
                    </a:lnTo>
                    <a:lnTo>
                      <a:pt x="6" y="56"/>
                    </a:lnTo>
                    <a:lnTo>
                      <a:pt x="0" y="73"/>
                    </a:lnTo>
                    <a:lnTo>
                      <a:pt x="0" y="93"/>
                    </a:lnTo>
                    <a:lnTo>
                      <a:pt x="6" y="143"/>
                    </a:lnTo>
                    <a:lnTo>
                      <a:pt x="24" y="168"/>
                    </a:lnTo>
                    <a:lnTo>
                      <a:pt x="43" y="179"/>
                    </a:lnTo>
                    <a:lnTo>
                      <a:pt x="68" y="185"/>
                    </a:lnTo>
                    <a:lnTo>
                      <a:pt x="86" y="179"/>
                    </a:lnTo>
                    <a:lnTo>
                      <a:pt x="105" y="168"/>
                    </a:lnTo>
                    <a:lnTo>
                      <a:pt x="118" y="149"/>
                    </a:lnTo>
                    <a:lnTo>
                      <a:pt x="124" y="118"/>
                    </a:lnTo>
                    <a:lnTo>
                      <a:pt x="93" y="118"/>
                    </a:lnTo>
                    <a:lnTo>
                      <a:pt x="93" y="135"/>
                    </a:lnTo>
                    <a:lnTo>
                      <a:pt x="86" y="149"/>
                    </a:lnTo>
                    <a:lnTo>
                      <a:pt x="74" y="154"/>
                    </a:lnTo>
                    <a:lnTo>
                      <a:pt x="68" y="160"/>
                    </a:lnTo>
                    <a:lnTo>
                      <a:pt x="49" y="154"/>
                    </a:lnTo>
                    <a:lnTo>
                      <a:pt x="37" y="143"/>
                    </a:lnTo>
                    <a:lnTo>
                      <a:pt x="31" y="118"/>
                    </a:lnTo>
                    <a:lnTo>
                      <a:pt x="31" y="81"/>
                    </a:lnTo>
                    <a:lnTo>
                      <a:pt x="37" y="50"/>
                    </a:lnTo>
                    <a:lnTo>
                      <a:pt x="43" y="31"/>
                    </a:lnTo>
                    <a:lnTo>
                      <a:pt x="55" y="25"/>
                    </a:lnTo>
                    <a:lnTo>
                      <a:pt x="68" y="19"/>
                    </a:lnTo>
                    <a:lnTo>
                      <a:pt x="80" y="25"/>
                    </a:lnTo>
                    <a:lnTo>
                      <a:pt x="86" y="31"/>
                    </a:lnTo>
                    <a:lnTo>
                      <a:pt x="93" y="37"/>
                    </a:lnTo>
                    <a:lnTo>
                      <a:pt x="93" y="56"/>
                    </a:lnTo>
                    <a:lnTo>
                      <a:pt x="124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95" name="Freeform 615"/>
              <p:cNvSpPr>
                <a:spLocks/>
              </p:cNvSpPr>
              <p:nvPr/>
            </p:nvSpPr>
            <p:spPr bwMode="auto">
              <a:xfrm>
                <a:off x="4356" y="3269"/>
                <a:ext cx="33" cy="76"/>
              </a:xfrm>
              <a:custGeom>
                <a:avLst/>
                <a:gdLst>
                  <a:gd name="T0" fmla="*/ 0 w 99"/>
                  <a:gd name="T1" fmla="*/ 2 h 229"/>
                  <a:gd name="T2" fmla="*/ 0 w 99"/>
                  <a:gd name="T3" fmla="*/ 3 h 229"/>
                  <a:gd name="T4" fmla="*/ 1 w 99"/>
                  <a:gd name="T5" fmla="*/ 3 h 229"/>
                  <a:gd name="T6" fmla="*/ 1 w 99"/>
                  <a:gd name="T7" fmla="*/ 7 h 229"/>
                  <a:gd name="T8" fmla="*/ 1 w 99"/>
                  <a:gd name="T9" fmla="*/ 8 h 229"/>
                  <a:gd name="T10" fmla="*/ 2 w 99"/>
                  <a:gd name="T11" fmla="*/ 8 h 229"/>
                  <a:gd name="T12" fmla="*/ 2 w 99"/>
                  <a:gd name="T13" fmla="*/ 8 h 229"/>
                  <a:gd name="T14" fmla="*/ 3 w 99"/>
                  <a:gd name="T15" fmla="*/ 8 h 229"/>
                  <a:gd name="T16" fmla="*/ 3 w 99"/>
                  <a:gd name="T17" fmla="*/ 8 h 229"/>
                  <a:gd name="T18" fmla="*/ 3 w 99"/>
                  <a:gd name="T19" fmla="*/ 8 h 229"/>
                  <a:gd name="T20" fmla="*/ 3 w 99"/>
                  <a:gd name="T21" fmla="*/ 8 h 229"/>
                  <a:gd name="T22" fmla="*/ 4 w 99"/>
                  <a:gd name="T23" fmla="*/ 8 h 229"/>
                  <a:gd name="T24" fmla="*/ 4 w 99"/>
                  <a:gd name="T25" fmla="*/ 7 h 229"/>
                  <a:gd name="T26" fmla="*/ 3 w 99"/>
                  <a:gd name="T27" fmla="*/ 7 h 229"/>
                  <a:gd name="T28" fmla="*/ 3 w 99"/>
                  <a:gd name="T29" fmla="*/ 7 h 229"/>
                  <a:gd name="T30" fmla="*/ 3 w 99"/>
                  <a:gd name="T31" fmla="*/ 7 h 229"/>
                  <a:gd name="T32" fmla="*/ 2 w 99"/>
                  <a:gd name="T33" fmla="*/ 7 h 229"/>
                  <a:gd name="T34" fmla="*/ 2 w 99"/>
                  <a:gd name="T35" fmla="*/ 7 h 229"/>
                  <a:gd name="T36" fmla="*/ 2 w 99"/>
                  <a:gd name="T37" fmla="*/ 6 h 229"/>
                  <a:gd name="T38" fmla="*/ 2 w 99"/>
                  <a:gd name="T39" fmla="*/ 3 h 229"/>
                  <a:gd name="T40" fmla="*/ 4 w 99"/>
                  <a:gd name="T41" fmla="*/ 3 h 229"/>
                  <a:gd name="T42" fmla="*/ 4 w 99"/>
                  <a:gd name="T43" fmla="*/ 2 h 229"/>
                  <a:gd name="T44" fmla="*/ 2 w 99"/>
                  <a:gd name="T45" fmla="*/ 2 h 229"/>
                  <a:gd name="T46" fmla="*/ 2 w 99"/>
                  <a:gd name="T47" fmla="*/ 0 h 229"/>
                  <a:gd name="T48" fmla="*/ 1 w 99"/>
                  <a:gd name="T49" fmla="*/ 0 h 229"/>
                  <a:gd name="T50" fmla="*/ 1 w 99"/>
                  <a:gd name="T51" fmla="*/ 2 h 229"/>
                  <a:gd name="T52" fmla="*/ 0 w 99"/>
                  <a:gd name="T53" fmla="*/ 2 h 22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9"/>
                  <a:gd name="T82" fmla="*/ 0 h 229"/>
                  <a:gd name="T83" fmla="*/ 99 w 99"/>
                  <a:gd name="T84" fmla="*/ 229 h 22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9" h="229">
                    <a:moveTo>
                      <a:pt x="0" y="44"/>
                    </a:moveTo>
                    <a:lnTo>
                      <a:pt x="0" y="69"/>
                    </a:lnTo>
                    <a:lnTo>
                      <a:pt x="31" y="69"/>
                    </a:lnTo>
                    <a:lnTo>
                      <a:pt x="31" y="193"/>
                    </a:lnTo>
                    <a:lnTo>
                      <a:pt x="37" y="204"/>
                    </a:lnTo>
                    <a:lnTo>
                      <a:pt x="43" y="218"/>
                    </a:lnTo>
                    <a:lnTo>
                      <a:pt x="55" y="223"/>
                    </a:lnTo>
                    <a:lnTo>
                      <a:pt x="74" y="229"/>
                    </a:lnTo>
                    <a:lnTo>
                      <a:pt x="80" y="229"/>
                    </a:lnTo>
                    <a:lnTo>
                      <a:pt x="86" y="223"/>
                    </a:lnTo>
                    <a:lnTo>
                      <a:pt x="93" y="223"/>
                    </a:lnTo>
                    <a:lnTo>
                      <a:pt x="99" y="223"/>
                    </a:lnTo>
                    <a:lnTo>
                      <a:pt x="99" y="198"/>
                    </a:lnTo>
                    <a:lnTo>
                      <a:pt x="93" y="198"/>
                    </a:lnTo>
                    <a:lnTo>
                      <a:pt x="86" y="198"/>
                    </a:lnTo>
                    <a:lnTo>
                      <a:pt x="68" y="198"/>
                    </a:lnTo>
                    <a:lnTo>
                      <a:pt x="62" y="193"/>
                    </a:lnTo>
                    <a:lnTo>
                      <a:pt x="62" y="187"/>
                    </a:lnTo>
                    <a:lnTo>
                      <a:pt x="62" y="173"/>
                    </a:lnTo>
                    <a:lnTo>
                      <a:pt x="62" y="69"/>
                    </a:lnTo>
                    <a:lnTo>
                      <a:pt x="99" y="69"/>
                    </a:lnTo>
                    <a:lnTo>
                      <a:pt x="99" y="44"/>
                    </a:lnTo>
                    <a:lnTo>
                      <a:pt x="62" y="44"/>
                    </a:lnTo>
                    <a:lnTo>
                      <a:pt x="62" y="0"/>
                    </a:lnTo>
                    <a:lnTo>
                      <a:pt x="31" y="13"/>
                    </a:lnTo>
                    <a:lnTo>
                      <a:pt x="31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96" name="Freeform 616"/>
              <p:cNvSpPr>
                <a:spLocks noEditPoints="1"/>
              </p:cNvSpPr>
              <p:nvPr/>
            </p:nvSpPr>
            <p:spPr bwMode="auto">
              <a:xfrm>
                <a:off x="4395" y="3284"/>
                <a:ext cx="45" cy="61"/>
              </a:xfrm>
              <a:custGeom>
                <a:avLst/>
                <a:gdLst>
                  <a:gd name="T0" fmla="*/ 3 w 136"/>
                  <a:gd name="T1" fmla="*/ 6 h 185"/>
                  <a:gd name="T2" fmla="*/ 2 w 136"/>
                  <a:gd name="T3" fmla="*/ 6 h 185"/>
                  <a:gd name="T4" fmla="*/ 1 w 136"/>
                  <a:gd name="T5" fmla="*/ 5 h 185"/>
                  <a:gd name="T6" fmla="*/ 1 w 136"/>
                  <a:gd name="T7" fmla="*/ 4 h 185"/>
                  <a:gd name="T8" fmla="*/ 1 w 136"/>
                  <a:gd name="T9" fmla="*/ 3 h 185"/>
                  <a:gd name="T10" fmla="*/ 1 w 136"/>
                  <a:gd name="T11" fmla="*/ 2 h 185"/>
                  <a:gd name="T12" fmla="*/ 2 w 136"/>
                  <a:gd name="T13" fmla="*/ 1 h 185"/>
                  <a:gd name="T14" fmla="*/ 2 w 136"/>
                  <a:gd name="T15" fmla="*/ 1 h 185"/>
                  <a:gd name="T16" fmla="*/ 3 w 136"/>
                  <a:gd name="T17" fmla="*/ 1 h 185"/>
                  <a:gd name="T18" fmla="*/ 3 w 136"/>
                  <a:gd name="T19" fmla="*/ 1 h 185"/>
                  <a:gd name="T20" fmla="*/ 4 w 136"/>
                  <a:gd name="T21" fmla="*/ 1 h 185"/>
                  <a:gd name="T22" fmla="*/ 4 w 136"/>
                  <a:gd name="T23" fmla="*/ 2 h 185"/>
                  <a:gd name="T24" fmla="*/ 4 w 136"/>
                  <a:gd name="T25" fmla="*/ 3 h 185"/>
                  <a:gd name="T26" fmla="*/ 4 w 136"/>
                  <a:gd name="T27" fmla="*/ 4 h 185"/>
                  <a:gd name="T28" fmla="*/ 4 w 136"/>
                  <a:gd name="T29" fmla="*/ 5 h 185"/>
                  <a:gd name="T30" fmla="*/ 3 w 136"/>
                  <a:gd name="T31" fmla="*/ 6 h 185"/>
                  <a:gd name="T32" fmla="*/ 3 w 136"/>
                  <a:gd name="T33" fmla="*/ 6 h 185"/>
                  <a:gd name="T34" fmla="*/ 3 w 136"/>
                  <a:gd name="T35" fmla="*/ 7 h 185"/>
                  <a:gd name="T36" fmla="*/ 4 w 136"/>
                  <a:gd name="T37" fmla="*/ 6 h 185"/>
                  <a:gd name="T38" fmla="*/ 4 w 136"/>
                  <a:gd name="T39" fmla="*/ 6 h 185"/>
                  <a:gd name="T40" fmla="*/ 5 w 136"/>
                  <a:gd name="T41" fmla="*/ 5 h 185"/>
                  <a:gd name="T42" fmla="*/ 5 w 136"/>
                  <a:gd name="T43" fmla="*/ 3 h 185"/>
                  <a:gd name="T44" fmla="*/ 5 w 136"/>
                  <a:gd name="T45" fmla="*/ 3 h 185"/>
                  <a:gd name="T46" fmla="*/ 5 w 136"/>
                  <a:gd name="T47" fmla="*/ 2 h 185"/>
                  <a:gd name="T48" fmla="*/ 5 w 136"/>
                  <a:gd name="T49" fmla="*/ 1 h 185"/>
                  <a:gd name="T50" fmla="*/ 5 w 136"/>
                  <a:gd name="T51" fmla="*/ 1 h 185"/>
                  <a:gd name="T52" fmla="*/ 4 w 136"/>
                  <a:gd name="T53" fmla="*/ 0 h 185"/>
                  <a:gd name="T54" fmla="*/ 4 w 136"/>
                  <a:gd name="T55" fmla="*/ 0 h 185"/>
                  <a:gd name="T56" fmla="*/ 3 w 136"/>
                  <a:gd name="T57" fmla="*/ 0 h 185"/>
                  <a:gd name="T58" fmla="*/ 3 w 136"/>
                  <a:gd name="T59" fmla="*/ 0 h 185"/>
                  <a:gd name="T60" fmla="*/ 2 w 136"/>
                  <a:gd name="T61" fmla="*/ 0 h 185"/>
                  <a:gd name="T62" fmla="*/ 1 w 136"/>
                  <a:gd name="T63" fmla="*/ 0 h 185"/>
                  <a:gd name="T64" fmla="*/ 1 w 136"/>
                  <a:gd name="T65" fmla="*/ 0 h 185"/>
                  <a:gd name="T66" fmla="*/ 0 w 136"/>
                  <a:gd name="T67" fmla="*/ 1 h 185"/>
                  <a:gd name="T68" fmla="*/ 0 w 136"/>
                  <a:gd name="T69" fmla="*/ 1 h 185"/>
                  <a:gd name="T70" fmla="*/ 0 w 136"/>
                  <a:gd name="T71" fmla="*/ 2 h 185"/>
                  <a:gd name="T72" fmla="*/ 0 w 136"/>
                  <a:gd name="T73" fmla="*/ 3 h 185"/>
                  <a:gd name="T74" fmla="*/ 0 w 136"/>
                  <a:gd name="T75" fmla="*/ 3 h 185"/>
                  <a:gd name="T76" fmla="*/ 0 w 136"/>
                  <a:gd name="T77" fmla="*/ 5 h 185"/>
                  <a:gd name="T78" fmla="*/ 1 w 136"/>
                  <a:gd name="T79" fmla="*/ 6 h 185"/>
                  <a:gd name="T80" fmla="*/ 2 w 136"/>
                  <a:gd name="T81" fmla="*/ 6 h 185"/>
                  <a:gd name="T82" fmla="*/ 3 w 136"/>
                  <a:gd name="T83" fmla="*/ 7 h 1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"/>
                  <a:gd name="T127" fmla="*/ 0 h 185"/>
                  <a:gd name="T128" fmla="*/ 136 w 136"/>
                  <a:gd name="T129" fmla="*/ 185 h 1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" h="185">
                    <a:moveTo>
                      <a:pt x="68" y="160"/>
                    </a:moveTo>
                    <a:lnTo>
                      <a:pt x="49" y="154"/>
                    </a:lnTo>
                    <a:lnTo>
                      <a:pt x="37" y="143"/>
                    </a:lnTo>
                    <a:lnTo>
                      <a:pt x="31" y="118"/>
                    </a:lnTo>
                    <a:lnTo>
                      <a:pt x="31" y="81"/>
                    </a:lnTo>
                    <a:lnTo>
                      <a:pt x="37" y="50"/>
                    </a:lnTo>
                    <a:lnTo>
                      <a:pt x="43" y="31"/>
                    </a:lnTo>
                    <a:lnTo>
                      <a:pt x="55" y="25"/>
                    </a:lnTo>
                    <a:lnTo>
                      <a:pt x="68" y="19"/>
                    </a:lnTo>
                    <a:lnTo>
                      <a:pt x="86" y="25"/>
                    </a:lnTo>
                    <a:lnTo>
                      <a:pt x="99" y="31"/>
                    </a:lnTo>
                    <a:lnTo>
                      <a:pt x="105" y="50"/>
                    </a:lnTo>
                    <a:lnTo>
                      <a:pt x="111" y="81"/>
                    </a:lnTo>
                    <a:lnTo>
                      <a:pt x="105" y="118"/>
                    </a:lnTo>
                    <a:lnTo>
                      <a:pt x="99" y="143"/>
                    </a:lnTo>
                    <a:lnTo>
                      <a:pt x="93" y="154"/>
                    </a:lnTo>
                    <a:lnTo>
                      <a:pt x="68" y="160"/>
                    </a:lnTo>
                    <a:close/>
                    <a:moveTo>
                      <a:pt x="68" y="185"/>
                    </a:moveTo>
                    <a:lnTo>
                      <a:pt x="99" y="179"/>
                    </a:lnTo>
                    <a:lnTo>
                      <a:pt x="117" y="168"/>
                    </a:lnTo>
                    <a:lnTo>
                      <a:pt x="130" y="143"/>
                    </a:lnTo>
                    <a:lnTo>
                      <a:pt x="136" y="93"/>
                    </a:lnTo>
                    <a:lnTo>
                      <a:pt x="136" y="73"/>
                    </a:lnTo>
                    <a:lnTo>
                      <a:pt x="136" y="56"/>
                    </a:lnTo>
                    <a:lnTo>
                      <a:pt x="130" y="37"/>
                    </a:lnTo>
                    <a:lnTo>
                      <a:pt x="130" y="25"/>
                    </a:lnTo>
                    <a:lnTo>
                      <a:pt x="117" y="12"/>
                    </a:lnTo>
                    <a:lnTo>
                      <a:pt x="105" y="6"/>
                    </a:lnTo>
                    <a:lnTo>
                      <a:pt x="93" y="0"/>
                    </a:lnTo>
                    <a:lnTo>
                      <a:pt x="68" y="0"/>
                    </a:lnTo>
                    <a:lnTo>
                      <a:pt x="49" y="0"/>
                    </a:lnTo>
                    <a:lnTo>
                      <a:pt x="31" y="6"/>
                    </a:lnTo>
                    <a:lnTo>
                      <a:pt x="18" y="12"/>
                    </a:lnTo>
                    <a:lnTo>
                      <a:pt x="12" y="25"/>
                    </a:lnTo>
                    <a:lnTo>
                      <a:pt x="6" y="37"/>
                    </a:lnTo>
                    <a:lnTo>
                      <a:pt x="6" y="56"/>
                    </a:lnTo>
                    <a:lnTo>
                      <a:pt x="0" y="73"/>
                    </a:lnTo>
                    <a:lnTo>
                      <a:pt x="0" y="93"/>
                    </a:lnTo>
                    <a:lnTo>
                      <a:pt x="6" y="143"/>
                    </a:lnTo>
                    <a:lnTo>
                      <a:pt x="24" y="168"/>
                    </a:lnTo>
                    <a:lnTo>
                      <a:pt x="43" y="179"/>
                    </a:lnTo>
                    <a:lnTo>
                      <a:pt x="68" y="1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97" name="Freeform 617"/>
              <p:cNvSpPr>
                <a:spLocks/>
              </p:cNvSpPr>
              <p:nvPr/>
            </p:nvSpPr>
            <p:spPr bwMode="auto">
              <a:xfrm>
                <a:off x="4457" y="3284"/>
                <a:ext cx="27" cy="59"/>
              </a:xfrm>
              <a:custGeom>
                <a:avLst/>
                <a:gdLst>
                  <a:gd name="T0" fmla="*/ 1 w 81"/>
                  <a:gd name="T1" fmla="*/ 0 h 179"/>
                  <a:gd name="T2" fmla="*/ 0 w 81"/>
                  <a:gd name="T3" fmla="*/ 0 h 179"/>
                  <a:gd name="T4" fmla="*/ 0 w 81"/>
                  <a:gd name="T5" fmla="*/ 6 h 179"/>
                  <a:gd name="T6" fmla="*/ 1 w 81"/>
                  <a:gd name="T7" fmla="*/ 6 h 179"/>
                  <a:gd name="T8" fmla="*/ 1 w 81"/>
                  <a:gd name="T9" fmla="*/ 3 h 179"/>
                  <a:gd name="T10" fmla="*/ 1 w 81"/>
                  <a:gd name="T11" fmla="*/ 2 h 179"/>
                  <a:gd name="T12" fmla="*/ 1 w 81"/>
                  <a:gd name="T13" fmla="*/ 1 h 179"/>
                  <a:gd name="T14" fmla="*/ 2 w 81"/>
                  <a:gd name="T15" fmla="*/ 1 h 179"/>
                  <a:gd name="T16" fmla="*/ 3 w 81"/>
                  <a:gd name="T17" fmla="*/ 1 h 179"/>
                  <a:gd name="T18" fmla="*/ 3 w 81"/>
                  <a:gd name="T19" fmla="*/ 1 h 179"/>
                  <a:gd name="T20" fmla="*/ 3 w 81"/>
                  <a:gd name="T21" fmla="*/ 1 h 179"/>
                  <a:gd name="T22" fmla="*/ 3 w 81"/>
                  <a:gd name="T23" fmla="*/ 0 h 179"/>
                  <a:gd name="T24" fmla="*/ 2 w 81"/>
                  <a:gd name="T25" fmla="*/ 0 h 179"/>
                  <a:gd name="T26" fmla="*/ 2 w 81"/>
                  <a:gd name="T27" fmla="*/ 0 h 179"/>
                  <a:gd name="T28" fmla="*/ 1 w 81"/>
                  <a:gd name="T29" fmla="*/ 0 h 179"/>
                  <a:gd name="T30" fmla="*/ 1 w 81"/>
                  <a:gd name="T31" fmla="*/ 1 h 179"/>
                  <a:gd name="T32" fmla="*/ 1 w 81"/>
                  <a:gd name="T33" fmla="*/ 1 h 179"/>
                  <a:gd name="T34" fmla="*/ 1 w 81"/>
                  <a:gd name="T35" fmla="*/ 0 h 1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1"/>
                  <a:gd name="T55" fmla="*/ 0 h 179"/>
                  <a:gd name="T56" fmla="*/ 81 w 81"/>
                  <a:gd name="T57" fmla="*/ 179 h 1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1" h="179">
                    <a:moveTo>
                      <a:pt x="25" y="0"/>
                    </a:moveTo>
                    <a:lnTo>
                      <a:pt x="0" y="0"/>
                    </a:lnTo>
                    <a:lnTo>
                      <a:pt x="0" y="179"/>
                    </a:lnTo>
                    <a:lnTo>
                      <a:pt x="25" y="179"/>
                    </a:lnTo>
                    <a:lnTo>
                      <a:pt x="25" y="73"/>
                    </a:lnTo>
                    <a:lnTo>
                      <a:pt x="31" y="56"/>
                    </a:lnTo>
                    <a:lnTo>
                      <a:pt x="37" y="37"/>
                    </a:lnTo>
                    <a:lnTo>
                      <a:pt x="48" y="31"/>
                    </a:lnTo>
                    <a:lnTo>
                      <a:pt x="68" y="25"/>
                    </a:lnTo>
                    <a:lnTo>
                      <a:pt x="73" y="25"/>
                    </a:lnTo>
                    <a:lnTo>
                      <a:pt x="81" y="25"/>
                    </a:lnTo>
                    <a:lnTo>
                      <a:pt x="81" y="0"/>
                    </a:lnTo>
                    <a:lnTo>
                      <a:pt x="62" y="0"/>
                    </a:lnTo>
                    <a:lnTo>
                      <a:pt x="48" y="0"/>
                    </a:lnTo>
                    <a:lnTo>
                      <a:pt x="37" y="12"/>
                    </a:lnTo>
                    <a:lnTo>
                      <a:pt x="31" y="25"/>
                    </a:lnTo>
                    <a:lnTo>
                      <a:pt x="25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98" name="Freeform 618"/>
              <p:cNvSpPr>
                <a:spLocks noEditPoints="1"/>
              </p:cNvSpPr>
              <p:nvPr/>
            </p:nvSpPr>
            <p:spPr bwMode="auto">
              <a:xfrm>
                <a:off x="4085" y="2225"/>
                <a:ext cx="54" cy="84"/>
              </a:xfrm>
              <a:custGeom>
                <a:avLst/>
                <a:gdLst>
                  <a:gd name="T0" fmla="*/ 1 w 162"/>
                  <a:gd name="T1" fmla="*/ 1 h 253"/>
                  <a:gd name="T2" fmla="*/ 3 w 162"/>
                  <a:gd name="T3" fmla="*/ 1 h 253"/>
                  <a:gd name="T4" fmla="*/ 4 w 162"/>
                  <a:gd name="T5" fmla="*/ 1 h 253"/>
                  <a:gd name="T6" fmla="*/ 4 w 162"/>
                  <a:gd name="T7" fmla="*/ 2 h 253"/>
                  <a:gd name="T8" fmla="*/ 5 w 162"/>
                  <a:gd name="T9" fmla="*/ 2 h 253"/>
                  <a:gd name="T10" fmla="*/ 5 w 162"/>
                  <a:gd name="T11" fmla="*/ 4 h 253"/>
                  <a:gd name="T12" fmla="*/ 5 w 162"/>
                  <a:gd name="T13" fmla="*/ 5 h 253"/>
                  <a:gd name="T14" fmla="*/ 5 w 162"/>
                  <a:gd name="T15" fmla="*/ 7 h 253"/>
                  <a:gd name="T16" fmla="*/ 4 w 162"/>
                  <a:gd name="T17" fmla="*/ 8 h 253"/>
                  <a:gd name="T18" fmla="*/ 3 w 162"/>
                  <a:gd name="T19" fmla="*/ 8 h 253"/>
                  <a:gd name="T20" fmla="*/ 3 w 162"/>
                  <a:gd name="T21" fmla="*/ 8 h 253"/>
                  <a:gd name="T22" fmla="*/ 1 w 162"/>
                  <a:gd name="T23" fmla="*/ 8 h 253"/>
                  <a:gd name="T24" fmla="*/ 1 w 162"/>
                  <a:gd name="T25" fmla="*/ 1 h 253"/>
                  <a:gd name="T26" fmla="*/ 0 w 162"/>
                  <a:gd name="T27" fmla="*/ 9 h 253"/>
                  <a:gd name="T28" fmla="*/ 2 w 162"/>
                  <a:gd name="T29" fmla="*/ 9 h 253"/>
                  <a:gd name="T30" fmla="*/ 3 w 162"/>
                  <a:gd name="T31" fmla="*/ 9 h 253"/>
                  <a:gd name="T32" fmla="*/ 4 w 162"/>
                  <a:gd name="T33" fmla="*/ 9 h 253"/>
                  <a:gd name="T34" fmla="*/ 5 w 162"/>
                  <a:gd name="T35" fmla="*/ 9 h 253"/>
                  <a:gd name="T36" fmla="*/ 5 w 162"/>
                  <a:gd name="T37" fmla="*/ 8 h 253"/>
                  <a:gd name="T38" fmla="*/ 6 w 162"/>
                  <a:gd name="T39" fmla="*/ 8 h 253"/>
                  <a:gd name="T40" fmla="*/ 6 w 162"/>
                  <a:gd name="T41" fmla="*/ 8 h 253"/>
                  <a:gd name="T42" fmla="*/ 6 w 162"/>
                  <a:gd name="T43" fmla="*/ 7 h 253"/>
                  <a:gd name="T44" fmla="*/ 6 w 162"/>
                  <a:gd name="T45" fmla="*/ 7 h 253"/>
                  <a:gd name="T46" fmla="*/ 6 w 162"/>
                  <a:gd name="T47" fmla="*/ 6 h 253"/>
                  <a:gd name="T48" fmla="*/ 6 w 162"/>
                  <a:gd name="T49" fmla="*/ 6 h 253"/>
                  <a:gd name="T50" fmla="*/ 6 w 162"/>
                  <a:gd name="T51" fmla="*/ 5 h 253"/>
                  <a:gd name="T52" fmla="*/ 6 w 162"/>
                  <a:gd name="T53" fmla="*/ 4 h 253"/>
                  <a:gd name="T54" fmla="*/ 6 w 162"/>
                  <a:gd name="T55" fmla="*/ 4 h 253"/>
                  <a:gd name="T56" fmla="*/ 6 w 162"/>
                  <a:gd name="T57" fmla="*/ 3 h 253"/>
                  <a:gd name="T58" fmla="*/ 6 w 162"/>
                  <a:gd name="T59" fmla="*/ 2 h 253"/>
                  <a:gd name="T60" fmla="*/ 6 w 162"/>
                  <a:gd name="T61" fmla="*/ 2 h 253"/>
                  <a:gd name="T62" fmla="*/ 5 w 162"/>
                  <a:gd name="T63" fmla="*/ 1 h 253"/>
                  <a:gd name="T64" fmla="*/ 5 w 162"/>
                  <a:gd name="T65" fmla="*/ 0 h 253"/>
                  <a:gd name="T66" fmla="*/ 4 w 162"/>
                  <a:gd name="T67" fmla="*/ 0 h 253"/>
                  <a:gd name="T68" fmla="*/ 3 w 162"/>
                  <a:gd name="T69" fmla="*/ 0 h 253"/>
                  <a:gd name="T70" fmla="*/ 0 w 162"/>
                  <a:gd name="T71" fmla="*/ 0 h 253"/>
                  <a:gd name="T72" fmla="*/ 0 w 162"/>
                  <a:gd name="T73" fmla="*/ 9 h 2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2"/>
                  <a:gd name="T112" fmla="*/ 0 h 253"/>
                  <a:gd name="T113" fmla="*/ 162 w 162"/>
                  <a:gd name="T114" fmla="*/ 253 h 2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2" h="253">
                    <a:moveTo>
                      <a:pt x="37" y="30"/>
                    </a:moveTo>
                    <a:lnTo>
                      <a:pt x="81" y="30"/>
                    </a:lnTo>
                    <a:lnTo>
                      <a:pt x="100" y="36"/>
                    </a:lnTo>
                    <a:lnTo>
                      <a:pt x="118" y="50"/>
                    </a:lnTo>
                    <a:lnTo>
                      <a:pt x="124" y="67"/>
                    </a:lnTo>
                    <a:lnTo>
                      <a:pt x="131" y="98"/>
                    </a:lnTo>
                    <a:lnTo>
                      <a:pt x="131" y="148"/>
                    </a:lnTo>
                    <a:lnTo>
                      <a:pt x="124" y="185"/>
                    </a:lnTo>
                    <a:lnTo>
                      <a:pt x="112" y="210"/>
                    </a:lnTo>
                    <a:lnTo>
                      <a:pt x="93" y="222"/>
                    </a:lnTo>
                    <a:lnTo>
                      <a:pt x="69" y="229"/>
                    </a:lnTo>
                    <a:lnTo>
                      <a:pt x="37" y="229"/>
                    </a:lnTo>
                    <a:lnTo>
                      <a:pt x="37" y="30"/>
                    </a:lnTo>
                    <a:close/>
                    <a:moveTo>
                      <a:pt x="0" y="253"/>
                    </a:moveTo>
                    <a:lnTo>
                      <a:pt x="62" y="253"/>
                    </a:lnTo>
                    <a:lnTo>
                      <a:pt x="93" y="253"/>
                    </a:lnTo>
                    <a:lnTo>
                      <a:pt x="118" y="247"/>
                    </a:lnTo>
                    <a:lnTo>
                      <a:pt x="131" y="241"/>
                    </a:lnTo>
                    <a:lnTo>
                      <a:pt x="143" y="222"/>
                    </a:lnTo>
                    <a:lnTo>
                      <a:pt x="149" y="216"/>
                    </a:lnTo>
                    <a:lnTo>
                      <a:pt x="149" y="204"/>
                    </a:lnTo>
                    <a:lnTo>
                      <a:pt x="155" y="191"/>
                    </a:lnTo>
                    <a:lnTo>
                      <a:pt x="155" y="185"/>
                    </a:lnTo>
                    <a:lnTo>
                      <a:pt x="155" y="166"/>
                    </a:lnTo>
                    <a:lnTo>
                      <a:pt x="162" y="154"/>
                    </a:lnTo>
                    <a:lnTo>
                      <a:pt x="162" y="135"/>
                    </a:lnTo>
                    <a:lnTo>
                      <a:pt x="162" y="117"/>
                    </a:lnTo>
                    <a:lnTo>
                      <a:pt x="162" y="104"/>
                    </a:lnTo>
                    <a:lnTo>
                      <a:pt x="162" y="86"/>
                    </a:lnTo>
                    <a:lnTo>
                      <a:pt x="155" y="61"/>
                    </a:lnTo>
                    <a:lnTo>
                      <a:pt x="149" y="42"/>
                    </a:lnTo>
                    <a:lnTo>
                      <a:pt x="137" y="25"/>
                    </a:lnTo>
                    <a:lnTo>
                      <a:pt x="124" y="11"/>
                    </a:lnTo>
                    <a:lnTo>
                      <a:pt x="106" y="5"/>
                    </a:lnTo>
                    <a:lnTo>
                      <a:pt x="81" y="0"/>
                    </a:lnTo>
                    <a:lnTo>
                      <a:pt x="0" y="0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8999" name="Freeform 619"/>
              <p:cNvSpPr>
                <a:spLocks noEditPoints="1"/>
              </p:cNvSpPr>
              <p:nvPr/>
            </p:nvSpPr>
            <p:spPr bwMode="auto">
              <a:xfrm>
                <a:off x="4155" y="2249"/>
                <a:ext cx="44" cy="62"/>
              </a:xfrm>
              <a:custGeom>
                <a:avLst/>
                <a:gdLst>
                  <a:gd name="T0" fmla="*/ 1 w 131"/>
                  <a:gd name="T1" fmla="*/ 3 h 187"/>
                  <a:gd name="T2" fmla="*/ 1 w 131"/>
                  <a:gd name="T3" fmla="*/ 2 h 187"/>
                  <a:gd name="T4" fmla="*/ 2 w 131"/>
                  <a:gd name="T5" fmla="*/ 1 h 187"/>
                  <a:gd name="T6" fmla="*/ 2 w 131"/>
                  <a:gd name="T7" fmla="*/ 1 h 187"/>
                  <a:gd name="T8" fmla="*/ 3 w 131"/>
                  <a:gd name="T9" fmla="*/ 1 h 187"/>
                  <a:gd name="T10" fmla="*/ 3 w 131"/>
                  <a:gd name="T11" fmla="*/ 1 h 187"/>
                  <a:gd name="T12" fmla="*/ 3 w 131"/>
                  <a:gd name="T13" fmla="*/ 1 h 187"/>
                  <a:gd name="T14" fmla="*/ 4 w 131"/>
                  <a:gd name="T15" fmla="*/ 2 h 187"/>
                  <a:gd name="T16" fmla="*/ 4 w 131"/>
                  <a:gd name="T17" fmla="*/ 3 h 187"/>
                  <a:gd name="T18" fmla="*/ 1 w 131"/>
                  <a:gd name="T19" fmla="*/ 3 h 187"/>
                  <a:gd name="T20" fmla="*/ 5 w 131"/>
                  <a:gd name="T21" fmla="*/ 4 h 187"/>
                  <a:gd name="T22" fmla="*/ 5 w 131"/>
                  <a:gd name="T23" fmla="*/ 3 h 187"/>
                  <a:gd name="T24" fmla="*/ 5 w 131"/>
                  <a:gd name="T25" fmla="*/ 2 h 187"/>
                  <a:gd name="T26" fmla="*/ 4 w 131"/>
                  <a:gd name="T27" fmla="*/ 1 h 187"/>
                  <a:gd name="T28" fmla="*/ 4 w 131"/>
                  <a:gd name="T29" fmla="*/ 0 h 187"/>
                  <a:gd name="T30" fmla="*/ 3 w 131"/>
                  <a:gd name="T31" fmla="*/ 0 h 187"/>
                  <a:gd name="T32" fmla="*/ 2 w 131"/>
                  <a:gd name="T33" fmla="*/ 0 h 187"/>
                  <a:gd name="T34" fmla="*/ 1 w 131"/>
                  <a:gd name="T35" fmla="*/ 0 h 187"/>
                  <a:gd name="T36" fmla="*/ 1 w 131"/>
                  <a:gd name="T37" fmla="*/ 1 h 187"/>
                  <a:gd name="T38" fmla="*/ 0 w 131"/>
                  <a:gd name="T39" fmla="*/ 1 h 187"/>
                  <a:gd name="T40" fmla="*/ 0 w 131"/>
                  <a:gd name="T41" fmla="*/ 2 h 187"/>
                  <a:gd name="T42" fmla="*/ 0 w 131"/>
                  <a:gd name="T43" fmla="*/ 2 h 187"/>
                  <a:gd name="T44" fmla="*/ 0 w 131"/>
                  <a:gd name="T45" fmla="*/ 3 h 187"/>
                  <a:gd name="T46" fmla="*/ 0 w 131"/>
                  <a:gd name="T47" fmla="*/ 3 h 187"/>
                  <a:gd name="T48" fmla="*/ 0 w 131"/>
                  <a:gd name="T49" fmla="*/ 5 h 187"/>
                  <a:gd name="T50" fmla="*/ 1 w 131"/>
                  <a:gd name="T51" fmla="*/ 6 h 187"/>
                  <a:gd name="T52" fmla="*/ 2 w 131"/>
                  <a:gd name="T53" fmla="*/ 7 h 187"/>
                  <a:gd name="T54" fmla="*/ 3 w 131"/>
                  <a:gd name="T55" fmla="*/ 7 h 187"/>
                  <a:gd name="T56" fmla="*/ 3 w 131"/>
                  <a:gd name="T57" fmla="*/ 7 h 187"/>
                  <a:gd name="T58" fmla="*/ 4 w 131"/>
                  <a:gd name="T59" fmla="*/ 6 h 187"/>
                  <a:gd name="T60" fmla="*/ 5 w 131"/>
                  <a:gd name="T61" fmla="*/ 6 h 187"/>
                  <a:gd name="T62" fmla="*/ 5 w 131"/>
                  <a:gd name="T63" fmla="*/ 5 h 187"/>
                  <a:gd name="T64" fmla="*/ 4 w 131"/>
                  <a:gd name="T65" fmla="*/ 5 h 187"/>
                  <a:gd name="T66" fmla="*/ 3 w 131"/>
                  <a:gd name="T67" fmla="*/ 5 h 187"/>
                  <a:gd name="T68" fmla="*/ 3 w 131"/>
                  <a:gd name="T69" fmla="*/ 6 h 187"/>
                  <a:gd name="T70" fmla="*/ 3 w 131"/>
                  <a:gd name="T71" fmla="*/ 6 h 187"/>
                  <a:gd name="T72" fmla="*/ 3 w 131"/>
                  <a:gd name="T73" fmla="*/ 6 h 187"/>
                  <a:gd name="T74" fmla="*/ 2 w 131"/>
                  <a:gd name="T75" fmla="*/ 6 h 187"/>
                  <a:gd name="T76" fmla="*/ 2 w 131"/>
                  <a:gd name="T77" fmla="*/ 5 h 187"/>
                  <a:gd name="T78" fmla="*/ 1 w 131"/>
                  <a:gd name="T79" fmla="*/ 5 h 187"/>
                  <a:gd name="T80" fmla="*/ 1 w 131"/>
                  <a:gd name="T81" fmla="*/ 4 h 187"/>
                  <a:gd name="T82" fmla="*/ 5 w 131"/>
                  <a:gd name="T83" fmla="*/ 4 h 1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1"/>
                  <a:gd name="T127" fmla="*/ 0 h 187"/>
                  <a:gd name="T128" fmla="*/ 131 w 131"/>
                  <a:gd name="T129" fmla="*/ 187 h 18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1" h="187">
                    <a:moveTo>
                      <a:pt x="31" y="81"/>
                    </a:moveTo>
                    <a:lnTo>
                      <a:pt x="38" y="50"/>
                    </a:lnTo>
                    <a:lnTo>
                      <a:pt x="44" y="31"/>
                    </a:lnTo>
                    <a:lnTo>
                      <a:pt x="56" y="25"/>
                    </a:lnTo>
                    <a:lnTo>
                      <a:pt x="69" y="25"/>
                    </a:lnTo>
                    <a:lnTo>
                      <a:pt x="81" y="25"/>
                    </a:lnTo>
                    <a:lnTo>
                      <a:pt x="92" y="31"/>
                    </a:lnTo>
                    <a:lnTo>
                      <a:pt x="100" y="50"/>
                    </a:lnTo>
                    <a:lnTo>
                      <a:pt x="100" y="81"/>
                    </a:lnTo>
                    <a:lnTo>
                      <a:pt x="31" y="81"/>
                    </a:lnTo>
                    <a:close/>
                    <a:moveTo>
                      <a:pt x="131" y="100"/>
                    </a:moveTo>
                    <a:lnTo>
                      <a:pt x="131" y="87"/>
                    </a:lnTo>
                    <a:lnTo>
                      <a:pt x="125" y="50"/>
                    </a:lnTo>
                    <a:lnTo>
                      <a:pt x="117" y="25"/>
                    </a:lnTo>
                    <a:lnTo>
                      <a:pt x="100" y="7"/>
                    </a:lnTo>
                    <a:lnTo>
                      <a:pt x="69" y="0"/>
                    </a:lnTo>
                    <a:lnTo>
                      <a:pt x="50" y="7"/>
                    </a:lnTo>
                    <a:lnTo>
                      <a:pt x="31" y="7"/>
                    </a:lnTo>
                    <a:lnTo>
                      <a:pt x="19" y="19"/>
                    </a:lnTo>
                    <a:lnTo>
                      <a:pt x="7" y="31"/>
                    </a:lnTo>
                    <a:lnTo>
                      <a:pt x="7" y="44"/>
                    </a:lnTo>
                    <a:lnTo>
                      <a:pt x="0" y="56"/>
                    </a:lnTo>
                    <a:lnTo>
                      <a:pt x="0" y="75"/>
                    </a:lnTo>
                    <a:lnTo>
                      <a:pt x="0" y="93"/>
                    </a:lnTo>
                    <a:lnTo>
                      <a:pt x="7" y="143"/>
                    </a:lnTo>
                    <a:lnTo>
                      <a:pt x="19" y="174"/>
                    </a:lnTo>
                    <a:lnTo>
                      <a:pt x="44" y="187"/>
                    </a:lnTo>
                    <a:lnTo>
                      <a:pt x="69" y="187"/>
                    </a:lnTo>
                    <a:lnTo>
                      <a:pt x="92" y="187"/>
                    </a:lnTo>
                    <a:lnTo>
                      <a:pt x="112" y="174"/>
                    </a:lnTo>
                    <a:lnTo>
                      <a:pt x="125" y="156"/>
                    </a:lnTo>
                    <a:lnTo>
                      <a:pt x="131" y="125"/>
                    </a:lnTo>
                    <a:lnTo>
                      <a:pt x="100" y="125"/>
                    </a:lnTo>
                    <a:lnTo>
                      <a:pt x="92" y="137"/>
                    </a:lnTo>
                    <a:lnTo>
                      <a:pt x="87" y="156"/>
                    </a:lnTo>
                    <a:lnTo>
                      <a:pt x="81" y="162"/>
                    </a:lnTo>
                    <a:lnTo>
                      <a:pt x="69" y="162"/>
                    </a:lnTo>
                    <a:lnTo>
                      <a:pt x="50" y="162"/>
                    </a:lnTo>
                    <a:lnTo>
                      <a:pt x="44" y="149"/>
                    </a:lnTo>
                    <a:lnTo>
                      <a:pt x="38" y="131"/>
                    </a:lnTo>
                    <a:lnTo>
                      <a:pt x="31" y="100"/>
                    </a:lnTo>
                    <a:lnTo>
                      <a:pt x="131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000" name="Freeform 620"/>
              <p:cNvSpPr>
                <a:spLocks/>
              </p:cNvSpPr>
              <p:nvPr/>
            </p:nvSpPr>
            <p:spPr bwMode="auto">
              <a:xfrm>
                <a:off x="4204" y="2235"/>
                <a:ext cx="36" cy="76"/>
              </a:xfrm>
              <a:custGeom>
                <a:avLst/>
                <a:gdLst>
                  <a:gd name="T0" fmla="*/ 0 w 106"/>
                  <a:gd name="T1" fmla="*/ 2 h 230"/>
                  <a:gd name="T2" fmla="*/ 0 w 106"/>
                  <a:gd name="T3" fmla="*/ 2 h 230"/>
                  <a:gd name="T4" fmla="*/ 1 w 106"/>
                  <a:gd name="T5" fmla="*/ 2 h 230"/>
                  <a:gd name="T6" fmla="*/ 1 w 106"/>
                  <a:gd name="T7" fmla="*/ 7 h 230"/>
                  <a:gd name="T8" fmla="*/ 1 w 106"/>
                  <a:gd name="T9" fmla="*/ 8 h 230"/>
                  <a:gd name="T10" fmla="*/ 2 w 106"/>
                  <a:gd name="T11" fmla="*/ 8 h 230"/>
                  <a:gd name="T12" fmla="*/ 2 w 106"/>
                  <a:gd name="T13" fmla="*/ 8 h 230"/>
                  <a:gd name="T14" fmla="*/ 3 w 106"/>
                  <a:gd name="T15" fmla="*/ 8 h 230"/>
                  <a:gd name="T16" fmla="*/ 3 w 106"/>
                  <a:gd name="T17" fmla="*/ 8 h 230"/>
                  <a:gd name="T18" fmla="*/ 4 w 106"/>
                  <a:gd name="T19" fmla="*/ 8 h 230"/>
                  <a:gd name="T20" fmla="*/ 4 w 106"/>
                  <a:gd name="T21" fmla="*/ 8 h 230"/>
                  <a:gd name="T22" fmla="*/ 4 w 106"/>
                  <a:gd name="T23" fmla="*/ 8 h 230"/>
                  <a:gd name="T24" fmla="*/ 4 w 106"/>
                  <a:gd name="T25" fmla="*/ 7 h 230"/>
                  <a:gd name="T26" fmla="*/ 4 w 106"/>
                  <a:gd name="T27" fmla="*/ 7 h 230"/>
                  <a:gd name="T28" fmla="*/ 4 w 106"/>
                  <a:gd name="T29" fmla="*/ 7 h 230"/>
                  <a:gd name="T30" fmla="*/ 3 w 106"/>
                  <a:gd name="T31" fmla="*/ 7 h 230"/>
                  <a:gd name="T32" fmla="*/ 3 w 106"/>
                  <a:gd name="T33" fmla="*/ 7 h 230"/>
                  <a:gd name="T34" fmla="*/ 3 w 106"/>
                  <a:gd name="T35" fmla="*/ 7 h 230"/>
                  <a:gd name="T36" fmla="*/ 2 w 106"/>
                  <a:gd name="T37" fmla="*/ 7 h 230"/>
                  <a:gd name="T38" fmla="*/ 2 w 106"/>
                  <a:gd name="T39" fmla="*/ 6 h 230"/>
                  <a:gd name="T40" fmla="*/ 2 w 106"/>
                  <a:gd name="T41" fmla="*/ 2 h 230"/>
                  <a:gd name="T42" fmla="*/ 4 w 106"/>
                  <a:gd name="T43" fmla="*/ 2 h 230"/>
                  <a:gd name="T44" fmla="*/ 4 w 106"/>
                  <a:gd name="T45" fmla="*/ 2 h 230"/>
                  <a:gd name="T46" fmla="*/ 2 w 106"/>
                  <a:gd name="T47" fmla="*/ 2 h 230"/>
                  <a:gd name="T48" fmla="*/ 2 w 106"/>
                  <a:gd name="T49" fmla="*/ 0 h 230"/>
                  <a:gd name="T50" fmla="*/ 1 w 106"/>
                  <a:gd name="T51" fmla="*/ 0 h 230"/>
                  <a:gd name="T52" fmla="*/ 1 w 106"/>
                  <a:gd name="T53" fmla="*/ 2 h 230"/>
                  <a:gd name="T54" fmla="*/ 0 w 106"/>
                  <a:gd name="T55" fmla="*/ 2 h 2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6"/>
                  <a:gd name="T85" fmla="*/ 0 h 230"/>
                  <a:gd name="T86" fmla="*/ 106 w 106"/>
                  <a:gd name="T87" fmla="*/ 230 h 2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6" h="230">
                    <a:moveTo>
                      <a:pt x="0" y="50"/>
                    </a:moveTo>
                    <a:lnTo>
                      <a:pt x="0" y="68"/>
                    </a:lnTo>
                    <a:lnTo>
                      <a:pt x="31" y="68"/>
                    </a:lnTo>
                    <a:lnTo>
                      <a:pt x="31" y="199"/>
                    </a:lnTo>
                    <a:lnTo>
                      <a:pt x="39" y="211"/>
                    </a:lnTo>
                    <a:lnTo>
                      <a:pt x="45" y="223"/>
                    </a:lnTo>
                    <a:lnTo>
                      <a:pt x="56" y="230"/>
                    </a:lnTo>
                    <a:lnTo>
                      <a:pt x="76" y="230"/>
                    </a:lnTo>
                    <a:lnTo>
                      <a:pt x="81" y="230"/>
                    </a:lnTo>
                    <a:lnTo>
                      <a:pt x="93" y="230"/>
                    </a:lnTo>
                    <a:lnTo>
                      <a:pt x="101" y="223"/>
                    </a:lnTo>
                    <a:lnTo>
                      <a:pt x="106" y="223"/>
                    </a:lnTo>
                    <a:lnTo>
                      <a:pt x="106" y="205"/>
                    </a:lnTo>
                    <a:lnTo>
                      <a:pt x="101" y="205"/>
                    </a:lnTo>
                    <a:lnTo>
                      <a:pt x="93" y="205"/>
                    </a:lnTo>
                    <a:lnTo>
                      <a:pt x="87" y="205"/>
                    </a:lnTo>
                    <a:lnTo>
                      <a:pt x="76" y="199"/>
                    </a:lnTo>
                    <a:lnTo>
                      <a:pt x="70" y="192"/>
                    </a:lnTo>
                    <a:lnTo>
                      <a:pt x="62" y="186"/>
                    </a:lnTo>
                    <a:lnTo>
                      <a:pt x="62" y="174"/>
                    </a:lnTo>
                    <a:lnTo>
                      <a:pt x="62" y="68"/>
                    </a:lnTo>
                    <a:lnTo>
                      <a:pt x="101" y="68"/>
                    </a:lnTo>
                    <a:lnTo>
                      <a:pt x="101" y="50"/>
                    </a:lnTo>
                    <a:lnTo>
                      <a:pt x="62" y="50"/>
                    </a:lnTo>
                    <a:lnTo>
                      <a:pt x="62" y="0"/>
                    </a:lnTo>
                    <a:lnTo>
                      <a:pt x="31" y="12"/>
                    </a:lnTo>
                    <a:lnTo>
                      <a:pt x="31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</p:grpSp>
        <p:sp>
          <p:nvSpPr>
            <p:cNvPr id="28683" name="Freeform 622"/>
            <p:cNvSpPr>
              <a:spLocks noEditPoints="1"/>
            </p:cNvSpPr>
            <p:nvPr/>
          </p:nvSpPr>
          <p:spPr bwMode="auto">
            <a:xfrm>
              <a:off x="4246" y="2249"/>
              <a:ext cx="43" cy="62"/>
            </a:xfrm>
            <a:custGeom>
              <a:avLst/>
              <a:gdLst>
                <a:gd name="T0" fmla="*/ 1 w 129"/>
                <a:gd name="T1" fmla="*/ 3 h 187"/>
                <a:gd name="T2" fmla="*/ 1 w 129"/>
                <a:gd name="T3" fmla="*/ 2 h 187"/>
                <a:gd name="T4" fmla="*/ 2 w 129"/>
                <a:gd name="T5" fmla="*/ 1 h 187"/>
                <a:gd name="T6" fmla="*/ 2 w 129"/>
                <a:gd name="T7" fmla="*/ 1 h 187"/>
                <a:gd name="T8" fmla="*/ 2 w 129"/>
                <a:gd name="T9" fmla="*/ 1 h 187"/>
                <a:gd name="T10" fmla="*/ 3 w 129"/>
                <a:gd name="T11" fmla="*/ 1 h 187"/>
                <a:gd name="T12" fmla="*/ 3 w 129"/>
                <a:gd name="T13" fmla="*/ 1 h 187"/>
                <a:gd name="T14" fmla="*/ 4 w 129"/>
                <a:gd name="T15" fmla="*/ 2 h 187"/>
                <a:gd name="T16" fmla="*/ 4 w 129"/>
                <a:gd name="T17" fmla="*/ 3 h 187"/>
                <a:gd name="T18" fmla="*/ 1 w 129"/>
                <a:gd name="T19" fmla="*/ 3 h 187"/>
                <a:gd name="T20" fmla="*/ 5 w 129"/>
                <a:gd name="T21" fmla="*/ 4 h 187"/>
                <a:gd name="T22" fmla="*/ 5 w 129"/>
                <a:gd name="T23" fmla="*/ 3 h 187"/>
                <a:gd name="T24" fmla="*/ 5 w 129"/>
                <a:gd name="T25" fmla="*/ 2 h 187"/>
                <a:gd name="T26" fmla="*/ 4 w 129"/>
                <a:gd name="T27" fmla="*/ 1 h 187"/>
                <a:gd name="T28" fmla="*/ 4 w 129"/>
                <a:gd name="T29" fmla="*/ 0 h 187"/>
                <a:gd name="T30" fmla="*/ 2 w 129"/>
                <a:gd name="T31" fmla="*/ 0 h 187"/>
                <a:gd name="T32" fmla="*/ 2 w 129"/>
                <a:gd name="T33" fmla="*/ 0 h 187"/>
                <a:gd name="T34" fmla="*/ 1 w 129"/>
                <a:gd name="T35" fmla="*/ 0 h 187"/>
                <a:gd name="T36" fmla="*/ 1 w 129"/>
                <a:gd name="T37" fmla="*/ 1 h 187"/>
                <a:gd name="T38" fmla="*/ 0 w 129"/>
                <a:gd name="T39" fmla="*/ 1 h 187"/>
                <a:gd name="T40" fmla="*/ 0 w 129"/>
                <a:gd name="T41" fmla="*/ 2 h 187"/>
                <a:gd name="T42" fmla="*/ 0 w 129"/>
                <a:gd name="T43" fmla="*/ 2 h 187"/>
                <a:gd name="T44" fmla="*/ 0 w 129"/>
                <a:gd name="T45" fmla="*/ 3 h 187"/>
                <a:gd name="T46" fmla="*/ 0 w 129"/>
                <a:gd name="T47" fmla="*/ 3 h 187"/>
                <a:gd name="T48" fmla="*/ 0 w 129"/>
                <a:gd name="T49" fmla="*/ 5 h 187"/>
                <a:gd name="T50" fmla="*/ 1 w 129"/>
                <a:gd name="T51" fmla="*/ 6 h 187"/>
                <a:gd name="T52" fmla="*/ 2 w 129"/>
                <a:gd name="T53" fmla="*/ 7 h 187"/>
                <a:gd name="T54" fmla="*/ 2 w 129"/>
                <a:gd name="T55" fmla="*/ 7 h 187"/>
                <a:gd name="T56" fmla="*/ 3 w 129"/>
                <a:gd name="T57" fmla="*/ 7 h 187"/>
                <a:gd name="T58" fmla="*/ 4 w 129"/>
                <a:gd name="T59" fmla="*/ 6 h 187"/>
                <a:gd name="T60" fmla="*/ 5 w 129"/>
                <a:gd name="T61" fmla="*/ 6 h 187"/>
                <a:gd name="T62" fmla="*/ 5 w 129"/>
                <a:gd name="T63" fmla="*/ 5 h 187"/>
                <a:gd name="T64" fmla="*/ 4 w 129"/>
                <a:gd name="T65" fmla="*/ 5 h 187"/>
                <a:gd name="T66" fmla="*/ 3 w 129"/>
                <a:gd name="T67" fmla="*/ 5 h 187"/>
                <a:gd name="T68" fmla="*/ 3 w 129"/>
                <a:gd name="T69" fmla="*/ 6 h 187"/>
                <a:gd name="T70" fmla="*/ 3 w 129"/>
                <a:gd name="T71" fmla="*/ 6 h 187"/>
                <a:gd name="T72" fmla="*/ 2 w 129"/>
                <a:gd name="T73" fmla="*/ 6 h 187"/>
                <a:gd name="T74" fmla="*/ 2 w 129"/>
                <a:gd name="T75" fmla="*/ 6 h 187"/>
                <a:gd name="T76" fmla="*/ 2 w 129"/>
                <a:gd name="T77" fmla="*/ 5 h 187"/>
                <a:gd name="T78" fmla="*/ 1 w 129"/>
                <a:gd name="T79" fmla="*/ 5 h 187"/>
                <a:gd name="T80" fmla="*/ 1 w 129"/>
                <a:gd name="T81" fmla="*/ 4 h 187"/>
                <a:gd name="T82" fmla="*/ 5 w 129"/>
                <a:gd name="T83" fmla="*/ 4 h 1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87"/>
                <a:gd name="T128" fmla="*/ 129 w 129"/>
                <a:gd name="T129" fmla="*/ 187 h 1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87">
                  <a:moveTo>
                    <a:pt x="31" y="81"/>
                  </a:moveTo>
                  <a:lnTo>
                    <a:pt x="36" y="50"/>
                  </a:lnTo>
                  <a:lnTo>
                    <a:pt x="42" y="31"/>
                  </a:lnTo>
                  <a:lnTo>
                    <a:pt x="54" y="25"/>
                  </a:lnTo>
                  <a:lnTo>
                    <a:pt x="67" y="25"/>
                  </a:lnTo>
                  <a:lnTo>
                    <a:pt x="79" y="25"/>
                  </a:lnTo>
                  <a:lnTo>
                    <a:pt x="92" y="31"/>
                  </a:lnTo>
                  <a:lnTo>
                    <a:pt x="98" y="50"/>
                  </a:lnTo>
                  <a:lnTo>
                    <a:pt x="98" y="81"/>
                  </a:lnTo>
                  <a:lnTo>
                    <a:pt x="31" y="81"/>
                  </a:lnTo>
                  <a:close/>
                  <a:moveTo>
                    <a:pt x="129" y="100"/>
                  </a:moveTo>
                  <a:lnTo>
                    <a:pt x="129" y="87"/>
                  </a:lnTo>
                  <a:lnTo>
                    <a:pt x="123" y="50"/>
                  </a:lnTo>
                  <a:lnTo>
                    <a:pt x="116" y="25"/>
                  </a:lnTo>
                  <a:lnTo>
                    <a:pt x="98" y="7"/>
                  </a:lnTo>
                  <a:lnTo>
                    <a:pt x="67" y="0"/>
                  </a:lnTo>
                  <a:lnTo>
                    <a:pt x="48" y="7"/>
                  </a:lnTo>
                  <a:lnTo>
                    <a:pt x="31" y="7"/>
                  </a:lnTo>
                  <a:lnTo>
                    <a:pt x="17" y="19"/>
                  </a:lnTo>
                  <a:lnTo>
                    <a:pt x="11" y="31"/>
                  </a:lnTo>
                  <a:lnTo>
                    <a:pt x="6" y="44"/>
                  </a:lnTo>
                  <a:lnTo>
                    <a:pt x="6" y="56"/>
                  </a:lnTo>
                  <a:lnTo>
                    <a:pt x="0" y="75"/>
                  </a:lnTo>
                  <a:lnTo>
                    <a:pt x="0" y="93"/>
                  </a:lnTo>
                  <a:lnTo>
                    <a:pt x="6" y="143"/>
                  </a:lnTo>
                  <a:lnTo>
                    <a:pt x="17" y="174"/>
                  </a:lnTo>
                  <a:lnTo>
                    <a:pt x="42" y="187"/>
                  </a:lnTo>
                  <a:lnTo>
                    <a:pt x="67" y="187"/>
                  </a:lnTo>
                  <a:lnTo>
                    <a:pt x="92" y="187"/>
                  </a:lnTo>
                  <a:lnTo>
                    <a:pt x="110" y="174"/>
                  </a:lnTo>
                  <a:lnTo>
                    <a:pt x="123" y="156"/>
                  </a:lnTo>
                  <a:lnTo>
                    <a:pt x="129" y="125"/>
                  </a:lnTo>
                  <a:lnTo>
                    <a:pt x="98" y="125"/>
                  </a:lnTo>
                  <a:lnTo>
                    <a:pt x="92" y="137"/>
                  </a:lnTo>
                  <a:lnTo>
                    <a:pt x="85" y="156"/>
                  </a:lnTo>
                  <a:lnTo>
                    <a:pt x="79" y="162"/>
                  </a:lnTo>
                  <a:lnTo>
                    <a:pt x="67" y="162"/>
                  </a:lnTo>
                  <a:lnTo>
                    <a:pt x="48" y="162"/>
                  </a:lnTo>
                  <a:lnTo>
                    <a:pt x="42" y="149"/>
                  </a:lnTo>
                  <a:lnTo>
                    <a:pt x="36" y="131"/>
                  </a:lnTo>
                  <a:lnTo>
                    <a:pt x="31" y="100"/>
                  </a:lnTo>
                  <a:lnTo>
                    <a:pt x="129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684" name="Freeform 623"/>
            <p:cNvSpPr>
              <a:spLocks/>
            </p:cNvSpPr>
            <p:nvPr/>
          </p:nvSpPr>
          <p:spPr bwMode="auto">
            <a:xfrm>
              <a:off x="4306" y="2249"/>
              <a:ext cx="41" cy="62"/>
            </a:xfrm>
            <a:custGeom>
              <a:avLst/>
              <a:gdLst>
                <a:gd name="T0" fmla="*/ 5 w 124"/>
                <a:gd name="T1" fmla="*/ 2 h 187"/>
                <a:gd name="T2" fmla="*/ 4 w 124"/>
                <a:gd name="T3" fmla="*/ 1 h 187"/>
                <a:gd name="T4" fmla="*/ 4 w 124"/>
                <a:gd name="T5" fmla="*/ 1 h 187"/>
                <a:gd name="T6" fmla="*/ 3 w 124"/>
                <a:gd name="T7" fmla="*/ 0 h 187"/>
                <a:gd name="T8" fmla="*/ 2 w 124"/>
                <a:gd name="T9" fmla="*/ 0 h 187"/>
                <a:gd name="T10" fmla="*/ 2 w 124"/>
                <a:gd name="T11" fmla="*/ 0 h 187"/>
                <a:gd name="T12" fmla="*/ 1 w 124"/>
                <a:gd name="T13" fmla="*/ 0 h 187"/>
                <a:gd name="T14" fmla="*/ 1 w 124"/>
                <a:gd name="T15" fmla="*/ 1 h 187"/>
                <a:gd name="T16" fmla="*/ 0 w 124"/>
                <a:gd name="T17" fmla="*/ 1 h 187"/>
                <a:gd name="T18" fmla="*/ 0 w 124"/>
                <a:gd name="T19" fmla="*/ 2 h 187"/>
                <a:gd name="T20" fmla="*/ 0 w 124"/>
                <a:gd name="T21" fmla="*/ 2 h 187"/>
                <a:gd name="T22" fmla="*/ 0 w 124"/>
                <a:gd name="T23" fmla="*/ 3 h 187"/>
                <a:gd name="T24" fmla="*/ 0 w 124"/>
                <a:gd name="T25" fmla="*/ 3 h 187"/>
                <a:gd name="T26" fmla="*/ 0 w 124"/>
                <a:gd name="T27" fmla="*/ 5 h 187"/>
                <a:gd name="T28" fmla="*/ 1 w 124"/>
                <a:gd name="T29" fmla="*/ 6 h 187"/>
                <a:gd name="T30" fmla="*/ 2 w 124"/>
                <a:gd name="T31" fmla="*/ 7 h 187"/>
                <a:gd name="T32" fmla="*/ 2 w 124"/>
                <a:gd name="T33" fmla="*/ 7 h 187"/>
                <a:gd name="T34" fmla="*/ 3 w 124"/>
                <a:gd name="T35" fmla="*/ 7 h 187"/>
                <a:gd name="T36" fmla="*/ 4 w 124"/>
                <a:gd name="T37" fmla="*/ 6 h 187"/>
                <a:gd name="T38" fmla="*/ 4 w 124"/>
                <a:gd name="T39" fmla="*/ 6 h 187"/>
                <a:gd name="T40" fmla="*/ 5 w 124"/>
                <a:gd name="T41" fmla="*/ 4 h 187"/>
                <a:gd name="T42" fmla="*/ 3 w 124"/>
                <a:gd name="T43" fmla="*/ 4 h 187"/>
                <a:gd name="T44" fmla="*/ 3 w 124"/>
                <a:gd name="T45" fmla="*/ 5 h 187"/>
                <a:gd name="T46" fmla="*/ 3 w 124"/>
                <a:gd name="T47" fmla="*/ 6 h 187"/>
                <a:gd name="T48" fmla="*/ 3 w 124"/>
                <a:gd name="T49" fmla="*/ 6 h 187"/>
                <a:gd name="T50" fmla="*/ 2 w 124"/>
                <a:gd name="T51" fmla="*/ 6 h 187"/>
                <a:gd name="T52" fmla="*/ 2 w 124"/>
                <a:gd name="T53" fmla="*/ 6 h 187"/>
                <a:gd name="T54" fmla="*/ 1 w 124"/>
                <a:gd name="T55" fmla="*/ 5 h 187"/>
                <a:gd name="T56" fmla="*/ 1 w 124"/>
                <a:gd name="T57" fmla="*/ 4 h 187"/>
                <a:gd name="T58" fmla="*/ 1 w 124"/>
                <a:gd name="T59" fmla="*/ 3 h 187"/>
                <a:gd name="T60" fmla="*/ 1 w 124"/>
                <a:gd name="T61" fmla="*/ 2 h 187"/>
                <a:gd name="T62" fmla="*/ 2 w 124"/>
                <a:gd name="T63" fmla="*/ 1 h 187"/>
                <a:gd name="T64" fmla="*/ 2 w 124"/>
                <a:gd name="T65" fmla="*/ 1 h 187"/>
                <a:gd name="T66" fmla="*/ 2 w 124"/>
                <a:gd name="T67" fmla="*/ 1 h 187"/>
                <a:gd name="T68" fmla="*/ 3 w 124"/>
                <a:gd name="T69" fmla="*/ 1 h 187"/>
                <a:gd name="T70" fmla="*/ 3 w 124"/>
                <a:gd name="T71" fmla="*/ 1 h 187"/>
                <a:gd name="T72" fmla="*/ 3 w 124"/>
                <a:gd name="T73" fmla="*/ 2 h 187"/>
                <a:gd name="T74" fmla="*/ 3 w 124"/>
                <a:gd name="T75" fmla="*/ 2 h 187"/>
                <a:gd name="T76" fmla="*/ 5 w 124"/>
                <a:gd name="T77" fmla="*/ 2 h 1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4"/>
                <a:gd name="T118" fmla="*/ 0 h 187"/>
                <a:gd name="T119" fmla="*/ 124 w 124"/>
                <a:gd name="T120" fmla="*/ 187 h 18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4" h="187">
                  <a:moveTo>
                    <a:pt x="124" y="62"/>
                  </a:moveTo>
                  <a:lnTo>
                    <a:pt x="118" y="38"/>
                  </a:lnTo>
                  <a:lnTo>
                    <a:pt x="111" y="19"/>
                  </a:lnTo>
                  <a:lnTo>
                    <a:pt x="93" y="7"/>
                  </a:lnTo>
                  <a:lnTo>
                    <a:pt x="68" y="0"/>
                  </a:lnTo>
                  <a:lnTo>
                    <a:pt x="49" y="7"/>
                  </a:lnTo>
                  <a:lnTo>
                    <a:pt x="31" y="7"/>
                  </a:lnTo>
                  <a:lnTo>
                    <a:pt x="18" y="19"/>
                  </a:lnTo>
                  <a:lnTo>
                    <a:pt x="12" y="31"/>
                  </a:lnTo>
                  <a:lnTo>
                    <a:pt x="6" y="44"/>
                  </a:lnTo>
                  <a:lnTo>
                    <a:pt x="6" y="56"/>
                  </a:lnTo>
                  <a:lnTo>
                    <a:pt x="0" y="75"/>
                  </a:lnTo>
                  <a:lnTo>
                    <a:pt x="0" y="93"/>
                  </a:lnTo>
                  <a:lnTo>
                    <a:pt x="6" y="143"/>
                  </a:lnTo>
                  <a:lnTo>
                    <a:pt x="24" y="174"/>
                  </a:lnTo>
                  <a:lnTo>
                    <a:pt x="43" y="187"/>
                  </a:lnTo>
                  <a:lnTo>
                    <a:pt x="68" y="187"/>
                  </a:lnTo>
                  <a:lnTo>
                    <a:pt x="86" y="187"/>
                  </a:lnTo>
                  <a:lnTo>
                    <a:pt x="105" y="174"/>
                  </a:lnTo>
                  <a:lnTo>
                    <a:pt x="118" y="156"/>
                  </a:lnTo>
                  <a:lnTo>
                    <a:pt x="124" y="118"/>
                  </a:lnTo>
                  <a:lnTo>
                    <a:pt x="93" y="118"/>
                  </a:lnTo>
                  <a:lnTo>
                    <a:pt x="93" y="137"/>
                  </a:lnTo>
                  <a:lnTo>
                    <a:pt x="86" y="156"/>
                  </a:lnTo>
                  <a:lnTo>
                    <a:pt x="74" y="162"/>
                  </a:lnTo>
                  <a:lnTo>
                    <a:pt x="68" y="162"/>
                  </a:lnTo>
                  <a:lnTo>
                    <a:pt x="49" y="162"/>
                  </a:lnTo>
                  <a:lnTo>
                    <a:pt x="37" y="143"/>
                  </a:lnTo>
                  <a:lnTo>
                    <a:pt x="31" y="118"/>
                  </a:lnTo>
                  <a:lnTo>
                    <a:pt x="31" y="81"/>
                  </a:lnTo>
                  <a:lnTo>
                    <a:pt x="37" y="56"/>
                  </a:lnTo>
                  <a:lnTo>
                    <a:pt x="43" y="38"/>
                  </a:lnTo>
                  <a:lnTo>
                    <a:pt x="55" y="25"/>
                  </a:lnTo>
                  <a:lnTo>
                    <a:pt x="68" y="25"/>
                  </a:lnTo>
                  <a:lnTo>
                    <a:pt x="80" y="25"/>
                  </a:lnTo>
                  <a:lnTo>
                    <a:pt x="86" y="31"/>
                  </a:lnTo>
                  <a:lnTo>
                    <a:pt x="93" y="44"/>
                  </a:lnTo>
                  <a:lnTo>
                    <a:pt x="93" y="62"/>
                  </a:lnTo>
                  <a:lnTo>
                    <a:pt x="124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685" name="Freeform 624"/>
            <p:cNvSpPr>
              <a:spLocks/>
            </p:cNvSpPr>
            <p:nvPr/>
          </p:nvSpPr>
          <p:spPr bwMode="auto">
            <a:xfrm>
              <a:off x="4356" y="2235"/>
              <a:ext cx="33" cy="76"/>
            </a:xfrm>
            <a:custGeom>
              <a:avLst/>
              <a:gdLst>
                <a:gd name="T0" fmla="*/ 0 w 99"/>
                <a:gd name="T1" fmla="*/ 2 h 230"/>
                <a:gd name="T2" fmla="*/ 0 w 99"/>
                <a:gd name="T3" fmla="*/ 2 h 230"/>
                <a:gd name="T4" fmla="*/ 1 w 99"/>
                <a:gd name="T5" fmla="*/ 2 h 230"/>
                <a:gd name="T6" fmla="*/ 1 w 99"/>
                <a:gd name="T7" fmla="*/ 7 h 230"/>
                <a:gd name="T8" fmla="*/ 1 w 99"/>
                <a:gd name="T9" fmla="*/ 8 h 230"/>
                <a:gd name="T10" fmla="*/ 2 w 99"/>
                <a:gd name="T11" fmla="*/ 8 h 230"/>
                <a:gd name="T12" fmla="*/ 2 w 99"/>
                <a:gd name="T13" fmla="*/ 8 h 230"/>
                <a:gd name="T14" fmla="*/ 3 w 99"/>
                <a:gd name="T15" fmla="*/ 8 h 230"/>
                <a:gd name="T16" fmla="*/ 3 w 99"/>
                <a:gd name="T17" fmla="*/ 8 h 230"/>
                <a:gd name="T18" fmla="*/ 3 w 99"/>
                <a:gd name="T19" fmla="*/ 8 h 230"/>
                <a:gd name="T20" fmla="*/ 3 w 99"/>
                <a:gd name="T21" fmla="*/ 8 h 230"/>
                <a:gd name="T22" fmla="*/ 4 w 99"/>
                <a:gd name="T23" fmla="*/ 8 h 230"/>
                <a:gd name="T24" fmla="*/ 4 w 99"/>
                <a:gd name="T25" fmla="*/ 7 h 230"/>
                <a:gd name="T26" fmla="*/ 3 w 99"/>
                <a:gd name="T27" fmla="*/ 7 h 230"/>
                <a:gd name="T28" fmla="*/ 3 w 99"/>
                <a:gd name="T29" fmla="*/ 7 h 230"/>
                <a:gd name="T30" fmla="*/ 3 w 99"/>
                <a:gd name="T31" fmla="*/ 7 h 230"/>
                <a:gd name="T32" fmla="*/ 2 w 99"/>
                <a:gd name="T33" fmla="*/ 7 h 230"/>
                <a:gd name="T34" fmla="*/ 2 w 99"/>
                <a:gd name="T35" fmla="*/ 7 h 230"/>
                <a:gd name="T36" fmla="*/ 2 w 99"/>
                <a:gd name="T37" fmla="*/ 6 h 230"/>
                <a:gd name="T38" fmla="*/ 2 w 99"/>
                <a:gd name="T39" fmla="*/ 2 h 230"/>
                <a:gd name="T40" fmla="*/ 4 w 99"/>
                <a:gd name="T41" fmla="*/ 2 h 230"/>
                <a:gd name="T42" fmla="*/ 4 w 99"/>
                <a:gd name="T43" fmla="*/ 2 h 230"/>
                <a:gd name="T44" fmla="*/ 2 w 99"/>
                <a:gd name="T45" fmla="*/ 2 h 230"/>
                <a:gd name="T46" fmla="*/ 2 w 99"/>
                <a:gd name="T47" fmla="*/ 0 h 230"/>
                <a:gd name="T48" fmla="*/ 1 w 99"/>
                <a:gd name="T49" fmla="*/ 0 h 230"/>
                <a:gd name="T50" fmla="*/ 1 w 99"/>
                <a:gd name="T51" fmla="*/ 2 h 230"/>
                <a:gd name="T52" fmla="*/ 0 w 99"/>
                <a:gd name="T53" fmla="*/ 2 h 2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9"/>
                <a:gd name="T82" fmla="*/ 0 h 230"/>
                <a:gd name="T83" fmla="*/ 99 w 99"/>
                <a:gd name="T84" fmla="*/ 230 h 2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9" h="230">
                  <a:moveTo>
                    <a:pt x="0" y="50"/>
                  </a:moveTo>
                  <a:lnTo>
                    <a:pt x="0" y="68"/>
                  </a:lnTo>
                  <a:lnTo>
                    <a:pt x="31" y="68"/>
                  </a:lnTo>
                  <a:lnTo>
                    <a:pt x="31" y="199"/>
                  </a:lnTo>
                  <a:lnTo>
                    <a:pt x="37" y="211"/>
                  </a:lnTo>
                  <a:lnTo>
                    <a:pt x="43" y="223"/>
                  </a:lnTo>
                  <a:lnTo>
                    <a:pt x="55" y="230"/>
                  </a:lnTo>
                  <a:lnTo>
                    <a:pt x="74" y="230"/>
                  </a:lnTo>
                  <a:lnTo>
                    <a:pt x="80" y="230"/>
                  </a:lnTo>
                  <a:lnTo>
                    <a:pt x="86" y="230"/>
                  </a:lnTo>
                  <a:lnTo>
                    <a:pt x="93" y="223"/>
                  </a:lnTo>
                  <a:lnTo>
                    <a:pt x="99" y="223"/>
                  </a:lnTo>
                  <a:lnTo>
                    <a:pt x="99" y="205"/>
                  </a:lnTo>
                  <a:lnTo>
                    <a:pt x="93" y="205"/>
                  </a:lnTo>
                  <a:lnTo>
                    <a:pt x="86" y="205"/>
                  </a:lnTo>
                  <a:lnTo>
                    <a:pt x="68" y="199"/>
                  </a:lnTo>
                  <a:lnTo>
                    <a:pt x="62" y="192"/>
                  </a:lnTo>
                  <a:lnTo>
                    <a:pt x="62" y="186"/>
                  </a:lnTo>
                  <a:lnTo>
                    <a:pt x="62" y="174"/>
                  </a:lnTo>
                  <a:lnTo>
                    <a:pt x="62" y="68"/>
                  </a:lnTo>
                  <a:lnTo>
                    <a:pt x="99" y="68"/>
                  </a:lnTo>
                  <a:lnTo>
                    <a:pt x="99" y="50"/>
                  </a:lnTo>
                  <a:lnTo>
                    <a:pt x="62" y="50"/>
                  </a:lnTo>
                  <a:lnTo>
                    <a:pt x="62" y="0"/>
                  </a:lnTo>
                  <a:lnTo>
                    <a:pt x="31" y="12"/>
                  </a:lnTo>
                  <a:lnTo>
                    <a:pt x="31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686" name="Freeform 625"/>
            <p:cNvSpPr>
              <a:spLocks noEditPoints="1"/>
            </p:cNvSpPr>
            <p:nvPr/>
          </p:nvSpPr>
          <p:spPr bwMode="auto">
            <a:xfrm>
              <a:off x="4395" y="2249"/>
              <a:ext cx="45" cy="62"/>
            </a:xfrm>
            <a:custGeom>
              <a:avLst/>
              <a:gdLst>
                <a:gd name="T0" fmla="*/ 3 w 136"/>
                <a:gd name="T1" fmla="*/ 6 h 187"/>
                <a:gd name="T2" fmla="*/ 2 w 136"/>
                <a:gd name="T3" fmla="*/ 6 h 187"/>
                <a:gd name="T4" fmla="*/ 1 w 136"/>
                <a:gd name="T5" fmla="*/ 5 h 187"/>
                <a:gd name="T6" fmla="*/ 1 w 136"/>
                <a:gd name="T7" fmla="*/ 4 h 187"/>
                <a:gd name="T8" fmla="*/ 1 w 136"/>
                <a:gd name="T9" fmla="*/ 3 h 187"/>
                <a:gd name="T10" fmla="*/ 1 w 136"/>
                <a:gd name="T11" fmla="*/ 2 h 187"/>
                <a:gd name="T12" fmla="*/ 2 w 136"/>
                <a:gd name="T13" fmla="*/ 1 h 187"/>
                <a:gd name="T14" fmla="*/ 2 w 136"/>
                <a:gd name="T15" fmla="*/ 1 h 187"/>
                <a:gd name="T16" fmla="*/ 3 w 136"/>
                <a:gd name="T17" fmla="*/ 1 h 187"/>
                <a:gd name="T18" fmla="*/ 3 w 136"/>
                <a:gd name="T19" fmla="*/ 1 h 187"/>
                <a:gd name="T20" fmla="*/ 4 w 136"/>
                <a:gd name="T21" fmla="*/ 1 h 187"/>
                <a:gd name="T22" fmla="*/ 4 w 136"/>
                <a:gd name="T23" fmla="*/ 2 h 187"/>
                <a:gd name="T24" fmla="*/ 4 w 136"/>
                <a:gd name="T25" fmla="*/ 3 h 187"/>
                <a:gd name="T26" fmla="*/ 4 w 136"/>
                <a:gd name="T27" fmla="*/ 4 h 187"/>
                <a:gd name="T28" fmla="*/ 4 w 136"/>
                <a:gd name="T29" fmla="*/ 5 h 187"/>
                <a:gd name="T30" fmla="*/ 3 w 136"/>
                <a:gd name="T31" fmla="*/ 6 h 187"/>
                <a:gd name="T32" fmla="*/ 3 w 136"/>
                <a:gd name="T33" fmla="*/ 6 h 187"/>
                <a:gd name="T34" fmla="*/ 3 w 136"/>
                <a:gd name="T35" fmla="*/ 7 h 187"/>
                <a:gd name="T36" fmla="*/ 4 w 136"/>
                <a:gd name="T37" fmla="*/ 7 h 187"/>
                <a:gd name="T38" fmla="*/ 4 w 136"/>
                <a:gd name="T39" fmla="*/ 6 h 187"/>
                <a:gd name="T40" fmla="*/ 5 w 136"/>
                <a:gd name="T41" fmla="*/ 5 h 187"/>
                <a:gd name="T42" fmla="*/ 5 w 136"/>
                <a:gd name="T43" fmla="*/ 3 h 187"/>
                <a:gd name="T44" fmla="*/ 5 w 136"/>
                <a:gd name="T45" fmla="*/ 3 h 187"/>
                <a:gd name="T46" fmla="*/ 5 w 136"/>
                <a:gd name="T47" fmla="*/ 2 h 187"/>
                <a:gd name="T48" fmla="*/ 5 w 136"/>
                <a:gd name="T49" fmla="*/ 2 h 187"/>
                <a:gd name="T50" fmla="*/ 5 w 136"/>
                <a:gd name="T51" fmla="*/ 1 h 187"/>
                <a:gd name="T52" fmla="*/ 4 w 136"/>
                <a:gd name="T53" fmla="*/ 1 h 187"/>
                <a:gd name="T54" fmla="*/ 4 w 136"/>
                <a:gd name="T55" fmla="*/ 0 h 187"/>
                <a:gd name="T56" fmla="*/ 3 w 136"/>
                <a:gd name="T57" fmla="*/ 0 h 187"/>
                <a:gd name="T58" fmla="*/ 3 w 136"/>
                <a:gd name="T59" fmla="*/ 0 h 187"/>
                <a:gd name="T60" fmla="*/ 2 w 136"/>
                <a:gd name="T61" fmla="*/ 0 h 187"/>
                <a:gd name="T62" fmla="*/ 1 w 136"/>
                <a:gd name="T63" fmla="*/ 0 h 187"/>
                <a:gd name="T64" fmla="*/ 1 w 136"/>
                <a:gd name="T65" fmla="*/ 1 h 187"/>
                <a:gd name="T66" fmla="*/ 0 w 136"/>
                <a:gd name="T67" fmla="*/ 1 h 187"/>
                <a:gd name="T68" fmla="*/ 0 w 136"/>
                <a:gd name="T69" fmla="*/ 2 h 187"/>
                <a:gd name="T70" fmla="*/ 0 w 136"/>
                <a:gd name="T71" fmla="*/ 2 h 187"/>
                <a:gd name="T72" fmla="*/ 0 w 136"/>
                <a:gd name="T73" fmla="*/ 3 h 187"/>
                <a:gd name="T74" fmla="*/ 0 w 136"/>
                <a:gd name="T75" fmla="*/ 3 h 187"/>
                <a:gd name="T76" fmla="*/ 0 w 136"/>
                <a:gd name="T77" fmla="*/ 5 h 187"/>
                <a:gd name="T78" fmla="*/ 1 w 136"/>
                <a:gd name="T79" fmla="*/ 6 h 187"/>
                <a:gd name="T80" fmla="*/ 2 w 136"/>
                <a:gd name="T81" fmla="*/ 7 h 187"/>
                <a:gd name="T82" fmla="*/ 3 w 136"/>
                <a:gd name="T83" fmla="*/ 7 h 1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6"/>
                <a:gd name="T127" fmla="*/ 0 h 187"/>
                <a:gd name="T128" fmla="*/ 136 w 136"/>
                <a:gd name="T129" fmla="*/ 187 h 1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6" h="187">
                  <a:moveTo>
                    <a:pt x="68" y="162"/>
                  </a:moveTo>
                  <a:lnTo>
                    <a:pt x="49" y="162"/>
                  </a:lnTo>
                  <a:lnTo>
                    <a:pt x="37" y="143"/>
                  </a:lnTo>
                  <a:lnTo>
                    <a:pt x="31" y="118"/>
                  </a:lnTo>
                  <a:lnTo>
                    <a:pt x="31" y="81"/>
                  </a:lnTo>
                  <a:lnTo>
                    <a:pt x="37" y="56"/>
                  </a:lnTo>
                  <a:lnTo>
                    <a:pt x="43" y="38"/>
                  </a:lnTo>
                  <a:lnTo>
                    <a:pt x="55" y="25"/>
                  </a:lnTo>
                  <a:lnTo>
                    <a:pt x="68" y="25"/>
                  </a:lnTo>
                  <a:lnTo>
                    <a:pt x="86" y="25"/>
                  </a:lnTo>
                  <a:lnTo>
                    <a:pt x="99" y="38"/>
                  </a:lnTo>
                  <a:lnTo>
                    <a:pt x="105" y="56"/>
                  </a:lnTo>
                  <a:lnTo>
                    <a:pt x="111" y="81"/>
                  </a:lnTo>
                  <a:lnTo>
                    <a:pt x="105" y="118"/>
                  </a:lnTo>
                  <a:lnTo>
                    <a:pt x="99" y="143"/>
                  </a:lnTo>
                  <a:lnTo>
                    <a:pt x="93" y="162"/>
                  </a:lnTo>
                  <a:lnTo>
                    <a:pt x="68" y="162"/>
                  </a:lnTo>
                  <a:close/>
                  <a:moveTo>
                    <a:pt x="68" y="187"/>
                  </a:moveTo>
                  <a:lnTo>
                    <a:pt x="99" y="187"/>
                  </a:lnTo>
                  <a:lnTo>
                    <a:pt x="117" y="174"/>
                  </a:lnTo>
                  <a:lnTo>
                    <a:pt x="130" y="143"/>
                  </a:lnTo>
                  <a:lnTo>
                    <a:pt x="136" y="93"/>
                  </a:lnTo>
                  <a:lnTo>
                    <a:pt x="136" y="75"/>
                  </a:lnTo>
                  <a:lnTo>
                    <a:pt x="136" y="56"/>
                  </a:lnTo>
                  <a:lnTo>
                    <a:pt x="130" y="44"/>
                  </a:lnTo>
                  <a:lnTo>
                    <a:pt x="130" y="31"/>
                  </a:lnTo>
                  <a:lnTo>
                    <a:pt x="117" y="19"/>
                  </a:lnTo>
                  <a:lnTo>
                    <a:pt x="105" y="7"/>
                  </a:lnTo>
                  <a:lnTo>
                    <a:pt x="93" y="7"/>
                  </a:lnTo>
                  <a:lnTo>
                    <a:pt x="68" y="0"/>
                  </a:lnTo>
                  <a:lnTo>
                    <a:pt x="49" y="7"/>
                  </a:lnTo>
                  <a:lnTo>
                    <a:pt x="31" y="7"/>
                  </a:lnTo>
                  <a:lnTo>
                    <a:pt x="18" y="19"/>
                  </a:lnTo>
                  <a:lnTo>
                    <a:pt x="12" y="31"/>
                  </a:lnTo>
                  <a:lnTo>
                    <a:pt x="6" y="44"/>
                  </a:lnTo>
                  <a:lnTo>
                    <a:pt x="6" y="56"/>
                  </a:lnTo>
                  <a:lnTo>
                    <a:pt x="0" y="75"/>
                  </a:lnTo>
                  <a:lnTo>
                    <a:pt x="0" y="93"/>
                  </a:lnTo>
                  <a:lnTo>
                    <a:pt x="6" y="143"/>
                  </a:lnTo>
                  <a:lnTo>
                    <a:pt x="24" y="174"/>
                  </a:lnTo>
                  <a:lnTo>
                    <a:pt x="43" y="187"/>
                  </a:lnTo>
                  <a:lnTo>
                    <a:pt x="68" y="1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687" name="Freeform 626"/>
            <p:cNvSpPr>
              <a:spLocks/>
            </p:cNvSpPr>
            <p:nvPr/>
          </p:nvSpPr>
          <p:spPr bwMode="auto">
            <a:xfrm>
              <a:off x="4457" y="2249"/>
              <a:ext cx="27" cy="60"/>
            </a:xfrm>
            <a:custGeom>
              <a:avLst/>
              <a:gdLst>
                <a:gd name="T0" fmla="*/ 1 w 81"/>
                <a:gd name="T1" fmla="*/ 0 h 180"/>
                <a:gd name="T2" fmla="*/ 0 w 81"/>
                <a:gd name="T3" fmla="*/ 0 h 180"/>
                <a:gd name="T4" fmla="*/ 0 w 81"/>
                <a:gd name="T5" fmla="*/ 7 h 180"/>
                <a:gd name="T6" fmla="*/ 1 w 81"/>
                <a:gd name="T7" fmla="*/ 7 h 180"/>
                <a:gd name="T8" fmla="*/ 1 w 81"/>
                <a:gd name="T9" fmla="*/ 3 h 180"/>
                <a:gd name="T10" fmla="*/ 1 w 81"/>
                <a:gd name="T11" fmla="*/ 2 h 180"/>
                <a:gd name="T12" fmla="*/ 1 w 81"/>
                <a:gd name="T13" fmla="*/ 2 h 180"/>
                <a:gd name="T14" fmla="*/ 2 w 81"/>
                <a:gd name="T15" fmla="*/ 1 h 180"/>
                <a:gd name="T16" fmla="*/ 3 w 81"/>
                <a:gd name="T17" fmla="*/ 1 h 180"/>
                <a:gd name="T18" fmla="*/ 3 w 81"/>
                <a:gd name="T19" fmla="*/ 1 h 180"/>
                <a:gd name="T20" fmla="*/ 3 w 81"/>
                <a:gd name="T21" fmla="*/ 1 h 180"/>
                <a:gd name="T22" fmla="*/ 3 w 81"/>
                <a:gd name="T23" fmla="*/ 0 h 180"/>
                <a:gd name="T24" fmla="*/ 2 w 81"/>
                <a:gd name="T25" fmla="*/ 0 h 180"/>
                <a:gd name="T26" fmla="*/ 2 w 81"/>
                <a:gd name="T27" fmla="*/ 0 h 180"/>
                <a:gd name="T28" fmla="*/ 1 w 81"/>
                <a:gd name="T29" fmla="*/ 0 h 180"/>
                <a:gd name="T30" fmla="*/ 1 w 81"/>
                <a:gd name="T31" fmla="*/ 1 h 180"/>
                <a:gd name="T32" fmla="*/ 1 w 81"/>
                <a:gd name="T33" fmla="*/ 1 h 180"/>
                <a:gd name="T34" fmla="*/ 1 w 81"/>
                <a:gd name="T35" fmla="*/ 0 h 1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"/>
                <a:gd name="T55" fmla="*/ 0 h 180"/>
                <a:gd name="T56" fmla="*/ 81 w 81"/>
                <a:gd name="T57" fmla="*/ 180 h 1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" h="180">
                  <a:moveTo>
                    <a:pt x="25" y="7"/>
                  </a:moveTo>
                  <a:lnTo>
                    <a:pt x="0" y="7"/>
                  </a:lnTo>
                  <a:lnTo>
                    <a:pt x="0" y="180"/>
                  </a:lnTo>
                  <a:lnTo>
                    <a:pt x="25" y="180"/>
                  </a:lnTo>
                  <a:lnTo>
                    <a:pt x="25" y="75"/>
                  </a:lnTo>
                  <a:lnTo>
                    <a:pt x="31" y="56"/>
                  </a:lnTo>
                  <a:lnTo>
                    <a:pt x="37" y="44"/>
                  </a:lnTo>
                  <a:lnTo>
                    <a:pt x="48" y="31"/>
                  </a:lnTo>
                  <a:lnTo>
                    <a:pt x="68" y="31"/>
                  </a:lnTo>
                  <a:lnTo>
                    <a:pt x="73" y="31"/>
                  </a:lnTo>
                  <a:lnTo>
                    <a:pt x="81" y="31"/>
                  </a:lnTo>
                  <a:lnTo>
                    <a:pt x="81" y="0"/>
                  </a:lnTo>
                  <a:lnTo>
                    <a:pt x="62" y="0"/>
                  </a:lnTo>
                  <a:lnTo>
                    <a:pt x="48" y="7"/>
                  </a:lnTo>
                  <a:lnTo>
                    <a:pt x="37" y="13"/>
                  </a:lnTo>
                  <a:lnTo>
                    <a:pt x="31" y="31"/>
                  </a:lnTo>
                  <a:lnTo>
                    <a:pt x="25" y="31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688" name="Freeform 627"/>
            <p:cNvSpPr>
              <a:spLocks noEditPoints="1"/>
            </p:cNvSpPr>
            <p:nvPr/>
          </p:nvSpPr>
          <p:spPr bwMode="auto">
            <a:xfrm>
              <a:off x="3413" y="2225"/>
              <a:ext cx="52" cy="84"/>
            </a:xfrm>
            <a:custGeom>
              <a:avLst/>
              <a:gdLst>
                <a:gd name="T0" fmla="*/ 1 w 156"/>
                <a:gd name="T1" fmla="*/ 1 h 253"/>
                <a:gd name="T2" fmla="*/ 3 w 156"/>
                <a:gd name="T3" fmla="*/ 1 h 253"/>
                <a:gd name="T4" fmla="*/ 4 w 156"/>
                <a:gd name="T5" fmla="*/ 1 h 253"/>
                <a:gd name="T6" fmla="*/ 4 w 156"/>
                <a:gd name="T7" fmla="*/ 2 h 253"/>
                <a:gd name="T8" fmla="*/ 4 w 156"/>
                <a:gd name="T9" fmla="*/ 2 h 253"/>
                <a:gd name="T10" fmla="*/ 4 w 156"/>
                <a:gd name="T11" fmla="*/ 2 h 253"/>
                <a:gd name="T12" fmla="*/ 4 w 156"/>
                <a:gd name="T13" fmla="*/ 3 h 253"/>
                <a:gd name="T14" fmla="*/ 4 w 156"/>
                <a:gd name="T15" fmla="*/ 4 h 253"/>
                <a:gd name="T16" fmla="*/ 4 w 156"/>
                <a:gd name="T17" fmla="*/ 4 h 253"/>
                <a:gd name="T18" fmla="*/ 3 w 156"/>
                <a:gd name="T19" fmla="*/ 4 h 253"/>
                <a:gd name="T20" fmla="*/ 1 w 156"/>
                <a:gd name="T21" fmla="*/ 4 h 253"/>
                <a:gd name="T22" fmla="*/ 1 w 156"/>
                <a:gd name="T23" fmla="*/ 1 h 253"/>
                <a:gd name="T24" fmla="*/ 3 w 156"/>
                <a:gd name="T25" fmla="*/ 5 h 253"/>
                <a:gd name="T26" fmla="*/ 3 w 156"/>
                <a:gd name="T27" fmla="*/ 5 h 253"/>
                <a:gd name="T28" fmla="*/ 3 w 156"/>
                <a:gd name="T29" fmla="*/ 5 h 253"/>
                <a:gd name="T30" fmla="*/ 4 w 156"/>
                <a:gd name="T31" fmla="*/ 6 h 253"/>
                <a:gd name="T32" fmla="*/ 4 w 156"/>
                <a:gd name="T33" fmla="*/ 6 h 253"/>
                <a:gd name="T34" fmla="*/ 4 w 156"/>
                <a:gd name="T35" fmla="*/ 7 h 253"/>
                <a:gd name="T36" fmla="*/ 4 w 156"/>
                <a:gd name="T37" fmla="*/ 8 h 253"/>
                <a:gd name="T38" fmla="*/ 4 w 156"/>
                <a:gd name="T39" fmla="*/ 9 h 253"/>
                <a:gd name="T40" fmla="*/ 4 w 156"/>
                <a:gd name="T41" fmla="*/ 9 h 253"/>
                <a:gd name="T42" fmla="*/ 6 w 156"/>
                <a:gd name="T43" fmla="*/ 9 h 253"/>
                <a:gd name="T44" fmla="*/ 6 w 156"/>
                <a:gd name="T45" fmla="*/ 9 h 253"/>
                <a:gd name="T46" fmla="*/ 6 w 156"/>
                <a:gd name="T47" fmla="*/ 8 h 253"/>
                <a:gd name="T48" fmla="*/ 5 w 156"/>
                <a:gd name="T49" fmla="*/ 7 h 253"/>
                <a:gd name="T50" fmla="*/ 5 w 156"/>
                <a:gd name="T51" fmla="*/ 7 h 253"/>
                <a:gd name="T52" fmla="*/ 5 w 156"/>
                <a:gd name="T53" fmla="*/ 6 h 253"/>
                <a:gd name="T54" fmla="*/ 5 w 156"/>
                <a:gd name="T55" fmla="*/ 5 h 253"/>
                <a:gd name="T56" fmla="*/ 5 w 156"/>
                <a:gd name="T57" fmla="*/ 5 h 253"/>
                <a:gd name="T58" fmla="*/ 4 w 156"/>
                <a:gd name="T59" fmla="*/ 5 h 253"/>
                <a:gd name="T60" fmla="*/ 5 w 156"/>
                <a:gd name="T61" fmla="*/ 4 h 253"/>
                <a:gd name="T62" fmla="*/ 5 w 156"/>
                <a:gd name="T63" fmla="*/ 4 h 253"/>
                <a:gd name="T64" fmla="*/ 6 w 156"/>
                <a:gd name="T65" fmla="*/ 3 h 253"/>
                <a:gd name="T66" fmla="*/ 6 w 156"/>
                <a:gd name="T67" fmla="*/ 2 h 253"/>
                <a:gd name="T68" fmla="*/ 6 w 156"/>
                <a:gd name="T69" fmla="*/ 2 h 253"/>
                <a:gd name="T70" fmla="*/ 5 w 156"/>
                <a:gd name="T71" fmla="*/ 1 h 253"/>
                <a:gd name="T72" fmla="*/ 4 w 156"/>
                <a:gd name="T73" fmla="*/ 0 h 253"/>
                <a:gd name="T74" fmla="*/ 3 w 156"/>
                <a:gd name="T75" fmla="*/ 0 h 253"/>
                <a:gd name="T76" fmla="*/ 0 w 156"/>
                <a:gd name="T77" fmla="*/ 0 h 253"/>
                <a:gd name="T78" fmla="*/ 0 w 156"/>
                <a:gd name="T79" fmla="*/ 9 h 253"/>
                <a:gd name="T80" fmla="*/ 1 w 156"/>
                <a:gd name="T81" fmla="*/ 9 h 253"/>
                <a:gd name="T82" fmla="*/ 1 w 156"/>
                <a:gd name="T83" fmla="*/ 5 h 253"/>
                <a:gd name="T84" fmla="*/ 3 w 156"/>
                <a:gd name="T85" fmla="*/ 5 h 2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6"/>
                <a:gd name="T130" fmla="*/ 0 h 253"/>
                <a:gd name="T131" fmla="*/ 156 w 156"/>
                <a:gd name="T132" fmla="*/ 253 h 2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6" h="253">
                  <a:moveTo>
                    <a:pt x="31" y="30"/>
                  </a:moveTo>
                  <a:lnTo>
                    <a:pt x="81" y="30"/>
                  </a:lnTo>
                  <a:lnTo>
                    <a:pt x="100" y="36"/>
                  </a:lnTo>
                  <a:lnTo>
                    <a:pt x="112" y="42"/>
                  </a:lnTo>
                  <a:lnTo>
                    <a:pt x="112" y="55"/>
                  </a:lnTo>
                  <a:lnTo>
                    <a:pt x="118" y="67"/>
                  </a:lnTo>
                  <a:lnTo>
                    <a:pt x="112" y="86"/>
                  </a:lnTo>
                  <a:lnTo>
                    <a:pt x="112" y="98"/>
                  </a:lnTo>
                  <a:lnTo>
                    <a:pt x="100" y="104"/>
                  </a:lnTo>
                  <a:lnTo>
                    <a:pt x="81" y="111"/>
                  </a:lnTo>
                  <a:lnTo>
                    <a:pt x="31" y="111"/>
                  </a:lnTo>
                  <a:lnTo>
                    <a:pt x="31" y="30"/>
                  </a:lnTo>
                  <a:close/>
                  <a:moveTo>
                    <a:pt x="69" y="135"/>
                  </a:moveTo>
                  <a:lnTo>
                    <a:pt x="81" y="135"/>
                  </a:lnTo>
                  <a:lnTo>
                    <a:pt x="94" y="142"/>
                  </a:lnTo>
                  <a:lnTo>
                    <a:pt x="106" y="154"/>
                  </a:lnTo>
                  <a:lnTo>
                    <a:pt x="112" y="166"/>
                  </a:lnTo>
                  <a:lnTo>
                    <a:pt x="112" y="191"/>
                  </a:lnTo>
                  <a:lnTo>
                    <a:pt x="112" y="216"/>
                  </a:lnTo>
                  <a:lnTo>
                    <a:pt x="112" y="241"/>
                  </a:lnTo>
                  <a:lnTo>
                    <a:pt x="118" y="253"/>
                  </a:lnTo>
                  <a:lnTo>
                    <a:pt x="156" y="253"/>
                  </a:lnTo>
                  <a:lnTo>
                    <a:pt x="149" y="241"/>
                  </a:lnTo>
                  <a:lnTo>
                    <a:pt x="149" y="216"/>
                  </a:lnTo>
                  <a:lnTo>
                    <a:pt x="143" y="198"/>
                  </a:lnTo>
                  <a:lnTo>
                    <a:pt x="143" y="185"/>
                  </a:lnTo>
                  <a:lnTo>
                    <a:pt x="143" y="154"/>
                  </a:lnTo>
                  <a:lnTo>
                    <a:pt x="137" y="135"/>
                  </a:lnTo>
                  <a:lnTo>
                    <a:pt x="125" y="129"/>
                  </a:lnTo>
                  <a:lnTo>
                    <a:pt x="106" y="123"/>
                  </a:lnTo>
                  <a:lnTo>
                    <a:pt x="125" y="117"/>
                  </a:lnTo>
                  <a:lnTo>
                    <a:pt x="137" y="104"/>
                  </a:lnTo>
                  <a:lnTo>
                    <a:pt x="149" y="86"/>
                  </a:lnTo>
                  <a:lnTo>
                    <a:pt x="149" y="67"/>
                  </a:lnTo>
                  <a:lnTo>
                    <a:pt x="149" y="42"/>
                  </a:lnTo>
                  <a:lnTo>
                    <a:pt x="137" y="17"/>
                  </a:lnTo>
                  <a:lnTo>
                    <a:pt x="118" y="5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31" y="253"/>
                  </a:lnTo>
                  <a:lnTo>
                    <a:pt x="31" y="135"/>
                  </a:lnTo>
                  <a:lnTo>
                    <a:pt x="69" y="1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689" name="Freeform 628"/>
            <p:cNvSpPr>
              <a:spLocks noEditPoints="1"/>
            </p:cNvSpPr>
            <p:nvPr/>
          </p:nvSpPr>
          <p:spPr bwMode="auto">
            <a:xfrm>
              <a:off x="3477" y="2249"/>
              <a:ext cx="43" cy="62"/>
            </a:xfrm>
            <a:custGeom>
              <a:avLst/>
              <a:gdLst>
                <a:gd name="T0" fmla="*/ 1 w 130"/>
                <a:gd name="T1" fmla="*/ 3 h 187"/>
                <a:gd name="T2" fmla="*/ 1 w 130"/>
                <a:gd name="T3" fmla="*/ 2 h 187"/>
                <a:gd name="T4" fmla="*/ 1 w 130"/>
                <a:gd name="T5" fmla="*/ 1 h 187"/>
                <a:gd name="T6" fmla="*/ 2 w 130"/>
                <a:gd name="T7" fmla="*/ 1 h 187"/>
                <a:gd name="T8" fmla="*/ 2 w 130"/>
                <a:gd name="T9" fmla="*/ 1 h 187"/>
                <a:gd name="T10" fmla="*/ 3 w 130"/>
                <a:gd name="T11" fmla="*/ 1 h 187"/>
                <a:gd name="T12" fmla="*/ 3 w 130"/>
                <a:gd name="T13" fmla="*/ 1 h 187"/>
                <a:gd name="T14" fmla="*/ 4 w 130"/>
                <a:gd name="T15" fmla="*/ 2 h 187"/>
                <a:gd name="T16" fmla="*/ 4 w 130"/>
                <a:gd name="T17" fmla="*/ 3 h 187"/>
                <a:gd name="T18" fmla="*/ 1 w 130"/>
                <a:gd name="T19" fmla="*/ 3 h 187"/>
                <a:gd name="T20" fmla="*/ 5 w 130"/>
                <a:gd name="T21" fmla="*/ 4 h 187"/>
                <a:gd name="T22" fmla="*/ 5 w 130"/>
                <a:gd name="T23" fmla="*/ 3 h 187"/>
                <a:gd name="T24" fmla="*/ 5 w 130"/>
                <a:gd name="T25" fmla="*/ 2 h 187"/>
                <a:gd name="T26" fmla="*/ 4 w 130"/>
                <a:gd name="T27" fmla="*/ 1 h 187"/>
                <a:gd name="T28" fmla="*/ 4 w 130"/>
                <a:gd name="T29" fmla="*/ 0 h 187"/>
                <a:gd name="T30" fmla="*/ 2 w 130"/>
                <a:gd name="T31" fmla="*/ 0 h 187"/>
                <a:gd name="T32" fmla="*/ 2 w 130"/>
                <a:gd name="T33" fmla="*/ 0 h 187"/>
                <a:gd name="T34" fmla="*/ 1 w 130"/>
                <a:gd name="T35" fmla="*/ 0 h 187"/>
                <a:gd name="T36" fmla="*/ 1 w 130"/>
                <a:gd name="T37" fmla="*/ 1 h 187"/>
                <a:gd name="T38" fmla="*/ 0 w 130"/>
                <a:gd name="T39" fmla="*/ 1 h 187"/>
                <a:gd name="T40" fmla="*/ 0 w 130"/>
                <a:gd name="T41" fmla="*/ 2 h 187"/>
                <a:gd name="T42" fmla="*/ 0 w 130"/>
                <a:gd name="T43" fmla="*/ 2 h 187"/>
                <a:gd name="T44" fmla="*/ 0 w 130"/>
                <a:gd name="T45" fmla="*/ 3 h 187"/>
                <a:gd name="T46" fmla="*/ 0 w 130"/>
                <a:gd name="T47" fmla="*/ 3 h 187"/>
                <a:gd name="T48" fmla="*/ 0 w 130"/>
                <a:gd name="T49" fmla="*/ 5 h 187"/>
                <a:gd name="T50" fmla="*/ 1 w 130"/>
                <a:gd name="T51" fmla="*/ 6 h 187"/>
                <a:gd name="T52" fmla="*/ 1 w 130"/>
                <a:gd name="T53" fmla="*/ 7 h 187"/>
                <a:gd name="T54" fmla="*/ 2 w 130"/>
                <a:gd name="T55" fmla="*/ 7 h 187"/>
                <a:gd name="T56" fmla="*/ 3 w 130"/>
                <a:gd name="T57" fmla="*/ 7 h 187"/>
                <a:gd name="T58" fmla="*/ 4 w 130"/>
                <a:gd name="T59" fmla="*/ 6 h 187"/>
                <a:gd name="T60" fmla="*/ 5 w 130"/>
                <a:gd name="T61" fmla="*/ 6 h 187"/>
                <a:gd name="T62" fmla="*/ 5 w 130"/>
                <a:gd name="T63" fmla="*/ 5 h 187"/>
                <a:gd name="T64" fmla="*/ 4 w 130"/>
                <a:gd name="T65" fmla="*/ 5 h 187"/>
                <a:gd name="T66" fmla="*/ 3 w 130"/>
                <a:gd name="T67" fmla="*/ 5 h 187"/>
                <a:gd name="T68" fmla="*/ 3 w 130"/>
                <a:gd name="T69" fmla="*/ 6 h 187"/>
                <a:gd name="T70" fmla="*/ 3 w 130"/>
                <a:gd name="T71" fmla="*/ 6 h 187"/>
                <a:gd name="T72" fmla="*/ 2 w 130"/>
                <a:gd name="T73" fmla="*/ 6 h 187"/>
                <a:gd name="T74" fmla="*/ 2 w 130"/>
                <a:gd name="T75" fmla="*/ 6 h 187"/>
                <a:gd name="T76" fmla="*/ 1 w 130"/>
                <a:gd name="T77" fmla="*/ 5 h 187"/>
                <a:gd name="T78" fmla="*/ 1 w 130"/>
                <a:gd name="T79" fmla="*/ 5 h 187"/>
                <a:gd name="T80" fmla="*/ 1 w 130"/>
                <a:gd name="T81" fmla="*/ 4 h 187"/>
                <a:gd name="T82" fmla="*/ 5 w 130"/>
                <a:gd name="T83" fmla="*/ 4 h 1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0"/>
                <a:gd name="T127" fmla="*/ 0 h 187"/>
                <a:gd name="T128" fmla="*/ 130 w 130"/>
                <a:gd name="T129" fmla="*/ 187 h 1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0" h="187">
                  <a:moveTo>
                    <a:pt x="31" y="81"/>
                  </a:moveTo>
                  <a:lnTo>
                    <a:pt x="31" y="50"/>
                  </a:lnTo>
                  <a:lnTo>
                    <a:pt x="37" y="31"/>
                  </a:lnTo>
                  <a:lnTo>
                    <a:pt x="50" y="25"/>
                  </a:lnTo>
                  <a:lnTo>
                    <a:pt x="62" y="25"/>
                  </a:lnTo>
                  <a:lnTo>
                    <a:pt x="74" y="25"/>
                  </a:lnTo>
                  <a:lnTo>
                    <a:pt x="93" y="31"/>
                  </a:lnTo>
                  <a:lnTo>
                    <a:pt x="99" y="50"/>
                  </a:lnTo>
                  <a:lnTo>
                    <a:pt x="99" y="81"/>
                  </a:lnTo>
                  <a:lnTo>
                    <a:pt x="31" y="81"/>
                  </a:lnTo>
                  <a:close/>
                  <a:moveTo>
                    <a:pt x="130" y="100"/>
                  </a:moveTo>
                  <a:lnTo>
                    <a:pt x="130" y="87"/>
                  </a:lnTo>
                  <a:lnTo>
                    <a:pt x="124" y="50"/>
                  </a:lnTo>
                  <a:lnTo>
                    <a:pt x="118" y="25"/>
                  </a:lnTo>
                  <a:lnTo>
                    <a:pt x="99" y="7"/>
                  </a:lnTo>
                  <a:lnTo>
                    <a:pt x="62" y="0"/>
                  </a:lnTo>
                  <a:lnTo>
                    <a:pt x="43" y="7"/>
                  </a:lnTo>
                  <a:lnTo>
                    <a:pt x="31" y="7"/>
                  </a:lnTo>
                  <a:lnTo>
                    <a:pt x="19" y="19"/>
                  </a:lnTo>
                  <a:lnTo>
                    <a:pt x="6" y="31"/>
                  </a:lnTo>
                  <a:lnTo>
                    <a:pt x="6" y="44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93"/>
                  </a:lnTo>
                  <a:lnTo>
                    <a:pt x="6" y="143"/>
                  </a:lnTo>
                  <a:lnTo>
                    <a:pt x="19" y="174"/>
                  </a:lnTo>
                  <a:lnTo>
                    <a:pt x="37" y="187"/>
                  </a:lnTo>
                  <a:lnTo>
                    <a:pt x="62" y="187"/>
                  </a:lnTo>
                  <a:lnTo>
                    <a:pt x="93" y="187"/>
                  </a:lnTo>
                  <a:lnTo>
                    <a:pt x="112" y="174"/>
                  </a:lnTo>
                  <a:lnTo>
                    <a:pt x="124" y="156"/>
                  </a:lnTo>
                  <a:lnTo>
                    <a:pt x="130" y="125"/>
                  </a:lnTo>
                  <a:lnTo>
                    <a:pt x="99" y="125"/>
                  </a:lnTo>
                  <a:lnTo>
                    <a:pt x="93" y="137"/>
                  </a:lnTo>
                  <a:lnTo>
                    <a:pt x="87" y="156"/>
                  </a:lnTo>
                  <a:lnTo>
                    <a:pt x="74" y="162"/>
                  </a:lnTo>
                  <a:lnTo>
                    <a:pt x="62" y="162"/>
                  </a:lnTo>
                  <a:lnTo>
                    <a:pt x="50" y="162"/>
                  </a:lnTo>
                  <a:lnTo>
                    <a:pt x="37" y="149"/>
                  </a:lnTo>
                  <a:lnTo>
                    <a:pt x="31" y="131"/>
                  </a:lnTo>
                  <a:lnTo>
                    <a:pt x="31" y="100"/>
                  </a:lnTo>
                  <a:lnTo>
                    <a:pt x="13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690" name="Freeform 629"/>
            <p:cNvSpPr>
              <a:spLocks/>
            </p:cNvSpPr>
            <p:nvPr/>
          </p:nvSpPr>
          <p:spPr bwMode="auto">
            <a:xfrm>
              <a:off x="3529" y="2225"/>
              <a:ext cx="31" cy="84"/>
            </a:xfrm>
            <a:custGeom>
              <a:avLst/>
              <a:gdLst>
                <a:gd name="T0" fmla="*/ 0 w 93"/>
                <a:gd name="T1" fmla="*/ 3 h 253"/>
                <a:gd name="T2" fmla="*/ 0 w 93"/>
                <a:gd name="T3" fmla="*/ 4 h 253"/>
                <a:gd name="T4" fmla="*/ 1 w 93"/>
                <a:gd name="T5" fmla="*/ 4 h 253"/>
                <a:gd name="T6" fmla="*/ 1 w 93"/>
                <a:gd name="T7" fmla="*/ 9 h 253"/>
                <a:gd name="T8" fmla="*/ 2 w 93"/>
                <a:gd name="T9" fmla="*/ 9 h 253"/>
                <a:gd name="T10" fmla="*/ 2 w 93"/>
                <a:gd name="T11" fmla="*/ 4 h 253"/>
                <a:gd name="T12" fmla="*/ 3 w 93"/>
                <a:gd name="T13" fmla="*/ 4 h 253"/>
                <a:gd name="T14" fmla="*/ 3 w 93"/>
                <a:gd name="T15" fmla="*/ 3 h 253"/>
                <a:gd name="T16" fmla="*/ 2 w 93"/>
                <a:gd name="T17" fmla="*/ 3 h 253"/>
                <a:gd name="T18" fmla="*/ 2 w 93"/>
                <a:gd name="T19" fmla="*/ 2 h 253"/>
                <a:gd name="T20" fmla="*/ 2 w 93"/>
                <a:gd name="T21" fmla="*/ 1 h 253"/>
                <a:gd name="T22" fmla="*/ 2 w 93"/>
                <a:gd name="T23" fmla="*/ 1 h 253"/>
                <a:gd name="T24" fmla="*/ 3 w 93"/>
                <a:gd name="T25" fmla="*/ 1 h 253"/>
                <a:gd name="T26" fmla="*/ 3 w 93"/>
                <a:gd name="T27" fmla="*/ 1 h 253"/>
                <a:gd name="T28" fmla="*/ 3 w 93"/>
                <a:gd name="T29" fmla="*/ 0 h 253"/>
                <a:gd name="T30" fmla="*/ 3 w 93"/>
                <a:gd name="T31" fmla="*/ 0 h 253"/>
                <a:gd name="T32" fmla="*/ 3 w 93"/>
                <a:gd name="T33" fmla="*/ 0 h 253"/>
                <a:gd name="T34" fmla="*/ 2 w 93"/>
                <a:gd name="T35" fmla="*/ 0 h 253"/>
                <a:gd name="T36" fmla="*/ 2 w 93"/>
                <a:gd name="T37" fmla="*/ 0 h 253"/>
                <a:gd name="T38" fmla="*/ 1 w 93"/>
                <a:gd name="T39" fmla="*/ 1 h 253"/>
                <a:gd name="T40" fmla="*/ 1 w 93"/>
                <a:gd name="T41" fmla="*/ 2 h 253"/>
                <a:gd name="T42" fmla="*/ 1 w 93"/>
                <a:gd name="T43" fmla="*/ 3 h 253"/>
                <a:gd name="T44" fmla="*/ 0 w 93"/>
                <a:gd name="T45" fmla="*/ 3 h 2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3"/>
                <a:gd name="T70" fmla="*/ 0 h 253"/>
                <a:gd name="T71" fmla="*/ 93 w 93"/>
                <a:gd name="T72" fmla="*/ 253 h 2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3" h="253">
                  <a:moveTo>
                    <a:pt x="0" y="80"/>
                  </a:moveTo>
                  <a:lnTo>
                    <a:pt x="0" y="98"/>
                  </a:lnTo>
                  <a:lnTo>
                    <a:pt x="31" y="98"/>
                  </a:lnTo>
                  <a:lnTo>
                    <a:pt x="31" y="253"/>
                  </a:lnTo>
                  <a:lnTo>
                    <a:pt x="56" y="253"/>
                  </a:lnTo>
                  <a:lnTo>
                    <a:pt x="56" y="98"/>
                  </a:lnTo>
                  <a:lnTo>
                    <a:pt x="93" y="98"/>
                  </a:lnTo>
                  <a:lnTo>
                    <a:pt x="93" y="80"/>
                  </a:lnTo>
                  <a:lnTo>
                    <a:pt x="56" y="80"/>
                  </a:lnTo>
                  <a:lnTo>
                    <a:pt x="56" y="50"/>
                  </a:lnTo>
                  <a:lnTo>
                    <a:pt x="56" y="36"/>
                  </a:lnTo>
                  <a:lnTo>
                    <a:pt x="62" y="30"/>
                  </a:lnTo>
                  <a:lnTo>
                    <a:pt x="75" y="25"/>
                  </a:lnTo>
                  <a:lnTo>
                    <a:pt x="93" y="17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1" y="0"/>
                  </a:lnTo>
                  <a:lnTo>
                    <a:pt x="62" y="0"/>
                  </a:lnTo>
                  <a:lnTo>
                    <a:pt x="44" y="5"/>
                  </a:lnTo>
                  <a:lnTo>
                    <a:pt x="31" y="17"/>
                  </a:lnTo>
                  <a:lnTo>
                    <a:pt x="31" y="42"/>
                  </a:lnTo>
                  <a:lnTo>
                    <a:pt x="31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691" name="Freeform 630"/>
            <p:cNvSpPr>
              <a:spLocks noEditPoints="1"/>
            </p:cNvSpPr>
            <p:nvPr/>
          </p:nvSpPr>
          <p:spPr bwMode="auto">
            <a:xfrm>
              <a:off x="3568" y="2249"/>
              <a:ext cx="43" cy="62"/>
            </a:xfrm>
            <a:custGeom>
              <a:avLst/>
              <a:gdLst>
                <a:gd name="T0" fmla="*/ 1 w 129"/>
                <a:gd name="T1" fmla="*/ 3 h 187"/>
                <a:gd name="T2" fmla="*/ 1 w 129"/>
                <a:gd name="T3" fmla="*/ 2 h 187"/>
                <a:gd name="T4" fmla="*/ 2 w 129"/>
                <a:gd name="T5" fmla="*/ 1 h 187"/>
                <a:gd name="T6" fmla="*/ 2 w 129"/>
                <a:gd name="T7" fmla="*/ 1 h 187"/>
                <a:gd name="T8" fmla="*/ 3 w 129"/>
                <a:gd name="T9" fmla="*/ 1 h 187"/>
                <a:gd name="T10" fmla="*/ 3 w 129"/>
                <a:gd name="T11" fmla="*/ 1 h 187"/>
                <a:gd name="T12" fmla="*/ 3 w 129"/>
                <a:gd name="T13" fmla="*/ 1 h 187"/>
                <a:gd name="T14" fmla="*/ 4 w 129"/>
                <a:gd name="T15" fmla="*/ 2 h 187"/>
                <a:gd name="T16" fmla="*/ 4 w 129"/>
                <a:gd name="T17" fmla="*/ 3 h 187"/>
                <a:gd name="T18" fmla="*/ 1 w 129"/>
                <a:gd name="T19" fmla="*/ 3 h 187"/>
                <a:gd name="T20" fmla="*/ 5 w 129"/>
                <a:gd name="T21" fmla="*/ 4 h 187"/>
                <a:gd name="T22" fmla="*/ 5 w 129"/>
                <a:gd name="T23" fmla="*/ 3 h 187"/>
                <a:gd name="T24" fmla="*/ 5 w 129"/>
                <a:gd name="T25" fmla="*/ 2 h 187"/>
                <a:gd name="T26" fmla="*/ 4 w 129"/>
                <a:gd name="T27" fmla="*/ 1 h 187"/>
                <a:gd name="T28" fmla="*/ 4 w 129"/>
                <a:gd name="T29" fmla="*/ 0 h 187"/>
                <a:gd name="T30" fmla="*/ 3 w 129"/>
                <a:gd name="T31" fmla="*/ 0 h 187"/>
                <a:gd name="T32" fmla="*/ 2 w 129"/>
                <a:gd name="T33" fmla="*/ 0 h 187"/>
                <a:gd name="T34" fmla="*/ 1 w 129"/>
                <a:gd name="T35" fmla="*/ 0 h 187"/>
                <a:gd name="T36" fmla="*/ 1 w 129"/>
                <a:gd name="T37" fmla="*/ 1 h 187"/>
                <a:gd name="T38" fmla="*/ 0 w 129"/>
                <a:gd name="T39" fmla="*/ 1 h 187"/>
                <a:gd name="T40" fmla="*/ 0 w 129"/>
                <a:gd name="T41" fmla="*/ 2 h 187"/>
                <a:gd name="T42" fmla="*/ 0 w 129"/>
                <a:gd name="T43" fmla="*/ 2 h 187"/>
                <a:gd name="T44" fmla="*/ 0 w 129"/>
                <a:gd name="T45" fmla="*/ 3 h 187"/>
                <a:gd name="T46" fmla="*/ 0 w 129"/>
                <a:gd name="T47" fmla="*/ 3 h 187"/>
                <a:gd name="T48" fmla="*/ 0 w 129"/>
                <a:gd name="T49" fmla="*/ 5 h 187"/>
                <a:gd name="T50" fmla="*/ 1 w 129"/>
                <a:gd name="T51" fmla="*/ 6 h 187"/>
                <a:gd name="T52" fmla="*/ 2 w 129"/>
                <a:gd name="T53" fmla="*/ 7 h 187"/>
                <a:gd name="T54" fmla="*/ 3 w 129"/>
                <a:gd name="T55" fmla="*/ 7 h 187"/>
                <a:gd name="T56" fmla="*/ 3 w 129"/>
                <a:gd name="T57" fmla="*/ 7 h 187"/>
                <a:gd name="T58" fmla="*/ 4 w 129"/>
                <a:gd name="T59" fmla="*/ 6 h 187"/>
                <a:gd name="T60" fmla="*/ 5 w 129"/>
                <a:gd name="T61" fmla="*/ 6 h 187"/>
                <a:gd name="T62" fmla="*/ 5 w 129"/>
                <a:gd name="T63" fmla="*/ 5 h 187"/>
                <a:gd name="T64" fmla="*/ 4 w 129"/>
                <a:gd name="T65" fmla="*/ 5 h 187"/>
                <a:gd name="T66" fmla="*/ 3 w 129"/>
                <a:gd name="T67" fmla="*/ 5 h 187"/>
                <a:gd name="T68" fmla="*/ 3 w 129"/>
                <a:gd name="T69" fmla="*/ 6 h 187"/>
                <a:gd name="T70" fmla="*/ 3 w 129"/>
                <a:gd name="T71" fmla="*/ 6 h 187"/>
                <a:gd name="T72" fmla="*/ 3 w 129"/>
                <a:gd name="T73" fmla="*/ 6 h 187"/>
                <a:gd name="T74" fmla="*/ 2 w 129"/>
                <a:gd name="T75" fmla="*/ 6 h 187"/>
                <a:gd name="T76" fmla="*/ 2 w 129"/>
                <a:gd name="T77" fmla="*/ 5 h 187"/>
                <a:gd name="T78" fmla="*/ 1 w 129"/>
                <a:gd name="T79" fmla="*/ 5 h 187"/>
                <a:gd name="T80" fmla="*/ 1 w 129"/>
                <a:gd name="T81" fmla="*/ 4 h 187"/>
                <a:gd name="T82" fmla="*/ 5 w 129"/>
                <a:gd name="T83" fmla="*/ 4 h 1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87"/>
                <a:gd name="T128" fmla="*/ 129 w 129"/>
                <a:gd name="T129" fmla="*/ 187 h 1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87">
                  <a:moveTo>
                    <a:pt x="31" y="81"/>
                  </a:moveTo>
                  <a:lnTo>
                    <a:pt x="37" y="50"/>
                  </a:lnTo>
                  <a:lnTo>
                    <a:pt x="44" y="31"/>
                  </a:lnTo>
                  <a:lnTo>
                    <a:pt x="56" y="25"/>
                  </a:lnTo>
                  <a:lnTo>
                    <a:pt x="68" y="25"/>
                  </a:lnTo>
                  <a:lnTo>
                    <a:pt x="81" y="25"/>
                  </a:lnTo>
                  <a:lnTo>
                    <a:pt x="93" y="31"/>
                  </a:lnTo>
                  <a:lnTo>
                    <a:pt x="99" y="50"/>
                  </a:lnTo>
                  <a:lnTo>
                    <a:pt x="99" y="81"/>
                  </a:lnTo>
                  <a:lnTo>
                    <a:pt x="31" y="81"/>
                  </a:lnTo>
                  <a:close/>
                  <a:moveTo>
                    <a:pt x="129" y="100"/>
                  </a:moveTo>
                  <a:lnTo>
                    <a:pt x="129" y="87"/>
                  </a:lnTo>
                  <a:lnTo>
                    <a:pt x="124" y="50"/>
                  </a:lnTo>
                  <a:lnTo>
                    <a:pt x="118" y="25"/>
                  </a:lnTo>
                  <a:lnTo>
                    <a:pt x="99" y="7"/>
                  </a:lnTo>
                  <a:lnTo>
                    <a:pt x="68" y="0"/>
                  </a:lnTo>
                  <a:lnTo>
                    <a:pt x="50" y="7"/>
                  </a:lnTo>
                  <a:lnTo>
                    <a:pt x="31" y="7"/>
                  </a:lnTo>
                  <a:lnTo>
                    <a:pt x="19" y="19"/>
                  </a:lnTo>
                  <a:lnTo>
                    <a:pt x="6" y="31"/>
                  </a:lnTo>
                  <a:lnTo>
                    <a:pt x="6" y="44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93"/>
                  </a:lnTo>
                  <a:lnTo>
                    <a:pt x="6" y="143"/>
                  </a:lnTo>
                  <a:lnTo>
                    <a:pt x="19" y="174"/>
                  </a:lnTo>
                  <a:lnTo>
                    <a:pt x="44" y="187"/>
                  </a:lnTo>
                  <a:lnTo>
                    <a:pt x="68" y="187"/>
                  </a:lnTo>
                  <a:lnTo>
                    <a:pt x="93" y="187"/>
                  </a:lnTo>
                  <a:lnTo>
                    <a:pt x="112" y="174"/>
                  </a:lnTo>
                  <a:lnTo>
                    <a:pt x="124" y="156"/>
                  </a:lnTo>
                  <a:lnTo>
                    <a:pt x="129" y="125"/>
                  </a:lnTo>
                  <a:lnTo>
                    <a:pt x="99" y="125"/>
                  </a:lnTo>
                  <a:lnTo>
                    <a:pt x="93" y="137"/>
                  </a:lnTo>
                  <a:lnTo>
                    <a:pt x="87" y="156"/>
                  </a:lnTo>
                  <a:lnTo>
                    <a:pt x="81" y="162"/>
                  </a:lnTo>
                  <a:lnTo>
                    <a:pt x="68" y="162"/>
                  </a:lnTo>
                  <a:lnTo>
                    <a:pt x="50" y="162"/>
                  </a:lnTo>
                  <a:lnTo>
                    <a:pt x="44" y="149"/>
                  </a:lnTo>
                  <a:lnTo>
                    <a:pt x="37" y="131"/>
                  </a:lnTo>
                  <a:lnTo>
                    <a:pt x="31" y="100"/>
                  </a:lnTo>
                  <a:lnTo>
                    <a:pt x="129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692" name="Freeform 631"/>
            <p:cNvSpPr>
              <a:spLocks/>
            </p:cNvSpPr>
            <p:nvPr/>
          </p:nvSpPr>
          <p:spPr bwMode="auto">
            <a:xfrm>
              <a:off x="3628" y="2249"/>
              <a:ext cx="29" cy="60"/>
            </a:xfrm>
            <a:custGeom>
              <a:avLst/>
              <a:gdLst>
                <a:gd name="T0" fmla="*/ 1 w 86"/>
                <a:gd name="T1" fmla="*/ 0 h 180"/>
                <a:gd name="T2" fmla="*/ 0 w 86"/>
                <a:gd name="T3" fmla="*/ 0 h 180"/>
                <a:gd name="T4" fmla="*/ 0 w 86"/>
                <a:gd name="T5" fmla="*/ 7 h 180"/>
                <a:gd name="T6" fmla="*/ 1 w 86"/>
                <a:gd name="T7" fmla="*/ 7 h 180"/>
                <a:gd name="T8" fmla="*/ 1 w 86"/>
                <a:gd name="T9" fmla="*/ 3 h 180"/>
                <a:gd name="T10" fmla="*/ 1 w 86"/>
                <a:gd name="T11" fmla="*/ 2 h 180"/>
                <a:gd name="T12" fmla="*/ 1 w 86"/>
                <a:gd name="T13" fmla="*/ 2 h 180"/>
                <a:gd name="T14" fmla="*/ 2 w 86"/>
                <a:gd name="T15" fmla="*/ 1 h 180"/>
                <a:gd name="T16" fmla="*/ 3 w 86"/>
                <a:gd name="T17" fmla="*/ 1 h 180"/>
                <a:gd name="T18" fmla="*/ 3 w 86"/>
                <a:gd name="T19" fmla="*/ 1 h 180"/>
                <a:gd name="T20" fmla="*/ 3 w 86"/>
                <a:gd name="T21" fmla="*/ 1 h 180"/>
                <a:gd name="T22" fmla="*/ 3 w 86"/>
                <a:gd name="T23" fmla="*/ 1 h 180"/>
                <a:gd name="T24" fmla="*/ 3 w 86"/>
                <a:gd name="T25" fmla="*/ 0 h 180"/>
                <a:gd name="T26" fmla="*/ 3 w 86"/>
                <a:gd name="T27" fmla="*/ 0 h 180"/>
                <a:gd name="T28" fmla="*/ 2 w 86"/>
                <a:gd name="T29" fmla="*/ 0 h 180"/>
                <a:gd name="T30" fmla="*/ 2 w 86"/>
                <a:gd name="T31" fmla="*/ 0 h 180"/>
                <a:gd name="T32" fmla="*/ 1 w 86"/>
                <a:gd name="T33" fmla="*/ 1 h 180"/>
                <a:gd name="T34" fmla="*/ 1 w 86"/>
                <a:gd name="T35" fmla="*/ 0 h 1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6"/>
                <a:gd name="T55" fmla="*/ 0 h 180"/>
                <a:gd name="T56" fmla="*/ 86 w 86"/>
                <a:gd name="T57" fmla="*/ 180 h 1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6" h="180">
                  <a:moveTo>
                    <a:pt x="30" y="7"/>
                  </a:moveTo>
                  <a:lnTo>
                    <a:pt x="0" y="7"/>
                  </a:lnTo>
                  <a:lnTo>
                    <a:pt x="0" y="180"/>
                  </a:lnTo>
                  <a:lnTo>
                    <a:pt x="30" y="180"/>
                  </a:lnTo>
                  <a:lnTo>
                    <a:pt x="30" y="75"/>
                  </a:lnTo>
                  <a:lnTo>
                    <a:pt x="30" y="56"/>
                  </a:lnTo>
                  <a:lnTo>
                    <a:pt x="36" y="44"/>
                  </a:lnTo>
                  <a:lnTo>
                    <a:pt x="50" y="31"/>
                  </a:lnTo>
                  <a:lnTo>
                    <a:pt x="67" y="31"/>
                  </a:lnTo>
                  <a:lnTo>
                    <a:pt x="75" y="31"/>
                  </a:lnTo>
                  <a:lnTo>
                    <a:pt x="81" y="31"/>
                  </a:lnTo>
                  <a:lnTo>
                    <a:pt x="86" y="31"/>
                  </a:lnTo>
                  <a:lnTo>
                    <a:pt x="86" y="0"/>
                  </a:lnTo>
                  <a:lnTo>
                    <a:pt x="67" y="0"/>
                  </a:lnTo>
                  <a:lnTo>
                    <a:pt x="50" y="7"/>
                  </a:lnTo>
                  <a:lnTo>
                    <a:pt x="44" y="13"/>
                  </a:lnTo>
                  <a:lnTo>
                    <a:pt x="30" y="31"/>
                  </a:lnTo>
                  <a:lnTo>
                    <a:pt x="3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693" name="Freeform 632"/>
            <p:cNvSpPr>
              <a:spLocks noEditPoints="1"/>
            </p:cNvSpPr>
            <p:nvPr/>
          </p:nvSpPr>
          <p:spPr bwMode="auto">
            <a:xfrm>
              <a:off x="3665" y="2249"/>
              <a:ext cx="43" cy="62"/>
            </a:xfrm>
            <a:custGeom>
              <a:avLst/>
              <a:gdLst>
                <a:gd name="T0" fmla="*/ 1 w 129"/>
                <a:gd name="T1" fmla="*/ 3 h 187"/>
                <a:gd name="T2" fmla="*/ 1 w 129"/>
                <a:gd name="T3" fmla="*/ 2 h 187"/>
                <a:gd name="T4" fmla="*/ 2 w 129"/>
                <a:gd name="T5" fmla="*/ 1 h 187"/>
                <a:gd name="T6" fmla="*/ 2 w 129"/>
                <a:gd name="T7" fmla="*/ 1 h 187"/>
                <a:gd name="T8" fmla="*/ 2 w 129"/>
                <a:gd name="T9" fmla="*/ 1 h 187"/>
                <a:gd name="T10" fmla="*/ 3 w 129"/>
                <a:gd name="T11" fmla="*/ 1 h 187"/>
                <a:gd name="T12" fmla="*/ 3 w 129"/>
                <a:gd name="T13" fmla="*/ 1 h 187"/>
                <a:gd name="T14" fmla="*/ 4 w 129"/>
                <a:gd name="T15" fmla="*/ 2 h 187"/>
                <a:gd name="T16" fmla="*/ 4 w 129"/>
                <a:gd name="T17" fmla="*/ 3 h 187"/>
                <a:gd name="T18" fmla="*/ 1 w 129"/>
                <a:gd name="T19" fmla="*/ 3 h 187"/>
                <a:gd name="T20" fmla="*/ 5 w 129"/>
                <a:gd name="T21" fmla="*/ 4 h 187"/>
                <a:gd name="T22" fmla="*/ 5 w 129"/>
                <a:gd name="T23" fmla="*/ 3 h 187"/>
                <a:gd name="T24" fmla="*/ 5 w 129"/>
                <a:gd name="T25" fmla="*/ 2 h 187"/>
                <a:gd name="T26" fmla="*/ 4 w 129"/>
                <a:gd name="T27" fmla="*/ 1 h 187"/>
                <a:gd name="T28" fmla="*/ 4 w 129"/>
                <a:gd name="T29" fmla="*/ 0 h 187"/>
                <a:gd name="T30" fmla="*/ 2 w 129"/>
                <a:gd name="T31" fmla="*/ 0 h 187"/>
                <a:gd name="T32" fmla="*/ 2 w 129"/>
                <a:gd name="T33" fmla="*/ 0 h 187"/>
                <a:gd name="T34" fmla="*/ 1 w 129"/>
                <a:gd name="T35" fmla="*/ 0 h 187"/>
                <a:gd name="T36" fmla="*/ 1 w 129"/>
                <a:gd name="T37" fmla="*/ 1 h 187"/>
                <a:gd name="T38" fmla="*/ 0 w 129"/>
                <a:gd name="T39" fmla="*/ 1 h 187"/>
                <a:gd name="T40" fmla="*/ 0 w 129"/>
                <a:gd name="T41" fmla="*/ 2 h 187"/>
                <a:gd name="T42" fmla="*/ 0 w 129"/>
                <a:gd name="T43" fmla="*/ 2 h 187"/>
                <a:gd name="T44" fmla="*/ 0 w 129"/>
                <a:gd name="T45" fmla="*/ 3 h 187"/>
                <a:gd name="T46" fmla="*/ 0 w 129"/>
                <a:gd name="T47" fmla="*/ 3 h 187"/>
                <a:gd name="T48" fmla="*/ 0 w 129"/>
                <a:gd name="T49" fmla="*/ 5 h 187"/>
                <a:gd name="T50" fmla="*/ 1 w 129"/>
                <a:gd name="T51" fmla="*/ 6 h 187"/>
                <a:gd name="T52" fmla="*/ 2 w 129"/>
                <a:gd name="T53" fmla="*/ 7 h 187"/>
                <a:gd name="T54" fmla="*/ 2 w 129"/>
                <a:gd name="T55" fmla="*/ 7 h 187"/>
                <a:gd name="T56" fmla="*/ 3 w 129"/>
                <a:gd name="T57" fmla="*/ 7 h 187"/>
                <a:gd name="T58" fmla="*/ 4 w 129"/>
                <a:gd name="T59" fmla="*/ 6 h 187"/>
                <a:gd name="T60" fmla="*/ 5 w 129"/>
                <a:gd name="T61" fmla="*/ 6 h 187"/>
                <a:gd name="T62" fmla="*/ 5 w 129"/>
                <a:gd name="T63" fmla="*/ 5 h 187"/>
                <a:gd name="T64" fmla="*/ 4 w 129"/>
                <a:gd name="T65" fmla="*/ 5 h 187"/>
                <a:gd name="T66" fmla="*/ 3 w 129"/>
                <a:gd name="T67" fmla="*/ 5 h 187"/>
                <a:gd name="T68" fmla="*/ 3 w 129"/>
                <a:gd name="T69" fmla="*/ 6 h 187"/>
                <a:gd name="T70" fmla="*/ 3 w 129"/>
                <a:gd name="T71" fmla="*/ 6 h 187"/>
                <a:gd name="T72" fmla="*/ 2 w 129"/>
                <a:gd name="T73" fmla="*/ 6 h 187"/>
                <a:gd name="T74" fmla="*/ 2 w 129"/>
                <a:gd name="T75" fmla="*/ 6 h 187"/>
                <a:gd name="T76" fmla="*/ 2 w 129"/>
                <a:gd name="T77" fmla="*/ 5 h 187"/>
                <a:gd name="T78" fmla="*/ 1 w 129"/>
                <a:gd name="T79" fmla="*/ 5 h 187"/>
                <a:gd name="T80" fmla="*/ 1 w 129"/>
                <a:gd name="T81" fmla="*/ 4 h 187"/>
                <a:gd name="T82" fmla="*/ 5 w 129"/>
                <a:gd name="T83" fmla="*/ 4 h 1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87"/>
                <a:gd name="T128" fmla="*/ 129 w 129"/>
                <a:gd name="T129" fmla="*/ 187 h 1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87">
                  <a:moveTo>
                    <a:pt x="30" y="81"/>
                  </a:moveTo>
                  <a:lnTo>
                    <a:pt x="36" y="50"/>
                  </a:lnTo>
                  <a:lnTo>
                    <a:pt x="42" y="31"/>
                  </a:lnTo>
                  <a:lnTo>
                    <a:pt x="56" y="25"/>
                  </a:lnTo>
                  <a:lnTo>
                    <a:pt x="67" y="25"/>
                  </a:lnTo>
                  <a:lnTo>
                    <a:pt x="81" y="25"/>
                  </a:lnTo>
                  <a:lnTo>
                    <a:pt x="92" y="31"/>
                  </a:lnTo>
                  <a:lnTo>
                    <a:pt x="98" y="50"/>
                  </a:lnTo>
                  <a:lnTo>
                    <a:pt x="98" y="81"/>
                  </a:lnTo>
                  <a:lnTo>
                    <a:pt x="30" y="81"/>
                  </a:lnTo>
                  <a:close/>
                  <a:moveTo>
                    <a:pt x="129" y="100"/>
                  </a:moveTo>
                  <a:lnTo>
                    <a:pt x="129" y="87"/>
                  </a:lnTo>
                  <a:lnTo>
                    <a:pt x="129" y="50"/>
                  </a:lnTo>
                  <a:lnTo>
                    <a:pt x="117" y="25"/>
                  </a:lnTo>
                  <a:lnTo>
                    <a:pt x="98" y="7"/>
                  </a:lnTo>
                  <a:lnTo>
                    <a:pt x="67" y="0"/>
                  </a:lnTo>
                  <a:lnTo>
                    <a:pt x="50" y="7"/>
                  </a:lnTo>
                  <a:lnTo>
                    <a:pt x="30" y="7"/>
                  </a:lnTo>
                  <a:lnTo>
                    <a:pt x="19" y="19"/>
                  </a:lnTo>
                  <a:lnTo>
                    <a:pt x="11" y="31"/>
                  </a:lnTo>
                  <a:lnTo>
                    <a:pt x="5" y="44"/>
                  </a:lnTo>
                  <a:lnTo>
                    <a:pt x="5" y="56"/>
                  </a:lnTo>
                  <a:lnTo>
                    <a:pt x="0" y="75"/>
                  </a:lnTo>
                  <a:lnTo>
                    <a:pt x="0" y="93"/>
                  </a:lnTo>
                  <a:lnTo>
                    <a:pt x="5" y="143"/>
                  </a:lnTo>
                  <a:lnTo>
                    <a:pt x="19" y="174"/>
                  </a:lnTo>
                  <a:lnTo>
                    <a:pt x="42" y="187"/>
                  </a:lnTo>
                  <a:lnTo>
                    <a:pt x="67" y="187"/>
                  </a:lnTo>
                  <a:lnTo>
                    <a:pt x="92" y="187"/>
                  </a:lnTo>
                  <a:lnTo>
                    <a:pt x="117" y="174"/>
                  </a:lnTo>
                  <a:lnTo>
                    <a:pt x="129" y="156"/>
                  </a:lnTo>
                  <a:lnTo>
                    <a:pt x="129" y="125"/>
                  </a:lnTo>
                  <a:lnTo>
                    <a:pt x="98" y="125"/>
                  </a:lnTo>
                  <a:lnTo>
                    <a:pt x="92" y="137"/>
                  </a:lnTo>
                  <a:lnTo>
                    <a:pt x="86" y="156"/>
                  </a:lnTo>
                  <a:lnTo>
                    <a:pt x="81" y="162"/>
                  </a:lnTo>
                  <a:lnTo>
                    <a:pt x="67" y="162"/>
                  </a:lnTo>
                  <a:lnTo>
                    <a:pt x="50" y="162"/>
                  </a:lnTo>
                  <a:lnTo>
                    <a:pt x="42" y="149"/>
                  </a:lnTo>
                  <a:lnTo>
                    <a:pt x="36" y="131"/>
                  </a:lnTo>
                  <a:lnTo>
                    <a:pt x="30" y="100"/>
                  </a:lnTo>
                  <a:lnTo>
                    <a:pt x="129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694" name="Freeform 633"/>
            <p:cNvSpPr>
              <a:spLocks/>
            </p:cNvSpPr>
            <p:nvPr/>
          </p:nvSpPr>
          <p:spPr bwMode="auto">
            <a:xfrm>
              <a:off x="3725" y="2249"/>
              <a:ext cx="43" cy="60"/>
            </a:xfrm>
            <a:custGeom>
              <a:avLst/>
              <a:gdLst>
                <a:gd name="T0" fmla="*/ 5 w 130"/>
                <a:gd name="T1" fmla="*/ 7 h 180"/>
                <a:gd name="T2" fmla="*/ 5 w 130"/>
                <a:gd name="T3" fmla="*/ 2 h 180"/>
                <a:gd name="T4" fmla="*/ 5 w 130"/>
                <a:gd name="T5" fmla="*/ 1 h 180"/>
                <a:gd name="T6" fmla="*/ 4 w 130"/>
                <a:gd name="T7" fmla="*/ 1 h 180"/>
                <a:gd name="T8" fmla="*/ 4 w 130"/>
                <a:gd name="T9" fmla="*/ 0 h 180"/>
                <a:gd name="T10" fmla="*/ 3 w 130"/>
                <a:gd name="T11" fmla="*/ 0 h 180"/>
                <a:gd name="T12" fmla="*/ 2 w 130"/>
                <a:gd name="T13" fmla="*/ 0 h 180"/>
                <a:gd name="T14" fmla="*/ 2 w 130"/>
                <a:gd name="T15" fmla="*/ 0 h 180"/>
                <a:gd name="T16" fmla="*/ 1 w 130"/>
                <a:gd name="T17" fmla="*/ 0 h 180"/>
                <a:gd name="T18" fmla="*/ 1 w 130"/>
                <a:gd name="T19" fmla="*/ 1 h 180"/>
                <a:gd name="T20" fmla="*/ 1 w 130"/>
                <a:gd name="T21" fmla="*/ 0 h 180"/>
                <a:gd name="T22" fmla="*/ 0 w 130"/>
                <a:gd name="T23" fmla="*/ 0 h 180"/>
                <a:gd name="T24" fmla="*/ 0 w 130"/>
                <a:gd name="T25" fmla="*/ 0 h 180"/>
                <a:gd name="T26" fmla="*/ 0 w 130"/>
                <a:gd name="T27" fmla="*/ 1 h 180"/>
                <a:gd name="T28" fmla="*/ 0 w 130"/>
                <a:gd name="T29" fmla="*/ 1 h 180"/>
                <a:gd name="T30" fmla="*/ 0 w 130"/>
                <a:gd name="T31" fmla="*/ 2 h 180"/>
                <a:gd name="T32" fmla="*/ 0 w 130"/>
                <a:gd name="T33" fmla="*/ 7 h 180"/>
                <a:gd name="T34" fmla="*/ 1 w 130"/>
                <a:gd name="T35" fmla="*/ 7 h 180"/>
                <a:gd name="T36" fmla="*/ 1 w 130"/>
                <a:gd name="T37" fmla="*/ 3 h 180"/>
                <a:gd name="T38" fmla="*/ 1 w 130"/>
                <a:gd name="T39" fmla="*/ 2 h 180"/>
                <a:gd name="T40" fmla="*/ 1 w 130"/>
                <a:gd name="T41" fmla="*/ 1 h 180"/>
                <a:gd name="T42" fmla="*/ 2 w 130"/>
                <a:gd name="T43" fmla="*/ 1 h 180"/>
                <a:gd name="T44" fmla="*/ 2 w 130"/>
                <a:gd name="T45" fmla="*/ 1 h 180"/>
                <a:gd name="T46" fmla="*/ 3 w 130"/>
                <a:gd name="T47" fmla="*/ 1 h 180"/>
                <a:gd name="T48" fmla="*/ 3 w 130"/>
                <a:gd name="T49" fmla="*/ 1 h 180"/>
                <a:gd name="T50" fmla="*/ 3 w 130"/>
                <a:gd name="T51" fmla="*/ 2 h 180"/>
                <a:gd name="T52" fmla="*/ 3 w 130"/>
                <a:gd name="T53" fmla="*/ 2 h 180"/>
                <a:gd name="T54" fmla="*/ 3 w 130"/>
                <a:gd name="T55" fmla="*/ 7 h 180"/>
                <a:gd name="T56" fmla="*/ 5 w 130"/>
                <a:gd name="T57" fmla="*/ 7 h 1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0"/>
                <a:gd name="T88" fmla="*/ 0 h 180"/>
                <a:gd name="T89" fmla="*/ 130 w 130"/>
                <a:gd name="T90" fmla="*/ 180 h 18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0" h="180">
                  <a:moveTo>
                    <a:pt x="130" y="180"/>
                  </a:moveTo>
                  <a:lnTo>
                    <a:pt x="130" y="56"/>
                  </a:lnTo>
                  <a:lnTo>
                    <a:pt x="124" y="38"/>
                  </a:lnTo>
                  <a:lnTo>
                    <a:pt x="118" y="19"/>
                  </a:lnTo>
                  <a:lnTo>
                    <a:pt x="99" y="7"/>
                  </a:lnTo>
                  <a:lnTo>
                    <a:pt x="81" y="0"/>
                  </a:lnTo>
                  <a:lnTo>
                    <a:pt x="62" y="0"/>
                  </a:lnTo>
                  <a:lnTo>
                    <a:pt x="50" y="7"/>
                  </a:lnTo>
                  <a:lnTo>
                    <a:pt x="37" y="13"/>
                  </a:lnTo>
                  <a:lnTo>
                    <a:pt x="31" y="25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44"/>
                  </a:lnTo>
                  <a:lnTo>
                    <a:pt x="0" y="180"/>
                  </a:lnTo>
                  <a:lnTo>
                    <a:pt x="31" y="180"/>
                  </a:lnTo>
                  <a:lnTo>
                    <a:pt x="31" y="75"/>
                  </a:lnTo>
                  <a:lnTo>
                    <a:pt x="31" y="56"/>
                  </a:lnTo>
                  <a:lnTo>
                    <a:pt x="37" y="38"/>
                  </a:lnTo>
                  <a:lnTo>
                    <a:pt x="50" y="31"/>
                  </a:lnTo>
                  <a:lnTo>
                    <a:pt x="68" y="25"/>
                  </a:lnTo>
                  <a:lnTo>
                    <a:pt x="81" y="25"/>
                  </a:lnTo>
                  <a:lnTo>
                    <a:pt x="87" y="31"/>
                  </a:lnTo>
                  <a:lnTo>
                    <a:pt x="93" y="44"/>
                  </a:lnTo>
                  <a:lnTo>
                    <a:pt x="93" y="56"/>
                  </a:lnTo>
                  <a:lnTo>
                    <a:pt x="93" y="180"/>
                  </a:lnTo>
                  <a:lnTo>
                    <a:pt x="130" y="1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695" name="Freeform 634"/>
            <p:cNvSpPr>
              <a:spLocks/>
            </p:cNvSpPr>
            <p:nvPr/>
          </p:nvSpPr>
          <p:spPr bwMode="auto">
            <a:xfrm>
              <a:off x="3785" y="2249"/>
              <a:ext cx="39" cy="62"/>
            </a:xfrm>
            <a:custGeom>
              <a:avLst/>
              <a:gdLst>
                <a:gd name="T0" fmla="*/ 4 w 118"/>
                <a:gd name="T1" fmla="*/ 2 h 187"/>
                <a:gd name="T2" fmla="*/ 4 w 118"/>
                <a:gd name="T3" fmla="*/ 1 h 187"/>
                <a:gd name="T4" fmla="*/ 4 w 118"/>
                <a:gd name="T5" fmla="*/ 1 h 187"/>
                <a:gd name="T6" fmla="*/ 3 w 118"/>
                <a:gd name="T7" fmla="*/ 0 h 187"/>
                <a:gd name="T8" fmla="*/ 2 w 118"/>
                <a:gd name="T9" fmla="*/ 0 h 187"/>
                <a:gd name="T10" fmla="*/ 2 w 118"/>
                <a:gd name="T11" fmla="*/ 0 h 187"/>
                <a:gd name="T12" fmla="*/ 1 w 118"/>
                <a:gd name="T13" fmla="*/ 0 h 187"/>
                <a:gd name="T14" fmla="*/ 1 w 118"/>
                <a:gd name="T15" fmla="*/ 1 h 187"/>
                <a:gd name="T16" fmla="*/ 0 w 118"/>
                <a:gd name="T17" fmla="*/ 1 h 187"/>
                <a:gd name="T18" fmla="*/ 0 w 118"/>
                <a:gd name="T19" fmla="*/ 2 h 187"/>
                <a:gd name="T20" fmla="*/ 0 w 118"/>
                <a:gd name="T21" fmla="*/ 2 h 187"/>
                <a:gd name="T22" fmla="*/ 0 w 118"/>
                <a:gd name="T23" fmla="*/ 3 h 187"/>
                <a:gd name="T24" fmla="*/ 0 w 118"/>
                <a:gd name="T25" fmla="*/ 3 h 187"/>
                <a:gd name="T26" fmla="*/ 0 w 118"/>
                <a:gd name="T27" fmla="*/ 5 h 187"/>
                <a:gd name="T28" fmla="*/ 1 w 118"/>
                <a:gd name="T29" fmla="*/ 6 h 187"/>
                <a:gd name="T30" fmla="*/ 2 w 118"/>
                <a:gd name="T31" fmla="*/ 7 h 187"/>
                <a:gd name="T32" fmla="*/ 2 w 118"/>
                <a:gd name="T33" fmla="*/ 7 h 187"/>
                <a:gd name="T34" fmla="*/ 3 w 118"/>
                <a:gd name="T35" fmla="*/ 7 h 187"/>
                <a:gd name="T36" fmla="*/ 4 w 118"/>
                <a:gd name="T37" fmla="*/ 6 h 187"/>
                <a:gd name="T38" fmla="*/ 4 w 118"/>
                <a:gd name="T39" fmla="*/ 6 h 187"/>
                <a:gd name="T40" fmla="*/ 4 w 118"/>
                <a:gd name="T41" fmla="*/ 4 h 187"/>
                <a:gd name="T42" fmla="*/ 3 w 118"/>
                <a:gd name="T43" fmla="*/ 4 h 187"/>
                <a:gd name="T44" fmla="*/ 3 w 118"/>
                <a:gd name="T45" fmla="*/ 5 h 187"/>
                <a:gd name="T46" fmla="*/ 3 w 118"/>
                <a:gd name="T47" fmla="*/ 6 h 187"/>
                <a:gd name="T48" fmla="*/ 3 w 118"/>
                <a:gd name="T49" fmla="*/ 6 h 187"/>
                <a:gd name="T50" fmla="*/ 2 w 118"/>
                <a:gd name="T51" fmla="*/ 6 h 187"/>
                <a:gd name="T52" fmla="*/ 2 w 118"/>
                <a:gd name="T53" fmla="*/ 6 h 187"/>
                <a:gd name="T54" fmla="*/ 1 w 118"/>
                <a:gd name="T55" fmla="*/ 5 h 187"/>
                <a:gd name="T56" fmla="*/ 1 w 118"/>
                <a:gd name="T57" fmla="*/ 4 h 187"/>
                <a:gd name="T58" fmla="*/ 1 w 118"/>
                <a:gd name="T59" fmla="*/ 3 h 187"/>
                <a:gd name="T60" fmla="*/ 1 w 118"/>
                <a:gd name="T61" fmla="*/ 2 h 187"/>
                <a:gd name="T62" fmla="*/ 1 w 118"/>
                <a:gd name="T63" fmla="*/ 1 h 187"/>
                <a:gd name="T64" fmla="*/ 2 w 118"/>
                <a:gd name="T65" fmla="*/ 1 h 187"/>
                <a:gd name="T66" fmla="*/ 2 w 118"/>
                <a:gd name="T67" fmla="*/ 1 h 187"/>
                <a:gd name="T68" fmla="*/ 3 w 118"/>
                <a:gd name="T69" fmla="*/ 1 h 187"/>
                <a:gd name="T70" fmla="*/ 3 w 118"/>
                <a:gd name="T71" fmla="*/ 1 h 187"/>
                <a:gd name="T72" fmla="*/ 3 w 118"/>
                <a:gd name="T73" fmla="*/ 2 h 187"/>
                <a:gd name="T74" fmla="*/ 3 w 118"/>
                <a:gd name="T75" fmla="*/ 2 h 187"/>
                <a:gd name="T76" fmla="*/ 4 w 118"/>
                <a:gd name="T77" fmla="*/ 2 h 1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8"/>
                <a:gd name="T118" fmla="*/ 0 h 187"/>
                <a:gd name="T119" fmla="*/ 118 w 118"/>
                <a:gd name="T120" fmla="*/ 187 h 18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8" h="187">
                  <a:moveTo>
                    <a:pt x="118" y="62"/>
                  </a:moveTo>
                  <a:lnTo>
                    <a:pt x="118" y="38"/>
                  </a:lnTo>
                  <a:lnTo>
                    <a:pt x="106" y="19"/>
                  </a:lnTo>
                  <a:lnTo>
                    <a:pt x="87" y="7"/>
                  </a:lnTo>
                  <a:lnTo>
                    <a:pt x="68" y="0"/>
                  </a:lnTo>
                  <a:lnTo>
                    <a:pt x="43" y="7"/>
                  </a:lnTo>
                  <a:lnTo>
                    <a:pt x="31" y="7"/>
                  </a:lnTo>
                  <a:lnTo>
                    <a:pt x="19" y="19"/>
                  </a:lnTo>
                  <a:lnTo>
                    <a:pt x="12" y="31"/>
                  </a:lnTo>
                  <a:lnTo>
                    <a:pt x="6" y="44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93"/>
                  </a:lnTo>
                  <a:lnTo>
                    <a:pt x="6" y="143"/>
                  </a:lnTo>
                  <a:lnTo>
                    <a:pt x="19" y="174"/>
                  </a:lnTo>
                  <a:lnTo>
                    <a:pt x="43" y="187"/>
                  </a:lnTo>
                  <a:lnTo>
                    <a:pt x="68" y="187"/>
                  </a:lnTo>
                  <a:lnTo>
                    <a:pt x="81" y="187"/>
                  </a:lnTo>
                  <a:lnTo>
                    <a:pt x="99" y="174"/>
                  </a:lnTo>
                  <a:lnTo>
                    <a:pt x="118" y="156"/>
                  </a:lnTo>
                  <a:lnTo>
                    <a:pt x="118" y="118"/>
                  </a:lnTo>
                  <a:lnTo>
                    <a:pt x="93" y="118"/>
                  </a:lnTo>
                  <a:lnTo>
                    <a:pt x="87" y="137"/>
                  </a:lnTo>
                  <a:lnTo>
                    <a:pt x="81" y="156"/>
                  </a:lnTo>
                  <a:lnTo>
                    <a:pt x="74" y="162"/>
                  </a:lnTo>
                  <a:lnTo>
                    <a:pt x="68" y="162"/>
                  </a:lnTo>
                  <a:lnTo>
                    <a:pt x="50" y="162"/>
                  </a:lnTo>
                  <a:lnTo>
                    <a:pt x="37" y="143"/>
                  </a:lnTo>
                  <a:lnTo>
                    <a:pt x="31" y="118"/>
                  </a:lnTo>
                  <a:lnTo>
                    <a:pt x="31" y="81"/>
                  </a:lnTo>
                  <a:lnTo>
                    <a:pt x="31" y="56"/>
                  </a:lnTo>
                  <a:lnTo>
                    <a:pt x="37" y="38"/>
                  </a:lnTo>
                  <a:lnTo>
                    <a:pt x="50" y="25"/>
                  </a:lnTo>
                  <a:lnTo>
                    <a:pt x="68" y="25"/>
                  </a:lnTo>
                  <a:lnTo>
                    <a:pt x="74" y="25"/>
                  </a:lnTo>
                  <a:lnTo>
                    <a:pt x="81" y="31"/>
                  </a:lnTo>
                  <a:lnTo>
                    <a:pt x="87" y="44"/>
                  </a:lnTo>
                  <a:lnTo>
                    <a:pt x="87" y="62"/>
                  </a:lnTo>
                  <a:lnTo>
                    <a:pt x="118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696" name="Freeform 635"/>
            <p:cNvSpPr>
              <a:spLocks noEditPoints="1"/>
            </p:cNvSpPr>
            <p:nvPr/>
          </p:nvSpPr>
          <p:spPr bwMode="auto">
            <a:xfrm>
              <a:off x="3843" y="2249"/>
              <a:ext cx="41" cy="62"/>
            </a:xfrm>
            <a:custGeom>
              <a:avLst/>
              <a:gdLst>
                <a:gd name="T0" fmla="*/ 1 w 124"/>
                <a:gd name="T1" fmla="*/ 3 h 187"/>
                <a:gd name="T2" fmla="*/ 1 w 124"/>
                <a:gd name="T3" fmla="*/ 2 h 187"/>
                <a:gd name="T4" fmla="*/ 1 w 124"/>
                <a:gd name="T5" fmla="*/ 1 h 187"/>
                <a:gd name="T6" fmla="*/ 2 w 124"/>
                <a:gd name="T7" fmla="*/ 1 h 187"/>
                <a:gd name="T8" fmla="*/ 2 w 124"/>
                <a:gd name="T9" fmla="*/ 1 h 187"/>
                <a:gd name="T10" fmla="*/ 3 w 124"/>
                <a:gd name="T11" fmla="*/ 1 h 187"/>
                <a:gd name="T12" fmla="*/ 3 w 124"/>
                <a:gd name="T13" fmla="*/ 1 h 187"/>
                <a:gd name="T14" fmla="*/ 3 w 124"/>
                <a:gd name="T15" fmla="*/ 2 h 187"/>
                <a:gd name="T16" fmla="*/ 4 w 124"/>
                <a:gd name="T17" fmla="*/ 3 h 187"/>
                <a:gd name="T18" fmla="*/ 1 w 124"/>
                <a:gd name="T19" fmla="*/ 3 h 187"/>
                <a:gd name="T20" fmla="*/ 5 w 124"/>
                <a:gd name="T21" fmla="*/ 4 h 187"/>
                <a:gd name="T22" fmla="*/ 5 w 124"/>
                <a:gd name="T23" fmla="*/ 3 h 187"/>
                <a:gd name="T24" fmla="*/ 5 w 124"/>
                <a:gd name="T25" fmla="*/ 2 h 187"/>
                <a:gd name="T26" fmla="*/ 4 w 124"/>
                <a:gd name="T27" fmla="*/ 1 h 187"/>
                <a:gd name="T28" fmla="*/ 3 w 124"/>
                <a:gd name="T29" fmla="*/ 0 h 187"/>
                <a:gd name="T30" fmla="*/ 2 w 124"/>
                <a:gd name="T31" fmla="*/ 0 h 187"/>
                <a:gd name="T32" fmla="*/ 2 w 124"/>
                <a:gd name="T33" fmla="*/ 0 h 187"/>
                <a:gd name="T34" fmla="*/ 1 w 124"/>
                <a:gd name="T35" fmla="*/ 0 h 187"/>
                <a:gd name="T36" fmla="*/ 1 w 124"/>
                <a:gd name="T37" fmla="*/ 1 h 187"/>
                <a:gd name="T38" fmla="*/ 0 w 124"/>
                <a:gd name="T39" fmla="*/ 1 h 187"/>
                <a:gd name="T40" fmla="*/ 0 w 124"/>
                <a:gd name="T41" fmla="*/ 2 h 187"/>
                <a:gd name="T42" fmla="*/ 0 w 124"/>
                <a:gd name="T43" fmla="*/ 2 h 187"/>
                <a:gd name="T44" fmla="*/ 0 w 124"/>
                <a:gd name="T45" fmla="*/ 3 h 187"/>
                <a:gd name="T46" fmla="*/ 0 w 124"/>
                <a:gd name="T47" fmla="*/ 3 h 187"/>
                <a:gd name="T48" fmla="*/ 0 w 124"/>
                <a:gd name="T49" fmla="*/ 5 h 187"/>
                <a:gd name="T50" fmla="*/ 1 w 124"/>
                <a:gd name="T51" fmla="*/ 6 h 187"/>
                <a:gd name="T52" fmla="*/ 1 w 124"/>
                <a:gd name="T53" fmla="*/ 7 h 187"/>
                <a:gd name="T54" fmla="*/ 2 w 124"/>
                <a:gd name="T55" fmla="*/ 7 h 187"/>
                <a:gd name="T56" fmla="*/ 3 w 124"/>
                <a:gd name="T57" fmla="*/ 7 h 187"/>
                <a:gd name="T58" fmla="*/ 4 w 124"/>
                <a:gd name="T59" fmla="*/ 6 h 187"/>
                <a:gd name="T60" fmla="*/ 5 w 124"/>
                <a:gd name="T61" fmla="*/ 6 h 187"/>
                <a:gd name="T62" fmla="*/ 5 w 124"/>
                <a:gd name="T63" fmla="*/ 5 h 187"/>
                <a:gd name="T64" fmla="*/ 3 w 124"/>
                <a:gd name="T65" fmla="*/ 5 h 187"/>
                <a:gd name="T66" fmla="*/ 3 w 124"/>
                <a:gd name="T67" fmla="*/ 5 h 187"/>
                <a:gd name="T68" fmla="*/ 3 w 124"/>
                <a:gd name="T69" fmla="*/ 6 h 187"/>
                <a:gd name="T70" fmla="*/ 3 w 124"/>
                <a:gd name="T71" fmla="*/ 6 h 187"/>
                <a:gd name="T72" fmla="*/ 2 w 124"/>
                <a:gd name="T73" fmla="*/ 6 h 187"/>
                <a:gd name="T74" fmla="*/ 2 w 124"/>
                <a:gd name="T75" fmla="*/ 6 h 187"/>
                <a:gd name="T76" fmla="*/ 1 w 124"/>
                <a:gd name="T77" fmla="*/ 5 h 187"/>
                <a:gd name="T78" fmla="*/ 1 w 124"/>
                <a:gd name="T79" fmla="*/ 5 h 187"/>
                <a:gd name="T80" fmla="*/ 1 w 124"/>
                <a:gd name="T81" fmla="*/ 4 h 187"/>
                <a:gd name="T82" fmla="*/ 5 w 124"/>
                <a:gd name="T83" fmla="*/ 4 h 1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4"/>
                <a:gd name="T127" fmla="*/ 0 h 187"/>
                <a:gd name="T128" fmla="*/ 124 w 124"/>
                <a:gd name="T129" fmla="*/ 187 h 1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4" h="187">
                  <a:moveTo>
                    <a:pt x="31" y="81"/>
                  </a:moveTo>
                  <a:lnTo>
                    <a:pt x="31" y="50"/>
                  </a:lnTo>
                  <a:lnTo>
                    <a:pt x="37" y="31"/>
                  </a:lnTo>
                  <a:lnTo>
                    <a:pt x="49" y="25"/>
                  </a:lnTo>
                  <a:lnTo>
                    <a:pt x="62" y="25"/>
                  </a:lnTo>
                  <a:lnTo>
                    <a:pt x="74" y="25"/>
                  </a:lnTo>
                  <a:lnTo>
                    <a:pt x="87" y="31"/>
                  </a:lnTo>
                  <a:lnTo>
                    <a:pt x="93" y="50"/>
                  </a:lnTo>
                  <a:lnTo>
                    <a:pt x="99" y="81"/>
                  </a:lnTo>
                  <a:lnTo>
                    <a:pt x="31" y="81"/>
                  </a:lnTo>
                  <a:close/>
                  <a:moveTo>
                    <a:pt x="124" y="100"/>
                  </a:moveTo>
                  <a:lnTo>
                    <a:pt x="124" y="87"/>
                  </a:lnTo>
                  <a:lnTo>
                    <a:pt x="124" y="50"/>
                  </a:lnTo>
                  <a:lnTo>
                    <a:pt x="112" y="25"/>
                  </a:lnTo>
                  <a:lnTo>
                    <a:pt x="93" y="7"/>
                  </a:lnTo>
                  <a:lnTo>
                    <a:pt x="62" y="0"/>
                  </a:lnTo>
                  <a:lnTo>
                    <a:pt x="43" y="7"/>
                  </a:lnTo>
                  <a:lnTo>
                    <a:pt x="31" y="7"/>
                  </a:lnTo>
                  <a:lnTo>
                    <a:pt x="18" y="19"/>
                  </a:lnTo>
                  <a:lnTo>
                    <a:pt x="6" y="31"/>
                  </a:lnTo>
                  <a:lnTo>
                    <a:pt x="6" y="44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93"/>
                  </a:lnTo>
                  <a:lnTo>
                    <a:pt x="6" y="143"/>
                  </a:lnTo>
                  <a:lnTo>
                    <a:pt x="18" y="174"/>
                  </a:lnTo>
                  <a:lnTo>
                    <a:pt x="37" y="187"/>
                  </a:lnTo>
                  <a:lnTo>
                    <a:pt x="62" y="187"/>
                  </a:lnTo>
                  <a:lnTo>
                    <a:pt x="87" y="187"/>
                  </a:lnTo>
                  <a:lnTo>
                    <a:pt x="112" y="174"/>
                  </a:lnTo>
                  <a:lnTo>
                    <a:pt x="124" y="156"/>
                  </a:lnTo>
                  <a:lnTo>
                    <a:pt x="124" y="125"/>
                  </a:lnTo>
                  <a:lnTo>
                    <a:pt x="93" y="125"/>
                  </a:lnTo>
                  <a:lnTo>
                    <a:pt x="93" y="137"/>
                  </a:lnTo>
                  <a:lnTo>
                    <a:pt x="87" y="156"/>
                  </a:lnTo>
                  <a:lnTo>
                    <a:pt x="74" y="162"/>
                  </a:lnTo>
                  <a:lnTo>
                    <a:pt x="62" y="162"/>
                  </a:lnTo>
                  <a:lnTo>
                    <a:pt x="49" y="162"/>
                  </a:lnTo>
                  <a:lnTo>
                    <a:pt x="37" y="149"/>
                  </a:lnTo>
                  <a:lnTo>
                    <a:pt x="31" y="131"/>
                  </a:lnTo>
                  <a:lnTo>
                    <a:pt x="31" y="100"/>
                  </a:lnTo>
                  <a:lnTo>
                    <a:pt x="124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697" name="Freeform 636"/>
            <p:cNvSpPr>
              <a:spLocks/>
            </p:cNvSpPr>
            <p:nvPr/>
          </p:nvSpPr>
          <p:spPr bwMode="auto">
            <a:xfrm>
              <a:off x="1803" y="1442"/>
              <a:ext cx="469" cy="202"/>
            </a:xfrm>
            <a:custGeom>
              <a:avLst/>
              <a:gdLst>
                <a:gd name="T0" fmla="*/ 0 w 1407"/>
                <a:gd name="T1" fmla="*/ 20 h 607"/>
                <a:gd name="T2" fmla="*/ 29 w 1407"/>
                <a:gd name="T3" fmla="*/ 4 h 607"/>
                <a:gd name="T4" fmla="*/ 33 w 1407"/>
                <a:gd name="T5" fmla="*/ 2 h 607"/>
                <a:gd name="T6" fmla="*/ 36 w 1407"/>
                <a:gd name="T7" fmla="*/ 1 h 607"/>
                <a:gd name="T8" fmla="*/ 39 w 1407"/>
                <a:gd name="T9" fmla="*/ 0 h 607"/>
                <a:gd name="T10" fmla="*/ 42 w 1407"/>
                <a:gd name="T11" fmla="*/ 0 h 607"/>
                <a:gd name="T12" fmla="*/ 44 w 1407"/>
                <a:gd name="T13" fmla="*/ 0 h 607"/>
                <a:gd name="T14" fmla="*/ 45 w 1407"/>
                <a:gd name="T15" fmla="*/ 0 h 607"/>
                <a:gd name="T16" fmla="*/ 49 w 1407"/>
                <a:gd name="T17" fmla="*/ 2 h 607"/>
                <a:gd name="T18" fmla="*/ 52 w 1407"/>
                <a:gd name="T19" fmla="*/ 4 h 607"/>
                <a:gd name="T20" fmla="*/ 51 w 1407"/>
                <a:gd name="T21" fmla="*/ 4 h 607"/>
                <a:gd name="T22" fmla="*/ 47 w 1407"/>
                <a:gd name="T23" fmla="*/ 3 h 607"/>
                <a:gd name="T24" fmla="*/ 43 w 1407"/>
                <a:gd name="T25" fmla="*/ 2 h 607"/>
                <a:gd name="T26" fmla="*/ 40 w 1407"/>
                <a:gd name="T27" fmla="*/ 2 h 607"/>
                <a:gd name="T28" fmla="*/ 39 w 1407"/>
                <a:gd name="T29" fmla="*/ 3 h 607"/>
                <a:gd name="T30" fmla="*/ 38 w 1407"/>
                <a:gd name="T31" fmla="*/ 3 h 607"/>
                <a:gd name="T32" fmla="*/ 34 w 1407"/>
                <a:gd name="T33" fmla="*/ 4 h 607"/>
                <a:gd name="T34" fmla="*/ 33 w 1407"/>
                <a:gd name="T35" fmla="*/ 5 h 607"/>
                <a:gd name="T36" fmla="*/ 32 w 1407"/>
                <a:gd name="T37" fmla="*/ 5 h 607"/>
                <a:gd name="T38" fmla="*/ 31 w 1407"/>
                <a:gd name="T39" fmla="*/ 6 h 607"/>
                <a:gd name="T40" fmla="*/ 2 w 1407"/>
                <a:gd name="T41" fmla="*/ 22 h 607"/>
                <a:gd name="T42" fmla="*/ 0 w 1407"/>
                <a:gd name="T43" fmla="*/ 20 h 6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07"/>
                <a:gd name="T67" fmla="*/ 0 h 607"/>
                <a:gd name="T68" fmla="*/ 1407 w 1407"/>
                <a:gd name="T69" fmla="*/ 607 h 60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07" h="607">
                  <a:moveTo>
                    <a:pt x="0" y="551"/>
                  </a:moveTo>
                  <a:lnTo>
                    <a:pt x="781" y="99"/>
                  </a:lnTo>
                  <a:lnTo>
                    <a:pt x="898" y="43"/>
                  </a:lnTo>
                  <a:lnTo>
                    <a:pt x="974" y="18"/>
                  </a:lnTo>
                  <a:lnTo>
                    <a:pt x="1066" y="0"/>
                  </a:lnTo>
                  <a:lnTo>
                    <a:pt x="1128" y="0"/>
                  </a:lnTo>
                  <a:lnTo>
                    <a:pt x="1184" y="12"/>
                  </a:lnTo>
                  <a:lnTo>
                    <a:pt x="1209" y="12"/>
                  </a:lnTo>
                  <a:lnTo>
                    <a:pt x="1314" y="49"/>
                  </a:lnTo>
                  <a:lnTo>
                    <a:pt x="1407" y="105"/>
                  </a:lnTo>
                  <a:lnTo>
                    <a:pt x="1382" y="118"/>
                  </a:lnTo>
                  <a:lnTo>
                    <a:pt x="1277" y="74"/>
                  </a:lnTo>
                  <a:lnTo>
                    <a:pt x="1171" y="56"/>
                  </a:lnTo>
                  <a:lnTo>
                    <a:pt x="1084" y="56"/>
                  </a:lnTo>
                  <a:lnTo>
                    <a:pt x="1041" y="68"/>
                  </a:lnTo>
                  <a:lnTo>
                    <a:pt x="1030" y="68"/>
                  </a:lnTo>
                  <a:lnTo>
                    <a:pt x="918" y="112"/>
                  </a:lnTo>
                  <a:lnTo>
                    <a:pt x="881" y="130"/>
                  </a:lnTo>
                  <a:lnTo>
                    <a:pt x="867" y="143"/>
                  </a:lnTo>
                  <a:lnTo>
                    <a:pt x="848" y="149"/>
                  </a:lnTo>
                  <a:lnTo>
                    <a:pt x="61" y="607"/>
                  </a:lnTo>
                  <a:lnTo>
                    <a:pt x="0" y="5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698" name="Freeform 637"/>
            <p:cNvSpPr>
              <a:spLocks/>
            </p:cNvSpPr>
            <p:nvPr/>
          </p:nvSpPr>
          <p:spPr bwMode="auto">
            <a:xfrm>
              <a:off x="1417" y="1626"/>
              <a:ext cx="409" cy="241"/>
            </a:xfrm>
            <a:custGeom>
              <a:avLst/>
              <a:gdLst>
                <a:gd name="T0" fmla="*/ 15 w 1227"/>
                <a:gd name="T1" fmla="*/ 6 h 725"/>
                <a:gd name="T2" fmla="*/ 19 w 1227"/>
                <a:gd name="T3" fmla="*/ 7 h 725"/>
                <a:gd name="T4" fmla="*/ 21 w 1227"/>
                <a:gd name="T5" fmla="*/ 8 h 725"/>
                <a:gd name="T6" fmla="*/ 23 w 1227"/>
                <a:gd name="T7" fmla="*/ 8 h 725"/>
                <a:gd name="T8" fmla="*/ 24 w 1227"/>
                <a:gd name="T9" fmla="*/ 8 h 725"/>
                <a:gd name="T10" fmla="*/ 25 w 1227"/>
                <a:gd name="T11" fmla="*/ 8 h 725"/>
                <a:gd name="T12" fmla="*/ 26 w 1227"/>
                <a:gd name="T13" fmla="*/ 8 h 725"/>
                <a:gd name="T14" fmla="*/ 27 w 1227"/>
                <a:gd name="T15" fmla="*/ 8 h 725"/>
                <a:gd name="T16" fmla="*/ 28 w 1227"/>
                <a:gd name="T17" fmla="*/ 8 h 725"/>
                <a:gd name="T18" fmla="*/ 31 w 1227"/>
                <a:gd name="T19" fmla="*/ 7 h 725"/>
                <a:gd name="T20" fmla="*/ 43 w 1227"/>
                <a:gd name="T21" fmla="*/ 0 h 725"/>
                <a:gd name="T22" fmla="*/ 45 w 1227"/>
                <a:gd name="T23" fmla="*/ 2 h 725"/>
                <a:gd name="T24" fmla="*/ 34 w 1227"/>
                <a:gd name="T25" fmla="*/ 8 h 725"/>
                <a:gd name="T26" fmla="*/ 30 w 1227"/>
                <a:gd name="T27" fmla="*/ 10 h 725"/>
                <a:gd name="T28" fmla="*/ 28 w 1227"/>
                <a:gd name="T29" fmla="*/ 10 h 725"/>
                <a:gd name="T30" fmla="*/ 24 w 1227"/>
                <a:gd name="T31" fmla="*/ 10 h 725"/>
                <a:gd name="T32" fmla="*/ 23 w 1227"/>
                <a:gd name="T33" fmla="*/ 10 h 725"/>
                <a:gd name="T34" fmla="*/ 22 w 1227"/>
                <a:gd name="T35" fmla="*/ 10 h 725"/>
                <a:gd name="T36" fmla="*/ 22 w 1227"/>
                <a:gd name="T37" fmla="*/ 10 h 725"/>
                <a:gd name="T38" fmla="*/ 21 w 1227"/>
                <a:gd name="T39" fmla="*/ 10 h 725"/>
                <a:gd name="T40" fmla="*/ 19 w 1227"/>
                <a:gd name="T41" fmla="*/ 9 h 725"/>
                <a:gd name="T42" fmla="*/ 17 w 1227"/>
                <a:gd name="T43" fmla="*/ 8 h 725"/>
                <a:gd name="T44" fmla="*/ 16 w 1227"/>
                <a:gd name="T45" fmla="*/ 7 h 725"/>
                <a:gd name="T46" fmla="*/ 16 w 1227"/>
                <a:gd name="T47" fmla="*/ 9 h 725"/>
                <a:gd name="T48" fmla="*/ 17 w 1227"/>
                <a:gd name="T49" fmla="*/ 9 h 725"/>
                <a:gd name="T50" fmla="*/ 17 w 1227"/>
                <a:gd name="T51" fmla="*/ 10 h 725"/>
                <a:gd name="T52" fmla="*/ 18 w 1227"/>
                <a:gd name="T53" fmla="*/ 11 h 725"/>
                <a:gd name="T54" fmla="*/ 18 w 1227"/>
                <a:gd name="T55" fmla="*/ 11 h 725"/>
                <a:gd name="T56" fmla="*/ 18 w 1227"/>
                <a:gd name="T57" fmla="*/ 12 h 725"/>
                <a:gd name="T58" fmla="*/ 18 w 1227"/>
                <a:gd name="T59" fmla="*/ 14 h 725"/>
                <a:gd name="T60" fmla="*/ 18 w 1227"/>
                <a:gd name="T61" fmla="*/ 16 h 725"/>
                <a:gd name="T62" fmla="*/ 17 w 1227"/>
                <a:gd name="T63" fmla="*/ 17 h 725"/>
                <a:gd name="T64" fmla="*/ 17 w 1227"/>
                <a:gd name="T65" fmla="*/ 18 h 725"/>
                <a:gd name="T66" fmla="*/ 15 w 1227"/>
                <a:gd name="T67" fmla="*/ 19 h 725"/>
                <a:gd name="T68" fmla="*/ 2 w 1227"/>
                <a:gd name="T69" fmla="*/ 27 h 725"/>
                <a:gd name="T70" fmla="*/ 0 w 1227"/>
                <a:gd name="T71" fmla="*/ 25 h 725"/>
                <a:gd name="T72" fmla="*/ 12 w 1227"/>
                <a:gd name="T73" fmla="*/ 18 h 725"/>
                <a:gd name="T74" fmla="*/ 14 w 1227"/>
                <a:gd name="T75" fmla="*/ 16 h 725"/>
                <a:gd name="T76" fmla="*/ 15 w 1227"/>
                <a:gd name="T77" fmla="*/ 15 h 725"/>
                <a:gd name="T78" fmla="*/ 16 w 1227"/>
                <a:gd name="T79" fmla="*/ 13 h 725"/>
                <a:gd name="T80" fmla="*/ 16 w 1227"/>
                <a:gd name="T81" fmla="*/ 11 h 725"/>
                <a:gd name="T82" fmla="*/ 15 w 1227"/>
                <a:gd name="T83" fmla="*/ 10 h 725"/>
                <a:gd name="T84" fmla="*/ 13 w 1227"/>
                <a:gd name="T85" fmla="*/ 7 h 725"/>
                <a:gd name="T86" fmla="*/ 15 w 1227"/>
                <a:gd name="T87" fmla="*/ 6 h 7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27"/>
                <a:gd name="T133" fmla="*/ 0 h 725"/>
                <a:gd name="T134" fmla="*/ 1227 w 1227"/>
                <a:gd name="T135" fmla="*/ 725 h 7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27" h="725">
                  <a:moveTo>
                    <a:pt x="402" y="156"/>
                  </a:moveTo>
                  <a:lnTo>
                    <a:pt x="508" y="198"/>
                  </a:lnTo>
                  <a:lnTo>
                    <a:pt x="576" y="223"/>
                  </a:lnTo>
                  <a:lnTo>
                    <a:pt x="614" y="223"/>
                  </a:lnTo>
                  <a:lnTo>
                    <a:pt x="645" y="229"/>
                  </a:lnTo>
                  <a:lnTo>
                    <a:pt x="688" y="229"/>
                  </a:lnTo>
                  <a:lnTo>
                    <a:pt x="700" y="223"/>
                  </a:lnTo>
                  <a:lnTo>
                    <a:pt x="725" y="223"/>
                  </a:lnTo>
                  <a:lnTo>
                    <a:pt x="763" y="210"/>
                  </a:lnTo>
                  <a:lnTo>
                    <a:pt x="837" y="187"/>
                  </a:lnTo>
                  <a:lnTo>
                    <a:pt x="1165" y="0"/>
                  </a:lnTo>
                  <a:lnTo>
                    <a:pt x="1227" y="50"/>
                  </a:lnTo>
                  <a:lnTo>
                    <a:pt x="924" y="223"/>
                  </a:lnTo>
                  <a:lnTo>
                    <a:pt x="818" y="266"/>
                  </a:lnTo>
                  <a:lnTo>
                    <a:pt x="744" y="279"/>
                  </a:lnTo>
                  <a:lnTo>
                    <a:pt x="645" y="279"/>
                  </a:lnTo>
                  <a:lnTo>
                    <a:pt x="614" y="273"/>
                  </a:lnTo>
                  <a:lnTo>
                    <a:pt x="601" y="273"/>
                  </a:lnTo>
                  <a:lnTo>
                    <a:pt x="589" y="266"/>
                  </a:lnTo>
                  <a:lnTo>
                    <a:pt x="570" y="266"/>
                  </a:lnTo>
                  <a:lnTo>
                    <a:pt x="520" y="248"/>
                  </a:lnTo>
                  <a:lnTo>
                    <a:pt x="446" y="217"/>
                  </a:lnTo>
                  <a:lnTo>
                    <a:pt x="421" y="198"/>
                  </a:lnTo>
                  <a:lnTo>
                    <a:pt x="441" y="241"/>
                  </a:lnTo>
                  <a:lnTo>
                    <a:pt x="452" y="254"/>
                  </a:lnTo>
                  <a:lnTo>
                    <a:pt x="458" y="273"/>
                  </a:lnTo>
                  <a:lnTo>
                    <a:pt x="477" y="291"/>
                  </a:lnTo>
                  <a:lnTo>
                    <a:pt x="477" y="304"/>
                  </a:lnTo>
                  <a:lnTo>
                    <a:pt x="489" y="328"/>
                  </a:lnTo>
                  <a:lnTo>
                    <a:pt x="489" y="384"/>
                  </a:lnTo>
                  <a:lnTo>
                    <a:pt x="477" y="434"/>
                  </a:lnTo>
                  <a:lnTo>
                    <a:pt x="466" y="459"/>
                  </a:lnTo>
                  <a:lnTo>
                    <a:pt x="446" y="484"/>
                  </a:lnTo>
                  <a:lnTo>
                    <a:pt x="396" y="526"/>
                  </a:lnTo>
                  <a:lnTo>
                    <a:pt x="62" y="725"/>
                  </a:lnTo>
                  <a:lnTo>
                    <a:pt x="0" y="675"/>
                  </a:lnTo>
                  <a:lnTo>
                    <a:pt x="329" y="484"/>
                  </a:lnTo>
                  <a:lnTo>
                    <a:pt x="379" y="428"/>
                  </a:lnTo>
                  <a:lnTo>
                    <a:pt x="396" y="415"/>
                  </a:lnTo>
                  <a:lnTo>
                    <a:pt x="421" y="359"/>
                  </a:lnTo>
                  <a:lnTo>
                    <a:pt x="421" y="310"/>
                  </a:lnTo>
                  <a:lnTo>
                    <a:pt x="410" y="260"/>
                  </a:lnTo>
                  <a:lnTo>
                    <a:pt x="360" y="179"/>
                  </a:lnTo>
                  <a:lnTo>
                    <a:pt x="402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699" name="Freeform 638"/>
            <p:cNvSpPr>
              <a:spLocks/>
            </p:cNvSpPr>
            <p:nvPr/>
          </p:nvSpPr>
          <p:spPr bwMode="auto">
            <a:xfrm>
              <a:off x="1092" y="1851"/>
              <a:ext cx="347" cy="289"/>
            </a:xfrm>
            <a:custGeom>
              <a:avLst/>
              <a:gdLst>
                <a:gd name="T0" fmla="*/ 39 w 1042"/>
                <a:gd name="T1" fmla="*/ 2 h 867"/>
                <a:gd name="T2" fmla="*/ 10 w 1042"/>
                <a:gd name="T3" fmla="*/ 18 h 867"/>
                <a:gd name="T4" fmla="*/ 9 w 1042"/>
                <a:gd name="T5" fmla="*/ 19 h 867"/>
                <a:gd name="T6" fmla="*/ 7 w 1042"/>
                <a:gd name="T7" fmla="*/ 20 h 867"/>
                <a:gd name="T8" fmla="*/ 6 w 1042"/>
                <a:gd name="T9" fmla="*/ 21 h 867"/>
                <a:gd name="T10" fmla="*/ 5 w 1042"/>
                <a:gd name="T11" fmla="*/ 22 h 867"/>
                <a:gd name="T12" fmla="*/ 5 w 1042"/>
                <a:gd name="T13" fmla="*/ 22 h 867"/>
                <a:gd name="T14" fmla="*/ 4 w 1042"/>
                <a:gd name="T15" fmla="*/ 23 h 867"/>
                <a:gd name="T16" fmla="*/ 3 w 1042"/>
                <a:gd name="T17" fmla="*/ 24 h 867"/>
                <a:gd name="T18" fmla="*/ 3 w 1042"/>
                <a:gd name="T19" fmla="*/ 24 h 867"/>
                <a:gd name="T20" fmla="*/ 3 w 1042"/>
                <a:gd name="T21" fmla="*/ 25 h 867"/>
                <a:gd name="T22" fmla="*/ 3 w 1042"/>
                <a:gd name="T23" fmla="*/ 26 h 867"/>
                <a:gd name="T24" fmla="*/ 3 w 1042"/>
                <a:gd name="T25" fmla="*/ 27 h 867"/>
                <a:gd name="T26" fmla="*/ 3 w 1042"/>
                <a:gd name="T27" fmla="*/ 28 h 867"/>
                <a:gd name="T28" fmla="*/ 3 w 1042"/>
                <a:gd name="T29" fmla="*/ 29 h 867"/>
                <a:gd name="T30" fmla="*/ 4 w 1042"/>
                <a:gd name="T31" fmla="*/ 30 h 867"/>
                <a:gd name="T32" fmla="*/ 4 w 1042"/>
                <a:gd name="T33" fmla="*/ 31 h 867"/>
                <a:gd name="T34" fmla="*/ 5 w 1042"/>
                <a:gd name="T35" fmla="*/ 32 h 867"/>
                <a:gd name="T36" fmla="*/ 4 w 1042"/>
                <a:gd name="T37" fmla="*/ 32 h 867"/>
                <a:gd name="T38" fmla="*/ 3 w 1042"/>
                <a:gd name="T39" fmla="*/ 31 h 867"/>
                <a:gd name="T40" fmla="*/ 3 w 1042"/>
                <a:gd name="T41" fmla="*/ 31 h 867"/>
                <a:gd name="T42" fmla="*/ 2 w 1042"/>
                <a:gd name="T43" fmla="*/ 30 h 867"/>
                <a:gd name="T44" fmla="*/ 2 w 1042"/>
                <a:gd name="T45" fmla="*/ 30 h 867"/>
                <a:gd name="T46" fmla="*/ 1 w 1042"/>
                <a:gd name="T47" fmla="*/ 29 h 867"/>
                <a:gd name="T48" fmla="*/ 1 w 1042"/>
                <a:gd name="T49" fmla="*/ 28 h 867"/>
                <a:gd name="T50" fmla="*/ 1 w 1042"/>
                <a:gd name="T51" fmla="*/ 28 h 867"/>
                <a:gd name="T52" fmla="*/ 0 w 1042"/>
                <a:gd name="T53" fmla="*/ 27 h 867"/>
                <a:gd name="T54" fmla="*/ 0 w 1042"/>
                <a:gd name="T55" fmla="*/ 27 h 867"/>
                <a:gd name="T56" fmla="*/ 0 w 1042"/>
                <a:gd name="T57" fmla="*/ 26 h 867"/>
                <a:gd name="T58" fmla="*/ 0 w 1042"/>
                <a:gd name="T59" fmla="*/ 26 h 867"/>
                <a:gd name="T60" fmla="*/ 0 w 1042"/>
                <a:gd name="T61" fmla="*/ 25 h 867"/>
                <a:gd name="T62" fmla="*/ 0 w 1042"/>
                <a:gd name="T63" fmla="*/ 25 h 867"/>
                <a:gd name="T64" fmla="*/ 0 w 1042"/>
                <a:gd name="T65" fmla="*/ 24 h 867"/>
                <a:gd name="T66" fmla="*/ 0 w 1042"/>
                <a:gd name="T67" fmla="*/ 24 h 867"/>
                <a:gd name="T68" fmla="*/ 0 w 1042"/>
                <a:gd name="T69" fmla="*/ 23 h 867"/>
                <a:gd name="T70" fmla="*/ 1 w 1042"/>
                <a:gd name="T71" fmla="*/ 22 h 867"/>
                <a:gd name="T72" fmla="*/ 1 w 1042"/>
                <a:gd name="T73" fmla="*/ 22 h 867"/>
                <a:gd name="T74" fmla="*/ 2 w 1042"/>
                <a:gd name="T75" fmla="*/ 21 h 867"/>
                <a:gd name="T76" fmla="*/ 3 w 1042"/>
                <a:gd name="T77" fmla="*/ 20 h 867"/>
                <a:gd name="T78" fmla="*/ 4 w 1042"/>
                <a:gd name="T79" fmla="*/ 19 h 867"/>
                <a:gd name="T80" fmla="*/ 5 w 1042"/>
                <a:gd name="T81" fmla="*/ 18 h 867"/>
                <a:gd name="T82" fmla="*/ 6 w 1042"/>
                <a:gd name="T83" fmla="*/ 17 h 867"/>
                <a:gd name="T84" fmla="*/ 8 w 1042"/>
                <a:gd name="T85" fmla="*/ 17 h 867"/>
                <a:gd name="T86" fmla="*/ 36 w 1042"/>
                <a:gd name="T87" fmla="*/ 0 h 867"/>
                <a:gd name="T88" fmla="*/ 39 w 1042"/>
                <a:gd name="T89" fmla="*/ 2 h 8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42"/>
                <a:gd name="T136" fmla="*/ 0 h 867"/>
                <a:gd name="T137" fmla="*/ 1042 w 1042"/>
                <a:gd name="T138" fmla="*/ 867 h 86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42" h="867">
                  <a:moveTo>
                    <a:pt x="1042" y="50"/>
                  </a:moveTo>
                  <a:lnTo>
                    <a:pt x="267" y="496"/>
                  </a:lnTo>
                  <a:lnTo>
                    <a:pt x="230" y="514"/>
                  </a:lnTo>
                  <a:lnTo>
                    <a:pt x="199" y="539"/>
                  </a:lnTo>
                  <a:lnTo>
                    <a:pt x="168" y="558"/>
                  </a:lnTo>
                  <a:lnTo>
                    <a:pt x="143" y="583"/>
                  </a:lnTo>
                  <a:lnTo>
                    <a:pt x="124" y="601"/>
                  </a:lnTo>
                  <a:lnTo>
                    <a:pt x="106" y="620"/>
                  </a:lnTo>
                  <a:lnTo>
                    <a:pt x="93" y="639"/>
                  </a:lnTo>
                  <a:lnTo>
                    <a:pt x="87" y="651"/>
                  </a:lnTo>
                  <a:lnTo>
                    <a:pt x="81" y="676"/>
                  </a:lnTo>
                  <a:lnTo>
                    <a:pt x="75" y="701"/>
                  </a:lnTo>
                  <a:lnTo>
                    <a:pt x="75" y="724"/>
                  </a:lnTo>
                  <a:lnTo>
                    <a:pt x="81" y="749"/>
                  </a:lnTo>
                  <a:lnTo>
                    <a:pt x="87" y="774"/>
                  </a:lnTo>
                  <a:lnTo>
                    <a:pt x="99" y="799"/>
                  </a:lnTo>
                  <a:lnTo>
                    <a:pt x="112" y="824"/>
                  </a:lnTo>
                  <a:lnTo>
                    <a:pt x="130" y="855"/>
                  </a:lnTo>
                  <a:lnTo>
                    <a:pt x="106" y="867"/>
                  </a:lnTo>
                  <a:lnTo>
                    <a:pt x="87" y="849"/>
                  </a:lnTo>
                  <a:lnTo>
                    <a:pt x="75" y="830"/>
                  </a:lnTo>
                  <a:lnTo>
                    <a:pt x="62" y="818"/>
                  </a:lnTo>
                  <a:lnTo>
                    <a:pt x="50" y="799"/>
                  </a:lnTo>
                  <a:lnTo>
                    <a:pt x="37" y="780"/>
                  </a:lnTo>
                  <a:lnTo>
                    <a:pt x="31" y="768"/>
                  </a:lnTo>
                  <a:lnTo>
                    <a:pt x="19" y="757"/>
                  </a:lnTo>
                  <a:lnTo>
                    <a:pt x="13" y="737"/>
                  </a:lnTo>
                  <a:lnTo>
                    <a:pt x="6" y="718"/>
                  </a:lnTo>
                  <a:lnTo>
                    <a:pt x="6" y="707"/>
                  </a:lnTo>
                  <a:lnTo>
                    <a:pt x="0" y="693"/>
                  </a:lnTo>
                  <a:lnTo>
                    <a:pt x="0" y="676"/>
                  </a:lnTo>
                  <a:lnTo>
                    <a:pt x="0" y="662"/>
                  </a:lnTo>
                  <a:lnTo>
                    <a:pt x="6" y="651"/>
                  </a:lnTo>
                  <a:lnTo>
                    <a:pt x="6" y="639"/>
                  </a:lnTo>
                  <a:lnTo>
                    <a:pt x="13" y="626"/>
                  </a:lnTo>
                  <a:lnTo>
                    <a:pt x="19" y="601"/>
                  </a:lnTo>
                  <a:lnTo>
                    <a:pt x="37" y="583"/>
                  </a:lnTo>
                  <a:lnTo>
                    <a:pt x="50" y="564"/>
                  </a:lnTo>
                  <a:lnTo>
                    <a:pt x="75" y="539"/>
                  </a:lnTo>
                  <a:lnTo>
                    <a:pt x="99" y="514"/>
                  </a:lnTo>
                  <a:lnTo>
                    <a:pt x="130" y="496"/>
                  </a:lnTo>
                  <a:lnTo>
                    <a:pt x="168" y="471"/>
                  </a:lnTo>
                  <a:lnTo>
                    <a:pt x="205" y="446"/>
                  </a:lnTo>
                  <a:lnTo>
                    <a:pt x="980" y="0"/>
                  </a:lnTo>
                  <a:lnTo>
                    <a:pt x="1042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00" name="Freeform 639"/>
            <p:cNvSpPr>
              <a:spLocks/>
            </p:cNvSpPr>
            <p:nvPr/>
          </p:nvSpPr>
          <p:spPr bwMode="auto">
            <a:xfrm>
              <a:off x="2797" y="2348"/>
              <a:ext cx="44" cy="35"/>
            </a:xfrm>
            <a:custGeom>
              <a:avLst/>
              <a:gdLst>
                <a:gd name="T0" fmla="*/ 5 w 131"/>
                <a:gd name="T1" fmla="*/ 0 h 106"/>
                <a:gd name="T2" fmla="*/ 0 w 131"/>
                <a:gd name="T3" fmla="*/ 0 h 106"/>
                <a:gd name="T4" fmla="*/ 0 w 131"/>
                <a:gd name="T5" fmla="*/ 4 h 106"/>
                <a:gd name="T6" fmla="*/ 5 w 13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"/>
                <a:gd name="T13" fmla="*/ 0 h 106"/>
                <a:gd name="T14" fmla="*/ 131 w 13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" h="106">
                  <a:moveTo>
                    <a:pt x="131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01" name="Freeform 640"/>
            <p:cNvSpPr>
              <a:spLocks/>
            </p:cNvSpPr>
            <p:nvPr/>
          </p:nvSpPr>
          <p:spPr bwMode="auto">
            <a:xfrm>
              <a:off x="2797" y="2348"/>
              <a:ext cx="73" cy="60"/>
            </a:xfrm>
            <a:custGeom>
              <a:avLst/>
              <a:gdLst>
                <a:gd name="T0" fmla="*/ 2 w 218"/>
                <a:gd name="T1" fmla="*/ 0 h 180"/>
                <a:gd name="T2" fmla="*/ 8 w 218"/>
                <a:gd name="T3" fmla="*/ 0 h 180"/>
                <a:gd name="T4" fmla="*/ 0 w 218"/>
                <a:gd name="T5" fmla="*/ 7 h 180"/>
                <a:gd name="T6" fmla="*/ 0 w 218"/>
                <a:gd name="T7" fmla="*/ 1 h 180"/>
                <a:gd name="T8" fmla="*/ 2 w 218"/>
                <a:gd name="T9" fmla="*/ 0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"/>
                <a:gd name="T16" fmla="*/ 0 h 180"/>
                <a:gd name="T17" fmla="*/ 218 w 218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" h="180">
                  <a:moveTo>
                    <a:pt x="44" y="0"/>
                  </a:moveTo>
                  <a:lnTo>
                    <a:pt x="218" y="0"/>
                  </a:lnTo>
                  <a:lnTo>
                    <a:pt x="0" y="180"/>
                  </a:lnTo>
                  <a:lnTo>
                    <a:pt x="0" y="3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D1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02" name="Freeform 641"/>
            <p:cNvSpPr>
              <a:spLocks/>
            </p:cNvSpPr>
            <p:nvPr/>
          </p:nvSpPr>
          <p:spPr bwMode="auto">
            <a:xfrm>
              <a:off x="2797" y="2348"/>
              <a:ext cx="103" cy="85"/>
            </a:xfrm>
            <a:custGeom>
              <a:avLst/>
              <a:gdLst>
                <a:gd name="T0" fmla="*/ 5 w 309"/>
                <a:gd name="T1" fmla="*/ 0 h 255"/>
                <a:gd name="T2" fmla="*/ 11 w 309"/>
                <a:gd name="T3" fmla="*/ 0 h 255"/>
                <a:gd name="T4" fmla="*/ 0 w 309"/>
                <a:gd name="T5" fmla="*/ 9 h 255"/>
                <a:gd name="T6" fmla="*/ 0 w 309"/>
                <a:gd name="T7" fmla="*/ 4 h 255"/>
                <a:gd name="T8" fmla="*/ 5 w 309"/>
                <a:gd name="T9" fmla="*/ 0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"/>
                <a:gd name="T16" fmla="*/ 0 h 255"/>
                <a:gd name="T17" fmla="*/ 309 w 309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" h="255">
                  <a:moveTo>
                    <a:pt x="131" y="0"/>
                  </a:moveTo>
                  <a:lnTo>
                    <a:pt x="309" y="0"/>
                  </a:lnTo>
                  <a:lnTo>
                    <a:pt x="0" y="255"/>
                  </a:lnTo>
                  <a:lnTo>
                    <a:pt x="0" y="106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D6D6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03" name="Freeform 642"/>
            <p:cNvSpPr>
              <a:spLocks/>
            </p:cNvSpPr>
            <p:nvPr/>
          </p:nvSpPr>
          <p:spPr bwMode="auto">
            <a:xfrm>
              <a:off x="2797" y="2348"/>
              <a:ext cx="134" cy="112"/>
            </a:xfrm>
            <a:custGeom>
              <a:avLst/>
              <a:gdLst>
                <a:gd name="T0" fmla="*/ 8 w 402"/>
                <a:gd name="T1" fmla="*/ 0 h 336"/>
                <a:gd name="T2" fmla="*/ 15 w 402"/>
                <a:gd name="T3" fmla="*/ 0 h 336"/>
                <a:gd name="T4" fmla="*/ 0 w 402"/>
                <a:gd name="T5" fmla="*/ 12 h 336"/>
                <a:gd name="T6" fmla="*/ 0 w 402"/>
                <a:gd name="T7" fmla="*/ 7 h 336"/>
                <a:gd name="T8" fmla="*/ 8 w 402"/>
                <a:gd name="T9" fmla="*/ 0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2"/>
                <a:gd name="T16" fmla="*/ 0 h 336"/>
                <a:gd name="T17" fmla="*/ 402 w 402"/>
                <a:gd name="T18" fmla="*/ 336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2" h="336">
                  <a:moveTo>
                    <a:pt x="218" y="0"/>
                  </a:moveTo>
                  <a:lnTo>
                    <a:pt x="402" y="0"/>
                  </a:lnTo>
                  <a:lnTo>
                    <a:pt x="0" y="336"/>
                  </a:lnTo>
                  <a:lnTo>
                    <a:pt x="0" y="18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04" name="Freeform 643"/>
            <p:cNvSpPr>
              <a:spLocks/>
            </p:cNvSpPr>
            <p:nvPr/>
          </p:nvSpPr>
          <p:spPr bwMode="auto">
            <a:xfrm>
              <a:off x="2797" y="2348"/>
              <a:ext cx="161" cy="135"/>
            </a:xfrm>
            <a:custGeom>
              <a:avLst/>
              <a:gdLst>
                <a:gd name="T0" fmla="*/ 11 w 483"/>
                <a:gd name="T1" fmla="*/ 0 h 404"/>
                <a:gd name="T2" fmla="*/ 18 w 483"/>
                <a:gd name="T3" fmla="*/ 0 h 404"/>
                <a:gd name="T4" fmla="*/ 0 w 483"/>
                <a:gd name="T5" fmla="*/ 15 h 404"/>
                <a:gd name="T6" fmla="*/ 0 w 483"/>
                <a:gd name="T7" fmla="*/ 9 h 404"/>
                <a:gd name="T8" fmla="*/ 11 w 483"/>
                <a:gd name="T9" fmla="*/ 0 h 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3"/>
                <a:gd name="T16" fmla="*/ 0 h 404"/>
                <a:gd name="T17" fmla="*/ 483 w 483"/>
                <a:gd name="T18" fmla="*/ 404 h 4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3" h="404">
                  <a:moveTo>
                    <a:pt x="309" y="0"/>
                  </a:moveTo>
                  <a:lnTo>
                    <a:pt x="483" y="0"/>
                  </a:lnTo>
                  <a:lnTo>
                    <a:pt x="0" y="404"/>
                  </a:lnTo>
                  <a:lnTo>
                    <a:pt x="0" y="255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05" name="Freeform 644"/>
            <p:cNvSpPr>
              <a:spLocks/>
            </p:cNvSpPr>
            <p:nvPr/>
          </p:nvSpPr>
          <p:spPr bwMode="auto">
            <a:xfrm>
              <a:off x="2797" y="2348"/>
              <a:ext cx="192" cy="159"/>
            </a:xfrm>
            <a:custGeom>
              <a:avLst/>
              <a:gdLst>
                <a:gd name="T0" fmla="*/ 15 w 576"/>
                <a:gd name="T1" fmla="*/ 0 h 477"/>
                <a:gd name="T2" fmla="*/ 21 w 576"/>
                <a:gd name="T3" fmla="*/ 0 h 477"/>
                <a:gd name="T4" fmla="*/ 0 w 576"/>
                <a:gd name="T5" fmla="*/ 18 h 477"/>
                <a:gd name="T6" fmla="*/ 0 w 576"/>
                <a:gd name="T7" fmla="*/ 12 h 477"/>
                <a:gd name="T8" fmla="*/ 15 w 576"/>
                <a:gd name="T9" fmla="*/ 0 h 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477"/>
                <a:gd name="T17" fmla="*/ 576 w 576"/>
                <a:gd name="T18" fmla="*/ 477 h 4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477">
                  <a:moveTo>
                    <a:pt x="402" y="0"/>
                  </a:moveTo>
                  <a:lnTo>
                    <a:pt x="576" y="0"/>
                  </a:lnTo>
                  <a:lnTo>
                    <a:pt x="0" y="477"/>
                  </a:lnTo>
                  <a:lnTo>
                    <a:pt x="0" y="336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06" name="Freeform 645"/>
            <p:cNvSpPr>
              <a:spLocks/>
            </p:cNvSpPr>
            <p:nvPr/>
          </p:nvSpPr>
          <p:spPr bwMode="auto">
            <a:xfrm>
              <a:off x="2797" y="2348"/>
              <a:ext cx="221" cy="184"/>
            </a:xfrm>
            <a:custGeom>
              <a:avLst/>
              <a:gdLst>
                <a:gd name="T0" fmla="*/ 18 w 663"/>
                <a:gd name="T1" fmla="*/ 0 h 552"/>
                <a:gd name="T2" fmla="*/ 25 w 663"/>
                <a:gd name="T3" fmla="*/ 0 h 552"/>
                <a:gd name="T4" fmla="*/ 0 w 663"/>
                <a:gd name="T5" fmla="*/ 20 h 552"/>
                <a:gd name="T6" fmla="*/ 0 w 663"/>
                <a:gd name="T7" fmla="*/ 15 h 552"/>
                <a:gd name="T8" fmla="*/ 18 w 663"/>
                <a:gd name="T9" fmla="*/ 0 h 5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3"/>
                <a:gd name="T16" fmla="*/ 0 h 552"/>
                <a:gd name="T17" fmla="*/ 663 w 663"/>
                <a:gd name="T18" fmla="*/ 552 h 5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3" h="552">
                  <a:moveTo>
                    <a:pt x="483" y="0"/>
                  </a:moveTo>
                  <a:lnTo>
                    <a:pt x="663" y="0"/>
                  </a:lnTo>
                  <a:lnTo>
                    <a:pt x="0" y="552"/>
                  </a:lnTo>
                  <a:lnTo>
                    <a:pt x="0" y="404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07" name="Freeform 646"/>
            <p:cNvSpPr>
              <a:spLocks/>
            </p:cNvSpPr>
            <p:nvPr/>
          </p:nvSpPr>
          <p:spPr bwMode="auto">
            <a:xfrm>
              <a:off x="2797" y="2348"/>
              <a:ext cx="250" cy="209"/>
            </a:xfrm>
            <a:custGeom>
              <a:avLst/>
              <a:gdLst>
                <a:gd name="T0" fmla="*/ 22 w 748"/>
                <a:gd name="T1" fmla="*/ 0 h 626"/>
                <a:gd name="T2" fmla="*/ 28 w 748"/>
                <a:gd name="T3" fmla="*/ 0 h 626"/>
                <a:gd name="T4" fmla="*/ 0 w 748"/>
                <a:gd name="T5" fmla="*/ 23 h 626"/>
                <a:gd name="T6" fmla="*/ 0 w 748"/>
                <a:gd name="T7" fmla="*/ 18 h 626"/>
                <a:gd name="T8" fmla="*/ 22 w 748"/>
                <a:gd name="T9" fmla="*/ 0 h 6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626"/>
                <a:gd name="T17" fmla="*/ 748 w 748"/>
                <a:gd name="T18" fmla="*/ 626 h 6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626">
                  <a:moveTo>
                    <a:pt x="576" y="0"/>
                  </a:moveTo>
                  <a:lnTo>
                    <a:pt x="748" y="0"/>
                  </a:lnTo>
                  <a:lnTo>
                    <a:pt x="0" y="626"/>
                  </a:lnTo>
                  <a:lnTo>
                    <a:pt x="0" y="477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08" name="Freeform 647"/>
            <p:cNvSpPr>
              <a:spLocks/>
            </p:cNvSpPr>
            <p:nvPr/>
          </p:nvSpPr>
          <p:spPr bwMode="auto">
            <a:xfrm>
              <a:off x="2797" y="2348"/>
              <a:ext cx="256" cy="234"/>
            </a:xfrm>
            <a:custGeom>
              <a:avLst/>
              <a:gdLst>
                <a:gd name="T0" fmla="*/ 25 w 768"/>
                <a:gd name="T1" fmla="*/ 0 h 701"/>
                <a:gd name="T2" fmla="*/ 28 w 768"/>
                <a:gd name="T3" fmla="*/ 0 h 701"/>
                <a:gd name="T4" fmla="*/ 28 w 768"/>
                <a:gd name="T5" fmla="*/ 2 h 701"/>
                <a:gd name="T6" fmla="*/ 0 w 768"/>
                <a:gd name="T7" fmla="*/ 26 h 701"/>
                <a:gd name="T8" fmla="*/ 0 w 768"/>
                <a:gd name="T9" fmla="*/ 20 h 701"/>
                <a:gd name="T10" fmla="*/ 25 w 768"/>
                <a:gd name="T11" fmla="*/ 0 h 7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8"/>
                <a:gd name="T19" fmla="*/ 0 h 701"/>
                <a:gd name="T20" fmla="*/ 768 w 768"/>
                <a:gd name="T21" fmla="*/ 701 h 7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8" h="701">
                  <a:moveTo>
                    <a:pt x="663" y="0"/>
                  </a:moveTo>
                  <a:lnTo>
                    <a:pt x="768" y="0"/>
                  </a:lnTo>
                  <a:lnTo>
                    <a:pt x="768" y="62"/>
                  </a:lnTo>
                  <a:lnTo>
                    <a:pt x="0" y="701"/>
                  </a:lnTo>
                  <a:lnTo>
                    <a:pt x="0" y="552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rgbClr val="F5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09" name="Freeform 648"/>
            <p:cNvSpPr>
              <a:spLocks/>
            </p:cNvSpPr>
            <p:nvPr/>
          </p:nvSpPr>
          <p:spPr bwMode="auto">
            <a:xfrm>
              <a:off x="2797" y="2348"/>
              <a:ext cx="256" cy="256"/>
            </a:xfrm>
            <a:custGeom>
              <a:avLst/>
              <a:gdLst>
                <a:gd name="T0" fmla="*/ 28 w 768"/>
                <a:gd name="T1" fmla="*/ 0 h 769"/>
                <a:gd name="T2" fmla="*/ 28 w 768"/>
                <a:gd name="T3" fmla="*/ 0 h 769"/>
                <a:gd name="T4" fmla="*/ 28 w 768"/>
                <a:gd name="T5" fmla="*/ 5 h 769"/>
                <a:gd name="T6" fmla="*/ 0 w 768"/>
                <a:gd name="T7" fmla="*/ 28 h 769"/>
                <a:gd name="T8" fmla="*/ 0 w 768"/>
                <a:gd name="T9" fmla="*/ 28 h 769"/>
                <a:gd name="T10" fmla="*/ 0 w 768"/>
                <a:gd name="T11" fmla="*/ 23 h 769"/>
                <a:gd name="T12" fmla="*/ 28 w 768"/>
                <a:gd name="T13" fmla="*/ 0 h 7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8"/>
                <a:gd name="T22" fmla="*/ 0 h 769"/>
                <a:gd name="T23" fmla="*/ 768 w 768"/>
                <a:gd name="T24" fmla="*/ 769 h 7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8" h="769">
                  <a:moveTo>
                    <a:pt x="748" y="0"/>
                  </a:moveTo>
                  <a:lnTo>
                    <a:pt x="768" y="0"/>
                  </a:lnTo>
                  <a:lnTo>
                    <a:pt x="768" y="131"/>
                  </a:lnTo>
                  <a:lnTo>
                    <a:pt x="13" y="769"/>
                  </a:lnTo>
                  <a:lnTo>
                    <a:pt x="0" y="769"/>
                  </a:lnTo>
                  <a:lnTo>
                    <a:pt x="0" y="626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10" name="Freeform 649"/>
            <p:cNvSpPr>
              <a:spLocks/>
            </p:cNvSpPr>
            <p:nvPr/>
          </p:nvSpPr>
          <p:spPr bwMode="auto">
            <a:xfrm>
              <a:off x="2797" y="2369"/>
              <a:ext cx="256" cy="235"/>
            </a:xfrm>
            <a:custGeom>
              <a:avLst/>
              <a:gdLst>
                <a:gd name="T0" fmla="*/ 0 w 768"/>
                <a:gd name="T1" fmla="*/ 23 h 707"/>
                <a:gd name="T2" fmla="*/ 0 w 768"/>
                <a:gd name="T3" fmla="*/ 26 h 707"/>
                <a:gd name="T4" fmla="*/ 4 w 768"/>
                <a:gd name="T5" fmla="*/ 26 h 707"/>
                <a:gd name="T6" fmla="*/ 28 w 768"/>
                <a:gd name="T7" fmla="*/ 5 h 707"/>
                <a:gd name="T8" fmla="*/ 28 w 768"/>
                <a:gd name="T9" fmla="*/ 0 h 707"/>
                <a:gd name="T10" fmla="*/ 0 w 768"/>
                <a:gd name="T11" fmla="*/ 23 h 7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8"/>
                <a:gd name="T19" fmla="*/ 0 h 707"/>
                <a:gd name="T20" fmla="*/ 768 w 768"/>
                <a:gd name="T21" fmla="*/ 707 h 7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8" h="707">
                  <a:moveTo>
                    <a:pt x="0" y="639"/>
                  </a:moveTo>
                  <a:lnTo>
                    <a:pt x="0" y="707"/>
                  </a:lnTo>
                  <a:lnTo>
                    <a:pt x="106" y="707"/>
                  </a:lnTo>
                  <a:lnTo>
                    <a:pt x="768" y="143"/>
                  </a:lnTo>
                  <a:lnTo>
                    <a:pt x="768" y="0"/>
                  </a:lnTo>
                  <a:lnTo>
                    <a:pt x="0" y="6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11" name="Freeform 650"/>
            <p:cNvSpPr>
              <a:spLocks/>
            </p:cNvSpPr>
            <p:nvPr/>
          </p:nvSpPr>
          <p:spPr bwMode="auto">
            <a:xfrm>
              <a:off x="2802" y="2392"/>
              <a:ext cx="251" cy="212"/>
            </a:xfrm>
            <a:custGeom>
              <a:avLst/>
              <a:gdLst>
                <a:gd name="T0" fmla="*/ 7 w 755"/>
                <a:gd name="T1" fmla="*/ 23 h 638"/>
                <a:gd name="T2" fmla="*/ 0 w 755"/>
                <a:gd name="T3" fmla="*/ 23 h 638"/>
                <a:gd name="T4" fmla="*/ 28 w 755"/>
                <a:gd name="T5" fmla="*/ 0 h 638"/>
                <a:gd name="T6" fmla="*/ 28 w 755"/>
                <a:gd name="T7" fmla="*/ 6 h 638"/>
                <a:gd name="T8" fmla="*/ 7 w 755"/>
                <a:gd name="T9" fmla="*/ 23 h 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5"/>
                <a:gd name="T16" fmla="*/ 0 h 638"/>
                <a:gd name="T17" fmla="*/ 755 w 755"/>
                <a:gd name="T18" fmla="*/ 638 h 6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5" h="638">
                  <a:moveTo>
                    <a:pt x="180" y="638"/>
                  </a:moveTo>
                  <a:lnTo>
                    <a:pt x="0" y="638"/>
                  </a:lnTo>
                  <a:lnTo>
                    <a:pt x="755" y="0"/>
                  </a:lnTo>
                  <a:lnTo>
                    <a:pt x="755" y="149"/>
                  </a:lnTo>
                  <a:lnTo>
                    <a:pt x="180" y="638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12" name="Freeform 651"/>
            <p:cNvSpPr>
              <a:spLocks/>
            </p:cNvSpPr>
            <p:nvPr/>
          </p:nvSpPr>
          <p:spPr bwMode="auto">
            <a:xfrm>
              <a:off x="2833" y="2416"/>
              <a:ext cx="220" cy="188"/>
            </a:xfrm>
            <a:custGeom>
              <a:avLst/>
              <a:gdLst>
                <a:gd name="T0" fmla="*/ 6 w 662"/>
                <a:gd name="T1" fmla="*/ 21 h 564"/>
                <a:gd name="T2" fmla="*/ 0 w 662"/>
                <a:gd name="T3" fmla="*/ 21 h 564"/>
                <a:gd name="T4" fmla="*/ 24 w 662"/>
                <a:gd name="T5" fmla="*/ 0 h 564"/>
                <a:gd name="T6" fmla="*/ 24 w 662"/>
                <a:gd name="T7" fmla="*/ 6 h 564"/>
                <a:gd name="T8" fmla="*/ 6 w 662"/>
                <a:gd name="T9" fmla="*/ 21 h 5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564"/>
                <a:gd name="T17" fmla="*/ 662 w 662"/>
                <a:gd name="T18" fmla="*/ 564 h 5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564">
                  <a:moveTo>
                    <a:pt x="172" y="564"/>
                  </a:moveTo>
                  <a:lnTo>
                    <a:pt x="0" y="564"/>
                  </a:lnTo>
                  <a:lnTo>
                    <a:pt x="662" y="0"/>
                  </a:lnTo>
                  <a:lnTo>
                    <a:pt x="662" y="149"/>
                  </a:lnTo>
                  <a:lnTo>
                    <a:pt x="172" y="564"/>
                  </a:lnTo>
                  <a:close/>
                </a:path>
              </a:pathLst>
            </a:custGeom>
            <a:solidFill>
              <a:srgbClr val="F5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13" name="Freeform 652"/>
            <p:cNvSpPr>
              <a:spLocks/>
            </p:cNvSpPr>
            <p:nvPr/>
          </p:nvSpPr>
          <p:spPr bwMode="auto">
            <a:xfrm>
              <a:off x="2862" y="2441"/>
              <a:ext cx="191" cy="163"/>
            </a:xfrm>
            <a:custGeom>
              <a:avLst/>
              <a:gdLst>
                <a:gd name="T0" fmla="*/ 7 w 575"/>
                <a:gd name="T1" fmla="*/ 18 h 489"/>
                <a:gd name="T2" fmla="*/ 0 w 575"/>
                <a:gd name="T3" fmla="*/ 18 h 489"/>
                <a:gd name="T4" fmla="*/ 21 w 575"/>
                <a:gd name="T5" fmla="*/ 0 h 489"/>
                <a:gd name="T6" fmla="*/ 21 w 575"/>
                <a:gd name="T7" fmla="*/ 6 h 489"/>
                <a:gd name="T8" fmla="*/ 7 w 575"/>
                <a:gd name="T9" fmla="*/ 18 h 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5"/>
                <a:gd name="T16" fmla="*/ 0 h 489"/>
                <a:gd name="T17" fmla="*/ 575 w 575"/>
                <a:gd name="T18" fmla="*/ 489 h 4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5" h="489">
                  <a:moveTo>
                    <a:pt x="178" y="489"/>
                  </a:moveTo>
                  <a:lnTo>
                    <a:pt x="0" y="489"/>
                  </a:lnTo>
                  <a:lnTo>
                    <a:pt x="575" y="0"/>
                  </a:lnTo>
                  <a:lnTo>
                    <a:pt x="575" y="149"/>
                  </a:lnTo>
                  <a:lnTo>
                    <a:pt x="178" y="489"/>
                  </a:lnTo>
                  <a:close/>
                </a:path>
              </a:pathLst>
            </a:custGeom>
            <a:solidFill>
              <a:srgbClr val="F0F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14" name="Freeform 653"/>
            <p:cNvSpPr>
              <a:spLocks/>
            </p:cNvSpPr>
            <p:nvPr/>
          </p:nvSpPr>
          <p:spPr bwMode="auto">
            <a:xfrm>
              <a:off x="2890" y="2466"/>
              <a:ext cx="163" cy="138"/>
            </a:xfrm>
            <a:custGeom>
              <a:avLst/>
              <a:gdLst>
                <a:gd name="T0" fmla="*/ 7 w 490"/>
                <a:gd name="T1" fmla="*/ 15 h 415"/>
                <a:gd name="T2" fmla="*/ 0 w 490"/>
                <a:gd name="T3" fmla="*/ 15 h 415"/>
                <a:gd name="T4" fmla="*/ 18 w 490"/>
                <a:gd name="T5" fmla="*/ 0 h 415"/>
                <a:gd name="T6" fmla="*/ 18 w 490"/>
                <a:gd name="T7" fmla="*/ 5 h 415"/>
                <a:gd name="T8" fmla="*/ 7 w 490"/>
                <a:gd name="T9" fmla="*/ 15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0"/>
                <a:gd name="T16" fmla="*/ 0 h 415"/>
                <a:gd name="T17" fmla="*/ 490 w 490"/>
                <a:gd name="T18" fmla="*/ 415 h 4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0" h="415">
                  <a:moveTo>
                    <a:pt x="180" y="415"/>
                  </a:moveTo>
                  <a:lnTo>
                    <a:pt x="0" y="415"/>
                  </a:lnTo>
                  <a:lnTo>
                    <a:pt x="490" y="0"/>
                  </a:lnTo>
                  <a:lnTo>
                    <a:pt x="490" y="148"/>
                  </a:lnTo>
                  <a:lnTo>
                    <a:pt x="180" y="41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15" name="Freeform 654"/>
            <p:cNvSpPr>
              <a:spLocks/>
            </p:cNvSpPr>
            <p:nvPr/>
          </p:nvSpPr>
          <p:spPr bwMode="auto">
            <a:xfrm>
              <a:off x="2921" y="2491"/>
              <a:ext cx="132" cy="113"/>
            </a:xfrm>
            <a:custGeom>
              <a:avLst/>
              <a:gdLst>
                <a:gd name="T0" fmla="*/ 6 w 397"/>
                <a:gd name="T1" fmla="*/ 13 h 340"/>
                <a:gd name="T2" fmla="*/ 0 w 397"/>
                <a:gd name="T3" fmla="*/ 13 h 340"/>
                <a:gd name="T4" fmla="*/ 15 w 397"/>
                <a:gd name="T5" fmla="*/ 0 h 340"/>
                <a:gd name="T6" fmla="*/ 15 w 397"/>
                <a:gd name="T7" fmla="*/ 5 h 340"/>
                <a:gd name="T8" fmla="*/ 6 w 397"/>
                <a:gd name="T9" fmla="*/ 13 h 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7"/>
                <a:gd name="T16" fmla="*/ 0 h 340"/>
                <a:gd name="T17" fmla="*/ 397 w 397"/>
                <a:gd name="T18" fmla="*/ 340 h 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7" h="340">
                  <a:moveTo>
                    <a:pt x="174" y="340"/>
                  </a:moveTo>
                  <a:lnTo>
                    <a:pt x="0" y="340"/>
                  </a:lnTo>
                  <a:lnTo>
                    <a:pt x="397" y="0"/>
                  </a:lnTo>
                  <a:lnTo>
                    <a:pt x="397" y="148"/>
                  </a:lnTo>
                  <a:lnTo>
                    <a:pt x="174" y="340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16" name="Freeform 655"/>
            <p:cNvSpPr>
              <a:spLocks/>
            </p:cNvSpPr>
            <p:nvPr/>
          </p:nvSpPr>
          <p:spPr bwMode="auto">
            <a:xfrm>
              <a:off x="2950" y="2515"/>
              <a:ext cx="103" cy="89"/>
            </a:xfrm>
            <a:custGeom>
              <a:avLst/>
              <a:gdLst>
                <a:gd name="T0" fmla="*/ 7 w 310"/>
                <a:gd name="T1" fmla="*/ 10 h 267"/>
                <a:gd name="T2" fmla="*/ 0 w 310"/>
                <a:gd name="T3" fmla="*/ 10 h 267"/>
                <a:gd name="T4" fmla="*/ 11 w 310"/>
                <a:gd name="T5" fmla="*/ 0 h 267"/>
                <a:gd name="T6" fmla="*/ 11 w 310"/>
                <a:gd name="T7" fmla="*/ 6 h 267"/>
                <a:gd name="T8" fmla="*/ 7 w 310"/>
                <a:gd name="T9" fmla="*/ 10 h 2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0"/>
                <a:gd name="T16" fmla="*/ 0 h 267"/>
                <a:gd name="T17" fmla="*/ 310 w 310"/>
                <a:gd name="T18" fmla="*/ 267 h 2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0" h="267">
                  <a:moveTo>
                    <a:pt x="180" y="267"/>
                  </a:moveTo>
                  <a:lnTo>
                    <a:pt x="0" y="267"/>
                  </a:lnTo>
                  <a:lnTo>
                    <a:pt x="310" y="0"/>
                  </a:lnTo>
                  <a:lnTo>
                    <a:pt x="310" y="149"/>
                  </a:lnTo>
                  <a:lnTo>
                    <a:pt x="180" y="267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17" name="Freeform 656"/>
            <p:cNvSpPr>
              <a:spLocks/>
            </p:cNvSpPr>
            <p:nvPr/>
          </p:nvSpPr>
          <p:spPr bwMode="auto">
            <a:xfrm>
              <a:off x="2979" y="2540"/>
              <a:ext cx="74" cy="64"/>
            </a:xfrm>
            <a:custGeom>
              <a:avLst/>
              <a:gdLst>
                <a:gd name="T0" fmla="*/ 7 w 223"/>
                <a:gd name="T1" fmla="*/ 7 h 192"/>
                <a:gd name="T2" fmla="*/ 0 w 223"/>
                <a:gd name="T3" fmla="*/ 7 h 192"/>
                <a:gd name="T4" fmla="*/ 8 w 223"/>
                <a:gd name="T5" fmla="*/ 0 h 192"/>
                <a:gd name="T6" fmla="*/ 8 w 223"/>
                <a:gd name="T7" fmla="*/ 6 h 192"/>
                <a:gd name="T8" fmla="*/ 7 w 223"/>
                <a:gd name="T9" fmla="*/ 7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192"/>
                <a:gd name="T17" fmla="*/ 223 w 223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192">
                  <a:moveTo>
                    <a:pt x="180" y="192"/>
                  </a:moveTo>
                  <a:lnTo>
                    <a:pt x="0" y="192"/>
                  </a:lnTo>
                  <a:lnTo>
                    <a:pt x="223" y="0"/>
                  </a:lnTo>
                  <a:lnTo>
                    <a:pt x="223" y="155"/>
                  </a:lnTo>
                  <a:lnTo>
                    <a:pt x="180" y="192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18" name="Freeform 657"/>
            <p:cNvSpPr>
              <a:spLocks/>
            </p:cNvSpPr>
            <p:nvPr/>
          </p:nvSpPr>
          <p:spPr bwMode="auto">
            <a:xfrm>
              <a:off x="3010" y="2565"/>
              <a:ext cx="43" cy="39"/>
            </a:xfrm>
            <a:custGeom>
              <a:avLst/>
              <a:gdLst>
                <a:gd name="T0" fmla="*/ 0 w 130"/>
                <a:gd name="T1" fmla="*/ 4 h 118"/>
                <a:gd name="T2" fmla="*/ 5 w 130"/>
                <a:gd name="T3" fmla="*/ 4 h 118"/>
                <a:gd name="T4" fmla="*/ 5 w 130"/>
                <a:gd name="T5" fmla="*/ 0 h 118"/>
                <a:gd name="T6" fmla="*/ 0 w 130"/>
                <a:gd name="T7" fmla="*/ 4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"/>
                <a:gd name="T13" fmla="*/ 0 h 118"/>
                <a:gd name="T14" fmla="*/ 130 w 130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" h="118">
                  <a:moveTo>
                    <a:pt x="0" y="118"/>
                  </a:moveTo>
                  <a:lnTo>
                    <a:pt x="130" y="118"/>
                  </a:lnTo>
                  <a:lnTo>
                    <a:pt x="130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6D6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19" name="Freeform 658"/>
            <p:cNvSpPr>
              <a:spLocks/>
            </p:cNvSpPr>
            <p:nvPr/>
          </p:nvSpPr>
          <p:spPr bwMode="auto">
            <a:xfrm>
              <a:off x="3039" y="2592"/>
              <a:ext cx="14" cy="12"/>
            </a:xfrm>
            <a:custGeom>
              <a:avLst/>
              <a:gdLst>
                <a:gd name="T0" fmla="*/ 0 w 43"/>
                <a:gd name="T1" fmla="*/ 1 h 37"/>
                <a:gd name="T2" fmla="*/ 2 w 43"/>
                <a:gd name="T3" fmla="*/ 1 h 37"/>
                <a:gd name="T4" fmla="*/ 2 w 43"/>
                <a:gd name="T5" fmla="*/ 0 h 37"/>
                <a:gd name="T6" fmla="*/ 0 w 43"/>
                <a:gd name="T7" fmla="*/ 1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37"/>
                <a:gd name="T14" fmla="*/ 43 w 43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37">
                  <a:moveTo>
                    <a:pt x="0" y="37"/>
                  </a:moveTo>
                  <a:lnTo>
                    <a:pt x="43" y="37"/>
                  </a:lnTo>
                  <a:lnTo>
                    <a:pt x="43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20" name="Freeform 659"/>
            <p:cNvSpPr>
              <a:spLocks/>
            </p:cNvSpPr>
            <p:nvPr/>
          </p:nvSpPr>
          <p:spPr bwMode="auto">
            <a:xfrm>
              <a:off x="2793" y="2344"/>
              <a:ext cx="260" cy="9"/>
            </a:xfrm>
            <a:custGeom>
              <a:avLst/>
              <a:gdLst>
                <a:gd name="T0" fmla="*/ 1 w 780"/>
                <a:gd name="T1" fmla="*/ 0 h 25"/>
                <a:gd name="T2" fmla="*/ 0 w 780"/>
                <a:gd name="T3" fmla="*/ 1 h 25"/>
                <a:gd name="T4" fmla="*/ 29 w 780"/>
                <a:gd name="T5" fmla="*/ 1 h 25"/>
                <a:gd name="T6" fmla="*/ 29 w 780"/>
                <a:gd name="T7" fmla="*/ 0 h 25"/>
                <a:gd name="T8" fmla="*/ 0 w 780"/>
                <a:gd name="T9" fmla="*/ 0 h 25"/>
                <a:gd name="T10" fmla="*/ 0 w 780"/>
                <a:gd name="T11" fmla="*/ 0 h 25"/>
                <a:gd name="T12" fmla="*/ 0 w 780"/>
                <a:gd name="T13" fmla="*/ 0 h 25"/>
                <a:gd name="T14" fmla="*/ 0 w 780"/>
                <a:gd name="T15" fmla="*/ 0 h 25"/>
                <a:gd name="T16" fmla="*/ 0 w 780"/>
                <a:gd name="T17" fmla="*/ 0 h 25"/>
                <a:gd name="T18" fmla="*/ 0 w 780"/>
                <a:gd name="T19" fmla="*/ 1 h 25"/>
                <a:gd name="T20" fmla="*/ 0 w 780"/>
                <a:gd name="T21" fmla="*/ 1 h 25"/>
                <a:gd name="T22" fmla="*/ 1 w 780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0"/>
                <a:gd name="T37" fmla="*/ 0 h 25"/>
                <a:gd name="T38" fmla="*/ 780 w 780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0" h="25">
                  <a:moveTo>
                    <a:pt x="25" y="11"/>
                  </a:moveTo>
                  <a:lnTo>
                    <a:pt x="12" y="25"/>
                  </a:lnTo>
                  <a:lnTo>
                    <a:pt x="780" y="25"/>
                  </a:lnTo>
                  <a:lnTo>
                    <a:pt x="780" y="0"/>
                  </a:lnTo>
                  <a:lnTo>
                    <a:pt x="12" y="0"/>
                  </a:lnTo>
                  <a:lnTo>
                    <a:pt x="0" y="11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1"/>
                  </a:lnTo>
                  <a:lnTo>
                    <a:pt x="6" y="25"/>
                  </a:lnTo>
                  <a:lnTo>
                    <a:pt x="12" y="25"/>
                  </a:lnTo>
                  <a:lnTo>
                    <a:pt x="2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21" name="Freeform 660"/>
            <p:cNvSpPr>
              <a:spLocks/>
            </p:cNvSpPr>
            <p:nvPr/>
          </p:nvSpPr>
          <p:spPr bwMode="auto">
            <a:xfrm>
              <a:off x="2793" y="2348"/>
              <a:ext cx="9" cy="261"/>
            </a:xfrm>
            <a:custGeom>
              <a:avLst/>
              <a:gdLst>
                <a:gd name="T0" fmla="*/ 0 w 25"/>
                <a:gd name="T1" fmla="*/ 28 h 782"/>
                <a:gd name="T2" fmla="*/ 1 w 25"/>
                <a:gd name="T3" fmla="*/ 29 h 782"/>
                <a:gd name="T4" fmla="*/ 1 w 25"/>
                <a:gd name="T5" fmla="*/ 0 h 782"/>
                <a:gd name="T6" fmla="*/ 0 w 25"/>
                <a:gd name="T7" fmla="*/ 0 h 782"/>
                <a:gd name="T8" fmla="*/ 0 w 25"/>
                <a:gd name="T9" fmla="*/ 29 h 782"/>
                <a:gd name="T10" fmla="*/ 0 w 25"/>
                <a:gd name="T11" fmla="*/ 29 h 782"/>
                <a:gd name="T12" fmla="*/ 0 w 25"/>
                <a:gd name="T13" fmla="*/ 29 h 782"/>
                <a:gd name="T14" fmla="*/ 0 w 25"/>
                <a:gd name="T15" fmla="*/ 29 h 782"/>
                <a:gd name="T16" fmla="*/ 0 w 25"/>
                <a:gd name="T17" fmla="*/ 29 h 782"/>
                <a:gd name="T18" fmla="*/ 1 w 25"/>
                <a:gd name="T19" fmla="*/ 29 h 782"/>
                <a:gd name="T20" fmla="*/ 1 w 25"/>
                <a:gd name="T21" fmla="*/ 29 h 782"/>
                <a:gd name="T22" fmla="*/ 0 w 25"/>
                <a:gd name="T23" fmla="*/ 28 h 7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782"/>
                <a:gd name="T38" fmla="*/ 25 w 25"/>
                <a:gd name="T39" fmla="*/ 782 h 78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782">
                  <a:moveTo>
                    <a:pt x="12" y="757"/>
                  </a:moveTo>
                  <a:lnTo>
                    <a:pt x="25" y="76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769"/>
                  </a:lnTo>
                  <a:lnTo>
                    <a:pt x="12" y="782"/>
                  </a:lnTo>
                  <a:lnTo>
                    <a:pt x="0" y="769"/>
                  </a:lnTo>
                  <a:lnTo>
                    <a:pt x="6" y="774"/>
                  </a:lnTo>
                  <a:lnTo>
                    <a:pt x="12" y="782"/>
                  </a:lnTo>
                  <a:lnTo>
                    <a:pt x="25" y="774"/>
                  </a:lnTo>
                  <a:lnTo>
                    <a:pt x="25" y="769"/>
                  </a:lnTo>
                  <a:lnTo>
                    <a:pt x="12" y="7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22" name="Freeform 661"/>
            <p:cNvSpPr>
              <a:spLocks/>
            </p:cNvSpPr>
            <p:nvPr/>
          </p:nvSpPr>
          <p:spPr bwMode="auto">
            <a:xfrm>
              <a:off x="2797" y="2600"/>
              <a:ext cx="261" cy="9"/>
            </a:xfrm>
            <a:custGeom>
              <a:avLst/>
              <a:gdLst>
                <a:gd name="T0" fmla="*/ 28 w 781"/>
                <a:gd name="T1" fmla="*/ 0 h 25"/>
                <a:gd name="T2" fmla="*/ 29 w 781"/>
                <a:gd name="T3" fmla="*/ 0 h 25"/>
                <a:gd name="T4" fmla="*/ 0 w 781"/>
                <a:gd name="T5" fmla="*/ 0 h 25"/>
                <a:gd name="T6" fmla="*/ 0 w 781"/>
                <a:gd name="T7" fmla="*/ 1 h 25"/>
                <a:gd name="T8" fmla="*/ 29 w 781"/>
                <a:gd name="T9" fmla="*/ 1 h 25"/>
                <a:gd name="T10" fmla="*/ 29 w 781"/>
                <a:gd name="T11" fmla="*/ 0 h 25"/>
                <a:gd name="T12" fmla="*/ 29 w 781"/>
                <a:gd name="T13" fmla="*/ 1 h 25"/>
                <a:gd name="T14" fmla="*/ 29 w 781"/>
                <a:gd name="T15" fmla="*/ 1 h 25"/>
                <a:gd name="T16" fmla="*/ 29 w 781"/>
                <a:gd name="T17" fmla="*/ 0 h 25"/>
                <a:gd name="T18" fmla="*/ 29 w 781"/>
                <a:gd name="T19" fmla="*/ 0 h 25"/>
                <a:gd name="T20" fmla="*/ 29 w 781"/>
                <a:gd name="T21" fmla="*/ 0 h 25"/>
                <a:gd name="T22" fmla="*/ 28 w 781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1"/>
                <a:gd name="T37" fmla="*/ 0 h 25"/>
                <a:gd name="T38" fmla="*/ 781 w 781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1" h="25">
                  <a:moveTo>
                    <a:pt x="748" y="12"/>
                  </a:moveTo>
                  <a:lnTo>
                    <a:pt x="768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768" y="25"/>
                  </a:lnTo>
                  <a:lnTo>
                    <a:pt x="781" y="12"/>
                  </a:lnTo>
                  <a:lnTo>
                    <a:pt x="768" y="25"/>
                  </a:lnTo>
                  <a:lnTo>
                    <a:pt x="773" y="17"/>
                  </a:lnTo>
                  <a:lnTo>
                    <a:pt x="781" y="12"/>
                  </a:lnTo>
                  <a:lnTo>
                    <a:pt x="773" y="0"/>
                  </a:lnTo>
                  <a:lnTo>
                    <a:pt x="768" y="0"/>
                  </a:lnTo>
                  <a:lnTo>
                    <a:pt x="74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23" name="Freeform 662"/>
            <p:cNvSpPr>
              <a:spLocks/>
            </p:cNvSpPr>
            <p:nvPr/>
          </p:nvSpPr>
          <p:spPr bwMode="auto">
            <a:xfrm>
              <a:off x="3047" y="2344"/>
              <a:ext cx="11" cy="260"/>
            </a:xfrm>
            <a:custGeom>
              <a:avLst/>
              <a:gdLst>
                <a:gd name="T0" fmla="*/ 1 w 33"/>
                <a:gd name="T1" fmla="*/ 1 h 780"/>
                <a:gd name="T2" fmla="*/ 0 w 33"/>
                <a:gd name="T3" fmla="*/ 0 h 780"/>
                <a:gd name="T4" fmla="*/ 0 w 33"/>
                <a:gd name="T5" fmla="*/ 29 h 780"/>
                <a:gd name="T6" fmla="*/ 1 w 33"/>
                <a:gd name="T7" fmla="*/ 29 h 780"/>
                <a:gd name="T8" fmla="*/ 1 w 33"/>
                <a:gd name="T9" fmla="*/ 0 h 780"/>
                <a:gd name="T10" fmla="*/ 1 w 33"/>
                <a:gd name="T11" fmla="*/ 0 h 780"/>
                <a:gd name="T12" fmla="*/ 1 w 33"/>
                <a:gd name="T13" fmla="*/ 0 h 780"/>
                <a:gd name="T14" fmla="*/ 1 w 33"/>
                <a:gd name="T15" fmla="*/ 0 h 780"/>
                <a:gd name="T16" fmla="*/ 1 w 33"/>
                <a:gd name="T17" fmla="*/ 0 h 780"/>
                <a:gd name="T18" fmla="*/ 0 w 33"/>
                <a:gd name="T19" fmla="*/ 0 h 780"/>
                <a:gd name="T20" fmla="*/ 0 w 33"/>
                <a:gd name="T21" fmla="*/ 0 h 780"/>
                <a:gd name="T22" fmla="*/ 1 w 33"/>
                <a:gd name="T23" fmla="*/ 1 h 7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780"/>
                <a:gd name="T38" fmla="*/ 33 w 33"/>
                <a:gd name="T39" fmla="*/ 780 h 7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780">
                  <a:moveTo>
                    <a:pt x="20" y="25"/>
                  </a:moveTo>
                  <a:lnTo>
                    <a:pt x="0" y="11"/>
                  </a:lnTo>
                  <a:lnTo>
                    <a:pt x="0" y="780"/>
                  </a:lnTo>
                  <a:lnTo>
                    <a:pt x="33" y="780"/>
                  </a:lnTo>
                  <a:lnTo>
                    <a:pt x="33" y="11"/>
                  </a:lnTo>
                  <a:lnTo>
                    <a:pt x="20" y="0"/>
                  </a:lnTo>
                  <a:lnTo>
                    <a:pt x="33" y="11"/>
                  </a:lnTo>
                  <a:lnTo>
                    <a:pt x="25" y="6"/>
                  </a:lnTo>
                  <a:lnTo>
                    <a:pt x="20" y="0"/>
                  </a:lnTo>
                  <a:lnTo>
                    <a:pt x="8" y="6"/>
                  </a:lnTo>
                  <a:lnTo>
                    <a:pt x="0" y="11"/>
                  </a:lnTo>
                  <a:lnTo>
                    <a:pt x="2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24" name="Freeform 663"/>
            <p:cNvSpPr>
              <a:spLocks/>
            </p:cNvSpPr>
            <p:nvPr/>
          </p:nvSpPr>
          <p:spPr bwMode="auto">
            <a:xfrm>
              <a:off x="2797" y="2332"/>
              <a:ext cx="263" cy="16"/>
            </a:xfrm>
            <a:custGeom>
              <a:avLst/>
              <a:gdLst>
                <a:gd name="T0" fmla="*/ 28 w 787"/>
                <a:gd name="T1" fmla="*/ 2 h 48"/>
                <a:gd name="T2" fmla="*/ 0 w 787"/>
                <a:gd name="T3" fmla="*/ 2 h 48"/>
                <a:gd name="T4" fmla="*/ 1 w 787"/>
                <a:gd name="T5" fmla="*/ 0 h 48"/>
                <a:gd name="T6" fmla="*/ 29 w 787"/>
                <a:gd name="T7" fmla="*/ 0 h 48"/>
                <a:gd name="T8" fmla="*/ 28 w 787"/>
                <a:gd name="T9" fmla="*/ 2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48"/>
                <a:gd name="T17" fmla="*/ 787 w 787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48">
                  <a:moveTo>
                    <a:pt x="762" y="48"/>
                  </a:moveTo>
                  <a:lnTo>
                    <a:pt x="0" y="48"/>
                  </a:lnTo>
                  <a:lnTo>
                    <a:pt x="31" y="0"/>
                  </a:lnTo>
                  <a:lnTo>
                    <a:pt x="787" y="0"/>
                  </a:lnTo>
                  <a:lnTo>
                    <a:pt x="762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25" name="Freeform 664"/>
            <p:cNvSpPr>
              <a:spLocks/>
            </p:cNvSpPr>
            <p:nvPr/>
          </p:nvSpPr>
          <p:spPr bwMode="auto">
            <a:xfrm>
              <a:off x="2793" y="2344"/>
              <a:ext cx="258" cy="9"/>
            </a:xfrm>
            <a:custGeom>
              <a:avLst/>
              <a:gdLst>
                <a:gd name="T0" fmla="*/ 0 w 774"/>
                <a:gd name="T1" fmla="*/ 0 h 25"/>
                <a:gd name="T2" fmla="*/ 0 w 774"/>
                <a:gd name="T3" fmla="*/ 1 h 25"/>
                <a:gd name="T4" fmla="*/ 29 w 774"/>
                <a:gd name="T5" fmla="*/ 1 h 25"/>
                <a:gd name="T6" fmla="*/ 29 w 774"/>
                <a:gd name="T7" fmla="*/ 0 h 25"/>
                <a:gd name="T8" fmla="*/ 0 w 774"/>
                <a:gd name="T9" fmla="*/ 0 h 25"/>
                <a:gd name="T10" fmla="*/ 1 w 774"/>
                <a:gd name="T11" fmla="*/ 1 h 25"/>
                <a:gd name="T12" fmla="*/ 0 w 774"/>
                <a:gd name="T13" fmla="*/ 0 h 25"/>
                <a:gd name="T14" fmla="*/ 0 w 774"/>
                <a:gd name="T15" fmla="*/ 0 h 25"/>
                <a:gd name="T16" fmla="*/ 0 w 774"/>
                <a:gd name="T17" fmla="*/ 0 h 25"/>
                <a:gd name="T18" fmla="*/ 0 w 774"/>
                <a:gd name="T19" fmla="*/ 1 h 25"/>
                <a:gd name="T20" fmla="*/ 0 w 774"/>
                <a:gd name="T21" fmla="*/ 1 h 25"/>
                <a:gd name="T22" fmla="*/ 0 w 774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74"/>
                <a:gd name="T37" fmla="*/ 0 h 25"/>
                <a:gd name="T38" fmla="*/ 774 w 774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74" h="25">
                  <a:moveTo>
                    <a:pt x="0" y="6"/>
                  </a:moveTo>
                  <a:lnTo>
                    <a:pt x="12" y="25"/>
                  </a:lnTo>
                  <a:lnTo>
                    <a:pt x="774" y="25"/>
                  </a:lnTo>
                  <a:lnTo>
                    <a:pt x="774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1"/>
                  </a:lnTo>
                  <a:lnTo>
                    <a:pt x="6" y="25"/>
                  </a:lnTo>
                  <a:lnTo>
                    <a:pt x="12" y="2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26" name="Freeform 665"/>
            <p:cNvSpPr>
              <a:spLocks/>
            </p:cNvSpPr>
            <p:nvPr/>
          </p:nvSpPr>
          <p:spPr bwMode="auto">
            <a:xfrm>
              <a:off x="2793" y="2328"/>
              <a:ext cx="19" cy="23"/>
            </a:xfrm>
            <a:custGeom>
              <a:avLst/>
              <a:gdLst>
                <a:gd name="T0" fmla="*/ 2 w 56"/>
                <a:gd name="T1" fmla="*/ 0 h 69"/>
                <a:gd name="T2" fmla="*/ 1 w 56"/>
                <a:gd name="T3" fmla="*/ 0 h 69"/>
                <a:gd name="T4" fmla="*/ 0 w 56"/>
                <a:gd name="T5" fmla="*/ 2 h 69"/>
                <a:gd name="T6" fmla="*/ 1 w 56"/>
                <a:gd name="T7" fmla="*/ 3 h 69"/>
                <a:gd name="T8" fmla="*/ 2 w 56"/>
                <a:gd name="T9" fmla="*/ 1 h 69"/>
                <a:gd name="T10" fmla="*/ 2 w 56"/>
                <a:gd name="T11" fmla="*/ 1 h 69"/>
                <a:gd name="T12" fmla="*/ 2 w 56"/>
                <a:gd name="T13" fmla="*/ 1 h 69"/>
                <a:gd name="T14" fmla="*/ 2 w 56"/>
                <a:gd name="T15" fmla="*/ 0 h 69"/>
                <a:gd name="T16" fmla="*/ 2 w 56"/>
                <a:gd name="T17" fmla="*/ 0 h 69"/>
                <a:gd name="T18" fmla="*/ 1 w 56"/>
                <a:gd name="T19" fmla="*/ 0 h 69"/>
                <a:gd name="T20" fmla="*/ 1 w 56"/>
                <a:gd name="T21" fmla="*/ 0 h 69"/>
                <a:gd name="T22" fmla="*/ 2 w 56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6"/>
                <a:gd name="T37" fmla="*/ 0 h 69"/>
                <a:gd name="T38" fmla="*/ 56 w 56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6" h="69">
                  <a:moveTo>
                    <a:pt x="43" y="0"/>
                  </a:moveTo>
                  <a:lnTo>
                    <a:pt x="31" y="5"/>
                  </a:lnTo>
                  <a:lnTo>
                    <a:pt x="0" y="56"/>
                  </a:lnTo>
                  <a:lnTo>
                    <a:pt x="25" y="69"/>
                  </a:lnTo>
                  <a:lnTo>
                    <a:pt x="56" y="19"/>
                  </a:lnTo>
                  <a:lnTo>
                    <a:pt x="43" y="25"/>
                  </a:lnTo>
                  <a:lnTo>
                    <a:pt x="56" y="19"/>
                  </a:lnTo>
                  <a:lnTo>
                    <a:pt x="56" y="5"/>
                  </a:lnTo>
                  <a:lnTo>
                    <a:pt x="49" y="0"/>
                  </a:lnTo>
                  <a:lnTo>
                    <a:pt x="37" y="0"/>
                  </a:lnTo>
                  <a:lnTo>
                    <a:pt x="31" y="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27" name="Freeform 666"/>
            <p:cNvSpPr>
              <a:spLocks/>
            </p:cNvSpPr>
            <p:nvPr/>
          </p:nvSpPr>
          <p:spPr bwMode="auto">
            <a:xfrm>
              <a:off x="2808" y="2328"/>
              <a:ext cx="256" cy="8"/>
            </a:xfrm>
            <a:custGeom>
              <a:avLst/>
              <a:gdLst>
                <a:gd name="T0" fmla="*/ 28 w 768"/>
                <a:gd name="T1" fmla="*/ 1 h 25"/>
                <a:gd name="T2" fmla="*/ 28 w 768"/>
                <a:gd name="T3" fmla="*/ 0 h 25"/>
                <a:gd name="T4" fmla="*/ 0 w 768"/>
                <a:gd name="T5" fmla="*/ 0 h 25"/>
                <a:gd name="T6" fmla="*/ 0 w 768"/>
                <a:gd name="T7" fmla="*/ 1 h 25"/>
                <a:gd name="T8" fmla="*/ 28 w 768"/>
                <a:gd name="T9" fmla="*/ 1 h 25"/>
                <a:gd name="T10" fmla="*/ 27 w 768"/>
                <a:gd name="T11" fmla="*/ 0 h 25"/>
                <a:gd name="T12" fmla="*/ 28 w 768"/>
                <a:gd name="T13" fmla="*/ 1 h 25"/>
                <a:gd name="T14" fmla="*/ 28 w 768"/>
                <a:gd name="T15" fmla="*/ 1 h 25"/>
                <a:gd name="T16" fmla="*/ 28 w 768"/>
                <a:gd name="T17" fmla="*/ 0 h 25"/>
                <a:gd name="T18" fmla="*/ 28 w 768"/>
                <a:gd name="T19" fmla="*/ 0 h 25"/>
                <a:gd name="T20" fmla="*/ 28 w 768"/>
                <a:gd name="T21" fmla="*/ 0 h 25"/>
                <a:gd name="T22" fmla="*/ 28 w 768"/>
                <a:gd name="T23" fmla="*/ 1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8"/>
                <a:gd name="T37" fmla="*/ 0 h 25"/>
                <a:gd name="T38" fmla="*/ 768 w 768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8" h="25">
                  <a:moveTo>
                    <a:pt x="768" y="19"/>
                  </a:moveTo>
                  <a:lnTo>
                    <a:pt x="756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756" y="25"/>
                  </a:lnTo>
                  <a:lnTo>
                    <a:pt x="742" y="5"/>
                  </a:lnTo>
                  <a:lnTo>
                    <a:pt x="756" y="25"/>
                  </a:lnTo>
                  <a:lnTo>
                    <a:pt x="768" y="19"/>
                  </a:lnTo>
                  <a:lnTo>
                    <a:pt x="768" y="13"/>
                  </a:lnTo>
                  <a:lnTo>
                    <a:pt x="768" y="0"/>
                  </a:lnTo>
                  <a:lnTo>
                    <a:pt x="756" y="0"/>
                  </a:lnTo>
                  <a:lnTo>
                    <a:pt x="768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28" name="Freeform 667"/>
            <p:cNvSpPr>
              <a:spLocks/>
            </p:cNvSpPr>
            <p:nvPr/>
          </p:nvSpPr>
          <p:spPr bwMode="auto">
            <a:xfrm>
              <a:off x="3045" y="2329"/>
              <a:ext cx="19" cy="24"/>
            </a:xfrm>
            <a:custGeom>
              <a:avLst/>
              <a:gdLst>
                <a:gd name="T0" fmla="*/ 1 w 56"/>
                <a:gd name="T1" fmla="*/ 3 h 70"/>
                <a:gd name="T2" fmla="*/ 1 w 56"/>
                <a:gd name="T3" fmla="*/ 3 h 70"/>
                <a:gd name="T4" fmla="*/ 2 w 56"/>
                <a:gd name="T5" fmla="*/ 1 h 70"/>
                <a:gd name="T6" fmla="*/ 1 w 56"/>
                <a:gd name="T7" fmla="*/ 0 h 70"/>
                <a:gd name="T8" fmla="*/ 0 w 56"/>
                <a:gd name="T9" fmla="*/ 2 h 70"/>
                <a:gd name="T10" fmla="*/ 1 w 56"/>
                <a:gd name="T11" fmla="*/ 2 h 70"/>
                <a:gd name="T12" fmla="*/ 0 w 56"/>
                <a:gd name="T13" fmla="*/ 2 h 70"/>
                <a:gd name="T14" fmla="*/ 0 w 56"/>
                <a:gd name="T15" fmla="*/ 3 h 70"/>
                <a:gd name="T16" fmla="*/ 0 w 56"/>
                <a:gd name="T17" fmla="*/ 3 h 70"/>
                <a:gd name="T18" fmla="*/ 1 w 56"/>
                <a:gd name="T19" fmla="*/ 3 h 70"/>
                <a:gd name="T20" fmla="*/ 1 w 56"/>
                <a:gd name="T21" fmla="*/ 3 h 70"/>
                <a:gd name="T22" fmla="*/ 1 w 56"/>
                <a:gd name="T23" fmla="*/ 3 h 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6"/>
                <a:gd name="T37" fmla="*/ 0 h 70"/>
                <a:gd name="T38" fmla="*/ 56 w 56"/>
                <a:gd name="T39" fmla="*/ 70 h 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6" h="70">
                  <a:moveTo>
                    <a:pt x="19" y="70"/>
                  </a:moveTo>
                  <a:lnTo>
                    <a:pt x="30" y="64"/>
                  </a:lnTo>
                  <a:lnTo>
                    <a:pt x="56" y="14"/>
                  </a:lnTo>
                  <a:lnTo>
                    <a:pt x="30" y="0"/>
                  </a:lnTo>
                  <a:lnTo>
                    <a:pt x="0" y="51"/>
                  </a:lnTo>
                  <a:lnTo>
                    <a:pt x="19" y="45"/>
                  </a:lnTo>
                  <a:lnTo>
                    <a:pt x="0" y="51"/>
                  </a:lnTo>
                  <a:lnTo>
                    <a:pt x="0" y="64"/>
                  </a:lnTo>
                  <a:lnTo>
                    <a:pt x="13" y="70"/>
                  </a:lnTo>
                  <a:lnTo>
                    <a:pt x="25" y="70"/>
                  </a:lnTo>
                  <a:lnTo>
                    <a:pt x="30" y="64"/>
                  </a:lnTo>
                  <a:lnTo>
                    <a:pt x="19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29" name="Freeform 668"/>
            <p:cNvSpPr>
              <a:spLocks/>
            </p:cNvSpPr>
            <p:nvPr/>
          </p:nvSpPr>
          <p:spPr bwMode="auto">
            <a:xfrm>
              <a:off x="3053" y="2332"/>
              <a:ext cx="9" cy="270"/>
            </a:xfrm>
            <a:custGeom>
              <a:avLst/>
              <a:gdLst>
                <a:gd name="T0" fmla="*/ 0 w 25"/>
                <a:gd name="T1" fmla="*/ 2 h 811"/>
                <a:gd name="T2" fmla="*/ 1 w 25"/>
                <a:gd name="T3" fmla="*/ 0 h 811"/>
                <a:gd name="T4" fmla="*/ 1 w 25"/>
                <a:gd name="T5" fmla="*/ 28 h 811"/>
                <a:gd name="T6" fmla="*/ 0 w 25"/>
                <a:gd name="T7" fmla="*/ 30 h 811"/>
                <a:gd name="T8" fmla="*/ 0 w 25"/>
                <a:gd name="T9" fmla="*/ 2 h 8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811"/>
                <a:gd name="T17" fmla="*/ 25 w 25"/>
                <a:gd name="T18" fmla="*/ 811 h 8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811">
                  <a:moveTo>
                    <a:pt x="0" y="48"/>
                  </a:moveTo>
                  <a:lnTo>
                    <a:pt x="25" y="0"/>
                  </a:lnTo>
                  <a:lnTo>
                    <a:pt x="25" y="761"/>
                  </a:lnTo>
                  <a:lnTo>
                    <a:pt x="0" y="811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30" name="Freeform 669"/>
            <p:cNvSpPr>
              <a:spLocks/>
            </p:cNvSpPr>
            <p:nvPr/>
          </p:nvSpPr>
          <p:spPr bwMode="auto">
            <a:xfrm>
              <a:off x="3047" y="2328"/>
              <a:ext cx="18" cy="23"/>
            </a:xfrm>
            <a:custGeom>
              <a:avLst/>
              <a:gdLst>
                <a:gd name="T0" fmla="*/ 2 w 56"/>
                <a:gd name="T1" fmla="*/ 0 h 69"/>
                <a:gd name="T2" fmla="*/ 1 w 56"/>
                <a:gd name="T3" fmla="*/ 0 h 69"/>
                <a:gd name="T4" fmla="*/ 0 w 56"/>
                <a:gd name="T5" fmla="*/ 2 h 69"/>
                <a:gd name="T6" fmla="*/ 1 w 56"/>
                <a:gd name="T7" fmla="*/ 3 h 69"/>
                <a:gd name="T8" fmla="*/ 2 w 56"/>
                <a:gd name="T9" fmla="*/ 1 h 69"/>
                <a:gd name="T10" fmla="*/ 1 w 56"/>
                <a:gd name="T11" fmla="*/ 0 h 69"/>
                <a:gd name="T12" fmla="*/ 2 w 56"/>
                <a:gd name="T13" fmla="*/ 1 h 69"/>
                <a:gd name="T14" fmla="*/ 2 w 56"/>
                <a:gd name="T15" fmla="*/ 0 h 69"/>
                <a:gd name="T16" fmla="*/ 2 w 56"/>
                <a:gd name="T17" fmla="*/ 0 h 69"/>
                <a:gd name="T18" fmla="*/ 1 w 56"/>
                <a:gd name="T19" fmla="*/ 0 h 69"/>
                <a:gd name="T20" fmla="*/ 1 w 56"/>
                <a:gd name="T21" fmla="*/ 0 h 69"/>
                <a:gd name="T22" fmla="*/ 2 w 56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6"/>
                <a:gd name="T37" fmla="*/ 0 h 69"/>
                <a:gd name="T38" fmla="*/ 56 w 56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6" h="69">
                  <a:moveTo>
                    <a:pt x="56" y="13"/>
                  </a:moveTo>
                  <a:lnTo>
                    <a:pt x="33" y="5"/>
                  </a:lnTo>
                  <a:lnTo>
                    <a:pt x="0" y="56"/>
                  </a:lnTo>
                  <a:lnTo>
                    <a:pt x="33" y="69"/>
                  </a:lnTo>
                  <a:lnTo>
                    <a:pt x="56" y="19"/>
                  </a:lnTo>
                  <a:lnTo>
                    <a:pt x="33" y="13"/>
                  </a:lnTo>
                  <a:lnTo>
                    <a:pt x="56" y="19"/>
                  </a:lnTo>
                  <a:lnTo>
                    <a:pt x="56" y="13"/>
                  </a:lnTo>
                  <a:lnTo>
                    <a:pt x="51" y="0"/>
                  </a:lnTo>
                  <a:lnTo>
                    <a:pt x="39" y="0"/>
                  </a:lnTo>
                  <a:lnTo>
                    <a:pt x="33" y="5"/>
                  </a:lnTo>
                  <a:lnTo>
                    <a:pt x="5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31" name="Freeform 670"/>
            <p:cNvSpPr>
              <a:spLocks/>
            </p:cNvSpPr>
            <p:nvPr/>
          </p:nvSpPr>
          <p:spPr bwMode="auto">
            <a:xfrm>
              <a:off x="3058" y="2332"/>
              <a:ext cx="7" cy="258"/>
            </a:xfrm>
            <a:custGeom>
              <a:avLst/>
              <a:gdLst>
                <a:gd name="T0" fmla="*/ 1 w 23"/>
                <a:gd name="T1" fmla="*/ 28 h 774"/>
                <a:gd name="T2" fmla="*/ 1 w 23"/>
                <a:gd name="T3" fmla="*/ 28 h 774"/>
                <a:gd name="T4" fmla="*/ 1 w 23"/>
                <a:gd name="T5" fmla="*/ 0 h 774"/>
                <a:gd name="T6" fmla="*/ 0 w 23"/>
                <a:gd name="T7" fmla="*/ 0 h 774"/>
                <a:gd name="T8" fmla="*/ 0 w 23"/>
                <a:gd name="T9" fmla="*/ 28 h 774"/>
                <a:gd name="T10" fmla="*/ 0 w 23"/>
                <a:gd name="T11" fmla="*/ 28 h 774"/>
                <a:gd name="T12" fmla="*/ 0 w 23"/>
                <a:gd name="T13" fmla="*/ 28 h 774"/>
                <a:gd name="T14" fmla="*/ 0 w 23"/>
                <a:gd name="T15" fmla="*/ 29 h 774"/>
                <a:gd name="T16" fmla="*/ 0 w 23"/>
                <a:gd name="T17" fmla="*/ 29 h 774"/>
                <a:gd name="T18" fmla="*/ 1 w 23"/>
                <a:gd name="T19" fmla="*/ 29 h 774"/>
                <a:gd name="T20" fmla="*/ 1 w 23"/>
                <a:gd name="T21" fmla="*/ 28 h 774"/>
                <a:gd name="T22" fmla="*/ 1 w 23"/>
                <a:gd name="T23" fmla="*/ 28 h 7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"/>
                <a:gd name="T37" fmla="*/ 0 h 774"/>
                <a:gd name="T38" fmla="*/ 23 w 23"/>
                <a:gd name="T39" fmla="*/ 774 h 7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" h="774">
                  <a:moveTo>
                    <a:pt x="23" y="768"/>
                  </a:moveTo>
                  <a:lnTo>
                    <a:pt x="23" y="761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761"/>
                  </a:lnTo>
                  <a:lnTo>
                    <a:pt x="0" y="755"/>
                  </a:lnTo>
                  <a:lnTo>
                    <a:pt x="0" y="761"/>
                  </a:lnTo>
                  <a:lnTo>
                    <a:pt x="0" y="774"/>
                  </a:lnTo>
                  <a:lnTo>
                    <a:pt x="12" y="774"/>
                  </a:lnTo>
                  <a:lnTo>
                    <a:pt x="18" y="774"/>
                  </a:lnTo>
                  <a:lnTo>
                    <a:pt x="23" y="761"/>
                  </a:lnTo>
                  <a:lnTo>
                    <a:pt x="23" y="7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32" name="Freeform 671"/>
            <p:cNvSpPr>
              <a:spLocks/>
            </p:cNvSpPr>
            <p:nvPr/>
          </p:nvSpPr>
          <p:spPr bwMode="auto">
            <a:xfrm>
              <a:off x="3047" y="2584"/>
              <a:ext cx="18" cy="22"/>
            </a:xfrm>
            <a:custGeom>
              <a:avLst/>
              <a:gdLst>
                <a:gd name="T0" fmla="*/ 0 w 56"/>
                <a:gd name="T1" fmla="*/ 2 h 67"/>
                <a:gd name="T2" fmla="*/ 1 w 56"/>
                <a:gd name="T3" fmla="*/ 2 h 67"/>
                <a:gd name="T4" fmla="*/ 2 w 56"/>
                <a:gd name="T5" fmla="*/ 0 h 67"/>
                <a:gd name="T6" fmla="*/ 1 w 56"/>
                <a:gd name="T7" fmla="*/ 0 h 67"/>
                <a:gd name="T8" fmla="*/ 0 w 56"/>
                <a:gd name="T9" fmla="*/ 2 h 67"/>
                <a:gd name="T10" fmla="*/ 1 w 56"/>
                <a:gd name="T11" fmla="*/ 2 h 67"/>
                <a:gd name="T12" fmla="*/ 0 w 56"/>
                <a:gd name="T13" fmla="*/ 2 h 67"/>
                <a:gd name="T14" fmla="*/ 0 w 56"/>
                <a:gd name="T15" fmla="*/ 2 h 67"/>
                <a:gd name="T16" fmla="*/ 1 w 56"/>
                <a:gd name="T17" fmla="*/ 2 h 67"/>
                <a:gd name="T18" fmla="*/ 1 w 56"/>
                <a:gd name="T19" fmla="*/ 2 h 67"/>
                <a:gd name="T20" fmla="*/ 1 w 56"/>
                <a:gd name="T21" fmla="*/ 2 h 67"/>
                <a:gd name="T22" fmla="*/ 0 w 56"/>
                <a:gd name="T23" fmla="*/ 2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6"/>
                <a:gd name="T37" fmla="*/ 0 h 67"/>
                <a:gd name="T38" fmla="*/ 56 w 56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6" h="67">
                  <a:moveTo>
                    <a:pt x="0" y="56"/>
                  </a:moveTo>
                  <a:lnTo>
                    <a:pt x="33" y="62"/>
                  </a:lnTo>
                  <a:lnTo>
                    <a:pt x="56" y="13"/>
                  </a:lnTo>
                  <a:lnTo>
                    <a:pt x="33" y="0"/>
                  </a:lnTo>
                  <a:lnTo>
                    <a:pt x="0" y="50"/>
                  </a:lnTo>
                  <a:lnTo>
                    <a:pt x="33" y="56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14" y="67"/>
                  </a:lnTo>
                  <a:lnTo>
                    <a:pt x="25" y="67"/>
                  </a:lnTo>
                  <a:lnTo>
                    <a:pt x="33" y="62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33" name="Freeform 672"/>
            <p:cNvSpPr>
              <a:spLocks/>
            </p:cNvSpPr>
            <p:nvPr/>
          </p:nvSpPr>
          <p:spPr bwMode="auto">
            <a:xfrm>
              <a:off x="3047" y="2344"/>
              <a:ext cx="11" cy="258"/>
            </a:xfrm>
            <a:custGeom>
              <a:avLst/>
              <a:gdLst>
                <a:gd name="T0" fmla="*/ 0 w 33"/>
                <a:gd name="T1" fmla="*/ 0 h 774"/>
                <a:gd name="T2" fmla="*/ 0 w 33"/>
                <a:gd name="T3" fmla="*/ 0 h 774"/>
                <a:gd name="T4" fmla="*/ 0 w 33"/>
                <a:gd name="T5" fmla="*/ 29 h 774"/>
                <a:gd name="T6" fmla="*/ 1 w 33"/>
                <a:gd name="T7" fmla="*/ 29 h 774"/>
                <a:gd name="T8" fmla="*/ 1 w 33"/>
                <a:gd name="T9" fmla="*/ 0 h 774"/>
                <a:gd name="T10" fmla="*/ 1 w 33"/>
                <a:gd name="T11" fmla="*/ 1 h 774"/>
                <a:gd name="T12" fmla="*/ 1 w 33"/>
                <a:gd name="T13" fmla="*/ 0 h 774"/>
                <a:gd name="T14" fmla="*/ 1 w 33"/>
                <a:gd name="T15" fmla="*/ 0 h 774"/>
                <a:gd name="T16" fmla="*/ 1 w 33"/>
                <a:gd name="T17" fmla="*/ 0 h 774"/>
                <a:gd name="T18" fmla="*/ 0 w 33"/>
                <a:gd name="T19" fmla="*/ 0 h 774"/>
                <a:gd name="T20" fmla="*/ 0 w 33"/>
                <a:gd name="T21" fmla="*/ 0 h 774"/>
                <a:gd name="T22" fmla="*/ 0 w 33"/>
                <a:gd name="T23" fmla="*/ 0 h 7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774"/>
                <a:gd name="T38" fmla="*/ 33 w 33"/>
                <a:gd name="T39" fmla="*/ 774 h 7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774">
                  <a:moveTo>
                    <a:pt x="0" y="6"/>
                  </a:moveTo>
                  <a:lnTo>
                    <a:pt x="0" y="11"/>
                  </a:lnTo>
                  <a:lnTo>
                    <a:pt x="0" y="774"/>
                  </a:lnTo>
                  <a:lnTo>
                    <a:pt x="33" y="774"/>
                  </a:lnTo>
                  <a:lnTo>
                    <a:pt x="33" y="11"/>
                  </a:lnTo>
                  <a:lnTo>
                    <a:pt x="33" y="19"/>
                  </a:lnTo>
                  <a:lnTo>
                    <a:pt x="33" y="11"/>
                  </a:lnTo>
                  <a:lnTo>
                    <a:pt x="25" y="6"/>
                  </a:lnTo>
                  <a:lnTo>
                    <a:pt x="20" y="0"/>
                  </a:lnTo>
                  <a:lnTo>
                    <a:pt x="8" y="6"/>
                  </a:lnTo>
                  <a:lnTo>
                    <a:pt x="0" y="1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34" name="Freeform 673"/>
            <p:cNvSpPr>
              <a:spLocks/>
            </p:cNvSpPr>
            <p:nvPr/>
          </p:nvSpPr>
          <p:spPr bwMode="auto">
            <a:xfrm>
              <a:off x="3026" y="2955"/>
              <a:ext cx="27" cy="17"/>
            </a:xfrm>
            <a:custGeom>
              <a:avLst/>
              <a:gdLst>
                <a:gd name="T0" fmla="*/ 0 w 81"/>
                <a:gd name="T1" fmla="*/ 1 h 49"/>
                <a:gd name="T2" fmla="*/ 1 w 81"/>
                <a:gd name="T3" fmla="*/ 2 h 49"/>
                <a:gd name="T4" fmla="*/ 2 w 81"/>
                <a:gd name="T5" fmla="*/ 2 h 49"/>
                <a:gd name="T6" fmla="*/ 3 w 81"/>
                <a:gd name="T7" fmla="*/ 1 h 49"/>
                <a:gd name="T8" fmla="*/ 3 w 81"/>
                <a:gd name="T9" fmla="*/ 0 h 49"/>
                <a:gd name="T10" fmla="*/ 0 w 81"/>
                <a:gd name="T11" fmla="*/ 1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49"/>
                <a:gd name="T20" fmla="*/ 81 w 81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49">
                  <a:moveTo>
                    <a:pt x="0" y="18"/>
                  </a:moveTo>
                  <a:lnTo>
                    <a:pt x="19" y="43"/>
                  </a:lnTo>
                  <a:lnTo>
                    <a:pt x="50" y="49"/>
                  </a:lnTo>
                  <a:lnTo>
                    <a:pt x="75" y="31"/>
                  </a:lnTo>
                  <a:lnTo>
                    <a:pt x="81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35" name="Freeform 674"/>
            <p:cNvSpPr>
              <a:spLocks/>
            </p:cNvSpPr>
            <p:nvPr/>
          </p:nvSpPr>
          <p:spPr bwMode="auto">
            <a:xfrm>
              <a:off x="3022" y="2930"/>
              <a:ext cx="31" cy="31"/>
            </a:xfrm>
            <a:custGeom>
              <a:avLst/>
              <a:gdLst>
                <a:gd name="T0" fmla="*/ 0 w 93"/>
                <a:gd name="T1" fmla="*/ 1 h 93"/>
                <a:gd name="T2" fmla="*/ 3 w 93"/>
                <a:gd name="T3" fmla="*/ 0 h 93"/>
                <a:gd name="T4" fmla="*/ 3 w 93"/>
                <a:gd name="T5" fmla="*/ 3 h 93"/>
                <a:gd name="T6" fmla="*/ 0 w 93"/>
                <a:gd name="T7" fmla="*/ 3 h 93"/>
                <a:gd name="T8" fmla="*/ 0 w 93"/>
                <a:gd name="T9" fmla="*/ 1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3"/>
                <a:gd name="T17" fmla="*/ 93 w 9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3">
                  <a:moveTo>
                    <a:pt x="0" y="19"/>
                  </a:moveTo>
                  <a:lnTo>
                    <a:pt x="73" y="0"/>
                  </a:lnTo>
                  <a:lnTo>
                    <a:pt x="93" y="75"/>
                  </a:lnTo>
                  <a:lnTo>
                    <a:pt x="12" y="9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36" name="Freeform 675"/>
            <p:cNvSpPr>
              <a:spLocks/>
            </p:cNvSpPr>
            <p:nvPr/>
          </p:nvSpPr>
          <p:spPr bwMode="auto">
            <a:xfrm>
              <a:off x="3022" y="2922"/>
              <a:ext cx="25" cy="15"/>
            </a:xfrm>
            <a:custGeom>
              <a:avLst/>
              <a:gdLst>
                <a:gd name="T0" fmla="*/ 3 w 73"/>
                <a:gd name="T1" fmla="*/ 1 h 44"/>
                <a:gd name="T2" fmla="*/ 2 w 73"/>
                <a:gd name="T3" fmla="*/ 0 h 44"/>
                <a:gd name="T4" fmla="*/ 1 w 73"/>
                <a:gd name="T5" fmla="*/ 0 h 44"/>
                <a:gd name="T6" fmla="*/ 0 w 73"/>
                <a:gd name="T7" fmla="*/ 0 h 44"/>
                <a:gd name="T8" fmla="*/ 0 w 73"/>
                <a:gd name="T9" fmla="*/ 2 h 44"/>
                <a:gd name="T10" fmla="*/ 3 w 73"/>
                <a:gd name="T11" fmla="*/ 1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44"/>
                <a:gd name="T20" fmla="*/ 73 w 73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44">
                  <a:moveTo>
                    <a:pt x="73" y="25"/>
                  </a:moveTo>
                  <a:lnTo>
                    <a:pt x="56" y="0"/>
                  </a:lnTo>
                  <a:lnTo>
                    <a:pt x="25" y="0"/>
                  </a:lnTo>
                  <a:lnTo>
                    <a:pt x="6" y="13"/>
                  </a:lnTo>
                  <a:lnTo>
                    <a:pt x="0" y="44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37" name="Freeform 676"/>
            <p:cNvSpPr>
              <a:spLocks/>
            </p:cNvSpPr>
            <p:nvPr/>
          </p:nvSpPr>
          <p:spPr bwMode="auto">
            <a:xfrm>
              <a:off x="3012" y="2883"/>
              <a:ext cx="24" cy="15"/>
            </a:xfrm>
            <a:custGeom>
              <a:avLst/>
              <a:gdLst>
                <a:gd name="T0" fmla="*/ 0 w 73"/>
                <a:gd name="T1" fmla="*/ 1 h 44"/>
                <a:gd name="T2" fmla="*/ 1 w 73"/>
                <a:gd name="T3" fmla="*/ 2 h 44"/>
                <a:gd name="T4" fmla="*/ 2 w 73"/>
                <a:gd name="T5" fmla="*/ 2 h 44"/>
                <a:gd name="T6" fmla="*/ 2 w 73"/>
                <a:gd name="T7" fmla="*/ 1 h 44"/>
                <a:gd name="T8" fmla="*/ 3 w 73"/>
                <a:gd name="T9" fmla="*/ 0 h 44"/>
                <a:gd name="T10" fmla="*/ 0 w 73"/>
                <a:gd name="T11" fmla="*/ 1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44"/>
                <a:gd name="T20" fmla="*/ 73 w 73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44">
                  <a:moveTo>
                    <a:pt x="0" y="19"/>
                  </a:moveTo>
                  <a:lnTo>
                    <a:pt x="19" y="44"/>
                  </a:lnTo>
                  <a:lnTo>
                    <a:pt x="43" y="44"/>
                  </a:lnTo>
                  <a:lnTo>
                    <a:pt x="68" y="30"/>
                  </a:lnTo>
                  <a:lnTo>
                    <a:pt x="73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38" name="Freeform 677"/>
            <p:cNvSpPr>
              <a:spLocks/>
            </p:cNvSpPr>
            <p:nvPr/>
          </p:nvSpPr>
          <p:spPr bwMode="auto">
            <a:xfrm>
              <a:off x="3006" y="2858"/>
              <a:ext cx="30" cy="31"/>
            </a:xfrm>
            <a:custGeom>
              <a:avLst/>
              <a:gdLst>
                <a:gd name="T0" fmla="*/ 0 w 92"/>
                <a:gd name="T1" fmla="*/ 1 h 93"/>
                <a:gd name="T2" fmla="*/ 3 w 92"/>
                <a:gd name="T3" fmla="*/ 0 h 93"/>
                <a:gd name="T4" fmla="*/ 3 w 92"/>
                <a:gd name="T5" fmla="*/ 3 h 93"/>
                <a:gd name="T6" fmla="*/ 1 w 92"/>
                <a:gd name="T7" fmla="*/ 3 h 93"/>
                <a:gd name="T8" fmla="*/ 0 w 92"/>
                <a:gd name="T9" fmla="*/ 1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93"/>
                <a:gd name="T17" fmla="*/ 92 w 92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93">
                  <a:moveTo>
                    <a:pt x="0" y="19"/>
                  </a:moveTo>
                  <a:lnTo>
                    <a:pt x="75" y="0"/>
                  </a:lnTo>
                  <a:lnTo>
                    <a:pt x="92" y="74"/>
                  </a:lnTo>
                  <a:lnTo>
                    <a:pt x="19" y="9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39" name="Freeform 678"/>
            <p:cNvSpPr>
              <a:spLocks/>
            </p:cNvSpPr>
            <p:nvPr/>
          </p:nvSpPr>
          <p:spPr bwMode="auto">
            <a:xfrm>
              <a:off x="3006" y="2850"/>
              <a:ext cx="25" cy="15"/>
            </a:xfrm>
            <a:custGeom>
              <a:avLst/>
              <a:gdLst>
                <a:gd name="T0" fmla="*/ 3 w 75"/>
                <a:gd name="T1" fmla="*/ 1 h 44"/>
                <a:gd name="T2" fmla="*/ 2 w 75"/>
                <a:gd name="T3" fmla="*/ 0 h 44"/>
                <a:gd name="T4" fmla="*/ 1 w 75"/>
                <a:gd name="T5" fmla="*/ 0 h 44"/>
                <a:gd name="T6" fmla="*/ 0 w 75"/>
                <a:gd name="T7" fmla="*/ 0 h 44"/>
                <a:gd name="T8" fmla="*/ 0 w 75"/>
                <a:gd name="T9" fmla="*/ 2 h 44"/>
                <a:gd name="T10" fmla="*/ 3 w 75"/>
                <a:gd name="T11" fmla="*/ 1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44"/>
                <a:gd name="T20" fmla="*/ 75 w 75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44">
                  <a:moveTo>
                    <a:pt x="75" y="25"/>
                  </a:moveTo>
                  <a:lnTo>
                    <a:pt x="56" y="0"/>
                  </a:lnTo>
                  <a:lnTo>
                    <a:pt x="31" y="0"/>
                  </a:lnTo>
                  <a:lnTo>
                    <a:pt x="7" y="12"/>
                  </a:lnTo>
                  <a:lnTo>
                    <a:pt x="0" y="44"/>
                  </a:lnTo>
                  <a:lnTo>
                    <a:pt x="75" y="25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40" name="Freeform 679"/>
            <p:cNvSpPr>
              <a:spLocks/>
            </p:cNvSpPr>
            <p:nvPr/>
          </p:nvSpPr>
          <p:spPr bwMode="auto">
            <a:xfrm>
              <a:off x="2995" y="2811"/>
              <a:ext cx="25" cy="14"/>
            </a:xfrm>
            <a:custGeom>
              <a:avLst/>
              <a:gdLst>
                <a:gd name="T0" fmla="*/ 0 w 75"/>
                <a:gd name="T1" fmla="*/ 1 h 44"/>
                <a:gd name="T2" fmla="*/ 1 w 75"/>
                <a:gd name="T3" fmla="*/ 1 h 44"/>
                <a:gd name="T4" fmla="*/ 2 w 75"/>
                <a:gd name="T5" fmla="*/ 1 h 44"/>
                <a:gd name="T6" fmla="*/ 3 w 75"/>
                <a:gd name="T7" fmla="*/ 1 h 44"/>
                <a:gd name="T8" fmla="*/ 3 w 75"/>
                <a:gd name="T9" fmla="*/ 0 h 44"/>
                <a:gd name="T10" fmla="*/ 0 w 75"/>
                <a:gd name="T11" fmla="*/ 1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44"/>
                <a:gd name="T20" fmla="*/ 75 w 75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44">
                  <a:moveTo>
                    <a:pt x="0" y="19"/>
                  </a:moveTo>
                  <a:lnTo>
                    <a:pt x="19" y="44"/>
                  </a:lnTo>
                  <a:lnTo>
                    <a:pt x="50" y="44"/>
                  </a:lnTo>
                  <a:lnTo>
                    <a:pt x="75" y="31"/>
                  </a:lnTo>
                  <a:lnTo>
                    <a:pt x="75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41" name="Freeform 680"/>
            <p:cNvSpPr>
              <a:spLocks/>
            </p:cNvSpPr>
            <p:nvPr/>
          </p:nvSpPr>
          <p:spPr bwMode="auto">
            <a:xfrm>
              <a:off x="2991" y="2786"/>
              <a:ext cx="29" cy="31"/>
            </a:xfrm>
            <a:custGeom>
              <a:avLst/>
              <a:gdLst>
                <a:gd name="T0" fmla="*/ 0 w 87"/>
                <a:gd name="T1" fmla="*/ 1 h 92"/>
                <a:gd name="T2" fmla="*/ 3 w 87"/>
                <a:gd name="T3" fmla="*/ 0 h 92"/>
                <a:gd name="T4" fmla="*/ 3 w 87"/>
                <a:gd name="T5" fmla="*/ 3 h 92"/>
                <a:gd name="T6" fmla="*/ 0 w 87"/>
                <a:gd name="T7" fmla="*/ 3 h 92"/>
                <a:gd name="T8" fmla="*/ 0 w 87"/>
                <a:gd name="T9" fmla="*/ 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92"/>
                <a:gd name="T17" fmla="*/ 87 w 87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92">
                  <a:moveTo>
                    <a:pt x="0" y="17"/>
                  </a:moveTo>
                  <a:lnTo>
                    <a:pt x="74" y="0"/>
                  </a:lnTo>
                  <a:lnTo>
                    <a:pt x="87" y="73"/>
                  </a:lnTo>
                  <a:lnTo>
                    <a:pt x="12" y="9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42" name="Freeform 681"/>
            <p:cNvSpPr>
              <a:spLocks/>
            </p:cNvSpPr>
            <p:nvPr/>
          </p:nvSpPr>
          <p:spPr bwMode="auto">
            <a:xfrm>
              <a:off x="2991" y="2778"/>
              <a:ext cx="25" cy="14"/>
            </a:xfrm>
            <a:custGeom>
              <a:avLst/>
              <a:gdLst>
                <a:gd name="T0" fmla="*/ 3 w 74"/>
                <a:gd name="T1" fmla="*/ 1 h 42"/>
                <a:gd name="T2" fmla="*/ 2 w 74"/>
                <a:gd name="T3" fmla="*/ 0 h 42"/>
                <a:gd name="T4" fmla="*/ 1 w 74"/>
                <a:gd name="T5" fmla="*/ 0 h 42"/>
                <a:gd name="T6" fmla="*/ 0 w 74"/>
                <a:gd name="T7" fmla="*/ 0 h 42"/>
                <a:gd name="T8" fmla="*/ 0 w 74"/>
                <a:gd name="T9" fmla="*/ 2 h 42"/>
                <a:gd name="T10" fmla="*/ 3 w 74"/>
                <a:gd name="T11" fmla="*/ 1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42"/>
                <a:gd name="T20" fmla="*/ 74 w 74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42">
                  <a:moveTo>
                    <a:pt x="74" y="25"/>
                  </a:moveTo>
                  <a:lnTo>
                    <a:pt x="56" y="0"/>
                  </a:lnTo>
                  <a:lnTo>
                    <a:pt x="25" y="0"/>
                  </a:lnTo>
                  <a:lnTo>
                    <a:pt x="6" y="11"/>
                  </a:lnTo>
                  <a:lnTo>
                    <a:pt x="0" y="42"/>
                  </a:lnTo>
                  <a:lnTo>
                    <a:pt x="74" y="25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43" name="Freeform 682"/>
            <p:cNvSpPr>
              <a:spLocks/>
            </p:cNvSpPr>
            <p:nvPr/>
          </p:nvSpPr>
          <p:spPr bwMode="auto">
            <a:xfrm>
              <a:off x="2979" y="2737"/>
              <a:ext cx="25" cy="16"/>
            </a:xfrm>
            <a:custGeom>
              <a:avLst/>
              <a:gdLst>
                <a:gd name="T0" fmla="*/ 0 w 74"/>
                <a:gd name="T1" fmla="*/ 1 h 49"/>
                <a:gd name="T2" fmla="*/ 1 w 74"/>
                <a:gd name="T3" fmla="*/ 2 h 49"/>
                <a:gd name="T4" fmla="*/ 2 w 74"/>
                <a:gd name="T5" fmla="*/ 2 h 49"/>
                <a:gd name="T6" fmla="*/ 3 w 74"/>
                <a:gd name="T7" fmla="*/ 1 h 49"/>
                <a:gd name="T8" fmla="*/ 3 w 74"/>
                <a:gd name="T9" fmla="*/ 0 h 49"/>
                <a:gd name="T10" fmla="*/ 0 w 74"/>
                <a:gd name="T11" fmla="*/ 1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49"/>
                <a:gd name="T20" fmla="*/ 74 w 74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49">
                  <a:moveTo>
                    <a:pt x="0" y="18"/>
                  </a:moveTo>
                  <a:lnTo>
                    <a:pt x="18" y="43"/>
                  </a:lnTo>
                  <a:lnTo>
                    <a:pt x="49" y="49"/>
                  </a:lnTo>
                  <a:lnTo>
                    <a:pt x="74" y="31"/>
                  </a:lnTo>
                  <a:lnTo>
                    <a:pt x="74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44" name="Freeform 683"/>
            <p:cNvSpPr>
              <a:spLocks/>
            </p:cNvSpPr>
            <p:nvPr/>
          </p:nvSpPr>
          <p:spPr bwMode="auto">
            <a:xfrm>
              <a:off x="2973" y="2714"/>
              <a:ext cx="31" cy="29"/>
            </a:xfrm>
            <a:custGeom>
              <a:avLst/>
              <a:gdLst>
                <a:gd name="T0" fmla="*/ 0 w 93"/>
                <a:gd name="T1" fmla="*/ 1 h 87"/>
                <a:gd name="T2" fmla="*/ 3 w 93"/>
                <a:gd name="T3" fmla="*/ 0 h 87"/>
                <a:gd name="T4" fmla="*/ 3 w 93"/>
                <a:gd name="T5" fmla="*/ 3 h 87"/>
                <a:gd name="T6" fmla="*/ 1 w 93"/>
                <a:gd name="T7" fmla="*/ 3 h 87"/>
                <a:gd name="T8" fmla="*/ 0 w 93"/>
                <a:gd name="T9" fmla="*/ 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87"/>
                <a:gd name="T17" fmla="*/ 93 w 9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87">
                  <a:moveTo>
                    <a:pt x="0" y="19"/>
                  </a:moveTo>
                  <a:lnTo>
                    <a:pt x="81" y="0"/>
                  </a:lnTo>
                  <a:lnTo>
                    <a:pt x="93" y="69"/>
                  </a:lnTo>
                  <a:lnTo>
                    <a:pt x="19" y="8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45" name="Freeform 684"/>
            <p:cNvSpPr>
              <a:spLocks/>
            </p:cNvSpPr>
            <p:nvPr/>
          </p:nvSpPr>
          <p:spPr bwMode="auto">
            <a:xfrm>
              <a:off x="2973" y="2703"/>
              <a:ext cx="27" cy="17"/>
            </a:xfrm>
            <a:custGeom>
              <a:avLst/>
              <a:gdLst>
                <a:gd name="T0" fmla="*/ 3 w 81"/>
                <a:gd name="T1" fmla="*/ 1 h 50"/>
                <a:gd name="T2" fmla="*/ 2 w 81"/>
                <a:gd name="T3" fmla="*/ 0 h 50"/>
                <a:gd name="T4" fmla="*/ 1 w 81"/>
                <a:gd name="T5" fmla="*/ 0 h 50"/>
                <a:gd name="T6" fmla="*/ 0 w 81"/>
                <a:gd name="T7" fmla="*/ 1 h 50"/>
                <a:gd name="T8" fmla="*/ 0 w 81"/>
                <a:gd name="T9" fmla="*/ 2 h 50"/>
                <a:gd name="T10" fmla="*/ 3 w 81"/>
                <a:gd name="T11" fmla="*/ 1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50"/>
                <a:gd name="T20" fmla="*/ 81 w 81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50">
                  <a:moveTo>
                    <a:pt x="81" y="31"/>
                  </a:moveTo>
                  <a:lnTo>
                    <a:pt x="62" y="6"/>
                  </a:lnTo>
                  <a:lnTo>
                    <a:pt x="31" y="0"/>
                  </a:lnTo>
                  <a:lnTo>
                    <a:pt x="6" y="19"/>
                  </a:lnTo>
                  <a:lnTo>
                    <a:pt x="0" y="50"/>
                  </a:lnTo>
                  <a:lnTo>
                    <a:pt x="81" y="31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46" name="Freeform 685"/>
            <p:cNvSpPr>
              <a:spLocks/>
            </p:cNvSpPr>
            <p:nvPr/>
          </p:nvSpPr>
          <p:spPr bwMode="auto">
            <a:xfrm>
              <a:off x="2962" y="2664"/>
              <a:ext cx="25" cy="15"/>
            </a:xfrm>
            <a:custGeom>
              <a:avLst/>
              <a:gdLst>
                <a:gd name="T0" fmla="*/ 0 w 74"/>
                <a:gd name="T1" fmla="*/ 1 h 44"/>
                <a:gd name="T2" fmla="*/ 1 w 74"/>
                <a:gd name="T3" fmla="*/ 2 h 44"/>
                <a:gd name="T4" fmla="*/ 2 w 74"/>
                <a:gd name="T5" fmla="*/ 2 h 44"/>
                <a:gd name="T6" fmla="*/ 3 w 74"/>
                <a:gd name="T7" fmla="*/ 1 h 44"/>
                <a:gd name="T8" fmla="*/ 3 w 74"/>
                <a:gd name="T9" fmla="*/ 0 h 44"/>
                <a:gd name="T10" fmla="*/ 0 w 74"/>
                <a:gd name="T11" fmla="*/ 1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44"/>
                <a:gd name="T20" fmla="*/ 74 w 74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44">
                  <a:moveTo>
                    <a:pt x="0" y="19"/>
                  </a:moveTo>
                  <a:lnTo>
                    <a:pt x="19" y="44"/>
                  </a:lnTo>
                  <a:lnTo>
                    <a:pt x="43" y="44"/>
                  </a:lnTo>
                  <a:lnTo>
                    <a:pt x="74" y="31"/>
                  </a:lnTo>
                  <a:lnTo>
                    <a:pt x="74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47" name="Freeform 686"/>
            <p:cNvSpPr>
              <a:spLocks/>
            </p:cNvSpPr>
            <p:nvPr/>
          </p:nvSpPr>
          <p:spPr bwMode="auto">
            <a:xfrm>
              <a:off x="2956" y="2640"/>
              <a:ext cx="31" cy="30"/>
            </a:xfrm>
            <a:custGeom>
              <a:avLst/>
              <a:gdLst>
                <a:gd name="T0" fmla="*/ 0 w 93"/>
                <a:gd name="T1" fmla="*/ 1 h 92"/>
                <a:gd name="T2" fmla="*/ 3 w 93"/>
                <a:gd name="T3" fmla="*/ 0 h 92"/>
                <a:gd name="T4" fmla="*/ 3 w 93"/>
                <a:gd name="T5" fmla="*/ 3 h 92"/>
                <a:gd name="T6" fmla="*/ 1 w 93"/>
                <a:gd name="T7" fmla="*/ 3 h 92"/>
                <a:gd name="T8" fmla="*/ 0 w 93"/>
                <a:gd name="T9" fmla="*/ 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2"/>
                <a:gd name="T17" fmla="*/ 93 w 93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2">
                  <a:moveTo>
                    <a:pt x="0" y="17"/>
                  </a:moveTo>
                  <a:lnTo>
                    <a:pt x="75" y="0"/>
                  </a:lnTo>
                  <a:lnTo>
                    <a:pt x="93" y="73"/>
                  </a:lnTo>
                  <a:lnTo>
                    <a:pt x="19" y="9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48" name="Freeform 687"/>
            <p:cNvSpPr>
              <a:spLocks/>
            </p:cNvSpPr>
            <p:nvPr/>
          </p:nvSpPr>
          <p:spPr bwMode="auto">
            <a:xfrm>
              <a:off x="2956" y="2629"/>
              <a:ext cx="25" cy="16"/>
            </a:xfrm>
            <a:custGeom>
              <a:avLst/>
              <a:gdLst>
                <a:gd name="T0" fmla="*/ 3 w 75"/>
                <a:gd name="T1" fmla="*/ 1 h 48"/>
                <a:gd name="T2" fmla="*/ 2 w 75"/>
                <a:gd name="T3" fmla="*/ 0 h 48"/>
                <a:gd name="T4" fmla="*/ 1 w 75"/>
                <a:gd name="T5" fmla="*/ 0 h 48"/>
                <a:gd name="T6" fmla="*/ 0 w 75"/>
                <a:gd name="T7" fmla="*/ 1 h 48"/>
                <a:gd name="T8" fmla="*/ 0 w 75"/>
                <a:gd name="T9" fmla="*/ 2 h 48"/>
                <a:gd name="T10" fmla="*/ 3 w 75"/>
                <a:gd name="T11" fmla="*/ 1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48"/>
                <a:gd name="T20" fmla="*/ 75 w 75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48">
                  <a:moveTo>
                    <a:pt x="75" y="31"/>
                  </a:moveTo>
                  <a:lnTo>
                    <a:pt x="56" y="6"/>
                  </a:lnTo>
                  <a:lnTo>
                    <a:pt x="31" y="0"/>
                  </a:lnTo>
                  <a:lnTo>
                    <a:pt x="7" y="17"/>
                  </a:lnTo>
                  <a:lnTo>
                    <a:pt x="0" y="48"/>
                  </a:lnTo>
                  <a:lnTo>
                    <a:pt x="75" y="31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49" name="Freeform 688"/>
            <p:cNvSpPr>
              <a:spLocks/>
            </p:cNvSpPr>
            <p:nvPr/>
          </p:nvSpPr>
          <p:spPr bwMode="auto">
            <a:xfrm>
              <a:off x="2946" y="2590"/>
              <a:ext cx="25" cy="16"/>
            </a:xfrm>
            <a:custGeom>
              <a:avLst/>
              <a:gdLst>
                <a:gd name="T0" fmla="*/ 0 w 75"/>
                <a:gd name="T1" fmla="*/ 1 h 48"/>
                <a:gd name="T2" fmla="*/ 1 w 75"/>
                <a:gd name="T3" fmla="*/ 2 h 48"/>
                <a:gd name="T4" fmla="*/ 2 w 75"/>
                <a:gd name="T5" fmla="*/ 2 h 48"/>
                <a:gd name="T6" fmla="*/ 3 w 75"/>
                <a:gd name="T7" fmla="*/ 1 h 48"/>
                <a:gd name="T8" fmla="*/ 3 w 75"/>
                <a:gd name="T9" fmla="*/ 0 h 48"/>
                <a:gd name="T10" fmla="*/ 0 w 75"/>
                <a:gd name="T11" fmla="*/ 1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48"/>
                <a:gd name="T20" fmla="*/ 75 w 75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48">
                  <a:moveTo>
                    <a:pt x="0" y="18"/>
                  </a:moveTo>
                  <a:lnTo>
                    <a:pt x="19" y="43"/>
                  </a:lnTo>
                  <a:lnTo>
                    <a:pt x="44" y="48"/>
                  </a:lnTo>
                  <a:lnTo>
                    <a:pt x="69" y="31"/>
                  </a:lnTo>
                  <a:lnTo>
                    <a:pt x="75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50" name="Freeform 689"/>
            <p:cNvSpPr>
              <a:spLocks/>
            </p:cNvSpPr>
            <p:nvPr/>
          </p:nvSpPr>
          <p:spPr bwMode="auto">
            <a:xfrm>
              <a:off x="2940" y="2565"/>
              <a:ext cx="31" cy="31"/>
            </a:xfrm>
            <a:custGeom>
              <a:avLst/>
              <a:gdLst>
                <a:gd name="T0" fmla="*/ 0 w 93"/>
                <a:gd name="T1" fmla="*/ 1 h 93"/>
                <a:gd name="T2" fmla="*/ 3 w 93"/>
                <a:gd name="T3" fmla="*/ 0 h 93"/>
                <a:gd name="T4" fmla="*/ 3 w 93"/>
                <a:gd name="T5" fmla="*/ 3 h 93"/>
                <a:gd name="T6" fmla="*/ 1 w 93"/>
                <a:gd name="T7" fmla="*/ 3 h 93"/>
                <a:gd name="T8" fmla="*/ 0 w 93"/>
                <a:gd name="T9" fmla="*/ 1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3"/>
                <a:gd name="T17" fmla="*/ 93 w 9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3">
                  <a:moveTo>
                    <a:pt x="0" y="25"/>
                  </a:moveTo>
                  <a:lnTo>
                    <a:pt x="74" y="0"/>
                  </a:lnTo>
                  <a:lnTo>
                    <a:pt x="93" y="75"/>
                  </a:lnTo>
                  <a:lnTo>
                    <a:pt x="18" y="9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51" name="Freeform 690"/>
            <p:cNvSpPr>
              <a:spLocks/>
            </p:cNvSpPr>
            <p:nvPr/>
          </p:nvSpPr>
          <p:spPr bwMode="auto">
            <a:xfrm>
              <a:off x="2940" y="2557"/>
              <a:ext cx="24" cy="16"/>
            </a:xfrm>
            <a:custGeom>
              <a:avLst/>
              <a:gdLst>
                <a:gd name="T0" fmla="*/ 3 w 74"/>
                <a:gd name="T1" fmla="*/ 1 h 50"/>
                <a:gd name="T2" fmla="*/ 2 w 74"/>
                <a:gd name="T3" fmla="*/ 0 h 50"/>
                <a:gd name="T4" fmla="*/ 1 w 74"/>
                <a:gd name="T5" fmla="*/ 0 h 50"/>
                <a:gd name="T6" fmla="*/ 0 w 74"/>
                <a:gd name="T7" fmla="*/ 0 h 50"/>
                <a:gd name="T8" fmla="*/ 0 w 74"/>
                <a:gd name="T9" fmla="*/ 2 h 50"/>
                <a:gd name="T10" fmla="*/ 3 w 74"/>
                <a:gd name="T11" fmla="*/ 1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50"/>
                <a:gd name="T20" fmla="*/ 74 w 74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50">
                  <a:moveTo>
                    <a:pt x="74" y="25"/>
                  </a:moveTo>
                  <a:lnTo>
                    <a:pt x="56" y="0"/>
                  </a:lnTo>
                  <a:lnTo>
                    <a:pt x="31" y="0"/>
                  </a:lnTo>
                  <a:lnTo>
                    <a:pt x="6" y="13"/>
                  </a:lnTo>
                  <a:lnTo>
                    <a:pt x="0" y="50"/>
                  </a:lnTo>
                  <a:lnTo>
                    <a:pt x="74" y="25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52" name="Freeform 691"/>
            <p:cNvSpPr>
              <a:spLocks/>
            </p:cNvSpPr>
            <p:nvPr/>
          </p:nvSpPr>
          <p:spPr bwMode="auto">
            <a:xfrm>
              <a:off x="2927" y="2515"/>
              <a:ext cx="25" cy="17"/>
            </a:xfrm>
            <a:custGeom>
              <a:avLst/>
              <a:gdLst>
                <a:gd name="T0" fmla="*/ 0 w 75"/>
                <a:gd name="T1" fmla="*/ 1 h 50"/>
                <a:gd name="T2" fmla="*/ 1 w 75"/>
                <a:gd name="T3" fmla="*/ 2 h 50"/>
                <a:gd name="T4" fmla="*/ 2 w 75"/>
                <a:gd name="T5" fmla="*/ 2 h 50"/>
                <a:gd name="T6" fmla="*/ 3 w 75"/>
                <a:gd name="T7" fmla="*/ 1 h 50"/>
                <a:gd name="T8" fmla="*/ 3 w 75"/>
                <a:gd name="T9" fmla="*/ 0 h 50"/>
                <a:gd name="T10" fmla="*/ 0 w 75"/>
                <a:gd name="T11" fmla="*/ 1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50"/>
                <a:gd name="T20" fmla="*/ 75 w 75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50">
                  <a:moveTo>
                    <a:pt x="0" y="19"/>
                  </a:moveTo>
                  <a:lnTo>
                    <a:pt x="19" y="44"/>
                  </a:lnTo>
                  <a:lnTo>
                    <a:pt x="50" y="50"/>
                  </a:lnTo>
                  <a:lnTo>
                    <a:pt x="75" y="31"/>
                  </a:lnTo>
                  <a:lnTo>
                    <a:pt x="75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53" name="Freeform 692"/>
            <p:cNvSpPr>
              <a:spLocks/>
            </p:cNvSpPr>
            <p:nvPr/>
          </p:nvSpPr>
          <p:spPr bwMode="auto">
            <a:xfrm>
              <a:off x="2921" y="2491"/>
              <a:ext cx="31" cy="31"/>
            </a:xfrm>
            <a:custGeom>
              <a:avLst/>
              <a:gdLst>
                <a:gd name="T0" fmla="*/ 0 w 93"/>
                <a:gd name="T1" fmla="*/ 1 h 92"/>
                <a:gd name="T2" fmla="*/ 3 w 93"/>
                <a:gd name="T3" fmla="*/ 0 h 92"/>
                <a:gd name="T4" fmla="*/ 3 w 93"/>
                <a:gd name="T5" fmla="*/ 3 h 92"/>
                <a:gd name="T6" fmla="*/ 1 w 93"/>
                <a:gd name="T7" fmla="*/ 3 h 92"/>
                <a:gd name="T8" fmla="*/ 0 w 93"/>
                <a:gd name="T9" fmla="*/ 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2"/>
                <a:gd name="T17" fmla="*/ 93 w 93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2">
                  <a:moveTo>
                    <a:pt x="0" y="17"/>
                  </a:moveTo>
                  <a:lnTo>
                    <a:pt x="74" y="0"/>
                  </a:lnTo>
                  <a:lnTo>
                    <a:pt x="93" y="73"/>
                  </a:lnTo>
                  <a:lnTo>
                    <a:pt x="18" y="9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54" name="Freeform 693"/>
            <p:cNvSpPr>
              <a:spLocks/>
            </p:cNvSpPr>
            <p:nvPr/>
          </p:nvSpPr>
          <p:spPr bwMode="auto">
            <a:xfrm>
              <a:off x="2921" y="2481"/>
              <a:ext cx="25" cy="16"/>
            </a:xfrm>
            <a:custGeom>
              <a:avLst/>
              <a:gdLst>
                <a:gd name="T0" fmla="*/ 3 w 74"/>
                <a:gd name="T1" fmla="*/ 1 h 48"/>
                <a:gd name="T2" fmla="*/ 2 w 74"/>
                <a:gd name="T3" fmla="*/ 0 h 48"/>
                <a:gd name="T4" fmla="*/ 1 w 74"/>
                <a:gd name="T5" fmla="*/ 0 h 48"/>
                <a:gd name="T6" fmla="*/ 0 w 74"/>
                <a:gd name="T7" fmla="*/ 1 h 48"/>
                <a:gd name="T8" fmla="*/ 0 w 74"/>
                <a:gd name="T9" fmla="*/ 2 h 48"/>
                <a:gd name="T10" fmla="*/ 3 w 74"/>
                <a:gd name="T11" fmla="*/ 1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48"/>
                <a:gd name="T20" fmla="*/ 74 w 74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48">
                  <a:moveTo>
                    <a:pt x="74" y="31"/>
                  </a:moveTo>
                  <a:lnTo>
                    <a:pt x="56" y="6"/>
                  </a:lnTo>
                  <a:lnTo>
                    <a:pt x="31" y="0"/>
                  </a:lnTo>
                  <a:lnTo>
                    <a:pt x="6" y="17"/>
                  </a:lnTo>
                  <a:lnTo>
                    <a:pt x="0" y="48"/>
                  </a:lnTo>
                  <a:lnTo>
                    <a:pt x="74" y="31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55" name="Freeform 694"/>
            <p:cNvSpPr>
              <a:spLocks/>
            </p:cNvSpPr>
            <p:nvPr/>
          </p:nvSpPr>
          <p:spPr bwMode="auto">
            <a:xfrm>
              <a:off x="3120" y="2889"/>
              <a:ext cx="16" cy="229"/>
            </a:xfrm>
            <a:custGeom>
              <a:avLst/>
              <a:gdLst>
                <a:gd name="T0" fmla="*/ 0 w 48"/>
                <a:gd name="T1" fmla="*/ 25 h 687"/>
                <a:gd name="T2" fmla="*/ 0 w 48"/>
                <a:gd name="T3" fmla="*/ 1 h 687"/>
                <a:gd name="T4" fmla="*/ 2 w 48"/>
                <a:gd name="T5" fmla="*/ 0 h 687"/>
                <a:gd name="T6" fmla="*/ 2 w 48"/>
                <a:gd name="T7" fmla="*/ 25 h 687"/>
                <a:gd name="T8" fmla="*/ 0 w 48"/>
                <a:gd name="T9" fmla="*/ 25 h 6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687"/>
                <a:gd name="T17" fmla="*/ 48 w 48"/>
                <a:gd name="T18" fmla="*/ 687 h 6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687">
                  <a:moveTo>
                    <a:pt x="0" y="687"/>
                  </a:moveTo>
                  <a:lnTo>
                    <a:pt x="0" y="25"/>
                  </a:lnTo>
                  <a:lnTo>
                    <a:pt x="48" y="0"/>
                  </a:lnTo>
                  <a:lnTo>
                    <a:pt x="48" y="662"/>
                  </a:lnTo>
                  <a:lnTo>
                    <a:pt x="0" y="687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56" name="Freeform 695"/>
            <p:cNvSpPr>
              <a:spLocks/>
            </p:cNvSpPr>
            <p:nvPr/>
          </p:nvSpPr>
          <p:spPr bwMode="auto">
            <a:xfrm>
              <a:off x="2915" y="2782"/>
              <a:ext cx="221" cy="116"/>
            </a:xfrm>
            <a:custGeom>
              <a:avLst/>
              <a:gdLst>
                <a:gd name="T0" fmla="*/ 23 w 663"/>
                <a:gd name="T1" fmla="*/ 13 h 348"/>
                <a:gd name="T2" fmla="*/ 0 w 663"/>
                <a:gd name="T3" fmla="*/ 1 h 348"/>
                <a:gd name="T4" fmla="*/ 2 w 663"/>
                <a:gd name="T5" fmla="*/ 0 h 348"/>
                <a:gd name="T6" fmla="*/ 25 w 663"/>
                <a:gd name="T7" fmla="*/ 12 h 348"/>
                <a:gd name="T8" fmla="*/ 23 w 663"/>
                <a:gd name="T9" fmla="*/ 13 h 3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3"/>
                <a:gd name="T16" fmla="*/ 0 h 348"/>
                <a:gd name="T17" fmla="*/ 663 w 663"/>
                <a:gd name="T18" fmla="*/ 348 h 3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3" h="348">
                  <a:moveTo>
                    <a:pt x="615" y="348"/>
                  </a:moveTo>
                  <a:lnTo>
                    <a:pt x="0" y="25"/>
                  </a:lnTo>
                  <a:lnTo>
                    <a:pt x="50" y="0"/>
                  </a:lnTo>
                  <a:lnTo>
                    <a:pt x="663" y="323"/>
                  </a:lnTo>
                  <a:lnTo>
                    <a:pt x="615" y="3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57" name="Freeform 696"/>
            <p:cNvSpPr>
              <a:spLocks/>
            </p:cNvSpPr>
            <p:nvPr/>
          </p:nvSpPr>
          <p:spPr bwMode="auto">
            <a:xfrm>
              <a:off x="2915" y="2790"/>
              <a:ext cx="29" cy="37"/>
            </a:xfrm>
            <a:custGeom>
              <a:avLst/>
              <a:gdLst>
                <a:gd name="T0" fmla="*/ 0 w 87"/>
                <a:gd name="T1" fmla="*/ 4 h 112"/>
                <a:gd name="T2" fmla="*/ 0 w 87"/>
                <a:gd name="T3" fmla="*/ 0 h 112"/>
                <a:gd name="T4" fmla="*/ 3 w 87"/>
                <a:gd name="T5" fmla="*/ 2 h 112"/>
                <a:gd name="T6" fmla="*/ 0 w 87"/>
                <a:gd name="T7" fmla="*/ 4 h 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112"/>
                <a:gd name="T14" fmla="*/ 87 w 87"/>
                <a:gd name="T15" fmla="*/ 112 h 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112">
                  <a:moveTo>
                    <a:pt x="0" y="112"/>
                  </a:moveTo>
                  <a:lnTo>
                    <a:pt x="0" y="0"/>
                  </a:lnTo>
                  <a:lnTo>
                    <a:pt x="87" y="43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58" name="Freeform 697"/>
            <p:cNvSpPr>
              <a:spLocks/>
            </p:cNvSpPr>
            <p:nvPr/>
          </p:nvSpPr>
          <p:spPr bwMode="auto">
            <a:xfrm>
              <a:off x="2915" y="2794"/>
              <a:ext cx="47" cy="60"/>
            </a:xfrm>
            <a:custGeom>
              <a:avLst/>
              <a:gdLst>
                <a:gd name="T0" fmla="*/ 0 w 143"/>
                <a:gd name="T1" fmla="*/ 1 h 180"/>
                <a:gd name="T2" fmla="*/ 0 w 143"/>
                <a:gd name="T3" fmla="*/ 7 h 180"/>
                <a:gd name="T4" fmla="*/ 5 w 143"/>
                <a:gd name="T5" fmla="*/ 2 h 180"/>
                <a:gd name="T6" fmla="*/ 1 w 143"/>
                <a:gd name="T7" fmla="*/ 0 h 180"/>
                <a:gd name="T8" fmla="*/ 0 w 143"/>
                <a:gd name="T9" fmla="*/ 1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"/>
                <a:gd name="T16" fmla="*/ 0 h 180"/>
                <a:gd name="T17" fmla="*/ 143 w 143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" h="180">
                  <a:moveTo>
                    <a:pt x="0" y="19"/>
                  </a:moveTo>
                  <a:lnTo>
                    <a:pt x="0" y="180"/>
                  </a:lnTo>
                  <a:lnTo>
                    <a:pt x="143" y="63"/>
                  </a:lnTo>
                  <a:lnTo>
                    <a:pt x="31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1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59" name="Freeform 698"/>
            <p:cNvSpPr>
              <a:spLocks/>
            </p:cNvSpPr>
            <p:nvPr/>
          </p:nvSpPr>
          <p:spPr bwMode="auto">
            <a:xfrm>
              <a:off x="2915" y="2804"/>
              <a:ext cx="68" cy="77"/>
            </a:xfrm>
            <a:custGeom>
              <a:avLst/>
              <a:gdLst>
                <a:gd name="T0" fmla="*/ 0 w 205"/>
                <a:gd name="T1" fmla="*/ 3 h 230"/>
                <a:gd name="T2" fmla="*/ 0 w 205"/>
                <a:gd name="T3" fmla="*/ 9 h 230"/>
                <a:gd name="T4" fmla="*/ 8 w 205"/>
                <a:gd name="T5" fmla="*/ 2 h 230"/>
                <a:gd name="T6" fmla="*/ 3 w 205"/>
                <a:gd name="T7" fmla="*/ 0 h 230"/>
                <a:gd name="T8" fmla="*/ 0 w 205"/>
                <a:gd name="T9" fmla="*/ 3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30"/>
                <a:gd name="T17" fmla="*/ 205 w 205"/>
                <a:gd name="T18" fmla="*/ 230 h 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30">
                  <a:moveTo>
                    <a:pt x="0" y="69"/>
                  </a:moveTo>
                  <a:lnTo>
                    <a:pt x="0" y="230"/>
                  </a:lnTo>
                  <a:lnTo>
                    <a:pt x="205" y="63"/>
                  </a:lnTo>
                  <a:lnTo>
                    <a:pt x="87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D6D6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60" name="Freeform 699"/>
            <p:cNvSpPr>
              <a:spLocks/>
            </p:cNvSpPr>
            <p:nvPr/>
          </p:nvSpPr>
          <p:spPr bwMode="auto">
            <a:xfrm>
              <a:off x="2915" y="2815"/>
              <a:ext cx="87" cy="93"/>
            </a:xfrm>
            <a:custGeom>
              <a:avLst/>
              <a:gdLst>
                <a:gd name="T0" fmla="*/ 0 w 261"/>
                <a:gd name="T1" fmla="*/ 4 h 279"/>
                <a:gd name="T2" fmla="*/ 0 w 261"/>
                <a:gd name="T3" fmla="*/ 10 h 279"/>
                <a:gd name="T4" fmla="*/ 10 w 261"/>
                <a:gd name="T5" fmla="*/ 2 h 279"/>
                <a:gd name="T6" fmla="*/ 5 w 261"/>
                <a:gd name="T7" fmla="*/ 0 h 279"/>
                <a:gd name="T8" fmla="*/ 0 w 261"/>
                <a:gd name="T9" fmla="*/ 4 h 2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1"/>
                <a:gd name="T16" fmla="*/ 0 h 279"/>
                <a:gd name="T17" fmla="*/ 261 w 261"/>
                <a:gd name="T18" fmla="*/ 279 h 2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1" h="279">
                  <a:moveTo>
                    <a:pt x="0" y="117"/>
                  </a:moveTo>
                  <a:lnTo>
                    <a:pt x="0" y="279"/>
                  </a:lnTo>
                  <a:lnTo>
                    <a:pt x="261" y="55"/>
                  </a:lnTo>
                  <a:lnTo>
                    <a:pt x="143" y="0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61" name="Freeform 700"/>
            <p:cNvSpPr>
              <a:spLocks/>
            </p:cNvSpPr>
            <p:nvPr/>
          </p:nvSpPr>
          <p:spPr bwMode="auto">
            <a:xfrm>
              <a:off x="2915" y="2825"/>
              <a:ext cx="107" cy="107"/>
            </a:xfrm>
            <a:custGeom>
              <a:avLst/>
              <a:gdLst>
                <a:gd name="T0" fmla="*/ 0 w 323"/>
                <a:gd name="T1" fmla="*/ 6 h 321"/>
                <a:gd name="T2" fmla="*/ 0 w 323"/>
                <a:gd name="T3" fmla="*/ 12 h 321"/>
                <a:gd name="T4" fmla="*/ 12 w 323"/>
                <a:gd name="T5" fmla="*/ 2 h 321"/>
                <a:gd name="T6" fmla="*/ 8 w 323"/>
                <a:gd name="T7" fmla="*/ 0 h 321"/>
                <a:gd name="T8" fmla="*/ 0 w 323"/>
                <a:gd name="T9" fmla="*/ 6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3"/>
                <a:gd name="T16" fmla="*/ 0 h 321"/>
                <a:gd name="T17" fmla="*/ 323 w 323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3" h="321">
                  <a:moveTo>
                    <a:pt x="0" y="167"/>
                  </a:moveTo>
                  <a:lnTo>
                    <a:pt x="0" y="321"/>
                  </a:lnTo>
                  <a:lnTo>
                    <a:pt x="323" y="62"/>
                  </a:lnTo>
                  <a:lnTo>
                    <a:pt x="205" y="0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62" name="Freeform 701"/>
            <p:cNvSpPr>
              <a:spLocks/>
            </p:cNvSpPr>
            <p:nvPr/>
          </p:nvSpPr>
          <p:spPr bwMode="auto">
            <a:xfrm>
              <a:off x="2915" y="2833"/>
              <a:ext cx="126" cy="126"/>
            </a:xfrm>
            <a:custGeom>
              <a:avLst/>
              <a:gdLst>
                <a:gd name="T0" fmla="*/ 0 w 379"/>
                <a:gd name="T1" fmla="*/ 8 h 378"/>
                <a:gd name="T2" fmla="*/ 0 w 379"/>
                <a:gd name="T3" fmla="*/ 14 h 378"/>
                <a:gd name="T4" fmla="*/ 14 w 379"/>
                <a:gd name="T5" fmla="*/ 3 h 378"/>
                <a:gd name="T6" fmla="*/ 10 w 379"/>
                <a:gd name="T7" fmla="*/ 0 h 378"/>
                <a:gd name="T8" fmla="*/ 0 w 379"/>
                <a:gd name="T9" fmla="*/ 8 h 3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9"/>
                <a:gd name="T16" fmla="*/ 0 h 378"/>
                <a:gd name="T17" fmla="*/ 379 w 379"/>
                <a:gd name="T18" fmla="*/ 378 h 3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9" h="378">
                  <a:moveTo>
                    <a:pt x="0" y="224"/>
                  </a:moveTo>
                  <a:lnTo>
                    <a:pt x="0" y="378"/>
                  </a:lnTo>
                  <a:lnTo>
                    <a:pt x="379" y="69"/>
                  </a:lnTo>
                  <a:lnTo>
                    <a:pt x="261" y="0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63" name="Freeform 702"/>
            <p:cNvSpPr>
              <a:spLocks/>
            </p:cNvSpPr>
            <p:nvPr/>
          </p:nvSpPr>
          <p:spPr bwMode="auto">
            <a:xfrm>
              <a:off x="2915" y="2846"/>
              <a:ext cx="145" cy="140"/>
            </a:xfrm>
            <a:custGeom>
              <a:avLst/>
              <a:gdLst>
                <a:gd name="T0" fmla="*/ 0 w 435"/>
                <a:gd name="T1" fmla="*/ 10 h 421"/>
                <a:gd name="T2" fmla="*/ 0 w 435"/>
                <a:gd name="T3" fmla="*/ 16 h 421"/>
                <a:gd name="T4" fmla="*/ 16 w 435"/>
                <a:gd name="T5" fmla="*/ 2 h 421"/>
                <a:gd name="T6" fmla="*/ 12 w 435"/>
                <a:gd name="T7" fmla="*/ 0 h 421"/>
                <a:gd name="T8" fmla="*/ 0 w 435"/>
                <a:gd name="T9" fmla="*/ 1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5"/>
                <a:gd name="T16" fmla="*/ 0 h 421"/>
                <a:gd name="T17" fmla="*/ 435 w 435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5" h="421">
                  <a:moveTo>
                    <a:pt x="0" y="259"/>
                  </a:moveTo>
                  <a:lnTo>
                    <a:pt x="0" y="421"/>
                  </a:lnTo>
                  <a:lnTo>
                    <a:pt x="435" y="56"/>
                  </a:lnTo>
                  <a:lnTo>
                    <a:pt x="323" y="0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64" name="Freeform 703"/>
            <p:cNvSpPr>
              <a:spLocks/>
            </p:cNvSpPr>
            <p:nvPr/>
          </p:nvSpPr>
          <p:spPr bwMode="auto">
            <a:xfrm>
              <a:off x="2915" y="2856"/>
              <a:ext cx="165" cy="153"/>
            </a:xfrm>
            <a:custGeom>
              <a:avLst/>
              <a:gdLst>
                <a:gd name="T0" fmla="*/ 0 w 497"/>
                <a:gd name="T1" fmla="*/ 11 h 458"/>
                <a:gd name="T2" fmla="*/ 0 w 497"/>
                <a:gd name="T3" fmla="*/ 17 h 458"/>
                <a:gd name="T4" fmla="*/ 0 w 497"/>
                <a:gd name="T5" fmla="*/ 17 h 458"/>
                <a:gd name="T6" fmla="*/ 18 w 497"/>
                <a:gd name="T7" fmla="*/ 2 h 458"/>
                <a:gd name="T8" fmla="*/ 14 w 497"/>
                <a:gd name="T9" fmla="*/ 0 h 458"/>
                <a:gd name="T10" fmla="*/ 0 w 497"/>
                <a:gd name="T11" fmla="*/ 11 h 4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7"/>
                <a:gd name="T19" fmla="*/ 0 h 458"/>
                <a:gd name="T20" fmla="*/ 497 w 497"/>
                <a:gd name="T21" fmla="*/ 458 h 4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7" h="458">
                  <a:moveTo>
                    <a:pt x="0" y="309"/>
                  </a:moveTo>
                  <a:lnTo>
                    <a:pt x="0" y="458"/>
                  </a:lnTo>
                  <a:lnTo>
                    <a:pt x="13" y="458"/>
                  </a:lnTo>
                  <a:lnTo>
                    <a:pt x="497" y="56"/>
                  </a:lnTo>
                  <a:lnTo>
                    <a:pt x="379" y="0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65" name="Freeform 704"/>
            <p:cNvSpPr>
              <a:spLocks/>
            </p:cNvSpPr>
            <p:nvPr/>
          </p:nvSpPr>
          <p:spPr bwMode="auto">
            <a:xfrm>
              <a:off x="2915" y="2865"/>
              <a:ext cx="184" cy="154"/>
            </a:xfrm>
            <a:custGeom>
              <a:avLst/>
              <a:gdLst>
                <a:gd name="T0" fmla="*/ 0 w 553"/>
                <a:gd name="T1" fmla="*/ 13 h 464"/>
                <a:gd name="T2" fmla="*/ 0 w 553"/>
                <a:gd name="T3" fmla="*/ 16 h 464"/>
                <a:gd name="T4" fmla="*/ 3 w 553"/>
                <a:gd name="T5" fmla="*/ 17 h 464"/>
                <a:gd name="T6" fmla="*/ 20 w 553"/>
                <a:gd name="T7" fmla="*/ 2 h 464"/>
                <a:gd name="T8" fmla="*/ 16 w 553"/>
                <a:gd name="T9" fmla="*/ 0 h 464"/>
                <a:gd name="T10" fmla="*/ 0 w 553"/>
                <a:gd name="T11" fmla="*/ 13 h 4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3"/>
                <a:gd name="T19" fmla="*/ 0 h 464"/>
                <a:gd name="T20" fmla="*/ 553 w 553"/>
                <a:gd name="T21" fmla="*/ 464 h 4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3" h="464">
                  <a:moveTo>
                    <a:pt x="0" y="365"/>
                  </a:moveTo>
                  <a:lnTo>
                    <a:pt x="0" y="433"/>
                  </a:lnTo>
                  <a:lnTo>
                    <a:pt x="68" y="464"/>
                  </a:lnTo>
                  <a:lnTo>
                    <a:pt x="553" y="62"/>
                  </a:lnTo>
                  <a:lnTo>
                    <a:pt x="435" y="0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F5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66" name="Freeform 705"/>
            <p:cNvSpPr>
              <a:spLocks/>
            </p:cNvSpPr>
            <p:nvPr/>
          </p:nvSpPr>
          <p:spPr bwMode="auto">
            <a:xfrm>
              <a:off x="2919" y="2875"/>
              <a:ext cx="201" cy="155"/>
            </a:xfrm>
            <a:custGeom>
              <a:avLst/>
              <a:gdLst>
                <a:gd name="T0" fmla="*/ 22 w 602"/>
                <a:gd name="T1" fmla="*/ 2 h 464"/>
                <a:gd name="T2" fmla="*/ 18 w 602"/>
                <a:gd name="T3" fmla="*/ 0 h 464"/>
                <a:gd name="T4" fmla="*/ 0 w 602"/>
                <a:gd name="T5" fmla="*/ 15 h 464"/>
                <a:gd name="T6" fmla="*/ 4 w 602"/>
                <a:gd name="T7" fmla="*/ 17 h 464"/>
                <a:gd name="T8" fmla="*/ 22 w 602"/>
                <a:gd name="T9" fmla="*/ 2 h 4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2"/>
                <a:gd name="T16" fmla="*/ 0 h 464"/>
                <a:gd name="T17" fmla="*/ 602 w 602"/>
                <a:gd name="T18" fmla="*/ 464 h 4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2" h="464">
                  <a:moveTo>
                    <a:pt x="602" y="62"/>
                  </a:moveTo>
                  <a:lnTo>
                    <a:pt x="484" y="0"/>
                  </a:lnTo>
                  <a:lnTo>
                    <a:pt x="0" y="402"/>
                  </a:lnTo>
                  <a:lnTo>
                    <a:pt x="111" y="464"/>
                  </a:lnTo>
                  <a:lnTo>
                    <a:pt x="602" y="62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67" name="Freeform 706"/>
            <p:cNvSpPr>
              <a:spLocks/>
            </p:cNvSpPr>
            <p:nvPr/>
          </p:nvSpPr>
          <p:spPr bwMode="auto">
            <a:xfrm>
              <a:off x="2937" y="2885"/>
              <a:ext cx="184" cy="155"/>
            </a:xfrm>
            <a:custGeom>
              <a:avLst/>
              <a:gdLst>
                <a:gd name="T0" fmla="*/ 18 w 552"/>
                <a:gd name="T1" fmla="*/ 0 h 463"/>
                <a:gd name="T2" fmla="*/ 20 w 552"/>
                <a:gd name="T3" fmla="*/ 1 h 463"/>
                <a:gd name="T4" fmla="*/ 20 w 552"/>
                <a:gd name="T5" fmla="*/ 4 h 463"/>
                <a:gd name="T6" fmla="*/ 4 w 552"/>
                <a:gd name="T7" fmla="*/ 17 h 463"/>
                <a:gd name="T8" fmla="*/ 0 w 552"/>
                <a:gd name="T9" fmla="*/ 15 h 463"/>
                <a:gd name="T10" fmla="*/ 18 w 552"/>
                <a:gd name="T11" fmla="*/ 0 h 4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2"/>
                <a:gd name="T19" fmla="*/ 0 h 463"/>
                <a:gd name="T20" fmla="*/ 552 w 552"/>
                <a:gd name="T21" fmla="*/ 463 h 4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2" h="463">
                  <a:moveTo>
                    <a:pt x="485" y="0"/>
                  </a:moveTo>
                  <a:lnTo>
                    <a:pt x="552" y="37"/>
                  </a:lnTo>
                  <a:lnTo>
                    <a:pt x="552" y="104"/>
                  </a:lnTo>
                  <a:lnTo>
                    <a:pt x="112" y="463"/>
                  </a:lnTo>
                  <a:lnTo>
                    <a:pt x="0" y="402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68" name="Freeform 707"/>
            <p:cNvSpPr>
              <a:spLocks/>
            </p:cNvSpPr>
            <p:nvPr/>
          </p:nvSpPr>
          <p:spPr bwMode="auto">
            <a:xfrm>
              <a:off x="2956" y="2896"/>
              <a:ext cx="165" cy="154"/>
            </a:xfrm>
            <a:custGeom>
              <a:avLst/>
              <a:gdLst>
                <a:gd name="T0" fmla="*/ 18 w 496"/>
                <a:gd name="T1" fmla="*/ 0 h 463"/>
                <a:gd name="T2" fmla="*/ 18 w 496"/>
                <a:gd name="T3" fmla="*/ 0 h 463"/>
                <a:gd name="T4" fmla="*/ 18 w 496"/>
                <a:gd name="T5" fmla="*/ 5 h 463"/>
                <a:gd name="T6" fmla="*/ 4 w 496"/>
                <a:gd name="T7" fmla="*/ 17 h 463"/>
                <a:gd name="T8" fmla="*/ 0 w 496"/>
                <a:gd name="T9" fmla="*/ 15 h 463"/>
                <a:gd name="T10" fmla="*/ 18 w 496"/>
                <a:gd name="T11" fmla="*/ 0 h 4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6"/>
                <a:gd name="T19" fmla="*/ 0 h 463"/>
                <a:gd name="T20" fmla="*/ 496 w 496"/>
                <a:gd name="T21" fmla="*/ 463 h 4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6" h="463">
                  <a:moveTo>
                    <a:pt x="491" y="0"/>
                  </a:moveTo>
                  <a:lnTo>
                    <a:pt x="496" y="6"/>
                  </a:lnTo>
                  <a:lnTo>
                    <a:pt x="496" y="148"/>
                  </a:lnTo>
                  <a:lnTo>
                    <a:pt x="118" y="463"/>
                  </a:lnTo>
                  <a:lnTo>
                    <a:pt x="0" y="402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69" name="Freeform 708"/>
            <p:cNvSpPr>
              <a:spLocks/>
            </p:cNvSpPr>
            <p:nvPr/>
          </p:nvSpPr>
          <p:spPr bwMode="auto">
            <a:xfrm>
              <a:off x="2975" y="2920"/>
              <a:ext cx="146" cy="140"/>
            </a:xfrm>
            <a:custGeom>
              <a:avLst/>
              <a:gdLst>
                <a:gd name="T0" fmla="*/ 16 w 440"/>
                <a:gd name="T1" fmla="*/ 6 h 421"/>
                <a:gd name="T2" fmla="*/ 16 w 440"/>
                <a:gd name="T3" fmla="*/ 0 h 421"/>
                <a:gd name="T4" fmla="*/ 0 w 440"/>
                <a:gd name="T5" fmla="*/ 13 h 421"/>
                <a:gd name="T6" fmla="*/ 4 w 440"/>
                <a:gd name="T7" fmla="*/ 16 h 421"/>
                <a:gd name="T8" fmla="*/ 16 w 440"/>
                <a:gd name="T9" fmla="*/ 6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"/>
                <a:gd name="T16" fmla="*/ 0 h 421"/>
                <a:gd name="T17" fmla="*/ 440 w 440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" h="421">
                  <a:moveTo>
                    <a:pt x="440" y="155"/>
                  </a:moveTo>
                  <a:lnTo>
                    <a:pt x="440" y="0"/>
                  </a:lnTo>
                  <a:lnTo>
                    <a:pt x="0" y="359"/>
                  </a:lnTo>
                  <a:lnTo>
                    <a:pt x="118" y="421"/>
                  </a:lnTo>
                  <a:lnTo>
                    <a:pt x="440" y="155"/>
                  </a:lnTo>
                  <a:close/>
                </a:path>
              </a:pathLst>
            </a:custGeom>
            <a:solidFill>
              <a:srgbClr val="F5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70" name="Freeform 709"/>
            <p:cNvSpPr>
              <a:spLocks/>
            </p:cNvSpPr>
            <p:nvPr/>
          </p:nvSpPr>
          <p:spPr bwMode="auto">
            <a:xfrm>
              <a:off x="2995" y="2945"/>
              <a:ext cx="126" cy="126"/>
            </a:xfrm>
            <a:custGeom>
              <a:avLst/>
              <a:gdLst>
                <a:gd name="T0" fmla="*/ 14 w 378"/>
                <a:gd name="T1" fmla="*/ 6 h 377"/>
                <a:gd name="T2" fmla="*/ 14 w 378"/>
                <a:gd name="T3" fmla="*/ 0 h 377"/>
                <a:gd name="T4" fmla="*/ 0 w 378"/>
                <a:gd name="T5" fmla="*/ 12 h 377"/>
                <a:gd name="T6" fmla="*/ 4 w 378"/>
                <a:gd name="T7" fmla="*/ 14 h 377"/>
                <a:gd name="T8" fmla="*/ 14 w 378"/>
                <a:gd name="T9" fmla="*/ 6 h 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8"/>
                <a:gd name="T16" fmla="*/ 0 h 377"/>
                <a:gd name="T17" fmla="*/ 378 w 378"/>
                <a:gd name="T18" fmla="*/ 377 h 3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8" h="377">
                  <a:moveTo>
                    <a:pt x="378" y="161"/>
                  </a:moveTo>
                  <a:lnTo>
                    <a:pt x="378" y="0"/>
                  </a:lnTo>
                  <a:lnTo>
                    <a:pt x="0" y="315"/>
                  </a:lnTo>
                  <a:lnTo>
                    <a:pt x="118" y="377"/>
                  </a:lnTo>
                  <a:lnTo>
                    <a:pt x="378" y="161"/>
                  </a:lnTo>
                  <a:close/>
                </a:path>
              </a:pathLst>
            </a:custGeom>
            <a:solidFill>
              <a:srgbClr val="F0F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71" name="Freeform 710"/>
            <p:cNvSpPr>
              <a:spLocks/>
            </p:cNvSpPr>
            <p:nvPr/>
          </p:nvSpPr>
          <p:spPr bwMode="auto">
            <a:xfrm>
              <a:off x="3014" y="2972"/>
              <a:ext cx="107" cy="109"/>
            </a:xfrm>
            <a:custGeom>
              <a:avLst/>
              <a:gdLst>
                <a:gd name="T0" fmla="*/ 12 w 322"/>
                <a:gd name="T1" fmla="*/ 6 h 328"/>
                <a:gd name="T2" fmla="*/ 12 w 322"/>
                <a:gd name="T3" fmla="*/ 0 h 328"/>
                <a:gd name="T4" fmla="*/ 0 w 322"/>
                <a:gd name="T5" fmla="*/ 10 h 328"/>
                <a:gd name="T6" fmla="*/ 4 w 322"/>
                <a:gd name="T7" fmla="*/ 12 h 328"/>
                <a:gd name="T8" fmla="*/ 12 w 322"/>
                <a:gd name="T9" fmla="*/ 6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2"/>
                <a:gd name="T16" fmla="*/ 0 h 328"/>
                <a:gd name="T17" fmla="*/ 322 w 32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2" h="328">
                  <a:moveTo>
                    <a:pt x="322" y="156"/>
                  </a:moveTo>
                  <a:lnTo>
                    <a:pt x="322" y="0"/>
                  </a:lnTo>
                  <a:lnTo>
                    <a:pt x="0" y="266"/>
                  </a:lnTo>
                  <a:lnTo>
                    <a:pt x="118" y="328"/>
                  </a:lnTo>
                  <a:lnTo>
                    <a:pt x="322" y="15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72" name="Freeform 711"/>
            <p:cNvSpPr>
              <a:spLocks/>
            </p:cNvSpPr>
            <p:nvPr/>
          </p:nvSpPr>
          <p:spPr bwMode="auto">
            <a:xfrm>
              <a:off x="3035" y="2999"/>
              <a:ext cx="86" cy="92"/>
            </a:xfrm>
            <a:custGeom>
              <a:avLst/>
              <a:gdLst>
                <a:gd name="T0" fmla="*/ 9 w 260"/>
                <a:gd name="T1" fmla="*/ 6 h 278"/>
                <a:gd name="T2" fmla="*/ 9 w 260"/>
                <a:gd name="T3" fmla="*/ 0 h 278"/>
                <a:gd name="T4" fmla="*/ 0 w 260"/>
                <a:gd name="T5" fmla="*/ 8 h 278"/>
                <a:gd name="T6" fmla="*/ 4 w 260"/>
                <a:gd name="T7" fmla="*/ 10 h 278"/>
                <a:gd name="T8" fmla="*/ 9 w 260"/>
                <a:gd name="T9" fmla="*/ 6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78"/>
                <a:gd name="T17" fmla="*/ 260 w 260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78">
                  <a:moveTo>
                    <a:pt x="260" y="154"/>
                  </a:moveTo>
                  <a:lnTo>
                    <a:pt x="260" y="0"/>
                  </a:lnTo>
                  <a:lnTo>
                    <a:pt x="0" y="216"/>
                  </a:lnTo>
                  <a:lnTo>
                    <a:pt x="112" y="278"/>
                  </a:lnTo>
                  <a:lnTo>
                    <a:pt x="260" y="154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73" name="Freeform 712"/>
            <p:cNvSpPr>
              <a:spLocks/>
            </p:cNvSpPr>
            <p:nvPr/>
          </p:nvSpPr>
          <p:spPr bwMode="auto">
            <a:xfrm>
              <a:off x="3053" y="3024"/>
              <a:ext cx="68" cy="78"/>
            </a:xfrm>
            <a:custGeom>
              <a:avLst/>
              <a:gdLst>
                <a:gd name="T0" fmla="*/ 8 w 204"/>
                <a:gd name="T1" fmla="*/ 6 h 235"/>
                <a:gd name="T2" fmla="*/ 8 w 204"/>
                <a:gd name="T3" fmla="*/ 0 h 235"/>
                <a:gd name="T4" fmla="*/ 0 w 204"/>
                <a:gd name="T5" fmla="*/ 6 h 235"/>
                <a:gd name="T6" fmla="*/ 4 w 204"/>
                <a:gd name="T7" fmla="*/ 9 h 235"/>
                <a:gd name="T8" fmla="*/ 8 w 204"/>
                <a:gd name="T9" fmla="*/ 6 h 2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35"/>
                <a:gd name="T17" fmla="*/ 204 w 204"/>
                <a:gd name="T18" fmla="*/ 235 h 2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35">
                  <a:moveTo>
                    <a:pt x="204" y="160"/>
                  </a:moveTo>
                  <a:lnTo>
                    <a:pt x="204" y="0"/>
                  </a:lnTo>
                  <a:lnTo>
                    <a:pt x="0" y="172"/>
                  </a:lnTo>
                  <a:lnTo>
                    <a:pt x="117" y="235"/>
                  </a:lnTo>
                  <a:lnTo>
                    <a:pt x="204" y="160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74" name="Freeform 713"/>
            <p:cNvSpPr>
              <a:spLocks/>
            </p:cNvSpPr>
            <p:nvPr/>
          </p:nvSpPr>
          <p:spPr bwMode="auto">
            <a:xfrm>
              <a:off x="3072" y="3050"/>
              <a:ext cx="49" cy="62"/>
            </a:xfrm>
            <a:custGeom>
              <a:avLst/>
              <a:gdLst>
                <a:gd name="T0" fmla="*/ 5 w 148"/>
                <a:gd name="T1" fmla="*/ 6 h 187"/>
                <a:gd name="T2" fmla="*/ 5 w 148"/>
                <a:gd name="T3" fmla="*/ 0 h 187"/>
                <a:gd name="T4" fmla="*/ 0 w 148"/>
                <a:gd name="T5" fmla="*/ 5 h 187"/>
                <a:gd name="T6" fmla="*/ 4 w 148"/>
                <a:gd name="T7" fmla="*/ 7 h 187"/>
                <a:gd name="T8" fmla="*/ 5 w 148"/>
                <a:gd name="T9" fmla="*/ 6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187"/>
                <a:gd name="T17" fmla="*/ 148 w 148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187">
                  <a:moveTo>
                    <a:pt x="148" y="162"/>
                  </a:moveTo>
                  <a:lnTo>
                    <a:pt x="148" y="0"/>
                  </a:lnTo>
                  <a:lnTo>
                    <a:pt x="0" y="124"/>
                  </a:lnTo>
                  <a:lnTo>
                    <a:pt x="117" y="187"/>
                  </a:lnTo>
                  <a:lnTo>
                    <a:pt x="148" y="162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75" name="Freeform 714"/>
            <p:cNvSpPr>
              <a:spLocks/>
            </p:cNvSpPr>
            <p:nvPr/>
          </p:nvSpPr>
          <p:spPr bwMode="auto">
            <a:xfrm>
              <a:off x="3092" y="3077"/>
              <a:ext cx="29" cy="41"/>
            </a:xfrm>
            <a:custGeom>
              <a:avLst/>
              <a:gdLst>
                <a:gd name="T0" fmla="*/ 3 w 87"/>
                <a:gd name="T1" fmla="*/ 0 h 124"/>
                <a:gd name="T2" fmla="*/ 3 w 87"/>
                <a:gd name="T3" fmla="*/ 5 h 124"/>
                <a:gd name="T4" fmla="*/ 0 w 87"/>
                <a:gd name="T5" fmla="*/ 3 h 124"/>
                <a:gd name="T6" fmla="*/ 3 w 87"/>
                <a:gd name="T7" fmla="*/ 0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124"/>
                <a:gd name="T14" fmla="*/ 87 w 87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124">
                  <a:moveTo>
                    <a:pt x="87" y="0"/>
                  </a:moveTo>
                  <a:lnTo>
                    <a:pt x="87" y="124"/>
                  </a:lnTo>
                  <a:lnTo>
                    <a:pt x="0" y="7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D6D6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76" name="Freeform 715"/>
            <p:cNvSpPr>
              <a:spLocks/>
            </p:cNvSpPr>
            <p:nvPr/>
          </p:nvSpPr>
          <p:spPr bwMode="auto">
            <a:xfrm>
              <a:off x="3111" y="3104"/>
              <a:ext cx="10" cy="14"/>
            </a:xfrm>
            <a:custGeom>
              <a:avLst/>
              <a:gdLst>
                <a:gd name="T0" fmla="*/ 1 w 31"/>
                <a:gd name="T1" fmla="*/ 0 h 43"/>
                <a:gd name="T2" fmla="*/ 1 w 31"/>
                <a:gd name="T3" fmla="*/ 2 h 43"/>
                <a:gd name="T4" fmla="*/ 0 w 31"/>
                <a:gd name="T5" fmla="*/ 1 h 43"/>
                <a:gd name="T6" fmla="*/ 1 w 31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43"/>
                <a:gd name="T14" fmla="*/ 31 w 31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43">
                  <a:moveTo>
                    <a:pt x="31" y="0"/>
                  </a:moveTo>
                  <a:lnTo>
                    <a:pt x="31" y="43"/>
                  </a:lnTo>
                  <a:lnTo>
                    <a:pt x="0" y="2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77" name="Freeform 716"/>
            <p:cNvSpPr>
              <a:spLocks/>
            </p:cNvSpPr>
            <p:nvPr/>
          </p:nvSpPr>
          <p:spPr bwMode="auto">
            <a:xfrm>
              <a:off x="3115" y="3114"/>
              <a:ext cx="6" cy="9"/>
            </a:xfrm>
            <a:custGeom>
              <a:avLst/>
              <a:gdLst>
                <a:gd name="T0" fmla="*/ 0 w 19"/>
                <a:gd name="T1" fmla="*/ 0 h 25"/>
                <a:gd name="T2" fmla="*/ 0 w 19"/>
                <a:gd name="T3" fmla="*/ 0 h 25"/>
                <a:gd name="T4" fmla="*/ 0 w 19"/>
                <a:gd name="T5" fmla="*/ 0 h 25"/>
                <a:gd name="T6" fmla="*/ 0 w 19"/>
                <a:gd name="T7" fmla="*/ 1 h 25"/>
                <a:gd name="T8" fmla="*/ 1 w 19"/>
                <a:gd name="T9" fmla="*/ 1 h 25"/>
                <a:gd name="T10" fmla="*/ 0 w 19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5"/>
                <a:gd name="T20" fmla="*/ 19 w 19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5">
                  <a:moveTo>
                    <a:pt x="8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14" y="25"/>
                  </a:lnTo>
                  <a:lnTo>
                    <a:pt x="19" y="2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78" name="Freeform 717"/>
            <p:cNvSpPr>
              <a:spLocks/>
            </p:cNvSpPr>
            <p:nvPr/>
          </p:nvSpPr>
          <p:spPr bwMode="auto">
            <a:xfrm>
              <a:off x="3118" y="3106"/>
              <a:ext cx="20" cy="17"/>
            </a:xfrm>
            <a:custGeom>
              <a:avLst/>
              <a:gdLst>
                <a:gd name="T0" fmla="*/ 2 w 61"/>
                <a:gd name="T1" fmla="*/ 0 h 50"/>
                <a:gd name="T2" fmla="*/ 2 w 61"/>
                <a:gd name="T3" fmla="*/ 0 h 50"/>
                <a:gd name="T4" fmla="*/ 0 w 61"/>
                <a:gd name="T5" fmla="*/ 1 h 50"/>
                <a:gd name="T6" fmla="*/ 0 w 61"/>
                <a:gd name="T7" fmla="*/ 2 h 50"/>
                <a:gd name="T8" fmla="*/ 2 w 61"/>
                <a:gd name="T9" fmla="*/ 1 h 50"/>
                <a:gd name="T10" fmla="*/ 2 w 61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50"/>
                <a:gd name="T20" fmla="*/ 61 w 61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50">
                  <a:moveTo>
                    <a:pt x="54" y="12"/>
                  </a:moveTo>
                  <a:lnTo>
                    <a:pt x="48" y="0"/>
                  </a:lnTo>
                  <a:lnTo>
                    <a:pt x="0" y="25"/>
                  </a:lnTo>
                  <a:lnTo>
                    <a:pt x="11" y="50"/>
                  </a:lnTo>
                  <a:lnTo>
                    <a:pt x="61" y="25"/>
                  </a:lnTo>
                  <a:lnTo>
                    <a:pt x="5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79" name="Freeform 718"/>
            <p:cNvSpPr>
              <a:spLocks/>
            </p:cNvSpPr>
            <p:nvPr/>
          </p:nvSpPr>
          <p:spPr bwMode="auto">
            <a:xfrm>
              <a:off x="3134" y="3106"/>
              <a:ext cx="6" cy="8"/>
            </a:xfrm>
            <a:custGeom>
              <a:avLst/>
              <a:gdLst>
                <a:gd name="T0" fmla="*/ 0 w 19"/>
                <a:gd name="T1" fmla="*/ 1 h 25"/>
                <a:gd name="T2" fmla="*/ 1 w 19"/>
                <a:gd name="T3" fmla="*/ 1 h 25"/>
                <a:gd name="T4" fmla="*/ 1 w 19"/>
                <a:gd name="T5" fmla="*/ 0 h 25"/>
                <a:gd name="T6" fmla="*/ 0 w 19"/>
                <a:gd name="T7" fmla="*/ 0 h 25"/>
                <a:gd name="T8" fmla="*/ 0 w 19"/>
                <a:gd name="T9" fmla="*/ 0 h 25"/>
                <a:gd name="T10" fmla="*/ 0 w 19"/>
                <a:gd name="T11" fmla="*/ 1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5"/>
                <a:gd name="T20" fmla="*/ 19 w 19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5">
                  <a:moveTo>
                    <a:pt x="13" y="25"/>
                  </a:moveTo>
                  <a:lnTo>
                    <a:pt x="19" y="19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80" name="Freeform 719"/>
            <p:cNvSpPr>
              <a:spLocks/>
            </p:cNvSpPr>
            <p:nvPr/>
          </p:nvSpPr>
          <p:spPr bwMode="auto">
            <a:xfrm>
              <a:off x="3115" y="2893"/>
              <a:ext cx="6" cy="8"/>
            </a:xfrm>
            <a:custGeom>
              <a:avLst/>
              <a:gdLst>
                <a:gd name="T0" fmla="*/ 0 w 19"/>
                <a:gd name="T1" fmla="*/ 0 h 25"/>
                <a:gd name="T2" fmla="*/ 0 w 19"/>
                <a:gd name="T3" fmla="*/ 0 h 25"/>
                <a:gd name="T4" fmla="*/ 0 w 19"/>
                <a:gd name="T5" fmla="*/ 0 h 25"/>
                <a:gd name="T6" fmla="*/ 0 w 19"/>
                <a:gd name="T7" fmla="*/ 1 h 25"/>
                <a:gd name="T8" fmla="*/ 1 w 19"/>
                <a:gd name="T9" fmla="*/ 1 h 25"/>
                <a:gd name="T10" fmla="*/ 0 w 19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5"/>
                <a:gd name="T20" fmla="*/ 19 w 19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5">
                  <a:moveTo>
                    <a:pt x="8" y="0"/>
                  </a:moveTo>
                  <a:lnTo>
                    <a:pt x="0" y="8"/>
                  </a:lnTo>
                  <a:lnTo>
                    <a:pt x="0" y="14"/>
                  </a:lnTo>
                  <a:lnTo>
                    <a:pt x="14" y="25"/>
                  </a:lnTo>
                  <a:lnTo>
                    <a:pt x="19" y="2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81" name="Freeform 720"/>
            <p:cNvSpPr>
              <a:spLocks/>
            </p:cNvSpPr>
            <p:nvPr/>
          </p:nvSpPr>
          <p:spPr bwMode="auto">
            <a:xfrm>
              <a:off x="3118" y="2885"/>
              <a:ext cx="20" cy="16"/>
            </a:xfrm>
            <a:custGeom>
              <a:avLst/>
              <a:gdLst>
                <a:gd name="T0" fmla="*/ 2 w 61"/>
                <a:gd name="T1" fmla="*/ 0 h 48"/>
                <a:gd name="T2" fmla="*/ 2 w 61"/>
                <a:gd name="T3" fmla="*/ 0 h 48"/>
                <a:gd name="T4" fmla="*/ 0 w 61"/>
                <a:gd name="T5" fmla="*/ 1 h 48"/>
                <a:gd name="T6" fmla="*/ 0 w 61"/>
                <a:gd name="T7" fmla="*/ 2 h 48"/>
                <a:gd name="T8" fmla="*/ 2 w 61"/>
                <a:gd name="T9" fmla="*/ 1 h 48"/>
                <a:gd name="T10" fmla="*/ 2 w 61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48"/>
                <a:gd name="T20" fmla="*/ 61 w 61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48">
                  <a:moveTo>
                    <a:pt x="54" y="12"/>
                  </a:moveTo>
                  <a:lnTo>
                    <a:pt x="48" y="0"/>
                  </a:lnTo>
                  <a:lnTo>
                    <a:pt x="0" y="23"/>
                  </a:lnTo>
                  <a:lnTo>
                    <a:pt x="11" y="48"/>
                  </a:lnTo>
                  <a:lnTo>
                    <a:pt x="61" y="23"/>
                  </a:lnTo>
                  <a:lnTo>
                    <a:pt x="5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82" name="Freeform 721"/>
            <p:cNvSpPr>
              <a:spLocks/>
            </p:cNvSpPr>
            <p:nvPr/>
          </p:nvSpPr>
          <p:spPr bwMode="auto">
            <a:xfrm>
              <a:off x="3134" y="2885"/>
              <a:ext cx="6" cy="8"/>
            </a:xfrm>
            <a:custGeom>
              <a:avLst/>
              <a:gdLst>
                <a:gd name="T0" fmla="*/ 0 w 19"/>
                <a:gd name="T1" fmla="*/ 1 h 23"/>
                <a:gd name="T2" fmla="*/ 1 w 19"/>
                <a:gd name="T3" fmla="*/ 1 h 23"/>
                <a:gd name="T4" fmla="*/ 1 w 19"/>
                <a:gd name="T5" fmla="*/ 0 h 23"/>
                <a:gd name="T6" fmla="*/ 0 w 19"/>
                <a:gd name="T7" fmla="*/ 0 h 23"/>
                <a:gd name="T8" fmla="*/ 0 w 19"/>
                <a:gd name="T9" fmla="*/ 0 h 23"/>
                <a:gd name="T10" fmla="*/ 0 w 19"/>
                <a:gd name="T11" fmla="*/ 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3"/>
                <a:gd name="T20" fmla="*/ 19 w 19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3">
                  <a:moveTo>
                    <a:pt x="13" y="23"/>
                  </a:moveTo>
                  <a:lnTo>
                    <a:pt x="19" y="18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83" name="Freeform 722"/>
            <p:cNvSpPr>
              <a:spLocks/>
            </p:cNvSpPr>
            <p:nvPr/>
          </p:nvSpPr>
          <p:spPr bwMode="auto">
            <a:xfrm>
              <a:off x="3132" y="3110"/>
              <a:ext cx="8" cy="4"/>
            </a:xfrm>
            <a:custGeom>
              <a:avLst/>
              <a:gdLst>
                <a:gd name="T0" fmla="*/ 0 w 25"/>
                <a:gd name="T1" fmla="*/ 0 h 13"/>
                <a:gd name="T2" fmla="*/ 0 w 25"/>
                <a:gd name="T3" fmla="*/ 0 h 13"/>
                <a:gd name="T4" fmla="*/ 0 w 25"/>
                <a:gd name="T5" fmla="*/ 0 h 13"/>
                <a:gd name="T6" fmla="*/ 1 w 25"/>
                <a:gd name="T7" fmla="*/ 0 h 13"/>
                <a:gd name="T8" fmla="*/ 1 w 25"/>
                <a:gd name="T9" fmla="*/ 0 h 13"/>
                <a:gd name="T10" fmla="*/ 0 w 25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3"/>
                <a:gd name="T20" fmla="*/ 25 w 25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3">
                  <a:moveTo>
                    <a:pt x="0" y="0"/>
                  </a:moveTo>
                  <a:lnTo>
                    <a:pt x="6" y="7"/>
                  </a:lnTo>
                  <a:lnTo>
                    <a:pt x="12" y="13"/>
                  </a:lnTo>
                  <a:lnTo>
                    <a:pt x="25" y="7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84" name="Freeform 723"/>
            <p:cNvSpPr>
              <a:spLocks/>
            </p:cNvSpPr>
            <p:nvPr/>
          </p:nvSpPr>
          <p:spPr bwMode="auto">
            <a:xfrm>
              <a:off x="3132" y="2885"/>
              <a:ext cx="8" cy="225"/>
            </a:xfrm>
            <a:custGeom>
              <a:avLst/>
              <a:gdLst>
                <a:gd name="T0" fmla="*/ 0 w 25"/>
                <a:gd name="T1" fmla="*/ 1 h 674"/>
                <a:gd name="T2" fmla="*/ 0 w 25"/>
                <a:gd name="T3" fmla="*/ 0 h 674"/>
                <a:gd name="T4" fmla="*/ 0 w 25"/>
                <a:gd name="T5" fmla="*/ 25 h 674"/>
                <a:gd name="T6" fmla="*/ 1 w 25"/>
                <a:gd name="T7" fmla="*/ 25 h 674"/>
                <a:gd name="T8" fmla="*/ 1 w 25"/>
                <a:gd name="T9" fmla="*/ 0 h 674"/>
                <a:gd name="T10" fmla="*/ 1 w 25"/>
                <a:gd name="T11" fmla="*/ 0 h 674"/>
                <a:gd name="T12" fmla="*/ 1 w 25"/>
                <a:gd name="T13" fmla="*/ 0 h 674"/>
                <a:gd name="T14" fmla="*/ 1 w 25"/>
                <a:gd name="T15" fmla="*/ 0 h 674"/>
                <a:gd name="T16" fmla="*/ 0 w 25"/>
                <a:gd name="T17" fmla="*/ 0 h 674"/>
                <a:gd name="T18" fmla="*/ 0 w 25"/>
                <a:gd name="T19" fmla="*/ 0 h 674"/>
                <a:gd name="T20" fmla="*/ 0 w 25"/>
                <a:gd name="T21" fmla="*/ 0 h 674"/>
                <a:gd name="T22" fmla="*/ 0 w 25"/>
                <a:gd name="T23" fmla="*/ 1 h 6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674"/>
                <a:gd name="T38" fmla="*/ 25 w 25"/>
                <a:gd name="T39" fmla="*/ 674 h 6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674">
                  <a:moveTo>
                    <a:pt x="6" y="23"/>
                  </a:moveTo>
                  <a:lnTo>
                    <a:pt x="0" y="12"/>
                  </a:lnTo>
                  <a:lnTo>
                    <a:pt x="0" y="674"/>
                  </a:lnTo>
                  <a:lnTo>
                    <a:pt x="25" y="674"/>
                  </a:lnTo>
                  <a:lnTo>
                    <a:pt x="25" y="12"/>
                  </a:lnTo>
                  <a:lnTo>
                    <a:pt x="19" y="0"/>
                  </a:lnTo>
                  <a:lnTo>
                    <a:pt x="25" y="12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85" name="Freeform 724"/>
            <p:cNvSpPr>
              <a:spLocks/>
            </p:cNvSpPr>
            <p:nvPr/>
          </p:nvSpPr>
          <p:spPr bwMode="auto">
            <a:xfrm>
              <a:off x="2929" y="2778"/>
              <a:ext cx="209" cy="115"/>
            </a:xfrm>
            <a:custGeom>
              <a:avLst/>
              <a:gdLst>
                <a:gd name="T0" fmla="*/ 0 w 626"/>
                <a:gd name="T1" fmla="*/ 0 h 345"/>
                <a:gd name="T2" fmla="*/ 0 w 626"/>
                <a:gd name="T3" fmla="*/ 1 h 345"/>
                <a:gd name="T4" fmla="*/ 23 w 626"/>
                <a:gd name="T5" fmla="*/ 13 h 345"/>
                <a:gd name="T6" fmla="*/ 23 w 626"/>
                <a:gd name="T7" fmla="*/ 12 h 345"/>
                <a:gd name="T8" fmla="*/ 0 w 626"/>
                <a:gd name="T9" fmla="*/ 0 h 345"/>
                <a:gd name="T10" fmla="*/ 0 w 626"/>
                <a:gd name="T11" fmla="*/ 0 h 3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6"/>
                <a:gd name="T19" fmla="*/ 0 h 345"/>
                <a:gd name="T20" fmla="*/ 626 w 626"/>
                <a:gd name="T21" fmla="*/ 345 h 3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6" h="345">
                  <a:moveTo>
                    <a:pt x="6" y="11"/>
                  </a:moveTo>
                  <a:lnTo>
                    <a:pt x="0" y="25"/>
                  </a:lnTo>
                  <a:lnTo>
                    <a:pt x="613" y="345"/>
                  </a:lnTo>
                  <a:lnTo>
                    <a:pt x="626" y="322"/>
                  </a:lnTo>
                  <a:lnTo>
                    <a:pt x="12" y="0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86" name="Freeform 725"/>
            <p:cNvSpPr>
              <a:spLocks/>
            </p:cNvSpPr>
            <p:nvPr/>
          </p:nvSpPr>
          <p:spPr bwMode="auto">
            <a:xfrm>
              <a:off x="2927" y="2778"/>
              <a:ext cx="6" cy="8"/>
            </a:xfrm>
            <a:custGeom>
              <a:avLst/>
              <a:gdLst>
                <a:gd name="T0" fmla="*/ 1 w 19"/>
                <a:gd name="T1" fmla="*/ 0 h 25"/>
                <a:gd name="T2" fmla="*/ 0 w 19"/>
                <a:gd name="T3" fmla="*/ 0 h 25"/>
                <a:gd name="T4" fmla="*/ 0 w 19"/>
                <a:gd name="T5" fmla="*/ 0 h 25"/>
                <a:gd name="T6" fmla="*/ 0 w 19"/>
                <a:gd name="T7" fmla="*/ 1 h 25"/>
                <a:gd name="T8" fmla="*/ 0 w 19"/>
                <a:gd name="T9" fmla="*/ 1 h 25"/>
                <a:gd name="T10" fmla="*/ 1 w 19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5"/>
                <a:gd name="T20" fmla="*/ 19 w 19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5">
                  <a:moveTo>
                    <a:pt x="19" y="0"/>
                  </a:moveTo>
                  <a:lnTo>
                    <a:pt x="13" y="0"/>
                  </a:lnTo>
                  <a:lnTo>
                    <a:pt x="0" y="5"/>
                  </a:lnTo>
                  <a:lnTo>
                    <a:pt x="0" y="17"/>
                  </a:lnTo>
                  <a:lnTo>
                    <a:pt x="7" y="2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87" name="Freeform 726"/>
            <p:cNvSpPr>
              <a:spLocks/>
            </p:cNvSpPr>
            <p:nvPr/>
          </p:nvSpPr>
          <p:spPr bwMode="auto">
            <a:xfrm>
              <a:off x="2911" y="2786"/>
              <a:ext cx="6" cy="8"/>
            </a:xfrm>
            <a:custGeom>
              <a:avLst/>
              <a:gdLst>
                <a:gd name="T0" fmla="*/ 0 w 18"/>
                <a:gd name="T1" fmla="*/ 0 h 23"/>
                <a:gd name="T2" fmla="*/ 0 w 18"/>
                <a:gd name="T3" fmla="*/ 0 h 23"/>
                <a:gd name="T4" fmla="*/ 0 w 18"/>
                <a:gd name="T5" fmla="*/ 1 h 23"/>
                <a:gd name="T6" fmla="*/ 0 w 18"/>
                <a:gd name="T7" fmla="*/ 1 h 23"/>
                <a:gd name="T8" fmla="*/ 1 w 18"/>
                <a:gd name="T9" fmla="*/ 1 h 23"/>
                <a:gd name="T10" fmla="*/ 0 w 18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3"/>
                <a:gd name="T20" fmla="*/ 18 w 18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3">
                  <a:moveTo>
                    <a:pt x="6" y="0"/>
                  </a:moveTo>
                  <a:lnTo>
                    <a:pt x="0" y="5"/>
                  </a:lnTo>
                  <a:lnTo>
                    <a:pt x="0" y="17"/>
                  </a:lnTo>
                  <a:lnTo>
                    <a:pt x="6" y="23"/>
                  </a:lnTo>
                  <a:lnTo>
                    <a:pt x="18" y="2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88" name="Freeform 727"/>
            <p:cNvSpPr>
              <a:spLocks/>
            </p:cNvSpPr>
            <p:nvPr/>
          </p:nvSpPr>
          <p:spPr bwMode="auto">
            <a:xfrm>
              <a:off x="2913" y="2778"/>
              <a:ext cx="20" cy="16"/>
            </a:xfrm>
            <a:custGeom>
              <a:avLst/>
              <a:gdLst>
                <a:gd name="T0" fmla="*/ 2 w 62"/>
                <a:gd name="T1" fmla="*/ 0 h 48"/>
                <a:gd name="T2" fmla="*/ 2 w 62"/>
                <a:gd name="T3" fmla="*/ 0 h 48"/>
                <a:gd name="T4" fmla="*/ 0 w 62"/>
                <a:gd name="T5" fmla="*/ 1 h 48"/>
                <a:gd name="T6" fmla="*/ 0 w 62"/>
                <a:gd name="T7" fmla="*/ 2 h 48"/>
                <a:gd name="T8" fmla="*/ 2 w 62"/>
                <a:gd name="T9" fmla="*/ 1 h 48"/>
                <a:gd name="T10" fmla="*/ 2 w 62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48"/>
                <a:gd name="T20" fmla="*/ 62 w 62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48">
                  <a:moveTo>
                    <a:pt x="56" y="11"/>
                  </a:moveTo>
                  <a:lnTo>
                    <a:pt x="50" y="0"/>
                  </a:lnTo>
                  <a:lnTo>
                    <a:pt x="0" y="25"/>
                  </a:lnTo>
                  <a:lnTo>
                    <a:pt x="12" y="48"/>
                  </a:lnTo>
                  <a:lnTo>
                    <a:pt x="62" y="25"/>
                  </a:lnTo>
                  <a:lnTo>
                    <a:pt x="5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89" name="Freeform 728"/>
            <p:cNvSpPr>
              <a:spLocks/>
            </p:cNvSpPr>
            <p:nvPr/>
          </p:nvSpPr>
          <p:spPr bwMode="auto">
            <a:xfrm>
              <a:off x="2929" y="2778"/>
              <a:ext cx="6" cy="8"/>
            </a:xfrm>
            <a:custGeom>
              <a:avLst/>
              <a:gdLst>
                <a:gd name="T0" fmla="*/ 0 w 18"/>
                <a:gd name="T1" fmla="*/ 1 h 25"/>
                <a:gd name="T2" fmla="*/ 1 w 18"/>
                <a:gd name="T3" fmla="*/ 1 h 25"/>
                <a:gd name="T4" fmla="*/ 1 w 18"/>
                <a:gd name="T5" fmla="*/ 0 h 25"/>
                <a:gd name="T6" fmla="*/ 0 w 18"/>
                <a:gd name="T7" fmla="*/ 0 h 25"/>
                <a:gd name="T8" fmla="*/ 0 w 18"/>
                <a:gd name="T9" fmla="*/ 0 h 25"/>
                <a:gd name="T10" fmla="*/ 0 w 18"/>
                <a:gd name="T11" fmla="*/ 1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5"/>
                <a:gd name="T20" fmla="*/ 18 w 18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5">
                  <a:moveTo>
                    <a:pt x="12" y="25"/>
                  </a:moveTo>
                  <a:lnTo>
                    <a:pt x="18" y="17"/>
                  </a:lnTo>
                  <a:lnTo>
                    <a:pt x="18" y="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90" name="Freeform 729"/>
            <p:cNvSpPr>
              <a:spLocks/>
            </p:cNvSpPr>
            <p:nvPr/>
          </p:nvSpPr>
          <p:spPr bwMode="auto">
            <a:xfrm>
              <a:off x="3115" y="2893"/>
              <a:ext cx="8" cy="5"/>
            </a:xfrm>
            <a:custGeom>
              <a:avLst/>
              <a:gdLst>
                <a:gd name="T0" fmla="*/ 1 w 25"/>
                <a:gd name="T1" fmla="*/ 1 h 14"/>
                <a:gd name="T2" fmla="*/ 1 w 25"/>
                <a:gd name="T3" fmla="*/ 0 h 14"/>
                <a:gd name="T4" fmla="*/ 0 w 25"/>
                <a:gd name="T5" fmla="*/ 0 h 14"/>
                <a:gd name="T6" fmla="*/ 0 w 25"/>
                <a:gd name="T7" fmla="*/ 0 h 14"/>
                <a:gd name="T8" fmla="*/ 0 w 25"/>
                <a:gd name="T9" fmla="*/ 1 h 14"/>
                <a:gd name="T10" fmla="*/ 1 w 25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4"/>
                <a:gd name="T20" fmla="*/ 25 w 25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4">
                  <a:moveTo>
                    <a:pt x="25" y="14"/>
                  </a:moveTo>
                  <a:lnTo>
                    <a:pt x="25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0" y="14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91" name="Freeform 730"/>
            <p:cNvSpPr>
              <a:spLocks/>
            </p:cNvSpPr>
            <p:nvPr/>
          </p:nvSpPr>
          <p:spPr bwMode="auto">
            <a:xfrm>
              <a:off x="3115" y="2898"/>
              <a:ext cx="8" cy="225"/>
            </a:xfrm>
            <a:custGeom>
              <a:avLst/>
              <a:gdLst>
                <a:gd name="T0" fmla="*/ 0 w 25"/>
                <a:gd name="T1" fmla="*/ 25 h 675"/>
                <a:gd name="T2" fmla="*/ 1 w 25"/>
                <a:gd name="T3" fmla="*/ 25 h 675"/>
                <a:gd name="T4" fmla="*/ 1 w 25"/>
                <a:gd name="T5" fmla="*/ 0 h 675"/>
                <a:gd name="T6" fmla="*/ 0 w 25"/>
                <a:gd name="T7" fmla="*/ 0 h 675"/>
                <a:gd name="T8" fmla="*/ 0 w 25"/>
                <a:gd name="T9" fmla="*/ 25 h 675"/>
                <a:gd name="T10" fmla="*/ 1 w 25"/>
                <a:gd name="T11" fmla="*/ 24 h 675"/>
                <a:gd name="T12" fmla="*/ 0 w 25"/>
                <a:gd name="T13" fmla="*/ 25 h 675"/>
                <a:gd name="T14" fmla="*/ 0 w 25"/>
                <a:gd name="T15" fmla="*/ 25 h 675"/>
                <a:gd name="T16" fmla="*/ 0 w 25"/>
                <a:gd name="T17" fmla="*/ 25 h 675"/>
                <a:gd name="T18" fmla="*/ 1 w 25"/>
                <a:gd name="T19" fmla="*/ 25 h 675"/>
                <a:gd name="T20" fmla="*/ 1 w 25"/>
                <a:gd name="T21" fmla="*/ 25 h 675"/>
                <a:gd name="T22" fmla="*/ 0 w 25"/>
                <a:gd name="T23" fmla="*/ 25 h 6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675"/>
                <a:gd name="T38" fmla="*/ 25 w 25"/>
                <a:gd name="T39" fmla="*/ 675 h 6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675">
                  <a:moveTo>
                    <a:pt x="8" y="675"/>
                  </a:moveTo>
                  <a:lnTo>
                    <a:pt x="25" y="66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662"/>
                  </a:lnTo>
                  <a:lnTo>
                    <a:pt x="19" y="650"/>
                  </a:lnTo>
                  <a:lnTo>
                    <a:pt x="0" y="662"/>
                  </a:lnTo>
                  <a:lnTo>
                    <a:pt x="8" y="668"/>
                  </a:lnTo>
                  <a:lnTo>
                    <a:pt x="14" y="675"/>
                  </a:lnTo>
                  <a:lnTo>
                    <a:pt x="25" y="668"/>
                  </a:lnTo>
                  <a:lnTo>
                    <a:pt x="25" y="662"/>
                  </a:lnTo>
                  <a:lnTo>
                    <a:pt x="8" y="6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92" name="Freeform 731"/>
            <p:cNvSpPr>
              <a:spLocks/>
            </p:cNvSpPr>
            <p:nvPr/>
          </p:nvSpPr>
          <p:spPr bwMode="auto">
            <a:xfrm>
              <a:off x="2913" y="3005"/>
              <a:ext cx="208" cy="118"/>
            </a:xfrm>
            <a:custGeom>
              <a:avLst/>
              <a:gdLst>
                <a:gd name="T0" fmla="*/ 0 w 626"/>
                <a:gd name="T1" fmla="*/ 0 h 353"/>
                <a:gd name="T2" fmla="*/ 0 w 626"/>
                <a:gd name="T3" fmla="*/ 1 h 353"/>
                <a:gd name="T4" fmla="*/ 23 w 626"/>
                <a:gd name="T5" fmla="*/ 13 h 353"/>
                <a:gd name="T6" fmla="*/ 23 w 626"/>
                <a:gd name="T7" fmla="*/ 12 h 353"/>
                <a:gd name="T8" fmla="*/ 0 w 626"/>
                <a:gd name="T9" fmla="*/ 0 h 353"/>
                <a:gd name="T10" fmla="*/ 0 w 626"/>
                <a:gd name="T11" fmla="*/ 0 h 3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6"/>
                <a:gd name="T19" fmla="*/ 0 h 353"/>
                <a:gd name="T20" fmla="*/ 626 w 626"/>
                <a:gd name="T21" fmla="*/ 353 h 3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6" h="353">
                  <a:moveTo>
                    <a:pt x="6" y="12"/>
                  </a:moveTo>
                  <a:lnTo>
                    <a:pt x="0" y="25"/>
                  </a:lnTo>
                  <a:lnTo>
                    <a:pt x="615" y="353"/>
                  </a:lnTo>
                  <a:lnTo>
                    <a:pt x="626" y="328"/>
                  </a:lnTo>
                  <a:lnTo>
                    <a:pt x="12" y="0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93" name="Freeform 732"/>
            <p:cNvSpPr>
              <a:spLocks/>
            </p:cNvSpPr>
            <p:nvPr/>
          </p:nvSpPr>
          <p:spPr bwMode="auto">
            <a:xfrm>
              <a:off x="2911" y="3005"/>
              <a:ext cx="6" cy="8"/>
            </a:xfrm>
            <a:custGeom>
              <a:avLst/>
              <a:gdLst>
                <a:gd name="T0" fmla="*/ 1 w 18"/>
                <a:gd name="T1" fmla="*/ 0 h 25"/>
                <a:gd name="T2" fmla="*/ 0 w 18"/>
                <a:gd name="T3" fmla="*/ 0 h 25"/>
                <a:gd name="T4" fmla="*/ 0 w 18"/>
                <a:gd name="T5" fmla="*/ 0 h 25"/>
                <a:gd name="T6" fmla="*/ 0 w 18"/>
                <a:gd name="T7" fmla="*/ 1 h 25"/>
                <a:gd name="T8" fmla="*/ 0 w 18"/>
                <a:gd name="T9" fmla="*/ 1 h 25"/>
                <a:gd name="T10" fmla="*/ 1 w 18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5"/>
                <a:gd name="T20" fmla="*/ 18 w 18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5">
                  <a:moveTo>
                    <a:pt x="18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94" name="Freeform 733"/>
            <p:cNvSpPr>
              <a:spLocks/>
            </p:cNvSpPr>
            <p:nvPr/>
          </p:nvSpPr>
          <p:spPr bwMode="auto">
            <a:xfrm>
              <a:off x="2911" y="3009"/>
              <a:ext cx="8" cy="4"/>
            </a:xfrm>
            <a:custGeom>
              <a:avLst/>
              <a:gdLst>
                <a:gd name="T0" fmla="*/ 0 w 25"/>
                <a:gd name="T1" fmla="*/ 0 h 13"/>
                <a:gd name="T2" fmla="*/ 0 w 25"/>
                <a:gd name="T3" fmla="*/ 0 h 13"/>
                <a:gd name="T4" fmla="*/ 0 w 25"/>
                <a:gd name="T5" fmla="*/ 0 h 13"/>
                <a:gd name="T6" fmla="*/ 1 w 25"/>
                <a:gd name="T7" fmla="*/ 0 h 13"/>
                <a:gd name="T8" fmla="*/ 1 w 25"/>
                <a:gd name="T9" fmla="*/ 0 h 13"/>
                <a:gd name="T10" fmla="*/ 0 w 25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3"/>
                <a:gd name="T20" fmla="*/ 25 w 25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3">
                  <a:moveTo>
                    <a:pt x="0" y="0"/>
                  </a:moveTo>
                  <a:lnTo>
                    <a:pt x="0" y="13"/>
                  </a:lnTo>
                  <a:lnTo>
                    <a:pt x="12" y="13"/>
                  </a:lnTo>
                  <a:lnTo>
                    <a:pt x="18" y="13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95" name="Freeform 734"/>
            <p:cNvSpPr>
              <a:spLocks/>
            </p:cNvSpPr>
            <p:nvPr/>
          </p:nvSpPr>
          <p:spPr bwMode="auto">
            <a:xfrm>
              <a:off x="2911" y="2786"/>
              <a:ext cx="8" cy="223"/>
            </a:xfrm>
            <a:custGeom>
              <a:avLst/>
              <a:gdLst>
                <a:gd name="T0" fmla="*/ 1 w 25"/>
                <a:gd name="T1" fmla="*/ 0 h 668"/>
                <a:gd name="T2" fmla="*/ 0 w 25"/>
                <a:gd name="T3" fmla="*/ 0 h 668"/>
                <a:gd name="T4" fmla="*/ 0 w 25"/>
                <a:gd name="T5" fmla="*/ 25 h 668"/>
                <a:gd name="T6" fmla="*/ 1 w 25"/>
                <a:gd name="T7" fmla="*/ 25 h 668"/>
                <a:gd name="T8" fmla="*/ 1 w 25"/>
                <a:gd name="T9" fmla="*/ 0 h 668"/>
                <a:gd name="T10" fmla="*/ 0 w 25"/>
                <a:gd name="T11" fmla="*/ 1 h 668"/>
                <a:gd name="T12" fmla="*/ 1 w 25"/>
                <a:gd name="T13" fmla="*/ 0 h 668"/>
                <a:gd name="T14" fmla="*/ 1 w 25"/>
                <a:gd name="T15" fmla="*/ 0 h 668"/>
                <a:gd name="T16" fmla="*/ 0 w 25"/>
                <a:gd name="T17" fmla="*/ 0 h 668"/>
                <a:gd name="T18" fmla="*/ 0 w 25"/>
                <a:gd name="T19" fmla="*/ 0 h 668"/>
                <a:gd name="T20" fmla="*/ 0 w 25"/>
                <a:gd name="T21" fmla="*/ 0 h 668"/>
                <a:gd name="T22" fmla="*/ 1 w 25"/>
                <a:gd name="T23" fmla="*/ 0 h 6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668"/>
                <a:gd name="T38" fmla="*/ 25 w 25"/>
                <a:gd name="T39" fmla="*/ 668 h 6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668">
                  <a:moveTo>
                    <a:pt x="18" y="0"/>
                  </a:moveTo>
                  <a:lnTo>
                    <a:pt x="0" y="11"/>
                  </a:lnTo>
                  <a:lnTo>
                    <a:pt x="0" y="668"/>
                  </a:lnTo>
                  <a:lnTo>
                    <a:pt x="25" y="668"/>
                  </a:lnTo>
                  <a:lnTo>
                    <a:pt x="25" y="11"/>
                  </a:lnTo>
                  <a:lnTo>
                    <a:pt x="6" y="23"/>
                  </a:lnTo>
                  <a:lnTo>
                    <a:pt x="25" y="11"/>
                  </a:lnTo>
                  <a:lnTo>
                    <a:pt x="18" y="5"/>
                  </a:lnTo>
                  <a:lnTo>
                    <a:pt x="12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96" name="Freeform 735"/>
            <p:cNvSpPr>
              <a:spLocks/>
            </p:cNvSpPr>
            <p:nvPr/>
          </p:nvSpPr>
          <p:spPr bwMode="auto">
            <a:xfrm>
              <a:off x="2913" y="2786"/>
              <a:ext cx="208" cy="115"/>
            </a:xfrm>
            <a:custGeom>
              <a:avLst/>
              <a:gdLst>
                <a:gd name="T0" fmla="*/ 23 w 626"/>
                <a:gd name="T1" fmla="*/ 12 h 345"/>
                <a:gd name="T2" fmla="*/ 23 w 626"/>
                <a:gd name="T3" fmla="*/ 12 h 345"/>
                <a:gd name="T4" fmla="*/ 0 w 626"/>
                <a:gd name="T5" fmla="*/ 0 h 345"/>
                <a:gd name="T6" fmla="*/ 0 w 626"/>
                <a:gd name="T7" fmla="*/ 1 h 345"/>
                <a:gd name="T8" fmla="*/ 23 w 626"/>
                <a:gd name="T9" fmla="*/ 13 h 345"/>
                <a:gd name="T10" fmla="*/ 23 w 626"/>
                <a:gd name="T11" fmla="*/ 12 h 3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6"/>
                <a:gd name="T19" fmla="*/ 0 h 345"/>
                <a:gd name="T20" fmla="*/ 626 w 626"/>
                <a:gd name="T21" fmla="*/ 345 h 3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6" h="345">
                  <a:moveTo>
                    <a:pt x="621" y="334"/>
                  </a:moveTo>
                  <a:lnTo>
                    <a:pt x="626" y="320"/>
                  </a:lnTo>
                  <a:lnTo>
                    <a:pt x="12" y="0"/>
                  </a:lnTo>
                  <a:lnTo>
                    <a:pt x="0" y="23"/>
                  </a:lnTo>
                  <a:lnTo>
                    <a:pt x="615" y="345"/>
                  </a:lnTo>
                  <a:lnTo>
                    <a:pt x="621" y="3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97" name="Freeform 736"/>
            <p:cNvSpPr>
              <a:spLocks/>
            </p:cNvSpPr>
            <p:nvPr/>
          </p:nvSpPr>
          <p:spPr bwMode="auto">
            <a:xfrm>
              <a:off x="3118" y="2893"/>
              <a:ext cx="5" cy="8"/>
            </a:xfrm>
            <a:custGeom>
              <a:avLst/>
              <a:gdLst>
                <a:gd name="T0" fmla="*/ 0 w 17"/>
                <a:gd name="T1" fmla="*/ 1 h 25"/>
                <a:gd name="T2" fmla="*/ 0 w 17"/>
                <a:gd name="T3" fmla="*/ 1 h 25"/>
                <a:gd name="T4" fmla="*/ 0 w 17"/>
                <a:gd name="T5" fmla="*/ 0 h 25"/>
                <a:gd name="T6" fmla="*/ 0 w 17"/>
                <a:gd name="T7" fmla="*/ 0 h 25"/>
                <a:gd name="T8" fmla="*/ 0 w 17"/>
                <a:gd name="T9" fmla="*/ 0 h 25"/>
                <a:gd name="T10" fmla="*/ 0 w 17"/>
                <a:gd name="T11" fmla="*/ 1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5"/>
                <a:gd name="T20" fmla="*/ 17 w 17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5">
                  <a:moveTo>
                    <a:pt x="0" y="25"/>
                  </a:moveTo>
                  <a:lnTo>
                    <a:pt x="11" y="25"/>
                  </a:lnTo>
                  <a:lnTo>
                    <a:pt x="17" y="14"/>
                  </a:lnTo>
                  <a:lnTo>
                    <a:pt x="17" y="8"/>
                  </a:lnTo>
                  <a:lnTo>
                    <a:pt x="11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98" name="Freeform 737"/>
            <p:cNvSpPr>
              <a:spLocks/>
            </p:cNvSpPr>
            <p:nvPr/>
          </p:nvSpPr>
          <p:spPr bwMode="auto">
            <a:xfrm>
              <a:off x="3115" y="3116"/>
              <a:ext cx="8" cy="4"/>
            </a:xfrm>
            <a:custGeom>
              <a:avLst/>
              <a:gdLst>
                <a:gd name="T0" fmla="*/ 0 w 25"/>
                <a:gd name="T1" fmla="*/ 0 h 12"/>
                <a:gd name="T2" fmla="*/ 0 w 25"/>
                <a:gd name="T3" fmla="*/ 0 h 12"/>
                <a:gd name="T4" fmla="*/ 0 w 25"/>
                <a:gd name="T5" fmla="*/ 0 h 12"/>
                <a:gd name="T6" fmla="*/ 1 w 25"/>
                <a:gd name="T7" fmla="*/ 0 h 12"/>
                <a:gd name="T8" fmla="*/ 1 w 25"/>
                <a:gd name="T9" fmla="*/ 0 h 12"/>
                <a:gd name="T10" fmla="*/ 0 w 25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2"/>
                <a:gd name="T20" fmla="*/ 25 w 2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2">
                  <a:moveTo>
                    <a:pt x="0" y="0"/>
                  </a:moveTo>
                  <a:lnTo>
                    <a:pt x="8" y="12"/>
                  </a:lnTo>
                  <a:lnTo>
                    <a:pt x="14" y="12"/>
                  </a:lnTo>
                  <a:lnTo>
                    <a:pt x="25" y="12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799" name="Freeform 738"/>
            <p:cNvSpPr>
              <a:spLocks/>
            </p:cNvSpPr>
            <p:nvPr/>
          </p:nvSpPr>
          <p:spPr bwMode="auto">
            <a:xfrm>
              <a:off x="3115" y="2896"/>
              <a:ext cx="8" cy="220"/>
            </a:xfrm>
            <a:custGeom>
              <a:avLst/>
              <a:gdLst>
                <a:gd name="T0" fmla="*/ 0 w 25"/>
                <a:gd name="T1" fmla="*/ 0 h 662"/>
                <a:gd name="T2" fmla="*/ 0 w 25"/>
                <a:gd name="T3" fmla="*/ 0 h 662"/>
                <a:gd name="T4" fmla="*/ 0 w 25"/>
                <a:gd name="T5" fmla="*/ 24 h 662"/>
                <a:gd name="T6" fmla="*/ 1 w 25"/>
                <a:gd name="T7" fmla="*/ 24 h 662"/>
                <a:gd name="T8" fmla="*/ 1 w 25"/>
                <a:gd name="T9" fmla="*/ 0 h 662"/>
                <a:gd name="T10" fmla="*/ 0 w 25"/>
                <a:gd name="T11" fmla="*/ 0 h 6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662"/>
                <a:gd name="T20" fmla="*/ 25 w 25"/>
                <a:gd name="T21" fmla="*/ 662 h 6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662">
                  <a:moveTo>
                    <a:pt x="14" y="0"/>
                  </a:moveTo>
                  <a:lnTo>
                    <a:pt x="0" y="0"/>
                  </a:lnTo>
                  <a:lnTo>
                    <a:pt x="0" y="662"/>
                  </a:lnTo>
                  <a:lnTo>
                    <a:pt x="25" y="662"/>
                  </a:lnTo>
                  <a:lnTo>
                    <a:pt x="25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8800" name="Freeform 739"/>
            <p:cNvSpPr>
              <a:spLocks/>
            </p:cNvSpPr>
            <p:nvPr/>
          </p:nvSpPr>
          <p:spPr bwMode="auto">
            <a:xfrm>
              <a:off x="3115" y="2891"/>
              <a:ext cx="8" cy="5"/>
            </a:xfrm>
            <a:custGeom>
              <a:avLst/>
              <a:gdLst>
                <a:gd name="T0" fmla="*/ 1 w 25"/>
                <a:gd name="T1" fmla="*/ 1 h 13"/>
                <a:gd name="T2" fmla="*/ 1 w 25"/>
                <a:gd name="T3" fmla="*/ 0 h 13"/>
                <a:gd name="T4" fmla="*/ 0 w 25"/>
                <a:gd name="T5" fmla="*/ 0 h 13"/>
                <a:gd name="T6" fmla="*/ 0 w 25"/>
                <a:gd name="T7" fmla="*/ 0 h 13"/>
                <a:gd name="T8" fmla="*/ 0 w 25"/>
                <a:gd name="T9" fmla="*/ 1 h 13"/>
                <a:gd name="T10" fmla="*/ 1 w 25"/>
                <a:gd name="T11" fmla="*/ 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3"/>
                <a:gd name="T20" fmla="*/ 25 w 25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3">
                  <a:moveTo>
                    <a:pt x="25" y="13"/>
                  </a:moveTo>
                  <a:lnTo>
                    <a:pt x="25" y="5"/>
                  </a:lnTo>
                  <a:lnTo>
                    <a:pt x="14" y="0"/>
                  </a:lnTo>
                  <a:lnTo>
                    <a:pt x="8" y="5"/>
                  </a:lnTo>
                  <a:lnTo>
                    <a:pt x="0" y="13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385763"/>
            <a:ext cx="7162800" cy="990600"/>
          </a:xfrm>
        </p:spPr>
        <p:txBody>
          <a:bodyPr/>
          <a:lstStyle/>
          <a:p>
            <a:pPr eaLnBrk="1" hangingPunct="1"/>
            <a:r>
              <a:rPr lang="en-US" smtClean="0"/>
              <a:t>Definition of Resolution</a:t>
            </a:r>
          </a:p>
        </p:txBody>
      </p:sp>
      <p:sp>
        <p:nvSpPr>
          <p:cNvPr id="29699" name="AutoShape 9"/>
          <p:cNvSpPr>
            <a:spLocks noChangeArrowheads="1"/>
          </p:cNvSpPr>
          <p:nvPr/>
        </p:nvSpPr>
        <p:spPr bwMode="auto">
          <a:xfrm>
            <a:off x="1803400" y="1701800"/>
            <a:ext cx="6477000" cy="3651250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tr-TR" sz="2400">
              <a:latin typeface="Times New Roman" pitchFamily="18" charset="0"/>
            </a:endParaRPr>
          </a:p>
        </p:txBody>
      </p:sp>
      <p:sp>
        <p:nvSpPr>
          <p:cNvPr id="29700" name="Text Box 10"/>
          <p:cNvSpPr txBox="1">
            <a:spLocks noChangeArrowheads="1"/>
          </p:cNvSpPr>
          <p:nvPr/>
        </p:nvSpPr>
        <p:spPr bwMode="auto">
          <a:xfrm>
            <a:off x="1219200" y="583565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Spectral resolution is a measure of the ability of an instrument to differentiate between two adjacent wavelengths</a:t>
            </a:r>
          </a:p>
        </p:txBody>
      </p:sp>
      <p:grpSp>
        <p:nvGrpSpPr>
          <p:cNvPr id="29701" name="Group 13"/>
          <p:cNvGrpSpPr>
            <a:grpSpLocks noChangeAspect="1"/>
          </p:cNvGrpSpPr>
          <p:nvPr/>
        </p:nvGrpSpPr>
        <p:grpSpPr bwMode="auto">
          <a:xfrm>
            <a:off x="2541588" y="1951038"/>
            <a:ext cx="4786312" cy="3108325"/>
            <a:chOff x="1185" y="1205"/>
            <a:chExt cx="3015" cy="1958"/>
          </a:xfrm>
        </p:grpSpPr>
        <p:sp>
          <p:nvSpPr>
            <p:cNvPr id="29702" name="AutoShape 12"/>
            <p:cNvSpPr>
              <a:spLocks noChangeAspect="1" noChangeArrowheads="1" noTextEdit="1"/>
            </p:cNvSpPr>
            <p:nvPr/>
          </p:nvSpPr>
          <p:spPr bwMode="auto">
            <a:xfrm>
              <a:off x="1185" y="1205"/>
              <a:ext cx="3015" cy="1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grpSp>
          <p:nvGrpSpPr>
            <p:cNvPr id="29703" name="Group 214"/>
            <p:cNvGrpSpPr>
              <a:grpSpLocks/>
            </p:cNvGrpSpPr>
            <p:nvPr/>
          </p:nvGrpSpPr>
          <p:grpSpPr bwMode="auto">
            <a:xfrm>
              <a:off x="1229" y="1249"/>
              <a:ext cx="2928" cy="1871"/>
              <a:chOff x="1229" y="1249"/>
              <a:chExt cx="2928" cy="1871"/>
            </a:xfrm>
          </p:grpSpPr>
          <p:sp>
            <p:nvSpPr>
              <p:cNvPr id="29717" name="Line 14"/>
              <p:cNvSpPr>
                <a:spLocks noChangeShapeType="1"/>
              </p:cNvSpPr>
              <p:nvPr/>
            </p:nvSpPr>
            <p:spPr bwMode="auto">
              <a:xfrm flipH="1">
                <a:off x="2856" y="1849"/>
                <a:ext cx="495" cy="1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18" name="Line 15"/>
              <p:cNvSpPr>
                <a:spLocks noChangeShapeType="1"/>
              </p:cNvSpPr>
              <p:nvPr/>
            </p:nvSpPr>
            <p:spPr bwMode="auto">
              <a:xfrm flipH="1">
                <a:off x="2856" y="2110"/>
                <a:ext cx="615" cy="1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19" name="Freeform 16"/>
              <p:cNvSpPr>
                <a:spLocks/>
              </p:cNvSpPr>
              <p:nvPr/>
            </p:nvSpPr>
            <p:spPr bwMode="auto">
              <a:xfrm>
                <a:off x="2848" y="2946"/>
                <a:ext cx="49" cy="13"/>
              </a:xfrm>
              <a:custGeom>
                <a:avLst/>
                <a:gdLst>
                  <a:gd name="T0" fmla="*/ 1 w 149"/>
                  <a:gd name="T1" fmla="*/ 1 h 41"/>
                  <a:gd name="T2" fmla="*/ 1 w 149"/>
                  <a:gd name="T3" fmla="*/ 1 h 41"/>
                  <a:gd name="T4" fmla="*/ 1 w 149"/>
                  <a:gd name="T5" fmla="*/ 1 h 41"/>
                  <a:gd name="T6" fmla="*/ 1 w 149"/>
                  <a:gd name="T7" fmla="*/ 1 h 41"/>
                  <a:gd name="T8" fmla="*/ 0 w 149"/>
                  <a:gd name="T9" fmla="*/ 1 h 41"/>
                  <a:gd name="T10" fmla="*/ 0 w 149"/>
                  <a:gd name="T11" fmla="*/ 1 h 41"/>
                  <a:gd name="T12" fmla="*/ 0 w 149"/>
                  <a:gd name="T13" fmla="*/ 1 h 41"/>
                  <a:gd name="T14" fmla="*/ 0 w 149"/>
                  <a:gd name="T15" fmla="*/ 1 h 41"/>
                  <a:gd name="T16" fmla="*/ 0 w 149"/>
                  <a:gd name="T17" fmla="*/ 1 h 41"/>
                  <a:gd name="T18" fmla="*/ 0 w 149"/>
                  <a:gd name="T19" fmla="*/ 1 h 41"/>
                  <a:gd name="T20" fmla="*/ 0 w 149"/>
                  <a:gd name="T21" fmla="*/ 1 h 41"/>
                  <a:gd name="T22" fmla="*/ 0 w 149"/>
                  <a:gd name="T23" fmla="*/ 1 h 41"/>
                  <a:gd name="T24" fmla="*/ 0 w 149"/>
                  <a:gd name="T25" fmla="*/ 0 h 41"/>
                  <a:gd name="T26" fmla="*/ 0 w 149"/>
                  <a:gd name="T27" fmla="*/ 0 h 41"/>
                  <a:gd name="T28" fmla="*/ 0 w 149"/>
                  <a:gd name="T29" fmla="*/ 0 h 41"/>
                  <a:gd name="T30" fmla="*/ 0 w 149"/>
                  <a:gd name="T31" fmla="*/ 0 h 41"/>
                  <a:gd name="T32" fmla="*/ 0 w 149"/>
                  <a:gd name="T33" fmla="*/ 0 h 41"/>
                  <a:gd name="T34" fmla="*/ 1 w 149"/>
                  <a:gd name="T35" fmla="*/ 0 h 41"/>
                  <a:gd name="T36" fmla="*/ 1 w 149"/>
                  <a:gd name="T37" fmla="*/ 0 h 41"/>
                  <a:gd name="T38" fmla="*/ 1 w 149"/>
                  <a:gd name="T39" fmla="*/ 0 h 41"/>
                  <a:gd name="T40" fmla="*/ 1 w 149"/>
                  <a:gd name="T41" fmla="*/ 0 h 41"/>
                  <a:gd name="T42" fmla="*/ 5 w 149"/>
                  <a:gd name="T43" fmla="*/ 0 h 41"/>
                  <a:gd name="T44" fmla="*/ 5 w 149"/>
                  <a:gd name="T45" fmla="*/ 0 h 41"/>
                  <a:gd name="T46" fmla="*/ 5 w 149"/>
                  <a:gd name="T47" fmla="*/ 0 h 41"/>
                  <a:gd name="T48" fmla="*/ 5 w 149"/>
                  <a:gd name="T49" fmla="*/ 0 h 41"/>
                  <a:gd name="T50" fmla="*/ 5 w 149"/>
                  <a:gd name="T51" fmla="*/ 0 h 41"/>
                  <a:gd name="T52" fmla="*/ 5 w 149"/>
                  <a:gd name="T53" fmla="*/ 0 h 41"/>
                  <a:gd name="T54" fmla="*/ 5 w 149"/>
                  <a:gd name="T55" fmla="*/ 0 h 41"/>
                  <a:gd name="T56" fmla="*/ 5 w 149"/>
                  <a:gd name="T57" fmla="*/ 0 h 41"/>
                  <a:gd name="T58" fmla="*/ 5 w 149"/>
                  <a:gd name="T59" fmla="*/ 1 h 41"/>
                  <a:gd name="T60" fmla="*/ 5 w 149"/>
                  <a:gd name="T61" fmla="*/ 1 h 41"/>
                  <a:gd name="T62" fmla="*/ 5 w 149"/>
                  <a:gd name="T63" fmla="*/ 1 h 41"/>
                  <a:gd name="T64" fmla="*/ 5 w 149"/>
                  <a:gd name="T65" fmla="*/ 1 h 41"/>
                  <a:gd name="T66" fmla="*/ 5 w 149"/>
                  <a:gd name="T67" fmla="*/ 1 h 41"/>
                  <a:gd name="T68" fmla="*/ 5 w 149"/>
                  <a:gd name="T69" fmla="*/ 1 h 41"/>
                  <a:gd name="T70" fmla="*/ 5 w 149"/>
                  <a:gd name="T71" fmla="*/ 1 h 41"/>
                  <a:gd name="T72" fmla="*/ 5 w 149"/>
                  <a:gd name="T73" fmla="*/ 1 h 41"/>
                  <a:gd name="T74" fmla="*/ 5 w 149"/>
                  <a:gd name="T75" fmla="*/ 1 h 41"/>
                  <a:gd name="T76" fmla="*/ 5 w 149"/>
                  <a:gd name="T77" fmla="*/ 1 h 41"/>
                  <a:gd name="T78" fmla="*/ 5 w 149"/>
                  <a:gd name="T79" fmla="*/ 1 h 41"/>
                  <a:gd name="T80" fmla="*/ 1 w 149"/>
                  <a:gd name="T81" fmla="*/ 1 h 4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9"/>
                  <a:gd name="T124" fmla="*/ 0 h 41"/>
                  <a:gd name="T125" fmla="*/ 149 w 149"/>
                  <a:gd name="T126" fmla="*/ 41 h 4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9" h="41">
                    <a:moveTo>
                      <a:pt x="20" y="41"/>
                    </a:moveTo>
                    <a:lnTo>
                      <a:pt x="20" y="41"/>
                    </a:lnTo>
                    <a:lnTo>
                      <a:pt x="18" y="41"/>
                    </a:lnTo>
                    <a:lnTo>
                      <a:pt x="14" y="39"/>
                    </a:lnTo>
                    <a:lnTo>
                      <a:pt x="10" y="38"/>
                    </a:lnTo>
                    <a:lnTo>
                      <a:pt x="8" y="36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2" y="27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14"/>
                    </a:lnTo>
                    <a:lnTo>
                      <a:pt x="3" y="10"/>
                    </a:lnTo>
                    <a:lnTo>
                      <a:pt x="4" y="7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129" y="0"/>
                    </a:lnTo>
                    <a:lnTo>
                      <a:pt x="132" y="0"/>
                    </a:lnTo>
                    <a:lnTo>
                      <a:pt x="136" y="1"/>
                    </a:lnTo>
                    <a:lnTo>
                      <a:pt x="140" y="2"/>
                    </a:lnTo>
                    <a:lnTo>
                      <a:pt x="142" y="4"/>
                    </a:lnTo>
                    <a:lnTo>
                      <a:pt x="145" y="7"/>
                    </a:lnTo>
                    <a:lnTo>
                      <a:pt x="147" y="10"/>
                    </a:lnTo>
                    <a:lnTo>
                      <a:pt x="148" y="14"/>
                    </a:lnTo>
                    <a:lnTo>
                      <a:pt x="149" y="17"/>
                    </a:lnTo>
                    <a:lnTo>
                      <a:pt x="149" y="20"/>
                    </a:lnTo>
                    <a:lnTo>
                      <a:pt x="149" y="23"/>
                    </a:lnTo>
                    <a:lnTo>
                      <a:pt x="148" y="27"/>
                    </a:lnTo>
                    <a:lnTo>
                      <a:pt x="147" y="31"/>
                    </a:lnTo>
                    <a:lnTo>
                      <a:pt x="145" y="33"/>
                    </a:lnTo>
                    <a:lnTo>
                      <a:pt x="142" y="36"/>
                    </a:lnTo>
                    <a:lnTo>
                      <a:pt x="140" y="38"/>
                    </a:lnTo>
                    <a:lnTo>
                      <a:pt x="136" y="39"/>
                    </a:lnTo>
                    <a:lnTo>
                      <a:pt x="132" y="41"/>
                    </a:lnTo>
                    <a:lnTo>
                      <a:pt x="129" y="41"/>
                    </a:lnTo>
                    <a:lnTo>
                      <a:pt x="20" y="41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20" name="Freeform 17"/>
              <p:cNvSpPr>
                <a:spLocks/>
              </p:cNvSpPr>
              <p:nvPr/>
            </p:nvSpPr>
            <p:spPr bwMode="auto">
              <a:xfrm>
                <a:off x="2884" y="2944"/>
                <a:ext cx="19" cy="15"/>
              </a:xfrm>
              <a:custGeom>
                <a:avLst/>
                <a:gdLst>
                  <a:gd name="T0" fmla="*/ 1 w 56"/>
                  <a:gd name="T1" fmla="*/ 2 h 45"/>
                  <a:gd name="T2" fmla="*/ 1 w 56"/>
                  <a:gd name="T3" fmla="*/ 2 h 45"/>
                  <a:gd name="T4" fmla="*/ 1 w 56"/>
                  <a:gd name="T5" fmla="*/ 2 h 45"/>
                  <a:gd name="T6" fmla="*/ 1 w 56"/>
                  <a:gd name="T7" fmla="*/ 2 h 45"/>
                  <a:gd name="T8" fmla="*/ 0 w 56"/>
                  <a:gd name="T9" fmla="*/ 2 h 45"/>
                  <a:gd name="T10" fmla="*/ 0 w 56"/>
                  <a:gd name="T11" fmla="*/ 2 h 45"/>
                  <a:gd name="T12" fmla="*/ 0 w 56"/>
                  <a:gd name="T13" fmla="*/ 1 h 45"/>
                  <a:gd name="T14" fmla="*/ 0 w 56"/>
                  <a:gd name="T15" fmla="*/ 1 h 45"/>
                  <a:gd name="T16" fmla="*/ 0 w 56"/>
                  <a:gd name="T17" fmla="*/ 1 h 45"/>
                  <a:gd name="T18" fmla="*/ 0 w 56"/>
                  <a:gd name="T19" fmla="*/ 1 h 45"/>
                  <a:gd name="T20" fmla="*/ 0 w 56"/>
                  <a:gd name="T21" fmla="*/ 1 h 45"/>
                  <a:gd name="T22" fmla="*/ 0 w 56"/>
                  <a:gd name="T23" fmla="*/ 1 h 45"/>
                  <a:gd name="T24" fmla="*/ 0 w 56"/>
                  <a:gd name="T25" fmla="*/ 1 h 45"/>
                  <a:gd name="T26" fmla="*/ 0 w 56"/>
                  <a:gd name="T27" fmla="*/ 1 h 45"/>
                  <a:gd name="T28" fmla="*/ 0 w 56"/>
                  <a:gd name="T29" fmla="*/ 1 h 45"/>
                  <a:gd name="T30" fmla="*/ 0 w 56"/>
                  <a:gd name="T31" fmla="*/ 0 h 45"/>
                  <a:gd name="T32" fmla="*/ 0 w 56"/>
                  <a:gd name="T33" fmla="*/ 0 h 45"/>
                  <a:gd name="T34" fmla="*/ 0 w 56"/>
                  <a:gd name="T35" fmla="*/ 0 h 45"/>
                  <a:gd name="T36" fmla="*/ 0 w 56"/>
                  <a:gd name="T37" fmla="*/ 0 h 45"/>
                  <a:gd name="T38" fmla="*/ 1 w 56"/>
                  <a:gd name="T39" fmla="*/ 0 h 45"/>
                  <a:gd name="T40" fmla="*/ 1 w 56"/>
                  <a:gd name="T41" fmla="*/ 0 h 45"/>
                  <a:gd name="T42" fmla="*/ 1 w 56"/>
                  <a:gd name="T43" fmla="*/ 0 h 45"/>
                  <a:gd name="T44" fmla="*/ 2 w 56"/>
                  <a:gd name="T45" fmla="*/ 0 h 45"/>
                  <a:gd name="T46" fmla="*/ 2 w 56"/>
                  <a:gd name="T47" fmla="*/ 0 h 45"/>
                  <a:gd name="T48" fmla="*/ 2 w 56"/>
                  <a:gd name="T49" fmla="*/ 0 h 45"/>
                  <a:gd name="T50" fmla="*/ 2 w 56"/>
                  <a:gd name="T51" fmla="*/ 0 h 45"/>
                  <a:gd name="T52" fmla="*/ 2 w 56"/>
                  <a:gd name="T53" fmla="*/ 0 h 45"/>
                  <a:gd name="T54" fmla="*/ 2 w 56"/>
                  <a:gd name="T55" fmla="*/ 0 h 45"/>
                  <a:gd name="T56" fmla="*/ 2 w 56"/>
                  <a:gd name="T57" fmla="*/ 0 h 45"/>
                  <a:gd name="T58" fmla="*/ 2 w 56"/>
                  <a:gd name="T59" fmla="*/ 1 h 45"/>
                  <a:gd name="T60" fmla="*/ 2 w 56"/>
                  <a:gd name="T61" fmla="*/ 1 h 45"/>
                  <a:gd name="T62" fmla="*/ 2 w 56"/>
                  <a:gd name="T63" fmla="*/ 1 h 45"/>
                  <a:gd name="T64" fmla="*/ 2 w 56"/>
                  <a:gd name="T65" fmla="*/ 1 h 45"/>
                  <a:gd name="T66" fmla="*/ 2 w 56"/>
                  <a:gd name="T67" fmla="*/ 1 h 45"/>
                  <a:gd name="T68" fmla="*/ 2 w 56"/>
                  <a:gd name="T69" fmla="*/ 1 h 45"/>
                  <a:gd name="T70" fmla="*/ 2 w 56"/>
                  <a:gd name="T71" fmla="*/ 1 h 45"/>
                  <a:gd name="T72" fmla="*/ 2 w 56"/>
                  <a:gd name="T73" fmla="*/ 1 h 45"/>
                  <a:gd name="T74" fmla="*/ 2 w 56"/>
                  <a:gd name="T75" fmla="*/ 1 h 45"/>
                  <a:gd name="T76" fmla="*/ 1 w 56"/>
                  <a:gd name="T77" fmla="*/ 2 h 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6"/>
                  <a:gd name="T118" fmla="*/ 0 h 45"/>
                  <a:gd name="T119" fmla="*/ 56 w 56"/>
                  <a:gd name="T120" fmla="*/ 45 h 4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6" h="45">
                    <a:moveTo>
                      <a:pt x="26" y="45"/>
                    </a:moveTo>
                    <a:lnTo>
                      <a:pt x="22" y="45"/>
                    </a:lnTo>
                    <a:lnTo>
                      <a:pt x="20" y="45"/>
                    </a:lnTo>
                    <a:lnTo>
                      <a:pt x="16" y="45"/>
                    </a:lnTo>
                    <a:lnTo>
                      <a:pt x="13" y="44"/>
                    </a:lnTo>
                    <a:lnTo>
                      <a:pt x="10" y="43"/>
                    </a:lnTo>
                    <a:lnTo>
                      <a:pt x="6" y="40"/>
                    </a:lnTo>
                    <a:lnTo>
                      <a:pt x="4" y="38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1" y="20"/>
                    </a:lnTo>
                    <a:lnTo>
                      <a:pt x="2" y="16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0" y="8"/>
                    </a:lnTo>
                    <a:lnTo>
                      <a:pt x="13" y="6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40" y="0"/>
                    </a:lnTo>
                    <a:lnTo>
                      <a:pt x="43" y="1"/>
                    </a:lnTo>
                    <a:lnTo>
                      <a:pt x="47" y="2"/>
                    </a:lnTo>
                    <a:lnTo>
                      <a:pt x="50" y="5"/>
                    </a:lnTo>
                    <a:lnTo>
                      <a:pt x="53" y="7"/>
                    </a:lnTo>
                    <a:lnTo>
                      <a:pt x="54" y="10"/>
                    </a:lnTo>
                    <a:lnTo>
                      <a:pt x="56" y="13"/>
                    </a:lnTo>
                    <a:lnTo>
                      <a:pt x="56" y="17"/>
                    </a:lnTo>
                    <a:lnTo>
                      <a:pt x="56" y="20"/>
                    </a:lnTo>
                    <a:lnTo>
                      <a:pt x="56" y="23"/>
                    </a:lnTo>
                    <a:lnTo>
                      <a:pt x="55" y="26"/>
                    </a:lnTo>
                    <a:lnTo>
                      <a:pt x="54" y="29"/>
                    </a:lnTo>
                    <a:lnTo>
                      <a:pt x="52" y="33"/>
                    </a:lnTo>
                    <a:lnTo>
                      <a:pt x="49" y="36"/>
                    </a:lnTo>
                    <a:lnTo>
                      <a:pt x="47" y="37"/>
                    </a:lnTo>
                    <a:lnTo>
                      <a:pt x="43" y="39"/>
                    </a:lnTo>
                    <a:lnTo>
                      <a:pt x="26" y="45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21" name="Freeform 18"/>
              <p:cNvSpPr>
                <a:spLocks/>
              </p:cNvSpPr>
              <p:nvPr/>
            </p:nvSpPr>
            <p:spPr bwMode="auto">
              <a:xfrm>
                <a:off x="2890" y="2944"/>
                <a:ext cx="53" cy="13"/>
              </a:xfrm>
              <a:custGeom>
                <a:avLst/>
                <a:gdLst>
                  <a:gd name="T0" fmla="*/ 1 w 161"/>
                  <a:gd name="T1" fmla="*/ 1 h 40"/>
                  <a:gd name="T2" fmla="*/ 1 w 161"/>
                  <a:gd name="T3" fmla="*/ 1 h 40"/>
                  <a:gd name="T4" fmla="*/ 1 w 161"/>
                  <a:gd name="T5" fmla="*/ 1 h 40"/>
                  <a:gd name="T6" fmla="*/ 0 w 161"/>
                  <a:gd name="T7" fmla="*/ 1 h 40"/>
                  <a:gd name="T8" fmla="*/ 0 w 161"/>
                  <a:gd name="T9" fmla="*/ 1 h 40"/>
                  <a:gd name="T10" fmla="*/ 0 w 161"/>
                  <a:gd name="T11" fmla="*/ 1 h 40"/>
                  <a:gd name="T12" fmla="*/ 0 w 161"/>
                  <a:gd name="T13" fmla="*/ 1 h 40"/>
                  <a:gd name="T14" fmla="*/ 0 w 161"/>
                  <a:gd name="T15" fmla="*/ 1 h 40"/>
                  <a:gd name="T16" fmla="*/ 0 w 161"/>
                  <a:gd name="T17" fmla="*/ 1 h 40"/>
                  <a:gd name="T18" fmla="*/ 0 w 161"/>
                  <a:gd name="T19" fmla="*/ 1 h 40"/>
                  <a:gd name="T20" fmla="*/ 0 w 161"/>
                  <a:gd name="T21" fmla="*/ 1 h 40"/>
                  <a:gd name="T22" fmla="*/ 0 w 161"/>
                  <a:gd name="T23" fmla="*/ 0 h 40"/>
                  <a:gd name="T24" fmla="*/ 0 w 161"/>
                  <a:gd name="T25" fmla="*/ 0 h 40"/>
                  <a:gd name="T26" fmla="*/ 0 w 161"/>
                  <a:gd name="T27" fmla="*/ 0 h 40"/>
                  <a:gd name="T28" fmla="*/ 0 w 161"/>
                  <a:gd name="T29" fmla="*/ 0 h 40"/>
                  <a:gd name="T30" fmla="*/ 0 w 161"/>
                  <a:gd name="T31" fmla="*/ 0 h 40"/>
                  <a:gd name="T32" fmla="*/ 1 w 161"/>
                  <a:gd name="T33" fmla="*/ 0 h 40"/>
                  <a:gd name="T34" fmla="*/ 1 w 161"/>
                  <a:gd name="T35" fmla="*/ 0 h 40"/>
                  <a:gd name="T36" fmla="*/ 1 w 161"/>
                  <a:gd name="T37" fmla="*/ 0 h 40"/>
                  <a:gd name="T38" fmla="*/ 5 w 161"/>
                  <a:gd name="T39" fmla="*/ 0 h 40"/>
                  <a:gd name="T40" fmla="*/ 5 w 161"/>
                  <a:gd name="T41" fmla="*/ 0 h 40"/>
                  <a:gd name="T42" fmla="*/ 5 w 161"/>
                  <a:gd name="T43" fmla="*/ 0 h 40"/>
                  <a:gd name="T44" fmla="*/ 5 w 161"/>
                  <a:gd name="T45" fmla="*/ 0 h 40"/>
                  <a:gd name="T46" fmla="*/ 6 w 161"/>
                  <a:gd name="T47" fmla="*/ 0 h 40"/>
                  <a:gd name="T48" fmla="*/ 6 w 161"/>
                  <a:gd name="T49" fmla="*/ 0 h 40"/>
                  <a:gd name="T50" fmla="*/ 6 w 161"/>
                  <a:gd name="T51" fmla="*/ 0 h 40"/>
                  <a:gd name="T52" fmla="*/ 6 w 161"/>
                  <a:gd name="T53" fmla="*/ 0 h 40"/>
                  <a:gd name="T54" fmla="*/ 6 w 161"/>
                  <a:gd name="T55" fmla="*/ 1 h 40"/>
                  <a:gd name="T56" fmla="*/ 6 w 161"/>
                  <a:gd name="T57" fmla="*/ 1 h 40"/>
                  <a:gd name="T58" fmla="*/ 6 w 161"/>
                  <a:gd name="T59" fmla="*/ 1 h 40"/>
                  <a:gd name="T60" fmla="*/ 6 w 161"/>
                  <a:gd name="T61" fmla="*/ 1 h 40"/>
                  <a:gd name="T62" fmla="*/ 6 w 161"/>
                  <a:gd name="T63" fmla="*/ 1 h 40"/>
                  <a:gd name="T64" fmla="*/ 6 w 161"/>
                  <a:gd name="T65" fmla="*/ 1 h 40"/>
                  <a:gd name="T66" fmla="*/ 6 w 161"/>
                  <a:gd name="T67" fmla="*/ 1 h 40"/>
                  <a:gd name="T68" fmla="*/ 5 w 161"/>
                  <a:gd name="T69" fmla="*/ 1 h 40"/>
                  <a:gd name="T70" fmla="*/ 5 w 161"/>
                  <a:gd name="T71" fmla="*/ 1 h 40"/>
                  <a:gd name="T72" fmla="*/ 5 w 161"/>
                  <a:gd name="T73" fmla="*/ 1 h 40"/>
                  <a:gd name="T74" fmla="*/ 5 w 161"/>
                  <a:gd name="T75" fmla="*/ 1 h 40"/>
                  <a:gd name="T76" fmla="*/ 1 w 161"/>
                  <a:gd name="T77" fmla="*/ 1 h 4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61"/>
                  <a:gd name="T118" fmla="*/ 0 h 40"/>
                  <a:gd name="T119" fmla="*/ 161 w 161"/>
                  <a:gd name="T120" fmla="*/ 40 h 4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61" h="40">
                    <a:moveTo>
                      <a:pt x="20" y="40"/>
                    </a:moveTo>
                    <a:lnTo>
                      <a:pt x="17" y="40"/>
                    </a:lnTo>
                    <a:lnTo>
                      <a:pt x="14" y="39"/>
                    </a:lnTo>
                    <a:lnTo>
                      <a:pt x="10" y="38"/>
                    </a:lnTo>
                    <a:lnTo>
                      <a:pt x="7" y="36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27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3" y="10"/>
                    </a:lnTo>
                    <a:lnTo>
                      <a:pt x="4" y="7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140" y="0"/>
                    </a:lnTo>
                    <a:lnTo>
                      <a:pt x="144" y="0"/>
                    </a:lnTo>
                    <a:lnTo>
                      <a:pt x="148" y="1"/>
                    </a:lnTo>
                    <a:lnTo>
                      <a:pt x="151" y="2"/>
                    </a:lnTo>
                    <a:lnTo>
                      <a:pt x="154" y="4"/>
                    </a:lnTo>
                    <a:lnTo>
                      <a:pt x="156" y="7"/>
                    </a:lnTo>
                    <a:lnTo>
                      <a:pt x="159" y="10"/>
                    </a:lnTo>
                    <a:lnTo>
                      <a:pt x="160" y="13"/>
                    </a:lnTo>
                    <a:lnTo>
                      <a:pt x="161" y="17"/>
                    </a:lnTo>
                    <a:lnTo>
                      <a:pt x="161" y="20"/>
                    </a:lnTo>
                    <a:lnTo>
                      <a:pt x="161" y="23"/>
                    </a:lnTo>
                    <a:lnTo>
                      <a:pt x="160" y="27"/>
                    </a:lnTo>
                    <a:lnTo>
                      <a:pt x="159" y="31"/>
                    </a:lnTo>
                    <a:lnTo>
                      <a:pt x="156" y="33"/>
                    </a:lnTo>
                    <a:lnTo>
                      <a:pt x="154" y="36"/>
                    </a:lnTo>
                    <a:lnTo>
                      <a:pt x="151" y="38"/>
                    </a:lnTo>
                    <a:lnTo>
                      <a:pt x="148" y="39"/>
                    </a:lnTo>
                    <a:lnTo>
                      <a:pt x="144" y="40"/>
                    </a:lnTo>
                    <a:lnTo>
                      <a:pt x="140" y="40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22" name="Freeform 19"/>
              <p:cNvSpPr>
                <a:spLocks/>
              </p:cNvSpPr>
              <p:nvPr/>
            </p:nvSpPr>
            <p:spPr bwMode="auto">
              <a:xfrm>
                <a:off x="2930" y="2942"/>
                <a:ext cx="18" cy="15"/>
              </a:xfrm>
              <a:custGeom>
                <a:avLst/>
                <a:gdLst>
                  <a:gd name="T0" fmla="*/ 1 w 55"/>
                  <a:gd name="T1" fmla="*/ 2 h 44"/>
                  <a:gd name="T2" fmla="*/ 1 w 55"/>
                  <a:gd name="T3" fmla="*/ 2 h 44"/>
                  <a:gd name="T4" fmla="*/ 1 w 55"/>
                  <a:gd name="T5" fmla="*/ 2 h 44"/>
                  <a:gd name="T6" fmla="*/ 1 w 55"/>
                  <a:gd name="T7" fmla="*/ 2 h 44"/>
                  <a:gd name="T8" fmla="*/ 0 w 55"/>
                  <a:gd name="T9" fmla="*/ 2 h 44"/>
                  <a:gd name="T10" fmla="*/ 0 w 55"/>
                  <a:gd name="T11" fmla="*/ 2 h 44"/>
                  <a:gd name="T12" fmla="*/ 0 w 55"/>
                  <a:gd name="T13" fmla="*/ 1 h 44"/>
                  <a:gd name="T14" fmla="*/ 0 w 55"/>
                  <a:gd name="T15" fmla="*/ 1 h 44"/>
                  <a:gd name="T16" fmla="*/ 0 w 55"/>
                  <a:gd name="T17" fmla="*/ 1 h 44"/>
                  <a:gd name="T18" fmla="*/ 0 w 55"/>
                  <a:gd name="T19" fmla="*/ 1 h 44"/>
                  <a:gd name="T20" fmla="*/ 0 w 55"/>
                  <a:gd name="T21" fmla="*/ 1 h 44"/>
                  <a:gd name="T22" fmla="*/ 0 w 55"/>
                  <a:gd name="T23" fmla="*/ 1 h 44"/>
                  <a:gd name="T24" fmla="*/ 0 w 55"/>
                  <a:gd name="T25" fmla="*/ 1 h 44"/>
                  <a:gd name="T26" fmla="*/ 0 w 55"/>
                  <a:gd name="T27" fmla="*/ 1 h 44"/>
                  <a:gd name="T28" fmla="*/ 0 w 55"/>
                  <a:gd name="T29" fmla="*/ 0 h 44"/>
                  <a:gd name="T30" fmla="*/ 0 w 55"/>
                  <a:gd name="T31" fmla="*/ 0 h 44"/>
                  <a:gd name="T32" fmla="*/ 0 w 55"/>
                  <a:gd name="T33" fmla="*/ 0 h 44"/>
                  <a:gd name="T34" fmla="*/ 0 w 55"/>
                  <a:gd name="T35" fmla="*/ 0 h 44"/>
                  <a:gd name="T36" fmla="*/ 1 w 55"/>
                  <a:gd name="T37" fmla="*/ 0 h 44"/>
                  <a:gd name="T38" fmla="*/ 1 w 55"/>
                  <a:gd name="T39" fmla="*/ 0 h 44"/>
                  <a:gd name="T40" fmla="*/ 1 w 55"/>
                  <a:gd name="T41" fmla="*/ 0 h 44"/>
                  <a:gd name="T42" fmla="*/ 1 w 55"/>
                  <a:gd name="T43" fmla="*/ 0 h 44"/>
                  <a:gd name="T44" fmla="*/ 1 w 55"/>
                  <a:gd name="T45" fmla="*/ 0 h 44"/>
                  <a:gd name="T46" fmla="*/ 2 w 55"/>
                  <a:gd name="T47" fmla="*/ 0 h 44"/>
                  <a:gd name="T48" fmla="*/ 2 w 55"/>
                  <a:gd name="T49" fmla="*/ 0 h 44"/>
                  <a:gd name="T50" fmla="*/ 2 w 55"/>
                  <a:gd name="T51" fmla="*/ 0 h 44"/>
                  <a:gd name="T52" fmla="*/ 2 w 55"/>
                  <a:gd name="T53" fmla="*/ 0 h 44"/>
                  <a:gd name="T54" fmla="*/ 2 w 55"/>
                  <a:gd name="T55" fmla="*/ 0 h 44"/>
                  <a:gd name="T56" fmla="*/ 2 w 55"/>
                  <a:gd name="T57" fmla="*/ 1 h 44"/>
                  <a:gd name="T58" fmla="*/ 2 w 55"/>
                  <a:gd name="T59" fmla="*/ 1 h 44"/>
                  <a:gd name="T60" fmla="*/ 2 w 55"/>
                  <a:gd name="T61" fmla="*/ 1 h 44"/>
                  <a:gd name="T62" fmla="*/ 2 w 55"/>
                  <a:gd name="T63" fmla="*/ 1 h 44"/>
                  <a:gd name="T64" fmla="*/ 2 w 55"/>
                  <a:gd name="T65" fmla="*/ 1 h 44"/>
                  <a:gd name="T66" fmla="*/ 2 w 55"/>
                  <a:gd name="T67" fmla="*/ 1 h 44"/>
                  <a:gd name="T68" fmla="*/ 2 w 55"/>
                  <a:gd name="T69" fmla="*/ 1 h 44"/>
                  <a:gd name="T70" fmla="*/ 2 w 55"/>
                  <a:gd name="T71" fmla="*/ 1 h 44"/>
                  <a:gd name="T72" fmla="*/ 2 w 55"/>
                  <a:gd name="T73" fmla="*/ 1 h 44"/>
                  <a:gd name="T74" fmla="*/ 1 w 55"/>
                  <a:gd name="T75" fmla="*/ 1 h 44"/>
                  <a:gd name="T76" fmla="*/ 1 w 55"/>
                  <a:gd name="T77" fmla="*/ 2 h 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5"/>
                  <a:gd name="T118" fmla="*/ 0 h 44"/>
                  <a:gd name="T119" fmla="*/ 55 w 55"/>
                  <a:gd name="T120" fmla="*/ 44 h 4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5" h="44">
                    <a:moveTo>
                      <a:pt x="24" y="44"/>
                    </a:moveTo>
                    <a:lnTo>
                      <a:pt x="22" y="44"/>
                    </a:lnTo>
                    <a:lnTo>
                      <a:pt x="19" y="44"/>
                    </a:lnTo>
                    <a:lnTo>
                      <a:pt x="16" y="44"/>
                    </a:lnTo>
                    <a:lnTo>
                      <a:pt x="12" y="43"/>
                    </a:lnTo>
                    <a:lnTo>
                      <a:pt x="8" y="42"/>
                    </a:lnTo>
                    <a:lnTo>
                      <a:pt x="6" y="39"/>
                    </a:lnTo>
                    <a:lnTo>
                      <a:pt x="3" y="37"/>
                    </a:lnTo>
                    <a:lnTo>
                      <a:pt x="1" y="33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1" y="17"/>
                    </a:lnTo>
                    <a:lnTo>
                      <a:pt x="2" y="13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1" y="6"/>
                    </a:lnTo>
                    <a:lnTo>
                      <a:pt x="14" y="5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6" y="2"/>
                    </a:lnTo>
                    <a:lnTo>
                      <a:pt x="49" y="5"/>
                    </a:lnTo>
                    <a:lnTo>
                      <a:pt x="51" y="7"/>
                    </a:lnTo>
                    <a:lnTo>
                      <a:pt x="54" y="11"/>
                    </a:lnTo>
                    <a:lnTo>
                      <a:pt x="55" y="15"/>
                    </a:lnTo>
                    <a:lnTo>
                      <a:pt x="55" y="17"/>
                    </a:lnTo>
                    <a:lnTo>
                      <a:pt x="55" y="20"/>
                    </a:lnTo>
                    <a:lnTo>
                      <a:pt x="55" y="23"/>
                    </a:lnTo>
                    <a:lnTo>
                      <a:pt x="54" y="27"/>
                    </a:lnTo>
                    <a:lnTo>
                      <a:pt x="53" y="31"/>
                    </a:lnTo>
                    <a:lnTo>
                      <a:pt x="50" y="33"/>
                    </a:lnTo>
                    <a:lnTo>
                      <a:pt x="48" y="36"/>
                    </a:lnTo>
                    <a:lnTo>
                      <a:pt x="44" y="38"/>
                    </a:lnTo>
                    <a:lnTo>
                      <a:pt x="40" y="39"/>
                    </a:lnTo>
                    <a:lnTo>
                      <a:pt x="24" y="44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23" name="Freeform 20"/>
              <p:cNvSpPr>
                <a:spLocks/>
              </p:cNvSpPr>
              <p:nvPr/>
            </p:nvSpPr>
            <p:spPr bwMode="auto">
              <a:xfrm>
                <a:off x="2935" y="2942"/>
                <a:ext cx="19" cy="14"/>
              </a:xfrm>
              <a:custGeom>
                <a:avLst/>
                <a:gdLst>
                  <a:gd name="T0" fmla="*/ 1 w 56"/>
                  <a:gd name="T1" fmla="*/ 2 h 41"/>
                  <a:gd name="T2" fmla="*/ 1 w 56"/>
                  <a:gd name="T3" fmla="*/ 2 h 41"/>
                  <a:gd name="T4" fmla="*/ 0 w 56"/>
                  <a:gd name="T5" fmla="*/ 1 h 41"/>
                  <a:gd name="T6" fmla="*/ 0 w 56"/>
                  <a:gd name="T7" fmla="*/ 1 h 41"/>
                  <a:gd name="T8" fmla="*/ 0 w 56"/>
                  <a:gd name="T9" fmla="*/ 1 h 41"/>
                  <a:gd name="T10" fmla="*/ 0 w 56"/>
                  <a:gd name="T11" fmla="*/ 1 h 41"/>
                  <a:gd name="T12" fmla="*/ 0 w 56"/>
                  <a:gd name="T13" fmla="*/ 1 h 41"/>
                  <a:gd name="T14" fmla="*/ 0 w 56"/>
                  <a:gd name="T15" fmla="*/ 1 h 41"/>
                  <a:gd name="T16" fmla="*/ 0 w 56"/>
                  <a:gd name="T17" fmla="*/ 1 h 41"/>
                  <a:gd name="T18" fmla="*/ 0 w 56"/>
                  <a:gd name="T19" fmla="*/ 1 h 41"/>
                  <a:gd name="T20" fmla="*/ 0 w 56"/>
                  <a:gd name="T21" fmla="*/ 1 h 41"/>
                  <a:gd name="T22" fmla="*/ 0 w 56"/>
                  <a:gd name="T23" fmla="*/ 0 h 41"/>
                  <a:gd name="T24" fmla="*/ 0 w 56"/>
                  <a:gd name="T25" fmla="*/ 0 h 41"/>
                  <a:gd name="T26" fmla="*/ 0 w 56"/>
                  <a:gd name="T27" fmla="*/ 0 h 41"/>
                  <a:gd name="T28" fmla="*/ 0 w 56"/>
                  <a:gd name="T29" fmla="*/ 0 h 41"/>
                  <a:gd name="T30" fmla="*/ 0 w 56"/>
                  <a:gd name="T31" fmla="*/ 0 h 41"/>
                  <a:gd name="T32" fmla="*/ 0 w 56"/>
                  <a:gd name="T33" fmla="*/ 0 h 41"/>
                  <a:gd name="T34" fmla="*/ 1 w 56"/>
                  <a:gd name="T35" fmla="*/ 0 h 41"/>
                  <a:gd name="T36" fmla="*/ 1 w 56"/>
                  <a:gd name="T37" fmla="*/ 0 h 41"/>
                  <a:gd name="T38" fmla="*/ 1 w 56"/>
                  <a:gd name="T39" fmla="*/ 0 h 41"/>
                  <a:gd name="T40" fmla="*/ 1 w 56"/>
                  <a:gd name="T41" fmla="*/ 0 h 41"/>
                  <a:gd name="T42" fmla="*/ 2 w 56"/>
                  <a:gd name="T43" fmla="*/ 0 h 41"/>
                  <a:gd name="T44" fmla="*/ 2 w 56"/>
                  <a:gd name="T45" fmla="*/ 0 h 41"/>
                  <a:gd name="T46" fmla="*/ 2 w 56"/>
                  <a:gd name="T47" fmla="*/ 0 h 41"/>
                  <a:gd name="T48" fmla="*/ 2 w 56"/>
                  <a:gd name="T49" fmla="*/ 0 h 41"/>
                  <a:gd name="T50" fmla="*/ 2 w 56"/>
                  <a:gd name="T51" fmla="*/ 0 h 41"/>
                  <a:gd name="T52" fmla="*/ 2 w 56"/>
                  <a:gd name="T53" fmla="*/ 0 h 41"/>
                  <a:gd name="T54" fmla="*/ 2 w 56"/>
                  <a:gd name="T55" fmla="*/ 1 h 41"/>
                  <a:gd name="T56" fmla="*/ 2 w 56"/>
                  <a:gd name="T57" fmla="*/ 1 h 41"/>
                  <a:gd name="T58" fmla="*/ 2 w 56"/>
                  <a:gd name="T59" fmla="*/ 1 h 41"/>
                  <a:gd name="T60" fmla="*/ 2 w 56"/>
                  <a:gd name="T61" fmla="*/ 1 h 41"/>
                  <a:gd name="T62" fmla="*/ 2 w 56"/>
                  <a:gd name="T63" fmla="*/ 1 h 41"/>
                  <a:gd name="T64" fmla="*/ 2 w 56"/>
                  <a:gd name="T65" fmla="*/ 1 h 41"/>
                  <a:gd name="T66" fmla="*/ 2 w 56"/>
                  <a:gd name="T67" fmla="*/ 1 h 41"/>
                  <a:gd name="T68" fmla="*/ 2 w 56"/>
                  <a:gd name="T69" fmla="*/ 1 h 41"/>
                  <a:gd name="T70" fmla="*/ 2 w 56"/>
                  <a:gd name="T71" fmla="*/ 1 h 41"/>
                  <a:gd name="T72" fmla="*/ 1 w 56"/>
                  <a:gd name="T73" fmla="*/ 2 h 41"/>
                  <a:gd name="T74" fmla="*/ 1 w 56"/>
                  <a:gd name="T75" fmla="*/ 2 h 41"/>
                  <a:gd name="T76" fmla="*/ 1 w 56"/>
                  <a:gd name="T77" fmla="*/ 2 h 4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6"/>
                  <a:gd name="T118" fmla="*/ 0 h 41"/>
                  <a:gd name="T119" fmla="*/ 56 w 56"/>
                  <a:gd name="T120" fmla="*/ 41 h 4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6" h="41">
                    <a:moveTo>
                      <a:pt x="19" y="41"/>
                    </a:moveTo>
                    <a:lnTo>
                      <a:pt x="17" y="41"/>
                    </a:lnTo>
                    <a:lnTo>
                      <a:pt x="13" y="39"/>
                    </a:lnTo>
                    <a:lnTo>
                      <a:pt x="10" y="38"/>
                    </a:lnTo>
                    <a:lnTo>
                      <a:pt x="7" y="36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1" y="27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1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6" y="2"/>
                    </a:lnTo>
                    <a:lnTo>
                      <a:pt x="49" y="4"/>
                    </a:lnTo>
                    <a:lnTo>
                      <a:pt x="51" y="7"/>
                    </a:lnTo>
                    <a:lnTo>
                      <a:pt x="54" y="10"/>
                    </a:lnTo>
                    <a:lnTo>
                      <a:pt x="55" y="13"/>
                    </a:lnTo>
                    <a:lnTo>
                      <a:pt x="56" y="17"/>
                    </a:lnTo>
                    <a:lnTo>
                      <a:pt x="56" y="20"/>
                    </a:lnTo>
                    <a:lnTo>
                      <a:pt x="56" y="23"/>
                    </a:lnTo>
                    <a:lnTo>
                      <a:pt x="55" y="27"/>
                    </a:lnTo>
                    <a:lnTo>
                      <a:pt x="54" y="31"/>
                    </a:lnTo>
                    <a:lnTo>
                      <a:pt x="51" y="33"/>
                    </a:lnTo>
                    <a:lnTo>
                      <a:pt x="49" y="36"/>
                    </a:lnTo>
                    <a:lnTo>
                      <a:pt x="46" y="38"/>
                    </a:lnTo>
                    <a:lnTo>
                      <a:pt x="43" y="39"/>
                    </a:lnTo>
                    <a:lnTo>
                      <a:pt x="39" y="41"/>
                    </a:lnTo>
                    <a:lnTo>
                      <a:pt x="35" y="41"/>
                    </a:lnTo>
                    <a:lnTo>
                      <a:pt x="19" y="41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24" name="Freeform 21"/>
              <p:cNvSpPr>
                <a:spLocks/>
              </p:cNvSpPr>
              <p:nvPr/>
            </p:nvSpPr>
            <p:spPr bwMode="auto">
              <a:xfrm>
                <a:off x="2941" y="2940"/>
                <a:ext cx="18" cy="15"/>
              </a:xfrm>
              <a:custGeom>
                <a:avLst/>
                <a:gdLst>
                  <a:gd name="T0" fmla="*/ 1 w 56"/>
                  <a:gd name="T1" fmla="*/ 2 h 45"/>
                  <a:gd name="T2" fmla="*/ 1 w 56"/>
                  <a:gd name="T3" fmla="*/ 2 h 45"/>
                  <a:gd name="T4" fmla="*/ 1 w 56"/>
                  <a:gd name="T5" fmla="*/ 2 h 45"/>
                  <a:gd name="T6" fmla="*/ 1 w 56"/>
                  <a:gd name="T7" fmla="*/ 2 h 45"/>
                  <a:gd name="T8" fmla="*/ 0 w 56"/>
                  <a:gd name="T9" fmla="*/ 2 h 45"/>
                  <a:gd name="T10" fmla="*/ 0 w 56"/>
                  <a:gd name="T11" fmla="*/ 2 h 45"/>
                  <a:gd name="T12" fmla="*/ 0 w 56"/>
                  <a:gd name="T13" fmla="*/ 1 h 45"/>
                  <a:gd name="T14" fmla="*/ 0 w 56"/>
                  <a:gd name="T15" fmla="*/ 1 h 45"/>
                  <a:gd name="T16" fmla="*/ 0 w 56"/>
                  <a:gd name="T17" fmla="*/ 1 h 45"/>
                  <a:gd name="T18" fmla="*/ 0 w 56"/>
                  <a:gd name="T19" fmla="*/ 1 h 45"/>
                  <a:gd name="T20" fmla="*/ 0 w 56"/>
                  <a:gd name="T21" fmla="*/ 1 h 45"/>
                  <a:gd name="T22" fmla="*/ 0 w 56"/>
                  <a:gd name="T23" fmla="*/ 1 h 45"/>
                  <a:gd name="T24" fmla="*/ 0 w 56"/>
                  <a:gd name="T25" fmla="*/ 1 h 45"/>
                  <a:gd name="T26" fmla="*/ 0 w 56"/>
                  <a:gd name="T27" fmla="*/ 1 h 45"/>
                  <a:gd name="T28" fmla="*/ 0 w 56"/>
                  <a:gd name="T29" fmla="*/ 1 h 45"/>
                  <a:gd name="T30" fmla="*/ 0 w 56"/>
                  <a:gd name="T31" fmla="*/ 0 h 45"/>
                  <a:gd name="T32" fmla="*/ 0 w 56"/>
                  <a:gd name="T33" fmla="*/ 0 h 45"/>
                  <a:gd name="T34" fmla="*/ 0 w 56"/>
                  <a:gd name="T35" fmla="*/ 0 h 45"/>
                  <a:gd name="T36" fmla="*/ 0 w 56"/>
                  <a:gd name="T37" fmla="*/ 0 h 45"/>
                  <a:gd name="T38" fmla="*/ 1 w 56"/>
                  <a:gd name="T39" fmla="*/ 0 h 45"/>
                  <a:gd name="T40" fmla="*/ 1 w 56"/>
                  <a:gd name="T41" fmla="*/ 0 h 45"/>
                  <a:gd name="T42" fmla="*/ 1 w 56"/>
                  <a:gd name="T43" fmla="*/ 0 h 45"/>
                  <a:gd name="T44" fmla="*/ 1 w 56"/>
                  <a:gd name="T45" fmla="*/ 0 h 45"/>
                  <a:gd name="T46" fmla="*/ 2 w 56"/>
                  <a:gd name="T47" fmla="*/ 0 h 45"/>
                  <a:gd name="T48" fmla="*/ 2 w 56"/>
                  <a:gd name="T49" fmla="*/ 0 h 45"/>
                  <a:gd name="T50" fmla="*/ 2 w 56"/>
                  <a:gd name="T51" fmla="*/ 0 h 45"/>
                  <a:gd name="T52" fmla="*/ 2 w 56"/>
                  <a:gd name="T53" fmla="*/ 0 h 45"/>
                  <a:gd name="T54" fmla="*/ 2 w 56"/>
                  <a:gd name="T55" fmla="*/ 0 h 45"/>
                  <a:gd name="T56" fmla="*/ 2 w 56"/>
                  <a:gd name="T57" fmla="*/ 0 h 45"/>
                  <a:gd name="T58" fmla="*/ 2 w 56"/>
                  <a:gd name="T59" fmla="*/ 1 h 45"/>
                  <a:gd name="T60" fmla="*/ 2 w 56"/>
                  <a:gd name="T61" fmla="*/ 1 h 45"/>
                  <a:gd name="T62" fmla="*/ 2 w 56"/>
                  <a:gd name="T63" fmla="*/ 1 h 45"/>
                  <a:gd name="T64" fmla="*/ 2 w 56"/>
                  <a:gd name="T65" fmla="*/ 1 h 45"/>
                  <a:gd name="T66" fmla="*/ 2 w 56"/>
                  <a:gd name="T67" fmla="*/ 1 h 45"/>
                  <a:gd name="T68" fmla="*/ 2 w 56"/>
                  <a:gd name="T69" fmla="*/ 1 h 45"/>
                  <a:gd name="T70" fmla="*/ 2 w 56"/>
                  <a:gd name="T71" fmla="*/ 1 h 45"/>
                  <a:gd name="T72" fmla="*/ 2 w 56"/>
                  <a:gd name="T73" fmla="*/ 1 h 45"/>
                  <a:gd name="T74" fmla="*/ 2 w 56"/>
                  <a:gd name="T75" fmla="*/ 1 h 45"/>
                  <a:gd name="T76" fmla="*/ 1 w 56"/>
                  <a:gd name="T77" fmla="*/ 2 h 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6"/>
                  <a:gd name="T118" fmla="*/ 0 h 45"/>
                  <a:gd name="T119" fmla="*/ 56 w 56"/>
                  <a:gd name="T120" fmla="*/ 45 h 4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6" h="45">
                    <a:moveTo>
                      <a:pt x="26" y="45"/>
                    </a:moveTo>
                    <a:lnTo>
                      <a:pt x="22" y="45"/>
                    </a:lnTo>
                    <a:lnTo>
                      <a:pt x="19" y="45"/>
                    </a:lnTo>
                    <a:lnTo>
                      <a:pt x="16" y="45"/>
                    </a:lnTo>
                    <a:lnTo>
                      <a:pt x="13" y="44"/>
                    </a:lnTo>
                    <a:lnTo>
                      <a:pt x="10" y="43"/>
                    </a:lnTo>
                    <a:lnTo>
                      <a:pt x="6" y="40"/>
                    </a:lnTo>
                    <a:lnTo>
                      <a:pt x="3" y="38"/>
                    </a:lnTo>
                    <a:lnTo>
                      <a:pt x="2" y="35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2" y="16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0" y="8"/>
                    </a:lnTo>
                    <a:lnTo>
                      <a:pt x="13" y="6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40" y="0"/>
                    </a:lnTo>
                    <a:lnTo>
                      <a:pt x="43" y="1"/>
                    </a:lnTo>
                    <a:lnTo>
                      <a:pt x="46" y="2"/>
                    </a:lnTo>
                    <a:lnTo>
                      <a:pt x="50" y="5"/>
                    </a:lnTo>
                    <a:lnTo>
                      <a:pt x="53" y="7"/>
                    </a:lnTo>
                    <a:lnTo>
                      <a:pt x="54" y="10"/>
                    </a:lnTo>
                    <a:lnTo>
                      <a:pt x="56" y="13"/>
                    </a:lnTo>
                    <a:lnTo>
                      <a:pt x="56" y="17"/>
                    </a:lnTo>
                    <a:lnTo>
                      <a:pt x="56" y="19"/>
                    </a:lnTo>
                    <a:lnTo>
                      <a:pt x="56" y="23"/>
                    </a:lnTo>
                    <a:lnTo>
                      <a:pt x="55" y="26"/>
                    </a:lnTo>
                    <a:lnTo>
                      <a:pt x="54" y="29"/>
                    </a:lnTo>
                    <a:lnTo>
                      <a:pt x="51" y="33"/>
                    </a:lnTo>
                    <a:lnTo>
                      <a:pt x="49" y="35"/>
                    </a:lnTo>
                    <a:lnTo>
                      <a:pt x="46" y="37"/>
                    </a:lnTo>
                    <a:lnTo>
                      <a:pt x="43" y="39"/>
                    </a:lnTo>
                    <a:lnTo>
                      <a:pt x="26" y="45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25" name="Freeform 22"/>
              <p:cNvSpPr>
                <a:spLocks/>
              </p:cNvSpPr>
              <p:nvPr/>
            </p:nvSpPr>
            <p:spPr bwMode="auto">
              <a:xfrm>
                <a:off x="2946" y="2940"/>
                <a:ext cx="32" cy="13"/>
              </a:xfrm>
              <a:custGeom>
                <a:avLst/>
                <a:gdLst>
                  <a:gd name="T0" fmla="*/ 1 w 95"/>
                  <a:gd name="T1" fmla="*/ 1 h 40"/>
                  <a:gd name="T2" fmla="*/ 1 w 95"/>
                  <a:gd name="T3" fmla="*/ 1 h 40"/>
                  <a:gd name="T4" fmla="*/ 0 w 95"/>
                  <a:gd name="T5" fmla="*/ 1 h 40"/>
                  <a:gd name="T6" fmla="*/ 0 w 95"/>
                  <a:gd name="T7" fmla="*/ 1 h 40"/>
                  <a:gd name="T8" fmla="*/ 0 w 95"/>
                  <a:gd name="T9" fmla="*/ 1 h 40"/>
                  <a:gd name="T10" fmla="*/ 0 w 95"/>
                  <a:gd name="T11" fmla="*/ 1 h 40"/>
                  <a:gd name="T12" fmla="*/ 0 w 95"/>
                  <a:gd name="T13" fmla="*/ 1 h 40"/>
                  <a:gd name="T14" fmla="*/ 0 w 95"/>
                  <a:gd name="T15" fmla="*/ 1 h 40"/>
                  <a:gd name="T16" fmla="*/ 0 w 95"/>
                  <a:gd name="T17" fmla="*/ 1 h 40"/>
                  <a:gd name="T18" fmla="*/ 0 w 95"/>
                  <a:gd name="T19" fmla="*/ 1 h 40"/>
                  <a:gd name="T20" fmla="*/ 0 w 95"/>
                  <a:gd name="T21" fmla="*/ 1 h 40"/>
                  <a:gd name="T22" fmla="*/ 0 w 95"/>
                  <a:gd name="T23" fmla="*/ 0 h 40"/>
                  <a:gd name="T24" fmla="*/ 0 w 95"/>
                  <a:gd name="T25" fmla="*/ 0 h 40"/>
                  <a:gd name="T26" fmla="*/ 0 w 95"/>
                  <a:gd name="T27" fmla="*/ 0 h 40"/>
                  <a:gd name="T28" fmla="*/ 0 w 95"/>
                  <a:gd name="T29" fmla="*/ 0 h 40"/>
                  <a:gd name="T30" fmla="*/ 0 w 95"/>
                  <a:gd name="T31" fmla="*/ 0 h 40"/>
                  <a:gd name="T32" fmla="*/ 0 w 95"/>
                  <a:gd name="T33" fmla="*/ 0 h 40"/>
                  <a:gd name="T34" fmla="*/ 1 w 95"/>
                  <a:gd name="T35" fmla="*/ 0 h 40"/>
                  <a:gd name="T36" fmla="*/ 1 w 95"/>
                  <a:gd name="T37" fmla="*/ 0 h 40"/>
                  <a:gd name="T38" fmla="*/ 3 w 95"/>
                  <a:gd name="T39" fmla="*/ 0 h 40"/>
                  <a:gd name="T40" fmla="*/ 3 w 95"/>
                  <a:gd name="T41" fmla="*/ 0 h 40"/>
                  <a:gd name="T42" fmla="*/ 3 w 95"/>
                  <a:gd name="T43" fmla="*/ 0 h 40"/>
                  <a:gd name="T44" fmla="*/ 3 w 95"/>
                  <a:gd name="T45" fmla="*/ 0 h 40"/>
                  <a:gd name="T46" fmla="*/ 3 w 95"/>
                  <a:gd name="T47" fmla="*/ 0 h 40"/>
                  <a:gd name="T48" fmla="*/ 3 w 95"/>
                  <a:gd name="T49" fmla="*/ 0 h 40"/>
                  <a:gd name="T50" fmla="*/ 3 w 95"/>
                  <a:gd name="T51" fmla="*/ 0 h 40"/>
                  <a:gd name="T52" fmla="*/ 4 w 95"/>
                  <a:gd name="T53" fmla="*/ 0 h 40"/>
                  <a:gd name="T54" fmla="*/ 4 w 95"/>
                  <a:gd name="T55" fmla="*/ 1 h 40"/>
                  <a:gd name="T56" fmla="*/ 4 w 95"/>
                  <a:gd name="T57" fmla="*/ 1 h 40"/>
                  <a:gd name="T58" fmla="*/ 4 w 95"/>
                  <a:gd name="T59" fmla="*/ 1 h 40"/>
                  <a:gd name="T60" fmla="*/ 4 w 95"/>
                  <a:gd name="T61" fmla="*/ 1 h 40"/>
                  <a:gd name="T62" fmla="*/ 3 w 95"/>
                  <a:gd name="T63" fmla="*/ 1 h 40"/>
                  <a:gd name="T64" fmla="*/ 3 w 95"/>
                  <a:gd name="T65" fmla="*/ 1 h 40"/>
                  <a:gd name="T66" fmla="*/ 3 w 95"/>
                  <a:gd name="T67" fmla="*/ 1 h 40"/>
                  <a:gd name="T68" fmla="*/ 3 w 95"/>
                  <a:gd name="T69" fmla="*/ 1 h 40"/>
                  <a:gd name="T70" fmla="*/ 3 w 95"/>
                  <a:gd name="T71" fmla="*/ 1 h 40"/>
                  <a:gd name="T72" fmla="*/ 3 w 95"/>
                  <a:gd name="T73" fmla="*/ 1 h 40"/>
                  <a:gd name="T74" fmla="*/ 3 w 95"/>
                  <a:gd name="T75" fmla="*/ 1 h 40"/>
                  <a:gd name="T76" fmla="*/ 1 w 95"/>
                  <a:gd name="T77" fmla="*/ 1 h 4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5"/>
                  <a:gd name="T118" fmla="*/ 0 h 40"/>
                  <a:gd name="T119" fmla="*/ 95 w 95"/>
                  <a:gd name="T120" fmla="*/ 40 h 4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5" h="40">
                    <a:moveTo>
                      <a:pt x="20" y="40"/>
                    </a:moveTo>
                    <a:lnTo>
                      <a:pt x="17" y="40"/>
                    </a:lnTo>
                    <a:lnTo>
                      <a:pt x="13" y="39"/>
                    </a:lnTo>
                    <a:lnTo>
                      <a:pt x="10" y="38"/>
                    </a:lnTo>
                    <a:lnTo>
                      <a:pt x="7" y="35"/>
                    </a:lnTo>
                    <a:lnTo>
                      <a:pt x="4" y="33"/>
                    </a:lnTo>
                    <a:lnTo>
                      <a:pt x="2" y="31"/>
                    </a:lnTo>
                    <a:lnTo>
                      <a:pt x="1" y="27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1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81" y="1"/>
                    </a:lnTo>
                    <a:lnTo>
                      <a:pt x="85" y="2"/>
                    </a:lnTo>
                    <a:lnTo>
                      <a:pt x="87" y="3"/>
                    </a:lnTo>
                    <a:lnTo>
                      <a:pt x="90" y="7"/>
                    </a:lnTo>
                    <a:lnTo>
                      <a:pt x="92" y="10"/>
                    </a:lnTo>
                    <a:lnTo>
                      <a:pt x="94" y="13"/>
                    </a:lnTo>
                    <a:lnTo>
                      <a:pt x="95" y="17"/>
                    </a:lnTo>
                    <a:lnTo>
                      <a:pt x="95" y="19"/>
                    </a:lnTo>
                    <a:lnTo>
                      <a:pt x="95" y="23"/>
                    </a:lnTo>
                    <a:lnTo>
                      <a:pt x="94" y="27"/>
                    </a:lnTo>
                    <a:lnTo>
                      <a:pt x="92" y="31"/>
                    </a:lnTo>
                    <a:lnTo>
                      <a:pt x="90" y="33"/>
                    </a:lnTo>
                    <a:lnTo>
                      <a:pt x="87" y="35"/>
                    </a:lnTo>
                    <a:lnTo>
                      <a:pt x="85" y="38"/>
                    </a:lnTo>
                    <a:lnTo>
                      <a:pt x="81" y="39"/>
                    </a:lnTo>
                    <a:lnTo>
                      <a:pt x="78" y="40"/>
                    </a:lnTo>
                    <a:lnTo>
                      <a:pt x="74" y="40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26" name="Freeform 23"/>
              <p:cNvSpPr>
                <a:spLocks/>
              </p:cNvSpPr>
              <p:nvPr/>
            </p:nvSpPr>
            <p:spPr bwMode="auto">
              <a:xfrm>
                <a:off x="2964" y="2935"/>
                <a:ext cx="32" cy="18"/>
              </a:xfrm>
              <a:custGeom>
                <a:avLst/>
                <a:gdLst>
                  <a:gd name="T0" fmla="*/ 1 w 95"/>
                  <a:gd name="T1" fmla="*/ 2 h 55"/>
                  <a:gd name="T2" fmla="*/ 1 w 95"/>
                  <a:gd name="T3" fmla="*/ 2 h 55"/>
                  <a:gd name="T4" fmla="*/ 1 w 95"/>
                  <a:gd name="T5" fmla="*/ 2 h 55"/>
                  <a:gd name="T6" fmla="*/ 1 w 95"/>
                  <a:gd name="T7" fmla="*/ 2 h 55"/>
                  <a:gd name="T8" fmla="*/ 0 w 95"/>
                  <a:gd name="T9" fmla="*/ 2 h 55"/>
                  <a:gd name="T10" fmla="*/ 0 w 95"/>
                  <a:gd name="T11" fmla="*/ 2 h 55"/>
                  <a:gd name="T12" fmla="*/ 0 w 95"/>
                  <a:gd name="T13" fmla="*/ 2 h 55"/>
                  <a:gd name="T14" fmla="*/ 0 w 95"/>
                  <a:gd name="T15" fmla="*/ 2 h 55"/>
                  <a:gd name="T16" fmla="*/ 0 w 95"/>
                  <a:gd name="T17" fmla="*/ 2 h 55"/>
                  <a:gd name="T18" fmla="*/ 0 w 95"/>
                  <a:gd name="T19" fmla="*/ 1 h 55"/>
                  <a:gd name="T20" fmla="*/ 0 w 95"/>
                  <a:gd name="T21" fmla="*/ 1 h 55"/>
                  <a:gd name="T22" fmla="*/ 0 w 95"/>
                  <a:gd name="T23" fmla="*/ 1 h 55"/>
                  <a:gd name="T24" fmla="*/ 0 w 95"/>
                  <a:gd name="T25" fmla="*/ 1 h 55"/>
                  <a:gd name="T26" fmla="*/ 0 w 95"/>
                  <a:gd name="T27" fmla="*/ 1 h 55"/>
                  <a:gd name="T28" fmla="*/ 0 w 95"/>
                  <a:gd name="T29" fmla="*/ 1 h 55"/>
                  <a:gd name="T30" fmla="*/ 0 w 95"/>
                  <a:gd name="T31" fmla="*/ 1 h 55"/>
                  <a:gd name="T32" fmla="*/ 0 w 95"/>
                  <a:gd name="T33" fmla="*/ 1 h 55"/>
                  <a:gd name="T34" fmla="*/ 0 w 95"/>
                  <a:gd name="T35" fmla="*/ 1 h 55"/>
                  <a:gd name="T36" fmla="*/ 1 w 95"/>
                  <a:gd name="T37" fmla="*/ 1 h 55"/>
                  <a:gd name="T38" fmla="*/ 3 w 95"/>
                  <a:gd name="T39" fmla="*/ 0 h 55"/>
                  <a:gd name="T40" fmla="*/ 3 w 95"/>
                  <a:gd name="T41" fmla="*/ 0 h 55"/>
                  <a:gd name="T42" fmla="*/ 3 w 95"/>
                  <a:gd name="T43" fmla="*/ 0 h 55"/>
                  <a:gd name="T44" fmla="*/ 3 w 95"/>
                  <a:gd name="T45" fmla="*/ 0 h 55"/>
                  <a:gd name="T46" fmla="*/ 3 w 95"/>
                  <a:gd name="T47" fmla="*/ 0 h 55"/>
                  <a:gd name="T48" fmla="*/ 3 w 95"/>
                  <a:gd name="T49" fmla="*/ 0 h 55"/>
                  <a:gd name="T50" fmla="*/ 3 w 95"/>
                  <a:gd name="T51" fmla="*/ 0 h 55"/>
                  <a:gd name="T52" fmla="*/ 3 w 95"/>
                  <a:gd name="T53" fmla="*/ 0 h 55"/>
                  <a:gd name="T54" fmla="*/ 4 w 95"/>
                  <a:gd name="T55" fmla="*/ 0 h 55"/>
                  <a:gd name="T56" fmla="*/ 4 w 95"/>
                  <a:gd name="T57" fmla="*/ 1 h 55"/>
                  <a:gd name="T58" fmla="*/ 4 w 95"/>
                  <a:gd name="T59" fmla="*/ 1 h 55"/>
                  <a:gd name="T60" fmla="*/ 4 w 95"/>
                  <a:gd name="T61" fmla="*/ 1 h 55"/>
                  <a:gd name="T62" fmla="*/ 4 w 95"/>
                  <a:gd name="T63" fmla="*/ 1 h 55"/>
                  <a:gd name="T64" fmla="*/ 4 w 95"/>
                  <a:gd name="T65" fmla="*/ 1 h 55"/>
                  <a:gd name="T66" fmla="*/ 3 w 95"/>
                  <a:gd name="T67" fmla="*/ 1 h 55"/>
                  <a:gd name="T68" fmla="*/ 3 w 95"/>
                  <a:gd name="T69" fmla="*/ 1 h 55"/>
                  <a:gd name="T70" fmla="*/ 3 w 95"/>
                  <a:gd name="T71" fmla="*/ 1 h 55"/>
                  <a:gd name="T72" fmla="*/ 3 w 95"/>
                  <a:gd name="T73" fmla="*/ 1 h 55"/>
                  <a:gd name="T74" fmla="*/ 3 w 95"/>
                  <a:gd name="T75" fmla="*/ 1 h 55"/>
                  <a:gd name="T76" fmla="*/ 1 w 95"/>
                  <a:gd name="T77" fmla="*/ 2 h 5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5"/>
                  <a:gd name="T118" fmla="*/ 0 h 55"/>
                  <a:gd name="T119" fmla="*/ 95 w 95"/>
                  <a:gd name="T120" fmla="*/ 55 h 5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5" h="55">
                    <a:moveTo>
                      <a:pt x="25" y="55"/>
                    </a:moveTo>
                    <a:lnTo>
                      <a:pt x="21" y="55"/>
                    </a:lnTo>
                    <a:lnTo>
                      <a:pt x="19" y="55"/>
                    </a:lnTo>
                    <a:lnTo>
                      <a:pt x="15" y="55"/>
                    </a:lnTo>
                    <a:lnTo>
                      <a:pt x="12" y="54"/>
                    </a:lnTo>
                    <a:lnTo>
                      <a:pt x="9" y="53"/>
                    </a:lnTo>
                    <a:lnTo>
                      <a:pt x="6" y="50"/>
                    </a:lnTo>
                    <a:lnTo>
                      <a:pt x="4" y="48"/>
                    </a:lnTo>
                    <a:lnTo>
                      <a:pt x="1" y="44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1" y="28"/>
                    </a:lnTo>
                    <a:lnTo>
                      <a:pt x="3" y="24"/>
                    </a:lnTo>
                    <a:lnTo>
                      <a:pt x="5" y="22"/>
                    </a:lnTo>
                    <a:lnTo>
                      <a:pt x="8" y="19"/>
                    </a:lnTo>
                    <a:lnTo>
                      <a:pt x="11" y="17"/>
                    </a:lnTo>
                    <a:lnTo>
                      <a:pt x="15" y="16"/>
                    </a:lnTo>
                    <a:lnTo>
                      <a:pt x="70" y="0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80" y="0"/>
                    </a:lnTo>
                    <a:lnTo>
                      <a:pt x="83" y="1"/>
                    </a:lnTo>
                    <a:lnTo>
                      <a:pt x="86" y="2"/>
                    </a:lnTo>
                    <a:lnTo>
                      <a:pt x="89" y="5"/>
                    </a:lnTo>
                    <a:lnTo>
                      <a:pt x="91" y="7"/>
                    </a:lnTo>
                    <a:lnTo>
                      <a:pt x="94" y="11"/>
                    </a:lnTo>
                    <a:lnTo>
                      <a:pt x="95" y="15"/>
                    </a:lnTo>
                    <a:lnTo>
                      <a:pt x="95" y="18"/>
                    </a:lnTo>
                    <a:lnTo>
                      <a:pt x="95" y="21"/>
                    </a:lnTo>
                    <a:lnTo>
                      <a:pt x="95" y="24"/>
                    </a:lnTo>
                    <a:lnTo>
                      <a:pt x="94" y="27"/>
                    </a:lnTo>
                    <a:lnTo>
                      <a:pt x="92" y="31"/>
                    </a:lnTo>
                    <a:lnTo>
                      <a:pt x="90" y="33"/>
                    </a:lnTo>
                    <a:lnTo>
                      <a:pt x="88" y="35"/>
                    </a:lnTo>
                    <a:lnTo>
                      <a:pt x="84" y="38"/>
                    </a:lnTo>
                    <a:lnTo>
                      <a:pt x="80" y="39"/>
                    </a:lnTo>
                    <a:lnTo>
                      <a:pt x="25" y="55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27" name="Freeform 24"/>
              <p:cNvSpPr>
                <a:spLocks/>
              </p:cNvSpPr>
              <p:nvPr/>
            </p:nvSpPr>
            <p:spPr bwMode="auto">
              <a:xfrm>
                <a:off x="2983" y="2935"/>
                <a:ext cx="19" cy="13"/>
              </a:xfrm>
              <a:custGeom>
                <a:avLst/>
                <a:gdLst>
                  <a:gd name="T0" fmla="*/ 1 w 56"/>
                  <a:gd name="T1" fmla="*/ 1 h 40"/>
                  <a:gd name="T2" fmla="*/ 1 w 56"/>
                  <a:gd name="T3" fmla="*/ 1 h 40"/>
                  <a:gd name="T4" fmla="*/ 0 w 56"/>
                  <a:gd name="T5" fmla="*/ 1 h 40"/>
                  <a:gd name="T6" fmla="*/ 0 w 56"/>
                  <a:gd name="T7" fmla="*/ 1 h 40"/>
                  <a:gd name="T8" fmla="*/ 0 w 56"/>
                  <a:gd name="T9" fmla="*/ 1 h 40"/>
                  <a:gd name="T10" fmla="*/ 0 w 56"/>
                  <a:gd name="T11" fmla="*/ 1 h 40"/>
                  <a:gd name="T12" fmla="*/ 0 w 56"/>
                  <a:gd name="T13" fmla="*/ 1 h 40"/>
                  <a:gd name="T14" fmla="*/ 0 w 56"/>
                  <a:gd name="T15" fmla="*/ 1 h 40"/>
                  <a:gd name="T16" fmla="*/ 0 w 56"/>
                  <a:gd name="T17" fmla="*/ 1 h 40"/>
                  <a:gd name="T18" fmla="*/ 0 w 56"/>
                  <a:gd name="T19" fmla="*/ 1 h 40"/>
                  <a:gd name="T20" fmla="*/ 0 w 56"/>
                  <a:gd name="T21" fmla="*/ 1 h 40"/>
                  <a:gd name="T22" fmla="*/ 0 w 56"/>
                  <a:gd name="T23" fmla="*/ 0 h 40"/>
                  <a:gd name="T24" fmla="*/ 0 w 56"/>
                  <a:gd name="T25" fmla="*/ 0 h 40"/>
                  <a:gd name="T26" fmla="*/ 0 w 56"/>
                  <a:gd name="T27" fmla="*/ 0 h 40"/>
                  <a:gd name="T28" fmla="*/ 0 w 56"/>
                  <a:gd name="T29" fmla="*/ 0 h 40"/>
                  <a:gd name="T30" fmla="*/ 0 w 56"/>
                  <a:gd name="T31" fmla="*/ 0 h 40"/>
                  <a:gd name="T32" fmla="*/ 0 w 56"/>
                  <a:gd name="T33" fmla="*/ 0 h 40"/>
                  <a:gd name="T34" fmla="*/ 1 w 56"/>
                  <a:gd name="T35" fmla="*/ 0 h 40"/>
                  <a:gd name="T36" fmla="*/ 1 w 56"/>
                  <a:gd name="T37" fmla="*/ 0 h 40"/>
                  <a:gd name="T38" fmla="*/ 1 w 56"/>
                  <a:gd name="T39" fmla="*/ 0 h 40"/>
                  <a:gd name="T40" fmla="*/ 1 w 56"/>
                  <a:gd name="T41" fmla="*/ 0 h 40"/>
                  <a:gd name="T42" fmla="*/ 2 w 56"/>
                  <a:gd name="T43" fmla="*/ 0 h 40"/>
                  <a:gd name="T44" fmla="*/ 2 w 56"/>
                  <a:gd name="T45" fmla="*/ 0 h 40"/>
                  <a:gd name="T46" fmla="*/ 2 w 56"/>
                  <a:gd name="T47" fmla="*/ 0 h 40"/>
                  <a:gd name="T48" fmla="*/ 2 w 56"/>
                  <a:gd name="T49" fmla="*/ 0 h 40"/>
                  <a:gd name="T50" fmla="*/ 2 w 56"/>
                  <a:gd name="T51" fmla="*/ 0 h 40"/>
                  <a:gd name="T52" fmla="*/ 2 w 56"/>
                  <a:gd name="T53" fmla="*/ 0 h 40"/>
                  <a:gd name="T54" fmla="*/ 2 w 56"/>
                  <a:gd name="T55" fmla="*/ 1 h 40"/>
                  <a:gd name="T56" fmla="*/ 2 w 56"/>
                  <a:gd name="T57" fmla="*/ 1 h 40"/>
                  <a:gd name="T58" fmla="*/ 2 w 56"/>
                  <a:gd name="T59" fmla="*/ 1 h 40"/>
                  <a:gd name="T60" fmla="*/ 2 w 56"/>
                  <a:gd name="T61" fmla="*/ 1 h 40"/>
                  <a:gd name="T62" fmla="*/ 2 w 56"/>
                  <a:gd name="T63" fmla="*/ 1 h 40"/>
                  <a:gd name="T64" fmla="*/ 2 w 56"/>
                  <a:gd name="T65" fmla="*/ 1 h 40"/>
                  <a:gd name="T66" fmla="*/ 2 w 56"/>
                  <a:gd name="T67" fmla="*/ 1 h 40"/>
                  <a:gd name="T68" fmla="*/ 2 w 56"/>
                  <a:gd name="T69" fmla="*/ 1 h 40"/>
                  <a:gd name="T70" fmla="*/ 2 w 56"/>
                  <a:gd name="T71" fmla="*/ 1 h 40"/>
                  <a:gd name="T72" fmla="*/ 1 w 56"/>
                  <a:gd name="T73" fmla="*/ 1 h 40"/>
                  <a:gd name="T74" fmla="*/ 1 w 56"/>
                  <a:gd name="T75" fmla="*/ 1 h 40"/>
                  <a:gd name="T76" fmla="*/ 1 w 56"/>
                  <a:gd name="T77" fmla="*/ 1 h 4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6"/>
                  <a:gd name="T118" fmla="*/ 0 h 40"/>
                  <a:gd name="T119" fmla="*/ 56 w 56"/>
                  <a:gd name="T120" fmla="*/ 40 h 4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6" h="40">
                    <a:moveTo>
                      <a:pt x="19" y="40"/>
                    </a:moveTo>
                    <a:lnTo>
                      <a:pt x="17" y="40"/>
                    </a:lnTo>
                    <a:lnTo>
                      <a:pt x="13" y="39"/>
                    </a:lnTo>
                    <a:lnTo>
                      <a:pt x="9" y="38"/>
                    </a:lnTo>
                    <a:lnTo>
                      <a:pt x="7" y="35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1" y="27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1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6" y="2"/>
                    </a:lnTo>
                    <a:lnTo>
                      <a:pt x="49" y="3"/>
                    </a:lnTo>
                    <a:lnTo>
                      <a:pt x="51" y="7"/>
                    </a:lnTo>
                    <a:lnTo>
                      <a:pt x="54" y="10"/>
                    </a:lnTo>
                    <a:lnTo>
                      <a:pt x="55" y="13"/>
                    </a:lnTo>
                    <a:lnTo>
                      <a:pt x="56" y="17"/>
                    </a:lnTo>
                    <a:lnTo>
                      <a:pt x="56" y="19"/>
                    </a:lnTo>
                    <a:lnTo>
                      <a:pt x="56" y="23"/>
                    </a:lnTo>
                    <a:lnTo>
                      <a:pt x="55" y="27"/>
                    </a:lnTo>
                    <a:lnTo>
                      <a:pt x="54" y="31"/>
                    </a:lnTo>
                    <a:lnTo>
                      <a:pt x="51" y="33"/>
                    </a:lnTo>
                    <a:lnTo>
                      <a:pt x="49" y="35"/>
                    </a:lnTo>
                    <a:lnTo>
                      <a:pt x="46" y="38"/>
                    </a:lnTo>
                    <a:lnTo>
                      <a:pt x="43" y="39"/>
                    </a:lnTo>
                    <a:lnTo>
                      <a:pt x="39" y="40"/>
                    </a:lnTo>
                    <a:lnTo>
                      <a:pt x="35" y="40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28" name="Freeform 25"/>
              <p:cNvSpPr>
                <a:spLocks/>
              </p:cNvSpPr>
              <p:nvPr/>
            </p:nvSpPr>
            <p:spPr bwMode="auto">
              <a:xfrm>
                <a:off x="2988" y="2929"/>
                <a:ext cx="30" cy="19"/>
              </a:xfrm>
              <a:custGeom>
                <a:avLst/>
                <a:gdLst>
                  <a:gd name="T0" fmla="*/ 1 w 88"/>
                  <a:gd name="T1" fmla="*/ 2 h 55"/>
                  <a:gd name="T2" fmla="*/ 1 w 88"/>
                  <a:gd name="T3" fmla="*/ 2 h 55"/>
                  <a:gd name="T4" fmla="*/ 1 w 88"/>
                  <a:gd name="T5" fmla="*/ 2 h 55"/>
                  <a:gd name="T6" fmla="*/ 1 w 88"/>
                  <a:gd name="T7" fmla="*/ 2 h 55"/>
                  <a:gd name="T8" fmla="*/ 0 w 88"/>
                  <a:gd name="T9" fmla="*/ 2 h 55"/>
                  <a:gd name="T10" fmla="*/ 0 w 88"/>
                  <a:gd name="T11" fmla="*/ 2 h 55"/>
                  <a:gd name="T12" fmla="*/ 0 w 88"/>
                  <a:gd name="T13" fmla="*/ 2 h 55"/>
                  <a:gd name="T14" fmla="*/ 0 w 88"/>
                  <a:gd name="T15" fmla="*/ 2 h 55"/>
                  <a:gd name="T16" fmla="*/ 0 w 88"/>
                  <a:gd name="T17" fmla="*/ 2 h 55"/>
                  <a:gd name="T18" fmla="*/ 0 w 88"/>
                  <a:gd name="T19" fmla="*/ 2 h 55"/>
                  <a:gd name="T20" fmla="*/ 0 w 88"/>
                  <a:gd name="T21" fmla="*/ 1 h 55"/>
                  <a:gd name="T22" fmla="*/ 0 w 88"/>
                  <a:gd name="T23" fmla="*/ 1 h 55"/>
                  <a:gd name="T24" fmla="*/ 0 w 88"/>
                  <a:gd name="T25" fmla="*/ 1 h 55"/>
                  <a:gd name="T26" fmla="*/ 0 w 88"/>
                  <a:gd name="T27" fmla="*/ 1 h 55"/>
                  <a:gd name="T28" fmla="*/ 0 w 88"/>
                  <a:gd name="T29" fmla="*/ 1 h 55"/>
                  <a:gd name="T30" fmla="*/ 0 w 88"/>
                  <a:gd name="T31" fmla="*/ 1 h 55"/>
                  <a:gd name="T32" fmla="*/ 0 w 88"/>
                  <a:gd name="T33" fmla="*/ 1 h 55"/>
                  <a:gd name="T34" fmla="*/ 0 w 88"/>
                  <a:gd name="T35" fmla="*/ 1 h 55"/>
                  <a:gd name="T36" fmla="*/ 0 w 88"/>
                  <a:gd name="T37" fmla="*/ 1 h 55"/>
                  <a:gd name="T38" fmla="*/ 2 w 88"/>
                  <a:gd name="T39" fmla="*/ 0 h 55"/>
                  <a:gd name="T40" fmla="*/ 3 w 88"/>
                  <a:gd name="T41" fmla="*/ 0 h 55"/>
                  <a:gd name="T42" fmla="*/ 3 w 88"/>
                  <a:gd name="T43" fmla="*/ 0 h 55"/>
                  <a:gd name="T44" fmla="*/ 3 w 88"/>
                  <a:gd name="T45" fmla="*/ 0 h 55"/>
                  <a:gd name="T46" fmla="*/ 3 w 88"/>
                  <a:gd name="T47" fmla="*/ 0 h 55"/>
                  <a:gd name="T48" fmla="*/ 3 w 88"/>
                  <a:gd name="T49" fmla="*/ 0 h 55"/>
                  <a:gd name="T50" fmla="*/ 3 w 88"/>
                  <a:gd name="T51" fmla="*/ 0 h 55"/>
                  <a:gd name="T52" fmla="*/ 3 w 88"/>
                  <a:gd name="T53" fmla="*/ 0 h 55"/>
                  <a:gd name="T54" fmla="*/ 3 w 88"/>
                  <a:gd name="T55" fmla="*/ 0 h 55"/>
                  <a:gd name="T56" fmla="*/ 3 w 88"/>
                  <a:gd name="T57" fmla="*/ 0 h 55"/>
                  <a:gd name="T58" fmla="*/ 3 w 88"/>
                  <a:gd name="T59" fmla="*/ 1 h 55"/>
                  <a:gd name="T60" fmla="*/ 3 w 88"/>
                  <a:gd name="T61" fmla="*/ 1 h 55"/>
                  <a:gd name="T62" fmla="*/ 3 w 88"/>
                  <a:gd name="T63" fmla="*/ 1 h 55"/>
                  <a:gd name="T64" fmla="*/ 3 w 88"/>
                  <a:gd name="T65" fmla="*/ 1 h 55"/>
                  <a:gd name="T66" fmla="*/ 3 w 88"/>
                  <a:gd name="T67" fmla="*/ 1 h 55"/>
                  <a:gd name="T68" fmla="*/ 3 w 88"/>
                  <a:gd name="T69" fmla="*/ 1 h 55"/>
                  <a:gd name="T70" fmla="*/ 3 w 88"/>
                  <a:gd name="T71" fmla="*/ 1 h 55"/>
                  <a:gd name="T72" fmla="*/ 3 w 88"/>
                  <a:gd name="T73" fmla="*/ 1 h 55"/>
                  <a:gd name="T74" fmla="*/ 3 w 88"/>
                  <a:gd name="T75" fmla="*/ 1 h 55"/>
                  <a:gd name="T76" fmla="*/ 1 w 88"/>
                  <a:gd name="T77" fmla="*/ 2 h 5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8"/>
                  <a:gd name="T118" fmla="*/ 0 h 55"/>
                  <a:gd name="T119" fmla="*/ 88 w 88"/>
                  <a:gd name="T120" fmla="*/ 55 h 5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8" h="55">
                    <a:moveTo>
                      <a:pt x="25" y="55"/>
                    </a:moveTo>
                    <a:lnTo>
                      <a:pt x="22" y="55"/>
                    </a:lnTo>
                    <a:lnTo>
                      <a:pt x="19" y="55"/>
                    </a:lnTo>
                    <a:lnTo>
                      <a:pt x="16" y="55"/>
                    </a:lnTo>
                    <a:lnTo>
                      <a:pt x="12" y="54"/>
                    </a:lnTo>
                    <a:lnTo>
                      <a:pt x="8" y="53"/>
                    </a:lnTo>
                    <a:lnTo>
                      <a:pt x="6" y="50"/>
                    </a:lnTo>
                    <a:lnTo>
                      <a:pt x="3" y="48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1" y="28"/>
                    </a:lnTo>
                    <a:lnTo>
                      <a:pt x="2" y="24"/>
                    </a:lnTo>
                    <a:lnTo>
                      <a:pt x="4" y="22"/>
                    </a:lnTo>
                    <a:lnTo>
                      <a:pt x="7" y="19"/>
                    </a:lnTo>
                    <a:lnTo>
                      <a:pt x="11" y="17"/>
                    </a:lnTo>
                    <a:lnTo>
                      <a:pt x="13" y="16"/>
                    </a:lnTo>
                    <a:lnTo>
                      <a:pt x="62" y="0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6" y="1"/>
                    </a:lnTo>
                    <a:lnTo>
                      <a:pt x="80" y="2"/>
                    </a:lnTo>
                    <a:lnTo>
                      <a:pt x="82" y="5"/>
                    </a:lnTo>
                    <a:lnTo>
                      <a:pt x="84" y="7"/>
                    </a:lnTo>
                    <a:lnTo>
                      <a:pt x="87" y="11"/>
                    </a:lnTo>
                    <a:lnTo>
                      <a:pt x="88" y="13"/>
                    </a:lnTo>
                    <a:lnTo>
                      <a:pt x="88" y="17"/>
                    </a:lnTo>
                    <a:lnTo>
                      <a:pt x="88" y="19"/>
                    </a:lnTo>
                    <a:lnTo>
                      <a:pt x="88" y="23"/>
                    </a:lnTo>
                    <a:lnTo>
                      <a:pt x="87" y="27"/>
                    </a:lnTo>
                    <a:lnTo>
                      <a:pt x="86" y="31"/>
                    </a:lnTo>
                    <a:lnTo>
                      <a:pt x="83" y="33"/>
                    </a:lnTo>
                    <a:lnTo>
                      <a:pt x="81" y="35"/>
                    </a:lnTo>
                    <a:lnTo>
                      <a:pt x="77" y="38"/>
                    </a:lnTo>
                    <a:lnTo>
                      <a:pt x="75" y="39"/>
                    </a:lnTo>
                    <a:lnTo>
                      <a:pt x="25" y="55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29" name="Freeform 26"/>
              <p:cNvSpPr>
                <a:spLocks/>
              </p:cNvSpPr>
              <p:nvPr/>
            </p:nvSpPr>
            <p:spPr bwMode="auto">
              <a:xfrm>
                <a:off x="3005" y="2920"/>
                <a:ext cx="33" cy="22"/>
              </a:xfrm>
              <a:custGeom>
                <a:avLst/>
                <a:gdLst>
                  <a:gd name="T0" fmla="*/ 1 w 99"/>
                  <a:gd name="T1" fmla="*/ 2 h 67"/>
                  <a:gd name="T2" fmla="*/ 1 w 99"/>
                  <a:gd name="T3" fmla="*/ 2 h 67"/>
                  <a:gd name="T4" fmla="*/ 1 w 99"/>
                  <a:gd name="T5" fmla="*/ 2 h 67"/>
                  <a:gd name="T6" fmla="*/ 1 w 99"/>
                  <a:gd name="T7" fmla="*/ 2 h 67"/>
                  <a:gd name="T8" fmla="*/ 1 w 99"/>
                  <a:gd name="T9" fmla="*/ 2 h 67"/>
                  <a:gd name="T10" fmla="*/ 0 w 99"/>
                  <a:gd name="T11" fmla="*/ 2 h 67"/>
                  <a:gd name="T12" fmla="*/ 0 w 99"/>
                  <a:gd name="T13" fmla="*/ 2 h 67"/>
                  <a:gd name="T14" fmla="*/ 0 w 99"/>
                  <a:gd name="T15" fmla="*/ 2 h 67"/>
                  <a:gd name="T16" fmla="*/ 0 w 99"/>
                  <a:gd name="T17" fmla="*/ 2 h 67"/>
                  <a:gd name="T18" fmla="*/ 0 w 99"/>
                  <a:gd name="T19" fmla="*/ 2 h 67"/>
                  <a:gd name="T20" fmla="*/ 0 w 99"/>
                  <a:gd name="T21" fmla="*/ 2 h 67"/>
                  <a:gd name="T22" fmla="*/ 0 w 99"/>
                  <a:gd name="T23" fmla="*/ 2 h 67"/>
                  <a:gd name="T24" fmla="*/ 0 w 99"/>
                  <a:gd name="T25" fmla="*/ 2 h 67"/>
                  <a:gd name="T26" fmla="*/ 0 w 99"/>
                  <a:gd name="T27" fmla="*/ 2 h 67"/>
                  <a:gd name="T28" fmla="*/ 0 w 99"/>
                  <a:gd name="T29" fmla="*/ 1 h 67"/>
                  <a:gd name="T30" fmla="*/ 0 w 99"/>
                  <a:gd name="T31" fmla="*/ 1 h 67"/>
                  <a:gd name="T32" fmla="*/ 0 w 99"/>
                  <a:gd name="T33" fmla="*/ 1 h 67"/>
                  <a:gd name="T34" fmla="*/ 0 w 99"/>
                  <a:gd name="T35" fmla="*/ 1 h 67"/>
                  <a:gd name="T36" fmla="*/ 0 w 99"/>
                  <a:gd name="T37" fmla="*/ 1 h 67"/>
                  <a:gd name="T38" fmla="*/ 3 w 99"/>
                  <a:gd name="T39" fmla="*/ 0 h 67"/>
                  <a:gd name="T40" fmla="*/ 3 w 99"/>
                  <a:gd name="T41" fmla="*/ 0 h 67"/>
                  <a:gd name="T42" fmla="*/ 3 w 99"/>
                  <a:gd name="T43" fmla="*/ 0 h 67"/>
                  <a:gd name="T44" fmla="*/ 3 w 99"/>
                  <a:gd name="T45" fmla="*/ 0 h 67"/>
                  <a:gd name="T46" fmla="*/ 3 w 99"/>
                  <a:gd name="T47" fmla="*/ 0 h 67"/>
                  <a:gd name="T48" fmla="*/ 3 w 99"/>
                  <a:gd name="T49" fmla="*/ 0 h 67"/>
                  <a:gd name="T50" fmla="*/ 3 w 99"/>
                  <a:gd name="T51" fmla="*/ 0 h 67"/>
                  <a:gd name="T52" fmla="*/ 3 w 99"/>
                  <a:gd name="T53" fmla="*/ 0 h 67"/>
                  <a:gd name="T54" fmla="*/ 4 w 99"/>
                  <a:gd name="T55" fmla="*/ 0 h 67"/>
                  <a:gd name="T56" fmla="*/ 4 w 99"/>
                  <a:gd name="T57" fmla="*/ 0 h 67"/>
                  <a:gd name="T58" fmla="*/ 4 w 99"/>
                  <a:gd name="T59" fmla="*/ 1 h 67"/>
                  <a:gd name="T60" fmla="*/ 4 w 99"/>
                  <a:gd name="T61" fmla="*/ 1 h 67"/>
                  <a:gd name="T62" fmla="*/ 4 w 99"/>
                  <a:gd name="T63" fmla="*/ 1 h 67"/>
                  <a:gd name="T64" fmla="*/ 4 w 99"/>
                  <a:gd name="T65" fmla="*/ 1 h 67"/>
                  <a:gd name="T66" fmla="*/ 4 w 99"/>
                  <a:gd name="T67" fmla="*/ 1 h 67"/>
                  <a:gd name="T68" fmla="*/ 4 w 99"/>
                  <a:gd name="T69" fmla="*/ 1 h 67"/>
                  <a:gd name="T70" fmla="*/ 4 w 99"/>
                  <a:gd name="T71" fmla="*/ 1 h 67"/>
                  <a:gd name="T72" fmla="*/ 3 w 99"/>
                  <a:gd name="T73" fmla="*/ 1 h 67"/>
                  <a:gd name="T74" fmla="*/ 3 w 99"/>
                  <a:gd name="T75" fmla="*/ 1 h 67"/>
                  <a:gd name="T76" fmla="*/ 1 w 99"/>
                  <a:gd name="T77" fmla="*/ 2 h 6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9"/>
                  <a:gd name="T118" fmla="*/ 0 h 67"/>
                  <a:gd name="T119" fmla="*/ 99 w 99"/>
                  <a:gd name="T120" fmla="*/ 67 h 6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9" h="67">
                    <a:moveTo>
                      <a:pt x="28" y="66"/>
                    </a:moveTo>
                    <a:lnTo>
                      <a:pt x="24" y="67"/>
                    </a:lnTo>
                    <a:lnTo>
                      <a:pt x="21" y="67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1" y="66"/>
                    </a:lnTo>
                    <a:lnTo>
                      <a:pt x="8" y="63"/>
                    </a:lnTo>
                    <a:lnTo>
                      <a:pt x="6" y="62"/>
                    </a:lnTo>
                    <a:lnTo>
                      <a:pt x="3" y="59"/>
                    </a:lnTo>
                    <a:lnTo>
                      <a:pt x="1" y="56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46"/>
                    </a:lnTo>
                    <a:lnTo>
                      <a:pt x="0" y="43"/>
                    </a:lnTo>
                    <a:lnTo>
                      <a:pt x="1" y="39"/>
                    </a:lnTo>
                    <a:lnTo>
                      <a:pt x="3" y="36"/>
                    </a:lnTo>
                    <a:lnTo>
                      <a:pt x="5" y="34"/>
                    </a:lnTo>
                    <a:lnTo>
                      <a:pt x="8" y="32"/>
                    </a:lnTo>
                    <a:lnTo>
                      <a:pt x="11" y="29"/>
                    </a:lnTo>
                    <a:lnTo>
                      <a:pt x="71" y="1"/>
                    </a:lnTo>
                    <a:lnTo>
                      <a:pt x="75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88" y="1"/>
                    </a:lnTo>
                    <a:lnTo>
                      <a:pt x="91" y="3"/>
                    </a:lnTo>
                    <a:lnTo>
                      <a:pt x="93" y="4"/>
                    </a:lnTo>
                    <a:lnTo>
                      <a:pt x="96" y="8"/>
                    </a:lnTo>
                    <a:lnTo>
                      <a:pt x="98" y="11"/>
                    </a:lnTo>
                    <a:lnTo>
                      <a:pt x="99" y="14"/>
                    </a:lnTo>
                    <a:lnTo>
                      <a:pt x="99" y="18"/>
                    </a:lnTo>
                    <a:lnTo>
                      <a:pt x="99" y="20"/>
                    </a:lnTo>
                    <a:lnTo>
                      <a:pt x="99" y="24"/>
                    </a:lnTo>
                    <a:lnTo>
                      <a:pt x="98" y="28"/>
                    </a:lnTo>
                    <a:lnTo>
                      <a:pt x="96" y="30"/>
                    </a:lnTo>
                    <a:lnTo>
                      <a:pt x="95" y="33"/>
                    </a:lnTo>
                    <a:lnTo>
                      <a:pt x="91" y="35"/>
                    </a:lnTo>
                    <a:lnTo>
                      <a:pt x="88" y="38"/>
                    </a:lnTo>
                    <a:lnTo>
                      <a:pt x="28" y="66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30" name="Freeform 27"/>
              <p:cNvSpPr>
                <a:spLocks/>
              </p:cNvSpPr>
              <p:nvPr/>
            </p:nvSpPr>
            <p:spPr bwMode="auto">
              <a:xfrm>
                <a:off x="3025" y="2916"/>
                <a:ext cx="17" cy="17"/>
              </a:xfrm>
              <a:custGeom>
                <a:avLst/>
                <a:gdLst>
                  <a:gd name="T0" fmla="*/ 1 w 51"/>
                  <a:gd name="T1" fmla="*/ 2 h 51"/>
                  <a:gd name="T2" fmla="*/ 1 w 51"/>
                  <a:gd name="T3" fmla="*/ 2 h 51"/>
                  <a:gd name="T4" fmla="*/ 1 w 51"/>
                  <a:gd name="T5" fmla="*/ 2 h 51"/>
                  <a:gd name="T6" fmla="*/ 1 w 51"/>
                  <a:gd name="T7" fmla="*/ 2 h 51"/>
                  <a:gd name="T8" fmla="*/ 1 w 51"/>
                  <a:gd name="T9" fmla="*/ 2 h 51"/>
                  <a:gd name="T10" fmla="*/ 1 w 51"/>
                  <a:gd name="T11" fmla="*/ 2 h 51"/>
                  <a:gd name="T12" fmla="*/ 1 w 51"/>
                  <a:gd name="T13" fmla="*/ 2 h 51"/>
                  <a:gd name="T14" fmla="*/ 0 w 51"/>
                  <a:gd name="T15" fmla="*/ 2 h 51"/>
                  <a:gd name="T16" fmla="*/ 0 w 51"/>
                  <a:gd name="T17" fmla="*/ 2 h 51"/>
                  <a:gd name="T18" fmla="*/ 0 w 51"/>
                  <a:gd name="T19" fmla="*/ 2 h 51"/>
                  <a:gd name="T20" fmla="*/ 0 w 51"/>
                  <a:gd name="T21" fmla="*/ 2 h 51"/>
                  <a:gd name="T22" fmla="*/ 0 w 51"/>
                  <a:gd name="T23" fmla="*/ 1 h 51"/>
                  <a:gd name="T24" fmla="*/ 0 w 51"/>
                  <a:gd name="T25" fmla="*/ 1 h 51"/>
                  <a:gd name="T26" fmla="*/ 0 w 51"/>
                  <a:gd name="T27" fmla="*/ 1 h 51"/>
                  <a:gd name="T28" fmla="*/ 0 w 51"/>
                  <a:gd name="T29" fmla="*/ 1 h 51"/>
                  <a:gd name="T30" fmla="*/ 0 w 51"/>
                  <a:gd name="T31" fmla="*/ 1 h 51"/>
                  <a:gd name="T32" fmla="*/ 0 w 51"/>
                  <a:gd name="T33" fmla="*/ 1 h 51"/>
                  <a:gd name="T34" fmla="*/ 0 w 51"/>
                  <a:gd name="T35" fmla="*/ 1 h 51"/>
                  <a:gd name="T36" fmla="*/ 0 w 51"/>
                  <a:gd name="T37" fmla="*/ 1 h 51"/>
                  <a:gd name="T38" fmla="*/ 1 w 51"/>
                  <a:gd name="T39" fmla="*/ 0 h 51"/>
                  <a:gd name="T40" fmla="*/ 1 w 51"/>
                  <a:gd name="T41" fmla="*/ 0 h 51"/>
                  <a:gd name="T42" fmla="*/ 1 w 51"/>
                  <a:gd name="T43" fmla="*/ 0 h 51"/>
                  <a:gd name="T44" fmla="*/ 1 w 51"/>
                  <a:gd name="T45" fmla="*/ 0 h 51"/>
                  <a:gd name="T46" fmla="*/ 1 w 51"/>
                  <a:gd name="T47" fmla="*/ 0 h 51"/>
                  <a:gd name="T48" fmla="*/ 1 w 51"/>
                  <a:gd name="T49" fmla="*/ 0 h 51"/>
                  <a:gd name="T50" fmla="*/ 1 w 51"/>
                  <a:gd name="T51" fmla="*/ 0 h 51"/>
                  <a:gd name="T52" fmla="*/ 1 w 51"/>
                  <a:gd name="T53" fmla="*/ 0 h 51"/>
                  <a:gd name="T54" fmla="*/ 2 w 51"/>
                  <a:gd name="T55" fmla="*/ 0 h 51"/>
                  <a:gd name="T56" fmla="*/ 2 w 51"/>
                  <a:gd name="T57" fmla="*/ 0 h 51"/>
                  <a:gd name="T58" fmla="*/ 2 w 51"/>
                  <a:gd name="T59" fmla="*/ 0 h 51"/>
                  <a:gd name="T60" fmla="*/ 2 w 51"/>
                  <a:gd name="T61" fmla="*/ 0 h 51"/>
                  <a:gd name="T62" fmla="*/ 2 w 51"/>
                  <a:gd name="T63" fmla="*/ 1 h 51"/>
                  <a:gd name="T64" fmla="*/ 2 w 51"/>
                  <a:gd name="T65" fmla="*/ 1 h 51"/>
                  <a:gd name="T66" fmla="*/ 2 w 51"/>
                  <a:gd name="T67" fmla="*/ 1 h 51"/>
                  <a:gd name="T68" fmla="*/ 2 w 51"/>
                  <a:gd name="T69" fmla="*/ 1 h 51"/>
                  <a:gd name="T70" fmla="*/ 2 w 51"/>
                  <a:gd name="T71" fmla="*/ 1 h 51"/>
                  <a:gd name="T72" fmla="*/ 2 w 51"/>
                  <a:gd name="T73" fmla="*/ 1 h 51"/>
                  <a:gd name="T74" fmla="*/ 2 w 51"/>
                  <a:gd name="T75" fmla="*/ 1 h 51"/>
                  <a:gd name="T76" fmla="*/ 1 w 51"/>
                  <a:gd name="T77" fmla="*/ 2 h 5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1"/>
                  <a:gd name="T118" fmla="*/ 0 h 51"/>
                  <a:gd name="T119" fmla="*/ 51 w 51"/>
                  <a:gd name="T120" fmla="*/ 51 h 5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1" h="51">
                    <a:moveTo>
                      <a:pt x="35" y="46"/>
                    </a:moveTo>
                    <a:lnTo>
                      <a:pt x="31" y="47"/>
                    </a:lnTo>
                    <a:lnTo>
                      <a:pt x="28" y="50"/>
                    </a:lnTo>
                    <a:lnTo>
                      <a:pt x="25" y="51"/>
                    </a:lnTo>
                    <a:lnTo>
                      <a:pt x="21" y="51"/>
                    </a:lnTo>
                    <a:lnTo>
                      <a:pt x="19" y="51"/>
                    </a:lnTo>
                    <a:lnTo>
                      <a:pt x="15" y="51"/>
                    </a:lnTo>
                    <a:lnTo>
                      <a:pt x="11" y="50"/>
                    </a:lnTo>
                    <a:lnTo>
                      <a:pt x="9" y="47"/>
                    </a:lnTo>
                    <a:lnTo>
                      <a:pt x="5" y="46"/>
                    </a:lnTo>
                    <a:lnTo>
                      <a:pt x="4" y="42"/>
                    </a:lnTo>
                    <a:lnTo>
                      <a:pt x="1" y="40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1" y="23"/>
                    </a:lnTo>
                    <a:lnTo>
                      <a:pt x="4" y="20"/>
                    </a:lnTo>
                    <a:lnTo>
                      <a:pt x="5" y="16"/>
                    </a:lnTo>
                    <a:lnTo>
                      <a:pt x="16" y="5"/>
                    </a:lnTo>
                    <a:lnTo>
                      <a:pt x="20" y="4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39" y="2"/>
                    </a:lnTo>
                    <a:lnTo>
                      <a:pt x="42" y="4"/>
                    </a:lnTo>
                    <a:lnTo>
                      <a:pt x="46" y="5"/>
                    </a:lnTo>
                    <a:lnTo>
                      <a:pt x="47" y="9"/>
                    </a:lnTo>
                    <a:lnTo>
                      <a:pt x="49" y="12"/>
                    </a:lnTo>
                    <a:lnTo>
                      <a:pt x="51" y="15"/>
                    </a:lnTo>
                    <a:lnTo>
                      <a:pt x="51" y="19"/>
                    </a:lnTo>
                    <a:lnTo>
                      <a:pt x="51" y="21"/>
                    </a:lnTo>
                    <a:lnTo>
                      <a:pt x="51" y="25"/>
                    </a:lnTo>
                    <a:lnTo>
                      <a:pt x="49" y="29"/>
                    </a:lnTo>
                    <a:lnTo>
                      <a:pt x="47" y="31"/>
                    </a:lnTo>
                    <a:lnTo>
                      <a:pt x="46" y="35"/>
                    </a:lnTo>
                    <a:lnTo>
                      <a:pt x="35" y="46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31" name="Freeform 28"/>
              <p:cNvSpPr>
                <a:spLocks/>
              </p:cNvSpPr>
              <p:nvPr/>
            </p:nvSpPr>
            <p:spPr bwMode="auto">
              <a:xfrm>
                <a:off x="3028" y="2913"/>
                <a:ext cx="21" cy="16"/>
              </a:xfrm>
              <a:custGeom>
                <a:avLst/>
                <a:gdLst>
                  <a:gd name="T0" fmla="*/ 1 w 62"/>
                  <a:gd name="T1" fmla="*/ 2 h 49"/>
                  <a:gd name="T2" fmla="*/ 1 w 62"/>
                  <a:gd name="T3" fmla="*/ 2 h 49"/>
                  <a:gd name="T4" fmla="*/ 1 w 62"/>
                  <a:gd name="T5" fmla="*/ 2 h 49"/>
                  <a:gd name="T6" fmla="*/ 1 w 62"/>
                  <a:gd name="T7" fmla="*/ 2 h 49"/>
                  <a:gd name="T8" fmla="*/ 1 w 62"/>
                  <a:gd name="T9" fmla="*/ 2 h 49"/>
                  <a:gd name="T10" fmla="*/ 0 w 62"/>
                  <a:gd name="T11" fmla="*/ 2 h 49"/>
                  <a:gd name="T12" fmla="*/ 0 w 62"/>
                  <a:gd name="T13" fmla="*/ 2 h 49"/>
                  <a:gd name="T14" fmla="*/ 0 w 62"/>
                  <a:gd name="T15" fmla="*/ 2 h 49"/>
                  <a:gd name="T16" fmla="*/ 0 w 62"/>
                  <a:gd name="T17" fmla="*/ 1 h 49"/>
                  <a:gd name="T18" fmla="*/ 0 w 62"/>
                  <a:gd name="T19" fmla="*/ 1 h 49"/>
                  <a:gd name="T20" fmla="*/ 0 w 62"/>
                  <a:gd name="T21" fmla="*/ 1 h 49"/>
                  <a:gd name="T22" fmla="*/ 0 w 62"/>
                  <a:gd name="T23" fmla="*/ 1 h 49"/>
                  <a:gd name="T24" fmla="*/ 0 w 62"/>
                  <a:gd name="T25" fmla="*/ 1 h 49"/>
                  <a:gd name="T26" fmla="*/ 0 w 62"/>
                  <a:gd name="T27" fmla="*/ 1 h 49"/>
                  <a:gd name="T28" fmla="*/ 0 w 62"/>
                  <a:gd name="T29" fmla="*/ 1 h 49"/>
                  <a:gd name="T30" fmla="*/ 0 w 62"/>
                  <a:gd name="T31" fmla="*/ 1 h 49"/>
                  <a:gd name="T32" fmla="*/ 0 w 62"/>
                  <a:gd name="T33" fmla="*/ 1 h 49"/>
                  <a:gd name="T34" fmla="*/ 0 w 62"/>
                  <a:gd name="T35" fmla="*/ 0 h 49"/>
                  <a:gd name="T36" fmla="*/ 0 w 62"/>
                  <a:gd name="T37" fmla="*/ 0 h 49"/>
                  <a:gd name="T38" fmla="*/ 1 w 62"/>
                  <a:gd name="T39" fmla="*/ 0 h 49"/>
                  <a:gd name="T40" fmla="*/ 1 w 62"/>
                  <a:gd name="T41" fmla="*/ 0 h 49"/>
                  <a:gd name="T42" fmla="*/ 2 w 62"/>
                  <a:gd name="T43" fmla="*/ 0 h 49"/>
                  <a:gd name="T44" fmla="*/ 2 w 62"/>
                  <a:gd name="T45" fmla="*/ 0 h 49"/>
                  <a:gd name="T46" fmla="*/ 2 w 62"/>
                  <a:gd name="T47" fmla="*/ 0 h 49"/>
                  <a:gd name="T48" fmla="*/ 2 w 62"/>
                  <a:gd name="T49" fmla="*/ 0 h 49"/>
                  <a:gd name="T50" fmla="*/ 2 w 62"/>
                  <a:gd name="T51" fmla="*/ 0 h 49"/>
                  <a:gd name="T52" fmla="*/ 2 w 62"/>
                  <a:gd name="T53" fmla="*/ 0 h 49"/>
                  <a:gd name="T54" fmla="*/ 2 w 62"/>
                  <a:gd name="T55" fmla="*/ 0 h 49"/>
                  <a:gd name="T56" fmla="*/ 2 w 62"/>
                  <a:gd name="T57" fmla="*/ 0 h 49"/>
                  <a:gd name="T58" fmla="*/ 2 w 62"/>
                  <a:gd name="T59" fmla="*/ 1 h 49"/>
                  <a:gd name="T60" fmla="*/ 2 w 62"/>
                  <a:gd name="T61" fmla="*/ 1 h 49"/>
                  <a:gd name="T62" fmla="*/ 2 w 62"/>
                  <a:gd name="T63" fmla="*/ 1 h 49"/>
                  <a:gd name="T64" fmla="*/ 2 w 62"/>
                  <a:gd name="T65" fmla="*/ 1 h 49"/>
                  <a:gd name="T66" fmla="*/ 2 w 62"/>
                  <a:gd name="T67" fmla="*/ 1 h 49"/>
                  <a:gd name="T68" fmla="*/ 2 w 62"/>
                  <a:gd name="T69" fmla="*/ 1 h 49"/>
                  <a:gd name="T70" fmla="*/ 2 w 62"/>
                  <a:gd name="T71" fmla="*/ 1 h 49"/>
                  <a:gd name="T72" fmla="*/ 2 w 62"/>
                  <a:gd name="T73" fmla="*/ 1 h 49"/>
                  <a:gd name="T74" fmla="*/ 2 w 62"/>
                  <a:gd name="T75" fmla="*/ 1 h 49"/>
                  <a:gd name="T76" fmla="*/ 1 w 62"/>
                  <a:gd name="T77" fmla="*/ 2 h 4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"/>
                  <a:gd name="T118" fmla="*/ 0 h 49"/>
                  <a:gd name="T119" fmla="*/ 62 w 62"/>
                  <a:gd name="T120" fmla="*/ 49 h 4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" h="49">
                    <a:moveTo>
                      <a:pt x="27" y="48"/>
                    </a:moveTo>
                    <a:lnTo>
                      <a:pt x="25" y="49"/>
                    </a:lnTo>
                    <a:lnTo>
                      <a:pt x="21" y="49"/>
                    </a:lnTo>
                    <a:lnTo>
                      <a:pt x="19" y="49"/>
                    </a:lnTo>
                    <a:lnTo>
                      <a:pt x="15" y="49"/>
                    </a:lnTo>
                    <a:lnTo>
                      <a:pt x="11" y="48"/>
                    </a:lnTo>
                    <a:lnTo>
                      <a:pt x="8" y="45"/>
                    </a:lnTo>
                    <a:lnTo>
                      <a:pt x="5" y="43"/>
                    </a:lnTo>
                    <a:lnTo>
                      <a:pt x="3" y="40"/>
                    </a:lnTo>
                    <a:lnTo>
                      <a:pt x="1" y="37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1" y="21"/>
                    </a:lnTo>
                    <a:lnTo>
                      <a:pt x="4" y="17"/>
                    </a:lnTo>
                    <a:lnTo>
                      <a:pt x="6" y="14"/>
                    </a:lnTo>
                    <a:lnTo>
                      <a:pt x="9" y="12"/>
                    </a:lnTo>
                    <a:lnTo>
                      <a:pt x="12" y="11"/>
                    </a:lnTo>
                    <a:lnTo>
                      <a:pt x="35" y="1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1" y="1"/>
                    </a:lnTo>
                    <a:lnTo>
                      <a:pt x="54" y="3"/>
                    </a:lnTo>
                    <a:lnTo>
                      <a:pt x="57" y="6"/>
                    </a:lnTo>
                    <a:lnTo>
                      <a:pt x="59" y="8"/>
                    </a:lnTo>
                    <a:lnTo>
                      <a:pt x="60" y="12"/>
                    </a:lnTo>
                    <a:lnTo>
                      <a:pt x="62" y="14"/>
                    </a:lnTo>
                    <a:lnTo>
                      <a:pt x="62" y="18"/>
                    </a:lnTo>
                    <a:lnTo>
                      <a:pt x="62" y="21"/>
                    </a:lnTo>
                    <a:lnTo>
                      <a:pt x="62" y="24"/>
                    </a:lnTo>
                    <a:lnTo>
                      <a:pt x="60" y="28"/>
                    </a:lnTo>
                    <a:lnTo>
                      <a:pt x="58" y="32"/>
                    </a:lnTo>
                    <a:lnTo>
                      <a:pt x="56" y="34"/>
                    </a:lnTo>
                    <a:lnTo>
                      <a:pt x="53" y="37"/>
                    </a:lnTo>
                    <a:lnTo>
                      <a:pt x="49" y="38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32" name="Freeform 29"/>
              <p:cNvSpPr>
                <a:spLocks/>
              </p:cNvSpPr>
              <p:nvPr/>
            </p:nvSpPr>
            <p:spPr bwMode="auto">
              <a:xfrm>
                <a:off x="3036" y="2891"/>
                <a:ext cx="37" cy="35"/>
              </a:xfrm>
              <a:custGeom>
                <a:avLst/>
                <a:gdLst>
                  <a:gd name="T0" fmla="*/ 1 w 111"/>
                  <a:gd name="T1" fmla="*/ 4 h 106"/>
                  <a:gd name="T2" fmla="*/ 1 w 111"/>
                  <a:gd name="T3" fmla="*/ 4 h 106"/>
                  <a:gd name="T4" fmla="*/ 1 w 111"/>
                  <a:gd name="T5" fmla="*/ 4 h 106"/>
                  <a:gd name="T6" fmla="*/ 1 w 111"/>
                  <a:gd name="T7" fmla="*/ 4 h 106"/>
                  <a:gd name="T8" fmla="*/ 1 w 111"/>
                  <a:gd name="T9" fmla="*/ 4 h 106"/>
                  <a:gd name="T10" fmla="*/ 1 w 111"/>
                  <a:gd name="T11" fmla="*/ 4 h 106"/>
                  <a:gd name="T12" fmla="*/ 1 w 111"/>
                  <a:gd name="T13" fmla="*/ 4 h 106"/>
                  <a:gd name="T14" fmla="*/ 0 w 111"/>
                  <a:gd name="T15" fmla="*/ 4 h 106"/>
                  <a:gd name="T16" fmla="*/ 0 w 111"/>
                  <a:gd name="T17" fmla="*/ 4 h 106"/>
                  <a:gd name="T18" fmla="*/ 0 w 111"/>
                  <a:gd name="T19" fmla="*/ 4 h 106"/>
                  <a:gd name="T20" fmla="*/ 0 w 111"/>
                  <a:gd name="T21" fmla="*/ 4 h 106"/>
                  <a:gd name="T22" fmla="*/ 0 w 111"/>
                  <a:gd name="T23" fmla="*/ 3 h 106"/>
                  <a:gd name="T24" fmla="*/ 0 w 111"/>
                  <a:gd name="T25" fmla="*/ 3 h 106"/>
                  <a:gd name="T26" fmla="*/ 0 w 111"/>
                  <a:gd name="T27" fmla="*/ 3 h 106"/>
                  <a:gd name="T28" fmla="*/ 0 w 111"/>
                  <a:gd name="T29" fmla="*/ 3 h 106"/>
                  <a:gd name="T30" fmla="*/ 0 w 111"/>
                  <a:gd name="T31" fmla="*/ 3 h 106"/>
                  <a:gd name="T32" fmla="*/ 0 w 111"/>
                  <a:gd name="T33" fmla="*/ 3 h 106"/>
                  <a:gd name="T34" fmla="*/ 0 w 111"/>
                  <a:gd name="T35" fmla="*/ 3 h 106"/>
                  <a:gd name="T36" fmla="*/ 0 w 111"/>
                  <a:gd name="T37" fmla="*/ 3 h 106"/>
                  <a:gd name="T38" fmla="*/ 3 w 111"/>
                  <a:gd name="T39" fmla="*/ 0 h 106"/>
                  <a:gd name="T40" fmla="*/ 3 w 111"/>
                  <a:gd name="T41" fmla="*/ 0 h 106"/>
                  <a:gd name="T42" fmla="*/ 3 w 111"/>
                  <a:gd name="T43" fmla="*/ 0 h 106"/>
                  <a:gd name="T44" fmla="*/ 3 w 111"/>
                  <a:gd name="T45" fmla="*/ 0 h 106"/>
                  <a:gd name="T46" fmla="*/ 3 w 111"/>
                  <a:gd name="T47" fmla="*/ 0 h 106"/>
                  <a:gd name="T48" fmla="*/ 3 w 111"/>
                  <a:gd name="T49" fmla="*/ 0 h 106"/>
                  <a:gd name="T50" fmla="*/ 4 w 111"/>
                  <a:gd name="T51" fmla="*/ 0 h 106"/>
                  <a:gd name="T52" fmla="*/ 4 w 111"/>
                  <a:gd name="T53" fmla="*/ 0 h 106"/>
                  <a:gd name="T54" fmla="*/ 4 w 111"/>
                  <a:gd name="T55" fmla="*/ 0 h 106"/>
                  <a:gd name="T56" fmla="*/ 4 w 111"/>
                  <a:gd name="T57" fmla="*/ 0 h 106"/>
                  <a:gd name="T58" fmla="*/ 4 w 111"/>
                  <a:gd name="T59" fmla="*/ 0 h 106"/>
                  <a:gd name="T60" fmla="*/ 4 w 111"/>
                  <a:gd name="T61" fmla="*/ 0 h 106"/>
                  <a:gd name="T62" fmla="*/ 4 w 111"/>
                  <a:gd name="T63" fmla="*/ 1 h 106"/>
                  <a:gd name="T64" fmla="*/ 4 w 111"/>
                  <a:gd name="T65" fmla="*/ 1 h 106"/>
                  <a:gd name="T66" fmla="*/ 4 w 111"/>
                  <a:gd name="T67" fmla="*/ 1 h 106"/>
                  <a:gd name="T68" fmla="*/ 4 w 111"/>
                  <a:gd name="T69" fmla="*/ 1 h 106"/>
                  <a:gd name="T70" fmla="*/ 4 w 111"/>
                  <a:gd name="T71" fmla="*/ 1 h 106"/>
                  <a:gd name="T72" fmla="*/ 4 w 111"/>
                  <a:gd name="T73" fmla="*/ 1 h 106"/>
                  <a:gd name="T74" fmla="*/ 4 w 111"/>
                  <a:gd name="T75" fmla="*/ 1 h 106"/>
                  <a:gd name="T76" fmla="*/ 1 w 111"/>
                  <a:gd name="T77" fmla="*/ 4 h 10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1"/>
                  <a:gd name="T118" fmla="*/ 0 h 106"/>
                  <a:gd name="T119" fmla="*/ 111 w 111"/>
                  <a:gd name="T120" fmla="*/ 106 h 10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1" h="106">
                    <a:moveTo>
                      <a:pt x="34" y="101"/>
                    </a:moveTo>
                    <a:lnTo>
                      <a:pt x="31" y="104"/>
                    </a:lnTo>
                    <a:lnTo>
                      <a:pt x="27" y="105"/>
                    </a:lnTo>
                    <a:lnTo>
                      <a:pt x="24" y="106"/>
                    </a:lnTo>
                    <a:lnTo>
                      <a:pt x="20" y="106"/>
                    </a:lnTo>
                    <a:lnTo>
                      <a:pt x="18" y="106"/>
                    </a:lnTo>
                    <a:lnTo>
                      <a:pt x="15" y="106"/>
                    </a:lnTo>
                    <a:lnTo>
                      <a:pt x="11" y="105"/>
                    </a:lnTo>
                    <a:lnTo>
                      <a:pt x="8" y="102"/>
                    </a:lnTo>
                    <a:lnTo>
                      <a:pt x="5" y="100"/>
                    </a:lnTo>
                    <a:lnTo>
                      <a:pt x="3" y="97"/>
                    </a:lnTo>
                    <a:lnTo>
                      <a:pt x="2" y="94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84"/>
                    </a:lnTo>
                    <a:lnTo>
                      <a:pt x="0" y="81"/>
                    </a:lnTo>
                    <a:lnTo>
                      <a:pt x="2" y="78"/>
                    </a:lnTo>
                    <a:lnTo>
                      <a:pt x="4" y="74"/>
                    </a:lnTo>
                    <a:lnTo>
                      <a:pt x="6" y="72"/>
                    </a:lnTo>
                    <a:lnTo>
                      <a:pt x="78" y="5"/>
                    </a:lnTo>
                    <a:lnTo>
                      <a:pt x="80" y="3"/>
                    </a:lnTo>
                    <a:lnTo>
                      <a:pt x="84" y="1"/>
                    </a:lnTo>
                    <a:lnTo>
                      <a:pt x="88" y="0"/>
                    </a:lnTo>
                    <a:lnTo>
                      <a:pt x="91" y="0"/>
                    </a:lnTo>
                    <a:lnTo>
                      <a:pt x="94" y="0"/>
                    </a:lnTo>
                    <a:lnTo>
                      <a:pt x="96" y="0"/>
                    </a:lnTo>
                    <a:lnTo>
                      <a:pt x="100" y="1"/>
                    </a:lnTo>
                    <a:lnTo>
                      <a:pt x="104" y="4"/>
                    </a:lnTo>
                    <a:lnTo>
                      <a:pt x="106" y="6"/>
                    </a:lnTo>
                    <a:lnTo>
                      <a:pt x="109" y="9"/>
                    </a:lnTo>
                    <a:lnTo>
                      <a:pt x="110" y="12"/>
                    </a:lnTo>
                    <a:lnTo>
                      <a:pt x="111" y="16"/>
                    </a:lnTo>
                    <a:lnTo>
                      <a:pt x="111" y="20"/>
                    </a:lnTo>
                    <a:lnTo>
                      <a:pt x="111" y="22"/>
                    </a:lnTo>
                    <a:lnTo>
                      <a:pt x="111" y="25"/>
                    </a:lnTo>
                    <a:lnTo>
                      <a:pt x="110" y="28"/>
                    </a:lnTo>
                    <a:lnTo>
                      <a:pt x="107" y="32"/>
                    </a:lnTo>
                    <a:lnTo>
                      <a:pt x="105" y="35"/>
                    </a:lnTo>
                    <a:lnTo>
                      <a:pt x="34" y="101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33" name="Freeform 30"/>
              <p:cNvSpPr>
                <a:spLocks/>
              </p:cNvSpPr>
              <p:nvPr/>
            </p:nvSpPr>
            <p:spPr bwMode="auto">
              <a:xfrm>
                <a:off x="3060" y="2867"/>
                <a:ext cx="29" cy="37"/>
              </a:xfrm>
              <a:custGeom>
                <a:avLst/>
                <a:gdLst>
                  <a:gd name="T0" fmla="*/ 1 w 88"/>
                  <a:gd name="T1" fmla="*/ 4 h 111"/>
                  <a:gd name="T2" fmla="*/ 1 w 88"/>
                  <a:gd name="T3" fmla="*/ 4 h 111"/>
                  <a:gd name="T4" fmla="*/ 1 w 88"/>
                  <a:gd name="T5" fmla="*/ 4 h 111"/>
                  <a:gd name="T6" fmla="*/ 1 w 88"/>
                  <a:gd name="T7" fmla="*/ 4 h 111"/>
                  <a:gd name="T8" fmla="*/ 1 w 88"/>
                  <a:gd name="T9" fmla="*/ 4 h 111"/>
                  <a:gd name="T10" fmla="*/ 1 w 88"/>
                  <a:gd name="T11" fmla="*/ 4 h 111"/>
                  <a:gd name="T12" fmla="*/ 1 w 88"/>
                  <a:gd name="T13" fmla="*/ 4 h 111"/>
                  <a:gd name="T14" fmla="*/ 1 w 88"/>
                  <a:gd name="T15" fmla="*/ 4 h 111"/>
                  <a:gd name="T16" fmla="*/ 0 w 88"/>
                  <a:gd name="T17" fmla="*/ 4 h 111"/>
                  <a:gd name="T18" fmla="*/ 0 w 88"/>
                  <a:gd name="T19" fmla="*/ 4 h 111"/>
                  <a:gd name="T20" fmla="*/ 0 w 88"/>
                  <a:gd name="T21" fmla="*/ 4 h 111"/>
                  <a:gd name="T22" fmla="*/ 0 w 88"/>
                  <a:gd name="T23" fmla="*/ 4 h 111"/>
                  <a:gd name="T24" fmla="*/ 0 w 88"/>
                  <a:gd name="T25" fmla="*/ 4 h 111"/>
                  <a:gd name="T26" fmla="*/ 0 w 88"/>
                  <a:gd name="T27" fmla="*/ 4 h 111"/>
                  <a:gd name="T28" fmla="*/ 0 w 88"/>
                  <a:gd name="T29" fmla="*/ 3 h 111"/>
                  <a:gd name="T30" fmla="*/ 0 w 88"/>
                  <a:gd name="T31" fmla="*/ 3 h 111"/>
                  <a:gd name="T32" fmla="*/ 0 w 88"/>
                  <a:gd name="T33" fmla="*/ 3 h 111"/>
                  <a:gd name="T34" fmla="*/ 0 w 88"/>
                  <a:gd name="T35" fmla="*/ 3 h 111"/>
                  <a:gd name="T36" fmla="*/ 0 w 88"/>
                  <a:gd name="T37" fmla="*/ 3 h 111"/>
                  <a:gd name="T38" fmla="*/ 2 w 88"/>
                  <a:gd name="T39" fmla="*/ 0 h 111"/>
                  <a:gd name="T40" fmla="*/ 2 w 88"/>
                  <a:gd name="T41" fmla="*/ 0 h 111"/>
                  <a:gd name="T42" fmla="*/ 2 w 88"/>
                  <a:gd name="T43" fmla="*/ 0 h 111"/>
                  <a:gd name="T44" fmla="*/ 2 w 88"/>
                  <a:gd name="T45" fmla="*/ 0 h 111"/>
                  <a:gd name="T46" fmla="*/ 2 w 88"/>
                  <a:gd name="T47" fmla="*/ 0 h 111"/>
                  <a:gd name="T48" fmla="*/ 2 w 88"/>
                  <a:gd name="T49" fmla="*/ 0 h 111"/>
                  <a:gd name="T50" fmla="*/ 3 w 88"/>
                  <a:gd name="T51" fmla="*/ 0 h 111"/>
                  <a:gd name="T52" fmla="*/ 3 w 88"/>
                  <a:gd name="T53" fmla="*/ 0 h 111"/>
                  <a:gd name="T54" fmla="*/ 3 w 88"/>
                  <a:gd name="T55" fmla="*/ 0 h 111"/>
                  <a:gd name="T56" fmla="*/ 3 w 88"/>
                  <a:gd name="T57" fmla="*/ 0 h 111"/>
                  <a:gd name="T58" fmla="*/ 3 w 88"/>
                  <a:gd name="T59" fmla="*/ 0 h 111"/>
                  <a:gd name="T60" fmla="*/ 3 w 88"/>
                  <a:gd name="T61" fmla="*/ 0 h 111"/>
                  <a:gd name="T62" fmla="*/ 3 w 88"/>
                  <a:gd name="T63" fmla="*/ 0 h 111"/>
                  <a:gd name="T64" fmla="*/ 3 w 88"/>
                  <a:gd name="T65" fmla="*/ 1 h 111"/>
                  <a:gd name="T66" fmla="*/ 3 w 88"/>
                  <a:gd name="T67" fmla="*/ 1 h 111"/>
                  <a:gd name="T68" fmla="*/ 3 w 88"/>
                  <a:gd name="T69" fmla="*/ 1 h 111"/>
                  <a:gd name="T70" fmla="*/ 3 w 88"/>
                  <a:gd name="T71" fmla="*/ 1 h 111"/>
                  <a:gd name="T72" fmla="*/ 3 w 88"/>
                  <a:gd name="T73" fmla="*/ 1 h 111"/>
                  <a:gd name="T74" fmla="*/ 3 w 88"/>
                  <a:gd name="T75" fmla="*/ 1 h 111"/>
                  <a:gd name="T76" fmla="*/ 1 w 88"/>
                  <a:gd name="T77" fmla="*/ 4 h 11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8"/>
                  <a:gd name="T118" fmla="*/ 0 h 111"/>
                  <a:gd name="T119" fmla="*/ 88 w 88"/>
                  <a:gd name="T120" fmla="*/ 111 h 11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8" h="111">
                    <a:moveTo>
                      <a:pt x="35" y="102"/>
                    </a:moveTo>
                    <a:lnTo>
                      <a:pt x="34" y="104"/>
                    </a:lnTo>
                    <a:lnTo>
                      <a:pt x="31" y="107"/>
                    </a:lnTo>
                    <a:lnTo>
                      <a:pt x="28" y="109"/>
                    </a:lnTo>
                    <a:lnTo>
                      <a:pt x="24" y="111"/>
                    </a:lnTo>
                    <a:lnTo>
                      <a:pt x="21" y="111"/>
                    </a:lnTo>
                    <a:lnTo>
                      <a:pt x="18" y="111"/>
                    </a:lnTo>
                    <a:lnTo>
                      <a:pt x="15" y="111"/>
                    </a:lnTo>
                    <a:lnTo>
                      <a:pt x="11" y="109"/>
                    </a:lnTo>
                    <a:lnTo>
                      <a:pt x="8" y="107"/>
                    </a:lnTo>
                    <a:lnTo>
                      <a:pt x="6" y="106"/>
                    </a:lnTo>
                    <a:lnTo>
                      <a:pt x="3" y="102"/>
                    </a:lnTo>
                    <a:lnTo>
                      <a:pt x="1" y="99"/>
                    </a:lnTo>
                    <a:lnTo>
                      <a:pt x="0" y="96"/>
                    </a:lnTo>
                    <a:lnTo>
                      <a:pt x="0" y="92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1" y="82"/>
                    </a:lnTo>
                    <a:lnTo>
                      <a:pt x="3" y="80"/>
                    </a:lnTo>
                    <a:lnTo>
                      <a:pt x="53" y="8"/>
                    </a:lnTo>
                    <a:lnTo>
                      <a:pt x="54" y="6"/>
                    </a:lnTo>
                    <a:lnTo>
                      <a:pt x="58" y="4"/>
                    </a:lnTo>
                    <a:lnTo>
                      <a:pt x="60" y="1"/>
                    </a:lnTo>
                    <a:lnTo>
                      <a:pt x="64" y="0"/>
                    </a:lnTo>
                    <a:lnTo>
                      <a:pt x="67" y="0"/>
                    </a:lnTo>
                    <a:lnTo>
                      <a:pt x="70" y="0"/>
                    </a:lnTo>
                    <a:lnTo>
                      <a:pt x="74" y="0"/>
                    </a:lnTo>
                    <a:lnTo>
                      <a:pt x="77" y="1"/>
                    </a:lnTo>
                    <a:lnTo>
                      <a:pt x="80" y="4"/>
                    </a:lnTo>
                    <a:lnTo>
                      <a:pt x="82" y="5"/>
                    </a:lnTo>
                    <a:lnTo>
                      <a:pt x="85" y="8"/>
                    </a:lnTo>
                    <a:lnTo>
                      <a:pt x="87" y="11"/>
                    </a:lnTo>
                    <a:lnTo>
                      <a:pt x="88" y="15"/>
                    </a:lnTo>
                    <a:lnTo>
                      <a:pt x="88" y="18"/>
                    </a:lnTo>
                    <a:lnTo>
                      <a:pt x="88" y="21"/>
                    </a:lnTo>
                    <a:lnTo>
                      <a:pt x="88" y="24"/>
                    </a:lnTo>
                    <a:lnTo>
                      <a:pt x="87" y="28"/>
                    </a:lnTo>
                    <a:lnTo>
                      <a:pt x="85" y="31"/>
                    </a:lnTo>
                    <a:lnTo>
                      <a:pt x="35" y="102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34" name="Freeform 31"/>
              <p:cNvSpPr>
                <a:spLocks/>
              </p:cNvSpPr>
              <p:nvPr/>
            </p:nvSpPr>
            <p:spPr bwMode="auto">
              <a:xfrm>
                <a:off x="3076" y="2847"/>
                <a:ext cx="26" cy="33"/>
              </a:xfrm>
              <a:custGeom>
                <a:avLst/>
                <a:gdLst>
                  <a:gd name="T0" fmla="*/ 1 w 78"/>
                  <a:gd name="T1" fmla="*/ 3 h 99"/>
                  <a:gd name="T2" fmla="*/ 1 w 78"/>
                  <a:gd name="T3" fmla="*/ 3 h 99"/>
                  <a:gd name="T4" fmla="*/ 1 w 78"/>
                  <a:gd name="T5" fmla="*/ 4 h 99"/>
                  <a:gd name="T6" fmla="*/ 1 w 78"/>
                  <a:gd name="T7" fmla="*/ 4 h 99"/>
                  <a:gd name="T8" fmla="*/ 1 w 78"/>
                  <a:gd name="T9" fmla="*/ 4 h 99"/>
                  <a:gd name="T10" fmla="*/ 1 w 78"/>
                  <a:gd name="T11" fmla="*/ 4 h 99"/>
                  <a:gd name="T12" fmla="*/ 1 w 78"/>
                  <a:gd name="T13" fmla="*/ 4 h 99"/>
                  <a:gd name="T14" fmla="*/ 1 w 78"/>
                  <a:gd name="T15" fmla="*/ 4 h 99"/>
                  <a:gd name="T16" fmla="*/ 0 w 78"/>
                  <a:gd name="T17" fmla="*/ 4 h 99"/>
                  <a:gd name="T18" fmla="*/ 0 w 78"/>
                  <a:gd name="T19" fmla="*/ 4 h 99"/>
                  <a:gd name="T20" fmla="*/ 0 w 78"/>
                  <a:gd name="T21" fmla="*/ 3 h 99"/>
                  <a:gd name="T22" fmla="*/ 0 w 78"/>
                  <a:gd name="T23" fmla="*/ 3 h 99"/>
                  <a:gd name="T24" fmla="*/ 0 w 78"/>
                  <a:gd name="T25" fmla="*/ 3 h 99"/>
                  <a:gd name="T26" fmla="*/ 0 w 78"/>
                  <a:gd name="T27" fmla="*/ 3 h 99"/>
                  <a:gd name="T28" fmla="*/ 0 w 78"/>
                  <a:gd name="T29" fmla="*/ 3 h 99"/>
                  <a:gd name="T30" fmla="*/ 0 w 78"/>
                  <a:gd name="T31" fmla="*/ 3 h 99"/>
                  <a:gd name="T32" fmla="*/ 0 w 78"/>
                  <a:gd name="T33" fmla="*/ 3 h 99"/>
                  <a:gd name="T34" fmla="*/ 0 w 78"/>
                  <a:gd name="T35" fmla="*/ 3 h 99"/>
                  <a:gd name="T36" fmla="*/ 0 w 78"/>
                  <a:gd name="T37" fmla="*/ 3 h 99"/>
                  <a:gd name="T38" fmla="*/ 2 w 78"/>
                  <a:gd name="T39" fmla="*/ 0 h 99"/>
                  <a:gd name="T40" fmla="*/ 2 w 78"/>
                  <a:gd name="T41" fmla="*/ 0 h 99"/>
                  <a:gd name="T42" fmla="*/ 2 w 78"/>
                  <a:gd name="T43" fmla="*/ 0 h 99"/>
                  <a:gd name="T44" fmla="*/ 2 w 78"/>
                  <a:gd name="T45" fmla="*/ 0 h 99"/>
                  <a:gd name="T46" fmla="*/ 2 w 78"/>
                  <a:gd name="T47" fmla="*/ 0 h 99"/>
                  <a:gd name="T48" fmla="*/ 2 w 78"/>
                  <a:gd name="T49" fmla="*/ 0 h 99"/>
                  <a:gd name="T50" fmla="*/ 2 w 78"/>
                  <a:gd name="T51" fmla="*/ 0 h 99"/>
                  <a:gd name="T52" fmla="*/ 2 w 78"/>
                  <a:gd name="T53" fmla="*/ 0 h 99"/>
                  <a:gd name="T54" fmla="*/ 2 w 78"/>
                  <a:gd name="T55" fmla="*/ 0 h 99"/>
                  <a:gd name="T56" fmla="*/ 3 w 78"/>
                  <a:gd name="T57" fmla="*/ 0 h 99"/>
                  <a:gd name="T58" fmla="*/ 3 w 78"/>
                  <a:gd name="T59" fmla="*/ 0 h 99"/>
                  <a:gd name="T60" fmla="*/ 3 w 78"/>
                  <a:gd name="T61" fmla="*/ 0 h 99"/>
                  <a:gd name="T62" fmla="*/ 3 w 78"/>
                  <a:gd name="T63" fmla="*/ 0 h 99"/>
                  <a:gd name="T64" fmla="*/ 3 w 78"/>
                  <a:gd name="T65" fmla="*/ 0 h 99"/>
                  <a:gd name="T66" fmla="*/ 3 w 78"/>
                  <a:gd name="T67" fmla="*/ 1 h 99"/>
                  <a:gd name="T68" fmla="*/ 3 w 78"/>
                  <a:gd name="T69" fmla="*/ 1 h 99"/>
                  <a:gd name="T70" fmla="*/ 3 w 78"/>
                  <a:gd name="T71" fmla="*/ 1 h 99"/>
                  <a:gd name="T72" fmla="*/ 3 w 78"/>
                  <a:gd name="T73" fmla="*/ 1 h 99"/>
                  <a:gd name="T74" fmla="*/ 3 w 78"/>
                  <a:gd name="T75" fmla="*/ 1 h 99"/>
                  <a:gd name="T76" fmla="*/ 1 w 78"/>
                  <a:gd name="T77" fmla="*/ 3 h 9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8"/>
                  <a:gd name="T118" fmla="*/ 0 h 99"/>
                  <a:gd name="T119" fmla="*/ 78 w 78"/>
                  <a:gd name="T120" fmla="*/ 99 h 9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8" h="99">
                    <a:moveTo>
                      <a:pt x="37" y="91"/>
                    </a:moveTo>
                    <a:lnTo>
                      <a:pt x="34" y="93"/>
                    </a:lnTo>
                    <a:lnTo>
                      <a:pt x="32" y="96"/>
                    </a:lnTo>
                    <a:lnTo>
                      <a:pt x="28" y="98"/>
                    </a:lnTo>
                    <a:lnTo>
                      <a:pt x="26" y="99"/>
                    </a:lnTo>
                    <a:lnTo>
                      <a:pt x="22" y="99"/>
                    </a:lnTo>
                    <a:lnTo>
                      <a:pt x="20" y="99"/>
                    </a:lnTo>
                    <a:lnTo>
                      <a:pt x="16" y="99"/>
                    </a:lnTo>
                    <a:lnTo>
                      <a:pt x="12" y="98"/>
                    </a:lnTo>
                    <a:lnTo>
                      <a:pt x="9" y="97"/>
                    </a:lnTo>
                    <a:lnTo>
                      <a:pt x="6" y="94"/>
                    </a:lnTo>
                    <a:lnTo>
                      <a:pt x="4" y="92"/>
                    </a:lnTo>
                    <a:lnTo>
                      <a:pt x="1" y="88"/>
                    </a:lnTo>
                    <a:lnTo>
                      <a:pt x="0" y="86"/>
                    </a:lnTo>
                    <a:lnTo>
                      <a:pt x="0" y="82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1" y="72"/>
                    </a:lnTo>
                    <a:lnTo>
                      <a:pt x="2" y="68"/>
                    </a:lnTo>
                    <a:lnTo>
                      <a:pt x="41" y="8"/>
                    </a:lnTo>
                    <a:lnTo>
                      <a:pt x="43" y="6"/>
                    </a:lnTo>
                    <a:lnTo>
                      <a:pt x="46" y="3"/>
                    </a:lnTo>
                    <a:lnTo>
                      <a:pt x="49" y="1"/>
                    </a:lnTo>
                    <a:lnTo>
                      <a:pt x="52" y="0"/>
                    </a:lnTo>
                    <a:lnTo>
                      <a:pt x="55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65" y="1"/>
                    </a:lnTo>
                    <a:lnTo>
                      <a:pt x="69" y="2"/>
                    </a:lnTo>
                    <a:lnTo>
                      <a:pt x="71" y="4"/>
                    </a:lnTo>
                    <a:lnTo>
                      <a:pt x="74" y="7"/>
                    </a:lnTo>
                    <a:lnTo>
                      <a:pt x="76" y="11"/>
                    </a:lnTo>
                    <a:lnTo>
                      <a:pt x="78" y="13"/>
                    </a:lnTo>
                    <a:lnTo>
                      <a:pt x="78" y="17"/>
                    </a:lnTo>
                    <a:lnTo>
                      <a:pt x="78" y="19"/>
                    </a:lnTo>
                    <a:lnTo>
                      <a:pt x="78" y="23"/>
                    </a:lnTo>
                    <a:lnTo>
                      <a:pt x="76" y="27"/>
                    </a:lnTo>
                    <a:lnTo>
                      <a:pt x="75" y="30"/>
                    </a:lnTo>
                    <a:lnTo>
                      <a:pt x="37" y="91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35" name="Freeform 32"/>
              <p:cNvSpPr>
                <a:spLocks/>
              </p:cNvSpPr>
              <p:nvPr/>
            </p:nvSpPr>
            <p:spPr bwMode="auto">
              <a:xfrm>
                <a:off x="3089" y="2836"/>
                <a:ext cx="17" cy="24"/>
              </a:xfrm>
              <a:custGeom>
                <a:avLst/>
                <a:gdLst>
                  <a:gd name="T0" fmla="*/ 1 w 51"/>
                  <a:gd name="T1" fmla="*/ 2 h 71"/>
                  <a:gd name="T2" fmla="*/ 1 w 51"/>
                  <a:gd name="T3" fmla="*/ 2 h 71"/>
                  <a:gd name="T4" fmla="*/ 1 w 51"/>
                  <a:gd name="T5" fmla="*/ 2 h 71"/>
                  <a:gd name="T6" fmla="*/ 1 w 51"/>
                  <a:gd name="T7" fmla="*/ 2 h 71"/>
                  <a:gd name="T8" fmla="*/ 1 w 51"/>
                  <a:gd name="T9" fmla="*/ 3 h 71"/>
                  <a:gd name="T10" fmla="*/ 1 w 51"/>
                  <a:gd name="T11" fmla="*/ 3 h 71"/>
                  <a:gd name="T12" fmla="*/ 1 w 51"/>
                  <a:gd name="T13" fmla="*/ 3 h 71"/>
                  <a:gd name="T14" fmla="*/ 1 w 51"/>
                  <a:gd name="T15" fmla="*/ 3 h 71"/>
                  <a:gd name="T16" fmla="*/ 1 w 51"/>
                  <a:gd name="T17" fmla="*/ 3 h 71"/>
                  <a:gd name="T18" fmla="*/ 1 w 51"/>
                  <a:gd name="T19" fmla="*/ 3 h 71"/>
                  <a:gd name="T20" fmla="*/ 0 w 51"/>
                  <a:gd name="T21" fmla="*/ 3 h 71"/>
                  <a:gd name="T22" fmla="*/ 0 w 51"/>
                  <a:gd name="T23" fmla="*/ 3 h 71"/>
                  <a:gd name="T24" fmla="*/ 0 w 51"/>
                  <a:gd name="T25" fmla="*/ 2 h 71"/>
                  <a:gd name="T26" fmla="*/ 0 w 51"/>
                  <a:gd name="T27" fmla="*/ 2 h 71"/>
                  <a:gd name="T28" fmla="*/ 0 w 51"/>
                  <a:gd name="T29" fmla="*/ 2 h 71"/>
                  <a:gd name="T30" fmla="*/ 0 w 51"/>
                  <a:gd name="T31" fmla="*/ 2 h 71"/>
                  <a:gd name="T32" fmla="*/ 0 w 51"/>
                  <a:gd name="T33" fmla="*/ 2 h 71"/>
                  <a:gd name="T34" fmla="*/ 0 w 51"/>
                  <a:gd name="T35" fmla="*/ 2 h 71"/>
                  <a:gd name="T36" fmla="*/ 0 w 51"/>
                  <a:gd name="T37" fmla="*/ 2 h 71"/>
                  <a:gd name="T38" fmla="*/ 0 w 51"/>
                  <a:gd name="T39" fmla="*/ 0 h 71"/>
                  <a:gd name="T40" fmla="*/ 1 w 51"/>
                  <a:gd name="T41" fmla="*/ 0 h 71"/>
                  <a:gd name="T42" fmla="*/ 1 w 51"/>
                  <a:gd name="T43" fmla="*/ 0 h 71"/>
                  <a:gd name="T44" fmla="*/ 1 w 51"/>
                  <a:gd name="T45" fmla="*/ 0 h 71"/>
                  <a:gd name="T46" fmla="*/ 1 w 51"/>
                  <a:gd name="T47" fmla="*/ 0 h 71"/>
                  <a:gd name="T48" fmla="*/ 1 w 51"/>
                  <a:gd name="T49" fmla="*/ 0 h 71"/>
                  <a:gd name="T50" fmla="*/ 1 w 51"/>
                  <a:gd name="T51" fmla="*/ 0 h 71"/>
                  <a:gd name="T52" fmla="*/ 1 w 51"/>
                  <a:gd name="T53" fmla="*/ 0 h 71"/>
                  <a:gd name="T54" fmla="*/ 1 w 51"/>
                  <a:gd name="T55" fmla="*/ 0 h 71"/>
                  <a:gd name="T56" fmla="*/ 1 w 51"/>
                  <a:gd name="T57" fmla="*/ 0 h 71"/>
                  <a:gd name="T58" fmla="*/ 2 w 51"/>
                  <a:gd name="T59" fmla="*/ 0 h 71"/>
                  <a:gd name="T60" fmla="*/ 2 w 51"/>
                  <a:gd name="T61" fmla="*/ 0 h 71"/>
                  <a:gd name="T62" fmla="*/ 2 w 51"/>
                  <a:gd name="T63" fmla="*/ 0 h 71"/>
                  <a:gd name="T64" fmla="*/ 2 w 51"/>
                  <a:gd name="T65" fmla="*/ 0 h 71"/>
                  <a:gd name="T66" fmla="*/ 2 w 51"/>
                  <a:gd name="T67" fmla="*/ 0 h 71"/>
                  <a:gd name="T68" fmla="*/ 2 w 51"/>
                  <a:gd name="T69" fmla="*/ 1 h 71"/>
                  <a:gd name="T70" fmla="*/ 2 w 51"/>
                  <a:gd name="T71" fmla="*/ 1 h 71"/>
                  <a:gd name="T72" fmla="*/ 2 w 51"/>
                  <a:gd name="T73" fmla="*/ 1 h 71"/>
                  <a:gd name="T74" fmla="*/ 2 w 51"/>
                  <a:gd name="T75" fmla="*/ 1 h 71"/>
                  <a:gd name="T76" fmla="*/ 1 w 51"/>
                  <a:gd name="T77" fmla="*/ 2 h 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1"/>
                  <a:gd name="T118" fmla="*/ 0 h 71"/>
                  <a:gd name="T119" fmla="*/ 51 w 51"/>
                  <a:gd name="T120" fmla="*/ 71 h 7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1" h="71">
                    <a:moveTo>
                      <a:pt x="40" y="57"/>
                    </a:moveTo>
                    <a:lnTo>
                      <a:pt x="37" y="61"/>
                    </a:lnTo>
                    <a:lnTo>
                      <a:pt x="36" y="64"/>
                    </a:lnTo>
                    <a:lnTo>
                      <a:pt x="33" y="66"/>
                    </a:lnTo>
                    <a:lnTo>
                      <a:pt x="30" y="68"/>
                    </a:lnTo>
                    <a:lnTo>
                      <a:pt x="27" y="70"/>
                    </a:lnTo>
                    <a:lnTo>
                      <a:pt x="24" y="71"/>
                    </a:lnTo>
                    <a:lnTo>
                      <a:pt x="20" y="71"/>
                    </a:lnTo>
                    <a:lnTo>
                      <a:pt x="17" y="71"/>
                    </a:lnTo>
                    <a:lnTo>
                      <a:pt x="14" y="71"/>
                    </a:lnTo>
                    <a:lnTo>
                      <a:pt x="10" y="68"/>
                    </a:lnTo>
                    <a:lnTo>
                      <a:pt x="8" y="67"/>
                    </a:lnTo>
                    <a:lnTo>
                      <a:pt x="5" y="65"/>
                    </a:lnTo>
                    <a:lnTo>
                      <a:pt x="3" y="61"/>
                    </a:lnTo>
                    <a:lnTo>
                      <a:pt x="1" y="59"/>
                    </a:lnTo>
                    <a:lnTo>
                      <a:pt x="0" y="55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11" y="13"/>
                    </a:lnTo>
                    <a:lnTo>
                      <a:pt x="14" y="9"/>
                    </a:lnTo>
                    <a:lnTo>
                      <a:pt x="15" y="7"/>
                    </a:lnTo>
                    <a:lnTo>
                      <a:pt x="17" y="4"/>
                    </a:lnTo>
                    <a:lnTo>
                      <a:pt x="21" y="2"/>
                    </a:lnTo>
                    <a:lnTo>
                      <a:pt x="24" y="1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41" y="2"/>
                    </a:lnTo>
                    <a:lnTo>
                      <a:pt x="43" y="3"/>
                    </a:lnTo>
                    <a:lnTo>
                      <a:pt x="46" y="6"/>
                    </a:lnTo>
                    <a:lnTo>
                      <a:pt x="48" y="9"/>
                    </a:lnTo>
                    <a:lnTo>
                      <a:pt x="49" y="12"/>
                    </a:lnTo>
                    <a:lnTo>
                      <a:pt x="51" y="16"/>
                    </a:lnTo>
                    <a:lnTo>
                      <a:pt x="51" y="19"/>
                    </a:lnTo>
                    <a:lnTo>
                      <a:pt x="51" y="22"/>
                    </a:lnTo>
                    <a:lnTo>
                      <a:pt x="51" y="25"/>
                    </a:lnTo>
                    <a:lnTo>
                      <a:pt x="40" y="57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36" name="Freeform 33"/>
              <p:cNvSpPr>
                <a:spLocks/>
              </p:cNvSpPr>
              <p:nvPr/>
            </p:nvSpPr>
            <p:spPr bwMode="auto">
              <a:xfrm>
                <a:off x="3092" y="2796"/>
                <a:ext cx="34" cy="53"/>
              </a:xfrm>
              <a:custGeom>
                <a:avLst/>
                <a:gdLst>
                  <a:gd name="T0" fmla="*/ 1 w 100"/>
                  <a:gd name="T1" fmla="*/ 5 h 160"/>
                  <a:gd name="T2" fmla="*/ 1 w 100"/>
                  <a:gd name="T3" fmla="*/ 6 h 160"/>
                  <a:gd name="T4" fmla="*/ 1 w 100"/>
                  <a:gd name="T5" fmla="*/ 6 h 160"/>
                  <a:gd name="T6" fmla="*/ 1 w 100"/>
                  <a:gd name="T7" fmla="*/ 6 h 160"/>
                  <a:gd name="T8" fmla="*/ 1 w 100"/>
                  <a:gd name="T9" fmla="*/ 6 h 160"/>
                  <a:gd name="T10" fmla="*/ 1 w 100"/>
                  <a:gd name="T11" fmla="*/ 6 h 160"/>
                  <a:gd name="T12" fmla="*/ 1 w 100"/>
                  <a:gd name="T13" fmla="*/ 6 h 160"/>
                  <a:gd name="T14" fmla="*/ 1 w 100"/>
                  <a:gd name="T15" fmla="*/ 6 h 160"/>
                  <a:gd name="T16" fmla="*/ 1 w 100"/>
                  <a:gd name="T17" fmla="*/ 6 h 160"/>
                  <a:gd name="T18" fmla="*/ 0 w 100"/>
                  <a:gd name="T19" fmla="*/ 6 h 160"/>
                  <a:gd name="T20" fmla="*/ 0 w 100"/>
                  <a:gd name="T21" fmla="*/ 6 h 160"/>
                  <a:gd name="T22" fmla="*/ 0 w 100"/>
                  <a:gd name="T23" fmla="*/ 6 h 160"/>
                  <a:gd name="T24" fmla="*/ 0 w 100"/>
                  <a:gd name="T25" fmla="*/ 6 h 160"/>
                  <a:gd name="T26" fmla="*/ 0 w 100"/>
                  <a:gd name="T27" fmla="*/ 5 h 160"/>
                  <a:gd name="T28" fmla="*/ 0 w 100"/>
                  <a:gd name="T29" fmla="*/ 5 h 160"/>
                  <a:gd name="T30" fmla="*/ 0 w 100"/>
                  <a:gd name="T31" fmla="*/ 5 h 160"/>
                  <a:gd name="T32" fmla="*/ 0 w 100"/>
                  <a:gd name="T33" fmla="*/ 5 h 160"/>
                  <a:gd name="T34" fmla="*/ 0 w 100"/>
                  <a:gd name="T35" fmla="*/ 5 h 160"/>
                  <a:gd name="T36" fmla="*/ 0 w 100"/>
                  <a:gd name="T37" fmla="*/ 5 h 160"/>
                  <a:gd name="T38" fmla="*/ 2 w 100"/>
                  <a:gd name="T39" fmla="*/ 0 h 160"/>
                  <a:gd name="T40" fmla="*/ 2 w 100"/>
                  <a:gd name="T41" fmla="*/ 0 h 160"/>
                  <a:gd name="T42" fmla="*/ 3 w 100"/>
                  <a:gd name="T43" fmla="*/ 0 h 160"/>
                  <a:gd name="T44" fmla="*/ 3 w 100"/>
                  <a:gd name="T45" fmla="*/ 0 h 160"/>
                  <a:gd name="T46" fmla="*/ 3 w 100"/>
                  <a:gd name="T47" fmla="*/ 0 h 160"/>
                  <a:gd name="T48" fmla="*/ 3 w 100"/>
                  <a:gd name="T49" fmla="*/ 0 h 160"/>
                  <a:gd name="T50" fmla="*/ 3 w 100"/>
                  <a:gd name="T51" fmla="*/ 0 h 160"/>
                  <a:gd name="T52" fmla="*/ 3 w 100"/>
                  <a:gd name="T53" fmla="*/ 0 h 160"/>
                  <a:gd name="T54" fmla="*/ 3 w 100"/>
                  <a:gd name="T55" fmla="*/ 0 h 160"/>
                  <a:gd name="T56" fmla="*/ 3 w 100"/>
                  <a:gd name="T57" fmla="*/ 0 h 160"/>
                  <a:gd name="T58" fmla="*/ 4 w 100"/>
                  <a:gd name="T59" fmla="*/ 0 h 160"/>
                  <a:gd name="T60" fmla="*/ 4 w 100"/>
                  <a:gd name="T61" fmla="*/ 0 h 160"/>
                  <a:gd name="T62" fmla="*/ 4 w 100"/>
                  <a:gd name="T63" fmla="*/ 0 h 160"/>
                  <a:gd name="T64" fmla="*/ 4 w 100"/>
                  <a:gd name="T65" fmla="*/ 0 h 160"/>
                  <a:gd name="T66" fmla="*/ 4 w 100"/>
                  <a:gd name="T67" fmla="*/ 1 h 160"/>
                  <a:gd name="T68" fmla="*/ 4 w 100"/>
                  <a:gd name="T69" fmla="*/ 1 h 160"/>
                  <a:gd name="T70" fmla="*/ 4 w 100"/>
                  <a:gd name="T71" fmla="*/ 1 h 160"/>
                  <a:gd name="T72" fmla="*/ 4 w 100"/>
                  <a:gd name="T73" fmla="*/ 1 h 160"/>
                  <a:gd name="T74" fmla="*/ 4 w 100"/>
                  <a:gd name="T75" fmla="*/ 1 h 160"/>
                  <a:gd name="T76" fmla="*/ 1 w 100"/>
                  <a:gd name="T77" fmla="*/ 5 h 16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0"/>
                  <a:gd name="T118" fmla="*/ 0 h 160"/>
                  <a:gd name="T119" fmla="*/ 100 w 100"/>
                  <a:gd name="T120" fmla="*/ 160 h 16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0" h="160">
                    <a:moveTo>
                      <a:pt x="38" y="149"/>
                    </a:moveTo>
                    <a:lnTo>
                      <a:pt x="36" y="153"/>
                    </a:lnTo>
                    <a:lnTo>
                      <a:pt x="33" y="155"/>
                    </a:lnTo>
                    <a:lnTo>
                      <a:pt x="31" y="157"/>
                    </a:lnTo>
                    <a:lnTo>
                      <a:pt x="27" y="159"/>
                    </a:lnTo>
                    <a:lnTo>
                      <a:pt x="24" y="160"/>
                    </a:lnTo>
                    <a:lnTo>
                      <a:pt x="21" y="160"/>
                    </a:lnTo>
                    <a:lnTo>
                      <a:pt x="19" y="160"/>
                    </a:lnTo>
                    <a:lnTo>
                      <a:pt x="15" y="160"/>
                    </a:lnTo>
                    <a:lnTo>
                      <a:pt x="11" y="159"/>
                    </a:lnTo>
                    <a:lnTo>
                      <a:pt x="8" y="156"/>
                    </a:lnTo>
                    <a:lnTo>
                      <a:pt x="5" y="154"/>
                    </a:lnTo>
                    <a:lnTo>
                      <a:pt x="3" y="151"/>
                    </a:lnTo>
                    <a:lnTo>
                      <a:pt x="1" y="148"/>
                    </a:lnTo>
                    <a:lnTo>
                      <a:pt x="0" y="144"/>
                    </a:lnTo>
                    <a:lnTo>
                      <a:pt x="0" y="141"/>
                    </a:lnTo>
                    <a:lnTo>
                      <a:pt x="0" y="139"/>
                    </a:lnTo>
                    <a:lnTo>
                      <a:pt x="0" y="135"/>
                    </a:lnTo>
                    <a:lnTo>
                      <a:pt x="1" y="132"/>
                    </a:lnTo>
                    <a:lnTo>
                      <a:pt x="62" y="11"/>
                    </a:lnTo>
                    <a:lnTo>
                      <a:pt x="64" y="7"/>
                    </a:lnTo>
                    <a:lnTo>
                      <a:pt x="67" y="5"/>
                    </a:lnTo>
                    <a:lnTo>
                      <a:pt x="69" y="2"/>
                    </a:lnTo>
                    <a:lnTo>
                      <a:pt x="73" y="1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89" y="1"/>
                    </a:lnTo>
                    <a:lnTo>
                      <a:pt x="93" y="4"/>
                    </a:lnTo>
                    <a:lnTo>
                      <a:pt x="95" y="6"/>
                    </a:lnTo>
                    <a:lnTo>
                      <a:pt x="97" y="9"/>
                    </a:lnTo>
                    <a:lnTo>
                      <a:pt x="99" y="12"/>
                    </a:lnTo>
                    <a:lnTo>
                      <a:pt x="100" y="16"/>
                    </a:lnTo>
                    <a:lnTo>
                      <a:pt x="100" y="18"/>
                    </a:lnTo>
                    <a:lnTo>
                      <a:pt x="100" y="21"/>
                    </a:lnTo>
                    <a:lnTo>
                      <a:pt x="100" y="25"/>
                    </a:lnTo>
                    <a:lnTo>
                      <a:pt x="99" y="28"/>
                    </a:lnTo>
                    <a:lnTo>
                      <a:pt x="38" y="149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37" name="Freeform 34"/>
              <p:cNvSpPr>
                <a:spLocks/>
              </p:cNvSpPr>
              <p:nvPr/>
            </p:nvSpPr>
            <p:spPr bwMode="auto">
              <a:xfrm>
                <a:off x="3113" y="2781"/>
                <a:ext cx="16" cy="28"/>
              </a:xfrm>
              <a:custGeom>
                <a:avLst/>
                <a:gdLst>
                  <a:gd name="T0" fmla="*/ 1 w 50"/>
                  <a:gd name="T1" fmla="*/ 3 h 83"/>
                  <a:gd name="T2" fmla="*/ 1 w 50"/>
                  <a:gd name="T3" fmla="*/ 3 h 83"/>
                  <a:gd name="T4" fmla="*/ 1 w 50"/>
                  <a:gd name="T5" fmla="*/ 3 h 83"/>
                  <a:gd name="T6" fmla="*/ 1 w 50"/>
                  <a:gd name="T7" fmla="*/ 3 h 83"/>
                  <a:gd name="T8" fmla="*/ 1 w 50"/>
                  <a:gd name="T9" fmla="*/ 3 h 83"/>
                  <a:gd name="T10" fmla="*/ 1 w 50"/>
                  <a:gd name="T11" fmla="*/ 3 h 83"/>
                  <a:gd name="T12" fmla="*/ 1 w 50"/>
                  <a:gd name="T13" fmla="*/ 3 h 83"/>
                  <a:gd name="T14" fmla="*/ 1 w 50"/>
                  <a:gd name="T15" fmla="*/ 3 h 83"/>
                  <a:gd name="T16" fmla="*/ 1 w 50"/>
                  <a:gd name="T17" fmla="*/ 3 h 83"/>
                  <a:gd name="T18" fmla="*/ 0 w 50"/>
                  <a:gd name="T19" fmla="*/ 3 h 83"/>
                  <a:gd name="T20" fmla="*/ 0 w 50"/>
                  <a:gd name="T21" fmla="*/ 3 h 83"/>
                  <a:gd name="T22" fmla="*/ 0 w 50"/>
                  <a:gd name="T23" fmla="*/ 3 h 83"/>
                  <a:gd name="T24" fmla="*/ 0 w 50"/>
                  <a:gd name="T25" fmla="*/ 3 h 83"/>
                  <a:gd name="T26" fmla="*/ 0 w 50"/>
                  <a:gd name="T27" fmla="*/ 3 h 83"/>
                  <a:gd name="T28" fmla="*/ 0 w 50"/>
                  <a:gd name="T29" fmla="*/ 3 h 83"/>
                  <a:gd name="T30" fmla="*/ 0 w 50"/>
                  <a:gd name="T31" fmla="*/ 3 h 83"/>
                  <a:gd name="T32" fmla="*/ 0 w 50"/>
                  <a:gd name="T33" fmla="*/ 2 h 83"/>
                  <a:gd name="T34" fmla="*/ 0 w 50"/>
                  <a:gd name="T35" fmla="*/ 2 h 83"/>
                  <a:gd name="T36" fmla="*/ 0 w 50"/>
                  <a:gd name="T37" fmla="*/ 2 h 83"/>
                  <a:gd name="T38" fmla="*/ 0 w 50"/>
                  <a:gd name="T39" fmla="*/ 1 h 83"/>
                  <a:gd name="T40" fmla="*/ 0 w 50"/>
                  <a:gd name="T41" fmla="*/ 0 h 83"/>
                  <a:gd name="T42" fmla="*/ 0 w 50"/>
                  <a:gd name="T43" fmla="*/ 0 h 83"/>
                  <a:gd name="T44" fmla="*/ 1 w 50"/>
                  <a:gd name="T45" fmla="*/ 0 h 83"/>
                  <a:gd name="T46" fmla="*/ 1 w 50"/>
                  <a:gd name="T47" fmla="*/ 0 h 83"/>
                  <a:gd name="T48" fmla="*/ 1 w 50"/>
                  <a:gd name="T49" fmla="*/ 0 h 83"/>
                  <a:gd name="T50" fmla="*/ 1 w 50"/>
                  <a:gd name="T51" fmla="*/ 0 h 83"/>
                  <a:gd name="T52" fmla="*/ 1 w 50"/>
                  <a:gd name="T53" fmla="*/ 0 h 83"/>
                  <a:gd name="T54" fmla="*/ 1 w 50"/>
                  <a:gd name="T55" fmla="*/ 0 h 83"/>
                  <a:gd name="T56" fmla="*/ 1 w 50"/>
                  <a:gd name="T57" fmla="*/ 0 h 83"/>
                  <a:gd name="T58" fmla="*/ 1 w 50"/>
                  <a:gd name="T59" fmla="*/ 0 h 83"/>
                  <a:gd name="T60" fmla="*/ 1 w 50"/>
                  <a:gd name="T61" fmla="*/ 0 h 83"/>
                  <a:gd name="T62" fmla="*/ 1 w 50"/>
                  <a:gd name="T63" fmla="*/ 0 h 83"/>
                  <a:gd name="T64" fmla="*/ 2 w 50"/>
                  <a:gd name="T65" fmla="*/ 0 h 83"/>
                  <a:gd name="T66" fmla="*/ 2 w 50"/>
                  <a:gd name="T67" fmla="*/ 0 h 83"/>
                  <a:gd name="T68" fmla="*/ 2 w 50"/>
                  <a:gd name="T69" fmla="*/ 1 h 83"/>
                  <a:gd name="T70" fmla="*/ 2 w 50"/>
                  <a:gd name="T71" fmla="*/ 1 h 83"/>
                  <a:gd name="T72" fmla="*/ 2 w 50"/>
                  <a:gd name="T73" fmla="*/ 1 h 83"/>
                  <a:gd name="T74" fmla="*/ 2 w 50"/>
                  <a:gd name="T75" fmla="*/ 1 h 83"/>
                  <a:gd name="T76" fmla="*/ 1 w 50"/>
                  <a:gd name="T77" fmla="*/ 3 h 8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0"/>
                  <a:gd name="T118" fmla="*/ 0 h 83"/>
                  <a:gd name="T119" fmla="*/ 50 w 50"/>
                  <a:gd name="T120" fmla="*/ 83 h 8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0" h="83">
                    <a:moveTo>
                      <a:pt x="39" y="69"/>
                    </a:moveTo>
                    <a:lnTo>
                      <a:pt x="38" y="71"/>
                    </a:lnTo>
                    <a:lnTo>
                      <a:pt x="36" y="75"/>
                    </a:lnTo>
                    <a:lnTo>
                      <a:pt x="34" y="77"/>
                    </a:lnTo>
                    <a:lnTo>
                      <a:pt x="30" y="80"/>
                    </a:lnTo>
                    <a:lnTo>
                      <a:pt x="28" y="82"/>
                    </a:lnTo>
                    <a:lnTo>
                      <a:pt x="24" y="83"/>
                    </a:lnTo>
                    <a:lnTo>
                      <a:pt x="20" y="83"/>
                    </a:lnTo>
                    <a:lnTo>
                      <a:pt x="18" y="83"/>
                    </a:lnTo>
                    <a:lnTo>
                      <a:pt x="14" y="83"/>
                    </a:lnTo>
                    <a:lnTo>
                      <a:pt x="12" y="82"/>
                    </a:lnTo>
                    <a:lnTo>
                      <a:pt x="8" y="81"/>
                    </a:lnTo>
                    <a:lnTo>
                      <a:pt x="6" y="78"/>
                    </a:lnTo>
                    <a:lnTo>
                      <a:pt x="3" y="75"/>
                    </a:lnTo>
                    <a:lnTo>
                      <a:pt x="1" y="72"/>
                    </a:lnTo>
                    <a:lnTo>
                      <a:pt x="0" y="69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0" y="59"/>
                    </a:lnTo>
                    <a:lnTo>
                      <a:pt x="11" y="14"/>
                    </a:lnTo>
                    <a:lnTo>
                      <a:pt x="12" y="12"/>
                    </a:lnTo>
                    <a:lnTo>
                      <a:pt x="13" y="8"/>
                    </a:lnTo>
                    <a:lnTo>
                      <a:pt x="16" y="6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5" y="0"/>
                    </a:lnTo>
                    <a:lnTo>
                      <a:pt x="38" y="1"/>
                    </a:lnTo>
                    <a:lnTo>
                      <a:pt x="41" y="2"/>
                    </a:lnTo>
                    <a:lnTo>
                      <a:pt x="44" y="5"/>
                    </a:lnTo>
                    <a:lnTo>
                      <a:pt x="46" y="8"/>
                    </a:lnTo>
                    <a:lnTo>
                      <a:pt x="49" y="11"/>
                    </a:lnTo>
                    <a:lnTo>
                      <a:pt x="50" y="14"/>
                    </a:lnTo>
                    <a:lnTo>
                      <a:pt x="50" y="18"/>
                    </a:lnTo>
                    <a:lnTo>
                      <a:pt x="50" y="21"/>
                    </a:lnTo>
                    <a:lnTo>
                      <a:pt x="50" y="24"/>
                    </a:lnTo>
                    <a:lnTo>
                      <a:pt x="39" y="69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38" name="Freeform 35"/>
              <p:cNvSpPr>
                <a:spLocks/>
              </p:cNvSpPr>
              <p:nvPr/>
            </p:nvSpPr>
            <p:spPr bwMode="auto">
              <a:xfrm>
                <a:off x="3116" y="2728"/>
                <a:ext cx="33" cy="66"/>
              </a:xfrm>
              <a:custGeom>
                <a:avLst/>
                <a:gdLst>
                  <a:gd name="T0" fmla="*/ 1 w 99"/>
                  <a:gd name="T1" fmla="*/ 7 h 198"/>
                  <a:gd name="T2" fmla="*/ 1 w 99"/>
                  <a:gd name="T3" fmla="*/ 7 h 198"/>
                  <a:gd name="T4" fmla="*/ 1 w 99"/>
                  <a:gd name="T5" fmla="*/ 7 h 198"/>
                  <a:gd name="T6" fmla="*/ 1 w 99"/>
                  <a:gd name="T7" fmla="*/ 7 h 198"/>
                  <a:gd name="T8" fmla="*/ 1 w 99"/>
                  <a:gd name="T9" fmla="*/ 7 h 198"/>
                  <a:gd name="T10" fmla="*/ 1 w 99"/>
                  <a:gd name="T11" fmla="*/ 7 h 198"/>
                  <a:gd name="T12" fmla="*/ 1 w 99"/>
                  <a:gd name="T13" fmla="*/ 7 h 198"/>
                  <a:gd name="T14" fmla="*/ 1 w 99"/>
                  <a:gd name="T15" fmla="*/ 7 h 198"/>
                  <a:gd name="T16" fmla="*/ 1 w 99"/>
                  <a:gd name="T17" fmla="*/ 7 h 198"/>
                  <a:gd name="T18" fmla="*/ 0 w 99"/>
                  <a:gd name="T19" fmla="*/ 7 h 198"/>
                  <a:gd name="T20" fmla="*/ 0 w 99"/>
                  <a:gd name="T21" fmla="*/ 7 h 198"/>
                  <a:gd name="T22" fmla="*/ 0 w 99"/>
                  <a:gd name="T23" fmla="*/ 7 h 198"/>
                  <a:gd name="T24" fmla="*/ 0 w 99"/>
                  <a:gd name="T25" fmla="*/ 7 h 198"/>
                  <a:gd name="T26" fmla="*/ 0 w 99"/>
                  <a:gd name="T27" fmla="*/ 7 h 198"/>
                  <a:gd name="T28" fmla="*/ 0 w 99"/>
                  <a:gd name="T29" fmla="*/ 7 h 198"/>
                  <a:gd name="T30" fmla="*/ 0 w 99"/>
                  <a:gd name="T31" fmla="*/ 7 h 198"/>
                  <a:gd name="T32" fmla="*/ 0 w 99"/>
                  <a:gd name="T33" fmla="*/ 7 h 198"/>
                  <a:gd name="T34" fmla="*/ 0 w 99"/>
                  <a:gd name="T35" fmla="*/ 6 h 198"/>
                  <a:gd name="T36" fmla="*/ 0 w 99"/>
                  <a:gd name="T37" fmla="*/ 6 h 198"/>
                  <a:gd name="T38" fmla="*/ 2 w 99"/>
                  <a:gd name="T39" fmla="*/ 0 h 198"/>
                  <a:gd name="T40" fmla="*/ 2 w 99"/>
                  <a:gd name="T41" fmla="*/ 0 h 198"/>
                  <a:gd name="T42" fmla="*/ 2 w 99"/>
                  <a:gd name="T43" fmla="*/ 0 h 198"/>
                  <a:gd name="T44" fmla="*/ 2 w 99"/>
                  <a:gd name="T45" fmla="*/ 0 h 198"/>
                  <a:gd name="T46" fmla="*/ 3 w 99"/>
                  <a:gd name="T47" fmla="*/ 0 h 198"/>
                  <a:gd name="T48" fmla="*/ 3 w 99"/>
                  <a:gd name="T49" fmla="*/ 0 h 198"/>
                  <a:gd name="T50" fmla="*/ 3 w 99"/>
                  <a:gd name="T51" fmla="*/ 0 h 198"/>
                  <a:gd name="T52" fmla="*/ 3 w 99"/>
                  <a:gd name="T53" fmla="*/ 0 h 198"/>
                  <a:gd name="T54" fmla="*/ 3 w 99"/>
                  <a:gd name="T55" fmla="*/ 0 h 198"/>
                  <a:gd name="T56" fmla="*/ 3 w 99"/>
                  <a:gd name="T57" fmla="*/ 0 h 198"/>
                  <a:gd name="T58" fmla="*/ 3 w 99"/>
                  <a:gd name="T59" fmla="*/ 0 h 198"/>
                  <a:gd name="T60" fmla="*/ 3 w 99"/>
                  <a:gd name="T61" fmla="*/ 0 h 198"/>
                  <a:gd name="T62" fmla="*/ 4 w 99"/>
                  <a:gd name="T63" fmla="*/ 0 h 198"/>
                  <a:gd name="T64" fmla="*/ 4 w 99"/>
                  <a:gd name="T65" fmla="*/ 0 h 198"/>
                  <a:gd name="T66" fmla="*/ 4 w 99"/>
                  <a:gd name="T67" fmla="*/ 1 h 198"/>
                  <a:gd name="T68" fmla="*/ 4 w 99"/>
                  <a:gd name="T69" fmla="*/ 1 h 198"/>
                  <a:gd name="T70" fmla="*/ 4 w 99"/>
                  <a:gd name="T71" fmla="*/ 1 h 198"/>
                  <a:gd name="T72" fmla="*/ 4 w 99"/>
                  <a:gd name="T73" fmla="*/ 1 h 198"/>
                  <a:gd name="T74" fmla="*/ 4 w 99"/>
                  <a:gd name="T75" fmla="*/ 1 h 198"/>
                  <a:gd name="T76" fmla="*/ 1 w 99"/>
                  <a:gd name="T77" fmla="*/ 7 h 1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9"/>
                  <a:gd name="T118" fmla="*/ 0 h 198"/>
                  <a:gd name="T119" fmla="*/ 99 w 99"/>
                  <a:gd name="T120" fmla="*/ 198 h 19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9" h="198">
                    <a:moveTo>
                      <a:pt x="38" y="186"/>
                    </a:moveTo>
                    <a:lnTo>
                      <a:pt x="37" y="188"/>
                    </a:lnTo>
                    <a:lnTo>
                      <a:pt x="34" y="192"/>
                    </a:lnTo>
                    <a:lnTo>
                      <a:pt x="32" y="194"/>
                    </a:lnTo>
                    <a:lnTo>
                      <a:pt x="29" y="196"/>
                    </a:lnTo>
                    <a:lnTo>
                      <a:pt x="25" y="198"/>
                    </a:lnTo>
                    <a:lnTo>
                      <a:pt x="22" y="198"/>
                    </a:lnTo>
                    <a:lnTo>
                      <a:pt x="19" y="198"/>
                    </a:lnTo>
                    <a:lnTo>
                      <a:pt x="16" y="198"/>
                    </a:lnTo>
                    <a:lnTo>
                      <a:pt x="12" y="197"/>
                    </a:lnTo>
                    <a:lnTo>
                      <a:pt x="9" y="196"/>
                    </a:lnTo>
                    <a:lnTo>
                      <a:pt x="6" y="193"/>
                    </a:lnTo>
                    <a:lnTo>
                      <a:pt x="3" y="191"/>
                    </a:lnTo>
                    <a:lnTo>
                      <a:pt x="2" y="188"/>
                    </a:lnTo>
                    <a:lnTo>
                      <a:pt x="0" y="185"/>
                    </a:lnTo>
                    <a:lnTo>
                      <a:pt x="0" y="181"/>
                    </a:lnTo>
                    <a:lnTo>
                      <a:pt x="0" y="178"/>
                    </a:lnTo>
                    <a:lnTo>
                      <a:pt x="0" y="175"/>
                    </a:lnTo>
                    <a:lnTo>
                      <a:pt x="1" y="171"/>
                    </a:lnTo>
                    <a:lnTo>
                      <a:pt x="61" y="12"/>
                    </a:lnTo>
                    <a:lnTo>
                      <a:pt x="62" y="10"/>
                    </a:lnTo>
                    <a:lnTo>
                      <a:pt x="65" y="6"/>
                    </a:lnTo>
                    <a:lnTo>
                      <a:pt x="67" y="4"/>
                    </a:lnTo>
                    <a:lnTo>
                      <a:pt x="70" y="2"/>
                    </a:lnTo>
                    <a:lnTo>
                      <a:pt x="73" y="0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7" y="1"/>
                    </a:lnTo>
                    <a:lnTo>
                      <a:pt x="89" y="2"/>
                    </a:lnTo>
                    <a:lnTo>
                      <a:pt x="93" y="5"/>
                    </a:lnTo>
                    <a:lnTo>
                      <a:pt x="96" y="7"/>
                    </a:lnTo>
                    <a:lnTo>
                      <a:pt x="97" y="10"/>
                    </a:lnTo>
                    <a:lnTo>
                      <a:pt x="99" y="14"/>
                    </a:lnTo>
                    <a:lnTo>
                      <a:pt x="99" y="17"/>
                    </a:lnTo>
                    <a:lnTo>
                      <a:pt x="99" y="20"/>
                    </a:lnTo>
                    <a:lnTo>
                      <a:pt x="99" y="23"/>
                    </a:lnTo>
                    <a:lnTo>
                      <a:pt x="98" y="27"/>
                    </a:lnTo>
                    <a:lnTo>
                      <a:pt x="38" y="186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39" name="Freeform 36"/>
              <p:cNvSpPr>
                <a:spLocks/>
              </p:cNvSpPr>
              <p:nvPr/>
            </p:nvSpPr>
            <p:spPr bwMode="auto">
              <a:xfrm>
                <a:off x="3136" y="2708"/>
                <a:ext cx="17" cy="33"/>
              </a:xfrm>
              <a:custGeom>
                <a:avLst/>
                <a:gdLst>
                  <a:gd name="T0" fmla="*/ 1 w 50"/>
                  <a:gd name="T1" fmla="*/ 3 h 99"/>
                  <a:gd name="T2" fmla="*/ 1 w 50"/>
                  <a:gd name="T3" fmla="*/ 3 h 99"/>
                  <a:gd name="T4" fmla="*/ 1 w 50"/>
                  <a:gd name="T5" fmla="*/ 3 h 99"/>
                  <a:gd name="T6" fmla="*/ 1 w 50"/>
                  <a:gd name="T7" fmla="*/ 3 h 99"/>
                  <a:gd name="T8" fmla="*/ 1 w 50"/>
                  <a:gd name="T9" fmla="*/ 4 h 99"/>
                  <a:gd name="T10" fmla="*/ 1 w 50"/>
                  <a:gd name="T11" fmla="*/ 4 h 99"/>
                  <a:gd name="T12" fmla="*/ 1 w 50"/>
                  <a:gd name="T13" fmla="*/ 4 h 99"/>
                  <a:gd name="T14" fmla="*/ 1 w 50"/>
                  <a:gd name="T15" fmla="*/ 4 h 99"/>
                  <a:gd name="T16" fmla="*/ 1 w 50"/>
                  <a:gd name="T17" fmla="*/ 4 h 99"/>
                  <a:gd name="T18" fmla="*/ 1 w 50"/>
                  <a:gd name="T19" fmla="*/ 4 h 99"/>
                  <a:gd name="T20" fmla="*/ 0 w 50"/>
                  <a:gd name="T21" fmla="*/ 4 h 99"/>
                  <a:gd name="T22" fmla="*/ 0 w 50"/>
                  <a:gd name="T23" fmla="*/ 4 h 99"/>
                  <a:gd name="T24" fmla="*/ 0 w 50"/>
                  <a:gd name="T25" fmla="*/ 3 h 99"/>
                  <a:gd name="T26" fmla="*/ 0 w 50"/>
                  <a:gd name="T27" fmla="*/ 3 h 99"/>
                  <a:gd name="T28" fmla="*/ 0 w 50"/>
                  <a:gd name="T29" fmla="*/ 3 h 99"/>
                  <a:gd name="T30" fmla="*/ 0 w 50"/>
                  <a:gd name="T31" fmla="*/ 3 h 99"/>
                  <a:gd name="T32" fmla="*/ 0 w 50"/>
                  <a:gd name="T33" fmla="*/ 3 h 99"/>
                  <a:gd name="T34" fmla="*/ 0 w 50"/>
                  <a:gd name="T35" fmla="*/ 3 h 99"/>
                  <a:gd name="T36" fmla="*/ 0 w 50"/>
                  <a:gd name="T37" fmla="*/ 3 h 99"/>
                  <a:gd name="T38" fmla="*/ 0 w 50"/>
                  <a:gd name="T39" fmla="*/ 1 h 99"/>
                  <a:gd name="T40" fmla="*/ 0 w 50"/>
                  <a:gd name="T41" fmla="*/ 0 h 99"/>
                  <a:gd name="T42" fmla="*/ 0 w 50"/>
                  <a:gd name="T43" fmla="*/ 0 h 99"/>
                  <a:gd name="T44" fmla="*/ 1 w 50"/>
                  <a:gd name="T45" fmla="*/ 0 h 99"/>
                  <a:gd name="T46" fmla="*/ 1 w 50"/>
                  <a:gd name="T47" fmla="*/ 0 h 99"/>
                  <a:gd name="T48" fmla="*/ 1 w 50"/>
                  <a:gd name="T49" fmla="*/ 0 h 99"/>
                  <a:gd name="T50" fmla="*/ 1 w 50"/>
                  <a:gd name="T51" fmla="*/ 0 h 99"/>
                  <a:gd name="T52" fmla="*/ 1 w 50"/>
                  <a:gd name="T53" fmla="*/ 0 h 99"/>
                  <a:gd name="T54" fmla="*/ 1 w 50"/>
                  <a:gd name="T55" fmla="*/ 0 h 99"/>
                  <a:gd name="T56" fmla="*/ 1 w 50"/>
                  <a:gd name="T57" fmla="*/ 0 h 99"/>
                  <a:gd name="T58" fmla="*/ 1 w 50"/>
                  <a:gd name="T59" fmla="*/ 0 h 99"/>
                  <a:gd name="T60" fmla="*/ 2 w 50"/>
                  <a:gd name="T61" fmla="*/ 0 h 99"/>
                  <a:gd name="T62" fmla="*/ 2 w 50"/>
                  <a:gd name="T63" fmla="*/ 0 h 99"/>
                  <a:gd name="T64" fmla="*/ 2 w 50"/>
                  <a:gd name="T65" fmla="*/ 0 h 99"/>
                  <a:gd name="T66" fmla="*/ 2 w 50"/>
                  <a:gd name="T67" fmla="*/ 0 h 99"/>
                  <a:gd name="T68" fmla="*/ 2 w 50"/>
                  <a:gd name="T69" fmla="*/ 0 h 99"/>
                  <a:gd name="T70" fmla="*/ 2 w 50"/>
                  <a:gd name="T71" fmla="*/ 1 h 99"/>
                  <a:gd name="T72" fmla="*/ 2 w 50"/>
                  <a:gd name="T73" fmla="*/ 1 h 99"/>
                  <a:gd name="T74" fmla="*/ 2 w 50"/>
                  <a:gd name="T75" fmla="*/ 1 h 99"/>
                  <a:gd name="T76" fmla="*/ 1 w 50"/>
                  <a:gd name="T77" fmla="*/ 3 h 9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0"/>
                  <a:gd name="T118" fmla="*/ 0 h 99"/>
                  <a:gd name="T119" fmla="*/ 50 w 50"/>
                  <a:gd name="T120" fmla="*/ 99 h 9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0" h="99">
                    <a:moveTo>
                      <a:pt x="39" y="83"/>
                    </a:moveTo>
                    <a:lnTo>
                      <a:pt x="38" y="86"/>
                    </a:lnTo>
                    <a:lnTo>
                      <a:pt x="37" y="90"/>
                    </a:lnTo>
                    <a:lnTo>
                      <a:pt x="34" y="93"/>
                    </a:lnTo>
                    <a:lnTo>
                      <a:pt x="32" y="96"/>
                    </a:lnTo>
                    <a:lnTo>
                      <a:pt x="29" y="97"/>
                    </a:lnTo>
                    <a:lnTo>
                      <a:pt x="26" y="99"/>
                    </a:lnTo>
                    <a:lnTo>
                      <a:pt x="22" y="99"/>
                    </a:lnTo>
                    <a:lnTo>
                      <a:pt x="20" y="99"/>
                    </a:lnTo>
                    <a:lnTo>
                      <a:pt x="16" y="99"/>
                    </a:lnTo>
                    <a:lnTo>
                      <a:pt x="13" y="98"/>
                    </a:lnTo>
                    <a:lnTo>
                      <a:pt x="10" y="97"/>
                    </a:lnTo>
                    <a:lnTo>
                      <a:pt x="6" y="94"/>
                    </a:lnTo>
                    <a:lnTo>
                      <a:pt x="4" y="92"/>
                    </a:lnTo>
                    <a:lnTo>
                      <a:pt x="2" y="90"/>
                    </a:lnTo>
                    <a:lnTo>
                      <a:pt x="0" y="86"/>
                    </a:lnTo>
                    <a:lnTo>
                      <a:pt x="0" y="82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11" y="16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6" y="6"/>
                    </a:lnTo>
                    <a:lnTo>
                      <a:pt x="18" y="3"/>
                    </a:lnTo>
                    <a:lnTo>
                      <a:pt x="21" y="2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7" y="1"/>
                    </a:lnTo>
                    <a:lnTo>
                      <a:pt x="41" y="2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48" y="10"/>
                    </a:lnTo>
                    <a:lnTo>
                      <a:pt x="50" y="13"/>
                    </a:lnTo>
                    <a:lnTo>
                      <a:pt x="50" y="17"/>
                    </a:lnTo>
                    <a:lnTo>
                      <a:pt x="50" y="19"/>
                    </a:lnTo>
                    <a:lnTo>
                      <a:pt x="50" y="23"/>
                    </a:lnTo>
                    <a:lnTo>
                      <a:pt x="39" y="83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40" name="Freeform 37"/>
              <p:cNvSpPr>
                <a:spLocks/>
              </p:cNvSpPr>
              <p:nvPr/>
            </p:nvSpPr>
            <p:spPr bwMode="auto">
              <a:xfrm>
                <a:off x="3140" y="2663"/>
                <a:ext cx="26" cy="58"/>
              </a:xfrm>
              <a:custGeom>
                <a:avLst/>
                <a:gdLst>
                  <a:gd name="T0" fmla="*/ 1 w 78"/>
                  <a:gd name="T1" fmla="*/ 6 h 176"/>
                  <a:gd name="T2" fmla="*/ 1 w 78"/>
                  <a:gd name="T3" fmla="*/ 6 h 176"/>
                  <a:gd name="T4" fmla="*/ 1 w 78"/>
                  <a:gd name="T5" fmla="*/ 6 h 176"/>
                  <a:gd name="T6" fmla="*/ 1 w 78"/>
                  <a:gd name="T7" fmla="*/ 6 h 176"/>
                  <a:gd name="T8" fmla="*/ 1 w 78"/>
                  <a:gd name="T9" fmla="*/ 6 h 176"/>
                  <a:gd name="T10" fmla="*/ 1 w 78"/>
                  <a:gd name="T11" fmla="*/ 6 h 176"/>
                  <a:gd name="T12" fmla="*/ 1 w 78"/>
                  <a:gd name="T13" fmla="*/ 6 h 176"/>
                  <a:gd name="T14" fmla="*/ 1 w 78"/>
                  <a:gd name="T15" fmla="*/ 6 h 176"/>
                  <a:gd name="T16" fmla="*/ 1 w 78"/>
                  <a:gd name="T17" fmla="*/ 6 h 176"/>
                  <a:gd name="T18" fmla="*/ 1 w 78"/>
                  <a:gd name="T19" fmla="*/ 6 h 176"/>
                  <a:gd name="T20" fmla="*/ 0 w 78"/>
                  <a:gd name="T21" fmla="*/ 6 h 176"/>
                  <a:gd name="T22" fmla="*/ 0 w 78"/>
                  <a:gd name="T23" fmla="*/ 6 h 176"/>
                  <a:gd name="T24" fmla="*/ 0 w 78"/>
                  <a:gd name="T25" fmla="*/ 6 h 176"/>
                  <a:gd name="T26" fmla="*/ 0 w 78"/>
                  <a:gd name="T27" fmla="*/ 6 h 176"/>
                  <a:gd name="T28" fmla="*/ 0 w 78"/>
                  <a:gd name="T29" fmla="*/ 6 h 176"/>
                  <a:gd name="T30" fmla="*/ 0 w 78"/>
                  <a:gd name="T31" fmla="*/ 6 h 176"/>
                  <a:gd name="T32" fmla="*/ 0 w 78"/>
                  <a:gd name="T33" fmla="*/ 6 h 176"/>
                  <a:gd name="T34" fmla="*/ 0 w 78"/>
                  <a:gd name="T35" fmla="*/ 6 h 176"/>
                  <a:gd name="T36" fmla="*/ 0 w 78"/>
                  <a:gd name="T37" fmla="*/ 5 h 176"/>
                  <a:gd name="T38" fmla="*/ 1 w 78"/>
                  <a:gd name="T39" fmla="*/ 1 h 176"/>
                  <a:gd name="T40" fmla="*/ 1 w 78"/>
                  <a:gd name="T41" fmla="*/ 0 h 176"/>
                  <a:gd name="T42" fmla="*/ 2 w 78"/>
                  <a:gd name="T43" fmla="*/ 0 h 176"/>
                  <a:gd name="T44" fmla="*/ 2 w 78"/>
                  <a:gd name="T45" fmla="*/ 0 h 176"/>
                  <a:gd name="T46" fmla="*/ 2 w 78"/>
                  <a:gd name="T47" fmla="*/ 0 h 176"/>
                  <a:gd name="T48" fmla="*/ 2 w 78"/>
                  <a:gd name="T49" fmla="*/ 0 h 176"/>
                  <a:gd name="T50" fmla="*/ 2 w 78"/>
                  <a:gd name="T51" fmla="*/ 0 h 176"/>
                  <a:gd name="T52" fmla="*/ 2 w 78"/>
                  <a:gd name="T53" fmla="*/ 0 h 176"/>
                  <a:gd name="T54" fmla="*/ 2 w 78"/>
                  <a:gd name="T55" fmla="*/ 0 h 176"/>
                  <a:gd name="T56" fmla="*/ 2 w 78"/>
                  <a:gd name="T57" fmla="*/ 0 h 176"/>
                  <a:gd name="T58" fmla="*/ 2 w 78"/>
                  <a:gd name="T59" fmla="*/ 0 h 176"/>
                  <a:gd name="T60" fmla="*/ 3 w 78"/>
                  <a:gd name="T61" fmla="*/ 0 h 176"/>
                  <a:gd name="T62" fmla="*/ 3 w 78"/>
                  <a:gd name="T63" fmla="*/ 0 h 176"/>
                  <a:gd name="T64" fmla="*/ 3 w 78"/>
                  <a:gd name="T65" fmla="*/ 0 h 176"/>
                  <a:gd name="T66" fmla="*/ 3 w 78"/>
                  <a:gd name="T67" fmla="*/ 0 h 176"/>
                  <a:gd name="T68" fmla="*/ 3 w 78"/>
                  <a:gd name="T69" fmla="*/ 1 h 176"/>
                  <a:gd name="T70" fmla="*/ 3 w 78"/>
                  <a:gd name="T71" fmla="*/ 1 h 176"/>
                  <a:gd name="T72" fmla="*/ 3 w 78"/>
                  <a:gd name="T73" fmla="*/ 1 h 176"/>
                  <a:gd name="T74" fmla="*/ 3 w 78"/>
                  <a:gd name="T75" fmla="*/ 1 h 176"/>
                  <a:gd name="T76" fmla="*/ 1 w 78"/>
                  <a:gd name="T77" fmla="*/ 6 h 17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8"/>
                  <a:gd name="T118" fmla="*/ 0 h 176"/>
                  <a:gd name="T119" fmla="*/ 78 w 78"/>
                  <a:gd name="T120" fmla="*/ 176 h 17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8" h="176">
                    <a:moveTo>
                      <a:pt x="39" y="161"/>
                    </a:moveTo>
                    <a:lnTo>
                      <a:pt x="38" y="165"/>
                    </a:lnTo>
                    <a:lnTo>
                      <a:pt x="36" y="168"/>
                    </a:lnTo>
                    <a:lnTo>
                      <a:pt x="33" y="171"/>
                    </a:lnTo>
                    <a:lnTo>
                      <a:pt x="31" y="174"/>
                    </a:lnTo>
                    <a:lnTo>
                      <a:pt x="28" y="175"/>
                    </a:lnTo>
                    <a:lnTo>
                      <a:pt x="25" y="176"/>
                    </a:lnTo>
                    <a:lnTo>
                      <a:pt x="21" y="176"/>
                    </a:lnTo>
                    <a:lnTo>
                      <a:pt x="18" y="176"/>
                    </a:lnTo>
                    <a:lnTo>
                      <a:pt x="15" y="176"/>
                    </a:lnTo>
                    <a:lnTo>
                      <a:pt x="11" y="175"/>
                    </a:lnTo>
                    <a:lnTo>
                      <a:pt x="9" y="172"/>
                    </a:lnTo>
                    <a:lnTo>
                      <a:pt x="5" y="170"/>
                    </a:lnTo>
                    <a:lnTo>
                      <a:pt x="2" y="168"/>
                    </a:lnTo>
                    <a:lnTo>
                      <a:pt x="1" y="165"/>
                    </a:lnTo>
                    <a:lnTo>
                      <a:pt x="0" y="161"/>
                    </a:lnTo>
                    <a:lnTo>
                      <a:pt x="0" y="158"/>
                    </a:lnTo>
                    <a:lnTo>
                      <a:pt x="0" y="155"/>
                    </a:lnTo>
                    <a:lnTo>
                      <a:pt x="0" y="152"/>
                    </a:lnTo>
                    <a:lnTo>
                      <a:pt x="38" y="15"/>
                    </a:lnTo>
                    <a:lnTo>
                      <a:pt x="39" y="11"/>
                    </a:lnTo>
                    <a:lnTo>
                      <a:pt x="42" y="9"/>
                    </a:lnTo>
                    <a:lnTo>
                      <a:pt x="44" y="5"/>
                    </a:lnTo>
                    <a:lnTo>
                      <a:pt x="47" y="3"/>
                    </a:lnTo>
                    <a:lnTo>
                      <a:pt x="49" y="1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63" y="0"/>
                    </a:lnTo>
                    <a:lnTo>
                      <a:pt x="67" y="1"/>
                    </a:lnTo>
                    <a:lnTo>
                      <a:pt x="69" y="4"/>
                    </a:lnTo>
                    <a:lnTo>
                      <a:pt x="73" y="6"/>
                    </a:lnTo>
                    <a:lnTo>
                      <a:pt x="75" y="9"/>
                    </a:lnTo>
                    <a:lnTo>
                      <a:pt x="76" y="11"/>
                    </a:lnTo>
                    <a:lnTo>
                      <a:pt x="78" y="15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5"/>
                    </a:lnTo>
                    <a:lnTo>
                      <a:pt x="39" y="161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41" name="Freeform 38"/>
              <p:cNvSpPr>
                <a:spLocks/>
              </p:cNvSpPr>
              <p:nvPr/>
            </p:nvSpPr>
            <p:spPr bwMode="auto">
              <a:xfrm>
                <a:off x="3153" y="2613"/>
                <a:ext cx="24" cy="63"/>
              </a:xfrm>
              <a:custGeom>
                <a:avLst/>
                <a:gdLst>
                  <a:gd name="T0" fmla="*/ 1 w 72"/>
                  <a:gd name="T1" fmla="*/ 6 h 189"/>
                  <a:gd name="T2" fmla="*/ 1 w 72"/>
                  <a:gd name="T3" fmla="*/ 7 h 189"/>
                  <a:gd name="T4" fmla="*/ 1 w 72"/>
                  <a:gd name="T5" fmla="*/ 7 h 189"/>
                  <a:gd name="T6" fmla="*/ 1 w 72"/>
                  <a:gd name="T7" fmla="*/ 7 h 189"/>
                  <a:gd name="T8" fmla="*/ 1 w 72"/>
                  <a:gd name="T9" fmla="*/ 7 h 189"/>
                  <a:gd name="T10" fmla="*/ 1 w 72"/>
                  <a:gd name="T11" fmla="*/ 7 h 189"/>
                  <a:gd name="T12" fmla="*/ 1 w 72"/>
                  <a:gd name="T13" fmla="*/ 7 h 189"/>
                  <a:gd name="T14" fmla="*/ 1 w 72"/>
                  <a:gd name="T15" fmla="*/ 7 h 189"/>
                  <a:gd name="T16" fmla="*/ 1 w 72"/>
                  <a:gd name="T17" fmla="*/ 7 h 189"/>
                  <a:gd name="T18" fmla="*/ 1 w 72"/>
                  <a:gd name="T19" fmla="*/ 7 h 189"/>
                  <a:gd name="T20" fmla="*/ 0 w 72"/>
                  <a:gd name="T21" fmla="*/ 7 h 189"/>
                  <a:gd name="T22" fmla="*/ 0 w 72"/>
                  <a:gd name="T23" fmla="*/ 7 h 189"/>
                  <a:gd name="T24" fmla="*/ 0 w 72"/>
                  <a:gd name="T25" fmla="*/ 7 h 189"/>
                  <a:gd name="T26" fmla="*/ 0 w 72"/>
                  <a:gd name="T27" fmla="*/ 7 h 189"/>
                  <a:gd name="T28" fmla="*/ 0 w 72"/>
                  <a:gd name="T29" fmla="*/ 7 h 189"/>
                  <a:gd name="T30" fmla="*/ 0 w 72"/>
                  <a:gd name="T31" fmla="*/ 6 h 189"/>
                  <a:gd name="T32" fmla="*/ 0 w 72"/>
                  <a:gd name="T33" fmla="*/ 6 h 189"/>
                  <a:gd name="T34" fmla="*/ 0 w 72"/>
                  <a:gd name="T35" fmla="*/ 6 h 189"/>
                  <a:gd name="T36" fmla="*/ 0 w 72"/>
                  <a:gd name="T37" fmla="*/ 6 h 189"/>
                  <a:gd name="T38" fmla="*/ 1 w 72"/>
                  <a:gd name="T39" fmla="*/ 1 h 189"/>
                  <a:gd name="T40" fmla="*/ 1 w 72"/>
                  <a:gd name="T41" fmla="*/ 0 h 189"/>
                  <a:gd name="T42" fmla="*/ 1 w 72"/>
                  <a:gd name="T43" fmla="*/ 0 h 189"/>
                  <a:gd name="T44" fmla="*/ 1 w 72"/>
                  <a:gd name="T45" fmla="*/ 0 h 189"/>
                  <a:gd name="T46" fmla="*/ 1 w 72"/>
                  <a:gd name="T47" fmla="*/ 0 h 189"/>
                  <a:gd name="T48" fmla="*/ 2 w 72"/>
                  <a:gd name="T49" fmla="*/ 0 h 189"/>
                  <a:gd name="T50" fmla="*/ 2 w 72"/>
                  <a:gd name="T51" fmla="*/ 0 h 189"/>
                  <a:gd name="T52" fmla="*/ 2 w 72"/>
                  <a:gd name="T53" fmla="*/ 0 h 189"/>
                  <a:gd name="T54" fmla="*/ 2 w 72"/>
                  <a:gd name="T55" fmla="*/ 0 h 189"/>
                  <a:gd name="T56" fmla="*/ 2 w 72"/>
                  <a:gd name="T57" fmla="*/ 0 h 189"/>
                  <a:gd name="T58" fmla="*/ 2 w 72"/>
                  <a:gd name="T59" fmla="*/ 0 h 189"/>
                  <a:gd name="T60" fmla="*/ 2 w 72"/>
                  <a:gd name="T61" fmla="*/ 0 h 189"/>
                  <a:gd name="T62" fmla="*/ 2 w 72"/>
                  <a:gd name="T63" fmla="*/ 0 h 189"/>
                  <a:gd name="T64" fmla="*/ 3 w 72"/>
                  <a:gd name="T65" fmla="*/ 0 h 189"/>
                  <a:gd name="T66" fmla="*/ 3 w 72"/>
                  <a:gd name="T67" fmla="*/ 0 h 189"/>
                  <a:gd name="T68" fmla="*/ 3 w 72"/>
                  <a:gd name="T69" fmla="*/ 1 h 189"/>
                  <a:gd name="T70" fmla="*/ 3 w 72"/>
                  <a:gd name="T71" fmla="*/ 1 h 189"/>
                  <a:gd name="T72" fmla="*/ 3 w 72"/>
                  <a:gd name="T73" fmla="*/ 1 h 189"/>
                  <a:gd name="T74" fmla="*/ 3 w 72"/>
                  <a:gd name="T75" fmla="*/ 1 h 189"/>
                  <a:gd name="T76" fmla="*/ 1 w 72"/>
                  <a:gd name="T77" fmla="*/ 6 h 18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2"/>
                  <a:gd name="T118" fmla="*/ 0 h 189"/>
                  <a:gd name="T119" fmla="*/ 72 w 72"/>
                  <a:gd name="T120" fmla="*/ 189 h 18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2" h="189">
                    <a:moveTo>
                      <a:pt x="40" y="173"/>
                    </a:moveTo>
                    <a:lnTo>
                      <a:pt x="38" y="176"/>
                    </a:lnTo>
                    <a:lnTo>
                      <a:pt x="37" y="180"/>
                    </a:lnTo>
                    <a:lnTo>
                      <a:pt x="35" y="182"/>
                    </a:lnTo>
                    <a:lnTo>
                      <a:pt x="32" y="185"/>
                    </a:lnTo>
                    <a:lnTo>
                      <a:pt x="29" y="187"/>
                    </a:lnTo>
                    <a:lnTo>
                      <a:pt x="26" y="189"/>
                    </a:lnTo>
                    <a:lnTo>
                      <a:pt x="22" y="189"/>
                    </a:lnTo>
                    <a:lnTo>
                      <a:pt x="20" y="189"/>
                    </a:lnTo>
                    <a:lnTo>
                      <a:pt x="16" y="189"/>
                    </a:lnTo>
                    <a:lnTo>
                      <a:pt x="13" y="187"/>
                    </a:lnTo>
                    <a:lnTo>
                      <a:pt x="9" y="186"/>
                    </a:lnTo>
                    <a:lnTo>
                      <a:pt x="6" y="184"/>
                    </a:lnTo>
                    <a:lnTo>
                      <a:pt x="4" y="181"/>
                    </a:lnTo>
                    <a:lnTo>
                      <a:pt x="1" y="178"/>
                    </a:lnTo>
                    <a:lnTo>
                      <a:pt x="0" y="175"/>
                    </a:lnTo>
                    <a:lnTo>
                      <a:pt x="0" y="171"/>
                    </a:lnTo>
                    <a:lnTo>
                      <a:pt x="0" y="169"/>
                    </a:lnTo>
                    <a:lnTo>
                      <a:pt x="0" y="165"/>
                    </a:lnTo>
                    <a:lnTo>
                      <a:pt x="32" y="16"/>
                    </a:lnTo>
                    <a:lnTo>
                      <a:pt x="33" y="13"/>
                    </a:lnTo>
                    <a:lnTo>
                      <a:pt x="35" y="9"/>
                    </a:lnTo>
                    <a:lnTo>
                      <a:pt x="37" y="7"/>
                    </a:lnTo>
                    <a:lnTo>
                      <a:pt x="40" y="4"/>
                    </a:lnTo>
                    <a:lnTo>
                      <a:pt x="43" y="2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9" y="2"/>
                    </a:lnTo>
                    <a:lnTo>
                      <a:pt x="63" y="3"/>
                    </a:lnTo>
                    <a:lnTo>
                      <a:pt x="65" y="5"/>
                    </a:lnTo>
                    <a:lnTo>
                      <a:pt x="68" y="8"/>
                    </a:lnTo>
                    <a:lnTo>
                      <a:pt x="70" y="11"/>
                    </a:lnTo>
                    <a:lnTo>
                      <a:pt x="72" y="14"/>
                    </a:lnTo>
                    <a:lnTo>
                      <a:pt x="72" y="18"/>
                    </a:lnTo>
                    <a:lnTo>
                      <a:pt x="72" y="20"/>
                    </a:lnTo>
                    <a:lnTo>
                      <a:pt x="72" y="24"/>
                    </a:lnTo>
                    <a:lnTo>
                      <a:pt x="40" y="173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42" name="Freeform 39"/>
              <p:cNvSpPr>
                <a:spLocks/>
              </p:cNvSpPr>
              <p:nvPr/>
            </p:nvSpPr>
            <p:spPr bwMode="auto">
              <a:xfrm>
                <a:off x="3163" y="2588"/>
                <a:ext cx="21" cy="38"/>
              </a:xfrm>
              <a:custGeom>
                <a:avLst/>
                <a:gdLst>
                  <a:gd name="T0" fmla="*/ 2 w 62"/>
                  <a:gd name="T1" fmla="*/ 4 h 116"/>
                  <a:gd name="T2" fmla="*/ 1 w 62"/>
                  <a:gd name="T3" fmla="*/ 4 h 116"/>
                  <a:gd name="T4" fmla="*/ 1 w 62"/>
                  <a:gd name="T5" fmla="*/ 4 h 116"/>
                  <a:gd name="T6" fmla="*/ 1 w 62"/>
                  <a:gd name="T7" fmla="*/ 4 h 116"/>
                  <a:gd name="T8" fmla="*/ 1 w 62"/>
                  <a:gd name="T9" fmla="*/ 4 h 116"/>
                  <a:gd name="T10" fmla="*/ 1 w 62"/>
                  <a:gd name="T11" fmla="*/ 4 h 116"/>
                  <a:gd name="T12" fmla="*/ 1 w 62"/>
                  <a:gd name="T13" fmla="*/ 4 h 116"/>
                  <a:gd name="T14" fmla="*/ 1 w 62"/>
                  <a:gd name="T15" fmla="*/ 4 h 116"/>
                  <a:gd name="T16" fmla="*/ 1 w 62"/>
                  <a:gd name="T17" fmla="*/ 4 h 116"/>
                  <a:gd name="T18" fmla="*/ 1 w 62"/>
                  <a:gd name="T19" fmla="*/ 4 h 116"/>
                  <a:gd name="T20" fmla="*/ 0 w 62"/>
                  <a:gd name="T21" fmla="*/ 4 h 116"/>
                  <a:gd name="T22" fmla="*/ 0 w 62"/>
                  <a:gd name="T23" fmla="*/ 4 h 116"/>
                  <a:gd name="T24" fmla="*/ 0 w 62"/>
                  <a:gd name="T25" fmla="*/ 4 h 116"/>
                  <a:gd name="T26" fmla="*/ 0 w 62"/>
                  <a:gd name="T27" fmla="*/ 4 h 116"/>
                  <a:gd name="T28" fmla="*/ 0 w 62"/>
                  <a:gd name="T29" fmla="*/ 4 h 116"/>
                  <a:gd name="T30" fmla="*/ 0 w 62"/>
                  <a:gd name="T31" fmla="*/ 4 h 116"/>
                  <a:gd name="T32" fmla="*/ 0 w 62"/>
                  <a:gd name="T33" fmla="*/ 3 h 116"/>
                  <a:gd name="T34" fmla="*/ 0 w 62"/>
                  <a:gd name="T35" fmla="*/ 3 h 116"/>
                  <a:gd name="T36" fmla="*/ 0 w 62"/>
                  <a:gd name="T37" fmla="*/ 3 h 116"/>
                  <a:gd name="T38" fmla="*/ 1 w 62"/>
                  <a:gd name="T39" fmla="*/ 1 h 116"/>
                  <a:gd name="T40" fmla="*/ 1 w 62"/>
                  <a:gd name="T41" fmla="*/ 0 h 116"/>
                  <a:gd name="T42" fmla="*/ 1 w 62"/>
                  <a:gd name="T43" fmla="*/ 0 h 116"/>
                  <a:gd name="T44" fmla="*/ 1 w 62"/>
                  <a:gd name="T45" fmla="*/ 0 h 116"/>
                  <a:gd name="T46" fmla="*/ 1 w 62"/>
                  <a:gd name="T47" fmla="*/ 0 h 116"/>
                  <a:gd name="T48" fmla="*/ 1 w 62"/>
                  <a:gd name="T49" fmla="*/ 0 h 116"/>
                  <a:gd name="T50" fmla="*/ 1 w 62"/>
                  <a:gd name="T51" fmla="*/ 0 h 116"/>
                  <a:gd name="T52" fmla="*/ 2 w 62"/>
                  <a:gd name="T53" fmla="*/ 0 h 116"/>
                  <a:gd name="T54" fmla="*/ 2 w 62"/>
                  <a:gd name="T55" fmla="*/ 0 h 116"/>
                  <a:gd name="T56" fmla="*/ 2 w 62"/>
                  <a:gd name="T57" fmla="*/ 0 h 116"/>
                  <a:gd name="T58" fmla="*/ 2 w 62"/>
                  <a:gd name="T59" fmla="*/ 0 h 116"/>
                  <a:gd name="T60" fmla="*/ 2 w 62"/>
                  <a:gd name="T61" fmla="*/ 0 h 116"/>
                  <a:gd name="T62" fmla="*/ 2 w 62"/>
                  <a:gd name="T63" fmla="*/ 0 h 116"/>
                  <a:gd name="T64" fmla="*/ 2 w 62"/>
                  <a:gd name="T65" fmla="*/ 0 h 116"/>
                  <a:gd name="T66" fmla="*/ 2 w 62"/>
                  <a:gd name="T67" fmla="*/ 0 h 116"/>
                  <a:gd name="T68" fmla="*/ 2 w 62"/>
                  <a:gd name="T69" fmla="*/ 1 h 116"/>
                  <a:gd name="T70" fmla="*/ 2 w 62"/>
                  <a:gd name="T71" fmla="*/ 1 h 116"/>
                  <a:gd name="T72" fmla="*/ 2 w 62"/>
                  <a:gd name="T73" fmla="*/ 1 h 116"/>
                  <a:gd name="T74" fmla="*/ 2 w 62"/>
                  <a:gd name="T75" fmla="*/ 1 h 116"/>
                  <a:gd name="T76" fmla="*/ 2 w 62"/>
                  <a:gd name="T77" fmla="*/ 4 h 11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"/>
                  <a:gd name="T118" fmla="*/ 0 h 116"/>
                  <a:gd name="T119" fmla="*/ 62 w 62"/>
                  <a:gd name="T120" fmla="*/ 116 h 11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" h="116">
                    <a:moveTo>
                      <a:pt x="40" y="101"/>
                    </a:moveTo>
                    <a:lnTo>
                      <a:pt x="38" y="105"/>
                    </a:lnTo>
                    <a:lnTo>
                      <a:pt x="36" y="108"/>
                    </a:lnTo>
                    <a:lnTo>
                      <a:pt x="33" y="111"/>
                    </a:lnTo>
                    <a:lnTo>
                      <a:pt x="31" y="113"/>
                    </a:lnTo>
                    <a:lnTo>
                      <a:pt x="27" y="114"/>
                    </a:lnTo>
                    <a:lnTo>
                      <a:pt x="25" y="116"/>
                    </a:lnTo>
                    <a:lnTo>
                      <a:pt x="21" y="116"/>
                    </a:lnTo>
                    <a:lnTo>
                      <a:pt x="19" y="116"/>
                    </a:lnTo>
                    <a:lnTo>
                      <a:pt x="15" y="116"/>
                    </a:lnTo>
                    <a:lnTo>
                      <a:pt x="11" y="114"/>
                    </a:lnTo>
                    <a:lnTo>
                      <a:pt x="8" y="112"/>
                    </a:lnTo>
                    <a:lnTo>
                      <a:pt x="5" y="110"/>
                    </a:lnTo>
                    <a:lnTo>
                      <a:pt x="3" y="107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7"/>
                    </a:lnTo>
                    <a:lnTo>
                      <a:pt x="0" y="95"/>
                    </a:lnTo>
                    <a:lnTo>
                      <a:pt x="0" y="91"/>
                    </a:lnTo>
                    <a:lnTo>
                      <a:pt x="22" y="15"/>
                    </a:lnTo>
                    <a:lnTo>
                      <a:pt x="24" y="11"/>
                    </a:lnTo>
                    <a:lnTo>
                      <a:pt x="26" y="7"/>
                    </a:lnTo>
                    <a:lnTo>
                      <a:pt x="29" y="5"/>
                    </a:lnTo>
                    <a:lnTo>
                      <a:pt x="31" y="3"/>
                    </a:lnTo>
                    <a:lnTo>
                      <a:pt x="35" y="1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1" y="1"/>
                    </a:lnTo>
                    <a:lnTo>
                      <a:pt x="54" y="4"/>
                    </a:lnTo>
                    <a:lnTo>
                      <a:pt x="57" y="6"/>
                    </a:lnTo>
                    <a:lnTo>
                      <a:pt x="59" y="9"/>
                    </a:lnTo>
                    <a:lnTo>
                      <a:pt x="61" y="12"/>
                    </a:lnTo>
                    <a:lnTo>
                      <a:pt x="62" y="15"/>
                    </a:lnTo>
                    <a:lnTo>
                      <a:pt x="62" y="19"/>
                    </a:lnTo>
                    <a:lnTo>
                      <a:pt x="62" y="21"/>
                    </a:lnTo>
                    <a:lnTo>
                      <a:pt x="62" y="25"/>
                    </a:lnTo>
                    <a:lnTo>
                      <a:pt x="40" y="101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43" name="Freeform 40"/>
              <p:cNvSpPr>
                <a:spLocks/>
              </p:cNvSpPr>
              <p:nvPr/>
            </p:nvSpPr>
            <p:spPr bwMode="auto">
              <a:xfrm>
                <a:off x="3171" y="2502"/>
                <a:ext cx="29" cy="99"/>
              </a:xfrm>
              <a:custGeom>
                <a:avLst/>
                <a:gdLst>
                  <a:gd name="T0" fmla="*/ 1 w 89"/>
                  <a:gd name="T1" fmla="*/ 10 h 296"/>
                  <a:gd name="T2" fmla="*/ 1 w 89"/>
                  <a:gd name="T3" fmla="*/ 11 h 296"/>
                  <a:gd name="T4" fmla="*/ 1 w 89"/>
                  <a:gd name="T5" fmla="*/ 11 h 296"/>
                  <a:gd name="T6" fmla="*/ 1 w 89"/>
                  <a:gd name="T7" fmla="*/ 11 h 296"/>
                  <a:gd name="T8" fmla="*/ 1 w 89"/>
                  <a:gd name="T9" fmla="*/ 11 h 296"/>
                  <a:gd name="T10" fmla="*/ 1 w 89"/>
                  <a:gd name="T11" fmla="*/ 11 h 296"/>
                  <a:gd name="T12" fmla="*/ 1 w 89"/>
                  <a:gd name="T13" fmla="*/ 11 h 296"/>
                  <a:gd name="T14" fmla="*/ 1 w 89"/>
                  <a:gd name="T15" fmla="*/ 11 h 296"/>
                  <a:gd name="T16" fmla="*/ 1 w 89"/>
                  <a:gd name="T17" fmla="*/ 11 h 296"/>
                  <a:gd name="T18" fmla="*/ 1 w 89"/>
                  <a:gd name="T19" fmla="*/ 11 h 296"/>
                  <a:gd name="T20" fmla="*/ 0 w 89"/>
                  <a:gd name="T21" fmla="*/ 11 h 296"/>
                  <a:gd name="T22" fmla="*/ 0 w 89"/>
                  <a:gd name="T23" fmla="*/ 11 h 296"/>
                  <a:gd name="T24" fmla="*/ 0 w 89"/>
                  <a:gd name="T25" fmla="*/ 11 h 296"/>
                  <a:gd name="T26" fmla="*/ 0 w 89"/>
                  <a:gd name="T27" fmla="*/ 11 h 296"/>
                  <a:gd name="T28" fmla="*/ 0 w 89"/>
                  <a:gd name="T29" fmla="*/ 11 h 296"/>
                  <a:gd name="T30" fmla="*/ 0 w 89"/>
                  <a:gd name="T31" fmla="*/ 11 h 296"/>
                  <a:gd name="T32" fmla="*/ 0 w 89"/>
                  <a:gd name="T33" fmla="*/ 10 h 296"/>
                  <a:gd name="T34" fmla="*/ 0 w 89"/>
                  <a:gd name="T35" fmla="*/ 10 h 296"/>
                  <a:gd name="T36" fmla="*/ 0 w 89"/>
                  <a:gd name="T37" fmla="*/ 10 h 296"/>
                  <a:gd name="T38" fmla="*/ 2 w 89"/>
                  <a:gd name="T39" fmla="*/ 1 h 296"/>
                  <a:gd name="T40" fmla="*/ 2 w 89"/>
                  <a:gd name="T41" fmla="*/ 0 h 296"/>
                  <a:gd name="T42" fmla="*/ 2 w 89"/>
                  <a:gd name="T43" fmla="*/ 0 h 296"/>
                  <a:gd name="T44" fmla="*/ 2 w 89"/>
                  <a:gd name="T45" fmla="*/ 0 h 296"/>
                  <a:gd name="T46" fmla="*/ 2 w 89"/>
                  <a:gd name="T47" fmla="*/ 0 h 296"/>
                  <a:gd name="T48" fmla="*/ 2 w 89"/>
                  <a:gd name="T49" fmla="*/ 0 h 296"/>
                  <a:gd name="T50" fmla="*/ 2 w 89"/>
                  <a:gd name="T51" fmla="*/ 0 h 296"/>
                  <a:gd name="T52" fmla="*/ 2 w 89"/>
                  <a:gd name="T53" fmla="*/ 0 h 296"/>
                  <a:gd name="T54" fmla="*/ 2 w 89"/>
                  <a:gd name="T55" fmla="*/ 0 h 296"/>
                  <a:gd name="T56" fmla="*/ 3 w 89"/>
                  <a:gd name="T57" fmla="*/ 0 h 296"/>
                  <a:gd name="T58" fmla="*/ 3 w 89"/>
                  <a:gd name="T59" fmla="*/ 0 h 296"/>
                  <a:gd name="T60" fmla="*/ 3 w 89"/>
                  <a:gd name="T61" fmla="*/ 0 h 296"/>
                  <a:gd name="T62" fmla="*/ 3 w 89"/>
                  <a:gd name="T63" fmla="*/ 0 h 296"/>
                  <a:gd name="T64" fmla="*/ 3 w 89"/>
                  <a:gd name="T65" fmla="*/ 0 h 296"/>
                  <a:gd name="T66" fmla="*/ 3 w 89"/>
                  <a:gd name="T67" fmla="*/ 0 h 296"/>
                  <a:gd name="T68" fmla="*/ 3 w 89"/>
                  <a:gd name="T69" fmla="*/ 1 h 296"/>
                  <a:gd name="T70" fmla="*/ 3 w 89"/>
                  <a:gd name="T71" fmla="*/ 1 h 296"/>
                  <a:gd name="T72" fmla="*/ 3 w 89"/>
                  <a:gd name="T73" fmla="*/ 1 h 296"/>
                  <a:gd name="T74" fmla="*/ 3 w 89"/>
                  <a:gd name="T75" fmla="*/ 1 h 296"/>
                  <a:gd name="T76" fmla="*/ 1 w 89"/>
                  <a:gd name="T77" fmla="*/ 10 h 29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9"/>
                  <a:gd name="T118" fmla="*/ 0 h 296"/>
                  <a:gd name="T119" fmla="*/ 89 w 89"/>
                  <a:gd name="T120" fmla="*/ 296 h 29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9" h="296">
                    <a:moveTo>
                      <a:pt x="40" y="280"/>
                    </a:moveTo>
                    <a:lnTo>
                      <a:pt x="39" y="284"/>
                    </a:lnTo>
                    <a:lnTo>
                      <a:pt x="37" y="287"/>
                    </a:lnTo>
                    <a:lnTo>
                      <a:pt x="35" y="290"/>
                    </a:lnTo>
                    <a:lnTo>
                      <a:pt x="32" y="293"/>
                    </a:lnTo>
                    <a:lnTo>
                      <a:pt x="30" y="294"/>
                    </a:lnTo>
                    <a:lnTo>
                      <a:pt x="26" y="296"/>
                    </a:lnTo>
                    <a:lnTo>
                      <a:pt x="23" y="296"/>
                    </a:lnTo>
                    <a:lnTo>
                      <a:pt x="20" y="296"/>
                    </a:lnTo>
                    <a:lnTo>
                      <a:pt x="16" y="296"/>
                    </a:lnTo>
                    <a:lnTo>
                      <a:pt x="13" y="295"/>
                    </a:lnTo>
                    <a:lnTo>
                      <a:pt x="10" y="294"/>
                    </a:lnTo>
                    <a:lnTo>
                      <a:pt x="7" y="292"/>
                    </a:lnTo>
                    <a:lnTo>
                      <a:pt x="4" y="289"/>
                    </a:lnTo>
                    <a:lnTo>
                      <a:pt x="3" y="287"/>
                    </a:lnTo>
                    <a:lnTo>
                      <a:pt x="0" y="283"/>
                    </a:lnTo>
                    <a:lnTo>
                      <a:pt x="0" y="279"/>
                    </a:lnTo>
                    <a:lnTo>
                      <a:pt x="0" y="277"/>
                    </a:lnTo>
                    <a:lnTo>
                      <a:pt x="0" y="273"/>
                    </a:lnTo>
                    <a:lnTo>
                      <a:pt x="50" y="16"/>
                    </a:lnTo>
                    <a:lnTo>
                      <a:pt x="51" y="12"/>
                    </a:lnTo>
                    <a:lnTo>
                      <a:pt x="52" y="10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9" y="2"/>
                    </a:lnTo>
                    <a:lnTo>
                      <a:pt x="63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7" y="1"/>
                    </a:lnTo>
                    <a:lnTo>
                      <a:pt x="79" y="2"/>
                    </a:lnTo>
                    <a:lnTo>
                      <a:pt x="83" y="5"/>
                    </a:lnTo>
                    <a:lnTo>
                      <a:pt x="85" y="7"/>
                    </a:lnTo>
                    <a:lnTo>
                      <a:pt x="87" y="10"/>
                    </a:lnTo>
                    <a:lnTo>
                      <a:pt x="89" y="14"/>
                    </a:lnTo>
                    <a:lnTo>
                      <a:pt x="89" y="17"/>
                    </a:lnTo>
                    <a:lnTo>
                      <a:pt x="89" y="20"/>
                    </a:lnTo>
                    <a:lnTo>
                      <a:pt x="89" y="23"/>
                    </a:lnTo>
                    <a:lnTo>
                      <a:pt x="40" y="280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44" name="Freeform 41"/>
              <p:cNvSpPr>
                <a:spLocks/>
              </p:cNvSpPr>
              <p:nvPr/>
            </p:nvSpPr>
            <p:spPr bwMode="auto">
              <a:xfrm>
                <a:off x="3187" y="2471"/>
                <a:ext cx="21" cy="44"/>
              </a:xfrm>
              <a:custGeom>
                <a:avLst/>
                <a:gdLst>
                  <a:gd name="T0" fmla="*/ 1 w 61"/>
                  <a:gd name="T1" fmla="*/ 4 h 133"/>
                  <a:gd name="T2" fmla="*/ 1 w 61"/>
                  <a:gd name="T3" fmla="*/ 4 h 133"/>
                  <a:gd name="T4" fmla="*/ 1 w 61"/>
                  <a:gd name="T5" fmla="*/ 5 h 133"/>
                  <a:gd name="T6" fmla="*/ 1 w 61"/>
                  <a:gd name="T7" fmla="*/ 5 h 133"/>
                  <a:gd name="T8" fmla="*/ 1 w 61"/>
                  <a:gd name="T9" fmla="*/ 5 h 133"/>
                  <a:gd name="T10" fmla="*/ 1 w 61"/>
                  <a:gd name="T11" fmla="*/ 5 h 133"/>
                  <a:gd name="T12" fmla="*/ 1 w 61"/>
                  <a:gd name="T13" fmla="*/ 5 h 133"/>
                  <a:gd name="T14" fmla="*/ 1 w 61"/>
                  <a:gd name="T15" fmla="*/ 5 h 133"/>
                  <a:gd name="T16" fmla="*/ 1 w 61"/>
                  <a:gd name="T17" fmla="*/ 5 h 133"/>
                  <a:gd name="T18" fmla="*/ 1 w 61"/>
                  <a:gd name="T19" fmla="*/ 5 h 133"/>
                  <a:gd name="T20" fmla="*/ 0 w 61"/>
                  <a:gd name="T21" fmla="*/ 5 h 133"/>
                  <a:gd name="T22" fmla="*/ 0 w 61"/>
                  <a:gd name="T23" fmla="*/ 5 h 133"/>
                  <a:gd name="T24" fmla="*/ 0 w 61"/>
                  <a:gd name="T25" fmla="*/ 5 h 133"/>
                  <a:gd name="T26" fmla="*/ 0 w 61"/>
                  <a:gd name="T27" fmla="*/ 5 h 133"/>
                  <a:gd name="T28" fmla="*/ 0 w 61"/>
                  <a:gd name="T29" fmla="*/ 4 h 133"/>
                  <a:gd name="T30" fmla="*/ 0 w 61"/>
                  <a:gd name="T31" fmla="*/ 4 h 133"/>
                  <a:gd name="T32" fmla="*/ 0 w 61"/>
                  <a:gd name="T33" fmla="*/ 4 h 133"/>
                  <a:gd name="T34" fmla="*/ 0 w 61"/>
                  <a:gd name="T35" fmla="*/ 4 h 133"/>
                  <a:gd name="T36" fmla="*/ 0 w 61"/>
                  <a:gd name="T37" fmla="*/ 4 h 133"/>
                  <a:gd name="T38" fmla="*/ 1 w 61"/>
                  <a:gd name="T39" fmla="*/ 1 h 133"/>
                  <a:gd name="T40" fmla="*/ 1 w 61"/>
                  <a:gd name="T41" fmla="*/ 0 h 133"/>
                  <a:gd name="T42" fmla="*/ 1 w 61"/>
                  <a:gd name="T43" fmla="*/ 0 h 133"/>
                  <a:gd name="T44" fmla="*/ 1 w 61"/>
                  <a:gd name="T45" fmla="*/ 0 h 133"/>
                  <a:gd name="T46" fmla="*/ 1 w 61"/>
                  <a:gd name="T47" fmla="*/ 0 h 133"/>
                  <a:gd name="T48" fmla="*/ 1 w 61"/>
                  <a:gd name="T49" fmla="*/ 0 h 133"/>
                  <a:gd name="T50" fmla="*/ 1 w 61"/>
                  <a:gd name="T51" fmla="*/ 0 h 133"/>
                  <a:gd name="T52" fmla="*/ 2 w 61"/>
                  <a:gd name="T53" fmla="*/ 0 h 133"/>
                  <a:gd name="T54" fmla="*/ 2 w 61"/>
                  <a:gd name="T55" fmla="*/ 0 h 133"/>
                  <a:gd name="T56" fmla="*/ 2 w 61"/>
                  <a:gd name="T57" fmla="*/ 0 h 133"/>
                  <a:gd name="T58" fmla="*/ 2 w 61"/>
                  <a:gd name="T59" fmla="*/ 0 h 133"/>
                  <a:gd name="T60" fmla="*/ 2 w 61"/>
                  <a:gd name="T61" fmla="*/ 0 h 133"/>
                  <a:gd name="T62" fmla="*/ 2 w 61"/>
                  <a:gd name="T63" fmla="*/ 0 h 133"/>
                  <a:gd name="T64" fmla="*/ 2 w 61"/>
                  <a:gd name="T65" fmla="*/ 0 h 133"/>
                  <a:gd name="T66" fmla="*/ 2 w 61"/>
                  <a:gd name="T67" fmla="*/ 0 h 133"/>
                  <a:gd name="T68" fmla="*/ 2 w 61"/>
                  <a:gd name="T69" fmla="*/ 1 h 133"/>
                  <a:gd name="T70" fmla="*/ 2 w 61"/>
                  <a:gd name="T71" fmla="*/ 1 h 133"/>
                  <a:gd name="T72" fmla="*/ 2 w 61"/>
                  <a:gd name="T73" fmla="*/ 1 h 133"/>
                  <a:gd name="T74" fmla="*/ 2 w 61"/>
                  <a:gd name="T75" fmla="*/ 1 h 133"/>
                  <a:gd name="T76" fmla="*/ 1 w 61"/>
                  <a:gd name="T77" fmla="*/ 4 h 13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1"/>
                  <a:gd name="T118" fmla="*/ 0 h 133"/>
                  <a:gd name="T119" fmla="*/ 61 w 61"/>
                  <a:gd name="T120" fmla="*/ 133 h 13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1" h="133">
                    <a:moveTo>
                      <a:pt x="39" y="117"/>
                    </a:moveTo>
                    <a:lnTo>
                      <a:pt x="38" y="121"/>
                    </a:lnTo>
                    <a:lnTo>
                      <a:pt x="37" y="125"/>
                    </a:lnTo>
                    <a:lnTo>
                      <a:pt x="34" y="127"/>
                    </a:lnTo>
                    <a:lnTo>
                      <a:pt x="32" y="130"/>
                    </a:lnTo>
                    <a:lnTo>
                      <a:pt x="28" y="132"/>
                    </a:lnTo>
                    <a:lnTo>
                      <a:pt x="24" y="133"/>
                    </a:lnTo>
                    <a:lnTo>
                      <a:pt x="21" y="133"/>
                    </a:lnTo>
                    <a:lnTo>
                      <a:pt x="19" y="133"/>
                    </a:lnTo>
                    <a:lnTo>
                      <a:pt x="16" y="133"/>
                    </a:lnTo>
                    <a:lnTo>
                      <a:pt x="12" y="132"/>
                    </a:lnTo>
                    <a:lnTo>
                      <a:pt x="8" y="131"/>
                    </a:lnTo>
                    <a:lnTo>
                      <a:pt x="6" y="128"/>
                    </a:lnTo>
                    <a:lnTo>
                      <a:pt x="3" y="126"/>
                    </a:lnTo>
                    <a:lnTo>
                      <a:pt x="1" y="122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0" y="114"/>
                    </a:lnTo>
                    <a:lnTo>
                      <a:pt x="0" y="110"/>
                    </a:lnTo>
                    <a:lnTo>
                      <a:pt x="22" y="16"/>
                    </a:lnTo>
                    <a:lnTo>
                      <a:pt x="23" y="13"/>
                    </a:lnTo>
                    <a:lnTo>
                      <a:pt x="24" y="9"/>
                    </a:lnTo>
                    <a:lnTo>
                      <a:pt x="27" y="7"/>
                    </a:lnTo>
                    <a:lnTo>
                      <a:pt x="29" y="4"/>
                    </a:lnTo>
                    <a:lnTo>
                      <a:pt x="33" y="2"/>
                    </a:lnTo>
                    <a:lnTo>
                      <a:pt x="37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49" y="2"/>
                    </a:lnTo>
                    <a:lnTo>
                      <a:pt x="53" y="3"/>
                    </a:lnTo>
                    <a:lnTo>
                      <a:pt x="55" y="5"/>
                    </a:lnTo>
                    <a:lnTo>
                      <a:pt x="57" y="8"/>
                    </a:lnTo>
                    <a:lnTo>
                      <a:pt x="60" y="12"/>
                    </a:lnTo>
                    <a:lnTo>
                      <a:pt x="61" y="15"/>
                    </a:lnTo>
                    <a:lnTo>
                      <a:pt x="61" y="19"/>
                    </a:lnTo>
                    <a:lnTo>
                      <a:pt x="61" y="20"/>
                    </a:lnTo>
                    <a:lnTo>
                      <a:pt x="61" y="24"/>
                    </a:lnTo>
                    <a:lnTo>
                      <a:pt x="39" y="117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45" name="Freeform 42"/>
              <p:cNvSpPr>
                <a:spLocks/>
              </p:cNvSpPr>
              <p:nvPr/>
            </p:nvSpPr>
            <p:spPr bwMode="auto">
              <a:xfrm>
                <a:off x="3195" y="2277"/>
                <a:ext cx="46" cy="207"/>
              </a:xfrm>
              <a:custGeom>
                <a:avLst/>
                <a:gdLst>
                  <a:gd name="T0" fmla="*/ 1 w 138"/>
                  <a:gd name="T1" fmla="*/ 22 h 620"/>
                  <a:gd name="T2" fmla="*/ 1 w 138"/>
                  <a:gd name="T3" fmla="*/ 22 h 620"/>
                  <a:gd name="T4" fmla="*/ 1 w 138"/>
                  <a:gd name="T5" fmla="*/ 23 h 620"/>
                  <a:gd name="T6" fmla="*/ 1 w 138"/>
                  <a:gd name="T7" fmla="*/ 23 h 620"/>
                  <a:gd name="T8" fmla="*/ 1 w 138"/>
                  <a:gd name="T9" fmla="*/ 23 h 620"/>
                  <a:gd name="T10" fmla="*/ 1 w 138"/>
                  <a:gd name="T11" fmla="*/ 23 h 620"/>
                  <a:gd name="T12" fmla="*/ 1 w 138"/>
                  <a:gd name="T13" fmla="*/ 23 h 620"/>
                  <a:gd name="T14" fmla="*/ 1 w 138"/>
                  <a:gd name="T15" fmla="*/ 23 h 620"/>
                  <a:gd name="T16" fmla="*/ 1 w 138"/>
                  <a:gd name="T17" fmla="*/ 23 h 620"/>
                  <a:gd name="T18" fmla="*/ 1 w 138"/>
                  <a:gd name="T19" fmla="*/ 23 h 620"/>
                  <a:gd name="T20" fmla="*/ 0 w 138"/>
                  <a:gd name="T21" fmla="*/ 23 h 620"/>
                  <a:gd name="T22" fmla="*/ 0 w 138"/>
                  <a:gd name="T23" fmla="*/ 23 h 620"/>
                  <a:gd name="T24" fmla="*/ 0 w 138"/>
                  <a:gd name="T25" fmla="*/ 23 h 620"/>
                  <a:gd name="T26" fmla="*/ 0 w 138"/>
                  <a:gd name="T27" fmla="*/ 23 h 620"/>
                  <a:gd name="T28" fmla="*/ 0 w 138"/>
                  <a:gd name="T29" fmla="*/ 23 h 620"/>
                  <a:gd name="T30" fmla="*/ 0 w 138"/>
                  <a:gd name="T31" fmla="*/ 22 h 620"/>
                  <a:gd name="T32" fmla="*/ 0 w 138"/>
                  <a:gd name="T33" fmla="*/ 22 h 620"/>
                  <a:gd name="T34" fmla="*/ 0 w 138"/>
                  <a:gd name="T35" fmla="*/ 22 h 620"/>
                  <a:gd name="T36" fmla="*/ 0 w 138"/>
                  <a:gd name="T37" fmla="*/ 22 h 620"/>
                  <a:gd name="T38" fmla="*/ 4 w 138"/>
                  <a:gd name="T39" fmla="*/ 1 h 620"/>
                  <a:gd name="T40" fmla="*/ 4 w 138"/>
                  <a:gd name="T41" fmla="*/ 0 h 620"/>
                  <a:gd name="T42" fmla="*/ 4 w 138"/>
                  <a:gd name="T43" fmla="*/ 0 h 620"/>
                  <a:gd name="T44" fmla="*/ 4 w 138"/>
                  <a:gd name="T45" fmla="*/ 0 h 620"/>
                  <a:gd name="T46" fmla="*/ 4 w 138"/>
                  <a:gd name="T47" fmla="*/ 0 h 620"/>
                  <a:gd name="T48" fmla="*/ 4 w 138"/>
                  <a:gd name="T49" fmla="*/ 0 h 620"/>
                  <a:gd name="T50" fmla="*/ 4 w 138"/>
                  <a:gd name="T51" fmla="*/ 0 h 620"/>
                  <a:gd name="T52" fmla="*/ 4 w 138"/>
                  <a:gd name="T53" fmla="*/ 0 h 620"/>
                  <a:gd name="T54" fmla="*/ 4 w 138"/>
                  <a:gd name="T55" fmla="*/ 0 h 620"/>
                  <a:gd name="T56" fmla="*/ 4 w 138"/>
                  <a:gd name="T57" fmla="*/ 0 h 620"/>
                  <a:gd name="T58" fmla="*/ 5 w 138"/>
                  <a:gd name="T59" fmla="*/ 0 h 620"/>
                  <a:gd name="T60" fmla="*/ 5 w 138"/>
                  <a:gd name="T61" fmla="*/ 0 h 620"/>
                  <a:gd name="T62" fmla="*/ 5 w 138"/>
                  <a:gd name="T63" fmla="*/ 0 h 620"/>
                  <a:gd name="T64" fmla="*/ 5 w 138"/>
                  <a:gd name="T65" fmla="*/ 0 h 620"/>
                  <a:gd name="T66" fmla="*/ 5 w 138"/>
                  <a:gd name="T67" fmla="*/ 0 h 620"/>
                  <a:gd name="T68" fmla="*/ 5 w 138"/>
                  <a:gd name="T69" fmla="*/ 0 h 620"/>
                  <a:gd name="T70" fmla="*/ 5 w 138"/>
                  <a:gd name="T71" fmla="*/ 1 h 620"/>
                  <a:gd name="T72" fmla="*/ 5 w 138"/>
                  <a:gd name="T73" fmla="*/ 1 h 620"/>
                  <a:gd name="T74" fmla="*/ 5 w 138"/>
                  <a:gd name="T75" fmla="*/ 1 h 620"/>
                  <a:gd name="T76" fmla="*/ 1 w 138"/>
                  <a:gd name="T77" fmla="*/ 22 h 6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38"/>
                  <a:gd name="T118" fmla="*/ 0 h 620"/>
                  <a:gd name="T119" fmla="*/ 138 w 138"/>
                  <a:gd name="T120" fmla="*/ 620 h 62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38" h="620">
                    <a:moveTo>
                      <a:pt x="39" y="603"/>
                    </a:moveTo>
                    <a:lnTo>
                      <a:pt x="39" y="606"/>
                    </a:lnTo>
                    <a:lnTo>
                      <a:pt x="37" y="610"/>
                    </a:lnTo>
                    <a:lnTo>
                      <a:pt x="35" y="612"/>
                    </a:lnTo>
                    <a:lnTo>
                      <a:pt x="33" y="615"/>
                    </a:lnTo>
                    <a:lnTo>
                      <a:pt x="29" y="617"/>
                    </a:lnTo>
                    <a:lnTo>
                      <a:pt x="26" y="619"/>
                    </a:lnTo>
                    <a:lnTo>
                      <a:pt x="23" y="620"/>
                    </a:lnTo>
                    <a:lnTo>
                      <a:pt x="19" y="620"/>
                    </a:lnTo>
                    <a:lnTo>
                      <a:pt x="17" y="620"/>
                    </a:lnTo>
                    <a:lnTo>
                      <a:pt x="13" y="620"/>
                    </a:lnTo>
                    <a:lnTo>
                      <a:pt x="10" y="617"/>
                    </a:lnTo>
                    <a:lnTo>
                      <a:pt x="7" y="616"/>
                    </a:lnTo>
                    <a:lnTo>
                      <a:pt x="5" y="614"/>
                    </a:lnTo>
                    <a:lnTo>
                      <a:pt x="2" y="610"/>
                    </a:lnTo>
                    <a:lnTo>
                      <a:pt x="1" y="606"/>
                    </a:lnTo>
                    <a:lnTo>
                      <a:pt x="0" y="604"/>
                    </a:lnTo>
                    <a:lnTo>
                      <a:pt x="0" y="600"/>
                    </a:lnTo>
                    <a:lnTo>
                      <a:pt x="0" y="598"/>
                    </a:lnTo>
                    <a:lnTo>
                      <a:pt x="98" y="17"/>
                    </a:lnTo>
                    <a:lnTo>
                      <a:pt x="98" y="13"/>
                    </a:lnTo>
                    <a:lnTo>
                      <a:pt x="101" y="10"/>
                    </a:lnTo>
                    <a:lnTo>
                      <a:pt x="102" y="7"/>
                    </a:lnTo>
                    <a:lnTo>
                      <a:pt x="104" y="5"/>
                    </a:lnTo>
                    <a:lnTo>
                      <a:pt x="108" y="2"/>
                    </a:lnTo>
                    <a:lnTo>
                      <a:pt x="112" y="1"/>
                    </a:lnTo>
                    <a:lnTo>
                      <a:pt x="114" y="0"/>
                    </a:lnTo>
                    <a:lnTo>
                      <a:pt x="118" y="0"/>
                    </a:lnTo>
                    <a:lnTo>
                      <a:pt x="120" y="0"/>
                    </a:lnTo>
                    <a:lnTo>
                      <a:pt x="124" y="0"/>
                    </a:lnTo>
                    <a:lnTo>
                      <a:pt x="128" y="2"/>
                    </a:lnTo>
                    <a:lnTo>
                      <a:pt x="130" y="4"/>
                    </a:lnTo>
                    <a:lnTo>
                      <a:pt x="133" y="6"/>
                    </a:lnTo>
                    <a:lnTo>
                      <a:pt x="135" y="10"/>
                    </a:lnTo>
                    <a:lnTo>
                      <a:pt x="136" y="13"/>
                    </a:lnTo>
                    <a:lnTo>
                      <a:pt x="138" y="16"/>
                    </a:lnTo>
                    <a:lnTo>
                      <a:pt x="138" y="20"/>
                    </a:lnTo>
                    <a:lnTo>
                      <a:pt x="138" y="22"/>
                    </a:lnTo>
                    <a:lnTo>
                      <a:pt x="39" y="603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46" name="Freeform 43"/>
              <p:cNvSpPr>
                <a:spLocks/>
              </p:cNvSpPr>
              <p:nvPr/>
            </p:nvSpPr>
            <p:spPr bwMode="auto">
              <a:xfrm>
                <a:off x="3227" y="2243"/>
                <a:ext cx="21" cy="47"/>
              </a:xfrm>
              <a:custGeom>
                <a:avLst/>
                <a:gdLst>
                  <a:gd name="T0" fmla="*/ 2 w 62"/>
                  <a:gd name="T1" fmla="*/ 5 h 142"/>
                  <a:gd name="T2" fmla="*/ 1 w 62"/>
                  <a:gd name="T3" fmla="*/ 5 h 142"/>
                  <a:gd name="T4" fmla="*/ 1 w 62"/>
                  <a:gd name="T5" fmla="*/ 5 h 142"/>
                  <a:gd name="T6" fmla="*/ 1 w 62"/>
                  <a:gd name="T7" fmla="*/ 5 h 142"/>
                  <a:gd name="T8" fmla="*/ 1 w 62"/>
                  <a:gd name="T9" fmla="*/ 5 h 142"/>
                  <a:gd name="T10" fmla="*/ 1 w 62"/>
                  <a:gd name="T11" fmla="*/ 5 h 142"/>
                  <a:gd name="T12" fmla="*/ 1 w 62"/>
                  <a:gd name="T13" fmla="*/ 5 h 142"/>
                  <a:gd name="T14" fmla="*/ 1 w 62"/>
                  <a:gd name="T15" fmla="*/ 5 h 142"/>
                  <a:gd name="T16" fmla="*/ 1 w 62"/>
                  <a:gd name="T17" fmla="*/ 5 h 142"/>
                  <a:gd name="T18" fmla="*/ 1 w 62"/>
                  <a:gd name="T19" fmla="*/ 5 h 142"/>
                  <a:gd name="T20" fmla="*/ 0 w 62"/>
                  <a:gd name="T21" fmla="*/ 5 h 142"/>
                  <a:gd name="T22" fmla="*/ 0 w 62"/>
                  <a:gd name="T23" fmla="*/ 5 h 142"/>
                  <a:gd name="T24" fmla="*/ 0 w 62"/>
                  <a:gd name="T25" fmla="*/ 5 h 142"/>
                  <a:gd name="T26" fmla="*/ 0 w 62"/>
                  <a:gd name="T27" fmla="*/ 5 h 142"/>
                  <a:gd name="T28" fmla="*/ 0 w 62"/>
                  <a:gd name="T29" fmla="*/ 5 h 142"/>
                  <a:gd name="T30" fmla="*/ 0 w 62"/>
                  <a:gd name="T31" fmla="*/ 5 h 142"/>
                  <a:gd name="T32" fmla="*/ 0 w 62"/>
                  <a:gd name="T33" fmla="*/ 5 h 142"/>
                  <a:gd name="T34" fmla="*/ 0 w 62"/>
                  <a:gd name="T35" fmla="*/ 5 h 142"/>
                  <a:gd name="T36" fmla="*/ 0 w 62"/>
                  <a:gd name="T37" fmla="*/ 4 h 142"/>
                  <a:gd name="T38" fmla="*/ 1 w 62"/>
                  <a:gd name="T39" fmla="*/ 1 h 142"/>
                  <a:gd name="T40" fmla="*/ 1 w 62"/>
                  <a:gd name="T41" fmla="*/ 0 h 142"/>
                  <a:gd name="T42" fmla="*/ 1 w 62"/>
                  <a:gd name="T43" fmla="*/ 0 h 142"/>
                  <a:gd name="T44" fmla="*/ 1 w 62"/>
                  <a:gd name="T45" fmla="*/ 0 h 142"/>
                  <a:gd name="T46" fmla="*/ 1 w 62"/>
                  <a:gd name="T47" fmla="*/ 0 h 142"/>
                  <a:gd name="T48" fmla="*/ 1 w 62"/>
                  <a:gd name="T49" fmla="*/ 0 h 142"/>
                  <a:gd name="T50" fmla="*/ 1 w 62"/>
                  <a:gd name="T51" fmla="*/ 0 h 142"/>
                  <a:gd name="T52" fmla="*/ 2 w 62"/>
                  <a:gd name="T53" fmla="*/ 0 h 142"/>
                  <a:gd name="T54" fmla="*/ 2 w 62"/>
                  <a:gd name="T55" fmla="*/ 0 h 142"/>
                  <a:gd name="T56" fmla="*/ 2 w 62"/>
                  <a:gd name="T57" fmla="*/ 0 h 142"/>
                  <a:gd name="T58" fmla="*/ 2 w 62"/>
                  <a:gd name="T59" fmla="*/ 0 h 142"/>
                  <a:gd name="T60" fmla="*/ 2 w 62"/>
                  <a:gd name="T61" fmla="*/ 0 h 142"/>
                  <a:gd name="T62" fmla="*/ 2 w 62"/>
                  <a:gd name="T63" fmla="*/ 0 h 142"/>
                  <a:gd name="T64" fmla="*/ 2 w 62"/>
                  <a:gd name="T65" fmla="*/ 0 h 142"/>
                  <a:gd name="T66" fmla="*/ 2 w 62"/>
                  <a:gd name="T67" fmla="*/ 0 h 142"/>
                  <a:gd name="T68" fmla="*/ 2 w 62"/>
                  <a:gd name="T69" fmla="*/ 0 h 142"/>
                  <a:gd name="T70" fmla="*/ 2 w 62"/>
                  <a:gd name="T71" fmla="*/ 1 h 142"/>
                  <a:gd name="T72" fmla="*/ 2 w 62"/>
                  <a:gd name="T73" fmla="*/ 1 h 142"/>
                  <a:gd name="T74" fmla="*/ 2 w 62"/>
                  <a:gd name="T75" fmla="*/ 1 h 142"/>
                  <a:gd name="T76" fmla="*/ 2 w 62"/>
                  <a:gd name="T77" fmla="*/ 5 h 14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"/>
                  <a:gd name="T118" fmla="*/ 0 h 142"/>
                  <a:gd name="T119" fmla="*/ 62 w 62"/>
                  <a:gd name="T120" fmla="*/ 142 h 14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" h="142">
                    <a:moveTo>
                      <a:pt x="40" y="126"/>
                    </a:moveTo>
                    <a:lnTo>
                      <a:pt x="38" y="130"/>
                    </a:lnTo>
                    <a:lnTo>
                      <a:pt x="37" y="134"/>
                    </a:lnTo>
                    <a:lnTo>
                      <a:pt x="35" y="136"/>
                    </a:lnTo>
                    <a:lnTo>
                      <a:pt x="32" y="139"/>
                    </a:lnTo>
                    <a:lnTo>
                      <a:pt x="29" y="141"/>
                    </a:lnTo>
                    <a:lnTo>
                      <a:pt x="26" y="142"/>
                    </a:lnTo>
                    <a:lnTo>
                      <a:pt x="22" y="142"/>
                    </a:lnTo>
                    <a:lnTo>
                      <a:pt x="20" y="142"/>
                    </a:lnTo>
                    <a:lnTo>
                      <a:pt x="16" y="142"/>
                    </a:lnTo>
                    <a:lnTo>
                      <a:pt x="13" y="141"/>
                    </a:lnTo>
                    <a:lnTo>
                      <a:pt x="9" y="140"/>
                    </a:lnTo>
                    <a:lnTo>
                      <a:pt x="6" y="137"/>
                    </a:lnTo>
                    <a:lnTo>
                      <a:pt x="4" y="135"/>
                    </a:lnTo>
                    <a:lnTo>
                      <a:pt x="1" y="131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0" y="119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5" y="8"/>
                    </a:lnTo>
                    <a:lnTo>
                      <a:pt x="27" y="6"/>
                    </a:lnTo>
                    <a:lnTo>
                      <a:pt x="30" y="3"/>
                    </a:lnTo>
                    <a:lnTo>
                      <a:pt x="33" y="1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3" y="2"/>
                    </a:lnTo>
                    <a:lnTo>
                      <a:pt x="56" y="4"/>
                    </a:lnTo>
                    <a:lnTo>
                      <a:pt x="58" y="7"/>
                    </a:lnTo>
                    <a:lnTo>
                      <a:pt x="61" y="11"/>
                    </a:lnTo>
                    <a:lnTo>
                      <a:pt x="62" y="13"/>
                    </a:lnTo>
                    <a:lnTo>
                      <a:pt x="62" y="17"/>
                    </a:lnTo>
                    <a:lnTo>
                      <a:pt x="62" y="19"/>
                    </a:lnTo>
                    <a:lnTo>
                      <a:pt x="62" y="23"/>
                    </a:lnTo>
                    <a:lnTo>
                      <a:pt x="40" y="126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47" name="Freeform 44"/>
              <p:cNvSpPr>
                <a:spLocks/>
              </p:cNvSpPr>
              <p:nvPr/>
            </p:nvSpPr>
            <p:spPr bwMode="auto">
              <a:xfrm>
                <a:off x="3235" y="2146"/>
                <a:ext cx="29" cy="110"/>
              </a:xfrm>
              <a:custGeom>
                <a:avLst/>
                <a:gdLst>
                  <a:gd name="T0" fmla="*/ 1 w 89"/>
                  <a:gd name="T1" fmla="*/ 12 h 330"/>
                  <a:gd name="T2" fmla="*/ 1 w 89"/>
                  <a:gd name="T3" fmla="*/ 12 h 330"/>
                  <a:gd name="T4" fmla="*/ 1 w 89"/>
                  <a:gd name="T5" fmla="*/ 12 h 330"/>
                  <a:gd name="T6" fmla="*/ 1 w 89"/>
                  <a:gd name="T7" fmla="*/ 12 h 330"/>
                  <a:gd name="T8" fmla="*/ 1 w 89"/>
                  <a:gd name="T9" fmla="*/ 12 h 330"/>
                  <a:gd name="T10" fmla="*/ 1 w 89"/>
                  <a:gd name="T11" fmla="*/ 12 h 330"/>
                  <a:gd name="T12" fmla="*/ 1 w 89"/>
                  <a:gd name="T13" fmla="*/ 12 h 330"/>
                  <a:gd name="T14" fmla="*/ 1 w 89"/>
                  <a:gd name="T15" fmla="*/ 12 h 330"/>
                  <a:gd name="T16" fmla="*/ 1 w 89"/>
                  <a:gd name="T17" fmla="*/ 12 h 330"/>
                  <a:gd name="T18" fmla="*/ 1 w 89"/>
                  <a:gd name="T19" fmla="*/ 12 h 330"/>
                  <a:gd name="T20" fmla="*/ 1 w 89"/>
                  <a:gd name="T21" fmla="*/ 12 h 330"/>
                  <a:gd name="T22" fmla="*/ 0 w 89"/>
                  <a:gd name="T23" fmla="*/ 12 h 330"/>
                  <a:gd name="T24" fmla="*/ 0 w 89"/>
                  <a:gd name="T25" fmla="*/ 12 h 330"/>
                  <a:gd name="T26" fmla="*/ 0 w 89"/>
                  <a:gd name="T27" fmla="*/ 12 h 330"/>
                  <a:gd name="T28" fmla="*/ 0 w 89"/>
                  <a:gd name="T29" fmla="*/ 12 h 330"/>
                  <a:gd name="T30" fmla="*/ 0 w 89"/>
                  <a:gd name="T31" fmla="*/ 12 h 330"/>
                  <a:gd name="T32" fmla="*/ 0 w 89"/>
                  <a:gd name="T33" fmla="*/ 12 h 330"/>
                  <a:gd name="T34" fmla="*/ 0 w 89"/>
                  <a:gd name="T35" fmla="*/ 11 h 330"/>
                  <a:gd name="T36" fmla="*/ 0 w 89"/>
                  <a:gd name="T37" fmla="*/ 11 h 330"/>
                  <a:gd name="T38" fmla="*/ 2 w 89"/>
                  <a:gd name="T39" fmla="*/ 1 h 330"/>
                  <a:gd name="T40" fmla="*/ 2 w 89"/>
                  <a:gd name="T41" fmla="*/ 1 h 330"/>
                  <a:gd name="T42" fmla="*/ 2 w 89"/>
                  <a:gd name="T43" fmla="*/ 0 h 330"/>
                  <a:gd name="T44" fmla="*/ 2 w 89"/>
                  <a:gd name="T45" fmla="*/ 0 h 330"/>
                  <a:gd name="T46" fmla="*/ 2 w 89"/>
                  <a:gd name="T47" fmla="*/ 0 h 330"/>
                  <a:gd name="T48" fmla="*/ 2 w 89"/>
                  <a:gd name="T49" fmla="*/ 0 h 330"/>
                  <a:gd name="T50" fmla="*/ 2 w 89"/>
                  <a:gd name="T51" fmla="*/ 0 h 330"/>
                  <a:gd name="T52" fmla="*/ 2 w 89"/>
                  <a:gd name="T53" fmla="*/ 0 h 330"/>
                  <a:gd name="T54" fmla="*/ 2 w 89"/>
                  <a:gd name="T55" fmla="*/ 0 h 330"/>
                  <a:gd name="T56" fmla="*/ 2 w 89"/>
                  <a:gd name="T57" fmla="*/ 0 h 330"/>
                  <a:gd name="T58" fmla="*/ 3 w 89"/>
                  <a:gd name="T59" fmla="*/ 0 h 330"/>
                  <a:gd name="T60" fmla="*/ 3 w 89"/>
                  <a:gd name="T61" fmla="*/ 0 h 330"/>
                  <a:gd name="T62" fmla="*/ 3 w 89"/>
                  <a:gd name="T63" fmla="*/ 0 h 330"/>
                  <a:gd name="T64" fmla="*/ 3 w 89"/>
                  <a:gd name="T65" fmla="*/ 0 h 330"/>
                  <a:gd name="T66" fmla="*/ 3 w 89"/>
                  <a:gd name="T67" fmla="*/ 0 h 330"/>
                  <a:gd name="T68" fmla="*/ 3 w 89"/>
                  <a:gd name="T69" fmla="*/ 1 h 330"/>
                  <a:gd name="T70" fmla="*/ 3 w 89"/>
                  <a:gd name="T71" fmla="*/ 1 h 330"/>
                  <a:gd name="T72" fmla="*/ 3 w 89"/>
                  <a:gd name="T73" fmla="*/ 1 h 330"/>
                  <a:gd name="T74" fmla="*/ 3 w 89"/>
                  <a:gd name="T75" fmla="*/ 1 h 330"/>
                  <a:gd name="T76" fmla="*/ 1 w 89"/>
                  <a:gd name="T77" fmla="*/ 12 h 33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9"/>
                  <a:gd name="T118" fmla="*/ 0 h 330"/>
                  <a:gd name="T119" fmla="*/ 89 w 89"/>
                  <a:gd name="T120" fmla="*/ 330 h 33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9" h="330">
                    <a:moveTo>
                      <a:pt x="40" y="313"/>
                    </a:moveTo>
                    <a:lnTo>
                      <a:pt x="40" y="316"/>
                    </a:lnTo>
                    <a:lnTo>
                      <a:pt x="37" y="320"/>
                    </a:lnTo>
                    <a:lnTo>
                      <a:pt x="36" y="323"/>
                    </a:lnTo>
                    <a:lnTo>
                      <a:pt x="34" y="325"/>
                    </a:lnTo>
                    <a:lnTo>
                      <a:pt x="30" y="327"/>
                    </a:lnTo>
                    <a:lnTo>
                      <a:pt x="26" y="329"/>
                    </a:lnTo>
                    <a:lnTo>
                      <a:pt x="24" y="330"/>
                    </a:lnTo>
                    <a:lnTo>
                      <a:pt x="20" y="330"/>
                    </a:lnTo>
                    <a:lnTo>
                      <a:pt x="18" y="330"/>
                    </a:lnTo>
                    <a:lnTo>
                      <a:pt x="14" y="330"/>
                    </a:lnTo>
                    <a:lnTo>
                      <a:pt x="10" y="327"/>
                    </a:lnTo>
                    <a:lnTo>
                      <a:pt x="8" y="326"/>
                    </a:lnTo>
                    <a:lnTo>
                      <a:pt x="5" y="324"/>
                    </a:lnTo>
                    <a:lnTo>
                      <a:pt x="3" y="320"/>
                    </a:lnTo>
                    <a:lnTo>
                      <a:pt x="2" y="316"/>
                    </a:lnTo>
                    <a:lnTo>
                      <a:pt x="0" y="314"/>
                    </a:lnTo>
                    <a:lnTo>
                      <a:pt x="0" y="310"/>
                    </a:lnTo>
                    <a:lnTo>
                      <a:pt x="0" y="308"/>
                    </a:lnTo>
                    <a:lnTo>
                      <a:pt x="50" y="17"/>
                    </a:lnTo>
                    <a:lnTo>
                      <a:pt x="50" y="14"/>
                    </a:lnTo>
                    <a:lnTo>
                      <a:pt x="52" y="10"/>
                    </a:lnTo>
                    <a:lnTo>
                      <a:pt x="53" y="8"/>
                    </a:lnTo>
                    <a:lnTo>
                      <a:pt x="56" y="5"/>
                    </a:lnTo>
                    <a:lnTo>
                      <a:pt x="60" y="3"/>
                    </a:lnTo>
                    <a:lnTo>
                      <a:pt x="63" y="1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72" y="0"/>
                    </a:lnTo>
                    <a:lnTo>
                      <a:pt x="76" y="0"/>
                    </a:lnTo>
                    <a:lnTo>
                      <a:pt x="79" y="3"/>
                    </a:lnTo>
                    <a:lnTo>
                      <a:pt x="82" y="4"/>
                    </a:lnTo>
                    <a:lnTo>
                      <a:pt x="84" y="6"/>
                    </a:lnTo>
                    <a:lnTo>
                      <a:pt x="87" y="10"/>
                    </a:lnTo>
                    <a:lnTo>
                      <a:pt x="88" y="14"/>
                    </a:lnTo>
                    <a:lnTo>
                      <a:pt x="89" y="16"/>
                    </a:lnTo>
                    <a:lnTo>
                      <a:pt x="89" y="20"/>
                    </a:lnTo>
                    <a:lnTo>
                      <a:pt x="89" y="22"/>
                    </a:lnTo>
                    <a:lnTo>
                      <a:pt x="40" y="313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48" name="Freeform 45"/>
              <p:cNvSpPr>
                <a:spLocks/>
              </p:cNvSpPr>
              <p:nvPr/>
            </p:nvSpPr>
            <p:spPr bwMode="auto">
              <a:xfrm>
                <a:off x="3251" y="2084"/>
                <a:ext cx="26" cy="75"/>
              </a:xfrm>
              <a:custGeom>
                <a:avLst/>
                <a:gdLst>
                  <a:gd name="T0" fmla="*/ 1 w 77"/>
                  <a:gd name="T1" fmla="*/ 8 h 227"/>
                  <a:gd name="T2" fmla="*/ 1 w 77"/>
                  <a:gd name="T3" fmla="*/ 8 h 227"/>
                  <a:gd name="T4" fmla="*/ 1 w 77"/>
                  <a:gd name="T5" fmla="*/ 8 h 227"/>
                  <a:gd name="T6" fmla="*/ 1 w 77"/>
                  <a:gd name="T7" fmla="*/ 8 h 227"/>
                  <a:gd name="T8" fmla="*/ 1 w 77"/>
                  <a:gd name="T9" fmla="*/ 8 h 227"/>
                  <a:gd name="T10" fmla="*/ 1 w 77"/>
                  <a:gd name="T11" fmla="*/ 8 h 227"/>
                  <a:gd name="T12" fmla="*/ 1 w 77"/>
                  <a:gd name="T13" fmla="*/ 8 h 227"/>
                  <a:gd name="T14" fmla="*/ 1 w 77"/>
                  <a:gd name="T15" fmla="*/ 8 h 227"/>
                  <a:gd name="T16" fmla="*/ 1 w 77"/>
                  <a:gd name="T17" fmla="*/ 8 h 227"/>
                  <a:gd name="T18" fmla="*/ 1 w 77"/>
                  <a:gd name="T19" fmla="*/ 8 h 227"/>
                  <a:gd name="T20" fmla="*/ 0 w 77"/>
                  <a:gd name="T21" fmla="*/ 8 h 227"/>
                  <a:gd name="T22" fmla="*/ 0 w 77"/>
                  <a:gd name="T23" fmla="*/ 8 h 227"/>
                  <a:gd name="T24" fmla="*/ 0 w 77"/>
                  <a:gd name="T25" fmla="*/ 8 h 227"/>
                  <a:gd name="T26" fmla="*/ 0 w 77"/>
                  <a:gd name="T27" fmla="*/ 8 h 227"/>
                  <a:gd name="T28" fmla="*/ 0 w 77"/>
                  <a:gd name="T29" fmla="*/ 8 h 227"/>
                  <a:gd name="T30" fmla="*/ 0 w 77"/>
                  <a:gd name="T31" fmla="*/ 8 h 227"/>
                  <a:gd name="T32" fmla="*/ 0 w 77"/>
                  <a:gd name="T33" fmla="*/ 8 h 227"/>
                  <a:gd name="T34" fmla="*/ 0 w 77"/>
                  <a:gd name="T35" fmla="*/ 7 h 227"/>
                  <a:gd name="T36" fmla="*/ 0 w 77"/>
                  <a:gd name="T37" fmla="*/ 7 h 227"/>
                  <a:gd name="T38" fmla="*/ 1 w 77"/>
                  <a:gd name="T39" fmla="*/ 1 h 227"/>
                  <a:gd name="T40" fmla="*/ 1 w 77"/>
                  <a:gd name="T41" fmla="*/ 0 h 227"/>
                  <a:gd name="T42" fmla="*/ 2 w 77"/>
                  <a:gd name="T43" fmla="*/ 0 h 227"/>
                  <a:gd name="T44" fmla="*/ 2 w 77"/>
                  <a:gd name="T45" fmla="*/ 0 h 227"/>
                  <a:gd name="T46" fmla="*/ 2 w 77"/>
                  <a:gd name="T47" fmla="*/ 0 h 227"/>
                  <a:gd name="T48" fmla="*/ 2 w 77"/>
                  <a:gd name="T49" fmla="*/ 0 h 227"/>
                  <a:gd name="T50" fmla="*/ 2 w 77"/>
                  <a:gd name="T51" fmla="*/ 0 h 227"/>
                  <a:gd name="T52" fmla="*/ 2 w 77"/>
                  <a:gd name="T53" fmla="*/ 0 h 227"/>
                  <a:gd name="T54" fmla="*/ 2 w 77"/>
                  <a:gd name="T55" fmla="*/ 0 h 227"/>
                  <a:gd name="T56" fmla="*/ 2 w 77"/>
                  <a:gd name="T57" fmla="*/ 0 h 227"/>
                  <a:gd name="T58" fmla="*/ 2 w 77"/>
                  <a:gd name="T59" fmla="*/ 0 h 227"/>
                  <a:gd name="T60" fmla="*/ 3 w 77"/>
                  <a:gd name="T61" fmla="*/ 0 h 227"/>
                  <a:gd name="T62" fmla="*/ 3 w 77"/>
                  <a:gd name="T63" fmla="*/ 0 h 227"/>
                  <a:gd name="T64" fmla="*/ 3 w 77"/>
                  <a:gd name="T65" fmla="*/ 0 h 227"/>
                  <a:gd name="T66" fmla="*/ 3 w 77"/>
                  <a:gd name="T67" fmla="*/ 0 h 227"/>
                  <a:gd name="T68" fmla="*/ 3 w 77"/>
                  <a:gd name="T69" fmla="*/ 1 h 227"/>
                  <a:gd name="T70" fmla="*/ 3 w 77"/>
                  <a:gd name="T71" fmla="*/ 1 h 227"/>
                  <a:gd name="T72" fmla="*/ 3 w 77"/>
                  <a:gd name="T73" fmla="*/ 1 h 227"/>
                  <a:gd name="T74" fmla="*/ 3 w 77"/>
                  <a:gd name="T75" fmla="*/ 1 h 227"/>
                  <a:gd name="T76" fmla="*/ 1 w 77"/>
                  <a:gd name="T77" fmla="*/ 8 h 22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7"/>
                  <a:gd name="T118" fmla="*/ 0 h 227"/>
                  <a:gd name="T119" fmla="*/ 77 w 77"/>
                  <a:gd name="T120" fmla="*/ 227 h 22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7" h="227">
                    <a:moveTo>
                      <a:pt x="39" y="211"/>
                    </a:moveTo>
                    <a:lnTo>
                      <a:pt x="38" y="214"/>
                    </a:lnTo>
                    <a:lnTo>
                      <a:pt x="37" y="217"/>
                    </a:lnTo>
                    <a:lnTo>
                      <a:pt x="34" y="220"/>
                    </a:lnTo>
                    <a:lnTo>
                      <a:pt x="32" y="223"/>
                    </a:lnTo>
                    <a:lnTo>
                      <a:pt x="29" y="224"/>
                    </a:lnTo>
                    <a:lnTo>
                      <a:pt x="26" y="227"/>
                    </a:lnTo>
                    <a:lnTo>
                      <a:pt x="22" y="227"/>
                    </a:lnTo>
                    <a:lnTo>
                      <a:pt x="19" y="227"/>
                    </a:lnTo>
                    <a:lnTo>
                      <a:pt x="16" y="227"/>
                    </a:lnTo>
                    <a:lnTo>
                      <a:pt x="12" y="225"/>
                    </a:lnTo>
                    <a:lnTo>
                      <a:pt x="10" y="224"/>
                    </a:lnTo>
                    <a:lnTo>
                      <a:pt x="6" y="222"/>
                    </a:lnTo>
                    <a:lnTo>
                      <a:pt x="3" y="219"/>
                    </a:lnTo>
                    <a:lnTo>
                      <a:pt x="2" y="217"/>
                    </a:lnTo>
                    <a:lnTo>
                      <a:pt x="0" y="213"/>
                    </a:lnTo>
                    <a:lnTo>
                      <a:pt x="0" y="209"/>
                    </a:lnTo>
                    <a:lnTo>
                      <a:pt x="0" y="207"/>
                    </a:lnTo>
                    <a:lnTo>
                      <a:pt x="0" y="203"/>
                    </a:lnTo>
                    <a:lnTo>
                      <a:pt x="38" y="16"/>
                    </a:lnTo>
                    <a:lnTo>
                      <a:pt x="39" y="13"/>
                    </a:lnTo>
                    <a:lnTo>
                      <a:pt x="40" y="10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8" y="3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5" y="1"/>
                    </a:lnTo>
                    <a:lnTo>
                      <a:pt x="67" y="3"/>
                    </a:lnTo>
                    <a:lnTo>
                      <a:pt x="71" y="5"/>
                    </a:lnTo>
                    <a:lnTo>
                      <a:pt x="74" y="8"/>
                    </a:lnTo>
                    <a:lnTo>
                      <a:pt x="75" y="10"/>
                    </a:lnTo>
                    <a:lnTo>
                      <a:pt x="77" y="14"/>
                    </a:lnTo>
                    <a:lnTo>
                      <a:pt x="77" y="17"/>
                    </a:lnTo>
                    <a:lnTo>
                      <a:pt x="77" y="20"/>
                    </a:lnTo>
                    <a:lnTo>
                      <a:pt x="77" y="24"/>
                    </a:lnTo>
                    <a:lnTo>
                      <a:pt x="39" y="211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49" name="Freeform 46"/>
              <p:cNvSpPr>
                <a:spLocks/>
              </p:cNvSpPr>
              <p:nvPr/>
            </p:nvSpPr>
            <p:spPr bwMode="auto">
              <a:xfrm>
                <a:off x="3264" y="2026"/>
                <a:ext cx="24" cy="71"/>
              </a:xfrm>
              <a:custGeom>
                <a:avLst/>
                <a:gdLst>
                  <a:gd name="T0" fmla="*/ 1 w 72"/>
                  <a:gd name="T1" fmla="*/ 7 h 214"/>
                  <a:gd name="T2" fmla="*/ 1 w 72"/>
                  <a:gd name="T3" fmla="*/ 7 h 214"/>
                  <a:gd name="T4" fmla="*/ 1 w 72"/>
                  <a:gd name="T5" fmla="*/ 8 h 214"/>
                  <a:gd name="T6" fmla="*/ 1 w 72"/>
                  <a:gd name="T7" fmla="*/ 8 h 214"/>
                  <a:gd name="T8" fmla="*/ 1 w 72"/>
                  <a:gd name="T9" fmla="*/ 8 h 214"/>
                  <a:gd name="T10" fmla="*/ 1 w 72"/>
                  <a:gd name="T11" fmla="*/ 8 h 214"/>
                  <a:gd name="T12" fmla="*/ 1 w 72"/>
                  <a:gd name="T13" fmla="*/ 8 h 214"/>
                  <a:gd name="T14" fmla="*/ 1 w 72"/>
                  <a:gd name="T15" fmla="*/ 8 h 214"/>
                  <a:gd name="T16" fmla="*/ 1 w 72"/>
                  <a:gd name="T17" fmla="*/ 8 h 214"/>
                  <a:gd name="T18" fmla="*/ 1 w 72"/>
                  <a:gd name="T19" fmla="*/ 8 h 214"/>
                  <a:gd name="T20" fmla="*/ 0 w 72"/>
                  <a:gd name="T21" fmla="*/ 8 h 214"/>
                  <a:gd name="T22" fmla="*/ 0 w 72"/>
                  <a:gd name="T23" fmla="*/ 8 h 214"/>
                  <a:gd name="T24" fmla="*/ 0 w 72"/>
                  <a:gd name="T25" fmla="*/ 8 h 214"/>
                  <a:gd name="T26" fmla="*/ 0 w 72"/>
                  <a:gd name="T27" fmla="*/ 8 h 214"/>
                  <a:gd name="T28" fmla="*/ 0 w 72"/>
                  <a:gd name="T29" fmla="*/ 8 h 214"/>
                  <a:gd name="T30" fmla="*/ 0 w 72"/>
                  <a:gd name="T31" fmla="*/ 7 h 214"/>
                  <a:gd name="T32" fmla="*/ 0 w 72"/>
                  <a:gd name="T33" fmla="*/ 7 h 214"/>
                  <a:gd name="T34" fmla="*/ 0 w 72"/>
                  <a:gd name="T35" fmla="*/ 7 h 214"/>
                  <a:gd name="T36" fmla="*/ 0 w 72"/>
                  <a:gd name="T37" fmla="*/ 7 h 214"/>
                  <a:gd name="T38" fmla="*/ 1 w 72"/>
                  <a:gd name="T39" fmla="*/ 1 h 214"/>
                  <a:gd name="T40" fmla="*/ 1 w 72"/>
                  <a:gd name="T41" fmla="*/ 0 h 214"/>
                  <a:gd name="T42" fmla="*/ 1 w 72"/>
                  <a:gd name="T43" fmla="*/ 0 h 214"/>
                  <a:gd name="T44" fmla="*/ 1 w 72"/>
                  <a:gd name="T45" fmla="*/ 0 h 214"/>
                  <a:gd name="T46" fmla="*/ 1 w 72"/>
                  <a:gd name="T47" fmla="*/ 0 h 214"/>
                  <a:gd name="T48" fmla="*/ 2 w 72"/>
                  <a:gd name="T49" fmla="*/ 0 h 214"/>
                  <a:gd name="T50" fmla="*/ 2 w 72"/>
                  <a:gd name="T51" fmla="*/ 0 h 214"/>
                  <a:gd name="T52" fmla="*/ 2 w 72"/>
                  <a:gd name="T53" fmla="*/ 0 h 214"/>
                  <a:gd name="T54" fmla="*/ 2 w 72"/>
                  <a:gd name="T55" fmla="*/ 0 h 214"/>
                  <a:gd name="T56" fmla="*/ 2 w 72"/>
                  <a:gd name="T57" fmla="*/ 0 h 214"/>
                  <a:gd name="T58" fmla="*/ 2 w 72"/>
                  <a:gd name="T59" fmla="*/ 0 h 214"/>
                  <a:gd name="T60" fmla="*/ 2 w 72"/>
                  <a:gd name="T61" fmla="*/ 0 h 214"/>
                  <a:gd name="T62" fmla="*/ 2 w 72"/>
                  <a:gd name="T63" fmla="*/ 0 h 214"/>
                  <a:gd name="T64" fmla="*/ 3 w 72"/>
                  <a:gd name="T65" fmla="*/ 0 h 214"/>
                  <a:gd name="T66" fmla="*/ 3 w 72"/>
                  <a:gd name="T67" fmla="*/ 0 h 214"/>
                  <a:gd name="T68" fmla="*/ 3 w 72"/>
                  <a:gd name="T69" fmla="*/ 0 h 214"/>
                  <a:gd name="T70" fmla="*/ 3 w 72"/>
                  <a:gd name="T71" fmla="*/ 1 h 214"/>
                  <a:gd name="T72" fmla="*/ 3 w 72"/>
                  <a:gd name="T73" fmla="*/ 1 h 214"/>
                  <a:gd name="T74" fmla="*/ 3 w 72"/>
                  <a:gd name="T75" fmla="*/ 1 h 214"/>
                  <a:gd name="T76" fmla="*/ 1 w 72"/>
                  <a:gd name="T77" fmla="*/ 7 h 21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2"/>
                  <a:gd name="T118" fmla="*/ 0 h 214"/>
                  <a:gd name="T119" fmla="*/ 72 w 72"/>
                  <a:gd name="T120" fmla="*/ 214 h 21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2" h="214">
                    <a:moveTo>
                      <a:pt x="39" y="198"/>
                    </a:moveTo>
                    <a:lnTo>
                      <a:pt x="38" y="201"/>
                    </a:lnTo>
                    <a:lnTo>
                      <a:pt x="37" y="204"/>
                    </a:lnTo>
                    <a:lnTo>
                      <a:pt x="34" y="207"/>
                    </a:lnTo>
                    <a:lnTo>
                      <a:pt x="32" y="210"/>
                    </a:lnTo>
                    <a:lnTo>
                      <a:pt x="29" y="211"/>
                    </a:lnTo>
                    <a:lnTo>
                      <a:pt x="26" y="214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16" y="214"/>
                    </a:lnTo>
                    <a:lnTo>
                      <a:pt x="12" y="212"/>
                    </a:lnTo>
                    <a:lnTo>
                      <a:pt x="10" y="211"/>
                    </a:lnTo>
                    <a:lnTo>
                      <a:pt x="6" y="209"/>
                    </a:lnTo>
                    <a:lnTo>
                      <a:pt x="4" y="206"/>
                    </a:lnTo>
                    <a:lnTo>
                      <a:pt x="2" y="204"/>
                    </a:lnTo>
                    <a:lnTo>
                      <a:pt x="0" y="200"/>
                    </a:lnTo>
                    <a:lnTo>
                      <a:pt x="0" y="196"/>
                    </a:lnTo>
                    <a:lnTo>
                      <a:pt x="0" y="194"/>
                    </a:lnTo>
                    <a:lnTo>
                      <a:pt x="0" y="190"/>
                    </a:lnTo>
                    <a:lnTo>
                      <a:pt x="33" y="16"/>
                    </a:lnTo>
                    <a:lnTo>
                      <a:pt x="34" y="12"/>
                    </a:lnTo>
                    <a:lnTo>
                      <a:pt x="36" y="9"/>
                    </a:lnTo>
                    <a:lnTo>
                      <a:pt x="38" y="6"/>
                    </a:lnTo>
                    <a:lnTo>
                      <a:pt x="40" y="3"/>
                    </a:lnTo>
                    <a:lnTo>
                      <a:pt x="43" y="2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6" y="0"/>
                    </a:lnTo>
                    <a:lnTo>
                      <a:pt x="60" y="1"/>
                    </a:lnTo>
                    <a:lnTo>
                      <a:pt x="63" y="2"/>
                    </a:lnTo>
                    <a:lnTo>
                      <a:pt x="66" y="4"/>
                    </a:lnTo>
                    <a:lnTo>
                      <a:pt x="69" y="7"/>
                    </a:lnTo>
                    <a:lnTo>
                      <a:pt x="70" y="9"/>
                    </a:lnTo>
                    <a:lnTo>
                      <a:pt x="72" y="13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3"/>
                    </a:lnTo>
                    <a:lnTo>
                      <a:pt x="39" y="198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50" name="Freeform 47"/>
              <p:cNvSpPr>
                <a:spLocks/>
              </p:cNvSpPr>
              <p:nvPr/>
            </p:nvSpPr>
            <p:spPr bwMode="auto">
              <a:xfrm>
                <a:off x="3275" y="1974"/>
                <a:ext cx="26" cy="65"/>
              </a:xfrm>
              <a:custGeom>
                <a:avLst/>
                <a:gdLst>
                  <a:gd name="T0" fmla="*/ 1 w 78"/>
                  <a:gd name="T1" fmla="*/ 7 h 193"/>
                  <a:gd name="T2" fmla="*/ 1 w 78"/>
                  <a:gd name="T3" fmla="*/ 7 h 193"/>
                  <a:gd name="T4" fmla="*/ 1 w 78"/>
                  <a:gd name="T5" fmla="*/ 7 h 193"/>
                  <a:gd name="T6" fmla="*/ 1 w 78"/>
                  <a:gd name="T7" fmla="*/ 7 h 193"/>
                  <a:gd name="T8" fmla="*/ 1 w 78"/>
                  <a:gd name="T9" fmla="*/ 7 h 193"/>
                  <a:gd name="T10" fmla="*/ 1 w 78"/>
                  <a:gd name="T11" fmla="*/ 7 h 193"/>
                  <a:gd name="T12" fmla="*/ 1 w 78"/>
                  <a:gd name="T13" fmla="*/ 7 h 193"/>
                  <a:gd name="T14" fmla="*/ 1 w 78"/>
                  <a:gd name="T15" fmla="*/ 7 h 193"/>
                  <a:gd name="T16" fmla="*/ 1 w 78"/>
                  <a:gd name="T17" fmla="*/ 7 h 193"/>
                  <a:gd name="T18" fmla="*/ 1 w 78"/>
                  <a:gd name="T19" fmla="*/ 7 h 193"/>
                  <a:gd name="T20" fmla="*/ 0 w 78"/>
                  <a:gd name="T21" fmla="*/ 7 h 193"/>
                  <a:gd name="T22" fmla="*/ 0 w 78"/>
                  <a:gd name="T23" fmla="*/ 7 h 193"/>
                  <a:gd name="T24" fmla="*/ 0 w 78"/>
                  <a:gd name="T25" fmla="*/ 7 h 193"/>
                  <a:gd name="T26" fmla="*/ 0 w 78"/>
                  <a:gd name="T27" fmla="*/ 7 h 193"/>
                  <a:gd name="T28" fmla="*/ 0 w 78"/>
                  <a:gd name="T29" fmla="*/ 7 h 193"/>
                  <a:gd name="T30" fmla="*/ 0 w 78"/>
                  <a:gd name="T31" fmla="*/ 7 h 193"/>
                  <a:gd name="T32" fmla="*/ 0 w 78"/>
                  <a:gd name="T33" fmla="*/ 7 h 193"/>
                  <a:gd name="T34" fmla="*/ 0 w 78"/>
                  <a:gd name="T35" fmla="*/ 7 h 193"/>
                  <a:gd name="T36" fmla="*/ 0 w 78"/>
                  <a:gd name="T37" fmla="*/ 6 h 193"/>
                  <a:gd name="T38" fmla="*/ 1 w 78"/>
                  <a:gd name="T39" fmla="*/ 1 h 193"/>
                  <a:gd name="T40" fmla="*/ 1 w 78"/>
                  <a:gd name="T41" fmla="*/ 0 h 193"/>
                  <a:gd name="T42" fmla="*/ 2 w 78"/>
                  <a:gd name="T43" fmla="*/ 0 h 193"/>
                  <a:gd name="T44" fmla="*/ 2 w 78"/>
                  <a:gd name="T45" fmla="*/ 0 h 193"/>
                  <a:gd name="T46" fmla="*/ 2 w 78"/>
                  <a:gd name="T47" fmla="*/ 0 h 193"/>
                  <a:gd name="T48" fmla="*/ 2 w 78"/>
                  <a:gd name="T49" fmla="*/ 0 h 193"/>
                  <a:gd name="T50" fmla="*/ 2 w 78"/>
                  <a:gd name="T51" fmla="*/ 0 h 193"/>
                  <a:gd name="T52" fmla="*/ 2 w 78"/>
                  <a:gd name="T53" fmla="*/ 0 h 193"/>
                  <a:gd name="T54" fmla="*/ 2 w 78"/>
                  <a:gd name="T55" fmla="*/ 0 h 193"/>
                  <a:gd name="T56" fmla="*/ 2 w 78"/>
                  <a:gd name="T57" fmla="*/ 0 h 193"/>
                  <a:gd name="T58" fmla="*/ 2 w 78"/>
                  <a:gd name="T59" fmla="*/ 0 h 193"/>
                  <a:gd name="T60" fmla="*/ 3 w 78"/>
                  <a:gd name="T61" fmla="*/ 0 h 193"/>
                  <a:gd name="T62" fmla="*/ 3 w 78"/>
                  <a:gd name="T63" fmla="*/ 0 h 193"/>
                  <a:gd name="T64" fmla="*/ 3 w 78"/>
                  <a:gd name="T65" fmla="*/ 0 h 193"/>
                  <a:gd name="T66" fmla="*/ 3 w 78"/>
                  <a:gd name="T67" fmla="*/ 0 h 193"/>
                  <a:gd name="T68" fmla="*/ 3 w 78"/>
                  <a:gd name="T69" fmla="*/ 1 h 193"/>
                  <a:gd name="T70" fmla="*/ 3 w 78"/>
                  <a:gd name="T71" fmla="*/ 1 h 193"/>
                  <a:gd name="T72" fmla="*/ 3 w 78"/>
                  <a:gd name="T73" fmla="*/ 1 h 193"/>
                  <a:gd name="T74" fmla="*/ 3 w 78"/>
                  <a:gd name="T75" fmla="*/ 1 h 193"/>
                  <a:gd name="T76" fmla="*/ 1 w 78"/>
                  <a:gd name="T77" fmla="*/ 7 h 19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8"/>
                  <a:gd name="T118" fmla="*/ 0 h 193"/>
                  <a:gd name="T119" fmla="*/ 78 w 78"/>
                  <a:gd name="T120" fmla="*/ 193 h 19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8" h="193">
                    <a:moveTo>
                      <a:pt x="39" y="178"/>
                    </a:moveTo>
                    <a:lnTo>
                      <a:pt x="38" y="181"/>
                    </a:lnTo>
                    <a:lnTo>
                      <a:pt x="37" y="184"/>
                    </a:lnTo>
                    <a:lnTo>
                      <a:pt x="35" y="187"/>
                    </a:lnTo>
                    <a:lnTo>
                      <a:pt x="32" y="189"/>
                    </a:lnTo>
                    <a:lnTo>
                      <a:pt x="28" y="192"/>
                    </a:lnTo>
                    <a:lnTo>
                      <a:pt x="25" y="193"/>
                    </a:lnTo>
                    <a:lnTo>
                      <a:pt x="21" y="193"/>
                    </a:lnTo>
                    <a:lnTo>
                      <a:pt x="19" y="193"/>
                    </a:lnTo>
                    <a:lnTo>
                      <a:pt x="15" y="193"/>
                    </a:lnTo>
                    <a:lnTo>
                      <a:pt x="12" y="192"/>
                    </a:lnTo>
                    <a:lnTo>
                      <a:pt x="9" y="190"/>
                    </a:lnTo>
                    <a:lnTo>
                      <a:pt x="6" y="188"/>
                    </a:lnTo>
                    <a:lnTo>
                      <a:pt x="4" y="186"/>
                    </a:lnTo>
                    <a:lnTo>
                      <a:pt x="1" y="182"/>
                    </a:lnTo>
                    <a:lnTo>
                      <a:pt x="0" y="178"/>
                    </a:lnTo>
                    <a:lnTo>
                      <a:pt x="0" y="174"/>
                    </a:lnTo>
                    <a:lnTo>
                      <a:pt x="0" y="172"/>
                    </a:lnTo>
                    <a:lnTo>
                      <a:pt x="0" y="168"/>
                    </a:lnTo>
                    <a:lnTo>
                      <a:pt x="38" y="15"/>
                    </a:lnTo>
                    <a:lnTo>
                      <a:pt x="39" y="12"/>
                    </a:lnTo>
                    <a:lnTo>
                      <a:pt x="41" y="8"/>
                    </a:lnTo>
                    <a:lnTo>
                      <a:pt x="43" y="6"/>
                    </a:lnTo>
                    <a:lnTo>
                      <a:pt x="46" y="3"/>
                    </a:lnTo>
                    <a:lnTo>
                      <a:pt x="49" y="1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63" y="0"/>
                    </a:lnTo>
                    <a:lnTo>
                      <a:pt x="65" y="1"/>
                    </a:lnTo>
                    <a:lnTo>
                      <a:pt x="69" y="2"/>
                    </a:lnTo>
                    <a:lnTo>
                      <a:pt x="71" y="5"/>
                    </a:lnTo>
                    <a:lnTo>
                      <a:pt x="74" y="7"/>
                    </a:lnTo>
                    <a:lnTo>
                      <a:pt x="76" y="11"/>
                    </a:lnTo>
                    <a:lnTo>
                      <a:pt x="78" y="15"/>
                    </a:lnTo>
                    <a:lnTo>
                      <a:pt x="78" y="18"/>
                    </a:lnTo>
                    <a:lnTo>
                      <a:pt x="78" y="21"/>
                    </a:lnTo>
                    <a:lnTo>
                      <a:pt x="78" y="24"/>
                    </a:lnTo>
                    <a:lnTo>
                      <a:pt x="39" y="178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51" name="Freeform 48"/>
              <p:cNvSpPr>
                <a:spLocks/>
              </p:cNvSpPr>
              <p:nvPr/>
            </p:nvSpPr>
            <p:spPr bwMode="auto">
              <a:xfrm>
                <a:off x="3288" y="1949"/>
                <a:ext cx="18" cy="38"/>
              </a:xfrm>
              <a:custGeom>
                <a:avLst/>
                <a:gdLst>
                  <a:gd name="T0" fmla="*/ 1 w 56"/>
                  <a:gd name="T1" fmla="*/ 4 h 115"/>
                  <a:gd name="T2" fmla="*/ 1 w 56"/>
                  <a:gd name="T3" fmla="*/ 4 h 115"/>
                  <a:gd name="T4" fmla="*/ 1 w 56"/>
                  <a:gd name="T5" fmla="*/ 4 h 115"/>
                  <a:gd name="T6" fmla="*/ 1 w 56"/>
                  <a:gd name="T7" fmla="*/ 4 h 115"/>
                  <a:gd name="T8" fmla="*/ 1 w 56"/>
                  <a:gd name="T9" fmla="*/ 4 h 115"/>
                  <a:gd name="T10" fmla="*/ 1 w 56"/>
                  <a:gd name="T11" fmla="*/ 4 h 115"/>
                  <a:gd name="T12" fmla="*/ 1 w 56"/>
                  <a:gd name="T13" fmla="*/ 4 h 115"/>
                  <a:gd name="T14" fmla="*/ 1 w 56"/>
                  <a:gd name="T15" fmla="*/ 4 h 115"/>
                  <a:gd name="T16" fmla="*/ 1 w 56"/>
                  <a:gd name="T17" fmla="*/ 4 h 115"/>
                  <a:gd name="T18" fmla="*/ 1 w 56"/>
                  <a:gd name="T19" fmla="*/ 4 h 115"/>
                  <a:gd name="T20" fmla="*/ 0 w 56"/>
                  <a:gd name="T21" fmla="*/ 4 h 115"/>
                  <a:gd name="T22" fmla="*/ 0 w 56"/>
                  <a:gd name="T23" fmla="*/ 4 h 115"/>
                  <a:gd name="T24" fmla="*/ 0 w 56"/>
                  <a:gd name="T25" fmla="*/ 4 h 115"/>
                  <a:gd name="T26" fmla="*/ 0 w 56"/>
                  <a:gd name="T27" fmla="*/ 4 h 115"/>
                  <a:gd name="T28" fmla="*/ 0 w 56"/>
                  <a:gd name="T29" fmla="*/ 4 h 115"/>
                  <a:gd name="T30" fmla="*/ 0 w 56"/>
                  <a:gd name="T31" fmla="*/ 4 h 115"/>
                  <a:gd name="T32" fmla="*/ 0 w 56"/>
                  <a:gd name="T33" fmla="*/ 4 h 115"/>
                  <a:gd name="T34" fmla="*/ 0 w 56"/>
                  <a:gd name="T35" fmla="*/ 3 h 115"/>
                  <a:gd name="T36" fmla="*/ 0 w 56"/>
                  <a:gd name="T37" fmla="*/ 3 h 115"/>
                  <a:gd name="T38" fmla="*/ 1 w 56"/>
                  <a:gd name="T39" fmla="*/ 1 h 115"/>
                  <a:gd name="T40" fmla="*/ 1 w 56"/>
                  <a:gd name="T41" fmla="*/ 0 h 115"/>
                  <a:gd name="T42" fmla="*/ 1 w 56"/>
                  <a:gd name="T43" fmla="*/ 0 h 115"/>
                  <a:gd name="T44" fmla="*/ 1 w 56"/>
                  <a:gd name="T45" fmla="*/ 0 h 115"/>
                  <a:gd name="T46" fmla="*/ 1 w 56"/>
                  <a:gd name="T47" fmla="*/ 0 h 115"/>
                  <a:gd name="T48" fmla="*/ 1 w 56"/>
                  <a:gd name="T49" fmla="*/ 0 h 115"/>
                  <a:gd name="T50" fmla="*/ 1 w 56"/>
                  <a:gd name="T51" fmla="*/ 0 h 115"/>
                  <a:gd name="T52" fmla="*/ 1 w 56"/>
                  <a:gd name="T53" fmla="*/ 0 h 115"/>
                  <a:gd name="T54" fmla="*/ 1 w 56"/>
                  <a:gd name="T55" fmla="*/ 0 h 115"/>
                  <a:gd name="T56" fmla="*/ 1 w 56"/>
                  <a:gd name="T57" fmla="*/ 0 h 115"/>
                  <a:gd name="T58" fmla="*/ 2 w 56"/>
                  <a:gd name="T59" fmla="*/ 0 h 115"/>
                  <a:gd name="T60" fmla="*/ 2 w 56"/>
                  <a:gd name="T61" fmla="*/ 0 h 115"/>
                  <a:gd name="T62" fmla="*/ 2 w 56"/>
                  <a:gd name="T63" fmla="*/ 0 h 115"/>
                  <a:gd name="T64" fmla="*/ 2 w 56"/>
                  <a:gd name="T65" fmla="*/ 0 h 115"/>
                  <a:gd name="T66" fmla="*/ 2 w 56"/>
                  <a:gd name="T67" fmla="*/ 0 h 115"/>
                  <a:gd name="T68" fmla="*/ 2 w 56"/>
                  <a:gd name="T69" fmla="*/ 0 h 115"/>
                  <a:gd name="T70" fmla="*/ 2 w 56"/>
                  <a:gd name="T71" fmla="*/ 1 h 115"/>
                  <a:gd name="T72" fmla="*/ 2 w 56"/>
                  <a:gd name="T73" fmla="*/ 1 h 115"/>
                  <a:gd name="T74" fmla="*/ 2 w 56"/>
                  <a:gd name="T75" fmla="*/ 1 h 115"/>
                  <a:gd name="T76" fmla="*/ 1 w 56"/>
                  <a:gd name="T77" fmla="*/ 4 h 11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6"/>
                  <a:gd name="T118" fmla="*/ 0 h 115"/>
                  <a:gd name="T119" fmla="*/ 56 w 56"/>
                  <a:gd name="T120" fmla="*/ 115 h 11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6" h="115">
                    <a:moveTo>
                      <a:pt x="40" y="99"/>
                    </a:moveTo>
                    <a:lnTo>
                      <a:pt x="38" y="103"/>
                    </a:lnTo>
                    <a:lnTo>
                      <a:pt x="37" y="105"/>
                    </a:lnTo>
                    <a:lnTo>
                      <a:pt x="35" y="109"/>
                    </a:lnTo>
                    <a:lnTo>
                      <a:pt x="32" y="111"/>
                    </a:lnTo>
                    <a:lnTo>
                      <a:pt x="30" y="113"/>
                    </a:lnTo>
                    <a:lnTo>
                      <a:pt x="26" y="115"/>
                    </a:lnTo>
                    <a:lnTo>
                      <a:pt x="22" y="115"/>
                    </a:lnTo>
                    <a:lnTo>
                      <a:pt x="20" y="115"/>
                    </a:lnTo>
                    <a:lnTo>
                      <a:pt x="16" y="115"/>
                    </a:lnTo>
                    <a:lnTo>
                      <a:pt x="13" y="114"/>
                    </a:lnTo>
                    <a:lnTo>
                      <a:pt x="10" y="113"/>
                    </a:lnTo>
                    <a:lnTo>
                      <a:pt x="6" y="110"/>
                    </a:lnTo>
                    <a:lnTo>
                      <a:pt x="4" y="108"/>
                    </a:lnTo>
                    <a:lnTo>
                      <a:pt x="3" y="105"/>
                    </a:lnTo>
                    <a:lnTo>
                      <a:pt x="0" y="102"/>
                    </a:lnTo>
                    <a:lnTo>
                      <a:pt x="0" y="98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16" y="15"/>
                    </a:lnTo>
                    <a:lnTo>
                      <a:pt x="17" y="12"/>
                    </a:lnTo>
                    <a:lnTo>
                      <a:pt x="19" y="9"/>
                    </a:lnTo>
                    <a:lnTo>
                      <a:pt x="21" y="6"/>
                    </a:lnTo>
                    <a:lnTo>
                      <a:pt x="24" y="3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3" y="1"/>
                    </a:lnTo>
                    <a:lnTo>
                      <a:pt x="46" y="2"/>
                    </a:lnTo>
                    <a:lnTo>
                      <a:pt x="49" y="4"/>
                    </a:lnTo>
                    <a:lnTo>
                      <a:pt x="52" y="7"/>
                    </a:lnTo>
                    <a:lnTo>
                      <a:pt x="53" y="9"/>
                    </a:lnTo>
                    <a:lnTo>
                      <a:pt x="56" y="13"/>
                    </a:lnTo>
                    <a:lnTo>
                      <a:pt x="56" y="17"/>
                    </a:lnTo>
                    <a:lnTo>
                      <a:pt x="56" y="19"/>
                    </a:lnTo>
                    <a:lnTo>
                      <a:pt x="56" y="23"/>
                    </a:lnTo>
                    <a:lnTo>
                      <a:pt x="40" y="99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52" name="Freeform 49"/>
              <p:cNvSpPr>
                <a:spLocks/>
              </p:cNvSpPr>
              <p:nvPr/>
            </p:nvSpPr>
            <p:spPr bwMode="auto">
              <a:xfrm>
                <a:off x="3293" y="1892"/>
                <a:ext cx="32" cy="70"/>
              </a:xfrm>
              <a:custGeom>
                <a:avLst/>
                <a:gdLst>
                  <a:gd name="T0" fmla="*/ 1 w 95"/>
                  <a:gd name="T1" fmla="*/ 7 h 209"/>
                  <a:gd name="T2" fmla="*/ 1 w 95"/>
                  <a:gd name="T3" fmla="*/ 7 h 209"/>
                  <a:gd name="T4" fmla="*/ 1 w 95"/>
                  <a:gd name="T5" fmla="*/ 7 h 209"/>
                  <a:gd name="T6" fmla="*/ 1 w 95"/>
                  <a:gd name="T7" fmla="*/ 8 h 209"/>
                  <a:gd name="T8" fmla="*/ 1 w 95"/>
                  <a:gd name="T9" fmla="*/ 8 h 209"/>
                  <a:gd name="T10" fmla="*/ 1 w 95"/>
                  <a:gd name="T11" fmla="*/ 8 h 209"/>
                  <a:gd name="T12" fmla="*/ 1 w 95"/>
                  <a:gd name="T13" fmla="*/ 8 h 209"/>
                  <a:gd name="T14" fmla="*/ 1 w 95"/>
                  <a:gd name="T15" fmla="*/ 8 h 209"/>
                  <a:gd name="T16" fmla="*/ 1 w 95"/>
                  <a:gd name="T17" fmla="*/ 8 h 209"/>
                  <a:gd name="T18" fmla="*/ 1 w 95"/>
                  <a:gd name="T19" fmla="*/ 8 h 209"/>
                  <a:gd name="T20" fmla="*/ 0 w 95"/>
                  <a:gd name="T21" fmla="*/ 8 h 209"/>
                  <a:gd name="T22" fmla="*/ 0 w 95"/>
                  <a:gd name="T23" fmla="*/ 8 h 209"/>
                  <a:gd name="T24" fmla="*/ 0 w 95"/>
                  <a:gd name="T25" fmla="*/ 8 h 209"/>
                  <a:gd name="T26" fmla="*/ 0 w 95"/>
                  <a:gd name="T27" fmla="*/ 7 h 209"/>
                  <a:gd name="T28" fmla="*/ 0 w 95"/>
                  <a:gd name="T29" fmla="*/ 7 h 209"/>
                  <a:gd name="T30" fmla="*/ 0 w 95"/>
                  <a:gd name="T31" fmla="*/ 7 h 209"/>
                  <a:gd name="T32" fmla="*/ 0 w 95"/>
                  <a:gd name="T33" fmla="*/ 7 h 209"/>
                  <a:gd name="T34" fmla="*/ 0 w 95"/>
                  <a:gd name="T35" fmla="*/ 7 h 209"/>
                  <a:gd name="T36" fmla="*/ 0 w 95"/>
                  <a:gd name="T37" fmla="*/ 7 h 209"/>
                  <a:gd name="T38" fmla="*/ 2 w 95"/>
                  <a:gd name="T39" fmla="*/ 0 h 209"/>
                  <a:gd name="T40" fmla="*/ 2 w 95"/>
                  <a:gd name="T41" fmla="*/ 0 h 209"/>
                  <a:gd name="T42" fmla="*/ 2 w 95"/>
                  <a:gd name="T43" fmla="*/ 0 h 209"/>
                  <a:gd name="T44" fmla="*/ 2 w 95"/>
                  <a:gd name="T45" fmla="*/ 0 h 209"/>
                  <a:gd name="T46" fmla="*/ 2 w 95"/>
                  <a:gd name="T47" fmla="*/ 0 h 209"/>
                  <a:gd name="T48" fmla="*/ 3 w 95"/>
                  <a:gd name="T49" fmla="*/ 0 h 209"/>
                  <a:gd name="T50" fmla="*/ 3 w 95"/>
                  <a:gd name="T51" fmla="*/ 0 h 209"/>
                  <a:gd name="T52" fmla="*/ 3 w 95"/>
                  <a:gd name="T53" fmla="*/ 0 h 209"/>
                  <a:gd name="T54" fmla="*/ 3 w 95"/>
                  <a:gd name="T55" fmla="*/ 0 h 209"/>
                  <a:gd name="T56" fmla="*/ 3 w 95"/>
                  <a:gd name="T57" fmla="*/ 0 h 209"/>
                  <a:gd name="T58" fmla="*/ 3 w 95"/>
                  <a:gd name="T59" fmla="*/ 0 h 209"/>
                  <a:gd name="T60" fmla="*/ 3 w 95"/>
                  <a:gd name="T61" fmla="*/ 0 h 209"/>
                  <a:gd name="T62" fmla="*/ 3 w 95"/>
                  <a:gd name="T63" fmla="*/ 0 h 209"/>
                  <a:gd name="T64" fmla="*/ 3 w 95"/>
                  <a:gd name="T65" fmla="*/ 0 h 209"/>
                  <a:gd name="T66" fmla="*/ 4 w 95"/>
                  <a:gd name="T67" fmla="*/ 0 h 209"/>
                  <a:gd name="T68" fmla="*/ 4 w 95"/>
                  <a:gd name="T69" fmla="*/ 1 h 209"/>
                  <a:gd name="T70" fmla="*/ 4 w 95"/>
                  <a:gd name="T71" fmla="*/ 1 h 209"/>
                  <a:gd name="T72" fmla="*/ 4 w 95"/>
                  <a:gd name="T73" fmla="*/ 1 h 209"/>
                  <a:gd name="T74" fmla="*/ 4 w 95"/>
                  <a:gd name="T75" fmla="*/ 1 h 209"/>
                  <a:gd name="T76" fmla="*/ 1 w 95"/>
                  <a:gd name="T77" fmla="*/ 7 h 20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5"/>
                  <a:gd name="T118" fmla="*/ 0 h 209"/>
                  <a:gd name="T119" fmla="*/ 95 w 95"/>
                  <a:gd name="T120" fmla="*/ 209 h 20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5" h="209">
                    <a:moveTo>
                      <a:pt x="40" y="195"/>
                    </a:moveTo>
                    <a:lnTo>
                      <a:pt x="38" y="198"/>
                    </a:lnTo>
                    <a:lnTo>
                      <a:pt x="36" y="201"/>
                    </a:lnTo>
                    <a:lnTo>
                      <a:pt x="33" y="204"/>
                    </a:lnTo>
                    <a:lnTo>
                      <a:pt x="30" y="206"/>
                    </a:lnTo>
                    <a:lnTo>
                      <a:pt x="27" y="208"/>
                    </a:lnTo>
                    <a:lnTo>
                      <a:pt x="24" y="209"/>
                    </a:lnTo>
                    <a:lnTo>
                      <a:pt x="20" y="209"/>
                    </a:lnTo>
                    <a:lnTo>
                      <a:pt x="17" y="209"/>
                    </a:lnTo>
                    <a:lnTo>
                      <a:pt x="14" y="209"/>
                    </a:lnTo>
                    <a:lnTo>
                      <a:pt x="11" y="208"/>
                    </a:lnTo>
                    <a:lnTo>
                      <a:pt x="8" y="205"/>
                    </a:lnTo>
                    <a:lnTo>
                      <a:pt x="5" y="203"/>
                    </a:lnTo>
                    <a:lnTo>
                      <a:pt x="3" y="199"/>
                    </a:lnTo>
                    <a:lnTo>
                      <a:pt x="1" y="197"/>
                    </a:lnTo>
                    <a:lnTo>
                      <a:pt x="0" y="193"/>
                    </a:lnTo>
                    <a:lnTo>
                      <a:pt x="0" y="189"/>
                    </a:lnTo>
                    <a:lnTo>
                      <a:pt x="0" y="187"/>
                    </a:lnTo>
                    <a:lnTo>
                      <a:pt x="0" y="183"/>
                    </a:lnTo>
                    <a:lnTo>
                      <a:pt x="56" y="13"/>
                    </a:lnTo>
                    <a:lnTo>
                      <a:pt x="57" y="11"/>
                    </a:lnTo>
                    <a:lnTo>
                      <a:pt x="59" y="7"/>
                    </a:lnTo>
                    <a:lnTo>
                      <a:pt x="62" y="5"/>
                    </a:lnTo>
                    <a:lnTo>
                      <a:pt x="65" y="2"/>
                    </a:lnTo>
                    <a:lnTo>
                      <a:pt x="68" y="1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78" y="0"/>
                    </a:lnTo>
                    <a:lnTo>
                      <a:pt x="81" y="0"/>
                    </a:lnTo>
                    <a:lnTo>
                      <a:pt x="84" y="1"/>
                    </a:lnTo>
                    <a:lnTo>
                      <a:pt x="88" y="3"/>
                    </a:lnTo>
                    <a:lnTo>
                      <a:pt x="90" y="6"/>
                    </a:lnTo>
                    <a:lnTo>
                      <a:pt x="93" y="10"/>
                    </a:lnTo>
                    <a:lnTo>
                      <a:pt x="94" y="12"/>
                    </a:lnTo>
                    <a:lnTo>
                      <a:pt x="95" y="16"/>
                    </a:lnTo>
                    <a:lnTo>
                      <a:pt x="95" y="19"/>
                    </a:lnTo>
                    <a:lnTo>
                      <a:pt x="95" y="22"/>
                    </a:lnTo>
                    <a:lnTo>
                      <a:pt x="95" y="26"/>
                    </a:lnTo>
                    <a:lnTo>
                      <a:pt x="40" y="195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53" name="Freeform 50"/>
              <p:cNvSpPr>
                <a:spLocks/>
              </p:cNvSpPr>
              <p:nvPr/>
            </p:nvSpPr>
            <p:spPr bwMode="auto">
              <a:xfrm>
                <a:off x="3312" y="1877"/>
                <a:ext cx="16" cy="28"/>
              </a:xfrm>
              <a:custGeom>
                <a:avLst/>
                <a:gdLst>
                  <a:gd name="T0" fmla="*/ 1 w 50"/>
                  <a:gd name="T1" fmla="*/ 3 h 84"/>
                  <a:gd name="T2" fmla="*/ 1 w 50"/>
                  <a:gd name="T3" fmla="*/ 3 h 84"/>
                  <a:gd name="T4" fmla="*/ 1 w 50"/>
                  <a:gd name="T5" fmla="*/ 3 h 84"/>
                  <a:gd name="T6" fmla="*/ 1 w 50"/>
                  <a:gd name="T7" fmla="*/ 3 h 84"/>
                  <a:gd name="T8" fmla="*/ 1 w 50"/>
                  <a:gd name="T9" fmla="*/ 3 h 84"/>
                  <a:gd name="T10" fmla="*/ 1 w 50"/>
                  <a:gd name="T11" fmla="*/ 3 h 84"/>
                  <a:gd name="T12" fmla="*/ 1 w 50"/>
                  <a:gd name="T13" fmla="*/ 3 h 84"/>
                  <a:gd name="T14" fmla="*/ 1 w 50"/>
                  <a:gd name="T15" fmla="*/ 3 h 84"/>
                  <a:gd name="T16" fmla="*/ 1 w 50"/>
                  <a:gd name="T17" fmla="*/ 3 h 84"/>
                  <a:gd name="T18" fmla="*/ 0 w 50"/>
                  <a:gd name="T19" fmla="*/ 3 h 84"/>
                  <a:gd name="T20" fmla="*/ 0 w 50"/>
                  <a:gd name="T21" fmla="*/ 3 h 84"/>
                  <a:gd name="T22" fmla="*/ 0 w 50"/>
                  <a:gd name="T23" fmla="*/ 3 h 84"/>
                  <a:gd name="T24" fmla="*/ 0 w 50"/>
                  <a:gd name="T25" fmla="*/ 3 h 84"/>
                  <a:gd name="T26" fmla="*/ 0 w 50"/>
                  <a:gd name="T27" fmla="*/ 3 h 84"/>
                  <a:gd name="T28" fmla="*/ 0 w 50"/>
                  <a:gd name="T29" fmla="*/ 3 h 84"/>
                  <a:gd name="T30" fmla="*/ 0 w 50"/>
                  <a:gd name="T31" fmla="*/ 3 h 84"/>
                  <a:gd name="T32" fmla="*/ 0 w 50"/>
                  <a:gd name="T33" fmla="*/ 2 h 84"/>
                  <a:gd name="T34" fmla="*/ 0 w 50"/>
                  <a:gd name="T35" fmla="*/ 2 h 84"/>
                  <a:gd name="T36" fmla="*/ 0 w 50"/>
                  <a:gd name="T37" fmla="*/ 2 h 84"/>
                  <a:gd name="T38" fmla="*/ 0 w 50"/>
                  <a:gd name="T39" fmla="*/ 1 h 84"/>
                  <a:gd name="T40" fmla="*/ 0 w 50"/>
                  <a:gd name="T41" fmla="*/ 0 h 84"/>
                  <a:gd name="T42" fmla="*/ 0 w 50"/>
                  <a:gd name="T43" fmla="*/ 0 h 84"/>
                  <a:gd name="T44" fmla="*/ 1 w 50"/>
                  <a:gd name="T45" fmla="*/ 0 h 84"/>
                  <a:gd name="T46" fmla="*/ 1 w 50"/>
                  <a:gd name="T47" fmla="*/ 0 h 84"/>
                  <a:gd name="T48" fmla="*/ 1 w 50"/>
                  <a:gd name="T49" fmla="*/ 0 h 84"/>
                  <a:gd name="T50" fmla="*/ 1 w 50"/>
                  <a:gd name="T51" fmla="*/ 0 h 84"/>
                  <a:gd name="T52" fmla="*/ 1 w 50"/>
                  <a:gd name="T53" fmla="*/ 0 h 84"/>
                  <a:gd name="T54" fmla="*/ 1 w 50"/>
                  <a:gd name="T55" fmla="*/ 0 h 84"/>
                  <a:gd name="T56" fmla="*/ 1 w 50"/>
                  <a:gd name="T57" fmla="*/ 0 h 84"/>
                  <a:gd name="T58" fmla="*/ 1 w 50"/>
                  <a:gd name="T59" fmla="*/ 0 h 84"/>
                  <a:gd name="T60" fmla="*/ 1 w 50"/>
                  <a:gd name="T61" fmla="*/ 0 h 84"/>
                  <a:gd name="T62" fmla="*/ 1 w 50"/>
                  <a:gd name="T63" fmla="*/ 0 h 84"/>
                  <a:gd name="T64" fmla="*/ 2 w 50"/>
                  <a:gd name="T65" fmla="*/ 0 h 84"/>
                  <a:gd name="T66" fmla="*/ 2 w 50"/>
                  <a:gd name="T67" fmla="*/ 0 h 84"/>
                  <a:gd name="T68" fmla="*/ 2 w 50"/>
                  <a:gd name="T69" fmla="*/ 1 h 84"/>
                  <a:gd name="T70" fmla="*/ 2 w 50"/>
                  <a:gd name="T71" fmla="*/ 1 h 84"/>
                  <a:gd name="T72" fmla="*/ 2 w 50"/>
                  <a:gd name="T73" fmla="*/ 1 h 84"/>
                  <a:gd name="T74" fmla="*/ 2 w 50"/>
                  <a:gd name="T75" fmla="*/ 1 h 84"/>
                  <a:gd name="T76" fmla="*/ 1 w 50"/>
                  <a:gd name="T77" fmla="*/ 3 h 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0"/>
                  <a:gd name="T118" fmla="*/ 0 h 84"/>
                  <a:gd name="T119" fmla="*/ 50 w 50"/>
                  <a:gd name="T120" fmla="*/ 84 h 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0" h="84">
                    <a:moveTo>
                      <a:pt x="39" y="69"/>
                    </a:moveTo>
                    <a:lnTo>
                      <a:pt x="38" y="72"/>
                    </a:lnTo>
                    <a:lnTo>
                      <a:pt x="37" y="75"/>
                    </a:lnTo>
                    <a:lnTo>
                      <a:pt x="34" y="78"/>
                    </a:lnTo>
                    <a:lnTo>
                      <a:pt x="30" y="80"/>
                    </a:lnTo>
                    <a:lnTo>
                      <a:pt x="28" y="83"/>
                    </a:lnTo>
                    <a:lnTo>
                      <a:pt x="24" y="84"/>
                    </a:lnTo>
                    <a:lnTo>
                      <a:pt x="21" y="84"/>
                    </a:lnTo>
                    <a:lnTo>
                      <a:pt x="18" y="84"/>
                    </a:lnTo>
                    <a:lnTo>
                      <a:pt x="14" y="84"/>
                    </a:lnTo>
                    <a:lnTo>
                      <a:pt x="12" y="83"/>
                    </a:lnTo>
                    <a:lnTo>
                      <a:pt x="8" y="82"/>
                    </a:lnTo>
                    <a:lnTo>
                      <a:pt x="6" y="79"/>
                    </a:lnTo>
                    <a:lnTo>
                      <a:pt x="3" y="75"/>
                    </a:lnTo>
                    <a:lnTo>
                      <a:pt x="1" y="73"/>
                    </a:lnTo>
                    <a:lnTo>
                      <a:pt x="0" y="69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0" y="60"/>
                    </a:lnTo>
                    <a:lnTo>
                      <a:pt x="11" y="15"/>
                    </a:lnTo>
                    <a:lnTo>
                      <a:pt x="12" y="13"/>
                    </a:lnTo>
                    <a:lnTo>
                      <a:pt x="13" y="9"/>
                    </a:lnTo>
                    <a:lnTo>
                      <a:pt x="16" y="7"/>
                    </a:lnTo>
                    <a:lnTo>
                      <a:pt x="19" y="4"/>
                    </a:lnTo>
                    <a:lnTo>
                      <a:pt x="22" y="2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5" y="0"/>
                    </a:lnTo>
                    <a:lnTo>
                      <a:pt x="38" y="2"/>
                    </a:lnTo>
                    <a:lnTo>
                      <a:pt x="41" y="3"/>
                    </a:lnTo>
                    <a:lnTo>
                      <a:pt x="44" y="5"/>
                    </a:lnTo>
                    <a:lnTo>
                      <a:pt x="46" y="9"/>
                    </a:lnTo>
                    <a:lnTo>
                      <a:pt x="49" y="12"/>
                    </a:lnTo>
                    <a:lnTo>
                      <a:pt x="50" y="15"/>
                    </a:lnTo>
                    <a:lnTo>
                      <a:pt x="50" y="19"/>
                    </a:lnTo>
                    <a:lnTo>
                      <a:pt x="50" y="21"/>
                    </a:lnTo>
                    <a:lnTo>
                      <a:pt x="50" y="25"/>
                    </a:lnTo>
                    <a:lnTo>
                      <a:pt x="39" y="69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54" name="Freeform 51"/>
              <p:cNvSpPr>
                <a:spLocks/>
              </p:cNvSpPr>
              <p:nvPr/>
            </p:nvSpPr>
            <p:spPr bwMode="auto">
              <a:xfrm>
                <a:off x="3315" y="1848"/>
                <a:ext cx="31" cy="43"/>
              </a:xfrm>
              <a:custGeom>
                <a:avLst/>
                <a:gdLst>
                  <a:gd name="T0" fmla="*/ 1 w 93"/>
                  <a:gd name="T1" fmla="*/ 5 h 127"/>
                  <a:gd name="T2" fmla="*/ 1 w 93"/>
                  <a:gd name="T3" fmla="*/ 5 h 127"/>
                  <a:gd name="T4" fmla="*/ 1 w 93"/>
                  <a:gd name="T5" fmla="*/ 5 h 127"/>
                  <a:gd name="T6" fmla="*/ 1 w 93"/>
                  <a:gd name="T7" fmla="*/ 5 h 127"/>
                  <a:gd name="T8" fmla="*/ 1 w 93"/>
                  <a:gd name="T9" fmla="*/ 5 h 127"/>
                  <a:gd name="T10" fmla="*/ 1 w 93"/>
                  <a:gd name="T11" fmla="*/ 5 h 127"/>
                  <a:gd name="T12" fmla="*/ 1 w 93"/>
                  <a:gd name="T13" fmla="*/ 5 h 127"/>
                  <a:gd name="T14" fmla="*/ 1 w 93"/>
                  <a:gd name="T15" fmla="*/ 5 h 127"/>
                  <a:gd name="T16" fmla="*/ 0 w 93"/>
                  <a:gd name="T17" fmla="*/ 5 h 127"/>
                  <a:gd name="T18" fmla="*/ 0 w 93"/>
                  <a:gd name="T19" fmla="*/ 5 h 127"/>
                  <a:gd name="T20" fmla="*/ 0 w 93"/>
                  <a:gd name="T21" fmla="*/ 5 h 127"/>
                  <a:gd name="T22" fmla="*/ 0 w 93"/>
                  <a:gd name="T23" fmla="*/ 5 h 127"/>
                  <a:gd name="T24" fmla="*/ 0 w 93"/>
                  <a:gd name="T25" fmla="*/ 5 h 127"/>
                  <a:gd name="T26" fmla="*/ 0 w 93"/>
                  <a:gd name="T27" fmla="*/ 4 h 127"/>
                  <a:gd name="T28" fmla="*/ 0 w 93"/>
                  <a:gd name="T29" fmla="*/ 4 h 127"/>
                  <a:gd name="T30" fmla="*/ 0 w 93"/>
                  <a:gd name="T31" fmla="*/ 4 h 127"/>
                  <a:gd name="T32" fmla="*/ 0 w 93"/>
                  <a:gd name="T33" fmla="*/ 4 h 127"/>
                  <a:gd name="T34" fmla="*/ 0 w 93"/>
                  <a:gd name="T35" fmla="*/ 4 h 127"/>
                  <a:gd name="T36" fmla="*/ 0 w 93"/>
                  <a:gd name="T37" fmla="*/ 4 h 127"/>
                  <a:gd name="T38" fmla="*/ 2 w 93"/>
                  <a:gd name="T39" fmla="*/ 0 h 127"/>
                  <a:gd name="T40" fmla="*/ 2 w 93"/>
                  <a:gd name="T41" fmla="*/ 0 h 127"/>
                  <a:gd name="T42" fmla="*/ 2 w 93"/>
                  <a:gd name="T43" fmla="*/ 0 h 127"/>
                  <a:gd name="T44" fmla="*/ 2 w 93"/>
                  <a:gd name="T45" fmla="*/ 0 h 127"/>
                  <a:gd name="T46" fmla="*/ 2 w 93"/>
                  <a:gd name="T47" fmla="*/ 0 h 127"/>
                  <a:gd name="T48" fmla="*/ 3 w 93"/>
                  <a:gd name="T49" fmla="*/ 0 h 127"/>
                  <a:gd name="T50" fmla="*/ 3 w 93"/>
                  <a:gd name="T51" fmla="*/ 0 h 127"/>
                  <a:gd name="T52" fmla="*/ 3 w 93"/>
                  <a:gd name="T53" fmla="*/ 0 h 127"/>
                  <a:gd name="T54" fmla="*/ 3 w 93"/>
                  <a:gd name="T55" fmla="*/ 0 h 127"/>
                  <a:gd name="T56" fmla="*/ 3 w 93"/>
                  <a:gd name="T57" fmla="*/ 0 h 127"/>
                  <a:gd name="T58" fmla="*/ 3 w 93"/>
                  <a:gd name="T59" fmla="*/ 0 h 127"/>
                  <a:gd name="T60" fmla="*/ 3 w 93"/>
                  <a:gd name="T61" fmla="*/ 0 h 127"/>
                  <a:gd name="T62" fmla="*/ 3 w 93"/>
                  <a:gd name="T63" fmla="*/ 0 h 127"/>
                  <a:gd name="T64" fmla="*/ 3 w 93"/>
                  <a:gd name="T65" fmla="*/ 1 h 127"/>
                  <a:gd name="T66" fmla="*/ 3 w 93"/>
                  <a:gd name="T67" fmla="*/ 1 h 127"/>
                  <a:gd name="T68" fmla="*/ 3 w 93"/>
                  <a:gd name="T69" fmla="*/ 1 h 127"/>
                  <a:gd name="T70" fmla="*/ 3 w 93"/>
                  <a:gd name="T71" fmla="*/ 1 h 127"/>
                  <a:gd name="T72" fmla="*/ 3 w 93"/>
                  <a:gd name="T73" fmla="*/ 1 h 127"/>
                  <a:gd name="T74" fmla="*/ 3 w 93"/>
                  <a:gd name="T75" fmla="*/ 1 h 127"/>
                  <a:gd name="T76" fmla="*/ 1 w 93"/>
                  <a:gd name="T77" fmla="*/ 5 h 12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3"/>
                  <a:gd name="T118" fmla="*/ 0 h 127"/>
                  <a:gd name="T119" fmla="*/ 93 w 93"/>
                  <a:gd name="T120" fmla="*/ 127 h 12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3" h="127">
                    <a:moveTo>
                      <a:pt x="37" y="117"/>
                    </a:moveTo>
                    <a:lnTo>
                      <a:pt x="34" y="121"/>
                    </a:lnTo>
                    <a:lnTo>
                      <a:pt x="32" y="123"/>
                    </a:lnTo>
                    <a:lnTo>
                      <a:pt x="29" y="124"/>
                    </a:lnTo>
                    <a:lnTo>
                      <a:pt x="26" y="127"/>
                    </a:lnTo>
                    <a:lnTo>
                      <a:pt x="22" y="127"/>
                    </a:lnTo>
                    <a:lnTo>
                      <a:pt x="19" y="127"/>
                    </a:lnTo>
                    <a:lnTo>
                      <a:pt x="16" y="127"/>
                    </a:lnTo>
                    <a:lnTo>
                      <a:pt x="12" y="126"/>
                    </a:lnTo>
                    <a:lnTo>
                      <a:pt x="10" y="124"/>
                    </a:lnTo>
                    <a:lnTo>
                      <a:pt x="6" y="122"/>
                    </a:lnTo>
                    <a:lnTo>
                      <a:pt x="3" y="119"/>
                    </a:lnTo>
                    <a:lnTo>
                      <a:pt x="2" y="117"/>
                    </a:lnTo>
                    <a:lnTo>
                      <a:pt x="0" y="113"/>
                    </a:lnTo>
                    <a:lnTo>
                      <a:pt x="0" y="110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1" y="100"/>
                    </a:lnTo>
                    <a:lnTo>
                      <a:pt x="2" y="97"/>
                    </a:lnTo>
                    <a:lnTo>
                      <a:pt x="56" y="10"/>
                    </a:lnTo>
                    <a:lnTo>
                      <a:pt x="59" y="6"/>
                    </a:lnTo>
                    <a:lnTo>
                      <a:pt x="61" y="4"/>
                    </a:lnTo>
                    <a:lnTo>
                      <a:pt x="64" y="3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4" y="0"/>
                    </a:lnTo>
                    <a:lnTo>
                      <a:pt x="77" y="0"/>
                    </a:lnTo>
                    <a:lnTo>
                      <a:pt x="81" y="1"/>
                    </a:lnTo>
                    <a:lnTo>
                      <a:pt x="83" y="3"/>
                    </a:lnTo>
                    <a:lnTo>
                      <a:pt x="87" y="5"/>
                    </a:lnTo>
                    <a:lnTo>
                      <a:pt x="90" y="7"/>
                    </a:lnTo>
                    <a:lnTo>
                      <a:pt x="91" y="10"/>
                    </a:lnTo>
                    <a:lnTo>
                      <a:pt x="93" y="14"/>
                    </a:lnTo>
                    <a:lnTo>
                      <a:pt x="93" y="17"/>
                    </a:lnTo>
                    <a:lnTo>
                      <a:pt x="93" y="20"/>
                    </a:lnTo>
                    <a:lnTo>
                      <a:pt x="93" y="23"/>
                    </a:lnTo>
                    <a:lnTo>
                      <a:pt x="92" y="27"/>
                    </a:lnTo>
                    <a:lnTo>
                      <a:pt x="91" y="30"/>
                    </a:lnTo>
                    <a:lnTo>
                      <a:pt x="37" y="117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55" name="Freeform 52"/>
              <p:cNvSpPr>
                <a:spLocks/>
              </p:cNvSpPr>
              <p:nvPr/>
            </p:nvSpPr>
            <p:spPr bwMode="auto">
              <a:xfrm>
                <a:off x="3333" y="1846"/>
                <a:ext cx="21" cy="15"/>
              </a:xfrm>
              <a:custGeom>
                <a:avLst/>
                <a:gdLst>
                  <a:gd name="T0" fmla="*/ 1 w 61"/>
                  <a:gd name="T1" fmla="*/ 2 h 45"/>
                  <a:gd name="T2" fmla="*/ 1 w 61"/>
                  <a:gd name="T3" fmla="*/ 2 h 45"/>
                  <a:gd name="T4" fmla="*/ 1 w 61"/>
                  <a:gd name="T5" fmla="*/ 2 h 45"/>
                  <a:gd name="T6" fmla="*/ 1 w 61"/>
                  <a:gd name="T7" fmla="*/ 2 h 45"/>
                  <a:gd name="T8" fmla="*/ 0 w 61"/>
                  <a:gd name="T9" fmla="*/ 2 h 45"/>
                  <a:gd name="T10" fmla="*/ 0 w 61"/>
                  <a:gd name="T11" fmla="*/ 2 h 45"/>
                  <a:gd name="T12" fmla="*/ 0 w 61"/>
                  <a:gd name="T13" fmla="*/ 2 h 45"/>
                  <a:gd name="T14" fmla="*/ 0 w 61"/>
                  <a:gd name="T15" fmla="*/ 1 h 45"/>
                  <a:gd name="T16" fmla="*/ 0 w 61"/>
                  <a:gd name="T17" fmla="*/ 1 h 45"/>
                  <a:gd name="T18" fmla="*/ 0 w 61"/>
                  <a:gd name="T19" fmla="*/ 1 h 45"/>
                  <a:gd name="T20" fmla="*/ 0 w 61"/>
                  <a:gd name="T21" fmla="*/ 1 h 45"/>
                  <a:gd name="T22" fmla="*/ 0 w 61"/>
                  <a:gd name="T23" fmla="*/ 1 h 45"/>
                  <a:gd name="T24" fmla="*/ 0 w 61"/>
                  <a:gd name="T25" fmla="*/ 1 h 45"/>
                  <a:gd name="T26" fmla="*/ 0 w 61"/>
                  <a:gd name="T27" fmla="*/ 1 h 45"/>
                  <a:gd name="T28" fmla="*/ 0 w 61"/>
                  <a:gd name="T29" fmla="*/ 1 h 45"/>
                  <a:gd name="T30" fmla="*/ 0 w 61"/>
                  <a:gd name="T31" fmla="*/ 0 h 45"/>
                  <a:gd name="T32" fmla="*/ 0 w 61"/>
                  <a:gd name="T33" fmla="*/ 0 h 45"/>
                  <a:gd name="T34" fmla="*/ 0 w 61"/>
                  <a:gd name="T35" fmla="*/ 0 h 45"/>
                  <a:gd name="T36" fmla="*/ 1 w 61"/>
                  <a:gd name="T37" fmla="*/ 0 h 45"/>
                  <a:gd name="T38" fmla="*/ 1 w 61"/>
                  <a:gd name="T39" fmla="*/ 0 h 45"/>
                  <a:gd name="T40" fmla="*/ 2 w 61"/>
                  <a:gd name="T41" fmla="*/ 0 h 45"/>
                  <a:gd name="T42" fmla="*/ 2 w 61"/>
                  <a:gd name="T43" fmla="*/ 0 h 45"/>
                  <a:gd name="T44" fmla="*/ 2 w 61"/>
                  <a:gd name="T45" fmla="*/ 0 h 45"/>
                  <a:gd name="T46" fmla="*/ 2 w 61"/>
                  <a:gd name="T47" fmla="*/ 0 h 45"/>
                  <a:gd name="T48" fmla="*/ 2 w 61"/>
                  <a:gd name="T49" fmla="*/ 0 h 45"/>
                  <a:gd name="T50" fmla="*/ 2 w 61"/>
                  <a:gd name="T51" fmla="*/ 0 h 45"/>
                  <a:gd name="T52" fmla="*/ 2 w 61"/>
                  <a:gd name="T53" fmla="*/ 0 h 45"/>
                  <a:gd name="T54" fmla="*/ 2 w 61"/>
                  <a:gd name="T55" fmla="*/ 0 h 45"/>
                  <a:gd name="T56" fmla="*/ 2 w 61"/>
                  <a:gd name="T57" fmla="*/ 1 h 45"/>
                  <a:gd name="T58" fmla="*/ 2 w 61"/>
                  <a:gd name="T59" fmla="*/ 1 h 45"/>
                  <a:gd name="T60" fmla="*/ 2 w 61"/>
                  <a:gd name="T61" fmla="*/ 1 h 45"/>
                  <a:gd name="T62" fmla="*/ 2 w 61"/>
                  <a:gd name="T63" fmla="*/ 1 h 45"/>
                  <a:gd name="T64" fmla="*/ 2 w 61"/>
                  <a:gd name="T65" fmla="*/ 1 h 45"/>
                  <a:gd name="T66" fmla="*/ 2 w 61"/>
                  <a:gd name="T67" fmla="*/ 1 h 45"/>
                  <a:gd name="T68" fmla="*/ 2 w 61"/>
                  <a:gd name="T69" fmla="*/ 1 h 45"/>
                  <a:gd name="T70" fmla="*/ 2 w 61"/>
                  <a:gd name="T71" fmla="*/ 1 h 45"/>
                  <a:gd name="T72" fmla="*/ 2 w 61"/>
                  <a:gd name="T73" fmla="*/ 1 h 45"/>
                  <a:gd name="T74" fmla="*/ 2 w 61"/>
                  <a:gd name="T75" fmla="*/ 1 h 45"/>
                  <a:gd name="T76" fmla="*/ 1 w 61"/>
                  <a:gd name="T77" fmla="*/ 2 h 4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1"/>
                  <a:gd name="T118" fmla="*/ 0 h 45"/>
                  <a:gd name="T119" fmla="*/ 61 w 61"/>
                  <a:gd name="T120" fmla="*/ 45 h 4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1" h="45">
                    <a:moveTo>
                      <a:pt x="25" y="45"/>
                    </a:moveTo>
                    <a:lnTo>
                      <a:pt x="21" y="45"/>
                    </a:lnTo>
                    <a:lnTo>
                      <a:pt x="18" y="45"/>
                    </a:lnTo>
                    <a:lnTo>
                      <a:pt x="15" y="45"/>
                    </a:lnTo>
                    <a:lnTo>
                      <a:pt x="11" y="44"/>
                    </a:lnTo>
                    <a:lnTo>
                      <a:pt x="9" y="43"/>
                    </a:lnTo>
                    <a:lnTo>
                      <a:pt x="6" y="41"/>
                    </a:lnTo>
                    <a:lnTo>
                      <a:pt x="4" y="37"/>
                    </a:lnTo>
                    <a:lnTo>
                      <a:pt x="1" y="34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1" y="17"/>
                    </a:lnTo>
                    <a:lnTo>
                      <a:pt x="2" y="15"/>
                    </a:lnTo>
                    <a:lnTo>
                      <a:pt x="5" y="12"/>
                    </a:lnTo>
                    <a:lnTo>
                      <a:pt x="9" y="10"/>
                    </a:lnTo>
                    <a:lnTo>
                      <a:pt x="11" y="7"/>
                    </a:lnTo>
                    <a:lnTo>
                      <a:pt x="15" y="6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0" y="1"/>
                    </a:lnTo>
                    <a:lnTo>
                      <a:pt x="53" y="2"/>
                    </a:lnTo>
                    <a:lnTo>
                      <a:pt x="55" y="5"/>
                    </a:lnTo>
                    <a:lnTo>
                      <a:pt x="58" y="9"/>
                    </a:lnTo>
                    <a:lnTo>
                      <a:pt x="60" y="11"/>
                    </a:lnTo>
                    <a:lnTo>
                      <a:pt x="61" y="15"/>
                    </a:lnTo>
                    <a:lnTo>
                      <a:pt x="61" y="18"/>
                    </a:lnTo>
                    <a:lnTo>
                      <a:pt x="61" y="21"/>
                    </a:lnTo>
                    <a:lnTo>
                      <a:pt x="61" y="25"/>
                    </a:lnTo>
                    <a:lnTo>
                      <a:pt x="60" y="28"/>
                    </a:lnTo>
                    <a:lnTo>
                      <a:pt x="59" y="31"/>
                    </a:lnTo>
                    <a:lnTo>
                      <a:pt x="57" y="33"/>
                    </a:lnTo>
                    <a:lnTo>
                      <a:pt x="53" y="36"/>
                    </a:lnTo>
                    <a:lnTo>
                      <a:pt x="50" y="38"/>
                    </a:lnTo>
                    <a:lnTo>
                      <a:pt x="47" y="39"/>
                    </a:lnTo>
                    <a:lnTo>
                      <a:pt x="25" y="45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56" name="Freeform 53"/>
              <p:cNvSpPr>
                <a:spLocks/>
              </p:cNvSpPr>
              <p:nvPr/>
            </p:nvSpPr>
            <p:spPr bwMode="auto">
              <a:xfrm>
                <a:off x="3341" y="1843"/>
                <a:ext cx="19" cy="16"/>
              </a:xfrm>
              <a:custGeom>
                <a:avLst/>
                <a:gdLst>
                  <a:gd name="T0" fmla="*/ 1 w 57"/>
                  <a:gd name="T1" fmla="*/ 2 h 50"/>
                  <a:gd name="T2" fmla="*/ 1 w 57"/>
                  <a:gd name="T3" fmla="*/ 2 h 50"/>
                  <a:gd name="T4" fmla="*/ 1 w 57"/>
                  <a:gd name="T5" fmla="*/ 2 h 50"/>
                  <a:gd name="T6" fmla="*/ 1 w 57"/>
                  <a:gd name="T7" fmla="*/ 2 h 50"/>
                  <a:gd name="T8" fmla="*/ 1 w 57"/>
                  <a:gd name="T9" fmla="*/ 2 h 50"/>
                  <a:gd name="T10" fmla="*/ 1 w 57"/>
                  <a:gd name="T11" fmla="*/ 2 h 50"/>
                  <a:gd name="T12" fmla="*/ 0 w 57"/>
                  <a:gd name="T13" fmla="*/ 2 h 50"/>
                  <a:gd name="T14" fmla="*/ 0 w 57"/>
                  <a:gd name="T15" fmla="*/ 2 h 50"/>
                  <a:gd name="T16" fmla="*/ 0 w 57"/>
                  <a:gd name="T17" fmla="*/ 1 h 50"/>
                  <a:gd name="T18" fmla="*/ 0 w 57"/>
                  <a:gd name="T19" fmla="*/ 1 h 50"/>
                  <a:gd name="T20" fmla="*/ 0 w 57"/>
                  <a:gd name="T21" fmla="*/ 1 h 50"/>
                  <a:gd name="T22" fmla="*/ 0 w 57"/>
                  <a:gd name="T23" fmla="*/ 1 h 50"/>
                  <a:gd name="T24" fmla="*/ 0 w 57"/>
                  <a:gd name="T25" fmla="*/ 1 h 50"/>
                  <a:gd name="T26" fmla="*/ 0 w 57"/>
                  <a:gd name="T27" fmla="*/ 1 h 50"/>
                  <a:gd name="T28" fmla="*/ 0 w 57"/>
                  <a:gd name="T29" fmla="*/ 1 h 50"/>
                  <a:gd name="T30" fmla="*/ 0 w 57"/>
                  <a:gd name="T31" fmla="*/ 1 h 50"/>
                  <a:gd name="T32" fmla="*/ 0 w 57"/>
                  <a:gd name="T33" fmla="*/ 1 h 50"/>
                  <a:gd name="T34" fmla="*/ 0 w 57"/>
                  <a:gd name="T35" fmla="*/ 1 h 50"/>
                  <a:gd name="T36" fmla="*/ 0 w 57"/>
                  <a:gd name="T37" fmla="*/ 0 h 50"/>
                  <a:gd name="T38" fmla="*/ 1 w 57"/>
                  <a:gd name="T39" fmla="*/ 0 h 50"/>
                  <a:gd name="T40" fmla="*/ 1 w 57"/>
                  <a:gd name="T41" fmla="*/ 0 h 50"/>
                  <a:gd name="T42" fmla="*/ 1 w 57"/>
                  <a:gd name="T43" fmla="*/ 0 h 50"/>
                  <a:gd name="T44" fmla="*/ 1 w 57"/>
                  <a:gd name="T45" fmla="*/ 0 h 50"/>
                  <a:gd name="T46" fmla="*/ 1 w 57"/>
                  <a:gd name="T47" fmla="*/ 0 h 50"/>
                  <a:gd name="T48" fmla="*/ 2 w 57"/>
                  <a:gd name="T49" fmla="*/ 0 h 50"/>
                  <a:gd name="T50" fmla="*/ 2 w 57"/>
                  <a:gd name="T51" fmla="*/ 0 h 50"/>
                  <a:gd name="T52" fmla="*/ 2 w 57"/>
                  <a:gd name="T53" fmla="*/ 0 h 50"/>
                  <a:gd name="T54" fmla="*/ 2 w 57"/>
                  <a:gd name="T55" fmla="*/ 0 h 50"/>
                  <a:gd name="T56" fmla="*/ 2 w 57"/>
                  <a:gd name="T57" fmla="*/ 0 h 50"/>
                  <a:gd name="T58" fmla="*/ 2 w 57"/>
                  <a:gd name="T59" fmla="*/ 0 h 50"/>
                  <a:gd name="T60" fmla="*/ 2 w 57"/>
                  <a:gd name="T61" fmla="*/ 1 h 50"/>
                  <a:gd name="T62" fmla="*/ 2 w 57"/>
                  <a:gd name="T63" fmla="*/ 1 h 50"/>
                  <a:gd name="T64" fmla="*/ 2 w 57"/>
                  <a:gd name="T65" fmla="*/ 1 h 50"/>
                  <a:gd name="T66" fmla="*/ 2 w 57"/>
                  <a:gd name="T67" fmla="*/ 1 h 50"/>
                  <a:gd name="T68" fmla="*/ 2 w 57"/>
                  <a:gd name="T69" fmla="*/ 1 h 50"/>
                  <a:gd name="T70" fmla="*/ 2 w 57"/>
                  <a:gd name="T71" fmla="*/ 1 h 50"/>
                  <a:gd name="T72" fmla="*/ 2 w 57"/>
                  <a:gd name="T73" fmla="*/ 1 h 50"/>
                  <a:gd name="T74" fmla="*/ 2 w 57"/>
                  <a:gd name="T75" fmla="*/ 1 h 50"/>
                  <a:gd name="T76" fmla="*/ 1 w 57"/>
                  <a:gd name="T77" fmla="*/ 2 h 5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7"/>
                  <a:gd name="T118" fmla="*/ 0 h 50"/>
                  <a:gd name="T119" fmla="*/ 57 w 57"/>
                  <a:gd name="T120" fmla="*/ 50 h 5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7" h="50">
                    <a:moveTo>
                      <a:pt x="31" y="48"/>
                    </a:moveTo>
                    <a:lnTo>
                      <a:pt x="27" y="49"/>
                    </a:lnTo>
                    <a:lnTo>
                      <a:pt x="23" y="50"/>
                    </a:lnTo>
                    <a:lnTo>
                      <a:pt x="20" y="50"/>
                    </a:lnTo>
                    <a:lnTo>
                      <a:pt x="17" y="50"/>
                    </a:lnTo>
                    <a:lnTo>
                      <a:pt x="14" y="50"/>
                    </a:lnTo>
                    <a:lnTo>
                      <a:pt x="11" y="49"/>
                    </a:lnTo>
                    <a:lnTo>
                      <a:pt x="7" y="47"/>
                    </a:lnTo>
                    <a:lnTo>
                      <a:pt x="5" y="44"/>
                    </a:lnTo>
                    <a:lnTo>
                      <a:pt x="3" y="42"/>
                    </a:lnTo>
                    <a:lnTo>
                      <a:pt x="1" y="38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9" y="13"/>
                    </a:lnTo>
                    <a:lnTo>
                      <a:pt x="26" y="2"/>
                    </a:lnTo>
                    <a:lnTo>
                      <a:pt x="30" y="1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3" y="0"/>
                    </a:lnTo>
                    <a:lnTo>
                      <a:pt x="46" y="1"/>
                    </a:lnTo>
                    <a:lnTo>
                      <a:pt x="49" y="4"/>
                    </a:lnTo>
                    <a:lnTo>
                      <a:pt x="52" y="6"/>
                    </a:lnTo>
                    <a:lnTo>
                      <a:pt x="54" y="9"/>
                    </a:lnTo>
                    <a:lnTo>
                      <a:pt x="55" y="12"/>
                    </a:lnTo>
                    <a:lnTo>
                      <a:pt x="57" y="16"/>
                    </a:lnTo>
                    <a:lnTo>
                      <a:pt x="57" y="20"/>
                    </a:lnTo>
                    <a:lnTo>
                      <a:pt x="57" y="22"/>
                    </a:lnTo>
                    <a:lnTo>
                      <a:pt x="57" y="26"/>
                    </a:lnTo>
                    <a:lnTo>
                      <a:pt x="55" y="28"/>
                    </a:lnTo>
                    <a:lnTo>
                      <a:pt x="53" y="32"/>
                    </a:lnTo>
                    <a:lnTo>
                      <a:pt x="51" y="34"/>
                    </a:lnTo>
                    <a:lnTo>
                      <a:pt x="48" y="37"/>
                    </a:lnTo>
                    <a:lnTo>
                      <a:pt x="31" y="48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57" name="Freeform 54"/>
              <p:cNvSpPr>
                <a:spLocks/>
              </p:cNvSpPr>
              <p:nvPr/>
            </p:nvSpPr>
            <p:spPr bwMode="auto">
              <a:xfrm>
                <a:off x="3346" y="1843"/>
                <a:ext cx="24" cy="18"/>
              </a:xfrm>
              <a:custGeom>
                <a:avLst/>
                <a:gdLst>
                  <a:gd name="T0" fmla="*/ 0 w 72"/>
                  <a:gd name="T1" fmla="*/ 1 h 56"/>
                  <a:gd name="T2" fmla="*/ 0 w 72"/>
                  <a:gd name="T3" fmla="*/ 1 h 56"/>
                  <a:gd name="T4" fmla="*/ 0 w 72"/>
                  <a:gd name="T5" fmla="*/ 1 h 56"/>
                  <a:gd name="T6" fmla="*/ 0 w 72"/>
                  <a:gd name="T7" fmla="*/ 1 h 56"/>
                  <a:gd name="T8" fmla="*/ 0 w 72"/>
                  <a:gd name="T9" fmla="*/ 1 h 56"/>
                  <a:gd name="T10" fmla="*/ 0 w 72"/>
                  <a:gd name="T11" fmla="*/ 1 h 56"/>
                  <a:gd name="T12" fmla="*/ 0 w 72"/>
                  <a:gd name="T13" fmla="*/ 1 h 56"/>
                  <a:gd name="T14" fmla="*/ 0 w 72"/>
                  <a:gd name="T15" fmla="*/ 1 h 56"/>
                  <a:gd name="T16" fmla="*/ 0 w 72"/>
                  <a:gd name="T17" fmla="*/ 0 h 56"/>
                  <a:gd name="T18" fmla="*/ 0 w 72"/>
                  <a:gd name="T19" fmla="*/ 0 h 56"/>
                  <a:gd name="T20" fmla="*/ 0 w 72"/>
                  <a:gd name="T21" fmla="*/ 0 h 56"/>
                  <a:gd name="T22" fmla="*/ 0 w 72"/>
                  <a:gd name="T23" fmla="*/ 0 h 56"/>
                  <a:gd name="T24" fmla="*/ 0 w 72"/>
                  <a:gd name="T25" fmla="*/ 0 h 56"/>
                  <a:gd name="T26" fmla="*/ 0 w 72"/>
                  <a:gd name="T27" fmla="*/ 0 h 56"/>
                  <a:gd name="T28" fmla="*/ 1 w 72"/>
                  <a:gd name="T29" fmla="*/ 0 h 56"/>
                  <a:gd name="T30" fmla="*/ 1 w 72"/>
                  <a:gd name="T31" fmla="*/ 0 h 56"/>
                  <a:gd name="T32" fmla="*/ 1 w 72"/>
                  <a:gd name="T33" fmla="*/ 0 h 56"/>
                  <a:gd name="T34" fmla="*/ 1 w 72"/>
                  <a:gd name="T35" fmla="*/ 0 h 56"/>
                  <a:gd name="T36" fmla="*/ 1 w 72"/>
                  <a:gd name="T37" fmla="*/ 0 h 56"/>
                  <a:gd name="T38" fmla="*/ 2 w 72"/>
                  <a:gd name="T39" fmla="*/ 1 h 56"/>
                  <a:gd name="T40" fmla="*/ 2 w 72"/>
                  <a:gd name="T41" fmla="*/ 1 h 56"/>
                  <a:gd name="T42" fmla="*/ 2 w 72"/>
                  <a:gd name="T43" fmla="*/ 1 h 56"/>
                  <a:gd name="T44" fmla="*/ 3 w 72"/>
                  <a:gd name="T45" fmla="*/ 1 h 56"/>
                  <a:gd name="T46" fmla="*/ 3 w 72"/>
                  <a:gd name="T47" fmla="*/ 1 h 56"/>
                  <a:gd name="T48" fmla="*/ 3 w 72"/>
                  <a:gd name="T49" fmla="*/ 1 h 56"/>
                  <a:gd name="T50" fmla="*/ 3 w 72"/>
                  <a:gd name="T51" fmla="*/ 1 h 56"/>
                  <a:gd name="T52" fmla="*/ 3 w 72"/>
                  <a:gd name="T53" fmla="*/ 1 h 56"/>
                  <a:gd name="T54" fmla="*/ 3 w 72"/>
                  <a:gd name="T55" fmla="*/ 2 h 56"/>
                  <a:gd name="T56" fmla="*/ 3 w 72"/>
                  <a:gd name="T57" fmla="*/ 2 h 56"/>
                  <a:gd name="T58" fmla="*/ 3 w 72"/>
                  <a:gd name="T59" fmla="*/ 2 h 56"/>
                  <a:gd name="T60" fmla="*/ 2 w 72"/>
                  <a:gd name="T61" fmla="*/ 2 h 56"/>
                  <a:gd name="T62" fmla="*/ 2 w 72"/>
                  <a:gd name="T63" fmla="*/ 2 h 56"/>
                  <a:gd name="T64" fmla="*/ 2 w 72"/>
                  <a:gd name="T65" fmla="*/ 2 h 56"/>
                  <a:gd name="T66" fmla="*/ 2 w 72"/>
                  <a:gd name="T67" fmla="*/ 2 h 56"/>
                  <a:gd name="T68" fmla="*/ 2 w 72"/>
                  <a:gd name="T69" fmla="*/ 2 h 56"/>
                  <a:gd name="T70" fmla="*/ 2 w 72"/>
                  <a:gd name="T71" fmla="*/ 2 h 56"/>
                  <a:gd name="T72" fmla="*/ 2 w 72"/>
                  <a:gd name="T73" fmla="*/ 2 h 56"/>
                  <a:gd name="T74" fmla="*/ 2 w 72"/>
                  <a:gd name="T75" fmla="*/ 2 h 56"/>
                  <a:gd name="T76" fmla="*/ 0 w 72"/>
                  <a:gd name="T77" fmla="*/ 1 h 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2"/>
                  <a:gd name="T118" fmla="*/ 0 h 56"/>
                  <a:gd name="T119" fmla="*/ 72 w 72"/>
                  <a:gd name="T120" fmla="*/ 56 h 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2" h="56">
                    <a:moveTo>
                      <a:pt x="10" y="37"/>
                    </a:moveTo>
                    <a:lnTo>
                      <a:pt x="8" y="36"/>
                    </a:lnTo>
                    <a:lnTo>
                      <a:pt x="5" y="33"/>
                    </a:lnTo>
                    <a:lnTo>
                      <a:pt x="3" y="29"/>
                    </a:lnTo>
                    <a:lnTo>
                      <a:pt x="2" y="27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3" y="10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10" y="2"/>
                    </a:lnTo>
                    <a:lnTo>
                      <a:pt x="13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62" y="20"/>
                    </a:lnTo>
                    <a:lnTo>
                      <a:pt x="64" y="21"/>
                    </a:lnTo>
                    <a:lnTo>
                      <a:pt x="67" y="23"/>
                    </a:lnTo>
                    <a:lnTo>
                      <a:pt x="69" y="27"/>
                    </a:lnTo>
                    <a:lnTo>
                      <a:pt x="70" y="29"/>
                    </a:lnTo>
                    <a:lnTo>
                      <a:pt x="72" y="33"/>
                    </a:lnTo>
                    <a:lnTo>
                      <a:pt x="72" y="37"/>
                    </a:lnTo>
                    <a:lnTo>
                      <a:pt x="72" y="39"/>
                    </a:lnTo>
                    <a:lnTo>
                      <a:pt x="72" y="43"/>
                    </a:lnTo>
                    <a:lnTo>
                      <a:pt x="69" y="47"/>
                    </a:lnTo>
                    <a:lnTo>
                      <a:pt x="68" y="49"/>
                    </a:lnTo>
                    <a:lnTo>
                      <a:pt x="66" y="52"/>
                    </a:lnTo>
                    <a:lnTo>
                      <a:pt x="62" y="54"/>
                    </a:lnTo>
                    <a:lnTo>
                      <a:pt x="59" y="55"/>
                    </a:lnTo>
                    <a:lnTo>
                      <a:pt x="56" y="56"/>
                    </a:lnTo>
                    <a:lnTo>
                      <a:pt x="52" y="56"/>
                    </a:lnTo>
                    <a:lnTo>
                      <a:pt x="50" y="56"/>
                    </a:lnTo>
                    <a:lnTo>
                      <a:pt x="46" y="56"/>
                    </a:lnTo>
                    <a:lnTo>
                      <a:pt x="42" y="54"/>
                    </a:lnTo>
                    <a:lnTo>
                      <a:pt x="10" y="37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58" name="Freeform 55"/>
              <p:cNvSpPr>
                <a:spLocks/>
              </p:cNvSpPr>
              <p:nvPr/>
            </p:nvSpPr>
            <p:spPr bwMode="auto">
              <a:xfrm>
                <a:off x="3357" y="1848"/>
                <a:ext cx="26" cy="30"/>
              </a:xfrm>
              <a:custGeom>
                <a:avLst/>
                <a:gdLst>
                  <a:gd name="T0" fmla="*/ 0 w 79"/>
                  <a:gd name="T1" fmla="*/ 1 h 89"/>
                  <a:gd name="T2" fmla="*/ 0 w 79"/>
                  <a:gd name="T3" fmla="*/ 1 h 89"/>
                  <a:gd name="T4" fmla="*/ 0 w 79"/>
                  <a:gd name="T5" fmla="*/ 1 h 89"/>
                  <a:gd name="T6" fmla="*/ 0 w 79"/>
                  <a:gd name="T7" fmla="*/ 1 h 89"/>
                  <a:gd name="T8" fmla="*/ 0 w 79"/>
                  <a:gd name="T9" fmla="*/ 1 h 89"/>
                  <a:gd name="T10" fmla="*/ 0 w 79"/>
                  <a:gd name="T11" fmla="*/ 1 h 89"/>
                  <a:gd name="T12" fmla="*/ 0 w 79"/>
                  <a:gd name="T13" fmla="*/ 0 h 89"/>
                  <a:gd name="T14" fmla="*/ 0 w 79"/>
                  <a:gd name="T15" fmla="*/ 0 h 89"/>
                  <a:gd name="T16" fmla="*/ 0 w 79"/>
                  <a:gd name="T17" fmla="*/ 0 h 89"/>
                  <a:gd name="T18" fmla="*/ 0 w 79"/>
                  <a:gd name="T19" fmla="*/ 0 h 89"/>
                  <a:gd name="T20" fmla="*/ 0 w 79"/>
                  <a:gd name="T21" fmla="*/ 0 h 89"/>
                  <a:gd name="T22" fmla="*/ 1 w 79"/>
                  <a:gd name="T23" fmla="*/ 0 h 89"/>
                  <a:gd name="T24" fmla="*/ 1 w 79"/>
                  <a:gd name="T25" fmla="*/ 0 h 89"/>
                  <a:gd name="T26" fmla="*/ 1 w 79"/>
                  <a:gd name="T27" fmla="*/ 0 h 89"/>
                  <a:gd name="T28" fmla="*/ 1 w 79"/>
                  <a:gd name="T29" fmla="*/ 0 h 89"/>
                  <a:gd name="T30" fmla="*/ 1 w 79"/>
                  <a:gd name="T31" fmla="*/ 0 h 89"/>
                  <a:gd name="T32" fmla="*/ 1 w 79"/>
                  <a:gd name="T33" fmla="*/ 0 h 89"/>
                  <a:gd name="T34" fmla="*/ 1 w 79"/>
                  <a:gd name="T35" fmla="*/ 0 h 89"/>
                  <a:gd name="T36" fmla="*/ 1 w 79"/>
                  <a:gd name="T37" fmla="*/ 0 h 89"/>
                  <a:gd name="T38" fmla="*/ 3 w 79"/>
                  <a:gd name="T39" fmla="*/ 2 h 89"/>
                  <a:gd name="T40" fmla="*/ 3 w 79"/>
                  <a:gd name="T41" fmla="*/ 2 h 89"/>
                  <a:gd name="T42" fmla="*/ 3 w 79"/>
                  <a:gd name="T43" fmla="*/ 2 h 89"/>
                  <a:gd name="T44" fmla="*/ 3 w 79"/>
                  <a:gd name="T45" fmla="*/ 3 h 89"/>
                  <a:gd name="T46" fmla="*/ 3 w 79"/>
                  <a:gd name="T47" fmla="*/ 3 h 89"/>
                  <a:gd name="T48" fmla="*/ 3 w 79"/>
                  <a:gd name="T49" fmla="*/ 3 h 89"/>
                  <a:gd name="T50" fmla="*/ 3 w 79"/>
                  <a:gd name="T51" fmla="*/ 3 h 89"/>
                  <a:gd name="T52" fmla="*/ 3 w 79"/>
                  <a:gd name="T53" fmla="*/ 3 h 89"/>
                  <a:gd name="T54" fmla="*/ 3 w 79"/>
                  <a:gd name="T55" fmla="*/ 3 h 89"/>
                  <a:gd name="T56" fmla="*/ 3 w 79"/>
                  <a:gd name="T57" fmla="*/ 3 h 89"/>
                  <a:gd name="T58" fmla="*/ 3 w 79"/>
                  <a:gd name="T59" fmla="*/ 3 h 89"/>
                  <a:gd name="T60" fmla="*/ 2 w 79"/>
                  <a:gd name="T61" fmla="*/ 3 h 89"/>
                  <a:gd name="T62" fmla="*/ 2 w 79"/>
                  <a:gd name="T63" fmla="*/ 3 h 89"/>
                  <a:gd name="T64" fmla="*/ 2 w 79"/>
                  <a:gd name="T65" fmla="*/ 3 h 89"/>
                  <a:gd name="T66" fmla="*/ 2 w 79"/>
                  <a:gd name="T67" fmla="*/ 3 h 89"/>
                  <a:gd name="T68" fmla="*/ 2 w 79"/>
                  <a:gd name="T69" fmla="*/ 3 h 89"/>
                  <a:gd name="T70" fmla="*/ 2 w 79"/>
                  <a:gd name="T71" fmla="*/ 3 h 89"/>
                  <a:gd name="T72" fmla="*/ 2 w 79"/>
                  <a:gd name="T73" fmla="*/ 3 h 89"/>
                  <a:gd name="T74" fmla="*/ 2 w 79"/>
                  <a:gd name="T75" fmla="*/ 3 h 89"/>
                  <a:gd name="T76" fmla="*/ 0 w 79"/>
                  <a:gd name="T77" fmla="*/ 1 h 8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9"/>
                  <a:gd name="T118" fmla="*/ 0 h 89"/>
                  <a:gd name="T119" fmla="*/ 79 w 79"/>
                  <a:gd name="T120" fmla="*/ 89 h 8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9" h="89">
                    <a:moveTo>
                      <a:pt x="4" y="32"/>
                    </a:moveTo>
                    <a:lnTo>
                      <a:pt x="3" y="30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5" y="6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7" y="1"/>
                    </a:lnTo>
                    <a:lnTo>
                      <a:pt x="30" y="3"/>
                    </a:lnTo>
                    <a:lnTo>
                      <a:pt x="34" y="5"/>
                    </a:lnTo>
                    <a:lnTo>
                      <a:pt x="36" y="7"/>
                    </a:lnTo>
                    <a:lnTo>
                      <a:pt x="75" y="57"/>
                    </a:lnTo>
                    <a:lnTo>
                      <a:pt x="77" y="59"/>
                    </a:lnTo>
                    <a:lnTo>
                      <a:pt x="79" y="63"/>
                    </a:lnTo>
                    <a:lnTo>
                      <a:pt x="79" y="67"/>
                    </a:lnTo>
                    <a:lnTo>
                      <a:pt x="79" y="69"/>
                    </a:lnTo>
                    <a:lnTo>
                      <a:pt x="79" y="73"/>
                    </a:lnTo>
                    <a:lnTo>
                      <a:pt x="78" y="76"/>
                    </a:lnTo>
                    <a:lnTo>
                      <a:pt x="77" y="79"/>
                    </a:lnTo>
                    <a:lnTo>
                      <a:pt x="74" y="83"/>
                    </a:lnTo>
                    <a:lnTo>
                      <a:pt x="72" y="85"/>
                    </a:lnTo>
                    <a:lnTo>
                      <a:pt x="69" y="86"/>
                    </a:lnTo>
                    <a:lnTo>
                      <a:pt x="66" y="89"/>
                    </a:lnTo>
                    <a:lnTo>
                      <a:pt x="62" y="89"/>
                    </a:lnTo>
                    <a:lnTo>
                      <a:pt x="59" y="89"/>
                    </a:lnTo>
                    <a:lnTo>
                      <a:pt x="56" y="89"/>
                    </a:lnTo>
                    <a:lnTo>
                      <a:pt x="52" y="87"/>
                    </a:lnTo>
                    <a:lnTo>
                      <a:pt x="50" y="86"/>
                    </a:lnTo>
                    <a:lnTo>
                      <a:pt x="46" y="84"/>
                    </a:lnTo>
                    <a:lnTo>
                      <a:pt x="43" y="81"/>
                    </a:ln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59" name="Freeform 56"/>
              <p:cNvSpPr>
                <a:spLocks/>
              </p:cNvSpPr>
              <p:nvPr/>
            </p:nvSpPr>
            <p:spPr bwMode="auto">
              <a:xfrm>
                <a:off x="3370" y="1865"/>
                <a:ext cx="37" cy="77"/>
              </a:xfrm>
              <a:custGeom>
                <a:avLst/>
                <a:gdLst>
                  <a:gd name="T0" fmla="*/ 0 w 109"/>
                  <a:gd name="T1" fmla="*/ 1 h 232"/>
                  <a:gd name="T2" fmla="*/ 0 w 109"/>
                  <a:gd name="T3" fmla="*/ 1 h 232"/>
                  <a:gd name="T4" fmla="*/ 0 w 109"/>
                  <a:gd name="T5" fmla="*/ 1 h 232"/>
                  <a:gd name="T6" fmla="*/ 0 w 109"/>
                  <a:gd name="T7" fmla="*/ 1 h 232"/>
                  <a:gd name="T8" fmla="*/ 0 w 109"/>
                  <a:gd name="T9" fmla="*/ 1 h 232"/>
                  <a:gd name="T10" fmla="*/ 0 w 109"/>
                  <a:gd name="T11" fmla="*/ 0 h 232"/>
                  <a:gd name="T12" fmla="*/ 0 w 109"/>
                  <a:gd name="T13" fmla="*/ 0 h 232"/>
                  <a:gd name="T14" fmla="*/ 0 w 109"/>
                  <a:gd name="T15" fmla="*/ 0 h 232"/>
                  <a:gd name="T16" fmla="*/ 0 w 109"/>
                  <a:gd name="T17" fmla="*/ 0 h 232"/>
                  <a:gd name="T18" fmla="*/ 0 w 109"/>
                  <a:gd name="T19" fmla="*/ 0 h 232"/>
                  <a:gd name="T20" fmla="*/ 1 w 109"/>
                  <a:gd name="T21" fmla="*/ 0 h 232"/>
                  <a:gd name="T22" fmla="*/ 1 w 109"/>
                  <a:gd name="T23" fmla="*/ 0 h 232"/>
                  <a:gd name="T24" fmla="*/ 1 w 109"/>
                  <a:gd name="T25" fmla="*/ 0 h 232"/>
                  <a:gd name="T26" fmla="*/ 1 w 109"/>
                  <a:gd name="T27" fmla="*/ 0 h 232"/>
                  <a:gd name="T28" fmla="*/ 1 w 109"/>
                  <a:gd name="T29" fmla="*/ 0 h 232"/>
                  <a:gd name="T30" fmla="*/ 1 w 109"/>
                  <a:gd name="T31" fmla="*/ 0 h 232"/>
                  <a:gd name="T32" fmla="*/ 1 w 109"/>
                  <a:gd name="T33" fmla="*/ 0 h 232"/>
                  <a:gd name="T34" fmla="*/ 1 w 109"/>
                  <a:gd name="T35" fmla="*/ 0 h 232"/>
                  <a:gd name="T36" fmla="*/ 1 w 109"/>
                  <a:gd name="T37" fmla="*/ 1 h 232"/>
                  <a:gd name="T38" fmla="*/ 4 w 109"/>
                  <a:gd name="T39" fmla="*/ 8 h 232"/>
                  <a:gd name="T40" fmla="*/ 4 w 109"/>
                  <a:gd name="T41" fmla="*/ 8 h 232"/>
                  <a:gd name="T42" fmla="*/ 4 w 109"/>
                  <a:gd name="T43" fmla="*/ 8 h 232"/>
                  <a:gd name="T44" fmla="*/ 4 w 109"/>
                  <a:gd name="T45" fmla="*/ 8 h 232"/>
                  <a:gd name="T46" fmla="*/ 4 w 109"/>
                  <a:gd name="T47" fmla="*/ 8 h 232"/>
                  <a:gd name="T48" fmla="*/ 4 w 109"/>
                  <a:gd name="T49" fmla="*/ 8 h 232"/>
                  <a:gd name="T50" fmla="*/ 4 w 109"/>
                  <a:gd name="T51" fmla="*/ 8 h 232"/>
                  <a:gd name="T52" fmla="*/ 4 w 109"/>
                  <a:gd name="T53" fmla="*/ 8 h 232"/>
                  <a:gd name="T54" fmla="*/ 4 w 109"/>
                  <a:gd name="T55" fmla="*/ 8 h 232"/>
                  <a:gd name="T56" fmla="*/ 4 w 109"/>
                  <a:gd name="T57" fmla="*/ 8 h 232"/>
                  <a:gd name="T58" fmla="*/ 4 w 109"/>
                  <a:gd name="T59" fmla="*/ 9 h 232"/>
                  <a:gd name="T60" fmla="*/ 4 w 109"/>
                  <a:gd name="T61" fmla="*/ 9 h 232"/>
                  <a:gd name="T62" fmla="*/ 3 w 109"/>
                  <a:gd name="T63" fmla="*/ 9 h 232"/>
                  <a:gd name="T64" fmla="*/ 3 w 109"/>
                  <a:gd name="T65" fmla="*/ 8 h 232"/>
                  <a:gd name="T66" fmla="*/ 3 w 109"/>
                  <a:gd name="T67" fmla="*/ 8 h 232"/>
                  <a:gd name="T68" fmla="*/ 3 w 109"/>
                  <a:gd name="T69" fmla="*/ 8 h 232"/>
                  <a:gd name="T70" fmla="*/ 3 w 109"/>
                  <a:gd name="T71" fmla="*/ 8 h 232"/>
                  <a:gd name="T72" fmla="*/ 3 w 109"/>
                  <a:gd name="T73" fmla="*/ 8 h 232"/>
                  <a:gd name="T74" fmla="*/ 3 w 109"/>
                  <a:gd name="T75" fmla="*/ 8 h 232"/>
                  <a:gd name="T76" fmla="*/ 0 w 109"/>
                  <a:gd name="T77" fmla="*/ 1 h 23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9"/>
                  <a:gd name="T118" fmla="*/ 0 h 232"/>
                  <a:gd name="T119" fmla="*/ 109 w 109"/>
                  <a:gd name="T120" fmla="*/ 232 h 23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9" h="232">
                    <a:moveTo>
                      <a:pt x="1" y="26"/>
                    </a:moveTo>
                    <a:lnTo>
                      <a:pt x="0" y="22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3" y="8"/>
                    </a:lnTo>
                    <a:lnTo>
                      <a:pt x="7" y="4"/>
                    </a:lnTo>
                    <a:lnTo>
                      <a:pt x="10" y="3"/>
                    </a:lnTo>
                    <a:lnTo>
                      <a:pt x="13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29" y="3"/>
                    </a:lnTo>
                    <a:lnTo>
                      <a:pt x="32" y="4"/>
                    </a:lnTo>
                    <a:lnTo>
                      <a:pt x="35" y="8"/>
                    </a:lnTo>
                    <a:lnTo>
                      <a:pt x="37" y="10"/>
                    </a:lnTo>
                    <a:lnTo>
                      <a:pt x="38" y="14"/>
                    </a:lnTo>
                    <a:lnTo>
                      <a:pt x="108" y="206"/>
                    </a:lnTo>
                    <a:lnTo>
                      <a:pt x="109" y="209"/>
                    </a:lnTo>
                    <a:lnTo>
                      <a:pt x="109" y="212"/>
                    </a:lnTo>
                    <a:lnTo>
                      <a:pt x="109" y="214"/>
                    </a:lnTo>
                    <a:lnTo>
                      <a:pt x="108" y="218"/>
                    </a:lnTo>
                    <a:lnTo>
                      <a:pt x="107" y="222"/>
                    </a:lnTo>
                    <a:lnTo>
                      <a:pt x="106" y="224"/>
                    </a:lnTo>
                    <a:lnTo>
                      <a:pt x="102" y="228"/>
                    </a:lnTo>
                    <a:lnTo>
                      <a:pt x="99" y="229"/>
                    </a:lnTo>
                    <a:lnTo>
                      <a:pt x="96" y="230"/>
                    </a:lnTo>
                    <a:lnTo>
                      <a:pt x="92" y="232"/>
                    </a:lnTo>
                    <a:lnTo>
                      <a:pt x="90" y="232"/>
                    </a:lnTo>
                    <a:lnTo>
                      <a:pt x="87" y="232"/>
                    </a:lnTo>
                    <a:lnTo>
                      <a:pt x="83" y="230"/>
                    </a:lnTo>
                    <a:lnTo>
                      <a:pt x="80" y="229"/>
                    </a:lnTo>
                    <a:lnTo>
                      <a:pt x="77" y="228"/>
                    </a:lnTo>
                    <a:lnTo>
                      <a:pt x="74" y="224"/>
                    </a:lnTo>
                    <a:lnTo>
                      <a:pt x="72" y="222"/>
                    </a:lnTo>
                    <a:lnTo>
                      <a:pt x="71" y="218"/>
                    </a:lnTo>
                    <a:lnTo>
                      <a:pt x="1" y="26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60" name="Freeform 57"/>
              <p:cNvSpPr>
                <a:spLocks/>
              </p:cNvSpPr>
              <p:nvPr/>
            </p:nvSpPr>
            <p:spPr bwMode="auto">
              <a:xfrm>
                <a:off x="3394" y="1929"/>
                <a:ext cx="35" cy="102"/>
              </a:xfrm>
              <a:custGeom>
                <a:avLst/>
                <a:gdLst>
                  <a:gd name="T0" fmla="*/ 0 w 106"/>
                  <a:gd name="T1" fmla="*/ 1 h 308"/>
                  <a:gd name="T2" fmla="*/ 0 w 106"/>
                  <a:gd name="T3" fmla="*/ 1 h 308"/>
                  <a:gd name="T4" fmla="*/ 0 w 106"/>
                  <a:gd name="T5" fmla="*/ 1 h 308"/>
                  <a:gd name="T6" fmla="*/ 0 w 106"/>
                  <a:gd name="T7" fmla="*/ 1 h 308"/>
                  <a:gd name="T8" fmla="*/ 0 w 106"/>
                  <a:gd name="T9" fmla="*/ 0 h 308"/>
                  <a:gd name="T10" fmla="*/ 0 w 106"/>
                  <a:gd name="T11" fmla="*/ 0 h 308"/>
                  <a:gd name="T12" fmla="*/ 0 w 106"/>
                  <a:gd name="T13" fmla="*/ 0 h 308"/>
                  <a:gd name="T14" fmla="*/ 0 w 106"/>
                  <a:gd name="T15" fmla="*/ 0 h 308"/>
                  <a:gd name="T16" fmla="*/ 0 w 106"/>
                  <a:gd name="T17" fmla="*/ 0 h 308"/>
                  <a:gd name="T18" fmla="*/ 1 w 106"/>
                  <a:gd name="T19" fmla="*/ 0 h 308"/>
                  <a:gd name="T20" fmla="*/ 1 w 106"/>
                  <a:gd name="T21" fmla="*/ 0 h 308"/>
                  <a:gd name="T22" fmla="*/ 1 w 106"/>
                  <a:gd name="T23" fmla="*/ 0 h 308"/>
                  <a:gd name="T24" fmla="*/ 1 w 106"/>
                  <a:gd name="T25" fmla="*/ 0 h 308"/>
                  <a:gd name="T26" fmla="*/ 1 w 106"/>
                  <a:gd name="T27" fmla="*/ 0 h 308"/>
                  <a:gd name="T28" fmla="*/ 1 w 106"/>
                  <a:gd name="T29" fmla="*/ 0 h 308"/>
                  <a:gd name="T30" fmla="*/ 1 w 106"/>
                  <a:gd name="T31" fmla="*/ 0 h 308"/>
                  <a:gd name="T32" fmla="*/ 1 w 106"/>
                  <a:gd name="T33" fmla="*/ 0 h 308"/>
                  <a:gd name="T34" fmla="*/ 1 w 106"/>
                  <a:gd name="T35" fmla="*/ 0 h 308"/>
                  <a:gd name="T36" fmla="*/ 1 w 106"/>
                  <a:gd name="T37" fmla="*/ 1 h 308"/>
                  <a:gd name="T38" fmla="*/ 4 w 106"/>
                  <a:gd name="T39" fmla="*/ 10 h 308"/>
                  <a:gd name="T40" fmla="*/ 4 w 106"/>
                  <a:gd name="T41" fmla="*/ 10 h 308"/>
                  <a:gd name="T42" fmla="*/ 4 w 106"/>
                  <a:gd name="T43" fmla="*/ 11 h 308"/>
                  <a:gd name="T44" fmla="*/ 4 w 106"/>
                  <a:gd name="T45" fmla="*/ 11 h 308"/>
                  <a:gd name="T46" fmla="*/ 4 w 106"/>
                  <a:gd name="T47" fmla="*/ 11 h 308"/>
                  <a:gd name="T48" fmla="*/ 4 w 106"/>
                  <a:gd name="T49" fmla="*/ 11 h 308"/>
                  <a:gd name="T50" fmla="*/ 4 w 106"/>
                  <a:gd name="T51" fmla="*/ 11 h 308"/>
                  <a:gd name="T52" fmla="*/ 4 w 106"/>
                  <a:gd name="T53" fmla="*/ 11 h 308"/>
                  <a:gd name="T54" fmla="*/ 3 w 106"/>
                  <a:gd name="T55" fmla="*/ 11 h 308"/>
                  <a:gd name="T56" fmla="*/ 3 w 106"/>
                  <a:gd name="T57" fmla="*/ 11 h 308"/>
                  <a:gd name="T58" fmla="*/ 3 w 106"/>
                  <a:gd name="T59" fmla="*/ 11 h 308"/>
                  <a:gd name="T60" fmla="*/ 3 w 106"/>
                  <a:gd name="T61" fmla="*/ 11 h 308"/>
                  <a:gd name="T62" fmla="*/ 3 w 106"/>
                  <a:gd name="T63" fmla="*/ 11 h 308"/>
                  <a:gd name="T64" fmla="*/ 3 w 106"/>
                  <a:gd name="T65" fmla="*/ 11 h 308"/>
                  <a:gd name="T66" fmla="*/ 3 w 106"/>
                  <a:gd name="T67" fmla="*/ 11 h 308"/>
                  <a:gd name="T68" fmla="*/ 3 w 106"/>
                  <a:gd name="T69" fmla="*/ 11 h 308"/>
                  <a:gd name="T70" fmla="*/ 3 w 106"/>
                  <a:gd name="T71" fmla="*/ 11 h 308"/>
                  <a:gd name="T72" fmla="*/ 2 w 106"/>
                  <a:gd name="T73" fmla="*/ 11 h 308"/>
                  <a:gd name="T74" fmla="*/ 2 w 106"/>
                  <a:gd name="T75" fmla="*/ 11 h 308"/>
                  <a:gd name="T76" fmla="*/ 0 w 106"/>
                  <a:gd name="T77" fmla="*/ 1 h 30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6"/>
                  <a:gd name="T118" fmla="*/ 0 h 308"/>
                  <a:gd name="T119" fmla="*/ 106 w 106"/>
                  <a:gd name="T120" fmla="*/ 308 h 30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6" h="308">
                    <a:moveTo>
                      <a:pt x="0" y="25"/>
                    </a:moveTo>
                    <a:lnTo>
                      <a:pt x="0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4" y="8"/>
                    </a:lnTo>
                    <a:lnTo>
                      <a:pt x="6" y="5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7" y="9"/>
                    </a:lnTo>
                    <a:lnTo>
                      <a:pt x="38" y="13"/>
                    </a:lnTo>
                    <a:lnTo>
                      <a:pt x="39" y="15"/>
                    </a:lnTo>
                    <a:lnTo>
                      <a:pt x="106" y="283"/>
                    </a:lnTo>
                    <a:lnTo>
                      <a:pt x="106" y="287"/>
                    </a:lnTo>
                    <a:lnTo>
                      <a:pt x="106" y="289"/>
                    </a:lnTo>
                    <a:lnTo>
                      <a:pt x="106" y="293"/>
                    </a:lnTo>
                    <a:lnTo>
                      <a:pt x="105" y="297"/>
                    </a:lnTo>
                    <a:lnTo>
                      <a:pt x="102" y="300"/>
                    </a:lnTo>
                    <a:lnTo>
                      <a:pt x="100" y="303"/>
                    </a:lnTo>
                    <a:lnTo>
                      <a:pt x="97" y="305"/>
                    </a:lnTo>
                    <a:lnTo>
                      <a:pt x="93" y="307"/>
                    </a:lnTo>
                    <a:lnTo>
                      <a:pt x="91" y="308"/>
                    </a:lnTo>
                    <a:lnTo>
                      <a:pt x="87" y="308"/>
                    </a:lnTo>
                    <a:lnTo>
                      <a:pt x="85" y="308"/>
                    </a:lnTo>
                    <a:lnTo>
                      <a:pt x="81" y="308"/>
                    </a:lnTo>
                    <a:lnTo>
                      <a:pt x="77" y="307"/>
                    </a:lnTo>
                    <a:lnTo>
                      <a:pt x="74" y="304"/>
                    </a:lnTo>
                    <a:lnTo>
                      <a:pt x="71" y="302"/>
                    </a:lnTo>
                    <a:lnTo>
                      <a:pt x="69" y="299"/>
                    </a:lnTo>
                    <a:lnTo>
                      <a:pt x="68" y="295"/>
                    </a:lnTo>
                    <a:lnTo>
                      <a:pt x="66" y="29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61" name="Freeform 58"/>
              <p:cNvSpPr>
                <a:spLocks/>
              </p:cNvSpPr>
              <p:nvPr/>
            </p:nvSpPr>
            <p:spPr bwMode="auto">
              <a:xfrm>
                <a:off x="3416" y="2018"/>
                <a:ext cx="18" cy="35"/>
              </a:xfrm>
              <a:custGeom>
                <a:avLst/>
                <a:gdLst>
                  <a:gd name="T0" fmla="*/ 0 w 56"/>
                  <a:gd name="T1" fmla="*/ 1 h 105"/>
                  <a:gd name="T2" fmla="*/ 0 w 56"/>
                  <a:gd name="T3" fmla="*/ 1 h 105"/>
                  <a:gd name="T4" fmla="*/ 0 w 56"/>
                  <a:gd name="T5" fmla="*/ 1 h 105"/>
                  <a:gd name="T6" fmla="*/ 0 w 56"/>
                  <a:gd name="T7" fmla="*/ 1 h 105"/>
                  <a:gd name="T8" fmla="*/ 0 w 56"/>
                  <a:gd name="T9" fmla="*/ 0 h 105"/>
                  <a:gd name="T10" fmla="*/ 0 w 56"/>
                  <a:gd name="T11" fmla="*/ 0 h 105"/>
                  <a:gd name="T12" fmla="*/ 0 w 56"/>
                  <a:gd name="T13" fmla="*/ 0 h 105"/>
                  <a:gd name="T14" fmla="*/ 0 w 56"/>
                  <a:gd name="T15" fmla="*/ 0 h 105"/>
                  <a:gd name="T16" fmla="*/ 0 w 56"/>
                  <a:gd name="T17" fmla="*/ 0 h 105"/>
                  <a:gd name="T18" fmla="*/ 1 w 56"/>
                  <a:gd name="T19" fmla="*/ 0 h 105"/>
                  <a:gd name="T20" fmla="*/ 1 w 56"/>
                  <a:gd name="T21" fmla="*/ 0 h 105"/>
                  <a:gd name="T22" fmla="*/ 1 w 56"/>
                  <a:gd name="T23" fmla="*/ 0 h 105"/>
                  <a:gd name="T24" fmla="*/ 1 w 56"/>
                  <a:gd name="T25" fmla="*/ 0 h 105"/>
                  <a:gd name="T26" fmla="*/ 1 w 56"/>
                  <a:gd name="T27" fmla="*/ 0 h 105"/>
                  <a:gd name="T28" fmla="*/ 1 w 56"/>
                  <a:gd name="T29" fmla="*/ 0 h 105"/>
                  <a:gd name="T30" fmla="*/ 1 w 56"/>
                  <a:gd name="T31" fmla="*/ 0 h 105"/>
                  <a:gd name="T32" fmla="*/ 1 w 56"/>
                  <a:gd name="T33" fmla="*/ 0 h 105"/>
                  <a:gd name="T34" fmla="*/ 1 w 56"/>
                  <a:gd name="T35" fmla="*/ 0 h 105"/>
                  <a:gd name="T36" fmla="*/ 1 w 56"/>
                  <a:gd name="T37" fmla="*/ 1 h 105"/>
                  <a:gd name="T38" fmla="*/ 2 w 56"/>
                  <a:gd name="T39" fmla="*/ 3 h 105"/>
                  <a:gd name="T40" fmla="*/ 2 w 56"/>
                  <a:gd name="T41" fmla="*/ 3 h 105"/>
                  <a:gd name="T42" fmla="*/ 2 w 56"/>
                  <a:gd name="T43" fmla="*/ 3 h 105"/>
                  <a:gd name="T44" fmla="*/ 2 w 56"/>
                  <a:gd name="T45" fmla="*/ 3 h 105"/>
                  <a:gd name="T46" fmla="*/ 2 w 56"/>
                  <a:gd name="T47" fmla="*/ 3 h 105"/>
                  <a:gd name="T48" fmla="*/ 2 w 56"/>
                  <a:gd name="T49" fmla="*/ 4 h 105"/>
                  <a:gd name="T50" fmla="*/ 2 w 56"/>
                  <a:gd name="T51" fmla="*/ 4 h 105"/>
                  <a:gd name="T52" fmla="*/ 2 w 56"/>
                  <a:gd name="T53" fmla="*/ 4 h 105"/>
                  <a:gd name="T54" fmla="*/ 2 w 56"/>
                  <a:gd name="T55" fmla="*/ 4 h 105"/>
                  <a:gd name="T56" fmla="*/ 1 w 56"/>
                  <a:gd name="T57" fmla="*/ 4 h 105"/>
                  <a:gd name="T58" fmla="*/ 1 w 56"/>
                  <a:gd name="T59" fmla="*/ 4 h 105"/>
                  <a:gd name="T60" fmla="*/ 1 w 56"/>
                  <a:gd name="T61" fmla="*/ 4 h 105"/>
                  <a:gd name="T62" fmla="*/ 1 w 56"/>
                  <a:gd name="T63" fmla="*/ 4 h 105"/>
                  <a:gd name="T64" fmla="*/ 1 w 56"/>
                  <a:gd name="T65" fmla="*/ 4 h 105"/>
                  <a:gd name="T66" fmla="*/ 1 w 56"/>
                  <a:gd name="T67" fmla="*/ 4 h 105"/>
                  <a:gd name="T68" fmla="*/ 1 w 56"/>
                  <a:gd name="T69" fmla="*/ 4 h 105"/>
                  <a:gd name="T70" fmla="*/ 1 w 56"/>
                  <a:gd name="T71" fmla="*/ 4 h 105"/>
                  <a:gd name="T72" fmla="*/ 1 w 56"/>
                  <a:gd name="T73" fmla="*/ 3 h 105"/>
                  <a:gd name="T74" fmla="*/ 1 w 56"/>
                  <a:gd name="T75" fmla="*/ 3 h 105"/>
                  <a:gd name="T76" fmla="*/ 0 w 56"/>
                  <a:gd name="T77" fmla="*/ 1 h 10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6"/>
                  <a:gd name="T118" fmla="*/ 0 h 105"/>
                  <a:gd name="T119" fmla="*/ 56 w 56"/>
                  <a:gd name="T120" fmla="*/ 105 h 10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6" h="105">
                    <a:moveTo>
                      <a:pt x="0" y="25"/>
                    </a:moveTo>
                    <a:lnTo>
                      <a:pt x="0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9" y="2"/>
                    </a:lnTo>
                    <a:lnTo>
                      <a:pt x="32" y="4"/>
                    </a:lnTo>
                    <a:lnTo>
                      <a:pt x="35" y="7"/>
                    </a:lnTo>
                    <a:lnTo>
                      <a:pt x="37" y="9"/>
                    </a:lnTo>
                    <a:lnTo>
                      <a:pt x="39" y="13"/>
                    </a:lnTo>
                    <a:lnTo>
                      <a:pt x="40" y="15"/>
                    </a:lnTo>
                    <a:lnTo>
                      <a:pt x="56" y="80"/>
                    </a:lnTo>
                    <a:lnTo>
                      <a:pt x="56" y="84"/>
                    </a:lnTo>
                    <a:lnTo>
                      <a:pt x="56" y="87"/>
                    </a:lnTo>
                    <a:lnTo>
                      <a:pt x="56" y="90"/>
                    </a:lnTo>
                    <a:lnTo>
                      <a:pt x="55" y="94"/>
                    </a:lnTo>
                    <a:lnTo>
                      <a:pt x="52" y="98"/>
                    </a:lnTo>
                    <a:lnTo>
                      <a:pt x="50" y="100"/>
                    </a:lnTo>
                    <a:lnTo>
                      <a:pt x="47" y="103"/>
                    </a:lnTo>
                    <a:lnTo>
                      <a:pt x="43" y="104"/>
                    </a:lnTo>
                    <a:lnTo>
                      <a:pt x="41" y="105"/>
                    </a:lnTo>
                    <a:lnTo>
                      <a:pt x="37" y="105"/>
                    </a:lnTo>
                    <a:lnTo>
                      <a:pt x="35" y="105"/>
                    </a:lnTo>
                    <a:lnTo>
                      <a:pt x="31" y="105"/>
                    </a:lnTo>
                    <a:lnTo>
                      <a:pt x="27" y="104"/>
                    </a:lnTo>
                    <a:lnTo>
                      <a:pt x="24" y="101"/>
                    </a:lnTo>
                    <a:lnTo>
                      <a:pt x="21" y="99"/>
                    </a:lnTo>
                    <a:lnTo>
                      <a:pt x="19" y="96"/>
                    </a:lnTo>
                    <a:lnTo>
                      <a:pt x="18" y="93"/>
                    </a:lnTo>
                    <a:lnTo>
                      <a:pt x="16" y="9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62" name="Freeform 59"/>
              <p:cNvSpPr>
                <a:spLocks/>
              </p:cNvSpPr>
              <p:nvPr/>
            </p:nvSpPr>
            <p:spPr bwMode="auto">
              <a:xfrm>
                <a:off x="3421" y="2040"/>
                <a:ext cx="35" cy="61"/>
              </a:xfrm>
              <a:custGeom>
                <a:avLst/>
                <a:gdLst>
                  <a:gd name="T0" fmla="*/ 0 w 106"/>
                  <a:gd name="T1" fmla="*/ 1 h 182"/>
                  <a:gd name="T2" fmla="*/ 0 w 106"/>
                  <a:gd name="T3" fmla="*/ 1 h 182"/>
                  <a:gd name="T4" fmla="*/ 0 w 106"/>
                  <a:gd name="T5" fmla="*/ 1 h 182"/>
                  <a:gd name="T6" fmla="*/ 0 w 106"/>
                  <a:gd name="T7" fmla="*/ 1 h 182"/>
                  <a:gd name="T8" fmla="*/ 0 w 106"/>
                  <a:gd name="T9" fmla="*/ 1 h 182"/>
                  <a:gd name="T10" fmla="*/ 0 w 106"/>
                  <a:gd name="T11" fmla="*/ 0 h 182"/>
                  <a:gd name="T12" fmla="*/ 0 w 106"/>
                  <a:gd name="T13" fmla="*/ 0 h 182"/>
                  <a:gd name="T14" fmla="*/ 0 w 106"/>
                  <a:gd name="T15" fmla="*/ 0 h 182"/>
                  <a:gd name="T16" fmla="*/ 0 w 106"/>
                  <a:gd name="T17" fmla="*/ 0 h 182"/>
                  <a:gd name="T18" fmla="*/ 0 w 106"/>
                  <a:gd name="T19" fmla="*/ 0 h 182"/>
                  <a:gd name="T20" fmla="*/ 1 w 106"/>
                  <a:gd name="T21" fmla="*/ 0 h 182"/>
                  <a:gd name="T22" fmla="*/ 1 w 106"/>
                  <a:gd name="T23" fmla="*/ 0 h 182"/>
                  <a:gd name="T24" fmla="*/ 1 w 106"/>
                  <a:gd name="T25" fmla="*/ 0 h 182"/>
                  <a:gd name="T26" fmla="*/ 1 w 106"/>
                  <a:gd name="T27" fmla="*/ 0 h 182"/>
                  <a:gd name="T28" fmla="*/ 1 w 106"/>
                  <a:gd name="T29" fmla="*/ 0 h 182"/>
                  <a:gd name="T30" fmla="*/ 1 w 106"/>
                  <a:gd name="T31" fmla="*/ 0 h 182"/>
                  <a:gd name="T32" fmla="*/ 1 w 106"/>
                  <a:gd name="T33" fmla="*/ 0 h 182"/>
                  <a:gd name="T34" fmla="*/ 1 w 106"/>
                  <a:gd name="T35" fmla="*/ 0 h 182"/>
                  <a:gd name="T36" fmla="*/ 1 w 106"/>
                  <a:gd name="T37" fmla="*/ 0 h 182"/>
                  <a:gd name="T38" fmla="*/ 4 w 106"/>
                  <a:gd name="T39" fmla="*/ 6 h 182"/>
                  <a:gd name="T40" fmla="*/ 4 w 106"/>
                  <a:gd name="T41" fmla="*/ 6 h 182"/>
                  <a:gd name="T42" fmla="*/ 4 w 106"/>
                  <a:gd name="T43" fmla="*/ 6 h 182"/>
                  <a:gd name="T44" fmla="*/ 4 w 106"/>
                  <a:gd name="T45" fmla="*/ 6 h 182"/>
                  <a:gd name="T46" fmla="*/ 4 w 106"/>
                  <a:gd name="T47" fmla="*/ 6 h 182"/>
                  <a:gd name="T48" fmla="*/ 4 w 106"/>
                  <a:gd name="T49" fmla="*/ 6 h 182"/>
                  <a:gd name="T50" fmla="*/ 4 w 106"/>
                  <a:gd name="T51" fmla="*/ 6 h 182"/>
                  <a:gd name="T52" fmla="*/ 4 w 106"/>
                  <a:gd name="T53" fmla="*/ 7 h 182"/>
                  <a:gd name="T54" fmla="*/ 4 w 106"/>
                  <a:gd name="T55" fmla="*/ 7 h 182"/>
                  <a:gd name="T56" fmla="*/ 3 w 106"/>
                  <a:gd name="T57" fmla="*/ 7 h 182"/>
                  <a:gd name="T58" fmla="*/ 3 w 106"/>
                  <a:gd name="T59" fmla="*/ 7 h 182"/>
                  <a:gd name="T60" fmla="*/ 3 w 106"/>
                  <a:gd name="T61" fmla="*/ 7 h 182"/>
                  <a:gd name="T62" fmla="*/ 3 w 106"/>
                  <a:gd name="T63" fmla="*/ 7 h 182"/>
                  <a:gd name="T64" fmla="*/ 3 w 106"/>
                  <a:gd name="T65" fmla="*/ 7 h 182"/>
                  <a:gd name="T66" fmla="*/ 3 w 106"/>
                  <a:gd name="T67" fmla="*/ 7 h 182"/>
                  <a:gd name="T68" fmla="*/ 3 w 106"/>
                  <a:gd name="T69" fmla="*/ 7 h 182"/>
                  <a:gd name="T70" fmla="*/ 3 w 106"/>
                  <a:gd name="T71" fmla="*/ 7 h 182"/>
                  <a:gd name="T72" fmla="*/ 3 w 106"/>
                  <a:gd name="T73" fmla="*/ 6 h 182"/>
                  <a:gd name="T74" fmla="*/ 2 w 106"/>
                  <a:gd name="T75" fmla="*/ 6 h 182"/>
                  <a:gd name="T76" fmla="*/ 0 w 106"/>
                  <a:gd name="T77" fmla="*/ 1 h 1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6"/>
                  <a:gd name="T118" fmla="*/ 0 h 182"/>
                  <a:gd name="T119" fmla="*/ 106 w 106"/>
                  <a:gd name="T120" fmla="*/ 182 h 1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6" h="182">
                    <a:moveTo>
                      <a:pt x="2" y="28"/>
                    </a:moveTo>
                    <a:lnTo>
                      <a:pt x="0" y="24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5" y="5"/>
                    </a:lnTo>
                    <a:lnTo>
                      <a:pt x="9" y="3"/>
                    </a:lnTo>
                    <a:lnTo>
                      <a:pt x="11" y="1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1" y="3"/>
                    </a:lnTo>
                    <a:lnTo>
                      <a:pt x="35" y="5"/>
                    </a:lnTo>
                    <a:lnTo>
                      <a:pt x="36" y="8"/>
                    </a:lnTo>
                    <a:lnTo>
                      <a:pt x="39" y="11"/>
                    </a:lnTo>
                    <a:lnTo>
                      <a:pt x="105" y="153"/>
                    </a:lnTo>
                    <a:lnTo>
                      <a:pt x="106" y="157"/>
                    </a:lnTo>
                    <a:lnTo>
                      <a:pt x="106" y="161"/>
                    </a:lnTo>
                    <a:lnTo>
                      <a:pt x="106" y="163"/>
                    </a:lnTo>
                    <a:lnTo>
                      <a:pt x="106" y="167"/>
                    </a:lnTo>
                    <a:lnTo>
                      <a:pt x="105" y="171"/>
                    </a:lnTo>
                    <a:lnTo>
                      <a:pt x="103" y="173"/>
                    </a:lnTo>
                    <a:lnTo>
                      <a:pt x="101" y="177"/>
                    </a:lnTo>
                    <a:lnTo>
                      <a:pt x="98" y="178"/>
                    </a:lnTo>
                    <a:lnTo>
                      <a:pt x="95" y="180"/>
                    </a:lnTo>
                    <a:lnTo>
                      <a:pt x="91" y="182"/>
                    </a:lnTo>
                    <a:lnTo>
                      <a:pt x="88" y="182"/>
                    </a:lnTo>
                    <a:lnTo>
                      <a:pt x="85" y="182"/>
                    </a:lnTo>
                    <a:lnTo>
                      <a:pt x="82" y="182"/>
                    </a:lnTo>
                    <a:lnTo>
                      <a:pt x="78" y="180"/>
                    </a:lnTo>
                    <a:lnTo>
                      <a:pt x="75" y="178"/>
                    </a:lnTo>
                    <a:lnTo>
                      <a:pt x="72" y="177"/>
                    </a:lnTo>
                    <a:lnTo>
                      <a:pt x="71" y="173"/>
                    </a:lnTo>
                    <a:lnTo>
                      <a:pt x="68" y="171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63" name="Freeform 60"/>
              <p:cNvSpPr>
                <a:spLocks/>
              </p:cNvSpPr>
              <p:nvPr/>
            </p:nvSpPr>
            <p:spPr bwMode="auto">
              <a:xfrm>
                <a:off x="3443" y="2087"/>
                <a:ext cx="28" cy="28"/>
              </a:xfrm>
              <a:custGeom>
                <a:avLst/>
                <a:gdLst>
                  <a:gd name="T0" fmla="*/ 0 w 82"/>
                  <a:gd name="T1" fmla="*/ 1 h 84"/>
                  <a:gd name="T2" fmla="*/ 0 w 82"/>
                  <a:gd name="T3" fmla="*/ 1 h 84"/>
                  <a:gd name="T4" fmla="*/ 0 w 82"/>
                  <a:gd name="T5" fmla="*/ 1 h 84"/>
                  <a:gd name="T6" fmla="*/ 0 w 82"/>
                  <a:gd name="T7" fmla="*/ 1 h 84"/>
                  <a:gd name="T8" fmla="*/ 0 w 82"/>
                  <a:gd name="T9" fmla="*/ 1 h 84"/>
                  <a:gd name="T10" fmla="*/ 0 w 82"/>
                  <a:gd name="T11" fmla="*/ 1 h 84"/>
                  <a:gd name="T12" fmla="*/ 0 w 82"/>
                  <a:gd name="T13" fmla="*/ 1 h 84"/>
                  <a:gd name="T14" fmla="*/ 0 w 82"/>
                  <a:gd name="T15" fmla="*/ 0 h 84"/>
                  <a:gd name="T16" fmla="*/ 0 w 82"/>
                  <a:gd name="T17" fmla="*/ 0 h 84"/>
                  <a:gd name="T18" fmla="*/ 0 w 82"/>
                  <a:gd name="T19" fmla="*/ 0 h 84"/>
                  <a:gd name="T20" fmla="*/ 0 w 82"/>
                  <a:gd name="T21" fmla="*/ 0 h 84"/>
                  <a:gd name="T22" fmla="*/ 0 w 82"/>
                  <a:gd name="T23" fmla="*/ 0 h 84"/>
                  <a:gd name="T24" fmla="*/ 1 w 82"/>
                  <a:gd name="T25" fmla="*/ 0 h 84"/>
                  <a:gd name="T26" fmla="*/ 1 w 82"/>
                  <a:gd name="T27" fmla="*/ 0 h 84"/>
                  <a:gd name="T28" fmla="*/ 1 w 82"/>
                  <a:gd name="T29" fmla="*/ 0 h 84"/>
                  <a:gd name="T30" fmla="*/ 1 w 82"/>
                  <a:gd name="T31" fmla="*/ 0 h 84"/>
                  <a:gd name="T32" fmla="*/ 1 w 82"/>
                  <a:gd name="T33" fmla="*/ 0 h 84"/>
                  <a:gd name="T34" fmla="*/ 1 w 82"/>
                  <a:gd name="T35" fmla="*/ 0 h 84"/>
                  <a:gd name="T36" fmla="*/ 1 w 82"/>
                  <a:gd name="T37" fmla="*/ 0 h 84"/>
                  <a:gd name="T38" fmla="*/ 3 w 82"/>
                  <a:gd name="T39" fmla="*/ 2 h 84"/>
                  <a:gd name="T40" fmla="*/ 3 w 82"/>
                  <a:gd name="T41" fmla="*/ 2 h 84"/>
                  <a:gd name="T42" fmla="*/ 3 w 82"/>
                  <a:gd name="T43" fmla="*/ 2 h 84"/>
                  <a:gd name="T44" fmla="*/ 3 w 82"/>
                  <a:gd name="T45" fmla="*/ 2 h 84"/>
                  <a:gd name="T46" fmla="*/ 3 w 82"/>
                  <a:gd name="T47" fmla="*/ 2 h 84"/>
                  <a:gd name="T48" fmla="*/ 3 w 82"/>
                  <a:gd name="T49" fmla="*/ 2 h 84"/>
                  <a:gd name="T50" fmla="*/ 3 w 82"/>
                  <a:gd name="T51" fmla="*/ 3 h 84"/>
                  <a:gd name="T52" fmla="*/ 3 w 82"/>
                  <a:gd name="T53" fmla="*/ 3 h 84"/>
                  <a:gd name="T54" fmla="*/ 3 w 82"/>
                  <a:gd name="T55" fmla="*/ 3 h 84"/>
                  <a:gd name="T56" fmla="*/ 3 w 82"/>
                  <a:gd name="T57" fmla="*/ 3 h 84"/>
                  <a:gd name="T58" fmla="*/ 3 w 82"/>
                  <a:gd name="T59" fmla="*/ 3 h 84"/>
                  <a:gd name="T60" fmla="*/ 3 w 82"/>
                  <a:gd name="T61" fmla="*/ 3 h 84"/>
                  <a:gd name="T62" fmla="*/ 3 w 82"/>
                  <a:gd name="T63" fmla="*/ 3 h 84"/>
                  <a:gd name="T64" fmla="*/ 3 w 82"/>
                  <a:gd name="T65" fmla="*/ 3 h 84"/>
                  <a:gd name="T66" fmla="*/ 2 w 82"/>
                  <a:gd name="T67" fmla="*/ 3 h 84"/>
                  <a:gd name="T68" fmla="*/ 2 w 82"/>
                  <a:gd name="T69" fmla="*/ 3 h 84"/>
                  <a:gd name="T70" fmla="*/ 2 w 82"/>
                  <a:gd name="T71" fmla="*/ 3 h 84"/>
                  <a:gd name="T72" fmla="*/ 2 w 82"/>
                  <a:gd name="T73" fmla="*/ 3 h 84"/>
                  <a:gd name="T74" fmla="*/ 2 w 82"/>
                  <a:gd name="T75" fmla="*/ 3 h 84"/>
                  <a:gd name="T76" fmla="*/ 0 w 82"/>
                  <a:gd name="T77" fmla="*/ 1 h 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2"/>
                  <a:gd name="T118" fmla="*/ 0 h 84"/>
                  <a:gd name="T119" fmla="*/ 82 w 82"/>
                  <a:gd name="T120" fmla="*/ 84 h 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2" h="84">
                    <a:moveTo>
                      <a:pt x="5" y="34"/>
                    </a:moveTo>
                    <a:lnTo>
                      <a:pt x="2" y="31"/>
                    </a:lnTo>
                    <a:lnTo>
                      <a:pt x="1" y="27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1" y="4"/>
                    </a:lnTo>
                    <a:lnTo>
                      <a:pt x="34" y="6"/>
                    </a:lnTo>
                    <a:lnTo>
                      <a:pt x="77" y="51"/>
                    </a:lnTo>
                    <a:lnTo>
                      <a:pt x="80" y="53"/>
                    </a:lnTo>
                    <a:lnTo>
                      <a:pt x="81" y="57"/>
                    </a:lnTo>
                    <a:lnTo>
                      <a:pt x="82" y="59"/>
                    </a:lnTo>
                    <a:lnTo>
                      <a:pt x="82" y="63"/>
                    </a:lnTo>
                    <a:lnTo>
                      <a:pt x="82" y="65"/>
                    </a:lnTo>
                    <a:lnTo>
                      <a:pt x="82" y="69"/>
                    </a:lnTo>
                    <a:lnTo>
                      <a:pt x="81" y="73"/>
                    </a:lnTo>
                    <a:lnTo>
                      <a:pt x="79" y="75"/>
                    </a:lnTo>
                    <a:lnTo>
                      <a:pt x="76" y="79"/>
                    </a:lnTo>
                    <a:lnTo>
                      <a:pt x="74" y="81"/>
                    </a:lnTo>
                    <a:lnTo>
                      <a:pt x="70" y="83"/>
                    </a:lnTo>
                    <a:lnTo>
                      <a:pt x="68" y="84"/>
                    </a:lnTo>
                    <a:lnTo>
                      <a:pt x="64" y="84"/>
                    </a:lnTo>
                    <a:lnTo>
                      <a:pt x="61" y="84"/>
                    </a:lnTo>
                    <a:lnTo>
                      <a:pt x="58" y="84"/>
                    </a:lnTo>
                    <a:lnTo>
                      <a:pt x="54" y="83"/>
                    </a:lnTo>
                    <a:lnTo>
                      <a:pt x="52" y="80"/>
                    </a:lnTo>
                    <a:lnTo>
                      <a:pt x="48" y="78"/>
                    </a:lnTo>
                    <a:lnTo>
                      <a:pt x="5" y="34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64" name="Freeform 61"/>
              <p:cNvSpPr>
                <a:spLocks/>
              </p:cNvSpPr>
              <p:nvPr/>
            </p:nvSpPr>
            <p:spPr bwMode="auto">
              <a:xfrm>
                <a:off x="3458" y="2100"/>
                <a:ext cx="13" cy="15"/>
              </a:xfrm>
              <a:custGeom>
                <a:avLst/>
                <a:gdLst>
                  <a:gd name="T0" fmla="*/ 1 w 39"/>
                  <a:gd name="T1" fmla="*/ 1 h 46"/>
                  <a:gd name="T2" fmla="*/ 1 w 39"/>
                  <a:gd name="T3" fmla="*/ 1 h 46"/>
                  <a:gd name="T4" fmla="*/ 1 w 39"/>
                  <a:gd name="T5" fmla="*/ 1 h 46"/>
                  <a:gd name="T6" fmla="*/ 1 w 39"/>
                  <a:gd name="T7" fmla="*/ 1 h 46"/>
                  <a:gd name="T8" fmla="*/ 1 w 39"/>
                  <a:gd name="T9" fmla="*/ 1 h 46"/>
                  <a:gd name="T10" fmla="*/ 1 w 39"/>
                  <a:gd name="T11" fmla="*/ 2 h 46"/>
                  <a:gd name="T12" fmla="*/ 1 w 39"/>
                  <a:gd name="T13" fmla="*/ 2 h 46"/>
                  <a:gd name="T14" fmla="*/ 1 w 39"/>
                  <a:gd name="T15" fmla="*/ 2 h 46"/>
                  <a:gd name="T16" fmla="*/ 1 w 39"/>
                  <a:gd name="T17" fmla="*/ 2 h 46"/>
                  <a:gd name="T18" fmla="*/ 1 w 39"/>
                  <a:gd name="T19" fmla="*/ 2 h 46"/>
                  <a:gd name="T20" fmla="*/ 1 w 39"/>
                  <a:gd name="T21" fmla="*/ 2 h 46"/>
                  <a:gd name="T22" fmla="*/ 0 w 39"/>
                  <a:gd name="T23" fmla="*/ 2 h 46"/>
                  <a:gd name="T24" fmla="*/ 0 w 39"/>
                  <a:gd name="T25" fmla="*/ 2 h 46"/>
                  <a:gd name="T26" fmla="*/ 0 w 39"/>
                  <a:gd name="T27" fmla="*/ 2 h 46"/>
                  <a:gd name="T28" fmla="*/ 0 w 39"/>
                  <a:gd name="T29" fmla="*/ 1 h 46"/>
                  <a:gd name="T30" fmla="*/ 0 w 39"/>
                  <a:gd name="T31" fmla="*/ 1 h 46"/>
                  <a:gd name="T32" fmla="*/ 0 w 39"/>
                  <a:gd name="T33" fmla="*/ 1 h 46"/>
                  <a:gd name="T34" fmla="*/ 0 w 39"/>
                  <a:gd name="T35" fmla="*/ 1 h 46"/>
                  <a:gd name="T36" fmla="*/ 0 w 39"/>
                  <a:gd name="T37" fmla="*/ 1 h 46"/>
                  <a:gd name="T38" fmla="*/ 0 w 39"/>
                  <a:gd name="T39" fmla="*/ 1 h 46"/>
                  <a:gd name="T40" fmla="*/ 0 w 39"/>
                  <a:gd name="T41" fmla="*/ 1 h 46"/>
                  <a:gd name="T42" fmla="*/ 0 w 39"/>
                  <a:gd name="T43" fmla="*/ 1 h 46"/>
                  <a:gd name="T44" fmla="*/ 0 w 39"/>
                  <a:gd name="T45" fmla="*/ 0 h 46"/>
                  <a:gd name="T46" fmla="*/ 0 w 39"/>
                  <a:gd name="T47" fmla="*/ 0 h 46"/>
                  <a:gd name="T48" fmla="*/ 0 w 39"/>
                  <a:gd name="T49" fmla="*/ 0 h 46"/>
                  <a:gd name="T50" fmla="*/ 0 w 39"/>
                  <a:gd name="T51" fmla="*/ 0 h 46"/>
                  <a:gd name="T52" fmla="*/ 0 w 39"/>
                  <a:gd name="T53" fmla="*/ 0 h 46"/>
                  <a:gd name="T54" fmla="*/ 1 w 39"/>
                  <a:gd name="T55" fmla="*/ 0 h 46"/>
                  <a:gd name="T56" fmla="*/ 1 w 39"/>
                  <a:gd name="T57" fmla="*/ 0 h 46"/>
                  <a:gd name="T58" fmla="*/ 1 w 39"/>
                  <a:gd name="T59" fmla="*/ 0 h 46"/>
                  <a:gd name="T60" fmla="*/ 1 w 39"/>
                  <a:gd name="T61" fmla="*/ 0 h 46"/>
                  <a:gd name="T62" fmla="*/ 1 w 39"/>
                  <a:gd name="T63" fmla="*/ 0 h 46"/>
                  <a:gd name="T64" fmla="*/ 1 w 39"/>
                  <a:gd name="T65" fmla="*/ 0 h 46"/>
                  <a:gd name="T66" fmla="*/ 1 w 39"/>
                  <a:gd name="T67" fmla="*/ 0 h 46"/>
                  <a:gd name="T68" fmla="*/ 1 w 39"/>
                  <a:gd name="T69" fmla="*/ 0 h 46"/>
                  <a:gd name="T70" fmla="*/ 1 w 39"/>
                  <a:gd name="T71" fmla="*/ 1 h 46"/>
                  <a:gd name="T72" fmla="*/ 1 w 39"/>
                  <a:gd name="T73" fmla="*/ 1 h 46"/>
                  <a:gd name="T74" fmla="*/ 1 w 39"/>
                  <a:gd name="T75" fmla="*/ 1 h 46"/>
                  <a:gd name="T76" fmla="*/ 1 w 39"/>
                  <a:gd name="T77" fmla="*/ 1 h 4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9"/>
                  <a:gd name="T118" fmla="*/ 0 h 46"/>
                  <a:gd name="T119" fmla="*/ 39 w 39"/>
                  <a:gd name="T120" fmla="*/ 46 h 4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9" h="46">
                    <a:moveTo>
                      <a:pt x="39" y="26"/>
                    </a:moveTo>
                    <a:lnTo>
                      <a:pt x="39" y="29"/>
                    </a:lnTo>
                    <a:lnTo>
                      <a:pt x="38" y="32"/>
                    </a:lnTo>
                    <a:lnTo>
                      <a:pt x="37" y="36"/>
                    </a:lnTo>
                    <a:lnTo>
                      <a:pt x="36" y="39"/>
                    </a:lnTo>
                    <a:lnTo>
                      <a:pt x="32" y="42"/>
                    </a:lnTo>
                    <a:lnTo>
                      <a:pt x="29" y="43"/>
                    </a:lnTo>
                    <a:lnTo>
                      <a:pt x="26" y="45"/>
                    </a:lnTo>
                    <a:lnTo>
                      <a:pt x="22" y="46"/>
                    </a:lnTo>
                    <a:lnTo>
                      <a:pt x="20" y="46"/>
                    </a:lnTo>
                    <a:lnTo>
                      <a:pt x="17" y="46"/>
                    </a:lnTo>
                    <a:lnTo>
                      <a:pt x="13" y="45"/>
                    </a:lnTo>
                    <a:lnTo>
                      <a:pt x="10" y="43"/>
                    </a:lnTo>
                    <a:lnTo>
                      <a:pt x="7" y="42"/>
                    </a:lnTo>
                    <a:lnTo>
                      <a:pt x="4" y="39"/>
                    </a:lnTo>
                    <a:lnTo>
                      <a:pt x="2" y="36"/>
                    </a:lnTo>
                    <a:lnTo>
                      <a:pt x="1" y="32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7" y="4"/>
                    </a:lnTo>
                    <a:lnTo>
                      <a:pt x="10" y="3"/>
                    </a:lnTo>
                    <a:lnTo>
                      <a:pt x="13" y="2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29" y="3"/>
                    </a:lnTo>
                    <a:lnTo>
                      <a:pt x="32" y="4"/>
                    </a:lnTo>
                    <a:lnTo>
                      <a:pt x="36" y="8"/>
                    </a:lnTo>
                    <a:lnTo>
                      <a:pt x="37" y="10"/>
                    </a:lnTo>
                    <a:lnTo>
                      <a:pt x="38" y="14"/>
                    </a:lnTo>
                    <a:lnTo>
                      <a:pt x="39" y="18"/>
                    </a:lnTo>
                    <a:lnTo>
                      <a:pt x="39" y="20"/>
                    </a:lnTo>
                    <a:lnTo>
                      <a:pt x="39" y="26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65" name="Freeform 62"/>
              <p:cNvSpPr>
                <a:spLocks/>
              </p:cNvSpPr>
              <p:nvPr/>
            </p:nvSpPr>
            <p:spPr bwMode="auto">
              <a:xfrm>
                <a:off x="3458" y="2100"/>
                <a:ext cx="20" cy="15"/>
              </a:xfrm>
              <a:custGeom>
                <a:avLst/>
                <a:gdLst>
                  <a:gd name="T0" fmla="*/ 1 w 61"/>
                  <a:gd name="T1" fmla="*/ 1 h 46"/>
                  <a:gd name="T2" fmla="*/ 0 w 61"/>
                  <a:gd name="T3" fmla="*/ 1 h 46"/>
                  <a:gd name="T4" fmla="*/ 0 w 61"/>
                  <a:gd name="T5" fmla="*/ 1 h 46"/>
                  <a:gd name="T6" fmla="*/ 0 w 61"/>
                  <a:gd name="T7" fmla="*/ 1 h 46"/>
                  <a:gd name="T8" fmla="*/ 0 w 61"/>
                  <a:gd name="T9" fmla="*/ 1 h 46"/>
                  <a:gd name="T10" fmla="*/ 0 w 61"/>
                  <a:gd name="T11" fmla="*/ 1 h 46"/>
                  <a:gd name="T12" fmla="*/ 0 w 61"/>
                  <a:gd name="T13" fmla="*/ 1 h 46"/>
                  <a:gd name="T14" fmla="*/ 0 w 61"/>
                  <a:gd name="T15" fmla="*/ 1 h 46"/>
                  <a:gd name="T16" fmla="*/ 0 w 61"/>
                  <a:gd name="T17" fmla="*/ 1 h 46"/>
                  <a:gd name="T18" fmla="*/ 0 w 61"/>
                  <a:gd name="T19" fmla="*/ 1 h 46"/>
                  <a:gd name="T20" fmla="*/ 0 w 61"/>
                  <a:gd name="T21" fmla="*/ 0 h 46"/>
                  <a:gd name="T22" fmla="*/ 0 w 61"/>
                  <a:gd name="T23" fmla="*/ 0 h 46"/>
                  <a:gd name="T24" fmla="*/ 0 w 61"/>
                  <a:gd name="T25" fmla="*/ 0 h 46"/>
                  <a:gd name="T26" fmla="*/ 0 w 61"/>
                  <a:gd name="T27" fmla="*/ 0 h 46"/>
                  <a:gd name="T28" fmla="*/ 0 w 61"/>
                  <a:gd name="T29" fmla="*/ 0 h 46"/>
                  <a:gd name="T30" fmla="*/ 1 w 61"/>
                  <a:gd name="T31" fmla="*/ 0 h 46"/>
                  <a:gd name="T32" fmla="*/ 1 w 61"/>
                  <a:gd name="T33" fmla="*/ 0 h 46"/>
                  <a:gd name="T34" fmla="*/ 1 w 61"/>
                  <a:gd name="T35" fmla="*/ 0 h 46"/>
                  <a:gd name="T36" fmla="*/ 1 w 61"/>
                  <a:gd name="T37" fmla="*/ 0 h 46"/>
                  <a:gd name="T38" fmla="*/ 2 w 61"/>
                  <a:gd name="T39" fmla="*/ 0 h 46"/>
                  <a:gd name="T40" fmla="*/ 2 w 61"/>
                  <a:gd name="T41" fmla="*/ 0 h 46"/>
                  <a:gd name="T42" fmla="*/ 2 w 61"/>
                  <a:gd name="T43" fmla="*/ 0 h 46"/>
                  <a:gd name="T44" fmla="*/ 2 w 61"/>
                  <a:gd name="T45" fmla="*/ 0 h 46"/>
                  <a:gd name="T46" fmla="*/ 2 w 61"/>
                  <a:gd name="T47" fmla="*/ 1 h 46"/>
                  <a:gd name="T48" fmla="*/ 2 w 61"/>
                  <a:gd name="T49" fmla="*/ 1 h 46"/>
                  <a:gd name="T50" fmla="*/ 2 w 61"/>
                  <a:gd name="T51" fmla="*/ 1 h 46"/>
                  <a:gd name="T52" fmla="*/ 2 w 61"/>
                  <a:gd name="T53" fmla="*/ 1 h 46"/>
                  <a:gd name="T54" fmla="*/ 2 w 61"/>
                  <a:gd name="T55" fmla="*/ 1 h 46"/>
                  <a:gd name="T56" fmla="*/ 2 w 61"/>
                  <a:gd name="T57" fmla="*/ 1 h 46"/>
                  <a:gd name="T58" fmla="*/ 2 w 61"/>
                  <a:gd name="T59" fmla="*/ 1 h 46"/>
                  <a:gd name="T60" fmla="*/ 2 w 61"/>
                  <a:gd name="T61" fmla="*/ 1 h 46"/>
                  <a:gd name="T62" fmla="*/ 2 w 61"/>
                  <a:gd name="T63" fmla="*/ 1 h 46"/>
                  <a:gd name="T64" fmla="*/ 2 w 61"/>
                  <a:gd name="T65" fmla="*/ 2 h 46"/>
                  <a:gd name="T66" fmla="*/ 2 w 61"/>
                  <a:gd name="T67" fmla="*/ 2 h 46"/>
                  <a:gd name="T68" fmla="*/ 2 w 61"/>
                  <a:gd name="T69" fmla="*/ 2 h 46"/>
                  <a:gd name="T70" fmla="*/ 2 w 61"/>
                  <a:gd name="T71" fmla="*/ 2 h 46"/>
                  <a:gd name="T72" fmla="*/ 1 w 61"/>
                  <a:gd name="T73" fmla="*/ 2 h 46"/>
                  <a:gd name="T74" fmla="*/ 1 w 61"/>
                  <a:gd name="T75" fmla="*/ 2 h 46"/>
                  <a:gd name="T76" fmla="*/ 1 w 61"/>
                  <a:gd name="T77" fmla="*/ 1 h 4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1"/>
                  <a:gd name="T118" fmla="*/ 0 h 46"/>
                  <a:gd name="T119" fmla="*/ 61 w 61"/>
                  <a:gd name="T120" fmla="*/ 46 h 4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1" h="46">
                    <a:moveTo>
                      <a:pt x="15" y="40"/>
                    </a:moveTo>
                    <a:lnTo>
                      <a:pt x="11" y="39"/>
                    </a:lnTo>
                    <a:lnTo>
                      <a:pt x="9" y="36"/>
                    </a:lnTo>
                    <a:lnTo>
                      <a:pt x="5" y="34"/>
                    </a:lnTo>
                    <a:lnTo>
                      <a:pt x="2" y="31"/>
                    </a:lnTo>
                    <a:lnTo>
                      <a:pt x="1" y="29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2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47" y="7"/>
                    </a:lnTo>
                    <a:lnTo>
                      <a:pt x="50" y="8"/>
                    </a:lnTo>
                    <a:lnTo>
                      <a:pt x="53" y="10"/>
                    </a:lnTo>
                    <a:lnTo>
                      <a:pt x="57" y="13"/>
                    </a:lnTo>
                    <a:lnTo>
                      <a:pt x="59" y="15"/>
                    </a:lnTo>
                    <a:lnTo>
                      <a:pt x="60" y="18"/>
                    </a:lnTo>
                    <a:lnTo>
                      <a:pt x="61" y="21"/>
                    </a:lnTo>
                    <a:lnTo>
                      <a:pt x="61" y="25"/>
                    </a:lnTo>
                    <a:lnTo>
                      <a:pt x="61" y="27"/>
                    </a:lnTo>
                    <a:lnTo>
                      <a:pt x="61" y="31"/>
                    </a:lnTo>
                    <a:lnTo>
                      <a:pt x="60" y="35"/>
                    </a:lnTo>
                    <a:lnTo>
                      <a:pt x="58" y="37"/>
                    </a:lnTo>
                    <a:lnTo>
                      <a:pt x="55" y="41"/>
                    </a:lnTo>
                    <a:lnTo>
                      <a:pt x="53" y="43"/>
                    </a:lnTo>
                    <a:lnTo>
                      <a:pt x="50" y="45"/>
                    </a:lnTo>
                    <a:lnTo>
                      <a:pt x="47" y="46"/>
                    </a:lnTo>
                    <a:lnTo>
                      <a:pt x="43" y="46"/>
                    </a:lnTo>
                    <a:lnTo>
                      <a:pt x="41" y="46"/>
                    </a:lnTo>
                    <a:lnTo>
                      <a:pt x="37" y="46"/>
                    </a:lnTo>
                    <a:lnTo>
                      <a:pt x="15" y="40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66" name="Freeform 63"/>
              <p:cNvSpPr>
                <a:spLocks/>
              </p:cNvSpPr>
              <p:nvPr/>
            </p:nvSpPr>
            <p:spPr bwMode="auto">
              <a:xfrm>
                <a:off x="3463" y="2102"/>
                <a:ext cx="15" cy="13"/>
              </a:xfrm>
              <a:custGeom>
                <a:avLst/>
                <a:gdLst>
                  <a:gd name="T0" fmla="*/ 1 w 44"/>
                  <a:gd name="T1" fmla="*/ 0 h 39"/>
                  <a:gd name="T2" fmla="*/ 1 w 44"/>
                  <a:gd name="T3" fmla="*/ 0 h 39"/>
                  <a:gd name="T4" fmla="*/ 1 w 44"/>
                  <a:gd name="T5" fmla="*/ 0 h 39"/>
                  <a:gd name="T6" fmla="*/ 1 w 44"/>
                  <a:gd name="T7" fmla="*/ 0 h 39"/>
                  <a:gd name="T8" fmla="*/ 1 w 44"/>
                  <a:gd name="T9" fmla="*/ 0 h 39"/>
                  <a:gd name="T10" fmla="*/ 2 w 44"/>
                  <a:gd name="T11" fmla="*/ 0 h 39"/>
                  <a:gd name="T12" fmla="*/ 2 w 44"/>
                  <a:gd name="T13" fmla="*/ 0 h 39"/>
                  <a:gd name="T14" fmla="*/ 2 w 44"/>
                  <a:gd name="T15" fmla="*/ 0 h 39"/>
                  <a:gd name="T16" fmla="*/ 2 w 44"/>
                  <a:gd name="T17" fmla="*/ 1 h 39"/>
                  <a:gd name="T18" fmla="*/ 2 w 44"/>
                  <a:gd name="T19" fmla="*/ 1 h 39"/>
                  <a:gd name="T20" fmla="*/ 2 w 44"/>
                  <a:gd name="T21" fmla="*/ 1 h 39"/>
                  <a:gd name="T22" fmla="*/ 2 w 44"/>
                  <a:gd name="T23" fmla="*/ 1 h 39"/>
                  <a:gd name="T24" fmla="*/ 2 w 44"/>
                  <a:gd name="T25" fmla="*/ 1 h 39"/>
                  <a:gd name="T26" fmla="*/ 2 w 44"/>
                  <a:gd name="T27" fmla="*/ 1 h 39"/>
                  <a:gd name="T28" fmla="*/ 1 w 44"/>
                  <a:gd name="T29" fmla="*/ 1 h 39"/>
                  <a:gd name="T30" fmla="*/ 1 w 44"/>
                  <a:gd name="T31" fmla="*/ 1 h 39"/>
                  <a:gd name="T32" fmla="*/ 1 w 44"/>
                  <a:gd name="T33" fmla="*/ 1 h 39"/>
                  <a:gd name="T34" fmla="*/ 1 w 44"/>
                  <a:gd name="T35" fmla="*/ 1 h 39"/>
                  <a:gd name="T36" fmla="*/ 1 w 44"/>
                  <a:gd name="T37" fmla="*/ 1 h 39"/>
                  <a:gd name="T38" fmla="*/ 1 w 44"/>
                  <a:gd name="T39" fmla="*/ 1 h 39"/>
                  <a:gd name="T40" fmla="*/ 1 w 44"/>
                  <a:gd name="T41" fmla="*/ 1 h 39"/>
                  <a:gd name="T42" fmla="*/ 1 w 44"/>
                  <a:gd name="T43" fmla="*/ 1 h 39"/>
                  <a:gd name="T44" fmla="*/ 0 w 44"/>
                  <a:gd name="T45" fmla="*/ 1 h 39"/>
                  <a:gd name="T46" fmla="*/ 0 w 44"/>
                  <a:gd name="T47" fmla="*/ 1 h 39"/>
                  <a:gd name="T48" fmla="*/ 0 w 44"/>
                  <a:gd name="T49" fmla="*/ 1 h 39"/>
                  <a:gd name="T50" fmla="*/ 0 w 44"/>
                  <a:gd name="T51" fmla="*/ 1 h 39"/>
                  <a:gd name="T52" fmla="*/ 0 w 44"/>
                  <a:gd name="T53" fmla="*/ 1 h 39"/>
                  <a:gd name="T54" fmla="*/ 0 w 44"/>
                  <a:gd name="T55" fmla="*/ 1 h 39"/>
                  <a:gd name="T56" fmla="*/ 0 w 44"/>
                  <a:gd name="T57" fmla="*/ 1 h 39"/>
                  <a:gd name="T58" fmla="*/ 0 w 44"/>
                  <a:gd name="T59" fmla="*/ 1 h 39"/>
                  <a:gd name="T60" fmla="*/ 0 w 44"/>
                  <a:gd name="T61" fmla="*/ 0 h 39"/>
                  <a:gd name="T62" fmla="*/ 0 w 44"/>
                  <a:gd name="T63" fmla="*/ 0 h 39"/>
                  <a:gd name="T64" fmla="*/ 0 w 44"/>
                  <a:gd name="T65" fmla="*/ 0 h 39"/>
                  <a:gd name="T66" fmla="*/ 0 w 44"/>
                  <a:gd name="T67" fmla="*/ 0 h 39"/>
                  <a:gd name="T68" fmla="*/ 0 w 44"/>
                  <a:gd name="T69" fmla="*/ 0 h 39"/>
                  <a:gd name="T70" fmla="*/ 1 w 44"/>
                  <a:gd name="T71" fmla="*/ 0 h 39"/>
                  <a:gd name="T72" fmla="*/ 1 w 44"/>
                  <a:gd name="T73" fmla="*/ 0 h 39"/>
                  <a:gd name="T74" fmla="*/ 1 w 44"/>
                  <a:gd name="T75" fmla="*/ 0 h 39"/>
                  <a:gd name="T76" fmla="*/ 1 w 44"/>
                  <a:gd name="T77" fmla="*/ 0 h 3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4"/>
                  <a:gd name="T118" fmla="*/ 0 h 39"/>
                  <a:gd name="T119" fmla="*/ 44 w 44"/>
                  <a:gd name="T120" fmla="*/ 39 h 3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4" h="39">
                    <a:moveTo>
                      <a:pt x="25" y="0"/>
                    </a:moveTo>
                    <a:lnTo>
                      <a:pt x="27" y="0"/>
                    </a:lnTo>
                    <a:lnTo>
                      <a:pt x="31" y="1"/>
                    </a:lnTo>
                    <a:lnTo>
                      <a:pt x="35" y="2"/>
                    </a:lnTo>
                    <a:lnTo>
                      <a:pt x="37" y="3"/>
                    </a:lnTo>
                    <a:lnTo>
                      <a:pt x="41" y="7"/>
                    </a:lnTo>
                    <a:lnTo>
                      <a:pt x="42" y="9"/>
                    </a:lnTo>
                    <a:lnTo>
                      <a:pt x="43" y="13"/>
                    </a:lnTo>
                    <a:lnTo>
                      <a:pt x="44" y="17"/>
                    </a:lnTo>
                    <a:lnTo>
                      <a:pt x="44" y="19"/>
                    </a:lnTo>
                    <a:lnTo>
                      <a:pt x="44" y="22"/>
                    </a:lnTo>
                    <a:lnTo>
                      <a:pt x="43" y="25"/>
                    </a:lnTo>
                    <a:lnTo>
                      <a:pt x="42" y="29"/>
                    </a:lnTo>
                    <a:lnTo>
                      <a:pt x="41" y="32"/>
                    </a:lnTo>
                    <a:lnTo>
                      <a:pt x="37" y="35"/>
                    </a:lnTo>
                    <a:lnTo>
                      <a:pt x="35" y="36"/>
                    </a:lnTo>
                    <a:lnTo>
                      <a:pt x="31" y="38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0" y="39"/>
                    </a:lnTo>
                    <a:lnTo>
                      <a:pt x="17" y="39"/>
                    </a:lnTo>
                    <a:lnTo>
                      <a:pt x="14" y="38"/>
                    </a:lnTo>
                    <a:lnTo>
                      <a:pt x="10" y="36"/>
                    </a:lnTo>
                    <a:lnTo>
                      <a:pt x="8" y="35"/>
                    </a:lnTo>
                    <a:lnTo>
                      <a:pt x="4" y="32"/>
                    </a:lnTo>
                    <a:lnTo>
                      <a:pt x="3" y="29"/>
                    </a:lnTo>
                    <a:lnTo>
                      <a:pt x="1" y="25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3" y="9"/>
                    </a:lnTo>
                    <a:lnTo>
                      <a:pt x="4" y="7"/>
                    </a:lnTo>
                    <a:lnTo>
                      <a:pt x="8" y="3"/>
                    </a:lnTo>
                    <a:lnTo>
                      <a:pt x="10" y="2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67" name="Freeform 64"/>
              <p:cNvSpPr>
                <a:spLocks/>
              </p:cNvSpPr>
              <p:nvPr/>
            </p:nvSpPr>
            <p:spPr bwMode="auto">
              <a:xfrm>
                <a:off x="3463" y="2102"/>
                <a:ext cx="19" cy="14"/>
              </a:xfrm>
              <a:custGeom>
                <a:avLst/>
                <a:gdLst>
                  <a:gd name="T0" fmla="*/ 1 w 57"/>
                  <a:gd name="T1" fmla="*/ 2 h 40"/>
                  <a:gd name="T2" fmla="*/ 1 w 57"/>
                  <a:gd name="T3" fmla="*/ 2 h 40"/>
                  <a:gd name="T4" fmla="*/ 1 w 57"/>
                  <a:gd name="T5" fmla="*/ 2 h 40"/>
                  <a:gd name="T6" fmla="*/ 0 w 57"/>
                  <a:gd name="T7" fmla="*/ 2 h 40"/>
                  <a:gd name="T8" fmla="*/ 0 w 57"/>
                  <a:gd name="T9" fmla="*/ 1 h 40"/>
                  <a:gd name="T10" fmla="*/ 0 w 57"/>
                  <a:gd name="T11" fmla="*/ 1 h 40"/>
                  <a:gd name="T12" fmla="*/ 0 w 57"/>
                  <a:gd name="T13" fmla="*/ 1 h 40"/>
                  <a:gd name="T14" fmla="*/ 0 w 57"/>
                  <a:gd name="T15" fmla="*/ 1 h 40"/>
                  <a:gd name="T16" fmla="*/ 0 w 57"/>
                  <a:gd name="T17" fmla="*/ 1 h 40"/>
                  <a:gd name="T18" fmla="*/ 0 w 57"/>
                  <a:gd name="T19" fmla="*/ 1 h 40"/>
                  <a:gd name="T20" fmla="*/ 0 w 57"/>
                  <a:gd name="T21" fmla="*/ 1 h 40"/>
                  <a:gd name="T22" fmla="*/ 0 w 57"/>
                  <a:gd name="T23" fmla="*/ 1 h 40"/>
                  <a:gd name="T24" fmla="*/ 0 w 57"/>
                  <a:gd name="T25" fmla="*/ 0 h 40"/>
                  <a:gd name="T26" fmla="*/ 0 w 57"/>
                  <a:gd name="T27" fmla="*/ 0 h 40"/>
                  <a:gd name="T28" fmla="*/ 0 w 57"/>
                  <a:gd name="T29" fmla="*/ 0 h 40"/>
                  <a:gd name="T30" fmla="*/ 0 w 57"/>
                  <a:gd name="T31" fmla="*/ 0 h 40"/>
                  <a:gd name="T32" fmla="*/ 1 w 57"/>
                  <a:gd name="T33" fmla="*/ 0 h 40"/>
                  <a:gd name="T34" fmla="*/ 1 w 57"/>
                  <a:gd name="T35" fmla="*/ 0 h 40"/>
                  <a:gd name="T36" fmla="*/ 1 w 57"/>
                  <a:gd name="T37" fmla="*/ 0 h 40"/>
                  <a:gd name="T38" fmla="*/ 1 w 57"/>
                  <a:gd name="T39" fmla="*/ 0 h 40"/>
                  <a:gd name="T40" fmla="*/ 1 w 57"/>
                  <a:gd name="T41" fmla="*/ 0 h 40"/>
                  <a:gd name="T42" fmla="*/ 2 w 57"/>
                  <a:gd name="T43" fmla="*/ 0 h 40"/>
                  <a:gd name="T44" fmla="*/ 2 w 57"/>
                  <a:gd name="T45" fmla="*/ 0 h 40"/>
                  <a:gd name="T46" fmla="*/ 2 w 57"/>
                  <a:gd name="T47" fmla="*/ 0 h 40"/>
                  <a:gd name="T48" fmla="*/ 2 w 57"/>
                  <a:gd name="T49" fmla="*/ 0 h 40"/>
                  <a:gd name="T50" fmla="*/ 2 w 57"/>
                  <a:gd name="T51" fmla="*/ 0 h 40"/>
                  <a:gd name="T52" fmla="*/ 2 w 57"/>
                  <a:gd name="T53" fmla="*/ 1 h 40"/>
                  <a:gd name="T54" fmla="*/ 2 w 57"/>
                  <a:gd name="T55" fmla="*/ 1 h 40"/>
                  <a:gd name="T56" fmla="*/ 2 w 57"/>
                  <a:gd name="T57" fmla="*/ 1 h 40"/>
                  <a:gd name="T58" fmla="*/ 2 w 57"/>
                  <a:gd name="T59" fmla="*/ 1 h 40"/>
                  <a:gd name="T60" fmla="*/ 2 w 57"/>
                  <a:gd name="T61" fmla="*/ 1 h 40"/>
                  <a:gd name="T62" fmla="*/ 2 w 57"/>
                  <a:gd name="T63" fmla="*/ 1 h 40"/>
                  <a:gd name="T64" fmla="*/ 2 w 57"/>
                  <a:gd name="T65" fmla="*/ 1 h 40"/>
                  <a:gd name="T66" fmla="*/ 2 w 57"/>
                  <a:gd name="T67" fmla="*/ 1 h 40"/>
                  <a:gd name="T68" fmla="*/ 2 w 57"/>
                  <a:gd name="T69" fmla="*/ 2 h 40"/>
                  <a:gd name="T70" fmla="*/ 2 w 57"/>
                  <a:gd name="T71" fmla="*/ 2 h 40"/>
                  <a:gd name="T72" fmla="*/ 1 w 57"/>
                  <a:gd name="T73" fmla="*/ 2 h 40"/>
                  <a:gd name="T74" fmla="*/ 1 w 57"/>
                  <a:gd name="T75" fmla="*/ 2 h 40"/>
                  <a:gd name="T76" fmla="*/ 1 w 57"/>
                  <a:gd name="T77" fmla="*/ 2 h 4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7"/>
                  <a:gd name="T118" fmla="*/ 0 h 40"/>
                  <a:gd name="T119" fmla="*/ 57 w 57"/>
                  <a:gd name="T120" fmla="*/ 40 h 4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7" h="40">
                    <a:moveTo>
                      <a:pt x="20" y="40"/>
                    </a:moveTo>
                    <a:lnTo>
                      <a:pt x="17" y="40"/>
                    </a:lnTo>
                    <a:lnTo>
                      <a:pt x="14" y="39"/>
                    </a:lnTo>
                    <a:lnTo>
                      <a:pt x="10" y="38"/>
                    </a:lnTo>
                    <a:lnTo>
                      <a:pt x="8" y="35"/>
                    </a:lnTo>
                    <a:lnTo>
                      <a:pt x="4" y="33"/>
                    </a:lnTo>
                    <a:lnTo>
                      <a:pt x="3" y="30"/>
                    </a:lnTo>
                    <a:lnTo>
                      <a:pt x="1" y="27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3" y="9"/>
                    </a:lnTo>
                    <a:lnTo>
                      <a:pt x="4" y="7"/>
                    </a:lnTo>
                    <a:lnTo>
                      <a:pt x="8" y="3"/>
                    </a:lnTo>
                    <a:lnTo>
                      <a:pt x="10" y="2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3" y="1"/>
                    </a:lnTo>
                    <a:lnTo>
                      <a:pt x="47" y="2"/>
                    </a:lnTo>
                    <a:lnTo>
                      <a:pt x="49" y="3"/>
                    </a:lnTo>
                    <a:lnTo>
                      <a:pt x="52" y="7"/>
                    </a:lnTo>
                    <a:lnTo>
                      <a:pt x="54" y="9"/>
                    </a:lnTo>
                    <a:lnTo>
                      <a:pt x="56" y="13"/>
                    </a:lnTo>
                    <a:lnTo>
                      <a:pt x="57" y="17"/>
                    </a:lnTo>
                    <a:lnTo>
                      <a:pt x="57" y="19"/>
                    </a:lnTo>
                    <a:lnTo>
                      <a:pt x="57" y="23"/>
                    </a:lnTo>
                    <a:lnTo>
                      <a:pt x="56" y="27"/>
                    </a:lnTo>
                    <a:lnTo>
                      <a:pt x="54" y="30"/>
                    </a:lnTo>
                    <a:lnTo>
                      <a:pt x="52" y="33"/>
                    </a:lnTo>
                    <a:lnTo>
                      <a:pt x="49" y="35"/>
                    </a:lnTo>
                    <a:lnTo>
                      <a:pt x="47" y="38"/>
                    </a:lnTo>
                    <a:lnTo>
                      <a:pt x="43" y="39"/>
                    </a:lnTo>
                    <a:lnTo>
                      <a:pt x="40" y="40"/>
                    </a:lnTo>
                    <a:lnTo>
                      <a:pt x="36" y="40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68" name="Freeform 65"/>
              <p:cNvSpPr>
                <a:spLocks/>
              </p:cNvSpPr>
              <p:nvPr/>
            </p:nvSpPr>
            <p:spPr bwMode="auto">
              <a:xfrm>
                <a:off x="3469" y="2093"/>
                <a:ext cx="26" cy="22"/>
              </a:xfrm>
              <a:custGeom>
                <a:avLst/>
                <a:gdLst>
                  <a:gd name="T0" fmla="*/ 1 w 78"/>
                  <a:gd name="T1" fmla="*/ 2 h 68"/>
                  <a:gd name="T2" fmla="*/ 1 w 78"/>
                  <a:gd name="T3" fmla="*/ 2 h 68"/>
                  <a:gd name="T4" fmla="*/ 1 w 78"/>
                  <a:gd name="T5" fmla="*/ 2 h 68"/>
                  <a:gd name="T6" fmla="*/ 1 w 78"/>
                  <a:gd name="T7" fmla="*/ 2 h 68"/>
                  <a:gd name="T8" fmla="*/ 1 w 78"/>
                  <a:gd name="T9" fmla="*/ 2 h 68"/>
                  <a:gd name="T10" fmla="*/ 1 w 78"/>
                  <a:gd name="T11" fmla="*/ 2 h 68"/>
                  <a:gd name="T12" fmla="*/ 0 w 78"/>
                  <a:gd name="T13" fmla="*/ 2 h 68"/>
                  <a:gd name="T14" fmla="*/ 0 w 78"/>
                  <a:gd name="T15" fmla="*/ 2 h 68"/>
                  <a:gd name="T16" fmla="*/ 0 w 78"/>
                  <a:gd name="T17" fmla="*/ 2 h 68"/>
                  <a:gd name="T18" fmla="*/ 0 w 78"/>
                  <a:gd name="T19" fmla="*/ 2 h 68"/>
                  <a:gd name="T20" fmla="*/ 0 w 78"/>
                  <a:gd name="T21" fmla="*/ 2 h 68"/>
                  <a:gd name="T22" fmla="*/ 0 w 78"/>
                  <a:gd name="T23" fmla="*/ 2 h 68"/>
                  <a:gd name="T24" fmla="*/ 0 w 78"/>
                  <a:gd name="T25" fmla="*/ 2 h 68"/>
                  <a:gd name="T26" fmla="*/ 0 w 78"/>
                  <a:gd name="T27" fmla="*/ 2 h 68"/>
                  <a:gd name="T28" fmla="*/ 0 w 78"/>
                  <a:gd name="T29" fmla="*/ 2 h 68"/>
                  <a:gd name="T30" fmla="*/ 0 w 78"/>
                  <a:gd name="T31" fmla="*/ 1 h 68"/>
                  <a:gd name="T32" fmla="*/ 0 w 78"/>
                  <a:gd name="T33" fmla="*/ 1 h 68"/>
                  <a:gd name="T34" fmla="*/ 0 w 78"/>
                  <a:gd name="T35" fmla="*/ 1 h 68"/>
                  <a:gd name="T36" fmla="*/ 0 w 78"/>
                  <a:gd name="T37" fmla="*/ 1 h 68"/>
                  <a:gd name="T38" fmla="*/ 2 w 78"/>
                  <a:gd name="T39" fmla="*/ 0 h 68"/>
                  <a:gd name="T40" fmla="*/ 2 w 78"/>
                  <a:gd name="T41" fmla="*/ 0 h 68"/>
                  <a:gd name="T42" fmla="*/ 2 w 78"/>
                  <a:gd name="T43" fmla="*/ 0 h 68"/>
                  <a:gd name="T44" fmla="*/ 2 w 78"/>
                  <a:gd name="T45" fmla="*/ 0 h 68"/>
                  <a:gd name="T46" fmla="*/ 2 w 78"/>
                  <a:gd name="T47" fmla="*/ 0 h 68"/>
                  <a:gd name="T48" fmla="*/ 2 w 78"/>
                  <a:gd name="T49" fmla="*/ 0 h 68"/>
                  <a:gd name="T50" fmla="*/ 2 w 78"/>
                  <a:gd name="T51" fmla="*/ 0 h 68"/>
                  <a:gd name="T52" fmla="*/ 3 w 78"/>
                  <a:gd name="T53" fmla="*/ 0 h 68"/>
                  <a:gd name="T54" fmla="*/ 3 w 78"/>
                  <a:gd name="T55" fmla="*/ 0 h 68"/>
                  <a:gd name="T56" fmla="*/ 3 w 78"/>
                  <a:gd name="T57" fmla="*/ 0 h 68"/>
                  <a:gd name="T58" fmla="*/ 3 w 78"/>
                  <a:gd name="T59" fmla="*/ 0 h 68"/>
                  <a:gd name="T60" fmla="*/ 3 w 78"/>
                  <a:gd name="T61" fmla="*/ 1 h 68"/>
                  <a:gd name="T62" fmla="*/ 3 w 78"/>
                  <a:gd name="T63" fmla="*/ 1 h 68"/>
                  <a:gd name="T64" fmla="*/ 3 w 78"/>
                  <a:gd name="T65" fmla="*/ 1 h 68"/>
                  <a:gd name="T66" fmla="*/ 3 w 78"/>
                  <a:gd name="T67" fmla="*/ 1 h 68"/>
                  <a:gd name="T68" fmla="*/ 3 w 78"/>
                  <a:gd name="T69" fmla="*/ 1 h 68"/>
                  <a:gd name="T70" fmla="*/ 3 w 78"/>
                  <a:gd name="T71" fmla="*/ 1 h 68"/>
                  <a:gd name="T72" fmla="*/ 3 w 78"/>
                  <a:gd name="T73" fmla="*/ 1 h 68"/>
                  <a:gd name="T74" fmla="*/ 3 w 78"/>
                  <a:gd name="T75" fmla="*/ 1 h 68"/>
                  <a:gd name="T76" fmla="*/ 1 w 78"/>
                  <a:gd name="T77" fmla="*/ 2 h 6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8"/>
                  <a:gd name="T118" fmla="*/ 0 h 68"/>
                  <a:gd name="T119" fmla="*/ 78 w 78"/>
                  <a:gd name="T120" fmla="*/ 68 h 6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8" h="68">
                    <a:moveTo>
                      <a:pt x="32" y="64"/>
                    </a:moveTo>
                    <a:lnTo>
                      <a:pt x="28" y="67"/>
                    </a:lnTo>
                    <a:lnTo>
                      <a:pt x="25" y="68"/>
                    </a:lnTo>
                    <a:lnTo>
                      <a:pt x="21" y="68"/>
                    </a:lnTo>
                    <a:lnTo>
                      <a:pt x="19" y="68"/>
                    </a:lnTo>
                    <a:lnTo>
                      <a:pt x="16" y="68"/>
                    </a:lnTo>
                    <a:lnTo>
                      <a:pt x="12" y="67"/>
                    </a:lnTo>
                    <a:lnTo>
                      <a:pt x="9" y="65"/>
                    </a:lnTo>
                    <a:lnTo>
                      <a:pt x="6" y="63"/>
                    </a:lnTo>
                    <a:lnTo>
                      <a:pt x="4" y="61"/>
                    </a:lnTo>
                    <a:lnTo>
                      <a:pt x="1" y="57"/>
                    </a:lnTo>
                    <a:lnTo>
                      <a:pt x="0" y="53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1" y="41"/>
                    </a:lnTo>
                    <a:lnTo>
                      <a:pt x="3" y="37"/>
                    </a:lnTo>
                    <a:lnTo>
                      <a:pt x="5" y="35"/>
                    </a:lnTo>
                    <a:lnTo>
                      <a:pt x="8" y="32"/>
                    </a:lnTo>
                    <a:lnTo>
                      <a:pt x="46" y="4"/>
                    </a:lnTo>
                    <a:lnTo>
                      <a:pt x="49" y="2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65" y="2"/>
                    </a:lnTo>
                    <a:lnTo>
                      <a:pt x="69" y="3"/>
                    </a:lnTo>
                    <a:lnTo>
                      <a:pt x="72" y="5"/>
                    </a:lnTo>
                    <a:lnTo>
                      <a:pt x="74" y="8"/>
                    </a:lnTo>
                    <a:lnTo>
                      <a:pt x="76" y="11"/>
                    </a:lnTo>
                    <a:lnTo>
                      <a:pt x="78" y="15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4"/>
                    </a:lnTo>
                    <a:lnTo>
                      <a:pt x="76" y="27"/>
                    </a:lnTo>
                    <a:lnTo>
                      <a:pt x="75" y="31"/>
                    </a:lnTo>
                    <a:lnTo>
                      <a:pt x="73" y="34"/>
                    </a:lnTo>
                    <a:lnTo>
                      <a:pt x="70" y="36"/>
                    </a:lnTo>
                    <a:lnTo>
                      <a:pt x="32" y="64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69" name="Freeform 66"/>
              <p:cNvSpPr>
                <a:spLocks/>
              </p:cNvSpPr>
              <p:nvPr/>
            </p:nvSpPr>
            <p:spPr bwMode="auto">
              <a:xfrm>
                <a:off x="3481" y="2069"/>
                <a:ext cx="26" cy="37"/>
              </a:xfrm>
              <a:custGeom>
                <a:avLst/>
                <a:gdLst>
                  <a:gd name="T0" fmla="*/ 1 w 78"/>
                  <a:gd name="T1" fmla="*/ 4 h 111"/>
                  <a:gd name="T2" fmla="*/ 1 w 78"/>
                  <a:gd name="T3" fmla="*/ 4 h 111"/>
                  <a:gd name="T4" fmla="*/ 1 w 78"/>
                  <a:gd name="T5" fmla="*/ 4 h 111"/>
                  <a:gd name="T6" fmla="*/ 1 w 78"/>
                  <a:gd name="T7" fmla="*/ 4 h 111"/>
                  <a:gd name="T8" fmla="*/ 1 w 78"/>
                  <a:gd name="T9" fmla="*/ 4 h 111"/>
                  <a:gd name="T10" fmla="*/ 1 w 78"/>
                  <a:gd name="T11" fmla="*/ 4 h 111"/>
                  <a:gd name="T12" fmla="*/ 1 w 78"/>
                  <a:gd name="T13" fmla="*/ 4 h 111"/>
                  <a:gd name="T14" fmla="*/ 1 w 78"/>
                  <a:gd name="T15" fmla="*/ 4 h 111"/>
                  <a:gd name="T16" fmla="*/ 1 w 78"/>
                  <a:gd name="T17" fmla="*/ 4 h 111"/>
                  <a:gd name="T18" fmla="*/ 0 w 78"/>
                  <a:gd name="T19" fmla="*/ 4 h 111"/>
                  <a:gd name="T20" fmla="*/ 0 w 78"/>
                  <a:gd name="T21" fmla="*/ 4 h 111"/>
                  <a:gd name="T22" fmla="*/ 0 w 78"/>
                  <a:gd name="T23" fmla="*/ 4 h 111"/>
                  <a:gd name="T24" fmla="*/ 0 w 78"/>
                  <a:gd name="T25" fmla="*/ 4 h 111"/>
                  <a:gd name="T26" fmla="*/ 0 w 78"/>
                  <a:gd name="T27" fmla="*/ 4 h 111"/>
                  <a:gd name="T28" fmla="*/ 0 w 78"/>
                  <a:gd name="T29" fmla="*/ 4 h 111"/>
                  <a:gd name="T30" fmla="*/ 0 w 78"/>
                  <a:gd name="T31" fmla="*/ 3 h 111"/>
                  <a:gd name="T32" fmla="*/ 0 w 78"/>
                  <a:gd name="T33" fmla="*/ 3 h 111"/>
                  <a:gd name="T34" fmla="*/ 0 w 78"/>
                  <a:gd name="T35" fmla="*/ 3 h 111"/>
                  <a:gd name="T36" fmla="*/ 0 w 78"/>
                  <a:gd name="T37" fmla="*/ 3 h 111"/>
                  <a:gd name="T38" fmla="*/ 2 w 78"/>
                  <a:gd name="T39" fmla="*/ 0 h 111"/>
                  <a:gd name="T40" fmla="*/ 2 w 78"/>
                  <a:gd name="T41" fmla="*/ 0 h 111"/>
                  <a:gd name="T42" fmla="*/ 2 w 78"/>
                  <a:gd name="T43" fmla="*/ 0 h 111"/>
                  <a:gd name="T44" fmla="*/ 2 w 78"/>
                  <a:gd name="T45" fmla="*/ 0 h 111"/>
                  <a:gd name="T46" fmla="*/ 2 w 78"/>
                  <a:gd name="T47" fmla="*/ 0 h 111"/>
                  <a:gd name="T48" fmla="*/ 2 w 78"/>
                  <a:gd name="T49" fmla="*/ 0 h 111"/>
                  <a:gd name="T50" fmla="*/ 2 w 78"/>
                  <a:gd name="T51" fmla="*/ 0 h 111"/>
                  <a:gd name="T52" fmla="*/ 2 w 78"/>
                  <a:gd name="T53" fmla="*/ 0 h 111"/>
                  <a:gd name="T54" fmla="*/ 2 w 78"/>
                  <a:gd name="T55" fmla="*/ 0 h 111"/>
                  <a:gd name="T56" fmla="*/ 3 w 78"/>
                  <a:gd name="T57" fmla="*/ 0 h 111"/>
                  <a:gd name="T58" fmla="*/ 3 w 78"/>
                  <a:gd name="T59" fmla="*/ 0 h 111"/>
                  <a:gd name="T60" fmla="*/ 3 w 78"/>
                  <a:gd name="T61" fmla="*/ 0 h 111"/>
                  <a:gd name="T62" fmla="*/ 3 w 78"/>
                  <a:gd name="T63" fmla="*/ 0 h 111"/>
                  <a:gd name="T64" fmla="*/ 3 w 78"/>
                  <a:gd name="T65" fmla="*/ 0 h 111"/>
                  <a:gd name="T66" fmla="*/ 3 w 78"/>
                  <a:gd name="T67" fmla="*/ 1 h 111"/>
                  <a:gd name="T68" fmla="*/ 3 w 78"/>
                  <a:gd name="T69" fmla="*/ 1 h 111"/>
                  <a:gd name="T70" fmla="*/ 3 w 78"/>
                  <a:gd name="T71" fmla="*/ 1 h 111"/>
                  <a:gd name="T72" fmla="*/ 3 w 78"/>
                  <a:gd name="T73" fmla="*/ 1 h 111"/>
                  <a:gd name="T74" fmla="*/ 3 w 78"/>
                  <a:gd name="T75" fmla="*/ 1 h 111"/>
                  <a:gd name="T76" fmla="*/ 1 w 78"/>
                  <a:gd name="T77" fmla="*/ 4 h 11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8"/>
                  <a:gd name="T118" fmla="*/ 0 h 111"/>
                  <a:gd name="T119" fmla="*/ 78 w 78"/>
                  <a:gd name="T120" fmla="*/ 111 h 11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8" h="111">
                    <a:moveTo>
                      <a:pt x="37" y="101"/>
                    </a:moveTo>
                    <a:lnTo>
                      <a:pt x="36" y="103"/>
                    </a:lnTo>
                    <a:lnTo>
                      <a:pt x="34" y="106"/>
                    </a:lnTo>
                    <a:lnTo>
                      <a:pt x="30" y="108"/>
                    </a:lnTo>
                    <a:lnTo>
                      <a:pt x="27" y="109"/>
                    </a:lnTo>
                    <a:lnTo>
                      <a:pt x="24" y="111"/>
                    </a:lnTo>
                    <a:lnTo>
                      <a:pt x="20" y="111"/>
                    </a:lnTo>
                    <a:lnTo>
                      <a:pt x="18" y="111"/>
                    </a:lnTo>
                    <a:lnTo>
                      <a:pt x="14" y="111"/>
                    </a:lnTo>
                    <a:lnTo>
                      <a:pt x="10" y="108"/>
                    </a:lnTo>
                    <a:lnTo>
                      <a:pt x="8" y="107"/>
                    </a:lnTo>
                    <a:lnTo>
                      <a:pt x="5" y="105"/>
                    </a:lnTo>
                    <a:lnTo>
                      <a:pt x="3" y="101"/>
                    </a:lnTo>
                    <a:lnTo>
                      <a:pt x="2" y="98"/>
                    </a:lnTo>
                    <a:lnTo>
                      <a:pt x="0" y="95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5"/>
                    </a:lnTo>
                    <a:lnTo>
                      <a:pt x="3" y="81"/>
                    </a:lnTo>
                    <a:lnTo>
                      <a:pt x="41" y="10"/>
                    </a:lnTo>
                    <a:lnTo>
                      <a:pt x="42" y="7"/>
                    </a:lnTo>
                    <a:lnTo>
                      <a:pt x="45" y="5"/>
                    </a:lnTo>
                    <a:lnTo>
                      <a:pt x="48" y="2"/>
                    </a:lnTo>
                    <a:lnTo>
                      <a:pt x="51" y="1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8" y="2"/>
                    </a:lnTo>
                    <a:lnTo>
                      <a:pt x="70" y="4"/>
                    </a:lnTo>
                    <a:lnTo>
                      <a:pt x="73" y="6"/>
                    </a:lnTo>
                    <a:lnTo>
                      <a:pt x="75" y="10"/>
                    </a:lnTo>
                    <a:lnTo>
                      <a:pt x="77" y="12"/>
                    </a:lnTo>
                    <a:lnTo>
                      <a:pt x="78" y="16"/>
                    </a:lnTo>
                    <a:lnTo>
                      <a:pt x="78" y="20"/>
                    </a:lnTo>
                    <a:lnTo>
                      <a:pt x="78" y="22"/>
                    </a:lnTo>
                    <a:lnTo>
                      <a:pt x="78" y="26"/>
                    </a:lnTo>
                    <a:lnTo>
                      <a:pt x="75" y="29"/>
                    </a:lnTo>
                    <a:lnTo>
                      <a:pt x="37" y="101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70" name="Freeform 67"/>
              <p:cNvSpPr>
                <a:spLocks/>
              </p:cNvSpPr>
              <p:nvPr/>
            </p:nvSpPr>
            <p:spPr bwMode="auto">
              <a:xfrm>
                <a:off x="3494" y="2046"/>
                <a:ext cx="21" cy="36"/>
              </a:xfrm>
              <a:custGeom>
                <a:avLst/>
                <a:gdLst>
                  <a:gd name="T0" fmla="*/ 2 w 62"/>
                  <a:gd name="T1" fmla="*/ 4 h 109"/>
                  <a:gd name="T2" fmla="*/ 1 w 62"/>
                  <a:gd name="T3" fmla="*/ 4 h 109"/>
                  <a:gd name="T4" fmla="*/ 1 w 62"/>
                  <a:gd name="T5" fmla="*/ 4 h 109"/>
                  <a:gd name="T6" fmla="*/ 1 w 62"/>
                  <a:gd name="T7" fmla="*/ 4 h 109"/>
                  <a:gd name="T8" fmla="*/ 1 w 62"/>
                  <a:gd name="T9" fmla="*/ 4 h 109"/>
                  <a:gd name="T10" fmla="*/ 1 w 62"/>
                  <a:gd name="T11" fmla="*/ 4 h 109"/>
                  <a:gd name="T12" fmla="*/ 1 w 62"/>
                  <a:gd name="T13" fmla="*/ 4 h 109"/>
                  <a:gd name="T14" fmla="*/ 1 w 62"/>
                  <a:gd name="T15" fmla="*/ 4 h 109"/>
                  <a:gd name="T16" fmla="*/ 1 w 62"/>
                  <a:gd name="T17" fmla="*/ 4 h 109"/>
                  <a:gd name="T18" fmla="*/ 1 w 62"/>
                  <a:gd name="T19" fmla="*/ 4 h 109"/>
                  <a:gd name="T20" fmla="*/ 0 w 62"/>
                  <a:gd name="T21" fmla="*/ 4 h 109"/>
                  <a:gd name="T22" fmla="*/ 0 w 62"/>
                  <a:gd name="T23" fmla="*/ 4 h 109"/>
                  <a:gd name="T24" fmla="*/ 0 w 62"/>
                  <a:gd name="T25" fmla="*/ 4 h 109"/>
                  <a:gd name="T26" fmla="*/ 0 w 62"/>
                  <a:gd name="T27" fmla="*/ 4 h 109"/>
                  <a:gd name="T28" fmla="*/ 0 w 62"/>
                  <a:gd name="T29" fmla="*/ 4 h 109"/>
                  <a:gd name="T30" fmla="*/ 0 w 62"/>
                  <a:gd name="T31" fmla="*/ 3 h 109"/>
                  <a:gd name="T32" fmla="*/ 0 w 62"/>
                  <a:gd name="T33" fmla="*/ 3 h 109"/>
                  <a:gd name="T34" fmla="*/ 0 w 62"/>
                  <a:gd name="T35" fmla="*/ 3 h 109"/>
                  <a:gd name="T36" fmla="*/ 0 w 62"/>
                  <a:gd name="T37" fmla="*/ 3 h 109"/>
                  <a:gd name="T38" fmla="*/ 1 w 62"/>
                  <a:gd name="T39" fmla="*/ 0 h 109"/>
                  <a:gd name="T40" fmla="*/ 1 w 62"/>
                  <a:gd name="T41" fmla="*/ 0 h 109"/>
                  <a:gd name="T42" fmla="*/ 1 w 62"/>
                  <a:gd name="T43" fmla="*/ 0 h 109"/>
                  <a:gd name="T44" fmla="*/ 1 w 62"/>
                  <a:gd name="T45" fmla="*/ 0 h 109"/>
                  <a:gd name="T46" fmla="*/ 1 w 62"/>
                  <a:gd name="T47" fmla="*/ 0 h 109"/>
                  <a:gd name="T48" fmla="*/ 1 w 62"/>
                  <a:gd name="T49" fmla="*/ 0 h 109"/>
                  <a:gd name="T50" fmla="*/ 1 w 62"/>
                  <a:gd name="T51" fmla="*/ 0 h 109"/>
                  <a:gd name="T52" fmla="*/ 2 w 62"/>
                  <a:gd name="T53" fmla="*/ 0 h 109"/>
                  <a:gd name="T54" fmla="*/ 2 w 62"/>
                  <a:gd name="T55" fmla="*/ 0 h 109"/>
                  <a:gd name="T56" fmla="*/ 2 w 62"/>
                  <a:gd name="T57" fmla="*/ 0 h 109"/>
                  <a:gd name="T58" fmla="*/ 2 w 62"/>
                  <a:gd name="T59" fmla="*/ 0 h 109"/>
                  <a:gd name="T60" fmla="*/ 2 w 62"/>
                  <a:gd name="T61" fmla="*/ 0 h 109"/>
                  <a:gd name="T62" fmla="*/ 2 w 62"/>
                  <a:gd name="T63" fmla="*/ 0 h 109"/>
                  <a:gd name="T64" fmla="*/ 2 w 62"/>
                  <a:gd name="T65" fmla="*/ 0 h 109"/>
                  <a:gd name="T66" fmla="*/ 2 w 62"/>
                  <a:gd name="T67" fmla="*/ 0 h 109"/>
                  <a:gd name="T68" fmla="*/ 2 w 62"/>
                  <a:gd name="T69" fmla="*/ 1 h 109"/>
                  <a:gd name="T70" fmla="*/ 2 w 62"/>
                  <a:gd name="T71" fmla="*/ 1 h 109"/>
                  <a:gd name="T72" fmla="*/ 2 w 62"/>
                  <a:gd name="T73" fmla="*/ 1 h 109"/>
                  <a:gd name="T74" fmla="*/ 2 w 62"/>
                  <a:gd name="T75" fmla="*/ 1 h 109"/>
                  <a:gd name="T76" fmla="*/ 2 w 62"/>
                  <a:gd name="T77" fmla="*/ 4 h 10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"/>
                  <a:gd name="T118" fmla="*/ 0 h 109"/>
                  <a:gd name="T119" fmla="*/ 62 w 62"/>
                  <a:gd name="T120" fmla="*/ 109 h 10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" h="109">
                    <a:moveTo>
                      <a:pt x="40" y="96"/>
                    </a:moveTo>
                    <a:lnTo>
                      <a:pt x="39" y="98"/>
                    </a:lnTo>
                    <a:lnTo>
                      <a:pt x="36" y="102"/>
                    </a:lnTo>
                    <a:lnTo>
                      <a:pt x="34" y="104"/>
                    </a:lnTo>
                    <a:lnTo>
                      <a:pt x="31" y="107"/>
                    </a:lnTo>
                    <a:lnTo>
                      <a:pt x="28" y="108"/>
                    </a:lnTo>
                    <a:lnTo>
                      <a:pt x="24" y="109"/>
                    </a:lnTo>
                    <a:lnTo>
                      <a:pt x="20" y="109"/>
                    </a:lnTo>
                    <a:lnTo>
                      <a:pt x="18" y="109"/>
                    </a:lnTo>
                    <a:lnTo>
                      <a:pt x="14" y="109"/>
                    </a:lnTo>
                    <a:lnTo>
                      <a:pt x="12" y="108"/>
                    </a:lnTo>
                    <a:lnTo>
                      <a:pt x="8" y="106"/>
                    </a:lnTo>
                    <a:lnTo>
                      <a:pt x="5" y="103"/>
                    </a:lnTo>
                    <a:lnTo>
                      <a:pt x="3" y="101"/>
                    </a:lnTo>
                    <a:lnTo>
                      <a:pt x="2" y="97"/>
                    </a:lnTo>
                    <a:lnTo>
                      <a:pt x="0" y="93"/>
                    </a:lnTo>
                    <a:lnTo>
                      <a:pt x="0" y="90"/>
                    </a:lnTo>
                    <a:lnTo>
                      <a:pt x="0" y="87"/>
                    </a:lnTo>
                    <a:lnTo>
                      <a:pt x="0" y="83"/>
                    </a:lnTo>
                    <a:lnTo>
                      <a:pt x="23" y="13"/>
                    </a:lnTo>
                    <a:lnTo>
                      <a:pt x="24" y="11"/>
                    </a:lnTo>
                    <a:lnTo>
                      <a:pt x="26" y="7"/>
                    </a:lnTo>
                    <a:lnTo>
                      <a:pt x="29" y="5"/>
                    </a:lnTo>
                    <a:lnTo>
                      <a:pt x="31" y="2"/>
                    </a:lnTo>
                    <a:lnTo>
                      <a:pt x="35" y="1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51" y="1"/>
                    </a:lnTo>
                    <a:lnTo>
                      <a:pt x="55" y="4"/>
                    </a:lnTo>
                    <a:lnTo>
                      <a:pt x="57" y="6"/>
                    </a:lnTo>
                    <a:lnTo>
                      <a:pt x="60" y="8"/>
                    </a:lnTo>
                    <a:lnTo>
                      <a:pt x="61" y="12"/>
                    </a:lnTo>
                    <a:lnTo>
                      <a:pt x="62" y="16"/>
                    </a:lnTo>
                    <a:lnTo>
                      <a:pt x="62" y="20"/>
                    </a:lnTo>
                    <a:lnTo>
                      <a:pt x="62" y="22"/>
                    </a:lnTo>
                    <a:lnTo>
                      <a:pt x="62" y="26"/>
                    </a:lnTo>
                    <a:lnTo>
                      <a:pt x="40" y="96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71" name="Freeform 68"/>
              <p:cNvSpPr>
                <a:spLocks/>
              </p:cNvSpPr>
              <p:nvPr/>
            </p:nvSpPr>
            <p:spPr bwMode="auto">
              <a:xfrm>
                <a:off x="3502" y="1974"/>
                <a:ext cx="29" cy="85"/>
              </a:xfrm>
              <a:custGeom>
                <a:avLst/>
                <a:gdLst>
                  <a:gd name="T0" fmla="*/ 1 w 88"/>
                  <a:gd name="T1" fmla="*/ 9 h 253"/>
                  <a:gd name="T2" fmla="*/ 1 w 88"/>
                  <a:gd name="T3" fmla="*/ 9 h 253"/>
                  <a:gd name="T4" fmla="*/ 1 w 88"/>
                  <a:gd name="T5" fmla="*/ 9 h 253"/>
                  <a:gd name="T6" fmla="*/ 1 w 88"/>
                  <a:gd name="T7" fmla="*/ 9 h 253"/>
                  <a:gd name="T8" fmla="*/ 1 w 88"/>
                  <a:gd name="T9" fmla="*/ 9 h 253"/>
                  <a:gd name="T10" fmla="*/ 1 w 88"/>
                  <a:gd name="T11" fmla="*/ 10 h 253"/>
                  <a:gd name="T12" fmla="*/ 1 w 88"/>
                  <a:gd name="T13" fmla="*/ 10 h 253"/>
                  <a:gd name="T14" fmla="*/ 1 w 88"/>
                  <a:gd name="T15" fmla="*/ 10 h 253"/>
                  <a:gd name="T16" fmla="*/ 1 w 88"/>
                  <a:gd name="T17" fmla="*/ 10 h 253"/>
                  <a:gd name="T18" fmla="*/ 1 w 88"/>
                  <a:gd name="T19" fmla="*/ 10 h 253"/>
                  <a:gd name="T20" fmla="*/ 0 w 88"/>
                  <a:gd name="T21" fmla="*/ 10 h 253"/>
                  <a:gd name="T22" fmla="*/ 0 w 88"/>
                  <a:gd name="T23" fmla="*/ 9 h 253"/>
                  <a:gd name="T24" fmla="*/ 0 w 88"/>
                  <a:gd name="T25" fmla="*/ 9 h 253"/>
                  <a:gd name="T26" fmla="*/ 0 w 88"/>
                  <a:gd name="T27" fmla="*/ 9 h 253"/>
                  <a:gd name="T28" fmla="*/ 0 w 88"/>
                  <a:gd name="T29" fmla="*/ 9 h 253"/>
                  <a:gd name="T30" fmla="*/ 0 w 88"/>
                  <a:gd name="T31" fmla="*/ 9 h 253"/>
                  <a:gd name="T32" fmla="*/ 0 w 88"/>
                  <a:gd name="T33" fmla="*/ 9 h 253"/>
                  <a:gd name="T34" fmla="*/ 0 w 88"/>
                  <a:gd name="T35" fmla="*/ 9 h 253"/>
                  <a:gd name="T36" fmla="*/ 0 w 88"/>
                  <a:gd name="T37" fmla="*/ 9 h 253"/>
                  <a:gd name="T38" fmla="*/ 2 w 88"/>
                  <a:gd name="T39" fmla="*/ 1 h 253"/>
                  <a:gd name="T40" fmla="*/ 2 w 88"/>
                  <a:gd name="T41" fmla="*/ 0 h 253"/>
                  <a:gd name="T42" fmla="*/ 2 w 88"/>
                  <a:gd name="T43" fmla="*/ 0 h 253"/>
                  <a:gd name="T44" fmla="*/ 2 w 88"/>
                  <a:gd name="T45" fmla="*/ 0 h 253"/>
                  <a:gd name="T46" fmla="*/ 2 w 88"/>
                  <a:gd name="T47" fmla="*/ 0 h 253"/>
                  <a:gd name="T48" fmla="*/ 2 w 88"/>
                  <a:gd name="T49" fmla="*/ 0 h 253"/>
                  <a:gd name="T50" fmla="*/ 2 w 88"/>
                  <a:gd name="T51" fmla="*/ 0 h 253"/>
                  <a:gd name="T52" fmla="*/ 2 w 88"/>
                  <a:gd name="T53" fmla="*/ 0 h 253"/>
                  <a:gd name="T54" fmla="*/ 3 w 88"/>
                  <a:gd name="T55" fmla="*/ 0 h 253"/>
                  <a:gd name="T56" fmla="*/ 3 w 88"/>
                  <a:gd name="T57" fmla="*/ 0 h 253"/>
                  <a:gd name="T58" fmla="*/ 3 w 88"/>
                  <a:gd name="T59" fmla="*/ 0 h 253"/>
                  <a:gd name="T60" fmla="*/ 3 w 88"/>
                  <a:gd name="T61" fmla="*/ 0 h 253"/>
                  <a:gd name="T62" fmla="*/ 3 w 88"/>
                  <a:gd name="T63" fmla="*/ 0 h 253"/>
                  <a:gd name="T64" fmla="*/ 3 w 88"/>
                  <a:gd name="T65" fmla="*/ 0 h 253"/>
                  <a:gd name="T66" fmla="*/ 3 w 88"/>
                  <a:gd name="T67" fmla="*/ 0 h 253"/>
                  <a:gd name="T68" fmla="*/ 3 w 88"/>
                  <a:gd name="T69" fmla="*/ 1 h 253"/>
                  <a:gd name="T70" fmla="*/ 3 w 88"/>
                  <a:gd name="T71" fmla="*/ 1 h 253"/>
                  <a:gd name="T72" fmla="*/ 3 w 88"/>
                  <a:gd name="T73" fmla="*/ 1 h 253"/>
                  <a:gd name="T74" fmla="*/ 3 w 88"/>
                  <a:gd name="T75" fmla="*/ 1 h 253"/>
                  <a:gd name="T76" fmla="*/ 1 w 88"/>
                  <a:gd name="T77" fmla="*/ 9 h 25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8"/>
                  <a:gd name="T118" fmla="*/ 0 h 253"/>
                  <a:gd name="T119" fmla="*/ 88 w 88"/>
                  <a:gd name="T120" fmla="*/ 253 h 25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8" h="253">
                    <a:moveTo>
                      <a:pt x="39" y="237"/>
                    </a:moveTo>
                    <a:lnTo>
                      <a:pt x="38" y="241"/>
                    </a:lnTo>
                    <a:lnTo>
                      <a:pt x="37" y="245"/>
                    </a:lnTo>
                    <a:lnTo>
                      <a:pt x="34" y="247"/>
                    </a:lnTo>
                    <a:lnTo>
                      <a:pt x="32" y="249"/>
                    </a:lnTo>
                    <a:lnTo>
                      <a:pt x="28" y="252"/>
                    </a:lnTo>
                    <a:lnTo>
                      <a:pt x="24" y="253"/>
                    </a:lnTo>
                    <a:lnTo>
                      <a:pt x="22" y="253"/>
                    </a:lnTo>
                    <a:lnTo>
                      <a:pt x="19" y="253"/>
                    </a:lnTo>
                    <a:lnTo>
                      <a:pt x="16" y="253"/>
                    </a:lnTo>
                    <a:lnTo>
                      <a:pt x="12" y="252"/>
                    </a:lnTo>
                    <a:lnTo>
                      <a:pt x="8" y="251"/>
                    </a:lnTo>
                    <a:lnTo>
                      <a:pt x="6" y="248"/>
                    </a:lnTo>
                    <a:lnTo>
                      <a:pt x="3" y="246"/>
                    </a:lnTo>
                    <a:lnTo>
                      <a:pt x="1" y="242"/>
                    </a:lnTo>
                    <a:lnTo>
                      <a:pt x="0" y="238"/>
                    </a:lnTo>
                    <a:lnTo>
                      <a:pt x="0" y="236"/>
                    </a:lnTo>
                    <a:lnTo>
                      <a:pt x="0" y="234"/>
                    </a:lnTo>
                    <a:lnTo>
                      <a:pt x="0" y="230"/>
                    </a:lnTo>
                    <a:lnTo>
                      <a:pt x="49" y="16"/>
                    </a:lnTo>
                    <a:lnTo>
                      <a:pt x="50" y="12"/>
                    </a:lnTo>
                    <a:lnTo>
                      <a:pt x="51" y="8"/>
                    </a:lnTo>
                    <a:lnTo>
                      <a:pt x="54" y="6"/>
                    </a:lnTo>
                    <a:lnTo>
                      <a:pt x="56" y="3"/>
                    </a:lnTo>
                    <a:lnTo>
                      <a:pt x="60" y="1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72" y="0"/>
                    </a:lnTo>
                    <a:lnTo>
                      <a:pt x="76" y="1"/>
                    </a:lnTo>
                    <a:lnTo>
                      <a:pt x="80" y="2"/>
                    </a:lnTo>
                    <a:lnTo>
                      <a:pt x="82" y="5"/>
                    </a:lnTo>
                    <a:lnTo>
                      <a:pt x="85" y="7"/>
                    </a:lnTo>
                    <a:lnTo>
                      <a:pt x="87" y="11"/>
                    </a:lnTo>
                    <a:lnTo>
                      <a:pt x="88" y="15"/>
                    </a:lnTo>
                    <a:lnTo>
                      <a:pt x="88" y="17"/>
                    </a:lnTo>
                    <a:lnTo>
                      <a:pt x="88" y="19"/>
                    </a:lnTo>
                    <a:lnTo>
                      <a:pt x="88" y="23"/>
                    </a:lnTo>
                    <a:lnTo>
                      <a:pt x="39" y="237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72" name="Freeform 69"/>
              <p:cNvSpPr>
                <a:spLocks/>
              </p:cNvSpPr>
              <p:nvPr/>
            </p:nvSpPr>
            <p:spPr bwMode="auto">
              <a:xfrm>
                <a:off x="3518" y="1879"/>
                <a:ext cx="42" cy="108"/>
              </a:xfrm>
              <a:custGeom>
                <a:avLst/>
                <a:gdLst>
                  <a:gd name="T0" fmla="*/ 1 w 127"/>
                  <a:gd name="T1" fmla="*/ 11 h 325"/>
                  <a:gd name="T2" fmla="*/ 1 w 127"/>
                  <a:gd name="T3" fmla="*/ 12 h 325"/>
                  <a:gd name="T4" fmla="*/ 1 w 127"/>
                  <a:gd name="T5" fmla="*/ 12 h 325"/>
                  <a:gd name="T6" fmla="*/ 1 w 127"/>
                  <a:gd name="T7" fmla="*/ 12 h 325"/>
                  <a:gd name="T8" fmla="*/ 1 w 127"/>
                  <a:gd name="T9" fmla="*/ 12 h 325"/>
                  <a:gd name="T10" fmla="*/ 1 w 127"/>
                  <a:gd name="T11" fmla="*/ 12 h 325"/>
                  <a:gd name="T12" fmla="*/ 1 w 127"/>
                  <a:gd name="T13" fmla="*/ 12 h 325"/>
                  <a:gd name="T14" fmla="*/ 1 w 127"/>
                  <a:gd name="T15" fmla="*/ 12 h 325"/>
                  <a:gd name="T16" fmla="*/ 1 w 127"/>
                  <a:gd name="T17" fmla="*/ 12 h 325"/>
                  <a:gd name="T18" fmla="*/ 1 w 127"/>
                  <a:gd name="T19" fmla="*/ 12 h 325"/>
                  <a:gd name="T20" fmla="*/ 0 w 127"/>
                  <a:gd name="T21" fmla="*/ 12 h 325"/>
                  <a:gd name="T22" fmla="*/ 0 w 127"/>
                  <a:gd name="T23" fmla="*/ 12 h 325"/>
                  <a:gd name="T24" fmla="*/ 0 w 127"/>
                  <a:gd name="T25" fmla="*/ 12 h 325"/>
                  <a:gd name="T26" fmla="*/ 0 w 127"/>
                  <a:gd name="T27" fmla="*/ 12 h 325"/>
                  <a:gd name="T28" fmla="*/ 0 w 127"/>
                  <a:gd name="T29" fmla="*/ 12 h 325"/>
                  <a:gd name="T30" fmla="*/ 0 w 127"/>
                  <a:gd name="T31" fmla="*/ 11 h 325"/>
                  <a:gd name="T32" fmla="*/ 0 w 127"/>
                  <a:gd name="T33" fmla="*/ 11 h 325"/>
                  <a:gd name="T34" fmla="*/ 0 w 127"/>
                  <a:gd name="T35" fmla="*/ 11 h 325"/>
                  <a:gd name="T36" fmla="*/ 0 w 127"/>
                  <a:gd name="T37" fmla="*/ 11 h 325"/>
                  <a:gd name="T38" fmla="*/ 3 w 127"/>
                  <a:gd name="T39" fmla="*/ 1 h 325"/>
                  <a:gd name="T40" fmla="*/ 3 w 127"/>
                  <a:gd name="T41" fmla="*/ 0 h 325"/>
                  <a:gd name="T42" fmla="*/ 3 w 127"/>
                  <a:gd name="T43" fmla="*/ 0 h 325"/>
                  <a:gd name="T44" fmla="*/ 3 w 127"/>
                  <a:gd name="T45" fmla="*/ 0 h 325"/>
                  <a:gd name="T46" fmla="*/ 4 w 127"/>
                  <a:gd name="T47" fmla="*/ 0 h 325"/>
                  <a:gd name="T48" fmla="*/ 4 w 127"/>
                  <a:gd name="T49" fmla="*/ 0 h 325"/>
                  <a:gd name="T50" fmla="*/ 4 w 127"/>
                  <a:gd name="T51" fmla="*/ 0 h 325"/>
                  <a:gd name="T52" fmla="*/ 4 w 127"/>
                  <a:gd name="T53" fmla="*/ 0 h 325"/>
                  <a:gd name="T54" fmla="*/ 4 w 127"/>
                  <a:gd name="T55" fmla="*/ 0 h 325"/>
                  <a:gd name="T56" fmla="*/ 4 w 127"/>
                  <a:gd name="T57" fmla="*/ 0 h 325"/>
                  <a:gd name="T58" fmla="*/ 4 w 127"/>
                  <a:gd name="T59" fmla="*/ 0 h 325"/>
                  <a:gd name="T60" fmla="*/ 4 w 127"/>
                  <a:gd name="T61" fmla="*/ 0 h 325"/>
                  <a:gd name="T62" fmla="*/ 4 w 127"/>
                  <a:gd name="T63" fmla="*/ 0 h 325"/>
                  <a:gd name="T64" fmla="*/ 5 w 127"/>
                  <a:gd name="T65" fmla="*/ 0 h 325"/>
                  <a:gd name="T66" fmla="*/ 5 w 127"/>
                  <a:gd name="T67" fmla="*/ 0 h 325"/>
                  <a:gd name="T68" fmla="*/ 5 w 127"/>
                  <a:gd name="T69" fmla="*/ 1 h 325"/>
                  <a:gd name="T70" fmla="*/ 5 w 127"/>
                  <a:gd name="T71" fmla="*/ 1 h 325"/>
                  <a:gd name="T72" fmla="*/ 5 w 127"/>
                  <a:gd name="T73" fmla="*/ 1 h 325"/>
                  <a:gd name="T74" fmla="*/ 5 w 127"/>
                  <a:gd name="T75" fmla="*/ 1 h 325"/>
                  <a:gd name="T76" fmla="*/ 1 w 127"/>
                  <a:gd name="T77" fmla="*/ 11 h 3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27"/>
                  <a:gd name="T118" fmla="*/ 0 h 325"/>
                  <a:gd name="T119" fmla="*/ 127 w 127"/>
                  <a:gd name="T120" fmla="*/ 325 h 32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27" h="325">
                    <a:moveTo>
                      <a:pt x="39" y="310"/>
                    </a:moveTo>
                    <a:lnTo>
                      <a:pt x="38" y="314"/>
                    </a:lnTo>
                    <a:lnTo>
                      <a:pt x="36" y="318"/>
                    </a:lnTo>
                    <a:lnTo>
                      <a:pt x="33" y="320"/>
                    </a:lnTo>
                    <a:lnTo>
                      <a:pt x="31" y="323"/>
                    </a:lnTo>
                    <a:lnTo>
                      <a:pt x="27" y="324"/>
                    </a:lnTo>
                    <a:lnTo>
                      <a:pt x="23" y="325"/>
                    </a:lnTo>
                    <a:lnTo>
                      <a:pt x="20" y="325"/>
                    </a:lnTo>
                    <a:lnTo>
                      <a:pt x="17" y="325"/>
                    </a:lnTo>
                    <a:lnTo>
                      <a:pt x="15" y="325"/>
                    </a:lnTo>
                    <a:lnTo>
                      <a:pt x="11" y="324"/>
                    </a:lnTo>
                    <a:lnTo>
                      <a:pt x="7" y="321"/>
                    </a:lnTo>
                    <a:lnTo>
                      <a:pt x="5" y="319"/>
                    </a:lnTo>
                    <a:lnTo>
                      <a:pt x="2" y="317"/>
                    </a:lnTo>
                    <a:lnTo>
                      <a:pt x="1" y="313"/>
                    </a:lnTo>
                    <a:lnTo>
                      <a:pt x="0" y="309"/>
                    </a:lnTo>
                    <a:lnTo>
                      <a:pt x="0" y="305"/>
                    </a:lnTo>
                    <a:lnTo>
                      <a:pt x="0" y="303"/>
                    </a:lnTo>
                    <a:lnTo>
                      <a:pt x="0" y="301"/>
                    </a:lnTo>
                    <a:lnTo>
                      <a:pt x="87" y="15"/>
                    </a:lnTo>
                    <a:lnTo>
                      <a:pt x="89" y="11"/>
                    </a:lnTo>
                    <a:lnTo>
                      <a:pt x="91" y="8"/>
                    </a:lnTo>
                    <a:lnTo>
                      <a:pt x="93" y="5"/>
                    </a:lnTo>
                    <a:lnTo>
                      <a:pt x="96" y="3"/>
                    </a:lnTo>
                    <a:lnTo>
                      <a:pt x="100" y="2"/>
                    </a:lnTo>
                    <a:lnTo>
                      <a:pt x="103" y="0"/>
                    </a:lnTo>
                    <a:lnTo>
                      <a:pt x="107" y="0"/>
                    </a:lnTo>
                    <a:lnTo>
                      <a:pt x="109" y="0"/>
                    </a:lnTo>
                    <a:lnTo>
                      <a:pt x="112" y="0"/>
                    </a:lnTo>
                    <a:lnTo>
                      <a:pt x="116" y="2"/>
                    </a:lnTo>
                    <a:lnTo>
                      <a:pt x="119" y="4"/>
                    </a:lnTo>
                    <a:lnTo>
                      <a:pt x="122" y="7"/>
                    </a:lnTo>
                    <a:lnTo>
                      <a:pt x="124" y="9"/>
                    </a:lnTo>
                    <a:lnTo>
                      <a:pt x="125" y="13"/>
                    </a:lnTo>
                    <a:lnTo>
                      <a:pt x="127" y="16"/>
                    </a:lnTo>
                    <a:lnTo>
                      <a:pt x="127" y="20"/>
                    </a:lnTo>
                    <a:lnTo>
                      <a:pt x="127" y="23"/>
                    </a:lnTo>
                    <a:lnTo>
                      <a:pt x="127" y="25"/>
                    </a:lnTo>
                    <a:lnTo>
                      <a:pt x="39" y="310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73" name="Freeform 70"/>
              <p:cNvSpPr>
                <a:spLocks/>
              </p:cNvSpPr>
              <p:nvPr/>
            </p:nvSpPr>
            <p:spPr bwMode="auto">
              <a:xfrm>
                <a:off x="3547" y="1868"/>
                <a:ext cx="19" cy="24"/>
              </a:xfrm>
              <a:custGeom>
                <a:avLst/>
                <a:gdLst>
                  <a:gd name="T0" fmla="*/ 1 w 57"/>
                  <a:gd name="T1" fmla="*/ 2 h 72"/>
                  <a:gd name="T2" fmla="*/ 1 w 57"/>
                  <a:gd name="T3" fmla="*/ 2 h 72"/>
                  <a:gd name="T4" fmla="*/ 1 w 57"/>
                  <a:gd name="T5" fmla="*/ 2 h 72"/>
                  <a:gd name="T6" fmla="*/ 1 w 57"/>
                  <a:gd name="T7" fmla="*/ 3 h 72"/>
                  <a:gd name="T8" fmla="*/ 1 w 57"/>
                  <a:gd name="T9" fmla="*/ 3 h 72"/>
                  <a:gd name="T10" fmla="*/ 1 w 57"/>
                  <a:gd name="T11" fmla="*/ 3 h 72"/>
                  <a:gd name="T12" fmla="*/ 1 w 57"/>
                  <a:gd name="T13" fmla="*/ 3 h 72"/>
                  <a:gd name="T14" fmla="*/ 1 w 57"/>
                  <a:gd name="T15" fmla="*/ 3 h 72"/>
                  <a:gd name="T16" fmla="*/ 1 w 57"/>
                  <a:gd name="T17" fmla="*/ 3 h 72"/>
                  <a:gd name="T18" fmla="*/ 0 w 57"/>
                  <a:gd name="T19" fmla="*/ 3 h 72"/>
                  <a:gd name="T20" fmla="*/ 0 w 57"/>
                  <a:gd name="T21" fmla="*/ 3 h 72"/>
                  <a:gd name="T22" fmla="*/ 0 w 57"/>
                  <a:gd name="T23" fmla="*/ 2 h 72"/>
                  <a:gd name="T24" fmla="*/ 0 w 57"/>
                  <a:gd name="T25" fmla="*/ 2 h 72"/>
                  <a:gd name="T26" fmla="*/ 0 w 57"/>
                  <a:gd name="T27" fmla="*/ 2 h 72"/>
                  <a:gd name="T28" fmla="*/ 0 w 57"/>
                  <a:gd name="T29" fmla="*/ 2 h 72"/>
                  <a:gd name="T30" fmla="*/ 0 w 57"/>
                  <a:gd name="T31" fmla="*/ 2 h 72"/>
                  <a:gd name="T32" fmla="*/ 0 w 57"/>
                  <a:gd name="T33" fmla="*/ 2 h 72"/>
                  <a:gd name="T34" fmla="*/ 0 w 57"/>
                  <a:gd name="T35" fmla="*/ 2 h 72"/>
                  <a:gd name="T36" fmla="*/ 0 w 57"/>
                  <a:gd name="T37" fmla="*/ 2 h 72"/>
                  <a:gd name="T38" fmla="*/ 1 w 57"/>
                  <a:gd name="T39" fmla="*/ 0 h 72"/>
                  <a:gd name="T40" fmla="*/ 1 w 57"/>
                  <a:gd name="T41" fmla="*/ 0 h 72"/>
                  <a:gd name="T42" fmla="*/ 1 w 57"/>
                  <a:gd name="T43" fmla="*/ 0 h 72"/>
                  <a:gd name="T44" fmla="*/ 1 w 57"/>
                  <a:gd name="T45" fmla="*/ 0 h 72"/>
                  <a:gd name="T46" fmla="*/ 1 w 57"/>
                  <a:gd name="T47" fmla="*/ 0 h 72"/>
                  <a:gd name="T48" fmla="*/ 1 w 57"/>
                  <a:gd name="T49" fmla="*/ 0 h 72"/>
                  <a:gd name="T50" fmla="*/ 1 w 57"/>
                  <a:gd name="T51" fmla="*/ 0 h 72"/>
                  <a:gd name="T52" fmla="*/ 1 w 57"/>
                  <a:gd name="T53" fmla="*/ 0 h 72"/>
                  <a:gd name="T54" fmla="*/ 2 w 57"/>
                  <a:gd name="T55" fmla="*/ 0 h 72"/>
                  <a:gd name="T56" fmla="*/ 2 w 57"/>
                  <a:gd name="T57" fmla="*/ 0 h 72"/>
                  <a:gd name="T58" fmla="*/ 2 w 57"/>
                  <a:gd name="T59" fmla="*/ 0 h 72"/>
                  <a:gd name="T60" fmla="*/ 2 w 57"/>
                  <a:gd name="T61" fmla="*/ 0 h 72"/>
                  <a:gd name="T62" fmla="*/ 2 w 57"/>
                  <a:gd name="T63" fmla="*/ 0 h 72"/>
                  <a:gd name="T64" fmla="*/ 2 w 57"/>
                  <a:gd name="T65" fmla="*/ 0 h 72"/>
                  <a:gd name="T66" fmla="*/ 2 w 57"/>
                  <a:gd name="T67" fmla="*/ 1 h 72"/>
                  <a:gd name="T68" fmla="*/ 2 w 57"/>
                  <a:gd name="T69" fmla="*/ 1 h 72"/>
                  <a:gd name="T70" fmla="*/ 2 w 57"/>
                  <a:gd name="T71" fmla="*/ 1 h 72"/>
                  <a:gd name="T72" fmla="*/ 2 w 57"/>
                  <a:gd name="T73" fmla="*/ 1 h 72"/>
                  <a:gd name="T74" fmla="*/ 2 w 57"/>
                  <a:gd name="T75" fmla="*/ 1 h 72"/>
                  <a:gd name="T76" fmla="*/ 1 w 57"/>
                  <a:gd name="T77" fmla="*/ 2 h 7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7"/>
                  <a:gd name="T118" fmla="*/ 0 h 72"/>
                  <a:gd name="T119" fmla="*/ 57 w 57"/>
                  <a:gd name="T120" fmla="*/ 72 h 7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7" h="72">
                    <a:moveTo>
                      <a:pt x="37" y="62"/>
                    </a:moveTo>
                    <a:lnTo>
                      <a:pt x="36" y="64"/>
                    </a:lnTo>
                    <a:lnTo>
                      <a:pt x="34" y="67"/>
                    </a:lnTo>
                    <a:lnTo>
                      <a:pt x="30" y="69"/>
                    </a:lnTo>
                    <a:lnTo>
                      <a:pt x="27" y="71"/>
                    </a:lnTo>
                    <a:lnTo>
                      <a:pt x="24" y="72"/>
                    </a:lnTo>
                    <a:lnTo>
                      <a:pt x="20" y="72"/>
                    </a:lnTo>
                    <a:lnTo>
                      <a:pt x="18" y="72"/>
                    </a:lnTo>
                    <a:lnTo>
                      <a:pt x="14" y="72"/>
                    </a:lnTo>
                    <a:lnTo>
                      <a:pt x="10" y="69"/>
                    </a:lnTo>
                    <a:lnTo>
                      <a:pt x="8" y="68"/>
                    </a:lnTo>
                    <a:lnTo>
                      <a:pt x="5" y="66"/>
                    </a:lnTo>
                    <a:lnTo>
                      <a:pt x="3" y="62"/>
                    </a:lnTo>
                    <a:lnTo>
                      <a:pt x="2" y="59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3" y="42"/>
                    </a:lnTo>
                    <a:lnTo>
                      <a:pt x="20" y="10"/>
                    </a:lnTo>
                    <a:lnTo>
                      <a:pt x="21" y="8"/>
                    </a:lnTo>
                    <a:lnTo>
                      <a:pt x="24" y="5"/>
                    </a:lnTo>
                    <a:lnTo>
                      <a:pt x="27" y="3"/>
                    </a:lnTo>
                    <a:lnTo>
                      <a:pt x="30" y="2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7" y="3"/>
                    </a:lnTo>
                    <a:lnTo>
                      <a:pt x="50" y="4"/>
                    </a:lnTo>
                    <a:lnTo>
                      <a:pt x="52" y="7"/>
                    </a:lnTo>
                    <a:lnTo>
                      <a:pt x="54" y="10"/>
                    </a:lnTo>
                    <a:lnTo>
                      <a:pt x="56" y="13"/>
                    </a:lnTo>
                    <a:lnTo>
                      <a:pt x="57" y="16"/>
                    </a:lnTo>
                    <a:lnTo>
                      <a:pt x="57" y="20"/>
                    </a:lnTo>
                    <a:lnTo>
                      <a:pt x="57" y="23"/>
                    </a:lnTo>
                    <a:lnTo>
                      <a:pt x="57" y="26"/>
                    </a:lnTo>
                    <a:lnTo>
                      <a:pt x="54" y="30"/>
                    </a:lnTo>
                    <a:lnTo>
                      <a:pt x="37" y="62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74" name="Freeform 71"/>
              <p:cNvSpPr>
                <a:spLocks/>
              </p:cNvSpPr>
              <p:nvPr/>
            </p:nvSpPr>
            <p:spPr bwMode="auto">
              <a:xfrm>
                <a:off x="3553" y="1852"/>
                <a:ext cx="26" cy="30"/>
              </a:xfrm>
              <a:custGeom>
                <a:avLst/>
                <a:gdLst>
                  <a:gd name="T0" fmla="*/ 1 w 77"/>
                  <a:gd name="T1" fmla="*/ 3 h 89"/>
                  <a:gd name="T2" fmla="*/ 1 w 77"/>
                  <a:gd name="T3" fmla="*/ 3 h 89"/>
                  <a:gd name="T4" fmla="*/ 1 w 77"/>
                  <a:gd name="T5" fmla="*/ 3 h 89"/>
                  <a:gd name="T6" fmla="*/ 1 w 77"/>
                  <a:gd name="T7" fmla="*/ 3 h 89"/>
                  <a:gd name="T8" fmla="*/ 1 w 77"/>
                  <a:gd name="T9" fmla="*/ 3 h 89"/>
                  <a:gd name="T10" fmla="*/ 1 w 77"/>
                  <a:gd name="T11" fmla="*/ 3 h 89"/>
                  <a:gd name="T12" fmla="*/ 1 w 77"/>
                  <a:gd name="T13" fmla="*/ 3 h 89"/>
                  <a:gd name="T14" fmla="*/ 0 w 77"/>
                  <a:gd name="T15" fmla="*/ 3 h 89"/>
                  <a:gd name="T16" fmla="*/ 0 w 77"/>
                  <a:gd name="T17" fmla="*/ 3 h 89"/>
                  <a:gd name="T18" fmla="*/ 0 w 77"/>
                  <a:gd name="T19" fmla="*/ 3 h 89"/>
                  <a:gd name="T20" fmla="*/ 0 w 77"/>
                  <a:gd name="T21" fmla="*/ 3 h 89"/>
                  <a:gd name="T22" fmla="*/ 0 w 77"/>
                  <a:gd name="T23" fmla="*/ 3 h 89"/>
                  <a:gd name="T24" fmla="*/ 0 w 77"/>
                  <a:gd name="T25" fmla="*/ 3 h 89"/>
                  <a:gd name="T26" fmla="*/ 0 w 77"/>
                  <a:gd name="T27" fmla="*/ 3 h 89"/>
                  <a:gd name="T28" fmla="*/ 0 w 77"/>
                  <a:gd name="T29" fmla="*/ 3 h 89"/>
                  <a:gd name="T30" fmla="*/ 0 w 77"/>
                  <a:gd name="T31" fmla="*/ 3 h 89"/>
                  <a:gd name="T32" fmla="*/ 0 w 77"/>
                  <a:gd name="T33" fmla="*/ 2 h 89"/>
                  <a:gd name="T34" fmla="*/ 0 w 77"/>
                  <a:gd name="T35" fmla="*/ 2 h 89"/>
                  <a:gd name="T36" fmla="*/ 0 w 77"/>
                  <a:gd name="T37" fmla="*/ 2 h 89"/>
                  <a:gd name="T38" fmla="*/ 2 w 77"/>
                  <a:gd name="T39" fmla="*/ 0 h 89"/>
                  <a:gd name="T40" fmla="*/ 2 w 77"/>
                  <a:gd name="T41" fmla="*/ 0 h 89"/>
                  <a:gd name="T42" fmla="*/ 2 w 77"/>
                  <a:gd name="T43" fmla="*/ 0 h 89"/>
                  <a:gd name="T44" fmla="*/ 2 w 77"/>
                  <a:gd name="T45" fmla="*/ 0 h 89"/>
                  <a:gd name="T46" fmla="*/ 2 w 77"/>
                  <a:gd name="T47" fmla="*/ 0 h 89"/>
                  <a:gd name="T48" fmla="*/ 2 w 77"/>
                  <a:gd name="T49" fmla="*/ 0 h 89"/>
                  <a:gd name="T50" fmla="*/ 2 w 77"/>
                  <a:gd name="T51" fmla="*/ 0 h 89"/>
                  <a:gd name="T52" fmla="*/ 2 w 77"/>
                  <a:gd name="T53" fmla="*/ 0 h 89"/>
                  <a:gd name="T54" fmla="*/ 2 w 77"/>
                  <a:gd name="T55" fmla="*/ 0 h 89"/>
                  <a:gd name="T56" fmla="*/ 3 w 77"/>
                  <a:gd name="T57" fmla="*/ 0 h 89"/>
                  <a:gd name="T58" fmla="*/ 3 w 77"/>
                  <a:gd name="T59" fmla="*/ 0 h 89"/>
                  <a:gd name="T60" fmla="*/ 3 w 77"/>
                  <a:gd name="T61" fmla="*/ 0 h 89"/>
                  <a:gd name="T62" fmla="*/ 3 w 77"/>
                  <a:gd name="T63" fmla="*/ 0 h 89"/>
                  <a:gd name="T64" fmla="*/ 3 w 77"/>
                  <a:gd name="T65" fmla="*/ 1 h 89"/>
                  <a:gd name="T66" fmla="*/ 3 w 77"/>
                  <a:gd name="T67" fmla="*/ 1 h 89"/>
                  <a:gd name="T68" fmla="*/ 3 w 77"/>
                  <a:gd name="T69" fmla="*/ 1 h 89"/>
                  <a:gd name="T70" fmla="*/ 3 w 77"/>
                  <a:gd name="T71" fmla="*/ 1 h 89"/>
                  <a:gd name="T72" fmla="*/ 3 w 77"/>
                  <a:gd name="T73" fmla="*/ 1 h 89"/>
                  <a:gd name="T74" fmla="*/ 3 w 77"/>
                  <a:gd name="T75" fmla="*/ 1 h 89"/>
                  <a:gd name="T76" fmla="*/ 1 w 77"/>
                  <a:gd name="T77" fmla="*/ 3 h 8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7"/>
                  <a:gd name="T118" fmla="*/ 0 h 89"/>
                  <a:gd name="T119" fmla="*/ 77 w 77"/>
                  <a:gd name="T120" fmla="*/ 89 h 8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7" h="89">
                    <a:moveTo>
                      <a:pt x="35" y="81"/>
                    </a:moveTo>
                    <a:lnTo>
                      <a:pt x="33" y="84"/>
                    </a:lnTo>
                    <a:lnTo>
                      <a:pt x="30" y="86"/>
                    </a:lnTo>
                    <a:lnTo>
                      <a:pt x="27" y="88"/>
                    </a:lnTo>
                    <a:lnTo>
                      <a:pt x="23" y="89"/>
                    </a:lnTo>
                    <a:lnTo>
                      <a:pt x="19" y="89"/>
                    </a:lnTo>
                    <a:lnTo>
                      <a:pt x="17" y="89"/>
                    </a:lnTo>
                    <a:lnTo>
                      <a:pt x="13" y="89"/>
                    </a:lnTo>
                    <a:lnTo>
                      <a:pt x="11" y="88"/>
                    </a:lnTo>
                    <a:lnTo>
                      <a:pt x="7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1" y="76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0" y="63"/>
                    </a:lnTo>
                    <a:lnTo>
                      <a:pt x="1" y="60"/>
                    </a:lnTo>
                    <a:lnTo>
                      <a:pt x="3" y="57"/>
                    </a:lnTo>
                    <a:lnTo>
                      <a:pt x="41" y="8"/>
                    </a:lnTo>
                    <a:lnTo>
                      <a:pt x="44" y="5"/>
                    </a:lnTo>
                    <a:lnTo>
                      <a:pt x="46" y="3"/>
                    </a:lnTo>
                    <a:lnTo>
                      <a:pt x="50" y="1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6" y="1"/>
                    </a:lnTo>
                    <a:lnTo>
                      <a:pt x="70" y="4"/>
                    </a:lnTo>
                    <a:lnTo>
                      <a:pt x="72" y="6"/>
                    </a:lnTo>
                    <a:lnTo>
                      <a:pt x="75" y="9"/>
                    </a:lnTo>
                    <a:lnTo>
                      <a:pt x="76" y="12"/>
                    </a:lnTo>
                    <a:lnTo>
                      <a:pt x="77" y="16"/>
                    </a:lnTo>
                    <a:lnTo>
                      <a:pt x="77" y="20"/>
                    </a:lnTo>
                    <a:lnTo>
                      <a:pt x="77" y="22"/>
                    </a:lnTo>
                    <a:lnTo>
                      <a:pt x="77" y="26"/>
                    </a:lnTo>
                    <a:lnTo>
                      <a:pt x="76" y="28"/>
                    </a:lnTo>
                    <a:lnTo>
                      <a:pt x="73" y="32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75" name="Freeform 72"/>
              <p:cNvSpPr>
                <a:spLocks/>
              </p:cNvSpPr>
              <p:nvPr/>
            </p:nvSpPr>
            <p:spPr bwMode="auto">
              <a:xfrm>
                <a:off x="3566" y="1846"/>
                <a:ext cx="24" cy="19"/>
              </a:xfrm>
              <a:custGeom>
                <a:avLst/>
                <a:gdLst>
                  <a:gd name="T0" fmla="*/ 1 w 72"/>
                  <a:gd name="T1" fmla="*/ 2 h 57"/>
                  <a:gd name="T2" fmla="*/ 1 w 72"/>
                  <a:gd name="T3" fmla="*/ 2 h 57"/>
                  <a:gd name="T4" fmla="*/ 1 w 72"/>
                  <a:gd name="T5" fmla="*/ 2 h 57"/>
                  <a:gd name="T6" fmla="*/ 1 w 72"/>
                  <a:gd name="T7" fmla="*/ 2 h 57"/>
                  <a:gd name="T8" fmla="*/ 1 w 72"/>
                  <a:gd name="T9" fmla="*/ 2 h 57"/>
                  <a:gd name="T10" fmla="*/ 0 w 72"/>
                  <a:gd name="T11" fmla="*/ 2 h 57"/>
                  <a:gd name="T12" fmla="*/ 0 w 72"/>
                  <a:gd name="T13" fmla="*/ 2 h 57"/>
                  <a:gd name="T14" fmla="*/ 0 w 72"/>
                  <a:gd name="T15" fmla="*/ 2 h 57"/>
                  <a:gd name="T16" fmla="*/ 0 w 72"/>
                  <a:gd name="T17" fmla="*/ 2 h 57"/>
                  <a:gd name="T18" fmla="*/ 0 w 72"/>
                  <a:gd name="T19" fmla="*/ 2 h 57"/>
                  <a:gd name="T20" fmla="*/ 0 w 72"/>
                  <a:gd name="T21" fmla="*/ 2 h 57"/>
                  <a:gd name="T22" fmla="*/ 0 w 72"/>
                  <a:gd name="T23" fmla="*/ 1 h 57"/>
                  <a:gd name="T24" fmla="*/ 0 w 72"/>
                  <a:gd name="T25" fmla="*/ 1 h 57"/>
                  <a:gd name="T26" fmla="*/ 0 w 72"/>
                  <a:gd name="T27" fmla="*/ 1 h 57"/>
                  <a:gd name="T28" fmla="*/ 0 w 72"/>
                  <a:gd name="T29" fmla="*/ 1 h 57"/>
                  <a:gd name="T30" fmla="*/ 0 w 72"/>
                  <a:gd name="T31" fmla="*/ 1 h 57"/>
                  <a:gd name="T32" fmla="*/ 0 w 72"/>
                  <a:gd name="T33" fmla="*/ 1 h 57"/>
                  <a:gd name="T34" fmla="*/ 0 w 72"/>
                  <a:gd name="T35" fmla="*/ 1 h 57"/>
                  <a:gd name="T36" fmla="*/ 0 w 72"/>
                  <a:gd name="T37" fmla="*/ 1 h 57"/>
                  <a:gd name="T38" fmla="*/ 2 w 72"/>
                  <a:gd name="T39" fmla="*/ 0 h 57"/>
                  <a:gd name="T40" fmla="*/ 2 w 72"/>
                  <a:gd name="T41" fmla="*/ 0 h 57"/>
                  <a:gd name="T42" fmla="*/ 2 w 72"/>
                  <a:gd name="T43" fmla="*/ 0 h 57"/>
                  <a:gd name="T44" fmla="*/ 2 w 72"/>
                  <a:gd name="T45" fmla="*/ 0 h 57"/>
                  <a:gd name="T46" fmla="*/ 2 w 72"/>
                  <a:gd name="T47" fmla="*/ 0 h 57"/>
                  <a:gd name="T48" fmla="*/ 2 w 72"/>
                  <a:gd name="T49" fmla="*/ 0 h 57"/>
                  <a:gd name="T50" fmla="*/ 2 w 72"/>
                  <a:gd name="T51" fmla="*/ 0 h 57"/>
                  <a:gd name="T52" fmla="*/ 2 w 72"/>
                  <a:gd name="T53" fmla="*/ 0 h 57"/>
                  <a:gd name="T54" fmla="*/ 3 w 72"/>
                  <a:gd name="T55" fmla="*/ 0 h 57"/>
                  <a:gd name="T56" fmla="*/ 3 w 72"/>
                  <a:gd name="T57" fmla="*/ 0 h 57"/>
                  <a:gd name="T58" fmla="*/ 3 w 72"/>
                  <a:gd name="T59" fmla="*/ 0 h 57"/>
                  <a:gd name="T60" fmla="*/ 3 w 72"/>
                  <a:gd name="T61" fmla="*/ 1 h 57"/>
                  <a:gd name="T62" fmla="*/ 3 w 72"/>
                  <a:gd name="T63" fmla="*/ 1 h 57"/>
                  <a:gd name="T64" fmla="*/ 3 w 72"/>
                  <a:gd name="T65" fmla="*/ 1 h 57"/>
                  <a:gd name="T66" fmla="*/ 3 w 72"/>
                  <a:gd name="T67" fmla="*/ 1 h 57"/>
                  <a:gd name="T68" fmla="*/ 3 w 72"/>
                  <a:gd name="T69" fmla="*/ 1 h 57"/>
                  <a:gd name="T70" fmla="*/ 2 w 72"/>
                  <a:gd name="T71" fmla="*/ 1 h 57"/>
                  <a:gd name="T72" fmla="*/ 2 w 72"/>
                  <a:gd name="T73" fmla="*/ 1 h 57"/>
                  <a:gd name="T74" fmla="*/ 2 w 72"/>
                  <a:gd name="T75" fmla="*/ 1 h 57"/>
                  <a:gd name="T76" fmla="*/ 1 w 72"/>
                  <a:gd name="T77" fmla="*/ 2 h 5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2"/>
                  <a:gd name="T118" fmla="*/ 0 h 57"/>
                  <a:gd name="T119" fmla="*/ 72 w 72"/>
                  <a:gd name="T120" fmla="*/ 57 h 5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2" h="57">
                    <a:moveTo>
                      <a:pt x="28" y="55"/>
                    </a:moveTo>
                    <a:lnTo>
                      <a:pt x="26" y="57"/>
                    </a:lnTo>
                    <a:lnTo>
                      <a:pt x="22" y="57"/>
                    </a:lnTo>
                    <a:lnTo>
                      <a:pt x="19" y="57"/>
                    </a:lnTo>
                    <a:lnTo>
                      <a:pt x="16" y="57"/>
                    </a:lnTo>
                    <a:lnTo>
                      <a:pt x="12" y="55"/>
                    </a:lnTo>
                    <a:lnTo>
                      <a:pt x="8" y="54"/>
                    </a:lnTo>
                    <a:lnTo>
                      <a:pt x="6" y="52"/>
                    </a:lnTo>
                    <a:lnTo>
                      <a:pt x="3" y="49"/>
                    </a:lnTo>
                    <a:lnTo>
                      <a:pt x="1" y="45"/>
                    </a:lnTo>
                    <a:lnTo>
                      <a:pt x="0" y="43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2" y="26"/>
                    </a:lnTo>
                    <a:lnTo>
                      <a:pt x="5" y="23"/>
                    </a:lnTo>
                    <a:lnTo>
                      <a:pt x="7" y="21"/>
                    </a:lnTo>
                    <a:lnTo>
                      <a:pt x="11" y="18"/>
                    </a:lnTo>
                    <a:lnTo>
                      <a:pt x="44" y="1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6" y="0"/>
                    </a:lnTo>
                    <a:lnTo>
                      <a:pt x="60" y="1"/>
                    </a:lnTo>
                    <a:lnTo>
                      <a:pt x="64" y="2"/>
                    </a:lnTo>
                    <a:lnTo>
                      <a:pt x="66" y="5"/>
                    </a:lnTo>
                    <a:lnTo>
                      <a:pt x="69" y="7"/>
                    </a:lnTo>
                    <a:lnTo>
                      <a:pt x="71" y="11"/>
                    </a:lnTo>
                    <a:lnTo>
                      <a:pt x="72" y="13"/>
                    </a:lnTo>
                    <a:lnTo>
                      <a:pt x="72" y="17"/>
                    </a:lnTo>
                    <a:lnTo>
                      <a:pt x="72" y="20"/>
                    </a:lnTo>
                    <a:lnTo>
                      <a:pt x="72" y="23"/>
                    </a:lnTo>
                    <a:lnTo>
                      <a:pt x="71" y="27"/>
                    </a:lnTo>
                    <a:lnTo>
                      <a:pt x="70" y="31"/>
                    </a:lnTo>
                    <a:lnTo>
                      <a:pt x="67" y="33"/>
                    </a:lnTo>
                    <a:lnTo>
                      <a:pt x="65" y="36"/>
                    </a:lnTo>
                    <a:lnTo>
                      <a:pt x="61" y="38"/>
                    </a:ln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76" name="Freeform 73"/>
              <p:cNvSpPr>
                <a:spLocks/>
              </p:cNvSpPr>
              <p:nvPr/>
            </p:nvSpPr>
            <p:spPr bwMode="auto">
              <a:xfrm>
                <a:off x="3577" y="1846"/>
                <a:ext cx="25" cy="19"/>
              </a:xfrm>
              <a:custGeom>
                <a:avLst/>
                <a:gdLst>
                  <a:gd name="T0" fmla="*/ 0 w 77"/>
                  <a:gd name="T1" fmla="*/ 1 h 57"/>
                  <a:gd name="T2" fmla="*/ 0 w 77"/>
                  <a:gd name="T3" fmla="*/ 1 h 57"/>
                  <a:gd name="T4" fmla="*/ 0 w 77"/>
                  <a:gd name="T5" fmla="*/ 1 h 57"/>
                  <a:gd name="T6" fmla="*/ 0 w 77"/>
                  <a:gd name="T7" fmla="*/ 1 h 57"/>
                  <a:gd name="T8" fmla="*/ 0 w 77"/>
                  <a:gd name="T9" fmla="*/ 1 h 57"/>
                  <a:gd name="T10" fmla="*/ 0 w 77"/>
                  <a:gd name="T11" fmla="*/ 1 h 57"/>
                  <a:gd name="T12" fmla="*/ 0 w 77"/>
                  <a:gd name="T13" fmla="*/ 1 h 57"/>
                  <a:gd name="T14" fmla="*/ 0 w 77"/>
                  <a:gd name="T15" fmla="*/ 1 h 57"/>
                  <a:gd name="T16" fmla="*/ 0 w 77"/>
                  <a:gd name="T17" fmla="*/ 1 h 57"/>
                  <a:gd name="T18" fmla="*/ 0 w 77"/>
                  <a:gd name="T19" fmla="*/ 0 h 57"/>
                  <a:gd name="T20" fmla="*/ 0 w 77"/>
                  <a:gd name="T21" fmla="*/ 0 h 57"/>
                  <a:gd name="T22" fmla="*/ 0 w 77"/>
                  <a:gd name="T23" fmla="*/ 0 h 57"/>
                  <a:gd name="T24" fmla="*/ 0 w 77"/>
                  <a:gd name="T25" fmla="*/ 0 h 57"/>
                  <a:gd name="T26" fmla="*/ 0 w 77"/>
                  <a:gd name="T27" fmla="*/ 0 h 57"/>
                  <a:gd name="T28" fmla="*/ 1 w 77"/>
                  <a:gd name="T29" fmla="*/ 0 h 57"/>
                  <a:gd name="T30" fmla="*/ 1 w 77"/>
                  <a:gd name="T31" fmla="*/ 0 h 57"/>
                  <a:gd name="T32" fmla="*/ 1 w 77"/>
                  <a:gd name="T33" fmla="*/ 0 h 57"/>
                  <a:gd name="T34" fmla="*/ 1 w 77"/>
                  <a:gd name="T35" fmla="*/ 0 h 57"/>
                  <a:gd name="T36" fmla="*/ 1 w 77"/>
                  <a:gd name="T37" fmla="*/ 0 h 57"/>
                  <a:gd name="T38" fmla="*/ 2 w 77"/>
                  <a:gd name="T39" fmla="*/ 1 h 57"/>
                  <a:gd name="T40" fmla="*/ 2 w 77"/>
                  <a:gd name="T41" fmla="*/ 1 h 57"/>
                  <a:gd name="T42" fmla="*/ 2 w 77"/>
                  <a:gd name="T43" fmla="*/ 1 h 57"/>
                  <a:gd name="T44" fmla="*/ 3 w 77"/>
                  <a:gd name="T45" fmla="*/ 1 h 57"/>
                  <a:gd name="T46" fmla="*/ 3 w 77"/>
                  <a:gd name="T47" fmla="*/ 1 h 57"/>
                  <a:gd name="T48" fmla="*/ 3 w 77"/>
                  <a:gd name="T49" fmla="*/ 1 h 57"/>
                  <a:gd name="T50" fmla="*/ 3 w 77"/>
                  <a:gd name="T51" fmla="*/ 1 h 57"/>
                  <a:gd name="T52" fmla="*/ 3 w 77"/>
                  <a:gd name="T53" fmla="*/ 1 h 57"/>
                  <a:gd name="T54" fmla="*/ 3 w 77"/>
                  <a:gd name="T55" fmla="*/ 2 h 57"/>
                  <a:gd name="T56" fmla="*/ 3 w 77"/>
                  <a:gd name="T57" fmla="*/ 2 h 57"/>
                  <a:gd name="T58" fmla="*/ 3 w 77"/>
                  <a:gd name="T59" fmla="*/ 2 h 57"/>
                  <a:gd name="T60" fmla="*/ 3 w 77"/>
                  <a:gd name="T61" fmla="*/ 2 h 57"/>
                  <a:gd name="T62" fmla="*/ 2 w 77"/>
                  <a:gd name="T63" fmla="*/ 2 h 57"/>
                  <a:gd name="T64" fmla="*/ 2 w 77"/>
                  <a:gd name="T65" fmla="*/ 2 h 57"/>
                  <a:gd name="T66" fmla="*/ 2 w 77"/>
                  <a:gd name="T67" fmla="*/ 2 h 57"/>
                  <a:gd name="T68" fmla="*/ 2 w 77"/>
                  <a:gd name="T69" fmla="*/ 2 h 57"/>
                  <a:gd name="T70" fmla="*/ 2 w 77"/>
                  <a:gd name="T71" fmla="*/ 2 h 57"/>
                  <a:gd name="T72" fmla="*/ 2 w 77"/>
                  <a:gd name="T73" fmla="*/ 2 h 57"/>
                  <a:gd name="T74" fmla="*/ 2 w 77"/>
                  <a:gd name="T75" fmla="*/ 2 h 57"/>
                  <a:gd name="T76" fmla="*/ 0 w 77"/>
                  <a:gd name="T77" fmla="*/ 1 h 5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7"/>
                  <a:gd name="T118" fmla="*/ 0 h 57"/>
                  <a:gd name="T119" fmla="*/ 77 w 77"/>
                  <a:gd name="T120" fmla="*/ 57 h 5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7" h="57">
                    <a:moveTo>
                      <a:pt x="12" y="38"/>
                    </a:moveTo>
                    <a:lnTo>
                      <a:pt x="9" y="37"/>
                    </a:lnTo>
                    <a:lnTo>
                      <a:pt x="6" y="34"/>
                    </a:lnTo>
                    <a:lnTo>
                      <a:pt x="4" y="31"/>
                    </a:lnTo>
                    <a:lnTo>
                      <a:pt x="1" y="28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1" y="12"/>
                    </a:lnTo>
                    <a:lnTo>
                      <a:pt x="2" y="9"/>
                    </a:lnTo>
                    <a:lnTo>
                      <a:pt x="5" y="6"/>
                    </a:lnTo>
                    <a:lnTo>
                      <a:pt x="9" y="4"/>
                    </a:lnTo>
                    <a:lnTo>
                      <a:pt x="11" y="1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1"/>
                    </a:lnTo>
                    <a:lnTo>
                      <a:pt x="65" y="18"/>
                    </a:lnTo>
                    <a:lnTo>
                      <a:pt x="69" y="20"/>
                    </a:lnTo>
                    <a:lnTo>
                      <a:pt x="71" y="22"/>
                    </a:lnTo>
                    <a:lnTo>
                      <a:pt x="74" y="26"/>
                    </a:lnTo>
                    <a:lnTo>
                      <a:pt x="76" y="28"/>
                    </a:lnTo>
                    <a:lnTo>
                      <a:pt x="77" y="32"/>
                    </a:lnTo>
                    <a:lnTo>
                      <a:pt x="77" y="36"/>
                    </a:lnTo>
                    <a:lnTo>
                      <a:pt x="77" y="38"/>
                    </a:lnTo>
                    <a:lnTo>
                      <a:pt x="77" y="42"/>
                    </a:lnTo>
                    <a:lnTo>
                      <a:pt x="76" y="44"/>
                    </a:lnTo>
                    <a:lnTo>
                      <a:pt x="75" y="48"/>
                    </a:lnTo>
                    <a:lnTo>
                      <a:pt x="73" y="50"/>
                    </a:lnTo>
                    <a:lnTo>
                      <a:pt x="69" y="53"/>
                    </a:lnTo>
                    <a:lnTo>
                      <a:pt x="66" y="55"/>
                    </a:lnTo>
                    <a:lnTo>
                      <a:pt x="63" y="57"/>
                    </a:lnTo>
                    <a:lnTo>
                      <a:pt x="59" y="57"/>
                    </a:lnTo>
                    <a:lnTo>
                      <a:pt x="57" y="57"/>
                    </a:lnTo>
                    <a:lnTo>
                      <a:pt x="53" y="57"/>
                    </a:lnTo>
                    <a:lnTo>
                      <a:pt x="50" y="55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77" name="Freeform 74"/>
              <p:cNvSpPr>
                <a:spLocks/>
              </p:cNvSpPr>
              <p:nvPr/>
            </p:nvSpPr>
            <p:spPr bwMode="auto">
              <a:xfrm>
                <a:off x="3589" y="1852"/>
                <a:ext cx="24" cy="30"/>
              </a:xfrm>
              <a:custGeom>
                <a:avLst/>
                <a:gdLst>
                  <a:gd name="T0" fmla="*/ 0 w 72"/>
                  <a:gd name="T1" fmla="*/ 1 h 89"/>
                  <a:gd name="T2" fmla="*/ 0 w 72"/>
                  <a:gd name="T3" fmla="*/ 1 h 89"/>
                  <a:gd name="T4" fmla="*/ 0 w 72"/>
                  <a:gd name="T5" fmla="*/ 1 h 89"/>
                  <a:gd name="T6" fmla="*/ 0 w 72"/>
                  <a:gd name="T7" fmla="*/ 1 h 89"/>
                  <a:gd name="T8" fmla="*/ 0 w 72"/>
                  <a:gd name="T9" fmla="*/ 1 h 89"/>
                  <a:gd name="T10" fmla="*/ 0 w 72"/>
                  <a:gd name="T11" fmla="*/ 1 h 89"/>
                  <a:gd name="T12" fmla="*/ 0 w 72"/>
                  <a:gd name="T13" fmla="*/ 0 h 89"/>
                  <a:gd name="T14" fmla="*/ 0 w 72"/>
                  <a:gd name="T15" fmla="*/ 0 h 89"/>
                  <a:gd name="T16" fmla="*/ 0 w 72"/>
                  <a:gd name="T17" fmla="*/ 0 h 89"/>
                  <a:gd name="T18" fmla="*/ 0 w 72"/>
                  <a:gd name="T19" fmla="*/ 0 h 89"/>
                  <a:gd name="T20" fmla="*/ 0 w 72"/>
                  <a:gd name="T21" fmla="*/ 0 h 89"/>
                  <a:gd name="T22" fmla="*/ 1 w 72"/>
                  <a:gd name="T23" fmla="*/ 0 h 89"/>
                  <a:gd name="T24" fmla="*/ 1 w 72"/>
                  <a:gd name="T25" fmla="*/ 0 h 89"/>
                  <a:gd name="T26" fmla="*/ 1 w 72"/>
                  <a:gd name="T27" fmla="*/ 0 h 89"/>
                  <a:gd name="T28" fmla="*/ 1 w 72"/>
                  <a:gd name="T29" fmla="*/ 0 h 89"/>
                  <a:gd name="T30" fmla="*/ 1 w 72"/>
                  <a:gd name="T31" fmla="*/ 0 h 89"/>
                  <a:gd name="T32" fmla="*/ 1 w 72"/>
                  <a:gd name="T33" fmla="*/ 0 h 89"/>
                  <a:gd name="T34" fmla="*/ 1 w 72"/>
                  <a:gd name="T35" fmla="*/ 0 h 89"/>
                  <a:gd name="T36" fmla="*/ 1 w 72"/>
                  <a:gd name="T37" fmla="*/ 0 h 89"/>
                  <a:gd name="T38" fmla="*/ 3 w 72"/>
                  <a:gd name="T39" fmla="*/ 2 h 89"/>
                  <a:gd name="T40" fmla="*/ 3 w 72"/>
                  <a:gd name="T41" fmla="*/ 2 h 89"/>
                  <a:gd name="T42" fmla="*/ 3 w 72"/>
                  <a:gd name="T43" fmla="*/ 2 h 89"/>
                  <a:gd name="T44" fmla="*/ 3 w 72"/>
                  <a:gd name="T45" fmla="*/ 3 h 89"/>
                  <a:gd name="T46" fmla="*/ 3 w 72"/>
                  <a:gd name="T47" fmla="*/ 3 h 89"/>
                  <a:gd name="T48" fmla="*/ 3 w 72"/>
                  <a:gd name="T49" fmla="*/ 3 h 89"/>
                  <a:gd name="T50" fmla="*/ 3 w 72"/>
                  <a:gd name="T51" fmla="*/ 3 h 89"/>
                  <a:gd name="T52" fmla="*/ 3 w 72"/>
                  <a:gd name="T53" fmla="*/ 3 h 89"/>
                  <a:gd name="T54" fmla="*/ 2 w 72"/>
                  <a:gd name="T55" fmla="*/ 3 h 89"/>
                  <a:gd name="T56" fmla="*/ 2 w 72"/>
                  <a:gd name="T57" fmla="*/ 3 h 89"/>
                  <a:gd name="T58" fmla="*/ 2 w 72"/>
                  <a:gd name="T59" fmla="*/ 3 h 89"/>
                  <a:gd name="T60" fmla="*/ 2 w 72"/>
                  <a:gd name="T61" fmla="*/ 3 h 89"/>
                  <a:gd name="T62" fmla="*/ 2 w 72"/>
                  <a:gd name="T63" fmla="*/ 3 h 89"/>
                  <a:gd name="T64" fmla="*/ 2 w 72"/>
                  <a:gd name="T65" fmla="*/ 3 h 89"/>
                  <a:gd name="T66" fmla="*/ 2 w 72"/>
                  <a:gd name="T67" fmla="*/ 3 h 89"/>
                  <a:gd name="T68" fmla="*/ 2 w 72"/>
                  <a:gd name="T69" fmla="*/ 3 h 89"/>
                  <a:gd name="T70" fmla="*/ 1 w 72"/>
                  <a:gd name="T71" fmla="*/ 3 h 89"/>
                  <a:gd name="T72" fmla="*/ 1 w 72"/>
                  <a:gd name="T73" fmla="*/ 3 h 89"/>
                  <a:gd name="T74" fmla="*/ 1 w 72"/>
                  <a:gd name="T75" fmla="*/ 3 h 89"/>
                  <a:gd name="T76" fmla="*/ 0 w 72"/>
                  <a:gd name="T77" fmla="*/ 1 h 8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2"/>
                  <a:gd name="T118" fmla="*/ 0 h 89"/>
                  <a:gd name="T119" fmla="*/ 72 w 72"/>
                  <a:gd name="T120" fmla="*/ 89 h 8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2" h="89">
                    <a:moveTo>
                      <a:pt x="3" y="31"/>
                    </a:moveTo>
                    <a:lnTo>
                      <a:pt x="1" y="27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4" y="8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1"/>
                    </a:lnTo>
                    <a:lnTo>
                      <a:pt x="32" y="4"/>
                    </a:lnTo>
                    <a:lnTo>
                      <a:pt x="35" y="6"/>
                    </a:lnTo>
                    <a:lnTo>
                      <a:pt x="37" y="9"/>
                    </a:lnTo>
                    <a:lnTo>
                      <a:pt x="69" y="58"/>
                    </a:lnTo>
                    <a:lnTo>
                      <a:pt x="70" y="62"/>
                    </a:lnTo>
                    <a:lnTo>
                      <a:pt x="72" y="65"/>
                    </a:lnTo>
                    <a:lnTo>
                      <a:pt x="72" y="69"/>
                    </a:lnTo>
                    <a:lnTo>
                      <a:pt x="72" y="72"/>
                    </a:lnTo>
                    <a:lnTo>
                      <a:pt x="72" y="74"/>
                    </a:lnTo>
                    <a:lnTo>
                      <a:pt x="70" y="78"/>
                    </a:lnTo>
                    <a:lnTo>
                      <a:pt x="68" y="81"/>
                    </a:lnTo>
                    <a:lnTo>
                      <a:pt x="65" y="84"/>
                    </a:lnTo>
                    <a:lnTo>
                      <a:pt x="63" y="86"/>
                    </a:lnTo>
                    <a:lnTo>
                      <a:pt x="59" y="88"/>
                    </a:lnTo>
                    <a:lnTo>
                      <a:pt x="56" y="89"/>
                    </a:lnTo>
                    <a:lnTo>
                      <a:pt x="52" y="89"/>
                    </a:lnTo>
                    <a:lnTo>
                      <a:pt x="49" y="89"/>
                    </a:lnTo>
                    <a:lnTo>
                      <a:pt x="47" y="89"/>
                    </a:lnTo>
                    <a:lnTo>
                      <a:pt x="43" y="88"/>
                    </a:lnTo>
                    <a:lnTo>
                      <a:pt x="39" y="85"/>
                    </a:lnTo>
                    <a:lnTo>
                      <a:pt x="37" y="83"/>
                    </a:lnTo>
                    <a:lnTo>
                      <a:pt x="35" y="80"/>
                    </a:lnTo>
                    <a:lnTo>
                      <a:pt x="3" y="31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78" name="Freeform 75"/>
              <p:cNvSpPr>
                <a:spLocks/>
              </p:cNvSpPr>
              <p:nvPr/>
            </p:nvSpPr>
            <p:spPr bwMode="auto">
              <a:xfrm>
                <a:off x="3600" y="1868"/>
                <a:ext cx="26" cy="41"/>
              </a:xfrm>
              <a:custGeom>
                <a:avLst/>
                <a:gdLst>
                  <a:gd name="T0" fmla="*/ 0 w 79"/>
                  <a:gd name="T1" fmla="*/ 1 h 122"/>
                  <a:gd name="T2" fmla="*/ 0 w 79"/>
                  <a:gd name="T3" fmla="*/ 1 h 122"/>
                  <a:gd name="T4" fmla="*/ 0 w 79"/>
                  <a:gd name="T5" fmla="*/ 1 h 122"/>
                  <a:gd name="T6" fmla="*/ 0 w 79"/>
                  <a:gd name="T7" fmla="*/ 1 h 122"/>
                  <a:gd name="T8" fmla="*/ 0 w 79"/>
                  <a:gd name="T9" fmla="*/ 1 h 122"/>
                  <a:gd name="T10" fmla="*/ 0 w 79"/>
                  <a:gd name="T11" fmla="*/ 0 h 122"/>
                  <a:gd name="T12" fmla="*/ 0 w 79"/>
                  <a:gd name="T13" fmla="*/ 0 h 122"/>
                  <a:gd name="T14" fmla="*/ 0 w 79"/>
                  <a:gd name="T15" fmla="*/ 0 h 122"/>
                  <a:gd name="T16" fmla="*/ 0 w 79"/>
                  <a:gd name="T17" fmla="*/ 0 h 122"/>
                  <a:gd name="T18" fmla="*/ 0 w 79"/>
                  <a:gd name="T19" fmla="*/ 0 h 122"/>
                  <a:gd name="T20" fmla="*/ 1 w 79"/>
                  <a:gd name="T21" fmla="*/ 0 h 122"/>
                  <a:gd name="T22" fmla="*/ 1 w 79"/>
                  <a:gd name="T23" fmla="*/ 0 h 122"/>
                  <a:gd name="T24" fmla="*/ 1 w 79"/>
                  <a:gd name="T25" fmla="*/ 0 h 122"/>
                  <a:gd name="T26" fmla="*/ 1 w 79"/>
                  <a:gd name="T27" fmla="*/ 0 h 122"/>
                  <a:gd name="T28" fmla="*/ 1 w 79"/>
                  <a:gd name="T29" fmla="*/ 0 h 122"/>
                  <a:gd name="T30" fmla="*/ 1 w 79"/>
                  <a:gd name="T31" fmla="*/ 0 h 122"/>
                  <a:gd name="T32" fmla="*/ 1 w 79"/>
                  <a:gd name="T33" fmla="*/ 0 h 122"/>
                  <a:gd name="T34" fmla="*/ 1 w 79"/>
                  <a:gd name="T35" fmla="*/ 0 h 122"/>
                  <a:gd name="T36" fmla="*/ 1 w 79"/>
                  <a:gd name="T37" fmla="*/ 0 h 122"/>
                  <a:gd name="T38" fmla="*/ 3 w 79"/>
                  <a:gd name="T39" fmla="*/ 4 h 122"/>
                  <a:gd name="T40" fmla="*/ 3 w 79"/>
                  <a:gd name="T41" fmla="*/ 4 h 122"/>
                  <a:gd name="T42" fmla="*/ 3 w 79"/>
                  <a:gd name="T43" fmla="*/ 4 h 122"/>
                  <a:gd name="T44" fmla="*/ 3 w 79"/>
                  <a:gd name="T45" fmla="*/ 4 h 122"/>
                  <a:gd name="T46" fmla="*/ 3 w 79"/>
                  <a:gd name="T47" fmla="*/ 4 h 122"/>
                  <a:gd name="T48" fmla="*/ 3 w 79"/>
                  <a:gd name="T49" fmla="*/ 4 h 122"/>
                  <a:gd name="T50" fmla="*/ 3 w 79"/>
                  <a:gd name="T51" fmla="*/ 4 h 122"/>
                  <a:gd name="T52" fmla="*/ 3 w 79"/>
                  <a:gd name="T53" fmla="*/ 4 h 122"/>
                  <a:gd name="T54" fmla="*/ 3 w 79"/>
                  <a:gd name="T55" fmla="*/ 4 h 122"/>
                  <a:gd name="T56" fmla="*/ 2 w 79"/>
                  <a:gd name="T57" fmla="*/ 5 h 122"/>
                  <a:gd name="T58" fmla="*/ 2 w 79"/>
                  <a:gd name="T59" fmla="*/ 5 h 122"/>
                  <a:gd name="T60" fmla="*/ 2 w 79"/>
                  <a:gd name="T61" fmla="*/ 5 h 122"/>
                  <a:gd name="T62" fmla="*/ 2 w 79"/>
                  <a:gd name="T63" fmla="*/ 5 h 122"/>
                  <a:gd name="T64" fmla="*/ 2 w 79"/>
                  <a:gd name="T65" fmla="*/ 5 h 122"/>
                  <a:gd name="T66" fmla="*/ 2 w 79"/>
                  <a:gd name="T67" fmla="*/ 5 h 122"/>
                  <a:gd name="T68" fmla="*/ 2 w 79"/>
                  <a:gd name="T69" fmla="*/ 4 h 122"/>
                  <a:gd name="T70" fmla="*/ 2 w 79"/>
                  <a:gd name="T71" fmla="*/ 4 h 122"/>
                  <a:gd name="T72" fmla="*/ 2 w 79"/>
                  <a:gd name="T73" fmla="*/ 4 h 122"/>
                  <a:gd name="T74" fmla="*/ 1 w 79"/>
                  <a:gd name="T75" fmla="*/ 4 h 122"/>
                  <a:gd name="T76" fmla="*/ 0 w 79"/>
                  <a:gd name="T77" fmla="*/ 1 h 12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9"/>
                  <a:gd name="T118" fmla="*/ 0 h 122"/>
                  <a:gd name="T119" fmla="*/ 79 w 79"/>
                  <a:gd name="T120" fmla="*/ 122 h 12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9" h="122">
                    <a:moveTo>
                      <a:pt x="1" y="29"/>
                    </a:moveTo>
                    <a:lnTo>
                      <a:pt x="0" y="25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8" y="2"/>
                    </a:lnTo>
                    <a:lnTo>
                      <a:pt x="31" y="3"/>
                    </a:lnTo>
                    <a:lnTo>
                      <a:pt x="33" y="5"/>
                    </a:lnTo>
                    <a:lnTo>
                      <a:pt x="36" y="9"/>
                    </a:lnTo>
                    <a:lnTo>
                      <a:pt x="38" y="11"/>
                    </a:lnTo>
                    <a:lnTo>
                      <a:pt x="78" y="94"/>
                    </a:lnTo>
                    <a:lnTo>
                      <a:pt x="79" y="98"/>
                    </a:lnTo>
                    <a:lnTo>
                      <a:pt x="79" y="101"/>
                    </a:lnTo>
                    <a:lnTo>
                      <a:pt x="79" y="104"/>
                    </a:lnTo>
                    <a:lnTo>
                      <a:pt x="79" y="107"/>
                    </a:lnTo>
                    <a:lnTo>
                      <a:pt x="78" y="111"/>
                    </a:lnTo>
                    <a:lnTo>
                      <a:pt x="76" y="114"/>
                    </a:lnTo>
                    <a:lnTo>
                      <a:pt x="74" y="116"/>
                    </a:lnTo>
                    <a:lnTo>
                      <a:pt x="70" y="118"/>
                    </a:lnTo>
                    <a:lnTo>
                      <a:pt x="68" y="121"/>
                    </a:lnTo>
                    <a:lnTo>
                      <a:pt x="64" y="122"/>
                    </a:lnTo>
                    <a:lnTo>
                      <a:pt x="60" y="122"/>
                    </a:lnTo>
                    <a:lnTo>
                      <a:pt x="58" y="122"/>
                    </a:lnTo>
                    <a:lnTo>
                      <a:pt x="54" y="122"/>
                    </a:lnTo>
                    <a:lnTo>
                      <a:pt x="51" y="121"/>
                    </a:lnTo>
                    <a:lnTo>
                      <a:pt x="48" y="120"/>
                    </a:lnTo>
                    <a:lnTo>
                      <a:pt x="46" y="117"/>
                    </a:lnTo>
                    <a:lnTo>
                      <a:pt x="43" y="114"/>
                    </a:lnTo>
                    <a:lnTo>
                      <a:pt x="41" y="111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79" name="Freeform 76"/>
              <p:cNvSpPr>
                <a:spLocks/>
              </p:cNvSpPr>
              <p:nvPr/>
            </p:nvSpPr>
            <p:spPr bwMode="auto">
              <a:xfrm>
                <a:off x="3613" y="1896"/>
                <a:ext cx="37" cy="93"/>
              </a:xfrm>
              <a:custGeom>
                <a:avLst/>
                <a:gdLst>
                  <a:gd name="T0" fmla="*/ 0 w 110"/>
                  <a:gd name="T1" fmla="*/ 1 h 279"/>
                  <a:gd name="T2" fmla="*/ 0 w 110"/>
                  <a:gd name="T3" fmla="*/ 1 h 279"/>
                  <a:gd name="T4" fmla="*/ 0 w 110"/>
                  <a:gd name="T5" fmla="*/ 1 h 279"/>
                  <a:gd name="T6" fmla="*/ 0 w 110"/>
                  <a:gd name="T7" fmla="*/ 1 h 279"/>
                  <a:gd name="T8" fmla="*/ 0 w 110"/>
                  <a:gd name="T9" fmla="*/ 0 h 279"/>
                  <a:gd name="T10" fmla="*/ 0 w 110"/>
                  <a:gd name="T11" fmla="*/ 0 h 279"/>
                  <a:gd name="T12" fmla="*/ 0 w 110"/>
                  <a:gd name="T13" fmla="*/ 0 h 279"/>
                  <a:gd name="T14" fmla="*/ 0 w 110"/>
                  <a:gd name="T15" fmla="*/ 0 h 279"/>
                  <a:gd name="T16" fmla="*/ 0 w 110"/>
                  <a:gd name="T17" fmla="*/ 0 h 279"/>
                  <a:gd name="T18" fmla="*/ 1 w 110"/>
                  <a:gd name="T19" fmla="*/ 0 h 279"/>
                  <a:gd name="T20" fmla="*/ 1 w 110"/>
                  <a:gd name="T21" fmla="*/ 0 h 279"/>
                  <a:gd name="T22" fmla="*/ 1 w 110"/>
                  <a:gd name="T23" fmla="*/ 0 h 279"/>
                  <a:gd name="T24" fmla="*/ 1 w 110"/>
                  <a:gd name="T25" fmla="*/ 0 h 279"/>
                  <a:gd name="T26" fmla="*/ 1 w 110"/>
                  <a:gd name="T27" fmla="*/ 0 h 279"/>
                  <a:gd name="T28" fmla="*/ 1 w 110"/>
                  <a:gd name="T29" fmla="*/ 0 h 279"/>
                  <a:gd name="T30" fmla="*/ 1 w 110"/>
                  <a:gd name="T31" fmla="*/ 0 h 279"/>
                  <a:gd name="T32" fmla="*/ 1 w 110"/>
                  <a:gd name="T33" fmla="*/ 0 h 279"/>
                  <a:gd name="T34" fmla="*/ 1 w 110"/>
                  <a:gd name="T35" fmla="*/ 0 h 279"/>
                  <a:gd name="T36" fmla="*/ 1 w 110"/>
                  <a:gd name="T37" fmla="*/ 1 h 279"/>
                  <a:gd name="T38" fmla="*/ 4 w 110"/>
                  <a:gd name="T39" fmla="*/ 9 h 279"/>
                  <a:gd name="T40" fmla="*/ 4 w 110"/>
                  <a:gd name="T41" fmla="*/ 10 h 279"/>
                  <a:gd name="T42" fmla="*/ 4 w 110"/>
                  <a:gd name="T43" fmla="*/ 10 h 279"/>
                  <a:gd name="T44" fmla="*/ 4 w 110"/>
                  <a:gd name="T45" fmla="*/ 10 h 279"/>
                  <a:gd name="T46" fmla="*/ 4 w 110"/>
                  <a:gd name="T47" fmla="*/ 10 h 279"/>
                  <a:gd name="T48" fmla="*/ 4 w 110"/>
                  <a:gd name="T49" fmla="*/ 10 h 279"/>
                  <a:gd name="T50" fmla="*/ 4 w 110"/>
                  <a:gd name="T51" fmla="*/ 10 h 279"/>
                  <a:gd name="T52" fmla="*/ 4 w 110"/>
                  <a:gd name="T53" fmla="*/ 10 h 279"/>
                  <a:gd name="T54" fmla="*/ 4 w 110"/>
                  <a:gd name="T55" fmla="*/ 10 h 279"/>
                  <a:gd name="T56" fmla="*/ 4 w 110"/>
                  <a:gd name="T57" fmla="*/ 10 h 279"/>
                  <a:gd name="T58" fmla="*/ 3 w 110"/>
                  <a:gd name="T59" fmla="*/ 10 h 279"/>
                  <a:gd name="T60" fmla="*/ 3 w 110"/>
                  <a:gd name="T61" fmla="*/ 10 h 279"/>
                  <a:gd name="T62" fmla="*/ 3 w 110"/>
                  <a:gd name="T63" fmla="*/ 10 h 279"/>
                  <a:gd name="T64" fmla="*/ 3 w 110"/>
                  <a:gd name="T65" fmla="*/ 10 h 279"/>
                  <a:gd name="T66" fmla="*/ 3 w 110"/>
                  <a:gd name="T67" fmla="*/ 10 h 279"/>
                  <a:gd name="T68" fmla="*/ 3 w 110"/>
                  <a:gd name="T69" fmla="*/ 10 h 279"/>
                  <a:gd name="T70" fmla="*/ 3 w 110"/>
                  <a:gd name="T71" fmla="*/ 10 h 279"/>
                  <a:gd name="T72" fmla="*/ 3 w 110"/>
                  <a:gd name="T73" fmla="*/ 10 h 279"/>
                  <a:gd name="T74" fmla="*/ 3 w 110"/>
                  <a:gd name="T75" fmla="*/ 10 h 279"/>
                  <a:gd name="T76" fmla="*/ 0 w 110"/>
                  <a:gd name="T77" fmla="*/ 1 h 27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0"/>
                  <a:gd name="T118" fmla="*/ 0 h 279"/>
                  <a:gd name="T119" fmla="*/ 110 w 110"/>
                  <a:gd name="T120" fmla="*/ 279 h 27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0" h="279">
                    <a:moveTo>
                      <a:pt x="0" y="24"/>
                    </a:moveTo>
                    <a:lnTo>
                      <a:pt x="0" y="21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7" y="4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7" y="1"/>
                    </a:lnTo>
                    <a:lnTo>
                      <a:pt x="30" y="2"/>
                    </a:lnTo>
                    <a:lnTo>
                      <a:pt x="33" y="5"/>
                    </a:lnTo>
                    <a:lnTo>
                      <a:pt x="35" y="7"/>
                    </a:lnTo>
                    <a:lnTo>
                      <a:pt x="38" y="11"/>
                    </a:lnTo>
                    <a:lnTo>
                      <a:pt x="39" y="15"/>
                    </a:lnTo>
                    <a:lnTo>
                      <a:pt x="110" y="254"/>
                    </a:lnTo>
                    <a:lnTo>
                      <a:pt x="110" y="258"/>
                    </a:lnTo>
                    <a:lnTo>
                      <a:pt x="110" y="261"/>
                    </a:lnTo>
                    <a:lnTo>
                      <a:pt x="110" y="263"/>
                    </a:lnTo>
                    <a:lnTo>
                      <a:pt x="109" y="267"/>
                    </a:lnTo>
                    <a:lnTo>
                      <a:pt x="108" y="270"/>
                    </a:lnTo>
                    <a:lnTo>
                      <a:pt x="105" y="273"/>
                    </a:lnTo>
                    <a:lnTo>
                      <a:pt x="103" y="275"/>
                    </a:lnTo>
                    <a:lnTo>
                      <a:pt x="99" y="278"/>
                    </a:lnTo>
                    <a:lnTo>
                      <a:pt x="96" y="279"/>
                    </a:lnTo>
                    <a:lnTo>
                      <a:pt x="92" y="279"/>
                    </a:lnTo>
                    <a:lnTo>
                      <a:pt x="89" y="279"/>
                    </a:lnTo>
                    <a:lnTo>
                      <a:pt x="87" y="279"/>
                    </a:lnTo>
                    <a:lnTo>
                      <a:pt x="83" y="278"/>
                    </a:lnTo>
                    <a:lnTo>
                      <a:pt x="80" y="277"/>
                    </a:lnTo>
                    <a:lnTo>
                      <a:pt x="77" y="274"/>
                    </a:lnTo>
                    <a:lnTo>
                      <a:pt x="75" y="272"/>
                    </a:lnTo>
                    <a:lnTo>
                      <a:pt x="72" y="268"/>
                    </a:lnTo>
                    <a:lnTo>
                      <a:pt x="71" y="26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80" name="Freeform 77"/>
              <p:cNvSpPr>
                <a:spLocks/>
              </p:cNvSpPr>
              <p:nvPr/>
            </p:nvSpPr>
            <p:spPr bwMode="auto">
              <a:xfrm>
                <a:off x="3637" y="1976"/>
                <a:ext cx="16" cy="39"/>
              </a:xfrm>
              <a:custGeom>
                <a:avLst/>
                <a:gdLst>
                  <a:gd name="T0" fmla="*/ 0 w 49"/>
                  <a:gd name="T1" fmla="*/ 1 h 117"/>
                  <a:gd name="T2" fmla="*/ 0 w 49"/>
                  <a:gd name="T3" fmla="*/ 1 h 117"/>
                  <a:gd name="T4" fmla="*/ 0 w 49"/>
                  <a:gd name="T5" fmla="*/ 1 h 117"/>
                  <a:gd name="T6" fmla="*/ 0 w 49"/>
                  <a:gd name="T7" fmla="*/ 0 h 117"/>
                  <a:gd name="T8" fmla="*/ 0 w 49"/>
                  <a:gd name="T9" fmla="*/ 0 h 117"/>
                  <a:gd name="T10" fmla="*/ 0 w 49"/>
                  <a:gd name="T11" fmla="*/ 0 h 117"/>
                  <a:gd name="T12" fmla="*/ 0 w 49"/>
                  <a:gd name="T13" fmla="*/ 0 h 117"/>
                  <a:gd name="T14" fmla="*/ 0 w 49"/>
                  <a:gd name="T15" fmla="*/ 0 h 117"/>
                  <a:gd name="T16" fmla="*/ 0 w 49"/>
                  <a:gd name="T17" fmla="*/ 0 h 117"/>
                  <a:gd name="T18" fmla="*/ 1 w 49"/>
                  <a:gd name="T19" fmla="*/ 0 h 117"/>
                  <a:gd name="T20" fmla="*/ 1 w 49"/>
                  <a:gd name="T21" fmla="*/ 0 h 117"/>
                  <a:gd name="T22" fmla="*/ 1 w 49"/>
                  <a:gd name="T23" fmla="*/ 0 h 117"/>
                  <a:gd name="T24" fmla="*/ 1 w 49"/>
                  <a:gd name="T25" fmla="*/ 0 h 117"/>
                  <a:gd name="T26" fmla="*/ 1 w 49"/>
                  <a:gd name="T27" fmla="*/ 0 h 117"/>
                  <a:gd name="T28" fmla="*/ 1 w 49"/>
                  <a:gd name="T29" fmla="*/ 0 h 117"/>
                  <a:gd name="T30" fmla="*/ 1 w 49"/>
                  <a:gd name="T31" fmla="*/ 0 h 117"/>
                  <a:gd name="T32" fmla="*/ 1 w 49"/>
                  <a:gd name="T33" fmla="*/ 0 h 117"/>
                  <a:gd name="T34" fmla="*/ 1 w 49"/>
                  <a:gd name="T35" fmla="*/ 0 h 117"/>
                  <a:gd name="T36" fmla="*/ 1 w 49"/>
                  <a:gd name="T37" fmla="*/ 1 h 117"/>
                  <a:gd name="T38" fmla="*/ 2 w 49"/>
                  <a:gd name="T39" fmla="*/ 3 h 117"/>
                  <a:gd name="T40" fmla="*/ 2 w 49"/>
                  <a:gd name="T41" fmla="*/ 4 h 117"/>
                  <a:gd name="T42" fmla="*/ 2 w 49"/>
                  <a:gd name="T43" fmla="*/ 4 h 117"/>
                  <a:gd name="T44" fmla="*/ 2 w 49"/>
                  <a:gd name="T45" fmla="*/ 4 h 117"/>
                  <a:gd name="T46" fmla="*/ 2 w 49"/>
                  <a:gd name="T47" fmla="*/ 4 h 117"/>
                  <a:gd name="T48" fmla="*/ 2 w 49"/>
                  <a:gd name="T49" fmla="*/ 4 h 117"/>
                  <a:gd name="T50" fmla="*/ 2 w 49"/>
                  <a:gd name="T51" fmla="*/ 4 h 117"/>
                  <a:gd name="T52" fmla="*/ 1 w 49"/>
                  <a:gd name="T53" fmla="*/ 4 h 117"/>
                  <a:gd name="T54" fmla="*/ 1 w 49"/>
                  <a:gd name="T55" fmla="*/ 4 h 117"/>
                  <a:gd name="T56" fmla="*/ 1 w 49"/>
                  <a:gd name="T57" fmla="*/ 4 h 117"/>
                  <a:gd name="T58" fmla="*/ 1 w 49"/>
                  <a:gd name="T59" fmla="*/ 4 h 117"/>
                  <a:gd name="T60" fmla="*/ 1 w 49"/>
                  <a:gd name="T61" fmla="*/ 4 h 117"/>
                  <a:gd name="T62" fmla="*/ 1 w 49"/>
                  <a:gd name="T63" fmla="*/ 4 h 117"/>
                  <a:gd name="T64" fmla="*/ 1 w 49"/>
                  <a:gd name="T65" fmla="*/ 4 h 117"/>
                  <a:gd name="T66" fmla="*/ 1 w 49"/>
                  <a:gd name="T67" fmla="*/ 4 h 117"/>
                  <a:gd name="T68" fmla="*/ 0 w 49"/>
                  <a:gd name="T69" fmla="*/ 4 h 117"/>
                  <a:gd name="T70" fmla="*/ 0 w 49"/>
                  <a:gd name="T71" fmla="*/ 4 h 117"/>
                  <a:gd name="T72" fmla="*/ 0 w 49"/>
                  <a:gd name="T73" fmla="*/ 4 h 117"/>
                  <a:gd name="T74" fmla="*/ 0 w 49"/>
                  <a:gd name="T75" fmla="*/ 4 h 117"/>
                  <a:gd name="T76" fmla="*/ 0 w 49"/>
                  <a:gd name="T77" fmla="*/ 1 h 11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9"/>
                  <a:gd name="T118" fmla="*/ 0 h 117"/>
                  <a:gd name="T119" fmla="*/ 49 w 49"/>
                  <a:gd name="T120" fmla="*/ 117 h 11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9" h="117">
                    <a:moveTo>
                      <a:pt x="0" y="22"/>
                    </a:moveTo>
                    <a:lnTo>
                      <a:pt x="0" y="19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2" y="8"/>
                    </a:lnTo>
                    <a:lnTo>
                      <a:pt x="5" y="6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7" y="1"/>
                    </a:lnTo>
                    <a:lnTo>
                      <a:pt x="31" y="2"/>
                    </a:lnTo>
                    <a:lnTo>
                      <a:pt x="33" y="5"/>
                    </a:lnTo>
                    <a:lnTo>
                      <a:pt x="36" y="7"/>
                    </a:lnTo>
                    <a:lnTo>
                      <a:pt x="38" y="11"/>
                    </a:lnTo>
                    <a:lnTo>
                      <a:pt x="39" y="13"/>
                    </a:lnTo>
                    <a:lnTo>
                      <a:pt x="39" y="17"/>
                    </a:lnTo>
                    <a:lnTo>
                      <a:pt x="49" y="94"/>
                    </a:lnTo>
                    <a:lnTo>
                      <a:pt x="49" y="97"/>
                    </a:lnTo>
                    <a:lnTo>
                      <a:pt x="49" y="101"/>
                    </a:lnTo>
                    <a:lnTo>
                      <a:pt x="48" y="104"/>
                    </a:lnTo>
                    <a:lnTo>
                      <a:pt x="47" y="108"/>
                    </a:lnTo>
                    <a:lnTo>
                      <a:pt x="44" y="110"/>
                    </a:lnTo>
                    <a:lnTo>
                      <a:pt x="42" y="113"/>
                    </a:lnTo>
                    <a:lnTo>
                      <a:pt x="38" y="115"/>
                    </a:lnTo>
                    <a:lnTo>
                      <a:pt x="36" y="117"/>
                    </a:lnTo>
                    <a:lnTo>
                      <a:pt x="32" y="117"/>
                    </a:lnTo>
                    <a:lnTo>
                      <a:pt x="29" y="117"/>
                    </a:lnTo>
                    <a:lnTo>
                      <a:pt x="26" y="117"/>
                    </a:lnTo>
                    <a:lnTo>
                      <a:pt x="22" y="115"/>
                    </a:lnTo>
                    <a:lnTo>
                      <a:pt x="18" y="114"/>
                    </a:lnTo>
                    <a:lnTo>
                      <a:pt x="16" y="112"/>
                    </a:lnTo>
                    <a:lnTo>
                      <a:pt x="13" y="109"/>
                    </a:lnTo>
                    <a:lnTo>
                      <a:pt x="11" y="105"/>
                    </a:lnTo>
                    <a:lnTo>
                      <a:pt x="10" y="103"/>
                    </a:lnTo>
                    <a:lnTo>
                      <a:pt x="10" y="9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81" name="Freeform 78"/>
              <p:cNvSpPr>
                <a:spLocks/>
              </p:cNvSpPr>
              <p:nvPr/>
            </p:nvSpPr>
            <p:spPr bwMode="auto">
              <a:xfrm>
                <a:off x="3640" y="2002"/>
                <a:ext cx="21" cy="40"/>
              </a:xfrm>
              <a:custGeom>
                <a:avLst/>
                <a:gdLst>
                  <a:gd name="T0" fmla="*/ 0 w 61"/>
                  <a:gd name="T1" fmla="*/ 1 h 122"/>
                  <a:gd name="T2" fmla="*/ 0 w 61"/>
                  <a:gd name="T3" fmla="*/ 1 h 122"/>
                  <a:gd name="T4" fmla="*/ 0 w 61"/>
                  <a:gd name="T5" fmla="*/ 1 h 122"/>
                  <a:gd name="T6" fmla="*/ 0 w 61"/>
                  <a:gd name="T7" fmla="*/ 1 h 122"/>
                  <a:gd name="T8" fmla="*/ 0 w 61"/>
                  <a:gd name="T9" fmla="*/ 0 h 122"/>
                  <a:gd name="T10" fmla="*/ 0 w 61"/>
                  <a:gd name="T11" fmla="*/ 0 h 122"/>
                  <a:gd name="T12" fmla="*/ 0 w 61"/>
                  <a:gd name="T13" fmla="*/ 0 h 122"/>
                  <a:gd name="T14" fmla="*/ 0 w 61"/>
                  <a:gd name="T15" fmla="*/ 0 h 122"/>
                  <a:gd name="T16" fmla="*/ 0 w 61"/>
                  <a:gd name="T17" fmla="*/ 0 h 122"/>
                  <a:gd name="T18" fmla="*/ 1 w 61"/>
                  <a:gd name="T19" fmla="*/ 0 h 122"/>
                  <a:gd name="T20" fmla="*/ 1 w 61"/>
                  <a:gd name="T21" fmla="*/ 0 h 122"/>
                  <a:gd name="T22" fmla="*/ 1 w 61"/>
                  <a:gd name="T23" fmla="*/ 0 h 122"/>
                  <a:gd name="T24" fmla="*/ 1 w 61"/>
                  <a:gd name="T25" fmla="*/ 0 h 122"/>
                  <a:gd name="T26" fmla="*/ 1 w 61"/>
                  <a:gd name="T27" fmla="*/ 0 h 122"/>
                  <a:gd name="T28" fmla="*/ 1 w 61"/>
                  <a:gd name="T29" fmla="*/ 0 h 122"/>
                  <a:gd name="T30" fmla="*/ 1 w 61"/>
                  <a:gd name="T31" fmla="*/ 0 h 122"/>
                  <a:gd name="T32" fmla="*/ 1 w 61"/>
                  <a:gd name="T33" fmla="*/ 0 h 122"/>
                  <a:gd name="T34" fmla="*/ 1 w 61"/>
                  <a:gd name="T35" fmla="*/ 0 h 122"/>
                  <a:gd name="T36" fmla="*/ 1 w 61"/>
                  <a:gd name="T37" fmla="*/ 1 h 122"/>
                  <a:gd name="T38" fmla="*/ 2 w 61"/>
                  <a:gd name="T39" fmla="*/ 3 h 122"/>
                  <a:gd name="T40" fmla="*/ 2 w 61"/>
                  <a:gd name="T41" fmla="*/ 4 h 122"/>
                  <a:gd name="T42" fmla="*/ 2 w 61"/>
                  <a:gd name="T43" fmla="*/ 4 h 122"/>
                  <a:gd name="T44" fmla="*/ 2 w 61"/>
                  <a:gd name="T45" fmla="*/ 4 h 122"/>
                  <a:gd name="T46" fmla="*/ 2 w 61"/>
                  <a:gd name="T47" fmla="*/ 4 h 122"/>
                  <a:gd name="T48" fmla="*/ 2 w 61"/>
                  <a:gd name="T49" fmla="*/ 4 h 122"/>
                  <a:gd name="T50" fmla="*/ 2 w 61"/>
                  <a:gd name="T51" fmla="*/ 4 h 122"/>
                  <a:gd name="T52" fmla="*/ 2 w 61"/>
                  <a:gd name="T53" fmla="*/ 4 h 122"/>
                  <a:gd name="T54" fmla="*/ 2 w 61"/>
                  <a:gd name="T55" fmla="*/ 4 h 122"/>
                  <a:gd name="T56" fmla="*/ 2 w 61"/>
                  <a:gd name="T57" fmla="*/ 4 h 122"/>
                  <a:gd name="T58" fmla="*/ 2 w 61"/>
                  <a:gd name="T59" fmla="*/ 4 h 122"/>
                  <a:gd name="T60" fmla="*/ 2 w 61"/>
                  <a:gd name="T61" fmla="*/ 4 h 122"/>
                  <a:gd name="T62" fmla="*/ 1 w 61"/>
                  <a:gd name="T63" fmla="*/ 4 h 122"/>
                  <a:gd name="T64" fmla="*/ 1 w 61"/>
                  <a:gd name="T65" fmla="*/ 4 h 122"/>
                  <a:gd name="T66" fmla="*/ 1 w 61"/>
                  <a:gd name="T67" fmla="*/ 4 h 122"/>
                  <a:gd name="T68" fmla="*/ 1 w 61"/>
                  <a:gd name="T69" fmla="*/ 4 h 122"/>
                  <a:gd name="T70" fmla="*/ 1 w 61"/>
                  <a:gd name="T71" fmla="*/ 4 h 122"/>
                  <a:gd name="T72" fmla="*/ 1 w 61"/>
                  <a:gd name="T73" fmla="*/ 4 h 122"/>
                  <a:gd name="T74" fmla="*/ 1 w 61"/>
                  <a:gd name="T75" fmla="*/ 4 h 122"/>
                  <a:gd name="T76" fmla="*/ 0 w 61"/>
                  <a:gd name="T77" fmla="*/ 1 h 12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1"/>
                  <a:gd name="T118" fmla="*/ 0 h 122"/>
                  <a:gd name="T119" fmla="*/ 61 w 61"/>
                  <a:gd name="T120" fmla="*/ 122 h 12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1" h="122">
                    <a:moveTo>
                      <a:pt x="0" y="25"/>
                    </a:moveTo>
                    <a:lnTo>
                      <a:pt x="0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9"/>
                    </a:lnTo>
                    <a:lnTo>
                      <a:pt x="5" y="5"/>
                    </a:lnTo>
                    <a:lnTo>
                      <a:pt x="8" y="4"/>
                    </a:lnTo>
                    <a:lnTo>
                      <a:pt x="11" y="1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1" y="4"/>
                    </a:lnTo>
                    <a:lnTo>
                      <a:pt x="34" y="5"/>
                    </a:lnTo>
                    <a:lnTo>
                      <a:pt x="35" y="9"/>
                    </a:lnTo>
                    <a:lnTo>
                      <a:pt x="38" y="11"/>
                    </a:lnTo>
                    <a:lnTo>
                      <a:pt x="39" y="15"/>
                    </a:lnTo>
                    <a:lnTo>
                      <a:pt x="61" y="97"/>
                    </a:lnTo>
                    <a:lnTo>
                      <a:pt x="61" y="101"/>
                    </a:lnTo>
                    <a:lnTo>
                      <a:pt x="61" y="104"/>
                    </a:lnTo>
                    <a:lnTo>
                      <a:pt x="61" y="107"/>
                    </a:lnTo>
                    <a:lnTo>
                      <a:pt x="60" y="111"/>
                    </a:lnTo>
                    <a:lnTo>
                      <a:pt x="58" y="113"/>
                    </a:lnTo>
                    <a:lnTo>
                      <a:pt x="56" y="117"/>
                    </a:lnTo>
                    <a:lnTo>
                      <a:pt x="53" y="118"/>
                    </a:lnTo>
                    <a:lnTo>
                      <a:pt x="50" y="121"/>
                    </a:lnTo>
                    <a:lnTo>
                      <a:pt x="47" y="122"/>
                    </a:lnTo>
                    <a:lnTo>
                      <a:pt x="43" y="122"/>
                    </a:lnTo>
                    <a:lnTo>
                      <a:pt x="40" y="122"/>
                    </a:lnTo>
                    <a:lnTo>
                      <a:pt x="37" y="122"/>
                    </a:lnTo>
                    <a:lnTo>
                      <a:pt x="33" y="121"/>
                    </a:lnTo>
                    <a:lnTo>
                      <a:pt x="31" y="118"/>
                    </a:lnTo>
                    <a:lnTo>
                      <a:pt x="27" y="117"/>
                    </a:lnTo>
                    <a:lnTo>
                      <a:pt x="26" y="113"/>
                    </a:lnTo>
                    <a:lnTo>
                      <a:pt x="23" y="111"/>
                    </a:lnTo>
                    <a:lnTo>
                      <a:pt x="22" y="10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82" name="Freeform 79"/>
              <p:cNvSpPr>
                <a:spLocks/>
              </p:cNvSpPr>
              <p:nvPr/>
            </p:nvSpPr>
            <p:spPr bwMode="auto">
              <a:xfrm>
                <a:off x="3648" y="2029"/>
                <a:ext cx="25" cy="70"/>
              </a:xfrm>
              <a:custGeom>
                <a:avLst/>
                <a:gdLst>
                  <a:gd name="T0" fmla="*/ 0 w 77"/>
                  <a:gd name="T1" fmla="*/ 1 h 209"/>
                  <a:gd name="T2" fmla="*/ 0 w 77"/>
                  <a:gd name="T3" fmla="*/ 1 h 209"/>
                  <a:gd name="T4" fmla="*/ 0 w 77"/>
                  <a:gd name="T5" fmla="*/ 1 h 209"/>
                  <a:gd name="T6" fmla="*/ 0 w 77"/>
                  <a:gd name="T7" fmla="*/ 0 h 209"/>
                  <a:gd name="T8" fmla="*/ 0 w 77"/>
                  <a:gd name="T9" fmla="*/ 0 h 209"/>
                  <a:gd name="T10" fmla="*/ 0 w 77"/>
                  <a:gd name="T11" fmla="*/ 0 h 209"/>
                  <a:gd name="T12" fmla="*/ 0 w 77"/>
                  <a:gd name="T13" fmla="*/ 0 h 209"/>
                  <a:gd name="T14" fmla="*/ 0 w 77"/>
                  <a:gd name="T15" fmla="*/ 0 h 209"/>
                  <a:gd name="T16" fmla="*/ 0 w 77"/>
                  <a:gd name="T17" fmla="*/ 0 h 209"/>
                  <a:gd name="T18" fmla="*/ 1 w 77"/>
                  <a:gd name="T19" fmla="*/ 0 h 209"/>
                  <a:gd name="T20" fmla="*/ 1 w 77"/>
                  <a:gd name="T21" fmla="*/ 0 h 209"/>
                  <a:gd name="T22" fmla="*/ 1 w 77"/>
                  <a:gd name="T23" fmla="*/ 0 h 209"/>
                  <a:gd name="T24" fmla="*/ 1 w 77"/>
                  <a:gd name="T25" fmla="*/ 0 h 209"/>
                  <a:gd name="T26" fmla="*/ 1 w 77"/>
                  <a:gd name="T27" fmla="*/ 0 h 209"/>
                  <a:gd name="T28" fmla="*/ 1 w 77"/>
                  <a:gd name="T29" fmla="*/ 0 h 209"/>
                  <a:gd name="T30" fmla="*/ 1 w 77"/>
                  <a:gd name="T31" fmla="*/ 0 h 209"/>
                  <a:gd name="T32" fmla="*/ 1 w 77"/>
                  <a:gd name="T33" fmla="*/ 0 h 209"/>
                  <a:gd name="T34" fmla="*/ 1 w 77"/>
                  <a:gd name="T35" fmla="*/ 0 h 209"/>
                  <a:gd name="T36" fmla="*/ 1 w 77"/>
                  <a:gd name="T37" fmla="*/ 1 h 209"/>
                  <a:gd name="T38" fmla="*/ 3 w 77"/>
                  <a:gd name="T39" fmla="*/ 7 h 209"/>
                  <a:gd name="T40" fmla="*/ 3 w 77"/>
                  <a:gd name="T41" fmla="*/ 7 h 209"/>
                  <a:gd name="T42" fmla="*/ 3 w 77"/>
                  <a:gd name="T43" fmla="*/ 7 h 209"/>
                  <a:gd name="T44" fmla="*/ 3 w 77"/>
                  <a:gd name="T45" fmla="*/ 7 h 209"/>
                  <a:gd name="T46" fmla="*/ 3 w 77"/>
                  <a:gd name="T47" fmla="*/ 7 h 209"/>
                  <a:gd name="T48" fmla="*/ 3 w 77"/>
                  <a:gd name="T49" fmla="*/ 7 h 209"/>
                  <a:gd name="T50" fmla="*/ 2 w 77"/>
                  <a:gd name="T51" fmla="*/ 8 h 209"/>
                  <a:gd name="T52" fmla="*/ 2 w 77"/>
                  <a:gd name="T53" fmla="*/ 8 h 209"/>
                  <a:gd name="T54" fmla="*/ 2 w 77"/>
                  <a:gd name="T55" fmla="*/ 8 h 209"/>
                  <a:gd name="T56" fmla="*/ 2 w 77"/>
                  <a:gd name="T57" fmla="*/ 8 h 209"/>
                  <a:gd name="T58" fmla="*/ 2 w 77"/>
                  <a:gd name="T59" fmla="*/ 8 h 209"/>
                  <a:gd name="T60" fmla="*/ 2 w 77"/>
                  <a:gd name="T61" fmla="*/ 8 h 209"/>
                  <a:gd name="T62" fmla="*/ 2 w 77"/>
                  <a:gd name="T63" fmla="*/ 8 h 209"/>
                  <a:gd name="T64" fmla="*/ 2 w 77"/>
                  <a:gd name="T65" fmla="*/ 8 h 209"/>
                  <a:gd name="T66" fmla="*/ 2 w 77"/>
                  <a:gd name="T67" fmla="*/ 8 h 209"/>
                  <a:gd name="T68" fmla="*/ 2 w 77"/>
                  <a:gd name="T69" fmla="*/ 8 h 209"/>
                  <a:gd name="T70" fmla="*/ 1 w 77"/>
                  <a:gd name="T71" fmla="*/ 7 h 209"/>
                  <a:gd name="T72" fmla="*/ 1 w 77"/>
                  <a:gd name="T73" fmla="*/ 7 h 209"/>
                  <a:gd name="T74" fmla="*/ 1 w 77"/>
                  <a:gd name="T75" fmla="*/ 7 h 209"/>
                  <a:gd name="T76" fmla="*/ 0 w 77"/>
                  <a:gd name="T77" fmla="*/ 1 h 20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7"/>
                  <a:gd name="T118" fmla="*/ 0 h 209"/>
                  <a:gd name="T119" fmla="*/ 77 w 77"/>
                  <a:gd name="T120" fmla="*/ 209 h 20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7" h="209">
                    <a:moveTo>
                      <a:pt x="0" y="23"/>
                    </a:moveTo>
                    <a:lnTo>
                      <a:pt x="0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9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8" y="1"/>
                    </a:lnTo>
                    <a:lnTo>
                      <a:pt x="32" y="3"/>
                    </a:lnTo>
                    <a:lnTo>
                      <a:pt x="34" y="6"/>
                    </a:lnTo>
                    <a:lnTo>
                      <a:pt x="37" y="8"/>
                    </a:lnTo>
                    <a:lnTo>
                      <a:pt x="38" y="12"/>
                    </a:lnTo>
                    <a:lnTo>
                      <a:pt x="39" y="16"/>
                    </a:lnTo>
                    <a:lnTo>
                      <a:pt x="77" y="185"/>
                    </a:lnTo>
                    <a:lnTo>
                      <a:pt x="77" y="189"/>
                    </a:lnTo>
                    <a:lnTo>
                      <a:pt x="77" y="192"/>
                    </a:lnTo>
                    <a:lnTo>
                      <a:pt x="77" y="195"/>
                    </a:lnTo>
                    <a:lnTo>
                      <a:pt x="76" y="198"/>
                    </a:lnTo>
                    <a:lnTo>
                      <a:pt x="74" y="201"/>
                    </a:lnTo>
                    <a:lnTo>
                      <a:pt x="71" y="204"/>
                    </a:lnTo>
                    <a:lnTo>
                      <a:pt x="69" y="206"/>
                    </a:lnTo>
                    <a:lnTo>
                      <a:pt x="65" y="208"/>
                    </a:lnTo>
                    <a:lnTo>
                      <a:pt x="61" y="209"/>
                    </a:lnTo>
                    <a:lnTo>
                      <a:pt x="58" y="209"/>
                    </a:lnTo>
                    <a:lnTo>
                      <a:pt x="55" y="209"/>
                    </a:lnTo>
                    <a:lnTo>
                      <a:pt x="52" y="209"/>
                    </a:lnTo>
                    <a:lnTo>
                      <a:pt x="49" y="208"/>
                    </a:lnTo>
                    <a:lnTo>
                      <a:pt x="45" y="205"/>
                    </a:lnTo>
                    <a:lnTo>
                      <a:pt x="43" y="203"/>
                    </a:lnTo>
                    <a:lnTo>
                      <a:pt x="41" y="200"/>
                    </a:lnTo>
                    <a:lnTo>
                      <a:pt x="39" y="196"/>
                    </a:lnTo>
                    <a:lnTo>
                      <a:pt x="38" y="19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83" name="Freeform 80"/>
              <p:cNvSpPr>
                <a:spLocks/>
              </p:cNvSpPr>
              <p:nvPr/>
            </p:nvSpPr>
            <p:spPr bwMode="auto">
              <a:xfrm>
                <a:off x="3660" y="2086"/>
                <a:ext cx="17" cy="44"/>
              </a:xfrm>
              <a:custGeom>
                <a:avLst/>
                <a:gdLst>
                  <a:gd name="T0" fmla="*/ 0 w 51"/>
                  <a:gd name="T1" fmla="*/ 1 h 132"/>
                  <a:gd name="T2" fmla="*/ 0 w 51"/>
                  <a:gd name="T3" fmla="*/ 1 h 132"/>
                  <a:gd name="T4" fmla="*/ 0 w 51"/>
                  <a:gd name="T5" fmla="*/ 1 h 132"/>
                  <a:gd name="T6" fmla="*/ 0 w 51"/>
                  <a:gd name="T7" fmla="*/ 0 h 132"/>
                  <a:gd name="T8" fmla="*/ 0 w 51"/>
                  <a:gd name="T9" fmla="*/ 0 h 132"/>
                  <a:gd name="T10" fmla="*/ 0 w 51"/>
                  <a:gd name="T11" fmla="*/ 0 h 132"/>
                  <a:gd name="T12" fmla="*/ 0 w 51"/>
                  <a:gd name="T13" fmla="*/ 0 h 132"/>
                  <a:gd name="T14" fmla="*/ 0 w 51"/>
                  <a:gd name="T15" fmla="*/ 0 h 132"/>
                  <a:gd name="T16" fmla="*/ 1 w 51"/>
                  <a:gd name="T17" fmla="*/ 0 h 132"/>
                  <a:gd name="T18" fmla="*/ 1 w 51"/>
                  <a:gd name="T19" fmla="*/ 0 h 132"/>
                  <a:gd name="T20" fmla="*/ 1 w 51"/>
                  <a:gd name="T21" fmla="*/ 0 h 132"/>
                  <a:gd name="T22" fmla="*/ 1 w 51"/>
                  <a:gd name="T23" fmla="*/ 0 h 132"/>
                  <a:gd name="T24" fmla="*/ 1 w 51"/>
                  <a:gd name="T25" fmla="*/ 0 h 132"/>
                  <a:gd name="T26" fmla="*/ 1 w 51"/>
                  <a:gd name="T27" fmla="*/ 0 h 132"/>
                  <a:gd name="T28" fmla="*/ 1 w 51"/>
                  <a:gd name="T29" fmla="*/ 0 h 132"/>
                  <a:gd name="T30" fmla="*/ 1 w 51"/>
                  <a:gd name="T31" fmla="*/ 0 h 132"/>
                  <a:gd name="T32" fmla="*/ 1 w 51"/>
                  <a:gd name="T33" fmla="*/ 0 h 132"/>
                  <a:gd name="T34" fmla="*/ 1 w 51"/>
                  <a:gd name="T35" fmla="*/ 1 h 132"/>
                  <a:gd name="T36" fmla="*/ 1 w 51"/>
                  <a:gd name="T37" fmla="*/ 1 h 132"/>
                  <a:gd name="T38" fmla="*/ 2 w 51"/>
                  <a:gd name="T39" fmla="*/ 4 h 132"/>
                  <a:gd name="T40" fmla="*/ 2 w 51"/>
                  <a:gd name="T41" fmla="*/ 4 h 132"/>
                  <a:gd name="T42" fmla="*/ 2 w 51"/>
                  <a:gd name="T43" fmla="*/ 4 h 132"/>
                  <a:gd name="T44" fmla="*/ 2 w 51"/>
                  <a:gd name="T45" fmla="*/ 4 h 132"/>
                  <a:gd name="T46" fmla="*/ 2 w 51"/>
                  <a:gd name="T47" fmla="*/ 5 h 132"/>
                  <a:gd name="T48" fmla="*/ 2 w 51"/>
                  <a:gd name="T49" fmla="*/ 5 h 132"/>
                  <a:gd name="T50" fmla="*/ 2 w 51"/>
                  <a:gd name="T51" fmla="*/ 5 h 132"/>
                  <a:gd name="T52" fmla="*/ 1 w 51"/>
                  <a:gd name="T53" fmla="*/ 5 h 132"/>
                  <a:gd name="T54" fmla="*/ 1 w 51"/>
                  <a:gd name="T55" fmla="*/ 5 h 132"/>
                  <a:gd name="T56" fmla="*/ 1 w 51"/>
                  <a:gd name="T57" fmla="*/ 5 h 132"/>
                  <a:gd name="T58" fmla="*/ 1 w 51"/>
                  <a:gd name="T59" fmla="*/ 5 h 132"/>
                  <a:gd name="T60" fmla="*/ 1 w 51"/>
                  <a:gd name="T61" fmla="*/ 5 h 132"/>
                  <a:gd name="T62" fmla="*/ 1 w 51"/>
                  <a:gd name="T63" fmla="*/ 5 h 132"/>
                  <a:gd name="T64" fmla="*/ 1 w 51"/>
                  <a:gd name="T65" fmla="*/ 5 h 132"/>
                  <a:gd name="T66" fmla="*/ 1 w 51"/>
                  <a:gd name="T67" fmla="*/ 5 h 132"/>
                  <a:gd name="T68" fmla="*/ 1 w 51"/>
                  <a:gd name="T69" fmla="*/ 5 h 132"/>
                  <a:gd name="T70" fmla="*/ 0 w 51"/>
                  <a:gd name="T71" fmla="*/ 4 h 132"/>
                  <a:gd name="T72" fmla="*/ 0 w 51"/>
                  <a:gd name="T73" fmla="*/ 4 h 132"/>
                  <a:gd name="T74" fmla="*/ 0 w 51"/>
                  <a:gd name="T75" fmla="*/ 4 h 132"/>
                  <a:gd name="T76" fmla="*/ 0 w 51"/>
                  <a:gd name="T77" fmla="*/ 1 h 13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1"/>
                  <a:gd name="T118" fmla="*/ 0 h 132"/>
                  <a:gd name="T119" fmla="*/ 51 w 51"/>
                  <a:gd name="T120" fmla="*/ 132 h 13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1" h="132">
                    <a:moveTo>
                      <a:pt x="0" y="23"/>
                    </a:moveTo>
                    <a:lnTo>
                      <a:pt x="0" y="20"/>
                    </a:lnTo>
                    <a:lnTo>
                      <a:pt x="0" y="16"/>
                    </a:lnTo>
                    <a:lnTo>
                      <a:pt x="1" y="13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7" y="4"/>
                    </a:lnTo>
                    <a:lnTo>
                      <a:pt x="11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7" y="2"/>
                    </a:lnTo>
                    <a:lnTo>
                      <a:pt x="31" y="3"/>
                    </a:lnTo>
                    <a:lnTo>
                      <a:pt x="33" y="5"/>
                    </a:lnTo>
                    <a:lnTo>
                      <a:pt x="36" y="8"/>
                    </a:lnTo>
                    <a:lnTo>
                      <a:pt x="38" y="11"/>
                    </a:lnTo>
                    <a:lnTo>
                      <a:pt x="39" y="15"/>
                    </a:lnTo>
                    <a:lnTo>
                      <a:pt x="39" y="18"/>
                    </a:lnTo>
                    <a:lnTo>
                      <a:pt x="51" y="110"/>
                    </a:lnTo>
                    <a:lnTo>
                      <a:pt x="51" y="112"/>
                    </a:lnTo>
                    <a:lnTo>
                      <a:pt x="51" y="116"/>
                    </a:lnTo>
                    <a:lnTo>
                      <a:pt x="49" y="120"/>
                    </a:lnTo>
                    <a:lnTo>
                      <a:pt x="48" y="123"/>
                    </a:lnTo>
                    <a:lnTo>
                      <a:pt x="46" y="126"/>
                    </a:lnTo>
                    <a:lnTo>
                      <a:pt x="43" y="128"/>
                    </a:lnTo>
                    <a:lnTo>
                      <a:pt x="39" y="131"/>
                    </a:lnTo>
                    <a:lnTo>
                      <a:pt x="36" y="132"/>
                    </a:lnTo>
                    <a:lnTo>
                      <a:pt x="33" y="132"/>
                    </a:lnTo>
                    <a:lnTo>
                      <a:pt x="31" y="132"/>
                    </a:lnTo>
                    <a:lnTo>
                      <a:pt x="27" y="132"/>
                    </a:lnTo>
                    <a:lnTo>
                      <a:pt x="23" y="131"/>
                    </a:lnTo>
                    <a:lnTo>
                      <a:pt x="20" y="130"/>
                    </a:lnTo>
                    <a:lnTo>
                      <a:pt x="17" y="127"/>
                    </a:lnTo>
                    <a:lnTo>
                      <a:pt x="15" y="125"/>
                    </a:lnTo>
                    <a:lnTo>
                      <a:pt x="12" y="121"/>
                    </a:lnTo>
                    <a:lnTo>
                      <a:pt x="11" y="117"/>
                    </a:lnTo>
                    <a:lnTo>
                      <a:pt x="11" y="11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84" name="Freeform 81"/>
              <p:cNvSpPr>
                <a:spLocks/>
              </p:cNvSpPr>
              <p:nvPr/>
            </p:nvSpPr>
            <p:spPr bwMode="auto">
              <a:xfrm>
                <a:off x="3664" y="2117"/>
                <a:ext cx="21" cy="44"/>
              </a:xfrm>
              <a:custGeom>
                <a:avLst/>
                <a:gdLst>
                  <a:gd name="T0" fmla="*/ 0 w 62"/>
                  <a:gd name="T1" fmla="*/ 1 h 132"/>
                  <a:gd name="T2" fmla="*/ 0 w 62"/>
                  <a:gd name="T3" fmla="*/ 1 h 132"/>
                  <a:gd name="T4" fmla="*/ 0 w 62"/>
                  <a:gd name="T5" fmla="*/ 1 h 132"/>
                  <a:gd name="T6" fmla="*/ 0 w 62"/>
                  <a:gd name="T7" fmla="*/ 1 h 132"/>
                  <a:gd name="T8" fmla="*/ 0 w 62"/>
                  <a:gd name="T9" fmla="*/ 0 h 132"/>
                  <a:gd name="T10" fmla="*/ 0 w 62"/>
                  <a:gd name="T11" fmla="*/ 0 h 132"/>
                  <a:gd name="T12" fmla="*/ 0 w 62"/>
                  <a:gd name="T13" fmla="*/ 0 h 132"/>
                  <a:gd name="T14" fmla="*/ 0 w 62"/>
                  <a:gd name="T15" fmla="*/ 0 h 132"/>
                  <a:gd name="T16" fmla="*/ 0 w 62"/>
                  <a:gd name="T17" fmla="*/ 0 h 132"/>
                  <a:gd name="T18" fmla="*/ 1 w 62"/>
                  <a:gd name="T19" fmla="*/ 0 h 132"/>
                  <a:gd name="T20" fmla="*/ 1 w 62"/>
                  <a:gd name="T21" fmla="*/ 0 h 132"/>
                  <a:gd name="T22" fmla="*/ 1 w 62"/>
                  <a:gd name="T23" fmla="*/ 0 h 132"/>
                  <a:gd name="T24" fmla="*/ 1 w 62"/>
                  <a:gd name="T25" fmla="*/ 0 h 132"/>
                  <a:gd name="T26" fmla="*/ 1 w 62"/>
                  <a:gd name="T27" fmla="*/ 0 h 132"/>
                  <a:gd name="T28" fmla="*/ 1 w 62"/>
                  <a:gd name="T29" fmla="*/ 0 h 132"/>
                  <a:gd name="T30" fmla="*/ 1 w 62"/>
                  <a:gd name="T31" fmla="*/ 0 h 132"/>
                  <a:gd name="T32" fmla="*/ 1 w 62"/>
                  <a:gd name="T33" fmla="*/ 0 h 132"/>
                  <a:gd name="T34" fmla="*/ 1 w 62"/>
                  <a:gd name="T35" fmla="*/ 0 h 132"/>
                  <a:gd name="T36" fmla="*/ 2 w 62"/>
                  <a:gd name="T37" fmla="*/ 1 h 132"/>
                  <a:gd name="T38" fmla="*/ 2 w 62"/>
                  <a:gd name="T39" fmla="*/ 4 h 132"/>
                  <a:gd name="T40" fmla="*/ 2 w 62"/>
                  <a:gd name="T41" fmla="*/ 4 h 132"/>
                  <a:gd name="T42" fmla="*/ 2 w 62"/>
                  <a:gd name="T43" fmla="*/ 4 h 132"/>
                  <a:gd name="T44" fmla="*/ 2 w 62"/>
                  <a:gd name="T45" fmla="*/ 4 h 132"/>
                  <a:gd name="T46" fmla="*/ 2 w 62"/>
                  <a:gd name="T47" fmla="*/ 4 h 132"/>
                  <a:gd name="T48" fmla="*/ 2 w 62"/>
                  <a:gd name="T49" fmla="*/ 5 h 132"/>
                  <a:gd name="T50" fmla="*/ 2 w 62"/>
                  <a:gd name="T51" fmla="*/ 5 h 132"/>
                  <a:gd name="T52" fmla="*/ 2 w 62"/>
                  <a:gd name="T53" fmla="*/ 5 h 132"/>
                  <a:gd name="T54" fmla="*/ 2 w 62"/>
                  <a:gd name="T55" fmla="*/ 5 h 132"/>
                  <a:gd name="T56" fmla="*/ 2 w 62"/>
                  <a:gd name="T57" fmla="*/ 5 h 132"/>
                  <a:gd name="T58" fmla="*/ 2 w 62"/>
                  <a:gd name="T59" fmla="*/ 5 h 132"/>
                  <a:gd name="T60" fmla="*/ 2 w 62"/>
                  <a:gd name="T61" fmla="*/ 5 h 132"/>
                  <a:gd name="T62" fmla="*/ 1 w 62"/>
                  <a:gd name="T63" fmla="*/ 5 h 132"/>
                  <a:gd name="T64" fmla="*/ 1 w 62"/>
                  <a:gd name="T65" fmla="*/ 5 h 132"/>
                  <a:gd name="T66" fmla="*/ 1 w 62"/>
                  <a:gd name="T67" fmla="*/ 5 h 132"/>
                  <a:gd name="T68" fmla="*/ 1 w 62"/>
                  <a:gd name="T69" fmla="*/ 5 h 132"/>
                  <a:gd name="T70" fmla="*/ 1 w 62"/>
                  <a:gd name="T71" fmla="*/ 5 h 132"/>
                  <a:gd name="T72" fmla="*/ 1 w 62"/>
                  <a:gd name="T73" fmla="*/ 4 h 132"/>
                  <a:gd name="T74" fmla="*/ 1 w 62"/>
                  <a:gd name="T75" fmla="*/ 4 h 132"/>
                  <a:gd name="T76" fmla="*/ 0 w 62"/>
                  <a:gd name="T77" fmla="*/ 1 h 13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"/>
                  <a:gd name="T118" fmla="*/ 0 h 132"/>
                  <a:gd name="T119" fmla="*/ 62 w 62"/>
                  <a:gd name="T120" fmla="*/ 132 h 13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" h="132">
                    <a:moveTo>
                      <a:pt x="0" y="23"/>
                    </a:moveTo>
                    <a:lnTo>
                      <a:pt x="0" y="19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9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8" y="1"/>
                    </a:lnTo>
                    <a:lnTo>
                      <a:pt x="32" y="3"/>
                    </a:lnTo>
                    <a:lnTo>
                      <a:pt x="35" y="6"/>
                    </a:lnTo>
                    <a:lnTo>
                      <a:pt x="37" y="8"/>
                    </a:lnTo>
                    <a:lnTo>
                      <a:pt x="38" y="12"/>
                    </a:lnTo>
                    <a:lnTo>
                      <a:pt x="40" y="16"/>
                    </a:lnTo>
                    <a:lnTo>
                      <a:pt x="62" y="109"/>
                    </a:lnTo>
                    <a:lnTo>
                      <a:pt x="62" y="113"/>
                    </a:lnTo>
                    <a:lnTo>
                      <a:pt x="62" y="114"/>
                    </a:lnTo>
                    <a:lnTo>
                      <a:pt x="62" y="118"/>
                    </a:lnTo>
                    <a:lnTo>
                      <a:pt x="60" y="121"/>
                    </a:lnTo>
                    <a:lnTo>
                      <a:pt x="58" y="125"/>
                    </a:lnTo>
                    <a:lnTo>
                      <a:pt x="56" y="128"/>
                    </a:lnTo>
                    <a:lnTo>
                      <a:pt x="53" y="130"/>
                    </a:lnTo>
                    <a:lnTo>
                      <a:pt x="49" y="131"/>
                    </a:lnTo>
                    <a:lnTo>
                      <a:pt x="46" y="132"/>
                    </a:lnTo>
                    <a:lnTo>
                      <a:pt x="42" y="132"/>
                    </a:lnTo>
                    <a:lnTo>
                      <a:pt x="41" y="132"/>
                    </a:lnTo>
                    <a:lnTo>
                      <a:pt x="37" y="132"/>
                    </a:lnTo>
                    <a:lnTo>
                      <a:pt x="33" y="131"/>
                    </a:lnTo>
                    <a:lnTo>
                      <a:pt x="30" y="129"/>
                    </a:lnTo>
                    <a:lnTo>
                      <a:pt x="27" y="126"/>
                    </a:lnTo>
                    <a:lnTo>
                      <a:pt x="25" y="124"/>
                    </a:lnTo>
                    <a:lnTo>
                      <a:pt x="24" y="120"/>
                    </a:lnTo>
                    <a:lnTo>
                      <a:pt x="22" y="117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85" name="Freeform 82"/>
              <p:cNvSpPr>
                <a:spLocks/>
              </p:cNvSpPr>
              <p:nvPr/>
            </p:nvSpPr>
            <p:spPr bwMode="auto">
              <a:xfrm>
                <a:off x="3671" y="2148"/>
                <a:ext cx="30" cy="111"/>
              </a:xfrm>
              <a:custGeom>
                <a:avLst/>
                <a:gdLst>
                  <a:gd name="T0" fmla="*/ 0 w 89"/>
                  <a:gd name="T1" fmla="*/ 1 h 335"/>
                  <a:gd name="T2" fmla="*/ 0 w 89"/>
                  <a:gd name="T3" fmla="*/ 1 h 335"/>
                  <a:gd name="T4" fmla="*/ 0 w 89"/>
                  <a:gd name="T5" fmla="*/ 1 h 335"/>
                  <a:gd name="T6" fmla="*/ 0 w 89"/>
                  <a:gd name="T7" fmla="*/ 1 h 335"/>
                  <a:gd name="T8" fmla="*/ 0 w 89"/>
                  <a:gd name="T9" fmla="*/ 0 h 335"/>
                  <a:gd name="T10" fmla="*/ 0 w 89"/>
                  <a:gd name="T11" fmla="*/ 0 h 335"/>
                  <a:gd name="T12" fmla="*/ 0 w 89"/>
                  <a:gd name="T13" fmla="*/ 0 h 335"/>
                  <a:gd name="T14" fmla="*/ 0 w 89"/>
                  <a:gd name="T15" fmla="*/ 0 h 335"/>
                  <a:gd name="T16" fmla="*/ 1 w 89"/>
                  <a:gd name="T17" fmla="*/ 0 h 335"/>
                  <a:gd name="T18" fmla="*/ 1 w 89"/>
                  <a:gd name="T19" fmla="*/ 0 h 335"/>
                  <a:gd name="T20" fmla="*/ 1 w 89"/>
                  <a:gd name="T21" fmla="*/ 0 h 335"/>
                  <a:gd name="T22" fmla="*/ 1 w 89"/>
                  <a:gd name="T23" fmla="*/ 0 h 335"/>
                  <a:gd name="T24" fmla="*/ 1 w 89"/>
                  <a:gd name="T25" fmla="*/ 0 h 335"/>
                  <a:gd name="T26" fmla="*/ 1 w 89"/>
                  <a:gd name="T27" fmla="*/ 0 h 335"/>
                  <a:gd name="T28" fmla="*/ 1 w 89"/>
                  <a:gd name="T29" fmla="*/ 0 h 335"/>
                  <a:gd name="T30" fmla="*/ 1 w 89"/>
                  <a:gd name="T31" fmla="*/ 0 h 335"/>
                  <a:gd name="T32" fmla="*/ 1 w 89"/>
                  <a:gd name="T33" fmla="*/ 0 h 335"/>
                  <a:gd name="T34" fmla="*/ 1 w 89"/>
                  <a:gd name="T35" fmla="*/ 1 h 335"/>
                  <a:gd name="T36" fmla="*/ 1 w 89"/>
                  <a:gd name="T37" fmla="*/ 1 h 335"/>
                  <a:gd name="T38" fmla="*/ 3 w 89"/>
                  <a:gd name="T39" fmla="*/ 11 h 335"/>
                  <a:gd name="T40" fmla="*/ 3 w 89"/>
                  <a:gd name="T41" fmla="*/ 11 h 335"/>
                  <a:gd name="T42" fmla="*/ 3 w 89"/>
                  <a:gd name="T43" fmla="*/ 12 h 335"/>
                  <a:gd name="T44" fmla="*/ 3 w 89"/>
                  <a:gd name="T45" fmla="*/ 12 h 335"/>
                  <a:gd name="T46" fmla="*/ 3 w 89"/>
                  <a:gd name="T47" fmla="*/ 12 h 335"/>
                  <a:gd name="T48" fmla="*/ 3 w 89"/>
                  <a:gd name="T49" fmla="*/ 12 h 335"/>
                  <a:gd name="T50" fmla="*/ 3 w 89"/>
                  <a:gd name="T51" fmla="*/ 12 h 335"/>
                  <a:gd name="T52" fmla="*/ 3 w 89"/>
                  <a:gd name="T53" fmla="*/ 12 h 335"/>
                  <a:gd name="T54" fmla="*/ 3 w 89"/>
                  <a:gd name="T55" fmla="*/ 12 h 335"/>
                  <a:gd name="T56" fmla="*/ 3 w 89"/>
                  <a:gd name="T57" fmla="*/ 12 h 335"/>
                  <a:gd name="T58" fmla="*/ 3 w 89"/>
                  <a:gd name="T59" fmla="*/ 12 h 335"/>
                  <a:gd name="T60" fmla="*/ 2 w 89"/>
                  <a:gd name="T61" fmla="*/ 12 h 335"/>
                  <a:gd name="T62" fmla="*/ 2 w 89"/>
                  <a:gd name="T63" fmla="*/ 12 h 335"/>
                  <a:gd name="T64" fmla="*/ 2 w 89"/>
                  <a:gd name="T65" fmla="*/ 12 h 335"/>
                  <a:gd name="T66" fmla="*/ 2 w 89"/>
                  <a:gd name="T67" fmla="*/ 12 h 335"/>
                  <a:gd name="T68" fmla="*/ 2 w 89"/>
                  <a:gd name="T69" fmla="*/ 12 h 335"/>
                  <a:gd name="T70" fmla="*/ 2 w 89"/>
                  <a:gd name="T71" fmla="*/ 12 h 335"/>
                  <a:gd name="T72" fmla="*/ 2 w 89"/>
                  <a:gd name="T73" fmla="*/ 12 h 335"/>
                  <a:gd name="T74" fmla="*/ 2 w 89"/>
                  <a:gd name="T75" fmla="*/ 12 h 335"/>
                  <a:gd name="T76" fmla="*/ 0 w 89"/>
                  <a:gd name="T77" fmla="*/ 1 h 33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9"/>
                  <a:gd name="T118" fmla="*/ 0 h 335"/>
                  <a:gd name="T119" fmla="*/ 89 w 89"/>
                  <a:gd name="T120" fmla="*/ 335 h 33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9" h="335">
                    <a:moveTo>
                      <a:pt x="0" y="22"/>
                    </a:moveTo>
                    <a:lnTo>
                      <a:pt x="0" y="20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3" y="10"/>
                    </a:lnTo>
                    <a:lnTo>
                      <a:pt x="5" y="6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30" y="3"/>
                    </a:lnTo>
                    <a:lnTo>
                      <a:pt x="34" y="5"/>
                    </a:lnTo>
                    <a:lnTo>
                      <a:pt x="36" y="8"/>
                    </a:lnTo>
                    <a:lnTo>
                      <a:pt x="37" y="10"/>
                    </a:lnTo>
                    <a:lnTo>
                      <a:pt x="40" y="14"/>
                    </a:lnTo>
                    <a:lnTo>
                      <a:pt x="40" y="17"/>
                    </a:lnTo>
                    <a:lnTo>
                      <a:pt x="89" y="313"/>
                    </a:lnTo>
                    <a:lnTo>
                      <a:pt x="89" y="315"/>
                    </a:lnTo>
                    <a:lnTo>
                      <a:pt x="89" y="319"/>
                    </a:lnTo>
                    <a:lnTo>
                      <a:pt x="88" y="321"/>
                    </a:lnTo>
                    <a:lnTo>
                      <a:pt x="87" y="325"/>
                    </a:lnTo>
                    <a:lnTo>
                      <a:pt x="84" y="329"/>
                    </a:lnTo>
                    <a:lnTo>
                      <a:pt x="82" y="331"/>
                    </a:lnTo>
                    <a:lnTo>
                      <a:pt x="79" y="332"/>
                    </a:lnTo>
                    <a:lnTo>
                      <a:pt x="75" y="335"/>
                    </a:lnTo>
                    <a:lnTo>
                      <a:pt x="72" y="335"/>
                    </a:lnTo>
                    <a:lnTo>
                      <a:pt x="69" y="335"/>
                    </a:lnTo>
                    <a:lnTo>
                      <a:pt x="66" y="335"/>
                    </a:lnTo>
                    <a:lnTo>
                      <a:pt x="63" y="334"/>
                    </a:lnTo>
                    <a:lnTo>
                      <a:pt x="59" y="332"/>
                    </a:lnTo>
                    <a:lnTo>
                      <a:pt x="56" y="330"/>
                    </a:lnTo>
                    <a:lnTo>
                      <a:pt x="53" y="327"/>
                    </a:lnTo>
                    <a:lnTo>
                      <a:pt x="52" y="325"/>
                    </a:lnTo>
                    <a:lnTo>
                      <a:pt x="50" y="321"/>
                    </a:lnTo>
                    <a:lnTo>
                      <a:pt x="50" y="318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86" name="Freeform 83"/>
              <p:cNvSpPr>
                <a:spLocks/>
              </p:cNvSpPr>
              <p:nvPr/>
            </p:nvSpPr>
            <p:spPr bwMode="auto">
              <a:xfrm>
                <a:off x="3688" y="2246"/>
                <a:ext cx="20" cy="46"/>
              </a:xfrm>
              <a:custGeom>
                <a:avLst/>
                <a:gdLst>
                  <a:gd name="T0" fmla="*/ 0 w 61"/>
                  <a:gd name="T1" fmla="*/ 1 h 138"/>
                  <a:gd name="T2" fmla="*/ 0 w 61"/>
                  <a:gd name="T3" fmla="*/ 1 h 138"/>
                  <a:gd name="T4" fmla="*/ 0 w 61"/>
                  <a:gd name="T5" fmla="*/ 1 h 138"/>
                  <a:gd name="T6" fmla="*/ 0 w 61"/>
                  <a:gd name="T7" fmla="*/ 1 h 138"/>
                  <a:gd name="T8" fmla="*/ 0 w 61"/>
                  <a:gd name="T9" fmla="*/ 0 h 138"/>
                  <a:gd name="T10" fmla="*/ 0 w 61"/>
                  <a:gd name="T11" fmla="*/ 0 h 138"/>
                  <a:gd name="T12" fmla="*/ 0 w 61"/>
                  <a:gd name="T13" fmla="*/ 0 h 138"/>
                  <a:gd name="T14" fmla="*/ 0 w 61"/>
                  <a:gd name="T15" fmla="*/ 0 h 138"/>
                  <a:gd name="T16" fmla="*/ 0 w 61"/>
                  <a:gd name="T17" fmla="*/ 0 h 138"/>
                  <a:gd name="T18" fmla="*/ 1 w 61"/>
                  <a:gd name="T19" fmla="*/ 0 h 138"/>
                  <a:gd name="T20" fmla="*/ 1 w 61"/>
                  <a:gd name="T21" fmla="*/ 0 h 138"/>
                  <a:gd name="T22" fmla="*/ 1 w 61"/>
                  <a:gd name="T23" fmla="*/ 0 h 138"/>
                  <a:gd name="T24" fmla="*/ 1 w 61"/>
                  <a:gd name="T25" fmla="*/ 0 h 138"/>
                  <a:gd name="T26" fmla="*/ 1 w 61"/>
                  <a:gd name="T27" fmla="*/ 0 h 138"/>
                  <a:gd name="T28" fmla="*/ 1 w 61"/>
                  <a:gd name="T29" fmla="*/ 0 h 138"/>
                  <a:gd name="T30" fmla="*/ 1 w 61"/>
                  <a:gd name="T31" fmla="*/ 0 h 138"/>
                  <a:gd name="T32" fmla="*/ 1 w 61"/>
                  <a:gd name="T33" fmla="*/ 0 h 138"/>
                  <a:gd name="T34" fmla="*/ 1 w 61"/>
                  <a:gd name="T35" fmla="*/ 0 h 138"/>
                  <a:gd name="T36" fmla="*/ 1 w 61"/>
                  <a:gd name="T37" fmla="*/ 1 h 138"/>
                  <a:gd name="T38" fmla="*/ 2 w 61"/>
                  <a:gd name="T39" fmla="*/ 4 h 138"/>
                  <a:gd name="T40" fmla="*/ 2 w 61"/>
                  <a:gd name="T41" fmla="*/ 4 h 138"/>
                  <a:gd name="T42" fmla="*/ 2 w 61"/>
                  <a:gd name="T43" fmla="*/ 4 h 138"/>
                  <a:gd name="T44" fmla="*/ 2 w 61"/>
                  <a:gd name="T45" fmla="*/ 5 h 138"/>
                  <a:gd name="T46" fmla="*/ 2 w 61"/>
                  <a:gd name="T47" fmla="*/ 5 h 138"/>
                  <a:gd name="T48" fmla="*/ 2 w 61"/>
                  <a:gd name="T49" fmla="*/ 5 h 138"/>
                  <a:gd name="T50" fmla="*/ 2 w 61"/>
                  <a:gd name="T51" fmla="*/ 5 h 138"/>
                  <a:gd name="T52" fmla="*/ 2 w 61"/>
                  <a:gd name="T53" fmla="*/ 5 h 138"/>
                  <a:gd name="T54" fmla="*/ 2 w 61"/>
                  <a:gd name="T55" fmla="*/ 5 h 138"/>
                  <a:gd name="T56" fmla="*/ 2 w 61"/>
                  <a:gd name="T57" fmla="*/ 5 h 138"/>
                  <a:gd name="T58" fmla="*/ 1 w 61"/>
                  <a:gd name="T59" fmla="*/ 5 h 138"/>
                  <a:gd name="T60" fmla="*/ 1 w 61"/>
                  <a:gd name="T61" fmla="*/ 5 h 138"/>
                  <a:gd name="T62" fmla="*/ 1 w 61"/>
                  <a:gd name="T63" fmla="*/ 5 h 138"/>
                  <a:gd name="T64" fmla="*/ 1 w 61"/>
                  <a:gd name="T65" fmla="*/ 5 h 138"/>
                  <a:gd name="T66" fmla="*/ 1 w 61"/>
                  <a:gd name="T67" fmla="*/ 5 h 138"/>
                  <a:gd name="T68" fmla="*/ 1 w 61"/>
                  <a:gd name="T69" fmla="*/ 5 h 138"/>
                  <a:gd name="T70" fmla="*/ 1 w 61"/>
                  <a:gd name="T71" fmla="*/ 5 h 138"/>
                  <a:gd name="T72" fmla="*/ 1 w 61"/>
                  <a:gd name="T73" fmla="*/ 5 h 138"/>
                  <a:gd name="T74" fmla="*/ 1 w 61"/>
                  <a:gd name="T75" fmla="*/ 5 h 138"/>
                  <a:gd name="T76" fmla="*/ 0 w 61"/>
                  <a:gd name="T77" fmla="*/ 1 h 1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1"/>
                  <a:gd name="T118" fmla="*/ 0 h 138"/>
                  <a:gd name="T119" fmla="*/ 61 w 61"/>
                  <a:gd name="T120" fmla="*/ 138 h 1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1" h="138">
                    <a:moveTo>
                      <a:pt x="0" y="24"/>
                    </a:moveTo>
                    <a:lnTo>
                      <a:pt x="0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6" y="5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4" y="7"/>
                    </a:lnTo>
                    <a:lnTo>
                      <a:pt x="37" y="9"/>
                    </a:lnTo>
                    <a:lnTo>
                      <a:pt x="38" y="13"/>
                    </a:lnTo>
                    <a:lnTo>
                      <a:pt x="39" y="16"/>
                    </a:lnTo>
                    <a:lnTo>
                      <a:pt x="61" y="115"/>
                    </a:lnTo>
                    <a:lnTo>
                      <a:pt x="61" y="118"/>
                    </a:lnTo>
                    <a:lnTo>
                      <a:pt x="61" y="121"/>
                    </a:lnTo>
                    <a:lnTo>
                      <a:pt x="61" y="125"/>
                    </a:lnTo>
                    <a:lnTo>
                      <a:pt x="60" y="127"/>
                    </a:lnTo>
                    <a:lnTo>
                      <a:pt x="57" y="131"/>
                    </a:lnTo>
                    <a:lnTo>
                      <a:pt x="55" y="133"/>
                    </a:lnTo>
                    <a:lnTo>
                      <a:pt x="53" y="136"/>
                    </a:lnTo>
                    <a:lnTo>
                      <a:pt x="49" y="137"/>
                    </a:lnTo>
                    <a:lnTo>
                      <a:pt x="45" y="138"/>
                    </a:lnTo>
                    <a:lnTo>
                      <a:pt x="41" y="138"/>
                    </a:lnTo>
                    <a:lnTo>
                      <a:pt x="39" y="138"/>
                    </a:lnTo>
                    <a:lnTo>
                      <a:pt x="35" y="138"/>
                    </a:lnTo>
                    <a:lnTo>
                      <a:pt x="33" y="137"/>
                    </a:lnTo>
                    <a:lnTo>
                      <a:pt x="29" y="134"/>
                    </a:lnTo>
                    <a:lnTo>
                      <a:pt x="27" y="132"/>
                    </a:lnTo>
                    <a:lnTo>
                      <a:pt x="24" y="130"/>
                    </a:lnTo>
                    <a:lnTo>
                      <a:pt x="23" y="126"/>
                    </a:lnTo>
                    <a:lnTo>
                      <a:pt x="22" y="1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87" name="Freeform 84"/>
              <p:cNvSpPr>
                <a:spLocks/>
              </p:cNvSpPr>
              <p:nvPr/>
            </p:nvSpPr>
            <p:spPr bwMode="auto">
              <a:xfrm>
                <a:off x="3695" y="2279"/>
                <a:ext cx="35" cy="147"/>
              </a:xfrm>
              <a:custGeom>
                <a:avLst/>
                <a:gdLst>
                  <a:gd name="T0" fmla="*/ 0 w 104"/>
                  <a:gd name="T1" fmla="*/ 1 h 440"/>
                  <a:gd name="T2" fmla="*/ 0 w 104"/>
                  <a:gd name="T3" fmla="*/ 1 h 440"/>
                  <a:gd name="T4" fmla="*/ 0 w 104"/>
                  <a:gd name="T5" fmla="*/ 1 h 440"/>
                  <a:gd name="T6" fmla="*/ 0 w 104"/>
                  <a:gd name="T7" fmla="*/ 0 h 440"/>
                  <a:gd name="T8" fmla="*/ 0 w 104"/>
                  <a:gd name="T9" fmla="*/ 0 h 440"/>
                  <a:gd name="T10" fmla="*/ 0 w 104"/>
                  <a:gd name="T11" fmla="*/ 0 h 440"/>
                  <a:gd name="T12" fmla="*/ 0 w 104"/>
                  <a:gd name="T13" fmla="*/ 0 h 440"/>
                  <a:gd name="T14" fmla="*/ 0 w 104"/>
                  <a:gd name="T15" fmla="*/ 0 h 440"/>
                  <a:gd name="T16" fmla="*/ 0 w 104"/>
                  <a:gd name="T17" fmla="*/ 0 h 440"/>
                  <a:gd name="T18" fmla="*/ 1 w 104"/>
                  <a:gd name="T19" fmla="*/ 0 h 440"/>
                  <a:gd name="T20" fmla="*/ 1 w 104"/>
                  <a:gd name="T21" fmla="*/ 0 h 440"/>
                  <a:gd name="T22" fmla="*/ 1 w 104"/>
                  <a:gd name="T23" fmla="*/ 0 h 440"/>
                  <a:gd name="T24" fmla="*/ 1 w 104"/>
                  <a:gd name="T25" fmla="*/ 0 h 440"/>
                  <a:gd name="T26" fmla="*/ 1 w 104"/>
                  <a:gd name="T27" fmla="*/ 0 h 440"/>
                  <a:gd name="T28" fmla="*/ 1 w 104"/>
                  <a:gd name="T29" fmla="*/ 0 h 440"/>
                  <a:gd name="T30" fmla="*/ 1 w 104"/>
                  <a:gd name="T31" fmla="*/ 0 h 440"/>
                  <a:gd name="T32" fmla="*/ 1 w 104"/>
                  <a:gd name="T33" fmla="*/ 0 h 440"/>
                  <a:gd name="T34" fmla="*/ 1 w 104"/>
                  <a:gd name="T35" fmla="*/ 0 h 440"/>
                  <a:gd name="T36" fmla="*/ 1 w 104"/>
                  <a:gd name="T37" fmla="*/ 1 h 440"/>
                  <a:gd name="T38" fmla="*/ 4 w 104"/>
                  <a:gd name="T39" fmla="*/ 16 h 440"/>
                  <a:gd name="T40" fmla="*/ 4 w 104"/>
                  <a:gd name="T41" fmla="*/ 16 h 440"/>
                  <a:gd name="T42" fmla="*/ 4 w 104"/>
                  <a:gd name="T43" fmla="*/ 16 h 440"/>
                  <a:gd name="T44" fmla="*/ 4 w 104"/>
                  <a:gd name="T45" fmla="*/ 16 h 440"/>
                  <a:gd name="T46" fmla="*/ 4 w 104"/>
                  <a:gd name="T47" fmla="*/ 16 h 440"/>
                  <a:gd name="T48" fmla="*/ 4 w 104"/>
                  <a:gd name="T49" fmla="*/ 16 h 440"/>
                  <a:gd name="T50" fmla="*/ 4 w 104"/>
                  <a:gd name="T51" fmla="*/ 16 h 440"/>
                  <a:gd name="T52" fmla="*/ 4 w 104"/>
                  <a:gd name="T53" fmla="*/ 16 h 440"/>
                  <a:gd name="T54" fmla="*/ 3 w 104"/>
                  <a:gd name="T55" fmla="*/ 16 h 440"/>
                  <a:gd name="T56" fmla="*/ 3 w 104"/>
                  <a:gd name="T57" fmla="*/ 16 h 440"/>
                  <a:gd name="T58" fmla="*/ 3 w 104"/>
                  <a:gd name="T59" fmla="*/ 16 h 440"/>
                  <a:gd name="T60" fmla="*/ 3 w 104"/>
                  <a:gd name="T61" fmla="*/ 16 h 440"/>
                  <a:gd name="T62" fmla="*/ 3 w 104"/>
                  <a:gd name="T63" fmla="*/ 16 h 440"/>
                  <a:gd name="T64" fmla="*/ 3 w 104"/>
                  <a:gd name="T65" fmla="*/ 16 h 440"/>
                  <a:gd name="T66" fmla="*/ 3 w 104"/>
                  <a:gd name="T67" fmla="*/ 16 h 440"/>
                  <a:gd name="T68" fmla="*/ 3 w 104"/>
                  <a:gd name="T69" fmla="*/ 16 h 440"/>
                  <a:gd name="T70" fmla="*/ 3 w 104"/>
                  <a:gd name="T71" fmla="*/ 16 h 440"/>
                  <a:gd name="T72" fmla="*/ 2 w 104"/>
                  <a:gd name="T73" fmla="*/ 16 h 440"/>
                  <a:gd name="T74" fmla="*/ 2 w 104"/>
                  <a:gd name="T75" fmla="*/ 16 h 440"/>
                  <a:gd name="T76" fmla="*/ 0 w 104"/>
                  <a:gd name="T77" fmla="*/ 1 h 44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4"/>
                  <a:gd name="T118" fmla="*/ 0 h 440"/>
                  <a:gd name="T119" fmla="*/ 104 w 104"/>
                  <a:gd name="T120" fmla="*/ 440 h 44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4" h="440">
                    <a:moveTo>
                      <a:pt x="0" y="22"/>
                    </a:moveTo>
                    <a:lnTo>
                      <a:pt x="0" y="19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5" y="6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7" y="1"/>
                    </a:lnTo>
                    <a:lnTo>
                      <a:pt x="29" y="2"/>
                    </a:lnTo>
                    <a:lnTo>
                      <a:pt x="33" y="5"/>
                    </a:lnTo>
                    <a:lnTo>
                      <a:pt x="35" y="7"/>
                    </a:lnTo>
                    <a:lnTo>
                      <a:pt x="37" y="10"/>
                    </a:lnTo>
                    <a:lnTo>
                      <a:pt x="39" y="13"/>
                    </a:lnTo>
                    <a:lnTo>
                      <a:pt x="39" y="17"/>
                    </a:lnTo>
                    <a:lnTo>
                      <a:pt x="104" y="418"/>
                    </a:lnTo>
                    <a:lnTo>
                      <a:pt x="104" y="420"/>
                    </a:lnTo>
                    <a:lnTo>
                      <a:pt x="104" y="424"/>
                    </a:lnTo>
                    <a:lnTo>
                      <a:pt x="103" y="428"/>
                    </a:lnTo>
                    <a:lnTo>
                      <a:pt x="102" y="430"/>
                    </a:lnTo>
                    <a:lnTo>
                      <a:pt x="99" y="434"/>
                    </a:lnTo>
                    <a:lnTo>
                      <a:pt x="97" y="436"/>
                    </a:lnTo>
                    <a:lnTo>
                      <a:pt x="95" y="438"/>
                    </a:lnTo>
                    <a:lnTo>
                      <a:pt x="91" y="440"/>
                    </a:lnTo>
                    <a:lnTo>
                      <a:pt x="87" y="440"/>
                    </a:lnTo>
                    <a:lnTo>
                      <a:pt x="85" y="440"/>
                    </a:lnTo>
                    <a:lnTo>
                      <a:pt x="81" y="440"/>
                    </a:lnTo>
                    <a:lnTo>
                      <a:pt x="77" y="439"/>
                    </a:lnTo>
                    <a:lnTo>
                      <a:pt x="75" y="438"/>
                    </a:lnTo>
                    <a:lnTo>
                      <a:pt x="71" y="435"/>
                    </a:lnTo>
                    <a:lnTo>
                      <a:pt x="69" y="433"/>
                    </a:lnTo>
                    <a:lnTo>
                      <a:pt x="67" y="430"/>
                    </a:lnTo>
                    <a:lnTo>
                      <a:pt x="65" y="427"/>
                    </a:lnTo>
                    <a:lnTo>
                      <a:pt x="65" y="42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88" name="Freeform 85"/>
              <p:cNvSpPr>
                <a:spLocks/>
              </p:cNvSpPr>
              <p:nvPr/>
            </p:nvSpPr>
            <p:spPr bwMode="auto">
              <a:xfrm>
                <a:off x="3717" y="2413"/>
                <a:ext cx="21" cy="43"/>
              </a:xfrm>
              <a:custGeom>
                <a:avLst/>
                <a:gdLst>
                  <a:gd name="T0" fmla="*/ 0 w 62"/>
                  <a:gd name="T1" fmla="*/ 1 h 131"/>
                  <a:gd name="T2" fmla="*/ 0 w 62"/>
                  <a:gd name="T3" fmla="*/ 1 h 131"/>
                  <a:gd name="T4" fmla="*/ 0 w 62"/>
                  <a:gd name="T5" fmla="*/ 1 h 131"/>
                  <a:gd name="T6" fmla="*/ 0 w 62"/>
                  <a:gd name="T7" fmla="*/ 1 h 131"/>
                  <a:gd name="T8" fmla="*/ 0 w 62"/>
                  <a:gd name="T9" fmla="*/ 0 h 131"/>
                  <a:gd name="T10" fmla="*/ 0 w 62"/>
                  <a:gd name="T11" fmla="*/ 0 h 131"/>
                  <a:gd name="T12" fmla="*/ 0 w 62"/>
                  <a:gd name="T13" fmla="*/ 0 h 131"/>
                  <a:gd name="T14" fmla="*/ 0 w 62"/>
                  <a:gd name="T15" fmla="*/ 0 h 131"/>
                  <a:gd name="T16" fmla="*/ 0 w 62"/>
                  <a:gd name="T17" fmla="*/ 0 h 131"/>
                  <a:gd name="T18" fmla="*/ 1 w 62"/>
                  <a:gd name="T19" fmla="*/ 0 h 131"/>
                  <a:gd name="T20" fmla="*/ 1 w 62"/>
                  <a:gd name="T21" fmla="*/ 0 h 131"/>
                  <a:gd name="T22" fmla="*/ 1 w 62"/>
                  <a:gd name="T23" fmla="*/ 0 h 131"/>
                  <a:gd name="T24" fmla="*/ 1 w 62"/>
                  <a:gd name="T25" fmla="*/ 0 h 131"/>
                  <a:gd name="T26" fmla="*/ 1 w 62"/>
                  <a:gd name="T27" fmla="*/ 0 h 131"/>
                  <a:gd name="T28" fmla="*/ 1 w 62"/>
                  <a:gd name="T29" fmla="*/ 0 h 131"/>
                  <a:gd name="T30" fmla="*/ 1 w 62"/>
                  <a:gd name="T31" fmla="*/ 0 h 131"/>
                  <a:gd name="T32" fmla="*/ 1 w 62"/>
                  <a:gd name="T33" fmla="*/ 0 h 131"/>
                  <a:gd name="T34" fmla="*/ 1 w 62"/>
                  <a:gd name="T35" fmla="*/ 0 h 131"/>
                  <a:gd name="T36" fmla="*/ 1 w 62"/>
                  <a:gd name="T37" fmla="*/ 1 h 131"/>
                  <a:gd name="T38" fmla="*/ 2 w 62"/>
                  <a:gd name="T39" fmla="*/ 4 h 131"/>
                  <a:gd name="T40" fmla="*/ 2 w 62"/>
                  <a:gd name="T41" fmla="*/ 4 h 131"/>
                  <a:gd name="T42" fmla="*/ 2 w 62"/>
                  <a:gd name="T43" fmla="*/ 4 h 131"/>
                  <a:gd name="T44" fmla="*/ 2 w 62"/>
                  <a:gd name="T45" fmla="*/ 4 h 131"/>
                  <a:gd name="T46" fmla="*/ 2 w 62"/>
                  <a:gd name="T47" fmla="*/ 4 h 131"/>
                  <a:gd name="T48" fmla="*/ 2 w 62"/>
                  <a:gd name="T49" fmla="*/ 4 h 131"/>
                  <a:gd name="T50" fmla="*/ 2 w 62"/>
                  <a:gd name="T51" fmla="*/ 5 h 131"/>
                  <a:gd name="T52" fmla="*/ 2 w 62"/>
                  <a:gd name="T53" fmla="*/ 5 h 131"/>
                  <a:gd name="T54" fmla="*/ 2 w 62"/>
                  <a:gd name="T55" fmla="*/ 5 h 131"/>
                  <a:gd name="T56" fmla="*/ 2 w 62"/>
                  <a:gd name="T57" fmla="*/ 5 h 131"/>
                  <a:gd name="T58" fmla="*/ 2 w 62"/>
                  <a:gd name="T59" fmla="*/ 5 h 131"/>
                  <a:gd name="T60" fmla="*/ 2 w 62"/>
                  <a:gd name="T61" fmla="*/ 5 h 131"/>
                  <a:gd name="T62" fmla="*/ 1 w 62"/>
                  <a:gd name="T63" fmla="*/ 5 h 131"/>
                  <a:gd name="T64" fmla="*/ 1 w 62"/>
                  <a:gd name="T65" fmla="*/ 5 h 131"/>
                  <a:gd name="T66" fmla="*/ 1 w 62"/>
                  <a:gd name="T67" fmla="*/ 5 h 131"/>
                  <a:gd name="T68" fmla="*/ 1 w 62"/>
                  <a:gd name="T69" fmla="*/ 4 h 131"/>
                  <a:gd name="T70" fmla="*/ 1 w 62"/>
                  <a:gd name="T71" fmla="*/ 4 h 131"/>
                  <a:gd name="T72" fmla="*/ 1 w 62"/>
                  <a:gd name="T73" fmla="*/ 4 h 131"/>
                  <a:gd name="T74" fmla="*/ 1 w 62"/>
                  <a:gd name="T75" fmla="*/ 4 h 131"/>
                  <a:gd name="T76" fmla="*/ 0 w 62"/>
                  <a:gd name="T77" fmla="*/ 1 h 13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"/>
                  <a:gd name="T118" fmla="*/ 0 h 131"/>
                  <a:gd name="T119" fmla="*/ 62 w 62"/>
                  <a:gd name="T120" fmla="*/ 131 h 13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" h="131">
                    <a:moveTo>
                      <a:pt x="0" y="23"/>
                    </a:moveTo>
                    <a:lnTo>
                      <a:pt x="0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9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8" y="1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7" y="8"/>
                    </a:lnTo>
                    <a:lnTo>
                      <a:pt x="38" y="12"/>
                    </a:lnTo>
                    <a:lnTo>
                      <a:pt x="39" y="16"/>
                    </a:lnTo>
                    <a:lnTo>
                      <a:pt x="62" y="108"/>
                    </a:lnTo>
                    <a:lnTo>
                      <a:pt x="62" y="111"/>
                    </a:lnTo>
                    <a:lnTo>
                      <a:pt x="62" y="113"/>
                    </a:lnTo>
                    <a:lnTo>
                      <a:pt x="62" y="117"/>
                    </a:lnTo>
                    <a:lnTo>
                      <a:pt x="60" y="120"/>
                    </a:lnTo>
                    <a:lnTo>
                      <a:pt x="58" y="124"/>
                    </a:lnTo>
                    <a:lnTo>
                      <a:pt x="55" y="127"/>
                    </a:lnTo>
                    <a:lnTo>
                      <a:pt x="53" y="129"/>
                    </a:lnTo>
                    <a:lnTo>
                      <a:pt x="49" y="130"/>
                    </a:lnTo>
                    <a:lnTo>
                      <a:pt x="46" y="131"/>
                    </a:lnTo>
                    <a:lnTo>
                      <a:pt x="43" y="131"/>
                    </a:lnTo>
                    <a:lnTo>
                      <a:pt x="41" y="131"/>
                    </a:lnTo>
                    <a:lnTo>
                      <a:pt x="37" y="131"/>
                    </a:lnTo>
                    <a:lnTo>
                      <a:pt x="33" y="130"/>
                    </a:lnTo>
                    <a:lnTo>
                      <a:pt x="30" y="128"/>
                    </a:lnTo>
                    <a:lnTo>
                      <a:pt x="27" y="125"/>
                    </a:lnTo>
                    <a:lnTo>
                      <a:pt x="25" y="123"/>
                    </a:lnTo>
                    <a:lnTo>
                      <a:pt x="23" y="119"/>
                    </a:lnTo>
                    <a:lnTo>
                      <a:pt x="22" y="11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89" name="Freeform 86"/>
              <p:cNvSpPr>
                <a:spLocks/>
              </p:cNvSpPr>
              <p:nvPr/>
            </p:nvSpPr>
            <p:spPr bwMode="auto">
              <a:xfrm>
                <a:off x="3724" y="2443"/>
                <a:ext cx="30" cy="103"/>
              </a:xfrm>
              <a:custGeom>
                <a:avLst/>
                <a:gdLst>
                  <a:gd name="T0" fmla="*/ 0 w 89"/>
                  <a:gd name="T1" fmla="*/ 1 h 308"/>
                  <a:gd name="T2" fmla="*/ 0 w 89"/>
                  <a:gd name="T3" fmla="*/ 1 h 308"/>
                  <a:gd name="T4" fmla="*/ 0 w 89"/>
                  <a:gd name="T5" fmla="*/ 1 h 308"/>
                  <a:gd name="T6" fmla="*/ 0 w 89"/>
                  <a:gd name="T7" fmla="*/ 1 h 308"/>
                  <a:gd name="T8" fmla="*/ 0 w 89"/>
                  <a:gd name="T9" fmla="*/ 0 h 308"/>
                  <a:gd name="T10" fmla="*/ 0 w 89"/>
                  <a:gd name="T11" fmla="*/ 0 h 308"/>
                  <a:gd name="T12" fmla="*/ 0 w 89"/>
                  <a:gd name="T13" fmla="*/ 0 h 308"/>
                  <a:gd name="T14" fmla="*/ 0 w 89"/>
                  <a:gd name="T15" fmla="*/ 0 h 308"/>
                  <a:gd name="T16" fmla="*/ 1 w 89"/>
                  <a:gd name="T17" fmla="*/ 0 h 308"/>
                  <a:gd name="T18" fmla="*/ 1 w 89"/>
                  <a:gd name="T19" fmla="*/ 0 h 308"/>
                  <a:gd name="T20" fmla="*/ 1 w 89"/>
                  <a:gd name="T21" fmla="*/ 0 h 308"/>
                  <a:gd name="T22" fmla="*/ 1 w 89"/>
                  <a:gd name="T23" fmla="*/ 0 h 308"/>
                  <a:gd name="T24" fmla="*/ 1 w 89"/>
                  <a:gd name="T25" fmla="*/ 0 h 308"/>
                  <a:gd name="T26" fmla="*/ 1 w 89"/>
                  <a:gd name="T27" fmla="*/ 0 h 308"/>
                  <a:gd name="T28" fmla="*/ 1 w 89"/>
                  <a:gd name="T29" fmla="*/ 0 h 308"/>
                  <a:gd name="T30" fmla="*/ 1 w 89"/>
                  <a:gd name="T31" fmla="*/ 0 h 308"/>
                  <a:gd name="T32" fmla="*/ 1 w 89"/>
                  <a:gd name="T33" fmla="*/ 0 h 308"/>
                  <a:gd name="T34" fmla="*/ 1 w 89"/>
                  <a:gd name="T35" fmla="*/ 1 h 308"/>
                  <a:gd name="T36" fmla="*/ 1 w 89"/>
                  <a:gd name="T37" fmla="*/ 1 h 308"/>
                  <a:gd name="T38" fmla="*/ 3 w 89"/>
                  <a:gd name="T39" fmla="*/ 11 h 308"/>
                  <a:gd name="T40" fmla="*/ 3 w 89"/>
                  <a:gd name="T41" fmla="*/ 11 h 308"/>
                  <a:gd name="T42" fmla="*/ 3 w 89"/>
                  <a:gd name="T43" fmla="*/ 11 h 308"/>
                  <a:gd name="T44" fmla="*/ 3 w 89"/>
                  <a:gd name="T45" fmla="*/ 11 h 308"/>
                  <a:gd name="T46" fmla="*/ 3 w 89"/>
                  <a:gd name="T47" fmla="*/ 11 h 308"/>
                  <a:gd name="T48" fmla="*/ 3 w 89"/>
                  <a:gd name="T49" fmla="*/ 11 h 308"/>
                  <a:gd name="T50" fmla="*/ 3 w 89"/>
                  <a:gd name="T51" fmla="*/ 11 h 308"/>
                  <a:gd name="T52" fmla="*/ 3 w 89"/>
                  <a:gd name="T53" fmla="*/ 11 h 308"/>
                  <a:gd name="T54" fmla="*/ 3 w 89"/>
                  <a:gd name="T55" fmla="*/ 11 h 308"/>
                  <a:gd name="T56" fmla="*/ 3 w 89"/>
                  <a:gd name="T57" fmla="*/ 11 h 308"/>
                  <a:gd name="T58" fmla="*/ 3 w 89"/>
                  <a:gd name="T59" fmla="*/ 11 h 308"/>
                  <a:gd name="T60" fmla="*/ 3 w 89"/>
                  <a:gd name="T61" fmla="*/ 11 h 308"/>
                  <a:gd name="T62" fmla="*/ 2 w 89"/>
                  <a:gd name="T63" fmla="*/ 11 h 308"/>
                  <a:gd name="T64" fmla="*/ 2 w 89"/>
                  <a:gd name="T65" fmla="*/ 11 h 308"/>
                  <a:gd name="T66" fmla="*/ 2 w 89"/>
                  <a:gd name="T67" fmla="*/ 11 h 308"/>
                  <a:gd name="T68" fmla="*/ 2 w 89"/>
                  <a:gd name="T69" fmla="*/ 11 h 308"/>
                  <a:gd name="T70" fmla="*/ 2 w 89"/>
                  <a:gd name="T71" fmla="*/ 11 h 308"/>
                  <a:gd name="T72" fmla="*/ 2 w 89"/>
                  <a:gd name="T73" fmla="*/ 11 h 308"/>
                  <a:gd name="T74" fmla="*/ 2 w 89"/>
                  <a:gd name="T75" fmla="*/ 11 h 308"/>
                  <a:gd name="T76" fmla="*/ 0 w 89"/>
                  <a:gd name="T77" fmla="*/ 1 h 30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9"/>
                  <a:gd name="T118" fmla="*/ 0 h 308"/>
                  <a:gd name="T119" fmla="*/ 89 w 89"/>
                  <a:gd name="T120" fmla="*/ 308 h 30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9" h="308">
                    <a:moveTo>
                      <a:pt x="0" y="23"/>
                    </a:moveTo>
                    <a:lnTo>
                      <a:pt x="0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3" y="10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0" y="3"/>
                    </a:lnTo>
                    <a:lnTo>
                      <a:pt x="32" y="4"/>
                    </a:lnTo>
                    <a:lnTo>
                      <a:pt x="35" y="6"/>
                    </a:lnTo>
                    <a:lnTo>
                      <a:pt x="37" y="10"/>
                    </a:lnTo>
                    <a:lnTo>
                      <a:pt x="38" y="14"/>
                    </a:lnTo>
                    <a:lnTo>
                      <a:pt x="40" y="16"/>
                    </a:lnTo>
                    <a:lnTo>
                      <a:pt x="89" y="284"/>
                    </a:lnTo>
                    <a:lnTo>
                      <a:pt x="89" y="288"/>
                    </a:lnTo>
                    <a:lnTo>
                      <a:pt x="89" y="290"/>
                    </a:lnTo>
                    <a:lnTo>
                      <a:pt x="89" y="294"/>
                    </a:lnTo>
                    <a:lnTo>
                      <a:pt x="86" y="298"/>
                    </a:lnTo>
                    <a:lnTo>
                      <a:pt x="85" y="300"/>
                    </a:lnTo>
                    <a:lnTo>
                      <a:pt x="83" y="303"/>
                    </a:lnTo>
                    <a:lnTo>
                      <a:pt x="79" y="305"/>
                    </a:lnTo>
                    <a:lnTo>
                      <a:pt x="75" y="306"/>
                    </a:lnTo>
                    <a:lnTo>
                      <a:pt x="73" y="308"/>
                    </a:lnTo>
                    <a:lnTo>
                      <a:pt x="69" y="308"/>
                    </a:lnTo>
                    <a:lnTo>
                      <a:pt x="67" y="308"/>
                    </a:lnTo>
                    <a:lnTo>
                      <a:pt x="63" y="308"/>
                    </a:lnTo>
                    <a:lnTo>
                      <a:pt x="59" y="305"/>
                    </a:lnTo>
                    <a:lnTo>
                      <a:pt x="57" y="304"/>
                    </a:lnTo>
                    <a:lnTo>
                      <a:pt x="54" y="301"/>
                    </a:lnTo>
                    <a:lnTo>
                      <a:pt x="52" y="298"/>
                    </a:lnTo>
                    <a:lnTo>
                      <a:pt x="51" y="294"/>
                    </a:lnTo>
                    <a:lnTo>
                      <a:pt x="49" y="29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90" name="Freeform 87"/>
              <p:cNvSpPr>
                <a:spLocks/>
              </p:cNvSpPr>
              <p:nvPr/>
            </p:nvSpPr>
            <p:spPr bwMode="auto">
              <a:xfrm>
                <a:off x="3741" y="2533"/>
                <a:ext cx="26" cy="69"/>
              </a:xfrm>
              <a:custGeom>
                <a:avLst/>
                <a:gdLst>
                  <a:gd name="T0" fmla="*/ 0 w 78"/>
                  <a:gd name="T1" fmla="*/ 1 h 209"/>
                  <a:gd name="T2" fmla="*/ 0 w 78"/>
                  <a:gd name="T3" fmla="*/ 1 h 209"/>
                  <a:gd name="T4" fmla="*/ 0 w 78"/>
                  <a:gd name="T5" fmla="*/ 1 h 209"/>
                  <a:gd name="T6" fmla="*/ 0 w 78"/>
                  <a:gd name="T7" fmla="*/ 1 h 209"/>
                  <a:gd name="T8" fmla="*/ 0 w 78"/>
                  <a:gd name="T9" fmla="*/ 0 h 209"/>
                  <a:gd name="T10" fmla="*/ 0 w 78"/>
                  <a:gd name="T11" fmla="*/ 0 h 209"/>
                  <a:gd name="T12" fmla="*/ 0 w 78"/>
                  <a:gd name="T13" fmla="*/ 0 h 209"/>
                  <a:gd name="T14" fmla="*/ 0 w 78"/>
                  <a:gd name="T15" fmla="*/ 0 h 209"/>
                  <a:gd name="T16" fmla="*/ 0 w 78"/>
                  <a:gd name="T17" fmla="*/ 0 h 209"/>
                  <a:gd name="T18" fmla="*/ 1 w 78"/>
                  <a:gd name="T19" fmla="*/ 0 h 209"/>
                  <a:gd name="T20" fmla="*/ 1 w 78"/>
                  <a:gd name="T21" fmla="*/ 0 h 209"/>
                  <a:gd name="T22" fmla="*/ 1 w 78"/>
                  <a:gd name="T23" fmla="*/ 0 h 209"/>
                  <a:gd name="T24" fmla="*/ 1 w 78"/>
                  <a:gd name="T25" fmla="*/ 0 h 209"/>
                  <a:gd name="T26" fmla="*/ 1 w 78"/>
                  <a:gd name="T27" fmla="*/ 0 h 209"/>
                  <a:gd name="T28" fmla="*/ 1 w 78"/>
                  <a:gd name="T29" fmla="*/ 0 h 209"/>
                  <a:gd name="T30" fmla="*/ 1 w 78"/>
                  <a:gd name="T31" fmla="*/ 0 h 209"/>
                  <a:gd name="T32" fmla="*/ 1 w 78"/>
                  <a:gd name="T33" fmla="*/ 0 h 209"/>
                  <a:gd name="T34" fmla="*/ 1 w 78"/>
                  <a:gd name="T35" fmla="*/ 0 h 209"/>
                  <a:gd name="T36" fmla="*/ 1 w 78"/>
                  <a:gd name="T37" fmla="*/ 1 h 209"/>
                  <a:gd name="T38" fmla="*/ 3 w 78"/>
                  <a:gd name="T39" fmla="*/ 7 h 209"/>
                  <a:gd name="T40" fmla="*/ 3 w 78"/>
                  <a:gd name="T41" fmla="*/ 7 h 209"/>
                  <a:gd name="T42" fmla="*/ 3 w 78"/>
                  <a:gd name="T43" fmla="*/ 7 h 209"/>
                  <a:gd name="T44" fmla="*/ 3 w 78"/>
                  <a:gd name="T45" fmla="*/ 7 h 209"/>
                  <a:gd name="T46" fmla="*/ 3 w 78"/>
                  <a:gd name="T47" fmla="*/ 7 h 209"/>
                  <a:gd name="T48" fmla="*/ 3 w 78"/>
                  <a:gd name="T49" fmla="*/ 7 h 209"/>
                  <a:gd name="T50" fmla="*/ 3 w 78"/>
                  <a:gd name="T51" fmla="*/ 7 h 209"/>
                  <a:gd name="T52" fmla="*/ 3 w 78"/>
                  <a:gd name="T53" fmla="*/ 7 h 209"/>
                  <a:gd name="T54" fmla="*/ 2 w 78"/>
                  <a:gd name="T55" fmla="*/ 8 h 209"/>
                  <a:gd name="T56" fmla="*/ 2 w 78"/>
                  <a:gd name="T57" fmla="*/ 8 h 209"/>
                  <a:gd name="T58" fmla="*/ 2 w 78"/>
                  <a:gd name="T59" fmla="*/ 8 h 209"/>
                  <a:gd name="T60" fmla="*/ 2 w 78"/>
                  <a:gd name="T61" fmla="*/ 8 h 209"/>
                  <a:gd name="T62" fmla="*/ 2 w 78"/>
                  <a:gd name="T63" fmla="*/ 8 h 209"/>
                  <a:gd name="T64" fmla="*/ 2 w 78"/>
                  <a:gd name="T65" fmla="*/ 8 h 209"/>
                  <a:gd name="T66" fmla="*/ 2 w 78"/>
                  <a:gd name="T67" fmla="*/ 7 h 209"/>
                  <a:gd name="T68" fmla="*/ 2 w 78"/>
                  <a:gd name="T69" fmla="*/ 7 h 209"/>
                  <a:gd name="T70" fmla="*/ 2 w 78"/>
                  <a:gd name="T71" fmla="*/ 7 h 209"/>
                  <a:gd name="T72" fmla="*/ 1 w 78"/>
                  <a:gd name="T73" fmla="*/ 7 h 209"/>
                  <a:gd name="T74" fmla="*/ 1 w 78"/>
                  <a:gd name="T75" fmla="*/ 7 h 209"/>
                  <a:gd name="T76" fmla="*/ 0 w 78"/>
                  <a:gd name="T77" fmla="*/ 1 h 20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8"/>
                  <a:gd name="T118" fmla="*/ 0 h 209"/>
                  <a:gd name="T119" fmla="*/ 78 w 78"/>
                  <a:gd name="T120" fmla="*/ 209 h 20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8" h="209">
                    <a:moveTo>
                      <a:pt x="0" y="24"/>
                    </a:moveTo>
                    <a:lnTo>
                      <a:pt x="0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3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9" y="1"/>
                    </a:lnTo>
                    <a:lnTo>
                      <a:pt x="32" y="4"/>
                    </a:lnTo>
                    <a:lnTo>
                      <a:pt x="35" y="6"/>
                    </a:lnTo>
                    <a:lnTo>
                      <a:pt x="37" y="9"/>
                    </a:lnTo>
                    <a:lnTo>
                      <a:pt x="39" y="13"/>
                    </a:lnTo>
                    <a:lnTo>
                      <a:pt x="40" y="16"/>
                    </a:lnTo>
                    <a:lnTo>
                      <a:pt x="78" y="186"/>
                    </a:lnTo>
                    <a:lnTo>
                      <a:pt x="78" y="190"/>
                    </a:lnTo>
                    <a:lnTo>
                      <a:pt x="78" y="192"/>
                    </a:lnTo>
                    <a:lnTo>
                      <a:pt x="78" y="196"/>
                    </a:lnTo>
                    <a:lnTo>
                      <a:pt x="77" y="198"/>
                    </a:lnTo>
                    <a:lnTo>
                      <a:pt x="74" y="202"/>
                    </a:lnTo>
                    <a:lnTo>
                      <a:pt x="72" y="204"/>
                    </a:lnTo>
                    <a:lnTo>
                      <a:pt x="69" y="207"/>
                    </a:lnTo>
                    <a:lnTo>
                      <a:pt x="66" y="208"/>
                    </a:lnTo>
                    <a:lnTo>
                      <a:pt x="62" y="209"/>
                    </a:lnTo>
                    <a:lnTo>
                      <a:pt x="58" y="209"/>
                    </a:lnTo>
                    <a:lnTo>
                      <a:pt x="56" y="209"/>
                    </a:lnTo>
                    <a:lnTo>
                      <a:pt x="52" y="209"/>
                    </a:lnTo>
                    <a:lnTo>
                      <a:pt x="50" y="208"/>
                    </a:lnTo>
                    <a:lnTo>
                      <a:pt x="46" y="206"/>
                    </a:lnTo>
                    <a:lnTo>
                      <a:pt x="43" y="203"/>
                    </a:lnTo>
                    <a:lnTo>
                      <a:pt x="41" y="201"/>
                    </a:lnTo>
                    <a:lnTo>
                      <a:pt x="40" y="197"/>
                    </a:lnTo>
                    <a:lnTo>
                      <a:pt x="39" y="19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91" name="Freeform 88"/>
              <p:cNvSpPr>
                <a:spLocks/>
              </p:cNvSpPr>
              <p:nvPr/>
            </p:nvSpPr>
            <p:spPr bwMode="auto">
              <a:xfrm>
                <a:off x="3754" y="2589"/>
                <a:ext cx="18" cy="41"/>
              </a:xfrm>
              <a:custGeom>
                <a:avLst/>
                <a:gdLst>
                  <a:gd name="T0" fmla="*/ 0 w 56"/>
                  <a:gd name="T1" fmla="*/ 1 h 122"/>
                  <a:gd name="T2" fmla="*/ 0 w 56"/>
                  <a:gd name="T3" fmla="*/ 1 h 122"/>
                  <a:gd name="T4" fmla="*/ 0 w 56"/>
                  <a:gd name="T5" fmla="*/ 1 h 122"/>
                  <a:gd name="T6" fmla="*/ 0 w 56"/>
                  <a:gd name="T7" fmla="*/ 1 h 122"/>
                  <a:gd name="T8" fmla="*/ 0 w 56"/>
                  <a:gd name="T9" fmla="*/ 0 h 122"/>
                  <a:gd name="T10" fmla="*/ 0 w 56"/>
                  <a:gd name="T11" fmla="*/ 0 h 122"/>
                  <a:gd name="T12" fmla="*/ 0 w 56"/>
                  <a:gd name="T13" fmla="*/ 0 h 122"/>
                  <a:gd name="T14" fmla="*/ 0 w 56"/>
                  <a:gd name="T15" fmla="*/ 0 h 122"/>
                  <a:gd name="T16" fmla="*/ 0 w 56"/>
                  <a:gd name="T17" fmla="*/ 0 h 122"/>
                  <a:gd name="T18" fmla="*/ 1 w 56"/>
                  <a:gd name="T19" fmla="*/ 0 h 122"/>
                  <a:gd name="T20" fmla="*/ 1 w 56"/>
                  <a:gd name="T21" fmla="*/ 0 h 122"/>
                  <a:gd name="T22" fmla="*/ 1 w 56"/>
                  <a:gd name="T23" fmla="*/ 0 h 122"/>
                  <a:gd name="T24" fmla="*/ 1 w 56"/>
                  <a:gd name="T25" fmla="*/ 0 h 122"/>
                  <a:gd name="T26" fmla="*/ 1 w 56"/>
                  <a:gd name="T27" fmla="*/ 0 h 122"/>
                  <a:gd name="T28" fmla="*/ 1 w 56"/>
                  <a:gd name="T29" fmla="*/ 0 h 122"/>
                  <a:gd name="T30" fmla="*/ 1 w 56"/>
                  <a:gd name="T31" fmla="*/ 0 h 122"/>
                  <a:gd name="T32" fmla="*/ 1 w 56"/>
                  <a:gd name="T33" fmla="*/ 0 h 122"/>
                  <a:gd name="T34" fmla="*/ 1 w 56"/>
                  <a:gd name="T35" fmla="*/ 0 h 122"/>
                  <a:gd name="T36" fmla="*/ 1 w 56"/>
                  <a:gd name="T37" fmla="*/ 1 h 122"/>
                  <a:gd name="T38" fmla="*/ 2 w 56"/>
                  <a:gd name="T39" fmla="*/ 4 h 122"/>
                  <a:gd name="T40" fmla="*/ 2 w 56"/>
                  <a:gd name="T41" fmla="*/ 4 h 122"/>
                  <a:gd name="T42" fmla="*/ 2 w 56"/>
                  <a:gd name="T43" fmla="*/ 4 h 122"/>
                  <a:gd name="T44" fmla="*/ 2 w 56"/>
                  <a:gd name="T45" fmla="*/ 4 h 122"/>
                  <a:gd name="T46" fmla="*/ 2 w 56"/>
                  <a:gd name="T47" fmla="*/ 4 h 122"/>
                  <a:gd name="T48" fmla="*/ 2 w 56"/>
                  <a:gd name="T49" fmla="*/ 4 h 122"/>
                  <a:gd name="T50" fmla="*/ 2 w 56"/>
                  <a:gd name="T51" fmla="*/ 4 h 122"/>
                  <a:gd name="T52" fmla="*/ 2 w 56"/>
                  <a:gd name="T53" fmla="*/ 4 h 122"/>
                  <a:gd name="T54" fmla="*/ 2 w 56"/>
                  <a:gd name="T55" fmla="*/ 5 h 122"/>
                  <a:gd name="T56" fmla="*/ 1 w 56"/>
                  <a:gd name="T57" fmla="*/ 5 h 122"/>
                  <a:gd name="T58" fmla="*/ 1 w 56"/>
                  <a:gd name="T59" fmla="*/ 5 h 122"/>
                  <a:gd name="T60" fmla="*/ 1 w 56"/>
                  <a:gd name="T61" fmla="*/ 5 h 122"/>
                  <a:gd name="T62" fmla="*/ 1 w 56"/>
                  <a:gd name="T63" fmla="*/ 5 h 122"/>
                  <a:gd name="T64" fmla="*/ 1 w 56"/>
                  <a:gd name="T65" fmla="*/ 4 h 122"/>
                  <a:gd name="T66" fmla="*/ 1 w 56"/>
                  <a:gd name="T67" fmla="*/ 4 h 122"/>
                  <a:gd name="T68" fmla="*/ 1 w 56"/>
                  <a:gd name="T69" fmla="*/ 4 h 122"/>
                  <a:gd name="T70" fmla="*/ 1 w 56"/>
                  <a:gd name="T71" fmla="*/ 4 h 122"/>
                  <a:gd name="T72" fmla="*/ 1 w 56"/>
                  <a:gd name="T73" fmla="*/ 4 h 122"/>
                  <a:gd name="T74" fmla="*/ 1 w 56"/>
                  <a:gd name="T75" fmla="*/ 4 h 122"/>
                  <a:gd name="T76" fmla="*/ 0 w 56"/>
                  <a:gd name="T77" fmla="*/ 1 h 12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6"/>
                  <a:gd name="T118" fmla="*/ 0 h 122"/>
                  <a:gd name="T119" fmla="*/ 56 w 56"/>
                  <a:gd name="T120" fmla="*/ 122 h 12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6" h="122">
                    <a:moveTo>
                      <a:pt x="0" y="23"/>
                    </a:moveTo>
                    <a:lnTo>
                      <a:pt x="0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6" y="5"/>
                    </a:lnTo>
                    <a:lnTo>
                      <a:pt x="9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9" y="2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6" y="10"/>
                    </a:lnTo>
                    <a:lnTo>
                      <a:pt x="38" y="12"/>
                    </a:lnTo>
                    <a:lnTo>
                      <a:pt x="39" y="16"/>
                    </a:lnTo>
                    <a:lnTo>
                      <a:pt x="56" y="98"/>
                    </a:lnTo>
                    <a:lnTo>
                      <a:pt x="56" y="102"/>
                    </a:lnTo>
                    <a:lnTo>
                      <a:pt x="56" y="105"/>
                    </a:lnTo>
                    <a:lnTo>
                      <a:pt x="56" y="108"/>
                    </a:lnTo>
                    <a:lnTo>
                      <a:pt x="54" y="112"/>
                    </a:lnTo>
                    <a:lnTo>
                      <a:pt x="52" y="114"/>
                    </a:lnTo>
                    <a:lnTo>
                      <a:pt x="50" y="117"/>
                    </a:lnTo>
                    <a:lnTo>
                      <a:pt x="46" y="119"/>
                    </a:lnTo>
                    <a:lnTo>
                      <a:pt x="44" y="121"/>
                    </a:lnTo>
                    <a:lnTo>
                      <a:pt x="40" y="122"/>
                    </a:lnTo>
                    <a:lnTo>
                      <a:pt x="36" y="122"/>
                    </a:lnTo>
                    <a:lnTo>
                      <a:pt x="34" y="122"/>
                    </a:lnTo>
                    <a:lnTo>
                      <a:pt x="30" y="122"/>
                    </a:lnTo>
                    <a:lnTo>
                      <a:pt x="27" y="119"/>
                    </a:lnTo>
                    <a:lnTo>
                      <a:pt x="24" y="118"/>
                    </a:lnTo>
                    <a:lnTo>
                      <a:pt x="22" y="116"/>
                    </a:lnTo>
                    <a:lnTo>
                      <a:pt x="19" y="112"/>
                    </a:lnTo>
                    <a:lnTo>
                      <a:pt x="18" y="109"/>
                    </a:lnTo>
                    <a:lnTo>
                      <a:pt x="17" y="10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92" name="Freeform 89"/>
              <p:cNvSpPr>
                <a:spLocks/>
              </p:cNvSpPr>
              <p:nvPr/>
            </p:nvSpPr>
            <p:spPr bwMode="auto">
              <a:xfrm>
                <a:off x="3759" y="2617"/>
                <a:ext cx="21" cy="39"/>
              </a:xfrm>
              <a:custGeom>
                <a:avLst/>
                <a:gdLst>
                  <a:gd name="T0" fmla="*/ 0 w 61"/>
                  <a:gd name="T1" fmla="*/ 1 h 117"/>
                  <a:gd name="T2" fmla="*/ 0 w 61"/>
                  <a:gd name="T3" fmla="*/ 1 h 117"/>
                  <a:gd name="T4" fmla="*/ 0 w 61"/>
                  <a:gd name="T5" fmla="*/ 1 h 117"/>
                  <a:gd name="T6" fmla="*/ 0 w 61"/>
                  <a:gd name="T7" fmla="*/ 1 h 117"/>
                  <a:gd name="T8" fmla="*/ 0 w 61"/>
                  <a:gd name="T9" fmla="*/ 0 h 117"/>
                  <a:gd name="T10" fmla="*/ 0 w 61"/>
                  <a:gd name="T11" fmla="*/ 0 h 117"/>
                  <a:gd name="T12" fmla="*/ 0 w 61"/>
                  <a:gd name="T13" fmla="*/ 0 h 117"/>
                  <a:gd name="T14" fmla="*/ 0 w 61"/>
                  <a:gd name="T15" fmla="*/ 0 h 117"/>
                  <a:gd name="T16" fmla="*/ 0 w 61"/>
                  <a:gd name="T17" fmla="*/ 0 h 117"/>
                  <a:gd name="T18" fmla="*/ 1 w 61"/>
                  <a:gd name="T19" fmla="*/ 0 h 117"/>
                  <a:gd name="T20" fmla="*/ 1 w 61"/>
                  <a:gd name="T21" fmla="*/ 0 h 117"/>
                  <a:gd name="T22" fmla="*/ 1 w 61"/>
                  <a:gd name="T23" fmla="*/ 0 h 117"/>
                  <a:gd name="T24" fmla="*/ 1 w 61"/>
                  <a:gd name="T25" fmla="*/ 0 h 117"/>
                  <a:gd name="T26" fmla="*/ 1 w 61"/>
                  <a:gd name="T27" fmla="*/ 0 h 117"/>
                  <a:gd name="T28" fmla="*/ 1 w 61"/>
                  <a:gd name="T29" fmla="*/ 0 h 117"/>
                  <a:gd name="T30" fmla="*/ 1 w 61"/>
                  <a:gd name="T31" fmla="*/ 0 h 117"/>
                  <a:gd name="T32" fmla="*/ 1 w 61"/>
                  <a:gd name="T33" fmla="*/ 0 h 117"/>
                  <a:gd name="T34" fmla="*/ 1 w 61"/>
                  <a:gd name="T35" fmla="*/ 0 h 117"/>
                  <a:gd name="T36" fmla="*/ 1 w 61"/>
                  <a:gd name="T37" fmla="*/ 1 h 117"/>
                  <a:gd name="T38" fmla="*/ 2 w 61"/>
                  <a:gd name="T39" fmla="*/ 3 h 117"/>
                  <a:gd name="T40" fmla="*/ 2 w 61"/>
                  <a:gd name="T41" fmla="*/ 4 h 117"/>
                  <a:gd name="T42" fmla="*/ 2 w 61"/>
                  <a:gd name="T43" fmla="*/ 4 h 117"/>
                  <a:gd name="T44" fmla="*/ 2 w 61"/>
                  <a:gd name="T45" fmla="*/ 4 h 117"/>
                  <a:gd name="T46" fmla="*/ 2 w 61"/>
                  <a:gd name="T47" fmla="*/ 4 h 117"/>
                  <a:gd name="T48" fmla="*/ 2 w 61"/>
                  <a:gd name="T49" fmla="*/ 4 h 117"/>
                  <a:gd name="T50" fmla="*/ 2 w 61"/>
                  <a:gd name="T51" fmla="*/ 4 h 117"/>
                  <a:gd name="T52" fmla="*/ 2 w 61"/>
                  <a:gd name="T53" fmla="*/ 4 h 117"/>
                  <a:gd name="T54" fmla="*/ 2 w 61"/>
                  <a:gd name="T55" fmla="*/ 4 h 117"/>
                  <a:gd name="T56" fmla="*/ 2 w 61"/>
                  <a:gd name="T57" fmla="*/ 4 h 117"/>
                  <a:gd name="T58" fmla="*/ 2 w 61"/>
                  <a:gd name="T59" fmla="*/ 4 h 117"/>
                  <a:gd name="T60" fmla="*/ 2 w 61"/>
                  <a:gd name="T61" fmla="*/ 4 h 117"/>
                  <a:gd name="T62" fmla="*/ 1 w 61"/>
                  <a:gd name="T63" fmla="*/ 4 h 117"/>
                  <a:gd name="T64" fmla="*/ 1 w 61"/>
                  <a:gd name="T65" fmla="*/ 4 h 117"/>
                  <a:gd name="T66" fmla="*/ 1 w 61"/>
                  <a:gd name="T67" fmla="*/ 4 h 117"/>
                  <a:gd name="T68" fmla="*/ 1 w 61"/>
                  <a:gd name="T69" fmla="*/ 4 h 117"/>
                  <a:gd name="T70" fmla="*/ 1 w 61"/>
                  <a:gd name="T71" fmla="*/ 4 h 117"/>
                  <a:gd name="T72" fmla="*/ 1 w 61"/>
                  <a:gd name="T73" fmla="*/ 4 h 117"/>
                  <a:gd name="T74" fmla="*/ 1 w 61"/>
                  <a:gd name="T75" fmla="*/ 4 h 117"/>
                  <a:gd name="T76" fmla="*/ 0 w 61"/>
                  <a:gd name="T77" fmla="*/ 1 h 11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1"/>
                  <a:gd name="T118" fmla="*/ 0 h 117"/>
                  <a:gd name="T119" fmla="*/ 61 w 61"/>
                  <a:gd name="T120" fmla="*/ 117 h 11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1" h="117">
                    <a:moveTo>
                      <a:pt x="0" y="25"/>
                    </a:moveTo>
                    <a:lnTo>
                      <a:pt x="0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2" y="9"/>
                    </a:lnTo>
                    <a:lnTo>
                      <a:pt x="5" y="7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7" y="2"/>
                    </a:lnTo>
                    <a:lnTo>
                      <a:pt x="31" y="3"/>
                    </a:lnTo>
                    <a:lnTo>
                      <a:pt x="33" y="5"/>
                    </a:lnTo>
                    <a:lnTo>
                      <a:pt x="35" y="9"/>
                    </a:lnTo>
                    <a:lnTo>
                      <a:pt x="38" y="12"/>
                    </a:lnTo>
                    <a:lnTo>
                      <a:pt x="39" y="15"/>
                    </a:lnTo>
                    <a:lnTo>
                      <a:pt x="61" y="93"/>
                    </a:lnTo>
                    <a:lnTo>
                      <a:pt x="61" y="96"/>
                    </a:lnTo>
                    <a:lnTo>
                      <a:pt x="61" y="99"/>
                    </a:lnTo>
                    <a:lnTo>
                      <a:pt x="61" y="103"/>
                    </a:lnTo>
                    <a:lnTo>
                      <a:pt x="60" y="105"/>
                    </a:lnTo>
                    <a:lnTo>
                      <a:pt x="59" y="109"/>
                    </a:lnTo>
                    <a:lnTo>
                      <a:pt x="56" y="111"/>
                    </a:lnTo>
                    <a:lnTo>
                      <a:pt x="53" y="114"/>
                    </a:lnTo>
                    <a:lnTo>
                      <a:pt x="50" y="116"/>
                    </a:lnTo>
                    <a:lnTo>
                      <a:pt x="47" y="117"/>
                    </a:lnTo>
                    <a:lnTo>
                      <a:pt x="43" y="117"/>
                    </a:lnTo>
                    <a:lnTo>
                      <a:pt x="40" y="117"/>
                    </a:lnTo>
                    <a:lnTo>
                      <a:pt x="37" y="117"/>
                    </a:lnTo>
                    <a:lnTo>
                      <a:pt x="34" y="116"/>
                    </a:lnTo>
                    <a:lnTo>
                      <a:pt x="31" y="115"/>
                    </a:lnTo>
                    <a:lnTo>
                      <a:pt x="28" y="112"/>
                    </a:lnTo>
                    <a:lnTo>
                      <a:pt x="26" y="109"/>
                    </a:lnTo>
                    <a:lnTo>
                      <a:pt x="23" y="106"/>
                    </a:lnTo>
                    <a:lnTo>
                      <a:pt x="22" y="10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93" name="Freeform 90"/>
              <p:cNvSpPr>
                <a:spLocks/>
              </p:cNvSpPr>
              <p:nvPr/>
            </p:nvSpPr>
            <p:spPr bwMode="auto">
              <a:xfrm>
                <a:off x="3767" y="2643"/>
                <a:ext cx="16" cy="34"/>
              </a:xfrm>
              <a:custGeom>
                <a:avLst/>
                <a:gdLst>
                  <a:gd name="T0" fmla="*/ 0 w 49"/>
                  <a:gd name="T1" fmla="*/ 1 h 104"/>
                  <a:gd name="T2" fmla="*/ 0 w 49"/>
                  <a:gd name="T3" fmla="*/ 1 h 104"/>
                  <a:gd name="T4" fmla="*/ 0 w 49"/>
                  <a:gd name="T5" fmla="*/ 1 h 104"/>
                  <a:gd name="T6" fmla="*/ 0 w 49"/>
                  <a:gd name="T7" fmla="*/ 0 h 104"/>
                  <a:gd name="T8" fmla="*/ 0 w 49"/>
                  <a:gd name="T9" fmla="*/ 0 h 104"/>
                  <a:gd name="T10" fmla="*/ 0 w 49"/>
                  <a:gd name="T11" fmla="*/ 0 h 104"/>
                  <a:gd name="T12" fmla="*/ 0 w 49"/>
                  <a:gd name="T13" fmla="*/ 0 h 104"/>
                  <a:gd name="T14" fmla="*/ 0 w 49"/>
                  <a:gd name="T15" fmla="*/ 0 h 104"/>
                  <a:gd name="T16" fmla="*/ 0 w 49"/>
                  <a:gd name="T17" fmla="*/ 0 h 104"/>
                  <a:gd name="T18" fmla="*/ 1 w 49"/>
                  <a:gd name="T19" fmla="*/ 0 h 104"/>
                  <a:gd name="T20" fmla="*/ 1 w 49"/>
                  <a:gd name="T21" fmla="*/ 0 h 104"/>
                  <a:gd name="T22" fmla="*/ 1 w 49"/>
                  <a:gd name="T23" fmla="*/ 0 h 104"/>
                  <a:gd name="T24" fmla="*/ 1 w 49"/>
                  <a:gd name="T25" fmla="*/ 0 h 104"/>
                  <a:gd name="T26" fmla="*/ 1 w 49"/>
                  <a:gd name="T27" fmla="*/ 0 h 104"/>
                  <a:gd name="T28" fmla="*/ 1 w 49"/>
                  <a:gd name="T29" fmla="*/ 0 h 104"/>
                  <a:gd name="T30" fmla="*/ 1 w 49"/>
                  <a:gd name="T31" fmla="*/ 0 h 104"/>
                  <a:gd name="T32" fmla="*/ 1 w 49"/>
                  <a:gd name="T33" fmla="*/ 0 h 104"/>
                  <a:gd name="T34" fmla="*/ 1 w 49"/>
                  <a:gd name="T35" fmla="*/ 0 h 104"/>
                  <a:gd name="T36" fmla="*/ 1 w 49"/>
                  <a:gd name="T37" fmla="*/ 1 h 104"/>
                  <a:gd name="T38" fmla="*/ 2 w 49"/>
                  <a:gd name="T39" fmla="*/ 3 h 104"/>
                  <a:gd name="T40" fmla="*/ 2 w 49"/>
                  <a:gd name="T41" fmla="*/ 3 h 104"/>
                  <a:gd name="T42" fmla="*/ 2 w 49"/>
                  <a:gd name="T43" fmla="*/ 3 h 104"/>
                  <a:gd name="T44" fmla="*/ 2 w 49"/>
                  <a:gd name="T45" fmla="*/ 3 h 104"/>
                  <a:gd name="T46" fmla="*/ 2 w 49"/>
                  <a:gd name="T47" fmla="*/ 3 h 104"/>
                  <a:gd name="T48" fmla="*/ 2 w 49"/>
                  <a:gd name="T49" fmla="*/ 3 h 104"/>
                  <a:gd name="T50" fmla="*/ 2 w 49"/>
                  <a:gd name="T51" fmla="*/ 4 h 104"/>
                  <a:gd name="T52" fmla="*/ 1 w 49"/>
                  <a:gd name="T53" fmla="*/ 4 h 104"/>
                  <a:gd name="T54" fmla="*/ 1 w 49"/>
                  <a:gd name="T55" fmla="*/ 4 h 104"/>
                  <a:gd name="T56" fmla="*/ 1 w 49"/>
                  <a:gd name="T57" fmla="*/ 4 h 104"/>
                  <a:gd name="T58" fmla="*/ 1 w 49"/>
                  <a:gd name="T59" fmla="*/ 4 h 104"/>
                  <a:gd name="T60" fmla="*/ 1 w 49"/>
                  <a:gd name="T61" fmla="*/ 4 h 104"/>
                  <a:gd name="T62" fmla="*/ 1 w 49"/>
                  <a:gd name="T63" fmla="*/ 4 h 104"/>
                  <a:gd name="T64" fmla="*/ 1 w 49"/>
                  <a:gd name="T65" fmla="*/ 4 h 104"/>
                  <a:gd name="T66" fmla="*/ 1 w 49"/>
                  <a:gd name="T67" fmla="*/ 4 h 104"/>
                  <a:gd name="T68" fmla="*/ 0 w 49"/>
                  <a:gd name="T69" fmla="*/ 3 h 104"/>
                  <a:gd name="T70" fmla="*/ 0 w 49"/>
                  <a:gd name="T71" fmla="*/ 3 h 104"/>
                  <a:gd name="T72" fmla="*/ 0 w 49"/>
                  <a:gd name="T73" fmla="*/ 3 h 104"/>
                  <a:gd name="T74" fmla="*/ 0 w 49"/>
                  <a:gd name="T75" fmla="*/ 3 h 104"/>
                  <a:gd name="T76" fmla="*/ 0 w 49"/>
                  <a:gd name="T77" fmla="*/ 1 h 10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9"/>
                  <a:gd name="T118" fmla="*/ 0 h 104"/>
                  <a:gd name="T119" fmla="*/ 49 w 49"/>
                  <a:gd name="T120" fmla="*/ 104 h 10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9" h="104">
                    <a:moveTo>
                      <a:pt x="0" y="22"/>
                    </a:moveTo>
                    <a:lnTo>
                      <a:pt x="0" y="20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7" y="1"/>
                    </a:lnTo>
                    <a:lnTo>
                      <a:pt x="29" y="2"/>
                    </a:lnTo>
                    <a:lnTo>
                      <a:pt x="33" y="5"/>
                    </a:lnTo>
                    <a:lnTo>
                      <a:pt x="36" y="7"/>
                    </a:lnTo>
                    <a:lnTo>
                      <a:pt x="37" y="10"/>
                    </a:lnTo>
                    <a:lnTo>
                      <a:pt x="39" y="13"/>
                    </a:lnTo>
                    <a:lnTo>
                      <a:pt x="39" y="17"/>
                    </a:lnTo>
                    <a:lnTo>
                      <a:pt x="49" y="82"/>
                    </a:lnTo>
                    <a:lnTo>
                      <a:pt x="49" y="85"/>
                    </a:lnTo>
                    <a:lnTo>
                      <a:pt x="49" y="89"/>
                    </a:lnTo>
                    <a:lnTo>
                      <a:pt x="48" y="92"/>
                    </a:lnTo>
                    <a:lnTo>
                      <a:pt x="47" y="95"/>
                    </a:lnTo>
                    <a:lnTo>
                      <a:pt x="44" y="98"/>
                    </a:lnTo>
                    <a:lnTo>
                      <a:pt x="42" y="101"/>
                    </a:lnTo>
                    <a:lnTo>
                      <a:pt x="39" y="102"/>
                    </a:lnTo>
                    <a:lnTo>
                      <a:pt x="36" y="104"/>
                    </a:lnTo>
                    <a:lnTo>
                      <a:pt x="32" y="104"/>
                    </a:lnTo>
                    <a:lnTo>
                      <a:pt x="29" y="104"/>
                    </a:lnTo>
                    <a:lnTo>
                      <a:pt x="26" y="104"/>
                    </a:lnTo>
                    <a:lnTo>
                      <a:pt x="22" y="103"/>
                    </a:lnTo>
                    <a:lnTo>
                      <a:pt x="20" y="102"/>
                    </a:lnTo>
                    <a:lnTo>
                      <a:pt x="16" y="100"/>
                    </a:lnTo>
                    <a:lnTo>
                      <a:pt x="13" y="97"/>
                    </a:lnTo>
                    <a:lnTo>
                      <a:pt x="12" y="95"/>
                    </a:lnTo>
                    <a:lnTo>
                      <a:pt x="10" y="91"/>
                    </a:lnTo>
                    <a:lnTo>
                      <a:pt x="10" y="8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94" name="Freeform 91"/>
              <p:cNvSpPr>
                <a:spLocks/>
              </p:cNvSpPr>
              <p:nvPr/>
            </p:nvSpPr>
            <p:spPr bwMode="auto">
              <a:xfrm>
                <a:off x="3770" y="2664"/>
                <a:ext cx="20" cy="37"/>
              </a:xfrm>
              <a:custGeom>
                <a:avLst/>
                <a:gdLst>
                  <a:gd name="T0" fmla="*/ 0 w 61"/>
                  <a:gd name="T1" fmla="*/ 1 h 111"/>
                  <a:gd name="T2" fmla="*/ 0 w 61"/>
                  <a:gd name="T3" fmla="*/ 1 h 111"/>
                  <a:gd name="T4" fmla="*/ 0 w 61"/>
                  <a:gd name="T5" fmla="*/ 1 h 111"/>
                  <a:gd name="T6" fmla="*/ 0 w 61"/>
                  <a:gd name="T7" fmla="*/ 1 h 111"/>
                  <a:gd name="T8" fmla="*/ 0 w 61"/>
                  <a:gd name="T9" fmla="*/ 0 h 111"/>
                  <a:gd name="T10" fmla="*/ 0 w 61"/>
                  <a:gd name="T11" fmla="*/ 0 h 111"/>
                  <a:gd name="T12" fmla="*/ 0 w 61"/>
                  <a:gd name="T13" fmla="*/ 0 h 111"/>
                  <a:gd name="T14" fmla="*/ 0 w 61"/>
                  <a:gd name="T15" fmla="*/ 0 h 111"/>
                  <a:gd name="T16" fmla="*/ 0 w 61"/>
                  <a:gd name="T17" fmla="*/ 0 h 111"/>
                  <a:gd name="T18" fmla="*/ 0 w 61"/>
                  <a:gd name="T19" fmla="*/ 0 h 111"/>
                  <a:gd name="T20" fmla="*/ 1 w 61"/>
                  <a:gd name="T21" fmla="*/ 0 h 111"/>
                  <a:gd name="T22" fmla="*/ 1 w 61"/>
                  <a:gd name="T23" fmla="*/ 0 h 111"/>
                  <a:gd name="T24" fmla="*/ 1 w 61"/>
                  <a:gd name="T25" fmla="*/ 0 h 111"/>
                  <a:gd name="T26" fmla="*/ 1 w 61"/>
                  <a:gd name="T27" fmla="*/ 0 h 111"/>
                  <a:gd name="T28" fmla="*/ 1 w 61"/>
                  <a:gd name="T29" fmla="*/ 0 h 111"/>
                  <a:gd name="T30" fmla="*/ 1 w 61"/>
                  <a:gd name="T31" fmla="*/ 0 h 111"/>
                  <a:gd name="T32" fmla="*/ 1 w 61"/>
                  <a:gd name="T33" fmla="*/ 0 h 111"/>
                  <a:gd name="T34" fmla="*/ 1 w 61"/>
                  <a:gd name="T35" fmla="*/ 0 h 111"/>
                  <a:gd name="T36" fmla="*/ 1 w 61"/>
                  <a:gd name="T37" fmla="*/ 1 h 111"/>
                  <a:gd name="T38" fmla="*/ 2 w 61"/>
                  <a:gd name="T39" fmla="*/ 3 h 111"/>
                  <a:gd name="T40" fmla="*/ 2 w 61"/>
                  <a:gd name="T41" fmla="*/ 3 h 111"/>
                  <a:gd name="T42" fmla="*/ 2 w 61"/>
                  <a:gd name="T43" fmla="*/ 3 h 111"/>
                  <a:gd name="T44" fmla="*/ 2 w 61"/>
                  <a:gd name="T45" fmla="*/ 4 h 111"/>
                  <a:gd name="T46" fmla="*/ 2 w 61"/>
                  <a:gd name="T47" fmla="*/ 4 h 111"/>
                  <a:gd name="T48" fmla="*/ 2 w 61"/>
                  <a:gd name="T49" fmla="*/ 4 h 111"/>
                  <a:gd name="T50" fmla="*/ 2 w 61"/>
                  <a:gd name="T51" fmla="*/ 4 h 111"/>
                  <a:gd name="T52" fmla="*/ 2 w 61"/>
                  <a:gd name="T53" fmla="*/ 4 h 111"/>
                  <a:gd name="T54" fmla="*/ 2 w 61"/>
                  <a:gd name="T55" fmla="*/ 4 h 111"/>
                  <a:gd name="T56" fmla="*/ 2 w 61"/>
                  <a:gd name="T57" fmla="*/ 4 h 111"/>
                  <a:gd name="T58" fmla="*/ 2 w 61"/>
                  <a:gd name="T59" fmla="*/ 4 h 111"/>
                  <a:gd name="T60" fmla="*/ 2 w 61"/>
                  <a:gd name="T61" fmla="*/ 4 h 111"/>
                  <a:gd name="T62" fmla="*/ 1 w 61"/>
                  <a:gd name="T63" fmla="*/ 4 h 111"/>
                  <a:gd name="T64" fmla="*/ 1 w 61"/>
                  <a:gd name="T65" fmla="*/ 4 h 111"/>
                  <a:gd name="T66" fmla="*/ 1 w 61"/>
                  <a:gd name="T67" fmla="*/ 4 h 111"/>
                  <a:gd name="T68" fmla="*/ 1 w 61"/>
                  <a:gd name="T69" fmla="*/ 4 h 111"/>
                  <a:gd name="T70" fmla="*/ 1 w 61"/>
                  <a:gd name="T71" fmla="*/ 4 h 111"/>
                  <a:gd name="T72" fmla="*/ 1 w 61"/>
                  <a:gd name="T73" fmla="*/ 4 h 111"/>
                  <a:gd name="T74" fmla="*/ 1 w 61"/>
                  <a:gd name="T75" fmla="*/ 4 h 111"/>
                  <a:gd name="T76" fmla="*/ 0 w 61"/>
                  <a:gd name="T77" fmla="*/ 1 h 11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1"/>
                  <a:gd name="T118" fmla="*/ 0 h 111"/>
                  <a:gd name="T119" fmla="*/ 61 w 61"/>
                  <a:gd name="T120" fmla="*/ 111 h 11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1" h="111">
                    <a:moveTo>
                      <a:pt x="0" y="26"/>
                    </a:moveTo>
                    <a:lnTo>
                      <a:pt x="0" y="22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2" y="9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7" y="1"/>
                    </a:lnTo>
                    <a:lnTo>
                      <a:pt x="31" y="3"/>
                    </a:lnTo>
                    <a:lnTo>
                      <a:pt x="33" y="5"/>
                    </a:lnTo>
                    <a:lnTo>
                      <a:pt x="35" y="8"/>
                    </a:lnTo>
                    <a:lnTo>
                      <a:pt x="38" y="11"/>
                    </a:lnTo>
                    <a:lnTo>
                      <a:pt x="39" y="14"/>
                    </a:lnTo>
                    <a:lnTo>
                      <a:pt x="61" y="85"/>
                    </a:lnTo>
                    <a:lnTo>
                      <a:pt x="61" y="89"/>
                    </a:lnTo>
                    <a:lnTo>
                      <a:pt x="61" y="91"/>
                    </a:lnTo>
                    <a:lnTo>
                      <a:pt x="61" y="95"/>
                    </a:lnTo>
                    <a:lnTo>
                      <a:pt x="60" y="99"/>
                    </a:lnTo>
                    <a:lnTo>
                      <a:pt x="59" y="102"/>
                    </a:lnTo>
                    <a:lnTo>
                      <a:pt x="56" y="105"/>
                    </a:lnTo>
                    <a:lnTo>
                      <a:pt x="54" y="107"/>
                    </a:lnTo>
                    <a:lnTo>
                      <a:pt x="50" y="110"/>
                    </a:lnTo>
                    <a:lnTo>
                      <a:pt x="48" y="111"/>
                    </a:lnTo>
                    <a:lnTo>
                      <a:pt x="44" y="111"/>
                    </a:lnTo>
                    <a:lnTo>
                      <a:pt x="42" y="111"/>
                    </a:lnTo>
                    <a:lnTo>
                      <a:pt x="38" y="111"/>
                    </a:lnTo>
                    <a:lnTo>
                      <a:pt x="34" y="110"/>
                    </a:lnTo>
                    <a:lnTo>
                      <a:pt x="31" y="108"/>
                    </a:lnTo>
                    <a:lnTo>
                      <a:pt x="28" y="106"/>
                    </a:lnTo>
                    <a:lnTo>
                      <a:pt x="26" y="103"/>
                    </a:lnTo>
                    <a:lnTo>
                      <a:pt x="23" y="100"/>
                    </a:lnTo>
                    <a:lnTo>
                      <a:pt x="22" y="97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95" name="Freeform 92"/>
              <p:cNvSpPr>
                <a:spLocks/>
              </p:cNvSpPr>
              <p:nvPr/>
            </p:nvSpPr>
            <p:spPr bwMode="auto">
              <a:xfrm>
                <a:off x="3777" y="2688"/>
                <a:ext cx="17" cy="35"/>
              </a:xfrm>
              <a:custGeom>
                <a:avLst/>
                <a:gdLst>
                  <a:gd name="T0" fmla="*/ 0 w 50"/>
                  <a:gd name="T1" fmla="*/ 1 h 105"/>
                  <a:gd name="T2" fmla="*/ 0 w 50"/>
                  <a:gd name="T3" fmla="*/ 1 h 105"/>
                  <a:gd name="T4" fmla="*/ 0 w 50"/>
                  <a:gd name="T5" fmla="*/ 1 h 105"/>
                  <a:gd name="T6" fmla="*/ 0 w 50"/>
                  <a:gd name="T7" fmla="*/ 1 h 105"/>
                  <a:gd name="T8" fmla="*/ 0 w 50"/>
                  <a:gd name="T9" fmla="*/ 0 h 105"/>
                  <a:gd name="T10" fmla="*/ 0 w 50"/>
                  <a:gd name="T11" fmla="*/ 0 h 105"/>
                  <a:gd name="T12" fmla="*/ 0 w 50"/>
                  <a:gd name="T13" fmla="*/ 0 h 105"/>
                  <a:gd name="T14" fmla="*/ 0 w 50"/>
                  <a:gd name="T15" fmla="*/ 0 h 105"/>
                  <a:gd name="T16" fmla="*/ 0 w 50"/>
                  <a:gd name="T17" fmla="*/ 0 h 105"/>
                  <a:gd name="T18" fmla="*/ 1 w 50"/>
                  <a:gd name="T19" fmla="*/ 0 h 105"/>
                  <a:gd name="T20" fmla="*/ 1 w 50"/>
                  <a:gd name="T21" fmla="*/ 0 h 105"/>
                  <a:gd name="T22" fmla="*/ 1 w 50"/>
                  <a:gd name="T23" fmla="*/ 0 h 105"/>
                  <a:gd name="T24" fmla="*/ 1 w 50"/>
                  <a:gd name="T25" fmla="*/ 0 h 105"/>
                  <a:gd name="T26" fmla="*/ 1 w 50"/>
                  <a:gd name="T27" fmla="*/ 0 h 105"/>
                  <a:gd name="T28" fmla="*/ 1 w 50"/>
                  <a:gd name="T29" fmla="*/ 0 h 105"/>
                  <a:gd name="T30" fmla="*/ 1 w 50"/>
                  <a:gd name="T31" fmla="*/ 0 h 105"/>
                  <a:gd name="T32" fmla="*/ 1 w 50"/>
                  <a:gd name="T33" fmla="*/ 0 h 105"/>
                  <a:gd name="T34" fmla="*/ 1 w 50"/>
                  <a:gd name="T35" fmla="*/ 1 h 105"/>
                  <a:gd name="T36" fmla="*/ 1 w 50"/>
                  <a:gd name="T37" fmla="*/ 1 h 105"/>
                  <a:gd name="T38" fmla="*/ 2 w 50"/>
                  <a:gd name="T39" fmla="*/ 3 h 105"/>
                  <a:gd name="T40" fmla="*/ 2 w 50"/>
                  <a:gd name="T41" fmla="*/ 3 h 105"/>
                  <a:gd name="T42" fmla="*/ 2 w 50"/>
                  <a:gd name="T43" fmla="*/ 3 h 105"/>
                  <a:gd name="T44" fmla="*/ 2 w 50"/>
                  <a:gd name="T45" fmla="*/ 3 h 105"/>
                  <a:gd name="T46" fmla="*/ 2 w 50"/>
                  <a:gd name="T47" fmla="*/ 4 h 105"/>
                  <a:gd name="T48" fmla="*/ 2 w 50"/>
                  <a:gd name="T49" fmla="*/ 4 h 105"/>
                  <a:gd name="T50" fmla="*/ 2 w 50"/>
                  <a:gd name="T51" fmla="*/ 4 h 105"/>
                  <a:gd name="T52" fmla="*/ 2 w 50"/>
                  <a:gd name="T53" fmla="*/ 4 h 105"/>
                  <a:gd name="T54" fmla="*/ 1 w 50"/>
                  <a:gd name="T55" fmla="*/ 4 h 105"/>
                  <a:gd name="T56" fmla="*/ 1 w 50"/>
                  <a:gd name="T57" fmla="*/ 4 h 105"/>
                  <a:gd name="T58" fmla="*/ 1 w 50"/>
                  <a:gd name="T59" fmla="*/ 4 h 105"/>
                  <a:gd name="T60" fmla="*/ 1 w 50"/>
                  <a:gd name="T61" fmla="*/ 4 h 105"/>
                  <a:gd name="T62" fmla="*/ 1 w 50"/>
                  <a:gd name="T63" fmla="*/ 4 h 105"/>
                  <a:gd name="T64" fmla="*/ 1 w 50"/>
                  <a:gd name="T65" fmla="*/ 4 h 105"/>
                  <a:gd name="T66" fmla="*/ 1 w 50"/>
                  <a:gd name="T67" fmla="*/ 4 h 105"/>
                  <a:gd name="T68" fmla="*/ 1 w 50"/>
                  <a:gd name="T69" fmla="*/ 4 h 105"/>
                  <a:gd name="T70" fmla="*/ 0 w 50"/>
                  <a:gd name="T71" fmla="*/ 4 h 105"/>
                  <a:gd name="T72" fmla="*/ 0 w 50"/>
                  <a:gd name="T73" fmla="*/ 3 h 105"/>
                  <a:gd name="T74" fmla="*/ 0 w 50"/>
                  <a:gd name="T75" fmla="*/ 3 h 105"/>
                  <a:gd name="T76" fmla="*/ 0 w 50"/>
                  <a:gd name="T77" fmla="*/ 1 h 10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0"/>
                  <a:gd name="T118" fmla="*/ 0 h 105"/>
                  <a:gd name="T119" fmla="*/ 50 w 50"/>
                  <a:gd name="T120" fmla="*/ 105 h 10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0" h="105">
                    <a:moveTo>
                      <a:pt x="0" y="23"/>
                    </a:moveTo>
                    <a:lnTo>
                      <a:pt x="0" y="20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5" y="7"/>
                    </a:lnTo>
                    <a:lnTo>
                      <a:pt x="7" y="4"/>
                    </a:lnTo>
                    <a:lnTo>
                      <a:pt x="10" y="3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6" y="2"/>
                    </a:lnTo>
                    <a:lnTo>
                      <a:pt x="29" y="3"/>
                    </a:lnTo>
                    <a:lnTo>
                      <a:pt x="33" y="5"/>
                    </a:lnTo>
                    <a:lnTo>
                      <a:pt x="36" y="8"/>
                    </a:lnTo>
                    <a:lnTo>
                      <a:pt x="37" y="10"/>
                    </a:lnTo>
                    <a:lnTo>
                      <a:pt x="39" y="14"/>
                    </a:lnTo>
                    <a:lnTo>
                      <a:pt x="39" y="18"/>
                    </a:lnTo>
                    <a:lnTo>
                      <a:pt x="50" y="83"/>
                    </a:lnTo>
                    <a:lnTo>
                      <a:pt x="50" y="85"/>
                    </a:lnTo>
                    <a:lnTo>
                      <a:pt x="50" y="89"/>
                    </a:lnTo>
                    <a:lnTo>
                      <a:pt x="49" y="92"/>
                    </a:lnTo>
                    <a:lnTo>
                      <a:pt x="48" y="95"/>
                    </a:lnTo>
                    <a:lnTo>
                      <a:pt x="46" y="99"/>
                    </a:lnTo>
                    <a:lnTo>
                      <a:pt x="43" y="101"/>
                    </a:lnTo>
                    <a:lnTo>
                      <a:pt x="41" y="103"/>
                    </a:lnTo>
                    <a:lnTo>
                      <a:pt x="37" y="105"/>
                    </a:lnTo>
                    <a:lnTo>
                      <a:pt x="33" y="105"/>
                    </a:lnTo>
                    <a:lnTo>
                      <a:pt x="31" y="105"/>
                    </a:lnTo>
                    <a:lnTo>
                      <a:pt x="27" y="105"/>
                    </a:lnTo>
                    <a:lnTo>
                      <a:pt x="25" y="104"/>
                    </a:lnTo>
                    <a:lnTo>
                      <a:pt x="21" y="103"/>
                    </a:lnTo>
                    <a:lnTo>
                      <a:pt x="17" y="100"/>
                    </a:lnTo>
                    <a:lnTo>
                      <a:pt x="15" y="98"/>
                    </a:lnTo>
                    <a:lnTo>
                      <a:pt x="13" y="95"/>
                    </a:lnTo>
                    <a:lnTo>
                      <a:pt x="11" y="92"/>
                    </a:lnTo>
                    <a:lnTo>
                      <a:pt x="11" y="88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96" name="Freeform 93"/>
              <p:cNvSpPr>
                <a:spLocks/>
              </p:cNvSpPr>
              <p:nvPr/>
            </p:nvSpPr>
            <p:spPr bwMode="auto">
              <a:xfrm>
                <a:off x="3781" y="2710"/>
                <a:ext cx="21" cy="33"/>
              </a:xfrm>
              <a:custGeom>
                <a:avLst/>
                <a:gdLst>
                  <a:gd name="T0" fmla="*/ 0 w 62"/>
                  <a:gd name="T1" fmla="*/ 1 h 99"/>
                  <a:gd name="T2" fmla="*/ 0 w 62"/>
                  <a:gd name="T3" fmla="*/ 1 h 99"/>
                  <a:gd name="T4" fmla="*/ 0 w 62"/>
                  <a:gd name="T5" fmla="*/ 1 h 99"/>
                  <a:gd name="T6" fmla="*/ 0 w 62"/>
                  <a:gd name="T7" fmla="*/ 1 h 99"/>
                  <a:gd name="T8" fmla="*/ 0 w 62"/>
                  <a:gd name="T9" fmla="*/ 0 h 99"/>
                  <a:gd name="T10" fmla="*/ 0 w 62"/>
                  <a:gd name="T11" fmla="*/ 0 h 99"/>
                  <a:gd name="T12" fmla="*/ 0 w 62"/>
                  <a:gd name="T13" fmla="*/ 0 h 99"/>
                  <a:gd name="T14" fmla="*/ 0 w 62"/>
                  <a:gd name="T15" fmla="*/ 0 h 99"/>
                  <a:gd name="T16" fmla="*/ 0 w 62"/>
                  <a:gd name="T17" fmla="*/ 0 h 99"/>
                  <a:gd name="T18" fmla="*/ 1 w 62"/>
                  <a:gd name="T19" fmla="*/ 0 h 99"/>
                  <a:gd name="T20" fmla="*/ 1 w 62"/>
                  <a:gd name="T21" fmla="*/ 0 h 99"/>
                  <a:gd name="T22" fmla="*/ 1 w 62"/>
                  <a:gd name="T23" fmla="*/ 0 h 99"/>
                  <a:gd name="T24" fmla="*/ 1 w 62"/>
                  <a:gd name="T25" fmla="*/ 0 h 99"/>
                  <a:gd name="T26" fmla="*/ 1 w 62"/>
                  <a:gd name="T27" fmla="*/ 0 h 99"/>
                  <a:gd name="T28" fmla="*/ 1 w 62"/>
                  <a:gd name="T29" fmla="*/ 0 h 99"/>
                  <a:gd name="T30" fmla="*/ 1 w 62"/>
                  <a:gd name="T31" fmla="*/ 0 h 99"/>
                  <a:gd name="T32" fmla="*/ 1 w 62"/>
                  <a:gd name="T33" fmla="*/ 0 h 99"/>
                  <a:gd name="T34" fmla="*/ 1 w 62"/>
                  <a:gd name="T35" fmla="*/ 0 h 99"/>
                  <a:gd name="T36" fmla="*/ 1 w 62"/>
                  <a:gd name="T37" fmla="*/ 0 h 99"/>
                  <a:gd name="T38" fmla="*/ 2 w 62"/>
                  <a:gd name="T39" fmla="*/ 3 h 99"/>
                  <a:gd name="T40" fmla="*/ 2 w 62"/>
                  <a:gd name="T41" fmla="*/ 3 h 99"/>
                  <a:gd name="T42" fmla="*/ 2 w 62"/>
                  <a:gd name="T43" fmla="*/ 3 h 99"/>
                  <a:gd name="T44" fmla="*/ 2 w 62"/>
                  <a:gd name="T45" fmla="*/ 3 h 99"/>
                  <a:gd name="T46" fmla="*/ 2 w 62"/>
                  <a:gd name="T47" fmla="*/ 3 h 99"/>
                  <a:gd name="T48" fmla="*/ 2 w 62"/>
                  <a:gd name="T49" fmla="*/ 3 h 99"/>
                  <a:gd name="T50" fmla="*/ 2 w 62"/>
                  <a:gd name="T51" fmla="*/ 3 h 99"/>
                  <a:gd name="T52" fmla="*/ 2 w 62"/>
                  <a:gd name="T53" fmla="*/ 3 h 99"/>
                  <a:gd name="T54" fmla="*/ 2 w 62"/>
                  <a:gd name="T55" fmla="*/ 4 h 99"/>
                  <a:gd name="T56" fmla="*/ 2 w 62"/>
                  <a:gd name="T57" fmla="*/ 4 h 99"/>
                  <a:gd name="T58" fmla="*/ 2 w 62"/>
                  <a:gd name="T59" fmla="*/ 4 h 99"/>
                  <a:gd name="T60" fmla="*/ 2 w 62"/>
                  <a:gd name="T61" fmla="*/ 4 h 99"/>
                  <a:gd name="T62" fmla="*/ 1 w 62"/>
                  <a:gd name="T63" fmla="*/ 4 h 99"/>
                  <a:gd name="T64" fmla="*/ 1 w 62"/>
                  <a:gd name="T65" fmla="*/ 4 h 99"/>
                  <a:gd name="T66" fmla="*/ 1 w 62"/>
                  <a:gd name="T67" fmla="*/ 4 h 99"/>
                  <a:gd name="T68" fmla="*/ 1 w 62"/>
                  <a:gd name="T69" fmla="*/ 4 h 99"/>
                  <a:gd name="T70" fmla="*/ 1 w 62"/>
                  <a:gd name="T71" fmla="*/ 3 h 99"/>
                  <a:gd name="T72" fmla="*/ 1 w 62"/>
                  <a:gd name="T73" fmla="*/ 3 h 99"/>
                  <a:gd name="T74" fmla="*/ 1 w 62"/>
                  <a:gd name="T75" fmla="*/ 3 h 99"/>
                  <a:gd name="T76" fmla="*/ 0 w 62"/>
                  <a:gd name="T77" fmla="*/ 1 h 9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"/>
                  <a:gd name="T118" fmla="*/ 0 h 99"/>
                  <a:gd name="T119" fmla="*/ 62 w 62"/>
                  <a:gd name="T120" fmla="*/ 99 h 9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" h="99">
                    <a:moveTo>
                      <a:pt x="1" y="26"/>
                    </a:moveTo>
                    <a:lnTo>
                      <a:pt x="0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0" y="2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6" y="1"/>
                    </a:lnTo>
                    <a:lnTo>
                      <a:pt x="30" y="2"/>
                    </a:lnTo>
                    <a:lnTo>
                      <a:pt x="32" y="3"/>
                    </a:lnTo>
                    <a:lnTo>
                      <a:pt x="35" y="7"/>
                    </a:lnTo>
                    <a:lnTo>
                      <a:pt x="37" y="10"/>
                    </a:lnTo>
                    <a:lnTo>
                      <a:pt x="38" y="13"/>
                    </a:lnTo>
                    <a:lnTo>
                      <a:pt x="60" y="73"/>
                    </a:lnTo>
                    <a:lnTo>
                      <a:pt x="62" y="76"/>
                    </a:lnTo>
                    <a:lnTo>
                      <a:pt x="62" y="80"/>
                    </a:lnTo>
                    <a:lnTo>
                      <a:pt x="62" y="82"/>
                    </a:lnTo>
                    <a:lnTo>
                      <a:pt x="60" y="86"/>
                    </a:lnTo>
                    <a:lnTo>
                      <a:pt x="59" y="89"/>
                    </a:lnTo>
                    <a:lnTo>
                      <a:pt x="58" y="92"/>
                    </a:lnTo>
                    <a:lnTo>
                      <a:pt x="54" y="94"/>
                    </a:lnTo>
                    <a:lnTo>
                      <a:pt x="52" y="97"/>
                    </a:lnTo>
                    <a:lnTo>
                      <a:pt x="48" y="98"/>
                    </a:lnTo>
                    <a:lnTo>
                      <a:pt x="46" y="99"/>
                    </a:lnTo>
                    <a:lnTo>
                      <a:pt x="42" y="99"/>
                    </a:lnTo>
                    <a:lnTo>
                      <a:pt x="39" y="99"/>
                    </a:lnTo>
                    <a:lnTo>
                      <a:pt x="36" y="98"/>
                    </a:lnTo>
                    <a:lnTo>
                      <a:pt x="32" y="97"/>
                    </a:lnTo>
                    <a:lnTo>
                      <a:pt x="30" y="96"/>
                    </a:lnTo>
                    <a:lnTo>
                      <a:pt x="27" y="92"/>
                    </a:lnTo>
                    <a:lnTo>
                      <a:pt x="25" y="89"/>
                    </a:lnTo>
                    <a:lnTo>
                      <a:pt x="23" y="86"/>
                    </a:lnTo>
                    <a:lnTo>
                      <a:pt x="1" y="26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97" name="Freeform 94"/>
              <p:cNvSpPr>
                <a:spLocks/>
              </p:cNvSpPr>
              <p:nvPr/>
            </p:nvSpPr>
            <p:spPr bwMode="auto">
              <a:xfrm>
                <a:off x="3788" y="2730"/>
                <a:ext cx="25" cy="50"/>
              </a:xfrm>
              <a:custGeom>
                <a:avLst/>
                <a:gdLst>
                  <a:gd name="T0" fmla="*/ 0 w 73"/>
                  <a:gd name="T1" fmla="*/ 1 h 149"/>
                  <a:gd name="T2" fmla="*/ 0 w 73"/>
                  <a:gd name="T3" fmla="*/ 1 h 149"/>
                  <a:gd name="T4" fmla="*/ 0 w 73"/>
                  <a:gd name="T5" fmla="*/ 1 h 149"/>
                  <a:gd name="T6" fmla="*/ 0 w 73"/>
                  <a:gd name="T7" fmla="*/ 1 h 149"/>
                  <a:gd name="T8" fmla="*/ 0 w 73"/>
                  <a:gd name="T9" fmla="*/ 0 h 149"/>
                  <a:gd name="T10" fmla="*/ 0 w 73"/>
                  <a:gd name="T11" fmla="*/ 0 h 149"/>
                  <a:gd name="T12" fmla="*/ 0 w 73"/>
                  <a:gd name="T13" fmla="*/ 0 h 149"/>
                  <a:gd name="T14" fmla="*/ 0 w 73"/>
                  <a:gd name="T15" fmla="*/ 0 h 149"/>
                  <a:gd name="T16" fmla="*/ 0 w 73"/>
                  <a:gd name="T17" fmla="*/ 0 h 149"/>
                  <a:gd name="T18" fmla="*/ 1 w 73"/>
                  <a:gd name="T19" fmla="*/ 0 h 149"/>
                  <a:gd name="T20" fmla="*/ 1 w 73"/>
                  <a:gd name="T21" fmla="*/ 0 h 149"/>
                  <a:gd name="T22" fmla="*/ 1 w 73"/>
                  <a:gd name="T23" fmla="*/ 0 h 149"/>
                  <a:gd name="T24" fmla="*/ 1 w 73"/>
                  <a:gd name="T25" fmla="*/ 0 h 149"/>
                  <a:gd name="T26" fmla="*/ 1 w 73"/>
                  <a:gd name="T27" fmla="*/ 0 h 149"/>
                  <a:gd name="T28" fmla="*/ 1 w 73"/>
                  <a:gd name="T29" fmla="*/ 0 h 149"/>
                  <a:gd name="T30" fmla="*/ 1 w 73"/>
                  <a:gd name="T31" fmla="*/ 0 h 149"/>
                  <a:gd name="T32" fmla="*/ 1 w 73"/>
                  <a:gd name="T33" fmla="*/ 0 h 149"/>
                  <a:gd name="T34" fmla="*/ 1 w 73"/>
                  <a:gd name="T35" fmla="*/ 0 h 149"/>
                  <a:gd name="T36" fmla="*/ 2 w 73"/>
                  <a:gd name="T37" fmla="*/ 1 h 149"/>
                  <a:gd name="T38" fmla="*/ 3 w 73"/>
                  <a:gd name="T39" fmla="*/ 5 h 149"/>
                  <a:gd name="T40" fmla="*/ 3 w 73"/>
                  <a:gd name="T41" fmla="*/ 5 h 149"/>
                  <a:gd name="T42" fmla="*/ 3 w 73"/>
                  <a:gd name="T43" fmla="*/ 5 h 149"/>
                  <a:gd name="T44" fmla="*/ 3 w 73"/>
                  <a:gd name="T45" fmla="*/ 5 h 149"/>
                  <a:gd name="T46" fmla="*/ 3 w 73"/>
                  <a:gd name="T47" fmla="*/ 5 h 149"/>
                  <a:gd name="T48" fmla="*/ 3 w 73"/>
                  <a:gd name="T49" fmla="*/ 5 h 149"/>
                  <a:gd name="T50" fmla="*/ 3 w 73"/>
                  <a:gd name="T51" fmla="*/ 5 h 149"/>
                  <a:gd name="T52" fmla="*/ 3 w 73"/>
                  <a:gd name="T53" fmla="*/ 5 h 149"/>
                  <a:gd name="T54" fmla="*/ 2 w 73"/>
                  <a:gd name="T55" fmla="*/ 6 h 149"/>
                  <a:gd name="T56" fmla="*/ 2 w 73"/>
                  <a:gd name="T57" fmla="*/ 6 h 149"/>
                  <a:gd name="T58" fmla="*/ 2 w 73"/>
                  <a:gd name="T59" fmla="*/ 6 h 149"/>
                  <a:gd name="T60" fmla="*/ 2 w 73"/>
                  <a:gd name="T61" fmla="*/ 6 h 149"/>
                  <a:gd name="T62" fmla="*/ 2 w 73"/>
                  <a:gd name="T63" fmla="*/ 6 h 149"/>
                  <a:gd name="T64" fmla="*/ 2 w 73"/>
                  <a:gd name="T65" fmla="*/ 6 h 149"/>
                  <a:gd name="T66" fmla="*/ 2 w 73"/>
                  <a:gd name="T67" fmla="*/ 5 h 149"/>
                  <a:gd name="T68" fmla="*/ 2 w 73"/>
                  <a:gd name="T69" fmla="*/ 5 h 149"/>
                  <a:gd name="T70" fmla="*/ 1 w 73"/>
                  <a:gd name="T71" fmla="*/ 5 h 149"/>
                  <a:gd name="T72" fmla="*/ 1 w 73"/>
                  <a:gd name="T73" fmla="*/ 5 h 149"/>
                  <a:gd name="T74" fmla="*/ 1 w 73"/>
                  <a:gd name="T75" fmla="*/ 5 h 149"/>
                  <a:gd name="T76" fmla="*/ 0 w 73"/>
                  <a:gd name="T77" fmla="*/ 1 h 14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3"/>
                  <a:gd name="T118" fmla="*/ 0 h 149"/>
                  <a:gd name="T119" fmla="*/ 73 w 73"/>
                  <a:gd name="T120" fmla="*/ 149 h 14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3" h="149">
                    <a:moveTo>
                      <a:pt x="0" y="25"/>
                    </a:moveTo>
                    <a:lnTo>
                      <a:pt x="0" y="22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9"/>
                    </a:lnTo>
                    <a:lnTo>
                      <a:pt x="5" y="6"/>
                    </a:lnTo>
                    <a:lnTo>
                      <a:pt x="8" y="4"/>
                    </a:lnTo>
                    <a:lnTo>
                      <a:pt x="11" y="1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7" y="1"/>
                    </a:lnTo>
                    <a:lnTo>
                      <a:pt x="31" y="2"/>
                    </a:lnTo>
                    <a:lnTo>
                      <a:pt x="33" y="5"/>
                    </a:lnTo>
                    <a:lnTo>
                      <a:pt x="36" y="7"/>
                    </a:lnTo>
                    <a:lnTo>
                      <a:pt x="38" y="11"/>
                    </a:lnTo>
                    <a:lnTo>
                      <a:pt x="40" y="15"/>
                    </a:lnTo>
                    <a:lnTo>
                      <a:pt x="73" y="124"/>
                    </a:lnTo>
                    <a:lnTo>
                      <a:pt x="73" y="127"/>
                    </a:lnTo>
                    <a:lnTo>
                      <a:pt x="73" y="129"/>
                    </a:lnTo>
                    <a:lnTo>
                      <a:pt x="73" y="133"/>
                    </a:lnTo>
                    <a:lnTo>
                      <a:pt x="72" y="137"/>
                    </a:lnTo>
                    <a:lnTo>
                      <a:pt x="70" y="140"/>
                    </a:lnTo>
                    <a:lnTo>
                      <a:pt x="68" y="143"/>
                    </a:lnTo>
                    <a:lnTo>
                      <a:pt x="65" y="145"/>
                    </a:lnTo>
                    <a:lnTo>
                      <a:pt x="62" y="148"/>
                    </a:lnTo>
                    <a:lnTo>
                      <a:pt x="58" y="149"/>
                    </a:lnTo>
                    <a:lnTo>
                      <a:pt x="56" y="149"/>
                    </a:lnTo>
                    <a:lnTo>
                      <a:pt x="53" y="149"/>
                    </a:lnTo>
                    <a:lnTo>
                      <a:pt x="49" y="149"/>
                    </a:lnTo>
                    <a:lnTo>
                      <a:pt x="46" y="148"/>
                    </a:lnTo>
                    <a:lnTo>
                      <a:pt x="42" y="146"/>
                    </a:lnTo>
                    <a:lnTo>
                      <a:pt x="40" y="144"/>
                    </a:lnTo>
                    <a:lnTo>
                      <a:pt x="37" y="141"/>
                    </a:lnTo>
                    <a:lnTo>
                      <a:pt x="35" y="138"/>
                    </a:lnTo>
                    <a:lnTo>
                      <a:pt x="33" y="13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98" name="Freeform 95"/>
              <p:cNvSpPr>
                <a:spLocks/>
              </p:cNvSpPr>
              <p:nvPr/>
            </p:nvSpPr>
            <p:spPr bwMode="auto">
              <a:xfrm>
                <a:off x="3799" y="2766"/>
                <a:ext cx="26" cy="45"/>
              </a:xfrm>
              <a:custGeom>
                <a:avLst/>
                <a:gdLst>
                  <a:gd name="T0" fmla="*/ 0 w 78"/>
                  <a:gd name="T1" fmla="*/ 1 h 133"/>
                  <a:gd name="T2" fmla="*/ 0 w 78"/>
                  <a:gd name="T3" fmla="*/ 1 h 133"/>
                  <a:gd name="T4" fmla="*/ 0 w 78"/>
                  <a:gd name="T5" fmla="*/ 1 h 133"/>
                  <a:gd name="T6" fmla="*/ 0 w 78"/>
                  <a:gd name="T7" fmla="*/ 1 h 133"/>
                  <a:gd name="T8" fmla="*/ 0 w 78"/>
                  <a:gd name="T9" fmla="*/ 1 h 133"/>
                  <a:gd name="T10" fmla="*/ 0 w 78"/>
                  <a:gd name="T11" fmla="*/ 0 h 133"/>
                  <a:gd name="T12" fmla="*/ 0 w 78"/>
                  <a:gd name="T13" fmla="*/ 0 h 133"/>
                  <a:gd name="T14" fmla="*/ 0 w 78"/>
                  <a:gd name="T15" fmla="*/ 0 h 133"/>
                  <a:gd name="T16" fmla="*/ 0 w 78"/>
                  <a:gd name="T17" fmla="*/ 0 h 133"/>
                  <a:gd name="T18" fmla="*/ 0 w 78"/>
                  <a:gd name="T19" fmla="*/ 0 h 133"/>
                  <a:gd name="T20" fmla="*/ 1 w 78"/>
                  <a:gd name="T21" fmla="*/ 0 h 133"/>
                  <a:gd name="T22" fmla="*/ 1 w 78"/>
                  <a:gd name="T23" fmla="*/ 0 h 133"/>
                  <a:gd name="T24" fmla="*/ 1 w 78"/>
                  <a:gd name="T25" fmla="*/ 0 h 133"/>
                  <a:gd name="T26" fmla="*/ 1 w 78"/>
                  <a:gd name="T27" fmla="*/ 0 h 133"/>
                  <a:gd name="T28" fmla="*/ 1 w 78"/>
                  <a:gd name="T29" fmla="*/ 0 h 133"/>
                  <a:gd name="T30" fmla="*/ 1 w 78"/>
                  <a:gd name="T31" fmla="*/ 0 h 133"/>
                  <a:gd name="T32" fmla="*/ 1 w 78"/>
                  <a:gd name="T33" fmla="*/ 0 h 133"/>
                  <a:gd name="T34" fmla="*/ 1 w 78"/>
                  <a:gd name="T35" fmla="*/ 0 h 133"/>
                  <a:gd name="T36" fmla="*/ 1 w 78"/>
                  <a:gd name="T37" fmla="*/ 0 h 133"/>
                  <a:gd name="T38" fmla="*/ 3 w 78"/>
                  <a:gd name="T39" fmla="*/ 4 h 133"/>
                  <a:gd name="T40" fmla="*/ 3 w 78"/>
                  <a:gd name="T41" fmla="*/ 4 h 133"/>
                  <a:gd name="T42" fmla="*/ 3 w 78"/>
                  <a:gd name="T43" fmla="*/ 4 h 133"/>
                  <a:gd name="T44" fmla="*/ 3 w 78"/>
                  <a:gd name="T45" fmla="*/ 4 h 133"/>
                  <a:gd name="T46" fmla="*/ 3 w 78"/>
                  <a:gd name="T47" fmla="*/ 5 h 133"/>
                  <a:gd name="T48" fmla="*/ 3 w 78"/>
                  <a:gd name="T49" fmla="*/ 5 h 133"/>
                  <a:gd name="T50" fmla="*/ 3 w 78"/>
                  <a:gd name="T51" fmla="*/ 5 h 133"/>
                  <a:gd name="T52" fmla="*/ 3 w 78"/>
                  <a:gd name="T53" fmla="*/ 5 h 133"/>
                  <a:gd name="T54" fmla="*/ 3 w 78"/>
                  <a:gd name="T55" fmla="*/ 5 h 133"/>
                  <a:gd name="T56" fmla="*/ 2 w 78"/>
                  <a:gd name="T57" fmla="*/ 5 h 133"/>
                  <a:gd name="T58" fmla="*/ 2 w 78"/>
                  <a:gd name="T59" fmla="*/ 5 h 133"/>
                  <a:gd name="T60" fmla="*/ 2 w 78"/>
                  <a:gd name="T61" fmla="*/ 5 h 133"/>
                  <a:gd name="T62" fmla="*/ 2 w 78"/>
                  <a:gd name="T63" fmla="*/ 5 h 133"/>
                  <a:gd name="T64" fmla="*/ 2 w 78"/>
                  <a:gd name="T65" fmla="*/ 5 h 133"/>
                  <a:gd name="T66" fmla="*/ 2 w 78"/>
                  <a:gd name="T67" fmla="*/ 5 h 133"/>
                  <a:gd name="T68" fmla="*/ 2 w 78"/>
                  <a:gd name="T69" fmla="*/ 5 h 133"/>
                  <a:gd name="T70" fmla="*/ 2 w 78"/>
                  <a:gd name="T71" fmla="*/ 5 h 133"/>
                  <a:gd name="T72" fmla="*/ 2 w 78"/>
                  <a:gd name="T73" fmla="*/ 5 h 133"/>
                  <a:gd name="T74" fmla="*/ 1 w 78"/>
                  <a:gd name="T75" fmla="*/ 5 h 133"/>
                  <a:gd name="T76" fmla="*/ 0 w 78"/>
                  <a:gd name="T77" fmla="*/ 1 h 13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8"/>
                  <a:gd name="T118" fmla="*/ 0 h 133"/>
                  <a:gd name="T119" fmla="*/ 78 w 78"/>
                  <a:gd name="T120" fmla="*/ 133 h 13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8" h="133">
                    <a:moveTo>
                      <a:pt x="2" y="28"/>
                    </a:moveTo>
                    <a:lnTo>
                      <a:pt x="0" y="24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2" y="4"/>
                    </a:lnTo>
                    <a:lnTo>
                      <a:pt x="35" y="7"/>
                    </a:lnTo>
                    <a:lnTo>
                      <a:pt x="37" y="9"/>
                    </a:lnTo>
                    <a:lnTo>
                      <a:pt x="39" y="13"/>
                    </a:lnTo>
                    <a:lnTo>
                      <a:pt x="77" y="106"/>
                    </a:lnTo>
                    <a:lnTo>
                      <a:pt x="78" y="110"/>
                    </a:lnTo>
                    <a:lnTo>
                      <a:pt x="78" y="114"/>
                    </a:lnTo>
                    <a:lnTo>
                      <a:pt x="78" y="116"/>
                    </a:lnTo>
                    <a:lnTo>
                      <a:pt x="78" y="120"/>
                    </a:lnTo>
                    <a:lnTo>
                      <a:pt x="77" y="122"/>
                    </a:lnTo>
                    <a:lnTo>
                      <a:pt x="74" y="126"/>
                    </a:lnTo>
                    <a:lnTo>
                      <a:pt x="72" y="128"/>
                    </a:lnTo>
                    <a:lnTo>
                      <a:pt x="69" y="131"/>
                    </a:lnTo>
                    <a:lnTo>
                      <a:pt x="66" y="132"/>
                    </a:lnTo>
                    <a:lnTo>
                      <a:pt x="62" y="133"/>
                    </a:lnTo>
                    <a:lnTo>
                      <a:pt x="58" y="133"/>
                    </a:lnTo>
                    <a:lnTo>
                      <a:pt x="56" y="133"/>
                    </a:lnTo>
                    <a:lnTo>
                      <a:pt x="52" y="133"/>
                    </a:lnTo>
                    <a:lnTo>
                      <a:pt x="50" y="132"/>
                    </a:lnTo>
                    <a:lnTo>
                      <a:pt x="46" y="130"/>
                    </a:lnTo>
                    <a:lnTo>
                      <a:pt x="44" y="127"/>
                    </a:lnTo>
                    <a:lnTo>
                      <a:pt x="41" y="125"/>
                    </a:lnTo>
                    <a:lnTo>
                      <a:pt x="40" y="121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799" name="Freeform 96"/>
              <p:cNvSpPr>
                <a:spLocks/>
              </p:cNvSpPr>
              <p:nvPr/>
            </p:nvSpPr>
            <p:spPr bwMode="auto">
              <a:xfrm>
                <a:off x="3812" y="2798"/>
                <a:ext cx="19" cy="29"/>
              </a:xfrm>
              <a:custGeom>
                <a:avLst/>
                <a:gdLst>
                  <a:gd name="T0" fmla="*/ 0 w 55"/>
                  <a:gd name="T1" fmla="*/ 1 h 89"/>
                  <a:gd name="T2" fmla="*/ 0 w 55"/>
                  <a:gd name="T3" fmla="*/ 1 h 89"/>
                  <a:gd name="T4" fmla="*/ 0 w 55"/>
                  <a:gd name="T5" fmla="*/ 1 h 89"/>
                  <a:gd name="T6" fmla="*/ 0 w 55"/>
                  <a:gd name="T7" fmla="*/ 1 h 89"/>
                  <a:gd name="T8" fmla="*/ 0 w 55"/>
                  <a:gd name="T9" fmla="*/ 0 h 89"/>
                  <a:gd name="T10" fmla="*/ 0 w 55"/>
                  <a:gd name="T11" fmla="*/ 0 h 89"/>
                  <a:gd name="T12" fmla="*/ 0 w 55"/>
                  <a:gd name="T13" fmla="*/ 0 h 89"/>
                  <a:gd name="T14" fmla="*/ 0 w 55"/>
                  <a:gd name="T15" fmla="*/ 0 h 89"/>
                  <a:gd name="T16" fmla="*/ 0 w 55"/>
                  <a:gd name="T17" fmla="*/ 0 h 89"/>
                  <a:gd name="T18" fmla="*/ 0 w 55"/>
                  <a:gd name="T19" fmla="*/ 0 h 89"/>
                  <a:gd name="T20" fmla="*/ 1 w 55"/>
                  <a:gd name="T21" fmla="*/ 0 h 89"/>
                  <a:gd name="T22" fmla="*/ 1 w 55"/>
                  <a:gd name="T23" fmla="*/ 0 h 89"/>
                  <a:gd name="T24" fmla="*/ 1 w 55"/>
                  <a:gd name="T25" fmla="*/ 0 h 89"/>
                  <a:gd name="T26" fmla="*/ 1 w 55"/>
                  <a:gd name="T27" fmla="*/ 0 h 89"/>
                  <a:gd name="T28" fmla="*/ 1 w 55"/>
                  <a:gd name="T29" fmla="*/ 0 h 89"/>
                  <a:gd name="T30" fmla="*/ 1 w 55"/>
                  <a:gd name="T31" fmla="*/ 0 h 89"/>
                  <a:gd name="T32" fmla="*/ 1 w 55"/>
                  <a:gd name="T33" fmla="*/ 0 h 89"/>
                  <a:gd name="T34" fmla="*/ 1 w 55"/>
                  <a:gd name="T35" fmla="*/ 0 h 89"/>
                  <a:gd name="T36" fmla="*/ 1 w 55"/>
                  <a:gd name="T37" fmla="*/ 0 h 89"/>
                  <a:gd name="T38" fmla="*/ 2 w 55"/>
                  <a:gd name="T39" fmla="*/ 2 h 89"/>
                  <a:gd name="T40" fmla="*/ 2 w 55"/>
                  <a:gd name="T41" fmla="*/ 2 h 89"/>
                  <a:gd name="T42" fmla="*/ 2 w 55"/>
                  <a:gd name="T43" fmla="*/ 2 h 89"/>
                  <a:gd name="T44" fmla="*/ 2 w 55"/>
                  <a:gd name="T45" fmla="*/ 3 h 89"/>
                  <a:gd name="T46" fmla="*/ 2 w 55"/>
                  <a:gd name="T47" fmla="*/ 3 h 89"/>
                  <a:gd name="T48" fmla="*/ 2 w 55"/>
                  <a:gd name="T49" fmla="*/ 3 h 89"/>
                  <a:gd name="T50" fmla="*/ 2 w 55"/>
                  <a:gd name="T51" fmla="*/ 3 h 89"/>
                  <a:gd name="T52" fmla="*/ 2 w 55"/>
                  <a:gd name="T53" fmla="*/ 3 h 89"/>
                  <a:gd name="T54" fmla="*/ 2 w 55"/>
                  <a:gd name="T55" fmla="*/ 3 h 89"/>
                  <a:gd name="T56" fmla="*/ 2 w 55"/>
                  <a:gd name="T57" fmla="*/ 3 h 89"/>
                  <a:gd name="T58" fmla="*/ 1 w 55"/>
                  <a:gd name="T59" fmla="*/ 3 h 89"/>
                  <a:gd name="T60" fmla="*/ 1 w 55"/>
                  <a:gd name="T61" fmla="*/ 3 h 89"/>
                  <a:gd name="T62" fmla="*/ 1 w 55"/>
                  <a:gd name="T63" fmla="*/ 3 h 89"/>
                  <a:gd name="T64" fmla="*/ 1 w 55"/>
                  <a:gd name="T65" fmla="*/ 3 h 89"/>
                  <a:gd name="T66" fmla="*/ 1 w 55"/>
                  <a:gd name="T67" fmla="*/ 3 h 89"/>
                  <a:gd name="T68" fmla="*/ 1 w 55"/>
                  <a:gd name="T69" fmla="*/ 3 h 89"/>
                  <a:gd name="T70" fmla="*/ 1 w 55"/>
                  <a:gd name="T71" fmla="*/ 3 h 89"/>
                  <a:gd name="T72" fmla="*/ 1 w 55"/>
                  <a:gd name="T73" fmla="*/ 3 h 89"/>
                  <a:gd name="T74" fmla="*/ 1 w 55"/>
                  <a:gd name="T75" fmla="*/ 3 h 89"/>
                  <a:gd name="T76" fmla="*/ 0 w 55"/>
                  <a:gd name="T77" fmla="*/ 1 h 8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5"/>
                  <a:gd name="T118" fmla="*/ 0 h 89"/>
                  <a:gd name="T119" fmla="*/ 55 w 55"/>
                  <a:gd name="T120" fmla="*/ 89 h 8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5" h="89">
                    <a:moveTo>
                      <a:pt x="0" y="26"/>
                    </a:moveTo>
                    <a:lnTo>
                      <a:pt x="0" y="22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2" y="9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7" y="1"/>
                    </a:lnTo>
                    <a:lnTo>
                      <a:pt x="30" y="2"/>
                    </a:lnTo>
                    <a:lnTo>
                      <a:pt x="33" y="5"/>
                    </a:lnTo>
                    <a:lnTo>
                      <a:pt x="35" y="7"/>
                    </a:lnTo>
                    <a:lnTo>
                      <a:pt x="38" y="11"/>
                    </a:lnTo>
                    <a:lnTo>
                      <a:pt x="39" y="13"/>
                    </a:lnTo>
                    <a:lnTo>
                      <a:pt x="55" y="63"/>
                    </a:lnTo>
                    <a:lnTo>
                      <a:pt x="55" y="66"/>
                    </a:lnTo>
                    <a:lnTo>
                      <a:pt x="55" y="69"/>
                    </a:lnTo>
                    <a:lnTo>
                      <a:pt x="55" y="73"/>
                    </a:lnTo>
                    <a:lnTo>
                      <a:pt x="54" y="76"/>
                    </a:lnTo>
                    <a:lnTo>
                      <a:pt x="53" y="80"/>
                    </a:lnTo>
                    <a:lnTo>
                      <a:pt x="50" y="82"/>
                    </a:lnTo>
                    <a:lnTo>
                      <a:pt x="48" y="85"/>
                    </a:lnTo>
                    <a:lnTo>
                      <a:pt x="44" y="87"/>
                    </a:lnTo>
                    <a:lnTo>
                      <a:pt x="41" y="89"/>
                    </a:lnTo>
                    <a:lnTo>
                      <a:pt x="38" y="89"/>
                    </a:lnTo>
                    <a:lnTo>
                      <a:pt x="35" y="89"/>
                    </a:lnTo>
                    <a:lnTo>
                      <a:pt x="32" y="89"/>
                    </a:lnTo>
                    <a:lnTo>
                      <a:pt x="28" y="87"/>
                    </a:lnTo>
                    <a:lnTo>
                      <a:pt x="24" y="86"/>
                    </a:lnTo>
                    <a:lnTo>
                      <a:pt x="22" y="84"/>
                    </a:lnTo>
                    <a:lnTo>
                      <a:pt x="19" y="81"/>
                    </a:lnTo>
                    <a:lnTo>
                      <a:pt x="17" y="77"/>
                    </a:lnTo>
                    <a:lnTo>
                      <a:pt x="16" y="75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00" name="Freeform 97"/>
              <p:cNvSpPr>
                <a:spLocks/>
              </p:cNvSpPr>
              <p:nvPr/>
            </p:nvSpPr>
            <p:spPr bwMode="auto">
              <a:xfrm>
                <a:off x="3818" y="2814"/>
                <a:ext cx="36" cy="59"/>
              </a:xfrm>
              <a:custGeom>
                <a:avLst/>
                <a:gdLst>
                  <a:gd name="T0" fmla="*/ 0 w 110"/>
                  <a:gd name="T1" fmla="*/ 1 h 176"/>
                  <a:gd name="T2" fmla="*/ 0 w 110"/>
                  <a:gd name="T3" fmla="*/ 1 h 176"/>
                  <a:gd name="T4" fmla="*/ 0 w 110"/>
                  <a:gd name="T5" fmla="*/ 1 h 176"/>
                  <a:gd name="T6" fmla="*/ 0 w 110"/>
                  <a:gd name="T7" fmla="*/ 1 h 176"/>
                  <a:gd name="T8" fmla="*/ 0 w 110"/>
                  <a:gd name="T9" fmla="*/ 1 h 176"/>
                  <a:gd name="T10" fmla="*/ 0 w 110"/>
                  <a:gd name="T11" fmla="*/ 0 h 176"/>
                  <a:gd name="T12" fmla="*/ 0 w 110"/>
                  <a:gd name="T13" fmla="*/ 0 h 176"/>
                  <a:gd name="T14" fmla="*/ 0 w 110"/>
                  <a:gd name="T15" fmla="*/ 0 h 176"/>
                  <a:gd name="T16" fmla="*/ 0 w 110"/>
                  <a:gd name="T17" fmla="*/ 0 h 176"/>
                  <a:gd name="T18" fmla="*/ 0 w 110"/>
                  <a:gd name="T19" fmla="*/ 0 h 176"/>
                  <a:gd name="T20" fmla="*/ 0 w 110"/>
                  <a:gd name="T21" fmla="*/ 0 h 176"/>
                  <a:gd name="T22" fmla="*/ 1 w 110"/>
                  <a:gd name="T23" fmla="*/ 0 h 176"/>
                  <a:gd name="T24" fmla="*/ 1 w 110"/>
                  <a:gd name="T25" fmla="*/ 0 h 176"/>
                  <a:gd name="T26" fmla="*/ 1 w 110"/>
                  <a:gd name="T27" fmla="*/ 0 h 176"/>
                  <a:gd name="T28" fmla="*/ 1 w 110"/>
                  <a:gd name="T29" fmla="*/ 0 h 176"/>
                  <a:gd name="T30" fmla="*/ 1 w 110"/>
                  <a:gd name="T31" fmla="*/ 0 h 176"/>
                  <a:gd name="T32" fmla="*/ 1 w 110"/>
                  <a:gd name="T33" fmla="*/ 0 h 176"/>
                  <a:gd name="T34" fmla="*/ 1 w 110"/>
                  <a:gd name="T35" fmla="*/ 0 h 176"/>
                  <a:gd name="T36" fmla="*/ 1 w 110"/>
                  <a:gd name="T37" fmla="*/ 0 h 176"/>
                  <a:gd name="T38" fmla="*/ 4 w 110"/>
                  <a:gd name="T39" fmla="*/ 6 h 176"/>
                  <a:gd name="T40" fmla="*/ 4 w 110"/>
                  <a:gd name="T41" fmla="*/ 6 h 176"/>
                  <a:gd name="T42" fmla="*/ 4 w 110"/>
                  <a:gd name="T43" fmla="*/ 6 h 176"/>
                  <a:gd name="T44" fmla="*/ 4 w 110"/>
                  <a:gd name="T45" fmla="*/ 6 h 176"/>
                  <a:gd name="T46" fmla="*/ 4 w 110"/>
                  <a:gd name="T47" fmla="*/ 6 h 176"/>
                  <a:gd name="T48" fmla="*/ 4 w 110"/>
                  <a:gd name="T49" fmla="*/ 6 h 176"/>
                  <a:gd name="T50" fmla="*/ 4 w 110"/>
                  <a:gd name="T51" fmla="*/ 6 h 176"/>
                  <a:gd name="T52" fmla="*/ 4 w 110"/>
                  <a:gd name="T53" fmla="*/ 6 h 176"/>
                  <a:gd name="T54" fmla="*/ 4 w 110"/>
                  <a:gd name="T55" fmla="*/ 6 h 176"/>
                  <a:gd name="T56" fmla="*/ 3 w 110"/>
                  <a:gd name="T57" fmla="*/ 7 h 176"/>
                  <a:gd name="T58" fmla="*/ 3 w 110"/>
                  <a:gd name="T59" fmla="*/ 7 h 176"/>
                  <a:gd name="T60" fmla="*/ 3 w 110"/>
                  <a:gd name="T61" fmla="*/ 7 h 176"/>
                  <a:gd name="T62" fmla="*/ 3 w 110"/>
                  <a:gd name="T63" fmla="*/ 7 h 176"/>
                  <a:gd name="T64" fmla="*/ 3 w 110"/>
                  <a:gd name="T65" fmla="*/ 7 h 176"/>
                  <a:gd name="T66" fmla="*/ 3 w 110"/>
                  <a:gd name="T67" fmla="*/ 7 h 176"/>
                  <a:gd name="T68" fmla="*/ 3 w 110"/>
                  <a:gd name="T69" fmla="*/ 6 h 176"/>
                  <a:gd name="T70" fmla="*/ 3 w 110"/>
                  <a:gd name="T71" fmla="*/ 6 h 176"/>
                  <a:gd name="T72" fmla="*/ 3 w 110"/>
                  <a:gd name="T73" fmla="*/ 6 h 176"/>
                  <a:gd name="T74" fmla="*/ 3 w 110"/>
                  <a:gd name="T75" fmla="*/ 6 h 176"/>
                  <a:gd name="T76" fmla="*/ 0 w 110"/>
                  <a:gd name="T77" fmla="*/ 1 h 17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0"/>
                  <a:gd name="T118" fmla="*/ 0 h 176"/>
                  <a:gd name="T119" fmla="*/ 110 w 110"/>
                  <a:gd name="T120" fmla="*/ 176 h 17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0" h="176">
                    <a:moveTo>
                      <a:pt x="1" y="28"/>
                    </a:moveTo>
                    <a:lnTo>
                      <a:pt x="0" y="26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2" y="9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7" y="1"/>
                    </a:lnTo>
                    <a:lnTo>
                      <a:pt x="30" y="3"/>
                    </a:lnTo>
                    <a:lnTo>
                      <a:pt x="33" y="5"/>
                    </a:lnTo>
                    <a:lnTo>
                      <a:pt x="35" y="8"/>
                    </a:lnTo>
                    <a:lnTo>
                      <a:pt x="38" y="11"/>
                    </a:lnTo>
                    <a:lnTo>
                      <a:pt x="109" y="148"/>
                    </a:lnTo>
                    <a:lnTo>
                      <a:pt x="110" y="150"/>
                    </a:lnTo>
                    <a:lnTo>
                      <a:pt x="110" y="154"/>
                    </a:lnTo>
                    <a:lnTo>
                      <a:pt x="110" y="156"/>
                    </a:lnTo>
                    <a:lnTo>
                      <a:pt x="110" y="160"/>
                    </a:lnTo>
                    <a:lnTo>
                      <a:pt x="109" y="164"/>
                    </a:lnTo>
                    <a:lnTo>
                      <a:pt x="108" y="167"/>
                    </a:lnTo>
                    <a:lnTo>
                      <a:pt x="105" y="170"/>
                    </a:lnTo>
                    <a:lnTo>
                      <a:pt x="103" y="172"/>
                    </a:lnTo>
                    <a:lnTo>
                      <a:pt x="99" y="175"/>
                    </a:lnTo>
                    <a:lnTo>
                      <a:pt x="97" y="176"/>
                    </a:lnTo>
                    <a:lnTo>
                      <a:pt x="93" y="176"/>
                    </a:lnTo>
                    <a:lnTo>
                      <a:pt x="91" y="176"/>
                    </a:lnTo>
                    <a:lnTo>
                      <a:pt x="87" y="176"/>
                    </a:lnTo>
                    <a:lnTo>
                      <a:pt x="83" y="175"/>
                    </a:lnTo>
                    <a:lnTo>
                      <a:pt x="80" y="174"/>
                    </a:lnTo>
                    <a:lnTo>
                      <a:pt x="77" y="171"/>
                    </a:lnTo>
                    <a:lnTo>
                      <a:pt x="75" y="169"/>
                    </a:lnTo>
                    <a:lnTo>
                      <a:pt x="72" y="16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01" name="Freeform 98"/>
              <p:cNvSpPr>
                <a:spLocks/>
              </p:cNvSpPr>
              <p:nvPr/>
            </p:nvSpPr>
            <p:spPr bwMode="auto">
              <a:xfrm>
                <a:off x="3841" y="2860"/>
                <a:ext cx="25" cy="31"/>
              </a:xfrm>
              <a:custGeom>
                <a:avLst/>
                <a:gdLst>
                  <a:gd name="T0" fmla="*/ 0 w 73"/>
                  <a:gd name="T1" fmla="*/ 1 h 94"/>
                  <a:gd name="T2" fmla="*/ 0 w 73"/>
                  <a:gd name="T3" fmla="*/ 1 h 94"/>
                  <a:gd name="T4" fmla="*/ 0 w 73"/>
                  <a:gd name="T5" fmla="*/ 1 h 94"/>
                  <a:gd name="T6" fmla="*/ 0 w 73"/>
                  <a:gd name="T7" fmla="*/ 1 h 94"/>
                  <a:gd name="T8" fmla="*/ 0 w 73"/>
                  <a:gd name="T9" fmla="*/ 1 h 94"/>
                  <a:gd name="T10" fmla="*/ 0 w 73"/>
                  <a:gd name="T11" fmla="*/ 0 h 94"/>
                  <a:gd name="T12" fmla="*/ 0 w 73"/>
                  <a:gd name="T13" fmla="*/ 0 h 94"/>
                  <a:gd name="T14" fmla="*/ 0 w 73"/>
                  <a:gd name="T15" fmla="*/ 0 h 94"/>
                  <a:gd name="T16" fmla="*/ 0 w 73"/>
                  <a:gd name="T17" fmla="*/ 0 h 94"/>
                  <a:gd name="T18" fmla="*/ 0 w 73"/>
                  <a:gd name="T19" fmla="*/ 0 h 94"/>
                  <a:gd name="T20" fmla="*/ 0 w 73"/>
                  <a:gd name="T21" fmla="*/ 0 h 94"/>
                  <a:gd name="T22" fmla="*/ 1 w 73"/>
                  <a:gd name="T23" fmla="*/ 0 h 94"/>
                  <a:gd name="T24" fmla="*/ 1 w 73"/>
                  <a:gd name="T25" fmla="*/ 0 h 94"/>
                  <a:gd name="T26" fmla="*/ 1 w 73"/>
                  <a:gd name="T27" fmla="*/ 0 h 94"/>
                  <a:gd name="T28" fmla="*/ 1 w 73"/>
                  <a:gd name="T29" fmla="*/ 0 h 94"/>
                  <a:gd name="T30" fmla="*/ 1 w 73"/>
                  <a:gd name="T31" fmla="*/ 0 h 94"/>
                  <a:gd name="T32" fmla="*/ 1 w 73"/>
                  <a:gd name="T33" fmla="*/ 0 h 94"/>
                  <a:gd name="T34" fmla="*/ 1 w 73"/>
                  <a:gd name="T35" fmla="*/ 0 h 94"/>
                  <a:gd name="T36" fmla="*/ 1 w 73"/>
                  <a:gd name="T37" fmla="*/ 0 h 94"/>
                  <a:gd name="T38" fmla="*/ 3 w 73"/>
                  <a:gd name="T39" fmla="*/ 2 h 94"/>
                  <a:gd name="T40" fmla="*/ 3 w 73"/>
                  <a:gd name="T41" fmla="*/ 2 h 94"/>
                  <a:gd name="T42" fmla="*/ 3 w 73"/>
                  <a:gd name="T43" fmla="*/ 3 h 94"/>
                  <a:gd name="T44" fmla="*/ 3 w 73"/>
                  <a:gd name="T45" fmla="*/ 3 h 94"/>
                  <a:gd name="T46" fmla="*/ 3 w 73"/>
                  <a:gd name="T47" fmla="*/ 3 h 94"/>
                  <a:gd name="T48" fmla="*/ 3 w 73"/>
                  <a:gd name="T49" fmla="*/ 3 h 94"/>
                  <a:gd name="T50" fmla="*/ 3 w 73"/>
                  <a:gd name="T51" fmla="*/ 3 h 94"/>
                  <a:gd name="T52" fmla="*/ 3 w 73"/>
                  <a:gd name="T53" fmla="*/ 3 h 94"/>
                  <a:gd name="T54" fmla="*/ 3 w 73"/>
                  <a:gd name="T55" fmla="*/ 3 h 94"/>
                  <a:gd name="T56" fmla="*/ 3 w 73"/>
                  <a:gd name="T57" fmla="*/ 3 h 94"/>
                  <a:gd name="T58" fmla="*/ 2 w 73"/>
                  <a:gd name="T59" fmla="*/ 3 h 94"/>
                  <a:gd name="T60" fmla="*/ 2 w 73"/>
                  <a:gd name="T61" fmla="*/ 3 h 94"/>
                  <a:gd name="T62" fmla="*/ 2 w 73"/>
                  <a:gd name="T63" fmla="*/ 3 h 94"/>
                  <a:gd name="T64" fmla="*/ 2 w 73"/>
                  <a:gd name="T65" fmla="*/ 3 h 94"/>
                  <a:gd name="T66" fmla="*/ 2 w 73"/>
                  <a:gd name="T67" fmla="*/ 3 h 94"/>
                  <a:gd name="T68" fmla="*/ 2 w 73"/>
                  <a:gd name="T69" fmla="*/ 3 h 94"/>
                  <a:gd name="T70" fmla="*/ 2 w 73"/>
                  <a:gd name="T71" fmla="*/ 3 h 94"/>
                  <a:gd name="T72" fmla="*/ 1 w 73"/>
                  <a:gd name="T73" fmla="*/ 3 h 94"/>
                  <a:gd name="T74" fmla="*/ 1 w 73"/>
                  <a:gd name="T75" fmla="*/ 3 h 94"/>
                  <a:gd name="T76" fmla="*/ 0 w 73"/>
                  <a:gd name="T77" fmla="*/ 1 h 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3"/>
                  <a:gd name="T118" fmla="*/ 0 h 94"/>
                  <a:gd name="T119" fmla="*/ 73 w 73"/>
                  <a:gd name="T120" fmla="*/ 94 h 9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3" h="94">
                    <a:moveTo>
                      <a:pt x="2" y="29"/>
                    </a:moveTo>
                    <a:lnTo>
                      <a:pt x="1" y="27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32" y="3"/>
                    </a:lnTo>
                    <a:lnTo>
                      <a:pt x="34" y="6"/>
                    </a:lnTo>
                    <a:lnTo>
                      <a:pt x="37" y="10"/>
                    </a:lnTo>
                    <a:lnTo>
                      <a:pt x="70" y="65"/>
                    </a:lnTo>
                    <a:lnTo>
                      <a:pt x="71" y="67"/>
                    </a:lnTo>
                    <a:lnTo>
                      <a:pt x="73" y="71"/>
                    </a:lnTo>
                    <a:lnTo>
                      <a:pt x="73" y="75"/>
                    </a:lnTo>
                    <a:lnTo>
                      <a:pt x="73" y="77"/>
                    </a:lnTo>
                    <a:lnTo>
                      <a:pt x="73" y="81"/>
                    </a:lnTo>
                    <a:lnTo>
                      <a:pt x="70" y="85"/>
                    </a:lnTo>
                    <a:lnTo>
                      <a:pt x="69" y="87"/>
                    </a:lnTo>
                    <a:lnTo>
                      <a:pt x="66" y="89"/>
                    </a:lnTo>
                    <a:lnTo>
                      <a:pt x="63" y="92"/>
                    </a:lnTo>
                    <a:lnTo>
                      <a:pt x="60" y="93"/>
                    </a:lnTo>
                    <a:lnTo>
                      <a:pt x="57" y="94"/>
                    </a:lnTo>
                    <a:lnTo>
                      <a:pt x="53" y="94"/>
                    </a:lnTo>
                    <a:lnTo>
                      <a:pt x="50" y="94"/>
                    </a:lnTo>
                    <a:lnTo>
                      <a:pt x="47" y="94"/>
                    </a:lnTo>
                    <a:lnTo>
                      <a:pt x="43" y="92"/>
                    </a:lnTo>
                    <a:lnTo>
                      <a:pt x="41" y="91"/>
                    </a:lnTo>
                    <a:lnTo>
                      <a:pt x="38" y="88"/>
                    </a:lnTo>
                    <a:lnTo>
                      <a:pt x="36" y="85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02" name="Freeform 99"/>
              <p:cNvSpPr>
                <a:spLocks/>
              </p:cNvSpPr>
              <p:nvPr/>
            </p:nvSpPr>
            <p:spPr bwMode="auto">
              <a:xfrm>
                <a:off x="3852" y="2878"/>
                <a:ext cx="21" cy="21"/>
              </a:xfrm>
              <a:custGeom>
                <a:avLst/>
                <a:gdLst>
                  <a:gd name="T0" fmla="*/ 0 w 62"/>
                  <a:gd name="T1" fmla="*/ 1 h 62"/>
                  <a:gd name="T2" fmla="*/ 0 w 62"/>
                  <a:gd name="T3" fmla="*/ 1 h 62"/>
                  <a:gd name="T4" fmla="*/ 0 w 62"/>
                  <a:gd name="T5" fmla="*/ 1 h 62"/>
                  <a:gd name="T6" fmla="*/ 0 w 62"/>
                  <a:gd name="T7" fmla="*/ 1 h 62"/>
                  <a:gd name="T8" fmla="*/ 0 w 62"/>
                  <a:gd name="T9" fmla="*/ 1 h 62"/>
                  <a:gd name="T10" fmla="*/ 0 w 62"/>
                  <a:gd name="T11" fmla="*/ 1 h 62"/>
                  <a:gd name="T12" fmla="*/ 0 w 62"/>
                  <a:gd name="T13" fmla="*/ 1 h 62"/>
                  <a:gd name="T14" fmla="*/ 0 w 62"/>
                  <a:gd name="T15" fmla="*/ 0 h 62"/>
                  <a:gd name="T16" fmla="*/ 0 w 62"/>
                  <a:gd name="T17" fmla="*/ 0 h 62"/>
                  <a:gd name="T18" fmla="*/ 0 w 62"/>
                  <a:gd name="T19" fmla="*/ 0 h 62"/>
                  <a:gd name="T20" fmla="*/ 0 w 62"/>
                  <a:gd name="T21" fmla="*/ 0 h 62"/>
                  <a:gd name="T22" fmla="*/ 0 w 62"/>
                  <a:gd name="T23" fmla="*/ 0 h 62"/>
                  <a:gd name="T24" fmla="*/ 1 w 62"/>
                  <a:gd name="T25" fmla="*/ 0 h 62"/>
                  <a:gd name="T26" fmla="*/ 1 w 62"/>
                  <a:gd name="T27" fmla="*/ 0 h 62"/>
                  <a:gd name="T28" fmla="*/ 1 w 62"/>
                  <a:gd name="T29" fmla="*/ 0 h 62"/>
                  <a:gd name="T30" fmla="*/ 1 w 62"/>
                  <a:gd name="T31" fmla="*/ 0 h 62"/>
                  <a:gd name="T32" fmla="*/ 1 w 62"/>
                  <a:gd name="T33" fmla="*/ 0 h 62"/>
                  <a:gd name="T34" fmla="*/ 1 w 62"/>
                  <a:gd name="T35" fmla="*/ 0 h 62"/>
                  <a:gd name="T36" fmla="*/ 1 w 62"/>
                  <a:gd name="T37" fmla="*/ 0 h 62"/>
                  <a:gd name="T38" fmla="*/ 2 w 62"/>
                  <a:gd name="T39" fmla="*/ 1 h 62"/>
                  <a:gd name="T40" fmla="*/ 2 w 62"/>
                  <a:gd name="T41" fmla="*/ 1 h 62"/>
                  <a:gd name="T42" fmla="*/ 2 w 62"/>
                  <a:gd name="T43" fmla="*/ 1 h 62"/>
                  <a:gd name="T44" fmla="*/ 2 w 62"/>
                  <a:gd name="T45" fmla="*/ 1 h 62"/>
                  <a:gd name="T46" fmla="*/ 2 w 62"/>
                  <a:gd name="T47" fmla="*/ 2 h 62"/>
                  <a:gd name="T48" fmla="*/ 2 w 62"/>
                  <a:gd name="T49" fmla="*/ 2 h 62"/>
                  <a:gd name="T50" fmla="*/ 2 w 62"/>
                  <a:gd name="T51" fmla="*/ 2 h 62"/>
                  <a:gd name="T52" fmla="*/ 2 w 62"/>
                  <a:gd name="T53" fmla="*/ 2 h 62"/>
                  <a:gd name="T54" fmla="*/ 2 w 62"/>
                  <a:gd name="T55" fmla="*/ 2 h 62"/>
                  <a:gd name="T56" fmla="*/ 2 w 62"/>
                  <a:gd name="T57" fmla="*/ 2 h 62"/>
                  <a:gd name="T58" fmla="*/ 2 w 62"/>
                  <a:gd name="T59" fmla="*/ 2 h 62"/>
                  <a:gd name="T60" fmla="*/ 2 w 62"/>
                  <a:gd name="T61" fmla="*/ 2 h 62"/>
                  <a:gd name="T62" fmla="*/ 2 w 62"/>
                  <a:gd name="T63" fmla="*/ 2 h 62"/>
                  <a:gd name="T64" fmla="*/ 2 w 62"/>
                  <a:gd name="T65" fmla="*/ 2 h 62"/>
                  <a:gd name="T66" fmla="*/ 2 w 62"/>
                  <a:gd name="T67" fmla="*/ 2 h 62"/>
                  <a:gd name="T68" fmla="*/ 1 w 62"/>
                  <a:gd name="T69" fmla="*/ 2 h 62"/>
                  <a:gd name="T70" fmla="*/ 1 w 62"/>
                  <a:gd name="T71" fmla="*/ 2 h 62"/>
                  <a:gd name="T72" fmla="*/ 1 w 62"/>
                  <a:gd name="T73" fmla="*/ 2 h 62"/>
                  <a:gd name="T74" fmla="*/ 1 w 62"/>
                  <a:gd name="T75" fmla="*/ 2 h 62"/>
                  <a:gd name="T76" fmla="*/ 0 w 62"/>
                  <a:gd name="T77" fmla="*/ 1 h 6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"/>
                  <a:gd name="T118" fmla="*/ 0 h 62"/>
                  <a:gd name="T119" fmla="*/ 62 w 62"/>
                  <a:gd name="T120" fmla="*/ 62 h 6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" h="62">
                    <a:moveTo>
                      <a:pt x="5" y="34"/>
                    </a:moveTo>
                    <a:lnTo>
                      <a:pt x="4" y="31"/>
                    </a:lnTo>
                    <a:lnTo>
                      <a:pt x="1" y="28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4" y="9"/>
                    </a:lnTo>
                    <a:lnTo>
                      <a:pt x="5" y="5"/>
                    </a:lnTo>
                    <a:lnTo>
                      <a:pt x="9" y="4"/>
                    </a:lnTo>
                    <a:lnTo>
                      <a:pt x="11" y="1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1" y="4"/>
                    </a:lnTo>
                    <a:lnTo>
                      <a:pt x="35" y="5"/>
                    </a:lnTo>
                    <a:lnTo>
                      <a:pt x="57" y="27"/>
                    </a:lnTo>
                    <a:lnTo>
                      <a:pt x="58" y="31"/>
                    </a:lnTo>
                    <a:lnTo>
                      <a:pt x="61" y="33"/>
                    </a:lnTo>
                    <a:lnTo>
                      <a:pt x="62" y="37"/>
                    </a:lnTo>
                    <a:lnTo>
                      <a:pt x="62" y="41"/>
                    </a:lnTo>
                    <a:lnTo>
                      <a:pt x="62" y="43"/>
                    </a:lnTo>
                    <a:lnTo>
                      <a:pt x="62" y="47"/>
                    </a:lnTo>
                    <a:lnTo>
                      <a:pt x="61" y="50"/>
                    </a:lnTo>
                    <a:lnTo>
                      <a:pt x="58" y="53"/>
                    </a:lnTo>
                    <a:lnTo>
                      <a:pt x="57" y="57"/>
                    </a:lnTo>
                    <a:lnTo>
                      <a:pt x="53" y="58"/>
                    </a:lnTo>
                    <a:lnTo>
                      <a:pt x="51" y="60"/>
                    </a:lnTo>
                    <a:lnTo>
                      <a:pt x="47" y="62"/>
                    </a:lnTo>
                    <a:lnTo>
                      <a:pt x="43" y="62"/>
                    </a:lnTo>
                    <a:lnTo>
                      <a:pt x="41" y="62"/>
                    </a:lnTo>
                    <a:lnTo>
                      <a:pt x="37" y="62"/>
                    </a:lnTo>
                    <a:lnTo>
                      <a:pt x="33" y="60"/>
                    </a:lnTo>
                    <a:lnTo>
                      <a:pt x="31" y="58"/>
                    </a:lnTo>
                    <a:lnTo>
                      <a:pt x="27" y="57"/>
                    </a:lnTo>
                    <a:lnTo>
                      <a:pt x="5" y="34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03" name="Freeform 100"/>
              <p:cNvSpPr>
                <a:spLocks/>
              </p:cNvSpPr>
              <p:nvPr/>
            </p:nvSpPr>
            <p:spPr bwMode="auto">
              <a:xfrm>
                <a:off x="3860" y="2885"/>
                <a:ext cx="17" cy="21"/>
              </a:xfrm>
              <a:custGeom>
                <a:avLst/>
                <a:gdLst>
                  <a:gd name="T0" fmla="*/ 0 w 51"/>
                  <a:gd name="T1" fmla="*/ 1 h 62"/>
                  <a:gd name="T2" fmla="*/ 0 w 51"/>
                  <a:gd name="T3" fmla="*/ 1 h 62"/>
                  <a:gd name="T4" fmla="*/ 0 w 51"/>
                  <a:gd name="T5" fmla="*/ 1 h 62"/>
                  <a:gd name="T6" fmla="*/ 0 w 51"/>
                  <a:gd name="T7" fmla="*/ 1 h 62"/>
                  <a:gd name="T8" fmla="*/ 0 w 51"/>
                  <a:gd name="T9" fmla="*/ 1 h 62"/>
                  <a:gd name="T10" fmla="*/ 0 w 51"/>
                  <a:gd name="T11" fmla="*/ 0 h 62"/>
                  <a:gd name="T12" fmla="*/ 0 w 51"/>
                  <a:gd name="T13" fmla="*/ 0 h 62"/>
                  <a:gd name="T14" fmla="*/ 0 w 51"/>
                  <a:gd name="T15" fmla="*/ 0 h 62"/>
                  <a:gd name="T16" fmla="*/ 0 w 51"/>
                  <a:gd name="T17" fmla="*/ 0 h 62"/>
                  <a:gd name="T18" fmla="*/ 0 w 51"/>
                  <a:gd name="T19" fmla="*/ 0 h 62"/>
                  <a:gd name="T20" fmla="*/ 1 w 51"/>
                  <a:gd name="T21" fmla="*/ 0 h 62"/>
                  <a:gd name="T22" fmla="*/ 1 w 51"/>
                  <a:gd name="T23" fmla="*/ 0 h 62"/>
                  <a:gd name="T24" fmla="*/ 1 w 51"/>
                  <a:gd name="T25" fmla="*/ 0 h 62"/>
                  <a:gd name="T26" fmla="*/ 1 w 51"/>
                  <a:gd name="T27" fmla="*/ 0 h 62"/>
                  <a:gd name="T28" fmla="*/ 1 w 51"/>
                  <a:gd name="T29" fmla="*/ 0 h 62"/>
                  <a:gd name="T30" fmla="*/ 1 w 51"/>
                  <a:gd name="T31" fmla="*/ 0 h 62"/>
                  <a:gd name="T32" fmla="*/ 1 w 51"/>
                  <a:gd name="T33" fmla="*/ 0 h 62"/>
                  <a:gd name="T34" fmla="*/ 1 w 51"/>
                  <a:gd name="T35" fmla="*/ 0 h 62"/>
                  <a:gd name="T36" fmla="*/ 1 w 51"/>
                  <a:gd name="T37" fmla="*/ 0 h 62"/>
                  <a:gd name="T38" fmla="*/ 2 w 51"/>
                  <a:gd name="T39" fmla="*/ 1 h 62"/>
                  <a:gd name="T40" fmla="*/ 2 w 51"/>
                  <a:gd name="T41" fmla="*/ 1 h 62"/>
                  <a:gd name="T42" fmla="*/ 2 w 51"/>
                  <a:gd name="T43" fmla="*/ 2 h 62"/>
                  <a:gd name="T44" fmla="*/ 2 w 51"/>
                  <a:gd name="T45" fmla="*/ 2 h 62"/>
                  <a:gd name="T46" fmla="*/ 2 w 51"/>
                  <a:gd name="T47" fmla="*/ 2 h 62"/>
                  <a:gd name="T48" fmla="*/ 2 w 51"/>
                  <a:gd name="T49" fmla="*/ 2 h 62"/>
                  <a:gd name="T50" fmla="*/ 2 w 51"/>
                  <a:gd name="T51" fmla="*/ 2 h 62"/>
                  <a:gd name="T52" fmla="*/ 2 w 51"/>
                  <a:gd name="T53" fmla="*/ 2 h 62"/>
                  <a:gd name="T54" fmla="*/ 2 w 51"/>
                  <a:gd name="T55" fmla="*/ 2 h 62"/>
                  <a:gd name="T56" fmla="*/ 1 w 51"/>
                  <a:gd name="T57" fmla="*/ 2 h 62"/>
                  <a:gd name="T58" fmla="*/ 1 w 51"/>
                  <a:gd name="T59" fmla="*/ 2 h 62"/>
                  <a:gd name="T60" fmla="*/ 1 w 51"/>
                  <a:gd name="T61" fmla="*/ 2 h 62"/>
                  <a:gd name="T62" fmla="*/ 1 w 51"/>
                  <a:gd name="T63" fmla="*/ 2 h 62"/>
                  <a:gd name="T64" fmla="*/ 1 w 51"/>
                  <a:gd name="T65" fmla="*/ 2 h 62"/>
                  <a:gd name="T66" fmla="*/ 1 w 51"/>
                  <a:gd name="T67" fmla="*/ 2 h 62"/>
                  <a:gd name="T68" fmla="*/ 1 w 51"/>
                  <a:gd name="T69" fmla="*/ 2 h 62"/>
                  <a:gd name="T70" fmla="*/ 1 w 51"/>
                  <a:gd name="T71" fmla="*/ 2 h 62"/>
                  <a:gd name="T72" fmla="*/ 1 w 51"/>
                  <a:gd name="T73" fmla="*/ 2 h 62"/>
                  <a:gd name="T74" fmla="*/ 0 w 51"/>
                  <a:gd name="T75" fmla="*/ 2 h 62"/>
                  <a:gd name="T76" fmla="*/ 0 w 51"/>
                  <a:gd name="T77" fmla="*/ 1 h 6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1"/>
                  <a:gd name="T118" fmla="*/ 0 h 62"/>
                  <a:gd name="T119" fmla="*/ 51 w 51"/>
                  <a:gd name="T120" fmla="*/ 62 h 6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1" h="62">
                    <a:moveTo>
                      <a:pt x="2" y="28"/>
                    </a:moveTo>
                    <a:lnTo>
                      <a:pt x="0" y="25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3" y="9"/>
                    </a:lnTo>
                    <a:lnTo>
                      <a:pt x="5" y="6"/>
                    </a:lnTo>
                    <a:lnTo>
                      <a:pt x="8" y="4"/>
                    </a:lnTo>
                    <a:lnTo>
                      <a:pt x="11" y="1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7" y="1"/>
                    </a:lnTo>
                    <a:lnTo>
                      <a:pt x="31" y="3"/>
                    </a:lnTo>
                    <a:lnTo>
                      <a:pt x="34" y="5"/>
                    </a:lnTo>
                    <a:lnTo>
                      <a:pt x="36" y="8"/>
                    </a:lnTo>
                    <a:lnTo>
                      <a:pt x="39" y="11"/>
                    </a:lnTo>
                    <a:lnTo>
                      <a:pt x="50" y="33"/>
                    </a:lnTo>
                    <a:lnTo>
                      <a:pt x="51" y="37"/>
                    </a:lnTo>
                    <a:lnTo>
                      <a:pt x="51" y="41"/>
                    </a:lnTo>
                    <a:lnTo>
                      <a:pt x="51" y="43"/>
                    </a:lnTo>
                    <a:lnTo>
                      <a:pt x="51" y="46"/>
                    </a:lnTo>
                    <a:lnTo>
                      <a:pt x="50" y="49"/>
                    </a:lnTo>
                    <a:lnTo>
                      <a:pt x="48" y="53"/>
                    </a:lnTo>
                    <a:lnTo>
                      <a:pt x="46" y="56"/>
                    </a:lnTo>
                    <a:lnTo>
                      <a:pt x="43" y="58"/>
                    </a:lnTo>
                    <a:lnTo>
                      <a:pt x="40" y="60"/>
                    </a:lnTo>
                    <a:lnTo>
                      <a:pt x="36" y="62"/>
                    </a:lnTo>
                    <a:lnTo>
                      <a:pt x="32" y="62"/>
                    </a:lnTo>
                    <a:lnTo>
                      <a:pt x="30" y="62"/>
                    </a:lnTo>
                    <a:lnTo>
                      <a:pt x="27" y="62"/>
                    </a:lnTo>
                    <a:lnTo>
                      <a:pt x="24" y="60"/>
                    </a:lnTo>
                    <a:lnTo>
                      <a:pt x="20" y="59"/>
                    </a:lnTo>
                    <a:lnTo>
                      <a:pt x="18" y="57"/>
                    </a:lnTo>
                    <a:lnTo>
                      <a:pt x="15" y="54"/>
                    </a:lnTo>
                    <a:lnTo>
                      <a:pt x="13" y="51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04" name="Freeform 101"/>
              <p:cNvSpPr>
                <a:spLocks/>
              </p:cNvSpPr>
              <p:nvPr/>
            </p:nvSpPr>
            <p:spPr bwMode="auto">
              <a:xfrm>
                <a:off x="3863" y="2893"/>
                <a:ext cx="32" cy="31"/>
              </a:xfrm>
              <a:custGeom>
                <a:avLst/>
                <a:gdLst>
                  <a:gd name="T0" fmla="*/ 0 w 94"/>
                  <a:gd name="T1" fmla="*/ 1 h 94"/>
                  <a:gd name="T2" fmla="*/ 0 w 94"/>
                  <a:gd name="T3" fmla="*/ 1 h 94"/>
                  <a:gd name="T4" fmla="*/ 0 w 94"/>
                  <a:gd name="T5" fmla="*/ 1 h 94"/>
                  <a:gd name="T6" fmla="*/ 0 w 94"/>
                  <a:gd name="T7" fmla="*/ 1 h 94"/>
                  <a:gd name="T8" fmla="*/ 0 w 94"/>
                  <a:gd name="T9" fmla="*/ 1 h 94"/>
                  <a:gd name="T10" fmla="*/ 0 w 94"/>
                  <a:gd name="T11" fmla="*/ 1 h 94"/>
                  <a:gd name="T12" fmla="*/ 0 w 94"/>
                  <a:gd name="T13" fmla="*/ 1 h 94"/>
                  <a:gd name="T14" fmla="*/ 0 w 94"/>
                  <a:gd name="T15" fmla="*/ 0 h 94"/>
                  <a:gd name="T16" fmla="*/ 0 w 94"/>
                  <a:gd name="T17" fmla="*/ 0 h 94"/>
                  <a:gd name="T18" fmla="*/ 0 w 94"/>
                  <a:gd name="T19" fmla="*/ 0 h 94"/>
                  <a:gd name="T20" fmla="*/ 0 w 94"/>
                  <a:gd name="T21" fmla="*/ 0 h 94"/>
                  <a:gd name="T22" fmla="*/ 0 w 94"/>
                  <a:gd name="T23" fmla="*/ 0 h 94"/>
                  <a:gd name="T24" fmla="*/ 1 w 94"/>
                  <a:gd name="T25" fmla="*/ 0 h 94"/>
                  <a:gd name="T26" fmla="*/ 1 w 94"/>
                  <a:gd name="T27" fmla="*/ 0 h 94"/>
                  <a:gd name="T28" fmla="*/ 1 w 94"/>
                  <a:gd name="T29" fmla="*/ 0 h 94"/>
                  <a:gd name="T30" fmla="*/ 1 w 94"/>
                  <a:gd name="T31" fmla="*/ 0 h 94"/>
                  <a:gd name="T32" fmla="*/ 1 w 94"/>
                  <a:gd name="T33" fmla="*/ 0 h 94"/>
                  <a:gd name="T34" fmla="*/ 1 w 94"/>
                  <a:gd name="T35" fmla="*/ 0 h 94"/>
                  <a:gd name="T36" fmla="*/ 1 w 94"/>
                  <a:gd name="T37" fmla="*/ 0 h 94"/>
                  <a:gd name="T38" fmla="*/ 3 w 94"/>
                  <a:gd name="T39" fmla="*/ 2 h 94"/>
                  <a:gd name="T40" fmla="*/ 4 w 94"/>
                  <a:gd name="T41" fmla="*/ 2 h 94"/>
                  <a:gd name="T42" fmla="*/ 4 w 94"/>
                  <a:gd name="T43" fmla="*/ 2 h 94"/>
                  <a:gd name="T44" fmla="*/ 4 w 94"/>
                  <a:gd name="T45" fmla="*/ 3 h 94"/>
                  <a:gd name="T46" fmla="*/ 4 w 94"/>
                  <a:gd name="T47" fmla="*/ 3 h 94"/>
                  <a:gd name="T48" fmla="*/ 4 w 94"/>
                  <a:gd name="T49" fmla="*/ 3 h 94"/>
                  <a:gd name="T50" fmla="*/ 4 w 94"/>
                  <a:gd name="T51" fmla="*/ 3 h 94"/>
                  <a:gd name="T52" fmla="*/ 4 w 94"/>
                  <a:gd name="T53" fmla="*/ 3 h 94"/>
                  <a:gd name="T54" fmla="*/ 4 w 94"/>
                  <a:gd name="T55" fmla="*/ 3 h 94"/>
                  <a:gd name="T56" fmla="*/ 3 w 94"/>
                  <a:gd name="T57" fmla="*/ 3 h 94"/>
                  <a:gd name="T58" fmla="*/ 3 w 94"/>
                  <a:gd name="T59" fmla="*/ 3 h 94"/>
                  <a:gd name="T60" fmla="*/ 3 w 94"/>
                  <a:gd name="T61" fmla="*/ 3 h 94"/>
                  <a:gd name="T62" fmla="*/ 3 w 94"/>
                  <a:gd name="T63" fmla="*/ 3 h 94"/>
                  <a:gd name="T64" fmla="*/ 3 w 94"/>
                  <a:gd name="T65" fmla="*/ 3 h 94"/>
                  <a:gd name="T66" fmla="*/ 3 w 94"/>
                  <a:gd name="T67" fmla="*/ 3 h 94"/>
                  <a:gd name="T68" fmla="*/ 3 w 94"/>
                  <a:gd name="T69" fmla="*/ 3 h 94"/>
                  <a:gd name="T70" fmla="*/ 2 w 94"/>
                  <a:gd name="T71" fmla="*/ 3 h 94"/>
                  <a:gd name="T72" fmla="*/ 2 w 94"/>
                  <a:gd name="T73" fmla="*/ 3 h 94"/>
                  <a:gd name="T74" fmla="*/ 2 w 94"/>
                  <a:gd name="T75" fmla="*/ 3 h 94"/>
                  <a:gd name="T76" fmla="*/ 0 w 94"/>
                  <a:gd name="T77" fmla="*/ 1 h 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4"/>
                  <a:gd name="T118" fmla="*/ 0 h 94"/>
                  <a:gd name="T119" fmla="*/ 94 w 94"/>
                  <a:gd name="T120" fmla="*/ 94 h 9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4" h="94">
                    <a:moveTo>
                      <a:pt x="5" y="35"/>
                    </a:moveTo>
                    <a:lnTo>
                      <a:pt x="4" y="31"/>
                    </a:lnTo>
                    <a:lnTo>
                      <a:pt x="2" y="29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5" y="5"/>
                    </a:lnTo>
                    <a:lnTo>
                      <a:pt x="9" y="4"/>
                    </a:lnTo>
                    <a:lnTo>
                      <a:pt x="12" y="2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9" y="2"/>
                    </a:lnTo>
                    <a:lnTo>
                      <a:pt x="31" y="4"/>
                    </a:lnTo>
                    <a:lnTo>
                      <a:pt x="35" y="5"/>
                    </a:lnTo>
                    <a:lnTo>
                      <a:pt x="89" y="59"/>
                    </a:lnTo>
                    <a:lnTo>
                      <a:pt x="90" y="63"/>
                    </a:lnTo>
                    <a:lnTo>
                      <a:pt x="93" y="66"/>
                    </a:lnTo>
                    <a:lnTo>
                      <a:pt x="94" y="69"/>
                    </a:lnTo>
                    <a:lnTo>
                      <a:pt x="94" y="73"/>
                    </a:lnTo>
                    <a:lnTo>
                      <a:pt x="94" y="75"/>
                    </a:lnTo>
                    <a:lnTo>
                      <a:pt x="94" y="79"/>
                    </a:lnTo>
                    <a:lnTo>
                      <a:pt x="93" y="83"/>
                    </a:lnTo>
                    <a:lnTo>
                      <a:pt x="90" y="85"/>
                    </a:lnTo>
                    <a:lnTo>
                      <a:pt x="89" y="89"/>
                    </a:lnTo>
                    <a:lnTo>
                      <a:pt x="85" y="90"/>
                    </a:lnTo>
                    <a:lnTo>
                      <a:pt x="83" y="93"/>
                    </a:lnTo>
                    <a:lnTo>
                      <a:pt x="79" y="94"/>
                    </a:lnTo>
                    <a:lnTo>
                      <a:pt x="76" y="94"/>
                    </a:lnTo>
                    <a:lnTo>
                      <a:pt x="73" y="94"/>
                    </a:lnTo>
                    <a:lnTo>
                      <a:pt x="69" y="94"/>
                    </a:lnTo>
                    <a:lnTo>
                      <a:pt x="66" y="93"/>
                    </a:lnTo>
                    <a:lnTo>
                      <a:pt x="63" y="90"/>
                    </a:lnTo>
                    <a:lnTo>
                      <a:pt x="60" y="89"/>
                    </a:lnTo>
                    <a:lnTo>
                      <a:pt x="5" y="35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05" name="Freeform 102"/>
              <p:cNvSpPr>
                <a:spLocks/>
              </p:cNvSpPr>
              <p:nvPr/>
            </p:nvSpPr>
            <p:spPr bwMode="auto">
              <a:xfrm>
                <a:off x="3882" y="2911"/>
                <a:ext cx="42" cy="31"/>
              </a:xfrm>
              <a:custGeom>
                <a:avLst/>
                <a:gdLst>
                  <a:gd name="T0" fmla="*/ 0 w 126"/>
                  <a:gd name="T1" fmla="*/ 1 h 95"/>
                  <a:gd name="T2" fmla="*/ 0 w 126"/>
                  <a:gd name="T3" fmla="*/ 1 h 95"/>
                  <a:gd name="T4" fmla="*/ 0 w 126"/>
                  <a:gd name="T5" fmla="*/ 1 h 95"/>
                  <a:gd name="T6" fmla="*/ 0 w 126"/>
                  <a:gd name="T7" fmla="*/ 1 h 95"/>
                  <a:gd name="T8" fmla="*/ 0 w 126"/>
                  <a:gd name="T9" fmla="*/ 1 h 95"/>
                  <a:gd name="T10" fmla="*/ 0 w 126"/>
                  <a:gd name="T11" fmla="*/ 1 h 95"/>
                  <a:gd name="T12" fmla="*/ 0 w 126"/>
                  <a:gd name="T13" fmla="*/ 1 h 95"/>
                  <a:gd name="T14" fmla="*/ 0 w 126"/>
                  <a:gd name="T15" fmla="*/ 1 h 95"/>
                  <a:gd name="T16" fmla="*/ 0 w 126"/>
                  <a:gd name="T17" fmla="*/ 0 h 95"/>
                  <a:gd name="T18" fmla="*/ 0 w 126"/>
                  <a:gd name="T19" fmla="*/ 0 h 95"/>
                  <a:gd name="T20" fmla="*/ 0 w 126"/>
                  <a:gd name="T21" fmla="*/ 0 h 95"/>
                  <a:gd name="T22" fmla="*/ 0 w 126"/>
                  <a:gd name="T23" fmla="*/ 0 h 95"/>
                  <a:gd name="T24" fmla="*/ 0 w 126"/>
                  <a:gd name="T25" fmla="*/ 0 h 95"/>
                  <a:gd name="T26" fmla="*/ 0 w 126"/>
                  <a:gd name="T27" fmla="*/ 0 h 95"/>
                  <a:gd name="T28" fmla="*/ 1 w 126"/>
                  <a:gd name="T29" fmla="*/ 0 h 95"/>
                  <a:gd name="T30" fmla="*/ 1 w 126"/>
                  <a:gd name="T31" fmla="*/ 0 h 95"/>
                  <a:gd name="T32" fmla="*/ 1 w 126"/>
                  <a:gd name="T33" fmla="*/ 0 h 95"/>
                  <a:gd name="T34" fmla="*/ 1 w 126"/>
                  <a:gd name="T35" fmla="*/ 0 h 95"/>
                  <a:gd name="T36" fmla="*/ 1 w 126"/>
                  <a:gd name="T37" fmla="*/ 0 h 95"/>
                  <a:gd name="T38" fmla="*/ 4 w 126"/>
                  <a:gd name="T39" fmla="*/ 2 h 95"/>
                  <a:gd name="T40" fmla="*/ 4 w 126"/>
                  <a:gd name="T41" fmla="*/ 2 h 95"/>
                  <a:gd name="T42" fmla="*/ 5 w 126"/>
                  <a:gd name="T43" fmla="*/ 2 h 95"/>
                  <a:gd name="T44" fmla="*/ 5 w 126"/>
                  <a:gd name="T45" fmla="*/ 2 h 95"/>
                  <a:gd name="T46" fmla="*/ 5 w 126"/>
                  <a:gd name="T47" fmla="*/ 3 h 95"/>
                  <a:gd name="T48" fmla="*/ 5 w 126"/>
                  <a:gd name="T49" fmla="*/ 3 h 95"/>
                  <a:gd name="T50" fmla="*/ 5 w 126"/>
                  <a:gd name="T51" fmla="*/ 3 h 95"/>
                  <a:gd name="T52" fmla="*/ 5 w 126"/>
                  <a:gd name="T53" fmla="*/ 3 h 95"/>
                  <a:gd name="T54" fmla="*/ 5 w 126"/>
                  <a:gd name="T55" fmla="*/ 3 h 95"/>
                  <a:gd name="T56" fmla="*/ 5 w 126"/>
                  <a:gd name="T57" fmla="*/ 3 h 95"/>
                  <a:gd name="T58" fmla="*/ 5 w 126"/>
                  <a:gd name="T59" fmla="*/ 3 h 95"/>
                  <a:gd name="T60" fmla="*/ 4 w 126"/>
                  <a:gd name="T61" fmla="*/ 3 h 95"/>
                  <a:gd name="T62" fmla="*/ 4 w 126"/>
                  <a:gd name="T63" fmla="*/ 3 h 95"/>
                  <a:gd name="T64" fmla="*/ 4 w 126"/>
                  <a:gd name="T65" fmla="*/ 3 h 95"/>
                  <a:gd name="T66" fmla="*/ 4 w 126"/>
                  <a:gd name="T67" fmla="*/ 3 h 95"/>
                  <a:gd name="T68" fmla="*/ 4 w 126"/>
                  <a:gd name="T69" fmla="*/ 3 h 95"/>
                  <a:gd name="T70" fmla="*/ 4 w 126"/>
                  <a:gd name="T71" fmla="*/ 3 h 95"/>
                  <a:gd name="T72" fmla="*/ 4 w 126"/>
                  <a:gd name="T73" fmla="*/ 3 h 95"/>
                  <a:gd name="T74" fmla="*/ 4 w 126"/>
                  <a:gd name="T75" fmla="*/ 3 h 95"/>
                  <a:gd name="T76" fmla="*/ 0 w 126"/>
                  <a:gd name="T77" fmla="*/ 1 h 9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26"/>
                  <a:gd name="T118" fmla="*/ 0 h 95"/>
                  <a:gd name="T119" fmla="*/ 126 w 126"/>
                  <a:gd name="T120" fmla="*/ 95 h 9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26" h="95">
                    <a:moveTo>
                      <a:pt x="8" y="37"/>
                    </a:moveTo>
                    <a:lnTo>
                      <a:pt x="6" y="35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1" y="13"/>
                    </a:lnTo>
                    <a:lnTo>
                      <a:pt x="2" y="9"/>
                    </a:lnTo>
                    <a:lnTo>
                      <a:pt x="5" y="7"/>
                    </a:lnTo>
                    <a:lnTo>
                      <a:pt x="7" y="4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7" y="2"/>
                    </a:lnTo>
                    <a:lnTo>
                      <a:pt x="30" y="3"/>
                    </a:lnTo>
                    <a:lnTo>
                      <a:pt x="118" y="58"/>
                    </a:lnTo>
                    <a:lnTo>
                      <a:pt x="120" y="61"/>
                    </a:lnTo>
                    <a:lnTo>
                      <a:pt x="123" y="63"/>
                    </a:lnTo>
                    <a:lnTo>
                      <a:pt x="125" y="67"/>
                    </a:lnTo>
                    <a:lnTo>
                      <a:pt x="126" y="69"/>
                    </a:lnTo>
                    <a:lnTo>
                      <a:pt x="126" y="73"/>
                    </a:lnTo>
                    <a:lnTo>
                      <a:pt x="126" y="75"/>
                    </a:lnTo>
                    <a:lnTo>
                      <a:pt x="126" y="79"/>
                    </a:lnTo>
                    <a:lnTo>
                      <a:pt x="125" y="83"/>
                    </a:lnTo>
                    <a:lnTo>
                      <a:pt x="124" y="87"/>
                    </a:lnTo>
                    <a:lnTo>
                      <a:pt x="122" y="89"/>
                    </a:lnTo>
                    <a:lnTo>
                      <a:pt x="119" y="91"/>
                    </a:lnTo>
                    <a:lnTo>
                      <a:pt x="115" y="94"/>
                    </a:lnTo>
                    <a:lnTo>
                      <a:pt x="113" y="95"/>
                    </a:lnTo>
                    <a:lnTo>
                      <a:pt x="109" y="95"/>
                    </a:lnTo>
                    <a:lnTo>
                      <a:pt x="107" y="95"/>
                    </a:lnTo>
                    <a:lnTo>
                      <a:pt x="103" y="95"/>
                    </a:lnTo>
                    <a:lnTo>
                      <a:pt x="99" y="94"/>
                    </a:lnTo>
                    <a:lnTo>
                      <a:pt x="96" y="93"/>
                    </a:lnTo>
                    <a:lnTo>
                      <a:pt x="8" y="37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06" name="Freeform 103"/>
              <p:cNvSpPr>
                <a:spLocks/>
              </p:cNvSpPr>
              <p:nvPr/>
            </p:nvSpPr>
            <p:spPr bwMode="auto">
              <a:xfrm>
                <a:off x="3911" y="2929"/>
                <a:ext cx="31" cy="19"/>
              </a:xfrm>
              <a:custGeom>
                <a:avLst/>
                <a:gdLst>
                  <a:gd name="T0" fmla="*/ 1 w 95"/>
                  <a:gd name="T1" fmla="*/ 1 h 55"/>
                  <a:gd name="T2" fmla="*/ 0 w 95"/>
                  <a:gd name="T3" fmla="*/ 1 h 55"/>
                  <a:gd name="T4" fmla="*/ 0 w 95"/>
                  <a:gd name="T5" fmla="*/ 1 h 55"/>
                  <a:gd name="T6" fmla="*/ 0 w 95"/>
                  <a:gd name="T7" fmla="*/ 1 h 55"/>
                  <a:gd name="T8" fmla="*/ 0 w 95"/>
                  <a:gd name="T9" fmla="*/ 1 h 55"/>
                  <a:gd name="T10" fmla="*/ 0 w 95"/>
                  <a:gd name="T11" fmla="*/ 1 h 55"/>
                  <a:gd name="T12" fmla="*/ 0 w 95"/>
                  <a:gd name="T13" fmla="*/ 1 h 55"/>
                  <a:gd name="T14" fmla="*/ 0 w 95"/>
                  <a:gd name="T15" fmla="*/ 1 h 55"/>
                  <a:gd name="T16" fmla="*/ 0 w 95"/>
                  <a:gd name="T17" fmla="*/ 1 h 55"/>
                  <a:gd name="T18" fmla="*/ 0 w 95"/>
                  <a:gd name="T19" fmla="*/ 1 h 55"/>
                  <a:gd name="T20" fmla="*/ 0 w 95"/>
                  <a:gd name="T21" fmla="*/ 0 h 55"/>
                  <a:gd name="T22" fmla="*/ 0 w 95"/>
                  <a:gd name="T23" fmla="*/ 0 h 55"/>
                  <a:gd name="T24" fmla="*/ 0 w 95"/>
                  <a:gd name="T25" fmla="*/ 0 h 55"/>
                  <a:gd name="T26" fmla="*/ 0 w 95"/>
                  <a:gd name="T27" fmla="*/ 0 h 55"/>
                  <a:gd name="T28" fmla="*/ 0 w 95"/>
                  <a:gd name="T29" fmla="*/ 0 h 55"/>
                  <a:gd name="T30" fmla="*/ 1 w 95"/>
                  <a:gd name="T31" fmla="*/ 0 h 55"/>
                  <a:gd name="T32" fmla="*/ 1 w 95"/>
                  <a:gd name="T33" fmla="*/ 0 h 55"/>
                  <a:gd name="T34" fmla="*/ 1 w 95"/>
                  <a:gd name="T35" fmla="*/ 0 h 55"/>
                  <a:gd name="T36" fmla="*/ 1 w 95"/>
                  <a:gd name="T37" fmla="*/ 0 h 55"/>
                  <a:gd name="T38" fmla="*/ 3 w 95"/>
                  <a:gd name="T39" fmla="*/ 1 h 55"/>
                  <a:gd name="T40" fmla="*/ 3 w 95"/>
                  <a:gd name="T41" fmla="*/ 1 h 55"/>
                  <a:gd name="T42" fmla="*/ 3 w 95"/>
                  <a:gd name="T43" fmla="*/ 1 h 55"/>
                  <a:gd name="T44" fmla="*/ 3 w 95"/>
                  <a:gd name="T45" fmla="*/ 1 h 55"/>
                  <a:gd name="T46" fmla="*/ 3 w 95"/>
                  <a:gd name="T47" fmla="*/ 1 h 55"/>
                  <a:gd name="T48" fmla="*/ 3 w 95"/>
                  <a:gd name="T49" fmla="*/ 1 h 55"/>
                  <a:gd name="T50" fmla="*/ 3 w 95"/>
                  <a:gd name="T51" fmla="*/ 1 h 55"/>
                  <a:gd name="T52" fmla="*/ 3 w 95"/>
                  <a:gd name="T53" fmla="*/ 1 h 55"/>
                  <a:gd name="T54" fmla="*/ 3 w 95"/>
                  <a:gd name="T55" fmla="*/ 1 h 55"/>
                  <a:gd name="T56" fmla="*/ 3 w 95"/>
                  <a:gd name="T57" fmla="*/ 2 h 55"/>
                  <a:gd name="T58" fmla="*/ 3 w 95"/>
                  <a:gd name="T59" fmla="*/ 2 h 55"/>
                  <a:gd name="T60" fmla="*/ 3 w 95"/>
                  <a:gd name="T61" fmla="*/ 2 h 55"/>
                  <a:gd name="T62" fmla="*/ 3 w 95"/>
                  <a:gd name="T63" fmla="*/ 2 h 55"/>
                  <a:gd name="T64" fmla="*/ 3 w 95"/>
                  <a:gd name="T65" fmla="*/ 2 h 55"/>
                  <a:gd name="T66" fmla="*/ 3 w 95"/>
                  <a:gd name="T67" fmla="*/ 2 h 55"/>
                  <a:gd name="T68" fmla="*/ 3 w 95"/>
                  <a:gd name="T69" fmla="*/ 2 h 55"/>
                  <a:gd name="T70" fmla="*/ 3 w 95"/>
                  <a:gd name="T71" fmla="*/ 2 h 55"/>
                  <a:gd name="T72" fmla="*/ 3 w 95"/>
                  <a:gd name="T73" fmla="*/ 2 h 55"/>
                  <a:gd name="T74" fmla="*/ 3 w 95"/>
                  <a:gd name="T75" fmla="*/ 2 h 55"/>
                  <a:gd name="T76" fmla="*/ 1 w 95"/>
                  <a:gd name="T77" fmla="*/ 1 h 5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5"/>
                  <a:gd name="T118" fmla="*/ 0 h 55"/>
                  <a:gd name="T119" fmla="*/ 95 w 95"/>
                  <a:gd name="T120" fmla="*/ 55 h 5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5" h="55">
                    <a:moveTo>
                      <a:pt x="15" y="39"/>
                    </a:moveTo>
                    <a:lnTo>
                      <a:pt x="11" y="38"/>
                    </a:lnTo>
                    <a:lnTo>
                      <a:pt x="7" y="35"/>
                    </a:lnTo>
                    <a:lnTo>
                      <a:pt x="5" y="33"/>
                    </a:lnTo>
                    <a:lnTo>
                      <a:pt x="3" y="31"/>
                    </a:lnTo>
                    <a:lnTo>
                      <a:pt x="1" y="27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9" y="2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80" y="16"/>
                    </a:lnTo>
                    <a:lnTo>
                      <a:pt x="84" y="17"/>
                    </a:lnTo>
                    <a:lnTo>
                      <a:pt x="87" y="19"/>
                    </a:lnTo>
                    <a:lnTo>
                      <a:pt x="90" y="22"/>
                    </a:lnTo>
                    <a:lnTo>
                      <a:pt x="92" y="24"/>
                    </a:lnTo>
                    <a:lnTo>
                      <a:pt x="94" y="28"/>
                    </a:lnTo>
                    <a:lnTo>
                      <a:pt x="95" y="31"/>
                    </a:lnTo>
                    <a:lnTo>
                      <a:pt x="95" y="34"/>
                    </a:lnTo>
                    <a:lnTo>
                      <a:pt x="95" y="37"/>
                    </a:lnTo>
                    <a:lnTo>
                      <a:pt x="95" y="40"/>
                    </a:lnTo>
                    <a:lnTo>
                      <a:pt x="94" y="44"/>
                    </a:lnTo>
                    <a:lnTo>
                      <a:pt x="91" y="48"/>
                    </a:lnTo>
                    <a:lnTo>
                      <a:pt x="89" y="50"/>
                    </a:lnTo>
                    <a:lnTo>
                      <a:pt x="86" y="53"/>
                    </a:lnTo>
                    <a:lnTo>
                      <a:pt x="83" y="54"/>
                    </a:lnTo>
                    <a:lnTo>
                      <a:pt x="80" y="55"/>
                    </a:lnTo>
                    <a:lnTo>
                      <a:pt x="76" y="55"/>
                    </a:lnTo>
                    <a:lnTo>
                      <a:pt x="74" y="55"/>
                    </a:lnTo>
                    <a:lnTo>
                      <a:pt x="70" y="55"/>
                    </a:lnTo>
                    <a:lnTo>
                      <a:pt x="15" y="39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07" name="Freeform 104"/>
              <p:cNvSpPr>
                <a:spLocks/>
              </p:cNvSpPr>
              <p:nvPr/>
            </p:nvSpPr>
            <p:spPr bwMode="auto">
              <a:xfrm>
                <a:off x="3929" y="2935"/>
                <a:ext cx="19" cy="16"/>
              </a:xfrm>
              <a:custGeom>
                <a:avLst/>
                <a:gdLst>
                  <a:gd name="T0" fmla="*/ 0 w 56"/>
                  <a:gd name="T1" fmla="*/ 1 h 50"/>
                  <a:gd name="T2" fmla="*/ 0 w 56"/>
                  <a:gd name="T3" fmla="*/ 1 h 50"/>
                  <a:gd name="T4" fmla="*/ 0 w 56"/>
                  <a:gd name="T5" fmla="*/ 1 h 50"/>
                  <a:gd name="T6" fmla="*/ 0 w 56"/>
                  <a:gd name="T7" fmla="*/ 1 h 50"/>
                  <a:gd name="T8" fmla="*/ 0 w 56"/>
                  <a:gd name="T9" fmla="*/ 1 h 50"/>
                  <a:gd name="T10" fmla="*/ 0 w 56"/>
                  <a:gd name="T11" fmla="*/ 1 h 50"/>
                  <a:gd name="T12" fmla="*/ 0 w 56"/>
                  <a:gd name="T13" fmla="*/ 1 h 50"/>
                  <a:gd name="T14" fmla="*/ 0 w 56"/>
                  <a:gd name="T15" fmla="*/ 1 h 50"/>
                  <a:gd name="T16" fmla="*/ 0 w 56"/>
                  <a:gd name="T17" fmla="*/ 0 h 50"/>
                  <a:gd name="T18" fmla="*/ 0 w 56"/>
                  <a:gd name="T19" fmla="*/ 0 h 50"/>
                  <a:gd name="T20" fmla="*/ 0 w 56"/>
                  <a:gd name="T21" fmla="*/ 0 h 50"/>
                  <a:gd name="T22" fmla="*/ 0 w 56"/>
                  <a:gd name="T23" fmla="*/ 0 h 50"/>
                  <a:gd name="T24" fmla="*/ 0 w 56"/>
                  <a:gd name="T25" fmla="*/ 0 h 50"/>
                  <a:gd name="T26" fmla="*/ 1 w 56"/>
                  <a:gd name="T27" fmla="*/ 0 h 50"/>
                  <a:gd name="T28" fmla="*/ 1 w 56"/>
                  <a:gd name="T29" fmla="*/ 0 h 50"/>
                  <a:gd name="T30" fmla="*/ 1 w 56"/>
                  <a:gd name="T31" fmla="*/ 0 h 50"/>
                  <a:gd name="T32" fmla="*/ 1 w 56"/>
                  <a:gd name="T33" fmla="*/ 0 h 50"/>
                  <a:gd name="T34" fmla="*/ 1 w 56"/>
                  <a:gd name="T35" fmla="*/ 0 h 50"/>
                  <a:gd name="T36" fmla="*/ 1 w 56"/>
                  <a:gd name="T37" fmla="*/ 0 h 50"/>
                  <a:gd name="T38" fmla="*/ 2 w 56"/>
                  <a:gd name="T39" fmla="*/ 1 h 50"/>
                  <a:gd name="T40" fmla="*/ 2 w 56"/>
                  <a:gd name="T41" fmla="*/ 1 h 50"/>
                  <a:gd name="T42" fmla="*/ 2 w 56"/>
                  <a:gd name="T43" fmla="*/ 1 h 50"/>
                  <a:gd name="T44" fmla="*/ 2 w 56"/>
                  <a:gd name="T45" fmla="*/ 1 h 50"/>
                  <a:gd name="T46" fmla="*/ 2 w 56"/>
                  <a:gd name="T47" fmla="*/ 1 h 50"/>
                  <a:gd name="T48" fmla="*/ 2 w 56"/>
                  <a:gd name="T49" fmla="*/ 1 h 50"/>
                  <a:gd name="T50" fmla="*/ 2 w 56"/>
                  <a:gd name="T51" fmla="*/ 1 h 50"/>
                  <a:gd name="T52" fmla="*/ 2 w 56"/>
                  <a:gd name="T53" fmla="*/ 1 h 50"/>
                  <a:gd name="T54" fmla="*/ 2 w 56"/>
                  <a:gd name="T55" fmla="*/ 1 h 50"/>
                  <a:gd name="T56" fmla="*/ 2 w 56"/>
                  <a:gd name="T57" fmla="*/ 1 h 50"/>
                  <a:gd name="T58" fmla="*/ 2 w 56"/>
                  <a:gd name="T59" fmla="*/ 1 h 50"/>
                  <a:gd name="T60" fmla="*/ 2 w 56"/>
                  <a:gd name="T61" fmla="*/ 2 h 50"/>
                  <a:gd name="T62" fmla="*/ 2 w 56"/>
                  <a:gd name="T63" fmla="*/ 2 h 50"/>
                  <a:gd name="T64" fmla="*/ 2 w 56"/>
                  <a:gd name="T65" fmla="*/ 2 h 50"/>
                  <a:gd name="T66" fmla="*/ 1 w 56"/>
                  <a:gd name="T67" fmla="*/ 2 h 50"/>
                  <a:gd name="T68" fmla="*/ 1 w 56"/>
                  <a:gd name="T69" fmla="*/ 2 h 50"/>
                  <a:gd name="T70" fmla="*/ 1 w 56"/>
                  <a:gd name="T71" fmla="*/ 2 h 50"/>
                  <a:gd name="T72" fmla="*/ 1 w 56"/>
                  <a:gd name="T73" fmla="*/ 2 h 50"/>
                  <a:gd name="T74" fmla="*/ 1 w 56"/>
                  <a:gd name="T75" fmla="*/ 2 h 50"/>
                  <a:gd name="T76" fmla="*/ 0 w 56"/>
                  <a:gd name="T77" fmla="*/ 1 h 5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6"/>
                  <a:gd name="T118" fmla="*/ 0 h 50"/>
                  <a:gd name="T119" fmla="*/ 56 w 56"/>
                  <a:gd name="T120" fmla="*/ 50 h 5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6" h="50">
                    <a:moveTo>
                      <a:pt x="9" y="35"/>
                    </a:moveTo>
                    <a:lnTo>
                      <a:pt x="7" y="34"/>
                    </a:lnTo>
                    <a:lnTo>
                      <a:pt x="4" y="31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9" y="3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1" y="3"/>
                    </a:lnTo>
                    <a:lnTo>
                      <a:pt x="47" y="15"/>
                    </a:lnTo>
                    <a:lnTo>
                      <a:pt x="50" y="16"/>
                    </a:lnTo>
                    <a:lnTo>
                      <a:pt x="52" y="19"/>
                    </a:lnTo>
                    <a:lnTo>
                      <a:pt x="55" y="22"/>
                    </a:lnTo>
                    <a:lnTo>
                      <a:pt x="56" y="26"/>
                    </a:lnTo>
                    <a:lnTo>
                      <a:pt x="56" y="29"/>
                    </a:lnTo>
                    <a:lnTo>
                      <a:pt x="56" y="32"/>
                    </a:lnTo>
                    <a:lnTo>
                      <a:pt x="56" y="35"/>
                    </a:lnTo>
                    <a:lnTo>
                      <a:pt x="55" y="39"/>
                    </a:lnTo>
                    <a:lnTo>
                      <a:pt x="52" y="42"/>
                    </a:lnTo>
                    <a:lnTo>
                      <a:pt x="51" y="44"/>
                    </a:lnTo>
                    <a:lnTo>
                      <a:pt x="47" y="47"/>
                    </a:lnTo>
                    <a:lnTo>
                      <a:pt x="45" y="49"/>
                    </a:lnTo>
                    <a:lnTo>
                      <a:pt x="41" y="50"/>
                    </a:lnTo>
                    <a:lnTo>
                      <a:pt x="37" y="50"/>
                    </a:lnTo>
                    <a:lnTo>
                      <a:pt x="35" y="50"/>
                    </a:lnTo>
                    <a:lnTo>
                      <a:pt x="31" y="50"/>
                    </a:lnTo>
                    <a:lnTo>
                      <a:pt x="28" y="49"/>
                    </a:lnTo>
                    <a:lnTo>
                      <a:pt x="25" y="47"/>
                    </a:lnTo>
                    <a:lnTo>
                      <a:pt x="9" y="35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08" name="Freeform 105"/>
              <p:cNvSpPr>
                <a:spLocks/>
              </p:cNvSpPr>
              <p:nvPr/>
            </p:nvSpPr>
            <p:spPr bwMode="auto">
              <a:xfrm>
                <a:off x="3934" y="2938"/>
                <a:ext cx="32" cy="15"/>
              </a:xfrm>
              <a:custGeom>
                <a:avLst/>
                <a:gdLst>
                  <a:gd name="T0" fmla="*/ 1 w 95"/>
                  <a:gd name="T1" fmla="*/ 1 h 44"/>
                  <a:gd name="T2" fmla="*/ 1 w 95"/>
                  <a:gd name="T3" fmla="*/ 1 h 44"/>
                  <a:gd name="T4" fmla="*/ 0 w 95"/>
                  <a:gd name="T5" fmla="*/ 1 h 44"/>
                  <a:gd name="T6" fmla="*/ 0 w 95"/>
                  <a:gd name="T7" fmla="*/ 1 h 44"/>
                  <a:gd name="T8" fmla="*/ 0 w 95"/>
                  <a:gd name="T9" fmla="*/ 1 h 44"/>
                  <a:gd name="T10" fmla="*/ 0 w 95"/>
                  <a:gd name="T11" fmla="*/ 1 h 44"/>
                  <a:gd name="T12" fmla="*/ 0 w 95"/>
                  <a:gd name="T13" fmla="*/ 1 h 44"/>
                  <a:gd name="T14" fmla="*/ 0 w 95"/>
                  <a:gd name="T15" fmla="*/ 1 h 44"/>
                  <a:gd name="T16" fmla="*/ 0 w 95"/>
                  <a:gd name="T17" fmla="*/ 1 h 44"/>
                  <a:gd name="T18" fmla="*/ 0 w 95"/>
                  <a:gd name="T19" fmla="*/ 1 h 44"/>
                  <a:gd name="T20" fmla="*/ 0 w 95"/>
                  <a:gd name="T21" fmla="*/ 1 h 44"/>
                  <a:gd name="T22" fmla="*/ 0 w 95"/>
                  <a:gd name="T23" fmla="*/ 0 h 44"/>
                  <a:gd name="T24" fmla="*/ 0 w 95"/>
                  <a:gd name="T25" fmla="*/ 0 h 44"/>
                  <a:gd name="T26" fmla="*/ 0 w 95"/>
                  <a:gd name="T27" fmla="*/ 0 h 44"/>
                  <a:gd name="T28" fmla="*/ 0 w 95"/>
                  <a:gd name="T29" fmla="*/ 0 h 44"/>
                  <a:gd name="T30" fmla="*/ 0 w 95"/>
                  <a:gd name="T31" fmla="*/ 0 h 44"/>
                  <a:gd name="T32" fmla="*/ 1 w 95"/>
                  <a:gd name="T33" fmla="*/ 0 h 44"/>
                  <a:gd name="T34" fmla="*/ 1 w 95"/>
                  <a:gd name="T35" fmla="*/ 0 h 44"/>
                  <a:gd name="T36" fmla="*/ 1 w 95"/>
                  <a:gd name="T37" fmla="*/ 0 h 44"/>
                  <a:gd name="T38" fmla="*/ 3 w 95"/>
                  <a:gd name="T39" fmla="*/ 0 h 44"/>
                  <a:gd name="T40" fmla="*/ 3 w 95"/>
                  <a:gd name="T41" fmla="*/ 0 h 44"/>
                  <a:gd name="T42" fmla="*/ 3 w 95"/>
                  <a:gd name="T43" fmla="*/ 0 h 44"/>
                  <a:gd name="T44" fmla="*/ 3 w 95"/>
                  <a:gd name="T45" fmla="*/ 0 h 44"/>
                  <a:gd name="T46" fmla="*/ 3 w 95"/>
                  <a:gd name="T47" fmla="*/ 0 h 44"/>
                  <a:gd name="T48" fmla="*/ 3 w 95"/>
                  <a:gd name="T49" fmla="*/ 0 h 44"/>
                  <a:gd name="T50" fmla="*/ 4 w 95"/>
                  <a:gd name="T51" fmla="*/ 1 h 44"/>
                  <a:gd name="T52" fmla="*/ 4 w 95"/>
                  <a:gd name="T53" fmla="*/ 1 h 44"/>
                  <a:gd name="T54" fmla="*/ 4 w 95"/>
                  <a:gd name="T55" fmla="*/ 1 h 44"/>
                  <a:gd name="T56" fmla="*/ 4 w 95"/>
                  <a:gd name="T57" fmla="*/ 1 h 44"/>
                  <a:gd name="T58" fmla="*/ 4 w 95"/>
                  <a:gd name="T59" fmla="*/ 1 h 44"/>
                  <a:gd name="T60" fmla="*/ 4 w 95"/>
                  <a:gd name="T61" fmla="*/ 1 h 44"/>
                  <a:gd name="T62" fmla="*/ 3 w 95"/>
                  <a:gd name="T63" fmla="*/ 1 h 44"/>
                  <a:gd name="T64" fmla="*/ 3 w 95"/>
                  <a:gd name="T65" fmla="*/ 1 h 44"/>
                  <a:gd name="T66" fmla="*/ 3 w 95"/>
                  <a:gd name="T67" fmla="*/ 2 h 44"/>
                  <a:gd name="T68" fmla="*/ 3 w 95"/>
                  <a:gd name="T69" fmla="*/ 2 h 44"/>
                  <a:gd name="T70" fmla="*/ 3 w 95"/>
                  <a:gd name="T71" fmla="*/ 2 h 44"/>
                  <a:gd name="T72" fmla="*/ 3 w 95"/>
                  <a:gd name="T73" fmla="*/ 2 h 44"/>
                  <a:gd name="T74" fmla="*/ 3 w 95"/>
                  <a:gd name="T75" fmla="*/ 2 h 44"/>
                  <a:gd name="T76" fmla="*/ 1 w 95"/>
                  <a:gd name="T77" fmla="*/ 1 h 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5"/>
                  <a:gd name="T118" fmla="*/ 0 h 44"/>
                  <a:gd name="T119" fmla="*/ 95 w 95"/>
                  <a:gd name="T120" fmla="*/ 44 h 4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5" h="44">
                    <a:moveTo>
                      <a:pt x="19" y="39"/>
                    </a:moveTo>
                    <a:lnTo>
                      <a:pt x="15" y="39"/>
                    </a:lnTo>
                    <a:lnTo>
                      <a:pt x="12" y="38"/>
                    </a:lnTo>
                    <a:lnTo>
                      <a:pt x="9" y="36"/>
                    </a:lnTo>
                    <a:lnTo>
                      <a:pt x="5" y="34"/>
                    </a:lnTo>
                    <a:lnTo>
                      <a:pt x="4" y="31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5" y="5"/>
                    </a:lnTo>
                    <a:lnTo>
                      <a:pt x="9" y="4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77" y="5"/>
                    </a:lnTo>
                    <a:lnTo>
                      <a:pt x="80" y="5"/>
                    </a:lnTo>
                    <a:lnTo>
                      <a:pt x="84" y="6"/>
                    </a:lnTo>
                    <a:lnTo>
                      <a:pt x="87" y="8"/>
                    </a:lnTo>
                    <a:lnTo>
                      <a:pt x="90" y="10"/>
                    </a:lnTo>
                    <a:lnTo>
                      <a:pt x="92" y="13"/>
                    </a:lnTo>
                    <a:lnTo>
                      <a:pt x="94" y="16"/>
                    </a:lnTo>
                    <a:lnTo>
                      <a:pt x="95" y="20"/>
                    </a:lnTo>
                    <a:lnTo>
                      <a:pt x="95" y="23"/>
                    </a:lnTo>
                    <a:lnTo>
                      <a:pt x="95" y="26"/>
                    </a:lnTo>
                    <a:lnTo>
                      <a:pt x="95" y="29"/>
                    </a:lnTo>
                    <a:lnTo>
                      <a:pt x="94" y="33"/>
                    </a:lnTo>
                    <a:lnTo>
                      <a:pt x="92" y="36"/>
                    </a:lnTo>
                    <a:lnTo>
                      <a:pt x="90" y="39"/>
                    </a:lnTo>
                    <a:lnTo>
                      <a:pt x="87" y="40"/>
                    </a:lnTo>
                    <a:lnTo>
                      <a:pt x="84" y="43"/>
                    </a:lnTo>
                    <a:lnTo>
                      <a:pt x="80" y="44"/>
                    </a:lnTo>
                    <a:lnTo>
                      <a:pt x="77" y="44"/>
                    </a:lnTo>
                    <a:lnTo>
                      <a:pt x="74" y="44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09" name="Freeform 106"/>
              <p:cNvSpPr>
                <a:spLocks/>
              </p:cNvSpPr>
              <p:nvPr/>
            </p:nvSpPr>
            <p:spPr bwMode="auto">
              <a:xfrm>
                <a:off x="3953" y="2940"/>
                <a:ext cx="24" cy="17"/>
              </a:xfrm>
              <a:custGeom>
                <a:avLst/>
                <a:gdLst>
                  <a:gd name="T0" fmla="*/ 0 w 71"/>
                  <a:gd name="T1" fmla="*/ 1 h 50"/>
                  <a:gd name="T2" fmla="*/ 0 w 71"/>
                  <a:gd name="T3" fmla="*/ 1 h 50"/>
                  <a:gd name="T4" fmla="*/ 0 w 71"/>
                  <a:gd name="T5" fmla="*/ 1 h 50"/>
                  <a:gd name="T6" fmla="*/ 0 w 71"/>
                  <a:gd name="T7" fmla="*/ 1 h 50"/>
                  <a:gd name="T8" fmla="*/ 0 w 71"/>
                  <a:gd name="T9" fmla="*/ 1 h 50"/>
                  <a:gd name="T10" fmla="*/ 0 w 71"/>
                  <a:gd name="T11" fmla="*/ 1 h 50"/>
                  <a:gd name="T12" fmla="*/ 0 w 71"/>
                  <a:gd name="T13" fmla="*/ 1 h 50"/>
                  <a:gd name="T14" fmla="*/ 0 w 71"/>
                  <a:gd name="T15" fmla="*/ 1 h 50"/>
                  <a:gd name="T16" fmla="*/ 0 w 71"/>
                  <a:gd name="T17" fmla="*/ 1 h 50"/>
                  <a:gd name="T18" fmla="*/ 0 w 71"/>
                  <a:gd name="T19" fmla="*/ 0 h 50"/>
                  <a:gd name="T20" fmla="*/ 0 w 71"/>
                  <a:gd name="T21" fmla="*/ 0 h 50"/>
                  <a:gd name="T22" fmla="*/ 0 w 71"/>
                  <a:gd name="T23" fmla="*/ 0 h 50"/>
                  <a:gd name="T24" fmla="*/ 0 w 71"/>
                  <a:gd name="T25" fmla="*/ 0 h 50"/>
                  <a:gd name="T26" fmla="*/ 0 w 71"/>
                  <a:gd name="T27" fmla="*/ 0 h 50"/>
                  <a:gd name="T28" fmla="*/ 0 w 71"/>
                  <a:gd name="T29" fmla="*/ 0 h 50"/>
                  <a:gd name="T30" fmla="*/ 1 w 71"/>
                  <a:gd name="T31" fmla="*/ 0 h 50"/>
                  <a:gd name="T32" fmla="*/ 1 w 71"/>
                  <a:gd name="T33" fmla="*/ 0 h 50"/>
                  <a:gd name="T34" fmla="*/ 1 w 71"/>
                  <a:gd name="T35" fmla="*/ 0 h 50"/>
                  <a:gd name="T36" fmla="*/ 1 w 71"/>
                  <a:gd name="T37" fmla="*/ 0 h 50"/>
                  <a:gd name="T38" fmla="*/ 2 w 71"/>
                  <a:gd name="T39" fmla="*/ 0 h 50"/>
                  <a:gd name="T40" fmla="*/ 2 w 71"/>
                  <a:gd name="T41" fmla="*/ 0 h 50"/>
                  <a:gd name="T42" fmla="*/ 2 w 71"/>
                  <a:gd name="T43" fmla="*/ 1 h 50"/>
                  <a:gd name="T44" fmla="*/ 2 w 71"/>
                  <a:gd name="T45" fmla="*/ 1 h 50"/>
                  <a:gd name="T46" fmla="*/ 3 w 71"/>
                  <a:gd name="T47" fmla="*/ 1 h 50"/>
                  <a:gd name="T48" fmla="*/ 3 w 71"/>
                  <a:gd name="T49" fmla="*/ 1 h 50"/>
                  <a:gd name="T50" fmla="*/ 3 w 71"/>
                  <a:gd name="T51" fmla="*/ 1 h 50"/>
                  <a:gd name="T52" fmla="*/ 3 w 71"/>
                  <a:gd name="T53" fmla="*/ 1 h 50"/>
                  <a:gd name="T54" fmla="*/ 3 w 71"/>
                  <a:gd name="T55" fmla="*/ 1 h 50"/>
                  <a:gd name="T56" fmla="*/ 3 w 71"/>
                  <a:gd name="T57" fmla="*/ 1 h 50"/>
                  <a:gd name="T58" fmla="*/ 3 w 71"/>
                  <a:gd name="T59" fmla="*/ 2 h 50"/>
                  <a:gd name="T60" fmla="*/ 3 w 71"/>
                  <a:gd name="T61" fmla="*/ 2 h 50"/>
                  <a:gd name="T62" fmla="*/ 2 w 71"/>
                  <a:gd name="T63" fmla="*/ 2 h 50"/>
                  <a:gd name="T64" fmla="*/ 2 w 71"/>
                  <a:gd name="T65" fmla="*/ 2 h 50"/>
                  <a:gd name="T66" fmla="*/ 2 w 71"/>
                  <a:gd name="T67" fmla="*/ 2 h 50"/>
                  <a:gd name="T68" fmla="*/ 2 w 71"/>
                  <a:gd name="T69" fmla="*/ 2 h 50"/>
                  <a:gd name="T70" fmla="*/ 2 w 71"/>
                  <a:gd name="T71" fmla="*/ 2 h 50"/>
                  <a:gd name="T72" fmla="*/ 2 w 71"/>
                  <a:gd name="T73" fmla="*/ 2 h 50"/>
                  <a:gd name="T74" fmla="*/ 2 w 71"/>
                  <a:gd name="T75" fmla="*/ 2 h 50"/>
                  <a:gd name="T76" fmla="*/ 0 w 71"/>
                  <a:gd name="T77" fmla="*/ 1 h 5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1"/>
                  <a:gd name="T118" fmla="*/ 0 h 50"/>
                  <a:gd name="T119" fmla="*/ 71 w 71"/>
                  <a:gd name="T120" fmla="*/ 50 h 5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1" h="50">
                    <a:moveTo>
                      <a:pt x="13" y="39"/>
                    </a:moveTo>
                    <a:lnTo>
                      <a:pt x="10" y="37"/>
                    </a:lnTo>
                    <a:lnTo>
                      <a:pt x="7" y="35"/>
                    </a:lnTo>
                    <a:lnTo>
                      <a:pt x="5" y="33"/>
                    </a:lnTo>
                    <a:lnTo>
                      <a:pt x="2" y="29"/>
                    </a:lnTo>
                    <a:lnTo>
                      <a:pt x="1" y="27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58" y="11"/>
                    </a:lnTo>
                    <a:lnTo>
                      <a:pt x="61" y="13"/>
                    </a:lnTo>
                    <a:lnTo>
                      <a:pt x="64" y="15"/>
                    </a:lnTo>
                    <a:lnTo>
                      <a:pt x="66" y="17"/>
                    </a:lnTo>
                    <a:lnTo>
                      <a:pt x="69" y="21"/>
                    </a:lnTo>
                    <a:lnTo>
                      <a:pt x="70" y="23"/>
                    </a:lnTo>
                    <a:lnTo>
                      <a:pt x="71" y="27"/>
                    </a:lnTo>
                    <a:lnTo>
                      <a:pt x="71" y="31"/>
                    </a:lnTo>
                    <a:lnTo>
                      <a:pt x="71" y="33"/>
                    </a:lnTo>
                    <a:lnTo>
                      <a:pt x="71" y="37"/>
                    </a:lnTo>
                    <a:lnTo>
                      <a:pt x="69" y="40"/>
                    </a:lnTo>
                    <a:lnTo>
                      <a:pt x="68" y="43"/>
                    </a:lnTo>
                    <a:lnTo>
                      <a:pt x="65" y="45"/>
                    </a:lnTo>
                    <a:lnTo>
                      <a:pt x="61" y="48"/>
                    </a:lnTo>
                    <a:lnTo>
                      <a:pt x="59" y="49"/>
                    </a:lnTo>
                    <a:lnTo>
                      <a:pt x="55" y="50"/>
                    </a:lnTo>
                    <a:lnTo>
                      <a:pt x="52" y="50"/>
                    </a:lnTo>
                    <a:lnTo>
                      <a:pt x="49" y="50"/>
                    </a:lnTo>
                    <a:lnTo>
                      <a:pt x="45" y="50"/>
                    </a:lnTo>
                    <a:lnTo>
                      <a:pt x="13" y="39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10" name="Freeform 107"/>
              <p:cNvSpPr>
                <a:spLocks/>
              </p:cNvSpPr>
              <p:nvPr/>
            </p:nvSpPr>
            <p:spPr bwMode="auto">
              <a:xfrm>
                <a:off x="3964" y="2944"/>
                <a:ext cx="66" cy="13"/>
              </a:xfrm>
              <a:custGeom>
                <a:avLst/>
                <a:gdLst>
                  <a:gd name="T0" fmla="*/ 1 w 199"/>
                  <a:gd name="T1" fmla="*/ 1 h 40"/>
                  <a:gd name="T2" fmla="*/ 1 w 199"/>
                  <a:gd name="T3" fmla="*/ 1 h 40"/>
                  <a:gd name="T4" fmla="*/ 0 w 199"/>
                  <a:gd name="T5" fmla="*/ 1 h 40"/>
                  <a:gd name="T6" fmla="*/ 0 w 199"/>
                  <a:gd name="T7" fmla="*/ 1 h 40"/>
                  <a:gd name="T8" fmla="*/ 0 w 199"/>
                  <a:gd name="T9" fmla="*/ 1 h 40"/>
                  <a:gd name="T10" fmla="*/ 0 w 199"/>
                  <a:gd name="T11" fmla="*/ 1 h 40"/>
                  <a:gd name="T12" fmla="*/ 0 w 199"/>
                  <a:gd name="T13" fmla="*/ 1 h 40"/>
                  <a:gd name="T14" fmla="*/ 0 w 199"/>
                  <a:gd name="T15" fmla="*/ 1 h 40"/>
                  <a:gd name="T16" fmla="*/ 0 w 199"/>
                  <a:gd name="T17" fmla="*/ 1 h 40"/>
                  <a:gd name="T18" fmla="*/ 0 w 199"/>
                  <a:gd name="T19" fmla="*/ 1 h 40"/>
                  <a:gd name="T20" fmla="*/ 0 w 199"/>
                  <a:gd name="T21" fmla="*/ 1 h 40"/>
                  <a:gd name="T22" fmla="*/ 0 w 199"/>
                  <a:gd name="T23" fmla="*/ 0 h 40"/>
                  <a:gd name="T24" fmla="*/ 0 w 199"/>
                  <a:gd name="T25" fmla="*/ 0 h 40"/>
                  <a:gd name="T26" fmla="*/ 0 w 199"/>
                  <a:gd name="T27" fmla="*/ 0 h 40"/>
                  <a:gd name="T28" fmla="*/ 0 w 199"/>
                  <a:gd name="T29" fmla="*/ 0 h 40"/>
                  <a:gd name="T30" fmla="*/ 0 w 199"/>
                  <a:gd name="T31" fmla="*/ 0 h 40"/>
                  <a:gd name="T32" fmla="*/ 0 w 199"/>
                  <a:gd name="T33" fmla="*/ 0 h 40"/>
                  <a:gd name="T34" fmla="*/ 1 w 199"/>
                  <a:gd name="T35" fmla="*/ 0 h 40"/>
                  <a:gd name="T36" fmla="*/ 1 w 199"/>
                  <a:gd name="T37" fmla="*/ 0 h 40"/>
                  <a:gd name="T38" fmla="*/ 7 w 199"/>
                  <a:gd name="T39" fmla="*/ 0 h 40"/>
                  <a:gd name="T40" fmla="*/ 7 w 199"/>
                  <a:gd name="T41" fmla="*/ 0 h 40"/>
                  <a:gd name="T42" fmla="*/ 7 w 199"/>
                  <a:gd name="T43" fmla="*/ 0 h 40"/>
                  <a:gd name="T44" fmla="*/ 7 w 199"/>
                  <a:gd name="T45" fmla="*/ 0 h 40"/>
                  <a:gd name="T46" fmla="*/ 7 w 199"/>
                  <a:gd name="T47" fmla="*/ 0 h 40"/>
                  <a:gd name="T48" fmla="*/ 7 w 199"/>
                  <a:gd name="T49" fmla="*/ 0 h 40"/>
                  <a:gd name="T50" fmla="*/ 7 w 199"/>
                  <a:gd name="T51" fmla="*/ 0 h 40"/>
                  <a:gd name="T52" fmla="*/ 7 w 199"/>
                  <a:gd name="T53" fmla="*/ 0 h 40"/>
                  <a:gd name="T54" fmla="*/ 7 w 199"/>
                  <a:gd name="T55" fmla="*/ 0 h 40"/>
                  <a:gd name="T56" fmla="*/ 7 w 199"/>
                  <a:gd name="T57" fmla="*/ 1 h 40"/>
                  <a:gd name="T58" fmla="*/ 7 w 199"/>
                  <a:gd name="T59" fmla="*/ 1 h 40"/>
                  <a:gd name="T60" fmla="*/ 7 w 199"/>
                  <a:gd name="T61" fmla="*/ 1 h 40"/>
                  <a:gd name="T62" fmla="*/ 7 w 199"/>
                  <a:gd name="T63" fmla="*/ 1 h 40"/>
                  <a:gd name="T64" fmla="*/ 7 w 199"/>
                  <a:gd name="T65" fmla="*/ 1 h 40"/>
                  <a:gd name="T66" fmla="*/ 7 w 199"/>
                  <a:gd name="T67" fmla="*/ 1 h 40"/>
                  <a:gd name="T68" fmla="*/ 7 w 199"/>
                  <a:gd name="T69" fmla="*/ 1 h 40"/>
                  <a:gd name="T70" fmla="*/ 7 w 199"/>
                  <a:gd name="T71" fmla="*/ 1 h 40"/>
                  <a:gd name="T72" fmla="*/ 7 w 199"/>
                  <a:gd name="T73" fmla="*/ 1 h 40"/>
                  <a:gd name="T74" fmla="*/ 7 w 199"/>
                  <a:gd name="T75" fmla="*/ 1 h 40"/>
                  <a:gd name="T76" fmla="*/ 7 w 199"/>
                  <a:gd name="T77" fmla="*/ 1 h 40"/>
                  <a:gd name="T78" fmla="*/ 7 w 199"/>
                  <a:gd name="T79" fmla="*/ 1 h 40"/>
                  <a:gd name="T80" fmla="*/ 1 w 199"/>
                  <a:gd name="T81" fmla="*/ 1 h 4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9"/>
                  <a:gd name="T124" fmla="*/ 0 h 40"/>
                  <a:gd name="T125" fmla="*/ 199 w 199"/>
                  <a:gd name="T126" fmla="*/ 40 h 4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9" h="40">
                    <a:moveTo>
                      <a:pt x="20" y="40"/>
                    </a:moveTo>
                    <a:lnTo>
                      <a:pt x="17" y="40"/>
                    </a:lnTo>
                    <a:lnTo>
                      <a:pt x="13" y="39"/>
                    </a:lnTo>
                    <a:lnTo>
                      <a:pt x="10" y="38"/>
                    </a:lnTo>
                    <a:lnTo>
                      <a:pt x="7" y="36"/>
                    </a:lnTo>
                    <a:lnTo>
                      <a:pt x="4" y="33"/>
                    </a:lnTo>
                    <a:lnTo>
                      <a:pt x="2" y="31"/>
                    </a:lnTo>
                    <a:lnTo>
                      <a:pt x="1" y="27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1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178" y="0"/>
                    </a:lnTo>
                    <a:lnTo>
                      <a:pt x="182" y="0"/>
                    </a:lnTo>
                    <a:lnTo>
                      <a:pt x="186" y="1"/>
                    </a:lnTo>
                    <a:lnTo>
                      <a:pt x="189" y="2"/>
                    </a:lnTo>
                    <a:lnTo>
                      <a:pt x="192" y="4"/>
                    </a:lnTo>
                    <a:lnTo>
                      <a:pt x="194" y="7"/>
                    </a:lnTo>
                    <a:lnTo>
                      <a:pt x="197" y="10"/>
                    </a:lnTo>
                    <a:lnTo>
                      <a:pt x="198" y="13"/>
                    </a:lnTo>
                    <a:lnTo>
                      <a:pt x="199" y="17"/>
                    </a:lnTo>
                    <a:lnTo>
                      <a:pt x="199" y="20"/>
                    </a:lnTo>
                    <a:lnTo>
                      <a:pt x="199" y="23"/>
                    </a:lnTo>
                    <a:lnTo>
                      <a:pt x="198" y="27"/>
                    </a:lnTo>
                    <a:lnTo>
                      <a:pt x="197" y="31"/>
                    </a:lnTo>
                    <a:lnTo>
                      <a:pt x="194" y="33"/>
                    </a:lnTo>
                    <a:lnTo>
                      <a:pt x="192" y="36"/>
                    </a:lnTo>
                    <a:lnTo>
                      <a:pt x="189" y="38"/>
                    </a:lnTo>
                    <a:lnTo>
                      <a:pt x="186" y="39"/>
                    </a:lnTo>
                    <a:lnTo>
                      <a:pt x="182" y="40"/>
                    </a:lnTo>
                    <a:lnTo>
                      <a:pt x="178" y="40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11" name="Freeform 108"/>
              <p:cNvSpPr>
                <a:spLocks/>
              </p:cNvSpPr>
              <p:nvPr/>
            </p:nvSpPr>
            <p:spPr bwMode="auto">
              <a:xfrm>
                <a:off x="2851" y="1530"/>
                <a:ext cx="7" cy="1"/>
              </a:xfrm>
              <a:custGeom>
                <a:avLst/>
                <a:gdLst>
                  <a:gd name="T0" fmla="*/ 0 w 20"/>
                  <a:gd name="T1" fmla="*/ 0 h 1"/>
                  <a:gd name="T2" fmla="*/ 1 w 20"/>
                  <a:gd name="T3" fmla="*/ 0 h 1"/>
                  <a:gd name="T4" fmla="*/ 0 w 2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1"/>
                  <a:gd name="T11" fmla="*/ 20 w 2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1">
                    <a:moveTo>
                      <a:pt x="0" y="0"/>
                    </a:move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12" name="Freeform 109"/>
              <p:cNvSpPr>
                <a:spLocks/>
              </p:cNvSpPr>
              <p:nvPr/>
            </p:nvSpPr>
            <p:spPr bwMode="auto">
              <a:xfrm>
                <a:off x="4122" y="2951"/>
                <a:ext cx="1" cy="6"/>
              </a:xfrm>
              <a:custGeom>
                <a:avLst/>
                <a:gdLst>
                  <a:gd name="T0" fmla="*/ 0 w 1"/>
                  <a:gd name="T1" fmla="*/ 0 h 19"/>
                  <a:gd name="T2" fmla="*/ 0 w 1"/>
                  <a:gd name="T3" fmla="*/ 1 h 19"/>
                  <a:gd name="T4" fmla="*/ 0 w 1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9"/>
                  <a:gd name="T11" fmla="*/ 1 w 1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13" name="Freeform 110"/>
              <p:cNvSpPr>
                <a:spLocks/>
              </p:cNvSpPr>
              <p:nvPr/>
            </p:nvSpPr>
            <p:spPr bwMode="auto">
              <a:xfrm>
                <a:off x="2851" y="1530"/>
                <a:ext cx="7" cy="1422"/>
              </a:xfrm>
              <a:custGeom>
                <a:avLst/>
                <a:gdLst>
                  <a:gd name="T0" fmla="*/ 0 w 20"/>
                  <a:gd name="T1" fmla="*/ 0 h 4264"/>
                  <a:gd name="T2" fmla="*/ 1 w 20"/>
                  <a:gd name="T3" fmla="*/ 0 h 4264"/>
                  <a:gd name="T4" fmla="*/ 1 w 20"/>
                  <a:gd name="T5" fmla="*/ 158 h 4264"/>
                  <a:gd name="T6" fmla="*/ 1 w 20"/>
                  <a:gd name="T7" fmla="*/ 158 h 4264"/>
                  <a:gd name="T8" fmla="*/ 0 w 20"/>
                  <a:gd name="T9" fmla="*/ 158 h 4264"/>
                  <a:gd name="T10" fmla="*/ 0 w 20"/>
                  <a:gd name="T11" fmla="*/ 158 h 4264"/>
                  <a:gd name="T12" fmla="*/ 0 w 20"/>
                  <a:gd name="T13" fmla="*/ 0 h 4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4264"/>
                  <a:gd name="T23" fmla="*/ 20 w 20"/>
                  <a:gd name="T24" fmla="*/ 4264 h 4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4264">
                    <a:moveTo>
                      <a:pt x="0" y="0"/>
                    </a:moveTo>
                    <a:lnTo>
                      <a:pt x="20" y="0"/>
                    </a:lnTo>
                    <a:lnTo>
                      <a:pt x="20" y="4264"/>
                    </a:lnTo>
                    <a:lnTo>
                      <a:pt x="0" y="42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14" name="Freeform 111"/>
              <p:cNvSpPr>
                <a:spLocks/>
              </p:cNvSpPr>
              <p:nvPr/>
            </p:nvSpPr>
            <p:spPr bwMode="auto">
              <a:xfrm>
                <a:off x="2851" y="2951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1 w 20"/>
                  <a:gd name="T3" fmla="*/ 0 h 19"/>
                  <a:gd name="T4" fmla="*/ 1 w 20"/>
                  <a:gd name="T5" fmla="*/ 0 h 19"/>
                  <a:gd name="T6" fmla="*/ 0 w 20"/>
                  <a:gd name="T7" fmla="*/ 0 h 19"/>
                  <a:gd name="T8" fmla="*/ 0 w 20"/>
                  <a:gd name="T9" fmla="*/ 1 h 19"/>
                  <a:gd name="T10" fmla="*/ 0 w 20"/>
                  <a:gd name="T11" fmla="*/ 1 h 19"/>
                  <a:gd name="T12" fmla="*/ 0 w 20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9"/>
                  <a:gd name="T23" fmla="*/ 20 w 20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9">
                    <a:moveTo>
                      <a:pt x="0" y="3"/>
                    </a:moveTo>
                    <a:lnTo>
                      <a:pt x="20" y="3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10" y="19"/>
                    </a:lnTo>
                    <a:lnTo>
                      <a:pt x="0" y="1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15" name="Rectangle 112"/>
              <p:cNvSpPr>
                <a:spLocks noChangeArrowheads="1"/>
              </p:cNvSpPr>
              <p:nvPr/>
            </p:nvSpPr>
            <p:spPr bwMode="auto">
              <a:xfrm>
                <a:off x="2854" y="2951"/>
                <a:ext cx="1268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816" name="Freeform 113"/>
              <p:cNvSpPr>
                <a:spLocks/>
              </p:cNvSpPr>
              <p:nvPr/>
            </p:nvSpPr>
            <p:spPr bwMode="auto">
              <a:xfrm>
                <a:off x="1305" y="1530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1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17" name="Freeform 114"/>
              <p:cNvSpPr>
                <a:spLocks/>
              </p:cNvSpPr>
              <p:nvPr/>
            </p:nvSpPr>
            <p:spPr bwMode="auto">
              <a:xfrm>
                <a:off x="2592" y="2951"/>
                <a:ext cx="1" cy="6"/>
              </a:xfrm>
              <a:custGeom>
                <a:avLst/>
                <a:gdLst>
                  <a:gd name="T0" fmla="*/ 0 w 1"/>
                  <a:gd name="T1" fmla="*/ 0 h 19"/>
                  <a:gd name="T2" fmla="*/ 0 w 1"/>
                  <a:gd name="T3" fmla="*/ 1 h 19"/>
                  <a:gd name="T4" fmla="*/ 0 w 1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9"/>
                  <a:gd name="T11" fmla="*/ 1 w 1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18" name="Freeform 115"/>
              <p:cNvSpPr>
                <a:spLocks/>
              </p:cNvSpPr>
              <p:nvPr/>
            </p:nvSpPr>
            <p:spPr bwMode="auto">
              <a:xfrm>
                <a:off x="1305" y="1530"/>
                <a:ext cx="7" cy="1424"/>
              </a:xfrm>
              <a:custGeom>
                <a:avLst/>
                <a:gdLst>
                  <a:gd name="T0" fmla="*/ 0 w 19"/>
                  <a:gd name="T1" fmla="*/ 0 h 4272"/>
                  <a:gd name="T2" fmla="*/ 1 w 19"/>
                  <a:gd name="T3" fmla="*/ 0 h 4272"/>
                  <a:gd name="T4" fmla="*/ 1 w 19"/>
                  <a:gd name="T5" fmla="*/ 158 h 4272"/>
                  <a:gd name="T6" fmla="*/ 1 w 19"/>
                  <a:gd name="T7" fmla="*/ 158 h 4272"/>
                  <a:gd name="T8" fmla="*/ 0 w 19"/>
                  <a:gd name="T9" fmla="*/ 158 h 4272"/>
                  <a:gd name="T10" fmla="*/ 0 w 19"/>
                  <a:gd name="T11" fmla="*/ 158 h 4272"/>
                  <a:gd name="T12" fmla="*/ 0 w 19"/>
                  <a:gd name="T13" fmla="*/ 0 h 42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4272"/>
                  <a:gd name="T23" fmla="*/ 19 w 19"/>
                  <a:gd name="T24" fmla="*/ 4272 h 42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4272">
                    <a:moveTo>
                      <a:pt x="0" y="0"/>
                    </a:moveTo>
                    <a:lnTo>
                      <a:pt x="19" y="0"/>
                    </a:lnTo>
                    <a:lnTo>
                      <a:pt x="19" y="4260"/>
                    </a:lnTo>
                    <a:lnTo>
                      <a:pt x="17" y="4257"/>
                    </a:lnTo>
                    <a:lnTo>
                      <a:pt x="2" y="4272"/>
                    </a:lnTo>
                    <a:lnTo>
                      <a:pt x="0" y="42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19" name="Freeform 116"/>
              <p:cNvSpPr>
                <a:spLocks/>
              </p:cNvSpPr>
              <p:nvPr/>
            </p:nvSpPr>
            <p:spPr bwMode="auto">
              <a:xfrm>
                <a:off x="1306" y="2949"/>
                <a:ext cx="6" cy="8"/>
              </a:xfrm>
              <a:custGeom>
                <a:avLst/>
                <a:gdLst>
                  <a:gd name="T0" fmla="*/ 0 w 19"/>
                  <a:gd name="T1" fmla="*/ 1 h 23"/>
                  <a:gd name="T2" fmla="*/ 1 w 19"/>
                  <a:gd name="T3" fmla="*/ 0 h 23"/>
                  <a:gd name="T4" fmla="*/ 1 w 19"/>
                  <a:gd name="T5" fmla="*/ 0 h 23"/>
                  <a:gd name="T6" fmla="*/ 0 w 19"/>
                  <a:gd name="T7" fmla="*/ 0 h 23"/>
                  <a:gd name="T8" fmla="*/ 0 w 19"/>
                  <a:gd name="T9" fmla="*/ 1 h 23"/>
                  <a:gd name="T10" fmla="*/ 0 w 19"/>
                  <a:gd name="T11" fmla="*/ 1 h 23"/>
                  <a:gd name="T12" fmla="*/ 0 w 19"/>
                  <a:gd name="T13" fmla="*/ 1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23"/>
                  <a:gd name="T23" fmla="*/ 19 w 19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23">
                    <a:moveTo>
                      <a:pt x="0" y="15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14" y="4"/>
                    </a:lnTo>
                    <a:lnTo>
                      <a:pt x="14" y="23"/>
                    </a:lnTo>
                    <a:lnTo>
                      <a:pt x="9" y="2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20" name="Rectangle 117"/>
              <p:cNvSpPr>
                <a:spLocks noChangeArrowheads="1"/>
              </p:cNvSpPr>
              <p:nvPr/>
            </p:nvSpPr>
            <p:spPr bwMode="auto">
              <a:xfrm>
                <a:off x="1311" y="2951"/>
                <a:ext cx="1281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821" name="Freeform 118"/>
              <p:cNvSpPr>
                <a:spLocks/>
              </p:cNvSpPr>
              <p:nvPr/>
            </p:nvSpPr>
            <p:spPr bwMode="auto">
              <a:xfrm>
                <a:off x="1800" y="1572"/>
                <a:ext cx="13" cy="1"/>
              </a:xfrm>
              <a:custGeom>
                <a:avLst/>
                <a:gdLst>
                  <a:gd name="T0" fmla="*/ 0 w 40"/>
                  <a:gd name="T1" fmla="*/ 0 h 1"/>
                  <a:gd name="T2" fmla="*/ 1 w 40"/>
                  <a:gd name="T3" fmla="*/ 0 h 1"/>
                  <a:gd name="T4" fmla="*/ 0 w 4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"/>
                  <a:gd name="T11" fmla="*/ 40 w 4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">
                    <a:moveTo>
                      <a:pt x="0" y="0"/>
                    </a:move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22" name="Freeform 119"/>
              <p:cNvSpPr>
                <a:spLocks/>
              </p:cNvSpPr>
              <p:nvPr/>
            </p:nvSpPr>
            <p:spPr bwMode="auto">
              <a:xfrm>
                <a:off x="1800" y="2947"/>
                <a:ext cx="13" cy="1"/>
              </a:xfrm>
              <a:custGeom>
                <a:avLst/>
                <a:gdLst>
                  <a:gd name="T0" fmla="*/ 1 w 40"/>
                  <a:gd name="T1" fmla="*/ 0 h 1"/>
                  <a:gd name="T2" fmla="*/ 0 w 40"/>
                  <a:gd name="T3" fmla="*/ 0 h 1"/>
                  <a:gd name="T4" fmla="*/ 1 w 4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"/>
                  <a:gd name="T11" fmla="*/ 40 w 4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">
                    <a:moveTo>
                      <a:pt x="40" y="0"/>
                    </a:moveTo>
                    <a:lnTo>
                      <a:pt x="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23" name="Rectangle 120"/>
              <p:cNvSpPr>
                <a:spLocks noChangeArrowheads="1"/>
              </p:cNvSpPr>
              <p:nvPr/>
            </p:nvSpPr>
            <p:spPr bwMode="auto">
              <a:xfrm>
                <a:off x="1800" y="1572"/>
                <a:ext cx="13" cy="1375"/>
              </a:xfrm>
              <a:prstGeom prst="rect">
                <a:avLst/>
              </a:prstGeom>
              <a:solidFill>
                <a:srgbClr val="0080CB"/>
              </a:solidFill>
              <a:ln w="0">
                <a:solidFill>
                  <a:srgbClr val="0080C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824" name="Freeform 121"/>
              <p:cNvSpPr>
                <a:spLocks/>
              </p:cNvSpPr>
              <p:nvPr/>
            </p:nvSpPr>
            <p:spPr bwMode="auto">
              <a:xfrm>
                <a:off x="2034" y="1573"/>
                <a:ext cx="14" cy="1"/>
              </a:xfrm>
              <a:custGeom>
                <a:avLst/>
                <a:gdLst>
                  <a:gd name="T0" fmla="*/ 0 w 40"/>
                  <a:gd name="T1" fmla="*/ 0 h 1"/>
                  <a:gd name="T2" fmla="*/ 2 w 40"/>
                  <a:gd name="T3" fmla="*/ 0 h 1"/>
                  <a:gd name="T4" fmla="*/ 0 w 4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"/>
                  <a:gd name="T11" fmla="*/ 40 w 4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">
                    <a:moveTo>
                      <a:pt x="0" y="0"/>
                    </a:move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25" name="Freeform 122"/>
              <p:cNvSpPr>
                <a:spLocks/>
              </p:cNvSpPr>
              <p:nvPr/>
            </p:nvSpPr>
            <p:spPr bwMode="auto">
              <a:xfrm>
                <a:off x="2034" y="2949"/>
                <a:ext cx="14" cy="1"/>
              </a:xfrm>
              <a:custGeom>
                <a:avLst/>
                <a:gdLst>
                  <a:gd name="T0" fmla="*/ 2 w 40"/>
                  <a:gd name="T1" fmla="*/ 0 h 1"/>
                  <a:gd name="T2" fmla="*/ 0 w 40"/>
                  <a:gd name="T3" fmla="*/ 0 h 1"/>
                  <a:gd name="T4" fmla="*/ 2 w 4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"/>
                  <a:gd name="T11" fmla="*/ 40 w 4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">
                    <a:moveTo>
                      <a:pt x="40" y="0"/>
                    </a:moveTo>
                    <a:lnTo>
                      <a:pt x="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26" name="Rectangle 123"/>
              <p:cNvSpPr>
                <a:spLocks noChangeArrowheads="1"/>
              </p:cNvSpPr>
              <p:nvPr/>
            </p:nvSpPr>
            <p:spPr bwMode="auto">
              <a:xfrm>
                <a:off x="2034" y="1573"/>
                <a:ext cx="14" cy="1376"/>
              </a:xfrm>
              <a:prstGeom prst="rect">
                <a:avLst/>
              </a:prstGeom>
              <a:solidFill>
                <a:srgbClr val="0080CB"/>
              </a:solidFill>
              <a:ln w="0">
                <a:solidFill>
                  <a:srgbClr val="0080C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827" name="Freeform 124"/>
              <p:cNvSpPr>
                <a:spLocks/>
              </p:cNvSpPr>
              <p:nvPr/>
            </p:nvSpPr>
            <p:spPr bwMode="auto">
              <a:xfrm>
                <a:off x="1293" y="1496"/>
                <a:ext cx="33" cy="53"/>
              </a:xfrm>
              <a:custGeom>
                <a:avLst/>
                <a:gdLst>
                  <a:gd name="T0" fmla="*/ 2 w 99"/>
                  <a:gd name="T1" fmla="*/ 0 h 160"/>
                  <a:gd name="T2" fmla="*/ 4 w 99"/>
                  <a:gd name="T3" fmla="*/ 6 h 160"/>
                  <a:gd name="T4" fmla="*/ 2 w 99"/>
                  <a:gd name="T5" fmla="*/ 5 h 160"/>
                  <a:gd name="T6" fmla="*/ 0 w 99"/>
                  <a:gd name="T7" fmla="*/ 6 h 160"/>
                  <a:gd name="T8" fmla="*/ 2 w 99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49" y="0"/>
                    </a:moveTo>
                    <a:lnTo>
                      <a:pt x="99" y="160"/>
                    </a:lnTo>
                    <a:lnTo>
                      <a:pt x="49" y="133"/>
                    </a:lnTo>
                    <a:lnTo>
                      <a:pt x="0" y="16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28" name="Freeform 125"/>
              <p:cNvSpPr>
                <a:spLocks/>
              </p:cNvSpPr>
              <p:nvPr/>
            </p:nvSpPr>
            <p:spPr bwMode="auto">
              <a:xfrm>
                <a:off x="2577" y="2933"/>
                <a:ext cx="55" cy="33"/>
              </a:xfrm>
              <a:custGeom>
                <a:avLst/>
                <a:gdLst>
                  <a:gd name="T0" fmla="*/ 6 w 165"/>
                  <a:gd name="T1" fmla="*/ 2 h 98"/>
                  <a:gd name="T2" fmla="*/ 0 w 165"/>
                  <a:gd name="T3" fmla="*/ 4 h 98"/>
                  <a:gd name="T4" fmla="*/ 1 w 165"/>
                  <a:gd name="T5" fmla="*/ 2 h 98"/>
                  <a:gd name="T6" fmla="*/ 0 w 165"/>
                  <a:gd name="T7" fmla="*/ 0 h 98"/>
                  <a:gd name="T8" fmla="*/ 6 w 165"/>
                  <a:gd name="T9" fmla="*/ 2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5"/>
                  <a:gd name="T16" fmla="*/ 0 h 98"/>
                  <a:gd name="T17" fmla="*/ 165 w 16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5" h="98">
                    <a:moveTo>
                      <a:pt x="165" y="55"/>
                    </a:moveTo>
                    <a:lnTo>
                      <a:pt x="0" y="98"/>
                    </a:lnTo>
                    <a:lnTo>
                      <a:pt x="26" y="55"/>
                    </a:lnTo>
                    <a:lnTo>
                      <a:pt x="0" y="0"/>
                    </a:lnTo>
                    <a:lnTo>
                      <a:pt x="165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29" name="Freeform 126"/>
              <p:cNvSpPr>
                <a:spLocks/>
              </p:cNvSpPr>
              <p:nvPr/>
            </p:nvSpPr>
            <p:spPr bwMode="auto">
              <a:xfrm>
                <a:off x="4101" y="2933"/>
                <a:ext cx="56" cy="33"/>
              </a:xfrm>
              <a:custGeom>
                <a:avLst/>
                <a:gdLst>
                  <a:gd name="T0" fmla="*/ 6 w 167"/>
                  <a:gd name="T1" fmla="*/ 2 h 98"/>
                  <a:gd name="T2" fmla="*/ 0 w 167"/>
                  <a:gd name="T3" fmla="*/ 4 h 98"/>
                  <a:gd name="T4" fmla="*/ 1 w 167"/>
                  <a:gd name="T5" fmla="*/ 2 h 98"/>
                  <a:gd name="T6" fmla="*/ 0 w 167"/>
                  <a:gd name="T7" fmla="*/ 0 h 98"/>
                  <a:gd name="T8" fmla="*/ 6 w 167"/>
                  <a:gd name="T9" fmla="*/ 2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7"/>
                  <a:gd name="T16" fmla="*/ 0 h 98"/>
                  <a:gd name="T17" fmla="*/ 167 w 167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7" h="98">
                    <a:moveTo>
                      <a:pt x="167" y="55"/>
                    </a:moveTo>
                    <a:lnTo>
                      <a:pt x="0" y="98"/>
                    </a:lnTo>
                    <a:lnTo>
                      <a:pt x="22" y="55"/>
                    </a:lnTo>
                    <a:lnTo>
                      <a:pt x="0" y="0"/>
                    </a:lnTo>
                    <a:lnTo>
                      <a:pt x="167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30" name="Freeform 127"/>
              <p:cNvSpPr>
                <a:spLocks/>
              </p:cNvSpPr>
              <p:nvPr/>
            </p:nvSpPr>
            <p:spPr bwMode="auto">
              <a:xfrm>
                <a:off x="2837" y="1496"/>
                <a:ext cx="33" cy="53"/>
              </a:xfrm>
              <a:custGeom>
                <a:avLst/>
                <a:gdLst>
                  <a:gd name="T0" fmla="*/ 2 w 98"/>
                  <a:gd name="T1" fmla="*/ 0 h 160"/>
                  <a:gd name="T2" fmla="*/ 4 w 98"/>
                  <a:gd name="T3" fmla="*/ 6 h 160"/>
                  <a:gd name="T4" fmla="*/ 2 w 98"/>
                  <a:gd name="T5" fmla="*/ 5 h 160"/>
                  <a:gd name="T6" fmla="*/ 0 w 98"/>
                  <a:gd name="T7" fmla="*/ 6 h 160"/>
                  <a:gd name="T8" fmla="*/ 2 w 98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60"/>
                  <a:gd name="T17" fmla="*/ 98 w 98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60">
                    <a:moveTo>
                      <a:pt x="56" y="0"/>
                    </a:moveTo>
                    <a:lnTo>
                      <a:pt x="98" y="160"/>
                    </a:lnTo>
                    <a:lnTo>
                      <a:pt x="56" y="133"/>
                    </a:lnTo>
                    <a:lnTo>
                      <a:pt x="0" y="16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31" name="Freeform 128"/>
              <p:cNvSpPr>
                <a:spLocks/>
              </p:cNvSpPr>
              <p:nvPr/>
            </p:nvSpPr>
            <p:spPr bwMode="auto">
              <a:xfrm>
                <a:off x="3666" y="3028"/>
                <a:ext cx="86" cy="73"/>
              </a:xfrm>
              <a:custGeom>
                <a:avLst/>
                <a:gdLst>
                  <a:gd name="T0" fmla="*/ 2 w 260"/>
                  <a:gd name="T1" fmla="*/ 8 h 218"/>
                  <a:gd name="T2" fmla="*/ 3 w 260"/>
                  <a:gd name="T3" fmla="*/ 8 h 218"/>
                  <a:gd name="T4" fmla="*/ 5 w 260"/>
                  <a:gd name="T5" fmla="*/ 1 h 218"/>
                  <a:gd name="T6" fmla="*/ 6 w 260"/>
                  <a:gd name="T7" fmla="*/ 8 h 218"/>
                  <a:gd name="T8" fmla="*/ 7 w 260"/>
                  <a:gd name="T9" fmla="*/ 8 h 218"/>
                  <a:gd name="T10" fmla="*/ 9 w 260"/>
                  <a:gd name="T11" fmla="*/ 0 h 218"/>
                  <a:gd name="T12" fmla="*/ 8 w 260"/>
                  <a:gd name="T13" fmla="*/ 0 h 218"/>
                  <a:gd name="T14" fmla="*/ 7 w 260"/>
                  <a:gd name="T15" fmla="*/ 7 h 218"/>
                  <a:gd name="T16" fmla="*/ 5 w 260"/>
                  <a:gd name="T17" fmla="*/ 0 h 218"/>
                  <a:gd name="T18" fmla="*/ 4 w 260"/>
                  <a:gd name="T19" fmla="*/ 0 h 218"/>
                  <a:gd name="T20" fmla="*/ 3 w 260"/>
                  <a:gd name="T21" fmla="*/ 7 h 218"/>
                  <a:gd name="T22" fmla="*/ 1 w 260"/>
                  <a:gd name="T23" fmla="*/ 0 h 218"/>
                  <a:gd name="T24" fmla="*/ 0 w 260"/>
                  <a:gd name="T25" fmla="*/ 0 h 218"/>
                  <a:gd name="T26" fmla="*/ 2 w 260"/>
                  <a:gd name="T27" fmla="*/ 8 h 2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0"/>
                  <a:gd name="T43" fmla="*/ 0 h 218"/>
                  <a:gd name="T44" fmla="*/ 260 w 260"/>
                  <a:gd name="T45" fmla="*/ 218 h 2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0" h="218">
                    <a:moveTo>
                      <a:pt x="51" y="218"/>
                    </a:moveTo>
                    <a:lnTo>
                      <a:pt x="83" y="218"/>
                    </a:lnTo>
                    <a:lnTo>
                      <a:pt x="127" y="33"/>
                    </a:lnTo>
                    <a:lnTo>
                      <a:pt x="166" y="218"/>
                    </a:lnTo>
                    <a:lnTo>
                      <a:pt x="204" y="218"/>
                    </a:lnTo>
                    <a:lnTo>
                      <a:pt x="260" y="0"/>
                    </a:lnTo>
                    <a:lnTo>
                      <a:pt x="227" y="0"/>
                    </a:lnTo>
                    <a:lnTo>
                      <a:pt x="188" y="184"/>
                    </a:lnTo>
                    <a:lnTo>
                      <a:pt x="144" y="0"/>
                    </a:lnTo>
                    <a:lnTo>
                      <a:pt x="111" y="0"/>
                    </a:lnTo>
                    <a:lnTo>
                      <a:pt x="71" y="184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51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32" name="Freeform 129"/>
              <p:cNvSpPr>
                <a:spLocks/>
              </p:cNvSpPr>
              <p:nvPr/>
            </p:nvSpPr>
            <p:spPr bwMode="auto">
              <a:xfrm>
                <a:off x="3774" y="3049"/>
                <a:ext cx="18" cy="53"/>
              </a:xfrm>
              <a:custGeom>
                <a:avLst/>
                <a:gdLst>
                  <a:gd name="T0" fmla="*/ 0 w 55"/>
                  <a:gd name="T1" fmla="*/ 5 h 161"/>
                  <a:gd name="T2" fmla="*/ 0 w 55"/>
                  <a:gd name="T3" fmla="*/ 6 h 161"/>
                  <a:gd name="T4" fmla="*/ 1 w 55"/>
                  <a:gd name="T5" fmla="*/ 5 h 161"/>
                  <a:gd name="T6" fmla="*/ 1 w 55"/>
                  <a:gd name="T7" fmla="*/ 5 h 161"/>
                  <a:gd name="T8" fmla="*/ 1 w 55"/>
                  <a:gd name="T9" fmla="*/ 5 h 161"/>
                  <a:gd name="T10" fmla="*/ 1 w 55"/>
                  <a:gd name="T11" fmla="*/ 6 h 161"/>
                  <a:gd name="T12" fmla="*/ 2 w 55"/>
                  <a:gd name="T13" fmla="*/ 6 h 161"/>
                  <a:gd name="T14" fmla="*/ 2 w 55"/>
                  <a:gd name="T15" fmla="*/ 4 h 161"/>
                  <a:gd name="T16" fmla="*/ 2 w 55"/>
                  <a:gd name="T17" fmla="*/ 2 h 161"/>
                  <a:gd name="T18" fmla="*/ 2 w 55"/>
                  <a:gd name="T19" fmla="*/ 1 h 161"/>
                  <a:gd name="T20" fmla="*/ 1 w 55"/>
                  <a:gd name="T21" fmla="*/ 0 h 161"/>
                  <a:gd name="T22" fmla="*/ 0 w 55"/>
                  <a:gd name="T23" fmla="*/ 0 h 161"/>
                  <a:gd name="T24" fmla="*/ 0 w 55"/>
                  <a:gd name="T25" fmla="*/ 0 h 161"/>
                  <a:gd name="T26" fmla="*/ 0 w 55"/>
                  <a:gd name="T27" fmla="*/ 1 h 161"/>
                  <a:gd name="T28" fmla="*/ 0 w 55"/>
                  <a:gd name="T29" fmla="*/ 1 h 161"/>
                  <a:gd name="T30" fmla="*/ 1 w 55"/>
                  <a:gd name="T31" fmla="*/ 1 h 161"/>
                  <a:gd name="T32" fmla="*/ 1 w 55"/>
                  <a:gd name="T33" fmla="*/ 2 h 161"/>
                  <a:gd name="T34" fmla="*/ 0 w 55"/>
                  <a:gd name="T35" fmla="*/ 2 h 161"/>
                  <a:gd name="T36" fmla="*/ 0 w 55"/>
                  <a:gd name="T37" fmla="*/ 2 h 161"/>
                  <a:gd name="T38" fmla="*/ 0 w 55"/>
                  <a:gd name="T39" fmla="*/ 3 h 161"/>
                  <a:gd name="T40" fmla="*/ 1 w 55"/>
                  <a:gd name="T41" fmla="*/ 3 h 161"/>
                  <a:gd name="T42" fmla="*/ 1 w 55"/>
                  <a:gd name="T43" fmla="*/ 4 h 161"/>
                  <a:gd name="T44" fmla="*/ 0 w 55"/>
                  <a:gd name="T45" fmla="*/ 5 h 161"/>
                  <a:gd name="T46" fmla="*/ 0 w 55"/>
                  <a:gd name="T47" fmla="*/ 5 h 1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5"/>
                  <a:gd name="T73" fmla="*/ 0 h 161"/>
                  <a:gd name="T74" fmla="*/ 55 w 55"/>
                  <a:gd name="T75" fmla="*/ 161 h 16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5" h="161">
                    <a:moveTo>
                      <a:pt x="0" y="139"/>
                    </a:moveTo>
                    <a:lnTo>
                      <a:pt x="0" y="161"/>
                    </a:lnTo>
                    <a:lnTo>
                      <a:pt x="21" y="144"/>
                    </a:lnTo>
                    <a:lnTo>
                      <a:pt x="27" y="133"/>
                    </a:lnTo>
                    <a:lnTo>
                      <a:pt x="22" y="133"/>
                    </a:lnTo>
                    <a:lnTo>
                      <a:pt x="22" y="155"/>
                    </a:lnTo>
                    <a:lnTo>
                      <a:pt x="55" y="155"/>
                    </a:lnTo>
                    <a:lnTo>
                      <a:pt x="49" y="122"/>
                    </a:lnTo>
                    <a:lnTo>
                      <a:pt x="49" y="50"/>
                    </a:lnTo>
                    <a:lnTo>
                      <a:pt x="44" y="24"/>
                    </a:lnTo>
                    <a:lnTo>
                      <a:pt x="32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13" y="32"/>
                    </a:lnTo>
                    <a:lnTo>
                      <a:pt x="22" y="40"/>
                    </a:lnTo>
                    <a:lnTo>
                      <a:pt x="27" y="61"/>
                    </a:lnTo>
                    <a:lnTo>
                      <a:pt x="0" y="66"/>
                    </a:lnTo>
                    <a:lnTo>
                      <a:pt x="0" y="61"/>
                    </a:lnTo>
                    <a:lnTo>
                      <a:pt x="0" y="83"/>
                    </a:lnTo>
                    <a:lnTo>
                      <a:pt x="27" y="83"/>
                    </a:lnTo>
                    <a:lnTo>
                      <a:pt x="23" y="118"/>
                    </a:lnTo>
                    <a:lnTo>
                      <a:pt x="11" y="135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33" name="Freeform 130"/>
              <p:cNvSpPr>
                <a:spLocks/>
              </p:cNvSpPr>
              <p:nvPr/>
            </p:nvSpPr>
            <p:spPr bwMode="auto">
              <a:xfrm>
                <a:off x="3757" y="3049"/>
                <a:ext cx="19" cy="16"/>
              </a:xfrm>
              <a:custGeom>
                <a:avLst/>
                <a:gdLst>
                  <a:gd name="T0" fmla="*/ 2 w 55"/>
                  <a:gd name="T1" fmla="*/ 1 h 50"/>
                  <a:gd name="T2" fmla="*/ 2 w 55"/>
                  <a:gd name="T3" fmla="*/ 0 h 50"/>
                  <a:gd name="T4" fmla="*/ 2 w 55"/>
                  <a:gd name="T5" fmla="*/ 0 h 50"/>
                  <a:gd name="T6" fmla="*/ 1 w 55"/>
                  <a:gd name="T7" fmla="*/ 0 h 50"/>
                  <a:gd name="T8" fmla="*/ 1 w 55"/>
                  <a:gd name="T9" fmla="*/ 0 h 50"/>
                  <a:gd name="T10" fmla="*/ 1 w 55"/>
                  <a:gd name="T11" fmla="*/ 1 h 50"/>
                  <a:gd name="T12" fmla="*/ 0 w 55"/>
                  <a:gd name="T13" fmla="*/ 1 h 50"/>
                  <a:gd name="T14" fmla="*/ 0 w 55"/>
                  <a:gd name="T15" fmla="*/ 1 h 50"/>
                  <a:gd name="T16" fmla="*/ 0 w 55"/>
                  <a:gd name="T17" fmla="*/ 1 h 50"/>
                  <a:gd name="T18" fmla="*/ 0 w 55"/>
                  <a:gd name="T19" fmla="*/ 2 h 50"/>
                  <a:gd name="T20" fmla="*/ 1 w 55"/>
                  <a:gd name="T21" fmla="*/ 2 h 50"/>
                  <a:gd name="T22" fmla="*/ 1 w 55"/>
                  <a:gd name="T23" fmla="*/ 2 h 50"/>
                  <a:gd name="T24" fmla="*/ 1 w 55"/>
                  <a:gd name="T25" fmla="*/ 1 h 50"/>
                  <a:gd name="T26" fmla="*/ 1 w 55"/>
                  <a:gd name="T27" fmla="*/ 1 h 50"/>
                  <a:gd name="T28" fmla="*/ 1 w 55"/>
                  <a:gd name="T29" fmla="*/ 1 h 50"/>
                  <a:gd name="T30" fmla="*/ 2 w 55"/>
                  <a:gd name="T31" fmla="*/ 1 h 50"/>
                  <a:gd name="T32" fmla="*/ 2 w 55"/>
                  <a:gd name="T33" fmla="*/ 1 h 50"/>
                  <a:gd name="T34" fmla="*/ 2 w 55"/>
                  <a:gd name="T35" fmla="*/ 1 h 5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5"/>
                  <a:gd name="T55" fmla="*/ 0 h 50"/>
                  <a:gd name="T56" fmla="*/ 55 w 55"/>
                  <a:gd name="T57" fmla="*/ 50 h 5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5" h="50">
                    <a:moveTo>
                      <a:pt x="49" y="22"/>
                    </a:moveTo>
                    <a:lnTo>
                      <a:pt x="49" y="0"/>
                    </a:lnTo>
                    <a:lnTo>
                      <a:pt x="55" y="6"/>
                    </a:lnTo>
                    <a:lnTo>
                      <a:pt x="33" y="8"/>
                    </a:lnTo>
                    <a:lnTo>
                      <a:pt x="23" y="11"/>
                    </a:lnTo>
                    <a:lnTo>
                      <a:pt x="14" y="16"/>
                    </a:lnTo>
                    <a:lnTo>
                      <a:pt x="8" y="22"/>
                    </a:lnTo>
                    <a:lnTo>
                      <a:pt x="3" y="29"/>
                    </a:lnTo>
                    <a:lnTo>
                      <a:pt x="1" y="39"/>
                    </a:lnTo>
                    <a:lnTo>
                      <a:pt x="0" y="50"/>
                    </a:lnTo>
                    <a:lnTo>
                      <a:pt x="22" y="50"/>
                    </a:lnTo>
                    <a:lnTo>
                      <a:pt x="27" y="50"/>
                    </a:lnTo>
                    <a:lnTo>
                      <a:pt x="28" y="39"/>
                    </a:lnTo>
                    <a:lnTo>
                      <a:pt x="32" y="29"/>
                    </a:lnTo>
                    <a:lnTo>
                      <a:pt x="39" y="24"/>
                    </a:lnTo>
                    <a:lnTo>
                      <a:pt x="49" y="22"/>
                    </a:lnTo>
                    <a:lnTo>
                      <a:pt x="49" y="28"/>
                    </a:lnTo>
                    <a:lnTo>
                      <a:pt x="49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34" name="Freeform 131"/>
              <p:cNvSpPr>
                <a:spLocks/>
              </p:cNvSpPr>
              <p:nvPr/>
            </p:nvSpPr>
            <p:spPr bwMode="auto">
              <a:xfrm>
                <a:off x="3757" y="3069"/>
                <a:ext cx="17" cy="33"/>
              </a:xfrm>
              <a:custGeom>
                <a:avLst/>
                <a:gdLst>
                  <a:gd name="T0" fmla="*/ 2 w 49"/>
                  <a:gd name="T1" fmla="*/ 1 h 100"/>
                  <a:gd name="T2" fmla="*/ 2 w 49"/>
                  <a:gd name="T3" fmla="*/ 0 h 100"/>
                  <a:gd name="T4" fmla="*/ 2 w 49"/>
                  <a:gd name="T5" fmla="*/ 0 h 100"/>
                  <a:gd name="T6" fmla="*/ 1 w 49"/>
                  <a:gd name="T7" fmla="*/ 0 h 100"/>
                  <a:gd name="T8" fmla="*/ 1 w 49"/>
                  <a:gd name="T9" fmla="*/ 0 h 100"/>
                  <a:gd name="T10" fmla="*/ 1 w 49"/>
                  <a:gd name="T11" fmla="*/ 1 h 100"/>
                  <a:gd name="T12" fmla="*/ 0 w 49"/>
                  <a:gd name="T13" fmla="*/ 1 h 100"/>
                  <a:gd name="T14" fmla="*/ 0 w 49"/>
                  <a:gd name="T15" fmla="*/ 1 h 100"/>
                  <a:gd name="T16" fmla="*/ 0 w 49"/>
                  <a:gd name="T17" fmla="*/ 1 h 100"/>
                  <a:gd name="T18" fmla="*/ 0 w 49"/>
                  <a:gd name="T19" fmla="*/ 2 h 100"/>
                  <a:gd name="T20" fmla="*/ 0 w 49"/>
                  <a:gd name="T21" fmla="*/ 3 h 100"/>
                  <a:gd name="T22" fmla="*/ 0 w 49"/>
                  <a:gd name="T23" fmla="*/ 3 h 100"/>
                  <a:gd name="T24" fmla="*/ 0 w 49"/>
                  <a:gd name="T25" fmla="*/ 3 h 100"/>
                  <a:gd name="T26" fmla="*/ 1 w 49"/>
                  <a:gd name="T27" fmla="*/ 4 h 100"/>
                  <a:gd name="T28" fmla="*/ 1 w 49"/>
                  <a:gd name="T29" fmla="*/ 4 h 100"/>
                  <a:gd name="T30" fmla="*/ 2 w 49"/>
                  <a:gd name="T31" fmla="*/ 4 h 100"/>
                  <a:gd name="T32" fmla="*/ 2 w 49"/>
                  <a:gd name="T33" fmla="*/ 4 h 100"/>
                  <a:gd name="T34" fmla="*/ 2 w 49"/>
                  <a:gd name="T35" fmla="*/ 3 h 100"/>
                  <a:gd name="T36" fmla="*/ 2 w 49"/>
                  <a:gd name="T37" fmla="*/ 3 h 100"/>
                  <a:gd name="T38" fmla="*/ 1 w 49"/>
                  <a:gd name="T39" fmla="*/ 3 h 100"/>
                  <a:gd name="T40" fmla="*/ 1 w 49"/>
                  <a:gd name="T41" fmla="*/ 3 h 100"/>
                  <a:gd name="T42" fmla="*/ 1 w 49"/>
                  <a:gd name="T43" fmla="*/ 2 h 100"/>
                  <a:gd name="T44" fmla="*/ 1 w 49"/>
                  <a:gd name="T45" fmla="*/ 2 h 100"/>
                  <a:gd name="T46" fmla="*/ 1 w 49"/>
                  <a:gd name="T47" fmla="*/ 2 h 100"/>
                  <a:gd name="T48" fmla="*/ 1 w 49"/>
                  <a:gd name="T49" fmla="*/ 1 h 100"/>
                  <a:gd name="T50" fmla="*/ 1 w 49"/>
                  <a:gd name="T51" fmla="*/ 1 h 100"/>
                  <a:gd name="T52" fmla="*/ 2 w 49"/>
                  <a:gd name="T53" fmla="*/ 1 h 100"/>
                  <a:gd name="T54" fmla="*/ 2 w 49"/>
                  <a:gd name="T55" fmla="*/ 1 h 10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9"/>
                  <a:gd name="T85" fmla="*/ 0 h 100"/>
                  <a:gd name="T86" fmla="*/ 49 w 49"/>
                  <a:gd name="T87" fmla="*/ 100 h 10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9" h="100">
                    <a:moveTo>
                      <a:pt x="49" y="22"/>
                    </a:moveTo>
                    <a:lnTo>
                      <a:pt x="49" y="0"/>
                    </a:lnTo>
                    <a:lnTo>
                      <a:pt x="49" y="5"/>
                    </a:lnTo>
                    <a:lnTo>
                      <a:pt x="29" y="8"/>
                    </a:lnTo>
                    <a:lnTo>
                      <a:pt x="22" y="10"/>
                    </a:lnTo>
                    <a:lnTo>
                      <a:pt x="14" y="15"/>
                    </a:lnTo>
                    <a:lnTo>
                      <a:pt x="8" y="21"/>
                    </a:lnTo>
                    <a:lnTo>
                      <a:pt x="3" y="29"/>
                    </a:lnTo>
                    <a:lnTo>
                      <a:pt x="1" y="38"/>
                    </a:lnTo>
                    <a:lnTo>
                      <a:pt x="0" y="50"/>
                    </a:lnTo>
                    <a:lnTo>
                      <a:pt x="1" y="69"/>
                    </a:lnTo>
                    <a:lnTo>
                      <a:pt x="7" y="85"/>
                    </a:lnTo>
                    <a:lnTo>
                      <a:pt x="12" y="91"/>
                    </a:lnTo>
                    <a:lnTo>
                      <a:pt x="18" y="96"/>
                    </a:lnTo>
                    <a:lnTo>
                      <a:pt x="27" y="99"/>
                    </a:lnTo>
                    <a:lnTo>
                      <a:pt x="38" y="100"/>
                    </a:lnTo>
                    <a:lnTo>
                      <a:pt x="49" y="100"/>
                    </a:lnTo>
                    <a:lnTo>
                      <a:pt x="49" y="78"/>
                    </a:lnTo>
                    <a:lnTo>
                      <a:pt x="44" y="78"/>
                    </a:lnTo>
                    <a:lnTo>
                      <a:pt x="33" y="75"/>
                    </a:lnTo>
                    <a:lnTo>
                      <a:pt x="27" y="70"/>
                    </a:lnTo>
                    <a:lnTo>
                      <a:pt x="23" y="62"/>
                    </a:lnTo>
                    <a:lnTo>
                      <a:pt x="22" y="50"/>
                    </a:lnTo>
                    <a:lnTo>
                      <a:pt x="22" y="42"/>
                    </a:lnTo>
                    <a:lnTo>
                      <a:pt x="24" y="36"/>
                    </a:lnTo>
                    <a:lnTo>
                      <a:pt x="29" y="27"/>
                    </a:lnTo>
                    <a:lnTo>
                      <a:pt x="38" y="24"/>
                    </a:lnTo>
                    <a:lnTo>
                      <a:pt x="49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35" name="Freeform 132"/>
              <p:cNvSpPr>
                <a:spLocks/>
              </p:cNvSpPr>
              <p:nvPr/>
            </p:nvSpPr>
            <p:spPr bwMode="auto">
              <a:xfrm>
                <a:off x="3801" y="3051"/>
                <a:ext cx="41" cy="50"/>
              </a:xfrm>
              <a:custGeom>
                <a:avLst/>
                <a:gdLst>
                  <a:gd name="T0" fmla="*/ 2 w 124"/>
                  <a:gd name="T1" fmla="*/ 6 h 150"/>
                  <a:gd name="T2" fmla="*/ 3 w 124"/>
                  <a:gd name="T3" fmla="*/ 6 h 150"/>
                  <a:gd name="T4" fmla="*/ 5 w 124"/>
                  <a:gd name="T5" fmla="*/ 0 h 150"/>
                  <a:gd name="T6" fmla="*/ 4 w 124"/>
                  <a:gd name="T7" fmla="*/ 0 h 150"/>
                  <a:gd name="T8" fmla="*/ 2 w 124"/>
                  <a:gd name="T9" fmla="*/ 5 h 150"/>
                  <a:gd name="T10" fmla="*/ 2 w 124"/>
                  <a:gd name="T11" fmla="*/ 5 h 150"/>
                  <a:gd name="T12" fmla="*/ 1 w 124"/>
                  <a:gd name="T13" fmla="*/ 0 h 150"/>
                  <a:gd name="T14" fmla="*/ 0 w 124"/>
                  <a:gd name="T15" fmla="*/ 0 h 150"/>
                  <a:gd name="T16" fmla="*/ 2 w 124"/>
                  <a:gd name="T17" fmla="*/ 6 h 1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4"/>
                  <a:gd name="T28" fmla="*/ 0 h 150"/>
                  <a:gd name="T29" fmla="*/ 124 w 124"/>
                  <a:gd name="T30" fmla="*/ 150 h 1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4" h="150">
                    <a:moveTo>
                      <a:pt x="43" y="150"/>
                    </a:moveTo>
                    <a:lnTo>
                      <a:pt x="75" y="150"/>
                    </a:lnTo>
                    <a:lnTo>
                      <a:pt x="124" y="0"/>
                    </a:lnTo>
                    <a:lnTo>
                      <a:pt x="97" y="0"/>
                    </a:lnTo>
                    <a:lnTo>
                      <a:pt x="64" y="122"/>
                    </a:lnTo>
                    <a:lnTo>
                      <a:pt x="59" y="122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43" y="1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36" name="Freeform 133"/>
              <p:cNvSpPr>
                <a:spLocks/>
              </p:cNvSpPr>
              <p:nvPr/>
            </p:nvSpPr>
            <p:spPr bwMode="auto">
              <a:xfrm>
                <a:off x="3865" y="3086"/>
                <a:ext cx="20" cy="16"/>
              </a:xfrm>
              <a:custGeom>
                <a:avLst/>
                <a:gdLst>
                  <a:gd name="T0" fmla="*/ 0 w 61"/>
                  <a:gd name="T1" fmla="*/ 1 h 50"/>
                  <a:gd name="T2" fmla="*/ 0 w 61"/>
                  <a:gd name="T3" fmla="*/ 2 h 50"/>
                  <a:gd name="T4" fmla="*/ 0 w 61"/>
                  <a:gd name="T5" fmla="*/ 2 h 50"/>
                  <a:gd name="T6" fmla="*/ 1 w 61"/>
                  <a:gd name="T7" fmla="*/ 2 h 50"/>
                  <a:gd name="T8" fmla="*/ 1 w 61"/>
                  <a:gd name="T9" fmla="*/ 2 h 50"/>
                  <a:gd name="T10" fmla="*/ 1 w 61"/>
                  <a:gd name="T11" fmla="*/ 1 h 50"/>
                  <a:gd name="T12" fmla="*/ 2 w 61"/>
                  <a:gd name="T13" fmla="*/ 1 h 50"/>
                  <a:gd name="T14" fmla="*/ 2 w 61"/>
                  <a:gd name="T15" fmla="*/ 1 h 50"/>
                  <a:gd name="T16" fmla="*/ 2 w 61"/>
                  <a:gd name="T17" fmla="*/ 1 h 50"/>
                  <a:gd name="T18" fmla="*/ 2 w 61"/>
                  <a:gd name="T19" fmla="*/ 0 h 50"/>
                  <a:gd name="T20" fmla="*/ 2 w 61"/>
                  <a:gd name="T21" fmla="*/ 0 h 50"/>
                  <a:gd name="T22" fmla="*/ 2 w 61"/>
                  <a:gd name="T23" fmla="*/ 0 h 50"/>
                  <a:gd name="T24" fmla="*/ 1 w 61"/>
                  <a:gd name="T25" fmla="*/ 0 h 50"/>
                  <a:gd name="T26" fmla="*/ 1 w 61"/>
                  <a:gd name="T27" fmla="*/ 0 h 50"/>
                  <a:gd name="T28" fmla="*/ 1 w 61"/>
                  <a:gd name="T29" fmla="*/ 0 h 50"/>
                  <a:gd name="T30" fmla="*/ 1 w 61"/>
                  <a:gd name="T31" fmla="*/ 1 h 50"/>
                  <a:gd name="T32" fmla="*/ 1 w 61"/>
                  <a:gd name="T33" fmla="*/ 1 h 50"/>
                  <a:gd name="T34" fmla="*/ 0 w 61"/>
                  <a:gd name="T35" fmla="*/ 1 h 50"/>
                  <a:gd name="T36" fmla="*/ 0 w 61"/>
                  <a:gd name="T37" fmla="*/ 1 h 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1"/>
                  <a:gd name="T58" fmla="*/ 0 h 50"/>
                  <a:gd name="T59" fmla="*/ 61 w 61"/>
                  <a:gd name="T60" fmla="*/ 50 h 5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1" h="50">
                    <a:moveTo>
                      <a:pt x="0" y="28"/>
                    </a:moveTo>
                    <a:lnTo>
                      <a:pt x="0" y="50"/>
                    </a:lnTo>
                    <a:lnTo>
                      <a:pt x="7" y="50"/>
                    </a:lnTo>
                    <a:lnTo>
                      <a:pt x="18" y="49"/>
                    </a:lnTo>
                    <a:lnTo>
                      <a:pt x="29" y="46"/>
                    </a:lnTo>
                    <a:lnTo>
                      <a:pt x="37" y="43"/>
                    </a:lnTo>
                    <a:lnTo>
                      <a:pt x="46" y="38"/>
                    </a:lnTo>
                    <a:lnTo>
                      <a:pt x="52" y="30"/>
                    </a:lnTo>
                    <a:lnTo>
                      <a:pt x="57" y="22"/>
                    </a:lnTo>
                    <a:lnTo>
                      <a:pt x="60" y="12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31" y="12"/>
                    </a:lnTo>
                    <a:lnTo>
                      <a:pt x="26" y="20"/>
                    </a:lnTo>
                    <a:lnTo>
                      <a:pt x="18" y="25"/>
                    </a:lnTo>
                    <a:lnTo>
                      <a:pt x="7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37" name="Freeform 134"/>
              <p:cNvSpPr>
                <a:spLocks/>
              </p:cNvSpPr>
              <p:nvPr/>
            </p:nvSpPr>
            <p:spPr bwMode="auto">
              <a:xfrm>
                <a:off x="3865" y="3051"/>
                <a:ext cx="20" cy="27"/>
              </a:xfrm>
              <a:custGeom>
                <a:avLst/>
                <a:gdLst>
                  <a:gd name="T0" fmla="*/ 0 w 61"/>
                  <a:gd name="T1" fmla="*/ 2 h 82"/>
                  <a:gd name="T2" fmla="*/ 0 w 61"/>
                  <a:gd name="T3" fmla="*/ 3 h 82"/>
                  <a:gd name="T4" fmla="*/ 2 w 61"/>
                  <a:gd name="T5" fmla="*/ 3 h 82"/>
                  <a:gd name="T6" fmla="*/ 2 w 61"/>
                  <a:gd name="T7" fmla="*/ 2 h 82"/>
                  <a:gd name="T8" fmla="*/ 2 w 61"/>
                  <a:gd name="T9" fmla="*/ 3 h 82"/>
                  <a:gd name="T10" fmla="*/ 2 w 61"/>
                  <a:gd name="T11" fmla="*/ 2 h 82"/>
                  <a:gd name="T12" fmla="*/ 2 w 61"/>
                  <a:gd name="T13" fmla="*/ 2 h 82"/>
                  <a:gd name="T14" fmla="*/ 2 w 61"/>
                  <a:gd name="T15" fmla="*/ 1 h 82"/>
                  <a:gd name="T16" fmla="*/ 2 w 61"/>
                  <a:gd name="T17" fmla="*/ 1 h 82"/>
                  <a:gd name="T18" fmla="*/ 2 w 61"/>
                  <a:gd name="T19" fmla="*/ 0 h 82"/>
                  <a:gd name="T20" fmla="*/ 1 w 61"/>
                  <a:gd name="T21" fmla="*/ 0 h 82"/>
                  <a:gd name="T22" fmla="*/ 1 w 61"/>
                  <a:gd name="T23" fmla="*/ 0 h 82"/>
                  <a:gd name="T24" fmla="*/ 0 w 61"/>
                  <a:gd name="T25" fmla="*/ 0 h 82"/>
                  <a:gd name="T26" fmla="*/ 0 w 61"/>
                  <a:gd name="T27" fmla="*/ 0 h 82"/>
                  <a:gd name="T28" fmla="*/ 0 w 61"/>
                  <a:gd name="T29" fmla="*/ 1 h 82"/>
                  <a:gd name="T30" fmla="*/ 0 w 61"/>
                  <a:gd name="T31" fmla="*/ 1 h 82"/>
                  <a:gd name="T32" fmla="*/ 1 w 61"/>
                  <a:gd name="T33" fmla="*/ 1 h 82"/>
                  <a:gd name="T34" fmla="*/ 1 w 61"/>
                  <a:gd name="T35" fmla="*/ 1 h 82"/>
                  <a:gd name="T36" fmla="*/ 1 w 61"/>
                  <a:gd name="T37" fmla="*/ 1 h 82"/>
                  <a:gd name="T38" fmla="*/ 1 w 61"/>
                  <a:gd name="T39" fmla="*/ 2 h 82"/>
                  <a:gd name="T40" fmla="*/ 1 w 61"/>
                  <a:gd name="T41" fmla="*/ 2 h 82"/>
                  <a:gd name="T42" fmla="*/ 1 w 61"/>
                  <a:gd name="T43" fmla="*/ 2 h 82"/>
                  <a:gd name="T44" fmla="*/ 1 w 61"/>
                  <a:gd name="T45" fmla="*/ 2 h 82"/>
                  <a:gd name="T46" fmla="*/ 0 w 61"/>
                  <a:gd name="T47" fmla="*/ 2 h 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1"/>
                  <a:gd name="T73" fmla="*/ 0 h 82"/>
                  <a:gd name="T74" fmla="*/ 61 w 61"/>
                  <a:gd name="T75" fmla="*/ 82 h 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1" h="82">
                    <a:moveTo>
                      <a:pt x="0" y="60"/>
                    </a:moveTo>
                    <a:lnTo>
                      <a:pt x="0" y="82"/>
                    </a:lnTo>
                    <a:lnTo>
                      <a:pt x="55" y="82"/>
                    </a:lnTo>
                    <a:lnTo>
                      <a:pt x="55" y="66"/>
                    </a:lnTo>
                    <a:lnTo>
                      <a:pt x="61" y="71"/>
                    </a:lnTo>
                    <a:lnTo>
                      <a:pt x="61" y="55"/>
                    </a:lnTo>
                    <a:lnTo>
                      <a:pt x="58" y="42"/>
                    </a:lnTo>
                    <a:lnTo>
                      <a:pt x="55" y="29"/>
                    </a:lnTo>
                    <a:lnTo>
                      <a:pt x="50" y="20"/>
                    </a:lnTo>
                    <a:lnTo>
                      <a:pt x="42" y="11"/>
                    </a:lnTo>
                    <a:lnTo>
                      <a:pt x="34" y="5"/>
                    </a:lnTo>
                    <a:lnTo>
                      <a:pt x="21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7" y="22"/>
                    </a:lnTo>
                    <a:lnTo>
                      <a:pt x="18" y="23"/>
                    </a:lnTo>
                    <a:lnTo>
                      <a:pt x="26" y="29"/>
                    </a:lnTo>
                    <a:lnTo>
                      <a:pt x="29" y="36"/>
                    </a:lnTo>
                    <a:lnTo>
                      <a:pt x="31" y="43"/>
                    </a:lnTo>
                    <a:lnTo>
                      <a:pt x="34" y="53"/>
                    </a:lnTo>
                    <a:lnTo>
                      <a:pt x="34" y="66"/>
                    </a:lnTo>
                    <a:lnTo>
                      <a:pt x="34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38" name="Freeform 135"/>
              <p:cNvSpPr>
                <a:spLocks/>
              </p:cNvSpPr>
              <p:nvPr/>
            </p:nvSpPr>
            <p:spPr bwMode="auto">
              <a:xfrm>
                <a:off x="3849" y="3051"/>
                <a:ext cx="18" cy="51"/>
              </a:xfrm>
              <a:custGeom>
                <a:avLst/>
                <a:gdLst>
                  <a:gd name="T0" fmla="*/ 2 w 55"/>
                  <a:gd name="T1" fmla="*/ 1 h 155"/>
                  <a:gd name="T2" fmla="*/ 2 w 55"/>
                  <a:gd name="T3" fmla="*/ 0 h 155"/>
                  <a:gd name="T4" fmla="*/ 2 w 55"/>
                  <a:gd name="T5" fmla="*/ 0 h 155"/>
                  <a:gd name="T6" fmla="*/ 1 w 55"/>
                  <a:gd name="T7" fmla="*/ 0 h 155"/>
                  <a:gd name="T8" fmla="*/ 0 w 55"/>
                  <a:gd name="T9" fmla="*/ 1 h 155"/>
                  <a:gd name="T10" fmla="*/ 0 w 55"/>
                  <a:gd name="T11" fmla="*/ 2 h 155"/>
                  <a:gd name="T12" fmla="*/ 0 w 55"/>
                  <a:gd name="T13" fmla="*/ 4 h 155"/>
                  <a:gd name="T14" fmla="*/ 0 w 55"/>
                  <a:gd name="T15" fmla="*/ 5 h 155"/>
                  <a:gd name="T16" fmla="*/ 1 w 55"/>
                  <a:gd name="T17" fmla="*/ 5 h 155"/>
                  <a:gd name="T18" fmla="*/ 1 w 55"/>
                  <a:gd name="T19" fmla="*/ 5 h 155"/>
                  <a:gd name="T20" fmla="*/ 2 w 55"/>
                  <a:gd name="T21" fmla="*/ 6 h 155"/>
                  <a:gd name="T22" fmla="*/ 2 w 55"/>
                  <a:gd name="T23" fmla="*/ 6 h 155"/>
                  <a:gd name="T24" fmla="*/ 2 w 55"/>
                  <a:gd name="T25" fmla="*/ 5 h 155"/>
                  <a:gd name="T26" fmla="*/ 2 w 55"/>
                  <a:gd name="T27" fmla="*/ 5 h 155"/>
                  <a:gd name="T28" fmla="*/ 1 w 55"/>
                  <a:gd name="T29" fmla="*/ 5 h 155"/>
                  <a:gd name="T30" fmla="*/ 1 w 55"/>
                  <a:gd name="T31" fmla="*/ 4 h 155"/>
                  <a:gd name="T32" fmla="*/ 1 w 55"/>
                  <a:gd name="T33" fmla="*/ 3 h 155"/>
                  <a:gd name="T34" fmla="*/ 1 w 55"/>
                  <a:gd name="T35" fmla="*/ 3 h 155"/>
                  <a:gd name="T36" fmla="*/ 2 w 55"/>
                  <a:gd name="T37" fmla="*/ 3 h 155"/>
                  <a:gd name="T38" fmla="*/ 2 w 55"/>
                  <a:gd name="T39" fmla="*/ 2 h 155"/>
                  <a:gd name="T40" fmla="*/ 1 w 55"/>
                  <a:gd name="T41" fmla="*/ 2 h 155"/>
                  <a:gd name="T42" fmla="*/ 1 w 55"/>
                  <a:gd name="T43" fmla="*/ 2 h 155"/>
                  <a:gd name="T44" fmla="*/ 1 w 55"/>
                  <a:gd name="T45" fmla="*/ 1 h 155"/>
                  <a:gd name="T46" fmla="*/ 2 w 55"/>
                  <a:gd name="T47" fmla="*/ 1 h 155"/>
                  <a:gd name="T48" fmla="*/ 2 w 55"/>
                  <a:gd name="T49" fmla="*/ 1 h 155"/>
                  <a:gd name="T50" fmla="*/ 2 w 55"/>
                  <a:gd name="T51" fmla="*/ 1 h 155"/>
                  <a:gd name="T52" fmla="*/ 2 w 55"/>
                  <a:gd name="T53" fmla="*/ 1 h 15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"/>
                  <a:gd name="T82" fmla="*/ 0 h 155"/>
                  <a:gd name="T83" fmla="*/ 55 w 55"/>
                  <a:gd name="T84" fmla="*/ 155 h 15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" h="155">
                    <a:moveTo>
                      <a:pt x="48" y="16"/>
                    </a:moveTo>
                    <a:lnTo>
                      <a:pt x="48" y="0"/>
                    </a:lnTo>
                    <a:lnTo>
                      <a:pt x="55" y="0"/>
                    </a:lnTo>
                    <a:lnTo>
                      <a:pt x="25" y="6"/>
                    </a:lnTo>
                    <a:lnTo>
                      <a:pt x="9" y="22"/>
                    </a:lnTo>
                    <a:lnTo>
                      <a:pt x="0" y="47"/>
                    </a:lnTo>
                    <a:lnTo>
                      <a:pt x="0" y="100"/>
                    </a:lnTo>
                    <a:lnTo>
                      <a:pt x="9" y="132"/>
                    </a:lnTo>
                    <a:lnTo>
                      <a:pt x="25" y="148"/>
                    </a:lnTo>
                    <a:lnTo>
                      <a:pt x="35" y="152"/>
                    </a:lnTo>
                    <a:lnTo>
                      <a:pt x="55" y="155"/>
                    </a:lnTo>
                    <a:lnTo>
                      <a:pt x="48" y="155"/>
                    </a:lnTo>
                    <a:lnTo>
                      <a:pt x="48" y="133"/>
                    </a:lnTo>
                    <a:lnTo>
                      <a:pt x="55" y="133"/>
                    </a:lnTo>
                    <a:lnTo>
                      <a:pt x="39" y="129"/>
                    </a:lnTo>
                    <a:lnTo>
                      <a:pt x="29" y="109"/>
                    </a:lnTo>
                    <a:lnTo>
                      <a:pt x="27" y="82"/>
                    </a:lnTo>
                    <a:lnTo>
                      <a:pt x="21" y="82"/>
                    </a:lnTo>
                    <a:lnTo>
                      <a:pt x="48" y="82"/>
                    </a:lnTo>
                    <a:lnTo>
                      <a:pt x="48" y="60"/>
                    </a:lnTo>
                    <a:lnTo>
                      <a:pt x="21" y="60"/>
                    </a:lnTo>
                    <a:lnTo>
                      <a:pt x="27" y="66"/>
                    </a:lnTo>
                    <a:lnTo>
                      <a:pt x="31" y="31"/>
                    </a:lnTo>
                    <a:lnTo>
                      <a:pt x="43" y="17"/>
                    </a:lnTo>
                    <a:lnTo>
                      <a:pt x="55" y="16"/>
                    </a:lnTo>
                    <a:lnTo>
                      <a:pt x="55" y="22"/>
                    </a:lnTo>
                    <a:lnTo>
                      <a:pt x="4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39" name="Rectangle 136"/>
              <p:cNvSpPr>
                <a:spLocks noChangeArrowheads="1"/>
              </p:cNvSpPr>
              <p:nvPr/>
            </p:nvSpPr>
            <p:spPr bwMode="auto">
              <a:xfrm>
                <a:off x="3899" y="3028"/>
                <a:ext cx="7" cy="7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840" name="Freeform 137"/>
              <p:cNvSpPr>
                <a:spLocks/>
              </p:cNvSpPr>
              <p:nvPr/>
            </p:nvSpPr>
            <p:spPr bwMode="auto">
              <a:xfrm>
                <a:off x="3939" y="3086"/>
                <a:ext cx="17" cy="16"/>
              </a:xfrm>
              <a:custGeom>
                <a:avLst/>
                <a:gdLst>
                  <a:gd name="T0" fmla="*/ 0 w 50"/>
                  <a:gd name="T1" fmla="*/ 1 h 50"/>
                  <a:gd name="T2" fmla="*/ 0 w 50"/>
                  <a:gd name="T3" fmla="*/ 2 h 50"/>
                  <a:gd name="T4" fmla="*/ 0 w 50"/>
                  <a:gd name="T5" fmla="*/ 2 h 50"/>
                  <a:gd name="T6" fmla="*/ 1 w 50"/>
                  <a:gd name="T7" fmla="*/ 2 h 50"/>
                  <a:gd name="T8" fmla="*/ 1 w 50"/>
                  <a:gd name="T9" fmla="*/ 1 h 50"/>
                  <a:gd name="T10" fmla="*/ 1 w 50"/>
                  <a:gd name="T11" fmla="*/ 1 h 50"/>
                  <a:gd name="T12" fmla="*/ 2 w 50"/>
                  <a:gd name="T13" fmla="*/ 1 h 50"/>
                  <a:gd name="T14" fmla="*/ 2 w 50"/>
                  <a:gd name="T15" fmla="*/ 1 h 50"/>
                  <a:gd name="T16" fmla="*/ 2 w 50"/>
                  <a:gd name="T17" fmla="*/ 0 h 50"/>
                  <a:gd name="T18" fmla="*/ 2 w 50"/>
                  <a:gd name="T19" fmla="*/ 0 h 50"/>
                  <a:gd name="T20" fmla="*/ 1 w 50"/>
                  <a:gd name="T21" fmla="*/ 0 h 50"/>
                  <a:gd name="T22" fmla="*/ 1 w 50"/>
                  <a:gd name="T23" fmla="*/ 0 h 50"/>
                  <a:gd name="T24" fmla="*/ 1 w 50"/>
                  <a:gd name="T25" fmla="*/ 0 h 50"/>
                  <a:gd name="T26" fmla="*/ 1 w 50"/>
                  <a:gd name="T27" fmla="*/ 1 h 50"/>
                  <a:gd name="T28" fmla="*/ 0 w 50"/>
                  <a:gd name="T29" fmla="*/ 1 h 50"/>
                  <a:gd name="T30" fmla="*/ 0 w 50"/>
                  <a:gd name="T31" fmla="*/ 1 h 5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0"/>
                  <a:gd name="T49" fmla="*/ 0 h 50"/>
                  <a:gd name="T50" fmla="*/ 50 w 50"/>
                  <a:gd name="T51" fmla="*/ 50 h 5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0" h="50">
                    <a:moveTo>
                      <a:pt x="0" y="28"/>
                    </a:moveTo>
                    <a:lnTo>
                      <a:pt x="0" y="50"/>
                    </a:lnTo>
                    <a:lnTo>
                      <a:pt x="12" y="49"/>
                    </a:lnTo>
                    <a:lnTo>
                      <a:pt x="22" y="46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0"/>
                    </a:lnTo>
                    <a:lnTo>
                      <a:pt x="47" y="22"/>
                    </a:lnTo>
                    <a:lnTo>
                      <a:pt x="49" y="12"/>
                    </a:lnTo>
                    <a:lnTo>
                      <a:pt x="50" y="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26" y="12"/>
                    </a:lnTo>
                    <a:lnTo>
                      <a:pt x="20" y="20"/>
                    </a:lnTo>
                    <a:lnTo>
                      <a:pt x="11" y="2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41" name="Freeform 138"/>
              <p:cNvSpPr>
                <a:spLocks/>
              </p:cNvSpPr>
              <p:nvPr/>
            </p:nvSpPr>
            <p:spPr bwMode="auto">
              <a:xfrm>
                <a:off x="3939" y="3051"/>
                <a:ext cx="17" cy="27"/>
              </a:xfrm>
              <a:custGeom>
                <a:avLst/>
                <a:gdLst>
                  <a:gd name="T0" fmla="*/ 0 w 50"/>
                  <a:gd name="T1" fmla="*/ 2 h 82"/>
                  <a:gd name="T2" fmla="*/ 0 w 50"/>
                  <a:gd name="T3" fmla="*/ 3 h 82"/>
                  <a:gd name="T4" fmla="*/ 2 w 50"/>
                  <a:gd name="T5" fmla="*/ 3 h 82"/>
                  <a:gd name="T6" fmla="*/ 2 w 50"/>
                  <a:gd name="T7" fmla="*/ 2 h 82"/>
                  <a:gd name="T8" fmla="*/ 2 w 50"/>
                  <a:gd name="T9" fmla="*/ 3 h 82"/>
                  <a:gd name="T10" fmla="*/ 2 w 50"/>
                  <a:gd name="T11" fmla="*/ 2 h 82"/>
                  <a:gd name="T12" fmla="*/ 2 w 50"/>
                  <a:gd name="T13" fmla="*/ 2 h 82"/>
                  <a:gd name="T14" fmla="*/ 2 w 50"/>
                  <a:gd name="T15" fmla="*/ 1 h 82"/>
                  <a:gd name="T16" fmla="*/ 2 w 50"/>
                  <a:gd name="T17" fmla="*/ 1 h 82"/>
                  <a:gd name="T18" fmla="*/ 1 w 50"/>
                  <a:gd name="T19" fmla="*/ 0 h 82"/>
                  <a:gd name="T20" fmla="*/ 1 w 50"/>
                  <a:gd name="T21" fmla="*/ 0 h 82"/>
                  <a:gd name="T22" fmla="*/ 1 w 50"/>
                  <a:gd name="T23" fmla="*/ 0 h 82"/>
                  <a:gd name="T24" fmla="*/ 0 w 50"/>
                  <a:gd name="T25" fmla="*/ 0 h 82"/>
                  <a:gd name="T26" fmla="*/ 0 w 50"/>
                  <a:gd name="T27" fmla="*/ 1 h 82"/>
                  <a:gd name="T28" fmla="*/ 0 w 50"/>
                  <a:gd name="T29" fmla="*/ 1 h 82"/>
                  <a:gd name="T30" fmla="*/ 0 w 50"/>
                  <a:gd name="T31" fmla="*/ 1 h 82"/>
                  <a:gd name="T32" fmla="*/ 1 w 50"/>
                  <a:gd name="T33" fmla="*/ 1 h 82"/>
                  <a:gd name="T34" fmla="*/ 1 w 50"/>
                  <a:gd name="T35" fmla="*/ 1 h 82"/>
                  <a:gd name="T36" fmla="*/ 1 w 50"/>
                  <a:gd name="T37" fmla="*/ 2 h 82"/>
                  <a:gd name="T38" fmla="*/ 1 w 50"/>
                  <a:gd name="T39" fmla="*/ 2 h 82"/>
                  <a:gd name="T40" fmla="*/ 1 w 50"/>
                  <a:gd name="T41" fmla="*/ 2 h 82"/>
                  <a:gd name="T42" fmla="*/ 1 w 50"/>
                  <a:gd name="T43" fmla="*/ 2 h 82"/>
                  <a:gd name="T44" fmla="*/ 0 w 50"/>
                  <a:gd name="T45" fmla="*/ 2 h 8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0"/>
                  <a:gd name="T70" fmla="*/ 0 h 82"/>
                  <a:gd name="T71" fmla="*/ 50 w 50"/>
                  <a:gd name="T72" fmla="*/ 82 h 8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0" h="82">
                    <a:moveTo>
                      <a:pt x="0" y="60"/>
                    </a:moveTo>
                    <a:lnTo>
                      <a:pt x="0" y="82"/>
                    </a:lnTo>
                    <a:lnTo>
                      <a:pt x="50" y="82"/>
                    </a:lnTo>
                    <a:lnTo>
                      <a:pt x="50" y="66"/>
                    </a:lnTo>
                    <a:lnTo>
                      <a:pt x="50" y="71"/>
                    </a:lnTo>
                    <a:lnTo>
                      <a:pt x="50" y="55"/>
                    </a:lnTo>
                    <a:lnTo>
                      <a:pt x="49" y="42"/>
                    </a:lnTo>
                    <a:lnTo>
                      <a:pt x="47" y="29"/>
                    </a:lnTo>
                    <a:lnTo>
                      <a:pt x="42" y="20"/>
                    </a:lnTo>
                    <a:lnTo>
                      <a:pt x="36" y="11"/>
                    </a:lnTo>
                    <a:lnTo>
                      <a:pt x="27" y="5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11" y="23"/>
                    </a:lnTo>
                    <a:lnTo>
                      <a:pt x="20" y="29"/>
                    </a:lnTo>
                    <a:lnTo>
                      <a:pt x="23" y="36"/>
                    </a:lnTo>
                    <a:lnTo>
                      <a:pt x="26" y="43"/>
                    </a:lnTo>
                    <a:lnTo>
                      <a:pt x="28" y="53"/>
                    </a:lnTo>
                    <a:lnTo>
                      <a:pt x="28" y="66"/>
                    </a:lnTo>
                    <a:lnTo>
                      <a:pt x="28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42" name="Freeform 139"/>
              <p:cNvSpPr>
                <a:spLocks/>
              </p:cNvSpPr>
              <p:nvPr/>
            </p:nvSpPr>
            <p:spPr bwMode="auto">
              <a:xfrm>
                <a:off x="3920" y="3051"/>
                <a:ext cx="19" cy="51"/>
              </a:xfrm>
              <a:custGeom>
                <a:avLst/>
                <a:gdLst>
                  <a:gd name="T0" fmla="*/ 2 w 57"/>
                  <a:gd name="T1" fmla="*/ 1 h 155"/>
                  <a:gd name="T2" fmla="*/ 2 w 57"/>
                  <a:gd name="T3" fmla="*/ 0 h 155"/>
                  <a:gd name="T4" fmla="*/ 1 w 57"/>
                  <a:gd name="T5" fmla="*/ 0 h 155"/>
                  <a:gd name="T6" fmla="*/ 0 w 57"/>
                  <a:gd name="T7" fmla="*/ 1 h 155"/>
                  <a:gd name="T8" fmla="*/ 0 w 57"/>
                  <a:gd name="T9" fmla="*/ 2 h 155"/>
                  <a:gd name="T10" fmla="*/ 0 w 57"/>
                  <a:gd name="T11" fmla="*/ 4 h 155"/>
                  <a:gd name="T12" fmla="*/ 0 w 57"/>
                  <a:gd name="T13" fmla="*/ 5 h 155"/>
                  <a:gd name="T14" fmla="*/ 1 w 57"/>
                  <a:gd name="T15" fmla="*/ 5 h 155"/>
                  <a:gd name="T16" fmla="*/ 1 w 57"/>
                  <a:gd name="T17" fmla="*/ 5 h 155"/>
                  <a:gd name="T18" fmla="*/ 2 w 57"/>
                  <a:gd name="T19" fmla="*/ 6 h 155"/>
                  <a:gd name="T20" fmla="*/ 2 w 57"/>
                  <a:gd name="T21" fmla="*/ 5 h 155"/>
                  <a:gd name="T22" fmla="*/ 1 w 57"/>
                  <a:gd name="T23" fmla="*/ 5 h 155"/>
                  <a:gd name="T24" fmla="*/ 1 w 57"/>
                  <a:gd name="T25" fmla="*/ 4 h 155"/>
                  <a:gd name="T26" fmla="*/ 1 w 57"/>
                  <a:gd name="T27" fmla="*/ 3 h 155"/>
                  <a:gd name="T28" fmla="*/ 1 w 57"/>
                  <a:gd name="T29" fmla="*/ 3 h 155"/>
                  <a:gd name="T30" fmla="*/ 2 w 57"/>
                  <a:gd name="T31" fmla="*/ 3 h 155"/>
                  <a:gd name="T32" fmla="*/ 2 w 57"/>
                  <a:gd name="T33" fmla="*/ 2 h 155"/>
                  <a:gd name="T34" fmla="*/ 1 w 57"/>
                  <a:gd name="T35" fmla="*/ 2 h 155"/>
                  <a:gd name="T36" fmla="*/ 1 w 57"/>
                  <a:gd name="T37" fmla="*/ 2 h 155"/>
                  <a:gd name="T38" fmla="*/ 1 w 57"/>
                  <a:gd name="T39" fmla="*/ 1 h 155"/>
                  <a:gd name="T40" fmla="*/ 1 w 57"/>
                  <a:gd name="T41" fmla="*/ 1 h 155"/>
                  <a:gd name="T42" fmla="*/ 2 w 57"/>
                  <a:gd name="T43" fmla="*/ 1 h 155"/>
                  <a:gd name="T44" fmla="*/ 2 w 57"/>
                  <a:gd name="T45" fmla="*/ 1 h 155"/>
                  <a:gd name="T46" fmla="*/ 2 w 57"/>
                  <a:gd name="T47" fmla="*/ 1 h 15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"/>
                  <a:gd name="T73" fmla="*/ 0 h 155"/>
                  <a:gd name="T74" fmla="*/ 57 w 57"/>
                  <a:gd name="T75" fmla="*/ 155 h 15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" h="155">
                    <a:moveTo>
                      <a:pt x="57" y="16"/>
                    </a:moveTo>
                    <a:lnTo>
                      <a:pt x="57" y="0"/>
                    </a:lnTo>
                    <a:lnTo>
                      <a:pt x="26" y="6"/>
                    </a:lnTo>
                    <a:lnTo>
                      <a:pt x="9" y="22"/>
                    </a:lnTo>
                    <a:lnTo>
                      <a:pt x="0" y="47"/>
                    </a:lnTo>
                    <a:lnTo>
                      <a:pt x="0" y="100"/>
                    </a:lnTo>
                    <a:lnTo>
                      <a:pt x="10" y="132"/>
                    </a:lnTo>
                    <a:lnTo>
                      <a:pt x="26" y="148"/>
                    </a:lnTo>
                    <a:lnTo>
                      <a:pt x="36" y="152"/>
                    </a:lnTo>
                    <a:lnTo>
                      <a:pt x="57" y="155"/>
                    </a:lnTo>
                    <a:lnTo>
                      <a:pt x="57" y="133"/>
                    </a:lnTo>
                    <a:lnTo>
                      <a:pt x="40" y="129"/>
                    </a:lnTo>
                    <a:lnTo>
                      <a:pt x="30" y="109"/>
                    </a:lnTo>
                    <a:lnTo>
                      <a:pt x="27" y="82"/>
                    </a:lnTo>
                    <a:lnTo>
                      <a:pt x="23" y="82"/>
                    </a:lnTo>
                    <a:lnTo>
                      <a:pt x="57" y="82"/>
                    </a:lnTo>
                    <a:lnTo>
                      <a:pt x="57" y="60"/>
                    </a:lnTo>
                    <a:lnTo>
                      <a:pt x="23" y="60"/>
                    </a:lnTo>
                    <a:lnTo>
                      <a:pt x="27" y="66"/>
                    </a:lnTo>
                    <a:lnTo>
                      <a:pt x="30" y="39"/>
                    </a:lnTo>
                    <a:lnTo>
                      <a:pt x="40" y="20"/>
                    </a:lnTo>
                    <a:lnTo>
                      <a:pt x="57" y="16"/>
                    </a:lnTo>
                    <a:lnTo>
                      <a:pt x="57" y="22"/>
                    </a:lnTo>
                    <a:lnTo>
                      <a:pt x="57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43" name="Freeform 140"/>
              <p:cNvSpPr>
                <a:spLocks/>
              </p:cNvSpPr>
              <p:nvPr/>
            </p:nvSpPr>
            <p:spPr bwMode="auto">
              <a:xfrm>
                <a:off x="3968" y="3051"/>
                <a:ext cx="36" cy="50"/>
              </a:xfrm>
              <a:custGeom>
                <a:avLst/>
                <a:gdLst>
                  <a:gd name="T0" fmla="*/ 4 w 109"/>
                  <a:gd name="T1" fmla="*/ 6 h 150"/>
                  <a:gd name="T2" fmla="*/ 4 w 109"/>
                  <a:gd name="T3" fmla="*/ 1 h 150"/>
                  <a:gd name="T4" fmla="*/ 4 w 109"/>
                  <a:gd name="T5" fmla="*/ 0 h 150"/>
                  <a:gd name="T6" fmla="*/ 3 w 109"/>
                  <a:gd name="T7" fmla="*/ 0 h 150"/>
                  <a:gd name="T8" fmla="*/ 2 w 109"/>
                  <a:gd name="T9" fmla="*/ 0 h 150"/>
                  <a:gd name="T10" fmla="*/ 1 w 109"/>
                  <a:gd name="T11" fmla="*/ 1 h 150"/>
                  <a:gd name="T12" fmla="*/ 1 w 109"/>
                  <a:gd name="T13" fmla="*/ 1 h 150"/>
                  <a:gd name="T14" fmla="*/ 1 w 109"/>
                  <a:gd name="T15" fmla="*/ 0 h 150"/>
                  <a:gd name="T16" fmla="*/ 0 w 109"/>
                  <a:gd name="T17" fmla="*/ 0 h 150"/>
                  <a:gd name="T18" fmla="*/ 0 w 109"/>
                  <a:gd name="T19" fmla="*/ 0 h 150"/>
                  <a:gd name="T20" fmla="*/ 0 w 109"/>
                  <a:gd name="T21" fmla="*/ 6 h 150"/>
                  <a:gd name="T22" fmla="*/ 1 w 109"/>
                  <a:gd name="T23" fmla="*/ 6 h 150"/>
                  <a:gd name="T24" fmla="*/ 1 w 109"/>
                  <a:gd name="T25" fmla="*/ 2 h 150"/>
                  <a:gd name="T26" fmla="*/ 1 w 109"/>
                  <a:gd name="T27" fmla="*/ 1 h 150"/>
                  <a:gd name="T28" fmla="*/ 2 w 109"/>
                  <a:gd name="T29" fmla="*/ 1 h 150"/>
                  <a:gd name="T30" fmla="*/ 3 w 109"/>
                  <a:gd name="T31" fmla="*/ 1 h 150"/>
                  <a:gd name="T32" fmla="*/ 3 w 109"/>
                  <a:gd name="T33" fmla="*/ 1 h 150"/>
                  <a:gd name="T34" fmla="*/ 3 w 109"/>
                  <a:gd name="T35" fmla="*/ 2 h 150"/>
                  <a:gd name="T36" fmla="*/ 3 w 109"/>
                  <a:gd name="T37" fmla="*/ 2 h 150"/>
                  <a:gd name="T38" fmla="*/ 3 w 109"/>
                  <a:gd name="T39" fmla="*/ 6 h 150"/>
                  <a:gd name="T40" fmla="*/ 4 w 109"/>
                  <a:gd name="T41" fmla="*/ 6 h 1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9"/>
                  <a:gd name="T64" fmla="*/ 0 h 150"/>
                  <a:gd name="T65" fmla="*/ 109 w 109"/>
                  <a:gd name="T66" fmla="*/ 150 h 1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9" h="150">
                    <a:moveTo>
                      <a:pt x="109" y="150"/>
                    </a:moveTo>
                    <a:lnTo>
                      <a:pt x="108" y="26"/>
                    </a:lnTo>
                    <a:lnTo>
                      <a:pt x="98" y="6"/>
                    </a:lnTo>
                    <a:lnTo>
                      <a:pt x="71" y="0"/>
                    </a:lnTo>
                    <a:lnTo>
                      <a:pt x="46" y="5"/>
                    </a:lnTo>
                    <a:lnTo>
                      <a:pt x="32" y="22"/>
                    </a:lnTo>
                    <a:lnTo>
                      <a:pt x="28" y="16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50"/>
                    </a:lnTo>
                    <a:lnTo>
                      <a:pt x="28" y="150"/>
                    </a:lnTo>
                    <a:lnTo>
                      <a:pt x="29" y="47"/>
                    </a:lnTo>
                    <a:lnTo>
                      <a:pt x="37" y="26"/>
                    </a:lnTo>
                    <a:lnTo>
                      <a:pt x="60" y="16"/>
                    </a:lnTo>
                    <a:lnTo>
                      <a:pt x="73" y="18"/>
                    </a:lnTo>
                    <a:lnTo>
                      <a:pt x="87" y="36"/>
                    </a:lnTo>
                    <a:lnTo>
                      <a:pt x="88" y="44"/>
                    </a:lnTo>
                    <a:lnTo>
                      <a:pt x="82" y="44"/>
                    </a:lnTo>
                    <a:lnTo>
                      <a:pt x="82" y="150"/>
                    </a:lnTo>
                    <a:lnTo>
                      <a:pt x="109" y="1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44" name="Freeform 141"/>
              <p:cNvSpPr>
                <a:spLocks/>
              </p:cNvSpPr>
              <p:nvPr/>
            </p:nvSpPr>
            <p:spPr bwMode="auto">
              <a:xfrm>
                <a:off x="4036" y="3051"/>
                <a:ext cx="18" cy="69"/>
              </a:xfrm>
              <a:custGeom>
                <a:avLst/>
                <a:gdLst>
                  <a:gd name="T0" fmla="*/ 0 w 54"/>
                  <a:gd name="T1" fmla="*/ 7 h 207"/>
                  <a:gd name="T2" fmla="*/ 0 w 54"/>
                  <a:gd name="T3" fmla="*/ 8 h 207"/>
                  <a:gd name="T4" fmla="*/ 1 w 54"/>
                  <a:gd name="T5" fmla="*/ 7 h 207"/>
                  <a:gd name="T6" fmla="*/ 2 w 54"/>
                  <a:gd name="T7" fmla="*/ 7 h 207"/>
                  <a:gd name="T8" fmla="*/ 2 w 54"/>
                  <a:gd name="T9" fmla="*/ 6 h 207"/>
                  <a:gd name="T10" fmla="*/ 2 w 54"/>
                  <a:gd name="T11" fmla="*/ 6 h 207"/>
                  <a:gd name="T12" fmla="*/ 2 w 54"/>
                  <a:gd name="T13" fmla="*/ 0 h 207"/>
                  <a:gd name="T14" fmla="*/ 1 w 54"/>
                  <a:gd name="T15" fmla="*/ 0 h 207"/>
                  <a:gd name="T16" fmla="*/ 1 w 54"/>
                  <a:gd name="T17" fmla="*/ 1 h 207"/>
                  <a:gd name="T18" fmla="*/ 1 w 54"/>
                  <a:gd name="T19" fmla="*/ 1 h 207"/>
                  <a:gd name="T20" fmla="*/ 1 w 54"/>
                  <a:gd name="T21" fmla="*/ 1 h 207"/>
                  <a:gd name="T22" fmla="*/ 0 w 54"/>
                  <a:gd name="T23" fmla="*/ 0 h 207"/>
                  <a:gd name="T24" fmla="*/ 0 w 54"/>
                  <a:gd name="T25" fmla="*/ 0 h 207"/>
                  <a:gd name="T26" fmla="*/ 0 w 54"/>
                  <a:gd name="T27" fmla="*/ 1 h 207"/>
                  <a:gd name="T28" fmla="*/ 1 w 54"/>
                  <a:gd name="T29" fmla="*/ 1 h 207"/>
                  <a:gd name="T30" fmla="*/ 1 w 54"/>
                  <a:gd name="T31" fmla="*/ 2 h 207"/>
                  <a:gd name="T32" fmla="*/ 1 w 54"/>
                  <a:gd name="T33" fmla="*/ 3 h 207"/>
                  <a:gd name="T34" fmla="*/ 1 w 54"/>
                  <a:gd name="T35" fmla="*/ 4 h 207"/>
                  <a:gd name="T36" fmla="*/ 1 w 54"/>
                  <a:gd name="T37" fmla="*/ 4 h 207"/>
                  <a:gd name="T38" fmla="*/ 0 w 54"/>
                  <a:gd name="T39" fmla="*/ 5 h 207"/>
                  <a:gd name="T40" fmla="*/ 0 w 54"/>
                  <a:gd name="T41" fmla="*/ 5 h 207"/>
                  <a:gd name="T42" fmla="*/ 1 w 54"/>
                  <a:gd name="T43" fmla="*/ 5 h 207"/>
                  <a:gd name="T44" fmla="*/ 1 w 54"/>
                  <a:gd name="T45" fmla="*/ 5 h 207"/>
                  <a:gd name="T46" fmla="*/ 1 w 54"/>
                  <a:gd name="T47" fmla="*/ 5 h 207"/>
                  <a:gd name="T48" fmla="*/ 1 w 54"/>
                  <a:gd name="T49" fmla="*/ 5 h 207"/>
                  <a:gd name="T50" fmla="*/ 1 w 54"/>
                  <a:gd name="T51" fmla="*/ 6 h 207"/>
                  <a:gd name="T52" fmla="*/ 1 w 54"/>
                  <a:gd name="T53" fmla="*/ 7 h 207"/>
                  <a:gd name="T54" fmla="*/ 0 w 54"/>
                  <a:gd name="T55" fmla="*/ 7 h 2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4"/>
                  <a:gd name="T85" fmla="*/ 0 h 207"/>
                  <a:gd name="T86" fmla="*/ 54 w 54"/>
                  <a:gd name="T87" fmla="*/ 207 h 20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4" h="207">
                    <a:moveTo>
                      <a:pt x="0" y="184"/>
                    </a:moveTo>
                    <a:lnTo>
                      <a:pt x="0" y="207"/>
                    </a:lnTo>
                    <a:lnTo>
                      <a:pt x="37" y="198"/>
                    </a:lnTo>
                    <a:lnTo>
                      <a:pt x="53" y="178"/>
                    </a:lnTo>
                    <a:lnTo>
                      <a:pt x="54" y="168"/>
                    </a:lnTo>
                    <a:lnTo>
                      <a:pt x="49" y="164"/>
                    </a:lnTo>
                    <a:lnTo>
                      <a:pt x="49" y="0"/>
                    </a:lnTo>
                    <a:lnTo>
                      <a:pt x="27" y="0"/>
                    </a:lnTo>
                    <a:lnTo>
                      <a:pt x="27" y="16"/>
                    </a:lnTo>
                    <a:lnTo>
                      <a:pt x="22" y="16"/>
                    </a:lnTo>
                    <a:lnTo>
                      <a:pt x="27" y="21"/>
                    </a:lnTo>
                    <a:lnTo>
                      <a:pt x="10" y="4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16" y="27"/>
                    </a:lnTo>
                    <a:lnTo>
                      <a:pt x="23" y="41"/>
                    </a:lnTo>
                    <a:lnTo>
                      <a:pt x="27" y="76"/>
                    </a:lnTo>
                    <a:lnTo>
                      <a:pt x="23" y="107"/>
                    </a:lnTo>
                    <a:lnTo>
                      <a:pt x="16" y="120"/>
                    </a:lnTo>
                    <a:lnTo>
                      <a:pt x="0" y="125"/>
                    </a:lnTo>
                    <a:lnTo>
                      <a:pt x="0" y="146"/>
                    </a:lnTo>
                    <a:lnTo>
                      <a:pt x="22" y="138"/>
                    </a:lnTo>
                    <a:lnTo>
                      <a:pt x="27" y="130"/>
                    </a:lnTo>
                    <a:lnTo>
                      <a:pt x="22" y="125"/>
                    </a:lnTo>
                    <a:lnTo>
                      <a:pt x="27" y="125"/>
                    </a:lnTo>
                    <a:lnTo>
                      <a:pt x="26" y="171"/>
                    </a:lnTo>
                    <a:lnTo>
                      <a:pt x="16" y="182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45" name="Freeform 142"/>
              <p:cNvSpPr>
                <a:spLocks/>
              </p:cNvSpPr>
              <p:nvPr/>
            </p:nvSpPr>
            <p:spPr bwMode="auto">
              <a:xfrm>
                <a:off x="4020" y="3051"/>
                <a:ext cx="16" cy="48"/>
              </a:xfrm>
              <a:custGeom>
                <a:avLst/>
                <a:gdLst>
                  <a:gd name="T0" fmla="*/ 2 w 49"/>
                  <a:gd name="T1" fmla="*/ 1 h 146"/>
                  <a:gd name="T2" fmla="*/ 2 w 49"/>
                  <a:gd name="T3" fmla="*/ 0 h 146"/>
                  <a:gd name="T4" fmla="*/ 2 w 49"/>
                  <a:gd name="T5" fmla="*/ 0 h 146"/>
                  <a:gd name="T6" fmla="*/ 1 w 49"/>
                  <a:gd name="T7" fmla="*/ 0 h 146"/>
                  <a:gd name="T8" fmla="*/ 1 w 49"/>
                  <a:gd name="T9" fmla="*/ 0 h 146"/>
                  <a:gd name="T10" fmla="*/ 1 w 49"/>
                  <a:gd name="T11" fmla="*/ 0 h 146"/>
                  <a:gd name="T12" fmla="*/ 1 w 49"/>
                  <a:gd name="T13" fmla="*/ 0 h 146"/>
                  <a:gd name="T14" fmla="*/ 0 w 49"/>
                  <a:gd name="T15" fmla="*/ 1 h 146"/>
                  <a:gd name="T16" fmla="*/ 0 w 49"/>
                  <a:gd name="T17" fmla="*/ 1 h 146"/>
                  <a:gd name="T18" fmla="*/ 0 w 49"/>
                  <a:gd name="T19" fmla="*/ 2 h 146"/>
                  <a:gd name="T20" fmla="*/ 0 w 49"/>
                  <a:gd name="T21" fmla="*/ 3 h 146"/>
                  <a:gd name="T22" fmla="*/ 0 w 49"/>
                  <a:gd name="T23" fmla="*/ 4 h 146"/>
                  <a:gd name="T24" fmla="*/ 0 w 49"/>
                  <a:gd name="T25" fmla="*/ 4 h 146"/>
                  <a:gd name="T26" fmla="*/ 0 w 49"/>
                  <a:gd name="T27" fmla="*/ 4 h 146"/>
                  <a:gd name="T28" fmla="*/ 0 w 49"/>
                  <a:gd name="T29" fmla="*/ 5 h 146"/>
                  <a:gd name="T30" fmla="*/ 1 w 49"/>
                  <a:gd name="T31" fmla="*/ 5 h 146"/>
                  <a:gd name="T32" fmla="*/ 1 w 49"/>
                  <a:gd name="T33" fmla="*/ 5 h 146"/>
                  <a:gd name="T34" fmla="*/ 2 w 49"/>
                  <a:gd name="T35" fmla="*/ 5 h 146"/>
                  <a:gd name="T36" fmla="*/ 2 w 49"/>
                  <a:gd name="T37" fmla="*/ 5 h 146"/>
                  <a:gd name="T38" fmla="*/ 2 w 49"/>
                  <a:gd name="T39" fmla="*/ 4 h 146"/>
                  <a:gd name="T40" fmla="*/ 1 w 49"/>
                  <a:gd name="T41" fmla="*/ 4 h 146"/>
                  <a:gd name="T42" fmla="*/ 1 w 49"/>
                  <a:gd name="T43" fmla="*/ 4 h 146"/>
                  <a:gd name="T44" fmla="*/ 1 w 49"/>
                  <a:gd name="T45" fmla="*/ 4 h 146"/>
                  <a:gd name="T46" fmla="*/ 1 w 49"/>
                  <a:gd name="T47" fmla="*/ 4 h 146"/>
                  <a:gd name="T48" fmla="*/ 1 w 49"/>
                  <a:gd name="T49" fmla="*/ 4 h 146"/>
                  <a:gd name="T50" fmla="*/ 1 w 49"/>
                  <a:gd name="T51" fmla="*/ 3 h 146"/>
                  <a:gd name="T52" fmla="*/ 1 w 49"/>
                  <a:gd name="T53" fmla="*/ 3 h 146"/>
                  <a:gd name="T54" fmla="*/ 1 w 49"/>
                  <a:gd name="T55" fmla="*/ 2 h 146"/>
                  <a:gd name="T56" fmla="*/ 1 w 49"/>
                  <a:gd name="T57" fmla="*/ 1 h 146"/>
                  <a:gd name="T58" fmla="*/ 1 w 49"/>
                  <a:gd name="T59" fmla="*/ 1 h 146"/>
                  <a:gd name="T60" fmla="*/ 1 w 49"/>
                  <a:gd name="T61" fmla="*/ 1 h 146"/>
                  <a:gd name="T62" fmla="*/ 1 w 49"/>
                  <a:gd name="T63" fmla="*/ 1 h 146"/>
                  <a:gd name="T64" fmla="*/ 2 w 49"/>
                  <a:gd name="T65" fmla="*/ 1 h 146"/>
                  <a:gd name="T66" fmla="*/ 2 w 49"/>
                  <a:gd name="T67" fmla="*/ 1 h 146"/>
                  <a:gd name="T68" fmla="*/ 2 w 49"/>
                  <a:gd name="T69" fmla="*/ 1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9"/>
                  <a:gd name="T106" fmla="*/ 0 h 146"/>
                  <a:gd name="T107" fmla="*/ 49 w 49"/>
                  <a:gd name="T108" fmla="*/ 146 h 1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9" h="146">
                    <a:moveTo>
                      <a:pt x="49" y="16"/>
                    </a:moveTo>
                    <a:lnTo>
                      <a:pt x="49" y="0"/>
                    </a:lnTo>
                    <a:lnTo>
                      <a:pt x="44" y="0"/>
                    </a:lnTo>
                    <a:lnTo>
                      <a:pt x="39" y="0"/>
                    </a:lnTo>
                    <a:lnTo>
                      <a:pt x="33" y="1"/>
                    </a:lnTo>
                    <a:lnTo>
                      <a:pt x="25" y="5"/>
                    </a:lnTo>
                    <a:lnTo>
                      <a:pt x="18" y="11"/>
                    </a:lnTo>
                    <a:lnTo>
                      <a:pt x="11" y="20"/>
                    </a:lnTo>
                    <a:lnTo>
                      <a:pt x="4" y="32"/>
                    </a:lnTo>
                    <a:lnTo>
                      <a:pt x="1" y="48"/>
                    </a:lnTo>
                    <a:lnTo>
                      <a:pt x="0" y="70"/>
                    </a:lnTo>
                    <a:lnTo>
                      <a:pt x="1" y="101"/>
                    </a:lnTo>
                    <a:lnTo>
                      <a:pt x="3" y="113"/>
                    </a:lnTo>
                    <a:lnTo>
                      <a:pt x="7" y="125"/>
                    </a:lnTo>
                    <a:lnTo>
                      <a:pt x="13" y="134"/>
                    </a:lnTo>
                    <a:lnTo>
                      <a:pt x="20" y="140"/>
                    </a:lnTo>
                    <a:lnTo>
                      <a:pt x="32" y="145"/>
                    </a:lnTo>
                    <a:lnTo>
                      <a:pt x="44" y="146"/>
                    </a:lnTo>
                    <a:lnTo>
                      <a:pt x="49" y="146"/>
                    </a:lnTo>
                    <a:lnTo>
                      <a:pt x="49" y="125"/>
                    </a:lnTo>
                    <a:lnTo>
                      <a:pt x="38" y="123"/>
                    </a:lnTo>
                    <a:lnTo>
                      <a:pt x="33" y="119"/>
                    </a:lnTo>
                    <a:lnTo>
                      <a:pt x="29" y="114"/>
                    </a:lnTo>
                    <a:lnTo>
                      <a:pt x="27" y="107"/>
                    </a:lnTo>
                    <a:lnTo>
                      <a:pt x="24" y="97"/>
                    </a:lnTo>
                    <a:lnTo>
                      <a:pt x="22" y="85"/>
                    </a:lnTo>
                    <a:lnTo>
                      <a:pt x="22" y="70"/>
                    </a:lnTo>
                    <a:lnTo>
                      <a:pt x="22" y="53"/>
                    </a:lnTo>
                    <a:lnTo>
                      <a:pt x="25" y="36"/>
                    </a:lnTo>
                    <a:lnTo>
                      <a:pt x="28" y="27"/>
                    </a:lnTo>
                    <a:lnTo>
                      <a:pt x="33" y="21"/>
                    </a:lnTo>
                    <a:lnTo>
                      <a:pt x="40" y="17"/>
                    </a:lnTo>
                    <a:lnTo>
                      <a:pt x="49" y="16"/>
                    </a:lnTo>
                    <a:lnTo>
                      <a:pt x="49" y="21"/>
                    </a:lnTo>
                    <a:lnTo>
                      <a:pt x="49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46" name="Freeform 143"/>
              <p:cNvSpPr>
                <a:spLocks/>
              </p:cNvSpPr>
              <p:nvPr/>
            </p:nvSpPr>
            <p:spPr bwMode="auto">
              <a:xfrm>
                <a:off x="4020" y="3105"/>
                <a:ext cx="18" cy="15"/>
              </a:xfrm>
              <a:custGeom>
                <a:avLst/>
                <a:gdLst>
                  <a:gd name="T0" fmla="*/ 2 w 54"/>
                  <a:gd name="T1" fmla="*/ 2 h 43"/>
                  <a:gd name="T2" fmla="*/ 2 w 54"/>
                  <a:gd name="T3" fmla="*/ 1 h 43"/>
                  <a:gd name="T4" fmla="*/ 2 w 54"/>
                  <a:gd name="T5" fmla="*/ 1 h 43"/>
                  <a:gd name="T6" fmla="*/ 2 w 54"/>
                  <a:gd name="T7" fmla="*/ 1 h 43"/>
                  <a:gd name="T8" fmla="*/ 1 w 54"/>
                  <a:gd name="T9" fmla="*/ 1 h 43"/>
                  <a:gd name="T10" fmla="*/ 1 w 54"/>
                  <a:gd name="T11" fmla="*/ 0 h 43"/>
                  <a:gd name="T12" fmla="*/ 1 w 54"/>
                  <a:gd name="T13" fmla="*/ 0 h 43"/>
                  <a:gd name="T14" fmla="*/ 1 w 54"/>
                  <a:gd name="T15" fmla="*/ 0 h 43"/>
                  <a:gd name="T16" fmla="*/ 0 w 54"/>
                  <a:gd name="T17" fmla="*/ 0 h 43"/>
                  <a:gd name="T18" fmla="*/ 0 w 54"/>
                  <a:gd name="T19" fmla="*/ 0 h 43"/>
                  <a:gd name="T20" fmla="*/ 0 w 54"/>
                  <a:gd name="T21" fmla="*/ 1 h 43"/>
                  <a:gd name="T22" fmla="*/ 0 w 54"/>
                  <a:gd name="T23" fmla="*/ 1 h 43"/>
                  <a:gd name="T24" fmla="*/ 0 w 54"/>
                  <a:gd name="T25" fmla="*/ 1 h 43"/>
                  <a:gd name="T26" fmla="*/ 1 w 54"/>
                  <a:gd name="T27" fmla="*/ 1 h 43"/>
                  <a:gd name="T28" fmla="*/ 1 w 54"/>
                  <a:gd name="T29" fmla="*/ 2 h 43"/>
                  <a:gd name="T30" fmla="*/ 2 w 54"/>
                  <a:gd name="T31" fmla="*/ 2 h 43"/>
                  <a:gd name="T32" fmla="*/ 2 w 54"/>
                  <a:gd name="T33" fmla="*/ 2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43"/>
                  <a:gd name="T53" fmla="*/ 54 w 54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43">
                    <a:moveTo>
                      <a:pt x="49" y="36"/>
                    </a:moveTo>
                    <a:lnTo>
                      <a:pt x="49" y="20"/>
                    </a:lnTo>
                    <a:lnTo>
                      <a:pt x="54" y="20"/>
                    </a:lnTo>
                    <a:lnTo>
                      <a:pt x="43" y="19"/>
                    </a:lnTo>
                    <a:lnTo>
                      <a:pt x="34" y="17"/>
                    </a:lnTo>
                    <a:lnTo>
                      <a:pt x="29" y="12"/>
                    </a:lnTo>
                    <a:lnTo>
                      <a:pt x="27" y="4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4" y="14"/>
                    </a:lnTo>
                    <a:lnTo>
                      <a:pt x="6" y="22"/>
                    </a:lnTo>
                    <a:lnTo>
                      <a:pt x="9" y="28"/>
                    </a:lnTo>
                    <a:lnTo>
                      <a:pt x="14" y="34"/>
                    </a:lnTo>
                    <a:lnTo>
                      <a:pt x="30" y="40"/>
                    </a:lnTo>
                    <a:lnTo>
                      <a:pt x="49" y="43"/>
                    </a:lnTo>
                    <a:lnTo>
                      <a:pt x="49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47" name="Freeform 144"/>
              <p:cNvSpPr>
                <a:spLocks/>
              </p:cNvSpPr>
              <p:nvPr/>
            </p:nvSpPr>
            <p:spPr bwMode="auto">
              <a:xfrm>
                <a:off x="4060" y="3038"/>
                <a:ext cx="29" cy="64"/>
              </a:xfrm>
              <a:custGeom>
                <a:avLst/>
                <a:gdLst>
                  <a:gd name="T0" fmla="*/ 0 w 87"/>
                  <a:gd name="T1" fmla="*/ 1 h 192"/>
                  <a:gd name="T2" fmla="*/ 0 w 87"/>
                  <a:gd name="T3" fmla="*/ 2 h 192"/>
                  <a:gd name="T4" fmla="*/ 1 w 87"/>
                  <a:gd name="T5" fmla="*/ 2 h 192"/>
                  <a:gd name="T6" fmla="*/ 1 w 87"/>
                  <a:gd name="T7" fmla="*/ 6 h 192"/>
                  <a:gd name="T8" fmla="*/ 1 w 87"/>
                  <a:gd name="T9" fmla="*/ 6 h 192"/>
                  <a:gd name="T10" fmla="*/ 1 w 87"/>
                  <a:gd name="T11" fmla="*/ 7 h 192"/>
                  <a:gd name="T12" fmla="*/ 1 w 87"/>
                  <a:gd name="T13" fmla="*/ 7 h 192"/>
                  <a:gd name="T14" fmla="*/ 2 w 87"/>
                  <a:gd name="T15" fmla="*/ 7 h 192"/>
                  <a:gd name="T16" fmla="*/ 2 w 87"/>
                  <a:gd name="T17" fmla="*/ 7 h 192"/>
                  <a:gd name="T18" fmla="*/ 2 w 87"/>
                  <a:gd name="T19" fmla="*/ 7 h 192"/>
                  <a:gd name="T20" fmla="*/ 3 w 87"/>
                  <a:gd name="T21" fmla="*/ 7 h 192"/>
                  <a:gd name="T22" fmla="*/ 3 w 87"/>
                  <a:gd name="T23" fmla="*/ 7 h 192"/>
                  <a:gd name="T24" fmla="*/ 3 w 87"/>
                  <a:gd name="T25" fmla="*/ 7 h 192"/>
                  <a:gd name="T26" fmla="*/ 3 w 87"/>
                  <a:gd name="T27" fmla="*/ 6 h 192"/>
                  <a:gd name="T28" fmla="*/ 3 w 87"/>
                  <a:gd name="T29" fmla="*/ 6 h 192"/>
                  <a:gd name="T30" fmla="*/ 3 w 87"/>
                  <a:gd name="T31" fmla="*/ 6 h 192"/>
                  <a:gd name="T32" fmla="*/ 3 w 87"/>
                  <a:gd name="T33" fmla="*/ 6 h 192"/>
                  <a:gd name="T34" fmla="*/ 2 w 87"/>
                  <a:gd name="T35" fmla="*/ 6 h 192"/>
                  <a:gd name="T36" fmla="*/ 2 w 87"/>
                  <a:gd name="T37" fmla="*/ 6 h 192"/>
                  <a:gd name="T38" fmla="*/ 2 w 87"/>
                  <a:gd name="T39" fmla="*/ 6 h 192"/>
                  <a:gd name="T40" fmla="*/ 2 w 87"/>
                  <a:gd name="T41" fmla="*/ 5 h 192"/>
                  <a:gd name="T42" fmla="*/ 2 w 87"/>
                  <a:gd name="T43" fmla="*/ 5 h 192"/>
                  <a:gd name="T44" fmla="*/ 2 w 87"/>
                  <a:gd name="T45" fmla="*/ 2 h 192"/>
                  <a:gd name="T46" fmla="*/ 3 w 87"/>
                  <a:gd name="T47" fmla="*/ 2 h 192"/>
                  <a:gd name="T48" fmla="*/ 3 w 87"/>
                  <a:gd name="T49" fmla="*/ 1 h 192"/>
                  <a:gd name="T50" fmla="*/ 2 w 87"/>
                  <a:gd name="T51" fmla="*/ 1 h 192"/>
                  <a:gd name="T52" fmla="*/ 2 w 87"/>
                  <a:gd name="T53" fmla="*/ 0 h 192"/>
                  <a:gd name="T54" fmla="*/ 1 w 87"/>
                  <a:gd name="T55" fmla="*/ 0 h 192"/>
                  <a:gd name="T56" fmla="*/ 1 w 87"/>
                  <a:gd name="T57" fmla="*/ 1 h 192"/>
                  <a:gd name="T58" fmla="*/ 0 w 87"/>
                  <a:gd name="T59" fmla="*/ 1 h 19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7"/>
                  <a:gd name="T91" fmla="*/ 0 h 192"/>
                  <a:gd name="T92" fmla="*/ 87 w 87"/>
                  <a:gd name="T93" fmla="*/ 192 h 19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7" h="192">
                    <a:moveTo>
                      <a:pt x="0" y="38"/>
                    </a:moveTo>
                    <a:lnTo>
                      <a:pt x="0" y="55"/>
                    </a:lnTo>
                    <a:lnTo>
                      <a:pt x="27" y="55"/>
                    </a:lnTo>
                    <a:lnTo>
                      <a:pt x="27" y="159"/>
                    </a:lnTo>
                    <a:lnTo>
                      <a:pt x="27" y="165"/>
                    </a:lnTo>
                    <a:lnTo>
                      <a:pt x="30" y="176"/>
                    </a:lnTo>
                    <a:lnTo>
                      <a:pt x="36" y="185"/>
                    </a:lnTo>
                    <a:lnTo>
                      <a:pt x="48" y="189"/>
                    </a:lnTo>
                    <a:lnTo>
                      <a:pt x="57" y="192"/>
                    </a:lnTo>
                    <a:lnTo>
                      <a:pt x="66" y="192"/>
                    </a:lnTo>
                    <a:lnTo>
                      <a:pt x="78" y="189"/>
                    </a:lnTo>
                    <a:lnTo>
                      <a:pt x="87" y="186"/>
                    </a:lnTo>
                    <a:lnTo>
                      <a:pt x="82" y="186"/>
                    </a:lnTo>
                    <a:lnTo>
                      <a:pt x="82" y="165"/>
                    </a:lnTo>
                    <a:lnTo>
                      <a:pt x="87" y="170"/>
                    </a:lnTo>
                    <a:lnTo>
                      <a:pt x="76" y="170"/>
                    </a:lnTo>
                    <a:lnTo>
                      <a:pt x="69" y="170"/>
                    </a:lnTo>
                    <a:lnTo>
                      <a:pt x="64" y="167"/>
                    </a:lnTo>
                    <a:lnTo>
                      <a:pt x="58" y="162"/>
                    </a:lnTo>
                    <a:lnTo>
                      <a:pt x="55" y="156"/>
                    </a:lnTo>
                    <a:lnTo>
                      <a:pt x="55" y="148"/>
                    </a:lnTo>
                    <a:lnTo>
                      <a:pt x="49" y="148"/>
                    </a:lnTo>
                    <a:lnTo>
                      <a:pt x="49" y="55"/>
                    </a:lnTo>
                    <a:lnTo>
                      <a:pt x="82" y="55"/>
                    </a:lnTo>
                    <a:lnTo>
                      <a:pt x="82" y="38"/>
                    </a:lnTo>
                    <a:lnTo>
                      <a:pt x="49" y="38"/>
                    </a:lnTo>
                    <a:lnTo>
                      <a:pt x="49" y="0"/>
                    </a:lnTo>
                    <a:lnTo>
                      <a:pt x="27" y="11"/>
                    </a:lnTo>
                    <a:lnTo>
                      <a:pt x="27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48" name="Freeform 145"/>
              <p:cNvSpPr>
                <a:spLocks/>
              </p:cNvSpPr>
              <p:nvPr/>
            </p:nvSpPr>
            <p:spPr bwMode="auto">
              <a:xfrm>
                <a:off x="4094" y="3028"/>
                <a:ext cx="36" cy="73"/>
              </a:xfrm>
              <a:custGeom>
                <a:avLst/>
                <a:gdLst>
                  <a:gd name="T0" fmla="*/ 4 w 109"/>
                  <a:gd name="T1" fmla="*/ 8 h 218"/>
                  <a:gd name="T2" fmla="*/ 4 w 109"/>
                  <a:gd name="T3" fmla="*/ 4 h 218"/>
                  <a:gd name="T4" fmla="*/ 4 w 109"/>
                  <a:gd name="T5" fmla="*/ 4 h 218"/>
                  <a:gd name="T6" fmla="*/ 4 w 109"/>
                  <a:gd name="T7" fmla="*/ 4 h 218"/>
                  <a:gd name="T8" fmla="*/ 4 w 109"/>
                  <a:gd name="T9" fmla="*/ 3 h 218"/>
                  <a:gd name="T10" fmla="*/ 4 w 109"/>
                  <a:gd name="T11" fmla="*/ 3 h 218"/>
                  <a:gd name="T12" fmla="*/ 4 w 109"/>
                  <a:gd name="T13" fmla="*/ 3 h 218"/>
                  <a:gd name="T14" fmla="*/ 3 w 109"/>
                  <a:gd name="T15" fmla="*/ 3 h 218"/>
                  <a:gd name="T16" fmla="*/ 3 w 109"/>
                  <a:gd name="T17" fmla="*/ 2 h 218"/>
                  <a:gd name="T18" fmla="*/ 2 w 109"/>
                  <a:gd name="T19" fmla="*/ 3 h 218"/>
                  <a:gd name="T20" fmla="*/ 2 w 109"/>
                  <a:gd name="T21" fmla="*/ 3 h 218"/>
                  <a:gd name="T22" fmla="*/ 1 w 109"/>
                  <a:gd name="T23" fmla="*/ 3 h 218"/>
                  <a:gd name="T24" fmla="*/ 1 w 109"/>
                  <a:gd name="T25" fmla="*/ 3 h 218"/>
                  <a:gd name="T26" fmla="*/ 1 w 109"/>
                  <a:gd name="T27" fmla="*/ 3 h 218"/>
                  <a:gd name="T28" fmla="*/ 1 w 109"/>
                  <a:gd name="T29" fmla="*/ 0 h 218"/>
                  <a:gd name="T30" fmla="*/ 0 w 109"/>
                  <a:gd name="T31" fmla="*/ 0 h 218"/>
                  <a:gd name="T32" fmla="*/ 0 w 109"/>
                  <a:gd name="T33" fmla="*/ 8 h 218"/>
                  <a:gd name="T34" fmla="*/ 1 w 109"/>
                  <a:gd name="T35" fmla="*/ 8 h 218"/>
                  <a:gd name="T36" fmla="*/ 1 w 109"/>
                  <a:gd name="T37" fmla="*/ 5 h 218"/>
                  <a:gd name="T38" fmla="*/ 1 w 109"/>
                  <a:gd name="T39" fmla="*/ 4 h 218"/>
                  <a:gd name="T40" fmla="*/ 1 w 109"/>
                  <a:gd name="T41" fmla="*/ 4 h 218"/>
                  <a:gd name="T42" fmla="*/ 2 w 109"/>
                  <a:gd name="T43" fmla="*/ 3 h 218"/>
                  <a:gd name="T44" fmla="*/ 2 w 109"/>
                  <a:gd name="T45" fmla="*/ 3 h 218"/>
                  <a:gd name="T46" fmla="*/ 2 w 109"/>
                  <a:gd name="T47" fmla="*/ 3 h 218"/>
                  <a:gd name="T48" fmla="*/ 2 w 109"/>
                  <a:gd name="T49" fmla="*/ 3 h 218"/>
                  <a:gd name="T50" fmla="*/ 2 w 109"/>
                  <a:gd name="T51" fmla="*/ 3 h 218"/>
                  <a:gd name="T52" fmla="*/ 3 w 109"/>
                  <a:gd name="T53" fmla="*/ 3 h 218"/>
                  <a:gd name="T54" fmla="*/ 3 w 109"/>
                  <a:gd name="T55" fmla="*/ 4 h 218"/>
                  <a:gd name="T56" fmla="*/ 3 w 109"/>
                  <a:gd name="T57" fmla="*/ 4 h 218"/>
                  <a:gd name="T58" fmla="*/ 3 w 109"/>
                  <a:gd name="T59" fmla="*/ 4 h 218"/>
                  <a:gd name="T60" fmla="*/ 3 w 109"/>
                  <a:gd name="T61" fmla="*/ 8 h 218"/>
                  <a:gd name="T62" fmla="*/ 4 w 109"/>
                  <a:gd name="T63" fmla="*/ 8 h 2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9"/>
                  <a:gd name="T97" fmla="*/ 0 h 218"/>
                  <a:gd name="T98" fmla="*/ 109 w 109"/>
                  <a:gd name="T99" fmla="*/ 218 h 2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9" h="218">
                    <a:moveTo>
                      <a:pt x="104" y="218"/>
                    </a:moveTo>
                    <a:lnTo>
                      <a:pt x="104" y="112"/>
                    </a:lnTo>
                    <a:lnTo>
                      <a:pt x="109" y="112"/>
                    </a:lnTo>
                    <a:lnTo>
                      <a:pt x="107" y="100"/>
                    </a:lnTo>
                    <a:lnTo>
                      <a:pt x="106" y="90"/>
                    </a:lnTo>
                    <a:lnTo>
                      <a:pt x="103" y="83"/>
                    </a:lnTo>
                    <a:lnTo>
                      <a:pt x="98" y="77"/>
                    </a:lnTo>
                    <a:lnTo>
                      <a:pt x="87" y="69"/>
                    </a:lnTo>
                    <a:lnTo>
                      <a:pt x="72" y="67"/>
                    </a:lnTo>
                    <a:lnTo>
                      <a:pt x="57" y="68"/>
                    </a:lnTo>
                    <a:lnTo>
                      <a:pt x="46" y="72"/>
                    </a:lnTo>
                    <a:lnTo>
                      <a:pt x="36" y="79"/>
                    </a:lnTo>
                    <a:lnTo>
                      <a:pt x="27" y="89"/>
                    </a:lnTo>
                    <a:lnTo>
                      <a:pt x="27" y="84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218"/>
                    </a:lnTo>
                    <a:lnTo>
                      <a:pt x="27" y="218"/>
                    </a:lnTo>
                    <a:lnTo>
                      <a:pt x="27" y="128"/>
                    </a:lnTo>
                    <a:lnTo>
                      <a:pt x="29" y="112"/>
                    </a:lnTo>
                    <a:lnTo>
                      <a:pt x="34" y="97"/>
                    </a:lnTo>
                    <a:lnTo>
                      <a:pt x="41" y="88"/>
                    </a:lnTo>
                    <a:lnTo>
                      <a:pt x="47" y="85"/>
                    </a:lnTo>
                    <a:lnTo>
                      <a:pt x="55" y="84"/>
                    </a:lnTo>
                    <a:lnTo>
                      <a:pt x="62" y="85"/>
                    </a:lnTo>
                    <a:lnTo>
                      <a:pt x="68" y="86"/>
                    </a:lnTo>
                    <a:lnTo>
                      <a:pt x="77" y="94"/>
                    </a:lnTo>
                    <a:lnTo>
                      <a:pt x="80" y="105"/>
                    </a:lnTo>
                    <a:lnTo>
                      <a:pt x="82" y="117"/>
                    </a:lnTo>
                    <a:lnTo>
                      <a:pt x="82" y="112"/>
                    </a:lnTo>
                    <a:lnTo>
                      <a:pt x="82" y="218"/>
                    </a:lnTo>
                    <a:lnTo>
                      <a:pt x="104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49" name="Freeform 146"/>
              <p:cNvSpPr>
                <a:spLocks/>
              </p:cNvSpPr>
              <p:nvPr/>
            </p:nvSpPr>
            <p:spPr bwMode="auto">
              <a:xfrm>
                <a:off x="2119" y="3028"/>
                <a:ext cx="86" cy="73"/>
              </a:xfrm>
              <a:custGeom>
                <a:avLst/>
                <a:gdLst>
                  <a:gd name="T0" fmla="*/ 2 w 260"/>
                  <a:gd name="T1" fmla="*/ 8 h 218"/>
                  <a:gd name="T2" fmla="*/ 3 w 260"/>
                  <a:gd name="T3" fmla="*/ 8 h 218"/>
                  <a:gd name="T4" fmla="*/ 5 w 260"/>
                  <a:gd name="T5" fmla="*/ 1 h 218"/>
                  <a:gd name="T6" fmla="*/ 6 w 260"/>
                  <a:gd name="T7" fmla="*/ 8 h 218"/>
                  <a:gd name="T8" fmla="*/ 7 w 260"/>
                  <a:gd name="T9" fmla="*/ 8 h 218"/>
                  <a:gd name="T10" fmla="*/ 9 w 260"/>
                  <a:gd name="T11" fmla="*/ 0 h 218"/>
                  <a:gd name="T12" fmla="*/ 8 w 260"/>
                  <a:gd name="T13" fmla="*/ 0 h 218"/>
                  <a:gd name="T14" fmla="*/ 7 w 260"/>
                  <a:gd name="T15" fmla="*/ 7 h 218"/>
                  <a:gd name="T16" fmla="*/ 5 w 260"/>
                  <a:gd name="T17" fmla="*/ 0 h 218"/>
                  <a:gd name="T18" fmla="*/ 4 w 260"/>
                  <a:gd name="T19" fmla="*/ 0 h 218"/>
                  <a:gd name="T20" fmla="*/ 3 w 260"/>
                  <a:gd name="T21" fmla="*/ 7 h 218"/>
                  <a:gd name="T22" fmla="*/ 1 w 260"/>
                  <a:gd name="T23" fmla="*/ 0 h 218"/>
                  <a:gd name="T24" fmla="*/ 0 w 260"/>
                  <a:gd name="T25" fmla="*/ 0 h 218"/>
                  <a:gd name="T26" fmla="*/ 2 w 260"/>
                  <a:gd name="T27" fmla="*/ 8 h 2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0"/>
                  <a:gd name="T43" fmla="*/ 0 h 218"/>
                  <a:gd name="T44" fmla="*/ 260 w 260"/>
                  <a:gd name="T45" fmla="*/ 218 h 2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0" h="218">
                    <a:moveTo>
                      <a:pt x="50" y="218"/>
                    </a:moveTo>
                    <a:lnTo>
                      <a:pt x="88" y="218"/>
                    </a:lnTo>
                    <a:lnTo>
                      <a:pt x="127" y="33"/>
                    </a:lnTo>
                    <a:lnTo>
                      <a:pt x="171" y="218"/>
                    </a:lnTo>
                    <a:lnTo>
                      <a:pt x="204" y="218"/>
                    </a:lnTo>
                    <a:lnTo>
                      <a:pt x="260" y="0"/>
                    </a:lnTo>
                    <a:lnTo>
                      <a:pt x="231" y="0"/>
                    </a:lnTo>
                    <a:lnTo>
                      <a:pt x="188" y="184"/>
                    </a:lnTo>
                    <a:lnTo>
                      <a:pt x="149" y="0"/>
                    </a:lnTo>
                    <a:lnTo>
                      <a:pt x="111" y="0"/>
                    </a:lnTo>
                    <a:lnTo>
                      <a:pt x="72" y="184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50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50" name="Freeform 147"/>
              <p:cNvSpPr>
                <a:spLocks/>
              </p:cNvSpPr>
              <p:nvPr/>
            </p:nvSpPr>
            <p:spPr bwMode="auto">
              <a:xfrm>
                <a:off x="2227" y="3049"/>
                <a:ext cx="18" cy="53"/>
              </a:xfrm>
              <a:custGeom>
                <a:avLst/>
                <a:gdLst>
                  <a:gd name="T0" fmla="*/ 0 w 55"/>
                  <a:gd name="T1" fmla="*/ 5 h 161"/>
                  <a:gd name="T2" fmla="*/ 0 w 55"/>
                  <a:gd name="T3" fmla="*/ 6 h 161"/>
                  <a:gd name="T4" fmla="*/ 1 w 55"/>
                  <a:gd name="T5" fmla="*/ 5 h 161"/>
                  <a:gd name="T6" fmla="*/ 1 w 55"/>
                  <a:gd name="T7" fmla="*/ 5 h 161"/>
                  <a:gd name="T8" fmla="*/ 1 w 55"/>
                  <a:gd name="T9" fmla="*/ 6 h 161"/>
                  <a:gd name="T10" fmla="*/ 2 w 55"/>
                  <a:gd name="T11" fmla="*/ 6 h 161"/>
                  <a:gd name="T12" fmla="*/ 2 w 55"/>
                  <a:gd name="T13" fmla="*/ 4 h 161"/>
                  <a:gd name="T14" fmla="*/ 2 w 55"/>
                  <a:gd name="T15" fmla="*/ 4 h 161"/>
                  <a:gd name="T16" fmla="*/ 2 w 55"/>
                  <a:gd name="T17" fmla="*/ 2 h 161"/>
                  <a:gd name="T18" fmla="*/ 2 w 55"/>
                  <a:gd name="T19" fmla="*/ 2 h 161"/>
                  <a:gd name="T20" fmla="*/ 2 w 55"/>
                  <a:gd name="T21" fmla="*/ 1 h 161"/>
                  <a:gd name="T22" fmla="*/ 1 w 55"/>
                  <a:gd name="T23" fmla="*/ 0 h 161"/>
                  <a:gd name="T24" fmla="*/ 0 w 55"/>
                  <a:gd name="T25" fmla="*/ 0 h 161"/>
                  <a:gd name="T26" fmla="*/ 0 w 55"/>
                  <a:gd name="T27" fmla="*/ 0 h 161"/>
                  <a:gd name="T28" fmla="*/ 0 w 55"/>
                  <a:gd name="T29" fmla="*/ 1 h 161"/>
                  <a:gd name="T30" fmla="*/ 1 w 55"/>
                  <a:gd name="T31" fmla="*/ 1 h 161"/>
                  <a:gd name="T32" fmla="*/ 1 w 55"/>
                  <a:gd name="T33" fmla="*/ 2 h 161"/>
                  <a:gd name="T34" fmla="*/ 1 w 55"/>
                  <a:gd name="T35" fmla="*/ 2 h 161"/>
                  <a:gd name="T36" fmla="*/ 0 w 55"/>
                  <a:gd name="T37" fmla="*/ 2 h 161"/>
                  <a:gd name="T38" fmla="*/ 0 w 55"/>
                  <a:gd name="T39" fmla="*/ 2 h 161"/>
                  <a:gd name="T40" fmla="*/ 0 w 55"/>
                  <a:gd name="T41" fmla="*/ 3 h 161"/>
                  <a:gd name="T42" fmla="*/ 1 w 55"/>
                  <a:gd name="T43" fmla="*/ 3 h 161"/>
                  <a:gd name="T44" fmla="*/ 1 w 55"/>
                  <a:gd name="T45" fmla="*/ 4 h 161"/>
                  <a:gd name="T46" fmla="*/ 0 w 55"/>
                  <a:gd name="T47" fmla="*/ 5 h 161"/>
                  <a:gd name="T48" fmla="*/ 0 w 55"/>
                  <a:gd name="T49" fmla="*/ 5 h 16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5"/>
                  <a:gd name="T76" fmla="*/ 0 h 161"/>
                  <a:gd name="T77" fmla="*/ 55 w 55"/>
                  <a:gd name="T78" fmla="*/ 161 h 16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5" h="161">
                    <a:moveTo>
                      <a:pt x="0" y="139"/>
                    </a:moveTo>
                    <a:lnTo>
                      <a:pt x="0" y="161"/>
                    </a:lnTo>
                    <a:lnTo>
                      <a:pt x="18" y="151"/>
                    </a:lnTo>
                    <a:lnTo>
                      <a:pt x="27" y="133"/>
                    </a:lnTo>
                    <a:lnTo>
                      <a:pt x="27" y="155"/>
                    </a:lnTo>
                    <a:lnTo>
                      <a:pt x="55" y="155"/>
                    </a:lnTo>
                    <a:lnTo>
                      <a:pt x="55" y="122"/>
                    </a:lnTo>
                    <a:lnTo>
                      <a:pt x="49" y="117"/>
                    </a:lnTo>
                    <a:lnTo>
                      <a:pt x="49" y="50"/>
                    </a:lnTo>
                    <a:lnTo>
                      <a:pt x="55" y="50"/>
                    </a:lnTo>
                    <a:lnTo>
                      <a:pt x="49" y="24"/>
                    </a:lnTo>
                    <a:lnTo>
                      <a:pt x="37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20" y="35"/>
                    </a:lnTo>
                    <a:lnTo>
                      <a:pt x="27" y="51"/>
                    </a:lnTo>
                    <a:lnTo>
                      <a:pt x="27" y="61"/>
                    </a:lnTo>
                    <a:lnTo>
                      <a:pt x="0" y="66"/>
                    </a:lnTo>
                    <a:lnTo>
                      <a:pt x="0" y="61"/>
                    </a:lnTo>
                    <a:lnTo>
                      <a:pt x="0" y="83"/>
                    </a:lnTo>
                    <a:lnTo>
                      <a:pt x="27" y="83"/>
                    </a:lnTo>
                    <a:lnTo>
                      <a:pt x="23" y="118"/>
                    </a:lnTo>
                    <a:lnTo>
                      <a:pt x="11" y="135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51" name="Freeform 148"/>
              <p:cNvSpPr>
                <a:spLocks/>
              </p:cNvSpPr>
              <p:nvPr/>
            </p:nvSpPr>
            <p:spPr bwMode="auto">
              <a:xfrm>
                <a:off x="2210" y="3049"/>
                <a:ext cx="19" cy="16"/>
              </a:xfrm>
              <a:custGeom>
                <a:avLst/>
                <a:gdLst>
                  <a:gd name="T0" fmla="*/ 2 w 56"/>
                  <a:gd name="T1" fmla="*/ 1 h 50"/>
                  <a:gd name="T2" fmla="*/ 2 w 56"/>
                  <a:gd name="T3" fmla="*/ 0 h 50"/>
                  <a:gd name="T4" fmla="*/ 2 w 56"/>
                  <a:gd name="T5" fmla="*/ 0 h 50"/>
                  <a:gd name="T6" fmla="*/ 2 w 56"/>
                  <a:gd name="T7" fmla="*/ 0 h 50"/>
                  <a:gd name="T8" fmla="*/ 1 w 56"/>
                  <a:gd name="T9" fmla="*/ 0 h 50"/>
                  <a:gd name="T10" fmla="*/ 1 w 56"/>
                  <a:gd name="T11" fmla="*/ 0 h 50"/>
                  <a:gd name="T12" fmla="*/ 1 w 56"/>
                  <a:gd name="T13" fmla="*/ 1 h 50"/>
                  <a:gd name="T14" fmla="*/ 1 w 56"/>
                  <a:gd name="T15" fmla="*/ 1 h 50"/>
                  <a:gd name="T16" fmla="*/ 0 w 56"/>
                  <a:gd name="T17" fmla="*/ 1 h 50"/>
                  <a:gd name="T18" fmla="*/ 0 w 56"/>
                  <a:gd name="T19" fmla="*/ 1 h 50"/>
                  <a:gd name="T20" fmla="*/ 0 w 56"/>
                  <a:gd name="T21" fmla="*/ 2 h 50"/>
                  <a:gd name="T22" fmla="*/ 0 w 56"/>
                  <a:gd name="T23" fmla="*/ 2 h 50"/>
                  <a:gd name="T24" fmla="*/ 1 w 56"/>
                  <a:gd name="T25" fmla="*/ 2 h 50"/>
                  <a:gd name="T26" fmla="*/ 1 w 56"/>
                  <a:gd name="T27" fmla="*/ 1 h 50"/>
                  <a:gd name="T28" fmla="*/ 1 w 56"/>
                  <a:gd name="T29" fmla="*/ 1 h 50"/>
                  <a:gd name="T30" fmla="*/ 2 w 56"/>
                  <a:gd name="T31" fmla="*/ 1 h 50"/>
                  <a:gd name="T32" fmla="*/ 2 w 56"/>
                  <a:gd name="T33" fmla="*/ 1 h 50"/>
                  <a:gd name="T34" fmla="*/ 2 w 56"/>
                  <a:gd name="T35" fmla="*/ 1 h 50"/>
                  <a:gd name="T36" fmla="*/ 2 w 56"/>
                  <a:gd name="T37" fmla="*/ 1 h 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6"/>
                  <a:gd name="T58" fmla="*/ 0 h 50"/>
                  <a:gd name="T59" fmla="*/ 56 w 56"/>
                  <a:gd name="T60" fmla="*/ 50 h 5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6" h="50">
                    <a:moveTo>
                      <a:pt x="50" y="22"/>
                    </a:moveTo>
                    <a:lnTo>
                      <a:pt x="50" y="0"/>
                    </a:lnTo>
                    <a:lnTo>
                      <a:pt x="56" y="6"/>
                    </a:lnTo>
                    <a:lnTo>
                      <a:pt x="45" y="6"/>
                    </a:lnTo>
                    <a:lnTo>
                      <a:pt x="34" y="8"/>
                    </a:lnTo>
                    <a:lnTo>
                      <a:pt x="25" y="11"/>
                    </a:lnTo>
                    <a:lnTo>
                      <a:pt x="19" y="16"/>
                    </a:lnTo>
                    <a:lnTo>
                      <a:pt x="14" y="22"/>
                    </a:lnTo>
                    <a:lnTo>
                      <a:pt x="9" y="29"/>
                    </a:lnTo>
                    <a:lnTo>
                      <a:pt x="8" y="39"/>
                    </a:lnTo>
                    <a:lnTo>
                      <a:pt x="6" y="50"/>
                    </a:lnTo>
                    <a:lnTo>
                      <a:pt x="0" y="50"/>
                    </a:lnTo>
                    <a:lnTo>
                      <a:pt x="29" y="50"/>
                    </a:lnTo>
                    <a:lnTo>
                      <a:pt x="30" y="39"/>
                    </a:lnTo>
                    <a:lnTo>
                      <a:pt x="35" y="29"/>
                    </a:lnTo>
                    <a:lnTo>
                      <a:pt x="42" y="24"/>
                    </a:lnTo>
                    <a:lnTo>
                      <a:pt x="50" y="22"/>
                    </a:lnTo>
                    <a:lnTo>
                      <a:pt x="50" y="28"/>
                    </a:lnTo>
                    <a:lnTo>
                      <a:pt x="5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52" name="Freeform 149"/>
              <p:cNvSpPr>
                <a:spLocks/>
              </p:cNvSpPr>
              <p:nvPr/>
            </p:nvSpPr>
            <p:spPr bwMode="auto">
              <a:xfrm>
                <a:off x="2210" y="3069"/>
                <a:ext cx="17" cy="33"/>
              </a:xfrm>
              <a:custGeom>
                <a:avLst/>
                <a:gdLst>
                  <a:gd name="T0" fmla="*/ 2 w 50"/>
                  <a:gd name="T1" fmla="*/ 1 h 100"/>
                  <a:gd name="T2" fmla="*/ 2 w 50"/>
                  <a:gd name="T3" fmla="*/ 0 h 100"/>
                  <a:gd name="T4" fmla="*/ 2 w 50"/>
                  <a:gd name="T5" fmla="*/ 0 h 100"/>
                  <a:gd name="T6" fmla="*/ 1 w 50"/>
                  <a:gd name="T7" fmla="*/ 0 h 100"/>
                  <a:gd name="T8" fmla="*/ 1 w 50"/>
                  <a:gd name="T9" fmla="*/ 1 h 100"/>
                  <a:gd name="T10" fmla="*/ 0 w 50"/>
                  <a:gd name="T11" fmla="*/ 1 h 100"/>
                  <a:gd name="T12" fmla="*/ 0 w 50"/>
                  <a:gd name="T13" fmla="*/ 1 h 100"/>
                  <a:gd name="T14" fmla="*/ 0 w 50"/>
                  <a:gd name="T15" fmla="*/ 1 h 100"/>
                  <a:gd name="T16" fmla="*/ 0 w 50"/>
                  <a:gd name="T17" fmla="*/ 2 h 100"/>
                  <a:gd name="T18" fmla="*/ 0 w 50"/>
                  <a:gd name="T19" fmla="*/ 3 h 100"/>
                  <a:gd name="T20" fmla="*/ 0 w 50"/>
                  <a:gd name="T21" fmla="*/ 3 h 100"/>
                  <a:gd name="T22" fmla="*/ 1 w 50"/>
                  <a:gd name="T23" fmla="*/ 3 h 100"/>
                  <a:gd name="T24" fmla="*/ 1 w 50"/>
                  <a:gd name="T25" fmla="*/ 4 h 100"/>
                  <a:gd name="T26" fmla="*/ 1 w 50"/>
                  <a:gd name="T27" fmla="*/ 4 h 100"/>
                  <a:gd name="T28" fmla="*/ 1 w 50"/>
                  <a:gd name="T29" fmla="*/ 4 h 100"/>
                  <a:gd name="T30" fmla="*/ 2 w 50"/>
                  <a:gd name="T31" fmla="*/ 4 h 100"/>
                  <a:gd name="T32" fmla="*/ 2 w 50"/>
                  <a:gd name="T33" fmla="*/ 3 h 100"/>
                  <a:gd name="T34" fmla="*/ 2 w 50"/>
                  <a:gd name="T35" fmla="*/ 3 h 100"/>
                  <a:gd name="T36" fmla="*/ 1 w 50"/>
                  <a:gd name="T37" fmla="*/ 3 h 100"/>
                  <a:gd name="T38" fmla="*/ 1 w 50"/>
                  <a:gd name="T39" fmla="*/ 3 h 100"/>
                  <a:gd name="T40" fmla="*/ 1 w 50"/>
                  <a:gd name="T41" fmla="*/ 2 h 100"/>
                  <a:gd name="T42" fmla="*/ 1 w 50"/>
                  <a:gd name="T43" fmla="*/ 2 h 100"/>
                  <a:gd name="T44" fmla="*/ 1 w 50"/>
                  <a:gd name="T45" fmla="*/ 2 h 100"/>
                  <a:gd name="T46" fmla="*/ 1 w 50"/>
                  <a:gd name="T47" fmla="*/ 1 h 100"/>
                  <a:gd name="T48" fmla="*/ 1 w 50"/>
                  <a:gd name="T49" fmla="*/ 1 h 100"/>
                  <a:gd name="T50" fmla="*/ 2 w 50"/>
                  <a:gd name="T51" fmla="*/ 1 h 100"/>
                  <a:gd name="T52" fmla="*/ 2 w 50"/>
                  <a:gd name="T53" fmla="*/ 1 h 10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"/>
                  <a:gd name="T82" fmla="*/ 0 h 100"/>
                  <a:gd name="T83" fmla="*/ 50 w 50"/>
                  <a:gd name="T84" fmla="*/ 100 h 10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" h="100">
                    <a:moveTo>
                      <a:pt x="50" y="22"/>
                    </a:moveTo>
                    <a:lnTo>
                      <a:pt x="50" y="0"/>
                    </a:lnTo>
                    <a:lnTo>
                      <a:pt x="50" y="5"/>
                    </a:lnTo>
                    <a:lnTo>
                      <a:pt x="34" y="8"/>
                    </a:lnTo>
                    <a:lnTo>
                      <a:pt x="18" y="15"/>
                    </a:lnTo>
                    <a:lnTo>
                      <a:pt x="10" y="21"/>
                    </a:lnTo>
                    <a:lnTo>
                      <a:pt x="5" y="29"/>
                    </a:lnTo>
                    <a:lnTo>
                      <a:pt x="2" y="38"/>
                    </a:lnTo>
                    <a:lnTo>
                      <a:pt x="0" y="50"/>
                    </a:lnTo>
                    <a:lnTo>
                      <a:pt x="3" y="69"/>
                    </a:lnTo>
                    <a:lnTo>
                      <a:pt x="9" y="85"/>
                    </a:lnTo>
                    <a:lnTo>
                      <a:pt x="15" y="91"/>
                    </a:lnTo>
                    <a:lnTo>
                      <a:pt x="21" y="96"/>
                    </a:lnTo>
                    <a:lnTo>
                      <a:pt x="29" y="99"/>
                    </a:lnTo>
                    <a:lnTo>
                      <a:pt x="38" y="100"/>
                    </a:lnTo>
                    <a:lnTo>
                      <a:pt x="50" y="100"/>
                    </a:lnTo>
                    <a:lnTo>
                      <a:pt x="50" y="78"/>
                    </a:lnTo>
                    <a:lnTo>
                      <a:pt x="45" y="78"/>
                    </a:lnTo>
                    <a:lnTo>
                      <a:pt x="36" y="75"/>
                    </a:lnTo>
                    <a:lnTo>
                      <a:pt x="30" y="70"/>
                    </a:lnTo>
                    <a:lnTo>
                      <a:pt x="25" y="62"/>
                    </a:lnTo>
                    <a:lnTo>
                      <a:pt x="22" y="50"/>
                    </a:lnTo>
                    <a:lnTo>
                      <a:pt x="24" y="42"/>
                    </a:lnTo>
                    <a:lnTo>
                      <a:pt x="25" y="36"/>
                    </a:lnTo>
                    <a:lnTo>
                      <a:pt x="32" y="27"/>
                    </a:lnTo>
                    <a:lnTo>
                      <a:pt x="41" y="24"/>
                    </a:lnTo>
                    <a:lnTo>
                      <a:pt x="5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53" name="Freeform 150"/>
              <p:cNvSpPr>
                <a:spLocks/>
              </p:cNvSpPr>
              <p:nvPr/>
            </p:nvSpPr>
            <p:spPr bwMode="auto">
              <a:xfrm>
                <a:off x="2254" y="3051"/>
                <a:ext cx="41" cy="50"/>
              </a:xfrm>
              <a:custGeom>
                <a:avLst/>
                <a:gdLst>
                  <a:gd name="T0" fmla="*/ 1 w 124"/>
                  <a:gd name="T1" fmla="*/ 6 h 150"/>
                  <a:gd name="T2" fmla="*/ 3 w 124"/>
                  <a:gd name="T3" fmla="*/ 6 h 150"/>
                  <a:gd name="T4" fmla="*/ 5 w 124"/>
                  <a:gd name="T5" fmla="*/ 0 h 150"/>
                  <a:gd name="T6" fmla="*/ 4 w 124"/>
                  <a:gd name="T7" fmla="*/ 0 h 150"/>
                  <a:gd name="T8" fmla="*/ 2 w 124"/>
                  <a:gd name="T9" fmla="*/ 5 h 150"/>
                  <a:gd name="T10" fmla="*/ 2 w 124"/>
                  <a:gd name="T11" fmla="*/ 5 h 150"/>
                  <a:gd name="T12" fmla="*/ 1 w 124"/>
                  <a:gd name="T13" fmla="*/ 0 h 150"/>
                  <a:gd name="T14" fmla="*/ 0 w 124"/>
                  <a:gd name="T15" fmla="*/ 0 h 150"/>
                  <a:gd name="T16" fmla="*/ 1 w 124"/>
                  <a:gd name="T17" fmla="*/ 6 h 1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4"/>
                  <a:gd name="T28" fmla="*/ 0 h 150"/>
                  <a:gd name="T29" fmla="*/ 124 w 124"/>
                  <a:gd name="T30" fmla="*/ 150 h 1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4" h="150">
                    <a:moveTo>
                      <a:pt x="39" y="150"/>
                    </a:moveTo>
                    <a:lnTo>
                      <a:pt x="72" y="150"/>
                    </a:lnTo>
                    <a:lnTo>
                      <a:pt x="124" y="0"/>
                    </a:lnTo>
                    <a:lnTo>
                      <a:pt x="96" y="0"/>
                    </a:lnTo>
                    <a:lnTo>
                      <a:pt x="61" y="122"/>
                    </a:lnTo>
                    <a:lnTo>
                      <a:pt x="55" y="122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39" y="1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54" name="Freeform 151"/>
              <p:cNvSpPr>
                <a:spLocks/>
              </p:cNvSpPr>
              <p:nvPr/>
            </p:nvSpPr>
            <p:spPr bwMode="auto">
              <a:xfrm>
                <a:off x="2320" y="3086"/>
                <a:ext cx="18" cy="16"/>
              </a:xfrm>
              <a:custGeom>
                <a:avLst/>
                <a:gdLst>
                  <a:gd name="T0" fmla="*/ 0 w 54"/>
                  <a:gd name="T1" fmla="*/ 1 h 50"/>
                  <a:gd name="T2" fmla="*/ 0 w 54"/>
                  <a:gd name="T3" fmla="*/ 2 h 50"/>
                  <a:gd name="T4" fmla="*/ 0 w 54"/>
                  <a:gd name="T5" fmla="*/ 2 h 50"/>
                  <a:gd name="T6" fmla="*/ 1 w 54"/>
                  <a:gd name="T7" fmla="*/ 2 h 50"/>
                  <a:gd name="T8" fmla="*/ 1 w 54"/>
                  <a:gd name="T9" fmla="*/ 1 h 50"/>
                  <a:gd name="T10" fmla="*/ 1 w 54"/>
                  <a:gd name="T11" fmla="*/ 1 h 50"/>
                  <a:gd name="T12" fmla="*/ 2 w 54"/>
                  <a:gd name="T13" fmla="*/ 1 h 50"/>
                  <a:gd name="T14" fmla="*/ 2 w 54"/>
                  <a:gd name="T15" fmla="*/ 1 h 50"/>
                  <a:gd name="T16" fmla="*/ 2 w 54"/>
                  <a:gd name="T17" fmla="*/ 0 h 50"/>
                  <a:gd name="T18" fmla="*/ 2 w 54"/>
                  <a:gd name="T19" fmla="*/ 0 h 50"/>
                  <a:gd name="T20" fmla="*/ 2 w 54"/>
                  <a:gd name="T21" fmla="*/ 0 h 50"/>
                  <a:gd name="T22" fmla="*/ 1 w 54"/>
                  <a:gd name="T23" fmla="*/ 0 h 50"/>
                  <a:gd name="T24" fmla="*/ 1 w 54"/>
                  <a:gd name="T25" fmla="*/ 0 h 50"/>
                  <a:gd name="T26" fmla="*/ 1 w 54"/>
                  <a:gd name="T27" fmla="*/ 1 h 50"/>
                  <a:gd name="T28" fmla="*/ 0 w 54"/>
                  <a:gd name="T29" fmla="*/ 1 h 50"/>
                  <a:gd name="T30" fmla="*/ 0 w 54"/>
                  <a:gd name="T31" fmla="*/ 1 h 5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"/>
                  <a:gd name="T49" fmla="*/ 0 h 50"/>
                  <a:gd name="T50" fmla="*/ 54 w 54"/>
                  <a:gd name="T51" fmla="*/ 50 h 5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" h="50">
                    <a:moveTo>
                      <a:pt x="0" y="28"/>
                    </a:moveTo>
                    <a:lnTo>
                      <a:pt x="0" y="50"/>
                    </a:lnTo>
                    <a:lnTo>
                      <a:pt x="11" y="49"/>
                    </a:lnTo>
                    <a:lnTo>
                      <a:pt x="22" y="46"/>
                    </a:lnTo>
                    <a:lnTo>
                      <a:pt x="31" y="43"/>
                    </a:lnTo>
                    <a:lnTo>
                      <a:pt x="40" y="38"/>
                    </a:lnTo>
                    <a:lnTo>
                      <a:pt x="46" y="30"/>
                    </a:lnTo>
                    <a:lnTo>
                      <a:pt x="51" y="22"/>
                    </a:lnTo>
                    <a:lnTo>
                      <a:pt x="53" y="12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27" y="0"/>
                    </a:lnTo>
                    <a:lnTo>
                      <a:pt x="25" y="12"/>
                    </a:lnTo>
                    <a:lnTo>
                      <a:pt x="20" y="20"/>
                    </a:lnTo>
                    <a:lnTo>
                      <a:pt x="11" y="2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55" name="Freeform 152"/>
              <p:cNvSpPr>
                <a:spLocks/>
              </p:cNvSpPr>
              <p:nvPr/>
            </p:nvSpPr>
            <p:spPr bwMode="auto">
              <a:xfrm>
                <a:off x="2320" y="3051"/>
                <a:ext cx="18" cy="27"/>
              </a:xfrm>
              <a:custGeom>
                <a:avLst/>
                <a:gdLst>
                  <a:gd name="T0" fmla="*/ 0 w 54"/>
                  <a:gd name="T1" fmla="*/ 2 h 82"/>
                  <a:gd name="T2" fmla="*/ 0 w 54"/>
                  <a:gd name="T3" fmla="*/ 3 h 82"/>
                  <a:gd name="T4" fmla="*/ 2 w 54"/>
                  <a:gd name="T5" fmla="*/ 3 h 82"/>
                  <a:gd name="T6" fmla="*/ 2 w 54"/>
                  <a:gd name="T7" fmla="*/ 2 h 82"/>
                  <a:gd name="T8" fmla="*/ 2 w 54"/>
                  <a:gd name="T9" fmla="*/ 3 h 82"/>
                  <a:gd name="T10" fmla="*/ 2 w 54"/>
                  <a:gd name="T11" fmla="*/ 2 h 82"/>
                  <a:gd name="T12" fmla="*/ 2 w 54"/>
                  <a:gd name="T13" fmla="*/ 2 h 82"/>
                  <a:gd name="T14" fmla="*/ 2 w 54"/>
                  <a:gd name="T15" fmla="*/ 1 h 82"/>
                  <a:gd name="T16" fmla="*/ 2 w 54"/>
                  <a:gd name="T17" fmla="*/ 1 h 82"/>
                  <a:gd name="T18" fmla="*/ 1 w 54"/>
                  <a:gd name="T19" fmla="*/ 0 h 82"/>
                  <a:gd name="T20" fmla="*/ 1 w 54"/>
                  <a:gd name="T21" fmla="*/ 0 h 82"/>
                  <a:gd name="T22" fmla="*/ 1 w 54"/>
                  <a:gd name="T23" fmla="*/ 0 h 82"/>
                  <a:gd name="T24" fmla="*/ 0 w 54"/>
                  <a:gd name="T25" fmla="*/ 0 h 82"/>
                  <a:gd name="T26" fmla="*/ 0 w 54"/>
                  <a:gd name="T27" fmla="*/ 1 h 82"/>
                  <a:gd name="T28" fmla="*/ 0 w 54"/>
                  <a:gd name="T29" fmla="*/ 1 h 82"/>
                  <a:gd name="T30" fmla="*/ 0 w 54"/>
                  <a:gd name="T31" fmla="*/ 1 h 82"/>
                  <a:gd name="T32" fmla="*/ 1 w 54"/>
                  <a:gd name="T33" fmla="*/ 1 h 82"/>
                  <a:gd name="T34" fmla="*/ 1 w 54"/>
                  <a:gd name="T35" fmla="*/ 1 h 82"/>
                  <a:gd name="T36" fmla="*/ 1 w 54"/>
                  <a:gd name="T37" fmla="*/ 2 h 82"/>
                  <a:gd name="T38" fmla="*/ 1 w 54"/>
                  <a:gd name="T39" fmla="*/ 2 h 82"/>
                  <a:gd name="T40" fmla="*/ 1 w 54"/>
                  <a:gd name="T41" fmla="*/ 2 h 82"/>
                  <a:gd name="T42" fmla="*/ 1 w 54"/>
                  <a:gd name="T43" fmla="*/ 2 h 82"/>
                  <a:gd name="T44" fmla="*/ 0 w 54"/>
                  <a:gd name="T45" fmla="*/ 2 h 8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4"/>
                  <a:gd name="T70" fmla="*/ 0 h 82"/>
                  <a:gd name="T71" fmla="*/ 54 w 54"/>
                  <a:gd name="T72" fmla="*/ 82 h 8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4" h="82">
                    <a:moveTo>
                      <a:pt x="0" y="60"/>
                    </a:moveTo>
                    <a:lnTo>
                      <a:pt x="0" y="82"/>
                    </a:lnTo>
                    <a:lnTo>
                      <a:pt x="48" y="82"/>
                    </a:lnTo>
                    <a:lnTo>
                      <a:pt x="48" y="66"/>
                    </a:lnTo>
                    <a:lnTo>
                      <a:pt x="54" y="71"/>
                    </a:lnTo>
                    <a:lnTo>
                      <a:pt x="54" y="55"/>
                    </a:lnTo>
                    <a:lnTo>
                      <a:pt x="52" y="42"/>
                    </a:lnTo>
                    <a:lnTo>
                      <a:pt x="48" y="29"/>
                    </a:lnTo>
                    <a:lnTo>
                      <a:pt x="43" y="20"/>
                    </a:lnTo>
                    <a:lnTo>
                      <a:pt x="36" y="11"/>
                    </a:lnTo>
                    <a:lnTo>
                      <a:pt x="27" y="5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13" y="23"/>
                    </a:lnTo>
                    <a:lnTo>
                      <a:pt x="22" y="29"/>
                    </a:lnTo>
                    <a:lnTo>
                      <a:pt x="26" y="36"/>
                    </a:lnTo>
                    <a:lnTo>
                      <a:pt x="30" y="43"/>
                    </a:lnTo>
                    <a:lnTo>
                      <a:pt x="31" y="53"/>
                    </a:lnTo>
                    <a:lnTo>
                      <a:pt x="32" y="66"/>
                    </a:lnTo>
                    <a:lnTo>
                      <a:pt x="27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56" name="Freeform 153"/>
              <p:cNvSpPr>
                <a:spLocks/>
              </p:cNvSpPr>
              <p:nvPr/>
            </p:nvSpPr>
            <p:spPr bwMode="auto">
              <a:xfrm>
                <a:off x="2302" y="3051"/>
                <a:ext cx="18" cy="51"/>
              </a:xfrm>
              <a:custGeom>
                <a:avLst/>
                <a:gdLst>
                  <a:gd name="T0" fmla="*/ 2 w 54"/>
                  <a:gd name="T1" fmla="*/ 1 h 155"/>
                  <a:gd name="T2" fmla="*/ 2 w 54"/>
                  <a:gd name="T3" fmla="*/ 0 h 155"/>
                  <a:gd name="T4" fmla="*/ 1 w 54"/>
                  <a:gd name="T5" fmla="*/ 0 h 155"/>
                  <a:gd name="T6" fmla="*/ 0 w 54"/>
                  <a:gd name="T7" fmla="*/ 1 h 155"/>
                  <a:gd name="T8" fmla="*/ 0 w 54"/>
                  <a:gd name="T9" fmla="*/ 2 h 155"/>
                  <a:gd name="T10" fmla="*/ 0 w 54"/>
                  <a:gd name="T11" fmla="*/ 4 h 155"/>
                  <a:gd name="T12" fmla="*/ 0 w 54"/>
                  <a:gd name="T13" fmla="*/ 5 h 155"/>
                  <a:gd name="T14" fmla="*/ 1 w 54"/>
                  <a:gd name="T15" fmla="*/ 5 h 155"/>
                  <a:gd name="T16" fmla="*/ 1 w 54"/>
                  <a:gd name="T17" fmla="*/ 5 h 155"/>
                  <a:gd name="T18" fmla="*/ 2 w 54"/>
                  <a:gd name="T19" fmla="*/ 6 h 155"/>
                  <a:gd name="T20" fmla="*/ 2 w 54"/>
                  <a:gd name="T21" fmla="*/ 5 h 155"/>
                  <a:gd name="T22" fmla="*/ 1 w 54"/>
                  <a:gd name="T23" fmla="*/ 5 h 155"/>
                  <a:gd name="T24" fmla="*/ 1 w 54"/>
                  <a:gd name="T25" fmla="*/ 4 h 155"/>
                  <a:gd name="T26" fmla="*/ 1 w 54"/>
                  <a:gd name="T27" fmla="*/ 3 h 155"/>
                  <a:gd name="T28" fmla="*/ 1 w 54"/>
                  <a:gd name="T29" fmla="*/ 3 h 155"/>
                  <a:gd name="T30" fmla="*/ 2 w 54"/>
                  <a:gd name="T31" fmla="*/ 3 h 155"/>
                  <a:gd name="T32" fmla="*/ 2 w 54"/>
                  <a:gd name="T33" fmla="*/ 2 h 155"/>
                  <a:gd name="T34" fmla="*/ 1 w 54"/>
                  <a:gd name="T35" fmla="*/ 2 h 155"/>
                  <a:gd name="T36" fmla="*/ 1 w 54"/>
                  <a:gd name="T37" fmla="*/ 2 h 155"/>
                  <a:gd name="T38" fmla="*/ 1 w 54"/>
                  <a:gd name="T39" fmla="*/ 1 h 155"/>
                  <a:gd name="T40" fmla="*/ 2 w 54"/>
                  <a:gd name="T41" fmla="*/ 1 h 155"/>
                  <a:gd name="T42" fmla="*/ 2 w 54"/>
                  <a:gd name="T43" fmla="*/ 1 h 155"/>
                  <a:gd name="T44" fmla="*/ 2 w 54"/>
                  <a:gd name="T45" fmla="*/ 1 h 155"/>
                  <a:gd name="T46" fmla="*/ 2 w 54"/>
                  <a:gd name="T47" fmla="*/ 1 h 15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4"/>
                  <a:gd name="T73" fmla="*/ 0 h 155"/>
                  <a:gd name="T74" fmla="*/ 54 w 54"/>
                  <a:gd name="T75" fmla="*/ 155 h 15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4" h="155">
                    <a:moveTo>
                      <a:pt x="54" y="16"/>
                    </a:moveTo>
                    <a:lnTo>
                      <a:pt x="54" y="0"/>
                    </a:lnTo>
                    <a:lnTo>
                      <a:pt x="25" y="6"/>
                    </a:lnTo>
                    <a:lnTo>
                      <a:pt x="9" y="22"/>
                    </a:lnTo>
                    <a:lnTo>
                      <a:pt x="0" y="47"/>
                    </a:lnTo>
                    <a:lnTo>
                      <a:pt x="0" y="100"/>
                    </a:lnTo>
                    <a:lnTo>
                      <a:pt x="9" y="132"/>
                    </a:lnTo>
                    <a:lnTo>
                      <a:pt x="25" y="148"/>
                    </a:lnTo>
                    <a:lnTo>
                      <a:pt x="35" y="152"/>
                    </a:lnTo>
                    <a:lnTo>
                      <a:pt x="54" y="155"/>
                    </a:lnTo>
                    <a:lnTo>
                      <a:pt x="54" y="133"/>
                    </a:lnTo>
                    <a:lnTo>
                      <a:pt x="38" y="129"/>
                    </a:lnTo>
                    <a:lnTo>
                      <a:pt x="28" y="109"/>
                    </a:lnTo>
                    <a:lnTo>
                      <a:pt x="27" y="82"/>
                    </a:lnTo>
                    <a:lnTo>
                      <a:pt x="21" y="82"/>
                    </a:lnTo>
                    <a:lnTo>
                      <a:pt x="54" y="82"/>
                    </a:lnTo>
                    <a:lnTo>
                      <a:pt x="54" y="60"/>
                    </a:lnTo>
                    <a:lnTo>
                      <a:pt x="21" y="60"/>
                    </a:lnTo>
                    <a:lnTo>
                      <a:pt x="27" y="66"/>
                    </a:lnTo>
                    <a:lnTo>
                      <a:pt x="31" y="31"/>
                    </a:lnTo>
                    <a:lnTo>
                      <a:pt x="43" y="17"/>
                    </a:lnTo>
                    <a:lnTo>
                      <a:pt x="54" y="16"/>
                    </a:lnTo>
                    <a:lnTo>
                      <a:pt x="54" y="22"/>
                    </a:lnTo>
                    <a:lnTo>
                      <a:pt x="5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57" name="Rectangle 154"/>
              <p:cNvSpPr>
                <a:spLocks noChangeArrowheads="1"/>
              </p:cNvSpPr>
              <p:nvPr/>
            </p:nvSpPr>
            <p:spPr bwMode="auto">
              <a:xfrm>
                <a:off x="2350" y="3028"/>
                <a:ext cx="9" cy="7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858" name="Freeform 155"/>
              <p:cNvSpPr>
                <a:spLocks/>
              </p:cNvSpPr>
              <p:nvPr/>
            </p:nvSpPr>
            <p:spPr bwMode="auto">
              <a:xfrm>
                <a:off x="2391" y="3086"/>
                <a:ext cx="18" cy="16"/>
              </a:xfrm>
              <a:custGeom>
                <a:avLst/>
                <a:gdLst>
                  <a:gd name="T0" fmla="*/ 0 w 54"/>
                  <a:gd name="T1" fmla="*/ 1 h 50"/>
                  <a:gd name="T2" fmla="*/ 0 w 54"/>
                  <a:gd name="T3" fmla="*/ 2 h 50"/>
                  <a:gd name="T4" fmla="*/ 0 w 54"/>
                  <a:gd name="T5" fmla="*/ 2 h 50"/>
                  <a:gd name="T6" fmla="*/ 1 w 54"/>
                  <a:gd name="T7" fmla="*/ 2 h 50"/>
                  <a:gd name="T8" fmla="*/ 1 w 54"/>
                  <a:gd name="T9" fmla="*/ 2 h 50"/>
                  <a:gd name="T10" fmla="*/ 1 w 54"/>
                  <a:gd name="T11" fmla="*/ 1 h 50"/>
                  <a:gd name="T12" fmla="*/ 2 w 54"/>
                  <a:gd name="T13" fmla="*/ 1 h 50"/>
                  <a:gd name="T14" fmla="*/ 2 w 54"/>
                  <a:gd name="T15" fmla="*/ 1 h 50"/>
                  <a:gd name="T16" fmla="*/ 2 w 54"/>
                  <a:gd name="T17" fmla="*/ 1 h 50"/>
                  <a:gd name="T18" fmla="*/ 2 w 54"/>
                  <a:gd name="T19" fmla="*/ 0 h 50"/>
                  <a:gd name="T20" fmla="*/ 2 w 54"/>
                  <a:gd name="T21" fmla="*/ 0 h 50"/>
                  <a:gd name="T22" fmla="*/ 2 w 54"/>
                  <a:gd name="T23" fmla="*/ 0 h 50"/>
                  <a:gd name="T24" fmla="*/ 1 w 54"/>
                  <a:gd name="T25" fmla="*/ 0 h 50"/>
                  <a:gd name="T26" fmla="*/ 1 w 54"/>
                  <a:gd name="T27" fmla="*/ 0 h 50"/>
                  <a:gd name="T28" fmla="*/ 1 w 54"/>
                  <a:gd name="T29" fmla="*/ 0 h 50"/>
                  <a:gd name="T30" fmla="*/ 1 w 54"/>
                  <a:gd name="T31" fmla="*/ 1 h 50"/>
                  <a:gd name="T32" fmla="*/ 1 w 54"/>
                  <a:gd name="T33" fmla="*/ 1 h 50"/>
                  <a:gd name="T34" fmla="*/ 0 w 54"/>
                  <a:gd name="T35" fmla="*/ 1 h 50"/>
                  <a:gd name="T36" fmla="*/ 0 w 54"/>
                  <a:gd name="T37" fmla="*/ 1 h 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"/>
                  <a:gd name="T58" fmla="*/ 0 h 50"/>
                  <a:gd name="T59" fmla="*/ 54 w 54"/>
                  <a:gd name="T60" fmla="*/ 50 h 5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" h="50">
                    <a:moveTo>
                      <a:pt x="0" y="28"/>
                    </a:moveTo>
                    <a:lnTo>
                      <a:pt x="0" y="50"/>
                    </a:lnTo>
                    <a:lnTo>
                      <a:pt x="6" y="50"/>
                    </a:lnTo>
                    <a:lnTo>
                      <a:pt x="16" y="49"/>
                    </a:lnTo>
                    <a:lnTo>
                      <a:pt x="25" y="46"/>
                    </a:lnTo>
                    <a:lnTo>
                      <a:pt x="33" y="43"/>
                    </a:lnTo>
                    <a:lnTo>
                      <a:pt x="41" y="38"/>
                    </a:lnTo>
                    <a:lnTo>
                      <a:pt x="46" y="30"/>
                    </a:lnTo>
                    <a:lnTo>
                      <a:pt x="50" y="22"/>
                    </a:lnTo>
                    <a:lnTo>
                      <a:pt x="53" y="12"/>
                    </a:lnTo>
                    <a:lnTo>
                      <a:pt x="54" y="0"/>
                    </a:lnTo>
                    <a:lnTo>
                      <a:pt x="49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6" y="12"/>
                    </a:lnTo>
                    <a:lnTo>
                      <a:pt x="21" y="20"/>
                    </a:lnTo>
                    <a:lnTo>
                      <a:pt x="14" y="25"/>
                    </a:lnTo>
                    <a:lnTo>
                      <a:pt x="6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59" name="Freeform 156"/>
              <p:cNvSpPr>
                <a:spLocks/>
              </p:cNvSpPr>
              <p:nvPr/>
            </p:nvSpPr>
            <p:spPr bwMode="auto">
              <a:xfrm>
                <a:off x="2391" y="3051"/>
                <a:ext cx="18" cy="27"/>
              </a:xfrm>
              <a:custGeom>
                <a:avLst/>
                <a:gdLst>
                  <a:gd name="T0" fmla="*/ 0 w 54"/>
                  <a:gd name="T1" fmla="*/ 2 h 82"/>
                  <a:gd name="T2" fmla="*/ 0 w 54"/>
                  <a:gd name="T3" fmla="*/ 3 h 82"/>
                  <a:gd name="T4" fmla="*/ 2 w 54"/>
                  <a:gd name="T5" fmla="*/ 3 h 82"/>
                  <a:gd name="T6" fmla="*/ 2 w 54"/>
                  <a:gd name="T7" fmla="*/ 2 h 82"/>
                  <a:gd name="T8" fmla="*/ 2 w 54"/>
                  <a:gd name="T9" fmla="*/ 3 h 82"/>
                  <a:gd name="T10" fmla="*/ 2 w 54"/>
                  <a:gd name="T11" fmla="*/ 2 h 82"/>
                  <a:gd name="T12" fmla="*/ 2 w 54"/>
                  <a:gd name="T13" fmla="*/ 2 h 82"/>
                  <a:gd name="T14" fmla="*/ 2 w 54"/>
                  <a:gd name="T15" fmla="*/ 1 h 82"/>
                  <a:gd name="T16" fmla="*/ 2 w 54"/>
                  <a:gd name="T17" fmla="*/ 1 h 82"/>
                  <a:gd name="T18" fmla="*/ 1 w 54"/>
                  <a:gd name="T19" fmla="*/ 0 h 82"/>
                  <a:gd name="T20" fmla="*/ 1 w 54"/>
                  <a:gd name="T21" fmla="*/ 0 h 82"/>
                  <a:gd name="T22" fmla="*/ 1 w 54"/>
                  <a:gd name="T23" fmla="*/ 0 h 82"/>
                  <a:gd name="T24" fmla="*/ 0 w 54"/>
                  <a:gd name="T25" fmla="*/ 0 h 82"/>
                  <a:gd name="T26" fmla="*/ 0 w 54"/>
                  <a:gd name="T27" fmla="*/ 0 h 82"/>
                  <a:gd name="T28" fmla="*/ 0 w 54"/>
                  <a:gd name="T29" fmla="*/ 1 h 82"/>
                  <a:gd name="T30" fmla="*/ 0 w 54"/>
                  <a:gd name="T31" fmla="*/ 1 h 82"/>
                  <a:gd name="T32" fmla="*/ 1 w 54"/>
                  <a:gd name="T33" fmla="*/ 1 h 82"/>
                  <a:gd name="T34" fmla="*/ 1 w 54"/>
                  <a:gd name="T35" fmla="*/ 1 h 82"/>
                  <a:gd name="T36" fmla="*/ 1 w 54"/>
                  <a:gd name="T37" fmla="*/ 1 h 82"/>
                  <a:gd name="T38" fmla="*/ 1 w 54"/>
                  <a:gd name="T39" fmla="*/ 1 h 82"/>
                  <a:gd name="T40" fmla="*/ 1 w 54"/>
                  <a:gd name="T41" fmla="*/ 2 h 82"/>
                  <a:gd name="T42" fmla="*/ 1 w 54"/>
                  <a:gd name="T43" fmla="*/ 2 h 82"/>
                  <a:gd name="T44" fmla="*/ 1 w 54"/>
                  <a:gd name="T45" fmla="*/ 2 h 82"/>
                  <a:gd name="T46" fmla="*/ 1 w 54"/>
                  <a:gd name="T47" fmla="*/ 2 h 82"/>
                  <a:gd name="T48" fmla="*/ 0 w 54"/>
                  <a:gd name="T49" fmla="*/ 2 h 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4"/>
                  <a:gd name="T76" fmla="*/ 0 h 82"/>
                  <a:gd name="T77" fmla="*/ 54 w 54"/>
                  <a:gd name="T78" fmla="*/ 82 h 8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4" h="82">
                    <a:moveTo>
                      <a:pt x="0" y="60"/>
                    </a:moveTo>
                    <a:lnTo>
                      <a:pt x="0" y="82"/>
                    </a:lnTo>
                    <a:lnTo>
                      <a:pt x="49" y="82"/>
                    </a:lnTo>
                    <a:lnTo>
                      <a:pt x="49" y="66"/>
                    </a:lnTo>
                    <a:lnTo>
                      <a:pt x="54" y="71"/>
                    </a:lnTo>
                    <a:lnTo>
                      <a:pt x="54" y="55"/>
                    </a:lnTo>
                    <a:lnTo>
                      <a:pt x="52" y="42"/>
                    </a:lnTo>
                    <a:lnTo>
                      <a:pt x="49" y="29"/>
                    </a:lnTo>
                    <a:lnTo>
                      <a:pt x="44" y="20"/>
                    </a:lnTo>
                    <a:lnTo>
                      <a:pt x="38" y="11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" y="22"/>
                    </a:lnTo>
                    <a:lnTo>
                      <a:pt x="16" y="23"/>
                    </a:lnTo>
                    <a:lnTo>
                      <a:pt x="20" y="26"/>
                    </a:lnTo>
                    <a:lnTo>
                      <a:pt x="22" y="29"/>
                    </a:lnTo>
                    <a:lnTo>
                      <a:pt x="25" y="36"/>
                    </a:lnTo>
                    <a:lnTo>
                      <a:pt x="26" y="43"/>
                    </a:lnTo>
                    <a:lnTo>
                      <a:pt x="27" y="53"/>
                    </a:lnTo>
                    <a:lnTo>
                      <a:pt x="27" y="66"/>
                    </a:lnTo>
                    <a:lnTo>
                      <a:pt x="27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60" name="Freeform 157"/>
              <p:cNvSpPr>
                <a:spLocks/>
              </p:cNvSpPr>
              <p:nvPr/>
            </p:nvSpPr>
            <p:spPr bwMode="auto">
              <a:xfrm>
                <a:off x="2373" y="3051"/>
                <a:ext cx="20" cy="51"/>
              </a:xfrm>
              <a:custGeom>
                <a:avLst/>
                <a:gdLst>
                  <a:gd name="T0" fmla="*/ 2 w 60"/>
                  <a:gd name="T1" fmla="*/ 1 h 155"/>
                  <a:gd name="T2" fmla="*/ 2 w 60"/>
                  <a:gd name="T3" fmla="*/ 0 h 155"/>
                  <a:gd name="T4" fmla="*/ 2 w 60"/>
                  <a:gd name="T5" fmla="*/ 0 h 155"/>
                  <a:gd name="T6" fmla="*/ 1 w 60"/>
                  <a:gd name="T7" fmla="*/ 0 h 155"/>
                  <a:gd name="T8" fmla="*/ 1 w 60"/>
                  <a:gd name="T9" fmla="*/ 0 h 155"/>
                  <a:gd name="T10" fmla="*/ 0 w 60"/>
                  <a:gd name="T11" fmla="*/ 1 h 155"/>
                  <a:gd name="T12" fmla="*/ 0 w 60"/>
                  <a:gd name="T13" fmla="*/ 3 h 155"/>
                  <a:gd name="T14" fmla="*/ 0 w 60"/>
                  <a:gd name="T15" fmla="*/ 4 h 155"/>
                  <a:gd name="T16" fmla="*/ 1 w 60"/>
                  <a:gd name="T17" fmla="*/ 5 h 155"/>
                  <a:gd name="T18" fmla="*/ 1 w 60"/>
                  <a:gd name="T19" fmla="*/ 5 h 155"/>
                  <a:gd name="T20" fmla="*/ 2 w 60"/>
                  <a:gd name="T21" fmla="*/ 6 h 155"/>
                  <a:gd name="T22" fmla="*/ 2 w 60"/>
                  <a:gd name="T23" fmla="*/ 6 h 155"/>
                  <a:gd name="T24" fmla="*/ 2 w 60"/>
                  <a:gd name="T25" fmla="*/ 5 h 155"/>
                  <a:gd name="T26" fmla="*/ 2 w 60"/>
                  <a:gd name="T27" fmla="*/ 5 h 155"/>
                  <a:gd name="T28" fmla="*/ 1 w 60"/>
                  <a:gd name="T29" fmla="*/ 5 h 155"/>
                  <a:gd name="T30" fmla="*/ 1 w 60"/>
                  <a:gd name="T31" fmla="*/ 4 h 155"/>
                  <a:gd name="T32" fmla="*/ 1 w 60"/>
                  <a:gd name="T33" fmla="*/ 3 h 155"/>
                  <a:gd name="T34" fmla="*/ 1 w 60"/>
                  <a:gd name="T35" fmla="*/ 3 h 155"/>
                  <a:gd name="T36" fmla="*/ 2 w 60"/>
                  <a:gd name="T37" fmla="*/ 3 h 155"/>
                  <a:gd name="T38" fmla="*/ 2 w 60"/>
                  <a:gd name="T39" fmla="*/ 2 h 155"/>
                  <a:gd name="T40" fmla="*/ 1 w 60"/>
                  <a:gd name="T41" fmla="*/ 2 h 155"/>
                  <a:gd name="T42" fmla="*/ 1 w 60"/>
                  <a:gd name="T43" fmla="*/ 2 h 155"/>
                  <a:gd name="T44" fmla="*/ 1 w 60"/>
                  <a:gd name="T45" fmla="*/ 1 h 155"/>
                  <a:gd name="T46" fmla="*/ 1 w 60"/>
                  <a:gd name="T47" fmla="*/ 1 h 155"/>
                  <a:gd name="T48" fmla="*/ 2 w 60"/>
                  <a:gd name="T49" fmla="*/ 1 h 155"/>
                  <a:gd name="T50" fmla="*/ 2 w 60"/>
                  <a:gd name="T51" fmla="*/ 1 h 155"/>
                  <a:gd name="T52" fmla="*/ 2 w 60"/>
                  <a:gd name="T53" fmla="*/ 1 h 15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0"/>
                  <a:gd name="T82" fmla="*/ 0 h 155"/>
                  <a:gd name="T83" fmla="*/ 60 w 60"/>
                  <a:gd name="T84" fmla="*/ 155 h 15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0" h="155">
                    <a:moveTo>
                      <a:pt x="54" y="16"/>
                    </a:moveTo>
                    <a:lnTo>
                      <a:pt x="54" y="0"/>
                    </a:lnTo>
                    <a:lnTo>
                      <a:pt x="60" y="0"/>
                    </a:lnTo>
                    <a:lnTo>
                      <a:pt x="38" y="1"/>
                    </a:lnTo>
                    <a:lnTo>
                      <a:pt x="16" y="12"/>
                    </a:lnTo>
                    <a:lnTo>
                      <a:pt x="4" y="33"/>
                    </a:lnTo>
                    <a:lnTo>
                      <a:pt x="0" y="77"/>
                    </a:lnTo>
                    <a:lnTo>
                      <a:pt x="5" y="118"/>
                    </a:lnTo>
                    <a:lnTo>
                      <a:pt x="17" y="141"/>
                    </a:lnTo>
                    <a:lnTo>
                      <a:pt x="34" y="152"/>
                    </a:lnTo>
                    <a:lnTo>
                      <a:pt x="60" y="155"/>
                    </a:lnTo>
                    <a:lnTo>
                      <a:pt x="54" y="155"/>
                    </a:lnTo>
                    <a:lnTo>
                      <a:pt x="54" y="133"/>
                    </a:lnTo>
                    <a:lnTo>
                      <a:pt x="60" y="133"/>
                    </a:lnTo>
                    <a:lnTo>
                      <a:pt x="38" y="129"/>
                    </a:lnTo>
                    <a:lnTo>
                      <a:pt x="27" y="97"/>
                    </a:lnTo>
                    <a:lnTo>
                      <a:pt x="27" y="82"/>
                    </a:lnTo>
                    <a:lnTo>
                      <a:pt x="22" y="82"/>
                    </a:lnTo>
                    <a:lnTo>
                      <a:pt x="54" y="82"/>
                    </a:lnTo>
                    <a:lnTo>
                      <a:pt x="54" y="60"/>
                    </a:lnTo>
                    <a:lnTo>
                      <a:pt x="22" y="60"/>
                    </a:lnTo>
                    <a:lnTo>
                      <a:pt x="27" y="66"/>
                    </a:lnTo>
                    <a:lnTo>
                      <a:pt x="29" y="39"/>
                    </a:lnTo>
                    <a:lnTo>
                      <a:pt x="38" y="20"/>
                    </a:lnTo>
                    <a:lnTo>
                      <a:pt x="54" y="16"/>
                    </a:lnTo>
                    <a:lnTo>
                      <a:pt x="60" y="22"/>
                    </a:lnTo>
                    <a:lnTo>
                      <a:pt x="5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61" name="Freeform 158"/>
              <p:cNvSpPr>
                <a:spLocks/>
              </p:cNvSpPr>
              <p:nvPr/>
            </p:nvSpPr>
            <p:spPr bwMode="auto">
              <a:xfrm>
                <a:off x="2421" y="3051"/>
                <a:ext cx="38" cy="50"/>
              </a:xfrm>
              <a:custGeom>
                <a:avLst/>
                <a:gdLst>
                  <a:gd name="T0" fmla="*/ 4 w 113"/>
                  <a:gd name="T1" fmla="*/ 6 h 150"/>
                  <a:gd name="T2" fmla="*/ 4 w 113"/>
                  <a:gd name="T3" fmla="*/ 2 h 150"/>
                  <a:gd name="T4" fmla="*/ 4 w 113"/>
                  <a:gd name="T5" fmla="*/ 2 h 150"/>
                  <a:gd name="T6" fmla="*/ 4 w 113"/>
                  <a:gd name="T7" fmla="*/ 0 h 150"/>
                  <a:gd name="T8" fmla="*/ 3 w 113"/>
                  <a:gd name="T9" fmla="*/ 0 h 150"/>
                  <a:gd name="T10" fmla="*/ 2 w 113"/>
                  <a:gd name="T11" fmla="*/ 0 h 150"/>
                  <a:gd name="T12" fmla="*/ 2 w 113"/>
                  <a:gd name="T13" fmla="*/ 0 h 150"/>
                  <a:gd name="T14" fmla="*/ 1 w 113"/>
                  <a:gd name="T15" fmla="*/ 1 h 150"/>
                  <a:gd name="T16" fmla="*/ 1 w 113"/>
                  <a:gd name="T17" fmla="*/ 1 h 150"/>
                  <a:gd name="T18" fmla="*/ 1 w 113"/>
                  <a:gd name="T19" fmla="*/ 1 h 150"/>
                  <a:gd name="T20" fmla="*/ 1 w 113"/>
                  <a:gd name="T21" fmla="*/ 0 h 150"/>
                  <a:gd name="T22" fmla="*/ 0 w 113"/>
                  <a:gd name="T23" fmla="*/ 0 h 150"/>
                  <a:gd name="T24" fmla="*/ 0 w 113"/>
                  <a:gd name="T25" fmla="*/ 0 h 150"/>
                  <a:gd name="T26" fmla="*/ 0 w 113"/>
                  <a:gd name="T27" fmla="*/ 6 h 150"/>
                  <a:gd name="T28" fmla="*/ 1 w 113"/>
                  <a:gd name="T29" fmla="*/ 6 h 150"/>
                  <a:gd name="T30" fmla="*/ 1 w 113"/>
                  <a:gd name="T31" fmla="*/ 2 h 150"/>
                  <a:gd name="T32" fmla="*/ 1 w 113"/>
                  <a:gd name="T33" fmla="*/ 2 h 150"/>
                  <a:gd name="T34" fmla="*/ 1 w 113"/>
                  <a:gd name="T35" fmla="*/ 1 h 150"/>
                  <a:gd name="T36" fmla="*/ 2 w 113"/>
                  <a:gd name="T37" fmla="*/ 1 h 150"/>
                  <a:gd name="T38" fmla="*/ 2 w 113"/>
                  <a:gd name="T39" fmla="*/ 1 h 150"/>
                  <a:gd name="T40" fmla="*/ 3 w 113"/>
                  <a:gd name="T41" fmla="*/ 1 h 150"/>
                  <a:gd name="T42" fmla="*/ 3 w 113"/>
                  <a:gd name="T43" fmla="*/ 1 h 150"/>
                  <a:gd name="T44" fmla="*/ 3 w 113"/>
                  <a:gd name="T45" fmla="*/ 2 h 150"/>
                  <a:gd name="T46" fmla="*/ 3 w 113"/>
                  <a:gd name="T47" fmla="*/ 2 h 150"/>
                  <a:gd name="T48" fmla="*/ 3 w 113"/>
                  <a:gd name="T49" fmla="*/ 6 h 150"/>
                  <a:gd name="T50" fmla="*/ 4 w 113"/>
                  <a:gd name="T51" fmla="*/ 6 h 1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3"/>
                  <a:gd name="T79" fmla="*/ 0 h 150"/>
                  <a:gd name="T80" fmla="*/ 113 w 113"/>
                  <a:gd name="T81" fmla="*/ 150 h 15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3" h="150">
                    <a:moveTo>
                      <a:pt x="108" y="150"/>
                    </a:moveTo>
                    <a:lnTo>
                      <a:pt x="108" y="44"/>
                    </a:lnTo>
                    <a:lnTo>
                      <a:pt x="113" y="44"/>
                    </a:lnTo>
                    <a:lnTo>
                      <a:pt x="105" y="11"/>
                    </a:lnTo>
                    <a:lnTo>
                      <a:pt x="91" y="2"/>
                    </a:lnTo>
                    <a:lnTo>
                      <a:pt x="59" y="1"/>
                    </a:lnTo>
                    <a:lnTo>
                      <a:pt x="41" y="11"/>
                    </a:lnTo>
                    <a:lnTo>
                      <a:pt x="32" y="22"/>
                    </a:lnTo>
                    <a:lnTo>
                      <a:pt x="32" y="16"/>
                    </a:lnTo>
                    <a:lnTo>
                      <a:pt x="27" y="16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50"/>
                    </a:lnTo>
                    <a:lnTo>
                      <a:pt x="27" y="150"/>
                    </a:lnTo>
                    <a:lnTo>
                      <a:pt x="27" y="60"/>
                    </a:lnTo>
                    <a:lnTo>
                      <a:pt x="32" y="60"/>
                    </a:lnTo>
                    <a:lnTo>
                      <a:pt x="38" y="32"/>
                    </a:lnTo>
                    <a:lnTo>
                      <a:pt x="57" y="17"/>
                    </a:lnTo>
                    <a:lnTo>
                      <a:pt x="65" y="16"/>
                    </a:lnTo>
                    <a:lnTo>
                      <a:pt x="75" y="18"/>
                    </a:lnTo>
                    <a:lnTo>
                      <a:pt x="85" y="36"/>
                    </a:lnTo>
                    <a:lnTo>
                      <a:pt x="86" y="44"/>
                    </a:lnTo>
                    <a:lnTo>
                      <a:pt x="81" y="44"/>
                    </a:lnTo>
                    <a:lnTo>
                      <a:pt x="81" y="150"/>
                    </a:lnTo>
                    <a:lnTo>
                      <a:pt x="108" y="1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62" name="Freeform 159"/>
              <p:cNvSpPr>
                <a:spLocks/>
              </p:cNvSpPr>
              <p:nvPr/>
            </p:nvSpPr>
            <p:spPr bwMode="auto">
              <a:xfrm>
                <a:off x="2488" y="3051"/>
                <a:ext cx="18" cy="69"/>
              </a:xfrm>
              <a:custGeom>
                <a:avLst/>
                <a:gdLst>
                  <a:gd name="T0" fmla="*/ 0 w 54"/>
                  <a:gd name="T1" fmla="*/ 7 h 207"/>
                  <a:gd name="T2" fmla="*/ 0 w 54"/>
                  <a:gd name="T3" fmla="*/ 8 h 207"/>
                  <a:gd name="T4" fmla="*/ 1 w 54"/>
                  <a:gd name="T5" fmla="*/ 7 h 207"/>
                  <a:gd name="T6" fmla="*/ 2 w 54"/>
                  <a:gd name="T7" fmla="*/ 7 h 207"/>
                  <a:gd name="T8" fmla="*/ 2 w 54"/>
                  <a:gd name="T9" fmla="*/ 6 h 207"/>
                  <a:gd name="T10" fmla="*/ 2 w 54"/>
                  <a:gd name="T11" fmla="*/ 0 h 207"/>
                  <a:gd name="T12" fmla="*/ 1 w 54"/>
                  <a:gd name="T13" fmla="*/ 0 h 207"/>
                  <a:gd name="T14" fmla="*/ 1 w 54"/>
                  <a:gd name="T15" fmla="*/ 1 h 207"/>
                  <a:gd name="T16" fmla="*/ 0 w 54"/>
                  <a:gd name="T17" fmla="*/ 0 h 207"/>
                  <a:gd name="T18" fmla="*/ 0 w 54"/>
                  <a:gd name="T19" fmla="*/ 0 h 207"/>
                  <a:gd name="T20" fmla="*/ 0 w 54"/>
                  <a:gd name="T21" fmla="*/ 1 h 207"/>
                  <a:gd name="T22" fmla="*/ 0 w 54"/>
                  <a:gd name="T23" fmla="*/ 1 h 207"/>
                  <a:gd name="T24" fmla="*/ 1 w 54"/>
                  <a:gd name="T25" fmla="*/ 1 h 207"/>
                  <a:gd name="T26" fmla="*/ 1 w 54"/>
                  <a:gd name="T27" fmla="*/ 2 h 207"/>
                  <a:gd name="T28" fmla="*/ 1 w 54"/>
                  <a:gd name="T29" fmla="*/ 3 h 207"/>
                  <a:gd name="T30" fmla="*/ 1 w 54"/>
                  <a:gd name="T31" fmla="*/ 4 h 207"/>
                  <a:gd name="T32" fmla="*/ 0 w 54"/>
                  <a:gd name="T33" fmla="*/ 5 h 207"/>
                  <a:gd name="T34" fmla="*/ 0 w 54"/>
                  <a:gd name="T35" fmla="*/ 5 h 207"/>
                  <a:gd name="T36" fmla="*/ 0 w 54"/>
                  <a:gd name="T37" fmla="*/ 5 h 207"/>
                  <a:gd name="T38" fmla="*/ 1 w 54"/>
                  <a:gd name="T39" fmla="*/ 5 h 207"/>
                  <a:gd name="T40" fmla="*/ 1 w 54"/>
                  <a:gd name="T41" fmla="*/ 5 h 207"/>
                  <a:gd name="T42" fmla="*/ 1 w 54"/>
                  <a:gd name="T43" fmla="*/ 6 h 207"/>
                  <a:gd name="T44" fmla="*/ 1 w 54"/>
                  <a:gd name="T45" fmla="*/ 6 h 207"/>
                  <a:gd name="T46" fmla="*/ 1 w 54"/>
                  <a:gd name="T47" fmla="*/ 7 h 207"/>
                  <a:gd name="T48" fmla="*/ 0 w 54"/>
                  <a:gd name="T49" fmla="*/ 7 h 2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4"/>
                  <a:gd name="T76" fmla="*/ 0 h 207"/>
                  <a:gd name="T77" fmla="*/ 54 w 54"/>
                  <a:gd name="T78" fmla="*/ 207 h 2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4" h="207">
                    <a:moveTo>
                      <a:pt x="0" y="184"/>
                    </a:moveTo>
                    <a:lnTo>
                      <a:pt x="0" y="207"/>
                    </a:lnTo>
                    <a:lnTo>
                      <a:pt x="30" y="202"/>
                    </a:lnTo>
                    <a:lnTo>
                      <a:pt x="50" y="186"/>
                    </a:lnTo>
                    <a:lnTo>
                      <a:pt x="54" y="164"/>
                    </a:lnTo>
                    <a:lnTo>
                      <a:pt x="54" y="0"/>
                    </a:lnTo>
                    <a:lnTo>
                      <a:pt x="27" y="0"/>
                    </a:lnTo>
                    <a:lnTo>
                      <a:pt x="27" y="21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11" y="22"/>
                    </a:lnTo>
                    <a:lnTo>
                      <a:pt x="24" y="32"/>
                    </a:lnTo>
                    <a:lnTo>
                      <a:pt x="32" y="58"/>
                    </a:lnTo>
                    <a:lnTo>
                      <a:pt x="30" y="91"/>
                    </a:lnTo>
                    <a:lnTo>
                      <a:pt x="22" y="114"/>
                    </a:lnTo>
                    <a:lnTo>
                      <a:pt x="8" y="124"/>
                    </a:lnTo>
                    <a:lnTo>
                      <a:pt x="0" y="125"/>
                    </a:lnTo>
                    <a:lnTo>
                      <a:pt x="0" y="146"/>
                    </a:lnTo>
                    <a:lnTo>
                      <a:pt x="22" y="138"/>
                    </a:lnTo>
                    <a:lnTo>
                      <a:pt x="27" y="125"/>
                    </a:lnTo>
                    <a:lnTo>
                      <a:pt x="27" y="164"/>
                    </a:lnTo>
                    <a:lnTo>
                      <a:pt x="32" y="164"/>
                    </a:lnTo>
                    <a:lnTo>
                      <a:pt x="24" y="17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63" name="Freeform 160"/>
              <p:cNvSpPr>
                <a:spLocks/>
              </p:cNvSpPr>
              <p:nvPr/>
            </p:nvSpPr>
            <p:spPr bwMode="auto">
              <a:xfrm>
                <a:off x="2471" y="3051"/>
                <a:ext cx="17" cy="48"/>
              </a:xfrm>
              <a:custGeom>
                <a:avLst/>
                <a:gdLst>
                  <a:gd name="T0" fmla="*/ 2 w 50"/>
                  <a:gd name="T1" fmla="*/ 1 h 146"/>
                  <a:gd name="T2" fmla="*/ 2 w 50"/>
                  <a:gd name="T3" fmla="*/ 0 h 146"/>
                  <a:gd name="T4" fmla="*/ 2 w 50"/>
                  <a:gd name="T5" fmla="*/ 0 h 146"/>
                  <a:gd name="T6" fmla="*/ 1 w 50"/>
                  <a:gd name="T7" fmla="*/ 0 h 146"/>
                  <a:gd name="T8" fmla="*/ 1 w 50"/>
                  <a:gd name="T9" fmla="*/ 0 h 146"/>
                  <a:gd name="T10" fmla="*/ 1 w 50"/>
                  <a:gd name="T11" fmla="*/ 0 h 146"/>
                  <a:gd name="T12" fmla="*/ 1 w 50"/>
                  <a:gd name="T13" fmla="*/ 0 h 146"/>
                  <a:gd name="T14" fmla="*/ 0 w 50"/>
                  <a:gd name="T15" fmla="*/ 1 h 146"/>
                  <a:gd name="T16" fmla="*/ 0 w 50"/>
                  <a:gd name="T17" fmla="*/ 1 h 146"/>
                  <a:gd name="T18" fmla="*/ 0 w 50"/>
                  <a:gd name="T19" fmla="*/ 2 h 146"/>
                  <a:gd name="T20" fmla="*/ 0 w 50"/>
                  <a:gd name="T21" fmla="*/ 3 h 146"/>
                  <a:gd name="T22" fmla="*/ 0 w 50"/>
                  <a:gd name="T23" fmla="*/ 4 h 146"/>
                  <a:gd name="T24" fmla="*/ 0 w 50"/>
                  <a:gd name="T25" fmla="*/ 4 h 146"/>
                  <a:gd name="T26" fmla="*/ 0 w 50"/>
                  <a:gd name="T27" fmla="*/ 4 h 146"/>
                  <a:gd name="T28" fmla="*/ 0 w 50"/>
                  <a:gd name="T29" fmla="*/ 5 h 146"/>
                  <a:gd name="T30" fmla="*/ 1 w 50"/>
                  <a:gd name="T31" fmla="*/ 5 h 146"/>
                  <a:gd name="T32" fmla="*/ 1 w 50"/>
                  <a:gd name="T33" fmla="*/ 5 h 146"/>
                  <a:gd name="T34" fmla="*/ 2 w 50"/>
                  <a:gd name="T35" fmla="*/ 5 h 146"/>
                  <a:gd name="T36" fmla="*/ 2 w 50"/>
                  <a:gd name="T37" fmla="*/ 5 h 146"/>
                  <a:gd name="T38" fmla="*/ 2 w 50"/>
                  <a:gd name="T39" fmla="*/ 4 h 146"/>
                  <a:gd name="T40" fmla="*/ 1 w 50"/>
                  <a:gd name="T41" fmla="*/ 4 h 146"/>
                  <a:gd name="T42" fmla="*/ 1 w 50"/>
                  <a:gd name="T43" fmla="*/ 4 h 146"/>
                  <a:gd name="T44" fmla="*/ 1 w 50"/>
                  <a:gd name="T45" fmla="*/ 4 h 146"/>
                  <a:gd name="T46" fmla="*/ 1 w 50"/>
                  <a:gd name="T47" fmla="*/ 4 h 146"/>
                  <a:gd name="T48" fmla="*/ 1 w 50"/>
                  <a:gd name="T49" fmla="*/ 4 h 146"/>
                  <a:gd name="T50" fmla="*/ 1 w 50"/>
                  <a:gd name="T51" fmla="*/ 3 h 146"/>
                  <a:gd name="T52" fmla="*/ 1 w 50"/>
                  <a:gd name="T53" fmla="*/ 3 h 146"/>
                  <a:gd name="T54" fmla="*/ 1 w 50"/>
                  <a:gd name="T55" fmla="*/ 2 h 146"/>
                  <a:gd name="T56" fmla="*/ 1 w 50"/>
                  <a:gd name="T57" fmla="*/ 1 h 146"/>
                  <a:gd name="T58" fmla="*/ 1 w 50"/>
                  <a:gd name="T59" fmla="*/ 1 h 146"/>
                  <a:gd name="T60" fmla="*/ 1 w 50"/>
                  <a:gd name="T61" fmla="*/ 1 h 146"/>
                  <a:gd name="T62" fmla="*/ 2 w 50"/>
                  <a:gd name="T63" fmla="*/ 1 h 146"/>
                  <a:gd name="T64" fmla="*/ 2 w 50"/>
                  <a:gd name="T65" fmla="*/ 1 h 146"/>
                  <a:gd name="T66" fmla="*/ 2 w 50"/>
                  <a:gd name="T67" fmla="*/ 1 h 146"/>
                  <a:gd name="T68" fmla="*/ 2 w 50"/>
                  <a:gd name="T69" fmla="*/ 1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"/>
                  <a:gd name="T106" fmla="*/ 0 h 146"/>
                  <a:gd name="T107" fmla="*/ 50 w 50"/>
                  <a:gd name="T108" fmla="*/ 146 h 1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" h="146">
                    <a:moveTo>
                      <a:pt x="50" y="16"/>
                    </a:moveTo>
                    <a:lnTo>
                      <a:pt x="50" y="0"/>
                    </a:lnTo>
                    <a:lnTo>
                      <a:pt x="43" y="0"/>
                    </a:lnTo>
                    <a:lnTo>
                      <a:pt x="38" y="0"/>
                    </a:lnTo>
                    <a:lnTo>
                      <a:pt x="32" y="1"/>
                    </a:lnTo>
                    <a:lnTo>
                      <a:pt x="25" y="5"/>
                    </a:lnTo>
                    <a:lnTo>
                      <a:pt x="19" y="11"/>
                    </a:lnTo>
                    <a:lnTo>
                      <a:pt x="11" y="20"/>
                    </a:lnTo>
                    <a:lnTo>
                      <a:pt x="5" y="32"/>
                    </a:lnTo>
                    <a:lnTo>
                      <a:pt x="2" y="48"/>
                    </a:lnTo>
                    <a:lnTo>
                      <a:pt x="0" y="70"/>
                    </a:lnTo>
                    <a:lnTo>
                      <a:pt x="2" y="101"/>
                    </a:lnTo>
                    <a:lnTo>
                      <a:pt x="4" y="113"/>
                    </a:lnTo>
                    <a:lnTo>
                      <a:pt x="8" y="125"/>
                    </a:lnTo>
                    <a:lnTo>
                      <a:pt x="13" y="134"/>
                    </a:lnTo>
                    <a:lnTo>
                      <a:pt x="20" y="140"/>
                    </a:lnTo>
                    <a:lnTo>
                      <a:pt x="31" y="145"/>
                    </a:lnTo>
                    <a:lnTo>
                      <a:pt x="43" y="146"/>
                    </a:lnTo>
                    <a:lnTo>
                      <a:pt x="50" y="146"/>
                    </a:lnTo>
                    <a:lnTo>
                      <a:pt x="50" y="125"/>
                    </a:lnTo>
                    <a:lnTo>
                      <a:pt x="38" y="123"/>
                    </a:lnTo>
                    <a:lnTo>
                      <a:pt x="34" y="119"/>
                    </a:lnTo>
                    <a:lnTo>
                      <a:pt x="30" y="114"/>
                    </a:lnTo>
                    <a:lnTo>
                      <a:pt x="27" y="107"/>
                    </a:lnTo>
                    <a:lnTo>
                      <a:pt x="25" y="97"/>
                    </a:lnTo>
                    <a:lnTo>
                      <a:pt x="22" y="85"/>
                    </a:lnTo>
                    <a:lnTo>
                      <a:pt x="22" y="70"/>
                    </a:lnTo>
                    <a:lnTo>
                      <a:pt x="24" y="53"/>
                    </a:lnTo>
                    <a:lnTo>
                      <a:pt x="27" y="36"/>
                    </a:lnTo>
                    <a:lnTo>
                      <a:pt x="31" y="27"/>
                    </a:lnTo>
                    <a:lnTo>
                      <a:pt x="36" y="21"/>
                    </a:lnTo>
                    <a:lnTo>
                      <a:pt x="42" y="17"/>
                    </a:lnTo>
                    <a:lnTo>
                      <a:pt x="50" y="16"/>
                    </a:lnTo>
                    <a:lnTo>
                      <a:pt x="50" y="21"/>
                    </a:lnTo>
                    <a:lnTo>
                      <a:pt x="5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64" name="Freeform 161"/>
              <p:cNvSpPr>
                <a:spLocks/>
              </p:cNvSpPr>
              <p:nvPr/>
            </p:nvSpPr>
            <p:spPr bwMode="auto">
              <a:xfrm>
                <a:off x="2471" y="3105"/>
                <a:ext cx="18" cy="15"/>
              </a:xfrm>
              <a:custGeom>
                <a:avLst/>
                <a:gdLst>
                  <a:gd name="T0" fmla="*/ 2 w 54"/>
                  <a:gd name="T1" fmla="*/ 2 h 43"/>
                  <a:gd name="T2" fmla="*/ 2 w 54"/>
                  <a:gd name="T3" fmla="*/ 1 h 43"/>
                  <a:gd name="T4" fmla="*/ 2 w 54"/>
                  <a:gd name="T5" fmla="*/ 1 h 43"/>
                  <a:gd name="T6" fmla="*/ 2 w 54"/>
                  <a:gd name="T7" fmla="*/ 1 h 43"/>
                  <a:gd name="T8" fmla="*/ 1 w 54"/>
                  <a:gd name="T9" fmla="*/ 1 h 43"/>
                  <a:gd name="T10" fmla="*/ 1 w 54"/>
                  <a:gd name="T11" fmla="*/ 0 h 43"/>
                  <a:gd name="T12" fmla="*/ 1 w 54"/>
                  <a:gd name="T13" fmla="*/ 0 h 43"/>
                  <a:gd name="T14" fmla="*/ 1 w 54"/>
                  <a:gd name="T15" fmla="*/ 0 h 43"/>
                  <a:gd name="T16" fmla="*/ 0 w 54"/>
                  <a:gd name="T17" fmla="*/ 0 h 43"/>
                  <a:gd name="T18" fmla="*/ 0 w 54"/>
                  <a:gd name="T19" fmla="*/ 0 h 43"/>
                  <a:gd name="T20" fmla="*/ 0 w 54"/>
                  <a:gd name="T21" fmla="*/ 1 h 43"/>
                  <a:gd name="T22" fmla="*/ 0 w 54"/>
                  <a:gd name="T23" fmla="*/ 1 h 43"/>
                  <a:gd name="T24" fmla="*/ 0 w 54"/>
                  <a:gd name="T25" fmla="*/ 1 h 43"/>
                  <a:gd name="T26" fmla="*/ 1 w 54"/>
                  <a:gd name="T27" fmla="*/ 1 h 43"/>
                  <a:gd name="T28" fmla="*/ 1 w 54"/>
                  <a:gd name="T29" fmla="*/ 2 h 43"/>
                  <a:gd name="T30" fmla="*/ 2 w 54"/>
                  <a:gd name="T31" fmla="*/ 2 h 43"/>
                  <a:gd name="T32" fmla="*/ 2 w 54"/>
                  <a:gd name="T33" fmla="*/ 2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43"/>
                  <a:gd name="T53" fmla="*/ 54 w 54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43">
                    <a:moveTo>
                      <a:pt x="50" y="36"/>
                    </a:moveTo>
                    <a:lnTo>
                      <a:pt x="50" y="20"/>
                    </a:lnTo>
                    <a:lnTo>
                      <a:pt x="54" y="20"/>
                    </a:lnTo>
                    <a:lnTo>
                      <a:pt x="47" y="19"/>
                    </a:lnTo>
                    <a:lnTo>
                      <a:pt x="40" y="17"/>
                    </a:lnTo>
                    <a:lnTo>
                      <a:pt x="35" y="12"/>
                    </a:lnTo>
                    <a:lnTo>
                      <a:pt x="34" y="4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5" y="14"/>
                    </a:lnTo>
                    <a:lnTo>
                      <a:pt x="6" y="22"/>
                    </a:lnTo>
                    <a:lnTo>
                      <a:pt x="11" y="28"/>
                    </a:lnTo>
                    <a:lnTo>
                      <a:pt x="18" y="34"/>
                    </a:lnTo>
                    <a:lnTo>
                      <a:pt x="32" y="40"/>
                    </a:lnTo>
                    <a:lnTo>
                      <a:pt x="50" y="43"/>
                    </a:lnTo>
                    <a:lnTo>
                      <a:pt x="5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65" name="Freeform 162"/>
              <p:cNvSpPr>
                <a:spLocks/>
              </p:cNvSpPr>
              <p:nvPr/>
            </p:nvSpPr>
            <p:spPr bwMode="auto">
              <a:xfrm>
                <a:off x="2513" y="3038"/>
                <a:ext cx="29" cy="64"/>
              </a:xfrm>
              <a:custGeom>
                <a:avLst/>
                <a:gdLst>
                  <a:gd name="T0" fmla="*/ 0 w 87"/>
                  <a:gd name="T1" fmla="*/ 1 h 192"/>
                  <a:gd name="T2" fmla="*/ 0 w 87"/>
                  <a:gd name="T3" fmla="*/ 2 h 192"/>
                  <a:gd name="T4" fmla="*/ 1 w 87"/>
                  <a:gd name="T5" fmla="*/ 2 h 192"/>
                  <a:gd name="T6" fmla="*/ 1 w 87"/>
                  <a:gd name="T7" fmla="*/ 6 h 192"/>
                  <a:gd name="T8" fmla="*/ 1 w 87"/>
                  <a:gd name="T9" fmla="*/ 6 h 192"/>
                  <a:gd name="T10" fmla="*/ 1 w 87"/>
                  <a:gd name="T11" fmla="*/ 7 h 192"/>
                  <a:gd name="T12" fmla="*/ 2 w 87"/>
                  <a:gd name="T13" fmla="*/ 7 h 192"/>
                  <a:gd name="T14" fmla="*/ 2 w 87"/>
                  <a:gd name="T15" fmla="*/ 7 h 192"/>
                  <a:gd name="T16" fmla="*/ 2 w 87"/>
                  <a:gd name="T17" fmla="*/ 7 h 192"/>
                  <a:gd name="T18" fmla="*/ 3 w 87"/>
                  <a:gd name="T19" fmla="*/ 7 h 192"/>
                  <a:gd name="T20" fmla="*/ 3 w 87"/>
                  <a:gd name="T21" fmla="*/ 7 h 192"/>
                  <a:gd name="T22" fmla="*/ 3 w 87"/>
                  <a:gd name="T23" fmla="*/ 6 h 192"/>
                  <a:gd name="T24" fmla="*/ 3 w 87"/>
                  <a:gd name="T25" fmla="*/ 6 h 192"/>
                  <a:gd name="T26" fmla="*/ 3 w 87"/>
                  <a:gd name="T27" fmla="*/ 6 h 192"/>
                  <a:gd name="T28" fmla="*/ 3 w 87"/>
                  <a:gd name="T29" fmla="*/ 6 h 192"/>
                  <a:gd name="T30" fmla="*/ 2 w 87"/>
                  <a:gd name="T31" fmla="*/ 6 h 192"/>
                  <a:gd name="T32" fmla="*/ 2 w 87"/>
                  <a:gd name="T33" fmla="*/ 6 h 192"/>
                  <a:gd name="T34" fmla="*/ 2 w 87"/>
                  <a:gd name="T35" fmla="*/ 6 h 192"/>
                  <a:gd name="T36" fmla="*/ 2 w 87"/>
                  <a:gd name="T37" fmla="*/ 5 h 192"/>
                  <a:gd name="T38" fmla="*/ 2 w 87"/>
                  <a:gd name="T39" fmla="*/ 5 h 192"/>
                  <a:gd name="T40" fmla="*/ 2 w 87"/>
                  <a:gd name="T41" fmla="*/ 2 h 192"/>
                  <a:gd name="T42" fmla="*/ 3 w 87"/>
                  <a:gd name="T43" fmla="*/ 2 h 192"/>
                  <a:gd name="T44" fmla="*/ 3 w 87"/>
                  <a:gd name="T45" fmla="*/ 1 h 192"/>
                  <a:gd name="T46" fmla="*/ 2 w 87"/>
                  <a:gd name="T47" fmla="*/ 1 h 192"/>
                  <a:gd name="T48" fmla="*/ 2 w 87"/>
                  <a:gd name="T49" fmla="*/ 0 h 192"/>
                  <a:gd name="T50" fmla="*/ 1 w 87"/>
                  <a:gd name="T51" fmla="*/ 0 h 192"/>
                  <a:gd name="T52" fmla="*/ 1 w 87"/>
                  <a:gd name="T53" fmla="*/ 1 h 192"/>
                  <a:gd name="T54" fmla="*/ 0 w 87"/>
                  <a:gd name="T55" fmla="*/ 1 h 19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7"/>
                  <a:gd name="T85" fmla="*/ 0 h 192"/>
                  <a:gd name="T86" fmla="*/ 87 w 87"/>
                  <a:gd name="T87" fmla="*/ 192 h 19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7" h="192">
                    <a:moveTo>
                      <a:pt x="0" y="38"/>
                    </a:moveTo>
                    <a:lnTo>
                      <a:pt x="0" y="55"/>
                    </a:lnTo>
                    <a:lnTo>
                      <a:pt x="27" y="55"/>
                    </a:lnTo>
                    <a:lnTo>
                      <a:pt x="27" y="159"/>
                    </a:lnTo>
                    <a:lnTo>
                      <a:pt x="33" y="165"/>
                    </a:lnTo>
                    <a:lnTo>
                      <a:pt x="35" y="176"/>
                    </a:lnTo>
                    <a:lnTo>
                      <a:pt x="42" y="185"/>
                    </a:lnTo>
                    <a:lnTo>
                      <a:pt x="51" y="189"/>
                    </a:lnTo>
                    <a:lnTo>
                      <a:pt x="66" y="192"/>
                    </a:lnTo>
                    <a:lnTo>
                      <a:pt x="77" y="189"/>
                    </a:lnTo>
                    <a:lnTo>
                      <a:pt x="87" y="186"/>
                    </a:lnTo>
                    <a:lnTo>
                      <a:pt x="87" y="165"/>
                    </a:lnTo>
                    <a:lnTo>
                      <a:pt x="87" y="170"/>
                    </a:lnTo>
                    <a:lnTo>
                      <a:pt x="77" y="170"/>
                    </a:lnTo>
                    <a:lnTo>
                      <a:pt x="70" y="170"/>
                    </a:lnTo>
                    <a:lnTo>
                      <a:pt x="65" y="167"/>
                    </a:lnTo>
                    <a:lnTo>
                      <a:pt x="58" y="162"/>
                    </a:lnTo>
                    <a:lnTo>
                      <a:pt x="55" y="156"/>
                    </a:lnTo>
                    <a:lnTo>
                      <a:pt x="55" y="148"/>
                    </a:lnTo>
                    <a:lnTo>
                      <a:pt x="49" y="148"/>
                    </a:lnTo>
                    <a:lnTo>
                      <a:pt x="49" y="55"/>
                    </a:lnTo>
                    <a:lnTo>
                      <a:pt x="82" y="55"/>
                    </a:lnTo>
                    <a:lnTo>
                      <a:pt x="82" y="38"/>
                    </a:lnTo>
                    <a:lnTo>
                      <a:pt x="49" y="38"/>
                    </a:lnTo>
                    <a:lnTo>
                      <a:pt x="49" y="0"/>
                    </a:lnTo>
                    <a:lnTo>
                      <a:pt x="27" y="11"/>
                    </a:lnTo>
                    <a:lnTo>
                      <a:pt x="27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66" name="Freeform 163"/>
              <p:cNvSpPr>
                <a:spLocks/>
              </p:cNvSpPr>
              <p:nvPr/>
            </p:nvSpPr>
            <p:spPr bwMode="auto">
              <a:xfrm>
                <a:off x="2549" y="3028"/>
                <a:ext cx="34" cy="73"/>
              </a:xfrm>
              <a:custGeom>
                <a:avLst/>
                <a:gdLst>
                  <a:gd name="T0" fmla="*/ 4 w 103"/>
                  <a:gd name="T1" fmla="*/ 8 h 218"/>
                  <a:gd name="T2" fmla="*/ 4 w 103"/>
                  <a:gd name="T3" fmla="*/ 4 h 218"/>
                  <a:gd name="T4" fmla="*/ 4 w 103"/>
                  <a:gd name="T5" fmla="*/ 4 h 218"/>
                  <a:gd name="T6" fmla="*/ 4 w 103"/>
                  <a:gd name="T7" fmla="*/ 3 h 218"/>
                  <a:gd name="T8" fmla="*/ 4 w 103"/>
                  <a:gd name="T9" fmla="*/ 3 h 218"/>
                  <a:gd name="T10" fmla="*/ 3 w 103"/>
                  <a:gd name="T11" fmla="*/ 3 h 218"/>
                  <a:gd name="T12" fmla="*/ 3 w 103"/>
                  <a:gd name="T13" fmla="*/ 3 h 218"/>
                  <a:gd name="T14" fmla="*/ 3 w 103"/>
                  <a:gd name="T15" fmla="*/ 3 h 218"/>
                  <a:gd name="T16" fmla="*/ 2 w 103"/>
                  <a:gd name="T17" fmla="*/ 2 h 218"/>
                  <a:gd name="T18" fmla="*/ 2 w 103"/>
                  <a:gd name="T19" fmla="*/ 3 h 218"/>
                  <a:gd name="T20" fmla="*/ 2 w 103"/>
                  <a:gd name="T21" fmla="*/ 3 h 218"/>
                  <a:gd name="T22" fmla="*/ 1 w 103"/>
                  <a:gd name="T23" fmla="*/ 3 h 218"/>
                  <a:gd name="T24" fmla="*/ 1 w 103"/>
                  <a:gd name="T25" fmla="*/ 3 h 218"/>
                  <a:gd name="T26" fmla="*/ 1 w 103"/>
                  <a:gd name="T27" fmla="*/ 3 h 218"/>
                  <a:gd name="T28" fmla="*/ 1 w 103"/>
                  <a:gd name="T29" fmla="*/ 0 h 218"/>
                  <a:gd name="T30" fmla="*/ 0 w 103"/>
                  <a:gd name="T31" fmla="*/ 0 h 218"/>
                  <a:gd name="T32" fmla="*/ 0 w 103"/>
                  <a:gd name="T33" fmla="*/ 8 h 218"/>
                  <a:gd name="T34" fmla="*/ 1 w 103"/>
                  <a:gd name="T35" fmla="*/ 8 h 218"/>
                  <a:gd name="T36" fmla="*/ 1 w 103"/>
                  <a:gd name="T37" fmla="*/ 5 h 218"/>
                  <a:gd name="T38" fmla="*/ 1 w 103"/>
                  <a:gd name="T39" fmla="*/ 4 h 218"/>
                  <a:gd name="T40" fmla="*/ 1 w 103"/>
                  <a:gd name="T41" fmla="*/ 4 h 218"/>
                  <a:gd name="T42" fmla="*/ 1 w 103"/>
                  <a:gd name="T43" fmla="*/ 3 h 218"/>
                  <a:gd name="T44" fmla="*/ 1 w 103"/>
                  <a:gd name="T45" fmla="*/ 3 h 218"/>
                  <a:gd name="T46" fmla="*/ 2 w 103"/>
                  <a:gd name="T47" fmla="*/ 3 h 218"/>
                  <a:gd name="T48" fmla="*/ 2 w 103"/>
                  <a:gd name="T49" fmla="*/ 3 h 218"/>
                  <a:gd name="T50" fmla="*/ 2 w 103"/>
                  <a:gd name="T51" fmla="*/ 3 h 218"/>
                  <a:gd name="T52" fmla="*/ 2 w 103"/>
                  <a:gd name="T53" fmla="*/ 3 h 218"/>
                  <a:gd name="T54" fmla="*/ 3 w 103"/>
                  <a:gd name="T55" fmla="*/ 3 h 218"/>
                  <a:gd name="T56" fmla="*/ 3 w 103"/>
                  <a:gd name="T57" fmla="*/ 4 h 218"/>
                  <a:gd name="T58" fmla="*/ 3 w 103"/>
                  <a:gd name="T59" fmla="*/ 4 h 218"/>
                  <a:gd name="T60" fmla="*/ 3 w 103"/>
                  <a:gd name="T61" fmla="*/ 4 h 218"/>
                  <a:gd name="T62" fmla="*/ 3 w 103"/>
                  <a:gd name="T63" fmla="*/ 8 h 218"/>
                  <a:gd name="T64" fmla="*/ 4 w 103"/>
                  <a:gd name="T65" fmla="*/ 8 h 2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3"/>
                  <a:gd name="T100" fmla="*/ 0 h 218"/>
                  <a:gd name="T101" fmla="*/ 103 w 103"/>
                  <a:gd name="T102" fmla="*/ 218 h 2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3" h="218">
                    <a:moveTo>
                      <a:pt x="103" y="218"/>
                    </a:moveTo>
                    <a:lnTo>
                      <a:pt x="103" y="112"/>
                    </a:lnTo>
                    <a:lnTo>
                      <a:pt x="102" y="100"/>
                    </a:lnTo>
                    <a:lnTo>
                      <a:pt x="101" y="90"/>
                    </a:lnTo>
                    <a:lnTo>
                      <a:pt x="97" y="83"/>
                    </a:lnTo>
                    <a:lnTo>
                      <a:pt x="92" y="77"/>
                    </a:lnTo>
                    <a:lnTo>
                      <a:pt x="87" y="72"/>
                    </a:lnTo>
                    <a:lnTo>
                      <a:pt x="80" y="69"/>
                    </a:lnTo>
                    <a:lnTo>
                      <a:pt x="65" y="67"/>
                    </a:lnTo>
                    <a:lnTo>
                      <a:pt x="52" y="68"/>
                    </a:lnTo>
                    <a:lnTo>
                      <a:pt x="41" y="72"/>
                    </a:lnTo>
                    <a:lnTo>
                      <a:pt x="31" y="79"/>
                    </a:lnTo>
                    <a:lnTo>
                      <a:pt x="22" y="89"/>
                    </a:lnTo>
                    <a:lnTo>
                      <a:pt x="22" y="84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218"/>
                    </a:lnTo>
                    <a:lnTo>
                      <a:pt x="22" y="218"/>
                    </a:lnTo>
                    <a:lnTo>
                      <a:pt x="22" y="128"/>
                    </a:lnTo>
                    <a:lnTo>
                      <a:pt x="23" y="112"/>
                    </a:lnTo>
                    <a:lnTo>
                      <a:pt x="28" y="97"/>
                    </a:lnTo>
                    <a:lnTo>
                      <a:pt x="32" y="93"/>
                    </a:lnTo>
                    <a:lnTo>
                      <a:pt x="38" y="88"/>
                    </a:lnTo>
                    <a:lnTo>
                      <a:pt x="46" y="85"/>
                    </a:lnTo>
                    <a:lnTo>
                      <a:pt x="55" y="84"/>
                    </a:lnTo>
                    <a:lnTo>
                      <a:pt x="63" y="85"/>
                    </a:lnTo>
                    <a:lnTo>
                      <a:pt x="68" y="86"/>
                    </a:lnTo>
                    <a:lnTo>
                      <a:pt x="74" y="94"/>
                    </a:lnTo>
                    <a:lnTo>
                      <a:pt x="76" y="105"/>
                    </a:lnTo>
                    <a:lnTo>
                      <a:pt x="76" y="117"/>
                    </a:lnTo>
                    <a:lnTo>
                      <a:pt x="76" y="112"/>
                    </a:lnTo>
                    <a:lnTo>
                      <a:pt x="76" y="218"/>
                    </a:lnTo>
                    <a:lnTo>
                      <a:pt x="103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67" name="Rectangle 164"/>
              <p:cNvSpPr>
                <a:spLocks noChangeArrowheads="1"/>
              </p:cNvSpPr>
              <p:nvPr/>
            </p:nvSpPr>
            <p:spPr bwMode="auto">
              <a:xfrm>
                <a:off x="1229" y="1366"/>
                <a:ext cx="9" cy="7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868" name="Freeform 165"/>
              <p:cNvSpPr>
                <a:spLocks/>
              </p:cNvSpPr>
              <p:nvPr/>
            </p:nvSpPr>
            <p:spPr bwMode="auto">
              <a:xfrm>
                <a:off x="1255" y="1387"/>
                <a:ext cx="36" cy="50"/>
              </a:xfrm>
              <a:custGeom>
                <a:avLst/>
                <a:gdLst>
                  <a:gd name="T0" fmla="*/ 4 w 108"/>
                  <a:gd name="T1" fmla="*/ 6 h 151"/>
                  <a:gd name="T2" fmla="*/ 4 w 108"/>
                  <a:gd name="T3" fmla="*/ 2 h 151"/>
                  <a:gd name="T4" fmla="*/ 4 w 108"/>
                  <a:gd name="T5" fmla="*/ 2 h 151"/>
                  <a:gd name="T6" fmla="*/ 4 w 108"/>
                  <a:gd name="T7" fmla="*/ 1 h 151"/>
                  <a:gd name="T8" fmla="*/ 3 w 108"/>
                  <a:gd name="T9" fmla="*/ 0 h 151"/>
                  <a:gd name="T10" fmla="*/ 2 w 108"/>
                  <a:gd name="T11" fmla="*/ 0 h 151"/>
                  <a:gd name="T12" fmla="*/ 1 w 108"/>
                  <a:gd name="T13" fmla="*/ 0 h 151"/>
                  <a:gd name="T14" fmla="*/ 1 w 108"/>
                  <a:gd name="T15" fmla="*/ 1 h 151"/>
                  <a:gd name="T16" fmla="*/ 1 w 108"/>
                  <a:gd name="T17" fmla="*/ 1 h 151"/>
                  <a:gd name="T18" fmla="*/ 1 w 108"/>
                  <a:gd name="T19" fmla="*/ 0 h 151"/>
                  <a:gd name="T20" fmla="*/ 0 w 108"/>
                  <a:gd name="T21" fmla="*/ 0 h 151"/>
                  <a:gd name="T22" fmla="*/ 0 w 108"/>
                  <a:gd name="T23" fmla="*/ 1 h 151"/>
                  <a:gd name="T24" fmla="*/ 0 w 108"/>
                  <a:gd name="T25" fmla="*/ 1 h 151"/>
                  <a:gd name="T26" fmla="*/ 0 w 108"/>
                  <a:gd name="T27" fmla="*/ 6 h 151"/>
                  <a:gd name="T28" fmla="*/ 1 w 108"/>
                  <a:gd name="T29" fmla="*/ 6 h 151"/>
                  <a:gd name="T30" fmla="*/ 1 w 108"/>
                  <a:gd name="T31" fmla="*/ 2 h 151"/>
                  <a:gd name="T32" fmla="*/ 1 w 108"/>
                  <a:gd name="T33" fmla="*/ 3 h 151"/>
                  <a:gd name="T34" fmla="*/ 1 w 108"/>
                  <a:gd name="T35" fmla="*/ 1 h 151"/>
                  <a:gd name="T36" fmla="*/ 2 w 108"/>
                  <a:gd name="T37" fmla="*/ 1 h 151"/>
                  <a:gd name="T38" fmla="*/ 2 w 108"/>
                  <a:gd name="T39" fmla="*/ 1 h 151"/>
                  <a:gd name="T40" fmla="*/ 3 w 108"/>
                  <a:gd name="T41" fmla="*/ 1 h 151"/>
                  <a:gd name="T42" fmla="*/ 3 w 108"/>
                  <a:gd name="T43" fmla="*/ 2 h 151"/>
                  <a:gd name="T44" fmla="*/ 3 w 108"/>
                  <a:gd name="T45" fmla="*/ 2 h 151"/>
                  <a:gd name="T46" fmla="*/ 3 w 108"/>
                  <a:gd name="T47" fmla="*/ 6 h 151"/>
                  <a:gd name="T48" fmla="*/ 4 w 108"/>
                  <a:gd name="T49" fmla="*/ 6 h 1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8"/>
                  <a:gd name="T76" fmla="*/ 0 h 151"/>
                  <a:gd name="T77" fmla="*/ 108 w 108"/>
                  <a:gd name="T78" fmla="*/ 151 h 1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8" h="151">
                    <a:moveTo>
                      <a:pt x="103" y="151"/>
                    </a:moveTo>
                    <a:lnTo>
                      <a:pt x="103" y="45"/>
                    </a:lnTo>
                    <a:lnTo>
                      <a:pt x="108" y="50"/>
                    </a:lnTo>
                    <a:lnTo>
                      <a:pt x="99" y="15"/>
                    </a:lnTo>
                    <a:lnTo>
                      <a:pt x="81" y="1"/>
                    </a:lnTo>
                    <a:lnTo>
                      <a:pt x="56" y="1"/>
                    </a:lnTo>
                    <a:lnTo>
                      <a:pt x="35" y="12"/>
                    </a:lnTo>
                    <a:lnTo>
                      <a:pt x="27" y="23"/>
                    </a:lnTo>
                    <a:lnTo>
                      <a:pt x="22" y="23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4" y="39"/>
                    </a:lnTo>
                    <a:lnTo>
                      <a:pt x="0" y="34"/>
                    </a:lnTo>
                    <a:lnTo>
                      <a:pt x="0" y="151"/>
                    </a:lnTo>
                    <a:lnTo>
                      <a:pt x="22" y="151"/>
                    </a:lnTo>
                    <a:lnTo>
                      <a:pt x="22" y="61"/>
                    </a:lnTo>
                    <a:lnTo>
                      <a:pt x="27" y="68"/>
                    </a:lnTo>
                    <a:lnTo>
                      <a:pt x="33" y="37"/>
                    </a:lnTo>
                    <a:lnTo>
                      <a:pt x="51" y="25"/>
                    </a:lnTo>
                    <a:lnTo>
                      <a:pt x="60" y="23"/>
                    </a:lnTo>
                    <a:lnTo>
                      <a:pt x="76" y="31"/>
                    </a:lnTo>
                    <a:lnTo>
                      <a:pt x="81" y="50"/>
                    </a:lnTo>
                    <a:lnTo>
                      <a:pt x="76" y="45"/>
                    </a:lnTo>
                    <a:lnTo>
                      <a:pt x="76" y="151"/>
                    </a:lnTo>
                    <a:lnTo>
                      <a:pt x="103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69" name="Freeform 166"/>
              <p:cNvSpPr>
                <a:spLocks/>
              </p:cNvSpPr>
              <p:nvPr/>
            </p:nvSpPr>
            <p:spPr bwMode="auto">
              <a:xfrm>
                <a:off x="1297" y="1375"/>
                <a:ext cx="27" cy="65"/>
              </a:xfrm>
              <a:custGeom>
                <a:avLst/>
                <a:gdLst>
                  <a:gd name="T0" fmla="*/ 0 w 82"/>
                  <a:gd name="T1" fmla="*/ 1 h 197"/>
                  <a:gd name="T2" fmla="*/ 0 w 82"/>
                  <a:gd name="T3" fmla="*/ 2 h 197"/>
                  <a:gd name="T4" fmla="*/ 1 w 82"/>
                  <a:gd name="T5" fmla="*/ 2 h 197"/>
                  <a:gd name="T6" fmla="*/ 1 w 82"/>
                  <a:gd name="T7" fmla="*/ 6 h 197"/>
                  <a:gd name="T8" fmla="*/ 1 w 82"/>
                  <a:gd name="T9" fmla="*/ 6 h 197"/>
                  <a:gd name="T10" fmla="*/ 1 w 82"/>
                  <a:gd name="T11" fmla="*/ 6 h 197"/>
                  <a:gd name="T12" fmla="*/ 1 w 82"/>
                  <a:gd name="T13" fmla="*/ 7 h 197"/>
                  <a:gd name="T14" fmla="*/ 2 w 82"/>
                  <a:gd name="T15" fmla="*/ 7 h 197"/>
                  <a:gd name="T16" fmla="*/ 2 w 82"/>
                  <a:gd name="T17" fmla="*/ 7 h 197"/>
                  <a:gd name="T18" fmla="*/ 2 w 82"/>
                  <a:gd name="T19" fmla="*/ 7 h 197"/>
                  <a:gd name="T20" fmla="*/ 3 w 82"/>
                  <a:gd name="T21" fmla="*/ 7 h 197"/>
                  <a:gd name="T22" fmla="*/ 3 w 82"/>
                  <a:gd name="T23" fmla="*/ 7 h 197"/>
                  <a:gd name="T24" fmla="*/ 3 w 82"/>
                  <a:gd name="T25" fmla="*/ 7 h 197"/>
                  <a:gd name="T26" fmla="*/ 3 w 82"/>
                  <a:gd name="T27" fmla="*/ 7 h 197"/>
                  <a:gd name="T28" fmla="*/ 3 w 82"/>
                  <a:gd name="T29" fmla="*/ 6 h 197"/>
                  <a:gd name="T30" fmla="*/ 3 w 82"/>
                  <a:gd name="T31" fmla="*/ 6 h 197"/>
                  <a:gd name="T32" fmla="*/ 2 w 82"/>
                  <a:gd name="T33" fmla="*/ 6 h 197"/>
                  <a:gd name="T34" fmla="*/ 2 w 82"/>
                  <a:gd name="T35" fmla="*/ 6 h 197"/>
                  <a:gd name="T36" fmla="*/ 2 w 82"/>
                  <a:gd name="T37" fmla="*/ 6 h 197"/>
                  <a:gd name="T38" fmla="*/ 2 w 82"/>
                  <a:gd name="T39" fmla="*/ 6 h 197"/>
                  <a:gd name="T40" fmla="*/ 2 w 82"/>
                  <a:gd name="T41" fmla="*/ 5 h 197"/>
                  <a:gd name="T42" fmla="*/ 2 w 82"/>
                  <a:gd name="T43" fmla="*/ 2 h 197"/>
                  <a:gd name="T44" fmla="*/ 3 w 82"/>
                  <a:gd name="T45" fmla="*/ 2 h 197"/>
                  <a:gd name="T46" fmla="*/ 3 w 82"/>
                  <a:gd name="T47" fmla="*/ 1 h 197"/>
                  <a:gd name="T48" fmla="*/ 2 w 82"/>
                  <a:gd name="T49" fmla="*/ 1 h 197"/>
                  <a:gd name="T50" fmla="*/ 2 w 82"/>
                  <a:gd name="T51" fmla="*/ 0 h 197"/>
                  <a:gd name="T52" fmla="*/ 1 w 82"/>
                  <a:gd name="T53" fmla="*/ 0 h 197"/>
                  <a:gd name="T54" fmla="*/ 1 w 82"/>
                  <a:gd name="T55" fmla="*/ 1 h 197"/>
                  <a:gd name="T56" fmla="*/ 0 w 82"/>
                  <a:gd name="T57" fmla="*/ 1 h 19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2"/>
                  <a:gd name="T88" fmla="*/ 0 h 197"/>
                  <a:gd name="T89" fmla="*/ 82 w 82"/>
                  <a:gd name="T90" fmla="*/ 197 h 19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2" h="197">
                    <a:moveTo>
                      <a:pt x="0" y="38"/>
                    </a:moveTo>
                    <a:lnTo>
                      <a:pt x="0" y="61"/>
                    </a:lnTo>
                    <a:lnTo>
                      <a:pt x="22" y="61"/>
                    </a:lnTo>
                    <a:lnTo>
                      <a:pt x="22" y="164"/>
                    </a:lnTo>
                    <a:lnTo>
                      <a:pt x="27" y="164"/>
                    </a:lnTo>
                    <a:lnTo>
                      <a:pt x="29" y="176"/>
                    </a:lnTo>
                    <a:lnTo>
                      <a:pt x="36" y="187"/>
                    </a:lnTo>
                    <a:lnTo>
                      <a:pt x="45" y="195"/>
                    </a:lnTo>
                    <a:lnTo>
                      <a:pt x="60" y="197"/>
                    </a:lnTo>
                    <a:lnTo>
                      <a:pt x="68" y="196"/>
                    </a:lnTo>
                    <a:lnTo>
                      <a:pt x="74" y="195"/>
                    </a:lnTo>
                    <a:lnTo>
                      <a:pt x="79" y="192"/>
                    </a:lnTo>
                    <a:lnTo>
                      <a:pt x="82" y="191"/>
                    </a:lnTo>
                    <a:lnTo>
                      <a:pt x="82" y="186"/>
                    </a:lnTo>
                    <a:lnTo>
                      <a:pt x="82" y="170"/>
                    </a:lnTo>
                    <a:lnTo>
                      <a:pt x="71" y="170"/>
                    </a:lnTo>
                    <a:lnTo>
                      <a:pt x="64" y="170"/>
                    </a:lnTo>
                    <a:lnTo>
                      <a:pt x="59" y="168"/>
                    </a:lnTo>
                    <a:lnTo>
                      <a:pt x="52" y="163"/>
                    </a:lnTo>
                    <a:lnTo>
                      <a:pt x="49" y="157"/>
                    </a:lnTo>
                    <a:lnTo>
                      <a:pt x="49" y="148"/>
                    </a:lnTo>
                    <a:lnTo>
                      <a:pt x="49" y="61"/>
                    </a:lnTo>
                    <a:lnTo>
                      <a:pt x="77" y="61"/>
                    </a:lnTo>
                    <a:lnTo>
                      <a:pt x="77" y="38"/>
                    </a:lnTo>
                    <a:lnTo>
                      <a:pt x="49" y="38"/>
                    </a:lnTo>
                    <a:lnTo>
                      <a:pt x="49" y="0"/>
                    </a:lnTo>
                    <a:lnTo>
                      <a:pt x="22" y="11"/>
                    </a:lnTo>
                    <a:lnTo>
                      <a:pt x="22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70" name="Freeform 167"/>
              <p:cNvSpPr>
                <a:spLocks/>
              </p:cNvSpPr>
              <p:nvPr/>
            </p:nvSpPr>
            <p:spPr bwMode="auto">
              <a:xfrm>
                <a:off x="1349" y="1422"/>
                <a:ext cx="19" cy="18"/>
              </a:xfrm>
              <a:custGeom>
                <a:avLst/>
                <a:gdLst>
                  <a:gd name="T0" fmla="*/ 0 w 56"/>
                  <a:gd name="T1" fmla="*/ 1 h 55"/>
                  <a:gd name="T2" fmla="*/ 0 w 56"/>
                  <a:gd name="T3" fmla="*/ 2 h 55"/>
                  <a:gd name="T4" fmla="*/ 0 w 56"/>
                  <a:gd name="T5" fmla="*/ 2 h 55"/>
                  <a:gd name="T6" fmla="*/ 0 w 56"/>
                  <a:gd name="T7" fmla="*/ 2 h 55"/>
                  <a:gd name="T8" fmla="*/ 1 w 56"/>
                  <a:gd name="T9" fmla="*/ 2 h 55"/>
                  <a:gd name="T10" fmla="*/ 1 w 56"/>
                  <a:gd name="T11" fmla="*/ 2 h 55"/>
                  <a:gd name="T12" fmla="*/ 2 w 56"/>
                  <a:gd name="T13" fmla="*/ 1 h 55"/>
                  <a:gd name="T14" fmla="*/ 2 w 56"/>
                  <a:gd name="T15" fmla="*/ 1 h 55"/>
                  <a:gd name="T16" fmla="*/ 2 w 56"/>
                  <a:gd name="T17" fmla="*/ 1 h 55"/>
                  <a:gd name="T18" fmla="*/ 2 w 56"/>
                  <a:gd name="T19" fmla="*/ 0 h 55"/>
                  <a:gd name="T20" fmla="*/ 2 w 56"/>
                  <a:gd name="T21" fmla="*/ 0 h 55"/>
                  <a:gd name="T22" fmla="*/ 2 w 56"/>
                  <a:gd name="T23" fmla="*/ 0 h 55"/>
                  <a:gd name="T24" fmla="*/ 1 w 56"/>
                  <a:gd name="T25" fmla="*/ 0 h 55"/>
                  <a:gd name="T26" fmla="*/ 1 w 56"/>
                  <a:gd name="T27" fmla="*/ 0 h 55"/>
                  <a:gd name="T28" fmla="*/ 1 w 56"/>
                  <a:gd name="T29" fmla="*/ 0 h 55"/>
                  <a:gd name="T30" fmla="*/ 1 w 56"/>
                  <a:gd name="T31" fmla="*/ 1 h 55"/>
                  <a:gd name="T32" fmla="*/ 0 w 56"/>
                  <a:gd name="T33" fmla="*/ 1 h 55"/>
                  <a:gd name="T34" fmla="*/ 0 w 56"/>
                  <a:gd name="T35" fmla="*/ 1 h 55"/>
                  <a:gd name="T36" fmla="*/ 0 w 56"/>
                  <a:gd name="T37" fmla="*/ 1 h 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6"/>
                  <a:gd name="T58" fmla="*/ 0 h 55"/>
                  <a:gd name="T59" fmla="*/ 56 w 56"/>
                  <a:gd name="T60" fmla="*/ 55 h 5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6" h="55">
                    <a:moveTo>
                      <a:pt x="0" y="27"/>
                    </a:moveTo>
                    <a:lnTo>
                      <a:pt x="0" y="49"/>
                    </a:lnTo>
                    <a:lnTo>
                      <a:pt x="0" y="55"/>
                    </a:lnTo>
                    <a:lnTo>
                      <a:pt x="13" y="54"/>
                    </a:lnTo>
                    <a:lnTo>
                      <a:pt x="23" y="51"/>
                    </a:lnTo>
                    <a:lnTo>
                      <a:pt x="32" y="46"/>
                    </a:lnTo>
                    <a:lnTo>
                      <a:pt x="41" y="40"/>
                    </a:lnTo>
                    <a:lnTo>
                      <a:pt x="47" y="32"/>
                    </a:lnTo>
                    <a:lnTo>
                      <a:pt x="52" y="22"/>
                    </a:lnTo>
                    <a:lnTo>
                      <a:pt x="55" y="12"/>
                    </a:lnTo>
                    <a:lnTo>
                      <a:pt x="56" y="0"/>
                    </a:lnTo>
                    <a:lnTo>
                      <a:pt x="50" y="0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6" y="11"/>
                    </a:lnTo>
                    <a:lnTo>
                      <a:pt x="21" y="21"/>
                    </a:lnTo>
                    <a:lnTo>
                      <a:pt x="13" y="28"/>
                    </a:lnTo>
                    <a:lnTo>
                      <a:pt x="0" y="3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71" name="Freeform 168"/>
              <p:cNvSpPr>
                <a:spLocks/>
              </p:cNvSpPr>
              <p:nvPr/>
            </p:nvSpPr>
            <p:spPr bwMode="auto">
              <a:xfrm>
                <a:off x="1349" y="1387"/>
                <a:ext cx="19" cy="28"/>
              </a:xfrm>
              <a:custGeom>
                <a:avLst/>
                <a:gdLst>
                  <a:gd name="T0" fmla="*/ 0 w 56"/>
                  <a:gd name="T1" fmla="*/ 2 h 84"/>
                  <a:gd name="T2" fmla="*/ 0 w 56"/>
                  <a:gd name="T3" fmla="*/ 3 h 84"/>
                  <a:gd name="T4" fmla="*/ 2 w 56"/>
                  <a:gd name="T5" fmla="*/ 3 h 84"/>
                  <a:gd name="T6" fmla="*/ 2 w 56"/>
                  <a:gd name="T7" fmla="*/ 3 h 84"/>
                  <a:gd name="T8" fmla="*/ 2 w 56"/>
                  <a:gd name="T9" fmla="*/ 3 h 84"/>
                  <a:gd name="T10" fmla="*/ 2 w 56"/>
                  <a:gd name="T11" fmla="*/ 2 h 84"/>
                  <a:gd name="T12" fmla="*/ 2 w 56"/>
                  <a:gd name="T13" fmla="*/ 2 h 84"/>
                  <a:gd name="T14" fmla="*/ 2 w 56"/>
                  <a:gd name="T15" fmla="*/ 1 h 84"/>
                  <a:gd name="T16" fmla="*/ 2 w 56"/>
                  <a:gd name="T17" fmla="*/ 1 h 84"/>
                  <a:gd name="T18" fmla="*/ 1 w 56"/>
                  <a:gd name="T19" fmla="*/ 1 h 84"/>
                  <a:gd name="T20" fmla="*/ 1 w 56"/>
                  <a:gd name="T21" fmla="*/ 0 h 84"/>
                  <a:gd name="T22" fmla="*/ 1 w 56"/>
                  <a:gd name="T23" fmla="*/ 0 h 84"/>
                  <a:gd name="T24" fmla="*/ 0 w 56"/>
                  <a:gd name="T25" fmla="*/ 0 h 84"/>
                  <a:gd name="T26" fmla="*/ 0 w 56"/>
                  <a:gd name="T27" fmla="*/ 0 h 84"/>
                  <a:gd name="T28" fmla="*/ 0 w 56"/>
                  <a:gd name="T29" fmla="*/ 1 h 84"/>
                  <a:gd name="T30" fmla="*/ 0 w 56"/>
                  <a:gd name="T31" fmla="*/ 1 h 84"/>
                  <a:gd name="T32" fmla="*/ 1 w 56"/>
                  <a:gd name="T33" fmla="*/ 1 h 84"/>
                  <a:gd name="T34" fmla="*/ 1 w 56"/>
                  <a:gd name="T35" fmla="*/ 1 h 84"/>
                  <a:gd name="T36" fmla="*/ 1 w 56"/>
                  <a:gd name="T37" fmla="*/ 2 h 84"/>
                  <a:gd name="T38" fmla="*/ 1 w 56"/>
                  <a:gd name="T39" fmla="*/ 2 h 84"/>
                  <a:gd name="T40" fmla="*/ 1 w 56"/>
                  <a:gd name="T41" fmla="*/ 2 h 84"/>
                  <a:gd name="T42" fmla="*/ 0 w 56"/>
                  <a:gd name="T43" fmla="*/ 2 h 8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6"/>
                  <a:gd name="T67" fmla="*/ 0 h 84"/>
                  <a:gd name="T68" fmla="*/ 56 w 56"/>
                  <a:gd name="T69" fmla="*/ 84 h 8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6" h="84">
                    <a:moveTo>
                      <a:pt x="0" y="66"/>
                    </a:moveTo>
                    <a:lnTo>
                      <a:pt x="0" y="84"/>
                    </a:lnTo>
                    <a:lnTo>
                      <a:pt x="50" y="84"/>
                    </a:lnTo>
                    <a:lnTo>
                      <a:pt x="50" y="73"/>
                    </a:lnTo>
                    <a:lnTo>
                      <a:pt x="56" y="73"/>
                    </a:lnTo>
                    <a:lnTo>
                      <a:pt x="56" y="57"/>
                    </a:lnTo>
                    <a:lnTo>
                      <a:pt x="53" y="43"/>
                    </a:lnTo>
                    <a:lnTo>
                      <a:pt x="50" y="32"/>
                    </a:lnTo>
                    <a:lnTo>
                      <a:pt x="45" y="23"/>
                    </a:lnTo>
                    <a:lnTo>
                      <a:pt x="37" y="16"/>
                    </a:lnTo>
                    <a:lnTo>
                      <a:pt x="28" y="10"/>
                    </a:lnTo>
                    <a:lnTo>
                      <a:pt x="15" y="7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3" y="25"/>
                    </a:lnTo>
                    <a:lnTo>
                      <a:pt x="21" y="32"/>
                    </a:lnTo>
                    <a:lnTo>
                      <a:pt x="24" y="38"/>
                    </a:lnTo>
                    <a:lnTo>
                      <a:pt x="26" y="45"/>
                    </a:lnTo>
                    <a:lnTo>
                      <a:pt x="29" y="55"/>
                    </a:lnTo>
                    <a:lnTo>
                      <a:pt x="29" y="6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72" name="Freeform 169"/>
              <p:cNvSpPr>
                <a:spLocks/>
              </p:cNvSpPr>
              <p:nvPr/>
            </p:nvSpPr>
            <p:spPr bwMode="auto">
              <a:xfrm>
                <a:off x="1332" y="1387"/>
                <a:ext cx="17" cy="53"/>
              </a:xfrm>
              <a:custGeom>
                <a:avLst/>
                <a:gdLst>
                  <a:gd name="T0" fmla="*/ 2 w 52"/>
                  <a:gd name="T1" fmla="*/ 1 h 161"/>
                  <a:gd name="T2" fmla="*/ 2 w 52"/>
                  <a:gd name="T3" fmla="*/ 0 h 161"/>
                  <a:gd name="T4" fmla="*/ 2 w 52"/>
                  <a:gd name="T5" fmla="*/ 0 h 161"/>
                  <a:gd name="T6" fmla="*/ 2 w 52"/>
                  <a:gd name="T7" fmla="*/ 0 h 161"/>
                  <a:gd name="T8" fmla="*/ 1 w 52"/>
                  <a:gd name="T9" fmla="*/ 0 h 161"/>
                  <a:gd name="T10" fmla="*/ 1 w 52"/>
                  <a:gd name="T11" fmla="*/ 1 h 161"/>
                  <a:gd name="T12" fmla="*/ 0 w 52"/>
                  <a:gd name="T13" fmla="*/ 1 h 161"/>
                  <a:gd name="T14" fmla="*/ 0 w 52"/>
                  <a:gd name="T15" fmla="*/ 2 h 161"/>
                  <a:gd name="T16" fmla="*/ 0 w 52"/>
                  <a:gd name="T17" fmla="*/ 4 h 161"/>
                  <a:gd name="T18" fmla="*/ 0 w 52"/>
                  <a:gd name="T19" fmla="*/ 5 h 161"/>
                  <a:gd name="T20" fmla="*/ 1 w 52"/>
                  <a:gd name="T21" fmla="*/ 6 h 161"/>
                  <a:gd name="T22" fmla="*/ 1 w 52"/>
                  <a:gd name="T23" fmla="*/ 6 h 161"/>
                  <a:gd name="T24" fmla="*/ 2 w 52"/>
                  <a:gd name="T25" fmla="*/ 6 h 161"/>
                  <a:gd name="T26" fmla="*/ 2 w 52"/>
                  <a:gd name="T27" fmla="*/ 5 h 161"/>
                  <a:gd name="T28" fmla="*/ 2 w 52"/>
                  <a:gd name="T29" fmla="*/ 5 h 161"/>
                  <a:gd name="T30" fmla="*/ 1 w 52"/>
                  <a:gd name="T31" fmla="*/ 5 h 161"/>
                  <a:gd name="T32" fmla="*/ 1 w 52"/>
                  <a:gd name="T33" fmla="*/ 4 h 161"/>
                  <a:gd name="T34" fmla="*/ 1 w 52"/>
                  <a:gd name="T35" fmla="*/ 3 h 161"/>
                  <a:gd name="T36" fmla="*/ 1 w 52"/>
                  <a:gd name="T37" fmla="*/ 3 h 161"/>
                  <a:gd name="T38" fmla="*/ 2 w 52"/>
                  <a:gd name="T39" fmla="*/ 3 h 161"/>
                  <a:gd name="T40" fmla="*/ 2 w 52"/>
                  <a:gd name="T41" fmla="*/ 2 h 161"/>
                  <a:gd name="T42" fmla="*/ 1 w 52"/>
                  <a:gd name="T43" fmla="*/ 2 h 161"/>
                  <a:gd name="T44" fmla="*/ 1 w 52"/>
                  <a:gd name="T45" fmla="*/ 2 h 161"/>
                  <a:gd name="T46" fmla="*/ 1 w 52"/>
                  <a:gd name="T47" fmla="*/ 2 h 161"/>
                  <a:gd name="T48" fmla="*/ 1 w 52"/>
                  <a:gd name="T49" fmla="*/ 1 h 161"/>
                  <a:gd name="T50" fmla="*/ 1 w 52"/>
                  <a:gd name="T51" fmla="*/ 1 h 161"/>
                  <a:gd name="T52" fmla="*/ 2 w 52"/>
                  <a:gd name="T53" fmla="*/ 1 h 1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"/>
                  <a:gd name="T82" fmla="*/ 0 h 161"/>
                  <a:gd name="T83" fmla="*/ 52 w 52"/>
                  <a:gd name="T84" fmla="*/ 161 h 16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" h="161">
                    <a:moveTo>
                      <a:pt x="52" y="22"/>
                    </a:moveTo>
                    <a:lnTo>
                      <a:pt x="52" y="0"/>
                    </a:lnTo>
                    <a:lnTo>
                      <a:pt x="52" y="6"/>
                    </a:lnTo>
                    <a:lnTo>
                      <a:pt x="52" y="0"/>
                    </a:lnTo>
                    <a:lnTo>
                      <a:pt x="36" y="1"/>
                    </a:lnTo>
                    <a:lnTo>
                      <a:pt x="14" y="15"/>
                    </a:lnTo>
                    <a:lnTo>
                      <a:pt x="3" y="38"/>
                    </a:lnTo>
                    <a:lnTo>
                      <a:pt x="0" y="52"/>
                    </a:lnTo>
                    <a:lnTo>
                      <a:pt x="0" y="106"/>
                    </a:lnTo>
                    <a:lnTo>
                      <a:pt x="8" y="138"/>
                    </a:lnTo>
                    <a:lnTo>
                      <a:pt x="23" y="154"/>
                    </a:lnTo>
                    <a:lnTo>
                      <a:pt x="33" y="159"/>
                    </a:lnTo>
                    <a:lnTo>
                      <a:pt x="52" y="161"/>
                    </a:lnTo>
                    <a:lnTo>
                      <a:pt x="52" y="133"/>
                    </a:lnTo>
                    <a:lnTo>
                      <a:pt x="52" y="139"/>
                    </a:lnTo>
                    <a:lnTo>
                      <a:pt x="36" y="133"/>
                    </a:lnTo>
                    <a:lnTo>
                      <a:pt x="25" y="102"/>
                    </a:lnTo>
                    <a:lnTo>
                      <a:pt x="25" y="89"/>
                    </a:lnTo>
                    <a:lnTo>
                      <a:pt x="20" y="84"/>
                    </a:lnTo>
                    <a:lnTo>
                      <a:pt x="52" y="84"/>
                    </a:lnTo>
                    <a:lnTo>
                      <a:pt x="52" y="66"/>
                    </a:lnTo>
                    <a:lnTo>
                      <a:pt x="20" y="66"/>
                    </a:lnTo>
                    <a:lnTo>
                      <a:pt x="25" y="66"/>
                    </a:lnTo>
                    <a:lnTo>
                      <a:pt x="28" y="43"/>
                    </a:lnTo>
                    <a:lnTo>
                      <a:pt x="33" y="29"/>
                    </a:lnTo>
                    <a:lnTo>
                      <a:pt x="41" y="23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73" name="Freeform 170"/>
              <p:cNvSpPr>
                <a:spLocks/>
              </p:cNvSpPr>
              <p:nvPr/>
            </p:nvSpPr>
            <p:spPr bwMode="auto">
              <a:xfrm>
                <a:off x="1380" y="1387"/>
                <a:ext cx="36" cy="50"/>
              </a:xfrm>
              <a:custGeom>
                <a:avLst/>
                <a:gdLst>
                  <a:gd name="T0" fmla="*/ 4 w 108"/>
                  <a:gd name="T1" fmla="*/ 6 h 151"/>
                  <a:gd name="T2" fmla="*/ 4 w 108"/>
                  <a:gd name="T3" fmla="*/ 2 h 151"/>
                  <a:gd name="T4" fmla="*/ 4 w 108"/>
                  <a:gd name="T5" fmla="*/ 2 h 151"/>
                  <a:gd name="T6" fmla="*/ 4 w 108"/>
                  <a:gd name="T7" fmla="*/ 1 h 151"/>
                  <a:gd name="T8" fmla="*/ 3 w 108"/>
                  <a:gd name="T9" fmla="*/ 0 h 151"/>
                  <a:gd name="T10" fmla="*/ 3 w 108"/>
                  <a:gd name="T11" fmla="*/ 0 h 151"/>
                  <a:gd name="T12" fmla="*/ 2 w 108"/>
                  <a:gd name="T13" fmla="*/ 0 h 151"/>
                  <a:gd name="T14" fmla="*/ 1 w 108"/>
                  <a:gd name="T15" fmla="*/ 1 h 151"/>
                  <a:gd name="T16" fmla="*/ 1 w 108"/>
                  <a:gd name="T17" fmla="*/ 1 h 151"/>
                  <a:gd name="T18" fmla="*/ 1 w 108"/>
                  <a:gd name="T19" fmla="*/ 0 h 151"/>
                  <a:gd name="T20" fmla="*/ 0 w 108"/>
                  <a:gd name="T21" fmla="*/ 0 h 151"/>
                  <a:gd name="T22" fmla="*/ 0 w 108"/>
                  <a:gd name="T23" fmla="*/ 0 h 151"/>
                  <a:gd name="T24" fmla="*/ 0 w 108"/>
                  <a:gd name="T25" fmla="*/ 1 h 151"/>
                  <a:gd name="T26" fmla="*/ 0 w 108"/>
                  <a:gd name="T27" fmla="*/ 1 h 151"/>
                  <a:gd name="T28" fmla="*/ 0 w 108"/>
                  <a:gd name="T29" fmla="*/ 6 h 151"/>
                  <a:gd name="T30" fmla="*/ 1 w 108"/>
                  <a:gd name="T31" fmla="*/ 6 h 151"/>
                  <a:gd name="T32" fmla="*/ 1 w 108"/>
                  <a:gd name="T33" fmla="*/ 2 h 151"/>
                  <a:gd name="T34" fmla="*/ 1 w 108"/>
                  <a:gd name="T35" fmla="*/ 3 h 151"/>
                  <a:gd name="T36" fmla="*/ 1 w 108"/>
                  <a:gd name="T37" fmla="*/ 2 h 151"/>
                  <a:gd name="T38" fmla="*/ 1 w 108"/>
                  <a:gd name="T39" fmla="*/ 1 h 151"/>
                  <a:gd name="T40" fmla="*/ 2 w 108"/>
                  <a:gd name="T41" fmla="*/ 1 h 151"/>
                  <a:gd name="T42" fmla="*/ 3 w 108"/>
                  <a:gd name="T43" fmla="*/ 1 h 151"/>
                  <a:gd name="T44" fmla="*/ 3 w 108"/>
                  <a:gd name="T45" fmla="*/ 1 h 151"/>
                  <a:gd name="T46" fmla="*/ 3 w 108"/>
                  <a:gd name="T47" fmla="*/ 2 h 151"/>
                  <a:gd name="T48" fmla="*/ 3 w 108"/>
                  <a:gd name="T49" fmla="*/ 2 h 151"/>
                  <a:gd name="T50" fmla="*/ 3 w 108"/>
                  <a:gd name="T51" fmla="*/ 6 h 151"/>
                  <a:gd name="T52" fmla="*/ 4 w 108"/>
                  <a:gd name="T53" fmla="*/ 6 h 1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8"/>
                  <a:gd name="T82" fmla="*/ 0 h 151"/>
                  <a:gd name="T83" fmla="*/ 108 w 108"/>
                  <a:gd name="T84" fmla="*/ 151 h 1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8" h="151">
                    <a:moveTo>
                      <a:pt x="108" y="151"/>
                    </a:moveTo>
                    <a:lnTo>
                      <a:pt x="108" y="45"/>
                    </a:lnTo>
                    <a:lnTo>
                      <a:pt x="108" y="50"/>
                    </a:lnTo>
                    <a:lnTo>
                      <a:pt x="102" y="15"/>
                    </a:lnTo>
                    <a:lnTo>
                      <a:pt x="91" y="4"/>
                    </a:lnTo>
                    <a:lnTo>
                      <a:pt x="71" y="0"/>
                    </a:lnTo>
                    <a:lnTo>
                      <a:pt x="45" y="5"/>
                    </a:lnTo>
                    <a:lnTo>
                      <a:pt x="33" y="23"/>
                    </a:lnTo>
                    <a:lnTo>
                      <a:pt x="27" y="23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4" y="39"/>
                    </a:lnTo>
                    <a:lnTo>
                      <a:pt x="4" y="34"/>
                    </a:lnTo>
                    <a:lnTo>
                      <a:pt x="4" y="151"/>
                    </a:lnTo>
                    <a:lnTo>
                      <a:pt x="27" y="151"/>
                    </a:lnTo>
                    <a:lnTo>
                      <a:pt x="27" y="61"/>
                    </a:lnTo>
                    <a:lnTo>
                      <a:pt x="33" y="68"/>
                    </a:lnTo>
                    <a:lnTo>
                      <a:pt x="33" y="52"/>
                    </a:lnTo>
                    <a:lnTo>
                      <a:pt x="39" y="32"/>
                    </a:lnTo>
                    <a:lnTo>
                      <a:pt x="51" y="25"/>
                    </a:lnTo>
                    <a:lnTo>
                      <a:pt x="73" y="26"/>
                    </a:lnTo>
                    <a:lnTo>
                      <a:pt x="86" y="39"/>
                    </a:lnTo>
                    <a:lnTo>
                      <a:pt x="87" y="50"/>
                    </a:lnTo>
                    <a:lnTo>
                      <a:pt x="81" y="45"/>
                    </a:lnTo>
                    <a:lnTo>
                      <a:pt x="81" y="151"/>
                    </a:lnTo>
                    <a:lnTo>
                      <a:pt x="108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74" name="Freeform 171"/>
              <p:cNvSpPr>
                <a:spLocks/>
              </p:cNvSpPr>
              <p:nvPr/>
            </p:nvSpPr>
            <p:spPr bwMode="auto">
              <a:xfrm>
                <a:off x="1426" y="1387"/>
                <a:ext cx="35" cy="53"/>
              </a:xfrm>
              <a:custGeom>
                <a:avLst/>
                <a:gdLst>
                  <a:gd name="T0" fmla="*/ 4 w 103"/>
                  <a:gd name="T1" fmla="*/ 4 h 161"/>
                  <a:gd name="T2" fmla="*/ 4 w 103"/>
                  <a:gd name="T3" fmla="*/ 4 h 161"/>
                  <a:gd name="T4" fmla="*/ 3 w 103"/>
                  <a:gd name="T5" fmla="*/ 3 h 161"/>
                  <a:gd name="T6" fmla="*/ 1 w 103"/>
                  <a:gd name="T7" fmla="*/ 2 h 161"/>
                  <a:gd name="T8" fmla="*/ 1 w 103"/>
                  <a:gd name="T9" fmla="*/ 1 h 161"/>
                  <a:gd name="T10" fmla="*/ 1 w 103"/>
                  <a:gd name="T11" fmla="*/ 1 h 161"/>
                  <a:gd name="T12" fmla="*/ 2 w 103"/>
                  <a:gd name="T13" fmla="*/ 1 h 161"/>
                  <a:gd name="T14" fmla="*/ 3 w 103"/>
                  <a:gd name="T15" fmla="*/ 1 h 161"/>
                  <a:gd name="T16" fmla="*/ 3 w 103"/>
                  <a:gd name="T17" fmla="*/ 2 h 161"/>
                  <a:gd name="T18" fmla="*/ 3 w 103"/>
                  <a:gd name="T19" fmla="*/ 1 h 161"/>
                  <a:gd name="T20" fmla="*/ 4 w 103"/>
                  <a:gd name="T21" fmla="*/ 1 h 161"/>
                  <a:gd name="T22" fmla="*/ 4 w 103"/>
                  <a:gd name="T23" fmla="*/ 2 h 161"/>
                  <a:gd name="T24" fmla="*/ 4 w 103"/>
                  <a:gd name="T25" fmla="*/ 1 h 161"/>
                  <a:gd name="T26" fmla="*/ 3 w 103"/>
                  <a:gd name="T27" fmla="*/ 0 h 161"/>
                  <a:gd name="T28" fmla="*/ 2 w 103"/>
                  <a:gd name="T29" fmla="*/ 0 h 161"/>
                  <a:gd name="T30" fmla="*/ 1 w 103"/>
                  <a:gd name="T31" fmla="*/ 0 h 161"/>
                  <a:gd name="T32" fmla="*/ 1 w 103"/>
                  <a:gd name="T33" fmla="*/ 1 h 161"/>
                  <a:gd name="T34" fmla="*/ 0 w 103"/>
                  <a:gd name="T35" fmla="*/ 1 h 161"/>
                  <a:gd name="T36" fmla="*/ 0 w 103"/>
                  <a:gd name="T37" fmla="*/ 2 h 161"/>
                  <a:gd name="T38" fmla="*/ 1 w 103"/>
                  <a:gd name="T39" fmla="*/ 3 h 161"/>
                  <a:gd name="T40" fmla="*/ 3 w 103"/>
                  <a:gd name="T41" fmla="*/ 4 h 161"/>
                  <a:gd name="T42" fmla="*/ 3 w 103"/>
                  <a:gd name="T43" fmla="*/ 4 h 161"/>
                  <a:gd name="T44" fmla="*/ 3 w 103"/>
                  <a:gd name="T45" fmla="*/ 5 h 161"/>
                  <a:gd name="T46" fmla="*/ 2 w 103"/>
                  <a:gd name="T47" fmla="*/ 5 h 161"/>
                  <a:gd name="T48" fmla="*/ 2 w 103"/>
                  <a:gd name="T49" fmla="*/ 5 h 161"/>
                  <a:gd name="T50" fmla="*/ 1 w 103"/>
                  <a:gd name="T51" fmla="*/ 5 h 161"/>
                  <a:gd name="T52" fmla="*/ 1 w 103"/>
                  <a:gd name="T53" fmla="*/ 4 h 161"/>
                  <a:gd name="T54" fmla="*/ 0 w 103"/>
                  <a:gd name="T55" fmla="*/ 4 h 161"/>
                  <a:gd name="T56" fmla="*/ 0 w 103"/>
                  <a:gd name="T57" fmla="*/ 4 h 161"/>
                  <a:gd name="T58" fmla="*/ 0 w 103"/>
                  <a:gd name="T59" fmla="*/ 5 h 161"/>
                  <a:gd name="T60" fmla="*/ 1 w 103"/>
                  <a:gd name="T61" fmla="*/ 6 h 161"/>
                  <a:gd name="T62" fmla="*/ 2 w 103"/>
                  <a:gd name="T63" fmla="*/ 6 h 161"/>
                  <a:gd name="T64" fmla="*/ 3 w 103"/>
                  <a:gd name="T65" fmla="*/ 6 h 161"/>
                  <a:gd name="T66" fmla="*/ 4 w 103"/>
                  <a:gd name="T67" fmla="*/ 5 h 161"/>
                  <a:gd name="T68" fmla="*/ 4 w 103"/>
                  <a:gd name="T69" fmla="*/ 4 h 161"/>
                  <a:gd name="T70" fmla="*/ 4 w 103"/>
                  <a:gd name="T71" fmla="*/ 4 h 16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3"/>
                  <a:gd name="T109" fmla="*/ 0 h 161"/>
                  <a:gd name="T110" fmla="*/ 103 w 103"/>
                  <a:gd name="T111" fmla="*/ 161 h 16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3" h="161">
                    <a:moveTo>
                      <a:pt x="103" y="111"/>
                    </a:moveTo>
                    <a:lnTo>
                      <a:pt x="101" y="96"/>
                    </a:lnTo>
                    <a:lnTo>
                      <a:pt x="81" y="76"/>
                    </a:lnTo>
                    <a:lnTo>
                      <a:pt x="34" y="48"/>
                    </a:lnTo>
                    <a:lnTo>
                      <a:pt x="32" y="39"/>
                    </a:lnTo>
                    <a:lnTo>
                      <a:pt x="39" y="27"/>
                    </a:lnTo>
                    <a:lnTo>
                      <a:pt x="54" y="22"/>
                    </a:lnTo>
                    <a:lnTo>
                      <a:pt x="74" y="27"/>
                    </a:lnTo>
                    <a:lnTo>
                      <a:pt x="81" y="44"/>
                    </a:lnTo>
                    <a:lnTo>
                      <a:pt x="76" y="39"/>
                    </a:lnTo>
                    <a:lnTo>
                      <a:pt x="103" y="39"/>
                    </a:lnTo>
                    <a:lnTo>
                      <a:pt x="103" y="44"/>
                    </a:lnTo>
                    <a:lnTo>
                      <a:pt x="97" y="18"/>
                    </a:lnTo>
                    <a:lnTo>
                      <a:pt x="77" y="4"/>
                    </a:lnTo>
                    <a:lnTo>
                      <a:pt x="59" y="0"/>
                    </a:lnTo>
                    <a:lnTo>
                      <a:pt x="33" y="5"/>
                    </a:lnTo>
                    <a:lnTo>
                      <a:pt x="18" y="16"/>
                    </a:lnTo>
                    <a:lnTo>
                      <a:pt x="11" y="39"/>
                    </a:lnTo>
                    <a:lnTo>
                      <a:pt x="13" y="55"/>
                    </a:lnTo>
                    <a:lnTo>
                      <a:pt x="33" y="77"/>
                    </a:lnTo>
                    <a:lnTo>
                      <a:pt x="79" y="103"/>
                    </a:lnTo>
                    <a:lnTo>
                      <a:pt x="81" y="111"/>
                    </a:lnTo>
                    <a:lnTo>
                      <a:pt x="74" y="132"/>
                    </a:lnTo>
                    <a:lnTo>
                      <a:pt x="54" y="139"/>
                    </a:lnTo>
                    <a:lnTo>
                      <a:pt x="42" y="135"/>
                    </a:lnTo>
                    <a:lnTo>
                      <a:pt x="34" y="127"/>
                    </a:lnTo>
                    <a:lnTo>
                      <a:pt x="32" y="106"/>
                    </a:lnTo>
                    <a:lnTo>
                      <a:pt x="0" y="106"/>
                    </a:lnTo>
                    <a:lnTo>
                      <a:pt x="5" y="106"/>
                    </a:lnTo>
                    <a:lnTo>
                      <a:pt x="7" y="130"/>
                    </a:lnTo>
                    <a:lnTo>
                      <a:pt x="23" y="154"/>
                    </a:lnTo>
                    <a:lnTo>
                      <a:pt x="54" y="161"/>
                    </a:lnTo>
                    <a:lnTo>
                      <a:pt x="85" y="154"/>
                    </a:lnTo>
                    <a:lnTo>
                      <a:pt x="101" y="133"/>
                    </a:lnTo>
                    <a:lnTo>
                      <a:pt x="103" y="106"/>
                    </a:lnTo>
                    <a:lnTo>
                      <a:pt x="103" y="1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75" name="Rectangle 172"/>
              <p:cNvSpPr>
                <a:spLocks noChangeArrowheads="1"/>
              </p:cNvSpPr>
              <p:nvPr/>
            </p:nvSpPr>
            <p:spPr bwMode="auto">
              <a:xfrm>
                <a:off x="1473" y="1387"/>
                <a:ext cx="7" cy="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876" name="Rectangle 173"/>
              <p:cNvSpPr>
                <a:spLocks noChangeArrowheads="1"/>
              </p:cNvSpPr>
              <p:nvPr/>
            </p:nvSpPr>
            <p:spPr bwMode="auto">
              <a:xfrm>
                <a:off x="1473" y="1366"/>
                <a:ext cx="7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877" name="Freeform 174"/>
              <p:cNvSpPr>
                <a:spLocks/>
              </p:cNvSpPr>
              <p:nvPr/>
            </p:nvSpPr>
            <p:spPr bwMode="auto">
              <a:xfrm>
                <a:off x="1487" y="1375"/>
                <a:ext cx="29" cy="65"/>
              </a:xfrm>
              <a:custGeom>
                <a:avLst/>
                <a:gdLst>
                  <a:gd name="T0" fmla="*/ 0 w 89"/>
                  <a:gd name="T1" fmla="*/ 1 h 197"/>
                  <a:gd name="T2" fmla="*/ 0 w 89"/>
                  <a:gd name="T3" fmla="*/ 2 h 197"/>
                  <a:gd name="T4" fmla="*/ 1 w 89"/>
                  <a:gd name="T5" fmla="*/ 2 h 197"/>
                  <a:gd name="T6" fmla="*/ 1 w 89"/>
                  <a:gd name="T7" fmla="*/ 6 h 197"/>
                  <a:gd name="T8" fmla="*/ 1 w 89"/>
                  <a:gd name="T9" fmla="*/ 6 h 197"/>
                  <a:gd name="T10" fmla="*/ 1 w 89"/>
                  <a:gd name="T11" fmla="*/ 7 h 197"/>
                  <a:gd name="T12" fmla="*/ 2 w 89"/>
                  <a:gd name="T13" fmla="*/ 7 h 197"/>
                  <a:gd name="T14" fmla="*/ 2 w 89"/>
                  <a:gd name="T15" fmla="*/ 7 h 197"/>
                  <a:gd name="T16" fmla="*/ 3 w 89"/>
                  <a:gd name="T17" fmla="*/ 7 h 197"/>
                  <a:gd name="T18" fmla="*/ 3 w 89"/>
                  <a:gd name="T19" fmla="*/ 7 h 197"/>
                  <a:gd name="T20" fmla="*/ 3 w 89"/>
                  <a:gd name="T21" fmla="*/ 7 h 197"/>
                  <a:gd name="T22" fmla="*/ 3 w 89"/>
                  <a:gd name="T23" fmla="*/ 6 h 197"/>
                  <a:gd name="T24" fmla="*/ 3 w 89"/>
                  <a:gd name="T25" fmla="*/ 6 h 197"/>
                  <a:gd name="T26" fmla="*/ 2 w 89"/>
                  <a:gd name="T27" fmla="*/ 6 h 197"/>
                  <a:gd name="T28" fmla="*/ 2 w 89"/>
                  <a:gd name="T29" fmla="*/ 6 h 197"/>
                  <a:gd name="T30" fmla="*/ 2 w 89"/>
                  <a:gd name="T31" fmla="*/ 6 h 197"/>
                  <a:gd name="T32" fmla="*/ 2 w 89"/>
                  <a:gd name="T33" fmla="*/ 6 h 197"/>
                  <a:gd name="T34" fmla="*/ 2 w 89"/>
                  <a:gd name="T35" fmla="*/ 6 h 197"/>
                  <a:gd name="T36" fmla="*/ 2 w 89"/>
                  <a:gd name="T37" fmla="*/ 5 h 197"/>
                  <a:gd name="T38" fmla="*/ 2 w 89"/>
                  <a:gd name="T39" fmla="*/ 2 h 197"/>
                  <a:gd name="T40" fmla="*/ 3 w 89"/>
                  <a:gd name="T41" fmla="*/ 2 h 197"/>
                  <a:gd name="T42" fmla="*/ 3 w 89"/>
                  <a:gd name="T43" fmla="*/ 1 h 197"/>
                  <a:gd name="T44" fmla="*/ 2 w 89"/>
                  <a:gd name="T45" fmla="*/ 1 h 197"/>
                  <a:gd name="T46" fmla="*/ 2 w 89"/>
                  <a:gd name="T47" fmla="*/ 0 h 197"/>
                  <a:gd name="T48" fmla="*/ 1 w 89"/>
                  <a:gd name="T49" fmla="*/ 0 h 197"/>
                  <a:gd name="T50" fmla="*/ 1 w 89"/>
                  <a:gd name="T51" fmla="*/ 1 h 197"/>
                  <a:gd name="T52" fmla="*/ 0 w 89"/>
                  <a:gd name="T53" fmla="*/ 1 h 19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9"/>
                  <a:gd name="T82" fmla="*/ 0 h 197"/>
                  <a:gd name="T83" fmla="*/ 89 w 89"/>
                  <a:gd name="T84" fmla="*/ 197 h 19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9" h="197">
                    <a:moveTo>
                      <a:pt x="0" y="38"/>
                    </a:moveTo>
                    <a:lnTo>
                      <a:pt x="0" y="61"/>
                    </a:lnTo>
                    <a:lnTo>
                      <a:pt x="27" y="61"/>
                    </a:lnTo>
                    <a:lnTo>
                      <a:pt x="27" y="164"/>
                    </a:lnTo>
                    <a:lnTo>
                      <a:pt x="29" y="176"/>
                    </a:lnTo>
                    <a:lnTo>
                      <a:pt x="36" y="187"/>
                    </a:lnTo>
                    <a:lnTo>
                      <a:pt x="45" y="195"/>
                    </a:lnTo>
                    <a:lnTo>
                      <a:pt x="60" y="197"/>
                    </a:lnTo>
                    <a:lnTo>
                      <a:pt x="75" y="195"/>
                    </a:lnTo>
                    <a:lnTo>
                      <a:pt x="89" y="191"/>
                    </a:lnTo>
                    <a:lnTo>
                      <a:pt x="82" y="186"/>
                    </a:lnTo>
                    <a:lnTo>
                      <a:pt x="82" y="170"/>
                    </a:lnTo>
                    <a:lnTo>
                      <a:pt x="89" y="170"/>
                    </a:lnTo>
                    <a:lnTo>
                      <a:pt x="71" y="170"/>
                    </a:lnTo>
                    <a:lnTo>
                      <a:pt x="64" y="170"/>
                    </a:lnTo>
                    <a:lnTo>
                      <a:pt x="59" y="168"/>
                    </a:lnTo>
                    <a:lnTo>
                      <a:pt x="52" y="163"/>
                    </a:lnTo>
                    <a:lnTo>
                      <a:pt x="49" y="157"/>
                    </a:lnTo>
                    <a:lnTo>
                      <a:pt x="49" y="148"/>
                    </a:lnTo>
                    <a:lnTo>
                      <a:pt x="49" y="61"/>
                    </a:lnTo>
                    <a:lnTo>
                      <a:pt x="82" y="61"/>
                    </a:lnTo>
                    <a:lnTo>
                      <a:pt x="82" y="38"/>
                    </a:lnTo>
                    <a:lnTo>
                      <a:pt x="49" y="38"/>
                    </a:lnTo>
                    <a:lnTo>
                      <a:pt x="49" y="0"/>
                    </a:lnTo>
                    <a:lnTo>
                      <a:pt x="27" y="11"/>
                    </a:lnTo>
                    <a:lnTo>
                      <a:pt x="27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78" name="Freeform 175"/>
              <p:cNvSpPr>
                <a:spLocks/>
              </p:cNvSpPr>
              <p:nvPr/>
            </p:nvSpPr>
            <p:spPr bwMode="auto">
              <a:xfrm>
                <a:off x="1516" y="1387"/>
                <a:ext cx="40" cy="69"/>
              </a:xfrm>
              <a:custGeom>
                <a:avLst/>
                <a:gdLst>
                  <a:gd name="T0" fmla="*/ 1 w 118"/>
                  <a:gd name="T1" fmla="*/ 0 h 208"/>
                  <a:gd name="T2" fmla="*/ 0 w 118"/>
                  <a:gd name="T3" fmla="*/ 0 h 208"/>
                  <a:gd name="T4" fmla="*/ 2 w 118"/>
                  <a:gd name="T5" fmla="*/ 5 h 208"/>
                  <a:gd name="T6" fmla="*/ 1 w 118"/>
                  <a:gd name="T7" fmla="*/ 8 h 208"/>
                  <a:gd name="T8" fmla="*/ 2 w 118"/>
                  <a:gd name="T9" fmla="*/ 8 h 208"/>
                  <a:gd name="T10" fmla="*/ 5 w 118"/>
                  <a:gd name="T11" fmla="*/ 0 h 208"/>
                  <a:gd name="T12" fmla="*/ 4 w 118"/>
                  <a:gd name="T13" fmla="*/ 0 h 208"/>
                  <a:gd name="T14" fmla="*/ 2 w 118"/>
                  <a:gd name="T15" fmla="*/ 4 h 208"/>
                  <a:gd name="T16" fmla="*/ 1 w 118"/>
                  <a:gd name="T17" fmla="*/ 0 h 2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8"/>
                  <a:gd name="T28" fmla="*/ 0 h 208"/>
                  <a:gd name="T29" fmla="*/ 118 w 118"/>
                  <a:gd name="T30" fmla="*/ 208 h 2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8" h="208">
                    <a:moveTo>
                      <a:pt x="20" y="0"/>
                    </a:moveTo>
                    <a:lnTo>
                      <a:pt x="0" y="0"/>
                    </a:lnTo>
                    <a:lnTo>
                      <a:pt x="48" y="148"/>
                    </a:lnTo>
                    <a:lnTo>
                      <a:pt x="32" y="208"/>
                    </a:lnTo>
                    <a:lnTo>
                      <a:pt x="54" y="208"/>
                    </a:lnTo>
                    <a:lnTo>
                      <a:pt x="118" y="0"/>
                    </a:lnTo>
                    <a:lnTo>
                      <a:pt x="97" y="0"/>
                    </a:lnTo>
                    <a:lnTo>
                      <a:pt x="59" y="12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79" name="Freeform 176"/>
              <p:cNvSpPr>
                <a:spLocks/>
              </p:cNvSpPr>
              <p:nvPr/>
            </p:nvSpPr>
            <p:spPr bwMode="auto">
              <a:xfrm>
                <a:off x="2867" y="1249"/>
                <a:ext cx="24" cy="70"/>
              </a:xfrm>
              <a:custGeom>
                <a:avLst/>
                <a:gdLst>
                  <a:gd name="T0" fmla="*/ 0 w 72"/>
                  <a:gd name="T1" fmla="*/ 7 h 211"/>
                  <a:gd name="T2" fmla="*/ 0 w 72"/>
                  <a:gd name="T3" fmla="*/ 8 h 211"/>
                  <a:gd name="T4" fmla="*/ 0 w 72"/>
                  <a:gd name="T5" fmla="*/ 8 h 211"/>
                  <a:gd name="T6" fmla="*/ 1 w 72"/>
                  <a:gd name="T7" fmla="*/ 8 h 211"/>
                  <a:gd name="T8" fmla="*/ 1 w 72"/>
                  <a:gd name="T9" fmla="*/ 7 h 211"/>
                  <a:gd name="T10" fmla="*/ 2 w 72"/>
                  <a:gd name="T11" fmla="*/ 7 h 211"/>
                  <a:gd name="T12" fmla="*/ 2 w 72"/>
                  <a:gd name="T13" fmla="*/ 7 h 211"/>
                  <a:gd name="T14" fmla="*/ 2 w 72"/>
                  <a:gd name="T15" fmla="*/ 6 h 211"/>
                  <a:gd name="T16" fmla="*/ 2 w 72"/>
                  <a:gd name="T17" fmla="*/ 6 h 211"/>
                  <a:gd name="T18" fmla="*/ 3 w 72"/>
                  <a:gd name="T19" fmla="*/ 5 h 211"/>
                  <a:gd name="T20" fmla="*/ 3 w 72"/>
                  <a:gd name="T21" fmla="*/ 4 h 211"/>
                  <a:gd name="T22" fmla="*/ 3 w 72"/>
                  <a:gd name="T23" fmla="*/ 3 h 211"/>
                  <a:gd name="T24" fmla="*/ 3 w 72"/>
                  <a:gd name="T25" fmla="*/ 3 h 211"/>
                  <a:gd name="T26" fmla="*/ 2 w 72"/>
                  <a:gd name="T27" fmla="*/ 2 h 211"/>
                  <a:gd name="T28" fmla="*/ 2 w 72"/>
                  <a:gd name="T29" fmla="*/ 1 h 211"/>
                  <a:gd name="T30" fmla="*/ 2 w 72"/>
                  <a:gd name="T31" fmla="*/ 1 h 211"/>
                  <a:gd name="T32" fmla="*/ 1 w 72"/>
                  <a:gd name="T33" fmla="*/ 0 h 211"/>
                  <a:gd name="T34" fmla="*/ 1 w 72"/>
                  <a:gd name="T35" fmla="*/ 0 h 211"/>
                  <a:gd name="T36" fmla="*/ 0 w 72"/>
                  <a:gd name="T37" fmla="*/ 0 h 211"/>
                  <a:gd name="T38" fmla="*/ 0 w 72"/>
                  <a:gd name="T39" fmla="*/ 0 h 211"/>
                  <a:gd name="T40" fmla="*/ 0 w 72"/>
                  <a:gd name="T41" fmla="*/ 1 h 211"/>
                  <a:gd name="T42" fmla="*/ 0 w 72"/>
                  <a:gd name="T43" fmla="*/ 1 h 211"/>
                  <a:gd name="T44" fmla="*/ 1 w 72"/>
                  <a:gd name="T45" fmla="*/ 1 h 211"/>
                  <a:gd name="T46" fmla="*/ 1 w 72"/>
                  <a:gd name="T47" fmla="*/ 1 h 211"/>
                  <a:gd name="T48" fmla="*/ 1 w 72"/>
                  <a:gd name="T49" fmla="*/ 1 h 211"/>
                  <a:gd name="T50" fmla="*/ 1 w 72"/>
                  <a:gd name="T51" fmla="*/ 2 h 211"/>
                  <a:gd name="T52" fmla="*/ 1 w 72"/>
                  <a:gd name="T53" fmla="*/ 2 h 211"/>
                  <a:gd name="T54" fmla="*/ 2 w 72"/>
                  <a:gd name="T55" fmla="*/ 2 h 211"/>
                  <a:gd name="T56" fmla="*/ 2 w 72"/>
                  <a:gd name="T57" fmla="*/ 3 h 211"/>
                  <a:gd name="T58" fmla="*/ 1 w 72"/>
                  <a:gd name="T59" fmla="*/ 3 h 211"/>
                  <a:gd name="T60" fmla="*/ 1 w 72"/>
                  <a:gd name="T61" fmla="*/ 5 h 211"/>
                  <a:gd name="T62" fmla="*/ 2 w 72"/>
                  <a:gd name="T63" fmla="*/ 5 h 211"/>
                  <a:gd name="T64" fmla="*/ 2 w 72"/>
                  <a:gd name="T65" fmla="*/ 5 h 211"/>
                  <a:gd name="T66" fmla="*/ 2 w 72"/>
                  <a:gd name="T67" fmla="*/ 6 h 211"/>
                  <a:gd name="T68" fmla="*/ 1 w 72"/>
                  <a:gd name="T69" fmla="*/ 6 h 211"/>
                  <a:gd name="T70" fmla="*/ 1 w 72"/>
                  <a:gd name="T71" fmla="*/ 6 h 211"/>
                  <a:gd name="T72" fmla="*/ 1 w 72"/>
                  <a:gd name="T73" fmla="*/ 7 h 211"/>
                  <a:gd name="T74" fmla="*/ 1 w 72"/>
                  <a:gd name="T75" fmla="*/ 7 h 211"/>
                  <a:gd name="T76" fmla="*/ 0 w 72"/>
                  <a:gd name="T77" fmla="*/ 7 h 211"/>
                  <a:gd name="T78" fmla="*/ 0 w 72"/>
                  <a:gd name="T79" fmla="*/ 7 h 21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2"/>
                  <a:gd name="T121" fmla="*/ 0 h 211"/>
                  <a:gd name="T122" fmla="*/ 72 w 72"/>
                  <a:gd name="T123" fmla="*/ 211 h 21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2" h="211">
                    <a:moveTo>
                      <a:pt x="0" y="184"/>
                    </a:moveTo>
                    <a:lnTo>
                      <a:pt x="0" y="206"/>
                    </a:lnTo>
                    <a:lnTo>
                      <a:pt x="5" y="211"/>
                    </a:lnTo>
                    <a:lnTo>
                      <a:pt x="22" y="208"/>
                    </a:lnTo>
                    <a:lnTo>
                      <a:pt x="36" y="201"/>
                    </a:lnTo>
                    <a:lnTo>
                      <a:pt x="46" y="194"/>
                    </a:lnTo>
                    <a:lnTo>
                      <a:pt x="54" y="184"/>
                    </a:lnTo>
                    <a:lnTo>
                      <a:pt x="62" y="169"/>
                    </a:lnTo>
                    <a:lnTo>
                      <a:pt x="67" y="151"/>
                    </a:lnTo>
                    <a:lnTo>
                      <a:pt x="70" y="126"/>
                    </a:lnTo>
                    <a:lnTo>
                      <a:pt x="72" y="97"/>
                    </a:lnTo>
                    <a:lnTo>
                      <a:pt x="72" y="88"/>
                    </a:lnTo>
                    <a:lnTo>
                      <a:pt x="70" y="71"/>
                    </a:lnTo>
                    <a:lnTo>
                      <a:pt x="67" y="50"/>
                    </a:lnTo>
                    <a:lnTo>
                      <a:pt x="60" y="32"/>
                    </a:lnTo>
                    <a:lnTo>
                      <a:pt x="51" y="21"/>
                    </a:lnTo>
                    <a:lnTo>
                      <a:pt x="38" y="12"/>
                    </a:lnTo>
                    <a:lnTo>
                      <a:pt x="22" y="7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5" y="27"/>
                    </a:lnTo>
                    <a:lnTo>
                      <a:pt x="14" y="28"/>
                    </a:lnTo>
                    <a:lnTo>
                      <a:pt x="22" y="30"/>
                    </a:lnTo>
                    <a:lnTo>
                      <a:pt x="28" y="35"/>
                    </a:lnTo>
                    <a:lnTo>
                      <a:pt x="35" y="41"/>
                    </a:lnTo>
                    <a:lnTo>
                      <a:pt x="38" y="50"/>
                    </a:lnTo>
                    <a:lnTo>
                      <a:pt x="41" y="59"/>
                    </a:lnTo>
                    <a:lnTo>
                      <a:pt x="43" y="81"/>
                    </a:lnTo>
                    <a:lnTo>
                      <a:pt x="37" y="81"/>
                    </a:lnTo>
                    <a:lnTo>
                      <a:pt x="37" y="125"/>
                    </a:lnTo>
                    <a:lnTo>
                      <a:pt x="43" y="125"/>
                    </a:lnTo>
                    <a:lnTo>
                      <a:pt x="43" y="140"/>
                    </a:lnTo>
                    <a:lnTo>
                      <a:pt x="41" y="152"/>
                    </a:lnTo>
                    <a:lnTo>
                      <a:pt x="38" y="163"/>
                    </a:lnTo>
                    <a:lnTo>
                      <a:pt x="35" y="172"/>
                    </a:lnTo>
                    <a:lnTo>
                      <a:pt x="22" y="184"/>
                    </a:lnTo>
                    <a:lnTo>
                      <a:pt x="14" y="188"/>
                    </a:lnTo>
                    <a:lnTo>
                      <a:pt x="5" y="19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80" name="Freeform 177"/>
              <p:cNvSpPr>
                <a:spLocks/>
              </p:cNvSpPr>
              <p:nvPr/>
            </p:nvSpPr>
            <p:spPr bwMode="auto">
              <a:xfrm>
                <a:off x="2844" y="1249"/>
                <a:ext cx="24" cy="70"/>
              </a:xfrm>
              <a:custGeom>
                <a:avLst/>
                <a:gdLst>
                  <a:gd name="T0" fmla="*/ 2 w 73"/>
                  <a:gd name="T1" fmla="*/ 1 h 211"/>
                  <a:gd name="T2" fmla="*/ 2 w 73"/>
                  <a:gd name="T3" fmla="*/ 0 h 211"/>
                  <a:gd name="T4" fmla="*/ 3 w 73"/>
                  <a:gd name="T5" fmla="*/ 0 h 211"/>
                  <a:gd name="T6" fmla="*/ 3 w 73"/>
                  <a:gd name="T7" fmla="*/ 0 h 211"/>
                  <a:gd name="T8" fmla="*/ 2 w 73"/>
                  <a:gd name="T9" fmla="*/ 0 h 211"/>
                  <a:gd name="T10" fmla="*/ 0 w 73"/>
                  <a:gd name="T11" fmla="*/ 0 h 211"/>
                  <a:gd name="T12" fmla="*/ 0 w 73"/>
                  <a:gd name="T13" fmla="*/ 8 h 211"/>
                  <a:gd name="T14" fmla="*/ 2 w 73"/>
                  <a:gd name="T15" fmla="*/ 8 h 211"/>
                  <a:gd name="T16" fmla="*/ 2 w 73"/>
                  <a:gd name="T17" fmla="*/ 8 h 211"/>
                  <a:gd name="T18" fmla="*/ 3 w 73"/>
                  <a:gd name="T19" fmla="*/ 8 h 211"/>
                  <a:gd name="T20" fmla="*/ 2 w 73"/>
                  <a:gd name="T21" fmla="*/ 8 h 211"/>
                  <a:gd name="T22" fmla="*/ 2 w 73"/>
                  <a:gd name="T23" fmla="*/ 7 h 211"/>
                  <a:gd name="T24" fmla="*/ 3 w 73"/>
                  <a:gd name="T25" fmla="*/ 7 h 211"/>
                  <a:gd name="T26" fmla="*/ 2 w 73"/>
                  <a:gd name="T27" fmla="*/ 7 h 211"/>
                  <a:gd name="T28" fmla="*/ 2 w 73"/>
                  <a:gd name="T29" fmla="*/ 7 h 211"/>
                  <a:gd name="T30" fmla="*/ 1 w 73"/>
                  <a:gd name="T31" fmla="*/ 7 h 211"/>
                  <a:gd name="T32" fmla="*/ 1 w 73"/>
                  <a:gd name="T33" fmla="*/ 1 h 211"/>
                  <a:gd name="T34" fmla="*/ 2 w 73"/>
                  <a:gd name="T35" fmla="*/ 1 h 211"/>
                  <a:gd name="T36" fmla="*/ 2 w 73"/>
                  <a:gd name="T37" fmla="*/ 1 h 211"/>
                  <a:gd name="T38" fmla="*/ 3 w 73"/>
                  <a:gd name="T39" fmla="*/ 1 h 211"/>
                  <a:gd name="T40" fmla="*/ 2 w 73"/>
                  <a:gd name="T41" fmla="*/ 1 h 2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3"/>
                  <a:gd name="T64" fmla="*/ 0 h 211"/>
                  <a:gd name="T65" fmla="*/ 73 w 73"/>
                  <a:gd name="T66" fmla="*/ 211 h 2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3" h="211">
                    <a:moveTo>
                      <a:pt x="68" y="27"/>
                    </a:moveTo>
                    <a:lnTo>
                      <a:pt x="68" y="0"/>
                    </a:lnTo>
                    <a:lnTo>
                      <a:pt x="73" y="5"/>
                    </a:lnTo>
                    <a:lnTo>
                      <a:pt x="73" y="0"/>
                    </a:lnTo>
                    <a:lnTo>
                      <a:pt x="68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51" y="206"/>
                    </a:lnTo>
                    <a:lnTo>
                      <a:pt x="56" y="211"/>
                    </a:lnTo>
                    <a:lnTo>
                      <a:pt x="73" y="211"/>
                    </a:lnTo>
                    <a:lnTo>
                      <a:pt x="68" y="206"/>
                    </a:lnTo>
                    <a:lnTo>
                      <a:pt x="68" y="184"/>
                    </a:lnTo>
                    <a:lnTo>
                      <a:pt x="73" y="190"/>
                    </a:lnTo>
                    <a:lnTo>
                      <a:pt x="56" y="190"/>
                    </a:lnTo>
                    <a:lnTo>
                      <a:pt x="56" y="184"/>
                    </a:lnTo>
                    <a:lnTo>
                      <a:pt x="29" y="184"/>
                    </a:lnTo>
                    <a:lnTo>
                      <a:pt x="29" y="21"/>
                    </a:lnTo>
                    <a:lnTo>
                      <a:pt x="68" y="21"/>
                    </a:lnTo>
                    <a:lnTo>
                      <a:pt x="68" y="27"/>
                    </a:lnTo>
                    <a:lnTo>
                      <a:pt x="73" y="27"/>
                    </a:lnTo>
                    <a:lnTo>
                      <a:pt x="68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81" name="Freeform 178"/>
              <p:cNvSpPr>
                <a:spLocks/>
              </p:cNvSpPr>
              <p:nvPr/>
            </p:nvSpPr>
            <p:spPr bwMode="auto">
              <a:xfrm>
                <a:off x="2920" y="1303"/>
                <a:ext cx="19" cy="18"/>
              </a:xfrm>
              <a:custGeom>
                <a:avLst/>
                <a:gdLst>
                  <a:gd name="T0" fmla="*/ 0 w 55"/>
                  <a:gd name="T1" fmla="*/ 1 h 55"/>
                  <a:gd name="T2" fmla="*/ 0 w 55"/>
                  <a:gd name="T3" fmla="*/ 2 h 55"/>
                  <a:gd name="T4" fmla="*/ 0 w 55"/>
                  <a:gd name="T5" fmla="*/ 2 h 55"/>
                  <a:gd name="T6" fmla="*/ 1 w 55"/>
                  <a:gd name="T7" fmla="*/ 2 h 55"/>
                  <a:gd name="T8" fmla="*/ 1 w 55"/>
                  <a:gd name="T9" fmla="*/ 2 h 55"/>
                  <a:gd name="T10" fmla="*/ 1 w 55"/>
                  <a:gd name="T11" fmla="*/ 2 h 55"/>
                  <a:gd name="T12" fmla="*/ 2 w 55"/>
                  <a:gd name="T13" fmla="*/ 1 h 55"/>
                  <a:gd name="T14" fmla="*/ 2 w 55"/>
                  <a:gd name="T15" fmla="*/ 1 h 55"/>
                  <a:gd name="T16" fmla="*/ 2 w 55"/>
                  <a:gd name="T17" fmla="*/ 1 h 55"/>
                  <a:gd name="T18" fmla="*/ 2 w 55"/>
                  <a:gd name="T19" fmla="*/ 1 h 55"/>
                  <a:gd name="T20" fmla="*/ 2 w 55"/>
                  <a:gd name="T21" fmla="*/ 0 h 55"/>
                  <a:gd name="T22" fmla="*/ 2 w 55"/>
                  <a:gd name="T23" fmla="*/ 0 h 55"/>
                  <a:gd name="T24" fmla="*/ 1 w 55"/>
                  <a:gd name="T25" fmla="*/ 0 h 55"/>
                  <a:gd name="T26" fmla="*/ 1 w 55"/>
                  <a:gd name="T27" fmla="*/ 0 h 55"/>
                  <a:gd name="T28" fmla="*/ 1 w 55"/>
                  <a:gd name="T29" fmla="*/ 1 h 55"/>
                  <a:gd name="T30" fmla="*/ 1 w 55"/>
                  <a:gd name="T31" fmla="*/ 1 h 55"/>
                  <a:gd name="T32" fmla="*/ 1 w 55"/>
                  <a:gd name="T33" fmla="*/ 1 h 55"/>
                  <a:gd name="T34" fmla="*/ 0 w 55"/>
                  <a:gd name="T35" fmla="*/ 1 h 55"/>
                  <a:gd name="T36" fmla="*/ 0 w 55"/>
                  <a:gd name="T37" fmla="*/ 1 h 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"/>
                  <a:gd name="T58" fmla="*/ 0 h 55"/>
                  <a:gd name="T59" fmla="*/ 55 w 55"/>
                  <a:gd name="T60" fmla="*/ 55 h 5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" h="55">
                    <a:moveTo>
                      <a:pt x="0" y="27"/>
                    </a:moveTo>
                    <a:lnTo>
                      <a:pt x="0" y="49"/>
                    </a:lnTo>
                    <a:lnTo>
                      <a:pt x="7" y="55"/>
                    </a:lnTo>
                    <a:lnTo>
                      <a:pt x="16" y="54"/>
                    </a:lnTo>
                    <a:lnTo>
                      <a:pt x="25" y="52"/>
                    </a:lnTo>
                    <a:lnTo>
                      <a:pt x="34" y="47"/>
                    </a:lnTo>
                    <a:lnTo>
                      <a:pt x="41" y="41"/>
                    </a:lnTo>
                    <a:lnTo>
                      <a:pt x="46" y="33"/>
                    </a:lnTo>
                    <a:lnTo>
                      <a:pt x="51" y="25"/>
                    </a:lnTo>
                    <a:lnTo>
                      <a:pt x="53" y="15"/>
                    </a:lnTo>
                    <a:lnTo>
                      <a:pt x="55" y="5"/>
                    </a:lnTo>
                    <a:lnTo>
                      <a:pt x="55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26" y="17"/>
                    </a:lnTo>
                    <a:lnTo>
                      <a:pt x="21" y="26"/>
                    </a:lnTo>
                    <a:lnTo>
                      <a:pt x="14" y="31"/>
                    </a:lnTo>
                    <a:lnTo>
                      <a:pt x="7" y="3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82" name="Freeform 179"/>
              <p:cNvSpPr>
                <a:spLocks/>
              </p:cNvSpPr>
              <p:nvPr/>
            </p:nvSpPr>
            <p:spPr bwMode="auto">
              <a:xfrm>
                <a:off x="2920" y="1268"/>
                <a:ext cx="19" cy="28"/>
              </a:xfrm>
              <a:custGeom>
                <a:avLst/>
                <a:gdLst>
                  <a:gd name="T0" fmla="*/ 0 w 55"/>
                  <a:gd name="T1" fmla="*/ 2 h 84"/>
                  <a:gd name="T2" fmla="*/ 0 w 55"/>
                  <a:gd name="T3" fmla="*/ 3 h 84"/>
                  <a:gd name="T4" fmla="*/ 2 w 55"/>
                  <a:gd name="T5" fmla="*/ 3 h 84"/>
                  <a:gd name="T6" fmla="*/ 2 w 55"/>
                  <a:gd name="T7" fmla="*/ 3 h 84"/>
                  <a:gd name="T8" fmla="*/ 2 w 55"/>
                  <a:gd name="T9" fmla="*/ 2 h 84"/>
                  <a:gd name="T10" fmla="*/ 2 w 55"/>
                  <a:gd name="T11" fmla="*/ 2 h 84"/>
                  <a:gd name="T12" fmla="*/ 2 w 55"/>
                  <a:gd name="T13" fmla="*/ 1 h 84"/>
                  <a:gd name="T14" fmla="*/ 2 w 55"/>
                  <a:gd name="T15" fmla="*/ 1 h 84"/>
                  <a:gd name="T16" fmla="*/ 1 w 55"/>
                  <a:gd name="T17" fmla="*/ 1 h 84"/>
                  <a:gd name="T18" fmla="*/ 1 w 55"/>
                  <a:gd name="T19" fmla="*/ 0 h 84"/>
                  <a:gd name="T20" fmla="*/ 1 w 55"/>
                  <a:gd name="T21" fmla="*/ 0 h 84"/>
                  <a:gd name="T22" fmla="*/ 0 w 55"/>
                  <a:gd name="T23" fmla="*/ 0 h 84"/>
                  <a:gd name="T24" fmla="*/ 0 w 55"/>
                  <a:gd name="T25" fmla="*/ 0 h 84"/>
                  <a:gd name="T26" fmla="*/ 0 w 55"/>
                  <a:gd name="T27" fmla="*/ 1 h 84"/>
                  <a:gd name="T28" fmla="*/ 0 w 55"/>
                  <a:gd name="T29" fmla="*/ 1 h 84"/>
                  <a:gd name="T30" fmla="*/ 1 w 55"/>
                  <a:gd name="T31" fmla="*/ 1 h 84"/>
                  <a:gd name="T32" fmla="*/ 1 w 55"/>
                  <a:gd name="T33" fmla="*/ 1 h 84"/>
                  <a:gd name="T34" fmla="*/ 1 w 55"/>
                  <a:gd name="T35" fmla="*/ 1 h 84"/>
                  <a:gd name="T36" fmla="*/ 1 w 55"/>
                  <a:gd name="T37" fmla="*/ 2 h 84"/>
                  <a:gd name="T38" fmla="*/ 1 w 55"/>
                  <a:gd name="T39" fmla="*/ 2 h 84"/>
                  <a:gd name="T40" fmla="*/ 1 w 55"/>
                  <a:gd name="T41" fmla="*/ 2 h 84"/>
                  <a:gd name="T42" fmla="*/ 1 w 55"/>
                  <a:gd name="T43" fmla="*/ 2 h 84"/>
                  <a:gd name="T44" fmla="*/ 0 w 55"/>
                  <a:gd name="T45" fmla="*/ 2 h 8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5"/>
                  <a:gd name="T70" fmla="*/ 0 h 84"/>
                  <a:gd name="T71" fmla="*/ 55 w 55"/>
                  <a:gd name="T72" fmla="*/ 84 h 8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5" h="84">
                    <a:moveTo>
                      <a:pt x="0" y="67"/>
                    </a:moveTo>
                    <a:lnTo>
                      <a:pt x="0" y="84"/>
                    </a:lnTo>
                    <a:lnTo>
                      <a:pt x="55" y="84"/>
                    </a:lnTo>
                    <a:lnTo>
                      <a:pt x="55" y="73"/>
                    </a:lnTo>
                    <a:lnTo>
                      <a:pt x="55" y="57"/>
                    </a:lnTo>
                    <a:lnTo>
                      <a:pt x="52" y="43"/>
                    </a:lnTo>
                    <a:lnTo>
                      <a:pt x="50" y="32"/>
                    </a:lnTo>
                    <a:lnTo>
                      <a:pt x="45" y="24"/>
                    </a:lnTo>
                    <a:lnTo>
                      <a:pt x="39" y="16"/>
                    </a:lnTo>
                    <a:lnTo>
                      <a:pt x="30" y="10"/>
                    </a:lnTo>
                    <a:lnTo>
                      <a:pt x="20" y="8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7" y="22"/>
                    </a:lnTo>
                    <a:lnTo>
                      <a:pt x="15" y="24"/>
                    </a:lnTo>
                    <a:lnTo>
                      <a:pt x="24" y="30"/>
                    </a:lnTo>
                    <a:lnTo>
                      <a:pt x="27" y="36"/>
                    </a:lnTo>
                    <a:lnTo>
                      <a:pt x="31" y="43"/>
                    </a:lnTo>
                    <a:lnTo>
                      <a:pt x="32" y="54"/>
                    </a:lnTo>
                    <a:lnTo>
                      <a:pt x="34" y="67"/>
                    </a:lnTo>
                    <a:lnTo>
                      <a:pt x="27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83" name="Freeform 180"/>
              <p:cNvSpPr>
                <a:spLocks/>
              </p:cNvSpPr>
              <p:nvPr/>
            </p:nvSpPr>
            <p:spPr bwMode="auto">
              <a:xfrm>
                <a:off x="2903" y="1268"/>
                <a:ext cx="20" cy="53"/>
              </a:xfrm>
              <a:custGeom>
                <a:avLst/>
                <a:gdLst>
                  <a:gd name="T0" fmla="*/ 2 w 60"/>
                  <a:gd name="T1" fmla="*/ 1 h 161"/>
                  <a:gd name="T2" fmla="*/ 2 w 60"/>
                  <a:gd name="T3" fmla="*/ 0 h 161"/>
                  <a:gd name="T4" fmla="*/ 2 w 60"/>
                  <a:gd name="T5" fmla="*/ 0 h 161"/>
                  <a:gd name="T6" fmla="*/ 2 w 60"/>
                  <a:gd name="T7" fmla="*/ 0 h 161"/>
                  <a:gd name="T8" fmla="*/ 2 w 60"/>
                  <a:gd name="T9" fmla="*/ 0 h 161"/>
                  <a:gd name="T10" fmla="*/ 1 w 60"/>
                  <a:gd name="T11" fmla="*/ 1 h 161"/>
                  <a:gd name="T12" fmla="*/ 0 w 60"/>
                  <a:gd name="T13" fmla="*/ 2 h 161"/>
                  <a:gd name="T14" fmla="*/ 0 w 60"/>
                  <a:gd name="T15" fmla="*/ 4 h 161"/>
                  <a:gd name="T16" fmla="*/ 0 w 60"/>
                  <a:gd name="T17" fmla="*/ 5 h 161"/>
                  <a:gd name="T18" fmla="*/ 1 w 60"/>
                  <a:gd name="T19" fmla="*/ 6 h 161"/>
                  <a:gd name="T20" fmla="*/ 2 w 60"/>
                  <a:gd name="T21" fmla="*/ 6 h 161"/>
                  <a:gd name="T22" fmla="*/ 2 w 60"/>
                  <a:gd name="T23" fmla="*/ 6 h 161"/>
                  <a:gd name="T24" fmla="*/ 2 w 60"/>
                  <a:gd name="T25" fmla="*/ 6 h 161"/>
                  <a:gd name="T26" fmla="*/ 2 w 60"/>
                  <a:gd name="T27" fmla="*/ 5 h 161"/>
                  <a:gd name="T28" fmla="*/ 2 w 60"/>
                  <a:gd name="T29" fmla="*/ 5 h 161"/>
                  <a:gd name="T30" fmla="*/ 1 w 60"/>
                  <a:gd name="T31" fmla="*/ 5 h 161"/>
                  <a:gd name="T32" fmla="*/ 1 w 60"/>
                  <a:gd name="T33" fmla="*/ 4 h 161"/>
                  <a:gd name="T34" fmla="*/ 1 w 60"/>
                  <a:gd name="T35" fmla="*/ 3 h 161"/>
                  <a:gd name="T36" fmla="*/ 2 w 60"/>
                  <a:gd name="T37" fmla="*/ 3 h 161"/>
                  <a:gd name="T38" fmla="*/ 2 w 60"/>
                  <a:gd name="T39" fmla="*/ 2 h 161"/>
                  <a:gd name="T40" fmla="*/ 1 w 60"/>
                  <a:gd name="T41" fmla="*/ 2 h 161"/>
                  <a:gd name="T42" fmla="*/ 1 w 60"/>
                  <a:gd name="T43" fmla="*/ 2 h 161"/>
                  <a:gd name="T44" fmla="*/ 1 w 60"/>
                  <a:gd name="T45" fmla="*/ 1 h 161"/>
                  <a:gd name="T46" fmla="*/ 2 w 60"/>
                  <a:gd name="T47" fmla="*/ 1 h 161"/>
                  <a:gd name="T48" fmla="*/ 2 w 60"/>
                  <a:gd name="T49" fmla="*/ 1 h 161"/>
                  <a:gd name="T50" fmla="*/ 2 w 60"/>
                  <a:gd name="T51" fmla="*/ 1 h 1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0"/>
                  <a:gd name="T79" fmla="*/ 0 h 161"/>
                  <a:gd name="T80" fmla="*/ 60 w 60"/>
                  <a:gd name="T81" fmla="*/ 161 h 1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0" h="161">
                    <a:moveTo>
                      <a:pt x="53" y="22"/>
                    </a:moveTo>
                    <a:lnTo>
                      <a:pt x="53" y="0"/>
                    </a:lnTo>
                    <a:lnTo>
                      <a:pt x="60" y="6"/>
                    </a:lnTo>
                    <a:lnTo>
                      <a:pt x="60" y="0"/>
                    </a:lnTo>
                    <a:lnTo>
                      <a:pt x="41" y="1"/>
                    </a:lnTo>
                    <a:lnTo>
                      <a:pt x="16" y="15"/>
                    </a:lnTo>
                    <a:lnTo>
                      <a:pt x="0" y="52"/>
                    </a:lnTo>
                    <a:lnTo>
                      <a:pt x="0" y="106"/>
                    </a:lnTo>
                    <a:lnTo>
                      <a:pt x="9" y="138"/>
                    </a:lnTo>
                    <a:lnTo>
                      <a:pt x="26" y="154"/>
                    </a:lnTo>
                    <a:lnTo>
                      <a:pt x="47" y="161"/>
                    </a:lnTo>
                    <a:lnTo>
                      <a:pt x="60" y="161"/>
                    </a:lnTo>
                    <a:lnTo>
                      <a:pt x="53" y="155"/>
                    </a:lnTo>
                    <a:lnTo>
                      <a:pt x="53" y="133"/>
                    </a:lnTo>
                    <a:lnTo>
                      <a:pt x="60" y="139"/>
                    </a:lnTo>
                    <a:lnTo>
                      <a:pt x="40" y="136"/>
                    </a:lnTo>
                    <a:lnTo>
                      <a:pt x="29" y="116"/>
                    </a:lnTo>
                    <a:lnTo>
                      <a:pt x="26" y="84"/>
                    </a:lnTo>
                    <a:lnTo>
                      <a:pt x="53" y="84"/>
                    </a:lnTo>
                    <a:lnTo>
                      <a:pt x="53" y="67"/>
                    </a:lnTo>
                    <a:lnTo>
                      <a:pt x="26" y="67"/>
                    </a:lnTo>
                    <a:lnTo>
                      <a:pt x="29" y="43"/>
                    </a:lnTo>
                    <a:lnTo>
                      <a:pt x="36" y="30"/>
                    </a:lnTo>
                    <a:lnTo>
                      <a:pt x="47" y="24"/>
                    </a:lnTo>
                    <a:lnTo>
                      <a:pt x="60" y="22"/>
                    </a:lnTo>
                    <a:lnTo>
                      <a:pt x="53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84" name="Freeform 181"/>
              <p:cNvSpPr>
                <a:spLocks/>
              </p:cNvSpPr>
              <p:nvPr/>
            </p:nvSpPr>
            <p:spPr bwMode="auto">
              <a:xfrm>
                <a:off x="2944" y="1256"/>
                <a:ext cx="29" cy="65"/>
              </a:xfrm>
              <a:custGeom>
                <a:avLst/>
                <a:gdLst>
                  <a:gd name="T0" fmla="*/ 0 w 88"/>
                  <a:gd name="T1" fmla="*/ 1 h 196"/>
                  <a:gd name="T2" fmla="*/ 0 w 88"/>
                  <a:gd name="T3" fmla="*/ 2 h 196"/>
                  <a:gd name="T4" fmla="*/ 1 w 88"/>
                  <a:gd name="T5" fmla="*/ 2 h 196"/>
                  <a:gd name="T6" fmla="*/ 1 w 88"/>
                  <a:gd name="T7" fmla="*/ 6 h 196"/>
                  <a:gd name="T8" fmla="*/ 1 w 88"/>
                  <a:gd name="T9" fmla="*/ 6 h 196"/>
                  <a:gd name="T10" fmla="*/ 1 w 88"/>
                  <a:gd name="T11" fmla="*/ 7 h 196"/>
                  <a:gd name="T12" fmla="*/ 1 w 88"/>
                  <a:gd name="T13" fmla="*/ 7 h 196"/>
                  <a:gd name="T14" fmla="*/ 2 w 88"/>
                  <a:gd name="T15" fmla="*/ 7 h 196"/>
                  <a:gd name="T16" fmla="*/ 2 w 88"/>
                  <a:gd name="T17" fmla="*/ 7 h 196"/>
                  <a:gd name="T18" fmla="*/ 2 w 88"/>
                  <a:gd name="T19" fmla="*/ 7 h 196"/>
                  <a:gd name="T20" fmla="*/ 3 w 88"/>
                  <a:gd name="T21" fmla="*/ 7 h 196"/>
                  <a:gd name="T22" fmla="*/ 3 w 88"/>
                  <a:gd name="T23" fmla="*/ 7 h 196"/>
                  <a:gd name="T24" fmla="*/ 3 w 88"/>
                  <a:gd name="T25" fmla="*/ 7 h 196"/>
                  <a:gd name="T26" fmla="*/ 3 w 88"/>
                  <a:gd name="T27" fmla="*/ 7 h 196"/>
                  <a:gd name="T28" fmla="*/ 3 w 88"/>
                  <a:gd name="T29" fmla="*/ 7 h 196"/>
                  <a:gd name="T30" fmla="*/ 3 w 88"/>
                  <a:gd name="T31" fmla="*/ 6 h 196"/>
                  <a:gd name="T32" fmla="*/ 3 w 88"/>
                  <a:gd name="T33" fmla="*/ 6 h 196"/>
                  <a:gd name="T34" fmla="*/ 3 w 88"/>
                  <a:gd name="T35" fmla="*/ 6 h 196"/>
                  <a:gd name="T36" fmla="*/ 2 w 88"/>
                  <a:gd name="T37" fmla="*/ 6 h 196"/>
                  <a:gd name="T38" fmla="*/ 2 w 88"/>
                  <a:gd name="T39" fmla="*/ 6 h 196"/>
                  <a:gd name="T40" fmla="*/ 2 w 88"/>
                  <a:gd name="T41" fmla="*/ 6 h 196"/>
                  <a:gd name="T42" fmla="*/ 2 w 88"/>
                  <a:gd name="T43" fmla="*/ 6 h 196"/>
                  <a:gd name="T44" fmla="*/ 2 w 88"/>
                  <a:gd name="T45" fmla="*/ 5 h 196"/>
                  <a:gd name="T46" fmla="*/ 2 w 88"/>
                  <a:gd name="T47" fmla="*/ 2 h 196"/>
                  <a:gd name="T48" fmla="*/ 3 w 88"/>
                  <a:gd name="T49" fmla="*/ 2 h 196"/>
                  <a:gd name="T50" fmla="*/ 3 w 88"/>
                  <a:gd name="T51" fmla="*/ 1 h 196"/>
                  <a:gd name="T52" fmla="*/ 2 w 88"/>
                  <a:gd name="T53" fmla="*/ 1 h 196"/>
                  <a:gd name="T54" fmla="*/ 2 w 88"/>
                  <a:gd name="T55" fmla="*/ 0 h 196"/>
                  <a:gd name="T56" fmla="*/ 1 w 88"/>
                  <a:gd name="T57" fmla="*/ 0 h 196"/>
                  <a:gd name="T58" fmla="*/ 1 w 88"/>
                  <a:gd name="T59" fmla="*/ 1 h 196"/>
                  <a:gd name="T60" fmla="*/ 0 w 88"/>
                  <a:gd name="T61" fmla="*/ 1 h 19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8"/>
                  <a:gd name="T94" fmla="*/ 0 h 196"/>
                  <a:gd name="T95" fmla="*/ 88 w 88"/>
                  <a:gd name="T96" fmla="*/ 196 h 19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8" h="196">
                    <a:moveTo>
                      <a:pt x="0" y="38"/>
                    </a:moveTo>
                    <a:lnTo>
                      <a:pt x="0" y="60"/>
                    </a:lnTo>
                    <a:lnTo>
                      <a:pt x="27" y="60"/>
                    </a:lnTo>
                    <a:lnTo>
                      <a:pt x="27" y="163"/>
                    </a:lnTo>
                    <a:lnTo>
                      <a:pt x="27" y="168"/>
                    </a:lnTo>
                    <a:lnTo>
                      <a:pt x="29" y="177"/>
                    </a:lnTo>
                    <a:lnTo>
                      <a:pt x="35" y="187"/>
                    </a:lnTo>
                    <a:lnTo>
                      <a:pt x="48" y="194"/>
                    </a:lnTo>
                    <a:lnTo>
                      <a:pt x="56" y="195"/>
                    </a:lnTo>
                    <a:lnTo>
                      <a:pt x="66" y="196"/>
                    </a:lnTo>
                    <a:lnTo>
                      <a:pt x="70" y="195"/>
                    </a:lnTo>
                    <a:lnTo>
                      <a:pt x="75" y="194"/>
                    </a:lnTo>
                    <a:lnTo>
                      <a:pt x="81" y="191"/>
                    </a:lnTo>
                    <a:lnTo>
                      <a:pt x="88" y="190"/>
                    </a:lnTo>
                    <a:lnTo>
                      <a:pt x="82" y="185"/>
                    </a:lnTo>
                    <a:lnTo>
                      <a:pt x="82" y="168"/>
                    </a:lnTo>
                    <a:lnTo>
                      <a:pt x="88" y="168"/>
                    </a:lnTo>
                    <a:lnTo>
                      <a:pt x="71" y="168"/>
                    </a:lnTo>
                    <a:lnTo>
                      <a:pt x="61" y="167"/>
                    </a:lnTo>
                    <a:lnTo>
                      <a:pt x="57" y="164"/>
                    </a:lnTo>
                    <a:lnTo>
                      <a:pt x="55" y="159"/>
                    </a:lnTo>
                    <a:lnTo>
                      <a:pt x="55" y="152"/>
                    </a:lnTo>
                    <a:lnTo>
                      <a:pt x="49" y="147"/>
                    </a:lnTo>
                    <a:lnTo>
                      <a:pt x="49" y="60"/>
                    </a:lnTo>
                    <a:lnTo>
                      <a:pt x="82" y="60"/>
                    </a:lnTo>
                    <a:lnTo>
                      <a:pt x="82" y="38"/>
                    </a:lnTo>
                    <a:lnTo>
                      <a:pt x="49" y="38"/>
                    </a:lnTo>
                    <a:lnTo>
                      <a:pt x="49" y="0"/>
                    </a:lnTo>
                    <a:lnTo>
                      <a:pt x="27" y="11"/>
                    </a:lnTo>
                    <a:lnTo>
                      <a:pt x="27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85" name="Freeform 182"/>
              <p:cNvSpPr>
                <a:spLocks/>
              </p:cNvSpPr>
              <p:nvPr/>
            </p:nvSpPr>
            <p:spPr bwMode="auto">
              <a:xfrm>
                <a:off x="2998" y="1303"/>
                <a:ext cx="18" cy="18"/>
              </a:xfrm>
              <a:custGeom>
                <a:avLst/>
                <a:gdLst>
                  <a:gd name="T0" fmla="*/ 0 w 54"/>
                  <a:gd name="T1" fmla="*/ 1 h 55"/>
                  <a:gd name="T2" fmla="*/ 0 w 54"/>
                  <a:gd name="T3" fmla="*/ 2 h 55"/>
                  <a:gd name="T4" fmla="*/ 0 w 54"/>
                  <a:gd name="T5" fmla="*/ 2 h 55"/>
                  <a:gd name="T6" fmla="*/ 1 w 54"/>
                  <a:gd name="T7" fmla="*/ 2 h 55"/>
                  <a:gd name="T8" fmla="*/ 1 w 54"/>
                  <a:gd name="T9" fmla="*/ 2 h 55"/>
                  <a:gd name="T10" fmla="*/ 1 w 54"/>
                  <a:gd name="T11" fmla="*/ 2 h 55"/>
                  <a:gd name="T12" fmla="*/ 1 w 54"/>
                  <a:gd name="T13" fmla="*/ 1 h 55"/>
                  <a:gd name="T14" fmla="*/ 2 w 54"/>
                  <a:gd name="T15" fmla="*/ 1 h 55"/>
                  <a:gd name="T16" fmla="*/ 2 w 54"/>
                  <a:gd name="T17" fmla="*/ 1 h 55"/>
                  <a:gd name="T18" fmla="*/ 2 w 54"/>
                  <a:gd name="T19" fmla="*/ 1 h 55"/>
                  <a:gd name="T20" fmla="*/ 2 w 54"/>
                  <a:gd name="T21" fmla="*/ 0 h 55"/>
                  <a:gd name="T22" fmla="*/ 2 w 54"/>
                  <a:gd name="T23" fmla="*/ 0 h 55"/>
                  <a:gd name="T24" fmla="*/ 1 w 54"/>
                  <a:gd name="T25" fmla="*/ 0 h 55"/>
                  <a:gd name="T26" fmla="*/ 1 w 54"/>
                  <a:gd name="T27" fmla="*/ 0 h 55"/>
                  <a:gd name="T28" fmla="*/ 1 w 54"/>
                  <a:gd name="T29" fmla="*/ 1 h 55"/>
                  <a:gd name="T30" fmla="*/ 1 w 54"/>
                  <a:gd name="T31" fmla="*/ 1 h 55"/>
                  <a:gd name="T32" fmla="*/ 1 w 54"/>
                  <a:gd name="T33" fmla="*/ 1 h 55"/>
                  <a:gd name="T34" fmla="*/ 0 w 54"/>
                  <a:gd name="T35" fmla="*/ 1 h 55"/>
                  <a:gd name="T36" fmla="*/ 0 w 54"/>
                  <a:gd name="T37" fmla="*/ 1 h 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"/>
                  <a:gd name="T58" fmla="*/ 0 h 55"/>
                  <a:gd name="T59" fmla="*/ 54 w 54"/>
                  <a:gd name="T60" fmla="*/ 55 h 5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" h="55">
                    <a:moveTo>
                      <a:pt x="0" y="27"/>
                    </a:moveTo>
                    <a:lnTo>
                      <a:pt x="0" y="49"/>
                    </a:lnTo>
                    <a:lnTo>
                      <a:pt x="5" y="55"/>
                    </a:lnTo>
                    <a:lnTo>
                      <a:pt x="15" y="54"/>
                    </a:lnTo>
                    <a:lnTo>
                      <a:pt x="25" y="52"/>
                    </a:lnTo>
                    <a:lnTo>
                      <a:pt x="32" y="47"/>
                    </a:lnTo>
                    <a:lnTo>
                      <a:pt x="40" y="41"/>
                    </a:lnTo>
                    <a:lnTo>
                      <a:pt x="46" y="33"/>
                    </a:lnTo>
                    <a:lnTo>
                      <a:pt x="51" y="25"/>
                    </a:lnTo>
                    <a:lnTo>
                      <a:pt x="53" y="15"/>
                    </a:lnTo>
                    <a:lnTo>
                      <a:pt x="54" y="5"/>
                    </a:lnTo>
                    <a:lnTo>
                      <a:pt x="48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25" y="16"/>
                    </a:lnTo>
                    <a:lnTo>
                      <a:pt x="20" y="23"/>
                    </a:lnTo>
                    <a:lnTo>
                      <a:pt x="14" y="28"/>
                    </a:lnTo>
                    <a:lnTo>
                      <a:pt x="5" y="3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86" name="Freeform 183"/>
              <p:cNvSpPr>
                <a:spLocks/>
              </p:cNvSpPr>
              <p:nvPr/>
            </p:nvSpPr>
            <p:spPr bwMode="auto">
              <a:xfrm>
                <a:off x="2998" y="1268"/>
                <a:ext cx="18" cy="28"/>
              </a:xfrm>
              <a:custGeom>
                <a:avLst/>
                <a:gdLst>
                  <a:gd name="T0" fmla="*/ 0 w 54"/>
                  <a:gd name="T1" fmla="*/ 2 h 84"/>
                  <a:gd name="T2" fmla="*/ 0 w 54"/>
                  <a:gd name="T3" fmla="*/ 3 h 84"/>
                  <a:gd name="T4" fmla="*/ 2 w 54"/>
                  <a:gd name="T5" fmla="*/ 3 h 84"/>
                  <a:gd name="T6" fmla="*/ 2 w 54"/>
                  <a:gd name="T7" fmla="*/ 3 h 84"/>
                  <a:gd name="T8" fmla="*/ 2 w 54"/>
                  <a:gd name="T9" fmla="*/ 3 h 84"/>
                  <a:gd name="T10" fmla="*/ 2 w 54"/>
                  <a:gd name="T11" fmla="*/ 2 h 84"/>
                  <a:gd name="T12" fmla="*/ 2 w 54"/>
                  <a:gd name="T13" fmla="*/ 2 h 84"/>
                  <a:gd name="T14" fmla="*/ 2 w 54"/>
                  <a:gd name="T15" fmla="*/ 1 h 84"/>
                  <a:gd name="T16" fmla="*/ 2 w 54"/>
                  <a:gd name="T17" fmla="*/ 1 h 84"/>
                  <a:gd name="T18" fmla="*/ 1 w 54"/>
                  <a:gd name="T19" fmla="*/ 1 h 84"/>
                  <a:gd name="T20" fmla="*/ 1 w 54"/>
                  <a:gd name="T21" fmla="*/ 0 h 84"/>
                  <a:gd name="T22" fmla="*/ 1 w 54"/>
                  <a:gd name="T23" fmla="*/ 0 h 84"/>
                  <a:gd name="T24" fmla="*/ 0 w 54"/>
                  <a:gd name="T25" fmla="*/ 0 h 84"/>
                  <a:gd name="T26" fmla="*/ 0 w 54"/>
                  <a:gd name="T27" fmla="*/ 0 h 84"/>
                  <a:gd name="T28" fmla="*/ 0 w 54"/>
                  <a:gd name="T29" fmla="*/ 1 h 84"/>
                  <a:gd name="T30" fmla="*/ 0 w 54"/>
                  <a:gd name="T31" fmla="*/ 1 h 84"/>
                  <a:gd name="T32" fmla="*/ 1 w 54"/>
                  <a:gd name="T33" fmla="*/ 1 h 84"/>
                  <a:gd name="T34" fmla="*/ 1 w 54"/>
                  <a:gd name="T35" fmla="*/ 1 h 84"/>
                  <a:gd name="T36" fmla="*/ 1 w 54"/>
                  <a:gd name="T37" fmla="*/ 1 h 84"/>
                  <a:gd name="T38" fmla="*/ 1 w 54"/>
                  <a:gd name="T39" fmla="*/ 2 h 84"/>
                  <a:gd name="T40" fmla="*/ 1 w 54"/>
                  <a:gd name="T41" fmla="*/ 2 h 84"/>
                  <a:gd name="T42" fmla="*/ 1 w 54"/>
                  <a:gd name="T43" fmla="*/ 2 h 84"/>
                  <a:gd name="T44" fmla="*/ 1 w 54"/>
                  <a:gd name="T45" fmla="*/ 2 h 84"/>
                  <a:gd name="T46" fmla="*/ 0 w 54"/>
                  <a:gd name="T47" fmla="*/ 2 h 8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4"/>
                  <a:gd name="T73" fmla="*/ 0 h 84"/>
                  <a:gd name="T74" fmla="*/ 54 w 54"/>
                  <a:gd name="T75" fmla="*/ 84 h 8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4" h="84">
                    <a:moveTo>
                      <a:pt x="0" y="67"/>
                    </a:moveTo>
                    <a:lnTo>
                      <a:pt x="0" y="84"/>
                    </a:lnTo>
                    <a:lnTo>
                      <a:pt x="48" y="84"/>
                    </a:lnTo>
                    <a:lnTo>
                      <a:pt x="48" y="73"/>
                    </a:lnTo>
                    <a:lnTo>
                      <a:pt x="54" y="73"/>
                    </a:lnTo>
                    <a:lnTo>
                      <a:pt x="54" y="57"/>
                    </a:lnTo>
                    <a:lnTo>
                      <a:pt x="52" y="43"/>
                    </a:lnTo>
                    <a:lnTo>
                      <a:pt x="50" y="32"/>
                    </a:lnTo>
                    <a:lnTo>
                      <a:pt x="45" y="24"/>
                    </a:lnTo>
                    <a:lnTo>
                      <a:pt x="37" y="16"/>
                    </a:lnTo>
                    <a:lnTo>
                      <a:pt x="29" y="10"/>
                    </a:lnTo>
                    <a:lnTo>
                      <a:pt x="19" y="8"/>
                    </a:lnTo>
                    <a:lnTo>
                      <a:pt x="5" y="6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22"/>
                    </a:lnTo>
                    <a:lnTo>
                      <a:pt x="16" y="25"/>
                    </a:lnTo>
                    <a:lnTo>
                      <a:pt x="25" y="32"/>
                    </a:lnTo>
                    <a:lnTo>
                      <a:pt x="27" y="38"/>
                    </a:lnTo>
                    <a:lnTo>
                      <a:pt x="30" y="46"/>
                    </a:lnTo>
                    <a:lnTo>
                      <a:pt x="32" y="56"/>
                    </a:lnTo>
                    <a:lnTo>
                      <a:pt x="32" y="67"/>
                    </a:lnTo>
                    <a:lnTo>
                      <a:pt x="27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87" name="Freeform 184"/>
              <p:cNvSpPr>
                <a:spLocks/>
              </p:cNvSpPr>
              <p:nvPr/>
            </p:nvSpPr>
            <p:spPr bwMode="auto">
              <a:xfrm>
                <a:off x="2980" y="1268"/>
                <a:ext cx="20" cy="53"/>
              </a:xfrm>
              <a:custGeom>
                <a:avLst/>
                <a:gdLst>
                  <a:gd name="T0" fmla="*/ 2 w 59"/>
                  <a:gd name="T1" fmla="*/ 1 h 161"/>
                  <a:gd name="T2" fmla="*/ 2 w 59"/>
                  <a:gd name="T3" fmla="*/ 0 h 161"/>
                  <a:gd name="T4" fmla="*/ 2 w 59"/>
                  <a:gd name="T5" fmla="*/ 0 h 161"/>
                  <a:gd name="T6" fmla="*/ 2 w 59"/>
                  <a:gd name="T7" fmla="*/ 0 h 161"/>
                  <a:gd name="T8" fmla="*/ 1 w 59"/>
                  <a:gd name="T9" fmla="*/ 0 h 161"/>
                  <a:gd name="T10" fmla="*/ 1 w 59"/>
                  <a:gd name="T11" fmla="*/ 1 h 161"/>
                  <a:gd name="T12" fmla="*/ 0 w 59"/>
                  <a:gd name="T13" fmla="*/ 2 h 161"/>
                  <a:gd name="T14" fmla="*/ 0 w 59"/>
                  <a:gd name="T15" fmla="*/ 4 h 161"/>
                  <a:gd name="T16" fmla="*/ 0 w 59"/>
                  <a:gd name="T17" fmla="*/ 5 h 161"/>
                  <a:gd name="T18" fmla="*/ 1 w 59"/>
                  <a:gd name="T19" fmla="*/ 6 h 161"/>
                  <a:gd name="T20" fmla="*/ 1 w 59"/>
                  <a:gd name="T21" fmla="*/ 6 h 161"/>
                  <a:gd name="T22" fmla="*/ 2 w 59"/>
                  <a:gd name="T23" fmla="*/ 6 h 161"/>
                  <a:gd name="T24" fmla="*/ 2 w 59"/>
                  <a:gd name="T25" fmla="*/ 6 h 161"/>
                  <a:gd name="T26" fmla="*/ 2 w 59"/>
                  <a:gd name="T27" fmla="*/ 5 h 161"/>
                  <a:gd name="T28" fmla="*/ 2 w 59"/>
                  <a:gd name="T29" fmla="*/ 5 h 161"/>
                  <a:gd name="T30" fmla="*/ 1 w 59"/>
                  <a:gd name="T31" fmla="*/ 5 h 161"/>
                  <a:gd name="T32" fmla="*/ 1 w 59"/>
                  <a:gd name="T33" fmla="*/ 4 h 161"/>
                  <a:gd name="T34" fmla="*/ 1 w 59"/>
                  <a:gd name="T35" fmla="*/ 3 h 161"/>
                  <a:gd name="T36" fmla="*/ 2 w 59"/>
                  <a:gd name="T37" fmla="*/ 3 h 161"/>
                  <a:gd name="T38" fmla="*/ 2 w 59"/>
                  <a:gd name="T39" fmla="*/ 2 h 161"/>
                  <a:gd name="T40" fmla="*/ 1 w 59"/>
                  <a:gd name="T41" fmla="*/ 2 h 161"/>
                  <a:gd name="T42" fmla="*/ 1 w 59"/>
                  <a:gd name="T43" fmla="*/ 1 h 161"/>
                  <a:gd name="T44" fmla="*/ 2 w 59"/>
                  <a:gd name="T45" fmla="*/ 1 h 161"/>
                  <a:gd name="T46" fmla="*/ 2 w 59"/>
                  <a:gd name="T47" fmla="*/ 1 h 161"/>
                  <a:gd name="T48" fmla="*/ 2 w 59"/>
                  <a:gd name="T49" fmla="*/ 1 h 16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"/>
                  <a:gd name="T76" fmla="*/ 0 h 161"/>
                  <a:gd name="T77" fmla="*/ 59 w 59"/>
                  <a:gd name="T78" fmla="*/ 161 h 16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" h="161">
                    <a:moveTo>
                      <a:pt x="54" y="22"/>
                    </a:moveTo>
                    <a:lnTo>
                      <a:pt x="54" y="0"/>
                    </a:lnTo>
                    <a:lnTo>
                      <a:pt x="59" y="6"/>
                    </a:lnTo>
                    <a:lnTo>
                      <a:pt x="54" y="0"/>
                    </a:lnTo>
                    <a:lnTo>
                      <a:pt x="38" y="1"/>
                    </a:lnTo>
                    <a:lnTo>
                      <a:pt x="15" y="15"/>
                    </a:lnTo>
                    <a:lnTo>
                      <a:pt x="0" y="52"/>
                    </a:lnTo>
                    <a:lnTo>
                      <a:pt x="0" y="106"/>
                    </a:lnTo>
                    <a:lnTo>
                      <a:pt x="9" y="138"/>
                    </a:lnTo>
                    <a:lnTo>
                      <a:pt x="25" y="154"/>
                    </a:lnTo>
                    <a:lnTo>
                      <a:pt x="35" y="159"/>
                    </a:lnTo>
                    <a:lnTo>
                      <a:pt x="59" y="161"/>
                    </a:lnTo>
                    <a:lnTo>
                      <a:pt x="54" y="155"/>
                    </a:lnTo>
                    <a:lnTo>
                      <a:pt x="54" y="133"/>
                    </a:lnTo>
                    <a:lnTo>
                      <a:pt x="59" y="139"/>
                    </a:lnTo>
                    <a:lnTo>
                      <a:pt x="38" y="136"/>
                    </a:lnTo>
                    <a:lnTo>
                      <a:pt x="28" y="116"/>
                    </a:lnTo>
                    <a:lnTo>
                      <a:pt x="27" y="84"/>
                    </a:lnTo>
                    <a:lnTo>
                      <a:pt x="54" y="84"/>
                    </a:lnTo>
                    <a:lnTo>
                      <a:pt x="54" y="67"/>
                    </a:lnTo>
                    <a:lnTo>
                      <a:pt x="27" y="67"/>
                    </a:lnTo>
                    <a:lnTo>
                      <a:pt x="31" y="36"/>
                    </a:lnTo>
                    <a:lnTo>
                      <a:pt x="43" y="24"/>
                    </a:lnTo>
                    <a:lnTo>
                      <a:pt x="59" y="22"/>
                    </a:lnTo>
                    <a:lnTo>
                      <a:pt x="54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88" name="Freeform 185"/>
              <p:cNvSpPr>
                <a:spLocks/>
              </p:cNvSpPr>
              <p:nvPr/>
            </p:nvSpPr>
            <p:spPr bwMode="auto">
              <a:xfrm>
                <a:off x="3030" y="1268"/>
                <a:ext cx="33" cy="53"/>
              </a:xfrm>
              <a:custGeom>
                <a:avLst/>
                <a:gdLst>
                  <a:gd name="T0" fmla="*/ 4 w 98"/>
                  <a:gd name="T1" fmla="*/ 2 h 161"/>
                  <a:gd name="T2" fmla="*/ 3 w 98"/>
                  <a:gd name="T3" fmla="*/ 1 h 161"/>
                  <a:gd name="T4" fmla="*/ 3 w 98"/>
                  <a:gd name="T5" fmla="*/ 0 h 161"/>
                  <a:gd name="T6" fmla="*/ 2 w 98"/>
                  <a:gd name="T7" fmla="*/ 0 h 161"/>
                  <a:gd name="T8" fmla="*/ 1 w 98"/>
                  <a:gd name="T9" fmla="*/ 0 h 161"/>
                  <a:gd name="T10" fmla="*/ 1 w 98"/>
                  <a:gd name="T11" fmla="*/ 1 h 161"/>
                  <a:gd name="T12" fmla="*/ 0 w 98"/>
                  <a:gd name="T13" fmla="*/ 1 h 161"/>
                  <a:gd name="T14" fmla="*/ 0 w 98"/>
                  <a:gd name="T15" fmla="*/ 3 h 161"/>
                  <a:gd name="T16" fmla="*/ 0 w 98"/>
                  <a:gd name="T17" fmla="*/ 4 h 161"/>
                  <a:gd name="T18" fmla="*/ 1 w 98"/>
                  <a:gd name="T19" fmla="*/ 5 h 161"/>
                  <a:gd name="T20" fmla="*/ 2 w 98"/>
                  <a:gd name="T21" fmla="*/ 6 h 161"/>
                  <a:gd name="T22" fmla="*/ 3 w 98"/>
                  <a:gd name="T23" fmla="*/ 6 h 161"/>
                  <a:gd name="T24" fmla="*/ 3 w 98"/>
                  <a:gd name="T25" fmla="*/ 5 h 161"/>
                  <a:gd name="T26" fmla="*/ 4 w 98"/>
                  <a:gd name="T27" fmla="*/ 4 h 161"/>
                  <a:gd name="T28" fmla="*/ 4 w 98"/>
                  <a:gd name="T29" fmla="*/ 4 h 161"/>
                  <a:gd name="T30" fmla="*/ 3 w 98"/>
                  <a:gd name="T31" fmla="*/ 4 h 161"/>
                  <a:gd name="T32" fmla="*/ 3 w 98"/>
                  <a:gd name="T33" fmla="*/ 4 h 161"/>
                  <a:gd name="T34" fmla="*/ 3 w 98"/>
                  <a:gd name="T35" fmla="*/ 4 h 161"/>
                  <a:gd name="T36" fmla="*/ 2 w 98"/>
                  <a:gd name="T37" fmla="*/ 5 h 161"/>
                  <a:gd name="T38" fmla="*/ 2 w 98"/>
                  <a:gd name="T39" fmla="*/ 5 h 161"/>
                  <a:gd name="T40" fmla="*/ 1 w 98"/>
                  <a:gd name="T41" fmla="*/ 4 h 161"/>
                  <a:gd name="T42" fmla="*/ 1 w 98"/>
                  <a:gd name="T43" fmla="*/ 3 h 161"/>
                  <a:gd name="T44" fmla="*/ 1 w 98"/>
                  <a:gd name="T45" fmla="*/ 2 h 161"/>
                  <a:gd name="T46" fmla="*/ 2 w 98"/>
                  <a:gd name="T47" fmla="*/ 1 h 161"/>
                  <a:gd name="T48" fmla="*/ 2 w 98"/>
                  <a:gd name="T49" fmla="*/ 1 h 161"/>
                  <a:gd name="T50" fmla="*/ 3 w 98"/>
                  <a:gd name="T51" fmla="*/ 1 h 161"/>
                  <a:gd name="T52" fmla="*/ 3 w 98"/>
                  <a:gd name="T53" fmla="*/ 2 h 161"/>
                  <a:gd name="T54" fmla="*/ 3 w 98"/>
                  <a:gd name="T55" fmla="*/ 2 h 161"/>
                  <a:gd name="T56" fmla="*/ 4 w 98"/>
                  <a:gd name="T57" fmla="*/ 2 h 161"/>
                  <a:gd name="T58" fmla="*/ 4 w 98"/>
                  <a:gd name="T59" fmla="*/ 2 h 16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8"/>
                  <a:gd name="T91" fmla="*/ 0 h 161"/>
                  <a:gd name="T92" fmla="*/ 98 w 98"/>
                  <a:gd name="T93" fmla="*/ 161 h 16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8" h="161">
                    <a:moveTo>
                      <a:pt x="98" y="56"/>
                    </a:moveTo>
                    <a:lnTo>
                      <a:pt x="91" y="21"/>
                    </a:lnTo>
                    <a:lnTo>
                      <a:pt x="73" y="4"/>
                    </a:lnTo>
                    <a:lnTo>
                      <a:pt x="54" y="0"/>
                    </a:lnTo>
                    <a:lnTo>
                      <a:pt x="38" y="1"/>
                    </a:lnTo>
                    <a:lnTo>
                      <a:pt x="16" y="15"/>
                    </a:lnTo>
                    <a:lnTo>
                      <a:pt x="4" y="38"/>
                    </a:lnTo>
                    <a:lnTo>
                      <a:pt x="0" y="84"/>
                    </a:lnTo>
                    <a:lnTo>
                      <a:pt x="4" y="124"/>
                    </a:lnTo>
                    <a:lnTo>
                      <a:pt x="15" y="148"/>
                    </a:lnTo>
                    <a:lnTo>
                      <a:pt x="42" y="161"/>
                    </a:lnTo>
                    <a:lnTo>
                      <a:pt x="69" y="158"/>
                    </a:lnTo>
                    <a:lnTo>
                      <a:pt x="91" y="140"/>
                    </a:lnTo>
                    <a:lnTo>
                      <a:pt x="98" y="120"/>
                    </a:lnTo>
                    <a:lnTo>
                      <a:pt x="98" y="100"/>
                    </a:lnTo>
                    <a:lnTo>
                      <a:pt x="70" y="100"/>
                    </a:lnTo>
                    <a:lnTo>
                      <a:pt x="77" y="106"/>
                    </a:lnTo>
                    <a:lnTo>
                      <a:pt x="74" y="123"/>
                    </a:lnTo>
                    <a:lnTo>
                      <a:pt x="61" y="138"/>
                    </a:lnTo>
                    <a:lnTo>
                      <a:pt x="46" y="138"/>
                    </a:lnTo>
                    <a:lnTo>
                      <a:pt x="27" y="124"/>
                    </a:lnTo>
                    <a:lnTo>
                      <a:pt x="21" y="90"/>
                    </a:lnTo>
                    <a:lnTo>
                      <a:pt x="24" y="48"/>
                    </a:lnTo>
                    <a:lnTo>
                      <a:pt x="42" y="25"/>
                    </a:lnTo>
                    <a:lnTo>
                      <a:pt x="63" y="24"/>
                    </a:lnTo>
                    <a:lnTo>
                      <a:pt x="74" y="40"/>
                    </a:lnTo>
                    <a:lnTo>
                      <a:pt x="77" y="56"/>
                    </a:lnTo>
                    <a:lnTo>
                      <a:pt x="70" y="51"/>
                    </a:lnTo>
                    <a:lnTo>
                      <a:pt x="98" y="51"/>
                    </a:lnTo>
                    <a:lnTo>
                      <a:pt x="98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89" name="Freeform 186"/>
              <p:cNvSpPr>
                <a:spLocks/>
              </p:cNvSpPr>
              <p:nvPr/>
            </p:nvSpPr>
            <p:spPr bwMode="auto">
              <a:xfrm>
                <a:off x="3070" y="1256"/>
                <a:ext cx="29" cy="65"/>
              </a:xfrm>
              <a:custGeom>
                <a:avLst/>
                <a:gdLst>
                  <a:gd name="T0" fmla="*/ 0 w 88"/>
                  <a:gd name="T1" fmla="*/ 1 h 196"/>
                  <a:gd name="T2" fmla="*/ 0 w 88"/>
                  <a:gd name="T3" fmla="*/ 2 h 196"/>
                  <a:gd name="T4" fmla="*/ 1 w 88"/>
                  <a:gd name="T5" fmla="*/ 2 h 196"/>
                  <a:gd name="T6" fmla="*/ 1 w 88"/>
                  <a:gd name="T7" fmla="*/ 6 h 196"/>
                  <a:gd name="T8" fmla="*/ 1 w 88"/>
                  <a:gd name="T9" fmla="*/ 6 h 196"/>
                  <a:gd name="T10" fmla="*/ 1 w 88"/>
                  <a:gd name="T11" fmla="*/ 7 h 196"/>
                  <a:gd name="T12" fmla="*/ 1 w 88"/>
                  <a:gd name="T13" fmla="*/ 7 h 196"/>
                  <a:gd name="T14" fmla="*/ 2 w 88"/>
                  <a:gd name="T15" fmla="*/ 7 h 196"/>
                  <a:gd name="T16" fmla="*/ 2 w 88"/>
                  <a:gd name="T17" fmla="*/ 7 h 196"/>
                  <a:gd name="T18" fmla="*/ 3 w 88"/>
                  <a:gd name="T19" fmla="*/ 7 h 196"/>
                  <a:gd name="T20" fmla="*/ 3 w 88"/>
                  <a:gd name="T21" fmla="*/ 7 h 196"/>
                  <a:gd name="T22" fmla="*/ 3 w 88"/>
                  <a:gd name="T23" fmla="*/ 7 h 196"/>
                  <a:gd name="T24" fmla="*/ 3 w 88"/>
                  <a:gd name="T25" fmla="*/ 6 h 196"/>
                  <a:gd name="T26" fmla="*/ 3 w 88"/>
                  <a:gd name="T27" fmla="*/ 6 h 196"/>
                  <a:gd name="T28" fmla="*/ 3 w 88"/>
                  <a:gd name="T29" fmla="*/ 6 h 196"/>
                  <a:gd name="T30" fmla="*/ 2 w 88"/>
                  <a:gd name="T31" fmla="*/ 6 h 196"/>
                  <a:gd name="T32" fmla="*/ 2 w 88"/>
                  <a:gd name="T33" fmla="*/ 6 h 196"/>
                  <a:gd name="T34" fmla="*/ 2 w 88"/>
                  <a:gd name="T35" fmla="*/ 6 h 196"/>
                  <a:gd name="T36" fmla="*/ 2 w 88"/>
                  <a:gd name="T37" fmla="*/ 6 h 196"/>
                  <a:gd name="T38" fmla="*/ 2 w 88"/>
                  <a:gd name="T39" fmla="*/ 6 h 196"/>
                  <a:gd name="T40" fmla="*/ 2 w 88"/>
                  <a:gd name="T41" fmla="*/ 5 h 196"/>
                  <a:gd name="T42" fmla="*/ 2 w 88"/>
                  <a:gd name="T43" fmla="*/ 2 h 196"/>
                  <a:gd name="T44" fmla="*/ 3 w 88"/>
                  <a:gd name="T45" fmla="*/ 2 h 196"/>
                  <a:gd name="T46" fmla="*/ 3 w 88"/>
                  <a:gd name="T47" fmla="*/ 1 h 196"/>
                  <a:gd name="T48" fmla="*/ 2 w 88"/>
                  <a:gd name="T49" fmla="*/ 1 h 196"/>
                  <a:gd name="T50" fmla="*/ 2 w 88"/>
                  <a:gd name="T51" fmla="*/ 0 h 196"/>
                  <a:gd name="T52" fmla="*/ 1 w 88"/>
                  <a:gd name="T53" fmla="*/ 0 h 196"/>
                  <a:gd name="T54" fmla="*/ 1 w 88"/>
                  <a:gd name="T55" fmla="*/ 1 h 196"/>
                  <a:gd name="T56" fmla="*/ 0 w 88"/>
                  <a:gd name="T57" fmla="*/ 1 h 19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8"/>
                  <a:gd name="T88" fmla="*/ 0 h 196"/>
                  <a:gd name="T89" fmla="*/ 88 w 88"/>
                  <a:gd name="T90" fmla="*/ 196 h 19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8" h="196">
                    <a:moveTo>
                      <a:pt x="0" y="38"/>
                    </a:moveTo>
                    <a:lnTo>
                      <a:pt x="0" y="60"/>
                    </a:lnTo>
                    <a:lnTo>
                      <a:pt x="22" y="60"/>
                    </a:lnTo>
                    <a:lnTo>
                      <a:pt x="22" y="163"/>
                    </a:lnTo>
                    <a:lnTo>
                      <a:pt x="28" y="168"/>
                    </a:lnTo>
                    <a:lnTo>
                      <a:pt x="30" y="177"/>
                    </a:lnTo>
                    <a:lnTo>
                      <a:pt x="36" y="187"/>
                    </a:lnTo>
                    <a:lnTo>
                      <a:pt x="46" y="194"/>
                    </a:lnTo>
                    <a:lnTo>
                      <a:pt x="60" y="196"/>
                    </a:lnTo>
                    <a:lnTo>
                      <a:pt x="75" y="194"/>
                    </a:lnTo>
                    <a:lnTo>
                      <a:pt x="88" y="190"/>
                    </a:lnTo>
                    <a:lnTo>
                      <a:pt x="82" y="185"/>
                    </a:lnTo>
                    <a:lnTo>
                      <a:pt x="82" y="168"/>
                    </a:lnTo>
                    <a:lnTo>
                      <a:pt x="88" y="168"/>
                    </a:lnTo>
                    <a:lnTo>
                      <a:pt x="71" y="168"/>
                    </a:lnTo>
                    <a:lnTo>
                      <a:pt x="64" y="168"/>
                    </a:lnTo>
                    <a:lnTo>
                      <a:pt x="59" y="167"/>
                    </a:lnTo>
                    <a:lnTo>
                      <a:pt x="52" y="164"/>
                    </a:lnTo>
                    <a:lnTo>
                      <a:pt x="50" y="159"/>
                    </a:lnTo>
                    <a:lnTo>
                      <a:pt x="50" y="152"/>
                    </a:lnTo>
                    <a:lnTo>
                      <a:pt x="50" y="147"/>
                    </a:lnTo>
                    <a:lnTo>
                      <a:pt x="50" y="60"/>
                    </a:lnTo>
                    <a:lnTo>
                      <a:pt x="82" y="60"/>
                    </a:lnTo>
                    <a:lnTo>
                      <a:pt x="82" y="38"/>
                    </a:lnTo>
                    <a:lnTo>
                      <a:pt x="50" y="38"/>
                    </a:lnTo>
                    <a:lnTo>
                      <a:pt x="50" y="0"/>
                    </a:lnTo>
                    <a:lnTo>
                      <a:pt x="22" y="11"/>
                    </a:lnTo>
                    <a:lnTo>
                      <a:pt x="22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90" name="Freeform 187"/>
              <p:cNvSpPr>
                <a:spLocks/>
              </p:cNvSpPr>
              <p:nvPr/>
            </p:nvSpPr>
            <p:spPr bwMode="auto">
              <a:xfrm>
                <a:off x="3122" y="1268"/>
                <a:ext cx="20" cy="53"/>
              </a:xfrm>
              <a:custGeom>
                <a:avLst/>
                <a:gdLst>
                  <a:gd name="T0" fmla="*/ 0 w 62"/>
                  <a:gd name="T1" fmla="*/ 5 h 161"/>
                  <a:gd name="T2" fmla="*/ 0 w 62"/>
                  <a:gd name="T3" fmla="*/ 6 h 161"/>
                  <a:gd name="T4" fmla="*/ 0 w 62"/>
                  <a:gd name="T5" fmla="*/ 6 h 161"/>
                  <a:gd name="T6" fmla="*/ 1 w 62"/>
                  <a:gd name="T7" fmla="*/ 6 h 161"/>
                  <a:gd name="T8" fmla="*/ 1 w 62"/>
                  <a:gd name="T9" fmla="*/ 6 h 161"/>
                  <a:gd name="T10" fmla="*/ 1 w 62"/>
                  <a:gd name="T11" fmla="*/ 6 h 161"/>
                  <a:gd name="T12" fmla="*/ 2 w 62"/>
                  <a:gd name="T13" fmla="*/ 5 h 161"/>
                  <a:gd name="T14" fmla="*/ 2 w 62"/>
                  <a:gd name="T15" fmla="*/ 5 h 161"/>
                  <a:gd name="T16" fmla="*/ 2 w 62"/>
                  <a:gd name="T17" fmla="*/ 4 h 161"/>
                  <a:gd name="T18" fmla="*/ 2 w 62"/>
                  <a:gd name="T19" fmla="*/ 4 h 161"/>
                  <a:gd name="T20" fmla="*/ 2 w 62"/>
                  <a:gd name="T21" fmla="*/ 3 h 161"/>
                  <a:gd name="T22" fmla="*/ 2 w 62"/>
                  <a:gd name="T23" fmla="*/ 2 h 161"/>
                  <a:gd name="T24" fmla="*/ 2 w 62"/>
                  <a:gd name="T25" fmla="*/ 1 h 161"/>
                  <a:gd name="T26" fmla="*/ 2 w 62"/>
                  <a:gd name="T27" fmla="*/ 1 h 161"/>
                  <a:gd name="T28" fmla="*/ 2 w 62"/>
                  <a:gd name="T29" fmla="*/ 1 h 161"/>
                  <a:gd name="T30" fmla="*/ 1 w 62"/>
                  <a:gd name="T31" fmla="*/ 0 h 161"/>
                  <a:gd name="T32" fmla="*/ 1 w 62"/>
                  <a:gd name="T33" fmla="*/ 0 h 161"/>
                  <a:gd name="T34" fmla="*/ 0 w 62"/>
                  <a:gd name="T35" fmla="*/ 0 h 161"/>
                  <a:gd name="T36" fmla="*/ 0 w 62"/>
                  <a:gd name="T37" fmla="*/ 0 h 161"/>
                  <a:gd name="T38" fmla="*/ 0 w 62"/>
                  <a:gd name="T39" fmla="*/ 1 h 161"/>
                  <a:gd name="T40" fmla="*/ 0 w 62"/>
                  <a:gd name="T41" fmla="*/ 1 h 161"/>
                  <a:gd name="T42" fmla="*/ 1 w 62"/>
                  <a:gd name="T43" fmla="*/ 1 h 161"/>
                  <a:gd name="T44" fmla="*/ 1 w 62"/>
                  <a:gd name="T45" fmla="*/ 1 h 161"/>
                  <a:gd name="T46" fmla="*/ 1 w 62"/>
                  <a:gd name="T47" fmla="*/ 1 h 161"/>
                  <a:gd name="T48" fmla="*/ 1 w 62"/>
                  <a:gd name="T49" fmla="*/ 1 h 161"/>
                  <a:gd name="T50" fmla="*/ 1 w 62"/>
                  <a:gd name="T51" fmla="*/ 2 h 161"/>
                  <a:gd name="T52" fmla="*/ 1 w 62"/>
                  <a:gd name="T53" fmla="*/ 2 h 161"/>
                  <a:gd name="T54" fmla="*/ 1 w 62"/>
                  <a:gd name="T55" fmla="*/ 3 h 161"/>
                  <a:gd name="T56" fmla="*/ 1 w 62"/>
                  <a:gd name="T57" fmla="*/ 3 h 161"/>
                  <a:gd name="T58" fmla="*/ 1 w 62"/>
                  <a:gd name="T59" fmla="*/ 4 h 161"/>
                  <a:gd name="T60" fmla="*/ 1 w 62"/>
                  <a:gd name="T61" fmla="*/ 4 h 161"/>
                  <a:gd name="T62" fmla="*/ 1 w 62"/>
                  <a:gd name="T63" fmla="*/ 4 h 161"/>
                  <a:gd name="T64" fmla="*/ 1 w 62"/>
                  <a:gd name="T65" fmla="*/ 5 h 161"/>
                  <a:gd name="T66" fmla="*/ 1 w 62"/>
                  <a:gd name="T67" fmla="*/ 5 h 161"/>
                  <a:gd name="T68" fmla="*/ 0 w 62"/>
                  <a:gd name="T69" fmla="*/ 5 h 161"/>
                  <a:gd name="T70" fmla="*/ 0 w 62"/>
                  <a:gd name="T71" fmla="*/ 5 h 161"/>
                  <a:gd name="T72" fmla="*/ 0 w 62"/>
                  <a:gd name="T73" fmla="*/ 5 h 16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2"/>
                  <a:gd name="T112" fmla="*/ 0 h 161"/>
                  <a:gd name="T113" fmla="*/ 62 w 62"/>
                  <a:gd name="T114" fmla="*/ 161 h 16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2" h="161">
                    <a:moveTo>
                      <a:pt x="0" y="133"/>
                    </a:moveTo>
                    <a:lnTo>
                      <a:pt x="0" y="155"/>
                    </a:lnTo>
                    <a:lnTo>
                      <a:pt x="6" y="161"/>
                    </a:lnTo>
                    <a:lnTo>
                      <a:pt x="18" y="161"/>
                    </a:lnTo>
                    <a:lnTo>
                      <a:pt x="29" y="159"/>
                    </a:lnTo>
                    <a:lnTo>
                      <a:pt x="39" y="154"/>
                    </a:lnTo>
                    <a:lnTo>
                      <a:pt x="48" y="148"/>
                    </a:lnTo>
                    <a:lnTo>
                      <a:pt x="54" y="138"/>
                    </a:lnTo>
                    <a:lnTo>
                      <a:pt x="59" y="124"/>
                    </a:lnTo>
                    <a:lnTo>
                      <a:pt x="61" y="106"/>
                    </a:lnTo>
                    <a:lnTo>
                      <a:pt x="62" y="84"/>
                    </a:lnTo>
                    <a:lnTo>
                      <a:pt x="61" y="53"/>
                    </a:lnTo>
                    <a:lnTo>
                      <a:pt x="57" y="40"/>
                    </a:lnTo>
                    <a:lnTo>
                      <a:pt x="53" y="29"/>
                    </a:lnTo>
                    <a:lnTo>
                      <a:pt x="46" y="19"/>
                    </a:lnTo>
                    <a:lnTo>
                      <a:pt x="35" y="13"/>
                    </a:lnTo>
                    <a:lnTo>
                      <a:pt x="23" y="8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6" y="22"/>
                    </a:lnTo>
                    <a:lnTo>
                      <a:pt x="18" y="25"/>
                    </a:lnTo>
                    <a:lnTo>
                      <a:pt x="24" y="29"/>
                    </a:lnTo>
                    <a:lnTo>
                      <a:pt x="29" y="33"/>
                    </a:lnTo>
                    <a:lnTo>
                      <a:pt x="34" y="40"/>
                    </a:lnTo>
                    <a:lnTo>
                      <a:pt x="38" y="48"/>
                    </a:lnTo>
                    <a:lnTo>
                      <a:pt x="39" y="59"/>
                    </a:lnTo>
                    <a:lnTo>
                      <a:pt x="40" y="73"/>
                    </a:lnTo>
                    <a:lnTo>
                      <a:pt x="40" y="90"/>
                    </a:lnTo>
                    <a:lnTo>
                      <a:pt x="38" y="104"/>
                    </a:lnTo>
                    <a:lnTo>
                      <a:pt x="35" y="116"/>
                    </a:lnTo>
                    <a:lnTo>
                      <a:pt x="32" y="124"/>
                    </a:lnTo>
                    <a:lnTo>
                      <a:pt x="27" y="131"/>
                    </a:lnTo>
                    <a:lnTo>
                      <a:pt x="21" y="136"/>
                    </a:lnTo>
                    <a:lnTo>
                      <a:pt x="13" y="138"/>
                    </a:lnTo>
                    <a:lnTo>
                      <a:pt x="6" y="139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91" name="Freeform 188"/>
              <p:cNvSpPr>
                <a:spLocks/>
              </p:cNvSpPr>
              <p:nvPr/>
            </p:nvSpPr>
            <p:spPr bwMode="auto">
              <a:xfrm>
                <a:off x="3103" y="1268"/>
                <a:ext cx="21" cy="53"/>
              </a:xfrm>
              <a:custGeom>
                <a:avLst/>
                <a:gdLst>
                  <a:gd name="T0" fmla="*/ 2 w 63"/>
                  <a:gd name="T1" fmla="*/ 1 h 161"/>
                  <a:gd name="T2" fmla="*/ 2 w 63"/>
                  <a:gd name="T3" fmla="*/ 0 h 161"/>
                  <a:gd name="T4" fmla="*/ 2 w 63"/>
                  <a:gd name="T5" fmla="*/ 0 h 161"/>
                  <a:gd name="T6" fmla="*/ 2 w 63"/>
                  <a:gd name="T7" fmla="*/ 0 h 161"/>
                  <a:gd name="T8" fmla="*/ 2 w 63"/>
                  <a:gd name="T9" fmla="*/ 0 h 161"/>
                  <a:gd name="T10" fmla="*/ 1 w 63"/>
                  <a:gd name="T11" fmla="*/ 1 h 161"/>
                  <a:gd name="T12" fmla="*/ 0 w 63"/>
                  <a:gd name="T13" fmla="*/ 1 h 161"/>
                  <a:gd name="T14" fmla="*/ 0 w 63"/>
                  <a:gd name="T15" fmla="*/ 3 h 161"/>
                  <a:gd name="T16" fmla="*/ 0 w 63"/>
                  <a:gd name="T17" fmla="*/ 4 h 161"/>
                  <a:gd name="T18" fmla="*/ 1 w 63"/>
                  <a:gd name="T19" fmla="*/ 5 h 161"/>
                  <a:gd name="T20" fmla="*/ 1 w 63"/>
                  <a:gd name="T21" fmla="*/ 6 h 161"/>
                  <a:gd name="T22" fmla="*/ 2 w 63"/>
                  <a:gd name="T23" fmla="*/ 6 h 161"/>
                  <a:gd name="T24" fmla="*/ 2 w 63"/>
                  <a:gd name="T25" fmla="*/ 6 h 161"/>
                  <a:gd name="T26" fmla="*/ 2 w 63"/>
                  <a:gd name="T27" fmla="*/ 5 h 161"/>
                  <a:gd name="T28" fmla="*/ 2 w 63"/>
                  <a:gd name="T29" fmla="*/ 5 h 161"/>
                  <a:gd name="T30" fmla="*/ 2 w 63"/>
                  <a:gd name="T31" fmla="*/ 5 h 161"/>
                  <a:gd name="T32" fmla="*/ 1 w 63"/>
                  <a:gd name="T33" fmla="*/ 4 h 161"/>
                  <a:gd name="T34" fmla="*/ 1 w 63"/>
                  <a:gd name="T35" fmla="*/ 3 h 161"/>
                  <a:gd name="T36" fmla="*/ 1 w 63"/>
                  <a:gd name="T37" fmla="*/ 2 h 161"/>
                  <a:gd name="T38" fmla="*/ 2 w 63"/>
                  <a:gd name="T39" fmla="*/ 1 h 161"/>
                  <a:gd name="T40" fmla="*/ 2 w 63"/>
                  <a:gd name="T41" fmla="*/ 1 h 161"/>
                  <a:gd name="T42" fmla="*/ 2 w 63"/>
                  <a:gd name="T43" fmla="*/ 1 h 16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3"/>
                  <a:gd name="T67" fmla="*/ 0 h 161"/>
                  <a:gd name="T68" fmla="*/ 63 w 63"/>
                  <a:gd name="T69" fmla="*/ 161 h 16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3" h="161">
                    <a:moveTo>
                      <a:pt x="57" y="22"/>
                    </a:moveTo>
                    <a:lnTo>
                      <a:pt x="57" y="0"/>
                    </a:lnTo>
                    <a:lnTo>
                      <a:pt x="63" y="6"/>
                    </a:lnTo>
                    <a:lnTo>
                      <a:pt x="63" y="0"/>
                    </a:lnTo>
                    <a:lnTo>
                      <a:pt x="44" y="1"/>
                    </a:lnTo>
                    <a:lnTo>
                      <a:pt x="18" y="15"/>
                    </a:lnTo>
                    <a:lnTo>
                      <a:pt x="5" y="38"/>
                    </a:lnTo>
                    <a:lnTo>
                      <a:pt x="0" y="84"/>
                    </a:lnTo>
                    <a:lnTo>
                      <a:pt x="5" y="124"/>
                    </a:lnTo>
                    <a:lnTo>
                      <a:pt x="18" y="148"/>
                    </a:lnTo>
                    <a:lnTo>
                      <a:pt x="38" y="159"/>
                    </a:lnTo>
                    <a:lnTo>
                      <a:pt x="63" y="161"/>
                    </a:lnTo>
                    <a:lnTo>
                      <a:pt x="57" y="155"/>
                    </a:lnTo>
                    <a:lnTo>
                      <a:pt x="57" y="133"/>
                    </a:lnTo>
                    <a:lnTo>
                      <a:pt x="63" y="139"/>
                    </a:lnTo>
                    <a:lnTo>
                      <a:pt x="46" y="136"/>
                    </a:lnTo>
                    <a:lnTo>
                      <a:pt x="34" y="124"/>
                    </a:lnTo>
                    <a:lnTo>
                      <a:pt x="28" y="90"/>
                    </a:lnTo>
                    <a:lnTo>
                      <a:pt x="31" y="48"/>
                    </a:lnTo>
                    <a:lnTo>
                      <a:pt x="44" y="29"/>
                    </a:lnTo>
                    <a:lnTo>
                      <a:pt x="63" y="22"/>
                    </a:lnTo>
                    <a:lnTo>
                      <a:pt x="57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92" name="Freeform 189"/>
              <p:cNvSpPr>
                <a:spLocks/>
              </p:cNvSpPr>
              <p:nvPr/>
            </p:nvSpPr>
            <p:spPr bwMode="auto">
              <a:xfrm>
                <a:off x="3155" y="1268"/>
                <a:ext cx="24" cy="50"/>
              </a:xfrm>
              <a:custGeom>
                <a:avLst/>
                <a:gdLst>
                  <a:gd name="T0" fmla="*/ 1 w 72"/>
                  <a:gd name="T1" fmla="*/ 0 h 150"/>
                  <a:gd name="T2" fmla="*/ 0 w 72"/>
                  <a:gd name="T3" fmla="*/ 0 h 150"/>
                  <a:gd name="T4" fmla="*/ 0 w 72"/>
                  <a:gd name="T5" fmla="*/ 6 h 150"/>
                  <a:gd name="T6" fmla="*/ 1 w 72"/>
                  <a:gd name="T7" fmla="*/ 6 h 150"/>
                  <a:gd name="T8" fmla="*/ 1 w 72"/>
                  <a:gd name="T9" fmla="*/ 2 h 150"/>
                  <a:gd name="T10" fmla="*/ 1 w 72"/>
                  <a:gd name="T11" fmla="*/ 2 h 150"/>
                  <a:gd name="T12" fmla="*/ 1 w 72"/>
                  <a:gd name="T13" fmla="*/ 2 h 150"/>
                  <a:gd name="T14" fmla="*/ 1 w 72"/>
                  <a:gd name="T15" fmla="*/ 1 h 150"/>
                  <a:gd name="T16" fmla="*/ 1 w 72"/>
                  <a:gd name="T17" fmla="*/ 1 h 150"/>
                  <a:gd name="T18" fmla="*/ 2 w 72"/>
                  <a:gd name="T19" fmla="*/ 1 h 150"/>
                  <a:gd name="T20" fmla="*/ 2 w 72"/>
                  <a:gd name="T21" fmla="*/ 1 h 150"/>
                  <a:gd name="T22" fmla="*/ 2 w 72"/>
                  <a:gd name="T23" fmla="*/ 1 h 150"/>
                  <a:gd name="T24" fmla="*/ 3 w 72"/>
                  <a:gd name="T25" fmla="*/ 1 h 150"/>
                  <a:gd name="T26" fmla="*/ 3 w 72"/>
                  <a:gd name="T27" fmla="*/ 1 h 150"/>
                  <a:gd name="T28" fmla="*/ 3 w 72"/>
                  <a:gd name="T29" fmla="*/ 0 h 150"/>
                  <a:gd name="T30" fmla="*/ 2 w 72"/>
                  <a:gd name="T31" fmla="*/ 0 h 150"/>
                  <a:gd name="T32" fmla="*/ 2 w 72"/>
                  <a:gd name="T33" fmla="*/ 0 h 150"/>
                  <a:gd name="T34" fmla="*/ 1 w 72"/>
                  <a:gd name="T35" fmla="*/ 1 h 150"/>
                  <a:gd name="T36" fmla="*/ 1 w 72"/>
                  <a:gd name="T37" fmla="*/ 1 h 150"/>
                  <a:gd name="T38" fmla="*/ 1 w 72"/>
                  <a:gd name="T39" fmla="*/ 1 h 150"/>
                  <a:gd name="T40" fmla="*/ 1 w 72"/>
                  <a:gd name="T41" fmla="*/ 1 h 150"/>
                  <a:gd name="T42" fmla="*/ 1 w 72"/>
                  <a:gd name="T43" fmla="*/ 0 h 1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2"/>
                  <a:gd name="T67" fmla="*/ 0 h 150"/>
                  <a:gd name="T68" fmla="*/ 72 w 72"/>
                  <a:gd name="T69" fmla="*/ 150 h 15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2" h="150">
                    <a:moveTo>
                      <a:pt x="23" y="0"/>
                    </a:moveTo>
                    <a:lnTo>
                      <a:pt x="0" y="0"/>
                    </a:lnTo>
                    <a:lnTo>
                      <a:pt x="0" y="150"/>
                    </a:lnTo>
                    <a:lnTo>
                      <a:pt x="23" y="150"/>
                    </a:lnTo>
                    <a:lnTo>
                      <a:pt x="23" y="67"/>
                    </a:lnTo>
                    <a:lnTo>
                      <a:pt x="27" y="67"/>
                    </a:lnTo>
                    <a:lnTo>
                      <a:pt x="29" y="52"/>
                    </a:lnTo>
                    <a:lnTo>
                      <a:pt x="34" y="40"/>
                    </a:lnTo>
                    <a:lnTo>
                      <a:pt x="39" y="35"/>
                    </a:lnTo>
                    <a:lnTo>
                      <a:pt x="45" y="31"/>
                    </a:lnTo>
                    <a:lnTo>
                      <a:pt x="52" y="30"/>
                    </a:lnTo>
                    <a:lnTo>
                      <a:pt x="61" y="29"/>
                    </a:lnTo>
                    <a:lnTo>
                      <a:pt x="72" y="29"/>
                    </a:lnTo>
                    <a:lnTo>
                      <a:pt x="72" y="22"/>
                    </a:lnTo>
                    <a:lnTo>
                      <a:pt x="72" y="0"/>
                    </a:lnTo>
                    <a:lnTo>
                      <a:pt x="56" y="1"/>
                    </a:lnTo>
                    <a:lnTo>
                      <a:pt x="43" y="6"/>
                    </a:lnTo>
                    <a:lnTo>
                      <a:pt x="34" y="15"/>
                    </a:lnTo>
                    <a:lnTo>
                      <a:pt x="27" y="29"/>
                    </a:lnTo>
                    <a:lnTo>
                      <a:pt x="27" y="22"/>
                    </a:lnTo>
                    <a:lnTo>
                      <a:pt x="23" y="2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93" name="Freeform 190"/>
              <p:cNvSpPr>
                <a:spLocks/>
              </p:cNvSpPr>
              <p:nvPr/>
            </p:nvSpPr>
            <p:spPr bwMode="auto">
              <a:xfrm>
                <a:off x="2861" y="1387"/>
                <a:ext cx="19" cy="53"/>
              </a:xfrm>
              <a:custGeom>
                <a:avLst/>
                <a:gdLst>
                  <a:gd name="T0" fmla="*/ 0 w 58"/>
                  <a:gd name="T1" fmla="*/ 5 h 161"/>
                  <a:gd name="T2" fmla="*/ 0 w 58"/>
                  <a:gd name="T3" fmla="*/ 6 h 161"/>
                  <a:gd name="T4" fmla="*/ 0 w 58"/>
                  <a:gd name="T5" fmla="*/ 6 h 161"/>
                  <a:gd name="T6" fmla="*/ 1 w 58"/>
                  <a:gd name="T7" fmla="*/ 6 h 161"/>
                  <a:gd name="T8" fmla="*/ 1 w 58"/>
                  <a:gd name="T9" fmla="*/ 6 h 161"/>
                  <a:gd name="T10" fmla="*/ 1 w 58"/>
                  <a:gd name="T11" fmla="*/ 6 h 161"/>
                  <a:gd name="T12" fmla="*/ 2 w 58"/>
                  <a:gd name="T13" fmla="*/ 5 h 161"/>
                  <a:gd name="T14" fmla="*/ 2 w 58"/>
                  <a:gd name="T15" fmla="*/ 5 h 161"/>
                  <a:gd name="T16" fmla="*/ 2 w 58"/>
                  <a:gd name="T17" fmla="*/ 4 h 161"/>
                  <a:gd name="T18" fmla="*/ 2 w 58"/>
                  <a:gd name="T19" fmla="*/ 4 h 161"/>
                  <a:gd name="T20" fmla="*/ 2 w 58"/>
                  <a:gd name="T21" fmla="*/ 3 h 161"/>
                  <a:gd name="T22" fmla="*/ 2 w 58"/>
                  <a:gd name="T23" fmla="*/ 2 h 161"/>
                  <a:gd name="T24" fmla="*/ 2 w 58"/>
                  <a:gd name="T25" fmla="*/ 1 h 161"/>
                  <a:gd name="T26" fmla="*/ 2 w 58"/>
                  <a:gd name="T27" fmla="*/ 1 h 161"/>
                  <a:gd name="T28" fmla="*/ 2 w 58"/>
                  <a:gd name="T29" fmla="*/ 1 h 161"/>
                  <a:gd name="T30" fmla="*/ 1 w 58"/>
                  <a:gd name="T31" fmla="*/ 0 h 161"/>
                  <a:gd name="T32" fmla="*/ 1 w 58"/>
                  <a:gd name="T33" fmla="*/ 0 h 161"/>
                  <a:gd name="T34" fmla="*/ 0 w 58"/>
                  <a:gd name="T35" fmla="*/ 0 h 161"/>
                  <a:gd name="T36" fmla="*/ 0 w 58"/>
                  <a:gd name="T37" fmla="*/ 0 h 161"/>
                  <a:gd name="T38" fmla="*/ 0 w 58"/>
                  <a:gd name="T39" fmla="*/ 1 h 161"/>
                  <a:gd name="T40" fmla="*/ 0 w 58"/>
                  <a:gd name="T41" fmla="*/ 1 h 161"/>
                  <a:gd name="T42" fmla="*/ 1 w 58"/>
                  <a:gd name="T43" fmla="*/ 1 h 161"/>
                  <a:gd name="T44" fmla="*/ 1 w 58"/>
                  <a:gd name="T45" fmla="*/ 1 h 161"/>
                  <a:gd name="T46" fmla="*/ 1 w 58"/>
                  <a:gd name="T47" fmla="*/ 1 h 161"/>
                  <a:gd name="T48" fmla="*/ 1 w 58"/>
                  <a:gd name="T49" fmla="*/ 1 h 161"/>
                  <a:gd name="T50" fmla="*/ 1 w 58"/>
                  <a:gd name="T51" fmla="*/ 2 h 161"/>
                  <a:gd name="T52" fmla="*/ 1 w 58"/>
                  <a:gd name="T53" fmla="*/ 2 h 161"/>
                  <a:gd name="T54" fmla="*/ 1 w 58"/>
                  <a:gd name="T55" fmla="*/ 3 h 161"/>
                  <a:gd name="T56" fmla="*/ 1 w 58"/>
                  <a:gd name="T57" fmla="*/ 3 h 161"/>
                  <a:gd name="T58" fmla="*/ 1 w 58"/>
                  <a:gd name="T59" fmla="*/ 4 h 161"/>
                  <a:gd name="T60" fmla="*/ 1 w 58"/>
                  <a:gd name="T61" fmla="*/ 4 h 161"/>
                  <a:gd name="T62" fmla="*/ 1 w 58"/>
                  <a:gd name="T63" fmla="*/ 4 h 161"/>
                  <a:gd name="T64" fmla="*/ 1 w 58"/>
                  <a:gd name="T65" fmla="*/ 5 h 161"/>
                  <a:gd name="T66" fmla="*/ 0 w 58"/>
                  <a:gd name="T67" fmla="*/ 5 h 161"/>
                  <a:gd name="T68" fmla="*/ 0 w 58"/>
                  <a:gd name="T69" fmla="*/ 5 h 161"/>
                  <a:gd name="T70" fmla="*/ 0 w 58"/>
                  <a:gd name="T71" fmla="*/ 5 h 16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8"/>
                  <a:gd name="T109" fmla="*/ 0 h 161"/>
                  <a:gd name="T110" fmla="*/ 58 w 58"/>
                  <a:gd name="T111" fmla="*/ 161 h 16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8" h="161">
                    <a:moveTo>
                      <a:pt x="0" y="133"/>
                    </a:moveTo>
                    <a:lnTo>
                      <a:pt x="0" y="155"/>
                    </a:lnTo>
                    <a:lnTo>
                      <a:pt x="5" y="161"/>
                    </a:lnTo>
                    <a:lnTo>
                      <a:pt x="17" y="161"/>
                    </a:lnTo>
                    <a:lnTo>
                      <a:pt x="25" y="159"/>
                    </a:lnTo>
                    <a:lnTo>
                      <a:pt x="35" y="154"/>
                    </a:lnTo>
                    <a:lnTo>
                      <a:pt x="43" y="148"/>
                    </a:lnTo>
                    <a:lnTo>
                      <a:pt x="49" y="138"/>
                    </a:lnTo>
                    <a:lnTo>
                      <a:pt x="54" y="124"/>
                    </a:lnTo>
                    <a:lnTo>
                      <a:pt x="56" y="106"/>
                    </a:lnTo>
                    <a:lnTo>
                      <a:pt x="58" y="84"/>
                    </a:lnTo>
                    <a:lnTo>
                      <a:pt x="56" y="53"/>
                    </a:lnTo>
                    <a:lnTo>
                      <a:pt x="54" y="39"/>
                    </a:lnTo>
                    <a:lnTo>
                      <a:pt x="49" y="28"/>
                    </a:lnTo>
                    <a:lnTo>
                      <a:pt x="43" y="18"/>
                    </a:lnTo>
                    <a:lnTo>
                      <a:pt x="33" y="12"/>
                    </a:lnTo>
                    <a:lnTo>
                      <a:pt x="21" y="7"/>
                    </a:lnTo>
                    <a:lnTo>
                      <a:pt x="5" y="6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22"/>
                    </a:lnTo>
                    <a:lnTo>
                      <a:pt x="17" y="25"/>
                    </a:lnTo>
                    <a:lnTo>
                      <a:pt x="22" y="28"/>
                    </a:lnTo>
                    <a:lnTo>
                      <a:pt x="25" y="33"/>
                    </a:lnTo>
                    <a:lnTo>
                      <a:pt x="30" y="39"/>
                    </a:lnTo>
                    <a:lnTo>
                      <a:pt x="34" y="48"/>
                    </a:lnTo>
                    <a:lnTo>
                      <a:pt x="35" y="59"/>
                    </a:lnTo>
                    <a:lnTo>
                      <a:pt x="37" y="73"/>
                    </a:lnTo>
                    <a:lnTo>
                      <a:pt x="37" y="89"/>
                    </a:lnTo>
                    <a:lnTo>
                      <a:pt x="34" y="102"/>
                    </a:lnTo>
                    <a:lnTo>
                      <a:pt x="32" y="113"/>
                    </a:lnTo>
                    <a:lnTo>
                      <a:pt x="28" y="123"/>
                    </a:lnTo>
                    <a:lnTo>
                      <a:pt x="19" y="135"/>
                    </a:lnTo>
                    <a:lnTo>
                      <a:pt x="12" y="138"/>
                    </a:lnTo>
                    <a:lnTo>
                      <a:pt x="5" y="139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94" name="Freeform 191"/>
              <p:cNvSpPr>
                <a:spLocks/>
              </p:cNvSpPr>
              <p:nvPr/>
            </p:nvSpPr>
            <p:spPr bwMode="auto">
              <a:xfrm>
                <a:off x="2843" y="1387"/>
                <a:ext cx="19" cy="53"/>
              </a:xfrm>
              <a:custGeom>
                <a:avLst/>
                <a:gdLst>
                  <a:gd name="T0" fmla="*/ 2 w 58"/>
                  <a:gd name="T1" fmla="*/ 1 h 161"/>
                  <a:gd name="T2" fmla="*/ 2 w 58"/>
                  <a:gd name="T3" fmla="*/ 0 h 161"/>
                  <a:gd name="T4" fmla="*/ 2 w 58"/>
                  <a:gd name="T5" fmla="*/ 0 h 161"/>
                  <a:gd name="T6" fmla="*/ 2 w 58"/>
                  <a:gd name="T7" fmla="*/ 0 h 161"/>
                  <a:gd name="T8" fmla="*/ 1 w 58"/>
                  <a:gd name="T9" fmla="*/ 0 h 161"/>
                  <a:gd name="T10" fmla="*/ 1 w 58"/>
                  <a:gd name="T11" fmla="*/ 1 h 161"/>
                  <a:gd name="T12" fmla="*/ 0 w 58"/>
                  <a:gd name="T13" fmla="*/ 2 h 161"/>
                  <a:gd name="T14" fmla="*/ 0 w 58"/>
                  <a:gd name="T15" fmla="*/ 4 h 161"/>
                  <a:gd name="T16" fmla="*/ 0 w 58"/>
                  <a:gd name="T17" fmla="*/ 5 h 161"/>
                  <a:gd name="T18" fmla="*/ 1 w 58"/>
                  <a:gd name="T19" fmla="*/ 6 h 161"/>
                  <a:gd name="T20" fmla="*/ 2 w 58"/>
                  <a:gd name="T21" fmla="*/ 6 h 161"/>
                  <a:gd name="T22" fmla="*/ 2 w 58"/>
                  <a:gd name="T23" fmla="*/ 6 h 161"/>
                  <a:gd name="T24" fmla="*/ 2 w 58"/>
                  <a:gd name="T25" fmla="*/ 6 h 161"/>
                  <a:gd name="T26" fmla="*/ 2 w 58"/>
                  <a:gd name="T27" fmla="*/ 5 h 161"/>
                  <a:gd name="T28" fmla="*/ 2 w 58"/>
                  <a:gd name="T29" fmla="*/ 5 h 161"/>
                  <a:gd name="T30" fmla="*/ 2 w 58"/>
                  <a:gd name="T31" fmla="*/ 5 h 161"/>
                  <a:gd name="T32" fmla="*/ 1 w 58"/>
                  <a:gd name="T33" fmla="*/ 4 h 161"/>
                  <a:gd name="T34" fmla="*/ 1 w 58"/>
                  <a:gd name="T35" fmla="*/ 3 h 161"/>
                  <a:gd name="T36" fmla="*/ 1 w 58"/>
                  <a:gd name="T37" fmla="*/ 1 h 161"/>
                  <a:gd name="T38" fmla="*/ 2 w 58"/>
                  <a:gd name="T39" fmla="*/ 1 h 161"/>
                  <a:gd name="T40" fmla="*/ 2 w 58"/>
                  <a:gd name="T41" fmla="*/ 1 h 1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8"/>
                  <a:gd name="T64" fmla="*/ 0 h 161"/>
                  <a:gd name="T65" fmla="*/ 58 w 58"/>
                  <a:gd name="T66" fmla="*/ 161 h 1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8" h="161">
                    <a:moveTo>
                      <a:pt x="53" y="22"/>
                    </a:moveTo>
                    <a:lnTo>
                      <a:pt x="53" y="0"/>
                    </a:lnTo>
                    <a:lnTo>
                      <a:pt x="58" y="6"/>
                    </a:lnTo>
                    <a:lnTo>
                      <a:pt x="58" y="0"/>
                    </a:lnTo>
                    <a:lnTo>
                      <a:pt x="39" y="1"/>
                    </a:lnTo>
                    <a:lnTo>
                      <a:pt x="14" y="15"/>
                    </a:lnTo>
                    <a:lnTo>
                      <a:pt x="0" y="52"/>
                    </a:lnTo>
                    <a:lnTo>
                      <a:pt x="0" y="106"/>
                    </a:lnTo>
                    <a:lnTo>
                      <a:pt x="8" y="138"/>
                    </a:lnTo>
                    <a:lnTo>
                      <a:pt x="24" y="154"/>
                    </a:lnTo>
                    <a:lnTo>
                      <a:pt x="45" y="161"/>
                    </a:lnTo>
                    <a:lnTo>
                      <a:pt x="58" y="161"/>
                    </a:lnTo>
                    <a:lnTo>
                      <a:pt x="53" y="155"/>
                    </a:lnTo>
                    <a:lnTo>
                      <a:pt x="53" y="133"/>
                    </a:lnTo>
                    <a:lnTo>
                      <a:pt x="58" y="139"/>
                    </a:lnTo>
                    <a:lnTo>
                      <a:pt x="42" y="135"/>
                    </a:lnTo>
                    <a:lnTo>
                      <a:pt x="28" y="113"/>
                    </a:lnTo>
                    <a:lnTo>
                      <a:pt x="26" y="73"/>
                    </a:lnTo>
                    <a:lnTo>
                      <a:pt x="32" y="39"/>
                    </a:lnTo>
                    <a:lnTo>
                      <a:pt x="45" y="25"/>
                    </a:lnTo>
                    <a:lnTo>
                      <a:pt x="53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95" name="Freeform 192"/>
              <p:cNvSpPr>
                <a:spLocks/>
              </p:cNvSpPr>
              <p:nvPr/>
            </p:nvSpPr>
            <p:spPr bwMode="auto">
              <a:xfrm>
                <a:off x="2894" y="1387"/>
                <a:ext cx="34" cy="53"/>
              </a:xfrm>
              <a:custGeom>
                <a:avLst/>
                <a:gdLst>
                  <a:gd name="T0" fmla="*/ 3 w 104"/>
                  <a:gd name="T1" fmla="*/ 4 h 161"/>
                  <a:gd name="T2" fmla="*/ 3 w 104"/>
                  <a:gd name="T3" fmla="*/ 4 h 161"/>
                  <a:gd name="T4" fmla="*/ 3 w 104"/>
                  <a:gd name="T5" fmla="*/ 5 h 161"/>
                  <a:gd name="T6" fmla="*/ 2 w 104"/>
                  <a:gd name="T7" fmla="*/ 5 h 161"/>
                  <a:gd name="T8" fmla="*/ 2 w 104"/>
                  <a:gd name="T9" fmla="*/ 5 h 161"/>
                  <a:gd name="T10" fmla="*/ 1 w 104"/>
                  <a:gd name="T11" fmla="*/ 5 h 161"/>
                  <a:gd name="T12" fmla="*/ 1 w 104"/>
                  <a:gd name="T13" fmla="*/ 5 h 161"/>
                  <a:gd name="T14" fmla="*/ 1 w 104"/>
                  <a:gd name="T15" fmla="*/ 4 h 161"/>
                  <a:gd name="T16" fmla="*/ 1 w 104"/>
                  <a:gd name="T17" fmla="*/ 4 h 161"/>
                  <a:gd name="T18" fmla="*/ 1 w 104"/>
                  <a:gd name="T19" fmla="*/ 4 h 161"/>
                  <a:gd name="T20" fmla="*/ 1 w 104"/>
                  <a:gd name="T21" fmla="*/ 0 h 161"/>
                  <a:gd name="T22" fmla="*/ 0 w 104"/>
                  <a:gd name="T23" fmla="*/ 0 h 161"/>
                  <a:gd name="T24" fmla="*/ 0 w 104"/>
                  <a:gd name="T25" fmla="*/ 4 h 161"/>
                  <a:gd name="T26" fmla="*/ 0 w 104"/>
                  <a:gd name="T27" fmla="*/ 5 h 161"/>
                  <a:gd name="T28" fmla="*/ 0 w 104"/>
                  <a:gd name="T29" fmla="*/ 5 h 161"/>
                  <a:gd name="T30" fmla="*/ 1 w 104"/>
                  <a:gd name="T31" fmla="*/ 6 h 161"/>
                  <a:gd name="T32" fmla="*/ 1 w 104"/>
                  <a:gd name="T33" fmla="*/ 6 h 161"/>
                  <a:gd name="T34" fmla="*/ 2 w 104"/>
                  <a:gd name="T35" fmla="*/ 6 h 161"/>
                  <a:gd name="T36" fmla="*/ 2 w 104"/>
                  <a:gd name="T37" fmla="*/ 6 h 161"/>
                  <a:gd name="T38" fmla="*/ 3 w 104"/>
                  <a:gd name="T39" fmla="*/ 5 h 161"/>
                  <a:gd name="T40" fmla="*/ 3 w 104"/>
                  <a:gd name="T41" fmla="*/ 5 h 161"/>
                  <a:gd name="T42" fmla="*/ 3 w 104"/>
                  <a:gd name="T43" fmla="*/ 5 h 161"/>
                  <a:gd name="T44" fmla="*/ 3 w 104"/>
                  <a:gd name="T45" fmla="*/ 5 h 161"/>
                  <a:gd name="T46" fmla="*/ 4 w 104"/>
                  <a:gd name="T47" fmla="*/ 5 h 161"/>
                  <a:gd name="T48" fmla="*/ 4 w 104"/>
                  <a:gd name="T49" fmla="*/ 6 h 161"/>
                  <a:gd name="T50" fmla="*/ 4 w 104"/>
                  <a:gd name="T51" fmla="*/ 4 h 161"/>
                  <a:gd name="T52" fmla="*/ 3 w 104"/>
                  <a:gd name="T53" fmla="*/ 4 h 161"/>
                  <a:gd name="T54" fmla="*/ 3 w 104"/>
                  <a:gd name="T55" fmla="*/ 0 h 161"/>
                  <a:gd name="T56" fmla="*/ 3 w 104"/>
                  <a:gd name="T57" fmla="*/ 0 h 161"/>
                  <a:gd name="T58" fmla="*/ 3 w 104"/>
                  <a:gd name="T59" fmla="*/ 4 h 161"/>
                  <a:gd name="T60" fmla="*/ 3 w 104"/>
                  <a:gd name="T61" fmla="*/ 4 h 16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4"/>
                  <a:gd name="T94" fmla="*/ 0 h 161"/>
                  <a:gd name="T95" fmla="*/ 104 w 104"/>
                  <a:gd name="T96" fmla="*/ 161 h 16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4" h="161">
                    <a:moveTo>
                      <a:pt x="82" y="106"/>
                    </a:moveTo>
                    <a:lnTo>
                      <a:pt x="79" y="121"/>
                    </a:lnTo>
                    <a:lnTo>
                      <a:pt x="72" y="130"/>
                    </a:lnTo>
                    <a:lnTo>
                      <a:pt x="62" y="137"/>
                    </a:lnTo>
                    <a:lnTo>
                      <a:pt x="50" y="139"/>
                    </a:lnTo>
                    <a:lnTo>
                      <a:pt x="40" y="137"/>
                    </a:lnTo>
                    <a:lnTo>
                      <a:pt x="32" y="130"/>
                    </a:lnTo>
                    <a:lnTo>
                      <a:pt x="29" y="121"/>
                    </a:lnTo>
                    <a:lnTo>
                      <a:pt x="27" y="106"/>
                    </a:lnTo>
                    <a:lnTo>
                      <a:pt x="23" y="106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117"/>
                    </a:lnTo>
                    <a:lnTo>
                      <a:pt x="3" y="135"/>
                    </a:lnTo>
                    <a:lnTo>
                      <a:pt x="11" y="149"/>
                    </a:lnTo>
                    <a:lnTo>
                      <a:pt x="24" y="157"/>
                    </a:lnTo>
                    <a:lnTo>
                      <a:pt x="39" y="161"/>
                    </a:lnTo>
                    <a:lnTo>
                      <a:pt x="51" y="159"/>
                    </a:lnTo>
                    <a:lnTo>
                      <a:pt x="62" y="154"/>
                    </a:lnTo>
                    <a:lnTo>
                      <a:pt x="73" y="145"/>
                    </a:lnTo>
                    <a:lnTo>
                      <a:pt x="82" y="133"/>
                    </a:lnTo>
                    <a:lnTo>
                      <a:pt x="77" y="133"/>
                    </a:lnTo>
                    <a:lnTo>
                      <a:pt x="77" y="150"/>
                    </a:lnTo>
                    <a:lnTo>
                      <a:pt x="104" y="150"/>
                    </a:lnTo>
                    <a:lnTo>
                      <a:pt x="104" y="155"/>
                    </a:lnTo>
                    <a:lnTo>
                      <a:pt x="104" y="122"/>
                    </a:lnTo>
                    <a:lnTo>
                      <a:pt x="99" y="117"/>
                    </a:lnTo>
                    <a:lnTo>
                      <a:pt x="99" y="0"/>
                    </a:lnTo>
                    <a:lnTo>
                      <a:pt x="77" y="0"/>
                    </a:lnTo>
                    <a:lnTo>
                      <a:pt x="77" y="100"/>
                    </a:lnTo>
                    <a:lnTo>
                      <a:pt x="82" y="1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96" name="Freeform 193"/>
              <p:cNvSpPr>
                <a:spLocks/>
              </p:cNvSpPr>
              <p:nvPr/>
            </p:nvSpPr>
            <p:spPr bwMode="auto">
              <a:xfrm>
                <a:off x="2934" y="1375"/>
                <a:ext cx="29" cy="65"/>
              </a:xfrm>
              <a:custGeom>
                <a:avLst/>
                <a:gdLst>
                  <a:gd name="T0" fmla="*/ 0 w 87"/>
                  <a:gd name="T1" fmla="*/ 1 h 197"/>
                  <a:gd name="T2" fmla="*/ 0 w 87"/>
                  <a:gd name="T3" fmla="*/ 2 h 197"/>
                  <a:gd name="T4" fmla="*/ 1 w 87"/>
                  <a:gd name="T5" fmla="*/ 2 h 197"/>
                  <a:gd name="T6" fmla="*/ 1 w 87"/>
                  <a:gd name="T7" fmla="*/ 6 h 197"/>
                  <a:gd name="T8" fmla="*/ 1 w 87"/>
                  <a:gd name="T9" fmla="*/ 6 h 197"/>
                  <a:gd name="T10" fmla="*/ 1 w 87"/>
                  <a:gd name="T11" fmla="*/ 6 h 197"/>
                  <a:gd name="T12" fmla="*/ 1 w 87"/>
                  <a:gd name="T13" fmla="*/ 7 h 197"/>
                  <a:gd name="T14" fmla="*/ 2 w 87"/>
                  <a:gd name="T15" fmla="*/ 7 h 197"/>
                  <a:gd name="T16" fmla="*/ 2 w 87"/>
                  <a:gd name="T17" fmla="*/ 7 h 197"/>
                  <a:gd name="T18" fmla="*/ 2 w 87"/>
                  <a:gd name="T19" fmla="*/ 7 h 197"/>
                  <a:gd name="T20" fmla="*/ 2 w 87"/>
                  <a:gd name="T21" fmla="*/ 7 h 197"/>
                  <a:gd name="T22" fmla="*/ 3 w 87"/>
                  <a:gd name="T23" fmla="*/ 7 h 197"/>
                  <a:gd name="T24" fmla="*/ 3 w 87"/>
                  <a:gd name="T25" fmla="*/ 7 h 197"/>
                  <a:gd name="T26" fmla="*/ 3 w 87"/>
                  <a:gd name="T27" fmla="*/ 7 h 197"/>
                  <a:gd name="T28" fmla="*/ 3 w 87"/>
                  <a:gd name="T29" fmla="*/ 6 h 197"/>
                  <a:gd name="T30" fmla="*/ 3 w 87"/>
                  <a:gd name="T31" fmla="*/ 6 h 197"/>
                  <a:gd name="T32" fmla="*/ 3 w 87"/>
                  <a:gd name="T33" fmla="*/ 6 h 197"/>
                  <a:gd name="T34" fmla="*/ 2 w 87"/>
                  <a:gd name="T35" fmla="*/ 6 h 197"/>
                  <a:gd name="T36" fmla="*/ 2 w 87"/>
                  <a:gd name="T37" fmla="*/ 6 h 197"/>
                  <a:gd name="T38" fmla="*/ 2 w 87"/>
                  <a:gd name="T39" fmla="*/ 6 h 197"/>
                  <a:gd name="T40" fmla="*/ 2 w 87"/>
                  <a:gd name="T41" fmla="*/ 5 h 197"/>
                  <a:gd name="T42" fmla="*/ 2 w 87"/>
                  <a:gd name="T43" fmla="*/ 5 h 197"/>
                  <a:gd name="T44" fmla="*/ 2 w 87"/>
                  <a:gd name="T45" fmla="*/ 2 h 197"/>
                  <a:gd name="T46" fmla="*/ 3 w 87"/>
                  <a:gd name="T47" fmla="*/ 2 h 197"/>
                  <a:gd name="T48" fmla="*/ 3 w 87"/>
                  <a:gd name="T49" fmla="*/ 1 h 197"/>
                  <a:gd name="T50" fmla="*/ 2 w 87"/>
                  <a:gd name="T51" fmla="*/ 1 h 197"/>
                  <a:gd name="T52" fmla="*/ 2 w 87"/>
                  <a:gd name="T53" fmla="*/ 0 h 197"/>
                  <a:gd name="T54" fmla="*/ 1 w 87"/>
                  <a:gd name="T55" fmla="*/ 0 h 197"/>
                  <a:gd name="T56" fmla="*/ 1 w 87"/>
                  <a:gd name="T57" fmla="*/ 1 h 197"/>
                  <a:gd name="T58" fmla="*/ 0 w 87"/>
                  <a:gd name="T59" fmla="*/ 1 h 19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7"/>
                  <a:gd name="T91" fmla="*/ 0 h 197"/>
                  <a:gd name="T92" fmla="*/ 87 w 87"/>
                  <a:gd name="T93" fmla="*/ 197 h 19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7" h="197">
                    <a:moveTo>
                      <a:pt x="0" y="38"/>
                    </a:moveTo>
                    <a:lnTo>
                      <a:pt x="0" y="61"/>
                    </a:lnTo>
                    <a:lnTo>
                      <a:pt x="27" y="61"/>
                    </a:lnTo>
                    <a:lnTo>
                      <a:pt x="27" y="164"/>
                    </a:lnTo>
                    <a:lnTo>
                      <a:pt x="33" y="164"/>
                    </a:lnTo>
                    <a:lnTo>
                      <a:pt x="34" y="176"/>
                    </a:lnTo>
                    <a:lnTo>
                      <a:pt x="39" y="187"/>
                    </a:lnTo>
                    <a:lnTo>
                      <a:pt x="43" y="191"/>
                    </a:lnTo>
                    <a:lnTo>
                      <a:pt x="49" y="195"/>
                    </a:lnTo>
                    <a:lnTo>
                      <a:pt x="56" y="196"/>
                    </a:lnTo>
                    <a:lnTo>
                      <a:pt x="66" y="197"/>
                    </a:lnTo>
                    <a:lnTo>
                      <a:pt x="77" y="195"/>
                    </a:lnTo>
                    <a:lnTo>
                      <a:pt x="87" y="191"/>
                    </a:lnTo>
                    <a:lnTo>
                      <a:pt x="87" y="186"/>
                    </a:lnTo>
                    <a:lnTo>
                      <a:pt x="87" y="170"/>
                    </a:lnTo>
                    <a:lnTo>
                      <a:pt x="76" y="170"/>
                    </a:lnTo>
                    <a:lnTo>
                      <a:pt x="69" y="170"/>
                    </a:lnTo>
                    <a:lnTo>
                      <a:pt x="64" y="168"/>
                    </a:lnTo>
                    <a:lnTo>
                      <a:pt x="58" y="163"/>
                    </a:lnTo>
                    <a:lnTo>
                      <a:pt x="55" y="157"/>
                    </a:lnTo>
                    <a:lnTo>
                      <a:pt x="55" y="148"/>
                    </a:lnTo>
                    <a:lnTo>
                      <a:pt x="49" y="148"/>
                    </a:lnTo>
                    <a:lnTo>
                      <a:pt x="49" y="61"/>
                    </a:lnTo>
                    <a:lnTo>
                      <a:pt x="82" y="61"/>
                    </a:lnTo>
                    <a:lnTo>
                      <a:pt x="82" y="38"/>
                    </a:lnTo>
                    <a:lnTo>
                      <a:pt x="49" y="38"/>
                    </a:lnTo>
                    <a:lnTo>
                      <a:pt x="49" y="0"/>
                    </a:lnTo>
                    <a:lnTo>
                      <a:pt x="27" y="11"/>
                    </a:lnTo>
                    <a:lnTo>
                      <a:pt x="27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97" name="Freeform 194"/>
              <p:cNvSpPr>
                <a:spLocks/>
              </p:cNvSpPr>
              <p:nvPr/>
            </p:nvSpPr>
            <p:spPr bwMode="auto">
              <a:xfrm>
                <a:off x="2988" y="1387"/>
                <a:ext cx="18" cy="53"/>
              </a:xfrm>
              <a:custGeom>
                <a:avLst/>
                <a:gdLst>
                  <a:gd name="T0" fmla="*/ 0 w 56"/>
                  <a:gd name="T1" fmla="*/ 5 h 159"/>
                  <a:gd name="T2" fmla="*/ 0 w 56"/>
                  <a:gd name="T3" fmla="*/ 6 h 159"/>
                  <a:gd name="T4" fmla="*/ 0 w 56"/>
                  <a:gd name="T5" fmla="*/ 6 h 159"/>
                  <a:gd name="T6" fmla="*/ 0 w 56"/>
                  <a:gd name="T7" fmla="*/ 6 h 159"/>
                  <a:gd name="T8" fmla="*/ 1 w 56"/>
                  <a:gd name="T9" fmla="*/ 6 h 159"/>
                  <a:gd name="T10" fmla="*/ 1 w 56"/>
                  <a:gd name="T11" fmla="*/ 6 h 159"/>
                  <a:gd name="T12" fmla="*/ 2 w 56"/>
                  <a:gd name="T13" fmla="*/ 5 h 159"/>
                  <a:gd name="T14" fmla="*/ 2 w 56"/>
                  <a:gd name="T15" fmla="*/ 5 h 159"/>
                  <a:gd name="T16" fmla="*/ 2 w 56"/>
                  <a:gd name="T17" fmla="*/ 4 h 159"/>
                  <a:gd name="T18" fmla="*/ 2 w 56"/>
                  <a:gd name="T19" fmla="*/ 4 h 159"/>
                  <a:gd name="T20" fmla="*/ 2 w 56"/>
                  <a:gd name="T21" fmla="*/ 3 h 159"/>
                  <a:gd name="T22" fmla="*/ 2 w 56"/>
                  <a:gd name="T23" fmla="*/ 2 h 159"/>
                  <a:gd name="T24" fmla="*/ 2 w 56"/>
                  <a:gd name="T25" fmla="*/ 1 h 159"/>
                  <a:gd name="T26" fmla="*/ 2 w 56"/>
                  <a:gd name="T27" fmla="*/ 1 h 159"/>
                  <a:gd name="T28" fmla="*/ 1 w 56"/>
                  <a:gd name="T29" fmla="*/ 0 h 159"/>
                  <a:gd name="T30" fmla="*/ 1 w 56"/>
                  <a:gd name="T31" fmla="*/ 0 h 159"/>
                  <a:gd name="T32" fmla="*/ 1 w 56"/>
                  <a:gd name="T33" fmla="*/ 0 h 159"/>
                  <a:gd name="T34" fmla="*/ 0 w 56"/>
                  <a:gd name="T35" fmla="*/ 0 h 159"/>
                  <a:gd name="T36" fmla="*/ 0 w 56"/>
                  <a:gd name="T37" fmla="*/ 0 h 159"/>
                  <a:gd name="T38" fmla="*/ 0 w 56"/>
                  <a:gd name="T39" fmla="*/ 0 h 159"/>
                  <a:gd name="T40" fmla="*/ 0 w 56"/>
                  <a:gd name="T41" fmla="*/ 0 h 159"/>
                  <a:gd name="T42" fmla="*/ 0 w 56"/>
                  <a:gd name="T43" fmla="*/ 0 h 159"/>
                  <a:gd name="T44" fmla="*/ 0 w 56"/>
                  <a:gd name="T45" fmla="*/ 1 h 159"/>
                  <a:gd name="T46" fmla="*/ 0 w 56"/>
                  <a:gd name="T47" fmla="*/ 1 h 159"/>
                  <a:gd name="T48" fmla="*/ 1 w 56"/>
                  <a:gd name="T49" fmla="*/ 1 h 159"/>
                  <a:gd name="T50" fmla="*/ 1 w 56"/>
                  <a:gd name="T51" fmla="*/ 1 h 159"/>
                  <a:gd name="T52" fmla="*/ 1 w 56"/>
                  <a:gd name="T53" fmla="*/ 2 h 159"/>
                  <a:gd name="T54" fmla="*/ 1 w 56"/>
                  <a:gd name="T55" fmla="*/ 2 h 159"/>
                  <a:gd name="T56" fmla="*/ 1 w 56"/>
                  <a:gd name="T57" fmla="*/ 3 h 159"/>
                  <a:gd name="T58" fmla="*/ 1 w 56"/>
                  <a:gd name="T59" fmla="*/ 4 h 159"/>
                  <a:gd name="T60" fmla="*/ 1 w 56"/>
                  <a:gd name="T61" fmla="*/ 4 h 159"/>
                  <a:gd name="T62" fmla="*/ 1 w 56"/>
                  <a:gd name="T63" fmla="*/ 5 h 159"/>
                  <a:gd name="T64" fmla="*/ 1 w 56"/>
                  <a:gd name="T65" fmla="*/ 5 h 159"/>
                  <a:gd name="T66" fmla="*/ 0 w 56"/>
                  <a:gd name="T67" fmla="*/ 5 h 159"/>
                  <a:gd name="T68" fmla="*/ 0 w 56"/>
                  <a:gd name="T69" fmla="*/ 5 h 159"/>
                  <a:gd name="T70" fmla="*/ 0 w 56"/>
                  <a:gd name="T71" fmla="*/ 5 h 15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6"/>
                  <a:gd name="T109" fmla="*/ 0 h 159"/>
                  <a:gd name="T110" fmla="*/ 56 w 56"/>
                  <a:gd name="T111" fmla="*/ 159 h 15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6" h="159">
                    <a:moveTo>
                      <a:pt x="0" y="132"/>
                    </a:moveTo>
                    <a:lnTo>
                      <a:pt x="0" y="154"/>
                    </a:lnTo>
                    <a:lnTo>
                      <a:pt x="0" y="159"/>
                    </a:lnTo>
                    <a:lnTo>
                      <a:pt x="6" y="159"/>
                    </a:lnTo>
                    <a:lnTo>
                      <a:pt x="22" y="156"/>
                    </a:lnTo>
                    <a:lnTo>
                      <a:pt x="35" y="150"/>
                    </a:lnTo>
                    <a:lnTo>
                      <a:pt x="43" y="141"/>
                    </a:lnTo>
                    <a:lnTo>
                      <a:pt x="50" y="130"/>
                    </a:lnTo>
                    <a:lnTo>
                      <a:pt x="53" y="117"/>
                    </a:lnTo>
                    <a:lnTo>
                      <a:pt x="54" y="103"/>
                    </a:lnTo>
                    <a:lnTo>
                      <a:pt x="56" y="76"/>
                    </a:lnTo>
                    <a:lnTo>
                      <a:pt x="54" y="54"/>
                    </a:lnTo>
                    <a:lnTo>
                      <a:pt x="51" y="37"/>
                    </a:lnTo>
                    <a:lnTo>
                      <a:pt x="46" y="23"/>
                    </a:lnTo>
                    <a:lnTo>
                      <a:pt x="40" y="13"/>
                    </a:lnTo>
                    <a:lnTo>
                      <a:pt x="32" y="7"/>
                    </a:lnTo>
                    <a:lnTo>
                      <a:pt x="24" y="2"/>
                    </a:lnTo>
                    <a:lnTo>
                      <a:pt x="6" y="0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0" y="26"/>
                    </a:lnTo>
                    <a:lnTo>
                      <a:pt x="16" y="31"/>
                    </a:lnTo>
                    <a:lnTo>
                      <a:pt x="21" y="37"/>
                    </a:lnTo>
                    <a:lnTo>
                      <a:pt x="25" y="44"/>
                    </a:lnTo>
                    <a:lnTo>
                      <a:pt x="29" y="60"/>
                    </a:lnTo>
                    <a:lnTo>
                      <a:pt x="29" y="76"/>
                    </a:lnTo>
                    <a:lnTo>
                      <a:pt x="27" y="98"/>
                    </a:lnTo>
                    <a:lnTo>
                      <a:pt x="22" y="117"/>
                    </a:lnTo>
                    <a:lnTo>
                      <a:pt x="19" y="124"/>
                    </a:lnTo>
                    <a:lnTo>
                      <a:pt x="14" y="129"/>
                    </a:lnTo>
                    <a:lnTo>
                      <a:pt x="8" y="134"/>
                    </a:lnTo>
                    <a:lnTo>
                      <a:pt x="0" y="137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98" name="Freeform 195"/>
              <p:cNvSpPr>
                <a:spLocks/>
              </p:cNvSpPr>
              <p:nvPr/>
            </p:nvSpPr>
            <p:spPr bwMode="auto">
              <a:xfrm>
                <a:off x="2970" y="1387"/>
                <a:ext cx="18" cy="69"/>
              </a:xfrm>
              <a:custGeom>
                <a:avLst/>
                <a:gdLst>
                  <a:gd name="T0" fmla="*/ 2 w 54"/>
                  <a:gd name="T1" fmla="*/ 1 h 208"/>
                  <a:gd name="T2" fmla="*/ 2 w 54"/>
                  <a:gd name="T3" fmla="*/ 0 h 208"/>
                  <a:gd name="T4" fmla="*/ 2 w 54"/>
                  <a:gd name="T5" fmla="*/ 0 h 208"/>
                  <a:gd name="T6" fmla="*/ 2 w 54"/>
                  <a:gd name="T7" fmla="*/ 0 h 208"/>
                  <a:gd name="T8" fmla="*/ 1 w 54"/>
                  <a:gd name="T9" fmla="*/ 0 h 208"/>
                  <a:gd name="T10" fmla="*/ 1 w 54"/>
                  <a:gd name="T11" fmla="*/ 1 h 208"/>
                  <a:gd name="T12" fmla="*/ 1 w 54"/>
                  <a:gd name="T13" fmla="*/ 1 h 208"/>
                  <a:gd name="T14" fmla="*/ 1 w 54"/>
                  <a:gd name="T15" fmla="*/ 1 h 208"/>
                  <a:gd name="T16" fmla="*/ 1 w 54"/>
                  <a:gd name="T17" fmla="*/ 0 h 208"/>
                  <a:gd name="T18" fmla="*/ 0 w 54"/>
                  <a:gd name="T19" fmla="*/ 0 h 208"/>
                  <a:gd name="T20" fmla="*/ 0 w 54"/>
                  <a:gd name="T21" fmla="*/ 8 h 208"/>
                  <a:gd name="T22" fmla="*/ 1 w 54"/>
                  <a:gd name="T23" fmla="*/ 8 h 208"/>
                  <a:gd name="T24" fmla="*/ 1 w 54"/>
                  <a:gd name="T25" fmla="*/ 5 h 208"/>
                  <a:gd name="T26" fmla="*/ 1 w 54"/>
                  <a:gd name="T27" fmla="*/ 5 h 208"/>
                  <a:gd name="T28" fmla="*/ 1 w 54"/>
                  <a:gd name="T29" fmla="*/ 6 h 208"/>
                  <a:gd name="T30" fmla="*/ 2 w 54"/>
                  <a:gd name="T31" fmla="*/ 6 h 208"/>
                  <a:gd name="T32" fmla="*/ 2 w 54"/>
                  <a:gd name="T33" fmla="*/ 6 h 208"/>
                  <a:gd name="T34" fmla="*/ 2 w 54"/>
                  <a:gd name="T35" fmla="*/ 6 h 208"/>
                  <a:gd name="T36" fmla="*/ 2 w 54"/>
                  <a:gd name="T37" fmla="*/ 5 h 208"/>
                  <a:gd name="T38" fmla="*/ 2 w 54"/>
                  <a:gd name="T39" fmla="*/ 5 h 208"/>
                  <a:gd name="T40" fmla="*/ 2 w 54"/>
                  <a:gd name="T41" fmla="*/ 5 h 208"/>
                  <a:gd name="T42" fmla="*/ 1 w 54"/>
                  <a:gd name="T43" fmla="*/ 5 h 208"/>
                  <a:gd name="T44" fmla="*/ 1 w 54"/>
                  <a:gd name="T45" fmla="*/ 5 h 208"/>
                  <a:gd name="T46" fmla="*/ 1 w 54"/>
                  <a:gd name="T47" fmla="*/ 4 h 208"/>
                  <a:gd name="T48" fmla="*/ 1 w 54"/>
                  <a:gd name="T49" fmla="*/ 4 h 208"/>
                  <a:gd name="T50" fmla="*/ 1 w 54"/>
                  <a:gd name="T51" fmla="*/ 3 h 208"/>
                  <a:gd name="T52" fmla="*/ 1 w 54"/>
                  <a:gd name="T53" fmla="*/ 2 h 208"/>
                  <a:gd name="T54" fmla="*/ 1 w 54"/>
                  <a:gd name="T55" fmla="*/ 2 h 208"/>
                  <a:gd name="T56" fmla="*/ 1 w 54"/>
                  <a:gd name="T57" fmla="*/ 1 h 208"/>
                  <a:gd name="T58" fmla="*/ 1 w 54"/>
                  <a:gd name="T59" fmla="*/ 1 h 208"/>
                  <a:gd name="T60" fmla="*/ 2 w 54"/>
                  <a:gd name="T61" fmla="*/ 1 h 208"/>
                  <a:gd name="T62" fmla="*/ 2 w 54"/>
                  <a:gd name="T63" fmla="*/ 1 h 20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4"/>
                  <a:gd name="T97" fmla="*/ 0 h 208"/>
                  <a:gd name="T98" fmla="*/ 54 w 54"/>
                  <a:gd name="T99" fmla="*/ 208 h 20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4" h="208">
                    <a:moveTo>
                      <a:pt x="54" y="22"/>
                    </a:moveTo>
                    <a:lnTo>
                      <a:pt x="54" y="0"/>
                    </a:lnTo>
                    <a:lnTo>
                      <a:pt x="54" y="6"/>
                    </a:lnTo>
                    <a:lnTo>
                      <a:pt x="47" y="7"/>
                    </a:lnTo>
                    <a:lnTo>
                      <a:pt x="40" y="10"/>
                    </a:lnTo>
                    <a:lnTo>
                      <a:pt x="32" y="15"/>
                    </a:lnTo>
                    <a:lnTo>
                      <a:pt x="27" y="22"/>
                    </a:lnTo>
                    <a:lnTo>
                      <a:pt x="22" y="22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208"/>
                    </a:lnTo>
                    <a:lnTo>
                      <a:pt x="22" y="208"/>
                    </a:lnTo>
                    <a:lnTo>
                      <a:pt x="22" y="132"/>
                    </a:lnTo>
                    <a:lnTo>
                      <a:pt x="27" y="137"/>
                    </a:lnTo>
                    <a:lnTo>
                      <a:pt x="40" y="151"/>
                    </a:lnTo>
                    <a:lnTo>
                      <a:pt x="47" y="156"/>
                    </a:lnTo>
                    <a:lnTo>
                      <a:pt x="54" y="159"/>
                    </a:lnTo>
                    <a:lnTo>
                      <a:pt x="54" y="154"/>
                    </a:lnTo>
                    <a:lnTo>
                      <a:pt x="54" y="132"/>
                    </a:lnTo>
                    <a:lnTo>
                      <a:pt x="54" y="137"/>
                    </a:lnTo>
                    <a:lnTo>
                      <a:pt x="46" y="135"/>
                    </a:lnTo>
                    <a:lnTo>
                      <a:pt x="38" y="132"/>
                    </a:lnTo>
                    <a:lnTo>
                      <a:pt x="33" y="125"/>
                    </a:lnTo>
                    <a:lnTo>
                      <a:pt x="31" y="118"/>
                    </a:lnTo>
                    <a:lnTo>
                      <a:pt x="27" y="100"/>
                    </a:lnTo>
                    <a:lnTo>
                      <a:pt x="27" y="82"/>
                    </a:lnTo>
                    <a:lnTo>
                      <a:pt x="27" y="64"/>
                    </a:lnTo>
                    <a:lnTo>
                      <a:pt x="28" y="44"/>
                    </a:lnTo>
                    <a:lnTo>
                      <a:pt x="32" y="36"/>
                    </a:lnTo>
                    <a:lnTo>
                      <a:pt x="37" y="28"/>
                    </a:lnTo>
                    <a:lnTo>
                      <a:pt x="44" y="23"/>
                    </a:lnTo>
                    <a:lnTo>
                      <a:pt x="54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899" name="Freeform 196"/>
              <p:cNvSpPr>
                <a:spLocks/>
              </p:cNvSpPr>
              <p:nvPr/>
            </p:nvSpPr>
            <p:spPr bwMode="auto">
              <a:xfrm>
                <a:off x="3018" y="1387"/>
                <a:ext cx="36" cy="53"/>
              </a:xfrm>
              <a:custGeom>
                <a:avLst/>
                <a:gdLst>
                  <a:gd name="T0" fmla="*/ 3 w 109"/>
                  <a:gd name="T1" fmla="*/ 4 h 161"/>
                  <a:gd name="T2" fmla="*/ 3 w 109"/>
                  <a:gd name="T3" fmla="*/ 4 h 161"/>
                  <a:gd name="T4" fmla="*/ 3 w 109"/>
                  <a:gd name="T5" fmla="*/ 5 h 161"/>
                  <a:gd name="T6" fmla="*/ 2 w 109"/>
                  <a:gd name="T7" fmla="*/ 5 h 161"/>
                  <a:gd name="T8" fmla="*/ 2 w 109"/>
                  <a:gd name="T9" fmla="*/ 5 h 161"/>
                  <a:gd name="T10" fmla="*/ 2 w 109"/>
                  <a:gd name="T11" fmla="*/ 5 h 161"/>
                  <a:gd name="T12" fmla="*/ 1 w 109"/>
                  <a:gd name="T13" fmla="*/ 5 h 161"/>
                  <a:gd name="T14" fmla="*/ 1 w 109"/>
                  <a:gd name="T15" fmla="*/ 4 h 161"/>
                  <a:gd name="T16" fmla="*/ 1 w 109"/>
                  <a:gd name="T17" fmla="*/ 4 h 161"/>
                  <a:gd name="T18" fmla="*/ 1 w 109"/>
                  <a:gd name="T19" fmla="*/ 0 h 161"/>
                  <a:gd name="T20" fmla="*/ 0 w 109"/>
                  <a:gd name="T21" fmla="*/ 0 h 161"/>
                  <a:gd name="T22" fmla="*/ 0 w 109"/>
                  <a:gd name="T23" fmla="*/ 4 h 161"/>
                  <a:gd name="T24" fmla="*/ 0 w 109"/>
                  <a:gd name="T25" fmla="*/ 4 h 161"/>
                  <a:gd name="T26" fmla="*/ 0 w 109"/>
                  <a:gd name="T27" fmla="*/ 5 h 161"/>
                  <a:gd name="T28" fmla="*/ 1 w 109"/>
                  <a:gd name="T29" fmla="*/ 5 h 161"/>
                  <a:gd name="T30" fmla="*/ 1 w 109"/>
                  <a:gd name="T31" fmla="*/ 6 h 161"/>
                  <a:gd name="T32" fmla="*/ 2 w 109"/>
                  <a:gd name="T33" fmla="*/ 6 h 161"/>
                  <a:gd name="T34" fmla="*/ 2 w 109"/>
                  <a:gd name="T35" fmla="*/ 6 h 161"/>
                  <a:gd name="T36" fmla="*/ 2 w 109"/>
                  <a:gd name="T37" fmla="*/ 6 h 161"/>
                  <a:gd name="T38" fmla="*/ 3 w 109"/>
                  <a:gd name="T39" fmla="*/ 5 h 161"/>
                  <a:gd name="T40" fmla="*/ 3 w 109"/>
                  <a:gd name="T41" fmla="*/ 5 h 161"/>
                  <a:gd name="T42" fmla="*/ 3 w 109"/>
                  <a:gd name="T43" fmla="*/ 5 h 161"/>
                  <a:gd name="T44" fmla="*/ 4 w 109"/>
                  <a:gd name="T45" fmla="*/ 5 h 161"/>
                  <a:gd name="T46" fmla="*/ 4 w 109"/>
                  <a:gd name="T47" fmla="*/ 6 h 161"/>
                  <a:gd name="T48" fmla="*/ 4 w 109"/>
                  <a:gd name="T49" fmla="*/ 4 h 161"/>
                  <a:gd name="T50" fmla="*/ 4 w 109"/>
                  <a:gd name="T51" fmla="*/ 4 h 161"/>
                  <a:gd name="T52" fmla="*/ 4 w 109"/>
                  <a:gd name="T53" fmla="*/ 0 h 161"/>
                  <a:gd name="T54" fmla="*/ 3 w 109"/>
                  <a:gd name="T55" fmla="*/ 0 h 161"/>
                  <a:gd name="T56" fmla="*/ 3 w 109"/>
                  <a:gd name="T57" fmla="*/ 4 h 161"/>
                  <a:gd name="T58" fmla="*/ 3 w 109"/>
                  <a:gd name="T59" fmla="*/ 4 h 16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09"/>
                  <a:gd name="T91" fmla="*/ 0 h 161"/>
                  <a:gd name="T92" fmla="*/ 109 w 109"/>
                  <a:gd name="T93" fmla="*/ 161 h 16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09" h="161">
                    <a:moveTo>
                      <a:pt x="82" y="106"/>
                    </a:moveTo>
                    <a:lnTo>
                      <a:pt x="79" y="121"/>
                    </a:lnTo>
                    <a:lnTo>
                      <a:pt x="72" y="130"/>
                    </a:lnTo>
                    <a:lnTo>
                      <a:pt x="63" y="137"/>
                    </a:lnTo>
                    <a:lnTo>
                      <a:pt x="55" y="139"/>
                    </a:lnTo>
                    <a:lnTo>
                      <a:pt x="43" y="137"/>
                    </a:lnTo>
                    <a:lnTo>
                      <a:pt x="35" y="130"/>
                    </a:lnTo>
                    <a:lnTo>
                      <a:pt x="30" y="121"/>
                    </a:lnTo>
                    <a:lnTo>
                      <a:pt x="27" y="106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117"/>
                    </a:lnTo>
                    <a:lnTo>
                      <a:pt x="7" y="117"/>
                    </a:lnTo>
                    <a:lnTo>
                      <a:pt x="9" y="135"/>
                    </a:lnTo>
                    <a:lnTo>
                      <a:pt x="18" y="149"/>
                    </a:lnTo>
                    <a:lnTo>
                      <a:pt x="29" y="157"/>
                    </a:lnTo>
                    <a:lnTo>
                      <a:pt x="43" y="161"/>
                    </a:lnTo>
                    <a:lnTo>
                      <a:pt x="56" y="159"/>
                    </a:lnTo>
                    <a:lnTo>
                      <a:pt x="67" y="154"/>
                    </a:lnTo>
                    <a:lnTo>
                      <a:pt x="75" y="145"/>
                    </a:lnTo>
                    <a:lnTo>
                      <a:pt x="82" y="133"/>
                    </a:lnTo>
                    <a:lnTo>
                      <a:pt x="82" y="150"/>
                    </a:lnTo>
                    <a:lnTo>
                      <a:pt x="109" y="150"/>
                    </a:lnTo>
                    <a:lnTo>
                      <a:pt x="109" y="155"/>
                    </a:lnTo>
                    <a:lnTo>
                      <a:pt x="109" y="122"/>
                    </a:lnTo>
                    <a:lnTo>
                      <a:pt x="104" y="117"/>
                    </a:lnTo>
                    <a:lnTo>
                      <a:pt x="104" y="0"/>
                    </a:lnTo>
                    <a:lnTo>
                      <a:pt x="82" y="0"/>
                    </a:lnTo>
                    <a:lnTo>
                      <a:pt x="82" y="100"/>
                    </a:lnTo>
                    <a:lnTo>
                      <a:pt x="82" y="1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900" name="Freeform 197"/>
              <p:cNvSpPr>
                <a:spLocks/>
              </p:cNvSpPr>
              <p:nvPr/>
            </p:nvSpPr>
            <p:spPr bwMode="auto">
              <a:xfrm>
                <a:off x="3060" y="1375"/>
                <a:ext cx="29" cy="65"/>
              </a:xfrm>
              <a:custGeom>
                <a:avLst/>
                <a:gdLst>
                  <a:gd name="T0" fmla="*/ 0 w 88"/>
                  <a:gd name="T1" fmla="*/ 1 h 197"/>
                  <a:gd name="T2" fmla="*/ 0 w 88"/>
                  <a:gd name="T3" fmla="*/ 2 h 197"/>
                  <a:gd name="T4" fmla="*/ 1 w 88"/>
                  <a:gd name="T5" fmla="*/ 2 h 197"/>
                  <a:gd name="T6" fmla="*/ 1 w 88"/>
                  <a:gd name="T7" fmla="*/ 6 h 197"/>
                  <a:gd name="T8" fmla="*/ 1 w 88"/>
                  <a:gd name="T9" fmla="*/ 6 h 197"/>
                  <a:gd name="T10" fmla="*/ 1 w 88"/>
                  <a:gd name="T11" fmla="*/ 7 h 197"/>
                  <a:gd name="T12" fmla="*/ 2 w 88"/>
                  <a:gd name="T13" fmla="*/ 7 h 197"/>
                  <a:gd name="T14" fmla="*/ 2 w 88"/>
                  <a:gd name="T15" fmla="*/ 7 h 197"/>
                  <a:gd name="T16" fmla="*/ 3 w 88"/>
                  <a:gd name="T17" fmla="*/ 7 h 197"/>
                  <a:gd name="T18" fmla="*/ 3 w 88"/>
                  <a:gd name="T19" fmla="*/ 7 h 197"/>
                  <a:gd name="T20" fmla="*/ 3 w 88"/>
                  <a:gd name="T21" fmla="*/ 7 h 197"/>
                  <a:gd name="T22" fmla="*/ 3 w 88"/>
                  <a:gd name="T23" fmla="*/ 6 h 197"/>
                  <a:gd name="T24" fmla="*/ 3 w 88"/>
                  <a:gd name="T25" fmla="*/ 6 h 197"/>
                  <a:gd name="T26" fmla="*/ 3 w 88"/>
                  <a:gd name="T27" fmla="*/ 6 h 197"/>
                  <a:gd name="T28" fmla="*/ 2 w 88"/>
                  <a:gd name="T29" fmla="*/ 6 h 197"/>
                  <a:gd name="T30" fmla="*/ 2 w 88"/>
                  <a:gd name="T31" fmla="*/ 6 h 197"/>
                  <a:gd name="T32" fmla="*/ 2 w 88"/>
                  <a:gd name="T33" fmla="*/ 6 h 197"/>
                  <a:gd name="T34" fmla="*/ 2 w 88"/>
                  <a:gd name="T35" fmla="*/ 5 h 197"/>
                  <a:gd name="T36" fmla="*/ 2 w 88"/>
                  <a:gd name="T37" fmla="*/ 5 h 197"/>
                  <a:gd name="T38" fmla="*/ 2 w 88"/>
                  <a:gd name="T39" fmla="*/ 2 h 197"/>
                  <a:gd name="T40" fmla="*/ 3 w 88"/>
                  <a:gd name="T41" fmla="*/ 2 h 197"/>
                  <a:gd name="T42" fmla="*/ 3 w 88"/>
                  <a:gd name="T43" fmla="*/ 1 h 197"/>
                  <a:gd name="T44" fmla="*/ 2 w 88"/>
                  <a:gd name="T45" fmla="*/ 1 h 197"/>
                  <a:gd name="T46" fmla="*/ 2 w 88"/>
                  <a:gd name="T47" fmla="*/ 0 h 197"/>
                  <a:gd name="T48" fmla="*/ 1 w 88"/>
                  <a:gd name="T49" fmla="*/ 0 h 197"/>
                  <a:gd name="T50" fmla="*/ 1 w 88"/>
                  <a:gd name="T51" fmla="*/ 1 h 197"/>
                  <a:gd name="T52" fmla="*/ 0 w 88"/>
                  <a:gd name="T53" fmla="*/ 1 h 19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8"/>
                  <a:gd name="T82" fmla="*/ 0 h 197"/>
                  <a:gd name="T83" fmla="*/ 88 w 88"/>
                  <a:gd name="T84" fmla="*/ 197 h 19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8" h="197">
                    <a:moveTo>
                      <a:pt x="0" y="38"/>
                    </a:moveTo>
                    <a:lnTo>
                      <a:pt x="0" y="61"/>
                    </a:lnTo>
                    <a:lnTo>
                      <a:pt x="27" y="61"/>
                    </a:lnTo>
                    <a:lnTo>
                      <a:pt x="27" y="164"/>
                    </a:lnTo>
                    <a:lnTo>
                      <a:pt x="29" y="176"/>
                    </a:lnTo>
                    <a:lnTo>
                      <a:pt x="35" y="187"/>
                    </a:lnTo>
                    <a:lnTo>
                      <a:pt x="45" y="195"/>
                    </a:lnTo>
                    <a:lnTo>
                      <a:pt x="60" y="197"/>
                    </a:lnTo>
                    <a:lnTo>
                      <a:pt x="75" y="195"/>
                    </a:lnTo>
                    <a:lnTo>
                      <a:pt x="88" y="191"/>
                    </a:lnTo>
                    <a:lnTo>
                      <a:pt x="82" y="186"/>
                    </a:lnTo>
                    <a:lnTo>
                      <a:pt x="82" y="170"/>
                    </a:lnTo>
                    <a:lnTo>
                      <a:pt x="88" y="170"/>
                    </a:lnTo>
                    <a:lnTo>
                      <a:pt x="71" y="170"/>
                    </a:lnTo>
                    <a:lnTo>
                      <a:pt x="61" y="168"/>
                    </a:lnTo>
                    <a:lnTo>
                      <a:pt x="58" y="163"/>
                    </a:lnTo>
                    <a:lnTo>
                      <a:pt x="55" y="157"/>
                    </a:lnTo>
                    <a:lnTo>
                      <a:pt x="55" y="148"/>
                    </a:lnTo>
                    <a:lnTo>
                      <a:pt x="49" y="148"/>
                    </a:lnTo>
                    <a:lnTo>
                      <a:pt x="49" y="61"/>
                    </a:lnTo>
                    <a:lnTo>
                      <a:pt x="82" y="61"/>
                    </a:lnTo>
                    <a:lnTo>
                      <a:pt x="82" y="38"/>
                    </a:lnTo>
                    <a:lnTo>
                      <a:pt x="49" y="38"/>
                    </a:lnTo>
                    <a:lnTo>
                      <a:pt x="49" y="0"/>
                    </a:lnTo>
                    <a:lnTo>
                      <a:pt x="27" y="11"/>
                    </a:lnTo>
                    <a:lnTo>
                      <a:pt x="27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901" name="Freeform 198"/>
              <p:cNvSpPr>
                <a:spLocks/>
              </p:cNvSpPr>
              <p:nvPr/>
            </p:nvSpPr>
            <p:spPr bwMode="auto">
              <a:xfrm>
                <a:off x="3115" y="1387"/>
                <a:ext cx="34" cy="53"/>
              </a:xfrm>
              <a:custGeom>
                <a:avLst/>
                <a:gdLst>
                  <a:gd name="T0" fmla="*/ 4 w 103"/>
                  <a:gd name="T1" fmla="*/ 4 h 161"/>
                  <a:gd name="T2" fmla="*/ 4 w 103"/>
                  <a:gd name="T3" fmla="*/ 4 h 161"/>
                  <a:gd name="T4" fmla="*/ 3 w 103"/>
                  <a:gd name="T5" fmla="*/ 3 h 161"/>
                  <a:gd name="T6" fmla="*/ 1 w 103"/>
                  <a:gd name="T7" fmla="*/ 2 h 161"/>
                  <a:gd name="T8" fmla="*/ 1 w 103"/>
                  <a:gd name="T9" fmla="*/ 1 h 161"/>
                  <a:gd name="T10" fmla="*/ 1 w 103"/>
                  <a:gd name="T11" fmla="*/ 1 h 161"/>
                  <a:gd name="T12" fmla="*/ 2 w 103"/>
                  <a:gd name="T13" fmla="*/ 1 h 161"/>
                  <a:gd name="T14" fmla="*/ 3 w 103"/>
                  <a:gd name="T15" fmla="*/ 1 h 161"/>
                  <a:gd name="T16" fmla="*/ 3 w 103"/>
                  <a:gd name="T17" fmla="*/ 2 h 161"/>
                  <a:gd name="T18" fmla="*/ 3 w 103"/>
                  <a:gd name="T19" fmla="*/ 1 h 161"/>
                  <a:gd name="T20" fmla="*/ 4 w 103"/>
                  <a:gd name="T21" fmla="*/ 1 h 161"/>
                  <a:gd name="T22" fmla="*/ 4 w 103"/>
                  <a:gd name="T23" fmla="*/ 2 h 161"/>
                  <a:gd name="T24" fmla="*/ 3 w 103"/>
                  <a:gd name="T25" fmla="*/ 1 h 161"/>
                  <a:gd name="T26" fmla="*/ 3 w 103"/>
                  <a:gd name="T27" fmla="*/ 0 h 161"/>
                  <a:gd name="T28" fmla="*/ 2 w 103"/>
                  <a:gd name="T29" fmla="*/ 0 h 161"/>
                  <a:gd name="T30" fmla="*/ 1 w 103"/>
                  <a:gd name="T31" fmla="*/ 0 h 161"/>
                  <a:gd name="T32" fmla="*/ 1 w 103"/>
                  <a:gd name="T33" fmla="*/ 1 h 161"/>
                  <a:gd name="T34" fmla="*/ 0 w 103"/>
                  <a:gd name="T35" fmla="*/ 1 h 161"/>
                  <a:gd name="T36" fmla="*/ 0 w 103"/>
                  <a:gd name="T37" fmla="*/ 2 h 161"/>
                  <a:gd name="T38" fmla="*/ 1 w 103"/>
                  <a:gd name="T39" fmla="*/ 3 h 161"/>
                  <a:gd name="T40" fmla="*/ 3 w 103"/>
                  <a:gd name="T41" fmla="*/ 4 h 161"/>
                  <a:gd name="T42" fmla="*/ 3 w 103"/>
                  <a:gd name="T43" fmla="*/ 4 h 161"/>
                  <a:gd name="T44" fmla="*/ 3 w 103"/>
                  <a:gd name="T45" fmla="*/ 4 h 161"/>
                  <a:gd name="T46" fmla="*/ 2 w 103"/>
                  <a:gd name="T47" fmla="*/ 5 h 161"/>
                  <a:gd name="T48" fmla="*/ 2 w 103"/>
                  <a:gd name="T49" fmla="*/ 5 h 161"/>
                  <a:gd name="T50" fmla="*/ 1 w 103"/>
                  <a:gd name="T51" fmla="*/ 5 h 161"/>
                  <a:gd name="T52" fmla="*/ 1 w 103"/>
                  <a:gd name="T53" fmla="*/ 4 h 161"/>
                  <a:gd name="T54" fmla="*/ 0 w 103"/>
                  <a:gd name="T55" fmla="*/ 4 h 161"/>
                  <a:gd name="T56" fmla="*/ 0 w 103"/>
                  <a:gd name="T57" fmla="*/ 5 h 161"/>
                  <a:gd name="T58" fmla="*/ 1 w 103"/>
                  <a:gd name="T59" fmla="*/ 6 h 161"/>
                  <a:gd name="T60" fmla="*/ 2 w 103"/>
                  <a:gd name="T61" fmla="*/ 6 h 161"/>
                  <a:gd name="T62" fmla="*/ 3 w 103"/>
                  <a:gd name="T63" fmla="*/ 6 h 161"/>
                  <a:gd name="T64" fmla="*/ 4 w 103"/>
                  <a:gd name="T65" fmla="*/ 5 h 161"/>
                  <a:gd name="T66" fmla="*/ 4 w 103"/>
                  <a:gd name="T67" fmla="*/ 4 h 161"/>
                  <a:gd name="T68" fmla="*/ 4 w 103"/>
                  <a:gd name="T69" fmla="*/ 4 h 161"/>
                  <a:gd name="T70" fmla="*/ 4 w 103"/>
                  <a:gd name="T71" fmla="*/ 4 h 16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3"/>
                  <a:gd name="T109" fmla="*/ 0 h 161"/>
                  <a:gd name="T110" fmla="*/ 103 w 103"/>
                  <a:gd name="T111" fmla="*/ 161 h 16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3" h="161">
                    <a:moveTo>
                      <a:pt x="103" y="111"/>
                    </a:moveTo>
                    <a:lnTo>
                      <a:pt x="100" y="96"/>
                    </a:lnTo>
                    <a:lnTo>
                      <a:pt x="79" y="76"/>
                    </a:lnTo>
                    <a:lnTo>
                      <a:pt x="31" y="48"/>
                    </a:lnTo>
                    <a:lnTo>
                      <a:pt x="27" y="39"/>
                    </a:lnTo>
                    <a:lnTo>
                      <a:pt x="34" y="27"/>
                    </a:lnTo>
                    <a:lnTo>
                      <a:pt x="54" y="22"/>
                    </a:lnTo>
                    <a:lnTo>
                      <a:pt x="71" y="27"/>
                    </a:lnTo>
                    <a:lnTo>
                      <a:pt x="76" y="44"/>
                    </a:lnTo>
                    <a:lnTo>
                      <a:pt x="76" y="39"/>
                    </a:lnTo>
                    <a:lnTo>
                      <a:pt x="97" y="39"/>
                    </a:lnTo>
                    <a:lnTo>
                      <a:pt x="103" y="44"/>
                    </a:lnTo>
                    <a:lnTo>
                      <a:pt x="95" y="18"/>
                    </a:lnTo>
                    <a:lnTo>
                      <a:pt x="74" y="4"/>
                    </a:lnTo>
                    <a:lnTo>
                      <a:pt x="54" y="0"/>
                    </a:lnTo>
                    <a:lnTo>
                      <a:pt x="31" y="5"/>
                    </a:lnTo>
                    <a:lnTo>
                      <a:pt x="15" y="16"/>
                    </a:lnTo>
                    <a:lnTo>
                      <a:pt x="5" y="39"/>
                    </a:lnTo>
                    <a:lnTo>
                      <a:pt x="9" y="55"/>
                    </a:lnTo>
                    <a:lnTo>
                      <a:pt x="29" y="77"/>
                    </a:lnTo>
                    <a:lnTo>
                      <a:pt x="77" y="103"/>
                    </a:lnTo>
                    <a:lnTo>
                      <a:pt x="81" y="111"/>
                    </a:lnTo>
                    <a:lnTo>
                      <a:pt x="79" y="123"/>
                    </a:lnTo>
                    <a:lnTo>
                      <a:pt x="63" y="137"/>
                    </a:lnTo>
                    <a:lnTo>
                      <a:pt x="45" y="138"/>
                    </a:lnTo>
                    <a:lnTo>
                      <a:pt x="31" y="127"/>
                    </a:lnTo>
                    <a:lnTo>
                      <a:pt x="27" y="106"/>
                    </a:lnTo>
                    <a:lnTo>
                      <a:pt x="0" y="106"/>
                    </a:lnTo>
                    <a:lnTo>
                      <a:pt x="4" y="130"/>
                    </a:lnTo>
                    <a:lnTo>
                      <a:pt x="22" y="154"/>
                    </a:lnTo>
                    <a:lnTo>
                      <a:pt x="54" y="161"/>
                    </a:lnTo>
                    <a:lnTo>
                      <a:pt x="81" y="154"/>
                    </a:lnTo>
                    <a:lnTo>
                      <a:pt x="100" y="133"/>
                    </a:lnTo>
                    <a:lnTo>
                      <a:pt x="103" y="111"/>
                    </a:lnTo>
                    <a:lnTo>
                      <a:pt x="97" y="106"/>
                    </a:lnTo>
                    <a:lnTo>
                      <a:pt x="103" y="1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902" name="Rectangle 199"/>
              <p:cNvSpPr>
                <a:spLocks noChangeArrowheads="1"/>
              </p:cNvSpPr>
              <p:nvPr/>
            </p:nvSpPr>
            <p:spPr bwMode="auto">
              <a:xfrm>
                <a:off x="3160" y="1387"/>
                <a:ext cx="8" cy="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903" name="Rectangle 200"/>
              <p:cNvSpPr>
                <a:spLocks noChangeArrowheads="1"/>
              </p:cNvSpPr>
              <p:nvPr/>
            </p:nvSpPr>
            <p:spPr bwMode="auto">
              <a:xfrm>
                <a:off x="3158" y="1366"/>
                <a:ext cx="10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904" name="Freeform 201"/>
              <p:cNvSpPr>
                <a:spLocks/>
              </p:cNvSpPr>
              <p:nvPr/>
            </p:nvSpPr>
            <p:spPr bwMode="auto">
              <a:xfrm>
                <a:off x="3199" y="1387"/>
                <a:ext cx="18" cy="69"/>
              </a:xfrm>
              <a:custGeom>
                <a:avLst/>
                <a:gdLst>
                  <a:gd name="T0" fmla="*/ 0 w 54"/>
                  <a:gd name="T1" fmla="*/ 7 h 208"/>
                  <a:gd name="T2" fmla="*/ 0 w 54"/>
                  <a:gd name="T3" fmla="*/ 8 h 208"/>
                  <a:gd name="T4" fmla="*/ 1 w 54"/>
                  <a:gd name="T5" fmla="*/ 8 h 208"/>
                  <a:gd name="T6" fmla="*/ 2 w 54"/>
                  <a:gd name="T7" fmla="*/ 7 h 208"/>
                  <a:gd name="T8" fmla="*/ 2 w 54"/>
                  <a:gd name="T9" fmla="*/ 6 h 208"/>
                  <a:gd name="T10" fmla="*/ 2 w 54"/>
                  <a:gd name="T11" fmla="*/ 6 h 208"/>
                  <a:gd name="T12" fmla="*/ 2 w 54"/>
                  <a:gd name="T13" fmla="*/ 0 h 208"/>
                  <a:gd name="T14" fmla="*/ 1 w 54"/>
                  <a:gd name="T15" fmla="*/ 0 h 208"/>
                  <a:gd name="T16" fmla="*/ 1 w 54"/>
                  <a:gd name="T17" fmla="*/ 1 h 208"/>
                  <a:gd name="T18" fmla="*/ 1 w 54"/>
                  <a:gd name="T19" fmla="*/ 0 h 208"/>
                  <a:gd name="T20" fmla="*/ 0 w 54"/>
                  <a:gd name="T21" fmla="*/ 0 h 208"/>
                  <a:gd name="T22" fmla="*/ 0 w 54"/>
                  <a:gd name="T23" fmla="*/ 0 h 208"/>
                  <a:gd name="T24" fmla="*/ 0 w 54"/>
                  <a:gd name="T25" fmla="*/ 1 h 208"/>
                  <a:gd name="T26" fmla="*/ 1 w 54"/>
                  <a:gd name="T27" fmla="*/ 1 h 208"/>
                  <a:gd name="T28" fmla="*/ 1 w 54"/>
                  <a:gd name="T29" fmla="*/ 2 h 208"/>
                  <a:gd name="T30" fmla="*/ 1 w 54"/>
                  <a:gd name="T31" fmla="*/ 3 h 208"/>
                  <a:gd name="T32" fmla="*/ 1 w 54"/>
                  <a:gd name="T33" fmla="*/ 4 h 208"/>
                  <a:gd name="T34" fmla="*/ 1 w 54"/>
                  <a:gd name="T35" fmla="*/ 5 h 208"/>
                  <a:gd name="T36" fmla="*/ 0 w 54"/>
                  <a:gd name="T37" fmla="*/ 5 h 208"/>
                  <a:gd name="T38" fmla="*/ 0 w 54"/>
                  <a:gd name="T39" fmla="*/ 5 h 208"/>
                  <a:gd name="T40" fmla="*/ 0 w 54"/>
                  <a:gd name="T41" fmla="*/ 6 h 208"/>
                  <a:gd name="T42" fmla="*/ 1 w 54"/>
                  <a:gd name="T43" fmla="*/ 5 h 208"/>
                  <a:gd name="T44" fmla="*/ 1 w 54"/>
                  <a:gd name="T45" fmla="*/ 5 h 208"/>
                  <a:gd name="T46" fmla="*/ 1 w 54"/>
                  <a:gd name="T47" fmla="*/ 6 h 208"/>
                  <a:gd name="T48" fmla="*/ 1 w 54"/>
                  <a:gd name="T49" fmla="*/ 6 h 208"/>
                  <a:gd name="T50" fmla="*/ 1 w 54"/>
                  <a:gd name="T51" fmla="*/ 7 h 208"/>
                  <a:gd name="T52" fmla="*/ 0 w 54"/>
                  <a:gd name="T53" fmla="*/ 7 h 208"/>
                  <a:gd name="T54" fmla="*/ 0 w 54"/>
                  <a:gd name="T55" fmla="*/ 7 h 20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4"/>
                  <a:gd name="T85" fmla="*/ 0 h 208"/>
                  <a:gd name="T86" fmla="*/ 54 w 54"/>
                  <a:gd name="T87" fmla="*/ 208 h 20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4" h="208">
                    <a:moveTo>
                      <a:pt x="0" y="186"/>
                    </a:moveTo>
                    <a:lnTo>
                      <a:pt x="0" y="208"/>
                    </a:lnTo>
                    <a:lnTo>
                      <a:pt x="31" y="204"/>
                    </a:lnTo>
                    <a:lnTo>
                      <a:pt x="51" y="189"/>
                    </a:lnTo>
                    <a:lnTo>
                      <a:pt x="54" y="170"/>
                    </a:lnTo>
                    <a:lnTo>
                      <a:pt x="49" y="170"/>
                    </a:lnTo>
                    <a:lnTo>
                      <a:pt x="49" y="0"/>
                    </a:lnTo>
                    <a:lnTo>
                      <a:pt x="27" y="0"/>
                    </a:lnTo>
                    <a:lnTo>
                      <a:pt x="27" y="22"/>
                    </a:lnTo>
                    <a:lnTo>
                      <a:pt x="17" y="1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9" y="27"/>
                    </a:lnTo>
                    <a:lnTo>
                      <a:pt x="28" y="42"/>
                    </a:lnTo>
                    <a:lnTo>
                      <a:pt x="32" y="76"/>
                    </a:lnTo>
                    <a:lnTo>
                      <a:pt x="26" y="112"/>
                    </a:lnTo>
                    <a:lnTo>
                      <a:pt x="16" y="127"/>
                    </a:lnTo>
                    <a:lnTo>
                      <a:pt x="0" y="132"/>
                    </a:lnTo>
                    <a:lnTo>
                      <a:pt x="0" y="125"/>
                    </a:lnTo>
                    <a:lnTo>
                      <a:pt x="0" y="154"/>
                    </a:lnTo>
                    <a:lnTo>
                      <a:pt x="22" y="139"/>
                    </a:lnTo>
                    <a:lnTo>
                      <a:pt x="27" y="132"/>
                    </a:lnTo>
                    <a:lnTo>
                      <a:pt x="27" y="164"/>
                    </a:lnTo>
                    <a:lnTo>
                      <a:pt x="32" y="170"/>
                    </a:lnTo>
                    <a:lnTo>
                      <a:pt x="25" y="184"/>
                    </a:lnTo>
                    <a:lnTo>
                      <a:pt x="5" y="192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905" name="Freeform 202"/>
              <p:cNvSpPr>
                <a:spLocks/>
              </p:cNvSpPr>
              <p:nvPr/>
            </p:nvSpPr>
            <p:spPr bwMode="auto">
              <a:xfrm>
                <a:off x="3182" y="1387"/>
                <a:ext cx="17" cy="51"/>
              </a:xfrm>
              <a:custGeom>
                <a:avLst/>
                <a:gdLst>
                  <a:gd name="T0" fmla="*/ 2 w 49"/>
                  <a:gd name="T1" fmla="*/ 1 h 154"/>
                  <a:gd name="T2" fmla="*/ 2 w 49"/>
                  <a:gd name="T3" fmla="*/ 0 h 154"/>
                  <a:gd name="T4" fmla="*/ 2 w 49"/>
                  <a:gd name="T5" fmla="*/ 0 h 154"/>
                  <a:gd name="T6" fmla="*/ 2 w 49"/>
                  <a:gd name="T7" fmla="*/ 0 h 154"/>
                  <a:gd name="T8" fmla="*/ 2 w 49"/>
                  <a:gd name="T9" fmla="*/ 0 h 154"/>
                  <a:gd name="T10" fmla="*/ 1 w 49"/>
                  <a:gd name="T11" fmla="*/ 0 h 154"/>
                  <a:gd name="T12" fmla="*/ 1 w 49"/>
                  <a:gd name="T13" fmla="*/ 0 h 154"/>
                  <a:gd name="T14" fmla="*/ 1 w 49"/>
                  <a:gd name="T15" fmla="*/ 0 h 154"/>
                  <a:gd name="T16" fmla="*/ 0 w 49"/>
                  <a:gd name="T17" fmla="*/ 1 h 154"/>
                  <a:gd name="T18" fmla="*/ 0 w 49"/>
                  <a:gd name="T19" fmla="*/ 1 h 154"/>
                  <a:gd name="T20" fmla="*/ 0 w 49"/>
                  <a:gd name="T21" fmla="*/ 2 h 154"/>
                  <a:gd name="T22" fmla="*/ 0 w 49"/>
                  <a:gd name="T23" fmla="*/ 3 h 154"/>
                  <a:gd name="T24" fmla="*/ 0 w 49"/>
                  <a:gd name="T25" fmla="*/ 4 h 154"/>
                  <a:gd name="T26" fmla="*/ 0 w 49"/>
                  <a:gd name="T27" fmla="*/ 4 h 154"/>
                  <a:gd name="T28" fmla="*/ 0 w 49"/>
                  <a:gd name="T29" fmla="*/ 5 h 154"/>
                  <a:gd name="T30" fmla="*/ 0 w 49"/>
                  <a:gd name="T31" fmla="*/ 5 h 154"/>
                  <a:gd name="T32" fmla="*/ 1 w 49"/>
                  <a:gd name="T33" fmla="*/ 5 h 154"/>
                  <a:gd name="T34" fmla="*/ 1 w 49"/>
                  <a:gd name="T35" fmla="*/ 6 h 154"/>
                  <a:gd name="T36" fmla="*/ 2 w 49"/>
                  <a:gd name="T37" fmla="*/ 6 h 154"/>
                  <a:gd name="T38" fmla="*/ 2 w 49"/>
                  <a:gd name="T39" fmla="*/ 6 h 154"/>
                  <a:gd name="T40" fmla="*/ 2 w 49"/>
                  <a:gd name="T41" fmla="*/ 5 h 154"/>
                  <a:gd name="T42" fmla="*/ 2 w 49"/>
                  <a:gd name="T43" fmla="*/ 5 h 154"/>
                  <a:gd name="T44" fmla="*/ 2 w 49"/>
                  <a:gd name="T45" fmla="*/ 5 h 154"/>
                  <a:gd name="T46" fmla="*/ 2 w 49"/>
                  <a:gd name="T47" fmla="*/ 5 h 154"/>
                  <a:gd name="T48" fmla="*/ 1 w 49"/>
                  <a:gd name="T49" fmla="*/ 5 h 154"/>
                  <a:gd name="T50" fmla="*/ 1 w 49"/>
                  <a:gd name="T51" fmla="*/ 4 h 154"/>
                  <a:gd name="T52" fmla="*/ 1 w 49"/>
                  <a:gd name="T53" fmla="*/ 4 h 154"/>
                  <a:gd name="T54" fmla="*/ 1 w 49"/>
                  <a:gd name="T55" fmla="*/ 4 h 154"/>
                  <a:gd name="T56" fmla="*/ 1 w 49"/>
                  <a:gd name="T57" fmla="*/ 3 h 154"/>
                  <a:gd name="T58" fmla="*/ 1 w 49"/>
                  <a:gd name="T59" fmla="*/ 3 h 154"/>
                  <a:gd name="T60" fmla="*/ 1 w 49"/>
                  <a:gd name="T61" fmla="*/ 2 h 154"/>
                  <a:gd name="T62" fmla="*/ 1 w 49"/>
                  <a:gd name="T63" fmla="*/ 2 h 154"/>
                  <a:gd name="T64" fmla="*/ 1 w 49"/>
                  <a:gd name="T65" fmla="*/ 1 h 154"/>
                  <a:gd name="T66" fmla="*/ 1 w 49"/>
                  <a:gd name="T67" fmla="*/ 1 h 154"/>
                  <a:gd name="T68" fmla="*/ 2 w 49"/>
                  <a:gd name="T69" fmla="*/ 1 h 154"/>
                  <a:gd name="T70" fmla="*/ 2 w 49"/>
                  <a:gd name="T71" fmla="*/ 1 h 1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9"/>
                  <a:gd name="T109" fmla="*/ 0 h 154"/>
                  <a:gd name="T110" fmla="*/ 49 w 49"/>
                  <a:gd name="T111" fmla="*/ 154 h 1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9" h="154">
                    <a:moveTo>
                      <a:pt x="49" y="22"/>
                    </a:moveTo>
                    <a:lnTo>
                      <a:pt x="49" y="0"/>
                    </a:lnTo>
                    <a:lnTo>
                      <a:pt x="49" y="6"/>
                    </a:lnTo>
                    <a:lnTo>
                      <a:pt x="43" y="0"/>
                    </a:lnTo>
                    <a:lnTo>
                      <a:pt x="38" y="0"/>
                    </a:lnTo>
                    <a:lnTo>
                      <a:pt x="32" y="2"/>
                    </a:lnTo>
                    <a:lnTo>
                      <a:pt x="24" y="5"/>
                    </a:lnTo>
                    <a:lnTo>
                      <a:pt x="17" y="11"/>
                    </a:lnTo>
                    <a:lnTo>
                      <a:pt x="11" y="20"/>
                    </a:lnTo>
                    <a:lnTo>
                      <a:pt x="5" y="33"/>
                    </a:lnTo>
                    <a:lnTo>
                      <a:pt x="1" y="49"/>
                    </a:lnTo>
                    <a:lnTo>
                      <a:pt x="0" y="71"/>
                    </a:lnTo>
                    <a:lnTo>
                      <a:pt x="1" y="102"/>
                    </a:lnTo>
                    <a:lnTo>
                      <a:pt x="4" y="117"/>
                    </a:lnTo>
                    <a:lnTo>
                      <a:pt x="7" y="129"/>
                    </a:lnTo>
                    <a:lnTo>
                      <a:pt x="12" y="139"/>
                    </a:lnTo>
                    <a:lnTo>
                      <a:pt x="20" y="146"/>
                    </a:lnTo>
                    <a:lnTo>
                      <a:pt x="31" y="152"/>
                    </a:lnTo>
                    <a:lnTo>
                      <a:pt x="43" y="154"/>
                    </a:lnTo>
                    <a:lnTo>
                      <a:pt x="49" y="154"/>
                    </a:lnTo>
                    <a:lnTo>
                      <a:pt x="49" y="148"/>
                    </a:lnTo>
                    <a:lnTo>
                      <a:pt x="49" y="125"/>
                    </a:lnTo>
                    <a:lnTo>
                      <a:pt x="49" y="132"/>
                    </a:lnTo>
                    <a:lnTo>
                      <a:pt x="38" y="129"/>
                    </a:lnTo>
                    <a:lnTo>
                      <a:pt x="33" y="125"/>
                    </a:lnTo>
                    <a:lnTo>
                      <a:pt x="29" y="121"/>
                    </a:lnTo>
                    <a:lnTo>
                      <a:pt x="26" y="112"/>
                    </a:lnTo>
                    <a:lnTo>
                      <a:pt x="23" y="102"/>
                    </a:lnTo>
                    <a:lnTo>
                      <a:pt x="22" y="89"/>
                    </a:lnTo>
                    <a:lnTo>
                      <a:pt x="22" y="71"/>
                    </a:lnTo>
                    <a:lnTo>
                      <a:pt x="22" y="57"/>
                    </a:lnTo>
                    <a:lnTo>
                      <a:pt x="26" y="41"/>
                    </a:lnTo>
                    <a:lnTo>
                      <a:pt x="28" y="33"/>
                    </a:lnTo>
                    <a:lnTo>
                      <a:pt x="33" y="27"/>
                    </a:lnTo>
                    <a:lnTo>
                      <a:pt x="40" y="23"/>
                    </a:lnTo>
                    <a:lnTo>
                      <a:pt x="49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906" name="Freeform 203"/>
              <p:cNvSpPr>
                <a:spLocks/>
              </p:cNvSpPr>
              <p:nvPr/>
            </p:nvSpPr>
            <p:spPr bwMode="auto">
              <a:xfrm>
                <a:off x="3182" y="1443"/>
                <a:ext cx="18" cy="13"/>
              </a:xfrm>
              <a:custGeom>
                <a:avLst/>
                <a:gdLst>
                  <a:gd name="T0" fmla="*/ 2 w 54"/>
                  <a:gd name="T1" fmla="*/ 1 h 38"/>
                  <a:gd name="T2" fmla="*/ 2 w 54"/>
                  <a:gd name="T3" fmla="*/ 1 h 38"/>
                  <a:gd name="T4" fmla="*/ 2 w 54"/>
                  <a:gd name="T5" fmla="*/ 1 h 38"/>
                  <a:gd name="T6" fmla="*/ 2 w 54"/>
                  <a:gd name="T7" fmla="*/ 1 h 38"/>
                  <a:gd name="T8" fmla="*/ 1 w 54"/>
                  <a:gd name="T9" fmla="*/ 1 h 38"/>
                  <a:gd name="T10" fmla="*/ 1 w 54"/>
                  <a:gd name="T11" fmla="*/ 0 h 38"/>
                  <a:gd name="T12" fmla="*/ 1 w 54"/>
                  <a:gd name="T13" fmla="*/ 0 h 38"/>
                  <a:gd name="T14" fmla="*/ 0 w 54"/>
                  <a:gd name="T15" fmla="*/ 0 h 38"/>
                  <a:gd name="T16" fmla="*/ 0 w 54"/>
                  <a:gd name="T17" fmla="*/ 0 h 38"/>
                  <a:gd name="T18" fmla="*/ 0 w 54"/>
                  <a:gd name="T19" fmla="*/ 0 h 38"/>
                  <a:gd name="T20" fmla="*/ 0 w 54"/>
                  <a:gd name="T21" fmla="*/ 1 h 38"/>
                  <a:gd name="T22" fmla="*/ 0 w 54"/>
                  <a:gd name="T23" fmla="*/ 1 h 38"/>
                  <a:gd name="T24" fmla="*/ 1 w 54"/>
                  <a:gd name="T25" fmla="*/ 1 h 38"/>
                  <a:gd name="T26" fmla="*/ 1 w 54"/>
                  <a:gd name="T27" fmla="*/ 1 h 38"/>
                  <a:gd name="T28" fmla="*/ 2 w 54"/>
                  <a:gd name="T29" fmla="*/ 1 h 3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4"/>
                  <a:gd name="T46" fmla="*/ 0 h 38"/>
                  <a:gd name="T47" fmla="*/ 54 w 54"/>
                  <a:gd name="T48" fmla="*/ 38 h 3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4" h="38">
                    <a:moveTo>
                      <a:pt x="49" y="38"/>
                    </a:moveTo>
                    <a:lnTo>
                      <a:pt x="49" y="16"/>
                    </a:lnTo>
                    <a:lnTo>
                      <a:pt x="54" y="22"/>
                    </a:lnTo>
                    <a:lnTo>
                      <a:pt x="43" y="19"/>
                    </a:lnTo>
                    <a:lnTo>
                      <a:pt x="34" y="14"/>
                    </a:lnTo>
                    <a:lnTo>
                      <a:pt x="29" y="8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4" y="10"/>
                    </a:lnTo>
                    <a:lnTo>
                      <a:pt x="6" y="17"/>
                    </a:lnTo>
                    <a:lnTo>
                      <a:pt x="10" y="23"/>
                    </a:lnTo>
                    <a:lnTo>
                      <a:pt x="15" y="29"/>
                    </a:lnTo>
                    <a:lnTo>
                      <a:pt x="31" y="35"/>
                    </a:lnTo>
                    <a:lnTo>
                      <a:pt x="49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907" name="Freeform 204"/>
              <p:cNvSpPr>
                <a:spLocks/>
              </p:cNvSpPr>
              <p:nvPr/>
            </p:nvSpPr>
            <p:spPr bwMode="auto">
              <a:xfrm>
                <a:off x="3229" y="1387"/>
                <a:ext cx="38" cy="50"/>
              </a:xfrm>
              <a:custGeom>
                <a:avLst/>
                <a:gdLst>
                  <a:gd name="T0" fmla="*/ 4 w 113"/>
                  <a:gd name="T1" fmla="*/ 6 h 151"/>
                  <a:gd name="T2" fmla="*/ 4 w 113"/>
                  <a:gd name="T3" fmla="*/ 2 h 151"/>
                  <a:gd name="T4" fmla="*/ 4 w 113"/>
                  <a:gd name="T5" fmla="*/ 2 h 151"/>
                  <a:gd name="T6" fmla="*/ 4 w 113"/>
                  <a:gd name="T7" fmla="*/ 1 h 151"/>
                  <a:gd name="T8" fmla="*/ 4 w 113"/>
                  <a:gd name="T9" fmla="*/ 0 h 151"/>
                  <a:gd name="T10" fmla="*/ 3 w 113"/>
                  <a:gd name="T11" fmla="*/ 0 h 151"/>
                  <a:gd name="T12" fmla="*/ 2 w 113"/>
                  <a:gd name="T13" fmla="*/ 0 h 151"/>
                  <a:gd name="T14" fmla="*/ 2 w 113"/>
                  <a:gd name="T15" fmla="*/ 0 h 151"/>
                  <a:gd name="T16" fmla="*/ 1 w 113"/>
                  <a:gd name="T17" fmla="*/ 1 h 151"/>
                  <a:gd name="T18" fmla="*/ 1 w 113"/>
                  <a:gd name="T19" fmla="*/ 1 h 151"/>
                  <a:gd name="T20" fmla="*/ 1 w 113"/>
                  <a:gd name="T21" fmla="*/ 0 h 151"/>
                  <a:gd name="T22" fmla="*/ 0 w 113"/>
                  <a:gd name="T23" fmla="*/ 0 h 151"/>
                  <a:gd name="T24" fmla="*/ 0 w 113"/>
                  <a:gd name="T25" fmla="*/ 0 h 151"/>
                  <a:gd name="T26" fmla="*/ 0 w 113"/>
                  <a:gd name="T27" fmla="*/ 1 h 151"/>
                  <a:gd name="T28" fmla="*/ 0 w 113"/>
                  <a:gd name="T29" fmla="*/ 1 h 151"/>
                  <a:gd name="T30" fmla="*/ 0 w 113"/>
                  <a:gd name="T31" fmla="*/ 6 h 151"/>
                  <a:gd name="T32" fmla="*/ 1 w 113"/>
                  <a:gd name="T33" fmla="*/ 6 h 151"/>
                  <a:gd name="T34" fmla="*/ 1 w 113"/>
                  <a:gd name="T35" fmla="*/ 2 h 151"/>
                  <a:gd name="T36" fmla="*/ 1 w 113"/>
                  <a:gd name="T37" fmla="*/ 3 h 151"/>
                  <a:gd name="T38" fmla="*/ 1 w 113"/>
                  <a:gd name="T39" fmla="*/ 1 h 151"/>
                  <a:gd name="T40" fmla="*/ 2 w 113"/>
                  <a:gd name="T41" fmla="*/ 1 h 151"/>
                  <a:gd name="T42" fmla="*/ 2 w 113"/>
                  <a:gd name="T43" fmla="*/ 1 h 151"/>
                  <a:gd name="T44" fmla="*/ 3 w 113"/>
                  <a:gd name="T45" fmla="*/ 1 h 151"/>
                  <a:gd name="T46" fmla="*/ 3 w 113"/>
                  <a:gd name="T47" fmla="*/ 2 h 151"/>
                  <a:gd name="T48" fmla="*/ 3 w 113"/>
                  <a:gd name="T49" fmla="*/ 2 h 151"/>
                  <a:gd name="T50" fmla="*/ 3 w 113"/>
                  <a:gd name="T51" fmla="*/ 6 h 151"/>
                  <a:gd name="T52" fmla="*/ 4 w 113"/>
                  <a:gd name="T53" fmla="*/ 6 h 1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3"/>
                  <a:gd name="T82" fmla="*/ 0 h 151"/>
                  <a:gd name="T83" fmla="*/ 113 w 113"/>
                  <a:gd name="T84" fmla="*/ 151 h 1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3" h="151">
                    <a:moveTo>
                      <a:pt x="113" y="151"/>
                    </a:moveTo>
                    <a:lnTo>
                      <a:pt x="113" y="45"/>
                    </a:lnTo>
                    <a:lnTo>
                      <a:pt x="113" y="50"/>
                    </a:lnTo>
                    <a:lnTo>
                      <a:pt x="112" y="31"/>
                    </a:lnTo>
                    <a:lnTo>
                      <a:pt x="101" y="9"/>
                    </a:lnTo>
                    <a:lnTo>
                      <a:pt x="85" y="1"/>
                    </a:lnTo>
                    <a:lnTo>
                      <a:pt x="59" y="1"/>
                    </a:lnTo>
                    <a:lnTo>
                      <a:pt x="47" y="5"/>
                    </a:lnTo>
                    <a:lnTo>
                      <a:pt x="33" y="23"/>
                    </a:lnTo>
                    <a:lnTo>
                      <a:pt x="28" y="23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5" y="39"/>
                    </a:lnTo>
                    <a:lnTo>
                      <a:pt x="0" y="34"/>
                    </a:lnTo>
                    <a:lnTo>
                      <a:pt x="0" y="151"/>
                    </a:lnTo>
                    <a:lnTo>
                      <a:pt x="28" y="151"/>
                    </a:lnTo>
                    <a:lnTo>
                      <a:pt x="28" y="61"/>
                    </a:lnTo>
                    <a:lnTo>
                      <a:pt x="28" y="68"/>
                    </a:lnTo>
                    <a:lnTo>
                      <a:pt x="35" y="37"/>
                    </a:lnTo>
                    <a:lnTo>
                      <a:pt x="52" y="25"/>
                    </a:lnTo>
                    <a:lnTo>
                      <a:pt x="62" y="23"/>
                    </a:lnTo>
                    <a:lnTo>
                      <a:pt x="80" y="31"/>
                    </a:lnTo>
                    <a:lnTo>
                      <a:pt x="85" y="50"/>
                    </a:lnTo>
                    <a:lnTo>
                      <a:pt x="85" y="45"/>
                    </a:lnTo>
                    <a:lnTo>
                      <a:pt x="85" y="151"/>
                    </a:lnTo>
                    <a:lnTo>
                      <a:pt x="113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908" name="Freeform 205"/>
              <p:cNvSpPr>
                <a:spLocks/>
              </p:cNvSpPr>
              <p:nvPr/>
            </p:nvSpPr>
            <p:spPr bwMode="auto">
              <a:xfrm>
                <a:off x="3295" y="1387"/>
                <a:ext cx="20" cy="53"/>
              </a:xfrm>
              <a:custGeom>
                <a:avLst/>
                <a:gdLst>
                  <a:gd name="T0" fmla="*/ 0 w 61"/>
                  <a:gd name="T1" fmla="*/ 5 h 161"/>
                  <a:gd name="T2" fmla="*/ 0 w 61"/>
                  <a:gd name="T3" fmla="*/ 6 h 161"/>
                  <a:gd name="T4" fmla="*/ 0 w 61"/>
                  <a:gd name="T5" fmla="*/ 6 h 161"/>
                  <a:gd name="T6" fmla="*/ 1 w 61"/>
                  <a:gd name="T7" fmla="*/ 5 h 161"/>
                  <a:gd name="T8" fmla="*/ 1 w 61"/>
                  <a:gd name="T9" fmla="*/ 5 h 161"/>
                  <a:gd name="T10" fmla="*/ 1 w 61"/>
                  <a:gd name="T11" fmla="*/ 5 h 161"/>
                  <a:gd name="T12" fmla="*/ 2 w 61"/>
                  <a:gd name="T13" fmla="*/ 5 h 161"/>
                  <a:gd name="T14" fmla="*/ 2 w 61"/>
                  <a:gd name="T15" fmla="*/ 6 h 161"/>
                  <a:gd name="T16" fmla="*/ 2 w 61"/>
                  <a:gd name="T17" fmla="*/ 4 h 161"/>
                  <a:gd name="T18" fmla="*/ 2 w 61"/>
                  <a:gd name="T19" fmla="*/ 2 h 161"/>
                  <a:gd name="T20" fmla="*/ 2 w 61"/>
                  <a:gd name="T21" fmla="*/ 1 h 161"/>
                  <a:gd name="T22" fmla="*/ 1 w 61"/>
                  <a:gd name="T23" fmla="*/ 0 h 161"/>
                  <a:gd name="T24" fmla="*/ 0 w 61"/>
                  <a:gd name="T25" fmla="*/ 0 h 161"/>
                  <a:gd name="T26" fmla="*/ 0 w 61"/>
                  <a:gd name="T27" fmla="*/ 1 h 161"/>
                  <a:gd name="T28" fmla="*/ 1 w 61"/>
                  <a:gd name="T29" fmla="*/ 1 h 161"/>
                  <a:gd name="T30" fmla="*/ 1 w 61"/>
                  <a:gd name="T31" fmla="*/ 2 h 161"/>
                  <a:gd name="T32" fmla="*/ 1 w 61"/>
                  <a:gd name="T33" fmla="*/ 2 h 161"/>
                  <a:gd name="T34" fmla="*/ 0 w 61"/>
                  <a:gd name="T35" fmla="*/ 2 h 161"/>
                  <a:gd name="T36" fmla="*/ 0 w 61"/>
                  <a:gd name="T37" fmla="*/ 3 h 161"/>
                  <a:gd name="T38" fmla="*/ 0 w 61"/>
                  <a:gd name="T39" fmla="*/ 3 h 161"/>
                  <a:gd name="T40" fmla="*/ 1 w 61"/>
                  <a:gd name="T41" fmla="*/ 3 h 161"/>
                  <a:gd name="T42" fmla="*/ 1 w 61"/>
                  <a:gd name="T43" fmla="*/ 3 h 161"/>
                  <a:gd name="T44" fmla="*/ 1 w 61"/>
                  <a:gd name="T45" fmla="*/ 4 h 161"/>
                  <a:gd name="T46" fmla="*/ 1 w 61"/>
                  <a:gd name="T47" fmla="*/ 4 h 161"/>
                  <a:gd name="T48" fmla="*/ 0 w 61"/>
                  <a:gd name="T49" fmla="*/ 5 h 161"/>
                  <a:gd name="T50" fmla="*/ 0 w 61"/>
                  <a:gd name="T51" fmla="*/ 5 h 1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1"/>
                  <a:gd name="T79" fmla="*/ 0 h 161"/>
                  <a:gd name="T80" fmla="*/ 61 w 61"/>
                  <a:gd name="T81" fmla="*/ 161 h 1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1" h="161">
                    <a:moveTo>
                      <a:pt x="0" y="133"/>
                    </a:moveTo>
                    <a:lnTo>
                      <a:pt x="0" y="155"/>
                    </a:lnTo>
                    <a:lnTo>
                      <a:pt x="7" y="161"/>
                    </a:lnTo>
                    <a:lnTo>
                      <a:pt x="34" y="133"/>
                    </a:lnTo>
                    <a:lnTo>
                      <a:pt x="27" y="128"/>
                    </a:lnTo>
                    <a:lnTo>
                      <a:pt x="27" y="150"/>
                    </a:lnTo>
                    <a:lnTo>
                      <a:pt x="56" y="150"/>
                    </a:lnTo>
                    <a:lnTo>
                      <a:pt x="61" y="155"/>
                    </a:lnTo>
                    <a:lnTo>
                      <a:pt x="56" y="117"/>
                    </a:lnTo>
                    <a:lnTo>
                      <a:pt x="56" y="44"/>
                    </a:lnTo>
                    <a:lnTo>
                      <a:pt x="51" y="21"/>
                    </a:lnTo>
                    <a:lnTo>
                      <a:pt x="30" y="4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20" y="26"/>
                    </a:lnTo>
                    <a:lnTo>
                      <a:pt x="32" y="48"/>
                    </a:lnTo>
                    <a:lnTo>
                      <a:pt x="34" y="61"/>
                    </a:lnTo>
                    <a:lnTo>
                      <a:pt x="0" y="61"/>
                    </a:lnTo>
                    <a:lnTo>
                      <a:pt x="0" y="77"/>
                    </a:lnTo>
                    <a:lnTo>
                      <a:pt x="7" y="84"/>
                    </a:lnTo>
                    <a:lnTo>
                      <a:pt x="18" y="79"/>
                    </a:lnTo>
                    <a:lnTo>
                      <a:pt x="34" y="77"/>
                    </a:lnTo>
                    <a:lnTo>
                      <a:pt x="31" y="105"/>
                    </a:lnTo>
                    <a:lnTo>
                      <a:pt x="26" y="123"/>
                    </a:lnTo>
                    <a:lnTo>
                      <a:pt x="7" y="139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909" name="Freeform 206"/>
              <p:cNvSpPr>
                <a:spLocks/>
              </p:cNvSpPr>
              <p:nvPr/>
            </p:nvSpPr>
            <p:spPr bwMode="auto">
              <a:xfrm>
                <a:off x="3281" y="1387"/>
                <a:ext cx="16" cy="14"/>
              </a:xfrm>
              <a:custGeom>
                <a:avLst/>
                <a:gdLst>
                  <a:gd name="T0" fmla="*/ 1 w 50"/>
                  <a:gd name="T1" fmla="*/ 1 h 44"/>
                  <a:gd name="T2" fmla="*/ 2 w 50"/>
                  <a:gd name="T3" fmla="*/ 0 h 44"/>
                  <a:gd name="T4" fmla="*/ 1 w 50"/>
                  <a:gd name="T5" fmla="*/ 0 h 44"/>
                  <a:gd name="T6" fmla="*/ 1 w 50"/>
                  <a:gd name="T7" fmla="*/ 0 h 44"/>
                  <a:gd name="T8" fmla="*/ 1 w 50"/>
                  <a:gd name="T9" fmla="*/ 0 h 44"/>
                  <a:gd name="T10" fmla="*/ 0 w 50"/>
                  <a:gd name="T11" fmla="*/ 1 h 44"/>
                  <a:gd name="T12" fmla="*/ 0 w 50"/>
                  <a:gd name="T13" fmla="*/ 1 h 44"/>
                  <a:gd name="T14" fmla="*/ 0 w 50"/>
                  <a:gd name="T15" fmla="*/ 1 h 44"/>
                  <a:gd name="T16" fmla="*/ 0 w 50"/>
                  <a:gd name="T17" fmla="*/ 1 h 44"/>
                  <a:gd name="T18" fmla="*/ 1 w 50"/>
                  <a:gd name="T19" fmla="*/ 1 h 44"/>
                  <a:gd name="T20" fmla="*/ 1 w 50"/>
                  <a:gd name="T21" fmla="*/ 1 h 44"/>
                  <a:gd name="T22" fmla="*/ 1 w 50"/>
                  <a:gd name="T23" fmla="*/ 1 h 44"/>
                  <a:gd name="T24" fmla="*/ 1 w 50"/>
                  <a:gd name="T25" fmla="*/ 1 h 44"/>
                  <a:gd name="T26" fmla="*/ 1 w 50"/>
                  <a:gd name="T27" fmla="*/ 1 h 44"/>
                  <a:gd name="T28" fmla="*/ 2 w 50"/>
                  <a:gd name="T29" fmla="*/ 1 h 44"/>
                  <a:gd name="T30" fmla="*/ 1 w 50"/>
                  <a:gd name="T31" fmla="*/ 1 h 4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0"/>
                  <a:gd name="T49" fmla="*/ 0 h 44"/>
                  <a:gd name="T50" fmla="*/ 50 w 50"/>
                  <a:gd name="T51" fmla="*/ 44 h 4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0" h="44">
                    <a:moveTo>
                      <a:pt x="43" y="22"/>
                    </a:moveTo>
                    <a:lnTo>
                      <a:pt x="50" y="0"/>
                    </a:lnTo>
                    <a:lnTo>
                      <a:pt x="30" y="2"/>
                    </a:lnTo>
                    <a:lnTo>
                      <a:pt x="22" y="5"/>
                    </a:lnTo>
                    <a:lnTo>
                      <a:pt x="15" y="10"/>
                    </a:lnTo>
                    <a:lnTo>
                      <a:pt x="9" y="16"/>
                    </a:lnTo>
                    <a:lnTo>
                      <a:pt x="4" y="23"/>
                    </a:lnTo>
                    <a:lnTo>
                      <a:pt x="2" y="33"/>
                    </a:lnTo>
                    <a:lnTo>
                      <a:pt x="0" y="44"/>
                    </a:lnTo>
                    <a:lnTo>
                      <a:pt x="22" y="44"/>
                    </a:lnTo>
                    <a:lnTo>
                      <a:pt x="27" y="44"/>
                    </a:lnTo>
                    <a:lnTo>
                      <a:pt x="29" y="36"/>
                    </a:lnTo>
                    <a:lnTo>
                      <a:pt x="32" y="29"/>
                    </a:lnTo>
                    <a:lnTo>
                      <a:pt x="40" y="25"/>
                    </a:lnTo>
                    <a:lnTo>
                      <a:pt x="50" y="22"/>
                    </a:lnTo>
                    <a:lnTo>
                      <a:pt x="43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910" name="Freeform 207"/>
              <p:cNvSpPr>
                <a:spLocks/>
              </p:cNvSpPr>
              <p:nvPr/>
            </p:nvSpPr>
            <p:spPr bwMode="auto">
              <a:xfrm>
                <a:off x="3279" y="1407"/>
                <a:ext cx="18" cy="33"/>
              </a:xfrm>
              <a:custGeom>
                <a:avLst/>
                <a:gdLst>
                  <a:gd name="T0" fmla="*/ 2 w 55"/>
                  <a:gd name="T1" fmla="*/ 1 h 100"/>
                  <a:gd name="T2" fmla="*/ 2 w 55"/>
                  <a:gd name="T3" fmla="*/ 0 h 100"/>
                  <a:gd name="T4" fmla="*/ 2 w 55"/>
                  <a:gd name="T5" fmla="*/ 0 h 100"/>
                  <a:gd name="T6" fmla="*/ 1 w 55"/>
                  <a:gd name="T7" fmla="*/ 0 h 100"/>
                  <a:gd name="T8" fmla="*/ 1 w 55"/>
                  <a:gd name="T9" fmla="*/ 0 h 100"/>
                  <a:gd name="T10" fmla="*/ 0 w 55"/>
                  <a:gd name="T11" fmla="*/ 1 h 100"/>
                  <a:gd name="T12" fmla="*/ 0 w 55"/>
                  <a:gd name="T13" fmla="*/ 1 h 100"/>
                  <a:gd name="T14" fmla="*/ 0 w 55"/>
                  <a:gd name="T15" fmla="*/ 1 h 100"/>
                  <a:gd name="T16" fmla="*/ 0 w 55"/>
                  <a:gd name="T17" fmla="*/ 2 h 100"/>
                  <a:gd name="T18" fmla="*/ 0 w 55"/>
                  <a:gd name="T19" fmla="*/ 2 h 100"/>
                  <a:gd name="T20" fmla="*/ 0 w 55"/>
                  <a:gd name="T21" fmla="*/ 3 h 100"/>
                  <a:gd name="T22" fmla="*/ 1 w 55"/>
                  <a:gd name="T23" fmla="*/ 3 h 100"/>
                  <a:gd name="T24" fmla="*/ 1 w 55"/>
                  <a:gd name="T25" fmla="*/ 3 h 100"/>
                  <a:gd name="T26" fmla="*/ 1 w 55"/>
                  <a:gd name="T27" fmla="*/ 4 h 100"/>
                  <a:gd name="T28" fmla="*/ 2 w 55"/>
                  <a:gd name="T29" fmla="*/ 4 h 100"/>
                  <a:gd name="T30" fmla="*/ 2 w 55"/>
                  <a:gd name="T31" fmla="*/ 4 h 100"/>
                  <a:gd name="T32" fmla="*/ 2 w 55"/>
                  <a:gd name="T33" fmla="*/ 3 h 100"/>
                  <a:gd name="T34" fmla="*/ 2 w 55"/>
                  <a:gd name="T35" fmla="*/ 3 h 100"/>
                  <a:gd name="T36" fmla="*/ 2 w 55"/>
                  <a:gd name="T37" fmla="*/ 3 h 100"/>
                  <a:gd name="T38" fmla="*/ 2 w 55"/>
                  <a:gd name="T39" fmla="*/ 3 h 100"/>
                  <a:gd name="T40" fmla="*/ 1 w 55"/>
                  <a:gd name="T41" fmla="*/ 3 h 100"/>
                  <a:gd name="T42" fmla="*/ 1 w 55"/>
                  <a:gd name="T43" fmla="*/ 2 h 100"/>
                  <a:gd name="T44" fmla="*/ 1 w 55"/>
                  <a:gd name="T45" fmla="*/ 2 h 100"/>
                  <a:gd name="T46" fmla="*/ 1 w 55"/>
                  <a:gd name="T47" fmla="*/ 2 h 100"/>
                  <a:gd name="T48" fmla="*/ 1 w 55"/>
                  <a:gd name="T49" fmla="*/ 1 h 100"/>
                  <a:gd name="T50" fmla="*/ 1 w 55"/>
                  <a:gd name="T51" fmla="*/ 1 h 100"/>
                  <a:gd name="T52" fmla="*/ 2 w 55"/>
                  <a:gd name="T53" fmla="*/ 1 h 100"/>
                  <a:gd name="T54" fmla="*/ 2 w 55"/>
                  <a:gd name="T55" fmla="*/ 1 h 100"/>
                  <a:gd name="T56" fmla="*/ 2 w 55"/>
                  <a:gd name="T57" fmla="*/ 1 h 1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5"/>
                  <a:gd name="T88" fmla="*/ 0 h 100"/>
                  <a:gd name="T89" fmla="*/ 55 w 55"/>
                  <a:gd name="T90" fmla="*/ 100 h 10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5" h="100">
                    <a:moveTo>
                      <a:pt x="48" y="16"/>
                    </a:moveTo>
                    <a:lnTo>
                      <a:pt x="48" y="0"/>
                    </a:lnTo>
                    <a:lnTo>
                      <a:pt x="55" y="0"/>
                    </a:lnTo>
                    <a:lnTo>
                      <a:pt x="35" y="5"/>
                    </a:lnTo>
                    <a:lnTo>
                      <a:pt x="18" y="12"/>
                    </a:lnTo>
                    <a:lnTo>
                      <a:pt x="10" y="18"/>
                    </a:lnTo>
                    <a:lnTo>
                      <a:pt x="5" y="25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3" y="64"/>
                    </a:lnTo>
                    <a:lnTo>
                      <a:pt x="9" y="83"/>
                    </a:lnTo>
                    <a:lnTo>
                      <a:pt x="15" y="90"/>
                    </a:lnTo>
                    <a:lnTo>
                      <a:pt x="23" y="95"/>
                    </a:lnTo>
                    <a:lnTo>
                      <a:pt x="32" y="99"/>
                    </a:lnTo>
                    <a:lnTo>
                      <a:pt x="43" y="100"/>
                    </a:lnTo>
                    <a:lnTo>
                      <a:pt x="55" y="100"/>
                    </a:lnTo>
                    <a:lnTo>
                      <a:pt x="48" y="94"/>
                    </a:lnTo>
                    <a:lnTo>
                      <a:pt x="48" y="72"/>
                    </a:lnTo>
                    <a:lnTo>
                      <a:pt x="55" y="78"/>
                    </a:lnTo>
                    <a:lnTo>
                      <a:pt x="48" y="78"/>
                    </a:lnTo>
                    <a:lnTo>
                      <a:pt x="39" y="76"/>
                    </a:lnTo>
                    <a:lnTo>
                      <a:pt x="32" y="67"/>
                    </a:lnTo>
                    <a:lnTo>
                      <a:pt x="29" y="57"/>
                    </a:lnTo>
                    <a:lnTo>
                      <a:pt x="27" y="45"/>
                    </a:lnTo>
                    <a:lnTo>
                      <a:pt x="30" y="34"/>
                    </a:lnTo>
                    <a:lnTo>
                      <a:pt x="35" y="28"/>
                    </a:lnTo>
                    <a:lnTo>
                      <a:pt x="43" y="24"/>
                    </a:lnTo>
                    <a:lnTo>
                      <a:pt x="55" y="23"/>
                    </a:lnTo>
                    <a:lnTo>
                      <a:pt x="4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911" name="Rectangle 208"/>
              <p:cNvSpPr>
                <a:spLocks noChangeArrowheads="1"/>
              </p:cNvSpPr>
              <p:nvPr/>
            </p:nvSpPr>
            <p:spPr bwMode="auto">
              <a:xfrm>
                <a:off x="3329" y="1366"/>
                <a:ext cx="9" cy="7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912" name="Freeform 209"/>
              <p:cNvSpPr>
                <a:spLocks/>
              </p:cNvSpPr>
              <p:nvPr/>
            </p:nvSpPr>
            <p:spPr bwMode="auto">
              <a:xfrm>
                <a:off x="2901" y="1709"/>
                <a:ext cx="42" cy="77"/>
              </a:xfrm>
              <a:custGeom>
                <a:avLst/>
                <a:gdLst>
                  <a:gd name="T0" fmla="*/ 0 w 128"/>
                  <a:gd name="T1" fmla="*/ 6 h 229"/>
                  <a:gd name="T2" fmla="*/ 0 w 128"/>
                  <a:gd name="T3" fmla="*/ 7 h 229"/>
                  <a:gd name="T4" fmla="*/ 1 w 128"/>
                  <a:gd name="T5" fmla="*/ 8 h 229"/>
                  <a:gd name="T6" fmla="*/ 2 w 128"/>
                  <a:gd name="T7" fmla="*/ 9 h 229"/>
                  <a:gd name="T8" fmla="*/ 2 w 128"/>
                  <a:gd name="T9" fmla="*/ 9 h 229"/>
                  <a:gd name="T10" fmla="*/ 3 w 128"/>
                  <a:gd name="T11" fmla="*/ 9 h 229"/>
                  <a:gd name="T12" fmla="*/ 4 w 128"/>
                  <a:gd name="T13" fmla="*/ 8 h 229"/>
                  <a:gd name="T14" fmla="*/ 5 w 128"/>
                  <a:gd name="T15" fmla="*/ 7 h 229"/>
                  <a:gd name="T16" fmla="*/ 5 w 128"/>
                  <a:gd name="T17" fmla="*/ 6 h 229"/>
                  <a:gd name="T18" fmla="*/ 4 w 128"/>
                  <a:gd name="T19" fmla="*/ 5 h 229"/>
                  <a:gd name="T20" fmla="*/ 3 w 128"/>
                  <a:gd name="T21" fmla="*/ 4 h 229"/>
                  <a:gd name="T22" fmla="*/ 2 w 128"/>
                  <a:gd name="T23" fmla="*/ 3 h 229"/>
                  <a:gd name="T24" fmla="*/ 1 w 128"/>
                  <a:gd name="T25" fmla="*/ 2 h 229"/>
                  <a:gd name="T26" fmla="*/ 1 w 128"/>
                  <a:gd name="T27" fmla="*/ 2 h 229"/>
                  <a:gd name="T28" fmla="*/ 2 w 128"/>
                  <a:gd name="T29" fmla="*/ 1 h 229"/>
                  <a:gd name="T30" fmla="*/ 2 w 128"/>
                  <a:gd name="T31" fmla="*/ 1 h 229"/>
                  <a:gd name="T32" fmla="*/ 3 w 128"/>
                  <a:gd name="T33" fmla="*/ 1 h 229"/>
                  <a:gd name="T34" fmla="*/ 3 w 128"/>
                  <a:gd name="T35" fmla="*/ 2 h 229"/>
                  <a:gd name="T36" fmla="*/ 4 w 128"/>
                  <a:gd name="T37" fmla="*/ 2 h 229"/>
                  <a:gd name="T38" fmla="*/ 4 w 128"/>
                  <a:gd name="T39" fmla="*/ 2 h 229"/>
                  <a:gd name="T40" fmla="*/ 4 w 128"/>
                  <a:gd name="T41" fmla="*/ 2 h 229"/>
                  <a:gd name="T42" fmla="*/ 4 w 128"/>
                  <a:gd name="T43" fmla="*/ 1 h 229"/>
                  <a:gd name="T44" fmla="*/ 4 w 128"/>
                  <a:gd name="T45" fmla="*/ 0 h 229"/>
                  <a:gd name="T46" fmla="*/ 3 w 128"/>
                  <a:gd name="T47" fmla="*/ 0 h 229"/>
                  <a:gd name="T48" fmla="*/ 2 w 128"/>
                  <a:gd name="T49" fmla="*/ 0 h 229"/>
                  <a:gd name="T50" fmla="*/ 1 w 128"/>
                  <a:gd name="T51" fmla="*/ 1 h 229"/>
                  <a:gd name="T52" fmla="*/ 0 w 128"/>
                  <a:gd name="T53" fmla="*/ 1 h 229"/>
                  <a:gd name="T54" fmla="*/ 0 w 128"/>
                  <a:gd name="T55" fmla="*/ 2 h 229"/>
                  <a:gd name="T56" fmla="*/ 0 w 128"/>
                  <a:gd name="T57" fmla="*/ 3 h 229"/>
                  <a:gd name="T58" fmla="*/ 1 w 128"/>
                  <a:gd name="T59" fmla="*/ 4 h 229"/>
                  <a:gd name="T60" fmla="*/ 3 w 128"/>
                  <a:gd name="T61" fmla="*/ 5 h 229"/>
                  <a:gd name="T62" fmla="*/ 4 w 128"/>
                  <a:gd name="T63" fmla="*/ 6 h 229"/>
                  <a:gd name="T64" fmla="*/ 4 w 128"/>
                  <a:gd name="T65" fmla="*/ 7 h 229"/>
                  <a:gd name="T66" fmla="*/ 3 w 128"/>
                  <a:gd name="T67" fmla="*/ 7 h 229"/>
                  <a:gd name="T68" fmla="*/ 2 w 128"/>
                  <a:gd name="T69" fmla="*/ 8 h 229"/>
                  <a:gd name="T70" fmla="*/ 1 w 128"/>
                  <a:gd name="T71" fmla="*/ 7 h 229"/>
                  <a:gd name="T72" fmla="*/ 1 w 128"/>
                  <a:gd name="T73" fmla="*/ 6 h 229"/>
                  <a:gd name="T74" fmla="*/ 1 w 128"/>
                  <a:gd name="T75" fmla="*/ 6 h 229"/>
                  <a:gd name="T76" fmla="*/ 0 w 128"/>
                  <a:gd name="T77" fmla="*/ 6 h 229"/>
                  <a:gd name="T78" fmla="*/ 0 w 128"/>
                  <a:gd name="T79" fmla="*/ 6 h 2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28"/>
                  <a:gd name="T121" fmla="*/ 0 h 229"/>
                  <a:gd name="T122" fmla="*/ 128 w 128"/>
                  <a:gd name="T123" fmla="*/ 229 h 2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28" h="229">
                    <a:moveTo>
                      <a:pt x="5" y="156"/>
                    </a:moveTo>
                    <a:lnTo>
                      <a:pt x="5" y="190"/>
                    </a:lnTo>
                    <a:lnTo>
                      <a:pt x="16" y="212"/>
                    </a:lnTo>
                    <a:lnTo>
                      <a:pt x="43" y="226"/>
                    </a:lnTo>
                    <a:lnTo>
                      <a:pt x="64" y="229"/>
                    </a:lnTo>
                    <a:lnTo>
                      <a:pt x="89" y="225"/>
                    </a:lnTo>
                    <a:lnTo>
                      <a:pt x="117" y="203"/>
                    </a:lnTo>
                    <a:lnTo>
                      <a:pt x="128" y="177"/>
                    </a:lnTo>
                    <a:lnTo>
                      <a:pt x="128" y="150"/>
                    </a:lnTo>
                    <a:lnTo>
                      <a:pt x="121" y="130"/>
                    </a:lnTo>
                    <a:lnTo>
                      <a:pt x="82" y="101"/>
                    </a:lnTo>
                    <a:lnTo>
                      <a:pt x="47" y="83"/>
                    </a:lnTo>
                    <a:lnTo>
                      <a:pt x="34" y="64"/>
                    </a:lnTo>
                    <a:lnTo>
                      <a:pt x="35" y="42"/>
                    </a:lnTo>
                    <a:lnTo>
                      <a:pt x="52" y="26"/>
                    </a:lnTo>
                    <a:lnTo>
                      <a:pt x="64" y="23"/>
                    </a:lnTo>
                    <a:lnTo>
                      <a:pt x="86" y="30"/>
                    </a:lnTo>
                    <a:lnTo>
                      <a:pt x="96" y="47"/>
                    </a:lnTo>
                    <a:lnTo>
                      <a:pt x="98" y="62"/>
                    </a:lnTo>
                    <a:lnTo>
                      <a:pt x="125" y="62"/>
                    </a:lnTo>
                    <a:lnTo>
                      <a:pt x="126" y="47"/>
                    </a:lnTo>
                    <a:lnTo>
                      <a:pt x="120" y="22"/>
                    </a:lnTo>
                    <a:lnTo>
                      <a:pt x="106" y="7"/>
                    </a:lnTo>
                    <a:lnTo>
                      <a:pt x="70" y="0"/>
                    </a:lnTo>
                    <a:lnTo>
                      <a:pt x="45" y="4"/>
                    </a:lnTo>
                    <a:lnTo>
                      <a:pt x="24" y="16"/>
                    </a:lnTo>
                    <a:lnTo>
                      <a:pt x="10" y="33"/>
                    </a:lnTo>
                    <a:lnTo>
                      <a:pt x="5" y="57"/>
                    </a:lnTo>
                    <a:lnTo>
                      <a:pt x="9" y="79"/>
                    </a:lnTo>
                    <a:lnTo>
                      <a:pt x="20" y="95"/>
                    </a:lnTo>
                    <a:lnTo>
                      <a:pt x="88" y="138"/>
                    </a:lnTo>
                    <a:lnTo>
                      <a:pt x="101" y="159"/>
                    </a:lnTo>
                    <a:lnTo>
                      <a:pt x="101" y="175"/>
                    </a:lnTo>
                    <a:lnTo>
                      <a:pt x="90" y="192"/>
                    </a:lnTo>
                    <a:lnTo>
                      <a:pt x="64" y="201"/>
                    </a:lnTo>
                    <a:lnTo>
                      <a:pt x="40" y="192"/>
                    </a:lnTo>
                    <a:lnTo>
                      <a:pt x="29" y="171"/>
                    </a:lnTo>
                    <a:lnTo>
                      <a:pt x="27" y="150"/>
                    </a:lnTo>
                    <a:lnTo>
                      <a:pt x="0" y="150"/>
                    </a:lnTo>
                    <a:lnTo>
                      <a:pt x="5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913" name="Freeform 210"/>
              <p:cNvSpPr>
                <a:spLocks/>
              </p:cNvSpPr>
              <p:nvPr/>
            </p:nvSpPr>
            <p:spPr bwMode="auto">
              <a:xfrm>
                <a:off x="2952" y="1773"/>
                <a:ext cx="39" cy="31"/>
              </a:xfrm>
              <a:custGeom>
                <a:avLst/>
                <a:gdLst>
                  <a:gd name="T0" fmla="*/ 2 w 115"/>
                  <a:gd name="T1" fmla="*/ 3 h 93"/>
                  <a:gd name="T2" fmla="*/ 3 w 115"/>
                  <a:gd name="T3" fmla="*/ 1 h 93"/>
                  <a:gd name="T4" fmla="*/ 3 w 115"/>
                  <a:gd name="T5" fmla="*/ 0 h 93"/>
                  <a:gd name="T6" fmla="*/ 4 w 115"/>
                  <a:gd name="T7" fmla="*/ 1 h 93"/>
                  <a:gd name="T8" fmla="*/ 4 w 115"/>
                  <a:gd name="T9" fmla="*/ 1 h 93"/>
                  <a:gd name="T10" fmla="*/ 4 w 115"/>
                  <a:gd name="T11" fmla="*/ 1 h 93"/>
                  <a:gd name="T12" fmla="*/ 4 w 115"/>
                  <a:gd name="T13" fmla="*/ 1 h 93"/>
                  <a:gd name="T14" fmla="*/ 4 w 115"/>
                  <a:gd name="T15" fmla="*/ 3 h 93"/>
                  <a:gd name="T16" fmla="*/ 4 w 115"/>
                  <a:gd name="T17" fmla="*/ 3 h 93"/>
                  <a:gd name="T18" fmla="*/ 4 w 115"/>
                  <a:gd name="T19" fmla="*/ 1 h 93"/>
                  <a:gd name="T20" fmla="*/ 4 w 115"/>
                  <a:gd name="T21" fmla="*/ 1 h 93"/>
                  <a:gd name="T22" fmla="*/ 4 w 115"/>
                  <a:gd name="T23" fmla="*/ 0 h 93"/>
                  <a:gd name="T24" fmla="*/ 4 w 115"/>
                  <a:gd name="T25" fmla="*/ 0 h 93"/>
                  <a:gd name="T26" fmla="*/ 3 w 115"/>
                  <a:gd name="T27" fmla="*/ 0 h 93"/>
                  <a:gd name="T28" fmla="*/ 2 w 115"/>
                  <a:gd name="T29" fmla="*/ 0 h 93"/>
                  <a:gd name="T30" fmla="*/ 2 w 115"/>
                  <a:gd name="T31" fmla="*/ 0 h 93"/>
                  <a:gd name="T32" fmla="*/ 1 w 115"/>
                  <a:gd name="T33" fmla="*/ 0 h 93"/>
                  <a:gd name="T34" fmla="*/ 1 w 115"/>
                  <a:gd name="T35" fmla="*/ 1 h 93"/>
                  <a:gd name="T36" fmla="*/ 1 w 115"/>
                  <a:gd name="T37" fmla="*/ 0 h 93"/>
                  <a:gd name="T38" fmla="*/ 1 w 115"/>
                  <a:gd name="T39" fmla="*/ 0 h 93"/>
                  <a:gd name="T40" fmla="*/ 0 w 115"/>
                  <a:gd name="T41" fmla="*/ 0 h 93"/>
                  <a:gd name="T42" fmla="*/ 0 w 115"/>
                  <a:gd name="T43" fmla="*/ 0 h 93"/>
                  <a:gd name="T44" fmla="*/ 0 w 115"/>
                  <a:gd name="T45" fmla="*/ 1 h 93"/>
                  <a:gd name="T46" fmla="*/ 0 w 115"/>
                  <a:gd name="T47" fmla="*/ 1 h 93"/>
                  <a:gd name="T48" fmla="*/ 0 w 115"/>
                  <a:gd name="T49" fmla="*/ 3 h 93"/>
                  <a:gd name="T50" fmla="*/ 1 w 115"/>
                  <a:gd name="T51" fmla="*/ 3 h 93"/>
                  <a:gd name="T52" fmla="*/ 1 w 115"/>
                  <a:gd name="T53" fmla="*/ 1 h 93"/>
                  <a:gd name="T54" fmla="*/ 1 w 115"/>
                  <a:gd name="T55" fmla="*/ 1 h 93"/>
                  <a:gd name="T56" fmla="*/ 1 w 115"/>
                  <a:gd name="T57" fmla="*/ 1 h 93"/>
                  <a:gd name="T58" fmla="*/ 1 w 115"/>
                  <a:gd name="T59" fmla="*/ 0 h 93"/>
                  <a:gd name="T60" fmla="*/ 2 w 115"/>
                  <a:gd name="T61" fmla="*/ 1 h 93"/>
                  <a:gd name="T62" fmla="*/ 2 w 115"/>
                  <a:gd name="T63" fmla="*/ 1 h 93"/>
                  <a:gd name="T64" fmla="*/ 2 w 115"/>
                  <a:gd name="T65" fmla="*/ 1 h 93"/>
                  <a:gd name="T66" fmla="*/ 2 w 115"/>
                  <a:gd name="T67" fmla="*/ 3 h 93"/>
                  <a:gd name="T68" fmla="*/ 2 w 115"/>
                  <a:gd name="T69" fmla="*/ 3 h 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5"/>
                  <a:gd name="T106" fmla="*/ 0 h 93"/>
                  <a:gd name="T107" fmla="*/ 115 w 115"/>
                  <a:gd name="T108" fmla="*/ 93 h 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5" h="93">
                    <a:moveTo>
                      <a:pt x="66" y="93"/>
                    </a:moveTo>
                    <a:lnTo>
                      <a:pt x="67" y="26"/>
                    </a:lnTo>
                    <a:lnTo>
                      <a:pt x="77" y="12"/>
                    </a:lnTo>
                    <a:lnTo>
                      <a:pt x="92" y="14"/>
                    </a:lnTo>
                    <a:lnTo>
                      <a:pt x="98" y="25"/>
                    </a:lnTo>
                    <a:lnTo>
                      <a:pt x="98" y="33"/>
                    </a:lnTo>
                    <a:lnTo>
                      <a:pt x="93" y="28"/>
                    </a:lnTo>
                    <a:lnTo>
                      <a:pt x="93" y="93"/>
                    </a:lnTo>
                    <a:lnTo>
                      <a:pt x="109" y="93"/>
                    </a:lnTo>
                    <a:lnTo>
                      <a:pt x="109" y="22"/>
                    </a:lnTo>
                    <a:lnTo>
                      <a:pt x="115" y="28"/>
                    </a:lnTo>
                    <a:lnTo>
                      <a:pt x="109" y="7"/>
                    </a:lnTo>
                    <a:lnTo>
                      <a:pt x="96" y="0"/>
                    </a:lnTo>
                    <a:lnTo>
                      <a:pt x="74" y="1"/>
                    </a:lnTo>
                    <a:lnTo>
                      <a:pt x="66" y="11"/>
                    </a:lnTo>
                    <a:lnTo>
                      <a:pt x="44" y="0"/>
                    </a:lnTo>
                    <a:lnTo>
                      <a:pt x="26" y="10"/>
                    </a:lnTo>
                    <a:lnTo>
                      <a:pt x="23" y="17"/>
                    </a:lnTo>
                    <a:lnTo>
                      <a:pt x="16" y="1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2"/>
                    </a:lnTo>
                    <a:lnTo>
                      <a:pt x="5" y="17"/>
                    </a:lnTo>
                    <a:lnTo>
                      <a:pt x="5" y="93"/>
                    </a:lnTo>
                    <a:lnTo>
                      <a:pt x="16" y="93"/>
                    </a:lnTo>
                    <a:lnTo>
                      <a:pt x="16" y="33"/>
                    </a:lnTo>
                    <a:lnTo>
                      <a:pt x="23" y="33"/>
                    </a:lnTo>
                    <a:lnTo>
                      <a:pt x="31" y="15"/>
                    </a:lnTo>
                    <a:lnTo>
                      <a:pt x="39" y="11"/>
                    </a:lnTo>
                    <a:lnTo>
                      <a:pt x="48" y="18"/>
                    </a:lnTo>
                    <a:lnTo>
                      <a:pt x="50" y="33"/>
                    </a:lnTo>
                    <a:lnTo>
                      <a:pt x="50" y="28"/>
                    </a:lnTo>
                    <a:lnTo>
                      <a:pt x="50" y="93"/>
                    </a:lnTo>
                    <a:lnTo>
                      <a:pt x="66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914" name="Freeform 211"/>
              <p:cNvSpPr>
                <a:spLocks/>
              </p:cNvSpPr>
              <p:nvPr/>
            </p:nvSpPr>
            <p:spPr bwMode="auto">
              <a:xfrm>
                <a:off x="3009" y="1773"/>
                <a:ext cx="11" cy="33"/>
              </a:xfrm>
              <a:custGeom>
                <a:avLst/>
                <a:gdLst>
                  <a:gd name="T0" fmla="*/ 0 w 33"/>
                  <a:gd name="T1" fmla="*/ 3 h 98"/>
                  <a:gd name="T2" fmla="*/ 0 w 33"/>
                  <a:gd name="T3" fmla="*/ 3 h 98"/>
                  <a:gd name="T4" fmla="*/ 0 w 33"/>
                  <a:gd name="T5" fmla="*/ 4 h 98"/>
                  <a:gd name="T6" fmla="*/ 0 w 33"/>
                  <a:gd name="T7" fmla="*/ 3 h 98"/>
                  <a:gd name="T8" fmla="*/ 1 w 33"/>
                  <a:gd name="T9" fmla="*/ 3 h 98"/>
                  <a:gd name="T10" fmla="*/ 0 w 33"/>
                  <a:gd name="T11" fmla="*/ 3 h 98"/>
                  <a:gd name="T12" fmla="*/ 0 w 33"/>
                  <a:gd name="T13" fmla="*/ 3 h 98"/>
                  <a:gd name="T14" fmla="*/ 1 w 33"/>
                  <a:gd name="T15" fmla="*/ 3 h 98"/>
                  <a:gd name="T16" fmla="*/ 1 w 33"/>
                  <a:gd name="T17" fmla="*/ 3 h 98"/>
                  <a:gd name="T18" fmla="*/ 1 w 33"/>
                  <a:gd name="T19" fmla="*/ 3 h 98"/>
                  <a:gd name="T20" fmla="*/ 1 w 33"/>
                  <a:gd name="T21" fmla="*/ 1 h 98"/>
                  <a:gd name="T22" fmla="*/ 1 w 33"/>
                  <a:gd name="T23" fmla="*/ 1 h 98"/>
                  <a:gd name="T24" fmla="*/ 1 w 33"/>
                  <a:gd name="T25" fmla="*/ 0 h 98"/>
                  <a:gd name="T26" fmla="*/ 1 w 33"/>
                  <a:gd name="T27" fmla="*/ 0 h 98"/>
                  <a:gd name="T28" fmla="*/ 0 w 33"/>
                  <a:gd name="T29" fmla="*/ 0 h 98"/>
                  <a:gd name="T30" fmla="*/ 0 w 33"/>
                  <a:gd name="T31" fmla="*/ 0 h 98"/>
                  <a:gd name="T32" fmla="*/ 0 w 33"/>
                  <a:gd name="T33" fmla="*/ 0 h 98"/>
                  <a:gd name="T34" fmla="*/ 0 w 33"/>
                  <a:gd name="T35" fmla="*/ 1 h 98"/>
                  <a:gd name="T36" fmla="*/ 0 w 33"/>
                  <a:gd name="T37" fmla="*/ 1 h 98"/>
                  <a:gd name="T38" fmla="*/ 1 w 33"/>
                  <a:gd name="T39" fmla="*/ 1 h 98"/>
                  <a:gd name="T40" fmla="*/ 1 w 33"/>
                  <a:gd name="T41" fmla="*/ 1 h 98"/>
                  <a:gd name="T42" fmla="*/ 1 w 33"/>
                  <a:gd name="T43" fmla="*/ 1 h 98"/>
                  <a:gd name="T44" fmla="*/ 0 w 33"/>
                  <a:gd name="T45" fmla="*/ 1 h 98"/>
                  <a:gd name="T46" fmla="*/ 0 w 33"/>
                  <a:gd name="T47" fmla="*/ 1 h 98"/>
                  <a:gd name="T48" fmla="*/ 0 w 33"/>
                  <a:gd name="T49" fmla="*/ 2 h 98"/>
                  <a:gd name="T50" fmla="*/ 1 w 33"/>
                  <a:gd name="T51" fmla="*/ 2 h 98"/>
                  <a:gd name="T52" fmla="*/ 1 w 33"/>
                  <a:gd name="T53" fmla="*/ 2 h 98"/>
                  <a:gd name="T54" fmla="*/ 1 w 33"/>
                  <a:gd name="T55" fmla="*/ 3 h 98"/>
                  <a:gd name="T56" fmla="*/ 0 w 33"/>
                  <a:gd name="T57" fmla="*/ 3 h 98"/>
                  <a:gd name="T58" fmla="*/ 0 w 33"/>
                  <a:gd name="T59" fmla="*/ 3 h 98"/>
                  <a:gd name="T60" fmla="*/ 0 w 33"/>
                  <a:gd name="T61" fmla="*/ 3 h 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3"/>
                  <a:gd name="T94" fmla="*/ 0 h 98"/>
                  <a:gd name="T95" fmla="*/ 33 w 33"/>
                  <a:gd name="T96" fmla="*/ 98 h 9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3" h="98">
                    <a:moveTo>
                      <a:pt x="0" y="82"/>
                    </a:moveTo>
                    <a:lnTo>
                      <a:pt x="0" y="93"/>
                    </a:lnTo>
                    <a:lnTo>
                      <a:pt x="5" y="98"/>
                    </a:lnTo>
                    <a:lnTo>
                      <a:pt x="11" y="91"/>
                    </a:lnTo>
                    <a:lnTo>
                      <a:pt x="17" y="82"/>
                    </a:lnTo>
                    <a:lnTo>
                      <a:pt x="11" y="76"/>
                    </a:lnTo>
                    <a:lnTo>
                      <a:pt x="11" y="93"/>
                    </a:lnTo>
                    <a:lnTo>
                      <a:pt x="28" y="93"/>
                    </a:lnTo>
                    <a:lnTo>
                      <a:pt x="33" y="93"/>
                    </a:lnTo>
                    <a:lnTo>
                      <a:pt x="28" y="71"/>
                    </a:lnTo>
                    <a:lnTo>
                      <a:pt x="28" y="27"/>
                    </a:lnTo>
                    <a:lnTo>
                      <a:pt x="27" y="18"/>
                    </a:lnTo>
                    <a:lnTo>
                      <a:pt x="23" y="10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5" y="16"/>
                    </a:lnTo>
                    <a:lnTo>
                      <a:pt x="10" y="18"/>
                    </a:lnTo>
                    <a:lnTo>
                      <a:pt x="14" y="23"/>
                    </a:lnTo>
                    <a:lnTo>
                      <a:pt x="16" y="30"/>
                    </a:lnTo>
                    <a:lnTo>
                      <a:pt x="17" y="38"/>
                    </a:lnTo>
                    <a:lnTo>
                      <a:pt x="5" y="3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17" y="49"/>
                    </a:lnTo>
                    <a:lnTo>
                      <a:pt x="16" y="63"/>
                    </a:lnTo>
                    <a:lnTo>
                      <a:pt x="14" y="71"/>
                    </a:lnTo>
                    <a:lnTo>
                      <a:pt x="10" y="77"/>
                    </a:lnTo>
                    <a:lnTo>
                      <a:pt x="5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915" name="Freeform 212"/>
              <p:cNvSpPr>
                <a:spLocks/>
              </p:cNvSpPr>
              <p:nvPr/>
            </p:nvSpPr>
            <p:spPr bwMode="auto">
              <a:xfrm>
                <a:off x="2998" y="1773"/>
                <a:ext cx="12" cy="9"/>
              </a:xfrm>
              <a:custGeom>
                <a:avLst/>
                <a:gdLst>
                  <a:gd name="T0" fmla="*/ 1 w 38"/>
                  <a:gd name="T1" fmla="*/ 0 h 27"/>
                  <a:gd name="T2" fmla="*/ 1 w 38"/>
                  <a:gd name="T3" fmla="*/ 0 h 27"/>
                  <a:gd name="T4" fmla="*/ 1 w 38"/>
                  <a:gd name="T5" fmla="*/ 0 h 27"/>
                  <a:gd name="T6" fmla="*/ 1 w 38"/>
                  <a:gd name="T7" fmla="*/ 0 h 27"/>
                  <a:gd name="T8" fmla="*/ 1 w 38"/>
                  <a:gd name="T9" fmla="*/ 0 h 27"/>
                  <a:gd name="T10" fmla="*/ 0 w 38"/>
                  <a:gd name="T11" fmla="*/ 0 h 27"/>
                  <a:gd name="T12" fmla="*/ 0 w 38"/>
                  <a:gd name="T13" fmla="*/ 1 h 27"/>
                  <a:gd name="T14" fmla="*/ 0 w 38"/>
                  <a:gd name="T15" fmla="*/ 1 h 27"/>
                  <a:gd name="T16" fmla="*/ 1 w 38"/>
                  <a:gd name="T17" fmla="*/ 1 h 27"/>
                  <a:gd name="T18" fmla="*/ 1 w 38"/>
                  <a:gd name="T19" fmla="*/ 1 h 27"/>
                  <a:gd name="T20" fmla="*/ 1 w 38"/>
                  <a:gd name="T21" fmla="*/ 1 h 27"/>
                  <a:gd name="T22" fmla="*/ 1 w 38"/>
                  <a:gd name="T23" fmla="*/ 0 h 27"/>
                  <a:gd name="T24" fmla="*/ 1 w 38"/>
                  <a:gd name="T25" fmla="*/ 0 h 27"/>
                  <a:gd name="T26" fmla="*/ 1 w 38"/>
                  <a:gd name="T27" fmla="*/ 1 h 27"/>
                  <a:gd name="T28" fmla="*/ 1 w 38"/>
                  <a:gd name="T29" fmla="*/ 0 h 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8"/>
                  <a:gd name="T46" fmla="*/ 0 h 27"/>
                  <a:gd name="T47" fmla="*/ 38 w 38"/>
                  <a:gd name="T48" fmla="*/ 27 h 2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8" h="27">
                    <a:moveTo>
                      <a:pt x="33" y="11"/>
                    </a:moveTo>
                    <a:lnTo>
                      <a:pt x="33" y="0"/>
                    </a:lnTo>
                    <a:lnTo>
                      <a:pt x="38" y="0"/>
                    </a:lnTo>
                    <a:lnTo>
                      <a:pt x="33" y="0"/>
                    </a:lnTo>
                    <a:lnTo>
                      <a:pt x="21" y="1"/>
                    </a:lnTo>
                    <a:lnTo>
                      <a:pt x="12" y="6"/>
                    </a:lnTo>
                    <a:lnTo>
                      <a:pt x="5" y="14"/>
                    </a:lnTo>
                    <a:lnTo>
                      <a:pt x="0" y="27"/>
                    </a:lnTo>
                    <a:lnTo>
                      <a:pt x="16" y="27"/>
                    </a:lnTo>
                    <a:lnTo>
                      <a:pt x="17" y="20"/>
                    </a:lnTo>
                    <a:lnTo>
                      <a:pt x="21" y="15"/>
                    </a:lnTo>
                    <a:lnTo>
                      <a:pt x="26" y="12"/>
                    </a:lnTo>
                    <a:lnTo>
                      <a:pt x="33" y="11"/>
                    </a:lnTo>
                    <a:lnTo>
                      <a:pt x="38" y="1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29916" name="Freeform 213"/>
              <p:cNvSpPr>
                <a:spLocks/>
              </p:cNvSpPr>
              <p:nvPr/>
            </p:nvSpPr>
            <p:spPr bwMode="auto">
              <a:xfrm>
                <a:off x="2998" y="1786"/>
                <a:ext cx="12" cy="20"/>
              </a:xfrm>
              <a:custGeom>
                <a:avLst/>
                <a:gdLst>
                  <a:gd name="T0" fmla="*/ 1 w 38"/>
                  <a:gd name="T1" fmla="*/ 0 h 60"/>
                  <a:gd name="T2" fmla="*/ 1 w 38"/>
                  <a:gd name="T3" fmla="*/ 0 h 60"/>
                  <a:gd name="T4" fmla="*/ 1 w 38"/>
                  <a:gd name="T5" fmla="*/ 0 h 60"/>
                  <a:gd name="T6" fmla="*/ 1 w 38"/>
                  <a:gd name="T7" fmla="*/ 0 h 60"/>
                  <a:gd name="T8" fmla="*/ 0 w 38"/>
                  <a:gd name="T9" fmla="*/ 0 h 60"/>
                  <a:gd name="T10" fmla="*/ 0 w 38"/>
                  <a:gd name="T11" fmla="*/ 1 h 60"/>
                  <a:gd name="T12" fmla="*/ 0 w 38"/>
                  <a:gd name="T13" fmla="*/ 1 h 60"/>
                  <a:gd name="T14" fmla="*/ 0 w 38"/>
                  <a:gd name="T15" fmla="*/ 1 h 60"/>
                  <a:gd name="T16" fmla="*/ 0 w 38"/>
                  <a:gd name="T17" fmla="*/ 1 h 60"/>
                  <a:gd name="T18" fmla="*/ 0 w 38"/>
                  <a:gd name="T19" fmla="*/ 2 h 60"/>
                  <a:gd name="T20" fmla="*/ 0 w 38"/>
                  <a:gd name="T21" fmla="*/ 2 h 60"/>
                  <a:gd name="T22" fmla="*/ 1 w 38"/>
                  <a:gd name="T23" fmla="*/ 2 h 60"/>
                  <a:gd name="T24" fmla="*/ 1 w 38"/>
                  <a:gd name="T25" fmla="*/ 2 h 60"/>
                  <a:gd name="T26" fmla="*/ 1 w 38"/>
                  <a:gd name="T27" fmla="*/ 2 h 60"/>
                  <a:gd name="T28" fmla="*/ 1 w 38"/>
                  <a:gd name="T29" fmla="*/ 2 h 60"/>
                  <a:gd name="T30" fmla="*/ 1 w 38"/>
                  <a:gd name="T31" fmla="*/ 2 h 60"/>
                  <a:gd name="T32" fmla="*/ 1 w 38"/>
                  <a:gd name="T33" fmla="*/ 2 h 60"/>
                  <a:gd name="T34" fmla="*/ 1 w 38"/>
                  <a:gd name="T35" fmla="*/ 2 h 60"/>
                  <a:gd name="T36" fmla="*/ 1 w 38"/>
                  <a:gd name="T37" fmla="*/ 2 h 60"/>
                  <a:gd name="T38" fmla="*/ 1 w 38"/>
                  <a:gd name="T39" fmla="*/ 1 h 60"/>
                  <a:gd name="T40" fmla="*/ 1 w 38"/>
                  <a:gd name="T41" fmla="*/ 1 h 60"/>
                  <a:gd name="T42" fmla="*/ 1 w 38"/>
                  <a:gd name="T43" fmla="*/ 1 h 60"/>
                  <a:gd name="T44" fmla="*/ 1 w 38"/>
                  <a:gd name="T45" fmla="*/ 1 h 60"/>
                  <a:gd name="T46" fmla="*/ 1 w 38"/>
                  <a:gd name="T47" fmla="*/ 1 h 60"/>
                  <a:gd name="T48" fmla="*/ 1 w 38"/>
                  <a:gd name="T49" fmla="*/ 0 h 60"/>
                  <a:gd name="T50" fmla="*/ 1 w 38"/>
                  <a:gd name="T51" fmla="*/ 0 h 60"/>
                  <a:gd name="T52" fmla="*/ 1 w 38"/>
                  <a:gd name="T53" fmla="*/ 0 h 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"/>
                  <a:gd name="T82" fmla="*/ 0 h 60"/>
                  <a:gd name="T83" fmla="*/ 38 w 38"/>
                  <a:gd name="T84" fmla="*/ 60 h 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" h="60">
                    <a:moveTo>
                      <a:pt x="33" y="11"/>
                    </a:moveTo>
                    <a:lnTo>
                      <a:pt x="33" y="0"/>
                    </a:lnTo>
                    <a:lnTo>
                      <a:pt x="38" y="0"/>
                    </a:lnTo>
                    <a:lnTo>
                      <a:pt x="23" y="1"/>
                    </a:lnTo>
                    <a:lnTo>
                      <a:pt x="11" y="6"/>
                    </a:lnTo>
                    <a:lnTo>
                      <a:pt x="2" y="14"/>
                    </a:lnTo>
                    <a:lnTo>
                      <a:pt x="1" y="20"/>
                    </a:lnTo>
                    <a:lnTo>
                      <a:pt x="0" y="27"/>
                    </a:lnTo>
                    <a:lnTo>
                      <a:pt x="1" y="39"/>
                    </a:lnTo>
                    <a:lnTo>
                      <a:pt x="5" y="51"/>
                    </a:lnTo>
                    <a:lnTo>
                      <a:pt x="13" y="58"/>
                    </a:lnTo>
                    <a:lnTo>
                      <a:pt x="20" y="59"/>
                    </a:lnTo>
                    <a:lnTo>
                      <a:pt x="27" y="60"/>
                    </a:lnTo>
                    <a:lnTo>
                      <a:pt x="38" y="60"/>
                    </a:lnTo>
                    <a:lnTo>
                      <a:pt x="33" y="55"/>
                    </a:lnTo>
                    <a:lnTo>
                      <a:pt x="33" y="44"/>
                    </a:lnTo>
                    <a:lnTo>
                      <a:pt x="38" y="44"/>
                    </a:lnTo>
                    <a:lnTo>
                      <a:pt x="33" y="44"/>
                    </a:lnTo>
                    <a:lnTo>
                      <a:pt x="26" y="43"/>
                    </a:lnTo>
                    <a:lnTo>
                      <a:pt x="21" y="39"/>
                    </a:lnTo>
                    <a:lnTo>
                      <a:pt x="17" y="35"/>
                    </a:lnTo>
                    <a:lnTo>
                      <a:pt x="16" y="27"/>
                    </a:lnTo>
                    <a:lnTo>
                      <a:pt x="18" y="21"/>
                    </a:lnTo>
                    <a:lnTo>
                      <a:pt x="23" y="16"/>
                    </a:lnTo>
                    <a:lnTo>
                      <a:pt x="29" y="12"/>
                    </a:lnTo>
                    <a:lnTo>
                      <a:pt x="38" y="11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</p:grpSp>
        <p:sp>
          <p:nvSpPr>
            <p:cNvPr id="29704" name="Freeform 215"/>
            <p:cNvSpPr>
              <a:spLocks/>
            </p:cNvSpPr>
            <p:nvPr/>
          </p:nvSpPr>
          <p:spPr bwMode="auto">
            <a:xfrm>
              <a:off x="3023" y="1773"/>
              <a:ext cx="28" cy="31"/>
            </a:xfrm>
            <a:custGeom>
              <a:avLst/>
              <a:gdLst>
                <a:gd name="T0" fmla="*/ 2 w 83"/>
                <a:gd name="T1" fmla="*/ 2 h 93"/>
                <a:gd name="T2" fmla="*/ 3 w 83"/>
                <a:gd name="T3" fmla="*/ 0 h 93"/>
                <a:gd name="T4" fmla="*/ 2 w 83"/>
                <a:gd name="T5" fmla="*/ 0 h 93"/>
                <a:gd name="T6" fmla="*/ 1 w 83"/>
                <a:gd name="T7" fmla="*/ 1 h 93"/>
                <a:gd name="T8" fmla="*/ 1 w 83"/>
                <a:gd name="T9" fmla="*/ 0 h 93"/>
                <a:gd name="T10" fmla="*/ 0 w 83"/>
                <a:gd name="T11" fmla="*/ 0 h 93"/>
                <a:gd name="T12" fmla="*/ 1 w 83"/>
                <a:gd name="T13" fmla="*/ 2 h 93"/>
                <a:gd name="T14" fmla="*/ 0 w 83"/>
                <a:gd name="T15" fmla="*/ 3 h 93"/>
                <a:gd name="T16" fmla="*/ 1 w 83"/>
                <a:gd name="T17" fmla="*/ 3 h 93"/>
                <a:gd name="T18" fmla="*/ 1 w 83"/>
                <a:gd name="T19" fmla="*/ 2 h 93"/>
                <a:gd name="T20" fmla="*/ 2 w 83"/>
                <a:gd name="T21" fmla="*/ 3 h 93"/>
                <a:gd name="T22" fmla="*/ 3 w 83"/>
                <a:gd name="T23" fmla="*/ 3 h 93"/>
                <a:gd name="T24" fmla="*/ 2 w 83"/>
                <a:gd name="T25" fmla="*/ 2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"/>
                <a:gd name="T40" fmla="*/ 0 h 93"/>
                <a:gd name="T41" fmla="*/ 83 w 83"/>
                <a:gd name="T42" fmla="*/ 93 h 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" h="93">
                  <a:moveTo>
                    <a:pt x="50" y="44"/>
                  </a:moveTo>
                  <a:lnTo>
                    <a:pt x="78" y="0"/>
                  </a:lnTo>
                  <a:lnTo>
                    <a:pt x="61" y="0"/>
                  </a:lnTo>
                  <a:lnTo>
                    <a:pt x="39" y="33"/>
                  </a:lnTo>
                  <a:lnTo>
                    <a:pt x="27" y="0"/>
                  </a:lnTo>
                  <a:lnTo>
                    <a:pt x="5" y="0"/>
                  </a:lnTo>
                  <a:lnTo>
                    <a:pt x="27" y="44"/>
                  </a:lnTo>
                  <a:lnTo>
                    <a:pt x="0" y="93"/>
                  </a:lnTo>
                  <a:lnTo>
                    <a:pt x="23" y="93"/>
                  </a:lnTo>
                  <a:lnTo>
                    <a:pt x="39" y="55"/>
                  </a:lnTo>
                  <a:lnTo>
                    <a:pt x="61" y="93"/>
                  </a:lnTo>
                  <a:lnTo>
                    <a:pt x="83" y="93"/>
                  </a:lnTo>
                  <a:lnTo>
                    <a:pt x="5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9705" name="Freeform 216"/>
            <p:cNvSpPr>
              <a:spLocks/>
            </p:cNvSpPr>
            <p:nvPr/>
          </p:nvSpPr>
          <p:spPr bwMode="auto">
            <a:xfrm>
              <a:off x="2917" y="2003"/>
              <a:ext cx="18" cy="71"/>
            </a:xfrm>
            <a:custGeom>
              <a:avLst/>
              <a:gdLst>
                <a:gd name="T0" fmla="*/ 0 w 54"/>
                <a:gd name="T1" fmla="*/ 7 h 213"/>
                <a:gd name="T2" fmla="*/ 0 w 54"/>
                <a:gd name="T3" fmla="*/ 8 h 213"/>
                <a:gd name="T4" fmla="*/ 0 w 54"/>
                <a:gd name="T5" fmla="*/ 8 h 213"/>
                <a:gd name="T6" fmla="*/ 1 w 54"/>
                <a:gd name="T7" fmla="*/ 8 h 213"/>
                <a:gd name="T8" fmla="*/ 1 w 54"/>
                <a:gd name="T9" fmla="*/ 7 h 213"/>
                <a:gd name="T10" fmla="*/ 2 w 54"/>
                <a:gd name="T11" fmla="*/ 7 h 213"/>
                <a:gd name="T12" fmla="*/ 2 w 54"/>
                <a:gd name="T13" fmla="*/ 7 h 213"/>
                <a:gd name="T14" fmla="*/ 2 w 54"/>
                <a:gd name="T15" fmla="*/ 6 h 213"/>
                <a:gd name="T16" fmla="*/ 2 w 54"/>
                <a:gd name="T17" fmla="*/ 5 h 213"/>
                <a:gd name="T18" fmla="*/ 2 w 54"/>
                <a:gd name="T19" fmla="*/ 4 h 213"/>
                <a:gd name="T20" fmla="*/ 2 w 54"/>
                <a:gd name="T21" fmla="*/ 2 h 213"/>
                <a:gd name="T22" fmla="*/ 2 w 54"/>
                <a:gd name="T23" fmla="*/ 2 h 213"/>
                <a:gd name="T24" fmla="*/ 2 w 54"/>
                <a:gd name="T25" fmla="*/ 1 h 213"/>
                <a:gd name="T26" fmla="*/ 2 w 54"/>
                <a:gd name="T27" fmla="*/ 1 h 213"/>
                <a:gd name="T28" fmla="*/ 1 w 54"/>
                <a:gd name="T29" fmla="*/ 0 h 213"/>
                <a:gd name="T30" fmla="*/ 1 w 54"/>
                <a:gd name="T31" fmla="*/ 0 h 213"/>
                <a:gd name="T32" fmla="*/ 0 w 54"/>
                <a:gd name="T33" fmla="*/ 0 h 213"/>
                <a:gd name="T34" fmla="*/ 0 w 54"/>
                <a:gd name="T35" fmla="*/ 0 h 213"/>
                <a:gd name="T36" fmla="*/ 0 w 54"/>
                <a:gd name="T37" fmla="*/ 1 h 213"/>
                <a:gd name="T38" fmla="*/ 0 w 54"/>
                <a:gd name="T39" fmla="*/ 1 h 213"/>
                <a:gd name="T40" fmla="*/ 0 w 54"/>
                <a:gd name="T41" fmla="*/ 1 h 213"/>
                <a:gd name="T42" fmla="*/ 1 w 54"/>
                <a:gd name="T43" fmla="*/ 1 h 213"/>
                <a:gd name="T44" fmla="*/ 1 w 54"/>
                <a:gd name="T45" fmla="*/ 1 h 213"/>
                <a:gd name="T46" fmla="*/ 1 w 54"/>
                <a:gd name="T47" fmla="*/ 2 h 213"/>
                <a:gd name="T48" fmla="*/ 1 w 54"/>
                <a:gd name="T49" fmla="*/ 2 h 213"/>
                <a:gd name="T50" fmla="*/ 1 w 54"/>
                <a:gd name="T51" fmla="*/ 3 h 213"/>
                <a:gd name="T52" fmla="*/ 1 w 54"/>
                <a:gd name="T53" fmla="*/ 4 h 213"/>
                <a:gd name="T54" fmla="*/ 1 w 54"/>
                <a:gd name="T55" fmla="*/ 5 h 213"/>
                <a:gd name="T56" fmla="*/ 1 w 54"/>
                <a:gd name="T57" fmla="*/ 6 h 213"/>
                <a:gd name="T58" fmla="*/ 1 w 54"/>
                <a:gd name="T59" fmla="*/ 6 h 213"/>
                <a:gd name="T60" fmla="*/ 1 w 54"/>
                <a:gd name="T61" fmla="*/ 6 h 213"/>
                <a:gd name="T62" fmla="*/ 0 w 54"/>
                <a:gd name="T63" fmla="*/ 7 h 213"/>
                <a:gd name="T64" fmla="*/ 0 w 54"/>
                <a:gd name="T65" fmla="*/ 7 h 213"/>
                <a:gd name="T66" fmla="*/ 0 w 54"/>
                <a:gd name="T67" fmla="*/ 7 h 2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4"/>
                <a:gd name="T103" fmla="*/ 0 h 213"/>
                <a:gd name="T104" fmla="*/ 54 w 54"/>
                <a:gd name="T105" fmla="*/ 213 h 2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4" h="213">
                  <a:moveTo>
                    <a:pt x="0" y="179"/>
                  </a:moveTo>
                  <a:lnTo>
                    <a:pt x="0" y="207"/>
                  </a:lnTo>
                  <a:lnTo>
                    <a:pt x="4" y="213"/>
                  </a:lnTo>
                  <a:lnTo>
                    <a:pt x="20" y="209"/>
                  </a:lnTo>
                  <a:lnTo>
                    <a:pt x="33" y="200"/>
                  </a:lnTo>
                  <a:lnTo>
                    <a:pt x="41" y="189"/>
                  </a:lnTo>
                  <a:lnTo>
                    <a:pt x="48" y="176"/>
                  </a:lnTo>
                  <a:lnTo>
                    <a:pt x="51" y="160"/>
                  </a:lnTo>
                  <a:lnTo>
                    <a:pt x="52" y="143"/>
                  </a:lnTo>
                  <a:lnTo>
                    <a:pt x="54" y="103"/>
                  </a:lnTo>
                  <a:lnTo>
                    <a:pt x="52" y="65"/>
                  </a:lnTo>
                  <a:lnTo>
                    <a:pt x="51" y="48"/>
                  </a:lnTo>
                  <a:lnTo>
                    <a:pt x="48" y="33"/>
                  </a:lnTo>
                  <a:lnTo>
                    <a:pt x="41" y="21"/>
                  </a:lnTo>
                  <a:lnTo>
                    <a:pt x="33" y="11"/>
                  </a:lnTo>
                  <a:lnTo>
                    <a:pt x="20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11" y="26"/>
                  </a:lnTo>
                  <a:lnTo>
                    <a:pt x="16" y="31"/>
                  </a:lnTo>
                  <a:lnTo>
                    <a:pt x="19" y="39"/>
                  </a:lnTo>
                  <a:lnTo>
                    <a:pt x="22" y="49"/>
                  </a:lnTo>
                  <a:lnTo>
                    <a:pt x="24" y="61"/>
                  </a:lnTo>
                  <a:lnTo>
                    <a:pt x="25" y="75"/>
                  </a:lnTo>
                  <a:lnTo>
                    <a:pt x="27" y="108"/>
                  </a:lnTo>
                  <a:lnTo>
                    <a:pt x="27" y="134"/>
                  </a:lnTo>
                  <a:lnTo>
                    <a:pt x="24" y="157"/>
                  </a:lnTo>
                  <a:lnTo>
                    <a:pt x="22" y="167"/>
                  </a:lnTo>
                  <a:lnTo>
                    <a:pt x="17" y="175"/>
                  </a:lnTo>
                  <a:lnTo>
                    <a:pt x="12" y="181"/>
                  </a:lnTo>
                  <a:lnTo>
                    <a:pt x="4" y="184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9706" name="Freeform 217"/>
            <p:cNvSpPr>
              <a:spLocks/>
            </p:cNvSpPr>
            <p:nvPr/>
          </p:nvSpPr>
          <p:spPr bwMode="auto">
            <a:xfrm>
              <a:off x="2899" y="2003"/>
              <a:ext cx="20" cy="71"/>
            </a:xfrm>
            <a:custGeom>
              <a:avLst/>
              <a:gdLst>
                <a:gd name="T0" fmla="*/ 2 w 59"/>
                <a:gd name="T1" fmla="*/ 1 h 213"/>
                <a:gd name="T2" fmla="*/ 2 w 59"/>
                <a:gd name="T3" fmla="*/ 0 h 213"/>
                <a:gd name="T4" fmla="*/ 2 w 59"/>
                <a:gd name="T5" fmla="*/ 0 h 213"/>
                <a:gd name="T6" fmla="*/ 2 w 59"/>
                <a:gd name="T7" fmla="*/ 0 h 213"/>
                <a:gd name="T8" fmla="*/ 1 w 59"/>
                <a:gd name="T9" fmla="*/ 0 h 213"/>
                <a:gd name="T10" fmla="*/ 1 w 59"/>
                <a:gd name="T11" fmla="*/ 0 h 213"/>
                <a:gd name="T12" fmla="*/ 1 w 59"/>
                <a:gd name="T13" fmla="*/ 1 h 213"/>
                <a:gd name="T14" fmla="*/ 0 w 59"/>
                <a:gd name="T15" fmla="*/ 1 h 213"/>
                <a:gd name="T16" fmla="*/ 0 w 59"/>
                <a:gd name="T17" fmla="*/ 2 h 213"/>
                <a:gd name="T18" fmla="*/ 0 w 59"/>
                <a:gd name="T19" fmla="*/ 2 h 213"/>
                <a:gd name="T20" fmla="*/ 0 w 59"/>
                <a:gd name="T21" fmla="*/ 4 h 213"/>
                <a:gd name="T22" fmla="*/ 0 w 59"/>
                <a:gd name="T23" fmla="*/ 5 h 213"/>
                <a:gd name="T24" fmla="*/ 0 w 59"/>
                <a:gd name="T25" fmla="*/ 6 h 213"/>
                <a:gd name="T26" fmla="*/ 0 w 59"/>
                <a:gd name="T27" fmla="*/ 7 h 213"/>
                <a:gd name="T28" fmla="*/ 1 w 59"/>
                <a:gd name="T29" fmla="*/ 7 h 213"/>
                <a:gd name="T30" fmla="*/ 1 w 59"/>
                <a:gd name="T31" fmla="*/ 8 h 213"/>
                <a:gd name="T32" fmla="*/ 1 w 59"/>
                <a:gd name="T33" fmla="*/ 8 h 213"/>
                <a:gd name="T34" fmla="*/ 2 w 59"/>
                <a:gd name="T35" fmla="*/ 8 h 213"/>
                <a:gd name="T36" fmla="*/ 2 w 59"/>
                <a:gd name="T37" fmla="*/ 8 h 213"/>
                <a:gd name="T38" fmla="*/ 2 w 59"/>
                <a:gd name="T39" fmla="*/ 8 h 213"/>
                <a:gd name="T40" fmla="*/ 2 w 59"/>
                <a:gd name="T41" fmla="*/ 7 h 213"/>
                <a:gd name="T42" fmla="*/ 2 w 59"/>
                <a:gd name="T43" fmla="*/ 7 h 213"/>
                <a:gd name="T44" fmla="*/ 2 w 59"/>
                <a:gd name="T45" fmla="*/ 7 h 213"/>
                <a:gd name="T46" fmla="*/ 2 w 59"/>
                <a:gd name="T47" fmla="*/ 7 h 213"/>
                <a:gd name="T48" fmla="*/ 1 w 59"/>
                <a:gd name="T49" fmla="*/ 7 h 213"/>
                <a:gd name="T50" fmla="*/ 1 w 59"/>
                <a:gd name="T51" fmla="*/ 6 h 213"/>
                <a:gd name="T52" fmla="*/ 1 w 59"/>
                <a:gd name="T53" fmla="*/ 6 h 213"/>
                <a:gd name="T54" fmla="*/ 1 w 59"/>
                <a:gd name="T55" fmla="*/ 5 h 213"/>
                <a:gd name="T56" fmla="*/ 1 w 59"/>
                <a:gd name="T57" fmla="*/ 4 h 213"/>
                <a:gd name="T58" fmla="*/ 1 w 59"/>
                <a:gd name="T59" fmla="*/ 3 h 213"/>
                <a:gd name="T60" fmla="*/ 1 w 59"/>
                <a:gd name="T61" fmla="*/ 2 h 213"/>
                <a:gd name="T62" fmla="*/ 1 w 59"/>
                <a:gd name="T63" fmla="*/ 2 h 213"/>
                <a:gd name="T64" fmla="*/ 1 w 59"/>
                <a:gd name="T65" fmla="*/ 1 h 213"/>
                <a:gd name="T66" fmla="*/ 1 w 59"/>
                <a:gd name="T67" fmla="*/ 1 h 213"/>
                <a:gd name="T68" fmla="*/ 2 w 59"/>
                <a:gd name="T69" fmla="*/ 1 h 213"/>
                <a:gd name="T70" fmla="*/ 2 w 59"/>
                <a:gd name="T71" fmla="*/ 1 h 213"/>
                <a:gd name="T72" fmla="*/ 2 w 59"/>
                <a:gd name="T73" fmla="*/ 1 h 213"/>
                <a:gd name="T74" fmla="*/ 2 w 59"/>
                <a:gd name="T75" fmla="*/ 1 h 21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9"/>
                <a:gd name="T115" fmla="*/ 0 h 213"/>
                <a:gd name="T116" fmla="*/ 59 w 59"/>
                <a:gd name="T117" fmla="*/ 213 h 21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9" h="213">
                  <a:moveTo>
                    <a:pt x="55" y="22"/>
                  </a:moveTo>
                  <a:lnTo>
                    <a:pt x="55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36" y="2"/>
                  </a:lnTo>
                  <a:lnTo>
                    <a:pt x="24" y="8"/>
                  </a:lnTo>
                  <a:lnTo>
                    <a:pt x="14" y="18"/>
                  </a:lnTo>
                  <a:lnTo>
                    <a:pt x="8" y="32"/>
                  </a:lnTo>
                  <a:lnTo>
                    <a:pt x="3" y="47"/>
                  </a:lnTo>
                  <a:lnTo>
                    <a:pt x="2" y="64"/>
                  </a:lnTo>
                  <a:lnTo>
                    <a:pt x="0" y="103"/>
                  </a:lnTo>
                  <a:lnTo>
                    <a:pt x="2" y="143"/>
                  </a:lnTo>
                  <a:lnTo>
                    <a:pt x="3" y="161"/>
                  </a:lnTo>
                  <a:lnTo>
                    <a:pt x="8" y="178"/>
                  </a:lnTo>
                  <a:lnTo>
                    <a:pt x="14" y="192"/>
                  </a:lnTo>
                  <a:lnTo>
                    <a:pt x="24" y="203"/>
                  </a:lnTo>
                  <a:lnTo>
                    <a:pt x="36" y="210"/>
                  </a:lnTo>
                  <a:lnTo>
                    <a:pt x="55" y="213"/>
                  </a:lnTo>
                  <a:lnTo>
                    <a:pt x="59" y="213"/>
                  </a:lnTo>
                  <a:lnTo>
                    <a:pt x="55" y="207"/>
                  </a:lnTo>
                  <a:lnTo>
                    <a:pt x="55" y="179"/>
                  </a:lnTo>
                  <a:lnTo>
                    <a:pt x="59" y="184"/>
                  </a:lnTo>
                  <a:lnTo>
                    <a:pt x="55" y="184"/>
                  </a:lnTo>
                  <a:lnTo>
                    <a:pt x="43" y="182"/>
                  </a:lnTo>
                  <a:lnTo>
                    <a:pt x="36" y="177"/>
                  </a:lnTo>
                  <a:lnTo>
                    <a:pt x="31" y="170"/>
                  </a:lnTo>
                  <a:lnTo>
                    <a:pt x="29" y="159"/>
                  </a:lnTo>
                  <a:lnTo>
                    <a:pt x="27" y="134"/>
                  </a:lnTo>
                  <a:lnTo>
                    <a:pt x="27" y="108"/>
                  </a:lnTo>
                  <a:lnTo>
                    <a:pt x="27" y="72"/>
                  </a:lnTo>
                  <a:lnTo>
                    <a:pt x="29" y="58"/>
                  </a:lnTo>
                  <a:lnTo>
                    <a:pt x="31" y="45"/>
                  </a:lnTo>
                  <a:lnTo>
                    <a:pt x="34" y="36"/>
                  </a:lnTo>
                  <a:lnTo>
                    <a:pt x="39" y="28"/>
                  </a:lnTo>
                  <a:lnTo>
                    <a:pt x="46" y="23"/>
                  </a:lnTo>
                  <a:lnTo>
                    <a:pt x="55" y="22"/>
                  </a:lnTo>
                  <a:lnTo>
                    <a:pt x="59" y="22"/>
                  </a:lnTo>
                  <a:lnTo>
                    <a:pt x="55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9707" name="Rectangle 218"/>
            <p:cNvSpPr>
              <a:spLocks noChangeArrowheads="1"/>
            </p:cNvSpPr>
            <p:nvPr/>
          </p:nvSpPr>
          <p:spPr bwMode="auto">
            <a:xfrm>
              <a:off x="2944" y="2060"/>
              <a:ext cx="10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9708" name="Freeform 219"/>
            <p:cNvSpPr>
              <a:spLocks/>
            </p:cNvSpPr>
            <p:nvPr/>
          </p:nvSpPr>
          <p:spPr bwMode="auto">
            <a:xfrm>
              <a:off x="2983" y="2003"/>
              <a:ext cx="16" cy="71"/>
            </a:xfrm>
            <a:custGeom>
              <a:avLst/>
              <a:gdLst>
                <a:gd name="T0" fmla="*/ 0 w 49"/>
                <a:gd name="T1" fmla="*/ 7 h 213"/>
                <a:gd name="T2" fmla="*/ 0 w 49"/>
                <a:gd name="T3" fmla="*/ 8 h 213"/>
                <a:gd name="T4" fmla="*/ 1 w 49"/>
                <a:gd name="T5" fmla="*/ 7 h 213"/>
                <a:gd name="T6" fmla="*/ 1 w 49"/>
                <a:gd name="T7" fmla="*/ 7 h 213"/>
                <a:gd name="T8" fmla="*/ 2 w 49"/>
                <a:gd name="T9" fmla="*/ 5 h 213"/>
                <a:gd name="T10" fmla="*/ 2 w 49"/>
                <a:gd name="T11" fmla="*/ 4 h 213"/>
                <a:gd name="T12" fmla="*/ 1 w 49"/>
                <a:gd name="T13" fmla="*/ 4 h 213"/>
                <a:gd name="T14" fmla="*/ 1 w 49"/>
                <a:gd name="T15" fmla="*/ 4 h 213"/>
                <a:gd name="T16" fmla="*/ 0 w 49"/>
                <a:gd name="T17" fmla="*/ 3 h 213"/>
                <a:gd name="T18" fmla="*/ 1 w 49"/>
                <a:gd name="T19" fmla="*/ 4 h 213"/>
                <a:gd name="T20" fmla="*/ 1 w 49"/>
                <a:gd name="T21" fmla="*/ 3 h 213"/>
                <a:gd name="T22" fmla="*/ 2 w 49"/>
                <a:gd name="T23" fmla="*/ 2 h 213"/>
                <a:gd name="T24" fmla="*/ 2 w 49"/>
                <a:gd name="T25" fmla="*/ 1 h 213"/>
                <a:gd name="T26" fmla="*/ 1 w 49"/>
                <a:gd name="T27" fmla="*/ 1 h 213"/>
                <a:gd name="T28" fmla="*/ 1 w 49"/>
                <a:gd name="T29" fmla="*/ 0 h 213"/>
                <a:gd name="T30" fmla="*/ 0 w 49"/>
                <a:gd name="T31" fmla="*/ 0 h 213"/>
                <a:gd name="T32" fmla="*/ 0 w 49"/>
                <a:gd name="T33" fmla="*/ 1 h 213"/>
                <a:gd name="T34" fmla="*/ 0 w 49"/>
                <a:gd name="T35" fmla="*/ 1 h 213"/>
                <a:gd name="T36" fmla="*/ 1 w 49"/>
                <a:gd name="T37" fmla="*/ 1 h 213"/>
                <a:gd name="T38" fmla="*/ 1 w 49"/>
                <a:gd name="T39" fmla="*/ 2 h 213"/>
                <a:gd name="T40" fmla="*/ 0 w 49"/>
                <a:gd name="T41" fmla="*/ 3 h 213"/>
                <a:gd name="T42" fmla="*/ 0 w 49"/>
                <a:gd name="T43" fmla="*/ 3 h 213"/>
                <a:gd name="T44" fmla="*/ 0 w 49"/>
                <a:gd name="T45" fmla="*/ 3 h 213"/>
                <a:gd name="T46" fmla="*/ 0 w 49"/>
                <a:gd name="T47" fmla="*/ 4 h 213"/>
                <a:gd name="T48" fmla="*/ 0 w 49"/>
                <a:gd name="T49" fmla="*/ 4 h 213"/>
                <a:gd name="T50" fmla="*/ 1 w 49"/>
                <a:gd name="T51" fmla="*/ 5 h 213"/>
                <a:gd name="T52" fmla="*/ 1 w 49"/>
                <a:gd name="T53" fmla="*/ 6 h 213"/>
                <a:gd name="T54" fmla="*/ 0 w 49"/>
                <a:gd name="T55" fmla="*/ 7 h 213"/>
                <a:gd name="T56" fmla="*/ 0 w 49"/>
                <a:gd name="T57" fmla="*/ 7 h 213"/>
                <a:gd name="T58" fmla="*/ 0 w 49"/>
                <a:gd name="T59" fmla="*/ 7 h 21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9"/>
                <a:gd name="T91" fmla="*/ 0 h 213"/>
                <a:gd name="T92" fmla="*/ 49 w 49"/>
                <a:gd name="T93" fmla="*/ 213 h 21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9" h="213">
                  <a:moveTo>
                    <a:pt x="0" y="179"/>
                  </a:moveTo>
                  <a:lnTo>
                    <a:pt x="0" y="213"/>
                  </a:lnTo>
                  <a:lnTo>
                    <a:pt x="29" y="199"/>
                  </a:lnTo>
                  <a:lnTo>
                    <a:pt x="41" y="182"/>
                  </a:lnTo>
                  <a:lnTo>
                    <a:pt x="49" y="146"/>
                  </a:lnTo>
                  <a:lnTo>
                    <a:pt x="43" y="112"/>
                  </a:lnTo>
                  <a:lnTo>
                    <a:pt x="33" y="102"/>
                  </a:lnTo>
                  <a:lnTo>
                    <a:pt x="16" y="98"/>
                  </a:lnTo>
                  <a:lnTo>
                    <a:pt x="11" y="92"/>
                  </a:lnTo>
                  <a:lnTo>
                    <a:pt x="16" y="98"/>
                  </a:lnTo>
                  <a:lnTo>
                    <a:pt x="30" y="91"/>
                  </a:lnTo>
                  <a:lnTo>
                    <a:pt x="46" y="65"/>
                  </a:lnTo>
                  <a:lnTo>
                    <a:pt x="48" y="39"/>
                  </a:lnTo>
                  <a:lnTo>
                    <a:pt x="40" y="22"/>
                  </a:lnTo>
                  <a:lnTo>
                    <a:pt x="19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9" y="23"/>
                  </a:lnTo>
                  <a:lnTo>
                    <a:pt x="20" y="38"/>
                  </a:lnTo>
                  <a:lnTo>
                    <a:pt x="20" y="59"/>
                  </a:lnTo>
                  <a:lnTo>
                    <a:pt x="9" y="80"/>
                  </a:lnTo>
                  <a:lnTo>
                    <a:pt x="0" y="87"/>
                  </a:lnTo>
                  <a:lnTo>
                    <a:pt x="0" y="81"/>
                  </a:lnTo>
                  <a:lnTo>
                    <a:pt x="0" y="108"/>
                  </a:lnTo>
                  <a:lnTo>
                    <a:pt x="12" y="114"/>
                  </a:lnTo>
                  <a:lnTo>
                    <a:pt x="22" y="134"/>
                  </a:lnTo>
                  <a:lnTo>
                    <a:pt x="20" y="159"/>
                  </a:lnTo>
                  <a:lnTo>
                    <a:pt x="9" y="178"/>
                  </a:lnTo>
                  <a:lnTo>
                    <a:pt x="0" y="184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9709" name="Freeform 220"/>
            <p:cNvSpPr>
              <a:spLocks/>
            </p:cNvSpPr>
            <p:nvPr/>
          </p:nvSpPr>
          <p:spPr bwMode="auto">
            <a:xfrm>
              <a:off x="2965" y="2003"/>
              <a:ext cx="18" cy="71"/>
            </a:xfrm>
            <a:custGeom>
              <a:avLst/>
              <a:gdLst>
                <a:gd name="T0" fmla="*/ 2 w 53"/>
                <a:gd name="T1" fmla="*/ 1 h 213"/>
                <a:gd name="T2" fmla="*/ 2 w 53"/>
                <a:gd name="T3" fmla="*/ 0 h 213"/>
                <a:gd name="T4" fmla="*/ 1 w 53"/>
                <a:gd name="T5" fmla="*/ 0 h 213"/>
                <a:gd name="T6" fmla="*/ 0 w 53"/>
                <a:gd name="T7" fmla="*/ 1 h 213"/>
                <a:gd name="T8" fmla="*/ 0 w 53"/>
                <a:gd name="T9" fmla="*/ 1 h 213"/>
                <a:gd name="T10" fmla="*/ 0 w 53"/>
                <a:gd name="T11" fmla="*/ 2 h 213"/>
                <a:gd name="T12" fmla="*/ 0 w 53"/>
                <a:gd name="T13" fmla="*/ 3 h 213"/>
                <a:gd name="T14" fmla="*/ 1 w 53"/>
                <a:gd name="T15" fmla="*/ 3 h 213"/>
                <a:gd name="T16" fmla="*/ 1 w 53"/>
                <a:gd name="T17" fmla="*/ 4 h 213"/>
                <a:gd name="T18" fmla="*/ 1 w 53"/>
                <a:gd name="T19" fmla="*/ 3 h 213"/>
                <a:gd name="T20" fmla="*/ 1 w 53"/>
                <a:gd name="T21" fmla="*/ 4 h 213"/>
                <a:gd name="T22" fmla="*/ 0 w 53"/>
                <a:gd name="T23" fmla="*/ 4 h 213"/>
                <a:gd name="T24" fmla="*/ 0 w 53"/>
                <a:gd name="T25" fmla="*/ 5 h 213"/>
                <a:gd name="T26" fmla="*/ 0 w 53"/>
                <a:gd name="T27" fmla="*/ 6 h 213"/>
                <a:gd name="T28" fmla="*/ 0 w 53"/>
                <a:gd name="T29" fmla="*/ 7 h 213"/>
                <a:gd name="T30" fmla="*/ 1 w 53"/>
                <a:gd name="T31" fmla="*/ 8 h 213"/>
                <a:gd name="T32" fmla="*/ 2 w 53"/>
                <a:gd name="T33" fmla="*/ 8 h 213"/>
                <a:gd name="T34" fmla="*/ 2 w 53"/>
                <a:gd name="T35" fmla="*/ 7 h 213"/>
                <a:gd name="T36" fmla="*/ 2 w 53"/>
                <a:gd name="T37" fmla="*/ 7 h 213"/>
                <a:gd name="T38" fmla="*/ 1 w 53"/>
                <a:gd name="T39" fmla="*/ 7 h 213"/>
                <a:gd name="T40" fmla="*/ 1 w 53"/>
                <a:gd name="T41" fmla="*/ 6 h 213"/>
                <a:gd name="T42" fmla="*/ 1 w 53"/>
                <a:gd name="T43" fmla="*/ 5 h 213"/>
                <a:gd name="T44" fmla="*/ 1 w 53"/>
                <a:gd name="T45" fmla="*/ 5 h 213"/>
                <a:gd name="T46" fmla="*/ 2 w 53"/>
                <a:gd name="T47" fmla="*/ 4 h 213"/>
                <a:gd name="T48" fmla="*/ 2 w 53"/>
                <a:gd name="T49" fmla="*/ 4 h 213"/>
                <a:gd name="T50" fmla="*/ 2 w 53"/>
                <a:gd name="T51" fmla="*/ 3 h 213"/>
                <a:gd name="T52" fmla="*/ 2 w 53"/>
                <a:gd name="T53" fmla="*/ 3 h 213"/>
                <a:gd name="T54" fmla="*/ 1 w 53"/>
                <a:gd name="T55" fmla="*/ 3 h 213"/>
                <a:gd name="T56" fmla="*/ 1 w 53"/>
                <a:gd name="T57" fmla="*/ 3 h 213"/>
                <a:gd name="T58" fmla="*/ 1 w 53"/>
                <a:gd name="T59" fmla="*/ 2 h 213"/>
                <a:gd name="T60" fmla="*/ 1 w 53"/>
                <a:gd name="T61" fmla="*/ 1 h 213"/>
                <a:gd name="T62" fmla="*/ 2 w 53"/>
                <a:gd name="T63" fmla="*/ 1 h 213"/>
                <a:gd name="T64" fmla="*/ 2 w 53"/>
                <a:gd name="T65" fmla="*/ 1 h 213"/>
                <a:gd name="T66" fmla="*/ 2 w 53"/>
                <a:gd name="T67" fmla="*/ 1 h 213"/>
                <a:gd name="T68" fmla="*/ 2 w 53"/>
                <a:gd name="T69" fmla="*/ 1 h 2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3"/>
                <a:gd name="T106" fmla="*/ 0 h 213"/>
                <a:gd name="T107" fmla="*/ 53 w 53"/>
                <a:gd name="T108" fmla="*/ 213 h 2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3" h="213">
                  <a:moveTo>
                    <a:pt x="53" y="16"/>
                  </a:moveTo>
                  <a:lnTo>
                    <a:pt x="53" y="0"/>
                  </a:lnTo>
                  <a:lnTo>
                    <a:pt x="30" y="2"/>
                  </a:lnTo>
                  <a:lnTo>
                    <a:pt x="7" y="18"/>
                  </a:lnTo>
                  <a:lnTo>
                    <a:pt x="0" y="38"/>
                  </a:lnTo>
                  <a:lnTo>
                    <a:pt x="1" y="65"/>
                  </a:lnTo>
                  <a:lnTo>
                    <a:pt x="6" y="80"/>
                  </a:lnTo>
                  <a:lnTo>
                    <a:pt x="16" y="91"/>
                  </a:lnTo>
                  <a:lnTo>
                    <a:pt x="30" y="98"/>
                  </a:lnTo>
                  <a:lnTo>
                    <a:pt x="30" y="92"/>
                  </a:lnTo>
                  <a:lnTo>
                    <a:pt x="30" y="98"/>
                  </a:lnTo>
                  <a:lnTo>
                    <a:pt x="8" y="107"/>
                  </a:lnTo>
                  <a:lnTo>
                    <a:pt x="0" y="128"/>
                  </a:lnTo>
                  <a:lnTo>
                    <a:pt x="0" y="160"/>
                  </a:lnTo>
                  <a:lnTo>
                    <a:pt x="11" y="194"/>
                  </a:lnTo>
                  <a:lnTo>
                    <a:pt x="28" y="208"/>
                  </a:lnTo>
                  <a:lnTo>
                    <a:pt x="53" y="213"/>
                  </a:lnTo>
                  <a:lnTo>
                    <a:pt x="53" y="179"/>
                  </a:lnTo>
                  <a:lnTo>
                    <a:pt x="53" y="184"/>
                  </a:lnTo>
                  <a:lnTo>
                    <a:pt x="38" y="181"/>
                  </a:lnTo>
                  <a:lnTo>
                    <a:pt x="28" y="172"/>
                  </a:lnTo>
                  <a:lnTo>
                    <a:pt x="19" y="146"/>
                  </a:lnTo>
                  <a:lnTo>
                    <a:pt x="25" y="122"/>
                  </a:lnTo>
                  <a:lnTo>
                    <a:pt x="44" y="109"/>
                  </a:lnTo>
                  <a:lnTo>
                    <a:pt x="53" y="108"/>
                  </a:lnTo>
                  <a:lnTo>
                    <a:pt x="53" y="81"/>
                  </a:lnTo>
                  <a:lnTo>
                    <a:pt x="53" y="87"/>
                  </a:lnTo>
                  <a:lnTo>
                    <a:pt x="39" y="82"/>
                  </a:lnTo>
                  <a:lnTo>
                    <a:pt x="30" y="72"/>
                  </a:lnTo>
                  <a:lnTo>
                    <a:pt x="25" y="49"/>
                  </a:lnTo>
                  <a:lnTo>
                    <a:pt x="30" y="26"/>
                  </a:lnTo>
                  <a:lnTo>
                    <a:pt x="45" y="17"/>
                  </a:lnTo>
                  <a:lnTo>
                    <a:pt x="53" y="16"/>
                  </a:lnTo>
                  <a:lnTo>
                    <a:pt x="53" y="22"/>
                  </a:lnTo>
                  <a:lnTo>
                    <a:pt x="5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9710" name="Freeform 221"/>
            <p:cNvSpPr>
              <a:spLocks/>
            </p:cNvSpPr>
            <p:nvPr/>
          </p:nvSpPr>
          <p:spPr bwMode="auto">
            <a:xfrm>
              <a:off x="3028" y="1998"/>
              <a:ext cx="37" cy="36"/>
            </a:xfrm>
            <a:custGeom>
              <a:avLst/>
              <a:gdLst>
                <a:gd name="T0" fmla="*/ 4 w 110"/>
                <a:gd name="T1" fmla="*/ 2 h 109"/>
                <a:gd name="T2" fmla="*/ 4 w 110"/>
                <a:gd name="T3" fmla="*/ 2 h 109"/>
                <a:gd name="T4" fmla="*/ 2 w 110"/>
                <a:gd name="T5" fmla="*/ 2 h 109"/>
                <a:gd name="T6" fmla="*/ 3 w 110"/>
                <a:gd name="T7" fmla="*/ 0 h 109"/>
                <a:gd name="T8" fmla="*/ 3 w 110"/>
                <a:gd name="T9" fmla="*/ 0 h 109"/>
                <a:gd name="T10" fmla="*/ 2 w 110"/>
                <a:gd name="T11" fmla="*/ 2 h 109"/>
                <a:gd name="T12" fmla="*/ 1 w 110"/>
                <a:gd name="T13" fmla="*/ 0 h 109"/>
                <a:gd name="T14" fmla="*/ 1 w 110"/>
                <a:gd name="T15" fmla="*/ 0 h 109"/>
                <a:gd name="T16" fmla="*/ 2 w 110"/>
                <a:gd name="T17" fmla="*/ 2 h 109"/>
                <a:gd name="T18" fmla="*/ 0 w 110"/>
                <a:gd name="T19" fmla="*/ 2 h 109"/>
                <a:gd name="T20" fmla="*/ 0 w 110"/>
                <a:gd name="T21" fmla="*/ 2 h 109"/>
                <a:gd name="T22" fmla="*/ 2 w 110"/>
                <a:gd name="T23" fmla="*/ 2 h 109"/>
                <a:gd name="T24" fmla="*/ 1 w 110"/>
                <a:gd name="T25" fmla="*/ 4 h 109"/>
                <a:gd name="T26" fmla="*/ 1 w 110"/>
                <a:gd name="T27" fmla="*/ 4 h 109"/>
                <a:gd name="T28" fmla="*/ 2 w 110"/>
                <a:gd name="T29" fmla="*/ 2 h 109"/>
                <a:gd name="T30" fmla="*/ 3 w 110"/>
                <a:gd name="T31" fmla="*/ 4 h 109"/>
                <a:gd name="T32" fmla="*/ 3 w 110"/>
                <a:gd name="T33" fmla="*/ 4 h 109"/>
                <a:gd name="T34" fmla="*/ 2 w 110"/>
                <a:gd name="T35" fmla="*/ 2 h 109"/>
                <a:gd name="T36" fmla="*/ 4 w 110"/>
                <a:gd name="T37" fmla="*/ 2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0"/>
                <a:gd name="T58" fmla="*/ 0 h 109"/>
                <a:gd name="T59" fmla="*/ 110 w 110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0" h="109">
                  <a:moveTo>
                    <a:pt x="110" y="65"/>
                  </a:moveTo>
                  <a:lnTo>
                    <a:pt x="110" y="49"/>
                  </a:lnTo>
                  <a:lnTo>
                    <a:pt x="60" y="49"/>
                  </a:lnTo>
                  <a:lnTo>
                    <a:pt x="88" y="11"/>
                  </a:lnTo>
                  <a:lnTo>
                    <a:pt x="72" y="0"/>
                  </a:lnTo>
                  <a:lnTo>
                    <a:pt x="54" y="44"/>
                  </a:lnTo>
                  <a:lnTo>
                    <a:pt x="33" y="0"/>
                  </a:lnTo>
                  <a:lnTo>
                    <a:pt x="17" y="11"/>
                  </a:lnTo>
                  <a:lnTo>
                    <a:pt x="44" y="49"/>
                  </a:lnTo>
                  <a:lnTo>
                    <a:pt x="0" y="49"/>
                  </a:lnTo>
                  <a:lnTo>
                    <a:pt x="0" y="65"/>
                  </a:lnTo>
                  <a:lnTo>
                    <a:pt x="44" y="60"/>
                  </a:lnTo>
                  <a:lnTo>
                    <a:pt x="17" y="98"/>
                  </a:lnTo>
                  <a:lnTo>
                    <a:pt x="33" y="109"/>
                  </a:lnTo>
                  <a:lnTo>
                    <a:pt x="54" y="65"/>
                  </a:lnTo>
                  <a:lnTo>
                    <a:pt x="72" y="109"/>
                  </a:lnTo>
                  <a:lnTo>
                    <a:pt x="88" y="98"/>
                  </a:lnTo>
                  <a:lnTo>
                    <a:pt x="60" y="60"/>
                  </a:lnTo>
                  <a:lnTo>
                    <a:pt x="11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9711" name="Freeform 222"/>
            <p:cNvSpPr>
              <a:spLocks/>
            </p:cNvSpPr>
            <p:nvPr/>
          </p:nvSpPr>
          <p:spPr bwMode="auto">
            <a:xfrm>
              <a:off x="3096" y="2000"/>
              <a:ext cx="43" cy="73"/>
            </a:xfrm>
            <a:custGeom>
              <a:avLst/>
              <a:gdLst>
                <a:gd name="T0" fmla="*/ 0 w 131"/>
                <a:gd name="T1" fmla="*/ 6 h 220"/>
                <a:gd name="T2" fmla="*/ 0 w 131"/>
                <a:gd name="T3" fmla="*/ 7 h 220"/>
                <a:gd name="T4" fmla="*/ 1 w 131"/>
                <a:gd name="T5" fmla="*/ 8 h 220"/>
                <a:gd name="T6" fmla="*/ 2 w 131"/>
                <a:gd name="T7" fmla="*/ 8 h 220"/>
                <a:gd name="T8" fmla="*/ 3 w 131"/>
                <a:gd name="T9" fmla="*/ 8 h 220"/>
                <a:gd name="T10" fmla="*/ 3 w 131"/>
                <a:gd name="T11" fmla="*/ 8 h 220"/>
                <a:gd name="T12" fmla="*/ 4 w 131"/>
                <a:gd name="T13" fmla="*/ 8 h 220"/>
                <a:gd name="T14" fmla="*/ 4 w 131"/>
                <a:gd name="T15" fmla="*/ 7 h 220"/>
                <a:gd name="T16" fmla="*/ 5 w 131"/>
                <a:gd name="T17" fmla="*/ 6 h 220"/>
                <a:gd name="T18" fmla="*/ 5 w 131"/>
                <a:gd name="T19" fmla="*/ 5 h 220"/>
                <a:gd name="T20" fmla="*/ 4 w 131"/>
                <a:gd name="T21" fmla="*/ 4 h 220"/>
                <a:gd name="T22" fmla="*/ 2 w 131"/>
                <a:gd name="T23" fmla="*/ 3 h 220"/>
                <a:gd name="T24" fmla="*/ 1 w 131"/>
                <a:gd name="T25" fmla="*/ 2 h 220"/>
                <a:gd name="T26" fmla="*/ 1 w 131"/>
                <a:gd name="T27" fmla="*/ 1 h 220"/>
                <a:gd name="T28" fmla="*/ 2 w 131"/>
                <a:gd name="T29" fmla="*/ 1 h 220"/>
                <a:gd name="T30" fmla="*/ 3 w 131"/>
                <a:gd name="T31" fmla="*/ 1 h 220"/>
                <a:gd name="T32" fmla="*/ 3 w 131"/>
                <a:gd name="T33" fmla="*/ 1 h 220"/>
                <a:gd name="T34" fmla="*/ 4 w 131"/>
                <a:gd name="T35" fmla="*/ 2 h 220"/>
                <a:gd name="T36" fmla="*/ 4 w 131"/>
                <a:gd name="T37" fmla="*/ 2 h 220"/>
                <a:gd name="T38" fmla="*/ 5 w 131"/>
                <a:gd name="T39" fmla="*/ 2 h 220"/>
                <a:gd name="T40" fmla="*/ 5 w 131"/>
                <a:gd name="T41" fmla="*/ 1 h 220"/>
                <a:gd name="T42" fmla="*/ 4 w 131"/>
                <a:gd name="T43" fmla="*/ 0 h 220"/>
                <a:gd name="T44" fmla="*/ 3 w 131"/>
                <a:gd name="T45" fmla="*/ 0 h 220"/>
                <a:gd name="T46" fmla="*/ 2 w 131"/>
                <a:gd name="T47" fmla="*/ 0 h 220"/>
                <a:gd name="T48" fmla="*/ 1 w 131"/>
                <a:gd name="T49" fmla="*/ 1 h 220"/>
                <a:gd name="T50" fmla="*/ 0 w 131"/>
                <a:gd name="T51" fmla="*/ 2 h 220"/>
                <a:gd name="T52" fmla="*/ 0 w 131"/>
                <a:gd name="T53" fmla="*/ 2 h 220"/>
                <a:gd name="T54" fmla="*/ 1 w 131"/>
                <a:gd name="T55" fmla="*/ 3 h 220"/>
                <a:gd name="T56" fmla="*/ 3 w 131"/>
                <a:gd name="T57" fmla="*/ 5 h 220"/>
                <a:gd name="T58" fmla="*/ 4 w 131"/>
                <a:gd name="T59" fmla="*/ 5 h 220"/>
                <a:gd name="T60" fmla="*/ 4 w 131"/>
                <a:gd name="T61" fmla="*/ 6 h 220"/>
                <a:gd name="T62" fmla="*/ 4 w 131"/>
                <a:gd name="T63" fmla="*/ 6 h 220"/>
                <a:gd name="T64" fmla="*/ 3 w 131"/>
                <a:gd name="T65" fmla="*/ 7 h 220"/>
                <a:gd name="T66" fmla="*/ 2 w 131"/>
                <a:gd name="T67" fmla="*/ 7 h 220"/>
                <a:gd name="T68" fmla="*/ 1 w 131"/>
                <a:gd name="T69" fmla="*/ 7 h 220"/>
                <a:gd name="T70" fmla="*/ 1 w 131"/>
                <a:gd name="T71" fmla="*/ 6 h 220"/>
                <a:gd name="T72" fmla="*/ 1 w 131"/>
                <a:gd name="T73" fmla="*/ 5 h 220"/>
                <a:gd name="T74" fmla="*/ 0 w 131"/>
                <a:gd name="T75" fmla="*/ 5 h 220"/>
                <a:gd name="T76" fmla="*/ 0 w 131"/>
                <a:gd name="T77" fmla="*/ 6 h 2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1"/>
                <a:gd name="T118" fmla="*/ 0 h 220"/>
                <a:gd name="T119" fmla="*/ 131 w 131"/>
                <a:gd name="T120" fmla="*/ 220 h 2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1" h="220">
                  <a:moveTo>
                    <a:pt x="0" y="150"/>
                  </a:moveTo>
                  <a:lnTo>
                    <a:pt x="4" y="182"/>
                  </a:lnTo>
                  <a:lnTo>
                    <a:pt x="15" y="204"/>
                  </a:lnTo>
                  <a:lnTo>
                    <a:pt x="42" y="219"/>
                  </a:lnTo>
                  <a:lnTo>
                    <a:pt x="75" y="220"/>
                  </a:lnTo>
                  <a:lnTo>
                    <a:pt x="87" y="218"/>
                  </a:lnTo>
                  <a:lnTo>
                    <a:pt x="110" y="206"/>
                  </a:lnTo>
                  <a:lnTo>
                    <a:pt x="124" y="185"/>
                  </a:lnTo>
                  <a:lnTo>
                    <a:pt x="131" y="157"/>
                  </a:lnTo>
                  <a:lnTo>
                    <a:pt x="127" y="136"/>
                  </a:lnTo>
                  <a:lnTo>
                    <a:pt x="116" y="118"/>
                  </a:lnTo>
                  <a:lnTo>
                    <a:pt x="49" y="78"/>
                  </a:lnTo>
                  <a:lnTo>
                    <a:pt x="36" y="61"/>
                  </a:lnTo>
                  <a:lnTo>
                    <a:pt x="37" y="38"/>
                  </a:lnTo>
                  <a:lnTo>
                    <a:pt x="55" y="22"/>
                  </a:lnTo>
                  <a:lnTo>
                    <a:pt x="76" y="21"/>
                  </a:lnTo>
                  <a:lnTo>
                    <a:pt x="94" y="31"/>
                  </a:lnTo>
                  <a:lnTo>
                    <a:pt x="102" y="58"/>
                  </a:lnTo>
                  <a:lnTo>
                    <a:pt x="96" y="58"/>
                  </a:lnTo>
                  <a:lnTo>
                    <a:pt x="131" y="58"/>
                  </a:lnTo>
                  <a:lnTo>
                    <a:pt x="127" y="31"/>
                  </a:lnTo>
                  <a:lnTo>
                    <a:pt x="115" y="13"/>
                  </a:lnTo>
                  <a:lnTo>
                    <a:pt x="81" y="0"/>
                  </a:lnTo>
                  <a:lnTo>
                    <a:pt x="55" y="0"/>
                  </a:lnTo>
                  <a:lnTo>
                    <a:pt x="25" y="14"/>
                  </a:lnTo>
                  <a:lnTo>
                    <a:pt x="7" y="41"/>
                  </a:lnTo>
                  <a:lnTo>
                    <a:pt x="7" y="64"/>
                  </a:lnTo>
                  <a:lnTo>
                    <a:pt x="21" y="90"/>
                  </a:lnTo>
                  <a:lnTo>
                    <a:pt x="71" y="123"/>
                  </a:lnTo>
                  <a:lnTo>
                    <a:pt x="99" y="145"/>
                  </a:lnTo>
                  <a:lnTo>
                    <a:pt x="102" y="161"/>
                  </a:lnTo>
                  <a:lnTo>
                    <a:pt x="100" y="176"/>
                  </a:lnTo>
                  <a:lnTo>
                    <a:pt x="91" y="186"/>
                  </a:lnTo>
                  <a:lnTo>
                    <a:pt x="63" y="193"/>
                  </a:lnTo>
                  <a:lnTo>
                    <a:pt x="39" y="185"/>
                  </a:lnTo>
                  <a:lnTo>
                    <a:pt x="30" y="166"/>
                  </a:lnTo>
                  <a:lnTo>
                    <a:pt x="23" y="145"/>
                  </a:lnTo>
                  <a:lnTo>
                    <a:pt x="0" y="145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9712" name="Freeform 223"/>
            <p:cNvSpPr>
              <a:spLocks/>
            </p:cNvSpPr>
            <p:nvPr/>
          </p:nvSpPr>
          <p:spPr bwMode="auto">
            <a:xfrm>
              <a:off x="3148" y="2063"/>
              <a:ext cx="36" cy="31"/>
            </a:xfrm>
            <a:custGeom>
              <a:avLst/>
              <a:gdLst>
                <a:gd name="T0" fmla="*/ 2 w 109"/>
                <a:gd name="T1" fmla="*/ 3 h 93"/>
                <a:gd name="T2" fmla="*/ 2 w 109"/>
                <a:gd name="T3" fmla="*/ 1 h 93"/>
                <a:gd name="T4" fmla="*/ 2 w 109"/>
                <a:gd name="T5" fmla="*/ 1 h 93"/>
                <a:gd name="T6" fmla="*/ 3 w 109"/>
                <a:gd name="T7" fmla="*/ 0 h 93"/>
                <a:gd name="T8" fmla="*/ 3 w 109"/>
                <a:gd name="T9" fmla="*/ 0 h 93"/>
                <a:gd name="T10" fmla="*/ 3 w 109"/>
                <a:gd name="T11" fmla="*/ 1 h 93"/>
                <a:gd name="T12" fmla="*/ 3 w 109"/>
                <a:gd name="T13" fmla="*/ 1 h 93"/>
                <a:gd name="T14" fmla="*/ 3 w 109"/>
                <a:gd name="T15" fmla="*/ 1 h 93"/>
                <a:gd name="T16" fmla="*/ 3 w 109"/>
                <a:gd name="T17" fmla="*/ 3 h 93"/>
                <a:gd name="T18" fmla="*/ 4 w 109"/>
                <a:gd name="T19" fmla="*/ 3 h 93"/>
                <a:gd name="T20" fmla="*/ 4 w 109"/>
                <a:gd name="T21" fmla="*/ 1 h 93"/>
                <a:gd name="T22" fmla="*/ 4 w 109"/>
                <a:gd name="T23" fmla="*/ 1 h 93"/>
                <a:gd name="T24" fmla="*/ 4 w 109"/>
                <a:gd name="T25" fmla="*/ 0 h 93"/>
                <a:gd name="T26" fmla="*/ 3 w 109"/>
                <a:gd name="T27" fmla="*/ 0 h 93"/>
                <a:gd name="T28" fmla="*/ 2 w 109"/>
                <a:gd name="T29" fmla="*/ 0 h 93"/>
                <a:gd name="T30" fmla="*/ 2 w 109"/>
                <a:gd name="T31" fmla="*/ 0 h 93"/>
                <a:gd name="T32" fmla="*/ 2 w 109"/>
                <a:gd name="T33" fmla="*/ 0 h 93"/>
                <a:gd name="T34" fmla="*/ 1 w 109"/>
                <a:gd name="T35" fmla="*/ 0 h 93"/>
                <a:gd name="T36" fmla="*/ 1 w 109"/>
                <a:gd name="T37" fmla="*/ 1 h 93"/>
                <a:gd name="T38" fmla="*/ 1 w 109"/>
                <a:gd name="T39" fmla="*/ 0 h 93"/>
                <a:gd name="T40" fmla="*/ 0 w 109"/>
                <a:gd name="T41" fmla="*/ 0 h 93"/>
                <a:gd name="T42" fmla="*/ 0 w 109"/>
                <a:gd name="T43" fmla="*/ 1 h 93"/>
                <a:gd name="T44" fmla="*/ 0 w 109"/>
                <a:gd name="T45" fmla="*/ 1 h 93"/>
                <a:gd name="T46" fmla="*/ 0 w 109"/>
                <a:gd name="T47" fmla="*/ 3 h 93"/>
                <a:gd name="T48" fmla="*/ 1 w 109"/>
                <a:gd name="T49" fmla="*/ 3 h 93"/>
                <a:gd name="T50" fmla="*/ 1 w 109"/>
                <a:gd name="T51" fmla="*/ 1 h 93"/>
                <a:gd name="T52" fmla="*/ 1 w 109"/>
                <a:gd name="T53" fmla="*/ 1 h 93"/>
                <a:gd name="T54" fmla="*/ 1 w 109"/>
                <a:gd name="T55" fmla="*/ 0 h 93"/>
                <a:gd name="T56" fmla="*/ 2 w 109"/>
                <a:gd name="T57" fmla="*/ 1 h 93"/>
                <a:gd name="T58" fmla="*/ 2 w 109"/>
                <a:gd name="T59" fmla="*/ 1 h 93"/>
                <a:gd name="T60" fmla="*/ 2 w 109"/>
                <a:gd name="T61" fmla="*/ 1 h 93"/>
                <a:gd name="T62" fmla="*/ 2 w 109"/>
                <a:gd name="T63" fmla="*/ 3 h 93"/>
                <a:gd name="T64" fmla="*/ 2 w 109"/>
                <a:gd name="T65" fmla="*/ 3 h 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9"/>
                <a:gd name="T100" fmla="*/ 0 h 93"/>
                <a:gd name="T101" fmla="*/ 109 w 109"/>
                <a:gd name="T102" fmla="*/ 93 h 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9" h="93">
                  <a:moveTo>
                    <a:pt x="60" y="93"/>
                  </a:moveTo>
                  <a:lnTo>
                    <a:pt x="60" y="33"/>
                  </a:lnTo>
                  <a:lnTo>
                    <a:pt x="66" y="33"/>
                  </a:lnTo>
                  <a:lnTo>
                    <a:pt x="74" y="12"/>
                  </a:lnTo>
                  <a:lnTo>
                    <a:pt x="82" y="11"/>
                  </a:lnTo>
                  <a:lnTo>
                    <a:pt x="92" y="18"/>
                  </a:lnTo>
                  <a:lnTo>
                    <a:pt x="93" y="33"/>
                  </a:lnTo>
                  <a:lnTo>
                    <a:pt x="93" y="28"/>
                  </a:lnTo>
                  <a:lnTo>
                    <a:pt x="93" y="93"/>
                  </a:lnTo>
                  <a:lnTo>
                    <a:pt x="109" y="93"/>
                  </a:lnTo>
                  <a:lnTo>
                    <a:pt x="109" y="22"/>
                  </a:lnTo>
                  <a:lnTo>
                    <a:pt x="109" y="28"/>
                  </a:lnTo>
                  <a:lnTo>
                    <a:pt x="104" y="7"/>
                  </a:lnTo>
                  <a:lnTo>
                    <a:pt x="87" y="0"/>
                  </a:lnTo>
                  <a:lnTo>
                    <a:pt x="64" y="5"/>
                  </a:lnTo>
                  <a:lnTo>
                    <a:pt x="60" y="11"/>
                  </a:lnTo>
                  <a:lnTo>
                    <a:pt x="44" y="0"/>
                  </a:lnTo>
                  <a:lnTo>
                    <a:pt x="21" y="10"/>
                  </a:lnTo>
                  <a:lnTo>
                    <a:pt x="16" y="17"/>
                  </a:lnTo>
                  <a:lnTo>
                    <a:pt x="16" y="0"/>
                  </a:lnTo>
                  <a:lnTo>
                    <a:pt x="0" y="0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0" y="93"/>
                  </a:lnTo>
                  <a:lnTo>
                    <a:pt x="16" y="93"/>
                  </a:lnTo>
                  <a:lnTo>
                    <a:pt x="16" y="33"/>
                  </a:lnTo>
                  <a:lnTo>
                    <a:pt x="23" y="16"/>
                  </a:lnTo>
                  <a:lnTo>
                    <a:pt x="39" y="11"/>
                  </a:lnTo>
                  <a:lnTo>
                    <a:pt x="48" y="18"/>
                  </a:lnTo>
                  <a:lnTo>
                    <a:pt x="50" y="33"/>
                  </a:lnTo>
                  <a:lnTo>
                    <a:pt x="50" y="28"/>
                  </a:lnTo>
                  <a:lnTo>
                    <a:pt x="50" y="93"/>
                  </a:lnTo>
                  <a:lnTo>
                    <a:pt x="6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9713" name="Freeform 224"/>
            <p:cNvSpPr>
              <a:spLocks/>
            </p:cNvSpPr>
            <p:nvPr/>
          </p:nvSpPr>
          <p:spPr bwMode="auto">
            <a:xfrm>
              <a:off x="3204" y="2063"/>
              <a:ext cx="9" cy="33"/>
            </a:xfrm>
            <a:custGeom>
              <a:avLst/>
              <a:gdLst>
                <a:gd name="T0" fmla="*/ 0 w 28"/>
                <a:gd name="T1" fmla="*/ 3 h 98"/>
                <a:gd name="T2" fmla="*/ 0 w 28"/>
                <a:gd name="T3" fmla="*/ 3 h 98"/>
                <a:gd name="T4" fmla="*/ 0 w 28"/>
                <a:gd name="T5" fmla="*/ 4 h 98"/>
                <a:gd name="T6" fmla="*/ 1 w 28"/>
                <a:gd name="T7" fmla="*/ 3 h 98"/>
                <a:gd name="T8" fmla="*/ 0 w 28"/>
                <a:gd name="T9" fmla="*/ 3 h 98"/>
                <a:gd name="T10" fmla="*/ 0 w 28"/>
                <a:gd name="T11" fmla="*/ 3 h 98"/>
                <a:gd name="T12" fmla="*/ 1 w 28"/>
                <a:gd name="T13" fmla="*/ 3 h 98"/>
                <a:gd name="T14" fmla="*/ 1 w 28"/>
                <a:gd name="T15" fmla="*/ 3 h 98"/>
                <a:gd name="T16" fmla="*/ 1 w 28"/>
                <a:gd name="T17" fmla="*/ 3 h 98"/>
                <a:gd name="T18" fmla="*/ 1 w 28"/>
                <a:gd name="T19" fmla="*/ 1 h 98"/>
                <a:gd name="T20" fmla="*/ 1 w 28"/>
                <a:gd name="T21" fmla="*/ 1 h 98"/>
                <a:gd name="T22" fmla="*/ 1 w 28"/>
                <a:gd name="T23" fmla="*/ 1 h 98"/>
                <a:gd name="T24" fmla="*/ 1 w 28"/>
                <a:gd name="T25" fmla="*/ 0 h 98"/>
                <a:gd name="T26" fmla="*/ 1 w 28"/>
                <a:gd name="T27" fmla="*/ 0 h 98"/>
                <a:gd name="T28" fmla="*/ 0 w 28"/>
                <a:gd name="T29" fmla="*/ 0 h 98"/>
                <a:gd name="T30" fmla="*/ 0 w 28"/>
                <a:gd name="T31" fmla="*/ 0 h 98"/>
                <a:gd name="T32" fmla="*/ 0 w 28"/>
                <a:gd name="T33" fmla="*/ 0 h 98"/>
                <a:gd name="T34" fmla="*/ 0 w 28"/>
                <a:gd name="T35" fmla="*/ 1 h 98"/>
                <a:gd name="T36" fmla="*/ 0 w 28"/>
                <a:gd name="T37" fmla="*/ 1 h 98"/>
                <a:gd name="T38" fmla="*/ 0 w 28"/>
                <a:gd name="T39" fmla="*/ 1 h 98"/>
                <a:gd name="T40" fmla="*/ 1 w 28"/>
                <a:gd name="T41" fmla="*/ 1 h 98"/>
                <a:gd name="T42" fmla="*/ 1 w 28"/>
                <a:gd name="T43" fmla="*/ 1 h 98"/>
                <a:gd name="T44" fmla="*/ 0 w 28"/>
                <a:gd name="T45" fmla="*/ 1 h 98"/>
                <a:gd name="T46" fmla="*/ 0 w 28"/>
                <a:gd name="T47" fmla="*/ 2 h 98"/>
                <a:gd name="T48" fmla="*/ 1 w 28"/>
                <a:gd name="T49" fmla="*/ 2 h 98"/>
                <a:gd name="T50" fmla="*/ 1 w 28"/>
                <a:gd name="T51" fmla="*/ 2 h 98"/>
                <a:gd name="T52" fmla="*/ 0 w 28"/>
                <a:gd name="T53" fmla="*/ 3 h 98"/>
                <a:gd name="T54" fmla="*/ 0 w 28"/>
                <a:gd name="T55" fmla="*/ 3 h 98"/>
                <a:gd name="T56" fmla="*/ 0 w 28"/>
                <a:gd name="T57" fmla="*/ 3 h 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98"/>
                <a:gd name="T89" fmla="*/ 28 w 28"/>
                <a:gd name="T90" fmla="*/ 98 h 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98">
                  <a:moveTo>
                    <a:pt x="0" y="82"/>
                  </a:moveTo>
                  <a:lnTo>
                    <a:pt x="0" y="93"/>
                  </a:lnTo>
                  <a:lnTo>
                    <a:pt x="0" y="98"/>
                  </a:lnTo>
                  <a:lnTo>
                    <a:pt x="17" y="82"/>
                  </a:lnTo>
                  <a:lnTo>
                    <a:pt x="11" y="76"/>
                  </a:lnTo>
                  <a:lnTo>
                    <a:pt x="11" y="93"/>
                  </a:lnTo>
                  <a:lnTo>
                    <a:pt x="28" y="93"/>
                  </a:lnTo>
                  <a:lnTo>
                    <a:pt x="28" y="71"/>
                  </a:lnTo>
                  <a:lnTo>
                    <a:pt x="22" y="71"/>
                  </a:lnTo>
                  <a:lnTo>
                    <a:pt x="22" y="27"/>
                  </a:lnTo>
                  <a:lnTo>
                    <a:pt x="28" y="27"/>
                  </a:lnTo>
                  <a:lnTo>
                    <a:pt x="27" y="18"/>
                  </a:lnTo>
                  <a:lnTo>
                    <a:pt x="22" y="10"/>
                  </a:lnTo>
                  <a:lnTo>
                    <a:pt x="14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7" y="18"/>
                  </a:lnTo>
                  <a:lnTo>
                    <a:pt x="12" y="23"/>
                  </a:lnTo>
                  <a:lnTo>
                    <a:pt x="16" y="30"/>
                  </a:lnTo>
                  <a:lnTo>
                    <a:pt x="17" y="38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17" y="49"/>
                  </a:lnTo>
                  <a:lnTo>
                    <a:pt x="16" y="62"/>
                  </a:lnTo>
                  <a:lnTo>
                    <a:pt x="12" y="71"/>
                  </a:lnTo>
                  <a:lnTo>
                    <a:pt x="7" y="7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9714" name="Freeform 225"/>
            <p:cNvSpPr>
              <a:spLocks/>
            </p:cNvSpPr>
            <p:nvPr/>
          </p:nvSpPr>
          <p:spPr bwMode="auto">
            <a:xfrm>
              <a:off x="3191" y="2063"/>
              <a:ext cx="13" cy="9"/>
            </a:xfrm>
            <a:custGeom>
              <a:avLst/>
              <a:gdLst>
                <a:gd name="T0" fmla="*/ 1 w 39"/>
                <a:gd name="T1" fmla="*/ 0 h 27"/>
                <a:gd name="T2" fmla="*/ 1 w 39"/>
                <a:gd name="T3" fmla="*/ 0 h 27"/>
                <a:gd name="T4" fmla="*/ 1 w 39"/>
                <a:gd name="T5" fmla="*/ 0 h 27"/>
                <a:gd name="T6" fmla="*/ 0 w 39"/>
                <a:gd name="T7" fmla="*/ 0 h 27"/>
                <a:gd name="T8" fmla="*/ 0 w 39"/>
                <a:gd name="T9" fmla="*/ 0 h 27"/>
                <a:gd name="T10" fmla="*/ 0 w 39"/>
                <a:gd name="T11" fmla="*/ 1 h 27"/>
                <a:gd name="T12" fmla="*/ 0 w 39"/>
                <a:gd name="T13" fmla="*/ 1 h 27"/>
                <a:gd name="T14" fmla="*/ 1 w 39"/>
                <a:gd name="T15" fmla="*/ 1 h 27"/>
                <a:gd name="T16" fmla="*/ 1 w 39"/>
                <a:gd name="T17" fmla="*/ 1 h 27"/>
                <a:gd name="T18" fmla="*/ 1 w 39"/>
                <a:gd name="T19" fmla="*/ 1 h 27"/>
                <a:gd name="T20" fmla="*/ 1 w 39"/>
                <a:gd name="T21" fmla="*/ 1 h 27"/>
                <a:gd name="T22" fmla="*/ 1 w 39"/>
                <a:gd name="T23" fmla="*/ 0 h 27"/>
                <a:gd name="T24" fmla="*/ 1 w 39"/>
                <a:gd name="T25" fmla="*/ 0 h 27"/>
                <a:gd name="T26" fmla="*/ 1 w 39"/>
                <a:gd name="T27" fmla="*/ 1 h 27"/>
                <a:gd name="T28" fmla="*/ 1 w 39"/>
                <a:gd name="T29" fmla="*/ 0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"/>
                <a:gd name="T46" fmla="*/ 0 h 27"/>
                <a:gd name="T47" fmla="*/ 39 w 39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" h="27">
                  <a:moveTo>
                    <a:pt x="39" y="11"/>
                  </a:moveTo>
                  <a:lnTo>
                    <a:pt x="39" y="0"/>
                  </a:lnTo>
                  <a:lnTo>
                    <a:pt x="24" y="1"/>
                  </a:lnTo>
                  <a:lnTo>
                    <a:pt x="13" y="6"/>
                  </a:lnTo>
                  <a:lnTo>
                    <a:pt x="7" y="13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17" y="27"/>
                  </a:lnTo>
                  <a:lnTo>
                    <a:pt x="22" y="27"/>
                  </a:lnTo>
                  <a:lnTo>
                    <a:pt x="23" y="21"/>
                  </a:lnTo>
                  <a:lnTo>
                    <a:pt x="27" y="16"/>
                  </a:lnTo>
                  <a:lnTo>
                    <a:pt x="32" y="12"/>
                  </a:lnTo>
                  <a:lnTo>
                    <a:pt x="39" y="11"/>
                  </a:lnTo>
                  <a:lnTo>
                    <a:pt x="39" y="17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9715" name="Freeform 226"/>
            <p:cNvSpPr>
              <a:spLocks/>
            </p:cNvSpPr>
            <p:nvPr/>
          </p:nvSpPr>
          <p:spPr bwMode="auto">
            <a:xfrm>
              <a:off x="3191" y="2076"/>
              <a:ext cx="13" cy="20"/>
            </a:xfrm>
            <a:custGeom>
              <a:avLst/>
              <a:gdLst>
                <a:gd name="T0" fmla="*/ 1 w 39"/>
                <a:gd name="T1" fmla="*/ 0 h 60"/>
                <a:gd name="T2" fmla="*/ 1 w 39"/>
                <a:gd name="T3" fmla="*/ 0 h 60"/>
                <a:gd name="T4" fmla="*/ 1 w 39"/>
                <a:gd name="T5" fmla="*/ 0 h 60"/>
                <a:gd name="T6" fmla="*/ 0 w 39"/>
                <a:gd name="T7" fmla="*/ 0 h 60"/>
                <a:gd name="T8" fmla="*/ 0 w 39"/>
                <a:gd name="T9" fmla="*/ 1 h 60"/>
                <a:gd name="T10" fmla="*/ 0 w 39"/>
                <a:gd name="T11" fmla="*/ 1 h 60"/>
                <a:gd name="T12" fmla="*/ 0 w 39"/>
                <a:gd name="T13" fmla="*/ 1 h 60"/>
                <a:gd name="T14" fmla="*/ 0 w 39"/>
                <a:gd name="T15" fmla="*/ 1 h 60"/>
                <a:gd name="T16" fmla="*/ 0 w 39"/>
                <a:gd name="T17" fmla="*/ 2 h 60"/>
                <a:gd name="T18" fmla="*/ 1 w 39"/>
                <a:gd name="T19" fmla="*/ 2 h 60"/>
                <a:gd name="T20" fmla="*/ 1 w 39"/>
                <a:gd name="T21" fmla="*/ 2 h 60"/>
                <a:gd name="T22" fmla="*/ 1 w 39"/>
                <a:gd name="T23" fmla="*/ 2 h 60"/>
                <a:gd name="T24" fmla="*/ 1 w 39"/>
                <a:gd name="T25" fmla="*/ 2 h 60"/>
                <a:gd name="T26" fmla="*/ 1 w 39"/>
                <a:gd name="T27" fmla="*/ 2 h 60"/>
                <a:gd name="T28" fmla="*/ 1 w 39"/>
                <a:gd name="T29" fmla="*/ 2 h 60"/>
                <a:gd name="T30" fmla="*/ 1 w 39"/>
                <a:gd name="T31" fmla="*/ 2 h 60"/>
                <a:gd name="T32" fmla="*/ 1 w 39"/>
                <a:gd name="T33" fmla="*/ 1 h 60"/>
                <a:gd name="T34" fmla="*/ 1 w 39"/>
                <a:gd name="T35" fmla="*/ 1 h 60"/>
                <a:gd name="T36" fmla="*/ 1 w 39"/>
                <a:gd name="T37" fmla="*/ 1 h 60"/>
                <a:gd name="T38" fmla="*/ 1 w 39"/>
                <a:gd name="T39" fmla="*/ 1 h 60"/>
                <a:gd name="T40" fmla="*/ 1 w 39"/>
                <a:gd name="T41" fmla="*/ 0 h 60"/>
                <a:gd name="T42" fmla="*/ 1 w 39"/>
                <a:gd name="T43" fmla="*/ 0 h 60"/>
                <a:gd name="T44" fmla="*/ 1 w 39"/>
                <a:gd name="T45" fmla="*/ 0 h 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"/>
                <a:gd name="T70" fmla="*/ 0 h 60"/>
                <a:gd name="T71" fmla="*/ 39 w 39"/>
                <a:gd name="T72" fmla="*/ 60 h 6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" h="60">
                  <a:moveTo>
                    <a:pt x="39" y="11"/>
                  </a:moveTo>
                  <a:lnTo>
                    <a:pt x="39" y="0"/>
                  </a:lnTo>
                  <a:lnTo>
                    <a:pt x="26" y="1"/>
                  </a:lnTo>
                  <a:lnTo>
                    <a:pt x="13" y="6"/>
                  </a:lnTo>
                  <a:lnTo>
                    <a:pt x="3" y="15"/>
                  </a:lnTo>
                  <a:lnTo>
                    <a:pt x="1" y="21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7" y="50"/>
                  </a:lnTo>
                  <a:lnTo>
                    <a:pt x="17" y="58"/>
                  </a:lnTo>
                  <a:lnTo>
                    <a:pt x="28" y="60"/>
                  </a:lnTo>
                  <a:lnTo>
                    <a:pt x="39" y="60"/>
                  </a:lnTo>
                  <a:lnTo>
                    <a:pt x="39" y="55"/>
                  </a:lnTo>
                  <a:lnTo>
                    <a:pt x="39" y="44"/>
                  </a:lnTo>
                  <a:lnTo>
                    <a:pt x="33" y="44"/>
                  </a:lnTo>
                  <a:lnTo>
                    <a:pt x="26" y="43"/>
                  </a:lnTo>
                  <a:lnTo>
                    <a:pt x="21" y="40"/>
                  </a:lnTo>
                  <a:lnTo>
                    <a:pt x="18" y="34"/>
                  </a:lnTo>
                  <a:lnTo>
                    <a:pt x="17" y="28"/>
                  </a:lnTo>
                  <a:lnTo>
                    <a:pt x="19" y="18"/>
                  </a:lnTo>
                  <a:lnTo>
                    <a:pt x="24" y="13"/>
                  </a:lnTo>
                  <a:lnTo>
                    <a:pt x="30" y="11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29716" name="Freeform 227"/>
            <p:cNvSpPr>
              <a:spLocks/>
            </p:cNvSpPr>
            <p:nvPr/>
          </p:nvSpPr>
          <p:spPr bwMode="auto">
            <a:xfrm>
              <a:off x="3218" y="2063"/>
              <a:ext cx="26" cy="31"/>
            </a:xfrm>
            <a:custGeom>
              <a:avLst/>
              <a:gdLst>
                <a:gd name="T0" fmla="*/ 2 w 78"/>
                <a:gd name="T1" fmla="*/ 2 h 93"/>
                <a:gd name="T2" fmla="*/ 3 w 78"/>
                <a:gd name="T3" fmla="*/ 0 h 93"/>
                <a:gd name="T4" fmla="*/ 2 w 78"/>
                <a:gd name="T5" fmla="*/ 0 h 93"/>
                <a:gd name="T6" fmla="*/ 1 w 78"/>
                <a:gd name="T7" fmla="*/ 1 h 93"/>
                <a:gd name="T8" fmla="*/ 1 w 78"/>
                <a:gd name="T9" fmla="*/ 0 h 93"/>
                <a:gd name="T10" fmla="*/ 0 w 78"/>
                <a:gd name="T11" fmla="*/ 0 h 93"/>
                <a:gd name="T12" fmla="*/ 1 w 78"/>
                <a:gd name="T13" fmla="*/ 2 h 93"/>
                <a:gd name="T14" fmla="*/ 0 w 78"/>
                <a:gd name="T15" fmla="*/ 3 h 93"/>
                <a:gd name="T16" fmla="*/ 1 w 78"/>
                <a:gd name="T17" fmla="*/ 3 h 93"/>
                <a:gd name="T18" fmla="*/ 1 w 78"/>
                <a:gd name="T19" fmla="*/ 2 h 93"/>
                <a:gd name="T20" fmla="*/ 2 w 78"/>
                <a:gd name="T21" fmla="*/ 3 h 93"/>
                <a:gd name="T22" fmla="*/ 3 w 78"/>
                <a:gd name="T23" fmla="*/ 3 h 93"/>
                <a:gd name="T24" fmla="*/ 2 w 78"/>
                <a:gd name="T25" fmla="*/ 2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93"/>
                <a:gd name="T41" fmla="*/ 78 w 78"/>
                <a:gd name="T42" fmla="*/ 93 h 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93">
                  <a:moveTo>
                    <a:pt x="51" y="44"/>
                  </a:moveTo>
                  <a:lnTo>
                    <a:pt x="78" y="0"/>
                  </a:lnTo>
                  <a:lnTo>
                    <a:pt x="56" y="0"/>
                  </a:lnTo>
                  <a:lnTo>
                    <a:pt x="40" y="33"/>
                  </a:lnTo>
                  <a:lnTo>
                    <a:pt x="22" y="0"/>
                  </a:lnTo>
                  <a:lnTo>
                    <a:pt x="0" y="0"/>
                  </a:lnTo>
                  <a:lnTo>
                    <a:pt x="28" y="44"/>
                  </a:lnTo>
                  <a:lnTo>
                    <a:pt x="0" y="93"/>
                  </a:lnTo>
                  <a:lnTo>
                    <a:pt x="17" y="93"/>
                  </a:lnTo>
                  <a:lnTo>
                    <a:pt x="40" y="55"/>
                  </a:lnTo>
                  <a:lnTo>
                    <a:pt x="62" y="93"/>
                  </a:lnTo>
                  <a:lnTo>
                    <a:pt x="78" y="93"/>
                  </a:lnTo>
                  <a:lnTo>
                    <a:pt x="51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81050"/>
            <a:ext cx="6904038" cy="609600"/>
          </a:xfrm>
        </p:spPr>
        <p:txBody>
          <a:bodyPr/>
          <a:lstStyle/>
          <a:p>
            <a:pPr eaLnBrk="1" hangingPunct="1"/>
            <a:r>
              <a:rPr lang="en-US" smtClean="0"/>
              <a:t>Instrumental Spectral Bandwidth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27300" y="1652588"/>
            <a:ext cx="40862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0724" name="AutoShape 14"/>
          <p:cNvSpPr>
            <a:spLocks noChangeArrowheads="1"/>
          </p:cNvSpPr>
          <p:nvPr/>
        </p:nvSpPr>
        <p:spPr bwMode="auto">
          <a:xfrm>
            <a:off x="1803400" y="1919288"/>
            <a:ext cx="6477000" cy="3608387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tr-TR" sz="2400">
              <a:latin typeface="Times New Roman" pitchFamily="18" charset="0"/>
            </a:endParaRPr>
          </a:p>
        </p:txBody>
      </p:sp>
      <p:sp>
        <p:nvSpPr>
          <p:cNvPr id="30725" name="Text Box 15"/>
          <p:cNvSpPr txBox="1">
            <a:spLocks noChangeArrowheads="1"/>
          </p:cNvSpPr>
          <p:nvPr/>
        </p:nvSpPr>
        <p:spPr bwMode="auto">
          <a:xfrm>
            <a:off x="1143000" y="5768975"/>
            <a:ext cx="7835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The SBW is defined as the width, at half the maximum intensity, of the band of light leaving the monochromator</a:t>
            </a:r>
          </a:p>
        </p:txBody>
      </p:sp>
      <p:grpSp>
        <p:nvGrpSpPr>
          <p:cNvPr id="30726" name="Group 18"/>
          <p:cNvGrpSpPr>
            <a:grpSpLocks noChangeAspect="1"/>
          </p:cNvGrpSpPr>
          <p:nvPr/>
        </p:nvGrpSpPr>
        <p:grpSpPr bwMode="auto">
          <a:xfrm>
            <a:off x="3459163" y="2111375"/>
            <a:ext cx="3157537" cy="3157538"/>
            <a:chOff x="1763" y="1162"/>
            <a:chExt cx="1989" cy="1989"/>
          </a:xfrm>
        </p:grpSpPr>
        <p:sp>
          <p:nvSpPr>
            <p:cNvPr id="30727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763" y="1162"/>
              <a:ext cx="1989" cy="1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28" name="Freeform 19"/>
            <p:cNvSpPr>
              <a:spLocks/>
            </p:cNvSpPr>
            <p:nvPr/>
          </p:nvSpPr>
          <p:spPr bwMode="auto">
            <a:xfrm>
              <a:off x="1835" y="2183"/>
              <a:ext cx="21" cy="84"/>
            </a:xfrm>
            <a:custGeom>
              <a:avLst/>
              <a:gdLst>
                <a:gd name="T0" fmla="*/ 0 w 63"/>
                <a:gd name="T1" fmla="*/ 8 h 251"/>
                <a:gd name="T2" fmla="*/ 0 w 63"/>
                <a:gd name="T3" fmla="*/ 9 h 251"/>
                <a:gd name="T4" fmla="*/ 0 w 63"/>
                <a:gd name="T5" fmla="*/ 9 h 251"/>
                <a:gd name="T6" fmla="*/ 1 w 63"/>
                <a:gd name="T7" fmla="*/ 9 h 251"/>
                <a:gd name="T8" fmla="*/ 1 w 63"/>
                <a:gd name="T9" fmla="*/ 9 h 251"/>
                <a:gd name="T10" fmla="*/ 2 w 63"/>
                <a:gd name="T11" fmla="*/ 8 h 251"/>
                <a:gd name="T12" fmla="*/ 2 w 63"/>
                <a:gd name="T13" fmla="*/ 8 h 251"/>
                <a:gd name="T14" fmla="*/ 2 w 63"/>
                <a:gd name="T15" fmla="*/ 7 h 251"/>
                <a:gd name="T16" fmla="*/ 2 w 63"/>
                <a:gd name="T17" fmla="*/ 6 h 251"/>
                <a:gd name="T18" fmla="*/ 2 w 63"/>
                <a:gd name="T19" fmla="*/ 5 h 251"/>
                <a:gd name="T20" fmla="*/ 2 w 63"/>
                <a:gd name="T21" fmla="*/ 3 h 251"/>
                <a:gd name="T22" fmla="*/ 2 w 63"/>
                <a:gd name="T23" fmla="*/ 2 h 251"/>
                <a:gd name="T24" fmla="*/ 2 w 63"/>
                <a:gd name="T25" fmla="*/ 1 h 251"/>
                <a:gd name="T26" fmla="*/ 2 w 63"/>
                <a:gd name="T27" fmla="*/ 1 h 251"/>
                <a:gd name="T28" fmla="*/ 1 w 63"/>
                <a:gd name="T29" fmla="*/ 0 h 251"/>
                <a:gd name="T30" fmla="*/ 1 w 63"/>
                <a:gd name="T31" fmla="*/ 0 h 251"/>
                <a:gd name="T32" fmla="*/ 0 w 63"/>
                <a:gd name="T33" fmla="*/ 0 h 251"/>
                <a:gd name="T34" fmla="*/ 0 w 63"/>
                <a:gd name="T35" fmla="*/ 1 h 251"/>
                <a:gd name="T36" fmla="*/ 0 w 63"/>
                <a:gd name="T37" fmla="*/ 1 h 251"/>
                <a:gd name="T38" fmla="*/ 0 w 63"/>
                <a:gd name="T39" fmla="*/ 1 h 251"/>
                <a:gd name="T40" fmla="*/ 1 w 63"/>
                <a:gd name="T41" fmla="*/ 1 h 251"/>
                <a:gd name="T42" fmla="*/ 1 w 63"/>
                <a:gd name="T43" fmla="*/ 2 h 251"/>
                <a:gd name="T44" fmla="*/ 1 w 63"/>
                <a:gd name="T45" fmla="*/ 2 h 251"/>
                <a:gd name="T46" fmla="*/ 1 w 63"/>
                <a:gd name="T47" fmla="*/ 3 h 251"/>
                <a:gd name="T48" fmla="*/ 1 w 63"/>
                <a:gd name="T49" fmla="*/ 3 h 251"/>
                <a:gd name="T50" fmla="*/ 1 w 63"/>
                <a:gd name="T51" fmla="*/ 5 h 251"/>
                <a:gd name="T52" fmla="*/ 1 w 63"/>
                <a:gd name="T53" fmla="*/ 6 h 251"/>
                <a:gd name="T54" fmla="*/ 1 w 63"/>
                <a:gd name="T55" fmla="*/ 7 h 251"/>
                <a:gd name="T56" fmla="*/ 1 w 63"/>
                <a:gd name="T57" fmla="*/ 7 h 251"/>
                <a:gd name="T58" fmla="*/ 1 w 63"/>
                <a:gd name="T59" fmla="*/ 8 h 251"/>
                <a:gd name="T60" fmla="*/ 0 w 63"/>
                <a:gd name="T61" fmla="*/ 8 h 251"/>
                <a:gd name="T62" fmla="*/ 0 w 63"/>
                <a:gd name="T63" fmla="*/ 8 h 251"/>
                <a:gd name="T64" fmla="*/ 0 w 63"/>
                <a:gd name="T65" fmla="*/ 8 h 2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251"/>
                <a:gd name="T101" fmla="*/ 63 w 63"/>
                <a:gd name="T102" fmla="*/ 251 h 2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251">
                  <a:moveTo>
                    <a:pt x="0" y="211"/>
                  </a:moveTo>
                  <a:lnTo>
                    <a:pt x="0" y="243"/>
                  </a:lnTo>
                  <a:lnTo>
                    <a:pt x="0" y="251"/>
                  </a:lnTo>
                  <a:lnTo>
                    <a:pt x="21" y="248"/>
                  </a:lnTo>
                  <a:lnTo>
                    <a:pt x="36" y="239"/>
                  </a:lnTo>
                  <a:lnTo>
                    <a:pt x="48" y="224"/>
                  </a:lnTo>
                  <a:lnTo>
                    <a:pt x="56" y="209"/>
                  </a:lnTo>
                  <a:lnTo>
                    <a:pt x="61" y="188"/>
                  </a:lnTo>
                  <a:lnTo>
                    <a:pt x="62" y="167"/>
                  </a:lnTo>
                  <a:lnTo>
                    <a:pt x="63" y="122"/>
                  </a:lnTo>
                  <a:lnTo>
                    <a:pt x="62" y="75"/>
                  </a:lnTo>
                  <a:lnTo>
                    <a:pt x="61" y="55"/>
                  </a:lnTo>
                  <a:lnTo>
                    <a:pt x="56" y="38"/>
                  </a:lnTo>
                  <a:lnTo>
                    <a:pt x="48" y="22"/>
                  </a:lnTo>
                  <a:lnTo>
                    <a:pt x="36" y="10"/>
                  </a:lnTo>
                  <a:lnTo>
                    <a:pt x="21" y="3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10" y="28"/>
                  </a:lnTo>
                  <a:lnTo>
                    <a:pt x="19" y="33"/>
                  </a:lnTo>
                  <a:lnTo>
                    <a:pt x="24" y="42"/>
                  </a:lnTo>
                  <a:lnTo>
                    <a:pt x="27" y="54"/>
                  </a:lnTo>
                  <a:lnTo>
                    <a:pt x="30" y="68"/>
                  </a:lnTo>
                  <a:lnTo>
                    <a:pt x="32" y="86"/>
                  </a:lnTo>
                  <a:lnTo>
                    <a:pt x="32" y="129"/>
                  </a:lnTo>
                  <a:lnTo>
                    <a:pt x="32" y="158"/>
                  </a:lnTo>
                  <a:lnTo>
                    <a:pt x="27" y="185"/>
                  </a:lnTo>
                  <a:lnTo>
                    <a:pt x="24" y="197"/>
                  </a:lnTo>
                  <a:lnTo>
                    <a:pt x="19" y="207"/>
                  </a:lnTo>
                  <a:lnTo>
                    <a:pt x="10" y="214"/>
                  </a:lnTo>
                  <a:lnTo>
                    <a:pt x="0" y="219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29" name="Freeform 20"/>
            <p:cNvSpPr>
              <a:spLocks/>
            </p:cNvSpPr>
            <p:nvPr/>
          </p:nvSpPr>
          <p:spPr bwMode="auto">
            <a:xfrm>
              <a:off x="1814" y="2183"/>
              <a:ext cx="21" cy="84"/>
            </a:xfrm>
            <a:custGeom>
              <a:avLst/>
              <a:gdLst>
                <a:gd name="T0" fmla="*/ 2 w 64"/>
                <a:gd name="T1" fmla="*/ 1 h 251"/>
                <a:gd name="T2" fmla="*/ 2 w 64"/>
                <a:gd name="T3" fmla="*/ 0 h 251"/>
                <a:gd name="T4" fmla="*/ 2 w 64"/>
                <a:gd name="T5" fmla="*/ 0 h 251"/>
                <a:gd name="T6" fmla="*/ 1 w 64"/>
                <a:gd name="T7" fmla="*/ 0 h 251"/>
                <a:gd name="T8" fmla="*/ 1 w 64"/>
                <a:gd name="T9" fmla="*/ 1 h 251"/>
                <a:gd name="T10" fmla="*/ 0 w 64"/>
                <a:gd name="T11" fmla="*/ 1 h 251"/>
                <a:gd name="T12" fmla="*/ 0 w 64"/>
                <a:gd name="T13" fmla="*/ 2 h 251"/>
                <a:gd name="T14" fmla="*/ 0 w 64"/>
                <a:gd name="T15" fmla="*/ 3 h 251"/>
                <a:gd name="T16" fmla="*/ 0 w 64"/>
                <a:gd name="T17" fmla="*/ 5 h 251"/>
                <a:gd name="T18" fmla="*/ 0 w 64"/>
                <a:gd name="T19" fmla="*/ 6 h 251"/>
                <a:gd name="T20" fmla="*/ 0 w 64"/>
                <a:gd name="T21" fmla="*/ 7 h 251"/>
                <a:gd name="T22" fmla="*/ 0 w 64"/>
                <a:gd name="T23" fmla="*/ 8 h 251"/>
                <a:gd name="T24" fmla="*/ 1 w 64"/>
                <a:gd name="T25" fmla="*/ 8 h 251"/>
                <a:gd name="T26" fmla="*/ 1 w 64"/>
                <a:gd name="T27" fmla="*/ 9 h 251"/>
                <a:gd name="T28" fmla="*/ 2 w 64"/>
                <a:gd name="T29" fmla="*/ 9 h 251"/>
                <a:gd name="T30" fmla="*/ 2 w 64"/>
                <a:gd name="T31" fmla="*/ 9 h 251"/>
                <a:gd name="T32" fmla="*/ 2 w 64"/>
                <a:gd name="T33" fmla="*/ 9 h 251"/>
                <a:gd name="T34" fmla="*/ 2 w 64"/>
                <a:gd name="T35" fmla="*/ 8 h 251"/>
                <a:gd name="T36" fmla="*/ 2 w 64"/>
                <a:gd name="T37" fmla="*/ 8 h 251"/>
                <a:gd name="T38" fmla="*/ 2 w 64"/>
                <a:gd name="T39" fmla="*/ 8 h 251"/>
                <a:gd name="T40" fmla="*/ 2 w 64"/>
                <a:gd name="T41" fmla="*/ 8 h 251"/>
                <a:gd name="T42" fmla="*/ 1 w 64"/>
                <a:gd name="T43" fmla="*/ 7 h 251"/>
                <a:gd name="T44" fmla="*/ 1 w 64"/>
                <a:gd name="T45" fmla="*/ 7 h 251"/>
                <a:gd name="T46" fmla="*/ 1 w 64"/>
                <a:gd name="T47" fmla="*/ 6 h 251"/>
                <a:gd name="T48" fmla="*/ 1 w 64"/>
                <a:gd name="T49" fmla="*/ 5 h 251"/>
                <a:gd name="T50" fmla="*/ 1 w 64"/>
                <a:gd name="T51" fmla="*/ 3 h 251"/>
                <a:gd name="T52" fmla="*/ 1 w 64"/>
                <a:gd name="T53" fmla="*/ 2 h 251"/>
                <a:gd name="T54" fmla="*/ 1 w 64"/>
                <a:gd name="T55" fmla="*/ 2 h 251"/>
                <a:gd name="T56" fmla="*/ 1 w 64"/>
                <a:gd name="T57" fmla="*/ 1 h 251"/>
                <a:gd name="T58" fmla="*/ 2 w 64"/>
                <a:gd name="T59" fmla="*/ 1 h 251"/>
                <a:gd name="T60" fmla="*/ 2 w 64"/>
                <a:gd name="T61" fmla="*/ 1 h 251"/>
                <a:gd name="T62" fmla="*/ 2 w 64"/>
                <a:gd name="T63" fmla="*/ 1 h 251"/>
                <a:gd name="T64" fmla="*/ 2 w 64"/>
                <a:gd name="T65" fmla="*/ 1 h 251"/>
                <a:gd name="T66" fmla="*/ 2 w 64"/>
                <a:gd name="T67" fmla="*/ 1 h 2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"/>
                <a:gd name="T103" fmla="*/ 0 h 251"/>
                <a:gd name="T104" fmla="*/ 64 w 64"/>
                <a:gd name="T105" fmla="*/ 251 h 2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" h="251">
                  <a:moveTo>
                    <a:pt x="64" y="20"/>
                  </a:moveTo>
                  <a:lnTo>
                    <a:pt x="64" y="0"/>
                  </a:lnTo>
                  <a:lnTo>
                    <a:pt x="42" y="3"/>
                  </a:lnTo>
                  <a:lnTo>
                    <a:pt x="28" y="10"/>
                  </a:lnTo>
                  <a:lnTo>
                    <a:pt x="16" y="22"/>
                  </a:lnTo>
                  <a:lnTo>
                    <a:pt x="9" y="38"/>
                  </a:lnTo>
                  <a:lnTo>
                    <a:pt x="3" y="55"/>
                  </a:lnTo>
                  <a:lnTo>
                    <a:pt x="1" y="75"/>
                  </a:lnTo>
                  <a:lnTo>
                    <a:pt x="0" y="122"/>
                  </a:lnTo>
                  <a:lnTo>
                    <a:pt x="1" y="167"/>
                  </a:lnTo>
                  <a:lnTo>
                    <a:pt x="3" y="188"/>
                  </a:lnTo>
                  <a:lnTo>
                    <a:pt x="9" y="209"/>
                  </a:lnTo>
                  <a:lnTo>
                    <a:pt x="16" y="224"/>
                  </a:lnTo>
                  <a:lnTo>
                    <a:pt x="28" y="239"/>
                  </a:lnTo>
                  <a:lnTo>
                    <a:pt x="42" y="248"/>
                  </a:lnTo>
                  <a:lnTo>
                    <a:pt x="64" y="251"/>
                  </a:lnTo>
                  <a:lnTo>
                    <a:pt x="64" y="243"/>
                  </a:lnTo>
                  <a:lnTo>
                    <a:pt x="64" y="211"/>
                  </a:lnTo>
                  <a:lnTo>
                    <a:pt x="64" y="219"/>
                  </a:lnTo>
                  <a:lnTo>
                    <a:pt x="54" y="216"/>
                  </a:lnTo>
                  <a:lnTo>
                    <a:pt x="45" y="210"/>
                  </a:lnTo>
                  <a:lnTo>
                    <a:pt x="39" y="200"/>
                  </a:lnTo>
                  <a:lnTo>
                    <a:pt x="36" y="188"/>
                  </a:lnTo>
                  <a:lnTo>
                    <a:pt x="32" y="159"/>
                  </a:lnTo>
                  <a:lnTo>
                    <a:pt x="32" y="129"/>
                  </a:lnTo>
                  <a:lnTo>
                    <a:pt x="32" y="86"/>
                  </a:lnTo>
                  <a:lnTo>
                    <a:pt x="33" y="67"/>
                  </a:lnTo>
                  <a:lnTo>
                    <a:pt x="36" y="51"/>
                  </a:lnTo>
                  <a:lnTo>
                    <a:pt x="39" y="38"/>
                  </a:lnTo>
                  <a:lnTo>
                    <a:pt x="45" y="29"/>
                  </a:lnTo>
                  <a:lnTo>
                    <a:pt x="54" y="22"/>
                  </a:lnTo>
                  <a:lnTo>
                    <a:pt x="64" y="20"/>
                  </a:lnTo>
                  <a:lnTo>
                    <a:pt x="64" y="26"/>
                  </a:lnTo>
                  <a:lnTo>
                    <a:pt x="64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30" name="Rectangle 21"/>
            <p:cNvSpPr>
              <a:spLocks noChangeArrowheads="1"/>
            </p:cNvSpPr>
            <p:nvPr/>
          </p:nvSpPr>
          <p:spPr bwMode="auto">
            <a:xfrm>
              <a:off x="1868" y="2250"/>
              <a:ext cx="10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731" name="Freeform 22"/>
            <p:cNvSpPr>
              <a:spLocks/>
            </p:cNvSpPr>
            <p:nvPr/>
          </p:nvSpPr>
          <p:spPr bwMode="auto">
            <a:xfrm>
              <a:off x="1890" y="2183"/>
              <a:ext cx="43" cy="84"/>
            </a:xfrm>
            <a:custGeom>
              <a:avLst/>
              <a:gdLst>
                <a:gd name="T0" fmla="*/ 0 w 128"/>
                <a:gd name="T1" fmla="*/ 0 h 251"/>
                <a:gd name="T2" fmla="*/ 0 w 128"/>
                <a:gd name="T3" fmla="*/ 5 h 251"/>
                <a:gd name="T4" fmla="*/ 1 w 128"/>
                <a:gd name="T5" fmla="*/ 5 h 251"/>
                <a:gd name="T6" fmla="*/ 1 w 128"/>
                <a:gd name="T7" fmla="*/ 5 h 251"/>
                <a:gd name="T8" fmla="*/ 2 w 128"/>
                <a:gd name="T9" fmla="*/ 4 h 251"/>
                <a:gd name="T10" fmla="*/ 2 w 128"/>
                <a:gd name="T11" fmla="*/ 4 h 251"/>
                <a:gd name="T12" fmla="*/ 3 w 128"/>
                <a:gd name="T13" fmla="*/ 4 h 251"/>
                <a:gd name="T14" fmla="*/ 3 w 128"/>
                <a:gd name="T15" fmla="*/ 5 h 251"/>
                <a:gd name="T16" fmla="*/ 4 w 128"/>
                <a:gd name="T17" fmla="*/ 6 h 251"/>
                <a:gd name="T18" fmla="*/ 3 w 128"/>
                <a:gd name="T19" fmla="*/ 8 h 251"/>
                <a:gd name="T20" fmla="*/ 3 w 128"/>
                <a:gd name="T21" fmla="*/ 8 h 251"/>
                <a:gd name="T22" fmla="*/ 2 w 128"/>
                <a:gd name="T23" fmla="*/ 8 h 251"/>
                <a:gd name="T24" fmla="*/ 2 w 128"/>
                <a:gd name="T25" fmla="*/ 8 h 251"/>
                <a:gd name="T26" fmla="*/ 1 w 128"/>
                <a:gd name="T27" fmla="*/ 7 h 251"/>
                <a:gd name="T28" fmla="*/ 1 w 128"/>
                <a:gd name="T29" fmla="*/ 7 h 251"/>
                <a:gd name="T30" fmla="*/ 0 w 128"/>
                <a:gd name="T31" fmla="*/ 7 h 251"/>
                <a:gd name="T32" fmla="*/ 0 w 128"/>
                <a:gd name="T33" fmla="*/ 8 h 251"/>
                <a:gd name="T34" fmla="*/ 1 w 128"/>
                <a:gd name="T35" fmla="*/ 9 h 251"/>
                <a:gd name="T36" fmla="*/ 2 w 128"/>
                <a:gd name="T37" fmla="*/ 9 h 251"/>
                <a:gd name="T38" fmla="*/ 2 w 128"/>
                <a:gd name="T39" fmla="*/ 9 h 251"/>
                <a:gd name="T40" fmla="*/ 4 w 128"/>
                <a:gd name="T41" fmla="*/ 9 h 251"/>
                <a:gd name="T42" fmla="*/ 4 w 128"/>
                <a:gd name="T43" fmla="*/ 8 h 251"/>
                <a:gd name="T44" fmla="*/ 5 w 128"/>
                <a:gd name="T45" fmla="*/ 7 h 251"/>
                <a:gd name="T46" fmla="*/ 5 w 128"/>
                <a:gd name="T47" fmla="*/ 5 h 251"/>
                <a:gd name="T48" fmla="*/ 4 w 128"/>
                <a:gd name="T49" fmla="*/ 4 h 251"/>
                <a:gd name="T50" fmla="*/ 4 w 128"/>
                <a:gd name="T51" fmla="*/ 3 h 251"/>
                <a:gd name="T52" fmla="*/ 3 w 128"/>
                <a:gd name="T53" fmla="*/ 3 h 251"/>
                <a:gd name="T54" fmla="*/ 1 w 128"/>
                <a:gd name="T55" fmla="*/ 4 h 251"/>
                <a:gd name="T56" fmla="*/ 1 w 128"/>
                <a:gd name="T57" fmla="*/ 1 h 251"/>
                <a:gd name="T58" fmla="*/ 4 w 128"/>
                <a:gd name="T59" fmla="*/ 1 h 251"/>
                <a:gd name="T60" fmla="*/ 4 w 128"/>
                <a:gd name="T61" fmla="*/ 0 h 251"/>
                <a:gd name="T62" fmla="*/ 0 w 128"/>
                <a:gd name="T63" fmla="*/ 0 h 2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8"/>
                <a:gd name="T97" fmla="*/ 0 h 251"/>
                <a:gd name="T98" fmla="*/ 128 w 128"/>
                <a:gd name="T99" fmla="*/ 251 h 25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8" h="251">
                  <a:moveTo>
                    <a:pt x="7" y="0"/>
                  </a:moveTo>
                  <a:lnTo>
                    <a:pt x="7" y="129"/>
                  </a:lnTo>
                  <a:lnTo>
                    <a:pt x="34" y="129"/>
                  </a:lnTo>
                  <a:lnTo>
                    <a:pt x="39" y="135"/>
                  </a:lnTo>
                  <a:lnTo>
                    <a:pt x="48" y="112"/>
                  </a:lnTo>
                  <a:lnTo>
                    <a:pt x="65" y="103"/>
                  </a:lnTo>
                  <a:lnTo>
                    <a:pt x="84" y="109"/>
                  </a:lnTo>
                  <a:lnTo>
                    <a:pt x="93" y="123"/>
                  </a:lnTo>
                  <a:lnTo>
                    <a:pt x="97" y="167"/>
                  </a:lnTo>
                  <a:lnTo>
                    <a:pt x="90" y="203"/>
                  </a:lnTo>
                  <a:lnTo>
                    <a:pt x="74" y="217"/>
                  </a:lnTo>
                  <a:lnTo>
                    <a:pt x="65" y="219"/>
                  </a:lnTo>
                  <a:lnTo>
                    <a:pt x="45" y="210"/>
                  </a:lnTo>
                  <a:lnTo>
                    <a:pt x="39" y="187"/>
                  </a:lnTo>
                  <a:lnTo>
                    <a:pt x="34" y="180"/>
                  </a:lnTo>
                  <a:lnTo>
                    <a:pt x="0" y="180"/>
                  </a:lnTo>
                  <a:lnTo>
                    <a:pt x="7" y="222"/>
                  </a:lnTo>
                  <a:lnTo>
                    <a:pt x="22" y="239"/>
                  </a:lnTo>
                  <a:lnTo>
                    <a:pt x="48" y="249"/>
                  </a:lnTo>
                  <a:lnTo>
                    <a:pt x="65" y="251"/>
                  </a:lnTo>
                  <a:lnTo>
                    <a:pt x="99" y="242"/>
                  </a:lnTo>
                  <a:lnTo>
                    <a:pt x="119" y="220"/>
                  </a:lnTo>
                  <a:lnTo>
                    <a:pt x="128" y="191"/>
                  </a:lnTo>
                  <a:lnTo>
                    <a:pt x="126" y="125"/>
                  </a:lnTo>
                  <a:lnTo>
                    <a:pt x="116" y="101"/>
                  </a:lnTo>
                  <a:lnTo>
                    <a:pt x="99" y="88"/>
                  </a:lnTo>
                  <a:lnTo>
                    <a:pt x="67" y="86"/>
                  </a:lnTo>
                  <a:lnTo>
                    <a:pt x="39" y="97"/>
                  </a:lnTo>
                  <a:lnTo>
                    <a:pt x="39" y="26"/>
                  </a:lnTo>
                  <a:lnTo>
                    <a:pt x="116" y="26"/>
                  </a:lnTo>
                  <a:lnTo>
                    <a:pt x="116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32" name="Rectangle 23"/>
            <p:cNvSpPr>
              <a:spLocks noChangeArrowheads="1"/>
            </p:cNvSpPr>
            <p:nvPr/>
          </p:nvSpPr>
          <p:spPr bwMode="auto">
            <a:xfrm>
              <a:off x="1974" y="2179"/>
              <a:ext cx="10" cy="8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733" name="Freeform 24"/>
            <p:cNvSpPr>
              <a:spLocks/>
            </p:cNvSpPr>
            <p:nvPr/>
          </p:nvSpPr>
          <p:spPr bwMode="auto">
            <a:xfrm>
              <a:off x="2689" y="3014"/>
              <a:ext cx="50" cy="85"/>
            </a:xfrm>
            <a:custGeom>
              <a:avLst/>
              <a:gdLst>
                <a:gd name="T0" fmla="*/ 0 w 152"/>
                <a:gd name="T1" fmla="*/ 6 h 255"/>
                <a:gd name="T2" fmla="*/ 0 w 152"/>
                <a:gd name="T3" fmla="*/ 7 h 255"/>
                <a:gd name="T4" fmla="*/ 0 w 152"/>
                <a:gd name="T5" fmla="*/ 8 h 255"/>
                <a:gd name="T6" fmla="*/ 1 w 152"/>
                <a:gd name="T7" fmla="*/ 9 h 255"/>
                <a:gd name="T8" fmla="*/ 3 w 152"/>
                <a:gd name="T9" fmla="*/ 9 h 255"/>
                <a:gd name="T10" fmla="*/ 4 w 152"/>
                <a:gd name="T11" fmla="*/ 9 h 255"/>
                <a:gd name="T12" fmla="*/ 5 w 152"/>
                <a:gd name="T13" fmla="*/ 9 h 255"/>
                <a:gd name="T14" fmla="*/ 5 w 152"/>
                <a:gd name="T15" fmla="*/ 8 h 255"/>
                <a:gd name="T16" fmla="*/ 5 w 152"/>
                <a:gd name="T17" fmla="*/ 6 h 255"/>
                <a:gd name="T18" fmla="*/ 5 w 152"/>
                <a:gd name="T19" fmla="*/ 5 h 255"/>
                <a:gd name="T20" fmla="*/ 2 w 152"/>
                <a:gd name="T21" fmla="*/ 3 h 255"/>
                <a:gd name="T22" fmla="*/ 2 w 152"/>
                <a:gd name="T23" fmla="*/ 3 h 255"/>
                <a:gd name="T24" fmla="*/ 2 w 152"/>
                <a:gd name="T25" fmla="*/ 2 h 255"/>
                <a:gd name="T26" fmla="*/ 2 w 152"/>
                <a:gd name="T27" fmla="*/ 1 h 255"/>
                <a:gd name="T28" fmla="*/ 3 w 152"/>
                <a:gd name="T29" fmla="*/ 1 h 255"/>
                <a:gd name="T30" fmla="*/ 4 w 152"/>
                <a:gd name="T31" fmla="*/ 1 h 255"/>
                <a:gd name="T32" fmla="*/ 4 w 152"/>
                <a:gd name="T33" fmla="*/ 1 h 255"/>
                <a:gd name="T34" fmla="*/ 4 w 152"/>
                <a:gd name="T35" fmla="*/ 3 h 255"/>
                <a:gd name="T36" fmla="*/ 4 w 152"/>
                <a:gd name="T37" fmla="*/ 3 h 255"/>
                <a:gd name="T38" fmla="*/ 5 w 152"/>
                <a:gd name="T39" fmla="*/ 3 h 255"/>
                <a:gd name="T40" fmla="*/ 5 w 152"/>
                <a:gd name="T41" fmla="*/ 1 h 255"/>
                <a:gd name="T42" fmla="*/ 5 w 152"/>
                <a:gd name="T43" fmla="*/ 1 h 255"/>
                <a:gd name="T44" fmla="*/ 4 w 152"/>
                <a:gd name="T45" fmla="*/ 0 h 255"/>
                <a:gd name="T46" fmla="*/ 3 w 152"/>
                <a:gd name="T47" fmla="*/ 0 h 255"/>
                <a:gd name="T48" fmla="*/ 2 w 152"/>
                <a:gd name="T49" fmla="*/ 0 h 255"/>
                <a:gd name="T50" fmla="*/ 1 w 152"/>
                <a:gd name="T51" fmla="*/ 1 h 255"/>
                <a:gd name="T52" fmla="*/ 1 w 152"/>
                <a:gd name="T53" fmla="*/ 2 h 255"/>
                <a:gd name="T54" fmla="*/ 1 w 152"/>
                <a:gd name="T55" fmla="*/ 3 h 255"/>
                <a:gd name="T56" fmla="*/ 1 w 152"/>
                <a:gd name="T57" fmla="*/ 4 h 255"/>
                <a:gd name="T58" fmla="*/ 4 w 152"/>
                <a:gd name="T59" fmla="*/ 6 h 255"/>
                <a:gd name="T60" fmla="*/ 4 w 152"/>
                <a:gd name="T61" fmla="*/ 7 h 255"/>
                <a:gd name="T62" fmla="*/ 4 w 152"/>
                <a:gd name="T63" fmla="*/ 8 h 255"/>
                <a:gd name="T64" fmla="*/ 4 w 152"/>
                <a:gd name="T65" fmla="*/ 8 h 255"/>
                <a:gd name="T66" fmla="*/ 3 w 152"/>
                <a:gd name="T67" fmla="*/ 9 h 255"/>
                <a:gd name="T68" fmla="*/ 2 w 152"/>
                <a:gd name="T69" fmla="*/ 8 h 255"/>
                <a:gd name="T70" fmla="*/ 2 w 152"/>
                <a:gd name="T71" fmla="*/ 8 h 255"/>
                <a:gd name="T72" fmla="*/ 1 w 152"/>
                <a:gd name="T73" fmla="*/ 7 h 255"/>
                <a:gd name="T74" fmla="*/ 1 w 152"/>
                <a:gd name="T75" fmla="*/ 7 h 255"/>
                <a:gd name="T76" fmla="*/ 1 w 152"/>
                <a:gd name="T77" fmla="*/ 6 h 255"/>
                <a:gd name="T78" fmla="*/ 0 w 152"/>
                <a:gd name="T79" fmla="*/ 6 h 255"/>
                <a:gd name="T80" fmla="*/ 0 w 152"/>
                <a:gd name="T81" fmla="*/ 6 h 2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2"/>
                <a:gd name="T124" fmla="*/ 0 h 255"/>
                <a:gd name="T125" fmla="*/ 152 w 152"/>
                <a:gd name="T126" fmla="*/ 255 h 2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2" h="255">
                  <a:moveTo>
                    <a:pt x="7" y="172"/>
                  </a:moveTo>
                  <a:lnTo>
                    <a:pt x="5" y="197"/>
                  </a:lnTo>
                  <a:lnTo>
                    <a:pt x="10" y="223"/>
                  </a:lnTo>
                  <a:lnTo>
                    <a:pt x="32" y="246"/>
                  </a:lnTo>
                  <a:lnTo>
                    <a:pt x="77" y="255"/>
                  </a:lnTo>
                  <a:lnTo>
                    <a:pt x="117" y="246"/>
                  </a:lnTo>
                  <a:lnTo>
                    <a:pt x="139" y="230"/>
                  </a:lnTo>
                  <a:lnTo>
                    <a:pt x="152" y="203"/>
                  </a:lnTo>
                  <a:lnTo>
                    <a:pt x="152" y="172"/>
                  </a:lnTo>
                  <a:lnTo>
                    <a:pt x="136" y="140"/>
                  </a:lnTo>
                  <a:lnTo>
                    <a:pt x="62" y="93"/>
                  </a:lnTo>
                  <a:lnTo>
                    <a:pt x="47" y="72"/>
                  </a:lnTo>
                  <a:lnTo>
                    <a:pt x="48" y="45"/>
                  </a:lnTo>
                  <a:lnTo>
                    <a:pt x="57" y="32"/>
                  </a:lnTo>
                  <a:lnTo>
                    <a:pt x="77" y="24"/>
                  </a:lnTo>
                  <a:lnTo>
                    <a:pt x="97" y="27"/>
                  </a:lnTo>
                  <a:lnTo>
                    <a:pt x="112" y="38"/>
                  </a:lnTo>
                  <a:lnTo>
                    <a:pt x="122" y="69"/>
                  </a:lnTo>
                  <a:lnTo>
                    <a:pt x="115" y="69"/>
                  </a:lnTo>
                  <a:lnTo>
                    <a:pt x="146" y="69"/>
                  </a:lnTo>
                  <a:lnTo>
                    <a:pt x="146" y="38"/>
                  </a:lnTo>
                  <a:lnTo>
                    <a:pt x="135" y="16"/>
                  </a:lnTo>
                  <a:lnTo>
                    <a:pt x="113" y="4"/>
                  </a:lnTo>
                  <a:lnTo>
                    <a:pt x="83" y="0"/>
                  </a:lnTo>
                  <a:lnTo>
                    <a:pt x="44" y="9"/>
                  </a:lnTo>
                  <a:lnTo>
                    <a:pt x="25" y="23"/>
                  </a:lnTo>
                  <a:lnTo>
                    <a:pt x="15" y="48"/>
                  </a:lnTo>
                  <a:lnTo>
                    <a:pt x="15" y="77"/>
                  </a:lnTo>
                  <a:lnTo>
                    <a:pt x="31" y="107"/>
                  </a:lnTo>
                  <a:lnTo>
                    <a:pt x="104" y="155"/>
                  </a:lnTo>
                  <a:lnTo>
                    <a:pt x="120" y="176"/>
                  </a:lnTo>
                  <a:lnTo>
                    <a:pt x="119" y="205"/>
                  </a:lnTo>
                  <a:lnTo>
                    <a:pt x="109" y="220"/>
                  </a:lnTo>
                  <a:lnTo>
                    <a:pt x="77" y="230"/>
                  </a:lnTo>
                  <a:lnTo>
                    <a:pt x="62" y="227"/>
                  </a:lnTo>
                  <a:lnTo>
                    <a:pt x="47" y="211"/>
                  </a:lnTo>
                  <a:lnTo>
                    <a:pt x="39" y="178"/>
                  </a:lnTo>
                  <a:lnTo>
                    <a:pt x="32" y="178"/>
                  </a:lnTo>
                  <a:lnTo>
                    <a:pt x="32" y="172"/>
                  </a:lnTo>
                  <a:lnTo>
                    <a:pt x="0" y="172"/>
                  </a:lnTo>
                  <a:lnTo>
                    <a:pt x="7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34" name="Freeform 25"/>
            <p:cNvSpPr>
              <a:spLocks/>
            </p:cNvSpPr>
            <p:nvPr/>
          </p:nvSpPr>
          <p:spPr bwMode="auto">
            <a:xfrm>
              <a:off x="2783" y="3014"/>
              <a:ext cx="26" cy="83"/>
            </a:xfrm>
            <a:custGeom>
              <a:avLst/>
              <a:gdLst>
                <a:gd name="T0" fmla="*/ 0 w 77"/>
                <a:gd name="T1" fmla="*/ 8 h 249"/>
                <a:gd name="T2" fmla="*/ 0 w 77"/>
                <a:gd name="T3" fmla="*/ 9 h 249"/>
                <a:gd name="T4" fmla="*/ 0 w 77"/>
                <a:gd name="T5" fmla="*/ 9 h 249"/>
                <a:gd name="T6" fmla="*/ 2 w 77"/>
                <a:gd name="T7" fmla="*/ 9 h 249"/>
                <a:gd name="T8" fmla="*/ 3 w 77"/>
                <a:gd name="T9" fmla="*/ 8 h 249"/>
                <a:gd name="T10" fmla="*/ 3 w 77"/>
                <a:gd name="T11" fmla="*/ 7 h 249"/>
                <a:gd name="T12" fmla="*/ 3 w 77"/>
                <a:gd name="T13" fmla="*/ 6 h 249"/>
                <a:gd name="T14" fmla="*/ 2 w 77"/>
                <a:gd name="T15" fmla="*/ 5 h 249"/>
                <a:gd name="T16" fmla="*/ 1 w 77"/>
                <a:gd name="T17" fmla="*/ 4 h 249"/>
                <a:gd name="T18" fmla="*/ 1 w 77"/>
                <a:gd name="T19" fmla="*/ 4 h 249"/>
                <a:gd name="T20" fmla="*/ 1 w 77"/>
                <a:gd name="T21" fmla="*/ 4 h 249"/>
                <a:gd name="T22" fmla="*/ 2 w 77"/>
                <a:gd name="T23" fmla="*/ 4 h 249"/>
                <a:gd name="T24" fmla="*/ 3 w 77"/>
                <a:gd name="T25" fmla="*/ 2 h 249"/>
                <a:gd name="T26" fmla="*/ 2 w 77"/>
                <a:gd name="T27" fmla="*/ 1 h 249"/>
                <a:gd name="T28" fmla="*/ 2 w 77"/>
                <a:gd name="T29" fmla="*/ 0 h 249"/>
                <a:gd name="T30" fmla="*/ 0 w 77"/>
                <a:gd name="T31" fmla="*/ 0 h 249"/>
                <a:gd name="T32" fmla="*/ 0 w 77"/>
                <a:gd name="T33" fmla="*/ 0 h 249"/>
                <a:gd name="T34" fmla="*/ 0 w 77"/>
                <a:gd name="T35" fmla="*/ 1 h 249"/>
                <a:gd name="T36" fmla="*/ 1 w 77"/>
                <a:gd name="T37" fmla="*/ 1 h 249"/>
                <a:gd name="T38" fmla="*/ 1 w 77"/>
                <a:gd name="T39" fmla="*/ 2 h 249"/>
                <a:gd name="T40" fmla="*/ 1 w 77"/>
                <a:gd name="T41" fmla="*/ 3 h 249"/>
                <a:gd name="T42" fmla="*/ 1 w 77"/>
                <a:gd name="T43" fmla="*/ 3 h 249"/>
                <a:gd name="T44" fmla="*/ 0 w 77"/>
                <a:gd name="T45" fmla="*/ 4 h 249"/>
                <a:gd name="T46" fmla="*/ 0 w 77"/>
                <a:gd name="T47" fmla="*/ 4 h 249"/>
                <a:gd name="T48" fmla="*/ 0 w 77"/>
                <a:gd name="T49" fmla="*/ 5 h 249"/>
                <a:gd name="T50" fmla="*/ 1 w 77"/>
                <a:gd name="T51" fmla="*/ 5 h 249"/>
                <a:gd name="T52" fmla="*/ 2 w 77"/>
                <a:gd name="T53" fmla="*/ 6 h 249"/>
                <a:gd name="T54" fmla="*/ 2 w 77"/>
                <a:gd name="T55" fmla="*/ 7 h 249"/>
                <a:gd name="T56" fmla="*/ 1 w 77"/>
                <a:gd name="T57" fmla="*/ 8 h 249"/>
                <a:gd name="T58" fmla="*/ 0 w 77"/>
                <a:gd name="T59" fmla="*/ 8 h 249"/>
                <a:gd name="T60" fmla="*/ 0 w 77"/>
                <a:gd name="T61" fmla="*/ 8 h 249"/>
                <a:gd name="T62" fmla="*/ 0 w 77"/>
                <a:gd name="T63" fmla="*/ 8 h 2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7"/>
                <a:gd name="T97" fmla="*/ 0 h 249"/>
                <a:gd name="T98" fmla="*/ 77 w 77"/>
                <a:gd name="T99" fmla="*/ 249 h 2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7" h="249">
                  <a:moveTo>
                    <a:pt x="0" y="217"/>
                  </a:moveTo>
                  <a:lnTo>
                    <a:pt x="0" y="243"/>
                  </a:lnTo>
                  <a:lnTo>
                    <a:pt x="7" y="249"/>
                  </a:lnTo>
                  <a:lnTo>
                    <a:pt x="41" y="243"/>
                  </a:lnTo>
                  <a:lnTo>
                    <a:pt x="69" y="217"/>
                  </a:lnTo>
                  <a:lnTo>
                    <a:pt x="77" y="178"/>
                  </a:lnTo>
                  <a:lnTo>
                    <a:pt x="74" y="156"/>
                  </a:lnTo>
                  <a:lnTo>
                    <a:pt x="59" y="133"/>
                  </a:lnTo>
                  <a:lnTo>
                    <a:pt x="26" y="121"/>
                  </a:lnTo>
                  <a:lnTo>
                    <a:pt x="19" y="114"/>
                  </a:lnTo>
                  <a:lnTo>
                    <a:pt x="26" y="121"/>
                  </a:lnTo>
                  <a:lnTo>
                    <a:pt x="59" y="97"/>
                  </a:lnTo>
                  <a:lnTo>
                    <a:pt x="69" y="64"/>
                  </a:lnTo>
                  <a:lnTo>
                    <a:pt x="65" y="35"/>
                  </a:lnTo>
                  <a:lnTo>
                    <a:pt x="41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7" y="35"/>
                  </a:lnTo>
                  <a:lnTo>
                    <a:pt x="36" y="55"/>
                  </a:lnTo>
                  <a:lnTo>
                    <a:pt x="39" y="69"/>
                  </a:lnTo>
                  <a:lnTo>
                    <a:pt x="29" y="94"/>
                  </a:lnTo>
                  <a:lnTo>
                    <a:pt x="0" y="10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2" y="146"/>
                  </a:lnTo>
                  <a:lnTo>
                    <a:pt x="43" y="168"/>
                  </a:lnTo>
                  <a:lnTo>
                    <a:pt x="42" y="194"/>
                  </a:lnTo>
                  <a:lnTo>
                    <a:pt x="35" y="208"/>
                  </a:lnTo>
                  <a:lnTo>
                    <a:pt x="12" y="221"/>
                  </a:lnTo>
                  <a:lnTo>
                    <a:pt x="0" y="223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35" name="Freeform 26"/>
            <p:cNvSpPr>
              <a:spLocks/>
            </p:cNvSpPr>
            <p:nvPr/>
          </p:nvSpPr>
          <p:spPr bwMode="auto">
            <a:xfrm>
              <a:off x="2758" y="3014"/>
              <a:ext cx="25" cy="81"/>
            </a:xfrm>
            <a:custGeom>
              <a:avLst/>
              <a:gdLst>
                <a:gd name="T0" fmla="*/ 3 w 75"/>
                <a:gd name="T1" fmla="*/ 1 h 243"/>
                <a:gd name="T2" fmla="*/ 3 w 75"/>
                <a:gd name="T3" fmla="*/ 0 h 243"/>
                <a:gd name="T4" fmla="*/ 0 w 75"/>
                <a:gd name="T5" fmla="*/ 0 h 243"/>
                <a:gd name="T6" fmla="*/ 0 w 75"/>
                <a:gd name="T7" fmla="*/ 9 h 243"/>
                <a:gd name="T8" fmla="*/ 3 w 75"/>
                <a:gd name="T9" fmla="*/ 9 h 243"/>
                <a:gd name="T10" fmla="*/ 3 w 75"/>
                <a:gd name="T11" fmla="*/ 8 h 243"/>
                <a:gd name="T12" fmla="*/ 3 w 75"/>
                <a:gd name="T13" fmla="*/ 8 h 243"/>
                <a:gd name="T14" fmla="*/ 3 w 75"/>
                <a:gd name="T15" fmla="*/ 8 h 243"/>
                <a:gd name="T16" fmla="*/ 1 w 75"/>
                <a:gd name="T17" fmla="*/ 8 h 243"/>
                <a:gd name="T18" fmla="*/ 1 w 75"/>
                <a:gd name="T19" fmla="*/ 5 h 243"/>
                <a:gd name="T20" fmla="*/ 2 w 75"/>
                <a:gd name="T21" fmla="*/ 5 h 243"/>
                <a:gd name="T22" fmla="*/ 2 w 75"/>
                <a:gd name="T23" fmla="*/ 5 h 243"/>
                <a:gd name="T24" fmla="*/ 3 w 75"/>
                <a:gd name="T25" fmla="*/ 5 h 243"/>
                <a:gd name="T26" fmla="*/ 3 w 75"/>
                <a:gd name="T27" fmla="*/ 4 h 243"/>
                <a:gd name="T28" fmla="*/ 3 w 75"/>
                <a:gd name="T29" fmla="*/ 4 h 243"/>
                <a:gd name="T30" fmla="*/ 3 w 75"/>
                <a:gd name="T31" fmla="*/ 4 h 243"/>
                <a:gd name="T32" fmla="*/ 1 w 75"/>
                <a:gd name="T33" fmla="*/ 4 h 243"/>
                <a:gd name="T34" fmla="*/ 1 w 75"/>
                <a:gd name="T35" fmla="*/ 1 h 243"/>
                <a:gd name="T36" fmla="*/ 3 w 75"/>
                <a:gd name="T37" fmla="*/ 1 h 243"/>
                <a:gd name="T38" fmla="*/ 3 w 75"/>
                <a:gd name="T39" fmla="*/ 1 h 2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243"/>
                <a:gd name="T62" fmla="*/ 75 w 75"/>
                <a:gd name="T63" fmla="*/ 243 h 2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243">
                  <a:moveTo>
                    <a:pt x="75" y="32"/>
                  </a:moveTo>
                  <a:lnTo>
                    <a:pt x="75" y="0"/>
                  </a:lnTo>
                  <a:lnTo>
                    <a:pt x="0" y="0"/>
                  </a:lnTo>
                  <a:lnTo>
                    <a:pt x="0" y="243"/>
                  </a:lnTo>
                  <a:lnTo>
                    <a:pt x="75" y="243"/>
                  </a:lnTo>
                  <a:lnTo>
                    <a:pt x="75" y="217"/>
                  </a:lnTo>
                  <a:lnTo>
                    <a:pt x="75" y="223"/>
                  </a:lnTo>
                  <a:lnTo>
                    <a:pt x="75" y="217"/>
                  </a:lnTo>
                  <a:lnTo>
                    <a:pt x="24" y="217"/>
                  </a:lnTo>
                  <a:lnTo>
                    <a:pt x="24" y="127"/>
                  </a:lnTo>
                  <a:lnTo>
                    <a:pt x="62" y="127"/>
                  </a:lnTo>
                  <a:lnTo>
                    <a:pt x="62" y="135"/>
                  </a:lnTo>
                  <a:lnTo>
                    <a:pt x="75" y="135"/>
                  </a:lnTo>
                  <a:lnTo>
                    <a:pt x="75" y="101"/>
                  </a:lnTo>
                  <a:lnTo>
                    <a:pt x="75" y="108"/>
                  </a:lnTo>
                  <a:lnTo>
                    <a:pt x="75" y="101"/>
                  </a:lnTo>
                  <a:lnTo>
                    <a:pt x="24" y="101"/>
                  </a:lnTo>
                  <a:lnTo>
                    <a:pt x="24" y="24"/>
                  </a:lnTo>
                  <a:lnTo>
                    <a:pt x="75" y="24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36" name="Freeform 27"/>
            <p:cNvSpPr>
              <a:spLocks/>
            </p:cNvSpPr>
            <p:nvPr/>
          </p:nvSpPr>
          <p:spPr bwMode="auto">
            <a:xfrm>
              <a:off x="2817" y="3014"/>
              <a:ext cx="100" cy="81"/>
            </a:xfrm>
            <a:custGeom>
              <a:avLst/>
              <a:gdLst>
                <a:gd name="T0" fmla="*/ 2 w 299"/>
                <a:gd name="T1" fmla="*/ 9 h 243"/>
                <a:gd name="T2" fmla="*/ 4 w 299"/>
                <a:gd name="T3" fmla="*/ 9 h 243"/>
                <a:gd name="T4" fmla="*/ 6 w 299"/>
                <a:gd name="T5" fmla="*/ 1 h 243"/>
                <a:gd name="T6" fmla="*/ 7 w 299"/>
                <a:gd name="T7" fmla="*/ 9 h 243"/>
                <a:gd name="T8" fmla="*/ 9 w 299"/>
                <a:gd name="T9" fmla="*/ 9 h 243"/>
                <a:gd name="T10" fmla="*/ 11 w 299"/>
                <a:gd name="T11" fmla="*/ 0 h 243"/>
                <a:gd name="T12" fmla="*/ 10 w 299"/>
                <a:gd name="T13" fmla="*/ 0 h 243"/>
                <a:gd name="T14" fmla="*/ 8 w 299"/>
                <a:gd name="T15" fmla="*/ 8 h 243"/>
                <a:gd name="T16" fmla="*/ 6 w 299"/>
                <a:gd name="T17" fmla="*/ 0 h 243"/>
                <a:gd name="T18" fmla="*/ 5 w 299"/>
                <a:gd name="T19" fmla="*/ 0 h 243"/>
                <a:gd name="T20" fmla="*/ 3 w 299"/>
                <a:gd name="T21" fmla="*/ 8 h 243"/>
                <a:gd name="T22" fmla="*/ 1 w 299"/>
                <a:gd name="T23" fmla="*/ 0 h 243"/>
                <a:gd name="T24" fmla="*/ 0 w 299"/>
                <a:gd name="T25" fmla="*/ 0 h 243"/>
                <a:gd name="T26" fmla="*/ 2 w 299"/>
                <a:gd name="T27" fmla="*/ 9 h 2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9"/>
                <a:gd name="T43" fmla="*/ 0 h 243"/>
                <a:gd name="T44" fmla="*/ 299 w 299"/>
                <a:gd name="T45" fmla="*/ 243 h 2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9" h="243">
                  <a:moveTo>
                    <a:pt x="58" y="243"/>
                  </a:moveTo>
                  <a:lnTo>
                    <a:pt x="97" y="243"/>
                  </a:lnTo>
                  <a:lnTo>
                    <a:pt x="149" y="32"/>
                  </a:lnTo>
                  <a:lnTo>
                    <a:pt x="194" y="243"/>
                  </a:lnTo>
                  <a:lnTo>
                    <a:pt x="233" y="243"/>
                  </a:lnTo>
                  <a:lnTo>
                    <a:pt x="299" y="0"/>
                  </a:lnTo>
                  <a:lnTo>
                    <a:pt x="265" y="0"/>
                  </a:lnTo>
                  <a:lnTo>
                    <a:pt x="220" y="211"/>
                  </a:lnTo>
                  <a:lnTo>
                    <a:pt x="168" y="0"/>
                  </a:lnTo>
                  <a:lnTo>
                    <a:pt x="129" y="0"/>
                  </a:lnTo>
                  <a:lnTo>
                    <a:pt x="77" y="211"/>
                  </a:lnTo>
                  <a:lnTo>
                    <a:pt x="32" y="0"/>
                  </a:lnTo>
                  <a:lnTo>
                    <a:pt x="0" y="0"/>
                  </a:lnTo>
                  <a:lnTo>
                    <a:pt x="58" y="2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37" name="Freeform 28"/>
            <p:cNvSpPr>
              <a:spLocks/>
            </p:cNvSpPr>
            <p:nvPr/>
          </p:nvSpPr>
          <p:spPr bwMode="auto">
            <a:xfrm>
              <a:off x="3148" y="2965"/>
              <a:ext cx="101" cy="85"/>
            </a:xfrm>
            <a:custGeom>
              <a:avLst/>
              <a:gdLst>
                <a:gd name="T0" fmla="*/ 2 w 304"/>
                <a:gd name="T1" fmla="*/ 9 h 254"/>
                <a:gd name="T2" fmla="*/ 4 w 304"/>
                <a:gd name="T3" fmla="*/ 9 h 254"/>
                <a:gd name="T4" fmla="*/ 6 w 304"/>
                <a:gd name="T5" fmla="*/ 1 h 254"/>
                <a:gd name="T6" fmla="*/ 7 w 304"/>
                <a:gd name="T7" fmla="*/ 9 h 254"/>
                <a:gd name="T8" fmla="*/ 9 w 304"/>
                <a:gd name="T9" fmla="*/ 9 h 254"/>
                <a:gd name="T10" fmla="*/ 11 w 304"/>
                <a:gd name="T11" fmla="*/ 0 h 254"/>
                <a:gd name="T12" fmla="*/ 10 w 304"/>
                <a:gd name="T13" fmla="*/ 0 h 254"/>
                <a:gd name="T14" fmla="*/ 8 w 304"/>
                <a:gd name="T15" fmla="*/ 8 h 254"/>
                <a:gd name="T16" fmla="*/ 6 w 304"/>
                <a:gd name="T17" fmla="*/ 0 h 254"/>
                <a:gd name="T18" fmla="*/ 5 w 304"/>
                <a:gd name="T19" fmla="*/ 0 h 254"/>
                <a:gd name="T20" fmla="*/ 3 w 304"/>
                <a:gd name="T21" fmla="*/ 8 h 254"/>
                <a:gd name="T22" fmla="*/ 1 w 304"/>
                <a:gd name="T23" fmla="*/ 0 h 254"/>
                <a:gd name="T24" fmla="*/ 0 w 304"/>
                <a:gd name="T25" fmla="*/ 0 h 254"/>
                <a:gd name="T26" fmla="*/ 2 w 304"/>
                <a:gd name="T27" fmla="*/ 9 h 2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4"/>
                <a:gd name="T43" fmla="*/ 0 h 254"/>
                <a:gd name="T44" fmla="*/ 304 w 304"/>
                <a:gd name="T45" fmla="*/ 254 h 2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4" h="254">
                  <a:moveTo>
                    <a:pt x="64" y="254"/>
                  </a:moveTo>
                  <a:lnTo>
                    <a:pt x="103" y="254"/>
                  </a:lnTo>
                  <a:lnTo>
                    <a:pt x="155" y="39"/>
                  </a:lnTo>
                  <a:lnTo>
                    <a:pt x="200" y="254"/>
                  </a:lnTo>
                  <a:lnTo>
                    <a:pt x="239" y="254"/>
                  </a:lnTo>
                  <a:lnTo>
                    <a:pt x="304" y="0"/>
                  </a:lnTo>
                  <a:lnTo>
                    <a:pt x="272" y="0"/>
                  </a:lnTo>
                  <a:lnTo>
                    <a:pt x="220" y="223"/>
                  </a:lnTo>
                  <a:lnTo>
                    <a:pt x="174" y="0"/>
                  </a:lnTo>
                  <a:lnTo>
                    <a:pt x="136" y="0"/>
                  </a:lnTo>
                  <a:lnTo>
                    <a:pt x="84" y="223"/>
                  </a:lnTo>
                  <a:lnTo>
                    <a:pt x="38" y="0"/>
                  </a:lnTo>
                  <a:lnTo>
                    <a:pt x="0" y="0"/>
                  </a:lnTo>
                  <a:lnTo>
                    <a:pt x="64" y="2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38" name="Freeform 29"/>
            <p:cNvSpPr>
              <a:spLocks/>
            </p:cNvSpPr>
            <p:nvPr/>
          </p:nvSpPr>
          <p:spPr bwMode="auto">
            <a:xfrm>
              <a:off x="3275" y="2992"/>
              <a:ext cx="21" cy="61"/>
            </a:xfrm>
            <a:custGeom>
              <a:avLst/>
              <a:gdLst>
                <a:gd name="T0" fmla="*/ 0 w 64"/>
                <a:gd name="T1" fmla="*/ 6 h 183"/>
                <a:gd name="T2" fmla="*/ 0 w 64"/>
                <a:gd name="T3" fmla="*/ 7 h 183"/>
                <a:gd name="T4" fmla="*/ 0 w 64"/>
                <a:gd name="T5" fmla="*/ 7 h 183"/>
                <a:gd name="T6" fmla="*/ 1 w 64"/>
                <a:gd name="T7" fmla="*/ 6 h 183"/>
                <a:gd name="T8" fmla="*/ 1 w 64"/>
                <a:gd name="T9" fmla="*/ 6 h 183"/>
                <a:gd name="T10" fmla="*/ 1 w 64"/>
                <a:gd name="T11" fmla="*/ 6 h 183"/>
                <a:gd name="T12" fmla="*/ 2 w 64"/>
                <a:gd name="T13" fmla="*/ 6 h 183"/>
                <a:gd name="T14" fmla="*/ 2 w 64"/>
                <a:gd name="T15" fmla="*/ 5 h 183"/>
                <a:gd name="T16" fmla="*/ 2 w 64"/>
                <a:gd name="T17" fmla="*/ 5 h 183"/>
                <a:gd name="T18" fmla="*/ 2 w 64"/>
                <a:gd name="T19" fmla="*/ 2 h 183"/>
                <a:gd name="T20" fmla="*/ 2 w 64"/>
                <a:gd name="T21" fmla="*/ 2 h 183"/>
                <a:gd name="T22" fmla="*/ 2 w 64"/>
                <a:gd name="T23" fmla="*/ 1 h 183"/>
                <a:gd name="T24" fmla="*/ 2 w 64"/>
                <a:gd name="T25" fmla="*/ 0 h 183"/>
                <a:gd name="T26" fmla="*/ 0 w 64"/>
                <a:gd name="T27" fmla="*/ 0 h 183"/>
                <a:gd name="T28" fmla="*/ 0 w 64"/>
                <a:gd name="T29" fmla="*/ 0 h 183"/>
                <a:gd name="T30" fmla="*/ 0 w 64"/>
                <a:gd name="T31" fmla="*/ 1 h 183"/>
                <a:gd name="T32" fmla="*/ 0 w 64"/>
                <a:gd name="T33" fmla="*/ 1 h 183"/>
                <a:gd name="T34" fmla="*/ 1 w 64"/>
                <a:gd name="T35" fmla="*/ 1 h 183"/>
                <a:gd name="T36" fmla="*/ 1 w 64"/>
                <a:gd name="T37" fmla="*/ 2 h 183"/>
                <a:gd name="T38" fmla="*/ 1 w 64"/>
                <a:gd name="T39" fmla="*/ 3 h 183"/>
                <a:gd name="T40" fmla="*/ 0 w 64"/>
                <a:gd name="T41" fmla="*/ 3 h 183"/>
                <a:gd name="T42" fmla="*/ 0 w 64"/>
                <a:gd name="T43" fmla="*/ 2 h 183"/>
                <a:gd name="T44" fmla="*/ 0 w 64"/>
                <a:gd name="T45" fmla="*/ 3 h 183"/>
                <a:gd name="T46" fmla="*/ 1 w 64"/>
                <a:gd name="T47" fmla="*/ 3 h 183"/>
                <a:gd name="T48" fmla="*/ 1 w 64"/>
                <a:gd name="T49" fmla="*/ 5 h 183"/>
                <a:gd name="T50" fmla="*/ 1 w 64"/>
                <a:gd name="T51" fmla="*/ 6 h 183"/>
                <a:gd name="T52" fmla="*/ 0 w 64"/>
                <a:gd name="T53" fmla="*/ 6 h 18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4"/>
                <a:gd name="T82" fmla="*/ 0 h 183"/>
                <a:gd name="T83" fmla="*/ 64 w 64"/>
                <a:gd name="T84" fmla="*/ 183 h 18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4" h="183">
                  <a:moveTo>
                    <a:pt x="0" y="157"/>
                  </a:moveTo>
                  <a:lnTo>
                    <a:pt x="0" y="183"/>
                  </a:lnTo>
                  <a:lnTo>
                    <a:pt x="6" y="183"/>
                  </a:lnTo>
                  <a:lnTo>
                    <a:pt x="26" y="162"/>
                  </a:lnTo>
                  <a:lnTo>
                    <a:pt x="32" y="149"/>
                  </a:lnTo>
                  <a:lnTo>
                    <a:pt x="32" y="175"/>
                  </a:lnTo>
                  <a:lnTo>
                    <a:pt x="64" y="175"/>
                  </a:lnTo>
                  <a:lnTo>
                    <a:pt x="64" y="136"/>
                  </a:lnTo>
                  <a:lnTo>
                    <a:pt x="56" y="136"/>
                  </a:lnTo>
                  <a:lnTo>
                    <a:pt x="56" y="52"/>
                  </a:lnTo>
                  <a:lnTo>
                    <a:pt x="64" y="52"/>
                  </a:lnTo>
                  <a:lnTo>
                    <a:pt x="58" y="22"/>
                  </a:lnTo>
                  <a:lnTo>
                    <a:pt x="43" y="8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6" y="26"/>
                  </a:lnTo>
                  <a:lnTo>
                    <a:pt x="20" y="31"/>
                  </a:lnTo>
                  <a:lnTo>
                    <a:pt x="29" y="42"/>
                  </a:lnTo>
                  <a:lnTo>
                    <a:pt x="32" y="71"/>
                  </a:lnTo>
                  <a:lnTo>
                    <a:pt x="6" y="71"/>
                  </a:lnTo>
                  <a:lnTo>
                    <a:pt x="0" y="65"/>
                  </a:lnTo>
                  <a:lnTo>
                    <a:pt x="0" y="91"/>
                  </a:lnTo>
                  <a:lnTo>
                    <a:pt x="32" y="91"/>
                  </a:lnTo>
                  <a:lnTo>
                    <a:pt x="27" y="135"/>
                  </a:lnTo>
                  <a:lnTo>
                    <a:pt x="16" y="154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39" name="Freeform 30"/>
            <p:cNvSpPr>
              <a:spLocks/>
            </p:cNvSpPr>
            <p:nvPr/>
          </p:nvSpPr>
          <p:spPr bwMode="auto">
            <a:xfrm>
              <a:off x="3255" y="2989"/>
              <a:ext cx="22" cy="20"/>
            </a:xfrm>
            <a:custGeom>
              <a:avLst/>
              <a:gdLst>
                <a:gd name="T0" fmla="*/ 2 w 64"/>
                <a:gd name="T1" fmla="*/ 1 h 59"/>
                <a:gd name="T2" fmla="*/ 3 w 64"/>
                <a:gd name="T3" fmla="*/ 0 h 59"/>
                <a:gd name="T4" fmla="*/ 3 w 64"/>
                <a:gd name="T5" fmla="*/ 0 h 59"/>
                <a:gd name="T6" fmla="*/ 2 w 64"/>
                <a:gd name="T7" fmla="*/ 0 h 59"/>
                <a:gd name="T8" fmla="*/ 1 w 64"/>
                <a:gd name="T9" fmla="*/ 0 h 59"/>
                <a:gd name="T10" fmla="*/ 1 w 64"/>
                <a:gd name="T11" fmla="*/ 0 h 59"/>
                <a:gd name="T12" fmla="*/ 1 w 64"/>
                <a:gd name="T13" fmla="*/ 1 h 59"/>
                <a:gd name="T14" fmla="*/ 1 w 64"/>
                <a:gd name="T15" fmla="*/ 1 h 59"/>
                <a:gd name="T16" fmla="*/ 0 w 64"/>
                <a:gd name="T17" fmla="*/ 1 h 59"/>
                <a:gd name="T18" fmla="*/ 0 w 64"/>
                <a:gd name="T19" fmla="*/ 2 h 59"/>
                <a:gd name="T20" fmla="*/ 0 w 64"/>
                <a:gd name="T21" fmla="*/ 2 h 59"/>
                <a:gd name="T22" fmla="*/ 0 w 64"/>
                <a:gd name="T23" fmla="*/ 2 h 59"/>
                <a:gd name="T24" fmla="*/ 1 w 64"/>
                <a:gd name="T25" fmla="*/ 2 h 59"/>
                <a:gd name="T26" fmla="*/ 1 w 64"/>
                <a:gd name="T27" fmla="*/ 2 h 59"/>
                <a:gd name="T28" fmla="*/ 2 w 64"/>
                <a:gd name="T29" fmla="*/ 1 h 59"/>
                <a:gd name="T30" fmla="*/ 2 w 64"/>
                <a:gd name="T31" fmla="*/ 1 h 59"/>
                <a:gd name="T32" fmla="*/ 3 w 64"/>
                <a:gd name="T33" fmla="*/ 1 h 59"/>
                <a:gd name="T34" fmla="*/ 3 w 64"/>
                <a:gd name="T35" fmla="*/ 1 h 59"/>
                <a:gd name="T36" fmla="*/ 2 w 64"/>
                <a:gd name="T37" fmla="*/ 1 h 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59"/>
                <a:gd name="T59" fmla="*/ 64 w 64"/>
                <a:gd name="T60" fmla="*/ 59 h 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59">
                  <a:moveTo>
                    <a:pt x="58" y="26"/>
                  </a:moveTo>
                  <a:lnTo>
                    <a:pt x="64" y="0"/>
                  </a:lnTo>
                  <a:lnTo>
                    <a:pt x="64" y="7"/>
                  </a:lnTo>
                  <a:lnTo>
                    <a:pt x="51" y="7"/>
                  </a:lnTo>
                  <a:lnTo>
                    <a:pt x="38" y="10"/>
                  </a:lnTo>
                  <a:lnTo>
                    <a:pt x="28" y="13"/>
                  </a:lnTo>
                  <a:lnTo>
                    <a:pt x="20" y="19"/>
                  </a:lnTo>
                  <a:lnTo>
                    <a:pt x="15" y="26"/>
                  </a:lnTo>
                  <a:lnTo>
                    <a:pt x="9" y="35"/>
                  </a:lnTo>
                  <a:lnTo>
                    <a:pt x="7" y="46"/>
                  </a:lnTo>
                  <a:lnTo>
                    <a:pt x="6" y="59"/>
                  </a:lnTo>
                  <a:lnTo>
                    <a:pt x="0" y="59"/>
                  </a:lnTo>
                  <a:lnTo>
                    <a:pt x="32" y="59"/>
                  </a:lnTo>
                  <a:lnTo>
                    <a:pt x="35" y="46"/>
                  </a:lnTo>
                  <a:lnTo>
                    <a:pt x="41" y="35"/>
                  </a:lnTo>
                  <a:lnTo>
                    <a:pt x="51" y="29"/>
                  </a:lnTo>
                  <a:lnTo>
                    <a:pt x="64" y="26"/>
                  </a:lnTo>
                  <a:lnTo>
                    <a:pt x="64" y="33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40" name="Freeform 31"/>
            <p:cNvSpPr>
              <a:spLocks/>
            </p:cNvSpPr>
            <p:nvPr/>
          </p:nvSpPr>
          <p:spPr bwMode="auto">
            <a:xfrm>
              <a:off x="3255" y="3013"/>
              <a:ext cx="22" cy="40"/>
            </a:xfrm>
            <a:custGeom>
              <a:avLst/>
              <a:gdLst>
                <a:gd name="T0" fmla="*/ 2 w 64"/>
                <a:gd name="T1" fmla="*/ 1 h 118"/>
                <a:gd name="T2" fmla="*/ 2 w 64"/>
                <a:gd name="T3" fmla="*/ 0 h 118"/>
                <a:gd name="T4" fmla="*/ 3 w 64"/>
                <a:gd name="T5" fmla="*/ 0 h 118"/>
                <a:gd name="T6" fmla="*/ 2 w 64"/>
                <a:gd name="T7" fmla="*/ 0 h 118"/>
                <a:gd name="T8" fmla="*/ 1 w 64"/>
                <a:gd name="T9" fmla="*/ 1 h 118"/>
                <a:gd name="T10" fmla="*/ 0 w 64"/>
                <a:gd name="T11" fmla="*/ 1 h 118"/>
                <a:gd name="T12" fmla="*/ 0 w 64"/>
                <a:gd name="T13" fmla="*/ 1 h 118"/>
                <a:gd name="T14" fmla="*/ 0 w 64"/>
                <a:gd name="T15" fmla="*/ 2 h 118"/>
                <a:gd name="T16" fmla="*/ 0 w 64"/>
                <a:gd name="T17" fmla="*/ 2 h 118"/>
                <a:gd name="T18" fmla="*/ 0 w 64"/>
                <a:gd name="T19" fmla="*/ 3 h 118"/>
                <a:gd name="T20" fmla="*/ 0 w 64"/>
                <a:gd name="T21" fmla="*/ 4 h 118"/>
                <a:gd name="T22" fmla="*/ 0 w 64"/>
                <a:gd name="T23" fmla="*/ 4 h 118"/>
                <a:gd name="T24" fmla="*/ 1 w 64"/>
                <a:gd name="T25" fmla="*/ 4 h 118"/>
                <a:gd name="T26" fmla="*/ 1 w 64"/>
                <a:gd name="T27" fmla="*/ 4 h 118"/>
                <a:gd name="T28" fmla="*/ 1 w 64"/>
                <a:gd name="T29" fmla="*/ 4 h 118"/>
                <a:gd name="T30" fmla="*/ 2 w 64"/>
                <a:gd name="T31" fmla="*/ 5 h 118"/>
                <a:gd name="T32" fmla="*/ 3 w 64"/>
                <a:gd name="T33" fmla="*/ 5 h 118"/>
                <a:gd name="T34" fmla="*/ 2 w 64"/>
                <a:gd name="T35" fmla="*/ 5 h 118"/>
                <a:gd name="T36" fmla="*/ 2 w 64"/>
                <a:gd name="T37" fmla="*/ 4 h 118"/>
                <a:gd name="T38" fmla="*/ 3 w 64"/>
                <a:gd name="T39" fmla="*/ 4 h 118"/>
                <a:gd name="T40" fmla="*/ 2 w 64"/>
                <a:gd name="T41" fmla="*/ 4 h 118"/>
                <a:gd name="T42" fmla="*/ 2 w 64"/>
                <a:gd name="T43" fmla="*/ 3 h 118"/>
                <a:gd name="T44" fmla="*/ 1 w 64"/>
                <a:gd name="T45" fmla="*/ 3 h 118"/>
                <a:gd name="T46" fmla="*/ 1 w 64"/>
                <a:gd name="T47" fmla="*/ 3 h 118"/>
                <a:gd name="T48" fmla="*/ 1 w 64"/>
                <a:gd name="T49" fmla="*/ 2 h 118"/>
                <a:gd name="T50" fmla="*/ 1 w 64"/>
                <a:gd name="T51" fmla="*/ 2 h 118"/>
                <a:gd name="T52" fmla="*/ 1 w 64"/>
                <a:gd name="T53" fmla="*/ 2 h 118"/>
                <a:gd name="T54" fmla="*/ 1 w 64"/>
                <a:gd name="T55" fmla="*/ 1 h 118"/>
                <a:gd name="T56" fmla="*/ 2 w 64"/>
                <a:gd name="T57" fmla="*/ 1 h 118"/>
                <a:gd name="T58" fmla="*/ 3 w 64"/>
                <a:gd name="T59" fmla="*/ 1 h 118"/>
                <a:gd name="T60" fmla="*/ 2 w 64"/>
                <a:gd name="T61" fmla="*/ 1 h 11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4"/>
                <a:gd name="T94" fmla="*/ 0 h 118"/>
                <a:gd name="T95" fmla="*/ 64 w 64"/>
                <a:gd name="T96" fmla="*/ 118 h 11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4" h="118">
                  <a:moveTo>
                    <a:pt x="58" y="26"/>
                  </a:moveTo>
                  <a:lnTo>
                    <a:pt x="58" y="0"/>
                  </a:lnTo>
                  <a:lnTo>
                    <a:pt x="64" y="6"/>
                  </a:lnTo>
                  <a:lnTo>
                    <a:pt x="41" y="9"/>
                  </a:lnTo>
                  <a:lnTo>
                    <a:pt x="20" y="18"/>
                  </a:lnTo>
                  <a:lnTo>
                    <a:pt x="12" y="25"/>
                  </a:lnTo>
                  <a:lnTo>
                    <a:pt x="6" y="34"/>
                  </a:lnTo>
                  <a:lnTo>
                    <a:pt x="2" y="45"/>
                  </a:lnTo>
                  <a:lnTo>
                    <a:pt x="0" y="58"/>
                  </a:lnTo>
                  <a:lnTo>
                    <a:pt x="3" y="82"/>
                  </a:lnTo>
                  <a:lnTo>
                    <a:pt x="6" y="92"/>
                  </a:lnTo>
                  <a:lnTo>
                    <a:pt x="12" y="100"/>
                  </a:lnTo>
                  <a:lnTo>
                    <a:pt x="19" y="108"/>
                  </a:lnTo>
                  <a:lnTo>
                    <a:pt x="28" y="113"/>
                  </a:lnTo>
                  <a:lnTo>
                    <a:pt x="38" y="116"/>
                  </a:lnTo>
                  <a:lnTo>
                    <a:pt x="51" y="118"/>
                  </a:lnTo>
                  <a:lnTo>
                    <a:pt x="64" y="118"/>
                  </a:lnTo>
                  <a:lnTo>
                    <a:pt x="58" y="118"/>
                  </a:lnTo>
                  <a:lnTo>
                    <a:pt x="58" y="92"/>
                  </a:lnTo>
                  <a:lnTo>
                    <a:pt x="64" y="92"/>
                  </a:lnTo>
                  <a:lnTo>
                    <a:pt x="58" y="92"/>
                  </a:lnTo>
                  <a:lnTo>
                    <a:pt x="45" y="89"/>
                  </a:lnTo>
                  <a:lnTo>
                    <a:pt x="33" y="83"/>
                  </a:lnTo>
                  <a:lnTo>
                    <a:pt x="28" y="73"/>
                  </a:lnTo>
                  <a:lnTo>
                    <a:pt x="25" y="58"/>
                  </a:lnTo>
                  <a:lnTo>
                    <a:pt x="26" y="50"/>
                  </a:lnTo>
                  <a:lnTo>
                    <a:pt x="28" y="42"/>
                  </a:lnTo>
                  <a:lnTo>
                    <a:pt x="38" y="32"/>
                  </a:lnTo>
                  <a:lnTo>
                    <a:pt x="49" y="28"/>
                  </a:lnTo>
                  <a:lnTo>
                    <a:pt x="64" y="26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41" name="Freeform 32"/>
            <p:cNvSpPr>
              <a:spLocks/>
            </p:cNvSpPr>
            <p:nvPr/>
          </p:nvSpPr>
          <p:spPr bwMode="auto">
            <a:xfrm>
              <a:off x="3308" y="2991"/>
              <a:ext cx="47" cy="59"/>
            </a:xfrm>
            <a:custGeom>
              <a:avLst/>
              <a:gdLst>
                <a:gd name="T0" fmla="*/ 2 w 140"/>
                <a:gd name="T1" fmla="*/ 7 h 176"/>
                <a:gd name="T2" fmla="*/ 3 w 140"/>
                <a:gd name="T3" fmla="*/ 7 h 176"/>
                <a:gd name="T4" fmla="*/ 5 w 140"/>
                <a:gd name="T5" fmla="*/ 0 h 176"/>
                <a:gd name="T6" fmla="*/ 4 w 140"/>
                <a:gd name="T7" fmla="*/ 0 h 176"/>
                <a:gd name="T8" fmla="*/ 3 w 140"/>
                <a:gd name="T9" fmla="*/ 5 h 176"/>
                <a:gd name="T10" fmla="*/ 2 w 140"/>
                <a:gd name="T11" fmla="*/ 5 h 176"/>
                <a:gd name="T12" fmla="*/ 1 w 140"/>
                <a:gd name="T13" fmla="*/ 0 h 176"/>
                <a:gd name="T14" fmla="*/ 0 w 140"/>
                <a:gd name="T15" fmla="*/ 0 h 176"/>
                <a:gd name="T16" fmla="*/ 2 w 140"/>
                <a:gd name="T17" fmla="*/ 7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76"/>
                <a:gd name="T29" fmla="*/ 140 w 140"/>
                <a:gd name="T30" fmla="*/ 176 h 1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76">
                  <a:moveTo>
                    <a:pt x="51" y="176"/>
                  </a:moveTo>
                  <a:lnTo>
                    <a:pt x="82" y="176"/>
                  </a:lnTo>
                  <a:lnTo>
                    <a:pt x="140" y="0"/>
                  </a:lnTo>
                  <a:lnTo>
                    <a:pt x="108" y="0"/>
                  </a:lnTo>
                  <a:lnTo>
                    <a:pt x="69" y="145"/>
                  </a:lnTo>
                  <a:lnTo>
                    <a:pt x="64" y="145"/>
                  </a:lnTo>
                  <a:lnTo>
                    <a:pt x="32" y="0"/>
                  </a:lnTo>
                  <a:lnTo>
                    <a:pt x="0" y="0"/>
                  </a:lnTo>
                  <a:lnTo>
                    <a:pt x="51" y="1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42" name="Freeform 33"/>
            <p:cNvSpPr>
              <a:spLocks/>
            </p:cNvSpPr>
            <p:nvPr/>
          </p:nvSpPr>
          <p:spPr bwMode="auto">
            <a:xfrm>
              <a:off x="3384" y="3033"/>
              <a:ext cx="21" cy="20"/>
            </a:xfrm>
            <a:custGeom>
              <a:avLst/>
              <a:gdLst>
                <a:gd name="T0" fmla="*/ 0 w 63"/>
                <a:gd name="T1" fmla="*/ 1 h 60"/>
                <a:gd name="T2" fmla="*/ 0 w 63"/>
                <a:gd name="T3" fmla="*/ 2 h 60"/>
                <a:gd name="T4" fmla="*/ 0 w 63"/>
                <a:gd name="T5" fmla="*/ 2 h 60"/>
                <a:gd name="T6" fmla="*/ 1 w 63"/>
                <a:gd name="T7" fmla="*/ 2 h 60"/>
                <a:gd name="T8" fmla="*/ 1 w 63"/>
                <a:gd name="T9" fmla="*/ 2 h 60"/>
                <a:gd name="T10" fmla="*/ 2 w 63"/>
                <a:gd name="T11" fmla="*/ 2 h 60"/>
                <a:gd name="T12" fmla="*/ 2 w 63"/>
                <a:gd name="T13" fmla="*/ 1 h 60"/>
                <a:gd name="T14" fmla="*/ 2 w 63"/>
                <a:gd name="T15" fmla="*/ 1 h 60"/>
                <a:gd name="T16" fmla="*/ 2 w 63"/>
                <a:gd name="T17" fmla="*/ 1 h 60"/>
                <a:gd name="T18" fmla="*/ 2 w 63"/>
                <a:gd name="T19" fmla="*/ 0 h 60"/>
                <a:gd name="T20" fmla="*/ 1 w 63"/>
                <a:gd name="T21" fmla="*/ 0 h 60"/>
                <a:gd name="T22" fmla="*/ 1 w 63"/>
                <a:gd name="T23" fmla="*/ 1 h 60"/>
                <a:gd name="T24" fmla="*/ 1 w 63"/>
                <a:gd name="T25" fmla="*/ 1 h 60"/>
                <a:gd name="T26" fmla="*/ 0 w 63"/>
                <a:gd name="T27" fmla="*/ 1 h 60"/>
                <a:gd name="T28" fmla="*/ 0 w 63"/>
                <a:gd name="T29" fmla="*/ 1 h 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3"/>
                <a:gd name="T46" fmla="*/ 0 h 60"/>
                <a:gd name="T47" fmla="*/ 63 w 63"/>
                <a:gd name="T48" fmla="*/ 60 h 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3" h="60">
                  <a:moveTo>
                    <a:pt x="0" y="34"/>
                  </a:moveTo>
                  <a:lnTo>
                    <a:pt x="0" y="60"/>
                  </a:lnTo>
                  <a:lnTo>
                    <a:pt x="13" y="58"/>
                  </a:lnTo>
                  <a:lnTo>
                    <a:pt x="26" y="55"/>
                  </a:lnTo>
                  <a:lnTo>
                    <a:pt x="36" y="51"/>
                  </a:lnTo>
                  <a:lnTo>
                    <a:pt x="46" y="45"/>
                  </a:lnTo>
                  <a:lnTo>
                    <a:pt x="53" y="37"/>
                  </a:lnTo>
                  <a:lnTo>
                    <a:pt x="59" y="26"/>
                  </a:lnTo>
                  <a:lnTo>
                    <a:pt x="62" y="15"/>
                  </a:lnTo>
                  <a:lnTo>
                    <a:pt x="63" y="0"/>
                  </a:lnTo>
                  <a:lnTo>
                    <a:pt x="32" y="0"/>
                  </a:lnTo>
                  <a:lnTo>
                    <a:pt x="29" y="15"/>
                  </a:lnTo>
                  <a:lnTo>
                    <a:pt x="23" y="25"/>
                  </a:lnTo>
                  <a:lnTo>
                    <a:pt x="13" y="3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43" name="Freeform 34"/>
            <p:cNvSpPr>
              <a:spLocks/>
            </p:cNvSpPr>
            <p:nvPr/>
          </p:nvSpPr>
          <p:spPr bwMode="auto">
            <a:xfrm>
              <a:off x="3384" y="2991"/>
              <a:ext cx="21" cy="33"/>
            </a:xfrm>
            <a:custGeom>
              <a:avLst/>
              <a:gdLst>
                <a:gd name="T0" fmla="*/ 0 w 63"/>
                <a:gd name="T1" fmla="*/ 3 h 98"/>
                <a:gd name="T2" fmla="*/ 0 w 63"/>
                <a:gd name="T3" fmla="*/ 4 h 98"/>
                <a:gd name="T4" fmla="*/ 2 w 63"/>
                <a:gd name="T5" fmla="*/ 4 h 98"/>
                <a:gd name="T6" fmla="*/ 2 w 63"/>
                <a:gd name="T7" fmla="*/ 3 h 98"/>
                <a:gd name="T8" fmla="*/ 2 w 63"/>
                <a:gd name="T9" fmla="*/ 3 h 98"/>
                <a:gd name="T10" fmla="*/ 2 w 63"/>
                <a:gd name="T11" fmla="*/ 2 h 98"/>
                <a:gd name="T12" fmla="*/ 2 w 63"/>
                <a:gd name="T13" fmla="*/ 2 h 98"/>
                <a:gd name="T14" fmla="*/ 2 w 63"/>
                <a:gd name="T15" fmla="*/ 1 h 98"/>
                <a:gd name="T16" fmla="*/ 2 w 63"/>
                <a:gd name="T17" fmla="*/ 1 h 98"/>
                <a:gd name="T18" fmla="*/ 2 w 63"/>
                <a:gd name="T19" fmla="*/ 0 h 98"/>
                <a:gd name="T20" fmla="*/ 1 w 63"/>
                <a:gd name="T21" fmla="*/ 0 h 98"/>
                <a:gd name="T22" fmla="*/ 1 w 63"/>
                <a:gd name="T23" fmla="*/ 0 h 98"/>
                <a:gd name="T24" fmla="*/ 0 w 63"/>
                <a:gd name="T25" fmla="*/ 0 h 98"/>
                <a:gd name="T26" fmla="*/ 0 w 63"/>
                <a:gd name="T27" fmla="*/ 1 h 98"/>
                <a:gd name="T28" fmla="*/ 0 w 63"/>
                <a:gd name="T29" fmla="*/ 1 h 98"/>
                <a:gd name="T30" fmla="*/ 1 w 63"/>
                <a:gd name="T31" fmla="*/ 1 h 98"/>
                <a:gd name="T32" fmla="*/ 1 w 63"/>
                <a:gd name="T33" fmla="*/ 1 h 98"/>
                <a:gd name="T34" fmla="*/ 1 w 63"/>
                <a:gd name="T35" fmla="*/ 2 h 98"/>
                <a:gd name="T36" fmla="*/ 1 w 63"/>
                <a:gd name="T37" fmla="*/ 2 h 98"/>
                <a:gd name="T38" fmla="*/ 1 w 63"/>
                <a:gd name="T39" fmla="*/ 2 h 98"/>
                <a:gd name="T40" fmla="*/ 1 w 63"/>
                <a:gd name="T41" fmla="*/ 3 h 98"/>
                <a:gd name="T42" fmla="*/ 1 w 63"/>
                <a:gd name="T43" fmla="*/ 3 h 98"/>
                <a:gd name="T44" fmla="*/ 0 w 63"/>
                <a:gd name="T45" fmla="*/ 3 h 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"/>
                <a:gd name="T70" fmla="*/ 0 h 98"/>
                <a:gd name="T71" fmla="*/ 63 w 63"/>
                <a:gd name="T72" fmla="*/ 98 h 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" h="98">
                  <a:moveTo>
                    <a:pt x="0" y="72"/>
                  </a:moveTo>
                  <a:lnTo>
                    <a:pt x="0" y="98"/>
                  </a:lnTo>
                  <a:lnTo>
                    <a:pt x="63" y="98"/>
                  </a:lnTo>
                  <a:lnTo>
                    <a:pt x="63" y="78"/>
                  </a:lnTo>
                  <a:lnTo>
                    <a:pt x="63" y="85"/>
                  </a:lnTo>
                  <a:lnTo>
                    <a:pt x="63" y="66"/>
                  </a:lnTo>
                  <a:lnTo>
                    <a:pt x="60" y="51"/>
                  </a:lnTo>
                  <a:lnTo>
                    <a:pt x="56" y="36"/>
                  </a:lnTo>
                  <a:lnTo>
                    <a:pt x="50" y="23"/>
                  </a:lnTo>
                  <a:lnTo>
                    <a:pt x="42" y="13"/>
                  </a:lnTo>
                  <a:lnTo>
                    <a:pt x="32" y="6"/>
                  </a:lnTo>
                  <a:lnTo>
                    <a:pt x="17" y="1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14" y="27"/>
                  </a:lnTo>
                  <a:lnTo>
                    <a:pt x="26" y="35"/>
                  </a:lnTo>
                  <a:lnTo>
                    <a:pt x="30" y="42"/>
                  </a:lnTo>
                  <a:lnTo>
                    <a:pt x="34" y="51"/>
                  </a:lnTo>
                  <a:lnTo>
                    <a:pt x="36" y="64"/>
                  </a:lnTo>
                  <a:lnTo>
                    <a:pt x="37" y="78"/>
                  </a:lnTo>
                  <a:lnTo>
                    <a:pt x="32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44" name="Freeform 35"/>
            <p:cNvSpPr>
              <a:spLocks/>
            </p:cNvSpPr>
            <p:nvPr/>
          </p:nvSpPr>
          <p:spPr bwMode="auto">
            <a:xfrm>
              <a:off x="3363" y="2991"/>
              <a:ext cx="21" cy="62"/>
            </a:xfrm>
            <a:custGeom>
              <a:avLst/>
              <a:gdLst>
                <a:gd name="T0" fmla="*/ 2 w 63"/>
                <a:gd name="T1" fmla="*/ 1 h 184"/>
                <a:gd name="T2" fmla="*/ 2 w 63"/>
                <a:gd name="T3" fmla="*/ 0 h 184"/>
                <a:gd name="T4" fmla="*/ 1 w 63"/>
                <a:gd name="T5" fmla="*/ 0 h 184"/>
                <a:gd name="T6" fmla="*/ 0 w 63"/>
                <a:gd name="T7" fmla="*/ 1 h 184"/>
                <a:gd name="T8" fmla="*/ 0 w 63"/>
                <a:gd name="T9" fmla="*/ 2 h 184"/>
                <a:gd name="T10" fmla="*/ 0 w 63"/>
                <a:gd name="T11" fmla="*/ 4 h 184"/>
                <a:gd name="T12" fmla="*/ 0 w 63"/>
                <a:gd name="T13" fmla="*/ 6 h 184"/>
                <a:gd name="T14" fmla="*/ 1 w 63"/>
                <a:gd name="T15" fmla="*/ 7 h 184"/>
                <a:gd name="T16" fmla="*/ 1 w 63"/>
                <a:gd name="T17" fmla="*/ 7 h 184"/>
                <a:gd name="T18" fmla="*/ 2 w 63"/>
                <a:gd name="T19" fmla="*/ 7 h 184"/>
                <a:gd name="T20" fmla="*/ 2 w 63"/>
                <a:gd name="T21" fmla="*/ 6 h 184"/>
                <a:gd name="T22" fmla="*/ 2 w 63"/>
                <a:gd name="T23" fmla="*/ 6 h 184"/>
                <a:gd name="T24" fmla="*/ 1 w 63"/>
                <a:gd name="T25" fmla="*/ 4 h 184"/>
                <a:gd name="T26" fmla="*/ 1 w 63"/>
                <a:gd name="T27" fmla="*/ 4 h 184"/>
                <a:gd name="T28" fmla="*/ 2 w 63"/>
                <a:gd name="T29" fmla="*/ 4 h 184"/>
                <a:gd name="T30" fmla="*/ 2 w 63"/>
                <a:gd name="T31" fmla="*/ 3 h 184"/>
                <a:gd name="T32" fmla="*/ 1 w 63"/>
                <a:gd name="T33" fmla="*/ 3 h 184"/>
                <a:gd name="T34" fmla="*/ 1 w 63"/>
                <a:gd name="T35" fmla="*/ 3 h 184"/>
                <a:gd name="T36" fmla="*/ 1 w 63"/>
                <a:gd name="T37" fmla="*/ 1 h 184"/>
                <a:gd name="T38" fmla="*/ 2 w 63"/>
                <a:gd name="T39" fmla="*/ 1 h 184"/>
                <a:gd name="T40" fmla="*/ 2 w 63"/>
                <a:gd name="T41" fmla="*/ 1 h 184"/>
                <a:gd name="T42" fmla="*/ 2 w 63"/>
                <a:gd name="T43" fmla="*/ 1 h 184"/>
                <a:gd name="T44" fmla="*/ 2 w 63"/>
                <a:gd name="T45" fmla="*/ 1 h 1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"/>
                <a:gd name="T70" fmla="*/ 0 h 184"/>
                <a:gd name="T71" fmla="*/ 63 w 63"/>
                <a:gd name="T72" fmla="*/ 184 h 18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" h="184">
                  <a:moveTo>
                    <a:pt x="63" y="20"/>
                  </a:moveTo>
                  <a:lnTo>
                    <a:pt x="63" y="0"/>
                  </a:lnTo>
                  <a:lnTo>
                    <a:pt x="28" y="7"/>
                  </a:lnTo>
                  <a:lnTo>
                    <a:pt x="9" y="26"/>
                  </a:lnTo>
                  <a:lnTo>
                    <a:pt x="0" y="55"/>
                  </a:lnTo>
                  <a:lnTo>
                    <a:pt x="0" y="119"/>
                  </a:lnTo>
                  <a:lnTo>
                    <a:pt x="11" y="155"/>
                  </a:lnTo>
                  <a:lnTo>
                    <a:pt x="28" y="175"/>
                  </a:lnTo>
                  <a:lnTo>
                    <a:pt x="39" y="181"/>
                  </a:lnTo>
                  <a:lnTo>
                    <a:pt x="63" y="184"/>
                  </a:lnTo>
                  <a:lnTo>
                    <a:pt x="63" y="158"/>
                  </a:lnTo>
                  <a:lnTo>
                    <a:pt x="44" y="153"/>
                  </a:lnTo>
                  <a:lnTo>
                    <a:pt x="31" y="116"/>
                  </a:lnTo>
                  <a:lnTo>
                    <a:pt x="31" y="98"/>
                  </a:lnTo>
                  <a:lnTo>
                    <a:pt x="63" y="98"/>
                  </a:lnTo>
                  <a:lnTo>
                    <a:pt x="63" y="72"/>
                  </a:lnTo>
                  <a:lnTo>
                    <a:pt x="31" y="72"/>
                  </a:lnTo>
                  <a:lnTo>
                    <a:pt x="31" y="78"/>
                  </a:lnTo>
                  <a:lnTo>
                    <a:pt x="38" y="37"/>
                  </a:lnTo>
                  <a:lnTo>
                    <a:pt x="53" y="22"/>
                  </a:lnTo>
                  <a:lnTo>
                    <a:pt x="63" y="20"/>
                  </a:lnTo>
                  <a:lnTo>
                    <a:pt x="63" y="26"/>
                  </a:lnTo>
                  <a:lnTo>
                    <a:pt x="63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45" name="Rectangle 36"/>
            <p:cNvSpPr>
              <a:spLocks noChangeArrowheads="1"/>
            </p:cNvSpPr>
            <p:nvPr/>
          </p:nvSpPr>
          <p:spPr bwMode="auto">
            <a:xfrm>
              <a:off x="3422" y="2965"/>
              <a:ext cx="10" cy="8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746" name="Freeform 37"/>
            <p:cNvSpPr>
              <a:spLocks/>
            </p:cNvSpPr>
            <p:nvPr/>
          </p:nvSpPr>
          <p:spPr bwMode="auto">
            <a:xfrm>
              <a:off x="3469" y="3033"/>
              <a:ext cx="22" cy="20"/>
            </a:xfrm>
            <a:custGeom>
              <a:avLst/>
              <a:gdLst>
                <a:gd name="T0" fmla="*/ 0 w 67"/>
                <a:gd name="T1" fmla="*/ 1 h 60"/>
                <a:gd name="T2" fmla="*/ 0 w 67"/>
                <a:gd name="T3" fmla="*/ 2 h 60"/>
                <a:gd name="T4" fmla="*/ 0 w 67"/>
                <a:gd name="T5" fmla="*/ 2 h 60"/>
                <a:gd name="T6" fmla="*/ 1 w 67"/>
                <a:gd name="T7" fmla="*/ 2 h 60"/>
                <a:gd name="T8" fmla="*/ 1 w 67"/>
                <a:gd name="T9" fmla="*/ 2 h 60"/>
                <a:gd name="T10" fmla="*/ 1 w 67"/>
                <a:gd name="T11" fmla="*/ 2 h 60"/>
                <a:gd name="T12" fmla="*/ 2 w 67"/>
                <a:gd name="T13" fmla="*/ 2 h 60"/>
                <a:gd name="T14" fmla="*/ 2 w 67"/>
                <a:gd name="T15" fmla="*/ 1 h 60"/>
                <a:gd name="T16" fmla="*/ 2 w 67"/>
                <a:gd name="T17" fmla="*/ 1 h 60"/>
                <a:gd name="T18" fmla="*/ 2 w 67"/>
                <a:gd name="T19" fmla="*/ 1 h 60"/>
                <a:gd name="T20" fmla="*/ 2 w 67"/>
                <a:gd name="T21" fmla="*/ 0 h 60"/>
                <a:gd name="T22" fmla="*/ 2 w 67"/>
                <a:gd name="T23" fmla="*/ 0 h 60"/>
                <a:gd name="T24" fmla="*/ 1 w 67"/>
                <a:gd name="T25" fmla="*/ 0 h 60"/>
                <a:gd name="T26" fmla="*/ 1 w 67"/>
                <a:gd name="T27" fmla="*/ 1 h 60"/>
                <a:gd name="T28" fmla="*/ 1 w 67"/>
                <a:gd name="T29" fmla="*/ 1 h 60"/>
                <a:gd name="T30" fmla="*/ 1 w 67"/>
                <a:gd name="T31" fmla="*/ 1 h 60"/>
                <a:gd name="T32" fmla="*/ 0 w 67"/>
                <a:gd name="T33" fmla="*/ 1 h 60"/>
                <a:gd name="T34" fmla="*/ 0 w 67"/>
                <a:gd name="T35" fmla="*/ 1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7"/>
                <a:gd name="T55" fmla="*/ 0 h 60"/>
                <a:gd name="T56" fmla="*/ 67 w 67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7" h="60">
                  <a:moveTo>
                    <a:pt x="0" y="34"/>
                  </a:moveTo>
                  <a:lnTo>
                    <a:pt x="0" y="60"/>
                  </a:lnTo>
                  <a:lnTo>
                    <a:pt x="6" y="60"/>
                  </a:lnTo>
                  <a:lnTo>
                    <a:pt x="17" y="58"/>
                  </a:lnTo>
                  <a:lnTo>
                    <a:pt x="29" y="55"/>
                  </a:lnTo>
                  <a:lnTo>
                    <a:pt x="39" y="51"/>
                  </a:lnTo>
                  <a:lnTo>
                    <a:pt x="49" y="45"/>
                  </a:lnTo>
                  <a:lnTo>
                    <a:pt x="57" y="37"/>
                  </a:lnTo>
                  <a:lnTo>
                    <a:pt x="62" y="26"/>
                  </a:lnTo>
                  <a:lnTo>
                    <a:pt x="65" y="15"/>
                  </a:lnTo>
                  <a:lnTo>
                    <a:pt x="67" y="0"/>
                  </a:lnTo>
                  <a:lnTo>
                    <a:pt x="59" y="0"/>
                  </a:lnTo>
                  <a:lnTo>
                    <a:pt x="33" y="0"/>
                  </a:lnTo>
                  <a:lnTo>
                    <a:pt x="30" y="15"/>
                  </a:lnTo>
                  <a:lnTo>
                    <a:pt x="25" y="25"/>
                  </a:lnTo>
                  <a:lnTo>
                    <a:pt x="16" y="31"/>
                  </a:lnTo>
                  <a:lnTo>
                    <a:pt x="6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47" name="Freeform 38"/>
            <p:cNvSpPr>
              <a:spLocks/>
            </p:cNvSpPr>
            <p:nvPr/>
          </p:nvSpPr>
          <p:spPr bwMode="auto">
            <a:xfrm>
              <a:off x="3469" y="2991"/>
              <a:ext cx="22" cy="33"/>
            </a:xfrm>
            <a:custGeom>
              <a:avLst/>
              <a:gdLst>
                <a:gd name="T0" fmla="*/ 0 w 67"/>
                <a:gd name="T1" fmla="*/ 3 h 98"/>
                <a:gd name="T2" fmla="*/ 0 w 67"/>
                <a:gd name="T3" fmla="*/ 4 h 98"/>
                <a:gd name="T4" fmla="*/ 2 w 67"/>
                <a:gd name="T5" fmla="*/ 4 h 98"/>
                <a:gd name="T6" fmla="*/ 2 w 67"/>
                <a:gd name="T7" fmla="*/ 3 h 98"/>
                <a:gd name="T8" fmla="*/ 2 w 67"/>
                <a:gd name="T9" fmla="*/ 3 h 98"/>
                <a:gd name="T10" fmla="*/ 2 w 67"/>
                <a:gd name="T11" fmla="*/ 2 h 98"/>
                <a:gd name="T12" fmla="*/ 2 w 67"/>
                <a:gd name="T13" fmla="*/ 2 h 98"/>
                <a:gd name="T14" fmla="*/ 2 w 67"/>
                <a:gd name="T15" fmla="*/ 1 h 98"/>
                <a:gd name="T16" fmla="*/ 2 w 67"/>
                <a:gd name="T17" fmla="*/ 1 h 98"/>
                <a:gd name="T18" fmla="*/ 2 w 67"/>
                <a:gd name="T19" fmla="*/ 0 h 98"/>
                <a:gd name="T20" fmla="*/ 1 w 67"/>
                <a:gd name="T21" fmla="*/ 0 h 98"/>
                <a:gd name="T22" fmla="*/ 1 w 67"/>
                <a:gd name="T23" fmla="*/ 0 h 98"/>
                <a:gd name="T24" fmla="*/ 0 w 67"/>
                <a:gd name="T25" fmla="*/ 0 h 98"/>
                <a:gd name="T26" fmla="*/ 0 w 67"/>
                <a:gd name="T27" fmla="*/ 0 h 98"/>
                <a:gd name="T28" fmla="*/ 0 w 67"/>
                <a:gd name="T29" fmla="*/ 1 h 98"/>
                <a:gd name="T30" fmla="*/ 0 w 67"/>
                <a:gd name="T31" fmla="*/ 1 h 98"/>
                <a:gd name="T32" fmla="*/ 1 w 67"/>
                <a:gd name="T33" fmla="*/ 1 h 98"/>
                <a:gd name="T34" fmla="*/ 1 w 67"/>
                <a:gd name="T35" fmla="*/ 1 h 98"/>
                <a:gd name="T36" fmla="*/ 1 w 67"/>
                <a:gd name="T37" fmla="*/ 2 h 98"/>
                <a:gd name="T38" fmla="*/ 1 w 67"/>
                <a:gd name="T39" fmla="*/ 2 h 98"/>
                <a:gd name="T40" fmla="*/ 1 w 67"/>
                <a:gd name="T41" fmla="*/ 2 h 98"/>
                <a:gd name="T42" fmla="*/ 1 w 67"/>
                <a:gd name="T43" fmla="*/ 3 h 98"/>
                <a:gd name="T44" fmla="*/ 1 w 67"/>
                <a:gd name="T45" fmla="*/ 3 h 98"/>
                <a:gd name="T46" fmla="*/ 0 w 67"/>
                <a:gd name="T47" fmla="*/ 3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7"/>
                <a:gd name="T73" fmla="*/ 0 h 98"/>
                <a:gd name="T74" fmla="*/ 67 w 67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7" h="98">
                  <a:moveTo>
                    <a:pt x="0" y="72"/>
                  </a:moveTo>
                  <a:lnTo>
                    <a:pt x="0" y="98"/>
                  </a:lnTo>
                  <a:lnTo>
                    <a:pt x="59" y="98"/>
                  </a:lnTo>
                  <a:lnTo>
                    <a:pt x="59" y="78"/>
                  </a:lnTo>
                  <a:lnTo>
                    <a:pt x="67" y="85"/>
                  </a:lnTo>
                  <a:lnTo>
                    <a:pt x="67" y="66"/>
                  </a:lnTo>
                  <a:lnTo>
                    <a:pt x="64" y="51"/>
                  </a:lnTo>
                  <a:lnTo>
                    <a:pt x="59" y="36"/>
                  </a:lnTo>
                  <a:lnTo>
                    <a:pt x="54" y="23"/>
                  </a:lnTo>
                  <a:lnTo>
                    <a:pt x="46" y="13"/>
                  </a:lnTo>
                  <a:lnTo>
                    <a:pt x="35" y="6"/>
                  </a:lnTo>
                  <a:lnTo>
                    <a:pt x="22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6" y="26"/>
                  </a:lnTo>
                  <a:lnTo>
                    <a:pt x="20" y="27"/>
                  </a:lnTo>
                  <a:lnTo>
                    <a:pt x="30" y="35"/>
                  </a:lnTo>
                  <a:lnTo>
                    <a:pt x="33" y="42"/>
                  </a:lnTo>
                  <a:lnTo>
                    <a:pt x="36" y="51"/>
                  </a:lnTo>
                  <a:lnTo>
                    <a:pt x="39" y="64"/>
                  </a:lnTo>
                  <a:lnTo>
                    <a:pt x="39" y="78"/>
                  </a:lnTo>
                  <a:lnTo>
                    <a:pt x="3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48" name="Freeform 39"/>
            <p:cNvSpPr>
              <a:spLocks/>
            </p:cNvSpPr>
            <p:nvPr/>
          </p:nvSpPr>
          <p:spPr bwMode="auto">
            <a:xfrm>
              <a:off x="3446" y="2991"/>
              <a:ext cx="25" cy="62"/>
            </a:xfrm>
            <a:custGeom>
              <a:avLst/>
              <a:gdLst>
                <a:gd name="T0" fmla="*/ 3 w 73"/>
                <a:gd name="T1" fmla="*/ 1 h 184"/>
                <a:gd name="T2" fmla="*/ 3 w 73"/>
                <a:gd name="T3" fmla="*/ 0 h 184"/>
                <a:gd name="T4" fmla="*/ 3 w 73"/>
                <a:gd name="T5" fmla="*/ 0 h 184"/>
                <a:gd name="T6" fmla="*/ 2 w 73"/>
                <a:gd name="T7" fmla="*/ 0 h 184"/>
                <a:gd name="T8" fmla="*/ 1 w 73"/>
                <a:gd name="T9" fmla="*/ 1 h 184"/>
                <a:gd name="T10" fmla="*/ 0 w 73"/>
                <a:gd name="T11" fmla="*/ 1 h 184"/>
                <a:gd name="T12" fmla="*/ 0 w 73"/>
                <a:gd name="T13" fmla="*/ 2 h 184"/>
                <a:gd name="T14" fmla="*/ 0 w 73"/>
                <a:gd name="T15" fmla="*/ 4 h 184"/>
                <a:gd name="T16" fmla="*/ 0 w 73"/>
                <a:gd name="T17" fmla="*/ 6 h 184"/>
                <a:gd name="T18" fmla="*/ 1 w 73"/>
                <a:gd name="T19" fmla="*/ 7 h 184"/>
                <a:gd name="T20" fmla="*/ 2 w 73"/>
                <a:gd name="T21" fmla="*/ 7 h 184"/>
                <a:gd name="T22" fmla="*/ 3 w 73"/>
                <a:gd name="T23" fmla="*/ 7 h 184"/>
                <a:gd name="T24" fmla="*/ 3 w 73"/>
                <a:gd name="T25" fmla="*/ 7 h 184"/>
                <a:gd name="T26" fmla="*/ 3 w 73"/>
                <a:gd name="T27" fmla="*/ 6 h 184"/>
                <a:gd name="T28" fmla="*/ 3 w 73"/>
                <a:gd name="T29" fmla="*/ 6 h 184"/>
                <a:gd name="T30" fmla="*/ 2 w 73"/>
                <a:gd name="T31" fmla="*/ 6 h 184"/>
                <a:gd name="T32" fmla="*/ 1 w 73"/>
                <a:gd name="T33" fmla="*/ 5 h 184"/>
                <a:gd name="T34" fmla="*/ 1 w 73"/>
                <a:gd name="T35" fmla="*/ 4 h 184"/>
                <a:gd name="T36" fmla="*/ 3 w 73"/>
                <a:gd name="T37" fmla="*/ 4 h 184"/>
                <a:gd name="T38" fmla="*/ 3 w 73"/>
                <a:gd name="T39" fmla="*/ 3 h 184"/>
                <a:gd name="T40" fmla="*/ 1 w 73"/>
                <a:gd name="T41" fmla="*/ 3 h 184"/>
                <a:gd name="T42" fmla="*/ 1 w 73"/>
                <a:gd name="T43" fmla="*/ 3 h 184"/>
                <a:gd name="T44" fmla="*/ 1 w 73"/>
                <a:gd name="T45" fmla="*/ 2 h 184"/>
                <a:gd name="T46" fmla="*/ 2 w 73"/>
                <a:gd name="T47" fmla="*/ 1 h 184"/>
                <a:gd name="T48" fmla="*/ 3 w 73"/>
                <a:gd name="T49" fmla="*/ 1 h 184"/>
                <a:gd name="T50" fmla="*/ 3 w 73"/>
                <a:gd name="T51" fmla="*/ 1 h 184"/>
                <a:gd name="T52" fmla="*/ 3 w 73"/>
                <a:gd name="T53" fmla="*/ 1 h 1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3"/>
                <a:gd name="T82" fmla="*/ 0 h 184"/>
                <a:gd name="T83" fmla="*/ 73 w 73"/>
                <a:gd name="T84" fmla="*/ 184 h 1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3" h="184">
                  <a:moveTo>
                    <a:pt x="67" y="20"/>
                  </a:moveTo>
                  <a:lnTo>
                    <a:pt x="67" y="0"/>
                  </a:lnTo>
                  <a:lnTo>
                    <a:pt x="73" y="0"/>
                  </a:lnTo>
                  <a:lnTo>
                    <a:pt x="47" y="1"/>
                  </a:lnTo>
                  <a:lnTo>
                    <a:pt x="19" y="14"/>
                  </a:lnTo>
                  <a:lnTo>
                    <a:pt x="5" y="39"/>
                  </a:lnTo>
                  <a:lnTo>
                    <a:pt x="0" y="55"/>
                  </a:lnTo>
                  <a:lnTo>
                    <a:pt x="0" y="119"/>
                  </a:lnTo>
                  <a:lnTo>
                    <a:pt x="12" y="155"/>
                  </a:lnTo>
                  <a:lnTo>
                    <a:pt x="31" y="175"/>
                  </a:lnTo>
                  <a:lnTo>
                    <a:pt x="42" y="181"/>
                  </a:lnTo>
                  <a:lnTo>
                    <a:pt x="73" y="184"/>
                  </a:lnTo>
                  <a:lnTo>
                    <a:pt x="67" y="184"/>
                  </a:lnTo>
                  <a:lnTo>
                    <a:pt x="67" y="158"/>
                  </a:lnTo>
                  <a:lnTo>
                    <a:pt x="73" y="158"/>
                  </a:lnTo>
                  <a:lnTo>
                    <a:pt x="47" y="153"/>
                  </a:lnTo>
                  <a:lnTo>
                    <a:pt x="35" y="130"/>
                  </a:lnTo>
                  <a:lnTo>
                    <a:pt x="32" y="98"/>
                  </a:lnTo>
                  <a:lnTo>
                    <a:pt x="67" y="98"/>
                  </a:lnTo>
                  <a:lnTo>
                    <a:pt x="67" y="72"/>
                  </a:lnTo>
                  <a:lnTo>
                    <a:pt x="32" y="72"/>
                  </a:lnTo>
                  <a:lnTo>
                    <a:pt x="32" y="78"/>
                  </a:lnTo>
                  <a:lnTo>
                    <a:pt x="35" y="48"/>
                  </a:lnTo>
                  <a:lnTo>
                    <a:pt x="47" y="24"/>
                  </a:lnTo>
                  <a:lnTo>
                    <a:pt x="67" y="20"/>
                  </a:lnTo>
                  <a:lnTo>
                    <a:pt x="73" y="26"/>
                  </a:lnTo>
                  <a:lnTo>
                    <a:pt x="67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49" name="Freeform 40"/>
            <p:cNvSpPr>
              <a:spLocks/>
            </p:cNvSpPr>
            <p:nvPr/>
          </p:nvSpPr>
          <p:spPr bwMode="auto">
            <a:xfrm>
              <a:off x="3505" y="2991"/>
              <a:ext cx="43" cy="59"/>
            </a:xfrm>
            <a:custGeom>
              <a:avLst/>
              <a:gdLst>
                <a:gd name="T0" fmla="*/ 4 w 129"/>
                <a:gd name="T1" fmla="*/ 7 h 176"/>
                <a:gd name="T2" fmla="*/ 4 w 129"/>
                <a:gd name="T3" fmla="*/ 2 h 176"/>
                <a:gd name="T4" fmla="*/ 5 w 129"/>
                <a:gd name="T5" fmla="*/ 2 h 176"/>
                <a:gd name="T6" fmla="*/ 5 w 129"/>
                <a:gd name="T7" fmla="*/ 1 h 176"/>
                <a:gd name="T8" fmla="*/ 4 w 129"/>
                <a:gd name="T9" fmla="*/ 1 h 176"/>
                <a:gd name="T10" fmla="*/ 4 w 129"/>
                <a:gd name="T11" fmla="*/ 0 h 176"/>
                <a:gd name="T12" fmla="*/ 2 w 129"/>
                <a:gd name="T13" fmla="*/ 0 h 176"/>
                <a:gd name="T14" fmla="*/ 2 w 129"/>
                <a:gd name="T15" fmla="*/ 1 h 176"/>
                <a:gd name="T16" fmla="*/ 1 w 129"/>
                <a:gd name="T17" fmla="*/ 1 h 176"/>
                <a:gd name="T18" fmla="*/ 1 w 129"/>
                <a:gd name="T19" fmla="*/ 1 h 176"/>
                <a:gd name="T20" fmla="*/ 1 w 129"/>
                <a:gd name="T21" fmla="*/ 1 h 176"/>
                <a:gd name="T22" fmla="*/ 1 w 129"/>
                <a:gd name="T23" fmla="*/ 0 h 176"/>
                <a:gd name="T24" fmla="*/ 0 w 129"/>
                <a:gd name="T25" fmla="*/ 0 h 176"/>
                <a:gd name="T26" fmla="*/ 0 w 129"/>
                <a:gd name="T27" fmla="*/ 1 h 176"/>
                <a:gd name="T28" fmla="*/ 0 w 129"/>
                <a:gd name="T29" fmla="*/ 1 h 176"/>
                <a:gd name="T30" fmla="*/ 0 w 129"/>
                <a:gd name="T31" fmla="*/ 7 h 176"/>
                <a:gd name="T32" fmla="*/ 1 w 129"/>
                <a:gd name="T33" fmla="*/ 7 h 176"/>
                <a:gd name="T34" fmla="*/ 1 w 129"/>
                <a:gd name="T35" fmla="*/ 3 h 176"/>
                <a:gd name="T36" fmla="*/ 1 w 129"/>
                <a:gd name="T37" fmla="*/ 3 h 176"/>
                <a:gd name="T38" fmla="*/ 1 w 129"/>
                <a:gd name="T39" fmla="*/ 1 h 176"/>
                <a:gd name="T40" fmla="*/ 2 w 129"/>
                <a:gd name="T41" fmla="*/ 1 h 176"/>
                <a:gd name="T42" fmla="*/ 3 w 129"/>
                <a:gd name="T43" fmla="*/ 1 h 176"/>
                <a:gd name="T44" fmla="*/ 3 w 129"/>
                <a:gd name="T45" fmla="*/ 1 h 176"/>
                <a:gd name="T46" fmla="*/ 3 w 129"/>
                <a:gd name="T47" fmla="*/ 1 h 176"/>
                <a:gd name="T48" fmla="*/ 4 w 129"/>
                <a:gd name="T49" fmla="*/ 2 h 176"/>
                <a:gd name="T50" fmla="*/ 3 w 129"/>
                <a:gd name="T51" fmla="*/ 2 h 176"/>
                <a:gd name="T52" fmla="*/ 3 w 129"/>
                <a:gd name="T53" fmla="*/ 7 h 176"/>
                <a:gd name="T54" fmla="*/ 4 w 129"/>
                <a:gd name="T55" fmla="*/ 7 h 1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9"/>
                <a:gd name="T85" fmla="*/ 0 h 176"/>
                <a:gd name="T86" fmla="*/ 129 w 129"/>
                <a:gd name="T87" fmla="*/ 176 h 17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9" h="176">
                  <a:moveTo>
                    <a:pt x="121" y="176"/>
                  </a:moveTo>
                  <a:lnTo>
                    <a:pt x="121" y="52"/>
                  </a:lnTo>
                  <a:lnTo>
                    <a:pt x="129" y="59"/>
                  </a:lnTo>
                  <a:lnTo>
                    <a:pt x="126" y="33"/>
                  </a:lnTo>
                  <a:lnTo>
                    <a:pt x="118" y="14"/>
                  </a:lnTo>
                  <a:lnTo>
                    <a:pt x="95" y="1"/>
                  </a:lnTo>
                  <a:lnTo>
                    <a:pt x="66" y="1"/>
                  </a:lnTo>
                  <a:lnTo>
                    <a:pt x="42" y="14"/>
                  </a:lnTo>
                  <a:lnTo>
                    <a:pt x="32" y="26"/>
                  </a:lnTo>
                  <a:lnTo>
                    <a:pt x="32" y="20"/>
                  </a:lnTo>
                  <a:lnTo>
                    <a:pt x="26" y="2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7" y="39"/>
                  </a:lnTo>
                  <a:lnTo>
                    <a:pt x="0" y="39"/>
                  </a:lnTo>
                  <a:lnTo>
                    <a:pt x="0" y="176"/>
                  </a:lnTo>
                  <a:lnTo>
                    <a:pt x="26" y="176"/>
                  </a:lnTo>
                  <a:lnTo>
                    <a:pt x="26" y="72"/>
                  </a:lnTo>
                  <a:lnTo>
                    <a:pt x="32" y="72"/>
                  </a:lnTo>
                  <a:lnTo>
                    <a:pt x="39" y="39"/>
                  </a:lnTo>
                  <a:lnTo>
                    <a:pt x="60" y="22"/>
                  </a:lnTo>
                  <a:lnTo>
                    <a:pt x="71" y="20"/>
                  </a:lnTo>
                  <a:lnTo>
                    <a:pt x="82" y="23"/>
                  </a:lnTo>
                  <a:lnTo>
                    <a:pt x="91" y="32"/>
                  </a:lnTo>
                  <a:lnTo>
                    <a:pt x="97" y="59"/>
                  </a:lnTo>
                  <a:lnTo>
                    <a:pt x="89" y="52"/>
                  </a:lnTo>
                  <a:lnTo>
                    <a:pt x="89" y="176"/>
                  </a:lnTo>
                  <a:lnTo>
                    <a:pt x="121" y="1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50" name="Freeform 41"/>
            <p:cNvSpPr>
              <a:spLocks/>
            </p:cNvSpPr>
            <p:nvPr/>
          </p:nvSpPr>
          <p:spPr bwMode="auto">
            <a:xfrm>
              <a:off x="3583" y="2991"/>
              <a:ext cx="22" cy="82"/>
            </a:xfrm>
            <a:custGeom>
              <a:avLst/>
              <a:gdLst>
                <a:gd name="T0" fmla="*/ 0 w 65"/>
                <a:gd name="T1" fmla="*/ 8 h 244"/>
                <a:gd name="T2" fmla="*/ 0 w 65"/>
                <a:gd name="T3" fmla="*/ 9 h 244"/>
                <a:gd name="T4" fmla="*/ 0 w 65"/>
                <a:gd name="T5" fmla="*/ 9 h 244"/>
                <a:gd name="T6" fmla="*/ 1 w 65"/>
                <a:gd name="T7" fmla="*/ 9 h 244"/>
                <a:gd name="T8" fmla="*/ 2 w 65"/>
                <a:gd name="T9" fmla="*/ 9 h 244"/>
                <a:gd name="T10" fmla="*/ 2 w 65"/>
                <a:gd name="T11" fmla="*/ 8 h 244"/>
                <a:gd name="T12" fmla="*/ 2 w 65"/>
                <a:gd name="T13" fmla="*/ 0 h 244"/>
                <a:gd name="T14" fmla="*/ 1 w 65"/>
                <a:gd name="T15" fmla="*/ 0 h 244"/>
                <a:gd name="T16" fmla="*/ 1 w 65"/>
                <a:gd name="T17" fmla="*/ 1 h 244"/>
                <a:gd name="T18" fmla="*/ 0 w 65"/>
                <a:gd name="T19" fmla="*/ 0 h 244"/>
                <a:gd name="T20" fmla="*/ 0 w 65"/>
                <a:gd name="T21" fmla="*/ 0 h 244"/>
                <a:gd name="T22" fmla="*/ 0 w 65"/>
                <a:gd name="T23" fmla="*/ 1 h 244"/>
                <a:gd name="T24" fmla="*/ 1 w 65"/>
                <a:gd name="T25" fmla="*/ 1 h 244"/>
                <a:gd name="T26" fmla="*/ 1 w 65"/>
                <a:gd name="T27" fmla="*/ 3 h 244"/>
                <a:gd name="T28" fmla="*/ 1 w 65"/>
                <a:gd name="T29" fmla="*/ 4 h 244"/>
                <a:gd name="T30" fmla="*/ 1 w 65"/>
                <a:gd name="T31" fmla="*/ 5 h 244"/>
                <a:gd name="T32" fmla="*/ 0 w 65"/>
                <a:gd name="T33" fmla="*/ 6 h 244"/>
                <a:gd name="T34" fmla="*/ 0 w 65"/>
                <a:gd name="T35" fmla="*/ 6 h 244"/>
                <a:gd name="T36" fmla="*/ 1 w 65"/>
                <a:gd name="T37" fmla="*/ 6 h 244"/>
                <a:gd name="T38" fmla="*/ 1 w 65"/>
                <a:gd name="T39" fmla="*/ 6 h 244"/>
                <a:gd name="T40" fmla="*/ 1 w 65"/>
                <a:gd name="T41" fmla="*/ 6 h 244"/>
                <a:gd name="T42" fmla="*/ 1 w 65"/>
                <a:gd name="T43" fmla="*/ 7 h 244"/>
                <a:gd name="T44" fmla="*/ 1 w 65"/>
                <a:gd name="T45" fmla="*/ 7 h 244"/>
                <a:gd name="T46" fmla="*/ 1 w 65"/>
                <a:gd name="T47" fmla="*/ 8 h 244"/>
                <a:gd name="T48" fmla="*/ 0 w 65"/>
                <a:gd name="T49" fmla="*/ 8 h 244"/>
                <a:gd name="T50" fmla="*/ 0 w 65"/>
                <a:gd name="T51" fmla="*/ 8 h 244"/>
                <a:gd name="T52" fmla="*/ 0 w 65"/>
                <a:gd name="T53" fmla="*/ 8 h 2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5"/>
                <a:gd name="T82" fmla="*/ 0 h 244"/>
                <a:gd name="T83" fmla="*/ 65 w 65"/>
                <a:gd name="T84" fmla="*/ 244 h 24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5" h="244">
                  <a:moveTo>
                    <a:pt x="0" y="218"/>
                  </a:moveTo>
                  <a:lnTo>
                    <a:pt x="0" y="237"/>
                  </a:lnTo>
                  <a:lnTo>
                    <a:pt x="7" y="244"/>
                  </a:lnTo>
                  <a:lnTo>
                    <a:pt x="31" y="242"/>
                  </a:lnTo>
                  <a:lnTo>
                    <a:pt x="55" y="227"/>
                  </a:lnTo>
                  <a:lnTo>
                    <a:pt x="64" y="211"/>
                  </a:lnTo>
                  <a:lnTo>
                    <a:pt x="65" y="0"/>
                  </a:lnTo>
                  <a:lnTo>
                    <a:pt x="32" y="0"/>
                  </a:lnTo>
                  <a:lnTo>
                    <a:pt x="32" y="26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23" y="32"/>
                  </a:lnTo>
                  <a:lnTo>
                    <a:pt x="38" y="69"/>
                  </a:lnTo>
                  <a:lnTo>
                    <a:pt x="38" y="107"/>
                  </a:lnTo>
                  <a:lnTo>
                    <a:pt x="23" y="142"/>
                  </a:lnTo>
                  <a:lnTo>
                    <a:pt x="0" y="148"/>
                  </a:lnTo>
                  <a:lnTo>
                    <a:pt x="0" y="174"/>
                  </a:lnTo>
                  <a:lnTo>
                    <a:pt x="22" y="169"/>
                  </a:lnTo>
                  <a:lnTo>
                    <a:pt x="32" y="155"/>
                  </a:lnTo>
                  <a:lnTo>
                    <a:pt x="32" y="148"/>
                  </a:lnTo>
                  <a:lnTo>
                    <a:pt x="32" y="192"/>
                  </a:lnTo>
                  <a:lnTo>
                    <a:pt x="39" y="192"/>
                  </a:lnTo>
                  <a:lnTo>
                    <a:pt x="31" y="216"/>
                  </a:lnTo>
                  <a:lnTo>
                    <a:pt x="7" y="224"/>
                  </a:lnTo>
                  <a:lnTo>
                    <a:pt x="7" y="218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51" name="Freeform 42"/>
            <p:cNvSpPr>
              <a:spLocks/>
            </p:cNvSpPr>
            <p:nvPr/>
          </p:nvSpPr>
          <p:spPr bwMode="auto">
            <a:xfrm>
              <a:off x="3564" y="2991"/>
              <a:ext cx="21" cy="58"/>
            </a:xfrm>
            <a:custGeom>
              <a:avLst/>
              <a:gdLst>
                <a:gd name="T0" fmla="*/ 2 w 65"/>
                <a:gd name="T1" fmla="*/ 1 h 174"/>
                <a:gd name="T2" fmla="*/ 2 w 65"/>
                <a:gd name="T3" fmla="*/ 0 h 174"/>
                <a:gd name="T4" fmla="*/ 2 w 65"/>
                <a:gd name="T5" fmla="*/ 0 h 174"/>
                <a:gd name="T6" fmla="*/ 2 w 65"/>
                <a:gd name="T7" fmla="*/ 0 h 174"/>
                <a:gd name="T8" fmla="*/ 2 w 65"/>
                <a:gd name="T9" fmla="*/ 0 h 174"/>
                <a:gd name="T10" fmla="*/ 1 w 65"/>
                <a:gd name="T11" fmla="*/ 0 h 174"/>
                <a:gd name="T12" fmla="*/ 1 w 65"/>
                <a:gd name="T13" fmla="*/ 0 h 174"/>
                <a:gd name="T14" fmla="*/ 1 w 65"/>
                <a:gd name="T15" fmla="*/ 0 h 174"/>
                <a:gd name="T16" fmla="*/ 0 w 65"/>
                <a:gd name="T17" fmla="*/ 1 h 174"/>
                <a:gd name="T18" fmla="*/ 0 w 65"/>
                <a:gd name="T19" fmla="*/ 1 h 174"/>
                <a:gd name="T20" fmla="*/ 0 w 65"/>
                <a:gd name="T21" fmla="*/ 2 h 174"/>
                <a:gd name="T22" fmla="*/ 0 w 65"/>
                <a:gd name="T23" fmla="*/ 3 h 174"/>
                <a:gd name="T24" fmla="*/ 0 w 65"/>
                <a:gd name="T25" fmla="*/ 4 h 174"/>
                <a:gd name="T26" fmla="*/ 0 w 65"/>
                <a:gd name="T27" fmla="*/ 5 h 174"/>
                <a:gd name="T28" fmla="*/ 0 w 65"/>
                <a:gd name="T29" fmla="*/ 5 h 174"/>
                <a:gd name="T30" fmla="*/ 1 w 65"/>
                <a:gd name="T31" fmla="*/ 6 h 174"/>
                <a:gd name="T32" fmla="*/ 1 w 65"/>
                <a:gd name="T33" fmla="*/ 6 h 174"/>
                <a:gd name="T34" fmla="*/ 1 w 65"/>
                <a:gd name="T35" fmla="*/ 6 h 174"/>
                <a:gd name="T36" fmla="*/ 2 w 65"/>
                <a:gd name="T37" fmla="*/ 6 h 174"/>
                <a:gd name="T38" fmla="*/ 2 w 65"/>
                <a:gd name="T39" fmla="*/ 6 h 174"/>
                <a:gd name="T40" fmla="*/ 2 w 65"/>
                <a:gd name="T41" fmla="*/ 6 h 174"/>
                <a:gd name="T42" fmla="*/ 2 w 65"/>
                <a:gd name="T43" fmla="*/ 5 h 174"/>
                <a:gd name="T44" fmla="*/ 2 w 65"/>
                <a:gd name="T45" fmla="*/ 5 h 174"/>
                <a:gd name="T46" fmla="*/ 2 w 65"/>
                <a:gd name="T47" fmla="*/ 5 h 174"/>
                <a:gd name="T48" fmla="*/ 2 w 65"/>
                <a:gd name="T49" fmla="*/ 5 h 174"/>
                <a:gd name="T50" fmla="*/ 1 w 65"/>
                <a:gd name="T51" fmla="*/ 5 h 174"/>
                <a:gd name="T52" fmla="*/ 1 w 65"/>
                <a:gd name="T53" fmla="*/ 5 h 174"/>
                <a:gd name="T54" fmla="*/ 1 w 65"/>
                <a:gd name="T55" fmla="*/ 4 h 174"/>
                <a:gd name="T56" fmla="*/ 1 w 65"/>
                <a:gd name="T57" fmla="*/ 4 h 174"/>
                <a:gd name="T58" fmla="*/ 1 w 65"/>
                <a:gd name="T59" fmla="*/ 3 h 174"/>
                <a:gd name="T60" fmla="*/ 1 w 65"/>
                <a:gd name="T61" fmla="*/ 2 h 174"/>
                <a:gd name="T62" fmla="*/ 1 w 65"/>
                <a:gd name="T63" fmla="*/ 2 h 174"/>
                <a:gd name="T64" fmla="*/ 1 w 65"/>
                <a:gd name="T65" fmla="*/ 1 h 174"/>
                <a:gd name="T66" fmla="*/ 2 w 65"/>
                <a:gd name="T67" fmla="*/ 1 h 174"/>
                <a:gd name="T68" fmla="*/ 2 w 65"/>
                <a:gd name="T69" fmla="*/ 1 h 174"/>
                <a:gd name="T70" fmla="*/ 2 w 65"/>
                <a:gd name="T71" fmla="*/ 1 h 174"/>
                <a:gd name="T72" fmla="*/ 2 w 65"/>
                <a:gd name="T73" fmla="*/ 1 h 174"/>
                <a:gd name="T74" fmla="*/ 2 w 65"/>
                <a:gd name="T75" fmla="*/ 1 h 17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5"/>
                <a:gd name="T115" fmla="*/ 0 h 174"/>
                <a:gd name="T116" fmla="*/ 65 w 65"/>
                <a:gd name="T117" fmla="*/ 174 h 17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5" h="174">
                  <a:moveTo>
                    <a:pt x="58" y="20"/>
                  </a:moveTo>
                  <a:lnTo>
                    <a:pt x="58" y="0"/>
                  </a:lnTo>
                  <a:lnTo>
                    <a:pt x="65" y="0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39" y="3"/>
                  </a:lnTo>
                  <a:lnTo>
                    <a:pt x="31" y="6"/>
                  </a:lnTo>
                  <a:lnTo>
                    <a:pt x="22" y="13"/>
                  </a:lnTo>
                  <a:lnTo>
                    <a:pt x="13" y="23"/>
                  </a:lnTo>
                  <a:lnTo>
                    <a:pt x="6" y="39"/>
                  </a:lnTo>
                  <a:lnTo>
                    <a:pt x="2" y="58"/>
                  </a:lnTo>
                  <a:lnTo>
                    <a:pt x="0" y="84"/>
                  </a:lnTo>
                  <a:lnTo>
                    <a:pt x="2" y="119"/>
                  </a:lnTo>
                  <a:lnTo>
                    <a:pt x="5" y="134"/>
                  </a:lnTo>
                  <a:lnTo>
                    <a:pt x="10" y="148"/>
                  </a:lnTo>
                  <a:lnTo>
                    <a:pt x="18" y="159"/>
                  </a:lnTo>
                  <a:lnTo>
                    <a:pt x="28" y="166"/>
                  </a:lnTo>
                  <a:lnTo>
                    <a:pt x="41" y="172"/>
                  </a:lnTo>
                  <a:lnTo>
                    <a:pt x="58" y="174"/>
                  </a:lnTo>
                  <a:lnTo>
                    <a:pt x="65" y="174"/>
                  </a:lnTo>
                  <a:lnTo>
                    <a:pt x="58" y="174"/>
                  </a:lnTo>
                  <a:lnTo>
                    <a:pt x="58" y="148"/>
                  </a:lnTo>
                  <a:lnTo>
                    <a:pt x="65" y="148"/>
                  </a:lnTo>
                  <a:lnTo>
                    <a:pt x="48" y="146"/>
                  </a:lnTo>
                  <a:lnTo>
                    <a:pt x="42" y="143"/>
                  </a:lnTo>
                  <a:lnTo>
                    <a:pt x="36" y="137"/>
                  </a:lnTo>
                  <a:lnTo>
                    <a:pt x="32" y="130"/>
                  </a:lnTo>
                  <a:lnTo>
                    <a:pt x="29" y="119"/>
                  </a:lnTo>
                  <a:lnTo>
                    <a:pt x="26" y="103"/>
                  </a:lnTo>
                  <a:lnTo>
                    <a:pt x="26" y="84"/>
                  </a:lnTo>
                  <a:lnTo>
                    <a:pt x="28" y="66"/>
                  </a:lnTo>
                  <a:lnTo>
                    <a:pt x="34" y="45"/>
                  </a:lnTo>
                  <a:lnTo>
                    <a:pt x="39" y="35"/>
                  </a:lnTo>
                  <a:lnTo>
                    <a:pt x="47" y="27"/>
                  </a:lnTo>
                  <a:lnTo>
                    <a:pt x="55" y="22"/>
                  </a:lnTo>
                  <a:lnTo>
                    <a:pt x="65" y="20"/>
                  </a:lnTo>
                  <a:lnTo>
                    <a:pt x="65" y="26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52" name="Freeform 43"/>
            <p:cNvSpPr>
              <a:spLocks/>
            </p:cNvSpPr>
            <p:nvPr/>
          </p:nvSpPr>
          <p:spPr bwMode="auto">
            <a:xfrm>
              <a:off x="3564" y="3055"/>
              <a:ext cx="21" cy="18"/>
            </a:xfrm>
            <a:custGeom>
              <a:avLst/>
              <a:gdLst>
                <a:gd name="T0" fmla="*/ 2 w 65"/>
                <a:gd name="T1" fmla="*/ 2 h 52"/>
                <a:gd name="T2" fmla="*/ 2 w 65"/>
                <a:gd name="T3" fmla="*/ 1 h 52"/>
                <a:gd name="T4" fmla="*/ 2 w 65"/>
                <a:gd name="T5" fmla="*/ 1 h 52"/>
                <a:gd name="T6" fmla="*/ 2 w 65"/>
                <a:gd name="T7" fmla="*/ 1 h 52"/>
                <a:gd name="T8" fmla="*/ 2 w 65"/>
                <a:gd name="T9" fmla="*/ 1 h 52"/>
                <a:gd name="T10" fmla="*/ 2 w 65"/>
                <a:gd name="T11" fmla="*/ 1 h 52"/>
                <a:gd name="T12" fmla="*/ 1 w 65"/>
                <a:gd name="T13" fmla="*/ 0 h 52"/>
                <a:gd name="T14" fmla="*/ 1 w 65"/>
                <a:gd name="T15" fmla="*/ 0 h 52"/>
                <a:gd name="T16" fmla="*/ 0 w 65"/>
                <a:gd name="T17" fmla="*/ 0 h 52"/>
                <a:gd name="T18" fmla="*/ 0 w 65"/>
                <a:gd name="T19" fmla="*/ 0 h 52"/>
                <a:gd name="T20" fmla="*/ 0 w 65"/>
                <a:gd name="T21" fmla="*/ 1 h 52"/>
                <a:gd name="T22" fmla="*/ 0 w 65"/>
                <a:gd name="T23" fmla="*/ 1 h 52"/>
                <a:gd name="T24" fmla="*/ 0 w 65"/>
                <a:gd name="T25" fmla="*/ 1 h 52"/>
                <a:gd name="T26" fmla="*/ 1 w 65"/>
                <a:gd name="T27" fmla="*/ 2 h 52"/>
                <a:gd name="T28" fmla="*/ 1 w 65"/>
                <a:gd name="T29" fmla="*/ 2 h 52"/>
                <a:gd name="T30" fmla="*/ 2 w 65"/>
                <a:gd name="T31" fmla="*/ 2 h 52"/>
                <a:gd name="T32" fmla="*/ 2 w 65"/>
                <a:gd name="T33" fmla="*/ 2 h 52"/>
                <a:gd name="T34" fmla="*/ 2 w 65"/>
                <a:gd name="T35" fmla="*/ 2 h 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5"/>
                <a:gd name="T55" fmla="*/ 0 h 52"/>
                <a:gd name="T56" fmla="*/ 65 w 65"/>
                <a:gd name="T57" fmla="*/ 52 h 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5" h="52">
                  <a:moveTo>
                    <a:pt x="58" y="45"/>
                  </a:moveTo>
                  <a:lnTo>
                    <a:pt x="65" y="26"/>
                  </a:lnTo>
                  <a:lnTo>
                    <a:pt x="65" y="32"/>
                  </a:lnTo>
                  <a:lnTo>
                    <a:pt x="55" y="29"/>
                  </a:lnTo>
                  <a:lnTo>
                    <a:pt x="48" y="25"/>
                  </a:lnTo>
                  <a:lnTo>
                    <a:pt x="42" y="16"/>
                  </a:lnTo>
                  <a:lnTo>
                    <a:pt x="39" y="8"/>
                  </a:lnTo>
                  <a:lnTo>
                    <a:pt x="34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6" y="19"/>
                  </a:lnTo>
                  <a:lnTo>
                    <a:pt x="9" y="28"/>
                  </a:lnTo>
                  <a:lnTo>
                    <a:pt x="13" y="35"/>
                  </a:lnTo>
                  <a:lnTo>
                    <a:pt x="21" y="42"/>
                  </a:lnTo>
                  <a:lnTo>
                    <a:pt x="39" y="50"/>
                  </a:lnTo>
                  <a:lnTo>
                    <a:pt x="58" y="52"/>
                  </a:lnTo>
                  <a:lnTo>
                    <a:pt x="65" y="52"/>
                  </a:lnTo>
                  <a:lnTo>
                    <a:pt x="58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53" name="Freeform 44"/>
            <p:cNvSpPr>
              <a:spLocks/>
            </p:cNvSpPr>
            <p:nvPr/>
          </p:nvSpPr>
          <p:spPr bwMode="auto">
            <a:xfrm>
              <a:off x="3613" y="2977"/>
              <a:ext cx="32" cy="76"/>
            </a:xfrm>
            <a:custGeom>
              <a:avLst/>
              <a:gdLst>
                <a:gd name="T0" fmla="*/ 0 w 98"/>
                <a:gd name="T1" fmla="*/ 2 h 226"/>
                <a:gd name="T2" fmla="*/ 0 w 98"/>
                <a:gd name="T3" fmla="*/ 2 h 226"/>
                <a:gd name="T4" fmla="*/ 1 w 98"/>
                <a:gd name="T5" fmla="*/ 2 h 226"/>
                <a:gd name="T6" fmla="*/ 1 w 98"/>
                <a:gd name="T7" fmla="*/ 7 h 226"/>
                <a:gd name="T8" fmla="*/ 1 w 98"/>
                <a:gd name="T9" fmla="*/ 7 h 226"/>
                <a:gd name="T10" fmla="*/ 1 w 98"/>
                <a:gd name="T11" fmla="*/ 8 h 226"/>
                <a:gd name="T12" fmla="*/ 2 w 98"/>
                <a:gd name="T13" fmla="*/ 8 h 226"/>
                <a:gd name="T14" fmla="*/ 2 w 98"/>
                <a:gd name="T15" fmla="*/ 8 h 226"/>
                <a:gd name="T16" fmla="*/ 3 w 98"/>
                <a:gd name="T17" fmla="*/ 9 h 226"/>
                <a:gd name="T18" fmla="*/ 3 w 98"/>
                <a:gd name="T19" fmla="*/ 8 h 226"/>
                <a:gd name="T20" fmla="*/ 3 w 98"/>
                <a:gd name="T21" fmla="*/ 8 h 226"/>
                <a:gd name="T22" fmla="*/ 3 w 98"/>
                <a:gd name="T23" fmla="*/ 8 h 226"/>
                <a:gd name="T24" fmla="*/ 3 w 98"/>
                <a:gd name="T25" fmla="*/ 8 h 226"/>
                <a:gd name="T26" fmla="*/ 3 w 98"/>
                <a:gd name="T27" fmla="*/ 7 h 226"/>
                <a:gd name="T28" fmla="*/ 3 w 98"/>
                <a:gd name="T29" fmla="*/ 8 h 226"/>
                <a:gd name="T30" fmla="*/ 3 w 98"/>
                <a:gd name="T31" fmla="*/ 8 h 226"/>
                <a:gd name="T32" fmla="*/ 3 w 98"/>
                <a:gd name="T33" fmla="*/ 8 h 226"/>
                <a:gd name="T34" fmla="*/ 3 w 98"/>
                <a:gd name="T35" fmla="*/ 7 h 226"/>
                <a:gd name="T36" fmla="*/ 2 w 98"/>
                <a:gd name="T37" fmla="*/ 7 h 226"/>
                <a:gd name="T38" fmla="*/ 2 w 98"/>
                <a:gd name="T39" fmla="*/ 7 h 226"/>
                <a:gd name="T40" fmla="*/ 2 w 98"/>
                <a:gd name="T41" fmla="*/ 7 h 226"/>
                <a:gd name="T42" fmla="*/ 2 w 98"/>
                <a:gd name="T43" fmla="*/ 2 h 226"/>
                <a:gd name="T44" fmla="*/ 3 w 98"/>
                <a:gd name="T45" fmla="*/ 2 h 226"/>
                <a:gd name="T46" fmla="*/ 3 w 98"/>
                <a:gd name="T47" fmla="*/ 2 h 226"/>
                <a:gd name="T48" fmla="*/ 2 w 98"/>
                <a:gd name="T49" fmla="*/ 2 h 226"/>
                <a:gd name="T50" fmla="*/ 2 w 98"/>
                <a:gd name="T51" fmla="*/ 0 h 226"/>
                <a:gd name="T52" fmla="*/ 1 w 98"/>
                <a:gd name="T53" fmla="*/ 0 h 226"/>
                <a:gd name="T54" fmla="*/ 1 w 98"/>
                <a:gd name="T55" fmla="*/ 2 h 226"/>
                <a:gd name="T56" fmla="*/ 0 w 98"/>
                <a:gd name="T57" fmla="*/ 2 h 22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8"/>
                <a:gd name="T88" fmla="*/ 0 h 226"/>
                <a:gd name="T89" fmla="*/ 98 w 98"/>
                <a:gd name="T90" fmla="*/ 226 h 22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8" h="226">
                  <a:moveTo>
                    <a:pt x="0" y="45"/>
                  </a:moveTo>
                  <a:lnTo>
                    <a:pt x="0" y="64"/>
                  </a:lnTo>
                  <a:lnTo>
                    <a:pt x="26" y="64"/>
                  </a:lnTo>
                  <a:lnTo>
                    <a:pt x="26" y="187"/>
                  </a:lnTo>
                  <a:lnTo>
                    <a:pt x="33" y="192"/>
                  </a:lnTo>
                  <a:lnTo>
                    <a:pt x="36" y="207"/>
                  </a:lnTo>
                  <a:lnTo>
                    <a:pt x="43" y="217"/>
                  </a:lnTo>
                  <a:lnTo>
                    <a:pt x="55" y="223"/>
                  </a:lnTo>
                  <a:lnTo>
                    <a:pt x="72" y="226"/>
                  </a:lnTo>
                  <a:lnTo>
                    <a:pt x="81" y="224"/>
                  </a:lnTo>
                  <a:lnTo>
                    <a:pt x="88" y="223"/>
                  </a:lnTo>
                  <a:lnTo>
                    <a:pt x="92" y="220"/>
                  </a:lnTo>
                  <a:lnTo>
                    <a:pt x="98" y="218"/>
                  </a:lnTo>
                  <a:lnTo>
                    <a:pt x="98" y="192"/>
                  </a:lnTo>
                  <a:lnTo>
                    <a:pt x="98" y="200"/>
                  </a:lnTo>
                  <a:lnTo>
                    <a:pt x="85" y="200"/>
                  </a:lnTo>
                  <a:lnTo>
                    <a:pt x="76" y="200"/>
                  </a:lnTo>
                  <a:lnTo>
                    <a:pt x="70" y="197"/>
                  </a:lnTo>
                  <a:lnTo>
                    <a:pt x="62" y="191"/>
                  </a:lnTo>
                  <a:lnTo>
                    <a:pt x="59" y="184"/>
                  </a:lnTo>
                  <a:lnTo>
                    <a:pt x="59" y="174"/>
                  </a:lnTo>
                  <a:lnTo>
                    <a:pt x="59" y="64"/>
                  </a:lnTo>
                  <a:lnTo>
                    <a:pt x="91" y="64"/>
                  </a:lnTo>
                  <a:lnTo>
                    <a:pt x="91" y="45"/>
                  </a:lnTo>
                  <a:lnTo>
                    <a:pt x="59" y="45"/>
                  </a:lnTo>
                  <a:lnTo>
                    <a:pt x="59" y="0"/>
                  </a:lnTo>
                  <a:lnTo>
                    <a:pt x="26" y="13"/>
                  </a:lnTo>
                  <a:lnTo>
                    <a:pt x="26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54" name="Freeform 45"/>
            <p:cNvSpPr>
              <a:spLocks/>
            </p:cNvSpPr>
            <p:nvPr/>
          </p:nvSpPr>
          <p:spPr bwMode="auto">
            <a:xfrm>
              <a:off x="3654" y="2965"/>
              <a:ext cx="40" cy="85"/>
            </a:xfrm>
            <a:custGeom>
              <a:avLst/>
              <a:gdLst>
                <a:gd name="T0" fmla="*/ 4 w 121"/>
                <a:gd name="T1" fmla="*/ 9 h 254"/>
                <a:gd name="T2" fmla="*/ 4 w 121"/>
                <a:gd name="T3" fmla="*/ 5 h 254"/>
                <a:gd name="T4" fmla="*/ 4 w 121"/>
                <a:gd name="T5" fmla="*/ 4 h 254"/>
                <a:gd name="T6" fmla="*/ 4 w 121"/>
                <a:gd name="T7" fmla="*/ 4 h 254"/>
                <a:gd name="T8" fmla="*/ 4 w 121"/>
                <a:gd name="T9" fmla="*/ 4 h 254"/>
                <a:gd name="T10" fmla="*/ 4 w 121"/>
                <a:gd name="T11" fmla="*/ 3 h 254"/>
                <a:gd name="T12" fmla="*/ 4 w 121"/>
                <a:gd name="T13" fmla="*/ 3 h 254"/>
                <a:gd name="T14" fmla="*/ 4 w 121"/>
                <a:gd name="T15" fmla="*/ 3 h 254"/>
                <a:gd name="T16" fmla="*/ 3 w 121"/>
                <a:gd name="T17" fmla="*/ 3 h 254"/>
                <a:gd name="T18" fmla="*/ 3 w 121"/>
                <a:gd name="T19" fmla="*/ 3 h 254"/>
                <a:gd name="T20" fmla="*/ 2 w 121"/>
                <a:gd name="T21" fmla="*/ 3 h 254"/>
                <a:gd name="T22" fmla="*/ 2 w 121"/>
                <a:gd name="T23" fmla="*/ 3 h 254"/>
                <a:gd name="T24" fmla="*/ 1 w 121"/>
                <a:gd name="T25" fmla="*/ 3 h 254"/>
                <a:gd name="T26" fmla="*/ 1 w 121"/>
                <a:gd name="T27" fmla="*/ 4 h 254"/>
                <a:gd name="T28" fmla="*/ 1 w 121"/>
                <a:gd name="T29" fmla="*/ 4 h 254"/>
                <a:gd name="T30" fmla="*/ 1 w 121"/>
                <a:gd name="T31" fmla="*/ 0 h 254"/>
                <a:gd name="T32" fmla="*/ 0 w 121"/>
                <a:gd name="T33" fmla="*/ 0 h 254"/>
                <a:gd name="T34" fmla="*/ 0 w 121"/>
                <a:gd name="T35" fmla="*/ 9 h 254"/>
                <a:gd name="T36" fmla="*/ 1 w 121"/>
                <a:gd name="T37" fmla="*/ 9 h 254"/>
                <a:gd name="T38" fmla="*/ 1 w 121"/>
                <a:gd name="T39" fmla="*/ 6 h 254"/>
                <a:gd name="T40" fmla="*/ 1 w 121"/>
                <a:gd name="T41" fmla="*/ 6 h 254"/>
                <a:gd name="T42" fmla="*/ 1 w 121"/>
                <a:gd name="T43" fmla="*/ 5 h 254"/>
                <a:gd name="T44" fmla="*/ 1 w 121"/>
                <a:gd name="T45" fmla="*/ 4 h 254"/>
                <a:gd name="T46" fmla="*/ 2 w 121"/>
                <a:gd name="T47" fmla="*/ 4 h 254"/>
                <a:gd name="T48" fmla="*/ 2 w 121"/>
                <a:gd name="T49" fmla="*/ 4 h 254"/>
                <a:gd name="T50" fmla="*/ 2 w 121"/>
                <a:gd name="T51" fmla="*/ 4 h 254"/>
                <a:gd name="T52" fmla="*/ 3 w 121"/>
                <a:gd name="T53" fmla="*/ 4 h 254"/>
                <a:gd name="T54" fmla="*/ 3 w 121"/>
                <a:gd name="T55" fmla="*/ 4 h 254"/>
                <a:gd name="T56" fmla="*/ 3 w 121"/>
                <a:gd name="T57" fmla="*/ 4 h 254"/>
                <a:gd name="T58" fmla="*/ 3 w 121"/>
                <a:gd name="T59" fmla="*/ 5 h 254"/>
                <a:gd name="T60" fmla="*/ 3 w 121"/>
                <a:gd name="T61" fmla="*/ 5 h 254"/>
                <a:gd name="T62" fmla="*/ 3 w 121"/>
                <a:gd name="T63" fmla="*/ 5 h 254"/>
                <a:gd name="T64" fmla="*/ 3 w 121"/>
                <a:gd name="T65" fmla="*/ 9 h 254"/>
                <a:gd name="T66" fmla="*/ 4 w 121"/>
                <a:gd name="T67" fmla="*/ 9 h 2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1"/>
                <a:gd name="T103" fmla="*/ 0 h 254"/>
                <a:gd name="T104" fmla="*/ 121 w 121"/>
                <a:gd name="T105" fmla="*/ 254 h 2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1" h="254">
                  <a:moveTo>
                    <a:pt x="121" y="254"/>
                  </a:moveTo>
                  <a:lnTo>
                    <a:pt x="121" y="130"/>
                  </a:lnTo>
                  <a:lnTo>
                    <a:pt x="121" y="117"/>
                  </a:lnTo>
                  <a:lnTo>
                    <a:pt x="118" y="105"/>
                  </a:lnTo>
                  <a:lnTo>
                    <a:pt x="115" y="97"/>
                  </a:lnTo>
                  <a:lnTo>
                    <a:pt x="111" y="89"/>
                  </a:lnTo>
                  <a:lnTo>
                    <a:pt x="104" y="84"/>
                  </a:lnTo>
                  <a:lnTo>
                    <a:pt x="97" y="81"/>
                  </a:lnTo>
                  <a:lnTo>
                    <a:pt x="88" y="78"/>
                  </a:lnTo>
                  <a:lnTo>
                    <a:pt x="76" y="78"/>
                  </a:lnTo>
                  <a:lnTo>
                    <a:pt x="59" y="79"/>
                  </a:lnTo>
                  <a:lnTo>
                    <a:pt x="46" y="84"/>
                  </a:lnTo>
                  <a:lnTo>
                    <a:pt x="37" y="91"/>
                  </a:lnTo>
                  <a:lnTo>
                    <a:pt x="31" y="104"/>
                  </a:lnTo>
                  <a:lnTo>
                    <a:pt x="24" y="9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24" y="254"/>
                  </a:lnTo>
                  <a:lnTo>
                    <a:pt x="24" y="150"/>
                  </a:lnTo>
                  <a:lnTo>
                    <a:pt x="31" y="150"/>
                  </a:lnTo>
                  <a:lnTo>
                    <a:pt x="33" y="131"/>
                  </a:lnTo>
                  <a:lnTo>
                    <a:pt x="37" y="114"/>
                  </a:lnTo>
                  <a:lnTo>
                    <a:pt x="47" y="102"/>
                  </a:lnTo>
                  <a:lnTo>
                    <a:pt x="55" y="100"/>
                  </a:lnTo>
                  <a:lnTo>
                    <a:pt x="63" y="98"/>
                  </a:lnTo>
                  <a:lnTo>
                    <a:pt x="72" y="100"/>
                  </a:lnTo>
                  <a:lnTo>
                    <a:pt x="79" y="101"/>
                  </a:lnTo>
                  <a:lnTo>
                    <a:pt x="89" y="110"/>
                  </a:lnTo>
                  <a:lnTo>
                    <a:pt x="94" y="123"/>
                  </a:lnTo>
                  <a:lnTo>
                    <a:pt x="95" y="137"/>
                  </a:lnTo>
                  <a:lnTo>
                    <a:pt x="89" y="137"/>
                  </a:lnTo>
                  <a:lnTo>
                    <a:pt x="89" y="254"/>
                  </a:lnTo>
                  <a:lnTo>
                    <a:pt x="121" y="2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55" name="Rectangle 46"/>
            <p:cNvSpPr>
              <a:spLocks noChangeArrowheads="1"/>
            </p:cNvSpPr>
            <p:nvPr/>
          </p:nvSpPr>
          <p:spPr bwMode="auto">
            <a:xfrm>
              <a:off x="1819" y="1213"/>
              <a:ext cx="13" cy="8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756" name="Freeform 47"/>
            <p:cNvSpPr>
              <a:spLocks/>
            </p:cNvSpPr>
            <p:nvPr/>
          </p:nvSpPr>
          <p:spPr bwMode="auto">
            <a:xfrm>
              <a:off x="1848" y="1239"/>
              <a:ext cx="42" cy="57"/>
            </a:xfrm>
            <a:custGeom>
              <a:avLst/>
              <a:gdLst>
                <a:gd name="T0" fmla="*/ 5 w 127"/>
                <a:gd name="T1" fmla="*/ 6 h 171"/>
                <a:gd name="T2" fmla="*/ 5 w 127"/>
                <a:gd name="T3" fmla="*/ 2 h 171"/>
                <a:gd name="T4" fmla="*/ 5 w 127"/>
                <a:gd name="T5" fmla="*/ 2 h 171"/>
                <a:gd name="T6" fmla="*/ 5 w 127"/>
                <a:gd name="T7" fmla="*/ 1 h 171"/>
                <a:gd name="T8" fmla="*/ 4 w 127"/>
                <a:gd name="T9" fmla="*/ 0 h 171"/>
                <a:gd name="T10" fmla="*/ 2 w 127"/>
                <a:gd name="T11" fmla="*/ 0 h 171"/>
                <a:gd name="T12" fmla="*/ 2 w 127"/>
                <a:gd name="T13" fmla="*/ 1 h 171"/>
                <a:gd name="T14" fmla="*/ 1 w 127"/>
                <a:gd name="T15" fmla="*/ 1 h 171"/>
                <a:gd name="T16" fmla="*/ 1 w 127"/>
                <a:gd name="T17" fmla="*/ 1 h 171"/>
                <a:gd name="T18" fmla="*/ 1 w 127"/>
                <a:gd name="T19" fmla="*/ 1 h 171"/>
                <a:gd name="T20" fmla="*/ 1 w 127"/>
                <a:gd name="T21" fmla="*/ 0 h 171"/>
                <a:gd name="T22" fmla="*/ 0 w 127"/>
                <a:gd name="T23" fmla="*/ 0 h 171"/>
                <a:gd name="T24" fmla="*/ 0 w 127"/>
                <a:gd name="T25" fmla="*/ 0 h 171"/>
                <a:gd name="T26" fmla="*/ 0 w 127"/>
                <a:gd name="T27" fmla="*/ 6 h 171"/>
                <a:gd name="T28" fmla="*/ 1 w 127"/>
                <a:gd name="T29" fmla="*/ 6 h 171"/>
                <a:gd name="T30" fmla="*/ 1 w 127"/>
                <a:gd name="T31" fmla="*/ 3 h 171"/>
                <a:gd name="T32" fmla="*/ 1 w 127"/>
                <a:gd name="T33" fmla="*/ 3 h 171"/>
                <a:gd name="T34" fmla="*/ 1 w 127"/>
                <a:gd name="T35" fmla="*/ 2 h 171"/>
                <a:gd name="T36" fmla="*/ 2 w 127"/>
                <a:gd name="T37" fmla="*/ 1 h 171"/>
                <a:gd name="T38" fmla="*/ 2 w 127"/>
                <a:gd name="T39" fmla="*/ 1 h 171"/>
                <a:gd name="T40" fmla="*/ 3 w 127"/>
                <a:gd name="T41" fmla="*/ 1 h 171"/>
                <a:gd name="T42" fmla="*/ 4 w 127"/>
                <a:gd name="T43" fmla="*/ 2 h 171"/>
                <a:gd name="T44" fmla="*/ 4 w 127"/>
                <a:gd name="T45" fmla="*/ 2 h 171"/>
                <a:gd name="T46" fmla="*/ 3 w 127"/>
                <a:gd name="T47" fmla="*/ 2 h 171"/>
                <a:gd name="T48" fmla="*/ 3 w 127"/>
                <a:gd name="T49" fmla="*/ 6 h 171"/>
                <a:gd name="T50" fmla="*/ 5 w 127"/>
                <a:gd name="T51" fmla="*/ 6 h 1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7"/>
                <a:gd name="T79" fmla="*/ 0 h 171"/>
                <a:gd name="T80" fmla="*/ 127 w 127"/>
                <a:gd name="T81" fmla="*/ 171 h 1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7" h="171">
                  <a:moveTo>
                    <a:pt x="127" y="171"/>
                  </a:moveTo>
                  <a:lnTo>
                    <a:pt x="127" y="51"/>
                  </a:lnTo>
                  <a:lnTo>
                    <a:pt x="127" y="58"/>
                  </a:lnTo>
                  <a:lnTo>
                    <a:pt x="123" y="22"/>
                  </a:lnTo>
                  <a:lnTo>
                    <a:pt x="107" y="3"/>
                  </a:lnTo>
                  <a:lnTo>
                    <a:pt x="66" y="2"/>
                  </a:lnTo>
                  <a:lnTo>
                    <a:pt x="45" y="15"/>
                  </a:lnTo>
                  <a:lnTo>
                    <a:pt x="39" y="26"/>
                  </a:lnTo>
                  <a:lnTo>
                    <a:pt x="39" y="19"/>
                  </a:lnTo>
                  <a:lnTo>
                    <a:pt x="32" y="19"/>
                  </a:lnTo>
                  <a:lnTo>
                    <a:pt x="32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71"/>
                  </a:lnTo>
                  <a:lnTo>
                    <a:pt x="32" y="171"/>
                  </a:lnTo>
                  <a:lnTo>
                    <a:pt x="32" y="70"/>
                  </a:lnTo>
                  <a:lnTo>
                    <a:pt x="39" y="70"/>
                  </a:lnTo>
                  <a:lnTo>
                    <a:pt x="39" y="54"/>
                  </a:lnTo>
                  <a:lnTo>
                    <a:pt x="46" y="31"/>
                  </a:lnTo>
                  <a:lnTo>
                    <a:pt x="61" y="20"/>
                  </a:lnTo>
                  <a:lnTo>
                    <a:pt x="87" y="22"/>
                  </a:lnTo>
                  <a:lnTo>
                    <a:pt x="101" y="44"/>
                  </a:lnTo>
                  <a:lnTo>
                    <a:pt x="103" y="58"/>
                  </a:lnTo>
                  <a:lnTo>
                    <a:pt x="95" y="51"/>
                  </a:lnTo>
                  <a:lnTo>
                    <a:pt x="95" y="171"/>
                  </a:lnTo>
                  <a:lnTo>
                    <a:pt x="127" y="1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57" name="Freeform 48"/>
            <p:cNvSpPr>
              <a:spLocks/>
            </p:cNvSpPr>
            <p:nvPr/>
          </p:nvSpPr>
          <p:spPr bwMode="auto">
            <a:xfrm>
              <a:off x="1897" y="1223"/>
              <a:ext cx="34" cy="75"/>
            </a:xfrm>
            <a:custGeom>
              <a:avLst/>
              <a:gdLst>
                <a:gd name="T0" fmla="*/ 0 w 104"/>
                <a:gd name="T1" fmla="*/ 2 h 225"/>
                <a:gd name="T2" fmla="*/ 0 w 104"/>
                <a:gd name="T3" fmla="*/ 2 h 225"/>
                <a:gd name="T4" fmla="*/ 1 w 104"/>
                <a:gd name="T5" fmla="*/ 2 h 225"/>
                <a:gd name="T6" fmla="*/ 1 w 104"/>
                <a:gd name="T7" fmla="*/ 7 h 225"/>
                <a:gd name="T8" fmla="*/ 1 w 104"/>
                <a:gd name="T9" fmla="*/ 7 h 225"/>
                <a:gd name="T10" fmla="*/ 1 w 104"/>
                <a:gd name="T11" fmla="*/ 8 h 225"/>
                <a:gd name="T12" fmla="*/ 2 w 104"/>
                <a:gd name="T13" fmla="*/ 8 h 225"/>
                <a:gd name="T14" fmla="*/ 2 w 104"/>
                <a:gd name="T15" fmla="*/ 8 h 225"/>
                <a:gd name="T16" fmla="*/ 2 w 104"/>
                <a:gd name="T17" fmla="*/ 8 h 225"/>
                <a:gd name="T18" fmla="*/ 2 w 104"/>
                <a:gd name="T19" fmla="*/ 8 h 225"/>
                <a:gd name="T20" fmla="*/ 3 w 104"/>
                <a:gd name="T21" fmla="*/ 8 h 225"/>
                <a:gd name="T22" fmla="*/ 4 w 104"/>
                <a:gd name="T23" fmla="*/ 8 h 225"/>
                <a:gd name="T24" fmla="*/ 4 w 104"/>
                <a:gd name="T25" fmla="*/ 7 h 225"/>
                <a:gd name="T26" fmla="*/ 4 w 104"/>
                <a:gd name="T27" fmla="*/ 7 h 225"/>
                <a:gd name="T28" fmla="*/ 3 w 104"/>
                <a:gd name="T29" fmla="*/ 7 h 225"/>
                <a:gd name="T30" fmla="*/ 3 w 104"/>
                <a:gd name="T31" fmla="*/ 7 h 225"/>
                <a:gd name="T32" fmla="*/ 3 w 104"/>
                <a:gd name="T33" fmla="*/ 7 h 225"/>
                <a:gd name="T34" fmla="*/ 2 w 104"/>
                <a:gd name="T35" fmla="*/ 7 h 225"/>
                <a:gd name="T36" fmla="*/ 2 w 104"/>
                <a:gd name="T37" fmla="*/ 7 h 225"/>
                <a:gd name="T38" fmla="*/ 2 w 104"/>
                <a:gd name="T39" fmla="*/ 6 h 225"/>
                <a:gd name="T40" fmla="*/ 2 w 104"/>
                <a:gd name="T41" fmla="*/ 6 h 225"/>
                <a:gd name="T42" fmla="*/ 2 w 104"/>
                <a:gd name="T43" fmla="*/ 2 h 225"/>
                <a:gd name="T44" fmla="*/ 3 w 104"/>
                <a:gd name="T45" fmla="*/ 2 h 225"/>
                <a:gd name="T46" fmla="*/ 3 w 104"/>
                <a:gd name="T47" fmla="*/ 2 h 225"/>
                <a:gd name="T48" fmla="*/ 2 w 104"/>
                <a:gd name="T49" fmla="*/ 2 h 225"/>
                <a:gd name="T50" fmla="*/ 2 w 104"/>
                <a:gd name="T51" fmla="*/ 0 h 225"/>
                <a:gd name="T52" fmla="*/ 1 w 104"/>
                <a:gd name="T53" fmla="*/ 0 h 225"/>
                <a:gd name="T54" fmla="*/ 1 w 104"/>
                <a:gd name="T55" fmla="*/ 2 h 225"/>
                <a:gd name="T56" fmla="*/ 0 w 104"/>
                <a:gd name="T57" fmla="*/ 2 h 2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4"/>
                <a:gd name="T88" fmla="*/ 0 h 225"/>
                <a:gd name="T89" fmla="*/ 104 w 104"/>
                <a:gd name="T90" fmla="*/ 225 h 22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4" h="225">
                  <a:moveTo>
                    <a:pt x="0" y="45"/>
                  </a:moveTo>
                  <a:lnTo>
                    <a:pt x="0" y="64"/>
                  </a:lnTo>
                  <a:lnTo>
                    <a:pt x="32" y="64"/>
                  </a:lnTo>
                  <a:lnTo>
                    <a:pt x="32" y="187"/>
                  </a:lnTo>
                  <a:lnTo>
                    <a:pt x="39" y="193"/>
                  </a:lnTo>
                  <a:lnTo>
                    <a:pt x="41" y="206"/>
                  </a:lnTo>
                  <a:lnTo>
                    <a:pt x="46" y="216"/>
                  </a:lnTo>
                  <a:lnTo>
                    <a:pt x="51" y="219"/>
                  </a:lnTo>
                  <a:lnTo>
                    <a:pt x="58" y="222"/>
                  </a:lnTo>
                  <a:lnTo>
                    <a:pt x="67" y="225"/>
                  </a:lnTo>
                  <a:lnTo>
                    <a:pt x="78" y="225"/>
                  </a:lnTo>
                  <a:lnTo>
                    <a:pt x="104" y="219"/>
                  </a:lnTo>
                  <a:lnTo>
                    <a:pt x="104" y="193"/>
                  </a:lnTo>
                  <a:lnTo>
                    <a:pt x="104" y="200"/>
                  </a:lnTo>
                  <a:lnTo>
                    <a:pt x="91" y="200"/>
                  </a:lnTo>
                  <a:lnTo>
                    <a:pt x="83" y="200"/>
                  </a:lnTo>
                  <a:lnTo>
                    <a:pt x="77" y="197"/>
                  </a:lnTo>
                  <a:lnTo>
                    <a:pt x="68" y="191"/>
                  </a:lnTo>
                  <a:lnTo>
                    <a:pt x="65" y="184"/>
                  </a:lnTo>
                  <a:lnTo>
                    <a:pt x="65" y="174"/>
                  </a:lnTo>
                  <a:lnTo>
                    <a:pt x="58" y="174"/>
                  </a:lnTo>
                  <a:lnTo>
                    <a:pt x="58" y="64"/>
                  </a:lnTo>
                  <a:lnTo>
                    <a:pt x="97" y="64"/>
                  </a:lnTo>
                  <a:lnTo>
                    <a:pt x="97" y="45"/>
                  </a:lnTo>
                  <a:lnTo>
                    <a:pt x="58" y="45"/>
                  </a:lnTo>
                  <a:lnTo>
                    <a:pt x="58" y="0"/>
                  </a:lnTo>
                  <a:lnTo>
                    <a:pt x="32" y="12"/>
                  </a:lnTo>
                  <a:lnTo>
                    <a:pt x="32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58" name="Freeform 49"/>
            <p:cNvSpPr>
              <a:spLocks/>
            </p:cNvSpPr>
            <p:nvPr/>
          </p:nvSpPr>
          <p:spPr bwMode="auto">
            <a:xfrm>
              <a:off x="1963" y="1279"/>
              <a:ext cx="19" cy="19"/>
            </a:xfrm>
            <a:custGeom>
              <a:avLst/>
              <a:gdLst>
                <a:gd name="T0" fmla="*/ 0 w 58"/>
                <a:gd name="T1" fmla="*/ 1 h 57"/>
                <a:gd name="T2" fmla="*/ 0 w 58"/>
                <a:gd name="T3" fmla="*/ 2 h 57"/>
                <a:gd name="T4" fmla="*/ 1 w 58"/>
                <a:gd name="T5" fmla="*/ 2 h 57"/>
                <a:gd name="T6" fmla="*/ 1 w 58"/>
                <a:gd name="T7" fmla="*/ 2 h 57"/>
                <a:gd name="T8" fmla="*/ 1 w 58"/>
                <a:gd name="T9" fmla="*/ 2 h 57"/>
                <a:gd name="T10" fmla="*/ 2 w 58"/>
                <a:gd name="T11" fmla="*/ 1 h 57"/>
                <a:gd name="T12" fmla="*/ 2 w 58"/>
                <a:gd name="T13" fmla="*/ 1 h 57"/>
                <a:gd name="T14" fmla="*/ 2 w 58"/>
                <a:gd name="T15" fmla="*/ 0 h 57"/>
                <a:gd name="T16" fmla="*/ 2 w 58"/>
                <a:gd name="T17" fmla="*/ 0 h 57"/>
                <a:gd name="T18" fmla="*/ 1 w 58"/>
                <a:gd name="T19" fmla="*/ 0 h 57"/>
                <a:gd name="T20" fmla="*/ 1 w 58"/>
                <a:gd name="T21" fmla="*/ 0 h 57"/>
                <a:gd name="T22" fmla="*/ 1 w 58"/>
                <a:gd name="T23" fmla="*/ 1 h 57"/>
                <a:gd name="T24" fmla="*/ 0 w 58"/>
                <a:gd name="T25" fmla="*/ 1 h 57"/>
                <a:gd name="T26" fmla="*/ 0 w 58"/>
                <a:gd name="T27" fmla="*/ 1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"/>
                <a:gd name="T43" fmla="*/ 0 h 57"/>
                <a:gd name="T44" fmla="*/ 58 w 58"/>
                <a:gd name="T45" fmla="*/ 57 h 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" h="57">
                  <a:moveTo>
                    <a:pt x="0" y="32"/>
                  </a:moveTo>
                  <a:lnTo>
                    <a:pt x="0" y="57"/>
                  </a:lnTo>
                  <a:lnTo>
                    <a:pt x="24" y="54"/>
                  </a:lnTo>
                  <a:lnTo>
                    <a:pt x="32" y="50"/>
                  </a:lnTo>
                  <a:lnTo>
                    <a:pt x="41" y="42"/>
                  </a:lnTo>
                  <a:lnTo>
                    <a:pt x="48" y="35"/>
                  </a:lnTo>
                  <a:lnTo>
                    <a:pt x="54" y="25"/>
                  </a:lnTo>
                  <a:lnTo>
                    <a:pt x="57" y="13"/>
                  </a:lnTo>
                  <a:lnTo>
                    <a:pt x="58" y="0"/>
                  </a:lnTo>
                  <a:lnTo>
                    <a:pt x="27" y="0"/>
                  </a:lnTo>
                  <a:lnTo>
                    <a:pt x="24" y="13"/>
                  </a:lnTo>
                  <a:lnTo>
                    <a:pt x="18" y="23"/>
                  </a:lnTo>
                  <a:lnTo>
                    <a:pt x="11" y="2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59" name="Freeform 50"/>
            <p:cNvSpPr>
              <a:spLocks/>
            </p:cNvSpPr>
            <p:nvPr/>
          </p:nvSpPr>
          <p:spPr bwMode="auto">
            <a:xfrm>
              <a:off x="1963" y="1239"/>
              <a:ext cx="19" cy="32"/>
            </a:xfrm>
            <a:custGeom>
              <a:avLst/>
              <a:gdLst>
                <a:gd name="T0" fmla="*/ 0 w 58"/>
                <a:gd name="T1" fmla="*/ 3 h 96"/>
                <a:gd name="T2" fmla="*/ 0 w 58"/>
                <a:gd name="T3" fmla="*/ 4 h 96"/>
                <a:gd name="T4" fmla="*/ 2 w 58"/>
                <a:gd name="T5" fmla="*/ 4 h 96"/>
                <a:gd name="T6" fmla="*/ 2 w 58"/>
                <a:gd name="T7" fmla="*/ 3 h 96"/>
                <a:gd name="T8" fmla="*/ 2 w 58"/>
                <a:gd name="T9" fmla="*/ 3 h 96"/>
                <a:gd name="T10" fmla="*/ 2 w 58"/>
                <a:gd name="T11" fmla="*/ 2 h 96"/>
                <a:gd name="T12" fmla="*/ 2 w 58"/>
                <a:gd name="T13" fmla="*/ 2 h 96"/>
                <a:gd name="T14" fmla="*/ 2 w 58"/>
                <a:gd name="T15" fmla="*/ 1 h 96"/>
                <a:gd name="T16" fmla="*/ 2 w 58"/>
                <a:gd name="T17" fmla="*/ 1 h 96"/>
                <a:gd name="T18" fmla="*/ 1 w 58"/>
                <a:gd name="T19" fmla="*/ 0 h 96"/>
                <a:gd name="T20" fmla="*/ 1 w 58"/>
                <a:gd name="T21" fmla="*/ 0 h 96"/>
                <a:gd name="T22" fmla="*/ 1 w 58"/>
                <a:gd name="T23" fmla="*/ 0 h 96"/>
                <a:gd name="T24" fmla="*/ 0 w 58"/>
                <a:gd name="T25" fmla="*/ 0 h 96"/>
                <a:gd name="T26" fmla="*/ 0 w 58"/>
                <a:gd name="T27" fmla="*/ 1 h 96"/>
                <a:gd name="T28" fmla="*/ 0 w 58"/>
                <a:gd name="T29" fmla="*/ 1 h 96"/>
                <a:gd name="T30" fmla="*/ 0 w 58"/>
                <a:gd name="T31" fmla="*/ 1 h 96"/>
                <a:gd name="T32" fmla="*/ 1 w 58"/>
                <a:gd name="T33" fmla="*/ 1 h 96"/>
                <a:gd name="T34" fmla="*/ 1 w 58"/>
                <a:gd name="T35" fmla="*/ 2 h 96"/>
                <a:gd name="T36" fmla="*/ 1 w 58"/>
                <a:gd name="T37" fmla="*/ 2 h 96"/>
                <a:gd name="T38" fmla="*/ 1 w 58"/>
                <a:gd name="T39" fmla="*/ 2 h 96"/>
                <a:gd name="T40" fmla="*/ 1 w 58"/>
                <a:gd name="T41" fmla="*/ 3 h 96"/>
                <a:gd name="T42" fmla="*/ 1 w 58"/>
                <a:gd name="T43" fmla="*/ 3 h 96"/>
                <a:gd name="T44" fmla="*/ 0 w 58"/>
                <a:gd name="T45" fmla="*/ 3 h 9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8"/>
                <a:gd name="T70" fmla="*/ 0 h 96"/>
                <a:gd name="T71" fmla="*/ 58 w 58"/>
                <a:gd name="T72" fmla="*/ 96 h 9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8" h="96">
                  <a:moveTo>
                    <a:pt x="0" y="70"/>
                  </a:moveTo>
                  <a:lnTo>
                    <a:pt x="0" y="96"/>
                  </a:lnTo>
                  <a:lnTo>
                    <a:pt x="58" y="96"/>
                  </a:lnTo>
                  <a:lnTo>
                    <a:pt x="58" y="75"/>
                  </a:lnTo>
                  <a:lnTo>
                    <a:pt x="58" y="83"/>
                  </a:lnTo>
                  <a:lnTo>
                    <a:pt x="58" y="65"/>
                  </a:lnTo>
                  <a:lnTo>
                    <a:pt x="55" y="48"/>
                  </a:lnTo>
                  <a:lnTo>
                    <a:pt x="53" y="35"/>
                  </a:lnTo>
                  <a:lnTo>
                    <a:pt x="47" y="22"/>
                  </a:lnTo>
                  <a:lnTo>
                    <a:pt x="38" y="13"/>
                  </a:lnTo>
                  <a:lnTo>
                    <a:pt x="28" y="6"/>
                  </a:lnTo>
                  <a:lnTo>
                    <a:pt x="16" y="2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13" y="28"/>
                  </a:lnTo>
                  <a:lnTo>
                    <a:pt x="24" y="35"/>
                  </a:lnTo>
                  <a:lnTo>
                    <a:pt x="27" y="41"/>
                  </a:lnTo>
                  <a:lnTo>
                    <a:pt x="29" y="49"/>
                  </a:lnTo>
                  <a:lnTo>
                    <a:pt x="32" y="61"/>
                  </a:lnTo>
                  <a:lnTo>
                    <a:pt x="32" y="75"/>
                  </a:lnTo>
                  <a:lnTo>
                    <a:pt x="27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60" name="Freeform 51"/>
            <p:cNvSpPr>
              <a:spLocks/>
            </p:cNvSpPr>
            <p:nvPr/>
          </p:nvSpPr>
          <p:spPr bwMode="auto">
            <a:xfrm>
              <a:off x="1940" y="1239"/>
              <a:ext cx="23" cy="59"/>
            </a:xfrm>
            <a:custGeom>
              <a:avLst/>
              <a:gdLst>
                <a:gd name="T0" fmla="*/ 3 w 69"/>
                <a:gd name="T1" fmla="*/ 1 h 177"/>
                <a:gd name="T2" fmla="*/ 3 w 69"/>
                <a:gd name="T3" fmla="*/ 0 h 177"/>
                <a:gd name="T4" fmla="*/ 2 w 69"/>
                <a:gd name="T5" fmla="*/ 0 h 177"/>
                <a:gd name="T6" fmla="*/ 1 w 69"/>
                <a:gd name="T7" fmla="*/ 1 h 177"/>
                <a:gd name="T8" fmla="*/ 0 w 69"/>
                <a:gd name="T9" fmla="*/ 1 h 177"/>
                <a:gd name="T10" fmla="*/ 0 w 69"/>
                <a:gd name="T11" fmla="*/ 2 h 177"/>
                <a:gd name="T12" fmla="*/ 0 w 69"/>
                <a:gd name="T13" fmla="*/ 4 h 177"/>
                <a:gd name="T14" fmla="*/ 0 w 69"/>
                <a:gd name="T15" fmla="*/ 6 h 177"/>
                <a:gd name="T16" fmla="*/ 1 w 69"/>
                <a:gd name="T17" fmla="*/ 6 h 177"/>
                <a:gd name="T18" fmla="*/ 3 w 69"/>
                <a:gd name="T19" fmla="*/ 7 h 177"/>
                <a:gd name="T20" fmla="*/ 3 w 69"/>
                <a:gd name="T21" fmla="*/ 6 h 177"/>
                <a:gd name="T22" fmla="*/ 2 w 69"/>
                <a:gd name="T23" fmla="*/ 5 h 177"/>
                <a:gd name="T24" fmla="*/ 1 w 69"/>
                <a:gd name="T25" fmla="*/ 5 h 177"/>
                <a:gd name="T26" fmla="*/ 1 w 69"/>
                <a:gd name="T27" fmla="*/ 4 h 177"/>
                <a:gd name="T28" fmla="*/ 3 w 69"/>
                <a:gd name="T29" fmla="*/ 4 h 177"/>
                <a:gd name="T30" fmla="*/ 3 w 69"/>
                <a:gd name="T31" fmla="*/ 3 h 177"/>
                <a:gd name="T32" fmla="*/ 1 w 69"/>
                <a:gd name="T33" fmla="*/ 3 h 177"/>
                <a:gd name="T34" fmla="*/ 1 w 69"/>
                <a:gd name="T35" fmla="*/ 3 h 177"/>
                <a:gd name="T36" fmla="*/ 1 w 69"/>
                <a:gd name="T37" fmla="*/ 1 h 177"/>
                <a:gd name="T38" fmla="*/ 2 w 69"/>
                <a:gd name="T39" fmla="*/ 1 h 177"/>
                <a:gd name="T40" fmla="*/ 3 w 69"/>
                <a:gd name="T41" fmla="*/ 1 h 177"/>
                <a:gd name="T42" fmla="*/ 3 w 69"/>
                <a:gd name="T43" fmla="*/ 1 h 177"/>
                <a:gd name="T44" fmla="*/ 3 w 69"/>
                <a:gd name="T45" fmla="*/ 1 h 1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9"/>
                <a:gd name="T70" fmla="*/ 0 h 177"/>
                <a:gd name="T71" fmla="*/ 69 w 69"/>
                <a:gd name="T72" fmla="*/ 177 h 17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9" h="177">
                  <a:moveTo>
                    <a:pt x="69" y="19"/>
                  </a:moveTo>
                  <a:lnTo>
                    <a:pt x="69" y="0"/>
                  </a:lnTo>
                  <a:lnTo>
                    <a:pt x="48" y="2"/>
                  </a:lnTo>
                  <a:lnTo>
                    <a:pt x="19" y="15"/>
                  </a:lnTo>
                  <a:lnTo>
                    <a:pt x="4" y="38"/>
                  </a:lnTo>
                  <a:lnTo>
                    <a:pt x="0" y="54"/>
                  </a:lnTo>
                  <a:lnTo>
                    <a:pt x="0" y="115"/>
                  </a:lnTo>
                  <a:lnTo>
                    <a:pt x="12" y="151"/>
                  </a:lnTo>
                  <a:lnTo>
                    <a:pt x="30" y="170"/>
                  </a:lnTo>
                  <a:lnTo>
                    <a:pt x="69" y="177"/>
                  </a:lnTo>
                  <a:lnTo>
                    <a:pt x="69" y="152"/>
                  </a:lnTo>
                  <a:lnTo>
                    <a:pt x="46" y="148"/>
                  </a:lnTo>
                  <a:lnTo>
                    <a:pt x="36" y="135"/>
                  </a:lnTo>
                  <a:lnTo>
                    <a:pt x="32" y="96"/>
                  </a:lnTo>
                  <a:lnTo>
                    <a:pt x="69" y="96"/>
                  </a:lnTo>
                  <a:lnTo>
                    <a:pt x="69" y="70"/>
                  </a:lnTo>
                  <a:lnTo>
                    <a:pt x="32" y="70"/>
                  </a:lnTo>
                  <a:lnTo>
                    <a:pt x="32" y="75"/>
                  </a:lnTo>
                  <a:lnTo>
                    <a:pt x="39" y="36"/>
                  </a:lnTo>
                  <a:lnTo>
                    <a:pt x="55" y="20"/>
                  </a:lnTo>
                  <a:lnTo>
                    <a:pt x="69" y="19"/>
                  </a:lnTo>
                  <a:lnTo>
                    <a:pt x="69" y="26"/>
                  </a:lnTo>
                  <a:lnTo>
                    <a:pt x="6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61" name="Freeform 52"/>
            <p:cNvSpPr>
              <a:spLocks/>
            </p:cNvSpPr>
            <p:nvPr/>
          </p:nvSpPr>
          <p:spPr bwMode="auto">
            <a:xfrm>
              <a:off x="1996" y="1239"/>
              <a:ext cx="43" cy="57"/>
            </a:xfrm>
            <a:custGeom>
              <a:avLst/>
              <a:gdLst>
                <a:gd name="T0" fmla="*/ 5 w 129"/>
                <a:gd name="T1" fmla="*/ 6 h 171"/>
                <a:gd name="T2" fmla="*/ 5 w 129"/>
                <a:gd name="T3" fmla="*/ 2 h 171"/>
                <a:gd name="T4" fmla="*/ 5 w 129"/>
                <a:gd name="T5" fmla="*/ 2 h 171"/>
                <a:gd name="T6" fmla="*/ 5 w 129"/>
                <a:gd name="T7" fmla="*/ 1 h 171"/>
                <a:gd name="T8" fmla="*/ 4 w 129"/>
                <a:gd name="T9" fmla="*/ 0 h 171"/>
                <a:gd name="T10" fmla="*/ 2 w 129"/>
                <a:gd name="T11" fmla="*/ 0 h 171"/>
                <a:gd name="T12" fmla="*/ 2 w 129"/>
                <a:gd name="T13" fmla="*/ 1 h 171"/>
                <a:gd name="T14" fmla="*/ 1 w 129"/>
                <a:gd name="T15" fmla="*/ 1 h 171"/>
                <a:gd name="T16" fmla="*/ 1 w 129"/>
                <a:gd name="T17" fmla="*/ 1 h 171"/>
                <a:gd name="T18" fmla="*/ 1 w 129"/>
                <a:gd name="T19" fmla="*/ 0 h 171"/>
                <a:gd name="T20" fmla="*/ 0 w 129"/>
                <a:gd name="T21" fmla="*/ 0 h 171"/>
                <a:gd name="T22" fmla="*/ 0 w 129"/>
                <a:gd name="T23" fmla="*/ 1 h 171"/>
                <a:gd name="T24" fmla="*/ 0 w 129"/>
                <a:gd name="T25" fmla="*/ 1 h 171"/>
                <a:gd name="T26" fmla="*/ 0 w 129"/>
                <a:gd name="T27" fmla="*/ 6 h 171"/>
                <a:gd name="T28" fmla="*/ 1 w 129"/>
                <a:gd name="T29" fmla="*/ 6 h 171"/>
                <a:gd name="T30" fmla="*/ 1 w 129"/>
                <a:gd name="T31" fmla="*/ 2 h 171"/>
                <a:gd name="T32" fmla="*/ 2 w 129"/>
                <a:gd name="T33" fmla="*/ 1 h 171"/>
                <a:gd name="T34" fmla="*/ 3 w 129"/>
                <a:gd name="T35" fmla="*/ 1 h 171"/>
                <a:gd name="T36" fmla="*/ 3 w 129"/>
                <a:gd name="T37" fmla="*/ 1 h 171"/>
                <a:gd name="T38" fmla="*/ 3 w 129"/>
                <a:gd name="T39" fmla="*/ 1 h 171"/>
                <a:gd name="T40" fmla="*/ 4 w 129"/>
                <a:gd name="T41" fmla="*/ 2 h 171"/>
                <a:gd name="T42" fmla="*/ 4 w 129"/>
                <a:gd name="T43" fmla="*/ 2 h 171"/>
                <a:gd name="T44" fmla="*/ 4 w 129"/>
                <a:gd name="T45" fmla="*/ 6 h 171"/>
                <a:gd name="T46" fmla="*/ 5 w 129"/>
                <a:gd name="T47" fmla="*/ 6 h 1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9"/>
                <a:gd name="T73" fmla="*/ 0 h 171"/>
                <a:gd name="T74" fmla="*/ 129 w 129"/>
                <a:gd name="T75" fmla="*/ 171 h 17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9" h="171">
                  <a:moveTo>
                    <a:pt x="129" y="171"/>
                  </a:moveTo>
                  <a:lnTo>
                    <a:pt x="129" y="51"/>
                  </a:lnTo>
                  <a:lnTo>
                    <a:pt x="129" y="58"/>
                  </a:lnTo>
                  <a:lnTo>
                    <a:pt x="125" y="22"/>
                  </a:lnTo>
                  <a:lnTo>
                    <a:pt x="108" y="3"/>
                  </a:lnTo>
                  <a:lnTo>
                    <a:pt x="67" y="2"/>
                  </a:lnTo>
                  <a:lnTo>
                    <a:pt x="45" y="15"/>
                  </a:lnTo>
                  <a:lnTo>
                    <a:pt x="39" y="26"/>
                  </a:lnTo>
                  <a:lnTo>
                    <a:pt x="32" y="19"/>
                  </a:lnTo>
                  <a:lnTo>
                    <a:pt x="32" y="0"/>
                  </a:lnTo>
                  <a:lnTo>
                    <a:pt x="0" y="0"/>
                  </a:lnTo>
                  <a:lnTo>
                    <a:pt x="8" y="38"/>
                  </a:lnTo>
                  <a:lnTo>
                    <a:pt x="0" y="38"/>
                  </a:lnTo>
                  <a:lnTo>
                    <a:pt x="0" y="171"/>
                  </a:lnTo>
                  <a:lnTo>
                    <a:pt x="32" y="171"/>
                  </a:lnTo>
                  <a:lnTo>
                    <a:pt x="34" y="54"/>
                  </a:lnTo>
                  <a:lnTo>
                    <a:pt x="45" y="31"/>
                  </a:lnTo>
                  <a:lnTo>
                    <a:pt x="71" y="19"/>
                  </a:lnTo>
                  <a:lnTo>
                    <a:pt x="83" y="22"/>
                  </a:lnTo>
                  <a:lnTo>
                    <a:pt x="92" y="31"/>
                  </a:lnTo>
                  <a:lnTo>
                    <a:pt x="97" y="58"/>
                  </a:lnTo>
                  <a:lnTo>
                    <a:pt x="97" y="51"/>
                  </a:lnTo>
                  <a:lnTo>
                    <a:pt x="97" y="171"/>
                  </a:lnTo>
                  <a:lnTo>
                    <a:pt x="129" y="1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62" name="Freeform 53"/>
            <p:cNvSpPr>
              <a:spLocks/>
            </p:cNvSpPr>
            <p:nvPr/>
          </p:nvSpPr>
          <p:spPr bwMode="auto">
            <a:xfrm>
              <a:off x="2053" y="1239"/>
              <a:ext cx="41" cy="59"/>
            </a:xfrm>
            <a:custGeom>
              <a:avLst/>
              <a:gdLst>
                <a:gd name="T0" fmla="*/ 5 w 122"/>
                <a:gd name="T1" fmla="*/ 5 h 177"/>
                <a:gd name="T2" fmla="*/ 4 w 122"/>
                <a:gd name="T3" fmla="*/ 4 h 177"/>
                <a:gd name="T4" fmla="*/ 4 w 122"/>
                <a:gd name="T5" fmla="*/ 3 h 177"/>
                <a:gd name="T6" fmla="*/ 2 w 122"/>
                <a:gd name="T7" fmla="*/ 2 h 177"/>
                <a:gd name="T8" fmla="*/ 2 w 122"/>
                <a:gd name="T9" fmla="*/ 1 h 177"/>
                <a:gd name="T10" fmla="*/ 2 w 122"/>
                <a:gd name="T11" fmla="*/ 1 h 177"/>
                <a:gd name="T12" fmla="*/ 2 w 122"/>
                <a:gd name="T13" fmla="*/ 1 h 177"/>
                <a:gd name="T14" fmla="*/ 3 w 122"/>
                <a:gd name="T15" fmla="*/ 1 h 177"/>
                <a:gd name="T16" fmla="*/ 3 w 122"/>
                <a:gd name="T17" fmla="*/ 2 h 177"/>
                <a:gd name="T18" fmla="*/ 3 w 122"/>
                <a:gd name="T19" fmla="*/ 2 h 177"/>
                <a:gd name="T20" fmla="*/ 4 w 122"/>
                <a:gd name="T21" fmla="*/ 2 h 177"/>
                <a:gd name="T22" fmla="*/ 5 w 122"/>
                <a:gd name="T23" fmla="*/ 2 h 177"/>
                <a:gd name="T24" fmla="*/ 4 w 122"/>
                <a:gd name="T25" fmla="*/ 1 h 177"/>
                <a:gd name="T26" fmla="*/ 4 w 122"/>
                <a:gd name="T27" fmla="*/ 0 h 177"/>
                <a:gd name="T28" fmla="*/ 2 w 122"/>
                <a:gd name="T29" fmla="*/ 0 h 177"/>
                <a:gd name="T30" fmla="*/ 1 w 122"/>
                <a:gd name="T31" fmla="*/ 0 h 177"/>
                <a:gd name="T32" fmla="*/ 0 w 122"/>
                <a:gd name="T33" fmla="*/ 1 h 177"/>
                <a:gd name="T34" fmla="*/ 0 w 122"/>
                <a:gd name="T35" fmla="*/ 2 h 177"/>
                <a:gd name="T36" fmla="*/ 1 w 122"/>
                <a:gd name="T37" fmla="*/ 3 h 177"/>
                <a:gd name="T38" fmla="*/ 3 w 122"/>
                <a:gd name="T39" fmla="*/ 4 h 177"/>
                <a:gd name="T40" fmla="*/ 4 w 122"/>
                <a:gd name="T41" fmla="*/ 5 h 177"/>
                <a:gd name="T42" fmla="*/ 4 w 122"/>
                <a:gd name="T43" fmla="*/ 5 h 177"/>
                <a:gd name="T44" fmla="*/ 3 w 122"/>
                <a:gd name="T45" fmla="*/ 6 h 177"/>
                <a:gd name="T46" fmla="*/ 2 w 122"/>
                <a:gd name="T47" fmla="*/ 6 h 177"/>
                <a:gd name="T48" fmla="*/ 2 w 122"/>
                <a:gd name="T49" fmla="*/ 5 h 177"/>
                <a:gd name="T50" fmla="*/ 1 w 122"/>
                <a:gd name="T51" fmla="*/ 4 h 177"/>
                <a:gd name="T52" fmla="*/ 0 w 122"/>
                <a:gd name="T53" fmla="*/ 4 h 177"/>
                <a:gd name="T54" fmla="*/ 0 w 122"/>
                <a:gd name="T55" fmla="*/ 5 h 177"/>
                <a:gd name="T56" fmla="*/ 1 w 122"/>
                <a:gd name="T57" fmla="*/ 6 h 177"/>
                <a:gd name="T58" fmla="*/ 2 w 122"/>
                <a:gd name="T59" fmla="*/ 7 h 177"/>
                <a:gd name="T60" fmla="*/ 3 w 122"/>
                <a:gd name="T61" fmla="*/ 6 h 177"/>
                <a:gd name="T62" fmla="*/ 4 w 122"/>
                <a:gd name="T63" fmla="*/ 6 h 177"/>
                <a:gd name="T64" fmla="*/ 5 w 122"/>
                <a:gd name="T65" fmla="*/ 5 h 177"/>
                <a:gd name="T66" fmla="*/ 4 w 122"/>
                <a:gd name="T67" fmla="*/ 4 h 177"/>
                <a:gd name="T68" fmla="*/ 5 w 122"/>
                <a:gd name="T69" fmla="*/ 5 h 1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2"/>
                <a:gd name="T106" fmla="*/ 0 h 177"/>
                <a:gd name="T107" fmla="*/ 122 w 122"/>
                <a:gd name="T108" fmla="*/ 177 h 1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2" h="177">
                  <a:moveTo>
                    <a:pt x="122" y="126"/>
                  </a:moveTo>
                  <a:lnTo>
                    <a:pt x="119" y="107"/>
                  </a:lnTo>
                  <a:lnTo>
                    <a:pt x="96" y="83"/>
                  </a:lnTo>
                  <a:lnTo>
                    <a:pt x="42" y="54"/>
                  </a:lnTo>
                  <a:lnTo>
                    <a:pt x="41" y="33"/>
                  </a:lnTo>
                  <a:lnTo>
                    <a:pt x="52" y="20"/>
                  </a:lnTo>
                  <a:lnTo>
                    <a:pt x="64" y="19"/>
                  </a:lnTo>
                  <a:lnTo>
                    <a:pt x="84" y="28"/>
                  </a:lnTo>
                  <a:lnTo>
                    <a:pt x="90" y="51"/>
                  </a:lnTo>
                  <a:lnTo>
                    <a:pt x="90" y="45"/>
                  </a:lnTo>
                  <a:lnTo>
                    <a:pt x="116" y="45"/>
                  </a:lnTo>
                  <a:lnTo>
                    <a:pt x="122" y="51"/>
                  </a:lnTo>
                  <a:lnTo>
                    <a:pt x="118" y="28"/>
                  </a:lnTo>
                  <a:lnTo>
                    <a:pt x="97" y="6"/>
                  </a:lnTo>
                  <a:lnTo>
                    <a:pt x="64" y="0"/>
                  </a:lnTo>
                  <a:lnTo>
                    <a:pt x="26" y="9"/>
                  </a:lnTo>
                  <a:lnTo>
                    <a:pt x="10" y="31"/>
                  </a:lnTo>
                  <a:lnTo>
                    <a:pt x="9" y="54"/>
                  </a:lnTo>
                  <a:lnTo>
                    <a:pt x="22" y="75"/>
                  </a:lnTo>
                  <a:lnTo>
                    <a:pt x="93" y="116"/>
                  </a:lnTo>
                  <a:lnTo>
                    <a:pt x="97" y="126"/>
                  </a:lnTo>
                  <a:lnTo>
                    <a:pt x="94" y="138"/>
                  </a:lnTo>
                  <a:lnTo>
                    <a:pt x="74" y="151"/>
                  </a:lnTo>
                  <a:lnTo>
                    <a:pt x="55" y="151"/>
                  </a:lnTo>
                  <a:lnTo>
                    <a:pt x="42" y="141"/>
                  </a:lnTo>
                  <a:lnTo>
                    <a:pt x="39" y="120"/>
                  </a:lnTo>
                  <a:lnTo>
                    <a:pt x="0" y="120"/>
                  </a:lnTo>
                  <a:lnTo>
                    <a:pt x="5" y="145"/>
                  </a:lnTo>
                  <a:lnTo>
                    <a:pt x="28" y="170"/>
                  </a:lnTo>
                  <a:lnTo>
                    <a:pt x="64" y="177"/>
                  </a:lnTo>
                  <a:lnTo>
                    <a:pt x="87" y="174"/>
                  </a:lnTo>
                  <a:lnTo>
                    <a:pt x="112" y="157"/>
                  </a:lnTo>
                  <a:lnTo>
                    <a:pt x="122" y="126"/>
                  </a:lnTo>
                  <a:lnTo>
                    <a:pt x="116" y="120"/>
                  </a:lnTo>
                  <a:lnTo>
                    <a:pt x="122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63" name="Rectangle 54"/>
            <p:cNvSpPr>
              <a:spLocks noChangeArrowheads="1"/>
            </p:cNvSpPr>
            <p:nvPr/>
          </p:nvSpPr>
          <p:spPr bwMode="auto">
            <a:xfrm>
              <a:off x="2106" y="1238"/>
              <a:ext cx="8" cy="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764" name="Rectangle 55"/>
            <p:cNvSpPr>
              <a:spLocks noChangeArrowheads="1"/>
            </p:cNvSpPr>
            <p:nvPr/>
          </p:nvSpPr>
          <p:spPr bwMode="auto">
            <a:xfrm>
              <a:off x="2104" y="1213"/>
              <a:ext cx="10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765" name="Freeform 56"/>
            <p:cNvSpPr>
              <a:spLocks/>
            </p:cNvSpPr>
            <p:nvPr/>
          </p:nvSpPr>
          <p:spPr bwMode="auto">
            <a:xfrm>
              <a:off x="2122" y="1223"/>
              <a:ext cx="33" cy="75"/>
            </a:xfrm>
            <a:custGeom>
              <a:avLst/>
              <a:gdLst>
                <a:gd name="T0" fmla="*/ 0 w 99"/>
                <a:gd name="T1" fmla="*/ 2 h 225"/>
                <a:gd name="T2" fmla="*/ 0 w 99"/>
                <a:gd name="T3" fmla="*/ 2 h 225"/>
                <a:gd name="T4" fmla="*/ 1 w 99"/>
                <a:gd name="T5" fmla="*/ 2 h 225"/>
                <a:gd name="T6" fmla="*/ 1 w 99"/>
                <a:gd name="T7" fmla="*/ 7 h 225"/>
                <a:gd name="T8" fmla="*/ 1 w 99"/>
                <a:gd name="T9" fmla="*/ 7 h 225"/>
                <a:gd name="T10" fmla="*/ 1 w 99"/>
                <a:gd name="T11" fmla="*/ 8 h 225"/>
                <a:gd name="T12" fmla="*/ 2 w 99"/>
                <a:gd name="T13" fmla="*/ 8 h 225"/>
                <a:gd name="T14" fmla="*/ 2 w 99"/>
                <a:gd name="T15" fmla="*/ 8 h 225"/>
                <a:gd name="T16" fmla="*/ 3 w 99"/>
                <a:gd name="T17" fmla="*/ 8 h 225"/>
                <a:gd name="T18" fmla="*/ 3 w 99"/>
                <a:gd name="T19" fmla="*/ 8 h 225"/>
                <a:gd name="T20" fmla="*/ 4 w 99"/>
                <a:gd name="T21" fmla="*/ 8 h 225"/>
                <a:gd name="T22" fmla="*/ 4 w 99"/>
                <a:gd name="T23" fmla="*/ 7 h 225"/>
                <a:gd name="T24" fmla="*/ 4 w 99"/>
                <a:gd name="T25" fmla="*/ 7 h 225"/>
                <a:gd name="T26" fmla="*/ 3 w 99"/>
                <a:gd name="T27" fmla="*/ 7 h 225"/>
                <a:gd name="T28" fmla="*/ 3 w 99"/>
                <a:gd name="T29" fmla="*/ 7 h 225"/>
                <a:gd name="T30" fmla="*/ 3 w 99"/>
                <a:gd name="T31" fmla="*/ 7 h 225"/>
                <a:gd name="T32" fmla="*/ 2 w 99"/>
                <a:gd name="T33" fmla="*/ 7 h 225"/>
                <a:gd name="T34" fmla="*/ 2 w 99"/>
                <a:gd name="T35" fmla="*/ 7 h 225"/>
                <a:gd name="T36" fmla="*/ 2 w 99"/>
                <a:gd name="T37" fmla="*/ 6 h 225"/>
                <a:gd name="T38" fmla="*/ 2 w 99"/>
                <a:gd name="T39" fmla="*/ 2 h 225"/>
                <a:gd name="T40" fmla="*/ 3 w 99"/>
                <a:gd name="T41" fmla="*/ 2 h 225"/>
                <a:gd name="T42" fmla="*/ 3 w 99"/>
                <a:gd name="T43" fmla="*/ 2 h 225"/>
                <a:gd name="T44" fmla="*/ 2 w 99"/>
                <a:gd name="T45" fmla="*/ 2 h 225"/>
                <a:gd name="T46" fmla="*/ 2 w 99"/>
                <a:gd name="T47" fmla="*/ 0 h 225"/>
                <a:gd name="T48" fmla="*/ 1 w 99"/>
                <a:gd name="T49" fmla="*/ 0 h 225"/>
                <a:gd name="T50" fmla="*/ 1 w 99"/>
                <a:gd name="T51" fmla="*/ 2 h 225"/>
                <a:gd name="T52" fmla="*/ 0 w 99"/>
                <a:gd name="T53" fmla="*/ 2 h 2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9"/>
                <a:gd name="T82" fmla="*/ 0 h 225"/>
                <a:gd name="T83" fmla="*/ 99 w 99"/>
                <a:gd name="T84" fmla="*/ 225 h 22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9" h="225">
                  <a:moveTo>
                    <a:pt x="0" y="45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187"/>
                  </a:lnTo>
                  <a:lnTo>
                    <a:pt x="36" y="193"/>
                  </a:lnTo>
                  <a:lnTo>
                    <a:pt x="39" y="206"/>
                  </a:lnTo>
                  <a:lnTo>
                    <a:pt x="47" y="216"/>
                  </a:lnTo>
                  <a:lnTo>
                    <a:pt x="58" y="222"/>
                  </a:lnTo>
                  <a:lnTo>
                    <a:pt x="74" y="225"/>
                  </a:lnTo>
                  <a:lnTo>
                    <a:pt x="86" y="222"/>
                  </a:lnTo>
                  <a:lnTo>
                    <a:pt x="99" y="219"/>
                  </a:lnTo>
                  <a:lnTo>
                    <a:pt x="99" y="193"/>
                  </a:lnTo>
                  <a:lnTo>
                    <a:pt x="99" y="200"/>
                  </a:lnTo>
                  <a:lnTo>
                    <a:pt x="86" y="200"/>
                  </a:lnTo>
                  <a:lnTo>
                    <a:pt x="77" y="200"/>
                  </a:lnTo>
                  <a:lnTo>
                    <a:pt x="71" y="197"/>
                  </a:lnTo>
                  <a:lnTo>
                    <a:pt x="64" y="191"/>
                  </a:lnTo>
                  <a:lnTo>
                    <a:pt x="61" y="184"/>
                  </a:lnTo>
                  <a:lnTo>
                    <a:pt x="61" y="174"/>
                  </a:lnTo>
                  <a:lnTo>
                    <a:pt x="61" y="64"/>
                  </a:lnTo>
                  <a:lnTo>
                    <a:pt x="91" y="64"/>
                  </a:lnTo>
                  <a:lnTo>
                    <a:pt x="91" y="45"/>
                  </a:lnTo>
                  <a:lnTo>
                    <a:pt x="61" y="45"/>
                  </a:lnTo>
                  <a:lnTo>
                    <a:pt x="61" y="0"/>
                  </a:lnTo>
                  <a:lnTo>
                    <a:pt x="31" y="12"/>
                  </a:lnTo>
                  <a:lnTo>
                    <a:pt x="31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66" name="Freeform 57"/>
            <p:cNvSpPr>
              <a:spLocks/>
            </p:cNvSpPr>
            <p:nvPr/>
          </p:nvSpPr>
          <p:spPr bwMode="auto">
            <a:xfrm>
              <a:off x="2155" y="1239"/>
              <a:ext cx="51" cy="79"/>
            </a:xfrm>
            <a:custGeom>
              <a:avLst/>
              <a:gdLst>
                <a:gd name="T0" fmla="*/ 1 w 152"/>
                <a:gd name="T1" fmla="*/ 0 h 238"/>
                <a:gd name="T2" fmla="*/ 0 w 152"/>
                <a:gd name="T3" fmla="*/ 0 h 238"/>
                <a:gd name="T4" fmla="*/ 2 w 152"/>
                <a:gd name="T5" fmla="*/ 6 h 238"/>
                <a:gd name="T6" fmla="*/ 1 w 152"/>
                <a:gd name="T7" fmla="*/ 9 h 238"/>
                <a:gd name="T8" fmla="*/ 3 w 152"/>
                <a:gd name="T9" fmla="*/ 9 h 238"/>
                <a:gd name="T10" fmla="*/ 6 w 152"/>
                <a:gd name="T11" fmla="*/ 0 h 238"/>
                <a:gd name="T12" fmla="*/ 4 w 152"/>
                <a:gd name="T13" fmla="*/ 0 h 238"/>
                <a:gd name="T14" fmla="*/ 3 w 152"/>
                <a:gd name="T15" fmla="*/ 5 h 238"/>
                <a:gd name="T16" fmla="*/ 1 w 152"/>
                <a:gd name="T17" fmla="*/ 0 h 2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"/>
                <a:gd name="T28" fmla="*/ 0 h 238"/>
                <a:gd name="T29" fmla="*/ 152 w 152"/>
                <a:gd name="T30" fmla="*/ 238 h 2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" h="238">
                  <a:moveTo>
                    <a:pt x="32" y="0"/>
                  </a:moveTo>
                  <a:lnTo>
                    <a:pt x="0" y="0"/>
                  </a:lnTo>
                  <a:lnTo>
                    <a:pt x="59" y="174"/>
                  </a:lnTo>
                  <a:lnTo>
                    <a:pt x="39" y="238"/>
                  </a:lnTo>
                  <a:lnTo>
                    <a:pt x="72" y="238"/>
                  </a:lnTo>
                  <a:lnTo>
                    <a:pt x="152" y="0"/>
                  </a:lnTo>
                  <a:lnTo>
                    <a:pt x="118" y="0"/>
                  </a:lnTo>
                  <a:lnTo>
                    <a:pt x="78" y="1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67" name="Rectangle 58"/>
            <p:cNvSpPr>
              <a:spLocks noChangeArrowheads="1"/>
            </p:cNvSpPr>
            <p:nvPr/>
          </p:nvSpPr>
          <p:spPr bwMode="auto">
            <a:xfrm>
              <a:off x="1974" y="1497"/>
              <a:ext cx="10" cy="8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768" name="Freeform 59"/>
            <p:cNvSpPr>
              <a:spLocks/>
            </p:cNvSpPr>
            <p:nvPr/>
          </p:nvSpPr>
          <p:spPr bwMode="auto">
            <a:xfrm>
              <a:off x="2248" y="1525"/>
              <a:ext cx="1101" cy="1393"/>
            </a:xfrm>
            <a:custGeom>
              <a:avLst/>
              <a:gdLst>
                <a:gd name="T0" fmla="*/ 0 w 3302"/>
                <a:gd name="T1" fmla="*/ 155 h 4179"/>
                <a:gd name="T2" fmla="*/ 61 w 3302"/>
                <a:gd name="T3" fmla="*/ 0 h 4179"/>
                <a:gd name="T4" fmla="*/ 122 w 3302"/>
                <a:gd name="T5" fmla="*/ 155 h 4179"/>
                <a:gd name="T6" fmla="*/ 0 w 3302"/>
                <a:gd name="T7" fmla="*/ 155 h 41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02"/>
                <a:gd name="T13" fmla="*/ 0 h 4179"/>
                <a:gd name="T14" fmla="*/ 3302 w 3302"/>
                <a:gd name="T15" fmla="*/ 4179 h 41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02" h="4179">
                  <a:moveTo>
                    <a:pt x="0" y="4179"/>
                  </a:moveTo>
                  <a:lnTo>
                    <a:pt x="1645" y="0"/>
                  </a:lnTo>
                  <a:lnTo>
                    <a:pt x="3302" y="4179"/>
                  </a:lnTo>
                  <a:lnTo>
                    <a:pt x="0" y="4179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69" name="Freeform 60"/>
            <p:cNvSpPr>
              <a:spLocks/>
            </p:cNvSpPr>
            <p:nvPr/>
          </p:nvSpPr>
          <p:spPr bwMode="auto">
            <a:xfrm>
              <a:off x="2525" y="2220"/>
              <a:ext cx="7" cy="1"/>
            </a:xfrm>
            <a:custGeom>
              <a:avLst/>
              <a:gdLst>
                <a:gd name="T0" fmla="*/ 0 w 23"/>
                <a:gd name="T1" fmla="*/ 0 h 1"/>
                <a:gd name="T2" fmla="*/ 1 w 23"/>
                <a:gd name="T3" fmla="*/ 0 h 1"/>
                <a:gd name="T4" fmla="*/ 0 w 23"/>
                <a:gd name="T5" fmla="*/ 0 h 1"/>
                <a:gd name="T6" fmla="*/ 0 60000 65536"/>
                <a:gd name="T7" fmla="*/ 0 60000 65536"/>
                <a:gd name="T8" fmla="*/ 0 60000 65536"/>
                <a:gd name="T9" fmla="*/ 0 w 23"/>
                <a:gd name="T10" fmla="*/ 0 h 1"/>
                <a:gd name="T11" fmla="*/ 23 w 2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">
                  <a:moveTo>
                    <a:pt x="0" y="0"/>
                  </a:move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70" name="Freeform 61"/>
            <p:cNvSpPr>
              <a:spLocks/>
            </p:cNvSpPr>
            <p:nvPr/>
          </p:nvSpPr>
          <p:spPr bwMode="auto">
            <a:xfrm>
              <a:off x="2525" y="3101"/>
              <a:ext cx="7" cy="1"/>
            </a:xfrm>
            <a:custGeom>
              <a:avLst/>
              <a:gdLst>
                <a:gd name="T0" fmla="*/ 1 w 23"/>
                <a:gd name="T1" fmla="*/ 0 h 1"/>
                <a:gd name="T2" fmla="*/ 0 w 23"/>
                <a:gd name="T3" fmla="*/ 0 h 1"/>
                <a:gd name="T4" fmla="*/ 1 w 23"/>
                <a:gd name="T5" fmla="*/ 0 h 1"/>
                <a:gd name="T6" fmla="*/ 0 60000 65536"/>
                <a:gd name="T7" fmla="*/ 0 60000 65536"/>
                <a:gd name="T8" fmla="*/ 0 60000 65536"/>
                <a:gd name="T9" fmla="*/ 0 w 23"/>
                <a:gd name="T10" fmla="*/ 0 h 1"/>
                <a:gd name="T11" fmla="*/ 23 w 2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">
                  <a:moveTo>
                    <a:pt x="23" y="0"/>
                  </a:move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71" name="Rectangle 62"/>
            <p:cNvSpPr>
              <a:spLocks noChangeArrowheads="1"/>
            </p:cNvSpPr>
            <p:nvPr/>
          </p:nvSpPr>
          <p:spPr bwMode="auto">
            <a:xfrm>
              <a:off x="2525" y="2220"/>
              <a:ext cx="7" cy="88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772" name="Freeform 63"/>
            <p:cNvSpPr>
              <a:spLocks/>
            </p:cNvSpPr>
            <p:nvPr/>
          </p:nvSpPr>
          <p:spPr bwMode="auto">
            <a:xfrm>
              <a:off x="3067" y="2222"/>
              <a:ext cx="8" cy="1"/>
            </a:xfrm>
            <a:custGeom>
              <a:avLst/>
              <a:gdLst>
                <a:gd name="T0" fmla="*/ 0 w 24"/>
                <a:gd name="T1" fmla="*/ 0 h 1"/>
                <a:gd name="T2" fmla="*/ 1 w 24"/>
                <a:gd name="T3" fmla="*/ 0 h 1"/>
                <a:gd name="T4" fmla="*/ 0 w 24"/>
                <a:gd name="T5" fmla="*/ 0 h 1"/>
                <a:gd name="T6" fmla="*/ 0 60000 65536"/>
                <a:gd name="T7" fmla="*/ 0 60000 65536"/>
                <a:gd name="T8" fmla="*/ 0 60000 65536"/>
                <a:gd name="T9" fmla="*/ 0 w 24"/>
                <a:gd name="T10" fmla="*/ 0 h 1"/>
                <a:gd name="T11" fmla="*/ 24 w 2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1">
                  <a:moveTo>
                    <a:pt x="0" y="0"/>
                  </a:move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73" name="Freeform 64"/>
            <p:cNvSpPr>
              <a:spLocks/>
            </p:cNvSpPr>
            <p:nvPr/>
          </p:nvSpPr>
          <p:spPr bwMode="auto">
            <a:xfrm>
              <a:off x="3067" y="3101"/>
              <a:ext cx="8" cy="1"/>
            </a:xfrm>
            <a:custGeom>
              <a:avLst/>
              <a:gdLst>
                <a:gd name="T0" fmla="*/ 1 w 24"/>
                <a:gd name="T1" fmla="*/ 0 h 1"/>
                <a:gd name="T2" fmla="*/ 0 w 24"/>
                <a:gd name="T3" fmla="*/ 0 h 1"/>
                <a:gd name="T4" fmla="*/ 1 w 24"/>
                <a:gd name="T5" fmla="*/ 0 h 1"/>
                <a:gd name="T6" fmla="*/ 0 60000 65536"/>
                <a:gd name="T7" fmla="*/ 0 60000 65536"/>
                <a:gd name="T8" fmla="*/ 0 60000 65536"/>
                <a:gd name="T9" fmla="*/ 0 w 24"/>
                <a:gd name="T10" fmla="*/ 0 h 1"/>
                <a:gd name="T11" fmla="*/ 24 w 2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1">
                  <a:moveTo>
                    <a:pt x="24" y="0"/>
                  </a:move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74" name="Rectangle 65"/>
            <p:cNvSpPr>
              <a:spLocks noChangeArrowheads="1"/>
            </p:cNvSpPr>
            <p:nvPr/>
          </p:nvSpPr>
          <p:spPr bwMode="auto">
            <a:xfrm>
              <a:off x="3067" y="2222"/>
              <a:ext cx="8" cy="87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775" name="Freeform 66"/>
            <p:cNvSpPr>
              <a:spLocks/>
            </p:cNvSpPr>
            <p:nvPr/>
          </p:nvSpPr>
          <p:spPr bwMode="auto">
            <a:xfrm>
              <a:off x="2571" y="3056"/>
              <a:ext cx="101" cy="1"/>
            </a:xfrm>
            <a:custGeom>
              <a:avLst/>
              <a:gdLst>
                <a:gd name="T0" fmla="*/ 11 w 304"/>
                <a:gd name="T1" fmla="*/ 0 h 1"/>
                <a:gd name="T2" fmla="*/ 0 w 304"/>
                <a:gd name="T3" fmla="*/ 0 h 1"/>
                <a:gd name="T4" fmla="*/ 11 w 304"/>
                <a:gd name="T5" fmla="*/ 0 h 1"/>
                <a:gd name="T6" fmla="*/ 0 60000 65536"/>
                <a:gd name="T7" fmla="*/ 0 60000 65536"/>
                <a:gd name="T8" fmla="*/ 0 60000 65536"/>
                <a:gd name="T9" fmla="*/ 0 w 304"/>
                <a:gd name="T10" fmla="*/ 0 h 1"/>
                <a:gd name="T11" fmla="*/ 304 w 30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" h="1">
                  <a:moveTo>
                    <a:pt x="304" y="0"/>
                  </a:moveTo>
                  <a:lnTo>
                    <a:pt x="0" y="0"/>
                  </a:lnTo>
                  <a:lnTo>
                    <a:pt x="30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76" name="Freeform 67"/>
            <p:cNvSpPr>
              <a:spLocks/>
            </p:cNvSpPr>
            <p:nvPr/>
          </p:nvSpPr>
          <p:spPr bwMode="auto">
            <a:xfrm>
              <a:off x="2571" y="3053"/>
              <a:ext cx="101" cy="7"/>
            </a:xfrm>
            <a:custGeom>
              <a:avLst/>
              <a:gdLst>
                <a:gd name="T0" fmla="*/ 11 w 304"/>
                <a:gd name="T1" fmla="*/ 0 h 23"/>
                <a:gd name="T2" fmla="*/ 11 w 304"/>
                <a:gd name="T3" fmla="*/ 1 h 23"/>
                <a:gd name="T4" fmla="*/ 0 w 304"/>
                <a:gd name="T5" fmla="*/ 1 h 23"/>
                <a:gd name="T6" fmla="*/ 0 w 304"/>
                <a:gd name="T7" fmla="*/ 0 h 23"/>
                <a:gd name="T8" fmla="*/ 0 w 304"/>
                <a:gd name="T9" fmla="*/ 1 h 23"/>
                <a:gd name="T10" fmla="*/ 0 w 304"/>
                <a:gd name="T11" fmla="*/ 0 h 23"/>
                <a:gd name="T12" fmla="*/ 11 w 304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4"/>
                <a:gd name="T22" fmla="*/ 0 h 23"/>
                <a:gd name="T23" fmla="*/ 304 w 304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4" h="23">
                  <a:moveTo>
                    <a:pt x="304" y="0"/>
                  </a:moveTo>
                  <a:lnTo>
                    <a:pt x="304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77" name="Freeform 68"/>
            <p:cNvSpPr>
              <a:spLocks/>
            </p:cNvSpPr>
            <p:nvPr/>
          </p:nvSpPr>
          <p:spPr bwMode="auto">
            <a:xfrm>
              <a:off x="2571" y="3053"/>
              <a:ext cx="101" cy="7"/>
            </a:xfrm>
            <a:custGeom>
              <a:avLst/>
              <a:gdLst>
                <a:gd name="T0" fmla="*/ 0 w 304"/>
                <a:gd name="T1" fmla="*/ 1 h 23"/>
                <a:gd name="T2" fmla="*/ 0 w 304"/>
                <a:gd name="T3" fmla="*/ 0 h 23"/>
                <a:gd name="T4" fmla="*/ 11 w 304"/>
                <a:gd name="T5" fmla="*/ 0 h 23"/>
                <a:gd name="T6" fmla="*/ 11 w 304"/>
                <a:gd name="T7" fmla="*/ 1 h 23"/>
                <a:gd name="T8" fmla="*/ 11 w 304"/>
                <a:gd name="T9" fmla="*/ 0 h 23"/>
                <a:gd name="T10" fmla="*/ 11 w 304"/>
                <a:gd name="T11" fmla="*/ 1 h 23"/>
                <a:gd name="T12" fmla="*/ 0 w 304"/>
                <a:gd name="T13" fmla="*/ 1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4"/>
                <a:gd name="T22" fmla="*/ 0 h 23"/>
                <a:gd name="T23" fmla="*/ 304 w 304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4" h="23">
                  <a:moveTo>
                    <a:pt x="0" y="23"/>
                  </a:moveTo>
                  <a:lnTo>
                    <a:pt x="0" y="0"/>
                  </a:lnTo>
                  <a:lnTo>
                    <a:pt x="304" y="0"/>
                  </a:lnTo>
                  <a:lnTo>
                    <a:pt x="304" y="23"/>
                  </a:lnTo>
                  <a:lnTo>
                    <a:pt x="304" y="0"/>
                  </a:lnTo>
                  <a:lnTo>
                    <a:pt x="304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78" name="Freeform 69"/>
            <p:cNvSpPr>
              <a:spLocks/>
            </p:cNvSpPr>
            <p:nvPr/>
          </p:nvSpPr>
          <p:spPr bwMode="auto">
            <a:xfrm>
              <a:off x="2930" y="3056"/>
              <a:ext cx="88" cy="1"/>
            </a:xfrm>
            <a:custGeom>
              <a:avLst/>
              <a:gdLst>
                <a:gd name="T0" fmla="*/ 0 w 264"/>
                <a:gd name="T1" fmla="*/ 0 h 1"/>
                <a:gd name="T2" fmla="*/ 10 w 264"/>
                <a:gd name="T3" fmla="*/ 0 h 1"/>
                <a:gd name="T4" fmla="*/ 0 w 264"/>
                <a:gd name="T5" fmla="*/ 0 h 1"/>
                <a:gd name="T6" fmla="*/ 0 60000 65536"/>
                <a:gd name="T7" fmla="*/ 0 60000 65536"/>
                <a:gd name="T8" fmla="*/ 0 60000 65536"/>
                <a:gd name="T9" fmla="*/ 0 w 264"/>
                <a:gd name="T10" fmla="*/ 0 h 1"/>
                <a:gd name="T11" fmla="*/ 264 w 26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" h="1">
                  <a:moveTo>
                    <a:pt x="0" y="0"/>
                  </a:moveTo>
                  <a:lnTo>
                    <a:pt x="26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79" name="Freeform 70"/>
            <p:cNvSpPr>
              <a:spLocks/>
            </p:cNvSpPr>
            <p:nvPr/>
          </p:nvSpPr>
          <p:spPr bwMode="auto">
            <a:xfrm>
              <a:off x="2930" y="3053"/>
              <a:ext cx="88" cy="7"/>
            </a:xfrm>
            <a:custGeom>
              <a:avLst/>
              <a:gdLst>
                <a:gd name="T0" fmla="*/ 0 w 264"/>
                <a:gd name="T1" fmla="*/ 1 h 23"/>
                <a:gd name="T2" fmla="*/ 0 w 264"/>
                <a:gd name="T3" fmla="*/ 0 h 23"/>
                <a:gd name="T4" fmla="*/ 10 w 264"/>
                <a:gd name="T5" fmla="*/ 0 h 23"/>
                <a:gd name="T6" fmla="*/ 10 w 264"/>
                <a:gd name="T7" fmla="*/ 1 h 23"/>
                <a:gd name="T8" fmla="*/ 10 w 264"/>
                <a:gd name="T9" fmla="*/ 0 h 23"/>
                <a:gd name="T10" fmla="*/ 10 w 264"/>
                <a:gd name="T11" fmla="*/ 1 h 23"/>
                <a:gd name="T12" fmla="*/ 0 w 264"/>
                <a:gd name="T13" fmla="*/ 1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3"/>
                <a:gd name="T23" fmla="*/ 264 w 264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3">
                  <a:moveTo>
                    <a:pt x="0" y="23"/>
                  </a:moveTo>
                  <a:lnTo>
                    <a:pt x="0" y="0"/>
                  </a:lnTo>
                  <a:lnTo>
                    <a:pt x="264" y="0"/>
                  </a:lnTo>
                  <a:lnTo>
                    <a:pt x="264" y="23"/>
                  </a:lnTo>
                  <a:lnTo>
                    <a:pt x="264" y="0"/>
                  </a:lnTo>
                  <a:lnTo>
                    <a:pt x="264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80" name="Freeform 71"/>
            <p:cNvSpPr>
              <a:spLocks/>
            </p:cNvSpPr>
            <p:nvPr/>
          </p:nvSpPr>
          <p:spPr bwMode="auto">
            <a:xfrm>
              <a:off x="2930" y="3053"/>
              <a:ext cx="88" cy="7"/>
            </a:xfrm>
            <a:custGeom>
              <a:avLst/>
              <a:gdLst>
                <a:gd name="T0" fmla="*/ 10 w 264"/>
                <a:gd name="T1" fmla="*/ 0 h 23"/>
                <a:gd name="T2" fmla="*/ 10 w 264"/>
                <a:gd name="T3" fmla="*/ 1 h 23"/>
                <a:gd name="T4" fmla="*/ 0 w 264"/>
                <a:gd name="T5" fmla="*/ 1 h 23"/>
                <a:gd name="T6" fmla="*/ 0 w 264"/>
                <a:gd name="T7" fmla="*/ 0 h 23"/>
                <a:gd name="T8" fmla="*/ 0 w 264"/>
                <a:gd name="T9" fmla="*/ 1 h 23"/>
                <a:gd name="T10" fmla="*/ 0 w 264"/>
                <a:gd name="T11" fmla="*/ 0 h 23"/>
                <a:gd name="T12" fmla="*/ 10 w 264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3"/>
                <a:gd name="T23" fmla="*/ 264 w 264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3">
                  <a:moveTo>
                    <a:pt x="264" y="0"/>
                  </a:moveTo>
                  <a:lnTo>
                    <a:pt x="264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81" name="Freeform 72"/>
            <p:cNvSpPr>
              <a:spLocks/>
            </p:cNvSpPr>
            <p:nvPr/>
          </p:nvSpPr>
          <p:spPr bwMode="auto">
            <a:xfrm>
              <a:off x="2797" y="1521"/>
              <a:ext cx="1" cy="8"/>
            </a:xfrm>
            <a:custGeom>
              <a:avLst/>
              <a:gdLst>
                <a:gd name="T0" fmla="*/ 0 w 1"/>
                <a:gd name="T1" fmla="*/ 0 h 24"/>
                <a:gd name="T2" fmla="*/ 0 w 1"/>
                <a:gd name="T3" fmla="*/ 1 h 24"/>
                <a:gd name="T4" fmla="*/ 0 w 1"/>
                <a:gd name="T5" fmla="*/ 0 h 24"/>
                <a:gd name="T6" fmla="*/ 0 60000 65536"/>
                <a:gd name="T7" fmla="*/ 0 60000 65536"/>
                <a:gd name="T8" fmla="*/ 0 60000 65536"/>
                <a:gd name="T9" fmla="*/ 0 w 1"/>
                <a:gd name="T10" fmla="*/ 0 h 24"/>
                <a:gd name="T11" fmla="*/ 1 w 1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4">
                  <a:moveTo>
                    <a:pt x="0" y="0"/>
                  </a:move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82" name="Freeform 73"/>
            <p:cNvSpPr>
              <a:spLocks/>
            </p:cNvSpPr>
            <p:nvPr/>
          </p:nvSpPr>
          <p:spPr bwMode="auto">
            <a:xfrm>
              <a:off x="2049" y="1521"/>
              <a:ext cx="1" cy="8"/>
            </a:xfrm>
            <a:custGeom>
              <a:avLst/>
              <a:gdLst>
                <a:gd name="T0" fmla="*/ 0 w 1"/>
                <a:gd name="T1" fmla="*/ 1 h 24"/>
                <a:gd name="T2" fmla="*/ 0 w 1"/>
                <a:gd name="T3" fmla="*/ 0 h 24"/>
                <a:gd name="T4" fmla="*/ 0 w 1"/>
                <a:gd name="T5" fmla="*/ 1 h 24"/>
                <a:gd name="T6" fmla="*/ 0 60000 65536"/>
                <a:gd name="T7" fmla="*/ 0 60000 65536"/>
                <a:gd name="T8" fmla="*/ 0 60000 65536"/>
                <a:gd name="T9" fmla="*/ 0 w 1"/>
                <a:gd name="T10" fmla="*/ 0 h 24"/>
                <a:gd name="T11" fmla="*/ 1 w 1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4">
                  <a:moveTo>
                    <a:pt x="0" y="24"/>
                  </a:move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83" name="Rectangle 74"/>
            <p:cNvSpPr>
              <a:spLocks noChangeArrowheads="1"/>
            </p:cNvSpPr>
            <p:nvPr/>
          </p:nvSpPr>
          <p:spPr bwMode="auto">
            <a:xfrm>
              <a:off x="2049" y="1521"/>
              <a:ext cx="748" cy="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784" name="Freeform 75"/>
            <p:cNvSpPr>
              <a:spLocks/>
            </p:cNvSpPr>
            <p:nvPr/>
          </p:nvSpPr>
          <p:spPr bwMode="auto">
            <a:xfrm>
              <a:off x="3073" y="2216"/>
              <a:ext cx="1" cy="8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1 h 23"/>
                <a:gd name="T4" fmla="*/ 0 w 1"/>
                <a:gd name="T5" fmla="*/ 0 h 23"/>
                <a:gd name="T6" fmla="*/ 0 60000 65536"/>
                <a:gd name="T7" fmla="*/ 0 60000 65536"/>
                <a:gd name="T8" fmla="*/ 0 60000 65536"/>
                <a:gd name="T9" fmla="*/ 0 w 1"/>
                <a:gd name="T10" fmla="*/ 0 h 23"/>
                <a:gd name="T11" fmla="*/ 1 w 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3">
                  <a:moveTo>
                    <a:pt x="0" y="0"/>
                  </a:move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85" name="Freeform 76"/>
            <p:cNvSpPr>
              <a:spLocks/>
            </p:cNvSpPr>
            <p:nvPr/>
          </p:nvSpPr>
          <p:spPr bwMode="auto">
            <a:xfrm>
              <a:off x="2049" y="2216"/>
              <a:ext cx="1" cy="8"/>
            </a:xfrm>
            <a:custGeom>
              <a:avLst/>
              <a:gdLst>
                <a:gd name="T0" fmla="*/ 0 w 1"/>
                <a:gd name="T1" fmla="*/ 1 h 23"/>
                <a:gd name="T2" fmla="*/ 0 w 1"/>
                <a:gd name="T3" fmla="*/ 0 h 23"/>
                <a:gd name="T4" fmla="*/ 0 w 1"/>
                <a:gd name="T5" fmla="*/ 1 h 23"/>
                <a:gd name="T6" fmla="*/ 0 60000 65536"/>
                <a:gd name="T7" fmla="*/ 0 60000 65536"/>
                <a:gd name="T8" fmla="*/ 0 60000 65536"/>
                <a:gd name="T9" fmla="*/ 0 w 1"/>
                <a:gd name="T10" fmla="*/ 0 h 23"/>
                <a:gd name="T11" fmla="*/ 1 w 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3">
                  <a:moveTo>
                    <a:pt x="0" y="23"/>
                  </a:move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86" name="Rectangle 77"/>
            <p:cNvSpPr>
              <a:spLocks noChangeArrowheads="1"/>
            </p:cNvSpPr>
            <p:nvPr/>
          </p:nvSpPr>
          <p:spPr bwMode="auto">
            <a:xfrm>
              <a:off x="2049" y="2216"/>
              <a:ext cx="1024" cy="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787" name="Freeform 78"/>
            <p:cNvSpPr>
              <a:spLocks/>
            </p:cNvSpPr>
            <p:nvPr/>
          </p:nvSpPr>
          <p:spPr bwMode="auto">
            <a:xfrm>
              <a:off x="2245" y="2917"/>
              <a:ext cx="6" cy="3"/>
            </a:xfrm>
            <a:custGeom>
              <a:avLst/>
              <a:gdLst>
                <a:gd name="T0" fmla="*/ 1 w 20"/>
                <a:gd name="T1" fmla="*/ 0 h 9"/>
                <a:gd name="T2" fmla="*/ 0 w 20"/>
                <a:gd name="T3" fmla="*/ 0 h 9"/>
                <a:gd name="T4" fmla="*/ 1 w 20"/>
                <a:gd name="T5" fmla="*/ 0 h 9"/>
                <a:gd name="T6" fmla="*/ 0 60000 65536"/>
                <a:gd name="T7" fmla="*/ 0 60000 65536"/>
                <a:gd name="T8" fmla="*/ 0 60000 65536"/>
                <a:gd name="T9" fmla="*/ 0 w 20"/>
                <a:gd name="T10" fmla="*/ 0 h 9"/>
                <a:gd name="T11" fmla="*/ 20 w 20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9">
                  <a:moveTo>
                    <a:pt x="20" y="9"/>
                  </a:moveTo>
                  <a:lnTo>
                    <a:pt x="0" y="0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88" name="Freeform 79"/>
            <p:cNvSpPr>
              <a:spLocks/>
            </p:cNvSpPr>
            <p:nvPr/>
          </p:nvSpPr>
          <p:spPr bwMode="auto">
            <a:xfrm>
              <a:off x="3345" y="2917"/>
              <a:ext cx="7" cy="3"/>
            </a:xfrm>
            <a:custGeom>
              <a:avLst/>
              <a:gdLst>
                <a:gd name="T0" fmla="*/ 1 w 21"/>
                <a:gd name="T1" fmla="*/ 0 h 9"/>
                <a:gd name="T2" fmla="*/ 0 w 21"/>
                <a:gd name="T3" fmla="*/ 0 h 9"/>
                <a:gd name="T4" fmla="*/ 1 w 21"/>
                <a:gd name="T5" fmla="*/ 0 h 9"/>
                <a:gd name="T6" fmla="*/ 0 60000 65536"/>
                <a:gd name="T7" fmla="*/ 0 60000 65536"/>
                <a:gd name="T8" fmla="*/ 0 60000 65536"/>
                <a:gd name="T9" fmla="*/ 0 w 21"/>
                <a:gd name="T10" fmla="*/ 0 h 9"/>
                <a:gd name="T11" fmla="*/ 21 w 2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9">
                  <a:moveTo>
                    <a:pt x="21" y="0"/>
                  </a:moveTo>
                  <a:lnTo>
                    <a:pt x="0" y="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89" name="Freeform 80"/>
            <p:cNvSpPr>
              <a:spLocks/>
            </p:cNvSpPr>
            <p:nvPr/>
          </p:nvSpPr>
          <p:spPr bwMode="auto">
            <a:xfrm>
              <a:off x="2245" y="1515"/>
              <a:ext cx="555" cy="1405"/>
            </a:xfrm>
            <a:custGeom>
              <a:avLst/>
              <a:gdLst>
                <a:gd name="T0" fmla="*/ 1 w 1665"/>
                <a:gd name="T1" fmla="*/ 156 h 4214"/>
                <a:gd name="T2" fmla="*/ 0 w 1665"/>
                <a:gd name="T3" fmla="*/ 156 h 4214"/>
                <a:gd name="T4" fmla="*/ 61 w 1665"/>
                <a:gd name="T5" fmla="*/ 0 h 4214"/>
                <a:gd name="T6" fmla="*/ 62 w 1665"/>
                <a:gd name="T7" fmla="*/ 1 h 4214"/>
                <a:gd name="T8" fmla="*/ 61 w 1665"/>
                <a:gd name="T9" fmla="*/ 1 h 4214"/>
                <a:gd name="T10" fmla="*/ 61 w 1665"/>
                <a:gd name="T11" fmla="*/ 2 h 4214"/>
                <a:gd name="T12" fmla="*/ 1 w 1665"/>
                <a:gd name="T13" fmla="*/ 156 h 4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5"/>
                <a:gd name="T22" fmla="*/ 0 h 4214"/>
                <a:gd name="T23" fmla="*/ 1665 w 1665"/>
                <a:gd name="T24" fmla="*/ 4214 h 4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5" h="4214">
                  <a:moveTo>
                    <a:pt x="20" y="4214"/>
                  </a:moveTo>
                  <a:lnTo>
                    <a:pt x="0" y="4205"/>
                  </a:lnTo>
                  <a:lnTo>
                    <a:pt x="1655" y="0"/>
                  </a:lnTo>
                  <a:lnTo>
                    <a:pt x="1665" y="26"/>
                  </a:lnTo>
                  <a:lnTo>
                    <a:pt x="1645" y="34"/>
                  </a:lnTo>
                  <a:lnTo>
                    <a:pt x="1655" y="60"/>
                  </a:lnTo>
                  <a:lnTo>
                    <a:pt x="20" y="421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90" name="Freeform 81"/>
            <p:cNvSpPr>
              <a:spLocks/>
            </p:cNvSpPr>
            <p:nvPr/>
          </p:nvSpPr>
          <p:spPr bwMode="auto">
            <a:xfrm>
              <a:off x="2793" y="1524"/>
              <a:ext cx="559" cy="1396"/>
            </a:xfrm>
            <a:custGeom>
              <a:avLst/>
              <a:gdLst>
                <a:gd name="T0" fmla="*/ 0 w 1677"/>
                <a:gd name="T1" fmla="*/ 0 h 4188"/>
                <a:gd name="T2" fmla="*/ 1 w 1677"/>
                <a:gd name="T3" fmla="*/ 0 h 4188"/>
                <a:gd name="T4" fmla="*/ 62 w 1677"/>
                <a:gd name="T5" fmla="*/ 155 h 4188"/>
                <a:gd name="T6" fmla="*/ 61 w 1677"/>
                <a:gd name="T7" fmla="*/ 155 h 4188"/>
                <a:gd name="T8" fmla="*/ 0 w 1677"/>
                <a:gd name="T9" fmla="*/ 0 h 4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77"/>
                <a:gd name="T16" fmla="*/ 0 h 4188"/>
                <a:gd name="T17" fmla="*/ 1677 w 1677"/>
                <a:gd name="T18" fmla="*/ 4188 h 4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77" h="4188">
                  <a:moveTo>
                    <a:pt x="0" y="8"/>
                  </a:moveTo>
                  <a:lnTo>
                    <a:pt x="20" y="0"/>
                  </a:lnTo>
                  <a:lnTo>
                    <a:pt x="1677" y="4179"/>
                  </a:lnTo>
                  <a:lnTo>
                    <a:pt x="1656" y="418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91" name="Freeform 82"/>
            <p:cNvSpPr>
              <a:spLocks/>
            </p:cNvSpPr>
            <p:nvPr/>
          </p:nvSpPr>
          <p:spPr bwMode="auto">
            <a:xfrm>
              <a:off x="2241" y="2916"/>
              <a:ext cx="14" cy="5"/>
            </a:xfrm>
            <a:custGeom>
              <a:avLst/>
              <a:gdLst>
                <a:gd name="T0" fmla="*/ 1 w 44"/>
                <a:gd name="T1" fmla="*/ 0 h 17"/>
                <a:gd name="T2" fmla="*/ 0 w 44"/>
                <a:gd name="T3" fmla="*/ 0 h 17"/>
                <a:gd name="T4" fmla="*/ 1 w 44"/>
                <a:gd name="T5" fmla="*/ 0 h 17"/>
                <a:gd name="T6" fmla="*/ 0 60000 65536"/>
                <a:gd name="T7" fmla="*/ 0 60000 65536"/>
                <a:gd name="T8" fmla="*/ 0 60000 65536"/>
                <a:gd name="T9" fmla="*/ 0 w 44"/>
                <a:gd name="T10" fmla="*/ 0 h 17"/>
                <a:gd name="T11" fmla="*/ 44 w 44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17">
                  <a:moveTo>
                    <a:pt x="44" y="17"/>
                  </a:moveTo>
                  <a:lnTo>
                    <a:pt x="0" y="0"/>
                  </a:lnTo>
                  <a:lnTo>
                    <a:pt x="44" y="17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92" name="Freeform 83"/>
            <p:cNvSpPr>
              <a:spLocks/>
            </p:cNvSpPr>
            <p:nvPr/>
          </p:nvSpPr>
          <p:spPr bwMode="auto">
            <a:xfrm>
              <a:off x="3341" y="2916"/>
              <a:ext cx="15" cy="5"/>
            </a:xfrm>
            <a:custGeom>
              <a:avLst/>
              <a:gdLst>
                <a:gd name="T0" fmla="*/ 2 w 43"/>
                <a:gd name="T1" fmla="*/ 0 h 17"/>
                <a:gd name="T2" fmla="*/ 0 w 43"/>
                <a:gd name="T3" fmla="*/ 0 h 17"/>
                <a:gd name="T4" fmla="*/ 2 w 43"/>
                <a:gd name="T5" fmla="*/ 0 h 17"/>
                <a:gd name="T6" fmla="*/ 0 60000 65536"/>
                <a:gd name="T7" fmla="*/ 0 60000 65536"/>
                <a:gd name="T8" fmla="*/ 0 60000 65536"/>
                <a:gd name="T9" fmla="*/ 0 w 43"/>
                <a:gd name="T10" fmla="*/ 0 h 17"/>
                <a:gd name="T11" fmla="*/ 43 w 43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17">
                  <a:moveTo>
                    <a:pt x="43" y="0"/>
                  </a:moveTo>
                  <a:lnTo>
                    <a:pt x="0" y="1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93" name="Freeform 84"/>
            <p:cNvSpPr>
              <a:spLocks/>
            </p:cNvSpPr>
            <p:nvPr/>
          </p:nvSpPr>
          <p:spPr bwMode="auto">
            <a:xfrm>
              <a:off x="2241" y="1504"/>
              <a:ext cx="563" cy="1417"/>
            </a:xfrm>
            <a:custGeom>
              <a:avLst/>
              <a:gdLst>
                <a:gd name="T0" fmla="*/ 2 w 1689"/>
                <a:gd name="T1" fmla="*/ 157 h 4252"/>
                <a:gd name="T2" fmla="*/ 0 w 1689"/>
                <a:gd name="T3" fmla="*/ 157 h 4252"/>
                <a:gd name="T4" fmla="*/ 62 w 1689"/>
                <a:gd name="T5" fmla="*/ 0 h 4252"/>
                <a:gd name="T6" fmla="*/ 63 w 1689"/>
                <a:gd name="T7" fmla="*/ 2 h 4252"/>
                <a:gd name="T8" fmla="*/ 61 w 1689"/>
                <a:gd name="T9" fmla="*/ 3 h 4252"/>
                <a:gd name="T10" fmla="*/ 62 w 1689"/>
                <a:gd name="T11" fmla="*/ 5 h 4252"/>
                <a:gd name="T12" fmla="*/ 2 w 1689"/>
                <a:gd name="T13" fmla="*/ 157 h 42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9"/>
                <a:gd name="T22" fmla="*/ 0 h 4252"/>
                <a:gd name="T23" fmla="*/ 1689 w 1689"/>
                <a:gd name="T24" fmla="*/ 4252 h 42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9" h="4252">
                  <a:moveTo>
                    <a:pt x="44" y="4252"/>
                  </a:moveTo>
                  <a:lnTo>
                    <a:pt x="0" y="4235"/>
                  </a:lnTo>
                  <a:lnTo>
                    <a:pt x="1667" y="0"/>
                  </a:lnTo>
                  <a:lnTo>
                    <a:pt x="1689" y="55"/>
                  </a:lnTo>
                  <a:lnTo>
                    <a:pt x="1645" y="73"/>
                  </a:lnTo>
                  <a:lnTo>
                    <a:pt x="1667" y="128"/>
                  </a:lnTo>
                  <a:lnTo>
                    <a:pt x="44" y="4252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94" name="Freeform 85"/>
            <p:cNvSpPr>
              <a:spLocks/>
            </p:cNvSpPr>
            <p:nvPr/>
          </p:nvSpPr>
          <p:spPr bwMode="auto">
            <a:xfrm>
              <a:off x="2789" y="1522"/>
              <a:ext cx="567" cy="1399"/>
            </a:xfrm>
            <a:custGeom>
              <a:avLst/>
              <a:gdLst>
                <a:gd name="T0" fmla="*/ 0 w 1700"/>
                <a:gd name="T1" fmla="*/ 1 h 4197"/>
                <a:gd name="T2" fmla="*/ 2 w 1700"/>
                <a:gd name="T3" fmla="*/ 0 h 4197"/>
                <a:gd name="T4" fmla="*/ 63 w 1700"/>
                <a:gd name="T5" fmla="*/ 155 h 4197"/>
                <a:gd name="T6" fmla="*/ 61 w 1700"/>
                <a:gd name="T7" fmla="*/ 155 h 4197"/>
                <a:gd name="T8" fmla="*/ 0 w 1700"/>
                <a:gd name="T9" fmla="*/ 1 h 4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00"/>
                <a:gd name="T16" fmla="*/ 0 h 4197"/>
                <a:gd name="T17" fmla="*/ 1700 w 1700"/>
                <a:gd name="T18" fmla="*/ 4197 h 4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00" h="4197">
                  <a:moveTo>
                    <a:pt x="0" y="18"/>
                  </a:moveTo>
                  <a:lnTo>
                    <a:pt x="44" y="0"/>
                  </a:lnTo>
                  <a:lnTo>
                    <a:pt x="1700" y="4180"/>
                  </a:lnTo>
                  <a:lnTo>
                    <a:pt x="1657" y="4197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95" name="Freeform 86"/>
            <p:cNvSpPr>
              <a:spLocks/>
            </p:cNvSpPr>
            <p:nvPr/>
          </p:nvSpPr>
          <p:spPr bwMode="auto">
            <a:xfrm>
              <a:off x="2045" y="1379"/>
              <a:ext cx="8" cy="1"/>
            </a:xfrm>
            <a:custGeom>
              <a:avLst/>
              <a:gdLst>
                <a:gd name="T0" fmla="*/ 0 w 23"/>
                <a:gd name="T1" fmla="*/ 0 h 1"/>
                <a:gd name="T2" fmla="*/ 1 w 23"/>
                <a:gd name="T3" fmla="*/ 0 h 1"/>
                <a:gd name="T4" fmla="*/ 0 w 23"/>
                <a:gd name="T5" fmla="*/ 0 h 1"/>
                <a:gd name="T6" fmla="*/ 0 60000 65536"/>
                <a:gd name="T7" fmla="*/ 0 60000 65536"/>
                <a:gd name="T8" fmla="*/ 0 60000 65536"/>
                <a:gd name="T9" fmla="*/ 0 w 23"/>
                <a:gd name="T10" fmla="*/ 0 h 1"/>
                <a:gd name="T11" fmla="*/ 23 w 2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">
                  <a:moveTo>
                    <a:pt x="0" y="0"/>
                  </a:move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96" name="Freeform 87"/>
            <p:cNvSpPr>
              <a:spLocks/>
            </p:cNvSpPr>
            <p:nvPr/>
          </p:nvSpPr>
          <p:spPr bwMode="auto">
            <a:xfrm>
              <a:off x="3666" y="2916"/>
              <a:ext cx="1" cy="8"/>
            </a:xfrm>
            <a:custGeom>
              <a:avLst/>
              <a:gdLst>
                <a:gd name="T0" fmla="*/ 0 w 1"/>
                <a:gd name="T1" fmla="*/ 0 h 24"/>
                <a:gd name="T2" fmla="*/ 0 w 1"/>
                <a:gd name="T3" fmla="*/ 1 h 24"/>
                <a:gd name="T4" fmla="*/ 0 w 1"/>
                <a:gd name="T5" fmla="*/ 0 h 24"/>
                <a:gd name="T6" fmla="*/ 0 60000 65536"/>
                <a:gd name="T7" fmla="*/ 0 60000 65536"/>
                <a:gd name="T8" fmla="*/ 0 60000 65536"/>
                <a:gd name="T9" fmla="*/ 0 w 1"/>
                <a:gd name="T10" fmla="*/ 0 h 24"/>
                <a:gd name="T11" fmla="*/ 1 w 1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4">
                  <a:moveTo>
                    <a:pt x="0" y="0"/>
                  </a:move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97" name="Freeform 88"/>
            <p:cNvSpPr>
              <a:spLocks/>
            </p:cNvSpPr>
            <p:nvPr/>
          </p:nvSpPr>
          <p:spPr bwMode="auto">
            <a:xfrm>
              <a:off x="2045" y="1379"/>
              <a:ext cx="8" cy="1545"/>
            </a:xfrm>
            <a:custGeom>
              <a:avLst/>
              <a:gdLst>
                <a:gd name="T0" fmla="*/ 0 w 23"/>
                <a:gd name="T1" fmla="*/ 0 h 4636"/>
                <a:gd name="T2" fmla="*/ 1 w 23"/>
                <a:gd name="T3" fmla="*/ 0 h 4636"/>
                <a:gd name="T4" fmla="*/ 1 w 23"/>
                <a:gd name="T5" fmla="*/ 171 h 4636"/>
                <a:gd name="T6" fmla="*/ 0 w 23"/>
                <a:gd name="T7" fmla="*/ 171 h 4636"/>
                <a:gd name="T8" fmla="*/ 0 w 23"/>
                <a:gd name="T9" fmla="*/ 172 h 4636"/>
                <a:gd name="T10" fmla="*/ 0 w 23"/>
                <a:gd name="T11" fmla="*/ 172 h 4636"/>
                <a:gd name="T12" fmla="*/ 0 w 23"/>
                <a:gd name="T13" fmla="*/ 0 h 46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4636"/>
                <a:gd name="T23" fmla="*/ 23 w 23"/>
                <a:gd name="T24" fmla="*/ 4636 h 46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4636">
                  <a:moveTo>
                    <a:pt x="0" y="0"/>
                  </a:moveTo>
                  <a:lnTo>
                    <a:pt x="23" y="0"/>
                  </a:lnTo>
                  <a:lnTo>
                    <a:pt x="23" y="4612"/>
                  </a:lnTo>
                  <a:lnTo>
                    <a:pt x="12" y="4612"/>
                  </a:lnTo>
                  <a:lnTo>
                    <a:pt x="12" y="4636"/>
                  </a:lnTo>
                  <a:lnTo>
                    <a:pt x="0" y="4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98" name="Freeform 89"/>
            <p:cNvSpPr>
              <a:spLocks/>
            </p:cNvSpPr>
            <p:nvPr/>
          </p:nvSpPr>
          <p:spPr bwMode="auto">
            <a:xfrm>
              <a:off x="2049" y="2916"/>
              <a:ext cx="13" cy="8"/>
            </a:xfrm>
            <a:custGeom>
              <a:avLst/>
              <a:gdLst>
                <a:gd name="T0" fmla="*/ 0 w 37"/>
                <a:gd name="T1" fmla="*/ 1 h 24"/>
                <a:gd name="T2" fmla="*/ 0 w 37"/>
                <a:gd name="T3" fmla="*/ 0 h 24"/>
                <a:gd name="T4" fmla="*/ 2 w 37"/>
                <a:gd name="T5" fmla="*/ 0 h 24"/>
                <a:gd name="T6" fmla="*/ 2 w 37"/>
                <a:gd name="T7" fmla="*/ 0 h 24"/>
                <a:gd name="T8" fmla="*/ 2 w 37"/>
                <a:gd name="T9" fmla="*/ 1 h 24"/>
                <a:gd name="T10" fmla="*/ 2 w 37"/>
                <a:gd name="T11" fmla="*/ 1 h 24"/>
                <a:gd name="T12" fmla="*/ 0 w 37"/>
                <a:gd name="T13" fmla="*/ 1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24"/>
                <a:gd name="T23" fmla="*/ 37 w 37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24">
                  <a:moveTo>
                    <a:pt x="0" y="24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37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799" name="Rectangle 90"/>
            <p:cNvSpPr>
              <a:spLocks noChangeArrowheads="1"/>
            </p:cNvSpPr>
            <p:nvPr/>
          </p:nvSpPr>
          <p:spPr bwMode="auto">
            <a:xfrm>
              <a:off x="2062" y="2916"/>
              <a:ext cx="1604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800" name="Freeform 91"/>
            <p:cNvSpPr>
              <a:spLocks/>
            </p:cNvSpPr>
            <p:nvPr/>
          </p:nvSpPr>
          <p:spPr bwMode="auto">
            <a:xfrm>
              <a:off x="3639" y="2900"/>
              <a:ext cx="63" cy="39"/>
            </a:xfrm>
            <a:custGeom>
              <a:avLst/>
              <a:gdLst>
                <a:gd name="T0" fmla="*/ 7 w 190"/>
                <a:gd name="T1" fmla="*/ 2 h 116"/>
                <a:gd name="T2" fmla="*/ 0 w 190"/>
                <a:gd name="T3" fmla="*/ 4 h 116"/>
                <a:gd name="T4" fmla="*/ 1 w 190"/>
                <a:gd name="T5" fmla="*/ 2 h 116"/>
                <a:gd name="T6" fmla="*/ 0 w 190"/>
                <a:gd name="T7" fmla="*/ 0 h 116"/>
                <a:gd name="T8" fmla="*/ 7 w 190"/>
                <a:gd name="T9" fmla="*/ 2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116"/>
                <a:gd name="T17" fmla="*/ 190 w 190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116">
                  <a:moveTo>
                    <a:pt x="190" y="58"/>
                  </a:moveTo>
                  <a:lnTo>
                    <a:pt x="0" y="116"/>
                  </a:lnTo>
                  <a:lnTo>
                    <a:pt x="32" y="58"/>
                  </a:lnTo>
                  <a:lnTo>
                    <a:pt x="0" y="0"/>
                  </a:lnTo>
                  <a:lnTo>
                    <a:pt x="190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801" name="Freeform 92"/>
            <p:cNvSpPr>
              <a:spLocks/>
            </p:cNvSpPr>
            <p:nvPr/>
          </p:nvSpPr>
          <p:spPr bwMode="auto">
            <a:xfrm>
              <a:off x="2029" y="1338"/>
              <a:ext cx="39" cy="67"/>
            </a:xfrm>
            <a:custGeom>
              <a:avLst/>
              <a:gdLst>
                <a:gd name="T0" fmla="*/ 2 w 116"/>
                <a:gd name="T1" fmla="*/ 0 h 202"/>
                <a:gd name="T2" fmla="*/ 4 w 116"/>
                <a:gd name="T3" fmla="*/ 7 h 202"/>
                <a:gd name="T4" fmla="*/ 2 w 116"/>
                <a:gd name="T5" fmla="*/ 6 h 202"/>
                <a:gd name="T6" fmla="*/ 0 w 116"/>
                <a:gd name="T7" fmla="*/ 7 h 202"/>
                <a:gd name="T8" fmla="*/ 2 w 116"/>
                <a:gd name="T9" fmla="*/ 0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202"/>
                <a:gd name="T17" fmla="*/ 116 w 116"/>
                <a:gd name="T18" fmla="*/ 202 h 2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202">
                  <a:moveTo>
                    <a:pt x="58" y="0"/>
                  </a:moveTo>
                  <a:lnTo>
                    <a:pt x="116" y="202"/>
                  </a:lnTo>
                  <a:lnTo>
                    <a:pt x="58" y="170"/>
                  </a:lnTo>
                  <a:lnTo>
                    <a:pt x="0" y="20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802" name="Freeform 93"/>
            <p:cNvSpPr>
              <a:spLocks/>
            </p:cNvSpPr>
            <p:nvPr/>
          </p:nvSpPr>
          <p:spPr bwMode="auto">
            <a:xfrm>
              <a:off x="3002" y="3038"/>
              <a:ext cx="67" cy="37"/>
            </a:xfrm>
            <a:custGeom>
              <a:avLst/>
              <a:gdLst>
                <a:gd name="T0" fmla="*/ 7 w 200"/>
                <a:gd name="T1" fmla="*/ 2 h 110"/>
                <a:gd name="T2" fmla="*/ 0 w 200"/>
                <a:gd name="T3" fmla="*/ 4 h 110"/>
                <a:gd name="T4" fmla="*/ 1 w 200"/>
                <a:gd name="T5" fmla="*/ 2 h 110"/>
                <a:gd name="T6" fmla="*/ 0 w 200"/>
                <a:gd name="T7" fmla="*/ 0 h 110"/>
                <a:gd name="T8" fmla="*/ 7 w 200"/>
                <a:gd name="T9" fmla="*/ 2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110"/>
                <a:gd name="T17" fmla="*/ 200 w 20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110">
                  <a:moveTo>
                    <a:pt x="200" y="58"/>
                  </a:moveTo>
                  <a:lnTo>
                    <a:pt x="0" y="110"/>
                  </a:lnTo>
                  <a:lnTo>
                    <a:pt x="32" y="58"/>
                  </a:lnTo>
                  <a:lnTo>
                    <a:pt x="0" y="0"/>
                  </a:lnTo>
                  <a:lnTo>
                    <a:pt x="200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0803" name="Freeform 94"/>
            <p:cNvSpPr>
              <a:spLocks/>
            </p:cNvSpPr>
            <p:nvPr/>
          </p:nvSpPr>
          <p:spPr bwMode="auto">
            <a:xfrm>
              <a:off x="2530" y="3038"/>
              <a:ext cx="64" cy="37"/>
            </a:xfrm>
            <a:custGeom>
              <a:avLst/>
              <a:gdLst>
                <a:gd name="T0" fmla="*/ 0 w 190"/>
                <a:gd name="T1" fmla="*/ 2 h 110"/>
                <a:gd name="T2" fmla="*/ 7 w 190"/>
                <a:gd name="T3" fmla="*/ 4 h 110"/>
                <a:gd name="T4" fmla="*/ 6 w 190"/>
                <a:gd name="T5" fmla="*/ 2 h 110"/>
                <a:gd name="T6" fmla="*/ 7 w 190"/>
                <a:gd name="T7" fmla="*/ 0 h 110"/>
                <a:gd name="T8" fmla="*/ 0 w 190"/>
                <a:gd name="T9" fmla="*/ 2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110"/>
                <a:gd name="T17" fmla="*/ 190 w 19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110">
                  <a:moveTo>
                    <a:pt x="0" y="58"/>
                  </a:moveTo>
                  <a:lnTo>
                    <a:pt x="190" y="110"/>
                  </a:lnTo>
                  <a:lnTo>
                    <a:pt x="158" y="58"/>
                  </a:lnTo>
                  <a:lnTo>
                    <a:pt x="190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Natural Spectral Bandwidth</a:t>
            </a:r>
          </a:p>
        </p:txBody>
      </p:sp>
      <p:sp>
        <p:nvSpPr>
          <p:cNvPr id="31747" name="AutoShape 11"/>
          <p:cNvSpPr>
            <a:spLocks noChangeArrowheads="1"/>
          </p:cNvSpPr>
          <p:nvPr/>
        </p:nvSpPr>
        <p:spPr bwMode="auto">
          <a:xfrm>
            <a:off x="1803400" y="1752600"/>
            <a:ext cx="6477000" cy="3617913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tr-TR" sz="2400">
              <a:latin typeface="Times New Roman" pitchFamily="18" charset="0"/>
            </a:endParaRPr>
          </a:p>
        </p:txBody>
      </p:sp>
      <p:sp>
        <p:nvSpPr>
          <p:cNvPr id="31748" name="Text Box 12"/>
          <p:cNvSpPr txBox="1">
            <a:spLocks noChangeArrowheads="1"/>
          </p:cNvSpPr>
          <p:nvPr/>
        </p:nvSpPr>
        <p:spPr bwMode="auto">
          <a:xfrm>
            <a:off x="1422400" y="5688013"/>
            <a:ext cx="7353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The NBW is the width of the sample absorption band at half the absorption maximum</a:t>
            </a:r>
          </a:p>
        </p:txBody>
      </p:sp>
      <p:grpSp>
        <p:nvGrpSpPr>
          <p:cNvPr id="31749" name="Group 15"/>
          <p:cNvGrpSpPr>
            <a:grpSpLocks noChangeAspect="1"/>
          </p:cNvGrpSpPr>
          <p:nvPr/>
        </p:nvGrpSpPr>
        <p:grpSpPr bwMode="auto">
          <a:xfrm>
            <a:off x="3422650" y="1993900"/>
            <a:ext cx="3170238" cy="3136900"/>
            <a:chOff x="1740" y="1200"/>
            <a:chExt cx="1997" cy="1976"/>
          </a:xfrm>
        </p:grpSpPr>
        <p:sp>
          <p:nvSpPr>
            <p:cNvPr id="31750" name="AutoShape 14"/>
            <p:cNvSpPr>
              <a:spLocks noChangeAspect="1" noChangeArrowheads="1" noTextEdit="1"/>
            </p:cNvSpPr>
            <p:nvPr/>
          </p:nvSpPr>
          <p:spPr bwMode="auto">
            <a:xfrm>
              <a:off x="1740" y="1200"/>
              <a:ext cx="1997" cy="1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51" name="Freeform 16"/>
            <p:cNvSpPr>
              <a:spLocks/>
            </p:cNvSpPr>
            <p:nvPr/>
          </p:nvSpPr>
          <p:spPr bwMode="auto">
            <a:xfrm>
              <a:off x="2609" y="2251"/>
              <a:ext cx="8" cy="1"/>
            </a:xfrm>
            <a:custGeom>
              <a:avLst/>
              <a:gdLst>
                <a:gd name="T0" fmla="*/ 0 w 23"/>
                <a:gd name="T1" fmla="*/ 0 h 1"/>
                <a:gd name="T2" fmla="*/ 1 w 23"/>
                <a:gd name="T3" fmla="*/ 0 h 1"/>
                <a:gd name="T4" fmla="*/ 0 w 23"/>
                <a:gd name="T5" fmla="*/ 0 h 1"/>
                <a:gd name="T6" fmla="*/ 0 60000 65536"/>
                <a:gd name="T7" fmla="*/ 0 60000 65536"/>
                <a:gd name="T8" fmla="*/ 0 60000 65536"/>
                <a:gd name="T9" fmla="*/ 0 w 23"/>
                <a:gd name="T10" fmla="*/ 0 h 1"/>
                <a:gd name="T11" fmla="*/ 23 w 2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">
                  <a:moveTo>
                    <a:pt x="0" y="0"/>
                  </a:move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52" name="Freeform 17"/>
            <p:cNvSpPr>
              <a:spLocks/>
            </p:cNvSpPr>
            <p:nvPr/>
          </p:nvSpPr>
          <p:spPr bwMode="auto">
            <a:xfrm>
              <a:off x="2609" y="3127"/>
              <a:ext cx="8" cy="1"/>
            </a:xfrm>
            <a:custGeom>
              <a:avLst/>
              <a:gdLst>
                <a:gd name="T0" fmla="*/ 1 w 23"/>
                <a:gd name="T1" fmla="*/ 0 h 1"/>
                <a:gd name="T2" fmla="*/ 0 w 23"/>
                <a:gd name="T3" fmla="*/ 0 h 1"/>
                <a:gd name="T4" fmla="*/ 1 w 23"/>
                <a:gd name="T5" fmla="*/ 0 h 1"/>
                <a:gd name="T6" fmla="*/ 0 60000 65536"/>
                <a:gd name="T7" fmla="*/ 0 60000 65536"/>
                <a:gd name="T8" fmla="*/ 0 60000 65536"/>
                <a:gd name="T9" fmla="*/ 0 w 23"/>
                <a:gd name="T10" fmla="*/ 0 h 1"/>
                <a:gd name="T11" fmla="*/ 23 w 2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">
                  <a:moveTo>
                    <a:pt x="23" y="0"/>
                  </a:move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53" name="Rectangle 18"/>
            <p:cNvSpPr>
              <a:spLocks noChangeArrowheads="1"/>
            </p:cNvSpPr>
            <p:nvPr/>
          </p:nvSpPr>
          <p:spPr bwMode="auto">
            <a:xfrm>
              <a:off x="2609" y="2251"/>
              <a:ext cx="8" cy="87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754" name="Freeform 19"/>
            <p:cNvSpPr>
              <a:spLocks/>
            </p:cNvSpPr>
            <p:nvPr/>
          </p:nvSpPr>
          <p:spPr bwMode="auto">
            <a:xfrm>
              <a:off x="3056" y="2252"/>
              <a:ext cx="8" cy="1"/>
            </a:xfrm>
            <a:custGeom>
              <a:avLst/>
              <a:gdLst>
                <a:gd name="T0" fmla="*/ 0 w 23"/>
                <a:gd name="T1" fmla="*/ 0 h 1"/>
                <a:gd name="T2" fmla="*/ 1 w 23"/>
                <a:gd name="T3" fmla="*/ 0 h 1"/>
                <a:gd name="T4" fmla="*/ 0 w 23"/>
                <a:gd name="T5" fmla="*/ 0 h 1"/>
                <a:gd name="T6" fmla="*/ 0 60000 65536"/>
                <a:gd name="T7" fmla="*/ 0 60000 65536"/>
                <a:gd name="T8" fmla="*/ 0 60000 65536"/>
                <a:gd name="T9" fmla="*/ 0 w 23"/>
                <a:gd name="T10" fmla="*/ 0 h 1"/>
                <a:gd name="T11" fmla="*/ 23 w 2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">
                  <a:moveTo>
                    <a:pt x="0" y="0"/>
                  </a:move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55" name="Freeform 20"/>
            <p:cNvSpPr>
              <a:spLocks/>
            </p:cNvSpPr>
            <p:nvPr/>
          </p:nvSpPr>
          <p:spPr bwMode="auto">
            <a:xfrm>
              <a:off x="3056" y="3127"/>
              <a:ext cx="8" cy="1"/>
            </a:xfrm>
            <a:custGeom>
              <a:avLst/>
              <a:gdLst>
                <a:gd name="T0" fmla="*/ 1 w 23"/>
                <a:gd name="T1" fmla="*/ 0 h 1"/>
                <a:gd name="T2" fmla="*/ 0 w 23"/>
                <a:gd name="T3" fmla="*/ 0 h 1"/>
                <a:gd name="T4" fmla="*/ 1 w 23"/>
                <a:gd name="T5" fmla="*/ 0 h 1"/>
                <a:gd name="T6" fmla="*/ 0 60000 65536"/>
                <a:gd name="T7" fmla="*/ 0 60000 65536"/>
                <a:gd name="T8" fmla="*/ 0 60000 65536"/>
                <a:gd name="T9" fmla="*/ 0 w 23"/>
                <a:gd name="T10" fmla="*/ 0 h 1"/>
                <a:gd name="T11" fmla="*/ 23 w 2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">
                  <a:moveTo>
                    <a:pt x="23" y="0"/>
                  </a:move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56" name="Rectangle 21"/>
            <p:cNvSpPr>
              <a:spLocks noChangeArrowheads="1"/>
            </p:cNvSpPr>
            <p:nvPr/>
          </p:nvSpPr>
          <p:spPr bwMode="auto">
            <a:xfrm>
              <a:off x="3056" y="2252"/>
              <a:ext cx="8" cy="87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757" name="Freeform 22"/>
            <p:cNvSpPr>
              <a:spLocks/>
            </p:cNvSpPr>
            <p:nvPr/>
          </p:nvSpPr>
          <p:spPr bwMode="auto">
            <a:xfrm>
              <a:off x="2841" y="1551"/>
              <a:ext cx="1" cy="7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1 h 23"/>
                <a:gd name="T4" fmla="*/ 0 w 1"/>
                <a:gd name="T5" fmla="*/ 0 h 23"/>
                <a:gd name="T6" fmla="*/ 0 60000 65536"/>
                <a:gd name="T7" fmla="*/ 0 60000 65536"/>
                <a:gd name="T8" fmla="*/ 0 60000 65536"/>
                <a:gd name="T9" fmla="*/ 0 w 1"/>
                <a:gd name="T10" fmla="*/ 0 h 23"/>
                <a:gd name="T11" fmla="*/ 1 w 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3">
                  <a:moveTo>
                    <a:pt x="0" y="0"/>
                  </a:move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58" name="Freeform 23"/>
            <p:cNvSpPr>
              <a:spLocks/>
            </p:cNvSpPr>
            <p:nvPr/>
          </p:nvSpPr>
          <p:spPr bwMode="auto">
            <a:xfrm>
              <a:off x="2044" y="1551"/>
              <a:ext cx="1" cy="7"/>
            </a:xfrm>
            <a:custGeom>
              <a:avLst/>
              <a:gdLst>
                <a:gd name="T0" fmla="*/ 0 w 1"/>
                <a:gd name="T1" fmla="*/ 1 h 23"/>
                <a:gd name="T2" fmla="*/ 0 w 1"/>
                <a:gd name="T3" fmla="*/ 0 h 23"/>
                <a:gd name="T4" fmla="*/ 0 w 1"/>
                <a:gd name="T5" fmla="*/ 1 h 23"/>
                <a:gd name="T6" fmla="*/ 0 60000 65536"/>
                <a:gd name="T7" fmla="*/ 0 60000 65536"/>
                <a:gd name="T8" fmla="*/ 0 60000 65536"/>
                <a:gd name="T9" fmla="*/ 0 w 1"/>
                <a:gd name="T10" fmla="*/ 0 h 23"/>
                <a:gd name="T11" fmla="*/ 1 w 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3">
                  <a:moveTo>
                    <a:pt x="0" y="23"/>
                  </a:move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59" name="Rectangle 24"/>
            <p:cNvSpPr>
              <a:spLocks noChangeArrowheads="1"/>
            </p:cNvSpPr>
            <p:nvPr/>
          </p:nvSpPr>
          <p:spPr bwMode="auto">
            <a:xfrm>
              <a:off x="2044" y="1551"/>
              <a:ext cx="797" cy="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760" name="Freeform 25"/>
            <p:cNvSpPr>
              <a:spLocks/>
            </p:cNvSpPr>
            <p:nvPr/>
          </p:nvSpPr>
          <p:spPr bwMode="auto">
            <a:xfrm>
              <a:off x="3060" y="2247"/>
              <a:ext cx="1" cy="7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1 h 23"/>
                <a:gd name="T4" fmla="*/ 0 w 1"/>
                <a:gd name="T5" fmla="*/ 0 h 23"/>
                <a:gd name="T6" fmla="*/ 0 60000 65536"/>
                <a:gd name="T7" fmla="*/ 0 60000 65536"/>
                <a:gd name="T8" fmla="*/ 0 60000 65536"/>
                <a:gd name="T9" fmla="*/ 0 w 1"/>
                <a:gd name="T10" fmla="*/ 0 h 23"/>
                <a:gd name="T11" fmla="*/ 1 w 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3">
                  <a:moveTo>
                    <a:pt x="0" y="0"/>
                  </a:move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61" name="Freeform 26"/>
            <p:cNvSpPr>
              <a:spLocks/>
            </p:cNvSpPr>
            <p:nvPr/>
          </p:nvSpPr>
          <p:spPr bwMode="auto">
            <a:xfrm>
              <a:off x="2044" y="2247"/>
              <a:ext cx="1" cy="7"/>
            </a:xfrm>
            <a:custGeom>
              <a:avLst/>
              <a:gdLst>
                <a:gd name="T0" fmla="*/ 0 w 1"/>
                <a:gd name="T1" fmla="*/ 1 h 23"/>
                <a:gd name="T2" fmla="*/ 0 w 1"/>
                <a:gd name="T3" fmla="*/ 0 h 23"/>
                <a:gd name="T4" fmla="*/ 0 w 1"/>
                <a:gd name="T5" fmla="*/ 1 h 23"/>
                <a:gd name="T6" fmla="*/ 0 60000 65536"/>
                <a:gd name="T7" fmla="*/ 0 60000 65536"/>
                <a:gd name="T8" fmla="*/ 0 60000 65536"/>
                <a:gd name="T9" fmla="*/ 0 w 1"/>
                <a:gd name="T10" fmla="*/ 0 h 23"/>
                <a:gd name="T11" fmla="*/ 1 w 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3">
                  <a:moveTo>
                    <a:pt x="0" y="23"/>
                  </a:move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62" name="Rectangle 27"/>
            <p:cNvSpPr>
              <a:spLocks noChangeArrowheads="1"/>
            </p:cNvSpPr>
            <p:nvPr/>
          </p:nvSpPr>
          <p:spPr bwMode="auto">
            <a:xfrm>
              <a:off x="2044" y="2247"/>
              <a:ext cx="1016" cy="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763" name="Freeform 28"/>
            <p:cNvSpPr>
              <a:spLocks/>
            </p:cNvSpPr>
            <p:nvPr/>
          </p:nvSpPr>
          <p:spPr bwMode="auto">
            <a:xfrm>
              <a:off x="2054" y="2935"/>
              <a:ext cx="1" cy="16"/>
            </a:xfrm>
            <a:custGeom>
              <a:avLst/>
              <a:gdLst>
                <a:gd name="T0" fmla="*/ 0 w 1"/>
                <a:gd name="T1" fmla="*/ 2 h 47"/>
                <a:gd name="T2" fmla="*/ 0 w 1"/>
                <a:gd name="T3" fmla="*/ 0 h 47"/>
                <a:gd name="T4" fmla="*/ 0 w 1"/>
                <a:gd name="T5" fmla="*/ 2 h 47"/>
                <a:gd name="T6" fmla="*/ 0 60000 65536"/>
                <a:gd name="T7" fmla="*/ 0 60000 65536"/>
                <a:gd name="T8" fmla="*/ 0 60000 65536"/>
                <a:gd name="T9" fmla="*/ 0 w 1"/>
                <a:gd name="T10" fmla="*/ 0 h 47"/>
                <a:gd name="T11" fmla="*/ 1 w 1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7">
                  <a:moveTo>
                    <a:pt x="0" y="47"/>
                  </a:moveTo>
                  <a:lnTo>
                    <a:pt x="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64" name="Freeform 29"/>
            <p:cNvSpPr>
              <a:spLocks/>
            </p:cNvSpPr>
            <p:nvPr/>
          </p:nvSpPr>
          <p:spPr bwMode="auto">
            <a:xfrm>
              <a:off x="3591" y="2933"/>
              <a:ext cx="1" cy="16"/>
            </a:xfrm>
            <a:custGeom>
              <a:avLst/>
              <a:gdLst>
                <a:gd name="T0" fmla="*/ 0 w 1"/>
                <a:gd name="T1" fmla="*/ 0 h 47"/>
                <a:gd name="T2" fmla="*/ 0 w 1"/>
                <a:gd name="T3" fmla="*/ 2 h 47"/>
                <a:gd name="T4" fmla="*/ 0 w 1"/>
                <a:gd name="T5" fmla="*/ 0 h 47"/>
                <a:gd name="T6" fmla="*/ 0 60000 65536"/>
                <a:gd name="T7" fmla="*/ 0 60000 65536"/>
                <a:gd name="T8" fmla="*/ 0 60000 65536"/>
                <a:gd name="T9" fmla="*/ 0 w 1"/>
                <a:gd name="T10" fmla="*/ 0 h 47"/>
                <a:gd name="T11" fmla="*/ 1 w 1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7">
                  <a:moveTo>
                    <a:pt x="0" y="0"/>
                  </a:move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65" name="Freeform 30"/>
            <p:cNvSpPr>
              <a:spLocks/>
            </p:cNvSpPr>
            <p:nvPr/>
          </p:nvSpPr>
          <p:spPr bwMode="auto">
            <a:xfrm>
              <a:off x="2054" y="2935"/>
              <a:ext cx="32" cy="16"/>
            </a:xfrm>
            <a:custGeom>
              <a:avLst/>
              <a:gdLst>
                <a:gd name="T0" fmla="*/ 0 w 95"/>
                <a:gd name="T1" fmla="*/ 2 h 47"/>
                <a:gd name="T2" fmla="*/ 0 w 95"/>
                <a:gd name="T3" fmla="*/ 0 h 47"/>
                <a:gd name="T4" fmla="*/ 3 w 95"/>
                <a:gd name="T5" fmla="*/ 0 h 47"/>
                <a:gd name="T6" fmla="*/ 3 w 95"/>
                <a:gd name="T7" fmla="*/ 0 h 47"/>
                <a:gd name="T8" fmla="*/ 4 w 95"/>
                <a:gd name="T9" fmla="*/ 2 h 47"/>
                <a:gd name="T10" fmla="*/ 3 w 95"/>
                <a:gd name="T11" fmla="*/ 2 h 47"/>
                <a:gd name="T12" fmla="*/ 0 w 95"/>
                <a:gd name="T13" fmla="*/ 2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"/>
                <a:gd name="T22" fmla="*/ 0 h 47"/>
                <a:gd name="T23" fmla="*/ 95 w 95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" h="47">
                  <a:moveTo>
                    <a:pt x="0" y="47"/>
                  </a:moveTo>
                  <a:lnTo>
                    <a:pt x="0" y="0"/>
                  </a:lnTo>
                  <a:lnTo>
                    <a:pt x="84" y="0"/>
                  </a:lnTo>
                  <a:lnTo>
                    <a:pt x="95" y="46"/>
                  </a:lnTo>
                  <a:lnTo>
                    <a:pt x="89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66" name="Freeform 31"/>
            <p:cNvSpPr>
              <a:spLocks/>
            </p:cNvSpPr>
            <p:nvPr/>
          </p:nvSpPr>
          <p:spPr bwMode="auto">
            <a:xfrm>
              <a:off x="2082" y="2933"/>
              <a:ext cx="11" cy="18"/>
            </a:xfrm>
            <a:custGeom>
              <a:avLst/>
              <a:gdLst>
                <a:gd name="T0" fmla="*/ 0 w 31"/>
                <a:gd name="T1" fmla="*/ 2 h 53"/>
                <a:gd name="T2" fmla="*/ 0 w 31"/>
                <a:gd name="T3" fmla="*/ 0 h 53"/>
                <a:gd name="T4" fmla="*/ 1 w 31"/>
                <a:gd name="T5" fmla="*/ 0 h 53"/>
                <a:gd name="T6" fmla="*/ 1 w 31"/>
                <a:gd name="T7" fmla="*/ 0 h 53"/>
                <a:gd name="T8" fmla="*/ 1 w 31"/>
                <a:gd name="T9" fmla="*/ 2 h 53"/>
                <a:gd name="T10" fmla="*/ 1 w 31"/>
                <a:gd name="T11" fmla="*/ 2 h 53"/>
                <a:gd name="T12" fmla="*/ 0 w 31"/>
                <a:gd name="T13" fmla="*/ 2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53"/>
                <a:gd name="T23" fmla="*/ 31 w 31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53">
                  <a:moveTo>
                    <a:pt x="11" y="53"/>
                  </a:moveTo>
                  <a:lnTo>
                    <a:pt x="0" y="7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1" y="47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67" name="Freeform 32"/>
            <p:cNvSpPr>
              <a:spLocks/>
            </p:cNvSpPr>
            <p:nvPr/>
          </p:nvSpPr>
          <p:spPr bwMode="auto">
            <a:xfrm>
              <a:off x="2093" y="2933"/>
              <a:ext cx="50" cy="16"/>
            </a:xfrm>
            <a:custGeom>
              <a:avLst/>
              <a:gdLst>
                <a:gd name="T0" fmla="*/ 0 w 151"/>
                <a:gd name="T1" fmla="*/ 2 h 47"/>
                <a:gd name="T2" fmla="*/ 0 w 151"/>
                <a:gd name="T3" fmla="*/ 0 h 47"/>
                <a:gd name="T4" fmla="*/ 5 w 151"/>
                <a:gd name="T5" fmla="*/ 0 h 47"/>
                <a:gd name="T6" fmla="*/ 5 w 151"/>
                <a:gd name="T7" fmla="*/ 0 h 47"/>
                <a:gd name="T8" fmla="*/ 6 w 151"/>
                <a:gd name="T9" fmla="*/ 2 h 47"/>
                <a:gd name="T10" fmla="*/ 5 w 151"/>
                <a:gd name="T11" fmla="*/ 2 h 47"/>
                <a:gd name="T12" fmla="*/ 0 w 151"/>
                <a:gd name="T13" fmla="*/ 2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1"/>
                <a:gd name="T22" fmla="*/ 0 h 47"/>
                <a:gd name="T23" fmla="*/ 151 w 151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1" h="47">
                  <a:moveTo>
                    <a:pt x="0" y="47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51" y="46"/>
                  </a:lnTo>
                  <a:lnTo>
                    <a:pt x="145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68" name="Freeform 33"/>
            <p:cNvSpPr>
              <a:spLocks/>
            </p:cNvSpPr>
            <p:nvPr/>
          </p:nvSpPr>
          <p:spPr bwMode="auto">
            <a:xfrm>
              <a:off x="2140" y="2931"/>
              <a:ext cx="10" cy="17"/>
            </a:xfrm>
            <a:custGeom>
              <a:avLst/>
              <a:gdLst>
                <a:gd name="T0" fmla="*/ 0 w 30"/>
                <a:gd name="T1" fmla="*/ 2 h 52"/>
                <a:gd name="T2" fmla="*/ 0 w 30"/>
                <a:gd name="T3" fmla="*/ 0 h 52"/>
                <a:gd name="T4" fmla="*/ 1 w 30"/>
                <a:gd name="T5" fmla="*/ 0 h 52"/>
                <a:gd name="T6" fmla="*/ 1 w 30"/>
                <a:gd name="T7" fmla="*/ 0 h 52"/>
                <a:gd name="T8" fmla="*/ 1 w 30"/>
                <a:gd name="T9" fmla="*/ 2 h 52"/>
                <a:gd name="T10" fmla="*/ 1 w 30"/>
                <a:gd name="T11" fmla="*/ 2 h 52"/>
                <a:gd name="T12" fmla="*/ 0 w 30"/>
                <a:gd name="T13" fmla="*/ 2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52"/>
                <a:gd name="T23" fmla="*/ 30 w 30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52">
                  <a:moveTo>
                    <a:pt x="8" y="52"/>
                  </a:moveTo>
                  <a:lnTo>
                    <a:pt x="0" y="6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0" y="47"/>
                  </a:lnTo>
                  <a:lnTo>
                    <a:pt x="28" y="47"/>
                  </a:lnTo>
                  <a:lnTo>
                    <a:pt x="8" y="52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69" name="Freeform 34"/>
            <p:cNvSpPr>
              <a:spLocks/>
            </p:cNvSpPr>
            <p:nvPr/>
          </p:nvSpPr>
          <p:spPr bwMode="auto">
            <a:xfrm>
              <a:off x="2150" y="2931"/>
              <a:ext cx="29" cy="16"/>
            </a:xfrm>
            <a:custGeom>
              <a:avLst/>
              <a:gdLst>
                <a:gd name="T0" fmla="*/ 0 w 87"/>
                <a:gd name="T1" fmla="*/ 2 h 47"/>
                <a:gd name="T2" fmla="*/ 0 w 87"/>
                <a:gd name="T3" fmla="*/ 0 h 47"/>
                <a:gd name="T4" fmla="*/ 3 w 87"/>
                <a:gd name="T5" fmla="*/ 0 h 47"/>
                <a:gd name="T6" fmla="*/ 3 w 87"/>
                <a:gd name="T7" fmla="*/ 0 h 47"/>
                <a:gd name="T8" fmla="*/ 3 w 87"/>
                <a:gd name="T9" fmla="*/ 2 h 47"/>
                <a:gd name="T10" fmla="*/ 3 w 87"/>
                <a:gd name="T11" fmla="*/ 2 h 47"/>
                <a:gd name="T12" fmla="*/ 0 w 87"/>
                <a:gd name="T13" fmla="*/ 2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47"/>
                <a:gd name="T23" fmla="*/ 87 w 87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47">
                  <a:moveTo>
                    <a:pt x="0" y="47"/>
                  </a:moveTo>
                  <a:lnTo>
                    <a:pt x="0" y="0"/>
                  </a:lnTo>
                  <a:lnTo>
                    <a:pt x="79" y="0"/>
                  </a:lnTo>
                  <a:lnTo>
                    <a:pt x="87" y="46"/>
                  </a:lnTo>
                  <a:lnTo>
                    <a:pt x="82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70" name="Freeform 35"/>
            <p:cNvSpPr>
              <a:spLocks/>
            </p:cNvSpPr>
            <p:nvPr/>
          </p:nvSpPr>
          <p:spPr bwMode="auto">
            <a:xfrm>
              <a:off x="2177" y="2929"/>
              <a:ext cx="12" cy="17"/>
            </a:xfrm>
            <a:custGeom>
              <a:avLst/>
              <a:gdLst>
                <a:gd name="T0" fmla="*/ 0 w 36"/>
                <a:gd name="T1" fmla="*/ 2 h 53"/>
                <a:gd name="T2" fmla="*/ 0 w 36"/>
                <a:gd name="T3" fmla="*/ 0 h 53"/>
                <a:gd name="T4" fmla="*/ 1 w 36"/>
                <a:gd name="T5" fmla="*/ 0 h 53"/>
                <a:gd name="T6" fmla="*/ 1 w 36"/>
                <a:gd name="T7" fmla="*/ 0 h 53"/>
                <a:gd name="T8" fmla="*/ 1 w 36"/>
                <a:gd name="T9" fmla="*/ 2 h 53"/>
                <a:gd name="T10" fmla="*/ 1 w 36"/>
                <a:gd name="T11" fmla="*/ 2 h 53"/>
                <a:gd name="T12" fmla="*/ 0 w 36"/>
                <a:gd name="T13" fmla="*/ 2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53"/>
                <a:gd name="T23" fmla="*/ 36 w 36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53">
                  <a:moveTo>
                    <a:pt x="8" y="53"/>
                  </a:moveTo>
                  <a:lnTo>
                    <a:pt x="0" y="7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6" y="47"/>
                  </a:lnTo>
                  <a:lnTo>
                    <a:pt x="34" y="47"/>
                  </a:lnTo>
                  <a:lnTo>
                    <a:pt x="8" y="53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71" name="Freeform 36"/>
            <p:cNvSpPr>
              <a:spLocks/>
            </p:cNvSpPr>
            <p:nvPr/>
          </p:nvSpPr>
          <p:spPr bwMode="auto">
            <a:xfrm>
              <a:off x="2189" y="2929"/>
              <a:ext cx="20" cy="15"/>
            </a:xfrm>
            <a:custGeom>
              <a:avLst/>
              <a:gdLst>
                <a:gd name="T0" fmla="*/ 0 w 62"/>
                <a:gd name="T1" fmla="*/ 2 h 47"/>
                <a:gd name="T2" fmla="*/ 0 w 62"/>
                <a:gd name="T3" fmla="*/ 0 h 47"/>
                <a:gd name="T4" fmla="*/ 2 w 62"/>
                <a:gd name="T5" fmla="*/ 0 h 47"/>
                <a:gd name="T6" fmla="*/ 2 w 62"/>
                <a:gd name="T7" fmla="*/ 0 h 47"/>
                <a:gd name="T8" fmla="*/ 2 w 62"/>
                <a:gd name="T9" fmla="*/ 2 h 47"/>
                <a:gd name="T10" fmla="*/ 2 w 62"/>
                <a:gd name="T11" fmla="*/ 2 h 47"/>
                <a:gd name="T12" fmla="*/ 0 w 62"/>
                <a:gd name="T13" fmla="*/ 2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47"/>
                <a:gd name="T23" fmla="*/ 62 w 62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47">
                  <a:moveTo>
                    <a:pt x="0" y="47"/>
                  </a:moveTo>
                  <a:lnTo>
                    <a:pt x="0" y="0"/>
                  </a:lnTo>
                  <a:lnTo>
                    <a:pt x="53" y="0"/>
                  </a:lnTo>
                  <a:lnTo>
                    <a:pt x="62" y="46"/>
                  </a:lnTo>
                  <a:lnTo>
                    <a:pt x="56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72" name="Freeform 37"/>
            <p:cNvSpPr>
              <a:spLocks/>
            </p:cNvSpPr>
            <p:nvPr/>
          </p:nvSpPr>
          <p:spPr bwMode="auto">
            <a:xfrm>
              <a:off x="2206" y="2924"/>
              <a:ext cx="21" cy="20"/>
            </a:xfrm>
            <a:custGeom>
              <a:avLst/>
              <a:gdLst>
                <a:gd name="T0" fmla="*/ 0 w 62"/>
                <a:gd name="T1" fmla="*/ 2 h 59"/>
                <a:gd name="T2" fmla="*/ 0 w 62"/>
                <a:gd name="T3" fmla="*/ 0 h 59"/>
                <a:gd name="T4" fmla="*/ 2 w 62"/>
                <a:gd name="T5" fmla="*/ 0 h 59"/>
                <a:gd name="T6" fmla="*/ 2 w 62"/>
                <a:gd name="T7" fmla="*/ 0 h 59"/>
                <a:gd name="T8" fmla="*/ 2 w 62"/>
                <a:gd name="T9" fmla="*/ 2 h 59"/>
                <a:gd name="T10" fmla="*/ 2 w 62"/>
                <a:gd name="T11" fmla="*/ 2 h 59"/>
                <a:gd name="T12" fmla="*/ 0 w 62"/>
                <a:gd name="T13" fmla="*/ 2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59"/>
                <a:gd name="T23" fmla="*/ 62 w 62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59">
                  <a:moveTo>
                    <a:pt x="9" y="59"/>
                  </a:moveTo>
                  <a:lnTo>
                    <a:pt x="0" y="13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2" y="47"/>
                  </a:lnTo>
                  <a:lnTo>
                    <a:pt x="60" y="47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73" name="Freeform 38"/>
            <p:cNvSpPr>
              <a:spLocks/>
            </p:cNvSpPr>
            <p:nvPr/>
          </p:nvSpPr>
          <p:spPr bwMode="auto">
            <a:xfrm>
              <a:off x="2227" y="2924"/>
              <a:ext cx="12" cy="16"/>
            </a:xfrm>
            <a:custGeom>
              <a:avLst/>
              <a:gdLst>
                <a:gd name="T0" fmla="*/ 0 w 36"/>
                <a:gd name="T1" fmla="*/ 2 h 47"/>
                <a:gd name="T2" fmla="*/ 0 w 36"/>
                <a:gd name="T3" fmla="*/ 0 h 47"/>
                <a:gd name="T4" fmla="*/ 1 w 36"/>
                <a:gd name="T5" fmla="*/ 0 h 47"/>
                <a:gd name="T6" fmla="*/ 1 w 36"/>
                <a:gd name="T7" fmla="*/ 0 h 47"/>
                <a:gd name="T8" fmla="*/ 1 w 36"/>
                <a:gd name="T9" fmla="*/ 2 h 47"/>
                <a:gd name="T10" fmla="*/ 1 w 36"/>
                <a:gd name="T11" fmla="*/ 2 h 47"/>
                <a:gd name="T12" fmla="*/ 0 w 36"/>
                <a:gd name="T13" fmla="*/ 2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7"/>
                <a:gd name="T23" fmla="*/ 36 w 36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7">
                  <a:moveTo>
                    <a:pt x="0" y="47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36" y="46"/>
                  </a:lnTo>
                  <a:lnTo>
                    <a:pt x="27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74" name="Freeform 39"/>
            <p:cNvSpPr>
              <a:spLocks/>
            </p:cNvSpPr>
            <p:nvPr/>
          </p:nvSpPr>
          <p:spPr bwMode="auto">
            <a:xfrm>
              <a:off x="2237" y="2920"/>
              <a:ext cx="33" cy="20"/>
            </a:xfrm>
            <a:custGeom>
              <a:avLst/>
              <a:gdLst>
                <a:gd name="T0" fmla="*/ 0 w 98"/>
                <a:gd name="T1" fmla="*/ 2 h 59"/>
                <a:gd name="T2" fmla="*/ 0 w 98"/>
                <a:gd name="T3" fmla="*/ 0 h 59"/>
                <a:gd name="T4" fmla="*/ 3 w 98"/>
                <a:gd name="T5" fmla="*/ 0 h 59"/>
                <a:gd name="T6" fmla="*/ 3 w 98"/>
                <a:gd name="T7" fmla="*/ 0 h 59"/>
                <a:gd name="T8" fmla="*/ 3 w 98"/>
                <a:gd name="T9" fmla="*/ 2 h 59"/>
                <a:gd name="T10" fmla="*/ 4 w 98"/>
                <a:gd name="T11" fmla="*/ 2 h 59"/>
                <a:gd name="T12" fmla="*/ 0 w 98"/>
                <a:gd name="T13" fmla="*/ 2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59"/>
                <a:gd name="T23" fmla="*/ 98 w 98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59">
                  <a:moveTo>
                    <a:pt x="6" y="59"/>
                  </a:moveTo>
                  <a:lnTo>
                    <a:pt x="0" y="13"/>
                  </a:lnTo>
                  <a:lnTo>
                    <a:pt x="75" y="1"/>
                  </a:lnTo>
                  <a:lnTo>
                    <a:pt x="79" y="0"/>
                  </a:lnTo>
                  <a:lnTo>
                    <a:pt x="93" y="46"/>
                  </a:lnTo>
                  <a:lnTo>
                    <a:pt x="98" y="44"/>
                  </a:lnTo>
                  <a:lnTo>
                    <a:pt x="6" y="59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75" name="Freeform 40"/>
            <p:cNvSpPr>
              <a:spLocks/>
            </p:cNvSpPr>
            <p:nvPr/>
          </p:nvSpPr>
          <p:spPr bwMode="auto">
            <a:xfrm>
              <a:off x="2263" y="2914"/>
              <a:ext cx="26" cy="21"/>
            </a:xfrm>
            <a:custGeom>
              <a:avLst/>
              <a:gdLst>
                <a:gd name="T0" fmla="*/ 1 w 76"/>
                <a:gd name="T1" fmla="*/ 2 h 65"/>
                <a:gd name="T2" fmla="*/ 0 w 76"/>
                <a:gd name="T3" fmla="*/ 1 h 65"/>
                <a:gd name="T4" fmla="*/ 2 w 76"/>
                <a:gd name="T5" fmla="*/ 0 h 65"/>
                <a:gd name="T6" fmla="*/ 2 w 76"/>
                <a:gd name="T7" fmla="*/ 0 h 65"/>
                <a:gd name="T8" fmla="*/ 3 w 76"/>
                <a:gd name="T9" fmla="*/ 2 h 65"/>
                <a:gd name="T10" fmla="*/ 3 w 76"/>
                <a:gd name="T11" fmla="*/ 2 h 65"/>
                <a:gd name="T12" fmla="*/ 1 w 76"/>
                <a:gd name="T13" fmla="*/ 2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65"/>
                <a:gd name="T23" fmla="*/ 76 w 76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65">
                  <a:moveTo>
                    <a:pt x="14" y="65"/>
                  </a:moveTo>
                  <a:lnTo>
                    <a:pt x="0" y="19"/>
                  </a:lnTo>
                  <a:lnTo>
                    <a:pt x="53" y="2"/>
                  </a:lnTo>
                  <a:lnTo>
                    <a:pt x="60" y="0"/>
                  </a:lnTo>
                  <a:lnTo>
                    <a:pt x="69" y="46"/>
                  </a:lnTo>
                  <a:lnTo>
                    <a:pt x="76" y="45"/>
                  </a:lnTo>
                  <a:lnTo>
                    <a:pt x="14" y="65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76" name="Freeform 41"/>
            <p:cNvSpPr>
              <a:spLocks/>
            </p:cNvSpPr>
            <p:nvPr/>
          </p:nvSpPr>
          <p:spPr bwMode="auto">
            <a:xfrm>
              <a:off x="2283" y="2912"/>
              <a:ext cx="16" cy="17"/>
            </a:xfrm>
            <a:custGeom>
              <a:avLst/>
              <a:gdLst>
                <a:gd name="T0" fmla="*/ 0 w 46"/>
                <a:gd name="T1" fmla="*/ 2 h 50"/>
                <a:gd name="T2" fmla="*/ 0 w 46"/>
                <a:gd name="T3" fmla="*/ 0 h 50"/>
                <a:gd name="T4" fmla="*/ 1 w 46"/>
                <a:gd name="T5" fmla="*/ 0 h 50"/>
                <a:gd name="T6" fmla="*/ 1 w 46"/>
                <a:gd name="T7" fmla="*/ 0 h 50"/>
                <a:gd name="T8" fmla="*/ 2 w 46"/>
                <a:gd name="T9" fmla="*/ 2 h 50"/>
                <a:gd name="T10" fmla="*/ 2 w 46"/>
                <a:gd name="T11" fmla="*/ 2 h 50"/>
                <a:gd name="T12" fmla="*/ 0 w 46"/>
                <a:gd name="T13" fmla="*/ 2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50"/>
                <a:gd name="T23" fmla="*/ 46 w 4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50">
                  <a:moveTo>
                    <a:pt x="9" y="50"/>
                  </a:moveTo>
                  <a:lnTo>
                    <a:pt x="0" y="4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46" y="43"/>
                  </a:lnTo>
                  <a:lnTo>
                    <a:pt x="45" y="43"/>
                  </a:lnTo>
                  <a:lnTo>
                    <a:pt x="9" y="50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77" name="Freeform 42"/>
            <p:cNvSpPr>
              <a:spLocks/>
            </p:cNvSpPr>
            <p:nvPr/>
          </p:nvSpPr>
          <p:spPr bwMode="auto">
            <a:xfrm>
              <a:off x="2292" y="2899"/>
              <a:ext cx="36" cy="28"/>
            </a:xfrm>
            <a:custGeom>
              <a:avLst/>
              <a:gdLst>
                <a:gd name="T0" fmla="*/ 1 w 107"/>
                <a:gd name="T1" fmla="*/ 3 h 83"/>
                <a:gd name="T2" fmla="*/ 0 w 107"/>
                <a:gd name="T3" fmla="*/ 1 h 83"/>
                <a:gd name="T4" fmla="*/ 3 w 107"/>
                <a:gd name="T5" fmla="*/ 0 h 83"/>
                <a:gd name="T6" fmla="*/ 3 w 107"/>
                <a:gd name="T7" fmla="*/ 0 h 83"/>
                <a:gd name="T8" fmla="*/ 4 w 107"/>
                <a:gd name="T9" fmla="*/ 2 h 83"/>
                <a:gd name="T10" fmla="*/ 4 w 107"/>
                <a:gd name="T11" fmla="*/ 2 h 83"/>
                <a:gd name="T12" fmla="*/ 1 w 107"/>
                <a:gd name="T13" fmla="*/ 3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"/>
                <a:gd name="T22" fmla="*/ 0 h 83"/>
                <a:gd name="T23" fmla="*/ 107 w 107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" h="83">
                  <a:moveTo>
                    <a:pt x="20" y="83"/>
                  </a:moveTo>
                  <a:lnTo>
                    <a:pt x="0" y="40"/>
                  </a:lnTo>
                  <a:lnTo>
                    <a:pt x="88" y="0"/>
                  </a:lnTo>
                  <a:lnTo>
                    <a:pt x="81" y="4"/>
                  </a:lnTo>
                  <a:lnTo>
                    <a:pt x="107" y="41"/>
                  </a:lnTo>
                  <a:lnTo>
                    <a:pt x="99" y="46"/>
                  </a:lnTo>
                  <a:lnTo>
                    <a:pt x="20" y="83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78" name="Freeform 43"/>
            <p:cNvSpPr>
              <a:spLocks/>
            </p:cNvSpPr>
            <p:nvPr/>
          </p:nvSpPr>
          <p:spPr bwMode="auto">
            <a:xfrm>
              <a:off x="2319" y="2867"/>
              <a:ext cx="59" cy="46"/>
            </a:xfrm>
            <a:custGeom>
              <a:avLst/>
              <a:gdLst>
                <a:gd name="T0" fmla="*/ 1 w 178"/>
                <a:gd name="T1" fmla="*/ 5 h 138"/>
                <a:gd name="T2" fmla="*/ 0 w 178"/>
                <a:gd name="T3" fmla="*/ 4 h 138"/>
                <a:gd name="T4" fmla="*/ 5 w 178"/>
                <a:gd name="T5" fmla="*/ 0 h 138"/>
                <a:gd name="T6" fmla="*/ 5 w 178"/>
                <a:gd name="T7" fmla="*/ 0 h 138"/>
                <a:gd name="T8" fmla="*/ 6 w 178"/>
                <a:gd name="T9" fmla="*/ 1 h 138"/>
                <a:gd name="T10" fmla="*/ 7 w 178"/>
                <a:gd name="T11" fmla="*/ 1 h 138"/>
                <a:gd name="T12" fmla="*/ 1 w 178"/>
                <a:gd name="T13" fmla="*/ 5 h 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8"/>
                <a:gd name="T22" fmla="*/ 0 h 138"/>
                <a:gd name="T23" fmla="*/ 178 w 178"/>
                <a:gd name="T24" fmla="*/ 138 h 1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8" h="138">
                  <a:moveTo>
                    <a:pt x="26" y="138"/>
                  </a:moveTo>
                  <a:lnTo>
                    <a:pt x="0" y="101"/>
                  </a:lnTo>
                  <a:lnTo>
                    <a:pt x="141" y="3"/>
                  </a:lnTo>
                  <a:lnTo>
                    <a:pt x="144" y="0"/>
                  </a:lnTo>
                  <a:lnTo>
                    <a:pt x="175" y="35"/>
                  </a:lnTo>
                  <a:lnTo>
                    <a:pt x="178" y="32"/>
                  </a:lnTo>
                  <a:lnTo>
                    <a:pt x="26" y="138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79" name="Freeform 44"/>
            <p:cNvSpPr>
              <a:spLocks/>
            </p:cNvSpPr>
            <p:nvPr/>
          </p:nvSpPr>
          <p:spPr bwMode="auto">
            <a:xfrm>
              <a:off x="2367" y="2850"/>
              <a:ext cx="31" cy="28"/>
            </a:xfrm>
            <a:custGeom>
              <a:avLst/>
              <a:gdLst>
                <a:gd name="T0" fmla="*/ 1 w 92"/>
                <a:gd name="T1" fmla="*/ 3 h 85"/>
                <a:gd name="T2" fmla="*/ 0 w 92"/>
                <a:gd name="T3" fmla="*/ 2 h 85"/>
                <a:gd name="T4" fmla="*/ 2 w 92"/>
                <a:gd name="T5" fmla="*/ 0 h 85"/>
                <a:gd name="T6" fmla="*/ 2 w 92"/>
                <a:gd name="T7" fmla="*/ 0 h 85"/>
                <a:gd name="T8" fmla="*/ 3 w 92"/>
                <a:gd name="T9" fmla="*/ 1 h 85"/>
                <a:gd name="T10" fmla="*/ 3 w 92"/>
                <a:gd name="T11" fmla="*/ 1 h 85"/>
                <a:gd name="T12" fmla="*/ 1 w 92"/>
                <a:gd name="T13" fmla="*/ 3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"/>
                <a:gd name="T22" fmla="*/ 0 h 85"/>
                <a:gd name="T23" fmla="*/ 92 w 92"/>
                <a:gd name="T24" fmla="*/ 85 h 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" h="85">
                  <a:moveTo>
                    <a:pt x="31" y="85"/>
                  </a:moveTo>
                  <a:lnTo>
                    <a:pt x="0" y="50"/>
                  </a:lnTo>
                  <a:lnTo>
                    <a:pt x="54" y="0"/>
                  </a:lnTo>
                  <a:lnTo>
                    <a:pt x="54" y="1"/>
                  </a:lnTo>
                  <a:lnTo>
                    <a:pt x="92" y="30"/>
                  </a:lnTo>
                  <a:lnTo>
                    <a:pt x="92" y="31"/>
                  </a:lnTo>
                  <a:lnTo>
                    <a:pt x="31" y="85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80" name="Freeform 45"/>
            <p:cNvSpPr>
              <a:spLocks/>
            </p:cNvSpPr>
            <p:nvPr/>
          </p:nvSpPr>
          <p:spPr bwMode="auto">
            <a:xfrm>
              <a:off x="2385" y="2814"/>
              <a:ext cx="41" cy="46"/>
            </a:xfrm>
            <a:custGeom>
              <a:avLst/>
              <a:gdLst>
                <a:gd name="T0" fmla="*/ 1 w 124"/>
                <a:gd name="T1" fmla="*/ 5 h 137"/>
                <a:gd name="T2" fmla="*/ 0 w 124"/>
                <a:gd name="T3" fmla="*/ 4 h 137"/>
                <a:gd name="T4" fmla="*/ 3 w 124"/>
                <a:gd name="T5" fmla="*/ 0 h 137"/>
                <a:gd name="T6" fmla="*/ 3 w 124"/>
                <a:gd name="T7" fmla="*/ 0 h 137"/>
                <a:gd name="T8" fmla="*/ 4 w 124"/>
                <a:gd name="T9" fmla="*/ 1 h 137"/>
                <a:gd name="T10" fmla="*/ 5 w 124"/>
                <a:gd name="T11" fmla="*/ 1 h 137"/>
                <a:gd name="T12" fmla="*/ 1 w 124"/>
                <a:gd name="T13" fmla="*/ 5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137"/>
                <a:gd name="T23" fmla="*/ 124 w 124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137">
                  <a:moveTo>
                    <a:pt x="38" y="137"/>
                  </a:moveTo>
                  <a:lnTo>
                    <a:pt x="0" y="108"/>
                  </a:lnTo>
                  <a:lnTo>
                    <a:pt x="81" y="3"/>
                  </a:lnTo>
                  <a:lnTo>
                    <a:pt x="82" y="0"/>
                  </a:lnTo>
                  <a:lnTo>
                    <a:pt x="122" y="26"/>
                  </a:lnTo>
                  <a:lnTo>
                    <a:pt x="124" y="23"/>
                  </a:lnTo>
                  <a:lnTo>
                    <a:pt x="38" y="137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81" name="Freeform 46"/>
            <p:cNvSpPr>
              <a:spLocks/>
            </p:cNvSpPr>
            <p:nvPr/>
          </p:nvSpPr>
          <p:spPr bwMode="auto">
            <a:xfrm>
              <a:off x="2412" y="2767"/>
              <a:ext cx="44" cy="56"/>
            </a:xfrm>
            <a:custGeom>
              <a:avLst/>
              <a:gdLst>
                <a:gd name="T0" fmla="*/ 1 w 132"/>
                <a:gd name="T1" fmla="*/ 6 h 167"/>
                <a:gd name="T2" fmla="*/ 0 w 132"/>
                <a:gd name="T3" fmla="*/ 5 h 167"/>
                <a:gd name="T4" fmla="*/ 3 w 132"/>
                <a:gd name="T5" fmla="*/ 0 h 167"/>
                <a:gd name="T6" fmla="*/ 3 w 132"/>
                <a:gd name="T7" fmla="*/ 0 h 167"/>
                <a:gd name="T8" fmla="*/ 5 w 132"/>
                <a:gd name="T9" fmla="*/ 1 h 167"/>
                <a:gd name="T10" fmla="*/ 5 w 132"/>
                <a:gd name="T11" fmla="*/ 1 h 167"/>
                <a:gd name="T12" fmla="*/ 1 w 132"/>
                <a:gd name="T13" fmla="*/ 6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167"/>
                <a:gd name="T23" fmla="*/ 132 w 132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167">
                  <a:moveTo>
                    <a:pt x="40" y="167"/>
                  </a:moveTo>
                  <a:lnTo>
                    <a:pt x="0" y="141"/>
                  </a:lnTo>
                  <a:lnTo>
                    <a:pt x="91" y="0"/>
                  </a:lnTo>
                  <a:lnTo>
                    <a:pt x="89" y="3"/>
                  </a:lnTo>
                  <a:lnTo>
                    <a:pt x="132" y="23"/>
                  </a:lnTo>
                  <a:lnTo>
                    <a:pt x="131" y="26"/>
                  </a:lnTo>
                  <a:lnTo>
                    <a:pt x="40" y="167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82" name="Freeform 47"/>
            <p:cNvSpPr>
              <a:spLocks/>
            </p:cNvSpPr>
            <p:nvPr/>
          </p:nvSpPr>
          <p:spPr bwMode="auto">
            <a:xfrm>
              <a:off x="2442" y="2686"/>
              <a:ext cx="53" cy="89"/>
            </a:xfrm>
            <a:custGeom>
              <a:avLst/>
              <a:gdLst>
                <a:gd name="T0" fmla="*/ 2 w 158"/>
                <a:gd name="T1" fmla="*/ 10 h 266"/>
                <a:gd name="T2" fmla="*/ 0 w 158"/>
                <a:gd name="T3" fmla="*/ 9 h 266"/>
                <a:gd name="T4" fmla="*/ 4 w 158"/>
                <a:gd name="T5" fmla="*/ 0 h 266"/>
                <a:gd name="T6" fmla="*/ 4 w 158"/>
                <a:gd name="T7" fmla="*/ 0 h 266"/>
                <a:gd name="T8" fmla="*/ 6 w 158"/>
                <a:gd name="T9" fmla="*/ 1 h 266"/>
                <a:gd name="T10" fmla="*/ 6 w 158"/>
                <a:gd name="T11" fmla="*/ 1 h 266"/>
                <a:gd name="T12" fmla="*/ 2 w 158"/>
                <a:gd name="T13" fmla="*/ 10 h 2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266"/>
                <a:gd name="T23" fmla="*/ 158 w 158"/>
                <a:gd name="T24" fmla="*/ 266 h 2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266">
                  <a:moveTo>
                    <a:pt x="43" y="266"/>
                  </a:moveTo>
                  <a:lnTo>
                    <a:pt x="0" y="246"/>
                  </a:lnTo>
                  <a:lnTo>
                    <a:pt x="120" y="0"/>
                  </a:lnTo>
                  <a:lnTo>
                    <a:pt x="115" y="12"/>
                  </a:lnTo>
                  <a:lnTo>
                    <a:pt x="158" y="26"/>
                  </a:lnTo>
                  <a:lnTo>
                    <a:pt x="154" y="38"/>
                  </a:lnTo>
                  <a:lnTo>
                    <a:pt x="43" y="266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83" name="Freeform 48"/>
            <p:cNvSpPr>
              <a:spLocks/>
            </p:cNvSpPr>
            <p:nvPr/>
          </p:nvSpPr>
          <p:spPr bwMode="auto">
            <a:xfrm>
              <a:off x="2480" y="2584"/>
              <a:ext cx="55" cy="111"/>
            </a:xfrm>
            <a:custGeom>
              <a:avLst/>
              <a:gdLst>
                <a:gd name="T0" fmla="*/ 2 w 163"/>
                <a:gd name="T1" fmla="*/ 12 h 332"/>
                <a:gd name="T2" fmla="*/ 0 w 163"/>
                <a:gd name="T3" fmla="*/ 12 h 332"/>
                <a:gd name="T4" fmla="*/ 4 w 163"/>
                <a:gd name="T5" fmla="*/ 0 h 332"/>
                <a:gd name="T6" fmla="*/ 4 w 163"/>
                <a:gd name="T7" fmla="*/ 0 h 332"/>
                <a:gd name="T8" fmla="*/ 6 w 163"/>
                <a:gd name="T9" fmla="*/ 0 h 332"/>
                <a:gd name="T10" fmla="*/ 6 w 163"/>
                <a:gd name="T11" fmla="*/ 0 h 332"/>
                <a:gd name="T12" fmla="*/ 2 w 163"/>
                <a:gd name="T13" fmla="*/ 12 h 3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332"/>
                <a:gd name="T23" fmla="*/ 163 w 163"/>
                <a:gd name="T24" fmla="*/ 332 h 3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332">
                  <a:moveTo>
                    <a:pt x="43" y="332"/>
                  </a:moveTo>
                  <a:lnTo>
                    <a:pt x="0" y="318"/>
                  </a:lnTo>
                  <a:lnTo>
                    <a:pt x="111" y="11"/>
                  </a:lnTo>
                  <a:lnTo>
                    <a:pt x="114" y="0"/>
                  </a:lnTo>
                  <a:lnTo>
                    <a:pt x="160" y="11"/>
                  </a:lnTo>
                  <a:lnTo>
                    <a:pt x="163" y="0"/>
                  </a:lnTo>
                  <a:lnTo>
                    <a:pt x="43" y="332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84" name="Freeform 49"/>
            <p:cNvSpPr>
              <a:spLocks/>
            </p:cNvSpPr>
            <p:nvPr/>
          </p:nvSpPr>
          <p:spPr bwMode="auto">
            <a:xfrm>
              <a:off x="2518" y="2519"/>
              <a:ext cx="33" cy="69"/>
            </a:xfrm>
            <a:custGeom>
              <a:avLst/>
              <a:gdLst>
                <a:gd name="T0" fmla="*/ 2 w 98"/>
                <a:gd name="T1" fmla="*/ 8 h 207"/>
                <a:gd name="T2" fmla="*/ 0 w 98"/>
                <a:gd name="T3" fmla="*/ 7 h 207"/>
                <a:gd name="T4" fmla="*/ 2 w 98"/>
                <a:gd name="T5" fmla="*/ 0 h 207"/>
                <a:gd name="T6" fmla="*/ 2 w 98"/>
                <a:gd name="T7" fmla="*/ 0 h 207"/>
                <a:gd name="T8" fmla="*/ 4 w 98"/>
                <a:gd name="T9" fmla="*/ 1 h 207"/>
                <a:gd name="T10" fmla="*/ 4 w 98"/>
                <a:gd name="T11" fmla="*/ 1 h 207"/>
                <a:gd name="T12" fmla="*/ 2 w 98"/>
                <a:gd name="T13" fmla="*/ 8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207"/>
                <a:gd name="T23" fmla="*/ 98 w 98"/>
                <a:gd name="T24" fmla="*/ 207 h 2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207">
                  <a:moveTo>
                    <a:pt x="46" y="207"/>
                  </a:moveTo>
                  <a:lnTo>
                    <a:pt x="0" y="196"/>
                  </a:lnTo>
                  <a:lnTo>
                    <a:pt x="54" y="0"/>
                  </a:lnTo>
                  <a:lnTo>
                    <a:pt x="52" y="7"/>
                  </a:lnTo>
                  <a:lnTo>
                    <a:pt x="98" y="22"/>
                  </a:lnTo>
                  <a:lnTo>
                    <a:pt x="95" y="29"/>
                  </a:lnTo>
                  <a:lnTo>
                    <a:pt x="46" y="207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85" name="Freeform 50"/>
            <p:cNvSpPr>
              <a:spLocks/>
            </p:cNvSpPr>
            <p:nvPr/>
          </p:nvSpPr>
          <p:spPr bwMode="auto">
            <a:xfrm>
              <a:off x="2536" y="2488"/>
              <a:ext cx="25" cy="38"/>
            </a:xfrm>
            <a:custGeom>
              <a:avLst/>
              <a:gdLst>
                <a:gd name="T0" fmla="*/ 2 w 77"/>
                <a:gd name="T1" fmla="*/ 4 h 115"/>
                <a:gd name="T2" fmla="*/ 0 w 77"/>
                <a:gd name="T3" fmla="*/ 4 h 115"/>
                <a:gd name="T4" fmla="*/ 1 w 77"/>
                <a:gd name="T5" fmla="*/ 0 h 115"/>
                <a:gd name="T6" fmla="*/ 1 w 77"/>
                <a:gd name="T7" fmla="*/ 0 h 115"/>
                <a:gd name="T8" fmla="*/ 3 w 77"/>
                <a:gd name="T9" fmla="*/ 1 h 115"/>
                <a:gd name="T10" fmla="*/ 3 w 77"/>
                <a:gd name="T11" fmla="*/ 1 h 115"/>
                <a:gd name="T12" fmla="*/ 2 w 77"/>
                <a:gd name="T13" fmla="*/ 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115"/>
                <a:gd name="T23" fmla="*/ 77 w 77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115">
                  <a:moveTo>
                    <a:pt x="46" y="115"/>
                  </a:moveTo>
                  <a:lnTo>
                    <a:pt x="0" y="100"/>
                  </a:lnTo>
                  <a:lnTo>
                    <a:pt x="33" y="0"/>
                  </a:lnTo>
                  <a:lnTo>
                    <a:pt x="31" y="7"/>
                  </a:lnTo>
                  <a:lnTo>
                    <a:pt x="77" y="18"/>
                  </a:lnTo>
                  <a:lnTo>
                    <a:pt x="76" y="26"/>
                  </a:lnTo>
                  <a:lnTo>
                    <a:pt x="46" y="115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86" name="Freeform 51"/>
            <p:cNvSpPr>
              <a:spLocks/>
            </p:cNvSpPr>
            <p:nvPr/>
          </p:nvSpPr>
          <p:spPr bwMode="auto">
            <a:xfrm>
              <a:off x="2546" y="2302"/>
              <a:ext cx="64" cy="192"/>
            </a:xfrm>
            <a:custGeom>
              <a:avLst/>
              <a:gdLst>
                <a:gd name="T0" fmla="*/ 2 w 193"/>
                <a:gd name="T1" fmla="*/ 21 h 576"/>
                <a:gd name="T2" fmla="*/ 0 w 193"/>
                <a:gd name="T3" fmla="*/ 21 h 576"/>
                <a:gd name="T4" fmla="*/ 5 w 193"/>
                <a:gd name="T5" fmla="*/ 0 h 576"/>
                <a:gd name="T6" fmla="*/ 5 w 193"/>
                <a:gd name="T7" fmla="*/ 0 h 576"/>
                <a:gd name="T8" fmla="*/ 7 w 193"/>
                <a:gd name="T9" fmla="*/ 1 h 576"/>
                <a:gd name="T10" fmla="*/ 7 w 193"/>
                <a:gd name="T11" fmla="*/ 1 h 576"/>
                <a:gd name="T12" fmla="*/ 2 w 193"/>
                <a:gd name="T13" fmla="*/ 21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3"/>
                <a:gd name="T22" fmla="*/ 0 h 576"/>
                <a:gd name="T23" fmla="*/ 193 w 193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3" h="576">
                  <a:moveTo>
                    <a:pt x="46" y="576"/>
                  </a:moveTo>
                  <a:lnTo>
                    <a:pt x="0" y="565"/>
                  </a:lnTo>
                  <a:lnTo>
                    <a:pt x="148" y="0"/>
                  </a:lnTo>
                  <a:lnTo>
                    <a:pt x="147" y="8"/>
                  </a:lnTo>
                  <a:lnTo>
                    <a:pt x="193" y="17"/>
                  </a:lnTo>
                  <a:lnTo>
                    <a:pt x="191" y="26"/>
                  </a:lnTo>
                  <a:lnTo>
                    <a:pt x="46" y="576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87" name="Freeform 52"/>
            <p:cNvSpPr>
              <a:spLocks/>
            </p:cNvSpPr>
            <p:nvPr/>
          </p:nvSpPr>
          <p:spPr bwMode="auto">
            <a:xfrm>
              <a:off x="2595" y="2137"/>
              <a:ext cx="52" cy="171"/>
            </a:xfrm>
            <a:custGeom>
              <a:avLst/>
              <a:gdLst>
                <a:gd name="T0" fmla="*/ 2 w 155"/>
                <a:gd name="T1" fmla="*/ 19 h 512"/>
                <a:gd name="T2" fmla="*/ 0 w 155"/>
                <a:gd name="T3" fmla="*/ 19 h 512"/>
                <a:gd name="T4" fmla="*/ 4 w 155"/>
                <a:gd name="T5" fmla="*/ 0 h 512"/>
                <a:gd name="T6" fmla="*/ 4 w 155"/>
                <a:gd name="T7" fmla="*/ 0 h 512"/>
                <a:gd name="T8" fmla="*/ 6 w 155"/>
                <a:gd name="T9" fmla="*/ 1 h 512"/>
                <a:gd name="T10" fmla="*/ 6 w 155"/>
                <a:gd name="T11" fmla="*/ 1 h 512"/>
                <a:gd name="T12" fmla="*/ 2 w 155"/>
                <a:gd name="T13" fmla="*/ 19 h 5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5"/>
                <a:gd name="T22" fmla="*/ 0 h 512"/>
                <a:gd name="T23" fmla="*/ 155 w 155"/>
                <a:gd name="T24" fmla="*/ 512 h 5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5" h="512">
                  <a:moveTo>
                    <a:pt x="46" y="512"/>
                  </a:moveTo>
                  <a:lnTo>
                    <a:pt x="0" y="503"/>
                  </a:lnTo>
                  <a:lnTo>
                    <a:pt x="112" y="0"/>
                  </a:lnTo>
                  <a:lnTo>
                    <a:pt x="109" y="8"/>
                  </a:lnTo>
                  <a:lnTo>
                    <a:pt x="155" y="20"/>
                  </a:lnTo>
                  <a:lnTo>
                    <a:pt x="152" y="29"/>
                  </a:lnTo>
                  <a:lnTo>
                    <a:pt x="46" y="512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88" name="Freeform 53"/>
            <p:cNvSpPr>
              <a:spLocks/>
            </p:cNvSpPr>
            <p:nvPr/>
          </p:nvSpPr>
          <p:spPr bwMode="auto">
            <a:xfrm>
              <a:off x="2631" y="2054"/>
              <a:ext cx="37" cy="90"/>
            </a:xfrm>
            <a:custGeom>
              <a:avLst/>
              <a:gdLst>
                <a:gd name="T0" fmla="*/ 2 w 111"/>
                <a:gd name="T1" fmla="*/ 10 h 268"/>
                <a:gd name="T2" fmla="*/ 0 w 111"/>
                <a:gd name="T3" fmla="*/ 10 h 268"/>
                <a:gd name="T4" fmla="*/ 2 w 111"/>
                <a:gd name="T5" fmla="*/ 0 h 268"/>
                <a:gd name="T6" fmla="*/ 2 w 111"/>
                <a:gd name="T7" fmla="*/ 0 h 268"/>
                <a:gd name="T8" fmla="*/ 4 w 111"/>
                <a:gd name="T9" fmla="*/ 1 h 268"/>
                <a:gd name="T10" fmla="*/ 4 w 111"/>
                <a:gd name="T11" fmla="*/ 1 h 268"/>
                <a:gd name="T12" fmla="*/ 2 w 111"/>
                <a:gd name="T13" fmla="*/ 10 h 2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268"/>
                <a:gd name="T23" fmla="*/ 111 w 111"/>
                <a:gd name="T24" fmla="*/ 268 h 2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268">
                  <a:moveTo>
                    <a:pt x="46" y="268"/>
                  </a:moveTo>
                  <a:lnTo>
                    <a:pt x="0" y="256"/>
                  </a:lnTo>
                  <a:lnTo>
                    <a:pt x="66" y="0"/>
                  </a:lnTo>
                  <a:lnTo>
                    <a:pt x="65" y="8"/>
                  </a:lnTo>
                  <a:lnTo>
                    <a:pt x="111" y="16"/>
                  </a:lnTo>
                  <a:lnTo>
                    <a:pt x="109" y="23"/>
                  </a:lnTo>
                  <a:lnTo>
                    <a:pt x="46" y="268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89" name="Freeform 54"/>
            <p:cNvSpPr>
              <a:spLocks/>
            </p:cNvSpPr>
            <p:nvPr/>
          </p:nvSpPr>
          <p:spPr bwMode="auto">
            <a:xfrm>
              <a:off x="2653" y="2014"/>
              <a:ext cx="23" cy="46"/>
            </a:xfrm>
            <a:custGeom>
              <a:avLst/>
              <a:gdLst>
                <a:gd name="T0" fmla="*/ 2 w 70"/>
                <a:gd name="T1" fmla="*/ 5 h 136"/>
                <a:gd name="T2" fmla="*/ 0 w 70"/>
                <a:gd name="T3" fmla="*/ 5 h 136"/>
                <a:gd name="T4" fmla="*/ 1 w 70"/>
                <a:gd name="T5" fmla="*/ 0 h 136"/>
                <a:gd name="T6" fmla="*/ 1 w 70"/>
                <a:gd name="T7" fmla="*/ 0 h 136"/>
                <a:gd name="T8" fmla="*/ 3 w 70"/>
                <a:gd name="T9" fmla="*/ 1 h 136"/>
                <a:gd name="T10" fmla="*/ 3 w 70"/>
                <a:gd name="T11" fmla="*/ 1 h 136"/>
                <a:gd name="T12" fmla="*/ 2 w 70"/>
                <a:gd name="T13" fmla="*/ 5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36"/>
                <a:gd name="T23" fmla="*/ 70 w 70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36">
                  <a:moveTo>
                    <a:pt x="46" y="136"/>
                  </a:moveTo>
                  <a:lnTo>
                    <a:pt x="0" y="128"/>
                  </a:lnTo>
                  <a:lnTo>
                    <a:pt x="26" y="0"/>
                  </a:lnTo>
                  <a:lnTo>
                    <a:pt x="24" y="5"/>
                  </a:lnTo>
                  <a:lnTo>
                    <a:pt x="70" y="17"/>
                  </a:lnTo>
                  <a:lnTo>
                    <a:pt x="69" y="23"/>
                  </a:lnTo>
                  <a:lnTo>
                    <a:pt x="46" y="136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90" name="Freeform 55"/>
            <p:cNvSpPr>
              <a:spLocks/>
            </p:cNvSpPr>
            <p:nvPr/>
          </p:nvSpPr>
          <p:spPr bwMode="auto">
            <a:xfrm>
              <a:off x="2661" y="1972"/>
              <a:ext cx="26" cy="48"/>
            </a:xfrm>
            <a:custGeom>
              <a:avLst/>
              <a:gdLst>
                <a:gd name="T0" fmla="*/ 2 w 79"/>
                <a:gd name="T1" fmla="*/ 5 h 145"/>
                <a:gd name="T2" fmla="*/ 0 w 79"/>
                <a:gd name="T3" fmla="*/ 5 h 145"/>
                <a:gd name="T4" fmla="*/ 1 w 79"/>
                <a:gd name="T5" fmla="*/ 0 h 145"/>
                <a:gd name="T6" fmla="*/ 1 w 79"/>
                <a:gd name="T7" fmla="*/ 0 h 145"/>
                <a:gd name="T8" fmla="*/ 3 w 79"/>
                <a:gd name="T9" fmla="*/ 0 h 145"/>
                <a:gd name="T10" fmla="*/ 3 w 79"/>
                <a:gd name="T11" fmla="*/ 1 h 145"/>
                <a:gd name="T12" fmla="*/ 2 w 79"/>
                <a:gd name="T13" fmla="*/ 5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"/>
                <a:gd name="T22" fmla="*/ 0 h 145"/>
                <a:gd name="T23" fmla="*/ 79 w 79"/>
                <a:gd name="T24" fmla="*/ 145 h 1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" h="145">
                  <a:moveTo>
                    <a:pt x="46" y="145"/>
                  </a:moveTo>
                  <a:lnTo>
                    <a:pt x="0" y="133"/>
                  </a:lnTo>
                  <a:lnTo>
                    <a:pt x="35" y="0"/>
                  </a:lnTo>
                  <a:lnTo>
                    <a:pt x="33" y="7"/>
                  </a:lnTo>
                  <a:lnTo>
                    <a:pt x="79" y="12"/>
                  </a:lnTo>
                  <a:lnTo>
                    <a:pt x="78" y="20"/>
                  </a:lnTo>
                  <a:lnTo>
                    <a:pt x="46" y="145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91" name="Freeform 56"/>
            <p:cNvSpPr>
              <a:spLocks/>
            </p:cNvSpPr>
            <p:nvPr/>
          </p:nvSpPr>
          <p:spPr bwMode="auto">
            <a:xfrm>
              <a:off x="2672" y="1931"/>
              <a:ext cx="22" cy="45"/>
            </a:xfrm>
            <a:custGeom>
              <a:avLst/>
              <a:gdLst>
                <a:gd name="T0" fmla="*/ 2 w 65"/>
                <a:gd name="T1" fmla="*/ 5 h 133"/>
                <a:gd name="T2" fmla="*/ 0 w 65"/>
                <a:gd name="T3" fmla="*/ 5 h 133"/>
                <a:gd name="T4" fmla="*/ 1 w 65"/>
                <a:gd name="T5" fmla="*/ 0 h 133"/>
                <a:gd name="T6" fmla="*/ 1 w 65"/>
                <a:gd name="T7" fmla="*/ 0 h 133"/>
                <a:gd name="T8" fmla="*/ 2 w 65"/>
                <a:gd name="T9" fmla="*/ 1 h 133"/>
                <a:gd name="T10" fmla="*/ 2 w 65"/>
                <a:gd name="T11" fmla="*/ 1 h 133"/>
                <a:gd name="T12" fmla="*/ 2 w 65"/>
                <a:gd name="T13" fmla="*/ 5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33"/>
                <a:gd name="T23" fmla="*/ 65 w 65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33">
                  <a:moveTo>
                    <a:pt x="46" y="133"/>
                  </a:moveTo>
                  <a:lnTo>
                    <a:pt x="0" y="128"/>
                  </a:lnTo>
                  <a:lnTo>
                    <a:pt x="21" y="0"/>
                  </a:lnTo>
                  <a:lnTo>
                    <a:pt x="19" y="4"/>
                  </a:lnTo>
                  <a:lnTo>
                    <a:pt x="65" y="16"/>
                  </a:lnTo>
                  <a:lnTo>
                    <a:pt x="64" y="20"/>
                  </a:lnTo>
                  <a:lnTo>
                    <a:pt x="46" y="133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92" name="Freeform 57"/>
            <p:cNvSpPr>
              <a:spLocks/>
            </p:cNvSpPr>
            <p:nvPr/>
          </p:nvSpPr>
          <p:spPr bwMode="auto">
            <a:xfrm>
              <a:off x="2678" y="1851"/>
              <a:ext cx="37" cy="86"/>
            </a:xfrm>
            <a:custGeom>
              <a:avLst/>
              <a:gdLst>
                <a:gd name="T0" fmla="*/ 2 w 111"/>
                <a:gd name="T1" fmla="*/ 10 h 257"/>
                <a:gd name="T2" fmla="*/ 0 w 111"/>
                <a:gd name="T3" fmla="*/ 9 h 257"/>
                <a:gd name="T4" fmla="*/ 2 w 111"/>
                <a:gd name="T5" fmla="*/ 0 h 257"/>
                <a:gd name="T6" fmla="*/ 2 w 111"/>
                <a:gd name="T7" fmla="*/ 0 h 257"/>
                <a:gd name="T8" fmla="*/ 4 w 111"/>
                <a:gd name="T9" fmla="*/ 1 h 257"/>
                <a:gd name="T10" fmla="*/ 4 w 111"/>
                <a:gd name="T11" fmla="*/ 1 h 257"/>
                <a:gd name="T12" fmla="*/ 2 w 111"/>
                <a:gd name="T13" fmla="*/ 10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257"/>
                <a:gd name="T23" fmla="*/ 111 w 111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257">
                  <a:moveTo>
                    <a:pt x="46" y="257"/>
                  </a:moveTo>
                  <a:lnTo>
                    <a:pt x="0" y="245"/>
                  </a:lnTo>
                  <a:lnTo>
                    <a:pt x="66" y="0"/>
                  </a:lnTo>
                  <a:lnTo>
                    <a:pt x="65" y="9"/>
                  </a:lnTo>
                  <a:lnTo>
                    <a:pt x="111" y="18"/>
                  </a:lnTo>
                  <a:lnTo>
                    <a:pt x="109" y="26"/>
                  </a:lnTo>
                  <a:lnTo>
                    <a:pt x="46" y="257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93" name="Freeform 58"/>
            <p:cNvSpPr>
              <a:spLocks/>
            </p:cNvSpPr>
            <p:nvPr/>
          </p:nvSpPr>
          <p:spPr bwMode="auto">
            <a:xfrm>
              <a:off x="2700" y="1815"/>
              <a:ext cx="23" cy="42"/>
            </a:xfrm>
            <a:custGeom>
              <a:avLst/>
              <a:gdLst>
                <a:gd name="T0" fmla="*/ 2 w 70"/>
                <a:gd name="T1" fmla="*/ 5 h 127"/>
                <a:gd name="T2" fmla="*/ 0 w 70"/>
                <a:gd name="T3" fmla="*/ 4 h 127"/>
                <a:gd name="T4" fmla="*/ 1 w 70"/>
                <a:gd name="T5" fmla="*/ 0 h 127"/>
                <a:gd name="T6" fmla="*/ 1 w 70"/>
                <a:gd name="T7" fmla="*/ 0 h 127"/>
                <a:gd name="T8" fmla="*/ 3 w 70"/>
                <a:gd name="T9" fmla="*/ 1 h 127"/>
                <a:gd name="T10" fmla="*/ 3 w 70"/>
                <a:gd name="T11" fmla="*/ 1 h 127"/>
                <a:gd name="T12" fmla="*/ 2 w 70"/>
                <a:gd name="T13" fmla="*/ 5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27"/>
                <a:gd name="T23" fmla="*/ 70 w 70"/>
                <a:gd name="T24" fmla="*/ 127 h 1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27">
                  <a:moveTo>
                    <a:pt x="46" y="127"/>
                  </a:moveTo>
                  <a:lnTo>
                    <a:pt x="0" y="118"/>
                  </a:lnTo>
                  <a:lnTo>
                    <a:pt x="26" y="0"/>
                  </a:lnTo>
                  <a:lnTo>
                    <a:pt x="24" y="6"/>
                  </a:lnTo>
                  <a:lnTo>
                    <a:pt x="70" y="20"/>
                  </a:lnTo>
                  <a:lnTo>
                    <a:pt x="69" y="26"/>
                  </a:lnTo>
                  <a:lnTo>
                    <a:pt x="46" y="127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94" name="Freeform 59"/>
            <p:cNvSpPr>
              <a:spLocks/>
            </p:cNvSpPr>
            <p:nvPr/>
          </p:nvSpPr>
          <p:spPr bwMode="auto">
            <a:xfrm>
              <a:off x="2708" y="1780"/>
              <a:ext cx="26" cy="41"/>
            </a:xfrm>
            <a:custGeom>
              <a:avLst/>
              <a:gdLst>
                <a:gd name="T0" fmla="*/ 2 w 79"/>
                <a:gd name="T1" fmla="*/ 4 h 125"/>
                <a:gd name="T2" fmla="*/ 0 w 79"/>
                <a:gd name="T3" fmla="*/ 4 h 125"/>
                <a:gd name="T4" fmla="*/ 1 w 79"/>
                <a:gd name="T5" fmla="*/ 0 h 125"/>
                <a:gd name="T6" fmla="*/ 1 w 79"/>
                <a:gd name="T7" fmla="*/ 0 h 125"/>
                <a:gd name="T8" fmla="*/ 3 w 79"/>
                <a:gd name="T9" fmla="*/ 1 h 125"/>
                <a:gd name="T10" fmla="*/ 3 w 79"/>
                <a:gd name="T11" fmla="*/ 1 h 125"/>
                <a:gd name="T12" fmla="*/ 2 w 79"/>
                <a:gd name="T13" fmla="*/ 4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"/>
                <a:gd name="T22" fmla="*/ 0 h 125"/>
                <a:gd name="T23" fmla="*/ 79 w 79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" h="125">
                  <a:moveTo>
                    <a:pt x="46" y="125"/>
                  </a:moveTo>
                  <a:lnTo>
                    <a:pt x="0" y="111"/>
                  </a:lnTo>
                  <a:lnTo>
                    <a:pt x="36" y="0"/>
                  </a:lnTo>
                  <a:lnTo>
                    <a:pt x="33" y="12"/>
                  </a:lnTo>
                  <a:lnTo>
                    <a:pt x="79" y="20"/>
                  </a:lnTo>
                  <a:lnTo>
                    <a:pt x="76" y="32"/>
                  </a:lnTo>
                  <a:lnTo>
                    <a:pt x="46" y="125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95" name="Freeform 60"/>
            <p:cNvSpPr>
              <a:spLocks/>
            </p:cNvSpPr>
            <p:nvPr/>
          </p:nvSpPr>
          <p:spPr bwMode="auto">
            <a:xfrm>
              <a:off x="2719" y="1746"/>
              <a:ext cx="24" cy="40"/>
            </a:xfrm>
            <a:custGeom>
              <a:avLst/>
              <a:gdLst>
                <a:gd name="T0" fmla="*/ 2 w 71"/>
                <a:gd name="T1" fmla="*/ 4 h 122"/>
                <a:gd name="T2" fmla="*/ 0 w 71"/>
                <a:gd name="T3" fmla="*/ 4 h 122"/>
                <a:gd name="T4" fmla="*/ 1 w 71"/>
                <a:gd name="T5" fmla="*/ 0 h 122"/>
                <a:gd name="T6" fmla="*/ 1 w 71"/>
                <a:gd name="T7" fmla="*/ 0 h 122"/>
                <a:gd name="T8" fmla="*/ 3 w 71"/>
                <a:gd name="T9" fmla="*/ 1 h 122"/>
                <a:gd name="T10" fmla="*/ 3 w 71"/>
                <a:gd name="T11" fmla="*/ 1 h 122"/>
                <a:gd name="T12" fmla="*/ 2 w 71"/>
                <a:gd name="T13" fmla="*/ 4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"/>
                <a:gd name="T22" fmla="*/ 0 h 122"/>
                <a:gd name="T23" fmla="*/ 71 w 71"/>
                <a:gd name="T24" fmla="*/ 122 h 1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" h="122">
                  <a:moveTo>
                    <a:pt x="46" y="122"/>
                  </a:moveTo>
                  <a:lnTo>
                    <a:pt x="0" y="114"/>
                  </a:lnTo>
                  <a:lnTo>
                    <a:pt x="28" y="0"/>
                  </a:lnTo>
                  <a:lnTo>
                    <a:pt x="25" y="9"/>
                  </a:lnTo>
                  <a:lnTo>
                    <a:pt x="71" y="23"/>
                  </a:lnTo>
                  <a:lnTo>
                    <a:pt x="68" y="32"/>
                  </a:lnTo>
                  <a:lnTo>
                    <a:pt x="46" y="122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96" name="Freeform 61"/>
            <p:cNvSpPr>
              <a:spLocks/>
            </p:cNvSpPr>
            <p:nvPr/>
          </p:nvSpPr>
          <p:spPr bwMode="auto">
            <a:xfrm>
              <a:off x="2727" y="1683"/>
              <a:ext cx="38" cy="70"/>
            </a:xfrm>
            <a:custGeom>
              <a:avLst/>
              <a:gdLst>
                <a:gd name="T0" fmla="*/ 2 w 113"/>
                <a:gd name="T1" fmla="*/ 8 h 211"/>
                <a:gd name="T2" fmla="*/ 0 w 113"/>
                <a:gd name="T3" fmla="*/ 7 h 211"/>
                <a:gd name="T4" fmla="*/ 2 w 113"/>
                <a:gd name="T5" fmla="*/ 1 h 211"/>
                <a:gd name="T6" fmla="*/ 2 w 113"/>
                <a:gd name="T7" fmla="*/ 0 h 211"/>
                <a:gd name="T8" fmla="*/ 4 w 113"/>
                <a:gd name="T9" fmla="*/ 1 h 211"/>
                <a:gd name="T10" fmla="*/ 4 w 113"/>
                <a:gd name="T11" fmla="*/ 0 h 211"/>
                <a:gd name="T12" fmla="*/ 2 w 113"/>
                <a:gd name="T13" fmla="*/ 8 h 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3"/>
                <a:gd name="T22" fmla="*/ 0 h 211"/>
                <a:gd name="T23" fmla="*/ 113 w 113"/>
                <a:gd name="T24" fmla="*/ 211 h 2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3" h="211">
                  <a:moveTo>
                    <a:pt x="46" y="211"/>
                  </a:moveTo>
                  <a:lnTo>
                    <a:pt x="0" y="197"/>
                  </a:lnTo>
                  <a:lnTo>
                    <a:pt x="50" y="37"/>
                  </a:lnTo>
                  <a:lnTo>
                    <a:pt x="60" y="11"/>
                  </a:lnTo>
                  <a:lnTo>
                    <a:pt x="103" y="25"/>
                  </a:lnTo>
                  <a:lnTo>
                    <a:pt x="113" y="0"/>
                  </a:lnTo>
                  <a:lnTo>
                    <a:pt x="46" y="211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97" name="Freeform 62"/>
            <p:cNvSpPr>
              <a:spLocks/>
            </p:cNvSpPr>
            <p:nvPr/>
          </p:nvSpPr>
          <p:spPr bwMode="auto">
            <a:xfrm>
              <a:off x="2747" y="1632"/>
              <a:ext cx="34" cy="59"/>
            </a:xfrm>
            <a:custGeom>
              <a:avLst/>
              <a:gdLst>
                <a:gd name="T0" fmla="*/ 2 w 101"/>
                <a:gd name="T1" fmla="*/ 6 h 179"/>
                <a:gd name="T2" fmla="*/ 0 w 101"/>
                <a:gd name="T3" fmla="*/ 6 h 179"/>
                <a:gd name="T4" fmla="*/ 2 w 101"/>
                <a:gd name="T5" fmla="*/ 0 h 179"/>
                <a:gd name="T6" fmla="*/ 2 w 101"/>
                <a:gd name="T7" fmla="*/ 0 h 179"/>
                <a:gd name="T8" fmla="*/ 4 w 101"/>
                <a:gd name="T9" fmla="*/ 1 h 179"/>
                <a:gd name="T10" fmla="*/ 4 w 101"/>
                <a:gd name="T11" fmla="*/ 1 h 179"/>
                <a:gd name="T12" fmla="*/ 2 w 101"/>
                <a:gd name="T13" fmla="*/ 6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179"/>
                <a:gd name="T23" fmla="*/ 101 w 101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179">
                  <a:moveTo>
                    <a:pt x="43" y="179"/>
                  </a:moveTo>
                  <a:lnTo>
                    <a:pt x="0" y="165"/>
                  </a:lnTo>
                  <a:lnTo>
                    <a:pt x="62" y="0"/>
                  </a:lnTo>
                  <a:lnTo>
                    <a:pt x="58" y="8"/>
                  </a:lnTo>
                  <a:lnTo>
                    <a:pt x="101" y="28"/>
                  </a:lnTo>
                  <a:lnTo>
                    <a:pt x="96" y="37"/>
                  </a:lnTo>
                  <a:lnTo>
                    <a:pt x="43" y="179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98" name="Freeform 63"/>
            <p:cNvSpPr>
              <a:spLocks/>
            </p:cNvSpPr>
            <p:nvPr/>
          </p:nvSpPr>
          <p:spPr bwMode="auto">
            <a:xfrm>
              <a:off x="2767" y="1595"/>
              <a:ext cx="34" cy="46"/>
            </a:xfrm>
            <a:custGeom>
              <a:avLst/>
              <a:gdLst>
                <a:gd name="T0" fmla="*/ 2 w 103"/>
                <a:gd name="T1" fmla="*/ 5 h 139"/>
                <a:gd name="T2" fmla="*/ 0 w 103"/>
                <a:gd name="T3" fmla="*/ 4 h 139"/>
                <a:gd name="T4" fmla="*/ 2 w 103"/>
                <a:gd name="T5" fmla="*/ 0 h 139"/>
                <a:gd name="T6" fmla="*/ 2 w 103"/>
                <a:gd name="T7" fmla="*/ 0 h 139"/>
                <a:gd name="T8" fmla="*/ 4 w 103"/>
                <a:gd name="T9" fmla="*/ 1 h 139"/>
                <a:gd name="T10" fmla="*/ 4 w 103"/>
                <a:gd name="T11" fmla="*/ 1 h 139"/>
                <a:gd name="T12" fmla="*/ 2 w 103"/>
                <a:gd name="T13" fmla="*/ 5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139"/>
                <a:gd name="T23" fmla="*/ 103 w 103"/>
                <a:gd name="T24" fmla="*/ 139 h 1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139">
                  <a:moveTo>
                    <a:pt x="43" y="139"/>
                  </a:moveTo>
                  <a:lnTo>
                    <a:pt x="0" y="119"/>
                  </a:lnTo>
                  <a:lnTo>
                    <a:pt x="54" y="7"/>
                  </a:lnTo>
                  <a:lnTo>
                    <a:pt x="60" y="0"/>
                  </a:lnTo>
                  <a:lnTo>
                    <a:pt x="97" y="26"/>
                  </a:lnTo>
                  <a:lnTo>
                    <a:pt x="103" y="19"/>
                  </a:lnTo>
                  <a:lnTo>
                    <a:pt x="43" y="139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799" name="Freeform 64"/>
            <p:cNvSpPr>
              <a:spLocks/>
            </p:cNvSpPr>
            <p:nvPr/>
          </p:nvSpPr>
          <p:spPr bwMode="auto">
            <a:xfrm>
              <a:off x="2787" y="1565"/>
              <a:ext cx="30" cy="38"/>
            </a:xfrm>
            <a:custGeom>
              <a:avLst/>
              <a:gdLst>
                <a:gd name="T0" fmla="*/ 1 w 92"/>
                <a:gd name="T1" fmla="*/ 4 h 115"/>
                <a:gd name="T2" fmla="*/ 0 w 92"/>
                <a:gd name="T3" fmla="*/ 3 h 115"/>
                <a:gd name="T4" fmla="*/ 2 w 92"/>
                <a:gd name="T5" fmla="*/ 0 h 115"/>
                <a:gd name="T6" fmla="*/ 2 w 92"/>
                <a:gd name="T7" fmla="*/ 0 h 115"/>
                <a:gd name="T8" fmla="*/ 3 w 92"/>
                <a:gd name="T9" fmla="*/ 1 h 115"/>
                <a:gd name="T10" fmla="*/ 3 w 92"/>
                <a:gd name="T11" fmla="*/ 1 h 115"/>
                <a:gd name="T12" fmla="*/ 1 w 92"/>
                <a:gd name="T13" fmla="*/ 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"/>
                <a:gd name="T22" fmla="*/ 0 h 115"/>
                <a:gd name="T23" fmla="*/ 92 w 92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" h="115">
                  <a:moveTo>
                    <a:pt x="37" y="115"/>
                  </a:moveTo>
                  <a:lnTo>
                    <a:pt x="0" y="89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91" y="37"/>
                  </a:lnTo>
                  <a:lnTo>
                    <a:pt x="92" y="37"/>
                  </a:lnTo>
                  <a:lnTo>
                    <a:pt x="37" y="115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00" name="Freeform 65"/>
            <p:cNvSpPr>
              <a:spLocks/>
            </p:cNvSpPr>
            <p:nvPr/>
          </p:nvSpPr>
          <p:spPr bwMode="auto">
            <a:xfrm>
              <a:off x="2807" y="1555"/>
              <a:ext cx="19" cy="22"/>
            </a:xfrm>
            <a:custGeom>
              <a:avLst/>
              <a:gdLst>
                <a:gd name="T0" fmla="*/ 1 w 56"/>
                <a:gd name="T1" fmla="*/ 2 h 66"/>
                <a:gd name="T2" fmla="*/ 0 w 56"/>
                <a:gd name="T3" fmla="*/ 1 h 66"/>
                <a:gd name="T4" fmla="*/ 1 w 56"/>
                <a:gd name="T5" fmla="*/ 0 h 66"/>
                <a:gd name="T6" fmla="*/ 1 w 56"/>
                <a:gd name="T7" fmla="*/ 0 h 66"/>
                <a:gd name="T8" fmla="*/ 2 w 56"/>
                <a:gd name="T9" fmla="*/ 2 h 66"/>
                <a:gd name="T10" fmla="*/ 2 w 56"/>
                <a:gd name="T11" fmla="*/ 2 h 66"/>
                <a:gd name="T12" fmla="*/ 1 w 56"/>
                <a:gd name="T13" fmla="*/ 2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66"/>
                <a:gd name="T23" fmla="*/ 56 w 56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66">
                  <a:moveTo>
                    <a:pt x="29" y="66"/>
                  </a:moveTo>
                  <a:lnTo>
                    <a:pt x="0" y="29"/>
                  </a:lnTo>
                  <a:lnTo>
                    <a:pt x="36" y="1"/>
                  </a:lnTo>
                  <a:lnTo>
                    <a:pt x="39" y="0"/>
                  </a:lnTo>
                  <a:lnTo>
                    <a:pt x="53" y="46"/>
                  </a:lnTo>
                  <a:lnTo>
                    <a:pt x="56" y="45"/>
                  </a:lnTo>
                  <a:lnTo>
                    <a:pt x="29" y="66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01" name="Freeform 66"/>
            <p:cNvSpPr>
              <a:spLocks/>
            </p:cNvSpPr>
            <p:nvPr/>
          </p:nvSpPr>
          <p:spPr bwMode="auto">
            <a:xfrm>
              <a:off x="2820" y="1548"/>
              <a:ext cx="24" cy="23"/>
            </a:xfrm>
            <a:custGeom>
              <a:avLst/>
              <a:gdLst>
                <a:gd name="T0" fmla="*/ 1 w 72"/>
                <a:gd name="T1" fmla="*/ 3 h 69"/>
                <a:gd name="T2" fmla="*/ 0 w 72"/>
                <a:gd name="T3" fmla="*/ 1 h 69"/>
                <a:gd name="T4" fmla="*/ 2 w 72"/>
                <a:gd name="T5" fmla="*/ 0 h 69"/>
                <a:gd name="T6" fmla="*/ 3 w 72"/>
                <a:gd name="T7" fmla="*/ 0 h 69"/>
                <a:gd name="T8" fmla="*/ 2 w 72"/>
                <a:gd name="T9" fmla="*/ 2 h 69"/>
                <a:gd name="T10" fmla="*/ 2 w 72"/>
                <a:gd name="T11" fmla="*/ 2 h 69"/>
                <a:gd name="T12" fmla="*/ 1 w 72"/>
                <a:gd name="T13" fmla="*/ 3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69"/>
                <a:gd name="T23" fmla="*/ 72 w 72"/>
                <a:gd name="T24" fmla="*/ 69 h 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69">
                  <a:moveTo>
                    <a:pt x="14" y="69"/>
                  </a:moveTo>
                  <a:lnTo>
                    <a:pt x="0" y="23"/>
                  </a:lnTo>
                  <a:lnTo>
                    <a:pt x="64" y="0"/>
                  </a:lnTo>
                  <a:lnTo>
                    <a:pt x="72" y="3"/>
                  </a:lnTo>
                  <a:lnTo>
                    <a:pt x="57" y="49"/>
                  </a:lnTo>
                  <a:lnTo>
                    <a:pt x="64" y="52"/>
                  </a:lnTo>
                  <a:lnTo>
                    <a:pt x="14" y="69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02" name="Freeform 67"/>
            <p:cNvSpPr>
              <a:spLocks/>
            </p:cNvSpPr>
            <p:nvPr/>
          </p:nvSpPr>
          <p:spPr bwMode="auto">
            <a:xfrm>
              <a:off x="2839" y="1549"/>
              <a:ext cx="28" cy="21"/>
            </a:xfrm>
            <a:custGeom>
              <a:avLst/>
              <a:gdLst>
                <a:gd name="T0" fmla="*/ 0 w 82"/>
                <a:gd name="T1" fmla="*/ 2 h 63"/>
                <a:gd name="T2" fmla="*/ 1 w 82"/>
                <a:gd name="T3" fmla="*/ 0 h 63"/>
                <a:gd name="T4" fmla="*/ 3 w 82"/>
                <a:gd name="T5" fmla="*/ 1 h 63"/>
                <a:gd name="T6" fmla="*/ 3 w 82"/>
                <a:gd name="T7" fmla="*/ 1 h 63"/>
                <a:gd name="T8" fmla="*/ 2 w 82"/>
                <a:gd name="T9" fmla="*/ 2 h 63"/>
                <a:gd name="T10" fmla="*/ 2 w 82"/>
                <a:gd name="T11" fmla="*/ 2 h 63"/>
                <a:gd name="T12" fmla="*/ 0 w 82"/>
                <a:gd name="T13" fmla="*/ 2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"/>
                <a:gd name="T22" fmla="*/ 0 h 63"/>
                <a:gd name="T23" fmla="*/ 82 w 82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" h="63">
                  <a:moveTo>
                    <a:pt x="0" y="46"/>
                  </a:moveTo>
                  <a:lnTo>
                    <a:pt x="15" y="0"/>
                  </a:lnTo>
                  <a:lnTo>
                    <a:pt x="79" y="23"/>
                  </a:lnTo>
                  <a:lnTo>
                    <a:pt x="82" y="26"/>
                  </a:lnTo>
                  <a:lnTo>
                    <a:pt x="48" y="60"/>
                  </a:lnTo>
                  <a:lnTo>
                    <a:pt x="50" y="6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03" name="Freeform 68"/>
            <p:cNvSpPr>
              <a:spLocks/>
            </p:cNvSpPr>
            <p:nvPr/>
          </p:nvSpPr>
          <p:spPr bwMode="auto">
            <a:xfrm>
              <a:off x="2855" y="1557"/>
              <a:ext cx="32" cy="31"/>
            </a:xfrm>
            <a:custGeom>
              <a:avLst/>
              <a:gdLst>
                <a:gd name="T0" fmla="*/ 0 w 94"/>
                <a:gd name="T1" fmla="*/ 1 h 92"/>
                <a:gd name="T2" fmla="*/ 1 w 94"/>
                <a:gd name="T3" fmla="*/ 0 h 92"/>
                <a:gd name="T4" fmla="*/ 4 w 94"/>
                <a:gd name="T5" fmla="*/ 2 h 92"/>
                <a:gd name="T6" fmla="*/ 4 w 94"/>
                <a:gd name="T7" fmla="*/ 2 h 92"/>
                <a:gd name="T8" fmla="*/ 2 w 94"/>
                <a:gd name="T9" fmla="*/ 3 h 92"/>
                <a:gd name="T10" fmla="*/ 2 w 94"/>
                <a:gd name="T11" fmla="*/ 3 h 92"/>
                <a:gd name="T12" fmla="*/ 0 w 94"/>
                <a:gd name="T13" fmla="*/ 1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"/>
                <a:gd name="T22" fmla="*/ 0 h 92"/>
                <a:gd name="T23" fmla="*/ 94 w 94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" h="92">
                  <a:moveTo>
                    <a:pt x="0" y="34"/>
                  </a:moveTo>
                  <a:lnTo>
                    <a:pt x="34" y="0"/>
                  </a:lnTo>
                  <a:lnTo>
                    <a:pt x="92" y="57"/>
                  </a:lnTo>
                  <a:lnTo>
                    <a:pt x="94" y="63"/>
                  </a:lnTo>
                  <a:lnTo>
                    <a:pt x="54" y="86"/>
                  </a:lnTo>
                  <a:lnTo>
                    <a:pt x="57" y="9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04" name="Freeform 69"/>
            <p:cNvSpPr>
              <a:spLocks/>
            </p:cNvSpPr>
            <p:nvPr/>
          </p:nvSpPr>
          <p:spPr bwMode="auto">
            <a:xfrm>
              <a:off x="2873" y="1578"/>
              <a:ext cx="45" cy="62"/>
            </a:xfrm>
            <a:custGeom>
              <a:avLst/>
              <a:gdLst>
                <a:gd name="T0" fmla="*/ 0 w 135"/>
                <a:gd name="T1" fmla="*/ 1 h 186"/>
                <a:gd name="T2" fmla="*/ 1 w 135"/>
                <a:gd name="T3" fmla="*/ 0 h 186"/>
                <a:gd name="T4" fmla="*/ 5 w 135"/>
                <a:gd name="T5" fmla="*/ 6 h 186"/>
                <a:gd name="T6" fmla="*/ 5 w 135"/>
                <a:gd name="T7" fmla="*/ 6 h 186"/>
                <a:gd name="T8" fmla="*/ 3 w 135"/>
                <a:gd name="T9" fmla="*/ 7 h 186"/>
                <a:gd name="T10" fmla="*/ 3 w 135"/>
                <a:gd name="T11" fmla="*/ 7 h 186"/>
                <a:gd name="T12" fmla="*/ 0 w 135"/>
                <a:gd name="T13" fmla="*/ 1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5"/>
                <a:gd name="T22" fmla="*/ 0 h 186"/>
                <a:gd name="T23" fmla="*/ 135 w 135"/>
                <a:gd name="T24" fmla="*/ 186 h 1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5" h="186">
                  <a:moveTo>
                    <a:pt x="0" y="23"/>
                  </a:moveTo>
                  <a:lnTo>
                    <a:pt x="40" y="0"/>
                  </a:lnTo>
                  <a:lnTo>
                    <a:pt x="135" y="174"/>
                  </a:lnTo>
                  <a:lnTo>
                    <a:pt x="134" y="171"/>
                  </a:lnTo>
                  <a:lnTo>
                    <a:pt x="88" y="186"/>
                  </a:lnTo>
                  <a:lnTo>
                    <a:pt x="86" y="18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05" name="Freeform 70"/>
            <p:cNvSpPr>
              <a:spLocks/>
            </p:cNvSpPr>
            <p:nvPr/>
          </p:nvSpPr>
          <p:spPr bwMode="auto">
            <a:xfrm>
              <a:off x="2903" y="1635"/>
              <a:ext cx="43" cy="88"/>
            </a:xfrm>
            <a:custGeom>
              <a:avLst/>
              <a:gdLst>
                <a:gd name="T0" fmla="*/ 0 w 129"/>
                <a:gd name="T1" fmla="*/ 1 h 263"/>
                <a:gd name="T2" fmla="*/ 2 w 129"/>
                <a:gd name="T3" fmla="*/ 0 h 263"/>
                <a:gd name="T4" fmla="*/ 5 w 129"/>
                <a:gd name="T5" fmla="*/ 9 h 263"/>
                <a:gd name="T6" fmla="*/ 5 w 129"/>
                <a:gd name="T7" fmla="*/ 9 h 263"/>
                <a:gd name="T8" fmla="*/ 3 w 129"/>
                <a:gd name="T9" fmla="*/ 10 h 263"/>
                <a:gd name="T10" fmla="*/ 3 w 129"/>
                <a:gd name="T11" fmla="*/ 10 h 263"/>
                <a:gd name="T12" fmla="*/ 0 w 129"/>
                <a:gd name="T13" fmla="*/ 1 h 2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"/>
                <a:gd name="T22" fmla="*/ 0 h 263"/>
                <a:gd name="T23" fmla="*/ 129 w 129"/>
                <a:gd name="T24" fmla="*/ 263 h 2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" h="263">
                  <a:moveTo>
                    <a:pt x="0" y="15"/>
                  </a:moveTo>
                  <a:lnTo>
                    <a:pt x="46" y="0"/>
                  </a:lnTo>
                  <a:lnTo>
                    <a:pt x="126" y="237"/>
                  </a:lnTo>
                  <a:lnTo>
                    <a:pt x="129" y="245"/>
                  </a:lnTo>
                  <a:lnTo>
                    <a:pt x="83" y="256"/>
                  </a:lnTo>
                  <a:lnTo>
                    <a:pt x="86" y="26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06" name="Freeform 71"/>
            <p:cNvSpPr>
              <a:spLocks/>
            </p:cNvSpPr>
            <p:nvPr/>
          </p:nvSpPr>
          <p:spPr bwMode="auto">
            <a:xfrm>
              <a:off x="2930" y="1717"/>
              <a:ext cx="54" cy="140"/>
            </a:xfrm>
            <a:custGeom>
              <a:avLst/>
              <a:gdLst>
                <a:gd name="T0" fmla="*/ 0 w 161"/>
                <a:gd name="T1" fmla="*/ 0 h 421"/>
                <a:gd name="T2" fmla="*/ 2 w 161"/>
                <a:gd name="T3" fmla="*/ 0 h 421"/>
                <a:gd name="T4" fmla="*/ 6 w 161"/>
                <a:gd name="T5" fmla="*/ 15 h 421"/>
                <a:gd name="T6" fmla="*/ 6 w 161"/>
                <a:gd name="T7" fmla="*/ 15 h 421"/>
                <a:gd name="T8" fmla="*/ 4 w 161"/>
                <a:gd name="T9" fmla="*/ 16 h 421"/>
                <a:gd name="T10" fmla="*/ 4 w 161"/>
                <a:gd name="T11" fmla="*/ 16 h 421"/>
                <a:gd name="T12" fmla="*/ 0 w 161"/>
                <a:gd name="T13" fmla="*/ 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1"/>
                <a:gd name="T22" fmla="*/ 0 h 421"/>
                <a:gd name="T23" fmla="*/ 161 w 161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1" h="421">
                  <a:moveTo>
                    <a:pt x="0" y="11"/>
                  </a:moveTo>
                  <a:lnTo>
                    <a:pt x="46" y="0"/>
                  </a:lnTo>
                  <a:lnTo>
                    <a:pt x="161" y="410"/>
                  </a:lnTo>
                  <a:lnTo>
                    <a:pt x="115" y="42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07" name="Freeform 72"/>
            <p:cNvSpPr>
              <a:spLocks/>
            </p:cNvSpPr>
            <p:nvPr/>
          </p:nvSpPr>
          <p:spPr bwMode="auto">
            <a:xfrm>
              <a:off x="2969" y="1854"/>
              <a:ext cx="34" cy="83"/>
            </a:xfrm>
            <a:custGeom>
              <a:avLst/>
              <a:gdLst>
                <a:gd name="T0" fmla="*/ 0 w 104"/>
                <a:gd name="T1" fmla="*/ 0 h 249"/>
                <a:gd name="T2" fmla="*/ 2 w 104"/>
                <a:gd name="T3" fmla="*/ 0 h 249"/>
                <a:gd name="T4" fmla="*/ 4 w 104"/>
                <a:gd name="T5" fmla="*/ 9 h 249"/>
                <a:gd name="T6" fmla="*/ 4 w 104"/>
                <a:gd name="T7" fmla="*/ 9 h 249"/>
                <a:gd name="T8" fmla="*/ 2 w 104"/>
                <a:gd name="T9" fmla="*/ 9 h 249"/>
                <a:gd name="T10" fmla="*/ 2 w 104"/>
                <a:gd name="T11" fmla="*/ 9 h 249"/>
                <a:gd name="T12" fmla="*/ 0 w 104"/>
                <a:gd name="T13" fmla="*/ 0 h 2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"/>
                <a:gd name="T22" fmla="*/ 0 h 249"/>
                <a:gd name="T23" fmla="*/ 104 w 104"/>
                <a:gd name="T24" fmla="*/ 249 h 2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" h="249">
                  <a:moveTo>
                    <a:pt x="0" y="11"/>
                  </a:moveTo>
                  <a:lnTo>
                    <a:pt x="46" y="0"/>
                  </a:lnTo>
                  <a:lnTo>
                    <a:pt x="104" y="237"/>
                  </a:lnTo>
                  <a:lnTo>
                    <a:pt x="104" y="238"/>
                  </a:lnTo>
                  <a:lnTo>
                    <a:pt x="58" y="247"/>
                  </a:lnTo>
                  <a:lnTo>
                    <a:pt x="58" y="24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08" name="Freeform 73"/>
            <p:cNvSpPr>
              <a:spLocks/>
            </p:cNvSpPr>
            <p:nvPr/>
          </p:nvSpPr>
          <p:spPr bwMode="auto">
            <a:xfrm>
              <a:off x="2988" y="1933"/>
              <a:ext cx="45" cy="127"/>
            </a:xfrm>
            <a:custGeom>
              <a:avLst/>
              <a:gdLst>
                <a:gd name="T0" fmla="*/ 0 w 135"/>
                <a:gd name="T1" fmla="*/ 0 h 380"/>
                <a:gd name="T2" fmla="*/ 2 w 135"/>
                <a:gd name="T3" fmla="*/ 0 h 380"/>
                <a:gd name="T4" fmla="*/ 5 w 135"/>
                <a:gd name="T5" fmla="*/ 14 h 380"/>
                <a:gd name="T6" fmla="*/ 5 w 135"/>
                <a:gd name="T7" fmla="*/ 14 h 380"/>
                <a:gd name="T8" fmla="*/ 3 w 135"/>
                <a:gd name="T9" fmla="*/ 14 h 380"/>
                <a:gd name="T10" fmla="*/ 3 w 135"/>
                <a:gd name="T11" fmla="*/ 14 h 380"/>
                <a:gd name="T12" fmla="*/ 0 w 135"/>
                <a:gd name="T13" fmla="*/ 0 h 3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5"/>
                <a:gd name="T22" fmla="*/ 0 h 380"/>
                <a:gd name="T23" fmla="*/ 135 w 135"/>
                <a:gd name="T24" fmla="*/ 380 h 3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5" h="380">
                  <a:moveTo>
                    <a:pt x="0" y="9"/>
                  </a:moveTo>
                  <a:lnTo>
                    <a:pt x="46" y="0"/>
                  </a:lnTo>
                  <a:lnTo>
                    <a:pt x="135" y="372"/>
                  </a:lnTo>
                  <a:lnTo>
                    <a:pt x="89" y="38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09" name="Freeform 74"/>
            <p:cNvSpPr>
              <a:spLocks/>
            </p:cNvSpPr>
            <p:nvPr/>
          </p:nvSpPr>
          <p:spPr bwMode="auto">
            <a:xfrm>
              <a:off x="3018" y="2057"/>
              <a:ext cx="42" cy="134"/>
            </a:xfrm>
            <a:custGeom>
              <a:avLst/>
              <a:gdLst>
                <a:gd name="T0" fmla="*/ 0 w 128"/>
                <a:gd name="T1" fmla="*/ 0 h 401"/>
                <a:gd name="T2" fmla="*/ 2 w 128"/>
                <a:gd name="T3" fmla="*/ 0 h 401"/>
                <a:gd name="T4" fmla="*/ 4 w 128"/>
                <a:gd name="T5" fmla="*/ 14 h 401"/>
                <a:gd name="T6" fmla="*/ 5 w 128"/>
                <a:gd name="T7" fmla="*/ 14 h 401"/>
                <a:gd name="T8" fmla="*/ 3 w 128"/>
                <a:gd name="T9" fmla="*/ 14 h 401"/>
                <a:gd name="T10" fmla="*/ 3 w 128"/>
                <a:gd name="T11" fmla="*/ 15 h 401"/>
                <a:gd name="T12" fmla="*/ 0 w 128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"/>
                <a:gd name="T22" fmla="*/ 0 h 401"/>
                <a:gd name="T23" fmla="*/ 128 w 128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" h="401">
                  <a:moveTo>
                    <a:pt x="0" y="8"/>
                  </a:moveTo>
                  <a:lnTo>
                    <a:pt x="46" y="0"/>
                  </a:lnTo>
                  <a:lnTo>
                    <a:pt x="125" y="364"/>
                  </a:lnTo>
                  <a:lnTo>
                    <a:pt x="128" y="376"/>
                  </a:lnTo>
                  <a:lnTo>
                    <a:pt x="82" y="388"/>
                  </a:lnTo>
                  <a:lnTo>
                    <a:pt x="85" y="40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10" name="Freeform 75"/>
            <p:cNvSpPr>
              <a:spLocks/>
            </p:cNvSpPr>
            <p:nvPr/>
          </p:nvSpPr>
          <p:spPr bwMode="auto">
            <a:xfrm>
              <a:off x="3045" y="2182"/>
              <a:ext cx="81" cy="280"/>
            </a:xfrm>
            <a:custGeom>
              <a:avLst/>
              <a:gdLst>
                <a:gd name="T0" fmla="*/ 0 w 244"/>
                <a:gd name="T1" fmla="*/ 0 h 838"/>
                <a:gd name="T2" fmla="*/ 2 w 244"/>
                <a:gd name="T3" fmla="*/ 0 h 838"/>
                <a:gd name="T4" fmla="*/ 9 w 244"/>
                <a:gd name="T5" fmla="*/ 30 h 838"/>
                <a:gd name="T6" fmla="*/ 9 w 244"/>
                <a:gd name="T7" fmla="*/ 31 h 838"/>
                <a:gd name="T8" fmla="*/ 7 w 244"/>
                <a:gd name="T9" fmla="*/ 31 h 838"/>
                <a:gd name="T10" fmla="*/ 7 w 244"/>
                <a:gd name="T11" fmla="*/ 31 h 838"/>
                <a:gd name="T12" fmla="*/ 0 w 244"/>
                <a:gd name="T13" fmla="*/ 0 h 8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4"/>
                <a:gd name="T22" fmla="*/ 0 h 838"/>
                <a:gd name="T23" fmla="*/ 244 w 244"/>
                <a:gd name="T24" fmla="*/ 838 h 8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4" h="838">
                  <a:moveTo>
                    <a:pt x="0" y="12"/>
                  </a:moveTo>
                  <a:lnTo>
                    <a:pt x="46" y="0"/>
                  </a:lnTo>
                  <a:lnTo>
                    <a:pt x="243" y="815"/>
                  </a:lnTo>
                  <a:lnTo>
                    <a:pt x="244" y="819"/>
                  </a:lnTo>
                  <a:lnTo>
                    <a:pt x="198" y="833"/>
                  </a:lnTo>
                  <a:lnTo>
                    <a:pt x="200" y="83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11" name="Freeform 76"/>
            <p:cNvSpPr>
              <a:spLocks/>
            </p:cNvSpPr>
            <p:nvPr/>
          </p:nvSpPr>
          <p:spPr bwMode="auto">
            <a:xfrm>
              <a:off x="3111" y="2455"/>
              <a:ext cx="26" cy="42"/>
            </a:xfrm>
            <a:custGeom>
              <a:avLst/>
              <a:gdLst>
                <a:gd name="T0" fmla="*/ 0 w 79"/>
                <a:gd name="T1" fmla="*/ 1 h 124"/>
                <a:gd name="T2" fmla="*/ 2 w 79"/>
                <a:gd name="T3" fmla="*/ 0 h 124"/>
                <a:gd name="T4" fmla="*/ 3 w 79"/>
                <a:gd name="T5" fmla="*/ 4 h 124"/>
                <a:gd name="T6" fmla="*/ 3 w 79"/>
                <a:gd name="T7" fmla="*/ 4 h 124"/>
                <a:gd name="T8" fmla="*/ 1 w 79"/>
                <a:gd name="T9" fmla="*/ 4 h 124"/>
                <a:gd name="T10" fmla="*/ 1 w 79"/>
                <a:gd name="T11" fmla="*/ 5 h 124"/>
                <a:gd name="T12" fmla="*/ 0 w 79"/>
                <a:gd name="T13" fmla="*/ 1 h 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"/>
                <a:gd name="T22" fmla="*/ 0 h 124"/>
                <a:gd name="T23" fmla="*/ 79 w 79"/>
                <a:gd name="T24" fmla="*/ 124 h 1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" h="124">
                  <a:moveTo>
                    <a:pt x="0" y="14"/>
                  </a:moveTo>
                  <a:lnTo>
                    <a:pt x="46" y="0"/>
                  </a:lnTo>
                  <a:lnTo>
                    <a:pt x="78" y="98"/>
                  </a:lnTo>
                  <a:lnTo>
                    <a:pt x="79" y="105"/>
                  </a:lnTo>
                  <a:lnTo>
                    <a:pt x="33" y="116"/>
                  </a:lnTo>
                  <a:lnTo>
                    <a:pt x="35" y="12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12" name="Freeform 77"/>
            <p:cNvSpPr>
              <a:spLocks/>
            </p:cNvSpPr>
            <p:nvPr/>
          </p:nvSpPr>
          <p:spPr bwMode="auto">
            <a:xfrm>
              <a:off x="3122" y="2490"/>
              <a:ext cx="24" cy="38"/>
            </a:xfrm>
            <a:custGeom>
              <a:avLst/>
              <a:gdLst>
                <a:gd name="T0" fmla="*/ 0 w 71"/>
                <a:gd name="T1" fmla="*/ 0 h 112"/>
                <a:gd name="T2" fmla="*/ 2 w 71"/>
                <a:gd name="T3" fmla="*/ 0 h 112"/>
                <a:gd name="T4" fmla="*/ 3 w 71"/>
                <a:gd name="T5" fmla="*/ 3 h 112"/>
                <a:gd name="T6" fmla="*/ 3 w 71"/>
                <a:gd name="T7" fmla="*/ 4 h 112"/>
                <a:gd name="T8" fmla="*/ 1 w 71"/>
                <a:gd name="T9" fmla="*/ 4 h 112"/>
                <a:gd name="T10" fmla="*/ 1 w 71"/>
                <a:gd name="T11" fmla="*/ 4 h 112"/>
                <a:gd name="T12" fmla="*/ 0 w 71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"/>
                <a:gd name="T22" fmla="*/ 0 h 112"/>
                <a:gd name="T23" fmla="*/ 71 w 71"/>
                <a:gd name="T24" fmla="*/ 112 h 1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" h="112">
                  <a:moveTo>
                    <a:pt x="0" y="11"/>
                  </a:moveTo>
                  <a:lnTo>
                    <a:pt x="46" y="0"/>
                  </a:lnTo>
                  <a:lnTo>
                    <a:pt x="69" y="89"/>
                  </a:lnTo>
                  <a:lnTo>
                    <a:pt x="71" y="93"/>
                  </a:lnTo>
                  <a:lnTo>
                    <a:pt x="25" y="108"/>
                  </a:lnTo>
                  <a:lnTo>
                    <a:pt x="26" y="11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13" name="Freeform 78"/>
            <p:cNvSpPr>
              <a:spLocks/>
            </p:cNvSpPr>
            <p:nvPr/>
          </p:nvSpPr>
          <p:spPr bwMode="auto">
            <a:xfrm>
              <a:off x="3130" y="2521"/>
              <a:ext cx="37" cy="70"/>
            </a:xfrm>
            <a:custGeom>
              <a:avLst/>
              <a:gdLst>
                <a:gd name="T0" fmla="*/ 0 w 111"/>
                <a:gd name="T1" fmla="*/ 1 h 210"/>
                <a:gd name="T2" fmla="*/ 2 w 111"/>
                <a:gd name="T3" fmla="*/ 0 h 210"/>
                <a:gd name="T4" fmla="*/ 4 w 111"/>
                <a:gd name="T5" fmla="*/ 7 h 210"/>
                <a:gd name="T6" fmla="*/ 4 w 111"/>
                <a:gd name="T7" fmla="*/ 7 h 210"/>
                <a:gd name="T8" fmla="*/ 2 w 111"/>
                <a:gd name="T9" fmla="*/ 7 h 210"/>
                <a:gd name="T10" fmla="*/ 2 w 111"/>
                <a:gd name="T11" fmla="*/ 8 h 210"/>
                <a:gd name="T12" fmla="*/ 0 w 111"/>
                <a:gd name="T13" fmla="*/ 1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210"/>
                <a:gd name="T23" fmla="*/ 111 w 111"/>
                <a:gd name="T24" fmla="*/ 210 h 2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210">
                  <a:moveTo>
                    <a:pt x="0" y="15"/>
                  </a:moveTo>
                  <a:lnTo>
                    <a:pt x="46" y="0"/>
                  </a:lnTo>
                  <a:lnTo>
                    <a:pt x="108" y="179"/>
                  </a:lnTo>
                  <a:lnTo>
                    <a:pt x="111" y="189"/>
                  </a:lnTo>
                  <a:lnTo>
                    <a:pt x="65" y="200"/>
                  </a:lnTo>
                  <a:lnTo>
                    <a:pt x="67" y="21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14" name="Freeform 79"/>
            <p:cNvSpPr>
              <a:spLocks/>
            </p:cNvSpPr>
            <p:nvPr/>
          </p:nvSpPr>
          <p:spPr bwMode="auto">
            <a:xfrm>
              <a:off x="3152" y="2584"/>
              <a:ext cx="33" cy="63"/>
            </a:xfrm>
            <a:custGeom>
              <a:avLst/>
              <a:gdLst>
                <a:gd name="T0" fmla="*/ 0 w 99"/>
                <a:gd name="T1" fmla="*/ 0 h 187"/>
                <a:gd name="T2" fmla="*/ 2 w 99"/>
                <a:gd name="T3" fmla="*/ 0 h 187"/>
                <a:gd name="T4" fmla="*/ 4 w 99"/>
                <a:gd name="T5" fmla="*/ 7 h 187"/>
                <a:gd name="T6" fmla="*/ 4 w 99"/>
                <a:gd name="T7" fmla="*/ 6 h 187"/>
                <a:gd name="T8" fmla="*/ 2 w 99"/>
                <a:gd name="T9" fmla="*/ 7 h 187"/>
                <a:gd name="T10" fmla="*/ 2 w 99"/>
                <a:gd name="T11" fmla="*/ 7 h 187"/>
                <a:gd name="T12" fmla="*/ 0 w 99"/>
                <a:gd name="T13" fmla="*/ 0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187"/>
                <a:gd name="T23" fmla="*/ 99 w 99"/>
                <a:gd name="T24" fmla="*/ 187 h 1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187">
                  <a:moveTo>
                    <a:pt x="0" y="11"/>
                  </a:moveTo>
                  <a:lnTo>
                    <a:pt x="46" y="0"/>
                  </a:lnTo>
                  <a:lnTo>
                    <a:pt x="99" y="175"/>
                  </a:lnTo>
                  <a:lnTo>
                    <a:pt x="96" y="170"/>
                  </a:lnTo>
                  <a:lnTo>
                    <a:pt x="53" y="187"/>
                  </a:lnTo>
                  <a:lnTo>
                    <a:pt x="50" y="18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15" name="Freeform 80"/>
            <p:cNvSpPr>
              <a:spLocks/>
            </p:cNvSpPr>
            <p:nvPr/>
          </p:nvSpPr>
          <p:spPr bwMode="auto">
            <a:xfrm>
              <a:off x="3170" y="2641"/>
              <a:ext cx="33" cy="57"/>
            </a:xfrm>
            <a:custGeom>
              <a:avLst/>
              <a:gdLst>
                <a:gd name="T0" fmla="*/ 0 w 100"/>
                <a:gd name="T1" fmla="*/ 1 h 171"/>
                <a:gd name="T2" fmla="*/ 2 w 100"/>
                <a:gd name="T3" fmla="*/ 0 h 171"/>
                <a:gd name="T4" fmla="*/ 4 w 100"/>
                <a:gd name="T5" fmla="*/ 5 h 171"/>
                <a:gd name="T6" fmla="*/ 4 w 100"/>
                <a:gd name="T7" fmla="*/ 5 h 171"/>
                <a:gd name="T8" fmla="*/ 2 w 100"/>
                <a:gd name="T9" fmla="*/ 6 h 171"/>
                <a:gd name="T10" fmla="*/ 2 w 100"/>
                <a:gd name="T11" fmla="*/ 6 h 171"/>
                <a:gd name="T12" fmla="*/ 0 w 100"/>
                <a:gd name="T13" fmla="*/ 1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"/>
                <a:gd name="T22" fmla="*/ 0 h 171"/>
                <a:gd name="T23" fmla="*/ 100 w 100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" h="171">
                  <a:moveTo>
                    <a:pt x="0" y="17"/>
                  </a:moveTo>
                  <a:lnTo>
                    <a:pt x="43" y="0"/>
                  </a:lnTo>
                  <a:lnTo>
                    <a:pt x="97" y="139"/>
                  </a:lnTo>
                  <a:lnTo>
                    <a:pt x="100" y="145"/>
                  </a:lnTo>
                  <a:lnTo>
                    <a:pt x="57" y="165"/>
                  </a:lnTo>
                  <a:lnTo>
                    <a:pt x="60" y="17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16" name="Freeform 81"/>
            <p:cNvSpPr>
              <a:spLocks/>
            </p:cNvSpPr>
            <p:nvPr/>
          </p:nvSpPr>
          <p:spPr bwMode="auto">
            <a:xfrm>
              <a:off x="3189" y="2689"/>
              <a:ext cx="52" cy="87"/>
            </a:xfrm>
            <a:custGeom>
              <a:avLst/>
              <a:gdLst>
                <a:gd name="T0" fmla="*/ 0 w 157"/>
                <a:gd name="T1" fmla="*/ 1 h 260"/>
                <a:gd name="T2" fmla="*/ 2 w 157"/>
                <a:gd name="T3" fmla="*/ 0 h 260"/>
                <a:gd name="T4" fmla="*/ 6 w 157"/>
                <a:gd name="T5" fmla="*/ 9 h 260"/>
                <a:gd name="T6" fmla="*/ 6 w 157"/>
                <a:gd name="T7" fmla="*/ 9 h 260"/>
                <a:gd name="T8" fmla="*/ 4 w 157"/>
                <a:gd name="T9" fmla="*/ 10 h 260"/>
                <a:gd name="T10" fmla="*/ 4 w 157"/>
                <a:gd name="T11" fmla="*/ 10 h 260"/>
                <a:gd name="T12" fmla="*/ 0 w 157"/>
                <a:gd name="T13" fmla="*/ 1 h 2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"/>
                <a:gd name="T22" fmla="*/ 0 h 260"/>
                <a:gd name="T23" fmla="*/ 157 w 157"/>
                <a:gd name="T24" fmla="*/ 260 h 2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" h="260">
                  <a:moveTo>
                    <a:pt x="0" y="20"/>
                  </a:moveTo>
                  <a:lnTo>
                    <a:pt x="43" y="0"/>
                  </a:lnTo>
                  <a:lnTo>
                    <a:pt x="157" y="234"/>
                  </a:lnTo>
                  <a:lnTo>
                    <a:pt x="117" y="26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17" name="Freeform 82"/>
            <p:cNvSpPr>
              <a:spLocks/>
            </p:cNvSpPr>
            <p:nvPr/>
          </p:nvSpPr>
          <p:spPr bwMode="auto">
            <a:xfrm>
              <a:off x="3228" y="2767"/>
              <a:ext cx="35" cy="42"/>
            </a:xfrm>
            <a:custGeom>
              <a:avLst/>
              <a:gdLst>
                <a:gd name="T0" fmla="*/ 0 w 106"/>
                <a:gd name="T1" fmla="*/ 1 h 124"/>
                <a:gd name="T2" fmla="*/ 1 w 106"/>
                <a:gd name="T3" fmla="*/ 0 h 124"/>
                <a:gd name="T4" fmla="*/ 4 w 106"/>
                <a:gd name="T5" fmla="*/ 4 h 124"/>
                <a:gd name="T6" fmla="*/ 4 w 106"/>
                <a:gd name="T7" fmla="*/ 4 h 124"/>
                <a:gd name="T8" fmla="*/ 2 w 106"/>
                <a:gd name="T9" fmla="*/ 5 h 124"/>
                <a:gd name="T10" fmla="*/ 2 w 106"/>
                <a:gd name="T11" fmla="*/ 5 h 124"/>
                <a:gd name="T12" fmla="*/ 0 w 106"/>
                <a:gd name="T13" fmla="*/ 1 h 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"/>
                <a:gd name="T22" fmla="*/ 0 h 124"/>
                <a:gd name="T23" fmla="*/ 106 w 106"/>
                <a:gd name="T24" fmla="*/ 124 h 1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" h="124">
                  <a:moveTo>
                    <a:pt x="0" y="26"/>
                  </a:moveTo>
                  <a:lnTo>
                    <a:pt x="40" y="0"/>
                  </a:lnTo>
                  <a:lnTo>
                    <a:pt x="106" y="101"/>
                  </a:lnTo>
                  <a:lnTo>
                    <a:pt x="102" y="95"/>
                  </a:lnTo>
                  <a:lnTo>
                    <a:pt x="64" y="124"/>
                  </a:lnTo>
                  <a:lnTo>
                    <a:pt x="60" y="1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18" name="Freeform 83"/>
            <p:cNvSpPr>
              <a:spLocks/>
            </p:cNvSpPr>
            <p:nvPr/>
          </p:nvSpPr>
          <p:spPr bwMode="auto">
            <a:xfrm>
              <a:off x="3249" y="2799"/>
              <a:ext cx="25" cy="24"/>
            </a:xfrm>
            <a:custGeom>
              <a:avLst/>
              <a:gdLst>
                <a:gd name="T0" fmla="*/ 0 w 74"/>
                <a:gd name="T1" fmla="*/ 1 h 71"/>
                <a:gd name="T2" fmla="*/ 1 w 74"/>
                <a:gd name="T3" fmla="*/ 0 h 71"/>
                <a:gd name="T4" fmla="*/ 3 w 74"/>
                <a:gd name="T5" fmla="*/ 2 h 71"/>
                <a:gd name="T6" fmla="*/ 3 w 74"/>
                <a:gd name="T7" fmla="*/ 2 h 71"/>
                <a:gd name="T8" fmla="*/ 1 w 74"/>
                <a:gd name="T9" fmla="*/ 3 h 71"/>
                <a:gd name="T10" fmla="*/ 1 w 74"/>
                <a:gd name="T11" fmla="*/ 3 h 71"/>
                <a:gd name="T12" fmla="*/ 0 w 74"/>
                <a:gd name="T13" fmla="*/ 1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71"/>
                <a:gd name="T23" fmla="*/ 74 w 74"/>
                <a:gd name="T24" fmla="*/ 71 h 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71">
                  <a:moveTo>
                    <a:pt x="0" y="29"/>
                  </a:moveTo>
                  <a:lnTo>
                    <a:pt x="38" y="0"/>
                  </a:lnTo>
                  <a:lnTo>
                    <a:pt x="74" y="48"/>
                  </a:lnTo>
                  <a:lnTo>
                    <a:pt x="74" y="49"/>
                  </a:lnTo>
                  <a:lnTo>
                    <a:pt x="31" y="69"/>
                  </a:lnTo>
                  <a:lnTo>
                    <a:pt x="31" y="7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19" name="Freeform 84"/>
            <p:cNvSpPr>
              <a:spLocks/>
            </p:cNvSpPr>
            <p:nvPr/>
          </p:nvSpPr>
          <p:spPr bwMode="auto">
            <a:xfrm>
              <a:off x="3259" y="2815"/>
              <a:ext cx="20" cy="22"/>
            </a:xfrm>
            <a:custGeom>
              <a:avLst/>
              <a:gdLst>
                <a:gd name="T0" fmla="*/ 0 w 59"/>
                <a:gd name="T1" fmla="*/ 1 h 66"/>
                <a:gd name="T2" fmla="*/ 2 w 59"/>
                <a:gd name="T3" fmla="*/ 0 h 66"/>
                <a:gd name="T4" fmla="*/ 2 w 59"/>
                <a:gd name="T5" fmla="*/ 1 h 66"/>
                <a:gd name="T6" fmla="*/ 2 w 59"/>
                <a:gd name="T7" fmla="*/ 1 h 66"/>
                <a:gd name="T8" fmla="*/ 1 w 59"/>
                <a:gd name="T9" fmla="*/ 2 h 66"/>
                <a:gd name="T10" fmla="*/ 1 w 59"/>
                <a:gd name="T11" fmla="*/ 2 h 66"/>
                <a:gd name="T12" fmla="*/ 0 w 59"/>
                <a:gd name="T13" fmla="*/ 1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66"/>
                <a:gd name="T23" fmla="*/ 59 w 59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66">
                  <a:moveTo>
                    <a:pt x="0" y="20"/>
                  </a:moveTo>
                  <a:lnTo>
                    <a:pt x="43" y="0"/>
                  </a:lnTo>
                  <a:lnTo>
                    <a:pt x="59" y="33"/>
                  </a:lnTo>
                  <a:lnTo>
                    <a:pt x="57" y="32"/>
                  </a:lnTo>
                  <a:lnTo>
                    <a:pt x="23" y="66"/>
                  </a:lnTo>
                  <a:lnTo>
                    <a:pt x="21" y="65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20" name="Freeform 85"/>
            <p:cNvSpPr>
              <a:spLocks/>
            </p:cNvSpPr>
            <p:nvPr/>
          </p:nvSpPr>
          <p:spPr bwMode="auto">
            <a:xfrm>
              <a:off x="3267" y="2826"/>
              <a:ext cx="23" cy="22"/>
            </a:xfrm>
            <a:custGeom>
              <a:avLst/>
              <a:gdLst>
                <a:gd name="T0" fmla="*/ 0 w 69"/>
                <a:gd name="T1" fmla="*/ 1 h 66"/>
                <a:gd name="T2" fmla="*/ 1 w 69"/>
                <a:gd name="T3" fmla="*/ 0 h 66"/>
                <a:gd name="T4" fmla="*/ 2 w 69"/>
                <a:gd name="T5" fmla="*/ 1 h 66"/>
                <a:gd name="T6" fmla="*/ 3 w 69"/>
                <a:gd name="T7" fmla="*/ 1 h 66"/>
                <a:gd name="T8" fmla="*/ 1 w 69"/>
                <a:gd name="T9" fmla="*/ 2 h 66"/>
                <a:gd name="T10" fmla="*/ 1 w 69"/>
                <a:gd name="T11" fmla="*/ 2 h 66"/>
                <a:gd name="T12" fmla="*/ 0 w 69"/>
                <a:gd name="T13" fmla="*/ 1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6"/>
                <a:gd name="T23" fmla="*/ 69 w 69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6">
                  <a:moveTo>
                    <a:pt x="0" y="34"/>
                  </a:moveTo>
                  <a:lnTo>
                    <a:pt x="34" y="0"/>
                  </a:lnTo>
                  <a:lnTo>
                    <a:pt x="66" y="32"/>
                  </a:lnTo>
                  <a:lnTo>
                    <a:pt x="69" y="36"/>
                  </a:lnTo>
                  <a:lnTo>
                    <a:pt x="28" y="62"/>
                  </a:lnTo>
                  <a:lnTo>
                    <a:pt x="31" y="66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21" name="Freeform 86"/>
            <p:cNvSpPr>
              <a:spLocks/>
            </p:cNvSpPr>
            <p:nvPr/>
          </p:nvSpPr>
          <p:spPr bwMode="auto">
            <a:xfrm>
              <a:off x="3276" y="2838"/>
              <a:ext cx="22" cy="23"/>
            </a:xfrm>
            <a:custGeom>
              <a:avLst/>
              <a:gdLst>
                <a:gd name="T0" fmla="*/ 0 w 65"/>
                <a:gd name="T1" fmla="*/ 1 h 70"/>
                <a:gd name="T2" fmla="*/ 2 w 65"/>
                <a:gd name="T3" fmla="*/ 0 h 70"/>
                <a:gd name="T4" fmla="*/ 2 w 65"/>
                <a:gd name="T5" fmla="*/ 1 h 70"/>
                <a:gd name="T6" fmla="*/ 2 w 65"/>
                <a:gd name="T7" fmla="*/ 1 h 70"/>
                <a:gd name="T8" fmla="*/ 1 w 65"/>
                <a:gd name="T9" fmla="*/ 3 h 70"/>
                <a:gd name="T10" fmla="*/ 1 w 65"/>
                <a:gd name="T11" fmla="*/ 2 h 70"/>
                <a:gd name="T12" fmla="*/ 0 w 65"/>
                <a:gd name="T13" fmla="*/ 1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70"/>
                <a:gd name="T23" fmla="*/ 65 w 65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70">
                  <a:moveTo>
                    <a:pt x="0" y="26"/>
                  </a:moveTo>
                  <a:lnTo>
                    <a:pt x="41" y="0"/>
                  </a:lnTo>
                  <a:lnTo>
                    <a:pt x="65" y="37"/>
                  </a:lnTo>
                  <a:lnTo>
                    <a:pt x="61" y="33"/>
                  </a:lnTo>
                  <a:lnTo>
                    <a:pt x="32" y="70"/>
                  </a:lnTo>
                  <a:lnTo>
                    <a:pt x="28" y="6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22" name="Freeform 87"/>
            <p:cNvSpPr>
              <a:spLocks/>
            </p:cNvSpPr>
            <p:nvPr/>
          </p:nvSpPr>
          <p:spPr bwMode="auto">
            <a:xfrm>
              <a:off x="3287" y="2849"/>
              <a:ext cx="47" cy="46"/>
            </a:xfrm>
            <a:custGeom>
              <a:avLst/>
              <a:gdLst>
                <a:gd name="T0" fmla="*/ 0 w 142"/>
                <a:gd name="T1" fmla="*/ 1 h 137"/>
                <a:gd name="T2" fmla="*/ 1 w 142"/>
                <a:gd name="T3" fmla="*/ 0 h 137"/>
                <a:gd name="T4" fmla="*/ 5 w 142"/>
                <a:gd name="T5" fmla="*/ 3 h 137"/>
                <a:gd name="T6" fmla="*/ 5 w 142"/>
                <a:gd name="T7" fmla="*/ 4 h 137"/>
                <a:gd name="T8" fmla="*/ 4 w 142"/>
                <a:gd name="T9" fmla="*/ 5 h 137"/>
                <a:gd name="T10" fmla="*/ 4 w 142"/>
                <a:gd name="T11" fmla="*/ 5 h 137"/>
                <a:gd name="T12" fmla="*/ 0 w 142"/>
                <a:gd name="T13" fmla="*/ 1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"/>
                <a:gd name="T22" fmla="*/ 0 h 137"/>
                <a:gd name="T23" fmla="*/ 142 w 142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" h="137">
                  <a:moveTo>
                    <a:pt x="0" y="37"/>
                  </a:moveTo>
                  <a:lnTo>
                    <a:pt x="29" y="0"/>
                  </a:lnTo>
                  <a:lnTo>
                    <a:pt x="141" y="93"/>
                  </a:lnTo>
                  <a:lnTo>
                    <a:pt x="142" y="95"/>
                  </a:lnTo>
                  <a:lnTo>
                    <a:pt x="116" y="135"/>
                  </a:lnTo>
                  <a:lnTo>
                    <a:pt x="118" y="1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23" name="Freeform 88"/>
            <p:cNvSpPr>
              <a:spLocks/>
            </p:cNvSpPr>
            <p:nvPr/>
          </p:nvSpPr>
          <p:spPr bwMode="auto">
            <a:xfrm>
              <a:off x="3326" y="2881"/>
              <a:ext cx="39" cy="33"/>
            </a:xfrm>
            <a:custGeom>
              <a:avLst/>
              <a:gdLst>
                <a:gd name="T0" fmla="*/ 0 w 117"/>
                <a:gd name="T1" fmla="*/ 1 h 99"/>
                <a:gd name="T2" fmla="*/ 1 w 117"/>
                <a:gd name="T3" fmla="*/ 0 h 99"/>
                <a:gd name="T4" fmla="*/ 4 w 117"/>
                <a:gd name="T5" fmla="*/ 2 h 99"/>
                <a:gd name="T6" fmla="*/ 4 w 117"/>
                <a:gd name="T7" fmla="*/ 2 h 99"/>
                <a:gd name="T8" fmla="*/ 3 w 117"/>
                <a:gd name="T9" fmla="*/ 4 h 99"/>
                <a:gd name="T10" fmla="*/ 3 w 117"/>
                <a:gd name="T11" fmla="*/ 4 h 99"/>
                <a:gd name="T12" fmla="*/ 0 w 117"/>
                <a:gd name="T13" fmla="*/ 1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"/>
                <a:gd name="T22" fmla="*/ 0 h 99"/>
                <a:gd name="T23" fmla="*/ 117 w 117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" h="99">
                  <a:moveTo>
                    <a:pt x="0" y="40"/>
                  </a:moveTo>
                  <a:lnTo>
                    <a:pt x="26" y="0"/>
                  </a:lnTo>
                  <a:lnTo>
                    <a:pt x="117" y="57"/>
                  </a:lnTo>
                  <a:lnTo>
                    <a:pt x="114" y="56"/>
                  </a:lnTo>
                  <a:lnTo>
                    <a:pt x="94" y="99"/>
                  </a:lnTo>
                  <a:lnTo>
                    <a:pt x="91" y="98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24" name="Freeform 89"/>
            <p:cNvSpPr>
              <a:spLocks/>
            </p:cNvSpPr>
            <p:nvPr/>
          </p:nvSpPr>
          <p:spPr bwMode="auto">
            <a:xfrm>
              <a:off x="3357" y="2899"/>
              <a:ext cx="34" cy="28"/>
            </a:xfrm>
            <a:custGeom>
              <a:avLst/>
              <a:gdLst>
                <a:gd name="T0" fmla="*/ 0 w 102"/>
                <a:gd name="T1" fmla="*/ 2 h 83"/>
                <a:gd name="T2" fmla="*/ 1 w 102"/>
                <a:gd name="T3" fmla="*/ 0 h 83"/>
                <a:gd name="T4" fmla="*/ 4 w 102"/>
                <a:gd name="T5" fmla="*/ 1 h 83"/>
                <a:gd name="T6" fmla="*/ 4 w 102"/>
                <a:gd name="T7" fmla="*/ 1 h 83"/>
                <a:gd name="T8" fmla="*/ 3 w 102"/>
                <a:gd name="T9" fmla="*/ 3 h 83"/>
                <a:gd name="T10" fmla="*/ 3 w 102"/>
                <a:gd name="T11" fmla="*/ 3 h 83"/>
                <a:gd name="T12" fmla="*/ 0 w 102"/>
                <a:gd name="T13" fmla="*/ 2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83"/>
                <a:gd name="T23" fmla="*/ 102 w 102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83">
                  <a:moveTo>
                    <a:pt x="0" y="43"/>
                  </a:moveTo>
                  <a:lnTo>
                    <a:pt x="20" y="0"/>
                  </a:lnTo>
                  <a:lnTo>
                    <a:pt x="102" y="39"/>
                  </a:lnTo>
                  <a:lnTo>
                    <a:pt x="98" y="37"/>
                  </a:lnTo>
                  <a:lnTo>
                    <a:pt x="89" y="83"/>
                  </a:lnTo>
                  <a:lnTo>
                    <a:pt x="85" y="82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25" name="Freeform 90"/>
            <p:cNvSpPr>
              <a:spLocks/>
            </p:cNvSpPr>
            <p:nvPr/>
          </p:nvSpPr>
          <p:spPr bwMode="auto">
            <a:xfrm>
              <a:off x="3387" y="2912"/>
              <a:ext cx="15" cy="17"/>
            </a:xfrm>
            <a:custGeom>
              <a:avLst/>
              <a:gdLst>
                <a:gd name="T0" fmla="*/ 0 w 46"/>
                <a:gd name="T1" fmla="*/ 2 h 51"/>
                <a:gd name="T2" fmla="*/ 0 w 46"/>
                <a:gd name="T3" fmla="*/ 0 h 51"/>
                <a:gd name="T4" fmla="*/ 2 w 46"/>
                <a:gd name="T5" fmla="*/ 0 h 51"/>
                <a:gd name="T6" fmla="*/ 2 w 46"/>
                <a:gd name="T7" fmla="*/ 0 h 51"/>
                <a:gd name="T8" fmla="*/ 1 w 46"/>
                <a:gd name="T9" fmla="*/ 2 h 51"/>
                <a:gd name="T10" fmla="*/ 1 w 46"/>
                <a:gd name="T11" fmla="*/ 2 h 51"/>
                <a:gd name="T12" fmla="*/ 0 w 46"/>
                <a:gd name="T13" fmla="*/ 2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51"/>
                <a:gd name="T23" fmla="*/ 46 w 46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51">
                  <a:moveTo>
                    <a:pt x="0" y="46"/>
                  </a:moveTo>
                  <a:lnTo>
                    <a:pt x="9" y="0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26" name="Freeform 91"/>
            <p:cNvSpPr>
              <a:spLocks/>
            </p:cNvSpPr>
            <p:nvPr/>
          </p:nvSpPr>
          <p:spPr bwMode="auto">
            <a:xfrm>
              <a:off x="3395" y="2914"/>
              <a:ext cx="16" cy="19"/>
            </a:xfrm>
            <a:custGeom>
              <a:avLst/>
              <a:gdLst>
                <a:gd name="T0" fmla="*/ 0 w 46"/>
                <a:gd name="T1" fmla="*/ 2 h 57"/>
                <a:gd name="T2" fmla="*/ 1 w 46"/>
                <a:gd name="T3" fmla="*/ 0 h 57"/>
                <a:gd name="T4" fmla="*/ 2 w 46"/>
                <a:gd name="T5" fmla="*/ 0 h 57"/>
                <a:gd name="T6" fmla="*/ 2 w 46"/>
                <a:gd name="T7" fmla="*/ 0 h 57"/>
                <a:gd name="T8" fmla="*/ 1 w 46"/>
                <a:gd name="T9" fmla="*/ 2 h 57"/>
                <a:gd name="T10" fmla="*/ 1 w 46"/>
                <a:gd name="T11" fmla="*/ 2 h 57"/>
                <a:gd name="T12" fmla="*/ 0 w 46"/>
                <a:gd name="T13" fmla="*/ 2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57"/>
                <a:gd name="T23" fmla="*/ 46 w 46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57">
                  <a:moveTo>
                    <a:pt x="0" y="43"/>
                  </a:moveTo>
                  <a:lnTo>
                    <a:pt x="20" y="0"/>
                  </a:lnTo>
                  <a:lnTo>
                    <a:pt x="46" y="13"/>
                  </a:lnTo>
                  <a:lnTo>
                    <a:pt x="40" y="11"/>
                  </a:lnTo>
                  <a:lnTo>
                    <a:pt x="32" y="57"/>
                  </a:lnTo>
                  <a:lnTo>
                    <a:pt x="26" y="5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27" name="Freeform 92"/>
            <p:cNvSpPr>
              <a:spLocks/>
            </p:cNvSpPr>
            <p:nvPr/>
          </p:nvSpPr>
          <p:spPr bwMode="auto">
            <a:xfrm>
              <a:off x="3406" y="2918"/>
              <a:ext cx="22" cy="20"/>
            </a:xfrm>
            <a:custGeom>
              <a:avLst/>
              <a:gdLst>
                <a:gd name="T0" fmla="*/ 0 w 67"/>
                <a:gd name="T1" fmla="*/ 2 h 59"/>
                <a:gd name="T2" fmla="*/ 0 w 67"/>
                <a:gd name="T3" fmla="*/ 0 h 59"/>
                <a:gd name="T4" fmla="*/ 2 w 67"/>
                <a:gd name="T5" fmla="*/ 0 h 59"/>
                <a:gd name="T6" fmla="*/ 2 w 67"/>
                <a:gd name="T7" fmla="*/ 0 h 59"/>
                <a:gd name="T8" fmla="*/ 2 w 67"/>
                <a:gd name="T9" fmla="*/ 2 h 59"/>
                <a:gd name="T10" fmla="*/ 2 w 67"/>
                <a:gd name="T11" fmla="*/ 2 h 59"/>
                <a:gd name="T12" fmla="*/ 0 w 67"/>
                <a:gd name="T13" fmla="*/ 2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59"/>
                <a:gd name="T23" fmla="*/ 67 w 67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59">
                  <a:moveTo>
                    <a:pt x="0" y="46"/>
                  </a:moveTo>
                  <a:lnTo>
                    <a:pt x="8" y="0"/>
                  </a:lnTo>
                  <a:lnTo>
                    <a:pt x="67" y="13"/>
                  </a:lnTo>
                  <a:lnTo>
                    <a:pt x="63" y="13"/>
                  </a:lnTo>
                  <a:lnTo>
                    <a:pt x="60" y="59"/>
                  </a:lnTo>
                  <a:lnTo>
                    <a:pt x="56" y="59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28" name="Freeform 93"/>
            <p:cNvSpPr>
              <a:spLocks/>
            </p:cNvSpPr>
            <p:nvPr/>
          </p:nvSpPr>
          <p:spPr bwMode="auto">
            <a:xfrm>
              <a:off x="3426" y="2922"/>
              <a:ext cx="32" cy="18"/>
            </a:xfrm>
            <a:custGeom>
              <a:avLst/>
              <a:gdLst>
                <a:gd name="T0" fmla="*/ 0 w 96"/>
                <a:gd name="T1" fmla="*/ 2 h 52"/>
                <a:gd name="T2" fmla="*/ 0 w 96"/>
                <a:gd name="T3" fmla="*/ 0 h 52"/>
                <a:gd name="T4" fmla="*/ 4 w 96"/>
                <a:gd name="T5" fmla="*/ 0 h 52"/>
                <a:gd name="T6" fmla="*/ 4 w 96"/>
                <a:gd name="T7" fmla="*/ 0 h 52"/>
                <a:gd name="T8" fmla="*/ 3 w 96"/>
                <a:gd name="T9" fmla="*/ 2 h 52"/>
                <a:gd name="T10" fmla="*/ 3 w 96"/>
                <a:gd name="T11" fmla="*/ 2 h 52"/>
                <a:gd name="T12" fmla="*/ 0 w 96"/>
                <a:gd name="T13" fmla="*/ 2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52"/>
                <a:gd name="T23" fmla="*/ 96 w 96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52">
                  <a:moveTo>
                    <a:pt x="0" y="46"/>
                  </a:moveTo>
                  <a:lnTo>
                    <a:pt x="3" y="0"/>
                  </a:lnTo>
                  <a:lnTo>
                    <a:pt x="96" y="6"/>
                  </a:lnTo>
                  <a:lnTo>
                    <a:pt x="95" y="6"/>
                  </a:lnTo>
                  <a:lnTo>
                    <a:pt x="86" y="52"/>
                  </a:lnTo>
                  <a:lnTo>
                    <a:pt x="85" y="5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29" name="Freeform 94"/>
            <p:cNvSpPr>
              <a:spLocks/>
            </p:cNvSpPr>
            <p:nvPr/>
          </p:nvSpPr>
          <p:spPr bwMode="auto">
            <a:xfrm>
              <a:off x="3455" y="2924"/>
              <a:ext cx="22" cy="20"/>
            </a:xfrm>
            <a:custGeom>
              <a:avLst/>
              <a:gdLst>
                <a:gd name="T0" fmla="*/ 0 w 66"/>
                <a:gd name="T1" fmla="*/ 2 h 60"/>
                <a:gd name="T2" fmla="*/ 0 w 66"/>
                <a:gd name="T3" fmla="*/ 0 h 60"/>
                <a:gd name="T4" fmla="*/ 2 w 66"/>
                <a:gd name="T5" fmla="*/ 0 h 60"/>
                <a:gd name="T6" fmla="*/ 2 w 66"/>
                <a:gd name="T7" fmla="*/ 0 h 60"/>
                <a:gd name="T8" fmla="*/ 2 w 66"/>
                <a:gd name="T9" fmla="*/ 2 h 60"/>
                <a:gd name="T10" fmla="*/ 2 w 66"/>
                <a:gd name="T11" fmla="*/ 2 h 60"/>
                <a:gd name="T12" fmla="*/ 0 w 66"/>
                <a:gd name="T13" fmla="*/ 2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60"/>
                <a:gd name="T23" fmla="*/ 66 w 66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60">
                  <a:moveTo>
                    <a:pt x="0" y="46"/>
                  </a:moveTo>
                  <a:lnTo>
                    <a:pt x="9" y="0"/>
                  </a:lnTo>
                  <a:lnTo>
                    <a:pt x="66" y="13"/>
                  </a:lnTo>
                  <a:lnTo>
                    <a:pt x="62" y="13"/>
                  </a:lnTo>
                  <a:lnTo>
                    <a:pt x="62" y="60"/>
                  </a:lnTo>
                  <a:lnTo>
                    <a:pt x="63" y="6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30" name="Freeform 95"/>
            <p:cNvSpPr>
              <a:spLocks/>
            </p:cNvSpPr>
            <p:nvPr/>
          </p:nvSpPr>
          <p:spPr bwMode="auto">
            <a:xfrm>
              <a:off x="3475" y="2929"/>
              <a:ext cx="21" cy="15"/>
            </a:xfrm>
            <a:custGeom>
              <a:avLst/>
              <a:gdLst>
                <a:gd name="T0" fmla="*/ 0 w 63"/>
                <a:gd name="T1" fmla="*/ 2 h 47"/>
                <a:gd name="T2" fmla="*/ 0 w 63"/>
                <a:gd name="T3" fmla="*/ 0 h 47"/>
                <a:gd name="T4" fmla="*/ 2 w 63"/>
                <a:gd name="T5" fmla="*/ 0 h 47"/>
                <a:gd name="T6" fmla="*/ 2 w 63"/>
                <a:gd name="T7" fmla="*/ 0 h 47"/>
                <a:gd name="T8" fmla="*/ 2 w 63"/>
                <a:gd name="T9" fmla="*/ 2 h 47"/>
                <a:gd name="T10" fmla="*/ 2 w 63"/>
                <a:gd name="T11" fmla="*/ 2 h 47"/>
                <a:gd name="T12" fmla="*/ 0 w 63"/>
                <a:gd name="T13" fmla="*/ 2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47"/>
                <a:gd name="T23" fmla="*/ 63 w 63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47">
                  <a:moveTo>
                    <a:pt x="0" y="47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52" y="46"/>
                  </a:lnTo>
                  <a:lnTo>
                    <a:pt x="58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31" name="Freeform 96"/>
            <p:cNvSpPr>
              <a:spLocks/>
            </p:cNvSpPr>
            <p:nvPr/>
          </p:nvSpPr>
          <p:spPr bwMode="auto">
            <a:xfrm>
              <a:off x="3493" y="2929"/>
              <a:ext cx="12" cy="18"/>
            </a:xfrm>
            <a:custGeom>
              <a:avLst/>
              <a:gdLst>
                <a:gd name="T0" fmla="*/ 0 w 37"/>
                <a:gd name="T1" fmla="*/ 2 h 54"/>
                <a:gd name="T2" fmla="*/ 0 w 37"/>
                <a:gd name="T3" fmla="*/ 0 h 54"/>
                <a:gd name="T4" fmla="*/ 1 w 37"/>
                <a:gd name="T5" fmla="*/ 0 h 54"/>
                <a:gd name="T6" fmla="*/ 1 w 37"/>
                <a:gd name="T7" fmla="*/ 0 h 54"/>
                <a:gd name="T8" fmla="*/ 1 w 37"/>
                <a:gd name="T9" fmla="*/ 2 h 54"/>
                <a:gd name="T10" fmla="*/ 1 w 37"/>
                <a:gd name="T11" fmla="*/ 2 h 54"/>
                <a:gd name="T12" fmla="*/ 0 w 37"/>
                <a:gd name="T13" fmla="*/ 2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54"/>
                <a:gd name="T23" fmla="*/ 37 w 37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54">
                  <a:moveTo>
                    <a:pt x="0" y="46"/>
                  </a:moveTo>
                  <a:lnTo>
                    <a:pt x="11" y="0"/>
                  </a:lnTo>
                  <a:lnTo>
                    <a:pt x="37" y="7"/>
                  </a:lnTo>
                  <a:lnTo>
                    <a:pt x="31" y="7"/>
                  </a:lnTo>
                  <a:lnTo>
                    <a:pt x="31" y="54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32" name="Freeform 97"/>
            <p:cNvSpPr>
              <a:spLocks/>
            </p:cNvSpPr>
            <p:nvPr/>
          </p:nvSpPr>
          <p:spPr bwMode="auto">
            <a:xfrm>
              <a:off x="3503" y="2931"/>
              <a:ext cx="32" cy="16"/>
            </a:xfrm>
            <a:custGeom>
              <a:avLst/>
              <a:gdLst>
                <a:gd name="T0" fmla="*/ 0 w 95"/>
                <a:gd name="T1" fmla="*/ 2 h 47"/>
                <a:gd name="T2" fmla="*/ 0 w 95"/>
                <a:gd name="T3" fmla="*/ 0 h 47"/>
                <a:gd name="T4" fmla="*/ 3 w 95"/>
                <a:gd name="T5" fmla="*/ 0 h 47"/>
                <a:gd name="T6" fmla="*/ 3 w 95"/>
                <a:gd name="T7" fmla="*/ 0 h 47"/>
                <a:gd name="T8" fmla="*/ 3 w 95"/>
                <a:gd name="T9" fmla="*/ 2 h 47"/>
                <a:gd name="T10" fmla="*/ 4 w 95"/>
                <a:gd name="T11" fmla="*/ 2 h 47"/>
                <a:gd name="T12" fmla="*/ 0 w 95"/>
                <a:gd name="T13" fmla="*/ 2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"/>
                <a:gd name="T22" fmla="*/ 0 h 47"/>
                <a:gd name="T23" fmla="*/ 95 w 95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" h="47">
                  <a:moveTo>
                    <a:pt x="0" y="47"/>
                  </a:moveTo>
                  <a:lnTo>
                    <a:pt x="0" y="0"/>
                  </a:lnTo>
                  <a:lnTo>
                    <a:pt x="92" y="0"/>
                  </a:lnTo>
                  <a:lnTo>
                    <a:pt x="87" y="46"/>
                  </a:lnTo>
                  <a:lnTo>
                    <a:pt x="95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33" name="Freeform 98"/>
            <p:cNvSpPr>
              <a:spLocks/>
            </p:cNvSpPr>
            <p:nvPr/>
          </p:nvSpPr>
          <p:spPr bwMode="auto">
            <a:xfrm>
              <a:off x="3532" y="2931"/>
              <a:ext cx="14" cy="18"/>
            </a:xfrm>
            <a:custGeom>
              <a:avLst/>
              <a:gdLst>
                <a:gd name="T0" fmla="*/ 0 w 41"/>
                <a:gd name="T1" fmla="*/ 2 h 53"/>
                <a:gd name="T2" fmla="*/ 0 w 41"/>
                <a:gd name="T3" fmla="*/ 0 h 53"/>
                <a:gd name="T4" fmla="*/ 1 w 41"/>
                <a:gd name="T5" fmla="*/ 0 h 53"/>
                <a:gd name="T6" fmla="*/ 1 w 41"/>
                <a:gd name="T7" fmla="*/ 0 h 53"/>
                <a:gd name="T8" fmla="*/ 1 w 41"/>
                <a:gd name="T9" fmla="*/ 2 h 53"/>
                <a:gd name="T10" fmla="*/ 2 w 41"/>
                <a:gd name="T11" fmla="*/ 2 h 53"/>
                <a:gd name="T12" fmla="*/ 0 w 41"/>
                <a:gd name="T13" fmla="*/ 2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53"/>
                <a:gd name="T23" fmla="*/ 41 w 41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53">
                  <a:moveTo>
                    <a:pt x="0" y="46"/>
                  </a:moveTo>
                  <a:lnTo>
                    <a:pt x="5" y="0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53"/>
                  </a:lnTo>
                  <a:lnTo>
                    <a:pt x="41" y="5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34" name="Rectangle 99"/>
            <p:cNvSpPr>
              <a:spLocks noChangeArrowheads="1"/>
            </p:cNvSpPr>
            <p:nvPr/>
          </p:nvSpPr>
          <p:spPr bwMode="auto">
            <a:xfrm>
              <a:off x="3544" y="2933"/>
              <a:ext cx="47" cy="16"/>
            </a:xfrm>
            <a:prstGeom prst="rect">
              <a:avLst/>
            </a:prstGeom>
            <a:solidFill>
              <a:srgbClr val="FF004D"/>
            </a:solidFill>
            <a:ln w="0">
              <a:solidFill>
                <a:srgbClr val="FF004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835" name="Freeform 100"/>
            <p:cNvSpPr>
              <a:spLocks/>
            </p:cNvSpPr>
            <p:nvPr/>
          </p:nvSpPr>
          <p:spPr bwMode="auto">
            <a:xfrm>
              <a:off x="1811" y="2215"/>
              <a:ext cx="21" cy="80"/>
            </a:xfrm>
            <a:custGeom>
              <a:avLst/>
              <a:gdLst>
                <a:gd name="T0" fmla="*/ 0 w 63"/>
                <a:gd name="T1" fmla="*/ 8 h 242"/>
                <a:gd name="T2" fmla="*/ 0 w 63"/>
                <a:gd name="T3" fmla="*/ 9 h 242"/>
                <a:gd name="T4" fmla="*/ 0 w 63"/>
                <a:gd name="T5" fmla="*/ 9 h 242"/>
                <a:gd name="T6" fmla="*/ 1 w 63"/>
                <a:gd name="T7" fmla="*/ 9 h 242"/>
                <a:gd name="T8" fmla="*/ 2 w 63"/>
                <a:gd name="T9" fmla="*/ 8 h 242"/>
                <a:gd name="T10" fmla="*/ 2 w 63"/>
                <a:gd name="T11" fmla="*/ 8 h 242"/>
                <a:gd name="T12" fmla="*/ 2 w 63"/>
                <a:gd name="T13" fmla="*/ 7 h 242"/>
                <a:gd name="T14" fmla="*/ 2 w 63"/>
                <a:gd name="T15" fmla="*/ 7 h 242"/>
                <a:gd name="T16" fmla="*/ 2 w 63"/>
                <a:gd name="T17" fmla="*/ 6 h 242"/>
                <a:gd name="T18" fmla="*/ 2 w 63"/>
                <a:gd name="T19" fmla="*/ 4 h 242"/>
                <a:gd name="T20" fmla="*/ 2 w 63"/>
                <a:gd name="T21" fmla="*/ 3 h 242"/>
                <a:gd name="T22" fmla="*/ 2 w 63"/>
                <a:gd name="T23" fmla="*/ 2 h 242"/>
                <a:gd name="T24" fmla="*/ 2 w 63"/>
                <a:gd name="T25" fmla="*/ 1 h 242"/>
                <a:gd name="T26" fmla="*/ 2 w 63"/>
                <a:gd name="T27" fmla="*/ 1 h 242"/>
                <a:gd name="T28" fmla="*/ 1 w 63"/>
                <a:gd name="T29" fmla="*/ 0 h 242"/>
                <a:gd name="T30" fmla="*/ 1 w 63"/>
                <a:gd name="T31" fmla="*/ 0 h 242"/>
                <a:gd name="T32" fmla="*/ 0 w 63"/>
                <a:gd name="T33" fmla="*/ 0 h 242"/>
                <a:gd name="T34" fmla="*/ 0 w 63"/>
                <a:gd name="T35" fmla="*/ 0 h 242"/>
                <a:gd name="T36" fmla="*/ 0 w 63"/>
                <a:gd name="T37" fmla="*/ 1 h 242"/>
                <a:gd name="T38" fmla="*/ 0 w 63"/>
                <a:gd name="T39" fmla="*/ 1 h 242"/>
                <a:gd name="T40" fmla="*/ 1 w 63"/>
                <a:gd name="T41" fmla="*/ 1 h 242"/>
                <a:gd name="T42" fmla="*/ 1 w 63"/>
                <a:gd name="T43" fmla="*/ 1 h 242"/>
                <a:gd name="T44" fmla="*/ 1 w 63"/>
                <a:gd name="T45" fmla="*/ 1 h 242"/>
                <a:gd name="T46" fmla="*/ 1 w 63"/>
                <a:gd name="T47" fmla="*/ 2 h 242"/>
                <a:gd name="T48" fmla="*/ 1 w 63"/>
                <a:gd name="T49" fmla="*/ 2 h 242"/>
                <a:gd name="T50" fmla="*/ 1 w 63"/>
                <a:gd name="T51" fmla="*/ 3 h 242"/>
                <a:gd name="T52" fmla="*/ 1 w 63"/>
                <a:gd name="T53" fmla="*/ 5 h 242"/>
                <a:gd name="T54" fmla="*/ 1 w 63"/>
                <a:gd name="T55" fmla="*/ 6 h 242"/>
                <a:gd name="T56" fmla="*/ 1 w 63"/>
                <a:gd name="T57" fmla="*/ 7 h 242"/>
                <a:gd name="T58" fmla="*/ 1 w 63"/>
                <a:gd name="T59" fmla="*/ 7 h 242"/>
                <a:gd name="T60" fmla="*/ 1 w 63"/>
                <a:gd name="T61" fmla="*/ 7 h 242"/>
                <a:gd name="T62" fmla="*/ 1 w 63"/>
                <a:gd name="T63" fmla="*/ 8 h 242"/>
                <a:gd name="T64" fmla="*/ 0 w 63"/>
                <a:gd name="T65" fmla="*/ 8 h 242"/>
                <a:gd name="T66" fmla="*/ 0 w 63"/>
                <a:gd name="T67" fmla="*/ 8 h 2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"/>
                <a:gd name="T103" fmla="*/ 0 h 242"/>
                <a:gd name="T104" fmla="*/ 63 w 63"/>
                <a:gd name="T105" fmla="*/ 242 h 2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" h="242">
                  <a:moveTo>
                    <a:pt x="0" y="208"/>
                  </a:moveTo>
                  <a:lnTo>
                    <a:pt x="0" y="242"/>
                  </a:lnTo>
                  <a:lnTo>
                    <a:pt x="6" y="242"/>
                  </a:lnTo>
                  <a:lnTo>
                    <a:pt x="26" y="239"/>
                  </a:lnTo>
                  <a:lnTo>
                    <a:pt x="42" y="230"/>
                  </a:lnTo>
                  <a:lnTo>
                    <a:pt x="52" y="218"/>
                  </a:lnTo>
                  <a:lnTo>
                    <a:pt x="59" y="203"/>
                  </a:lnTo>
                  <a:lnTo>
                    <a:pt x="62" y="184"/>
                  </a:lnTo>
                  <a:lnTo>
                    <a:pt x="63" y="164"/>
                  </a:lnTo>
                  <a:lnTo>
                    <a:pt x="63" y="121"/>
                  </a:lnTo>
                  <a:lnTo>
                    <a:pt x="63" y="75"/>
                  </a:lnTo>
                  <a:lnTo>
                    <a:pt x="62" y="54"/>
                  </a:lnTo>
                  <a:lnTo>
                    <a:pt x="58" y="36"/>
                  </a:lnTo>
                  <a:lnTo>
                    <a:pt x="51" y="21"/>
                  </a:lnTo>
                  <a:lnTo>
                    <a:pt x="39" y="10"/>
                  </a:lnTo>
                  <a:lnTo>
                    <a:pt x="23" y="3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6" y="19"/>
                  </a:lnTo>
                  <a:lnTo>
                    <a:pt x="15" y="20"/>
                  </a:lnTo>
                  <a:lnTo>
                    <a:pt x="20" y="27"/>
                  </a:lnTo>
                  <a:lnTo>
                    <a:pt x="26" y="36"/>
                  </a:lnTo>
                  <a:lnTo>
                    <a:pt x="29" y="49"/>
                  </a:lnTo>
                  <a:lnTo>
                    <a:pt x="30" y="65"/>
                  </a:lnTo>
                  <a:lnTo>
                    <a:pt x="32" y="83"/>
                  </a:lnTo>
                  <a:lnTo>
                    <a:pt x="32" y="126"/>
                  </a:lnTo>
                  <a:lnTo>
                    <a:pt x="32" y="157"/>
                  </a:lnTo>
                  <a:lnTo>
                    <a:pt x="30" y="185"/>
                  </a:lnTo>
                  <a:lnTo>
                    <a:pt x="28" y="198"/>
                  </a:lnTo>
                  <a:lnTo>
                    <a:pt x="23" y="207"/>
                  </a:lnTo>
                  <a:lnTo>
                    <a:pt x="16" y="213"/>
                  </a:lnTo>
                  <a:lnTo>
                    <a:pt x="6" y="216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36" name="Freeform 101"/>
            <p:cNvSpPr>
              <a:spLocks/>
            </p:cNvSpPr>
            <p:nvPr/>
          </p:nvSpPr>
          <p:spPr bwMode="auto">
            <a:xfrm>
              <a:off x="1790" y="2212"/>
              <a:ext cx="23" cy="83"/>
            </a:xfrm>
            <a:custGeom>
              <a:avLst/>
              <a:gdLst>
                <a:gd name="T0" fmla="*/ 2 w 70"/>
                <a:gd name="T1" fmla="*/ 1 h 249"/>
                <a:gd name="T2" fmla="*/ 2 w 70"/>
                <a:gd name="T3" fmla="*/ 0 h 249"/>
                <a:gd name="T4" fmla="*/ 3 w 70"/>
                <a:gd name="T5" fmla="*/ 0 h 249"/>
                <a:gd name="T6" fmla="*/ 2 w 70"/>
                <a:gd name="T7" fmla="*/ 0 h 249"/>
                <a:gd name="T8" fmla="*/ 1 w 70"/>
                <a:gd name="T9" fmla="*/ 1 h 249"/>
                <a:gd name="T10" fmla="*/ 1 w 70"/>
                <a:gd name="T11" fmla="*/ 1 h 249"/>
                <a:gd name="T12" fmla="*/ 0 w 70"/>
                <a:gd name="T13" fmla="*/ 2 h 249"/>
                <a:gd name="T14" fmla="*/ 0 w 70"/>
                <a:gd name="T15" fmla="*/ 2 h 249"/>
                <a:gd name="T16" fmla="*/ 0 w 70"/>
                <a:gd name="T17" fmla="*/ 3 h 249"/>
                <a:gd name="T18" fmla="*/ 0 w 70"/>
                <a:gd name="T19" fmla="*/ 5 h 249"/>
                <a:gd name="T20" fmla="*/ 0 w 70"/>
                <a:gd name="T21" fmla="*/ 6 h 249"/>
                <a:gd name="T22" fmla="*/ 0 w 70"/>
                <a:gd name="T23" fmla="*/ 7 h 249"/>
                <a:gd name="T24" fmla="*/ 0 w 70"/>
                <a:gd name="T25" fmla="*/ 8 h 249"/>
                <a:gd name="T26" fmla="*/ 1 w 70"/>
                <a:gd name="T27" fmla="*/ 8 h 249"/>
                <a:gd name="T28" fmla="*/ 1 w 70"/>
                <a:gd name="T29" fmla="*/ 9 h 249"/>
                <a:gd name="T30" fmla="*/ 2 w 70"/>
                <a:gd name="T31" fmla="*/ 9 h 249"/>
                <a:gd name="T32" fmla="*/ 2 w 70"/>
                <a:gd name="T33" fmla="*/ 9 h 249"/>
                <a:gd name="T34" fmla="*/ 2 w 70"/>
                <a:gd name="T35" fmla="*/ 8 h 249"/>
                <a:gd name="T36" fmla="*/ 3 w 70"/>
                <a:gd name="T37" fmla="*/ 8 h 249"/>
                <a:gd name="T38" fmla="*/ 2 w 70"/>
                <a:gd name="T39" fmla="*/ 8 h 249"/>
                <a:gd name="T40" fmla="*/ 2 w 70"/>
                <a:gd name="T41" fmla="*/ 8 h 249"/>
                <a:gd name="T42" fmla="*/ 1 w 70"/>
                <a:gd name="T43" fmla="*/ 8 h 249"/>
                <a:gd name="T44" fmla="*/ 1 w 70"/>
                <a:gd name="T45" fmla="*/ 7 h 249"/>
                <a:gd name="T46" fmla="*/ 1 w 70"/>
                <a:gd name="T47" fmla="*/ 6 h 249"/>
                <a:gd name="T48" fmla="*/ 1 w 70"/>
                <a:gd name="T49" fmla="*/ 5 h 249"/>
                <a:gd name="T50" fmla="*/ 1 w 70"/>
                <a:gd name="T51" fmla="*/ 3 h 249"/>
                <a:gd name="T52" fmla="*/ 1 w 70"/>
                <a:gd name="T53" fmla="*/ 3 h 249"/>
                <a:gd name="T54" fmla="*/ 1 w 70"/>
                <a:gd name="T55" fmla="*/ 2 h 249"/>
                <a:gd name="T56" fmla="*/ 1 w 70"/>
                <a:gd name="T57" fmla="*/ 2 h 249"/>
                <a:gd name="T58" fmla="*/ 2 w 70"/>
                <a:gd name="T59" fmla="*/ 1 h 249"/>
                <a:gd name="T60" fmla="*/ 2 w 70"/>
                <a:gd name="T61" fmla="*/ 1 h 249"/>
                <a:gd name="T62" fmla="*/ 3 w 70"/>
                <a:gd name="T63" fmla="*/ 1 h 249"/>
                <a:gd name="T64" fmla="*/ 2 w 70"/>
                <a:gd name="T65" fmla="*/ 1 h 2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"/>
                <a:gd name="T100" fmla="*/ 0 h 249"/>
                <a:gd name="T101" fmla="*/ 70 w 70"/>
                <a:gd name="T102" fmla="*/ 249 h 2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" h="249">
                  <a:moveTo>
                    <a:pt x="64" y="26"/>
                  </a:moveTo>
                  <a:lnTo>
                    <a:pt x="64" y="0"/>
                  </a:lnTo>
                  <a:lnTo>
                    <a:pt x="70" y="7"/>
                  </a:lnTo>
                  <a:lnTo>
                    <a:pt x="47" y="10"/>
                  </a:lnTo>
                  <a:lnTo>
                    <a:pt x="30" y="17"/>
                  </a:lnTo>
                  <a:lnTo>
                    <a:pt x="17" y="28"/>
                  </a:lnTo>
                  <a:lnTo>
                    <a:pt x="8" y="43"/>
                  </a:lnTo>
                  <a:lnTo>
                    <a:pt x="4" y="61"/>
                  </a:lnTo>
                  <a:lnTo>
                    <a:pt x="1" y="82"/>
                  </a:lnTo>
                  <a:lnTo>
                    <a:pt x="0" y="128"/>
                  </a:lnTo>
                  <a:lnTo>
                    <a:pt x="1" y="171"/>
                  </a:lnTo>
                  <a:lnTo>
                    <a:pt x="2" y="191"/>
                  </a:lnTo>
                  <a:lnTo>
                    <a:pt x="8" y="210"/>
                  </a:lnTo>
                  <a:lnTo>
                    <a:pt x="15" y="225"/>
                  </a:lnTo>
                  <a:lnTo>
                    <a:pt x="27" y="237"/>
                  </a:lnTo>
                  <a:lnTo>
                    <a:pt x="43" y="246"/>
                  </a:lnTo>
                  <a:lnTo>
                    <a:pt x="64" y="249"/>
                  </a:lnTo>
                  <a:lnTo>
                    <a:pt x="64" y="215"/>
                  </a:lnTo>
                  <a:lnTo>
                    <a:pt x="70" y="223"/>
                  </a:lnTo>
                  <a:lnTo>
                    <a:pt x="57" y="220"/>
                  </a:lnTo>
                  <a:lnTo>
                    <a:pt x="47" y="214"/>
                  </a:lnTo>
                  <a:lnTo>
                    <a:pt x="41" y="205"/>
                  </a:lnTo>
                  <a:lnTo>
                    <a:pt x="35" y="192"/>
                  </a:lnTo>
                  <a:lnTo>
                    <a:pt x="31" y="164"/>
                  </a:lnTo>
                  <a:lnTo>
                    <a:pt x="31" y="133"/>
                  </a:lnTo>
                  <a:lnTo>
                    <a:pt x="31" y="90"/>
                  </a:lnTo>
                  <a:lnTo>
                    <a:pt x="33" y="72"/>
                  </a:lnTo>
                  <a:lnTo>
                    <a:pt x="35" y="56"/>
                  </a:lnTo>
                  <a:lnTo>
                    <a:pt x="41" y="43"/>
                  </a:lnTo>
                  <a:lnTo>
                    <a:pt x="47" y="34"/>
                  </a:lnTo>
                  <a:lnTo>
                    <a:pt x="57" y="27"/>
                  </a:lnTo>
                  <a:lnTo>
                    <a:pt x="70" y="26"/>
                  </a:lnTo>
                  <a:lnTo>
                    <a:pt x="64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37" name="Rectangle 102"/>
            <p:cNvSpPr>
              <a:spLocks noChangeArrowheads="1"/>
            </p:cNvSpPr>
            <p:nvPr/>
          </p:nvSpPr>
          <p:spPr bwMode="auto">
            <a:xfrm>
              <a:off x="1843" y="2281"/>
              <a:ext cx="12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838" name="Freeform 103"/>
            <p:cNvSpPr>
              <a:spLocks/>
            </p:cNvSpPr>
            <p:nvPr/>
          </p:nvSpPr>
          <p:spPr bwMode="auto">
            <a:xfrm>
              <a:off x="1867" y="2214"/>
              <a:ext cx="42" cy="81"/>
            </a:xfrm>
            <a:custGeom>
              <a:avLst/>
              <a:gdLst>
                <a:gd name="T0" fmla="*/ 0 w 128"/>
                <a:gd name="T1" fmla="*/ 0 h 242"/>
                <a:gd name="T2" fmla="*/ 0 w 128"/>
                <a:gd name="T3" fmla="*/ 5 h 242"/>
                <a:gd name="T4" fmla="*/ 1 w 128"/>
                <a:gd name="T5" fmla="*/ 5 h 242"/>
                <a:gd name="T6" fmla="*/ 1 w 128"/>
                <a:gd name="T7" fmla="*/ 5 h 242"/>
                <a:gd name="T8" fmla="*/ 2 w 128"/>
                <a:gd name="T9" fmla="*/ 4 h 242"/>
                <a:gd name="T10" fmla="*/ 2 w 128"/>
                <a:gd name="T11" fmla="*/ 4 h 242"/>
                <a:gd name="T12" fmla="*/ 3 w 128"/>
                <a:gd name="T13" fmla="*/ 4 h 242"/>
                <a:gd name="T14" fmla="*/ 3 w 128"/>
                <a:gd name="T15" fmla="*/ 5 h 242"/>
                <a:gd name="T16" fmla="*/ 3 w 128"/>
                <a:gd name="T17" fmla="*/ 6 h 242"/>
                <a:gd name="T18" fmla="*/ 3 w 128"/>
                <a:gd name="T19" fmla="*/ 8 h 242"/>
                <a:gd name="T20" fmla="*/ 3 w 128"/>
                <a:gd name="T21" fmla="*/ 8 h 242"/>
                <a:gd name="T22" fmla="*/ 2 w 128"/>
                <a:gd name="T23" fmla="*/ 8 h 242"/>
                <a:gd name="T24" fmla="*/ 2 w 128"/>
                <a:gd name="T25" fmla="*/ 8 h 242"/>
                <a:gd name="T26" fmla="*/ 1 w 128"/>
                <a:gd name="T27" fmla="*/ 7 h 242"/>
                <a:gd name="T28" fmla="*/ 1 w 128"/>
                <a:gd name="T29" fmla="*/ 7 h 242"/>
                <a:gd name="T30" fmla="*/ 0 w 128"/>
                <a:gd name="T31" fmla="*/ 7 h 242"/>
                <a:gd name="T32" fmla="*/ 0 w 128"/>
                <a:gd name="T33" fmla="*/ 8 h 242"/>
                <a:gd name="T34" fmla="*/ 1 w 128"/>
                <a:gd name="T35" fmla="*/ 9 h 242"/>
                <a:gd name="T36" fmla="*/ 2 w 128"/>
                <a:gd name="T37" fmla="*/ 9 h 242"/>
                <a:gd name="T38" fmla="*/ 3 w 128"/>
                <a:gd name="T39" fmla="*/ 9 h 242"/>
                <a:gd name="T40" fmla="*/ 4 w 128"/>
                <a:gd name="T41" fmla="*/ 8 h 242"/>
                <a:gd name="T42" fmla="*/ 4 w 128"/>
                <a:gd name="T43" fmla="*/ 8 h 242"/>
                <a:gd name="T44" fmla="*/ 5 w 128"/>
                <a:gd name="T45" fmla="*/ 6 h 242"/>
                <a:gd name="T46" fmla="*/ 4 w 128"/>
                <a:gd name="T47" fmla="*/ 4 h 242"/>
                <a:gd name="T48" fmla="*/ 4 w 128"/>
                <a:gd name="T49" fmla="*/ 3 h 242"/>
                <a:gd name="T50" fmla="*/ 3 w 128"/>
                <a:gd name="T51" fmla="*/ 3 h 242"/>
                <a:gd name="T52" fmla="*/ 2 w 128"/>
                <a:gd name="T53" fmla="*/ 3 h 242"/>
                <a:gd name="T54" fmla="*/ 1 w 128"/>
                <a:gd name="T55" fmla="*/ 4 h 242"/>
                <a:gd name="T56" fmla="*/ 1 w 128"/>
                <a:gd name="T57" fmla="*/ 1 h 242"/>
                <a:gd name="T58" fmla="*/ 4 w 128"/>
                <a:gd name="T59" fmla="*/ 1 h 242"/>
                <a:gd name="T60" fmla="*/ 4 w 128"/>
                <a:gd name="T61" fmla="*/ 0 h 242"/>
                <a:gd name="T62" fmla="*/ 0 w 128"/>
                <a:gd name="T63" fmla="*/ 0 h 2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8"/>
                <a:gd name="T97" fmla="*/ 0 h 242"/>
                <a:gd name="T98" fmla="*/ 128 w 128"/>
                <a:gd name="T99" fmla="*/ 242 h 2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8" h="242">
                  <a:moveTo>
                    <a:pt x="7" y="0"/>
                  </a:moveTo>
                  <a:lnTo>
                    <a:pt x="7" y="128"/>
                  </a:lnTo>
                  <a:lnTo>
                    <a:pt x="31" y="128"/>
                  </a:lnTo>
                  <a:lnTo>
                    <a:pt x="38" y="134"/>
                  </a:lnTo>
                  <a:lnTo>
                    <a:pt x="47" y="111"/>
                  </a:lnTo>
                  <a:lnTo>
                    <a:pt x="63" y="103"/>
                  </a:lnTo>
                  <a:lnTo>
                    <a:pt x="82" y="108"/>
                  </a:lnTo>
                  <a:lnTo>
                    <a:pt x="92" y="123"/>
                  </a:lnTo>
                  <a:lnTo>
                    <a:pt x="96" y="166"/>
                  </a:lnTo>
                  <a:lnTo>
                    <a:pt x="89" y="202"/>
                  </a:lnTo>
                  <a:lnTo>
                    <a:pt x="71" y="216"/>
                  </a:lnTo>
                  <a:lnTo>
                    <a:pt x="63" y="218"/>
                  </a:lnTo>
                  <a:lnTo>
                    <a:pt x="44" y="209"/>
                  </a:lnTo>
                  <a:lnTo>
                    <a:pt x="38" y="186"/>
                  </a:lnTo>
                  <a:lnTo>
                    <a:pt x="31" y="179"/>
                  </a:lnTo>
                  <a:lnTo>
                    <a:pt x="0" y="179"/>
                  </a:lnTo>
                  <a:lnTo>
                    <a:pt x="2" y="209"/>
                  </a:lnTo>
                  <a:lnTo>
                    <a:pt x="21" y="233"/>
                  </a:lnTo>
                  <a:lnTo>
                    <a:pt x="46" y="242"/>
                  </a:lnTo>
                  <a:lnTo>
                    <a:pt x="82" y="242"/>
                  </a:lnTo>
                  <a:lnTo>
                    <a:pt x="109" y="228"/>
                  </a:lnTo>
                  <a:lnTo>
                    <a:pt x="122" y="203"/>
                  </a:lnTo>
                  <a:lnTo>
                    <a:pt x="128" y="160"/>
                  </a:lnTo>
                  <a:lnTo>
                    <a:pt x="119" y="111"/>
                  </a:lnTo>
                  <a:lnTo>
                    <a:pt x="106" y="92"/>
                  </a:lnTo>
                  <a:lnTo>
                    <a:pt x="76" y="84"/>
                  </a:lnTo>
                  <a:lnTo>
                    <a:pt x="44" y="90"/>
                  </a:lnTo>
                  <a:lnTo>
                    <a:pt x="38" y="97"/>
                  </a:lnTo>
                  <a:lnTo>
                    <a:pt x="38" y="26"/>
                  </a:lnTo>
                  <a:lnTo>
                    <a:pt x="115" y="26"/>
                  </a:lnTo>
                  <a:lnTo>
                    <a:pt x="11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39" name="Freeform 104"/>
            <p:cNvSpPr>
              <a:spLocks/>
            </p:cNvSpPr>
            <p:nvPr/>
          </p:nvSpPr>
          <p:spPr bwMode="auto">
            <a:xfrm>
              <a:off x="1971" y="2210"/>
              <a:ext cx="35" cy="81"/>
            </a:xfrm>
            <a:custGeom>
              <a:avLst/>
              <a:gdLst>
                <a:gd name="T0" fmla="*/ 0 w 104"/>
                <a:gd name="T1" fmla="*/ 6 h 242"/>
                <a:gd name="T2" fmla="*/ 0 w 104"/>
                <a:gd name="T3" fmla="*/ 7 h 242"/>
                <a:gd name="T4" fmla="*/ 2 w 104"/>
                <a:gd name="T5" fmla="*/ 7 h 242"/>
                <a:gd name="T6" fmla="*/ 2 w 104"/>
                <a:gd name="T7" fmla="*/ 9 h 242"/>
                <a:gd name="T8" fmla="*/ 4 w 104"/>
                <a:gd name="T9" fmla="*/ 9 h 242"/>
                <a:gd name="T10" fmla="*/ 1 w 104"/>
                <a:gd name="T11" fmla="*/ 0 h 242"/>
                <a:gd name="T12" fmla="*/ 0 w 104"/>
                <a:gd name="T13" fmla="*/ 0 h 242"/>
                <a:gd name="T14" fmla="*/ 0 w 104"/>
                <a:gd name="T15" fmla="*/ 2 h 242"/>
                <a:gd name="T16" fmla="*/ 1 w 104"/>
                <a:gd name="T17" fmla="*/ 6 h 242"/>
                <a:gd name="T18" fmla="*/ 0 w 104"/>
                <a:gd name="T19" fmla="*/ 6 h 2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242"/>
                <a:gd name="T32" fmla="*/ 104 w 104"/>
                <a:gd name="T33" fmla="*/ 242 h 2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242">
                  <a:moveTo>
                    <a:pt x="0" y="160"/>
                  </a:moveTo>
                  <a:lnTo>
                    <a:pt x="0" y="184"/>
                  </a:lnTo>
                  <a:lnTo>
                    <a:pt x="52" y="184"/>
                  </a:lnTo>
                  <a:lnTo>
                    <a:pt x="65" y="242"/>
                  </a:lnTo>
                  <a:lnTo>
                    <a:pt x="104" y="242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39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40" name="Freeform 105"/>
            <p:cNvSpPr>
              <a:spLocks/>
            </p:cNvSpPr>
            <p:nvPr/>
          </p:nvSpPr>
          <p:spPr bwMode="auto">
            <a:xfrm>
              <a:off x="1939" y="2210"/>
              <a:ext cx="32" cy="81"/>
            </a:xfrm>
            <a:custGeom>
              <a:avLst/>
              <a:gdLst>
                <a:gd name="T0" fmla="*/ 4 w 96"/>
                <a:gd name="T1" fmla="*/ 2 h 242"/>
                <a:gd name="T2" fmla="*/ 4 w 96"/>
                <a:gd name="T3" fmla="*/ 0 h 242"/>
                <a:gd name="T4" fmla="*/ 3 w 96"/>
                <a:gd name="T5" fmla="*/ 0 h 242"/>
                <a:gd name="T6" fmla="*/ 0 w 96"/>
                <a:gd name="T7" fmla="*/ 9 h 242"/>
                <a:gd name="T8" fmla="*/ 1 w 96"/>
                <a:gd name="T9" fmla="*/ 9 h 242"/>
                <a:gd name="T10" fmla="*/ 2 w 96"/>
                <a:gd name="T11" fmla="*/ 7 h 242"/>
                <a:gd name="T12" fmla="*/ 4 w 96"/>
                <a:gd name="T13" fmla="*/ 7 h 242"/>
                <a:gd name="T14" fmla="*/ 4 w 96"/>
                <a:gd name="T15" fmla="*/ 6 h 242"/>
                <a:gd name="T16" fmla="*/ 2 w 96"/>
                <a:gd name="T17" fmla="*/ 6 h 242"/>
                <a:gd name="T18" fmla="*/ 4 w 96"/>
                <a:gd name="T19" fmla="*/ 1 h 242"/>
                <a:gd name="T20" fmla="*/ 4 w 96"/>
                <a:gd name="T21" fmla="*/ 2 h 2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6"/>
                <a:gd name="T34" fmla="*/ 0 h 242"/>
                <a:gd name="T35" fmla="*/ 96 w 96"/>
                <a:gd name="T36" fmla="*/ 242 h 2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" h="242">
                  <a:moveTo>
                    <a:pt x="96" y="50"/>
                  </a:moveTo>
                  <a:lnTo>
                    <a:pt x="96" y="0"/>
                  </a:lnTo>
                  <a:lnTo>
                    <a:pt x="78" y="0"/>
                  </a:lnTo>
                  <a:lnTo>
                    <a:pt x="0" y="242"/>
                  </a:lnTo>
                  <a:lnTo>
                    <a:pt x="32" y="242"/>
                  </a:lnTo>
                  <a:lnTo>
                    <a:pt x="52" y="184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58" y="160"/>
                  </a:lnTo>
                  <a:lnTo>
                    <a:pt x="96" y="26"/>
                  </a:lnTo>
                  <a:lnTo>
                    <a:pt x="9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41" name="Freeform 106"/>
            <p:cNvSpPr>
              <a:spLocks/>
            </p:cNvSpPr>
            <p:nvPr/>
          </p:nvSpPr>
          <p:spPr bwMode="auto">
            <a:xfrm>
              <a:off x="2736" y="3040"/>
              <a:ext cx="50" cy="80"/>
            </a:xfrm>
            <a:custGeom>
              <a:avLst/>
              <a:gdLst>
                <a:gd name="T0" fmla="*/ 5 w 151"/>
                <a:gd name="T1" fmla="*/ 0 h 242"/>
                <a:gd name="T2" fmla="*/ 5 w 151"/>
                <a:gd name="T3" fmla="*/ 8 h 242"/>
                <a:gd name="T4" fmla="*/ 1 w 151"/>
                <a:gd name="T5" fmla="*/ 0 h 242"/>
                <a:gd name="T6" fmla="*/ 0 w 151"/>
                <a:gd name="T7" fmla="*/ 0 h 242"/>
                <a:gd name="T8" fmla="*/ 0 w 151"/>
                <a:gd name="T9" fmla="*/ 9 h 242"/>
                <a:gd name="T10" fmla="*/ 1 w 151"/>
                <a:gd name="T11" fmla="*/ 9 h 242"/>
                <a:gd name="T12" fmla="*/ 1 w 151"/>
                <a:gd name="T13" fmla="*/ 1 h 242"/>
                <a:gd name="T14" fmla="*/ 4 w 151"/>
                <a:gd name="T15" fmla="*/ 9 h 242"/>
                <a:gd name="T16" fmla="*/ 6 w 151"/>
                <a:gd name="T17" fmla="*/ 9 h 242"/>
                <a:gd name="T18" fmla="*/ 6 w 151"/>
                <a:gd name="T19" fmla="*/ 0 h 242"/>
                <a:gd name="T20" fmla="*/ 5 w 151"/>
                <a:gd name="T21" fmla="*/ 0 h 2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1"/>
                <a:gd name="T34" fmla="*/ 0 h 242"/>
                <a:gd name="T35" fmla="*/ 151 w 151"/>
                <a:gd name="T36" fmla="*/ 242 h 2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1" h="242">
                  <a:moveTo>
                    <a:pt x="126" y="0"/>
                  </a:moveTo>
                  <a:lnTo>
                    <a:pt x="126" y="21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242"/>
                  </a:lnTo>
                  <a:lnTo>
                    <a:pt x="25" y="242"/>
                  </a:lnTo>
                  <a:lnTo>
                    <a:pt x="25" y="32"/>
                  </a:lnTo>
                  <a:lnTo>
                    <a:pt x="113" y="242"/>
                  </a:lnTo>
                  <a:lnTo>
                    <a:pt x="151" y="242"/>
                  </a:lnTo>
                  <a:lnTo>
                    <a:pt x="151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42" name="Freeform 107"/>
            <p:cNvSpPr>
              <a:spLocks/>
            </p:cNvSpPr>
            <p:nvPr/>
          </p:nvSpPr>
          <p:spPr bwMode="auto">
            <a:xfrm>
              <a:off x="2825" y="3040"/>
              <a:ext cx="24" cy="82"/>
            </a:xfrm>
            <a:custGeom>
              <a:avLst/>
              <a:gdLst>
                <a:gd name="T0" fmla="*/ 0 w 73"/>
                <a:gd name="T1" fmla="*/ 8 h 248"/>
                <a:gd name="T2" fmla="*/ 0 w 73"/>
                <a:gd name="T3" fmla="*/ 9 h 248"/>
                <a:gd name="T4" fmla="*/ 0 w 73"/>
                <a:gd name="T5" fmla="*/ 9 h 248"/>
                <a:gd name="T6" fmla="*/ 0 w 73"/>
                <a:gd name="T7" fmla="*/ 9 h 248"/>
                <a:gd name="T8" fmla="*/ 1 w 73"/>
                <a:gd name="T9" fmla="*/ 9 h 248"/>
                <a:gd name="T10" fmla="*/ 2 w 73"/>
                <a:gd name="T11" fmla="*/ 8 h 248"/>
                <a:gd name="T12" fmla="*/ 3 w 73"/>
                <a:gd name="T13" fmla="*/ 7 h 248"/>
                <a:gd name="T14" fmla="*/ 3 w 73"/>
                <a:gd name="T15" fmla="*/ 7 h 248"/>
                <a:gd name="T16" fmla="*/ 2 w 73"/>
                <a:gd name="T17" fmla="*/ 5 h 248"/>
                <a:gd name="T18" fmla="*/ 1 w 73"/>
                <a:gd name="T19" fmla="*/ 5 h 248"/>
                <a:gd name="T20" fmla="*/ 1 w 73"/>
                <a:gd name="T21" fmla="*/ 4 h 248"/>
                <a:gd name="T22" fmla="*/ 1 w 73"/>
                <a:gd name="T23" fmla="*/ 4 h 248"/>
                <a:gd name="T24" fmla="*/ 1 w 73"/>
                <a:gd name="T25" fmla="*/ 4 h 248"/>
                <a:gd name="T26" fmla="*/ 2 w 73"/>
                <a:gd name="T27" fmla="*/ 4 h 248"/>
                <a:gd name="T28" fmla="*/ 2 w 73"/>
                <a:gd name="T29" fmla="*/ 3 h 248"/>
                <a:gd name="T30" fmla="*/ 2 w 73"/>
                <a:gd name="T31" fmla="*/ 2 h 248"/>
                <a:gd name="T32" fmla="*/ 2 w 73"/>
                <a:gd name="T33" fmla="*/ 1 h 248"/>
                <a:gd name="T34" fmla="*/ 1 w 73"/>
                <a:gd name="T35" fmla="*/ 0 h 248"/>
                <a:gd name="T36" fmla="*/ 0 w 73"/>
                <a:gd name="T37" fmla="*/ 0 h 248"/>
                <a:gd name="T38" fmla="*/ 0 w 73"/>
                <a:gd name="T39" fmla="*/ 1 h 248"/>
                <a:gd name="T40" fmla="*/ 1 w 73"/>
                <a:gd name="T41" fmla="*/ 2 h 248"/>
                <a:gd name="T42" fmla="*/ 1 w 73"/>
                <a:gd name="T43" fmla="*/ 3 h 248"/>
                <a:gd name="T44" fmla="*/ 1 w 73"/>
                <a:gd name="T45" fmla="*/ 3 h 248"/>
                <a:gd name="T46" fmla="*/ 0 w 73"/>
                <a:gd name="T47" fmla="*/ 4 h 248"/>
                <a:gd name="T48" fmla="*/ 0 w 73"/>
                <a:gd name="T49" fmla="*/ 4 h 248"/>
                <a:gd name="T50" fmla="*/ 0 w 73"/>
                <a:gd name="T51" fmla="*/ 5 h 248"/>
                <a:gd name="T52" fmla="*/ 1 w 73"/>
                <a:gd name="T53" fmla="*/ 5 h 248"/>
                <a:gd name="T54" fmla="*/ 2 w 73"/>
                <a:gd name="T55" fmla="*/ 6 h 248"/>
                <a:gd name="T56" fmla="*/ 2 w 73"/>
                <a:gd name="T57" fmla="*/ 7 h 248"/>
                <a:gd name="T58" fmla="*/ 1 w 73"/>
                <a:gd name="T59" fmla="*/ 8 h 248"/>
                <a:gd name="T60" fmla="*/ 0 w 73"/>
                <a:gd name="T61" fmla="*/ 8 h 248"/>
                <a:gd name="T62" fmla="*/ 0 w 73"/>
                <a:gd name="T63" fmla="*/ 8 h 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248"/>
                <a:gd name="T98" fmla="*/ 73 w 73"/>
                <a:gd name="T99" fmla="*/ 248 h 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248">
                  <a:moveTo>
                    <a:pt x="0" y="216"/>
                  </a:moveTo>
                  <a:lnTo>
                    <a:pt x="0" y="242"/>
                  </a:lnTo>
                  <a:lnTo>
                    <a:pt x="7" y="242"/>
                  </a:lnTo>
                  <a:lnTo>
                    <a:pt x="7" y="248"/>
                  </a:lnTo>
                  <a:lnTo>
                    <a:pt x="38" y="242"/>
                  </a:lnTo>
                  <a:lnTo>
                    <a:pt x="59" y="229"/>
                  </a:lnTo>
                  <a:lnTo>
                    <a:pt x="71" y="200"/>
                  </a:lnTo>
                  <a:lnTo>
                    <a:pt x="73" y="179"/>
                  </a:lnTo>
                  <a:lnTo>
                    <a:pt x="63" y="140"/>
                  </a:lnTo>
                  <a:lnTo>
                    <a:pt x="38" y="124"/>
                  </a:lnTo>
                  <a:lnTo>
                    <a:pt x="27" y="121"/>
                  </a:lnTo>
                  <a:lnTo>
                    <a:pt x="27" y="114"/>
                  </a:lnTo>
                  <a:lnTo>
                    <a:pt x="27" y="121"/>
                  </a:lnTo>
                  <a:lnTo>
                    <a:pt x="47" y="110"/>
                  </a:lnTo>
                  <a:lnTo>
                    <a:pt x="64" y="82"/>
                  </a:lnTo>
                  <a:lnTo>
                    <a:pt x="66" y="47"/>
                  </a:lnTo>
                  <a:lnTo>
                    <a:pt x="60" y="25"/>
                  </a:lnTo>
                  <a:lnTo>
                    <a:pt x="27" y="2"/>
                  </a:lnTo>
                  <a:lnTo>
                    <a:pt x="0" y="0"/>
                  </a:lnTo>
                  <a:lnTo>
                    <a:pt x="0" y="25"/>
                  </a:lnTo>
                  <a:lnTo>
                    <a:pt x="31" y="42"/>
                  </a:lnTo>
                  <a:lnTo>
                    <a:pt x="40" y="70"/>
                  </a:lnTo>
                  <a:lnTo>
                    <a:pt x="30" y="94"/>
                  </a:lnTo>
                  <a:lnTo>
                    <a:pt x="0" y="108"/>
                  </a:lnTo>
                  <a:lnTo>
                    <a:pt x="0" y="101"/>
                  </a:lnTo>
                  <a:lnTo>
                    <a:pt x="0" y="134"/>
                  </a:lnTo>
                  <a:lnTo>
                    <a:pt x="33" y="146"/>
                  </a:lnTo>
                  <a:lnTo>
                    <a:pt x="44" y="167"/>
                  </a:lnTo>
                  <a:lnTo>
                    <a:pt x="44" y="193"/>
                  </a:lnTo>
                  <a:lnTo>
                    <a:pt x="34" y="213"/>
                  </a:lnTo>
                  <a:lnTo>
                    <a:pt x="7" y="222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43" name="Freeform 108"/>
            <p:cNvSpPr>
              <a:spLocks/>
            </p:cNvSpPr>
            <p:nvPr/>
          </p:nvSpPr>
          <p:spPr bwMode="auto">
            <a:xfrm>
              <a:off x="2802" y="3040"/>
              <a:ext cx="23" cy="80"/>
            </a:xfrm>
            <a:custGeom>
              <a:avLst/>
              <a:gdLst>
                <a:gd name="T0" fmla="*/ 3 w 67"/>
                <a:gd name="T1" fmla="*/ 1 h 242"/>
                <a:gd name="T2" fmla="*/ 3 w 67"/>
                <a:gd name="T3" fmla="*/ 0 h 242"/>
                <a:gd name="T4" fmla="*/ 0 w 67"/>
                <a:gd name="T5" fmla="*/ 0 h 242"/>
                <a:gd name="T6" fmla="*/ 0 w 67"/>
                <a:gd name="T7" fmla="*/ 9 h 242"/>
                <a:gd name="T8" fmla="*/ 3 w 67"/>
                <a:gd name="T9" fmla="*/ 9 h 242"/>
                <a:gd name="T10" fmla="*/ 3 w 67"/>
                <a:gd name="T11" fmla="*/ 8 h 242"/>
                <a:gd name="T12" fmla="*/ 1 w 67"/>
                <a:gd name="T13" fmla="*/ 8 h 242"/>
                <a:gd name="T14" fmla="*/ 1 w 67"/>
                <a:gd name="T15" fmla="*/ 5 h 242"/>
                <a:gd name="T16" fmla="*/ 2 w 67"/>
                <a:gd name="T17" fmla="*/ 5 h 242"/>
                <a:gd name="T18" fmla="*/ 2 w 67"/>
                <a:gd name="T19" fmla="*/ 5 h 242"/>
                <a:gd name="T20" fmla="*/ 3 w 67"/>
                <a:gd name="T21" fmla="*/ 5 h 242"/>
                <a:gd name="T22" fmla="*/ 3 w 67"/>
                <a:gd name="T23" fmla="*/ 4 h 242"/>
                <a:gd name="T24" fmla="*/ 1 w 67"/>
                <a:gd name="T25" fmla="*/ 4 h 242"/>
                <a:gd name="T26" fmla="*/ 1 w 67"/>
                <a:gd name="T27" fmla="*/ 1 h 242"/>
                <a:gd name="T28" fmla="*/ 3 w 67"/>
                <a:gd name="T29" fmla="*/ 1 h 2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242"/>
                <a:gd name="T47" fmla="*/ 67 w 67"/>
                <a:gd name="T48" fmla="*/ 242 h 2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242">
                  <a:moveTo>
                    <a:pt x="67" y="25"/>
                  </a:moveTo>
                  <a:lnTo>
                    <a:pt x="67" y="0"/>
                  </a:lnTo>
                  <a:lnTo>
                    <a:pt x="0" y="0"/>
                  </a:lnTo>
                  <a:lnTo>
                    <a:pt x="0" y="242"/>
                  </a:lnTo>
                  <a:lnTo>
                    <a:pt x="67" y="242"/>
                  </a:lnTo>
                  <a:lnTo>
                    <a:pt x="67" y="216"/>
                  </a:lnTo>
                  <a:lnTo>
                    <a:pt x="26" y="216"/>
                  </a:lnTo>
                  <a:lnTo>
                    <a:pt x="26" y="127"/>
                  </a:lnTo>
                  <a:lnTo>
                    <a:pt x="54" y="127"/>
                  </a:lnTo>
                  <a:lnTo>
                    <a:pt x="61" y="134"/>
                  </a:lnTo>
                  <a:lnTo>
                    <a:pt x="67" y="134"/>
                  </a:lnTo>
                  <a:lnTo>
                    <a:pt x="67" y="101"/>
                  </a:lnTo>
                  <a:lnTo>
                    <a:pt x="26" y="101"/>
                  </a:lnTo>
                  <a:lnTo>
                    <a:pt x="26" y="25"/>
                  </a:lnTo>
                  <a:lnTo>
                    <a:pt x="67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44" name="Freeform 109"/>
            <p:cNvSpPr>
              <a:spLocks/>
            </p:cNvSpPr>
            <p:nvPr/>
          </p:nvSpPr>
          <p:spPr bwMode="auto">
            <a:xfrm>
              <a:off x="2857" y="3040"/>
              <a:ext cx="87" cy="80"/>
            </a:xfrm>
            <a:custGeom>
              <a:avLst/>
              <a:gdLst>
                <a:gd name="T0" fmla="*/ 2 w 261"/>
                <a:gd name="T1" fmla="*/ 9 h 242"/>
                <a:gd name="T2" fmla="*/ 3 w 261"/>
                <a:gd name="T3" fmla="*/ 9 h 242"/>
                <a:gd name="T4" fmla="*/ 5 w 261"/>
                <a:gd name="T5" fmla="*/ 1 h 242"/>
                <a:gd name="T6" fmla="*/ 6 w 261"/>
                <a:gd name="T7" fmla="*/ 9 h 242"/>
                <a:gd name="T8" fmla="*/ 8 w 261"/>
                <a:gd name="T9" fmla="*/ 9 h 242"/>
                <a:gd name="T10" fmla="*/ 10 w 261"/>
                <a:gd name="T11" fmla="*/ 0 h 242"/>
                <a:gd name="T12" fmla="*/ 8 w 261"/>
                <a:gd name="T13" fmla="*/ 0 h 242"/>
                <a:gd name="T14" fmla="*/ 7 w 261"/>
                <a:gd name="T15" fmla="*/ 8 h 242"/>
                <a:gd name="T16" fmla="*/ 5 w 261"/>
                <a:gd name="T17" fmla="*/ 0 h 242"/>
                <a:gd name="T18" fmla="*/ 4 w 261"/>
                <a:gd name="T19" fmla="*/ 0 h 242"/>
                <a:gd name="T20" fmla="*/ 3 w 261"/>
                <a:gd name="T21" fmla="*/ 8 h 242"/>
                <a:gd name="T22" fmla="*/ 1 w 261"/>
                <a:gd name="T23" fmla="*/ 0 h 242"/>
                <a:gd name="T24" fmla="*/ 0 w 261"/>
                <a:gd name="T25" fmla="*/ 0 h 242"/>
                <a:gd name="T26" fmla="*/ 2 w 261"/>
                <a:gd name="T27" fmla="*/ 9 h 2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1"/>
                <a:gd name="T43" fmla="*/ 0 h 242"/>
                <a:gd name="T44" fmla="*/ 261 w 261"/>
                <a:gd name="T45" fmla="*/ 242 h 2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1" h="242">
                  <a:moveTo>
                    <a:pt x="51" y="242"/>
                  </a:moveTo>
                  <a:lnTo>
                    <a:pt x="82" y="242"/>
                  </a:lnTo>
                  <a:lnTo>
                    <a:pt x="127" y="32"/>
                  </a:lnTo>
                  <a:lnTo>
                    <a:pt x="171" y="242"/>
                  </a:lnTo>
                  <a:lnTo>
                    <a:pt x="203" y="242"/>
                  </a:lnTo>
                  <a:lnTo>
                    <a:pt x="261" y="0"/>
                  </a:lnTo>
                  <a:lnTo>
                    <a:pt x="229" y="0"/>
                  </a:lnTo>
                  <a:lnTo>
                    <a:pt x="184" y="210"/>
                  </a:lnTo>
                  <a:lnTo>
                    <a:pt x="146" y="0"/>
                  </a:lnTo>
                  <a:lnTo>
                    <a:pt x="108" y="0"/>
                  </a:lnTo>
                  <a:lnTo>
                    <a:pt x="69" y="21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51" y="2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45" name="Freeform 110"/>
            <p:cNvSpPr>
              <a:spLocks/>
            </p:cNvSpPr>
            <p:nvPr/>
          </p:nvSpPr>
          <p:spPr bwMode="auto">
            <a:xfrm>
              <a:off x="3139" y="2991"/>
              <a:ext cx="97" cy="85"/>
            </a:xfrm>
            <a:custGeom>
              <a:avLst/>
              <a:gdLst>
                <a:gd name="T0" fmla="*/ 2 w 290"/>
                <a:gd name="T1" fmla="*/ 10 h 253"/>
                <a:gd name="T2" fmla="*/ 4 w 290"/>
                <a:gd name="T3" fmla="*/ 10 h 253"/>
                <a:gd name="T4" fmla="*/ 5 w 290"/>
                <a:gd name="T5" fmla="*/ 1 h 253"/>
                <a:gd name="T6" fmla="*/ 7 w 290"/>
                <a:gd name="T7" fmla="*/ 10 h 253"/>
                <a:gd name="T8" fmla="*/ 8 w 290"/>
                <a:gd name="T9" fmla="*/ 10 h 253"/>
                <a:gd name="T10" fmla="*/ 11 w 290"/>
                <a:gd name="T11" fmla="*/ 0 h 253"/>
                <a:gd name="T12" fmla="*/ 10 w 290"/>
                <a:gd name="T13" fmla="*/ 0 h 253"/>
                <a:gd name="T14" fmla="*/ 8 w 290"/>
                <a:gd name="T15" fmla="*/ 8 h 253"/>
                <a:gd name="T16" fmla="*/ 6 w 290"/>
                <a:gd name="T17" fmla="*/ 0 h 253"/>
                <a:gd name="T18" fmla="*/ 5 w 290"/>
                <a:gd name="T19" fmla="*/ 0 h 253"/>
                <a:gd name="T20" fmla="*/ 3 w 290"/>
                <a:gd name="T21" fmla="*/ 8 h 253"/>
                <a:gd name="T22" fmla="*/ 1 w 290"/>
                <a:gd name="T23" fmla="*/ 0 h 253"/>
                <a:gd name="T24" fmla="*/ 0 w 290"/>
                <a:gd name="T25" fmla="*/ 0 h 253"/>
                <a:gd name="T26" fmla="*/ 2 w 290"/>
                <a:gd name="T27" fmla="*/ 10 h 2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0"/>
                <a:gd name="T43" fmla="*/ 0 h 253"/>
                <a:gd name="T44" fmla="*/ 290 w 290"/>
                <a:gd name="T45" fmla="*/ 253 h 2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0" h="253">
                  <a:moveTo>
                    <a:pt x="56" y="253"/>
                  </a:moveTo>
                  <a:lnTo>
                    <a:pt x="95" y="253"/>
                  </a:lnTo>
                  <a:lnTo>
                    <a:pt x="145" y="39"/>
                  </a:lnTo>
                  <a:lnTo>
                    <a:pt x="189" y="253"/>
                  </a:lnTo>
                  <a:lnTo>
                    <a:pt x="227" y="253"/>
                  </a:lnTo>
                  <a:lnTo>
                    <a:pt x="290" y="0"/>
                  </a:lnTo>
                  <a:lnTo>
                    <a:pt x="259" y="0"/>
                  </a:lnTo>
                  <a:lnTo>
                    <a:pt x="208" y="215"/>
                  </a:lnTo>
                  <a:lnTo>
                    <a:pt x="164" y="0"/>
                  </a:lnTo>
                  <a:lnTo>
                    <a:pt x="126" y="0"/>
                  </a:lnTo>
                  <a:lnTo>
                    <a:pt x="76" y="215"/>
                  </a:lnTo>
                  <a:lnTo>
                    <a:pt x="31" y="0"/>
                  </a:lnTo>
                  <a:lnTo>
                    <a:pt x="0" y="0"/>
                  </a:lnTo>
                  <a:lnTo>
                    <a:pt x="56" y="2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46" name="Freeform 111"/>
            <p:cNvSpPr>
              <a:spLocks/>
            </p:cNvSpPr>
            <p:nvPr/>
          </p:nvSpPr>
          <p:spPr bwMode="auto">
            <a:xfrm>
              <a:off x="3262" y="3018"/>
              <a:ext cx="22" cy="60"/>
            </a:xfrm>
            <a:custGeom>
              <a:avLst/>
              <a:gdLst>
                <a:gd name="T0" fmla="*/ 0 w 67"/>
                <a:gd name="T1" fmla="*/ 6 h 182"/>
                <a:gd name="T2" fmla="*/ 0 w 67"/>
                <a:gd name="T3" fmla="*/ 7 h 182"/>
                <a:gd name="T4" fmla="*/ 0 w 67"/>
                <a:gd name="T5" fmla="*/ 7 h 182"/>
                <a:gd name="T6" fmla="*/ 1 w 67"/>
                <a:gd name="T7" fmla="*/ 6 h 182"/>
                <a:gd name="T8" fmla="*/ 1 w 67"/>
                <a:gd name="T9" fmla="*/ 5 h 182"/>
                <a:gd name="T10" fmla="*/ 1 w 67"/>
                <a:gd name="T11" fmla="*/ 6 h 182"/>
                <a:gd name="T12" fmla="*/ 2 w 67"/>
                <a:gd name="T13" fmla="*/ 6 h 182"/>
                <a:gd name="T14" fmla="*/ 2 w 67"/>
                <a:gd name="T15" fmla="*/ 5 h 182"/>
                <a:gd name="T16" fmla="*/ 2 w 67"/>
                <a:gd name="T17" fmla="*/ 5 h 182"/>
                <a:gd name="T18" fmla="*/ 2 w 67"/>
                <a:gd name="T19" fmla="*/ 2 h 182"/>
                <a:gd name="T20" fmla="*/ 2 w 67"/>
                <a:gd name="T21" fmla="*/ 2 h 182"/>
                <a:gd name="T22" fmla="*/ 2 w 67"/>
                <a:gd name="T23" fmla="*/ 1 h 182"/>
                <a:gd name="T24" fmla="*/ 2 w 67"/>
                <a:gd name="T25" fmla="*/ 0 h 182"/>
                <a:gd name="T26" fmla="*/ 0 w 67"/>
                <a:gd name="T27" fmla="*/ 0 h 182"/>
                <a:gd name="T28" fmla="*/ 0 w 67"/>
                <a:gd name="T29" fmla="*/ 0 h 182"/>
                <a:gd name="T30" fmla="*/ 0 w 67"/>
                <a:gd name="T31" fmla="*/ 1 h 182"/>
                <a:gd name="T32" fmla="*/ 1 w 67"/>
                <a:gd name="T33" fmla="*/ 1 h 182"/>
                <a:gd name="T34" fmla="*/ 1 w 67"/>
                <a:gd name="T35" fmla="*/ 2 h 182"/>
                <a:gd name="T36" fmla="*/ 1 w 67"/>
                <a:gd name="T37" fmla="*/ 2 h 182"/>
                <a:gd name="T38" fmla="*/ 0 w 67"/>
                <a:gd name="T39" fmla="*/ 3 h 182"/>
                <a:gd name="T40" fmla="*/ 0 w 67"/>
                <a:gd name="T41" fmla="*/ 2 h 182"/>
                <a:gd name="T42" fmla="*/ 0 w 67"/>
                <a:gd name="T43" fmla="*/ 3 h 182"/>
                <a:gd name="T44" fmla="*/ 1 w 67"/>
                <a:gd name="T45" fmla="*/ 3 h 182"/>
                <a:gd name="T46" fmla="*/ 1 w 67"/>
                <a:gd name="T47" fmla="*/ 5 h 182"/>
                <a:gd name="T48" fmla="*/ 1 w 67"/>
                <a:gd name="T49" fmla="*/ 6 h 182"/>
                <a:gd name="T50" fmla="*/ 0 w 67"/>
                <a:gd name="T51" fmla="*/ 6 h 1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7"/>
                <a:gd name="T79" fmla="*/ 0 h 182"/>
                <a:gd name="T80" fmla="*/ 67 w 67"/>
                <a:gd name="T81" fmla="*/ 182 h 18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7" h="182">
                  <a:moveTo>
                    <a:pt x="0" y="156"/>
                  </a:moveTo>
                  <a:lnTo>
                    <a:pt x="0" y="182"/>
                  </a:lnTo>
                  <a:lnTo>
                    <a:pt x="7" y="182"/>
                  </a:lnTo>
                  <a:lnTo>
                    <a:pt x="29" y="161"/>
                  </a:lnTo>
                  <a:lnTo>
                    <a:pt x="34" y="148"/>
                  </a:lnTo>
                  <a:lnTo>
                    <a:pt x="34" y="174"/>
                  </a:lnTo>
                  <a:lnTo>
                    <a:pt x="67" y="174"/>
                  </a:lnTo>
                  <a:lnTo>
                    <a:pt x="67" y="136"/>
                  </a:lnTo>
                  <a:lnTo>
                    <a:pt x="60" y="130"/>
                  </a:lnTo>
                  <a:lnTo>
                    <a:pt x="60" y="52"/>
                  </a:lnTo>
                  <a:lnTo>
                    <a:pt x="67" y="52"/>
                  </a:lnTo>
                  <a:lnTo>
                    <a:pt x="60" y="22"/>
                  </a:lnTo>
                  <a:lnTo>
                    <a:pt x="47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6" y="28"/>
                  </a:lnTo>
                  <a:lnTo>
                    <a:pt x="31" y="41"/>
                  </a:lnTo>
                  <a:lnTo>
                    <a:pt x="34" y="65"/>
                  </a:lnTo>
                  <a:lnTo>
                    <a:pt x="7" y="71"/>
                  </a:lnTo>
                  <a:lnTo>
                    <a:pt x="0" y="65"/>
                  </a:lnTo>
                  <a:lnTo>
                    <a:pt x="0" y="91"/>
                  </a:lnTo>
                  <a:lnTo>
                    <a:pt x="34" y="91"/>
                  </a:lnTo>
                  <a:lnTo>
                    <a:pt x="29" y="140"/>
                  </a:lnTo>
                  <a:lnTo>
                    <a:pt x="14" y="154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47" name="Freeform 112"/>
            <p:cNvSpPr>
              <a:spLocks/>
            </p:cNvSpPr>
            <p:nvPr/>
          </p:nvSpPr>
          <p:spPr bwMode="auto">
            <a:xfrm>
              <a:off x="3244" y="3015"/>
              <a:ext cx="20" cy="2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0 h 59"/>
                <a:gd name="T4" fmla="*/ 2 w 60"/>
                <a:gd name="T5" fmla="*/ 0 h 59"/>
                <a:gd name="T6" fmla="*/ 2 w 60"/>
                <a:gd name="T7" fmla="*/ 0 h 59"/>
                <a:gd name="T8" fmla="*/ 1 w 60"/>
                <a:gd name="T9" fmla="*/ 0 h 59"/>
                <a:gd name="T10" fmla="*/ 1 w 60"/>
                <a:gd name="T11" fmla="*/ 1 h 59"/>
                <a:gd name="T12" fmla="*/ 0 w 60"/>
                <a:gd name="T13" fmla="*/ 1 h 59"/>
                <a:gd name="T14" fmla="*/ 0 w 60"/>
                <a:gd name="T15" fmla="*/ 1 h 59"/>
                <a:gd name="T16" fmla="*/ 0 w 60"/>
                <a:gd name="T17" fmla="*/ 2 h 59"/>
                <a:gd name="T18" fmla="*/ 0 w 60"/>
                <a:gd name="T19" fmla="*/ 2 h 59"/>
                <a:gd name="T20" fmla="*/ 1 w 60"/>
                <a:gd name="T21" fmla="*/ 2 h 59"/>
                <a:gd name="T22" fmla="*/ 1 w 60"/>
                <a:gd name="T23" fmla="*/ 2 h 59"/>
                <a:gd name="T24" fmla="*/ 1 w 60"/>
                <a:gd name="T25" fmla="*/ 1 h 59"/>
                <a:gd name="T26" fmla="*/ 2 w 60"/>
                <a:gd name="T27" fmla="*/ 1 h 59"/>
                <a:gd name="T28" fmla="*/ 2 w 60"/>
                <a:gd name="T29" fmla="*/ 1 h 59"/>
                <a:gd name="T30" fmla="*/ 2 w 60"/>
                <a:gd name="T31" fmla="*/ 1 h 59"/>
                <a:gd name="T32" fmla="*/ 2 w 60"/>
                <a:gd name="T33" fmla="*/ 1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59"/>
                <a:gd name="T53" fmla="*/ 60 w 60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59">
                  <a:moveTo>
                    <a:pt x="53" y="26"/>
                  </a:moveTo>
                  <a:lnTo>
                    <a:pt x="60" y="0"/>
                  </a:lnTo>
                  <a:lnTo>
                    <a:pt x="60" y="7"/>
                  </a:lnTo>
                  <a:lnTo>
                    <a:pt x="46" y="7"/>
                  </a:lnTo>
                  <a:lnTo>
                    <a:pt x="23" y="13"/>
                  </a:lnTo>
                  <a:lnTo>
                    <a:pt x="15" y="19"/>
                  </a:lnTo>
                  <a:lnTo>
                    <a:pt x="8" y="26"/>
                  </a:lnTo>
                  <a:lnTo>
                    <a:pt x="4" y="35"/>
                  </a:lnTo>
                  <a:lnTo>
                    <a:pt x="1" y="46"/>
                  </a:lnTo>
                  <a:lnTo>
                    <a:pt x="0" y="59"/>
                  </a:lnTo>
                  <a:lnTo>
                    <a:pt x="27" y="59"/>
                  </a:lnTo>
                  <a:lnTo>
                    <a:pt x="30" y="46"/>
                  </a:lnTo>
                  <a:lnTo>
                    <a:pt x="36" y="35"/>
                  </a:lnTo>
                  <a:lnTo>
                    <a:pt x="47" y="29"/>
                  </a:lnTo>
                  <a:lnTo>
                    <a:pt x="60" y="26"/>
                  </a:lnTo>
                  <a:lnTo>
                    <a:pt x="60" y="33"/>
                  </a:lnTo>
                  <a:lnTo>
                    <a:pt x="53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48" name="Freeform 113"/>
            <p:cNvSpPr>
              <a:spLocks/>
            </p:cNvSpPr>
            <p:nvPr/>
          </p:nvSpPr>
          <p:spPr bwMode="auto">
            <a:xfrm>
              <a:off x="3242" y="3039"/>
              <a:ext cx="22" cy="39"/>
            </a:xfrm>
            <a:custGeom>
              <a:avLst/>
              <a:gdLst>
                <a:gd name="T0" fmla="*/ 2 w 66"/>
                <a:gd name="T1" fmla="*/ 1 h 117"/>
                <a:gd name="T2" fmla="*/ 2 w 66"/>
                <a:gd name="T3" fmla="*/ 0 h 117"/>
                <a:gd name="T4" fmla="*/ 2 w 66"/>
                <a:gd name="T5" fmla="*/ 0 h 117"/>
                <a:gd name="T6" fmla="*/ 2 w 66"/>
                <a:gd name="T7" fmla="*/ 0 h 117"/>
                <a:gd name="T8" fmla="*/ 1 w 66"/>
                <a:gd name="T9" fmla="*/ 0 h 117"/>
                <a:gd name="T10" fmla="*/ 1 w 66"/>
                <a:gd name="T11" fmla="*/ 1 h 117"/>
                <a:gd name="T12" fmla="*/ 0 w 66"/>
                <a:gd name="T13" fmla="*/ 1 h 117"/>
                <a:gd name="T14" fmla="*/ 0 w 66"/>
                <a:gd name="T15" fmla="*/ 1 h 117"/>
                <a:gd name="T16" fmla="*/ 0 w 66"/>
                <a:gd name="T17" fmla="*/ 2 h 117"/>
                <a:gd name="T18" fmla="*/ 0 w 66"/>
                <a:gd name="T19" fmla="*/ 2 h 117"/>
                <a:gd name="T20" fmla="*/ 0 w 66"/>
                <a:gd name="T21" fmla="*/ 3 h 117"/>
                <a:gd name="T22" fmla="*/ 0 w 66"/>
                <a:gd name="T23" fmla="*/ 3 h 117"/>
                <a:gd name="T24" fmla="*/ 0 w 66"/>
                <a:gd name="T25" fmla="*/ 4 h 117"/>
                <a:gd name="T26" fmla="*/ 1 w 66"/>
                <a:gd name="T27" fmla="*/ 4 h 117"/>
                <a:gd name="T28" fmla="*/ 1 w 66"/>
                <a:gd name="T29" fmla="*/ 4 h 117"/>
                <a:gd name="T30" fmla="*/ 1 w 66"/>
                <a:gd name="T31" fmla="*/ 4 h 117"/>
                <a:gd name="T32" fmla="*/ 2 w 66"/>
                <a:gd name="T33" fmla="*/ 4 h 117"/>
                <a:gd name="T34" fmla="*/ 2 w 66"/>
                <a:gd name="T35" fmla="*/ 4 h 117"/>
                <a:gd name="T36" fmla="*/ 2 w 66"/>
                <a:gd name="T37" fmla="*/ 4 h 117"/>
                <a:gd name="T38" fmla="*/ 2 w 66"/>
                <a:gd name="T39" fmla="*/ 3 h 117"/>
                <a:gd name="T40" fmla="*/ 2 w 66"/>
                <a:gd name="T41" fmla="*/ 3 h 117"/>
                <a:gd name="T42" fmla="*/ 2 w 66"/>
                <a:gd name="T43" fmla="*/ 3 h 117"/>
                <a:gd name="T44" fmla="*/ 2 w 66"/>
                <a:gd name="T45" fmla="*/ 3 h 117"/>
                <a:gd name="T46" fmla="*/ 1 w 66"/>
                <a:gd name="T47" fmla="*/ 3 h 117"/>
                <a:gd name="T48" fmla="*/ 1 w 66"/>
                <a:gd name="T49" fmla="*/ 3 h 117"/>
                <a:gd name="T50" fmla="*/ 1 w 66"/>
                <a:gd name="T51" fmla="*/ 2 h 117"/>
                <a:gd name="T52" fmla="*/ 1 w 66"/>
                <a:gd name="T53" fmla="*/ 2 h 117"/>
                <a:gd name="T54" fmla="*/ 1 w 66"/>
                <a:gd name="T55" fmla="*/ 2 h 117"/>
                <a:gd name="T56" fmla="*/ 1 w 66"/>
                <a:gd name="T57" fmla="*/ 1 h 117"/>
                <a:gd name="T58" fmla="*/ 2 w 66"/>
                <a:gd name="T59" fmla="*/ 1 h 117"/>
                <a:gd name="T60" fmla="*/ 2 w 66"/>
                <a:gd name="T61" fmla="*/ 1 h 117"/>
                <a:gd name="T62" fmla="*/ 2 w 66"/>
                <a:gd name="T63" fmla="*/ 1 h 1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6"/>
                <a:gd name="T97" fmla="*/ 0 h 117"/>
                <a:gd name="T98" fmla="*/ 66 w 66"/>
                <a:gd name="T99" fmla="*/ 117 h 1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6" h="117">
                  <a:moveTo>
                    <a:pt x="59" y="26"/>
                  </a:moveTo>
                  <a:lnTo>
                    <a:pt x="59" y="0"/>
                  </a:lnTo>
                  <a:lnTo>
                    <a:pt x="66" y="6"/>
                  </a:lnTo>
                  <a:lnTo>
                    <a:pt x="42" y="9"/>
                  </a:lnTo>
                  <a:lnTo>
                    <a:pt x="30" y="12"/>
                  </a:lnTo>
                  <a:lnTo>
                    <a:pt x="20" y="17"/>
                  </a:lnTo>
                  <a:lnTo>
                    <a:pt x="11" y="24"/>
                  </a:lnTo>
                  <a:lnTo>
                    <a:pt x="6" y="33"/>
                  </a:lnTo>
                  <a:lnTo>
                    <a:pt x="1" y="45"/>
                  </a:lnTo>
                  <a:lnTo>
                    <a:pt x="0" y="58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11" y="99"/>
                  </a:lnTo>
                  <a:lnTo>
                    <a:pt x="19" y="106"/>
                  </a:lnTo>
                  <a:lnTo>
                    <a:pt x="27" y="112"/>
                  </a:lnTo>
                  <a:lnTo>
                    <a:pt x="39" y="115"/>
                  </a:lnTo>
                  <a:lnTo>
                    <a:pt x="53" y="117"/>
                  </a:lnTo>
                  <a:lnTo>
                    <a:pt x="66" y="117"/>
                  </a:lnTo>
                  <a:lnTo>
                    <a:pt x="59" y="117"/>
                  </a:lnTo>
                  <a:lnTo>
                    <a:pt x="59" y="91"/>
                  </a:lnTo>
                  <a:lnTo>
                    <a:pt x="66" y="91"/>
                  </a:lnTo>
                  <a:lnTo>
                    <a:pt x="59" y="91"/>
                  </a:lnTo>
                  <a:lnTo>
                    <a:pt x="46" y="88"/>
                  </a:lnTo>
                  <a:lnTo>
                    <a:pt x="34" y="82"/>
                  </a:lnTo>
                  <a:lnTo>
                    <a:pt x="29" y="72"/>
                  </a:lnTo>
                  <a:lnTo>
                    <a:pt x="26" y="58"/>
                  </a:lnTo>
                  <a:lnTo>
                    <a:pt x="27" y="49"/>
                  </a:lnTo>
                  <a:lnTo>
                    <a:pt x="29" y="42"/>
                  </a:lnTo>
                  <a:lnTo>
                    <a:pt x="39" y="32"/>
                  </a:lnTo>
                  <a:lnTo>
                    <a:pt x="52" y="27"/>
                  </a:lnTo>
                  <a:lnTo>
                    <a:pt x="66" y="26"/>
                  </a:lnTo>
                  <a:lnTo>
                    <a:pt x="59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49" name="Freeform 114"/>
            <p:cNvSpPr>
              <a:spLocks/>
            </p:cNvSpPr>
            <p:nvPr/>
          </p:nvSpPr>
          <p:spPr bwMode="auto">
            <a:xfrm>
              <a:off x="3294" y="3017"/>
              <a:ext cx="47" cy="59"/>
            </a:xfrm>
            <a:custGeom>
              <a:avLst/>
              <a:gdLst>
                <a:gd name="T0" fmla="*/ 2 w 139"/>
                <a:gd name="T1" fmla="*/ 7 h 175"/>
                <a:gd name="T2" fmla="*/ 3 w 139"/>
                <a:gd name="T3" fmla="*/ 7 h 175"/>
                <a:gd name="T4" fmla="*/ 5 w 139"/>
                <a:gd name="T5" fmla="*/ 0 h 175"/>
                <a:gd name="T6" fmla="*/ 4 w 139"/>
                <a:gd name="T7" fmla="*/ 0 h 175"/>
                <a:gd name="T8" fmla="*/ 3 w 139"/>
                <a:gd name="T9" fmla="*/ 6 h 175"/>
                <a:gd name="T10" fmla="*/ 1 w 139"/>
                <a:gd name="T11" fmla="*/ 0 h 175"/>
                <a:gd name="T12" fmla="*/ 0 w 139"/>
                <a:gd name="T13" fmla="*/ 0 h 175"/>
                <a:gd name="T14" fmla="*/ 2 w 139"/>
                <a:gd name="T15" fmla="*/ 7 h 1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9"/>
                <a:gd name="T25" fmla="*/ 0 h 175"/>
                <a:gd name="T26" fmla="*/ 139 w 139"/>
                <a:gd name="T27" fmla="*/ 175 h 1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9" h="175">
                  <a:moveTo>
                    <a:pt x="50" y="175"/>
                  </a:moveTo>
                  <a:lnTo>
                    <a:pt x="89" y="175"/>
                  </a:lnTo>
                  <a:lnTo>
                    <a:pt x="139" y="0"/>
                  </a:lnTo>
                  <a:lnTo>
                    <a:pt x="107" y="0"/>
                  </a:lnTo>
                  <a:lnTo>
                    <a:pt x="69" y="144"/>
                  </a:lnTo>
                  <a:lnTo>
                    <a:pt x="31" y="0"/>
                  </a:lnTo>
                  <a:lnTo>
                    <a:pt x="0" y="0"/>
                  </a:lnTo>
                  <a:lnTo>
                    <a:pt x="50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50" name="Freeform 115"/>
            <p:cNvSpPr>
              <a:spLocks/>
            </p:cNvSpPr>
            <p:nvPr/>
          </p:nvSpPr>
          <p:spPr bwMode="auto">
            <a:xfrm>
              <a:off x="3371" y="3059"/>
              <a:ext cx="22" cy="19"/>
            </a:xfrm>
            <a:custGeom>
              <a:avLst/>
              <a:gdLst>
                <a:gd name="T0" fmla="*/ 0 w 66"/>
                <a:gd name="T1" fmla="*/ 1 h 59"/>
                <a:gd name="T2" fmla="*/ 0 w 66"/>
                <a:gd name="T3" fmla="*/ 2 h 59"/>
                <a:gd name="T4" fmla="*/ 0 w 66"/>
                <a:gd name="T5" fmla="*/ 2 h 59"/>
                <a:gd name="T6" fmla="*/ 1 w 66"/>
                <a:gd name="T7" fmla="*/ 2 h 59"/>
                <a:gd name="T8" fmla="*/ 1 w 66"/>
                <a:gd name="T9" fmla="*/ 2 h 59"/>
                <a:gd name="T10" fmla="*/ 1 w 66"/>
                <a:gd name="T11" fmla="*/ 2 h 59"/>
                <a:gd name="T12" fmla="*/ 2 w 66"/>
                <a:gd name="T13" fmla="*/ 2 h 59"/>
                <a:gd name="T14" fmla="*/ 2 w 66"/>
                <a:gd name="T15" fmla="*/ 1 h 59"/>
                <a:gd name="T16" fmla="*/ 2 w 66"/>
                <a:gd name="T17" fmla="*/ 1 h 59"/>
                <a:gd name="T18" fmla="*/ 2 w 66"/>
                <a:gd name="T19" fmla="*/ 1 h 59"/>
                <a:gd name="T20" fmla="*/ 2 w 66"/>
                <a:gd name="T21" fmla="*/ 0 h 59"/>
                <a:gd name="T22" fmla="*/ 1 w 66"/>
                <a:gd name="T23" fmla="*/ 0 h 59"/>
                <a:gd name="T24" fmla="*/ 1 w 66"/>
                <a:gd name="T25" fmla="*/ 1 h 59"/>
                <a:gd name="T26" fmla="*/ 1 w 66"/>
                <a:gd name="T27" fmla="*/ 1 h 59"/>
                <a:gd name="T28" fmla="*/ 1 w 66"/>
                <a:gd name="T29" fmla="*/ 1 h 59"/>
                <a:gd name="T30" fmla="*/ 0 w 66"/>
                <a:gd name="T31" fmla="*/ 1 h 59"/>
                <a:gd name="T32" fmla="*/ 0 w 66"/>
                <a:gd name="T33" fmla="*/ 1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59"/>
                <a:gd name="T53" fmla="*/ 66 w 66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59">
                  <a:moveTo>
                    <a:pt x="0" y="33"/>
                  </a:moveTo>
                  <a:lnTo>
                    <a:pt x="0" y="59"/>
                  </a:lnTo>
                  <a:lnTo>
                    <a:pt x="5" y="59"/>
                  </a:lnTo>
                  <a:lnTo>
                    <a:pt x="18" y="57"/>
                  </a:lnTo>
                  <a:lnTo>
                    <a:pt x="30" y="54"/>
                  </a:lnTo>
                  <a:lnTo>
                    <a:pt x="40" y="50"/>
                  </a:lnTo>
                  <a:lnTo>
                    <a:pt x="48" y="44"/>
                  </a:lnTo>
                  <a:lnTo>
                    <a:pt x="56" y="36"/>
                  </a:lnTo>
                  <a:lnTo>
                    <a:pt x="61" y="25"/>
                  </a:lnTo>
                  <a:lnTo>
                    <a:pt x="64" y="14"/>
                  </a:lnTo>
                  <a:lnTo>
                    <a:pt x="66" y="0"/>
                  </a:lnTo>
                  <a:lnTo>
                    <a:pt x="33" y="0"/>
                  </a:lnTo>
                  <a:lnTo>
                    <a:pt x="30" y="14"/>
                  </a:lnTo>
                  <a:lnTo>
                    <a:pt x="24" y="24"/>
                  </a:lnTo>
                  <a:lnTo>
                    <a:pt x="15" y="30"/>
                  </a:lnTo>
                  <a:lnTo>
                    <a:pt x="5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51" name="Freeform 116"/>
            <p:cNvSpPr>
              <a:spLocks/>
            </p:cNvSpPr>
            <p:nvPr/>
          </p:nvSpPr>
          <p:spPr bwMode="auto">
            <a:xfrm>
              <a:off x="3371" y="3017"/>
              <a:ext cx="22" cy="33"/>
            </a:xfrm>
            <a:custGeom>
              <a:avLst/>
              <a:gdLst>
                <a:gd name="T0" fmla="*/ 0 w 66"/>
                <a:gd name="T1" fmla="*/ 3 h 98"/>
                <a:gd name="T2" fmla="*/ 0 w 66"/>
                <a:gd name="T3" fmla="*/ 4 h 98"/>
                <a:gd name="T4" fmla="*/ 2 w 66"/>
                <a:gd name="T5" fmla="*/ 4 h 98"/>
                <a:gd name="T6" fmla="*/ 2 w 66"/>
                <a:gd name="T7" fmla="*/ 3 h 98"/>
                <a:gd name="T8" fmla="*/ 2 w 66"/>
                <a:gd name="T9" fmla="*/ 3 h 98"/>
                <a:gd name="T10" fmla="*/ 2 w 66"/>
                <a:gd name="T11" fmla="*/ 2 h 98"/>
                <a:gd name="T12" fmla="*/ 2 w 66"/>
                <a:gd name="T13" fmla="*/ 2 h 98"/>
                <a:gd name="T14" fmla="*/ 2 w 66"/>
                <a:gd name="T15" fmla="*/ 1 h 98"/>
                <a:gd name="T16" fmla="*/ 2 w 66"/>
                <a:gd name="T17" fmla="*/ 1 h 98"/>
                <a:gd name="T18" fmla="*/ 2 w 66"/>
                <a:gd name="T19" fmla="*/ 0 h 98"/>
                <a:gd name="T20" fmla="*/ 1 w 66"/>
                <a:gd name="T21" fmla="*/ 0 h 98"/>
                <a:gd name="T22" fmla="*/ 1 w 66"/>
                <a:gd name="T23" fmla="*/ 0 h 98"/>
                <a:gd name="T24" fmla="*/ 0 w 66"/>
                <a:gd name="T25" fmla="*/ 0 h 98"/>
                <a:gd name="T26" fmla="*/ 0 w 66"/>
                <a:gd name="T27" fmla="*/ 0 h 98"/>
                <a:gd name="T28" fmla="*/ 0 w 66"/>
                <a:gd name="T29" fmla="*/ 1 h 98"/>
                <a:gd name="T30" fmla="*/ 0 w 66"/>
                <a:gd name="T31" fmla="*/ 1 h 98"/>
                <a:gd name="T32" fmla="*/ 1 w 66"/>
                <a:gd name="T33" fmla="*/ 1 h 98"/>
                <a:gd name="T34" fmla="*/ 1 w 66"/>
                <a:gd name="T35" fmla="*/ 1 h 98"/>
                <a:gd name="T36" fmla="*/ 1 w 66"/>
                <a:gd name="T37" fmla="*/ 2 h 98"/>
                <a:gd name="T38" fmla="*/ 1 w 66"/>
                <a:gd name="T39" fmla="*/ 2 h 98"/>
                <a:gd name="T40" fmla="*/ 1 w 66"/>
                <a:gd name="T41" fmla="*/ 2 h 98"/>
                <a:gd name="T42" fmla="*/ 1 w 66"/>
                <a:gd name="T43" fmla="*/ 3 h 98"/>
                <a:gd name="T44" fmla="*/ 1 w 66"/>
                <a:gd name="T45" fmla="*/ 3 h 98"/>
                <a:gd name="T46" fmla="*/ 0 w 66"/>
                <a:gd name="T47" fmla="*/ 3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6"/>
                <a:gd name="T73" fmla="*/ 0 h 98"/>
                <a:gd name="T74" fmla="*/ 66 w 66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6" h="98">
                  <a:moveTo>
                    <a:pt x="0" y="72"/>
                  </a:moveTo>
                  <a:lnTo>
                    <a:pt x="0" y="98"/>
                  </a:lnTo>
                  <a:lnTo>
                    <a:pt x="66" y="98"/>
                  </a:lnTo>
                  <a:lnTo>
                    <a:pt x="66" y="78"/>
                  </a:lnTo>
                  <a:lnTo>
                    <a:pt x="66" y="85"/>
                  </a:lnTo>
                  <a:lnTo>
                    <a:pt x="66" y="66"/>
                  </a:lnTo>
                  <a:lnTo>
                    <a:pt x="63" y="50"/>
                  </a:lnTo>
                  <a:lnTo>
                    <a:pt x="59" y="36"/>
                  </a:lnTo>
                  <a:lnTo>
                    <a:pt x="53" y="23"/>
                  </a:lnTo>
                  <a:lnTo>
                    <a:pt x="46" y="13"/>
                  </a:lnTo>
                  <a:lnTo>
                    <a:pt x="34" y="6"/>
                  </a:lnTo>
                  <a:lnTo>
                    <a:pt x="21" y="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" y="26"/>
                  </a:lnTo>
                  <a:lnTo>
                    <a:pt x="17" y="27"/>
                  </a:lnTo>
                  <a:lnTo>
                    <a:pt x="28" y="34"/>
                  </a:lnTo>
                  <a:lnTo>
                    <a:pt x="33" y="42"/>
                  </a:lnTo>
                  <a:lnTo>
                    <a:pt x="37" y="50"/>
                  </a:lnTo>
                  <a:lnTo>
                    <a:pt x="38" y="63"/>
                  </a:lnTo>
                  <a:lnTo>
                    <a:pt x="40" y="78"/>
                  </a:lnTo>
                  <a:lnTo>
                    <a:pt x="3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52" name="Freeform 117"/>
            <p:cNvSpPr>
              <a:spLocks/>
            </p:cNvSpPr>
            <p:nvPr/>
          </p:nvSpPr>
          <p:spPr bwMode="auto">
            <a:xfrm>
              <a:off x="3351" y="3017"/>
              <a:ext cx="22" cy="61"/>
            </a:xfrm>
            <a:custGeom>
              <a:avLst/>
              <a:gdLst>
                <a:gd name="T0" fmla="*/ 2 w 64"/>
                <a:gd name="T1" fmla="*/ 1 h 183"/>
                <a:gd name="T2" fmla="*/ 2 w 64"/>
                <a:gd name="T3" fmla="*/ 0 h 183"/>
                <a:gd name="T4" fmla="*/ 3 w 64"/>
                <a:gd name="T5" fmla="*/ 0 h 183"/>
                <a:gd name="T6" fmla="*/ 1 w 64"/>
                <a:gd name="T7" fmla="*/ 0 h 183"/>
                <a:gd name="T8" fmla="*/ 0 w 64"/>
                <a:gd name="T9" fmla="*/ 1 h 183"/>
                <a:gd name="T10" fmla="*/ 0 w 64"/>
                <a:gd name="T11" fmla="*/ 2 h 183"/>
                <a:gd name="T12" fmla="*/ 0 w 64"/>
                <a:gd name="T13" fmla="*/ 4 h 183"/>
                <a:gd name="T14" fmla="*/ 0 w 64"/>
                <a:gd name="T15" fmla="*/ 6 h 183"/>
                <a:gd name="T16" fmla="*/ 1 w 64"/>
                <a:gd name="T17" fmla="*/ 6 h 183"/>
                <a:gd name="T18" fmla="*/ 2 w 64"/>
                <a:gd name="T19" fmla="*/ 7 h 183"/>
                <a:gd name="T20" fmla="*/ 3 w 64"/>
                <a:gd name="T21" fmla="*/ 7 h 183"/>
                <a:gd name="T22" fmla="*/ 2 w 64"/>
                <a:gd name="T23" fmla="*/ 7 h 183"/>
                <a:gd name="T24" fmla="*/ 2 w 64"/>
                <a:gd name="T25" fmla="*/ 6 h 183"/>
                <a:gd name="T26" fmla="*/ 3 w 64"/>
                <a:gd name="T27" fmla="*/ 6 h 183"/>
                <a:gd name="T28" fmla="*/ 2 w 64"/>
                <a:gd name="T29" fmla="*/ 6 h 183"/>
                <a:gd name="T30" fmla="*/ 1 w 64"/>
                <a:gd name="T31" fmla="*/ 5 h 183"/>
                <a:gd name="T32" fmla="*/ 1 w 64"/>
                <a:gd name="T33" fmla="*/ 4 h 183"/>
                <a:gd name="T34" fmla="*/ 2 w 64"/>
                <a:gd name="T35" fmla="*/ 4 h 183"/>
                <a:gd name="T36" fmla="*/ 2 w 64"/>
                <a:gd name="T37" fmla="*/ 3 h 183"/>
                <a:gd name="T38" fmla="*/ 1 w 64"/>
                <a:gd name="T39" fmla="*/ 3 h 183"/>
                <a:gd name="T40" fmla="*/ 1 w 64"/>
                <a:gd name="T41" fmla="*/ 3 h 183"/>
                <a:gd name="T42" fmla="*/ 1 w 64"/>
                <a:gd name="T43" fmla="*/ 1 h 183"/>
                <a:gd name="T44" fmla="*/ 2 w 64"/>
                <a:gd name="T45" fmla="*/ 1 h 183"/>
                <a:gd name="T46" fmla="*/ 3 w 64"/>
                <a:gd name="T47" fmla="*/ 1 h 183"/>
                <a:gd name="T48" fmla="*/ 3 w 64"/>
                <a:gd name="T49" fmla="*/ 1 h 183"/>
                <a:gd name="T50" fmla="*/ 2 w 64"/>
                <a:gd name="T51" fmla="*/ 1 h 1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4"/>
                <a:gd name="T79" fmla="*/ 0 h 183"/>
                <a:gd name="T80" fmla="*/ 64 w 64"/>
                <a:gd name="T81" fmla="*/ 183 h 1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4" h="183">
                  <a:moveTo>
                    <a:pt x="59" y="20"/>
                  </a:moveTo>
                  <a:lnTo>
                    <a:pt x="59" y="0"/>
                  </a:lnTo>
                  <a:lnTo>
                    <a:pt x="64" y="0"/>
                  </a:lnTo>
                  <a:lnTo>
                    <a:pt x="26" y="7"/>
                  </a:lnTo>
                  <a:lnTo>
                    <a:pt x="7" y="26"/>
                  </a:lnTo>
                  <a:lnTo>
                    <a:pt x="0" y="55"/>
                  </a:lnTo>
                  <a:lnTo>
                    <a:pt x="0" y="118"/>
                  </a:lnTo>
                  <a:lnTo>
                    <a:pt x="8" y="154"/>
                  </a:lnTo>
                  <a:lnTo>
                    <a:pt x="26" y="174"/>
                  </a:lnTo>
                  <a:lnTo>
                    <a:pt x="50" y="183"/>
                  </a:lnTo>
                  <a:lnTo>
                    <a:pt x="64" y="183"/>
                  </a:lnTo>
                  <a:lnTo>
                    <a:pt x="59" y="183"/>
                  </a:lnTo>
                  <a:lnTo>
                    <a:pt x="59" y="157"/>
                  </a:lnTo>
                  <a:lnTo>
                    <a:pt x="64" y="157"/>
                  </a:lnTo>
                  <a:lnTo>
                    <a:pt x="40" y="152"/>
                  </a:lnTo>
                  <a:lnTo>
                    <a:pt x="27" y="129"/>
                  </a:lnTo>
                  <a:lnTo>
                    <a:pt x="24" y="98"/>
                  </a:lnTo>
                  <a:lnTo>
                    <a:pt x="59" y="98"/>
                  </a:lnTo>
                  <a:lnTo>
                    <a:pt x="59" y="72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31" y="37"/>
                  </a:lnTo>
                  <a:lnTo>
                    <a:pt x="50" y="21"/>
                  </a:lnTo>
                  <a:lnTo>
                    <a:pt x="64" y="20"/>
                  </a:lnTo>
                  <a:lnTo>
                    <a:pt x="64" y="26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53" name="Rectangle 118"/>
            <p:cNvSpPr>
              <a:spLocks noChangeArrowheads="1"/>
            </p:cNvSpPr>
            <p:nvPr/>
          </p:nvSpPr>
          <p:spPr bwMode="auto">
            <a:xfrm>
              <a:off x="3407" y="2991"/>
              <a:ext cx="10" cy="8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854" name="Freeform 119"/>
            <p:cNvSpPr>
              <a:spLocks/>
            </p:cNvSpPr>
            <p:nvPr/>
          </p:nvSpPr>
          <p:spPr bwMode="auto">
            <a:xfrm>
              <a:off x="3455" y="3059"/>
              <a:ext cx="21" cy="19"/>
            </a:xfrm>
            <a:custGeom>
              <a:avLst/>
              <a:gdLst>
                <a:gd name="T0" fmla="*/ 0 w 63"/>
                <a:gd name="T1" fmla="*/ 1 h 59"/>
                <a:gd name="T2" fmla="*/ 0 w 63"/>
                <a:gd name="T3" fmla="*/ 2 h 59"/>
                <a:gd name="T4" fmla="*/ 0 w 63"/>
                <a:gd name="T5" fmla="*/ 2 h 59"/>
                <a:gd name="T6" fmla="*/ 1 w 63"/>
                <a:gd name="T7" fmla="*/ 2 h 59"/>
                <a:gd name="T8" fmla="*/ 1 w 63"/>
                <a:gd name="T9" fmla="*/ 2 h 59"/>
                <a:gd name="T10" fmla="*/ 1 w 63"/>
                <a:gd name="T11" fmla="*/ 2 h 59"/>
                <a:gd name="T12" fmla="*/ 2 w 63"/>
                <a:gd name="T13" fmla="*/ 2 h 59"/>
                <a:gd name="T14" fmla="*/ 2 w 63"/>
                <a:gd name="T15" fmla="*/ 1 h 59"/>
                <a:gd name="T16" fmla="*/ 2 w 63"/>
                <a:gd name="T17" fmla="*/ 1 h 59"/>
                <a:gd name="T18" fmla="*/ 2 w 63"/>
                <a:gd name="T19" fmla="*/ 1 h 59"/>
                <a:gd name="T20" fmla="*/ 2 w 63"/>
                <a:gd name="T21" fmla="*/ 0 h 59"/>
                <a:gd name="T22" fmla="*/ 1 w 63"/>
                <a:gd name="T23" fmla="*/ 0 h 59"/>
                <a:gd name="T24" fmla="*/ 1 w 63"/>
                <a:gd name="T25" fmla="*/ 1 h 59"/>
                <a:gd name="T26" fmla="*/ 1 w 63"/>
                <a:gd name="T27" fmla="*/ 1 h 59"/>
                <a:gd name="T28" fmla="*/ 1 w 63"/>
                <a:gd name="T29" fmla="*/ 1 h 59"/>
                <a:gd name="T30" fmla="*/ 0 w 63"/>
                <a:gd name="T31" fmla="*/ 1 h 59"/>
                <a:gd name="T32" fmla="*/ 0 w 63"/>
                <a:gd name="T33" fmla="*/ 1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59"/>
                <a:gd name="T53" fmla="*/ 63 w 63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59">
                  <a:moveTo>
                    <a:pt x="0" y="33"/>
                  </a:moveTo>
                  <a:lnTo>
                    <a:pt x="0" y="59"/>
                  </a:lnTo>
                  <a:lnTo>
                    <a:pt x="6" y="59"/>
                  </a:lnTo>
                  <a:lnTo>
                    <a:pt x="17" y="57"/>
                  </a:lnTo>
                  <a:lnTo>
                    <a:pt x="29" y="54"/>
                  </a:lnTo>
                  <a:lnTo>
                    <a:pt x="38" y="50"/>
                  </a:lnTo>
                  <a:lnTo>
                    <a:pt x="46" y="44"/>
                  </a:lnTo>
                  <a:lnTo>
                    <a:pt x="53" y="36"/>
                  </a:lnTo>
                  <a:lnTo>
                    <a:pt x="59" y="25"/>
                  </a:lnTo>
                  <a:lnTo>
                    <a:pt x="62" y="14"/>
                  </a:lnTo>
                  <a:lnTo>
                    <a:pt x="63" y="0"/>
                  </a:lnTo>
                  <a:lnTo>
                    <a:pt x="32" y="0"/>
                  </a:lnTo>
                  <a:lnTo>
                    <a:pt x="29" y="14"/>
                  </a:lnTo>
                  <a:lnTo>
                    <a:pt x="23" y="24"/>
                  </a:lnTo>
                  <a:lnTo>
                    <a:pt x="16" y="30"/>
                  </a:lnTo>
                  <a:lnTo>
                    <a:pt x="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55" name="Freeform 120"/>
            <p:cNvSpPr>
              <a:spLocks/>
            </p:cNvSpPr>
            <p:nvPr/>
          </p:nvSpPr>
          <p:spPr bwMode="auto">
            <a:xfrm>
              <a:off x="3455" y="3017"/>
              <a:ext cx="21" cy="33"/>
            </a:xfrm>
            <a:custGeom>
              <a:avLst/>
              <a:gdLst>
                <a:gd name="T0" fmla="*/ 0 w 63"/>
                <a:gd name="T1" fmla="*/ 3 h 98"/>
                <a:gd name="T2" fmla="*/ 0 w 63"/>
                <a:gd name="T3" fmla="*/ 4 h 98"/>
                <a:gd name="T4" fmla="*/ 2 w 63"/>
                <a:gd name="T5" fmla="*/ 4 h 98"/>
                <a:gd name="T6" fmla="*/ 2 w 63"/>
                <a:gd name="T7" fmla="*/ 3 h 98"/>
                <a:gd name="T8" fmla="*/ 2 w 63"/>
                <a:gd name="T9" fmla="*/ 3 h 98"/>
                <a:gd name="T10" fmla="*/ 2 w 63"/>
                <a:gd name="T11" fmla="*/ 2 h 98"/>
                <a:gd name="T12" fmla="*/ 2 w 63"/>
                <a:gd name="T13" fmla="*/ 2 h 98"/>
                <a:gd name="T14" fmla="*/ 2 w 63"/>
                <a:gd name="T15" fmla="*/ 1 h 98"/>
                <a:gd name="T16" fmla="*/ 2 w 63"/>
                <a:gd name="T17" fmla="*/ 1 h 98"/>
                <a:gd name="T18" fmla="*/ 2 w 63"/>
                <a:gd name="T19" fmla="*/ 0 h 98"/>
                <a:gd name="T20" fmla="*/ 1 w 63"/>
                <a:gd name="T21" fmla="*/ 0 h 98"/>
                <a:gd name="T22" fmla="*/ 1 w 63"/>
                <a:gd name="T23" fmla="*/ 0 h 98"/>
                <a:gd name="T24" fmla="*/ 0 w 63"/>
                <a:gd name="T25" fmla="*/ 0 h 98"/>
                <a:gd name="T26" fmla="*/ 0 w 63"/>
                <a:gd name="T27" fmla="*/ 0 h 98"/>
                <a:gd name="T28" fmla="*/ 0 w 63"/>
                <a:gd name="T29" fmla="*/ 1 h 98"/>
                <a:gd name="T30" fmla="*/ 0 w 63"/>
                <a:gd name="T31" fmla="*/ 1 h 98"/>
                <a:gd name="T32" fmla="*/ 1 w 63"/>
                <a:gd name="T33" fmla="*/ 1 h 98"/>
                <a:gd name="T34" fmla="*/ 1 w 63"/>
                <a:gd name="T35" fmla="*/ 1 h 98"/>
                <a:gd name="T36" fmla="*/ 1 w 63"/>
                <a:gd name="T37" fmla="*/ 2 h 98"/>
                <a:gd name="T38" fmla="*/ 1 w 63"/>
                <a:gd name="T39" fmla="*/ 2 h 98"/>
                <a:gd name="T40" fmla="*/ 1 w 63"/>
                <a:gd name="T41" fmla="*/ 2 h 98"/>
                <a:gd name="T42" fmla="*/ 1 w 63"/>
                <a:gd name="T43" fmla="*/ 3 h 98"/>
                <a:gd name="T44" fmla="*/ 1 w 63"/>
                <a:gd name="T45" fmla="*/ 3 h 98"/>
                <a:gd name="T46" fmla="*/ 0 w 63"/>
                <a:gd name="T47" fmla="*/ 3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98"/>
                <a:gd name="T74" fmla="*/ 63 w 63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98">
                  <a:moveTo>
                    <a:pt x="0" y="72"/>
                  </a:moveTo>
                  <a:lnTo>
                    <a:pt x="0" y="98"/>
                  </a:lnTo>
                  <a:lnTo>
                    <a:pt x="63" y="98"/>
                  </a:lnTo>
                  <a:lnTo>
                    <a:pt x="63" y="78"/>
                  </a:lnTo>
                  <a:lnTo>
                    <a:pt x="63" y="85"/>
                  </a:lnTo>
                  <a:lnTo>
                    <a:pt x="63" y="66"/>
                  </a:lnTo>
                  <a:lnTo>
                    <a:pt x="61" y="50"/>
                  </a:lnTo>
                  <a:lnTo>
                    <a:pt x="58" y="36"/>
                  </a:lnTo>
                  <a:lnTo>
                    <a:pt x="52" y="23"/>
                  </a:lnTo>
                  <a:lnTo>
                    <a:pt x="43" y="13"/>
                  </a:lnTo>
                  <a:lnTo>
                    <a:pt x="33" y="6"/>
                  </a:lnTo>
                  <a:lnTo>
                    <a:pt x="22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6" y="26"/>
                  </a:lnTo>
                  <a:lnTo>
                    <a:pt x="19" y="27"/>
                  </a:lnTo>
                  <a:lnTo>
                    <a:pt x="29" y="34"/>
                  </a:lnTo>
                  <a:lnTo>
                    <a:pt x="32" y="42"/>
                  </a:lnTo>
                  <a:lnTo>
                    <a:pt x="35" y="50"/>
                  </a:lnTo>
                  <a:lnTo>
                    <a:pt x="38" y="63"/>
                  </a:lnTo>
                  <a:lnTo>
                    <a:pt x="38" y="78"/>
                  </a:lnTo>
                  <a:lnTo>
                    <a:pt x="32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56" name="Freeform 121"/>
            <p:cNvSpPr>
              <a:spLocks/>
            </p:cNvSpPr>
            <p:nvPr/>
          </p:nvSpPr>
          <p:spPr bwMode="auto">
            <a:xfrm>
              <a:off x="3434" y="3017"/>
              <a:ext cx="23" cy="61"/>
            </a:xfrm>
            <a:custGeom>
              <a:avLst/>
              <a:gdLst>
                <a:gd name="T0" fmla="*/ 2 w 69"/>
                <a:gd name="T1" fmla="*/ 1 h 183"/>
                <a:gd name="T2" fmla="*/ 2 w 69"/>
                <a:gd name="T3" fmla="*/ 0 h 183"/>
                <a:gd name="T4" fmla="*/ 3 w 69"/>
                <a:gd name="T5" fmla="*/ 0 h 183"/>
                <a:gd name="T6" fmla="*/ 2 w 69"/>
                <a:gd name="T7" fmla="*/ 0 h 183"/>
                <a:gd name="T8" fmla="*/ 1 w 69"/>
                <a:gd name="T9" fmla="*/ 1 h 183"/>
                <a:gd name="T10" fmla="*/ 0 w 69"/>
                <a:gd name="T11" fmla="*/ 2 h 183"/>
                <a:gd name="T12" fmla="*/ 0 w 69"/>
                <a:gd name="T13" fmla="*/ 4 h 183"/>
                <a:gd name="T14" fmla="*/ 0 w 69"/>
                <a:gd name="T15" fmla="*/ 6 h 183"/>
                <a:gd name="T16" fmla="*/ 1 w 69"/>
                <a:gd name="T17" fmla="*/ 6 h 183"/>
                <a:gd name="T18" fmla="*/ 1 w 69"/>
                <a:gd name="T19" fmla="*/ 7 h 183"/>
                <a:gd name="T20" fmla="*/ 3 w 69"/>
                <a:gd name="T21" fmla="*/ 7 h 183"/>
                <a:gd name="T22" fmla="*/ 2 w 69"/>
                <a:gd name="T23" fmla="*/ 7 h 183"/>
                <a:gd name="T24" fmla="*/ 2 w 69"/>
                <a:gd name="T25" fmla="*/ 6 h 183"/>
                <a:gd name="T26" fmla="*/ 3 w 69"/>
                <a:gd name="T27" fmla="*/ 6 h 183"/>
                <a:gd name="T28" fmla="*/ 2 w 69"/>
                <a:gd name="T29" fmla="*/ 6 h 183"/>
                <a:gd name="T30" fmla="*/ 1 w 69"/>
                <a:gd name="T31" fmla="*/ 5 h 183"/>
                <a:gd name="T32" fmla="*/ 1 w 69"/>
                <a:gd name="T33" fmla="*/ 4 h 183"/>
                <a:gd name="T34" fmla="*/ 2 w 69"/>
                <a:gd name="T35" fmla="*/ 4 h 183"/>
                <a:gd name="T36" fmla="*/ 2 w 69"/>
                <a:gd name="T37" fmla="*/ 3 h 183"/>
                <a:gd name="T38" fmla="*/ 1 w 69"/>
                <a:gd name="T39" fmla="*/ 3 h 183"/>
                <a:gd name="T40" fmla="*/ 1 w 69"/>
                <a:gd name="T41" fmla="*/ 3 h 183"/>
                <a:gd name="T42" fmla="*/ 1 w 69"/>
                <a:gd name="T43" fmla="*/ 1 h 183"/>
                <a:gd name="T44" fmla="*/ 2 w 69"/>
                <a:gd name="T45" fmla="*/ 1 h 183"/>
                <a:gd name="T46" fmla="*/ 2 w 69"/>
                <a:gd name="T47" fmla="*/ 1 h 183"/>
                <a:gd name="T48" fmla="*/ 3 w 69"/>
                <a:gd name="T49" fmla="*/ 1 h 183"/>
                <a:gd name="T50" fmla="*/ 2 w 69"/>
                <a:gd name="T51" fmla="*/ 1 h 1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"/>
                <a:gd name="T79" fmla="*/ 0 h 183"/>
                <a:gd name="T80" fmla="*/ 69 w 69"/>
                <a:gd name="T81" fmla="*/ 183 h 1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" h="183">
                  <a:moveTo>
                    <a:pt x="63" y="20"/>
                  </a:moveTo>
                  <a:lnTo>
                    <a:pt x="63" y="0"/>
                  </a:lnTo>
                  <a:lnTo>
                    <a:pt x="69" y="0"/>
                  </a:lnTo>
                  <a:lnTo>
                    <a:pt x="44" y="1"/>
                  </a:lnTo>
                  <a:lnTo>
                    <a:pt x="17" y="14"/>
                  </a:lnTo>
                  <a:lnTo>
                    <a:pt x="0" y="55"/>
                  </a:lnTo>
                  <a:lnTo>
                    <a:pt x="0" y="118"/>
                  </a:lnTo>
                  <a:lnTo>
                    <a:pt x="10" y="154"/>
                  </a:lnTo>
                  <a:lnTo>
                    <a:pt x="29" y="174"/>
                  </a:lnTo>
                  <a:lnTo>
                    <a:pt x="40" y="180"/>
                  </a:lnTo>
                  <a:lnTo>
                    <a:pt x="69" y="183"/>
                  </a:lnTo>
                  <a:lnTo>
                    <a:pt x="63" y="183"/>
                  </a:lnTo>
                  <a:lnTo>
                    <a:pt x="63" y="157"/>
                  </a:lnTo>
                  <a:lnTo>
                    <a:pt x="69" y="157"/>
                  </a:lnTo>
                  <a:lnTo>
                    <a:pt x="44" y="152"/>
                  </a:lnTo>
                  <a:lnTo>
                    <a:pt x="33" y="129"/>
                  </a:lnTo>
                  <a:lnTo>
                    <a:pt x="32" y="98"/>
                  </a:lnTo>
                  <a:lnTo>
                    <a:pt x="63" y="98"/>
                  </a:lnTo>
                  <a:lnTo>
                    <a:pt x="63" y="72"/>
                  </a:lnTo>
                  <a:lnTo>
                    <a:pt x="32" y="72"/>
                  </a:lnTo>
                  <a:lnTo>
                    <a:pt x="32" y="78"/>
                  </a:lnTo>
                  <a:lnTo>
                    <a:pt x="39" y="37"/>
                  </a:lnTo>
                  <a:lnTo>
                    <a:pt x="53" y="21"/>
                  </a:lnTo>
                  <a:lnTo>
                    <a:pt x="63" y="20"/>
                  </a:lnTo>
                  <a:lnTo>
                    <a:pt x="69" y="26"/>
                  </a:lnTo>
                  <a:lnTo>
                    <a:pt x="63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57" name="Freeform 122"/>
            <p:cNvSpPr>
              <a:spLocks/>
            </p:cNvSpPr>
            <p:nvPr/>
          </p:nvSpPr>
          <p:spPr bwMode="auto">
            <a:xfrm>
              <a:off x="3490" y="3017"/>
              <a:ext cx="42" cy="59"/>
            </a:xfrm>
            <a:custGeom>
              <a:avLst/>
              <a:gdLst>
                <a:gd name="T0" fmla="*/ 4 w 128"/>
                <a:gd name="T1" fmla="*/ 7 h 175"/>
                <a:gd name="T2" fmla="*/ 4 w 128"/>
                <a:gd name="T3" fmla="*/ 2 h 175"/>
                <a:gd name="T4" fmla="*/ 5 w 128"/>
                <a:gd name="T5" fmla="*/ 2 h 175"/>
                <a:gd name="T6" fmla="*/ 4 w 128"/>
                <a:gd name="T7" fmla="*/ 1 h 175"/>
                <a:gd name="T8" fmla="*/ 4 w 128"/>
                <a:gd name="T9" fmla="*/ 1 h 175"/>
                <a:gd name="T10" fmla="*/ 3 w 128"/>
                <a:gd name="T11" fmla="*/ 0 h 175"/>
                <a:gd name="T12" fmla="*/ 2 w 128"/>
                <a:gd name="T13" fmla="*/ 0 h 175"/>
                <a:gd name="T14" fmla="*/ 2 w 128"/>
                <a:gd name="T15" fmla="*/ 1 h 175"/>
                <a:gd name="T16" fmla="*/ 1 w 128"/>
                <a:gd name="T17" fmla="*/ 1 h 175"/>
                <a:gd name="T18" fmla="*/ 1 w 128"/>
                <a:gd name="T19" fmla="*/ 1 h 175"/>
                <a:gd name="T20" fmla="*/ 1 w 128"/>
                <a:gd name="T21" fmla="*/ 0 h 175"/>
                <a:gd name="T22" fmla="*/ 0 w 128"/>
                <a:gd name="T23" fmla="*/ 0 h 175"/>
                <a:gd name="T24" fmla="*/ 0 w 128"/>
                <a:gd name="T25" fmla="*/ 1 h 175"/>
                <a:gd name="T26" fmla="*/ 0 w 128"/>
                <a:gd name="T27" fmla="*/ 1 h 175"/>
                <a:gd name="T28" fmla="*/ 0 w 128"/>
                <a:gd name="T29" fmla="*/ 7 h 175"/>
                <a:gd name="T30" fmla="*/ 1 w 128"/>
                <a:gd name="T31" fmla="*/ 7 h 175"/>
                <a:gd name="T32" fmla="*/ 1 w 128"/>
                <a:gd name="T33" fmla="*/ 2 h 175"/>
                <a:gd name="T34" fmla="*/ 2 w 128"/>
                <a:gd name="T35" fmla="*/ 1 h 175"/>
                <a:gd name="T36" fmla="*/ 3 w 128"/>
                <a:gd name="T37" fmla="*/ 1 h 175"/>
                <a:gd name="T38" fmla="*/ 3 w 128"/>
                <a:gd name="T39" fmla="*/ 1 h 175"/>
                <a:gd name="T40" fmla="*/ 3 w 128"/>
                <a:gd name="T41" fmla="*/ 1 h 175"/>
                <a:gd name="T42" fmla="*/ 3 w 128"/>
                <a:gd name="T43" fmla="*/ 2 h 175"/>
                <a:gd name="T44" fmla="*/ 3 w 128"/>
                <a:gd name="T45" fmla="*/ 2 h 175"/>
                <a:gd name="T46" fmla="*/ 3 w 128"/>
                <a:gd name="T47" fmla="*/ 7 h 175"/>
                <a:gd name="T48" fmla="*/ 4 w 128"/>
                <a:gd name="T49" fmla="*/ 7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175"/>
                <a:gd name="T77" fmla="*/ 128 w 128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175">
                  <a:moveTo>
                    <a:pt x="121" y="175"/>
                  </a:moveTo>
                  <a:lnTo>
                    <a:pt x="121" y="53"/>
                  </a:lnTo>
                  <a:lnTo>
                    <a:pt x="128" y="59"/>
                  </a:lnTo>
                  <a:lnTo>
                    <a:pt x="125" y="33"/>
                  </a:lnTo>
                  <a:lnTo>
                    <a:pt x="118" y="14"/>
                  </a:lnTo>
                  <a:lnTo>
                    <a:pt x="95" y="1"/>
                  </a:lnTo>
                  <a:lnTo>
                    <a:pt x="66" y="1"/>
                  </a:lnTo>
                  <a:lnTo>
                    <a:pt x="45" y="14"/>
                  </a:lnTo>
                  <a:lnTo>
                    <a:pt x="39" y="26"/>
                  </a:lnTo>
                  <a:lnTo>
                    <a:pt x="32" y="2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7" y="39"/>
                  </a:lnTo>
                  <a:lnTo>
                    <a:pt x="0" y="39"/>
                  </a:lnTo>
                  <a:lnTo>
                    <a:pt x="0" y="175"/>
                  </a:lnTo>
                  <a:lnTo>
                    <a:pt x="32" y="175"/>
                  </a:lnTo>
                  <a:lnTo>
                    <a:pt x="33" y="56"/>
                  </a:lnTo>
                  <a:lnTo>
                    <a:pt x="45" y="32"/>
                  </a:lnTo>
                  <a:lnTo>
                    <a:pt x="71" y="20"/>
                  </a:lnTo>
                  <a:lnTo>
                    <a:pt x="82" y="23"/>
                  </a:lnTo>
                  <a:lnTo>
                    <a:pt x="91" y="32"/>
                  </a:lnTo>
                  <a:lnTo>
                    <a:pt x="96" y="59"/>
                  </a:lnTo>
                  <a:lnTo>
                    <a:pt x="96" y="53"/>
                  </a:lnTo>
                  <a:lnTo>
                    <a:pt x="96" y="175"/>
                  </a:lnTo>
                  <a:lnTo>
                    <a:pt x="121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58" name="Freeform 123"/>
            <p:cNvSpPr>
              <a:spLocks/>
            </p:cNvSpPr>
            <p:nvPr/>
          </p:nvSpPr>
          <p:spPr bwMode="auto">
            <a:xfrm>
              <a:off x="3567" y="3017"/>
              <a:ext cx="21" cy="81"/>
            </a:xfrm>
            <a:custGeom>
              <a:avLst/>
              <a:gdLst>
                <a:gd name="T0" fmla="*/ 0 w 63"/>
                <a:gd name="T1" fmla="*/ 8 h 243"/>
                <a:gd name="T2" fmla="*/ 0 w 63"/>
                <a:gd name="T3" fmla="*/ 9 h 243"/>
                <a:gd name="T4" fmla="*/ 0 w 63"/>
                <a:gd name="T5" fmla="*/ 9 h 243"/>
                <a:gd name="T6" fmla="*/ 2 w 63"/>
                <a:gd name="T7" fmla="*/ 9 h 243"/>
                <a:gd name="T8" fmla="*/ 2 w 63"/>
                <a:gd name="T9" fmla="*/ 8 h 243"/>
                <a:gd name="T10" fmla="*/ 2 w 63"/>
                <a:gd name="T11" fmla="*/ 0 h 243"/>
                <a:gd name="T12" fmla="*/ 1 w 63"/>
                <a:gd name="T13" fmla="*/ 0 h 243"/>
                <a:gd name="T14" fmla="*/ 1 w 63"/>
                <a:gd name="T15" fmla="*/ 1 h 243"/>
                <a:gd name="T16" fmla="*/ 1 w 63"/>
                <a:gd name="T17" fmla="*/ 1 h 243"/>
                <a:gd name="T18" fmla="*/ 1 w 63"/>
                <a:gd name="T19" fmla="*/ 1 h 243"/>
                <a:gd name="T20" fmla="*/ 0 w 63"/>
                <a:gd name="T21" fmla="*/ 0 h 243"/>
                <a:gd name="T22" fmla="*/ 0 w 63"/>
                <a:gd name="T23" fmla="*/ 0 h 243"/>
                <a:gd name="T24" fmla="*/ 0 w 63"/>
                <a:gd name="T25" fmla="*/ 1 h 243"/>
                <a:gd name="T26" fmla="*/ 1 w 63"/>
                <a:gd name="T27" fmla="*/ 1 h 243"/>
                <a:gd name="T28" fmla="*/ 1 w 63"/>
                <a:gd name="T29" fmla="*/ 2 h 243"/>
                <a:gd name="T30" fmla="*/ 1 w 63"/>
                <a:gd name="T31" fmla="*/ 3 h 243"/>
                <a:gd name="T32" fmla="*/ 1 w 63"/>
                <a:gd name="T33" fmla="*/ 5 h 243"/>
                <a:gd name="T34" fmla="*/ 1 w 63"/>
                <a:gd name="T35" fmla="*/ 5 h 243"/>
                <a:gd name="T36" fmla="*/ 0 w 63"/>
                <a:gd name="T37" fmla="*/ 5 h 243"/>
                <a:gd name="T38" fmla="*/ 0 w 63"/>
                <a:gd name="T39" fmla="*/ 6 h 243"/>
                <a:gd name="T40" fmla="*/ 1 w 63"/>
                <a:gd name="T41" fmla="*/ 6 h 243"/>
                <a:gd name="T42" fmla="*/ 1 w 63"/>
                <a:gd name="T43" fmla="*/ 6 h 243"/>
                <a:gd name="T44" fmla="*/ 1 w 63"/>
                <a:gd name="T45" fmla="*/ 5 h 243"/>
                <a:gd name="T46" fmla="*/ 1 w 63"/>
                <a:gd name="T47" fmla="*/ 5 h 243"/>
                <a:gd name="T48" fmla="*/ 1 w 63"/>
                <a:gd name="T49" fmla="*/ 7 h 243"/>
                <a:gd name="T50" fmla="*/ 1 w 63"/>
                <a:gd name="T51" fmla="*/ 8 h 243"/>
                <a:gd name="T52" fmla="*/ 0 w 63"/>
                <a:gd name="T53" fmla="*/ 8 h 24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3"/>
                <a:gd name="T82" fmla="*/ 0 h 243"/>
                <a:gd name="T83" fmla="*/ 63 w 63"/>
                <a:gd name="T84" fmla="*/ 243 h 24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3" h="243">
                  <a:moveTo>
                    <a:pt x="0" y="217"/>
                  </a:moveTo>
                  <a:lnTo>
                    <a:pt x="0" y="236"/>
                  </a:lnTo>
                  <a:lnTo>
                    <a:pt x="7" y="243"/>
                  </a:lnTo>
                  <a:lnTo>
                    <a:pt x="47" y="233"/>
                  </a:lnTo>
                  <a:lnTo>
                    <a:pt x="62" y="210"/>
                  </a:lnTo>
                  <a:lnTo>
                    <a:pt x="63" y="0"/>
                  </a:lnTo>
                  <a:lnTo>
                    <a:pt x="39" y="0"/>
                  </a:lnTo>
                  <a:lnTo>
                    <a:pt x="39" y="20"/>
                  </a:lnTo>
                  <a:lnTo>
                    <a:pt x="32" y="20"/>
                  </a:lnTo>
                  <a:lnTo>
                    <a:pt x="39" y="26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26" y="32"/>
                  </a:lnTo>
                  <a:lnTo>
                    <a:pt x="35" y="49"/>
                  </a:lnTo>
                  <a:lnTo>
                    <a:pt x="39" y="89"/>
                  </a:lnTo>
                  <a:lnTo>
                    <a:pt x="35" y="125"/>
                  </a:lnTo>
                  <a:lnTo>
                    <a:pt x="26" y="141"/>
                  </a:lnTo>
                  <a:lnTo>
                    <a:pt x="0" y="147"/>
                  </a:lnTo>
                  <a:lnTo>
                    <a:pt x="0" y="172"/>
                  </a:lnTo>
                  <a:lnTo>
                    <a:pt x="24" y="168"/>
                  </a:lnTo>
                  <a:lnTo>
                    <a:pt x="39" y="154"/>
                  </a:lnTo>
                  <a:lnTo>
                    <a:pt x="32" y="147"/>
                  </a:lnTo>
                  <a:lnTo>
                    <a:pt x="39" y="147"/>
                  </a:lnTo>
                  <a:lnTo>
                    <a:pt x="39" y="191"/>
                  </a:lnTo>
                  <a:lnTo>
                    <a:pt x="30" y="211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59" name="Freeform 124"/>
            <p:cNvSpPr>
              <a:spLocks/>
            </p:cNvSpPr>
            <p:nvPr/>
          </p:nvSpPr>
          <p:spPr bwMode="auto">
            <a:xfrm>
              <a:off x="3548" y="3017"/>
              <a:ext cx="22" cy="58"/>
            </a:xfrm>
            <a:custGeom>
              <a:avLst/>
              <a:gdLst>
                <a:gd name="T0" fmla="*/ 2 w 64"/>
                <a:gd name="T1" fmla="*/ 1 h 172"/>
                <a:gd name="T2" fmla="*/ 2 w 64"/>
                <a:gd name="T3" fmla="*/ 0 h 172"/>
                <a:gd name="T4" fmla="*/ 3 w 64"/>
                <a:gd name="T5" fmla="*/ 0 h 172"/>
                <a:gd name="T6" fmla="*/ 2 w 64"/>
                <a:gd name="T7" fmla="*/ 0 h 172"/>
                <a:gd name="T8" fmla="*/ 2 w 64"/>
                <a:gd name="T9" fmla="*/ 0 h 172"/>
                <a:gd name="T10" fmla="*/ 1 w 64"/>
                <a:gd name="T11" fmla="*/ 0 h 172"/>
                <a:gd name="T12" fmla="*/ 1 w 64"/>
                <a:gd name="T13" fmla="*/ 0 h 172"/>
                <a:gd name="T14" fmla="*/ 1 w 64"/>
                <a:gd name="T15" fmla="*/ 0 h 172"/>
                <a:gd name="T16" fmla="*/ 0 w 64"/>
                <a:gd name="T17" fmla="*/ 1 h 172"/>
                <a:gd name="T18" fmla="*/ 0 w 64"/>
                <a:gd name="T19" fmla="*/ 1 h 172"/>
                <a:gd name="T20" fmla="*/ 0 w 64"/>
                <a:gd name="T21" fmla="*/ 2 h 172"/>
                <a:gd name="T22" fmla="*/ 0 w 64"/>
                <a:gd name="T23" fmla="*/ 3 h 172"/>
                <a:gd name="T24" fmla="*/ 0 w 64"/>
                <a:gd name="T25" fmla="*/ 4 h 172"/>
                <a:gd name="T26" fmla="*/ 0 w 64"/>
                <a:gd name="T27" fmla="*/ 5 h 172"/>
                <a:gd name="T28" fmla="*/ 0 w 64"/>
                <a:gd name="T29" fmla="*/ 6 h 172"/>
                <a:gd name="T30" fmla="*/ 1 w 64"/>
                <a:gd name="T31" fmla="*/ 6 h 172"/>
                <a:gd name="T32" fmla="*/ 1 w 64"/>
                <a:gd name="T33" fmla="*/ 6 h 172"/>
                <a:gd name="T34" fmla="*/ 2 w 64"/>
                <a:gd name="T35" fmla="*/ 7 h 172"/>
                <a:gd name="T36" fmla="*/ 2 w 64"/>
                <a:gd name="T37" fmla="*/ 7 h 172"/>
                <a:gd name="T38" fmla="*/ 3 w 64"/>
                <a:gd name="T39" fmla="*/ 7 h 172"/>
                <a:gd name="T40" fmla="*/ 2 w 64"/>
                <a:gd name="T41" fmla="*/ 7 h 172"/>
                <a:gd name="T42" fmla="*/ 2 w 64"/>
                <a:gd name="T43" fmla="*/ 6 h 172"/>
                <a:gd name="T44" fmla="*/ 3 w 64"/>
                <a:gd name="T45" fmla="*/ 6 h 172"/>
                <a:gd name="T46" fmla="*/ 2 w 64"/>
                <a:gd name="T47" fmla="*/ 6 h 172"/>
                <a:gd name="T48" fmla="*/ 2 w 64"/>
                <a:gd name="T49" fmla="*/ 5 h 172"/>
                <a:gd name="T50" fmla="*/ 1 w 64"/>
                <a:gd name="T51" fmla="*/ 5 h 172"/>
                <a:gd name="T52" fmla="*/ 1 w 64"/>
                <a:gd name="T53" fmla="*/ 5 h 172"/>
                <a:gd name="T54" fmla="*/ 1 w 64"/>
                <a:gd name="T55" fmla="*/ 4 h 172"/>
                <a:gd name="T56" fmla="*/ 1 w 64"/>
                <a:gd name="T57" fmla="*/ 4 h 172"/>
                <a:gd name="T58" fmla="*/ 1 w 64"/>
                <a:gd name="T59" fmla="*/ 3 h 172"/>
                <a:gd name="T60" fmla="*/ 1 w 64"/>
                <a:gd name="T61" fmla="*/ 2 h 172"/>
                <a:gd name="T62" fmla="*/ 1 w 64"/>
                <a:gd name="T63" fmla="*/ 2 h 172"/>
                <a:gd name="T64" fmla="*/ 1 w 64"/>
                <a:gd name="T65" fmla="*/ 1 h 172"/>
                <a:gd name="T66" fmla="*/ 2 w 64"/>
                <a:gd name="T67" fmla="*/ 1 h 172"/>
                <a:gd name="T68" fmla="*/ 2 w 64"/>
                <a:gd name="T69" fmla="*/ 1 h 172"/>
                <a:gd name="T70" fmla="*/ 3 w 64"/>
                <a:gd name="T71" fmla="*/ 1 h 172"/>
                <a:gd name="T72" fmla="*/ 3 w 64"/>
                <a:gd name="T73" fmla="*/ 1 h 172"/>
                <a:gd name="T74" fmla="*/ 2 w 64"/>
                <a:gd name="T75" fmla="*/ 1 h 1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4"/>
                <a:gd name="T115" fmla="*/ 0 h 172"/>
                <a:gd name="T116" fmla="*/ 64 w 64"/>
                <a:gd name="T117" fmla="*/ 172 h 1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4" h="172">
                  <a:moveTo>
                    <a:pt x="57" y="20"/>
                  </a:moveTo>
                  <a:lnTo>
                    <a:pt x="57" y="0"/>
                  </a:lnTo>
                  <a:lnTo>
                    <a:pt x="64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38" y="3"/>
                  </a:lnTo>
                  <a:lnTo>
                    <a:pt x="30" y="6"/>
                  </a:lnTo>
                  <a:lnTo>
                    <a:pt x="21" y="13"/>
                  </a:lnTo>
                  <a:lnTo>
                    <a:pt x="12" y="23"/>
                  </a:lnTo>
                  <a:lnTo>
                    <a:pt x="5" y="39"/>
                  </a:lnTo>
                  <a:lnTo>
                    <a:pt x="1" y="57"/>
                  </a:lnTo>
                  <a:lnTo>
                    <a:pt x="0" y="83"/>
                  </a:lnTo>
                  <a:lnTo>
                    <a:pt x="2" y="118"/>
                  </a:lnTo>
                  <a:lnTo>
                    <a:pt x="5" y="134"/>
                  </a:lnTo>
                  <a:lnTo>
                    <a:pt x="11" y="147"/>
                  </a:lnTo>
                  <a:lnTo>
                    <a:pt x="20" y="158"/>
                  </a:lnTo>
                  <a:lnTo>
                    <a:pt x="30" y="165"/>
                  </a:lnTo>
                  <a:lnTo>
                    <a:pt x="41" y="171"/>
                  </a:lnTo>
                  <a:lnTo>
                    <a:pt x="57" y="172"/>
                  </a:lnTo>
                  <a:lnTo>
                    <a:pt x="64" y="172"/>
                  </a:lnTo>
                  <a:lnTo>
                    <a:pt x="57" y="172"/>
                  </a:lnTo>
                  <a:lnTo>
                    <a:pt x="57" y="147"/>
                  </a:lnTo>
                  <a:lnTo>
                    <a:pt x="64" y="147"/>
                  </a:lnTo>
                  <a:lnTo>
                    <a:pt x="47" y="144"/>
                  </a:lnTo>
                  <a:lnTo>
                    <a:pt x="41" y="139"/>
                  </a:lnTo>
                  <a:lnTo>
                    <a:pt x="35" y="134"/>
                  </a:lnTo>
                  <a:lnTo>
                    <a:pt x="31" y="125"/>
                  </a:lnTo>
                  <a:lnTo>
                    <a:pt x="28" y="115"/>
                  </a:lnTo>
                  <a:lnTo>
                    <a:pt x="25" y="101"/>
                  </a:lnTo>
                  <a:lnTo>
                    <a:pt x="25" y="83"/>
                  </a:lnTo>
                  <a:lnTo>
                    <a:pt x="27" y="63"/>
                  </a:lnTo>
                  <a:lnTo>
                    <a:pt x="33" y="42"/>
                  </a:lnTo>
                  <a:lnTo>
                    <a:pt x="37" y="33"/>
                  </a:lnTo>
                  <a:lnTo>
                    <a:pt x="44" y="26"/>
                  </a:lnTo>
                  <a:lnTo>
                    <a:pt x="53" y="21"/>
                  </a:lnTo>
                  <a:lnTo>
                    <a:pt x="64" y="20"/>
                  </a:lnTo>
                  <a:lnTo>
                    <a:pt x="64" y="26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60" name="Freeform 125"/>
            <p:cNvSpPr>
              <a:spLocks/>
            </p:cNvSpPr>
            <p:nvPr/>
          </p:nvSpPr>
          <p:spPr bwMode="auto">
            <a:xfrm>
              <a:off x="3551" y="3081"/>
              <a:ext cx="19" cy="17"/>
            </a:xfrm>
            <a:custGeom>
              <a:avLst/>
              <a:gdLst>
                <a:gd name="T0" fmla="*/ 2 w 57"/>
                <a:gd name="T1" fmla="*/ 2 h 52"/>
                <a:gd name="T2" fmla="*/ 2 w 57"/>
                <a:gd name="T3" fmla="*/ 1 h 52"/>
                <a:gd name="T4" fmla="*/ 2 w 57"/>
                <a:gd name="T5" fmla="*/ 1 h 52"/>
                <a:gd name="T6" fmla="*/ 1 w 57"/>
                <a:gd name="T7" fmla="*/ 1 h 52"/>
                <a:gd name="T8" fmla="*/ 1 w 57"/>
                <a:gd name="T9" fmla="*/ 1 h 52"/>
                <a:gd name="T10" fmla="*/ 1 w 57"/>
                <a:gd name="T11" fmla="*/ 0 h 52"/>
                <a:gd name="T12" fmla="*/ 1 w 57"/>
                <a:gd name="T13" fmla="*/ 0 h 52"/>
                <a:gd name="T14" fmla="*/ 0 w 57"/>
                <a:gd name="T15" fmla="*/ 0 h 52"/>
                <a:gd name="T16" fmla="*/ 0 w 57"/>
                <a:gd name="T17" fmla="*/ 0 h 52"/>
                <a:gd name="T18" fmla="*/ 0 w 57"/>
                <a:gd name="T19" fmla="*/ 1 h 52"/>
                <a:gd name="T20" fmla="*/ 0 w 57"/>
                <a:gd name="T21" fmla="*/ 1 h 52"/>
                <a:gd name="T22" fmla="*/ 0 w 57"/>
                <a:gd name="T23" fmla="*/ 1 h 52"/>
                <a:gd name="T24" fmla="*/ 1 w 57"/>
                <a:gd name="T25" fmla="*/ 2 h 52"/>
                <a:gd name="T26" fmla="*/ 1 w 57"/>
                <a:gd name="T27" fmla="*/ 2 h 52"/>
                <a:gd name="T28" fmla="*/ 2 w 57"/>
                <a:gd name="T29" fmla="*/ 2 h 52"/>
                <a:gd name="T30" fmla="*/ 2 w 57"/>
                <a:gd name="T31" fmla="*/ 2 h 52"/>
                <a:gd name="T32" fmla="*/ 2 w 57"/>
                <a:gd name="T33" fmla="*/ 2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52"/>
                <a:gd name="T53" fmla="*/ 57 w 57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52">
                  <a:moveTo>
                    <a:pt x="50" y="45"/>
                  </a:moveTo>
                  <a:lnTo>
                    <a:pt x="57" y="26"/>
                  </a:lnTo>
                  <a:lnTo>
                    <a:pt x="47" y="25"/>
                  </a:lnTo>
                  <a:lnTo>
                    <a:pt x="40" y="22"/>
                  </a:lnTo>
                  <a:lnTo>
                    <a:pt x="34" y="16"/>
                  </a:lnTo>
                  <a:lnTo>
                    <a:pt x="31" y="7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" y="19"/>
                  </a:lnTo>
                  <a:lnTo>
                    <a:pt x="4" y="28"/>
                  </a:lnTo>
                  <a:lnTo>
                    <a:pt x="8" y="35"/>
                  </a:lnTo>
                  <a:lnTo>
                    <a:pt x="16" y="42"/>
                  </a:lnTo>
                  <a:lnTo>
                    <a:pt x="31" y="49"/>
                  </a:lnTo>
                  <a:lnTo>
                    <a:pt x="50" y="52"/>
                  </a:lnTo>
                  <a:lnTo>
                    <a:pt x="57" y="52"/>
                  </a:lnTo>
                  <a:lnTo>
                    <a:pt x="5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61" name="Freeform 126"/>
            <p:cNvSpPr>
              <a:spLocks/>
            </p:cNvSpPr>
            <p:nvPr/>
          </p:nvSpPr>
          <p:spPr bwMode="auto">
            <a:xfrm>
              <a:off x="3597" y="3003"/>
              <a:ext cx="34" cy="75"/>
            </a:xfrm>
            <a:custGeom>
              <a:avLst/>
              <a:gdLst>
                <a:gd name="T0" fmla="*/ 0 w 103"/>
                <a:gd name="T1" fmla="*/ 2 h 225"/>
                <a:gd name="T2" fmla="*/ 0 w 103"/>
                <a:gd name="T3" fmla="*/ 2 h 225"/>
                <a:gd name="T4" fmla="*/ 1 w 103"/>
                <a:gd name="T5" fmla="*/ 2 h 225"/>
                <a:gd name="T6" fmla="*/ 1 w 103"/>
                <a:gd name="T7" fmla="*/ 7 h 225"/>
                <a:gd name="T8" fmla="*/ 1 w 103"/>
                <a:gd name="T9" fmla="*/ 7 h 225"/>
                <a:gd name="T10" fmla="*/ 1 w 103"/>
                <a:gd name="T11" fmla="*/ 8 h 225"/>
                <a:gd name="T12" fmla="*/ 2 w 103"/>
                <a:gd name="T13" fmla="*/ 8 h 225"/>
                <a:gd name="T14" fmla="*/ 2 w 103"/>
                <a:gd name="T15" fmla="*/ 8 h 225"/>
                <a:gd name="T16" fmla="*/ 3 w 103"/>
                <a:gd name="T17" fmla="*/ 8 h 225"/>
                <a:gd name="T18" fmla="*/ 3 w 103"/>
                <a:gd name="T19" fmla="*/ 8 h 225"/>
                <a:gd name="T20" fmla="*/ 4 w 103"/>
                <a:gd name="T21" fmla="*/ 8 h 225"/>
                <a:gd name="T22" fmla="*/ 4 w 103"/>
                <a:gd name="T23" fmla="*/ 8 h 225"/>
                <a:gd name="T24" fmla="*/ 4 w 103"/>
                <a:gd name="T25" fmla="*/ 7 h 225"/>
                <a:gd name="T26" fmla="*/ 4 w 103"/>
                <a:gd name="T27" fmla="*/ 7 h 225"/>
                <a:gd name="T28" fmla="*/ 3 w 103"/>
                <a:gd name="T29" fmla="*/ 7 h 225"/>
                <a:gd name="T30" fmla="*/ 3 w 103"/>
                <a:gd name="T31" fmla="*/ 7 h 225"/>
                <a:gd name="T32" fmla="*/ 3 w 103"/>
                <a:gd name="T33" fmla="*/ 7 h 225"/>
                <a:gd name="T34" fmla="*/ 2 w 103"/>
                <a:gd name="T35" fmla="*/ 7 h 225"/>
                <a:gd name="T36" fmla="*/ 2 w 103"/>
                <a:gd name="T37" fmla="*/ 7 h 225"/>
                <a:gd name="T38" fmla="*/ 2 w 103"/>
                <a:gd name="T39" fmla="*/ 6 h 225"/>
                <a:gd name="T40" fmla="*/ 2 w 103"/>
                <a:gd name="T41" fmla="*/ 2 h 225"/>
                <a:gd name="T42" fmla="*/ 4 w 103"/>
                <a:gd name="T43" fmla="*/ 2 h 225"/>
                <a:gd name="T44" fmla="*/ 4 w 103"/>
                <a:gd name="T45" fmla="*/ 2 h 225"/>
                <a:gd name="T46" fmla="*/ 2 w 103"/>
                <a:gd name="T47" fmla="*/ 2 h 225"/>
                <a:gd name="T48" fmla="*/ 2 w 103"/>
                <a:gd name="T49" fmla="*/ 0 h 225"/>
                <a:gd name="T50" fmla="*/ 1 w 103"/>
                <a:gd name="T51" fmla="*/ 0 h 225"/>
                <a:gd name="T52" fmla="*/ 1 w 103"/>
                <a:gd name="T53" fmla="*/ 2 h 225"/>
                <a:gd name="T54" fmla="*/ 0 w 103"/>
                <a:gd name="T55" fmla="*/ 2 h 2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3"/>
                <a:gd name="T85" fmla="*/ 0 h 225"/>
                <a:gd name="T86" fmla="*/ 103 w 103"/>
                <a:gd name="T87" fmla="*/ 225 h 22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3" h="225">
                  <a:moveTo>
                    <a:pt x="0" y="45"/>
                  </a:moveTo>
                  <a:lnTo>
                    <a:pt x="0" y="63"/>
                  </a:lnTo>
                  <a:lnTo>
                    <a:pt x="26" y="63"/>
                  </a:lnTo>
                  <a:lnTo>
                    <a:pt x="26" y="186"/>
                  </a:lnTo>
                  <a:lnTo>
                    <a:pt x="33" y="191"/>
                  </a:lnTo>
                  <a:lnTo>
                    <a:pt x="36" y="206"/>
                  </a:lnTo>
                  <a:lnTo>
                    <a:pt x="43" y="216"/>
                  </a:lnTo>
                  <a:lnTo>
                    <a:pt x="54" y="222"/>
                  </a:lnTo>
                  <a:lnTo>
                    <a:pt x="70" y="225"/>
                  </a:lnTo>
                  <a:lnTo>
                    <a:pt x="87" y="222"/>
                  </a:lnTo>
                  <a:lnTo>
                    <a:pt x="103" y="217"/>
                  </a:lnTo>
                  <a:lnTo>
                    <a:pt x="96" y="217"/>
                  </a:lnTo>
                  <a:lnTo>
                    <a:pt x="96" y="191"/>
                  </a:lnTo>
                  <a:lnTo>
                    <a:pt x="103" y="199"/>
                  </a:lnTo>
                  <a:lnTo>
                    <a:pt x="83" y="199"/>
                  </a:lnTo>
                  <a:lnTo>
                    <a:pt x="75" y="199"/>
                  </a:lnTo>
                  <a:lnTo>
                    <a:pt x="69" y="196"/>
                  </a:lnTo>
                  <a:lnTo>
                    <a:pt x="62" y="190"/>
                  </a:lnTo>
                  <a:lnTo>
                    <a:pt x="59" y="183"/>
                  </a:lnTo>
                  <a:lnTo>
                    <a:pt x="59" y="173"/>
                  </a:lnTo>
                  <a:lnTo>
                    <a:pt x="59" y="63"/>
                  </a:lnTo>
                  <a:lnTo>
                    <a:pt x="96" y="63"/>
                  </a:lnTo>
                  <a:lnTo>
                    <a:pt x="96" y="45"/>
                  </a:lnTo>
                  <a:lnTo>
                    <a:pt x="59" y="45"/>
                  </a:lnTo>
                  <a:lnTo>
                    <a:pt x="59" y="0"/>
                  </a:lnTo>
                  <a:lnTo>
                    <a:pt x="26" y="13"/>
                  </a:lnTo>
                  <a:lnTo>
                    <a:pt x="26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62" name="Freeform 127"/>
            <p:cNvSpPr>
              <a:spLocks/>
            </p:cNvSpPr>
            <p:nvPr/>
          </p:nvSpPr>
          <p:spPr bwMode="auto">
            <a:xfrm>
              <a:off x="3637" y="2991"/>
              <a:ext cx="42" cy="85"/>
            </a:xfrm>
            <a:custGeom>
              <a:avLst/>
              <a:gdLst>
                <a:gd name="T0" fmla="*/ 4 w 127"/>
                <a:gd name="T1" fmla="*/ 10 h 253"/>
                <a:gd name="T2" fmla="*/ 4 w 127"/>
                <a:gd name="T3" fmla="*/ 5 h 253"/>
                <a:gd name="T4" fmla="*/ 5 w 127"/>
                <a:gd name="T5" fmla="*/ 5 h 253"/>
                <a:gd name="T6" fmla="*/ 5 w 127"/>
                <a:gd name="T7" fmla="*/ 4 h 253"/>
                <a:gd name="T8" fmla="*/ 5 w 127"/>
                <a:gd name="T9" fmla="*/ 4 h 253"/>
                <a:gd name="T10" fmla="*/ 4 w 127"/>
                <a:gd name="T11" fmla="*/ 4 h 253"/>
                <a:gd name="T12" fmla="*/ 4 w 127"/>
                <a:gd name="T13" fmla="*/ 3 h 253"/>
                <a:gd name="T14" fmla="*/ 4 w 127"/>
                <a:gd name="T15" fmla="*/ 3 h 253"/>
                <a:gd name="T16" fmla="*/ 4 w 127"/>
                <a:gd name="T17" fmla="*/ 3 h 253"/>
                <a:gd name="T18" fmla="*/ 3 w 127"/>
                <a:gd name="T19" fmla="*/ 3 h 253"/>
                <a:gd name="T20" fmla="*/ 2 w 127"/>
                <a:gd name="T21" fmla="*/ 3 h 253"/>
                <a:gd name="T22" fmla="*/ 2 w 127"/>
                <a:gd name="T23" fmla="*/ 3 h 253"/>
                <a:gd name="T24" fmla="*/ 2 w 127"/>
                <a:gd name="T25" fmla="*/ 3 h 253"/>
                <a:gd name="T26" fmla="*/ 1 w 127"/>
                <a:gd name="T27" fmla="*/ 4 h 253"/>
                <a:gd name="T28" fmla="*/ 1 w 127"/>
                <a:gd name="T29" fmla="*/ 4 h 253"/>
                <a:gd name="T30" fmla="*/ 1 w 127"/>
                <a:gd name="T31" fmla="*/ 0 h 253"/>
                <a:gd name="T32" fmla="*/ 0 w 127"/>
                <a:gd name="T33" fmla="*/ 0 h 253"/>
                <a:gd name="T34" fmla="*/ 0 w 127"/>
                <a:gd name="T35" fmla="*/ 10 h 253"/>
                <a:gd name="T36" fmla="*/ 1 w 127"/>
                <a:gd name="T37" fmla="*/ 10 h 253"/>
                <a:gd name="T38" fmla="*/ 1 w 127"/>
                <a:gd name="T39" fmla="*/ 6 h 253"/>
                <a:gd name="T40" fmla="*/ 1 w 127"/>
                <a:gd name="T41" fmla="*/ 6 h 253"/>
                <a:gd name="T42" fmla="*/ 1 w 127"/>
                <a:gd name="T43" fmla="*/ 5 h 253"/>
                <a:gd name="T44" fmla="*/ 1 w 127"/>
                <a:gd name="T45" fmla="*/ 4 h 253"/>
                <a:gd name="T46" fmla="*/ 2 w 127"/>
                <a:gd name="T47" fmla="*/ 4 h 253"/>
                <a:gd name="T48" fmla="*/ 2 w 127"/>
                <a:gd name="T49" fmla="*/ 4 h 253"/>
                <a:gd name="T50" fmla="*/ 2 w 127"/>
                <a:gd name="T51" fmla="*/ 4 h 253"/>
                <a:gd name="T52" fmla="*/ 3 w 127"/>
                <a:gd name="T53" fmla="*/ 4 h 253"/>
                <a:gd name="T54" fmla="*/ 3 w 127"/>
                <a:gd name="T55" fmla="*/ 4 h 253"/>
                <a:gd name="T56" fmla="*/ 3 w 127"/>
                <a:gd name="T57" fmla="*/ 4 h 253"/>
                <a:gd name="T58" fmla="*/ 3 w 127"/>
                <a:gd name="T59" fmla="*/ 5 h 253"/>
                <a:gd name="T60" fmla="*/ 4 w 127"/>
                <a:gd name="T61" fmla="*/ 5 h 253"/>
                <a:gd name="T62" fmla="*/ 3 w 127"/>
                <a:gd name="T63" fmla="*/ 5 h 253"/>
                <a:gd name="T64" fmla="*/ 3 w 127"/>
                <a:gd name="T65" fmla="*/ 10 h 253"/>
                <a:gd name="T66" fmla="*/ 4 w 127"/>
                <a:gd name="T67" fmla="*/ 10 h 2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7"/>
                <a:gd name="T103" fmla="*/ 0 h 253"/>
                <a:gd name="T104" fmla="*/ 127 w 127"/>
                <a:gd name="T105" fmla="*/ 253 h 25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7" h="253">
                  <a:moveTo>
                    <a:pt x="120" y="253"/>
                  </a:moveTo>
                  <a:lnTo>
                    <a:pt x="120" y="130"/>
                  </a:lnTo>
                  <a:lnTo>
                    <a:pt x="127" y="130"/>
                  </a:lnTo>
                  <a:lnTo>
                    <a:pt x="126" y="117"/>
                  </a:lnTo>
                  <a:lnTo>
                    <a:pt x="125" y="105"/>
                  </a:lnTo>
                  <a:lnTo>
                    <a:pt x="120" y="97"/>
                  </a:lnTo>
                  <a:lnTo>
                    <a:pt x="115" y="89"/>
                  </a:lnTo>
                  <a:lnTo>
                    <a:pt x="106" y="84"/>
                  </a:lnTo>
                  <a:lnTo>
                    <a:pt x="97" y="81"/>
                  </a:lnTo>
                  <a:lnTo>
                    <a:pt x="76" y="78"/>
                  </a:lnTo>
                  <a:lnTo>
                    <a:pt x="63" y="79"/>
                  </a:lnTo>
                  <a:lnTo>
                    <a:pt x="51" y="84"/>
                  </a:lnTo>
                  <a:lnTo>
                    <a:pt x="41" y="92"/>
                  </a:lnTo>
                  <a:lnTo>
                    <a:pt x="33" y="104"/>
                  </a:lnTo>
                  <a:lnTo>
                    <a:pt x="25" y="9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25" y="253"/>
                  </a:lnTo>
                  <a:lnTo>
                    <a:pt x="25" y="150"/>
                  </a:lnTo>
                  <a:lnTo>
                    <a:pt x="33" y="150"/>
                  </a:lnTo>
                  <a:lnTo>
                    <a:pt x="34" y="131"/>
                  </a:lnTo>
                  <a:lnTo>
                    <a:pt x="38" y="114"/>
                  </a:lnTo>
                  <a:lnTo>
                    <a:pt x="48" y="102"/>
                  </a:lnTo>
                  <a:lnTo>
                    <a:pt x="56" y="99"/>
                  </a:lnTo>
                  <a:lnTo>
                    <a:pt x="64" y="98"/>
                  </a:lnTo>
                  <a:lnTo>
                    <a:pt x="73" y="99"/>
                  </a:lnTo>
                  <a:lnTo>
                    <a:pt x="80" y="101"/>
                  </a:lnTo>
                  <a:lnTo>
                    <a:pt x="89" y="110"/>
                  </a:lnTo>
                  <a:lnTo>
                    <a:pt x="94" y="122"/>
                  </a:lnTo>
                  <a:lnTo>
                    <a:pt x="96" y="137"/>
                  </a:lnTo>
                  <a:lnTo>
                    <a:pt x="89" y="130"/>
                  </a:lnTo>
                  <a:lnTo>
                    <a:pt x="89" y="253"/>
                  </a:lnTo>
                  <a:lnTo>
                    <a:pt x="120" y="2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63" name="Freeform 128"/>
            <p:cNvSpPr>
              <a:spLocks/>
            </p:cNvSpPr>
            <p:nvPr/>
          </p:nvSpPr>
          <p:spPr bwMode="auto">
            <a:xfrm>
              <a:off x="1836" y="1250"/>
              <a:ext cx="35" cy="82"/>
            </a:xfrm>
            <a:custGeom>
              <a:avLst/>
              <a:gdLst>
                <a:gd name="T0" fmla="*/ 0 w 103"/>
                <a:gd name="T1" fmla="*/ 6 h 247"/>
                <a:gd name="T2" fmla="*/ 0 w 103"/>
                <a:gd name="T3" fmla="*/ 7 h 247"/>
                <a:gd name="T4" fmla="*/ 2 w 103"/>
                <a:gd name="T5" fmla="*/ 7 h 247"/>
                <a:gd name="T6" fmla="*/ 3 w 103"/>
                <a:gd name="T7" fmla="*/ 9 h 247"/>
                <a:gd name="T8" fmla="*/ 4 w 103"/>
                <a:gd name="T9" fmla="*/ 9 h 247"/>
                <a:gd name="T10" fmla="*/ 1 w 103"/>
                <a:gd name="T11" fmla="*/ 0 h 247"/>
                <a:gd name="T12" fmla="*/ 0 w 103"/>
                <a:gd name="T13" fmla="*/ 0 h 247"/>
                <a:gd name="T14" fmla="*/ 0 w 103"/>
                <a:gd name="T15" fmla="*/ 2 h 247"/>
                <a:gd name="T16" fmla="*/ 1 w 103"/>
                <a:gd name="T17" fmla="*/ 6 h 247"/>
                <a:gd name="T18" fmla="*/ 0 w 103"/>
                <a:gd name="T19" fmla="*/ 6 h 2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3"/>
                <a:gd name="T31" fmla="*/ 0 h 247"/>
                <a:gd name="T32" fmla="*/ 103 w 103"/>
                <a:gd name="T33" fmla="*/ 247 h 2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3" h="247">
                  <a:moveTo>
                    <a:pt x="0" y="158"/>
                  </a:moveTo>
                  <a:lnTo>
                    <a:pt x="0" y="189"/>
                  </a:lnTo>
                  <a:lnTo>
                    <a:pt x="52" y="189"/>
                  </a:lnTo>
                  <a:lnTo>
                    <a:pt x="70" y="247"/>
                  </a:lnTo>
                  <a:lnTo>
                    <a:pt x="103" y="247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9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64" name="Freeform 129"/>
            <p:cNvSpPr>
              <a:spLocks/>
            </p:cNvSpPr>
            <p:nvPr/>
          </p:nvSpPr>
          <p:spPr bwMode="auto">
            <a:xfrm>
              <a:off x="1804" y="1250"/>
              <a:ext cx="32" cy="82"/>
            </a:xfrm>
            <a:custGeom>
              <a:avLst/>
              <a:gdLst>
                <a:gd name="T0" fmla="*/ 4 w 96"/>
                <a:gd name="T1" fmla="*/ 2 h 247"/>
                <a:gd name="T2" fmla="*/ 4 w 96"/>
                <a:gd name="T3" fmla="*/ 0 h 247"/>
                <a:gd name="T4" fmla="*/ 3 w 96"/>
                <a:gd name="T5" fmla="*/ 0 h 247"/>
                <a:gd name="T6" fmla="*/ 0 w 96"/>
                <a:gd name="T7" fmla="*/ 9 h 247"/>
                <a:gd name="T8" fmla="*/ 1 w 96"/>
                <a:gd name="T9" fmla="*/ 9 h 247"/>
                <a:gd name="T10" fmla="*/ 2 w 96"/>
                <a:gd name="T11" fmla="*/ 7 h 247"/>
                <a:gd name="T12" fmla="*/ 4 w 96"/>
                <a:gd name="T13" fmla="*/ 7 h 247"/>
                <a:gd name="T14" fmla="*/ 4 w 96"/>
                <a:gd name="T15" fmla="*/ 6 h 247"/>
                <a:gd name="T16" fmla="*/ 2 w 96"/>
                <a:gd name="T17" fmla="*/ 6 h 247"/>
                <a:gd name="T18" fmla="*/ 4 w 96"/>
                <a:gd name="T19" fmla="*/ 1 h 247"/>
                <a:gd name="T20" fmla="*/ 4 w 96"/>
                <a:gd name="T21" fmla="*/ 2 h 2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6"/>
                <a:gd name="T34" fmla="*/ 0 h 247"/>
                <a:gd name="T35" fmla="*/ 96 w 96"/>
                <a:gd name="T36" fmla="*/ 247 h 2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" h="247">
                  <a:moveTo>
                    <a:pt x="96" y="44"/>
                  </a:moveTo>
                  <a:lnTo>
                    <a:pt x="96" y="0"/>
                  </a:lnTo>
                  <a:lnTo>
                    <a:pt x="77" y="0"/>
                  </a:lnTo>
                  <a:lnTo>
                    <a:pt x="0" y="247"/>
                  </a:lnTo>
                  <a:lnTo>
                    <a:pt x="31" y="247"/>
                  </a:lnTo>
                  <a:lnTo>
                    <a:pt x="51" y="189"/>
                  </a:lnTo>
                  <a:lnTo>
                    <a:pt x="96" y="189"/>
                  </a:lnTo>
                  <a:lnTo>
                    <a:pt x="96" y="158"/>
                  </a:lnTo>
                  <a:lnTo>
                    <a:pt x="57" y="158"/>
                  </a:lnTo>
                  <a:lnTo>
                    <a:pt x="96" y="31"/>
                  </a:lnTo>
                  <a:lnTo>
                    <a:pt x="96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65" name="Freeform 130"/>
            <p:cNvSpPr>
              <a:spLocks/>
            </p:cNvSpPr>
            <p:nvPr/>
          </p:nvSpPr>
          <p:spPr bwMode="auto">
            <a:xfrm>
              <a:off x="1902" y="1275"/>
              <a:ext cx="21" cy="59"/>
            </a:xfrm>
            <a:custGeom>
              <a:avLst/>
              <a:gdLst>
                <a:gd name="T0" fmla="*/ 0 w 63"/>
                <a:gd name="T1" fmla="*/ 6 h 177"/>
                <a:gd name="T2" fmla="*/ 0 w 63"/>
                <a:gd name="T3" fmla="*/ 7 h 177"/>
                <a:gd name="T4" fmla="*/ 0 w 63"/>
                <a:gd name="T5" fmla="*/ 7 h 177"/>
                <a:gd name="T6" fmla="*/ 1 w 63"/>
                <a:gd name="T7" fmla="*/ 6 h 177"/>
                <a:gd name="T8" fmla="*/ 1 w 63"/>
                <a:gd name="T9" fmla="*/ 6 h 177"/>
                <a:gd name="T10" fmla="*/ 2 w 63"/>
                <a:gd name="T11" fmla="*/ 6 h 177"/>
                <a:gd name="T12" fmla="*/ 2 w 63"/>
                <a:gd name="T13" fmla="*/ 6 h 177"/>
                <a:gd name="T14" fmla="*/ 2 w 63"/>
                <a:gd name="T15" fmla="*/ 5 h 177"/>
                <a:gd name="T16" fmla="*/ 2 w 63"/>
                <a:gd name="T17" fmla="*/ 4 h 177"/>
                <a:gd name="T18" fmla="*/ 2 w 63"/>
                <a:gd name="T19" fmla="*/ 3 h 177"/>
                <a:gd name="T20" fmla="*/ 2 w 63"/>
                <a:gd name="T21" fmla="*/ 2 h 177"/>
                <a:gd name="T22" fmla="*/ 2 w 63"/>
                <a:gd name="T23" fmla="*/ 2 h 177"/>
                <a:gd name="T24" fmla="*/ 2 w 63"/>
                <a:gd name="T25" fmla="*/ 1 h 177"/>
                <a:gd name="T26" fmla="*/ 2 w 63"/>
                <a:gd name="T27" fmla="*/ 1 h 177"/>
                <a:gd name="T28" fmla="*/ 1 w 63"/>
                <a:gd name="T29" fmla="*/ 0 h 177"/>
                <a:gd name="T30" fmla="*/ 1 w 63"/>
                <a:gd name="T31" fmla="*/ 0 h 177"/>
                <a:gd name="T32" fmla="*/ 0 w 63"/>
                <a:gd name="T33" fmla="*/ 0 h 177"/>
                <a:gd name="T34" fmla="*/ 0 w 63"/>
                <a:gd name="T35" fmla="*/ 0 h 177"/>
                <a:gd name="T36" fmla="*/ 0 w 63"/>
                <a:gd name="T37" fmla="*/ 1 h 177"/>
                <a:gd name="T38" fmla="*/ 0 w 63"/>
                <a:gd name="T39" fmla="*/ 1 h 177"/>
                <a:gd name="T40" fmla="*/ 0 w 63"/>
                <a:gd name="T41" fmla="*/ 1 h 177"/>
                <a:gd name="T42" fmla="*/ 1 w 63"/>
                <a:gd name="T43" fmla="*/ 1 h 177"/>
                <a:gd name="T44" fmla="*/ 1 w 63"/>
                <a:gd name="T45" fmla="*/ 1 h 177"/>
                <a:gd name="T46" fmla="*/ 1 w 63"/>
                <a:gd name="T47" fmla="*/ 2 h 177"/>
                <a:gd name="T48" fmla="*/ 1 w 63"/>
                <a:gd name="T49" fmla="*/ 2 h 177"/>
                <a:gd name="T50" fmla="*/ 1 w 63"/>
                <a:gd name="T51" fmla="*/ 3 h 177"/>
                <a:gd name="T52" fmla="*/ 1 w 63"/>
                <a:gd name="T53" fmla="*/ 4 h 177"/>
                <a:gd name="T54" fmla="*/ 1 w 63"/>
                <a:gd name="T55" fmla="*/ 5 h 177"/>
                <a:gd name="T56" fmla="*/ 1 w 63"/>
                <a:gd name="T57" fmla="*/ 5 h 177"/>
                <a:gd name="T58" fmla="*/ 1 w 63"/>
                <a:gd name="T59" fmla="*/ 5 h 177"/>
                <a:gd name="T60" fmla="*/ 0 w 63"/>
                <a:gd name="T61" fmla="*/ 6 h 177"/>
                <a:gd name="T62" fmla="*/ 0 w 63"/>
                <a:gd name="T63" fmla="*/ 6 h 1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3"/>
                <a:gd name="T97" fmla="*/ 0 h 177"/>
                <a:gd name="T98" fmla="*/ 63 w 63"/>
                <a:gd name="T99" fmla="*/ 177 h 1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3" h="177">
                  <a:moveTo>
                    <a:pt x="0" y="152"/>
                  </a:moveTo>
                  <a:lnTo>
                    <a:pt x="0" y="177"/>
                  </a:lnTo>
                  <a:lnTo>
                    <a:pt x="6" y="177"/>
                  </a:lnTo>
                  <a:lnTo>
                    <a:pt x="29" y="174"/>
                  </a:lnTo>
                  <a:lnTo>
                    <a:pt x="37" y="168"/>
                  </a:lnTo>
                  <a:lnTo>
                    <a:pt x="46" y="161"/>
                  </a:lnTo>
                  <a:lnTo>
                    <a:pt x="53" y="149"/>
                  </a:lnTo>
                  <a:lnTo>
                    <a:pt x="59" y="134"/>
                  </a:lnTo>
                  <a:lnTo>
                    <a:pt x="62" y="113"/>
                  </a:lnTo>
                  <a:lnTo>
                    <a:pt x="63" y="88"/>
                  </a:lnTo>
                  <a:lnTo>
                    <a:pt x="62" y="59"/>
                  </a:lnTo>
                  <a:lnTo>
                    <a:pt x="60" y="43"/>
                  </a:lnTo>
                  <a:lnTo>
                    <a:pt x="56" y="30"/>
                  </a:lnTo>
                  <a:lnTo>
                    <a:pt x="49" y="17"/>
                  </a:lnTo>
                  <a:lnTo>
                    <a:pt x="39" y="8"/>
                  </a:lnTo>
                  <a:lnTo>
                    <a:pt x="24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10" y="26"/>
                  </a:lnTo>
                  <a:lnTo>
                    <a:pt x="19" y="29"/>
                  </a:lnTo>
                  <a:lnTo>
                    <a:pt x="26" y="34"/>
                  </a:lnTo>
                  <a:lnTo>
                    <a:pt x="30" y="42"/>
                  </a:lnTo>
                  <a:lnTo>
                    <a:pt x="36" y="62"/>
                  </a:lnTo>
                  <a:lnTo>
                    <a:pt x="37" y="88"/>
                  </a:lnTo>
                  <a:lnTo>
                    <a:pt x="36" y="109"/>
                  </a:lnTo>
                  <a:lnTo>
                    <a:pt x="30" y="129"/>
                  </a:lnTo>
                  <a:lnTo>
                    <a:pt x="26" y="139"/>
                  </a:lnTo>
                  <a:lnTo>
                    <a:pt x="19" y="147"/>
                  </a:lnTo>
                  <a:lnTo>
                    <a:pt x="10" y="151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66" name="Freeform 131"/>
            <p:cNvSpPr>
              <a:spLocks/>
            </p:cNvSpPr>
            <p:nvPr/>
          </p:nvSpPr>
          <p:spPr bwMode="auto">
            <a:xfrm>
              <a:off x="1881" y="1250"/>
              <a:ext cx="21" cy="84"/>
            </a:xfrm>
            <a:custGeom>
              <a:avLst/>
              <a:gdLst>
                <a:gd name="T0" fmla="*/ 2 w 63"/>
                <a:gd name="T1" fmla="*/ 4 h 253"/>
                <a:gd name="T2" fmla="*/ 2 w 63"/>
                <a:gd name="T3" fmla="*/ 3 h 253"/>
                <a:gd name="T4" fmla="*/ 1 w 63"/>
                <a:gd name="T5" fmla="*/ 3 h 253"/>
                <a:gd name="T6" fmla="*/ 1 w 63"/>
                <a:gd name="T7" fmla="*/ 4 h 253"/>
                <a:gd name="T8" fmla="*/ 1 w 63"/>
                <a:gd name="T9" fmla="*/ 4 h 253"/>
                <a:gd name="T10" fmla="*/ 1 w 63"/>
                <a:gd name="T11" fmla="*/ 0 h 253"/>
                <a:gd name="T12" fmla="*/ 0 w 63"/>
                <a:gd name="T13" fmla="*/ 0 h 253"/>
                <a:gd name="T14" fmla="*/ 0 w 63"/>
                <a:gd name="T15" fmla="*/ 9 h 253"/>
                <a:gd name="T16" fmla="*/ 1 w 63"/>
                <a:gd name="T17" fmla="*/ 9 h 253"/>
                <a:gd name="T18" fmla="*/ 1 w 63"/>
                <a:gd name="T19" fmla="*/ 8 h 253"/>
                <a:gd name="T20" fmla="*/ 2 w 63"/>
                <a:gd name="T21" fmla="*/ 9 h 253"/>
                <a:gd name="T22" fmla="*/ 2 w 63"/>
                <a:gd name="T23" fmla="*/ 9 h 253"/>
                <a:gd name="T24" fmla="*/ 2 w 63"/>
                <a:gd name="T25" fmla="*/ 8 h 253"/>
                <a:gd name="T26" fmla="*/ 2 w 63"/>
                <a:gd name="T27" fmla="*/ 8 h 253"/>
                <a:gd name="T28" fmla="*/ 1 w 63"/>
                <a:gd name="T29" fmla="*/ 7 h 253"/>
                <a:gd name="T30" fmla="*/ 1 w 63"/>
                <a:gd name="T31" fmla="*/ 6 h 253"/>
                <a:gd name="T32" fmla="*/ 1 w 63"/>
                <a:gd name="T33" fmla="*/ 4 h 253"/>
                <a:gd name="T34" fmla="*/ 2 w 63"/>
                <a:gd name="T35" fmla="*/ 4 h 253"/>
                <a:gd name="T36" fmla="*/ 2 w 63"/>
                <a:gd name="T37" fmla="*/ 4 h 253"/>
                <a:gd name="T38" fmla="*/ 2 w 63"/>
                <a:gd name="T39" fmla="*/ 4 h 253"/>
                <a:gd name="T40" fmla="*/ 2 w 63"/>
                <a:gd name="T41" fmla="*/ 4 h 2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253"/>
                <a:gd name="T65" fmla="*/ 63 w 63"/>
                <a:gd name="T66" fmla="*/ 253 h 2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253">
                  <a:moveTo>
                    <a:pt x="63" y="95"/>
                  </a:moveTo>
                  <a:lnTo>
                    <a:pt x="63" y="76"/>
                  </a:lnTo>
                  <a:lnTo>
                    <a:pt x="37" y="86"/>
                  </a:lnTo>
                  <a:lnTo>
                    <a:pt x="31" y="95"/>
                  </a:lnTo>
                  <a:lnTo>
                    <a:pt x="24" y="95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47"/>
                  </a:lnTo>
                  <a:lnTo>
                    <a:pt x="24" y="247"/>
                  </a:lnTo>
                  <a:lnTo>
                    <a:pt x="24" y="221"/>
                  </a:lnTo>
                  <a:lnTo>
                    <a:pt x="44" y="247"/>
                  </a:lnTo>
                  <a:lnTo>
                    <a:pt x="63" y="253"/>
                  </a:lnTo>
                  <a:lnTo>
                    <a:pt x="63" y="228"/>
                  </a:lnTo>
                  <a:lnTo>
                    <a:pt x="44" y="221"/>
                  </a:lnTo>
                  <a:lnTo>
                    <a:pt x="36" y="202"/>
                  </a:lnTo>
                  <a:lnTo>
                    <a:pt x="31" y="158"/>
                  </a:lnTo>
                  <a:lnTo>
                    <a:pt x="36" y="116"/>
                  </a:lnTo>
                  <a:lnTo>
                    <a:pt x="44" y="100"/>
                  </a:lnTo>
                  <a:lnTo>
                    <a:pt x="63" y="95"/>
                  </a:lnTo>
                  <a:lnTo>
                    <a:pt x="63" y="100"/>
                  </a:lnTo>
                  <a:lnTo>
                    <a:pt x="6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67" name="Freeform 132"/>
            <p:cNvSpPr>
              <a:spLocks/>
            </p:cNvSpPr>
            <p:nvPr/>
          </p:nvSpPr>
          <p:spPr bwMode="auto">
            <a:xfrm>
              <a:off x="1935" y="1274"/>
              <a:ext cx="41" cy="60"/>
            </a:xfrm>
            <a:custGeom>
              <a:avLst/>
              <a:gdLst>
                <a:gd name="T0" fmla="*/ 5 w 122"/>
                <a:gd name="T1" fmla="*/ 5 h 178"/>
                <a:gd name="T2" fmla="*/ 4 w 122"/>
                <a:gd name="T3" fmla="*/ 4 h 178"/>
                <a:gd name="T4" fmla="*/ 4 w 122"/>
                <a:gd name="T5" fmla="*/ 3 h 178"/>
                <a:gd name="T6" fmla="*/ 2 w 122"/>
                <a:gd name="T7" fmla="*/ 2 h 178"/>
                <a:gd name="T8" fmla="*/ 1 w 122"/>
                <a:gd name="T9" fmla="*/ 2 h 178"/>
                <a:gd name="T10" fmla="*/ 2 w 122"/>
                <a:gd name="T11" fmla="*/ 1 h 178"/>
                <a:gd name="T12" fmla="*/ 2 w 122"/>
                <a:gd name="T13" fmla="*/ 1 h 178"/>
                <a:gd name="T14" fmla="*/ 3 w 122"/>
                <a:gd name="T15" fmla="*/ 1 h 178"/>
                <a:gd name="T16" fmla="*/ 4 w 122"/>
                <a:gd name="T17" fmla="*/ 2 h 178"/>
                <a:gd name="T18" fmla="*/ 3 w 122"/>
                <a:gd name="T19" fmla="*/ 2 h 178"/>
                <a:gd name="T20" fmla="*/ 5 w 122"/>
                <a:gd name="T21" fmla="*/ 2 h 178"/>
                <a:gd name="T22" fmla="*/ 5 w 122"/>
                <a:gd name="T23" fmla="*/ 2 h 178"/>
                <a:gd name="T24" fmla="*/ 4 w 122"/>
                <a:gd name="T25" fmla="*/ 1 h 178"/>
                <a:gd name="T26" fmla="*/ 3 w 122"/>
                <a:gd name="T27" fmla="*/ 0 h 178"/>
                <a:gd name="T28" fmla="*/ 2 w 122"/>
                <a:gd name="T29" fmla="*/ 0 h 178"/>
                <a:gd name="T30" fmla="*/ 1 w 122"/>
                <a:gd name="T31" fmla="*/ 0 h 178"/>
                <a:gd name="T32" fmla="*/ 1 w 122"/>
                <a:gd name="T33" fmla="*/ 1 h 178"/>
                <a:gd name="T34" fmla="*/ 0 w 122"/>
                <a:gd name="T35" fmla="*/ 2 h 178"/>
                <a:gd name="T36" fmla="*/ 1 w 122"/>
                <a:gd name="T37" fmla="*/ 2 h 178"/>
                <a:gd name="T38" fmla="*/ 1 w 122"/>
                <a:gd name="T39" fmla="*/ 3 h 178"/>
                <a:gd name="T40" fmla="*/ 4 w 122"/>
                <a:gd name="T41" fmla="*/ 4 h 178"/>
                <a:gd name="T42" fmla="*/ 4 w 122"/>
                <a:gd name="T43" fmla="*/ 5 h 178"/>
                <a:gd name="T44" fmla="*/ 3 w 122"/>
                <a:gd name="T45" fmla="*/ 6 h 178"/>
                <a:gd name="T46" fmla="*/ 2 w 122"/>
                <a:gd name="T47" fmla="*/ 6 h 178"/>
                <a:gd name="T48" fmla="*/ 2 w 122"/>
                <a:gd name="T49" fmla="*/ 6 h 178"/>
                <a:gd name="T50" fmla="*/ 1 w 122"/>
                <a:gd name="T51" fmla="*/ 5 h 178"/>
                <a:gd name="T52" fmla="*/ 1 w 122"/>
                <a:gd name="T53" fmla="*/ 5 h 178"/>
                <a:gd name="T54" fmla="*/ 0 w 122"/>
                <a:gd name="T55" fmla="*/ 5 h 178"/>
                <a:gd name="T56" fmla="*/ 0 w 122"/>
                <a:gd name="T57" fmla="*/ 5 h 178"/>
                <a:gd name="T58" fmla="*/ 0 w 122"/>
                <a:gd name="T59" fmla="*/ 6 h 178"/>
                <a:gd name="T60" fmla="*/ 1 w 122"/>
                <a:gd name="T61" fmla="*/ 7 h 178"/>
                <a:gd name="T62" fmla="*/ 1 w 122"/>
                <a:gd name="T63" fmla="*/ 7 h 178"/>
                <a:gd name="T64" fmla="*/ 3 w 122"/>
                <a:gd name="T65" fmla="*/ 7 h 178"/>
                <a:gd name="T66" fmla="*/ 4 w 122"/>
                <a:gd name="T67" fmla="*/ 6 h 178"/>
                <a:gd name="T68" fmla="*/ 5 w 122"/>
                <a:gd name="T69" fmla="*/ 5 h 178"/>
                <a:gd name="T70" fmla="*/ 5 w 122"/>
                <a:gd name="T71" fmla="*/ 5 h 178"/>
                <a:gd name="T72" fmla="*/ 5 w 122"/>
                <a:gd name="T73" fmla="*/ 5 h 1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2"/>
                <a:gd name="T112" fmla="*/ 0 h 178"/>
                <a:gd name="T113" fmla="*/ 122 w 122"/>
                <a:gd name="T114" fmla="*/ 178 h 1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2" h="178">
                  <a:moveTo>
                    <a:pt x="122" y="128"/>
                  </a:moveTo>
                  <a:lnTo>
                    <a:pt x="119" y="109"/>
                  </a:lnTo>
                  <a:lnTo>
                    <a:pt x="96" y="83"/>
                  </a:lnTo>
                  <a:lnTo>
                    <a:pt x="42" y="53"/>
                  </a:lnTo>
                  <a:lnTo>
                    <a:pt x="39" y="45"/>
                  </a:lnTo>
                  <a:lnTo>
                    <a:pt x="48" y="24"/>
                  </a:lnTo>
                  <a:lnTo>
                    <a:pt x="65" y="19"/>
                  </a:lnTo>
                  <a:lnTo>
                    <a:pt x="88" y="27"/>
                  </a:lnTo>
                  <a:lnTo>
                    <a:pt x="96" y="50"/>
                  </a:lnTo>
                  <a:lnTo>
                    <a:pt x="89" y="45"/>
                  </a:lnTo>
                  <a:lnTo>
                    <a:pt x="122" y="45"/>
                  </a:lnTo>
                  <a:lnTo>
                    <a:pt x="122" y="50"/>
                  </a:lnTo>
                  <a:lnTo>
                    <a:pt x="114" y="17"/>
                  </a:lnTo>
                  <a:lnTo>
                    <a:pt x="92" y="1"/>
                  </a:lnTo>
                  <a:lnTo>
                    <a:pt x="53" y="0"/>
                  </a:lnTo>
                  <a:lnTo>
                    <a:pt x="30" y="7"/>
                  </a:lnTo>
                  <a:lnTo>
                    <a:pt x="15" y="29"/>
                  </a:lnTo>
                  <a:lnTo>
                    <a:pt x="13" y="45"/>
                  </a:lnTo>
                  <a:lnTo>
                    <a:pt x="16" y="62"/>
                  </a:lnTo>
                  <a:lnTo>
                    <a:pt x="39" y="85"/>
                  </a:lnTo>
                  <a:lnTo>
                    <a:pt x="94" y="118"/>
                  </a:lnTo>
                  <a:lnTo>
                    <a:pt x="96" y="128"/>
                  </a:lnTo>
                  <a:lnTo>
                    <a:pt x="88" y="148"/>
                  </a:lnTo>
                  <a:lnTo>
                    <a:pt x="65" y="154"/>
                  </a:lnTo>
                  <a:lnTo>
                    <a:pt x="50" y="151"/>
                  </a:lnTo>
                  <a:lnTo>
                    <a:pt x="39" y="132"/>
                  </a:lnTo>
                  <a:lnTo>
                    <a:pt x="39" y="122"/>
                  </a:lnTo>
                  <a:lnTo>
                    <a:pt x="0" y="122"/>
                  </a:lnTo>
                  <a:lnTo>
                    <a:pt x="7" y="122"/>
                  </a:lnTo>
                  <a:lnTo>
                    <a:pt x="10" y="148"/>
                  </a:lnTo>
                  <a:lnTo>
                    <a:pt x="29" y="171"/>
                  </a:lnTo>
                  <a:lnTo>
                    <a:pt x="39" y="177"/>
                  </a:lnTo>
                  <a:lnTo>
                    <a:pt x="78" y="178"/>
                  </a:lnTo>
                  <a:lnTo>
                    <a:pt x="108" y="167"/>
                  </a:lnTo>
                  <a:lnTo>
                    <a:pt x="121" y="139"/>
                  </a:lnTo>
                  <a:lnTo>
                    <a:pt x="122" y="122"/>
                  </a:lnTo>
                  <a:lnTo>
                    <a:pt x="122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68" name="Freeform 133"/>
            <p:cNvSpPr>
              <a:spLocks/>
            </p:cNvSpPr>
            <p:nvPr/>
          </p:nvSpPr>
          <p:spPr bwMode="auto">
            <a:xfrm>
              <a:off x="2009" y="1274"/>
              <a:ext cx="21" cy="60"/>
            </a:xfrm>
            <a:custGeom>
              <a:avLst/>
              <a:gdLst>
                <a:gd name="T0" fmla="*/ 0 w 63"/>
                <a:gd name="T1" fmla="*/ 6 h 181"/>
                <a:gd name="T2" fmla="*/ 0 w 63"/>
                <a:gd name="T3" fmla="*/ 7 h 181"/>
                <a:gd name="T4" fmla="*/ 0 w 63"/>
                <a:gd name="T5" fmla="*/ 7 h 181"/>
                <a:gd name="T6" fmla="*/ 1 w 63"/>
                <a:gd name="T7" fmla="*/ 7 h 181"/>
                <a:gd name="T8" fmla="*/ 1 w 63"/>
                <a:gd name="T9" fmla="*/ 6 h 181"/>
                <a:gd name="T10" fmla="*/ 2 w 63"/>
                <a:gd name="T11" fmla="*/ 6 h 181"/>
                <a:gd name="T12" fmla="*/ 2 w 63"/>
                <a:gd name="T13" fmla="*/ 6 h 181"/>
                <a:gd name="T14" fmla="*/ 2 w 63"/>
                <a:gd name="T15" fmla="*/ 5 h 181"/>
                <a:gd name="T16" fmla="*/ 2 w 63"/>
                <a:gd name="T17" fmla="*/ 4 h 181"/>
                <a:gd name="T18" fmla="*/ 2 w 63"/>
                <a:gd name="T19" fmla="*/ 3 h 181"/>
                <a:gd name="T20" fmla="*/ 2 w 63"/>
                <a:gd name="T21" fmla="*/ 2 h 181"/>
                <a:gd name="T22" fmla="*/ 2 w 63"/>
                <a:gd name="T23" fmla="*/ 2 h 181"/>
                <a:gd name="T24" fmla="*/ 2 w 63"/>
                <a:gd name="T25" fmla="*/ 1 h 181"/>
                <a:gd name="T26" fmla="*/ 2 w 63"/>
                <a:gd name="T27" fmla="*/ 1 h 181"/>
                <a:gd name="T28" fmla="*/ 1 w 63"/>
                <a:gd name="T29" fmla="*/ 0 h 181"/>
                <a:gd name="T30" fmla="*/ 1 w 63"/>
                <a:gd name="T31" fmla="*/ 0 h 181"/>
                <a:gd name="T32" fmla="*/ 0 w 63"/>
                <a:gd name="T33" fmla="*/ 0 h 181"/>
                <a:gd name="T34" fmla="*/ 0 w 63"/>
                <a:gd name="T35" fmla="*/ 1 h 181"/>
                <a:gd name="T36" fmla="*/ 0 w 63"/>
                <a:gd name="T37" fmla="*/ 1 h 181"/>
                <a:gd name="T38" fmla="*/ 1 w 63"/>
                <a:gd name="T39" fmla="*/ 1 h 181"/>
                <a:gd name="T40" fmla="*/ 1 w 63"/>
                <a:gd name="T41" fmla="*/ 1 h 181"/>
                <a:gd name="T42" fmla="*/ 1 w 63"/>
                <a:gd name="T43" fmla="*/ 1 h 181"/>
                <a:gd name="T44" fmla="*/ 1 w 63"/>
                <a:gd name="T45" fmla="*/ 2 h 181"/>
                <a:gd name="T46" fmla="*/ 1 w 63"/>
                <a:gd name="T47" fmla="*/ 2 h 181"/>
                <a:gd name="T48" fmla="*/ 1 w 63"/>
                <a:gd name="T49" fmla="*/ 2 h 181"/>
                <a:gd name="T50" fmla="*/ 1 w 63"/>
                <a:gd name="T51" fmla="*/ 3 h 181"/>
                <a:gd name="T52" fmla="*/ 1 w 63"/>
                <a:gd name="T53" fmla="*/ 4 h 181"/>
                <a:gd name="T54" fmla="*/ 1 w 63"/>
                <a:gd name="T55" fmla="*/ 4 h 181"/>
                <a:gd name="T56" fmla="*/ 1 w 63"/>
                <a:gd name="T57" fmla="*/ 5 h 181"/>
                <a:gd name="T58" fmla="*/ 1 w 63"/>
                <a:gd name="T59" fmla="*/ 5 h 181"/>
                <a:gd name="T60" fmla="*/ 1 w 63"/>
                <a:gd name="T61" fmla="*/ 5 h 181"/>
                <a:gd name="T62" fmla="*/ 1 w 63"/>
                <a:gd name="T63" fmla="*/ 6 h 181"/>
                <a:gd name="T64" fmla="*/ 0 w 63"/>
                <a:gd name="T65" fmla="*/ 6 h 181"/>
                <a:gd name="T66" fmla="*/ 0 w 63"/>
                <a:gd name="T67" fmla="*/ 6 h 1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"/>
                <a:gd name="T103" fmla="*/ 0 h 181"/>
                <a:gd name="T104" fmla="*/ 63 w 63"/>
                <a:gd name="T105" fmla="*/ 181 h 1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" h="181">
                  <a:moveTo>
                    <a:pt x="0" y="155"/>
                  </a:moveTo>
                  <a:lnTo>
                    <a:pt x="0" y="181"/>
                  </a:lnTo>
                  <a:lnTo>
                    <a:pt x="13" y="181"/>
                  </a:lnTo>
                  <a:lnTo>
                    <a:pt x="25" y="178"/>
                  </a:lnTo>
                  <a:lnTo>
                    <a:pt x="36" y="172"/>
                  </a:lnTo>
                  <a:lnTo>
                    <a:pt x="46" y="165"/>
                  </a:lnTo>
                  <a:lnTo>
                    <a:pt x="53" y="153"/>
                  </a:lnTo>
                  <a:lnTo>
                    <a:pt x="59" y="138"/>
                  </a:lnTo>
                  <a:lnTo>
                    <a:pt x="61" y="116"/>
                  </a:lnTo>
                  <a:lnTo>
                    <a:pt x="63" y="90"/>
                  </a:lnTo>
                  <a:lnTo>
                    <a:pt x="61" y="57"/>
                  </a:lnTo>
                  <a:lnTo>
                    <a:pt x="59" y="41"/>
                  </a:lnTo>
                  <a:lnTo>
                    <a:pt x="53" y="28"/>
                  </a:lnTo>
                  <a:lnTo>
                    <a:pt x="46" y="17"/>
                  </a:lnTo>
                  <a:lnTo>
                    <a:pt x="34" y="7"/>
                  </a:lnTo>
                  <a:lnTo>
                    <a:pt x="18" y="1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7" y="28"/>
                  </a:lnTo>
                  <a:lnTo>
                    <a:pt x="23" y="31"/>
                  </a:lnTo>
                  <a:lnTo>
                    <a:pt x="28" y="37"/>
                  </a:lnTo>
                  <a:lnTo>
                    <a:pt x="33" y="44"/>
                  </a:lnTo>
                  <a:lnTo>
                    <a:pt x="34" y="53"/>
                  </a:lnTo>
                  <a:lnTo>
                    <a:pt x="37" y="64"/>
                  </a:lnTo>
                  <a:lnTo>
                    <a:pt x="37" y="77"/>
                  </a:lnTo>
                  <a:lnTo>
                    <a:pt x="37" y="97"/>
                  </a:lnTo>
                  <a:lnTo>
                    <a:pt x="36" y="115"/>
                  </a:lnTo>
                  <a:lnTo>
                    <a:pt x="34" y="128"/>
                  </a:lnTo>
                  <a:lnTo>
                    <a:pt x="30" y="138"/>
                  </a:lnTo>
                  <a:lnTo>
                    <a:pt x="25" y="146"/>
                  </a:lnTo>
                  <a:lnTo>
                    <a:pt x="18" y="151"/>
                  </a:lnTo>
                  <a:lnTo>
                    <a:pt x="10" y="153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69" name="Freeform 134"/>
            <p:cNvSpPr>
              <a:spLocks/>
            </p:cNvSpPr>
            <p:nvPr/>
          </p:nvSpPr>
          <p:spPr bwMode="auto">
            <a:xfrm>
              <a:off x="1988" y="1274"/>
              <a:ext cx="21" cy="60"/>
            </a:xfrm>
            <a:custGeom>
              <a:avLst/>
              <a:gdLst>
                <a:gd name="T0" fmla="*/ 2 w 62"/>
                <a:gd name="T1" fmla="*/ 1 h 181"/>
                <a:gd name="T2" fmla="*/ 2 w 62"/>
                <a:gd name="T3" fmla="*/ 0 h 181"/>
                <a:gd name="T4" fmla="*/ 1 w 62"/>
                <a:gd name="T5" fmla="*/ 0 h 181"/>
                <a:gd name="T6" fmla="*/ 0 w 62"/>
                <a:gd name="T7" fmla="*/ 1 h 181"/>
                <a:gd name="T8" fmla="*/ 0 w 62"/>
                <a:gd name="T9" fmla="*/ 2 h 181"/>
                <a:gd name="T10" fmla="*/ 0 w 62"/>
                <a:gd name="T11" fmla="*/ 4 h 181"/>
                <a:gd name="T12" fmla="*/ 0 w 62"/>
                <a:gd name="T13" fmla="*/ 6 h 181"/>
                <a:gd name="T14" fmla="*/ 1 w 62"/>
                <a:gd name="T15" fmla="*/ 6 h 181"/>
                <a:gd name="T16" fmla="*/ 2 w 62"/>
                <a:gd name="T17" fmla="*/ 7 h 181"/>
                <a:gd name="T18" fmla="*/ 2 w 62"/>
                <a:gd name="T19" fmla="*/ 7 h 181"/>
                <a:gd name="T20" fmla="*/ 2 w 62"/>
                <a:gd name="T21" fmla="*/ 6 h 181"/>
                <a:gd name="T22" fmla="*/ 1 w 62"/>
                <a:gd name="T23" fmla="*/ 5 h 181"/>
                <a:gd name="T24" fmla="*/ 1 w 62"/>
                <a:gd name="T25" fmla="*/ 4 h 181"/>
                <a:gd name="T26" fmla="*/ 1 w 62"/>
                <a:gd name="T27" fmla="*/ 2 h 181"/>
                <a:gd name="T28" fmla="*/ 1 w 62"/>
                <a:gd name="T29" fmla="*/ 1 h 181"/>
                <a:gd name="T30" fmla="*/ 2 w 62"/>
                <a:gd name="T31" fmla="*/ 1 h 181"/>
                <a:gd name="T32" fmla="*/ 2 w 62"/>
                <a:gd name="T33" fmla="*/ 1 h 181"/>
                <a:gd name="T34" fmla="*/ 2 w 62"/>
                <a:gd name="T35" fmla="*/ 1 h 181"/>
                <a:gd name="T36" fmla="*/ 2 w 62"/>
                <a:gd name="T37" fmla="*/ 1 h 1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2"/>
                <a:gd name="T58" fmla="*/ 0 h 181"/>
                <a:gd name="T59" fmla="*/ 62 w 62"/>
                <a:gd name="T60" fmla="*/ 181 h 1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2" h="181">
                  <a:moveTo>
                    <a:pt x="62" y="20"/>
                  </a:moveTo>
                  <a:lnTo>
                    <a:pt x="62" y="0"/>
                  </a:lnTo>
                  <a:lnTo>
                    <a:pt x="27" y="7"/>
                  </a:lnTo>
                  <a:lnTo>
                    <a:pt x="8" y="25"/>
                  </a:lnTo>
                  <a:lnTo>
                    <a:pt x="0" y="54"/>
                  </a:lnTo>
                  <a:lnTo>
                    <a:pt x="0" y="116"/>
                  </a:lnTo>
                  <a:lnTo>
                    <a:pt x="8" y="153"/>
                  </a:lnTo>
                  <a:lnTo>
                    <a:pt x="24" y="172"/>
                  </a:lnTo>
                  <a:lnTo>
                    <a:pt x="47" y="181"/>
                  </a:lnTo>
                  <a:lnTo>
                    <a:pt x="62" y="181"/>
                  </a:lnTo>
                  <a:lnTo>
                    <a:pt x="62" y="155"/>
                  </a:lnTo>
                  <a:lnTo>
                    <a:pt x="36" y="146"/>
                  </a:lnTo>
                  <a:lnTo>
                    <a:pt x="24" y="115"/>
                  </a:lnTo>
                  <a:lnTo>
                    <a:pt x="24" y="61"/>
                  </a:lnTo>
                  <a:lnTo>
                    <a:pt x="36" y="31"/>
                  </a:lnTo>
                  <a:lnTo>
                    <a:pt x="47" y="23"/>
                  </a:lnTo>
                  <a:lnTo>
                    <a:pt x="62" y="20"/>
                  </a:lnTo>
                  <a:lnTo>
                    <a:pt x="62" y="25"/>
                  </a:lnTo>
                  <a:lnTo>
                    <a:pt x="62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70" name="Freeform 135"/>
            <p:cNvSpPr>
              <a:spLocks/>
            </p:cNvSpPr>
            <p:nvPr/>
          </p:nvSpPr>
          <p:spPr bwMode="auto">
            <a:xfrm>
              <a:off x="2046" y="1272"/>
              <a:ext cx="29" cy="60"/>
            </a:xfrm>
            <a:custGeom>
              <a:avLst/>
              <a:gdLst>
                <a:gd name="T0" fmla="*/ 1 w 85"/>
                <a:gd name="T1" fmla="*/ 0 h 181"/>
                <a:gd name="T2" fmla="*/ 0 w 85"/>
                <a:gd name="T3" fmla="*/ 0 h 181"/>
                <a:gd name="T4" fmla="*/ 0 w 85"/>
                <a:gd name="T5" fmla="*/ 7 h 181"/>
                <a:gd name="T6" fmla="*/ 1 w 85"/>
                <a:gd name="T7" fmla="*/ 7 h 181"/>
                <a:gd name="T8" fmla="*/ 1 w 85"/>
                <a:gd name="T9" fmla="*/ 3 h 181"/>
                <a:gd name="T10" fmla="*/ 1 w 85"/>
                <a:gd name="T11" fmla="*/ 3 h 181"/>
                <a:gd name="T12" fmla="*/ 1 w 85"/>
                <a:gd name="T13" fmla="*/ 2 h 181"/>
                <a:gd name="T14" fmla="*/ 1 w 85"/>
                <a:gd name="T15" fmla="*/ 2 h 181"/>
                <a:gd name="T16" fmla="*/ 2 w 85"/>
                <a:gd name="T17" fmla="*/ 1 h 181"/>
                <a:gd name="T18" fmla="*/ 2 w 85"/>
                <a:gd name="T19" fmla="*/ 1 h 181"/>
                <a:gd name="T20" fmla="*/ 2 w 85"/>
                <a:gd name="T21" fmla="*/ 1 h 181"/>
                <a:gd name="T22" fmla="*/ 3 w 85"/>
                <a:gd name="T23" fmla="*/ 1 h 181"/>
                <a:gd name="T24" fmla="*/ 3 w 85"/>
                <a:gd name="T25" fmla="*/ 1 h 181"/>
                <a:gd name="T26" fmla="*/ 3 w 85"/>
                <a:gd name="T27" fmla="*/ 0 h 181"/>
                <a:gd name="T28" fmla="*/ 3 w 85"/>
                <a:gd name="T29" fmla="*/ 0 h 181"/>
                <a:gd name="T30" fmla="*/ 3 w 85"/>
                <a:gd name="T31" fmla="*/ 0 h 181"/>
                <a:gd name="T32" fmla="*/ 2 w 85"/>
                <a:gd name="T33" fmla="*/ 0 h 181"/>
                <a:gd name="T34" fmla="*/ 2 w 85"/>
                <a:gd name="T35" fmla="*/ 1 h 181"/>
                <a:gd name="T36" fmla="*/ 1 w 85"/>
                <a:gd name="T37" fmla="*/ 1 h 181"/>
                <a:gd name="T38" fmla="*/ 1 w 85"/>
                <a:gd name="T39" fmla="*/ 1 h 181"/>
                <a:gd name="T40" fmla="*/ 1 w 85"/>
                <a:gd name="T41" fmla="*/ 0 h 1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181"/>
                <a:gd name="T65" fmla="*/ 85 w 85"/>
                <a:gd name="T66" fmla="*/ 181 h 1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181">
                  <a:moveTo>
                    <a:pt x="26" y="6"/>
                  </a:moveTo>
                  <a:lnTo>
                    <a:pt x="0" y="6"/>
                  </a:lnTo>
                  <a:lnTo>
                    <a:pt x="0" y="181"/>
                  </a:lnTo>
                  <a:lnTo>
                    <a:pt x="26" y="181"/>
                  </a:lnTo>
                  <a:lnTo>
                    <a:pt x="26" y="77"/>
                  </a:lnTo>
                  <a:lnTo>
                    <a:pt x="31" y="77"/>
                  </a:lnTo>
                  <a:lnTo>
                    <a:pt x="33" y="62"/>
                  </a:lnTo>
                  <a:lnTo>
                    <a:pt x="39" y="47"/>
                  </a:lnTo>
                  <a:lnTo>
                    <a:pt x="44" y="40"/>
                  </a:lnTo>
                  <a:lnTo>
                    <a:pt x="51" y="36"/>
                  </a:lnTo>
                  <a:lnTo>
                    <a:pt x="60" y="33"/>
                  </a:lnTo>
                  <a:lnTo>
                    <a:pt x="72" y="31"/>
                  </a:lnTo>
                  <a:lnTo>
                    <a:pt x="85" y="31"/>
                  </a:lnTo>
                  <a:lnTo>
                    <a:pt x="85" y="0"/>
                  </a:lnTo>
                  <a:lnTo>
                    <a:pt x="85" y="6"/>
                  </a:lnTo>
                  <a:lnTo>
                    <a:pt x="67" y="6"/>
                  </a:lnTo>
                  <a:lnTo>
                    <a:pt x="54" y="8"/>
                  </a:lnTo>
                  <a:lnTo>
                    <a:pt x="41" y="17"/>
                  </a:lnTo>
                  <a:lnTo>
                    <a:pt x="31" y="31"/>
                  </a:lnTo>
                  <a:lnTo>
                    <a:pt x="26" y="31"/>
                  </a:lnTo>
                  <a:lnTo>
                    <a:pt x="2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71" name="Freeform 136"/>
            <p:cNvSpPr>
              <a:spLocks/>
            </p:cNvSpPr>
            <p:nvPr/>
          </p:nvSpPr>
          <p:spPr bwMode="auto">
            <a:xfrm>
              <a:off x="2106" y="1275"/>
              <a:ext cx="21" cy="59"/>
            </a:xfrm>
            <a:custGeom>
              <a:avLst/>
              <a:gdLst>
                <a:gd name="T0" fmla="*/ 0 w 63"/>
                <a:gd name="T1" fmla="*/ 6 h 177"/>
                <a:gd name="T2" fmla="*/ 0 w 63"/>
                <a:gd name="T3" fmla="*/ 7 h 177"/>
                <a:gd name="T4" fmla="*/ 0 w 63"/>
                <a:gd name="T5" fmla="*/ 7 h 177"/>
                <a:gd name="T6" fmla="*/ 1 w 63"/>
                <a:gd name="T7" fmla="*/ 6 h 177"/>
                <a:gd name="T8" fmla="*/ 1 w 63"/>
                <a:gd name="T9" fmla="*/ 6 h 177"/>
                <a:gd name="T10" fmla="*/ 2 w 63"/>
                <a:gd name="T11" fmla="*/ 6 h 177"/>
                <a:gd name="T12" fmla="*/ 2 w 63"/>
                <a:gd name="T13" fmla="*/ 6 h 177"/>
                <a:gd name="T14" fmla="*/ 2 w 63"/>
                <a:gd name="T15" fmla="*/ 5 h 177"/>
                <a:gd name="T16" fmla="*/ 2 w 63"/>
                <a:gd name="T17" fmla="*/ 4 h 177"/>
                <a:gd name="T18" fmla="*/ 2 w 63"/>
                <a:gd name="T19" fmla="*/ 3 h 177"/>
                <a:gd name="T20" fmla="*/ 2 w 63"/>
                <a:gd name="T21" fmla="*/ 2 h 177"/>
                <a:gd name="T22" fmla="*/ 2 w 63"/>
                <a:gd name="T23" fmla="*/ 2 h 177"/>
                <a:gd name="T24" fmla="*/ 2 w 63"/>
                <a:gd name="T25" fmla="*/ 1 h 177"/>
                <a:gd name="T26" fmla="*/ 2 w 63"/>
                <a:gd name="T27" fmla="*/ 1 h 177"/>
                <a:gd name="T28" fmla="*/ 1 w 63"/>
                <a:gd name="T29" fmla="*/ 0 h 177"/>
                <a:gd name="T30" fmla="*/ 1 w 63"/>
                <a:gd name="T31" fmla="*/ 0 h 177"/>
                <a:gd name="T32" fmla="*/ 0 w 63"/>
                <a:gd name="T33" fmla="*/ 0 h 177"/>
                <a:gd name="T34" fmla="*/ 0 w 63"/>
                <a:gd name="T35" fmla="*/ 0 h 177"/>
                <a:gd name="T36" fmla="*/ 0 w 63"/>
                <a:gd name="T37" fmla="*/ 1 h 177"/>
                <a:gd name="T38" fmla="*/ 0 w 63"/>
                <a:gd name="T39" fmla="*/ 1 h 177"/>
                <a:gd name="T40" fmla="*/ 0 w 63"/>
                <a:gd name="T41" fmla="*/ 1 h 177"/>
                <a:gd name="T42" fmla="*/ 1 w 63"/>
                <a:gd name="T43" fmla="*/ 1 h 177"/>
                <a:gd name="T44" fmla="*/ 1 w 63"/>
                <a:gd name="T45" fmla="*/ 1 h 177"/>
                <a:gd name="T46" fmla="*/ 1 w 63"/>
                <a:gd name="T47" fmla="*/ 2 h 177"/>
                <a:gd name="T48" fmla="*/ 1 w 63"/>
                <a:gd name="T49" fmla="*/ 2 h 177"/>
                <a:gd name="T50" fmla="*/ 1 w 63"/>
                <a:gd name="T51" fmla="*/ 3 h 177"/>
                <a:gd name="T52" fmla="*/ 1 w 63"/>
                <a:gd name="T53" fmla="*/ 4 h 177"/>
                <a:gd name="T54" fmla="*/ 1 w 63"/>
                <a:gd name="T55" fmla="*/ 5 h 177"/>
                <a:gd name="T56" fmla="*/ 1 w 63"/>
                <a:gd name="T57" fmla="*/ 5 h 177"/>
                <a:gd name="T58" fmla="*/ 1 w 63"/>
                <a:gd name="T59" fmla="*/ 5 h 177"/>
                <a:gd name="T60" fmla="*/ 0 w 63"/>
                <a:gd name="T61" fmla="*/ 6 h 177"/>
                <a:gd name="T62" fmla="*/ 0 w 63"/>
                <a:gd name="T63" fmla="*/ 6 h 1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3"/>
                <a:gd name="T97" fmla="*/ 0 h 177"/>
                <a:gd name="T98" fmla="*/ 63 w 63"/>
                <a:gd name="T99" fmla="*/ 177 h 1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3" h="177">
                  <a:moveTo>
                    <a:pt x="0" y="152"/>
                  </a:moveTo>
                  <a:lnTo>
                    <a:pt x="0" y="177"/>
                  </a:lnTo>
                  <a:lnTo>
                    <a:pt x="6" y="177"/>
                  </a:lnTo>
                  <a:lnTo>
                    <a:pt x="29" y="174"/>
                  </a:lnTo>
                  <a:lnTo>
                    <a:pt x="37" y="168"/>
                  </a:lnTo>
                  <a:lnTo>
                    <a:pt x="46" y="161"/>
                  </a:lnTo>
                  <a:lnTo>
                    <a:pt x="53" y="149"/>
                  </a:lnTo>
                  <a:lnTo>
                    <a:pt x="59" y="134"/>
                  </a:lnTo>
                  <a:lnTo>
                    <a:pt x="62" y="113"/>
                  </a:lnTo>
                  <a:lnTo>
                    <a:pt x="63" y="88"/>
                  </a:lnTo>
                  <a:lnTo>
                    <a:pt x="62" y="59"/>
                  </a:lnTo>
                  <a:lnTo>
                    <a:pt x="60" y="43"/>
                  </a:lnTo>
                  <a:lnTo>
                    <a:pt x="56" y="30"/>
                  </a:lnTo>
                  <a:lnTo>
                    <a:pt x="49" y="17"/>
                  </a:lnTo>
                  <a:lnTo>
                    <a:pt x="39" y="8"/>
                  </a:lnTo>
                  <a:lnTo>
                    <a:pt x="24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10" y="26"/>
                  </a:lnTo>
                  <a:lnTo>
                    <a:pt x="19" y="29"/>
                  </a:lnTo>
                  <a:lnTo>
                    <a:pt x="26" y="34"/>
                  </a:lnTo>
                  <a:lnTo>
                    <a:pt x="30" y="42"/>
                  </a:lnTo>
                  <a:lnTo>
                    <a:pt x="36" y="62"/>
                  </a:lnTo>
                  <a:lnTo>
                    <a:pt x="37" y="88"/>
                  </a:lnTo>
                  <a:lnTo>
                    <a:pt x="36" y="109"/>
                  </a:lnTo>
                  <a:lnTo>
                    <a:pt x="30" y="129"/>
                  </a:lnTo>
                  <a:lnTo>
                    <a:pt x="26" y="139"/>
                  </a:lnTo>
                  <a:lnTo>
                    <a:pt x="19" y="147"/>
                  </a:lnTo>
                  <a:lnTo>
                    <a:pt x="10" y="151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72" name="Freeform 137"/>
            <p:cNvSpPr>
              <a:spLocks/>
            </p:cNvSpPr>
            <p:nvPr/>
          </p:nvSpPr>
          <p:spPr bwMode="auto">
            <a:xfrm>
              <a:off x="2085" y="1250"/>
              <a:ext cx="21" cy="84"/>
            </a:xfrm>
            <a:custGeom>
              <a:avLst/>
              <a:gdLst>
                <a:gd name="T0" fmla="*/ 2 w 63"/>
                <a:gd name="T1" fmla="*/ 4 h 253"/>
                <a:gd name="T2" fmla="*/ 2 w 63"/>
                <a:gd name="T3" fmla="*/ 3 h 253"/>
                <a:gd name="T4" fmla="*/ 1 w 63"/>
                <a:gd name="T5" fmla="*/ 3 h 253"/>
                <a:gd name="T6" fmla="*/ 1 w 63"/>
                <a:gd name="T7" fmla="*/ 4 h 253"/>
                <a:gd name="T8" fmla="*/ 1 w 63"/>
                <a:gd name="T9" fmla="*/ 0 h 253"/>
                <a:gd name="T10" fmla="*/ 0 w 63"/>
                <a:gd name="T11" fmla="*/ 0 h 253"/>
                <a:gd name="T12" fmla="*/ 0 w 63"/>
                <a:gd name="T13" fmla="*/ 9 h 253"/>
                <a:gd name="T14" fmla="*/ 1 w 63"/>
                <a:gd name="T15" fmla="*/ 9 h 253"/>
                <a:gd name="T16" fmla="*/ 1 w 63"/>
                <a:gd name="T17" fmla="*/ 8 h 253"/>
                <a:gd name="T18" fmla="*/ 1 w 63"/>
                <a:gd name="T19" fmla="*/ 8 h 253"/>
                <a:gd name="T20" fmla="*/ 2 w 63"/>
                <a:gd name="T21" fmla="*/ 9 h 253"/>
                <a:gd name="T22" fmla="*/ 2 w 63"/>
                <a:gd name="T23" fmla="*/ 9 h 253"/>
                <a:gd name="T24" fmla="*/ 2 w 63"/>
                <a:gd name="T25" fmla="*/ 8 h 253"/>
                <a:gd name="T26" fmla="*/ 2 w 63"/>
                <a:gd name="T27" fmla="*/ 8 h 253"/>
                <a:gd name="T28" fmla="*/ 1 w 63"/>
                <a:gd name="T29" fmla="*/ 7 h 253"/>
                <a:gd name="T30" fmla="*/ 1 w 63"/>
                <a:gd name="T31" fmla="*/ 6 h 253"/>
                <a:gd name="T32" fmla="*/ 1 w 63"/>
                <a:gd name="T33" fmla="*/ 4 h 253"/>
                <a:gd name="T34" fmla="*/ 2 w 63"/>
                <a:gd name="T35" fmla="*/ 4 h 253"/>
                <a:gd name="T36" fmla="*/ 2 w 63"/>
                <a:gd name="T37" fmla="*/ 4 h 253"/>
                <a:gd name="T38" fmla="*/ 2 w 63"/>
                <a:gd name="T39" fmla="*/ 4 h 253"/>
                <a:gd name="T40" fmla="*/ 2 w 63"/>
                <a:gd name="T41" fmla="*/ 4 h 2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253"/>
                <a:gd name="T65" fmla="*/ 63 w 63"/>
                <a:gd name="T66" fmla="*/ 253 h 2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253">
                  <a:moveTo>
                    <a:pt x="63" y="95"/>
                  </a:moveTo>
                  <a:lnTo>
                    <a:pt x="63" y="76"/>
                  </a:lnTo>
                  <a:lnTo>
                    <a:pt x="37" y="86"/>
                  </a:lnTo>
                  <a:lnTo>
                    <a:pt x="31" y="95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47"/>
                  </a:lnTo>
                  <a:lnTo>
                    <a:pt x="31" y="247"/>
                  </a:lnTo>
                  <a:lnTo>
                    <a:pt x="31" y="221"/>
                  </a:lnTo>
                  <a:lnTo>
                    <a:pt x="31" y="228"/>
                  </a:lnTo>
                  <a:lnTo>
                    <a:pt x="44" y="247"/>
                  </a:lnTo>
                  <a:lnTo>
                    <a:pt x="63" y="253"/>
                  </a:lnTo>
                  <a:lnTo>
                    <a:pt x="63" y="228"/>
                  </a:lnTo>
                  <a:lnTo>
                    <a:pt x="44" y="221"/>
                  </a:lnTo>
                  <a:lnTo>
                    <a:pt x="36" y="202"/>
                  </a:lnTo>
                  <a:lnTo>
                    <a:pt x="31" y="158"/>
                  </a:lnTo>
                  <a:lnTo>
                    <a:pt x="36" y="116"/>
                  </a:lnTo>
                  <a:lnTo>
                    <a:pt x="44" y="100"/>
                  </a:lnTo>
                  <a:lnTo>
                    <a:pt x="63" y="95"/>
                  </a:lnTo>
                  <a:lnTo>
                    <a:pt x="63" y="100"/>
                  </a:lnTo>
                  <a:lnTo>
                    <a:pt x="6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73" name="Freeform 138"/>
            <p:cNvSpPr>
              <a:spLocks/>
            </p:cNvSpPr>
            <p:nvPr/>
          </p:nvSpPr>
          <p:spPr bwMode="auto">
            <a:xfrm>
              <a:off x="2161" y="1274"/>
              <a:ext cx="22" cy="60"/>
            </a:xfrm>
            <a:custGeom>
              <a:avLst/>
              <a:gdLst>
                <a:gd name="T0" fmla="*/ 0 w 68"/>
                <a:gd name="T1" fmla="*/ 6 h 181"/>
                <a:gd name="T2" fmla="*/ 0 w 68"/>
                <a:gd name="T3" fmla="*/ 7 h 181"/>
                <a:gd name="T4" fmla="*/ 1 w 68"/>
                <a:gd name="T5" fmla="*/ 6 h 181"/>
                <a:gd name="T6" fmla="*/ 1 w 68"/>
                <a:gd name="T7" fmla="*/ 5 h 181"/>
                <a:gd name="T8" fmla="*/ 1 w 68"/>
                <a:gd name="T9" fmla="*/ 6 h 181"/>
                <a:gd name="T10" fmla="*/ 2 w 68"/>
                <a:gd name="T11" fmla="*/ 6 h 181"/>
                <a:gd name="T12" fmla="*/ 2 w 68"/>
                <a:gd name="T13" fmla="*/ 5 h 181"/>
                <a:gd name="T14" fmla="*/ 2 w 68"/>
                <a:gd name="T15" fmla="*/ 2 h 181"/>
                <a:gd name="T16" fmla="*/ 2 w 68"/>
                <a:gd name="T17" fmla="*/ 1 h 181"/>
                <a:gd name="T18" fmla="*/ 1 w 68"/>
                <a:gd name="T19" fmla="*/ 0 h 181"/>
                <a:gd name="T20" fmla="*/ 0 w 68"/>
                <a:gd name="T21" fmla="*/ 0 h 181"/>
                <a:gd name="T22" fmla="*/ 0 w 68"/>
                <a:gd name="T23" fmla="*/ 1 h 181"/>
                <a:gd name="T24" fmla="*/ 1 w 68"/>
                <a:gd name="T25" fmla="*/ 1 h 181"/>
                <a:gd name="T26" fmla="*/ 1 w 68"/>
                <a:gd name="T27" fmla="*/ 2 h 181"/>
                <a:gd name="T28" fmla="*/ 1 w 68"/>
                <a:gd name="T29" fmla="*/ 2 h 181"/>
                <a:gd name="T30" fmla="*/ 0 w 68"/>
                <a:gd name="T31" fmla="*/ 3 h 181"/>
                <a:gd name="T32" fmla="*/ 0 w 68"/>
                <a:gd name="T33" fmla="*/ 2 h 181"/>
                <a:gd name="T34" fmla="*/ 0 w 68"/>
                <a:gd name="T35" fmla="*/ 3 h 181"/>
                <a:gd name="T36" fmla="*/ 1 w 68"/>
                <a:gd name="T37" fmla="*/ 3 h 181"/>
                <a:gd name="T38" fmla="*/ 1 w 68"/>
                <a:gd name="T39" fmla="*/ 4 h 181"/>
                <a:gd name="T40" fmla="*/ 1 w 68"/>
                <a:gd name="T41" fmla="*/ 5 h 181"/>
                <a:gd name="T42" fmla="*/ 0 w 68"/>
                <a:gd name="T43" fmla="*/ 6 h 18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8"/>
                <a:gd name="T67" fmla="*/ 0 h 181"/>
                <a:gd name="T68" fmla="*/ 68 w 68"/>
                <a:gd name="T69" fmla="*/ 181 h 18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8" h="181">
                  <a:moveTo>
                    <a:pt x="0" y="155"/>
                  </a:moveTo>
                  <a:lnTo>
                    <a:pt x="0" y="181"/>
                  </a:lnTo>
                  <a:lnTo>
                    <a:pt x="22" y="169"/>
                  </a:lnTo>
                  <a:lnTo>
                    <a:pt x="35" y="149"/>
                  </a:lnTo>
                  <a:lnTo>
                    <a:pt x="35" y="175"/>
                  </a:lnTo>
                  <a:lnTo>
                    <a:pt x="68" y="175"/>
                  </a:lnTo>
                  <a:lnTo>
                    <a:pt x="61" y="136"/>
                  </a:lnTo>
                  <a:lnTo>
                    <a:pt x="61" y="51"/>
                  </a:lnTo>
                  <a:lnTo>
                    <a:pt x="54" y="21"/>
                  </a:lnTo>
                  <a:lnTo>
                    <a:pt x="41" y="8"/>
                  </a:lnTo>
                  <a:lnTo>
                    <a:pt x="0" y="0"/>
                  </a:lnTo>
                  <a:lnTo>
                    <a:pt x="0" y="25"/>
                  </a:lnTo>
                  <a:lnTo>
                    <a:pt x="26" y="34"/>
                  </a:lnTo>
                  <a:lnTo>
                    <a:pt x="35" y="53"/>
                  </a:lnTo>
                  <a:lnTo>
                    <a:pt x="35" y="64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2" y="120"/>
                  </a:lnTo>
                  <a:lnTo>
                    <a:pt x="20" y="146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74" name="Freeform 139"/>
            <p:cNvSpPr>
              <a:spLocks/>
            </p:cNvSpPr>
            <p:nvPr/>
          </p:nvSpPr>
          <p:spPr bwMode="auto">
            <a:xfrm>
              <a:off x="2141" y="1272"/>
              <a:ext cx="22" cy="19"/>
            </a:xfrm>
            <a:custGeom>
              <a:avLst/>
              <a:gdLst>
                <a:gd name="T0" fmla="*/ 2 w 67"/>
                <a:gd name="T1" fmla="*/ 1 h 57"/>
                <a:gd name="T2" fmla="*/ 2 w 67"/>
                <a:gd name="T3" fmla="*/ 0 h 57"/>
                <a:gd name="T4" fmla="*/ 2 w 67"/>
                <a:gd name="T5" fmla="*/ 0 h 57"/>
                <a:gd name="T6" fmla="*/ 2 w 67"/>
                <a:gd name="T7" fmla="*/ 0 h 57"/>
                <a:gd name="T8" fmla="*/ 1 w 67"/>
                <a:gd name="T9" fmla="*/ 0 h 57"/>
                <a:gd name="T10" fmla="*/ 1 w 67"/>
                <a:gd name="T11" fmla="*/ 1 h 57"/>
                <a:gd name="T12" fmla="*/ 1 w 67"/>
                <a:gd name="T13" fmla="*/ 1 h 57"/>
                <a:gd name="T14" fmla="*/ 0 w 67"/>
                <a:gd name="T15" fmla="*/ 1 h 57"/>
                <a:gd name="T16" fmla="*/ 0 w 67"/>
                <a:gd name="T17" fmla="*/ 2 h 57"/>
                <a:gd name="T18" fmla="*/ 0 w 67"/>
                <a:gd name="T19" fmla="*/ 2 h 57"/>
                <a:gd name="T20" fmla="*/ 0 w 67"/>
                <a:gd name="T21" fmla="*/ 2 h 57"/>
                <a:gd name="T22" fmla="*/ 1 w 67"/>
                <a:gd name="T23" fmla="*/ 2 h 57"/>
                <a:gd name="T24" fmla="*/ 1 w 67"/>
                <a:gd name="T25" fmla="*/ 2 h 57"/>
                <a:gd name="T26" fmla="*/ 1 w 67"/>
                <a:gd name="T27" fmla="*/ 2 h 57"/>
                <a:gd name="T28" fmla="*/ 1 w 67"/>
                <a:gd name="T29" fmla="*/ 1 h 57"/>
                <a:gd name="T30" fmla="*/ 2 w 67"/>
                <a:gd name="T31" fmla="*/ 1 h 57"/>
                <a:gd name="T32" fmla="*/ 2 w 67"/>
                <a:gd name="T33" fmla="*/ 1 h 57"/>
                <a:gd name="T34" fmla="*/ 2 w 67"/>
                <a:gd name="T35" fmla="*/ 1 h 57"/>
                <a:gd name="T36" fmla="*/ 2 w 67"/>
                <a:gd name="T37" fmla="*/ 1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"/>
                <a:gd name="T58" fmla="*/ 0 h 57"/>
                <a:gd name="T59" fmla="*/ 67 w 67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" h="57">
                  <a:moveTo>
                    <a:pt x="59" y="26"/>
                  </a:moveTo>
                  <a:lnTo>
                    <a:pt x="59" y="0"/>
                  </a:lnTo>
                  <a:lnTo>
                    <a:pt x="67" y="6"/>
                  </a:lnTo>
                  <a:lnTo>
                    <a:pt x="52" y="6"/>
                  </a:lnTo>
                  <a:lnTo>
                    <a:pt x="29" y="11"/>
                  </a:lnTo>
                  <a:lnTo>
                    <a:pt x="22" y="17"/>
                  </a:lnTo>
                  <a:lnTo>
                    <a:pt x="15" y="24"/>
                  </a:lnTo>
                  <a:lnTo>
                    <a:pt x="10" y="33"/>
                  </a:lnTo>
                  <a:lnTo>
                    <a:pt x="8" y="44"/>
                  </a:lnTo>
                  <a:lnTo>
                    <a:pt x="6" y="57"/>
                  </a:lnTo>
                  <a:lnTo>
                    <a:pt x="0" y="57"/>
                  </a:lnTo>
                  <a:lnTo>
                    <a:pt x="26" y="57"/>
                  </a:lnTo>
                  <a:lnTo>
                    <a:pt x="33" y="57"/>
                  </a:lnTo>
                  <a:lnTo>
                    <a:pt x="35" y="44"/>
                  </a:lnTo>
                  <a:lnTo>
                    <a:pt x="39" y="34"/>
                  </a:lnTo>
                  <a:lnTo>
                    <a:pt x="48" y="29"/>
                  </a:lnTo>
                  <a:lnTo>
                    <a:pt x="59" y="26"/>
                  </a:lnTo>
                  <a:lnTo>
                    <a:pt x="59" y="31"/>
                  </a:lnTo>
                  <a:lnTo>
                    <a:pt x="59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75" name="Freeform 140"/>
            <p:cNvSpPr>
              <a:spLocks/>
            </p:cNvSpPr>
            <p:nvPr/>
          </p:nvSpPr>
          <p:spPr bwMode="auto">
            <a:xfrm>
              <a:off x="2141" y="1295"/>
              <a:ext cx="20" cy="39"/>
            </a:xfrm>
            <a:custGeom>
              <a:avLst/>
              <a:gdLst>
                <a:gd name="T0" fmla="*/ 2 w 59"/>
                <a:gd name="T1" fmla="*/ 1 h 117"/>
                <a:gd name="T2" fmla="*/ 2 w 59"/>
                <a:gd name="T3" fmla="*/ 0 h 117"/>
                <a:gd name="T4" fmla="*/ 2 w 59"/>
                <a:gd name="T5" fmla="*/ 0 h 117"/>
                <a:gd name="T6" fmla="*/ 1 w 59"/>
                <a:gd name="T7" fmla="*/ 0 h 117"/>
                <a:gd name="T8" fmla="*/ 1 w 59"/>
                <a:gd name="T9" fmla="*/ 0 h 117"/>
                <a:gd name="T10" fmla="*/ 1 w 59"/>
                <a:gd name="T11" fmla="*/ 1 h 117"/>
                <a:gd name="T12" fmla="*/ 0 w 59"/>
                <a:gd name="T13" fmla="*/ 1 h 117"/>
                <a:gd name="T14" fmla="*/ 0 w 59"/>
                <a:gd name="T15" fmla="*/ 1 h 117"/>
                <a:gd name="T16" fmla="*/ 0 w 59"/>
                <a:gd name="T17" fmla="*/ 2 h 117"/>
                <a:gd name="T18" fmla="*/ 0 w 59"/>
                <a:gd name="T19" fmla="*/ 2 h 117"/>
                <a:gd name="T20" fmla="*/ 0 w 59"/>
                <a:gd name="T21" fmla="*/ 3 h 117"/>
                <a:gd name="T22" fmla="*/ 0 w 59"/>
                <a:gd name="T23" fmla="*/ 4 h 117"/>
                <a:gd name="T24" fmla="*/ 1 w 59"/>
                <a:gd name="T25" fmla="*/ 4 h 117"/>
                <a:gd name="T26" fmla="*/ 1 w 59"/>
                <a:gd name="T27" fmla="*/ 4 h 117"/>
                <a:gd name="T28" fmla="*/ 1 w 59"/>
                <a:gd name="T29" fmla="*/ 4 h 117"/>
                <a:gd name="T30" fmla="*/ 2 w 59"/>
                <a:gd name="T31" fmla="*/ 4 h 117"/>
                <a:gd name="T32" fmla="*/ 2 w 59"/>
                <a:gd name="T33" fmla="*/ 4 h 117"/>
                <a:gd name="T34" fmla="*/ 2 w 59"/>
                <a:gd name="T35" fmla="*/ 3 h 117"/>
                <a:gd name="T36" fmla="*/ 2 w 59"/>
                <a:gd name="T37" fmla="*/ 3 h 117"/>
                <a:gd name="T38" fmla="*/ 2 w 59"/>
                <a:gd name="T39" fmla="*/ 3 h 117"/>
                <a:gd name="T40" fmla="*/ 1 w 59"/>
                <a:gd name="T41" fmla="*/ 3 h 117"/>
                <a:gd name="T42" fmla="*/ 1 w 59"/>
                <a:gd name="T43" fmla="*/ 3 h 117"/>
                <a:gd name="T44" fmla="*/ 1 w 59"/>
                <a:gd name="T45" fmla="*/ 2 h 117"/>
                <a:gd name="T46" fmla="*/ 1 w 59"/>
                <a:gd name="T47" fmla="*/ 2 h 117"/>
                <a:gd name="T48" fmla="*/ 1 w 59"/>
                <a:gd name="T49" fmla="*/ 1 h 117"/>
                <a:gd name="T50" fmla="*/ 2 w 59"/>
                <a:gd name="T51" fmla="*/ 1 h 117"/>
                <a:gd name="T52" fmla="*/ 2 w 59"/>
                <a:gd name="T53" fmla="*/ 1 h 1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9"/>
                <a:gd name="T82" fmla="*/ 0 h 117"/>
                <a:gd name="T83" fmla="*/ 59 w 59"/>
                <a:gd name="T84" fmla="*/ 117 h 1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9" h="117">
                  <a:moveTo>
                    <a:pt x="59" y="26"/>
                  </a:moveTo>
                  <a:lnTo>
                    <a:pt x="59" y="0"/>
                  </a:lnTo>
                  <a:lnTo>
                    <a:pt x="59" y="7"/>
                  </a:lnTo>
                  <a:lnTo>
                    <a:pt x="36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0" y="26"/>
                  </a:lnTo>
                  <a:lnTo>
                    <a:pt x="5" y="35"/>
                  </a:lnTo>
                  <a:lnTo>
                    <a:pt x="2" y="46"/>
                  </a:lnTo>
                  <a:lnTo>
                    <a:pt x="0" y="59"/>
                  </a:lnTo>
                  <a:lnTo>
                    <a:pt x="3" y="82"/>
                  </a:lnTo>
                  <a:lnTo>
                    <a:pt x="10" y="100"/>
                  </a:lnTo>
                  <a:lnTo>
                    <a:pt x="18" y="107"/>
                  </a:lnTo>
                  <a:lnTo>
                    <a:pt x="25" y="112"/>
                  </a:lnTo>
                  <a:lnTo>
                    <a:pt x="35" y="115"/>
                  </a:lnTo>
                  <a:lnTo>
                    <a:pt x="46" y="117"/>
                  </a:lnTo>
                  <a:lnTo>
                    <a:pt x="59" y="117"/>
                  </a:lnTo>
                  <a:lnTo>
                    <a:pt x="59" y="91"/>
                  </a:lnTo>
                  <a:lnTo>
                    <a:pt x="54" y="91"/>
                  </a:lnTo>
                  <a:lnTo>
                    <a:pt x="41" y="88"/>
                  </a:lnTo>
                  <a:lnTo>
                    <a:pt x="32" y="82"/>
                  </a:lnTo>
                  <a:lnTo>
                    <a:pt x="28" y="72"/>
                  </a:lnTo>
                  <a:lnTo>
                    <a:pt x="26" y="59"/>
                  </a:lnTo>
                  <a:lnTo>
                    <a:pt x="29" y="43"/>
                  </a:lnTo>
                  <a:lnTo>
                    <a:pt x="36" y="33"/>
                  </a:lnTo>
                  <a:lnTo>
                    <a:pt x="46" y="28"/>
                  </a:lnTo>
                  <a:lnTo>
                    <a:pt x="59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76" name="Freeform 141"/>
            <p:cNvSpPr>
              <a:spLocks/>
            </p:cNvSpPr>
            <p:nvPr/>
          </p:nvSpPr>
          <p:spPr bwMode="auto">
            <a:xfrm>
              <a:off x="2197" y="1274"/>
              <a:ext cx="43" cy="58"/>
            </a:xfrm>
            <a:custGeom>
              <a:avLst/>
              <a:gdLst>
                <a:gd name="T0" fmla="*/ 5 w 128"/>
                <a:gd name="T1" fmla="*/ 6 h 175"/>
                <a:gd name="T2" fmla="*/ 5 w 128"/>
                <a:gd name="T3" fmla="*/ 2 h 175"/>
                <a:gd name="T4" fmla="*/ 5 w 128"/>
                <a:gd name="T5" fmla="*/ 2 h 175"/>
                <a:gd name="T6" fmla="*/ 5 w 128"/>
                <a:gd name="T7" fmla="*/ 1 h 175"/>
                <a:gd name="T8" fmla="*/ 4 w 128"/>
                <a:gd name="T9" fmla="*/ 0 h 175"/>
                <a:gd name="T10" fmla="*/ 3 w 128"/>
                <a:gd name="T11" fmla="*/ 0 h 175"/>
                <a:gd name="T12" fmla="*/ 2 w 128"/>
                <a:gd name="T13" fmla="*/ 0 h 175"/>
                <a:gd name="T14" fmla="*/ 1 w 128"/>
                <a:gd name="T15" fmla="*/ 1 h 175"/>
                <a:gd name="T16" fmla="*/ 1 w 128"/>
                <a:gd name="T17" fmla="*/ 1 h 175"/>
                <a:gd name="T18" fmla="*/ 1 w 128"/>
                <a:gd name="T19" fmla="*/ 0 h 175"/>
                <a:gd name="T20" fmla="*/ 0 w 128"/>
                <a:gd name="T21" fmla="*/ 0 h 175"/>
                <a:gd name="T22" fmla="*/ 0 w 128"/>
                <a:gd name="T23" fmla="*/ 0 h 175"/>
                <a:gd name="T24" fmla="*/ 0 w 128"/>
                <a:gd name="T25" fmla="*/ 1 h 175"/>
                <a:gd name="T26" fmla="*/ 0 w 128"/>
                <a:gd name="T27" fmla="*/ 1 h 175"/>
                <a:gd name="T28" fmla="*/ 0 w 128"/>
                <a:gd name="T29" fmla="*/ 6 h 175"/>
                <a:gd name="T30" fmla="*/ 1 w 128"/>
                <a:gd name="T31" fmla="*/ 6 h 175"/>
                <a:gd name="T32" fmla="*/ 1 w 128"/>
                <a:gd name="T33" fmla="*/ 2 h 175"/>
                <a:gd name="T34" fmla="*/ 2 w 128"/>
                <a:gd name="T35" fmla="*/ 1 h 175"/>
                <a:gd name="T36" fmla="*/ 3 w 128"/>
                <a:gd name="T37" fmla="*/ 1 h 175"/>
                <a:gd name="T38" fmla="*/ 3 w 128"/>
                <a:gd name="T39" fmla="*/ 1 h 175"/>
                <a:gd name="T40" fmla="*/ 3 w 128"/>
                <a:gd name="T41" fmla="*/ 1 h 175"/>
                <a:gd name="T42" fmla="*/ 4 w 128"/>
                <a:gd name="T43" fmla="*/ 2 h 175"/>
                <a:gd name="T44" fmla="*/ 4 w 128"/>
                <a:gd name="T45" fmla="*/ 2 h 175"/>
                <a:gd name="T46" fmla="*/ 4 w 128"/>
                <a:gd name="T47" fmla="*/ 6 h 175"/>
                <a:gd name="T48" fmla="*/ 5 w 128"/>
                <a:gd name="T49" fmla="*/ 6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175"/>
                <a:gd name="T77" fmla="*/ 128 w 128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175">
                  <a:moveTo>
                    <a:pt x="128" y="175"/>
                  </a:moveTo>
                  <a:lnTo>
                    <a:pt x="128" y="51"/>
                  </a:lnTo>
                  <a:lnTo>
                    <a:pt x="128" y="59"/>
                  </a:lnTo>
                  <a:lnTo>
                    <a:pt x="123" y="23"/>
                  </a:lnTo>
                  <a:lnTo>
                    <a:pt x="106" y="4"/>
                  </a:lnTo>
                  <a:lnTo>
                    <a:pt x="83" y="0"/>
                  </a:lnTo>
                  <a:lnTo>
                    <a:pt x="53" y="5"/>
                  </a:lnTo>
                  <a:lnTo>
                    <a:pt x="38" y="25"/>
                  </a:lnTo>
                  <a:lnTo>
                    <a:pt x="33" y="2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38"/>
                  </a:lnTo>
                  <a:lnTo>
                    <a:pt x="0" y="38"/>
                  </a:lnTo>
                  <a:lnTo>
                    <a:pt x="0" y="175"/>
                  </a:lnTo>
                  <a:lnTo>
                    <a:pt x="33" y="175"/>
                  </a:lnTo>
                  <a:lnTo>
                    <a:pt x="34" y="54"/>
                  </a:lnTo>
                  <a:lnTo>
                    <a:pt x="44" y="31"/>
                  </a:lnTo>
                  <a:lnTo>
                    <a:pt x="70" y="20"/>
                  </a:lnTo>
                  <a:lnTo>
                    <a:pt x="82" y="23"/>
                  </a:lnTo>
                  <a:lnTo>
                    <a:pt x="90" y="31"/>
                  </a:lnTo>
                  <a:lnTo>
                    <a:pt x="96" y="59"/>
                  </a:lnTo>
                  <a:lnTo>
                    <a:pt x="96" y="51"/>
                  </a:lnTo>
                  <a:lnTo>
                    <a:pt x="96" y="175"/>
                  </a:lnTo>
                  <a:lnTo>
                    <a:pt x="128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77" name="Freeform 142"/>
            <p:cNvSpPr>
              <a:spLocks/>
            </p:cNvSpPr>
            <p:nvPr/>
          </p:nvSpPr>
          <p:spPr bwMode="auto">
            <a:xfrm>
              <a:off x="2259" y="1274"/>
              <a:ext cx="39" cy="60"/>
            </a:xfrm>
            <a:custGeom>
              <a:avLst/>
              <a:gdLst>
                <a:gd name="T0" fmla="*/ 4 w 119"/>
                <a:gd name="T1" fmla="*/ 2 h 181"/>
                <a:gd name="T2" fmla="*/ 4 w 119"/>
                <a:gd name="T3" fmla="*/ 1 h 181"/>
                <a:gd name="T4" fmla="*/ 3 w 119"/>
                <a:gd name="T5" fmla="*/ 0 h 181"/>
                <a:gd name="T6" fmla="*/ 2 w 119"/>
                <a:gd name="T7" fmla="*/ 0 h 181"/>
                <a:gd name="T8" fmla="*/ 1 w 119"/>
                <a:gd name="T9" fmla="*/ 0 h 181"/>
                <a:gd name="T10" fmla="*/ 0 w 119"/>
                <a:gd name="T11" fmla="*/ 1 h 181"/>
                <a:gd name="T12" fmla="*/ 0 w 119"/>
                <a:gd name="T13" fmla="*/ 2 h 181"/>
                <a:gd name="T14" fmla="*/ 0 w 119"/>
                <a:gd name="T15" fmla="*/ 4 h 181"/>
                <a:gd name="T16" fmla="*/ 0 w 119"/>
                <a:gd name="T17" fmla="*/ 6 h 181"/>
                <a:gd name="T18" fmla="*/ 1 w 119"/>
                <a:gd name="T19" fmla="*/ 6 h 181"/>
                <a:gd name="T20" fmla="*/ 1 w 119"/>
                <a:gd name="T21" fmla="*/ 7 h 181"/>
                <a:gd name="T22" fmla="*/ 2 w 119"/>
                <a:gd name="T23" fmla="*/ 7 h 181"/>
                <a:gd name="T24" fmla="*/ 3 w 119"/>
                <a:gd name="T25" fmla="*/ 6 h 181"/>
                <a:gd name="T26" fmla="*/ 4 w 119"/>
                <a:gd name="T27" fmla="*/ 5 h 181"/>
                <a:gd name="T28" fmla="*/ 4 w 119"/>
                <a:gd name="T29" fmla="*/ 4 h 181"/>
                <a:gd name="T30" fmla="*/ 3 w 119"/>
                <a:gd name="T31" fmla="*/ 4 h 181"/>
                <a:gd name="T32" fmla="*/ 3 w 119"/>
                <a:gd name="T33" fmla="*/ 5 h 181"/>
                <a:gd name="T34" fmla="*/ 3 w 119"/>
                <a:gd name="T35" fmla="*/ 6 h 181"/>
                <a:gd name="T36" fmla="*/ 2 w 119"/>
                <a:gd name="T37" fmla="*/ 6 h 181"/>
                <a:gd name="T38" fmla="*/ 1 w 119"/>
                <a:gd name="T39" fmla="*/ 5 h 181"/>
                <a:gd name="T40" fmla="*/ 1 w 119"/>
                <a:gd name="T41" fmla="*/ 4 h 181"/>
                <a:gd name="T42" fmla="*/ 1 w 119"/>
                <a:gd name="T43" fmla="*/ 2 h 181"/>
                <a:gd name="T44" fmla="*/ 2 w 119"/>
                <a:gd name="T45" fmla="*/ 1 h 181"/>
                <a:gd name="T46" fmla="*/ 2 w 119"/>
                <a:gd name="T47" fmla="*/ 1 h 181"/>
                <a:gd name="T48" fmla="*/ 3 w 119"/>
                <a:gd name="T49" fmla="*/ 1 h 181"/>
                <a:gd name="T50" fmla="*/ 3 w 119"/>
                <a:gd name="T51" fmla="*/ 2 h 181"/>
                <a:gd name="T52" fmla="*/ 3 w 119"/>
                <a:gd name="T53" fmla="*/ 2 h 181"/>
                <a:gd name="T54" fmla="*/ 4 w 119"/>
                <a:gd name="T55" fmla="*/ 2 h 181"/>
                <a:gd name="T56" fmla="*/ 4 w 119"/>
                <a:gd name="T57" fmla="*/ 2 h 1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9"/>
                <a:gd name="T88" fmla="*/ 0 h 181"/>
                <a:gd name="T89" fmla="*/ 119 w 119"/>
                <a:gd name="T90" fmla="*/ 181 h 18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9" h="181">
                  <a:moveTo>
                    <a:pt x="119" y="59"/>
                  </a:moveTo>
                  <a:lnTo>
                    <a:pt x="116" y="33"/>
                  </a:lnTo>
                  <a:lnTo>
                    <a:pt x="97" y="8"/>
                  </a:lnTo>
                  <a:lnTo>
                    <a:pt x="61" y="0"/>
                  </a:lnTo>
                  <a:lnTo>
                    <a:pt x="27" y="7"/>
                  </a:lnTo>
                  <a:lnTo>
                    <a:pt x="8" y="25"/>
                  </a:lnTo>
                  <a:lnTo>
                    <a:pt x="0" y="54"/>
                  </a:lnTo>
                  <a:lnTo>
                    <a:pt x="0" y="116"/>
                  </a:lnTo>
                  <a:lnTo>
                    <a:pt x="10" y="153"/>
                  </a:lnTo>
                  <a:lnTo>
                    <a:pt x="27" y="172"/>
                  </a:lnTo>
                  <a:lnTo>
                    <a:pt x="38" y="178"/>
                  </a:lnTo>
                  <a:lnTo>
                    <a:pt x="61" y="181"/>
                  </a:lnTo>
                  <a:lnTo>
                    <a:pt x="87" y="174"/>
                  </a:lnTo>
                  <a:lnTo>
                    <a:pt x="113" y="148"/>
                  </a:lnTo>
                  <a:lnTo>
                    <a:pt x="119" y="116"/>
                  </a:lnTo>
                  <a:lnTo>
                    <a:pt x="87" y="116"/>
                  </a:lnTo>
                  <a:lnTo>
                    <a:pt x="84" y="136"/>
                  </a:lnTo>
                  <a:lnTo>
                    <a:pt x="69" y="153"/>
                  </a:lnTo>
                  <a:lnTo>
                    <a:pt x="53" y="153"/>
                  </a:lnTo>
                  <a:lnTo>
                    <a:pt x="40" y="146"/>
                  </a:lnTo>
                  <a:lnTo>
                    <a:pt x="31" y="115"/>
                  </a:lnTo>
                  <a:lnTo>
                    <a:pt x="30" y="61"/>
                  </a:lnTo>
                  <a:lnTo>
                    <a:pt x="43" y="25"/>
                  </a:lnTo>
                  <a:lnTo>
                    <a:pt x="61" y="20"/>
                  </a:lnTo>
                  <a:lnTo>
                    <a:pt x="79" y="30"/>
                  </a:lnTo>
                  <a:lnTo>
                    <a:pt x="87" y="59"/>
                  </a:lnTo>
                  <a:lnTo>
                    <a:pt x="80" y="51"/>
                  </a:lnTo>
                  <a:lnTo>
                    <a:pt x="112" y="51"/>
                  </a:lnTo>
                  <a:lnTo>
                    <a:pt x="119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78" name="Freeform 143"/>
            <p:cNvSpPr>
              <a:spLocks/>
            </p:cNvSpPr>
            <p:nvPr/>
          </p:nvSpPr>
          <p:spPr bwMode="auto">
            <a:xfrm>
              <a:off x="2334" y="1315"/>
              <a:ext cx="21" cy="19"/>
            </a:xfrm>
            <a:custGeom>
              <a:avLst/>
              <a:gdLst>
                <a:gd name="T0" fmla="*/ 0 w 64"/>
                <a:gd name="T1" fmla="*/ 1 h 58"/>
                <a:gd name="T2" fmla="*/ 0 w 64"/>
                <a:gd name="T3" fmla="*/ 2 h 58"/>
                <a:gd name="T4" fmla="*/ 0 w 64"/>
                <a:gd name="T5" fmla="*/ 2 h 58"/>
                <a:gd name="T6" fmla="*/ 1 w 64"/>
                <a:gd name="T7" fmla="*/ 2 h 58"/>
                <a:gd name="T8" fmla="*/ 2 w 64"/>
                <a:gd name="T9" fmla="*/ 2 h 58"/>
                <a:gd name="T10" fmla="*/ 2 w 64"/>
                <a:gd name="T11" fmla="*/ 1 h 58"/>
                <a:gd name="T12" fmla="*/ 2 w 64"/>
                <a:gd name="T13" fmla="*/ 1 h 58"/>
                <a:gd name="T14" fmla="*/ 2 w 64"/>
                <a:gd name="T15" fmla="*/ 0 h 58"/>
                <a:gd name="T16" fmla="*/ 2 w 64"/>
                <a:gd name="T17" fmla="*/ 0 h 58"/>
                <a:gd name="T18" fmla="*/ 2 w 64"/>
                <a:gd name="T19" fmla="*/ 0 h 58"/>
                <a:gd name="T20" fmla="*/ 1 w 64"/>
                <a:gd name="T21" fmla="*/ 0 h 58"/>
                <a:gd name="T22" fmla="*/ 1 w 64"/>
                <a:gd name="T23" fmla="*/ 0 h 58"/>
                <a:gd name="T24" fmla="*/ 1 w 64"/>
                <a:gd name="T25" fmla="*/ 1 h 58"/>
                <a:gd name="T26" fmla="*/ 1 w 64"/>
                <a:gd name="T27" fmla="*/ 1 h 58"/>
                <a:gd name="T28" fmla="*/ 0 w 64"/>
                <a:gd name="T29" fmla="*/ 1 h 58"/>
                <a:gd name="T30" fmla="*/ 0 w 64"/>
                <a:gd name="T31" fmla="*/ 1 h 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"/>
                <a:gd name="T49" fmla="*/ 0 h 58"/>
                <a:gd name="T50" fmla="*/ 64 w 64"/>
                <a:gd name="T51" fmla="*/ 58 h 5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" h="58">
                  <a:moveTo>
                    <a:pt x="0" y="32"/>
                  </a:moveTo>
                  <a:lnTo>
                    <a:pt x="0" y="58"/>
                  </a:lnTo>
                  <a:lnTo>
                    <a:pt x="6" y="58"/>
                  </a:lnTo>
                  <a:lnTo>
                    <a:pt x="29" y="55"/>
                  </a:lnTo>
                  <a:lnTo>
                    <a:pt x="46" y="43"/>
                  </a:lnTo>
                  <a:lnTo>
                    <a:pt x="54" y="36"/>
                  </a:lnTo>
                  <a:lnTo>
                    <a:pt x="59" y="26"/>
                  </a:lnTo>
                  <a:lnTo>
                    <a:pt x="62" y="13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29" y="13"/>
                  </a:lnTo>
                  <a:lnTo>
                    <a:pt x="23" y="23"/>
                  </a:lnTo>
                  <a:lnTo>
                    <a:pt x="16" y="29"/>
                  </a:lnTo>
                  <a:lnTo>
                    <a:pt x="6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79" name="Freeform 144"/>
            <p:cNvSpPr>
              <a:spLocks/>
            </p:cNvSpPr>
            <p:nvPr/>
          </p:nvSpPr>
          <p:spPr bwMode="auto">
            <a:xfrm>
              <a:off x="2334" y="1274"/>
              <a:ext cx="21" cy="32"/>
            </a:xfrm>
            <a:custGeom>
              <a:avLst/>
              <a:gdLst>
                <a:gd name="T0" fmla="*/ 0 w 64"/>
                <a:gd name="T1" fmla="*/ 3 h 97"/>
                <a:gd name="T2" fmla="*/ 0 w 64"/>
                <a:gd name="T3" fmla="*/ 4 h 97"/>
                <a:gd name="T4" fmla="*/ 2 w 64"/>
                <a:gd name="T5" fmla="*/ 4 h 97"/>
                <a:gd name="T6" fmla="*/ 2 w 64"/>
                <a:gd name="T7" fmla="*/ 3 h 97"/>
                <a:gd name="T8" fmla="*/ 2 w 64"/>
                <a:gd name="T9" fmla="*/ 3 h 97"/>
                <a:gd name="T10" fmla="*/ 2 w 64"/>
                <a:gd name="T11" fmla="*/ 2 h 97"/>
                <a:gd name="T12" fmla="*/ 2 w 64"/>
                <a:gd name="T13" fmla="*/ 2 h 97"/>
                <a:gd name="T14" fmla="*/ 2 w 64"/>
                <a:gd name="T15" fmla="*/ 1 h 97"/>
                <a:gd name="T16" fmla="*/ 2 w 64"/>
                <a:gd name="T17" fmla="*/ 1 h 97"/>
                <a:gd name="T18" fmla="*/ 2 w 64"/>
                <a:gd name="T19" fmla="*/ 0 h 97"/>
                <a:gd name="T20" fmla="*/ 1 w 64"/>
                <a:gd name="T21" fmla="*/ 0 h 97"/>
                <a:gd name="T22" fmla="*/ 1 w 64"/>
                <a:gd name="T23" fmla="*/ 0 h 97"/>
                <a:gd name="T24" fmla="*/ 0 w 64"/>
                <a:gd name="T25" fmla="*/ 0 h 97"/>
                <a:gd name="T26" fmla="*/ 0 w 64"/>
                <a:gd name="T27" fmla="*/ 0 h 97"/>
                <a:gd name="T28" fmla="*/ 0 w 64"/>
                <a:gd name="T29" fmla="*/ 1 h 97"/>
                <a:gd name="T30" fmla="*/ 0 w 64"/>
                <a:gd name="T31" fmla="*/ 1 h 97"/>
                <a:gd name="T32" fmla="*/ 1 w 64"/>
                <a:gd name="T33" fmla="*/ 1 h 97"/>
                <a:gd name="T34" fmla="*/ 1 w 64"/>
                <a:gd name="T35" fmla="*/ 1 h 97"/>
                <a:gd name="T36" fmla="*/ 1 w 64"/>
                <a:gd name="T37" fmla="*/ 2 h 97"/>
                <a:gd name="T38" fmla="*/ 1 w 64"/>
                <a:gd name="T39" fmla="*/ 2 h 97"/>
                <a:gd name="T40" fmla="*/ 1 w 64"/>
                <a:gd name="T41" fmla="*/ 2 h 97"/>
                <a:gd name="T42" fmla="*/ 1 w 64"/>
                <a:gd name="T43" fmla="*/ 3 h 97"/>
                <a:gd name="T44" fmla="*/ 1 w 64"/>
                <a:gd name="T45" fmla="*/ 3 h 97"/>
                <a:gd name="T46" fmla="*/ 0 w 64"/>
                <a:gd name="T47" fmla="*/ 3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4"/>
                <a:gd name="T73" fmla="*/ 0 h 97"/>
                <a:gd name="T74" fmla="*/ 64 w 64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4" h="97">
                  <a:moveTo>
                    <a:pt x="0" y="71"/>
                  </a:moveTo>
                  <a:lnTo>
                    <a:pt x="0" y="97"/>
                  </a:lnTo>
                  <a:lnTo>
                    <a:pt x="56" y="97"/>
                  </a:lnTo>
                  <a:lnTo>
                    <a:pt x="56" y="77"/>
                  </a:lnTo>
                  <a:lnTo>
                    <a:pt x="64" y="84"/>
                  </a:lnTo>
                  <a:lnTo>
                    <a:pt x="64" y="66"/>
                  </a:lnTo>
                  <a:lnTo>
                    <a:pt x="61" y="50"/>
                  </a:lnTo>
                  <a:lnTo>
                    <a:pt x="58" y="35"/>
                  </a:lnTo>
                  <a:lnTo>
                    <a:pt x="52" y="23"/>
                  </a:lnTo>
                  <a:lnTo>
                    <a:pt x="43" y="12"/>
                  </a:lnTo>
                  <a:lnTo>
                    <a:pt x="33" y="5"/>
                  </a:lnTo>
                  <a:lnTo>
                    <a:pt x="22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6" y="25"/>
                  </a:lnTo>
                  <a:lnTo>
                    <a:pt x="19" y="27"/>
                  </a:lnTo>
                  <a:lnTo>
                    <a:pt x="29" y="34"/>
                  </a:lnTo>
                  <a:lnTo>
                    <a:pt x="32" y="41"/>
                  </a:lnTo>
                  <a:lnTo>
                    <a:pt x="35" y="50"/>
                  </a:lnTo>
                  <a:lnTo>
                    <a:pt x="38" y="63"/>
                  </a:lnTo>
                  <a:lnTo>
                    <a:pt x="38" y="77"/>
                  </a:lnTo>
                  <a:lnTo>
                    <a:pt x="32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80" name="Freeform 145"/>
            <p:cNvSpPr>
              <a:spLocks/>
            </p:cNvSpPr>
            <p:nvPr/>
          </p:nvSpPr>
          <p:spPr bwMode="auto">
            <a:xfrm>
              <a:off x="2313" y="1274"/>
              <a:ext cx="23" cy="60"/>
            </a:xfrm>
            <a:custGeom>
              <a:avLst/>
              <a:gdLst>
                <a:gd name="T0" fmla="*/ 2 w 69"/>
                <a:gd name="T1" fmla="*/ 1 h 181"/>
                <a:gd name="T2" fmla="*/ 2 w 69"/>
                <a:gd name="T3" fmla="*/ 0 h 181"/>
                <a:gd name="T4" fmla="*/ 3 w 69"/>
                <a:gd name="T5" fmla="*/ 0 h 181"/>
                <a:gd name="T6" fmla="*/ 2 w 69"/>
                <a:gd name="T7" fmla="*/ 0 h 181"/>
                <a:gd name="T8" fmla="*/ 1 w 69"/>
                <a:gd name="T9" fmla="*/ 1 h 181"/>
                <a:gd name="T10" fmla="*/ 0 w 69"/>
                <a:gd name="T11" fmla="*/ 2 h 181"/>
                <a:gd name="T12" fmla="*/ 0 w 69"/>
                <a:gd name="T13" fmla="*/ 4 h 181"/>
                <a:gd name="T14" fmla="*/ 0 w 69"/>
                <a:gd name="T15" fmla="*/ 6 h 181"/>
                <a:gd name="T16" fmla="*/ 1 w 69"/>
                <a:gd name="T17" fmla="*/ 6 h 181"/>
                <a:gd name="T18" fmla="*/ 1 w 69"/>
                <a:gd name="T19" fmla="*/ 7 h 181"/>
                <a:gd name="T20" fmla="*/ 3 w 69"/>
                <a:gd name="T21" fmla="*/ 7 h 181"/>
                <a:gd name="T22" fmla="*/ 2 w 69"/>
                <a:gd name="T23" fmla="*/ 7 h 181"/>
                <a:gd name="T24" fmla="*/ 2 w 69"/>
                <a:gd name="T25" fmla="*/ 6 h 181"/>
                <a:gd name="T26" fmla="*/ 3 w 69"/>
                <a:gd name="T27" fmla="*/ 6 h 181"/>
                <a:gd name="T28" fmla="*/ 2 w 69"/>
                <a:gd name="T29" fmla="*/ 6 h 181"/>
                <a:gd name="T30" fmla="*/ 1 w 69"/>
                <a:gd name="T31" fmla="*/ 5 h 181"/>
                <a:gd name="T32" fmla="*/ 1 w 69"/>
                <a:gd name="T33" fmla="*/ 4 h 181"/>
                <a:gd name="T34" fmla="*/ 1 w 69"/>
                <a:gd name="T35" fmla="*/ 4 h 181"/>
                <a:gd name="T36" fmla="*/ 2 w 69"/>
                <a:gd name="T37" fmla="*/ 4 h 181"/>
                <a:gd name="T38" fmla="*/ 2 w 69"/>
                <a:gd name="T39" fmla="*/ 3 h 181"/>
                <a:gd name="T40" fmla="*/ 1 w 69"/>
                <a:gd name="T41" fmla="*/ 3 h 181"/>
                <a:gd name="T42" fmla="*/ 1 w 69"/>
                <a:gd name="T43" fmla="*/ 3 h 181"/>
                <a:gd name="T44" fmla="*/ 1 w 69"/>
                <a:gd name="T45" fmla="*/ 2 h 181"/>
                <a:gd name="T46" fmla="*/ 2 w 69"/>
                <a:gd name="T47" fmla="*/ 1 h 181"/>
                <a:gd name="T48" fmla="*/ 2 w 69"/>
                <a:gd name="T49" fmla="*/ 1 h 181"/>
                <a:gd name="T50" fmla="*/ 3 w 69"/>
                <a:gd name="T51" fmla="*/ 1 h 181"/>
                <a:gd name="T52" fmla="*/ 2 w 69"/>
                <a:gd name="T53" fmla="*/ 1 h 18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"/>
                <a:gd name="T82" fmla="*/ 0 h 181"/>
                <a:gd name="T83" fmla="*/ 69 w 69"/>
                <a:gd name="T84" fmla="*/ 181 h 18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" h="181">
                  <a:moveTo>
                    <a:pt x="63" y="20"/>
                  </a:moveTo>
                  <a:lnTo>
                    <a:pt x="63" y="0"/>
                  </a:lnTo>
                  <a:lnTo>
                    <a:pt x="69" y="0"/>
                  </a:lnTo>
                  <a:lnTo>
                    <a:pt x="45" y="1"/>
                  </a:lnTo>
                  <a:lnTo>
                    <a:pt x="17" y="14"/>
                  </a:lnTo>
                  <a:lnTo>
                    <a:pt x="0" y="54"/>
                  </a:lnTo>
                  <a:lnTo>
                    <a:pt x="0" y="116"/>
                  </a:lnTo>
                  <a:lnTo>
                    <a:pt x="10" y="153"/>
                  </a:lnTo>
                  <a:lnTo>
                    <a:pt x="29" y="172"/>
                  </a:lnTo>
                  <a:lnTo>
                    <a:pt x="39" y="178"/>
                  </a:lnTo>
                  <a:lnTo>
                    <a:pt x="69" y="181"/>
                  </a:lnTo>
                  <a:lnTo>
                    <a:pt x="63" y="181"/>
                  </a:lnTo>
                  <a:lnTo>
                    <a:pt x="63" y="155"/>
                  </a:lnTo>
                  <a:lnTo>
                    <a:pt x="69" y="155"/>
                  </a:lnTo>
                  <a:lnTo>
                    <a:pt x="45" y="151"/>
                  </a:lnTo>
                  <a:lnTo>
                    <a:pt x="36" y="138"/>
                  </a:lnTo>
                  <a:lnTo>
                    <a:pt x="30" y="115"/>
                  </a:lnTo>
                  <a:lnTo>
                    <a:pt x="30" y="97"/>
                  </a:lnTo>
                  <a:lnTo>
                    <a:pt x="63" y="97"/>
                  </a:lnTo>
                  <a:lnTo>
                    <a:pt x="63" y="71"/>
                  </a:lnTo>
                  <a:lnTo>
                    <a:pt x="30" y="71"/>
                  </a:lnTo>
                  <a:lnTo>
                    <a:pt x="30" y="77"/>
                  </a:lnTo>
                  <a:lnTo>
                    <a:pt x="33" y="47"/>
                  </a:lnTo>
                  <a:lnTo>
                    <a:pt x="45" y="24"/>
                  </a:lnTo>
                  <a:lnTo>
                    <a:pt x="63" y="20"/>
                  </a:lnTo>
                  <a:lnTo>
                    <a:pt x="69" y="25"/>
                  </a:lnTo>
                  <a:lnTo>
                    <a:pt x="63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81" name="Freeform 146"/>
            <p:cNvSpPr>
              <a:spLocks/>
            </p:cNvSpPr>
            <p:nvPr/>
          </p:nvSpPr>
          <p:spPr bwMode="auto">
            <a:xfrm>
              <a:off x="1971" y="1530"/>
              <a:ext cx="35" cy="85"/>
            </a:xfrm>
            <a:custGeom>
              <a:avLst/>
              <a:gdLst>
                <a:gd name="T0" fmla="*/ 0 w 104"/>
                <a:gd name="T1" fmla="*/ 6 h 253"/>
                <a:gd name="T2" fmla="*/ 0 w 104"/>
                <a:gd name="T3" fmla="*/ 7 h 253"/>
                <a:gd name="T4" fmla="*/ 2 w 104"/>
                <a:gd name="T5" fmla="*/ 7 h 253"/>
                <a:gd name="T6" fmla="*/ 2 w 104"/>
                <a:gd name="T7" fmla="*/ 10 h 253"/>
                <a:gd name="T8" fmla="*/ 4 w 104"/>
                <a:gd name="T9" fmla="*/ 10 h 253"/>
                <a:gd name="T10" fmla="*/ 1 w 104"/>
                <a:gd name="T11" fmla="*/ 0 h 253"/>
                <a:gd name="T12" fmla="*/ 0 w 104"/>
                <a:gd name="T13" fmla="*/ 0 h 253"/>
                <a:gd name="T14" fmla="*/ 0 w 104"/>
                <a:gd name="T15" fmla="*/ 2 h 253"/>
                <a:gd name="T16" fmla="*/ 1 w 104"/>
                <a:gd name="T17" fmla="*/ 6 h 253"/>
                <a:gd name="T18" fmla="*/ 0 w 104"/>
                <a:gd name="T19" fmla="*/ 6 h 2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253"/>
                <a:gd name="T32" fmla="*/ 104 w 104"/>
                <a:gd name="T33" fmla="*/ 253 h 2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253">
                  <a:moveTo>
                    <a:pt x="0" y="163"/>
                  </a:moveTo>
                  <a:lnTo>
                    <a:pt x="0" y="194"/>
                  </a:lnTo>
                  <a:lnTo>
                    <a:pt x="52" y="194"/>
                  </a:lnTo>
                  <a:lnTo>
                    <a:pt x="65" y="253"/>
                  </a:lnTo>
                  <a:lnTo>
                    <a:pt x="104" y="25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39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82" name="Freeform 147"/>
            <p:cNvSpPr>
              <a:spLocks/>
            </p:cNvSpPr>
            <p:nvPr/>
          </p:nvSpPr>
          <p:spPr bwMode="auto">
            <a:xfrm>
              <a:off x="1939" y="1530"/>
              <a:ext cx="32" cy="85"/>
            </a:xfrm>
            <a:custGeom>
              <a:avLst/>
              <a:gdLst>
                <a:gd name="T0" fmla="*/ 4 w 96"/>
                <a:gd name="T1" fmla="*/ 2 h 253"/>
                <a:gd name="T2" fmla="*/ 4 w 96"/>
                <a:gd name="T3" fmla="*/ 0 h 253"/>
                <a:gd name="T4" fmla="*/ 3 w 96"/>
                <a:gd name="T5" fmla="*/ 0 h 253"/>
                <a:gd name="T6" fmla="*/ 0 w 96"/>
                <a:gd name="T7" fmla="*/ 10 h 253"/>
                <a:gd name="T8" fmla="*/ 1 w 96"/>
                <a:gd name="T9" fmla="*/ 10 h 253"/>
                <a:gd name="T10" fmla="*/ 2 w 96"/>
                <a:gd name="T11" fmla="*/ 7 h 253"/>
                <a:gd name="T12" fmla="*/ 4 w 96"/>
                <a:gd name="T13" fmla="*/ 7 h 253"/>
                <a:gd name="T14" fmla="*/ 4 w 96"/>
                <a:gd name="T15" fmla="*/ 6 h 253"/>
                <a:gd name="T16" fmla="*/ 2 w 96"/>
                <a:gd name="T17" fmla="*/ 6 h 253"/>
                <a:gd name="T18" fmla="*/ 4 w 96"/>
                <a:gd name="T19" fmla="*/ 1 h 253"/>
                <a:gd name="T20" fmla="*/ 4 w 96"/>
                <a:gd name="T21" fmla="*/ 2 h 2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6"/>
                <a:gd name="T34" fmla="*/ 0 h 253"/>
                <a:gd name="T35" fmla="*/ 96 w 96"/>
                <a:gd name="T36" fmla="*/ 253 h 2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" h="253">
                  <a:moveTo>
                    <a:pt x="96" y="52"/>
                  </a:moveTo>
                  <a:lnTo>
                    <a:pt x="96" y="0"/>
                  </a:lnTo>
                  <a:lnTo>
                    <a:pt x="78" y="0"/>
                  </a:lnTo>
                  <a:lnTo>
                    <a:pt x="0" y="253"/>
                  </a:lnTo>
                  <a:lnTo>
                    <a:pt x="32" y="253"/>
                  </a:lnTo>
                  <a:lnTo>
                    <a:pt x="52" y="194"/>
                  </a:lnTo>
                  <a:lnTo>
                    <a:pt x="96" y="194"/>
                  </a:lnTo>
                  <a:lnTo>
                    <a:pt x="96" y="163"/>
                  </a:lnTo>
                  <a:lnTo>
                    <a:pt x="58" y="163"/>
                  </a:lnTo>
                  <a:lnTo>
                    <a:pt x="96" y="32"/>
                  </a:lnTo>
                  <a:lnTo>
                    <a:pt x="96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83" name="Freeform 148"/>
            <p:cNvSpPr>
              <a:spLocks/>
            </p:cNvSpPr>
            <p:nvPr/>
          </p:nvSpPr>
          <p:spPr bwMode="auto">
            <a:xfrm>
              <a:off x="2639" y="3082"/>
              <a:ext cx="69" cy="1"/>
            </a:xfrm>
            <a:custGeom>
              <a:avLst/>
              <a:gdLst>
                <a:gd name="T0" fmla="*/ 8 w 206"/>
                <a:gd name="T1" fmla="*/ 0 h 1"/>
                <a:gd name="T2" fmla="*/ 0 w 206"/>
                <a:gd name="T3" fmla="*/ 0 h 1"/>
                <a:gd name="T4" fmla="*/ 8 w 206"/>
                <a:gd name="T5" fmla="*/ 0 h 1"/>
                <a:gd name="T6" fmla="*/ 0 60000 65536"/>
                <a:gd name="T7" fmla="*/ 0 60000 65536"/>
                <a:gd name="T8" fmla="*/ 0 60000 65536"/>
                <a:gd name="T9" fmla="*/ 0 w 206"/>
                <a:gd name="T10" fmla="*/ 0 h 1"/>
                <a:gd name="T11" fmla="*/ 206 w 20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" h="1">
                  <a:moveTo>
                    <a:pt x="206" y="0"/>
                  </a:moveTo>
                  <a:lnTo>
                    <a:pt x="0" y="0"/>
                  </a:lnTo>
                  <a:lnTo>
                    <a:pt x="206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84" name="Freeform 149"/>
            <p:cNvSpPr>
              <a:spLocks/>
            </p:cNvSpPr>
            <p:nvPr/>
          </p:nvSpPr>
          <p:spPr bwMode="auto">
            <a:xfrm>
              <a:off x="2639" y="3078"/>
              <a:ext cx="69" cy="8"/>
            </a:xfrm>
            <a:custGeom>
              <a:avLst/>
              <a:gdLst>
                <a:gd name="T0" fmla="*/ 8 w 206"/>
                <a:gd name="T1" fmla="*/ 0 h 23"/>
                <a:gd name="T2" fmla="*/ 8 w 206"/>
                <a:gd name="T3" fmla="*/ 1 h 23"/>
                <a:gd name="T4" fmla="*/ 0 w 206"/>
                <a:gd name="T5" fmla="*/ 1 h 23"/>
                <a:gd name="T6" fmla="*/ 0 w 206"/>
                <a:gd name="T7" fmla="*/ 0 h 23"/>
                <a:gd name="T8" fmla="*/ 0 w 206"/>
                <a:gd name="T9" fmla="*/ 1 h 23"/>
                <a:gd name="T10" fmla="*/ 0 w 206"/>
                <a:gd name="T11" fmla="*/ 0 h 23"/>
                <a:gd name="T12" fmla="*/ 8 w 206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6"/>
                <a:gd name="T22" fmla="*/ 0 h 23"/>
                <a:gd name="T23" fmla="*/ 206 w 206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6" h="23">
                  <a:moveTo>
                    <a:pt x="206" y="0"/>
                  </a:moveTo>
                  <a:lnTo>
                    <a:pt x="206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85" name="Freeform 150"/>
            <p:cNvSpPr>
              <a:spLocks/>
            </p:cNvSpPr>
            <p:nvPr/>
          </p:nvSpPr>
          <p:spPr bwMode="auto">
            <a:xfrm>
              <a:off x="2639" y="3078"/>
              <a:ext cx="69" cy="8"/>
            </a:xfrm>
            <a:custGeom>
              <a:avLst/>
              <a:gdLst>
                <a:gd name="T0" fmla="*/ 0 w 206"/>
                <a:gd name="T1" fmla="*/ 1 h 23"/>
                <a:gd name="T2" fmla="*/ 0 w 206"/>
                <a:gd name="T3" fmla="*/ 0 h 23"/>
                <a:gd name="T4" fmla="*/ 8 w 206"/>
                <a:gd name="T5" fmla="*/ 0 h 23"/>
                <a:gd name="T6" fmla="*/ 8 w 206"/>
                <a:gd name="T7" fmla="*/ 1 h 23"/>
                <a:gd name="T8" fmla="*/ 8 w 206"/>
                <a:gd name="T9" fmla="*/ 0 h 23"/>
                <a:gd name="T10" fmla="*/ 8 w 206"/>
                <a:gd name="T11" fmla="*/ 1 h 23"/>
                <a:gd name="T12" fmla="*/ 0 w 206"/>
                <a:gd name="T13" fmla="*/ 1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6"/>
                <a:gd name="T22" fmla="*/ 0 h 23"/>
                <a:gd name="T23" fmla="*/ 206 w 206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6" h="23">
                  <a:moveTo>
                    <a:pt x="0" y="23"/>
                  </a:moveTo>
                  <a:lnTo>
                    <a:pt x="0" y="0"/>
                  </a:lnTo>
                  <a:lnTo>
                    <a:pt x="206" y="0"/>
                  </a:lnTo>
                  <a:lnTo>
                    <a:pt x="206" y="23"/>
                  </a:lnTo>
                  <a:lnTo>
                    <a:pt x="206" y="0"/>
                  </a:lnTo>
                  <a:lnTo>
                    <a:pt x="206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86" name="Freeform 151"/>
            <p:cNvSpPr>
              <a:spLocks/>
            </p:cNvSpPr>
            <p:nvPr/>
          </p:nvSpPr>
          <p:spPr bwMode="auto">
            <a:xfrm>
              <a:off x="2964" y="3082"/>
              <a:ext cx="42" cy="1"/>
            </a:xfrm>
            <a:custGeom>
              <a:avLst/>
              <a:gdLst>
                <a:gd name="T0" fmla="*/ 0 w 127"/>
                <a:gd name="T1" fmla="*/ 0 h 1"/>
                <a:gd name="T2" fmla="*/ 5 w 127"/>
                <a:gd name="T3" fmla="*/ 0 h 1"/>
                <a:gd name="T4" fmla="*/ 0 w 127"/>
                <a:gd name="T5" fmla="*/ 0 h 1"/>
                <a:gd name="T6" fmla="*/ 0 60000 65536"/>
                <a:gd name="T7" fmla="*/ 0 60000 65536"/>
                <a:gd name="T8" fmla="*/ 0 60000 65536"/>
                <a:gd name="T9" fmla="*/ 0 w 127"/>
                <a:gd name="T10" fmla="*/ 0 h 1"/>
                <a:gd name="T11" fmla="*/ 127 w 12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" h="1">
                  <a:moveTo>
                    <a:pt x="0" y="0"/>
                  </a:moveTo>
                  <a:lnTo>
                    <a:pt x="12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87" name="Freeform 152"/>
            <p:cNvSpPr>
              <a:spLocks/>
            </p:cNvSpPr>
            <p:nvPr/>
          </p:nvSpPr>
          <p:spPr bwMode="auto">
            <a:xfrm>
              <a:off x="2964" y="3078"/>
              <a:ext cx="42" cy="8"/>
            </a:xfrm>
            <a:custGeom>
              <a:avLst/>
              <a:gdLst>
                <a:gd name="T0" fmla="*/ 0 w 127"/>
                <a:gd name="T1" fmla="*/ 1 h 23"/>
                <a:gd name="T2" fmla="*/ 0 w 127"/>
                <a:gd name="T3" fmla="*/ 0 h 23"/>
                <a:gd name="T4" fmla="*/ 5 w 127"/>
                <a:gd name="T5" fmla="*/ 0 h 23"/>
                <a:gd name="T6" fmla="*/ 5 w 127"/>
                <a:gd name="T7" fmla="*/ 1 h 23"/>
                <a:gd name="T8" fmla="*/ 5 w 127"/>
                <a:gd name="T9" fmla="*/ 0 h 23"/>
                <a:gd name="T10" fmla="*/ 5 w 127"/>
                <a:gd name="T11" fmla="*/ 1 h 23"/>
                <a:gd name="T12" fmla="*/ 0 w 127"/>
                <a:gd name="T13" fmla="*/ 1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7"/>
                <a:gd name="T22" fmla="*/ 0 h 23"/>
                <a:gd name="T23" fmla="*/ 127 w 127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7" h="23">
                  <a:moveTo>
                    <a:pt x="0" y="23"/>
                  </a:moveTo>
                  <a:lnTo>
                    <a:pt x="0" y="0"/>
                  </a:lnTo>
                  <a:lnTo>
                    <a:pt x="127" y="0"/>
                  </a:lnTo>
                  <a:lnTo>
                    <a:pt x="127" y="23"/>
                  </a:lnTo>
                  <a:lnTo>
                    <a:pt x="127" y="0"/>
                  </a:lnTo>
                  <a:lnTo>
                    <a:pt x="127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88" name="Freeform 153"/>
            <p:cNvSpPr>
              <a:spLocks/>
            </p:cNvSpPr>
            <p:nvPr/>
          </p:nvSpPr>
          <p:spPr bwMode="auto">
            <a:xfrm>
              <a:off x="2964" y="3078"/>
              <a:ext cx="42" cy="8"/>
            </a:xfrm>
            <a:custGeom>
              <a:avLst/>
              <a:gdLst>
                <a:gd name="T0" fmla="*/ 5 w 127"/>
                <a:gd name="T1" fmla="*/ 0 h 23"/>
                <a:gd name="T2" fmla="*/ 5 w 127"/>
                <a:gd name="T3" fmla="*/ 1 h 23"/>
                <a:gd name="T4" fmla="*/ 0 w 127"/>
                <a:gd name="T5" fmla="*/ 1 h 23"/>
                <a:gd name="T6" fmla="*/ 0 w 127"/>
                <a:gd name="T7" fmla="*/ 0 h 23"/>
                <a:gd name="T8" fmla="*/ 0 w 127"/>
                <a:gd name="T9" fmla="*/ 1 h 23"/>
                <a:gd name="T10" fmla="*/ 0 w 127"/>
                <a:gd name="T11" fmla="*/ 0 h 23"/>
                <a:gd name="T12" fmla="*/ 5 w 127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7"/>
                <a:gd name="T22" fmla="*/ 0 h 23"/>
                <a:gd name="T23" fmla="*/ 127 w 127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7" h="23">
                  <a:moveTo>
                    <a:pt x="127" y="0"/>
                  </a:moveTo>
                  <a:lnTo>
                    <a:pt x="127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89" name="Freeform 154"/>
            <p:cNvSpPr>
              <a:spLocks/>
            </p:cNvSpPr>
            <p:nvPr/>
          </p:nvSpPr>
          <p:spPr bwMode="auto">
            <a:xfrm>
              <a:off x="2040" y="1415"/>
              <a:ext cx="8" cy="1"/>
            </a:xfrm>
            <a:custGeom>
              <a:avLst/>
              <a:gdLst>
                <a:gd name="T0" fmla="*/ 0 w 23"/>
                <a:gd name="T1" fmla="*/ 0 h 1"/>
                <a:gd name="T2" fmla="*/ 1 w 23"/>
                <a:gd name="T3" fmla="*/ 0 h 1"/>
                <a:gd name="T4" fmla="*/ 0 w 23"/>
                <a:gd name="T5" fmla="*/ 0 h 1"/>
                <a:gd name="T6" fmla="*/ 0 60000 65536"/>
                <a:gd name="T7" fmla="*/ 0 60000 65536"/>
                <a:gd name="T8" fmla="*/ 0 60000 65536"/>
                <a:gd name="T9" fmla="*/ 0 w 23"/>
                <a:gd name="T10" fmla="*/ 0 h 1"/>
                <a:gd name="T11" fmla="*/ 23 w 2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">
                  <a:moveTo>
                    <a:pt x="0" y="0"/>
                  </a:move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90" name="Freeform 155"/>
            <p:cNvSpPr>
              <a:spLocks/>
            </p:cNvSpPr>
            <p:nvPr/>
          </p:nvSpPr>
          <p:spPr bwMode="auto">
            <a:xfrm>
              <a:off x="3653" y="2943"/>
              <a:ext cx="1" cy="8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1 h 23"/>
                <a:gd name="T4" fmla="*/ 0 w 1"/>
                <a:gd name="T5" fmla="*/ 0 h 23"/>
                <a:gd name="T6" fmla="*/ 0 60000 65536"/>
                <a:gd name="T7" fmla="*/ 0 60000 65536"/>
                <a:gd name="T8" fmla="*/ 0 60000 65536"/>
                <a:gd name="T9" fmla="*/ 0 w 1"/>
                <a:gd name="T10" fmla="*/ 0 h 23"/>
                <a:gd name="T11" fmla="*/ 1 w 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3">
                  <a:moveTo>
                    <a:pt x="0" y="0"/>
                  </a:move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91" name="Freeform 156"/>
            <p:cNvSpPr>
              <a:spLocks/>
            </p:cNvSpPr>
            <p:nvPr/>
          </p:nvSpPr>
          <p:spPr bwMode="auto">
            <a:xfrm>
              <a:off x="2040" y="1415"/>
              <a:ext cx="8" cy="1536"/>
            </a:xfrm>
            <a:custGeom>
              <a:avLst/>
              <a:gdLst>
                <a:gd name="T0" fmla="*/ 0 w 23"/>
                <a:gd name="T1" fmla="*/ 0 h 4606"/>
                <a:gd name="T2" fmla="*/ 1 w 23"/>
                <a:gd name="T3" fmla="*/ 0 h 4606"/>
                <a:gd name="T4" fmla="*/ 1 w 23"/>
                <a:gd name="T5" fmla="*/ 170 h 4606"/>
                <a:gd name="T6" fmla="*/ 0 w 23"/>
                <a:gd name="T7" fmla="*/ 170 h 4606"/>
                <a:gd name="T8" fmla="*/ 0 w 23"/>
                <a:gd name="T9" fmla="*/ 171 h 4606"/>
                <a:gd name="T10" fmla="*/ 0 w 23"/>
                <a:gd name="T11" fmla="*/ 171 h 4606"/>
                <a:gd name="T12" fmla="*/ 0 w 23"/>
                <a:gd name="T13" fmla="*/ 0 h 46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4606"/>
                <a:gd name="T23" fmla="*/ 23 w 23"/>
                <a:gd name="T24" fmla="*/ 4606 h 46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4606">
                  <a:moveTo>
                    <a:pt x="0" y="0"/>
                  </a:moveTo>
                  <a:lnTo>
                    <a:pt x="23" y="0"/>
                  </a:lnTo>
                  <a:lnTo>
                    <a:pt x="23" y="4583"/>
                  </a:lnTo>
                  <a:lnTo>
                    <a:pt x="12" y="4583"/>
                  </a:lnTo>
                  <a:lnTo>
                    <a:pt x="12" y="4606"/>
                  </a:lnTo>
                  <a:lnTo>
                    <a:pt x="0" y="4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92" name="Freeform 157"/>
            <p:cNvSpPr>
              <a:spLocks/>
            </p:cNvSpPr>
            <p:nvPr/>
          </p:nvSpPr>
          <p:spPr bwMode="auto">
            <a:xfrm>
              <a:off x="2044" y="2943"/>
              <a:ext cx="13" cy="8"/>
            </a:xfrm>
            <a:custGeom>
              <a:avLst/>
              <a:gdLst>
                <a:gd name="T0" fmla="*/ 0 w 37"/>
                <a:gd name="T1" fmla="*/ 1 h 23"/>
                <a:gd name="T2" fmla="*/ 0 w 37"/>
                <a:gd name="T3" fmla="*/ 0 h 23"/>
                <a:gd name="T4" fmla="*/ 2 w 37"/>
                <a:gd name="T5" fmla="*/ 0 h 23"/>
                <a:gd name="T6" fmla="*/ 2 w 37"/>
                <a:gd name="T7" fmla="*/ 0 h 23"/>
                <a:gd name="T8" fmla="*/ 2 w 37"/>
                <a:gd name="T9" fmla="*/ 1 h 23"/>
                <a:gd name="T10" fmla="*/ 2 w 37"/>
                <a:gd name="T11" fmla="*/ 1 h 23"/>
                <a:gd name="T12" fmla="*/ 0 w 37"/>
                <a:gd name="T13" fmla="*/ 1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23"/>
                <a:gd name="T23" fmla="*/ 37 w 37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23">
                  <a:moveTo>
                    <a:pt x="0" y="23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37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93" name="Rectangle 158"/>
            <p:cNvSpPr>
              <a:spLocks noChangeArrowheads="1"/>
            </p:cNvSpPr>
            <p:nvPr/>
          </p:nvSpPr>
          <p:spPr bwMode="auto">
            <a:xfrm>
              <a:off x="2057" y="2943"/>
              <a:ext cx="1596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894" name="Freeform 159"/>
            <p:cNvSpPr>
              <a:spLocks/>
            </p:cNvSpPr>
            <p:nvPr/>
          </p:nvSpPr>
          <p:spPr bwMode="auto">
            <a:xfrm>
              <a:off x="3623" y="2925"/>
              <a:ext cx="65" cy="38"/>
            </a:xfrm>
            <a:custGeom>
              <a:avLst/>
              <a:gdLst>
                <a:gd name="T0" fmla="*/ 7 w 194"/>
                <a:gd name="T1" fmla="*/ 2 h 115"/>
                <a:gd name="T2" fmla="*/ 0 w 194"/>
                <a:gd name="T3" fmla="*/ 4 h 115"/>
                <a:gd name="T4" fmla="*/ 1 w 194"/>
                <a:gd name="T5" fmla="*/ 2 h 115"/>
                <a:gd name="T6" fmla="*/ 0 w 194"/>
                <a:gd name="T7" fmla="*/ 0 h 115"/>
                <a:gd name="T8" fmla="*/ 7 w 194"/>
                <a:gd name="T9" fmla="*/ 2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115"/>
                <a:gd name="T17" fmla="*/ 194 w 194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115">
                  <a:moveTo>
                    <a:pt x="194" y="58"/>
                  </a:moveTo>
                  <a:lnTo>
                    <a:pt x="0" y="115"/>
                  </a:lnTo>
                  <a:lnTo>
                    <a:pt x="31" y="58"/>
                  </a:lnTo>
                  <a:lnTo>
                    <a:pt x="0" y="0"/>
                  </a:lnTo>
                  <a:lnTo>
                    <a:pt x="194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95" name="Freeform 160"/>
            <p:cNvSpPr>
              <a:spLocks/>
            </p:cNvSpPr>
            <p:nvPr/>
          </p:nvSpPr>
          <p:spPr bwMode="auto">
            <a:xfrm>
              <a:off x="2024" y="1375"/>
              <a:ext cx="38" cy="66"/>
            </a:xfrm>
            <a:custGeom>
              <a:avLst/>
              <a:gdLst>
                <a:gd name="T0" fmla="*/ 2 w 113"/>
                <a:gd name="T1" fmla="*/ 0 h 200"/>
                <a:gd name="T2" fmla="*/ 4 w 113"/>
                <a:gd name="T3" fmla="*/ 7 h 200"/>
                <a:gd name="T4" fmla="*/ 2 w 113"/>
                <a:gd name="T5" fmla="*/ 6 h 200"/>
                <a:gd name="T6" fmla="*/ 0 w 113"/>
                <a:gd name="T7" fmla="*/ 7 h 200"/>
                <a:gd name="T8" fmla="*/ 2 w 113"/>
                <a:gd name="T9" fmla="*/ 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200"/>
                <a:gd name="T17" fmla="*/ 113 w 113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200">
                  <a:moveTo>
                    <a:pt x="57" y="0"/>
                  </a:moveTo>
                  <a:lnTo>
                    <a:pt x="113" y="200"/>
                  </a:lnTo>
                  <a:lnTo>
                    <a:pt x="57" y="168"/>
                  </a:lnTo>
                  <a:lnTo>
                    <a:pt x="0" y="20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96" name="Freeform 161"/>
            <p:cNvSpPr>
              <a:spLocks/>
            </p:cNvSpPr>
            <p:nvPr/>
          </p:nvSpPr>
          <p:spPr bwMode="auto">
            <a:xfrm>
              <a:off x="2992" y="3062"/>
              <a:ext cx="64" cy="38"/>
            </a:xfrm>
            <a:custGeom>
              <a:avLst/>
              <a:gdLst>
                <a:gd name="T0" fmla="*/ 7 w 191"/>
                <a:gd name="T1" fmla="*/ 2 h 115"/>
                <a:gd name="T2" fmla="*/ 0 w 191"/>
                <a:gd name="T3" fmla="*/ 4 h 115"/>
                <a:gd name="T4" fmla="*/ 1 w 191"/>
                <a:gd name="T5" fmla="*/ 2 h 115"/>
                <a:gd name="T6" fmla="*/ 0 w 191"/>
                <a:gd name="T7" fmla="*/ 0 h 115"/>
                <a:gd name="T8" fmla="*/ 7 w 191"/>
                <a:gd name="T9" fmla="*/ 2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15"/>
                <a:gd name="T17" fmla="*/ 191 w 191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15">
                  <a:moveTo>
                    <a:pt x="191" y="63"/>
                  </a:moveTo>
                  <a:lnTo>
                    <a:pt x="0" y="115"/>
                  </a:lnTo>
                  <a:lnTo>
                    <a:pt x="30" y="63"/>
                  </a:lnTo>
                  <a:lnTo>
                    <a:pt x="0" y="0"/>
                  </a:lnTo>
                  <a:lnTo>
                    <a:pt x="191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31897" name="Freeform 162"/>
            <p:cNvSpPr>
              <a:spLocks/>
            </p:cNvSpPr>
            <p:nvPr/>
          </p:nvSpPr>
          <p:spPr bwMode="auto">
            <a:xfrm>
              <a:off x="2611" y="3062"/>
              <a:ext cx="66" cy="38"/>
            </a:xfrm>
            <a:custGeom>
              <a:avLst/>
              <a:gdLst>
                <a:gd name="T0" fmla="*/ 0 w 200"/>
                <a:gd name="T1" fmla="*/ 2 h 115"/>
                <a:gd name="T2" fmla="*/ 7 w 200"/>
                <a:gd name="T3" fmla="*/ 4 h 115"/>
                <a:gd name="T4" fmla="*/ 6 w 200"/>
                <a:gd name="T5" fmla="*/ 2 h 115"/>
                <a:gd name="T6" fmla="*/ 7 w 200"/>
                <a:gd name="T7" fmla="*/ 0 h 115"/>
                <a:gd name="T8" fmla="*/ 0 w 200"/>
                <a:gd name="T9" fmla="*/ 2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115"/>
                <a:gd name="T17" fmla="*/ 200 w 200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115">
                  <a:moveTo>
                    <a:pt x="0" y="63"/>
                  </a:moveTo>
                  <a:lnTo>
                    <a:pt x="200" y="115"/>
                  </a:lnTo>
                  <a:lnTo>
                    <a:pt x="169" y="63"/>
                  </a:lnTo>
                  <a:lnTo>
                    <a:pt x="200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98266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Characteristics of  Beer’s Law Plots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 wavelength</a:t>
            </a:r>
          </a:p>
          <a:p>
            <a:pPr eaLnBrk="1" hangingPunct="1"/>
            <a:r>
              <a:rPr lang="en-US" smtClean="0"/>
              <a:t>Good plots have a range of absorbances from 0.010 to 1.000</a:t>
            </a:r>
          </a:p>
          <a:p>
            <a:pPr eaLnBrk="1" hangingPunct="1"/>
            <a:r>
              <a:rPr lang="en-US" smtClean="0"/>
              <a:t>Absorbances over 1.000 are not that valid and should be avoided</a:t>
            </a:r>
          </a:p>
          <a:p>
            <a:pPr eaLnBrk="1" hangingPunct="1"/>
            <a:r>
              <a:rPr lang="en-US" smtClean="0"/>
              <a:t>2 orders of magnitude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Standard Practice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Prepare standards of known concentration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Measure absorbance at </a:t>
            </a:r>
            <a:r>
              <a:rPr lang="en-US" smtClean="0">
                <a:latin typeface="Symbol" pitchFamily="18" charset="2"/>
              </a:rPr>
              <a:t>l</a:t>
            </a:r>
            <a:r>
              <a:rPr lang="en-US" smtClean="0"/>
              <a:t>max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Plot A vs. concentration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Obtain slope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Use slope (and intercept) to determine the concentration of the analyte in the unknown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Light?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676400"/>
            <a:ext cx="3959225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According to Maxwell, light is an electromagnetic field characterized by a frequency </a:t>
            </a:r>
            <a:r>
              <a:rPr lang="en-US" sz="2800" smtClean="0">
                <a:cs typeface="Arial" pitchFamily="34" charset="0"/>
              </a:rPr>
              <a:t>f</a:t>
            </a:r>
            <a:r>
              <a:rPr lang="en-US" sz="2800" smtClean="0"/>
              <a:t>, velocity v, and wavelength λ.  Light obeys the relationship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	f = v / λ. </a:t>
            </a:r>
          </a:p>
        </p:txBody>
      </p:sp>
      <p:pic>
        <p:nvPicPr>
          <p:cNvPr id="7172" name="Picture 5" descr="James_Clerk_Maxwe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778000"/>
            <a:ext cx="3505200" cy="4214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Typical Beer’s Law Plot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838200" y="1447800"/>
          <a:ext cx="78486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5" imgW="2695575" imgH="1743075" progId="Excel.Sheet.8">
                  <p:embed/>
                </p:oleObj>
              </mc:Choice>
              <mc:Fallback>
                <p:oleObj name="Chart" r:id="rId5" imgW="2695575" imgH="1743075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47800"/>
                        <a:ext cx="78486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DB661A6-BA6B-428B-83BC-EDD32383DD56}" type="slidenum">
              <a:rPr lang="ar-SA"/>
              <a:pPr/>
              <a:t>30</a:t>
            </a:fld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Molar Absorptivity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We have seen earlier that validation of Beer’s law is dependent on the nature of the molar absorptivity. It was found that the molar absorptivity is influenced by: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The wavelength of radiation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The refractive index and is thus indirectly related to concentration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Electrostatic interactions taking place in solution; and thus electronic distribution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In rare cases, like methylene blue, the molar absorptivity is directly dependent on concentration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BC01748-9581-46D2-A00E-98720F57E0C8}" type="slidenum">
              <a:rPr lang="ar-SA"/>
              <a:pPr/>
              <a:t>31</a:t>
            </a:fld>
            <a:endParaRPr lang="en-US"/>
          </a:p>
        </p:txBody>
      </p:sp>
      <p:sp>
        <p:nvSpPr>
          <p:cNvPr id="35843" name="Rectangle 2"/>
          <p:cNvSpPr>
            <a:spLocks noGrp="1" noRot="1" noChangeArrowheads="1"/>
          </p:cNvSpPr>
          <p:nvPr>
            <p:ph type="title" idx="4294967295"/>
          </p:nvPr>
        </p:nvSpPr>
        <p:spPr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Molar absorptivities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600200"/>
            <a:ext cx="7931150" cy="4276725"/>
          </a:xfrm>
        </p:spPr>
        <p:txBody>
          <a:bodyPr/>
          <a:lstStyle/>
          <a:p>
            <a:pPr lvl="2" eaLnBrk="1" hangingPunct="1"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    </a:t>
            </a:r>
            <a:r>
              <a:rPr lang="en-US" sz="3200" b="1" dirty="0" smtClean="0">
                <a:latin typeface="Symbol" pitchFamily="18" charset="2"/>
              </a:rPr>
              <a:t>e</a:t>
            </a:r>
            <a:r>
              <a:rPr lang="en-US" sz="3200" b="1" dirty="0" smtClean="0"/>
              <a:t> = 8.7 x 10 </a:t>
            </a:r>
            <a:r>
              <a:rPr lang="en-US" sz="3200" b="1" baseline="30000" dirty="0" smtClean="0"/>
              <a:t>19</a:t>
            </a:r>
            <a:r>
              <a:rPr lang="en-US" sz="3200" b="1" dirty="0" smtClean="0"/>
              <a:t> P A</a:t>
            </a:r>
          </a:p>
          <a:p>
            <a:pPr lvl="2" eaLnBrk="1" hangingPunct="1">
              <a:defRPr/>
            </a:pPr>
            <a:r>
              <a:rPr lang="en-US" sz="3200" b="1" dirty="0" smtClean="0"/>
              <a:t>A: cross section of molecule in cm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 (~10</a:t>
            </a:r>
            <a:r>
              <a:rPr lang="en-US" sz="3200" b="1" baseline="30000" dirty="0" smtClean="0"/>
              <a:t>-15</a:t>
            </a:r>
            <a:r>
              <a:rPr lang="en-US" sz="3200" b="1" dirty="0" smtClean="0"/>
              <a:t>)</a:t>
            </a:r>
          </a:p>
          <a:p>
            <a:pPr lvl="2" eaLnBrk="1" hangingPunct="1">
              <a:defRPr/>
            </a:pPr>
            <a:r>
              <a:rPr lang="en-US" sz="3200" b="1" dirty="0" smtClean="0"/>
              <a:t>P: Probability of the electronic transition (0-1)</a:t>
            </a:r>
          </a:p>
          <a:p>
            <a:pPr lvl="3" eaLnBrk="1" hangingPunct="1">
              <a:defRPr/>
            </a:pPr>
            <a:r>
              <a:rPr lang="en-US" sz="3200" b="1" dirty="0" smtClean="0"/>
              <a:t>P&gt;0.1-1 </a:t>
            </a:r>
            <a:r>
              <a:rPr lang="en-US" sz="3200" b="1" dirty="0" smtClean="0">
                <a:sym typeface="Wingdings" pitchFamily="2" charset="2"/>
              </a:rPr>
              <a:t> allowable transitions</a:t>
            </a:r>
          </a:p>
          <a:p>
            <a:pPr lvl="3" eaLnBrk="1" hangingPunct="1">
              <a:defRPr/>
            </a:pPr>
            <a:r>
              <a:rPr lang="en-US" sz="3200" b="1" dirty="0" smtClean="0">
                <a:sym typeface="Wingdings" pitchFamily="2" charset="2"/>
              </a:rPr>
              <a:t>P&lt;0.01  forbidden transitions</a:t>
            </a:r>
            <a:endParaRPr 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DF21E5E-18A1-4CC1-96AB-B62C888062BE}" type="slidenum">
              <a:rPr lang="ar-SA"/>
              <a:pPr/>
              <a:t>32</a:t>
            </a:fld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8229600" cy="52895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b="1" smtClean="0"/>
              <a:t>Therefore, the value of the molar absorptivity is crucial for the sensitivity of an analysis.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 sz="2400" b="1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b="1" smtClean="0"/>
              <a:t>The value of the molar absorptivity can usually range from zero (for a nonabsorbing species) to 10</a:t>
            </a:r>
            <a:r>
              <a:rPr lang="en-US" sz="2400" b="1" baseline="30000" smtClean="0"/>
              <a:t>5</a:t>
            </a:r>
            <a:r>
              <a:rPr lang="en-US" sz="2400" b="1" smtClean="0"/>
              <a:t> (for highly absorbing species).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 sz="2400" b="1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b="1" smtClean="0"/>
              <a:t>For quantitative analysis, a value of at least 10</a:t>
            </a:r>
            <a:r>
              <a:rPr lang="en-US" sz="2400" b="1" baseline="30000" smtClean="0"/>
              <a:t>3</a:t>
            </a:r>
            <a:r>
              <a:rPr lang="en-US" sz="2400" b="1" smtClean="0"/>
              <a:t> is necessary for a reasonable quantitative analytical determination of an analyte 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1676400" y="838200"/>
            <a:ext cx="8077200" cy="70802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Molar absorptivities</a:t>
            </a:r>
            <a:endParaRPr lang="tr-TR" sz="4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1042988" y="3733800"/>
            <a:ext cx="3048000" cy="1066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1219200" y="342900"/>
            <a:ext cx="7162800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L = Cm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C = Moles/Liter</a:t>
            </a:r>
            <a:r>
              <a:rPr lang="en-US" sz="240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 = KCL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 = No unit</a:t>
            </a:r>
            <a:r>
              <a:rPr lang="en-US" sz="2400">
                <a:latin typeface="Times New Roman" pitchFamily="18" charset="0"/>
              </a:rPr>
              <a:t> 	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 = Gram/Liter	L = Cm</a:t>
            </a:r>
            <a:r>
              <a:rPr lang="en-US" sz="240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350963"/>
            <a:ext cx="6400800" cy="94297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</p:pic>
      <p:grpSp>
        <p:nvGrpSpPr>
          <p:cNvPr id="37893" name="Group 7"/>
          <p:cNvGrpSpPr>
            <a:grpSpLocks/>
          </p:cNvGrpSpPr>
          <p:nvPr/>
        </p:nvGrpSpPr>
        <p:grpSpPr bwMode="auto">
          <a:xfrm>
            <a:off x="1176338" y="3733800"/>
            <a:ext cx="3111500" cy="1219200"/>
            <a:chOff x="6768" y="10800"/>
            <a:chExt cx="2592" cy="1008"/>
          </a:xfrm>
        </p:grpSpPr>
        <p:sp>
          <p:nvSpPr>
            <p:cNvPr id="37895" name="Text Box 8"/>
            <p:cNvSpPr txBox="1">
              <a:spLocks noChangeArrowheads="1"/>
            </p:cNvSpPr>
            <p:nvPr/>
          </p:nvSpPr>
          <p:spPr bwMode="auto">
            <a:xfrm>
              <a:off x="6768" y="11088"/>
              <a:ext cx="72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chemeClr val="bg2"/>
                  </a:solidFill>
                  <a:latin typeface="Times New Roman" pitchFamily="18" charset="0"/>
                </a:rPr>
                <a:t>K=</a:t>
              </a:r>
            </a:p>
          </p:txBody>
        </p:sp>
        <p:sp>
          <p:nvSpPr>
            <p:cNvPr id="37896" name="Text Box 9"/>
            <p:cNvSpPr txBox="1">
              <a:spLocks noChangeArrowheads="1"/>
            </p:cNvSpPr>
            <p:nvPr/>
          </p:nvSpPr>
          <p:spPr bwMode="auto">
            <a:xfrm>
              <a:off x="7632" y="10800"/>
              <a:ext cx="172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chemeClr val="bg2"/>
                  </a:solidFill>
                  <a:latin typeface="Times New Roman" pitchFamily="18" charset="0"/>
                </a:rPr>
                <a:t>Liter</a:t>
              </a:r>
            </a:p>
          </p:txBody>
        </p:sp>
        <p:sp>
          <p:nvSpPr>
            <p:cNvPr id="37897" name="Text Box 10"/>
            <p:cNvSpPr txBox="1">
              <a:spLocks noChangeArrowheads="1"/>
            </p:cNvSpPr>
            <p:nvPr/>
          </p:nvSpPr>
          <p:spPr bwMode="auto">
            <a:xfrm>
              <a:off x="7344" y="11232"/>
              <a:ext cx="172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chemeClr val="bg2"/>
                  </a:solidFill>
                  <a:latin typeface="Times New Roman" pitchFamily="18" charset="0"/>
                </a:rPr>
                <a:t>Cm </a:t>
              </a:r>
              <a:r>
                <a:rPr lang="en-US" sz="24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en-US" sz="2400">
                  <a:solidFill>
                    <a:schemeClr val="bg2"/>
                  </a:solidFill>
                  <a:latin typeface="Times New Roman" pitchFamily="18" charset="0"/>
                </a:rPr>
                <a:t> Gram</a:t>
              </a:r>
            </a:p>
          </p:txBody>
        </p:sp>
        <p:sp>
          <p:nvSpPr>
            <p:cNvPr id="37898" name="Line 11"/>
            <p:cNvSpPr>
              <a:spLocks noChangeShapeType="1"/>
            </p:cNvSpPr>
            <p:nvPr/>
          </p:nvSpPr>
          <p:spPr bwMode="auto">
            <a:xfrm>
              <a:off x="7344" y="11232"/>
              <a:ext cx="1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</p:grpSp>
      <p:pic>
        <p:nvPicPr>
          <p:cNvPr id="3789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410200"/>
            <a:ext cx="6477000" cy="105727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Relating Absorbance and Transmittance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76400"/>
            <a:ext cx="7391400" cy="4419600"/>
          </a:xfrm>
        </p:spPr>
        <p:txBody>
          <a:bodyPr/>
          <a:lstStyle/>
          <a:p>
            <a:pPr eaLnBrk="1" hangingPunct="1"/>
            <a:r>
              <a:rPr lang="en-US" b="1" smtClean="0"/>
              <a:t>Absorbance rises linearly with concentration.  Absorbance is measured in units.</a:t>
            </a:r>
          </a:p>
          <a:p>
            <a:pPr eaLnBrk="1" hangingPunct="1"/>
            <a:r>
              <a:rPr lang="en-US" b="1" smtClean="0"/>
              <a:t>Transmittance decreases in a non-linear fashion.   </a:t>
            </a:r>
          </a:p>
          <a:p>
            <a:pPr eaLnBrk="1" hangingPunct="1"/>
            <a:r>
              <a:rPr lang="en-US" b="1" smtClean="0"/>
              <a:t>Transmittance is measured as a %.</a:t>
            </a:r>
          </a:p>
          <a:p>
            <a:pPr eaLnBrk="1" hangingPunct="1"/>
            <a:r>
              <a:rPr lang="en-US" b="1" smtClean="0"/>
              <a:t>Absorbance = log10 </a:t>
            </a:r>
          </a:p>
          <a:p>
            <a:pPr lvl="1" eaLnBrk="1" hangingPunct="1"/>
            <a:r>
              <a:rPr lang="en-US" b="1" smtClean="0"/>
              <a:t>(100/% transmittance)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t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463"/>
            <a:ext cx="6934200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Precision and Accuracy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835025" y="2306638"/>
            <a:ext cx="747077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363" y="2306638"/>
            <a:ext cx="747077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339850" y="4568825"/>
            <a:ext cx="14668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Precision  –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271838" y="4568825"/>
            <a:ext cx="14732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Precision  +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5208588" y="4568825"/>
            <a:ext cx="14668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Precision  –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7140575" y="4568825"/>
            <a:ext cx="14732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Precision  +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1344613" y="5026025"/>
            <a:ext cx="14668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Accuracy  –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3278188" y="5026025"/>
            <a:ext cx="14668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Accuracy  –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5211763" y="5026025"/>
            <a:ext cx="14732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Accuracy  +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7145338" y="5026025"/>
            <a:ext cx="14732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Accuracy  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ctrTitle"/>
          </p:nvPr>
        </p:nvSpPr>
        <p:spPr>
          <a:xfrm>
            <a:off x="461963" y="369888"/>
            <a:ext cx="8027987" cy="1165225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sz="2400" b="1" smtClean="0">
                <a:solidFill>
                  <a:srgbClr val="C00000"/>
                </a:solidFill>
              </a:rPr>
              <a:t>Spectral changes can be classed as follows:</a:t>
            </a:r>
            <a:endParaRPr lang="ar-EG" sz="2400" b="1" smtClean="0">
              <a:solidFill>
                <a:srgbClr val="C00000"/>
              </a:solidFill>
            </a:endParaRPr>
          </a:p>
        </p:txBody>
      </p:sp>
      <p:sp>
        <p:nvSpPr>
          <p:cNvPr id="29699" name="Subtitle 2"/>
          <p:cNvSpPr>
            <a:spLocks noGrp="1"/>
          </p:cNvSpPr>
          <p:nvPr>
            <p:ph type="subTitle" idx="1"/>
          </p:nvPr>
        </p:nvSpPr>
        <p:spPr>
          <a:xfrm>
            <a:off x="682625" y="2047875"/>
            <a:ext cx="8229600" cy="418941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bathochromic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shift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The shift of </a:t>
            </a:r>
            <a:r>
              <a:rPr lang="el-G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 to longer wavelength; known by red shift, due to substitution and /or solvent effect.</a:t>
            </a:r>
          </a:p>
          <a:p>
            <a:pPr>
              <a:defRPr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Hypsochromic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shift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The shift of </a:t>
            </a:r>
            <a:r>
              <a:rPr lang="el-G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 to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shorterwavelength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known by blue shift, due to substitution and /or solvent effect.</a:t>
            </a:r>
          </a:p>
          <a:p>
            <a:pPr>
              <a:defRPr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Hyperchomic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effect: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 increase in absorption intensity (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absorptivity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defRPr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Hypochomic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effect: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 decrease in absorption intensity (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absorptivity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ar-EG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A6847BF-A554-459E-B7DD-B744087DE19A}" type="slidenum">
              <a:rPr lang="ar-SA"/>
              <a:pPr/>
              <a:t>38</a:t>
            </a:fld>
            <a:endParaRPr lang="en-US"/>
          </a:p>
        </p:txBody>
      </p:sp>
      <p:pic>
        <p:nvPicPr>
          <p:cNvPr id="43011" name="Picture 2" descr="~max0005"/>
          <p:cNvPicPr>
            <a:picLocks noChangeAspect="1" noChangeArrowheads="1"/>
          </p:cNvPicPr>
          <p:nvPr/>
        </p:nvPicPr>
        <p:blipFill>
          <a:blip r:embed="rId2" cstate="print"/>
          <a:srcRect b="9395"/>
          <a:stretch>
            <a:fillRect/>
          </a:stretch>
        </p:blipFill>
        <p:spPr bwMode="auto">
          <a:xfrm>
            <a:off x="611188" y="1244600"/>
            <a:ext cx="7993062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150938" y="317500"/>
            <a:ext cx="7793037" cy="601663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C00000"/>
                </a:solidFill>
              </a:rPr>
              <a:t>Spectral nomenclature of shifts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8F6C560-2485-401A-B504-D16FF54C02C0}" type="slidenum">
              <a:rPr lang="en-US" altLang="en-AU"/>
              <a:pPr/>
              <a:t>3</a:t>
            </a:fld>
            <a:endParaRPr lang="en-US" altLang="en-AU"/>
          </a:p>
        </p:txBody>
      </p:sp>
      <p:sp>
        <p:nvSpPr>
          <p:cNvPr id="8195" name="Text Box 8" descr="Bouquet"/>
          <p:cNvSpPr txBox="1">
            <a:spLocks noChangeArrowheads="1"/>
          </p:cNvSpPr>
          <p:nvPr/>
        </p:nvSpPr>
        <p:spPr bwMode="auto">
          <a:xfrm>
            <a:off x="1212850" y="314325"/>
            <a:ext cx="7931150" cy="5238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C00000"/>
                </a:solidFill>
                <a:latin typeface="Textile"/>
              </a:rPr>
              <a:t>Regions of the Electromagnetic Spectrum</a:t>
            </a:r>
            <a:endParaRPr lang="en-US" altLang="en-US" sz="2400" b="1">
              <a:solidFill>
                <a:srgbClr val="C00000"/>
              </a:solidFill>
            </a:endParaRPr>
          </a:p>
        </p:txBody>
      </p:sp>
      <p:pic>
        <p:nvPicPr>
          <p:cNvPr id="269321" name="Picture 9" descr="07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2850" y="1392238"/>
            <a:ext cx="7086600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10" descr="Bouquet"/>
          <p:cNvSpPr txBox="1">
            <a:spLocks noChangeArrowheads="1"/>
          </p:cNvSpPr>
          <p:nvPr/>
        </p:nvSpPr>
        <p:spPr bwMode="auto">
          <a:xfrm>
            <a:off x="1778000" y="5791200"/>
            <a:ext cx="6521450" cy="64135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C00000"/>
                </a:solidFill>
              </a:rPr>
              <a:t>Light waves all travel at the </a:t>
            </a:r>
            <a:r>
              <a:rPr lang="en-US" altLang="en-US" u="sng">
                <a:solidFill>
                  <a:srgbClr val="C00000"/>
                </a:solidFill>
              </a:rPr>
              <a:t>same speed</a:t>
            </a:r>
            <a:r>
              <a:rPr lang="en-US" altLang="en-US">
                <a:solidFill>
                  <a:srgbClr val="C00000"/>
                </a:solidFill>
              </a:rPr>
              <a:t> through a vacuum but</a:t>
            </a:r>
          </a:p>
          <a:p>
            <a:pPr algn="ctr"/>
            <a:r>
              <a:rPr lang="en-US" altLang="en-US">
                <a:solidFill>
                  <a:srgbClr val="C00000"/>
                </a:solidFill>
              </a:rPr>
              <a:t>differ in frequency and, therefore, in wavelength.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A9A7335-2909-4DF3-B9D9-16F7EF6717DC}" type="slidenum">
              <a:rPr lang="ar-SA"/>
              <a:pPr/>
              <a:t>39</a:t>
            </a:fld>
            <a:endParaRPr lang="en-US"/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93038" cy="11430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C00000"/>
                </a:solidFill>
              </a:rPr>
              <a:t>Optically clear solvent concept</a:t>
            </a:r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8413" y="1719263"/>
            <a:ext cx="7515225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ctrTitle"/>
          </p:nvPr>
        </p:nvSpPr>
        <p:spPr>
          <a:xfrm>
            <a:off x="1371600" y="838200"/>
            <a:ext cx="7772400" cy="11430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sz="4000" b="1" smtClean="0">
                <a:solidFill>
                  <a:srgbClr val="C00000"/>
                </a:solidFill>
              </a:rPr>
              <a:t>Calibration methods</a:t>
            </a:r>
          </a:p>
        </p:txBody>
      </p:sp>
      <p:sp>
        <p:nvSpPr>
          <p:cNvPr id="45059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6400800" cy="3219450"/>
          </a:xfrm>
        </p:spPr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1- standard calibration curve</a:t>
            </a:r>
          </a:p>
          <a:p>
            <a:endParaRPr lang="en-US" b="1" smtClean="0">
              <a:solidFill>
                <a:srgbClr val="FFFF00"/>
              </a:solidFill>
            </a:endParaRPr>
          </a:p>
          <a:p>
            <a:r>
              <a:rPr lang="en-US" b="1" smtClean="0">
                <a:solidFill>
                  <a:srgbClr val="FFFF00"/>
                </a:solidFill>
              </a:rPr>
              <a:t>2- standard addition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UV-Vis Spectroscopy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UV- organic molecules</a:t>
            </a:r>
          </a:p>
          <a:p>
            <a:pPr lvl="1" eaLnBrk="1" hangingPunct="1"/>
            <a:r>
              <a:rPr lang="en-US" smtClean="0"/>
              <a:t>Outer electron bonding transitions</a:t>
            </a:r>
          </a:p>
          <a:p>
            <a:pPr lvl="1" eaLnBrk="1" hangingPunct="1"/>
            <a:r>
              <a:rPr lang="en-US" smtClean="0"/>
              <a:t>conjugation</a:t>
            </a:r>
          </a:p>
          <a:p>
            <a:pPr eaLnBrk="1" hangingPunct="1"/>
            <a:r>
              <a:rPr lang="en-US" smtClean="0"/>
              <a:t>Visible – metal/ligands in solution</a:t>
            </a:r>
          </a:p>
          <a:p>
            <a:pPr lvl="1" eaLnBrk="1" hangingPunct="1"/>
            <a:r>
              <a:rPr lang="en-US" smtClean="0"/>
              <a:t>d-orbital transitions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93038" cy="12192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rgbClr val="C00000"/>
                </a:solidFill>
              </a:rPr>
              <a:t>Selection Rules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863600" y="1889125"/>
            <a:ext cx="82804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sz="2000">
                <a:cs typeface="Arial" pitchFamily="34" charset="0"/>
              </a:rPr>
              <a:t>	</a:t>
            </a:r>
            <a:r>
              <a:rPr lang="en-US" sz="2000" b="1">
                <a:cs typeface="Arial" pitchFamily="34" charset="0"/>
              </a:rPr>
              <a:t>In electronic spectroscopy there are three selection rules which determine whether or not transitions are formally allowed: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b="1">
                <a:solidFill>
                  <a:srgbClr val="FFC000"/>
                </a:solidFill>
                <a:cs typeface="Arial" pitchFamily="34" charset="0"/>
              </a:rPr>
              <a:t>Spin selection rule:   </a:t>
            </a:r>
            <a:r>
              <a:rPr lang="en-US" sz="2000" b="1">
                <a:solidFill>
                  <a:srgbClr val="FFC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US" sz="2000" b="1">
                <a:solidFill>
                  <a:srgbClr val="FFC000"/>
                </a:solidFill>
                <a:cs typeface="Arial" pitchFamily="34" charset="0"/>
              </a:rPr>
              <a:t>S = 0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2000" b="1">
                <a:solidFill>
                  <a:srgbClr val="FFC000"/>
                </a:solidFill>
                <a:cs typeface="Arial" pitchFamily="34" charset="0"/>
              </a:rPr>
              <a:t>	allowed transitions:  singlet </a:t>
            </a:r>
            <a:r>
              <a:rPr lang="en-US" sz="2000" b="1">
                <a:solidFill>
                  <a:srgbClr val="FFC000"/>
                </a:solidFill>
                <a:cs typeface="Arial" pitchFamily="34" charset="0"/>
                <a:sym typeface="Symbol" pitchFamily="18" charset="2"/>
              </a:rPr>
              <a:t> singlet</a:t>
            </a:r>
            <a:r>
              <a:rPr lang="en-US" b="1">
                <a:solidFill>
                  <a:srgbClr val="FFC000"/>
                </a:solidFill>
                <a:cs typeface="Arial" pitchFamily="34" charset="0"/>
                <a:sym typeface="Symbol" pitchFamily="18" charset="2"/>
              </a:rPr>
              <a:t>   </a:t>
            </a:r>
            <a:r>
              <a:rPr lang="en-US" sz="2000" b="1">
                <a:solidFill>
                  <a:srgbClr val="FFC000"/>
                </a:solidFill>
                <a:cs typeface="Arial" pitchFamily="34" charset="0"/>
                <a:sym typeface="Symbol" pitchFamily="18" charset="2"/>
              </a:rPr>
              <a:t>or    triplet  triplet</a:t>
            </a:r>
            <a:r>
              <a:rPr lang="en-US" b="1">
                <a:solidFill>
                  <a:srgbClr val="FFC000"/>
                </a:solidFill>
                <a:cs typeface="Arial" pitchFamily="34" charset="0"/>
                <a:sym typeface="Symbol" pitchFamily="18" charset="2"/>
              </a:rPr>
              <a:t>         </a:t>
            </a:r>
            <a:r>
              <a:rPr lang="en-US" sz="2000" b="1">
                <a:solidFill>
                  <a:srgbClr val="FFC000"/>
                </a:solidFill>
                <a:cs typeface="Arial" pitchFamily="34" charset="0"/>
                <a:sym typeface="Symbol" pitchFamily="18" charset="2"/>
              </a:rPr>
              <a:t>forbidden transitions:   singlet  triplet    or     triplet  singlet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b="1">
                <a:solidFill>
                  <a:srgbClr val="FFC000"/>
                </a:solidFill>
                <a:cs typeface="Arial" pitchFamily="34" charset="0"/>
                <a:sym typeface="Symbol" pitchFamily="18" charset="2"/>
              </a:rPr>
              <a:t>	</a:t>
            </a:r>
            <a:r>
              <a:rPr lang="en-US" sz="2000" b="1">
                <a:solidFill>
                  <a:srgbClr val="FFC000"/>
                </a:solidFill>
                <a:cs typeface="Arial" pitchFamily="34" charset="0"/>
                <a:sym typeface="Symbol" pitchFamily="18" charset="2"/>
              </a:rPr>
              <a:t>Changes in spin multiplicity are forbidden</a:t>
            </a:r>
            <a:r>
              <a:rPr lang="en-US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	</a:t>
            </a:r>
            <a:endParaRPr lang="en-US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6148" name="Picture 4" descr="stat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62200" y="4434594"/>
            <a:ext cx="4319588" cy="220503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93038" cy="12954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z="2800" b="1" smtClean="0"/>
              <a:t>	</a:t>
            </a:r>
            <a:r>
              <a:rPr lang="en-US" sz="2800" b="1" smtClean="0">
                <a:solidFill>
                  <a:srgbClr val="C00000"/>
                </a:solidFill>
              </a:rPr>
              <a:t>Selection rules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14400" y="2017713"/>
            <a:ext cx="7848600" cy="3011487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b="1" smtClean="0">
                <a:solidFill>
                  <a:srgbClr val="000000"/>
                </a:solidFill>
              </a:rPr>
              <a:t>2. Laporte selection rule:  there must be a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b="1" smtClean="0">
                <a:solidFill>
                  <a:srgbClr val="000000"/>
                </a:solidFill>
              </a:rPr>
              <a:t>change in the parity   (symmetry) of the complex.					</a:t>
            </a:r>
          </a:p>
          <a:p>
            <a:pPr marL="609600" indent="-609600" eaLnBrk="1" hangingPunct="1"/>
            <a:r>
              <a:rPr lang="en-US" sz="2400" b="1" smtClean="0">
                <a:solidFill>
                  <a:srgbClr val="000000"/>
                </a:solidFill>
              </a:rPr>
              <a:t>Laporte-allowed transitions:     </a:t>
            </a:r>
            <a:r>
              <a:rPr lang="en-US" sz="2400" b="1" i="1" smtClean="0">
                <a:solidFill>
                  <a:srgbClr val="000000"/>
                </a:solidFill>
              </a:rPr>
              <a:t>g</a:t>
            </a:r>
            <a:r>
              <a:rPr lang="en-US" sz="2400" b="1" smtClean="0">
                <a:solidFill>
                  <a:srgbClr val="000000"/>
                </a:solidFill>
              </a:rPr>
              <a:t> </a:t>
            </a:r>
            <a:r>
              <a:rPr lang="en-US" sz="2400" b="1" smtClean="0">
                <a:solidFill>
                  <a:srgbClr val="000000"/>
                </a:solidFill>
                <a:sym typeface="Symbol" pitchFamily="18" charset="2"/>
              </a:rPr>
              <a:t> </a:t>
            </a:r>
            <a:r>
              <a:rPr lang="en-US" sz="2400" b="1" i="1" smtClean="0">
                <a:solidFill>
                  <a:srgbClr val="000000"/>
                </a:solidFill>
                <a:sym typeface="Symbol" pitchFamily="18" charset="2"/>
              </a:rPr>
              <a:t>u	</a:t>
            </a:r>
          </a:p>
          <a:p>
            <a:pPr marL="609600" indent="-609600" eaLnBrk="1" hangingPunct="1"/>
            <a:r>
              <a:rPr lang="en-US" sz="2400" b="1" smtClean="0">
                <a:solidFill>
                  <a:srgbClr val="000000"/>
                </a:solidFill>
                <a:sym typeface="Symbol" pitchFamily="18" charset="2"/>
              </a:rPr>
              <a:t>Laporte-forbidden transitions: </a:t>
            </a:r>
            <a:r>
              <a:rPr lang="en-US" sz="2400" b="1" i="1" smtClean="0">
                <a:solidFill>
                  <a:srgbClr val="000000"/>
                </a:solidFill>
                <a:sym typeface="Symbol" pitchFamily="18" charset="2"/>
              </a:rPr>
              <a:t>u </a:t>
            </a:r>
            <a:r>
              <a:rPr lang="en-US" sz="2400" b="1" smtClean="0">
                <a:solidFill>
                  <a:srgbClr val="000000"/>
                </a:solidFill>
                <a:sym typeface="Symbol" pitchFamily="18" charset="2"/>
              </a:rPr>
              <a:t> </a:t>
            </a:r>
            <a:r>
              <a:rPr lang="en-US" sz="2400" b="1" i="1" smtClean="0">
                <a:solidFill>
                  <a:srgbClr val="000000"/>
                </a:solidFill>
                <a:sym typeface="Symbol" pitchFamily="18" charset="2"/>
              </a:rPr>
              <a:t>u</a:t>
            </a:r>
            <a:r>
              <a:rPr lang="en-US" sz="2400" b="1" smtClean="0">
                <a:solidFill>
                  <a:srgbClr val="000000"/>
                </a:solidFill>
              </a:rPr>
              <a:t> </a:t>
            </a:r>
            <a:r>
              <a:rPr lang="en-US" sz="2400" b="1" i="1" smtClean="0">
                <a:solidFill>
                  <a:srgbClr val="000000"/>
                </a:solidFill>
                <a:sym typeface="Symbol" pitchFamily="18" charset="2"/>
              </a:rPr>
              <a:t>or</a:t>
            </a:r>
            <a:r>
              <a:rPr lang="en-US" sz="2400" b="1" smtClean="0">
                <a:solidFill>
                  <a:srgbClr val="000000"/>
                </a:solidFill>
              </a:rPr>
              <a:t> </a:t>
            </a:r>
            <a:r>
              <a:rPr lang="en-US" sz="2400" b="1" i="1" smtClean="0">
                <a:solidFill>
                  <a:srgbClr val="000000"/>
                </a:solidFill>
                <a:sym typeface="Symbol" pitchFamily="18" charset="2"/>
              </a:rPr>
              <a:t>g</a:t>
            </a:r>
            <a:r>
              <a:rPr lang="en-US" sz="2400" b="1" smtClean="0">
                <a:solidFill>
                  <a:srgbClr val="000000"/>
                </a:solidFill>
                <a:sym typeface="Symbol" pitchFamily="18" charset="2"/>
              </a:rPr>
              <a:t>  </a:t>
            </a:r>
            <a:r>
              <a:rPr lang="en-US" sz="2400" b="1" i="1" smtClean="0">
                <a:solidFill>
                  <a:srgbClr val="000000"/>
                </a:solidFill>
                <a:sym typeface="Symbol" pitchFamily="18" charset="2"/>
              </a:rPr>
              <a:t>g</a:t>
            </a:r>
            <a:endParaRPr lang="en-US" sz="2400" b="1" smtClean="0">
              <a:solidFill>
                <a:srgbClr val="000000"/>
              </a:solidFill>
              <a:sym typeface="Symbol" pitchFamily="18" charset="2"/>
            </a:endParaRPr>
          </a:p>
        </p:txBody>
      </p:sp>
      <p:pic>
        <p:nvPicPr>
          <p:cNvPr id="4813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4876800"/>
            <a:ext cx="6553200" cy="121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838200"/>
            <a:ext cx="5326062" cy="8382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    g and u form</a:t>
            </a:r>
          </a:p>
        </p:txBody>
      </p:sp>
      <p:pic>
        <p:nvPicPr>
          <p:cNvPr id="8195" name="Picture 3" descr="FIG9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-20000" contrast="-20000"/>
          </a:blip>
          <a:srcRect/>
          <a:stretch>
            <a:fillRect/>
          </a:stretch>
        </p:blipFill>
        <p:spPr bwMode="auto">
          <a:xfrm>
            <a:off x="2628332" y="2070100"/>
            <a:ext cx="5867400" cy="4102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47700" y="4724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</a:rPr>
              <a:t>(g; even)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838200" y="3200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</a:rPr>
              <a:t>(u; odd)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838200" y="6172200"/>
            <a:ext cx="693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</a:rPr>
              <a:t>d orbital are (g) and (p) orbital are 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772400" cy="4114800"/>
          </a:xfrm>
        </p:spPr>
        <p:txBody>
          <a:bodyPr/>
          <a:lstStyle/>
          <a:p>
            <a:pPr marL="609600" indent="-609600" eaLnBrk="1" hangingPunct="1"/>
            <a:r>
              <a:rPr lang="en-US" sz="2800" smtClean="0"/>
              <a:t>3. Selection rule of Dℓ = ± 1  (ℓ is the azimuthal or orbital quantum number, where ℓ = 0 (s orbital), 1 (p orbital), 2 (d orbital), etc.)</a:t>
            </a:r>
          </a:p>
          <a:p>
            <a:pPr marL="609600" indent="-609600" eaLnBrk="1" hangingPunct="1"/>
            <a:endParaRPr lang="en-US" sz="280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800" smtClean="0"/>
              <a:t>allowed transitions:  s </a:t>
            </a:r>
            <a:r>
              <a:rPr lang="en-US" sz="2800" smtClean="0">
                <a:sym typeface="Symbol" pitchFamily="18" charset="2"/>
              </a:rPr>
              <a:t> p, p  d, d  f, etc.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FF"/>
                </a:solidFill>
                <a:sym typeface="Symbol" pitchFamily="18" charset="2"/>
              </a:rPr>
              <a:t>forbidden transitions:  s  s, d  d, p  f, etc.</a:t>
            </a:r>
            <a:r>
              <a:rPr lang="en-US" sz="2800" smtClean="0">
                <a:sym typeface="Symbol" pitchFamily="18" charset="2"/>
              </a:rPr>
              <a:t> </a:t>
            </a:r>
          </a:p>
          <a:p>
            <a:pPr marL="609600" indent="-609600" eaLnBrk="1" hangingPunct="1"/>
            <a:endParaRPr lang="en-US" sz="2800" smtClean="0"/>
          </a:p>
          <a:p>
            <a:pPr marL="609600" indent="-609600"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81000"/>
            <a:ext cx="7793037" cy="10668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d-d transitions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391400" cy="4383088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800" b="1" smtClean="0"/>
              <a:t>Characterized by low intensities (lower molecular absorptivities ε)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/>
              <a:t>	ε</a:t>
            </a:r>
            <a:r>
              <a:rPr lang="en-US" sz="2800" b="1" smtClean="0">
                <a:sym typeface="Symbol" pitchFamily="18" charset="2"/>
              </a:rPr>
              <a:t>  10</a:t>
            </a:r>
            <a:r>
              <a:rPr lang="en-US" sz="2800" b="1" baseline="30000" smtClean="0">
                <a:sym typeface="Symbol" pitchFamily="18" charset="2"/>
              </a:rPr>
              <a:t>-2</a:t>
            </a:r>
            <a:r>
              <a:rPr lang="en-US" sz="2800" b="1" smtClean="0">
                <a:sym typeface="Symbol" pitchFamily="18" charset="2"/>
              </a:rPr>
              <a:t> to10</a:t>
            </a:r>
            <a:r>
              <a:rPr lang="en-US" sz="2800" b="1" baseline="30000" smtClean="0">
                <a:sym typeface="Symbol" pitchFamily="18" charset="2"/>
              </a:rPr>
              <a:t>2</a:t>
            </a:r>
            <a:r>
              <a:rPr lang="en-US" sz="2800" b="1" baseline="30000" smtClean="0"/>
              <a:t>  </a:t>
            </a:r>
            <a:r>
              <a:rPr lang="en-US" sz="2800" b="1" smtClean="0"/>
              <a:t>(0.01-100)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solidFill>
                  <a:schemeClr val="folHlink"/>
                </a:solidFill>
              </a:rPr>
              <a:t>Why?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solidFill>
                  <a:schemeClr val="tx2"/>
                </a:solidFill>
                <a:sym typeface="Symbol" pitchFamily="18" charset="2"/>
              </a:rPr>
              <a:t>	</a:t>
            </a:r>
            <a:r>
              <a:rPr lang="en-US" sz="2800" b="1" smtClean="0">
                <a:sym typeface="Symbol" pitchFamily="18" charset="2"/>
              </a:rPr>
              <a:t>d-d transition are Laporte-forbidden transitions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sym typeface="Symbol" pitchFamily="18" charset="2"/>
              </a:rPr>
              <a:t>	Involve g-g transition (d orbital are g)</a:t>
            </a:r>
          </a:p>
          <a:p>
            <a:pPr eaLnBrk="1" hangingPunct="1">
              <a:buFont typeface="Wingdings" pitchFamily="2" charset="2"/>
              <a:buNone/>
            </a:pPr>
            <a:endParaRPr lang="en-US" sz="2800" b="1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C00000"/>
                </a:solidFill>
              </a:rPr>
              <a:t>Ligand to metal charge transfer complex (LMCT)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772400" cy="4800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>
                <a:solidFill>
                  <a:schemeClr val="folHlink"/>
                </a:solidFill>
              </a:rPr>
              <a:t>a.</a:t>
            </a:r>
            <a:r>
              <a:rPr lang="en-US" sz="2800" smtClean="0"/>
              <a:t> </a:t>
            </a:r>
            <a:r>
              <a:rPr lang="en-US" sz="2400" b="1" smtClean="0"/>
              <a:t>intramolecular e</a:t>
            </a:r>
            <a:r>
              <a:rPr lang="en-US" sz="2400" b="1" baseline="30000" smtClean="0"/>
              <a:t>- </a:t>
            </a:r>
            <a:r>
              <a:rPr lang="en-US" sz="2400" b="1" smtClean="0"/>
              <a:t>transfer from ligand-based orbitals to metal-based orbitals.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       M</a:t>
            </a:r>
            <a:r>
              <a:rPr lang="en-US" sz="2400" b="1" baseline="30000" smtClean="0"/>
              <a:t>n+___</a:t>
            </a:r>
            <a:r>
              <a:rPr lang="en-US" sz="2400" b="1" smtClean="0"/>
              <a:t>L</a:t>
            </a:r>
            <a:r>
              <a:rPr lang="en-US" sz="2400" b="1" baseline="30000" smtClean="0"/>
              <a:t>-            </a:t>
            </a:r>
            <a:r>
              <a:rPr lang="en-US" sz="2400" b="1" smtClean="0"/>
              <a:t>M </a:t>
            </a:r>
            <a:r>
              <a:rPr lang="en-US" sz="2400" b="1" baseline="30000" smtClean="0"/>
              <a:t>(n-1)+____</a:t>
            </a:r>
            <a:r>
              <a:rPr lang="en-US" sz="2400" b="1" smtClean="0"/>
              <a:t>L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>
                <a:solidFill>
                  <a:schemeClr val="folHlink"/>
                </a:solidFill>
              </a:rPr>
              <a:t>b. </a:t>
            </a:r>
            <a:r>
              <a:rPr lang="en-US" sz="2400" b="1" smtClean="0"/>
              <a:t>ε values are 5000-50,000 M</a:t>
            </a:r>
            <a:r>
              <a:rPr lang="en-US" sz="2400" b="1" baseline="30000" smtClean="0"/>
              <a:t>-1</a:t>
            </a:r>
            <a:r>
              <a:rPr lang="en-US" sz="2400" b="1" smtClean="0"/>
              <a:t> cm</a:t>
            </a:r>
            <a:r>
              <a:rPr lang="en-US" sz="2400" b="1" baseline="30000" smtClean="0"/>
              <a:t>-1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baseline="30000" smtClean="0"/>
              <a:t>      </a:t>
            </a:r>
            <a:r>
              <a:rPr lang="en-US" sz="2400" b="1" smtClean="0"/>
              <a:t>(very intense)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600" b="1" smtClean="0"/>
          </a:p>
          <a:p>
            <a:pPr marL="609600" indent="-609600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q"/>
            </a:pPr>
            <a:r>
              <a:rPr lang="en-US" sz="2400" b="1" smtClean="0"/>
              <a:t>Since we are “oxidizing” the ligand and “reducing” the metal, LMCT are favored with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		i.Easily oxidized ligands (</a:t>
            </a:r>
            <a:r>
              <a:rPr lang="en-US" sz="2400" b="1" smtClean="0">
                <a:sym typeface="Symbol" pitchFamily="18" charset="2"/>
              </a:rPr>
              <a:t>-donors)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>
                <a:sym typeface="Symbol" pitchFamily="18" charset="2"/>
              </a:rPr>
              <a:t>		ii. Easily reduced metals (i.e.  High 	oxidation state)</a:t>
            </a:r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>
            <a:off x="2895600" y="3124200"/>
            <a:ext cx="6858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r-P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C00000"/>
                </a:solidFill>
              </a:rPr>
              <a:t>Ligand-to-Metal Charge Transfer (LMCT)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609600" y="2286000"/>
            <a:ext cx="8064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>
                <a:cs typeface="Arial" pitchFamily="34" charset="0"/>
              </a:rPr>
              <a:t> </a:t>
            </a:r>
            <a:r>
              <a:rPr lang="en-US" sz="2000" b="1">
                <a:cs typeface="Arial" pitchFamily="34" charset="0"/>
              </a:rPr>
              <a:t>Occurs with metals in high oxidation states (few </a:t>
            </a:r>
            <a:r>
              <a:rPr lang="en-US" sz="2000" b="1" i="1">
                <a:cs typeface="Arial" pitchFamily="34" charset="0"/>
              </a:rPr>
              <a:t>d</a:t>
            </a:r>
            <a:r>
              <a:rPr lang="en-US" sz="2000" b="1">
                <a:cs typeface="Arial" pitchFamily="34" charset="0"/>
              </a:rPr>
              <a:t> electrons) complexed by ligands which are good electron-donors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429375" y="3024188"/>
          <a:ext cx="2435225" cy="248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S ChemDraw Drawing" r:id="rId4" imgW="837000" imgH="887040" progId="ChemDraw.Document.6.0">
                  <p:embed/>
                </p:oleObj>
              </mc:Choice>
              <mc:Fallback>
                <p:oleObj name="CS ChemDraw Drawing" r:id="rId4" imgW="837000" imgH="887040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3024188"/>
                        <a:ext cx="2435225" cy="248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940425" y="5480050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cs typeface="Arial" pitchFamily="34" charset="0"/>
              </a:rPr>
              <a:t>Permanganate anion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187450" y="3781425"/>
            <a:ext cx="4752975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C000"/>
                </a:solidFill>
                <a:cs typeface="Arial" pitchFamily="34" charset="0"/>
              </a:rPr>
              <a:t>Manganese(VII) has no </a:t>
            </a:r>
            <a:r>
              <a:rPr lang="en-US" sz="2000" b="1" i="1">
                <a:solidFill>
                  <a:srgbClr val="FFC000"/>
                </a:solidFill>
                <a:cs typeface="Arial" pitchFamily="34" charset="0"/>
              </a:rPr>
              <a:t>d</a:t>
            </a:r>
            <a:r>
              <a:rPr lang="en-US" sz="2000" b="1">
                <a:solidFill>
                  <a:srgbClr val="FFC000"/>
                </a:solidFill>
                <a:cs typeface="Arial" pitchFamily="34" charset="0"/>
              </a:rPr>
              <a:t> electrons</a:t>
            </a:r>
            <a:r>
              <a:rPr lang="en-US" sz="2000" b="1">
                <a:cs typeface="Arial" pitchFamily="34" charset="0"/>
              </a:rPr>
              <a:t>, while the </a:t>
            </a:r>
            <a:r>
              <a:rPr lang="en-US" sz="2000" b="1">
                <a:solidFill>
                  <a:srgbClr val="0000FF"/>
                </a:solidFill>
                <a:cs typeface="Arial" pitchFamily="34" charset="0"/>
              </a:rPr>
              <a:t>O</a:t>
            </a:r>
            <a:r>
              <a:rPr lang="en-US" sz="2000" b="1" baseline="30000">
                <a:solidFill>
                  <a:srgbClr val="0000FF"/>
                </a:solidFill>
                <a:cs typeface="Arial" pitchFamily="34" charset="0"/>
              </a:rPr>
              <a:t>2-</a:t>
            </a:r>
            <a:r>
              <a:rPr lang="en-US" sz="2000" b="1">
                <a:solidFill>
                  <a:srgbClr val="0000FF"/>
                </a:solidFill>
                <a:cs typeface="Arial" pitchFamily="34" charset="0"/>
              </a:rPr>
              <a:t> (oxide) ligands donate lone pairs of electrons to form double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62000" y="2438400"/>
            <a:ext cx="838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1600" b="1"/>
              <a:t>Light travelling speed: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b="1"/>
              <a:t>                    in other media:  </a:t>
            </a:r>
            <a:r>
              <a:rPr lang="en-GB" sz="1600" b="1" i="1">
                <a:solidFill>
                  <a:srgbClr val="0033CC"/>
                </a:solidFill>
              </a:rPr>
              <a:t>c</a:t>
            </a:r>
            <a:r>
              <a:rPr lang="en-GB" sz="1600" b="1">
                <a:solidFill>
                  <a:srgbClr val="0033CC"/>
                </a:solidFill>
              </a:rPr>
              <a:t>/</a:t>
            </a:r>
            <a:r>
              <a:rPr lang="en-GB" sz="1600" b="1" i="1">
                <a:solidFill>
                  <a:srgbClr val="0033CC"/>
                </a:solidFill>
              </a:rPr>
              <a:t>n</a:t>
            </a:r>
            <a:r>
              <a:rPr lang="en-GB" sz="1600" b="1"/>
              <a:t>  (</a:t>
            </a:r>
            <a:r>
              <a:rPr lang="en-GB" sz="1600" b="1" i="1"/>
              <a:t>n</a:t>
            </a:r>
            <a:r>
              <a:rPr lang="en-GB" sz="1600" b="1"/>
              <a:t> = refractive index, generally &gt;1)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b="1"/>
              <a:t>		    in a vacuum: c=2.998 x 10</a:t>
            </a:r>
            <a:r>
              <a:rPr lang="en-GB" sz="1600" b="1" baseline="30000"/>
              <a:t>8</a:t>
            </a:r>
            <a:r>
              <a:rPr lang="en-GB" sz="1600" b="1"/>
              <a:t> m s</a:t>
            </a:r>
            <a:r>
              <a:rPr lang="en-GB" sz="1600" b="1" baseline="30000"/>
              <a:t>-1</a:t>
            </a:r>
            <a:r>
              <a:rPr lang="en-GB" sz="1600" b="1"/>
              <a:t>	(n=1 exactly, in air n=</a:t>
            </a:r>
            <a:r>
              <a:rPr lang="en-US" sz="1600" b="1"/>
              <a:t>1.0002926</a:t>
            </a:r>
            <a:r>
              <a:rPr lang="en-GB" sz="1600" b="1"/>
              <a:t>)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b="1"/>
              <a:t>		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b="1"/>
              <a:t>			c/n= </a:t>
            </a:r>
            <a:r>
              <a:rPr lang="en-GB" sz="1600" b="1">
                <a:latin typeface="Symbol" pitchFamily="18" charset="2"/>
              </a:rPr>
              <a:t>nl </a:t>
            </a:r>
            <a:endParaRPr lang="en-GB" sz="1600" b="1"/>
          </a:p>
          <a:p>
            <a:pPr marL="342900" indent="-342900">
              <a:spcBef>
                <a:spcPct val="20000"/>
              </a:spcBef>
            </a:pPr>
            <a:endParaRPr lang="en-GB" sz="1600" b="1"/>
          </a:p>
          <a:p>
            <a:pPr marL="342900" indent="-342900">
              <a:spcBef>
                <a:spcPct val="20000"/>
              </a:spcBef>
            </a:pPr>
            <a:endParaRPr lang="en-GB" sz="1600" b="1"/>
          </a:p>
          <a:p>
            <a:pPr marL="342900" indent="-342900">
              <a:spcBef>
                <a:spcPct val="20000"/>
              </a:spcBef>
            </a:pPr>
            <a:endParaRPr lang="en-GB" sz="1600" b="1"/>
          </a:p>
          <a:p>
            <a:pPr marL="342900" indent="-342900">
              <a:spcBef>
                <a:spcPct val="20000"/>
              </a:spcBef>
            </a:pPr>
            <a:endParaRPr lang="en-GB" sz="1600" b="1"/>
          </a:p>
          <a:p>
            <a:pPr marL="342900" indent="-342900">
              <a:spcBef>
                <a:spcPct val="20000"/>
              </a:spcBef>
            </a:pPr>
            <a:r>
              <a:rPr lang="en-GB" sz="1600" b="1"/>
              <a:t>				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57200" y="54864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1600" b="1"/>
              <a:t>		Therefore: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b="1"/>
              <a:t>			Energy is </a:t>
            </a:r>
            <a:r>
              <a:rPr lang="en-GB" sz="1600" b="1" i="1">
                <a:solidFill>
                  <a:srgbClr val="FF9900"/>
                </a:solidFill>
              </a:rPr>
              <a:t>inversely proportional</a:t>
            </a:r>
            <a:r>
              <a:rPr lang="en-GB" sz="1600" b="1"/>
              <a:t> to wavelength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b="1"/>
              <a:t>				but </a:t>
            </a:r>
            <a:r>
              <a:rPr lang="en-GB" sz="1600" b="1" i="1">
                <a:solidFill>
                  <a:srgbClr val="0033CC"/>
                </a:solidFill>
              </a:rPr>
              <a:t>proportional</a:t>
            </a:r>
            <a:r>
              <a:rPr lang="en-GB" sz="1600" b="1"/>
              <a:t> to wavenumber</a:t>
            </a:r>
            <a:endParaRPr lang="en-US" sz="1600" b="1"/>
          </a:p>
        </p:txBody>
      </p:sp>
      <p:grpSp>
        <p:nvGrpSpPr>
          <p:cNvPr id="9220" name="Group 9"/>
          <p:cNvGrpSpPr>
            <a:grpSpLocks/>
          </p:cNvGrpSpPr>
          <p:nvPr/>
        </p:nvGrpSpPr>
        <p:grpSpPr bwMode="auto">
          <a:xfrm>
            <a:off x="762000" y="4114800"/>
            <a:ext cx="8382000" cy="1371600"/>
            <a:chOff x="480" y="2592"/>
            <a:chExt cx="5280" cy="864"/>
          </a:xfrm>
        </p:grpSpPr>
        <p:sp>
          <p:nvSpPr>
            <p:cNvPr id="9224" name="Rectangle 5"/>
            <p:cNvSpPr>
              <a:spLocks noChangeArrowheads="1"/>
            </p:cNvSpPr>
            <p:nvPr/>
          </p:nvSpPr>
          <p:spPr bwMode="auto">
            <a:xfrm>
              <a:off x="480" y="2592"/>
              <a:ext cx="5280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GB" sz="1600" b="1"/>
                <a:t>And of course, the relationship between energy and frequency: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GB" sz="1600" b="1"/>
                <a:t>			</a:t>
              </a:r>
              <a:r>
                <a:rPr lang="en-GB" sz="1600" b="1" i="1">
                  <a:solidFill>
                    <a:srgbClr val="FFC000"/>
                  </a:solidFill>
                </a:rPr>
                <a:t>E</a:t>
              </a:r>
              <a:r>
                <a:rPr lang="en-GB" sz="1600" b="1">
                  <a:solidFill>
                    <a:srgbClr val="FFC000"/>
                  </a:solidFill>
                </a:rPr>
                <a:t> = </a:t>
              </a:r>
              <a:r>
                <a:rPr lang="en-GB" sz="1600" b="1" i="1">
                  <a:solidFill>
                    <a:srgbClr val="FFC000"/>
                  </a:solidFill>
                </a:rPr>
                <a:t>h</a:t>
              </a:r>
              <a:r>
                <a:rPr lang="en-GB" sz="1600" b="1" i="1">
                  <a:solidFill>
                    <a:srgbClr val="FFC000"/>
                  </a:solidFill>
                  <a:latin typeface="Symbol" pitchFamily="18" charset="2"/>
                </a:rPr>
                <a:t>n</a:t>
              </a:r>
              <a:r>
                <a:rPr lang="en-GB" sz="1600" b="1">
                  <a:solidFill>
                    <a:srgbClr val="FFC000"/>
                  </a:solidFill>
                </a:rPr>
                <a:t> = </a:t>
              </a:r>
              <a:r>
                <a:rPr lang="en-GB" sz="1600" b="1" i="1">
                  <a:solidFill>
                    <a:srgbClr val="FFC000"/>
                  </a:solidFill>
                </a:rPr>
                <a:t>hc/</a:t>
              </a:r>
              <a:r>
                <a:rPr lang="en-GB" sz="1600" b="1" i="1">
                  <a:solidFill>
                    <a:srgbClr val="FF3300"/>
                  </a:solidFill>
                  <a:latin typeface="Symbol" pitchFamily="18" charset="2"/>
                </a:rPr>
                <a:t>l</a:t>
              </a:r>
              <a:r>
                <a:rPr lang="en-GB" sz="1600" b="1" i="1"/>
                <a:t> = hc  </a:t>
              </a:r>
              <a:r>
                <a:rPr lang="en-US" sz="1600" b="1" i="1">
                  <a:latin typeface="Symbol" pitchFamily="18" charset="2"/>
                </a:rPr>
                <a:t>n</a:t>
              </a:r>
              <a:endParaRPr lang="en-GB" sz="1600" b="1" i="1">
                <a:latin typeface="Symbol" pitchFamily="18" charset="2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GB" sz="1600" b="1" i="1"/>
                <a:t>				h </a:t>
              </a:r>
              <a:r>
                <a:rPr lang="en-GB" sz="1600" b="1"/>
                <a:t>= Planck’s constant (6.626 x 10</a:t>
              </a:r>
              <a:r>
                <a:rPr lang="en-GB" sz="1600" b="1" baseline="30000"/>
                <a:t>-34</a:t>
              </a:r>
              <a:r>
                <a:rPr lang="en-GB" sz="1600" b="1"/>
                <a:t> J s)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GB" sz="1600" b="1"/>
                <a:t>				</a:t>
              </a:r>
              <a:r>
                <a:rPr lang="en-GB" sz="1600" b="1" i="1"/>
                <a:t> </a:t>
              </a:r>
              <a:r>
                <a:rPr lang="en-US" sz="1600" b="1" i="1">
                  <a:latin typeface="Symbol" pitchFamily="18" charset="2"/>
                </a:rPr>
                <a:t>n</a:t>
              </a:r>
              <a:r>
                <a:rPr lang="en-US" sz="1600" b="1" i="1"/>
                <a:t> = </a:t>
              </a:r>
              <a:r>
                <a:rPr lang="en-US" sz="1600" b="1">
                  <a:solidFill>
                    <a:srgbClr val="FFC000"/>
                  </a:solidFill>
                </a:rPr>
                <a:t>wavenumber</a:t>
              </a:r>
              <a:r>
                <a:rPr lang="en-US" sz="1600" b="1"/>
                <a:t> (most common units = cm</a:t>
              </a:r>
              <a:r>
                <a:rPr lang="en-US" sz="1600" b="1" baseline="30000"/>
                <a:t>-1</a:t>
              </a:r>
              <a:r>
                <a:rPr lang="en-US" sz="1600" b="1"/>
                <a:t>)</a:t>
              </a:r>
              <a:endParaRPr lang="en-GB" sz="1600" b="1">
                <a:latin typeface="Symbol" pitchFamily="18" charset="2"/>
              </a:endParaRPr>
            </a:p>
            <a:p>
              <a:pPr marL="342900" indent="-342900">
                <a:spcBef>
                  <a:spcPct val="20000"/>
                </a:spcBef>
              </a:pPr>
              <a:endParaRPr lang="en-US" sz="1600" b="1"/>
            </a:p>
          </p:txBody>
        </p:sp>
        <p:sp>
          <p:nvSpPr>
            <p:cNvPr id="9225" name="Text Box 7"/>
            <p:cNvSpPr txBox="1">
              <a:spLocks noChangeArrowheads="1"/>
            </p:cNvSpPr>
            <p:nvPr/>
          </p:nvSpPr>
          <p:spPr bwMode="auto">
            <a:xfrm>
              <a:off x="2496" y="2697"/>
              <a:ext cx="2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~</a:t>
              </a:r>
            </a:p>
          </p:txBody>
        </p:sp>
        <p:sp>
          <p:nvSpPr>
            <p:cNvPr id="9226" name="Text Box 8"/>
            <p:cNvSpPr txBox="1">
              <a:spLocks noChangeArrowheads="1"/>
            </p:cNvSpPr>
            <p:nvPr/>
          </p:nvSpPr>
          <p:spPr bwMode="auto">
            <a:xfrm>
              <a:off x="1968" y="3072"/>
              <a:ext cx="2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~</a:t>
              </a:r>
            </a:p>
          </p:txBody>
        </p:sp>
      </p:grp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2057400" y="762000"/>
            <a:ext cx="5403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pple Chancery" charset="0"/>
              </a:rPr>
              <a:t>Light is energy in the form of electromagenetic field</a:t>
            </a:r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1914525" y="300038"/>
            <a:ext cx="5546725" cy="46196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C00000"/>
                </a:solidFill>
              </a:rPr>
              <a:t>Review on properties of light:photon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879475" y="1309688"/>
            <a:ext cx="8264525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1600" b="1">
                <a:solidFill>
                  <a:srgbClr val="FFC000"/>
                </a:solidFill>
              </a:rPr>
              <a:t>Wavelength</a:t>
            </a:r>
            <a:r>
              <a:rPr lang="en-GB" sz="1600" b="1"/>
              <a:t> (</a:t>
            </a:r>
            <a:r>
              <a:rPr lang="en-GB" sz="1600" b="1">
                <a:latin typeface="Symbol" pitchFamily="18" charset="2"/>
              </a:rPr>
              <a:t>l</a:t>
            </a:r>
            <a:r>
              <a:rPr lang="en-GB" sz="1600" b="1"/>
              <a:t>):  Crest-to-crest distance between waves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1600" b="1">
                <a:solidFill>
                  <a:srgbClr val="FFC000"/>
                </a:solidFill>
              </a:rPr>
              <a:t>Frequency</a:t>
            </a:r>
            <a:r>
              <a:rPr lang="en-GB" sz="1600" b="1">
                <a:solidFill>
                  <a:srgbClr val="FF3300"/>
                </a:solidFill>
              </a:rPr>
              <a:t> </a:t>
            </a:r>
            <a:r>
              <a:rPr lang="en-GB" sz="1600" b="1"/>
              <a:t>(</a:t>
            </a:r>
            <a:r>
              <a:rPr lang="en-GB" sz="1600" b="1">
                <a:latin typeface="Symbol" pitchFamily="18" charset="2"/>
              </a:rPr>
              <a:t>n</a:t>
            </a:r>
            <a:r>
              <a:rPr lang="en-GB" sz="1600" b="1"/>
              <a:t>):  Number of complete oscillations that the wave makes each second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1600" b="1"/>
              <a:t>			units:  number of oscillations/sec or s</a:t>
            </a:r>
            <a:r>
              <a:rPr lang="en-GB" sz="1600" b="1" baseline="30000"/>
              <a:t>-1</a:t>
            </a:r>
            <a:r>
              <a:rPr lang="en-GB" sz="1600" b="1"/>
              <a:t> or Hertz |(Hz)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1600" b="1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1600" b="1"/>
              <a:t>			</a:t>
            </a:r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  <p:bldP spid="5126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UV-Visible spectrum of MnO</a:t>
            </a:r>
            <a:r>
              <a:rPr lang="en-US" sz="2800" baseline="-25000" smtClean="0">
                <a:solidFill>
                  <a:schemeClr val="bg1"/>
                </a:solidFill>
              </a:rPr>
              <a:t>4</a:t>
            </a:r>
            <a:r>
              <a:rPr lang="en-US" sz="2800" baseline="30000" smtClean="0">
                <a:solidFill>
                  <a:schemeClr val="bg1"/>
                </a:solidFill>
              </a:rPr>
              <a:t>-</a:t>
            </a:r>
            <a:endParaRPr lang="en-US" sz="2800" smtClean="0">
              <a:solidFill>
                <a:schemeClr val="bg1"/>
              </a:solidFill>
            </a:endParaRPr>
          </a:p>
        </p:txBody>
      </p:sp>
      <p:pic>
        <p:nvPicPr>
          <p:cNvPr id="532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2688" y="2128838"/>
            <a:ext cx="7772400" cy="3890962"/>
          </a:xfrm>
          <a:noFill/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948488" y="2205038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tr-TR" sz="2000">
              <a:cs typeface="Arial" pitchFamily="34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7019925" y="2133600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cs typeface="Arial" pitchFamily="34" charset="0"/>
              </a:rPr>
              <a:t>L</a:t>
            </a:r>
            <a:r>
              <a:rPr lang="en-US" sz="2000">
                <a:latin typeface="Symbol" pitchFamily="18" charset="2"/>
                <a:cs typeface="Arial" pitchFamily="34" charset="0"/>
              </a:rPr>
              <a:t>p</a:t>
            </a:r>
            <a:r>
              <a:rPr lang="en-US" sz="2000">
                <a:cs typeface="Arial" pitchFamily="34" charset="0"/>
              </a:rPr>
              <a:t> </a:t>
            </a:r>
            <a:r>
              <a:rPr lang="en-US" sz="2000">
                <a:cs typeface="Arial" pitchFamily="34" charset="0"/>
                <a:sym typeface="Symbol" pitchFamily="18" charset="2"/>
              </a:rPr>
              <a:t> M(t</a:t>
            </a:r>
            <a:r>
              <a:rPr lang="en-US" sz="2000" baseline="-25000">
                <a:cs typeface="Arial" pitchFamily="34" charset="0"/>
                <a:sym typeface="Symbol" pitchFamily="18" charset="2"/>
              </a:rPr>
              <a:t>2g</a:t>
            </a:r>
            <a:r>
              <a:rPr lang="en-US" sz="2000">
                <a:cs typeface="Arial" pitchFamily="34" charset="0"/>
                <a:sym typeface="Symbol" pitchFamily="18" charset="2"/>
              </a:rPr>
              <a:t>)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700338" y="2708275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cs typeface="Arial" pitchFamily="34" charset="0"/>
              </a:rPr>
              <a:t>L</a:t>
            </a:r>
            <a:r>
              <a:rPr lang="en-US" sz="2000">
                <a:latin typeface="Symbol" pitchFamily="18" charset="2"/>
                <a:cs typeface="Arial" pitchFamily="34" charset="0"/>
              </a:rPr>
              <a:t>p</a:t>
            </a:r>
            <a:r>
              <a:rPr lang="en-US" sz="2000">
                <a:cs typeface="Arial" pitchFamily="34" charset="0"/>
              </a:rPr>
              <a:t> </a:t>
            </a:r>
            <a:r>
              <a:rPr lang="en-US" sz="2000">
                <a:cs typeface="Arial" pitchFamily="34" charset="0"/>
                <a:sym typeface="Symbol" pitchFamily="18" charset="2"/>
              </a:rPr>
              <a:t> M(e</a:t>
            </a:r>
            <a:r>
              <a:rPr lang="en-US" sz="2000" baseline="-25000">
                <a:cs typeface="Arial" pitchFamily="34" charset="0"/>
                <a:sym typeface="Symbol" pitchFamily="18" charset="2"/>
              </a:rPr>
              <a:t>g</a:t>
            </a:r>
            <a:r>
              <a:rPr lang="en-US" sz="2000">
                <a:cs typeface="Arial" pitchFamily="34" charset="0"/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chemeClr val="bg1"/>
                </a:solidFill>
              </a:rPr>
              <a:t>Metal to ligand charge transfer complex (MLCT)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z="2800" b="1" smtClean="0">
                <a:solidFill>
                  <a:schemeClr val="folHlink"/>
                </a:solidFill>
              </a:rPr>
              <a:t>a.</a:t>
            </a:r>
            <a:r>
              <a:rPr lang="en-US" sz="2800" smtClean="0"/>
              <a:t> intramolecular e</a:t>
            </a:r>
            <a:r>
              <a:rPr lang="en-US" sz="2800" baseline="30000" smtClean="0"/>
              <a:t>- </a:t>
            </a:r>
            <a:r>
              <a:rPr lang="en-US" sz="2800" smtClean="0"/>
              <a:t>transfer from metal-based orbitals to ligand-based orbitals.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800" b="1" smtClean="0"/>
              <a:t>        M</a:t>
            </a:r>
            <a:r>
              <a:rPr lang="en-US" sz="2800" b="1" baseline="30000" smtClean="0"/>
              <a:t>___</a:t>
            </a:r>
            <a:r>
              <a:rPr lang="en-US" sz="2800" b="1" smtClean="0"/>
              <a:t>L</a:t>
            </a:r>
            <a:r>
              <a:rPr lang="en-US" sz="2800" b="1" baseline="30000" smtClean="0"/>
              <a:t>           </a:t>
            </a:r>
            <a:r>
              <a:rPr lang="en-US" sz="2800" b="1" smtClean="0"/>
              <a:t>M </a:t>
            </a:r>
            <a:r>
              <a:rPr lang="en-US" sz="2800" b="1" baseline="30000" smtClean="0"/>
              <a:t>+____</a:t>
            </a:r>
            <a:r>
              <a:rPr lang="en-US" sz="2800" b="1" smtClean="0"/>
              <a:t>L </a:t>
            </a:r>
            <a:r>
              <a:rPr lang="en-US" sz="2800" b="1" baseline="30000" smtClean="0"/>
              <a:t>–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2800" b="1" baseline="3000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800" b="1" smtClean="0">
                <a:solidFill>
                  <a:schemeClr val="folHlink"/>
                </a:solidFill>
              </a:rPr>
              <a:t>b.</a:t>
            </a:r>
            <a:r>
              <a:rPr lang="en-US" sz="2800" smtClean="0"/>
              <a:t> Similar to LMCT in terms of intensities.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280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800" b="1" smtClean="0">
                <a:solidFill>
                  <a:schemeClr val="folHlink"/>
                </a:solidFill>
              </a:rPr>
              <a:t>c.</a:t>
            </a:r>
            <a:r>
              <a:rPr lang="en-US" sz="2800" smtClean="0"/>
              <a:t> Not as common as LMCT.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baseline="30000" smtClean="0"/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3200400" y="2928938"/>
            <a:ext cx="6096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r-P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Metal-to-Ligand Charge Transfer (MLCT)</a:t>
            </a:r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8500" y="2482850"/>
            <a:ext cx="4038600" cy="4038600"/>
          </a:xfrm>
          <a:noFill/>
        </p:spPr>
      </p:pic>
      <p:pic>
        <p:nvPicPr>
          <p:cNvPr id="55300" name="Picture 4" descr="f09_02b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r="5963" b="5080"/>
          <a:stretch>
            <a:fillRect/>
          </a:stretch>
        </p:blipFill>
        <p:spPr>
          <a:xfrm>
            <a:off x="4833938" y="2482850"/>
            <a:ext cx="3532187" cy="4090988"/>
          </a:xfrm>
          <a:noFill/>
        </p:spPr>
      </p:pic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827088" y="6237288"/>
            <a:ext cx="2303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cs typeface="Arial" pitchFamily="34" charset="0"/>
              </a:rPr>
              <a:t>Ru(2,2’-bipyridine)</a:t>
            </a:r>
            <a:r>
              <a:rPr lang="en-US" sz="1600" baseline="-25000">
                <a:solidFill>
                  <a:schemeClr val="tx2"/>
                </a:solidFill>
                <a:cs typeface="Arial" pitchFamily="34" charset="0"/>
              </a:rPr>
              <a:t>3</a:t>
            </a:r>
            <a:r>
              <a:rPr lang="en-US" sz="1600" baseline="30000">
                <a:solidFill>
                  <a:schemeClr val="tx2"/>
                </a:solidFill>
                <a:cs typeface="Arial" pitchFamily="34" charset="0"/>
              </a:rPr>
              <a:t>2+</a:t>
            </a:r>
            <a:endParaRPr lang="en-US" sz="160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55302" name="Text Box 7"/>
          <p:cNvSpPr txBox="1">
            <a:spLocks noChangeArrowheads="1"/>
          </p:cNvSpPr>
          <p:nvPr/>
        </p:nvSpPr>
        <p:spPr bwMode="auto">
          <a:xfrm>
            <a:off x="863600" y="1630363"/>
            <a:ext cx="828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>
                <a:cs typeface="Arial" pitchFamily="34" charset="0"/>
              </a:rPr>
              <a:t> </a:t>
            </a:r>
            <a:r>
              <a:rPr lang="en-US" sz="2000" b="1">
                <a:cs typeface="Arial" pitchFamily="34" charset="0"/>
              </a:rPr>
              <a:t>Occurs with metals in low oxidation states (lots of </a:t>
            </a:r>
            <a:r>
              <a:rPr lang="en-US" sz="2000" b="1" i="1">
                <a:cs typeface="Arial" pitchFamily="34" charset="0"/>
              </a:rPr>
              <a:t>d</a:t>
            </a:r>
            <a:r>
              <a:rPr lang="en-US" sz="2000" b="1">
                <a:cs typeface="Arial" pitchFamily="34" charset="0"/>
              </a:rPr>
              <a:t> electrons) complexed by ligands which are good electron-acceptors</a:t>
            </a:r>
          </a:p>
        </p:txBody>
      </p:sp>
      <p:sp>
        <p:nvSpPr>
          <p:cNvPr id="55303" name="Text Box 8"/>
          <p:cNvSpPr txBox="1">
            <a:spLocks noChangeArrowheads="1"/>
          </p:cNvSpPr>
          <p:nvPr/>
        </p:nvSpPr>
        <p:spPr bwMode="auto">
          <a:xfrm>
            <a:off x="2792413" y="2482850"/>
            <a:ext cx="1944687" cy="711200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A50021"/>
                </a:solidFill>
                <a:cs typeface="Arial" pitchFamily="34" charset="0"/>
              </a:rPr>
              <a:t>Ruthenium(II) has 6 </a:t>
            </a:r>
            <a:r>
              <a:rPr lang="en-US" sz="2000" i="1">
                <a:solidFill>
                  <a:srgbClr val="A50021"/>
                </a:solidFill>
                <a:cs typeface="Arial" pitchFamily="34" charset="0"/>
              </a:rPr>
              <a:t>d</a:t>
            </a:r>
            <a:r>
              <a:rPr lang="en-US" sz="2000">
                <a:solidFill>
                  <a:srgbClr val="A50021"/>
                </a:solidFill>
                <a:cs typeface="Arial" pitchFamily="34" charset="0"/>
              </a:rPr>
              <a:t> e</a:t>
            </a:r>
            <a:r>
              <a:rPr lang="en-US" sz="2000" baseline="30000">
                <a:solidFill>
                  <a:srgbClr val="A50021"/>
                </a:solidFill>
                <a:cs typeface="Arial" pitchFamily="34" charset="0"/>
              </a:rPr>
              <a:t>-</a:t>
            </a:r>
            <a:endParaRPr lang="en-US" sz="2000">
              <a:solidFill>
                <a:srgbClr val="A50021"/>
              </a:solidFill>
              <a:cs typeface="Arial" pitchFamily="34" charset="0"/>
            </a:endParaRPr>
          </a:p>
        </p:txBody>
      </p:sp>
      <p:sp>
        <p:nvSpPr>
          <p:cNvPr id="55304" name="Line 9"/>
          <p:cNvSpPr>
            <a:spLocks noChangeShapeType="1"/>
          </p:cNvSpPr>
          <p:nvPr/>
        </p:nvSpPr>
        <p:spPr bwMode="auto">
          <a:xfrm flipH="1">
            <a:off x="2268538" y="3716338"/>
            <a:ext cx="431800" cy="576262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r-PK"/>
          </a:p>
        </p:txBody>
      </p:sp>
      <p:sp>
        <p:nvSpPr>
          <p:cNvPr id="55305" name="Text Box 10"/>
          <p:cNvSpPr txBox="1">
            <a:spLocks noChangeArrowheads="1"/>
          </p:cNvSpPr>
          <p:nvPr/>
        </p:nvSpPr>
        <p:spPr bwMode="auto">
          <a:xfrm>
            <a:off x="2700338" y="5221288"/>
            <a:ext cx="1944687" cy="1016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cs typeface="Arial" pitchFamily="34" charset="0"/>
              </a:rPr>
              <a:t>2,2’-bipyridine is a good </a:t>
            </a:r>
            <a:r>
              <a:rPr lang="en-US" sz="2000">
                <a:solidFill>
                  <a:srgbClr val="0000FF"/>
                </a:solidFill>
                <a:latin typeface="Symbol" pitchFamily="18" charset="2"/>
                <a:cs typeface="Arial" pitchFamily="34" charset="0"/>
              </a:rPr>
              <a:t>p</a:t>
            </a:r>
            <a:r>
              <a:rPr lang="en-US" sz="2000">
                <a:solidFill>
                  <a:srgbClr val="0000FF"/>
                </a:solidFill>
                <a:cs typeface="Arial" pitchFamily="34" charset="0"/>
              </a:rPr>
              <a:t>-acceptor ligand</a:t>
            </a:r>
          </a:p>
        </p:txBody>
      </p:sp>
      <p:sp>
        <p:nvSpPr>
          <p:cNvPr id="55306" name="Line 11"/>
          <p:cNvSpPr>
            <a:spLocks noChangeShapeType="1"/>
          </p:cNvSpPr>
          <p:nvPr/>
        </p:nvSpPr>
        <p:spPr bwMode="auto">
          <a:xfrm flipH="1" flipV="1">
            <a:off x="2195513" y="5589588"/>
            <a:ext cx="358775" cy="1444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r-P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Visible spectrum of Ru(2,2’-bipyridine)</a:t>
            </a:r>
            <a:r>
              <a:rPr lang="en-US" sz="2800" baseline="-25000" smtClean="0"/>
              <a:t>3</a:t>
            </a:r>
            <a:r>
              <a:rPr lang="en-US" sz="2800" baseline="30000" smtClean="0"/>
              <a:t>2+</a:t>
            </a:r>
            <a:endParaRPr lang="en-US" sz="2800" smtClean="0"/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01738" y="2017713"/>
            <a:ext cx="7734300" cy="4114800"/>
          </a:xfrm>
          <a:noFill/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851275" y="2276475"/>
            <a:ext cx="4321175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cs typeface="Arial" pitchFamily="34" charset="0"/>
              </a:rPr>
              <a:t>[Ru(bpy)</a:t>
            </a:r>
            <a:r>
              <a:rPr lang="en-US" sz="2000" baseline="-25000">
                <a:cs typeface="Arial" pitchFamily="34" charset="0"/>
              </a:rPr>
              <a:t>3</a:t>
            </a:r>
            <a:r>
              <a:rPr lang="en-US" sz="2000">
                <a:cs typeface="Arial" pitchFamily="34" charset="0"/>
              </a:rPr>
              <a:t>]</a:t>
            </a:r>
            <a:r>
              <a:rPr lang="en-US" sz="2000" baseline="30000">
                <a:cs typeface="Arial" pitchFamily="34" charset="0"/>
              </a:rPr>
              <a:t>2+</a:t>
            </a:r>
            <a:r>
              <a:rPr lang="en-US" sz="2000">
                <a:cs typeface="Arial" pitchFamily="34" charset="0"/>
              </a:rPr>
              <a:t>	MLCT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Symbol" pitchFamily="18" charset="2"/>
                <a:cs typeface="Arial" pitchFamily="34" charset="0"/>
              </a:rPr>
              <a:t>l</a:t>
            </a:r>
            <a:r>
              <a:rPr lang="en-US" sz="2000" baseline="-25000">
                <a:cs typeface="Arial" pitchFamily="34" charset="0"/>
              </a:rPr>
              <a:t>max</a:t>
            </a:r>
            <a:r>
              <a:rPr lang="en-US" sz="2000">
                <a:cs typeface="Arial" pitchFamily="34" charset="0"/>
              </a:rPr>
              <a:t> = 452 nm	</a:t>
            </a:r>
            <a:r>
              <a:rPr lang="en-US" sz="2000">
                <a:latin typeface="Symbol" pitchFamily="18" charset="2"/>
                <a:cs typeface="Arial" pitchFamily="34" charset="0"/>
              </a:rPr>
              <a:t>e</a:t>
            </a:r>
            <a:r>
              <a:rPr lang="en-US" sz="2000">
                <a:cs typeface="Arial" pitchFamily="34" charset="0"/>
              </a:rPr>
              <a:t> = 14,600 M</a:t>
            </a:r>
            <a:r>
              <a:rPr lang="en-US" sz="2000" baseline="30000">
                <a:cs typeface="Arial" pitchFamily="34" charset="0"/>
              </a:rPr>
              <a:t>-1</a:t>
            </a:r>
            <a:r>
              <a:rPr lang="en-US" sz="2000">
                <a:cs typeface="Arial" pitchFamily="34" charset="0"/>
              </a:rPr>
              <a:t> cm</a:t>
            </a:r>
            <a:r>
              <a:rPr lang="en-US" sz="2000" baseline="30000">
                <a:cs typeface="Arial" pitchFamily="34" charset="0"/>
              </a:rPr>
              <a:t>-1</a:t>
            </a:r>
            <a:endParaRPr lang="en-US" sz="2000">
              <a:latin typeface="Symbol" pitchFamily="18" charset="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E083F9C-DA29-4ED7-9568-7D1866B24E76}" type="slidenum">
              <a:rPr lang="ar-SA"/>
              <a:pPr/>
              <a:t>53</a:t>
            </a:fld>
            <a:endParaRPr lang="en-US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Absorption by Inorganic Groups</a:t>
            </a:r>
            <a:endParaRPr lang="en-US" smtClean="0"/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Inorganic groups containing double bonds absorb in the UV-Vis region. The most transitions are a result of n-</a:t>
            </a:r>
            <a:r>
              <a:rPr lang="en-US" smtClean="0">
                <a:latin typeface="Symbol" pitchFamily="18" charset="2"/>
              </a:rPr>
              <a:t>p</a:t>
            </a:r>
            <a:r>
              <a:rPr lang="en-US" smtClean="0"/>
              <a:t>* transitions as in nitrate (313 nm), carbonate (217 nm), nitrite (280 and 360 nm) and azide (230 nm)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D793003-3E76-43BB-AAF6-7B5285AB0856}" type="slidenum">
              <a:rPr lang="ar-SA"/>
              <a:pPr/>
              <a:t>54</a:t>
            </a:fld>
            <a:endParaRPr lang="en-US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677862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bg1"/>
                </a:solidFill>
              </a:rPr>
              <a:t>Absorption Involving d and f Orbitals</a:t>
            </a:r>
            <a:endParaRPr lang="en-US" sz="2800" smtClean="0">
              <a:solidFill>
                <a:schemeClr val="bg1"/>
              </a:solidFill>
            </a:endParaRP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600200"/>
            <a:ext cx="77724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b="1" smtClean="0"/>
              <a:t>Many transition metals have colored solutions and are also colored in the solid state.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en-US" sz="24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b="1" smtClean="0"/>
              <a:t>The transition metals have some of their </a:t>
            </a:r>
            <a:r>
              <a:rPr lang="en-US" sz="2400" b="1" i="1" smtClean="0"/>
              <a:t>d</a:t>
            </a:r>
            <a:r>
              <a:rPr lang="en-US" sz="2400" b="1" smtClean="0"/>
              <a:t> orbitals empty where a </a:t>
            </a:r>
            <a:r>
              <a:rPr lang="en-US" sz="2400" b="1" i="1" smtClean="0"/>
              <a:t>d-d</a:t>
            </a:r>
            <a:r>
              <a:rPr lang="en-US" sz="2400" b="1" smtClean="0"/>
              <a:t> transition can occur.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b="1" smtClean="0"/>
              <a:t>The </a:t>
            </a:r>
            <a:r>
              <a:rPr lang="en-US" sz="2400" b="1" i="1" smtClean="0"/>
              <a:t>d-d</a:t>
            </a:r>
            <a:r>
              <a:rPr lang="en-US" sz="2400" b="1" smtClean="0"/>
              <a:t> transitions require excitation energy in the UV-Vis region. The direct interaction of the d electrons with ligands around the transition metal results in a spectrum of broad band nature.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b="1" smtClean="0"/>
              <a:t> On the other hand, inner transition elements show transitions by absorption of UV-Vis radiation (</a:t>
            </a:r>
            <a:r>
              <a:rPr lang="en-US" sz="2400" b="1" i="1" smtClean="0"/>
              <a:t>f-f</a:t>
            </a:r>
            <a:r>
              <a:rPr lang="en-US" sz="2400" b="1" smtClean="0"/>
              <a:t> transitions</a:t>
            </a:r>
            <a:r>
              <a:rPr lang="en-US" sz="2800" b="1" smtClean="0"/>
              <a:t>).</a:t>
            </a:r>
            <a:r>
              <a:rPr lang="en-US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1429815-68EB-4BC7-A9A5-41198916F1D6}" type="slidenum">
              <a:rPr lang="ar-SA"/>
              <a:pPr/>
              <a:t>55</a:t>
            </a:fld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85800"/>
            <a:ext cx="8229600" cy="52895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marL="514350" indent="-514350" eaLnBrk="1" hangingPunct="1">
              <a:buFont typeface="Wingdings" pitchFamily="2" charset="2"/>
              <a:buChar char="v"/>
              <a:defRPr/>
            </a:pPr>
            <a:r>
              <a:rPr lang="en-US" sz="2800" dirty="0" smtClean="0"/>
              <a:t>Since the electrons in the </a:t>
            </a:r>
            <a:r>
              <a:rPr lang="en-US" sz="2800" i="1" dirty="0" smtClean="0"/>
              <a:t>f</a:t>
            </a:r>
            <a:r>
              <a:rPr lang="en-US" sz="2800" dirty="0" smtClean="0"/>
              <a:t> </a:t>
            </a:r>
            <a:r>
              <a:rPr lang="en-US" sz="2800" dirty="0" err="1" smtClean="0"/>
              <a:t>orbitals</a:t>
            </a:r>
            <a:r>
              <a:rPr lang="en-US" sz="2800" dirty="0" smtClean="0"/>
              <a:t> are far inside the metal </a:t>
            </a:r>
            <a:r>
              <a:rPr lang="en-US" sz="2800" dirty="0" err="1" smtClean="0"/>
              <a:t>orbitals</a:t>
            </a:r>
            <a:r>
              <a:rPr lang="en-US" sz="2800" dirty="0" smtClean="0"/>
              <a:t> and are screened by electrons in </a:t>
            </a:r>
            <a:r>
              <a:rPr lang="en-US" sz="2800" dirty="0" err="1" smtClean="0"/>
              <a:t>orbitals</a:t>
            </a:r>
            <a:r>
              <a:rPr lang="en-US" sz="2800" dirty="0" smtClean="0"/>
              <a:t> of higher principal quantum numbers, </a:t>
            </a:r>
            <a:r>
              <a:rPr lang="en-US" sz="2800" i="1" dirty="0" smtClean="0"/>
              <a:t>f-f</a:t>
            </a:r>
            <a:r>
              <a:rPr lang="en-US" sz="2800" dirty="0" smtClean="0"/>
              <a:t> electronic transitions will not be affected by the nature of </a:t>
            </a:r>
            <a:r>
              <a:rPr lang="en-US" sz="2800" dirty="0" err="1" smtClean="0"/>
              <a:t>ligands</a:t>
            </a:r>
            <a:r>
              <a:rPr lang="en-US" sz="2800" dirty="0" smtClean="0"/>
              <a:t> or solvent around the inner transition metals. </a:t>
            </a:r>
          </a:p>
          <a:p>
            <a:pPr marL="514350" indent="-514350" eaLnBrk="1" hangingPunct="1">
              <a:buFontTx/>
              <a:buNone/>
              <a:defRPr/>
            </a:pPr>
            <a:endParaRPr lang="en-US" sz="2800" dirty="0" smtClean="0"/>
          </a:p>
          <a:p>
            <a:pPr marL="514350" indent="-514350" eaLnBrk="1" hangingPunct="1">
              <a:buFont typeface="Wingdings" pitchFamily="2" charset="2"/>
              <a:buChar char="v"/>
              <a:defRPr/>
            </a:pPr>
            <a:r>
              <a:rPr lang="en-US" sz="2800" dirty="0" smtClean="0"/>
              <a:t>Therefore, the spectra of inner transition metals have narrow bands</a:t>
            </a:r>
            <a:r>
              <a:rPr lang="en-US" dirty="0" smtClean="0"/>
              <a:t>.</a:t>
            </a:r>
          </a:p>
        </p:txBody>
      </p:sp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1371600" y="685800"/>
            <a:ext cx="7315200" cy="52387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Absorption Involving d and f Orbitals</a:t>
            </a:r>
            <a:endParaRPr lang="tr-T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67062C2-672F-4F7C-952F-D3920108139A}" type="slidenum">
              <a:rPr lang="ar-SA"/>
              <a:pPr/>
              <a:t>56</a:t>
            </a:fld>
            <a:endParaRPr lang="en-US"/>
          </a:p>
        </p:txBody>
      </p:sp>
      <p:pic>
        <p:nvPicPr>
          <p:cNvPr id="60419" name="Picture 9" descr="periodic_tabl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81038"/>
            <a:ext cx="856932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48F0388-C335-4113-93E7-93468F230493}" type="slidenum">
              <a:rPr lang="ar-SA"/>
              <a:pPr/>
              <a:t>57</a:t>
            </a:fld>
            <a:endParaRPr lang="en-US"/>
          </a:p>
        </p:txBody>
      </p:sp>
      <p:pic>
        <p:nvPicPr>
          <p:cNvPr id="61443" name="Picture 4" descr="image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560705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1143000" y="5105400"/>
            <a:ext cx="6477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b="1"/>
              <a:t>The crystal field theory is usually used to explain splitting of the </a:t>
            </a:r>
            <a:r>
              <a:rPr lang="en-US" b="1" i="1"/>
              <a:t>d</a:t>
            </a:r>
            <a:r>
              <a:rPr lang="en-US" b="1"/>
              <a:t> orbital energy so that a transition from a lower energy </a:t>
            </a:r>
            <a:r>
              <a:rPr lang="en-US" b="1" i="1"/>
              <a:t>d </a:t>
            </a:r>
            <a:r>
              <a:rPr lang="en-US" b="1"/>
              <a:t>orbital electron can be excited to a higher energy </a:t>
            </a:r>
            <a:r>
              <a:rPr lang="en-US" b="1" i="1"/>
              <a:t>d </a:t>
            </a:r>
            <a:r>
              <a:rPr lang="en-US" b="1"/>
              <a:t>orbital.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E85FF2-E6D4-4B0F-8C0B-4CF8D03D5C16}" type="slidenum">
              <a:rPr lang="ar-SA"/>
              <a:pPr/>
              <a:t>58</a:t>
            </a:fld>
            <a:endParaRPr lang="en-US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830262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1"/>
                </a:solidFill>
              </a:rPr>
              <a:t>Charge Transfer Absorption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b="1" smtClean="0"/>
              <a:t>When a ligand permanently donates an electron to a metal ion, a charge transfer is said to take place.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en-US" sz="24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b="1" smtClean="0"/>
              <a:t>The net outcome of the process is an oxidation reduction phenomenon occurring within the complex.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en-US" sz="24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b="1" smtClean="0"/>
              <a:t>An example is the reaction of Fe</a:t>
            </a:r>
            <a:r>
              <a:rPr lang="en-US" sz="2400" b="1" baseline="30000" smtClean="0"/>
              <a:t>3+</a:t>
            </a:r>
            <a:r>
              <a:rPr lang="en-US" sz="2400" b="1" smtClean="0"/>
              <a:t> with thiocyanate where the product is an excited species with neutral thiocyanate and Fe</a:t>
            </a:r>
            <a:r>
              <a:rPr lang="en-US" sz="2400" b="1" baseline="30000" smtClean="0"/>
              <a:t>3+</a:t>
            </a:r>
            <a:r>
              <a:rPr lang="en-US" sz="2400" b="1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914400" y="274638"/>
            <a:ext cx="7772400" cy="490537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b="1">
                <a:solidFill>
                  <a:srgbClr val="C00000"/>
                </a:solidFill>
              </a:rPr>
              <a:t>Frequency Scanning Techniques:  a few definitions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914400" y="955675"/>
            <a:ext cx="8229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1600" b="1" i="1">
                <a:solidFill>
                  <a:srgbClr val="0033CC"/>
                </a:solidFill>
              </a:rPr>
              <a:t>Emission</a:t>
            </a:r>
            <a:r>
              <a:rPr lang="en-GB" sz="1600" b="1"/>
              <a:t> method:  source of light is sample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914400" y="1601788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1600" b="1" i="1">
                <a:solidFill>
                  <a:srgbClr val="FF3300"/>
                </a:solidFill>
              </a:rPr>
              <a:t>Absorption</a:t>
            </a:r>
            <a:r>
              <a:rPr lang="en-GB" sz="1600" b="1"/>
              <a:t> method:  intensities of a source with and without the sample in place are compared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914400" y="2536825"/>
            <a:ext cx="8229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1600" b="1" i="1">
                <a:solidFill>
                  <a:srgbClr val="0033CC"/>
                </a:solidFill>
              </a:rPr>
              <a:t>Spectrum</a:t>
            </a:r>
            <a:r>
              <a:rPr lang="en-GB" sz="1600" b="1"/>
              <a:t>:  a plot of intensity </a:t>
            </a:r>
            <a:r>
              <a:rPr lang="en-GB" sz="1600" b="1" i="1"/>
              <a:t>vs.</a:t>
            </a:r>
            <a:r>
              <a:rPr lang="en-GB" sz="1600" b="1"/>
              <a:t> frequency/wavelength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b="1"/>
              <a:t>	</a:t>
            </a:r>
            <a:endParaRPr lang="en-GB" sz="1600" b="1" i="1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228600" y="5105400"/>
            <a:ext cx="8686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GB" sz="1600" b="1" i="1"/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914400" y="3467100"/>
            <a:ext cx="80010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600" b="1"/>
              <a:t>In quantitative analysis:</a:t>
            </a:r>
          </a:p>
          <a:p>
            <a:pPr>
              <a:spcBef>
                <a:spcPct val="20000"/>
              </a:spcBef>
            </a:pPr>
            <a:r>
              <a:rPr lang="en-GB" sz="1600" b="1"/>
              <a:t>		common to work at 1 wavelength</a:t>
            </a:r>
          </a:p>
          <a:p>
            <a:pPr>
              <a:spcBef>
                <a:spcPct val="20000"/>
              </a:spcBef>
            </a:pPr>
            <a:r>
              <a:rPr lang="en-GB" sz="1600" b="1"/>
              <a:t>		running a spectrum is an important initial step (to select best conditions)</a:t>
            </a:r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  <p:bldP spid="16392" grpId="0"/>
      <p:bldP spid="1639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17CC8B1-8A4B-49FD-BE90-FD2F50CD8F86}" type="slidenum">
              <a:rPr lang="ar-SA"/>
              <a:pPr/>
              <a:t>59</a:t>
            </a:fld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b="1" dirty="0" smtClean="0"/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 less common situations, the transfer of electrons can take place from the electron deficient metal ion to the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ligand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An example is the Fe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or Cu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complexes with 1,10-phenanthroline where Fe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and Cu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metal ions donate electrons to 1,10-phenanthroline. The complex will then have Fe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and Cu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ions.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Charge transfer complexes are of special interest their molar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absorptivities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are unusually high; allowing very sensitive determinations.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17E775D-9732-4EE6-AF9A-A4DD88DE7402}" type="slidenum">
              <a:rPr lang="ar-SA"/>
              <a:pPr/>
              <a:t>60</a:t>
            </a:fld>
            <a:endParaRPr lang="en-US"/>
          </a:p>
        </p:txBody>
      </p:sp>
      <p:pic>
        <p:nvPicPr>
          <p:cNvPr id="64515" name="Picture 5" descr="14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9913" y="381000"/>
            <a:ext cx="4491037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4F318B3-10C3-48F9-ACA6-323AC0CD4053}" type="slidenum">
              <a:rPr lang="en-US"/>
              <a:pPr/>
              <a:t>61</a:t>
            </a:fld>
            <a:endParaRPr lang="en-US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7163"/>
            <a:ext cx="8686800" cy="11430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C00000"/>
                </a:solidFill>
              </a:rPr>
              <a:t>Absorption in the UV-VIS Region</a:t>
            </a:r>
            <a:endParaRPr lang="en-GB" sz="3200" b="1" smtClean="0">
              <a:solidFill>
                <a:srgbClr val="C00000"/>
              </a:solidFill>
            </a:endParaRP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>
            <a:normAutofit fontScale="92500" lnSpcReduction="10000"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3000" u="sng" dirty="0" smtClean="0"/>
              <a:t>Chemical species that can form soluble complexes with </a:t>
            </a:r>
            <a:r>
              <a:rPr lang="en-GB" sz="3000" u="sng" dirty="0" err="1" smtClean="0"/>
              <a:t>chromophoric</a:t>
            </a:r>
            <a:r>
              <a:rPr lang="en-GB" sz="3000" u="sng" dirty="0" smtClean="0"/>
              <a:t> reagents.</a:t>
            </a:r>
            <a:r>
              <a:rPr lang="en-GB" sz="2800" dirty="0" smtClean="0"/>
              <a:t>                        </a:t>
            </a:r>
          </a:p>
          <a:p>
            <a:pPr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FontTx/>
              <a:buNone/>
              <a:defRPr/>
            </a:pPr>
            <a:r>
              <a:rPr lang="en-US" sz="2800" dirty="0" smtClean="0"/>
              <a:t>	</a:t>
            </a:r>
            <a:r>
              <a:rPr lang="en-US" sz="2600" i="1" dirty="0" smtClean="0"/>
              <a:t>Examples</a:t>
            </a:r>
          </a:p>
          <a:p>
            <a:pPr lvl="1" algn="just">
              <a:buSzPct val="75000"/>
              <a:buFont typeface="Wingdings" pitchFamily="2" charset="2"/>
              <a:buNone/>
              <a:defRPr/>
            </a:pPr>
            <a:r>
              <a:rPr lang="en-US" sz="2600" dirty="0" smtClean="0"/>
              <a:t>	</a:t>
            </a:r>
            <a:r>
              <a:rPr lang="en-US" sz="2600" dirty="0" smtClean="0">
                <a:sym typeface="Wingdings" pitchFamily="2" charset="2"/>
              </a:rPr>
              <a:t>	</a:t>
            </a:r>
            <a:r>
              <a:rPr lang="en-GB" sz="2600" dirty="0" err="1" smtClean="0"/>
              <a:t>thiocyanate</a:t>
            </a:r>
            <a:r>
              <a:rPr lang="en-US" sz="2600" dirty="0" smtClean="0"/>
              <a:t> </a:t>
            </a:r>
            <a:r>
              <a:rPr lang="en-GB" sz="2600" dirty="0" smtClean="0"/>
              <a:t>ion for iron, cobalt, &amp;       		molybdenum;</a:t>
            </a:r>
            <a:endParaRPr lang="en-US" sz="2600" dirty="0" smtClean="0"/>
          </a:p>
          <a:p>
            <a:pPr lvl="1" algn="just">
              <a:buSzPct val="75000"/>
              <a:buFont typeface="Wingdings" pitchFamily="2" charset="2"/>
              <a:buNone/>
              <a:defRPr/>
            </a:pPr>
            <a:r>
              <a:rPr lang="en-US" sz="2600" dirty="0" smtClean="0"/>
              <a:t>	</a:t>
            </a:r>
            <a:r>
              <a:rPr lang="en-US" sz="2600" dirty="0" smtClean="0">
                <a:sym typeface="Wingdings" pitchFamily="2" charset="2"/>
              </a:rPr>
              <a:t>	</a:t>
            </a:r>
            <a:r>
              <a:rPr lang="en-US" sz="2600" dirty="0" err="1" smtClean="0"/>
              <a:t>diethyldithiocarbamate</a:t>
            </a:r>
            <a:r>
              <a:rPr lang="en-US" sz="2600" dirty="0" smtClean="0"/>
              <a:t> for copper;</a:t>
            </a:r>
          </a:p>
          <a:p>
            <a:pPr lvl="1" algn="just">
              <a:buSzPct val="75000"/>
              <a:buFont typeface="Wingdings" pitchFamily="2" charset="2"/>
              <a:buNone/>
              <a:defRPr/>
            </a:pPr>
            <a:r>
              <a:rPr lang="en-US" sz="2600" dirty="0" smtClean="0"/>
              <a:t>	</a:t>
            </a:r>
            <a:r>
              <a:rPr lang="en-US" sz="2600" dirty="0" smtClean="0">
                <a:sym typeface="Wingdings" pitchFamily="2" charset="2"/>
              </a:rPr>
              <a:t>	</a:t>
            </a:r>
            <a:r>
              <a:rPr lang="en-US" sz="2600" dirty="0" err="1" smtClean="0"/>
              <a:t>diphenylthiocarbazone</a:t>
            </a:r>
            <a:r>
              <a:rPr lang="en-US" sz="2600" dirty="0" smtClean="0"/>
              <a:t> for lead;</a:t>
            </a:r>
          </a:p>
          <a:p>
            <a:pPr lvl="1" algn="just">
              <a:buSzPct val="75000"/>
              <a:buFont typeface="Wingdings" pitchFamily="2" charset="2"/>
              <a:buNone/>
              <a:defRPr/>
            </a:pPr>
            <a:r>
              <a:rPr lang="en-US" sz="2600" dirty="0" smtClean="0"/>
              <a:t>	</a:t>
            </a:r>
            <a:r>
              <a:rPr lang="en-US" sz="2600" dirty="0" smtClean="0">
                <a:sym typeface="Wingdings" pitchFamily="2" charset="2"/>
              </a:rPr>
              <a:t>	</a:t>
            </a:r>
            <a:r>
              <a:rPr lang="en-GB" sz="2600" dirty="0" smtClean="0"/>
              <a:t>1,10-phenanthroline for iron.</a:t>
            </a:r>
            <a:endParaRPr lang="en-US" sz="2600" dirty="0" smtClean="0"/>
          </a:p>
          <a:p>
            <a:pPr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FontTx/>
              <a:buNone/>
              <a:defRPr/>
            </a:pPr>
            <a:endParaRPr lang="en-GB" sz="2600" dirty="0" smtClean="0"/>
          </a:p>
          <a:p>
            <a:pPr>
              <a:lnSpc>
                <a:spcPct val="110000"/>
              </a:lnSpc>
              <a:spcBef>
                <a:spcPct val="35000"/>
              </a:spcBef>
              <a:spcAft>
                <a:spcPct val="35000"/>
              </a:spcAft>
              <a:buFontTx/>
              <a:buNone/>
              <a:defRPr/>
            </a:pPr>
            <a:r>
              <a:rPr lang="en-GB" sz="28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709613" y="304800"/>
            <a:ext cx="7820025" cy="11430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sz="2800" smtClean="0">
                <a:solidFill>
                  <a:schemeClr val="bg1"/>
                </a:solidFill>
              </a:rPr>
              <a:t>Limitation of UV-visible spectroscopy</a:t>
            </a:r>
            <a:endParaRPr lang="en-US" sz="3200" smtClean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00125" y="1971675"/>
            <a:ext cx="7772400" cy="4114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514350" indent="-51435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91000"/>
              <a:defRPr/>
            </a:pPr>
            <a:r>
              <a:rPr lang="en-US" sz="3200" dirty="0">
                <a:solidFill>
                  <a:schemeClr val="tx1"/>
                </a:solidFill>
              </a:rPr>
              <a:t>1</a:t>
            </a:r>
            <a:r>
              <a:rPr lang="en-US" sz="3200" dirty="0"/>
              <a:t>.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Deviation from beer´s law</a:t>
            </a:r>
          </a:p>
          <a:p>
            <a:pPr marL="514350" indent="-111125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deviation</a:t>
            </a:r>
          </a:p>
          <a:p>
            <a:pPr marL="514350" indent="-111125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 deviation</a:t>
            </a:r>
          </a:p>
          <a:p>
            <a:pPr marL="514350" indent="-51435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Instrumental deviation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Noise originating from the light source and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electronicComponents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Baseline flatness as the intensity of the radiation coming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light sources is not constant over the whole UV-Visible range. </a:t>
            </a:r>
          </a:p>
          <a:p>
            <a:pPr marL="514350" indent="-51435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Chemical deviation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mixtures of molecules can be a problem due to overlap (hence, routinely requires significant sample preparation)</a:t>
            </a:r>
          </a:p>
          <a:p>
            <a:pPr marL="514350" indent="-51435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74599">
            <a:off x="2464741" y="1043881"/>
            <a:ext cx="4727656" cy="4880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67589" name="WordArt 4" descr="Narrow vertical"/>
          <p:cNvSpPr>
            <a:spLocks noChangeArrowheads="1" noChangeShapeType="1" noTextEdit="1"/>
          </p:cNvSpPr>
          <p:nvPr/>
        </p:nvSpPr>
        <p:spPr bwMode="auto">
          <a:xfrm>
            <a:off x="2473325" y="2747963"/>
            <a:ext cx="4419600" cy="15335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442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Thanks</a:t>
            </a:r>
            <a:endParaRPr lang="ur-PK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C442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figure-18-02.JPG                                               0001671D&#10;production                     B8414635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39813"/>
            <a:ext cx="8229600" cy="569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457200" y="6045200"/>
            <a:ext cx="109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Fig. 18-2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609600" y="3302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Regions of Electromagnetic Spectrum-the “colour” of light</a:t>
            </a:r>
            <a:endParaRPr lang="en-US" sz="4400" b="1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" y="141288"/>
            <a:ext cx="7772400" cy="631825"/>
          </a:xfrm>
        </p:spPr>
        <p:txBody>
          <a:bodyPr/>
          <a:lstStyle/>
          <a:p>
            <a:r>
              <a:rPr lang="en-US" altLang="en-US" smtClean="0"/>
              <a:t>An Electronic Spectrum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1676400" y="1893888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r-PK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687513" y="2657475"/>
            <a:ext cx="3819525" cy="3232150"/>
            <a:chOff x="1063" y="1674"/>
            <a:chExt cx="2406" cy="2036"/>
          </a:xfrm>
        </p:grpSpPr>
        <p:sp>
          <p:nvSpPr>
            <p:cNvPr id="12313" name="Freeform 9"/>
            <p:cNvSpPr>
              <a:spLocks/>
            </p:cNvSpPr>
            <p:nvPr/>
          </p:nvSpPr>
          <p:spPr bwMode="auto">
            <a:xfrm>
              <a:off x="1807" y="3379"/>
              <a:ext cx="206" cy="113"/>
            </a:xfrm>
            <a:custGeom>
              <a:avLst/>
              <a:gdLst>
                <a:gd name="T0" fmla="*/ 206 w 206"/>
                <a:gd name="T1" fmla="*/ 0 h 120"/>
                <a:gd name="T2" fmla="*/ 110 w 206"/>
                <a:gd name="T3" fmla="*/ 92 h 120"/>
                <a:gd name="T4" fmla="*/ 0 w 206"/>
                <a:gd name="T5" fmla="*/ 86 h 120"/>
                <a:gd name="T6" fmla="*/ 0 60000 65536"/>
                <a:gd name="T7" fmla="*/ 0 60000 65536"/>
                <a:gd name="T8" fmla="*/ 0 60000 65536"/>
                <a:gd name="T9" fmla="*/ 0 w 206"/>
                <a:gd name="T10" fmla="*/ 0 h 120"/>
                <a:gd name="T11" fmla="*/ 206 w 206"/>
                <a:gd name="T12" fmla="*/ 120 h 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" h="120">
                  <a:moveTo>
                    <a:pt x="206" y="0"/>
                  </a:moveTo>
                  <a:cubicBezTo>
                    <a:pt x="175" y="44"/>
                    <a:pt x="144" y="88"/>
                    <a:pt x="110" y="104"/>
                  </a:cubicBezTo>
                  <a:cubicBezTo>
                    <a:pt x="76" y="120"/>
                    <a:pt x="26" y="104"/>
                    <a:pt x="0" y="9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r-PK"/>
            </a:p>
          </p:txBody>
        </p:sp>
        <p:sp>
          <p:nvSpPr>
            <p:cNvPr id="12314" name="Freeform 10"/>
            <p:cNvSpPr>
              <a:spLocks/>
            </p:cNvSpPr>
            <p:nvPr/>
          </p:nvSpPr>
          <p:spPr bwMode="auto">
            <a:xfrm>
              <a:off x="1745" y="3386"/>
              <a:ext cx="41" cy="55"/>
            </a:xfrm>
            <a:custGeom>
              <a:avLst/>
              <a:gdLst>
                <a:gd name="T0" fmla="*/ 41 w 41"/>
                <a:gd name="T1" fmla="*/ 55 h 55"/>
                <a:gd name="T2" fmla="*/ 0 w 41"/>
                <a:gd name="T3" fmla="*/ 0 h 55"/>
                <a:gd name="T4" fmla="*/ 0 60000 65536"/>
                <a:gd name="T5" fmla="*/ 0 60000 65536"/>
                <a:gd name="T6" fmla="*/ 0 w 41"/>
                <a:gd name="T7" fmla="*/ 0 h 55"/>
                <a:gd name="T8" fmla="*/ 41 w 41"/>
                <a:gd name="T9" fmla="*/ 55 h 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" h="55">
                  <a:moveTo>
                    <a:pt x="41" y="55"/>
                  </a:moveTo>
                  <a:cubicBezTo>
                    <a:pt x="22" y="31"/>
                    <a:pt x="4" y="8"/>
                    <a:pt x="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r-PK"/>
            </a:p>
          </p:txBody>
        </p:sp>
        <p:sp>
          <p:nvSpPr>
            <p:cNvPr id="12315" name="Freeform 11"/>
            <p:cNvSpPr>
              <a:spLocks/>
            </p:cNvSpPr>
            <p:nvPr/>
          </p:nvSpPr>
          <p:spPr bwMode="auto">
            <a:xfrm>
              <a:off x="2862" y="3476"/>
              <a:ext cx="607" cy="63"/>
            </a:xfrm>
            <a:custGeom>
              <a:avLst/>
              <a:gdLst>
                <a:gd name="T0" fmla="*/ 0 w 607"/>
                <a:gd name="T1" fmla="*/ 0 h 63"/>
                <a:gd name="T2" fmla="*/ 103 w 607"/>
                <a:gd name="T3" fmla="*/ 55 h 63"/>
                <a:gd name="T4" fmla="*/ 607 w 607"/>
                <a:gd name="T5" fmla="*/ 48 h 63"/>
                <a:gd name="T6" fmla="*/ 0 60000 65536"/>
                <a:gd name="T7" fmla="*/ 0 60000 65536"/>
                <a:gd name="T8" fmla="*/ 0 60000 65536"/>
                <a:gd name="T9" fmla="*/ 0 w 607"/>
                <a:gd name="T10" fmla="*/ 0 h 63"/>
                <a:gd name="T11" fmla="*/ 607 w 607"/>
                <a:gd name="T12" fmla="*/ 63 h 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7" h="63">
                  <a:moveTo>
                    <a:pt x="0" y="0"/>
                  </a:moveTo>
                  <a:cubicBezTo>
                    <a:pt x="1" y="23"/>
                    <a:pt x="2" y="47"/>
                    <a:pt x="103" y="55"/>
                  </a:cubicBezTo>
                  <a:cubicBezTo>
                    <a:pt x="204" y="63"/>
                    <a:pt x="405" y="55"/>
                    <a:pt x="607" y="4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r-PK"/>
            </a:p>
          </p:txBody>
        </p:sp>
        <p:pic>
          <p:nvPicPr>
            <p:cNvPr id="1231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r="46196"/>
            <a:stretch>
              <a:fillRect/>
            </a:stretch>
          </p:blipFill>
          <p:spPr bwMode="auto">
            <a:xfrm>
              <a:off x="1063" y="1674"/>
              <a:ext cx="693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7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51553"/>
            <a:stretch>
              <a:fillRect/>
            </a:stretch>
          </p:blipFill>
          <p:spPr bwMode="auto">
            <a:xfrm>
              <a:off x="1976" y="2462"/>
              <a:ext cx="886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762000" y="1817688"/>
            <a:ext cx="7646988" cy="4816475"/>
            <a:chOff x="480" y="1145"/>
            <a:chExt cx="4817" cy="3034"/>
          </a:xfrm>
        </p:grpSpPr>
        <p:sp>
          <p:nvSpPr>
            <p:cNvPr id="12305" name="Line 4"/>
            <p:cNvSpPr>
              <a:spLocks noChangeShapeType="1"/>
            </p:cNvSpPr>
            <p:nvPr/>
          </p:nvSpPr>
          <p:spPr bwMode="auto">
            <a:xfrm>
              <a:off x="480" y="3552"/>
              <a:ext cx="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r-PK"/>
            </a:p>
          </p:txBody>
        </p:sp>
        <p:sp>
          <p:nvSpPr>
            <p:cNvPr id="12306" name="Text Box 13"/>
            <p:cNvSpPr txBox="1">
              <a:spLocks noChangeArrowheads="1"/>
            </p:cNvSpPr>
            <p:nvPr/>
          </p:nvSpPr>
          <p:spPr bwMode="auto">
            <a:xfrm rot="-5400000">
              <a:off x="-111" y="2070"/>
              <a:ext cx="20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Absorbance</a:t>
              </a:r>
            </a:p>
          </p:txBody>
        </p:sp>
        <p:sp>
          <p:nvSpPr>
            <p:cNvPr id="12307" name="Text Box 14"/>
            <p:cNvSpPr txBox="1">
              <a:spLocks noChangeArrowheads="1"/>
            </p:cNvSpPr>
            <p:nvPr/>
          </p:nvSpPr>
          <p:spPr bwMode="auto">
            <a:xfrm>
              <a:off x="1089" y="3891"/>
              <a:ext cx="41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Wavelength, </a:t>
              </a:r>
              <a:r>
                <a:rPr lang="en-US" b="1">
                  <a:sym typeface="Symbol" pitchFamily="18" charset="2"/>
                </a:rPr>
                <a:t></a:t>
              </a:r>
              <a:r>
                <a:rPr lang="en-US">
                  <a:sym typeface="Symbol" pitchFamily="18" charset="2"/>
                </a:rPr>
                <a:t>, </a:t>
              </a:r>
              <a:r>
                <a:rPr lang="en-US"/>
                <a:t>generally in nanometers (nm)</a:t>
              </a:r>
            </a:p>
          </p:txBody>
        </p:sp>
        <p:sp>
          <p:nvSpPr>
            <p:cNvPr id="12308" name="Text Box 15"/>
            <p:cNvSpPr txBox="1">
              <a:spLocks noChangeArrowheads="1"/>
            </p:cNvSpPr>
            <p:nvPr/>
          </p:nvSpPr>
          <p:spPr bwMode="auto">
            <a:xfrm>
              <a:off x="749" y="3342"/>
              <a:ext cx="3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0.0</a:t>
              </a:r>
            </a:p>
          </p:txBody>
        </p:sp>
        <p:sp>
          <p:nvSpPr>
            <p:cNvPr id="12309" name="Text Box 18"/>
            <p:cNvSpPr txBox="1">
              <a:spLocks noChangeArrowheads="1"/>
            </p:cNvSpPr>
            <p:nvPr/>
          </p:nvSpPr>
          <p:spPr bwMode="auto">
            <a:xfrm>
              <a:off x="3403" y="3556"/>
              <a:ext cx="4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400</a:t>
              </a:r>
            </a:p>
          </p:txBody>
        </p:sp>
        <p:sp>
          <p:nvSpPr>
            <p:cNvPr id="12310" name="Text Box 19"/>
            <p:cNvSpPr txBox="1">
              <a:spLocks noChangeArrowheads="1"/>
            </p:cNvSpPr>
            <p:nvPr/>
          </p:nvSpPr>
          <p:spPr bwMode="auto">
            <a:xfrm>
              <a:off x="4893" y="3556"/>
              <a:ext cx="4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800</a:t>
              </a:r>
            </a:p>
          </p:txBody>
        </p:sp>
        <p:sp>
          <p:nvSpPr>
            <p:cNvPr id="12311" name="Text Box 16"/>
            <p:cNvSpPr txBox="1">
              <a:spLocks noChangeArrowheads="1"/>
            </p:cNvSpPr>
            <p:nvPr/>
          </p:nvSpPr>
          <p:spPr bwMode="auto">
            <a:xfrm>
              <a:off x="745" y="1145"/>
              <a:ext cx="8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1.0</a:t>
              </a:r>
            </a:p>
          </p:txBody>
        </p:sp>
        <p:sp>
          <p:nvSpPr>
            <p:cNvPr id="12312" name="Text Box 17"/>
            <p:cNvSpPr txBox="1">
              <a:spLocks noChangeArrowheads="1"/>
            </p:cNvSpPr>
            <p:nvPr/>
          </p:nvSpPr>
          <p:spPr bwMode="auto">
            <a:xfrm>
              <a:off x="872" y="3557"/>
              <a:ext cx="4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200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291013" y="2090738"/>
            <a:ext cx="3395662" cy="3570287"/>
            <a:chOff x="2703" y="1317"/>
            <a:chExt cx="2139" cy="2249"/>
          </a:xfrm>
        </p:grpSpPr>
        <p:sp>
          <p:nvSpPr>
            <p:cNvPr id="12300" name="Line 21"/>
            <p:cNvSpPr>
              <a:spLocks noChangeShapeType="1"/>
            </p:cNvSpPr>
            <p:nvPr/>
          </p:nvSpPr>
          <p:spPr bwMode="auto">
            <a:xfrm flipV="1">
              <a:off x="3545" y="1317"/>
              <a:ext cx="0" cy="2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ur-PK"/>
            </a:p>
          </p:txBody>
        </p:sp>
        <p:sp>
          <p:nvSpPr>
            <p:cNvPr id="12301" name="Text Box 22"/>
            <p:cNvSpPr txBox="1">
              <a:spLocks noChangeArrowheads="1"/>
            </p:cNvSpPr>
            <p:nvPr/>
          </p:nvSpPr>
          <p:spPr bwMode="auto">
            <a:xfrm>
              <a:off x="3104" y="1489"/>
              <a:ext cx="4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UV</a:t>
              </a:r>
            </a:p>
          </p:txBody>
        </p:sp>
        <p:sp>
          <p:nvSpPr>
            <p:cNvPr id="12302" name="Text Box 23"/>
            <p:cNvSpPr txBox="1">
              <a:spLocks noChangeArrowheads="1"/>
            </p:cNvSpPr>
            <p:nvPr/>
          </p:nvSpPr>
          <p:spPr bwMode="auto">
            <a:xfrm>
              <a:off x="3600" y="1497"/>
              <a:ext cx="12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Visible</a:t>
              </a:r>
            </a:p>
          </p:txBody>
        </p:sp>
        <p:sp>
          <p:nvSpPr>
            <p:cNvPr id="12303" name="Line 24"/>
            <p:cNvSpPr>
              <a:spLocks noChangeShapeType="1"/>
            </p:cNvSpPr>
            <p:nvPr/>
          </p:nvSpPr>
          <p:spPr bwMode="auto">
            <a:xfrm flipH="1">
              <a:off x="2703" y="1738"/>
              <a:ext cx="7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ur-PK"/>
            </a:p>
          </p:txBody>
        </p:sp>
        <p:sp>
          <p:nvSpPr>
            <p:cNvPr id="12304" name="Line 25"/>
            <p:cNvSpPr>
              <a:spLocks noChangeShapeType="1"/>
            </p:cNvSpPr>
            <p:nvPr/>
          </p:nvSpPr>
          <p:spPr bwMode="auto">
            <a:xfrm>
              <a:off x="3682" y="1738"/>
              <a:ext cx="5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ur-PK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2222500" y="2014538"/>
            <a:ext cx="3121025" cy="1828800"/>
            <a:chOff x="1400" y="1269"/>
            <a:chExt cx="1966" cy="1152"/>
          </a:xfrm>
        </p:grpSpPr>
        <p:sp>
          <p:nvSpPr>
            <p:cNvPr id="12297" name="Text Box 27"/>
            <p:cNvSpPr txBox="1">
              <a:spLocks noChangeArrowheads="1"/>
            </p:cNvSpPr>
            <p:nvPr/>
          </p:nvSpPr>
          <p:spPr bwMode="auto">
            <a:xfrm>
              <a:off x="1614" y="1269"/>
              <a:ext cx="175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ym typeface="Symbol" pitchFamily="18" charset="2"/>
                </a:rPr>
                <a:t></a:t>
              </a:r>
              <a:r>
                <a:rPr lang="en-US" b="1" baseline="-25000">
                  <a:sym typeface="Symbol" pitchFamily="18" charset="2"/>
                </a:rPr>
                <a:t>max</a:t>
              </a:r>
              <a:r>
                <a:rPr lang="en-US">
                  <a:sym typeface="Symbol" pitchFamily="18" charset="2"/>
                </a:rPr>
                <a:t>with certain extinction </a:t>
              </a:r>
              <a:r>
                <a:rPr lang="en-US" b="1">
                  <a:sym typeface="Symbol" pitchFamily="18" charset="2"/>
                </a:rPr>
                <a:t></a:t>
              </a:r>
              <a:r>
                <a:rPr lang="en-US">
                  <a:sym typeface="Symbol" pitchFamily="18" charset="2"/>
                </a:rPr>
                <a:t> </a:t>
              </a:r>
              <a:endParaRPr lang="en-US" b="1" baseline="-25000">
                <a:sym typeface="Symbol" pitchFamily="18" charset="2"/>
              </a:endParaRPr>
            </a:p>
          </p:txBody>
        </p:sp>
        <p:sp>
          <p:nvSpPr>
            <p:cNvPr id="12298" name="Line 28"/>
            <p:cNvSpPr>
              <a:spLocks noChangeShapeType="1"/>
            </p:cNvSpPr>
            <p:nvPr/>
          </p:nvSpPr>
          <p:spPr bwMode="auto">
            <a:xfrm flipH="1" flipV="1">
              <a:off x="1924" y="1745"/>
              <a:ext cx="448" cy="6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ur-PK"/>
            </a:p>
          </p:txBody>
        </p:sp>
        <p:sp>
          <p:nvSpPr>
            <p:cNvPr id="12299" name="Line 29"/>
            <p:cNvSpPr>
              <a:spLocks noChangeShapeType="1"/>
            </p:cNvSpPr>
            <p:nvPr/>
          </p:nvSpPr>
          <p:spPr bwMode="auto">
            <a:xfrm flipH="1">
              <a:off x="1400" y="1510"/>
              <a:ext cx="276" cy="2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ur-PK"/>
            </a:p>
          </p:txBody>
        </p:sp>
      </p:grp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6818313" y="735013"/>
            <a:ext cx="2325687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/>
              <a:t>Make solution of concentration low enough that A≤ 1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/>
              <a:t>(Ensures Linear Beer’s law behavior)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/>
              <a:t>Even though a dual beam goes through a solvent blank, choose solvents that are UV transparent.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/>
              <a:t>Can extract the </a:t>
            </a:r>
            <a:r>
              <a:rPr lang="en-US" b="1">
                <a:sym typeface="Symbol" pitchFamily="18" charset="2"/>
              </a:rPr>
              <a:t> </a:t>
            </a:r>
            <a:r>
              <a:rPr lang="en-US" sz="1600">
                <a:sym typeface="Symbol" pitchFamily="18" charset="2"/>
              </a:rPr>
              <a:t>value if conc. (</a:t>
            </a:r>
            <a:r>
              <a:rPr lang="en-US" sz="1600" u="sng">
                <a:sym typeface="Symbol" pitchFamily="18" charset="2"/>
              </a:rPr>
              <a:t>M</a:t>
            </a:r>
            <a:r>
              <a:rPr lang="en-US" sz="1600">
                <a:sym typeface="Symbol" pitchFamily="18" charset="2"/>
              </a:rPr>
              <a:t>) and b (cm) are known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ym typeface="Symbol" pitchFamily="18" charset="2"/>
              </a:rPr>
              <a:t>UV bands are much broader than  the photonic transition event. This is because </a:t>
            </a:r>
            <a:r>
              <a:rPr lang="en-US" sz="1600" b="1" i="1">
                <a:sym typeface="Symbol" pitchFamily="18" charset="2"/>
              </a:rPr>
              <a:t>vibration levels</a:t>
            </a:r>
            <a:r>
              <a:rPr lang="en-US" sz="1600">
                <a:sym typeface="Symbol" pitchFamily="18" charset="2"/>
              </a:rPr>
              <a:t> are superimposed on UV.</a:t>
            </a:r>
            <a:endParaRPr lang="en-US" b="1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5"/>
          <p:cNvSpPr>
            <a:spLocks noChangeArrowheads="1"/>
          </p:cNvSpPr>
          <p:nvPr/>
        </p:nvSpPr>
        <p:spPr bwMode="auto">
          <a:xfrm>
            <a:off x="1739900" y="2174875"/>
            <a:ext cx="6477000" cy="3676650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tr-TR" sz="2400"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Absorption Spectra of Hemoglobin Derivatives</a:t>
            </a:r>
          </a:p>
        </p:txBody>
      </p:sp>
      <p:sp>
        <p:nvSpPr>
          <p:cNvPr id="13316" name="Rectangle 11"/>
          <p:cNvSpPr>
            <a:spLocks noChangeArrowheads="1"/>
          </p:cNvSpPr>
          <p:nvPr/>
        </p:nvSpPr>
        <p:spPr bwMode="auto">
          <a:xfrm>
            <a:off x="2106613" y="2138363"/>
            <a:ext cx="6075362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13317" name="Group 17"/>
          <p:cNvGrpSpPr>
            <a:grpSpLocks noChangeAspect="1"/>
          </p:cNvGrpSpPr>
          <p:nvPr/>
        </p:nvGrpSpPr>
        <p:grpSpPr bwMode="auto">
          <a:xfrm>
            <a:off x="2506663" y="2305050"/>
            <a:ext cx="5608637" cy="3546475"/>
            <a:chOff x="1203" y="1452"/>
            <a:chExt cx="3533" cy="2234"/>
          </a:xfrm>
        </p:grpSpPr>
        <p:sp>
          <p:nvSpPr>
            <p:cNvPr id="13318" name="AutoShape 16"/>
            <p:cNvSpPr>
              <a:spLocks noChangeAspect="1" noChangeArrowheads="1" noTextEdit="1"/>
            </p:cNvSpPr>
            <p:nvPr/>
          </p:nvSpPr>
          <p:spPr bwMode="auto">
            <a:xfrm>
              <a:off x="1203" y="1452"/>
              <a:ext cx="3533" cy="2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grpSp>
          <p:nvGrpSpPr>
            <p:cNvPr id="13319" name="Group 218"/>
            <p:cNvGrpSpPr>
              <a:grpSpLocks/>
            </p:cNvGrpSpPr>
            <p:nvPr/>
          </p:nvGrpSpPr>
          <p:grpSpPr bwMode="auto">
            <a:xfrm>
              <a:off x="1253" y="1711"/>
              <a:ext cx="3433" cy="1926"/>
              <a:chOff x="1253" y="1711"/>
              <a:chExt cx="3433" cy="1926"/>
            </a:xfrm>
          </p:grpSpPr>
          <p:sp>
            <p:nvSpPr>
              <p:cNvPr id="13697" name="Freeform 18"/>
              <p:cNvSpPr>
                <a:spLocks/>
              </p:cNvSpPr>
              <p:nvPr/>
            </p:nvSpPr>
            <p:spPr bwMode="auto">
              <a:xfrm>
                <a:off x="1573" y="1808"/>
                <a:ext cx="1" cy="5"/>
              </a:xfrm>
              <a:custGeom>
                <a:avLst/>
                <a:gdLst>
                  <a:gd name="T0" fmla="*/ 0 w 1"/>
                  <a:gd name="T1" fmla="*/ 1 h 16"/>
                  <a:gd name="T2" fmla="*/ 0 w 1"/>
                  <a:gd name="T3" fmla="*/ 0 h 16"/>
                  <a:gd name="T4" fmla="*/ 0 w 1"/>
                  <a:gd name="T5" fmla="*/ 1 h 1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6"/>
                  <a:gd name="T11" fmla="*/ 1 w 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6">
                    <a:moveTo>
                      <a:pt x="0" y="16"/>
                    </a:move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98" name="Freeform 19"/>
              <p:cNvSpPr>
                <a:spLocks/>
              </p:cNvSpPr>
              <p:nvPr/>
            </p:nvSpPr>
            <p:spPr bwMode="auto">
              <a:xfrm>
                <a:off x="1758" y="1808"/>
                <a:ext cx="1" cy="5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1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6"/>
                  <a:gd name="T11" fmla="*/ 1 w 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6">
                    <a:moveTo>
                      <a:pt x="0" y="0"/>
                    </a:move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99" name="Rectangle 20"/>
              <p:cNvSpPr>
                <a:spLocks noChangeArrowheads="1"/>
              </p:cNvSpPr>
              <p:nvPr/>
            </p:nvSpPr>
            <p:spPr bwMode="auto">
              <a:xfrm>
                <a:off x="1573" y="1808"/>
                <a:ext cx="185" cy="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700" name="Freeform 21"/>
              <p:cNvSpPr>
                <a:spLocks/>
              </p:cNvSpPr>
              <p:nvPr/>
            </p:nvSpPr>
            <p:spPr bwMode="auto">
              <a:xfrm>
                <a:off x="3070" y="1808"/>
                <a:ext cx="1" cy="5"/>
              </a:xfrm>
              <a:custGeom>
                <a:avLst/>
                <a:gdLst>
                  <a:gd name="T0" fmla="*/ 0 w 1"/>
                  <a:gd name="T1" fmla="*/ 1 h 16"/>
                  <a:gd name="T2" fmla="*/ 0 w 1"/>
                  <a:gd name="T3" fmla="*/ 0 h 16"/>
                  <a:gd name="T4" fmla="*/ 0 w 1"/>
                  <a:gd name="T5" fmla="*/ 1 h 1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6"/>
                  <a:gd name="T11" fmla="*/ 1 w 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6">
                    <a:moveTo>
                      <a:pt x="0" y="16"/>
                    </a:move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01" name="Freeform 22"/>
              <p:cNvSpPr>
                <a:spLocks/>
              </p:cNvSpPr>
              <p:nvPr/>
            </p:nvSpPr>
            <p:spPr bwMode="auto">
              <a:xfrm>
                <a:off x="4585" y="1808"/>
                <a:ext cx="1" cy="5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1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6"/>
                  <a:gd name="T11" fmla="*/ 1 w 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6">
                    <a:moveTo>
                      <a:pt x="0" y="0"/>
                    </a:move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02" name="Rectangle 23"/>
              <p:cNvSpPr>
                <a:spLocks noChangeArrowheads="1"/>
              </p:cNvSpPr>
              <p:nvPr/>
            </p:nvSpPr>
            <p:spPr bwMode="auto">
              <a:xfrm>
                <a:off x="3070" y="1808"/>
                <a:ext cx="1515" cy="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703" name="Freeform 24"/>
              <p:cNvSpPr>
                <a:spLocks/>
              </p:cNvSpPr>
              <p:nvPr/>
            </p:nvSpPr>
            <p:spPr bwMode="auto">
              <a:xfrm>
                <a:off x="1573" y="2190"/>
                <a:ext cx="1" cy="6"/>
              </a:xfrm>
              <a:custGeom>
                <a:avLst/>
                <a:gdLst>
                  <a:gd name="T0" fmla="*/ 0 w 1"/>
                  <a:gd name="T1" fmla="*/ 1 h 17"/>
                  <a:gd name="T2" fmla="*/ 0 w 1"/>
                  <a:gd name="T3" fmla="*/ 0 h 17"/>
                  <a:gd name="T4" fmla="*/ 0 w 1"/>
                  <a:gd name="T5" fmla="*/ 1 h 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7"/>
                  <a:gd name="T11" fmla="*/ 1 w 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7">
                    <a:moveTo>
                      <a:pt x="0" y="17"/>
                    </a:move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04" name="Freeform 25"/>
              <p:cNvSpPr>
                <a:spLocks/>
              </p:cNvSpPr>
              <p:nvPr/>
            </p:nvSpPr>
            <p:spPr bwMode="auto">
              <a:xfrm>
                <a:off x="4585" y="2190"/>
                <a:ext cx="1" cy="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1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7"/>
                  <a:gd name="T11" fmla="*/ 1 w 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7">
                    <a:moveTo>
                      <a:pt x="0" y="0"/>
                    </a:move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05" name="Rectangle 26"/>
              <p:cNvSpPr>
                <a:spLocks noChangeArrowheads="1"/>
              </p:cNvSpPr>
              <p:nvPr/>
            </p:nvSpPr>
            <p:spPr bwMode="auto">
              <a:xfrm>
                <a:off x="1573" y="2190"/>
                <a:ext cx="3012" cy="6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706" name="Freeform 27"/>
              <p:cNvSpPr>
                <a:spLocks/>
              </p:cNvSpPr>
              <p:nvPr/>
            </p:nvSpPr>
            <p:spPr bwMode="auto">
              <a:xfrm>
                <a:off x="1573" y="2573"/>
                <a:ext cx="1" cy="6"/>
              </a:xfrm>
              <a:custGeom>
                <a:avLst/>
                <a:gdLst>
                  <a:gd name="T0" fmla="*/ 0 w 1"/>
                  <a:gd name="T1" fmla="*/ 1 h 17"/>
                  <a:gd name="T2" fmla="*/ 0 w 1"/>
                  <a:gd name="T3" fmla="*/ 0 h 17"/>
                  <a:gd name="T4" fmla="*/ 0 w 1"/>
                  <a:gd name="T5" fmla="*/ 1 h 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7"/>
                  <a:gd name="T11" fmla="*/ 1 w 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7">
                    <a:moveTo>
                      <a:pt x="0" y="17"/>
                    </a:move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07" name="Freeform 28"/>
              <p:cNvSpPr>
                <a:spLocks/>
              </p:cNvSpPr>
              <p:nvPr/>
            </p:nvSpPr>
            <p:spPr bwMode="auto">
              <a:xfrm>
                <a:off x="4585" y="2573"/>
                <a:ext cx="1" cy="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1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7"/>
                  <a:gd name="T11" fmla="*/ 1 w 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7">
                    <a:moveTo>
                      <a:pt x="0" y="0"/>
                    </a:move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08" name="Rectangle 29"/>
              <p:cNvSpPr>
                <a:spLocks noChangeArrowheads="1"/>
              </p:cNvSpPr>
              <p:nvPr/>
            </p:nvSpPr>
            <p:spPr bwMode="auto">
              <a:xfrm>
                <a:off x="1573" y="2573"/>
                <a:ext cx="3012" cy="6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709" name="Freeform 30"/>
              <p:cNvSpPr>
                <a:spLocks/>
              </p:cNvSpPr>
              <p:nvPr/>
            </p:nvSpPr>
            <p:spPr bwMode="auto">
              <a:xfrm>
                <a:off x="1573" y="2958"/>
                <a:ext cx="1" cy="6"/>
              </a:xfrm>
              <a:custGeom>
                <a:avLst/>
                <a:gdLst>
                  <a:gd name="T0" fmla="*/ 0 w 1"/>
                  <a:gd name="T1" fmla="*/ 1 h 16"/>
                  <a:gd name="T2" fmla="*/ 0 w 1"/>
                  <a:gd name="T3" fmla="*/ 0 h 16"/>
                  <a:gd name="T4" fmla="*/ 0 w 1"/>
                  <a:gd name="T5" fmla="*/ 1 h 1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6"/>
                  <a:gd name="T11" fmla="*/ 1 w 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6">
                    <a:moveTo>
                      <a:pt x="0" y="16"/>
                    </a:move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10" name="Freeform 31"/>
              <p:cNvSpPr>
                <a:spLocks/>
              </p:cNvSpPr>
              <p:nvPr/>
            </p:nvSpPr>
            <p:spPr bwMode="auto">
              <a:xfrm>
                <a:off x="4585" y="2958"/>
                <a:ext cx="1" cy="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1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6"/>
                  <a:gd name="T11" fmla="*/ 1 w 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6">
                    <a:moveTo>
                      <a:pt x="0" y="0"/>
                    </a:move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11" name="Rectangle 32"/>
              <p:cNvSpPr>
                <a:spLocks noChangeArrowheads="1"/>
              </p:cNvSpPr>
              <p:nvPr/>
            </p:nvSpPr>
            <p:spPr bwMode="auto">
              <a:xfrm>
                <a:off x="1573" y="2958"/>
                <a:ext cx="3012" cy="6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712" name="Freeform 33"/>
              <p:cNvSpPr>
                <a:spLocks/>
              </p:cNvSpPr>
              <p:nvPr/>
            </p:nvSpPr>
            <p:spPr bwMode="auto">
              <a:xfrm>
                <a:off x="2706" y="3533"/>
                <a:ext cx="98" cy="81"/>
              </a:xfrm>
              <a:custGeom>
                <a:avLst/>
                <a:gdLst>
                  <a:gd name="T0" fmla="*/ 2 w 295"/>
                  <a:gd name="T1" fmla="*/ 9 h 241"/>
                  <a:gd name="T2" fmla="*/ 3 w 295"/>
                  <a:gd name="T3" fmla="*/ 9 h 241"/>
                  <a:gd name="T4" fmla="*/ 5 w 295"/>
                  <a:gd name="T5" fmla="*/ 1 h 241"/>
                  <a:gd name="T6" fmla="*/ 7 w 295"/>
                  <a:gd name="T7" fmla="*/ 9 h 241"/>
                  <a:gd name="T8" fmla="*/ 8 w 295"/>
                  <a:gd name="T9" fmla="*/ 9 h 241"/>
                  <a:gd name="T10" fmla="*/ 11 w 295"/>
                  <a:gd name="T11" fmla="*/ 0 h 241"/>
                  <a:gd name="T12" fmla="*/ 10 w 295"/>
                  <a:gd name="T13" fmla="*/ 0 h 241"/>
                  <a:gd name="T14" fmla="*/ 8 w 295"/>
                  <a:gd name="T15" fmla="*/ 8 h 241"/>
                  <a:gd name="T16" fmla="*/ 8 w 295"/>
                  <a:gd name="T17" fmla="*/ 8 h 241"/>
                  <a:gd name="T18" fmla="*/ 6 w 295"/>
                  <a:gd name="T19" fmla="*/ 0 h 241"/>
                  <a:gd name="T20" fmla="*/ 5 w 295"/>
                  <a:gd name="T21" fmla="*/ 0 h 241"/>
                  <a:gd name="T22" fmla="*/ 3 w 295"/>
                  <a:gd name="T23" fmla="*/ 8 h 241"/>
                  <a:gd name="T24" fmla="*/ 1 w 295"/>
                  <a:gd name="T25" fmla="*/ 0 h 241"/>
                  <a:gd name="T26" fmla="*/ 0 w 295"/>
                  <a:gd name="T27" fmla="*/ 0 h 241"/>
                  <a:gd name="T28" fmla="*/ 2 w 295"/>
                  <a:gd name="T29" fmla="*/ 9 h 2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95"/>
                  <a:gd name="T46" fmla="*/ 0 h 241"/>
                  <a:gd name="T47" fmla="*/ 295 w 295"/>
                  <a:gd name="T48" fmla="*/ 241 h 24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95" h="241">
                    <a:moveTo>
                      <a:pt x="56" y="241"/>
                    </a:moveTo>
                    <a:lnTo>
                      <a:pt x="94" y="241"/>
                    </a:lnTo>
                    <a:lnTo>
                      <a:pt x="144" y="31"/>
                    </a:lnTo>
                    <a:lnTo>
                      <a:pt x="187" y="241"/>
                    </a:lnTo>
                    <a:lnTo>
                      <a:pt x="225" y="241"/>
                    </a:lnTo>
                    <a:lnTo>
                      <a:pt x="295" y="0"/>
                    </a:lnTo>
                    <a:lnTo>
                      <a:pt x="262" y="0"/>
                    </a:lnTo>
                    <a:lnTo>
                      <a:pt x="212" y="210"/>
                    </a:lnTo>
                    <a:lnTo>
                      <a:pt x="207" y="210"/>
                    </a:lnTo>
                    <a:lnTo>
                      <a:pt x="169" y="0"/>
                    </a:lnTo>
                    <a:lnTo>
                      <a:pt x="126" y="0"/>
                    </a:lnTo>
                    <a:lnTo>
                      <a:pt x="76" y="21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56" y="2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13" name="Freeform 34"/>
              <p:cNvSpPr>
                <a:spLocks/>
              </p:cNvSpPr>
              <p:nvPr/>
            </p:nvSpPr>
            <p:spPr bwMode="auto">
              <a:xfrm>
                <a:off x="2826" y="3559"/>
                <a:ext cx="21" cy="58"/>
              </a:xfrm>
              <a:custGeom>
                <a:avLst/>
                <a:gdLst>
                  <a:gd name="T0" fmla="*/ 0 w 62"/>
                  <a:gd name="T1" fmla="*/ 5 h 176"/>
                  <a:gd name="T2" fmla="*/ 0 w 62"/>
                  <a:gd name="T3" fmla="*/ 6 h 176"/>
                  <a:gd name="T4" fmla="*/ 1 w 62"/>
                  <a:gd name="T5" fmla="*/ 6 h 176"/>
                  <a:gd name="T6" fmla="*/ 1 w 62"/>
                  <a:gd name="T7" fmla="*/ 5 h 176"/>
                  <a:gd name="T8" fmla="*/ 1 w 62"/>
                  <a:gd name="T9" fmla="*/ 5 h 176"/>
                  <a:gd name="T10" fmla="*/ 1 w 62"/>
                  <a:gd name="T11" fmla="*/ 6 h 176"/>
                  <a:gd name="T12" fmla="*/ 2 w 62"/>
                  <a:gd name="T13" fmla="*/ 6 h 176"/>
                  <a:gd name="T14" fmla="*/ 2 w 62"/>
                  <a:gd name="T15" fmla="*/ 6 h 176"/>
                  <a:gd name="T16" fmla="*/ 2 w 62"/>
                  <a:gd name="T17" fmla="*/ 5 h 176"/>
                  <a:gd name="T18" fmla="*/ 2 w 62"/>
                  <a:gd name="T19" fmla="*/ 5 h 176"/>
                  <a:gd name="T20" fmla="*/ 2 w 62"/>
                  <a:gd name="T21" fmla="*/ 2 h 176"/>
                  <a:gd name="T22" fmla="*/ 2 w 62"/>
                  <a:gd name="T23" fmla="*/ 2 h 176"/>
                  <a:gd name="T24" fmla="*/ 2 w 62"/>
                  <a:gd name="T25" fmla="*/ 1 h 176"/>
                  <a:gd name="T26" fmla="*/ 1 w 62"/>
                  <a:gd name="T27" fmla="*/ 0 h 176"/>
                  <a:gd name="T28" fmla="*/ 0 w 62"/>
                  <a:gd name="T29" fmla="*/ 0 h 176"/>
                  <a:gd name="T30" fmla="*/ 0 w 62"/>
                  <a:gd name="T31" fmla="*/ 1 h 176"/>
                  <a:gd name="T32" fmla="*/ 1 w 62"/>
                  <a:gd name="T33" fmla="*/ 1 h 176"/>
                  <a:gd name="T34" fmla="*/ 1 w 62"/>
                  <a:gd name="T35" fmla="*/ 1 h 176"/>
                  <a:gd name="T36" fmla="*/ 1 w 62"/>
                  <a:gd name="T37" fmla="*/ 2 h 176"/>
                  <a:gd name="T38" fmla="*/ 0 w 62"/>
                  <a:gd name="T39" fmla="*/ 2 h 176"/>
                  <a:gd name="T40" fmla="*/ 0 w 62"/>
                  <a:gd name="T41" fmla="*/ 3 h 176"/>
                  <a:gd name="T42" fmla="*/ 1 w 62"/>
                  <a:gd name="T43" fmla="*/ 3 h 176"/>
                  <a:gd name="T44" fmla="*/ 1 w 62"/>
                  <a:gd name="T45" fmla="*/ 5 h 176"/>
                  <a:gd name="T46" fmla="*/ 1 w 62"/>
                  <a:gd name="T47" fmla="*/ 5 h 176"/>
                  <a:gd name="T48" fmla="*/ 0 w 62"/>
                  <a:gd name="T49" fmla="*/ 5 h 17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2"/>
                  <a:gd name="T76" fmla="*/ 0 h 176"/>
                  <a:gd name="T77" fmla="*/ 62 w 62"/>
                  <a:gd name="T78" fmla="*/ 176 h 17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2" h="176">
                    <a:moveTo>
                      <a:pt x="0" y="152"/>
                    </a:moveTo>
                    <a:lnTo>
                      <a:pt x="0" y="176"/>
                    </a:lnTo>
                    <a:lnTo>
                      <a:pt x="21" y="166"/>
                    </a:lnTo>
                    <a:lnTo>
                      <a:pt x="37" y="145"/>
                    </a:lnTo>
                    <a:lnTo>
                      <a:pt x="31" y="140"/>
                    </a:lnTo>
                    <a:lnTo>
                      <a:pt x="31" y="165"/>
                    </a:lnTo>
                    <a:lnTo>
                      <a:pt x="62" y="165"/>
                    </a:lnTo>
                    <a:lnTo>
                      <a:pt x="62" y="170"/>
                    </a:lnTo>
                    <a:lnTo>
                      <a:pt x="62" y="127"/>
                    </a:lnTo>
                    <a:lnTo>
                      <a:pt x="56" y="127"/>
                    </a:lnTo>
                    <a:lnTo>
                      <a:pt x="56" y="42"/>
                    </a:lnTo>
                    <a:lnTo>
                      <a:pt x="62" y="49"/>
                    </a:lnTo>
                    <a:lnTo>
                      <a:pt x="56" y="23"/>
                    </a:lnTo>
                    <a:lnTo>
                      <a:pt x="32" y="5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37" y="67"/>
                    </a:lnTo>
                    <a:lnTo>
                      <a:pt x="0" y="67"/>
                    </a:lnTo>
                    <a:lnTo>
                      <a:pt x="0" y="91"/>
                    </a:lnTo>
                    <a:lnTo>
                      <a:pt x="37" y="85"/>
                    </a:lnTo>
                    <a:lnTo>
                      <a:pt x="30" y="129"/>
                    </a:lnTo>
                    <a:lnTo>
                      <a:pt x="14" y="148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14" name="Freeform 35"/>
              <p:cNvSpPr>
                <a:spLocks/>
              </p:cNvSpPr>
              <p:nvPr/>
            </p:nvSpPr>
            <p:spPr bwMode="auto">
              <a:xfrm>
                <a:off x="2809" y="3559"/>
                <a:ext cx="19" cy="16"/>
              </a:xfrm>
              <a:custGeom>
                <a:avLst/>
                <a:gdLst>
                  <a:gd name="T0" fmla="*/ 2 w 56"/>
                  <a:gd name="T1" fmla="*/ 1 h 49"/>
                  <a:gd name="T2" fmla="*/ 2 w 56"/>
                  <a:gd name="T3" fmla="*/ 0 h 49"/>
                  <a:gd name="T4" fmla="*/ 1 w 56"/>
                  <a:gd name="T5" fmla="*/ 0 h 49"/>
                  <a:gd name="T6" fmla="*/ 1 w 56"/>
                  <a:gd name="T7" fmla="*/ 0 h 49"/>
                  <a:gd name="T8" fmla="*/ 1 w 56"/>
                  <a:gd name="T9" fmla="*/ 0 h 49"/>
                  <a:gd name="T10" fmla="*/ 0 w 56"/>
                  <a:gd name="T11" fmla="*/ 1 h 49"/>
                  <a:gd name="T12" fmla="*/ 0 w 56"/>
                  <a:gd name="T13" fmla="*/ 1 h 49"/>
                  <a:gd name="T14" fmla="*/ 0 w 56"/>
                  <a:gd name="T15" fmla="*/ 1 h 49"/>
                  <a:gd name="T16" fmla="*/ 0 w 56"/>
                  <a:gd name="T17" fmla="*/ 2 h 49"/>
                  <a:gd name="T18" fmla="*/ 0 w 56"/>
                  <a:gd name="T19" fmla="*/ 2 h 49"/>
                  <a:gd name="T20" fmla="*/ 1 w 56"/>
                  <a:gd name="T21" fmla="*/ 2 h 49"/>
                  <a:gd name="T22" fmla="*/ 1 w 56"/>
                  <a:gd name="T23" fmla="*/ 2 h 49"/>
                  <a:gd name="T24" fmla="*/ 1 w 56"/>
                  <a:gd name="T25" fmla="*/ 1 h 49"/>
                  <a:gd name="T26" fmla="*/ 1 w 56"/>
                  <a:gd name="T27" fmla="*/ 1 h 49"/>
                  <a:gd name="T28" fmla="*/ 2 w 56"/>
                  <a:gd name="T29" fmla="*/ 1 h 49"/>
                  <a:gd name="T30" fmla="*/ 2 w 56"/>
                  <a:gd name="T31" fmla="*/ 1 h 49"/>
                  <a:gd name="T32" fmla="*/ 2 w 56"/>
                  <a:gd name="T33" fmla="*/ 1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49"/>
                  <a:gd name="T53" fmla="*/ 56 w 56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49">
                    <a:moveTo>
                      <a:pt x="50" y="19"/>
                    </a:moveTo>
                    <a:lnTo>
                      <a:pt x="50" y="0"/>
                    </a:lnTo>
                    <a:lnTo>
                      <a:pt x="39" y="2"/>
                    </a:lnTo>
                    <a:lnTo>
                      <a:pt x="30" y="3"/>
                    </a:lnTo>
                    <a:lnTo>
                      <a:pt x="14" y="13"/>
                    </a:lnTo>
                    <a:lnTo>
                      <a:pt x="9" y="20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25" y="42"/>
                    </a:lnTo>
                    <a:lnTo>
                      <a:pt x="32" y="49"/>
                    </a:lnTo>
                    <a:lnTo>
                      <a:pt x="31" y="37"/>
                    </a:lnTo>
                    <a:lnTo>
                      <a:pt x="35" y="27"/>
                    </a:lnTo>
                    <a:lnTo>
                      <a:pt x="43" y="21"/>
                    </a:lnTo>
                    <a:lnTo>
                      <a:pt x="56" y="19"/>
                    </a:lnTo>
                    <a:lnTo>
                      <a:pt x="5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15" name="Freeform 36"/>
              <p:cNvSpPr>
                <a:spLocks/>
              </p:cNvSpPr>
              <p:nvPr/>
            </p:nvSpPr>
            <p:spPr bwMode="auto">
              <a:xfrm>
                <a:off x="2808" y="3581"/>
                <a:ext cx="18" cy="36"/>
              </a:xfrm>
              <a:custGeom>
                <a:avLst/>
                <a:gdLst>
                  <a:gd name="T0" fmla="*/ 2 w 55"/>
                  <a:gd name="T1" fmla="*/ 1 h 109"/>
                  <a:gd name="T2" fmla="*/ 2 w 55"/>
                  <a:gd name="T3" fmla="*/ 0 h 109"/>
                  <a:gd name="T4" fmla="*/ 1 w 55"/>
                  <a:gd name="T5" fmla="*/ 0 h 109"/>
                  <a:gd name="T6" fmla="*/ 1 w 55"/>
                  <a:gd name="T7" fmla="*/ 0 h 109"/>
                  <a:gd name="T8" fmla="*/ 0 w 55"/>
                  <a:gd name="T9" fmla="*/ 1 h 109"/>
                  <a:gd name="T10" fmla="*/ 0 w 55"/>
                  <a:gd name="T11" fmla="*/ 1 h 109"/>
                  <a:gd name="T12" fmla="*/ 0 w 55"/>
                  <a:gd name="T13" fmla="*/ 1 h 109"/>
                  <a:gd name="T14" fmla="*/ 0 w 55"/>
                  <a:gd name="T15" fmla="*/ 2 h 109"/>
                  <a:gd name="T16" fmla="*/ 0 w 55"/>
                  <a:gd name="T17" fmla="*/ 3 h 109"/>
                  <a:gd name="T18" fmla="*/ 0 w 55"/>
                  <a:gd name="T19" fmla="*/ 3 h 109"/>
                  <a:gd name="T20" fmla="*/ 1 w 55"/>
                  <a:gd name="T21" fmla="*/ 4 h 109"/>
                  <a:gd name="T22" fmla="*/ 1 w 55"/>
                  <a:gd name="T23" fmla="*/ 4 h 109"/>
                  <a:gd name="T24" fmla="*/ 1 w 55"/>
                  <a:gd name="T25" fmla="*/ 4 h 109"/>
                  <a:gd name="T26" fmla="*/ 2 w 55"/>
                  <a:gd name="T27" fmla="*/ 4 h 109"/>
                  <a:gd name="T28" fmla="*/ 2 w 55"/>
                  <a:gd name="T29" fmla="*/ 4 h 109"/>
                  <a:gd name="T30" fmla="*/ 2 w 55"/>
                  <a:gd name="T31" fmla="*/ 4 h 109"/>
                  <a:gd name="T32" fmla="*/ 2 w 55"/>
                  <a:gd name="T33" fmla="*/ 3 h 109"/>
                  <a:gd name="T34" fmla="*/ 2 w 55"/>
                  <a:gd name="T35" fmla="*/ 3 h 109"/>
                  <a:gd name="T36" fmla="*/ 1 w 55"/>
                  <a:gd name="T37" fmla="*/ 3 h 109"/>
                  <a:gd name="T38" fmla="*/ 1 w 55"/>
                  <a:gd name="T39" fmla="*/ 2 h 109"/>
                  <a:gd name="T40" fmla="*/ 1 w 55"/>
                  <a:gd name="T41" fmla="*/ 2 h 109"/>
                  <a:gd name="T42" fmla="*/ 1 w 55"/>
                  <a:gd name="T43" fmla="*/ 1 h 109"/>
                  <a:gd name="T44" fmla="*/ 1 w 55"/>
                  <a:gd name="T45" fmla="*/ 1 h 109"/>
                  <a:gd name="T46" fmla="*/ 2 w 55"/>
                  <a:gd name="T47" fmla="*/ 1 h 109"/>
                  <a:gd name="T48" fmla="*/ 2 w 55"/>
                  <a:gd name="T49" fmla="*/ 1 h 109"/>
                  <a:gd name="T50" fmla="*/ 2 w 55"/>
                  <a:gd name="T51" fmla="*/ 1 h 10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5"/>
                  <a:gd name="T79" fmla="*/ 0 h 109"/>
                  <a:gd name="T80" fmla="*/ 55 w 55"/>
                  <a:gd name="T81" fmla="*/ 109 h 10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5" h="109">
                    <a:moveTo>
                      <a:pt x="55" y="18"/>
                    </a:moveTo>
                    <a:lnTo>
                      <a:pt x="55" y="0"/>
                    </a:lnTo>
                    <a:lnTo>
                      <a:pt x="36" y="6"/>
                    </a:lnTo>
                    <a:lnTo>
                      <a:pt x="18" y="13"/>
                    </a:lnTo>
                    <a:lnTo>
                      <a:pt x="11" y="20"/>
                    </a:lnTo>
                    <a:lnTo>
                      <a:pt x="5" y="27"/>
                    </a:lnTo>
                    <a:lnTo>
                      <a:pt x="1" y="37"/>
                    </a:lnTo>
                    <a:lnTo>
                      <a:pt x="0" y="49"/>
                    </a:lnTo>
                    <a:lnTo>
                      <a:pt x="2" y="71"/>
                    </a:lnTo>
                    <a:lnTo>
                      <a:pt x="11" y="89"/>
                    </a:lnTo>
                    <a:lnTo>
                      <a:pt x="18" y="98"/>
                    </a:lnTo>
                    <a:lnTo>
                      <a:pt x="26" y="103"/>
                    </a:lnTo>
                    <a:lnTo>
                      <a:pt x="36" y="108"/>
                    </a:lnTo>
                    <a:lnTo>
                      <a:pt x="48" y="109"/>
                    </a:lnTo>
                    <a:lnTo>
                      <a:pt x="55" y="109"/>
                    </a:lnTo>
                    <a:lnTo>
                      <a:pt x="55" y="103"/>
                    </a:lnTo>
                    <a:lnTo>
                      <a:pt x="55" y="85"/>
                    </a:lnTo>
                    <a:lnTo>
                      <a:pt x="44" y="82"/>
                    </a:lnTo>
                    <a:lnTo>
                      <a:pt x="36" y="74"/>
                    </a:lnTo>
                    <a:lnTo>
                      <a:pt x="32" y="63"/>
                    </a:lnTo>
                    <a:lnTo>
                      <a:pt x="30" y="49"/>
                    </a:lnTo>
                    <a:lnTo>
                      <a:pt x="33" y="38"/>
                    </a:lnTo>
                    <a:lnTo>
                      <a:pt x="39" y="30"/>
                    </a:lnTo>
                    <a:lnTo>
                      <a:pt x="46" y="25"/>
                    </a:lnTo>
                    <a:lnTo>
                      <a:pt x="55" y="24"/>
                    </a:lnTo>
                    <a:lnTo>
                      <a:pt x="5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16" name="Freeform 37"/>
              <p:cNvSpPr>
                <a:spLocks/>
              </p:cNvSpPr>
              <p:nvPr/>
            </p:nvSpPr>
            <p:spPr bwMode="auto">
              <a:xfrm>
                <a:off x="2856" y="3559"/>
                <a:ext cx="45" cy="55"/>
              </a:xfrm>
              <a:custGeom>
                <a:avLst/>
                <a:gdLst>
                  <a:gd name="T0" fmla="*/ 2 w 135"/>
                  <a:gd name="T1" fmla="*/ 6 h 165"/>
                  <a:gd name="T2" fmla="*/ 3 w 135"/>
                  <a:gd name="T3" fmla="*/ 6 h 165"/>
                  <a:gd name="T4" fmla="*/ 5 w 135"/>
                  <a:gd name="T5" fmla="*/ 0 h 165"/>
                  <a:gd name="T6" fmla="*/ 4 w 135"/>
                  <a:gd name="T7" fmla="*/ 0 h 165"/>
                  <a:gd name="T8" fmla="*/ 3 w 135"/>
                  <a:gd name="T9" fmla="*/ 5 h 165"/>
                  <a:gd name="T10" fmla="*/ 1 w 135"/>
                  <a:gd name="T11" fmla="*/ 0 h 165"/>
                  <a:gd name="T12" fmla="*/ 0 w 135"/>
                  <a:gd name="T13" fmla="*/ 0 h 165"/>
                  <a:gd name="T14" fmla="*/ 2 w 135"/>
                  <a:gd name="T15" fmla="*/ 6 h 1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5"/>
                  <a:gd name="T25" fmla="*/ 0 h 165"/>
                  <a:gd name="T26" fmla="*/ 135 w 135"/>
                  <a:gd name="T27" fmla="*/ 165 h 1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5" h="165">
                    <a:moveTo>
                      <a:pt x="43" y="165"/>
                    </a:moveTo>
                    <a:lnTo>
                      <a:pt x="80" y="165"/>
                    </a:lnTo>
                    <a:lnTo>
                      <a:pt x="135" y="0"/>
                    </a:lnTo>
                    <a:lnTo>
                      <a:pt x="105" y="0"/>
                    </a:lnTo>
                    <a:lnTo>
                      <a:pt x="68" y="14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43" y="1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17" name="Freeform 38"/>
              <p:cNvSpPr>
                <a:spLocks/>
              </p:cNvSpPr>
              <p:nvPr/>
            </p:nvSpPr>
            <p:spPr bwMode="auto">
              <a:xfrm>
                <a:off x="2933" y="3597"/>
                <a:ext cx="19" cy="20"/>
              </a:xfrm>
              <a:custGeom>
                <a:avLst/>
                <a:gdLst>
                  <a:gd name="T0" fmla="*/ 0 w 56"/>
                  <a:gd name="T1" fmla="*/ 1 h 60"/>
                  <a:gd name="T2" fmla="*/ 0 w 56"/>
                  <a:gd name="T3" fmla="*/ 2 h 60"/>
                  <a:gd name="T4" fmla="*/ 0 w 56"/>
                  <a:gd name="T5" fmla="*/ 2 h 60"/>
                  <a:gd name="T6" fmla="*/ 0 w 56"/>
                  <a:gd name="T7" fmla="*/ 2 h 60"/>
                  <a:gd name="T8" fmla="*/ 1 w 56"/>
                  <a:gd name="T9" fmla="*/ 2 h 60"/>
                  <a:gd name="T10" fmla="*/ 1 w 56"/>
                  <a:gd name="T11" fmla="*/ 2 h 60"/>
                  <a:gd name="T12" fmla="*/ 2 w 56"/>
                  <a:gd name="T13" fmla="*/ 2 h 60"/>
                  <a:gd name="T14" fmla="*/ 2 w 56"/>
                  <a:gd name="T15" fmla="*/ 1 h 60"/>
                  <a:gd name="T16" fmla="*/ 2 w 56"/>
                  <a:gd name="T17" fmla="*/ 1 h 60"/>
                  <a:gd name="T18" fmla="*/ 2 w 56"/>
                  <a:gd name="T19" fmla="*/ 0 h 60"/>
                  <a:gd name="T20" fmla="*/ 1 w 56"/>
                  <a:gd name="T21" fmla="*/ 0 h 60"/>
                  <a:gd name="T22" fmla="*/ 1 w 56"/>
                  <a:gd name="T23" fmla="*/ 1 h 60"/>
                  <a:gd name="T24" fmla="*/ 1 w 56"/>
                  <a:gd name="T25" fmla="*/ 1 h 60"/>
                  <a:gd name="T26" fmla="*/ 0 w 56"/>
                  <a:gd name="T27" fmla="*/ 1 h 60"/>
                  <a:gd name="T28" fmla="*/ 0 w 56"/>
                  <a:gd name="T29" fmla="*/ 1 h 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"/>
                  <a:gd name="T46" fmla="*/ 0 h 60"/>
                  <a:gd name="T47" fmla="*/ 56 w 56"/>
                  <a:gd name="T48" fmla="*/ 60 h 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" h="60">
                    <a:moveTo>
                      <a:pt x="0" y="36"/>
                    </a:moveTo>
                    <a:lnTo>
                      <a:pt x="0" y="54"/>
                    </a:lnTo>
                    <a:lnTo>
                      <a:pt x="0" y="60"/>
                    </a:lnTo>
                    <a:lnTo>
                      <a:pt x="13" y="59"/>
                    </a:lnTo>
                    <a:lnTo>
                      <a:pt x="26" y="56"/>
                    </a:lnTo>
                    <a:lnTo>
                      <a:pt x="35" y="50"/>
                    </a:lnTo>
                    <a:lnTo>
                      <a:pt x="42" y="43"/>
                    </a:lnTo>
                    <a:lnTo>
                      <a:pt x="48" y="35"/>
                    </a:lnTo>
                    <a:lnTo>
                      <a:pt x="53" y="25"/>
                    </a:lnTo>
                    <a:lnTo>
                      <a:pt x="56" y="0"/>
                    </a:lnTo>
                    <a:lnTo>
                      <a:pt x="26" y="0"/>
                    </a:lnTo>
                    <a:lnTo>
                      <a:pt x="24" y="14"/>
                    </a:lnTo>
                    <a:lnTo>
                      <a:pt x="20" y="25"/>
                    </a:lnTo>
                    <a:lnTo>
                      <a:pt x="13" y="33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18" name="Freeform 39"/>
              <p:cNvSpPr>
                <a:spLocks/>
              </p:cNvSpPr>
              <p:nvPr/>
            </p:nvSpPr>
            <p:spPr bwMode="auto">
              <a:xfrm>
                <a:off x="2933" y="3559"/>
                <a:ext cx="21" cy="30"/>
              </a:xfrm>
              <a:custGeom>
                <a:avLst/>
                <a:gdLst>
                  <a:gd name="T0" fmla="*/ 0 w 63"/>
                  <a:gd name="T1" fmla="*/ 3 h 91"/>
                  <a:gd name="T2" fmla="*/ 0 w 63"/>
                  <a:gd name="T3" fmla="*/ 3 h 91"/>
                  <a:gd name="T4" fmla="*/ 2 w 63"/>
                  <a:gd name="T5" fmla="*/ 3 h 91"/>
                  <a:gd name="T6" fmla="*/ 2 w 63"/>
                  <a:gd name="T7" fmla="*/ 3 h 91"/>
                  <a:gd name="T8" fmla="*/ 2 w 63"/>
                  <a:gd name="T9" fmla="*/ 3 h 91"/>
                  <a:gd name="T10" fmla="*/ 2 w 63"/>
                  <a:gd name="T11" fmla="*/ 2 h 91"/>
                  <a:gd name="T12" fmla="*/ 2 w 63"/>
                  <a:gd name="T13" fmla="*/ 2 h 91"/>
                  <a:gd name="T14" fmla="*/ 2 w 63"/>
                  <a:gd name="T15" fmla="*/ 1 h 91"/>
                  <a:gd name="T16" fmla="*/ 2 w 63"/>
                  <a:gd name="T17" fmla="*/ 1 h 91"/>
                  <a:gd name="T18" fmla="*/ 2 w 63"/>
                  <a:gd name="T19" fmla="*/ 0 h 91"/>
                  <a:gd name="T20" fmla="*/ 1 w 63"/>
                  <a:gd name="T21" fmla="*/ 0 h 91"/>
                  <a:gd name="T22" fmla="*/ 1 w 63"/>
                  <a:gd name="T23" fmla="*/ 0 h 91"/>
                  <a:gd name="T24" fmla="*/ 0 w 63"/>
                  <a:gd name="T25" fmla="*/ 0 h 91"/>
                  <a:gd name="T26" fmla="*/ 0 w 63"/>
                  <a:gd name="T27" fmla="*/ 1 h 91"/>
                  <a:gd name="T28" fmla="*/ 0 w 63"/>
                  <a:gd name="T29" fmla="*/ 1 h 91"/>
                  <a:gd name="T30" fmla="*/ 1 w 63"/>
                  <a:gd name="T31" fmla="*/ 1 h 91"/>
                  <a:gd name="T32" fmla="*/ 1 w 63"/>
                  <a:gd name="T33" fmla="*/ 1 h 91"/>
                  <a:gd name="T34" fmla="*/ 1 w 63"/>
                  <a:gd name="T35" fmla="*/ 1 h 91"/>
                  <a:gd name="T36" fmla="*/ 1 w 63"/>
                  <a:gd name="T37" fmla="*/ 2 h 91"/>
                  <a:gd name="T38" fmla="*/ 1 w 63"/>
                  <a:gd name="T39" fmla="*/ 2 h 91"/>
                  <a:gd name="T40" fmla="*/ 1 w 63"/>
                  <a:gd name="T41" fmla="*/ 3 h 91"/>
                  <a:gd name="T42" fmla="*/ 1 w 63"/>
                  <a:gd name="T43" fmla="*/ 3 h 91"/>
                  <a:gd name="T44" fmla="*/ 0 w 63"/>
                  <a:gd name="T45" fmla="*/ 3 h 9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3"/>
                  <a:gd name="T70" fmla="*/ 0 h 91"/>
                  <a:gd name="T71" fmla="*/ 63 w 63"/>
                  <a:gd name="T72" fmla="*/ 91 h 9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3" h="91">
                    <a:moveTo>
                      <a:pt x="0" y="73"/>
                    </a:moveTo>
                    <a:lnTo>
                      <a:pt x="0" y="91"/>
                    </a:lnTo>
                    <a:lnTo>
                      <a:pt x="56" y="91"/>
                    </a:lnTo>
                    <a:lnTo>
                      <a:pt x="56" y="80"/>
                    </a:lnTo>
                    <a:lnTo>
                      <a:pt x="63" y="80"/>
                    </a:lnTo>
                    <a:lnTo>
                      <a:pt x="63" y="63"/>
                    </a:lnTo>
                    <a:lnTo>
                      <a:pt x="60" y="46"/>
                    </a:lnTo>
                    <a:lnTo>
                      <a:pt x="56" y="34"/>
                    </a:lnTo>
                    <a:lnTo>
                      <a:pt x="51" y="21"/>
                    </a:lnTo>
                    <a:lnTo>
                      <a:pt x="42" y="13"/>
                    </a:lnTo>
                    <a:lnTo>
                      <a:pt x="31" y="6"/>
                    </a:lnTo>
                    <a:lnTo>
                      <a:pt x="17" y="2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14" y="26"/>
                    </a:lnTo>
                    <a:lnTo>
                      <a:pt x="24" y="32"/>
                    </a:lnTo>
                    <a:lnTo>
                      <a:pt x="27" y="39"/>
                    </a:lnTo>
                    <a:lnTo>
                      <a:pt x="30" y="48"/>
                    </a:lnTo>
                    <a:lnTo>
                      <a:pt x="33" y="59"/>
                    </a:lnTo>
                    <a:lnTo>
                      <a:pt x="33" y="73"/>
                    </a:lnTo>
                    <a:lnTo>
                      <a:pt x="26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19" name="Freeform 40"/>
              <p:cNvSpPr>
                <a:spLocks/>
              </p:cNvSpPr>
              <p:nvPr/>
            </p:nvSpPr>
            <p:spPr bwMode="auto">
              <a:xfrm>
                <a:off x="2913" y="3559"/>
                <a:ext cx="20" cy="58"/>
              </a:xfrm>
              <a:custGeom>
                <a:avLst/>
                <a:gdLst>
                  <a:gd name="T0" fmla="*/ 2 w 61"/>
                  <a:gd name="T1" fmla="*/ 1 h 176"/>
                  <a:gd name="T2" fmla="*/ 2 w 61"/>
                  <a:gd name="T3" fmla="*/ 0 h 176"/>
                  <a:gd name="T4" fmla="*/ 1 w 61"/>
                  <a:gd name="T5" fmla="*/ 0 h 176"/>
                  <a:gd name="T6" fmla="*/ 0 w 61"/>
                  <a:gd name="T7" fmla="*/ 1 h 176"/>
                  <a:gd name="T8" fmla="*/ 0 w 61"/>
                  <a:gd name="T9" fmla="*/ 3 h 176"/>
                  <a:gd name="T10" fmla="*/ 0 w 61"/>
                  <a:gd name="T11" fmla="*/ 5 h 176"/>
                  <a:gd name="T12" fmla="*/ 1 w 61"/>
                  <a:gd name="T13" fmla="*/ 6 h 176"/>
                  <a:gd name="T14" fmla="*/ 1 w 61"/>
                  <a:gd name="T15" fmla="*/ 6 h 176"/>
                  <a:gd name="T16" fmla="*/ 2 w 61"/>
                  <a:gd name="T17" fmla="*/ 6 h 176"/>
                  <a:gd name="T18" fmla="*/ 2 w 61"/>
                  <a:gd name="T19" fmla="*/ 5 h 176"/>
                  <a:gd name="T20" fmla="*/ 1 w 61"/>
                  <a:gd name="T21" fmla="*/ 5 h 176"/>
                  <a:gd name="T22" fmla="*/ 1 w 61"/>
                  <a:gd name="T23" fmla="*/ 5 h 176"/>
                  <a:gd name="T24" fmla="*/ 1 w 61"/>
                  <a:gd name="T25" fmla="*/ 3 h 176"/>
                  <a:gd name="T26" fmla="*/ 2 w 61"/>
                  <a:gd name="T27" fmla="*/ 3 h 176"/>
                  <a:gd name="T28" fmla="*/ 2 w 61"/>
                  <a:gd name="T29" fmla="*/ 3 h 176"/>
                  <a:gd name="T30" fmla="*/ 1 w 61"/>
                  <a:gd name="T31" fmla="*/ 3 h 176"/>
                  <a:gd name="T32" fmla="*/ 1 w 61"/>
                  <a:gd name="T33" fmla="*/ 1 h 176"/>
                  <a:gd name="T34" fmla="*/ 2 w 61"/>
                  <a:gd name="T35" fmla="*/ 1 h 176"/>
                  <a:gd name="T36" fmla="*/ 2 w 61"/>
                  <a:gd name="T37" fmla="*/ 1 h 176"/>
                  <a:gd name="T38" fmla="*/ 2 w 61"/>
                  <a:gd name="T39" fmla="*/ 1 h 176"/>
                  <a:gd name="T40" fmla="*/ 2 w 61"/>
                  <a:gd name="T41" fmla="*/ 1 h 17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176"/>
                  <a:gd name="T65" fmla="*/ 61 w 61"/>
                  <a:gd name="T66" fmla="*/ 176 h 17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176">
                    <a:moveTo>
                      <a:pt x="61" y="19"/>
                    </a:moveTo>
                    <a:lnTo>
                      <a:pt x="61" y="0"/>
                    </a:lnTo>
                    <a:lnTo>
                      <a:pt x="29" y="7"/>
                    </a:lnTo>
                    <a:lnTo>
                      <a:pt x="10" y="26"/>
                    </a:lnTo>
                    <a:lnTo>
                      <a:pt x="0" y="71"/>
                    </a:lnTo>
                    <a:lnTo>
                      <a:pt x="4" y="136"/>
                    </a:lnTo>
                    <a:lnTo>
                      <a:pt x="17" y="161"/>
                    </a:lnTo>
                    <a:lnTo>
                      <a:pt x="36" y="173"/>
                    </a:lnTo>
                    <a:lnTo>
                      <a:pt x="61" y="176"/>
                    </a:lnTo>
                    <a:lnTo>
                      <a:pt x="61" y="152"/>
                    </a:lnTo>
                    <a:lnTo>
                      <a:pt x="39" y="147"/>
                    </a:lnTo>
                    <a:lnTo>
                      <a:pt x="28" y="124"/>
                    </a:lnTo>
                    <a:lnTo>
                      <a:pt x="25" y="91"/>
                    </a:lnTo>
                    <a:lnTo>
                      <a:pt x="61" y="91"/>
                    </a:lnTo>
                    <a:lnTo>
                      <a:pt x="61" y="73"/>
                    </a:lnTo>
                    <a:lnTo>
                      <a:pt x="25" y="73"/>
                    </a:lnTo>
                    <a:lnTo>
                      <a:pt x="32" y="37"/>
                    </a:lnTo>
                    <a:lnTo>
                      <a:pt x="48" y="21"/>
                    </a:lnTo>
                    <a:lnTo>
                      <a:pt x="61" y="19"/>
                    </a:lnTo>
                    <a:lnTo>
                      <a:pt x="61" y="24"/>
                    </a:lnTo>
                    <a:lnTo>
                      <a:pt x="6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20" name="Rectangle 41"/>
              <p:cNvSpPr>
                <a:spLocks noChangeArrowheads="1"/>
              </p:cNvSpPr>
              <p:nvPr/>
            </p:nvSpPr>
            <p:spPr bwMode="auto">
              <a:xfrm>
                <a:off x="2966" y="3533"/>
                <a:ext cx="10" cy="8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721" name="Freeform 42"/>
              <p:cNvSpPr>
                <a:spLocks/>
              </p:cNvSpPr>
              <p:nvPr/>
            </p:nvSpPr>
            <p:spPr bwMode="auto">
              <a:xfrm>
                <a:off x="3012" y="3597"/>
                <a:ext cx="20" cy="20"/>
              </a:xfrm>
              <a:custGeom>
                <a:avLst/>
                <a:gdLst>
                  <a:gd name="T0" fmla="*/ 0 w 61"/>
                  <a:gd name="T1" fmla="*/ 1 h 60"/>
                  <a:gd name="T2" fmla="*/ 0 w 61"/>
                  <a:gd name="T3" fmla="*/ 2 h 60"/>
                  <a:gd name="T4" fmla="*/ 0 w 61"/>
                  <a:gd name="T5" fmla="*/ 2 h 60"/>
                  <a:gd name="T6" fmla="*/ 1 w 61"/>
                  <a:gd name="T7" fmla="*/ 2 h 60"/>
                  <a:gd name="T8" fmla="*/ 1 w 61"/>
                  <a:gd name="T9" fmla="*/ 2 h 60"/>
                  <a:gd name="T10" fmla="*/ 1 w 61"/>
                  <a:gd name="T11" fmla="*/ 2 h 60"/>
                  <a:gd name="T12" fmla="*/ 2 w 61"/>
                  <a:gd name="T13" fmla="*/ 2 h 60"/>
                  <a:gd name="T14" fmla="*/ 2 w 61"/>
                  <a:gd name="T15" fmla="*/ 1 h 60"/>
                  <a:gd name="T16" fmla="*/ 2 w 61"/>
                  <a:gd name="T17" fmla="*/ 1 h 60"/>
                  <a:gd name="T18" fmla="*/ 2 w 61"/>
                  <a:gd name="T19" fmla="*/ 0 h 60"/>
                  <a:gd name="T20" fmla="*/ 2 w 61"/>
                  <a:gd name="T21" fmla="*/ 0 h 60"/>
                  <a:gd name="T22" fmla="*/ 2 w 61"/>
                  <a:gd name="T23" fmla="*/ 0 h 60"/>
                  <a:gd name="T24" fmla="*/ 1 w 61"/>
                  <a:gd name="T25" fmla="*/ 0 h 60"/>
                  <a:gd name="T26" fmla="*/ 1 w 61"/>
                  <a:gd name="T27" fmla="*/ 0 h 60"/>
                  <a:gd name="T28" fmla="*/ 1 w 61"/>
                  <a:gd name="T29" fmla="*/ 1 h 60"/>
                  <a:gd name="T30" fmla="*/ 1 w 61"/>
                  <a:gd name="T31" fmla="*/ 1 h 60"/>
                  <a:gd name="T32" fmla="*/ 1 w 61"/>
                  <a:gd name="T33" fmla="*/ 1 h 60"/>
                  <a:gd name="T34" fmla="*/ 0 w 61"/>
                  <a:gd name="T35" fmla="*/ 1 h 60"/>
                  <a:gd name="T36" fmla="*/ 0 w 61"/>
                  <a:gd name="T37" fmla="*/ 1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1"/>
                  <a:gd name="T58" fmla="*/ 0 h 60"/>
                  <a:gd name="T59" fmla="*/ 61 w 61"/>
                  <a:gd name="T60" fmla="*/ 60 h 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1" h="60">
                    <a:moveTo>
                      <a:pt x="0" y="36"/>
                    </a:moveTo>
                    <a:lnTo>
                      <a:pt x="0" y="54"/>
                    </a:lnTo>
                    <a:lnTo>
                      <a:pt x="6" y="60"/>
                    </a:lnTo>
                    <a:lnTo>
                      <a:pt x="17" y="59"/>
                    </a:lnTo>
                    <a:lnTo>
                      <a:pt x="28" y="56"/>
                    </a:lnTo>
                    <a:lnTo>
                      <a:pt x="36" y="50"/>
                    </a:lnTo>
                    <a:lnTo>
                      <a:pt x="45" y="43"/>
                    </a:lnTo>
                    <a:lnTo>
                      <a:pt x="52" y="35"/>
                    </a:lnTo>
                    <a:lnTo>
                      <a:pt x="57" y="25"/>
                    </a:lnTo>
                    <a:lnTo>
                      <a:pt x="60" y="13"/>
                    </a:lnTo>
                    <a:lnTo>
                      <a:pt x="61" y="0"/>
                    </a:lnTo>
                    <a:lnTo>
                      <a:pt x="56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28" y="14"/>
                    </a:lnTo>
                    <a:lnTo>
                      <a:pt x="22" y="25"/>
                    </a:lnTo>
                    <a:lnTo>
                      <a:pt x="15" y="33"/>
                    </a:lnTo>
                    <a:lnTo>
                      <a:pt x="6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22" name="Freeform 43"/>
              <p:cNvSpPr>
                <a:spLocks/>
              </p:cNvSpPr>
              <p:nvPr/>
            </p:nvSpPr>
            <p:spPr bwMode="auto">
              <a:xfrm>
                <a:off x="3012" y="3559"/>
                <a:ext cx="20" cy="30"/>
              </a:xfrm>
              <a:custGeom>
                <a:avLst/>
                <a:gdLst>
                  <a:gd name="T0" fmla="*/ 0 w 61"/>
                  <a:gd name="T1" fmla="*/ 3 h 91"/>
                  <a:gd name="T2" fmla="*/ 0 w 61"/>
                  <a:gd name="T3" fmla="*/ 3 h 91"/>
                  <a:gd name="T4" fmla="*/ 2 w 61"/>
                  <a:gd name="T5" fmla="*/ 3 h 91"/>
                  <a:gd name="T6" fmla="*/ 2 w 61"/>
                  <a:gd name="T7" fmla="*/ 3 h 91"/>
                  <a:gd name="T8" fmla="*/ 2 w 61"/>
                  <a:gd name="T9" fmla="*/ 2 h 91"/>
                  <a:gd name="T10" fmla="*/ 2 w 61"/>
                  <a:gd name="T11" fmla="*/ 2 h 91"/>
                  <a:gd name="T12" fmla="*/ 2 w 61"/>
                  <a:gd name="T13" fmla="*/ 1 h 91"/>
                  <a:gd name="T14" fmla="*/ 2 w 61"/>
                  <a:gd name="T15" fmla="*/ 1 h 91"/>
                  <a:gd name="T16" fmla="*/ 2 w 61"/>
                  <a:gd name="T17" fmla="*/ 0 h 91"/>
                  <a:gd name="T18" fmla="*/ 1 w 61"/>
                  <a:gd name="T19" fmla="*/ 0 h 91"/>
                  <a:gd name="T20" fmla="*/ 1 w 61"/>
                  <a:gd name="T21" fmla="*/ 0 h 91"/>
                  <a:gd name="T22" fmla="*/ 0 w 61"/>
                  <a:gd name="T23" fmla="*/ 0 h 91"/>
                  <a:gd name="T24" fmla="*/ 0 w 61"/>
                  <a:gd name="T25" fmla="*/ 0 h 91"/>
                  <a:gd name="T26" fmla="*/ 0 w 61"/>
                  <a:gd name="T27" fmla="*/ 1 h 91"/>
                  <a:gd name="T28" fmla="*/ 0 w 61"/>
                  <a:gd name="T29" fmla="*/ 1 h 91"/>
                  <a:gd name="T30" fmla="*/ 1 w 61"/>
                  <a:gd name="T31" fmla="*/ 1 h 91"/>
                  <a:gd name="T32" fmla="*/ 1 w 61"/>
                  <a:gd name="T33" fmla="*/ 1 h 91"/>
                  <a:gd name="T34" fmla="*/ 1 w 61"/>
                  <a:gd name="T35" fmla="*/ 1 h 91"/>
                  <a:gd name="T36" fmla="*/ 1 w 61"/>
                  <a:gd name="T37" fmla="*/ 2 h 91"/>
                  <a:gd name="T38" fmla="*/ 1 w 61"/>
                  <a:gd name="T39" fmla="*/ 2 h 91"/>
                  <a:gd name="T40" fmla="*/ 1 w 61"/>
                  <a:gd name="T41" fmla="*/ 3 h 91"/>
                  <a:gd name="T42" fmla="*/ 0 w 61"/>
                  <a:gd name="T43" fmla="*/ 3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1"/>
                  <a:gd name="T67" fmla="*/ 0 h 91"/>
                  <a:gd name="T68" fmla="*/ 61 w 61"/>
                  <a:gd name="T69" fmla="*/ 91 h 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1" h="91">
                    <a:moveTo>
                      <a:pt x="0" y="73"/>
                    </a:moveTo>
                    <a:lnTo>
                      <a:pt x="0" y="91"/>
                    </a:lnTo>
                    <a:lnTo>
                      <a:pt x="61" y="91"/>
                    </a:lnTo>
                    <a:lnTo>
                      <a:pt x="61" y="80"/>
                    </a:lnTo>
                    <a:lnTo>
                      <a:pt x="61" y="63"/>
                    </a:lnTo>
                    <a:lnTo>
                      <a:pt x="59" y="46"/>
                    </a:lnTo>
                    <a:lnTo>
                      <a:pt x="56" y="34"/>
                    </a:lnTo>
                    <a:lnTo>
                      <a:pt x="50" y="21"/>
                    </a:lnTo>
                    <a:lnTo>
                      <a:pt x="42" y="13"/>
                    </a:lnTo>
                    <a:lnTo>
                      <a:pt x="32" y="6"/>
                    </a:lnTo>
                    <a:lnTo>
                      <a:pt x="21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24"/>
                    </a:lnTo>
                    <a:lnTo>
                      <a:pt x="15" y="26"/>
                    </a:lnTo>
                    <a:lnTo>
                      <a:pt x="22" y="32"/>
                    </a:lnTo>
                    <a:lnTo>
                      <a:pt x="27" y="39"/>
                    </a:lnTo>
                    <a:lnTo>
                      <a:pt x="28" y="48"/>
                    </a:lnTo>
                    <a:lnTo>
                      <a:pt x="31" y="59"/>
                    </a:lnTo>
                    <a:lnTo>
                      <a:pt x="31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23" name="Freeform 44"/>
              <p:cNvSpPr>
                <a:spLocks/>
              </p:cNvSpPr>
              <p:nvPr/>
            </p:nvSpPr>
            <p:spPr bwMode="auto">
              <a:xfrm>
                <a:off x="2992" y="3559"/>
                <a:ext cx="22" cy="58"/>
              </a:xfrm>
              <a:custGeom>
                <a:avLst/>
                <a:gdLst>
                  <a:gd name="T0" fmla="*/ 2 w 66"/>
                  <a:gd name="T1" fmla="*/ 1 h 176"/>
                  <a:gd name="T2" fmla="*/ 2 w 66"/>
                  <a:gd name="T3" fmla="*/ 0 h 176"/>
                  <a:gd name="T4" fmla="*/ 2 w 66"/>
                  <a:gd name="T5" fmla="*/ 0 h 176"/>
                  <a:gd name="T6" fmla="*/ 2 w 66"/>
                  <a:gd name="T7" fmla="*/ 0 h 176"/>
                  <a:gd name="T8" fmla="*/ 1 w 66"/>
                  <a:gd name="T9" fmla="*/ 1 h 176"/>
                  <a:gd name="T10" fmla="*/ 0 w 66"/>
                  <a:gd name="T11" fmla="*/ 2 h 176"/>
                  <a:gd name="T12" fmla="*/ 0 w 66"/>
                  <a:gd name="T13" fmla="*/ 4 h 176"/>
                  <a:gd name="T14" fmla="*/ 0 w 66"/>
                  <a:gd name="T15" fmla="*/ 5 h 176"/>
                  <a:gd name="T16" fmla="*/ 1 w 66"/>
                  <a:gd name="T17" fmla="*/ 6 h 176"/>
                  <a:gd name="T18" fmla="*/ 2 w 66"/>
                  <a:gd name="T19" fmla="*/ 6 h 176"/>
                  <a:gd name="T20" fmla="*/ 2 w 66"/>
                  <a:gd name="T21" fmla="*/ 6 h 176"/>
                  <a:gd name="T22" fmla="*/ 2 w 66"/>
                  <a:gd name="T23" fmla="*/ 5 h 176"/>
                  <a:gd name="T24" fmla="*/ 2 w 66"/>
                  <a:gd name="T25" fmla="*/ 5 h 176"/>
                  <a:gd name="T26" fmla="*/ 2 w 66"/>
                  <a:gd name="T27" fmla="*/ 5 h 176"/>
                  <a:gd name="T28" fmla="*/ 1 w 66"/>
                  <a:gd name="T29" fmla="*/ 4 h 176"/>
                  <a:gd name="T30" fmla="*/ 1 w 66"/>
                  <a:gd name="T31" fmla="*/ 4 h 176"/>
                  <a:gd name="T32" fmla="*/ 1 w 66"/>
                  <a:gd name="T33" fmla="*/ 3 h 176"/>
                  <a:gd name="T34" fmla="*/ 2 w 66"/>
                  <a:gd name="T35" fmla="*/ 3 h 176"/>
                  <a:gd name="T36" fmla="*/ 2 w 66"/>
                  <a:gd name="T37" fmla="*/ 3 h 176"/>
                  <a:gd name="T38" fmla="*/ 1 w 66"/>
                  <a:gd name="T39" fmla="*/ 3 h 176"/>
                  <a:gd name="T40" fmla="*/ 1 w 66"/>
                  <a:gd name="T41" fmla="*/ 3 h 176"/>
                  <a:gd name="T42" fmla="*/ 1 w 66"/>
                  <a:gd name="T43" fmla="*/ 2 h 176"/>
                  <a:gd name="T44" fmla="*/ 2 w 66"/>
                  <a:gd name="T45" fmla="*/ 1 h 176"/>
                  <a:gd name="T46" fmla="*/ 2 w 66"/>
                  <a:gd name="T47" fmla="*/ 1 h 176"/>
                  <a:gd name="T48" fmla="*/ 2 w 66"/>
                  <a:gd name="T49" fmla="*/ 1 h 176"/>
                  <a:gd name="T50" fmla="*/ 2 w 66"/>
                  <a:gd name="T51" fmla="*/ 1 h 17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"/>
                  <a:gd name="T79" fmla="*/ 0 h 176"/>
                  <a:gd name="T80" fmla="*/ 66 w 66"/>
                  <a:gd name="T81" fmla="*/ 176 h 17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" h="176">
                    <a:moveTo>
                      <a:pt x="60" y="19"/>
                    </a:moveTo>
                    <a:lnTo>
                      <a:pt x="60" y="0"/>
                    </a:lnTo>
                    <a:lnTo>
                      <a:pt x="66" y="0"/>
                    </a:lnTo>
                    <a:lnTo>
                      <a:pt x="45" y="2"/>
                    </a:lnTo>
                    <a:lnTo>
                      <a:pt x="17" y="14"/>
                    </a:lnTo>
                    <a:lnTo>
                      <a:pt x="0" y="53"/>
                    </a:lnTo>
                    <a:lnTo>
                      <a:pt x="0" y="116"/>
                    </a:lnTo>
                    <a:lnTo>
                      <a:pt x="10" y="151"/>
                    </a:lnTo>
                    <a:lnTo>
                      <a:pt x="28" y="169"/>
                    </a:lnTo>
                    <a:lnTo>
                      <a:pt x="66" y="176"/>
                    </a:lnTo>
                    <a:lnTo>
                      <a:pt x="60" y="170"/>
                    </a:lnTo>
                    <a:lnTo>
                      <a:pt x="60" y="152"/>
                    </a:lnTo>
                    <a:lnTo>
                      <a:pt x="66" y="152"/>
                    </a:lnTo>
                    <a:lnTo>
                      <a:pt x="42" y="147"/>
                    </a:lnTo>
                    <a:lnTo>
                      <a:pt x="29" y="112"/>
                    </a:lnTo>
                    <a:lnTo>
                      <a:pt x="29" y="98"/>
                    </a:lnTo>
                    <a:lnTo>
                      <a:pt x="22" y="91"/>
                    </a:lnTo>
                    <a:lnTo>
                      <a:pt x="60" y="91"/>
                    </a:lnTo>
                    <a:lnTo>
                      <a:pt x="60" y="73"/>
                    </a:lnTo>
                    <a:lnTo>
                      <a:pt x="22" y="73"/>
                    </a:lnTo>
                    <a:lnTo>
                      <a:pt x="29" y="73"/>
                    </a:lnTo>
                    <a:lnTo>
                      <a:pt x="32" y="46"/>
                    </a:lnTo>
                    <a:lnTo>
                      <a:pt x="42" y="24"/>
                    </a:lnTo>
                    <a:lnTo>
                      <a:pt x="60" y="19"/>
                    </a:lnTo>
                    <a:lnTo>
                      <a:pt x="66" y="24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24" name="Freeform 45"/>
              <p:cNvSpPr>
                <a:spLocks/>
              </p:cNvSpPr>
              <p:nvPr/>
            </p:nvSpPr>
            <p:spPr bwMode="auto">
              <a:xfrm>
                <a:off x="3048" y="3559"/>
                <a:ext cx="41" cy="55"/>
              </a:xfrm>
              <a:custGeom>
                <a:avLst/>
                <a:gdLst>
                  <a:gd name="T0" fmla="*/ 4 w 122"/>
                  <a:gd name="T1" fmla="*/ 6 h 165"/>
                  <a:gd name="T2" fmla="*/ 4 w 122"/>
                  <a:gd name="T3" fmla="*/ 2 h 165"/>
                  <a:gd name="T4" fmla="*/ 5 w 122"/>
                  <a:gd name="T5" fmla="*/ 2 h 165"/>
                  <a:gd name="T6" fmla="*/ 4 w 122"/>
                  <a:gd name="T7" fmla="*/ 1 h 165"/>
                  <a:gd name="T8" fmla="*/ 4 w 122"/>
                  <a:gd name="T9" fmla="*/ 1 h 165"/>
                  <a:gd name="T10" fmla="*/ 4 w 122"/>
                  <a:gd name="T11" fmla="*/ 1 h 165"/>
                  <a:gd name="T12" fmla="*/ 4 w 122"/>
                  <a:gd name="T13" fmla="*/ 0 h 165"/>
                  <a:gd name="T14" fmla="*/ 4 w 122"/>
                  <a:gd name="T15" fmla="*/ 0 h 165"/>
                  <a:gd name="T16" fmla="*/ 3 w 122"/>
                  <a:gd name="T17" fmla="*/ 0 h 165"/>
                  <a:gd name="T18" fmla="*/ 3 w 122"/>
                  <a:gd name="T19" fmla="*/ 0 h 165"/>
                  <a:gd name="T20" fmla="*/ 2 w 122"/>
                  <a:gd name="T21" fmla="*/ 0 h 165"/>
                  <a:gd name="T22" fmla="*/ 2 w 122"/>
                  <a:gd name="T23" fmla="*/ 0 h 165"/>
                  <a:gd name="T24" fmla="*/ 1 w 122"/>
                  <a:gd name="T25" fmla="*/ 0 h 165"/>
                  <a:gd name="T26" fmla="*/ 1 w 122"/>
                  <a:gd name="T27" fmla="*/ 1 h 165"/>
                  <a:gd name="T28" fmla="*/ 1 w 122"/>
                  <a:gd name="T29" fmla="*/ 1 h 165"/>
                  <a:gd name="T30" fmla="*/ 1 w 122"/>
                  <a:gd name="T31" fmla="*/ 0 h 165"/>
                  <a:gd name="T32" fmla="*/ 0 w 122"/>
                  <a:gd name="T33" fmla="*/ 0 h 165"/>
                  <a:gd name="T34" fmla="*/ 0 w 122"/>
                  <a:gd name="T35" fmla="*/ 1 h 165"/>
                  <a:gd name="T36" fmla="*/ 0 w 122"/>
                  <a:gd name="T37" fmla="*/ 1 h 165"/>
                  <a:gd name="T38" fmla="*/ 0 w 122"/>
                  <a:gd name="T39" fmla="*/ 6 h 165"/>
                  <a:gd name="T40" fmla="*/ 1 w 122"/>
                  <a:gd name="T41" fmla="*/ 6 h 165"/>
                  <a:gd name="T42" fmla="*/ 1 w 122"/>
                  <a:gd name="T43" fmla="*/ 2 h 165"/>
                  <a:gd name="T44" fmla="*/ 1 w 122"/>
                  <a:gd name="T45" fmla="*/ 3 h 165"/>
                  <a:gd name="T46" fmla="*/ 1 w 122"/>
                  <a:gd name="T47" fmla="*/ 2 h 165"/>
                  <a:gd name="T48" fmla="*/ 1 w 122"/>
                  <a:gd name="T49" fmla="*/ 1 h 165"/>
                  <a:gd name="T50" fmla="*/ 2 w 122"/>
                  <a:gd name="T51" fmla="*/ 1 h 165"/>
                  <a:gd name="T52" fmla="*/ 2 w 122"/>
                  <a:gd name="T53" fmla="*/ 1 h 165"/>
                  <a:gd name="T54" fmla="*/ 2 w 122"/>
                  <a:gd name="T55" fmla="*/ 1 h 165"/>
                  <a:gd name="T56" fmla="*/ 3 w 122"/>
                  <a:gd name="T57" fmla="*/ 1 h 165"/>
                  <a:gd name="T58" fmla="*/ 3 w 122"/>
                  <a:gd name="T59" fmla="*/ 1 h 165"/>
                  <a:gd name="T60" fmla="*/ 3 w 122"/>
                  <a:gd name="T61" fmla="*/ 2 h 165"/>
                  <a:gd name="T62" fmla="*/ 3 w 122"/>
                  <a:gd name="T63" fmla="*/ 2 h 165"/>
                  <a:gd name="T64" fmla="*/ 3 w 122"/>
                  <a:gd name="T65" fmla="*/ 2 h 165"/>
                  <a:gd name="T66" fmla="*/ 3 w 122"/>
                  <a:gd name="T67" fmla="*/ 6 h 165"/>
                  <a:gd name="T68" fmla="*/ 4 w 122"/>
                  <a:gd name="T69" fmla="*/ 6 h 16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2"/>
                  <a:gd name="T106" fmla="*/ 0 h 165"/>
                  <a:gd name="T107" fmla="*/ 122 w 122"/>
                  <a:gd name="T108" fmla="*/ 165 h 16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2" h="165">
                    <a:moveTo>
                      <a:pt x="117" y="165"/>
                    </a:moveTo>
                    <a:lnTo>
                      <a:pt x="117" y="49"/>
                    </a:lnTo>
                    <a:lnTo>
                      <a:pt x="122" y="55"/>
                    </a:lnTo>
                    <a:lnTo>
                      <a:pt x="120" y="34"/>
                    </a:lnTo>
                    <a:lnTo>
                      <a:pt x="117" y="24"/>
                    </a:lnTo>
                    <a:lnTo>
                      <a:pt x="111" y="16"/>
                    </a:lnTo>
                    <a:lnTo>
                      <a:pt x="106" y="10"/>
                    </a:lnTo>
                    <a:lnTo>
                      <a:pt x="96" y="5"/>
                    </a:lnTo>
                    <a:lnTo>
                      <a:pt x="86" y="2"/>
                    </a:lnTo>
                    <a:lnTo>
                      <a:pt x="74" y="0"/>
                    </a:lnTo>
                    <a:lnTo>
                      <a:pt x="61" y="2"/>
                    </a:lnTo>
                    <a:lnTo>
                      <a:pt x="50" y="6"/>
                    </a:lnTo>
                    <a:lnTo>
                      <a:pt x="40" y="13"/>
                    </a:lnTo>
                    <a:lnTo>
                      <a:pt x="30" y="24"/>
                    </a:lnTo>
                    <a:lnTo>
                      <a:pt x="23" y="24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0" y="165"/>
                    </a:lnTo>
                    <a:lnTo>
                      <a:pt x="23" y="165"/>
                    </a:lnTo>
                    <a:lnTo>
                      <a:pt x="23" y="67"/>
                    </a:lnTo>
                    <a:lnTo>
                      <a:pt x="30" y="73"/>
                    </a:lnTo>
                    <a:lnTo>
                      <a:pt x="32" y="55"/>
                    </a:lnTo>
                    <a:lnTo>
                      <a:pt x="36" y="39"/>
                    </a:lnTo>
                    <a:lnTo>
                      <a:pt x="46" y="28"/>
                    </a:lnTo>
                    <a:lnTo>
                      <a:pt x="53" y="26"/>
                    </a:lnTo>
                    <a:lnTo>
                      <a:pt x="61" y="24"/>
                    </a:lnTo>
                    <a:lnTo>
                      <a:pt x="76" y="27"/>
                    </a:lnTo>
                    <a:lnTo>
                      <a:pt x="85" y="32"/>
                    </a:lnTo>
                    <a:lnTo>
                      <a:pt x="90" y="42"/>
                    </a:lnTo>
                    <a:lnTo>
                      <a:pt x="92" y="55"/>
                    </a:lnTo>
                    <a:lnTo>
                      <a:pt x="92" y="49"/>
                    </a:lnTo>
                    <a:lnTo>
                      <a:pt x="92" y="165"/>
                    </a:lnTo>
                    <a:lnTo>
                      <a:pt x="117" y="1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25" name="Freeform 46"/>
              <p:cNvSpPr>
                <a:spLocks/>
              </p:cNvSpPr>
              <p:nvPr/>
            </p:nvSpPr>
            <p:spPr bwMode="auto">
              <a:xfrm>
                <a:off x="3121" y="3559"/>
                <a:ext cx="18" cy="78"/>
              </a:xfrm>
              <a:custGeom>
                <a:avLst/>
                <a:gdLst>
                  <a:gd name="T0" fmla="*/ 0 w 54"/>
                  <a:gd name="T1" fmla="*/ 8 h 234"/>
                  <a:gd name="T2" fmla="*/ 0 w 54"/>
                  <a:gd name="T3" fmla="*/ 9 h 234"/>
                  <a:gd name="T4" fmla="*/ 1 w 54"/>
                  <a:gd name="T5" fmla="*/ 9 h 234"/>
                  <a:gd name="T6" fmla="*/ 2 w 54"/>
                  <a:gd name="T7" fmla="*/ 8 h 234"/>
                  <a:gd name="T8" fmla="*/ 2 w 54"/>
                  <a:gd name="T9" fmla="*/ 7 h 234"/>
                  <a:gd name="T10" fmla="*/ 2 w 54"/>
                  <a:gd name="T11" fmla="*/ 0 h 234"/>
                  <a:gd name="T12" fmla="*/ 1 w 54"/>
                  <a:gd name="T13" fmla="*/ 0 h 234"/>
                  <a:gd name="T14" fmla="*/ 1 w 54"/>
                  <a:gd name="T15" fmla="*/ 1 h 234"/>
                  <a:gd name="T16" fmla="*/ 1 w 54"/>
                  <a:gd name="T17" fmla="*/ 0 h 234"/>
                  <a:gd name="T18" fmla="*/ 0 w 54"/>
                  <a:gd name="T19" fmla="*/ 0 h 234"/>
                  <a:gd name="T20" fmla="*/ 0 w 54"/>
                  <a:gd name="T21" fmla="*/ 1 h 234"/>
                  <a:gd name="T22" fmla="*/ 1 w 54"/>
                  <a:gd name="T23" fmla="*/ 1 h 234"/>
                  <a:gd name="T24" fmla="*/ 1 w 54"/>
                  <a:gd name="T25" fmla="*/ 2 h 234"/>
                  <a:gd name="T26" fmla="*/ 1 w 54"/>
                  <a:gd name="T27" fmla="*/ 3 h 234"/>
                  <a:gd name="T28" fmla="*/ 1 w 54"/>
                  <a:gd name="T29" fmla="*/ 4 h 234"/>
                  <a:gd name="T30" fmla="*/ 1 w 54"/>
                  <a:gd name="T31" fmla="*/ 5 h 234"/>
                  <a:gd name="T32" fmla="*/ 0 w 54"/>
                  <a:gd name="T33" fmla="*/ 5 h 234"/>
                  <a:gd name="T34" fmla="*/ 0 w 54"/>
                  <a:gd name="T35" fmla="*/ 5 h 234"/>
                  <a:gd name="T36" fmla="*/ 0 w 54"/>
                  <a:gd name="T37" fmla="*/ 5 h 234"/>
                  <a:gd name="T38" fmla="*/ 0 w 54"/>
                  <a:gd name="T39" fmla="*/ 6 h 234"/>
                  <a:gd name="T40" fmla="*/ 1 w 54"/>
                  <a:gd name="T41" fmla="*/ 6 h 234"/>
                  <a:gd name="T42" fmla="*/ 1 w 54"/>
                  <a:gd name="T43" fmla="*/ 5 h 234"/>
                  <a:gd name="T44" fmla="*/ 1 w 54"/>
                  <a:gd name="T45" fmla="*/ 7 h 234"/>
                  <a:gd name="T46" fmla="*/ 1 w 54"/>
                  <a:gd name="T47" fmla="*/ 8 h 234"/>
                  <a:gd name="T48" fmla="*/ 0 w 54"/>
                  <a:gd name="T49" fmla="*/ 8 h 234"/>
                  <a:gd name="T50" fmla="*/ 0 w 54"/>
                  <a:gd name="T51" fmla="*/ 8 h 2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"/>
                  <a:gd name="T79" fmla="*/ 0 h 234"/>
                  <a:gd name="T80" fmla="*/ 54 w 54"/>
                  <a:gd name="T81" fmla="*/ 234 h 2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" h="234">
                    <a:moveTo>
                      <a:pt x="0" y="211"/>
                    </a:moveTo>
                    <a:lnTo>
                      <a:pt x="0" y="234"/>
                    </a:lnTo>
                    <a:lnTo>
                      <a:pt x="33" y="230"/>
                    </a:lnTo>
                    <a:lnTo>
                      <a:pt x="47" y="222"/>
                    </a:lnTo>
                    <a:lnTo>
                      <a:pt x="54" y="191"/>
                    </a:lnTo>
                    <a:lnTo>
                      <a:pt x="54" y="0"/>
                    </a:lnTo>
                    <a:lnTo>
                      <a:pt x="30" y="0"/>
                    </a:lnTo>
                    <a:lnTo>
                      <a:pt x="30" y="26"/>
                    </a:lnTo>
                    <a:lnTo>
                      <a:pt x="16" y="1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18" y="34"/>
                    </a:lnTo>
                    <a:lnTo>
                      <a:pt x="26" y="49"/>
                    </a:lnTo>
                    <a:lnTo>
                      <a:pt x="30" y="87"/>
                    </a:lnTo>
                    <a:lnTo>
                      <a:pt x="30" y="106"/>
                    </a:lnTo>
                    <a:lnTo>
                      <a:pt x="23" y="133"/>
                    </a:lnTo>
                    <a:lnTo>
                      <a:pt x="9" y="145"/>
                    </a:lnTo>
                    <a:lnTo>
                      <a:pt x="0" y="148"/>
                    </a:lnTo>
                    <a:lnTo>
                      <a:pt x="0" y="142"/>
                    </a:lnTo>
                    <a:lnTo>
                      <a:pt x="0" y="173"/>
                    </a:lnTo>
                    <a:lnTo>
                      <a:pt x="25" y="156"/>
                    </a:lnTo>
                    <a:lnTo>
                      <a:pt x="30" y="148"/>
                    </a:lnTo>
                    <a:lnTo>
                      <a:pt x="30" y="186"/>
                    </a:lnTo>
                    <a:lnTo>
                      <a:pt x="22" y="208"/>
                    </a:lnTo>
                    <a:lnTo>
                      <a:pt x="0" y="216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26" name="Freeform 47"/>
              <p:cNvSpPr>
                <a:spLocks/>
              </p:cNvSpPr>
              <p:nvPr/>
            </p:nvSpPr>
            <p:spPr bwMode="auto">
              <a:xfrm>
                <a:off x="3101" y="3559"/>
                <a:ext cx="20" cy="57"/>
              </a:xfrm>
              <a:custGeom>
                <a:avLst/>
                <a:gdLst>
                  <a:gd name="T0" fmla="*/ 2 w 62"/>
                  <a:gd name="T1" fmla="*/ 1 h 173"/>
                  <a:gd name="T2" fmla="*/ 2 w 62"/>
                  <a:gd name="T3" fmla="*/ 0 h 173"/>
                  <a:gd name="T4" fmla="*/ 2 w 62"/>
                  <a:gd name="T5" fmla="*/ 0 h 173"/>
                  <a:gd name="T6" fmla="*/ 2 w 62"/>
                  <a:gd name="T7" fmla="*/ 0 h 173"/>
                  <a:gd name="T8" fmla="*/ 1 w 62"/>
                  <a:gd name="T9" fmla="*/ 0 h 173"/>
                  <a:gd name="T10" fmla="*/ 1 w 62"/>
                  <a:gd name="T11" fmla="*/ 0 h 173"/>
                  <a:gd name="T12" fmla="*/ 1 w 62"/>
                  <a:gd name="T13" fmla="*/ 0 h 173"/>
                  <a:gd name="T14" fmla="*/ 1 w 62"/>
                  <a:gd name="T15" fmla="*/ 1 h 173"/>
                  <a:gd name="T16" fmla="*/ 0 w 62"/>
                  <a:gd name="T17" fmla="*/ 1 h 173"/>
                  <a:gd name="T18" fmla="*/ 0 w 62"/>
                  <a:gd name="T19" fmla="*/ 2 h 173"/>
                  <a:gd name="T20" fmla="*/ 0 w 62"/>
                  <a:gd name="T21" fmla="*/ 3 h 173"/>
                  <a:gd name="T22" fmla="*/ 0 w 62"/>
                  <a:gd name="T23" fmla="*/ 4 h 173"/>
                  <a:gd name="T24" fmla="*/ 0 w 62"/>
                  <a:gd name="T25" fmla="*/ 5 h 173"/>
                  <a:gd name="T26" fmla="*/ 0 w 62"/>
                  <a:gd name="T27" fmla="*/ 5 h 173"/>
                  <a:gd name="T28" fmla="*/ 1 w 62"/>
                  <a:gd name="T29" fmla="*/ 6 h 173"/>
                  <a:gd name="T30" fmla="*/ 1 w 62"/>
                  <a:gd name="T31" fmla="*/ 6 h 173"/>
                  <a:gd name="T32" fmla="*/ 1 w 62"/>
                  <a:gd name="T33" fmla="*/ 6 h 173"/>
                  <a:gd name="T34" fmla="*/ 2 w 62"/>
                  <a:gd name="T35" fmla="*/ 6 h 173"/>
                  <a:gd name="T36" fmla="*/ 2 w 62"/>
                  <a:gd name="T37" fmla="*/ 6 h 173"/>
                  <a:gd name="T38" fmla="*/ 2 w 62"/>
                  <a:gd name="T39" fmla="*/ 6 h 173"/>
                  <a:gd name="T40" fmla="*/ 2 w 62"/>
                  <a:gd name="T41" fmla="*/ 5 h 173"/>
                  <a:gd name="T42" fmla="*/ 2 w 62"/>
                  <a:gd name="T43" fmla="*/ 5 h 173"/>
                  <a:gd name="T44" fmla="*/ 2 w 62"/>
                  <a:gd name="T45" fmla="*/ 5 h 173"/>
                  <a:gd name="T46" fmla="*/ 2 w 62"/>
                  <a:gd name="T47" fmla="*/ 5 h 173"/>
                  <a:gd name="T48" fmla="*/ 1 w 62"/>
                  <a:gd name="T49" fmla="*/ 5 h 173"/>
                  <a:gd name="T50" fmla="*/ 1 w 62"/>
                  <a:gd name="T51" fmla="*/ 5 h 173"/>
                  <a:gd name="T52" fmla="*/ 1 w 62"/>
                  <a:gd name="T53" fmla="*/ 4 h 173"/>
                  <a:gd name="T54" fmla="*/ 1 w 62"/>
                  <a:gd name="T55" fmla="*/ 4 h 173"/>
                  <a:gd name="T56" fmla="*/ 1 w 62"/>
                  <a:gd name="T57" fmla="*/ 3 h 173"/>
                  <a:gd name="T58" fmla="*/ 1 w 62"/>
                  <a:gd name="T59" fmla="*/ 2 h 173"/>
                  <a:gd name="T60" fmla="*/ 1 w 62"/>
                  <a:gd name="T61" fmla="*/ 2 h 173"/>
                  <a:gd name="T62" fmla="*/ 1 w 62"/>
                  <a:gd name="T63" fmla="*/ 1 h 173"/>
                  <a:gd name="T64" fmla="*/ 2 w 62"/>
                  <a:gd name="T65" fmla="*/ 1 h 173"/>
                  <a:gd name="T66" fmla="*/ 2 w 62"/>
                  <a:gd name="T67" fmla="*/ 1 h 173"/>
                  <a:gd name="T68" fmla="*/ 2 w 62"/>
                  <a:gd name="T69" fmla="*/ 1 h 1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2"/>
                  <a:gd name="T106" fmla="*/ 0 h 173"/>
                  <a:gd name="T107" fmla="*/ 62 w 62"/>
                  <a:gd name="T108" fmla="*/ 173 h 17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2" h="173">
                    <a:moveTo>
                      <a:pt x="62" y="26"/>
                    </a:moveTo>
                    <a:lnTo>
                      <a:pt x="62" y="0"/>
                    </a:lnTo>
                    <a:lnTo>
                      <a:pt x="55" y="0"/>
                    </a:lnTo>
                    <a:lnTo>
                      <a:pt x="49" y="0"/>
                    </a:lnTo>
                    <a:lnTo>
                      <a:pt x="41" y="2"/>
                    </a:lnTo>
                    <a:lnTo>
                      <a:pt x="31" y="6"/>
                    </a:lnTo>
                    <a:lnTo>
                      <a:pt x="24" y="13"/>
                    </a:lnTo>
                    <a:lnTo>
                      <a:pt x="14" y="23"/>
                    </a:lnTo>
                    <a:lnTo>
                      <a:pt x="7" y="37"/>
                    </a:lnTo>
                    <a:lnTo>
                      <a:pt x="2" y="56"/>
                    </a:lnTo>
                    <a:lnTo>
                      <a:pt x="0" y="81"/>
                    </a:lnTo>
                    <a:lnTo>
                      <a:pt x="3" y="116"/>
                    </a:lnTo>
                    <a:lnTo>
                      <a:pt x="6" y="131"/>
                    </a:lnTo>
                    <a:lnTo>
                      <a:pt x="11" y="145"/>
                    </a:lnTo>
                    <a:lnTo>
                      <a:pt x="20" y="156"/>
                    </a:lnTo>
                    <a:lnTo>
                      <a:pt x="28" y="166"/>
                    </a:lnTo>
                    <a:lnTo>
                      <a:pt x="39" y="172"/>
                    </a:lnTo>
                    <a:lnTo>
                      <a:pt x="55" y="173"/>
                    </a:lnTo>
                    <a:lnTo>
                      <a:pt x="62" y="173"/>
                    </a:lnTo>
                    <a:lnTo>
                      <a:pt x="62" y="168"/>
                    </a:lnTo>
                    <a:lnTo>
                      <a:pt x="62" y="142"/>
                    </a:lnTo>
                    <a:lnTo>
                      <a:pt x="62" y="148"/>
                    </a:lnTo>
                    <a:lnTo>
                      <a:pt x="49" y="145"/>
                    </a:lnTo>
                    <a:lnTo>
                      <a:pt x="44" y="141"/>
                    </a:lnTo>
                    <a:lnTo>
                      <a:pt x="38" y="136"/>
                    </a:lnTo>
                    <a:lnTo>
                      <a:pt x="35" y="126"/>
                    </a:lnTo>
                    <a:lnTo>
                      <a:pt x="32" y="115"/>
                    </a:lnTo>
                    <a:lnTo>
                      <a:pt x="30" y="99"/>
                    </a:lnTo>
                    <a:lnTo>
                      <a:pt x="30" y="81"/>
                    </a:lnTo>
                    <a:lnTo>
                      <a:pt x="30" y="62"/>
                    </a:lnTo>
                    <a:lnTo>
                      <a:pt x="34" y="44"/>
                    </a:lnTo>
                    <a:lnTo>
                      <a:pt x="38" y="37"/>
                    </a:lnTo>
                    <a:lnTo>
                      <a:pt x="44" y="31"/>
                    </a:lnTo>
                    <a:lnTo>
                      <a:pt x="51" y="27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27" name="Freeform 48"/>
              <p:cNvSpPr>
                <a:spLocks/>
              </p:cNvSpPr>
              <p:nvPr/>
            </p:nvSpPr>
            <p:spPr bwMode="auto">
              <a:xfrm>
                <a:off x="3103" y="3621"/>
                <a:ext cx="18" cy="16"/>
              </a:xfrm>
              <a:custGeom>
                <a:avLst/>
                <a:gdLst>
                  <a:gd name="T0" fmla="*/ 2 w 55"/>
                  <a:gd name="T1" fmla="*/ 2 h 48"/>
                  <a:gd name="T2" fmla="*/ 2 w 55"/>
                  <a:gd name="T3" fmla="*/ 1 h 48"/>
                  <a:gd name="T4" fmla="*/ 2 w 55"/>
                  <a:gd name="T5" fmla="*/ 1 h 48"/>
                  <a:gd name="T6" fmla="*/ 2 w 55"/>
                  <a:gd name="T7" fmla="*/ 1 h 48"/>
                  <a:gd name="T8" fmla="*/ 1 w 55"/>
                  <a:gd name="T9" fmla="*/ 1 h 48"/>
                  <a:gd name="T10" fmla="*/ 1 w 55"/>
                  <a:gd name="T11" fmla="*/ 1 h 48"/>
                  <a:gd name="T12" fmla="*/ 1 w 55"/>
                  <a:gd name="T13" fmla="*/ 0 h 48"/>
                  <a:gd name="T14" fmla="*/ 1 w 55"/>
                  <a:gd name="T15" fmla="*/ 0 h 48"/>
                  <a:gd name="T16" fmla="*/ 0 w 55"/>
                  <a:gd name="T17" fmla="*/ 0 h 48"/>
                  <a:gd name="T18" fmla="*/ 0 w 55"/>
                  <a:gd name="T19" fmla="*/ 0 h 48"/>
                  <a:gd name="T20" fmla="*/ 0 w 55"/>
                  <a:gd name="T21" fmla="*/ 1 h 48"/>
                  <a:gd name="T22" fmla="*/ 0 w 55"/>
                  <a:gd name="T23" fmla="*/ 1 h 48"/>
                  <a:gd name="T24" fmla="*/ 0 w 55"/>
                  <a:gd name="T25" fmla="*/ 1 h 48"/>
                  <a:gd name="T26" fmla="*/ 1 w 55"/>
                  <a:gd name="T27" fmla="*/ 1 h 48"/>
                  <a:gd name="T28" fmla="*/ 1 w 55"/>
                  <a:gd name="T29" fmla="*/ 2 h 48"/>
                  <a:gd name="T30" fmla="*/ 2 w 55"/>
                  <a:gd name="T31" fmla="*/ 2 h 48"/>
                  <a:gd name="T32" fmla="*/ 2 w 55"/>
                  <a:gd name="T33" fmla="*/ 2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48"/>
                  <a:gd name="T53" fmla="*/ 55 w 55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48">
                    <a:moveTo>
                      <a:pt x="55" y="48"/>
                    </a:moveTo>
                    <a:lnTo>
                      <a:pt x="55" y="25"/>
                    </a:lnTo>
                    <a:lnTo>
                      <a:pt x="55" y="30"/>
                    </a:lnTo>
                    <a:lnTo>
                      <a:pt x="46" y="29"/>
                    </a:lnTo>
                    <a:lnTo>
                      <a:pt x="39" y="25"/>
                    </a:lnTo>
                    <a:lnTo>
                      <a:pt x="34" y="18"/>
                    </a:lnTo>
                    <a:lnTo>
                      <a:pt x="30" y="5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" y="16"/>
                    </a:lnTo>
                    <a:lnTo>
                      <a:pt x="4" y="25"/>
                    </a:lnTo>
                    <a:lnTo>
                      <a:pt x="9" y="32"/>
                    </a:lnTo>
                    <a:lnTo>
                      <a:pt x="16" y="39"/>
                    </a:lnTo>
                    <a:lnTo>
                      <a:pt x="30" y="46"/>
                    </a:lnTo>
                    <a:lnTo>
                      <a:pt x="48" y="48"/>
                    </a:lnTo>
                    <a:lnTo>
                      <a:pt x="55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28" name="Freeform 49"/>
              <p:cNvSpPr>
                <a:spLocks/>
              </p:cNvSpPr>
              <p:nvPr/>
            </p:nvSpPr>
            <p:spPr bwMode="auto">
              <a:xfrm>
                <a:off x="3147" y="3543"/>
                <a:ext cx="34" cy="74"/>
              </a:xfrm>
              <a:custGeom>
                <a:avLst/>
                <a:gdLst>
                  <a:gd name="T0" fmla="*/ 0 w 100"/>
                  <a:gd name="T1" fmla="*/ 2 h 223"/>
                  <a:gd name="T2" fmla="*/ 0 w 100"/>
                  <a:gd name="T3" fmla="*/ 2 h 223"/>
                  <a:gd name="T4" fmla="*/ 1 w 100"/>
                  <a:gd name="T5" fmla="*/ 2 h 223"/>
                  <a:gd name="T6" fmla="*/ 1 w 100"/>
                  <a:gd name="T7" fmla="*/ 7 h 223"/>
                  <a:gd name="T8" fmla="*/ 1 w 100"/>
                  <a:gd name="T9" fmla="*/ 7 h 223"/>
                  <a:gd name="T10" fmla="*/ 2 w 100"/>
                  <a:gd name="T11" fmla="*/ 8 h 223"/>
                  <a:gd name="T12" fmla="*/ 2 w 100"/>
                  <a:gd name="T13" fmla="*/ 8 h 223"/>
                  <a:gd name="T14" fmla="*/ 3 w 100"/>
                  <a:gd name="T15" fmla="*/ 8 h 223"/>
                  <a:gd name="T16" fmla="*/ 3 w 100"/>
                  <a:gd name="T17" fmla="*/ 8 h 223"/>
                  <a:gd name="T18" fmla="*/ 4 w 100"/>
                  <a:gd name="T19" fmla="*/ 8 h 223"/>
                  <a:gd name="T20" fmla="*/ 4 w 100"/>
                  <a:gd name="T21" fmla="*/ 8 h 223"/>
                  <a:gd name="T22" fmla="*/ 4 w 100"/>
                  <a:gd name="T23" fmla="*/ 7 h 223"/>
                  <a:gd name="T24" fmla="*/ 4 w 100"/>
                  <a:gd name="T25" fmla="*/ 7 h 223"/>
                  <a:gd name="T26" fmla="*/ 3 w 100"/>
                  <a:gd name="T27" fmla="*/ 7 h 223"/>
                  <a:gd name="T28" fmla="*/ 3 w 100"/>
                  <a:gd name="T29" fmla="*/ 7 h 223"/>
                  <a:gd name="T30" fmla="*/ 3 w 100"/>
                  <a:gd name="T31" fmla="*/ 7 h 223"/>
                  <a:gd name="T32" fmla="*/ 2 w 100"/>
                  <a:gd name="T33" fmla="*/ 7 h 223"/>
                  <a:gd name="T34" fmla="*/ 2 w 100"/>
                  <a:gd name="T35" fmla="*/ 7 h 223"/>
                  <a:gd name="T36" fmla="*/ 2 w 100"/>
                  <a:gd name="T37" fmla="*/ 7 h 223"/>
                  <a:gd name="T38" fmla="*/ 2 w 100"/>
                  <a:gd name="T39" fmla="*/ 6 h 223"/>
                  <a:gd name="T40" fmla="*/ 2 w 100"/>
                  <a:gd name="T41" fmla="*/ 2 h 223"/>
                  <a:gd name="T42" fmla="*/ 4 w 100"/>
                  <a:gd name="T43" fmla="*/ 2 h 223"/>
                  <a:gd name="T44" fmla="*/ 4 w 100"/>
                  <a:gd name="T45" fmla="*/ 2 h 223"/>
                  <a:gd name="T46" fmla="*/ 2 w 100"/>
                  <a:gd name="T47" fmla="*/ 2 h 223"/>
                  <a:gd name="T48" fmla="*/ 2 w 100"/>
                  <a:gd name="T49" fmla="*/ 0 h 223"/>
                  <a:gd name="T50" fmla="*/ 1 w 100"/>
                  <a:gd name="T51" fmla="*/ 0 h 223"/>
                  <a:gd name="T52" fmla="*/ 1 w 100"/>
                  <a:gd name="T53" fmla="*/ 2 h 223"/>
                  <a:gd name="T54" fmla="*/ 0 w 100"/>
                  <a:gd name="T55" fmla="*/ 2 h 22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0"/>
                  <a:gd name="T85" fmla="*/ 0 h 223"/>
                  <a:gd name="T86" fmla="*/ 100 w 100"/>
                  <a:gd name="T87" fmla="*/ 223 h 22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0" h="223">
                    <a:moveTo>
                      <a:pt x="0" y="43"/>
                    </a:moveTo>
                    <a:lnTo>
                      <a:pt x="0" y="63"/>
                    </a:lnTo>
                    <a:lnTo>
                      <a:pt x="32" y="63"/>
                    </a:lnTo>
                    <a:lnTo>
                      <a:pt x="32" y="187"/>
                    </a:lnTo>
                    <a:lnTo>
                      <a:pt x="35" y="201"/>
                    </a:lnTo>
                    <a:lnTo>
                      <a:pt x="42" y="212"/>
                    </a:lnTo>
                    <a:lnTo>
                      <a:pt x="53" y="220"/>
                    </a:lnTo>
                    <a:lnTo>
                      <a:pt x="68" y="223"/>
                    </a:lnTo>
                    <a:lnTo>
                      <a:pt x="85" y="220"/>
                    </a:lnTo>
                    <a:lnTo>
                      <a:pt x="100" y="217"/>
                    </a:lnTo>
                    <a:lnTo>
                      <a:pt x="93" y="210"/>
                    </a:lnTo>
                    <a:lnTo>
                      <a:pt x="93" y="192"/>
                    </a:lnTo>
                    <a:lnTo>
                      <a:pt x="100" y="192"/>
                    </a:lnTo>
                    <a:lnTo>
                      <a:pt x="88" y="192"/>
                    </a:lnTo>
                    <a:lnTo>
                      <a:pt x="76" y="192"/>
                    </a:lnTo>
                    <a:lnTo>
                      <a:pt x="69" y="189"/>
                    </a:lnTo>
                    <a:lnTo>
                      <a:pt x="64" y="188"/>
                    </a:lnTo>
                    <a:lnTo>
                      <a:pt x="60" y="184"/>
                    </a:lnTo>
                    <a:lnTo>
                      <a:pt x="55" y="177"/>
                    </a:lnTo>
                    <a:lnTo>
                      <a:pt x="55" y="167"/>
                    </a:lnTo>
                    <a:lnTo>
                      <a:pt x="55" y="63"/>
                    </a:lnTo>
                    <a:lnTo>
                      <a:pt x="93" y="63"/>
                    </a:lnTo>
                    <a:lnTo>
                      <a:pt x="93" y="43"/>
                    </a:lnTo>
                    <a:lnTo>
                      <a:pt x="55" y="43"/>
                    </a:lnTo>
                    <a:lnTo>
                      <a:pt x="55" y="0"/>
                    </a:lnTo>
                    <a:lnTo>
                      <a:pt x="32" y="13"/>
                    </a:lnTo>
                    <a:lnTo>
                      <a:pt x="3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29" name="Freeform 50"/>
              <p:cNvSpPr>
                <a:spLocks/>
              </p:cNvSpPr>
              <p:nvPr/>
            </p:nvSpPr>
            <p:spPr bwMode="auto">
              <a:xfrm>
                <a:off x="3189" y="3533"/>
                <a:ext cx="40" cy="81"/>
              </a:xfrm>
              <a:custGeom>
                <a:avLst/>
                <a:gdLst>
                  <a:gd name="T0" fmla="*/ 4 w 122"/>
                  <a:gd name="T1" fmla="*/ 9 h 241"/>
                  <a:gd name="T2" fmla="*/ 4 w 122"/>
                  <a:gd name="T3" fmla="*/ 5 h 241"/>
                  <a:gd name="T4" fmla="*/ 4 w 122"/>
                  <a:gd name="T5" fmla="*/ 5 h 241"/>
                  <a:gd name="T6" fmla="*/ 4 w 122"/>
                  <a:gd name="T7" fmla="*/ 4 h 241"/>
                  <a:gd name="T8" fmla="*/ 4 w 122"/>
                  <a:gd name="T9" fmla="*/ 4 h 241"/>
                  <a:gd name="T10" fmla="*/ 4 w 122"/>
                  <a:gd name="T11" fmla="*/ 3 h 241"/>
                  <a:gd name="T12" fmla="*/ 4 w 122"/>
                  <a:gd name="T13" fmla="*/ 3 h 241"/>
                  <a:gd name="T14" fmla="*/ 3 w 122"/>
                  <a:gd name="T15" fmla="*/ 3 h 241"/>
                  <a:gd name="T16" fmla="*/ 3 w 122"/>
                  <a:gd name="T17" fmla="*/ 3 h 241"/>
                  <a:gd name="T18" fmla="*/ 2 w 122"/>
                  <a:gd name="T19" fmla="*/ 3 h 241"/>
                  <a:gd name="T20" fmla="*/ 2 w 122"/>
                  <a:gd name="T21" fmla="*/ 3 h 241"/>
                  <a:gd name="T22" fmla="*/ 1 w 122"/>
                  <a:gd name="T23" fmla="*/ 3 h 241"/>
                  <a:gd name="T24" fmla="*/ 1 w 122"/>
                  <a:gd name="T25" fmla="*/ 4 h 241"/>
                  <a:gd name="T26" fmla="*/ 1 w 122"/>
                  <a:gd name="T27" fmla="*/ 4 h 241"/>
                  <a:gd name="T28" fmla="*/ 1 w 122"/>
                  <a:gd name="T29" fmla="*/ 0 h 241"/>
                  <a:gd name="T30" fmla="*/ 0 w 122"/>
                  <a:gd name="T31" fmla="*/ 0 h 241"/>
                  <a:gd name="T32" fmla="*/ 0 w 122"/>
                  <a:gd name="T33" fmla="*/ 9 h 241"/>
                  <a:gd name="T34" fmla="*/ 1 w 122"/>
                  <a:gd name="T35" fmla="*/ 9 h 241"/>
                  <a:gd name="T36" fmla="*/ 1 w 122"/>
                  <a:gd name="T37" fmla="*/ 5 h 241"/>
                  <a:gd name="T38" fmla="*/ 1 w 122"/>
                  <a:gd name="T39" fmla="*/ 5 h 241"/>
                  <a:gd name="T40" fmla="*/ 1 w 122"/>
                  <a:gd name="T41" fmla="*/ 5 h 241"/>
                  <a:gd name="T42" fmla="*/ 1 w 122"/>
                  <a:gd name="T43" fmla="*/ 4 h 241"/>
                  <a:gd name="T44" fmla="*/ 2 w 122"/>
                  <a:gd name="T45" fmla="*/ 4 h 241"/>
                  <a:gd name="T46" fmla="*/ 2 w 122"/>
                  <a:gd name="T47" fmla="*/ 4 h 241"/>
                  <a:gd name="T48" fmla="*/ 2 w 122"/>
                  <a:gd name="T49" fmla="*/ 4 h 241"/>
                  <a:gd name="T50" fmla="*/ 2 w 122"/>
                  <a:gd name="T51" fmla="*/ 4 h 241"/>
                  <a:gd name="T52" fmla="*/ 3 w 122"/>
                  <a:gd name="T53" fmla="*/ 4 h 241"/>
                  <a:gd name="T54" fmla="*/ 3 w 122"/>
                  <a:gd name="T55" fmla="*/ 4 h 241"/>
                  <a:gd name="T56" fmla="*/ 3 w 122"/>
                  <a:gd name="T57" fmla="*/ 4 h 241"/>
                  <a:gd name="T58" fmla="*/ 3 w 122"/>
                  <a:gd name="T59" fmla="*/ 5 h 241"/>
                  <a:gd name="T60" fmla="*/ 3 w 122"/>
                  <a:gd name="T61" fmla="*/ 9 h 241"/>
                  <a:gd name="T62" fmla="*/ 4 w 122"/>
                  <a:gd name="T63" fmla="*/ 9 h 24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2"/>
                  <a:gd name="T97" fmla="*/ 0 h 241"/>
                  <a:gd name="T98" fmla="*/ 122 w 122"/>
                  <a:gd name="T99" fmla="*/ 241 h 24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2" h="241">
                    <a:moveTo>
                      <a:pt x="117" y="241"/>
                    </a:moveTo>
                    <a:lnTo>
                      <a:pt x="117" y="124"/>
                    </a:lnTo>
                    <a:lnTo>
                      <a:pt x="122" y="124"/>
                    </a:lnTo>
                    <a:lnTo>
                      <a:pt x="121" y="111"/>
                    </a:lnTo>
                    <a:lnTo>
                      <a:pt x="120" y="100"/>
                    </a:lnTo>
                    <a:lnTo>
                      <a:pt x="116" y="92"/>
                    </a:lnTo>
                    <a:lnTo>
                      <a:pt x="110" y="85"/>
                    </a:lnTo>
                    <a:lnTo>
                      <a:pt x="96" y="76"/>
                    </a:lnTo>
                    <a:lnTo>
                      <a:pt x="79" y="74"/>
                    </a:lnTo>
                    <a:lnTo>
                      <a:pt x="63" y="75"/>
                    </a:lnTo>
                    <a:lnTo>
                      <a:pt x="50" y="79"/>
                    </a:lnTo>
                    <a:lnTo>
                      <a:pt x="40" y="88"/>
                    </a:lnTo>
                    <a:lnTo>
                      <a:pt x="30" y="99"/>
                    </a:lnTo>
                    <a:lnTo>
                      <a:pt x="23" y="99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241"/>
                    </a:lnTo>
                    <a:lnTo>
                      <a:pt x="23" y="241"/>
                    </a:lnTo>
                    <a:lnTo>
                      <a:pt x="23" y="142"/>
                    </a:lnTo>
                    <a:lnTo>
                      <a:pt x="30" y="147"/>
                    </a:lnTo>
                    <a:lnTo>
                      <a:pt x="32" y="127"/>
                    </a:lnTo>
                    <a:lnTo>
                      <a:pt x="37" y="111"/>
                    </a:lnTo>
                    <a:lnTo>
                      <a:pt x="42" y="106"/>
                    </a:lnTo>
                    <a:lnTo>
                      <a:pt x="49" y="102"/>
                    </a:lnTo>
                    <a:lnTo>
                      <a:pt x="57" y="100"/>
                    </a:lnTo>
                    <a:lnTo>
                      <a:pt x="67" y="99"/>
                    </a:lnTo>
                    <a:lnTo>
                      <a:pt x="78" y="102"/>
                    </a:lnTo>
                    <a:lnTo>
                      <a:pt x="86" y="107"/>
                    </a:lnTo>
                    <a:lnTo>
                      <a:pt x="90" y="117"/>
                    </a:lnTo>
                    <a:lnTo>
                      <a:pt x="92" y="129"/>
                    </a:lnTo>
                    <a:lnTo>
                      <a:pt x="92" y="241"/>
                    </a:lnTo>
                    <a:lnTo>
                      <a:pt x="117" y="2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30" name="Freeform 51"/>
              <p:cNvSpPr>
                <a:spLocks/>
              </p:cNvSpPr>
              <p:nvPr/>
            </p:nvSpPr>
            <p:spPr bwMode="auto">
              <a:xfrm>
                <a:off x="3269" y="3530"/>
                <a:ext cx="17" cy="99"/>
              </a:xfrm>
              <a:custGeom>
                <a:avLst/>
                <a:gdLst>
                  <a:gd name="T0" fmla="*/ 2 w 53"/>
                  <a:gd name="T1" fmla="*/ 11 h 298"/>
                  <a:gd name="T2" fmla="*/ 2 w 53"/>
                  <a:gd name="T3" fmla="*/ 10 h 298"/>
                  <a:gd name="T4" fmla="*/ 1 w 53"/>
                  <a:gd name="T5" fmla="*/ 10 h 298"/>
                  <a:gd name="T6" fmla="*/ 1 w 53"/>
                  <a:gd name="T7" fmla="*/ 1 h 298"/>
                  <a:gd name="T8" fmla="*/ 2 w 53"/>
                  <a:gd name="T9" fmla="*/ 1 h 298"/>
                  <a:gd name="T10" fmla="*/ 2 w 53"/>
                  <a:gd name="T11" fmla="*/ 0 h 298"/>
                  <a:gd name="T12" fmla="*/ 0 w 53"/>
                  <a:gd name="T13" fmla="*/ 0 h 298"/>
                  <a:gd name="T14" fmla="*/ 0 w 53"/>
                  <a:gd name="T15" fmla="*/ 11 h 298"/>
                  <a:gd name="T16" fmla="*/ 2 w 53"/>
                  <a:gd name="T17" fmla="*/ 11 h 2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298"/>
                  <a:gd name="T29" fmla="*/ 53 w 53"/>
                  <a:gd name="T30" fmla="*/ 298 h 2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298">
                    <a:moveTo>
                      <a:pt x="53" y="298"/>
                    </a:moveTo>
                    <a:lnTo>
                      <a:pt x="53" y="280"/>
                    </a:lnTo>
                    <a:lnTo>
                      <a:pt x="23" y="280"/>
                    </a:lnTo>
                    <a:lnTo>
                      <a:pt x="23" y="25"/>
                    </a:lnTo>
                    <a:lnTo>
                      <a:pt x="53" y="2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298"/>
                    </a:lnTo>
                    <a:lnTo>
                      <a:pt x="53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31" name="Freeform 52"/>
              <p:cNvSpPr>
                <a:spLocks/>
              </p:cNvSpPr>
              <p:nvPr/>
            </p:nvSpPr>
            <p:spPr bwMode="auto">
              <a:xfrm>
                <a:off x="3300" y="3559"/>
                <a:ext cx="39" cy="55"/>
              </a:xfrm>
              <a:custGeom>
                <a:avLst/>
                <a:gdLst>
                  <a:gd name="T0" fmla="*/ 4 w 117"/>
                  <a:gd name="T1" fmla="*/ 6 h 165"/>
                  <a:gd name="T2" fmla="*/ 4 w 117"/>
                  <a:gd name="T3" fmla="*/ 2 h 165"/>
                  <a:gd name="T4" fmla="*/ 4 w 117"/>
                  <a:gd name="T5" fmla="*/ 2 h 165"/>
                  <a:gd name="T6" fmla="*/ 4 w 117"/>
                  <a:gd name="T7" fmla="*/ 1 h 165"/>
                  <a:gd name="T8" fmla="*/ 4 w 117"/>
                  <a:gd name="T9" fmla="*/ 1 h 165"/>
                  <a:gd name="T10" fmla="*/ 4 w 117"/>
                  <a:gd name="T11" fmla="*/ 0 h 165"/>
                  <a:gd name="T12" fmla="*/ 4 w 117"/>
                  <a:gd name="T13" fmla="*/ 0 h 165"/>
                  <a:gd name="T14" fmla="*/ 3 w 117"/>
                  <a:gd name="T15" fmla="*/ 0 h 165"/>
                  <a:gd name="T16" fmla="*/ 3 w 117"/>
                  <a:gd name="T17" fmla="*/ 0 h 165"/>
                  <a:gd name="T18" fmla="*/ 2 w 117"/>
                  <a:gd name="T19" fmla="*/ 0 h 165"/>
                  <a:gd name="T20" fmla="*/ 2 w 117"/>
                  <a:gd name="T21" fmla="*/ 0 h 165"/>
                  <a:gd name="T22" fmla="*/ 1 w 117"/>
                  <a:gd name="T23" fmla="*/ 0 h 165"/>
                  <a:gd name="T24" fmla="*/ 1 w 117"/>
                  <a:gd name="T25" fmla="*/ 1 h 165"/>
                  <a:gd name="T26" fmla="*/ 1 w 117"/>
                  <a:gd name="T27" fmla="*/ 1 h 165"/>
                  <a:gd name="T28" fmla="*/ 1 w 117"/>
                  <a:gd name="T29" fmla="*/ 0 h 165"/>
                  <a:gd name="T30" fmla="*/ 0 w 117"/>
                  <a:gd name="T31" fmla="*/ 0 h 165"/>
                  <a:gd name="T32" fmla="*/ 0 w 117"/>
                  <a:gd name="T33" fmla="*/ 1 h 165"/>
                  <a:gd name="T34" fmla="*/ 0 w 117"/>
                  <a:gd name="T35" fmla="*/ 1 h 165"/>
                  <a:gd name="T36" fmla="*/ 0 w 117"/>
                  <a:gd name="T37" fmla="*/ 6 h 165"/>
                  <a:gd name="T38" fmla="*/ 1 w 117"/>
                  <a:gd name="T39" fmla="*/ 6 h 165"/>
                  <a:gd name="T40" fmla="*/ 1 w 117"/>
                  <a:gd name="T41" fmla="*/ 2 h 165"/>
                  <a:gd name="T42" fmla="*/ 1 w 117"/>
                  <a:gd name="T43" fmla="*/ 3 h 165"/>
                  <a:gd name="T44" fmla="*/ 1 w 117"/>
                  <a:gd name="T45" fmla="*/ 2 h 165"/>
                  <a:gd name="T46" fmla="*/ 1 w 117"/>
                  <a:gd name="T47" fmla="*/ 1 h 165"/>
                  <a:gd name="T48" fmla="*/ 2 w 117"/>
                  <a:gd name="T49" fmla="*/ 1 h 165"/>
                  <a:gd name="T50" fmla="*/ 2 w 117"/>
                  <a:gd name="T51" fmla="*/ 1 h 165"/>
                  <a:gd name="T52" fmla="*/ 2 w 117"/>
                  <a:gd name="T53" fmla="*/ 1 h 165"/>
                  <a:gd name="T54" fmla="*/ 3 w 117"/>
                  <a:gd name="T55" fmla="*/ 1 h 165"/>
                  <a:gd name="T56" fmla="*/ 3 w 117"/>
                  <a:gd name="T57" fmla="*/ 1 h 165"/>
                  <a:gd name="T58" fmla="*/ 3 w 117"/>
                  <a:gd name="T59" fmla="*/ 1 h 165"/>
                  <a:gd name="T60" fmla="*/ 3 w 117"/>
                  <a:gd name="T61" fmla="*/ 2 h 165"/>
                  <a:gd name="T62" fmla="*/ 3 w 117"/>
                  <a:gd name="T63" fmla="*/ 2 h 165"/>
                  <a:gd name="T64" fmla="*/ 3 w 117"/>
                  <a:gd name="T65" fmla="*/ 2 h 165"/>
                  <a:gd name="T66" fmla="*/ 3 w 117"/>
                  <a:gd name="T67" fmla="*/ 6 h 165"/>
                  <a:gd name="T68" fmla="*/ 4 w 117"/>
                  <a:gd name="T69" fmla="*/ 6 h 16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"/>
                  <a:gd name="T106" fmla="*/ 0 h 165"/>
                  <a:gd name="T107" fmla="*/ 117 w 117"/>
                  <a:gd name="T108" fmla="*/ 165 h 16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" h="165">
                    <a:moveTo>
                      <a:pt x="117" y="165"/>
                    </a:moveTo>
                    <a:lnTo>
                      <a:pt x="117" y="49"/>
                    </a:lnTo>
                    <a:lnTo>
                      <a:pt x="117" y="55"/>
                    </a:lnTo>
                    <a:lnTo>
                      <a:pt x="116" y="34"/>
                    </a:lnTo>
                    <a:lnTo>
                      <a:pt x="109" y="16"/>
                    </a:lnTo>
                    <a:lnTo>
                      <a:pt x="104" y="10"/>
                    </a:lnTo>
                    <a:lnTo>
                      <a:pt x="97" y="5"/>
                    </a:lnTo>
                    <a:lnTo>
                      <a:pt x="87" y="2"/>
                    </a:lnTo>
                    <a:lnTo>
                      <a:pt x="74" y="0"/>
                    </a:lnTo>
                    <a:lnTo>
                      <a:pt x="60" y="2"/>
                    </a:lnTo>
                    <a:lnTo>
                      <a:pt x="49" y="6"/>
                    </a:lnTo>
                    <a:lnTo>
                      <a:pt x="39" y="13"/>
                    </a:lnTo>
                    <a:lnTo>
                      <a:pt x="31" y="24"/>
                    </a:lnTo>
                    <a:lnTo>
                      <a:pt x="24" y="24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0" y="165"/>
                    </a:lnTo>
                    <a:lnTo>
                      <a:pt x="24" y="165"/>
                    </a:lnTo>
                    <a:lnTo>
                      <a:pt x="24" y="67"/>
                    </a:lnTo>
                    <a:lnTo>
                      <a:pt x="31" y="73"/>
                    </a:lnTo>
                    <a:lnTo>
                      <a:pt x="32" y="55"/>
                    </a:lnTo>
                    <a:lnTo>
                      <a:pt x="37" y="39"/>
                    </a:lnTo>
                    <a:lnTo>
                      <a:pt x="46" y="28"/>
                    </a:lnTo>
                    <a:lnTo>
                      <a:pt x="53" y="26"/>
                    </a:lnTo>
                    <a:lnTo>
                      <a:pt x="62" y="24"/>
                    </a:lnTo>
                    <a:lnTo>
                      <a:pt x="70" y="24"/>
                    </a:lnTo>
                    <a:lnTo>
                      <a:pt x="77" y="27"/>
                    </a:lnTo>
                    <a:lnTo>
                      <a:pt x="87" y="32"/>
                    </a:lnTo>
                    <a:lnTo>
                      <a:pt x="91" y="42"/>
                    </a:lnTo>
                    <a:lnTo>
                      <a:pt x="92" y="55"/>
                    </a:lnTo>
                    <a:lnTo>
                      <a:pt x="92" y="49"/>
                    </a:lnTo>
                    <a:lnTo>
                      <a:pt x="92" y="165"/>
                    </a:lnTo>
                    <a:lnTo>
                      <a:pt x="117" y="1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32" name="Freeform 53"/>
              <p:cNvSpPr>
                <a:spLocks/>
              </p:cNvSpPr>
              <p:nvPr/>
            </p:nvSpPr>
            <p:spPr bwMode="auto">
              <a:xfrm>
                <a:off x="3353" y="3559"/>
                <a:ext cx="66" cy="55"/>
              </a:xfrm>
              <a:custGeom>
                <a:avLst/>
                <a:gdLst>
                  <a:gd name="T0" fmla="*/ 4 w 199"/>
                  <a:gd name="T1" fmla="*/ 6 h 165"/>
                  <a:gd name="T2" fmla="*/ 4 w 199"/>
                  <a:gd name="T3" fmla="*/ 2 h 165"/>
                  <a:gd name="T4" fmla="*/ 4 w 199"/>
                  <a:gd name="T5" fmla="*/ 2 h 165"/>
                  <a:gd name="T6" fmla="*/ 5 w 199"/>
                  <a:gd name="T7" fmla="*/ 1 h 165"/>
                  <a:gd name="T8" fmla="*/ 5 w 199"/>
                  <a:gd name="T9" fmla="*/ 1 h 165"/>
                  <a:gd name="T10" fmla="*/ 6 w 199"/>
                  <a:gd name="T11" fmla="*/ 1 h 165"/>
                  <a:gd name="T12" fmla="*/ 6 w 199"/>
                  <a:gd name="T13" fmla="*/ 2 h 165"/>
                  <a:gd name="T14" fmla="*/ 6 w 199"/>
                  <a:gd name="T15" fmla="*/ 2 h 165"/>
                  <a:gd name="T16" fmla="*/ 6 w 199"/>
                  <a:gd name="T17" fmla="*/ 6 h 165"/>
                  <a:gd name="T18" fmla="*/ 7 w 199"/>
                  <a:gd name="T19" fmla="*/ 6 h 165"/>
                  <a:gd name="T20" fmla="*/ 7 w 199"/>
                  <a:gd name="T21" fmla="*/ 1 h 165"/>
                  <a:gd name="T22" fmla="*/ 7 w 199"/>
                  <a:gd name="T23" fmla="*/ 2 h 165"/>
                  <a:gd name="T24" fmla="*/ 7 w 199"/>
                  <a:gd name="T25" fmla="*/ 0 h 165"/>
                  <a:gd name="T26" fmla="*/ 6 w 199"/>
                  <a:gd name="T27" fmla="*/ 0 h 165"/>
                  <a:gd name="T28" fmla="*/ 5 w 199"/>
                  <a:gd name="T29" fmla="*/ 0 h 165"/>
                  <a:gd name="T30" fmla="*/ 5 w 199"/>
                  <a:gd name="T31" fmla="*/ 0 h 165"/>
                  <a:gd name="T32" fmla="*/ 4 w 199"/>
                  <a:gd name="T33" fmla="*/ 1 h 165"/>
                  <a:gd name="T34" fmla="*/ 4 w 199"/>
                  <a:gd name="T35" fmla="*/ 0 h 165"/>
                  <a:gd name="T36" fmla="*/ 3 w 199"/>
                  <a:gd name="T37" fmla="*/ 0 h 165"/>
                  <a:gd name="T38" fmla="*/ 2 w 199"/>
                  <a:gd name="T39" fmla="*/ 0 h 165"/>
                  <a:gd name="T40" fmla="*/ 1 w 199"/>
                  <a:gd name="T41" fmla="*/ 1 h 165"/>
                  <a:gd name="T42" fmla="*/ 1 w 199"/>
                  <a:gd name="T43" fmla="*/ 0 h 165"/>
                  <a:gd name="T44" fmla="*/ 0 w 199"/>
                  <a:gd name="T45" fmla="*/ 0 h 165"/>
                  <a:gd name="T46" fmla="*/ 0 w 199"/>
                  <a:gd name="T47" fmla="*/ 0 h 165"/>
                  <a:gd name="T48" fmla="*/ 0 w 199"/>
                  <a:gd name="T49" fmla="*/ 1 h 165"/>
                  <a:gd name="T50" fmla="*/ 0 w 199"/>
                  <a:gd name="T51" fmla="*/ 1 h 165"/>
                  <a:gd name="T52" fmla="*/ 0 w 199"/>
                  <a:gd name="T53" fmla="*/ 6 h 165"/>
                  <a:gd name="T54" fmla="*/ 1 w 199"/>
                  <a:gd name="T55" fmla="*/ 6 h 165"/>
                  <a:gd name="T56" fmla="*/ 1 w 199"/>
                  <a:gd name="T57" fmla="*/ 2 h 165"/>
                  <a:gd name="T58" fmla="*/ 1 w 199"/>
                  <a:gd name="T59" fmla="*/ 1 h 165"/>
                  <a:gd name="T60" fmla="*/ 2 w 199"/>
                  <a:gd name="T61" fmla="*/ 1 h 165"/>
                  <a:gd name="T62" fmla="*/ 3 w 199"/>
                  <a:gd name="T63" fmla="*/ 1 h 165"/>
                  <a:gd name="T64" fmla="*/ 3 w 199"/>
                  <a:gd name="T65" fmla="*/ 1 h 165"/>
                  <a:gd name="T66" fmla="*/ 3 w 199"/>
                  <a:gd name="T67" fmla="*/ 2 h 165"/>
                  <a:gd name="T68" fmla="*/ 3 w 199"/>
                  <a:gd name="T69" fmla="*/ 2 h 165"/>
                  <a:gd name="T70" fmla="*/ 3 w 199"/>
                  <a:gd name="T71" fmla="*/ 6 h 165"/>
                  <a:gd name="T72" fmla="*/ 4 w 199"/>
                  <a:gd name="T73" fmla="*/ 6 h 16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9"/>
                  <a:gd name="T112" fmla="*/ 0 h 165"/>
                  <a:gd name="T113" fmla="*/ 199 w 199"/>
                  <a:gd name="T114" fmla="*/ 165 h 16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9" h="165">
                    <a:moveTo>
                      <a:pt x="113" y="165"/>
                    </a:moveTo>
                    <a:lnTo>
                      <a:pt x="113" y="55"/>
                    </a:lnTo>
                    <a:lnTo>
                      <a:pt x="118" y="55"/>
                    </a:lnTo>
                    <a:lnTo>
                      <a:pt x="125" y="31"/>
                    </a:lnTo>
                    <a:lnTo>
                      <a:pt x="149" y="24"/>
                    </a:lnTo>
                    <a:lnTo>
                      <a:pt x="169" y="32"/>
                    </a:lnTo>
                    <a:lnTo>
                      <a:pt x="174" y="55"/>
                    </a:lnTo>
                    <a:lnTo>
                      <a:pt x="174" y="49"/>
                    </a:lnTo>
                    <a:lnTo>
                      <a:pt x="174" y="165"/>
                    </a:lnTo>
                    <a:lnTo>
                      <a:pt x="199" y="165"/>
                    </a:lnTo>
                    <a:lnTo>
                      <a:pt x="199" y="37"/>
                    </a:lnTo>
                    <a:lnTo>
                      <a:pt x="199" y="44"/>
                    </a:lnTo>
                    <a:lnTo>
                      <a:pt x="191" y="13"/>
                    </a:lnTo>
                    <a:lnTo>
                      <a:pt x="170" y="2"/>
                    </a:lnTo>
                    <a:lnTo>
                      <a:pt x="146" y="2"/>
                    </a:lnTo>
                    <a:lnTo>
                      <a:pt x="123" y="13"/>
                    </a:lnTo>
                    <a:lnTo>
                      <a:pt x="113" y="24"/>
                    </a:lnTo>
                    <a:lnTo>
                      <a:pt x="99" y="6"/>
                    </a:lnTo>
                    <a:lnTo>
                      <a:pt x="75" y="0"/>
                    </a:lnTo>
                    <a:lnTo>
                      <a:pt x="50" y="6"/>
                    </a:lnTo>
                    <a:lnTo>
                      <a:pt x="32" y="24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37"/>
                    </a:lnTo>
                    <a:lnTo>
                      <a:pt x="7" y="31"/>
                    </a:lnTo>
                    <a:lnTo>
                      <a:pt x="7" y="165"/>
                    </a:lnTo>
                    <a:lnTo>
                      <a:pt x="32" y="165"/>
                    </a:lnTo>
                    <a:lnTo>
                      <a:pt x="33" y="44"/>
                    </a:lnTo>
                    <a:lnTo>
                      <a:pt x="38" y="37"/>
                    </a:lnTo>
                    <a:lnTo>
                      <a:pt x="63" y="24"/>
                    </a:lnTo>
                    <a:lnTo>
                      <a:pt x="78" y="27"/>
                    </a:lnTo>
                    <a:lnTo>
                      <a:pt x="88" y="32"/>
                    </a:lnTo>
                    <a:lnTo>
                      <a:pt x="93" y="55"/>
                    </a:lnTo>
                    <a:lnTo>
                      <a:pt x="88" y="49"/>
                    </a:lnTo>
                    <a:lnTo>
                      <a:pt x="88" y="165"/>
                    </a:lnTo>
                    <a:lnTo>
                      <a:pt x="113" y="1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33" name="Freeform 54"/>
              <p:cNvSpPr>
                <a:spLocks/>
              </p:cNvSpPr>
              <p:nvPr/>
            </p:nvSpPr>
            <p:spPr bwMode="auto">
              <a:xfrm>
                <a:off x="3429" y="3530"/>
                <a:ext cx="19" cy="99"/>
              </a:xfrm>
              <a:custGeom>
                <a:avLst/>
                <a:gdLst>
                  <a:gd name="T0" fmla="*/ 2 w 58"/>
                  <a:gd name="T1" fmla="*/ 11 h 298"/>
                  <a:gd name="T2" fmla="*/ 2 w 58"/>
                  <a:gd name="T3" fmla="*/ 0 h 298"/>
                  <a:gd name="T4" fmla="*/ 0 w 58"/>
                  <a:gd name="T5" fmla="*/ 0 h 298"/>
                  <a:gd name="T6" fmla="*/ 0 w 58"/>
                  <a:gd name="T7" fmla="*/ 1 h 298"/>
                  <a:gd name="T8" fmla="*/ 1 w 58"/>
                  <a:gd name="T9" fmla="*/ 1 h 298"/>
                  <a:gd name="T10" fmla="*/ 1 w 58"/>
                  <a:gd name="T11" fmla="*/ 10 h 298"/>
                  <a:gd name="T12" fmla="*/ 0 w 58"/>
                  <a:gd name="T13" fmla="*/ 10 h 298"/>
                  <a:gd name="T14" fmla="*/ 0 w 58"/>
                  <a:gd name="T15" fmla="*/ 11 h 298"/>
                  <a:gd name="T16" fmla="*/ 2 w 58"/>
                  <a:gd name="T17" fmla="*/ 11 h 2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"/>
                  <a:gd name="T28" fmla="*/ 0 h 298"/>
                  <a:gd name="T29" fmla="*/ 58 w 58"/>
                  <a:gd name="T30" fmla="*/ 298 h 2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" h="298">
                    <a:moveTo>
                      <a:pt x="58" y="298"/>
                    </a:moveTo>
                    <a:lnTo>
                      <a:pt x="58" y="0"/>
                    </a:lnTo>
                    <a:lnTo>
                      <a:pt x="6" y="0"/>
                    </a:lnTo>
                    <a:lnTo>
                      <a:pt x="6" y="25"/>
                    </a:lnTo>
                    <a:lnTo>
                      <a:pt x="33" y="25"/>
                    </a:lnTo>
                    <a:lnTo>
                      <a:pt x="33" y="280"/>
                    </a:lnTo>
                    <a:lnTo>
                      <a:pt x="0" y="280"/>
                    </a:lnTo>
                    <a:lnTo>
                      <a:pt x="0" y="298"/>
                    </a:lnTo>
                    <a:lnTo>
                      <a:pt x="5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34" name="Freeform 55"/>
              <p:cNvSpPr>
                <a:spLocks/>
              </p:cNvSpPr>
              <p:nvPr/>
            </p:nvSpPr>
            <p:spPr bwMode="auto">
              <a:xfrm>
                <a:off x="1288" y="2686"/>
                <a:ext cx="47" cy="64"/>
              </a:xfrm>
              <a:custGeom>
                <a:avLst/>
                <a:gdLst>
                  <a:gd name="T0" fmla="*/ 0 w 142"/>
                  <a:gd name="T1" fmla="*/ 4 h 194"/>
                  <a:gd name="T2" fmla="*/ 0 w 142"/>
                  <a:gd name="T3" fmla="*/ 5 h 194"/>
                  <a:gd name="T4" fmla="*/ 5 w 142"/>
                  <a:gd name="T5" fmla="*/ 7 h 194"/>
                  <a:gd name="T6" fmla="*/ 5 w 142"/>
                  <a:gd name="T7" fmla="*/ 6 h 194"/>
                  <a:gd name="T8" fmla="*/ 3 w 142"/>
                  <a:gd name="T9" fmla="*/ 5 h 194"/>
                  <a:gd name="T10" fmla="*/ 3 w 142"/>
                  <a:gd name="T11" fmla="*/ 2 h 194"/>
                  <a:gd name="T12" fmla="*/ 5 w 142"/>
                  <a:gd name="T13" fmla="*/ 1 h 194"/>
                  <a:gd name="T14" fmla="*/ 5 w 142"/>
                  <a:gd name="T15" fmla="*/ 0 h 194"/>
                  <a:gd name="T16" fmla="*/ 0 w 142"/>
                  <a:gd name="T17" fmla="*/ 2 h 194"/>
                  <a:gd name="T18" fmla="*/ 0 w 142"/>
                  <a:gd name="T19" fmla="*/ 3 h 194"/>
                  <a:gd name="T20" fmla="*/ 2 w 142"/>
                  <a:gd name="T21" fmla="*/ 2 h 194"/>
                  <a:gd name="T22" fmla="*/ 2 w 142"/>
                  <a:gd name="T23" fmla="*/ 5 h 194"/>
                  <a:gd name="T24" fmla="*/ 0 w 142"/>
                  <a:gd name="T25" fmla="*/ 4 h 1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2"/>
                  <a:gd name="T40" fmla="*/ 0 h 194"/>
                  <a:gd name="T41" fmla="*/ 142 w 142"/>
                  <a:gd name="T42" fmla="*/ 194 h 19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2" h="194">
                    <a:moveTo>
                      <a:pt x="0" y="119"/>
                    </a:moveTo>
                    <a:lnTo>
                      <a:pt x="0" y="144"/>
                    </a:lnTo>
                    <a:lnTo>
                      <a:pt x="142" y="194"/>
                    </a:lnTo>
                    <a:lnTo>
                      <a:pt x="142" y="162"/>
                    </a:lnTo>
                    <a:lnTo>
                      <a:pt x="86" y="144"/>
                    </a:lnTo>
                    <a:lnTo>
                      <a:pt x="86" y="50"/>
                    </a:lnTo>
                    <a:lnTo>
                      <a:pt x="142" y="31"/>
                    </a:lnTo>
                    <a:lnTo>
                      <a:pt x="142" y="0"/>
                    </a:lnTo>
                    <a:lnTo>
                      <a:pt x="0" y="43"/>
                    </a:lnTo>
                    <a:lnTo>
                      <a:pt x="0" y="81"/>
                    </a:lnTo>
                    <a:lnTo>
                      <a:pt x="61" y="56"/>
                    </a:lnTo>
                    <a:lnTo>
                      <a:pt x="61" y="13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35" name="Freeform 56"/>
              <p:cNvSpPr>
                <a:spLocks/>
              </p:cNvSpPr>
              <p:nvPr/>
            </p:nvSpPr>
            <p:spPr bwMode="auto">
              <a:xfrm>
                <a:off x="1256" y="2700"/>
                <a:ext cx="32" cy="34"/>
              </a:xfrm>
              <a:custGeom>
                <a:avLst/>
                <a:gdLst>
                  <a:gd name="T0" fmla="*/ 4 w 94"/>
                  <a:gd name="T1" fmla="*/ 1 h 101"/>
                  <a:gd name="T2" fmla="*/ 4 w 94"/>
                  <a:gd name="T3" fmla="*/ 0 h 101"/>
                  <a:gd name="T4" fmla="*/ 0 w 94"/>
                  <a:gd name="T5" fmla="*/ 1 h 101"/>
                  <a:gd name="T6" fmla="*/ 0 w 94"/>
                  <a:gd name="T7" fmla="*/ 3 h 101"/>
                  <a:gd name="T8" fmla="*/ 4 w 94"/>
                  <a:gd name="T9" fmla="*/ 4 h 101"/>
                  <a:gd name="T10" fmla="*/ 4 w 94"/>
                  <a:gd name="T11" fmla="*/ 3 h 101"/>
                  <a:gd name="T12" fmla="*/ 1 w 94"/>
                  <a:gd name="T13" fmla="*/ 2 h 101"/>
                  <a:gd name="T14" fmla="*/ 4 w 94"/>
                  <a:gd name="T15" fmla="*/ 1 h 1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4"/>
                  <a:gd name="T25" fmla="*/ 0 h 101"/>
                  <a:gd name="T26" fmla="*/ 94 w 94"/>
                  <a:gd name="T27" fmla="*/ 101 h 1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4" h="101">
                    <a:moveTo>
                      <a:pt x="94" y="38"/>
                    </a:moveTo>
                    <a:lnTo>
                      <a:pt x="94" y="0"/>
                    </a:lnTo>
                    <a:lnTo>
                      <a:pt x="0" y="31"/>
                    </a:lnTo>
                    <a:lnTo>
                      <a:pt x="0" y="76"/>
                    </a:lnTo>
                    <a:lnTo>
                      <a:pt x="94" y="101"/>
                    </a:lnTo>
                    <a:lnTo>
                      <a:pt x="94" y="76"/>
                    </a:lnTo>
                    <a:lnTo>
                      <a:pt x="25" y="56"/>
                    </a:lnTo>
                    <a:lnTo>
                      <a:pt x="94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36" name="Freeform 57"/>
              <p:cNvSpPr>
                <a:spLocks/>
              </p:cNvSpPr>
              <p:nvPr/>
            </p:nvSpPr>
            <p:spPr bwMode="auto">
              <a:xfrm>
                <a:off x="1309" y="2637"/>
                <a:ext cx="32" cy="39"/>
              </a:xfrm>
              <a:custGeom>
                <a:avLst/>
                <a:gdLst>
                  <a:gd name="T0" fmla="*/ 0 w 94"/>
                  <a:gd name="T1" fmla="*/ 3 h 118"/>
                  <a:gd name="T2" fmla="*/ 0 w 94"/>
                  <a:gd name="T3" fmla="*/ 4 h 118"/>
                  <a:gd name="T4" fmla="*/ 3 w 94"/>
                  <a:gd name="T5" fmla="*/ 4 h 118"/>
                  <a:gd name="T6" fmla="*/ 3 w 94"/>
                  <a:gd name="T7" fmla="*/ 3 h 118"/>
                  <a:gd name="T8" fmla="*/ 2 w 94"/>
                  <a:gd name="T9" fmla="*/ 3 h 118"/>
                  <a:gd name="T10" fmla="*/ 2 w 94"/>
                  <a:gd name="T11" fmla="*/ 3 h 118"/>
                  <a:gd name="T12" fmla="*/ 3 w 94"/>
                  <a:gd name="T13" fmla="*/ 3 h 118"/>
                  <a:gd name="T14" fmla="*/ 3 w 94"/>
                  <a:gd name="T15" fmla="*/ 3 h 118"/>
                  <a:gd name="T16" fmla="*/ 4 w 94"/>
                  <a:gd name="T17" fmla="*/ 2 h 118"/>
                  <a:gd name="T18" fmla="*/ 4 w 94"/>
                  <a:gd name="T19" fmla="*/ 2 h 118"/>
                  <a:gd name="T20" fmla="*/ 4 w 94"/>
                  <a:gd name="T21" fmla="*/ 2 h 118"/>
                  <a:gd name="T22" fmla="*/ 4 w 94"/>
                  <a:gd name="T23" fmla="*/ 1 h 118"/>
                  <a:gd name="T24" fmla="*/ 3 w 94"/>
                  <a:gd name="T25" fmla="*/ 1 h 118"/>
                  <a:gd name="T26" fmla="*/ 3 w 94"/>
                  <a:gd name="T27" fmla="*/ 1 h 118"/>
                  <a:gd name="T28" fmla="*/ 3 w 94"/>
                  <a:gd name="T29" fmla="*/ 0 h 118"/>
                  <a:gd name="T30" fmla="*/ 2 w 94"/>
                  <a:gd name="T31" fmla="*/ 0 h 118"/>
                  <a:gd name="T32" fmla="*/ 1 w 94"/>
                  <a:gd name="T33" fmla="*/ 0 h 118"/>
                  <a:gd name="T34" fmla="*/ 0 w 94"/>
                  <a:gd name="T35" fmla="*/ 0 h 118"/>
                  <a:gd name="T36" fmla="*/ 0 w 94"/>
                  <a:gd name="T37" fmla="*/ 0 h 118"/>
                  <a:gd name="T38" fmla="*/ 0 w 94"/>
                  <a:gd name="T39" fmla="*/ 1 h 118"/>
                  <a:gd name="T40" fmla="*/ 0 w 94"/>
                  <a:gd name="T41" fmla="*/ 1 h 118"/>
                  <a:gd name="T42" fmla="*/ 1 w 94"/>
                  <a:gd name="T43" fmla="*/ 1 h 118"/>
                  <a:gd name="T44" fmla="*/ 2 w 94"/>
                  <a:gd name="T45" fmla="*/ 1 h 118"/>
                  <a:gd name="T46" fmla="*/ 2 w 94"/>
                  <a:gd name="T47" fmla="*/ 1 h 118"/>
                  <a:gd name="T48" fmla="*/ 2 w 94"/>
                  <a:gd name="T49" fmla="*/ 2 h 118"/>
                  <a:gd name="T50" fmla="*/ 3 w 94"/>
                  <a:gd name="T51" fmla="*/ 2 h 118"/>
                  <a:gd name="T52" fmla="*/ 3 w 94"/>
                  <a:gd name="T53" fmla="*/ 2 h 118"/>
                  <a:gd name="T54" fmla="*/ 3 w 94"/>
                  <a:gd name="T55" fmla="*/ 3 h 118"/>
                  <a:gd name="T56" fmla="*/ 2 w 94"/>
                  <a:gd name="T57" fmla="*/ 3 h 118"/>
                  <a:gd name="T58" fmla="*/ 2 w 94"/>
                  <a:gd name="T59" fmla="*/ 3 h 118"/>
                  <a:gd name="T60" fmla="*/ 2 w 94"/>
                  <a:gd name="T61" fmla="*/ 3 h 118"/>
                  <a:gd name="T62" fmla="*/ 1 w 94"/>
                  <a:gd name="T63" fmla="*/ 3 h 118"/>
                  <a:gd name="T64" fmla="*/ 0 w 94"/>
                  <a:gd name="T65" fmla="*/ 3 h 118"/>
                  <a:gd name="T66" fmla="*/ 0 w 94"/>
                  <a:gd name="T67" fmla="*/ 3 h 11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4"/>
                  <a:gd name="T103" fmla="*/ 0 h 118"/>
                  <a:gd name="T104" fmla="*/ 94 w 94"/>
                  <a:gd name="T105" fmla="*/ 118 h 11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4" h="118">
                    <a:moveTo>
                      <a:pt x="0" y="93"/>
                    </a:moveTo>
                    <a:lnTo>
                      <a:pt x="0" y="118"/>
                    </a:lnTo>
                    <a:lnTo>
                      <a:pt x="81" y="118"/>
                    </a:lnTo>
                    <a:lnTo>
                      <a:pt x="81" y="87"/>
                    </a:lnTo>
                    <a:lnTo>
                      <a:pt x="63" y="87"/>
                    </a:lnTo>
                    <a:lnTo>
                      <a:pt x="63" y="93"/>
                    </a:lnTo>
                    <a:lnTo>
                      <a:pt x="76" y="86"/>
                    </a:lnTo>
                    <a:lnTo>
                      <a:pt x="85" y="76"/>
                    </a:lnTo>
                    <a:lnTo>
                      <a:pt x="91" y="64"/>
                    </a:lnTo>
                    <a:lnTo>
                      <a:pt x="94" y="50"/>
                    </a:lnTo>
                    <a:lnTo>
                      <a:pt x="94" y="43"/>
                    </a:lnTo>
                    <a:lnTo>
                      <a:pt x="91" y="34"/>
                    </a:lnTo>
                    <a:lnTo>
                      <a:pt x="85" y="26"/>
                    </a:lnTo>
                    <a:lnTo>
                      <a:pt x="78" y="18"/>
                    </a:lnTo>
                    <a:lnTo>
                      <a:pt x="67" y="11"/>
                    </a:lnTo>
                    <a:lnTo>
                      <a:pt x="52" y="5"/>
                    </a:lnTo>
                    <a:lnTo>
                      <a:pt x="31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6" y="32"/>
                    </a:lnTo>
                    <a:lnTo>
                      <a:pt x="27" y="32"/>
                    </a:lnTo>
                    <a:lnTo>
                      <a:pt x="46" y="36"/>
                    </a:lnTo>
                    <a:lnTo>
                      <a:pt x="56" y="39"/>
                    </a:lnTo>
                    <a:lnTo>
                      <a:pt x="63" y="44"/>
                    </a:lnTo>
                    <a:lnTo>
                      <a:pt x="67" y="53"/>
                    </a:lnTo>
                    <a:lnTo>
                      <a:pt x="69" y="62"/>
                    </a:lnTo>
                    <a:lnTo>
                      <a:pt x="67" y="72"/>
                    </a:lnTo>
                    <a:lnTo>
                      <a:pt x="63" y="80"/>
                    </a:lnTo>
                    <a:lnTo>
                      <a:pt x="56" y="86"/>
                    </a:lnTo>
                    <a:lnTo>
                      <a:pt x="46" y="89"/>
                    </a:lnTo>
                    <a:lnTo>
                      <a:pt x="27" y="93"/>
                    </a:lnTo>
                    <a:lnTo>
                      <a:pt x="6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37" name="Freeform 58"/>
              <p:cNvSpPr>
                <a:spLocks/>
              </p:cNvSpPr>
              <p:nvPr/>
            </p:nvSpPr>
            <p:spPr bwMode="auto">
              <a:xfrm>
                <a:off x="1256" y="2637"/>
                <a:ext cx="55" cy="39"/>
              </a:xfrm>
              <a:custGeom>
                <a:avLst/>
                <a:gdLst>
                  <a:gd name="T0" fmla="*/ 6 w 165"/>
                  <a:gd name="T1" fmla="*/ 1 h 118"/>
                  <a:gd name="T2" fmla="*/ 6 w 165"/>
                  <a:gd name="T3" fmla="*/ 0 h 118"/>
                  <a:gd name="T4" fmla="*/ 6 w 165"/>
                  <a:gd name="T5" fmla="*/ 0 h 118"/>
                  <a:gd name="T6" fmla="*/ 4 w 165"/>
                  <a:gd name="T7" fmla="*/ 0 h 118"/>
                  <a:gd name="T8" fmla="*/ 3 w 165"/>
                  <a:gd name="T9" fmla="*/ 0 h 118"/>
                  <a:gd name="T10" fmla="*/ 3 w 165"/>
                  <a:gd name="T11" fmla="*/ 1 h 118"/>
                  <a:gd name="T12" fmla="*/ 3 w 165"/>
                  <a:gd name="T13" fmla="*/ 2 h 118"/>
                  <a:gd name="T14" fmla="*/ 3 w 165"/>
                  <a:gd name="T15" fmla="*/ 3 h 118"/>
                  <a:gd name="T16" fmla="*/ 4 w 165"/>
                  <a:gd name="T17" fmla="*/ 3 h 118"/>
                  <a:gd name="T18" fmla="*/ 3 w 165"/>
                  <a:gd name="T19" fmla="*/ 3 h 118"/>
                  <a:gd name="T20" fmla="*/ 0 w 165"/>
                  <a:gd name="T21" fmla="*/ 3 h 118"/>
                  <a:gd name="T22" fmla="*/ 0 w 165"/>
                  <a:gd name="T23" fmla="*/ 4 h 118"/>
                  <a:gd name="T24" fmla="*/ 6 w 165"/>
                  <a:gd name="T25" fmla="*/ 4 h 118"/>
                  <a:gd name="T26" fmla="*/ 6 w 165"/>
                  <a:gd name="T27" fmla="*/ 3 h 118"/>
                  <a:gd name="T28" fmla="*/ 6 w 165"/>
                  <a:gd name="T29" fmla="*/ 3 h 118"/>
                  <a:gd name="T30" fmla="*/ 5 w 165"/>
                  <a:gd name="T31" fmla="*/ 3 h 118"/>
                  <a:gd name="T32" fmla="*/ 4 w 165"/>
                  <a:gd name="T33" fmla="*/ 3 h 118"/>
                  <a:gd name="T34" fmla="*/ 4 w 165"/>
                  <a:gd name="T35" fmla="*/ 3 h 118"/>
                  <a:gd name="T36" fmla="*/ 4 w 165"/>
                  <a:gd name="T37" fmla="*/ 2 h 118"/>
                  <a:gd name="T38" fmla="*/ 4 w 165"/>
                  <a:gd name="T39" fmla="*/ 1 h 118"/>
                  <a:gd name="T40" fmla="*/ 5 w 165"/>
                  <a:gd name="T41" fmla="*/ 1 h 118"/>
                  <a:gd name="T42" fmla="*/ 6 w 165"/>
                  <a:gd name="T43" fmla="*/ 1 h 118"/>
                  <a:gd name="T44" fmla="*/ 6 w 165"/>
                  <a:gd name="T45" fmla="*/ 1 h 118"/>
                  <a:gd name="T46" fmla="*/ 6 w 165"/>
                  <a:gd name="T47" fmla="*/ 1 h 11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5"/>
                  <a:gd name="T73" fmla="*/ 0 h 118"/>
                  <a:gd name="T74" fmla="*/ 165 w 165"/>
                  <a:gd name="T75" fmla="*/ 118 h 11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5" h="118">
                    <a:moveTo>
                      <a:pt x="159" y="25"/>
                    </a:moveTo>
                    <a:lnTo>
                      <a:pt x="159" y="0"/>
                    </a:lnTo>
                    <a:lnTo>
                      <a:pt x="165" y="0"/>
                    </a:lnTo>
                    <a:lnTo>
                      <a:pt x="115" y="2"/>
                    </a:lnTo>
                    <a:lnTo>
                      <a:pt x="88" y="12"/>
                    </a:lnTo>
                    <a:lnTo>
                      <a:pt x="73" y="33"/>
                    </a:lnTo>
                    <a:lnTo>
                      <a:pt x="71" y="64"/>
                    </a:lnTo>
                    <a:lnTo>
                      <a:pt x="84" y="86"/>
                    </a:lnTo>
                    <a:lnTo>
                      <a:pt x="95" y="93"/>
                    </a:lnTo>
                    <a:lnTo>
                      <a:pt x="90" y="87"/>
                    </a:lnTo>
                    <a:lnTo>
                      <a:pt x="0" y="87"/>
                    </a:lnTo>
                    <a:lnTo>
                      <a:pt x="0" y="118"/>
                    </a:lnTo>
                    <a:lnTo>
                      <a:pt x="159" y="118"/>
                    </a:lnTo>
                    <a:lnTo>
                      <a:pt x="159" y="93"/>
                    </a:lnTo>
                    <a:lnTo>
                      <a:pt x="165" y="93"/>
                    </a:lnTo>
                    <a:lnTo>
                      <a:pt x="136" y="93"/>
                    </a:lnTo>
                    <a:lnTo>
                      <a:pt x="108" y="86"/>
                    </a:lnTo>
                    <a:lnTo>
                      <a:pt x="97" y="72"/>
                    </a:lnTo>
                    <a:lnTo>
                      <a:pt x="97" y="53"/>
                    </a:lnTo>
                    <a:lnTo>
                      <a:pt x="105" y="37"/>
                    </a:lnTo>
                    <a:lnTo>
                      <a:pt x="136" y="26"/>
                    </a:lnTo>
                    <a:lnTo>
                      <a:pt x="165" y="25"/>
                    </a:lnTo>
                    <a:lnTo>
                      <a:pt x="165" y="32"/>
                    </a:lnTo>
                    <a:lnTo>
                      <a:pt x="159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38" name="Freeform 59"/>
              <p:cNvSpPr>
                <a:spLocks/>
              </p:cNvSpPr>
              <p:nvPr/>
            </p:nvSpPr>
            <p:spPr bwMode="auto">
              <a:xfrm>
                <a:off x="1281" y="2584"/>
                <a:ext cx="59" cy="43"/>
              </a:xfrm>
              <a:custGeom>
                <a:avLst/>
                <a:gdLst>
                  <a:gd name="T0" fmla="*/ 5 w 178"/>
                  <a:gd name="T1" fmla="*/ 0 h 128"/>
                  <a:gd name="T2" fmla="*/ 4 w 178"/>
                  <a:gd name="T3" fmla="*/ 0 h 128"/>
                  <a:gd name="T4" fmla="*/ 3 w 178"/>
                  <a:gd name="T5" fmla="*/ 1 h 128"/>
                  <a:gd name="T6" fmla="*/ 2 w 178"/>
                  <a:gd name="T7" fmla="*/ 3 h 128"/>
                  <a:gd name="T8" fmla="*/ 2 w 178"/>
                  <a:gd name="T9" fmla="*/ 3 h 128"/>
                  <a:gd name="T10" fmla="*/ 1 w 178"/>
                  <a:gd name="T11" fmla="*/ 3 h 128"/>
                  <a:gd name="T12" fmla="*/ 1 w 178"/>
                  <a:gd name="T13" fmla="*/ 2 h 128"/>
                  <a:gd name="T14" fmla="*/ 1 w 178"/>
                  <a:gd name="T15" fmla="*/ 2 h 128"/>
                  <a:gd name="T16" fmla="*/ 2 w 178"/>
                  <a:gd name="T17" fmla="*/ 1 h 128"/>
                  <a:gd name="T18" fmla="*/ 2 w 178"/>
                  <a:gd name="T19" fmla="*/ 0 h 128"/>
                  <a:gd name="T20" fmla="*/ 2 w 178"/>
                  <a:gd name="T21" fmla="*/ 0 h 128"/>
                  <a:gd name="T22" fmla="*/ 1 w 178"/>
                  <a:gd name="T23" fmla="*/ 1 h 128"/>
                  <a:gd name="T24" fmla="*/ 0 w 178"/>
                  <a:gd name="T25" fmla="*/ 1 h 128"/>
                  <a:gd name="T26" fmla="*/ 0 w 178"/>
                  <a:gd name="T27" fmla="*/ 3 h 128"/>
                  <a:gd name="T28" fmla="*/ 1 w 178"/>
                  <a:gd name="T29" fmla="*/ 4 h 128"/>
                  <a:gd name="T30" fmla="*/ 1 w 178"/>
                  <a:gd name="T31" fmla="*/ 4 h 128"/>
                  <a:gd name="T32" fmla="*/ 2 w 178"/>
                  <a:gd name="T33" fmla="*/ 5 h 128"/>
                  <a:gd name="T34" fmla="*/ 3 w 178"/>
                  <a:gd name="T35" fmla="*/ 4 h 128"/>
                  <a:gd name="T36" fmla="*/ 4 w 178"/>
                  <a:gd name="T37" fmla="*/ 1 h 128"/>
                  <a:gd name="T38" fmla="*/ 5 w 178"/>
                  <a:gd name="T39" fmla="*/ 1 h 128"/>
                  <a:gd name="T40" fmla="*/ 5 w 178"/>
                  <a:gd name="T41" fmla="*/ 1 h 128"/>
                  <a:gd name="T42" fmla="*/ 6 w 178"/>
                  <a:gd name="T43" fmla="*/ 2 h 128"/>
                  <a:gd name="T44" fmla="*/ 6 w 178"/>
                  <a:gd name="T45" fmla="*/ 3 h 128"/>
                  <a:gd name="T46" fmla="*/ 5 w 178"/>
                  <a:gd name="T47" fmla="*/ 3 h 128"/>
                  <a:gd name="T48" fmla="*/ 4 w 178"/>
                  <a:gd name="T49" fmla="*/ 3 h 128"/>
                  <a:gd name="T50" fmla="*/ 4 w 178"/>
                  <a:gd name="T51" fmla="*/ 5 h 128"/>
                  <a:gd name="T52" fmla="*/ 5 w 178"/>
                  <a:gd name="T53" fmla="*/ 5 h 128"/>
                  <a:gd name="T54" fmla="*/ 5 w 178"/>
                  <a:gd name="T55" fmla="*/ 5 h 128"/>
                  <a:gd name="T56" fmla="*/ 6 w 178"/>
                  <a:gd name="T57" fmla="*/ 4 h 128"/>
                  <a:gd name="T58" fmla="*/ 7 w 178"/>
                  <a:gd name="T59" fmla="*/ 3 h 128"/>
                  <a:gd name="T60" fmla="*/ 7 w 178"/>
                  <a:gd name="T61" fmla="*/ 2 h 128"/>
                  <a:gd name="T62" fmla="*/ 6 w 178"/>
                  <a:gd name="T63" fmla="*/ 1 h 128"/>
                  <a:gd name="T64" fmla="*/ 5 w 178"/>
                  <a:gd name="T65" fmla="*/ 0 h 128"/>
                  <a:gd name="T66" fmla="*/ 5 w 178"/>
                  <a:gd name="T67" fmla="*/ 0 h 128"/>
                  <a:gd name="T68" fmla="*/ 5 w 178"/>
                  <a:gd name="T69" fmla="*/ 0 h 128"/>
                  <a:gd name="T70" fmla="*/ 5 w 178"/>
                  <a:gd name="T71" fmla="*/ 0 h 1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8"/>
                  <a:gd name="T109" fmla="*/ 0 h 128"/>
                  <a:gd name="T110" fmla="*/ 178 w 178"/>
                  <a:gd name="T111" fmla="*/ 128 h 12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8" h="128">
                    <a:moveTo>
                      <a:pt x="124" y="6"/>
                    </a:moveTo>
                    <a:lnTo>
                      <a:pt x="107" y="10"/>
                    </a:lnTo>
                    <a:lnTo>
                      <a:pt x="85" y="32"/>
                    </a:lnTo>
                    <a:lnTo>
                      <a:pt x="53" y="87"/>
                    </a:lnTo>
                    <a:lnTo>
                      <a:pt x="42" y="91"/>
                    </a:lnTo>
                    <a:lnTo>
                      <a:pt x="28" y="82"/>
                    </a:lnTo>
                    <a:lnTo>
                      <a:pt x="24" y="64"/>
                    </a:lnTo>
                    <a:lnTo>
                      <a:pt x="29" y="45"/>
                    </a:lnTo>
                    <a:lnTo>
                      <a:pt x="49" y="39"/>
                    </a:lnTo>
                    <a:lnTo>
                      <a:pt x="49" y="0"/>
                    </a:lnTo>
                    <a:lnTo>
                      <a:pt x="49" y="6"/>
                    </a:lnTo>
                    <a:lnTo>
                      <a:pt x="19" y="16"/>
                    </a:lnTo>
                    <a:lnTo>
                      <a:pt x="1" y="39"/>
                    </a:lnTo>
                    <a:lnTo>
                      <a:pt x="0" y="77"/>
                    </a:lnTo>
                    <a:lnTo>
                      <a:pt x="17" y="110"/>
                    </a:lnTo>
                    <a:lnTo>
                      <a:pt x="32" y="120"/>
                    </a:lnTo>
                    <a:lnTo>
                      <a:pt x="57" y="121"/>
                    </a:lnTo>
                    <a:lnTo>
                      <a:pt x="78" y="109"/>
                    </a:lnTo>
                    <a:lnTo>
                      <a:pt x="120" y="36"/>
                    </a:lnTo>
                    <a:lnTo>
                      <a:pt x="129" y="32"/>
                    </a:lnTo>
                    <a:lnTo>
                      <a:pt x="139" y="35"/>
                    </a:lnTo>
                    <a:lnTo>
                      <a:pt x="155" y="64"/>
                    </a:lnTo>
                    <a:lnTo>
                      <a:pt x="150" y="80"/>
                    </a:lnTo>
                    <a:lnTo>
                      <a:pt x="142" y="88"/>
                    </a:lnTo>
                    <a:lnTo>
                      <a:pt x="117" y="91"/>
                    </a:lnTo>
                    <a:lnTo>
                      <a:pt x="117" y="123"/>
                    </a:lnTo>
                    <a:lnTo>
                      <a:pt x="124" y="128"/>
                    </a:lnTo>
                    <a:lnTo>
                      <a:pt x="149" y="124"/>
                    </a:lnTo>
                    <a:lnTo>
                      <a:pt x="171" y="102"/>
                    </a:lnTo>
                    <a:lnTo>
                      <a:pt x="178" y="78"/>
                    </a:lnTo>
                    <a:lnTo>
                      <a:pt x="177" y="42"/>
                    </a:lnTo>
                    <a:lnTo>
                      <a:pt x="159" y="16"/>
                    </a:lnTo>
                    <a:lnTo>
                      <a:pt x="136" y="7"/>
                    </a:lnTo>
                    <a:lnTo>
                      <a:pt x="124" y="6"/>
                    </a:lnTo>
                    <a:lnTo>
                      <a:pt x="124" y="0"/>
                    </a:lnTo>
                    <a:lnTo>
                      <a:pt x="1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39" name="Freeform 60"/>
              <p:cNvSpPr>
                <a:spLocks/>
              </p:cNvSpPr>
              <p:nvPr/>
            </p:nvSpPr>
            <p:spPr bwMode="auto">
              <a:xfrm>
                <a:off x="1309" y="2531"/>
                <a:ext cx="32" cy="43"/>
              </a:xfrm>
              <a:custGeom>
                <a:avLst/>
                <a:gdLst>
                  <a:gd name="T0" fmla="*/ 0 w 94"/>
                  <a:gd name="T1" fmla="*/ 4 h 129"/>
                  <a:gd name="T2" fmla="*/ 0 w 94"/>
                  <a:gd name="T3" fmla="*/ 5 h 129"/>
                  <a:gd name="T4" fmla="*/ 0 w 94"/>
                  <a:gd name="T5" fmla="*/ 5 h 129"/>
                  <a:gd name="T6" fmla="*/ 1 w 94"/>
                  <a:gd name="T7" fmla="*/ 5 h 129"/>
                  <a:gd name="T8" fmla="*/ 2 w 94"/>
                  <a:gd name="T9" fmla="*/ 5 h 129"/>
                  <a:gd name="T10" fmla="*/ 3 w 94"/>
                  <a:gd name="T11" fmla="*/ 4 h 129"/>
                  <a:gd name="T12" fmla="*/ 3 w 94"/>
                  <a:gd name="T13" fmla="*/ 4 h 129"/>
                  <a:gd name="T14" fmla="*/ 3 w 94"/>
                  <a:gd name="T15" fmla="*/ 4 h 129"/>
                  <a:gd name="T16" fmla="*/ 4 w 94"/>
                  <a:gd name="T17" fmla="*/ 3 h 129"/>
                  <a:gd name="T18" fmla="*/ 4 w 94"/>
                  <a:gd name="T19" fmla="*/ 3 h 129"/>
                  <a:gd name="T20" fmla="*/ 4 w 94"/>
                  <a:gd name="T21" fmla="*/ 2 h 129"/>
                  <a:gd name="T22" fmla="*/ 4 w 94"/>
                  <a:gd name="T23" fmla="*/ 2 h 129"/>
                  <a:gd name="T24" fmla="*/ 3 w 94"/>
                  <a:gd name="T25" fmla="*/ 1 h 129"/>
                  <a:gd name="T26" fmla="*/ 3 w 94"/>
                  <a:gd name="T27" fmla="*/ 1 h 129"/>
                  <a:gd name="T28" fmla="*/ 3 w 94"/>
                  <a:gd name="T29" fmla="*/ 1 h 129"/>
                  <a:gd name="T30" fmla="*/ 2 w 94"/>
                  <a:gd name="T31" fmla="*/ 0 h 129"/>
                  <a:gd name="T32" fmla="*/ 1 w 94"/>
                  <a:gd name="T33" fmla="*/ 0 h 129"/>
                  <a:gd name="T34" fmla="*/ 0 w 94"/>
                  <a:gd name="T35" fmla="*/ 0 h 129"/>
                  <a:gd name="T36" fmla="*/ 0 w 94"/>
                  <a:gd name="T37" fmla="*/ 0 h 129"/>
                  <a:gd name="T38" fmla="*/ 0 w 94"/>
                  <a:gd name="T39" fmla="*/ 1 h 129"/>
                  <a:gd name="T40" fmla="*/ 1 w 94"/>
                  <a:gd name="T41" fmla="*/ 1 h 129"/>
                  <a:gd name="T42" fmla="*/ 1 w 94"/>
                  <a:gd name="T43" fmla="*/ 1 h 129"/>
                  <a:gd name="T44" fmla="*/ 2 w 94"/>
                  <a:gd name="T45" fmla="*/ 1 h 129"/>
                  <a:gd name="T46" fmla="*/ 2 w 94"/>
                  <a:gd name="T47" fmla="*/ 1 h 129"/>
                  <a:gd name="T48" fmla="*/ 2 w 94"/>
                  <a:gd name="T49" fmla="*/ 2 h 129"/>
                  <a:gd name="T50" fmla="*/ 2 w 94"/>
                  <a:gd name="T51" fmla="*/ 2 h 129"/>
                  <a:gd name="T52" fmla="*/ 3 w 94"/>
                  <a:gd name="T53" fmla="*/ 2 h 129"/>
                  <a:gd name="T54" fmla="*/ 3 w 94"/>
                  <a:gd name="T55" fmla="*/ 3 h 129"/>
                  <a:gd name="T56" fmla="*/ 3 w 94"/>
                  <a:gd name="T57" fmla="*/ 3 h 129"/>
                  <a:gd name="T58" fmla="*/ 2 w 94"/>
                  <a:gd name="T59" fmla="*/ 3 h 129"/>
                  <a:gd name="T60" fmla="*/ 2 w 94"/>
                  <a:gd name="T61" fmla="*/ 3 h 129"/>
                  <a:gd name="T62" fmla="*/ 2 w 94"/>
                  <a:gd name="T63" fmla="*/ 3 h 129"/>
                  <a:gd name="T64" fmla="*/ 2 w 94"/>
                  <a:gd name="T65" fmla="*/ 4 h 129"/>
                  <a:gd name="T66" fmla="*/ 1 w 94"/>
                  <a:gd name="T67" fmla="*/ 4 h 129"/>
                  <a:gd name="T68" fmla="*/ 1 w 94"/>
                  <a:gd name="T69" fmla="*/ 4 h 129"/>
                  <a:gd name="T70" fmla="*/ 0 w 94"/>
                  <a:gd name="T71" fmla="*/ 4 h 129"/>
                  <a:gd name="T72" fmla="*/ 0 w 94"/>
                  <a:gd name="T73" fmla="*/ 4 h 12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4"/>
                  <a:gd name="T112" fmla="*/ 0 h 129"/>
                  <a:gd name="T113" fmla="*/ 94 w 94"/>
                  <a:gd name="T114" fmla="*/ 129 h 12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4" h="129">
                    <a:moveTo>
                      <a:pt x="0" y="98"/>
                    </a:moveTo>
                    <a:lnTo>
                      <a:pt x="0" y="129"/>
                    </a:lnTo>
                    <a:lnTo>
                      <a:pt x="6" y="129"/>
                    </a:lnTo>
                    <a:lnTo>
                      <a:pt x="31" y="128"/>
                    </a:lnTo>
                    <a:lnTo>
                      <a:pt x="52" y="123"/>
                    </a:lnTo>
                    <a:lnTo>
                      <a:pt x="67" y="118"/>
                    </a:lnTo>
                    <a:lnTo>
                      <a:pt x="78" y="110"/>
                    </a:lnTo>
                    <a:lnTo>
                      <a:pt x="85" y="101"/>
                    </a:lnTo>
                    <a:lnTo>
                      <a:pt x="91" y="90"/>
                    </a:lnTo>
                    <a:lnTo>
                      <a:pt x="94" y="68"/>
                    </a:lnTo>
                    <a:lnTo>
                      <a:pt x="94" y="54"/>
                    </a:lnTo>
                    <a:lnTo>
                      <a:pt x="91" y="43"/>
                    </a:lnTo>
                    <a:lnTo>
                      <a:pt x="85" y="32"/>
                    </a:lnTo>
                    <a:lnTo>
                      <a:pt x="78" y="23"/>
                    </a:lnTo>
                    <a:lnTo>
                      <a:pt x="67" y="16"/>
                    </a:lnTo>
                    <a:lnTo>
                      <a:pt x="52" y="11"/>
                    </a:lnTo>
                    <a:lnTo>
                      <a:pt x="31" y="8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21" y="30"/>
                    </a:lnTo>
                    <a:lnTo>
                      <a:pt x="35" y="33"/>
                    </a:lnTo>
                    <a:lnTo>
                      <a:pt x="45" y="36"/>
                    </a:lnTo>
                    <a:lnTo>
                      <a:pt x="55" y="40"/>
                    </a:lnTo>
                    <a:lnTo>
                      <a:pt x="60" y="45"/>
                    </a:lnTo>
                    <a:lnTo>
                      <a:pt x="64" y="51"/>
                    </a:lnTo>
                    <a:lnTo>
                      <a:pt x="67" y="59"/>
                    </a:lnTo>
                    <a:lnTo>
                      <a:pt x="69" y="68"/>
                    </a:lnTo>
                    <a:lnTo>
                      <a:pt x="67" y="76"/>
                    </a:lnTo>
                    <a:lnTo>
                      <a:pt x="64" y="83"/>
                    </a:lnTo>
                    <a:lnTo>
                      <a:pt x="60" y="87"/>
                    </a:lnTo>
                    <a:lnTo>
                      <a:pt x="55" y="91"/>
                    </a:lnTo>
                    <a:lnTo>
                      <a:pt x="45" y="96"/>
                    </a:lnTo>
                    <a:lnTo>
                      <a:pt x="35" y="97"/>
                    </a:lnTo>
                    <a:lnTo>
                      <a:pt x="21" y="98"/>
                    </a:lnTo>
                    <a:lnTo>
                      <a:pt x="6" y="9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40" name="Freeform 61"/>
              <p:cNvSpPr>
                <a:spLocks/>
              </p:cNvSpPr>
              <p:nvPr/>
            </p:nvSpPr>
            <p:spPr bwMode="auto">
              <a:xfrm>
                <a:off x="1281" y="2531"/>
                <a:ext cx="30" cy="43"/>
              </a:xfrm>
              <a:custGeom>
                <a:avLst/>
                <a:gdLst>
                  <a:gd name="T0" fmla="*/ 3 w 92"/>
                  <a:gd name="T1" fmla="*/ 1 h 129"/>
                  <a:gd name="T2" fmla="*/ 3 w 92"/>
                  <a:gd name="T3" fmla="*/ 0 h 129"/>
                  <a:gd name="T4" fmla="*/ 3 w 92"/>
                  <a:gd name="T5" fmla="*/ 0 h 129"/>
                  <a:gd name="T6" fmla="*/ 3 w 92"/>
                  <a:gd name="T7" fmla="*/ 0 h 129"/>
                  <a:gd name="T8" fmla="*/ 1 w 92"/>
                  <a:gd name="T9" fmla="*/ 0 h 129"/>
                  <a:gd name="T10" fmla="*/ 1 w 92"/>
                  <a:gd name="T11" fmla="*/ 1 h 129"/>
                  <a:gd name="T12" fmla="*/ 0 w 92"/>
                  <a:gd name="T13" fmla="*/ 2 h 129"/>
                  <a:gd name="T14" fmla="*/ 0 w 92"/>
                  <a:gd name="T15" fmla="*/ 3 h 129"/>
                  <a:gd name="T16" fmla="*/ 1 w 92"/>
                  <a:gd name="T17" fmla="*/ 4 h 129"/>
                  <a:gd name="T18" fmla="*/ 1 w 92"/>
                  <a:gd name="T19" fmla="*/ 5 h 129"/>
                  <a:gd name="T20" fmla="*/ 3 w 92"/>
                  <a:gd name="T21" fmla="*/ 5 h 129"/>
                  <a:gd name="T22" fmla="*/ 3 w 92"/>
                  <a:gd name="T23" fmla="*/ 5 h 129"/>
                  <a:gd name="T24" fmla="*/ 3 w 92"/>
                  <a:gd name="T25" fmla="*/ 4 h 129"/>
                  <a:gd name="T26" fmla="*/ 3 w 92"/>
                  <a:gd name="T27" fmla="*/ 4 h 129"/>
                  <a:gd name="T28" fmla="*/ 2 w 92"/>
                  <a:gd name="T29" fmla="*/ 4 h 129"/>
                  <a:gd name="T30" fmla="*/ 1 w 92"/>
                  <a:gd name="T31" fmla="*/ 3 h 129"/>
                  <a:gd name="T32" fmla="*/ 1 w 92"/>
                  <a:gd name="T33" fmla="*/ 3 h 129"/>
                  <a:gd name="T34" fmla="*/ 1 w 92"/>
                  <a:gd name="T35" fmla="*/ 2 h 129"/>
                  <a:gd name="T36" fmla="*/ 2 w 92"/>
                  <a:gd name="T37" fmla="*/ 1 h 129"/>
                  <a:gd name="T38" fmla="*/ 3 w 92"/>
                  <a:gd name="T39" fmla="*/ 1 h 129"/>
                  <a:gd name="T40" fmla="*/ 3 w 92"/>
                  <a:gd name="T41" fmla="*/ 1 h 1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2"/>
                  <a:gd name="T64" fmla="*/ 0 h 129"/>
                  <a:gd name="T65" fmla="*/ 92 w 92"/>
                  <a:gd name="T66" fmla="*/ 129 h 1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2" h="129">
                    <a:moveTo>
                      <a:pt x="86" y="30"/>
                    </a:moveTo>
                    <a:lnTo>
                      <a:pt x="86" y="0"/>
                    </a:lnTo>
                    <a:lnTo>
                      <a:pt x="92" y="6"/>
                    </a:lnTo>
                    <a:lnTo>
                      <a:pt x="92" y="0"/>
                    </a:lnTo>
                    <a:lnTo>
                      <a:pt x="40" y="6"/>
                    </a:lnTo>
                    <a:lnTo>
                      <a:pt x="15" y="22"/>
                    </a:lnTo>
                    <a:lnTo>
                      <a:pt x="0" y="48"/>
                    </a:lnTo>
                    <a:lnTo>
                      <a:pt x="0" y="89"/>
                    </a:lnTo>
                    <a:lnTo>
                      <a:pt x="15" y="114"/>
                    </a:lnTo>
                    <a:lnTo>
                      <a:pt x="40" y="126"/>
                    </a:lnTo>
                    <a:lnTo>
                      <a:pt x="92" y="129"/>
                    </a:lnTo>
                    <a:lnTo>
                      <a:pt x="86" y="129"/>
                    </a:lnTo>
                    <a:lnTo>
                      <a:pt x="86" y="98"/>
                    </a:lnTo>
                    <a:lnTo>
                      <a:pt x="92" y="98"/>
                    </a:lnTo>
                    <a:lnTo>
                      <a:pt x="53" y="96"/>
                    </a:lnTo>
                    <a:lnTo>
                      <a:pt x="29" y="86"/>
                    </a:lnTo>
                    <a:lnTo>
                      <a:pt x="24" y="68"/>
                    </a:lnTo>
                    <a:lnTo>
                      <a:pt x="29" y="45"/>
                    </a:lnTo>
                    <a:lnTo>
                      <a:pt x="53" y="33"/>
                    </a:lnTo>
                    <a:lnTo>
                      <a:pt x="92" y="30"/>
                    </a:lnTo>
                    <a:lnTo>
                      <a:pt x="86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41" name="Freeform 62"/>
              <p:cNvSpPr>
                <a:spLocks/>
              </p:cNvSpPr>
              <p:nvPr/>
            </p:nvSpPr>
            <p:spPr bwMode="auto">
              <a:xfrm>
                <a:off x="1280" y="2490"/>
                <a:ext cx="55" cy="30"/>
              </a:xfrm>
              <a:custGeom>
                <a:avLst/>
                <a:gdLst>
                  <a:gd name="T0" fmla="*/ 0 w 165"/>
                  <a:gd name="T1" fmla="*/ 2 h 88"/>
                  <a:gd name="T2" fmla="*/ 0 w 165"/>
                  <a:gd name="T3" fmla="*/ 3 h 88"/>
                  <a:gd name="T4" fmla="*/ 6 w 165"/>
                  <a:gd name="T5" fmla="*/ 3 h 88"/>
                  <a:gd name="T6" fmla="*/ 6 w 165"/>
                  <a:gd name="T7" fmla="*/ 2 h 88"/>
                  <a:gd name="T8" fmla="*/ 2 w 165"/>
                  <a:gd name="T9" fmla="*/ 2 h 88"/>
                  <a:gd name="T10" fmla="*/ 3 w 165"/>
                  <a:gd name="T11" fmla="*/ 2 h 88"/>
                  <a:gd name="T12" fmla="*/ 2 w 165"/>
                  <a:gd name="T13" fmla="*/ 2 h 88"/>
                  <a:gd name="T14" fmla="*/ 2 w 165"/>
                  <a:gd name="T15" fmla="*/ 2 h 88"/>
                  <a:gd name="T16" fmla="*/ 1 w 165"/>
                  <a:gd name="T17" fmla="*/ 2 h 88"/>
                  <a:gd name="T18" fmla="*/ 1 w 165"/>
                  <a:gd name="T19" fmla="*/ 1 h 88"/>
                  <a:gd name="T20" fmla="*/ 1 w 165"/>
                  <a:gd name="T21" fmla="*/ 1 h 88"/>
                  <a:gd name="T22" fmla="*/ 1 w 165"/>
                  <a:gd name="T23" fmla="*/ 1 h 88"/>
                  <a:gd name="T24" fmla="*/ 1 w 165"/>
                  <a:gd name="T25" fmla="*/ 0 h 88"/>
                  <a:gd name="T26" fmla="*/ 1 w 165"/>
                  <a:gd name="T27" fmla="*/ 0 h 88"/>
                  <a:gd name="T28" fmla="*/ 0 w 165"/>
                  <a:gd name="T29" fmla="*/ 0 h 88"/>
                  <a:gd name="T30" fmla="*/ 0 w 165"/>
                  <a:gd name="T31" fmla="*/ 0 h 88"/>
                  <a:gd name="T32" fmla="*/ 0 w 165"/>
                  <a:gd name="T33" fmla="*/ 1 h 88"/>
                  <a:gd name="T34" fmla="*/ 0 w 165"/>
                  <a:gd name="T35" fmla="*/ 1 h 88"/>
                  <a:gd name="T36" fmla="*/ 1 w 165"/>
                  <a:gd name="T37" fmla="*/ 2 h 88"/>
                  <a:gd name="T38" fmla="*/ 1 w 165"/>
                  <a:gd name="T39" fmla="*/ 2 h 88"/>
                  <a:gd name="T40" fmla="*/ 1 w 165"/>
                  <a:gd name="T41" fmla="*/ 2 h 88"/>
                  <a:gd name="T42" fmla="*/ 1 w 165"/>
                  <a:gd name="T43" fmla="*/ 2 h 88"/>
                  <a:gd name="T44" fmla="*/ 1 w 165"/>
                  <a:gd name="T45" fmla="*/ 2 h 88"/>
                  <a:gd name="T46" fmla="*/ 0 w 165"/>
                  <a:gd name="T47" fmla="*/ 2 h 8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5"/>
                  <a:gd name="T73" fmla="*/ 0 h 88"/>
                  <a:gd name="T74" fmla="*/ 165 w 165"/>
                  <a:gd name="T75" fmla="*/ 88 h 8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5" h="88">
                    <a:moveTo>
                      <a:pt x="0" y="56"/>
                    </a:moveTo>
                    <a:lnTo>
                      <a:pt x="0" y="88"/>
                    </a:lnTo>
                    <a:lnTo>
                      <a:pt x="165" y="88"/>
                    </a:lnTo>
                    <a:lnTo>
                      <a:pt x="165" y="56"/>
                    </a:lnTo>
                    <a:lnTo>
                      <a:pt x="67" y="56"/>
                    </a:lnTo>
                    <a:lnTo>
                      <a:pt x="73" y="56"/>
                    </a:lnTo>
                    <a:lnTo>
                      <a:pt x="56" y="54"/>
                    </a:lnTo>
                    <a:lnTo>
                      <a:pt x="44" y="49"/>
                    </a:lnTo>
                    <a:lnTo>
                      <a:pt x="38" y="45"/>
                    </a:lnTo>
                    <a:lnTo>
                      <a:pt x="34" y="38"/>
                    </a:lnTo>
                    <a:lnTo>
                      <a:pt x="32" y="29"/>
                    </a:lnTo>
                    <a:lnTo>
                      <a:pt x="31" y="18"/>
                    </a:lnTo>
                    <a:lnTo>
                      <a:pt x="31" y="6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24"/>
                    </a:lnTo>
                    <a:lnTo>
                      <a:pt x="6" y="38"/>
                    </a:lnTo>
                    <a:lnTo>
                      <a:pt x="16" y="49"/>
                    </a:lnTo>
                    <a:lnTo>
                      <a:pt x="23" y="53"/>
                    </a:lnTo>
                    <a:lnTo>
                      <a:pt x="31" y="56"/>
                    </a:lnTo>
                    <a:lnTo>
                      <a:pt x="24" y="50"/>
                    </a:lnTo>
                    <a:lnTo>
                      <a:pt x="24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42" name="Freeform 63"/>
              <p:cNvSpPr>
                <a:spLocks/>
              </p:cNvSpPr>
              <p:nvPr/>
            </p:nvSpPr>
            <p:spPr bwMode="auto">
              <a:xfrm>
                <a:off x="1309" y="2439"/>
                <a:ext cx="32" cy="37"/>
              </a:xfrm>
              <a:custGeom>
                <a:avLst/>
                <a:gdLst>
                  <a:gd name="T0" fmla="*/ 0 w 94"/>
                  <a:gd name="T1" fmla="*/ 3 h 111"/>
                  <a:gd name="T2" fmla="*/ 0 w 94"/>
                  <a:gd name="T3" fmla="*/ 4 h 111"/>
                  <a:gd name="T4" fmla="*/ 3 w 94"/>
                  <a:gd name="T5" fmla="*/ 4 h 111"/>
                  <a:gd name="T6" fmla="*/ 3 w 94"/>
                  <a:gd name="T7" fmla="*/ 3 h 111"/>
                  <a:gd name="T8" fmla="*/ 2 w 94"/>
                  <a:gd name="T9" fmla="*/ 3 h 111"/>
                  <a:gd name="T10" fmla="*/ 2 w 94"/>
                  <a:gd name="T11" fmla="*/ 3 h 111"/>
                  <a:gd name="T12" fmla="*/ 3 w 94"/>
                  <a:gd name="T13" fmla="*/ 3 h 111"/>
                  <a:gd name="T14" fmla="*/ 3 w 94"/>
                  <a:gd name="T15" fmla="*/ 3 h 111"/>
                  <a:gd name="T16" fmla="*/ 4 w 94"/>
                  <a:gd name="T17" fmla="*/ 2 h 111"/>
                  <a:gd name="T18" fmla="*/ 4 w 94"/>
                  <a:gd name="T19" fmla="*/ 2 h 111"/>
                  <a:gd name="T20" fmla="*/ 4 w 94"/>
                  <a:gd name="T21" fmla="*/ 2 h 111"/>
                  <a:gd name="T22" fmla="*/ 4 w 94"/>
                  <a:gd name="T23" fmla="*/ 1 h 111"/>
                  <a:gd name="T24" fmla="*/ 3 w 94"/>
                  <a:gd name="T25" fmla="*/ 1 h 111"/>
                  <a:gd name="T26" fmla="*/ 3 w 94"/>
                  <a:gd name="T27" fmla="*/ 1 h 111"/>
                  <a:gd name="T28" fmla="*/ 3 w 94"/>
                  <a:gd name="T29" fmla="*/ 0 h 111"/>
                  <a:gd name="T30" fmla="*/ 2 w 94"/>
                  <a:gd name="T31" fmla="*/ 0 h 111"/>
                  <a:gd name="T32" fmla="*/ 1 w 94"/>
                  <a:gd name="T33" fmla="*/ 0 h 111"/>
                  <a:gd name="T34" fmla="*/ 0 w 94"/>
                  <a:gd name="T35" fmla="*/ 0 h 111"/>
                  <a:gd name="T36" fmla="*/ 0 w 94"/>
                  <a:gd name="T37" fmla="*/ 0 h 111"/>
                  <a:gd name="T38" fmla="*/ 0 w 94"/>
                  <a:gd name="T39" fmla="*/ 1 h 111"/>
                  <a:gd name="T40" fmla="*/ 0 w 94"/>
                  <a:gd name="T41" fmla="*/ 1 h 111"/>
                  <a:gd name="T42" fmla="*/ 1 w 94"/>
                  <a:gd name="T43" fmla="*/ 1 h 111"/>
                  <a:gd name="T44" fmla="*/ 2 w 94"/>
                  <a:gd name="T45" fmla="*/ 1 h 111"/>
                  <a:gd name="T46" fmla="*/ 2 w 94"/>
                  <a:gd name="T47" fmla="*/ 1 h 111"/>
                  <a:gd name="T48" fmla="*/ 2 w 94"/>
                  <a:gd name="T49" fmla="*/ 2 h 111"/>
                  <a:gd name="T50" fmla="*/ 3 w 94"/>
                  <a:gd name="T51" fmla="*/ 2 h 111"/>
                  <a:gd name="T52" fmla="*/ 3 w 94"/>
                  <a:gd name="T53" fmla="*/ 2 h 111"/>
                  <a:gd name="T54" fmla="*/ 3 w 94"/>
                  <a:gd name="T55" fmla="*/ 3 h 111"/>
                  <a:gd name="T56" fmla="*/ 2 w 94"/>
                  <a:gd name="T57" fmla="*/ 3 h 111"/>
                  <a:gd name="T58" fmla="*/ 2 w 94"/>
                  <a:gd name="T59" fmla="*/ 3 h 111"/>
                  <a:gd name="T60" fmla="*/ 2 w 94"/>
                  <a:gd name="T61" fmla="*/ 3 h 111"/>
                  <a:gd name="T62" fmla="*/ 1 w 94"/>
                  <a:gd name="T63" fmla="*/ 3 h 111"/>
                  <a:gd name="T64" fmla="*/ 0 w 94"/>
                  <a:gd name="T65" fmla="*/ 3 h 111"/>
                  <a:gd name="T66" fmla="*/ 0 w 94"/>
                  <a:gd name="T67" fmla="*/ 3 h 1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4"/>
                  <a:gd name="T103" fmla="*/ 0 h 111"/>
                  <a:gd name="T104" fmla="*/ 94 w 94"/>
                  <a:gd name="T105" fmla="*/ 111 h 1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4" h="111">
                    <a:moveTo>
                      <a:pt x="0" y="93"/>
                    </a:moveTo>
                    <a:lnTo>
                      <a:pt x="0" y="111"/>
                    </a:lnTo>
                    <a:lnTo>
                      <a:pt x="81" y="111"/>
                    </a:lnTo>
                    <a:lnTo>
                      <a:pt x="81" y="88"/>
                    </a:lnTo>
                    <a:lnTo>
                      <a:pt x="63" y="88"/>
                    </a:lnTo>
                    <a:lnTo>
                      <a:pt x="63" y="93"/>
                    </a:lnTo>
                    <a:lnTo>
                      <a:pt x="76" y="86"/>
                    </a:lnTo>
                    <a:lnTo>
                      <a:pt x="85" y="76"/>
                    </a:lnTo>
                    <a:lnTo>
                      <a:pt x="91" y="64"/>
                    </a:lnTo>
                    <a:lnTo>
                      <a:pt x="94" y="50"/>
                    </a:lnTo>
                    <a:lnTo>
                      <a:pt x="94" y="43"/>
                    </a:lnTo>
                    <a:lnTo>
                      <a:pt x="91" y="35"/>
                    </a:lnTo>
                    <a:lnTo>
                      <a:pt x="85" y="26"/>
                    </a:lnTo>
                    <a:lnTo>
                      <a:pt x="78" y="18"/>
                    </a:lnTo>
                    <a:lnTo>
                      <a:pt x="67" y="11"/>
                    </a:lnTo>
                    <a:lnTo>
                      <a:pt x="52" y="5"/>
                    </a:lnTo>
                    <a:lnTo>
                      <a:pt x="31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6" y="32"/>
                    </a:lnTo>
                    <a:lnTo>
                      <a:pt x="27" y="32"/>
                    </a:lnTo>
                    <a:lnTo>
                      <a:pt x="46" y="36"/>
                    </a:lnTo>
                    <a:lnTo>
                      <a:pt x="56" y="39"/>
                    </a:lnTo>
                    <a:lnTo>
                      <a:pt x="63" y="44"/>
                    </a:lnTo>
                    <a:lnTo>
                      <a:pt x="67" y="53"/>
                    </a:lnTo>
                    <a:lnTo>
                      <a:pt x="69" y="62"/>
                    </a:lnTo>
                    <a:lnTo>
                      <a:pt x="67" y="72"/>
                    </a:lnTo>
                    <a:lnTo>
                      <a:pt x="63" y="81"/>
                    </a:lnTo>
                    <a:lnTo>
                      <a:pt x="56" y="86"/>
                    </a:lnTo>
                    <a:lnTo>
                      <a:pt x="46" y="89"/>
                    </a:lnTo>
                    <a:lnTo>
                      <a:pt x="27" y="93"/>
                    </a:lnTo>
                    <a:lnTo>
                      <a:pt x="6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43" name="Freeform 64"/>
              <p:cNvSpPr>
                <a:spLocks/>
              </p:cNvSpPr>
              <p:nvPr/>
            </p:nvSpPr>
            <p:spPr bwMode="auto">
              <a:xfrm>
                <a:off x="1256" y="2439"/>
                <a:ext cx="55" cy="37"/>
              </a:xfrm>
              <a:custGeom>
                <a:avLst/>
                <a:gdLst>
                  <a:gd name="T0" fmla="*/ 6 w 165"/>
                  <a:gd name="T1" fmla="*/ 1 h 111"/>
                  <a:gd name="T2" fmla="*/ 6 w 165"/>
                  <a:gd name="T3" fmla="*/ 0 h 111"/>
                  <a:gd name="T4" fmla="*/ 6 w 165"/>
                  <a:gd name="T5" fmla="*/ 0 h 111"/>
                  <a:gd name="T6" fmla="*/ 4 w 165"/>
                  <a:gd name="T7" fmla="*/ 0 h 111"/>
                  <a:gd name="T8" fmla="*/ 3 w 165"/>
                  <a:gd name="T9" fmla="*/ 0 h 111"/>
                  <a:gd name="T10" fmla="*/ 3 w 165"/>
                  <a:gd name="T11" fmla="*/ 1 h 111"/>
                  <a:gd name="T12" fmla="*/ 3 w 165"/>
                  <a:gd name="T13" fmla="*/ 2 h 111"/>
                  <a:gd name="T14" fmla="*/ 3 w 165"/>
                  <a:gd name="T15" fmla="*/ 3 h 111"/>
                  <a:gd name="T16" fmla="*/ 4 w 165"/>
                  <a:gd name="T17" fmla="*/ 3 h 111"/>
                  <a:gd name="T18" fmla="*/ 3 w 165"/>
                  <a:gd name="T19" fmla="*/ 3 h 111"/>
                  <a:gd name="T20" fmla="*/ 0 w 165"/>
                  <a:gd name="T21" fmla="*/ 3 h 111"/>
                  <a:gd name="T22" fmla="*/ 0 w 165"/>
                  <a:gd name="T23" fmla="*/ 4 h 111"/>
                  <a:gd name="T24" fmla="*/ 6 w 165"/>
                  <a:gd name="T25" fmla="*/ 4 h 111"/>
                  <a:gd name="T26" fmla="*/ 6 w 165"/>
                  <a:gd name="T27" fmla="*/ 3 h 111"/>
                  <a:gd name="T28" fmla="*/ 6 w 165"/>
                  <a:gd name="T29" fmla="*/ 3 h 111"/>
                  <a:gd name="T30" fmla="*/ 5 w 165"/>
                  <a:gd name="T31" fmla="*/ 3 h 111"/>
                  <a:gd name="T32" fmla="*/ 4 w 165"/>
                  <a:gd name="T33" fmla="*/ 3 h 111"/>
                  <a:gd name="T34" fmla="*/ 4 w 165"/>
                  <a:gd name="T35" fmla="*/ 3 h 111"/>
                  <a:gd name="T36" fmla="*/ 4 w 165"/>
                  <a:gd name="T37" fmla="*/ 2 h 111"/>
                  <a:gd name="T38" fmla="*/ 4 w 165"/>
                  <a:gd name="T39" fmla="*/ 1 h 111"/>
                  <a:gd name="T40" fmla="*/ 5 w 165"/>
                  <a:gd name="T41" fmla="*/ 1 h 111"/>
                  <a:gd name="T42" fmla="*/ 6 w 165"/>
                  <a:gd name="T43" fmla="*/ 1 h 111"/>
                  <a:gd name="T44" fmla="*/ 6 w 165"/>
                  <a:gd name="T45" fmla="*/ 1 h 111"/>
                  <a:gd name="T46" fmla="*/ 6 w 165"/>
                  <a:gd name="T47" fmla="*/ 1 h 11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5"/>
                  <a:gd name="T73" fmla="*/ 0 h 111"/>
                  <a:gd name="T74" fmla="*/ 165 w 165"/>
                  <a:gd name="T75" fmla="*/ 111 h 11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5" h="111">
                    <a:moveTo>
                      <a:pt x="159" y="25"/>
                    </a:moveTo>
                    <a:lnTo>
                      <a:pt x="159" y="0"/>
                    </a:lnTo>
                    <a:lnTo>
                      <a:pt x="165" y="0"/>
                    </a:lnTo>
                    <a:lnTo>
                      <a:pt x="115" y="3"/>
                    </a:lnTo>
                    <a:lnTo>
                      <a:pt x="88" y="12"/>
                    </a:lnTo>
                    <a:lnTo>
                      <a:pt x="73" y="33"/>
                    </a:lnTo>
                    <a:lnTo>
                      <a:pt x="71" y="64"/>
                    </a:lnTo>
                    <a:lnTo>
                      <a:pt x="84" y="86"/>
                    </a:lnTo>
                    <a:lnTo>
                      <a:pt x="95" y="93"/>
                    </a:lnTo>
                    <a:lnTo>
                      <a:pt x="90" y="88"/>
                    </a:lnTo>
                    <a:lnTo>
                      <a:pt x="0" y="88"/>
                    </a:lnTo>
                    <a:lnTo>
                      <a:pt x="0" y="111"/>
                    </a:lnTo>
                    <a:lnTo>
                      <a:pt x="159" y="111"/>
                    </a:lnTo>
                    <a:lnTo>
                      <a:pt x="159" y="93"/>
                    </a:lnTo>
                    <a:lnTo>
                      <a:pt x="165" y="93"/>
                    </a:lnTo>
                    <a:lnTo>
                      <a:pt x="136" y="93"/>
                    </a:lnTo>
                    <a:lnTo>
                      <a:pt x="108" y="86"/>
                    </a:lnTo>
                    <a:lnTo>
                      <a:pt x="97" y="72"/>
                    </a:lnTo>
                    <a:lnTo>
                      <a:pt x="97" y="53"/>
                    </a:lnTo>
                    <a:lnTo>
                      <a:pt x="105" y="37"/>
                    </a:lnTo>
                    <a:lnTo>
                      <a:pt x="136" y="26"/>
                    </a:lnTo>
                    <a:lnTo>
                      <a:pt x="165" y="25"/>
                    </a:lnTo>
                    <a:lnTo>
                      <a:pt x="165" y="32"/>
                    </a:lnTo>
                    <a:lnTo>
                      <a:pt x="159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44" name="Freeform 65"/>
              <p:cNvSpPr>
                <a:spLocks/>
              </p:cNvSpPr>
              <p:nvPr/>
            </p:nvSpPr>
            <p:spPr bwMode="auto">
              <a:xfrm>
                <a:off x="1320" y="2387"/>
                <a:ext cx="21" cy="41"/>
              </a:xfrm>
              <a:custGeom>
                <a:avLst/>
                <a:gdLst>
                  <a:gd name="T0" fmla="*/ 0 w 63"/>
                  <a:gd name="T1" fmla="*/ 3 h 123"/>
                  <a:gd name="T2" fmla="*/ 0 w 63"/>
                  <a:gd name="T3" fmla="*/ 4 h 123"/>
                  <a:gd name="T4" fmla="*/ 0 w 63"/>
                  <a:gd name="T5" fmla="*/ 5 h 123"/>
                  <a:gd name="T6" fmla="*/ 1 w 63"/>
                  <a:gd name="T7" fmla="*/ 4 h 123"/>
                  <a:gd name="T8" fmla="*/ 2 w 63"/>
                  <a:gd name="T9" fmla="*/ 4 h 123"/>
                  <a:gd name="T10" fmla="*/ 2 w 63"/>
                  <a:gd name="T11" fmla="*/ 4 h 123"/>
                  <a:gd name="T12" fmla="*/ 2 w 63"/>
                  <a:gd name="T13" fmla="*/ 4 h 123"/>
                  <a:gd name="T14" fmla="*/ 2 w 63"/>
                  <a:gd name="T15" fmla="*/ 3 h 123"/>
                  <a:gd name="T16" fmla="*/ 2 w 63"/>
                  <a:gd name="T17" fmla="*/ 3 h 123"/>
                  <a:gd name="T18" fmla="*/ 2 w 63"/>
                  <a:gd name="T19" fmla="*/ 2 h 123"/>
                  <a:gd name="T20" fmla="*/ 2 w 63"/>
                  <a:gd name="T21" fmla="*/ 2 h 123"/>
                  <a:gd name="T22" fmla="*/ 2 w 63"/>
                  <a:gd name="T23" fmla="*/ 2 h 123"/>
                  <a:gd name="T24" fmla="*/ 1 w 63"/>
                  <a:gd name="T25" fmla="*/ 1 h 123"/>
                  <a:gd name="T26" fmla="*/ 1 w 63"/>
                  <a:gd name="T27" fmla="*/ 1 h 123"/>
                  <a:gd name="T28" fmla="*/ 2 w 63"/>
                  <a:gd name="T29" fmla="*/ 1 h 123"/>
                  <a:gd name="T30" fmla="*/ 2 w 63"/>
                  <a:gd name="T31" fmla="*/ 0 h 123"/>
                  <a:gd name="T32" fmla="*/ 2 w 63"/>
                  <a:gd name="T33" fmla="*/ 0 h 123"/>
                  <a:gd name="T34" fmla="*/ 1 w 63"/>
                  <a:gd name="T35" fmla="*/ 0 h 123"/>
                  <a:gd name="T36" fmla="*/ 0 w 63"/>
                  <a:gd name="T37" fmla="*/ 0 h 123"/>
                  <a:gd name="T38" fmla="*/ 0 w 63"/>
                  <a:gd name="T39" fmla="*/ 0 h 123"/>
                  <a:gd name="T40" fmla="*/ 0 w 63"/>
                  <a:gd name="T41" fmla="*/ 1 h 123"/>
                  <a:gd name="T42" fmla="*/ 0 w 63"/>
                  <a:gd name="T43" fmla="*/ 1 h 123"/>
                  <a:gd name="T44" fmla="*/ 1 w 63"/>
                  <a:gd name="T45" fmla="*/ 2 h 123"/>
                  <a:gd name="T46" fmla="*/ 1 w 63"/>
                  <a:gd name="T47" fmla="*/ 2 h 123"/>
                  <a:gd name="T48" fmla="*/ 1 w 63"/>
                  <a:gd name="T49" fmla="*/ 2 h 123"/>
                  <a:gd name="T50" fmla="*/ 1 w 63"/>
                  <a:gd name="T51" fmla="*/ 2 h 123"/>
                  <a:gd name="T52" fmla="*/ 1 w 63"/>
                  <a:gd name="T53" fmla="*/ 3 h 123"/>
                  <a:gd name="T54" fmla="*/ 1 w 63"/>
                  <a:gd name="T55" fmla="*/ 3 h 123"/>
                  <a:gd name="T56" fmla="*/ 1 w 63"/>
                  <a:gd name="T57" fmla="*/ 3 h 123"/>
                  <a:gd name="T58" fmla="*/ 0 w 63"/>
                  <a:gd name="T59" fmla="*/ 3 h 123"/>
                  <a:gd name="T60" fmla="*/ 0 w 63"/>
                  <a:gd name="T61" fmla="*/ 3 h 12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3"/>
                  <a:gd name="T94" fmla="*/ 0 h 123"/>
                  <a:gd name="T95" fmla="*/ 63 w 63"/>
                  <a:gd name="T96" fmla="*/ 123 h 12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3" h="123">
                    <a:moveTo>
                      <a:pt x="0" y="92"/>
                    </a:moveTo>
                    <a:lnTo>
                      <a:pt x="0" y="117"/>
                    </a:lnTo>
                    <a:lnTo>
                      <a:pt x="7" y="123"/>
                    </a:lnTo>
                    <a:lnTo>
                      <a:pt x="26" y="120"/>
                    </a:lnTo>
                    <a:lnTo>
                      <a:pt x="45" y="112"/>
                    </a:lnTo>
                    <a:lnTo>
                      <a:pt x="51" y="106"/>
                    </a:lnTo>
                    <a:lnTo>
                      <a:pt x="57" y="97"/>
                    </a:lnTo>
                    <a:lnTo>
                      <a:pt x="61" y="87"/>
                    </a:lnTo>
                    <a:lnTo>
                      <a:pt x="63" y="74"/>
                    </a:lnTo>
                    <a:lnTo>
                      <a:pt x="60" y="62"/>
                    </a:lnTo>
                    <a:lnTo>
                      <a:pt x="54" y="52"/>
                    </a:lnTo>
                    <a:lnTo>
                      <a:pt x="45" y="44"/>
                    </a:lnTo>
                    <a:lnTo>
                      <a:pt x="32" y="37"/>
                    </a:lnTo>
                    <a:lnTo>
                      <a:pt x="25" y="31"/>
                    </a:lnTo>
                    <a:lnTo>
                      <a:pt x="50" y="31"/>
                    </a:lnTo>
                    <a:lnTo>
                      <a:pt x="50" y="0"/>
                    </a:lnTo>
                    <a:lnTo>
                      <a:pt x="57" y="6"/>
                    </a:lnTo>
                    <a:lnTo>
                      <a:pt x="19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7" y="37"/>
                    </a:lnTo>
                    <a:lnTo>
                      <a:pt x="19" y="42"/>
                    </a:lnTo>
                    <a:lnTo>
                      <a:pt x="29" y="51"/>
                    </a:lnTo>
                    <a:lnTo>
                      <a:pt x="35" y="59"/>
                    </a:lnTo>
                    <a:lnTo>
                      <a:pt x="38" y="67"/>
                    </a:lnTo>
                    <a:lnTo>
                      <a:pt x="35" y="80"/>
                    </a:lnTo>
                    <a:lnTo>
                      <a:pt x="29" y="87"/>
                    </a:lnTo>
                    <a:lnTo>
                      <a:pt x="19" y="91"/>
                    </a:lnTo>
                    <a:lnTo>
                      <a:pt x="7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45" name="Freeform 66"/>
              <p:cNvSpPr>
                <a:spLocks/>
              </p:cNvSpPr>
              <p:nvPr/>
            </p:nvSpPr>
            <p:spPr bwMode="auto">
              <a:xfrm>
                <a:off x="1280" y="2387"/>
                <a:ext cx="42" cy="41"/>
              </a:xfrm>
              <a:custGeom>
                <a:avLst/>
                <a:gdLst>
                  <a:gd name="T0" fmla="*/ 4 w 126"/>
                  <a:gd name="T1" fmla="*/ 1 h 123"/>
                  <a:gd name="T2" fmla="*/ 4 w 126"/>
                  <a:gd name="T3" fmla="*/ 0 h 123"/>
                  <a:gd name="T4" fmla="*/ 2 w 126"/>
                  <a:gd name="T5" fmla="*/ 0 h 123"/>
                  <a:gd name="T6" fmla="*/ 2 w 126"/>
                  <a:gd name="T7" fmla="*/ 0 h 123"/>
                  <a:gd name="T8" fmla="*/ 1 w 126"/>
                  <a:gd name="T9" fmla="*/ 0 h 123"/>
                  <a:gd name="T10" fmla="*/ 0 w 126"/>
                  <a:gd name="T11" fmla="*/ 1 h 123"/>
                  <a:gd name="T12" fmla="*/ 0 w 126"/>
                  <a:gd name="T13" fmla="*/ 2 h 123"/>
                  <a:gd name="T14" fmla="*/ 0 w 126"/>
                  <a:gd name="T15" fmla="*/ 3 h 123"/>
                  <a:gd name="T16" fmla="*/ 1 w 126"/>
                  <a:gd name="T17" fmla="*/ 4 h 123"/>
                  <a:gd name="T18" fmla="*/ 2 w 126"/>
                  <a:gd name="T19" fmla="*/ 4 h 123"/>
                  <a:gd name="T20" fmla="*/ 2 w 126"/>
                  <a:gd name="T21" fmla="*/ 4 h 123"/>
                  <a:gd name="T22" fmla="*/ 2 w 126"/>
                  <a:gd name="T23" fmla="*/ 4 h 123"/>
                  <a:gd name="T24" fmla="*/ 2 w 126"/>
                  <a:gd name="T25" fmla="*/ 3 h 123"/>
                  <a:gd name="T26" fmla="*/ 2 w 126"/>
                  <a:gd name="T27" fmla="*/ 3 h 123"/>
                  <a:gd name="T28" fmla="*/ 1 w 126"/>
                  <a:gd name="T29" fmla="*/ 3 h 123"/>
                  <a:gd name="T30" fmla="*/ 1 w 126"/>
                  <a:gd name="T31" fmla="*/ 2 h 123"/>
                  <a:gd name="T32" fmla="*/ 1 w 126"/>
                  <a:gd name="T33" fmla="*/ 2 h 123"/>
                  <a:gd name="T34" fmla="*/ 2 w 126"/>
                  <a:gd name="T35" fmla="*/ 1 h 123"/>
                  <a:gd name="T36" fmla="*/ 3 w 126"/>
                  <a:gd name="T37" fmla="*/ 1 h 123"/>
                  <a:gd name="T38" fmla="*/ 3 w 126"/>
                  <a:gd name="T39" fmla="*/ 3 h 123"/>
                  <a:gd name="T40" fmla="*/ 3 w 126"/>
                  <a:gd name="T41" fmla="*/ 4 h 123"/>
                  <a:gd name="T42" fmla="*/ 4 w 126"/>
                  <a:gd name="T43" fmla="*/ 4 h 123"/>
                  <a:gd name="T44" fmla="*/ 5 w 126"/>
                  <a:gd name="T45" fmla="*/ 5 h 123"/>
                  <a:gd name="T46" fmla="*/ 4 w 126"/>
                  <a:gd name="T47" fmla="*/ 4 h 123"/>
                  <a:gd name="T48" fmla="*/ 4 w 126"/>
                  <a:gd name="T49" fmla="*/ 3 h 123"/>
                  <a:gd name="T50" fmla="*/ 5 w 126"/>
                  <a:gd name="T51" fmla="*/ 3 h 123"/>
                  <a:gd name="T52" fmla="*/ 4 w 126"/>
                  <a:gd name="T53" fmla="*/ 3 h 123"/>
                  <a:gd name="T54" fmla="*/ 3 w 126"/>
                  <a:gd name="T55" fmla="*/ 3 h 123"/>
                  <a:gd name="T56" fmla="*/ 3 w 126"/>
                  <a:gd name="T57" fmla="*/ 1 h 123"/>
                  <a:gd name="T58" fmla="*/ 5 w 126"/>
                  <a:gd name="T59" fmla="*/ 1 h 123"/>
                  <a:gd name="T60" fmla="*/ 4 w 126"/>
                  <a:gd name="T61" fmla="*/ 1 h 12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26"/>
                  <a:gd name="T94" fmla="*/ 0 h 123"/>
                  <a:gd name="T95" fmla="*/ 126 w 126"/>
                  <a:gd name="T96" fmla="*/ 123 h 12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26" h="123">
                    <a:moveTo>
                      <a:pt x="119" y="37"/>
                    </a:moveTo>
                    <a:lnTo>
                      <a:pt x="119" y="0"/>
                    </a:lnTo>
                    <a:lnTo>
                      <a:pt x="51" y="0"/>
                    </a:lnTo>
                    <a:lnTo>
                      <a:pt x="56" y="6"/>
                    </a:lnTo>
                    <a:lnTo>
                      <a:pt x="26" y="12"/>
                    </a:lnTo>
                    <a:lnTo>
                      <a:pt x="5" y="32"/>
                    </a:lnTo>
                    <a:lnTo>
                      <a:pt x="0" y="56"/>
                    </a:lnTo>
                    <a:lnTo>
                      <a:pt x="6" y="91"/>
                    </a:lnTo>
                    <a:lnTo>
                      <a:pt x="20" y="108"/>
                    </a:lnTo>
                    <a:lnTo>
                      <a:pt x="41" y="116"/>
                    </a:lnTo>
                    <a:lnTo>
                      <a:pt x="56" y="117"/>
                    </a:lnTo>
                    <a:lnTo>
                      <a:pt x="51" y="110"/>
                    </a:lnTo>
                    <a:lnTo>
                      <a:pt x="51" y="87"/>
                    </a:lnTo>
                    <a:lnTo>
                      <a:pt x="56" y="87"/>
                    </a:lnTo>
                    <a:lnTo>
                      <a:pt x="34" y="81"/>
                    </a:lnTo>
                    <a:lnTo>
                      <a:pt x="26" y="62"/>
                    </a:lnTo>
                    <a:lnTo>
                      <a:pt x="30" y="48"/>
                    </a:lnTo>
                    <a:lnTo>
                      <a:pt x="41" y="39"/>
                    </a:lnTo>
                    <a:lnTo>
                      <a:pt x="69" y="37"/>
                    </a:lnTo>
                    <a:lnTo>
                      <a:pt x="72" y="80"/>
                    </a:lnTo>
                    <a:lnTo>
                      <a:pt x="83" y="106"/>
                    </a:lnTo>
                    <a:lnTo>
                      <a:pt x="106" y="120"/>
                    </a:lnTo>
                    <a:lnTo>
                      <a:pt x="126" y="123"/>
                    </a:lnTo>
                    <a:lnTo>
                      <a:pt x="119" y="117"/>
                    </a:lnTo>
                    <a:lnTo>
                      <a:pt x="119" y="92"/>
                    </a:lnTo>
                    <a:lnTo>
                      <a:pt x="126" y="92"/>
                    </a:lnTo>
                    <a:lnTo>
                      <a:pt x="104" y="87"/>
                    </a:lnTo>
                    <a:lnTo>
                      <a:pt x="92" y="71"/>
                    </a:lnTo>
                    <a:lnTo>
                      <a:pt x="88" y="37"/>
                    </a:lnTo>
                    <a:lnTo>
                      <a:pt x="126" y="37"/>
                    </a:lnTo>
                    <a:lnTo>
                      <a:pt x="1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46" name="Freeform 67"/>
              <p:cNvSpPr>
                <a:spLocks/>
              </p:cNvSpPr>
              <p:nvPr/>
            </p:nvSpPr>
            <p:spPr bwMode="auto">
              <a:xfrm>
                <a:off x="1280" y="2328"/>
                <a:ext cx="55" cy="43"/>
              </a:xfrm>
              <a:custGeom>
                <a:avLst/>
                <a:gdLst>
                  <a:gd name="T0" fmla="*/ 6 w 165"/>
                  <a:gd name="T1" fmla="*/ 0 h 128"/>
                  <a:gd name="T2" fmla="*/ 2 w 165"/>
                  <a:gd name="T3" fmla="*/ 0 h 128"/>
                  <a:gd name="T4" fmla="*/ 2 w 165"/>
                  <a:gd name="T5" fmla="*/ 0 h 128"/>
                  <a:gd name="T6" fmla="*/ 1 w 165"/>
                  <a:gd name="T7" fmla="*/ 0 h 128"/>
                  <a:gd name="T8" fmla="*/ 0 w 165"/>
                  <a:gd name="T9" fmla="*/ 1 h 128"/>
                  <a:gd name="T10" fmla="*/ 0 w 165"/>
                  <a:gd name="T11" fmla="*/ 2 h 128"/>
                  <a:gd name="T12" fmla="*/ 0 w 165"/>
                  <a:gd name="T13" fmla="*/ 3 h 128"/>
                  <a:gd name="T14" fmla="*/ 1 w 165"/>
                  <a:gd name="T15" fmla="*/ 3 h 128"/>
                  <a:gd name="T16" fmla="*/ 0 w 165"/>
                  <a:gd name="T17" fmla="*/ 3 h 128"/>
                  <a:gd name="T18" fmla="*/ 0 w 165"/>
                  <a:gd name="T19" fmla="*/ 5 h 128"/>
                  <a:gd name="T20" fmla="*/ 0 w 165"/>
                  <a:gd name="T21" fmla="*/ 5 h 128"/>
                  <a:gd name="T22" fmla="*/ 2 w 165"/>
                  <a:gd name="T23" fmla="*/ 5 h 128"/>
                  <a:gd name="T24" fmla="*/ 1 w 165"/>
                  <a:gd name="T25" fmla="*/ 5 h 128"/>
                  <a:gd name="T26" fmla="*/ 6 w 165"/>
                  <a:gd name="T27" fmla="*/ 5 h 128"/>
                  <a:gd name="T28" fmla="*/ 6 w 165"/>
                  <a:gd name="T29" fmla="*/ 3 h 128"/>
                  <a:gd name="T30" fmla="*/ 2 w 165"/>
                  <a:gd name="T31" fmla="*/ 3 h 128"/>
                  <a:gd name="T32" fmla="*/ 3 w 165"/>
                  <a:gd name="T33" fmla="*/ 4 h 128"/>
                  <a:gd name="T34" fmla="*/ 1 w 165"/>
                  <a:gd name="T35" fmla="*/ 3 h 128"/>
                  <a:gd name="T36" fmla="*/ 1 w 165"/>
                  <a:gd name="T37" fmla="*/ 3 h 128"/>
                  <a:gd name="T38" fmla="*/ 1 w 165"/>
                  <a:gd name="T39" fmla="*/ 2 h 128"/>
                  <a:gd name="T40" fmla="*/ 1 w 165"/>
                  <a:gd name="T41" fmla="*/ 2 h 128"/>
                  <a:gd name="T42" fmla="*/ 2 w 165"/>
                  <a:gd name="T43" fmla="*/ 1 h 128"/>
                  <a:gd name="T44" fmla="*/ 2 w 165"/>
                  <a:gd name="T45" fmla="*/ 1 h 128"/>
                  <a:gd name="T46" fmla="*/ 6 w 165"/>
                  <a:gd name="T47" fmla="*/ 1 h 128"/>
                  <a:gd name="T48" fmla="*/ 6 w 165"/>
                  <a:gd name="T49" fmla="*/ 0 h 1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5"/>
                  <a:gd name="T76" fmla="*/ 0 h 128"/>
                  <a:gd name="T77" fmla="*/ 165 w 165"/>
                  <a:gd name="T78" fmla="*/ 128 h 1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5" h="128">
                    <a:moveTo>
                      <a:pt x="165" y="0"/>
                    </a:moveTo>
                    <a:lnTo>
                      <a:pt x="55" y="0"/>
                    </a:lnTo>
                    <a:lnTo>
                      <a:pt x="55" y="6"/>
                    </a:lnTo>
                    <a:lnTo>
                      <a:pt x="16" y="13"/>
                    </a:lnTo>
                    <a:lnTo>
                      <a:pt x="2" y="36"/>
                    </a:lnTo>
                    <a:lnTo>
                      <a:pt x="2" y="64"/>
                    </a:lnTo>
                    <a:lnTo>
                      <a:pt x="13" y="85"/>
                    </a:lnTo>
                    <a:lnTo>
                      <a:pt x="24" y="92"/>
                    </a:lnTo>
                    <a:lnTo>
                      <a:pt x="0" y="92"/>
                    </a:lnTo>
                    <a:lnTo>
                      <a:pt x="0" y="123"/>
                    </a:lnTo>
                    <a:lnTo>
                      <a:pt x="6" y="128"/>
                    </a:lnTo>
                    <a:lnTo>
                      <a:pt x="44" y="128"/>
                    </a:lnTo>
                    <a:lnTo>
                      <a:pt x="37" y="123"/>
                    </a:lnTo>
                    <a:lnTo>
                      <a:pt x="165" y="123"/>
                    </a:lnTo>
                    <a:lnTo>
                      <a:pt x="165" y="92"/>
                    </a:lnTo>
                    <a:lnTo>
                      <a:pt x="67" y="92"/>
                    </a:lnTo>
                    <a:lnTo>
                      <a:pt x="73" y="97"/>
                    </a:lnTo>
                    <a:lnTo>
                      <a:pt x="39" y="91"/>
                    </a:lnTo>
                    <a:lnTo>
                      <a:pt x="26" y="71"/>
                    </a:lnTo>
                    <a:lnTo>
                      <a:pt x="24" y="61"/>
                    </a:lnTo>
                    <a:lnTo>
                      <a:pt x="32" y="42"/>
                    </a:lnTo>
                    <a:lnTo>
                      <a:pt x="55" y="36"/>
                    </a:lnTo>
                    <a:lnTo>
                      <a:pt x="55" y="31"/>
                    </a:lnTo>
                    <a:lnTo>
                      <a:pt x="165" y="3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47" name="Freeform 68"/>
              <p:cNvSpPr>
                <a:spLocks/>
              </p:cNvSpPr>
              <p:nvPr/>
            </p:nvSpPr>
            <p:spPr bwMode="auto">
              <a:xfrm>
                <a:off x="1280" y="2277"/>
                <a:ext cx="61" cy="39"/>
              </a:xfrm>
              <a:custGeom>
                <a:avLst/>
                <a:gdLst>
                  <a:gd name="T0" fmla="*/ 2 w 182"/>
                  <a:gd name="T1" fmla="*/ 0 h 115"/>
                  <a:gd name="T2" fmla="*/ 1 w 182"/>
                  <a:gd name="T3" fmla="*/ 0 h 115"/>
                  <a:gd name="T4" fmla="*/ 0 w 182"/>
                  <a:gd name="T5" fmla="*/ 1 h 115"/>
                  <a:gd name="T6" fmla="*/ 0 w 182"/>
                  <a:gd name="T7" fmla="*/ 2 h 115"/>
                  <a:gd name="T8" fmla="*/ 0 w 182"/>
                  <a:gd name="T9" fmla="*/ 3 h 115"/>
                  <a:gd name="T10" fmla="*/ 1 w 182"/>
                  <a:gd name="T11" fmla="*/ 4 h 115"/>
                  <a:gd name="T12" fmla="*/ 2 w 182"/>
                  <a:gd name="T13" fmla="*/ 4 h 115"/>
                  <a:gd name="T14" fmla="*/ 2 w 182"/>
                  <a:gd name="T15" fmla="*/ 4 h 115"/>
                  <a:gd name="T16" fmla="*/ 4 w 182"/>
                  <a:gd name="T17" fmla="*/ 4 h 115"/>
                  <a:gd name="T18" fmla="*/ 6 w 182"/>
                  <a:gd name="T19" fmla="*/ 4 h 115"/>
                  <a:gd name="T20" fmla="*/ 6 w 182"/>
                  <a:gd name="T21" fmla="*/ 3 h 115"/>
                  <a:gd name="T22" fmla="*/ 7 w 182"/>
                  <a:gd name="T23" fmla="*/ 2 h 115"/>
                  <a:gd name="T24" fmla="*/ 7 w 182"/>
                  <a:gd name="T25" fmla="*/ 1 h 115"/>
                  <a:gd name="T26" fmla="*/ 6 w 182"/>
                  <a:gd name="T27" fmla="*/ 1 h 115"/>
                  <a:gd name="T28" fmla="*/ 5 w 182"/>
                  <a:gd name="T29" fmla="*/ 0 h 115"/>
                  <a:gd name="T30" fmla="*/ 4 w 182"/>
                  <a:gd name="T31" fmla="*/ 0 h 115"/>
                  <a:gd name="T32" fmla="*/ 4 w 182"/>
                  <a:gd name="T33" fmla="*/ 0 h 115"/>
                  <a:gd name="T34" fmla="*/ 4 w 182"/>
                  <a:gd name="T35" fmla="*/ 1 h 115"/>
                  <a:gd name="T36" fmla="*/ 5 w 182"/>
                  <a:gd name="T37" fmla="*/ 1 h 115"/>
                  <a:gd name="T38" fmla="*/ 6 w 182"/>
                  <a:gd name="T39" fmla="*/ 2 h 115"/>
                  <a:gd name="T40" fmla="*/ 6 w 182"/>
                  <a:gd name="T41" fmla="*/ 2 h 115"/>
                  <a:gd name="T42" fmla="*/ 6 w 182"/>
                  <a:gd name="T43" fmla="*/ 3 h 115"/>
                  <a:gd name="T44" fmla="*/ 4 w 182"/>
                  <a:gd name="T45" fmla="*/ 3 h 115"/>
                  <a:gd name="T46" fmla="*/ 2 w 182"/>
                  <a:gd name="T47" fmla="*/ 3 h 115"/>
                  <a:gd name="T48" fmla="*/ 1 w 182"/>
                  <a:gd name="T49" fmla="*/ 3 h 115"/>
                  <a:gd name="T50" fmla="*/ 1 w 182"/>
                  <a:gd name="T51" fmla="*/ 2 h 115"/>
                  <a:gd name="T52" fmla="*/ 1 w 182"/>
                  <a:gd name="T53" fmla="*/ 1 h 115"/>
                  <a:gd name="T54" fmla="*/ 2 w 182"/>
                  <a:gd name="T55" fmla="*/ 1 h 115"/>
                  <a:gd name="T56" fmla="*/ 2 w 182"/>
                  <a:gd name="T57" fmla="*/ 1 h 115"/>
                  <a:gd name="T58" fmla="*/ 2 w 182"/>
                  <a:gd name="T59" fmla="*/ 0 h 115"/>
                  <a:gd name="T60" fmla="*/ 2 w 182"/>
                  <a:gd name="T61" fmla="*/ 0 h 11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82"/>
                  <a:gd name="T94" fmla="*/ 0 h 115"/>
                  <a:gd name="T95" fmla="*/ 182 w 182"/>
                  <a:gd name="T96" fmla="*/ 115 h 11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82" h="115">
                    <a:moveTo>
                      <a:pt x="63" y="7"/>
                    </a:moveTo>
                    <a:lnTo>
                      <a:pt x="34" y="10"/>
                    </a:lnTo>
                    <a:lnTo>
                      <a:pt x="9" y="22"/>
                    </a:lnTo>
                    <a:lnTo>
                      <a:pt x="0" y="50"/>
                    </a:lnTo>
                    <a:lnTo>
                      <a:pt x="2" y="71"/>
                    </a:lnTo>
                    <a:lnTo>
                      <a:pt x="17" y="99"/>
                    </a:lnTo>
                    <a:lnTo>
                      <a:pt x="42" y="111"/>
                    </a:lnTo>
                    <a:lnTo>
                      <a:pt x="58" y="115"/>
                    </a:lnTo>
                    <a:lnTo>
                      <a:pt x="119" y="115"/>
                    </a:lnTo>
                    <a:lnTo>
                      <a:pt x="155" y="106"/>
                    </a:lnTo>
                    <a:lnTo>
                      <a:pt x="173" y="88"/>
                    </a:lnTo>
                    <a:lnTo>
                      <a:pt x="182" y="64"/>
                    </a:lnTo>
                    <a:lnTo>
                      <a:pt x="177" y="35"/>
                    </a:lnTo>
                    <a:lnTo>
                      <a:pt x="168" y="18"/>
                    </a:lnTo>
                    <a:lnTo>
                      <a:pt x="134" y="5"/>
                    </a:lnTo>
                    <a:lnTo>
                      <a:pt x="119" y="7"/>
                    </a:lnTo>
                    <a:lnTo>
                      <a:pt x="113" y="0"/>
                    </a:lnTo>
                    <a:lnTo>
                      <a:pt x="113" y="25"/>
                    </a:lnTo>
                    <a:lnTo>
                      <a:pt x="136" y="28"/>
                    </a:lnTo>
                    <a:lnTo>
                      <a:pt x="154" y="43"/>
                    </a:lnTo>
                    <a:lnTo>
                      <a:pt x="155" y="60"/>
                    </a:lnTo>
                    <a:lnTo>
                      <a:pt x="148" y="75"/>
                    </a:lnTo>
                    <a:lnTo>
                      <a:pt x="118" y="85"/>
                    </a:lnTo>
                    <a:lnTo>
                      <a:pt x="66" y="86"/>
                    </a:lnTo>
                    <a:lnTo>
                      <a:pt x="31" y="72"/>
                    </a:lnTo>
                    <a:lnTo>
                      <a:pt x="26" y="50"/>
                    </a:lnTo>
                    <a:lnTo>
                      <a:pt x="37" y="32"/>
                    </a:lnTo>
                    <a:lnTo>
                      <a:pt x="63" y="30"/>
                    </a:lnTo>
                    <a:lnTo>
                      <a:pt x="56" y="30"/>
                    </a:lnTo>
                    <a:lnTo>
                      <a:pt x="56" y="0"/>
                    </a:lnTo>
                    <a:lnTo>
                      <a:pt x="6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48" name="Freeform 69"/>
              <p:cNvSpPr>
                <a:spLocks/>
              </p:cNvSpPr>
              <p:nvPr/>
            </p:nvSpPr>
            <p:spPr bwMode="auto">
              <a:xfrm>
                <a:off x="1297" y="2221"/>
                <a:ext cx="43" cy="40"/>
              </a:xfrm>
              <a:custGeom>
                <a:avLst/>
                <a:gdLst>
                  <a:gd name="T0" fmla="*/ 0 w 129"/>
                  <a:gd name="T1" fmla="*/ 3 h 122"/>
                  <a:gd name="T2" fmla="*/ 0 w 129"/>
                  <a:gd name="T3" fmla="*/ 4 h 122"/>
                  <a:gd name="T4" fmla="*/ 3 w 129"/>
                  <a:gd name="T5" fmla="*/ 4 h 122"/>
                  <a:gd name="T6" fmla="*/ 4 w 129"/>
                  <a:gd name="T7" fmla="*/ 4 h 122"/>
                  <a:gd name="T8" fmla="*/ 5 w 129"/>
                  <a:gd name="T9" fmla="*/ 3 h 122"/>
                  <a:gd name="T10" fmla="*/ 5 w 129"/>
                  <a:gd name="T11" fmla="*/ 3 h 122"/>
                  <a:gd name="T12" fmla="*/ 5 w 129"/>
                  <a:gd name="T13" fmla="*/ 2 h 122"/>
                  <a:gd name="T14" fmla="*/ 4 w 129"/>
                  <a:gd name="T15" fmla="*/ 1 h 122"/>
                  <a:gd name="T16" fmla="*/ 4 w 129"/>
                  <a:gd name="T17" fmla="*/ 0 h 122"/>
                  <a:gd name="T18" fmla="*/ 3 w 129"/>
                  <a:gd name="T19" fmla="*/ 0 h 122"/>
                  <a:gd name="T20" fmla="*/ 3 w 129"/>
                  <a:gd name="T21" fmla="*/ 1 h 122"/>
                  <a:gd name="T22" fmla="*/ 4 w 129"/>
                  <a:gd name="T23" fmla="*/ 1 h 122"/>
                  <a:gd name="T24" fmla="*/ 4 w 129"/>
                  <a:gd name="T25" fmla="*/ 2 h 122"/>
                  <a:gd name="T26" fmla="*/ 4 w 129"/>
                  <a:gd name="T27" fmla="*/ 3 h 122"/>
                  <a:gd name="T28" fmla="*/ 3 w 129"/>
                  <a:gd name="T29" fmla="*/ 3 h 122"/>
                  <a:gd name="T30" fmla="*/ 2 w 129"/>
                  <a:gd name="T31" fmla="*/ 3 h 122"/>
                  <a:gd name="T32" fmla="*/ 2 w 129"/>
                  <a:gd name="T33" fmla="*/ 0 h 122"/>
                  <a:gd name="T34" fmla="*/ 0 w 129"/>
                  <a:gd name="T35" fmla="*/ 0 h 122"/>
                  <a:gd name="T36" fmla="*/ 0 w 129"/>
                  <a:gd name="T37" fmla="*/ 0 h 122"/>
                  <a:gd name="T38" fmla="*/ 0 w 129"/>
                  <a:gd name="T39" fmla="*/ 1 h 122"/>
                  <a:gd name="T40" fmla="*/ 1 w 129"/>
                  <a:gd name="T41" fmla="*/ 1 h 122"/>
                  <a:gd name="T42" fmla="*/ 1 w 129"/>
                  <a:gd name="T43" fmla="*/ 1 h 122"/>
                  <a:gd name="T44" fmla="*/ 1 w 129"/>
                  <a:gd name="T45" fmla="*/ 3 h 122"/>
                  <a:gd name="T46" fmla="*/ 0 w 129"/>
                  <a:gd name="T47" fmla="*/ 3 h 1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29"/>
                  <a:gd name="T73" fmla="*/ 0 h 122"/>
                  <a:gd name="T74" fmla="*/ 129 w 129"/>
                  <a:gd name="T75" fmla="*/ 122 h 12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29" h="122">
                    <a:moveTo>
                      <a:pt x="0" y="92"/>
                    </a:moveTo>
                    <a:lnTo>
                      <a:pt x="0" y="122"/>
                    </a:lnTo>
                    <a:lnTo>
                      <a:pt x="68" y="121"/>
                    </a:lnTo>
                    <a:lnTo>
                      <a:pt x="104" y="111"/>
                    </a:lnTo>
                    <a:lnTo>
                      <a:pt x="122" y="95"/>
                    </a:lnTo>
                    <a:lnTo>
                      <a:pt x="128" y="83"/>
                    </a:lnTo>
                    <a:lnTo>
                      <a:pt x="129" y="49"/>
                    </a:lnTo>
                    <a:lnTo>
                      <a:pt x="121" y="26"/>
                    </a:lnTo>
                    <a:lnTo>
                      <a:pt x="97" y="4"/>
                    </a:lnTo>
                    <a:lnTo>
                      <a:pt x="68" y="0"/>
                    </a:lnTo>
                    <a:lnTo>
                      <a:pt x="68" y="25"/>
                    </a:lnTo>
                    <a:lnTo>
                      <a:pt x="97" y="39"/>
                    </a:lnTo>
                    <a:lnTo>
                      <a:pt x="106" y="61"/>
                    </a:lnTo>
                    <a:lnTo>
                      <a:pt x="103" y="77"/>
                    </a:lnTo>
                    <a:lnTo>
                      <a:pt x="86" y="89"/>
                    </a:lnTo>
                    <a:lnTo>
                      <a:pt x="43" y="92"/>
                    </a:lnTo>
                    <a:lnTo>
                      <a:pt x="43" y="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25" y="31"/>
                    </a:lnTo>
                    <a:lnTo>
                      <a:pt x="25" y="25"/>
                    </a:lnTo>
                    <a:lnTo>
                      <a:pt x="25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49" name="Freeform 70"/>
              <p:cNvSpPr>
                <a:spLocks/>
              </p:cNvSpPr>
              <p:nvPr/>
            </p:nvSpPr>
            <p:spPr bwMode="auto">
              <a:xfrm>
                <a:off x="1280" y="2221"/>
                <a:ext cx="17" cy="40"/>
              </a:xfrm>
              <a:custGeom>
                <a:avLst/>
                <a:gdLst>
                  <a:gd name="T0" fmla="*/ 2 w 51"/>
                  <a:gd name="T1" fmla="*/ 1 h 122"/>
                  <a:gd name="T2" fmla="*/ 2 w 51"/>
                  <a:gd name="T3" fmla="*/ 0 h 122"/>
                  <a:gd name="T4" fmla="*/ 2 w 51"/>
                  <a:gd name="T5" fmla="*/ 0 h 122"/>
                  <a:gd name="T6" fmla="*/ 1 w 51"/>
                  <a:gd name="T7" fmla="*/ 0 h 122"/>
                  <a:gd name="T8" fmla="*/ 0 w 51"/>
                  <a:gd name="T9" fmla="*/ 1 h 122"/>
                  <a:gd name="T10" fmla="*/ 0 w 51"/>
                  <a:gd name="T11" fmla="*/ 1 h 122"/>
                  <a:gd name="T12" fmla="*/ 0 w 51"/>
                  <a:gd name="T13" fmla="*/ 1 h 122"/>
                  <a:gd name="T14" fmla="*/ 0 w 51"/>
                  <a:gd name="T15" fmla="*/ 2 h 122"/>
                  <a:gd name="T16" fmla="*/ 0 w 51"/>
                  <a:gd name="T17" fmla="*/ 2 h 122"/>
                  <a:gd name="T18" fmla="*/ 0 w 51"/>
                  <a:gd name="T19" fmla="*/ 3 h 122"/>
                  <a:gd name="T20" fmla="*/ 0 w 51"/>
                  <a:gd name="T21" fmla="*/ 3 h 122"/>
                  <a:gd name="T22" fmla="*/ 0 w 51"/>
                  <a:gd name="T23" fmla="*/ 3 h 122"/>
                  <a:gd name="T24" fmla="*/ 0 w 51"/>
                  <a:gd name="T25" fmla="*/ 4 h 122"/>
                  <a:gd name="T26" fmla="*/ 1 w 51"/>
                  <a:gd name="T27" fmla="*/ 4 h 122"/>
                  <a:gd name="T28" fmla="*/ 2 w 51"/>
                  <a:gd name="T29" fmla="*/ 4 h 122"/>
                  <a:gd name="T30" fmla="*/ 2 w 51"/>
                  <a:gd name="T31" fmla="*/ 4 h 122"/>
                  <a:gd name="T32" fmla="*/ 2 w 51"/>
                  <a:gd name="T33" fmla="*/ 3 h 122"/>
                  <a:gd name="T34" fmla="*/ 2 w 51"/>
                  <a:gd name="T35" fmla="*/ 3 h 122"/>
                  <a:gd name="T36" fmla="*/ 1 w 51"/>
                  <a:gd name="T37" fmla="*/ 3 h 122"/>
                  <a:gd name="T38" fmla="*/ 1 w 51"/>
                  <a:gd name="T39" fmla="*/ 3 h 122"/>
                  <a:gd name="T40" fmla="*/ 1 w 51"/>
                  <a:gd name="T41" fmla="*/ 3 h 122"/>
                  <a:gd name="T42" fmla="*/ 1 w 51"/>
                  <a:gd name="T43" fmla="*/ 2 h 122"/>
                  <a:gd name="T44" fmla="*/ 1 w 51"/>
                  <a:gd name="T45" fmla="*/ 2 h 122"/>
                  <a:gd name="T46" fmla="*/ 1 w 51"/>
                  <a:gd name="T47" fmla="*/ 2 h 122"/>
                  <a:gd name="T48" fmla="*/ 1 w 51"/>
                  <a:gd name="T49" fmla="*/ 1 h 122"/>
                  <a:gd name="T50" fmla="*/ 2 w 51"/>
                  <a:gd name="T51" fmla="*/ 1 h 122"/>
                  <a:gd name="T52" fmla="*/ 2 w 51"/>
                  <a:gd name="T53" fmla="*/ 1 h 122"/>
                  <a:gd name="T54" fmla="*/ 2 w 51"/>
                  <a:gd name="T55" fmla="*/ 1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1"/>
                  <a:gd name="T85" fmla="*/ 0 h 122"/>
                  <a:gd name="T86" fmla="*/ 51 w 51"/>
                  <a:gd name="T87" fmla="*/ 122 h 12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1" h="122">
                    <a:moveTo>
                      <a:pt x="51" y="25"/>
                    </a:moveTo>
                    <a:lnTo>
                      <a:pt x="51" y="0"/>
                    </a:lnTo>
                    <a:lnTo>
                      <a:pt x="51" y="7"/>
                    </a:lnTo>
                    <a:lnTo>
                      <a:pt x="30" y="12"/>
                    </a:lnTo>
                    <a:lnTo>
                      <a:pt x="13" y="22"/>
                    </a:lnTo>
                    <a:lnTo>
                      <a:pt x="7" y="29"/>
                    </a:lnTo>
                    <a:lnTo>
                      <a:pt x="3" y="39"/>
                    </a:lnTo>
                    <a:lnTo>
                      <a:pt x="2" y="49"/>
                    </a:lnTo>
                    <a:lnTo>
                      <a:pt x="0" y="61"/>
                    </a:lnTo>
                    <a:lnTo>
                      <a:pt x="2" y="77"/>
                    </a:lnTo>
                    <a:lnTo>
                      <a:pt x="3" y="88"/>
                    </a:lnTo>
                    <a:lnTo>
                      <a:pt x="7" y="97"/>
                    </a:lnTo>
                    <a:lnTo>
                      <a:pt x="13" y="106"/>
                    </a:lnTo>
                    <a:lnTo>
                      <a:pt x="30" y="117"/>
                    </a:lnTo>
                    <a:lnTo>
                      <a:pt x="51" y="122"/>
                    </a:lnTo>
                    <a:lnTo>
                      <a:pt x="51" y="117"/>
                    </a:lnTo>
                    <a:lnTo>
                      <a:pt x="51" y="92"/>
                    </a:lnTo>
                    <a:lnTo>
                      <a:pt x="42" y="89"/>
                    </a:lnTo>
                    <a:lnTo>
                      <a:pt x="37" y="86"/>
                    </a:lnTo>
                    <a:lnTo>
                      <a:pt x="28" y="79"/>
                    </a:lnTo>
                    <a:lnTo>
                      <a:pt x="26" y="71"/>
                    </a:lnTo>
                    <a:lnTo>
                      <a:pt x="26" y="61"/>
                    </a:lnTo>
                    <a:lnTo>
                      <a:pt x="26" y="51"/>
                    </a:lnTo>
                    <a:lnTo>
                      <a:pt x="28" y="45"/>
                    </a:lnTo>
                    <a:lnTo>
                      <a:pt x="37" y="36"/>
                    </a:lnTo>
                    <a:lnTo>
                      <a:pt x="42" y="33"/>
                    </a:lnTo>
                    <a:lnTo>
                      <a:pt x="51" y="31"/>
                    </a:lnTo>
                    <a:lnTo>
                      <a:pt x="51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50" name="Freeform 71"/>
              <p:cNvSpPr>
                <a:spLocks/>
              </p:cNvSpPr>
              <p:nvPr/>
            </p:nvSpPr>
            <p:spPr bwMode="auto">
              <a:xfrm>
                <a:off x="1253" y="2160"/>
                <a:ext cx="97" cy="20"/>
              </a:xfrm>
              <a:custGeom>
                <a:avLst/>
                <a:gdLst>
                  <a:gd name="T0" fmla="*/ 11 w 293"/>
                  <a:gd name="T1" fmla="*/ 0 h 58"/>
                  <a:gd name="T2" fmla="*/ 10 w 293"/>
                  <a:gd name="T3" fmla="*/ 0 h 58"/>
                  <a:gd name="T4" fmla="*/ 10 w 293"/>
                  <a:gd name="T5" fmla="*/ 1 h 58"/>
                  <a:gd name="T6" fmla="*/ 1 w 293"/>
                  <a:gd name="T7" fmla="*/ 1 h 58"/>
                  <a:gd name="T8" fmla="*/ 1 w 293"/>
                  <a:gd name="T9" fmla="*/ 0 h 58"/>
                  <a:gd name="T10" fmla="*/ 0 w 293"/>
                  <a:gd name="T11" fmla="*/ 0 h 58"/>
                  <a:gd name="T12" fmla="*/ 0 w 293"/>
                  <a:gd name="T13" fmla="*/ 2 h 58"/>
                  <a:gd name="T14" fmla="*/ 11 w 293"/>
                  <a:gd name="T15" fmla="*/ 2 h 58"/>
                  <a:gd name="T16" fmla="*/ 11 w 293"/>
                  <a:gd name="T17" fmla="*/ 0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3"/>
                  <a:gd name="T28" fmla="*/ 0 h 58"/>
                  <a:gd name="T29" fmla="*/ 293 w 293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3" h="58">
                    <a:moveTo>
                      <a:pt x="293" y="0"/>
                    </a:moveTo>
                    <a:lnTo>
                      <a:pt x="275" y="0"/>
                    </a:lnTo>
                    <a:lnTo>
                      <a:pt x="275" y="32"/>
                    </a:lnTo>
                    <a:lnTo>
                      <a:pt x="20" y="32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58"/>
                    </a:lnTo>
                    <a:lnTo>
                      <a:pt x="293" y="58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51" name="Freeform 72"/>
              <p:cNvSpPr>
                <a:spLocks/>
              </p:cNvSpPr>
              <p:nvPr/>
            </p:nvSpPr>
            <p:spPr bwMode="auto">
              <a:xfrm>
                <a:off x="1288" y="2093"/>
                <a:ext cx="47" cy="61"/>
              </a:xfrm>
              <a:custGeom>
                <a:avLst/>
                <a:gdLst>
                  <a:gd name="T0" fmla="*/ 0 w 142"/>
                  <a:gd name="T1" fmla="*/ 4 h 183"/>
                  <a:gd name="T2" fmla="*/ 0 w 142"/>
                  <a:gd name="T3" fmla="*/ 5 h 183"/>
                  <a:gd name="T4" fmla="*/ 5 w 142"/>
                  <a:gd name="T5" fmla="*/ 7 h 183"/>
                  <a:gd name="T6" fmla="*/ 5 w 142"/>
                  <a:gd name="T7" fmla="*/ 6 h 183"/>
                  <a:gd name="T8" fmla="*/ 3 w 142"/>
                  <a:gd name="T9" fmla="*/ 5 h 183"/>
                  <a:gd name="T10" fmla="*/ 3 w 142"/>
                  <a:gd name="T11" fmla="*/ 2 h 183"/>
                  <a:gd name="T12" fmla="*/ 5 w 142"/>
                  <a:gd name="T13" fmla="*/ 1 h 183"/>
                  <a:gd name="T14" fmla="*/ 5 w 142"/>
                  <a:gd name="T15" fmla="*/ 0 h 183"/>
                  <a:gd name="T16" fmla="*/ 0 w 142"/>
                  <a:gd name="T17" fmla="*/ 2 h 183"/>
                  <a:gd name="T18" fmla="*/ 0 w 142"/>
                  <a:gd name="T19" fmla="*/ 3 h 183"/>
                  <a:gd name="T20" fmla="*/ 2 w 142"/>
                  <a:gd name="T21" fmla="*/ 2 h 183"/>
                  <a:gd name="T22" fmla="*/ 2 w 142"/>
                  <a:gd name="T23" fmla="*/ 5 h 183"/>
                  <a:gd name="T24" fmla="*/ 0 w 142"/>
                  <a:gd name="T25" fmla="*/ 4 h 1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2"/>
                  <a:gd name="T40" fmla="*/ 0 h 183"/>
                  <a:gd name="T41" fmla="*/ 142 w 142"/>
                  <a:gd name="T42" fmla="*/ 183 h 18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2" h="183">
                    <a:moveTo>
                      <a:pt x="0" y="116"/>
                    </a:moveTo>
                    <a:lnTo>
                      <a:pt x="0" y="140"/>
                    </a:lnTo>
                    <a:lnTo>
                      <a:pt x="142" y="183"/>
                    </a:lnTo>
                    <a:lnTo>
                      <a:pt x="142" y="159"/>
                    </a:lnTo>
                    <a:lnTo>
                      <a:pt x="86" y="140"/>
                    </a:lnTo>
                    <a:lnTo>
                      <a:pt x="86" y="49"/>
                    </a:lnTo>
                    <a:lnTo>
                      <a:pt x="142" y="31"/>
                    </a:lnTo>
                    <a:lnTo>
                      <a:pt x="142" y="0"/>
                    </a:lnTo>
                    <a:lnTo>
                      <a:pt x="0" y="44"/>
                    </a:lnTo>
                    <a:lnTo>
                      <a:pt x="0" y="80"/>
                    </a:lnTo>
                    <a:lnTo>
                      <a:pt x="61" y="56"/>
                    </a:lnTo>
                    <a:lnTo>
                      <a:pt x="61" y="134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52" name="Freeform 73"/>
              <p:cNvSpPr>
                <a:spLocks/>
              </p:cNvSpPr>
              <p:nvPr/>
            </p:nvSpPr>
            <p:spPr bwMode="auto">
              <a:xfrm>
                <a:off x="1256" y="2108"/>
                <a:ext cx="32" cy="32"/>
              </a:xfrm>
              <a:custGeom>
                <a:avLst/>
                <a:gdLst>
                  <a:gd name="T0" fmla="*/ 4 w 94"/>
                  <a:gd name="T1" fmla="*/ 1 h 96"/>
                  <a:gd name="T2" fmla="*/ 4 w 94"/>
                  <a:gd name="T3" fmla="*/ 0 h 96"/>
                  <a:gd name="T4" fmla="*/ 0 w 94"/>
                  <a:gd name="T5" fmla="*/ 1 h 96"/>
                  <a:gd name="T6" fmla="*/ 0 w 94"/>
                  <a:gd name="T7" fmla="*/ 2 h 96"/>
                  <a:gd name="T8" fmla="*/ 4 w 94"/>
                  <a:gd name="T9" fmla="*/ 4 h 96"/>
                  <a:gd name="T10" fmla="*/ 4 w 94"/>
                  <a:gd name="T11" fmla="*/ 3 h 96"/>
                  <a:gd name="T12" fmla="*/ 1 w 94"/>
                  <a:gd name="T13" fmla="*/ 2 h 96"/>
                  <a:gd name="T14" fmla="*/ 4 w 94"/>
                  <a:gd name="T15" fmla="*/ 1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4"/>
                  <a:gd name="T25" fmla="*/ 0 h 96"/>
                  <a:gd name="T26" fmla="*/ 94 w 94"/>
                  <a:gd name="T27" fmla="*/ 96 h 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4" h="96">
                    <a:moveTo>
                      <a:pt x="94" y="36"/>
                    </a:moveTo>
                    <a:lnTo>
                      <a:pt x="94" y="0"/>
                    </a:lnTo>
                    <a:lnTo>
                      <a:pt x="0" y="30"/>
                    </a:lnTo>
                    <a:lnTo>
                      <a:pt x="0" y="66"/>
                    </a:lnTo>
                    <a:lnTo>
                      <a:pt x="94" y="96"/>
                    </a:lnTo>
                    <a:lnTo>
                      <a:pt x="94" y="72"/>
                    </a:lnTo>
                    <a:lnTo>
                      <a:pt x="25" y="54"/>
                    </a:lnTo>
                    <a:lnTo>
                      <a:pt x="94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53" name="Freeform 74"/>
              <p:cNvSpPr>
                <a:spLocks/>
              </p:cNvSpPr>
              <p:nvPr/>
            </p:nvSpPr>
            <p:spPr bwMode="auto">
              <a:xfrm>
                <a:off x="1256" y="2031"/>
                <a:ext cx="85" cy="51"/>
              </a:xfrm>
              <a:custGeom>
                <a:avLst/>
                <a:gdLst>
                  <a:gd name="T0" fmla="*/ 6 w 253"/>
                  <a:gd name="T1" fmla="*/ 6 h 152"/>
                  <a:gd name="T2" fmla="*/ 8 w 253"/>
                  <a:gd name="T3" fmla="*/ 5 h 152"/>
                  <a:gd name="T4" fmla="*/ 9 w 253"/>
                  <a:gd name="T5" fmla="*/ 5 h 152"/>
                  <a:gd name="T6" fmla="*/ 9 w 253"/>
                  <a:gd name="T7" fmla="*/ 4 h 152"/>
                  <a:gd name="T8" fmla="*/ 10 w 253"/>
                  <a:gd name="T9" fmla="*/ 3 h 152"/>
                  <a:gd name="T10" fmla="*/ 9 w 253"/>
                  <a:gd name="T11" fmla="*/ 2 h 152"/>
                  <a:gd name="T12" fmla="*/ 9 w 253"/>
                  <a:gd name="T13" fmla="*/ 1 h 152"/>
                  <a:gd name="T14" fmla="*/ 8 w 253"/>
                  <a:gd name="T15" fmla="*/ 0 h 152"/>
                  <a:gd name="T16" fmla="*/ 6 w 253"/>
                  <a:gd name="T17" fmla="*/ 0 h 152"/>
                  <a:gd name="T18" fmla="*/ 6 w 253"/>
                  <a:gd name="T19" fmla="*/ 0 h 152"/>
                  <a:gd name="T20" fmla="*/ 0 w 253"/>
                  <a:gd name="T21" fmla="*/ 0 h 152"/>
                  <a:gd name="T22" fmla="*/ 0 w 253"/>
                  <a:gd name="T23" fmla="*/ 1 h 152"/>
                  <a:gd name="T24" fmla="*/ 6 w 253"/>
                  <a:gd name="T25" fmla="*/ 1 h 152"/>
                  <a:gd name="T26" fmla="*/ 6 w 253"/>
                  <a:gd name="T27" fmla="*/ 1 h 152"/>
                  <a:gd name="T28" fmla="*/ 7 w 253"/>
                  <a:gd name="T29" fmla="*/ 1 h 152"/>
                  <a:gd name="T30" fmla="*/ 8 w 253"/>
                  <a:gd name="T31" fmla="*/ 2 h 152"/>
                  <a:gd name="T32" fmla="*/ 8 w 253"/>
                  <a:gd name="T33" fmla="*/ 3 h 152"/>
                  <a:gd name="T34" fmla="*/ 8 w 253"/>
                  <a:gd name="T35" fmla="*/ 4 h 152"/>
                  <a:gd name="T36" fmla="*/ 8 w 253"/>
                  <a:gd name="T37" fmla="*/ 4 h 152"/>
                  <a:gd name="T38" fmla="*/ 7 w 253"/>
                  <a:gd name="T39" fmla="*/ 5 h 152"/>
                  <a:gd name="T40" fmla="*/ 0 w 253"/>
                  <a:gd name="T41" fmla="*/ 5 h 152"/>
                  <a:gd name="T42" fmla="*/ 0 w 253"/>
                  <a:gd name="T43" fmla="*/ 5 h 152"/>
                  <a:gd name="T44" fmla="*/ 6 w 253"/>
                  <a:gd name="T45" fmla="*/ 5 h 152"/>
                  <a:gd name="T46" fmla="*/ 6 w 253"/>
                  <a:gd name="T47" fmla="*/ 6 h 1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53"/>
                  <a:gd name="T73" fmla="*/ 0 h 152"/>
                  <a:gd name="T74" fmla="*/ 253 w 253"/>
                  <a:gd name="T75" fmla="*/ 152 h 15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53" h="152">
                    <a:moveTo>
                      <a:pt x="159" y="152"/>
                    </a:moveTo>
                    <a:lnTo>
                      <a:pt x="200" y="147"/>
                    </a:lnTo>
                    <a:lnTo>
                      <a:pt x="229" y="133"/>
                    </a:lnTo>
                    <a:lnTo>
                      <a:pt x="247" y="111"/>
                    </a:lnTo>
                    <a:lnTo>
                      <a:pt x="253" y="79"/>
                    </a:lnTo>
                    <a:lnTo>
                      <a:pt x="247" y="47"/>
                    </a:lnTo>
                    <a:lnTo>
                      <a:pt x="229" y="23"/>
                    </a:lnTo>
                    <a:lnTo>
                      <a:pt x="200" y="10"/>
                    </a:lnTo>
                    <a:lnTo>
                      <a:pt x="159" y="5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152" y="30"/>
                    </a:lnTo>
                    <a:lnTo>
                      <a:pt x="159" y="36"/>
                    </a:lnTo>
                    <a:lnTo>
                      <a:pt x="193" y="39"/>
                    </a:lnTo>
                    <a:lnTo>
                      <a:pt x="212" y="46"/>
                    </a:lnTo>
                    <a:lnTo>
                      <a:pt x="222" y="68"/>
                    </a:lnTo>
                    <a:lnTo>
                      <a:pt x="221" y="99"/>
                    </a:lnTo>
                    <a:lnTo>
                      <a:pt x="212" y="111"/>
                    </a:lnTo>
                    <a:lnTo>
                      <a:pt x="177" y="121"/>
                    </a:lnTo>
                    <a:lnTo>
                      <a:pt x="0" y="121"/>
                    </a:lnTo>
                    <a:lnTo>
                      <a:pt x="0" y="146"/>
                    </a:lnTo>
                    <a:lnTo>
                      <a:pt x="152" y="146"/>
                    </a:lnTo>
                    <a:lnTo>
                      <a:pt x="159" y="1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54" name="Freeform 75"/>
              <p:cNvSpPr>
                <a:spLocks/>
              </p:cNvSpPr>
              <p:nvPr/>
            </p:nvSpPr>
            <p:spPr bwMode="auto">
              <a:xfrm>
                <a:off x="1253" y="2000"/>
                <a:ext cx="97" cy="17"/>
              </a:xfrm>
              <a:custGeom>
                <a:avLst/>
                <a:gdLst>
                  <a:gd name="T0" fmla="*/ 11 w 293"/>
                  <a:gd name="T1" fmla="*/ 0 h 53"/>
                  <a:gd name="T2" fmla="*/ 0 w 293"/>
                  <a:gd name="T3" fmla="*/ 0 h 53"/>
                  <a:gd name="T4" fmla="*/ 0 w 293"/>
                  <a:gd name="T5" fmla="*/ 2 h 53"/>
                  <a:gd name="T6" fmla="*/ 1 w 293"/>
                  <a:gd name="T7" fmla="*/ 2 h 53"/>
                  <a:gd name="T8" fmla="*/ 1 w 293"/>
                  <a:gd name="T9" fmla="*/ 1 h 53"/>
                  <a:gd name="T10" fmla="*/ 10 w 293"/>
                  <a:gd name="T11" fmla="*/ 1 h 53"/>
                  <a:gd name="T12" fmla="*/ 10 w 293"/>
                  <a:gd name="T13" fmla="*/ 2 h 53"/>
                  <a:gd name="T14" fmla="*/ 11 w 293"/>
                  <a:gd name="T15" fmla="*/ 2 h 53"/>
                  <a:gd name="T16" fmla="*/ 11 w 293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3"/>
                  <a:gd name="T28" fmla="*/ 0 h 53"/>
                  <a:gd name="T29" fmla="*/ 293 w 293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3" h="53">
                    <a:moveTo>
                      <a:pt x="293" y="0"/>
                    </a:moveTo>
                    <a:lnTo>
                      <a:pt x="0" y="0"/>
                    </a:lnTo>
                    <a:lnTo>
                      <a:pt x="0" y="53"/>
                    </a:lnTo>
                    <a:lnTo>
                      <a:pt x="20" y="53"/>
                    </a:lnTo>
                    <a:lnTo>
                      <a:pt x="20" y="24"/>
                    </a:lnTo>
                    <a:lnTo>
                      <a:pt x="275" y="24"/>
                    </a:lnTo>
                    <a:lnTo>
                      <a:pt x="275" y="53"/>
                    </a:lnTo>
                    <a:lnTo>
                      <a:pt x="293" y="5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55" name="Freeform 76"/>
              <p:cNvSpPr>
                <a:spLocks/>
              </p:cNvSpPr>
              <p:nvPr/>
            </p:nvSpPr>
            <p:spPr bwMode="auto">
              <a:xfrm>
                <a:off x="1440" y="3270"/>
                <a:ext cx="20" cy="82"/>
              </a:xfrm>
              <a:custGeom>
                <a:avLst/>
                <a:gdLst>
                  <a:gd name="T0" fmla="*/ 0 w 61"/>
                  <a:gd name="T1" fmla="*/ 8 h 246"/>
                  <a:gd name="T2" fmla="*/ 0 w 61"/>
                  <a:gd name="T3" fmla="*/ 9 h 246"/>
                  <a:gd name="T4" fmla="*/ 0 w 61"/>
                  <a:gd name="T5" fmla="*/ 9 h 246"/>
                  <a:gd name="T6" fmla="*/ 1 w 61"/>
                  <a:gd name="T7" fmla="*/ 9 h 246"/>
                  <a:gd name="T8" fmla="*/ 1 w 61"/>
                  <a:gd name="T9" fmla="*/ 9 h 246"/>
                  <a:gd name="T10" fmla="*/ 2 w 61"/>
                  <a:gd name="T11" fmla="*/ 8 h 246"/>
                  <a:gd name="T12" fmla="*/ 2 w 61"/>
                  <a:gd name="T13" fmla="*/ 8 h 246"/>
                  <a:gd name="T14" fmla="*/ 2 w 61"/>
                  <a:gd name="T15" fmla="*/ 7 h 246"/>
                  <a:gd name="T16" fmla="*/ 2 w 61"/>
                  <a:gd name="T17" fmla="*/ 6 h 246"/>
                  <a:gd name="T18" fmla="*/ 2 w 61"/>
                  <a:gd name="T19" fmla="*/ 5 h 246"/>
                  <a:gd name="T20" fmla="*/ 2 w 61"/>
                  <a:gd name="T21" fmla="*/ 3 h 246"/>
                  <a:gd name="T22" fmla="*/ 2 w 61"/>
                  <a:gd name="T23" fmla="*/ 2 h 246"/>
                  <a:gd name="T24" fmla="*/ 2 w 61"/>
                  <a:gd name="T25" fmla="*/ 2 h 246"/>
                  <a:gd name="T26" fmla="*/ 2 w 61"/>
                  <a:gd name="T27" fmla="*/ 1 h 246"/>
                  <a:gd name="T28" fmla="*/ 1 w 61"/>
                  <a:gd name="T29" fmla="*/ 1 h 246"/>
                  <a:gd name="T30" fmla="*/ 1 w 61"/>
                  <a:gd name="T31" fmla="*/ 0 h 246"/>
                  <a:gd name="T32" fmla="*/ 0 w 61"/>
                  <a:gd name="T33" fmla="*/ 0 h 246"/>
                  <a:gd name="T34" fmla="*/ 0 w 61"/>
                  <a:gd name="T35" fmla="*/ 0 h 246"/>
                  <a:gd name="T36" fmla="*/ 0 w 61"/>
                  <a:gd name="T37" fmla="*/ 1 h 246"/>
                  <a:gd name="T38" fmla="*/ 0 w 61"/>
                  <a:gd name="T39" fmla="*/ 1 h 246"/>
                  <a:gd name="T40" fmla="*/ 1 w 61"/>
                  <a:gd name="T41" fmla="*/ 1 h 246"/>
                  <a:gd name="T42" fmla="*/ 1 w 61"/>
                  <a:gd name="T43" fmla="*/ 2 h 246"/>
                  <a:gd name="T44" fmla="*/ 1 w 61"/>
                  <a:gd name="T45" fmla="*/ 2 h 246"/>
                  <a:gd name="T46" fmla="*/ 1 w 61"/>
                  <a:gd name="T47" fmla="*/ 3 h 246"/>
                  <a:gd name="T48" fmla="*/ 1 w 61"/>
                  <a:gd name="T49" fmla="*/ 3 h 246"/>
                  <a:gd name="T50" fmla="*/ 1 w 61"/>
                  <a:gd name="T51" fmla="*/ 5 h 246"/>
                  <a:gd name="T52" fmla="*/ 1 w 61"/>
                  <a:gd name="T53" fmla="*/ 6 h 246"/>
                  <a:gd name="T54" fmla="*/ 1 w 61"/>
                  <a:gd name="T55" fmla="*/ 7 h 246"/>
                  <a:gd name="T56" fmla="*/ 1 w 61"/>
                  <a:gd name="T57" fmla="*/ 7 h 246"/>
                  <a:gd name="T58" fmla="*/ 1 w 61"/>
                  <a:gd name="T59" fmla="*/ 8 h 246"/>
                  <a:gd name="T60" fmla="*/ 0 w 61"/>
                  <a:gd name="T61" fmla="*/ 8 h 246"/>
                  <a:gd name="T62" fmla="*/ 0 w 61"/>
                  <a:gd name="T63" fmla="*/ 8 h 2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1"/>
                  <a:gd name="T97" fmla="*/ 0 h 246"/>
                  <a:gd name="T98" fmla="*/ 61 w 61"/>
                  <a:gd name="T99" fmla="*/ 246 h 2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1" h="246">
                    <a:moveTo>
                      <a:pt x="0" y="216"/>
                    </a:moveTo>
                    <a:lnTo>
                      <a:pt x="0" y="239"/>
                    </a:lnTo>
                    <a:lnTo>
                      <a:pt x="0" y="246"/>
                    </a:lnTo>
                    <a:lnTo>
                      <a:pt x="20" y="244"/>
                    </a:lnTo>
                    <a:lnTo>
                      <a:pt x="34" y="235"/>
                    </a:lnTo>
                    <a:lnTo>
                      <a:pt x="46" y="224"/>
                    </a:lnTo>
                    <a:lnTo>
                      <a:pt x="54" y="207"/>
                    </a:lnTo>
                    <a:lnTo>
                      <a:pt x="58" y="189"/>
                    </a:lnTo>
                    <a:lnTo>
                      <a:pt x="60" y="168"/>
                    </a:lnTo>
                    <a:lnTo>
                      <a:pt x="61" y="122"/>
                    </a:lnTo>
                    <a:lnTo>
                      <a:pt x="60" y="78"/>
                    </a:lnTo>
                    <a:lnTo>
                      <a:pt x="58" y="58"/>
                    </a:lnTo>
                    <a:lnTo>
                      <a:pt x="54" y="42"/>
                    </a:lnTo>
                    <a:lnTo>
                      <a:pt x="46" y="28"/>
                    </a:lnTo>
                    <a:lnTo>
                      <a:pt x="34" y="17"/>
                    </a:lnTo>
                    <a:lnTo>
                      <a:pt x="20" y="1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9" y="32"/>
                    </a:lnTo>
                    <a:lnTo>
                      <a:pt x="18" y="38"/>
                    </a:lnTo>
                    <a:lnTo>
                      <a:pt x="25" y="47"/>
                    </a:lnTo>
                    <a:lnTo>
                      <a:pt x="29" y="60"/>
                    </a:lnTo>
                    <a:lnTo>
                      <a:pt x="33" y="74"/>
                    </a:lnTo>
                    <a:lnTo>
                      <a:pt x="34" y="90"/>
                    </a:lnTo>
                    <a:lnTo>
                      <a:pt x="36" y="129"/>
                    </a:lnTo>
                    <a:lnTo>
                      <a:pt x="34" y="159"/>
                    </a:lnTo>
                    <a:lnTo>
                      <a:pt x="29" y="187"/>
                    </a:lnTo>
                    <a:lnTo>
                      <a:pt x="25" y="198"/>
                    </a:lnTo>
                    <a:lnTo>
                      <a:pt x="18" y="207"/>
                    </a:lnTo>
                    <a:lnTo>
                      <a:pt x="9" y="213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56" name="Freeform 77"/>
              <p:cNvSpPr>
                <a:spLocks/>
              </p:cNvSpPr>
              <p:nvPr/>
            </p:nvSpPr>
            <p:spPr bwMode="auto">
              <a:xfrm>
                <a:off x="1419" y="3270"/>
                <a:ext cx="21" cy="82"/>
              </a:xfrm>
              <a:custGeom>
                <a:avLst/>
                <a:gdLst>
                  <a:gd name="T0" fmla="*/ 2 w 62"/>
                  <a:gd name="T1" fmla="*/ 1 h 246"/>
                  <a:gd name="T2" fmla="*/ 2 w 62"/>
                  <a:gd name="T3" fmla="*/ 0 h 246"/>
                  <a:gd name="T4" fmla="*/ 2 w 62"/>
                  <a:gd name="T5" fmla="*/ 0 h 246"/>
                  <a:gd name="T6" fmla="*/ 2 w 62"/>
                  <a:gd name="T7" fmla="*/ 0 h 246"/>
                  <a:gd name="T8" fmla="*/ 2 w 62"/>
                  <a:gd name="T9" fmla="*/ 0 h 246"/>
                  <a:gd name="T10" fmla="*/ 1 w 62"/>
                  <a:gd name="T11" fmla="*/ 0 h 246"/>
                  <a:gd name="T12" fmla="*/ 1 w 62"/>
                  <a:gd name="T13" fmla="*/ 1 h 246"/>
                  <a:gd name="T14" fmla="*/ 0 w 62"/>
                  <a:gd name="T15" fmla="*/ 1 h 246"/>
                  <a:gd name="T16" fmla="*/ 0 w 62"/>
                  <a:gd name="T17" fmla="*/ 2 h 246"/>
                  <a:gd name="T18" fmla="*/ 0 w 62"/>
                  <a:gd name="T19" fmla="*/ 3 h 246"/>
                  <a:gd name="T20" fmla="*/ 0 w 62"/>
                  <a:gd name="T21" fmla="*/ 5 h 246"/>
                  <a:gd name="T22" fmla="*/ 0 w 62"/>
                  <a:gd name="T23" fmla="*/ 6 h 246"/>
                  <a:gd name="T24" fmla="*/ 0 w 62"/>
                  <a:gd name="T25" fmla="*/ 7 h 246"/>
                  <a:gd name="T26" fmla="*/ 0 w 62"/>
                  <a:gd name="T27" fmla="*/ 8 h 246"/>
                  <a:gd name="T28" fmla="*/ 1 w 62"/>
                  <a:gd name="T29" fmla="*/ 8 h 246"/>
                  <a:gd name="T30" fmla="*/ 1 w 62"/>
                  <a:gd name="T31" fmla="*/ 9 h 246"/>
                  <a:gd name="T32" fmla="*/ 2 w 62"/>
                  <a:gd name="T33" fmla="*/ 9 h 246"/>
                  <a:gd name="T34" fmla="*/ 2 w 62"/>
                  <a:gd name="T35" fmla="*/ 9 h 246"/>
                  <a:gd name="T36" fmla="*/ 2 w 62"/>
                  <a:gd name="T37" fmla="*/ 9 h 246"/>
                  <a:gd name="T38" fmla="*/ 2 w 62"/>
                  <a:gd name="T39" fmla="*/ 8 h 246"/>
                  <a:gd name="T40" fmla="*/ 2 w 62"/>
                  <a:gd name="T41" fmla="*/ 8 h 246"/>
                  <a:gd name="T42" fmla="*/ 2 w 62"/>
                  <a:gd name="T43" fmla="*/ 8 h 246"/>
                  <a:gd name="T44" fmla="*/ 1 w 62"/>
                  <a:gd name="T45" fmla="*/ 7 h 246"/>
                  <a:gd name="T46" fmla="*/ 1 w 62"/>
                  <a:gd name="T47" fmla="*/ 7 h 246"/>
                  <a:gd name="T48" fmla="*/ 1 w 62"/>
                  <a:gd name="T49" fmla="*/ 6 h 246"/>
                  <a:gd name="T50" fmla="*/ 1 w 62"/>
                  <a:gd name="T51" fmla="*/ 5 h 246"/>
                  <a:gd name="T52" fmla="*/ 1 w 62"/>
                  <a:gd name="T53" fmla="*/ 3 h 246"/>
                  <a:gd name="T54" fmla="*/ 1 w 62"/>
                  <a:gd name="T55" fmla="*/ 3 h 246"/>
                  <a:gd name="T56" fmla="*/ 1 w 62"/>
                  <a:gd name="T57" fmla="*/ 2 h 246"/>
                  <a:gd name="T58" fmla="*/ 1 w 62"/>
                  <a:gd name="T59" fmla="*/ 2 h 246"/>
                  <a:gd name="T60" fmla="*/ 2 w 62"/>
                  <a:gd name="T61" fmla="*/ 1 h 246"/>
                  <a:gd name="T62" fmla="*/ 2 w 62"/>
                  <a:gd name="T63" fmla="*/ 1 h 246"/>
                  <a:gd name="T64" fmla="*/ 2 w 62"/>
                  <a:gd name="T65" fmla="*/ 1 h 2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2"/>
                  <a:gd name="T100" fmla="*/ 0 h 246"/>
                  <a:gd name="T101" fmla="*/ 62 w 62"/>
                  <a:gd name="T102" fmla="*/ 246 h 2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2" h="246">
                    <a:moveTo>
                      <a:pt x="62" y="31"/>
                    </a:moveTo>
                    <a:lnTo>
                      <a:pt x="62" y="0"/>
                    </a:lnTo>
                    <a:lnTo>
                      <a:pt x="62" y="7"/>
                    </a:lnTo>
                    <a:lnTo>
                      <a:pt x="62" y="0"/>
                    </a:lnTo>
                    <a:lnTo>
                      <a:pt x="41" y="3"/>
                    </a:lnTo>
                    <a:lnTo>
                      <a:pt x="27" y="11"/>
                    </a:lnTo>
                    <a:lnTo>
                      <a:pt x="16" y="22"/>
                    </a:lnTo>
                    <a:lnTo>
                      <a:pt x="9" y="39"/>
                    </a:lnTo>
                    <a:lnTo>
                      <a:pt x="3" y="57"/>
                    </a:lnTo>
                    <a:lnTo>
                      <a:pt x="2" y="78"/>
                    </a:lnTo>
                    <a:lnTo>
                      <a:pt x="0" y="122"/>
                    </a:lnTo>
                    <a:lnTo>
                      <a:pt x="2" y="168"/>
                    </a:lnTo>
                    <a:lnTo>
                      <a:pt x="3" y="189"/>
                    </a:lnTo>
                    <a:lnTo>
                      <a:pt x="9" y="207"/>
                    </a:lnTo>
                    <a:lnTo>
                      <a:pt x="16" y="224"/>
                    </a:lnTo>
                    <a:lnTo>
                      <a:pt x="27" y="235"/>
                    </a:lnTo>
                    <a:lnTo>
                      <a:pt x="41" y="244"/>
                    </a:lnTo>
                    <a:lnTo>
                      <a:pt x="62" y="246"/>
                    </a:lnTo>
                    <a:lnTo>
                      <a:pt x="62" y="239"/>
                    </a:lnTo>
                    <a:lnTo>
                      <a:pt x="62" y="216"/>
                    </a:lnTo>
                    <a:lnTo>
                      <a:pt x="49" y="213"/>
                    </a:lnTo>
                    <a:lnTo>
                      <a:pt x="41" y="207"/>
                    </a:lnTo>
                    <a:lnTo>
                      <a:pt x="35" y="198"/>
                    </a:lnTo>
                    <a:lnTo>
                      <a:pt x="32" y="187"/>
                    </a:lnTo>
                    <a:lnTo>
                      <a:pt x="31" y="159"/>
                    </a:lnTo>
                    <a:lnTo>
                      <a:pt x="31" y="129"/>
                    </a:lnTo>
                    <a:lnTo>
                      <a:pt x="31" y="88"/>
                    </a:lnTo>
                    <a:lnTo>
                      <a:pt x="32" y="71"/>
                    </a:lnTo>
                    <a:lnTo>
                      <a:pt x="35" y="57"/>
                    </a:lnTo>
                    <a:lnTo>
                      <a:pt x="38" y="46"/>
                    </a:lnTo>
                    <a:lnTo>
                      <a:pt x="43" y="38"/>
                    </a:lnTo>
                    <a:lnTo>
                      <a:pt x="52" y="32"/>
                    </a:lnTo>
                    <a:lnTo>
                      <a:pt x="62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57" name="Rectangle 78"/>
              <p:cNvSpPr>
                <a:spLocks noChangeArrowheads="1"/>
              </p:cNvSpPr>
              <p:nvPr/>
            </p:nvSpPr>
            <p:spPr bwMode="auto">
              <a:xfrm>
                <a:off x="1470" y="3336"/>
                <a:ext cx="9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758" name="Freeform 79"/>
              <p:cNvSpPr>
                <a:spLocks/>
              </p:cNvSpPr>
              <p:nvPr/>
            </p:nvSpPr>
            <p:spPr bwMode="auto">
              <a:xfrm>
                <a:off x="1512" y="3270"/>
                <a:ext cx="22" cy="82"/>
              </a:xfrm>
              <a:custGeom>
                <a:avLst/>
                <a:gdLst>
                  <a:gd name="T0" fmla="*/ 0 w 67"/>
                  <a:gd name="T1" fmla="*/ 8 h 246"/>
                  <a:gd name="T2" fmla="*/ 0 w 67"/>
                  <a:gd name="T3" fmla="*/ 9 h 246"/>
                  <a:gd name="T4" fmla="*/ 0 w 67"/>
                  <a:gd name="T5" fmla="*/ 9 h 246"/>
                  <a:gd name="T6" fmla="*/ 1 w 67"/>
                  <a:gd name="T7" fmla="*/ 9 h 246"/>
                  <a:gd name="T8" fmla="*/ 1 w 67"/>
                  <a:gd name="T9" fmla="*/ 9 h 246"/>
                  <a:gd name="T10" fmla="*/ 2 w 67"/>
                  <a:gd name="T11" fmla="*/ 8 h 246"/>
                  <a:gd name="T12" fmla="*/ 2 w 67"/>
                  <a:gd name="T13" fmla="*/ 8 h 246"/>
                  <a:gd name="T14" fmla="*/ 2 w 67"/>
                  <a:gd name="T15" fmla="*/ 7 h 246"/>
                  <a:gd name="T16" fmla="*/ 2 w 67"/>
                  <a:gd name="T17" fmla="*/ 6 h 246"/>
                  <a:gd name="T18" fmla="*/ 2 w 67"/>
                  <a:gd name="T19" fmla="*/ 5 h 246"/>
                  <a:gd name="T20" fmla="*/ 2 w 67"/>
                  <a:gd name="T21" fmla="*/ 3 h 246"/>
                  <a:gd name="T22" fmla="*/ 2 w 67"/>
                  <a:gd name="T23" fmla="*/ 2 h 246"/>
                  <a:gd name="T24" fmla="*/ 2 w 67"/>
                  <a:gd name="T25" fmla="*/ 2 h 246"/>
                  <a:gd name="T26" fmla="*/ 2 w 67"/>
                  <a:gd name="T27" fmla="*/ 1 h 246"/>
                  <a:gd name="T28" fmla="*/ 1 w 67"/>
                  <a:gd name="T29" fmla="*/ 1 h 246"/>
                  <a:gd name="T30" fmla="*/ 1 w 67"/>
                  <a:gd name="T31" fmla="*/ 0 h 246"/>
                  <a:gd name="T32" fmla="*/ 0 w 67"/>
                  <a:gd name="T33" fmla="*/ 0 h 246"/>
                  <a:gd name="T34" fmla="*/ 0 w 67"/>
                  <a:gd name="T35" fmla="*/ 0 h 246"/>
                  <a:gd name="T36" fmla="*/ 0 w 67"/>
                  <a:gd name="T37" fmla="*/ 1 h 246"/>
                  <a:gd name="T38" fmla="*/ 0 w 67"/>
                  <a:gd name="T39" fmla="*/ 1 h 246"/>
                  <a:gd name="T40" fmla="*/ 1 w 67"/>
                  <a:gd name="T41" fmla="*/ 1 h 246"/>
                  <a:gd name="T42" fmla="*/ 1 w 67"/>
                  <a:gd name="T43" fmla="*/ 1 h 246"/>
                  <a:gd name="T44" fmla="*/ 1 w 67"/>
                  <a:gd name="T45" fmla="*/ 2 h 246"/>
                  <a:gd name="T46" fmla="*/ 1 w 67"/>
                  <a:gd name="T47" fmla="*/ 2 h 246"/>
                  <a:gd name="T48" fmla="*/ 1 w 67"/>
                  <a:gd name="T49" fmla="*/ 3 h 246"/>
                  <a:gd name="T50" fmla="*/ 1 w 67"/>
                  <a:gd name="T51" fmla="*/ 3 h 246"/>
                  <a:gd name="T52" fmla="*/ 1 w 67"/>
                  <a:gd name="T53" fmla="*/ 5 h 246"/>
                  <a:gd name="T54" fmla="*/ 1 w 67"/>
                  <a:gd name="T55" fmla="*/ 6 h 246"/>
                  <a:gd name="T56" fmla="*/ 1 w 67"/>
                  <a:gd name="T57" fmla="*/ 7 h 246"/>
                  <a:gd name="T58" fmla="*/ 1 w 67"/>
                  <a:gd name="T59" fmla="*/ 7 h 246"/>
                  <a:gd name="T60" fmla="*/ 1 w 67"/>
                  <a:gd name="T61" fmla="*/ 8 h 246"/>
                  <a:gd name="T62" fmla="*/ 1 w 67"/>
                  <a:gd name="T63" fmla="*/ 8 h 246"/>
                  <a:gd name="T64" fmla="*/ 0 w 67"/>
                  <a:gd name="T65" fmla="*/ 8 h 246"/>
                  <a:gd name="T66" fmla="*/ 0 w 67"/>
                  <a:gd name="T67" fmla="*/ 8 h 2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7"/>
                  <a:gd name="T103" fmla="*/ 0 h 246"/>
                  <a:gd name="T104" fmla="*/ 67 w 67"/>
                  <a:gd name="T105" fmla="*/ 246 h 2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7" h="246">
                    <a:moveTo>
                      <a:pt x="0" y="216"/>
                    </a:moveTo>
                    <a:lnTo>
                      <a:pt x="0" y="239"/>
                    </a:lnTo>
                    <a:lnTo>
                      <a:pt x="6" y="246"/>
                    </a:lnTo>
                    <a:lnTo>
                      <a:pt x="27" y="244"/>
                    </a:lnTo>
                    <a:lnTo>
                      <a:pt x="40" y="235"/>
                    </a:lnTo>
                    <a:lnTo>
                      <a:pt x="52" y="224"/>
                    </a:lnTo>
                    <a:lnTo>
                      <a:pt x="60" y="207"/>
                    </a:lnTo>
                    <a:lnTo>
                      <a:pt x="64" y="189"/>
                    </a:lnTo>
                    <a:lnTo>
                      <a:pt x="66" y="168"/>
                    </a:lnTo>
                    <a:lnTo>
                      <a:pt x="67" y="122"/>
                    </a:lnTo>
                    <a:lnTo>
                      <a:pt x="66" y="78"/>
                    </a:lnTo>
                    <a:lnTo>
                      <a:pt x="63" y="58"/>
                    </a:lnTo>
                    <a:lnTo>
                      <a:pt x="57" y="42"/>
                    </a:lnTo>
                    <a:lnTo>
                      <a:pt x="50" y="28"/>
                    </a:lnTo>
                    <a:lnTo>
                      <a:pt x="39" y="17"/>
                    </a:lnTo>
                    <a:lnTo>
                      <a:pt x="24" y="10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6" y="31"/>
                    </a:lnTo>
                    <a:lnTo>
                      <a:pt x="15" y="32"/>
                    </a:lnTo>
                    <a:lnTo>
                      <a:pt x="24" y="38"/>
                    </a:lnTo>
                    <a:lnTo>
                      <a:pt x="29" y="47"/>
                    </a:lnTo>
                    <a:lnTo>
                      <a:pt x="32" y="60"/>
                    </a:lnTo>
                    <a:lnTo>
                      <a:pt x="35" y="74"/>
                    </a:lnTo>
                    <a:lnTo>
                      <a:pt x="36" y="90"/>
                    </a:lnTo>
                    <a:lnTo>
                      <a:pt x="36" y="129"/>
                    </a:lnTo>
                    <a:lnTo>
                      <a:pt x="36" y="159"/>
                    </a:lnTo>
                    <a:lnTo>
                      <a:pt x="32" y="187"/>
                    </a:lnTo>
                    <a:lnTo>
                      <a:pt x="29" y="198"/>
                    </a:lnTo>
                    <a:lnTo>
                      <a:pt x="24" y="207"/>
                    </a:lnTo>
                    <a:lnTo>
                      <a:pt x="15" y="213"/>
                    </a:lnTo>
                    <a:lnTo>
                      <a:pt x="6" y="216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59" name="Freeform 80"/>
              <p:cNvSpPr>
                <a:spLocks/>
              </p:cNvSpPr>
              <p:nvPr/>
            </p:nvSpPr>
            <p:spPr bwMode="auto">
              <a:xfrm>
                <a:off x="1493" y="3270"/>
                <a:ext cx="21" cy="82"/>
              </a:xfrm>
              <a:custGeom>
                <a:avLst/>
                <a:gdLst>
                  <a:gd name="T0" fmla="*/ 2 w 62"/>
                  <a:gd name="T1" fmla="*/ 1 h 246"/>
                  <a:gd name="T2" fmla="*/ 2 w 62"/>
                  <a:gd name="T3" fmla="*/ 0 h 246"/>
                  <a:gd name="T4" fmla="*/ 2 w 62"/>
                  <a:gd name="T5" fmla="*/ 0 h 246"/>
                  <a:gd name="T6" fmla="*/ 2 w 62"/>
                  <a:gd name="T7" fmla="*/ 0 h 246"/>
                  <a:gd name="T8" fmla="*/ 2 w 62"/>
                  <a:gd name="T9" fmla="*/ 0 h 246"/>
                  <a:gd name="T10" fmla="*/ 1 w 62"/>
                  <a:gd name="T11" fmla="*/ 0 h 246"/>
                  <a:gd name="T12" fmla="*/ 1 w 62"/>
                  <a:gd name="T13" fmla="*/ 1 h 246"/>
                  <a:gd name="T14" fmla="*/ 0 w 62"/>
                  <a:gd name="T15" fmla="*/ 1 h 246"/>
                  <a:gd name="T16" fmla="*/ 0 w 62"/>
                  <a:gd name="T17" fmla="*/ 2 h 246"/>
                  <a:gd name="T18" fmla="*/ 0 w 62"/>
                  <a:gd name="T19" fmla="*/ 3 h 246"/>
                  <a:gd name="T20" fmla="*/ 0 w 62"/>
                  <a:gd name="T21" fmla="*/ 5 h 246"/>
                  <a:gd name="T22" fmla="*/ 0 w 62"/>
                  <a:gd name="T23" fmla="*/ 6 h 246"/>
                  <a:gd name="T24" fmla="*/ 0 w 62"/>
                  <a:gd name="T25" fmla="*/ 7 h 246"/>
                  <a:gd name="T26" fmla="*/ 0 w 62"/>
                  <a:gd name="T27" fmla="*/ 8 h 246"/>
                  <a:gd name="T28" fmla="*/ 1 w 62"/>
                  <a:gd name="T29" fmla="*/ 8 h 246"/>
                  <a:gd name="T30" fmla="*/ 1 w 62"/>
                  <a:gd name="T31" fmla="*/ 9 h 246"/>
                  <a:gd name="T32" fmla="*/ 2 w 62"/>
                  <a:gd name="T33" fmla="*/ 9 h 246"/>
                  <a:gd name="T34" fmla="*/ 2 w 62"/>
                  <a:gd name="T35" fmla="*/ 9 h 246"/>
                  <a:gd name="T36" fmla="*/ 2 w 62"/>
                  <a:gd name="T37" fmla="*/ 9 h 246"/>
                  <a:gd name="T38" fmla="*/ 2 w 62"/>
                  <a:gd name="T39" fmla="*/ 8 h 246"/>
                  <a:gd name="T40" fmla="*/ 2 w 62"/>
                  <a:gd name="T41" fmla="*/ 8 h 246"/>
                  <a:gd name="T42" fmla="*/ 2 w 62"/>
                  <a:gd name="T43" fmla="*/ 8 h 246"/>
                  <a:gd name="T44" fmla="*/ 1 w 62"/>
                  <a:gd name="T45" fmla="*/ 8 h 246"/>
                  <a:gd name="T46" fmla="*/ 1 w 62"/>
                  <a:gd name="T47" fmla="*/ 7 h 246"/>
                  <a:gd name="T48" fmla="*/ 1 w 62"/>
                  <a:gd name="T49" fmla="*/ 7 h 246"/>
                  <a:gd name="T50" fmla="*/ 1 w 62"/>
                  <a:gd name="T51" fmla="*/ 6 h 246"/>
                  <a:gd name="T52" fmla="*/ 1 w 62"/>
                  <a:gd name="T53" fmla="*/ 5 h 246"/>
                  <a:gd name="T54" fmla="*/ 1 w 62"/>
                  <a:gd name="T55" fmla="*/ 3 h 246"/>
                  <a:gd name="T56" fmla="*/ 1 w 62"/>
                  <a:gd name="T57" fmla="*/ 3 h 246"/>
                  <a:gd name="T58" fmla="*/ 1 w 62"/>
                  <a:gd name="T59" fmla="*/ 2 h 246"/>
                  <a:gd name="T60" fmla="*/ 1 w 62"/>
                  <a:gd name="T61" fmla="*/ 2 h 246"/>
                  <a:gd name="T62" fmla="*/ 1 w 62"/>
                  <a:gd name="T63" fmla="*/ 1 h 246"/>
                  <a:gd name="T64" fmla="*/ 2 w 62"/>
                  <a:gd name="T65" fmla="*/ 1 h 246"/>
                  <a:gd name="T66" fmla="*/ 2 w 62"/>
                  <a:gd name="T67" fmla="*/ 1 h 246"/>
                  <a:gd name="T68" fmla="*/ 2 w 62"/>
                  <a:gd name="T69" fmla="*/ 1 h 2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2"/>
                  <a:gd name="T106" fmla="*/ 0 h 246"/>
                  <a:gd name="T107" fmla="*/ 62 w 62"/>
                  <a:gd name="T108" fmla="*/ 246 h 2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2" h="246">
                    <a:moveTo>
                      <a:pt x="56" y="31"/>
                    </a:moveTo>
                    <a:lnTo>
                      <a:pt x="56" y="0"/>
                    </a:lnTo>
                    <a:lnTo>
                      <a:pt x="62" y="7"/>
                    </a:lnTo>
                    <a:lnTo>
                      <a:pt x="62" y="0"/>
                    </a:lnTo>
                    <a:lnTo>
                      <a:pt x="41" y="3"/>
                    </a:lnTo>
                    <a:lnTo>
                      <a:pt x="27" y="11"/>
                    </a:lnTo>
                    <a:lnTo>
                      <a:pt x="16" y="22"/>
                    </a:lnTo>
                    <a:lnTo>
                      <a:pt x="9" y="39"/>
                    </a:lnTo>
                    <a:lnTo>
                      <a:pt x="3" y="57"/>
                    </a:lnTo>
                    <a:lnTo>
                      <a:pt x="2" y="78"/>
                    </a:lnTo>
                    <a:lnTo>
                      <a:pt x="0" y="122"/>
                    </a:lnTo>
                    <a:lnTo>
                      <a:pt x="2" y="168"/>
                    </a:lnTo>
                    <a:lnTo>
                      <a:pt x="3" y="189"/>
                    </a:lnTo>
                    <a:lnTo>
                      <a:pt x="9" y="207"/>
                    </a:lnTo>
                    <a:lnTo>
                      <a:pt x="16" y="224"/>
                    </a:lnTo>
                    <a:lnTo>
                      <a:pt x="27" y="235"/>
                    </a:lnTo>
                    <a:lnTo>
                      <a:pt x="41" y="244"/>
                    </a:lnTo>
                    <a:lnTo>
                      <a:pt x="62" y="246"/>
                    </a:lnTo>
                    <a:lnTo>
                      <a:pt x="56" y="239"/>
                    </a:lnTo>
                    <a:lnTo>
                      <a:pt x="56" y="216"/>
                    </a:lnTo>
                    <a:lnTo>
                      <a:pt x="62" y="216"/>
                    </a:lnTo>
                    <a:lnTo>
                      <a:pt x="49" y="213"/>
                    </a:lnTo>
                    <a:lnTo>
                      <a:pt x="39" y="207"/>
                    </a:lnTo>
                    <a:lnTo>
                      <a:pt x="34" y="198"/>
                    </a:lnTo>
                    <a:lnTo>
                      <a:pt x="28" y="187"/>
                    </a:lnTo>
                    <a:lnTo>
                      <a:pt x="24" y="159"/>
                    </a:lnTo>
                    <a:lnTo>
                      <a:pt x="24" y="129"/>
                    </a:lnTo>
                    <a:lnTo>
                      <a:pt x="24" y="88"/>
                    </a:lnTo>
                    <a:lnTo>
                      <a:pt x="25" y="71"/>
                    </a:lnTo>
                    <a:lnTo>
                      <a:pt x="28" y="57"/>
                    </a:lnTo>
                    <a:lnTo>
                      <a:pt x="34" y="46"/>
                    </a:lnTo>
                    <a:lnTo>
                      <a:pt x="39" y="38"/>
                    </a:lnTo>
                    <a:lnTo>
                      <a:pt x="49" y="32"/>
                    </a:lnTo>
                    <a:lnTo>
                      <a:pt x="62" y="31"/>
                    </a:lnTo>
                    <a:lnTo>
                      <a:pt x="56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60" name="Freeform 81"/>
              <p:cNvSpPr>
                <a:spLocks/>
              </p:cNvSpPr>
              <p:nvPr/>
            </p:nvSpPr>
            <p:spPr bwMode="auto">
              <a:xfrm>
                <a:off x="1440" y="2529"/>
                <a:ext cx="20" cy="82"/>
              </a:xfrm>
              <a:custGeom>
                <a:avLst/>
                <a:gdLst>
                  <a:gd name="T0" fmla="*/ 0 w 61"/>
                  <a:gd name="T1" fmla="*/ 8 h 246"/>
                  <a:gd name="T2" fmla="*/ 0 w 61"/>
                  <a:gd name="T3" fmla="*/ 9 h 246"/>
                  <a:gd name="T4" fmla="*/ 0 w 61"/>
                  <a:gd name="T5" fmla="*/ 9 h 246"/>
                  <a:gd name="T6" fmla="*/ 1 w 61"/>
                  <a:gd name="T7" fmla="*/ 9 h 246"/>
                  <a:gd name="T8" fmla="*/ 1 w 61"/>
                  <a:gd name="T9" fmla="*/ 9 h 246"/>
                  <a:gd name="T10" fmla="*/ 2 w 61"/>
                  <a:gd name="T11" fmla="*/ 8 h 246"/>
                  <a:gd name="T12" fmla="*/ 2 w 61"/>
                  <a:gd name="T13" fmla="*/ 8 h 246"/>
                  <a:gd name="T14" fmla="*/ 2 w 61"/>
                  <a:gd name="T15" fmla="*/ 7 h 246"/>
                  <a:gd name="T16" fmla="*/ 2 w 61"/>
                  <a:gd name="T17" fmla="*/ 6 h 246"/>
                  <a:gd name="T18" fmla="*/ 2 w 61"/>
                  <a:gd name="T19" fmla="*/ 5 h 246"/>
                  <a:gd name="T20" fmla="*/ 2 w 61"/>
                  <a:gd name="T21" fmla="*/ 3 h 246"/>
                  <a:gd name="T22" fmla="*/ 2 w 61"/>
                  <a:gd name="T23" fmla="*/ 2 h 246"/>
                  <a:gd name="T24" fmla="*/ 2 w 61"/>
                  <a:gd name="T25" fmla="*/ 2 h 246"/>
                  <a:gd name="T26" fmla="*/ 2 w 61"/>
                  <a:gd name="T27" fmla="*/ 1 h 246"/>
                  <a:gd name="T28" fmla="*/ 1 w 61"/>
                  <a:gd name="T29" fmla="*/ 1 h 246"/>
                  <a:gd name="T30" fmla="*/ 1 w 61"/>
                  <a:gd name="T31" fmla="*/ 0 h 246"/>
                  <a:gd name="T32" fmla="*/ 0 w 61"/>
                  <a:gd name="T33" fmla="*/ 0 h 246"/>
                  <a:gd name="T34" fmla="*/ 0 w 61"/>
                  <a:gd name="T35" fmla="*/ 0 h 246"/>
                  <a:gd name="T36" fmla="*/ 0 w 61"/>
                  <a:gd name="T37" fmla="*/ 1 h 246"/>
                  <a:gd name="T38" fmla="*/ 0 w 61"/>
                  <a:gd name="T39" fmla="*/ 1 h 246"/>
                  <a:gd name="T40" fmla="*/ 1 w 61"/>
                  <a:gd name="T41" fmla="*/ 1 h 246"/>
                  <a:gd name="T42" fmla="*/ 1 w 61"/>
                  <a:gd name="T43" fmla="*/ 2 h 246"/>
                  <a:gd name="T44" fmla="*/ 1 w 61"/>
                  <a:gd name="T45" fmla="*/ 2 h 246"/>
                  <a:gd name="T46" fmla="*/ 1 w 61"/>
                  <a:gd name="T47" fmla="*/ 3 h 246"/>
                  <a:gd name="T48" fmla="*/ 1 w 61"/>
                  <a:gd name="T49" fmla="*/ 3 h 246"/>
                  <a:gd name="T50" fmla="*/ 1 w 61"/>
                  <a:gd name="T51" fmla="*/ 5 h 246"/>
                  <a:gd name="T52" fmla="*/ 1 w 61"/>
                  <a:gd name="T53" fmla="*/ 6 h 246"/>
                  <a:gd name="T54" fmla="*/ 1 w 61"/>
                  <a:gd name="T55" fmla="*/ 7 h 246"/>
                  <a:gd name="T56" fmla="*/ 1 w 61"/>
                  <a:gd name="T57" fmla="*/ 7 h 246"/>
                  <a:gd name="T58" fmla="*/ 1 w 61"/>
                  <a:gd name="T59" fmla="*/ 8 h 246"/>
                  <a:gd name="T60" fmla="*/ 0 w 61"/>
                  <a:gd name="T61" fmla="*/ 8 h 246"/>
                  <a:gd name="T62" fmla="*/ 0 w 61"/>
                  <a:gd name="T63" fmla="*/ 8 h 2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1"/>
                  <a:gd name="T97" fmla="*/ 0 h 246"/>
                  <a:gd name="T98" fmla="*/ 61 w 61"/>
                  <a:gd name="T99" fmla="*/ 246 h 2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1" h="246">
                    <a:moveTo>
                      <a:pt x="0" y="216"/>
                    </a:moveTo>
                    <a:lnTo>
                      <a:pt x="0" y="239"/>
                    </a:lnTo>
                    <a:lnTo>
                      <a:pt x="0" y="246"/>
                    </a:lnTo>
                    <a:lnTo>
                      <a:pt x="20" y="244"/>
                    </a:lnTo>
                    <a:lnTo>
                      <a:pt x="34" y="235"/>
                    </a:lnTo>
                    <a:lnTo>
                      <a:pt x="46" y="224"/>
                    </a:lnTo>
                    <a:lnTo>
                      <a:pt x="54" y="207"/>
                    </a:lnTo>
                    <a:lnTo>
                      <a:pt x="58" y="189"/>
                    </a:lnTo>
                    <a:lnTo>
                      <a:pt x="60" y="168"/>
                    </a:lnTo>
                    <a:lnTo>
                      <a:pt x="61" y="122"/>
                    </a:lnTo>
                    <a:lnTo>
                      <a:pt x="60" y="81"/>
                    </a:lnTo>
                    <a:lnTo>
                      <a:pt x="58" y="61"/>
                    </a:lnTo>
                    <a:lnTo>
                      <a:pt x="54" y="43"/>
                    </a:lnTo>
                    <a:lnTo>
                      <a:pt x="46" y="28"/>
                    </a:lnTo>
                    <a:lnTo>
                      <a:pt x="34" y="17"/>
                    </a:lnTo>
                    <a:lnTo>
                      <a:pt x="20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9" y="32"/>
                    </a:lnTo>
                    <a:lnTo>
                      <a:pt x="18" y="38"/>
                    </a:lnTo>
                    <a:lnTo>
                      <a:pt x="25" y="47"/>
                    </a:lnTo>
                    <a:lnTo>
                      <a:pt x="29" y="60"/>
                    </a:lnTo>
                    <a:lnTo>
                      <a:pt x="33" y="74"/>
                    </a:lnTo>
                    <a:lnTo>
                      <a:pt x="34" y="90"/>
                    </a:lnTo>
                    <a:lnTo>
                      <a:pt x="36" y="129"/>
                    </a:lnTo>
                    <a:lnTo>
                      <a:pt x="34" y="159"/>
                    </a:lnTo>
                    <a:lnTo>
                      <a:pt x="29" y="187"/>
                    </a:lnTo>
                    <a:lnTo>
                      <a:pt x="25" y="198"/>
                    </a:lnTo>
                    <a:lnTo>
                      <a:pt x="18" y="207"/>
                    </a:lnTo>
                    <a:lnTo>
                      <a:pt x="9" y="213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61" name="Freeform 82"/>
              <p:cNvSpPr>
                <a:spLocks/>
              </p:cNvSpPr>
              <p:nvPr/>
            </p:nvSpPr>
            <p:spPr bwMode="auto">
              <a:xfrm>
                <a:off x="1419" y="2529"/>
                <a:ext cx="21" cy="82"/>
              </a:xfrm>
              <a:custGeom>
                <a:avLst/>
                <a:gdLst>
                  <a:gd name="T0" fmla="*/ 2 w 62"/>
                  <a:gd name="T1" fmla="*/ 1 h 246"/>
                  <a:gd name="T2" fmla="*/ 2 w 62"/>
                  <a:gd name="T3" fmla="*/ 0 h 246"/>
                  <a:gd name="T4" fmla="*/ 2 w 62"/>
                  <a:gd name="T5" fmla="*/ 0 h 246"/>
                  <a:gd name="T6" fmla="*/ 2 w 62"/>
                  <a:gd name="T7" fmla="*/ 0 h 246"/>
                  <a:gd name="T8" fmla="*/ 2 w 62"/>
                  <a:gd name="T9" fmla="*/ 0 h 246"/>
                  <a:gd name="T10" fmla="*/ 1 w 62"/>
                  <a:gd name="T11" fmla="*/ 0 h 246"/>
                  <a:gd name="T12" fmla="*/ 1 w 62"/>
                  <a:gd name="T13" fmla="*/ 1 h 246"/>
                  <a:gd name="T14" fmla="*/ 0 w 62"/>
                  <a:gd name="T15" fmla="*/ 1 h 246"/>
                  <a:gd name="T16" fmla="*/ 0 w 62"/>
                  <a:gd name="T17" fmla="*/ 2 h 246"/>
                  <a:gd name="T18" fmla="*/ 0 w 62"/>
                  <a:gd name="T19" fmla="*/ 3 h 246"/>
                  <a:gd name="T20" fmla="*/ 0 w 62"/>
                  <a:gd name="T21" fmla="*/ 5 h 246"/>
                  <a:gd name="T22" fmla="*/ 0 w 62"/>
                  <a:gd name="T23" fmla="*/ 6 h 246"/>
                  <a:gd name="T24" fmla="*/ 0 w 62"/>
                  <a:gd name="T25" fmla="*/ 7 h 246"/>
                  <a:gd name="T26" fmla="*/ 0 w 62"/>
                  <a:gd name="T27" fmla="*/ 8 h 246"/>
                  <a:gd name="T28" fmla="*/ 1 w 62"/>
                  <a:gd name="T29" fmla="*/ 8 h 246"/>
                  <a:gd name="T30" fmla="*/ 1 w 62"/>
                  <a:gd name="T31" fmla="*/ 9 h 246"/>
                  <a:gd name="T32" fmla="*/ 2 w 62"/>
                  <a:gd name="T33" fmla="*/ 9 h 246"/>
                  <a:gd name="T34" fmla="*/ 2 w 62"/>
                  <a:gd name="T35" fmla="*/ 9 h 246"/>
                  <a:gd name="T36" fmla="*/ 2 w 62"/>
                  <a:gd name="T37" fmla="*/ 9 h 246"/>
                  <a:gd name="T38" fmla="*/ 2 w 62"/>
                  <a:gd name="T39" fmla="*/ 8 h 246"/>
                  <a:gd name="T40" fmla="*/ 2 w 62"/>
                  <a:gd name="T41" fmla="*/ 8 h 246"/>
                  <a:gd name="T42" fmla="*/ 2 w 62"/>
                  <a:gd name="T43" fmla="*/ 8 h 246"/>
                  <a:gd name="T44" fmla="*/ 1 w 62"/>
                  <a:gd name="T45" fmla="*/ 7 h 246"/>
                  <a:gd name="T46" fmla="*/ 1 w 62"/>
                  <a:gd name="T47" fmla="*/ 7 h 246"/>
                  <a:gd name="T48" fmla="*/ 1 w 62"/>
                  <a:gd name="T49" fmla="*/ 6 h 246"/>
                  <a:gd name="T50" fmla="*/ 1 w 62"/>
                  <a:gd name="T51" fmla="*/ 5 h 246"/>
                  <a:gd name="T52" fmla="*/ 1 w 62"/>
                  <a:gd name="T53" fmla="*/ 3 h 246"/>
                  <a:gd name="T54" fmla="*/ 1 w 62"/>
                  <a:gd name="T55" fmla="*/ 3 h 246"/>
                  <a:gd name="T56" fmla="*/ 1 w 62"/>
                  <a:gd name="T57" fmla="*/ 2 h 246"/>
                  <a:gd name="T58" fmla="*/ 1 w 62"/>
                  <a:gd name="T59" fmla="*/ 2 h 246"/>
                  <a:gd name="T60" fmla="*/ 2 w 62"/>
                  <a:gd name="T61" fmla="*/ 1 h 246"/>
                  <a:gd name="T62" fmla="*/ 2 w 62"/>
                  <a:gd name="T63" fmla="*/ 1 h 246"/>
                  <a:gd name="T64" fmla="*/ 2 w 62"/>
                  <a:gd name="T65" fmla="*/ 1 h 2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2"/>
                  <a:gd name="T100" fmla="*/ 0 h 246"/>
                  <a:gd name="T101" fmla="*/ 62 w 62"/>
                  <a:gd name="T102" fmla="*/ 246 h 2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2" h="246">
                    <a:moveTo>
                      <a:pt x="62" y="31"/>
                    </a:moveTo>
                    <a:lnTo>
                      <a:pt x="62" y="0"/>
                    </a:lnTo>
                    <a:lnTo>
                      <a:pt x="62" y="6"/>
                    </a:lnTo>
                    <a:lnTo>
                      <a:pt x="62" y="0"/>
                    </a:lnTo>
                    <a:lnTo>
                      <a:pt x="41" y="3"/>
                    </a:lnTo>
                    <a:lnTo>
                      <a:pt x="27" y="11"/>
                    </a:lnTo>
                    <a:lnTo>
                      <a:pt x="16" y="22"/>
                    </a:lnTo>
                    <a:lnTo>
                      <a:pt x="9" y="39"/>
                    </a:lnTo>
                    <a:lnTo>
                      <a:pt x="3" y="57"/>
                    </a:lnTo>
                    <a:lnTo>
                      <a:pt x="2" y="78"/>
                    </a:lnTo>
                    <a:lnTo>
                      <a:pt x="0" y="122"/>
                    </a:lnTo>
                    <a:lnTo>
                      <a:pt x="2" y="168"/>
                    </a:lnTo>
                    <a:lnTo>
                      <a:pt x="3" y="189"/>
                    </a:lnTo>
                    <a:lnTo>
                      <a:pt x="9" y="207"/>
                    </a:lnTo>
                    <a:lnTo>
                      <a:pt x="16" y="224"/>
                    </a:lnTo>
                    <a:lnTo>
                      <a:pt x="27" y="235"/>
                    </a:lnTo>
                    <a:lnTo>
                      <a:pt x="41" y="244"/>
                    </a:lnTo>
                    <a:lnTo>
                      <a:pt x="62" y="246"/>
                    </a:lnTo>
                    <a:lnTo>
                      <a:pt x="62" y="239"/>
                    </a:lnTo>
                    <a:lnTo>
                      <a:pt x="62" y="216"/>
                    </a:lnTo>
                    <a:lnTo>
                      <a:pt x="49" y="213"/>
                    </a:lnTo>
                    <a:lnTo>
                      <a:pt x="41" y="207"/>
                    </a:lnTo>
                    <a:lnTo>
                      <a:pt x="35" y="198"/>
                    </a:lnTo>
                    <a:lnTo>
                      <a:pt x="32" y="187"/>
                    </a:lnTo>
                    <a:lnTo>
                      <a:pt x="31" y="159"/>
                    </a:lnTo>
                    <a:lnTo>
                      <a:pt x="31" y="129"/>
                    </a:lnTo>
                    <a:lnTo>
                      <a:pt x="31" y="88"/>
                    </a:lnTo>
                    <a:lnTo>
                      <a:pt x="32" y="71"/>
                    </a:lnTo>
                    <a:lnTo>
                      <a:pt x="35" y="57"/>
                    </a:lnTo>
                    <a:lnTo>
                      <a:pt x="38" y="46"/>
                    </a:lnTo>
                    <a:lnTo>
                      <a:pt x="43" y="38"/>
                    </a:lnTo>
                    <a:lnTo>
                      <a:pt x="52" y="32"/>
                    </a:lnTo>
                    <a:lnTo>
                      <a:pt x="62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62" name="Rectangle 83"/>
              <p:cNvSpPr>
                <a:spLocks noChangeArrowheads="1"/>
              </p:cNvSpPr>
              <p:nvPr/>
            </p:nvSpPr>
            <p:spPr bwMode="auto">
              <a:xfrm>
                <a:off x="1470" y="2596"/>
                <a:ext cx="9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763" name="Freeform 84"/>
              <p:cNvSpPr>
                <a:spLocks/>
              </p:cNvSpPr>
              <p:nvPr/>
            </p:nvSpPr>
            <p:spPr bwMode="auto">
              <a:xfrm>
                <a:off x="1497" y="2529"/>
                <a:ext cx="24" cy="78"/>
              </a:xfrm>
              <a:custGeom>
                <a:avLst/>
                <a:gdLst>
                  <a:gd name="T0" fmla="*/ 3 w 72"/>
                  <a:gd name="T1" fmla="*/ 0 h 234"/>
                  <a:gd name="T2" fmla="*/ 2 w 72"/>
                  <a:gd name="T3" fmla="*/ 0 h 234"/>
                  <a:gd name="T4" fmla="*/ 2 w 72"/>
                  <a:gd name="T5" fmla="*/ 0 h 234"/>
                  <a:gd name="T6" fmla="*/ 1 w 72"/>
                  <a:gd name="T7" fmla="*/ 0 h 234"/>
                  <a:gd name="T8" fmla="*/ 1 w 72"/>
                  <a:gd name="T9" fmla="*/ 1 h 234"/>
                  <a:gd name="T10" fmla="*/ 1 w 72"/>
                  <a:gd name="T11" fmla="*/ 1 h 234"/>
                  <a:gd name="T12" fmla="*/ 0 w 72"/>
                  <a:gd name="T13" fmla="*/ 1 h 234"/>
                  <a:gd name="T14" fmla="*/ 0 w 72"/>
                  <a:gd name="T15" fmla="*/ 1 h 234"/>
                  <a:gd name="T16" fmla="*/ 0 w 72"/>
                  <a:gd name="T17" fmla="*/ 2 h 234"/>
                  <a:gd name="T18" fmla="*/ 1 w 72"/>
                  <a:gd name="T19" fmla="*/ 1 h 234"/>
                  <a:gd name="T20" fmla="*/ 1 w 72"/>
                  <a:gd name="T21" fmla="*/ 9 h 234"/>
                  <a:gd name="T22" fmla="*/ 3 w 72"/>
                  <a:gd name="T23" fmla="*/ 9 h 234"/>
                  <a:gd name="T24" fmla="*/ 3 w 72"/>
                  <a:gd name="T25" fmla="*/ 0 h 2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2"/>
                  <a:gd name="T40" fmla="*/ 0 h 234"/>
                  <a:gd name="T41" fmla="*/ 72 w 72"/>
                  <a:gd name="T42" fmla="*/ 234 h 2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2" h="234">
                    <a:moveTo>
                      <a:pt x="72" y="0"/>
                    </a:moveTo>
                    <a:lnTo>
                      <a:pt x="45" y="0"/>
                    </a:lnTo>
                    <a:lnTo>
                      <a:pt x="45" y="6"/>
                    </a:lnTo>
                    <a:lnTo>
                      <a:pt x="35" y="12"/>
                    </a:lnTo>
                    <a:lnTo>
                      <a:pt x="24" y="22"/>
                    </a:lnTo>
                    <a:lnTo>
                      <a:pt x="14" y="31"/>
                    </a:lnTo>
                    <a:lnTo>
                      <a:pt x="7" y="38"/>
                    </a:lnTo>
                    <a:lnTo>
                      <a:pt x="0" y="31"/>
                    </a:lnTo>
                    <a:lnTo>
                      <a:pt x="0" y="61"/>
                    </a:lnTo>
                    <a:lnTo>
                      <a:pt x="39" y="38"/>
                    </a:lnTo>
                    <a:lnTo>
                      <a:pt x="39" y="234"/>
                    </a:lnTo>
                    <a:lnTo>
                      <a:pt x="72" y="23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64" name="Freeform 85"/>
              <p:cNvSpPr>
                <a:spLocks/>
              </p:cNvSpPr>
              <p:nvPr/>
            </p:nvSpPr>
            <p:spPr bwMode="auto">
              <a:xfrm>
                <a:off x="1440" y="1763"/>
                <a:ext cx="20" cy="84"/>
              </a:xfrm>
              <a:custGeom>
                <a:avLst/>
                <a:gdLst>
                  <a:gd name="T0" fmla="*/ 0 w 61"/>
                  <a:gd name="T1" fmla="*/ 8 h 252"/>
                  <a:gd name="T2" fmla="*/ 0 w 61"/>
                  <a:gd name="T3" fmla="*/ 9 h 252"/>
                  <a:gd name="T4" fmla="*/ 0 w 61"/>
                  <a:gd name="T5" fmla="*/ 9 h 252"/>
                  <a:gd name="T6" fmla="*/ 1 w 61"/>
                  <a:gd name="T7" fmla="*/ 9 h 252"/>
                  <a:gd name="T8" fmla="*/ 1 w 61"/>
                  <a:gd name="T9" fmla="*/ 9 h 252"/>
                  <a:gd name="T10" fmla="*/ 2 w 61"/>
                  <a:gd name="T11" fmla="*/ 8 h 252"/>
                  <a:gd name="T12" fmla="*/ 2 w 61"/>
                  <a:gd name="T13" fmla="*/ 8 h 252"/>
                  <a:gd name="T14" fmla="*/ 2 w 61"/>
                  <a:gd name="T15" fmla="*/ 7 h 252"/>
                  <a:gd name="T16" fmla="*/ 2 w 61"/>
                  <a:gd name="T17" fmla="*/ 6 h 252"/>
                  <a:gd name="T18" fmla="*/ 2 w 61"/>
                  <a:gd name="T19" fmla="*/ 5 h 252"/>
                  <a:gd name="T20" fmla="*/ 2 w 61"/>
                  <a:gd name="T21" fmla="*/ 3 h 252"/>
                  <a:gd name="T22" fmla="*/ 2 w 61"/>
                  <a:gd name="T23" fmla="*/ 2 h 252"/>
                  <a:gd name="T24" fmla="*/ 2 w 61"/>
                  <a:gd name="T25" fmla="*/ 2 h 252"/>
                  <a:gd name="T26" fmla="*/ 2 w 61"/>
                  <a:gd name="T27" fmla="*/ 1 h 252"/>
                  <a:gd name="T28" fmla="*/ 1 w 61"/>
                  <a:gd name="T29" fmla="*/ 1 h 252"/>
                  <a:gd name="T30" fmla="*/ 1 w 61"/>
                  <a:gd name="T31" fmla="*/ 0 h 252"/>
                  <a:gd name="T32" fmla="*/ 0 w 61"/>
                  <a:gd name="T33" fmla="*/ 0 h 252"/>
                  <a:gd name="T34" fmla="*/ 0 w 61"/>
                  <a:gd name="T35" fmla="*/ 0 h 252"/>
                  <a:gd name="T36" fmla="*/ 0 w 61"/>
                  <a:gd name="T37" fmla="*/ 1 h 252"/>
                  <a:gd name="T38" fmla="*/ 0 w 61"/>
                  <a:gd name="T39" fmla="*/ 1 h 252"/>
                  <a:gd name="T40" fmla="*/ 1 w 61"/>
                  <a:gd name="T41" fmla="*/ 1 h 252"/>
                  <a:gd name="T42" fmla="*/ 1 w 61"/>
                  <a:gd name="T43" fmla="*/ 2 h 252"/>
                  <a:gd name="T44" fmla="*/ 1 w 61"/>
                  <a:gd name="T45" fmla="*/ 2 h 252"/>
                  <a:gd name="T46" fmla="*/ 1 w 61"/>
                  <a:gd name="T47" fmla="*/ 3 h 252"/>
                  <a:gd name="T48" fmla="*/ 1 w 61"/>
                  <a:gd name="T49" fmla="*/ 3 h 252"/>
                  <a:gd name="T50" fmla="*/ 1 w 61"/>
                  <a:gd name="T51" fmla="*/ 4 h 252"/>
                  <a:gd name="T52" fmla="*/ 1 w 61"/>
                  <a:gd name="T53" fmla="*/ 5 h 252"/>
                  <a:gd name="T54" fmla="*/ 1 w 61"/>
                  <a:gd name="T55" fmla="*/ 6 h 252"/>
                  <a:gd name="T56" fmla="*/ 1 w 61"/>
                  <a:gd name="T57" fmla="*/ 7 h 252"/>
                  <a:gd name="T58" fmla="*/ 1 w 61"/>
                  <a:gd name="T59" fmla="*/ 8 h 252"/>
                  <a:gd name="T60" fmla="*/ 1 w 61"/>
                  <a:gd name="T61" fmla="*/ 8 h 252"/>
                  <a:gd name="T62" fmla="*/ 0 w 61"/>
                  <a:gd name="T63" fmla="*/ 8 h 252"/>
                  <a:gd name="T64" fmla="*/ 0 w 61"/>
                  <a:gd name="T65" fmla="*/ 8 h 252"/>
                  <a:gd name="T66" fmla="*/ 0 w 61"/>
                  <a:gd name="T67" fmla="*/ 8 h 2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1"/>
                  <a:gd name="T103" fmla="*/ 0 h 252"/>
                  <a:gd name="T104" fmla="*/ 61 w 61"/>
                  <a:gd name="T105" fmla="*/ 252 h 25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1" h="252">
                    <a:moveTo>
                      <a:pt x="0" y="215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20" y="250"/>
                    </a:lnTo>
                    <a:lnTo>
                      <a:pt x="34" y="241"/>
                    </a:lnTo>
                    <a:lnTo>
                      <a:pt x="46" y="229"/>
                    </a:lnTo>
                    <a:lnTo>
                      <a:pt x="54" y="213"/>
                    </a:lnTo>
                    <a:lnTo>
                      <a:pt x="58" y="194"/>
                    </a:lnTo>
                    <a:lnTo>
                      <a:pt x="60" y="173"/>
                    </a:lnTo>
                    <a:lnTo>
                      <a:pt x="61" y="127"/>
                    </a:lnTo>
                    <a:lnTo>
                      <a:pt x="60" y="83"/>
                    </a:lnTo>
                    <a:lnTo>
                      <a:pt x="58" y="62"/>
                    </a:lnTo>
                    <a:lnTo>
                      <a:pt x="54" y="44"/>
                    </a:lnTo>
                    <a:lnTo>
                      <a:pt x="46" y="28"/>
                    </a:lnTo>
                    <a:lnTo>
                      <a:pt x="34" y="17"/>
                    </a:lnTo>
                    <a:lnTo>
                      <a:pt x="20" y="1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9" y="34"/>
                    </a:lnTo>
                    <a:lnTo>
                      <a:pt x="18" y="39"/>
                    </a:lnTo>
                    <a:lnTo>
                      <a:pt x="25" y="48"/>
                    </a:lnTo>
                    <a:lnTo>
                      <a:pt x="29" y="59"/>
                    </a:lnTo>
                    <a:lnTo>
                      <a:pt x="33" y="73"/>
                    </a:lnTo>
                    <a:lnTo>
                      <a:pt x="34" y="91"/>
                    </a:lnTo>
                    <a:lnTo>
                      <a:pt x="36" y="110"/>
                    </a:lnTo>
                    <a:lnTo>
                      <a:pt x="36" y="133"/>
                    </a:lnTo>
                    <a:lnTo>
                      <a:pt x="34" y="162"/>
                    </a:lnTo>
                    <a:lnTo>
                      <a:pt x="29" y="191"/>
                    </a:lnTo>
                    <a:lnTo>
                      <a:pt x="25" y="204"/>
                    </a:lnTo>
                    <a:lnTo>
                      <a:pt x="18" y="213"/>
                    </a:lnTo>
                    <a:lnTo>
                      <a:pt x="9" y="219"/>
                    </a:lnTo>
                    <a:lnTo>
                      <a:pt x="0" y="222"/>
                    </a:lnTo>
                    <a:lnTo>
                      <a:pt x="0" y="2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65" name="Freeform 86"/>
              <p:cNvSpPr>
                <a:spLocks/>
              </p:cNvSpPr>
              <p:nvPr/>
            </p:nvSpPr>
            <p:spPr bwMode="auto">
              <a:xfrm>
                <a:off x="1419" y="1763"/>
                <a:ext cx="21" cy="84"/>
              </a:xfrm>
              <a:custGeom>
                <a:avLst/>
                <a:gdLst>
                  <a:gd name="T0" fmla="*/ 2 w 62"/>
                  <a:gd name="T1" fmla="*/ 1 h 252"/>
                  <a:gd name="T2" fmla="*/ 2 w 62"/>
                  <a:gd name="T3" fmla="*/ 0 h 252"/>
                  <a:gd name="T4" fmla="*/ 2 w 62"/>
                  <a:gd name="T5" fmla="*/ 0 h 252"/>
                  <a:gd name="T6" fmla="*/ 2 w 62"/>
                  <a:gd name="T7" fmla="*/ 0 h 252"/>
                  <a:gd name="T8" fmla="*/ 2 w 62"/>
                  <a:gd name="T9" fmla="*/ 0 h 252"/>
                  <a:gd name="T10" fmla="*/ 1 w 62"/>
                  <a:gd name="T11" fmla="*/ 0 h 252"/>
                  <a:gd name="T12" fmla="*/ 1 w 62"/>
                  <a:gd name="T13" fmla="*/ 1 h 252"/>
                  <a:gd name="T14" fmla="*/ 0 w 62"/>
                  <a:gd name="T15" fmla="*/ 2 h 252"/>
                  <a:gd name="T16" fmla="*/ 0 w 62"/>
                  <a:gd name="T17" fmla="*/ 2 h 252"/>
                  <a:gd name="T18" fmla="*/ 0 w 62"/>
                  <a:gd name="T19" fmla="*/ 3 h 252"/>
                  <a:gd name="T20" fmla="*/ 0 w 62"/>
                  <a:gd name="T21" fmla="*/ 5 h 252"/>
                  <a:gd name="T22" fmla="*/ 0 w 62"/>
                  <a:gd name="T23" fmla="*/ 6 h 252"/>
                  <a:gd name="T24" fmla="*/ 0 w 62"/>
                  <a:gd name="T25" fmla="*/ 7 h 252"/>
                  <a:gd name="T26" fmla="*/ 0 w 62"/>
                  <a:gd name="T27" fmla="*/ 8 h 252"/>
                  <a:gd name="T28" fmla="*/ 1 w 62"/>
                  <a:gd name="T29" fmla="*/ 8 h 252"/>
                  <a:gd name="T30" fmla="*/ 1 w 62"/>
                  <a:gd name="T31" fmla="*/ 9 h 252"/>
                  <a:gd name="T32" fmla="*/ 2 w 62"/>
                  <a:gd name="T33" fmla="*/ 9 h 252"/>
                  <a:gd name="T34" fmla="*/ 2 w 62"/>
                  <a:gd name="T35" fmla="*/ 9 h 252"/>
                  <a:gd name="T36" fmla="*/ 2 w 62"/>
                  <a:gd name="T37" fmla="*/ 9 h 252"/>
                  <a:gd name="T38" fmla="*/ 2 w 62"/>
                  <a:gd name="T39" fmla="*/ 8 h 252"/>
                  <a:gd name="T40" fmla="*/ 2 w 62"/>
                  <a:gd name="T41" fmla="*/ 8 h 252"/>
                  <a:gd name="T42" fmla="*/ 2 w 62"/>
                  <a:gd name="T43" fmla="*/ 8 h 252"/>
                  <a:gd name="T44" fmla="*/ 2 w 62"/>
                  <a:gd name="T45" fmla="*/ 8 h 252"/>
                  <a:gd name="T46" fmla="*/ 1 w 62"/>
                  <a:gd name="T47" fmla="*/ 8 h 252"/>
                  <a:gd name="T48" fmla="*/ 1 w 62"/>
                  <a:gd name="T49" fmla="*/ 7 h 252"/>
                  <a:gd name="T50" fmla="*/ 1 w 62"/>
                  <a:gd name="T51" fmla="*/ 6 h 252"/>
                  <a:gd name="T52" fmla="*/ 1 w 62"/>
                  <a:gd name="T53" fmla="*/ 5 h 252"/>
                  <a:gd name="T54" fmla="*/ 1 w 62"/>
                  <a:gd name="T55" fmla="*/ 3 h 252"/>
                  <a:gd name="T56" fmla="*/ 1 w 62"/>
                  <a:gd name="T57" fmla="*/ 3 h 252"/>
                  <a:gd name="T58" fmla="*/ 1 w 62"/>
                  <a:gd name="T59" fmla="*/ 2 h 252"/>
                  <a:gd name="T60" fmla="*/ 1 w 62"/>
                  <a:gd name="T61" fmla="*/ 2 h 252"/>
                  <a:gd name="T62" fmla="*/ 2 w 62"/>
                  <a:gd name="T63" fmla="*/ 1 h 252"/>
                  <a:gd name="T64" fmla="*/ 2 w 62"/>
                  <a:gd name="T65" fmla="*/ 1 h 252"/>
                  <a:gd name="T66" fmla="*/ 2 w 62"/>
                  <a:gd name="T67" fmla="*/ 1 h 2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2"/>
                  <a:gd name="T103" fmla="*/ 0 h 252"/>
                  <a:gd name="T104" fmla="*/ 62 w 62"/>
                  <a:gd name="T105" fmla="*/ 252 h 25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2" h="252">
                    <a:moveTo>
                      <a:pt x="62" y="32"/>
                    </a:moveTo>
                    <a:lnTo>
                      <a:pt x="62" y="0"/>
                    </a:lnTo>
                    <a:lnTo>
                      <a:pt x="62" y="7"/>
                    </a:lnTo>
                    <a:lnTo>
                      <a:pt x="62" y="0"/>
                    </a:lnTo>
                    <a:lnTo>
                      <a:pt x="41" y="3"/>
                    </a:lnTo>
                    <a:lnTo>
                      <a:pt x="27" y="11"/>
                    </a:lnTo>
                    <a:lnTo>
                      <a:pt x="16" y="24"/>
                    </a:lnTo>
                    <a:lnTo>
                      <a:pt x="9" y="41"/>
                    </a:lnTo>
                    <a:lnTo>
                      <a:pt x="3" y="59"/>
                    </a:lnTo>
                    <a:lnTo>
                      <a:pt x="2" y="81"/>
                    </a:lnTo>
                    <a:lnTo>
                      <a:pt x="0" y="127"/>
                    </a:lnTo>
                    <a:lnTo>
                      <a:pt x="2" y="173"/>
                    </a:lnTo>
                    <a:lnTo>
                      <a:pt x="3" y="194"/>
                    </a:lnTo>
                    <a:lnTo>
                      <a:pt x="9" y="213"/>
                    </a:lnTo>
                    <a:lnTo>
                      <a:pt x="16" y="229"/>
                    </a:lnTo>
                    <a:lnTo>
                      <a:pt x="27" y="241"/>
                    </a:lnTo>
                    <a:lnTo>
                      <a:pt x="41" y="250"/>
                    </a:lnTo>
                    <a:lnTo>
                      <a:pt x="62" y="252"/>
                    </a:lnTo>
                    <a:lnTo>
                      <a:pt x="62" y="247"/>
                    </a:lnTo>
                    <a:lnTo>
                      <a:pt x="62" y="215"/>
                    </a:lnTo>
                    <a:lnTo>
                      <a:pt x="62" y="222"/>
                    </a:lnTo>
                    <a:lnTo>
                      <a:pt x="49" y="219"/>
                    </a:lnTo>
                    <a:lnTo>
                      <a:pt x="41" y="213"/>
                    </a:lnTo>
                    <a:lnTo>
                      <a:pt x="35" y="204"/>
                    </a:lnTo>
                    <a:lnTo>
                      <a:pt x="32" y="191"/>
                    </a:lnTo>
                    <a:lnTo>
                      <a:pt x="31" y="162"/>
                    </a:lnTo>
                    <a:lnTo>
                      <a:pt x="31" y="133"/>
                    </a:lnTo>
                    <a:lnTo>
                      <a:pt x="31" y="91"/>
                    </a:lnTo>
                    <a:lnTo>
                      <a:pt x="32" y="73"/>
                    </a:lnTo>
                    <a:lnTo>
                      <a:pt x="35" y="59"/>
                    </a:lnTo>
                    <a:lnTo>
                      <a:pt x="38" y="48"/>
                    </a:lnTo>
                    <a:lnTo>
                      <a:pt x="43" y="39"/>
                    </a:lnTo>
                    <a:lnTo>
                      <a:pt x="52" y="34"/>
                    </a:lnTo>
                    <a:lnTo>
                      <a:pt x="6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66" name="Rectangle 87"/>
              <p:cNvSpPr>
                <a:spLocks noChangeArrowheads="1"/>
              </p:cNvSpPr>
              <p:nvPr/>
            </p:nvSpPr>
            <p:spPr bwMode="auto">
              <a:xfrm>
                <a:off x="1470" y="1830"/>
                <a:ext cx="9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767" name="Freeform 88"/>
              <p:cNvSpPr>
                <a:spLocks/>
              </p:cNvSpPr>
              <p:nvPr/>
            </p:nvSpPr>
            <p:spPr bwMode="auto">
              <a:xfrm>
                <a:off x="1493" y="1763"/>
                <a:ext cx="41" cy="79"/>
              </a:xfrm>
              <a:custGeom>
                <a:avLst/>
                <a:gdLst>
                  <a:gd name="T0" fmla="*/ 5 w 123"/>
                  <a:gd name="T1" fmla="*/ 9 h 236"/>
                  <a:gd name="T2" fmla="*/ 5 w 123"/>
                  <a:gd name="T3" fmla="*/ 8 h 236"/>
                  <a:gd name="T4" fmla="*/ 1 w 123"/>
                  <a:gd name="T5" fmla="*/ 8 h 236"/>
                  <a:gd name="T6" fmla="*/ 1 w 123"/>
                  <a:gd name="T7" fmla="*/ 8 h 236"/>
                  <a:gd name="T8" fmla="*/ 4 w 123"/>
                  <a:gd name="T9" fmla="*/ 5 h 236"/>
                  <a:gd name="T10" fmla="*/ 4 w 123"/>
                  <a:gd name="T11" fmla="*/ 4 h 236"/>
                  <a:gd name="T12" fmla="*/ 4 w 123"/>
                  <a:gd name="T13" fmla="*/ 2 h 236"/>
                  <a:gd name="T14" fmla="*/ 4 w 123"/>
                  <a:gd name="T15" fmla="*/ 1 h 236"/>
                  <a:gd name="T16" fmla="*/ 3 w 123"/>
                  <a:gd name="T17" fmla="*/ 0 h 236"/>
                  <a:gd name="T18" fmla="*/ 2 w 123"/>
                  <a:gd name="T19" fmla="*/ 0 h 236"/>
                  <a:gd name="T20" fmla="*/ 1 w 123"/>
                  <a:gd name="T21" fmla="*/ 0 h 236"/>
                  <a:gd name="T22" fmla="*/ 1 w 123"/>
                  <a:gd name="T23" fmla="*/ 1 h 236"/>
                  <a:gd name="T24" fmla="*/ 0 w 123"/>
                  <a:gd name="T25" fmla="*/ 1 h 236"/>
                  <a:gd name="T26" fmla="*/ 0 w 123"/>
                  <a:gd name="T27" fmla="*/ 2 h 236"/>
                  <a:gd name="T28" fmla="*/ 1 w 123"/>
                  <a:gd name="T29" fmla="*/ 2 h 236"/>
                  <a:gd name="T30" fmla="*/ 1 w 123"/>
                  <a:gd name="T31" fmla="*/ 2 h 236"/>
                  <a:gd name="T32" fmla="*/ 2 w 123"/>
                  <a:gd name="T33" fmla="*/ 1 h 236"/>
                  <a:gd name="T34" fmla="*/ 2 w 123"/>
                  <a:gd name="T35" fmla="*/ 1 h 236"/>
                  <a:gd name="T36" fmla="*/ 3 w 123"/>
                  <a:gd name="T37" fmla="*/ 1 h 236"/>
                  <a:gd name="T38" fmla="*/ 3 w 123"/>
                  <a:gd name="T39" fmla="*/ 2 h 236"/>
                  <a:gd name="T40" fmla="*/ 3 w 123"/>
                  <a:gd name="T41" fmla="*/ 4 h 236"/>
                  <a:gd name="T42" fmla="*/ 0 w 123"/>
                  <a:gd name="T43" fmla="*/ 8 h 236"/>
                  <a:gd name="T44" fmla="*/ 0 w 123"/>
                  <a:gd name="T45" fmla="*/ 8 h 236"/>
                  <a:gd name="T46" fmla="*/ 0 w 123"/>
                  <a:gd name="T47" fmla="*/ 9 h 236"/>
                  <a:gd name="T48" fmla="*/ 5 w 123"/>
                  <a:gd name="T49" fmla="*/ 9 h 2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3"/>
                  <a:gd name="T76" fmla="*/ 0 h 236"/>
                  <a:gd name="T77" fmla="*/ 123 w 123"/>
                  <a:gd name="T78" fmla="*/ 236 h 2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3" h="236">
                    <a:moveTo>
                      <a:pt x="123" y="236"/>
                    </a:moveTo>
                    <a:lnTo>
                      <a:pt x="123" y="204"/>
                    </a:lnTo>
                    <a:lnTo>
                      <a:pt x="31" y="204"/>
                    </a:lnTo>
                    <a:lnTo>
                      <a:pt x="31" y="211"/>
                    </a:lnTo>
                    <a:lnTo>
                      <a:pt x="98" y="130"/>
                    </a:lnTo>
                    <a:lnTo>
                      <a:pt x="113" y="98"/>
                    </a:lnTo>
                    <a:lnTo>
                      <a:pt x="117" y="62"/>
                    </a:lnTo>
                    <a:lnTo>
                      <a:pt x="109" y="24"/>
                    </a:lnTo>
                    <a:lnTo>
                      <a:pt x="84" y="5"/>
                    </a:lnTo>
                    <a:lnTo>
                      <a:pt x="56" y="0"/>
                    </a:lnTo>
                    <a:lnTo>
                      <a:pt x="31" y="5"/>
                    </a:lnTo>
                    <a:lnTo>
                      <a:pt x="14" y="17"/>
                    </a:lnTo>
                    <a:lnTo>
                      <a:pt x="3" y="37"/>
                    </a:lnTo>
                    <a:lnTo>
                      <a:pt x="0" y="62"/>
                    </a:lnTo>
                    <a:lnTo>
                      <a:pt x="31" y="62"/>
                    </a:lnTo>
                    <a:lnTo>
                      <a:pt x="37" y="42"/>
                    </a:lnTo>
                    <a:lnTo>
                      <a:pt x="53" y="32"/>
                    </a:lnTo>
                    <a:lnTo>
                      <a:pt x="62" y="31"/>
                    </a:lnTo>
                    <a:lnTo>
                      <a:pt x="81" y="39"/>
                    </a:lnTo>
                    <a:lnTo>
                      <a:pt x="87" y="62"/>
                    </a:lnTo>
                    <a:lnTo>
                      <a:pt x="77" y="101"/>
                    </a:lnTo>
                    <a:lnTo>
                      <a:pt x="0" y="211"/>
                    </a:lnTo>
                    <a:lnTo>
                      <a:pt x="0" y="204"/>
                    </a:lnTo>
                    <a:lnTo>
                      <a:pt x="0" y="236"/>
                    </a:lnTo>
                    <a:lnTo>
                      <a:pt x="123" y="2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68" name="Freeform 89"/>
              <p:cNvSpPr>
                <a:spLocks/>
              </p:cNvSpPr>
              <p:nvPr/>
            </p:nvSpPr>
            <p:spPr bwMode="auto">
              <a:xfrm>
                <a:off x="1869" y="3420"/>
                <a:ext cx="43" cy="82"/>
              </a:xfrm>
              <a:custGeom>
                <a:avLst/>
                <a:gdLst>
                  <a:gd name="T0" fmla="*/ 0 w 128"/>
                  <a:gd name="T1" fmla="*/ 0 h 247"/>
                  <a:gd name="T2" fmla="*/ 0 w 128"/>
                  <a:gd name="T3" fmla="*/ 5 h 247"/>
                  <a:gd name="T4" fmla="*/ 1 w 128"/>
                  <a:gd name="T5" fmla="*/ 5 h 247"/>
                  <a:gd name="T6" fmla="*/ 2 w 128"/>
                  <a:gd name="T7" fmla="*/ 4 h 247"/>
                  <a:gd name="T8" fmla="*/ 3 w 128"/>
                  <a:gd name="T9" fmla="*/ 4 h 247"/>
                  <a:gd name="T10" fmla="*/ 3 w 128"/>
                  <a:gd name="T11" fmla="*/ 5 h 247"/>
                  <a:gd name="T12" fmla="*/ 4 w 128"/>
                  <a:gd name="T13" fmla="*/ 5 h 247"/>
                  <a:gd name="T14" fmla="*/ 4 w 128"/>
                  <a:gd name="T15" fmla="*/ 7 h 247"/>
                  <a:gd name="T16" fmla="*/ 3 w 128"/>
                  <a:gd name="T17" fmla="*/ 8 h 247"/>
                  <a:gd name="T18" fmla="*/ 3 w 128"/>
                  <a:gd name="T19" fmla="*/ 8 h 247"/>
                  <a:gd name="T20" fmla="*/ 2 w 128"/>
                  <a:gd name="T21" fmla="*/ 8 h 247"/>
                  <a:gd name="T22" fmla="*/ 2 w 128"/>
                  <a:gd name="T23" fmla="*/ 8 h 247"/>
                  <a:gd name="T24" fmla="*/ 1 w 128"/>
                  <a:gd name="T25" fmla="*/ 7 h 247"/>
                  <a:gd name="T26" fmla="*/ 1 w 128"/>
                  <a:gd name="T27" fmla="*/ 7 h 247"/>
                  <a:gd name="T28" fmla="*/ 0 w 128"/>
                  <a:gd name="T29" fmla="*/ 7 h 247"/>
                  <a:gd name="T30" fmla="*/ 0 w 128"/>
                  <a:gd name="T31" fmla="*/ 7 h 247"/>
                  <a:gd name="T32" fmla="*/ 0 w 128"/>
                  <a:gd name="T33" fmla="*/ 8 h 247"/>
                  <a:gd name="T34" fmla="*/ 1 w 128"/>
                  <a:gd name="T35" fmla="*/ 9 h 247"/>
                  <a:gd name="T36" fmla="*/ 2 w 128"/>
                  <a:gd name="T37" fmla="*/ 9 h 247"/>
                  <a:gd name="T38" fmla="*/ 2 w 128"/>
                  <a:gd name="T39" fmla="*/ 9 h 247"/>
                  <a:gd name="T40" fmla="*/ 4 w 128"/>
                  <a:gd name="T41" fmla="*/ 9 h 247"/>
                  <a:gd name="T42" fmla="*/ 4 w 128"/>
                  <a:gd name="T43" fmla="*/ 8 h 247"/>
                  <a:gd name="T44" fmla="*/ 5 w 128"/>
                  <a:gd name="T45" fmla="*/ 7 h 247"/>
                  <a:gd name="T46" fmla="*/ 5 w 128"/>
                  <a:gd name="T47" fmla="*/ 5 h 247"/>
                  <a:gd name="T48" fmla="*/ 4 w 128"/>
                  <a:gd name="T49" fmla="*/ 4 h 247"/>
                  <a:gd name="T50" fmla="*/ 4 w 128"/>
                  <a:gd name="T51" fmla="*/ 3 h 247"/>
                  <a:gd name="T52" fmla="*/ 3 w 128"/>
                  <a:gd name="T53" fmla="*/ 3 h 247"/>
                  <a:gd name="T54" fmla="*/ 2 w 128"/>
                  <a:gd name="T55" fmla="*/ 3 h 247"/>
                  <a:gd name="T56" fmla="*/ 1 w 128"/>
                  <a:gd name="T57" fmla="*/ 4 h 247"/>
                  <a:gd name="T58" fmla="*/ 1 w 128"/>
                  <a:gd name="T59" fmla="*/ 1 h 247"/>
                  <a:gd name="T60" fmla="*/ 4 w 128"/>
                  <a:gd name="T61" fmla="*/ 1 h 247"/>
                  <a:gd name="T62" fmla="*/ 4 w 128"/>
                  <a:gd name="T63" fmla="*/ 0 h 247"/>
                  <a:gd name="T64" fmla="*/ 0 w 128"/>
                  <a:gd name="T65" fmla="*/ 0 h 2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8"/>
                  <a:gd name="T100" fmla="*/ 0 h 247"/>
                  <a:gd name="T101" fmla="*/ 128 w 128"/>
                  <a:gd name="T102" fmla="*/ 247 h 2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8" h="247">
                    <a:moveTo>
                      <a:pt x="5" y="0"/>
                    </a:moveTo>
                    <a:lnTo>
                      <a:pt x="5" y="135"/>
                    </a:lnTo>
                    <a:lnTo>
                      <a:pt x="39" y="135"/>
                    </a:lnTo>
                    <a:lnTo>
                      <a:pt x="54" y="114"/>
                    </a:lnTo>
                    <a:lnTo>
                      <a:pt x="75" y="113"/>
                    </a:lnTo>
                    <a:lnTo>
                      <a:pt x="92" y="127"/>
                    </a:lnTo>
                    <a:lnTo>
                      <a:pt x="96" y="145"/>
                    </a:lnTo>
                    <a:lnTo>
                      <a:pt x="96" y="185"/>
                    </a:lnTo>
                    <a:lnTo>
                      <a:pt x="88" y="210"/>
                    </a:lnTo>
                    <a:lnTo>
                      <a:pt x="75" y="220"/>
                    </a:lnTo>
                    <a:lnTo>
                      <a:pt x="55" y="220"/>
                    </a:lnTo>
                    <a:lnTo>
                      <a:pt x="42" y="210"/>
                    </a:lnTo>
                    <a:lnTo>
                      <a:pt x="39" y="185"/>
                    </a:lnTo>
                    <a:lnTo>
                      <a:pt x="32" y="178"/>
                    </a:lnTo>
                    <a:lnTo>
                      <a:pt x="0" y="178"/>
                    </a:lnTo>
                    <a:lnTo>
                      <a:pt x="5" y="185"/>
                    </a:lnTo>
                    <a:lnTo>
                      <a:pt x="11" y="219"/>
                    </a:lnTo>
                    <a:lnTo>
                      <a:pt x="22" y="235"/>
                    </a:lnTo>
                    <a:lnTo>
                      <a:pt x="47" y="245"/>
                    </a:lnTo>
                    <a:lnTo>
                      <a:pt x="64" y="247"/>
                    </a:lnTo>
                    <a:lnTo>
                      <a:pt x="99" y="238"/>
                    </a:lnTo>
                    <a:lnTo>
                      <a:pt x="118" y="217"/>
                    </a:lnTo>
                    <a:lnTo>
                      <a:pt x="127" y="189"/>
                    </a:lnTo>
                    <a:lnTo>
                      <a:pt x="128" y="144"/>
                    </a:lnTo>
                    <a:lnTo>
                      <a:pt x="117" y="102"/>
                    </a:lnTo>
                    <a:lnTo>
                      <a:pt x="101" y="86"/>
                    </a:lnTo>
                    <a:lnTo>
                      <a:pt x="76" y="81"/>
                    </a:lnTo>
                    <a:lnTo>
                      <a:pt x="46" y="93"/>
                    </a:lnTo>
                    <a:lnTo>
                      <a:pt x="39" y="99"/>
                    </a:lnTo>
                    <a:lnTo>
                      <a:pt x="39" y="31"/>
                    </a:lnTo>
                    <a:lnTo>
                      <a:pt x="115" y="31"/>
                    </a:lnTo>
                    <a:lnTo>
                      <a:pt x="11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69" name="Freeform 90"/>
              <p:cNvSpPr>
                <a:spLocks/>
              </p:cNvSpPr>
              <p:nvPr/>
            </p:nvSpPr>
            <p:spPr bwMode="auto">
              <a:xfrm>
                <a:off x="1938" y="3420"/>
                <a:ext cx="21" cy="82"/>
              </a:xfrm>
              <a:custGeom>
                <a:avLst/>
                <a:gdLst>
                  <a:gd name="T0" fmla="*/ 0 w 62"/>
                  <a:gd name="T1" fmla="*/ 8 h 247"/>
                  <a:gd name="T2" fmla="*/ 0 w 62"/>
                  <a:gd name="T3" fmla="*/ 9 h 247"/>
                  <a:gd name="T4" fmla="*/ 0 w 62"/>
                  <a:gd name="T5" fmla="*/ 9 h 247"/>
                  <a:gd name="T6" fmla="*/ 1 w 62"/>
                  <a:gd name="T7" fmla="*/ 9 h 247"/>
                  <a:gd name="T8" fmla="*/ 1 w 62"/>
                  <a:gd name="T9" fmla="*/ 9 h 247"/>
                  <a:gd name="T10" fmla="*/ 2 w 62"/>
                  <a:gd name="T11" fmla="*/ 8 h 247"/>
                  <a:gd name="T12" fmla="*/ 2 w 62"/>
                  <a:gd name="T13" fmla="*/ 8 h 247"/>
                  <a:gd name="T14" fmla="*/ 2 w 62"/>
                  <a:gd name="T15" fmla="*/ 7 h 247"/>
                  <a:gd name="T16" fmla="*/ 2 w 62"/>
                  <a:gd name="T17" fmla="*/ 6 h 247"/>
                  <a:gd name="T18" fmla="*/ 2 w 62"/>
                  <a:gd name="T19" fmla="*/ 5 h 247"/>
                  <a:gd name="T20" fmla="*/ 2 w 62"/>
                  <a:gd name="T21" fmla="*/ 3 h 247"/>
                  <a:gd name="T22" fmla="*/ 2 w 62"/>
                  <a:gd name="T23" fmla="*/ 2 h 247"/>
                  <a:gd name="T24" fmla="*/ 2 w 62"/>
                  <a:gd name="T25" fmla="*/ 2 h 247"/>
                  <a:gd name="T26" fmla="*/ 2 w 62"/>
                  <a:gd name="T27" fmla="*/ 1 h 247"/>
                  <a:gd name="T28" fmla="*/ 1 w 62"/>
                  <a:gd name="T29" fmla="*/ 1 h 247"/>
                  <a:gd name="T30" fmla="*/ 1 w 62"/>
                  <a:gd name="T31" fmla="*/ 0 h 247"/>
                  <a:gd name="T32" fmla="*/ 0 w 62"/>
                  <a:gd name="T33" fmla="*/ 0 h 247"/>
                  <a:gd name="T34" fmla="*/ 0 w 62"/>
                  <a:gd name="T35" fmla="*/ 0 h 247"/>
                  <a:gd name="T36" fmla="*/ 0 w 62"/>
                  <a:gd name="T37" fmla="*/ 1 h 247"/>
                  <a:gd name="T38" fmla="*/ 0 w 62"/>
                  <a:gd name="T39" fmla="*/ 1 h 247"/>
                  <a:gd name="T40" fmla="*/ 1 w 62"/>
                  <a:gd name="T41" fmla="*/ 1 h 247"/>
                  <a:gd name="T42" fmla="*/ 1 w 62"/>
                  <a:gd name="T43" fmla="*/ 1 h 247"/>
                  <a:gd name="T44" fmla="*/ 1 w 62"/>
                  <a:gd name="T45" fmla="*/ 2 h 247"/>
                  <a:gd name="T46" fmla="*/ 1 w 62"/>
                  <a:gd name="T47" fmla="*/ 2 h 247"/>
                  <a:gd name="T48" fmla="*/ 1 w 62"/>
                  <a:gd name="T49" fmla="*/ 3 h 247"/>
                  <a:gd name="T50" fmla="*/ 1 w 62"/>
                  <a:gd name="T51" fmla="*/ 3 h 247"/>
                  <a:gd name="T52" fmla="*/ 1 w 62"/>
                  <a:gd name="T53" fmla="*/ 4 h 247"/>
                  <a:gd name="T54" fmla="*/ 1 w 62"/>
                  <a:gd name="T55" fmla="*/ 5 h 247"/>
                  <a:gd name="T56" fmla="*/ 1 w 62"/>
                  <a:gd name="T57" fmla="*/ 6 h 247"/>
                  <a:gd name="T58" fmla="*/ 1 w 62"/>
                  <a:gd name="T59" fmla="*/ 7 h 247"/>
                  <a:gd name="T60" fmla="*/ 1 w 62"/>
                  <a:gd name="T61" fmla="*/ 7 h 247"/>
                  <a:gd name="T62" fmla="*/ 1 w 62"/>
                  <a:gd name="T63" fmla="*/ 8 h 247"/>
                  <a:gd name="T64" fmla="*/ 1 w 62"/>
                  <a:gd name="T65" fmla="*/ 8 h 247"/>
                  <a:gd name="T66" fmla="*/ 0 w 62"/>
                  <a:gd name="T67" fmla="*/ 8 h 247"/>
                  <a:gd name="T68" fmla="*/ 0 w 62"/>
                  <a:gd name="T69" fmla="*/ 8 h 2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2"/>
                  <a:gd name="T106" fmla="*/ 0 h 247"/>
                  <a:gd name="T107" fmla="*/ 62 w 62"/>
                  <a:gd name="T108" fmla="*/ 247 h 24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2" h="247">
                    <a:moveTo>
                      <a:pt x="0" y="216"/>
                    </a:moveTo>
                    <a:lnTo>
                      <a:pt x="0" y="241"/>
                    </a:lnTo>
                    <a:lnTo>
                      <a:pt x="6" y="247"/>
                    </a:lnTo>
                    <a:lnTo>
                      <a:pt x="24" y="244"/>
                    </a:lnTo>
                    <a:lnTo>
                      <a:pt x="38" y="235"/>
                    </a:lnTo>
                    <a:lnTo>
                      <a:pt x="48" y="224"/>
                    </a:lnTo>
                    <a:lnTo>
                      <a:pt x="55" y="209"/>
                    </a:lnTo>
                    <a:lnTo>
                      <a:pt x="59" y="189"/>
                    </a:lnTo>
                    <a:lnTo>
                      <a:pt x="60" y="169"/>
                    </a:lnTo>
                    <a:lnTo>
                      <a:pt x="62" y="124"/>
                    </a:lnTo>
                    <a:lnTo>
                      <a:pt x="60" y="79"/>
                    </a:lnTo>
                    <a:lnTo>
                      <a:pt x="59" y="60"/>
                    </a:lnTo>
                    <a:lnTo>
                      <a:pt x="55" y="42"/>
                    </a:lnTo>
                    <a:lnTo>
                      <a:pt x="46" y="28"/>
                    </a:lnTo>
                    <a:lnTo>
                      <a:pt x="35" y="17"/>
                    </a:lnTo>
                    <a:lnTo>
                      <a:pt x="21" y="1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6" y="31"/>
                    </a:lnTo>
                    <a:lnTo>
                      <a:pt x="14" y="32"/>
                    </a:lnTo>
                    <a:lnTo>
                      <a:pt x="21" y="38"/>
                    </a:lnTo>
                    <a:lnTo>
                      <a:pt x="27" y="46"/>
                    </a:lnTo>
                    <a:lnTo>
                      <a:pt x="31" y="57"/>
                    </a:lnTo>
                    <a:lnTo>
                      <a:pt x="34" y="71"/>
                    </a:lnTo>
                    <a:lnTo>
                      <a:pt x="37" y="88"/>
                    </a:lnTo>
                    <a:lnTo>
                      <a:pt x="38" y="107"/>
                    </a:lnTo>
                    <a:lnTo>
                      <a:pt x="38" y="130"/>
                    </a:lnTo>
                    <a:lnTo>
                      <a:pt x="38" y="159"/>
                    </a:lnTo>
                    <a:lnTo>
                      <a:pt x="34" y="187"/>
                    </a:lnTo>
                    <a:lnTo>
                      <a:pt x="30" y="199"/>
                    </a:lnTo>
                    <a:lnTo>
                      <a:pt x="24" y="208"/>
                    </a:lnTo>
                    <a:lnTo>
                      <a:pt x="17" y="213"/>
                    </a:lnTo>
                    <a:lnTo>
                      <a:pt x="6" y="216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70" name="Freeform 91"/>
              <p:cNvSpPr>
                <a:spLocks/>
              </p:cNvSpPr>
              <p:nvPr/>
            </p:nvSpPr>
            <p:spPr bwMode="auto">
              <a:xfrm>
                <a:off x="1920" y="3420"/>
                <a:ext cx="20" cy="82"/>
              </a:xfrm>
              <a:custGeom>
                <a:avLst/>
                <a:gdLst>
                  <a:gd name="T0" fmla="*/ 2 w 61"/>
                  <a:gd name="T1" fmla="*/ 1 h 247"/>
                  <a:gd name="T2" fmla="*/ 2 w 61"/>
                  <a:gd name="T3" fmla="*/ 0 h 247"/>
                  <a:gd name="T4" fmla="*/ 2 w 61"/>
                  <a:gd name="T5" fmla="*/ 0 h 247"/>
                  <a:gd name="T6" fmla="*/ 1 w 61"/>
                  <a:gd name="T7" fmla="*/ 0 h 247"/>
                  <a:gd name="T8" fmla="*/ 1 w 61"/>
                  <a:gd name="T9" fmla="*/ 1 h 247"/>
                  <a:gd name="T10" fmla="*/ 1 w 61"/>
                  <a:gd name="T11" fmla="*/ 1 h 247"/>
                  <a:gd name="T12" fmla="*/ 0 w 61"/>
                  <a:gd name="T13" fmla="*/ 2 h 247"/>
                  <a:gd name="T14" fmla="*/ 0 w 61"/>
                  <a:gd name="T15" fmla="*/ 2 h 247"/>
                  <a:gd name="T16" fmla="*/ 0 w 61"/>
                  <a:gd name="T17" fmla="*/ 3 h 247"/>
                  <a:gd name="T18" fmla="*/ 0 w 61"/>
                  <a:gd name="T19" fmla="*/ 5 h 247"/>
                  <a:gd name="T20" fmla="*/ 0 w 61"/>
                  <a:gd name="T21" fmla="*/ 6 h 247"/>
                  <a:gd name="T22" fmla="*/ 0 w 61"/>
                  <a:gd name="T23" fmla="*/ 7 h 247"/>
                  <a:gd name="T24" fmla="*/ 0 w 61"/>
                  <a:gd name="T25" fmla="*/ 8 h 247"/>
                  <a:gd name="T26" fmla="*/ 1 w 61"/>
                  <a:gd name="T27" fmla="*/ 8 h 247"/>
                  <a:gd name="T28" fmla="*/ 1 w 61"/>
                  <a:gd name="T29" fmla="*/ 9 h 247"/>
                  <a:gd name="T30" fmla="*/ 1 w 61"/>
                  <a:gd name="T31" fmla="*/ 9 h 247"/>
                  <a:gd name="T32" fmla="*/ 2 w 61"/>
                  <a:gd name="T33" fmla="*/ 9 h 247"/>
                  <a:gd name="T34" fmla="*/ 2 w 61"/>
                  <a:gd name="T35" fmla="*/ 9 h 247"/>
                  <a:gd name="T36" fmla="*/ 2 w 61"/>
                  <a:gd name="T37" fmla="*/ 8 h 247"/>
                  <a:gd name="T38" fmla="*/ 2 w 61"/>
                  <a:gd name="T39" fmla="*/ 8 h 247"/>
                  <a:gd name="T40" fmla="*/ 2 w 61"/>
                  <a:gd name="T41" fmla="*/ 8 h 247"/>
                  <a:gd name="T42" fmla="*/ 1 w 61"/>
                  <a:gd name="T43" fmla="*/ 8 h 247"/>
                  <a:gd name="T44" fmla="*/ 1 w 61"/>
                  <a:gd name="T45" fmla="*/ 7 h 247"/>
                  <a:gd name="T46" fmla="*/ 1 w 61"/>
                  <a:gd name="T47" fmla="*/ 7 h 247"/>
                  <a:gd name="T48" fmla="*/ 1 w 61"/>
                  <a:gd name="T49" fmla="*/ 6 h 247"/>
                  <a:gd name="T50" fmla="*/ 1 w 61"/>
                  <a:gd name="T51" fmla="*/ 5 h 247"/>
                  <a:gd name="T52" fmla="*/ 1 w 61"/>
                  <a:gd name="T53" fmla="*/ 3 h 247"/>
                  <a:gd name="T54" fmla="*/ 1 w 61"/>
                  <a:gd name="T55" fmla="*/ 3 h 247"/>
                  <a:gd name="T56" fmla="*/ 1 w 61"/>
                  <a:gd name="T57" fmla="*/ 2 h 247"/>
                  <a:gd name="T58" fmla="*/ 1 w 61"/>
                  <a:gd name="T59" fmla="*/ 2 h 247"/>
                  <a:gd name="T60" fmla="*/ 1 w 61"/>
                  <a:gd name="T61" fmla="*/ 1 h 247"/>
                  <a:gd name="T62" fmla="*/ 2 w 61"/>
                  <a:gd name="T63" fmla="*/ 1 h 247"/>
                  <a:gd name="T64" fmla="*/ 2 w 61"/>
                  <a:gd name="T65" fmla="*/ 1 h 247"/>
                  <a:gd name="T66" fmla="*/ 2 w 61"/>
                  <a:gd name="T67" fmla="*/ 1 h 2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1"/>
                  <a:gd name="T103" fmla="*/ 0 h 247"/>
                  <a:gd name="T104" fmla="*/ 61 w 61"/>
                  <a:gd name="T105" fmla="*/ 247 h 2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1" h="247">
                    <a:moveTo>
                      <a:pt x="55" y="25"/>
                    </a:moveTo>
                    <a:lnTo>
                      <a:pt x="55" y="0"/>
                    </a:lnTo>
                    <a:lnTo>
                      <a:pt x="61" y="7"/>
                    </a:lnTo>
                    <a:lnTo>
                      <a:pt x="40" y="10"/>
                    </a:lnTo>
                    <a:lnTo>
                      <a:pt x="26" y="17"/>
                    </a:lnTo>
                    <a:lnTo>
                      <a:pt x="15" y="28"/>
                    </a:lnTo>
                    <a:lnTo>
                      <a:pt x="8" y="42"/>
                    </a:lnTo>
                    <a:lnTo>
                      <a:pt x="2" y="60"/>
                    </a:lnTo>
                    <a:lnTo>
                      <a:pt x="1" y="79"/>
                    </a:lnTo>
                    <a:lnTo>
                      <a:pt x="0" y="124"/>
                    </a:lnTo>
                    <a:lnTo>
                      <a:pt x="1" y="169"/>
                    </a:lnTo>
                    <a:lnTo>
                      <a:pt x="2" y="189"/>
                    </a:lnTo>
                    <a:lnTo>
                      <a:pt x="7" y="209"/>
                    </a:lnTo>
                    <a:lnTo>
                      <a:pt x="14" y="224"/>
                    </a:lnTo>
                    <a:lnTo>
                      <a:pt x="23" y="235"/>
                    </a:lnTo>
                    <a:lnTo>
                      <a:pt x="37" y="244"/>
                    </a:lnTo>
                    <a:lnTo>
                      <a:pt x="55" y="247"/>
                    </a:lnTo>
                    <a:lnTo>
                      <a:pt x="55" y="241"/>
                    </a:lnTo>
                    <a:lnTo>
                      <a:pt x="55" y="216"/>
                    </a:lnTo>
                    <a:lnTo>
                      <a:pt x="61" y="216"/>
                    </a:lnTo>
                    <a:lnTo>
                      <a:pt x="48" y="213"/>
                    </a:lnTo>
                    <a:lnTo>
                      <a:pt x="40" y="208"/>
                    </a:lnTo>
                    <a:lnTo>
                      <a:pt x="33" y="199"/>
                    </a:lnTo>
                    <a:lnTo>
                      <a:pt x="29" y="187"/>
                    </a:lnTo>
                    <a:lnTo>
                      <a:pt x="25" y="159"/>
                    </a:lnTo>
                    <a:lnTo>
                      <a:pt x="25" y="130"/>
                    </a:lnTo>
                    <a:lnTo>
                      <a:pt x="25" y="88"/>
                    </a:lnTo>
                    <a:lnTo>
                      <a:pt x="26" y="71"/>
                    </a:lnTo>
                    <a:lnTo>
                      <a:pt x="29" y="57"/>
                    </a:lnTo>
                    <a:lnTo>
                      <a:pt x="33" y="46"/>
                    </a:lnTo>
                    <a:lnTo>
                      <a:pt x="40" y="38"/>
                    </a:lnTo>
                    <a:lnTo>
                      <a:pt x="48" y="32"/>
                    </a:lnTo>
                    <a:lnTo>
                      <a:pt x="61" y="31"/>
                    </a:lnTo>
                    <a:lnTo>
                      <a:pt x="55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71" name="Freeform 92"/>
              <p:cNvSpPr>
                <a:spLocks/>
              </p:cNvSpPr>
              <p:nvPr/>
            </p:nvSpPr>
            <p:spPr bwMode="auto">
              <a:xfrm>
                <a:off x="1987" y="3420"/>
                <a:ext cx="21" cy="82"/>
              </a:xfrm>
              <a:custGeom>
                <a:avLst/>
                <a:gdLst>
                  <a:gd name="T0" fmla="*/ 0 w 63"/>
                  <a:gd name="T1" fmla="*/ 8 h 247"/>
                  <a:gd name="T2" fmla="*/ 0 w 63"/>
                  <a:gd name="T3" fmla="*/ 9 h 247"/>
                  <a:gd name="T4" fmla="*/ 0 w 63"/>
                  <a:gd name="T5" fmla="*/ 9 h 247"/>
                  <a:gd name="T6" fmla="*/ 1 w 63"/>
                  <a:gd name="T7" fmla="*/ 9 h 247"/>
                  <a:gd name="T8" fmla="*/ 1 w 63"/>
                  <a:gd name="T9" fmla="*/ 9 h 247"/>
                  <a:gd name="T10" fmla="*/ 2 w 63"/>
                  <a:gd name="T11" fmla="*/ 8 h 247"/>
                  <a:gd name="T12" fmla="*/ 2 w 63"/>
                  <a:gd name="T13" fmla="*/ 8 h 247"/>
                  <a:gd name="T14" fmla="*/ 2 w 63"/>
                  <a:gd name="T15" fmla="*/ 7 h 247"/>
                  <a:gd name="T16" fmla="*/ 2 w 63"/>
                  <a:gd name="T17" fmla="*/ 6 h 247"/>
                  <a:gd name="T18" fmla="*/ 2 w 63"/>
                  <a:gd name="T19" fmla="*/ 5 h 247"/>
                  <a:gd name="T20" fmla="*/ 2 w 63"/>
                  <a:gd name="T21" fmla="*/ 3 h 247"/>
                  <a:gd name="T22" fmla="*/ 2 w 63"/>
                  <a:gd name="T23" fmla="*/ 2 h 247"/>
                  <a:gd name="T24" fmla="*/ 2 w 63"/>
                  <a:gd name="T25" fmla="*/ 2 h 247"/>
                  <a:gd name="T26" fmla="*/ 2 w 63"/>
                  <a:gd name="T27" fmla="*/ 1 h 247"/>
                  <a:gd name="T28" fmla="*/ 1 w 63"/>
                  <a:gd name="T29" fmla="*/ 1 h 247"/>
                  <a:gd name="T30" fmla="*/ 1 w 63"/>
                  <a:gd name="T31" fmla="*/ 0 h 247"/>
                  <a:gd name="T32" fmla="*/ 0 w 63"/>
                  <a:gd name="T33" fmla="*/ 0 h 247"/>
                  <a:gd name="T34" fmla="*/ 0 w 63"/>
                  <a:gd name="T35" fmla="*/ 0 h 247"/>
                  <a:gd name="T36" fmla="*/ 0 w 63"/>
                  <a:gd name="T37" fmla="*/ 1 h 247"/>
                  <a:gd name="T38" fmla="*/ 0 w 63"/>
                  <a:gd name="T39" fmla="*/ 1 h 247"/>
                  <a:gd name="T40" fmla="*/ 1 w 63"/>
                  <a:gd name="T41" fmla="*/ 1 h 247"/>
                  <a:gd name="T42" fmla="*/ 1 w 63"/>
                  <a:gd name="T43" fmla="*/ 1 h 247"/>
                  <a:gd name="T44" fmla="*/ 1 w 63"/>
                  <a:gd name="T45" fmla="*/ 2 h 247"/>
                  <a:gd name="T46" fmla="*/ 1 w 63"/>
                  <a:gd name="T47" fmla="*/ 2 h 247"/>
                  <a:gd name="T48" fmla="*/ 1 w 63"/>
                  <a:gd name="T49" fmla="*/ 3 h 247"/>
                  <a:gd name="T50" fmla="*/ 1 w 63"/>
                  <a:gd name="T51" fmla="*/ 3 h 247"/>
                  <a:gd name="T52" fmla="*/ 1 w 63"/>
                  <a:gd name="T53" fmla="*/ 4 h 247"/>
                  <a:gd name="T54" fmla="*/ 1 w 63"/>
                  <a:gd name="T55" fmla="*/ 5 h 247"/>
                  <a:gd name="T56" fmla="*/ 1 w 63"/>
                  <a:gd name="T57" fmla="*/ 6 h 247"/>
                  <a:gd name="T58" fmla="*/ 1 w 63"/>
                  <a:gd name="T59" fmla="*/ 7 h 247"/>
                  <a:gd name="T60" fmla="*/ 1 w 63"/>
                  <a:gd name="T61" fmla="*/ 7 h 247"/>
                  <a:gd name="T62" fmla="*/ 1 w 63"/>
                  <a:gd name="T63" fmla="*/ 8 h 247"/>
                  <a:gd name="T64" fmla="*/ 1 w 63"/>
                  <a:gd name="T65" fmla="*/ 8 h 247"/>
                  <a:gd name="T66" fmla="*/ 0 w 63"/>
                  <a:gd name="T67" fmla="*/ 8 h 247"/>
                  <a:gd name="T68" fmla="*/ 0 w 63"/>
                  <a:gd name="T69" fmla="*/ 8 h 2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3"/>
                  <a:gd name="T106" fmla="*/ 0 h 247"/>
                  <a:gd name="T107" fmla="*/ 63 w 63"/>
                  <a:gd name="T108" fmla="*/ 247 h 24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3" h="247">
                    <a:moveTo>
                      <a:pt x="0" y="216"/>
                    </a:moveTo>
                    <a:lnTo>
                      <a:pt x="0" y="241"/>
                    </a:lnTo>
                    <a:lnTo>
                      <a:pt x="7" y="247"/>
                    </a:lnTo>
                    <a:lnTo>
                      <a:pt x="25" y="244"/>
                    </a:lnTo>
                    <a:lnTo>
                      <a:pt x="39" y="235"/>
                    </a:lnTo>
                    <a:lnTo>
                      <a:pt x="49" y="224"/>
                    </a:lnTo>
                    <a:lnTo>
                      <a:pt x="56" y="209"/>
                    </a:lnTo>
                    <a:lnTo>
                      <a:pt x="60" y="189"/>
                    </a:lnTo>
                    <a:lnTo>
                      <a:pt x="61" y="169"/>
                    </a:lnTo>
                    <a:lnTo>
                      <a:pt x="63" y="124"/>
                    </a:lnTo>
                    <a:lnTo>
                      <a:pt x="61" y="79"/>
                    </a:lnTo>
                    <a:lnTo>
                      <a:pt x="60" y="60"/>
                    </a:lnTo>
                    <a:lnTo>
                      <a:pt x="54" y="42"/>
                    </a:lnTo>
                    <a:lnTo>
                      <a:pt x="47" y="28"/>
                    </a:lnTo>
                    <a:lnTo>
                      <a:pt x="36" y="17"/>
                    </a:lnTo>
                    <a:lnTo>
                      <a:pt x="21" y="1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7" y="31"/>
                    </a:lnTo>
                    <a:lnTo>
                      <a:pt x="15" y="32"/>
                    </a:lnTo>
                    <a:lnTo>
                      <a:pt x="22" y="38"/>
                    </a:lnTo>
                    <a:lnTo>
                      <a:pt x="26" y="46"/>
                    </a:lnTo>
                    <a:lnTo>
                      <a:pt x="30" y="57"/>
                    </a:lnTo>
                    <a:lnTo>
                      <a:pt x="35" y="71"/>
                    </a:lnTo>
                    <a:lnTo>
                      <a:pt x="36" y="88"/>
                    </a:lnTo>
                    <a:lnTo>
                      <a:pt x="37" y="107"/>
                    </a:lnTo>
                    <a:lnTo>
                      <a:pt x="37" y="130"/>
                    </a:lnTo>
                    <a:lnTo>
                      <a:pt x="37" y="159"/>
                    </a:lnTo>
                    <a:lnTo>
                      <a:pt x="33" y="187"/>
                    </a:lnTo>
                    <a:lnTo>
                      <a:pt x="30" y="199"/>
                    </a:lnTo>
                    <a:lnTo>
                      <a:pt x="25" y="208"/>
                    </a:lnTo>
                    <a:lnTo>
                      <a:pt x="16" y="213"/>
                    </a:lnTo>
                    <a:lnTo>
                      <a:pt x="7" y="216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72" name="Freeform 93"/>
              <p:cNvSpPr>
                <a:spLocks/>
              </p:cNvSpPr>
              <p:nvPr/>
            </p:nvSpPr>
            <p:spPr bwMode="auto">
              <a:xfrm>
                <a:off x="1968" y="3420"/>
                <a:ext cx="21" cy="82"/>
              </a:xfrm>
              <a:custGeom>
                <a:avLst/>
                <a:gdLst>
                  <a:gd name="T0" fmla="*/ 2 w 63"/>
                  <a:gd name="T1" fmla="*/ 1 h 247"/>
                  <a:gd name="T2" fmla="*/ 2 w 63"/>
                  <a:gd name="T3" fmla="*/ 0 h 247"/>
                  <a:gd name="T4" fmla="*/ 2 w 63"/>
                  <a:gd name="T5" fmla="*/ 0 h 247"/>
                  <a:gd name="T6" fmla="*/ 2 w 63"/>
                  <a:gd name="T7" fmla="*/ 0 h 247"/>
                  <a:gd name="T8" fmla="*/ 1 w 63"/>
                  <a:gd name="T9" fmla="*/ 1 h 247"/>
                  <a:gd name="T10" fmla="*/ 1 w 63"/>
                  <a:gd name="T11" fmla="*/ 1 h 247"/>
                  <a:gd name="T12" fmla="*/ 0 w 63"/>
                  <a:gd name="T13" fmla="*/ 2 h 247"/>
                  <a:gd name="T14" fmla="*/ 0 w 63"/>
                  <a:gd name="T15" fmla="*/ 2 h 247"/>
                  <a:gd name="T16" fmla="*/ 0 w 63"/>
                  <a:gd name="T17" fmla="*/ 3 h 247"/>
                  <a:gd name="T18" fmla="*/ 0 w 63"/>
                  <a:gd name="T19" fmla="*/ 5 h 247"/>
                  <a:gd name="T20" fmla="*/ 0 w 63"/>
                  <a:gd name="T21" fmla="*/ 6 h 247"/>
                  <a:gd name="T22" fmla="*/ 0 w 63"/>
                  <a:gd name="T23" fmla="*/ 7 h 247"/>
                  <a:gd name="T24" fmla="*/ 0 w 63"/>
                  <a:gd name="T25" fmla="*/ 8 h 247"/>
                  <a:gd name="T26" fmla="*/ 1 w 63"/>
                  <a:gd name="T27" fmla="*/ 8 h 247"/>
                  <a:gd name="T28" fmla="*/ 1 w 63"/>
                  <a:gd name="T29" fmla="*/ 9 h 247"/>
                  <a:gd name="T30" fmla="*/ 1 w 63"/>
                  <a:gd name="T31" fmla="*/ 9 h 247"/>
                  <a:gd name="T32" fmla="*/ 2 w 63"/>
                  <a:gd name="T33" fmla="*/ 9 h 247"/>
                  <a:gd name="T34" fmla="*/ 2 w 63"/>
                  <a:gd name="T35" fmla="*/ 9 h 247"/>
                  <a:gd name="T36" fmla="*/ 2 w 63"/>
                  <a:gd name="T37" fmla="*/ 8 h 247"/>
                  <a:gd name="T38" fmla="*/ 2 w 63"/>
                  <a:gd name="T39" fmla="*/ 8 h 247"/>
                  <a:gd name="T40" fmla="*/ 2 w 63"/>
                  <a:gd name="T41" fmla="*/ 8 h 247"/>
                  <a:gd name="T42" fmla="*/ 1 w 63"/>
                  <a:gd name="T43" fmla="*/ 8 h 247"/>
                  <a:gd name="T44" fmla="*/ 1 w 63"/>
                  <a:gd name="T45" fmla="*/ 7 h 247"/>
                  <a:gd name="T46" fmla="*/ 1 w 63"/>
                  <a:gd name="T47" fmla="*/ 7 h 247"/>
                  <a:gd name="T48" fmla="*/ 1 w 63"/>
                  <a:gd name="T49" fmla="*/ 6 h 247"/>
                  <a:gd name="T50" fmla="*/ 1 w 63"/>
                  <a:gd name="T51" fmla="*/ 5 h 247"/>
                  <a:gd name="T52" fmla="*/ 1 w 63"/>
                  <a:gd name="T53" fmla="*/ 3 h 247"/>
                  <a:gd name="T54" fmla="*/ 1 w 63"/>
                  <a:gd name="T55" fmla="*/ 3 h 247"/>
                  <a:gd name="T56" fmla="*/ 1 w 63"/>
                  <a:gd name="T57" fmla="*/ 2 h 247"/>
                  <a:gd name="T58" fmla="*/ 1 w 63"/>
                  <a:gd name="T59" fmla="*/ 2 h 247"/>
                  <a:gd name="T60" fmla="*/ 1 w 63"/>
                  <a:gd name="T61" fmla="*/ 1 h 247"/>
                  <a:gd name="T62" fmla="*/ 2 w 63"/>
                  <a:gd name="T63" fmla="*/ 1 h 247"/>
                  <a:gd name="T64" fmla="*/ 2 w 63"/>
                  <a:gd name="T65" fmla="*/ 1 h 247"/>
                  <a:gd name="T66" fmla="*/ 2 w 63"/>
                  <a:gd name="T67" fmla="*/ 1 h 2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3"/>
                  <a:gd name="T103" fmla="*/ 0 h 247"/>
                  <a:gd name="T104" fmla="*/ 63 w 63"/>
                  <a:gd name="T105" fmla="*/ 247 h 2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3" h="247">
                    <a:moveTo>
                      <a:pt x="56" y="25"/>
                    </a:moveTo>
                    <a:lnTo>
                      <a:pt x="56" y="0"/>
                    </a:lnTo>
                    <a:lnTo>
                      <a:pt x="63" y="7"/>
                    </a:lnTo>
                    <a:lnTo>
                      <a:pt x="42" y="10"/>
                    </a:lnTo>
                    <a:lnTo>
                      <a:pt x="26" y="17"/>
                    </a:lnTo>
                    <a:lnTo>
                      <a:pt x="15" y="28"/>
                    </a:lnTo>
                    <a:lnTo>
                      <a:pt x="8" y="42"/>
                    </a:lnTo>
                    <a:lnTo>
                      <a:pt x="3" y="60"/>
                    </a:lnTo>
                    <a:lnTo>
                      <a:pt x="1" y="79"/>
                    </a:lnTo>
                    <a:lnTo>
                      <a:pt x="0" y="124"/>
                    </a:lnTo>
                    <a:lnTo>
                      <a:pt x="1" y="169"/>
                    </a:lnTo>
                    <a:lnTo>
                      <a:pt x="3" y="189"/>
                    </a:lnTo>
                    <a:lnTo>
                      <a:pt x="7" y="209"/>
                    </a:lnTo>
                    <a:lnTo>
                      <a:pt x="14" y="224"/>
                    </a:lnTo>
                    <a:lnTo>
                      <a:pt x="24" y="235"/>
                    </a:lnTo>
                    <a:lnTo>
                      <a:pt x="38" y="244"/>
                    </a:lnTo>
                    <a:lnTo>
                      <a:pt x="56" y="247"/>
                    </a:lnTo>
                    <a:lnTo>
                      <a:pt x="56" y="241"/>
                    </a:lnTo>
                    <a:lnTo>
                      <a:pt x="56" y="216"/>
                    </a:lnTo>
                    <a:lnTo>
                      <a:pt x="63" y="216"/>
                    </a:lnTo>
                    <a:lnTo>
                      <a:pt x="50" y="213"/>
                    </a:lnTo>
                    <a:lnTo>
                      <a:pt x="40" y="208"/>
                    </a:lnTo>
                    <a:lnTo>
                      <a:pt x="35" y="199"/>
                    </a:lnTo>
                    <a:lnTo>
                      <a:pt x="29" y="187"/>
                    </a:lnTo>
                    <a:lnTo>
                      <a:pt x="25" y="159"/>
                    </a:lnTo>
                    <a:lnTo>
                      <a:pt x="25" y="130"/>
                    </a:lnTo>
                    <a:lnTo>
                      <a:pt x="25" y="88"/>
                    </a:lnTo>
                    <a:lnTo>
                      <a:pt x="26" y="71"/>
                    </a:lnTo>
                    <a:lnTo>
                      <a:pt x="29" y="57"/>
                    </a:lnTo>
                    <a:lnTo>
                      <a:pt x="35" y="46"/>
                    </a:lnTo>
                    <a:lnTo>
                      <a:pt x="40" y="38"/>
                    </a:lnTo>
                    <a:lnTo>
                      <a:pt x="50" y="32"/>
                    </a:lnTo>
                    <a:lnTo>
                      <a:pt x="63" y="31"/>
                    </a:lnTo>
                    <a:lnTo>
                      <a:pt x="56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73" name="Freeform 94"/>
              <p:cNvSpPr>
                <a:spLocks/>
              </p:cNvSpPr>
              <p:nvPr/>
            </p:nvSpPr>
            <p:spPr bwMode="auto">
              <a:xfrm>
                <a:off x="2764" y="3420"/>
                <a:ext cx="41" cy="82"/>
              </a:xfrm>
              <a:custGeom>
                <a:avLst/>
                <a:gdLst>
                  <a:gd name="T0" fmla="*/ 0 w 123"/>
                  <a:gd name="T1" fmla="*/ 0 h 247"/>
                  <a:gd name="T2" fmla="*/ 0 w 123"/>
                  <a:gd name="T3" fmla="*/ 5 h 247"/>
                  <a:gd name="T4" fmla="*/ 1 w 123"/>
                  <a:gd name="T5" fmla="*/ 5 h 247"/>
                  <a:gd name="T6" fmla="*/ 2 w 123"/>
                  <a:gd name="T7" fmla="*/ 4 h 247"/>
                  <a:gd name="T8" fmla="*/ 3 w 123"/>
                  <a:gd name="T9" fmla="*/ 4 h 247"/>
                  <a:gd name="T10" fmla="*/ 3 w 123"/>
                  <a:gd name="T11" fmla="*/ 4 h 247"/>
                  <a:gd name="T12" fmla="*/ 3 w 123"/>
                  <a:gd name="T13" fmla="*/ 5 h 247"/>
                  <a:gd name="T14" fmla="*/ 3 w 123"/>
                  <a:gd name="T15" fmla="*/ 7 h 247"/>
                  <a:gd name="T16" fmla="*/ 3 w 123"/>
                  <a:gd name="T17" fmla="*/ 8 h 247"/>
                  <a:gd name="T18" fmla="*/ 3 w 123"/>
                  <a:gd name="T19" fmla="*/ 8 h 247"/>
                  <a:gd name="T20" fmla="*/ 2 w 123"/>
                  <a:gd name="T21" fmla="*/ 8 h 247"/>
                  <a:gd name="T22" fmla="*/ 1 w 123"/>
                  <a:gd name="T23" fmla="*/ 7 h 247"/>
                  <a:gd name="T24" fmla="*/ 1 w 123"/>
                  <a:gd name="T25" fmla="*/ 7 h 247"/>
                  <a:gd name="T26" fmla="*/ 0 w 123"/>
                  <a:gd name="T27" fmla="*/ 7 h 247"/>
                  <a:gd name="T28" fmla="*/ 0 w 123"/>
                  <a:gd name="T29" fmla="*/ 8 h 247"/>
                  <a:gd name="T30" fmla="*/ 1 w 123"/>
                  <a:gd name="T31" fmla="*/ 9 h 247"/>
                  <a:gd name="T32" fmla="*/ 2 w 123"/>
                  <a:gd name="T33" fmla="*/ 9 h 247"/>
                  <a:gd name="T34" fmla="*/ 2 w 123"/>
                  <a:gd name="T35" fmla="*/ 9 h 247"/>
                  <a:gd name="T36" fmla="*/ 4 w 123"/>
                  <a:gd name="T37" fmla="*/ 9 h 247"/>
                  <a:gd name="T38" fmla="*/ 4 w 123"/>
                  <a:gd name="T39" fmla="*/ 8 h 247"/>
                  <a:gd name="T40" fmla="*/ 5 w 123"/>
                  <a:gd name="T41" fmla="*/ 7 h 247"/>
                  <a:gd name="T42" fmla="*/ 4 w 123"/>
                  <a:gd name="T43" fmla="*/ 5 h 247"/>
                  <a:gd name="T44" fmla="*/ 4 w 123"/>
                  <a:gd name="T45" fmla="*/ 4 h 247"/>
                  <a:gd name="T46" fmla="*/ 3 w 123"/>
                  <a:gd name="T47" fmla="*/ 3 h 247"/>
                  <a:gd name="T48" fmla="*/ 2 w 123"/>
                  <a:gd name="T49" fmla="*/ 3 h 247"/>
                  <a:gd name="T50" fmla="*/ 1 w 123"/>
                  <a:gd name="T51" fmla="*/ 4 h 247"/>
                  <a:gd name="T52" fmla="*/ 1 w 123"/>
                  <a:gd name="T53" fmla="*/ 4 h 247"/>
                  <a:gd name="T54" fmla="*/ 1 w 123"/>
                  <a:gd name="T55" fmla="*/ 1 h 247"/>
                  <a:gd name="T56" fmla="*/ 4 w 123"/>
                  <a:gd name="T57" fmla="*/ 1 h 247"/>
                  <a:gd name="T58" fmla="*/ 4 w 123"/>
                  <a:gd name="T59" fmla="*/ 0 h 247"/>
                  <a:gd name="T60" fmla="*/ 0 w 123"/>
                  <a:gd name="T61" fmla="*/ 0 h 24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23"/>
                  <a:gd name="T94" fmla="*/ 0 h 247"/>
                  <a:gd name="T95" fmla="*/ 123 w 123"/>
                  <a:gd name="T96" fmla="*/ 247 h 24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23" h="247">
                    <a:moveTo>
                      <a:pt x="7" y="0"/>
                    </a:moveTo>
                    <a:lnTo>
                      <a:pt x="7" y="135"/>
                    </a:lnTo>
                    <a:lnTo>
                      <a:pt x="31" y="135"/>
                    </a:lnTo>
                    <a:lnTo>
                      <a:pt x="50" y="114"/>
                    </a:lnTo>
                    <a:lnTo>
                      <a:pt x="73" y="113"/>
                    </a:lnTo>
                    <a:lnTo>
                      <a:pt x="86" y="121"/>
                    </a:lnTo>
                    <a:lnTo>
                      <a:pt x="93" y="145"/>
                    </a:lnTo>
                    <a:lnTo>
                      <a:pt x="93" y="185"/>
                    </a:lnTo>
                    <a:lnTo>
                      <a:pt x="86" y="210"/>
                    </a:lnTo>
                    <a:lnTo>
                      <a:pt x="73" y="220"/>
                    </a:lnTo>
                    <a:lnTo>
                      <a:pt x="47" y="219"/>
                    </a:lnTo>
                    <a:lnTo>
                      <a:pt x="32" y="199"/>
                    </a:lnTo>
                    <a:lnTo>
                      <a:pt x="31" y="178"/>
                    </a:lnTo>
                    <a:lnTo>
                      <a:pt x="0" y="178"/>
                    </a:lnTo>
                    <a:lnTo>
                      <a:pt x="7" y="219"/>
                    </a:lnTo>
                    <a:lnTo>
                      <a:pt x="21" y="235"/>
                    </a:lnTo>
                    <a:lnTo>
                      <a:pt x="46" y="245"/>
                    </a:lnTo>
                    <a:lnTo>
                      <a:pt x="63" y="247"/>
                    </a:lnTo>
                    <a:lnTo>
                      <a:pt x="95" y="238"/>
                    </a:lnTo>
                    <a:lnTo>
                      <a:pt x="114" y="217"/>
                    </a:lnTo>
                    <a:lnTo>
                      <a:pt x="123" y="189"/>
                    </a:lnTo>
                    <a:lnTo>
                      <a:pt x="121" y="127"/>
                    </a:lnTo>
                    <a:lnTo>
                      <a:pt x="112" y="102"/>
                    </a:lnTo>
                    <a:lnTo>
                      <a:pt x="85" y="82"/>
                    </a:lnTo>
                    <a:lnTo>
                      <a:pt x="61" y="82"/>
                    </a:lnTo>
                    <a:lnTo>
                      <a:pt x="38" y="99"/>
                    </a:lnTo>
                    <a:lnTo>
                      <a:pt x="31" y="99"/>
                    </a:lnTo>
                    <a:lnTo>
                      <a:pt x="31" y="31"/>
                    </a:lnTo>
                    <a:lnTo>
                      <a:pt x="112" y="31"/>
                    </a:lnTo>
                    <a:lnTo>
                      <a:pt x="112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74" name="Freeform 95"/>
              <p:cNvSpPr>
                <a:spLocks/>
              </p:cNvSpPr>
              <p:nvPr/>
            </p:nvSpPr>
            <p:spPr bwMode="auto">
              <a:xfrm>
                <a:off x="2811" y="3420"/>
                <a:ext cx="42" cy="82"/>
              </a:xfrm>
              <a:custGeom>
                <a:avLst/>
                <a:gdLst>
                  <a:gd name="T0" fmla="*/ 0 w 124"/>
                  <a:gd name="T1" fmla="*/ 0 h 247"/>
                  <a:gd name="T2" fmla="*/ 0 w 124"/>
                  <a:gd name="T3" fmla="*/ 5 h 247"/>
                  <a:gd name="T4" fmla="*/ 1 w 124"/>
                  <a:gd name="T5" fmla="*/ 5 h 247"/>
                  <a:gd name="T6" fmla="*/ 2 w 124"/>
                  <a:gd name="T7" fmla="*/ 4 h 247"/>
                  <a:gd name="T8" fmla="*/ 3 w 124"/>
                  <a:gd name="T9" fmla="*/ 4 h 247"/>
                  <a:gd name="T10" fmla="*/ 3 w 124"/>
                  <a:gd name="T11" fmla="*/ 4 h 247"/>
                  <a:gd name="T12" fmla="*/ 4 w 124"/>
                  <a:gd name="T13" fmla="*/ 5 h 247"/>
                  <a:gd name="T14" fmla="*/ 4 w 124"/>
                  <a:gd name="T15" fmla="*/ 7 h 247"/>
                  <a:gd name="T16" fmla="*/ 3 w 124"/>
                  <a:gd name="T17" fmla="*/ 8 h 247"/>
                  <a:gd name="T18" fmla="*/ 3 w 124"/>
                  <a:gd name="T19" fmla="*/ 8 h 247"/>
                  <a:gd name="T20" fmla="*/ 2 w 124"/>
                  <a:gd name="T21" fmla="*/ 8 h 247"/>
                  <a:gd name="T22" fmla="*/ 2 w 124"/>
                  <a:gd name="T23" fmla="*/ 8 h 247"/>
                  <a:gd name="T24" fmla="*/ 1 w 124"/>
                  <a:gd name="T25" fmla="*/ 7 h 247"/>
                  <a:gd name="T26" fmla="*/ 1 w 124"/>
                  <a:gd name="T27" fmla="*/ 7 h 247"/>
                  <a:gd name="T28" fmla="*/ 1 w 124"/>
                  <a:gd name="T29" fmla="*/ 7 h 247"/>
                  <a:gd name="T30" fmla="*/ 0 w 124"/>
                  <a:gd name="T31" fmla="*/ 7 h 247"/>
                  <a:gd name="T32" fmla="*/ 0 w 124"/>
                  <a:gd name="T33" fmla="*/ 7 h 247"/>
                  <a:gd name="T34" fmla="*/ 0 w 124"/>
                  <a:gd name="T35" fmla="*/ 8 h 247"/>
                  <a:gd name="T36" fmla="*/ 1 w 124"/>
                  <a:gd name="T37" fmla="*/ 9 h 247"/>
                  <a:gd name="T38" fmla="*/ 2 w 124"/>
                  <a:gd name="T39" fmla="*/ 9 h 247"/>
                  <a:gd name="T40" fmla="*/ 4 w 124"/>
                  <a:gd name="T41" fmla="*/ 9 h 247"/>
                  <a:gd name="T42" fmla="*/ 5 w 124"/>
                  <a:gd name="T43" fmla="*/ 8 h 247"/>
                  <a:gd name="T44" fmla="*/ 5 w 124"/>
                  <a:gd name="T45" fmla="*/ 7 h 247"/>
                  <a:gd name="T46" fmla="*/ 5 w 124"/>
                  <a:gd name="T47" fmla="*/ 5 h 247"/>
                  <a:gd name="T48" fmla="*/ 4 w 124"/>
                  <a:gd name="T49" fmla="*/ 4 h 247"/>
                  <a:gd name="T50" fmla="*/ 4 w 124"/>
                  <a:gd name="T51" fmla="*/ 3 h 247"/>
                  <a:gd name="T52" fmla="*/ 3 w 124"/>
                  <a:gd name="T53" fmla="*/ 3 h 247"/>
                  <a:gd name="T54" fmla="*/ 1 w 124"/>
                  <a:gd name="T55" fmla="*/ 4 h 247"/>
                  <a:gd name="T56" fmla="*/ 1 w 124"/>
                  <a:gd name="T57" fmla="*/ 1 h 247"/>
                  <a:gd name="T58" fmla="*/ 5 w 124"/>
                  <a:gd name="T59" fmla="*/ 1 h 247"/>
                  <a:gd name="T60" fmla="*/ 5 w 124"/>
                  <a:gd name="T61" fmla="*/ 0 h 247"/>
                  <a:gd name="T62" fmla="*/ 0 w 124"/>
                  <a:gd name="T63" fmla="*/ 0 h 2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4"/>
                  <a:gd name="T97" fmla="*/ 0 h 247"/>
                  <a:gd name="T98" fmla="*/ 124 w 124"/>
                  <a:gd name="T99" fmla="*/ 247 h 2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4" h="247">
                    <a:moveTo>
                      <a:pt x="12" y="0"/>
                    </a:moveTo>
                    <a:lnTo>
                      <a:pt x="12" y="135"/>
                    </a:lnTo>
                    <a:lnTo>
                      <a:pt x="37" y="135"/>
                    </a:lnTo>
                    <a:lnTo>
                      <a:pt x="53" y="114"/>
                    </a:lnTo>
                    <a:lnTo>
                      <a:pt x="72" y="113"/>
                    </a:lnTo>
                    <a:lnTo>
                      <a:pt x="86" y="121"/>
                    </a:lnTo>
                    <a:lnTo>
                      <a:pt x="93" y="145"/>
                    </a:lnTo>
                    <a:lnTo>
                      <a:pt x="93" y="185"/>
                    </a:lnTo>
                    <a:lnTo>
                      <a:pt x="86" y="210"/>
                    </a:lnTo>
                    <a:lnTo>
                      <a:pt x="72" y="220"/>
                    </a:lnTo>
                    <a:lnTo>
                      <a:pt x="63" y="222"/>
                    </a:lnTo>
                    <a:lnTo>
                      <a:pt x="50" y="219"/>
                    </a:lnTo>
                    <a:lnTo>
                      <a:pt x="39" y="199"/>
                    </a:lnTo>
                    <a:lnTo>
                      <a:pt x="37" y="185"/>
                    </a:lnTo>
                    <a:lnTo>
                      <a:pt x="30" y="178"/>
                    </a:lnTo>
                    <a:lnTo>
                      <a:pt x="0" y="178"/>
                    </a:lnTo>
                    <a:lnTo>
                      <a:pt x="7" y="185"/>
                    </a:lnTo>
                    <a:lnTo>
                      <a:pt x="12" y="219"/>
                    </a:lnTo>
                    <a:lnTo>
                      <a:pt x="36" y="241"/>
                    </a:lnTo>
                    <a:lnTo>
                      <a:pt x="63" y="247"/>
                    </a:lnTo>
                    <a:lnTo>
                      <a:pt x="97" y="238"/>
                    </a:lnTo>
                    <a:lnTo>
                      <a:pt x="117" y="217"/>
                    </a:lnTo>
                    <a:lnTo>
                      <a:pt x="123" y="189"/>
                    </a:lnTo>
                    <a:lnTo>
                      <a:pt x="124" y="144"/>
                    </a:lnTo>
                    <a:lnTo>
                      <a:pt x="113" y="102"/>
                    </a:lnTo>
                    <a:lnTo>
                      <a:pt x="97" y="86"/>
                    </a:lnTo>
                    <a:lnTo>
                      <a:pt x="74" y="81"/>
                    </a:lnTo>
                    <a:lnTo>
                      <a:pt x="37" y="99"/>
                    </a:lnTo>
                    <a:lnTo>
                      <a:pt x="37" y="31"/>
                    </a:lnTo>
                    <a:lnTo>
                      <a:pt x="117" y="31"/>
                    </a:lnTo>
                    <a:lnTo>
                      <a:pt x="117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75" name="Freeform 96"/>
              <p:cNvSpPr>
                <a:spLocks/>
              </p:cNvSpPr>
              <p:nvPr/>
            </p:nvSpPr>
            <p:spPr bwMode="auto">
              <a:xfrm>
                <a:off x="2881" y="3420"/>
                <a:ext cx="20" cy="82"/>
              </a:xfrm>
              <a:custGeom>
                <a:avLst/>
                <a:gdLst>
                  <a:gd name="T0" fmla="*/ 0 w 61"/>
                  <a:gd name="T1" fmla="*/ 8 h 247"/>
                  <a:gd name="T2" fmla="*/ 0 w 61"/>
                  <a:gd name="T3" fmla="*/ 9 h 247"/>
                  <a:gd name="T4" fmla="*/ 0 w 61"/>
                  <a:gd name="T5" fmla="*/ 9 h 247"/>
                  <a:gd name="T6" fmla="*/ 1 w 61"/>
                  <a:gd name="T7" fmla="*/ 9 h 247"/>
                  <a:gd name="T8" fmla="*/ 1 w 61"/>
                  <a:gd name="T9" fmla="*/ 9 h 247"/>
                  <a:gd name="T10" fmla="*/ 2 w 61"/>
                  <a:gd name="T11" fmla="*/ 8 h 247"/>
                  <a:gd name="T12" fmla="*/ 2 w 61"/>
                  <a:gd name="T13" fmla="*/ 8 h 247"/>
                  <a:gd name="T14" fmla="*/ 2 w 61"/>
                  <a:gd name="T15" fmla="*/ 7 h 247"/>
                  <a:gd name="T16" fmla="*/ 2 w 61"/>
                  <a:gd name="T17" fmla="*/ 6 h 247"/>
                  <a:gd name="T18" fmla="*/ 2 w 61"/>
                  <a:gd name="T19" fmla="*/ 5 h 247"/>
                  <a:gd name="T20" fmla="*/ 2 w 61"/>
                  <a:gd name="T21" fmla="*/ 3 h 247"/>
                  <a:gd name="T22" fmla="*/ 2 w 61"/>
                  <a:gd name="T23" fmla="*/ 2 h 247"/>
                  <a:gd name="T24" fmla="*/ 2 w 61"/>
                  <a:gd name="T25" fmla="*/ 2 h 247"/>
                  <a:gd name="T26" fmla="*/ 2 w 61"/>
                  <a:gd name="T27" fmla="*/ 1 h 247"/>
                  <a:gd name="T28" fmla="*/ 1 w 61"/>
                  <a:gd name="T29" fmla="*/ 1 h 247"/>
                  <a:gd name="T30" fmla="*/ 1 w 61"/>
                  <a:gd name="T31" fmla="*/ 0 h 247"/>
                  <a:gd name="T32" fmla="*/ 0 w 61"/>
                  <a:gd name="T33" fmla="*/ 0 h 247"/>
                  <a:gd name="T34" fmla="*/ 0 w 61"/>
                  <a:gd name="T35" fmla="*/ 0 h 247"/>
                  <a:gd name="T36" fmla="*/ 0 w 61"/>
                  <a:gd name="T37" fmla="*/ 1 h 247"/>
                  <a:gd name="T38" fmla="*/ 0 w 61"/>
                  <a:gd name="T39" fmla="*/ 1 h 247"/>
                  <a:gd name="T40" fmla="*/ 1 w 61"/>
                  <a:gd name="T41" fmla="*/ 1 h 247"/>
                  <a:gd name="T42" fmla="*/ 1 w 61"/>
                  <a:gd name="T43" fmla="*/ 2 h 247"/>
                  <a:gd name="T44" fmla="*/ 1 w 61"/>
                  <a:gd name="T45" fmla="*/ 2 h 247"/>
                  <a:gd name="T46" fmla="*/ 1 w 61"/>
                  <a:gd name="T47" fmla="*/ 3 h 247"/>
                  <a:gd name="T48" fmla="*/ 1 w 61"/>
                  <a:gd name="T49" fmla="*/ 3 h 247"/>
                  <a:gd name="T50" fmla="*/ 1 w 61"/>
                  <a:gd name="T51" fmla="*/ 5 h 247"/>
                  <a:gd name="T52" fmla="*/ 1 w 61"/>
                  <a:gd name="T53" fmla="*/ 6 h 247"/>
                  <a:gd name="T54" fmla="*/ 1 w 61"/>
                  <a:gd name="T55" fmla="*/ 7 h 247"/>
                  <a:gd name="T56" fmla="*/ 1 w 61"/>
                  <a:gd name="T57" fmla="*/ 7 h 247"/>
                  <a:gd name="T58" fmla="*/ 1 w 61"/>
                  <a:gd name="T59" fmla="*/ 8 h 247"/>
                  <a:gd name="T60" fmla="*/ 0 w 61"/>
                  <a:gd name="T61" fmla="*/ 8 h 247"/>
                  <a:gd name="T62" fmla="*/ 0 w 61"/>
                  <a:gd name="T63" fmla="*/ 8 h 2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1"/>
                  <a:gd name="T97" fmla="*/ 0 h 247"/>
                  <a:gd name="T98" fmla="*/ 61 w 61"/>
                  <a:gd name="T99" fmla="*/ 247 h 2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1" h="247">
                    <a:moveTo>
                      <a:pt x="0" y="216"/>
                    </a:moveTo>
                    <a:lnTo>
                      <a:pt x="0" y="241"/>
                    </a:lnTo>
                    <a:lnTo>
                      <a:pt x="0" y="247"/>
                    </a:lnTo>
                    <a:lnTo>
                      <a:pt x="21" y="244"/>
                    </a:lnTo>
                    <a:lnTo>
                      <a:pt x="35" y="235"/>
                    </a:lnTo>
                    <a:lnTo>
                      <a:pt x="46" y="224"/>
                    </a:lnTo>
                    <a:lnTo>
                      <a:pt x="54" y="209"/>
                    </a:lnTo>
                    <a:lnTo>
                      <a:pt x="58" y="189"/>
                    </a:lnTo>
                    <a:lnTo>
                      <a:pt x="60" y="169"/>
                    </a:lnTo>
                    <a:lnTo>
                      <a:pt x="61" y="124"/>
                    </a:lnTo>
                    <a:lnTo>
                      <a:pt x="60" y="82"/>
                    </a:lnTo>
                    <a:lnTo>
                      <a:pt x="58" y="63"/>
                    </a:lnTo>
                    <a:lnTo>
                      <a:pt x="54" y="45"/>
                    </a:lnTo>
                    <a:lnTo>
                      <a:pt x="46" y="29"/>
                    </a:lnTo>
                    <a:lnTo>
                      <a:pt x="35" y="18"/>
                    </a:lnTo>
                    <a:lnTo>
                      <a:pt x="21" y="1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10" y="32"/>
                    </a:lnTo>
                    <a:lnTo>
                      <a:pt x="18" y="38"/>
                    </a:lnTo>
                    <a:lnTo>
                      <a:pt x="25" y="47"/>
                    </a:lnTo>
                    <a:lnTo>
                      <a:pt x="29" y="60"/>
                    </a:lnTo>
                    <a:lnTo>
                      <a:pt x="33" y="74"/>
                    </a:lnTo>
                    <a:lnTo>
                      <a:pt x="35" y="91"/>
                    </a:lnTo>
                    <a:lnTo>
                      <a:pt x="36" y="130"/>
                    </a:lnTo>
                    <a:lnTo>
                      <a:pt x="35" y="159"/>
                    </a:lnTo>
                    <a:lnTo>
                      <a:pt x="29" y="187"/>
                    </a:lnTo>
                    <a:lnTo>
                      <a:pt x="25" y="199"/>
                    </a:lnTo>
                    <a:lnTo>
                      <a:pt x="18" y="208"/>
                    </a:lnTo>
                    <a:lnTo>
                      <a:pt x="10" y="213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76" name="Freeform 97"/>
              <p:cNvSpPr>
                <a:spLocks/>
              </p:cNvSpPr>
              <p:nvPr/>
            </p:nvSpPr>
            <p:spPr bwMode="auto">
              <a:xfrm>
                <a:off x="2861" y="3420"/>
                <a:ext cx="20" cy="82"/>
              </a:xfrm>
              <a:custGeom>
                <a:avLst/>
                <a:gdLst>
                  <a:gd name="T0" fmla="*/ 2 w 61"/>
                  <a:gd name="T1" fmla="*/ 1 h 247"/>
                  <a:gd name="T2" fmla="*/ 2 w 61"/>
                  <a:gd name="T3" fmla="*/ 0 h 247"/>
                  <a:gd name="T4" fmla="*/ 2 w 61"/>
                  <a:gd name="T5" fmla="*/ 0 h 247"/>
                  <a:gd name="T6" fmla="*/ 1 w 61"/>
                  <a:gd name="T7" fmla="*/ 0 h 247"/>
                  <a:gd name="T8" fmla="*/ 1 w 61"/>
                  <a:gd name="T9" fmla="*/ 1 h 247"/>
                  <a:gd name="T10" fmla="*/ 1 w 61"/>
                  <a:gd name="T11" fmla="*/ 1 h 247"/>
                  <a:gd name="T12" fmla="*/ 0 w 61"/>
                  <a:gd name="T13" fmla="*/ 2 h 247"/>
                  <a:gd name="T14" fmla="*/ 0 w 61"/>
                  <a:gd name="T15" fmla="*/ 2 h 247"/>
                  <a:gd name="T16" fmla="*/ 0 w 61"/>
                  <a:gd name="T17" fmla="*/ 3 h 247"/>
                  <a:gd name="T18" fmla="*/ 0 w 61"/>
                  <a:gd name="T19" fmla="*/ 5 h 247"/>
                  <a:gd name="T20" fmla="*/ 0 w 61"/>
                  <a:gd name="T21" fmla="*/ 6 h 247"/>
                  <a:gd name="T22" fmla="*/ 0 w 61"/>
                  <a:gd name="T23" fmla="*/ 7 h 247"/>
                  <a:gd name="T24" fmla="*/ 0 w 61"/>
                  <a:gd name="T25" fmla="*/ 8 h 247"/>
                  <a:gd name="T26" fmla="*/ 1 w 61"/>
                  <a:gd name="T27" fmla="*/ 8 h 247"/>
                  <a:gd name="T28" fmla="*/ 1 w 61"/>
                  <a:gd name="T29" fmla="*/ 9 h 247"/>
                  <a:gd name="T30" fmla="*/ 1 w 61"/>
                  <a:gd name="T31" fmla="*/ 9 h 247"/>
                  <a:gd name="T32" fmla="*/ 2 w 61"/>
                  <a:gd name="T33" fmla="*/ 9 h 247"/>
                  <a:gd name="T34" fmla="*/ 2 w 61"/>
                  <a:gd name="T35" fmla="*/ 9 h 247"/>
                  <a:gd name="T36" fmla="*/ 2 w 61"/>
                  <a:gd name="T37" fmla="*/ 8 h 247"/>
                  <a:gd name="T38" fmla="*/ 2 w 61"/>
                  <a:gd name="T39" fmla="*/ 8 h 247"/>
                  <a:gd name="T40" fmla="*/ 1 w 61"/>
                  <a:gd name="T41" fmla="*/ 8 h 247"/>
                  <a:gd name="T42" fmla="*/ 1 w 61"/>
                  <a:gd name="T43" fmla="*/ 7 h 247"/>
                  <a:gd name="T44" fmla="*/ 1 w 61"/>
                  <a:gd name="T45" fmla="*/ 7 h 247"/>
                  <a:gd name="T46" fmla="*/ 1 w 61"/>
                  <a:gd name="T47" fmla="*/ 6 h 247"/>
                  <a:gd name="T48" fmla="*/ 1 w 61"/>
                  <a:gd name="T49" fmla="*/ 5 h 247"/>
                  <a:gd name="T50" fmla="*/ 1 w 61"/>
                  <a:gd name="T51" fmla="*/ 3 h 247"/>
                  <a:gd name="T52" fmla="*/ 1 w 61"/>
                  <a:gd name="T53" fmla="*/ 3 h 247"/>
                  <a:gd name="T54" fmla="*/ 1 w 61"/>
                  <a:gd name="T55" fmla="*/ 2 h 247"/>
                  <a:gd name="T56" fmla="*/ 1 w 61"/>
                  <a:gd name="T57" fmla="*/ 2 h 247"/>
                  <a:gd name="T58" fmla="*/ 2 w 61"/>
                  <a:gd name="T59" fmla="*/ 1 h 247"/>
                  <a:gd name="T60" fmla="*/ 2 w 61"/>
                  <a:gd name="T61" fmla="*/ 1 h 247"/>
                  <a:gd name="T62" fmla="*/ 2 w 61"/>
                  <a:gd name="T63" fmla="*/ 1 h 2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1"/>
                  <a:gd name="T97" fmla="*/ 0 h 247"/>
                  <a:gd name="T98" fmla="*/ 61 w 61"/>
                  <a:gd name="T99" fmla="*/ 247 h 2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1" h="247">
                    <a:moveTo>
                      <a:pt x="61" y="31"/>
                    </a:moveTo>
                    <a:lnTo>
                      <a:pt x="61" y="0"/>
                    </a:lnTo>
                    <a:lnTo>
                      <a:pt x="61" y="7"/>
                    </a:lnTo>
                    <a:lnTo>
                      <a:pt x="40" y="10"/>
                    </a:lnTo>
                    <a:lnTo>
                      <a:pt x="26" y="17"/>
                    </a:lnTo>
                    <a:lnTo>
                      <a:pt x="15" y="28"/>
                    </a:lnTo>
                    <a:lnTo>
                      <a:pt x="8" y="42"/>
                    </a:lnTo>
                    <a:lnTo>
                      <a:pt x="2" y="60"/>
                    </a:lnTo>
                    <a:lnTo>
                      <a:pt x="1" y="79"/>
                    </a:lnTo>
                    <a:lnTo>
                      <a:pt x="0" y="124"/>
                    </a:lnTo>
                    <a:lnTo>
                      <a:pt x="1" y="169"/>
                    </a:lnTo>
                    <a:lnTo>
                      <a:pt x="2" y="189"/>
                    </a:lnTo>
                    <a:lnTo>
                      <a:pt x="8" y="209"/>
                    </a:lnTo>
                    <a:lnTo>
                      <a:pt x="15" y="224"/>
                    </a:lnTo>
                    <a:lnTo>
                      <a:pt x="26" y="235"/>
                    </a:lnTo>
                    <a:lnTo>
                      <a:pt x="40" y="244"/>
                    </a:lnTo>
                    <a:lnTo>
                      <a:pt x="61" y="247"/>
                    </a:lnTo>
                    <a:lnTo>
                      <a:pt x="61" y="241"/>
                    </a:lnTo>
                    <a:lnTo>
                      <a:pt x="61" y="216"/>
                    </a:lnTo>
                    <a:lnTo>
                      <a:pt x="48" y="213"/>
                    </a:lnTo>
                    <a:lnTo>
                      <a:pt x="40" y="208"/>
                    </a:lnTo>
                    <a:lnTo>
                      <a:pt x="34" y="199"/>
                    </a:lnTo>
                    <a:lnTo>
                      <a:pt x="32" y="187"/>
                    </a:lnTo>
                    <a:lnTo>
                      <a:pt x="30" y="159"/>
                    </a:lnTo>
                    <a:lnTo>
                      <a:pt x="30" y="130"/>
                    </a:lnTo>
                    <a:lnTo>
                      <a:pt x="30" y="88"/>
                    </a:lnTo>
                    <a:lnTo>
                      <a:pt x="32" y="71"/>
                    </a:lnTo>
                    <a:lnTo>
                      <a:pt x="34" y="57"/>
                    </a:lnTo>
                    <a:lnTo>
                      <a:pt x="37" y="46"/>
                    </a:lnTo>
                    <a:lnTo>
                      <a:pt x="43" y="38"/>
                    </a:lnTo>
                    <a:lnTo>
                      <a:pt x="51" y="32"/>
                    </a:lnTo>
                    <a:lnTo>
                      <a:pt x="61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77" name="Freeform 98"/>
              <p:cNvSpPr>
                <a:spLocks/>
              </p:cNvSpPr>
              <p:nvPr/>
            </p:nvSpPr>
            <p:spPr bwMode="auto">
              <a:xfrm>
                <a:off x="3677" y="3449"/>
                <a:ext cx="20" cy="53"/>
              </a:xfrm>
              <a:custGeom>
                <a:avLst/>
                <a:gdLst>
                  <a:gd name="T0" fmla="*/ 0 w 61"/>
                  <a:gd name="T1" fmla="*/ 5 h 161"/>
                  <a:gd name="T2" fmla="*/ 0 w 61"/>
                  <a:gd name="T3" fmla="*/ 6 h 161"/>
                  <a:gd name="T4" fmla="*/ 0 w 61"/>
                  <a:gd name="T5" fmla="*/ 6 h 161"/>
                  <a:gd name="T6" fmla="*/ 1 w 61"/>
                  <a:gd name="T7" fmla="*/ 6 h 161"/>
                  <a:gd name="T8" fmla="*/ 1 w 61"/>
                  <a:gd name="T9" fmla="*/ 6 h 161"/>
                  <a:gd name="T10" fmla="*/ 1 w 61"/>
                  <a:gd name="T11" fmla="*/ 5 h 161"/>
                  <a:gd name="T12" fmla="*/ 2 w 61"/>
                  <a:gd name="T13" fmla="*/ 5 h 161"/>
                  <a:gd name="T14" fmla="*/ 2 w 61"/>
                  <a:gd name="T15" fmla="*/ 4 h 161"/>
                  <a:gd name="T16" fmla="*/ 2 w 61"/>
                  <a:gd name="T17" fmla="*/ 4 h 161"/>
                  <a:gd name="T18" fmla="*/ 2 w 61"/>
                  <a:gd name="T19" fmla="*/ 3 h 161"/>
                  <a:gd name="T20" fmla="*/ 2 w 61"/>
                  <a:gd name="T21" fmla="*/ 2 h 161"/>
                  <a:gd name="T22" fmla="*/ 2 w 61"/>
                  <a:gd name="T23" fmla="*/ 1 h 161"/>
                  <a:gd name="T24" fmla="*/ 2 w 61"/>
                  <a:gd name="T25" fmla="*/ 1 h 161"/>
                  <a:gd name="T26" fmla="*/ 2 w 61"/>
                  <a:gd name="T27" fmla="*/ 1 h 161"/>
                  <a:gd name="T28" fmla="*/ 1 w 61"/>
                  <a:gd name="T29" fmla="*/ 0 h 161"/>
                  <a:gd name="T30" fmla="*/ 1 w 61"/>
                  <a:gd name="T31" fmla="*/ 0 h 161"/>
                  <a:gd name="T32" fmla="*/ 1 w 61"/>
                  <a:gd name="T33" fmla="*/ 0 h 161"/>
                  <a:gd name="T34" fmla="*/ 0 w 61"/>
                  <a:gd name="T35" fmla="*/ 0 h 161"/>
                  <a:gd name="T36" fmla="*/ 0 w 61"/>
                  <a:gd name="T37" fmla="*/ 0 h 161"/>
                  <a:gd name="T38" fmla="*/ 0 w 61"/>
                  <a:gd name="T39" fmla="*/ 1 h 161"/>
                  <a:gd name="T40" fmla="*/ 0 w 61"/>
                  <a:gd name="T41" fmla="*/ 1 h 161"/>
                  <a:gd name="T42" fmla="*/ 0 w 61"/>
                  <a:gd name="T43" fmla="*/ 1 h 161"/>
                  <a:gd name="T44" fmla="*/ 1 w 61"/>
                  <a:gd name="T45" fmla="*/ 1 h 161"/>
                  <a:gd name="T46" fmla="*/ 1 w 61"/>
                  <a:gd name="T47" fmla="*/ 2 h 161"/>
                  <a:gd name="T48" fmla="*/ 1 w 61"/>
                  <a:gd name="T49" fmla="*/ 2 h 161"/>
                  <a:gd name="T50" fmla="*/ 1 w 61"/>
                  <a:gd name="T51" fmla="*/ 3 h 161"/>
                  <a:gd name="T52" fmla="*/ 1 w 61"/>
                  <a:gd name="T53" fmla="*/ 4 h 161"/>
                  <a:gd name="T54" fmla="*/ 1 w 61"/>
                  <a:gd name="T55" fmla="*/ 4 h 161"/>
                  <a:gd name="T56" fmla="*/ 1 w 61"/>
                  <a:gd name="T57" fmla="*/ 4 h 161"/>
                  <a:gd name="T58" fmla="*/ 1 w 61"/>
                  <a:gd name="T59" fmla="*/ 4 h 161"/>
                  <a:gd name="T60" fmla="*/ 0 w 61"/>
                  <a:gd name="T61" fmla="*/ 5 h 161"/>
                  <a:gd name="T62" fmla="*/ 0 w 61"/>
                  <a:gd name="T63" fmla="*/ 5 h 16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1"/>
                  <a:gd name="T97" fmla="*/ 0 h 161"/>
                  <a:gd name="T98" fmla="*/ 61 w 61"/>
                  <a:gd name="T99" fmla="*/ 161 h 16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1" h="161">
                    <a:moveTo>
                      <a:pt x="0" y="130"/>
                    </a:moveTo>
                    <a:lnTo>
                      <a:pt x="0" y="155"/>
                    </a:lnTo>
                    <a:lnTo>
                      <a:pt x="0" y="161"/>
                    </a:lnTo>
                    <a:lnTo>
                      <a:pt x="15" y="159"/>
                    </a:lnTo>
                    <a:lnTo>
                      <a:pt x="27" y="154"/>
                    </a:lnTo>
                    <a:lnTo>
                      <a:pt x="39" y="145"/>
                    </a:lnTo>
                    <a:lnTo>
                      <a:pt x="47" y="134"/>
                    </a:lnTo>
                    <a:lnTo>
                      <a:pt x="53" y="120"/>
                    </a:lnTo>
                    <a:lnTo>
                      <a:pt x="57" y="106"/>
                    </a:lnTo>
                    <a:lnTo>
                      <a:pt x="61" y="74"/>
                    </a:lnTo>
                    <a:lnTo>
                      <a:pt x="59" y="55"/>
                    </a:lnTo>
                    <a:lnTo>
                      <a:pt x="57" y="39"/>
                    </a:lnTo>
                    <a:lnTo>
                      <a:pt x="51" y="27"/>
                    </a:lnTo>
                    <a:lnTo>
                      <a:pt x="44" y="17"/>
                    </a:lnTo>
                    <a:lnTo>
                      <a:pt x="36" y="9"/>
                    </a:lnTo>
                    <a:lnTo>
                      <a:pt x="27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8" y="32"/>
                    </a:lnTo>
                    <a:lnTo>
                      <a:pt x="15" y="35"/>
                    </a:lnTo>
                    <a:lnTo>
                      <a:pt x="23" y="46"/>
                    </a:lnTo>
                    <a:lnTo>
                      <a:pt x="29" y="60"/>
                    </a:lnTo>
                    <a:lnTo>
                      <a:pt x="30" y="74"/>
                    </a:lnTo>
                    <a:lnTo>
                      <a:pt x="29" y="97"/>
                    </a:lnTo>
                    <a:lnTo>
                      <a:pt x="23" y="113"/>
                    </a:lnTo>
                    <a:lnTo>
                      <a:pt x="19" y="120"/>
                    </a:lnTo>
                    <a:lnTo>
                      <a:pt x="15" y="126"/>
                    </a:lnTo>
                    <a:lnTo>
                      <a:pt x="8" y="129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78" name="Freeform 99"/>
              <p:cNvSpPr>
                <a:spLocks/>
              </p:cNvSpPr>
              <p:nvPr/>
            </p:nvSpPr>
            <p:spPr bwMode="auto">
              <a:xfrm>
                <a:off x="3677" y="3420"/>
                <a:ext cx="18" cy="20"/>
              </a:xfrm>
              <a:custGeom>
                <a:avLst/>
                <a:gdLst>
                  <a:gd name="T0" fmla="*/ 0 w 54"/>
                  <a:gd name="T1" fmla="*/ 0 h 61"/>
                  <a:gd name="T2" fmla="*/ 0 w 54"/>
                  <a:gd name="T3" fmla="*/ 1 h 61"/>
                  <a:gd name="T4" fmla="*/ 0 w 54"/>
                  <a:gd name="T5" fmla="*/ 1 h 61"/>
                  <a:gd name="T6" fmla="*/ 0 w 54"/>
                  <a:gd name="T7" fmla="*/ 1 h 61"/>
                  <a:gd name="T8" fmla="*/ 1 w 54"/>
                  <a:gd name="T9" fmla="*/ 2 h 61"/>
                  <a:gd name="T10" fmla="*/ 1 w 54"/>
                  <a:gd name="T11" fmla="*/ 2 h 61"/>
                  <a:gd name="T12" fmla="*/ 1 w 54"/>
                  <a:gd name="T13" fmla="*/ 2 h 61"/>
                  <a:gd name="T14" fmla="*/ 1 w 54"/>
                  <a:gd name="T15" fmla="*/ 2 h 61"/>
                  <a:gd name="T16" fmla="*/ 2 w 54"/>
                  <a:gd name="T17" fmla="*/ 2 h 61"/>
                  <a:gd name="T18" fmla="*/ 2 w 54"/>
                  <a:gd name="T19" fmla="*/ 2 h 61"/>
                  <a:gd name="T20" fmla="*/ 2 w 54"/>
                  <a:gd name="T21" fmla="*/ 2 h 61"/>
                  <a:gd name="T22" fmla="*/ 2 w 54"/>
                  <a:gd name="T23" fmla="*/ 1 h 61"/>
                  <a:gd name="T24" fmla="*/ 2 w 54"/>
                  <a:gd name="T25" fmla="*/ 1 h 61"/>
                  <a:gd name="T26" fmla="*/ 1 w 54"/>
                  <a:gd name="T27" fmla="*/ 1 h 61"/>
                  <a:gd name="T28" fmla="*/ 1 w 54"/>
                  <a:gd name="T29" fmla="*/ 0 h 61"/>
                  <a:gd name="T30" fmla="*/ 0 w 54"/>
                  <a:gd name="T31" fmla="*/ 0 h 61"/>
                  <a:gd name="T32" fmla="*/ 0 w 54"/>
                  <a:gd name="T33" fmla="*/ 0 h 61"/>
                  <a:gd name="T34" fmla="*/ 0 w 54"/>
                  <a:gd name="T35" fmla="*/ 0 h 6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4"/>
                  <a:gd name="T55" fmla="*/ 0 h 61"/>
                  <a:gd name="T56" fmla="*/ 54 w 54"/>
                  <a:gd name="T57" fmla="*/ 61 h 6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4" h="61">
                    <a:moveTo>
                      <a:pt x="0" y="0"/>
                    </a:moveTo>
                    <a:lnTo>
                      <a:pt x="0" y="25"/>
                    </a:lnTo>
                    <a:lnTo>
                      <a:pt x="0" y="31"/>
                    </a:lnTo>
                    <a:lnTo>
                      <a:pt x="11" y="34"/>
                    </a:lnTo>
                    <a:lnTo>
                      <a:pt x="18" y="42"/>
                    </a:lnTo>
                    <a:lnTo>
                      <a:pt x="22" y="52"/>
                    </a:lnTo>
                    <a:lnTo>
                      <a:pt x="23" y="61"/>
                    </a:lnTo>
                    <a:lnTo>
                      <a:pt x="23" y="56"/>
                    </a:lnTo>
                    <a:lnTo>
                      <a:pt x="54" y="56"/>
                    </a:lnTo>
                    <a:lnTo>
                      <a:pt x="54" y="61"/>
                    </a:lnTo>
                    <a:lnTo>
                      <a:pt x="53" y="49"/>
                    </a:lnTo>
                    <a:lnTo>
                      <a:pt x="51" y="38"/>
                    </a:lnTo>
                    <a:lnTo>
                      <a:pt x="47" y="28"/>
                    </a:lnTo>
                    <a:lnTo>
                      <a:pt x="33" y="14"/>
                    </a:lnTo>
                    <a:lnTo>
                      <a:pt x="23" y="10"/>
                    </a:lnTo>
                    <a:lnTo>
                      <a:pt x="12" y="8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79" name="Freeform 100"/>
              <p:cNvSpPr>
                <a:spLocks/>
              </p:cNvSpPr>
              <p:nvPr/>
            </p:nvSpPr>
            <p:spPr bwMode="auto">
              <a:xfrm>
                <a:off x="3656" y="3420"/>
                <a:ext cx="21" cy="82"/>
              </a:xfrm>
              <a:custGeom>
                <a:avLst/>
                <a:gdLst>
                  <a:gd name="T0" fmla="*/ 2 w 62"/>
                  <a:gd name="T1" fmla="*/ 1 h 247"/>
                  <a:gd name="T2" fmla="*/ 2 w 62"/>
                  <a:gd name="T3" fmla="*/ 0 h 247"/>
                  <a:gd name="T4" fmla="*/ 2 w 62"/>
                  <a:gd name="T5" fmla="*/ 0 h 247"/>
                  <a:gd name="T6" fmla="*/ 2 w 62"/>
                  <a:gd name="T7" fmla="*/ 0 h 247"/>
                  <a:gd name="T8" fmla="*/ 1 w 62"/>
                  <a:gd name="T9" fmla="*/ 1 h 247"/>
                  <a:gd name="T10" fmla="*/ 0 w 62"/>
                  <a:gd name="T11" fmla="*/ 2 h 247"/>
                  <a:gd name="T12" fmla="*/ 0 w 62"/>
                  <a:gd name="T13" fmla="*/ 6 h 247"/>
                  <a:gd name="T14" fmla="*/ 0 w 62"/>
                  <a:gd name="T15" fmla="*/ 8 h 247"/>
                  <a:gd name="T16" fmla="*/ 1 w 62"/>
                  <a:gd name="T17" fmla="*/ 9 h 247"/>
                  <a:gd name="T18" fmla="*/ 2 w 62"/>
                  <a:gd name="T19" fmla="*/ 9 h 247"/>
                  <a:gd name="T20" fmla="*/ 2 w 62"/>
                  <a:gd name="T21" fmla="*/ 9 h 247"/>
                  <a:gd name="T22" fmla="*/ 2 w 62"/>
                  <a:gd name="T23" fmla="*/ 8 h 247"/>
                  <a:gd name="T24" fmla="*/ 2 w 62"/>
                  <a:gd name="T25" fmla="*/ 8 h 247"/>
                  <a:gd name="T26" fmla="*/ 1 w 62"/>
                  <a:gd name="T27" fmla="*/ 7 h 247"/>
                  <a:gd name="T28" fmla="*/ 1 w 62"/>
                  <a:gd name="T29" fmla="*/ 5 h 247"/>
                  <a:gd name="T30" fmla="*/ 1 w 62"/>
                  <a:gd name="T31" fmla="*/ 5 h 247"/>
                  <a:gd name="T32" fmla="*/ 2 w 62"/>
                  <a:gd name="T33" fmla="*/ 4 h 247"/>
                  <a:gd name="T34" fmla="*/ 2 w 62"/>
                  <a:gd name="T35" fmla="*/ 4 h 247"/>
                  <a:gd name="T36" fmla="*/ 2 w 62"/>
                  <a:gd name="T37" fmla="*/ 4 h 247"/>
                  <a:gd name="T38" fmla="*/ 2 w 62"/>
                  <a:gd name="T39" fmla="*/ 3 h 247"/>
                  <a:gd name="T40" fmla="*/ 1 w 62"/>
                  <a:gd name="T41" fmla="*/ 4 h 247"/>
                  <a:gd name="T42" fmla="*/ 1 w 62"/>
                  <a:gd name="T43" fmla="*/ 4 h 247"/>
                  <a:gd name="T44" fmla="*/ 1 w 62"/>
                  <a:gd name="T45" fmla="*/ 4 h 247"/>
                  <a:gd name="T46" fmla="*/ 1 w 62"/>
                  <a:gd name="T47" fmla="*/ 4 h 247"/>
                  <a:gd name="T48" fmla="*/ 1 w 62"/>
                  <a:gd name="T49" fmla="*/ 4 h 247"/>
                  <a:gd name="T50" fmla="*/ 1 w 62"/>
                  <a:gd name="T51" fmla="*/ 3 h 247"/>
                  <a:gd name="T52" fmla="*/ 1 w 62"/>
                  <a:gd name="T53" fmla="*/ 1 h 247"/>
                  <a:gd name="T54" fmla="*/ 2 w 62"/>
                  <a:gd name="T55" fmla="*/ 1 h 247"/>
                  <a:gd name="T56" fmla="*/ 2 w 62"/>
                  <a:gd name="T57" fmla="*/ 1 h 247"/>
                  <a:gd name="T58" fmla="*/ 2 w 62"/>
                  <a:gd name="T59" fmla="*/ 1 h 24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"/>
                  <a:gd name="T91" fmla="*/ 0 h 247"/>
                  <a:gd name="T92" fmla="*/ 62 w 62"/>
                  <a:gd name="T93" fmla="*/ 247 h 24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" h="247">
                    <a:moveTo>
                      <a:pt x="62" y="25"/>
                    </a:moveTo>
                    <a:lnTo>
                      <a:pt x="62" y="0"/>
                    </a:lnTo>
                    <a:lnTo>
                      <a:pt x="62" y="7"/>
                    </a:lnTo>
                    <a:lnTo>
                      <a:pt x="41" y="10"/>
                    </a:lnTo>
                    <a:lnTo>
                      <a:pt x="14" y="28"/>
                    </a:lnTo>
                    <a:lnTo>
                      <a:pt x="2" y="60"/>
                    </a:lnTo>
                    <a:lnTo>
                      <a:pt x="0" y="169"/>
                    </a:lnTo>
                    <a:lnTo>
                      <a:pt x="7" y="209"/>
                    </a:lnTo>
                    <a:lnTo>
                      <a:pt x="25" y="235"/>
                    </a:lnTo>
                    <a:lnTo>
                      <a:pt x="41" y="244"/>
                    </a:lnTo>
                    <a:lnTo>
                      <a:pt x="62" y="247"/>
                    </a:lnTo>
                    <a:lnTo>
                      <a:pt x="62" y="216"/>
                    </a:lnTo>
                    <a:lnTo>
                      <a:pt x="41" y="205"/>
                    </a:lnTo>
                    <a:lnTo>
                      <a:pt x="32" y="180"/>
                    </a:lnTo>
                    <a:lnTo>
                      <a:pt x="32" y="145"/>
                    </a:lnTo>
                    <a:lnTo>
                      <a:pt x="36" y="130"/>
                    </a:lnTo>
                    <a:lnTo>
                      <a:pt x="53" y="113"/>
                    </a:lnTo>
                    <a:lnTo>
                      <a:pt x="62" y="112"/>
                    </a:lnTo>
                    <a:lnTo>
                      <a:pt x="62" y="117"/>
                    </a:lnTo>
                    <a:lnTo>
                      <a:pt x="62" y="86"/>
                    </a:lnTo>
                    <a:lnTo>
                      <a:pt x="36" y="102"/>
                    </a:lnTo>
                    <a:lnTo>
                      <a:pt x="31" y="112"/>
                    </a:lnTo>
                    <a:lnTo>
                      <a:pt x="31" y="105"/>
                    </a:lnTo>
                    <a:lnTo>
                      <a:pt x="24" y="105"/>
                    </a:lnTo>
                    <a:lnTo>
                      <a:pt x="24" y="112"/>
                    </a:lnTo>
                    <a:lnTo>
                      <a:pt x="27" y="73"/>
                    </a:lnTo>
                    <a:lnTo>
                      <a:pt x="39" y="36"/>
                    </a:lnTo>
                    <a:lnTo>
                      <a:pt x="62" y="25"/>
                    </a:lnTo>
                    <a:lnTo>
                      <a:pt x="62" y="31"/>
                    </a:lnTo>
                    <a:lnTo>
                      <a:pt x="6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80" name="Freeform 101"/>
              <p:cNvSpPr>
                <a:spLocks/>
              </p:cNvSpPr>
              <p:nvPr/>
            </p:nvSpPr>
            <p:spPr bwMode="auto">
              <a:xfrm>
                <a:off x="3723" y="3420"/>
                <a:ext cx="21" cy="82"/>
              </a:xfrm>
              <a:custGeom>
                <a:avLst/>
                <a:gdLst>
                  <a:gd name="T0" fmla="*/ 0 w 62"/>
                  <a:gd name="T1" fmla="*/ 8 h 247"/>
                  <a:gd name="T2" fmla="*/ 0 w 62"/>
                  <a:gd name="T3" fmla="*/ 9 h 247"/>
                  <a:gd name="T4" fmla="*/ 0 w 62"/>
                  <a:gd name="T5" fmla="*/ 9 h 247"/>
                  <a:gd name="T6" fmla="*/ 1 w 62"/>
                  <a:gd name="T7" fmla="*/ 9 h 247"/>
                  <a:gd name="T8" fmla="*/ 1 w 62"/>
                  <a:gd name="T9" fmla="*/ 9 h 247"/>
                  <a:gd name="T10" fmla="*/ 2 w 62"/>
                  <a:gd name="T11" fmla="*/ 8 h 247"/>
                  <a:gd name="T12" fmla="*/ 2 w 62"/>
                  <a:gd name="T13" fmla="*/ 8 h 247"/>
                  <a:gd name="T14" fmla="*/ 2 w 62"/>
                  <a:gd name="T15" fmla="*/ 7 h 247"/>
                  <a:gd name="T16" fmla="*/ 2 w 62"/>
                  <a:gd name="T17" fmla="*/ 6 h 247"/>
                  <a:gd name="T18" fmla="*/ 2 w 62"/>
                  <a:gd name="T19" fmla="*/ 5 h 247"/>
                  <a:gd name="T20" fmla="*/ 2 w 62"/>
                  <a:gd name="T21" fmla="*/ 3 h 247"/>
                  <a:gd name="T22" fmla="*/ 2 w 62"/>
                  <a:gd name="T23" fmla="*/ 2 h 247"/>
                  <a:gd name="T24" fmla="*/ 2 w 62"/>
                  <a:gd name="T25" fmla="*/ 2 h 247"/>
                  <a:gd name="T26" fmla="*/ 2 w 62"/>
                  <a:gd name="T27" fmla="*/ 1 h 247"/>
                  <a:gd name="T28" fmla="*/ 1 w 62"/>
                  <a:gd name="T29" fmla="*/ 1 h 247"/>
                  <a:gd name="T30" fmla="*/ 1 w 62"/>
                  <a:gd name="T31" fmla="*/ 0 h 247"/>
                  <a:gd name="T32" fmla="*/ 0 w 62"/>
                  <a:gd name="T33" fmla="*/ 0 h 247"/>
                  <a:gd name="T34" fmla="*/ 0 w 62"/>
                  <a:gd name="T35" fmla="*/ 0 h 247"/>
                  <a:gd name="T36" fmla="*/ 0 w 62"/>
                  <a:gd name="T37" fmla="*/ 1 h 247"/>
                  <a:gd name="T38" fmla="*/ 0 w 62"/>
                  <a:gd name="T39" fmla="*/ 1 h 247"/>
                  <a:gd name="T40" fmla="*/ 1 w 62"/>
                  <a:gd name="T41" fmla="*/ 1 h 247"/>
                  <a:gd name="T42" fmla="*/ 1 w 62"/>
                  <a:gd name="T43" fmla="*/ 1 h 247"/>
                  <a:gd name="T44" fmla="*/ 1 w 62"/>
                  <a:gd name="T45" fmla="*/ 2 h 247"/>
                  <a:gd name="T46" fmla="*/ 1 w 62"/>
                  <a:gd name="T47" fmla="*/ 2 h 247"/>
                  <a:gd name="T48" fmla="*/ 1 w 62"/>
                  <a:gd name="T49" fmla="*/ 3 h 247"/>
                  <a:gd name="T50" fmla="*/ 1 w 62"/>
                  <a:gd name="T51" fmla="*/ 3 h 247"/>
                  <a:gd name="T52" fmla="*/ 1 w 62"/>
                  <a:gd name="T53" fmla="*/ 5 h 247"/>
                  <a:gd name="T54" fmla="*/ 1 w 62"/>
                  <a:gd name="T55" fmla="*/ 6 h 247"/>
                  <a:gd name="T56" fmla="*/ 1 w 62"/>
                  <a:gd name="T57" fmla="*/ 7 h 247"/>
                  <a:gd name="T58" fmla="*/ 1 w 62"/>
                  <a:gd name="T59" fmla="*/ 7 h 247"/>
                  <a:gd name="T60" fmla="*/ 1 w 62"/>
                  <a:gd name="T61" fmla="*/ 8 h 247"/>
                  <a:gd name="T62" fmla="*/ 1 w 62"/>
                  <a:gd name="T63" fmla="*/ 8 h 247"/>
                  <a:gd name="T64" fmla="*/ 0 w 62"/>
                  <a:gd name="T65" fmla="*/ 8 h 247"/>
                  <a:gd name="T66" fmla="*/ 0 w 62"/>
                  <a:gd name="T67" fmla="*/ 8 h 2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2"/>
                  <a:gd name="T103" fmla="*/ 0 h 247"/>
                  <a:gd name="T104" fmla="*/ 62 w 62"/>
                  <a:gd name="T105" fmla="*/ 247 h 2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2" h="247">
                    <a:moveTo>
                      <a:pt x="0" y="216"/>
                    </a:moveTo>
                    <a:lnTo>
                      <a:pt x="0" y="241"/>
                    </a:lnTo>
                    <a:lnTo>
                      <a:pt x="6" y="247"/>
                    </a:lnTo>
                    <a:lnTo>
                      <a:pt x="24" y="244"/>
                    </a:lnTo>
                    <a:lnTo>
                      <a:pt x="38" y="235"/>
                    </a:lnTo>
                    <a:lnTo>
                      <a:pt x="48" y="224"/>
                    </a:lnTo>
                    <a:lnTo>
                      <a:pt x="55" y="209"/>
                    </a:lnTo>
                    <a:lnTo>
                      <a:pt x="59" y="189"/>
                    </a:lnTo>
                    <a:lnTo>
                      <a:pt x="60" y="169"/>
                    </a:lnTo>
                    <a:lnTo>
                      <a:pt x="62" y="124"/>
                    </a:lnTo>
                    <a:lnTo>
                      <a:pt x="60" y="79"/>
                    </a:lnTo>
                    <a:lnTo>
                      <a:pt x="59" y="60"/>
                    </a:lnTo>
                    <a:lnTo>
                      <a:pt x="55" y="42"/>
                    </a:lnTo>
                    <a:lnTo>
                      <a:pt x="46" y="28"/>
                    </a:lnTo>
                    <a:lnTo>
                      <a:pt x="35" y="17"/>
                    </a:lnTo>
                    <a:lnTo>
                      <a:pt x="21" y="1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6" y="31"/>
                    </a:lnTo>
                    <a:lnTo>
                      <a:pt x="16" y="32"/>
                    </a:lnTo>
                    <a:lnTo>
                      <a:pt x="24" y="38"/>
                    </a:lnTo>
                    <a:lnTo>
                      <a:pt x="30" y="46"/>
                    </a:lnTo>
                    <a:lnTo>
                      <a:pt x="32" y="57"/>
                    </a:lnTo>
                    <a:lnTo>
                      <a:pt x="35" y="71"/>
                    </a:lnTo>
                    <a:lnTo>
                      <a:pt x="37" y="88"/>
                    </a:lnTo>
                    <a:lnTo>
                      <a:pt x="37" y="130"/>
                    </a:lnTo>
                    <a:lnTo>
                      <a:pt x="37" y="159"/>
                    </a:lnTo>
                    <a:lnTo>
                      <a:pt x="32" y="187"/>
                    </a:lnTo>
                    <a:lnTo>
                      <a:pt x="30" y="199"/>
                    </a:lnTo>
                    <a:lnTo>
                      <a:pt x="24" y="208"/>
                    </a:lnTo>
                    <a:lnTo>
                      <a:pt x="16" y="213"/>
                    </a:lnTo>
                    <a:lnTo>
                      <a:pt x="6" y="216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81" name="Freeform 102"/>
              <p:cNvSpPr>
                <a:spLocks/>
              </p:cNvSpPr>
              <p:nvPr/>
            </p:nvSpPr>
            <p:spPr bwMode="auto">
              <a:xfrm>
                <a:off x="3705" y="3420"/>
                <a:ext cx="20" cy="82"/>
              </a:xfrm>
              <a:custGeom>
                <a:avLst/>
                <a:gdLst>
                  <a:gd name="T0" fmla="*/ 2 w 61"/>
                  <a:gd name="T1" fmla="*/ 1 h 247"/>
                  <a:gd name="T2" fmla="*/ 2 w 61"/>
                  <a:gd name="T3" fmla="*/ 0 h 247"/>
                  <a:gd name="T4" fmla="*/ 2 w 61"/>
                  <a:gd name="T5" fmla="*/ 0 h 247"/>
                  <a:gd name="T6" fmla="*/ 1 w 61"/>
                  <a:gd name="T7" fmla="*/ 0 h 247"/>
                  <a:gd name="T8" fmla="*/ 1 w 61"/>
                  <a:gd name="T9" fmla="*/ 1 h 247"/>
                  <a:gd name="T10" fmla="*/ 1 w 61"/>
                  <a:gd name="T11" fmla="*/ 1 h 247"/>
                  <a:gd name="T12" fmla="*/ 0 w 61"/>
                  <a:gd name="T13" fmla="*/ 2 h 247"/>
                  <a:gd name="T14" fmla="*/ 0 w 61"/>
                  <a:gd name="T15" fmla="*/ 2 h 247"/>
                  <a:gd name="T16" fmla="*/ 0 w 61"/>
                  <a:gd name="T17" fmla="*/ 3 h 247"/>
                  <a:gd name="T18" fmla="*/ 0 w 61"/>
                  <a:gd name="T19" fmla="*/ 5 h 247"/>
                  <a:gd name="T20" fmla="*/ 0 w 61"/>
                  <a:gd name="T21" fmla="*/ 6 h 247"/>
                  <a:gd name="T22" fmla="*/ 0 w 61"/>
                  <a:gd name="T23" fmla="*/ 7 h 247"/>
                  <a:gd name="T24" fmla="*/ 0 w 61"/>
                  <a:gd name="T25" fmla="*/ 8 h 247"/>
                  <a:gd name="T26" fmla="*/ 1 w 61"/>
                  <a:gd name="T27" fmla="*/ 8 h 247"/>
                  <a:gd name="T28" fmla="*/ 1 w 61"/>
                  <a:gd name="T29" fmla="*/ 9 h 247"/>
                  <a:gd name="T30" fmla="*/ 1 w 61"/>
                  <a:gd name="T31" fmla="*/ 9 h 247"/>
                  <a:gd name="T32" fmla="*/ 2 w 61"/>
                  <a:gd name="T33" fmla="*/ 9 h 247"/>
                  <a:gd name="T34" fmla="*/ 2 w 61"/>
                  <a:gd name="T35" fmla="*/ 9 h 247"/>
                  <a:gd name="T36" fmla="*/ 2 w 61"/>
                  <a:gd name="T37" fmla="*/ 8 h 247"/>
                  <a:gd name="T38" fmla="*/ 2 w 61"/>
                  <a:gd name="T39" fmla="*/ 8 h 247"/>
                  <a:gd name="T40" fmla="*/ 2 w 61"/>
                  <a:gd name="T41" fmla="*/ 8 h 247"/>
                  <a:gd name="T42" fmla="*/ 1 w 61"/>
                  <a:gd name="T43" fmla="*/ 8 h 247"/>
                  <a:gd name="T44" fmla="*/ 1 w 61"/>
                  <a:gd name="T45" fmla="*/ 7 h 247"/>
                  <a:gd name="T46" fmla="*/ 1 w 61"/>
                  <a:gd name="T47" fmla="*/ 7 h 247"/>
                  <a:gd name="T48" fmla="*/ 1 w 61"/>
                  <a:gd name="T49" fmla="*/ 6 h 247"/>
                  <a:gd name="T50" fmla="*/ 1 w 61"/>
                  <a:gd name="T51" fmla="*/ 5 h 247"/>
                  <a:gd name="T52" fmla="*/ 1 w 61"/>
                  <a:gd name="T53" fmla="*/ 3 h 247"/>
                  <a:gd name="T54" fmla="*/ 1 w 61"/>
                  <a:gd name="T55" fmla="*/ 3 h 247"/>
                  <a:gd name="T56" fmla="*/ 1 w 61"/>
                  <a:gd name="T57" fmla="*/ 2 h 247"/>
                  <a:gd name="T58" fmla="*/ 1 w 61"/>
                  <a:gd name="T59" fmla="*/ 2 h 247"/>
                  <a:gd name="T60" fmla="*/ 1 w 61"/>
                  <a:gd name="T61" fmla="*/ 1 h 247"/>
                  <a:gd name="T62" fmla="*/ 2 w 61"/>
                  <a:gd name="T63" fmla="*/ 1 h 247"/>
                  <a:gd name="T64" fmla="*/ 2 w 61"/>
                  <a:gd name="T65" fmla="*/ 1 h 247"/>
                  <a:gd name="T66" fmla="*/ 2 w 61"/>
                  <a:gd name="T67" fmla="*/ 1 h 2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1"/>
                  <a:gd name="T103" fmla="*/ 0 h 247"/>
                  <a:gd name="T104" fmla="*/ 61 w 61"/>
                  <a:gd name="T105" fmla="*/ 247 h 2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1" h="247">
                    <a:moveTo>
                      <a:pt x="55" y="25"/>
                    </a:moveTo>
                    <a:lnTo>
                      <a:pt x="55" y="0"/>
                    </a:lnTo>
                    <a:lnTo>
                      <a:pt x="61" y="7"/>
                    </a:lnTo>
                    <a:lnTo>
                      <a:pt x="40" y="10"/>
                    </a:lnTo>
                    <a:lnTo>
                      <a:pt x="26" y="17"/>
                    </a:lnTo>
                    <a:lnTo>
                      <a:pt x="15" y="28"/>
                    </a:lnTo>
                    <a:lnTo>
                      <a:pt x="8" y="42"/>
                    </a:lnTo>
                    <a:lnTo>
                      <a:pt x="2" y="60"/>
                    </a:lnTo>
                    <a:lnTo>
                      <a:pt x="1" y="79"/>
                    </a:lnTo>
                    <a:lnTo>
                      <a:pt x="0" y="124"/>
                    </a:lnTo>
                    <a:lnTo>
                      <a:pt x="1" y="169"/>
                    </a:lnTo>
                    <a:lnTo>
                      <a:pt x="2" y="189"/>
                    </a:lnTo>
                    <a:lnTo>
                      <a:pt x="7" y="209"/>
                    </a:lnTo>
                    <a:lnTo>
                      <a:pt x="14" y="224"/>
                    </a:lnTo>
                    <a:lnTo>
                      <a:pt x="23" y="235"/>
                    </a:lnTo>
                    <a:lnTo>
                      <a:pt x="37" y="244"/>
                    </a:lnTo>
                    <a:lnTo>
                      <a:pt x="55" y="247"/>
                    </a:lnTo>
                    <a:lnTo>
                      <a:pt x="55" y="241"/>
                    </a:lnTo>
                    <a:lnTo>
                      <a:pt x="55" y="216"/>
                    </a:lnTo>
                    <a:lnTo>
                      <a:pt x="61" y="216"/>
                    </a:lnTo>
                    <a:lnTo>
                      <a:pt x="48" y="213"/>
                    </a:lnTo>
                    <a:lnTo>
                      <a:pt x="39" y="208"/>
                    </a:lnTo>
                    <a:lnTo>
                      <a:pt x="33" y="199"/>
                    </a:lnTo>
                    <a:lnTo>
                      <a:pt x="27" y="187"/>
                    </a:lnTo>
                    <a:lnTo>
                      <a:pt x="23" y="159"/>
                    </a:lnTo>
                    <a:lnTo>
                      <a:pt x="23" y="130"/>
                    </a:lnTo>
                    <a:lnTo>
                      <a:pt x="23" y="88"/>
                    </a:lnTo>
                    <a:lnTo>
                      <a:pt x="25" y="71"/>
                    </a:lnTo>
                    <a:lnTo>
                      <a:pt x="27" y="57"/>
                    </a:lnTo>
                    <a:lnTo>
                      <a:pt x="33" y="46"/>
                    </a:lnTo>
                    <a:lnTo>
                      <a:pt x="39" y="38"/>
                    </a:lnTo>
                    <a:lnTo>
                      <a:pt x="48" y="32"/>
                    </a:lnTo>
                    <a:lnTo>
                      <a:pt x="61" y="31"/>
                    </a:lnTo>
                    <a:lnTo>
                      <a:pt x="55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82" name="Freeform 103"/>
              <p:cNvSpPr>
                <a:spLocks/>
              </p:cNvSpPr>
              <p:nvPr/>
            </p:nvSpPr>
            <p:spPr bwMode="auto">
              <a:xfrm>
                <a:off x="3773" y="3420"/>
                <a:ext cx="22" cy="82"/>
              </a:xfrm>
              <a:custGeom>
                <a:avLst/>
                <a:gdLst>
                  <a:gd name="T0" fmla="*/ 0 w 64"/>
                  <a:gd name="T1" fmla="*/ 8 h 247"/>
                  <a:gd name="T2" fmla="*/ 0 w 64"/>
                  <a:gd name="T3" fmla="*/ 9 h 247"/>
                  <a:gd name="T4" fmla="*/ 0 w 64"/>
                  <a:gd name="T5" fmla="*/ 9 h 247"/>
                  <a:gd name="T6" fmla="*/ 1 w 64"/>
                  <a:gd name="T7" fmla="*/ 9 h 247"/>
                  <a:gd name="T8" fmla="*/ 1 w 64"/>
                  <a:gd name="T9" fmla="*/ 9 h 247"/>
                  <a:gd name="T10" fmla="*/ 2 w 64"/>
                  <a:gd name="T11" fmla="*/ 8 h 247"/>
                  <a:gd name="T12" fmla="*/ 2 w 64"/>
                  <a:gd name="T13" fmla="*/ 8 h 247"/>
                  <a:gd name="T14" fmla="*/ 2 w 64"/>
                  <a:gd name="T15" fmla="*/ 7 h 247"/>
                  <a:gd name="T16" fmla="*/ 2 w 64"/>
                  <a:gd name="T17" fmla="*/ 6 h 247"/>
                  <a:gd name="T18" fmla="*/ 3 w 64"/>
                  <a:gd name="T19" fmla="*/ 5 h 247"/>
                  <a:gd name="T20" fmla="*/ 2 w 64"/>
                  <a:gd name="T21" fmla="*/ 3 h 247"/>
                  <a:gd name="T22" fmla="*/ 2 w 64"/>
                  <a:gd name="T23" fmla="*/ 2 h 247"/>
                  <a:gd name="T24" fmla="*/ 2 w 64"/>
                  <a:gd name="T25" fmla="*/ 2 h 247"/>
                  <a:gd name="T26" fmla="*/ 2 w 64"/>
                  <a:gd name="T27" fmla="*/ 1 h 247"/>
                  <a:gd name="T28" fmla="*/ 1 w 64"/>
                  <a:gd name="T29" fmla="*/ 1 h 247"/>
                  <a:gd name="T30" fmla="*/ 1 w 64"/>
                  <a:gd name="T31" fmla="*/ 0 h 247"/>
                  <a:gd name="T32" fmla="*/ 0 w 64"/>
                  <a:gd name="T33" fmla="*/ 0 h 247"/>
                  <a:gd name="T34" fmla="*/ 0 w 64"/>
                  <a:gd name="T35" fmla="*/ 0 h 247"/>
                  <a:gd name="T36" fmla="*/ 0 w 64"/>
                  <a:gd name="T37" fmla="*/ 1 h 247"/>
                  <a:gd name="T38" fmla="*/ 0 w 64"/>
                  <a:gd name="T39" fmla="*/ 1 h 247"/>
                  <a:gd name="T40" fmla="*/ 1 w 64"/>
                  <a:gd name="T41" fmla="*/ 1 h 247"/>
                  <a:gd name="T42" fmla="*/ 1 w 64"/>
                  <a:gd name="T43" fmla="*/ 1 h 247"/>
                  <a:gd name="T44" fmla="*/ 1 w 64"/>
                  <a:gd name="T45" fmla="*/ 2 h 247"/>
                  <a:gd name="T46" fmla="*/ 1 w 64"/>
                  <a:gd name="T47" fmla="*/ 2 h 247"/>
                  <a:gd name="T48" fmla="*/ 1 w 64"/>
                  <a:gd name="T49" fmla="*/ 3 h 247"/>
                  <a:gd name="T50" fmla="*/ 1 w 64"/>
                  <a:gd name="T51" fmla="*/ 3 h 247"/>
                  <a:gd name="T52" fmla="*/ 1 w 64"/>
                  <a:gd name="T53" fmla="*/ 5 h 247"/>
                  <a:gd name="T54" fmla="*/ 1 w 64"/>
                  <a:gd name="T55" fmla="*/ 6 h 247"/>
                  <a:gd name="T56" fmla="*/ 1 w 64"/>
                  <a:gd name="T57" fmla="*/ 7 h 247"/>
                  <a:gd name="T58" fmla="*/ 1 w 64"/>
                  <a:gd name="T59" fmla="*/ 7 h 247"/>
                  <a:gd name="T60" fmla="*/ 1 w 64"/>
                  <a:gd name="T61" fmla="*/ 8 h 247"/>
                  <a:gd name="T62" fmla="*/ 1 w 64"/>
                  <a:gd name="T63" fmla="*/ 8 h 247"/>
                  <a:gd name="T64" fmla="*/ 0 w 64"/>
                  <a:gd name="T65" fmla="*/ 8 h 247"/>
                  <a:gd name="T66" fmla="*/ 0 w 64"/>
                  <a:gd name="T67" fmla="*/ 8 h 2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4"/>
                  <a:gd name="T103" fmla="*/ 0 h 247"/>
                  <a:gd name="T104" fmla="*/ 64 w 64"/>
                  <a:gd name="T105" fmla="*/ 247 h 2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4" h="247">
                    <a:moveTo>
                      <a:pt x="0" y="216"/>
                    </a:moveTo>
                    <a:lnTo>
                      <a:pt x="0" y="241"/>
                    </a:lnTo>
                    <a:lnTo>
                      <a:pt x="5" y="247"/>
                    </a:lnTo>
                    <a:lnTo>
                      <a:pt x="25" y="244"/>
                    </a:lnTo>
                    <a:lnTo>
                      <a:pt x="39" y="235"/>
                    </a:lnTo>
                    <a:lnTo>
                      <a:pt x="50" y="224"/>
                    </a:lnTo>
                    <a:lnTo>
                      <a:pt x="57" y="209"/>
                    </a:lnTo>
                    <a:lnTo>
                      <a:pt x="61" y="189"/>
                    </a:lnTo>
                    <a:lnTo>
                      <a:pt x="62" y="169"/>
                    </a:lnTo>
                    <a:lnTo>
                      <a:pt x="64" y="124"/>
                    </a:lnTo>
                    <a:lnTo>
                      <a:pt x="62" y="79"/>
                    </a:lnTo>
                    <a:lnTo>
                      <a:pt x="61" y="60"/>
                    </a:lnTo>
                    <a:lnTo>
                      <a:pt x="55" y="42"/>
                    </a:lnTo>
                    <a:lnTo>
                      <a:pt x="48" y="28"/>
                    </a:lnTo>
                    <a:lnTo>
                      <a:pt x="37" y="17"/>
                    </a:lnTo>
                    <a:lnTo>
                      <a:pt x="20" y="1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5" y="31"/>
                    </a:lnTo>
                    <a:lnTo>
                      <a:pt x="16" y="32"/>
                    </a:lnTo>
                    <a:lnTo>
                      <a:pt x="25" y="38"/>
                    </a:lnTo>
                    <a:lnTo>
                      <a:pt x="30" y="46"/>
                    </a:lnTo>
                    <a:lnTo>
                      <a:pt x="34" y="57"/>
                    </a:lnTo>
                    <a:lnTo>
                      <a:pt x="37" y="71"/>
                    </a:lnTo>
                    <a:lnTo>
                      <a:pt x="39" y="88"/>
                    </a:lnTo>
                    <a:lnTo>
                      <a:pt x="39" y="130"/>
                    </a:lnTo>
                    <a:lnTo>
                      <a:pt x="39" y="159"/>
                    </a:lnTo>
                    <a:lnTo>
                      <a:pt x="34" y="187"/>
                    </a:lnTo>
                    <a:lnTo>
                      <a:pt x="30" y="199"/>
                    </a:lnTo>
                    <a:lnTo>
                      <a:pt x="25" y="208"/>
                    </a:lnTo>
                    <a:lnTo>
                      <a:pt x="16" y="213"/>
                    </a:lnTo>
                    <a:lnTo>
                      <a:pt x="5" y="216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83" name="Freeform 104"/>
              <p:cNvSpPr>
                <a:spLocks/>
              </p:cNvSpPr>
              <p:nvPr/>
            </p:nvSpPr>
            <p:spPr bwMode="auto">
              <a:xfrm>
                <a:off x="3754" y="3420"/>
                <a:ext cx="21" cy="82"/>
              </a:xfrm>
              <a:custGeom>
                <a:avLst/>
                <a:gdLst>
                  <a:gd name="T0" fmla="*/ 2 w 64"/>
                  <a:gd name="T1" fmla="*/ 1 h 247"/>
                  <a:gd name="T2" fmla="*/ 2 w 64"/>
                  <a:gd name="T3" fmla="*/ 0 h 247"/>
                  <a:gd name="T4" fmla="*/ 2 w 64"/>
                  <a:gd name="T5" fmla="*/ 0 h 247"/>
                  <a:gd name="T6" fmla="*/ 2 w 64"/>
                  <a:gd name="T7" fmla="*/ 0 h 247"/>
                  <a:gd name="T8" fmla="*/ 1 w 64"/>
                  <a:gd name="T9" fmla="*/ 1 h 247"/>
                  <a:gd name="T10" fmla="*/ 1 w 64"/>
                  <a:gd name="T11" fmla="*/ 1 h 247"/>
                  <a:gd name="T12" fmla="*/ 0 w 64"/>
                  <a:gd name="T13" fmla="*/ 2 h 247"/>
                  <a:gd name="T14" fmla="*/ 0 w 64"/>
                  <a:gd name="T15" fmla="*/ 2 h 247"/>
                  <a:gd name="T16" fmla="*/ 0 w 64"/>
                  <a:gd name="T17" fmla="*/ 3 h 247"/>
                  <a:gd name="T18" fmla="*/ 0 w 64"/>
                  <a:gd name="T19" fmla="*/ 5 h 247"/>
                  <a:gd name="T20" fmla="*/ 0 w 64"/>
                  <a:gd name="T21" fmla="*/ 6 h 247"/>
                  <a:gd name="T22" fmla="*/ 0 w 64"/>
                  <a:gd name="T23" fmla="*/ 7 h 247"/>
                  <a:gd name="T24" fmla="*/ 0 w 64"/>
                  <a:gd name="T25" fmla="*/ 8 h 247"/>
                  <a:gd name="T26" fmla="*/ 1 w 64"/>
                  <a:gd name="T27" fmla="*/ 8 h 247"/>
                  <a:gd name="T28" fmla="*/ 1 w 64"/>
                  <a:gd name="T29" fmla="*/ 9 h 247"/>
                  <a:gd name="T30" fmla="*/ 1 w 64"/>
                  <a:gd name="T31" fmla="*/ 9 h 247"/>
                  <a:gd name="T32" fmla="*/ 2 w 64"/>
                  <a:gd name="T33" fmla="*/ 9 h 247"/>
                  <a:gd name="T34" fmla="*/ 2 w 64"/>
                  <a:gd name="T35" fmla="*/ 9 h 247"/>
                  <a:gd name="T36" fmla="*/ 2 w 64"/>
                  <a:gd name="T37" fmla="*/ 8 h 247"/>
                  <a:gd name="T38" fmla="*/ 2 w 64"/>
                  <a:gd name="T39" fmla="*/ 8 h 247"/>
                  <a:gd name="T40" fmla="*/ 2 w 64"/>
                  <a:gd name="T41" fmla="*/ 8 h 247"/>
                  <a:gd name="T42" fmla="*/ 2 w 64"/>
                  <a:gd name="T43" fmla="*/ 8 h 247"/>
                  <a:gd name="T44" fmla="*/ 1 w 64"/>
                  <a:gd name="T45" fmla="*/ 7 h 247"/>
                  <a:gd name="T46" fmla="*/ 1 w 64"/>
                  <a:gd name="T47" fmla="*/ 7 h 247"/>
                  <a:gd name="T48" fmla="*/ 1 w 64"/>
                  <a:gd name="T49" fmla="*/ 6 h 247"/>
                  <a:gd name="T50" fmla="*/ 1 w 64"/>
                  <a:gd name="T51" fmla="*/ 5 h 247"/>
                  <a:gd name="T52" fmla="*/ 1 w 64"/>
                  <a:gd name="T53" fmla="*/ 3 h 247"/>
                  <a:gd name="T54" fmla="*/ 1 w 64"/>
                  <a:gd name="T55" fmla="*/ 3 h 247"/>
                  <a:gd name="T56" fmla="*/ 1 w 64"/>
                  <a:gd name="T57" fmla="*/ 2 h 247"/>
                  <a:gd name="T58" fmla="*/ 1 w 64"/>
                  <a:gd name="T59" fmla="*/ 2 h 247"/>
                  <a:gd name="T60" fmla="*/ 2 w 64"/>
                  <a:gd name="T61" fmla="*/ 1 h 247"/>
                  <a:gd name="T62" fmla="*/ 2 w 64"/>
                  <a:gd name="T63" fmla="*/ 1 h 247"/>
                  <a:gd name="T64" fmla="*/ 2 w 64"/>
                  <a:gd name="T65" fmla="*/ 1 h 247"/>
                  <a:gd name="T66" fmla="*/ 2 w 64"/>
                  <a:gd name="T67" fmla="*/ 1 h 2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4"/>
                  <a:gd name="T103" fmla="*/ 0 h 247"/>
                  <a:gd name="T104" fmla="*/ 64 w 64"/>
                  <a:gd name="T105" fmla="*/ 247 h 2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4" h="247">
                    <a:moveTo>
                      <a:pt x="59" y="25"/>
                    </a:moveTo>
                    <a:lnTo>
                      <a:pt x="59" y="0"/>
                    </a:lnTo>
                    <a:lnTo>
                      <a:pt x="64" y="7"/>
                    </a:lnTo>
                    <a:lnTo>
                      <a:pt x="43" y="10"/>
                    </a:lnTo>
                    <a:lnTo>
                      <a:pt x="26" y="17"/>
                    </a:lnTo>
                    <a:lnTo>
                      <a:pt x="15" y="28"/>
                    </a:lnTo>
                    <a:lnTo>
                      <a:pt x="8" y="42"/>
                    </a:lnTo>
                    <a:lnTo>
                      <a:pt x="3" y="60"/>
                    </a:lnTo>
                    <a:lnTo>
                      <a:pt x="1" y="79"/>
                    </a:lnTo>
                    <a:lnTo>
                      <a:pt x="0" y="124"/>
                    </a:lnTo>
                    <a:lnTo>
                      <a:pt x="1" y="169"/>
                    </a:lnTo>
                    <a:lnTo>
                      <a:pt x="3" y="189"/>
                    </a:lnTo>
                    <a:lnTo>
                      <a:pt x="7" y="209"/>
                    </a:lnTo>
                    <a:lnTo>
                      <a:pt x="14" y="224"/>
                    </a:lnTo>
                    <a:lnTo>
                      <a:pt x="25" y="235"/>
                    </a:lnTo>
                    <a:lnTo>
                      <a:pt x="39" y="244"/>
                    </a:lnTo>
                    <a:lnTo>
                      <a:pt x="59" y="247"/>
                    </a:lnTo>
                    <a:lnTo>
                      <a:pt x="59" y="241"/>
                    </a:lnTo>
                    <a:lnTo>
                      <a:pt x="59" y="216"/>
                    </a:lnTo>
                    <a:lnTo>
                      <a:pt x="64" y="216"/>
                    </a:lnTo>
                    <a:lnTo>
                      <a:pt x="52" y="213"/>
                    </a:lnTo>
                    <a:lnTo>
                      <a:pt x="42" y="208"/>
                    </a:lnTo>
                    <a:lnTo>
                      <a:pt x="36" y="199"/>
                    </a:lnTo>
                    <a:lnTo>
                      <a:pt x="31" y="187"/>
                    </a:lnTo>
                    <a:lnTo>
                      <a:pt x="26" y="159"/>
                    </a:lnTo>
                    <a:lnTo>
                      <a:pt x="26" y="130"/>
                    </a:lnTo>
                    <a:lnTo>
                      <a:pt x="26" y="88"/>
                    </a:lnTo>
                    <a:lnTo>
                      <a:pt x="28" y="71"/>
                    </a:lnTo>
                    <a:lnTo>
                      <a:pt x="31" y="57"/>
                    </a:lnTo>
                    <a:lnTo>
                      <a:pt x="36" y="46"/>
                    </a:lnTo>
                    <a:lnTo>
                      <a:pt x="42" y="38"/>
                    </a:lnTo>
                    <a:lnTo>
                      <a:pt x="52" y="32"/>
                    </a:lnTo>
                    <a:lnTo>
                      <a:pt x="64" y="31"/>
                    </a:lnTo>
                    <a:lnTo>
                      <a:pt x="59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84" name="Freeform 105"/>
              <p:cNvSpPr>
                <a:spLocks/>
              </p:cNvSpPr>
              <p:nvPr/>
            </p:nvSpPr>
            <p:spPr bwMode="auto">
              <a:xfrm>
                <a:off x="4568" y="3447"/>
                <a:ext cx="21" cy="55"/>
              </a:xfrm>
              <a:custGeom>
                <a:avLst/>
                <a:gdLst>
                  <a:gd name="T0" fmla="*/ 0 w 61"/>
                  <a:gd name="T1" fmla="*/ 5 h 166"/>
                  <a:gd name="T2" fmla="*/ 0 w 61"/>
                  <a:gd name="T3" fmla="*/ 6 h 166"/>
                  <a:gd name="T4" fmla="*/ 0 w 61"/>
                  <a:gd name="T5" fmla="*/ 6 h 166"/>
                  <a:gd name="T6" fmla="*/ 1 w 61"/>
                  <a:gd name="T7" fmla="*/ 6 h 166"/>
                  <a:gd name="T8" fmla="*/ 1 w 61"/>
                  <a:gd name="T9" fmla="*/ 6 h 166"/>
                  <a:gd name="T10" fmla="*/ 1 w 61"/>
                  <a:gd name="T11" fmla="*/ 5 h 166"/>
                  <a:gd name="T12" fmla="*/ 2 w 61"/>
                  <a:gd name="T13" fmla="*/ 5 h 166"/>
                  <a:gd name="T14" fmla="*/ 2 w 61"/>
                  <a:gd name="T15" fmla="*/ 5 h 166"/>
                  <a:gd name="T16" fmla="*/ 2 w 61"/>
                  <a:gd name="T17" fmla="*/ 4 h 166"/>
                  <a:gd name="T18" fmla="*/ 2 w 61"/>
                  <a:gd name="T19" fmla="*/ 3 h 166"/>
                  <a:gd name="T20" fmla="*/ 2 w 61"/>
                  <a:gd name="T21" fmla="*/ 3 h 166"/>
                  <a:gd name="T22" fmla="*/ 2 w 61"/>
                  <a:gd name="T23" fmla="*/ 2 h 166"/>
                  <a:gd name="T24" fmla="*/ 2 w 61"/>
                  <a:gd name="T25" fmla="*/ 2 h 166"/>
                  <a:gd name="T26" fmla="*/ 2 w 61"/>
                  <a:gd name="T27" fmla="*/ 1 h 166"/>
                  <a:gd name="T28" fmla="*/ 2 w 61"/>
                  <a:gd name="T29" fmla="*/ 1 h 166"/>
                  <a:gd name="T30" fmla="*/ 1 w 61"/>
                  <a:gd name="T31" fmla="*/ 1 h 166"/>
                  <a:gd name="T32" fmla="*/ 1 w 61"/>
                  <a:gd name="T33" fmla="*/ 0 h 166"/>
                  <a:gd name="T34" fmla="*/ 0 w 61"/>
                  <a:gd name="T35" fmla="*/ 0 h 166"/>
                  <a:gd name="T36" fmla="*/ 0 w 61"/>
                  <a:gd name="T37" fmla="*/ 0 h 166"/>
                  <a:gd name="T38" fmla="*/ 0 w 61"/>
                  <a:gd name="T39" fmla="*/ 0 h 166"/>
                  <a:gd name="T40" fmla="*/ 0 w 61"/>
                  <a:gd name="T41" fmla="*/ 1 h 166"/>
                  <a:gd name="T42" fmla="*/ 0 w 61"/>
                  <a:gd name="T43" fmla="*/ 1 h 166"/>
                  <a:gd name="T44" fmla="*/ 0 w 61"/>
                  <a:gd name="T45" fmla="*/ 1 h 166"/>
                  <a:gd name="T46" fmla="*/ 1 w 61"/>
                  <a:gd name="T47" fmla="*/ 1 h 166"/>
                  <a:gd name="T48" fmla="*/ 1 w 61"/>
                  <a:gd name="T49" fmla="*/ 2 h 166"/>
                  <a:gd name="T50" fmla="*/ 1 w 61"/>
                  <a:gd name="T51" fmla="*/ 2 h 166"/>
                  <a:gd name="T52" fmla="*/ 1 w 61"/>
                  <a:gd name="T53" fmla="*/ 3 h 166"/>
                  <a:gd name="T54" fmla="*/ 1 w 61"/>
                  <a:gd name="T55" fmla="*/ 4 h 166"/>
                  <a:gd name="T56" fmla="*/ 1 w 61"/>
                  <a:gd name="T57" fmla="*/ 4 h 166"/>
                  <a:gd name="T58" fmla="*/ 1 w 61"/>
                  <a:gd name="T59" fmla="*/ 5 h 166"/>
                  <a:gd name="T60" fmla="*/ 1 w 61"/>
                  <a:gd name="T61" fmla="*/ 5 h 166"/>
                  <a:gd name="T62" fmla="*/ 0 w 61"/>
                  <a:gd name="T63" fmla="*/ 5 h 166"/>
                  <a:gd name="T64" fmla="*/ 0 w 61"/>
                  <a:gd name="T65" fmla="*/ 5 h 1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1"/>
                  <a:gd name="T100" fmla="*/ 0 h 166"/>
                  <a:gd name="T101" fmla="*/ 61 w 61"/>
                  <a:gd name="T102" fmla="*/ 166 h 16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1" h="166">
                    <a:moveTo>
                      <a:pt x="0" y="135"/>
                    </a:moveTo>
                    <a:lnTo>
                      <a:pt x="0" y="160"/>
                    </a:lnTo>
                    <a:lnTo>
                      <a:pt x="0" y="166"/>
                    </a:lnTo>
                    <a:lnTo>
                      <a:pt x="15" y="161"/>
                    </a:lnTo>
                    <a:lnTo>
                      <a:pt x="28" y="156"/>
                    </a:lnTo>
                    <a:lnTo>
                      <a:pt x="39" y="147"/>
                    </a:lnTo>
                    <a:lnTo>
                      <a:pt x="47" y="136"/>
                    </a:lnTo>
                    <a:lnTo>
                      <a:pt x="53" y="124"/>
                    </a:lnTo>
                    <a:lnTo>
                      <a:pt x="57" y="110"/>
                    </a:lnTo>
                    <a:lnTo>
                      <a:pt x="60" y="95"/>
                    </a:lnTo>
                    <a:lnTo>
                      <a:pt x="61" y="79"/>
                    </a:lnTo>
                    <a:lnTo>
                      <a:pt x="60" y="60"/>
                    </a:lnTo>
                    <a:lnTo>
                      <a:pt x="57" y="44"/>
                    </a:lnTo>
                    <a:lnTo>
                      <a:pt x="51" y="32"/>
                    </a:lnTo>
                    <a:lnTo>
                      <a:pt x="44" y="22"/>
                    </a:lnTo>
                    <a:lnTo>
                      <a:pt x="35" y="14"/>
                    </a:lnTo>
                    <a:lnTo>
                      <a:pt x="25" y="10"/>
                    </a:lnTo>
                    <a:lnTo>
                      <a:pt x="12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8" y="37"/>
                    </a:lnTo>
                    <a:lnTo>
                      <a:pt x="15" y="40"/>
                    </a:lnTo>
                    <a:lnTo>
                      <a:pt x="23" y="51"/>
                    </a:lnTo>
                    <a:lnTo>
                      <a:pt x="29" y="65"/>
                    </a:lnTo>
                    <a:lnTo>
                      <a:pt x="30" y="79"/>
                    </a:lnTo>
                    <a:lnTo>
                      <a:pt x="29" y="102"/>
                    </a:lnTo>
                    <a:lnTo>
                      <a:pt x="23" y="118"/>
                    </a:lnTo>
                    <a:lnTo>
                      <a:pt x="19" y="125"/>
                    </a:lnTo>
                    <a:lnTo>
                      <a:pt x="15" y="131"/>
                    </a:lnTo>
                    <a:lnTo>
                      <a:pt x="8" y="134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85" name="Freeform 106"/>
              <p:cNvSpPr>
                <a:spLocks/>
              </p:cNvSpPr>
              <p:nvPr/>
            </p:nvSpPr>
            <p:spPr bwMode="auto">
              <a:xfrm>
                <a:off x="4568" y="3420"/>
                <a:ext cx="19" cy="20"/>
              </a:xfrm>
              <a:custGeom>
                <a:avLst/>
                <a:gdLst>
                  <a:gd name="T0" fmla="*/ 0 w 56"/>
                  <a:gd name="T1" fmla="*/ 0 h 61"/>
                  <a:gd name="T2" fmla="*/ 0 w 56"/>
                  <a:gd name="T3" fmla="*/ 1 h 61"/>
                  <a:gd name="T4" fmla="*/ 0 w 56"/>
                  <a:gd name="T5" fmla="*/ 1 h 61"/>
                  <a:gd name="T6" fmla="*/ 0 w 56"/>
                  <a:gd name="T7" fmla="*/ 1 h 61"/>
                  <a:gd name="T8" fmla="*/ 1 w 56"/>
                  <a:gd name="T9" fmla="*/ 2 h 61"/>
                  <a:gd name="T10" fmla="*/ 1 w 56"/>
                  <a:gd name="T11" fmla="*/ 2 h 61"/>
                  <a:gd name="T12" fmla="*/ 1 w 56"/>
                  <a:gd name="T13" fmla="*/ 2 h 61"/>
                  <a:gd name="T14" fmla="*/ 1 w 56"/>
                  <a:gd name="T15" fmla="*/ 2 h 61"/>
                  <a:gd name="T16" fmla="*/ 2 w 56"/>
                  <a:gd name="T17" fmla="*/ 2 h 61"/>
                  <a:gd name="T18" fmla="*/ 2 w 56"/>
                  <a:gd name="T19" fmla="*/ 2 h 61"/>
                  <a:gd name="T20" fmla="*/ 2 w 56"/>
                  <a:gd name="T21" fmla="*/ 2 h 61"/>
                  <a:gd name="T22" fmla="*/ 2 w 56"/>
                  <a:gd name="T23" fmla="*/ 1 h 61"/>
                  <a:gd name="T24" fmla="*/ 2 w 56"/>
                  <a:gd name="T25" fmla="*/ 1 h 61"/>
                  <a:gd name="T26" fmla="*/ 2 w 56"/>
                  <a:gd name="T27" fmla="*/ 1 h 61"/>
                  <a:gd name="T28" fmla="*/ 1 w 56"/>
                  <a:gd name="T29" fmla="*/ 1 h 61"/>
                  <a:gd name="T30" fmla="*/ 1 w 56"/>
                  <a:gd name="T31" fmla="*/ 0 h 61"/>
                  <a:gd name="T32" fmla="*/ 0 w 56"/>
                  <a:gd name="T33" fmla="*/ 0 h 61"/>
                  <a:gd name="T34" fmla="*/ 0 w 56"/>
                  <a:gd name="T35" fmla="*/ 0 h 61"/>
                  <a:gd name="T36" fmla="*/ 0 w 56"/>
                  <a:gd name="T37" fmla="*/ 0 h 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6"/>
                  <a:gd name="T58" fmla="*/ 0 h 61"/>
                  <a:gd name="T59" fmla="*/ 56 w 56"/>
                  <a:gd name="T60" fmla="*/ 61 h 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6" h="61">
                    <a:moveTo>
                      <a:pt x="0" y="0"/>
                    </a:moveTo>
                    <a:lnTo>
                      <a:pt x="0" y="25"/>
                    </a:lnTo>
                    <a:lnTo>
                      <a:pt x="0" y="31"/>
                    </a:lnTo>
                    <a:lnTo>
                      <a:pt x="11" y="34"/>
                    </a:lnTo>
                    <a:lnTo>
                      <a:pt x="18" y="42"/>
                    </a:lnTo>
                    <a:lnTo>
                      <a:pt x="22" y="52"/>
                    </a:lnTo>
                    <a:lnTo>
                      <a:pt x="23" y="61"/>
                    </a:lnTo>
                    <a:lnTo>
                      <a:pt x="23" y="56"/>
                    </a:lnTo>
                    <a:lnTo>
                      <a:pt x="49" y="56"/>
                    </a:lnTo>
                    <a:lnTo>
                      <a:pt x="56" y="61"/>
                    </a:lnTo>
                    <a:lnTo>
                      <a:pt x="54" y="49"/>
                    </a:lnTo>
                    <a:lnTo>
                      <a:pt x="51" y="38"/>
                    </a:lnTo>
                    <a:lnTo>
                      <a:pt x="47" y="28"/>
                    </a:lnTo>
                    <a:lnTo>
                      <a:pt x="42" y="21"/>
                    </a:lnTo>
                    <a:lnTo>
                      <a:pt x="33" y="14"/>
                    </a:lnTo>
                    <a:lnTo>
                      <a:pt x="23" y="10"/>
                    </a:lnTo>
                    <a:lnTo>
                      <a:pt x="12" y="8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86" name="Freeform 107"/>
              <p:cNvSpPr>
                <a:spLocks/>
              </p:cNvSpPr>
              <p:nvPr/>
            </p:nvSpPr>
            <p:spPr bwMode="auto">
              <a:xfrm>
                <a:off x="4548" y="3420"/>
                <a:ext cx="22" cy="82"/>
              </a:xfrm>
              <a:custGeom>
                <a:avLst/>
                <a:gdLst>
                  <a:gd name="T0" fmla="*/ 2 w 65"/>
                  <a:gd name="T1" fmla="*/ 1 h 247"/>
                  <a:gd name="T2" fmla="*/ 2 w 65"/>
                  <a:gd name="T3" fmla="*/ 0 h 247"/>
                  <a:gd name="T4" fmla="*/ 2 w 65"/>
                  <a:gd name="T5" fmla="*/ 0 h 247"/>
                  <a:gd name="T6" fmla="*/ 1 w 65"/>
                  <a:gd name="T7" fmla="*/ 0 h 247"/>
                  <a:gd name="T8" fmla="*/ 1 w 65"/>
                  <a:gd name="T9" fmla="*/ 1 h 247"/>
                  <a:gd name="T10" fmla="*/ 0 w 65"/>
                  <a:gd name="T11" fmla="*/ 2 h 247"/>
                  <a:gd name="T12" fmla="*/ 0 w 65"/>
                  <a:gd name="T13" fmla="*/ 6 h 247"/>
                  <a:gd name="T14" fmla="*/ 0 w 65"/>
                  <a:gd name="T15" fmla="*/ 8 h 247"/>
                  <a:gd name="T16" fmla="*/ 1 w 65"/>
                  <a:gd name="T17" fmla="*/ 9 h 247"/>
                  <a:gd name="T18" fmla="*/ 1 w 65"/>
                  <a:gd name="T19" fmla="*/ 9 h 247"/>
                  <a:gd name="T20" fmla="*/ 2 w 65"/>
                  <a:gd name="T21" fmla="*/ 9 h 247"/>
                  <a:gd name="T22" fmla="*/ 2 w 65"/>
                  <a:gd name="T23" fmla="*/ 8 h 247"/>
                  <a:gd name="T24" fmla="*/ 2 w 65"/>
                  <a:gd name="T25" fmla="*/ 8 h 247"/>
                  <a:gd name="T26" fmla="*/ 1 w 65"/>
                  <a:gd name="T27" fmla="*/ 7 h 247"/>
                  <a:gd name="T28" fmla="*/ 1 w 65"/>
                  <a:gd name="T29" fmla="*/ 6 h 247"/>
                  <a:gd name="T30" fmla="*/ 1 w 65"/>
                  <a:gd name="T31" fmla="*/ 5 h 247"/>
                  <a:gd name="T32" fmla="*/ 1 w 65"/>
                  <a:gd name="T33" fmla="*/ 5 h 247"/>
                  <a:gd name="T34" fmla="*/ 2 w 65"/>
                  <a:gd name="T35" fmla="*/ 4 h 247"/>
                  <a:gd name="T36" fmla="*/ 2 w 65"/>
                  <a:gd name="T37" fmla="*/ 4 h 247"/>
                  <a:gd name="T38" fmla="*/ 2 w 65"/>
                  <a:gd name="T39" fmla="*/ 4 h 247"/>
                  <a:gd name="T40" fmla="*/ 2 w 65"/>
                  <a:gd name="T41" fmla="*/ 3 h 247"/>
                  <a:gd name="T42" fmla="*/ 2 w 65"/>
                  <a:gd name="T43" fmla="*/ 3 h 247"/>
                  <a:gd name="T44" fmla="*/ 2 w 65"/>
                  <a:gd name="T45" fmla="*/ 3 h 247"/>
                  <a:gd name="T46" fmla="*/ 1 w 65"/>
                  <a:gd name="T47" fmla="*/ 4 h 247"/>
                  <a:gd name="T48" fmla="*/ 1 w 65"/>
                  <a:gd name="T49" fmla="*/ 4 h 247"/>
                  <a:gd name="T50" fmla="*/ 1 w 65"/>
                  <a:gd name="T51" fmla="*/ 4 h 247"/>
                  <a:gd name="T52" fmla="*/ 1 w 65"/>
                  <a:gd name="T53" fmla="*/ 2 h 247"/>
                  <a:gd name="T54" fmla="*/ 1 w 65"/>
                  <a:gd name="T55" fmla="*/ 1 h 247"/>
                  <a:gd name="T56" fmla="*/ 2 w 65"/>
                  <a:gd name="T57" fmla="*/ 1 h 247"/>
                  <a:gd name="T58" fmla="*/ 2 w 65"/>
                  <a:gd name="T59" fmla="*/ 1 h 247"/>
                  <a:gd name="T60" fmla="*/ 2 w 65"/>
                  <a:gd name="T61" fmla="*/ 1 h 24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5"/>
                  <a:gd name="T94" fmla="*/ 0 h 247"/>
                  <a:gd name="T95" fmla="*/ 65 w 65"/>
                  <a:gd name="T96" fmla="*/ 247 h 24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5" h="247">
                    <a:moveTo>
                      <a:pt x="60" y="25"/>
                    </a:moveTo>
                    <a:lnTo>
                      <a:pt x="60" y="0"/>
                    </a:lnTo>
                    <a:lnTo>
                      <a:pt x="60" y="7"/>
                    </a:lnTo>
                    <a:lnTo>
                      <a:pt x="39" y="10"/>
                    </a:lnTo>
                    <a:lnTo>
                      <a:pt x="14" y="28"/>
                    </a:lnTo>
                    <a:lnTo>
                      <a:pt x="1" y="60"/>
                    </a:lnTo>
                    <a:lnTo>
                      <a:pt x="0" y="169"/>
                    </a:lnTo>
                    <a:lnTo>
                      <a:pt x="7" y="209"/>
                    </a:lnTo>
                    <a:lnTo>
                      <a:pt x="25" y="235"/>
                    </a:lnTo>
                    <a:lnTo>
                      <a:pt x="39" y="244"/>
                    </a:lnTo>
                    <a:lnTo>
                      <a:pt x="60" y="247"/>
                    </a:lnTo>
                    <a:lnTo>
                      <a:pt x="60" y="216"/>
                    </a:lnTo>
                    <a:lnTo>
                      <a:pt x="42" y="210"/>
                    </a:lnTo>
                    <a:lnTo>
                      <a:pt x="33" y="198"/>
                    </a:lnTo>
                    <a:lnTo>
                      <a:pt x="29" y="160"/>
                    </a:lnTo>
                    <a:lnTo>
                      <a:pt x="29" y="145"/>
                    </a:lnTo>
                    <a:lnTo>
                      <a:pt x="36" y="123"/>
                    </a:lnTo>
                    <a:lnTo>
                      <a:pt x="50" y="113"/>
                    </a:lnTo>
                    <a:lnTo>
                      <a:pt x="60" y="112"/>
                    </a:lnTo>
                    <a:lnTo>
                      <a:pt x="60" y="117"/>
                    </a:lnTo>
                    <a:lnTo>
                      <a:pt x="60" y="81"/>
                    </a:lnTo>
                    <a:lnTo>
                      <a:pt x="65" y="86"/>
                    </a:lnTo>
                    <a:lnTo>
                      <a:pt x="43" y="92"/>
                    </a:lnTo>
                    <a:lnTo>
                      <a:pt x="29" y="112"/>
                    </a:lnTo>
                    <a:lnTo>
                      <a:pt x="22" y="105"/>
                    </a:lnTo>
                    <a:lnTo>
                      <a:pt x="22" y="112"/>
                    </a:lnTo>
                    <a:lnTo>
                      <a:pt x="26" y="57"/>
                    </a:lnTo>
                    <a:lnTo>
                      <a:pt x="35" y="36"/>
                    </a:lnTo>
                    <a:lnTo>
                      <a:pt x="60" y="25"/>
                    </a:lnTo>
                    <a:lnTo>
                      <a:pt x="60" y="31"/>
                    </a:lnTo>
                    <a:lnTo>
                      <a:pt x="6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87" name="Freeform 108"/>
              <p:cNvSpPr>
                <a:spLocks/>
              </p:cNvSpPr>
              <p:nvPr/>
            </p:nvSpPr>
            <p:spPr bwMode="auto">
              <a:xfrm>
                <a:off x="4595" y="3420"/>
                <a:ext cx="41" cy="82"/>
              </a:xfrm>
              <a:custGeom>
                <a:avLst/>
                <a:gdLst>
                  <a:gd name="T0" fmla="*/ 0 w 123"/>
                  <a:gd name="T1" fmla="*/ 0 h 247"/>
                  <a:gd name="T2" fmla="*/ 0 w 123"/>
                  <a:gd name="T3" fmla="*/ 5 h 247"/>
                  <a:gd name="T4" fmla="*/ 1 w 123"/>
                  <a:gd name="T5" fmla="*/ 5 h 247"/>
                  <a:gd name="T6" fmla="*/ 2 w 123"/>
                  <a:gd name="T7" fmla="*/ 4 h 247"/>
                  <a:gd name="T8" fmla="*/ 3 w 123"/>
                  <a:gd name="T9" fmla="*/ 4 h 247"/>
                  <a:gd name="T10" fmla="*/ 3 w 123"/>
                  <a:gd name="T11" fmla="*/ 4 h 247"/>
                  <a:gd name="T12" fmla="*/ 3 w 123"/>
                  <a:gd name="T13" fmla="*/ 5 h 247"/>
                  <a:gd name="T14" fmla="*/ 3 w 123"/>
                  <a:gd name="T15" fmla="*/ 7 h 247"/>
                  <a:gd name="T16" fmla="*/ 3 w 123"/>
                  <a:gd name="T17" fmla="*/ 8 h 247"/>
                  <a:gd name="T18" fmla="*/ 3 w 123"/>
                  <a:gd name="T19" fmla="*/ 8 h 247"/>
                  <a:gd name="T20" fmla="*/ 2 w 123"/>
                  <a:gd name="T21" fmla="*/ 8 h 247"/>
                  <a:gd name="T22" fmla="*/ 2 w 123"/>
                  <a:gd name="T23" fmla="*/ 8 h 247"/>
                  <a:gd name="T24" fmla="*/ 1 w 123"/>
                  <a:gd name="T25" fmla="*/ 7 h 247"/>
                  <a:gd name="T26" fmla="*/ 1 w 123"/>
                  <a:gd name="T27" fmla="*/ 7 h 247"/>
                  <a:gd name="T28" fmla="*/ 1 w 123"/>
                  <a:gd name="T29" fmla="*/ 7 h 247"/>
                  <a:gd name="T30" fmla="*/ 0 w 123"/>
                  <a:gd name="T31" fmla="*/ 7 h 247"/>
                  <a:gd name="T32" fmla="*/ 0 w 123"/>
                  <a:gd name="T33" fmla="*/ 7 h 247"/>
                  <a:gd name="T34" fmla="*/ 0 w 123"/>
                  <a:gd name="T35" fmla="*/ 8 h 247"/>
                  <a:gd name="T36" fmla="*/ 1 w 123"/>
                  <a:gd name="T37" fmla="*/ 9 h 247"/>
                  <a:gd name="T38" fmla="*/ 2 w 123"/>
                  <a:gd name="T39" fmla="*/ 9 h 247"/>
                  <a:gd name="T40" fmla="*/ 4 w 123"/>
                  <a:gd name="T41" fmla="*/ 9 h 247"/>
                  <a:gd name="T42" fmla="*/ 4 w 123"/>
                  <a:gd name="T43" fmla="*/ 8 h 247"/>
                  <a:gd name="T44" fmla="*/ 4 w 123"/>
                  <a:gd name="T45" fmla="*/ 7 h 247"/>
                  <a:gd name="T46" fmla="*/ 5 w 123"/>
                  <a:gd name="T47" fmla="*/ 5 h 247"/>
                  <a:gd name="T48" fmla="*/ 4 w 123"/>
                  <a:gd name="T49" fmla="*/ 4 h 247"/>
                  <a:gd name="T50" fmla="*/ 4 w 123"/>
                  <a:gd name="T51" fmla="*/ 3 h 247"/>
                  <a:gd name="T52" fmla="*/ 3 w 123"/>
                  <a:gd name="T53" fmla="*/ 3 h 247"/>
                  <a:gd name="T54" fmla="*/ 2 w 123"/>
                  <a:gd name="T55" fmla="*/ 3 h 247"/>
                  <a:gd name="T56" fmla="*/ 1 w 123"/>
                  <a:gd name="T57" fmla="*/ 4 h 247"/>
                  <a:gd name="T58" fmla="*/ 1 w 123"/>
                  <a:gd name="T59" fmla="*/ 1 h 247"/>
                  <a:gd name="T60" fmla="*/ 4 w 123"/>
                  <a:gd name="T61" fmla="*/ 1 h 247"/>
                  <a:gd name="T62" fmla="*/ 4 w 123"/>
                  <a:gd name="T63" fmla="*/ 0 h 247"/>
                  <a:gd name="T64" fmla="*/ 0 w 123"/>
                  <a:gd name="T65" fmla="*/ 0 h 2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247"/>
                  <a:gd name="T101" fmla="*/ 123 w 123"/>
                  <a:gd name="T102" fmla="*/ 247 h 2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247">
                    <a:moveTo>
                      <a:pt x="6" y="0"/>
                    </a:moveTo>
                    <a:lnTo>
                      <a:pt x="6" y="135"/>
                    </a:lnTo>
                    <a:lnTo>
                      <a:pt x="36" y="135"/>
                    </a:lnTo>
                    <a:lnTo>
                      <a:pt x="52" y="114"/>
                    </a:lnTo>
                    <a:lnTo>
                      <a:pt x="71" y="113"/>
                    </a:lnTo>
                    <a:lnTo>
                      <a:pt x="85" y="121"/>
                    </a:lnTo>
                    <a:lnTo>
                      <a:pt x="92" y="145"/>
                    </a:lnTo>
                    <a:lnTo>
                      <a:pt x="92" y="185"/>
                    </a:lnTo>
                    <a:lnTo>
                      <a:pt x="85" y="210"/>
                    </a:lnTo>
                    <a:lnTo>
                      <a:pt x="71" y="220"/>
                    </a:lnTo>
                    <a:lnTo>
                      <a:pt x="62" y="222"/>
                    </a:lnTo>
                    <a:lnTo>
                      <a:pt x="50" y="219"/>
                    </a:lnTo>
                    <a:lnTo>
                      <a:pt x="38" y="199"/>
                    </a:lnTo>
                    <a:lnTo>
                      <a:pt x="36" y="185"/>
                    </a:lnTo>
                    <a:lnTo>
                      <a:pt x="31" y="178"/>
                    </a:lnTo>
                    <a:lnTo>
                      <a:pt x="0" y="178"/>
                    </a:lnTo>
                    <a:lnTo>
                      <a:pt x="6" y="185"/>
                    </a:lnTo>
                    <a:lnTo>
                      <a:pt x="11" y="219"/>
                    </a:lnTo>
                    <a:lnTo>
                      <a:pt x="35" y="241"/>
                    </a:lnTo>
                    <a:lnTo>
                      <a:pt x="62" y="247"/>
                    </a:lnTo>
                    <a:lnTo>
                      <a:pt x="95" y="238"/>
                    </a:lnTo>
                    <a:lnTo>
                      <a:pt x="113" y="217"/>
                    </a:lnTo>
                    <a:lnTo>
                      <a:pt x="121" y="189"/>
                    </a:lnTo>
                    <a:lnTo>
                      <a:pt x="123" y="144"/>
                    </a:lnTo>
                    <a:lnTo>
                      <a:pt x="112" y="102"/>
                    </a:lnTo>
                    <a:lnTo>
                      <a:pt x="96" y="86"/>
                    </a:lnTo>
                    <a:lnTo>
                      <a:pt x="74" y="81"/>
                    </a:lnTo>
                    <a:lnTo>
                      <a:pt x="43" y="93"/>
                    </a:lnTo>
                    <a:lnTo>
                      <a:pt x="36" y="99"/>
                    </a:lnTo>
                    <a:lnTo>
                      <a:pt x="36" y="31"/>
                    </a:lnTo>
                    <a:lnTo>
                      <a:pt x="110" y="31"/>
                    </a:lnTo>
                    <a:lnTo>
                      <a:pt x="11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88" name="Freeform 109"/>
              <p:cNvSpPr>
                <a:spLocks/>
              </p:cNvSpPr>
              <p:nvPr/>
            </p:nvSpPr>
            <p:spPr bwMode="auto">
              <a:xfrm>
                <a:off x="4665" y="3420"/>
                <a:ext cx="21" cy="82"/>
              </a:xfrm>
              <a:custGeom>
                <a:avLst/>
                <a:gdLst>
                  <a:gd name="T0" fmla="*/ 0 w 64"/>
                  <a:gd name="T1" fmla="*/ 8 h 247"/>
                  <a:gd name="T2" fmla="*/ 0 w 64"/>
                  <a:gd name="T3" fmla="*/ 9 h 247"/>
                  <a:gd name="T4" fmla="*/ 0 w 64"/>
                  <a:gd name="T5" fmla="*/ 9 h 247"/>
                  <a:gd name="T6" fmla="*/ 1 w 64"/>
                  <a:gd name="T7" fmla="*/ 9 h 247"/>
                  <a:gd name="T8" fmla="*/ 1 w 64"/>
                  <a:gd name="T9" fmla="*/ 9 h 247"/>
                  <a:gd name="T10" fmla="*/ 2 w 64"/>
                  <a:gd name="T11" fmla="*/ 8 h 247"/>
                  <a:gd name="T12" fmla="*/ 2 w 64"/>
                  <a:gd name="T13" fmla="*/ 8 h 247"/>
                  <a:gd name="T14" fmla="*/ 2 w 64"/>
                  <a:gd name="T15" fmla="*/ 7 h 247"/>
                  <a:gd name="T16" fmla="*/ 2 w 64"/>
                  <a:gd name="T17" fmla="*/ 6 h 247"/>
                  <a:gd name="T18" fmla="*/ 2 w 64"/>
                  <a:gd name="T19" fmla="*/ 5 h 247"/>
                  <a:gd name="T20" fmla="*/ 2 w 64"/>
                  <a:gd name="T21" fmla="*/ 3 h 247"/>
                  <a:gd name="T22" fmla="*/ 2 w 64"/>
                  <a:gd name="T23" fmla="*/ 2 h 247"/>
                  <a:gd name="T24" fmla="*/ 2 w 64"/>
                  <a:gd name="T25" fmla="*/ 2 h 247"/>
                  <a:gd name="T26" fmla="*/ 2 w 64"/>
                  <a:gd name="T27" fmla="*/ 1 h 247"/>
                  <a:gd name="T28" fmla="*/ 1 w 64"/>
                  <a:gd name="T29" fmla="*/ 1 h 247"/>
                  <a:gd name="T30" fmla="*/ 1 w 64"/>
                  <a:gd name="T31" fmla="*/ 0 h 247"/>
                  <a:gd name="T32" fmla="*/ 0 w 64"/>
                  <a:gd name="T33" fmla="*/ 0 h 247"/>
                  <a:gd name="T34" fmla="*/ 0 w 64"/>
                  <a:gd name="T35" fmla="*/ 0 h 247"/>
                  <a:gd name="T36" fmla="*/ 0 w 64"/>
                  <a:gd name="T37" fmla="*/ 1 h 247"/>
                  <a:gd name="T38" fmla="*/ 0 w 64"/>
                  <a:gd name="T39" fmla="*/ 1 h 247"/>
                  <a:gd name="T40" fmla="*/ 1 w 64"/>
                  <a:gd name="T41" fmla="*/ 1 h 247"/>
                  <a:gd name="T42" fmla="*/ 1 w 64"/>
                  <a:gd name="T43" fmla="*/ 2 h 247"/>
                  <a:gd name="T44" fmla="*/ 1 w 64"/>
                  <a:gd name="T45" fmla="*/ 2 h 247"/>
                  <a:gd name="T46" fmla="*/ 1 w 64"/>
                  <a:gd name="T47" fmla="*/ 3 h 247"/>
                  <a:gd name="T48" fmla="*/ 1 w 64"/>
                  <a:gd name="T49" fmla="*/ 3 h 247"/>
                  <a:gd name="T50" fmla="*/ 1 w 64"/>
                  <a:gd name="T51" fmla="*/ 5 h 247"/>
                  <a:gd name="T52" fmla="*/ 1 w 64"/>
                  <a:gd name="T53" fmla="*/ 6 h 247"/>
                  <a:gd name="T54" fmla="*/ 1 w 64"/>
                  <a:gd name="T55" fmla="*/ 7 h 247"/>
                  <a:gd name="T56" fmla="*/ 1 w 64"/>
                  <a:gd name="T57" fmla="*/ 7 h 247"/>
                  <a:gd name="T58" fmla="*/ 1 w 64"/>
                  <a:gd name="T59" fmla="*/ 8 h 247"/>
                  <a:gd name="T60" fmla="*/ 0 w 64"/>
                  <a:gd name="T61" fmla="*/ 8 h 247"/>
                  <a:gd name="T62" fmla="*/ 0 w 64"/>
                  <a:gd name="T63" fmla="*/ 8 h 2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4"/>
                  <a:gd name="T97" fmla="*/ 0 h 247"/>
                  <a:gd name="T98" fmla="*/ 64 w 64"/>
                  <a:gd name="T99" fmla="*/ 247 h 2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4" h="247">
                    <a:moveTo>
                      <a:pt x="0" y="216"/>
                    </a:moveTo>
                    <a:lnTo>
                      <a:pt x="0" y="241"/>
                    </a:lnTo>
                    <a:lnTo>
                      <a:pt x="0" y="247"/>
                    </a:lnTo>
                    <a:lnTo>
                      <a:pt x="21" y="244"/>
                    </a:lnTo>
                    <a:lnTo>
                      <a:pt x="37" y="235"/>
                    </a:lnTo>
                    <a:lnTo>
                      <a:pt x="49" y="224"/>
                    </a:lnTo>
                    <a:lnTo>
                      <a:pt x="55" y="209"/>
                    </a:lnTo>
                    <a:lnTo>
                      <a:pt x="61" y="189"/>
                    </a:lnTo>
                    <a:lnTo>
                      <a:pt x="62" y="169"/>
                    </a:lnTo>
                    <a:lnTo>
                      <a:pt x="64" y="124"/>
                    </a:lnTo>
                    <a:lnTo>
                      <a:pt x="62" y="82"/>
                    </a:lnTo>
                    <a:lnTo>
                      <a:pt x="61" y="63"/>
                    </a:lnTo>
                    <a:lnTo>
                      <a:pt x="55" y="45"/>
                    </a:lnTo>
                    <a:lnTo>
                      <a:pt x="49" y="29"/>
                    </a:lnTo>
                    <a:lnTo>
                      <a:pt x="37" y="18"/>
                    </a:lnTo>
                    <a:lnTo>
                      <a:pt x="21" y="1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11" y="32"/>
                    </a:lnTo>
                    <a:lnTo>
                      <a:pt x="19" y="38"/>
                    </a:lnTo>
                    <a:lnTo>
                      <a:pt x="26" y="47"/>
                    </a:lnTo>
                    <a:lnTo>
                      <a:pt x="32" y="60"/>
                    </a:lnTo>
                    <a:lnTo>
                      <a:pt x="35" y="74"/>
                    </a:lnTo>
                    <a:lnTo>
                      <a:pt x="37" y="91"/>
                    </a:lnTo>
                    <a:lnTo>
                      <a:pt x="39" y="130"/>
                    </a:lnTo>
                    <a:lnTo>
                      <a:pt x="37" y="159"/>
                    </a:lnTo>
                    <a:lnTo>
                      <a:pt x="32" y="187"/>
                    </a:lnTo>
                    <a:lnTo>
                      <a:pt x="26" y="199"/>
                    </a:lnTo>
                    <a:lnTo>
                      <a:pt x="19" y="208"/>
                    </a:lnTo>
                    <a:lnTo>
                      <a:pt x="11" y="213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89" name="Freeform 110"/>
              <p:cNvSpPr>
                <a:spLocks/>
              </p:cNvSpPr>
              <p:nvPr/>
            </p:nvSpPr>
            <p:spPr bwMode="auto">
              <a:xfrm>
                <a:off x="4644" y="3420"/>
                <a:ext cx="21" cy="82"/>
              </a:xfrm>
              <a:custGeom>
                <a:avLst/>
                <a:gdLst>
                  <a:gd name="T0" fmla="*/ 2 w 64"/>
                  <a:gd name="T1" fmla="*/ 1 h 247"/>
                  <a:gd name="T2" fmla="*/ 2 w 64"/>
                  <a:gd name="T3" fmla="*/ 0 h 247"/>
                  <a:gd name="T4" fmla="*/ 2 w 64"/>
                  <a:gd name="T5" fmla="*/ 0 h 247"/>
                  <a:gd name="T6" fmla="*/ 2 w 64"/>
                  <a:gd name="T7" fmla="*/ 0 h 247"/>
                  <a:gd name="T8" fmla="*/ 1 w 64"/>
                  <a:gd name="T9" fmla="*/ 1 h 247"/>
                  <a:gd name="T10" fmla="*/ 1 w 64"/>
                  <a:gd name="T11" fmla="*/ 1 h 247"/>
                  <a:gd name="T12" fmla="*/ 0 w 64"/>
                  <a:gd name="T13" fmla="*/ 2 h 247"/>
                  <a:gd name="T14" fmla="*/ 0 w 64"/>
                  <a:gd name="T15" fmla="*/ 2 h 247"/>
                  <a:gd name="T16" fmla="*/ 0 w 64"/>
                  <a:gd name="T17" fmla="*/ 3 h 247"/>
                  <a:gd name="T18" fmla="*/ 0 w 64"/>
                  <a:gd name="T19" fmla="*/ 5 h 247"/>
                  <a:gd name="T20" fmla="*/ 0 w 64"/>
                  <a:gd name="T21" fmla="*/ 6 h 247"/>
                  <a:gd name="T22" fmla="*/ 0 w 64"/>
                  <a:gd name="T23" fmla="*/ 7 h 247"/>
                  <a:gd name="T24" fmla="*/ 0 w 64"/>
                  <a:gd name="T25" fmla="*/ 8 h 247"/>
                  <a:gd name="T26" fmla="*/ 1 w 64"/>
                  <a:gd name="T27" fmla="*/ 8 h 247"/>
                  <a:gd name="T28" fmla="*/ 1 w 64"/>
                  <a:gd name="T29" fmla="*/ 9 h 247"/>
                  <a:gd name="T30" fmla="*/ 2 w 64"/>
                  <a:gd name="T31" fmla="*/ 9 h 247"/>
                  <a:gd name="T32" fmla="*/ 2 w 64"/>
                  <a:gd name="T33" fmla="*/ 9 h 247"/>
                  <a:gd name="T34" fmla="*/ 2 w 64"/>
                  <a:gd name="T35" fmla="*/ 9 h 247"/>
                  <a:gd name="T36" fmla="*/ 2 w 64"/>
                  <a:gd name="T37" fmla="*/ 8 h 247"/>
                  <a:gd name="T38" fmla="*/ 2 w 64"/>
                  <a:gd name="T39" fmla="*/ 8 h 247"/>
                  <a:gd name="T40" fmla="*/ 2 w 64"/>
                  <a:gd name="T41" fmla="*/ 8 h 247"/>
                  <a:gd name="T42" fmla="*/ 1 w 64"/>
                  <a:gd name="T43" fmla="*/ 7 h 247"/>
                  <a:gd name="T44" fmla="*/ 1 w 64"/>
                  <a:gd name="T45" fmla="*/ 7 h 247"/>
                  <a:gd name="T46" fmla="*/ 1 w 64"/>
                  <a:gd name="T47" fmla="*/ 6 h 247"/>
                  <a:gd name="T48" fmla="*/ 1 w 64"/>
                  <a:gd name="T49" fmla="*/ 5 h 247"/>
                  <a:gd name="T50" fmla="*/ 1 w 64"/>
                  <a:gd name="T51" fmla="*/ 3 h 247"/>
                  <a:gd name="T52" fmla="*/ 1 w 64"/>
                  <a:gd name="T53" fmla="*/ 3 h 247"/>
                  <a:gd name="T54" fmla="*/ 1 w 64"/>
                  <a:gd name="T55" fmla="*/ 2 h 247"/>
                  <a:gd name="T56" fmla="*/ 1 w 64"/>
                  <a:gd name="T57" fmla="*/ 2 h 247"/>
                  <a:gd name="T58" fmla="*/ 2 w 64"/>
                  <a:gd name="T59" fmla="*/ 1 h 247"/>
                  <a:gd name="T60" fmla="*/ 2 w 64"/>
                  <a:gd name="T61" fmla="*/ 1 h 247"/>
                  <a:gd name="T62" fmla="*/ 2 w 64"/>
                  <a:gd name="T63" fmla="*/ 1 h 2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4"/>
                  <a:gd name="T97" fmla="*/ 0 h 247"/>
                  <a:gd name="T98" fmla="*/ 64 w 64"/>
                  <a:gd name="T99" fmla="*/ 247 h 2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4" h="247">
                    <a:moveTo>
                      <a:pt x="64" y="31"/>
                    </a:moveTo>
                    <a:lnTo>
                      <a:pt x="64" y="0"/>
                    </a:lnTo>
                    <a:lnTo>
                      <a:pt x="64" y="7"/>
                    </a:lnTo>
                    <a:lnTo>
                      <a:pt x="43" y="10"/>
                    </a:lnTo>
                    <a:lnTo>
                      <a:pt x="26" y="17"/>
                    </a:lnTo>
                    <a:lnTo>
                      <a:pt x="15" y="28"/>
                    </a:lnTo>
                    <a:lnTo>
                      <a:pt x="8" y="42"/>
                    </a:lnTo>
                    <a:lnTo>
                      <a:pt x="2" y="60"/>
                    </a:lnTo>
                    <a:lnTo>
                      <a:pt x="1" y="79"/>
                    </a:lnTo>
                    <a:lnTo>
                      <a:pt x="0" y="124"/>
                    </a:lnTo>
                    <a:lnTo>
                      <a:pt x="1" y="169"/>
                    </a:lnTo>
                    <a:lnTo>
                      <a:pt x="2" y="189"/>
                    </a:lnTo>
                    <a:lnTo>
                      <a:pt x="8" y="209"/>
                    </a:lnTo>
                    <a:lnTo>
                      <a:pt x="15" y="224"/>
                    </a:lnTo>
                    <a:lnTo>
                      <a:pt x="26" y="235"/>
                    </a:lnTo>
                    <a:lnTo>
                      <a:pt x="43" y="244"/>
                    </a:lnTo>
                    <a:lnTo>
                      <a:pt x="64" y="247"/>
                    </a:lnTo>
                    <a:lnTo>
                      <a:pt x="64" y="241"/>
                    </a:lnTo>
                    <a:lnTo>
                      <a:pt x="64" y="216"/>
                    </a:lnTo>
                    <a:lnTo>
                      <a:pt x="53" y="213"/>
                    </a:lnTo>
                    <a:lnTo>
                      <a:pt x="46" y="208"/>
                    </a:lnTo>
                    <a:lnTo>
                      <a:pt x="40" y="199"/>
                    </a:lnTo>
                    <a:lnTo>
                      <a:pt x="36" y="187"/>
                    </a:lnTo>
                    <a:lnTo>
                      <a:pt x="32" y="159"/>
                    </a:lnTo>
                    <a:lnTo>
                      <a:pt x="32" y="130"/>
                    </a:lnTo>
                    <a:lnTo>
                      <a:pt x="32" y="88"/>
                    </a:lnTo>
                    <a:lnTo>
                      <a:pt x="33" y="71"/>
                    </a:lnTo>
                    <a:lnTo>
                      <a:pt x="36" y="57"/>
                    </a:lnTo>
                    <a:lnTo>
                      <a:pt x="40" y="46"/>
                    </a:lnTo>
                    <a:lnTo>
                      <a:pt x="46" y="38"/>
                    </a:lnTo>
                    <a:lnTo>
                      <a:pt x="53" y="32"/>
                    </a:lnTo>
                    <a:lnTo>
                      <a:pt x="64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90" name="Freeform 111"/>
              <p:cNvSpPr>
                <a:spLocks/>
              </p:cNvSpPr>
              <p:nvPr/>
            </p:nvSpPr>
            <p:spPr bwMode="auto">
              <a:xfrm>
                <a:off x="1575" y="2958"/>
                <a:ext cx="1" cy="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1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6"/>
                  <a:gd name="T11" fmla="*/ 1 w 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6">
                    <a:moveTo>
                      <a:pt x="0" y="0"/>
                    </a:move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91" name="Freeform 112"/>
              <p:cNvSpPr>
                <a:spLocks/>
              </p:cNvSpPr>
              <p:nvPr/>
            </p:nvSpPr>
            <p:spPr bwMode="auto">
              <a:xfrm>
                <a:off x="1554" y="2958"/>
                <a:ext cx="1" cy="6"/>
              </a:xfrm>
              <a:custGeom>
                <a:avLst/>
                <a:gdLst>
                  <a:gd name="T0" fmla="*/ 0 w 1"/>
                  <a:gd name="T1" fmla="*/ 1 h 16"/>
                  <a:gd name="T2" fmla="*/ 0 w 1"/>
                  <a:gd name="T3" fmla="*/ 0 h 16"/>
                  <a:gd name="T4" fmla="*/ 0 w 1"/>
                  <a:gd name="T5" fmla="*/ 1 h 1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6"/>
                  <a:gd name="T11" fmla="*/ 1 w 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6">
                    <a:moveTo>
                      <a:pt x="0" y="16"/>
                    </a:move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92" name="Rectangle 113"/>
              <p:cNvSpPr>
                <a:spLocks noChangeArrowheads="1"/>
              </p:cNvSpPr>
              <p:nvPr/>
            </p:nvSpPr>
            <p:spPr bwMode="auto">
              <a:xfrm>
                <a:off x="1554" y="2958"/>
                <a:ext cx="21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793" name="Freeform 114"/>
              <p:cNvSpPr>
                <a:spLocks/>
              </p:cNvSpPr>
              <p:nvPr/>
            </p:nvSpPr>
            <p:spPr bwMode="auto">
              <a:xfrm>
                <a:off x="1540" y="2573"/>
                <a:ext cx="1" cy="6"/>
              </a:xfrm>
              <a:custGeom>
                <a:avLst/>
                <a:gdLst>
                  <a:gd name="T0" fmla="*/ 0 w 1"/>
                  <a:gd name="T1" fmla="*/ 1 h 17"/>
                  <a:gd name="T2" fmla="*/ 0 w 1"/>
                  <a:gd name="T3" fmla="*/ 0 h 17"/>
                  <a:gd name="T4" fmla="*/ 0 w 1"/>
                  <a:gd name="T5" fmla="*/ 1 h 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7"/>
                  <a:gd name="T11" fmla="*/ 1 w 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7">
                    <a:moveTo>
                      <a:pt x="0" y="17"/>
                    </a:move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94" name="Freeform 115"/>
              <p:cNvSpPr>
                <a:spLocks/>
              </p:cNvSpPr>
              <p:nvPr/>
            </p:nvSpPr>
            <p:spPr bwMode="auto">
              <a:xfrm>
                <a:off x="1575" y="2573"/>
                <a:ext cx="1" cy="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1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7"/>
                  <a:gd name="T11" fmla="*/ 1 w 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7">
                    <a:moveTo>
                      <a:pt x="0" y="0"/>
                    </a:move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95" name="Rectangle 116"/>
              <p:cNvSpPr>
                <a:spLocks noChangeArrowheads="1"/>
              </p:cNvSpPr>
              <p:nvPr/>
            </p:nvSpPr>
            <p:spPr bwMode="auto">
              <a:xfrm>
                <a:off x="1540" y="2573"/>
                <a:ext cx="35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796" name="Freeform 117"/>
              <p:cNvSpPr>
                <a:spLocks/>
              </p:cNvSpPr>
              <p:nvPr/>
            </p:nvSpPr>
            <p:spPr bwMode="auto">
              <a:xfrm>
                <a:off x="1575" y="2190"/>
                <a:ext cx="1" cy="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1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7"/>
                  <a:gd name="T11" fmla="*/ 1 w 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7">
                    <a:moveTo>
                      <a:pt x="0" y="0"/>
                    </a:move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97" name="Freeform 118"/>
              <p:cNvSpPr>
                <a:spLocks/>
              </p:cNvSpPr>
              <p:nvPr/>
            </p:nvSpPr>
            <p:spPr bwMode="auto">
              <a:xfrm>
                <a:off x="1554" y="2190"/>
                <a:ext cx="1" cy="6"/>
              </a:xfrm>
              <a:custGeom>
                <a:avLst/>
                <a:gdLst>
                  <a:gd name="T0" fmla="*/ 0 w 1"/>
                  <a:gd name="T1" fmla="*/ 1 h 17"/>
                  <a:gd name="T2" fmla="*/ 0 w 1"/>
                  <a:gd name="T3" fmla="*/ 0 h 17"/>
                  <a:gd name="T4" fmla="*/ 0 w 1"/>
                  <a:gd name="T5" fmla="*/ 1 h 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7"/>
                  <a:gd name="T11" fmla="*/ 1 w 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7">
                    <a:moveTo>
                      <a:pt x="0" y="17"/>
                    </a:move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798" name="Rectangle 119"/>
              <p:cNvSpPr>
                <a:spLocks noChangeArrowheads="1"/>
              </p:cNvSpPr>
              <p:nvPr/>
            </p:nvSpPr>
            <p:spPr bwMode="auto">
              <a:xfrm>
                <a:off x="1554" y="2190"/>
                <a:ext cx="21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799" name="Freeform 120"/>
              <p:cNvSpPr>
                <a:spLocks/>
              </p:cNvSpPr>
              <p:nvPr/>
            </p:nvSpPr>
            <p:spPr bwMode="auto">
              <a:xfrm>
                <a:off x="1540" y="1809"/>
                <a:ext cx="1" cy="6"/>
              </a:xfrm>
              <a:custGeom>
                <a:avLst/>
                <a:gdLst>
                  <a:gd name="T0" fmla="*/ 0 w 1"/>
                  <a:gd name="T1" fmla="*/ 1 h 17"/>
                  <a:gd name="T2" fmla="*/ 0 w 1"/>
                  <a:gd name="T3" fmla="*/ 0 h 17"/>
                  <a:gd name="T4" fmla="*/ 0 w 1"/>
                  <a:gd name="T5" fmla="*/ 1 h 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7"/>
                  <a:gd name="T11" fmla="*/ 1 w 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7">
                    <a:moveTo>
                      <a:pt x="0" y="17"/>
                    </a:move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00" name="Freeform 121"/>
              <p:cNvSpPr>
                <a:spLocks/>
              </p:cNvSpPr>
              <p:nvPr/>
            </p:nvSpPr>
            <p:spPr bwMode="auto">
              <a:xfrm>
                <a:off x="1575" y="1809"/>
                <a:ext cx="1" cy="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1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7"/>
                  <a:gd name="T11" fmla="*/ 1 w 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7">
                    <a:moveTo>
                      <a:pt x="0" y="0"/>
                    </a:move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01" name="Rectangle 122"/>
              <p:cNvSpPr>
                <a:spLocks noChangeArrowheads="1"/>
              </p:cNvSpPr>
              <p:nvPr/>
            </p:nvSpPr>
            <p:spPr bwMode="auto">
              <a:xfrm>
                <a:off x="1540" y="1809"/>
                <a:ext cx="35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802" name="Freeform 123"/>
              <p:cNvSpPr>
                <a:spLocks/>
              </p:cNvSpPr>
              <p:nvPr/>
            </p:nvSpPr>
            <p:spPr bwMode="auto">
              <a:xfrm>
                <a:off x="1748" y="3342"/>
                <a:ext cx="8" cy="26"/>
              </a:xfrm>
              <a:custGeom>
                <a:avLst/>
                <a:gdLst>
                  <a:gd name="T0" fmla="*/ 0 w 24"/>
                  <a:gd name="T1" fmla="*/ 3 h 77"/>
                  <a:gd name="T2" fmla="*/ 1 w 24"/>
                  <a:gd name="T3" fmla="*/ 3 h 77"/>
                  <a:gd name="T4" fmla="*/ 1 w 24"/>
                  <a:gd name="T5" fmla="*/ 0 h 77"/>
                  <a:gd name="T6" fmla="*/ 0 w 24"/>
                  <a:gd name="T7" fmla="*/ 0 h 77"/>
                  <a:gd name="T8" fmla="*/ 0 w 24"/>
                  <a:gd name="T9" fmla="*/ 3 h 77"/>
                  <a:gd name="T10" fmla="*/ 0 w 24"/>
                  <a:gd name="T11" fmla="*/ 3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77"/>
                  <a:gd name="T20" fmla="*/ 24 w 24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77">
                    <a:moveTo>
                      <a:pt x="11" y="77"/>
                    </a:moveTo>
                    <a:lnTo>
                      <a:pt x="24" y="77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11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03" name="Freeform 124"/>
              <p:cNvSpPr>
                <a:spLocks/>
              </p:cNvSpPr>
              <p:nvPr/>
            </p:nvSpPr>
            <p:spPr bwMode="auto">
              <a:xfrm>
                <a:off x="1926" y="3342"/>
                <a:ext cx="7" cy="39"/>
              </a:xfrm>
              <a:custGeom>
                <a:avLst/>
                <a:gdLst>
                  <a:gd name="T0" fmla="*/ 0 w 23"/>
                  <a:gd name="T1" fmla="*/ 0 h 117"/>
                  <a:gd name="T2" fmla="*/ 0 w 23"/>
                  <a:gd name="T3" fmla="*/ 0 h 117"/>
                  <a:gd name="T4" fmla="*/ 0 w 23"/>
                  <a:gd name="T5" fmla="*/ 4 h 117"/>
                  <a:gd name="T6" fmla="*/ 1 w 23"/>
                  <a:gd name="T7" fmla="*/ 4 h 117"/>
                  <a:gd name="T8" fmla="*/ 1 w 23"/>
                  <a:gd name="T9" fmla="*/ 0 h 117"/>
                  <a:gd name="T10" fmla="*/ 0 w 23"/>
                  <a:gd name="T11" fmla="*/ 0 h 1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17"/>
                  <a:gd name="T20" fmla="*/ 23 w 23"/>
                  <a:gd name="T21" fmla="*/ 117 h 1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17">
                    <a:moveTo>
                      <a:pt x="11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3" y="117"/>
                    </a:lnTo>
                    <a:lnTo>
                      <a:pt x="23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04" name="Freeform 125"/>
              <p:cNvSpPr>
                <a:spLocks/>
              </p:cNvSpPr>
              <p:nvPr/>
            </p:nvSpPr>
            <p:spPr bwMode="auto">
              <a:xfrm>
                <a:off x="2104" y="3342"/>
                <a:ext cx="7" cy="26"/>
              </a:xfrm>
              <a:custGeom>
                <a:avLst/>
                <a:gdLst>
                  <a:gd name="T0" fmla="*/ 0 w 23"/>
                  <a:gd name="T1" fmla="*/ 3 h 77"/>
                  <a:gd name="T2" fmla="*/ 1 w 23"/>
                  <a:gd name="T3" fmla="*/ 3 h 77"/>
                  <a:gd name="T4" fmla="*/ 1 w 23"/>
                  <a:gd name="T5" fmla="*/ 0 h 77"/>
                  <a:gd name="T6" fmla="*/ 0 w 23"/>
                  <a:gd name="T7" fmla="*/ 0 h 77"/>
                  <a:gd name="T8" fmla="*/ 0 w 23"/>
                  <a:gd name="T9" fmla="*/ 3 h 77"/>
                  <a:gd name="T10" fmla="*/ 0 w 23"/>
                  <a:gd name="T11" fmla="*/ 3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77"/>
                  <a:gd name="T20" fmla="*/ 23 w 2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77">
                    <a:moveTo>
                      <a:pt x="11" y="77"/>
                    </a:moveTo>
                    <a:lnTo>
                      <a:pt x="23" y="77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11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05" name="Freeform 126"/>
              <p:cNvSpPr>
                <a:spLocks/>
              </p:cNvSpPr>
              <p:nvPr/>
            </p:nvSpPr>
            <p:spPr bwMode="auto">
              <a:xfrm>
                <a:off x="2283" y="3342"/>
                <a:ext cx="8" cy="26"/>
              </a:xfrm>
              <a:custGeom>
                <a:avLst/>
                <a:gdLst>
                  <a:gd name="T0" fmla="*/ 0 w 24"/>
                  <a:gd name="T1" fmla="*/ 0 h 77"/>
                  <a:gd name="T2" fmla="*/ 0 w 24"/>
                  <a:gd name="T3" fmla="*/ 0 h 77"/>
                  <a:gd name="T4" fmla="*/ 0 w 24"/>
                  <a:gd name="T5" fmla="*/ 3 h 77"/>
                  <a:gd name="T6" fmla="*/ 1 w 24"/>
                  <a:gd name="T7" fmla="*/ 3 h 77"/>
                  <a:gd name="T8" fmla="*/ 1 w 24"/>
                  <a:gd name="T9" fmla="*/ 0 h 77"/>
                  <a:gd name="T10" fmla="*/ 0 w 24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77"/>
                  <a:gd name="T20" fmla="*/ 24 w 24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77">
                    <a:moveTo>
                      <a:pt x="11" y="0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24" y="77"/>
                    </a:lnTo>
                    <a:lnTo>
                      <a:pt x="2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06" name="Freeform 127"/>
              <p:cNvSpPr>
                <a:spLocks/>
              </p:cNvSpPr>
              <p:nvPr/>
            </p:nvSpPr>
            <p:spPr bwMode="auto">
              <a:xfrm>
                <a:off x="2461" y="3342"/>
                <a:ext cx="8" cy="26"/>
              </a:xfrm>
              <a:custGeom>
                <a:avLst/>
                <a:gdLst>
                  <a:gd name="T0" fmla="*/ 0 w 24"/>
                  <a:gd name="T1" fmla="*/ 3 h 77"/>
                  <a:gd name="T2" fmla="*/ 1 w 24"/>
                  <a:gd name="T3" fmla="*/ 3 h 77"/>
                  <a:gd name="T4" fmla="*/ 1 w 24"/>
                  <a:gd name="T5" fmla="*/ 0 h 77"/>
                  <a:gd name="T6" fmla="*/ 0 w 24"/>
                  <a:gd name="T7" fmla="*/ 0 h 77"/>
                  <a:gd name="T8" fmla="*/ 0 w 24"/>
                  <a:gd name="T9" fmla="*/ 3 h 77"/>
                  <a:gd name="T10" fmla="*/ 0 w 24"/>
                  <a:gd name="T11" fmla="*/ 3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77"/>
                  <a:gd name="T20" fmla="*/ 24 w 24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77">
                    <a:moveTo>
                      <a:pt x="11" y="77"/>
                    </a:moveTo>
                    <a:lnTo>
                      <a:pt x="24" y="77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11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07" name="Freeform 128"/>
              <p:cNvSpPr>
                <a:spLocks/>
              </p:cNvSpPr>
              <p:nvPr/>
            </p:nvSpPr>
            <p:spPr bwMode="auto">
              <a:xfrm>
                <a:off x="2639" y="3342"/>
                <a:ext cx="8" cy="26"/>
              </a:xfrm>
              <a:custGeom>
                <a:avLst/>
                <a:gdLst>
                  <a:gd name="T0" fmla="*/ 0 w 24"/>
                  <a:gd name="T1" fmla="*/ 0 h 77"/>
                  <a:gd name="T2" fmla="*/ 0 w 24"/>
                  <a:gd name="T3" fmla="*/ 0 h 77"/>
                  <a:gd name="T4" fmla="*/ 0 w 24"/>
                  <a:gd name="T5" fmla="*/ 3 h 77"/>
                  <a:gd name="T6" fmla="*/ 1 w 24"/>
                  <a:gd name="T7" fmla="*/ 3 h 77"/>
                  <a:gd name="T8" fmla="*/ 1 w 24"/>
                  <a:gd name="T9" fmla="*/ 0 h 77"/>
                  <a:gd name="T10" fmla="*/ 0 w 24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77"/>
                  <a:gd name="T20" fmla="*/ 24 w 24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77">
                    <a:moveTo>
                      <a:pt x="11" y="0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24" y="77"/>
                    </a:lnTo>
                    <a:lnTo>
                      <a:pt x="2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08" name="Freeform 129"/>
              <p:cNvSpPr>
                <a:spLocks/>
              </p:cNvSpPr>
              <p:nvPr/>
            </p:nvSpPr>
            <p:spPr bwMode="auto">
              <a:xfrm>
                <a:off x="2817" y="3342"/>
                <a:ext cx="8" cy="39"/>
              </a:xfrm>
              <a:custGeom>
                <a:avLst/>
                <a:gdLst>
                  <a:gd name="T0" fmla="*/ 0 w 24"/>
                  <a:gd name="T1" fmla="*/ 4 h 117"/>
                  <a:gd name="T2" fmla="*/ 1 w 24"/>
                  <a:gd name="T3" fmla="*/ 4 h 117"/>
                  <a:gd name="T4" fmla="*/ 1 w 24"/>
                  <a:gd name="T5" fmla="*/ 0 h 117"/>
                  <a:gd name="T6" fmla="*/ 0 w 24"/>
                  <a:gd name="T7" fmla="*/ 0 h 117"/>
                  <a:gd name="T8" fmla="*/ 0 w 24"/>
                  <a:gd name="T9" fmla="*/ 4 h 117"/>
                  <a:gd name="T10" fmla="*/ 0 w 24"/>
                  <a:gd name="T11" fmla="*/ 4 h 1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7"/>
                  <a:gd name="T20" fmla="*/ 24 w 24"/>
                  <a:gd name="T21" fmla="*/ 117 h 1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7">
                    <a:moveTo>
                      <a:pt x="11" y="117"/>
                    </a:moveTo>
                    <a:lnTo>
                      <a:pt x="24" y="117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17"/>
                    </a:lnTo>
                    <a:lnTo>
                      <a:pt x="11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09" name="Freeform 130"/>
              <p:cNvSpPr>
                <a:spLocks/>
              </p:cNvSpPr>
              <p:nvPr/>
            </p:nvSpPr>
            <p:spPr bwMode="auto">
              <a:xfrm>
                <a:off x="2997" y="3342"/>
                <a:ext cx="8" cy="26"/>
              </a:xfrm>
              <a:custGeom>
                <a:avLst/>
                <a:gdLst>
                  <a:gd name="T0" fmla="*/ 0 w 24"/>
                  <a:gd name="T1" fmla="*/ 0 h 77"/>
                  <a:gd name="T2" fmla="*/ 0 w 24"/>
                  <a:gd name="T3" fmla="*/ 0 h 77"/>
                  <a:gd name="T4" fmla="*/ 0 w 24"/>
                  <a:gd name="T5" fmla="*/ 3 h 77"/>
                  <a:gd name="T6" fmla="*/ 1 w 24"/>
                  <a:gd name="T7" fmla="*/ 3 h 77"/>
                  <a:gd name="T8" fmla="*/ 1 w 24"/>
                  <a:gd name="T9" fmla="*/ 0 h 77"/>
                  <a:gd name="T10" fmla="*/ 0 w 24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77"/>
                  <a:gd name="T20" fmla="*/ 24 w 24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77">
                    <a:moveTo>
                      <a:pt x="13" y="0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24" y="77"/>
                    </a:lnTo>
                    <a:lnTo>
                      <a:pt x="24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10" name="Freeform 131"/>
              <p:cNvSpPr>
                <a:spLocks/>
              </p:cNvSpPr>
              <p:nvPr/>
            </p:nvSpPr>
            <p:spPr bwMode="auto">
              <a:xfrm>
                <a:off x="3175" y="3342"/>
                <a:ext cx="8" cy="26"/>
              </a:xfrm>
              <a:custGeom>
                <a:avLst/>
                <a:gdLst>
                  <a:gd name="T0" fmla="*/ 0 w 24"/>
                  <a:gd name="T1" fmla="*/ 3 h 77"/>
                  <a:gd name="T2" fmla="*/ 1 w 24"/>
                  <a:gd name="T3" fmla="*/ 3 h 77"/>
                  <a:gd name="T4" fmla="*/ 1 w 24"/>
                  <a:gd name="T5" fmla="*/ 0 h 77"/>
                  <a:gd name="T6" fmla="*/ 0 w 24"/>
                  <a:gd name="T7" fmla="*/ 0 h 77"/>
                  <a:gd name="T8" fmla="*/ 0 w 24"/>
                  <a:gd name="T9" fmla="*/ 3 h 77"/>
                  <a:gd name="T10" fmla="*/ 0 w 24"/>
                  <a:gd name="T11" fmla="*/ 3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77"/>
                  <a:gd name="T20" fmla="*/ 24 w 24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77">
                    <a:moveTo>
                      <a:pt x="13" y="77"/>
                    </a:moveTo>
                    <a:lnTo>
                      <a:pt x="24" y="77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13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11" name="Freeform 132"/>
              <p:cNvSpPr>
                <a:spLocks/>
              </p:cNvSpPr>
              <p:nvPr/>
            </p:nvSpPr>
            <p:spPr bwMode="auto">
              <a:xfrm>
                <a:off x="3353" y="3342"/>
                <a:ext cx="8" cy="26"/>
              </a:xfrm>
              <a:custGeom>
                <a:avLst/>
                <a:gdLst>
                  <a:gd name="T0" fmla="*/ 0 w 24"/>
                  <a:gd name="T1" fmla="*/ 0 h 77"/>
                  <a:gd name="T2" fmla="*/ 0 w 24"/>
                  <a:gd name="T3" fmla="*/ 0 h 77"/>
                  <a:gd name="T4" fmla="*/ 0 w 24"/>
                  <a:gd name="T5" fmla="*/ 3 h 77"/>
                  <a:gd name="T6" fmla="*/ 1 w 24"/>
                  <a:gd name="T7" fmla="*/ 3 h 77"/>
                  <a:gd name="T8" fmla="*/ 1 w 24"/>
                  <a:gd name="T9" fmla="*/ 0 h 77"/>
                  <a:gd name="T10" fmla="*/ 0 w 24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77"/>
                  <a:gd name="T20" fmla="*/ 24 w 24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77">
                    <a:moveTo>
                      <a:pt x="12" y="0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24" y="77"/>
                    </a:lnTo>
                    <a:lnTo>
                      <a:pt x="2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12" name="Freeform 133"/>
              <p:cNvSpPr>
                <a:spLocks/>
              </p:cNvSpPr>
              <p:nvPr/>
            </p:nvSpPr>
            <p:spPr bwMode="auto">
              <a:xfrm>
                <a:off x="3532" y="3342"/>
                <a:ext cx="7" cy="26"/>
              </a:xfrm>
              <a:custGeom>
                <a:avLst/>
                <a:gdLst>
                  <a:gd name="T0" fmla="*/ 1 w 19"/>
                  <a:gd name="T1" fmla="*/ 3 h 77"/>
                  <a:gd name="T2" fmla="*/ 1 w 19"/>
                  <a:gd name="T3" fmla="*/ 3 h 77"/>
                  <a:gd name="T4" fmla="*/ 1 w 19"/>
                  <a:gd name="T5" fmla="*/ 0 h 77"/>
                  <a:gd name="T6" fmla="*/ 0 w 19"/>
                  <a:gd name="T7" fmla="*/ 0 h 77"/>
                  <a:gd name="T8" fmla="*/ 0 w 19"/>
                  <a:gd name="T9" fmla="*/ 3 h 77"/>
                  <a:gd name="T10" fmla="*/ 1 w 19"/>
                  <a:gd name="T11" fmla="*/ 3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77"/>
                  <a:gd name="T20" fmla="*/ 19 w 19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77">
                    <a:moveTo>
                      <a:pt x="13" y="77"/>
                    </a:moveTo>
                    <a:lnTo>
                      <a:pt x="19" y="77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13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13" name="Freeform 134"/>
              <p:cNvSpPr>
                <a:spLocks/>
              </p:cNvSpPr>
              <p:nvPr/>
            </p:nvSpPr>
            <p:spPr bwMode="auto">
              <a:xfrm>
                <a:off x="3710" y="3342"/>
                <a:ext cx="6" cy="39"/>
              </a:xfrm>
              <a:custGeom>
                <a:avLst/>
                <a:gdLst>
                  <a:gd name="T0" fmla="*/ 0 w 18"/>
                  <a:gd name="T1" fmla="*/ 0 h 117"/>
                  <a:gd name="T2" fmla="*/ 0 w 18"/>
                  <a:gd name="T3" fmla="*/ 0 h 117"/>
                  <a:gd name="T4" fmla="*/ 0 w 18"/>
                  <a:gd name="T5" fmla="*/ 4 h 117"/>
                  <a:gd name="T6" fmla="*/ 1 w 18"/>
                  <a:gd name="T7" fmla="*/ 4 h 117"/>
                  <a:gd name="T8" fmla="*/ 1 w 18"/>
                  <a:gd name="T9" fmla="*/ 0 h 117"/>
                  <a:gd name="T10" fmla="*/ 0 w 18"/>
                  <a:gd name="T11" fmla="*/ 0 h 1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17"/>
                  <a:gd name="T20" fmla="*/ 18 w 18"/>
                  <a:gd name="T21" fmla="*/ 117 h 1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17">
                    <a:moveTo>
                      <a:pt x="7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18" y="117"/>
                    </a:lnTo>
                    <a:lnTo>
                      <a:pt x="1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14" name="Freeform 135"/>
              <p:cNvSpPr>
                <a:spLocks/>
              </p:cNvSpPr>
              <p:nvPr/>
            </p:nvSpPr>
            <p:spPr bwMode="auto">
              <a:xfrm>
                <a:off x="4602" y="3342"/>
                <a:ext cx="10" cy="39"/>
              </a:xfrm>
              <a:custGeom>
                <a:avLst/>
                <a:gdLst>
                  <a:gd name="T0" fmla="*/ 1 w 30"/>
                  <a:gd name="T1" fmla="*/ 0 h 117"/>
                  <a:gd name="T2" fmla="*/ 0 w 30"/>
                  <a:gd name="T3" fmla="*/ 0 h 117"/>
                  <a:gd name="T4" fmla="*/ 0 w 30"/>
                  <a:gd name="T5" fmla="*/ 4 h 117"/>
                  <a:gd name="T6" fmla="*/ 1 w 30"/>
                  <a:gd name="T7" fmla="*/ 4 h 117"/>
                  <a:gd name="T8" fmla="*/ 1 w 30"/>
                  <a:gd name="T9" fmla="*/ 0 h 117"/>
                  <a:gd name="T10" fmla="*/ 1 w 30"/>
                  <a:gd name="T11" fmla="*/ 0 h 1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17"/>
                  <a:gd name="T20" fmla="*/ 30 w 30"/>
                  <a:gd name="T21" fmla="*/ 117 h 1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17">
                    <a:moveTo>
                      <a:pt x="15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30" y="117"/>
                    </a:lnTo>
                    <a:lnTo>
                      <a:pt x="3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15" name="Freeform 136"/>
              <p:cNvSpPr>
                <a:spLocks/>
              </p:cNvSpPr>
              <p:nvPr/>
            </p:nvSpPr>
            <p:spPr bwMode="auto">
              <a:xfrm>
                <a:off x="3888" y="3342"/>
                <a:ext cx="8" cy="26"/>
              </a:xfrm>
              <a:custGeom>
                <a:avLst/>
                <a:gdLst>
                  <a:gd name="T0" fmla="*/ 0 w 24"/>
                  <a:gd name="T1" fmla="*/ 3 h 77"/>
                  <a:gd name="T2" fmla="*/ 1 w 24"/>
                  <a:gd name="T3" fmla="*/ 3 h 77"/>
                  <a:gd name="T4" fmla="*/ 1 w 24"/>
                  <a:gd name="T5" fmla="*/ 0 h 77"/>
                  <a:gd name="T6" fmla="*/ 0 w 24"/>
                  <a:gd name="T7" fmla="*/ 0 h 77"/>
                  <a:gd name="T8" fmla="*/ 0 w 24"/>
                  <a:gd name="T9" fmla="*/ 3 h 77"/>
                  <a:gd name="T10" fmla="*/ 0 w 24"/>
                  <a:gd name="T11" fmla="*/ 3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77"/>
                  <a:gd name="T20" fmla="*/ 24 w 24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77">
                    <a:moveTo>
                      <a:pt x="13" y="77"/>
                    </a:moveTo>
                    <a:lnTo>
                      <a:pt x="24" y="77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13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16" name="Freeform 137"/>
              <p:cNvSpPr>
                <a:spLocks/>
              </p:cNvSpPr>
              <p:nvPr/>
            </p:nvSpPr>
            <p:spPr bwMode="auto">
              <a:xfrm>
                <a:off x="4066" y="3342"/>
                <a:ext cx="8" cy="26"/>
              </a:xfrm>
              <a:custGeom>
                <a:avLst/>
                <a:gdLst>
                  <a:gd name="T0" fmla="*/ 0 w 24"/>
                  <a:gd name="T1" fmla="*/ 0 h 77"/>
                  <a:gd name="T2" fmla="*/ 0 w 24"/>
                  <a:gd name="T3" fmla="*/ 0 h 77"/>
                  <a:gd name="T4" fmla="*/ 0 w 24"/>
                  <a:gd name="T5" fmla="*/ 3 h 77"/>
                  <a:gd name="T6" fmla="*/ 1 w 24"/>
                  <a:gd name="T7" fmla="*/ 3 h 77"/>
                  <a:gd name="T8" fmla="*/ 1 w 24"/>
                  <a:gd name="T9" fmla="*/ 0 h 77"/>
                  <a:gd name="T10" fmla="*/ 0 w 24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77"/>
                  <a:gd name="T20" fmla="*/ 24 w 24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77">
                    <a:moveTo>
                      <a:pt x="13" y="0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24" y="77"/>
                    </a:lnTo>
                    <a:lnTo>
                      <a:pt x="24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17" name="Freeform 138"/>
              <p:cNvSpPr>
                <a:spLocks/>
              </p:cNvSpPr>
              <p:nvPr/>
            </p:nvSpPr>
            <p:spPr bwMode="auto">
              <a:xfrm>
                <a:off x="4244" y="3342"/>
                <a:ext cx="8" cy="26"/>
              </a:xfrm>
              <a:custGeom>
                <a:avLst/>
                <a:gdLst>
                  <a:gd name="T0" fmla="*/ 0 w 24"/>
                  <a:gd name="T1" fmla="*/ 3 h 77"/>
                  <a:gd name="T2" fmla="*/ 1 w 24"/>
                  <a:gd name="T3" fmla="*/ 3 h 77"/>
                  <a:gd name="T4" fmla="*/ 1 w 24"/>
                  <a:gd name="T5" fmla="*/ 0 h 77"/>
                  <a:gd name="T6" fmla="*/ 0 w 24"/>
                  <a:gd name="T7" fmla="*/ 0 h 77"/>
                  <a:gd name="T8" fmla="*/ 0 w 24"/>
                  <a:gd name="T9" fmla="*/ 3 h 77"/>
                  <a:gd name="T10" fmla="*/ 0 w 24"/>
                  <a:gd name="T11" fmla="*/ 3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77"/>
                  <a:gd name="T20" fmla="*/ 24 w 24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77">
                    <a:moveTo>
                      <a:pt x="13" y="77"/>
                    </a:moveTo>
                    <a:lnTo>
                      <a:pt x="24" y="77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13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18" name="Freeform 139"/>
              <p:cNvSpPr>
                <a:spLocks/>
              </p:cNvSpPr>
              <p:nvPr/>
            </p:nvSpPr>
            <p:spPr bwMode="auto">
              <a:xfrm>
                <a:off x="4424" y="3342"/>
                <a:ext cx="6" cy="26"/>
              </a:xfrm>
              <a:custGeom>
                <a:avLst/>
                <a:gdLst>
                  <a:gd name="T0" fmla="*/ 0 w 18"/>
                  <a:gd name="T1" fmla="*/ 0 h 77"/>
                  <a:gd name="T2" fmla="*/ 0 w 18"/>
                  <a:gd name="T3" fmla="*/ 0 h 77"/>
                  <a:gd name="T4" fmla="*/ 0 w 18"/>
                  <a:gd name="T5" fmla="*/ 3 h 77"/>
                  <a:gd name="T6" fmla="*/ 1 w 18"/>
                  <a:gd name="T7" fmla="*/ 3 h 77"/>
                  <a:gd name="T8" fmla="*/ 1 w 18"/>
                  <a:gd name="T9" fmla="*/ 0 h 77"/>
                  <a:gd name="T10" fmla="*/ 0 w 18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77"/>
                  <a:gd name="T20" fmla="*/ 18 w 18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77">
                    <a:moveTo>
                      <a:pt x="12" y="0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18" y="77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19" name="Freeform 140"/>
              <p:cNvSpPr>
                <a:spLocks/>
              </p:cNvSpPr>
              <p:nvPr/>
            </p:nvSpPr>
            <p:spPr bwMode="auto">
              <a:xfrm>
                <a:off x="1572" y="2816"/>
                <a:ext cx="3" cy="15"/>
              </a:xfrm>
              <a:custGeom>
                <a:avLst/>
                <a:gdLst>
                  <a:gd name="T0" fmla="*/ 0 w 8"/>
                  <a:gd name="T1" fmla="*/ 2 h 45"/>
                  <a:gd name="T2" fmla="*/ 0 w 8"/>
                  <a:gd name="T3" fmla="*/ 0 h 45"/>
                  <a:gd name="T4" fmla="*/ 0 w 8"/>
                  <a:gd name="T5" fmla="*/ 2 h 4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45"/>
                  <a:gd name="T11" fmla="*/ 8 w 8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45">
                    <a:moveTo>
                      <a:pt x="0" y="45"/>
                    </a:moveTo>
                    <a:lnTo>
                      <a:pt x="8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20" name="Freeform 141"/>
              <p:cNvSpPr>
                <a:spLocks/>
              </p:cNvSpPr>
              <p:nvPr/>
            </p:nvSpPr>
            <p:spPr bwMode="auto">
              <a:xfrm>
                <a:off x="4600" y="3082"/>
                <a:ext cx="9" cy="13"/>
              </a:xfrm>
              <a:custGeom>
                <a:avLst/>
                <a:gdLst>
                  <a:gd name="T0" fmla="*/ 1 w 25"/>
                  <a:gd name="T1" fmla="*/ 0 h 39"/>
                  <a:gd name="T2" fmla="*/ 0 w 25"/>
                  <a:gd name="T3" fmla="*/ 1 h 39"/>
                  <a:gd name="T4" fmla="*/ 1 w 25"/>
                  <a:gd name="T5" fmla="*/ 0 h 39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39"/>
                  <a:gd name="T11" fmla="*/ 25 w 25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39">
                    <a:moveTo>
                      <a:pt x="25" y="0"/>
                    </a:moveTo>
                    <a:lnTo>
                      <a:pt x="0" y="3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21" name="Freeform 142"/>
              <p:cNvSpPr>
                <a:spLocks/>
              </p:cNvSpPr>
              <p:nvPr/>
            </p:nvSpPr>
            <p:spPr bwMode="auto">
              <a:xfrm>
                <a:off x="1572" y="2816"/>
                <a:ext cx="39" cy="21"/>
              </a:xfrm>
              <a:custGeom>
                <a:avLst/>
                <a:gdLst>
                  <a:gd name="T0" fmla="*/ 0 w 116"/>
                  <a:gd name="T1" fmla="*/ 2 h 64"/>
                  <a:gd name="T2" fmla="*/ 0 w 116"/>
                  <a:gd name="T3" fmla="*/ 0 h 64"/>
                  <a:gd name="T4" fmla="*/ 4 w 116"/>
                  <a:gd name="T5" fmla="*/ 1 h 64"/>
                  <a:gd name="T6" fmla="*/ 4 w 116"/>
                  <a:gd name="T7" fmla="*/ 1 h 64"/>
                  <a:gd name="T8" fmla="*/ 4 w 116"/>
                  <a:gd name="T9" fmla="*/ 2 h 64"/>
                  <a:gd name="T10" fmla="*/ 4 w 116"/>
                  <a:gd name="T11" fmla="*/ 2 h 64"/>
                  <a:gd name="T12" fmla="*/ 0 w 116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64"/>
                  <a:gd name="T23" fmla="*/ 116 w 116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64">
                    <a:moveTo>
                      <a:pt x="0" y="45"/>
                    </a:moveTo>
                    <a:lnTo>
                      <a:pt x="8" y="0"/>
                    </a:lnTo>
                    <a:lnTo>
                      <a:pt x="116" y="20"/>
                    </a:lnTo>
                    <a:lnTo>
                      <a:pt x="110" y="20"/>
                    </a:lnTo>
                    <a:lnTo>
                      <a:pt x="110" y="64"/>
                    </a:lnTo>
                    <a:lnTo>
                      <a:pt x="104" y="6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22" name="Freeform 143"/>
              <p:cNvSpPr>
                <a:spLocks/>
              </p:cNvSpPr>
              <p:nvPr/>
            </p:nvSpPr>
            <p:spPr bwMode="auto">
              <a:xfrm>
                <a:off x="1609" y="2822"/>
                <a:ext cx="35" cy="17"/>
              </a:xfrm>
              <a:custGeom>
                <a:avLst/>
                <a:gdLst>
                  <a:gd name="T0" fmla="*/ 0 w 106"/>
                  <a:gd name="T1" fmla="*/ 2 h 50"/>
                  <a:gd name="T2" fmla="*/ 0 w 106"/>
                  <a:gd name="T3" fmla="*/ 0 h 50"/>
                  <a:gd name="T4" fmla="*/ 4 w 106"/>
                  <a:gd name="T5" fmla="*/ 0 h 50"/>
                  <a:gd name="T6" fmla="*/ 4 w 106"/>
                  <a:gd name="T7" fmla="*/ 0 h 50"/>
                  <a:gd name="T8" fmla="*/ 4 w 106"/>
                  <a:gd name="T9" fmla="*/ 2 h 50"/>
                  <a:gd name="T10" fmla="*/ 4 w 106"/>
                  <a:gd name="T11" fmla="*/ 2 h 50"/>
                  <a:gd name="T12" fmla="*/ 0 w 106"/>
                  <a:gd name="T13" fmla="*/ 2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"/>
                  <a:gd name="T22" fmla="*/ 0 h 50"/>
                  <a:gd name="T23" fmla="*/ 106 w 106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" h="50">
                    <a:moveTo>
                      <a:pt x="0" y="44"/>
                    </a:moveTo>
                    <a:lnTo>
                      <a:pt x="0" y="0"/>
                    </a:lnTo>
                    <a:lnTo>
                      <a:pt x="106" y="5"/>
                    </a:lnTo>
                    <a:lnTo>
                      <a:pt x="106" y="5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23" name="Freeform 144"/>
              <p:cNvSpPr>
                <a:spLocks/>
              </p:cNvSpPr>
              <p:nvPr/>
            </p:nvSpPr>
            <p:spPr bwMode="auto">
              <a:xfrm>
                <a:off x="1644" y="2822"/>
                <a:ext cx="37" cy="17"/>
              </a:xfrm>
              <a:custGeom>
                <a:avLst/>
                <a:gdLst>
                  <a:gd name="T0" fmla="*/ 0 w 111"/>
                  <a:gd name="T1" fmla="*/ 2 h 50"/>
                  <a:gd name="T2" fmla="*/ 0 w 111"/>
                  <a:gd name="T3" fmla="*/ 0 h 50"/>
                  <a:gd name="T4" fmla="*/ 4 w 111"/>
                  <a:gd name="T5" fmla="*/ 0 h 50"/>
                  <a:gd name="T6" fmla="*/ 4 w 111"/>
                  <a:gd name="T7" fmla="*/ 0 h 50"/>
                  <a:gd name="T8" fmla="*/ 4 w 111"/>
                  <a:gd name="T9" fmla="*/ 2 h 50"/>
                  <a:gd name="T10" fmla="*/ 3 w 111"/>
                  <a:gd name="T11" fmla="*/ 2 h 50"/>
                  <a:gd name="T12" fmla="*/ 0 w 111"/>
                  <a:gd name="T13" fmla="*/ 2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1"/>
                  <a:gd name="T22" fmla="*/ 0 h 50"/>
                  <a:gd name="T23" fmla="*/ 111 w 111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1" h="50">
                    <a:moveTo>
                      <a:pt x="0" y="50"/>
                    </a:moveTo>
                    <a:lnTo>
                      <a:pt x="0" y="5"/>
                    </a:lnTo>
                    <a:lnTo>
                      <a:pt x="111" y="0"/>
                    </a:lnTo>
                    <a:lnTo>
                      <a:pt x="111" y="46"/>
                    </a:lnTo>
                    <a:lnTo>
                      <a:pt x="84" y="4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24" name="Freeform 145"/>
              <p:cNvSpPr>
                <a:spLocks/>
              </p:cNvSpPr>
              <p:nvPr/>
            </p:nvSpPr>
            <p:spPr bwMode="auto">
              <a:xfrm>
                <a:off x="1681" y="2822"/>
                <a:ext cx="35" cy="16"/>
              </a:xfrm>
              <a:custGeom>
                <a:avLst/>
                <a:gdLst>
                  <a:gd name="T0" fmla="*/ 0 w 106"/>
                  <a:gd name="T1" fmla="*/ 2 h 46"/>
                  <a:gd name="T2" fmla="*/ 0 w 106"/>
                  <a:gd name="T3" fmla="*/ 0 h 46"/>
                  <a:gd name="T4" fmla="*/ 4 w 106"/>
                  <a:gd name="T5" fmla="*/ 0 h 46"/>
                  <a:gd name="T6" fmla="*/ 4 w 106"/>
                  <a:gd name="T7" fmla="*/ 0 h 46"/>
                  <a:gd name="T8" fmla="*/ 4 w 106"/>
                  <a:gd name="T9" fmla="*/ 2 h 46"/>
                  <a:gd name="T10" fmla="*/ 3 w 106"/>
                  <a:gd name="T11" fmla="*/ 2 h 46"/>
                  <a:gd name="T12" fmla="*/ 0 w 106"/>
                  <a:gd name="T13" fmla="*/ 2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"/>
                  <a:gd name="T22" fmla="*/ 0 h 46"/>
                  <a:gd name="T23" fmla="*/ 106 w 106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" h="46">
                    <a:moveTo>
                      <a:pt x="0" y="46"/>
                    </a:moveTo>
                    <a:lnTo>
                      <a:pt x="0" y="0"/>
                    </a:lnTo>
                    <a:lnTo>
                      <a:pt x="104" y="0"/>
                    </a:lnTo>
                    <a:lnTo>
                      <a:pt x="106" y="44"/>
                    </a:lnTo>
                    <a:lnTo>
                      <a:pt x="95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25" name="Freeform 146"/>
              <p:cNvSpPr>
                <a:spLocks/>
              </p:cNvSpPr>
              <p:nvPr/>
            </p:nvSpPr>
            <p:spPr bwMode="auto">
              <a:xfrm>
                <a:off x="1716" y="2818"/>
                <a:ext cx="36" cy="19"/>
              </a:xfrm>
              <a:custGeom>
                <a:avLst/>
                <a:gdLst>
                  <a:gd name="T0" fmla="*/ 0 w 110"/>
                  <a:gd name="T1" fmla="*/ 2 h 57"/>
                  <a:gd name="T2" fmla="*/ 0 w 110"/>
                  <a:gd name="T3" fmla="*/ 0 h 57"/>
                  <a:gd name="T4" fmla="*/ 4 w 110"/>
                  <a:gd name="T5" fmla="*/ 0 h 57"/>
                  <a:gd name="T6" fmla="*/ 4 w 110"/>
                  <a:gd name="T7" fmla="*/ 0 h 57"/>
                  <a:gd name="T8" fmla="*/ 4 w 110"/>
                  <a:gd name="T9" fmla="*/ 2 h 57"/>
                  <a:gd name="T10" fmla="*/ 4 w 110"/>
                  <a:gd name="T11" fmla="*/ 2 h 57"/>
                  <a:gd name="T12" fmla="*/ 0 w 110"/>
                  <a:gd name="T13" fmla="*/ 2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0"/>
                  <a:gd name="T22" fmla="*/ 0 h 57"/>
                  <a:gd name="T23" fmla="*/ 110 w 110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0" h="57">
                    <a:moveTo>
                      <a:pt x="2" y="57"/>
                    </a:moveTo>
                    <a:lnTo>
                      <a:pt x="0" y="13"/>
                    </a:lnTo>
                    <a:lnTo>
                      <a:pt x="104" y="0"/>
                    </a:lnTo>
                    <a:lnTo>
                      <a:pt x="107" y="0"/>
                    </a:lnTo>
                    <a:lnTo>
                      <a:pt x="107" y="45"/>
                    </a:lnTo>
                    <a:lnTo>
                      <a:pt x="110" y="45"/>
                    </a:lnTo>
                    <a:lnTo>
                      <a:pt x="2" y="57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26" name="Freeform 147"/>
              <p:cNvSpPr>
                <a:spLocks/>
              </p:cNvSpPr>
              <p:nvPr/>
            </p:nvSpPr>
            <p:spPr bwMode="auto">
              <a:xfrm>
                <a:off x="1751" y="2814"/>
                <a:ext cx="75" cy="19"/>
              </a:xfrm>
              <a:custGeom>
                <a:avLst/>
                <a:gdLst>
                  <a:gd name="T0" fmla="*/ 0 w 223"/>
                  <a:gd name="T1" fmla="*/ 2 h 57"/>
                  <a:gd name="T2" fmla="*/ 0 w 223"/>
                  <a:gd name="T3" fmla="*/ 0 h 57"/>
                  <a:gd name="T4" fmla="*/ 8 w 223"/>
                  <a:gd name="T5" fmla="*/ 0 h 57"/>
                  <a:gd name="T6" fmla="*/ 8 w 223"/>
                  <a:gd name="T7" fmla="*/ 0 h 57"/>
                  <a:gd name="T8" fmla="*/ 8 w 223"/>
                  <a:gd name="T9" fmla="*/ 2 h 57"/>
                  <a:gd name="T10" fmla="*/ 8 w 223"/>
                  <a:gd name="T11" fmla="*/ 2 h 57"/>
                  <a:gd name="T12" fmla="*/ 0 w 223"/>
                  <a:gd name="T13" fmla="*/ 2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3"/>
                  <a:gd name="T22" fmla="*/ 0 h 57"/>
                  <a:gd name="T23" fmla="*/ 223 w 223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3" h="57">
                    <a:moveTo>
                      <a:pt x="0" y="57"/>
                    </a:moveTo>
                    <a:lnTo>
                      <a:pt x="0" y="12"/>
                    </a:lnTo>
                    <a:lnTo>
                      <a:pt x="212" y="0"/>
                    </a:lnTo>
                    <a:lnTo>
                      <a:pt x="213" y="0"/>
                    </a:lnTo>
                    <a:lnTo>
                      <a:pt x="222" y="44"/>
                    </a:lnTo>
                    <a:lnTo>
                      <a:pt x="223" y="44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27" name="Freeform 148"/>
              <p:cNvSpPr>
                <a:spLocks/>
              </p:cNvSpPr>
              <p:nvPr/>
            </p:nvSpPr>
            <p:spPr bwMode="auto">
              <a:xfrm>
                <a:off x="1822" y="2807"/>
                <a:ext cx="40" cy="22"/>
              </a:xfrm>
              <a:custGeom>
                <a:avLst/>
                <a:gdLst>
                  <a:gd name="T0" fmla="*/ 0 w 119"/>
                  <a:gd name="T1" fmla="*/ 3 h 64"/>
                  <a:gd name="T2" fmla="*/ 0 w 119"/>
                  <a:gd name="T3" fmla="*/ 1 h 64"/>
                  <a:gd name="T4" fmla="*/ 4 w 119"/>
                  <a:gd name="T5" fmla="*/ 0 h 64"/>
                  <a:gd name="T6" fmla="*/ 4 w 119"/>
                  <a:gd name="T7" fmla="*/ 0 h 64"/>
                  <a:gd name="T8" fmla="*/ 4 w 119"/>
                  <a:gd name="T9" fmla="*/ 2 h 64"/>
                  <a:gd name="T10" fmla="*/ 4 w 119"/>
                  <a:gd name="T11" fmla="*/ 2 h 64"/>
                  <a:gd name="T12" fmla="*/ 0 w 119"/>
                  <a:gd name="T13" fmla="*/ 3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9"/>
                  <a:gd name="T22" fmla="*/ 0 h 64"/>
                  <a:gd name="T23" fmla="*/ 119 w 119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9" h="64">
                    <a:moveTo>
                      <a:pt x="9" y="64"/>
                    </a:moveTo>
                    <a:lnTo>
                      <a:pt x="0" y="20"/>
                    </a:lnTo>
                    <a:lnTo>
                      <a:pt x="102" y="1"/>
                    </a:lnTo>
                    <a:lnTo>
                      <a:pt x="109" y="0"/>
                    </a:lnTo>
                    <a:lnTo>
                      <a:pt x="112" y="45"/>
                    </a:lnTo>
                    <a:lnTo>
                      <a:pt x="119" y="43"/>
                    </a:lnTo>
                    <a:lnTo>
                      <a:pt x="9" y="64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28" name="Freeform 149"/>
              <p:cNvSpPr>
                <a:spLocks/>
              </p:cNvSpPr>
              <p:nvPr/>
            </p:nvSpPr>
            <p:spPr bwMode="auto">
              <a:xfrm>
                <a:off x="1859" y="2799"/>
                <a:ext cx="73" cy="23"/>
              </a:xfrm>
              <a:custGeom>
                <a:avLst/>
                <a:gdLst>
                  <a:gd name="T0" fmla="*/ 0 w 219"/>
                  <a:gd name="T1" fmla="*/ 3 h 69"/>
                  <a:gd name="T2" fmla="*/ 0 w 219"/>
                  <a:gd name="T3" fmla="*/ 1 h 69"/>
                  <a:gd name="T4" fmla="*/ 8 w 219"/>
                  <a:gd name="T5" fmla="*/ 0 h 69"/>
                  <a:gd name="T6" fmla="*/ 8 w 219"/>
                  <a:gd name="T7" fmla="*/ 0 h 69"/>
                  <a:gd name="T8" fmla="*/ 8 w 219"/>
                  <a:gd name="T9" fmla="*/ 2 h 69"/>
                  <a:gd name="T10" fmla="*/ 8 w 219"/>
                  <a:gd name="T11" fmla="*/ 2 h 69"/>
                  <a:gd name="T12" fmla="*/ 0 w 219"/>
                  <a:gd name="T13" fmla="*/ 3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9"/>
                  <a:gd name="T22" fmla="*/ 0 h 69"/>
                  <a:gd name="T23" fmla="*/ 219 w 219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9" h="69">
                    <a:moveTo>
                      <a:pt x="3" y="69"/>
                    </a:moveTo>
                    <a:lnTo>
                      <a:pt x="0" y="24"/>
                    </a:lnTo>
                    <a:lnTo>
                      <a:pt x="205" y="0"/>
                    </a:lnTo>
                    <a:lnTo>
                      <a:pt x="209" y="0"/>
                    </a:lnTo>
                    <a:lnTo>
                      <a:pt x="215" y="45"/>
                    </a:lnTo>
                    <a:lnTo>
                      <a:pt x="219" y="45"/>
                    </a:lnTo>
                    <a:lnTo>
                      <a:pt x="3" y="69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29" name="Freeform 150"/>
              <p:cNvSpPr>
                <a:spLocks/>
              </p:cNvSpPr>
              <p:nvPr/>
            </p:nvSpPr>
            <p:spPr bwMode="auto">
              <a:xfrm>
                <a:off x="1928" y="2783"/>
                <a:ext cx="113" cy="31"/>
              </a:xfrm>
              <a:custGeom>
                <a:avLst/>
                <a:gdLst>
                  <a:gd name="T0" fmla="*/ 0 w 337"/>
                  <a:gd name="T1" fmla="*/ 3 h 95"/>
                  <a:gd name="T2" fmla="*/ 0 w 337"/>
                  <a:gd name="T3" fmla="*/ 2 h 95"/>
                  <a:gd name="T4" fmla="*/ 12 w 337"/>
                  <a:gd name="T5" fmla="*/ 0 h 95"/>
                  <a:gd name="T6" fmla="*/ 12 w 337"/>
                  <a:gd name="T7" fmla="*/ 0 h 95"/>
                  <a:gd name="T8" fmla="*/ 12 w 337"/>
                  <a:gd name="T9" fmla="*/ 2 h 95"/>
                  <a:gd name="T10" fmla="*/ 13 w 337"/>
                  <a:gd name="T11" fmla="*/ 2 h 95"/>
                  <a:gd name="T12" fmla="*/ 0 w 337"/>
                  <a:gd name="T13" fmla="*/ 3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7"/>
                  <a:gd name="T22" fmla="*/ 0 h 95"/>
                  <a:gd name="T23" fmla="*/ 337 w 337"/>
                  <a:gd name="T24" fmla="*/ 95 h 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7" h="95">
                    <a:moveTo>
                      <a:pt x="6" y="95"/>
                    </a:moveTo>
                    <a:lnTo>
                      <a:pt x="0" y="50"/>
                    </a:lnTo>
                    <a:lnTo>
                      <a:pt x="315" y="2"/>
                    </a:lnTo>
                    <a:lnTo>
                      <a:pt x="322" y="0"/>
                    </a:lnTo>
                    <a:lnTo>
                      <a:pt x="331" y="45"/>
                    </a:lnTo>
                    <a:lnTo>
                      <a:pt x="337" y="43"/>
                    </a:lnTo>
                    <a:lnTo>
                      <a:pt x="6" y="95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30" name="Freeform 151"/>
              <p:cNvSpPr>
                <a:spLocks/>
              </p:cNvSpPr>
              <p:nvPr/>
            </p:nvSpPr>
            <p:spPr bwMode="auto">
              <a:xfrm>
                <a:off x="2036" y="2776"/>
                <a:ext cx="38" cy="22"/>
              </a:xfrm>
              <a:custGeom>
                <a:avLst/>
                <a:gdLst>
                  <a:gd name="T0" fmla="*/ 0 w 114"/>
                  <a:gd name="T1" fmla="*/ 3 h 64"/>
                  <a:gd name="T2" fmla="*/ 0 w 114"/>
                  <a:gd name="T3" fmla="*/ 1 h 64"/>
                  <a:gd name="T4" fmla="*/ 4 w 114"/>
                  <a:gd name="T5" fmla="*/ 0 h 64"/>
                  <a:gd name="T6" fmla="*/ 4 w 114"/>
                  <a:gd name="T7" fmla="*/ 0 h 64"/>
                  <a:gd name="T8" fmla="*/ 4 w 114"/>
                  <a:gd name="T9" fmla="*/ 2 h 64"/>
                  <a:gd name="T10" fmla="*/ 4 w 114"/>
                  <a:gd name="T11" fmla="*/ 2 h 64"/>
                  <a:gd name="T12" fmla="*/ 0 w 114"/>
                  <a:gd name="T13" fmla="*/ 3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4"/>
                  <a:gd name="T22" fmla="*/ 0 h 64"/>
                  <a:gd name="T23" fmla="*/ 114 w 114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4" h="64">
                    <a:moveTo>
                      <a:pt x="9" y="64"/>
                    </a:moveTo>
                    <a:lnTo>
                      <a:pt x="0" y="19"/>
                    </a:lnTo>
                    <a:lnTo>
                      <a:pt x="103" y="0"/>
                    </a:lnTo>
                    <a:lnTo>
                      <a:pt x="109" y="0"/>
                    </a:lnTo>
                    <a:lnTo>
                      <a:pt x="109" y="44"/>
                    </a:lnTo>
                    <a:lnTo>
                      <a:pt x="114" y="44"/>
                    </a:lnTo>
                    <a:lnTo>
                      <a:pt x="9" y="64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31" name="Freeform 152"/>
              <p:cNvSpPr>
                <a:spLocks/>
              </p:cNvSpPr>
              <p:nvPr/>
            </p:nvSpPr>
            <p:spPr bwMode="auto">
              <a:xfrm>
                <a:off x="2072" y="2774"/>
                <a:ext cx="35" cy="17"/>
              </a:xfrm>
              <a:custGeom>
                <a:avLst/>
                <a:gdLst>
                  <a:gd name="T0" fmla="*/ 0 w 106"/>
                  <a:gd name="T1" fmla="*/ 2 h 50"/>
                  <a:gd name="T2" fmla="*/ 0 w 106"/>
                  <a:gd name="T3" fmla="*/ 0 h 50"/>
                  <a:gd name="T4" fmla="*/ 4 w 106"/>
                  <a:gd name="T5" fmla="*/ 0 h 50"/>
                  <a:gd name="T6" fmla="*/ 4 w 106"/>
                  <a:gd name="T7" fmla="*/ 0 h 50"/>
                  <a:gd name="T8" fmla="*/ 4 w 106"/>
                  <a:gd name="T9" fmla="*/ 2 h 50"/>
                  <a:gd name="T10" fmla="*/ 4 w 106"/>
                  <a:gd name="T11" fmla="*/ 2 h 50"/>
                  <a:gd name="T12" fmla="*/ 0 w 106"/>
                  <a:gd name="T13" fmla="*/ 2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"/>
                  <a:gd name="T22" fmla="*/ 0 h 50"/>
                  <a:gd name="T23" fmla="*/ 106 w 106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" h="50">
                    <a:moveTo>
                      <a:pt x="0" y="50"/>
                    </a:moveTo>
                    <a:lnTo>
                      <a:pt x="0" y="6"/>
                    </a:lnTo>
                    <a:lnTo>
                      <a:pt x="106" y="0"/>
                    </a:lnTo>
                    <a:lnTo>
                      <a:pt x="106" y="45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32" name="Freeform 153"/>
              <p:cNvSpPr>
                <a:spLocks/>
              </p:cNvSpPr>
              <p:nvPr/>
            </p:nvSpPr>
            <p:spPr bwMode="auto">
              <a:xfrm>
                <a:off x="2107" y="2774"/>
                <a:ext cx="75" cy="19"/>
              </a:xfrm>
              <a:custGeom>
                <a:avLst/>
                <a:gdLst>
                  <a:gd name="T0" fmla="*/ 0 w 223"/>
                  <a:gd name="T1" fmla="*/ 2 h 57"/>
                  <a:gd name="T2" fmla="*/ 0 w 223"/>
                  <a:gd name="T3" fmla="*/ 0 h 57"/>
                  <a:gd name="T4" fmla="*/ 8 w 223"/>
                  <a:gd name="T5" fmla="*/ 0 h 57"/>
                  <a:gd name="T6" fmla="*/ 8 w 223"/>
                  <a:gd name="T7" fmla="*/ 0 h 57"/>
                  <a:gd name="T8" fmla="*/ 8 w 223"/>
                  <a:gd name="T9" fmla="*/ 2 h 57"/>
                  <a:gd name="T10" fmla="*/ 8 w 223"/>
                  <a:gd name="T11" fmla="*/ 2 h 57"/>
                  <a:gd name="T12" fmla="*/ 0 w 223"/>
                  <a:gd name="T13" fmla="*/ 2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3"/>
                  <a:gd name="T22" fmla="*/ 0 h 57"/>
                  <a:gd name="T23" fmla="*/ 223 w 223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3" h="57">
                    <a:moveTo>
                      <a:pt x="0" y="45"/>
                    </a:moveTo>
                    <a:lnTo>
                      <a:pt x="0" y="0"/>
                    </a:lnTo>
                    <a:lnTo>
                      <a:pt x="223" y="13"/>
                    </a:lnTo>
                    <a:lnTo>
                      <a:pt x="221" y="13"/>
                    </a:lnTo>
                    <a:lnTo>
                      <a:pt x="213" y="57"/>
                    </a:lnTo>
                    <a:lnTo>
                      <a:pt x="212" y="57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33" name="Freeform 154"/>
              <p:cNvSpPr>
                <a:spLocks/>
              </p:cNvSpPr>
              <p:nvPr/>
            </p:nvSpPr>
            <p:spPr bwMode="auto">
              <a:xfrm>
                <a:off x="2178" y="2779"/>
                <a:ext cx="39" cy="23"/>
              </a:xfrm>
              <a:custGeom>
                <a:avLst/>
                <a:gdLst>
                  <a:gd name="T0" fmla="*/ 0 w 117"/>
                  <a:gd name="T1" fmla="*/ 2 h 69"/>
                  <a:gd name="T2" fmla="*/ 0 w 117"/>
                  <a:gd name="T3" fmla="*/ 0 h 69"/>
                  <a:gd name="T4" fmla="*/ 4 w 117"/>
                  <a:gd name="T5" fmla="*/ 1 h 69"/>
                  <a:gd name="T6" fmla="*/ 4 w 117"/>
                  <a:gd name="T7" fmla="*/ 1 h 69"/>
                  <a:gd name="T8" fmla="*/ 4 w 117"/>
                  <a:gd name="T9" fmla="*/ 3 h 69"/>
                  <a:gd name="T10" fmla="*/ 4 w 117"/>
                  <a:gd name="T11" fmla="*/ 3 h 69"/>
                  <a:gd name="T12" fmla="*/ 0 w 117"/>
                  <a:gd name="T13" fmla="*/ 2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69"/>
                  <a:gd name="T23" fmla="*/ 117 w 117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69">
                    <a:moveTo>
                      <a:pt x="0" y="44"/>
                    </a:moveTo>
                    <a:lnTo>
                      <a:pt x="8" y="0"/>
                    </a:lnTo>
                    <a:lnTo>
                      <a:pt x="117" y="25"/>
                    </a:lnTo>
                    <a:lnTo>
                      <a:pt x="112" y="25"/>
                    </a:lnTo>
                    <a:lnTo>
                      <a:pt x="109" y="69"/>
                    </a:lnTo>
                    <a:lnTo>
                      <a:pt x="103" y="69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34" name="Freeform 155"/>
              <p:cNvSpPr>
                <a:spLocks/>
              </p:cNvSpPr>
              <p:nvPr/>
            </p:nvSpPr>
            <p:spPr bwMode="auto">
              <a:xfrm>
                <a:off x="2215" y="2787"/>
                <a:ext cx="75" cy="23"/>
              </a:xfrm>
              <a:custGeom>
                <a:avLst/>
                <a:gdLst>
                  <a:gd name="T0" fmla="*/ 0 w 227"/>
                  <a:gd name="T1" fmla="*/ 2 h 69"/>
                  <a:gd name="T2" fmla="*/ 0 w 227"/>
                  <a:gd name="T3" fmla="*/ 0 h 69"/>
                  <a:gd name="T4" fmla="*/ 8 w 227"/>
                  <a:gd name="T5" fmla="*/ 1 h 69"/>
                  <a:gd name="T6" fmla="*/ 8 w 227"/>
                  <a:gd name="T7" fmla="*/ 1 h 69"/>
                  <a:gd name="T8" fmla="*/ 8 w 227"/>
                  <a:gd name="T9" fmla="*/ 3 h 69"/>
                  <a:gd name="T10" fmla="*/ 8 w 227"/>
                  <a:gd name="T11" fmla="*/ 3 h 69"/>
                  <a:gd name="T12" fmla="*/ 0 w 227"/>
                  <a:gd name="T13" fmla="*/ 2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69"/>
                  <a:gd name="T23" fmla="*/ 227 w 227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69">
                    <a:moveTo>
                      <a:pt x="0" y="44"/>
                    </a:moveTo>
                    <a:lnTo>
                      <a:pt x="3" y="0"/>
                    </a:lnTo>
                    <a:lnTo>
                      <a:pt x="226" y="25"/>
                    </a:lnTo>
                    <a:lnTo>
                      <a:pt x="227" y="26"/>
                    </a:lnTo>
                    <a:lnTo>
                      <a:pt x="210" y="68"/>
                    </a:lnTo>
                    <a:lnTo>
                      <a:pt x="212" y="69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35" name="Freeform 156"/>
              <p:cNvSpPr>
                <a:spLocks/>
              </p:cNvSpPr>
              <p:nvPr/>
            </p:nvSpPr>
            <p:spPr bwMode="auto">
              <a:xfrm>
                <a:off x="2285" y="2796"/>
                <a:ext cx="40" cy="29"/>
              </a:xfrm>
              <a:custGeom>
                <a:avLst/>
                <a:gdLst>
                  <a:gd name="T0" fmla="*/ 0 w 120"/>
                  <a:gd name="T1" fmla="*/ 2 h 89"/>
                  <a:gd name="T2" fmla="*/ 1 w 120"/>
                  <a:gd name="T3" fmla="*/ 0 h 89"/>
                  <a:gd name="T4" fmla="*/ 4 w 120"/>
                  <a:gd name="T5" fmla="*/ 1 h 89"/>
                  <a:gd name="T6" fmla="*/ 4 w 120"/>
                  <a:gd name="T7" fmla="*/ 2 h 89"/>
                  <a:gd name="T8" fmla="*/ 4 w 120"/>
                  <a:gd name="T9" fmla="*/ 3 h 89"/>
                  <a:gd name="T10" fmla="*/ 4 w 120"/>
                  <a:gd name="T11" fmla="*/ 3 h 89"/>
                  <a:gd name="T12" fmla="*/ 0 w 120"/>
                  <a:gd name="T13" fmla="*/ 2 h 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"/>
                  <a:gd name="T22" fmla="*/ 0 h 89"/>
                  <a:gd name="T23" fmla="*/ 120 w 120"/>
                  <a:gd name="T24" fmla="*/ 89 h 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" h="89">
                    <a:moveTo>
                      <a:pt x="0" y="42"/>
                    </a:moveTo>
                    <a:lnTo>
                      <a:pt x="17" y="0"/>
                    </a:lnTo>
                    <a:lnTo>
                      <a:pt x="110" y="39"/>
                    </a:lnTo>
                    <a:lnTo>
                      <a:pt x="120" y="42"/>
                    </a:lnTo>
                    <a:lnTo>
                      <a:pt x="106" y="87"/>
                    </a:lnTo>
                    <a:lnTo>
                      <a:pt x="116" y="89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36" name="Freeform 157"/>
              <p:cNvSpPr>
                <a:spLocks/>
              </p:cNvSpPr>
              <p:nvPr/>
            </p:nvSpPr>
            <p:spPr bwMode="auto">
              <a:xfrm>
                <a:off x="2320" y="2810"/>
                <a:ext cx="148" cy="62"/>
              </a:xfrm>
              <a:custGeom>
                <a:avLst/>
                <a:gdLst>
                  <a:gd name="T0" fmla="*/ 0 w 445"/>
                  <a:gd name="T1" fmla="*/ 2 h 187"/>
                  <a:gd name="T2" fmla="*/ 1 w 445"/>
                  <a:gd name="T3" fmla="*/ 0 h 187"/>
                  <a:gd name="T4" fmla="*/ 16 w 445"/>
                  <a:gd name="T5" fmla="*/ 5 h 187"/>
                  <a:gd name="T6" fmla="*/ 16 w 445"/>
                  <a:gd name="T7" fmla="*/ 5 h 187"/>
                  <a:gd name="T8" fmla="*/ 16 w 445"/>
                  <a:gd name="T9" fmla="*/ 7 h 187"/>
                  <a:gd name="T10" fmla="*/ 16 w 445"/>
                  <a:gd name="T11" fmla="*/ 7 h 187"/>
                  <a:gd name="T12" fmla="*/ 0 w 445"/>
                  <a:gd name="T13" fmla="*/ 2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5"/>
                  <a:gd name="T22" fmla="*/ 0 h 187"/>
                  <a:gd name="T23" fmla="*/ 445 w 445"/>
                  <a:gd name="T24" fmla="*/ 187 h 1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5" h="187">
                    <a:moveTo>
                      <a:pt x="0" y="45"/>
                    </a:moveTo>
                    <a:lnTo>
                      <a:pt x="14" y="0"/>
                    </a:lnTo>
                    <a:lnTo>
                      <a:pt x="445" y="143"/>
                    </a:lnTo>
                    <a:lnTo>
                      <a:pt x="437" y="142"/>
                    </a:lnTo>
                    <a:lnTo>
                      <a:pt x="434" y="187"/>
                    </a:lnTo>
                    <a:lnTo>
                      <a:pt x="425" y="18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37" name="Freeform 158"/>
              <p:cNvSpPr>
                <a:spLocks/>
              </p:cNvSpPr>
              <p:nvPr/>
            </p:nvSpPr>
            <p:spPr bwMode="auto">
              <a:xfrm>
                <a:off x="2465" y="2857"/>
                <a:ext cx="36" cy="19"/>
              </a:xfrm>
              <a:custGeom>
                <a:avLst/>
                <a:gdLst>
                  <a:gd name="T0" fmla="*/ 0 w 110"/>
                  <a:gd name="T1" fmla="*/ 2 h 57"/>
                  <a:gd name="T2" fmla="*/ 0 w 110"/>
                  <a:gd name="T3" fmla="*/ 0 h 57"/>
                  <a:gd name="T4" fmla="*/ 4 w 110"/>
                  <a:gd name="T5" fmla="*/ 0 h 57"/>
                  <a:gd name="T6" fmla="*/ 4 w 110"/>
                  <a:gd name="T7" fmla="*/ 0 h 57"/>
                  <a:gd name="T8" fmla="*/ 4 w 110"/>
                  <a:gd name="T9" fmla="*/ 2 h 57"/>
                  <a:gd name="T10" fmla="*/ 4 w 110"/>
                  <a:gd name="T11" fmla="*/ 2 h 57"/>
                  <a:gd name="T12" fmla="*/ 0 w 110"/>
                  <a:gd name="T13" fmla="*/ 2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0"/>
                  <a:gd name="T22" fmla="*/ 0 h 57"/>
                  <a:gd name="T23" fmla="*/ 110 w 110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0" h="57">
                    <a:moveTo>
                      <a:pt x="0" y="45"/>
                    </a:moveTo>
                    <a:lnTo>
                      <a:pt x="3" y="0"/>
                    </a:lnTo>
                    <a:lnTo>
                      <a:pt x="110" y="13"/>
                    </a:lnTo>
                    <a:lnTo>
                      <a:pt x="107" y="13"/>
                    </a:lnTo>
                    <a:lnTo>
                      <a:pt x="107" y="57"/>
                    </a:lnTo>
                    <a:lnTo>
                      <a:pt x="104" y="57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38" name="Freeform 159"/>
              <p:cNvSpPr>
                <a:spLocks/>
              </p:cNvSpPr>
              <p:nvPr/>
            </p:nvSpPr>
            <p:spPr bwMode="auto">
              <a:xfrm>
                <a:off x="2500" y="2861"/>
                <a:ext cx="74" cy="19"/>
              </a:xfrm>
              <a:custGeom>
                <a:avLst/>
                <a:gdLst>
                  <a:gd name="T0" fmla="*/ 0 w 220"/>
                  <a:gd name="T1" fmla="*/ 2 h 57"/>
                  <a:gd name="T2" fmla="*/ 0 w 220"/>
                  <a:gd name="T3" fmla="*/ 0 h 57"/>
                  <a:gd name="T4" fmla="*/ 8 w 220"/>
                  <a:gd name="T5" fmla="*/ 0 h 57"/>
                  <a:gd name="T6" fmla="*/ 8 w 220"/>
                  <a:gd name="T7" fmla="*/ 0 h 57"/>
                  <a:gd name="T8" fmla="*/ 8 w 220"/>
                  <a:gd name="T9" fmla="*/ 2 h 57"/>
                  <a:gd name="T10" fmla="*/ 8 w 220"/>
                  <a:gd name="T11" fmla="*/ 2 h 57"/>
                  <a:gd name="T12" fmla="*/ 0 w 220"/>
                  <a:gd name="T13" fmla="*/ 2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0"/>
                  <a:gd name="T22" fmla="*/ 0 h 57"/>
                  <a:gd name="T23" fmla="*/ 220 w 220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0" h="57">
                    <a:moveTo>
                      <a:pt x="0" y="44"/>
                    </a:moveTo>
                    <a:lnTo>
                      <a:pt x="0" y="0"/>
                    </a:lnTo>
                    <a:lnTo>
                      <a:pt x="216" y="12"/>
                    </a:lnTo>
                    <a:lnTo>
                      <a:pt x="215" y="12"/>
                    </a:lnTo>
                    <a:lnTo>
                      <a:pt x="220" y="57"/>
                    </a:lnTo>
                    <a:lnTo>
                      <a:pt x="219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39" name="Freeform 160"/>
              <p:cNvSpPr>
                <a:spLocks/>
              </p:cNvSpPr>
              <p:nvPr/>
            </p:nvSpPr>
            <p:spPr bwMode="auto">
              <a:xfrm>
                <a:off x="2572" y="2857"/>
                <a:ext cx="72" cy="23"/>
              </a:xfrm>
              <a:custGeom>
                <a:avLst/>
                <a:gdLst>
                  <a:gd name="T0" fmla="*/ 0 w 216"/>
                  <a:gd name="T1" fmla="*/ 3 h 70"/>
                  <a:gd name="T2" fmla="*/ 0 w 216"/>
                  <a:gd name="T3" fmla="*/ 1 h 70"/>
                  <a:gd name="T4" fmla="*/ 8 w 216"/>
                  <a:gd name="T5" fmla="*/ 0 h 70"/>
                  <a:gd name="T6" fmla="*/ 8 w 216"/>
                  <a:gd name="T7" fmla="*/ 0 h 70"/>
                  <a:gd name="T8" fmla="*/ 8 w 216"/>
                  <a:gd name="T9" fmla="*/ 2 h 70"/>
                  <a:gd name="T10" fmla="*/ 8 w 216"/>
                  <a:gd name="T11" fmla="*/ 2 h 70"/>
                  <a:gd name="T12" fmla="*/ 0 w 216"/>
                  <a:gd name="T13" fmla="*/ 3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"/>
                  <a:gd name="T22" fmla="*/ 0 h 70"/>
                  <a:gd name="T23" fmla="*/ 216 w 216"/>
                  <a:gd name="T24" fmla="*/ 70 h 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" h="70">
                    <a:moveTo>
                      <a:pt x="5" y="70"/>
                    </a:moveTo>
                    <a:lnTo>
                      <a:pt x="0" y="25"/>
                    </a:lnTo>
                    <a:lnTo>
                      <a:pt x="210" y="0"/>
                    </a:lnTo>
                    <a:lnTo>
                      <a:pt x="216" y="45"/>
                    </a:lnTo>
                    <a:lnTo>
                      <a:pt x="5" y="70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40" name="Freeform 161"/>
              <p:cNvSpPr>
                <a:spLocks/>
              </p:cNvSpPr>
              <p:nvPr/>
            </p:nvSpPr>
            <p:spPr bwMode="auto">
              <a:xfrm>
                <a:off x="2642" y="2851"/>
                <a:ext cx="40" cy="21"/>
              </a:xfrm>
              <a:custGeom>
                <a:avLst/>
                <a:gdLst>
                  <a:gd name="T0" fmla="*/ 0 w 120"/>
                  <a:gd name="T1" fmla="*/ 2 h 63"/>
                  <a:gd name="T2" fmla="*/ 0 w 120"/>
                  <a:gd name="T3" fmla="*/ 1 h 63"/>
                  <a:gd name="T4" fmla="*/ 4 w 120"/>
                  <a:gd name="T5" fmla="*/ 0 h 63"/>
                  <a:gd name="T6" fmla="*/ 4 w 120"/>
                  <a:gd name="T7" fmla="*/ 0 h 63"/>
                  <a:gd name="T8" fmla="*/ 4 w 120"/>
                  <a:gd name="T9" fmla="*/ 2 h 63"/>
                  <a:gd name="T10" fmla="*/ 4 w 120"/>
                  <a:gd name="T11" fmla="*/ 2 h 63"/>
                  <a:gd name="T12" fmla="*/ 0 w 120"/>
                  <a:gd name="T13" fmla="*/ 2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"/>
                  <a:gd name="T22" fmla="*/ 0 h 63"/>
                  <a:gd name="T23" fmla="*/ 120 w 120"/>
                  <a:gd name="T24" fmla="*/ 63 h 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" h="63">
                    <a:moveTo>
                      <a:pt x="6" y="63"/>
                    </a:moveTo>
                    <a:lnTo>
                      <a:pt x="0" y="18"/>
                    </a:lnTo>
                    <a:lnTo>
                      <a:pt x="98" y="1"/>
                    </a:lnTo>
                    <a:lnTo>
                      <a:pt x="102" y="0"/>
                    </a:lnTo>
                    <a:lnTo>
                      <a:pt x="116" y="44"/>
                    </a:lnTo>
                    <a:lnTo>
                      <a:pt x="120" y="43"/>
                    </a:lnTo>
                    <a:lnTo>
                      <a:pt x="6" y="63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41" name="Freeform 162"/>
              <p:cNvSpPr>
                <a:spLocks/>
              </p:cNvSpPr>
              <p:nvPr/>
            </p:nvSpPr>
            <p:spPr bwMode="auto">
              <a:xfrm>
                <a:off x="2676" y="2838"/>
                <a:ext cx="43" cy="28"/>
              </a:xfrm>
              <a:custGeom>
                <a:avLst/>
                <a:gdLst>
                  <a:gd name="T0" fmla="*/ 1 w 130"/>
                  <a:gd name="T1" fmla="*/ 3 h 83"/>
                  <a:gd name="T2" fmla="*/ 0 w 130"/>
                  <a:gd name="T3" fmla="*/ 1 h 83"/>
                  <a:gd name="T4" fmla="*/ 4 w 130"/>
                  <a:gd name="T5" fmla="*/ 0 h 83"/>
                  <a:gd name="T6" fmla="*/ 4 w 130"/>
                  <a:gd name="T7" fmla="*/ 0 h 83"/>
                  <a:gd name="T8" fmla="*/ 5 w 130"/>
                  <a:gd name="T9" fmla="*/ 2 h 83"/>
                  <a:gd name="T10" fmla="*/ 5 w 130"/>
                  <a:gd name="T11" fmla="*/ 2 h 83"/>
                  <a:gd name="T12" fmla="*/ 1 w 130"/>
                  <a:gd name="T13" fmla="*/ 3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"/>
                  <a:gd name="T22" fmla="*/ 0 h 83"/>
                  <a:gd name="T23" fmla="*/ 130 w 130"/>
                  <a:gd name="T24" fmla="*/ 83 h 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" h="83">
                    <a:moveTo>
                      <a:pt x="14" y="83"/>
                    </a:moveTo>
                    <a:lnTo>
                      <a:pt x="0" y="39"/>
                    </a:lnTo>
                    <a:lnTo>
                      <a:pt x="114" y="0"/>
                    </a:lnTo>
                    <a:lnTo>
                      <a:pt x="107" y="4"/>
                    </a:lnTo>
                    <a:lnTo>
                      <a:pt x="130" y="43"/>
                    </a:lnTo>
                    <a:lnTo>
                      <a:pt x="123" y="47"/>
                    </a:lnTo>
                    <a:lnTo>
                      <a:pt x="14" y="83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42" name="Freeform 163"/>
              <p:cNvSpPr>
                <a:spLocks/>
              </p:cNvSpPr>
              <p:nvPr/>
            </p:nvSpPr>
            <p:spPr bwMode="auto">
              <a:xfrm>
                <a:off x="2712" y="2799"/>
                <a:ext cx="77" cy="53"/>
              </a:xfrm>
              <a:custGeom>
                <a:avLst/>
                <a:gdLst>
                  <a:gd name="T0" fmla="*/ 1 w 231"/>
                  <a:gd name="T1" fmla="*/ 6 h 159"/>
                  <a:gd name="T2" fmla="*/ 0 w 231"/>
                  <a:gd name="T3" fmla="*/ 4 h 159"/>
                  <a:gd name="T4" fmla="*/ 8 w 231"/>
                  <a:gd name="T5" fmla="*/ 0 h 159"/>
                  <a:gd name="T6" fmla="*/ 8 w 231"/>
                  <a:gd name="T7" fmla="*/ 0 h 159"/>
                  <a:gd name="T8" fmla="*/ 8 w 231"/>
                  <a:gd name="T9" fmla="*/ 2 h 159"/>
                  <a:gd name="T10" fmla="*/ 9 w 231"/>
                  <a:gd name="T11" fmla="*/ 2 h 159"/>
                  <a:gd name="T12" fmla="*/ 1 w 231"/>
                  <a:gd name="T13" fmla="*/ 6 h 1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1"/>
                  <a:gd name="T22" fmla="*/ 0 h 159"/>
                  <a:gd name="T23" fmla="*/ 231 w 231"/>
                  <a:gd name="T24" fmla="*/ 159 h 1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1" h="159">
                    <a:moveTo>
                      <a:pt x="23" y="159"/>
                    </a:moveTo>
                    <a:lnTo>
                      <a:pt x="0" y="120"/>
                    </a:lnTo>
                    <a:lnTo>
                      <a:pt x="217" y="0"/>
                    </a:lnTo>
                    <a:lnTo>
                      <a:pt x="218" y="0"/>
                    </a:lnTo>
                    <a:lnTo>
                      <a:pt x="229" y="45"/>
                    </a:lnTo>
                    <a:lnTo>
                      <a:pt x="231" y="45"/>
                    </a:lnTo>
                    <a:lnTo>
                      <a:pt x="23" y="159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43" name="Freeform 164"/>
              <p:cNvSpPr>
                <a:spLocks/>
              </p:cNvSpPr>
              <p:nvPr/>
            </p:nvSpPr>
            <p:spPr bwMode="auto">
              <a:xfrm>
                <a:off x="2784" y="2788"/>
                <a:ext cx="40" cy="26"/>
              </a:xfrm>
              <a:custGeom>
                <a:avLst/>
                <a:gdLst>
                  <a:gd name="T0" fmla="*/ 0 w 118"/>
                  <a:gd name="T1" fmla="*/ 3 h 78"/>
                  <a:gd name="T2" fmla="*/ 0 w 118"/>
                  <a:gd name="T3" fmla="*/ 1 h 78"/>
                  <a:gd name="T4" fmla="*/ 4 w 118"/>
                  <a:gd name="T5" fmla="*/ 0 h 78"/>
                  <a:gd name="T6" fmla="*/ 4 w 118"/>
                  <a:gd name="T7" fmla="*/ 0 h 78"/>
                  <a:gd name="T8" fmla="*/ 5 w 118"/>
                  <a:gd name="T9" fmla="*/ 2 h 78"/>
                  <a:gd name="T10" fmla="*/ 4 w 118"/>
                  <a:gd name="T11" fmla="*/ 2 h 78"/>
                  <a:gd name="T12" fmla="*/ 0 w 118"/>
                  <a:gd name="T13" fmla="*/ 3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8"/>
                  <a:gd name="T22" fmla="*/ 0 h 78"/>
                  <a:gd name="T23" fmla="*/ 118 w 118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8" h="78">
                    <a:moveTo>
                      <a:pt x="11" y="78"/>
                    </a:moveTo>
                    <a:lnTo>
                      <a:pt x="0" y="33"/>
                    </a:lnTo>
                    <a:lnTo>
                      <a:pt x="109" y="0"/>
                    </a:lnTo>
                    <a:lnTo>
                      <a:pt x="102" y="3"/>
                    </a:lnTo>
                    <a:lnTo>
                      <a:pt x="118" y="45"/>
                    </a:lnTo>
                    <a:lnTo>
                      <a:pt x="111" y="47"/>
                    </a:lnTo>
                    <a:lnTo>
                      <a:pt x="11" y="78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44" name="Freeform 165"/>
              <p:cNvSpPr>
                <a:spLocks/>
              </p:cNvSpPr>
              <p:nvPr/>
            </p:nvSpPr>
            <p:spPr bwMode="auto">
              <a:xfrm>
                <a:off x="2818" y="2774"/>
                <a:ext cx="43" cy="29"/>
              </a:xfrm>
              <a:custGeom>
                <a:avLst/>
                <a:gdLst>
                  <a:gd name="T0" fmla="*/ 1 w 127"/>
                  <a:gd name="T1" fmla="*/ 3 h 87"/>
                  <a:gd name="T2" fmla="*/ 0 w 127"/>
                  <a:gd name="T3" fmla="*/ 2 h 87"/>
                  <a:gd name="T4" fmla="*/ 4 w 127"/>
                  <a:gd name="T5" fmla="*/ 0 h 87"/>
                  <a:gd name="T6" fmla="*/ 5 w 127"/>
                  <a:gd name="T7" fmla="*/ 0 h 87"/>
                  <a:gd name="T8" fmla="*/ 5 w 127"/>
                  <a:gd name="T9" fmla="*/ 2 h 87"/>
                  <a:gd name="T10" fmla="*/ 5 w 127"/>
                  <a:gd name="T11" fmla="*/ 2 h 87"/>
                  <a:gd name="T12" fmla="*/ 1 w 127"/>
                  <a:gd name="T13" fmla="*/ 3 h 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7"/>
                  <a:gd name="T22" fmla="*/ 0 h 87"/>
                  <a:gd name="T23" fmla="*/ 127 w 127"/>
                  <a:gd name="T24" fmla="*/ 87 h 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7" h="87">
                    <a:moveTo>
                      <a:pt x="16" y="87"/>
                    </a:moveTo>
                    <a:lnTo>
                      <a:pt x="0" y="45"/>
                    </a:lnTo>
                    <a:lnTo>
                      <a:pt x="115" y="0"/>
                    </a:lnTo>
                    <a:lnTo>
                      <a:pt x="117" y="0"/>
                    </a:lnTo>
                    <a:lnTo>
                      <a:pt x="125" y="45"/>
                    </a:lnTo>
                    <a:lnTo>
                      <a:pt x="127" y="45"/>
                    </a:lnTo>
                    <a:lnTo>
                      <a:pt x="16" y="87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45" name="Freeform 166"/>
              <p:cNvSpPr>
                <a:spLocks/>
              </p:cNvSpPr>
              <p:nvPr/>
            </p:nvSpPr>
            <p:spPr bwMode="auto">
              <a:xfrm>
                <a:off x="2857" y="2766"/>
                <a:ext cx="39" cy="23"/>
              </a:xfrm>
              <a:custGeom>
                <a:avLst/>
                <a:gdLst>
                  <a:gd name="T0" fmla="*/ 0 w 116"/>
                  <a:gd name="T1" fmla="*/ 3 h 70"/>
                  <a:gd name="T2" fmla="*/ 0 w 116"/>
                  <a:gd name="T3" fmla="*/ 1 h 70"/>
                  <a:gd name="T4" fmla="*/ 4 w 116"/>
                  <a:gd name="T5" fmla="*/ 0 h 70"/>
                  <a:gd name="T6" fmla="*/ 4 w 116"/>
                  <a:gd name="T7" fmla="*/ 0 h 70"/>
                  <a:gd name="T8" fmla="*/ 4 w 116"/>
                  <a:gd name="T9" fmla="*/ 2 h 70"/>
                  <a:gd name="T10" fmla="*/ 4 w 116"/>
                  <a:gd name="T11" fmla="*/ 2 h 70"/>
                  <a:gd name="T12" fmla="*/ 0 w 116"/>
                  <a:gd name="T13" fmla="*/ 3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70"/>
                  <a:gd name="T23" fmla="*/ 116 w 116"/>
                  <a:gd name="T24" fmla="*/ 70 h 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70">
                    <a:moveTo>
                      <a:pt x="8" y="70"/>
                    </a:moveTo>
                    <a:lnTo>
                      <a:pt x="0" y="25"/>
                    </a:lnTo>
                    <a:lnTo>
                      <a:pt x="102" y="1"/>
                    </a:lnTo>
                    <a:lnTo>
                      <a:pt x="106" y="0"/>
                    </a:lnTo>
                    <a:lnTo>
                      <a:pt x="111" y="45"/>
                    </a:lnTo>
                    <a:lnTo>
                      <a:pt x="116" y="43"/>
                    </a:lnTo>
                    <a:lnTo>
                      <a:pt x="8" y="70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46" name="Freeform 167"/>
              <p:cNvSpPr>
                <a:spLocks/>
              </p:cNvSpPr>
              <p:nvPr/>
            </p:nvSpPr>
            <p:spPr bwMode="auto">
              <a:xfrm>
                <a:off x="2893" y="2760"/>
                <a:ext cx="38" cy="21"/>
              </a:xfrm>
              <a:custGeom>
                <a:avLst/>
                <a:gdLst>
                  <a:gd name="T0" fmla="*/ 0 w 114"/>
                  <a:gd name="T1" fmla="*/ 2 h 63"/>
                  <a:gd name="T2" fmla="*/ 0 w 114"/>
                  <a:gd name="T3" fmla="*/ 1 h 63"/>
                  <a:gd name="T4" fmla="*/ 4 w 114"/>
                  <a:gd name="T5" fmla="*/ 0 h 63"/>
                  <a:gd name="T6" fmla="*/ 4 w 114"/>
                  <a:gd name="T7" fmla="*/ 0 h 63"/>
                  <a:gd name="T8" fmla="*/ 4 w 114"/>
                  <a:gd name="T9" fmla="*/ 2 h 63"/>
                  <a:gd name="T10" fmla="*/ 4 w 114"/>
                  <a:gd name="T11" fmla="*/ 2 h 63"/>
                  <a:gd name="T12" fmla="*/ 0 w 114"/>
                  <a:gd name="T13" fmla="*/ 2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4"/>
                  <a:gd name="T22" fmla="*/ 0 h 63"/>
                  <a:gd name="T23" fmla="*/ 114 w 114"/>
                  <a:gd name="T24" fmla="*/ 63 h 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4" h="63">
                    <a:moveTo>
                      <a:pt x="5" y="63"/>
                    </a:moveTo>
                    <a:lnTo>
                      <a:pt x="0" y="18"/>
                    </a:lnTo>
                    <a:lnTo>
                      <a:pt x="103" y="0"/>
                    </a:lnTo>
                    <a:lnTo>
                      <a:pt x="107" y="0"/>
                    </a:lnTo>
                    <a:lnTo>
                      <a:pt x="110" y="45"/>
                    </a:lnTo>
                    <a:lnTo>
                      <a:pt x="114" y="45"/>
                    </a:lnTo>
                    <a:lnTo>
                      <a:pt x="5" y="63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47" name="Freeform 168"/>
              <p:cNvSpPr>
                <a:spLocks/>
              </p:cNvSpPr>
              <p:nvPr/>
            </p:nvSpPr>
            <p:spPr bwMode="auto">
              <a:xfrm>
                <a:off x="2928" y="2756"/>
                <a:ext cx="38" cy="19"/>
              </a:xfrm>
              <a:custGeom>
                <a:avLst/>
                <a:gdLst>
                  <a:gd name="T0" fmla="*/ 0 w 114"/>
                  <a:gd name="T1" fmla="*/ 2 h 58"/>
                  <a:gd name="T2" fmla="*/ 0 w 114"/>
                  <a:gd name="T3" fmla="*/ 0 h 58"/>
                  <a:gd name="T4" fmla="*/ 4 w 114"/>
                  <a:gd name="T5" fmla="*/ 0 h 58"/>
                  <a:gd name="T6" fmla="*/ 4 w 114"/>
                  <a:gd name="T7" fmla="*/ 0 h 58"/>
                  <a:gd name="T8" fmla="*/ 4 w 114"/>
                  <a:gd name="T9" fmla="*/ 2 h 58"/>
                  <a:gd name="T10" fmla="*/ 4 w 114"/>
                  <a:gd name="T11" fmla="*/ 2 h 58"/>
                  <a:gd name="T12" fmla="*/ 0 w 114"/>
                  <a:gd name="T13" fmla="*/ 2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4"/>
                  <a:gd name="T22" fmla="*/ 0 h 58"/>
                  <a:gd name="T23" fmla="*/ 114 w 114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4" h="58">
                    <a:moveTo>
                      <a:pt x="3" y="58"/>
                    </a:moveTo>
                    <a:lnTo>
                      <a:pt x="0" y="13"/>
                    </a:lnTo>
                    <a:lnTo>
                      <a:pt x="112" y="0"/>
                    </a:lnTo>
                    <a:lnTo>
                      <a:pt x="113" y="0"/>
                    </a:lnTo>
                    <a:lnTo>
                      <a:pt x="113" y="45"/>
                    </a:lnTo>
                    <a:lnTo>
                      <a:pt x="114" y="45"/>
                    </a:lnTo>
                    <a:lnTo>
                      <a:pt x="3" y="58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48" name="Freeform 169"/>
              <p:cNvSpPr>
                <a:spLocks/>
              </p:cNvSpPr>
              <p:nvPr/>
            </p:nvSpPr>
            <p:spPr bwMode="auto">
              <a:xfrm>
                <a:off x="2966" y="2756"/>
                <a:ext cx="37" cy="17"/>
              </a:xfrm>
              <a:custGeom>
                <a:avLst/>
                <a:gdLst>
                  <a:gd name="T0" fmla="*/ 0 w 110"/>
                  <a:gd name="T1" fmla="*/ 2 h 51"/>
                  <a:gd name="T2" fmla="*/ 0 w 110"/>
                  <a:gd name="T3" fmla="*/ 0 h 51"/>
                  <a:gd name="T4" fmla="*/ 4 w 110"/>
                  <a:gd name="T5" fmla="*/ 0 h 51"/>
                  <a:gd name="T6" fmla="*/ 4 w 110"/>
                  <a:gd name="T7" fmla="*/ 0 h 51"/>
                  <a:gd name="T8" fmla="*/ 4 w 110"/>
                  <a:gd name="T9" fmla="*/ 2 h 51"/>
                  <a:gd name="T10" fmla="*/ 4 w 110"/>
                  <a:gd name="T11" fmla="*/ 2 h 51"/>
                  <a:gd name="T12" fmla="*/ 0 w 110"/>
                  <a:gd name="T13" fmla="*/ 2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0"/>
                  <a:gd name="T22" fmla="*/ 0 h 51"/>
                  <a:gd name="T23" fmla="*/ 110 w 110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0" h="51">
                    <a:moveTo>
                      <a:pt x="0" y="45"/>
                    </a:moveTo>
                    <a:lnTo>
                      <a:pt x="0" y="0"/>
                    </a:lnTo>
                    <a:lnTo>
                      <a:pt x="110" y="6"/>
                    </a:lnTo>
                    <a:lnTo>
                      <a:pt x="109" y="6"/>
                    </a:lnTo>
                    <a:lnTo>
                      <a:pt x="103" y="51"/>
                    </a:lnTo>
                    <a:lnTo>
                      <a:pt x="102" y="5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49" name="Freeform 170"/>
              <p:cNvSpPr>
                <a:spLocks/>
              </p:cNvSpPr>
              <p:nvPr/>
            </p:nvSpPr>
            <p:spPr bwMode="auto">
              <a:xfrm>
                <a:off x="3000" y="2758"/>
                <a:ext cx="75" cy="27"/>
              </a:xfrm>
              <a:custGeom>
                <a:avLst/>
                <a:gdLst>
                  <a:gd name="T0" fmla="*/ 0 w 225"/>
                  <a:gd name="T1" fmla="*/ 2 h 82"/>
                  <a:gd name="T2" fmla="*/ 0 w 225"/>
                  <a:gd name="T3" fmla="*/ 0 h 82"/>
                  <a:gd name="T4" fmla="*/ 8 w 225"/>
                  <a:gd name="T5" fmla="*/ 1 h 82"/>
                  <a:gd name="T6" fmla="*/ 8 w 225"/>
                  <a:gd name="T7" fmla="*/ 1 h 82"/>
                  <a:gd name="T8" fmla="*/ 8 w 225"/>
                  <a:gd name="T9" fmla="*/ 3 h 82"/>
                  <a:gd name="T10" fmla="*/ 7 w 225"/>
                  <a:gd name="T11" fmla="*/ 3 h 82"/>
                  <a:gd name="T12" fmla="*/ 0 w 225"/>
                  <a:gd name="T13" fmla="*/ 2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82"/>
                  <a:gd name="T23" fmla="*/ 225 w 225"/>
                  <a:gd name="T24" fmla="*/ 82 h 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82">
                    <a:moveTo>
                      <a:pt x="0" y="45"/>
                    </a:moveTo>
                    <a:lnTo>
                      <a:pt x="6" y="0"/>
                    </a:lnTo>
                    <a:lnTo>
                      <a:pt x="225" y="39"/>
                    </a:lnTo>
                    <a:lnTo>
                      <a:pt x="220" y="38"/>
                    </a:lnTo>
                    <a:lnTo>
                      <a:pt x="207" y="82"/>
                    </a:lnTo>
                    <a:lnTo>
                      <a:pt x="202" y="8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50" name="Freeform 171"/>
              <p:cNvSpPr>
                <a:spLocks/>
              </p:cNvSpPr>
              <p:nvPr/>
            </p:nvSpPr>
            <p:spPr bwMode="auto">
              <a:xfrm>
                <a:off x="3069" y="2770"/>
                <a:ext cx="42" cy="28"/>
              </a:xfrm>
              <a:custGeom>
                <a:avLst/>
                <a:gdLst>
                  <a:gd name="T0" fmla="*/ 0 w 125"/>
                  <a:gd name="T1" fmla="*/ 2 h 82"/>
                  <a:gd name="T2" fmla="*/ 0 w 125"/>
                  <a:gd name="T3" fmla="*/ 0 h 82"/>
                  <a:gd name="T4" fmla="*/ 5 w 125"/>
                  <a:gd name="T5" fmla="*/ 1 h 82"/>
                  <a:gd name="T6" fmla="*/ 4 w 125"/>
                  <a:gd name="T7" fmla="*/ 1 h 82"/>
                  <a:gd name="T8" fmla="*/ 4 w 125"/>
                  <a:gd name="T9" fmla="*/ 3 h 82"/>
                  <a:gd name="T10" fmla="*/ 4 w 125"/>
                  <a:gd name="T11" fmla="*/ 3 h 82"/>
                  <a:gd name="T12" fmla="*/ 0 w 125"/>
                  <a:gd name="T13" fmla="*/ 2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"/>
                  <a:gd name="T22" fmla="*/ 0 h 82"/>
                  <a:gd name="T23" fmla="*/ 125 w 125"/>
                  <a:gd name="T24" fmla="*/ 82 h 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" h="82">
                    <a:moveTo>
                      <a:pt x="0" y="44"/>
                    </a:moveTo>
                    <a:lnTo>
                      <a:pt x="13" y="0"/>
                    </a:lnTo>
                    <a:lnTo>
                      <a:pt x="125" y="39"/>
                    </a:lnTo>
                    <a:lnTo>
                      <a:pt x="118" y="37"/>
                    </a:lnTo>
                    <a:lnTo>
                      <a:pt x="107" y="82"/>
                    </a:lnTo>
                    <a:lnTo>
                      <a:pt x="100" y="8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51" name="Freeform 172"/>
              <p:cNvSpPr>
                <a:spLocks/>
              </p:cNvSpPr>
              <p:nvPr/>
            </p:nvSpPr>
            <p:spPr bwMode="auto">
              <a:xfrm>
                <a:off x="3105" y="2783"/>
                <a:ext cx="42" cy="24"/>
              </a:xfrm>
              <a:custGeom>
                <a:avLst/>
                <a:gdLst>
                  <a:gd name="T0" fmla="*/ 0 w 125"/>
                  <a:gd name="T1" fmla="*/ 2 h 74"/>
                  <a:gd name="T2" fmla="*/ 0 w 125"/>
                  <a:gd name="T3" fmla="*/ 0 h 74"/>
                  <a:gd name="T4" fmla="*/ 5 w 125"/>
                  <a:gd name="T5" fmla="*/ 1 h 74"/>
                  <a:gd name="T6" fmla="*/ 5 w 125"/>
                  <a:gd name="T7" fmla="*/ 1 h 74"/>
                  <a:gd name="T8" fmla="*/ 4 w 125"/>
                  <a:gd name="T9" fmla="*/ 3 h 74"/>
                  <a:gd name="T10" fmla="*/ 4 w 125"/>
                  <a:gd name="T11" fmla="*/ 3 h 74"/>
                  <a:gd name="T12" fmla="*/ 0 w 125"/>
                  <a:gd name="T13" fmla="*/ 2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"/>
                  <a:gd name="T22" fmla="*/ 0 h 74"/>
                  <a:gd name="T23" fmla="*/ 125 w 125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" h="74">
                    <a:moveTo>
                      <a:pt x="0" y="45"/>
                    </a:moveTo>
                    <a:lnTo>
                      <a:pt x="11" y="0"/>
                    </a:lnTo>
                    <a:lnTo>
                      <a:pt x="124" y="32"/>
                    </a:lnTo>
                    <a:lnTo>
                      <a:pt x="125" y="32"/>
                    </a:lnTo>
                    <a:lnTo>
                      <a:pt x="106" y="74"/>
                    </a:lnTo>
                    <a:lnTo>
                      <a:pt x="107" y="7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52" name="Freeform 173"/>
              <p:cNvSpPr>
                <a:spLocks/>
              </p:cNvSpPr>
              <p:nvPr/>
            </p:nvSpPr>
            <p:spPr bwMode="auto">
              <a:xfrm>
                <a:off x="3140" y="2793"/>
                <a:ext cx="43" cy="34"/>
              </a:xfrm>
              <a:custGeom>
                <a:avLst/>
                <a:gdLst>
                  <a:gd name="T0" fmla="*/ 0 w 127"/>
                  <a:gd name="T1" fmla="*/ 2 h 102"/>
                  <a:gd name="T2" fmla="*/ 1 w 127"/>
                  <a:gd name="T3" fmla="*/ 0 h 102"/>
                  <a:gd name="T4" fmla="*/ 5 w 127"/>
                  <a:gd name="T5" fmla="*/ 2 h 102"/>
                  <a:gd name="T6" fmla="*/ 5 w 127"/>
                  <a:gd name="T7" fmla="*/ 2 h 102"/>
                  <a:gd name="T8" fmla="*/ 4 w 127"/>
                  <a:gd name="T9" fmla="*/ 4 h 102"/>
                  <a:gd name="T10" fmla="*/ 4 w 127"/>
                  <a:gd name="T11" fmla="*/ 4 h 102"/>
                  <a:gd name="T12" fmla="*/ 0 w 127"/>
                  <a:gd name="T13" fmla="*/ 2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7"/>
                  <a:gd name="T22" fmla="*/ 0 h 102"/>
                  <a:gd name="T23" fmla="*/ 127 w 127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7" h="102">
                    <a:moveTo>
                      <a:pt x="0" y="42"/>
                    </a:moveTo>
                    <a:lnTo>
                      <a:pt x="19" y="0"/>
                    </a:lnTo>
                    <a:lnTo>
                      <a:pt x="118" y="52"/>
                    </a:lnTo>
                    <a:lnTo>
                      <a:pt x="127" y="57"/>
                    </a:lnTo>
                    <a:lnTo>
                      <a:pt x="104" y="96"/>
                    </a:lnTo>
                    <a:lnTo>
                      <a:pt x="113" y="10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53" name="Freeform 174"/>
              <p:cNvSpPr>
                <a:spLocks/>
              </p:cNvSpPr>
              <p:nvPr/>
            </p:nvSpPr>
            <p:spPr bwMode="auto">
              <a:xfrm>
                <a:off x="3175" y="2812"/>
                <a:ext cx="41" cy="35"/>
              </a:xfrm>
              <a:custGeom>
                <a:avLst/>
                <a:gdLst>
                  <a:gd name="T0" fmla="*/ 0 w 123"/>
                  <a:gd name="T1" fmla="*/ 1 h 105"/>
                  <a:gd name="T2" fmla="*/ 1 w 123"/>
                  <a:gd name="T3" fmla="*/ 0 h 105"/>
                  <a:gd name="T4" fmla="*/ 5 w 123"/>
                  <a:gd name="T5" fmla="*/ 2 h 105"/>
                  <a:gd name="T6" fmla="*/ 5 w 123"/>
                  <a:gd name="T7" fmla="*/ 2 h 105"/>
                  <a:gd name="T8" fmla="*/ 4 w 123"/>
                  <a:gd name="T9" fmla="*/ 4 h 105"/>
                  <a:gd name="T10" fmla="*/ 4 w 123"/>
                  <a:gd name="T11" fmla="*/ 4 h 105"/>
                  <a:gd name="T12" fmla="*/ 0 w 123"/>
                  <a:gd name="T13" fmla="*/ 1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3"/>
                  <a:gd name="T22" fmla="*/ 0 h 105"/>
                  <a:gd name="T23" fmla="*/ 123 w 123"/>
                  <a:gd name="T24" fmla="*/ 105 h 1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3" h="105">
                    <a:moveTo>
                      <a:pt x="0" y="39"/>
                    </a:moveTo>
                    <a:lnTo>
                      <a:pt x="23" y="0"/>
                    </a:lnTo>
                    <a:lnTo>
                      <a:pt x="123" y="60"/>
                    </a:lnTo>
                    <a:lnTo>
                      <a:pt x="122" y="60"/>
                    </a:lnTo>
                    <a:lnTo>
                      <a:pt x="110" y="105"/>
                    </a:lnTo>
                    <a:lnTo>
                      <a:pt x="109" y="10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54" name="Freeform 175"/>
              <p:cNvSpPr>
                <a:spLocks/>
              </p:cNvSpPr>
              <p:nvPr/>
            </p:nvSpPr>
            <p:spPr bwMode="auto">
              <a:xfrm>
                <a:off x="3212" y="2832"/>
                <a:ext cx="75" cy="34"/>
              </a:xfrm>
              <a:custGeom>
                <a:avLst/>
                <a:gdLst>
                  <a:gd name="T0" fmla="*/ 0 w 226"/>
                  <a:gd name="T1" fmla="*/ 2 h 102"/>
                  <a:gd name="T2" fmla="*/ 0 w 226"/>
                  <a:gd name="T3" fmla="*/ 0 h 102"/>
                  <a:gd name="T4" fmla="*/ 8 w 226"/>
                  <a:gd name="T5" fmla="*/ 2 h 102"/>
                  <a:gd name="T6" fmla="*/ 8 w 226"/>
                  <a:gd name="T7" fmla="*/ 2 h 102"/>
                  <a:gd name="T8" fmla="*/ 8 w 226"/>
                  <a:gd name="T9" fmla="*/ 4 h 102"/>
                  <a:gd name="T10" fmla="*/ 8 w 226"/>
                  <a:gd name="T11" fmla="*/ 4 h 102"/>
                  <a:gd name="T12" fmla="*/ 0 w 226"/>
                  <a:gd name="T13" fmla="*/ 2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"/>
                  <a:gd name="T22" fmla="*/ 0 h 102"/>
                  <a:gd name="T23" fmla="*/ 226 w 226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" h="102">
                    <a:moveTo>
                      <a:pt x="0" y="45"/>
                    </a:moveTo>
                    <a:lnTo>
                      <a:pt x="12" y="0"/>
                    </a:lnTo>
                    <a:lnTo>
                      <a:pt x="226" y="55"/>
                    </a:lnTo>
                    <a:lnTo>
                      <a:pt x="221" y="56"/>
                    </a:lnTo>
                    <a:lnTo>
                      <a:pt x="226" y="100"/>
                    </a:lnTo>
                    <a:lnTo>
                      <a:pt x="221" y="102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55" name="Freeform 176"/>
              <p:cNvSpPr>
                <a:spLocks/>
              </p:cNvSpPr>
              <p:nvPr/>
            </p:nvSpPr>
            <p:spPr bwMode="auto">
              <a:xfrm>
                <a:off x="3285" y="2845"/>
                <a:ext cx="41" cy="21"/>
              </a:xfrm>
              <a:custGeom>
                <a:avLst/>
                <a:gdLst>
                  <a:gd name="T0" fmla="*/ 0 w 122"/>
                  <a:gd name="T1" fmla="*/ 2 h 61"/>
                  <a:gd name="T2" fmla="*/ 0 w 122"/>
                  <a:gd name="T3" fmla="*/ 1 h 61"/>
                  <a:gd name="T4" fmla="*/ 4 w 122"/>
                  <a:gd name="T5" fmla="*/ 0 h 61"/>
                  <a:gd name="T6" fmla="*/ 4 w 122"/>
                  <a:gd name="T7" fmla="*/ 0 h 61"/>
                  <a:gd name="T8" fmla="*/ 5 w 122"/>
                  <a:gd name="T9" fmla="*/ 1 h 61"/>
                  <a:gd name="T10" fmla="*/ 4 w 122"/>
                  <a:gd name="T11" fmla="*/ 2 h 61"/>
                  <a:gd name="T12" fmla="*/ 0 w 122"/>
                  <a:gd name="T13" fmla="*/ 2 h 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2"/>
                  <a:gd name="T22" fmla="*/ 0 h 61"/>
                  <a:gd name="T23" fmla="*/ 122 w 122"/>
                  <a:gd name="T24" fmla="*/ 61 h 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2" h="61">
                    <a:moveTo>
                      <a:pt x="5" y="61"/>
                    </a:moveTo>
                    <a:lnTo>
                      <a:pt x="0" y="17"/>
                    </a:lnTo>
                    <a:lnTo>
                      <a:pt x="99" y="0"/>
                    </a:lnTo>
                    <a:lnTo>
                      <a:pt x="95" y="3"/>
                    </a:lnTo>
                    <a:lnTo>
                      <a:pt x="122" y="39"/>
                    </a:lnTo>
                    <a:lnTo>
                      <a:pt x="118" y="42"/>
                    </a:lnTo>
                    <a:lnTo>
                      <a:pt x="5" y="61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56" name="Freeform 177"/>
              <p:cNvSpPr>
                <a:spLocks/>
              </p:cNvSpPr>
              <p:nvPr/>
            </p:nvSpPr>
            <p:spPr bwMode="auto">
              <a:xfrm>
                <a:off x="3317" y="2792"/>
                <a:ext cx="80" cy="66"/>
              </a:xfrm>
              <a:custGeom>
                <a:avLst/>
                <a:gdLst>
                  <a:gd name="T0" fmla="*/ 1 w 241"/>
                  <a:gd name="T1" fmla="*/ 7 h 198"/>
                  <a:gd name="T2" fmla="*/ 0 w 241"/>
                  <a:gd name="T3" fmla="*/ 6 h 198"/>
                  <a:gd name="T4" fmla="*/ 8 w 241"/>
                  <a:gd name="T5" fmla="*/ 0 h 198"/>
                  <a:gd name="T6" fmla="*/ 8 w 241"/>
                  <a:gd name="T7" fmla="*/ 0 h 198"/>
                  <a:gd name="T8" fmla="*/ 9 w 241"/>
                  <a:gd name="T9" fmla="*/ 1 h 198"/>
                  <a:gd name="T10" fmla="*/ 9 w 241"/>
                  <a:gd name="T11" fmla="*/ 1 h 198"/>
                  <a:gd name="T12" fmla="*/ 1 w 241"/>
                  <a:gd name="T13" fmla="*/ 7 h 1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1"/>
                  <a:gd name="T22" fmla="*/ 0 h 198"/>
                  <a:gd name="T23" fmla="*/ 241 w 241"/>
                  <a:gd name="T24" fmla="*/ 198 h 1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1" h="198">
                    <a:moveTo>
                      <a:pt x="27" y="198"/>
                    </a:moveTo>
                    <a:lnTo>
                      <a:pt x="0" y="162"/>
                    </a:lnTo>
                    <a:lnTo>
                      <a:pt x="210" y="0"/>
                    </a:lnTo>
                    <a:lnTo>
                      <a:pt x="207" y="3"/>
                    </a:lnTo>
                    <a:lnTo>
                      <a:pt x="241" y="34"/>
                    </a:lnTo>
                    <a:lnTo>
                      <a:pt x="238" y="37"/>
                    </a:lnTo>
                    <a:lnTo>
                      <a:pt x="27" y="198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57" name="Freeform 178"/>
              <p:cNvSpPr>
                <a:spLocks/>
              </p:cNvSpPr>
              <p:nvPr/>
            </p:nvSpPr>
            <p:spPr bwMode="auto">
              <a:xfrm>
                <a:off x="3386" y="2754"/>
                <a:ext cx="47" cy="50"/>
              </a:xfrm>
              <a:custGeom>
                <a:avLst/>
                <a:gdLst>
                  <a:gd name="T0" fmla="*/ 1 w 141"/>
                  <a:gd name="T1" fmla="*/ 6 h 148"/>
                  <a:gd name="T2" fmla="*/ 0 w 141"/>
                  <a:gd name="T3" fmla="*/ 5 h 148"/>
                  <a:gd name="T4" fmla="*/ 4 w 141"/>
                  <a:gd name="T5" fmla="*/ 0 h 148"/>
                  <a:gd name="T6" fmla="*/ 4 w 141"/>
                  <a:gd name="T7" fmla="*/ 0 h 148"/>
                  <a:gd name="T8" fmla="*/ 5 w 141"/>
                  <a:gd name="T9" fmla="*/ 1 h 148"/>
                  <a:gd name="T10" fmla="*/ 5 w 141"/>
                  <a:gd name="T11" fmla="*/ 1 h 148"/>
                  <a:gd name="T12" fmla="*/ 1 w 141"/>
                  <a:gd name="T13" fmla="*/ 6 h 1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1"/>
                  <a:gd name="T22" fmla="*/ 0 h 148"/>
                  <a:gd name="T23" fmla="*/ 141 w 141"/>
                  <a:gd name="T24" fmla="*/ 148 h 1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1" h="148">
                    <a:moveTo>
                      <a:pt x="34" y="148"/>
                    </a:moveTo>
                    <a:lnTo>
                      <a:pt x="0" y="117"/>
                    </a:lnTo>
                    <a:lnTo>
                      <a:pt x="116" y="0"/>
                    </a:lnTo>
                    <a:lnTo>
                      <a:pt x="141" y="39"/>
                    </a:lnTo>
                    <a:lnTo>
                      <a:pt x="34" y="148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58" name="Freeform 179"/>
              <p:cNvSpPr>
                <a:spLocks/>
              </p:cNvSpPr>
              <p:nvPr/>
            </p:nvSpPr>
            <p:spPr bwMode="auto">
              <a:xfrm>
                <a:off x="3425" y="2731"/>
                <a:ext cx="43" cy="36"/>
              </a:xfrm>
              <a:custGeom>
                <a:avLst/>
                <a:gdLst>
                  <a:gd name="T0" fmla="*/ 1 w 131"/>
                  <a:gd name="T1" fmla="*/ 4 h 108"/>
                  <a:gd name="T2" fmla="*/ 0 w 131"/>
                  <a:gd name="T3" fmla="*/ 3 h 108"/>
                  <a:gd name="T4" fmla="*/ 4 w 131"/>
                  <a:gd name="T5" fmla="*/ 0 h 108"/>
                  <a:gd name="T6" fmla="*/ 4 w 131"/>
                  <a:gd name="T7" fmla="*/ 0 h 108"/>
                  <a:gd name="T8" fmla="*/ 5 w 131"/>
                  <a:gd name="T9" fmla="*/ 2 h 108"/>
                  <a:gd name="T10" fmla="*/ 5 w 131"/>
                  <a:gd name="T11" fmla="*/ 1 h 108"/>
                  <a:gd name="T12" fmla="*/ 1 w 131"/>
                  <a:gd name="T13" fmla="*/ 4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1"/>
                  <a:gd name="T22" fmla="*/ 0 h 108"/>
                  <a:gd name="T23" fmla="*/ 131 w 131"/>
                  <a:gd name="T24" fmla="*/ 108 h 1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1" h="108">
                    <a:moveTo>
                      <a:pt x="25" y="108"/>
                    </a:moveTo>
                    <a:lnTo>
                      <a:pt x="0" y="69"/>
                    </a:lnTo>
                    <a:lnTo>
                      <a:pt x="106" y="1"/>
                    </a:lnTo>
                    <a:lnTo>
                      <a:pt x="109" y="0"/>
                    </a:lnTo>
                    <a:lnTo>
                      <a:pt x="128" y="41"/>
                    </a:lnTo>
                    <a:lnTo>
                      <a:pt x="131" y="40"/>
                    </a:lnTo>
                    <a:lnTo>
                      <a:pt x="25" y="108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59" name="Freeform 180"/>
              <p:cNvSpPr>
                <a:spLocks/>
              </p:cNvSpPr>
              <p:nvPr/>
            </p:nvSpPr>
            <p:spPr bwMode="auto">
              <a:xfrm>
                <a:off x="3461" y="2714"/>
                <a:ext cx="42" cy="31"/>
              </a:xfrm>
              <a:custGeom>
                <a:avLst/>
                <a:gdLst>
                  <a:gd name="T0" fmla="*/ 1 w 127"/>
                  <a:gd name="T1" fmla="*/ 3 h 93"/>
                  <a:gd name="T2" fmla="*/ 0 w 127"/>
                  <a:gd name="T3" fmla="*/ 2 h 93"/>
                  <a:gd name="T4" fmla="*/ 4 w 127"/>
                  <a:gd name="T5" fmla="*/ 0 h 93"/>
                  <a:gd name="T6" fmla="*/ 4 w 127"/>
                  <a:gd name="T7" fmla="*/ 0 h 93"/>
                  <a:gd name="T8" fmla="*/ 5 w 127"/>
                  <a:gd name="T9" fmla="*/ 2 h 93"/>
                  <a:gd name="T10" fmla="*/ 4 w 127"/>
                  <a:gd name="T11" fmla="*/ 2 h 93"/>
                  <a:gd name="T12" fmla="*/ 1 w 127"/>
                  <a:gd name="T13" fmla="*/ 3 h 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7"/>
                  <a:gd name="T22" fmla="*/ 0 h 93"/>
                  <a:gd name="T23" fmla="*/ 127 w 127"/>
                  <a:gd name="T24" fmla="*/ 93 h 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7" h="93">
                    <a:moveTo>
                      <a:pt x="19" y="93"/>
                    </a:moveTo>
                    <a:lnTo>
                      <a:pt x="0" y="52"/>
                    </a:lnTo>
                    <a:lnTo>
                      <a:pt x="111" y="0"/>
                    </a:lnTo>
                    <a:lnTo>
                      <a:pt x="104" y="4"/>
                    </a:lnTo>
                    <a:lnTo>
                      <a:pt x="127" y="43"/>
                    </a:lnTo>
                    <a:lnTo>
                      <a:pt x="120" y="47"/>
                    </a:lnTo>
                    <a:lnTo>
                      <a:pt x="19" y="93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60" name="Freeform 181"/>
              <p:cNvSpPr>
                <a:spLocks/>
              </p:cNvSpPr>
              <p:nvPr/>
            </p:nvSpPr>
            <p:spPr bwMode="auto">
              <a:xfrm>
                <a:off x="3496" y="2694"/>
                <a:ext cx="44" cy="34"/>
              </a:xfrm>
              <a:custGeom>
                <a:avLst/>
                <a:gdLst>
                  <a:gd name="T0" fmla="*/ 1 w 133"/>
                  <a:gd name="T1" fmla="*/ 4 h 103"/>
                  <a:gd name="T2" fmla="*/ 0 w 133"/>
                  <a:gd name="T3" fmla="*/ 2 h 103"/>
                  <a:gd name="T4" fmla="*/ 4 w 133"/>
                  <a:gd name="T5" fmla="*/ 0 h 103"/>
                  <a:gd name="T6" fmla="*/ 4 w 133"/>
                  <a:gd name="T7" fmla="*/ 0 h 103"/>
                  <a:gd name="T8" fmla="*/ 5 w 133"/>
                  <a:gd name="T9" fmla="*/ 2 h 103"/>
                  <a:gd name="T10" fmla="*/ 5 w 133"/>
                  <a:gd name="T11" fmla="*/ 2 h 103"/>
                  <a:gd name="T12" fmla="*/ 1 w 133"/>
                  <a:gd name="T13" fmla="*/ 4 h 1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3"/>
                  <a:gd name="T22" fmla="*/ 0 h 103"/>
                  <a:gd name="T23" fmla="*/ 133 w 133"/>
                  <a:gd name="T24" fmla="*/ 103 h 1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3" h="103">
                    <a:moveTo>
                      <a:pt x="23" y="103"/>
                    </a:moveTo>
                    <a:lnTo>
                      <a:pt x="0" y="64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31" y="42"/>
                    </a:lnTo>
                    <a:lnTo>
                      <a:pt x="133" y="42"/>
                    </a:lnTo>
                    <a:lnTo>
                      <a:pt x="23" y="103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61" name="Freeform 182"/>
              <p:cNvSpPr>
                <a:spLocks/>
              </p:cNvSpPr>
              <p:nvPr/>
            </p:nvSpPr>
            <p:spPr bwMode="auto">
              <a:xfrm>
                <a:off x="3534" y="2680"/>
                <a:ext cx="43" cy="28"/>
              </a:xfrm>
              <a:custGeom>
                <a:avLst/>
                <a:gdLst>
                  <a:gd name="T0" fmla="*/ 1 w 128"/>
                  <a:gd name="T1" fmla="*/ 3 h 85"/>
                  <a:gd name="T2" fmla="*/ 0 w 128"/>
                  <a:gd name="T3" fmla="*/ 2 h 85"/>
                  <a:gd name="T4" fmla="*/ 4 w 128"/>
                  <a:gd name="T5" fmla="*/ 0 h 85"/>
                  <a:gd name="T6" fmla="*/ 4 w 128"/>
                  <a:gd name="T7" fmla="*/ 0 h 85"/>
                  <a:gd name="T8" fmla="*/ 5 w 128"/>
                  <a:gd name="T9" fmla="*/ 2 h 85"/>
                  <a:gd name="T10" fmla="*/ 5 w 128"/>
                  <a:gd name="T11" fmla="*/ 1 h 85"/>
                  <a:gd name="T12" fmla="*/ 1 w 128"/>
                  <a:gd name="T13" fmla="*/ 3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"/>
                  <a:gd name="T22" fmla="*/ 0 h 85"/>
                  <a:gd name="T23" fmla="*/ 128 w 128"/>
                  <a:gd name="T24" fmla="*/ 85 h 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" h="85">
                    <a:moveTo>
                      <a:pt x="16" y="85"/>
                    </a:moveTo>
                    <a:lnTo>
                      <a:pt x="0" y="43"/>
                    </a:lnTo>
                    <a:lnTo>
                      <a:pt x="100" y="3"/>
                    </a:lnTo>
                    <a:lnTo>
                      <a:pt x="104" y="0"/>
                    </a:lnTo>
                    <a:lnTo>
                      <a:pt x="124" y="42"/>
                    </a:lnTo>
                    <a:lnTo>
                      <a:pt x="128" y="39"/>
                    </a:lnTo>
                    <a:lnTo>
                      <a:pt x="16" y="85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62" name="Freeform 183"/>
              <p:cNvSpPr>
                <a:spLocks/>
              </p:cNvSpPr>
              <p:nvPr/>
            </p:nvSpPr>
            <p:spPr bwMode="auto">
              <a:xfrm>
                <a:off x="3569" y="2643"/>
                <a:ext cx="77" cy="51"/>
              </a:xfrm>
              <a:custGeom>
                <a:avLst/>
                <a:gdLst>
                  <a:gd name="T0" fmla="*/ 1 w 233"/>
                  <a:gd name="T1" fmla="*/ 6 h 152"/>
                  <a:gd name="T2" fmla="*/ 0 w 233"/>
                  <a:gd name="T3" fmla="*/ 4 h 152"/>
                  <a:gd name="T4" fmla="*/ 8 w 233"/>
                  <a:gd name="T5" fmla="*/ 0 h 152"/>
                  <a:gd name="T6" fmla="*/ 8 w 233"/>
                  <a:gd name="T7" fmla="*/ 0 h 152"/>
                  <a:gd name="T8" fmla="*/ 8 w 233"/>
                  <a:gd name="T9" fmla="*/ 1 h 152"/>
                  <a:gd name="T10" fmla="*/ 8 w 233"/>
                  <a:gd name="T11" fmla="*/ 1 h 152"/>
                  <a:gd name="T12" fmla="*/ 1 w 233"/>
                  <a:gd name="T13" fmla="*/ 6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3"/>
                  <a:gd name="T22" fmla="*/ 0 h 152"/>
                  <a:gd name="T23" fmla="*/ 233 w 233"/>
                  <a:gd name="T24" fmla="*/ 152 h 1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3" h="152">
                    <a:moveTo>
                      <a:pt x="20" y="152"/>
                    </a:moveTo>
                    <a:lnTo>
                      <a:pt x="0" y="110"/>
                    </a:lnTo>
                    <a:lnTo>
                      <a:pt x="208" y="0"/>
                    </a:lnTo>
                    <a:lnTo>
                      <a:pt x="233" y="39"/>
                    </a:lnTo>
                    <a:lnTo>
                      <a:pt x="20" y="152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63" name="Freeform 184"/>
              <p:cNvSpPr>
                <a:spLocks/>
              </p:cNvSpPr>
              <p:nvPr/>
            </p:nvSpPr>
            <p:spPr bwMode="auto">
              <a:xfrm>
                <a:off x="3638" y="2596"/>
                <a:ext cx="80" cy="60"/>
              </a:xfrm>
              <a:custGeom>
                <a:avLst/>
                <a:gdLst>
                  <a:gd name="T0" fmla="*/ 1 w 241"/>
                  <a:gd name="T1" fmla="*/ 7 h 181"/>
                  <a:gd name="T2" fmla="*/ 0 w 241"/>
                  <a:gd name="T3" fmla="*/ 5 h 181"/>
                  <a:gd name="T4" fmla="*/ 8 w 241"/>
                  <a:gd name="T5" fmla="*/ 0 h 181"/>
                  <a:gd name="T6" fmla="*/ 8 w 241"/>
                  <a:gd name="T7" fmla="*/ 0 h 181"/>
                  <a:gd name="T8" fmla="*/ 9 w 241"/>
                  <a:gd name="T9" fmla="*/ 1 h 181"/>
                  <a:gd name="T10" fmla="*/ 9 w 241"/>
                  <a:gd name="T11" fmla="*/ 1 h 181"/>
                  <a:gd name="T12" fmla="*/ 1 w 241"/>
                  <a:gd name="T13" fmla="*/ 7 h 1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1"/>
                  <a:gd name="T22" fmla="*/ 0 h 181"/>
                  <a:gd name="T23" fmla="*/ 241 w 241"/>
                  <a:gd name="T24" fmla="*/ 181 h 1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1" h="181">
                    <a:moveTo>
                      <a:pt x="25" y="181"/>
                    </a:moveTo>
                    <a:lnTo>
                      <a:pt x="0" y="142"/>
                    </a:lnTo>
                    <a:lnTo>
                      <a:pt x="210" y="0"/>
                    </a:lnTo>
                    <a:lnTo>
                      <a:pt x="208" y="3"/>
                    </a:lnTo>
                    <a:lnTo>
                      <a:pt x="241" y="33"/>
                    </a:lnTo>
                    <a:lnTo>
                      <a:pt x="238" y="36"/>
                    </a:lnTo>
                    <a:lnTo>
                      <a:pt x="25" y="181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64" name="Freeform 185"/>
              <p:cNvSpPr>
                <a:spLocks/>
              </p:cNvSpPr>
              <p:nvPr/>
            </p:nvSpPr>
            <p:spPr bwMode="auto">
              <a:xfrm>
                <a:off x="3707" y="2552"/>
                <a:ext cx="49" cy="55"/>
              </a:xfrm>
              <a:custGeom>
                <a:avLst/>
                <a:gdLst>
                  <a:gd name="T0" fmla="*/ 1 w 146"/>
                  <a:gd name="T1" fmla="*/ 6 h 164"/>
                  <a:gd name="T2" fmla="*/ 0 w 146"/>
                  <a:gd name="T3" fmla="*/ 5 h 164"/>
                  <a:gd name="T4" fmla="*/ 4 w 146"/>
                  <a:gd name="T5" fmla="*/ 0 h 164"/>
                  <a:gd name="T6" fmla="*/ 4 w 146"/>
                  <a:gd name="T7" fmla="*/ 0 h 164"/>
                  <a:gd name="T8" fmla="*/ 5 w 146"/>
                  <a:gd name="T9" fmla="*/ 1 h 164"/>
                  <a:gd name="T10" fmla="*/ 5 w 146"/>
                  <a:gd name="T11" fmla="*/ 1 h 164"/>
                  <a:gd name="T12" fmla="*/ 1 w 146"/>
                  <a:gd name="T13" fmla="*/ 6 h 1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6"/>
                  <a:gd name="T22" fmla="*/ 0 h 164"/>
                  <a:gd name="T23" fmla="*/ 146 w 146"/>
                  <a:gd name="T24" fmla="*/ 164 h 1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6" h="164">
                    <a:moveTo>
                      <a:pt x="33" y="164"/>
                    </a:moveTo>
                    <a:lnTo>
                      <a:pt x="0" y="134"/>
                    </a:lnTo>
                    <a:lnTo>
                      <a:pt x="114" y="0"/>
                    </a:lnTo>
                    <a:lnTo>
                      <a:pt x="110" y="7"/>
                    </a:lnTo>
                    <a:lnTo>
                      <a:pt x="146" y="32"/>
                    </a:lnTo>
                    <a:lnTo>
                      <a:pt x="142" y="39"/>
                    </a:lnTo>
                    <a:lnTo>
                      <a:pt x="33" y="164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65" name="Freeform 186"/>
              <p:cNvSpPr>
                <a:spLocks/>
              </p:cNvSpPr>
              <p:nvPr/>
            </p:nvSpPr>
            <p:spPr bwMode="auto">
              <a:xfrm>
                <a:off x="3744" y="2506"/>
                <a:ext cx="49" cy="57"/>
              </a:xfrm>
              <a:custGeom>
                <a:avLst/>
                <a:gdLst>
                  <a:gd name="T0" fmla="*/ 1 w 146"/>
                  <a:gd name="T1" fmla="*/ 6 h 171"/>
                  <a:gd name="T2" fmla="*/ 0 w 146"/>
                  <a:gd name="T3" fmla="*/ 5 h 171"/>
                  <a:gd name="T4" fmla="*/ 4 w 146"/>
                  <a:gd name="T5" fmla="*/ 0 h 171"/>
                  <a:gd name="T6" fmla="*/ 4 w 146"/>
                  <a:gd name="T7" fmla="*/ 0 h 171"/>
                  <a:gd name="T8" fmla="*/ 5 w 146"/>
                  <a:gd name="T9" fmla="*/ 1 h 171"/>
                  <a:gd name="T10" fmla="*/ 5 w 146"/>
                  <a:gd name="T11" fmla="*/ 1 h 171"/>
                  <a:gd name="T12" fmla="*/ 1 w 146"/>
                  <a:gd name="T13" fmla="*/ 6 h 1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6"/>
                  <a:gd name="T22" fmla="*/ 0 h 171"/>
                  <a:gd name="T23" fmla="*/ 146 w 146"/>
                  <a:gd name="T24" fmla="*/ 171 h 1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6" h="171">
                    <a:moveTo>
                      <a:pt x="36" y="171"/>
                    </a:moveTo>
                    <a:lnTo>
                      <a:pt x="0" y="146"/>
                    </a:lnTo>
                    <a:lnTo>
                      <a:pt x="99" y="5"/>
                    </a:lnTo>
                    <a:lnTo>
                      <a:pt x="101" y="0"/>
                    </a:lnTo>
                    <a:lnTo>
                      <a:pt x="143" y="19"/>
                    </a:lnTo>
                    <a:lnTo>
                      <a:pt x="146" y="14"/>
                    </a:lnTo>
                    <a:lnTo>
                      <a:pt x="36" y="171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66" name="Freeform 187"/>
              <p:cNvSpPr>
                <a:spLocks/>
              </p:cNvSpPr>
              <p:nvPr/>
            </p:nvSpPr>
            <p:spPr bwMode="auto">
              <a:xfrm>
                <a:off x="3778" y="2437"/>
                <a:ext cx="49" cy="75"/>
              </a:xfrm>
              <a:custGeom>
                <a:avLst/>
                <a:gdLst>
                  <a:gd name="T0" fmla="*/ 2 w 148"/>
                  <a:gd name="T1" fmla="*/ 8 h 224"/>
                  <a:gd name="T2" fmla="*/ 0 w 148"/>
                  <a:gd name="T3" fmla="*/ 8 h 224"/>
                  <a:gd name="T4" fmla="*/ 4 w 148"/>
                  <a:gd name="T5" fmla="*/ 0 h 224"/>
                  <a:gd name="T6" fmla="*/ 4 w 148"/>
                  <a:gd name="T7" fmla="*/ 0 h 224"/>
                  <a:gd name="T8" fmla="*/ 5 w 148"/>
                  <a:gd name="T9" fmla="*/ 1 h 224"/>
                  <a:gd name="T10" fmla="*/ 5 w 148"/>
                  <a:gd name="T11" fmla="*/ 1 h 224"/>
                  <a:gd name="T12" fmla="*/ 2 w 148"/>
                  <a:gd name="T13" fmla="*/ 8 h 2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8"/>
                  <a:gd name="T22" fmla="*/ 0 h 224"/>
                  <a:gd name="T23" fmla="*/ 148 w 148"/>
                  <a:gd name="T24" fmla="*/ 224 h 2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8" h="224">
                    <a:moveTo>
                      <a:pt x="42" y="224"/>
                    </a:moveTo>
                    <a:lnTo>
                      <a:pt x="0" y="205"/>
                    </a:lnTo>
                    <a:lnTo>
                      <a:pt x="109" y="0"/>
                    </a:lnTo>
                    <a:lnTo>
                      <a:pt x="106" y="7"/>
                    </a:lnTo>
                    <a:lnTo>
                      <a:pt x="148" y="24"/>
                    </a:lnTo>
                    <a:lnTo>
                      <a:pt x="145" y="31"/>
                    </a:lnTo>
                    <a:lnTo>
                      <a:pt x="42" y="224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67" name="Freeform 188"/>
              <p:cNvSpPr>
                <a:spLocks/>
              </p:cNvSpPr>
              <p:nvPr/>
            </p:nvSpPr>
            <p:spPr bwMode="auto">
              <a:xfrm>
                <a:off x="3813" y="2351"/>
                <a:ext cx="53" cy="94"/>
              </a:xfrm>
              <a:custGeom>
                <a:avLst/>
                <a:gdLst>
                  <a:gd name="T0" fmla="*/ 2 w 158"/>
                  <a:gd name="T1" fmla="*/ 10 h 283"/>
                  <a:gd name="T2" fmla="*/ 0 w 158"/>
                  <a:gd name="T3" fmla="*/ 10 h 283"/>
                  <a:gd name="T4" fmla="*/ 4 w 158"/>
                  <a:gd name="T5" fmla="*/ 0 h 283"/>
                  <a:gd name="T6" fmla="*/ 4 w 158"/>
                  <a:gd name="T7" fmla="*/ 0 h 283"/>
                  <a:gd name="T8" fmla="*/ 6 w 158"/>
                  <a:gd name="T9" fmla="*/ 1 h 283"/>
                  <a:gd name="T10" fmla="*/ 6 w 158"/>
                  <a:gd name="T11" fmla="*/ 0 h 283"/>
                  <a:gd name="T12" fmla="*/ 2 w 158"/>
                  <a:gd name="T13" fmla="*/ 10 h 2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"/>
                  <a:gd name="T22" fmla="*/ 0 h 283"/>
                  <a:gd name="T23" fmla="*/ 158 w 158"/>
                  <a:gd name="T24" fmla="*/ 283 h 2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" h="283">
                    <a:moveTo>
                      <a:pt x="42" y="283"/>
                    </a:moveTo>
                    <a:lnTo>
                      <a:pt x="0" y="266"/>
                    </a:lnTo>
                    <a:lnTo>
                      <a:pt x="108" y="9"/>
                    </a:lnTo>
                    <a:lnTo>
                      <a:pt x="111" y="0"/>
                    </a:lnTo>
                    <a:lnTo>
                      <a:pt x="155" y="14"/>
                    </a:lnTo>
                    <a:lnTo>
                      <a:pt x="158" y="6"/>
                    </a:lnTo>
                    <a:lnTo>
                      <a:pt x="42" y="283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68" name="Freeform 189"/>
              <p:cNvSpPr>
                <a:spLocks/>
              </p:cNvSpPr>
              <p:nvPr/>
            </p:nvSpPr>
            <p:spPr bwMode="auto">
              <a:xfrm>
                <a:off x="3850" y="2235"/>
                <a:ext cx="54" cy="121"/>
              </a:xfrm>
              <a:custGeom>
                <a:avLst/>
                <a:gdLst>
                  <a:gd name="T0" fmla="*/ 2 w 161"/>
                  <a:gd name="T1" fmla="*/ 13 h 362"/>
                  <a:gd name="T2" fmla="*/ 0 w 161"/>
                  <a:gd name="T3" fmla="*/ 13 h 362"/>
                  <a:gd name="T4" fmla="*/ 4 w 161"/>
                  <a:gd name="T5" fmla="*/ 2 h 362"/>
                  <a:gd name="T6" fmla="*/ 4 w 161"/>
                  <a:gd name="T7" fmla="*/ 1 h 362"/>
                  <a:gd name="T8" fmla="*/ 6 w 161"/>
                  <a:gd name="T9" fmla="*/ 1 h 362"/>
                  <a:gd name="T10" fmla="*/ 6 w 161"/>
                  <a:gd name="T11" fmla="*/ 0 h 362"/>
                  <a:gd name="T12" fmla="*/ 2 w 161"/>
                  <a:gd name="T13" fmla="*/ 1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1"/>
                  <a:gd name="T22" fmla="*/ 0 h 362"/>
                  <a:gd name="T23" fmla="*/ 161 w 161"/>
                  <a:gd name="T24" fmla="*/ 362 h 3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1" h="362">
                    <a:moveTo>
                      <a:pt x="44" y="362"/>
                    </a:moveTo>
                    <a:lnTo>
                      <a:pt x="0" y="348"/>
                    </a:lnTo>
                    <a:lnTo>
                      <a:pt x="94" y="53"/>
                    </a:lnTo>
                    <a:lnTo>
                      <a:pt x="107" y="20"/>
                    </a:lnTo>
                    <a:lnTo>
                      <a:pt x="149" y="34"/>
                    </a:lnTo>
                    <a:lnTo>
                      <a:pt x="161" y="0"/>
                    </a:lnTo>
                    <a:lnTo>
                      <a:pt x="44" y="362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69" name="Freeform 190"/>
              <p:cNvSpPr>
                <a:spLocks/>
              </p:cNvSpPr>
              <p:nvPr/>
            </p:nvSpPr>
            <p:spPr bwMode="auto">
              <a:xfrm>
                <a:off x="3886" y="2145"/>
                <a:ext cx="51" cy="101"/>
              </a:xfrm>
              <a:custGeom>
                <a:avLst/>
                <a:gdLst>
                  <a:gd name="T0" fmla="*/ 2 w 153"/>
                  <a:gd name="T1" fmla="*/ 11 h 305"/>
                  <a:gd name="T2" fmla="*/ 0 w 153"/>
                  <a:gd name="T3" fmla="*/ 11 h 305"/>
                  <a:gd name="T4" fmla="*/ 4 w 153"/>
                  <a:gd name="T5" fmla="*/ 1 h 305"/>
                  <a:gd name="T6" fmla="*/ 4 w 153"/>
                  <a:gd name="T7" fmla="*/ 0 h 305"/>
                  <a:gd name="T8" fmla="*/ 6 w 153"/>
                  <a:gd name="T9" fmla="*/ 0 h 305"/>
                  <a:gd name="T10" fmla="*/ 6 w 153"/>
                  <a:gd name="T11" fmla="*/ 0 h 305"/>
                  <a:gd name="T12" fmla="*/ 2 w 153"/>
                  <a:gd name="T13" fmla="*/ 11 h 3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3"/>
                  <a:gd name="T22" fmla="*/ 0 h 305"/>
                  <a:gd name="T23" fmla="*/ 153 w 153"/>
                  <a:gd name="T24" fmla="*/ 305 h 3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3" h="305">
                    <a:moveTo>
                      <a:pt x="42" y="305"/>
                    </a:moveTo>
                    <a:lnTo>
                      <a:pt x="0" y="291"/>
                    </a:lnTo>
                    <a:lnTo>
                      <a:pt x="100" y="14"/>
                    </a:lnTo>
                    <a:lnTo>
                      <a:pt x="104" y="1"/>
                    </a:lnTo>
                    <a:lnTo>
                      <a:pt x="149" y="12"/>
                    </a:lnTo>
                    <a:lnTo>
                      <a:pt x="153" y="0"/>
                    </a:lnTo>
                    <a:lnTo>
                      <a:pt x="42" y="305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70" name="Freeform 191"/>
              <p:cNvSpPr>
                <a:spLocks/>
              </p:cNvSpPr>
              <p:nvPr/>
            </p:nvSpPr>
            <p:spPr bwMode="auto">
              <a:xfrm>
                <a:off x="3920" y="2026"/>
                <a:ext cx="51" cy="123"/>
              </a:xfrm>
              <a:custGeom>
                <a:avLst/>
                <a:gdLst>
                  <a:gd name="T0" fmla="*/ 2 w 151"/>
                  <a:gd name="T1" fmla="*/ 14 h 368"/>
                  <a:gd name="T2" fmla="*/ 0 w 151"/>
                  <a:gd name="T3" fmla="*/ 13 h 368"/>
                  <a:gd name="T4" fmla="*/ 4 w 151"/>
                  <a:gd name="T5" fmla="*/ 0 h 368"/>
                  <a:gd name="T6" fmla="*/ 4 w 151"/>
                  <a:gd name="T7" fmla="*/ 0 h 368"/>
                  <a:gd name="T8" fmla="*/ 6 w 151"/>
                  <a:gd name="T9" fmla="*/ 1 h 368"/>
                  <a:gd name="T10" fmla="*/ 6 w 151"/>
                  <a:gd name="T11" fmla="*/ 0 h 368"/>
                  <a:gd name="T12" fmla="*/ 2 w 151"/>
                  <a:gd name="T13" fmla="*/ 14 h 3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1"/>
                  <a:gd name="T22" fmla="*/ 0 h 368"/>
                  <a:gd name="T23" fmla="*/ 151 w 151"/>
                  <a:gd name="T24" fmla="*/ 368 h 3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1" h="368">
                    <a:moveTo>
                      <a:pt x="45" y="368"/>
                    </a:moveTo>
                    <a:lnTo>
                      <a:pt x="0" y="357"/>
                    </a:lnTo>
                    <a:lnTo>
                      <a:pt x="104" y="7"/>
                    </a:lnTo>
                    <a:lnTo>
                      <a:pt x="106" y="0"/>
                    </a:lnTo>
                    <a:lnTo>
                      <a:pt x="148" y="17"/>
                    </a:lnTo>
                    <a:lnTo>
                      <a:pt x="151" y="10"/>
                    </a:lnTo>
                    <a:lnTo>
                      <a:pt x="45" y="368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71" name="Freeform 192"/>
              <p:cNvSpPr>
                <a:spLocks/>
              </p:cNvSpPr>
              <p:nvPr/>
            </p:nvSpPr>
            <p:spPr bwMode="auto">
              <a:xfrm>
                <a:off x="3956" y="1930"/>
                <a:ext cx="52" cy="102"/>
              </a:xfrm>
              <a:custGeom>
                <a:avLst/>
                <a:gdLst>
                  <a:gd name="T0" fmla="*/ 2 w 157"/>
                  <a:gd name="T1" fmla="*/ 11 h 306"/>
                  <a:gd name="T2" fmla="*/ 0 w 157"/>
                  <a:gd name="T3" fmla="*/ 11 h 306"/>
                  <a:gd name="T4" fmla="*/ 4 w 157"/>
                  <a:gd name="T5" fmla="*/ 0 h 306"/>
                  <a:gd name="T6" fmla="*/ 4 w 157"/>
                  <a:gd name="T7" fmla="*/ 0 h 306"/>
                  <a:gd name="T8" fmla="*/ 6 w 157"/>
                  <a:gd name="T9" fmla="*/ 0 h 306"/>
                  <a:gd name="T10" fmla="*/ 6 w 157"/>
                  <a:gd name="T11" fmla="*/ 0 h 306"/>
                  <a:gd name="T12" fmla="*/ 2 w 157"/>
                  <a:gd name="T13" fmla="*/ 11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7"/>
                  <a:gd name="T22" fmla="*/ 0 h 306"/>
                  <a:gd name="T23" fmla="*/ 157 w 157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7" h="306">
                    <a:moveTo>
                      <a:pt x="42" y="306"/>
                    </a:moveTo>
                    <a:lnTo>
                      <a:pt x="0" y="289"/>
                    </a:lnTo>
                    <a:lnTo>
                      <a:pt x="109" y="4"/>
                    </a:lnTo>
                    <a:lnTo>
                      <a:pt x="111" y="0"/>
                    </a:lnTo>
                    <a:lnTo>
                      <a:pt x="155" y="11"/>
                    </a:lnTo>
                    <a:lnTo>
                      <a:pt x="157" y="7"/>
                    </a:lnTo>
                    <a:lnTo>
                      <a:pt x="42" y="306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72" name="Freeform 193"/>
              <p:cNvSpPr>
                <a:spLocks/>
              </p:cNvSpPr>
              <p:nvPr/>
            </p:nvSpPr>
            <p:spPr bwMode="auto">
              <a:xfrm>
                <a:off x="3993" y="1819"/>
                <a:ext cx="48" cy="114"/>
              </a:xfrm>
              <a:custGeom>
                <a:avLst/>
                <a:gdLst>
                  <a:gd name="T0" fmla="*/ 2 w 144"/>
                  <a:gd name="T1" fmla="*/ 13 h 343"/>
                  <a:gd name="T2" fmla="*/ 0 w 144"/>
                  <a:gd name="T3" fmla="*/ 12 h 343"/>
                  <a:gd name="T4" fmla="*/ 4 w 144"/>
                  <a:gd name="T5" fmla="*/ 0 h 343"/>
                  <a:gd name="T6" fmla="*/ 4 w 144"/>
                  <a:gd name="T7" fmla="*/ 0 h 343"/>
                  <a:gd name="T8" fmla="*/ 5 w 144"/>
                  <a:gd name="T9" fmla="*/ 1 h 343"/>
                  <a:gd name="T10" fmla="*/ 5 w 144"/>
                  <a:gd name="T11" fmla="*/ 0 h 343"/>
                  <a:gd name="T12" fmla="*/ 2 w 144"/>
                  <a:gd name="T13" fmla="*/ 13 h 3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4"/>
                  <a:gd name="T22" fmla="*/ 0 h 343"/>
                  <a:gd name="T23" fmla="*/ 144 w 144"/>
                  <a:gd name="T24" fmla="*/ 343 h 3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4" h="343">
                    <a:moveTo>
                      <a:pt x="44" y="343"/>
                    </a:moveTo>
                    <a:lnTo>
                      <a:pt x="0" y="332"/>
                    </a:lnTo>
                    <a:lnTo>
                      <a:pt x="100" y="5"/>
                    </a:lnTo>
                    <a:lnTo>
                      <a:pt x="101" y="0"/>
                    </a:lnTo>
                    <a:lnTo>
                      <a:pt x="143" y="17"/>
                    </a:lnTo>
                    <a:lnTo>
                      <a:pt x="144" y="13"/>
                    </a:lnTo>
                    <a:lnTo>
                      <a:pt x="44" y="343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73" name="Freeform 194"/>
              <p:cNvSpPr>
                <a:spLocks/>
              </p:cNvSpPr>
              <p:nvPr/>
            </p:nvSpPr>
            <p:spPr bwMode="auto">
              <a:xfrm>
                <a:off x="4026" y="1732"/>
                <a:ext cx="50" cy="93"/>
              </a:xfrm>
              <a:custGeom>
                <a:avLst/>
                <a:gdLst>
                  <a:gd name="T0" fmla="*/ 2 w 149"/>
                  <a:gd name="T1" fmla="*/ 10 h 277"/>
                  <a:gd name="T2" fmla="*/ 0 w 149"/>
                  <a:gd name="T3" fmla="*/ 10 h 277"/>
                  <a:gd name="T4" fmla="*/ 4 w 149"/>
                  <a:gd name="T5" fmla="*/ 0 h 277"/>
                  <a:gd name="T6" fmla="*/ 5 w 149"/>
                  <a:gd name="T7" fmla="*/ 0 h 277"/>
                  <a:gd name="T8" fmla="*/ 5 w 149"/>
                  <a:gd name="T9" fmla="*/ 2 h 277"/>
                  <a:gd name="T10" fmla="*/ 6 w 149"/>
                  <a:gd name="T11" fmla="*/ 1 h 277"/>
                  <a:gd name="T12" fmla="*/ 2 w 149"/>
                  <a:gd name="T13" fmla="*/ 10 h 2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9"/>
                  <a:gd name="T22" fmla="*/ 0 h 277"/>
                  <a:gd name="T23" fmla="*/ 149 w 149"/>
                  <a:gd name="T24" fmla="*/ 277 h 2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9" h="277">
                    <a:moveTo>
                      <a:pt x="42" y="277"/>
                    </a:moveTo>
                    <a:lnTo>
                      <a:pt x="0" y="260"/>
                    </a:lnTo>
                    <a:lnTo>
                      <a:pt x="116" y="4"/>
                    </a:lnTo>
                    <a:lnTo>
                      <a:pt x="123" y="0"/>
                    </a:lnTo>
                    <a:lnTo>
                      <a:pt x="142" y="42"/>
                    </a:lnTo>
                    <a:lnTo>
                      <a:pt x="149" y="38"/>
                    </a:lnTo>
                    <a:lnTo>
                      <a:pt x="42" y="277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74" name="Freeform 195"/>
              <p:cNvSpPr>
                <a:spLocks/>
              </p:cNvSpPr>
              <p:nvPr/>
            </p:nvSpPr>
            <p:spPr bwMode="auto">
              <a:xfrm>
                <a:off x="4067" y="1711"/>
                <a:ext cx="47" cy="35"/>
              </a:xfrm>
              <a:custGeom>
                <a:avLst/>
                <a:gdLst>
                  <a:gd name="T0" fmla="*/ 1 w 139"/>
                  <a:gd name="T1" fmla="*/ 4 h 106"/>
                  <a:gd name="T2" fmla="*/ 0 w 139"/>
                  <a:gd name="T3" fmla="*/ 2 h 106"/>
                  <a:gd name="T4" fmla="*/ 5 w 139"/>
                  <a:gd name="T5" fmla="*/ 0 h 106"/>
                  <a:gd name="T6" fmla="*/ 5 w 139"/>
                  <a:gd name="T7" fmla="*/ 1 h 106"/>
                  <a:gd name="T8" fmla="*/ 4 w 139"/>
                  <a:gd name="T9" fmla="*/ 2 h 106"/>
                  <a:gd name="T10" fmla="*/ 4 w 139"/>
                  <a:gd name="T11" fmla="*/ 2 h 106"/>
                  <a:gd name="T12" fmla="*/ 1 w 139"/>
                  <a:gd name="T13" fmla="*/ 4 h 1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9"/>
                  <a:gd name="T22" fmla="*/ 0 h 106"/>
                  <a:gd name="T23" fmla="*/ 139 w 139"/>
                  <a:gd name="T24" fmla="*/ 106 h 1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9" h="106">
                    <a:moveTo>
                      <a:pt x="19" y="106"/>
                    </a:moveTo>
                    <a:lnTo>
                      <a:pt x="0" y="64"/>
                    </a:lnTo>
                    <a:lnTo>
                      <a:pt x="127" y="0"/>
                    </a:lnTo>
                    <a:lnTo>
                      <a:pt x="139" y="15"/>
                    </a:lnTo>
                    <a:lnTo>
                      <a:pt x="103" y="43"/>
                    </a:lnTo>
                    <a:lnTo>
                      <a:pt x="116" y="58"/>
                    </a:lnTo>
                    <a:lnTo>
                      <a:pt x="19" y="106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75" name="Freeform 196"/>
              <p:cNvSpPr>
                <a:spLocks/>
              </p:cNvSpPr>
              <p:nvPr/>
            </p:nvSpPr>
            <p:spPr bwMode="auto">
              <a:xfrm>
                <a:off x="4102" y="1716"/>
                <a:ext cx="48" cy="51"/>
              </a:xfrm>
              <a:custGeom>
                <a:avLst/>
                <a:gdLst>
                  <a:gd name="T0" fmla="*/ 0 w 146"/>
                  <a:gd name="T1" fmla="*/ 1 h 153"/>
                  <a:gd name="T2" fmla="*/ 1 w 146"/>
                  <a:gd name="T3" fmla="*/ 0 h 153"/>
                  <a:gd name="T4" fmla="*/ 5 w 146"/>
                  <a:gd name="T5" fmla="*/ 5 h 153"/>
                  <a:gd name="T6" fmla="*/ 5 w 146"/>
                  <a:gd name="T7" fmla="*/ 5 h 153"/>
                  <a:gd name="T8" fmla="*/ 4 w 146"/>
                  <a:gd name="T9" fmla="*/ 6 h 153"/>
                  <a:gd name="T10" fmla="*/ 4 w 146"/>
                  <a:gd name="T11" fmla="*/ 6 h 153"/>
                  <a:gd name="T12" fmla="*/ 0 w 146"/>
                  <a:gd name="T13" fmla="*/ 1 h 1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6"/>
                  <a:gd name="T22" fmla="*/ 0 h 153"/>
                  <a:gd name="T23" fmla="*/ 146 w 146"/>
                  <a:gd name="T24" fmla="*/ 153 h 1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6" h="153">
                    <a:moveTo>
                      <a:pt x="0" y="28"/>
                    </a:moveTo>
                    <a:lnTo>
                      <a:pt x="36" y="0"/>
                    </a:lnTo>
                    <a:lnTo>
                      <a:pt x="145" y="134"/>
                    </a:lnTo>
                    <a:lnTo>
                      <a:pt x="146" y="137"/>
                    </a:lnTo>
                    <a:lnTo>
                      <a:pt x="102" y="151"/>
                    </a:lnTo>
                    <a:lnTo>
                      <a:pt x="103" y="15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76" name="Freeform 197"/>
              <p:cNvSpPr>
                <a:spLocks/>
              </p:cNvSpPr>
              <p:nvPr/>
            </p:nvSpPr>
            <p:spPr bwMode="auto">
              <a:xfrm>
                <a:off x="4136" y="1762"/>
                <a:ext cx="49" cy="114"/>
              </a:xfrm>
              <a:custGeom>
                <a:avLst/>
                <a:gdLst>
                  <a:gd name="T0" fmla="*/ 0 w 149"/>
                  <a:gd name="T1" fmla="*/ 1 h 344"/>
                  <a:gd name="T2" fmla="*/ 2 w 149"/>
                  <a:gd name="T3" fmla="*/ 0 h 344"/>
                  <a:gd name="T4" fmla="*/ 5 w 149"/>
                  <a:gd name="T5" fmla="*/ 12 h 344"/>
                  <a:gd name="T6" fmla="*/ 5 w 149"/>
                  <a:gd name="T7" fmla="*/ 12 h 344"/>
                  <a:gd name="T8" fmla="*/ 4 w 149"/>
                  <a:gd name="T9" fmla="*/ 12 h 344"/>
                  <a:gd name="T10" fmla="*/ 4 w 149"/>
                  <a:gd name="T11" fmla="*/ 13 h 344"/>
                  <a:gd name="T12" fmla="*/ 0 w 149"/>
                  <a:gd name="T13" fmla="*/ 1 h 3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9"/>
                  <a:gd name="T22" fmla="*/ 0 h 344"/>
                  <a:gd name="T23" fmla="*/ 149 w 149"/>
                  <a:gd name="T24" fmla="*/ 344 h 3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9" h="344">
                    <a:moveTo>
                      <a:pt x="0" y="14"/>
                    </a:moveTo>
                    <a:lnTo>
                      <a:pt x="44" y="0"/>
                    </a:lnTo>
                    <a:lnTo>
                      <a:pt x="146" y="316"/>
                    </a:lnTo>
                    <a:lnTo>
                      <a:pt x="149" y="326"/>
                    </a:lnTo>
                    <a:lnTo>
                      <a:pt x="104" y="334"/>
                    </a:lnTo>
                    <a:lnTo>
                      <a:pt x="107" y="34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77" name="Freeform 198"/>
              <p:cNvSpPr>
                <a:spLocks/>
              </p:cNvSpPr>
              <p:nvPr/>
            </p:nvSpPr>
            <p:spPr bwMode="auto">
              <a:xfrm>
                <a:off x="4170" y="1870"/>
                <a:ext cx="51" cy="152"/>
              </a:xfrm>
              <a:custGeom>
                <a:avLst/>
                <a:gdLst>
                  <a:gd name="T0" fmla="*/ 0 w 151"/>
                  <a:gd name="T1" fmla="*/ 0 h 455"/>
                  <a:gd name="T2" fmla="*/ 2 w 151"/>
                  <a:gd name="T3" fmla="*/ 0 h 455"/>
                  <a:gd name="T4" fmla="*/ 6 w 151"/>
                  <a:gd name="T5" fmla="*/ 17 h 455"/>
                  <a:gd name="T6" fmla="*/ 6 w 151"/>
                  <a:gd name="T7" fmla="*/ 17 h 455"/>
                  <a:gd name="T8" fmla="*/ 4 w 151"/>
                  <a:gd name="T9" fmla="*/ 17 h 455"/>
                  <a:gd name="T10" fmla="*/ 4 w 151"/>
                  <a:gd name="T11" fmla="*/ 17 h 455"/>
                  <a:gd name="T12" fmla="*/ 0 w 151"/>
                  <a:gd name="T13" fmla="*/ 0 h 4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1"/>
                  <a:gd name="T22" fmla="*/ 0 h 455"/>
                  <a:gd name="T23" fmla="*/ 151 w 151"/>
                  <a:gd name="T24" fmla="*/ 455 h 4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1" h="455">
                    <a:moveTo>
                      <a:pt x="0" y="8"/>
                    </a:moveTo>
                    <a:lnTo>
                      <a:pt x="45" y="0"/>
                    </a:lnTo>
                    <a:lnTo>
                      <a:pt x="151" y="447"/>
                    </a:lnTo>
                    <a:lnTo>
                      <a:pt x="106" y="45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78" name="Freeform 199"/>
              <p:cNvSpPr>
                <a:spLocks/>
              </p:cNvSpPr>
              <p:nvPr/>
            </p:nvSpPr>
            <p:spPr bwMode="auto">
              <a:xfrm>
                <a:off x="4206" y="2019"/>
                <a:ext cx="85" cy="339"/>
              </a:xfrm>
              <a:custGeom>
                <a:avLst/>
                <a:gdLst>
                  <a:gd name="T0" fmla="*/ 0 w 255"/>
                  <a:gd name="T1" fmla="*/ 0 h 1015"/>
                  <a:gd name="T2" fmla="*/ 2 w 255"/>
                  <a:gd name="T3" fmla="*/ 0 h 1015"/>
                  <a:gd name="T4" fmla="*/ 9 w 255"/>
                  <a:gd name="T5" fmla="*/ 37 h 1015"/>
                  <a:gd name="T6" fmla="*/ 9 w 255"/>
                  <a:gd name="T7" fmla="*/ 37 h 1015"/>
                  <a:gd name="T8" fmla="*/ 8 w 255"/>
                  <a:gd name="T9" fmla="*/ 38 h 1015"/>
                  <a:gd name="T10" fmla="*/ 8 w 255"/>
                  <a:gd name="T11" fmla="*/ 38 h 1015"/>
                  <a:gd name="T12" fmla="*/ 0 w 255"/>
                  <a:gd name="T13" fmla="*/ 0 h 10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5"/>
                  <a:gd name="T22" fmla="*/ 0 h 1015"/>
                  <a:gd name="T23" fmla="*/ 255 w 255"/>
                  <a:gd name="T24" fmla="*/ 1015 h 10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5" h="1015">
                    <a:moveTo>
                      <a:pt x="0" y="8"/>
                    </a:moveTo>
                    <a:lnTo>
                      <a:pt x="45" y="0"/>
                    </a:lnTo>
                    <a:lnTo>
                      <a:pt x="254" y="990"/>
                    </a:lnTo>
                    <a:lnTo>
                      <a:pt x="255" y="997"/>
                    </a:lnTo>
                    <a:lnTo>
                      <a:pt x="211" y="1008"/>
                    </a:lnTo>
                    <a:lnTo>
                      <a:pt x="212" y="101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79" name="Freeform 200"/>
              <p:cNvSpPr>
                <a:spLocks/>
              </p:cNvSpPr>
              <p:nvPr/>
            </p:nvSpPr>
            <p:spPr bwMode="auto">
              <a:xfrm>
                <a:off x="4276" y="2352"/>
                <a:ext cx="52" cy="159"/>
              </a:xfrm>
              <a:custGeom>
                <a:avLst/>
                <a:gdLst>
                  <a:gd name="T0" fmla="*/ 0 w 157"/>
                  <a:gd name="T1" fmla="*/ 0 h 479"/>
                  <a:gd name="T2" fmla="*/ 2 w 157"/>
                  <a:gd name="T3" fmla="*/ 0 h 479"/>
                  <a:gd name="T4" fmla="*/ 6 w 157"/>
                  <a:gd name="T5" fmla="*/ 16 h 479"/>
                  <a:gd name="T6" fmla="*/ 6 w 157"/>
                  <a:gd name="T7" fmla="*/ 16 h 479"/>
                  <a:gd name="T8" fmla="*/ 4 w 157"/>
                  <a:gd name="T9" fmla="*/ 17 h 479"/>
                  <a:gd name="T10" fmla="*/ 4 w 157"/>
                  <a:gd name="T11" fmla="*/ 18 h 479"/>
                  <a:gd name="T12" fmla="*/ 0 w 157"/>
                  <a:gd name="T13" fmla="*/ 0 h 4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7"/>
                  <a:gd name="T22" fmla="*/ 0 h 479"/>
                  <a:gd name="T23" fmla="*/ 157 w 157"/>
                  <a:gd name="T24" fmla="*/ 479 h 4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7" h="479">
                    <a:moveTo>
                      <a:pt x="0" y="11"/>
                    </a:moveTo>
                    <a:lnTo>
                      <a:pt x="44" y="0"/>
                    </a:lnTo>
                    <a:lnTo>
                      <a:pt x="152" y="426"/>
                    </a:lnTo>
                    <a:lnTo>
                      <a:pt x="157" y="448"/>
                    </a:lnTo>
                    <a:lnTo>
                      <a:pt x="113" y="456"/>
                    </a:lnTo>
                    <a:lnTo>
                      <a:pt x="118" y="47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80" name="Freeform 201"/>
              <p:cNvSpPr>
                <a:spLocks/>
              </p:cNvSpPr>
              <p:nvPr/>
            </p:nvSpPr>
            <p:spPr bwMode="auto">
              <a:xfrm>
                <a:off x="4314" y="2501"/>
                <a:ext cx="49" cy="152"/>
              </a:xfrm>
              <a:custGeom>
                <a:avLst/>
                <a:gdLst>
                  <a:gd name="T0" fmla="*/ 0 w 149"/>
                  <a:gd name="T1" fmla="*/ 0 h 457"/>
                  <a:gd name="T2" fmla="*/ 2 w 149"/>
                  <a:gd name="T3" fmla="*/ 0 h 457"/>
                  <a:gd name="T4" fmla="*/ 5 w 149"/>
                  <a:gd name="T5" fmla="*/ 16 h 457"/>
                  <a:gd name="T6" fmla="*/ 5 w 149"/>
                  <a:gd name="T7" fmla="*/ 16 h 457"/>
                  <a:gd name="T8" fmla="*/ 4 w 149"/>
                  <a:gd name="T9" fmla="*/ 17 h 457"/>
                  <a:gd name="T10" fmla="*/ 4 w 149"/>
                  <a:gd name="T11" fmla="*/ 17 h 457"/>
                  <a:gd name="T12" fmla="*/ 0 w 149"/>
                  <a:gd name="T13" fmla="*/ 0 h 4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9"/>
                  <a:gd name="T22" fmla="*/ 0 h 457"/>
                  <a:gd name="T23" fmla="*/ 149 w 149"/>
                  <a:gd name="T24" fmla="*/ 457 h 4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9" h="457">
                    <a:moveTo>
                      <a:pt x="0" y="8"/>
                    </a:moveTo>
                    <a:lnTo>
                      <a:pt x="44" y="0"/>
                    </a:lnTo>
                    <a:lnTo>
                      <a:pt x="148" y="434"/>
                    </a:lnTo>
                    <a:lnTo>
                      <a:pt x="149" y="440"/>
                    </a:lnTo>
                    <a:lnTo>
                      <a:pt x="104" y="451"/>
                    </a:lnTo>
                    <a:lnTo>
                      <a:pt x="106" y="45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81" name="Freeform 202"/>
              <p:cNvSpPr>
                <a:spLocks/>
              </p:cNvSpPr>
              <p:nvPr/>
            </p:nvSpPr>
            <p:spPr bwMode="auto">
              <a:xfrm>
                <a:off x="4348" y="2648"/>
                <a:ext cx="51" cy="125"/>
              </a:xfrm>
              <a:custGeom>
                <a:avLst/>
                <a:gdLst>
                  <a:gd name="T0" fmla="*/ 0 w 151"/>
                  <a:gd name="T1" fmla="*/ 0 h 375"/>
                  <a:gd name="T2" fmla="*/ 2 w 151"/>
                  <a:gd name="T3" fmla="*/ 0 h 375"/>
                  <a:gd name="T4" fmla="*/ 6 w 151"/>
                  <a:gd name="T5" fmla="*/ 13 h 375"/>
                  <a:gd name="T6" fmla="*/ 6 w 151"/>
                  <a:gd name="T7" fmla="*/ 13 h 375"/>
                  <a:gd name="T8" fmla="*/ 4 w 151"/>
                  <a:gd name="T9" fmla="*/ 14 h 375"/>
                  <a:gd name="T10" fmla="*/ 4 w 151"/>
                  <a:gd name="T11" fmla="*/ 14 h 375"/>
                  <a:gd name="T12" fmla="*/ 0 w 151"/>
                  <a:gd name="T13" fmla="*/ 0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1"/>
                  <a:gd name="T22" fmla="*/ 0 h 375"/>
                  <a:gd name="T23" fmla="*/ 151 w 151"/>
                  <a:gd name="T24" fmla="*/ 375 h 3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1" h="375">
                    <a:moveTo>
                      <a:pt x="0" y="11"/>
                    </a:moveTo>
                    <a:lnTo>
                      <a:pt x="45" y="0"/>
                    </a:lnTo>
                    <a:lnTo>
                      <a:pt x="148" y="344"/>
                    </a:lnTo>
                    <a:lnTo>
                      <a:pt x="151" y="352"/>
                    </a:lnTo>
                    <a:lnTo>
                      <a:pt x="106" y="366"/>
                    </a:lnTo>
                    <a:lnTo>
                      <a:pt x="109" y="37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82" name="Freeform 203"/>
              <p:cNvSpPr>
                <a:spLocks/>
              </p:cNvSpPr>
              <p:nvPr/>
            </p:nvSpPr>
            <p:spPr bwMode="auto">
              <a:xfrm>
                <a:off x="4384" y="2765"/>
                <a:ext cx="53" cy="111"/>
              </a:xfrm>
              <a:custGeom>
                <a:avLst/>
                <a:gdLst>
                  <a:gd name="T0" fmla="*/ 0 w 159"/>
                  <a:gd name="T1" fmla="*/ 1 h 332"/>
                  <a:gd name="T2" fmla="*/ 2 w 159"/>
                  <a:gd name="T3" fmla="*/ 0 h 332"/>
                  <a:gd name="T4" fmla="*/ 6 w 159"/>
                  <a:gd name="T5" fmla="*/ 12 h 332"/>
                  <a:gd name="T6" fmla="*/ 6 w 159"/>
                  <a:gd name="T7" fmla="*/ 12 h 332"/>
                  <a:gd name="T8" fmla="*/ 4 w 159"/>
                  <a:gd name="T9" fmla="*/ 12 h 332"/>
                  <a:gd name="T10" fmla="*/ 4 w 159"/>
                  <a:gd name="T11" fmla="*/ 12 h 332"/>
                  <a:gd name="T12" fmla="*/ 0 w 159"/>
                  <a:gd name="T13" fmla="*/ 1 h 3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9"/>
                  <a:gd name="T22" fmla="*/ 0 h 332"/>
                  <a:gd name="T23" fmla="*/ 159 w 159"/>
                  <a:gd name="T24" fmla="*/ 332 h 3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9" h="332">
                    <a:moveTo>
                      <a:pt x="0" y="14"/>
                    </a:moveTo>
                    <a:lnTo>
                      <a:pt x="45" y="0"/>
                    </a:lnTo>
                    <a:lnTo>
                      <a:pt x="159" y="325"/>
                    </a:lnTo>
                    <a:lnTo>
                      <a:pt x="155" y="315"/>
                    </a:lnTo>
                    <a:lnTo>
                      <a:pt x="113" y="332"/>
                    </a:lnTo>
                    <a:lnTo>
                      <a:pt x="109" y="32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83" name="Freeform 204"/>
              <p:cNvSpPr>
                <a:spLocks/>
              </p:cNvSpPr>
              <p:nvPr/>
            </p:nvSpPr>
            <p:spPr bwMode="auto">
              <a:xfrm>
                <a:off x="4421" y="2870"/>
                <a:ext cx="47" cy="82"/>
              </a:xfrm>
              <a:custGeom>
                <a:avLst/>
                <a:gdLst>
                  <a:gd name="T0" fmla="*/ 0 w 140"/>
                  <a:gd name="T1" fmla="*/ 1 h 246"/>
                  <a:gd name="T2" fmla="*/ 2 w 140"/>
                  <a:gd name="T3" fmla="*/ 0 h 246"/>
                  <a:gd name="T4" fmla="*/ 5 w 140"/>
                  <a:gd name="T5" fmla="*/ 8 h 246"/>
                  <a:gd name="T6" fmla="*/ 5 w 140"/>
                  <a:gd name="T7" fmla="*/ 8 h 246"/>
                  <a:gd name="T8" fmla="*/ 4 w 140"/>
                  <a:gd name="T9" fmla="*/ 9 h 246"/>
                  <a:gd name="T10" fmla="*/ 4 w 140"/>
                  <a:gd name="T11" fmla="*/ 9 h 246"/>
                  <a:gd name="T12" fmla="*/ 0 w 140"/>
                  <a:gd name="T13" fmla="*/ 1 h 2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0"/>
                  <a:gd name="T22" fmla="*/ 0 h 246"/>
                  <a:gd name="T23" fmla="*/ 140 w 140"/>
                  <a:gd name="T24" fmla="*/ 246 h 2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0" h="246">
                    <a:moveTo>
                      <a:pt x="0" y="17"/>
                    </a:moveTo>
                    <a:lnTo>
                      <a:pt x="42" y="0"/>
                    </a:lnTo>
                    <a:lnTo>
                      <a:pt x="140" y="220"/>
                    </a:lnTo>
                    <a:lnTo>
                      <a:pt x="138" y="219"/>
                    </a:lnTo>
                    <a:lnTo>
                      <a:pt x="102" y="246"/>
                    </a:lnTo>
                    <a:lnTo>
                      <a:pt x="101" y="24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84" name="Freeform 205"/>
              <p:cNvSpPr>
                <a:spLocks/>
              </p:cNvSpPr>
              <p:nvPr/>
            </p:nvSpPr>
            <p:spPr bwMode="auto">
              <a:xfrm>
                <a:off x="4455" y="2943"/>
                <a:ext cx="50" cy="55"/>
              </a:xfrm>
              <a:custGeom>
                <a:avLst/>
                <a:gdLst>
                  <a:gd name="T0" fmla="*/ 0 w 149"/>
                  <a:gd name="T1" fmla="*/ 1 h 165"/>
                  <a:gd name="T2" fmla="*/ 1 w 149"/>
                  <a:gd name="T3" fmla="*/ 0 h 165"/>
                  <a:gd name="T4" fmla="*/ 6 w 149"/>
                  <a:gd name="T5" fmla="*/ 5 h 165"/>
                  <a:gd name="T6" fmla="*/ 6 w 149"/>
                  <a:gd name="T7" fmla="*/ 5 h 165"/>
                  <a:gd name="T8" fmla="*/ 4 w 149"/>
                  <a:gd name="T9" fmla="*/ 6 h 165"/>
                  <a:gd name="T10" fmla="*/ 4 w 149"/>
                  <a:gd name="T11" fmla="*/ 6 h 165"/>
                  <a:gd name="T12" fmla="*/ 0 w 149"/>
                  <a:gd name="T13" fmla="*/ 1 h 1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9"/>
                  <a:gd name="T22" fmla="*/ 0 h 165"/>
                  <a:gd name="T23" fmla="*/ 149 w 149"/>
                  <a:gd name="T24" fmla="*/ 165 h 1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9" h="165">
                    <a:moveTo>
                      <a:pt x="0" y="27"/>
                    </a:moveTo>
                    <a:lnTo>
                      <a:pt x="36" y="0"/>
                    </a:lnTo>
                    <a:lnTo>
                      <a:pt x="149" y="136"/>
                    </a:lnTo>
                    <a:lnTo>
                      <a:pt x="148" y="135"/>
                    </a:lnTo>
                    <a:lnTo>
                      <a:pt x="114" y="165"/>
                    </a:lnTo>
                    <a:lnTo>
                      <a:pt x="113" y="16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85" name="Freeform 206"/>
              <p:cNvSpPr>
                <a:spLocks/>
              </p:cNvSpPr>
              <p:nvPr/>
            </p:nvSpPr>
            <p:spPr bwMode="auto">
              <a:xfrm>
                <a:off x="4493" y="2988"/>
                <a:ext cx="82" cy="86"/>
              </a:xfrm>
              <a:custGeom>
                <a:avLst/>
                <a:gdLst>
                  <a:gd name="T0" fmla="*/ 0 w 246"/>
                  <a:gd name="T1" fmla="*/ 1 h 257"/>
                  <a:gd name="T2" fmla="*/ 1 w 246"/>
                  <a:gd name="T3" fmla="*/ 0 h 257"/>
                  <a:gd name="T4" fmla="*/ 9 w 246"/>
                  <a:gd name="T5" fmla="*/ 8 h 257"/>
                  <a:gd name="T6" fmla="*/ 9 w 246"/>
                  <a:gd name="T7" fmla="*/ 8 h 257"/>
                  <a:gd name="T8" fmla="*/ 8 w 246"/>
                  <a:gd name="T9" fmla="*/ 10 h 257"/>
                  <a:gd name="T10" fmla="*/ 8 w 246"/>
                  <a:gd name="T11" fmla="*/ 10 h 257"/>
                  <a:gd name="T12" fmla="*/ 0 w 246"/>
                  <a:gd name="T13" fmla="*/ 1 h 2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6"/>
                  <a:gd name="T22" fmla="*/ 0 h 257"/>
                  <a:gd name="T23" fmla="*/ 246 w 246"/>
                  <a:gd name="T24" fmla="*/ 257 h 2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6" h="257">
                    <a:moveTo>
                      <a:pt x="0" y="30"/>
                    </a:moveTo>
                    <a:lnTo>
                      <a:pt x="34" y="0"/>
                    </a:lnTo>
                    <a:lnTo>
                      <a:pt x="246" y="218"/>
                    </a:lnTo>
                    <a:lnTo>
                      <a:pt x="221" y="257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86" name="Freeform 207"/>
              <p:cNvSpPr>
                <a:spLocks/>
              </p:cNvSpPr>
              <p:nvPr/>
            </p:nvSpPr>
            <p:spPr bwMode="auto">
              <a:xfrm>
                <a:off x="4567" y="3061"/>
                <a:ext cx="42" cy="34"/>
              </a:xfrm>
              <a:custGeom>
                <a:avLst/>
                <a:gdLst>
                  <a:gd name="T0" fmla="*/ 0 w 125"/>
                  <a:gd name="T1" fmla="*/ 1 h 102"/>
                  <a:gd name="T2" fmla="*/ 1 w 125"/>
                  <a:gd name="T3" fmla="*/ 0 h 102"/>
                  <a:gd name="T4" fmla="*/ 5 w 125"/>
                  <a:gd name="T5" fmla="*/ 2 h 102"/>
                  <a:gd name="T6" fmla="*/ 4 w 125"/>
                  <a:gd name="T7" fmla="*/ 4 h 102"/>
                  <a:gd name="T8" fmla="*/ 0 w 125"/>
                  <a:gd name="T9" fmla="*/ 1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02"/>
                  <a:gd name="T17" fmla="*/ 125 w 125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02">
                    <a:moveTo>
                      <a:pt x="0" y="39"/>
                    </a:moveTo>
                    <a:lnTo>
                      <a:pt x="25" y="0"/>
                    </a:lnTo>
                    <a:lnTo>
                      <a:pt x="125" y="63"/>
                    </a:lnTo>
                    <a:lnTo>
                      <a:pt x="100" y="10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4D"/>
              </a:solidFill>
              <a:ln w="0">
                <a:solidFill>
                  <a:srgbClr val="FF00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87" name="Freeform 208"/>
              <p:cNvSpPr>
                <a:spLocks/>
              </p:cNvSpPr>
              <p:nvPr/>
            </p:nvSpPr>
            <p:spPr bwMode="auto">
              <a:xfrm>
                <a:off x="1575" y="3051"/>
                <a:ext cx="1" cy="15"/>
              </a:xfrm>
              <a:custGeom>
                <a:avLst/>
                <a:gdLst>
                  <a:gd name="T0" fmla="*/ 0 w 3"/>
                  <a:gd name="T1" fmla="*/ 2 h 45"/>
                  <a:gd name="T2" fmla="*/ 0 w 3"/>
                  <a:gd name="T3" fmla="*/ 0 h 45"/>
                  <a:gd name="T4" fmla="*/ 0 w 3"/>
                  <a:gd name="T5" fmla="*/ 2 h 45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45"/>
                  <a:gd name="T11" fmla="*/ 3 w 3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45">
                    <a:moveTo>
                      <a:pt x="3" y="45"/>
                    </a:moveTo>
                    <a:lnTo>
                      <a:pt x="0" y="0"/>
                    </a:lnTo>
                    <a:lnTo>
                      <a:pt x="3" y="45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88" name="Freeform 209"/>
              <p:cNvSpPr>
                <a:spLocks/>
              </p:cNvSpPr>
              <p:nvPr/>
            </p:nvSpPr>
            <p:spPr bwMode="auto">
              <a:xfrm>
                <a:off x="4595" y="3262"/>
                <a:ext cx="1" cy="16"/>
              </a:xfrm>
              <a:custGeom>
                <a:avLst/>
                <a:gdLst>
                  <a:gd name="T0" fmla="*/ 0 w 1"/>
                  <a:gd name="T1" fmla="*/ 0 h 46"/>
                  <a:gd name="T2" fmla="*/ 0 w 1"/>
                  <a:gd name="T3" fmla="*/ 2 h 46"/>
                  <a:gd name="T4" fmla="*/ 0 w 1"/>
                  <a:gd name="T5" fmla="*/ 0 h 4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6"/>
                  <a:gd name="T11" fmla="*/ 1 w 1"/>
                  <a:gd name="T12" fmla="*/ 46 h 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6">
                    <a:moveTo>
                      <a:pt x="0" y="0"/>
                    </a:move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89" name="Freeform 210"/>
              <p:cNvSpPr>
                <a:spLocks/>
              </p:cNvSpPr>
              <p:nvPr/>
            </p:nvSpPr>
            <p:spPr bwMode="auto">
              <a:xfrm>
                <a:off x="1575" y="3039"/>
                <a:ext cx="112" cy="27"/>
              </a:xfrm>
              <a:custGeom>
                <a:avLst/>
                <a:gdLst>
                  <a:gd name="T0" fmla="*/ 0 w 336"/>
                  <a:gd name="T1" fmla="*/ 3 h 82"/>
                  <a:gd name="T2" fmla="*/ 0 w 336"/>
                  <a:gd name="T3" fmla="*/ 1 h 82"/>
                  <a:gd name="T4" fmla="*/ 12 w 336"/>
                  <a:gd name="T5" fmla="*/ 0 h 82"/>
                  <a:gd name="T6" fmla="*/ 12 w 336"/>
                  <a:gd name="T7" fmla="*/ 0 h 82"/>
                  <a:gd name="T8" fmla="*/ 12 w 336"/>
                  <a:gd name="T9" fmla="*/ 2 h 82"/>
                  <a:gd name="T10" fmla="*/ 12 w 336"/>
                  <a:gd name="T11" fmla="*/ 2 h 82"/>
                  <a:gd name="T12" fmla="*/ 0 w 336"/>
                  <a:gd name="T13" fmla="*/ 3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82"/>
                  <a:gd name="T23" fmla="*/ 336 w 336"/>
                  <a:gd name="T24" fmla="*/ 82 h 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82">
                    <a:moveTo>
                      <a:pt x="3" y="82"/>
                    </a:moveTo>
                    <a:lnTo>
                      <a:pt x="0" y="37"/>
                    </a:lnTo>
                    <a:lnTo>
                      <a:pt x="325" y="0"/>
                    </a:lnTo>
                    <a:lnTo>
                      <a:pt x="328" y="0"/>
                    </a:lnTo>
                    <a:lnTo>
                      <a:pt x="333" y="44"/>
                    </a:lnTo>
                    <a:lnTo>
                      <a:pt x="336" y="44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90" name="Freeform 211"/>
              <p:cNvSpPr>
                <a:spLocks/>
              </p:cNvSpPr>
              <p:nvPr/>
            </p:nvSpPr>
            <p:spPr bwMode="auto">
              <a:xfrm>
                <a:off x="1684" y="3033"/>
                <a:ext cx="41" cy="21"/>
              </a:xfrm>
              <a:custGeom>
                <a:avLst/>
                <a:gdLst>
                  <a:gd name="T0" fmla="*/ 0 w 123"/>
                  <a:gd name="T1" fmla="*/ 2 h 62"/>
                  <a:gd name="T2" fmla="*/ 0 w 123"/>
                  <a:gd name="T3" fmla="*/ 1 h 62"/>
                  <a:gd name="T4" fmla="*/ 4 w 123"/>
                  <a:gd name="T5" fmla="*/ 0 h 62"/>
                  <a:gd name="T6" fmla="*/ 4 w 123"/>
                  <a:gd name="T7" fmla="*/ 0 h 62"/>
                  <a:gd name="T8" fmla="*/ 4 w 123"/>
                  <a:gd name="T9" fmla="*/ 2 h 62"/>
                  <a:gd name="T10" fmla="*/ 5 w 123"/>
                  <a:gd name="T11" fmla="*/ 2 h 62"/>
                  <a:gd name="T12" fmla="*/ 0 w 123"/>
                  <a:gd name="T13" fmla="*/ 2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3"/>
                  <a:gd name="T22" fmla="*/ 0 h 62"/>
                  <a:gd name="T23" fmla="*/ 123 w 123"/>
                  <a:gd name="T24" fmla="*/ 62 h 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3" h="62">
                    <a:moveTo>
                      <a:pt x="5" y="62"/>
                    </a:moveTo>
                    <a:lnTo>
                      <a:pt x="0" y="18"/>
                    </a:lnTo>
                    <a:lnTo>
                      <a:pt x="109" y="0"/>
                    </a:lnTo>
                    <a:lnTo>
                      <a:pt x="111" y="0"/>
                    </a:lnTo>
                    <a:lnTo>
                      <a:pt x="120" y="44"/>
                    </a:lnTo>
                    <a:lnTo>
                      <a:pt x="123" y="44"/>
                    </a:lnTo>
                    <a:lnTo>
                      <a:pt x="5" y="62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91" name="Freeform 212"/>
              <p:cNvSpPr>
                <a:spLocks/>
              </p:cNvSpPr>
              <p:nvPr/>
            </p:nvSpPr>
            <p:spPr bwMode="auto">
              <a:xfrm>
                <a:off x="1721" y="3008"/>
                <a:ext cx="111" cy="40"/>
              </a:xfrm>
              <a:custGeom>
                <a:avLst/>
                <a:gdLst>
                  <a:gd name="T0" fmla="*/ 0 w 334"/>
                  <a:gd name="T1" fmla="*/ 4 h 119"/>
                  <a:gd name="T2" fmla="*/ 0 w 334"/>
                  <a:gd name="T3" fmla="*/ 3 h 119"/>
                  <a:gd name="T4" fmla="*/ 11 w 334"/>
                  <a:gd name="T5" fmla="*/ 0 h 119"/>
                  <a:gd name="T6" fmla="*/ 12 w 334"/>
                  <a:gd name="T7" fmla="*/ 0 h 119"/>
                  <a:gd name="T8" fmla="*/ 12 w 334"/>
                  <a:gd name="T9" fmla="*/ 2 h 119"/>
                  <a:gd name="T10" fmla="*/ 12 w 334"/>
                  <a:gd name="T11" fmla="*/ 2 h 119"/>
                  <a:gd name="T12" fmla="*/ 0 w 334"/>
                  <a:gd name="T13" fmla="*/ 4 h 1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4"/>
                  <a:gd name="T22" fmla="*/ 0 h 119"/>
                  <a:gd name="T23" fmla="*/ 334 w 334"/>
                  <a:gd name="T24" fmla="*/ 119 h 1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4" h="119">
                    <a:moveTo>
                      <a:pt x="9" y="119"/>
                    </a:moveTo>
                    <a:lnTo>
                      <a:pt x="0" y="75"/>
                    </a:lnTo>
                    <a:lnTo>
                      <a:pt x="308" y="1"/>
                    </a:lnTo>
                    <a:lnTo>
                      <a:pt x="314" y="0"/>
                    </a:lnTo>
                    <a:lnTo>
                      <a:pt x="328" y="44"/>
                    </a:lnTo>
                    <a:lnTo>
                      <a:pt x="334" y="43"/>
                    </a:lnTo>
                    <a:lnTo>
                      <a:pt x="9" y="119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92" name="Freeform 213"/>
              <p:cNvSpPr>
                <a:spLocks/>
              </p:cNvSpPr>
              <p:nvPr/>
            </p:nvSpPr>
            <p:spPr bwMode="auto">
              <a:xfrm>
                <a:off x="1826" y="2995"/>
                <a:ext cx="42" cy="28"/>
              </a:xfrm>
              <a:custGeom>
                <a:avLst/>
                <a:gdLst>
                  <a:gd name="T0" fmla="*/ 1 w 127"/>
                  <a:gd name="T1" fmla="*/ 3 h 82"/>
                  <a:gd name="T2" fmla="*/ 0 w 127"/>
                  <a:gd name="T3" fmla="*/ 1 h 82"/>
                  <a:gd name="T4" fmla="*/ 4 w 127"/>
                  <a:gd name="T5" fmla="*/ 0 h 82"/>
                  <a:gd name="T6" fmla="*/ 4 w 127"/>
                  <a:gd name="T7" fmla="*/ 0 h 82"/>
                  <a:gd name="T8" fmla="*/ 4 w 127"/>
                  <a:gd name="T9" fmla="*/ 2 h 82"/>
                  <a:gd name="T10" fmla="*/ 5 w 127"/>
                  <a:gd name="T11" fmla="*/ 2 h 82"/>
                  <a:gd name="T12" fmla="*/ 1 w 127"/>
                  <a:gd name="T13" fmla="*/ 3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7"/>
                  <a:gd name="T22" fmla="*/ 0 h 82"/>
                  <a:gd name="T23" fmla="*/ 127 w 127"/>
                  <a:gd name="T24" fmla="*/ 82 h 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7" h="82">
                    <a:moveTo>
                      <a:pt x="14" y="82"/>
                    </a:moveTo>
                    <a:lnTo>
                      <a:pt x="0" y="38"/>
                    </a:lnTo>
                    <a:lnTo>
                      <a:pt x="99" y="3"/>
                    </a:lnTo>
                    <a:lnTo>
                      <a:pt x="107" y="0"/>
                    </a:lnTo>
                    <a:lnTo>
                      <a:pt x="119" y="45"/>
                    </a:lnTo>
                    <a:lnTo>
                      <a:pt x="127" y="42"/>
                    </a:lnTo>
                    <a:lnTo>
                      <a:pt x="14" y="82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93" name="Freeform 214"/>
              <p:cNvSpPr>
                <a:spLocks/>
              </p:cNvSpPr>
              <p:nvPr/>
            </p:nvSpPr>
            <p:spPr bwMode="auto">
              <a:xfrm>
                <a:off x="1861" y="2985"/>
                <a:ext cx="40" cy="25"/>
              </a:xfrm>
              <a:custGeom>
                <a:avLst/>
                <a:gdLst>
                  <a:gd name="T0" fmla="*/ 0 w 119"/>
                  <a:gd name="T1" fmla="*/ 3 h 76"/>
                  <a:gd name="T2" fmla="*/ 0 w 119"/>
                  <a:gd name="T3" fmla="*/ 1 h 76"/>
                  <a:gd name="T4" fmla="*/ 4 w 119"/>
                  <a:gd name="T5" fmla="*/ 0 h 76"/>
                  <a:gd name="T6" fmla="*/ 4 w 119"/>
                  <a:gd name="T7" fmla="*/ 0 h 76"/>
                  <a:gd name="T8" fmla="*/ 4 w 119"/>
                  <a:gd name="T9" fmla="*/ 2 h 76"/>
                  <a:gd name="T10" fmla="*/ 4 w 119"/>
                  <a:gd name="T11" fmla="*/ 2 h 76"/>
                  <a:gd name="T12" fmla="*/ 0 w 119"/>
                  <a:gd name="T13" fmla="*/ 3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9"/>
                  <a:gd name="T22" fmla="*/ 0 h 76"/>
                  <a:gd name="T23" fmla="*/ 119 w 119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9" h="76">
                    <a:moveTo>
                      <a:pt x="12" y="76"/>
                    </a:moveTo>
                    <a:lnTo>
                      <a:pt x="0" y="31"/>
                    </a:lnTo>
                    <a:lnTo>
                      <a:pt x="106" y="0"/>
                    </a:lnTo>
                    <a:lnTo>
                      <a:pt x="102" y="2"/>
                    </a:lnTo>
                    <a:lnTo>
                      <a:pt x="119" y="44"/>
                    </a:lnTo>
                    <a:lnTo>
                      <a:pt x="115" y="45"/>
                    </a:lnTo>
                    <a:lnTo>
                      <a:pt x="12" y="76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94" name="Freeform 215"/>
              <p:cNvSpPr>
                <a:spLocks/>
              </p:cNvSpPr>
              <p:nvPr/>
            </p:nvSpPr>
            <p:spPr bwMode="auto">
              <a:xfrm>
                <a:off x="1895" y="2926"/>
                <a:ext cx="155" cy="74"/>
              </a:xfrm>
              <a:custGeom>
                <a:avLst/>
                <a:gdLst>
                  <a:gd name="T0" fmla="*/ 1 w 463"/>
                  <a:gd name="T1" fmla="*/ 8 h 222"/>
                  <a:gd name="T2" fmla="*/ 0 w 463"/>
                  <a:gd name="T3" fmla="*/ 7 h 222"/>
                  <a:gd name="T4" fmla="*/ 15 w 463"/>
                  <a:gd name="T5" fmla="*/ 0 h 222"/>
                  <a:gd name="T6" fmla="*/ 16 w 463"/>
                  <a:gd name="T7" fmla="*/ 0 h 222"/>
                  <a:gd name="T8" fmla="*/ 17 w 463"/>
                  <a:gd name="T9" fmla="*/ 2 h 222"/>
                  <a:gd name="T10" fmla="*/ 17 w 463"/>
                  <a:gd name="T11" fmla="*/ 1 h 222"/>
                  <a:gd name="T12" fmla="*/ 1 w 463"/>
                  <a:gd name="T13" fmla="*/ 8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3"/>
                  <a:gd name="T22" fmla="*/ 0 h 222"/>
                  <a:gd name="T23" fmla="*/ 463 w 463"/>
                  <a:gd name="T24" fmla="*/ 222 h 2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3" h="222">
                    <a:moveTo>
                      <a:pt x="17" y="222"/>
                    </a:moveTo>
                    <a:lnTo>
                      <a:pt x="0" y="180"/>
                    </a:lnTo>
                    <a:lnTo>
                      <a:pt x="413" y="7"/>
                    </a:lnTo>
                    <a:lnTo>
                      <a:pt x="428" y="0"/>
                    </a:lnTo>
                    <a:lnTo>
                      <a:pt x="448" y="42"/>
                    </a:lnTo>
                    <a:lnTo>
                      <a:pt x="463" y="35"/>
                    </a:lnTo>
                    <a:lnTo>
                      <a:pt x="17" y="222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95" name="Freeform 216"/>
              <p:cNvSpPr>
                <a:spLocks/>
              </p:cNvSpPr>
              <p:nvPr/>
            </p:nvSpPr>
            <p:spPr bwMode="auto">
              <a:xfrm>
                <a:off x="2038" y="2862"/>
                <a:ext cx="164" cy="78"/>
              </a:xfrm>
              <a:custGeom>
                <a:avLst/>
                <a:gdLst>
                  <a:gd name="T0" fmla="*/ 1 w 491"/>
                  <a:gd name="T1" fmla="*/ 9 h 234"/>
                  <a:gd name="T2" fmla="*/ 0 w 491"/>
                  <a:gd name="T3" fmla="*/ 7 h 234"/>
                  <a:gd name="T4" fmla="*/ 14 w 491"/>
                  <a:gd name="T5" fmla="*/ 1 h 234"/>
                  <a:gd name="T6" fmla="*/ 16 w 491"/>
                  <a:gd name="T7" fmla="*/ 0 h 234"/>
                  <a:gd name="T8" fmla="*/ 16 w 491"/>
                  <a:gd name="T9" fmla="*/ 2 h 234"/>
                  <a:gd name="T10" fmla="*/ 18 w 491"/>
                  <a:gd name="T11" fmla="*/ 1 h 234"/>
                  <a:gd name="T12" fmla="*/ 1 w 491"/>
                  <a:gd name="T13" fmla="*/ 9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1"/>
                  <a:gd name="T22" fmla="*/ 0 h 234"/>
                  <a:gd name="T23" fmla="*/ 491 w 491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1" h="234">
                    <a:moveTo>
                      <a:pt x="20" y="234"/>
                    </a:moveTo>
                    <a:lnTo>
                      <a:pt x="0" y="192"/>
                    </a:lnTo>
                    <a:lnTo>
                      <a:pt x="371" y="22"/>
                    </a:lnTo>
                    <a:lnTo>
                      <a:pt x="423" y="0"/>
                    </a:lnTo>
                    <a:lnTo>
                      <a:pt x="439" y="42"/>
                    </a:lnTo>
                    <a:lnTo>
                      <a:pt x="491" y="19"/>
                    </a:lnTo>
                    <a:lnTo>
                      <a:pt x="20" y="234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896" name="Freeform 217"/>
              <p:cNvSpPr>
                <a:spLocks/>
              </p:cNvSpPr>
              <p:nvPr/>
            </p:nvSpPr>
            <p:spPr bwMode="auto">
              <a:xfrm>
                <a:off x="2179" y="2845"/>
                <a:ext cx="44" cy="31"/>
              </a:xfrm>
              <a:custGeom>
                <a:avLst/>
                <a:gdLst>
                  <a:gd name="T0" fmla="*/ 1 w 132"/>
                  <a:gd name="T1" fmla="*/ 3 h 92"/>
                  <a:gd name="T2" fmla="*/ 0 w 132"/>
                  <a:gd name="T3" fmla="*/ 2 h 92"/>
                  <a:gd name="T4" fmla="*/ 4 w 132"/>
                  <a:gd name="T5" fmla="*/ 0 h 92"/>
                  <a:gd name="T6" fmla="*/ 4 w 132"/>
                  <a:gd name="T7" fmla="*/ 0 h 92"/>
                  <a:gd name="T8" fmla="*/ 5 w 132"/>
                  <a:gd name="T9" fmla="*/ 1 h 92"/>
                  <a:gd name="T10" fmla="*/ 5 w 132"/>
                  <a:gd name="T11" fmla="*/ 2 h 92"/>
                  <a:gd name="T12" fmla="*/ 1 w 132"/>
                  <a:gd name="T13" fmla="*/ 3 h 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2"/>
                  <a:gd name="T22" fmla="*/ 0 h 92"/>
                  <a:gd name="T23" fmla="*/ 132 w 132"/>
                  <a:gd name="T24" fmla="*/ 92 h 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2" h="92">
                    <a:moveTo>
                      <a:pt x="16" y="92"/>
                    </a:moveTo>
                    <a:lnTo>
                      <a:pt x="0" y="5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32" y="40"/>
                    </a:lnTo>
                    <a:lnTo>
                      <a:pt x="131" y="42"/>
                    </a:lnTo>
                    <a:lnTo>
                      <a:pt x="16" y="92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</p:grpSp>
        <p:grpSp>
          <p:nvGrpSpPr>
            <p:cNvPr id="13320" name="Group 419"/>
            <p:cNvGrpSpPr>
              <a:grpSpLocks/>
            </p:cNvGrpSpPr>
            <p:nvPr/>
          </p:nvGrpSpPr>
          <p:grpSpPr bwMode="auto">
            <a:xfrm>
              <a:off x="1572" y="2155"/>
              <a:ext cx="3033" cy="1193"/>
              <a:chOff x="1572" y="2155"/>
              <a:chExt cx="3033" cy="1193"/>
            </a:xfrm>
          </p:grpSpPr>
          <p:sp>
            <p:nvSpPr>
              <p:cNvPr id="13497" name="Freeform 219"/>
              <p:cNvSpPr>
                <a:spLocks/>
              </p:cNvSpPr>
              <p:nvPr/>
            </p:nvSpPr>
            <p:spPr bwMode="auto">
              <a:xfrm>
                <a:off x="2216" y="2806"/>
                <a:ext cx="77" cy="52"/>
              </a:xfrm>
              <a:custGeom>
                <a:avLst/>
                <a:gdLst>
                  <a:gd name="T0" fmla="*/ 1 w 232"/>
                  <a:gd name="T1" fmla="*/ 6 h 156"/>
                  <a:gd name="T2" fmla="*/ 0 w 232"/>
                  <a:gd name="T3" fmla="*/ 4 h 156"/>
                  <a:gd name="T4" fmla="*/ 8 w 232"/>
                  <a:gd name="T5" fmla="*/ 0 h 156"/>
                  <a:gd name="T6" fmla="*/ 8 w 232"/>
                  <a:gd name="T7" fmla="*/ 0 h 156"/>
                  <a:gd name="T8" fmla="*/ 9 w 232"/>
                  <a:gd name="T9" fmla="*/ 1 h 156"/>
                  <a:gd name="T10" fmla="*/ 9 w 232"/>
                  <a:gd name="T11" fmla="*/ 1 h 156"/>
                  <a:gd name="T12" fmla="*/ 1 w 232"/>
                  <a:gd name="T13" fmla="*/ 6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2"/>
                  <a:gd name="T22" fmla="*/ 0 h 156"/>
                  <a:gd name="T23" fmla="*/ 232 w 232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2" h="156">
                    <a:moveTo>
                      <a:pt x="22" y="156"/>
                    </a:moveTo>
                    <a:lnTo>
                      <a:pt x="0" y="117"/>
                    </a:lnTo>
                    <a:lnTo>
                      <a:pt x="210" y="0"/>
                    </a:lnTo>
                    <a:lnTo>
                      <a:pt x="232" y="39"/>
                    </a:lnTo>
                    <a:lnTo>
                      <a:pt x="22" y="156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498" name="Freeform 220"/>
              <p:cNvSpPr>
                <a:spLocks/>
              </p:cNvSpPr>
              <p:nvPr/>
            </p:nvSpPr>
            <p:spPr bwMode="auto">
              <a:xfrm>
                <a:off x="2286" y="2763"/>
                <a:ext cx="79" cy="56"/>
              </a:xfrm>
              <a:custGeom>
                <a:avLst/>
                <a:gdLst>
                  <a:gd name="T0" fmla="*/ 1 w 237"/>
                  <a:gd name="T1" fmla="*/ 6 h 168"/>
                  <a:gd name="T2" fmla="*/ 0 w 237"/>
                  <a:gd name="T3" fmla="*/ 5 h 168"/>
                  <a:gd name="T4" fmla="*/ 8 w 237"/>
                  <a:gd name="T5" fmla="*/ 0 h 168"/>
                  <a:gd name="T6" fmla="*/ 8 w 237"/>
                  <a:gd name="T7" fmla="*/ 0 h 168"/>
                  <a:gd name="T8" fmla="*/ 9 w 237"/>
                  <a:gd name="T9" fmla="*/ 1 h 168"/>
                  <a:gd name="T10" fmla="*/ 9 w 237"/>
                  <a:gd name="T11" fmla="*/ 1 h 168"/>
                  <a:gd name="T12" fmla="*/ 1 w 237"/>
                  <a:gd name="T13" fmla="*/ 6 h 1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7"/>
                  <a:gd name="T22" fmla="*/ 0 h 168"/>
                  <a:gd name="T23" fmla="*/ 237 w 237"/>
                  <a:gd name="T24" fmla="*/ 168 h 1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7" h="168">
                    <a:moveTo>
                      <a:pt x="22" y="168"/>
                    </a:moveTo>
                    <a:lnTo>
                      <a:pt x="0" y="129"/>
                    </a:lnTo>
                    <a:lnTo>
                      <a:pt x="206" y="1"/>
                    </a:lnTo>
                    <a:lnTo>
                      <a:pt x="208" y="0"/>
                    </a:lnTo>
                    <a:lnTo>
                      <a:pt x="236" y="36"/>
                    </a:lnTo>
                    <a:lnTo>
                      <a:pt x="237" y="35"/>
                    </a:lnTo>
                    <a:lnTo>
                      <a:pt x="22" y="168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499" name="Freeform 221"/>
              <p:cNvSpPr>
                <a:spLocks/>
              </p:cNvSpPr>
              <p:nvPr/>
            </p:nvSpPr>
            <p:spPr bwMode="auto">
              <a:xfrm>
                <a:off x="2355" y="2708"/>
                <a:ext cx="80" cy="67"/>
              </a:xfrm>
              <a:custGeom>
                <a:avLst/>
                <a:gdLst>
                  <a:gd name="T0" fmla="*/ 1 w 240"/>
                  <a:gd name="T1" fmla="*/ 7 h 203"/>
                  <a:gd name="T2" fmla="*/ 0 w 240"/>
                  <a:gd name="T3" fmla="*/ 6 h 203"/>
                  <a:gd name="T4" fmla="*/ 8 w 240"/>
                  <a:gd name="T5" fmla="*/ 0 h 203"/>
                  <a:gd name="T6" fmla="*/ 8 w 240"/>
                  <a:gd name="T7" fmla="*/ 0 h 203"/>
                  <a:gd name="T8" fmla="*/ 9 w 240"/>
                  <a:gd name="T9" fmla="*/ 1 h 203"/>
                  <a:gd name="T10" fmla="*/ 9 w 240"/>
                  <a:gd name="T11" fmla="*/ 1 h 203"/>
                  <a:gd name="T12" fmla="*/ 1 w 240"/>
                  <a:gd name="T13" fmla="*/ 7 h 2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0"/>
                  <a:gd name="T22" fmla="*/ 0 h 203"/>
                  <a:gd name="T23" fmla="*/ 240 w 240"/>
                  <a:gd name="T24" fmla="*/ 203 h 2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0" h="203">
                    <a:moveTo>
                      <a:pt x="28" y="203"/>
                    </a:moveTo>
                    <a:lnTo>
                      <a:pt x="0" y="167"/>
                    </a:lnTo>
                    <a:lnTo>
                      <a:pt x="212" y="0"/>
                    </a:lnTo>
                    <a:lnTo>
                      <a:pt x="240" y="36"/>
                    </a:lnTo>
                    <a:lnTo>
                      <a:pt x="28" y="203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00" name="Freeform 222"/>
              <p:cNvSpPr>
                <a:spLocks/>
              </p:cNvSpPr>
              <p:nvPr/>
            </p:nvSpPr>
            <p:spPr bwMode="auto">
              <a:xfrm>
                <a:off x="2426" y="2676"/>
                <a:ext cx="47" cy="44"/>
              </a:xfrm>
              <a:custGeom>
                <a:avLst/>
                <a:gdLst>
                  <a:gd name="T0" fmla="*/ 1 w 141"/>
                  <a:gd name="T1" fmla="*/ 5 h 131"/>
                  <a:gd name="T2" fmla="*/ 0 w 141"/>
                  <a:gd name="T3" fmla="*/ 4 h 131"/>
                  <a:gd name="T4" fmla="*/ 4 w 141"/>
                  <a:gd name="T5" fmla="*/ 0 h 131"/>
                  <a:gd name="T6" fmla="*/ 4 w 141"/>
                  <a:gd name="T7" fmla="*/ 0 h 131"/>
                  <a:gd name="T8" fmla="*/ 5 w 141"/>
                  <a:gd name="T9" fmla="*/ 1 h 131"/>
                  <a:gd name="T10" fmla="*/ 5 w 141"/>
                  <a:gd name="T11" fmla="*/ 1 h 131"/>
                  <a:gd name="T12" fmla="*/ 1 w 141"/>
                  <a:gd name="T13" fmla="*/ 5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1"/>
                  <a:gd name="T22" fmla="*/ 0 h 131"/>
                  <a:gd name="T23" fmla="*/ 141 w 141"/>
                  <a:gd name="T24" fmla="*/ 131 h 1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1" h="131">
                    <a:moveTo>
                      <a:pt x="28" y="131"/>
                    </a:moveTo>
                    <a:lnTo>
                      <a:pt x="0" y="95"/>
                    </a:lnTo>
                    <a:lnTo>
                      <a:pt x="113" y="0"/>
                    </a:lnTo>
                    <a:lnTo>
                      <a:pt x="110" y="3"/>
                    </a:lnTo>
                    <a:lnTo>
                      <a:pt x="141" y="36"/>
                    </a:lnTo>
                    <a:lnTo>
                      <a:pt x="138" y="39"/>
                    </a:lnTo>
                    <a:lnTo>
                      <a:pt x="28" y="131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01" name="Freeform 223"/>
              <p:cNvSpPr>
                <a:spLocks/>
              </p:cNvSpPr>
              <p:nvPr/>
            </p:nvSpPr>
            <p:spPr bwMode="auto">
              <a:xfrm>
                <a:off x="2462" y="2644"/>
                <a:ext cx="46" cy="44"/>
              </a:xfrm>
              <a:custGeom>
                <a:avLst/>
                <a:gdLst>
                  <a:gd name="T0" fmla="*/ 1 w 138"/>
                  <a:gd name="T1" fmla="*/ 5 h 131"/>
                  <a:gd name="T2" fmla="*/ 0 w 138"/>
                  <a:gd name="T3" fmla="*/ 4 h 131"/>
                  <a:gd name="T4" fmla="*/ 4 w 138"/>
                  <a:gd name="T5" fmla="*/ 0 h 131"/>
                  <a:gd name="T6" fmla="*/ 4 w 138"/>
                  <a:gd name="T7" fmla="*/ 0 h 131"/>
                  <a:gd name="T8" fmla="*/ 5 w 138"/>
                  <a:gd name="T9" fmla="*/ 1 h 131"/>
                  <a:gd name="T10" fmla="*/ 5 w 138"/>
                  <a:gd name="T11" fmla="*/ 1 h 131"/>
                  <a:gd name="T12" fmla="*/ 1 w 138"/>
                  <a:gd name="T13" fmla="*/ 5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8"/>
                  <a:gd name="T22" fmla="*/ 0 h 131"/>
                  <a:gd name="T23" fmla="*/ 138 w 138"/>
                  <a:gd name="T24" fmla="*/ 131 h 1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8" h="131">
                    <a:moveTo>
                      <a:pt x="31" y="131"/>
                    </a:moveTo>
                    <a:lnTo>
                      <a:pt x="0" y="98"/>
                    </a:lnTo>
                    <a:lnTo>
                      <a:pt x="104" y="0"/>
                    </a:lnTo>
                    <a:lnTo>
                      <a:pt x="138" y="31"/>
                    </a:lnTo>
                    <a:lnTo>
                      <a:pt x="31" y="131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02" name="Freeform 224"/>
              <p:cNvSpPr>
                <a:spLocks/>
              </p:cNvSpPr>
              <p:nvPr/>
            </p:nvSpPr>
            <p:spPr bwMode="auto">
              <a:xfrm>
                <a:off x="2497" y="2525"/>
                <a:ext cx="118" cy="130"/>
              </a:xfrm>
              <a:custGeom>
                <a:avLst/>
                <a:gdLst>
                  <a:gd name="T0" fmla="*/ 1 w 355"/>
                  <a:gd name="T1" fmla="*/ 14 h 390"/>
                  <a:gd name="T2" fmla="*/ 0 w 355"/>
                  <a:gd name="T3" fmla="*/ 13 h 390"/>
                  <a:gd name="T4" fmla="*/ 12 w 355"/>
                  <a:gd name="T5" fmla="*/ 0 h 390"/>
                  <a:gd name="T6" fmla="*/ 12 w 355"/>
                  <a:gd name="T7" fmla="*/ 0 h 390"/>
                  <a:gd name="T8" fmla="*/ 13 w 355"/>
                  <a:gd name="T9" fmla="*/ 1 h 390"/>
                  <a:gd name="T10" fmla="*/ 13 w 355"/>
                  <a:gd name="T11" fmla="*/ 1 h 390"/>
                  <a:gd name="T12" fmla="*/ 1 w 355"/>
                  <a:gd name="T13" fmla="*/ 14 h 3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5"/>
                  <a:gd name="T22" fmla="*/ 0 h 390"/>
                  <a:gd name="T23" fmla="*/ 355 w 355"/>
                  <a:gd name="T24" fmla="*/ 390 h 3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5" h="390">
                    <a:moveTo>
                      <a:pt x="34" y="390"/>
                    </a:moveTo>
                    <a:lnTo>
                      <a:pt x="0" y="359"/>
                    </a:lnTo>
                    <a:lnTo>
                      <a:pt x="313" y="4"/>
                    </a:lnTo>
                    <a:lnTo>
                      <a:pt x="315" y="0"/>
                    </a:lnTo>
                    <a:lnTo>
                      <a:pt x="352" y="28"/>
                    </a:lnTo>
                    <a:lnTo>
                      <a:pt x="355" y="24"/>
                    </a:lnTo>
                    <a:lnTo>
                      <a:pt x="34" y="390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03" name="Freeform 225"/>
              <p:cNvSpPr>
                <a:spLocks/>
              </p:cNvSpPr>
              <p:nvPr/>
            </p:nvSpPr>
            <p:spPr bwMode="auto">
              <a:xfrm>
                <a:off x="2602" y="2440"/>
                <a:ext cx="82" cy="94"/>
              </a:xfrm>
              <a:custGeom>
                <a:avLst/>
                <a:gdLst>
                  <a:gd name="T0" fmla="*/ 1 w 247"/>
                  <a:gd name="T1" fmla="*/ 10 h 283"/>
                  <a:gd name="T2" fmla="*/ 0 w 247"/>
                  <a:gd name="T3" fmla="*/ 9 h 283"/>
                  <a:gd name="T4" fmla="*/ 8 w 247"/>
                  <a:gd name="T5" fmla="*/ 0 h 283"/>
                  <a:gd name="T6" fmla="*/ 8 w 247"/>
                  <a:gd name="T7" fmla="*/ 0 h 283"/>
                  <a:gd name="T8" fmla="*/ 9 w 247"/>
                  <a:gd name="T9" fmla="*/ 1 h 283"/>
                  <a:gd name="T10" fmla="*/ 9 w 247"/>
                  <a:gd name="T11" fmla="*/ 1 h 283"/>
                  <a:gd name="T12" fmla="*/ 1 w 247"/>
                  <a:gd name="T13" fmla="*/ 10 h 2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7"/>
                  <a:gd name="T22" fmla="*/ 0 h 283"/>
                  <a:gd name="T23" fmla="*/ 247 w 247"/>
                  <a:gd name="T24" fmla="*/ 283 h 2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7" h="283">
                    <a:moveTo>
                      <a:pt x="37" y="283"/>
                    </a:moveTo>
                    <a:lnTo>
                      <a:pt x="0" y="255"/>
                    </a:lnTo>
                    <a:lnTo>
                      <a:pt x="211" y="2"/>
                    </a:lnTo>
                    <a:lnTo>
                      <a:pt x="212" y="0"/>
                    </a:lnTo>
                    <a:lnTo>
                      <a:pt x="246" y="31"/>
                    </a:lnTo>
                    <a:lnTo>
                      <a:pt x="247" y="29"/>
                    </a:lnTo>
                    <a:lnTo>
                      <a:pt x="37" y="283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04" name="Freeform 226"/>
              <p:cNvSpPr>
                <a:spLocks/>
              </p:cNvSpPr>
              <p:nvPr/>
            </p:nvSpPr>
            <p:spPr bwMode="auto">
              <a:xfrm>
                <a:off x="2673" y="2400"/>
                <a:ext cx="48" cy="50"/>
              </a:xfrm>
              <a:custGeom>
                <a:avLst/>
                <a:gdLst>
                  <a:gd name="T0" fmla="*/ 1 w 145"/>
                  <a:gd name="T1" fmla="*/ 6 h 151"/>
                  <a:gd name="T2" fmla="*/ 0 w 145"/>
                  <a:gd name="T3" fmla="*/ 4 h 151"/>
                  <a:gd name="T4" fmla="*/ 4 w 145"/>
                  <a:gd name="T5" fmla="*/ 0 h 151"/>
                  <a:gd name="T6" fmla="*/ 4 w 145"/>
                  <a:gd name="T7" fmla="*/ 0 h 151"/>
                  <a:gd name="T8" fmla="*/ 5 w 145"/>
                  <a:gd name="T9" fmla="*/ 1 h 151"/>
                  <a:gd name="T10" fmla="*/ 5 w 145"/>
                  <a:gd name="T11" fmla="*/ 1 h 151"/>
                  <a:gd name="T12" fmla="*/ 1 w 145"/>
                  <a:gd name="T13" fmla="*/ 6 h 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5"/>
                  <a:gd name="T22" fmla="*/ 0 h 151"/>
                  <a:gd name="T23" fmla="*/ 145 w 145"/>
                  <a:gd name="T24" fmla="*/ 151 h 1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5" h="151">
                    <a:moveTo>
                      <a:pt x="34" y="151"/>
                    </a:moveTo>
                    <a:lnTo>
                      <a:pt x="0" y="120"/>
                    </a:lnTo>
                    <a:lnTo>
                      <a:pt x="115" y="0"/>
                    </a:lnTo>
                    <a:lnTo>
                      <a:pt x="145" y="34"/>
                    </a:lnTo>
                    <a:lnTo>
                      <a:pt x="34" y="151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05" name="Freeform 227"/>
              <p:cNvSpPr>
                <a:spLocks/>
              </p:cNvSpPr>
              <p:nvPr/>
            </p:nvSpPr>
            <p:spPr bwMode="auto">
              <a:xfrm>
                <a:off x="2711" y="2368"/>
                <a:ext cx="46" cy="43"/>
              </a:xfrm>
              <a:custGeom>
                <a:avLst/>
                <a:gdLst>
                  <a:gd name="T0" fmla="*/ 1 w 138"/>
                  <a:gd name="T1" fmla="*/ 5 h 128"/>
                  <a:gd name="T2" fmla="*/ 0 w 138"/>
                  <a:gd name="T3" fmla="*/ 4 h 128"/>
                  <a:gd name="T4" fmla="*/ 4 w 138"/>
                  <a:gd name="T5" fmla="*/ 0 h 128"/>
                  <a:gd name="T6" fmla="*/ 4 w 138"/>
                  <a:gd name="T7" fmla="*/ 0 h 128"/>
                  <a:gd name="T8" fmla="*/ 5 w 138"/>
                  <a:gd name="T9" fmla="*/ 1 h 128"/>
                  <a:gd name="T10" fmla="*/ 5 w 138"/>
                  <a:gd name="T11" fmla="*/ 1 h 128"/>
                  <a:gd name="T12" fmla="*/ 1 w 138"/>
                  <a:gd name="T13" fmla="*/ 5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8"/>
                  <a:gd name="T22" fmla="*/ 0 h 128"/>
                  <a:gd name="T23" fmla="*/ 138 w 138"/>
                  <a:gd name="T24" fmla="*/ 128 h 1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8" h="128">
                    <a:moveTo>
                      <a:pt x="30" y="128"/>
                    </a:moveTo>
                    <a:lnTo>
                      <a:pt x="0" y="94"/>
                    </a:lnTo>
                    <a:lnTo>
                      <a:pt x="101" y="4"/>
                    </a:lnTo>
                    <a:lnTo>
                      <a:pt x="107" y="0"/>
                    </a:lnTo>
                    <a:lnTo>
                      <a:pt x="132" y="36"/>
                    </a:lnTo>
                    <a:lnTo>
                      <a:pt x="138" y="32"/>
                    </a:lnTo>
                    <a:lnTo>
                      <a:pt x="30" y="128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06" name="Freeform 228"/>
              <p:cNvSpPr>
                <a:spLocks/>
              </p:cNvSpPr>
              <p:nvPr/>
            </p:nvSpPr>
            <p:spPr bwMode="auto">
              <a:xfrm>
                <a:off x="2747" y="2342"/>
                <a:ext cx="43" cy="38"/>
              </a:xfrm>
              <a:custGeom>
                <a:avLst/>
                <a:gdLst>
                  <a:gd name="T0" fmla="*/ 1 w 130"/>
                  <a:gd name="T1" fmla="*/ 4 h 114"/>
                  <a:gd name="T2" fmla="*/ 0 w 130"/>
                  <a:gd name="T3" fmla="*/ 3 h 114"/>
                  <a:gd name="T4" fmla="*/ 4 w 130"/>
                  <a:gd name="T5" fmla="*/ 0 h 114"/>
                  <a:gd name="T6" fmla="*/ 4 w 130"/>
                  <a:gd name="T7" fmla="*/ 0 h 114"/>
                  <a:gd name="T8" fmla="*/ 5 w 130"/>
                  <a:gd name="T9" fmla="*/ 2 h 114"/>
                  <a:gd name="T10" fmla="*/ 5 w 130"/>
                  <a:gd name="T11" fmla="*/ 2 h 114"/>
                  <a:gd name="T12" fmla="*/ 1 w 130"/>
                  <a:gd name="T13" fmla="*/ 4 h 1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"/>
                  <a:gd name="T22" fmla="*/ 0 h 114"/>
                  <a:gd name="T23" fmla="*/ 130 w 130"/>
                  <a:gd name="T24" fmla="*/ 114 h 1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" h="114">
                    <a:moveTo>
                      <a:pt x="25" y="114"/>
                    </a:moveTo>
                    <a:lnTo>
                      <a:pt x="0" y="78"/>
                    </a:lnTo>
                    <a:lnTo>
                      <a:pt x="112" y="0"/>
                    </a:lnTo>
                    <a:lnTo>
                      <a:pt x="107" y="3"/>
                    </a:lnTo>
                    <a:lnTo>
                      <a:pt x="130" y="42"/>
                    </a:lnTo>
                    <a:lnTo>
                      <a:pt x="126" y="44"/>
                    </a:lnTo>
                    <a:lnTo>
                      <a:pt x="25" y="114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07" name="Freeform 229"/>
              <p:cNvSpPr>
                <a:spLocks/>
              </p:cNvSpPr>
              <p:nvPr/>
            </p:nvSpPr>
            <p:spPr bwMode="auto">
              <a:xfrm>
                <a:off x="2782" y="2321"/>
                <a:ext cx="42" cy="35"/>
              </a:xfrm>
              <a:custGeom>
                <a:avLst/>
                <a:gdLst>
                  <a:gd name="T0" fmla="*/ 1 w 126"/>
                  <a:gd name="T1" fmla="*/ 4 h 105"/>
                  <a:gd name="T2" fmla="*/ 0 w 126"/>
                  <a:gd name="T3" fmla="*/ 2 h 105"/>
                  <a:gd name="T4" fmla="*/ 4 w 126"/>
                  <a:gd name="T5" fmla="*/ 0 h 105"/>
                  <a:gd name="T6" fmla="*/ 4 w 126"/>
                  <a:gd name="T7" fmla="*/ 0 h 105"/>
                  <a:gd name="T8" fmla="*/ 5 w 126"/>
                  <a:gd name="T9" fmla="*/ 2 h 105"/>
                  <a:gd name="T10" fmla="*/ 5 w 126"/>
                  <a:gd name="T11" fmla="*/ 2 h 105"/>
                  <a:gd name="T12" fmla="*/ 1 w 126"/>
                  <a:gd name="T13" fmla="*/ 4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6"/>
                  <a:gd name="T22" fmla="*/ 0 h 105"/>
                  <a:gd name="T23" fmla="*/ 126 w 126"/>
                  <a:gd name="T24" fmla="*/ 105 h 1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6" h="105">
                    <a:moveTo>
                      <a:pt x="23" y="105"/>
                    </a:moveTo>
                    <a:lnTo>
                      <a:pt x="0" y="66"/>
                    </a:lnTo>
                    <a:lnTo>
                      <a:pt x="109" y="2"/>
                    </a:lnTo>
                    <a:lnTo>
                      <a:pt x="113" y="0"/>
                    </a:lnTo>
                    <a:lnTo>
                      <a:pt x="122" y="45"/>
                    </a:lnTo>
                    <a:lnTo>
                      <a:pt x="126" y="43"/>
                    </a:lnTo>
                    <a:lnTo>
                      <a:pt x="23" y="105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08" name="Freeform 230"/>
              <p:cNvSpPr>
                <a:spLocks/>
              </p:cNvSpPr>
              <p:nvPr/>
            </p:nvSpPr>
            <p:spPr bwMode="auto">
              <a:xfrm>
                <a:off x="2820" y="2313"/>
                <a:ext cx="39" cy="23"/>
              </a:xfrm>
              <a:custGeom>
                <a:avLst/>
                <a:gdLst>
                  <a:gd name="T0" fmla="*/ 0 w 116"/>
                  <a:gd name="T1" fmla="*/ 3 h 70"/>
                  <a:gd name="T2" fmla="*/ 0 w 116"/>
                  <a:gd name="T3" fmla="*/ 1 h 70"/>
                  <a:gd name="T4" fmla="*/ 4 w 116"/>
                  <a:gd name="T5" fmla="*/ 0 h 70"/>
                  <a:gd name="T6" fmla="*/ 4 w 116"/>
                  <a:gd name="T7" fmla="*/ 0 h 70"/>
                  <a:gd name="T8" fmla="*/ 4 w 116"/>
                  <a:gd name="T9" fmla="*/ 2 h 70"/>
                  <a:gd name="T10" fmla="*/ 4 w 116"/>
                  <a:gd name="T11" fmla="*/ 2 h 70"/>
                  <a:gd name="T12" fmla="*/ 0 w 116"/>
                  <a:gd name="T13" fmla="*/ 3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70"/>
                  <a:gd name="T23" fmla="*/ 116 w 116"/>
                  <a:gd name="T24" fmla="*/ 70 h 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70">
                    <a:moveTo>
                      <a:pt x="9" y="70"/>
                    </a:moveTo>
                    <a:lnTo>
                      <a:pt x="0" y="25"/>
                    </a:lnTo>
                    <a:lnTo>
                      <a:pt x="102" y="0"/>
                    </a:lnTo>
                    <a:lnTo>
                      <a:pt x="108" y="0"/>
                    </a:lnTo>
                    <a:lnTo>
                      <a:pt x="110" y="45"/>
                    </a:lnTo>
                    <a:lnTo>
                      <a:pt x="116" y="45"/>
                    </a:lnTo>
                    <a:lnTo>
                      <a:pt x="9" y="70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09" name="Freeform 231"/>
              <p:cNvSpPr>
                <a:spLocks/>
              </p:cNvSpPr>
              <p:nvPr/>
            </p:nvSpPr>
            <p:spPr bwMode="auto">
              <a:xfrm>
                <a:off x="2856" y="2309"/>
                <a:ext cx="36" cy="19"/>
              </a:xfrm>
              <a:custGeom>
                <a:avLst/>
                <a:gdLst>
                  <a:gd name="T0" fmla="*/ 0 w 108"/>
                  <a:gd name="T1" fmla="*/ 2 h 57"/>
                  <a:gd name="T2" fmla="*/ 0 w 108"/>
                  <a:gd name="T3" fmla="*/ 0 h 57"/>
                  <a:gd name="T4" fmla="*/ 4 w 108"/>
                  <a:gd name="T5" fmla="*/ 0 h 57"/>
                  <a:gd name="T6" fmla="*/ 4 w 108"/>
                  <a:gd name="T7" fmla="*/ 0 h 57"/>
                  <a:gd name="T8" fmla="*/ 4 w 108"/>
                  <a:gd name="T9" fmla="*/ 2 h 57"/>
                  <a:gd name="T10" fmla="*/ 4 w 108"/>
                  <a:gd name="T11" fmla="*/ 2 h 57"/>
                  <a:gd name="T12" fmla="*/ 0 w 108"/>
                  <a:gd name="T13" fmla="*/ 2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57"/>
                  <a:gd name="T23" fmla="*/ 108 w 108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57">
                    <a:moveTo>
                      <a:pt x="2" y="57"/>
                    </a:moveTo>
                    <a:lnTo>
                      <a:pt x="0" y="12"/>
                    </a:lnTo>
                    <a:lnTo>
                      <a:pt x="107" y="0"/>
                    </a:lnTo>
                    <a:lnTo>
                      <a:pt x="108" y="0"/>
                    </a:lnTo>
                    <a:lnTo>
                      <a:pt x="106" y="44"/>
                    </a:lnTo>
                    <a:lnTo>
                      <a:pt x="107" y="44"/>
                    </a:lnTo>
                    <a:lnTo>
                      <a:pt x="2" y="57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10" name="Freeform 232"/>
              <p:cNvSpPr>
                <a:spLocks/>
              </p:cNvSpPr>
              <p:nvPr/>
            </p:nvSpPr>
            <p:spPr bwMode="auto">
              <a:xfrm>
                <a:off x="2891" y="2309"/>
                <a:ext cx="39" cy="19"/>
              </a:xfrm>
              <a:custGeom>
                <a:avLst/>
                <a:gdLst>
                  <a:gd name="T0" fmla="*/ 0 w 117"/>
                  <a:gd name="T1" fmla="*/ 2 h 57"/>
                  <a:gd name="T2" fmla="*/ 0 w 117"/>
                  <a:gd name="T3" fmla="*/ 0 h 57"/>
                  <a:gd name="T4" fmla="*/ 4 w 117"/>
                  <a:gd name="T5" fmla="*/ 0 h 57"/>
                  <a:gd name="T6" fmla="*/ 4 w 117"/>
                  <a:gd name="T7" fmla="*/ 0 h 57"/>
                  <a:gd name="T8" fmla="*/ 4 w 117"/>
                  <a:gd name="T9" fmla="*/ 2 h 57"/>
                  <a:gd name="T10" fmla="*/ 4 w 117"/>
                  <a:gd name="T11" fmla="*/ 2 h 57"/>
                  <a:gd name="T12" fmla="*/ 0 w 117"/>
                  <a:gd name="T13" fmla="*/ 2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57"/>
                  <a:gd name="T23" fmla="*/ 117 w 117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57">
                    <a:moveTo>
                      <a:pt x="0" y="44"/>
                    </a:moveTo>
                    <a:lnTo>
                      <a:pt x="2" y="0"/>
                    </a:lnTo>
                    <a:lnTo>
                      <a:pt x="117" y="13"/>
                    </a:lnTo>
                    <a:lnTo>
                      <a:pt x="114" y="12"/>
                    </a:lnTo>
                    <a:lnTo>
                      <a:pt x="100" y="57"/>
                    </a:lnTo>
                    <a:lnTo>
                      <a:pt x="97" y="55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11" name="Freeform 233"/>
              <p:cNvSpPr>
                <a:spLocks/>
              </p:cNvSpPr>
              <p:nvPr/>
            </p:nvSpPr>
            <p:spPr bwMode="auto">
              <a:xfrm>
                <a:off x="2925" y="2313"/>
                <a:ext cx="42" cy="27"/>
              </a:xfrm>
              <a:custGeom>
                <a:avLst/>
                <a:gdLst>
                  <a:gd name="T0" fmla="*/ 0 w 128"/>
                  <a:gd name="T1" fmla="*/ 2 h 82"/>
                  <a:gd name="T2" fmla="*/ 1 w 128"/>
                  <a:gd name="T3" fmla="*/ 0 h 82"/>
                  <a:gd name="T4" fmla="*/ 4 w 128"/>
                  <a:gd name="T5" fmla="*/ 1 h 82"/>
                  <a:gd name="T6" fmla="*/ 5 w 128"/>
                  <a:gd name="T7" fmla="*/ 1 h 82"/>
                  <a:gd name="T8" fmla="*/ 4 w 128"/>
                  <a:gd name="T9" fmla="*/ 3 h 82"/>
                  <a:gd name="T10" fmla="*/ 4 w 128"/>
                  <a:gd name="T11" fmla="*/ 3 h 82"/>
                  <a:gd name="T12" fmla="*/ 0 w 128"/>
                  <a:gd name="T13" fmla="*/ 2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"/>
                  <a:gd name="T22" fmla="*/ 0 h 82"/>
                  <a:gd name="T23" fmla="*/ 128 w 128"/>
                  <a:gd name="T24" fmla="*/ 82 h 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" h="82">
                    <a:moveTo>
                      <a:pt x="0" y="45"/>
                    </a:moveTo>
                    <a:lnTo>
                      <a:pt x="14" y="0"/>
                    </a:lnTo>
                    <a:lnTo>
                      <a:pt x="125" y="38"/>
                    </a:lnTo>
                    <a:lnTo>
                      <a:pt x="128" y="39"/>
                    </a:lnTo>
                    <a:lnTo>
                      <a:pt x="109" y="81"/>
                    </a:lnTo>
                    <a:lnTo>
                      <a:pt x="111" y="82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12" name="Freeform 234"/>
              <p:cNvSpPr>
                <a:spLocks/>
              </p:cNvSpPr>
              <p:nvPr/>
            </p:nvSpPr>
            <p:spPr bwMode="auto">
              <a:xfrm>
                <a:off x="2961" y="2326"/>
                <a:ext cx="77" cy="51"/>
              </a:xfrm>
              <a:custGeom>
                <a:avLst/>
                <a:gdLst>
                  <a:gd name="T0" fmla="*/ 0 w 231"/>
                  <a:gd name="T1" fmla="*/ 2 h 152"/>
                  <a:gd name="T2" fmla="*/ 1 w 231"/>
                  <a:gd name="T3" fmla="*/ 0 h 152"/>
                  <a:gd name="T4" fmla="*/ 8 w 231"/>
                  <a:gd name="T5" fmla="*/ 4 h 152"/>
                  <a:gd name="T6" fmla="*/ 9 w 231"/>
                  <a:gd name="T7" fmla="*/ 4 h 152"/>
                  <a:gd name="T8" fmla="*/ 8 w 231"/>
                  <a:gd name="T9" fmla="*/ 5 h 152"/>
                  <a:gd name="T10" fmla="*/ 8 w 231"/>
                  <a:gd name="T11" fmla="*/ 6 h 152"/>
                  <a:gd name="T12" fmla="*/ 0 w 231"/>
                  <a:gd name="T13" fmla="*/ 2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1"/>
                  <a:gd name="T22" fmla="*/ 0 h 152"/>
                  <a:gd name="T23" fmla="*/ 231 w 231"/>
                  <a:gd name="T24" fmla="*/ 152 h 1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1" h="152">
                    <a:moveTo>
                      <a:pt x="0" y="42"/>
                    </a:moveTo>
                    <a:lnTo>
                      <a:pt x="19" y="0"/>
                    </a:lnTo>
                    <a:lnTo>
                      <a:pt x="221" y="102"/>
                    </a:lnTo>
                    <a:lnTo>
                      <a:pt x="231" y="107"/>
                    </a:lnTo>
                    <a:lnTo>
                      <a:pt x="209" y="146"/>
                    </a:lnTo>
                    <a:lnTo>
                      <a:pt x="219" y="15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13" name="Freeform 235"/>
              <p:cNvSpPr>
                <a:spLocks/>
              </p:cNvSpPr>
              <p:nvPr/>
            </p:nvSpPr>
            <p:spPr bwMode="auto">
              <a:xfrm>
                <a:off x="3031" y="2362"/>
                <a:ext cx="44" cy="33"/>
              </a:xfrm>
              <a:custGeom>
                <a:avLst/>
                <a:gdLst>
                  <a:gd name="T0" fmla="*/ 0 w 132"/>
                  <a:gd name="T1" fmla="*/ 1 h 99"/>
                  <a:gd name="T2" fmla="*/ 1 w 132"/>
                  <a:gd name="T3" fmla="*/ 0 h 99"/>
                  <a:gd name="T4" fmla="*/ 5 w 132"/>
                  <a:gd name="T5" fmla="*/ 2 h 99"/>
                  <a:gd name="T6" fmla="*/ 5 w 132"/>
                  <a:gd name="T7" fmla="*/ 2 h 99"/>
                  <a:gd name="T8" fmla="*/ 4 w 132"/>
                  <a:gd name="T9" fmla="*/ 4 h 99"/>
                  <a:gd name="T10" fmla="*/ 4 w 132"/>
                  <a:gd name="T11" fmla="*/ 4 h 99"/>
                  <a:gd name="T12" fmla="*/ 0 w 132"/>
                  <a:gd name="T13" fmla="*/ 1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2"/>
                  <a:gd name="T22" fmla="*/ 0 h 99"/>
                  <a:gd name="T23" fmla="*/ 132 w 132"/>
                  <a:gd name="T24" fmla="*/ 99 h 9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2" h="99">
                    <a:moveTo>
                      <a:pt x="0" y="39"/>
                    </a:moveTo>
                    <a:lnTo>
                      <a:pt x="22" y="0"/>
                    </a:lnTo>
                    <a:lnTo>
                      <a:pt x="132" y="64"/>
                    </a:lnTo>
                    <a:lnTo>
                      <a:pt x="131" y="63"/>
                    </a:lnTo>
                    <a:lnTo>
                      <a:pt x="103" y="99"/>
                    </a:lnTo>
                    <a:lnTo>
                      <a:pt x="102" y="98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14" name="Freeform 236"/>
              <p:cNvSpPr>
                <a:spLocks/>
              </p:cNvSpPr>
              <p:nvPr/>
            </p:nvSpPr>
            <p:spPr bwMode="auto">
              <a:xfrm>
                <a:off x="3065" y="2383"/>
                <a:ext cx="80" cy="64"/>
              </a:xfrm>
              <a:custGeom>
                <a:avLst/>
                <a:gdLst>
                  <a:gd name="T0" fmla="*/ 0 w 240"/>
                  <a:gd name="T1" fmla="*/ 1 h 193"/>
                  <a:gd name="T2" fmla="*/ 1 w 240"/>
                  <a:gd name="T3" fmla="*/ 0 h 193"/>
                  <a:gd name="T4" fmla="*/ 9 w 240"/>
                  <a:gd name="T5" fmla="*/ 6 h 193"/>
                  <a:gd name="T6" fmla="*/ 9 w 240"/>
                  <a:gd name="T7" fmla="*/ 6 h 193"/>
                  <a:gd name="T8" fmla="*/ 8 w 240"/>
                  <a:gd name="T9" fmla="*/ 7 h 193"/>
                  <a:gd name="T10" fmla="*/ 8 w 240"/>
                  <a:gd name="T11" fmla="*/ 7 h 193"/>
                  <a:gd name="T12" fmla="*/ 0 w 240"/>
                  <a:gd name="T13" fmla="*/ 1 h 1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0"/>
                  <a:gd name="T22" fmla="*/ 0 h 193"/>
                  <a:gd name="T23" fmla="*/ 240 w 240"/>
                  <a:gd name="T24" fmla="*/ 193 h 1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0" h="193">
                    <a:moveTo>
                      <a:pt x="0" y="36"/>
                    </a:moveTo>
                    <a:lnTo>
                      <a:pt x="28" y="0"/>
                    </a:lnTo>
                    <a:lnTo>
                      <a:pt x="237" y="154"/>
                    </a:lnTo>
                    <a:lnTo>
                      <a:pt x="240" y="157"/>
                    </a:lnTo>
                    <a:lnTo>
                      <a:pt x="209" y="191"/>
                    </a:lnTo>
                    <a:lnTo>
                      <a:pt x="212" y="193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15" name="Freeform 237"/>
              <p:cNvSpPr>
                <a:spLocks/>
              </p:cNvSpPr>
              <p:nvPr/>
            </p:nvSpPr>
            <p:spPr bwMode="auto">
              <a:xfrm>
                <a:off x="3135" y="2435"/>
                <a:ext cx="82" cy="73"/>
              </a:xfrm>
              <a:custGeom>
                <a:avLst/>
                <a:gdLst>
                  <a:gd name="T0" fmla="*/ 0 w 247"/>
                  <a:gd name="T1" fmla="*/ 1 h 219"/>
                  <a:gd name="T2" fmla="*/ 1 w 247"/>
                  <a:gd name="T3" fmla="*/ 0 h 219"/>
                  <a:gd name="T4" fmla="*/ 9 w 247"/>
                  <a:gd name="T5" fmla="*/ 7 h 219"/>
                  <a:gd name="T6" fmla="*/ 9 w 247"/>
                  <a:gd name="T7" fmla="*/ 7 h 219"/>
                  <a:gd name="T8" fmla="*/ 8 w 247"/>
                  <a:gd name="T9" fmla="*/ 8 h 219"/>
                  <a:gd name="T10" fmla="*/ 8 w 247"/>
                  <a:gd name="T11" fmla="*/ 8 h 219"/>
                  <a:gd name="T12" fmla="*/ 0 w 247"/>
                  <a:gd name="T13" fmla="*/ 1 h 2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7"/>
                  <a:gd name="T22" fmla="*/ 0 h 219"/>
                  <a:gd name="T23" fmla="*/ 247 w 247"/>
                  <a:gd name="T24" fmla="*/ 219 h 2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7" h="219">
                    <a:moveTo>
                      <a:pt x="0" y="34"/>
                    </a:moveTo>
                    <a:lnTo>
                      <a:pt x="31" y="0"/>
                    </a:lnTo>
                    <a:lnTo>
                      <a:pt x="247" y="185"/>
                    </a:lnTo>
                    <a:lnTo>
                      <a:pt x="216" y="219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16" name="Freeform 238"/>
              <p:cNvSpPr>
                <a:spLocks/>
              </p:cNvSpPr>
              <p:nvPr/>
            </p:nvSpPr>
            <p:spPr bwMode="auto">
              <a:xfrm>
                <a:off x="3207" y="2497"/>
                <a:ext cx="116" cy="110"/>
              </a:xfrm>
              <a:custGeom>
                <a:avLst/>
                <a:gdLst>
                  <a:gd name="T0" fmla="*/ 0 w 350"/>
                  <a:gd name="T1" fmla="*/ 1 h 332"/>
                  <a:gd name="T2" fmla="*/ 1 w 350"/>
                  <a:gd name="T3" fmla="*/ 0 h 332"/>
                  <a:gd name="T4" fmla="*/ 13 w 350"/>
                  <a:gd name="T5" fmla="*/ 11 h 332"/>
                  <a:gd name="T6" fmla="*/ 13 w 350"/>
                  <a:gd name="T7" fmla="*/ 11 h 332"/>
                  <a:gd name="T8" fmla="*/ 12 w 350"/>
                  <a:gd name="T9" fmla="*/ 12 h 332"/>
                  <a:gd name="T10" fmla="*/ 12 w 350"/>
                  <a:gd name="T11" fmla="*/ 12 h 332"/>
                  <a:gd name="T12" fmla="*/ 0 w 350"/>
                  <a:gd name="T13" fmla="*/ 1 h 3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0"/>
                  <a:gd name="T22" fmla="*/ 0 h 332"/>
                  <a:gd name="T23" fmla="*/ 350 w 350"/>
                  <a:gd name="T24" fmla="*/ 332 h 3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0" h="332">
                    <a:moveTo>
                      <a:pt x="0" y="34"/>
                    </a:moveTo>
                    <a:lnTo>
                      <a:pt x="31" y="0"/>
                    </a:lnTo>
                    <a:lnTo>
                      <a:pt x="349" y="298"/>
                    </a:lnTo>
                    <a:lnTo>
                      <a:pt x="350" y="300"/>
                    </a:lnTo>
                    <a:lnTo>
                      <a:pt x="317" y="330"/>
                    </a:lnTo>
                    <a:lnTo>
                      <a:pt x="318" y="33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17" name="Freeform 239"/>
              <p:cNvSpPr>
                <a:spLocks/>
              </p:cNvSpPr>
              <p:nvPr/>
            </p:nvSpPr>
            <p:spPr bwMode="auto">
              <a:xfrm>
                <a:off x="3312" y="2597"/>
                <a:ext cx="154" cy="160"/>
              </a:xfrm>
              <a:custGeom>
                <a:avLst/>
                <a:gdLst>
                  <a:gd name="T0" fmla="*/ 0 w 461"/>
                  <a:gd name="T1" fmla="*/ 1 h 480"/>
                  <a:gd name="T2" fmla="*/ 1 w 461"/>
                  <a:gd name="T3" fmla="*/ 0 h 480"/>
                  <a:gd name="T4" fmla="*/ 17 w 461"/>
                  <a:gd name="T5" fmla="*/ 17 h 480"/>
                  <a:gd name="T6" fmla="*/ 17 w 461"/>
                  <a:gd name="T7" fmla="*/ 16 h 480"/>
                  <a:gd name="T8" fmla="*/ 16 w 461"/>
                  <a:gd name="T9" fmla="*/ 18 h 480"/>
                  <a:gd name="T10" fmla="*/ 16 w 461"/>
                  <a:gd name="T11" fmla="*/ 18 h 480"/>
                  <a:gd name="T12" fmla="*/ 0 w 461"/>
                  <a:gd name="T13" fmla="*/ 1 h 4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1"/>
                  <a:gd name="T22" fmla="*/ 0 h 480"/>
                  <a:gd name="T23" fmla="*/ 461 w 461"/>
                  <a:gd name="T24" fmla="*/ 480 h 4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1" h="480">
                    <a:moveTo>
                      <a:pt x="0" y="30"/>
                    </a:moveTo>
                    <a:lnTo>
                      <a:pt x="33" y="0"/>
                    </a:lnTo>
                    <a:lnTo>
                      <a:pt x="461" y="447"/>
                    </a:lnTo>
                    <a:lnTo>
                      <a:pt x="457" y="444"/>
                    </a:lnTo>
                    <a:lnTo>
                      <a:pt x="432" y="480"/>
                    </a:lnTo>
                    <a:lnTo>
                      <a:pt x="428" y="477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18" name="Freeform 240"/>
              <p:cNvSpPr>
                <a:spLocks/>
              </p:cNvSpPr>
              <p:nvPr/>
            </p:nvSpPr>
            <p:spPr bwMode="auto">
              <a:xfrm>
                <a:off x="3456" y="2745"/>
                <a:ext cx="45" cy="35"/>
              </a:xfrm>
              <a:custGeom>
                <a:avLst/>
                <a:gdLst>
                  <a:gd name="T0" fmla="*/ 0 w 135"/>
                  <a:gd name="T1" fmla="*/ 1 h 107"/>
                  <a:gd name="T2" fmla="*/ 1 w 135"/>
                  <a:gd name="T3" fmla="*/ 0 h 107"/>
                  <a:gd name="T4" fmla="*/ 5 w 135"/>
                  <a:gd name="T5" fmla="*/ 3 h 107"/>
                  <a:gd name="T6" fmla="*/ 5 w 135"/>
                  <a:gd name="T7" fmla="*/ 3 h 107"/>
                  <a:gd name="T8" fmla="*/ 4 w 135"/>
                  <a:gd name="T9" fmla="*/ 4 h 107"/>
                  <a:gd name="T10" fmla="*/ 4 w 135"/>
                  <a:gd name="T11" fmla="*/ 4 h 107"/>
                  <a:gd name="T12" fmla="*/ 0 w 135"/>
                  <a:gd name="T13" fmla="*/ 1 h 1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5"/>
                  <a:gd name="T22" fmla="*/ 0 h 107"/>
                  <a:gd name="T23" fmla="*/ 135 w 135"/>
                  <a:gd name="T24" fmla="*/ 107 h 1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5" h="107">
                    <a:moveTo>
                      <a:pt x="0" y="36"/>
                    </a:moveTo>
                    <a:lnTo>
                      <a:pt x="25" y="0"/>
                    </a:lnTo>
                    <a:lnTo>
                      <a:pt x="135" y="77"/>
                    </a:lnTo>
                    <a:lnTo>
                      <a:pt x="102" y="107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19" name="Freeform 241"/>
              <p:cNvSpPr>
                <a:spLocks/>
              </p:cNvSpPr>
              <p:nvPr/>
            </p:nvSpPr>
            <p:spPr bwMode="auto">
              <a:xfrm>
                <a:off x="3490" y="2770"/>
                <a:ext cx="48" cy="49"/>
              </a:xfrm>
              <a:custGeom>
                <a:avLst/>
                <a:gdLst>
                  <a:gd name="T0" fmla="*/ 0 w 142"/>
                  <a:gd name="T1" fmla="*/ 1 h 146"/>
                  <a:gd name="T2" fmla="*/ 1 w 142"/>
                  <a:gd name="T3" fmla="*/ 0 h 146"/>
                  <a:gd name="T4" fmla="*/ 5 w 142"/>
                  <a:gd name="T5" fmla="*/ 5 h 146"/>
                  <a:gd name="T6" fmla="*/ 5 w 142"/>
                  <a:gd name="T7" fmla="*/ 5 h 146"/>
                  <a:gd name="T8" fmla="*/ 4 w 142"/>
                  <a:gd name="T9" fmla="*/ 5 h 146"/>
                  <a:gd name="T10" fmla="*/ 4 w 142"/>
                  <a:gd name="T11" fmla="*/ 5 h 146"/>
                  <a:gd name="T12" fmla="*/ 0 w 142"/>
                  <a:gd name="T13" fmla="*/ 1 h 1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2"/>
                  <a:gd name="T22" fmla="*/ 0 h 146"/>
                  <a:gd name="T23" fmla="*/ 142 w 142"/>
                  <a:gd name="T24" fmla="*/ 146 h 1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2" h="146">
                    <a:moveTo>
                      <a:pt x="0" y="30"/>
                    </a:moveTo>
                    <a:lnTo>
                      <a:pt x="33" y="0"/>
                    </a:lnTo>
                    <a:lnTo>
                      <a:pt x="140" y="121"/>
                    </a:lnTo>
                    <a:lnTo>
                      <a:pt x="142" y="125"/>
                    </a:lnTo>
                    <a:lnTo>
                      <a:pt x="100" y="142"/>
                    </a:lnTo>
                    <a:lnTo>
                      <a:pt x="101" y="14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20" name="Freeform 242"/>
              <p:cNvSpPr>
                <a:spLocks/>
              </p:cNvSpPr>
              <p:nvPr/>
            </p:nvSpPr>
            <p:spPr bwMode="auto">
              <a:xfrm>
                <a:off x="3524" y="2812"/>
                <a:ext cx="48" cy="90"/>
              </a:xfrm>
              <a:custGeom>
                <a:avLst/>
                <a:gdLst>
                  <a:gd name="T0" fmla="*/ 0 w 146"/>
                  <a:gd name="T1" fmla="*/ 1 h 270"/>
                  <a:gd name="T2" fmla="*/ 2 w 146"/>
                  <a:gd name="T3" fmla="*/ 0 h 270"/>
                  <a:gd name="T4" fmla="*/ 5 w 146"/>
                  <a:gd name="T5" fmla="*/ 9 h 270"/>
                  <a:gd name="T6" fmla="*/ 5 w 146"/>
                  <a:gd name="T7" fmla="*/ 9 h 270"/>
                  <a:gd name="T8" fmla="*/ 4 w 146"/>
                  <a:gd name="T9" fmla="*/ 10 h 270"/>
                  <a:gd name="T10" fmla="*/ 4 w 146"/>
                  <a:gd name="T11" fmla="*/ 10 h 270"/>
                  <a:gd name="T12" fmla="*/ 0 w 146"/>
                  <a:gd name="T13" fmla="*/ 1 h 2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6"/>
                  <a:gd name="T22" fmla="*/ 0 h 270"/>
                  <a:gd name="T23" fmla="*/ 146 w 146"/>
                  <a:gd name="T24" fmla="*/ 270 h 2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6" h="270">
                    <a:moveTo>
                      <a:pt x="0" y="17"/>
                    </a:moveTo>
                    <a:lnTo>
                      <a:pt x="42" y="0"/>
                    </a:lnTo>
                    <a:lnTo>
                      <a:pt x="146" y="244"/>
                    </a:lnTo>
                    <a:lnTo>
                      <a:pt x="145" y="242"/>
                    </a:lnTo>
                    <a:lnTo>
                      <a:pt x="109" y="270"/>
                    </a:lnTo>
                    <a:lnTo>
                      <a:pt x="107" y="269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21" name="Freeform 243"/>
              <p:cNvSpPr>
                <a:spLocks/>
              </p:cNvSpPr>
              <p:nvPr/>
            </p:nvSpPr>
            <p:spPr bwMode="auto">
              <a:xfrm>
                <a:off x="3560" y="2893"/>
                <a:ext cx="47" cy="56"/>
              </a:xfrm>
              <a:custGeom>
                <a:avLst/>
                <a:gdLst>
                  <a:gd name="T0" fmla="*/ 0 w 142"/>
                  <a:gd name="T1" fmla="*/ 1 h 169"/>
                  <a:gd name="T2" fmla="*/ 1 w 142"/>
                  <a:gd name="T3" fmla="*/ 0 h 169"/>
                  <a:gd name="T4" fmla="*/ 5 w 142"/>
                  <a:gd name="T5" fmla="*/ 4 h 169"/>
                  <a:gd name="T6" fmla="*/ 5 w 142"/>
                  <a:gd name="T7" fmla="*/ 5 h 169"/>
                  <a:gd name="T8" fmla="*/ 4 w 142"/>
                  <a:gd name="T9" fmla="*/ 6 h 169"/>
                  <a:gd name="T10" fmla="*/ 4 w 142"/>
                  <a:gd name="T11" fmla="*/ 6 h 169"/>
                  <a:gd name="T12" fmla="*/ 0 w 142"/>
                  <a:gd name="T13" fmla="*/ 1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2"/>
                  <a:gd name="T22" fmla="*/ 0 h 169"/>
                  <a:gd name="T23" fmla="*/ 142 w 142"/>
                  <a:gd name="T24" fmla="*/ 169 h 1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2" h="169">
                    <a:moveTo>
                      <a:pt x="0" y="28"/>
                    </a:moveTo>
                    <a:lnTo>
                      <a:pt x="36" y="0"/>
                    </a:lnTo>
                    <a:lnTo>
                      <a:pt x="135" y="121"/>
                    </a:lnTo>
                    <a:lnTo>
                      <a:pt x="142" y="133"/>
                    </a:lnTo>
                    <a:lnTo>
                      <a:pt x="106" y="158"/>
                    </a:lnTo>
                    <a:lnTo>
                      <a:pt x="113" y="16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22" name="Freeform 244"/>
              <p:cNvSpPr>
                <a:spLocks/>
              </p:cNvSpPr>
              <p:nvPr/>
            </p:nvSpPr>
            <p:spPr bwMode="auto">
              <a:xfrm>
                <a:off x="3595" y="2937"/>
                <a:ext cx="47" cy="61"/>
              </a:xfrm>
              <a:custGeom>
                <a:avLst/>
                <a:gdLst>
                  <a:gd name="T0" fmla="*/ 0 w 140"/>
                  <a:gd name="T1" fmla="*/ 1 h 183"/>
                  <a:gd name="T2" fmla="*/ 1 w 140"/>
                  <a:gd name="T3" fmla="*/ 0 h 183"/>
                  <a:gd name="T4" fmla="*/ 5 w 140"/>
                  <a:gd name="T5" fmla="*/ 5 h 183"/>
                  <a:gd name="T6" fmla="*/ 5 w 140"/>
                  <a:gd name="T7" fmla="*/ 5 h 183"/>
                  <a:gd name="T8" fmla="*/ 4 w 140"/>
                  <a:gd name="T9" fmla="*/ 6 h 183"/>
                  <a:gd name="T10" fmla="*/ 4 w 140"/>
                  <a:gd name="T11" fmla="*/ 7 h 183"/>
                  <a:gd name="T12" fmla="*/ 0 w 140"/>
                  <a:gd name="T13" fmla="*/ 1 h 1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0"/>
                  <a:gd name="T22" fmla="*/ 0 h 183"/>
                  <a:gd name="T23" fmla="*/ 140 w 140"/>
                  <a:gd name="T24" fmla="*/ 183 h 1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0" h="183">
                    <a:moveTo>
                      <a:pt x="0" y="25"/>
                    </a:moveTo>
                    <a:lnTo>
                      <a:pt x="36" y="0"/>
                    </a:lnTo>
                    <a:lnTo>
                      <a:pt x="133" y="139"/>
                    </a:lnTo>
                    <a:lnTo>
                      <a:pt x="140" y="147"/>
                    </a:lnTo>
                    <a:lnTo>
                      <a:pt x="104" y="175"/>
                    </a:lnTo>
                    <a:lnTo>
                      <a:pt x="111" y="18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23" name="Freeform 245"/>
              <p:cNvSpPr>
                <a:spLocks/>
              </p:cNvSpPr>
              <p:nvPr/>
            </p:nvSpPr>
            <p:spPr bwMode="auto">
              <a:xfrm>
                <a:off x="3630" y="2986"/>
                <a:ext cx="48" cy="53"/>
              </a:xfrm>
              <a:custGeom>
                <a:avLst/>
                <a:gdLst>
                  <a:gd name="T0" fmla="*/ 0 w 144"/>
                  <a:gd name="T1" fmla="*/ 1 h 159"/>
                  <a:gd name="T2" fmla="*/ 1 w 144"/>
                  <a:gd name="T3" fmla="*/ 0 h 159"/>
                  <a:gd name="T4" fmla="*/ 5 w 144"/>
                  <a:gd name="T5" fmla="*/ 5 h 159"/>
                  <a:gd name="T6" fmla="*/ 5 w 144"/>
                  <a:gd name="T7" fmla="*/ 5 h 159"/>
                  <a:gd name="T8" fmla="*/ 4 w 144"/>
                  <a:gd name="T9" fmla="*/ 6 h 159"/>
                  <a:gd name="T10" fmla="*/ 4 w 144"/>
                  <a:gd name="T11" fmla="*/ 6 h 159"/>
                  <a:gd name="T12" fmla="*/ 0 w 144"/>
                  <a:gd name="T13" fmla="*/ 1 h 1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4"/>
                  <a:gd name="T22" fmla="*/ 0 h 159"/>
                  <a:gd name="T23" fmla="*/ 144 w 144"/>
                  <a:gd name="T24" fmla="*/ 159 h 1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4" h="159">
                    <a:moveTo>
                      <a:pt x="0" y="28"/>
                    </a:moveTo>
                    <a:lnTo>
                      <a:pt x="36" y="0"/>
                    </a:lnTo>
                    <a:lnTo>
                      <a:pt x="144" y="131"/>
                    </a:lnTo>
                    <a:lnTo>
                      <a:pt x="141" y="128"/>
                    </a:lnTo>
                    <a:lnTo>
                      <a:pt x="107" y="159"/>
                    </a:lnTo>
                    <a:lnTo>
                      <a:pt x="105" y="156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24" name="Freeform 246"/>
              <p:cNvSpPr>
                <a:spLocks/>
              </p:cNvSpPr>
              <p:nvPr/>
            </p:nvSpPr>
            <p:spPr bwMode="auto">
              <a:xfrm>
                <a:off x="3666" y="3029"/>
                <a:ext cx="48" cy="56"/>
              </a:xfrm>
              <a:custGeom>
                <a:avLst/>
                <a:gdLst>
                  <a:gd name="T0" fmla="*/ 0 w 145"/>
                  <a:gd name="T1" fmla="*/ 1 h 169"/>
                  <a:gd name="T2" fmla="*/ 1 w 145"/>
                  <a:gd name="T3" fmla="*/ 0 h 169"/>
                  <a:gd name="T4" fmla="*/ 5 w 145"/>
                  <a:gd name="T5" fmla="*/ 4 h 169"/>
                  <a:gd name="T6" fmla="*/ 5 w 145"/>
                  <a:gd name="T7" fmla="*/ 5 h 169"/>
                  <a:gd name="T8" fmla="*/ 4 w 145"/>
                  <a:gd name="T9" fmla="*/ 6 h 169"/>
                  <a:gd name="T10" fmla="*/ 5 w 145"/>
                  <a:gd name="T11" fmla="*/ 6 h 169"/>
                  <a:gd name="T12" fmla="*/ 0 w 145"/>
                  <a:gd name="T13" fmla="*/ 1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5"/>
                  <a:gd name="T22" fmla="*/ 0 h 169"/>
                  <a:gd name="T23" fmla="*/ 145 w 145"/>
                  <a:gd name="T24" fmla="*/ 169 h 1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5" h="169">
                    <a:moveTo>
                      <a:pt x="0" y="31"/>
                    </a:moveTo>
                    <a:lnTo>
                      <a:pt x="34" y="0"/>
                    </a:lnTo>
                    <a:lnTo>
                      <a:pt x="133" y="110"/>
                    </a:lnTo>
                    <a:lnTo>
                      <a:pt x="145" y="123"/>
                    </a:lnTo>
                    <a:lnTo>
                      <a:pt x="112" y="156"/>
                    </a:lnTo>
                    <a:lnTo>
                      <a:pt x="125" y="16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25" name="Freeform 247"/>
              <p:cNvSpPr>
                <a:spLocks/>
              </p:cNvSpPr>
              <p:nvPr/>
            </p:nvSpPr>
            <p:spPr bwMode="auto">
              <a:xfrm>
                <a:off x="3703" y="3070"/>
                <a:ext cx="48" cy="46"/>
              </a:xfrm>
              <a:custGeom>
                <a:avLst/>
                <a:gdLst>
                  <a:gd name="T0" fmla="*/ 0 w 144"/>
                  <a:gd name="T1" fmla="*/ 1 h 140"/>
                  <a:gd name="T2" fmla="*/ 1 w 144"/>
                  <a:gd name="T3" fmla="*/ 0 h 140"/>
                  <a:gd name="T4" fmla="*/ 5 w 144"/>
                  <a:gd name="T5" fmla="*/ 4 h 140"/>
                  <a:gd name="T6" fmla="*/ 5 w 144"/>
                  <a:gd name="T7" fmla="*/ 4 h 140"/>
                  <a:gd name="T8" fmla="*/ 4 w 144"/>
                  <a:gd name="T9" fmla="*/ 5 h 140"/>
                  <a:gd name="T10" fmla="*/ 4 w 144"/>
                  <a:gd name="T11" fmla="*/ 5 h 140"/>
                  <a:gd name="T12" fmla="*/ 0 w 144"/>
                  <a:gd name="T13" fmla="*/ 1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4"/>
                  <a:gd name="T22" fmla="*/ 0 h 140"/>
                  <a:gd name="T23" fmla="*/ 144 w 144"/>
                  <a:gd name="T24" fmla="*/ 140 h 1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4" h="140">
                    <a:moveTo>
                      <a:pt x="0" y="33"/>
                    </a:moveTo>
                    <a:lnTo>
                      <a:pt x="33" y="0"/>
                    </a:lnTo>
                    <a:lnTo>
                      <a:pt x="144" y="110"/>
                    </a:lnTo>
                    <a:lnTo>
                      <a:pt x="137" y="104"/>
                    </a:lnTo>
                    <a:lnTo>
                      <a:pt x="109" y="140"/>
                    </a:lnTo>
                    <a:lnTo>
                      <a:pt x="102" y="135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26" name="Freeform 248"/>
              <p:cNvSpPr>
                <a:spLocks/>
              </p:cNvSpPr>
              <p:nvPr/>
            </p:nvSpPr>
            <p:spPr bwMode="auto">
              <a:xfrm>
                <a:off x="3739" y="3104"/>
                <a:ext cx="44" cy="42"/>
              </a:xfrm>
              <a:custGeom>
                <a:avLst/>
                <a:gdLst>
                  <a:gd name="T0" fmla="*/ 0 w 132"/>
                  <a:gd name="T1" fmla="*/ 1 h 126"/>
                  <a:gd name="T2" fmla="*/ 1 w 132"/>
                  <a:gd name="T3" fmla="*/ 0 h 126"/>
                  <a:gd name="T4" fmla="*/ 5 w 132"/>
                  <a:gd name="T5" fmla="*/ 3 h 126"/>
                  <a:gd name="T6" fmla="*/ 5 w 132"/>
                  <a:gd name="T7" fmla="*/ 3 h 126"/>
                  <a:gd name="T8" fmla="*/ 4 w 132"/>
                  <a:gd name="T9" fmla="*/ 5 h 126"/>
                  <a:gd name="T10" fmla="*/ 4 w 132"/>
                  <a:gd name="T11" fmla="*/ 5 h 126"/>
                  <a:gd name="T12" fmla="*/ 0 w 132"/>
                  <a:gd name="T13" fmla="*/ 1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2"/>
                  <a:gd name="T22" fmla="*/ 0 h 126"/>
                  <a:gd name="T23" fmla="*/ 132 w 132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2" h="126">
                    <a:moveTo>
                      <a:pt x="0" y="36"/>
                    </a:moveTo>
                    <a:lnTo>
                      <a:pt x="28" y="0"/>
                    </a:lnTo>
                    <a:lnTo>
                      <a:pt x="131" y="84"/>
                    </a:lnTo>
                    <a:lnTo>
                      <a:pt x="132" y="85"/>
                    </a:lnTo>
                    <a:lnTo>
                      <a:pt x="107" y="124"/>
                    </a:lnTo>
                    <a:lnTo>
                      <a:pt x="108" y="12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27" name="Freeform 249"/>
              <p:cNvSpPr>
                <a:spLocks/>
              </p:cNvSpPr>
              <p:nvPr/>
            </p:nvSpPr>
            <p:spPr bwMode="auto">
              <a:xfrm>
                <a:off x="3775" y="3133"/>
                <a:ext cx="46" cy="35"/>
              </a:xfrm>
              <a:custGeom>
                <a:avLst/>
                <a:gdLst>
                  <a:gd name="T0" fmla="*/ 0 w 139"/>
                  <a:gd name="T1" fmla="*/ 1 h 107"/>
                  <a:gd name="T2" fmla="*/ 1 w 139"/>
                  <a:gd name="T3" fmla="*/ 0 h 107"/>
                  <a:gd name="T4" fmla="*/ 5 w 139"/>
                  <a:gd name="T5" fmla="*/ 3 h 107"/>
                  <a:gd name="T6" fmla="*/ 5 w 139"/>
                  <a:gd name="T7" fmla="*/ 2 h 107"/>
                  <a:gd name="T8" fmla="*/ 4 w 139"/>
                  <a:gd name="T9" fmla="*/ 4 h 107"/>
                  <a:gd name="T10" fmla="*/ 4 w 139"/>
                  <a:gd name="T11" fmla="*/ 4 h 107"/>
                  <a:gd name="T12" fmla="*/ 0 w 139"/>
                  <a:gd name="T13" fmla="*/ 1 h 1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9"/>
                  <a:gd name="T22" fmla="*/ 0 h 107"/>
                  <a:gd name="T23" fmla="*/ 139 w 139"/>
                  <a:gd name="T24" fmla="*/ 107 h 1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9" h="107">
                    <a:moveTo>
                      <a:pt x="0" y="39"/>
                    </a:moveTo>
                    <a:lnTo>
                      <a:pt x="25" y="0"/>
                    </a:lnTo>
                    <a:lnTo>
                      <a:pt x="139" y="74"/>
                    </a:lnTo>
                    <a:lnTo>
                      <a:pt x="130" y="68"/>
                    </a:lnTo>
                    <a:lnTo>
                      <a:pt x="107" y="107"/>
                    </a:lnTo>
                    <a:lnTo>
                      <a:pt x="98" y="10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28" name="Freeform 250"/>
              <p:cNvSpPr>
                <a:spLocks/>
              </p:cNvSpPr>
              <p:nvPr/>
            </p:nvSpPr>
            <p:spPr bwMode="auto">
              <a:xfrm>
                <a:off x="3811" y="3155"/>
                <a:ext cx="42" cy="33"/>
              </a:xfrm>
              <a:custGeom>
                <a:avLst/>
                <a:gdLst>
                  <a:gd name="T0" fmla="*/ 0 w 126"/>
                  <a:gd name="T1" fmla="*/ 1 h 98"/>
                  <a:gd name="T2" fmla="*/ 1 w 126"/>
                  <a:gd name="T3" fmla="*/ 0 h 98"/>
                  <a:gd name="T4" fmla="*/ 5 w 126"/>
                  <a:gd name="T5" fmla="*/ 2 h 98"/>
                  <a:gd name="T6" fmla="*/ 5 w 126"/>
                  <a:gd name="T7" fmla="*/ 2 h 98"/>
                  <a:gd name="T8" fmla="*/ 4 w 126"/>
                  <a:gd name="T9" fmla="*/ 4 h 98"/>
                  <a:gd name="T10" fmla="*/ 4 w 126"/>
                  <a:gd name="T11" fmla="*/ 4 h 98"/>
                  <a:gd name="T12" fmla="*/ 0 w 126"/>
                  <a:gd name="T13" fmla="*/ 1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6"/>
                  <a:gd name="T22" fmla="*/ 0 h 98"/>
                  <a:gd name="T23" fmla="*/ 126 w 126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6" h="98">
                    <a:moveTo>
                      <a:pt x="0" y="39"/>
                    </a:moveTo>
                    <a:lnTo>
                      <a:pt x="23" y="0"/>
                    </a:lnTo>
                    <a:lnTo>
                      <a:pt x="126" y="56"/>
                    </a:lnTo>
                    <a:lnTo>
                      <a:pt x="125" y="56"/>
                    </a:lnTo>
                    <a:lnTo>
                      <a:pt x="108" y="98"/>
                    </a:lnTo>
                    <a:lnTo>
                      <a:pt x="106" y="98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29" name="Freeform 251"/>
              <p:cNvSpPr>
                <a:spLocks/>
              </p:cNvSpPr>
              <p:nvPr/>
            </p:nvSpPr>
            <p:spPr bwMode="auto">
              <a:xfrm>
                <a:off x="3847" y="3174"/>
                <a:ext cx="40" cy="29"/>
              </a:xfrm>
              <a:custGeom>
                <a:avLst/>
                <a:gdLst>
                  <a:gd name="T0" fmla="*/ 0 w 120"/>
                  <a:gd name="T1" fmla="*/ 2 h 86"/>
                  <a:gd name="T2" fmla="*/ 1 w 120"/>
                  <a:gd name="T3" fmla="*/ 0 h 86"/>
                  <a:gd name="T4" fmla="*/ 4 w 120"/>
                  <a:gd name="T5" fmla="*/ 2 h 86"/>
                  <a:gd name="T6" fmla="*/ 4 w 120"/>
                  <a:gd name="T7" fmla="*/ 2 h 86"/>
                  <a:gd name="T8" fmla="*/ 4 w 120"/>
                  <a:gd name="T9" fmla="*/ 3 h 86"/>
                  <a:gd name="T10" fmla="*/ 4 w 120"/>
                  <a:gd name="T11" fmla="*/ 3 h 86"/>
                  <a:gd name="T12" fmla="*/ 0 w 120"/>
                  <a:gd name="T13" fmla="*/ 2 h 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"/>
                  <a:gd name="T22" fmla="*/ 0 h 86"/>
                  <a:gd name="T23" fmla="*/ 120 w 120"/>
                  <a:gd name="T24" fmla="*/ 86 h 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" h="86">
                    <a:moveTo>
                      <a:pt x="0" y="42"/>
                    </a:moveTo>
                    <a:lnTo>
                      <a:pt x="17" y="0"/>
                    </a:lnTo>
                    <a:lnTo>
                      <a:pt x="117" y="42"/>
                    </a:lnTo>
                    <a:lnTo>
                      <a:pt x="120" y="42"/>
                    </a:lnTo>
                    <a:lnTo>
                      <a:pt x="109" y="86"/>
                    </a:lnTo>
                    <a:lnTo>
                      <a:pt x="111" y="86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30" name="Freeform 252"/>
              <p:cNvSpPr>
                <a:spLocks/>
              </p:cNvSpPr>
              <p:nvPr/>
            </p:nvSpPr>
            <p:spPr bwMode="auto">
              <a:xfrm>
                <a:off x="3883" y="3188"/>
                <a:ext cx="41" cy="25"/>
              </a:xfrm>
              <a:custGeom>
                <a:avLst/>
                <a:gdLst>
                  <a:gd name="T0" fmla="*/ 0 w 122"/>
                  <a:gd name="T1" fmla="*/ 2 h 75"/>
                  <a:gd name="T2" fmla="*/ 0 w 122"/>
                  <a:gd name="T3" fmla="*/ 0 h 75"/>
                  <a:gd name="T4" fmla="*/ 5 w 122"/>
                  <a:gd name="T5" fmla="*/ 1 h 75"/>
                  <a:gd name="T6" fmla="*/ 4 w 122"/>
                  <a:gd name="T7" fmla="*/ 1 h 75"/>
                  <a:gd name="T8" fmla="*/ 4 w 122"/>
                  <a:gd name="T9" fmla="*/ 3 h 75"/>
                  <a:gd name="T10" fmla="*/ 4 w 122"/>
                  <a:gd name="T11" fmla="*/ 3 h 75"/>
                  <a:gd name="T12" fmla="*/ 0 w 122"/>
                  <a:gd name="T13" fmla="*/ 2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2"/>
                  <a:gd name="T22" fmla="*/ 0 h 75"/>
                  <a:gd name="T23" fmla="*/ 122 w 122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2" h="75">
                    <a:moveTo>
                      <a:pt x="0" y="44"/>
                    </a:moveTo>
                    <a:lnTo>
                      <a:pt x="11" y="0"/>
                    </a:lnTo>
                    <a:lnTo>
                      <a:pt x="122" y="32"/>
                    </a:lnTo>
                    <a:lnTo>
                      <a:pt x="115" y="31"/>
                    </a:lnTo>
                    <a:lnTo>
                      <a:pt x="107" y="75"/>
                    </a:lnTo>
                    <a:lnTo>
                      <a:pt x="100" y="7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31" name="Freeform 253"/>
              <p:cNvSpPr>
                <a:spLocks/>
              </p:cNvSpPr>
              <p:nvPr/>
            </p:nvSpPr>
            <p:spPr bwMode="auto">
              <a:xfrm>
                <a:off x="3919" y="3198"/>
                <a:ext cx="76" cy="32"/>
              </a:xfrm>
              <a:custGeom>
                <a:avLst/>
                <a:gdLst>
                  <a:gd name="T0" fmla="*/ 0 w 228"/>
                  <a:gd name="T1" fmla="*/ 2 h 94"/>
                  <a:gd name="T2" fmla="*/ 0 w 228"/>
                  <a:gd name="T3" fmla="*/ 0 h 94"/>
                  <a:gd name="T4" fmla="*/ 8 w 228"/>
                  <a:gd name="T5" fmla="*/ 2 h 94"/>
                  <a:gd name="T6" fmla="*/ 8 w 228"/>
                  <a:gd name="T7" fmla="*/ 2 h 94"/>
                  <a:gd name="T8" fmla="*/ 8 w 228"/>
                  <a:gd name="T9" fmla="*/ 4 h 94"/>
                  <a:gd name="T10" fmla="*/ 8 w 228"/>
                  <a:gd name="T11" fmla="*/ 4 h 94"/>
                  <a:gd name="T12" fmla="*/ 0 w 228"/>
                  <a:gd name="T13" fmla="*/ 2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8"/>
                  <a:gd name="T22" fmla="*/ 0 h 94"/>
                  <a:gd name="T23" fmla="*/ 228 w 228"/>
                  <a:gd name="T24" fmla="*/ 94 h 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8" h="94">
                    <a:moveTo>
                      <a:pt x="0" y="44"/>
                    </a:moveTo>
                    <a:lnTo>
                      <a:pt x="8" y="0"/>
                    </a:lnTo>
                    <a:lnTo>
                      <a:pt x="228" y="50"/>
                    </a:lnTo>
                    <a:lnTo>
                      <a:pt x="224" y="50"/>
                    </a:lnTo>
                    <a:lnTo>
                      <a:pt x="219" y="94"/>
                    </a:lnTo>
                    <a:lnTo>
                      <a:pt x="215" y="9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32" name="Freeform 254"/>
              <p:cNvSpPr>
                <a:spLocks/>
              </p:cNvSpPr>
              <p:nvPr/>
            </p:nvSpPr>
            <p:spPr bwMode="auto">
              <a:xfrm>
                <a:off x="3992" y="3215"/>
                <a:ext cx="108" cy="31"/>
              </a:xfrm>
              <a:custGeom>
                <a:avLst/>
                <a:gdLst>
                  <a:gd name="T0" fmla="*/ 0 w 326"/>
                  <a:gd name="T1" fmla="*/ 2 h 93"/>
                  <a:gd name="T2" fmla="*/ 0 w 326"/>
                  <a:gd name="T3" fmla="*/ 0 h 93"/>
                  <a:gd name="T4" fmla="*/ 12 w 326"/>
                  <a:gd name="T5" fmla="*/ 2 h 93"/>
                  <a:gd name="T6" fmla="*/ 12 w 326"/>
                  <a:gd name="T7" fmla="*/ 2 h 93"/>
                  <a:gd name="T8" fmla="*/ 12 w 326"/>
                  <a:gd name="T9" fmla="*/ 3 h 93"/>
                  <a:gd name="T10" fmla="*/ 11 w 326"/>
                  <a:gd name="T11" fmla="*/ 3 h 93"/>
                  <a:gd name="T12" fmla="*/ 0 w 326"/>
                  <a:gd name="T13" fmla="*/ 2 h 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6"/>
                  <a:gd name="T22" fmla="*/ 0 h 93"/>
                  <a:gd name="T23" fmla="*/ 326 w 326"/>
                  <a:gd name="T24" fmla="*/ 93 h 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6" h="93">
                    <a:moveTo>
                      <a:pt x="0" y="44"/>
                    </a:moveTo>
                    <a:lnTo>
                      <a:pt x="5" y="0"/>
                    </a:lnTo>
                    <a:lnTo>
                      <a:pt x="326" y="48"/>
                    </a:lnTo>
                    <a:lnTo>
                      <a:pt x="320" y="48"/>
                    </a:lnTo>
                    <a:lnTo>
                      <a:pt x="318" y="93"/>
                    </a:lnTo>
                    <a:lnTo>
                      <a:pt x="312" y="93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33" name="Freeform 255"/>
              <p:cNvSpPr>
                <a:spLocks/>
              </p:cNvSpPr>
              <p:nvPr/>
            </p:nvSpPr>
            <p:spPr bwMode="auto">
              <a:xfrm>
                <a:off x="4098" y="3231"/>
                <a:ext cx="73" cy="23"/>
              </a:xfrm>
              <a:custGeom>
                <a:avLst/>
                <a:gdLst>
                  <a:gd name="T0" fmla="*/ 0 w 221"/>
                  <a:gd name="T1" fmla="*/ 2 h 70"/>
                  <a:gd name="T2" fmla="*/ 0 w 221"/>
                  <a:gd name="T3" fmla="*/ 0 h 70"/>
                  <a:gd name="T4" fmla="*/ 8 w 221"/>
                  <a:gd name="T5" fmla="*/ 1 h 70"/>
                  <a:gd name="T6" fmla="*/ 8 w 221"/>
                  <a:gd name="T7" fmla="*/ 1 h 70"/>
                  <a:gd name="T8" fmla="*/ 8 w 221"/>
                  <a:gd name="T9" fmla="*/ 3 h 70"/>
                  <a:gd name="T10" fmla="*/ 8 w 221"/>
                  <a:gd name="T11" fmla="*/ 3 h 70"/>
                  <a:gd name="T12" fmla="*/ 0 w 221"/>
                  <a:gd name="T13" fmla="*/ 2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1"/>
                  <a:gd name="T22" fmla="*/ 0 h 70"/>
                  <a:gd name="T23" fmla="*/ 221 w 221"/>
                  <a:gd name="T24" fmla="*/ 70 h 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1" h="70">
                    <a:moveTo>
                      <a:pt x="0" y="45"/>
                    </a:moveTo>
                    <a:lnTo>
                      <a:pt x="2" y="0"/>
                    </a:lnTo>
                    <a:lnTo>
                      <a:pt x="221" y="25"/>
                    </a:lnTo>
                    <a:lnTo>
                      <a:pt x="218" y="25"/>
                    </a:lnTo>
                    <a:lnTo>
                      <a:pt x="218" y="70"/>
                    </a:lnTo>
                    <a:lnTo>
                      <a:pt x="216" y="7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34" name="Freeform 256"/>
              <p:cNvSpPr>
                <a:spLocks/>
              </p:cNvSpPr>
              <p:nvPr/>
            </p:nvSpPr>
            <p:spPr bwMode="auto">
              <a:xfrm>
                <a:off x="4170" y="3239"/>
                <a:ext cx="108" cy="21"/>
              </a:xfrm>
              <a:custGeom>
                <a:avLst/>
                <a:gdLst>
                  <a:gd name="T0" fmla="*/ 0 w 322"/>
                  <a:gd name="T1" fmla="*/ 2 h 63"/>
                  <a:gd name="T2" fmla="*/ 0 w 322"/>
                  <a:gd name="T3" fmla="*/ 0 h 63"/>
                  <a:gd name="T4" fmla="*/ 12 w 322"/>
                  <a:gd name="T5" fmla="*/ 1 h 63"/>
                  <a:gd name="T6" fmla="*/ 12 w 322"/>
                  <a:gd name="T7" fmla="*/ 1 h 63"/>
                  <a:gd name="T8" fmla="*/ 12 w 322"/>
                  <a:gd name="T9" fmla="*/ 2 h 63"/>
                  <a:gd name="T10" fmla="*/ 12 w 322"/>
                  <a:gd name="T11" fmla="*/ 2 h 63"/>
                  <a:gd name="T12" fmla="*/ 0 w 322"/>
                  <a:gd name="T13" fmla="*/ 2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2"/>
                  <a:gd name="T22" fmla="*/ 0 h 63"/>
                  <a:gd name="T23" fmla="*/ 322 w 322"/>
                  <a:gd name="T24" fmla="*/ 63 h 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2" h="63">
                    <a:moveTo>
                      <a:pt x="0" y="45"/>
                    </a:moveTo>
                    <a:lnTo>
                      <a:pt x="0" y="0"/>
                    </a:lnTo>
                    <a:lnTo>
                      <a:pt x="322" y="19"/>
                    </a:lnTo>
                    <a:lnTo>
                      <a:pt x="320" y="19"/>
                    </a:lnTo>
                    <a:lnTo>
                      <a:pt x="314" y="63"/>
                    </a:lnTo>
                    <a:lnTo>
                      <a:pt x="311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35" name="Freeform 257"/>
              <p:cNvSpPr>
                <a:spLocks/>
              </p:cNvSpPr>
              <p:nvPr/>
            </p:nvSpPr>
            <p:spPr bwMode="auto">
              <a:xfrm>
                <a:off x="4275" y="3246"/>
                <a:ext cx="37" cy="19"/>
              </a:xfrm>
              <a:custGeom>
                <a:avLst/>
                <a:gdLst>
                  <a:gd name="T0" fmla="*/ 0 w 112"/>
                  <a:gd name="T1" fmla="*/ 2 h 57"/>
                  <a:gd name="T2" fmla="*/ 0 w 112"/>
                  <a:gd name="T3" fmla="*/ 0 h 57"/>
                  <a:gd name="T4" fmla="*/ 4 w 112"/>
                  <a:gd name="T5" fmla="*/ 0 h 57"/>
                  <a:gd name="T6" fmla="*/ 4 w 112"/>
                  <a:gd name="T7" fmla="*/ 0 h 57"/>
                  <a:gd name="T8" fmla="*/ 4 w 112"/>
                  <a:gd name="T9" fmla="*/ 2 h 57"/>
                  <a:gd name="T10" fmla="*/ 4 w 112"/>
                  <a:gd name="T11" fmla="*/ 2 h 57"/>
                  <a:gd name="T12" fmla="*/ 0 w 112"/>
                  <a:gd name="T13" fmla="*/ 2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2"/>
                  <a:gd name="T22" fmla="*/ 0 h 57"/>
                  <a:gd name="T23" fmla="*/ 112 w 112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2" h="57">
                    <a:moveTo>
                      <a:pt x="0" y="44"/>
                    </a:moveTo>
                    <a:lnTo>
                      <a:pt x="6" y="0"/>
                    </a:lnTo>
                    <a:lnTo>
                      <a:pt x="112" y="12"/>
                    </a:lnTo>
                    <a:lnTo>
                      <a:pt x="109" y="12"/>
                    </a:lnTo>
                    <a:lnTo>
                      <a:pt x="106" y="57"/>
                    </a:lnTo>
                    <a:lnTo>
                      <a:pt x="103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36" name="Freeform 258"/>
              <p:cNvSpPr>
                <a:spLocks/>
              </p:cNvSpPr>
              <p:nvPr/>
            </p:nvSpPr>
            <p:spPr bwMode="auto">
              <a:xfrm>
                <a:off x="4310" y="3250"/>
                <a:ext cx="116" cy="22"/>
              </a:xfrm>
              <a:custGeom>
                <a:avLst/>
                <a:gdLst>
                  <a:gd name="T0" fmla="*/ 0 w 347"/>
                  <a:gd name="T1" fmla="*/ 2 h 66"/>
                  <a:gd name="T2" fmla="*/ 0 w 347"/>
                  <a:gd name="T3" fmla="*/ 0 h 66"/>
                  <a:gd name="T4" fmla="*/ 12 w 347"/>
                  <a:gd name="T5" fmla="*/ 1 h 66"/>
                  <a:gd name="T6" fmla="*/ 12 w 347"/>
                  <a:gd name="T7" fmla="*/ 1 h 66"/>
                  <a:gd name="T8" fmla="*/ 12 w 347"/>
                  <a:gd name="T9" fmla="*/ 2 h 66"/>
                  <a:gd name="T10" fmla="*/ 13 w 347"/>
                  <a:gd name="T11" fmla="*/ 2 h 66"/>
                  <a:gd name="T12" fmla="*/ 0 w 347"/>
                  <a:gd name="T13" fmla="*/ 2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7"/>
                  <a:gd name="T22" fmla="*/ 0 h 66"/>
                  <a:gd name="T23" fmla="*/ 347 w 347"/>
                  <a:gd name="T24" fmla="*/ 66 h 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7" h="66">
                    <a:moveTo>
                      <a:pt x="0" y="45"/>
                    </a:moveTo>
                    <a:lnTo>
                      <a:pt x="3" y="0"/>
                    </a:lnTo>
                    <a:lnTo>
                      <a:pt x="326" y="20"/>
                    </a:lnTo>
                    <a:lnTo>
                      <a:pt x="325" y="20"/>
                    </a:lnTo>
                    <a:lnTo>
                      <a:pt x="325" y="66"/>
                    </a:lnTo>
                    <a:lnTo>
                      <a:pt x="347" y="66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37" name="Freeform 259"/>
              <p:cNvSpPr>
                <a:spLocks/>
              </p:cNvSpPr>
              <p:nvPr/>
            </p:nvSpPr>
            <p:spPr bwMode="auto">
              <a:xfrm>
                <a:off x="4419" y="3256"/>
                <a:ext cx="43" cy="16"/>
              </a:xfrm>
              <a:custGeom>
                <a:avLst/>
                <a:gdLst>
                  <a:gd name="T0" fmla="*/ 0 w 130"/>
                  <a:gd name="T1" fmla="*/ 2 h 46"/>
                  <a:gd name="T2" fmla="*/ 0 w 130"/>
                  <a:gd name="T3" fmla="*/ 0 h 46"/>
                  <a:gd name="T4" fmla="*/ 4 w 130"/>
                  <a:gd name="T5" fmla="*/ 0 h 46"/>
                  <a:gd name="T6" fmla="*/ 4 w 130"/>
                  <a:gd name="T7" fmla="*/ 0 h 46"/>
                  <a:gd name="T8" fmla="*/ 4 w 130"/>
                  <a:gd name="T9" fmla="*/ 2 h 46"/>
                  <a:gd name="T10" fmla="*/ 5 w 130"/>
                  <a:gd name="T11" fmla="*/ 2 h 46"/>
                  <a:gd name="T12" fmla="*/ 0 w 130"/>
                  <a:gd name="T13" fmla="*/ 2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"/>
                  <a:gd name="T22" fmla="*/ 0 h 46"/>
                  <a:gd name="T23" fmla="*/ 130 w 130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" h="46">
                    <a:moveTo>
                      <a:pt x="0" y="46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44"/>
                    </a:lnTo>
                    <a:lnTo>
                      <a:pt x="130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38" name="Freeform 260"/>
              <p:cNvSpPr>
                <a:spLocks/>
              </p:cNvSpPr>
              <p:nvPr/>
            </p:nvSpPr>
            <p:spPr bwMode="auto">
              <a:xfrm>
                <a:off x="4454" y="3256"/>
                <a:ext cx="113" cy="22"/>
              </a:xfrm>
              <a:custGeom>
                <a:avLst/>
                <a:gdLst>
                  <a:gd name="T0" fmla="*/ 0 w 340"/>
                  <a:gd name="T1" fmla="*/ 2 h 64"/>
                  <a:gd name="T2" fmla="*/ 0 w 340"/>
                  <a:gd name="T3" fmla="*/ 0 h 64"/>
                  <a:gd name="T4" fmla="*/ 12 w 340"/>
                  <a:gd name="T5" fmla="*/ 1 h 64"/>
                  <a:gd name="T6" fmla="*/ 12 w 340"/>
                  <a:gd name="T7" fmla="*/ 1 h 64"/>
                  <a:gd name="T8" fmla="*/ 12 w 340"/>
                  <a:gd name="T9" fmla="*/ 3 h 64"/>
                  <a:gd name="T10" fmla="*/ 13 w 340"/>
                  <a:gd name="T11" fmla="*/ 3 h 64"/>
                  <a:gd name="T12" fmla="*/ 0 w 340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0"/>
                  <a:gd name="T22" fmla="*/ 0 h 64"/>
                  <a:gd name="T23" fmla="*/ 340 w 340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0" h="64">
                    <a:moveTo>
                      <a:pt x="0" y="44"/>
                    </a:moveTo>
                    <a:lnTo>
                      <a:pt x="0" y="0"/>
                    </a:lnTo>
                    <a:lnTo>
                      <a:pt x="316" y="18"/>
                    </a:lnTo>
                    <a:lnTo>
                      <a:pt x="316" y="64"/>
                    </a:lnTo>
                    <a:lnTo>
                      <a:pt x="340" y="6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80CB"/>
              </a:solidFill>
              <a:ln w="0">
                <a:solidFill>
                  <a:srgbClr val="0080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39" name="Rectangle 261"/>
              <p:cNvSpPr>
                <a:spLocks noChangeArrowheads="1"/>
              </p:cNvSpPr>
              <p:nvPr/>
            </p:nvSpPr>
            <p:spPr bwMode="auto">
              <a:xfrm>
                <a:off x="4559" y="3262"/>
                <a:ext cx="36" cy="16"/>
              </a:xfrm>
              <a:prstGeom prst="rect">
                <a:avLst/>
              </a:prstGeom>
              <a:solidFill>
                <a:srgbClr val="0080CB"/>
              </a:solidFill>
              <a:ln w="0">
                <a:solidFill>
                  <a:srgbClr val="0080C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540" name="Freeform 262"/>
              <p:cNvSpPr>
                <a:spLocks/>
              </p:cNvSpPr>
              <p:nvPr/>
            </p:nvSpPr>
            <p:spPr bwMode="auto">
              <a:xfrm>
                <a:off x="1575" y="2889"/>
                <a:ext cx="1" cy="15"/>
              </a:xfrm>
              <a:custGeom>
                <a:avLst/>
                <a:gdLst>
                  <a:gd name="T0" fmla="*/ 0 w 3"/>
                  <a:gd name="T1" fmla="*/ 2 h 45"/>
                  <a:gd name="T2" fmla="*/ 0 w 3"/>
                  <a:gd name="T3" fmla="*/ 0 h 45"/>
                  <a:gd name="T4" fmla="*/ 0 w 3"/>
                  <a:gd name="T5" fmla="*/ 2 h 45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45"/>
                  <a:gd name="T11" fmla="*/ 3 w 3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45">
                    <a:moveTo>
                      <a:pt x="0" y="45"/>
                    </a:moveTo>
                    <a:lnTo>
                      <a:pt x="3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41" name="Freeform 263"/>
              <p:cNvSpPr>
                <a:spLocks/>
              </p:cNvSpPr>
              <p:nvPr/>
            </p:nvSpPr>
            <p:spPr bwMode="auto">
              <a:xfrm>
                <a:off x="4594" y="3317"/>
                <a:ext cx="1" cy="15"/>
              </a:xfrm>
              <a:custGeom>
                <a:avLst/>
                <a:gdLst>
                  <a:gd name="T0" fmla="*/ 0 w 3"/>
                  <a:gd name="T1" fmla="*/ 0 h 45"/>
                  <a:gd name="T2" fmla="*/ 0 w 3"/>
                  <a:gd name="T3" fmla="*/ 2 h 45"/>
                  <a:gd name="T4" fmla="*/ 0 w 3"/>
                  <a:gd name="T5" fmla="*/ 0 h 45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45"/>
                  <a:gd name="T11" fmla="*/ 3 w 3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45">
                    <a:moveTo>
                      <a:pt x="3" y="0"/>
                    </a:moveTo>
                    <a:lnTo>
                      <a:pt x="0" y="4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42" name="Freeform 264"/>
              <p:cNvSpPr>
                <a:spLocks/>
              </p:cNvSpPr>
              <p:nvPr/>
            </p:nvSpPr>
            <p:spPr bwMode="auto">
              <a:xfrm>
                <a:off x="1575" y="2889"/>
                <a:ext cx="131" cy="29"/>
              </a:xfrm>
              <a:custGeom>
                <a:avLst/>
                <a:gdLst>
                  <a:gd name="T0" fmla="*/ 0 w 395"/>
                  <a:gd name="T1" fmla="*/ 2 h 88"/>
                  <a:gd name="T2" fmla="*/ 0 w 395"/>
                  <a:gd name="T3" fmla="*/ 0 h 88"/>
                  <a:gd name="T4" fmla="*/ 14 w 395"/>
                  <a:gd name="T5" fmla="*/ 2 h 88"/>
                  <a:gd name="T6" fmla="*/ 14 w 395"/>
                  <a:gd name="T7" fmla="*/ 2 h 88"/>
                  <a:gd name="T8" fmla="*/ 14 w 395"/>
                  <a:gd name="T9" fmla="*/ 3 h 88"/>
                  <a:gd name="T10" fmla="*/ 14 w 395"/>
                  <a:gd name="T11" fmla="*/ 3 h 88"/>
                  <a:gd name="T12" fmla="*/ 0 w 395"/>
                  <a:gd name="T13" fmla="*/ 2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5"/>
                  <a:gd name="T22" fmla="*/ 0 h 88"/>
                  <a:gd name="T23" fmla="*/ 395 w 395"/>
                  <a:gd name="T24" fmla="*/ 88 h 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5" h="88">
                    <a:moveTo>
                      <a:pt x="0" y="45"/>
                    </a:moveTo>
                    <a:lnTo>
                      <a:pt x="3" y="0"/>
                    </a:lnTo>
                    <a:lnTo>
                      <a:pt x="395" y="43"/>
                    </a:lnTo>
                    <a:lnTo>
                      <a:pt x="392" y="88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43" name="Freeform 265"/>
              <p:cNvSpPr>
                <a:spLocks/>
              </p:cNvSpPr>
              <p:nvPr/>
            </p:nvSpPr>
            <p:spPr bwMode="auto">
              <a:xfrm>
                <a:off x="1705" y="2903"/>
                <a:ext cx="37" cy="18"/>
              </a:xfrm>
              <a:custGeom>
                <a:avLst/>
                <a:gdLst>
                  <a:gd name="T0" fmla="*/ 0 w 109"/>
                  <a:gd name="T1" fmla="*/ 2 h 52"/>
                  <a:gd name="T2" fmla="*/ 0 w 109"/>
                  <a:gd name="T3" fmla="*/ 0 h 52"/>
                  <a:gd name="T4" fmla="*/ 4 w 109"/>
                  <a:gd name="T5" fmla="*/ 0 h 52"/>
                  <a:gd name="T6" fmla="*/ 4 w 109"/>
                  <a:gd name="T7" fmla="*/ 0 h 52"/>
                  <a:gd name="T8" fmla="*/ 4 w 109"/>
                  <a:gd name="T9" fmla="*/ 2 h 52"/>
                  <a:gd name="T10" fmla="*/ 4 w 109"/>
                  <a:gd name="T11" fmla="*/ 2 h 52"/>
                  <a:gd name="T12" fmla="*/ 0 w 109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9"/>
                  <a:gd name="T22" fmla="*/ 0 h 52"/>
                  <a:gd name="T23" fmla="*/ 109 w 109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9" h="52">
                    <a:moveTo>
                      <a:pt x="0" y="45"/>
                    </a:moveTo>
                    <a:lnTo>
                      <a:pt x="3" y="0"/>
                    </a:lnTo>
                    <a:lnTo>
                      <a:pt x="109" y="7"/>
                    </a:lnTo>
                    <a:lnTo>
                      <a:pt x="106" y="52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44" name="Freeform 266"/>
              <p:cNvSpPr>
                <a:spLocks/>
              </p:cNvSpPr>
              <p:nvPr/>
            </p:nvSpPr>
            <p:spPr bwMode="auto">
              <a:xfrm>
                <a:off x="1741" y="2906"/>
                <a:ext cx="39" cy="19"/>
              </a:xfrm>
              <a:custGeom>
                <a:avLst/>
                <a:gdLst>
                  <a:gd name="T0" fmla="*/ 0 w 117"/>
                  <a:gd name="T1" fmla="*/ 2 h 59"/>
                  <a:gd name="T2" fmla="*/ 0 w 117"/>
                  <a:gd name="T3" fmla="*/ 0 h 59"/>
                  <a:gd name="T4" fmla="*/ 4 w 117"/>
                  <a:gd name="T5" fmla="*/ 0 h 59"/>
                  <a:gd name="T6" fmla="*/ 4 w 117"/>
                  <a:gd name="T7" fmla="*/ 0 h 59"/>
                  <a:gd name="T8" fmla="*/ 4 w 117"/>
                  <a:gd name="T9" fmla="*/ 2 h 59"/>
                  <a:gd name="T10" fmla="*/ 4 w 117"/>
                  <a:gd name="T11" fmla="*/ 2 h 59"/>
                  <a:gd name="T12" fmla="*/ 0 w 117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59"/>
                  <a:gd name="T23" fmla="*/ 117 w 117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59">
                    <a:moveTo>
                      <a:pt x="0" y="45"/>
                    </a:moveTo>
                    <a:lnTo>
                      <a:pt x="3" y="0"/>
                    </a:lnTo>
                    <a:lnTo>
                      <a:pt x="109" y="13"/>
                    </a:lnTo>
                    <a:lnTo>
                      <a:pt x="107" y="13"/>
                    </a:lnTo>
                    <a:lnTo>
                      <a:pt x="107" y="59"/>
                    </a:lnTo>
                    <a:lnTo>
                      <a:pt x="117" y="59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45" name="Freeform 267"/>
              <p:cNvSpPr>
                <a:spLocks/>
              </p:cNvSpPr>
              <p:nvPr/>
            </p:nvSpPr>
            <p:spPr bwMode="auto">
              <a:xfrm>
                <a:off x="1776" y="2910"/>
                <a:ext cx="38" cy="15"/>
              </a:xfrm>
              <a:custGeom>
                <a:avLst/>
                <a:gdLst>
                  <a:gd name="T0" fmla="*/ 0 w 113"/>
                  <a:gd name="T1" fmla="*/ 2 h 46"/>
                  <a:gd name="T2" fmla="*/ 0 w 113"/>
                  <a:gd name="T3" fmla="*/ 0 h 46"/>
                  <a:gd name="T4" fmla="*/ 4 w 113"/>
                  <a:gd name="T5" fmla="*/ 0 h 46"/>
                  <a:gd name="T6" fmla="*/ 4 w 113"/>
                  <a:gd name="T7" fmla="*/ 0 h 46"/>
                  <a:gd name="T8" fmla="*/ 4 w 113"/>
                  <a:gd name="T9" fmla="*/ 2 h 46"/>
                  <a:gd name="T10" fmla="*/ 3 w 113"/>
                  <a:gd name="T11" fmla="*/ 2 h 46"/>
                  <a:gd name="T12" fmla="*/ 0 w 113"/>
                  <a:gd name="T13" fmla="*/ 2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3"/>
                  <a:gd name="T22" fmla="*/ 0 h 46"/>
                  <a:gd name="T23" fmla="*/ 113 w 113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3" h="46">
                    <a:moveTo>
                      <a:pt x="0" y="46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3" y="44"/>
                    </a:lnTo>
                    <a:lnTo>
                      <a:pt x="89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46" name="Freeform 268"/>
              <p:cNvSpPr>
                <a:spLocks/>
              </p:cNvSpPr>
              <p:nvPr/>
            </p:nvSpPr>
            <p:spPr bwMode="auto">
              <a:xfrm>
                <a:off x="1813" y="2906"/>
                <a:ext cx="71" cy="19"/>
              </a:xfrm>
              <a:custGeom>
                <a:avLst/>
                <a:gdLst>
                  <a:gd name="T0" fmla="*/ 0 w 214"/>
                  <a:gd name="T1" fmla="*/ 2 h 57"/>
                  <a:gd name="T2" fmla="*/ 0 w 214"/>
                  <a:gd name="T3" fmla="*/ 0 h 57"/>
                  <a:gd name="T4" fmla="*/ 8 w 214"/>
                  <a:gd name="T5" fmla="*/ 0 h 57"/>
                  <a:gd name="T6" fmla="*/ 8 w 214"/>
                  <a:gd name="T7" fmla="*/ 0 h 57"/>
                  <a:gd name="T8" fmla="*/ 8 w 214"/>
                  <a:gd name="T9" fmla="*/ 2 h 57"/>
                  <a:gd name="T10" fmla="*/ 8 w 214"/>
                  <a:gd name="T11" fmla="*/ 2 h 57"/>
                  <a:gd name="T12" fmla="*/ 0 w 214"/>
                  <a:gd name="T13" fmla="*/ 2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4"/>
                  <a:gd name="T22" fmla="*/ 0 h 57"/>
                  <a:gd name="T23" fmla="*/ 214 w 214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4" h="57">
                    <a:moveTo>
                      <a:pt x="3" y="57"/>
                    </a:moveTo>
                    <a:lnTo>
                      <a:pt x="0" y="13"/>
                    </a:lnTo>
                    <a:lnTo>
                      <a:pt x="211" y="0"/>
                    </a:lnTo>
                    <a:lnTo>
                      <a:pt x="214" y="45"/>
                    </a:lnTo>
                    <a:lnTo>
                      <a:pt x="3" y="57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47" name="Freeform 269"/>
              <p:cNvSpPr>
                <a:spLocks/>
              </p:cNvSpPr>
              <p:nvPr/>
            </p:nvSpPr>
            <p:spPr bwMode="auto">
              <a:xfrm>
                <a:off x="1883" y="2902"/>
                <a:ext cx="38" cy="19"/>
              </a:xfrm>
              <a:custGeom>
                <a:avLst/>
                <a:gdLst>
                  <a:gd name="T0" fmla="*/ 0 w 113"/>
                  <a:gd name="T1" fmla="*/ 2 h 57"/>
                  <a:gd name="T2" fmla="*/ 0 w 113"/>
                  <a:gd name="T3" fmla="*/ 0 h 57"/>
                  <a:gd name="T4" fmla="*/ 4 w 113"/>
                  <a:gd name="T5" fmla="*/ 0 h 57"/>
                  <a:gd name="T6" fmla="*/ 4 w 113"/>
                  <a:gd name="T7" fmla="*/ 0 h 57"/>
                  <a:gd name="T8" fmla="*/ 4 w 113"/>
                  <a:gd name="T9" fmla="*/ 2 h 57"/>
                  <a:gd name="T10" fmla="*/ 4 w 113"/>
                  <a:gd name="T11" fmla="*/ 2 h 57"/>
                  <a:gd name="T12" fmla="*/ 0 w 113"/>
                  <a:gd name="T13" fmla="*/ 2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3"/>
                  <a:gd name="T22" fmla="*/ 0 h 57"/>
                  <a:gd name="T23" fmla="*/ 113 w 113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3" h="57">
                    <a:moveTo>
                      <a:pt x="3" y="57"/>
                    </a:moveTo>
                    <a:lnTo>
                      <a:pt x="0" y="12"/>
                    </a:lnTo>
                    <a:lnTo>
                      <a:pt x="102" y="0"/>
                    </a:lnTo>
                    <a:lnTo>
                      <a:pt x="104" y="0"/>
                    </a:lnTo>
                    <a:lnTo>
                      <a:pt x="110" y="44"/>
                    </a:lnTo>
                    <a:lnTo>
                      <a:pt x="113" y="44"/>
                    </a:lnTo>
                    <a:lnTo>
                      <a:pt x="3" y="57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48" name="Freeform 270"/>
              <p:cNvSpPr>
                <a:spLocks/>
              </p:cNvSpPr>
              <p:nvPr/>
            </p:nvSpPr>
            <p:spPr bwMode="auto">
              <a:xfrm>
                <a:off x="1918" y="2889"/>
                <a:ext cx="77" cy="27"/>
              </a:xfrm>
              <a:custGeom>
                <a:avLst/>
                <a:gdLst>
                  <a:gd name="T0" fmla="*/ 0 w 232"/>
                  <a:gd name="T1" fmla="*/ 3 h 82"/>
                  <a:gd name="T2" fmla="*/ 0 w 232"/>
                  <a:gd name="T3" fmla="*/ 1 h 82"/>
                  <a:gd name="T4" fmla="*/ 8 w 232"/>
                  <a:gd name="T5" fmla="*/ 0 h 82"/>
                  <a:gd name="T6" fmla="*/ 8 w 232"/>
                  <a:gd name="T7" fmla="*/ 0 h 82"/>
                  <a:gd name="T8" fmla="*/ 8 w 232"/>
                  <a:gd name="T9" fmla="*/ 2 h 82"/>
                  <a:gd name="T10" fmla="*/ 9 w 232"/>
                  <a:gd name="T11" fmla="*/ 2 h 82"/>
                  <a:gd name="T12" fmla="*/ 0 w 232"/>
                  <a:gd name="T13" fmla="*/ 3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2"/>
                  <a:gd name="T22" fmla="*/ 0 h 82"/>
                  <a:gd name="T23" fmla="*/ 232 w 232"/>
                  <a:gd name="T24" fmla="*/ 82 h 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2" h="82">
                    <a:moveTo>
                      <a:pt x="6" y="82"/>
                    </a:moveTo>
                    <a:lnTo>
                      <a:pt x="0" y="38"/>
                    </a:lnTo>
                    <a:lnTo>
                      <a:pt x="210" y="2"/>
                    </a:lnTo>
                    <a:lnTo>
                      <a:pt x="214" y="0"/>
                    </a:lnTo>
                    <a:lnTo>
                      <a:pt x="228" y="45"/>
                    </a:lnTo>
                    <a:lnTo>
                      <a:pt x="232" y="43"/>
                    </a:lnTo>
                    <a:lnTo>
                      <a:pt x="6" y="82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49" name="Freeform 271"/>
              <p:cNvSpPr>
                <a:spLocks/>
              </p:cNvSpPr>
              <p:nvPr/>
            </p:nvSpPr>
            <p:spPr bwMode="auto">
              <a:xfrm>
                <a:off x="1989" y="2876"/>
                <a:ext cx="40" cy="28"/>
              </a:xfrm>
              <a:custGeom>
                <a:avLst/>
                <a:gdLst>
                  <a:gd name="T0" fmla="*/ 1 w 120"/>
                  <a:gd name="T1" fmla="*/ 3 h 85"/>
                  <a:gd name="T2" fmla="*/ 0 w 120"/>
                  <a:gd name="T3" fmla="*/ 1 h 85"/>
                  <a:gd name="T4" fmla="*/ 4 w 120"/>
                  <a:gd name="T5" fmla="*/ 0 h 85"/>
                  <a:gd name="T6" fmla="*/ 4 w 120"/>
                  <a:gd name="T7" fmla="*/ 0 h 85"/>
                  <a:gd name="T8" fmla="*/ 4 w 120"/>
                  <a:gd name="T9" fmla="*/ 2 h 85"/>
                  <a:gd name="T10" fmla="*/ 4 w 120"/>
                  <a:gd name="T11" fmla="*/ 2 h 85"/>
                  <a:gd name="T12" fmla="*/ 1 w 120"/>
                  <a:gd name="T13" fmla="*/ 3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"/>
                  <a:gd name="T22" fmla="*/ 0 h 85"/>
                  <a:gd name="T23" fmla="*/ 120 w 120"/>
                  <a:gd name="T24" fmla="*/ 85 h 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" h="85">
                    <a:moveTo>
                      <a:pt x="14" y="85"/>
                    </a:moveTo>
                    <a:lnTo>
                      <a:pt x="0" y="40"/>
                    </a:lnTo>
                    <a:lnTo>
                      <a:pt x="115" y="0"/>
                    </a:lnTo>
                    <a:lnTo>
                      <a:pt x="103" y="5"/>
                    </a:lnTo>
                    <a:lnTo>
                      <a:pt x="120" y="47"/>
                    </a:lnTo>
                    <a:lnTo>
                      <a:pt x="107" y="53"/>
                    </a:lnTo>
                    <a:lnTo>
                      <a:pt x="14" y="85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50" name="Freeform 272"/>
              <p:cNvSpPr>
                <a:spLocks/>
              </p:cNvSpPr>
              <p:nvPr/>
            </p:nvSpPr>
            <p:spPr bwMode="auto">
              <a:xfrm>
                <a:off x="2024" y="2863"/>
                <a:ext cx="43" cy="28"/>
              </a:xfrm>
              <a:custGeom>
                <a:avLst/>
                <a:gdLst>
                  <a:gd name="T0" fmla="*/ 1 w 130"/>
                  <a:gd name="T1" fmla="*/ 3 h 86"/>
                  <a:gd name="T2" fmla="*/ 0 w 130"/>
                  <a:gd name="T3" fmla="*/ 2 h 86"/>
                  <a:gd name="T4" fmla="*/ 4 w 130"/>
                  <a:gd name="T5" fmla="*/ 0 h 86"/>
                  <a:gd name="T6" fmla="*/ 4 w 130"/>
                  <a:gd name="T7" fmla="*/ 0 h 86"/>
                  <a:gd name="T8" fmla="*/ 5 w 130"/>
                  <a:gd name="T9" fmla="*/ 2 h 86"/>
                  <a:gd name="T10" fmla="*/ 5 w 130"/>
                  <a:gd name="T11" fmla="*/ 1 h 86"/>
                  <a:gd name="T12" fmla="*/ 1 w 130"/>
                  <a:gd name="T13" fmla="*/ 3 h 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"/>
                  <a:gd name="T22" fmla="*/ 0 h 86"/>
                  <a:gd name="T23" fmla="*/ 130 w 130"/>
                  <a:gd name="T24" fmla="*/ 86 h 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" h="86">
                    <a:moveTo>
                      <a:pt x="17" y="86"/>
                    </a:moveTo>
                    <a:lnTo>
                      <a:pt x="0" y="44"/>
                    </a:lnTo>
                    <a:lnTo>
                      <a:pt x="99" y="3"/>
                    </a:lnTo>
                    <a:lnTo>
                      <a:pt x="104" y="0"/>
                    </a:lnTo>
                    <a:lnTo>
                      <a:pt x="124" y="42"/>
                    </a:lnTo>
                    <a:lnTo>
                      <a:pt x="130" y="39"/>
                    </a:lnTo>
                    <a:lnTo>
                      <a:pt x="17" y="86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51" name="Freeform 273"/>
              <p:cNvSpPr>
                <a:spLocks/>
              </p:cNvSpPr>
              <p:nvPr/>
            </p:nvSpPr>
            <p:spPr bwMode="auto">
              <a:xfrm>
                <a:off x="2058" y="2844"/>
                <a:ext cx="43" cy="33"/>
              </a:xfrm>
              <a:custGeom>
                <a:avLst/>
                <a:gdLst>
                  <a:gd name="T0" fmla="*/ 1 w 129"/>
                  <a:gd name="T1" fmla="*/ 4 h 97"/>
                  <a:gd name="T2" fmla="*/ 0 w 129"/>
                  <a:gd name="T3" fmla="*/ 2 h 97"/>
                  <a:gd name="T4" fmla="*/ 4 w 129"/>
                  <a:gd name="T5" fmla="*/ 0 h 97"/>
                  <a:gd name="T6" fmla="*/ 4 w 129"/>
                  <a:gd name="T7" fmla="*/ 0 h 97"/>
                  <a:gd name="T8" fmla="*/ 5 w 129"/>
                  <a:gd name="T9" fmla="*/ 1 h 97"/>
                  <a:gd name="T10" fmla="*/ 5 w 129"/>
                  <a:gd name="T11" fmla="*/ 1 h 97"/>
                  <a:gd name="T12" fmla="*/ 1 w 129"/>
                  <a:gd name="T13" fmla="*/ 4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"/>
                  <a:gd name="T22" fmla="*/ 0 h 97"/>
                  <a:gd name="T23" fmla="*/ 129 w 129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" h="97">
                    <a:moveTo>
                      <a:pt x="20" y="97"/>
                    </a:moveTo>
                    <a:lnTo>
                      <a:pt x="0" y="55"/>
                    </a:lnTo>
                    <a:lnTo>
                      <a:pt x="104" y="0"/>
                    </a:lnTo>
                    <a:lnTo>
                      <a:pt x="129" y="39"/>
                    </a:lnTo>
                    <a:lnTo>
                      <a:pt x="20" y="97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52" name="Freeform 274"/>
              <p:cNvSpPr>
                <a:spLocks/>
              </p:cNvSpPr>
              <p:nvPr/>
            </p:nvSpPr>
            <p:spPr bwMode="auto">
              <a:xfrm>
                <a:off x="2093" y="2820"/>
                <a:ext cx="46" cy="37"/>
              </a:xfrm>
              <a:custGeom>
                <a:avLst/>
                <a:gdLst>
                  <a:gd name="T0" fmla="*/ 1 w 139"/>
                  <a:gd name="T1" fmla="*/ 4 h 112"/>
                  <a:gd name="T2" fmla="*/ 0 w 139"/>
                  <a:gd name="T3" fmla="*/ 3 h 112"/>
                  <a:gd name="T4" fmla="*/ 4 w 139"/>
                  <a:gd name="T5" fmla="*/ 0 h 112"/>
                  <a:gd name="T6" fmla="*/ 4 w 139"/>
                  <a:gd name="T7" fmla="*/ 0 h 112"/>
                  <a:gd name="T8" fmla="*/ 5 w 139"/>
                  <a:gd name="T9" fmla="*/ 1 h 112"/>
                  <a:gd name="T10" fmla="*/ 5 w 139"/>
                  <a:gd name="T11" fmla="*/ 1 h 112"/>
                  <a:gd name="T12" fmla="*/ 1 w 139"/>
                  <a:gd name="T13" fmla="*/ 4 h 1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9"/>
                  <a:gd name="T22" fmla="*/ 0 h 112"/>
                  <a:gd name="T23" fmla="*/ 139 w 139"/>
                  <a:gd name="T24" fmla="*/ 112 h 1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9" h="112">
                    <a:moveTo>
                      <a:pt x="25" y="112"/>
                    </a:moveTo>
                    <a:lnTo>
                      <a:pt x="0" y="73"/>
                    </a:lnTo>
                    <a:lnTo>
                      <a:pt x="111" y="0"/>
                    </a:lnTo>
                    <a:lnTo>
                      <a:pt x="108" y="2"/>
                    </a:lnTo>
                    <a:lnTo>
                      <a:pt x="139" y="36"/>
                    </a:lnTo>
                    <a:lnTo>
                      <a:pt x="136" y="39"/>
                    </a:lnTo>
                    <a:lnTo>
                      <a:pt x="25" y="112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53" name="Freeform 275"/>
              <p:cNvSpPr>
                <a:spLocks/>
              </p:cNvSpPr>
              <p:nvPr/>
            </p:nvSpPr>
            <p:spPr bwMode="auto">
              <a:xfrm>
                <a:off x="2129" y="2788"/>
                <a:ext cx="47" cy="44"/>
              </a:xfrm>
              <a:custGeom>
                <a:avLst/>
                <a:gdLst>
                  <a:gd name="T0" fmla="*/ 1 w 140"/>
                  <a:gd name="T1" fmla="*/ 5 h 131"/>
                  <a:gd name="T2" fmla="*/ 0 w 140"/>
                  <a:gd name="T3" fmla="*/ 4 h 131"/>
                  <a:gd name="T4" fmla="*/ 4 w 140"/>
                  <a:gd name="T5" fmla="*/ 0 h 131"/>
                  <a:gd name="T6" fmla="*/ 4 w 140"/>
                  <a:gd name="T7" fmla="*/ 0 h 131"/>
                  <a:gd name="T8" fmla="*/ 5 w 140"/>
                  <a:gd name="T9" fmla="*/ 1 h 131"/>
                  <a:gd name="T10" fmla="*/ 5 w 140"/>
                  <a:gd name="T11" fmla="*/ 1 h 131"/>
                  <a:gd name="T12" fmla="*/ 1 w 140"/>
                  <a:gd name="T13" fmla="*/ 5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0"/>
                  <a:gd name="T22" fmla="*/ 0 h 131"/>
                  <a:gd name="T23" fmla="*/ 140 w 140"/>
                  <a:gd name="T24" fmla="*/ 131 h 1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0" h="131">
                    <a:moveTo>
                      <a:pt x="31" y="131"/>
                    </a:moveTo>
                    <a:lnTo>
                      <a:pt x="0" y="97"/>
                    </a:lnTo>
                    <a:lnTo>
                      <a:pt x="104" y="0"/>
                    </a:lnTo>
                    <a:lnTo>
                      <a:pt x="104" y="1"/>
                    </a:lnTo>
                    <a:lnTo>
                      <a:pt x="140" y="29"/>
                    </a:lnTo>
                    <a:lnTo>
                      <a:pt x="140" y="31"/>
                    </a:lnTo>
                    <a:lnTo>
                      <a:pt x="31" y="131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54" name="Freeform 276"/>
              <p:cNvSpPr>
                <a:spLocks/>
              </p:cNvSpPr>
              <p:nvPr/>
            </p:nvSpPr>
            <p:spPr bwMode="auto">
              <a:xfrm>
                <a:off x="2164" y="2700"/>
                <a:ext cx="85" cy="98"/>
              </a:xfrm>
              <a:custGeom>
                <a:avLst/>
                <a:gdLst>
                  <a:gd name="T0" fmla="*/ 1 w 256"/>
                  <a:gd name="T1" fmla="*/ 11 h 294"/>
                  <a:gd name="T2" fmla="*/ 0 w 256"/>
                  <a:gd name="T3" fmla="*/ 10 h 294"/>
                  <a:gd name="T4" fmla="*/ 8 w 256"/>
                  <a:gd name="T5" fmla="*/ 0 h 294"/>
                  <a:gd name="T6" fmla="*/ 8 w 256"/>
                  <a:gd name="T7" fmla="*/ 0 h 294"/>
                  <a:gd name="T8" fmla="*/ 9 w 256"/>
                  <a:gd name="T9" fmla="*/ 1 h 294"/>
                  <a:gd name="T10" fmla="*/ 9 w 256"/>
                  <a:gd name="T11" fmla="*/ 1 h 294"/>
                  <a:gd name="T12" fmla="*/ 1 w 256"/>
                  <a:gd name="T13" fmla="*/ 11 h 2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6"/>
                  <a:gd name="T22" fmla="*/ 0 h 294"/>
                  <a:gd name="T23" fmla="*/ 256 w 256"/>
                  <a:gd name="T24" fmla="*/ 294 h 2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6" h="294">
                    <a:moveTo>
                      <a:pt x="36" y="294"/>
                    </a:moveTo>
                    <a:lnTo>
                      <a:pt x="0" y="266"/>
                    </a:lnTo>
                    <a:lnTo>
                      <a:pt x="214" y="2"/>
                    </a:lnTo>
                    <a:lnTo>
                      <a:pt x="216" y="0"/>
                    </a:lnTo>
                    <a:lnTo>
                      <a:pt x="255" y="25"/>
                    </a:lnTo>
                    <a:lnTo>
                      <a:pt x="256" y="24"/>
                    </a:lnTo>
                    <a:lnTo>
                      <a:pt x="36" y="294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55" name="Freeform 277"/>
              <p:cNvSpPr>
                <a:spLocks/>
              </p:cNvSpPr>
              <p:nvPr/>
            </p:nvSpPr>
            <p:spPr bwMode="auto">
              <a:xfrm>
                <a:off x="2236" y="2643"/>
                <a:ext cx="47" cy="65"/>
              </a:xfrm>
              <a:custGeom>
                <a:avLst/>
                <a:gdLst>
                  <a:gd name="T0" fmla="*/ 1 w 143"/>
                  <a:gd name="T1" fmla="*/ 7 h 197"/>
                  <a:gd name="T2" fmla="*/ 0 w 143"/>
                  <a:gd name="T3" fmla="*/ 6 h 197"/>
                  <a:gd name="T4" fmla="*/ 4 w 143"/>
                  <a:gd name="T5" fmla="*/ 0 h 197"/>
                  <a:gd name="T6" fmla="*/ 4 w 143"/>
                  <a:gd name="T7" fmla="*/ 0 h 197"/>
                  <a:gd name="T8" fmla="*/ 5 w 143"/>
                  <a:gd name="T9" fmla="*/ 1 h 197"/>
                  <a:gd name="T10" fmla="*/ 5 w 143"/>
                  <a:gd name="T11" fmla="*/ 2 h 197"/>
                  <a:gd name="T12" fmla="*/ 1 w 143"/>
                  <a:gd name="T13" fmla="*/ 7 h 1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197"/>
                  <a:gd name="T23" fmla="*/ 143 w 143"/>
                  <a:gd name="T24" fmla="*/ 197 h 1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197">
                    <a:moveTo>
                      <a:pt x="39" y="197"/>
                    </a:moveTo>
                    <a:lnTo>
                      <a:pt x="0" y="172"/>
                    </a:lnTo>
                    <a:lnTo>
                      <a:pt x="111" y="0"/>
                    </a:lnTo>
                    <a:lnTo>
                      <a:pt x="104" y="12"/>
                    </a:lnTo>
                    <a:lnTo>
                      <a:pt x="143" y="35"/>
                    </a:lnTo>
                    <a:lnTo>
                      <a:pt x="136" y="47"/>
                    </a:lnTo>
                    <a:lnTo>
                      <a:pt x="39" y="197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56" name="Freeform 278"/>
              <p:cNvSpPr>
                <a:spLocks/>
              </p:cNvSpPr>
              <p:nvPr/>
            </p:nvSpPr>
            <p:spPr bwMode="auto">
              <a:xfrm>
                <a:off x="2270" y="2399"/>
                <a:ext cx="157" cy="255"/>
              </a:xfrm>
              <a:custGeom>
                <a:avLst/>
                <a:gdLst>
                  <a:gd name="T0" fmla="*/ 1 w 469"/>
                  <a:gd name="T1" fmla="*/ 28 h 766"/>
                  <a:gd name="T2" fmla="*/ 0 w 469"/>
                  <a:gd name="T3" fmla="*/ 27 h 766"/>
                  <a:gd name="T4" fmla="*/ 16 w 469"/>
                  <a:gd name="T5" fmla="*/ 0 h 766"/>
                  <a:gd name="T6" fmla="*/ 16 w 469"/>
                  <a:gd name="T7" fmla="*/ 0 h 766"/>
                  <a:gd name="T8" fmla="*/ 18 w 469"/>
                  <a:gd name="T9" fmla="*/ 1 h 766"/>
                  <a:gd name="T10" fmla="*/ 18 w 469"/>
                  <a:gd name="T11" fmla="*/ 1 h 766"/>
                  <a:gd name="T12" fmla="*/ 1 w 469"/>
                  <a:gd name="T13" fmla="*/ 28 h 7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9"/>
                  <a:gd name="T22" fmla="*/ 0 h 766"/>
                  <a:gd name="T23" fmla="*/ 469 w 469"/>
                  <a:gd name="T24" fmla="*/ 766 h 7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9" h="766">
                    <a:moveTo>
                      <a:pt x="39" y="766"/>
                    </a:moveTo>
                    <a:lnTo>
                      <a:pt x="0" y="743"/>
                    </a:lnTo>
                    <a:lnTo>
                      <a:pt x="430" y="0"/>
                    </a:lnTo>
                    <a:lnTo>
                      <a:pt x="469" y="22"/>
                    </a:lnTo>
                    <a:lnTo>
                      <a:pt x="39" y="766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57" name="Freeform 279"/>
              <p:cNvSpPr>
                <a:spLocks/>
              </p:cNvSpPr>
              <p:nvPr/>
            </p:nvSpPr>
            <p:spPr bwMode="auto">
              <a:xfrm>
                <a:off x="2414" y="2339"/>
                <a:ext cx="47" cy="67"/>
              </a:xfrm>
              <a:custGeom>
                <a:avLst/>
                <a:gdLst>
                  <a:gd name="T0" fmla="*/ 1 w 142"/>
                  <a:gd name="T1" fmla="*/ 7 h 201"/>
                  <a:gd name="T2" fmla="*/ 0 w 142"/>
                  <a:gd name="T3" fmla="*/ 7 h 201"/>
                  <a:gd name="T4" fmla="*/ 4 w 142"/>
                  <a:gd name="T5" fmla="*/ 0 h 201"/>
                  <a:gd name="T6" fmla="*/ 4 w 142"/>
                  <a:gd name="T7" fmla="*/ 0 h 201"/>
                  <a:gd name="T8" fmla="*/ 5 w 142"/>
                  <a:gd name="T9" fmla="*/ 1 h 201"/>
                  <a:gd name="T10" fmla="*/ 5 w 142"/>
                  <a:gd name="T11" fmla="*/ 1 h 201"/>
                  <a:gd name="T12" fmla="*/ 1 w 142"/>
                  <a:gd name="T13" fmla="*/ 7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2"/>
                  <a:gd name="T22" fmla="*/ 0 h 201"/>
                  <a:gd name="T23" fmla="*/ 142 w 142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2" h="201">
                    <a:moveTo>
                      <a:pt x="39" y="201"/>
                    </a:moveTo>
                    <a:lnTo>
                      <a:pt x="0" y="179"/>
                    </a:lnTo>
                    <a:lnTo>
                      <a:pt x="107" y="0"/>
                    </a:lnTo>
                    <a:lnTo>
                      <a:pt x="105" y="2"/>
                    </a:lnTo>
                    <a:lnTo>
                      <a:pt x="142" y="30"/>
                    </a:lnTo>
                    <a:lnTo>
                      <a:pt x="140" y="31"/>
                    </a:lnTo>
                    <a:lnTo>
                      <a:pt x="39" y="201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58" name="Freeform 280"/>
              <p:cNvSpPr>
                <a:spLocks/>
              </p:cNvSpPr>
              <p:nvPr/>
            </p:nvSpPr>
            <p:spPr bwMode="auto">
              <a:xfrm>
                <a:off x="2449" y="2292"/>
                <a:ext cx="48" cy="57"/>
              </a:xfrm>
              <a:custGeom>
                <a:avLst/>
                <a:gdLst>
                  <a:gd name="T0" fmla="*/ 1 w 144"/>
                  <a:gd name="T1" fmla="*/ 6 h 172"/>
                  <a:gd name="T2" fmla="*/ 0 w 144"/>
                  <a:gd name="T3" fmla="*/ 5 h 172"/>
                  <a:gd name="T4" fmla="*/ 4 w 144"/>
                  <a:gd name="T5" fmla="*/ 0 h 172"/>
                  <a:gd name="T6" fmla="*/ 4 w 144"/>
                  <a:gd name="T7" fmla="*/ 0 h 172"/>
                  <a:gd name="T8" fmla="*/ 5 w 144"/>
                  <a:gd name="T9" fmla="*/ 1 h 172"/>
                  <a:gd name="T10" fmla="*/ 5 w 144"/>
                  <a:gd name="T11" fmla="*/ 1 h 172"/>
                  <a:gd name="T12" fmla="*/ 1 w 144"/>
                  <a:gd name="T13" fmla="*/ 6 h 1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4"/>
                  <a:gd name="T22" fmla="*/ 0 h 172"/>
                  <a:gd name="T23" fmla="*/ 144 w 144"/>
                  <a:gd name="T24" fmla="*/ 172 h 1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4" h="172">
                    <a:moveTo>
                      <a:pt x="37" y="172"/>
                    </a:moveTo>
                    <a:lnTo>
                      <a:pt x="0" y="144"/>
                    </a:lnTo>
                    <a:lnTo>
                      <a:pt x="105" y="3"/>
                    </a:lnTo>
                    <a:lnTo>
                      <a:pt x="108" y="0"/>
                    </a:lnTo>
                    <a:lnTo>
                      <a:pt x="141" y="31"/>
                    </a:lnTo>
                    <a:lnTo>
                      <a:pt x="144" y="28"/>
                    </a:lnTo>
                    <a:lnTo>
                      <a:pt x="37" y="172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59" name="Freeform 281"/>
              <p:cNvSpPr>
                <a:spLocks/>
              </p:cNvSpPr>
              <p:nvPr/>
            </p:nvSpPr>
            <p:spPr bwMode="auto">
              <a:xfrm>
                <a:off x="2485" y="2249"/>
                <a:ext cx="45" cy="53"/>
              </a:xfrm>
              <a:custGeom>
                <a:avLst/>
                <a:gdLst>
                  <a:gd name="T0" fmla="*/ 1 w 136"/>
                  <a:gd name="T1" fmla="*/ 6 h 159"/>
                  <a:gd name="T2" fmla="*/ 0 w 136"/>
                  <a:gd name="T3" fmla="*/ 5 h 159"/>
                  <a:gd name="T4" fmla="*/ 4 w 136"/>
                  <a:gd name="T5" fmla="*/ 0 h 159"/>
                  <a:gd name="T6" fmla="*/ 4 w 136"/>
                  <a:gd name="T7" fmla="*/ 0 h 159"/>
                  <a:gd name="T8" fmla="*/ 5 w 136"/>
                  <a:gd name="T9" fmla="*/ 1 h 159"/>
                  <a:gd name="T10" fmla="*/ 5 w 136"/>
                  <a:gd name="T11" fmla="*/ 1 h 159"/>
                  <a:gd name="T12" fmla="*/ 1 w 136"/>
                  <a:gd name="T13" fmla="*/ 6 h 1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6"/>
                  <a:gd name="T22" fmla="*/ 0 h 159"/>
                  <a:gd name="T23" fmla="*/ 136 w 136"/>
                  <a:gd name="T24" fmla="*/ 159 h 1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6" h="159">
                    <a:moveTo>
                      <a:pt x="33" y="159"/>
                    </a:moveTo>
                    <a:lnTo>
                      <a:pt x="0" y="128"/>
                    </a:lnTo>
                    <a:lnTo>
                      <a:pt x="109" y="2"/>
                    </a:lnTo>
                    <a:lnTo>
                      <a:pt x="110" y="0"/>
                    </a:lnTo>
                    <a:lnTo>
                      <a:pt x="135" y="39"/>
                    </a:lnTo>
                    <a:lnTo>
                      <a:pt x="136" y="38"/>
                    </a:lnTo>
                    <a:lnTo>
                      <a:pt x="33" y="159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60" name="Freeform 282"/>
              <p:cNvSpPr>
                <a:spLocks/>
              </p:cNvSpPr>
              <p:nvPr/>
            </p:nvSpPr>
            <p:spPr bwMode="auto">
              <a:xfrm>
                <a:off x="2521" y="2226"/>
                <a:ext cx="43" cy="36"/>
              </a:xfrm>
              <a:custGeom>
                <a:avLst/>
                <a:gdLst>
                  <a:gd name="T0" fmla="*/ 1 w 128"/>
                  <a:gd name="T1" fmla="*/ 4 h 110"/>
                  <a:gd name="T2" fmla="*/ 0 w 128"/>
                  <a:gd name="T3" fmla="*/ 3 h 110"/>
                  <a:gd name="T4" fmla="*/ 4 w 128"/>
                  <a:gd name="T5" fmla="*/ 0 h 110"/>
                  <a:gd name="T6" fmla="*/ 4 w 128"/>
                  <a:gd name="T7" fmla="*/ 0 h 110"/>
                  <a:gd name="T8" fmla="*/ 5 w 128"/>
                  <a:gd name="T9" fmla="*/ 2 h 110"/>
                  <a:gd name="T10" fmla="*/ 5 w 128"/>
                  <a:gd name="T11" fmla="*/ 2 h 110"/>
                  <a:gd name="T12" fmla="*/ 1 w 128"/>
                  <a:gd name="T13" fmla="*/ 4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"/>
                  <a:gd name="T22" fmla="*/ 0 h 110"/>
                  <a:gd name="T23" fmla="*/ 128 w 128"/>
                  <a:gd name="T24" fmla="*/ 110 h 1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" h="110">
                    <a:moveTo>
                      <a:pt x="25" y="110"/>
                    </a:moveTo>
                    <a:lnTo>
                      <a:pt x="0" y="71"/>
                    </a:lnTo>
                    <a:lnTo>
                      <a:pt x="109" y="2"/>
                    </a:lnTo>
                    <a:lnTo>
                      <a:pt x="114" y="0"/>
                    </a:lnTo>
                    <a:lnTo>
                      <a:pt x="123" y="45"/>
                    </a:lnTo>
                    <a:lnTo>
                      <a:pt x="128" y="43"/>
                    </a:lnTo>
                    <a:lnTo>
                      <a:pt x="25" y="110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61" name="Freeform 283"/>
              <p:cNvSpPr>
                <a:spLocks/>
              </p:cNvSpPr>
              <p:nvPr/>
            </p:nvSpPr>
            <p:spPr bwMode="auto">
              <a:xfrm>
                <a:off x="2559" y="2217"/>
                <a:ext cx="41" cy="24"/>
              </a:xfrm>
              <a:custGeom>
                <a:avLst/>
                <a:gdLst>
                  <a:gd name="T0" fmla="*/ 0 w 122"/>
                  <a:gd name="T1" fmla="*/ 3 h 71"/>
                  <a:gd name="T2" fmla="*/ 0 w 122"/>
                  <a:gd name="T3" fmla="*/ 1 h 71"/>
                  <a:gd name="T4" fmla="*/ 4 w 122"/>
                  <a:gd name="T5" fmla="*/ 0 h 71"/>
                  <a:gd name="T6" fmla="*/ 5 w 122"/>
                  <a:gd name="T7" fmla="*/ 0 h 71"/>
                  <a:gd name="T8" fmla="*/ 4 w 122"/>
                  <a:gd name="T9" fmla="*/ 2 h 71"/>
                  <a:gd name="T10" fmla="*/ 4 w 122"/>
                  <a:gd name="T11" fmla="*/ 2 h 71"/>
                  <a:gd name="T12" fmla="*/ 0 w 122"/>
                  <a:gd name="T13" fmla="*/ 3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2"/>
                  <a:gd name="T22" fmla="*/ 0 h 71"/>
                  <a:gd name="T23" fmla="*/ 122 w 122"/>
                  <a:gd name="T24" fmla="*/ 71 h 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2" h="71">
                    <a:moveTo>
                      <a:pt x="9" y="71"/>
                    </a:moveTo>
                    <a:lnTo>
                      <a:pt x="0" y="26"/>
                    </a:lnTo>
                    <a:lnTo>
                      <a:pt x="117" y="0"/>
                    </a:lnTo>
                    <a:lnTo>
                      <a:pt x="122" y="1"/>
                    </a:lnTo>
                    <a:lnTo>
                      <a:pt x="110" y="46"/>
                    </a:lnTo>
                    <a:lnTo>
                      <a:pt x="115" y="47"/>
                    </a:lnTo>
                    <a:lnTo>
                      <a:pt x="9" y="71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62" name="Freeform 284"/>
              <p:cNvSpPr>
                <a:spLocks/>
              </p:cNvSpPr>
              <p:nvPr/>
            </p:nvSpPr>
            <p:spPr bwMode="auto">
              <a:xfrm>
                <a:off x="2596" y="2217"/>
                <a:ext cx="41" cy="25"/>
              </a:xfrm>
              <a:custGeom>
                <a:avLst/>
                <a:gdLst>
                  <a:gd name="T0" fmla="*/ 0 w 124"/>
                  <a:gd name="T1" fmla="*/ 2 h 74"/>
                  <a:gd name="T2" fmla="*/ 0 w 124"/>
                  <a:gd name="T3" fmla="*/ 0 h 74"/>
                  <a:gd name="T4" fmla="*/ 4 w 124"/>
                  <a:gd name="T5" fmla="*/ 1 h 74"/>
                  <a:gd name="T6" fmla="*/ 5 w 124"/>
                  <a:gd name="T7" fmla="*/ 1 h 74"/>
                  <a:gd name="T8" fmla="*/ 4 w 124"/>
                  <a:gd name="T9" fmla="*/ 3 h 74"/>
                  <a:gd name="T10" fmla="*/ 4 w 124"/>
                  <a:gd name="T11" fmla="*/ 3 h 74"/>
                  <a:gd name="T12" fmla="*/ 0 w 124"/>
                  <a:gd name="T13" fmla="*/ 2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"/>
                  <a:gd name="T22" fmla="*/ 0 h 74"/>
                  <a:gd name="T23" fmla="*/ 124 w 124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" h="74">
                    <a:moveTo>
                      <a:pt x="0" y="45"/>
                    </a:moveTo>
                    <a:lnTo>
                      <a:pt x="12" y="0"/>
                    </a:lnTo>
                    <a:lnTo>
                      <a:pt x="122" y="32"/>
                    </a:lnTo>
                    <a:lnTo>
                      <a:pt x="124" y="35"/>
                    </a:lnTo>
                    <a:lnTo>
                      <a:pt x="97" y="71"/>
                    </a:lnTo>
                    <a:lnTo>
                      <a:pt x="99" y="7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63" name="Freeform 285"/>
              <p:cNvSpPr>
                <a:spLocks/>
              </p:cNvSpPr>
              <p:nvPr/>
            </p:nvSpPr>
            <p:spPr bwMode="auto">
              <a:xfrm>
                <a:off x="2628" y="2229"/>
                <a:ext cx="46" cy="41"/>
              </a:xfrm>
              <a:custGeom>
                <a:avLst/>
                <a:gdLst>
                  <a:gd name="T0" fmla="*/ 0 w 136"/>
                  <a:gd name="T1" fmla="*/ 1 h 124"/>
                  <a:gd name="T2" fmla="*/ 1 w 136"/>
                  <a:gd name="T3" fmla="*/ 0 h 124"/>
                  <a:gd name="T4" fmla="*/ 5 w 136"/>
                  <a:gd name="T5" fmla="*/ 3 h 124"/>
                  <a:gd name="T6" fmla="*/ 5 w 136"/>
                  <a:gd name="T7" fmla="*/ 3 h 124"/>
                  <a:gd name="T8" fmla="*/ 4 w 136"/>
                  <a:gd name="T9" fmla="*/ 4 h 124"/>
                  <a:gd name="T10" fmla="*/ 4 w 136"/>
                  <a:gd name="T11" fmla="*/ 5 h 124"/>
                  <a:gd name="T12" fmla="*/ 0 w 136"/>
                  <a:gd name="T13" fmla="*/ 1 h 1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6"/>
                  <a:gd name="T22" fmla="*/ 0 h 124"/>
                  <a:gd name="T23" fmla="*/ 136 w 136"/>
                  <a:gd name="T24" fmla="*/ 124 h 1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6" h="124">
                    <a:moveTo>
                      <a:pt x="0" y="36"/>
                    </a:moveTo>
                    <a:lnTo>
                      <a:pt x="27" y="0"/>
                    </a:lnTo>
                    <a:lnTo>
                      <a:pt x="133" y="88"/>
                    </a:lnTo>
                    <a:lnTo>
                      <a:pt x="136" y="91"/>
                    </a:lnTo>
                    <a:lnTo>
                      <a:pt x="103" y="121"/>
                    </a:lnTo>
                    <a:lnTo>
                      <a:pt x="106" y="12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64" name="Freeform 286"/>
              <p:cNvSpPr>
                <a:spLocks/>
              </p:cNvSpPr>
              <p:nvPr/>
            </p:nvSpPr>
            <p:spPr bwMode="auto">
              <a:xfrm>
                <a:off x="2663" y="2259"/>
                <a:ext cx="48" cy="49"/>
              </a:xfrm>
              <a:custGeom>
                <a:avLst/>
                <a:gdLst>
                  <a:gd name="T0" fmla="*/ 0 w 146"/>
                  <a:gd name="T1" fmla="*/ 1 h 146"/>
                  <a:gd name="T2" fmla="*/ 1 w 146"/>
                  <a:gd name="T3" fmla="*/ 0 h 146"/>
                  <a:gd name="T4" fmla="*/ 5 w 146"/>
                  <a:gd name="T5" fmla="*/ 4 h 146"/>
                  <a:gd name="T6" fmla="*/ 5 w 146"/>
                  <a:gd name="T7" fmla="*/ 4 h 146"/>
                  <a:gd name="T8" fmla="*/ 4 w 146"/>
                  <a:gd name="T9" fmla="*/ 5 h 146"/>
                  <a:gd name="T10" fmla="*/ 4 w 146"/>
                  <a:gd name="T11" fmla="*/ 5 h 146"/>
                  <a:gd name="T12" fmla="*/ 0 w 146"/>
                  <a:gd name="T13" fmla="*/ 1 h 1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6"/>
                  <a:gd name="T22" fmla="*/ 0 h 146"/>
                  <a:gd name="T23" fmla="*/ 146 w 146"/>
                  <a:gd name="T24" fmla="*/ 146 h 1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6" h="146">
                    <a:moveTo>
                      <a:pt x="0" y="30"/>
                    </a:moveTo>
                    <a:lnTo>
                      <a:pt x="33" y="0"/>
                    </a:lnTo>
                    <a:lnTo>
                      <a:pt x="146" y="118"/>
                    </a:lnTo>
                    <a:lnTo>
                      <a:pt x="110" y="14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65" name="Freeform 287"/>
              <p:cNvSpPr>
                <a:spLocks/>
              </p:cNvSpPr>
              <p:nvPr/>
            </p:nvSpPr>
            <p:spPr bwMode="auto">
              <a:xfrm>
                <a:off x="2699" y="2299"/>
                <a:ext cx="48" cy="53"/>
              </a:xfrm>
              <a:custGeom>
                <a:avLst/>
                <a:gdLst>
                  <a:gd name="T0" fmla="*/ 0 w 142"/>
                  <a:gd name="T1" fmla="*/ 1 h 160"/>
                  <a:gd name="T2" fmla="*/ 1 w 142"/>
                  <a:gd name="T3" fmla="*/ 0 h 160"/>
                  <a:gd name="T4" fmla="*/ 5 w 142"/>
                  <a:gd name="T5" fmla="*/ 5 h 160"/>
                  <a:gd name="T6" fmla="*/ 5 w 142"/>
                  <a:gd name="T7" fmla="*/ 5 h 160"/>
                  <a:gd name="T8" fmla="*/ 4 w 142"/>
                  <a:gd name="T9" fmla="*/ 6 h 160"/>
                  <a:gd name="T10" fmla="*/ 4 w 142"/>
                  <a:gd name="T11" fmla="*/ 6 h 160"/>
                  <a:gd name="T12" fmla="*/ 0 w 142"/>
                  <a:gd name="T13" fmla="*/ 1 h 1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2"/>
                  <a:gd name="T22" fmla="*/ 0 h 160"/>
                  <a:gd name="T23" fmla="*/ 142 w 142"/>
                  <a:gd name="T24" fmla="*/ 160 h 1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2" h="160">
                    <a:moveTo>
                      <a:pt x="0" y="28"/>
                    </a:moveTo>
                    <a:lnTo>
                      <a:pt x="36" y="0"/>
                    </a:lnTo>
                    <a:lnTo>
                      <a:pt x="142" y="131"/>
                    </a:lnTo>
                    <a:lnTo>
                      <a:pt x="141" y="129"/>
                    </a:lnTo>
                    <a:lnTo>
                      <a:pt x="107" y="160"/>
                    </a:lnTo>
                    <a:lnTo>
                      <a:pt x="106" y="15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66" name="Freeform 288"/>
              <p:cNvSpPr>
                <a:spLocks/>
              </p:cNvSpPr>
              <p:nvPr/>
            </p:nvSpPr>
            <p:spPr bwMode="auto">
              <a:xfrm>
                <a:off x="2735" y="2342"/>
                <a:ext cx="46" cy="48"/>
              </a:xfrm>
              <a:custGeom>
                <a:avLst/>
                <a:gdLst>
                  <a:gd name="T0" fmla="*/ 0 w 138"/>
                  <a:gd name="T1" fmla="*/ 1 h 144"/>
                  <a:gd name="T2" fmla="*/ 1 w 138"/>
                  <a:gd name="T3" fmla="*/ 0 h 144"/>
                  <a:gd name="T4" fmla="*/ 5 w 138"/>
                  <a:gd name="T5" fmla="*/ 4 h 144"/>
                  <a:gd name="T6" fmla="*/ 5 w 138"/>
                  <a:gd name="T7" fmla="*/ 4 h 144"/>
                  <a:gd name="T8" fmla="*/ 4 w 138"/>
                  <a:gd name="T9" fmla="*/ 5 h 144"/>
                  <a:gd name="T10" fmla="*/ 4 w 138"/>
                  <a:gd name="T11" fmla="*/ 5 h 144"/>
                  <a:gd name="T12" fmla="*/ 0 w 138"/>
                  <a:gd name="T13" fmla="*/ 1 h 1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8"/>
                  <a:gd name="T22" fmla="*/ 0 h 144"/>
                  <a:gd name="T23" fmla="*/ 138 w 138"/>
                  <a:gd name="T24" fmla="*/ 144 h 1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8" h="144">
                    <a:moveTo>
                      <a:pt x="0" y="31"/>
                    </a:moveTo>
                    <a:lnTo>
                      <a:pt x="34" y="0"/>
                    </a:lnTo>
                    <a:lnTo>
                      <a:pt x="138" y="110"/>
                    </a:lnTo>
                    <a:lnTo>
                      <a:pt x="108" y="144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67" name="Freeform 289"/>
              <p:cNvSpPr>
                <a:spLocks/>
              </p:cNvSpPr>
              <p:nvPr/>
            </p:nvSpPr>
            <p:spPr bwMode="auto">
              <a:xfrm>
                <a:off x="2771" y="2378"/>
                <a:ext cx="44" cy="44"/>
              </a:xfrm>
              <a:custGeom>
                <a:avLst/>
                <a:gdLst>
                  <a:gd name="T0" fmla="*/ 0 w 131"/>
                  <a:gd name="T1" fmla="*/ 1 h 131"/>
                  <a:gd name="T2" fmla="*/ 1 w 131"/>
                  <a:gd name="T3" fmla="*/ 0 h 131"/>
                  <a:gd name="T4" fmla="*/ 5 w 131"/>
                  <a:gd name="T5" fmla="*/ 3 h 131"/>
                  <a:gd name="T6" fmla="*/ 5 w 131"/>
                  <a:gd name="T7" fmla="*/ 3 h 131"/>
                  <a:gd name="T8" fmla="*/ 4 w 131"/>
                  <a:gd name="T9" fmla="*/ 5 h 131"/>
                  <a:gd name="T10" fmla="*/ 4 w 131"/>
                  <a:gd name="T11" fmla="*/ 5 h 131"/>
                  <a:gd name="T12" fmla="*/ 0 w 131"/>
                  <a:gd name="T13" fmla="*/ 1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1"/>
                  <a:gd name="T22" fmla="*/ 0 h 131"/>
                  <a:gd name="T23" fmla="*/ 131 w 131"/>
                  <a:gd name="T24" fmla="*/ 131 h 1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1" h="131">
                    <a:moveTo>
                      <a:pt x="0" y="34"/>
                    </a:moveTo>
                    <a:lnTo>
                      <a:pt x="30" y="0"/>
                    </a:lnTo>
                    <a:lnTo>
                      <a:pt x="131" y="91"/>
                    </a:lnTo>
                    <a:lnTo>
                      <a:pt x="129" y="90"/>
                    </a:lnTo>
                    <a:lnTo>
                      <a:pt x="110" y="131"/>
                    </a:lnTo>
                    <a:lnTo>
                      <a:pt x="108" y="13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68" name="Freeform 290"/>
              <p:cNvSpPr>
                <a:spLocks/>
              </p:cNvSpPr>
              <p:nvPr/>
            </p:nvSpPr>
            <p:spPr bwMode="auto">
              <a:xfrm>
                <a:off x="2808" y="2408"/>
                <a:ext cx="41" cy="31"/>
              </a:xfrm>
              <a:custGeom>
                <a:avLst/>
                <a:gdLst>
                  <a:gd name="T0" fmla="*/ 0 w 124"/>
                  <a:gd name="T1" fmla="*/ 2 h 91"/>
                  <a:gd name="T2" fmla="*/ 1 w 124"/>
                  <a:gd name="T3" fmla="*/ 0 h 91"/>
                  <a:gd name="T4" fmla="*/ 5 w 124"/>
                  <a:gd name="T5" fmla="*/ 2 h 91"/>
                  <a:gd name="T6" fmla="*/ 4 w 124"/>
                  <a:gd name="T7" fmla="*/ 2 h 91"/>
                  <a:gd name="T8" fmla="*/ 4 w 124"/>
                  <a:gd name="T9" fmla="*/ 4 h 91"/>
                  <a:gd name="T10" fmla="*/ 4 w 124"/>
                  <a:gd name="T11" fmla="*/ 4 h 91"/>
                  <a:gd name="T12" fmla="*/ 0 w 124"/>
                  <a:gd name="T13" fmla="*/ 2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"/>
                  <a:gd name="T22" fmla="*/ 0 h 91"/>
                  <a:gd name="T23" fmla="*/ 124 w 124"/>
                  <a:gd name="T24" fmla="*/ 91 h 9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" h="91">
                    <a:moveTo>
                      <a:pt x="0" y="41"/>
                    </a:moveTo>
                    <a:lnTo>
                      <a:pt x="19" y="0"/>
                    </a:lnTo>
                    <a:lnTo>
                      <a:pt x="124" y="48"/>
                    </a:lnTo>
                    <a:lnTo>
                      <a:pt x="120" y="47"/>
                    </a:lnTo>
                    <a:lnTo>
                      <a:pt x="111" y="91"/>
                    </a:lnTo>
                    <a:lnTo>
                      <a:pt x="107" y="9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69" name="Freeform 291"/>
              <p:cNvSpPr>
                <a:spLocks/>
              </p:cNvSpPr>
              <p:nvPr/>
            </p:nvSpPr>
            <p:spPr bwMode="auto">
              <a:xfrm>
                <a:off x="2845" y="2424"/>
                <a:ext cx="38" cy="22"/>
              </a:xfrm>
              <a:custGeom>
                <a:avLst/>
                <a:gdLst>
                  <a:gd name="T0" fmla="*/ 0 w 116"/>
                  <a:gd name="T1" fmla="*/ 2 h 65"/>
                  <a:gd name="T2" fmla="*/ 0 w 116"/>
                  <a:gd name="T3" fmla="*/ 0 h 65"/>
                  <a:gd name="T4" fmla="*/ 4 w 116"/>
                  <a:gd name="T5" fmla="*/ 1 h 65"/>
                  <a:gd name="T6" fmla="*/ 4 w 116"/>
                  <a:gd name="T7" fmla="*/ 1 h 65"/>
                  <a:gd name="T8" fmla="*/ 4 w 116"/>
                  <a:gd name="T9" fmla="*/ 2 h 65"/>
                  <a:gd name="T10" fmla="*/ 4 w 116"/>
                  <a:gd name="T11" fmla="*/ 2 h 65"/>
                  <a:gd name="T12" fmla="*/ 0 w 116"/>
                  <a:gd name="T13" fmla="*/ 2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65"/>
                  <a:gd name="T23" fmla="*/ 116 w 116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65">
                    <a:moveTo>
                      <a:pt x="0" y="44"/>
                    </a:moveTo>
                    <a:lnTo>
                      <a:pt x="9" y="0"/>
                    </a:lnTo>
                    <a:lnTo>
                      <a:pt x="109" y="18"/>
                    </a:lnTo>
                    <a:lnTo>
                      <a:pt x="105" y="19"/>
                    </a:lnTo>
                    <a:lnTo>
                      <a:pt x="116" y="64"/>
                    </a:lnTo>
                    <a:lnTo>
                      <a:pt x="112" y="65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70" name="Freeform 292"/>
              <p:cNvSpPr>
                <a:spLocks/>
              </p:cNvSpPr>
              <p:nvPr/>
            </p:nvSpPr>
            <p:spPr bwMode="auto">
              <a:xfrm>
                <a:off x="2880" y="2420"/>
                <a:ext cx="43" cy="25"/>
              </a:xfrm>
              <a:custGeom>
                <a:avLst/>
                <a:gdLst>
                  <a:gd name="T0" fmla="*/ 0 w 129"/>
                  <a:gd name="T1" fmla="*/ 3 h 75"/>
                  <a:gd name="T2" fmla="*/ 0 w 129"/>
                  <a:gd name="T3" fmla="*/ 1 h 75"/>
                  <a:gd name="T4" fmla="*/ 4 w 129"/>
                  <a:gd name="T5" fmla="*/ 0 h 75"/>
                  <a:gd name="T6" fmla="*/ 4 w 129"/>
                  <a:gd name="T7" fmla="*/ 0 h 75"/>
                  <a:gd name="T8" fmla="*/ 5 w 129"/>
                  <a:gd name="T9" fmla="*/ 1 h 75"/>
                  <a:gd name="T10" fmla="*/ 5 w 129"/>
                  <a:gd name="T11" fmla="*/ 2 h 75"/>
                  <a:gd name="T12" fmla="*/ 0 w 129"/>
                  <a:gd name="T13" fmla="*/ 3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"/>
                  <a:gd name="T22" fmla="*/ 0 h 75"/>
                  <a:gd name="T23" fmla="*/ 129 w 129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" h="75">
                    <a:moveTo>
                      <a:pt x="11" y="75"/>
                    </a:moveTo>
                    <a:lnTo>
                      <a:pt x="0" y="30"/>
                    </a:lnTo>
                    <a:lnTo>
                      <a:pt x="110" y="0"/>
                    </a:lnTo>
                    <a:lnTo>
                      <a:pt x="104" y="4"/>
                    </a:lnTo>
                    <a:lnTo>
                      <a:pt x="129" y="40"/>
                    </a:lnTo>
                    <a:lnTo>
                      <a:pt x="124" y="44"/>
                    </a:lnTo>
                    <a:lnTo>
                      <a:pt x="11" y="75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71" name="Freeform 293"/>
              <p:cNvSpPr>
                <a:spLocks/>
              </p:cNvSpPr>
              <p:nvPr/>
            </p:nvSpPr>
            <p:spPr bwMode="auto">
              <a:xfrm>
                <a:off x="2914" y="2397"/>
                <a:ext cx="46" cy="37"/>
              </a:xfrm>
              <a:custGeom>
                <a:avLst/>
                <a:gdLst>
                  <a:gd name="T0" fmla="*/ 1 w 136"/>
                  <a:gd name="T1" fmla="*/ 4 h 109"/>
                  <a:gd name="T2" fmla="*/ 0 w 136"/>
                  <a:gd name="T3" fmla="*/ 3 h 109"/>
                  <a:gd name="T4" fmla="*/ 4 w 136"/>
                  <a:gd name="T5" fmla="*/ 0 h 109"/>
                  <a:gd name="T6" fmla="*/ 4 w 136"/>
                  <a:gd name="T7" fmla="*/ 0 h 109"/>
                  <a:gd name="T8" fmla="*/ 5 w 136"/>
                  <a:gd name="T9" fmla="*/ 1 h 109"/>
                  <a:gd name="T10" fmla="*/ 5 w 136"/>
                  <a:gd name="T11" fmla="*/ 1 h 109"/>
                  <a:gd name="T12" fmla="*/ 1 w 136"/>
                  <a:gd name="T13" fmla="*/ 4 h 1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6"/>
                  <a:gd name="T22" fmla="*/ 0 h 109"/>
                  <a:gd name="T23" fmla="*/ 136 w 136"/>
                  <a:gd name="T24" fmla="*/ 109 h 1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6" h="109">
                    <a:moveTo>
                      <a:pt x="25" y="109"/>
                    </a:moveTo>
                    <a:lnTo>
                      <a:pt x="0" y="73"/>
                    </a:lnTo>
                    <a:lnTo>
                      <a:pt x="102" y="0"/>
                    </a:lnTo>
                    <a:lnTo>
                      <a:pt x="136" y="31"/>
                    </a:lnTo>
                    <a:lnTo>
                      <a:pt x="25" y="109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72" name="Freeform 294"/>
              <p:cNvSpPr>
                <a:spLocks/>
              </p:cNvSpPr>
              <p:nvPr/>
            </p:nvSpPr>
            <p:spPr bwMode="auto">
              <a:xfrm>
                <a:off x="2948" y="2361"/>
                <a:ext cx="47" cy="47"/>
              </a:xfrm>
              <a:custGeom>
                <a:avLst/>
                <a:gdLst>
                  <a:gd name="T0" fmla="*/ 1 w 139"/>
                  <a:gd name="T1" fmla="*/ 5 h 141"/>
                  <a:gd name="T2" fmla="*/ 0 w 139"/>
                  <a:gd name="T3" fmla="*/ 4 h 141"/>
                  <a:gd name="T4" fmla="*/ 4 w 139"/>
                  <a:gd name="T5" fmla="*/ 0 h 141"/>
                  <a:gd name="T6" fmla="*/ 4 w 139"/>
                  <a:gd name="T7" fmla="*/ 0 h 141"/>
                  <a:gd name="T8" fmla="*/ 5 w 139"/>
                  <a:gd name="T9" fmla="*/ 1 h 141"/>
                  <a:gd name="T10" fmla="*/ 5 w 139"/>
                  <a:gd name="T11" fmla="*/ 1 h 141"/>
                  <a:gd name="T12" fmla="*/ 1 w 139"/>
                  <a:gd name="T13" fmla="*/ 5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9"/>
                  <a:gd name="T22" fmla="*/ 0 h 141"/>
                  <a:gd name="T23" fmla="*/ 139 w 139"/>
                  <a:gd name="T24" fmla="*/ 141 h 1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9" h="141">
                    <a:moveTo>
                      <a:pt x="34" y="141"/>
                    </a:moveTo>
                    <a:lnTo>
                      <a:pt x="0" y="110"/>
                    </a:lnTo>
                    <a:lnTo>
                      <a:pt x="103" y="0"/>
                    </a:lnTo>
                    <a:lnTo>
                      <a:pt x="139" y="28"/>
                    </a:lnTo>
                    <a:lnTo>
                      <a:pt x="34" y="141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73" name="Freeform 295"/>
              <p:cNvSpPr>
                <a:spLocks/>
              </p:cNvSpPr>
              <p:nvPr/>
            </p:nvSpPr>
            <p:spPr bwMode="auto">
              <a:xfrm>
                <a:off x="2983" y="2265"/>
                <a:ext cx="85" cy="105"/>
              </a:xfrm>
              <a:custGeom>
                <a:avLst/>
                <a:gdLst>
                  <a:gd name="T0" fmla="*/ 1 w 255"/>
                  <a:gd name="T1" fmla="*/ 12 h 314"/>
                  <a:gd name="T2" fmla="*/ 0 w 255"/>
                  <a:gd name="T3" fmla="*/ 11 h 314"/>
                  <a:gd name="T4" fmla="*/ 8 w 255"/>
                  <a:gd name="T5" fmla="*/ 0 h 314"/>
                  <a:gd name="T6" fmla="*/ 8 w 255"/>
                  <a:gd name="T7" fmla="*/ 0 h 314"/>
                  <a:gd name="T8" fmla="*/ 9 w 255"/>
                  <a:gd name="T9" fmla="*/ 1 h 314"/>
                  <a:gd name="T10" fmla="*/ 9 w 255"/>
                  <a:gd name="T11" fmla="*/ 1 h 314"/>
                  <a:gd name="T12" fmla="*/ 1 w 255"/>
                  <a:gd name="T13" fmla="*/ 12 h 3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5"/>
                  <a:gd name="T22" fmla="*/ 0 h 314"/>
                  <a:gd name="T23" fmla="*/ 255 w 255"/>
                  <a:gd name="T24" fmla="*/ 314 h 3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5" h="314">
                    <a:moveTo>
                      <a:pt x="36" y="314"/>
                    </a:moveTo>
                    <a:lnTo>
                      <a:pt x="0" y="286"/>
                    </a:lnTo>
                    <a:lnTo>
                      <a:pt x="216" y="2"/>
                    </a:lnTo>
                    <a:lnTo>
                      <a:pt x="219" y="0"/>
                    </a:lnTo>
                    <a:lnTo>
                      <a:pt x="253" y="30"/>
                    </a:lnTo>
                    <a:lnTo>
                      <a:pt x="255" y="27"/>
                    </a:lnTo>
                    <a:lnTo>
                      <a:pt x="36" y="314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74" name="Freeform 296"/>
              <p:cNvSpPr>
                <a:spLocks/>
              </p:cNvSpPr>
              <p:nvPr/>
            </p:nvSpPr>
            <p:spPr bwMode="auto">
              <a:xfrm>
                <a:off x="3056" y="2224"/>
                <a:ext cx="45" cy="51"/>
              </a:xfrm>
              <a:custGeom>
                <a:avLst/>
                <a:gdLst>
                  <a:gd name="T0" fmla="*/ 1 w 137"/>
                  <a:gd name="T1" fmla="*/ 6 h 153"/>
                  <a:gd name="T2" fmla="*/ 0 w 137"/>
                  <a:gd name="T3" fmla="*/ 5 h 153"/>
                  <a:gd name="T4" fmla="*/ 4 w 137"/>
                  <a:gd name="T5" fmla="*/ 0 h 153"/>
                  <a:gd name="T6" fmla="*/ 4 w 137"/>
                  <a:gd name="T7" fmla="*/ 0 h 153"/>
                  <a:gd name="T8" fmla="*/ 5 w 137"/>
                  <a:gd name="T9" fmla="*/ 2 h 153"/>
                  <a:gd name="T10" fmla="*/ 5 w 137"/>
                  <a:gd name="T11" fmla="*/ 1 h 153"/>
                  <a:gd name="T12" fmla="*/ 1 w 137"/>
                  <a:gd name="T13" fmla="*/ 6 h 1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153"/>
                  <a:gd name="T23" fmla="*/ 137 w 137"/>
                  <a:gd name="T24" fmla="*/ 153 h 1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153">
                    <a:moveTo>
                      <a:pt x="34" y="153"/>
                    </a:moveTo>
                    <a:lnTo>
                      <a:pt x="0" y="123"/>
                    </a:lnTo>
                    <a:lnTo>
                      <a:pt x="109" y="3"/>
                    </a:lnTo>
                    <a:lnTo>
                      <a:pt x="116" y="0"/>
                    </a:lnTo>
                    <a:lnTo>
                      <a:pt x="130" y="42"/>
                    </a:lnTo>
                    <a:lnTo>
                      <a:pt x="137" y="39"/>
                    </a:lnTo>
                    <a:lnTo>
                      <a:pt x="34" y="153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75" name="Freeform 297"/>
              <p:cNvSpPr>
                <a:spLocks/>
              </p:cNvSpPr>
              <p:nvPr/>
            </p:nvSpPr>
            <p:spPr bwMode="auto">
              <a:xfrm>
                <a:off x="3094" y="2211"/>
                <a:ext cx="41" cy="27"/>
              </a:xfrm>
              <a:custGeom>
                <a:avLst/>
                <a:gdLst>
                  <a:gd name="T0" fmla="*/ 1 w 121"/>
                  <a:gd name="T1" fmla="*/ 3 h 82"/>
                  <a:gd name="T2" fmla="*/ 0 w 121"/>
                  <a:gd name="T3" fmla="*/ 1 h 82"/>
                  <a:gd name="T4" fmla="*/ 4 w 121"/>
                  <a:gd name="T5" fmla="*/ 0 h 82"/>
                  <a:gd name="T6" fmla="*/ 5 w 121"/>
                  <a:gd name="T7" fmla="*/ 0 h 82"/>
                  <a:gd name="T8" fmla="*/ 4 w 121"/>
                  <a:gd name="T9" fmla="*/ 2 h 82"/>
                  <a:gd name="T10" fmla="*/ 4 w 121"/>
                  <a:gd name="T11" fmla="*/ 2 h 82"/>
                  <a:gd name="T12" fmla="*/ 1 w 121"/>
                  <a:gd name="T13" fmla="*/ 3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1"/>
                  <a:gd name="T22" fmla="*/ 0 h 82"/>
                  <a:gd name="T23" fmla="*/ 121 w 121"/>
                  <a:gd name="T24" fmla="*/ 82 h 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1" h="82">
                    <a:moveTo>
                      <a:pt x="14" y="82"/>
                    </a:moveTo>
                    <a:lnTo>
                      <a:pt x="0" y="40"/>
                    </a:lnTo>
                    <a:lnTo>
                      <a:pt x="113" y="0"/>
                    </a:lnTo>
                    <a:lnTo>
                      <a:pt x="121" y="4"/>
                    </a:lnTo>
                    <a:lnTo>
                      <a:pt x="102" y="43"/>
                    </a:lnTo>
                    <a:lnTo>
                      <a:pt x="110" y="47"/>
                    </a:lnTo>
                    <a:lnTo>
                      <a:pt x="14" y="82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76" name="Freeform 298"/>
              <p:cNvSpPr>
                <a:spLocks/>
              </p:cNvSpPr>
              <p:nvPr/>
            </p:nvSpPr>
            <p:spPr bwMode="auto">
              <a:xfrm>
                <a:off x="3128" y="2212"/>
                <a:ext cx="45" cy="30"/>
              </a:xfrm>
              <a:custGeom>
                <a:avLst/>
                <a:gdLst>
                  <a:gd name="T0" fmla="*/ 0 w 133"/>
                  <a:gd name="T1" fmla="*/ 1 h 90"/>
                  <a:gd name="T2" fmla="*/ 1 w 133"/>
                  <a:gd name="T3" fmla="*/ 0 h 90"/>
                  <a:gd name="T4" fmla="*/ 5 w 133"/>
                  <a:gd name="T5" fmla="*/ 2 h 90"/>
                  <a:gd name="T6" fmla="*/ 5 w 133"/>
                  <a:gd name="T7" fmla="*/ 2 h 90"/>
                  <a:gd name="T8" fmla="*/ 4 w 133"/>
                  <a:gd name="T9" fmla="*/ 3 h 90"/>
                  <a:gd name="T10" fmla="*/ 4 w 133"/>
                  <a:gd name="T11" fmla="*/ 3 h 90"/>
                  <a:gd name="T12" fmla="*/ 0 w 133"/>
                  <a:gd name="T13" fmla="*/ 1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3"/>
                  <a:gd name="T22" fmla="*/ 0 h 90"/>
                  <a:gd name="T23" fmla="*/ 133 w 133"/>
                  <a:gd name="T24" fmla="*/ 90 h 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3" h="90">
                    <a:moveTo>
                      <a:pt x="0" y="39"/>
                    </a:moveTo>
                    <a:lnTo>
                      <a:pt x="19" y="0"/>
                    </a:lnTo>
                    <a:lnTo>
                      <a:pt x="132" y="60"/>
                    </a:lnTo>
                    <a:lnTo>
                      <a:pt x="133" y="63"/>
                    </a:lnTo>
                    <a:lnTo>
                      <a:pt x="94" y="88"/>
                    </a:lnTo>
                    <a:lnTo>
                      <a:pt x="96" y="9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77" name="Freeform 299"/>
              <p:cNvSpPr>
                <a:spLocks/>
              </p:cNvSpPr>
              <p:nvPr/>
            </p:nvSpPr>
            <p:spPr bwMode="auto">
              <a:xfrm>
                <a:off x="3160" y="2233"/>
                <a:ext cx="51" cy="65"/>
              </a:xfrm>
              <a:custGeom>
                <a:avLst/>
                <a:gdLst>
                  <a:gd name="T0" fmla="*/ 0 w 154"/>
                  <a:gd name="T1" fmla="*/ 1 h 193"/>
                  <a:gd name="T2" fmla="*/ 1 w 154"/>
                  <a:gd name="T3" fmla="*/ 0 h 193"/>
                  <a:gd name="T4" fmla="*/ 6 w 154"/>
                  <a:gd name="T5" fmla="*/ 6 h 193"/>
                  <a:gd name="T6" fmla="*/ 6 w 154"/>
                  <a:gd name="T7" fmla="*/ 7 h 193"/>
                  <a:gd name="T8" fmla="*/ 4 w 154"/>
                  <a:gd name="T9" fmla="*/ 7 h 193"/>
                  <a:gd name="T10" fmla="*/ 4 w 154"/>
                  <a:gd name="T11" fmla="*/ 7 h 193"/>
                  <a:gd name="T12" fmla="*/ 0 w 154"/>
                  <a:gd name="T13" fmla="*/ 1 h 1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193"/>
                  <a:gd name="T23" fmla="*/ 154 w 154"/>
                  <a:gd name="T24" fmla="*/ 193 h 1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193">
                    <a:moveTo>
                      <a:pt x="0" y="25"/>
                    </a:moveTo>
                    <a:lnTo>
                      <a:pt x="39" y="0"/>
                    </a:lnTo>
                    <a:lnTo>
                      <a:pt x="151" y="165"/>
                    </a:lnTo>
                    <a:lnTo>
                      <a:pt x="154" y="171"/>
                    </a:lnTo>
                    <a:lnTo>
                      <a:pt x="112" y="188"/>
                    </a:lnTo>
                    <a:lnTo>
                      <a:pt x="115" y="19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78" name="Freeform 300"/>
              <p:cNvSpPr>
                <a:spLocks/>
              </p:cNvSpPr>
              <p:nvPr/>
            </p:nvSpPr>
            <p:spPr bwMode="auto">
              <a:xfrm>
                <a:off x="3197" y="2290"/>
                <a:ext cx="51" cy="92"/>
              </a:xfrm>
              <a:custGeom>
                <a:avLst/>
                <a:gdLst>
                  <a:gd name="T0" fmla="*/ 0 w 152"/>
                  <a:gd name="T1" fmla="*/ 1 h 276"/>
                  <a:gd name="T2" fmla="*/ 2 w 152"/>
                  <a:gd name="T3" fmla="*/ 0 h 276"/>
                  <a:gd name="T4" fmla="*/ 6 w 152"/>
                  <a:gd name="T5" fmla="*/ 10 h 276"/>
                  <a:gd name="T6" fmla="*/ 6 w 152"/>
                  <a:gd name="T7" fmla="*/ 10 h 276"/>
                  <a:gd name="T8" fmla="*/ 4 w 152"/>
                  <a:gd name="T9" fmla="*/ 10 h 276"/>
                  <a:gd name="T10" fmla="*/ 4 w 152"/>
                  <a:gd name="T11" fmla="*/ 10 h 276"/>
                  <a:gd name="T12" fmla="*/ 0 w 152"/>
                  <a:gd name="T13" fmla="*/ 1 h 2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276"/>
                  <a:gd name="T23" fmla="*/ 152 w 152"/>
                  <a:gd name="T24" fmla="*/ 276 h 2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276">
                    <a:moveTo>
                      <a:pt x="0" y="17"/>
                    </a:moveTo>
                    <a:lnTo>
                      <a:pt x="42" y="0"/>
                    </a:lnTo>
                    <a:lnTo>
                      <a:pt x="152" y="273"/>
                    </a:lnTo>
                    <a:lnTo>
                      <a:pt x="148" y="262"/>
                    </a:lnTo>
                    <a:lnTo>
                      <a:pt x="103" y="276"/>
                    </a:lnTo>
                    <a:lnTo>
                      <a:pt x="99" y="264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79" name="Freeform 301"/>
              <p:cNvSpPr>
                <a:spLocks/>
              </p:cNvSpPr>
              <p:nvPr/>
            </p:nvSpPr>
            <p:spPr bwMode="auto">
              <a:xfrm>
                <a:off x="3231" y="2378"/>
                <a:ext cx="52" cy="122"/>
              </a:xfrm>
              <a:custGeom>
                <a:avLst/>
                <a:gdLst>
                  <a:gd name="T0" fmla="*/ 0 w 156"/>
                  <a:gd name="T1" fmla="*/ 1 h 367"/>
                  <a:gd name="T2" fmla="*/ 2 w 156"/>
                  <a:gd name="T3" fmla="*/ 0 h 367"/>
                  <a:gd name="T4" fmla="*/ 6 w 156"/>
                  <a:gd name="T5" fmla="*/ 12 h 367"/>
                  <a:gd name="T6" fmla="*/ 6 w 156"/>
                  <a:gd name="T7" fmla="*/ 13 h 367"/>
                  <a:gd name="T8" fmla="*/ 4 w 156"/>
                  <a:gd name="T9" fmla="*/ 13 h 367"/>
                  <a:gd name="T10" fmla="*/ 4 w 156"/>
                  <a:gd name="T11" fmla="*/ 14 h 367"/>
                  <a:gd name="T12" fmla="*/ 0 w 156"/>
                  <a:gd name="T13" fmla="*/ 1 h 3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"/>
                  <a:gd name="T22" fmla="*/ 0 h 367"/>
                  <a:gd name="T23" fmla="*/ 156 w 156"/>
                  <a:gd name="T24" fmla="*/ 367 h 3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" h="367">
                    <a:moveTo>
                      <a:pt x="0" y="14"/>
                    </a:moveTo>
                    <a:lnTo>
                      <a:pt x="45" y="0"/>
                    </a:lnTo>
                    <a:lnTo>
                      <a:pt x="152" y="328"/>
                    </a:lnTo>
                    <a:lnTo>
                      <a:pt x="156" y="342"/>
                    </a:lnTo>
                    <a:lnTo>
                      <a:pt x="112" y="353"/>
                    </a:lnTo>
                    <a:lnTo>
                      <a:pt x="116" y="36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80" name="Freeform 302"/>
              <p:cNvSpPr>
                <a:spLocks/>
              </p:cNvSpPr>
              <p:nvPr/>
            </p:nvSpPr>
            <p:spPr bwMode="auto">
              <a:xfrm>
                <a:off x="3269" y="2492"/>
                <a:ext cx="50" cy="123"/>
              </a:xfrm>
              <a:custGeom>
                <a:avLst/>
                <a:gdLst>
                  <a:gd name="T0" fmla="*/ 0 w 150"/>
                  <a:gd name="T1" fmla="*/ 0 h 371"/>
                  <a:gd name="T2" fmla="*/ 2 w 150"/>
                  <a:gd name="T3" fmla="*/ 0 h 371"/>
                  <a:gd name="T4" fmla="*/ 6 w 150"/>
                  <a:gd name="T5" fmla="*/ 13 h 371"/>
                  <a:gd name="T6" fmla="*/ 6 w 150"/>
                  <a:gd name="T7" fmla="*/ 13 h 371"/>
                  <a:gd name="T8" fmla="*/ 4 w 150"/>
                  <a:gd name="T9" fmla="*/ 14 h 371"/>
                  <a:gd name="T10" fmla="*/ 4 w 150"/>
                  <a:gd name="T11" fmla="*/ 14 h 371"/>
                  <a:gd name="T12" fmla="*/ 0 w 150"/>
                  <a:gd name="T13" fmla="*/ 0 h 3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371"/>
                  <a:gd name="T23" fmla="*/ 150 w 150"/>
                  <a:gd name="T24" fmla="*/ 371 h 3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371">
                    <a:moveTo>
                      <a:pt x="0" y="11"/>
                    </a:moveTo>
                    <a:lnTo>
                      <a:pt x="44" y="0"/>
                    </a:lnTo>
                    <a:lnTo>
                      <a:pt x="150" y="359"/>
                    </a:lnTo>
                    <a:lnTo>
                      <a:pt x="106" y="37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81" name="Freeform 303"/>
              <p:cNvSpPr>
                <a:spLocks/>
              </p:cNvSpPr>
              <p:nvPr/>
            </p:nvSpPr>
            <p:spPr bwMode="auto">
              <a:xfrm>
                <a:off x="3304" y="2611"/>
                <a:ext cx="48" cy="129"/>
              </a:xfrm>
              <a:custGeom>
                <a:avLst/>
                <a:gdLst>
                  <a:gd name="T0" fmla="*/ 0 w 145"/>
                  <a:gd name="T1" fmla="*/ 0 h 386"/>
                  <a:gd name="T2" fmla="*/ 2 w 145"/>
                  <a:gd name="T3" fmla="*/ 0 h 386"/>
                  <a:gd name="T4" fmla="*/ 5 w 145"/>
                  <a:gd name="T5" fmla="*/ 13 h 386"/>
                  <a:gd name="T6" fmla="*/ 5 w 145"/>
                  <a:gd name="T7" fmla="*/ 14 h 386"/>
                  <a:gd name="T8" fmla="*/ 4 w 145"/>
                  <a:gd name="T9" fmla="*/ 14 h 386"/>
                  <a:gd name="T10" fmla="*/ 4 w 145"/>
                  <a:gd name="T11" fmla="*/ 14 h 386"/>
                  <a:gd name="T12" fmla="*/ 0 w 145"/>
                  <a:gd name="T13" fmla="*/ 0 h 3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5"/>
                  <a:gd name="T22" fmla="*/ 0 h 386"/>
                  <a:gd name="T23" fmla="*/ 145 w 145"/>
                  <a:gd name="T24" fmla="*/ 386 h 3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5" h="386">
                    <a:moveTo>
                      <a:pt x="0" y="12"/>
                    </a:moveTo>
                    <a:lnTo>
                      <a:pt x="44" y="0"/>
                    </a:lnTo>
                    <a:lnTo>
                      <a:pt x="142" y="358"/>
                    </a:lnTo>
                    <a:lnTo>
                      <a:pt x="145" y="365"/>
                    </a:lnTo>
                    <a:lnTo>
                      <a:pt x="100" y="379"/>
                    </a:lnTo>
                    <a:lnTo>
                      <a:pt x="103" y="38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82" name="Freeform 304"/>
              <p:cNvSpPr>
                <a:spLocks/>
              </p:cNvSpPr>
              <p:nvPr/>
            </p:nvSpPr>
            <p:spPr bwMode="auto">
              <a:xfrm>
                <a:off x="3337" y="2733"/>
                <a:ext cx="56" cy="125"/>
              </a:xfrm>
              <a:custGeom>
                <a:avLst/>
                <a:gdLst>
                  <a:gd name="T0" fmla="*/ 0 w 167"/>
                  <a:gd name="T1" fmla="*/ 1 h 376"/>
                  <a:gd name="T2" fmla="*/ 2 w 167"/>
                  <a:gd name="T3" fmla="*/ 0 h 376"/>
                  <a:gd name="T4" fmla="*/ 6 w 167"/>
                  <a:gd name="T5" fmla="*/ 14 h 376"/>
                  <a:gd name="T6" fmla="*/ 6 w 167"/>
                  <a:gd name="T7" fmla="*/ 13 h 376"/>
                  <a:gd name="T8" fmla="*/ 4 w 167"/>
                  <a:gd name="T9" fmla="*/ 13 h 376"/>
                  <a:gd name="T10" fmla="*/ 4 w 167"/>
                  <a:gd name="T11" fmla="*/ 12 h 376"/>
                  <a:gd name="T12" fmla="*/ 0 w 167"/>
                  <a:gd name="T13" fmla="*/ 1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7"/>
                  <a:gd name="T22" fmla="*/ 0 h 376"/>
                  <a:gd name="T23" fmla="*/ 167 w 167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7" h="376">
                    <a:moveTo>
                      <a:pt x="0" y="14"/>
                    </a:moveTo>
                    <a:lnTo>
                      <a:pt x="45" y="0"/>
                    </a:lnTo>
                    <a:lnTo>
                      <a:pt x="167" y="376"/>
                    </a:lnTo>
                    <a:lnTo>
                      <a:pt x="155" y="341"/>
                    </a:lnTo>
                    <a:lnTo>
                      <a:pt x="113" y="355"/>
                    </a:lnTo>
                    <a:lnTo>
                      <a:pt x="100" y="32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83" name="Freeform 305"/>
              <p:cNvSpPr>
                <a:spLocks/>
              </p:cNvSpPr>
              <p:nvPr/>
            </p:nvSpPr>
            <p:spPr bwMode="auto">
              <a:xfrm>
                <a:off x="3375" y="2847"/>
                <a:ext cx="49" cy="102"/>
              </a:xfrm>
              <a:custGeom>
                <a:avLst/>
                <a:gdLst>
                  <a:gd name="T0" fmla="*/ 0 w 146"/>
                  <a:gd name="T1" fmla="*/ 1 h 307"/>
                  <a:gd name="T2" fmla="*/ 2 w 146"/>
                  <a:gd name="T3" fmla="*/ 0 h 307"/>
                  <a:gd name="T4" fmla="*/ 5 w 146"/>
                  <a:gd name="T5" fmla="*/ 10 h 307"/>
                  <a:gd name="T6" fmla="*/ 5 w 146"/>
                  <a:gd name="T7" fmla="*/ 10 h 307"/>
                  <a:gd name="T8" fmla="*/ 4 w 146"/>
                  <a:gd name="T9" fmla="*/ 11 h 307"/>
                  <a:gd name="T10" fmla="*/ 4 w 146"/>
                  <a:gd name="T11" fmla="*/ 11 h 307"/>
                  <a:gd name="T12" fmla="*/ 0 w 146"/>
                  <a:gd name="T13" fmla="*/ 1 h 3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6"/>
                  <a:gd name="T22" fmla="*/ 0 h 307"/>
                  <a:gd name="T23" fmla="*/ 146 w 146"/>
                  <a:gd name="T24" fmla="*/ 307 h 3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6" h="307">
                    <a:moveTo>
                      <a:pt x="0" y="14"/>
                    </a:moveTo>
                    <a:lnTo>
                      <a:pt x="42" y="0"/>
                    </a:lnTo>
                    <a:lnTo>
                      <a:pt x="143" y="279"/>
                    </a:lnTo>
                    <a:lnTo>
                      <a:pt x="146" y="284"/>
                    </a:lnTo>
                    <a:lnTo>
                      <a:pt x="104" y="301"/>
                    </a:lnTo>
                    <a:lnTo>
                      <a:pt x="107" y="30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84" name="Freeform 306"/>
              <p:cNvSpPr>
                <a:spLocks/>
              </p:cNvSpPr>
              <p:nvPr/>
            </p:nvSpPr>
            <p:spPr bwMode="auto">
              <a:xfrm>
                <a:off x="3410" y="2941"/>
                <a:ext cx="49" cy="85"/>
              </a:xfrm>
              <a:custGeom>
                <a:avLst/>
                <a:gdLst>
                  <a:gd name="T0" fmla="*/ 0 w 147"/>
                  <a:gd name="T1" fmla="*/ 1 h 255"/>
                  <a:gd name="T2" fmla="*/ 2 w 147"/>
                  <a:gd name="T3" fmla="*/ 0 h 255"/>
                  <a:gd name="T4" fmla="*/ 5 w 147"/>
                  <a:gd name="T5" fmla="*/ 9 h 255"/>
                  <a:gd name="T6" fmla="*/ 5 w 147"/>
                  <a:gd name="T7" fmla="*/ 9 h 255"/>
                  <a:gd name="T8" fmla="*/ 4 w 147"/>
                  <a:gd name="T9" fmla="*/ 9 h 255"/>
                  <a:gd name="T10" fmla="*/ 4 w 147"/>
                  <a:gd name="T11" fmla="*/ 9 h 255"/>
                  <a:gd name="T12" fmla="*/ 0 w 147"/>
                  <a:gd name="T13" fmla="*/ 1 h 2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7"/>
                  <a:gd name="T22" fmla="*/ 0 h 255"/>
                  <a:gd name="T23" fmla="*/ 147 w 147"/>
                  <a:gd name="T24" fmla="*/ 255 h 2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7" h="255">
                    <a:moveTo>
                      <a:pt x="0" y="17"/>
                    </a:moveTo>
                    <a:lnTo>
                      <a:pt x="42" y="0"/>
                    </a:lnTo>
                    <a:lnTo>
                      <a:pt x="147" y="234"/>
                    </a:lnTo>
                    <a:lnTo>
                      <a:pt x="147" y="233"/>
                    </a:lnTo>
                    <a:lnTo>
                      <a:pt x="108" y="255"/>
                    </a:lnTo>
                    <a:lnTo>
                      <a:pt x="108" y="254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85" name="Freeform 307"/>
              <p:cNvSpPr>
                <a:spLocks/>
              </p:cNvSpPr>
              <p:nvPr/>
            </p:nvSpPr>
            <p:spPr bwMode="auto">
              <a:xfrm>
                <a:off x="3446" y="3019"/>
                <a:ext cx="47" cy="69"/>
              </a:xfrm>
              <a:custGeom>
                <a:avLst/>
                <a:gdLst>
                  <a:gd name="T0" fmla="*/ 0 w 143"/>
                  <a:gd name="T1" fmla="*/ 1 h 206"/>
                  <a:gd name="T2" fmla="*/ 1 w 143"/>
                  <a:gd name="T3" fmla="*/ 0 h 206"/>
                  <a:gd name="T4" fmla="*/ 5 w 143"/>
                  <a:gd name="T5" fmla="*/ 7 h 206"/>
                  <a:gd name="T6" fmla="*/ 5 w 143"/>
                  <a:gd name="T7" fmla="*/ 7 h 206"/>
                  <a:gd name="T8" fmla="*/ 4 w 143"/>
                  <a:gd name="T9" fmla="*/ 8 h 206"/>
                  <a:gd name="T10" fmla="*/ 4 w 143"/>
                  <a:gd name="T11" fmla="*/ 8 h 206"/>
                  <a:gd name="T12" fmla="*/ 0 w 143"/>
                  <a:gd name="T13" fmla="*/ 1 h 2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206"/>
                  <a:gd name="T23" fmla="*/ 143 w 143"/>
                  <a:gd name="T24" fmla="*/ 206 h 2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206">
                    <a:moveTo>
                      <a:pt x="0" y="22"/>
                    </a:moveTo>
                    <a:lnTo>
                      <a:pt x="39" y="0"/>
                    </a:lnTo>
                    <a:lnTo>
                      <a:pt x="142" y="175"/>
                    </a:lnTo>
                    <a:lnTo>
                      <a:pt x="143" y="177"/>
                    </a:lnTo>
                    <a:lnTo>
                      <a:pt x="107" y="205"/>
                    </a:lnTo>
                    <a:lnTo>
                      <a:pt x="108" y="206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86" name="Freeform 308"/>
              <p:cNvSpPr>
                <a:spLocks/>
              </p:cNvSpPr>
              <p:nvPr/>
            </p:nvSpPr>
            <p:spPr bwMode="auto">
              <a:xfrm>
                <a:off x="3481" y="3078"/>
                <a:ext cx="50" cy="59"/>
              </a:xfrm>
              <a:custGeom>
                <a:avLst/>
                <a:gdLst>
                  <a:gd name="T0" fmla="*/ 0 w 148"/>
                  <a:gd name="T1" fmla="*/ 1 h 178"/>
                  <a:gd name="T2" fmla="*/ 1 w 148"/>
                  <a:gd name="T3" fmla="*/ 0 h 178"/>
                  <a:gd name="T4" fmla="*/ 6 w 148"/>
                  <a:gd name="T5" fmla="*/ 5 h 178"/>
                  <a:gd name="T6" fmla="*/ 6 w 148"/>
                  <a:gd name="T7" fmla="*/ 5 h 178"/>
                  <a:gd name="T8" fmla="*/ 4 w 148"/>
                  <a:gd name="T9" fmla="*/ 7 h 178"/>
                  <a:gd name="T10" fmla="*/ 4 w 148"/>
                  <a:gd name="T11" fmla="*/ 7 h 178"/>
                  <a:gd name="T12" fmla="*/ 0 w 148"/>
                  <a:gd name="T13" fmla="*/ 1 h 1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8"/>
                  <a:gd name="T22" fmla="*/ 0 h 178"/>
                  <a:gd name="T23" fmla="*/ 148 w 148"/>
                  <a:gd name="T24" fmla="*/ 178 h 1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8" h="178">
                    <a:moveTo>
                      <a:pt x="0" y="28"/>
                    </a:moveTo>
                    <a:lnTo>
                      <a:pt x="36" y="0"/>
                    </a:lnTo>
                    <a:lnTo>
                      <a:pt x="148" y="149"/>
                    </a:lnTo>
                    <a:lnTo>
                      <a:pt x="146" y="147"/>
                    </a:lnTo>
                    <a:lnTo>
                      <a:pt x="113" y="178"/>
                    </a:lnTo>
                    <a:lnTo>
                      <a:pt x="112" y="177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87" name="Freeform 309"/>
              <p:cNvSpPr>
                <a:spLocks/>
              </p:cNvSpPr>
              <p:nvPr/>
            </p:nvSpPr>
            <p:spPr bwMode="auto">
              <a:xfrm>
                <a:off x="3519" y="3127"/>
                <a:ext cx="46" cy="48"/>
              </a:xfrm>
              <a:custGeom>
                <a:avLst/>
                <a:gdLst>
                  <a:gd name="T0" fmla="*/ 0 w 137"/>
                  <a:gd name="T1" fmla="*/ 1 h 145"/>
                  <a:gd name="T2" fmla="*/ 1 w 137"/>
                  <a:gd name="T3" fmla="*/ 0 h 145"/>
                  <a:gd name="T4" fmla="*/ 5 w 137"/>
                  <a:gd name="T5" fmla="*/ 4 h 145"/>
                  <a:gd name="T6" fmla="*/ 5 w 137"/>
                  <a:gd name="T7" fmla="*/ 4 h 145"/>
                  <a:gd name="T8" fmla="*/ 4 w 137"/>
                  <a:gd name="T9" fmla="*/ 5 h 145"/>
                  <a:gd name="T10" fmla="*/ 4 w 137"/>
                  <a:gd name="T11" fmla="*/ 5 h 145"/>
                  <a:gd name="T12" fmla="*/ 0 w 137"/>
                  <a:gd name="T13" fmla="*/ 1 h 1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145"/>
                  <a:gd name="T23" fmla="*/ 137 w 137"/>
                  <a:gd name="T24" fmla="*/ 145 h 1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145">
                    <a:moveTo>
                      <a:pt x="0" y="31"/>
                    </a:moveTo>
                    <a:lnTo>
                      <a:pt x="33" y="0"/>
                    </a:lnTo>
                    <a:lnTo>
                      <a:pt x="137" y="109"/>
                    </a:lnTo>
                    <a:lnTo>
                      <a:pt x="109" y="14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88" name="Freeform 310"/>
              <p:cNvSpPr>
                <a:spLocks/>
              </p:cNvSpPr>
              <p:nvPr/>
            </p:nvSpPr>
            <p:spPr bwMode="auto">
              <a:xfrm>
                <a:off x="3555" y="3163"/>
                <a:ext cx="45" cy="40"/>
              </a:xfrm>
              <a:custGeom>
                <a:avLst/>
                <a:gdLst>
                  <a:gd name="T0" fmla="*/ 0 w 134"/>
                  <a:gd name="T1" fmla="*/ 1 h 118"/>
                  <a:gd name="T2" fmla="*/ 1 w 134"/>
                  <a:gd name="T3" fmla="*/ 0 h 118"/>
                  <a:gd name="T4" fmla="*/ 5 w 134"/>
                  <a:gd name="T5" fmla="*/ 3 h 118"/>
                  <a:gd name="T6" fmla="*/ 5 w 134"/>
                  <a:gd name="T7" fmla="*/ 3 h 118"/>
                  <a:gd name="T8" fmla="*/ 4 w 134"/>
                  <a:gd name="T9" fmla="*/ 5 h 118"/>
                  <a:gd name="T10" fmla="*/ 4 w 134"/>
                  <a:gd name="T11" fmla="*/ 4 h 118"/>
                  <a:gd name="T12" fmla="*/ 0 w 134"/>
                  <a:gd name="T13" fmla="*/ 1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4"/>
                  <a:gd name="T22" fmla="*/ 0 h 118"/>
                  <a:gd name="T23" fmla="*/ 134 w 134"/>
                  <a:gd name="T24" fmla="*/ 118 h 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4" h="118">
                    <a:moveTo>
                      <a:pt x="0" y="36"/>
                    </a:moveTo>
                    <a:lnTo>
                      <a:pt x="28" y="0"/>
                    </a:lnTo>
                    <a:lnTo>
                      <a:pt x="134" y="82"/>
                    </a:lnTo>
                    <a:lnTo>
                      <a:pt x="129" y="79"/>
                    </a:lnTo>
                    <a:lnTo>
                      <a:pt x="107" y="118"/>
                    </a:lnTo>
                    <a:lnTo>
                      <a:pt x="103" y="11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89" name="Freeform 311"/>
              <p:cNvSpPr>
                <a:spLocks/>
              </p:cNvSpPr>
              <p:nvPr/>
            </p:nvSpPr>
            <p:spPr bwMode="auto">
              <a:xfrm>
                <a:off x="3591" y="3190"/>
                <a:ext cx="45" cy="36"/>
              </a:xfrm>
              <a:custGeom>
                <a:avLst/>
                <a:gdLst>
                  <a:gd name="T0" fmla="*/ 0 w 134"/>
                  <a:gd name="T1" fmla="*/ 1 h 110"/>
                  <a:gd name="T2" fmla="*/ 1 w 134"/>
                  <a:gd name="T3" fmla="*/ 0 h 110"/>
                  <a:gd name="T4" fmla="*/ 5 w 134"/>
                  <a:gd name="T5" fmla="*/ 2 h 110"/>
                  <a:gd name="T6" fmla="*/ 5 w 134"/>
                  <a:gd name="T7" fmla="*/ 2 h 110"/>
                  <a:gd name="T8" fmla="*/ 4 w 134"/>
                  <a:gd name="T9" fmla="*/ 4 h 110"/>
                  <a:gd name="T10" fmla="*/ 4 w 134"/>
                  <a:gd name="T11" fmla="*/ 4 h 110"/>
                  <a:gd name="T12" fmla="*/ 0 w 134"/>
                  <a:gd name="T13" fmla="*/ 1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4"/>
                  <a:gd name="T22" fmla="*/ 0 h 110"/>
                  <a:gd name="T23" fmla="*/ 134 w 134"/>
                  <a:gd name="T24" fmla="*/ 110 h 1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4" h="110">
                    <a:moveTo>
                      <a:pt x="0" y="39"/>
                    </a:moveTo>
                    <a:lnTo>
                      <a:pt x="22" y="0"/>
                    </a:lnTo>
                    <a:lnTo>
                      <a:pt x="130" y="66"/>
                    </a:lnTo>
                    <a:lnTo>
                      <a:pt x="134" y="67"/>
                    </a:lnTo>
                    <a:lnTo>
                      <a:pt x="114" y="109"/>
                    </a:lnTo>
                    <a:lnTo>
                      <a:pt x="119" y="11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90" name="Freeform 312"/>
              <p:cNvSpPr>
                <a:spLocks/>
              </p:cNvSpPr>
              <p:nvPr/>
            </p:nvSpPr>
            <p:spPr bwMode="auto">
              <a:xfrm>
                <a:off x="3629" y="3212"/>
                <a:ext cx="41" cy="31"/>
              </a:xfrm>
              <a:custGeom>
                <a:avLst/>
                <a:gdLst>
                  <a:gd name="T0" fmla="*/ 0 w 122"/>
                  <a:gd name="T1" fmla="*/ 2 h 92"/>
                  <a:gd name="T2" fmla="*/ 1 w 122"/>
                  <a:gd name="T3" fmla="*/ 0 h 92"/>
                  <a:gd name="T4" fmla="*/ 4 w 122"/>
                  <a:gd name="T5" fmla="*/ 2 h 92"/>
                  <a:gd name="T6" fmla="*/ 5 w 122"/>
                  <a:gd name="T7" fmla="*/ 2 h 92"/>
                  <a:gd name="T8" fmla="*/ 4 w 122"/>
                  <a:gd name="T9" fmla="*/ 3 h 92"/>
                  <a:gd name="T10" fmla="*/ 4 w 122"/>
                  <a:gd name="T11" fmla="*/ 3 h 92"/>
                  <a:gd name="T12" fmla="*/ 0 w 122"/>
                  <a:gd name="T13" fmla="*/ 2 h 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2"/>
                  <a:gd name="T22" fmla="*/ 0 h 92"/>
                  <a:gd name="T23" fmla="*/ 122 w 122"/>
                  <a:gd name="T24" fmla="*/ 92 h 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2" h="92">
                    <a:moveTo>
                      <a:pt x="0" y="42"/>
                    </a:moveTo>
                    <a:lnTo>
                      <a:pt x="20" y="0"/>
                    </a:lnTo>
                    <a:lnTo>
                      <a:pt x="120" y="48"/>
                    </a:lnTo>
                    <a:lnTo>
                      <a:pt x="122" y="48"/>
                    </a:lnTo>
                    <a:lnTo>
                      <a:pt x="108" y="92"/>
                    </a:lnTo>
                    <a:lnTo>
                      <a:pt x="109" y="9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91" name="Freeform 313"/>
              <p:cNvSpPr>
                <a:spLocks/>
              </p:cNvSpPr>
              <p:nvPr/>
            </p:nvSpPr>
            <p:spPr bwMode="auto">
              <a:xfrm>
                <a:off x="3665" y="3228"/>
                <a:ext cx="77" cy="40"/>
              </a:xfrm>
              <a:custGeom>
                <a:avLst/>
                <a:gdLst>
                  <a:gd name="T0" fmla="*/ 0 w 231"/>
                  <a:gd name="T1" fmla="*/ 2 h 119"/>
                  <a:gd name="T2" fmla="*/ 1 w 231"/>
                  <a:gd name="T3" fmla="*/ 0 h 119"/>
                  <a:gd name="T4" fmla="*/ 9 w 231"/>
                  <a:gd name="T5" fmla="*/ 3 h 119"/>
                  <a:gd name="T6" fmla="*/ 8 w 231"/>
                  <a:gd name="T7" fmla="*/ 3 h 119"/>
                  <a:gd name="T8" fmla="*/ 8 w 231"/>
                  <a:gd name="T9" fmla="*/ 4 h 119"/>
                  <a:gd name="T10" fmla="*/ 8 w 231"/>
                  <a:gd name="T11" fmla="*/ 4 h 119"/>
                  <a:gd name="T12" fmla="*/ 0 w 231"/>
                  <a:gd name="T13" fmla="*/ 2 h 1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1"/>
                  <a:gd name="T22" fmla="*/ 0 h 119"/>
                  <a:gd name="T23" fmla="*/ 231 w 231"/>
                  <a:gd name="T24" fmla="*/ 119 h 1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1" h="119">
                    <a:moveTo>
                      <a:pt x="0" y="44"/>
                    </a:moveTo>
                    <a:lnTo>
                      <a:pt x="14" y="0"/>
                    </a:lnTo>
                    <a:lnTo>
                      <a:pt x="231" y="76"/>
                    </a:lnTo>
                    <a:lnTo>
                      <a:pt x="223" y="75"/>
                    </a:lnTo>
                    <a:lnTo>
                      <a:pt x="214" y="119"/>
                    </a:lnTo>
                    <a:lnTo>
                      <a:pt x="206" y="118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92" name="Freeform 314"/>
              <p:cNvSpPr>
                <a:spLocks/>
              </p:cNvSpPr>
              <p:nvPr/>
            </p:nvSpPr>
            <p:spPr bwMode="auto">
              <a:xfrm>
                <a:off x="3736" y="3253"/>
                <a:ext cx="39" cy="23"/>
              </a:xfrm>
              <a:custGeom>
                <a:avLst/>
                <a:gdLst>
                  <a:gd name="T0" fmla="*/ 0 w 116"/>
                  <a:gd name="T1" fmla="*/ 2 h 69"/>
                  <a:gd name="T2" fmla="*/ 0 w 116"/>
                  <a:gd name="T3" fmla="*/ 0 h 69"/>
                  <a:gd name="T4" fmla="*/ 4 w 116"/>
                  <a:gd name="T5" fmla="*/ 1 h 69"/>
                  <a:gd name="T6" fmla="*/ 4 w 116"/>
                  <a:gd name="T7" fmla="*/ 1 h 69"/>
                  <a:gd name="T8" fmla="*/ 4 w 116"/>
                  <a:gd name="T9" fmla="*/ 3 h 69"/>
                  <a:gd name="T10" fmla="*/ 4 w 116"/>
                  <a:gd name="T11" fmla="*/ 3 h 69"/>
                  <a:gd name="T12" fmla="*/ 0 w 116"/>
                  <a:gd name="T13" fmla="*/ 2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69"/>
                  <a:gd name="T23" fmla="*/ 116 w 116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69">
                    <a:moveTo>
                      <a:pt x="0" y="44"/>
                    </a:moveTo>
                    <a:lnTo>
                      <a:pt x="9" y="0"/>
                    </a:lnTo>
                    <a:lnTo>
                      <a:pt x="116" y="26"/>
                    </a:lnTo>
                    <a:lnTo>
                      <a:pt x="112" y="25"/>
                    </a:lnTo>
                    <a:lnTo>
                      <a:pt x="106" y="69"/>
                    </a:lnTo>
                    <a:lnTo>
                      <a:pt x="102" y="68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93" name="Freeform 315"/>
              <p:cNvSpPr>
                <a:spLocks/>
              </p:cNvSpPr>
              <p:nvPr/>
            </p:nvSpPr>
            <p:spPr bwMode="auto">
              <a:xfrm>
                <a:off x="3772" y="3261"/>
                <a:ext cx="75" cy="27"/>
              </a:xfrm>
              <a:custGeom>
                <a:avLst/>
                <a:gdLst>
                  <a:gd name="T0" fmla="*/ 0 w 226"/>
                  <a:gd name="T1" fmla="*/ 2 h 81"/>
                  <a:gd name="T2" fmla="*/ 0 w 226"/>
                  <a:gd name="T3" fmla="*/ 0 h 81"/>
                  <a:gd name="T4" fmla="*/ 8 w 226"/>
                  <a:gd name="T5" fmla="*/ 1 h 81"/>
                  <a:gd name="T6" fmla="*/ 8 w 226"/>
                  <a:gd name="T7" fmla="*/ 1 h 81"/>
                  <a:gd name="T8" fmla="*/ 8 w 226"/>
                  <a:gd name="T9" fmla="*/ 3 h 81"/>
                  <a:gd name="T10" fmla="*/ 8 w 226"/>
                  <a:gd name="T11" fmla="*/ 3 h 81"/>
                  <a:gd name="T12" fmla="*/ 0 w 226"/>
                  <a:gd name="T13" fmla="*/ 2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"/>
                  <a:gd name="T22" fmla="*/ 0 h 81"/>
                  <a:gd name="T23" fmla="*/ 226 w 226"/>
                  <a:gd name="T24" fmla="*/ 81 h 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" h="81">
                    <a:moveTo>
                      <a:pt x="0" y="44"/>
                    </a:moveTo>
                    <a:lnTo>
                      <a:pt x="6" y="0"/>
                    </a:lnTo>
                    <a:lnTo>
                      <a:pt x="226" y="36"/>
                    </a:lnTo>
                    <a:lnTo>
                      <a:pt x="222" y="36"/>
                    </a:lnTo>
                    <a:lnTo>
                      <a:pt x="219" y="81"/>
                    </a:lnTo>
                    <a:lnTo>
                      <a:pt x="215" y="8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94" name="Freeform 316"/>
              <p:cNvSpPr>
                <a:spLocks/>
              </p:cNvSpPr>
              <p:nvPr/>
            </p:nvSpPr>
            <p:spPr bwMode="auto">
              <a:xfrm>
                <a:off x="3845" y="3273"/>
                <a:ext cx="108" cy="28"/>
              </a:xfrm>
              <a:custGeom>
                <a:avLst/>
                <a:gdLst>
                  <a:gd name="T0" fmla="*/ 0 w 326"/>
                  <a:gd name="T1" fmla="*/ 2 h 82"/>
                  <a:gd name="T2" fmla="*/ 0 w 326"/>
                  <a:gd name="T3" fmla="*/ 0 h 82"/>
                  <a:gd name="T4" fmla="*/ 12 w 326"/>
                  <a:gd name="T5" fmla="*/ 1 h 82"/>
                  <a:gd name="T6" fmla="*/ 12 w 326"/>
                  <a:gd name="T7" fmla="*/ 1 h 82"/>
                  <a:gd name="T8" fmla="*/ 12 w 326"/>
                  <a:gd name="T9" fmla="*/ 3 h 82"/>
                  <a:gd name="T10" fmla="*/ 12 w 326"/>
                  <a:gd name="T11" fmla="*/ 3 h 82"/>
                  <a:gd name="T12" fmla="*/ 0 w 326"/>
                  <a:gd name="T13" fmla="*/ 2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6"/>
                  <a:gd name="T22" fmla="*/ 0 h 82"/>
                  <a:gd name="T23" fmla="*/ 326 w 326"/>
                  <a:gd name="T24" fmla="*/ 82 h 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6" h="82">
                    <a:moveTo>
                      <a:pt x="0" y="45"/>
                    </a:moveTo>
                    <a:lnTo>
                      <a:pt x="3" y="0"/>
                    </a:lnTo>
                    <a:lnTo>
                      <a:pt x="326" y="38"/>
                    </a:lnTo>
                    <a:lnTo>
                      <a:pt x="324" y="82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95" name="Freeform 317"/>
              <p:cNvSpPr>
                <a:spLocks/>
              </p:cNvSpPr>
              <p:nvPr/>
            </p:nvSpPr>
            <p:spPr bwMode="auto">
              <a:xfrm>
                <a:off x="3953" y="3286"/>
                <a:ext cx="71" cy="19"/>
              </a:xfrm>
              <a:custGeom>
                <a:avLst/>
                <a:gdLst>
                  <a:gd name="T0" fmla="*/ 0 w 213"/>
                  <a:gd name="T1" fmla="*/ 2 h 57"/>
                  <a:gd name="T2" fmla="*/ 0 w 213"/>
                  <a:gd name="T3" fmla="*/ 0 h 57"/>
                  <a:gd name="T4" fmla="*/ 8 w 213"/>
                  <a:gd name="T5" fmla="*/ 0 h 57"/>
                  <a:gd name="T6" fmla="*/ 8 w 213"/>
                  <a:gd name="T7" fmla="*/ 0 h 57"/>
                  <a:gd name="T8" fmla="*/ 8 w 213"/>
                  <a:gd name="T9" fmla="*/ 2 h 57"/>
                  <a:gd name="T10" fmla="*/ 8 w 213"/>
                  <a:gd name="T11" fmla="*/ 2 h 57"/>
                  <a:gd name="T12" fmla="*/ 0 w 213"/>
                  <a:gd name="T13" fmla="*/ 2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3"/>
                  <a:gd name="T22" fmla="*/ 0 h 57"/>
                  <a:gd name="T23" fmla="*/ 213 w 213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3" h="57">
                    <a:moveTo>
                      <a:pt x="0" y="44"/>
                    </a:moveTo>
                    <a:lnTo>
                      <a:pt x="2" y="0"/>
                    </a:lnTo>
                    <a:lnTo>
                      <a:pt x="213" y="12"/>
                    </a:lnTo>
                    <a:lnTo>
                      <a:pt x="210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96" name="Freeform 318"/>
              <p:cNvSpPr>
                <a:spLocks/>
              </p:cNvSpPr>
              <p:nvPr/>
            </p:nvSpPr>
            <p:spPr bwMode="auto">
              <a:xfrm>
                <a:off x="4023" y="3290"/>
                <a:ext cx="36" cy="19"/>
              </a:xfrm>
              <a:custGeom>
                <a:avLst/>
                <a:gdLst>
                  <a:gd name="T0" fmla="*/ 0 w 110"/>
                  <a:gd name="T1" fmla="*/ 2 h 57"/>
                  <a:gd name="T2" fmla="*/ 0 w 110"/>
                  <a:gd name="T3" fmla="*/ 0 h 57"/>
                  <a:gd name="T4" fmla="*/ 4 w 110"/>
                  <a:gd name="T5" fmla="*/ 0 h 57"/>
                  <a:gd name="T6" fmla="*/ 4 w 110"/>
                  <a:gd name="T7" fmla="*/ 0 h 57"/>
                  <a:gd name="T8" fmla="*/ 4 w 110"/>
                  <a:gd name="T9" fmla="*/ 2 h 57"/>
                  <a:gd name="T10" fmla="*/ 4 w 110"/>
                  <a:gd name="T11" fmla="*/ 2 h 57"/>
                  <a:gd name="T12" fmla="*/ 0 w 110"/>
                  <a:gd name="T13" fmla="*/ 2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0"/>
                  <a:gd name="T22" fmla="*/ 0 h 57"/>
                  <a:gd name="T23" fmla="*/ 110 w 110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0" h="57">
                    <a:moveTo>
                      <a:pt x="0" y="45"/>
                    </a:moveTo>
                    <a:lnTo>
                      <a:pt x="3" y="0"/>
                    </a:lnTo>
                    <a:lnTo>
                      <a:pt x="110" y="13"/>
                    </a:lnTo>
                    <a:lnTo>
                      <a:pt x="107" y="13"/>
                    </a:lnTo>
                    <a:lnTo>
                      <a:pt x="107" y="57"/>
                    </a:lnTo>
                    <a:lnTo>
                      <a:pt x="105" y="57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97" name="Freeform 319"/>
              <p:cNvSpPr>
                <a:spLocks/>
              </p:cNvSpPr>
              <p:nvPr/>
            </p:nvSpPr>
            <p:spPr bwMode="auto">
              <a:xfrm>
                <a:off x="4058" y="3294"/>
                <a:ext cx="259" cy="30"/>
              </a:xfrm>
              <a:custGeom>
                <a:avLst/>
                <a:gdLst>
                  <a:gd name="T0" fmla="*/ 0 w 776"/>
                  <a:gd name="T1" fmla="*/ 2 h 89"/>
                  <a:gd name="T2" fmla="*/ 0 w 776"/>
                  <a:gd name="T3" fmla="*/ 0 h 89"/>
                  <a:gd name="T4" fmla="*/ 28 w 776"/>
                  <a:gd name="T5" fmla="*/ 2 h 89"/>
                  <a:gd name="T6" fmla="*/ 28 w 776"/>
                  <a:gd name="T7" fmla="*/ 2 h 89"/>
                  <a:gd name="T8" fmla="*/ 28 w 776"/>
                  <a:gd name="T9" fmla="*/ 3 h 89"/>
                  <a:gd name="T10" fmla="*/ 29 w 776"/>
                  <a:gd name="T11" fmla="*/ 3 h 89"/>
                  <a:gd name="T12" fmla="*/ 0 w 776"/>
                  <a:gd name="T13" fmla="*/ 2 h 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6"/>
                  <a:gd name="T22" fmla="*/ 0 h 89"/>
                  <a:gd name="T23" fmla="*/ 776 w 776"/>
                  <a:gd name="T24" fmla="*/ 89 h 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6" h="89">
                    <a:moveTo>
                      <a:pt x="0" y="44"/>
                    </a:moveTo>
                    <a:lnTo>
                      <a:pt x="0" y="0"/>
                    </a:lnTo>
                    <a:lnTo>
                      <a:pt x="752" y="43"/>
                    </a:lnTo>
                    <a:lnTo>
                      <a:pt x="752" y="89"/>
                    </a:lnTo>
                    <a:lnTo>
                      <a:pt x="776" y="89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98" name="Freeform 320"/>
              <p:cNvSpPr>
                <a:spLocks/>
              </p:cNvSpPr>
              <p:nvPr/>
            </p:nvSpPr>
            <p:spPr bwMode="auto">
              <a:xfrm>
                <a:off x="4309" y="3309"/>
                <a:ext cx="43" cy="15"/>
              </a:xfrm>
              <a:custGeom>
                <a:avLst/>
                <a:gdLst>
                  <a:gd name="T0" fmla="*/ 0 w 130"/>
                  <a:gd name="T1" fmla="*/ 2 h 46"/>
                  <a:gd name="T2" fmla="*/ 0 w 130"/>
                  <a:gd name="T3" fmla="*/ 0 h 46"/>
                  <a:gd name="T4" fmla="*/ 4 w 130"/>
                  <a:gd name="T5" fmla="*/ 0 h 46"/>
                  <a:gd name="T6" fmla="*/ 4 w 130"/>
                  <a:gd name="T7" fmla="*/ 0 h 46"/>
                  <a:gd name="T8" fmla="*/ 4 w 130"/>
                  <a:gd name="T9" fmla="*/ 2 h 46"/>
                  <a:gd name="T10" fmla="*/ 5 w 130"/>
                  <a:gd name="T11" fmla="*/ 2 h 46"/>
                  <a:gd name="T12" fmla="*/ 0 w 130"/>
                  <a:gd name="T13" fmla="*/ 2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"/>
                  <a:gd name="T22" fmla="*/ 0 h 46"/>
                  <a:gd name="T23" fmla="*/ 130 w 130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" h="46">
                    <a:moveTo>
                      <a:pt x="0" y="46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44"/>
                    </a:lnTo>
                    <a:lnTo>
                      <a:pt x="130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599" name="Freeform 321"/>
              <p:cNvSpPr>
                <a:spLocks/>
              </p:cNvSpPr>
              <p:nvPr/>
            </p:nvSpPr>
            <p:spPr bwMode="auto">
              <a:xfrm>
                <a:off x="4344" y="3309"/>
                <a:ext cx="73" cy="19"/>
              </a:xfrm>
              <a:custGeom>
                <a:avLst/>
                <a:gdLst>
                  <a:gd name="T0" fmla="*/ 0 w 217"/>
                  <a:gd name="T1" fmla="*/ 2 h 57"/>
                  <a:gd name="T2" fmla="*/ 0 w 217"/>
                  <a:gd name="T3" fmla="*/ 0 h 57"/>
                  <a:gd name="T4" fmla="*/ 8 w 217"/>
                  <a:gd name="T5" fmla="*/ 0 h 57"/>
                  <a:gd name="T6" fmla="*/ 8 w 217"/>
                  <a:gd name="T7" fmla="*/ 0 h 57"/>
                  <a:gd name="T8" fmla="*/ 8 w 217"/>
                  <a:gd name="T9" fmla="*/ 2 h 57"/>
                  <a:gd name="T10" fmla="*/ 8 w 217"/>
                  <a:gd name="T11" fmla="*/ 2 h 57"/>
                  <a:gd name="T12" fmla="*/ 0 w 217"/>
                  <a:gd name="T13" fmla="*/ 2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7"/>
                  <a:gd name="T22" fmla="*/ 0 h 57"/>
                  <a:gd name="T23" fmla="*/ 217 w 217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7" h="57">
                    <a:moveTo>
                      <a:pt x="0" y="44"/>
                    </a:moveTo>
                    <a:lnTo>
                      <a:pt x="0" y="0"/>
                    </a:lnTo>
                    <a:lnTo>
                      <a:pt x="217" y="12"/>
                    </a:lnTo>
                    <a:lnTo>
                      <a:pt x="217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00" name="Freeform 322"/>
              <p:cNvSpPr>
                <a:spLocks/>
              </p:cNvSpPr>
              <p:nvPr/>
            </p:nvSpPr>
            <p:spPr bwMode="auto">
              <a:xfrm>
                <a:off x="4417" y="3313"/>
                <a:ext cx="134" cy="17"/>
              </a:xfrm>
              <a:custGeom>
                <a:avLst/>
                <a:gdLst>
                  <a:gd name="T0" fmla="*/ 0 w 403"/>
                  <a:gd name="T1" fmla="*/ 2 h 52"/>
                  <a:gd name="T2" fmla="*/ 0 w 403"/>
                  <a:gd name="T3" fmla="*/ 0 h 52"/>
                  <a:gd name="T4" fmla="*/ 12 w 403"/>
                  <a:gd name="T5" fmla="*/ 0 h 52"/>
                  <a:gd name="T6" fmla="*/ 12 w 403"/>
                  <a:gd name="T7" fmla="*/ 0 h 52"/>
                  <a:gd name="T8" fmla="*/ 12 w 403"/>
                  <a:gd name="T9" fmla="*/ 2 h 52"/>
                  <a:gd name="T10" fmla="*/ 15 w 403"/>
                  <a:gd name="T11" fmla="*/ 2 h 52"/>
                  <a:gd name="T12" fmla="*/ 0 w 403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3"/>
                  <a:gd name="T22" fmla="*/ 0 h 52"/>
                  <a:gd name="T23" fmla="*/ 403 w 403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3" h="52">
                    <a:moveTo>
                      <a:pt x="0" y="45"/>
                    </a:moveTo>
                    <a:lnTo>
                      <a:pt x="0" y="0"/>
                    </a:lnTo>
                    <a:lnTo>
                      <a:pt x="322" y="6"/>
                    </a:lnTo>
                    <a:lnTo>
                      <a:pt x="322" y="52"/>
                    </a:lnTo>
                    <a:lnTo>
                      <a:pt x="403" y="52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01" name="Freeform 323"/>
              <p:cNvSpPr>
                <a:spLocks/>
              </p:cNvSpPr>
              <p:nvPr/>
            </p:nvSpPr>
            <p:spPr bwMode="auto">
              <a:xfrm>
                <a:off x="4524" y="3315"/>
                <a:ext cx="42" cy="15"/>
              </a:xfrm>
              <a:custGeom>
                <a:avLst/>
                <a:gdLst>
                  <a:gd name="T0" fmla="*/ 0 w 126"/>
                  <a:gd name="T1" fmla="*/ 2 h 46"/>
                  <a:gd name="T2" fmla="*/ 0 w 126"/>
                  <a:gd name="T3" fmla="*/ 0 h 46"/>
                  <a:gd name="T4" fmla="*/ 4 w 126"/>
                  <a:gd name="T5" fmla="*/ 0 h 46"/>
                  <a:gd name="T6" fmla="*/ 4 w 126"/>
                  <a:gd name="T7" fmla="*/ 0 h 46"/>
                  <a:gd name="T8" fmla="*/ 4 w 126"/>
                  <a:gd name="T9" fmla="*/ 2 h 46"/>
                  <a:gd name="T10" fmla="*/ 5 w 126"/>
                  <a:gd name="T11" fmla="*/ 2 h 46"/>
                  <a:gd name="T12" fmla="*/ 0 w 126"/>
                  <a:gd name="T13" fmla="*/ 2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6"/>
                  <a:gd name="T22" fmla="*/ 0 h 46"/>
                  <a:gd name="T23" fmla="*/ 126 w 126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6" h="46">
                    <a:moveTo>
                      <a:pt x="0" y="46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5" y="45"/>
                    </a:lnTo>
                    <a:lnTo>
                      <a:pt x="126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02" name="Freeform 324"/>
              <p:cNvSpPr>
                <a:spLocks/>
              </p:cNvSpPr>
              <p:nvPr/>
            </p:nvSpPr>
            <p:spPr bwMode="auto">
              <a:xfrm>
                <a:off x="4559" y="3315"/>
                <a:ext cx="36" cy="17"/>
              </a:xfrm>
              <a:custGeom>
                <a:avLst/>
                <a:gdLst>
                  <a:gd name="T0" fmla="*/ 0 w 109"/>
                  <a:gd name="T1" fmla="*/ 2 h 52"/>
                  <a:gd name="T2" fmla="*/ 0 w 109"/>
                  <a:gd name="T3" fmla="*/ 0 h 52"/>
                  <a:gd name="T4" fmla="*/ 4 w 109"/>
                  <a:gd name="T5" fmla="*/ 0 h 52"/>
                  <a:gd name="T6" fmla="*/ 4 w 109"/>
                  <a:gd name="T7" fmla="*/ 2 h 52"/>
                  <a:gd name="T8" fmla="*/ 0 w 109"/>
                  <a:gd name="T9" fmla="*/ 2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52"/>
                  <a:gd name="T17" fmla="*/ 109 w 109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52">
                    <a:moveTo>
                      <a:pt x="0" y="45"/>
                    </a:moveTo>
                    <a:lnTo>
                      <a:pt x="3" y="0"/>
                    </a:lnTo>
                    <a:lnTo>
                      <a:pt x="109" y="7"/>
                    </a:lnTo>
                    <a:lnTo>
                      <a:pt x="106" y="52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FF59"/>
              </a:solidFill>
              <a:ln w="0">
                <a:solidFill>
                  <a:srgbClr val="00FF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03" name="Freeform 325"/>
              <p:cNvSpPr>
                <a:spLocks/>
              </p:cNvSpPr>
              <p:nvPr/>
            </p:nvSpPr>
            <p:spPr bwMode="auto">
              <a:xfrm>
                <a:off x="1572" y="2827"/>
                <a:ext cx="6" cy="14"/>
              </a:xfrm>
              <a:custGeom>
                <a:avLst/>
                <a:gdLst>
                  <a:gd name="T0" fmla="*/ 0 w 17"/>
                  <a:gd name="T1" fmla="*/ 2 h 41"/>
                  <a:gd name="T2" fmla="*/ 1 w 17"/>
                  <a:gd name="T3" fmla="*/ 0 h 41"/>
                  <a:gd name="T4" fmla="*/ 0 w 17"/>
                  <a:gd name="T5" fmla="*/ 2 h 41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41"/>
                  <a:gd name="T11" fmla="*/ 17 w 17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41">
                    <a:moveTo>
                      <a:pt x="0" y="41"/>
                    </a:moveTo>
                    <a:lnTo>
                      <a:pt x="17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04" name="Freeform 326"/>
              <p:cNvSpPr>
                <a:spLocks/>
              </p:cNvSpPr>
              <p:nvPr/>
            </p:nvSpPr>
            <p:spPr bwMode="auto">
              <a:xfrm>
                <a:off x="4604" y="3333"/>
                <a:ext cx="1" cy="15"/>
              </a:xfrm>
              <a:custGeom>
                <a:avLst/>
                <a:gdLst>
                  <a:gd name="T0" fmla="*/ 0 w 3"/>
                  <a:gd name="T1" fmla="*/ 0 h 45"/>
                  <a:gd name="T2" fmla="*/ 0 w 3"/>
                  <a:gd name="T3" fmla="*/ 2 h 45"/>
                  <a:gd name="T4" fmla="*/ 0 w 3"/>
                  <a:gd name="T5" fmla="*/ 0 h 45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45"/>
                  <a:gd name="T11" fmla="*/ 3 w 3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45">
                    <a:moveTo>
                      <a:pt x="3" y="0"/>
                    </a:moveTo>
                    <a:lnTo>
                      <a:pt x="0" y="4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05" name="Freeform 327"/>
              <p:cNvSpPr>
                <a:spLocks/>
              </p:cNvSpPr>
              <p:nvPr/>
            </p:nvSpPr>
            <p:spPr bwMode="auto">
              <a:xfrm>
                <a:off x="1572" y="2827"/>
                <a:ext cx="72" cy="43"/>
              </a:xfrm>
              <a:custGeom>
                <a:avLst/>
                <a:gdLst>
                  <a:gd name="T0" fmla="*/ 0 w 216"/>
                  <a:gd name="T1" fmla="*/ 2 h 128"/>
                  <a:gd name="T2" fmla="*/ 1 w 216"/>
                  <a:gd name="T3" fmla="*/ 0 h 128"/>
                  <a:gd name="T4" fmla="*/ 8 w 216"/>
                  <a:gd name="T5" fmla="*/ 3 h 128"/>
                  <a:gd name="T6" fmla="*/ 8 w 216"/>
                  <a:gd name="T7" fmla="*/ 3 h 128"/>
                  <a:gd name="T8" fmla="*/ 7 w 216"/>
                  <a:gd name="T9" fmla="*/ 5 h 128"/>
                  <a:gd name="T10" fmla="*/ 7 w 216"/>
                  <a:gd name="T11" fmla="*/ 5 h 128"/>
                  <a:gd name="T12" fmla="*/ 0 w 216"/>
                  <a:gd name="T13" fmla="*/ 2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"/>
                  <a:gd name="T22" fmla="*/ 0 h 128"/>
                  <a:gd name="T23" fmla="*/ 216 w 216"/>
                  <a:gd name="T24" fmla="*/ 128 h 1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" h="128">
                    <a:moveTo>
                      <a:pt x="0" y="41"/>
                    </a:moveTo>
                    <a:lnTo>
                      <a:pt x="17" y="0"/>
                    </a:lnTo>
                    <a:lnTo>
                      <a:pt x="216" y="86"/>
                    </a:lnTo>
                    <a:lnTo>
                      <a:pt x="200" y="12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06" name="Freeform 328"/>
              <p:cNvSpPr>
                <a:spLocks/>
              </p:cNvSpPr>
              <p:nvPr/>
            </p:nvSpPr>
            <p:spPr bwMode="auto">
              <a:xfrm>
                <a:off x="1639" y="2856"/>
                <a:ext cx="40" cy="29"/>
              </a:xfrm>
              <a:custGeom>
                <a:avLst/>
                <a:gdLst>
                  <a:gd name="T0" fmla="*/ 0 w 121"/>
                  <a:gd name="T1" fmla="*/ 2 h 89"/>
                  <a:gd name="T2" fmla="*/ 1 w 121"/>
                  <a:gd name="T3" fmla="*/ 0 h 89"/>
                  <a:gd name="T4" fmla="*/ 4 w 121"/>
                  <a:gd name="T5" fmla="*/ 1 h 89"/>
                  <a:gd name="T6" fmla="*/ 4 w 121"/>
                  <a:gd name="T7" fmla="*/ 2 h 89"/>
                  <a:gd name="T8" fmla="*/ 4 w 121"/>
                  <a:gd name="T9" fmla="*/ 3 h 89"/>
                  <a:gd name="T10" fmla="*/ 4 w 121"/>
                  <a:gd name="T11" fmla="*/ 3 h 89"/>
                  <a:gd name="T12" fmla="*/ 0 w 121"/>
                  <a:gd name="T13" fmla="*/ 2 h 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1"/>
                  <a:gd name="T22" fmla="*/ 0 h 89"/>
                  <a:gd name="T23" fmla="*/ 121 w 121"/>
                  <a:gd name="T24" fmla="*/ 89 h 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1" h="89">
                    <a:moveTo>
                      <a:pt x="0" y="42"/>
                    </a:moveTo>
                    <a:lnTo>
                      <a:pt x="16" y="0"/>
                    </a:lnTo>
                    <a:lnTo>
                      <a:pt x="113" y="39"/>
                    </a:lnTo>
                    <a:lnTo>
                      <a:pt x="121" y="42"/>
                    </a:lnTo>
                    <a:lnTo>
                      <a:pt x="107" y="86"/>
                    </a:lnTo>
                    <a:lnTo>
                      <a:pt x="115" y="89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07" name="Freeform 329"/>
              <p:cNvSpPr>
                <a:spLocks/>
              </p:cNvSpPr>
              <p:nvPr/>
            </p:nvSpPr>
            <p:spPr bwMode="auto">
              <a:xfrm>
                <a:off x="1675" y="2870"/>
                <a:ext cx="86" cy="37"/>
              </a:xfrm>
              <a:custGeom>
                <a:avLst/>
                <a:gdLst>
                  <a:gd name="T0" fmla="*/ 0 w 258"/>
                  <a:gd name="T1" fmla="*/ 2 h 112"/>
                  <a:gd name="T2" fmla="*/ 1 w 258"/>
                  <a:gd name="T3" fmla="*/ 0 h 112"/>
                  <a:gd name="T4" fmla="*/ 10 w 258"/>
                  <a:gd name="T5" fmla="*/ 3 h 112"/>
                  <a:gd name="T6" fmla="*/ 9 w 258"/>
                  <a:gd name="T7" fmla="*/ 2 h 112"/>
                  <a:gd name="T8" fmla="*/ 8 w 258"/>
                  <a:gd name="T9" fmla="*/ 4 h 112"/>
                  <a:gd name="T10" fmla="*/ 7 w 258"/>
                  <a:gd name="T11" fmla="*/ 4 h 112"/>
                  <a:gd name="T12" fmla="*/ 0 w 258"/>
                  <a:gd name="T13" fmla="*/ 2 h 1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8"/>
                  <a:gd name="T22" fmla="*/ 0 h 112"/>
                  <a:gd name="T23" fmla="*/ 258 w 258"/>
                  <a:gd name="T24" fmla="*/ 112 h 1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8" h="112">
                    <a:moveTo>
                      <a:pt x="0" y="44"/>
                    </a:moveTo>
                    <a:lnTo>
                      <a:pt x="14" y="0"/>
                    </a:lnTo>
                    <a:lnTo>
                      <a:pt x="258" y="76"/>
                    </a:lnTo>
                    <a:lnTo>
                      <a:pt x="230" y="68"/>
                    </a:lnTo>
                    <a:lnTo>
                      <a:pt x="219" y="112"/>
                    </a:lnTo>
                    <a:lnTo>
                      <a:pt x="191" y="10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08" name="Freeform 330"/>
              <p:cNvSpPr>
                <a:spLocks/>
              </p:cNvSpPr>
              <p:nvPr/>
            </p:nvSpPr>
            <p:spPr bwMode="auto">
              <a:xfrm>
                <a:off x="1748" y="2892"/>
                <a:ext cx="74" cy="36"/>
              </a:xfrm>
              <a:custGeom>
                <a:avLst/>
                <a:gdLst>
                  <a:gd name="T0" fmla="*/ 0 w 224"/>
                  <a:gd name="T1" fmla="*/ 2 h 107"/>
                  <a:gd name="T2" fmla="*/ 0 w 224"/>
                  <a:gd name="T3" fmla="*/ 0 h 107"/>
                  <a:gd name="T4" fmla="*/ 8 w 224"/>
                  <a:gd name="T5" fmla="*/ 2 h 107"/>
                  <a:gd name="T6" fmla="*/ 8 w 224"/>
                  <a:gd name="T7" fmla="*/ 2 h 107"/>
                  <a:gd name="T8" fmla="*/ 8 w 224"/>
                  <a:gd name="T9" fmla="*/ 4 h 107"/>
                  <a:gd name="T10" fmla="*/ 8 w 224"/>
                  <a:gd name="T11" fmla="*/ 4 h 107"/>
                  <a:gd name="T12" fmla="*/ 0 w 224"/>
                  <a:gd name="T13" fmla="*/ 2 h 1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107"/>
                  <a:gd name="T23" fmla="*/ 224 w 224"/>
                  <a:gd name="T24" fmla="*/ 107 h 1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107">
                    <a:moveTo>
                      <a:pt x="0" y="44"/>
                    </a:moveTo>
                    <a:lnTo>
                      <a:pt x="11" y="0"/>
                    </a:lnTo>
                    <a:lnTo>
                      <a:pt x="224" y="64"/>
                    </a:lnTo>
                    <a:lnTo>
                      <a:pt x="219" y="63"/>
                    </a:lnTo>
                    <a:lnTo>
                      <a:pt x="213" y="107"/>
                    </a:lnTo>
                    <a:lnTo>
                      <a:pt x="208" y="106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09" name="Freeform 331"/>
              <p:cNvSpPr>
                <a:spLocks/>
              </p:cNvSpPr>
              <p:nvPr/>
            </p:nvSpPr>
            <p:spPr bwMode="auto">
              <a:xfrm>
                <a:off x="1819" y="2913"/>
                <a:ext cx="40" cy="21"/>
              </a:xfrm>
              <a:custGeom>
                <a:avLst/>
                <a:gdLst>
                  <a:gd name="T0" fmla="*/ 0 w 121"/>
                  <a:gd name="T1" fmla="*/ 2 h 62"/>
                  <a:gd name="T2" fmla="*/ 0 w 121"/>
                  <a:gd name="T3" fmla="*/ 0 h 62"/>
                  <a:gd name="T4" fmla="*/ 4 w 121"/>
                  <a:gd name="T5" fmla="*/ 1 h 62"/>
                  <a:gd name="T6" fmla="*/ 4 w 121"/>
                  <a:gd name="T7" fmla="*/ 1 h 62"/>
                  <a:gd name="T8" fmla="*/ 4 w 121"/>
                  <a:gd name="T9" fmla="*/ 2 h 62"/>
                  <a:gd name="T10" fmla="*/ 4 w 121"/>
                  <a:gd name="T11" fmla="*/ 2 h 62"/>
                  <a:gd name="T12" fmla="*/ 0 w 121"/>
                  <a:gd name="T13" fmla="*/ 2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1"/>
                  <a:gd name="T22" fmla="*/ 0 h 62"/>
                  <a:gd name="T23" fmla="*/ 121 w 121"/>
                  <a:gd name="T24" fmla="*/ 62 h 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1" h="62">
                    <a:moveTo>
                      <a:pt x="0" y="44"/>
                    </a:moveTo>
                    <a:lnTo>
                      <a:pt x="6" y="0"/>
                    </a:lnTo>
                    <a:lnTo>
                      <a:pt x="121" y="19"/>
                    </a:lnTo>
                    <a:lnTo>
                      <a:pt x="119" y="18"/>
                    </a:lnTo>
                    <a:lnTo>
                      <a:pt x="110" y="62"/>
                    </a:lnTo>
                    <a:lnTo>
                      <a:pt x="107" y="6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10" name="Freeform 332"/>
              <p:cNvSpPr>
                <a:spLocks/>
              </p:cNvSpPr>
              <p:nvPr/>
            </p:nvSpPr>
            <p:spPr bwMode="auto">
              <a:xfrm>
                <a:off x="1855" y="2919"/>
                <a:ext cx="40" cy="23"/>
              </a:xfrm>
              <a:custGeom>
                <a:avLst/>
                <a:gdLst>
                  <a:gd name="T0" fmla="*/ 0 w 119"/>
                  <a:gd name="T1" fmla="*/ 2 h 69"/>
                  <a:gd name="T2" fmla="*/ 0 w 119"/>
                  <a:gd name="T3" fmla="*/ 0 h 69"/>
                  <a:gd name="T4" fmla="*/ 4 w 119"/>
                  <a:gd name="T5" fmla="*/ 1 h 69"/>
                  <a:gd name="T6" fmla="*/ 4 w 119"/>
                  <a:gd name="T7" fmla="*/ 1 h 69"/>
                  <a:gd name="T8" fmla="*/ 4 w 119"/>
                  <a:gd name="T9" fmla="*/ 3 h 69"/>
                  <a:gd name="T10" fmla="*/ 4 w 119"/>
                  <a:gd name="T11" fmla="*/ 3 h 69"/>
                  <a:gd name="T12" fmla="*/ 0 w 119"/>
                  <a:gd name="T13" fmla="*/ 2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9"/>
                  <a:gd name="T22" fmla="*/ 0 h 69"/>
                  <a:gd name="T23" fmla="*/ 119 w 119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9" h="69">
                    <a:moveTo>
                      <a:pt x="0" y="44"/>
                    </a:moveTo>
                    <a:lnTo>
                      <a:pt x="9" y="0"/>
                    </a:lnTo>
                    <a:lnTo>
                      <a:pt x="119" y="26"/>
                    </a:lnTo>
                    <a:lnTo>
                      <a:pt x="113" y="25"/>
                    </a:lnTo>
                    <a:lnTo>
                      <a:pt x="108" y="69"/>
                    </a:lnTo>
                    <a:lnTo>
                      <a:pt x="102" y="68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11" name="Freeform 333"/>
              <p:cNvSpPr>
                <a:spLocks/>
              </p:cNvSpPr>
              <p:nvPr/>
            </p:nvSpPr>
            <p:spPr bwMode="auto">
              <a:xfrm>
                <a:off x="1891" y="2928"/>
                <a:ext cx="110" cy="33"/>
              </a:xfrm>
              <a:custGeom>
                <a:avLst/>
                <a:gdLst>
                  <a:gd name="T0" fmla="*/ 0 w 329"/>
                  <a:gd name="T1" fmla="*/ 2 h 100"/>
                  <a:gd name="T2" fmla="*/ 0 w 329"/>
                  <a:gd name="T3" fmla="*/ 0 h 100"/>
                  <a:gd name="T4" fmla="*/ 12 w 329"/>
                  <a:gd name="T5" fmla="*/ 2 h 100"/>
                  <a:gd name="T6" fmla="*/ 12 w 329"/>
                  <a:gd name="T7" fmla="*/ 2 h 100"/>
                  <a:gd name="T8" fmla="*/ 12 w 329"/>
                  <a:gd name="T9" fmla="*/ 4 h 100"/>
                  <a:gd name="T10" fmla="*/ 12 w 329"/>
                  <a:gd name="T11" fmla="*/ 4 h 100"/>
                  <a:gd name="T12" fmla="*/ 0 w 329"/>
                  <a:gd name="T13" fmla="*/ 2 h 1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9"/>
                  <a:gd name="T22" fmla="*/ 0 h 100"/>
                  <a:gd name="T23" fmla="*/ 329 w 329"/>
                  <a:gd name="T24" fmla="*/ 100 h 1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9" h="100">
                    <a:moveTo>
                      <a:pt x="0" y="44"/>
                    </a:moveTo>
                    <a:lnTo>
                      <a:pt x="5" y="0"/>
                    </a:lnTo>
                    <a:lnTo>
                      <a:pt x="329" y="55"/>
                    </a:lnTo>
                    <a:lnTo>
                      <a:pt x="326" y="55"/>
                    </a:lnTo>
                    <a:lnTo>
                      <a:pt x="323" y="100"/>
                    </a:lnTo>
                    <a:lnTo>
                      <a:pt x="320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12" name="Freeform 334"/>
              <p:cNvSpPr>
                <a:spLocks/>
              </p:cNvSpPr>
              <p:nvPr/>
            </p:nvSpPr>
            <p:spPr bwMode="auto">
              <a:xfrm>
                <a:off x="1999" y="2946"/>
                <a:ext cx="72" cy="19"/>
              </a:xfrm>
              <a:custGeom>
                <a:avLst/>
                <a:gdLst>
                  <a:gd name="T0" fmla="*/ 0 w 215"/>
                  <a:gd name="T1" fmla="*/ 2 h 57"/>
                  <a:gd name="T2" fmla="*/ 0 w 215"/>
                  <a:gd name="T3" fmla="*/ 0 h 57"/>
                  <a:gd name="T4" fmla="*/ 8 w 215"/>
                  <a:gd name="T5" fmla="*/ 0 h 57"/>
                  <a:gd name="T6" fmla="*/ 8 w 215"/>
                  <a:gd name="T7" fmla="*/ 0 h 57"/>
                  <a:gd name="T8" fmla="*/ 8 w 215"/>
                  <a:gd name="T9" fmla="*/ 2 h 57"/>
                  <a:gd name="T10" fmla="*/ 8 w 215"/>
                  <a:gd name="T11" fmla="*/ 2 h 57"/>
                  <a:gd name="T12" fmla="*/ 0 w 215"/>
                  <a:gd name="T13" fmla="*/ 2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5"/>
                  <a:gd name="T22" fmla="*/ 0 h 57"/>
                  <a:gd name="T23" fmla="*/ 215 w 215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5" h="57">
                    <a:moveTo>
                      <a:pt x="0" y="45"/>
                    </a:moveTo>
                    <a:lnTo>
                      <a:pt x="3" y="0"/>
                    </a:lnTo>
                    <a:lnTo>
                      <a:pt x="213" y="13"/>
                    </a:lnTo>
                    <a:lnTo>
                      <a:pt x="212" y="13"/>
                    </a:lnTo>
                    <a:lnTo>
                      <a:pt x="215" y="57"/>
                    </a:lnTo>
                    <a:lnTo>
                      <a:pt x="213" y="57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13" name="Freeform 335"/>
              <p:cNvSpPr>
                <a:spLocks/>
              </p:cNvSpPr>
              <p:nvPr/>
            </p:nvSpPr>
            <p:spPr bwMode="auto">
              <a:xfrm>
                <a:off x="2070" y="2948"/>
                <a:ext cx="36" cy="17"/>
              </a:xfrm>
              <a:custGeom>
                <a:avLst/>
                <a:gdLst>
                  <a:gd name="T0" fmla="*/ 0 w 110"/>
                  <a:gd name="T1" fmla="*/ 2 h 51"/>
                  <a:gd name="T2" fmla="*/ 0 w 110"/>
                  <a:gd name="T3" fmla="*/ 0 h 51"/>
                  <a:gd name="T4" fmla="*/ 4 w 110"/>
                  <a:gd name="T5" fmla="*/ 0 h 51"/>
                  <a:gd name="T6" fmla="*/ 4 w 110"/>
                  <a:gd name="T7" fmla="*/ 0 h 51"/>
                  <a:gd name="T8" fmla="*/ 4 w 110"/>
                  <a:gd name="T9" fmla="*/ 2 h 51"/>
                  <a:gd name="T10" fmla="*/ 4 w 110"/>
                  <a:gd name="T11" fmla="*/ 2 h 51"/>
                  <a:gd name="T12" fmla="*/ 0 w 110"/>
                  <a:gd name="T13" fmla="*/ 2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0"/>
                  <a:gd name="T22" fmla="*/ 0 h 51"/>
                  <a:gd name="T23" fmla="*/ 110 w 110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0" h="51">
                    <a:moveTo>
                      <a:pt x="3" y="51"/>
                    </a:moveTo>
                    <a:lnTo>
                      <a:pt x="0" y="7"/>
                    </a:lnTo>
                    <a:lnTo>
                      <a:pt x="102" y="0"/>
                    </a:lnTo>
                    <a:lnTo>
                      <a:pt x="103" y="0"/>
                    </a:lnTo>
                    <a:lnTo>
                      <a:pt x="109" y="45"/>
                    </a:lnTo>
                    <a:lnTo>
                      <a:pt x="110" y="45"/>
                    </a:lnTo>
                    <a:lnTo>
                      <a:pt x="3" y="51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14" name="Freeform 336"/>
              <p:cNvSpPr>
                <a:spLocks/>
              </p:cNvSpPr>
              <p:nvPr/>
            </p:nvSpPr>
            <p:spPr bwMode="auto">
              <a:xfrm>
                <a:off x="2104" y="2942"/>
                <a:ext cx="41" cy="21"/>
              </a:xfrm>
              <a:custGeom>
                <a:avLst/>
                <a:gdLst>
                  <a:gd name="T0" fmla="*/ 0 w 124"/>
                  <a:gd name="T1" fmla="*/ 2 h 63"/>
                  <a:gd name="T2" fmla="*/ 0 w 124"/>
                  <a:gd name="T3" fmla="*/ 1 h 63"/>
                  <a:gd name="T4" fmla="*/ 4 w 124"/>
                  <a:gd name="T5" fmla="*/ 0 h 63"/>
                  <a:gd name="T6" fmla="*/ 4 w 124"/>
                  <a:gd name="T7" fmla="*/ 0 h 63"/>
                  <a:gd name="T8" fmla="*/ 5 w 124"/>
                  <a:gd name="T9" fmla="*/ 2 h 63"/>
                  <a:gd name="T10" fmla="*/ 4 w 124"/>
                  <a:gd name="T11" fmla="*/ 2 h 63"/>
                  <a:gd name="T12" fmla="*/ 0 w 124"/>
                  <a:gd name="T13" fmla="*/ 2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"/>
                  <a:gd name="T22" fmla="*/ 0 h 63"/>
                  <a:gd name="T23" fmla="*/ 124 w 124"/>
                  <a:gd name="T24" fmla="*/ 63 h 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" h="63">
                    <a:moveTo>
                      <a:pt x="6" y="63"/>
                    </a:moveTo>
                    <a:lnTo>
                      <a:pt x="0" y="18"/>
                    </a:lnTo>
                    <a:lnTo>
                      <a:pt x="110" y="0"/>
                    </a:lnTo>
                    <a:lnTo>
                      <a:pt x="107" y="1"/>
                    </a:lnTo>
                    <a:lnTo>
                      <a:pt x="124" y="43"/>
                    </a:lnTo>
                    <a:lnTo>
                      <a:pt x="121" y="44"/>
                    </a:lnTo>
                    <a:lnTo>
                      <a:pt x="6" y="63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15" name="Freeform 337"/>
              <p:cNvSpPr>
                <a:spLocks/>
              </p:cNvSpPr>
              <p:nvPr/>
            </p:nvSpPr>
            <p:spPr bwMode="auto">
              <a:xfrm>
                <a:off x="2140" y="2930"/>
                <a:ext cx="40" cy="26"/>
              </a:xfrm>
              <a:custGeom>
                <a:avLst/>
                <a:gdLst>
                  <a:gd name="T0" fmla="*/ 1 w 122"/>
                  <a:gd name="T1" fmla="*/ 3 h 79"/>
                  <a:gd name="T2" fmla="*/ 0 w 122"/>
                  <a:gd name="T3" fmla="*/ 1 h 79"/>
                  <a:gd name="T4" fmla="*/ 3 w 122"/>
                  <a:gd name="T5" fmla="*/ 0 h 79"/>
                  <a:gd name="T6" fmla="*/ 3 w 122"/>
                  <a:gd name="T7" fmla="*/ 0 h 79"/>
                  <a:gd name="T8" fmla="*/ 4 w 122"/>
                  <a:gd name="T9" fmla="*/ 1 h 79"/>
                  <a:gd name="T10" fmla="*/ 4 w 122"/>
                  <a:gd name="T11" fmla="*/ 1 h 79"/>
                  <a:gd name="T12" fmla="*/ 1 w 122"/>
                  <a:gd name="T13" fmla="*/ 3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2"/>
                  <a:gd name="T22" fmla="*/ 0 h 79"/>
                  <a:gd name="T23" fmla="*/ 122 w 122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2" h="79">
                    <a:moveTo>
                      <a:pt x="17" y="79"/>
                    </a:moveTo>
                    <a:lnTo>
                      <a:pt x="0" y="37"/>
                    </a:lnTo>
                    <a:lnTo>
                      <a:pt x="94" y="2"/>
                    </a:lnTo>
                    <a:lnTo>
                      <a:pt x="98" y="0"/>
                    </a:lnTo>
                    <a:lnTo>
                      <a:pt x="118" y="41"/>
                    </a:lnTo>
                    <a:lnTo>
                      <a:pt x="122" y="39"/>
                    </a:lnTo>
                    <a:lnTo>
                      <a:pt x="17" y="79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16" name="Freeform 338"/>
              <p:cNvSpPr>
                <a:spLocks/>
              </p:cNvSpPr>
              <p:nvPr/>
            </p:nvSpPr>
            <p:spPr bwMode="auto">
              <a:xfrm>
                <a:off x="2172" y="2912"/>
                <a:ext cx="46" cy="32"/>
              </a:xfrm>
              <a:custGeom>
                <a:avLst/>
                <a:gdLst>
                  <a:gd name="T0" fmla="*/ 1 w 137"/>
                  <a:gd name="T1" fmla="*/ 4 h 96"/>
                  <a:gd name="T2" fmla="*/ 0 w 137"/>
                  <a:gd name="T3" fmla="*/ 2 h 96"/>
                  <a:gd name="T4" fmla="*/ 4 w 137"/>
                  <a:gd name="T5" fmla="*/ 0 h 96"/>
                  <a:gd name="T6" fmla="*/ 4 w 137"/>
                  <a:gd name="T7" fmla="*/ 0 h 96"/>
                  <a:gd name="T8" fmla="*/ 5 w 137"/>
                  <a:gd name="T9" fmla="*/ 1 h 96"/>
                  <a:gd name="T10" fmla="*/ 5 w 137"/>
                  <a:gd name="T11" fmla="*/ 1 h 96"/>
                  <a:gd name="T12" fmla="*/ 1 w 137"/>
                  <a:gd name="T13" fmla="*/ 4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96"/>
                  <a:gd name="T23" fmla="*/ 137 w 137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96">
                    <a:moveTo>
                      <a:pt x="20" y="96"/>
                    </a:moveTo>
                    <a:lnTo>
                      <a:pt x="0" y="55"/>
                    </a:lnTo>
                    <a:lnTo>
                      <a:pt x="110" y="0"/>
                    </a:lnTo>
                    <a:lnTo>
                      <a:pt x="106" y="3"/>
                    </a:lnTo>
                    <a:lnTo>
                      <a:pt x="137" y="37"/>
                    </a:lnTo>
                    <a:lnTo>
                      <a:pt x="132" y="39"/>
                    </a:lnTo>
                    <a:lnTo>
                      <a:pt x="20" y="96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17" name="Freeform 339"/>
              <p:cNvSpPr>
                <a:spLocks/>
              </p:cNvSpPr>
              <p:nvPr/>
            </p:nvSpPr>
            <p:spPr bwMode="auto">
              <a:xfrm>
                <a:off x="2208" y="2882"/>
                <a:ext cx="46" cy="42"/>
              </a:xfrm>
              <a:custGeom>
                <a:avLst/>
                <a:gdLst>
                  <a:gd name="T0" fmla="*/ 1 w 138"/>
                  <a:gd name="T1" fmla="*/ 5 h 127"/>
                  <a:gd name="T2" fmla="*/ 0 w 138"/>
                  <a:gd name="T3" fmla="*/ 3 h 127"/>
                  <a:gd name="T4" fmla="*/ 4 w 138"/>
                  <a:gd name="T5" fmla="*/ 0 h 127"/>
                  <a:gd name="T6" fmla="*/ 4 w 138"/>
                  <a:gd name="T7" fmla="*/ 0 h 127"/>
                  <a:gd name="T8" fmla="*/ 5 w 138"/>
                  <a:gd name="T9" fmla="*/ 1 h 127"/>
                  <a:gd name="T10" fmla="*/ 5 w 138"/>
                  <a:gd name="T11" fmla="*/ 1 h 127"/>
                  <a:gd name="T12" fmla="*/ 1 w 138"/>
                  <a:gd name="T13" fmla="*/ 5 h 1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8"/>
                  <a:gd name="T22" fmla="*/ 0 h 127"/>
                  <a:gd name="T23" fmla="*/ 138 w 138"/>
                  <a:gd name="T24" fmla="*/ 127 h 1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8" h="127">
                    <a:moveTo>
                      <a:pt x="31" y="127"/>
                    </a:moveTo>
                    <a:lnTo>
                      <a:pt x="0" y="93"/>
                    </a:lnTo>
                    <a:lnTo>
                      <a:pt x="106" y="0"/>
                    </a:lnTo>
                    <a:lnTo>
                      <a:pt x="105" y="1"/>
                    </a:lnTo>
                    <a:lnTo>
                      <a:pt x="138" y="32"/>
                    </a:lnTo>
                    <a:lnTo>
                      <a:pt x="137" y="33"/>
                    </a:lnTo>
                    <a:lnTo>
                      <a:pt x="31" y="127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18" name="Freeform 340"/>
              <p:cNvSpPr>
                <a:spLocks/>
              </p:cNvSpPr>
              <p:nvPr/>
            </p:nvSpPr>
            <p:spPr bwMode="auto">
              <a:xfrm>
                <a:off x="2243" y="2844"/>
                <a:ext cx="49" cy="48"/>
              </a:xfrm>
              <a:custGeom>
                <a:avLst/>
                <a:gdLst>
                  <a:gd name="T0" fmla="*/ 1 w 147"/>
                  <a:gd name="T1" fmla="*/ 5 h 145"/>
                  <a:gd name="T2" fmla="*/ 0 w 147"/>
                  <a:gd name="T3" fmla="*/ 4 h 145"/>
                  <a:gd name="T4" fmla="*/ 4 w 147"/>
                  <a:gd name="T5" fmla="*/ 0 h 145"/>
                  <a:gd name="T6" fmla="*/ 4 w 147"/>
                  <a:gd name="T7" fmla="*/ 0 h 145"/>
                  <a:gd name="T8" fmla="*/ 5 w 147"/>
                  <a:gd name="T9" fmla="*/ 1 h 145"/>
                  <a:gd name="T10" fmla="*/ 5 w 147"/>
                  <a:gd name="T11" fmla="*/ 1 h 145"/>
                  <a:gd name="T12" fmla="*/ 1 w 147"/>
                  <a:gd name="T13" fmla="*/ 5 h 1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7"/>
                  <a:gd name="T22" fmla="*/ 0 h 145"/>
                  <a:gd name="T23" fmla="*/ 147 w 147"/>
                  <a:gd name="T24" fmla="*/ 145 h 1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7" h="145">
                    <a:moveTo>
                      <a:pt x="33" y="145"/>
                    </a:moveTo>
                    <a:lnTo>
                      <a:pt x="0" y="114"/>
                    </a:lnTo>
                    <a:lnTo>
                      <a:pt x="108" y="0"/>
                    </a:lnTo>
                    <a:lnTo>
                      <a:pt x="147" y="25"/>
                    </a:lnTo>
                    <a:lnTo>
                      <a:pt x="33" y="145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19" name="Freeform 341"/>
              <p:cNvSpPr>
                <a:spLocks/>
              </p:cNvSpPr>
              <p:nvPr/>
            </p:nvSpPr>
            <p:spPr bwMode="auto">
              <a:xfrm>
                <a:off x="2279" y="2790"/>
                <a:ext cx="48" cy="62"/>
              </a:xfrm>
              <a:custGeom>
                <a:avLst/>
                <a:gdLst>
                  <a:gd name="T0" fmla="*/ 1 w 145"/>
                  <a:gd name="T1" fmla="*/ 7 h 186"/>
                  <a:gd name="T2" fmla="*/ 0 w 145"/>
                  <a:gd name="T3" fmla="*/ 6 h 186"/>
                  <a:gd name="T4" fmla="*/ 4 w 145"/>
                  <a:gd name="T5" fmla="*/ 0 h 186"/>
                  <a:gd name="T6" fmla="*/ 4 w 145"/>
                  <a:gd name="T7" fmla="*/ 0 h 186"/>
                  <a:gd name="T8" fmla="*/ 5 w 145"/>
                  <a:gd name="T9" fmla="*/ 1 h 186"/>
                  <a:gd name="T10" fmla="*/ 5 w 145"/>
                  <a:gd name="T11" fmla="*/ 1 h 186"/>
                  <a:gd name="T12" fmla="*/ 1 w 145"/>
                  <a:gd name="T13" fmla="*/ 7 h 1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5"/>
                  <a:gd name="T22" fmla="*/ 0 h 186"/>
                  <a:gd name="T23" fmla="*/ 145 w 145"/>
                  <a:gd name="T24" fmla="*/ 186 h 1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5" h="186">
                    <a:moveTo>
                      <a:pt x="39" y="186"/>
                    </a:moveTo>
                    <a:lnTo>
                      <a:pt x="0" y="161"/>
                    </a:lnTo>
                    <a:lnTo>
                      <a:pt x="110" y="0"/>
                    </a:lnTo>
                    <a:lnTo>
                      <a:pt x="106" y="6"/>
                    </a:lnTo>
                    <a:lnTo>
                      <a:pt x="145" y="29"/>
                    </a:lnTo>
                    <a:lnTo>
                      <a:pt x="141" y="36"/>
                    </a:lnTo>
                    <a:lnTo>
                      <a:pt x="39" y="186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20" name="Freeform 342"/>
              <p:cNvSpPr>
                <a:spLocks/>
              </p:cNvSpPr>
              <p:nvPr/>
            </p:nvSpPr>
            <p:spPr bwMode="auto">
              <a:xfrm>
                <a:off x="2314" y="2729"/>
                <a:ext cx="50" cy="71"/>
              </a:xfrm>
              <a:custGeom>
                <a:avLst/>
                <a:gdLst>
                  <a:gd name="T0" fmla="*/ 1 w 149"/>
                  <a:gd name="T1" fmla="*/ 8 h 213"/>
                  <a:gd name="T2" fmla="*/ 0 w 149"/>
                  <a:gd name="T3" fmla="*/ 7 h 213"/>
                  <a:gd name="T4" fmla="*/ 4 w 149"/>
                  <a:gd name="T5" fmla="*/ 0 h 213"/>
                  <a:gd name="T6" fmla="*/ 4 w 149"/>
                  <a:gd name="T7" fmla="*/ 0 h 213"/>
                  <a:gd name="T8" fmla="*/ 5 w 149"/>
                  <a:gd name="T9" fmla="*/ 1 h 213"/>
                  <a:gd name="T10" fmla="*/ 6 w 149"/>
                  <a:gd name="T11" fmla="*/ 0 h 213"/>
                  <a:gd name="T12" fmla="*/ 1 w 149"/>
                  <a:gd name="T13" fmla="*/ 8 h 2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9"/>
                  <a:gd name="T22" fmla="*/ 0 h 213"/>
                  <a:gd name="T23" fmla="*/ 149 w 149"/>
                  <a:gd name="T24" fmla="*/ 213 h 2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9" h="213">
                    <a:moveTo>
                      <a:pt x="39" y="213"/>
                    </a:moveTo>
                    <a:lnTo>
                      <a:pt x="0" y="190"/>
                    </a:lnTo>
                    <a:lnTo>
                      <a:pt x="99" y="8"/>
                    </a:lnTo>
                    <a:lnTo>
                      <a:pt x="103" y="0"/>
                    </a:lnTo>
                    <a:lnTo>
                      <a:pt x="145" y="19"/>
                    </a:lnTo>
                    <a:lnTo>
                      <a:pt x="149" y="11"/>
                    </a:lnTo>
                    <a:lnTo>
                      <a:pt x="39" y="213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21" name="Freeform 343"/>
              <p:cNvSpPr>
                <a:spLocks/>
              </p:cNvSpPr>
              <p:nvPr/>
            </p:nvSpPr>
            <p:spPr bwMode="auto">
              <a:xfrm>
                <a:off x="2348" y="2566"/>
                <a:ext cx="87" cy="169"/>
              </a:xfrm>
              <a:custGeom>
                <a:avLst/>
                <a:gdLst>
                  <a:gd name="T0" fmla="*/ 2 w 260"/>
                  <a:gd name="T1" fmla="*/ 19 h 507"/>
                  <a:gd name="T2" fmla="*/ 0 w 260"/>
                  <a:gd name="T3" fmla="*/ 18 h 507"/>
                  <a:gd name="T4" fmla="*/ 8 w 260"/>
                  <a:gd name="T5" fmla="*/ 0 h 507"/>
                  <a:gd name="T6" fmla="*/ 8 w 260"/>
                  <a:gd name="T7" fmla="*/ 1 h 507"/>
                  <a:gd name="T8" fmla="*/ 10 w 260"/>
                  <a:gd name="T9" fmla="*/ 1 h 507"/>
                  <a:gd name="T10" fmla="*/ 9 w 260"/>
                  <a:gd name="T11" fmla="*/ 2 h 507"/>
                  <a:gd name="T12" fmla="*/ 2 w 260"/>
                  <a:gd name="T13" fmla="*/ 19 h 5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0"/>
                  <a:gd name="T22" fmla="*/ 0 h 507"/>
                  <a:gd name="T23" fmla="*/ 260 w 260"/>
                  <a:gd name="T24" fmla="*/ 507 h 5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0" h="507">
                    <a:moveTo>
                      <a:pt x="42" y="507"/>
                    </a:moveTo>
                    <a:lnTo>
                      <a:pt x="0" y="488"/>
                    </a:lnTo>
                    <a:lnTo>
                      <a:pt x="226" y="0"/>
                    </a:lnTo>
                    <a:lnTo>
                      <a:pt x="218" y="18"/>
                    </a:lnTo>
                    <a:lnTo>
                      <a:pt x="260" y="35"/>
                    </a:lnTo>
                    <a:lnTo>
                      <a:pt x="251" y="53"/>
                    </a:lnTo>
                    <a:lnTo>
                      <a:pt x="42" y="507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22" name="Freeform 344"/>
              <p:cNvSpPr>
                <a:spLocks/>
              </p:cNvSpPr>
              <p:nvPr/>
            </p:nvSpPr>
            <p:spPr bwMode="auto">
              <a:xfrm>
                <a:off x="2421" y="2483"/>
                <a:ext cx="49" cy="95"/>
              </a:xfrm>
              <a:custGeom>
                <a:avLst/>
                <a:gdLst>
                  <a:gd name="T0" fmla="*/ 2 w 148"/>
                  <a:gd name="T1" fmla="*/ 11 h 284"/>
                  <a:gd name="T2" fmla="*/ 0 w 148"/>
                  <a:gd name="T3" fmla="*/ 10 h 284"/>
                  <a:gd name="T4" fmla="*/ 4 w 148"/>
                  <a:gd name="T5" fmla="*/ 0 h 284"/>
                  <a:gd name="T6" fmla="*/ 4 w 148"/>
                  <a:gd name="T7" fmla="*/ 1 h 284"/>
                  <a:gd name="T8" fmla="*/ 5 w 148"/>
                  <a:gd name="T9" fmla="*/ 1 h 284"/>
                  <a:gd name="T10" fmla="*/ 5 w 148"/>
                  <a:gd name="T11" fmla="*/ 2 h 284"/>
                  <a:gd name="T12" fmla="*/ 2 w 148"/>
                  <a:gd name="T13" fmla="*/ 11 h 2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8"/>
                  <a:gd name="T22" fmla="*/ 0 h 284"/>
                  <a:gd name="T23" fmla="*/ 148 w 148"/>
                  <a:gd name="T24" fmla="*/ 284 h 2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8" h="284">
                    <a:moveTo>
                      <a:pt x="42" y="284"/>
                    </a:moveTo>
                    <a:lnTo>
                      <a:pt x="0" y="267"/>
                    </a:lnTo>
                    <a:lnTo>
                      <a:pt x="114" y="0"/>
                    </a:lnTo>
                    <a:lnTo>
                      <a:pt x="106" y="18"/>
                    </a:lnTo>
                    <a:lnTo>
                      <a:pt x="148" y="38"/>
                    </a:lnTo>
                    <a:lnTo>
                      <a:pt x="139" y="56"/>
                    </a:lnTo>
                    <a:lnTo>
                      <a:pt x="42" y="284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23" name="Freeform 345"/>
              <p:cNvSpPr>
                <a:spLocks/>
              </p:cNvSpPr>
              <p:nvPr/>
            </p:nvSpPr>
            <p:spPr bwMode="auto">
              <a:xfrm>
                <a:off x="2456" y="2413"/>
                <a:ext cx="50" cy="83"/>
              </a:xfrm>
              <a:custGeom>
                <a:avLst/>
                <a:gdLst>
                  <a:gd name="T0" fmla="*/ 2 w 148"/>
                  <a:gd name="T1" fmla="*/ 9 h 250"/>
                  <a:gd name="T2" fmla="*/ 0 w 148"/>
                  <a:gd name="T3" fmla="*/ 8 h 250"/>
                  <a:gd name="T4" fmla="*/ 4 w 148"/>
                  <a:gd name="T5" fmla="*/ 0 h 250"/>
                  <a:gd name="T6" fmla="*/ 4 w 148"/>
                  <a:gd name="T7" fmla="*/ 0 h 250"/>
                  <a:gd name="T8" fmla="*/ 6 w 148"/>
                  <a:gd name="T9" fmla="*/ 1 h 250"/>
                  <a:gd name="T10" fmla="*/ 6 w 148"/>
                  <a:gd name="T11" fmla="*/ 1 h 250"/>
                  <a:gd name="T12" fmla="*/ 2 w 148"/>
                  <a:gd name="T13" fmla="*/ 9 h 2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8"/>
                  <a:gd name="T22" fmla="*/ 0 h 250"/>
                  <a:gd name="T23" fmla="*/ 148 w 148"/>
                  <a:gd name="T24" fmla="*/ 250 h 2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8" h="250">
                    <a:moveTo>
                      <a:pt x="42" y="250"/>
                    </a:moveTo>
                    <a:lnTo>
                      <a:pt x="0" y="230"/>
                    </a:lnTo>
                    <a:lnTo>
                      <a:pt x="106" y="0"/>
                    </a:lnTo>
                    <a:lnTo>
                      <a:pt x="148" y="20"/>
                    </a:lnTo>
                    <a:lnTo>
                      <a:pt x="42" y="250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24" name="Freeform 346"/>
              <p:cNvSpPr>
                <a:spLocks/>
              </p:cNvSpPr>
              <p:nvPr/>
            </p:nvSpPr>
            <p:spPr bwMode="auto">
              <a:xfrm>
                <a:off x="2492" y="2344"/>
                <a:ext cx="48" cy="75"/>
              </a:xfrm>
              <a:custGeom>
                <a:avLst/>
                <a:gdLst>
                  <a:gd name="T0" fmla="*/ 2 w 145"/>
                  <a:gd name="T1" fmla="*/ 8 h 227"/>
                  <a:gd name="T2" fmla="*/ 0 w 145"/>
                  <a:gd name="T3" fmla="*/ 7 h 227"/>
                  <a:gd name="T4" fmla="*/ 4 w 145"/>
                  <a:gd name="T5" fmla="*/ 0 h 227"/>
                  <a:gd name="T6" fmla="*/ 4 w 145"/>
                  <a:gd name="T7" fmla="*/ 0 h 227"/>
                  <a:gd name="T8" fmla="*/ 5 w 145"/>
                  <a:gd name="T9" fmla="*/ 1 h 227"/>
                  <a:gd name="T10" fmla="*/ 5 w 145"/>
                  <a:gd name="T11" fmla="*/ 1 h 227"/>
                  <a:gd name="T12" fmla="*/ 2 w 145"/>
                  <a:gd name="T13" fmla="*/ 8 h 2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5"/>
                  <a:gd name="T22" fmla="*/ 0 h 227"/>
                  <a:gd name="T23" fmla="*/ 145 w 145"/>
                  <a:gd name="T24" fmla="*/ 227 h 2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5" h="227">
                    <a:moveTo>
                      <a:pt x="42" y="227"/>
                    </a:moveTo>
                    <a:lnTo>
                      <a:pt x="0" y="207"/>
                    </a:lnTo>
                    <a:lnTo>
                      <a:pt x="106" y="0"/>
                    </a:lnTo>
                    <a:lnTo>
                      <a:pt x="145" y="25"/>
                    </a:lnTo>
                    <a:lnTo>
                      <a:pt x="42" y="227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25" name="Freeform 347"/>
              <p:cNvSpPr>
                <a:spLocks/>
              </p:cNvSpPr>
              <p:nvPr/>
            </p:nvSpPr>
            <p:spPr bwMode="auto">
              <a:xfrm>
                <a:off x="2527" y="2289"/>
                <a:ext cx="49" cy="63"/>
              </a:xfrm>
              <a:custGeom>
                <a:avLst/>
                <a:gdLst>
                  <a:gd name="T0" fmla="*/ 1 w 146"/>
                  <a:gd name="T1" fmla="*/ 7 h 189"/>
                  <a:gd name="T2" fmla="*/ 0 w 146"/>
                  <a:gd name="T3" fmla="*/ 6 h 189"/>
                  <a:gd name="T4" fmla="*/ 4 w 146"/>
                  <a:gd name="T5" fmla="*/ 0 h 189"/>
                  <a:gd name="T6" fmla="*/ 4 w 146"/>
                  <a:gd name="T7" fmla="*/ 0 h 189"/>
                  <a:gd name="T8" fmla="*/ 5 w 146"/>
                  <a:gd name="T9" fmla="*/ 1 h 189"/>
                  <a:gd name="T10" fmla="*/ 5 w 146"/>
                  <a:gd name="T11" fmla="*/ 1 h 189"/>
                  <a:gd name="T12" fmla="*/ 1 w 146"/>
                  <a:gd name="T13" fmla="*/ 7 h 1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6"/>
                  <a:gd name="T22" fmla="*/ 0 h 189"/>
                  <a:gd name="T23" fmla="*/ 146 w 146"/>
                  <a:gd name="T24" fmla="*/ 189 h 1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6" h="189">
                    <a:moveTo>
                      <a:pt x="39" y="189"/>
                    </a:moveTo>
                    <a:lnTo>
                      <a:pt x="0" y="164"/>
                    </a:lnTo>
                    <a:lnTo>
                      <a:pt x="104" y="4"/>
                    </a:lnTo>
                    <a:lnTo>
                      <a:pt x="108" y="0"/>
                    </a:lnTo>
                    <a:lnTo>
                      <a:pt x="142" y="30"/>
                    </a:lnTo>
                    <a:lnTo>
                      <a:pt x="146" y="26"/>
                    </a:lnTo>
                    <a:lnTo>
                      <a:pt x="39" y="189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26" name="Freeform 348"/>
              <p:cNvSpPr>
                <a:spLocks/>
              </p:cNvSpPr>
              <p:nvPr/>
            </p:nvSpPr>
            <p:spPr bwMode="auto">
              <a:xfrm>
                <a:off x="2563" y="2246"/>
                <a:ext cx="48" cy="53"/>
              </a:xfrm>
              <a:custGeom>
                <a:avLst/>
                <a:gdLst>
                  <a:gd name="T0" fmla="*/ 1 w 143"/>
                  <a:gd name="T1" fmla="*/ 6 h 158"/>
                  <a:gd name="T2" fmla="*/ 0 w 143"/>
                  <a:gd name="T3" fmla="*/ 5 h 158"/>
                  <a:gd name="T4" fmla="*/ 4 w 143"/>
                  <a:gd name="T5" fmla="*/ 0 h 158"/>
                  <a:gd name="T6" fmla="*/ 4 w 143"/>
                  <a:gd name="T7" fmla="*/ 0 h 158"/>
                  <a:gd name="T8" fmla="*/ 5 w 143"/>
                  <a:gd name="T9" fmla="*/ 1 h 158"/>
                  <a:gd name="T10" fmla="*/ 5 w 143"/>
                  <a:gd name="T11" fmla="*/ 1 h 158"/>
                  <a:gd name="T12" fmla="*/ 1 w 143"/>
                  <a:gd name="T13" fmla="*/ 6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158"/>
                  <a:gd name="T23" fmla="*/ 143 w 143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158">
                    <a:moveTo>
                      <a:pt x="34" y="158"/>
                    </a:moveTo>
                    <a:lnTo>
                      <a:pt x="0" y="128"/>
                    </a:lnTo>
                    <a:lnTo>
                      <a:pt x="115" y="0"/>
                    </a:lnTo>
                    <a:lnTo>
                      <a:pt x="116" y="0"/>
                    </a:lnTo>
                    <a:lnTo>
                      <a:pt x="141" y="39"/>
                    </a:lnTo>
                    <a:lnTo>
                      <a:pt x="143" y="39"/>
                    </a:lnTo>
                    <a:lnTo>
                      <a:pt x="34" y="158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27" name="Freeform 349"/>
              <p:cNvSpPr>
                <a:spLocks/>
              </p:cNvSpPr>
              <p:nvPr/>
            </p:nvSpPr>
            <p:spPr bwMode="auto">
              <a:xfrm>
                <a:off x="2602" y="2223"/>
                <a:ext cx="41" cy="36"/>
              </a:xfrm>
              <a:custGeom>
                <a:avLst/>
                <a:gdLst>
                  <a:gd name="T0" fmla="*/ 1 w 124"/>
                  <a:gd name="T1" fmla="*/ 4 h 110"/>
                  <a:gd name="T2" fmla="*/ 0 w 124"/>
                  <a:gd name="T3" fmla="*/ 3 h 110"/>
                  <a:gd name="T4" fmla="*/ 4 w 124"/>
                  <a:gd name="T5" fmla="*/ 0 h 110"/>
                  <a:gd name="T6" fmla="*/ 4 w 124"/>
                  <a:gd name="T7" fmla="*/ 0 h 110"/>
                  <a:gd name="T8" fmla="*/ 4 w 124"/>
                  <a:gd name="T9" fmla="*/ 2 h 110"/>
                  <a:gd name="T10" fmla="*/ 5 w 124"/>
                  <a:gd name="T11" fmla="*/ 2 h 110"/>
                  <a:gd name="T12" fmla="*/ 1 w 124"/>
                  <a:gd name="T13" fmla="*/ 4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"/>
                  <a:gd name="T22" fmla="*/ 0 h 110"/>
                  <a:gd name="T23" fmla="*/ 124 w 124"/>
                  <a:gd name="T24" fmla="*/ 110 h 1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" h="110">
                    <a:moveTo>
                      <a:pt x="25" y="110"/>
                    </a:moveTo>
                    <a:lnTo>
                      <a:pt x="0" y="71"/>
                    </a:lnTo>
                    <a:lnTo>
                      <a:pt x="110" y="0"/>
                    </a:lnTo>
                    <a:lnTo>
                      <a:pt x="119" y="0"/>
                    </a:lnTo>
                    <a:lnTo>
                      <a:pt x="119" y="45"/>
                    </a:lnTo>
                    <a:lnTo>
                      <a:pt x="124" y="45"/>
                    </a:lnTo>
                    <a:lnTo>
                      <a:pt x="25" y="110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28" name="Freeform 350"/>
              <p:cNvSpPr>
                <a:spLocks/>
              </p:cNvSpPr>
              <p:nvPr/>
            </p:nvSpPr>
            <p:spPr bwMode="auto">
              <a:xfrm>
                <a:off x="2641" y="2223"/>
                <a:ext cx="39" cy="15"/>
              </a:xfrm>
              <a:custGeom>
                <a:avLst/>
                <a:gdLst>
                  <a:gd name="T0" fmla="*/ 0 w 117"/>
                  <a:gd name="T1" fmla="*/ 2 h 45"/>
                  <a:gd name="T2" fmla="*/ 0 w 117"/>
                  <a:gd name="T3" fmla="*/ 0 h 45"/>
                  <a:gd name="T4" fmla="*/ 4 w 117"/>
                  <a:gd name="T5" fmla="*/ 0 h 45"/>
                  <a:gd name="T6" fmla="*/ 4 w 117"/>
                  <a:gd name="T7" fmla="*/ 0 h 45"/>
                  <a:gd name="T8" fmla="*/ 3 w 117"/>
                  <a:gd name="T9" fmla="*/ 1 h 45"/>
                  <a:gd name="T10" fmla="*/ 4 w 117"/>
                  <a:gd name="T11" fmla="*/ 2 h 45"/>
                  <a:gd name="T12" fmla="*/ 0 w 117"/>
                  <a:gd name="T13" fmla="*/ 2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45"/>
                  <a:gd name="T23" fmla="*/ 117 w 117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45">
                    <a:moveTo>
                      <a:pt x="0" y="45"/>
                    </a:moveTo>
                    <a:lnTo>
                      <a:pt x="0" y="0"/>
                    </a:lnTo>
                    <a:lnTo>
                      <a:pt x="111" y="0"/>
                    </a:lnTo>
                    <a:lnTo>
                      <a:pt x="117" y="4"/>
                    </a:lnTo>
                    <a:lnTo>
                      <a:pt x="92" y="40"/>
                    </a:lnTo>
                    <a:lnTo>
                      <a:pt x="100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29" name="Freeform 351"/>
              <p:cNvSpPr>
                <a:spLocks/>
              </p:cNvSpPr>
              <p:nvPr/>
            </p:nvSpPr>
            <p:spPr bwMode="auto">
              <a:xfrm>
                <a:off x="2672" y="2224"/>
                <a:ext cx="48" cy="37"/>
              </a:xfrm>
              <a:custGeom>
                <a:avLst/>
                <a:gdLst>
                  <a:gd name="T0" fmla="*/ 0 w 145"/>
                  <a:gd name="T1" fmla="*/ 1 h 112"/>
                  <a:gd name="T2" fmla="*/ 1 w 145"/>
                  <a:gd name="T3" fmla="*/ 0 h 112"/>
                  <a:gd name="T4" fmla="*/ 5 w 145"/>
                  <a:gd name="T5" fmla="*/ 3 h 112"/>
                  <a:gd name="T6" fmla="*/ 5 w 145"/>
                  <a:gd name="T7" fmla="*/ 3 h 112"/>
                  <a:gd name="T8" fmla="*/ 4 w 145"/>
                  <a:gd name="T9" fmla="*/ 4 h 112"/>
                  <a:gd name="T10" fmla="*/ 4 w 145"/>
                  <a:gd name="T11" fmla="*/ 4 h 112"/>
                  <a:gd name="T12" fmla="*/ 0 w 145"/>
                  <a:gd name="T13" fmla="*/ 1 h 1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5"/>
                  <a:gd name="T22" fmla="*/ 0 h 112"/>
                  <a:gd name="T23" fmla="*/ 145 w 145"/>
                  <a:gd name="T24" fmla="*/ 112 h 1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5" h="112">
                    <a:moveTo>
                      <a:pt x="0" y="36"/>
                    </a:moveTo>
                    <a:lnTo>
                      <a:pt x="25" y="0"/>
                    </a:lnTo>
                    <a:lnTo>
                      <a:pt x="145" y="85"/>
                    </a:lnTo>
                    <a:lnTo>
                      <a:pt x="145" y="86"/>
                    </a:lnTo>
                    <a:lnTo>
                      <a:pt x="106" y="111"/>
                    </a:lnTo>
                    <a:lnTo>
                      <a:pt x="106" y="11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30" name="Freeform 352"/>
              <p:cNvSpPr>
                <a:spLocks/>
              </p:cNvSpPr>
              <p:nvPr/>
            </p:nvSpPr>
            <p:spPr bwMode="auto">
              <a:xfrm>
                <a:off x="2707" y="2253"/>
                <a:ext cx="49" cy="64"/>
              </a:xfrm>
              <a:custGeom>
                <a:avLst/>
                <a:gdLst>
                  <a:gd name="T0" fmla="*/ 0 w 145"/>
                  <a:gd name="T1" fmla="*/ 1 h 192"/>
                  <a:gd name="T2" fmla="*/ 1 w 145"/>
                  <a:gd name="T3" fmla="*/ 0 h 192"/>
                  <a:gd name="T4" fmla="*/ 5 w 145"/>
                  <a:gd name="T5" fmla="*/ 6 h 192"/>
                  <a:gd name="T6" fmla="*/ 6 w 145"/>
                  <a:gd name="T7" fmla="*/ 6 h 192"/>
                  <a:gd name="T8" fmla="*/ 4 w 145"/>
                  <a:gd name="T9" fmla="*/ 7 h 192"/>
                  <a:gd name="T10" fmla="*/ 4 w 145"/>
                  <a:gd name="T11" fmla="*/ 7 h 192"/>
                  <a:gd name="T12" fmla="*/ 0 w 145"/>
                  <a:gd name="T13" fmla="*/ 1 h 1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5"/>
                  <a:gd name="T22" fmla="*/ 0 h 192"/>
                  <a:gd name="T23" fmla="*/ 145 w 145"/>
                  <a:gd name="T24" fmla="*/ 192 h 1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5" h="192">
                    <a:moveTo>
                      <a:pt x="0" y="25"/>
                    </a:moveTo>
                    <a:lnTo>
                      <a:pt x="39" y="0"/>
                    </a:lnTo>
                    <a:lnTo>
                      <a:pt x="143" y="167"/>
                    </a:lnTo>
                    <a:lnTo>
                      <a:pt x="145" y="170"/>
                    </a:lnTo>
                    <a:lnTo>
                      <a:pt x="103" y="189"/>
                    </a:lnTo>
                    <a:lnTo>
                      <a:pt x="104" y="19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31" name="Freeform 353"/>
              <p:cNvSpPr>
                <a:spLocks/>
              </p:cNvSpPr>
              <p:nvPr/>
            </p:nvSpPr>
            <p:spPr bwMode="auto">
              <a:xfrm>
                <a:off x="2742" y="2309"/>
                <a:ext cx="86" cy="156"/>
              </a:xfrm>
              <a:custGeom>
                <a:avLst/>
                <a:gdLst>
                  <a:gd name="T0" fmla="*/ 0 w 258"/>
                  <a:gd name="T1" fmla="*/ 1 h 468"/>
                  <a:gd name="T2" fmla="*/ 2 w 258"/>
                  <a:gd name="T3" fmla="*/ 0 h 468"/>
                  <a:gd name="T4" fmla="*/ 10 w 258"/>
                  <a:gd name="T5" fmla="*/ 17 h 468"/>
                  <a:gd name="T6" fmla="*/ 9 w 258"/>
                  <a:gd name="T7" fmla="*/ 17 h 468"/>
                  <a:gd name="T8" fmla="*/ 8 w 258"/>
                  <a:gd name="T9" fmla="*/ 17 h 468"/>
                  <a:gd name="T10" fmla="*/ 8 w 258"/>
                  <a:gd name="T11" fmla="*/ 17 h 468"/>
                  <a:gd name="T12" fmla="*/ 0 w 258"/>
                  <a:gd name="T13" fmla="*/ 1 h 4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8"/>
                  <a:gd name="T22" fmla="*/ 0 h 468"/>
                  <a:gd name="T23" fmla="*/ 258 w 258"/>
                  <a:gd name="T24" fmla="*/ 468 h 4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8" h="468">
                    <a:moveTo>
                      <a:pt x="0" y="19"/>
                    </a:moveTo>
                    <a:lnTo>
                      <a:pt x="42" y="0"/>
                    </a:lnTo>
                    <a:lnTo>
                      <a:pt x="258" y="455"/>
                    </a:lnTo>
                    <a:lnTo>
                      <a:pt x="252" y="446"/>
                    </a:lnTo>
                    <a:lnTo>
                      <a:pt x="213" y="468"/>
                    </a:lnTo>
                    <a:lnTo>
                      <a:pt x="207" y="458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32" name="Freeform 354"/>
              <p:cNvSpPr>
                <a:spLocks/>
              </p:cNvSpPr>
              <p:nvPr/>
            </p:nvSpPr>
            <p:spPr bwMode="auto">
              <a:xfrm>
                <a:off x="2813" y="2458"/>
                <a:ext cx="50" cy="75"/>
              </a:xfrm>
              <a:custGeom>
                <a:avLst/>
                <a:gdLst>
                  <a:gd name="T0" fmla="*/ 0 w 151"/>
                  <a:gd name="T1" fmla="*/ 1 h 226"/>
                  <a:gd name="T2" fmla="*/ 1 w 151"/>
                  <a:gd name="T3" fmla="*/ 0 h 226"/>
                  <a:gd name="T4" fmla="*/ 6 w 151"/>
                  <a:gd name="T5" fmla="*/ 8 h 226"/>
                  <a:gd name="T6" fmla="*/ 6 w 151"/>
                  <a:gd name="T7" fmla="*/ 8 h 226"/>
                  <a:gd name="T8" fmla="*/ 4 w 151"/>
                  <a:gd name="T9" fmla="*/ 8 h 226"/>
                  <a:gd name="T10" fmla="*/ 4 w 151"/>
                  <a:gd name="T11" fmla="*/ 8 h 226"/>
                  <a:gd name="T12" fmla="*/ 0 w 151"/>
                  <a:gd name="T13" fmla="*/ 1 h 2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1"/>
                  <a:gd name="T22" fmla="*/ 0 h 226"/>
                  <a:gd name="T23" fmla="*/ 151 w 151"/>
                  <a:gd name="T24" fmla="*/ 226 h 2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1" h="226">
                    <a:moveTo>
                      <a:pt x="0" y="22"/>
                    </a:moveTo>
                    <a:lnTo>
                      <a:pt x="39" y="0"/>
                    </a:lnTo>
                    <a:lnTo>
                      <a:pt x="151" y="204"/>
                    </a:lnTo>
                    <a:lnTo>
                      <a:pt x="112" y="226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33" name="Freeform 355"/>
              <p:cNvSpPr>
                <a:spLocks/>
              </p:cNvSpPr>
              <p:nvPr/>
            </p:nvSpPr>
            <p:spPr bwMode="auto">
              <a:xfrm>
                <a:off x="2850" y="2526"/>
                <a:ext cx="49" cy="68"/>
              </a:xfrm>
              <a:custGeom>
                <a:avLst/>
                <a:gdLst>
                  <a:gd name="T0" fmla="*/ 0 w 146"/>
                  <a:gd name="T1" fmla="*/ 1 h 205"/>
                  <a:gd name="T2" fmla="*/ 1 w 146"/>
                  <a:gd name="T3" fmla="*/ 0 h 205"/>
                  <a:gd name="T4" fmla="*/ 5 w 146"/>
                  <a:gd name="T5" fmla="*/ 7 h 205"/>
                  <a:gd name="T6" fmla="*/ 5 w 146"/>
                  <a:gd name="T7" fmla="*/ 7 h 205"/>
                  <a:gd name="T8" fmla="*/ 4 w 146"/>
                  <a:gd name="T9" fmla="*/ 8 h 205"/>
                  <a:gd name="T10" fmla="*/ 4 w 146"/>
                  <a:gd name="T11" fmla="*/ 7 h 205"/>
                  <a:gd name="T12" fmla="*/ 0 w 146"/>
                  <a:gd name="T13" fmla="*/ 1 h 2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6"/>
                  <a:gd name="T22" fmla="*/ 0 h 205"/>
                  <a:gd name="T23" fmla="*/ 146 w 146"/>
                  <a:gd name="T24" fmla="*/ 205 h 2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6" h="205">
                    <a:moveTo>
                      <a:pt x="0" y="22"/>
                    </a:moveTo>
                    <a:lnTo>
                      <a:pt x="39" y="0"/>
                    </a:lnTo>
                    <a:lnTo>
                      <a:pt x="146" y="181"/>
                    </a:lnTo>
                    <a:lnTo>
                      <a:pt x="142" y="177"/>
                    </a:lnTo>
                    <a:lnTo>
                      <a:pt x="108" y="205"/>
                    </a:lnTo>
                    <a:lnTo>
                      <a:pt x="104" y="201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34" name="Freeform 356"/>
              <p:cNvSpPr>
                <a:spLocks/>
              </p:cNvSpPr>
              <p:nvPr/>
            </p:nvSpPr>
            <p:spPr bwMode="auto">
              <a:xfrm>
                <a:off x="2886" y="2585"/>
                <a:ext cx="45" cy="52"/>
              </a:xfrm>
              <a:custGeom>
                <a:avLst/>
                <a:gdLst>
                  <a:gd name="T0" fmla="*/ 0 w 135"/>
                  <a:gd name="T1" fmla="*/ 1 h 156"/>
                  <a:gd name="T2" fmla="*/ 1 w 135"/>
                  <a:gd name="T3" fmla="*/ 0 h 156"/>
                  <a:gd name="T4" fmla="*/ 5 w 135"/>
                  <a:gd name="T5" fmla="*/ 4 h 156"/>
                  <a:gd name="T6" fmla="*/ 5 w 135"/>
                  <a:gd name="T7" fmla="*/ 4 h 156"/>
                  <a:gd name="T8" fmla="*/ 4 w 135"/>
                  <a:gd name="T9" fmla="*/ 6 h 156"/>
                  <a:gd name="T10" fmla="*/ 4 w 135"/>
                  <a:gd name="T11" fmla="*/ 6 h 156"/>
                  <a:gd name="T12" fmla="*/ 0 w 135"/>
                  <a:gd name="T13" fmla="*/ 1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5"/>
                  <a:gd name="T22" fmla="*/ 0 h 156"/>
                  <a:gd name="T23" fmla="*/ 135 w 13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5" h="156">
                    <a:moveTo>
                      <a:pt x="0" y="28"/>
                    </a:moveTo>
                    <a:lnTo>
                      <a:pt x="34" y="0"/>
                    </a:lnTo>
                    <a:lnTo>
                      <a:pt x="135" y="121"/>
                    </a:lnTo>
                    <a:lnTo>
                      <a:pt x="134" y="120"/>
                    </a:lnTo>
                    <a:lnTo>
                      <a:pt x="109" y="156"/>
                    </a:lnTo>
                    <a:lnTo>
                      <a:pt x="108" y="15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35" name="Freeform 357"/>
              <p:cNvSpPr>
                <a:spLocks/>
              </p:cNvSpPr>
              <p:nvPr/>
            </p:nvSpPr>
            <p:spPr bwMode="auto">
              <a:xfrm>
                <a:off x="2922" y="2625"/>
                <a:ext cx="44" cy="40"/>
              </a:xfrm>
              <a:custGeom>
                <a:avLst/>
                <a:gdLst>
                  <a:gd name="T0" fmla="*/ 0 w 132"/>
                  <a:gd name="T1" fmla="*/ 1 h 121"/>
                  <a:gd name="T2" fmla="*/ 1 w 132"/>
                  <a:gd name="T3" fmla="*/ 0 h 121"/>
                  <a:gd name="T4" fmla="*/ 5 w 132"/>
                  <a:gd name="T5" fmla="*/ 3 h 121"/>
                  <a:gd name="T6" fmla="*/ 5 w 132"/>
                  <a:gd name="T7" fmla="*/ 3 h 121"/>
                  <a:gd name="T8" fmla="*/ 4 w 132"/>
                  <a:gd name="T9" fmla="*/ 4 h 121"/>
                  <a:gd name="T10" fmla="*/ 4 w 132"/>
                  <a:gd name="T11" fmla="*/ 4 h 121"/>
                  <a:gd name="T12" fmla="*/ 0 w 132"/>
                  <a:gd name="T13" fmla="*/ 1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2"/>
                  <a:gd name="T22" fmla="*/ 0 h 121"/>
                  <a:gd name="T23" fmla="*/ 132 w 132"/>
                  <a:gd name="T24" fmla="*/ 121 h 1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2" h="121">
                    <a:moveTo>
                      <a:pt x="0" y="36"/>
                    </a:moveTo>
                    <a:lnTo>
                      <a:pt x="25" y="0"/>
                    </a:lnTo>
                    <a:lnTo>
                      <a:pt x="132" y="78"/>
                    </a:lnTo>
                    <a:lnTo>
                      <a:pt x="128" y="76"/>
                    </a:lnTo>
                    <a:lnTo>
                      <a:pt x="120" y="121"/>
                    </a:lnTo>
                    <a:lnTo>
                      <a:pt x="116" y="12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36" name="Freeform 358"/>
              <p:cNvSpPr>
                <a:spLocks/>
              </p:cNvSpPr>
              <p:nvPr/>
            </p:nvSpPr>
            <p:spPr bwMode="auto">
              <a:xfrm>
                <a:off x="2962" y="2650"/>
                <a:ext cx="39" cy="24"/>
              </a:xfrm>
              <a:custGeom>
                <a:avLst/>
                <a:gdLst>
                  <a:gd name="T0" fmla="*/ 0 w 117"/>
                  <a:gd name="T1" fmla="*/ 2 h 71"/>
                  <a:gd name="T2" fmla="*/ 0 w 117"/>
                  <a:gd name="T3" fmla="*/ 0 h 71"/>
                  <a:gd name="T4" fmla="*/ 4 w 117"/>
                  <a:gd name="T5" fmla="*/ 1 h 71"/>
                  <a:gd name="T6" fmla="*/ 4 w 117"/>
                  <a:gd name="T7" fmla="*/ 1 h 71"/>
                  <a:gd name="T8" fmla="*/ 4 w 117"/>
                  <a:gd name="T9" fmla="*/ 3 h 71"/>
                  <a:gd name="T10" fmla="*/ 4 w 117"/>
                  <a:gd name="T11" fmla="*/ 3 h 71"/>
                  <a:gd name="T12" fmla="*/ 0 w 117"/>
                  <a:gd name="T13" fmla="*/ 2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71"/>
                  <a:gd name="T23" fmla="*/ 117 w 117"/>
                  <a:gd name="T24" fmla="*/ 71 h 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71">
                    <a:moveTo>
                      <a:pt x="0" y="45"/>
                    </a:moveTo>
                    <a:lnTo>
                      <a:pt x="8" y="0"/>
                    </a:lnTo>
                    <a:lnTo>
                      <a:pt x="107" y="24"/>
                    </a:lnTo>
                    <a:lnTo>
                      <a:pt x="103" y="25"/>
                    </a:lnTo>
                    <a:lnTo>
                      <a:pt x="117" y="70"/>
                    </a:lnTo>
                    <a:lnTo>
                      <a:pt x="113" y="7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37" name="Freeform 359"/>
              <p:cNvSpPr>
                <a:spLocks/>
              </p:cNvSpPr>
              <p:nvPr/>
            </p:nvSpPr>
            <p:spPr bwMode="auto">
              <a:xfrm>
                <a:off x="2997" y="2647"/>
                <a:ext cx="42" cy="27"/>
              </a:xfrm>
              <a:custGeom>
                <a:avLst/>
                <a:gdLst>
                  <a:gd name="T0" fmla="*/ 1 w 128"/>
                  <a:gd name="T1" fmla="*/ 3 h 81"/>
                  <a:gd name="T2" fmla="*/ 0 w 128"/>
                  <a:gd name="T3" fmla="*/ 1 h 81"/>
                  <a:gd name="T4" fmla="*/ 4 w 128"/>
                  <a:gd name="T5" fmla="*/ 0 h 81"/>
                  <a:gd name="T6" fmla="*/ 4 w 128"/>
                  <a:gd name="T7" fmla="*/ 0 h 81"/>
                  <a:gd name="T8" fmla="*/ 5 w 128"/>
                  <a:gd name="T9" fmla="*/ 1 h 81"/>
                  <a:gd name="T10" fmla="*/ 4 w 128"/>
                  <a:gd name="T11" fmla="*/ 2 h 81"/>
                  <a:gd name="T12" fmla="*/ 1 w 128"/>
                  <a:gd name="T13" fmla="*/ 3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"/>
                  <a:gd name="T22" fmla="*/ 0 h 81"/>
                  <a:gd name="T23" fmla="*/ 128 w 128"/>
                  <a:gd name="T24" fmla="*/ 81 h 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" h="81">
                    <a:moveTo>
                      <a:pt x="14" y="81"/>
                    </a:moveTo>
                    <a:lnTo>
                      <a:pt x="0" y="36"/>
                    </a:lnTo>
                    <a:lnTo>
                      <a:pt x="102" y="0"/>
                    </a:lnTo>
                    <a:lnTo>
                      <a:pt x="98" y="4"/>
                    </a:lnTo>
                    <a:lnTo>
                      <a:pt x="128" y="38"/>
                    </a:lnTo>
                    <a:lnTo>
                      <a:pt x="124" y="42"/>
                    </a:lnTo>
                    <a:lnTo>
                      <a:pt x="14" y="81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38" name="Freeform 360"/>
              <p:cNvSpPr>
                <a:spLocks/>
              </p:cNvSpPr>
              <p:nvPr/>
            </p:nvSpPr>
            <p:spPr bwMode="auto">
              <a:xfrm>
                <a:off x="3029" y="2617"/>
                <a:ext cx="47" cy="42"/>
              </a:xfrm>
              <a:custGeom>
                <a:avLst/>
                <a:gdLst>
                  <a:gd name="T0" fmla="*/ 1 w 140"/>
                  <a:gd name="T1" fmla="*/ 5 h 128"/>
                  <a:gd name="T2" fmla="*/ 0 w 140"/>
                  <a:gd name="T3" fmla="*/ 3 h 128"/>
                  <a:gd name="T4" fmla="*/ 4 w 140"/>
                  <a:gd name="T5" fmla="*/ 0 h 128"/>
                  <a:gd name="T6" fmla="*/ 4 w 140"/>
                  <a:gd name="T7" fmla="*/ 0 h 128"/>
                  <a:gd name="T8" fmla="*/ 5 w 140"/>
                  <a:gd name="T9" fmla="*/ 1 h 128"/>
                  <a:gd name="T10" fmla="*/ 5 w 140"/>
                  <a:gd name="T11" fmla="*/ 1 h 128"/>
                  <a:gd name="T12" fmla="*/ 1 w 140"/>
                  <a:gd name="T13" fmla="*/ 5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0"/>
                  <a:gd name="T22" fmla="*/ 0 h 128"/>
                  <a:gd name="T23" fmla="*/ 140 w 140"/>
                  <a:gd name="T24" fmla="*/ 128 h 1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0" h="128">
                    <a:moveTo>
                      <a:pt x="30" y="128"/>
                    </a:moveTo>
                    <a:lnTo>
                      <a:pt x="0" y="94"/>
                    </a:lnTo>
                    <a:lnTo>
                      <a:pt x="101" y="0"/>
                    </a:lnTo>
                    <a:lnTo>
                      <a:pt x="140" y="25"/>
                    </a:lnTo>
                    <a:lnTo>
                      <a:pt x="30" y="128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39" name="Freeform 361"/>
              <p:cNvSpPr>
                <a:spLocks/>
              </p:cNvSpPr>
              <p:nvPr/>
            </p:nvSpPr>
            <p:spPr bwMode="auto">
              <a:xfrm>
                <a:off x="3063" y="2560"/>
                <a:ext cx="48" cy="65"/>
              </a:xfrm>
              <a:custGeom>
                <a:avLst/>
                <a:gdLst>
                  <a:gd name="T0" fmla="*/ 1 w 145"/>
                  <a:gd name="T1" fmla="*/ 7 h 194"/>
                  <a:gd name="T2" fmla="*/ 0 w 145"/>
                  <a:gd name="T3" fmla="*/ 6 h 194"/>
                  <a:gd name="T4" fmla="*/ 4 w 145"/>
                  <a:gd name="T5" fmla="*/ 0 h 194"/>
                  <a:gd name="T6" fmla="*/ 4 w 145"/>
                  <a:gd name="T7" fmla="*/ 0 h 194"/>
                  <a:gd name="T8" fmla="*/ 5 w 145"/>
                  <a:gd name="T9" fmla="*/ 1 h 194"/>
                  <a:gd name="T10" fmla="*/ 5 w 145"/>
                  <a:gd name="T11" fmla="*/ 1 h 194"/>
                  <a:gd name="T12" fmla="*/ 1 w 145"/>
                  <a:gd name="T13" fmla="*/ 7 h 1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5"/>
                  <a:gd name="T22" fmla="*/ 0 h 194"/>
                  <a:gd name="T23" fmla="*/ 145 w 145"/>
                  <a:gd name="T24" fmla="*/ 194 h 1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5" h="194">
                    <a:moveTo>
                      <a:pt x="39" y="194"/>
                    </a:moveTo>
                    <a:lnTo>
                      <a:pt x="0" y="169"/>
                    </a:lnTo>
                    <a:lnTo>
                      <a:pt x="106" y="0"/>
                    </a:lnTo>
                    <a:lnTo>
                      <a:pt x="104" y="6"/>
                    </a:lnTo>
                    <a:lnTo>
                      <a:pt x="145" y="23"/>
                    </a:lnTo>
                    <a:lnTo>
                      <a:pt x="143" y="28"/>
                    </a:lnTo>
                    <a:lnTo>
                      <a:pt x="39" y="194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40" name="Freeform 362"/>
              <p:cNvSpPr>
                <a:spLocks/>
              </p:cNvSpPr>
              <p:nvPr/>
            </p:nvSpPr>
            <p:spPr bwMode="auto">
              <a:xfrm>
                <a:off x="3098" y="2477"/>
                <a:ext cx="48" cy="91"/>
              </a:xfrm>
              <a:custGeom>
                <a:avLst/>
                <a:gdLst>
                  <a:gd name="T0" fmla="*/ 1 w 146"/>
                  <a:gd name="T1" fmla="*/ 10 h 273"/>
                  <a:gd name="T2" fmla="*/ 0 w 146"/>
                  <a:gd name="T3" fmla="*/ 9 h 273"/>
                  <a:gd name="T4" fmla="*/ 4 w 146"/>
                  <a:gd name="T5" fmla="*/ 0 h 273"/>
                  <a:gd name="T6" fmla="*/ 4 w 146"/>
                  <a:gd name="T7" fmla="*/ 0 h 273"/>
                  <a:gd name="T8" fmla="*/ 5 w 146"/>
                  <a:gd name="T9" fmla="*/ 1 h 273"/>
                  <a:gd name="T10" fmla="*/ 5 w 146"/>
                  <a:gd name="T11" fmla="*/ 1 h 273"/>
                  <a:gd name="T12" fmla="*/ 1 w 146"/>
                  <a:gd name="T13" fmla="*/ 10 h 2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6"/>
                  <a:gd name="T22" fmla="*/ 0 h 273"/>
                  <a:gd name="T23" fmla="*/ 146 w 146"/>
                  <a:gd name="T24" fmla="*/ 273 h 2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6" h="273">
                    <a:moveTo>
                      <a:pt x="41" y="273"/>
                    </a:moveTo>
                    <a:lnTo>
                      <a:pt x="0" y="256"/>
                    </a:lnTo>
                    <a:lnTo>
                      <a:pt x="108" y="0"/>
                    </a:lnTo>
                    <a:lnTo>
                      <a:pt x="104" y="9"/>
                    </a:lnTo>
                    <a:lnTo>
                      <a:pt x="146" y="23"/>
                    </a:lnTo>
                    <a:lnTo>
                      <a:pt x="142" y="33"/>
                    </a:lnTo>
                    <a:lnTo>
                      <a:pt x="41" y="273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41" name="Freeform 363"/>
              <p:cNvSpPr>
                <a:spLocks/>
              </p:cNvSpPr>
              <p:nvPr/>
            </p:nvSpPr>
            <p:spPr bwMode="auto">
              <a:xfrm>
                <a:off x="3132" y="2278"/>
                <a:ext cx="87" cy="207"/>
              </a:xfrm>
              <a:custGeom>
                <a:avLst/>
                <a:gdLst>
                  <a:gd name="T0" fmla="*/ 2 w 259"/>
                  <a:gd name="T1" fmla="*/ 23 h 619"/>
                  <a:gd name="T2" fmla="*/ 0 w 259"/>
                  <a:gd name="T3" fmla="*/ 23 h 619"/>
                  <a:gd name="T4" fmla="*/ 8 w 259"/>
                  <a:gd name="T5" fmla="*/ 0 h 619"/>
                  <a:gd name="T6" fmla="*/ 8 w 259"/>
                  <a:gd name="T7" fmla="*/ 0 h 619"/>
                  <a:gd name="T8" fmla="*/ 10 w 259"/>
                  <a:gd name="T9" fmla="*/ 1 h 619"/>
                  <a:gd name="T10" fmla="*/ 10 w 259"/>
                  <a:gd name="T11" fmla="*/ 1 h 619"/>
                  <a:gd name="T12" fmla="*/ 2 w 259"/>
                  <a:gd name="T13" fmla="*/ 23 h 6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9"/>
                  <a:gd name="T22" fmla="*/ 0 h 619"/>
                  <a:gd name="T23" fmla="*/ 259 w 259"/>
                  <a:gd name="T24" fmla="*/ 619 h 6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9" h="619">
                    <a:moveTo>
                      <a:pt x="42" y="619"/>
                    </a:moveTo>
                    <a:lnTo>
                      <a:pt x="0" y="605"/>
                    </a:lnTo>
                    <a:lnTo>
                      <a:pt x="220" y="0"/>
                    </a:lnTo>
                    <a:lnTo>
                      <a:pt x="218" y="8"/>
                    </a:lnTo>
                    <a:lnTo>
                      <a:pt x="259" y="25"/>
                    </a:lnTo>
                    <a:lnTo>
                      <a:pt x="257" y="33"/>
                    </a:lnTo>
                    <a:lnTo>
                      <a:pt x="42" y="619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42" name="Freeform 364"/>
              <p:cNvSpPr>
                <a:spLocks/>
              </p:cNvSpPr>
              <p:nvPr/>
            </p:nvSpPr>
            <p:spPr bwMode="auto">
              <a:xfrm>
                <a:off x="3205" y="2196"/>
                <a:ext cx="49" cy="91"/>
              </a:xfrm>
              <a:custGeom>
                <a:avLst/>
                <a:gdLst>
                  <a:gd name="T0" fmla="*/ 2 w 146"/>
                  <a:gd name="T1" fmla="*/ 10 h 272"/>
                  <a:gd name="T2" fmla="*/ 0 w 146"/>
                  <a:gd name="T3" fmla="*/ 9 h 272"/>
                  <a:gd name="T4" fmla="*/ 4 w 146"/>
                  <a:gd name="T5" fmla="*/ 0 h 272"/>
                  <a:gd name="T6" fmla="*/ 4 w 146"/>
                  <a:gd name="T7" fmla="*/ 0 h 272"/>
                  <a:gd name="T8" fmla="*/ 5 w 146"/>
                  <a:gd name="T9" fmla="*/ 1 h 272"/>
                  <a:gd name="T10" fmla="*/ 5 w 146"/>
                  <a:gd name="T11" fmla="*/ 1 h 272"/>
                  <a:gd name="T12" fmla="*/ 2 w 146"/>
                  <a:gd name="T13" fmla="*/ 10 h 2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6"/>
                  <a:gd name="T22" fmla="*/ 0 h 272"/>
                  <a:gd name="T23" fmla="*/ 146 w 146"/>
                  <a:gd name="T24" fmla="*/ 272 h 2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6" h="272">
                    <a:moveTo>
                      <a:pt x="41" y="272"/>
                    </a:moveTo>
                    <a:lnTo>
                      <a:pt x="0" y="255"/>
                    </a:lnTo>
                    <a:lnTo>
                      <a:pt x="107" y="3"/>
                    </a:lnTo>
                    <a:lnTo>
                      <a:pt x="110" y="0"/>
                    </a:lnTo>
                    <a:lnTo>
                      <a:pt x="143" y="31"/>
                    </a:lnTo>
                    <a:lnTo>
                      <a:pt x="146" y="28"/>
                    </a:lnTo>
                    <a:lnTo>
                      <a:pt x="41" y="272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43" name="Freeform 365"/>
              <p:cNvSpPr>
                <a:spLocks/>
              </p:cNvSpPr>
              <p:nvPr/>
            </p:nvSpPr>
            <p:spPr bwMode="auto">
              <a:xfrm>
                <a:off x="3242" y="2155"/>
                <a:ext cx="46" cy="51"/>
              </a:xfrm>
              <a:custGeom>
                <a:avLst/>
                <a:gdLst>
                  <a:gd name="T0" fmla="*/ 1 w 138"/>
                  <a:gd name="T1" fmla="*/ 6 h 153"/>
                  <a:gd name="T2" fmla="*/ 0 w 138"/>
                  <a:gd name="T3" fmla="*/ 5 h 153"/>
                  <a:gd name="T4" fmla="*/ 4 w 138"/>
                  <a:gd name="T5" fmla="*/ 0 h 153"/>
                  <a:gd name="T6" fmla="*/ 5 w 138"/>
                  <a:gd name="T7" fmla="*/ 1 h 153"/>
                  <a:gd name="T8" fmla="*/ 4 w 138"/>
                  <a:gd name="T9" fmla="*/ 2 h 153"/>
                  <a:gd name="T10" fmla="*/ 4 w 138"/>
                  <a:gd name="T11" fmla="*/ 2 h 153"/>
                  <a:gd name="T12" fmla="*/ 1 w 138"/>
                  <a:gd name="T13" fmla="*/ 6 h 1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8"/>
                  <a:gd name="T22" fmla="*/ 0 h 153"/>
                  <a:gd name="T23" fmla="*/ 138 w 138"/>
                  <a:gd name="T24" fmla="*/ 153 h 1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8" h="153">
                    <a:moveTo>
                      <a:pt x="33" y="153"/>
                    </a:moveTo>
                    <a:lnTo>
                      <a:pt x="0" y="122"/>
                    </a:lnTo>
                    <a:lnTo>
                      <a:pt x="121" y="0"/>
                    </a:lnTo>
                    <a:lnTo>
                      <a:pt x="138" y="16"/>
                    </a:lnTo>
                    <a:lnTo>
                      <a:pt x="104" y="47"/>
                    </a:lnTo>
                    <a:lnTo>
                      <a:pt x="121" y="64"/>
                    </a:lnTo>
                    <a:lnTo>
                      <a:pt x="33" y="153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44" name="Freeform 366"/>
              <p:cNvSpPr>
                <a:spLocks/>
              </p:cNvSpPr>
              <p:nvPr/>
            </p:nvSpPr>
            <p:spPr bwMode="auto">
              <a:xfrm>
                <a:off x="3276" y="2161"/>
                <a:ext cx="49" cy="46"/>
              </a:xfrm>
              <a:custGeom>
                <a:avLst/>
                <a:gdLst>
                  <a:gd name="T0" fmla="*/ 0 w 145"/>
                  <a:gd name="T1" fmla="*/ 1 h 138"/>
                  <a:gd name="T2" fmla="*/ 1 w 145"/>
                  <a:gd name="T3" fmla="*/ 0 h 138"/>
                  <a:gd name="T4" fmla="*/ 6 w 145"/>
                  <a:gd name="T5" fmla="*/ 4 h 138"/>
                  <a:gd name="T6" fmla="*/ 6 w 145"/>
                  <a:gd name="T7" fmla="*/ 4 h 138"/>
                  <a:gd name="T8" fmla="*/ 4 w 145"/>
                  <a:gd name="T9" fmla="*/ 5 h 138"/>
                  <a:gd name="T10" fmla="*/ 4 w 145"/>
                  <a:gd name="T11" fmla="*/ 5 h 138"/>
                  <a:gd name="T12" fmla="*/ 0 w 145"/>
                  <a:gd name="T13" fmla="*/ 1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5"/>
                  <a:gd name="T22" fmla="*/ 0 h 138"/>
                  <a:gd name="T23" fmla="*/ 145 w 145"/>
                  <a:gd name="T24" fmla="*/ 138 h 1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5" h="138">
                    <a:moveTo>
                      <a:pt x="0" y="31"/>
                    </a:moveTo>
                    <a:lnTo>
                      <a:pt x="34" y="0"/>
                    </a:lnTo>
                    <a:lnTo>
                      <a:pt x="144" y="116"/>
                    </a:lnTo>
                    <a:lnTo>
                      <a:pt x="145" y="120"/>
                    </a:lnTo>
                    <a:lnTo>
                      <a:pt x="101" y="134"/>
                    </a:lnTo>
                    <a:lnTo>
                      <a:pt x="102" y="138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45" name="Freeform 367"/>
              <p:cNvSpPr>
                <a:spLocks/>
              </p:cNvSpPr>
              <p:nvPr/>
            </p:nvSpPr>
            <p:spPr bwMode="auto">
              <a:xfrm>
                <a:off x="3310" y="2201"/>
                <a:ext cx="52" cy="118"/>
              </a:xfrm>
              <a:custGeom>
                <a:avLst/>
                <a:gdLst>
                  <a:gd name="T0" fmla="*/ 0 w 156"/>
                  <a:gd name="T1" fmla="*/ 1 h 355"/>
                  <a:gd name="T2" fmla="*/ 2 w 156"/>
                  <a:gd name="T3" fmla="*/ 0 h 355"/>
                  <a:gd name="T4" fmla="*/ 6 w 156"/>
                  <a:gd name="T5" fmla="*/ 12 h 355"/>
                  <a:gd name="T6" fmla="*/ 6 w 156"/>
                  <a:gd name="T7" fmla="*/ 12 h 355"/>
                  <a:gd name="T8" fmla="*/ 4 w 156"/>
                  <a:gd name="T9" fmla="*/ 13 h 355"/>
                  <a:gd name="T10" fmla="*/ 4 w 156"/>
                  <a:gd name="T11" fmla="*/ 13 h 355"/>
                  <a:gd name="T12" fmla="*/ 0 w 156"/>
                  <a:gd name="T13" fmla="*/ 1 h 3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"/>
                  <a:gd name="T22" fmla="*/ 0 h 355"/>
                  <a:gd name="T23" fmla="*/ 156 w 156"/>
                  <a:gd name="T24" fmla="*/ 355 h 3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" h="355">
                    <a:moveTo>
                      <a:pt x="0" y="14"/>
                    </a:moveTo>
                    <a:lnTo>
                      <a:pt x="44" y="0"/>
                    </a:lnTo>
                    <a:lnTo>
                      <a:pt x="154" y="330"/>
                    </a:lnTo>
                    <a:lnTo>
                      <a:pt x="156" y="338"/>
                    </a:lnTo>
                    <a:lnTo>
                      <a:pt x="111" y="347"/>
                    </a:lnTo>
                    <a:lnTo>
                      <a:pt x="113" y="35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46" name="Freeform 368"/>
              <p:cNvSpPr>
                <a:spLocks/>
              </p:cNvSpPr>
              <p:nvPr/>
            </p:nvSpPr>
            <p:spPr bwMode="auto">
              <a:xfrm>
                <a:off x="3347" y="2313"/>
                <a:ext cx="50" cy="167"/>
              </a:xfrm>
              <a:custGeom>
                <a:avLst/>
                <a:gdLst>
                  <a:gd name="T0" fmla="*/ 0 w 151"/>
                  <a:gd name="T1" fmla="*/ 0 h 499"/>
                  <a:gd name="T2" fmla="*/ 2 w 151"/>
                  <a:gd name="T3" fmla="*/ 0 h 499"/>
                  <a:gd name="T4" fmla="*/ 6 w 151"/>
                  <a:gd name="T5" fmla="*/ 18 h 499"/>
                  <a:gd name="T6" fmla="*/ 6 w 151"/>
                  <a:gd name="T7" fmla="*/ 18 h 499"/>
                  <a:gd name="T8" fmla="*/ 4 w 151"/>
                  <a:gd name="T9" fmla="*/ 19 h 499"/>
                  <a:gd name="T10" fmla="*/ 4 w 151"/>
                  <a:gd name="T11" fmla="*/ 19 h 499"/>
                  <a:gd name="T12" fmla="*/ 0 w 151"/>
                  <a:gd name="T13" fmla="*/ 0 h 4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1"/>
                  <a:gd name="T22" fmla="*/ 0 h 499"/>
                  <a:gd name="T23" fmla="*/ 151 w 151"/>
                  <a:gd name="T24" fmla="*/ 499 h 49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1" h="499">
                    <a:moveTo>
                      <a:pt x="0" y="9"/>
                    </a:moveTo>
                    <a:lnTo>
                      <a:pt x="45" y="0"/>
                    </a:lnTo>
                    <a:lnTo>
                      <a:pt x="151" y="491"/>
                    </a:lnTo>
                    <a:lnTo>
                      <a:pt x="106" y="49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47" name="Freeform 369"/>
              <p:cNvSpPr>
                <a:spLocks/>
              </p:cNvSpPr>
              <p:nvPr/>
            </p:nvSpPr>
            <p:spPr bwMode="auto">
              <a:xfrm>
                <a:off x="3382" y="2477"/>
                <a:ext cx="50" cy="182"/>
              </a:xfrm>
              <a:custGeom>
                <a:avLst/>
                <a:gdLst>
                  <a:gd name="T0" fmla="*/ 0 w 149"/>
                  <a:gd name="T1" fmla="*/ 0 h 547"/>
                  <a:gd name="T2" fmla="*/ 2 w 149"/>
                  <a:gd name="T3" fmla="*/ 0 h 547"/>
                  <a:gd name="T4" fmla="*/ 6 w 149"/>
                  <a:gd name="T5" fmla="*/ 20 h 547"/>
                  <a:gd name="T6" fmla="*/ 6 w 149"/>
                  <a:gd name="T7" fmla="*/ 20 h 547"/>
                  <a:gd name="T8" fmla="*/ 4 w 149"/>
                  <a:gd name="T9" fmla="*/ 20 h 547"/>
                  <a:gd name="T10" fmla="*/ 4 w 149"/>
                  <a:gd name="T11" fmla="*/ 20 h 547"/>
                  <a:gd name="T12" fmla="*/ 0 w 149"/>
                  <a:gd name="T13" fmla="*/ 0 h 5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9"/>
                  <a:gd name="T22" fmla="*/ 0 h 547"/>
                  <a:gd name="T23" fmla="*/ 149 w 149"/>
                  <a:gd name="T24" fmla="*/ 547 h 5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9" h="547">
                    <a:moveTo>
                      <a:pt x="0" y="8"/>
                    </a:moveTo>
                    <a:lnTo>
                      <a:pt x="45" y="0"/>
                    </a:lnTo>
                    <a:lnTo>
                      <a:pt x="149" y="538"/>
                    </a:lnTo>
                    <a:lnTo>
                      <a:pt x="105" y="54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48" name="Freeform 370"/>
              <p:cNvSpPr>
                <a:spLocks/>
              </p:cNvSpPr>
              <p:nvPr/>
            </p:nvSpPr>
            <p:spPr bwMode="auto">
              <a:xfrm>
                <a:off x="3417" y="2656"/>
                <a:ext cx="53" cy="175"/>
              </a:xfrm>
              <a:custGeom>
                <a:avLst/>
                <a:gdLst>
                  <a:gd name="T0" fmla="*/ 0 w 157"/>
                  <a:gd name="T1" fmla="*/ 0 h 524"/>
                  <a:gd name="T2" fmla="*/ 2 w 157"/>
                  <a:gd name="T3" fmla="*/ 0 h 524"/>
                  <a:gd name="T4" fmla="*/ 6 w 157"/>
                  <a:gd name="T5" fmla="*/ 18 h 524"/>
                  <a:gd name="T6" fmla="*/ 6 w 157"/>
                  <a:gd name="T7" fmla="*/ 19 h 524"/>
                  <a:gd name="T8" fmla="*/ 4 w 157"/>
                  <a:gd name="T9" fmla="*/ 19 h 524"/>
                  <a:gd name="T10" fmla="*/ 4 w 157"/>
                  <a:gd name="T11" fmla="*/ 19 h 524"/>
                  <a:gd name="T12" fmla="*/ 0 w 157"/>
                  <a:gd name="T13" fmla="*/ 0 h 5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7"/>
                  <a:gd name="T22" fmla="*/ 0 h 524"/>
                  <a:gd name="T23" fmla="*/ 157 w 157"/>
                  <a:gd name="T24" fmla="*/ 524 h 5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7" h="524">
                    <a:moveTo>
                      <a:pt x="0" y="9"/>
                    </a:moveTo>
                    <a:lnTo>
                      <a:pt x="44" y="0"/>
                    </a:lnTo>
                    <a:lnTo>
                      <a:pt x="154" y="491"/>
                    </a:lnTo>
                    <a:lnTo>
                      <a:pt x="157" y="502"/>
                    </a:lnTo>
                    <a:lnTo>
                      <a:pt x="113" y="513"/>
                    </a:lnTo>
                    <a:lnTo>
                      <a:pt x="115" y="52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49" name="Freeform 371"/>
              <p:cNvSpPr>
                <a:spLocks/>
              </p:cNvSpPr>
              <p:nvPr/>
            </p:nvSpPr>
            <p:spPr bwMode="auto">
              <a:xfrm>
                <a:off x="3455" y="2824"/>
                <a:ext cx="50" cy="143"/>
              </a:xfrm>
              <a:custGeom>
                <a:avLst/>
                <a:gdLst>
                  <a:gd name="T0" fmla="*/ 0 w 149"/>
                  <a:gd name="T1" fmla="*/ 0 h 431"/>
                  <a:gd name="T2" fmla="*/ 2 w 149"/>
                  <a:gd name="T3" fmla="*/ 0 h 431"/>
                  <a:gd name="T4" fmla="*/ 5 w 149"/>
                  <a:gd name="T5" fmla="*/ 15 h 431"/>
                  <a:gd name="T6" fmla="*/ 6 w 149"/>
                  <a:gd name="T7" fmla="*/ 15 h 431"/>
                  <a:gd name="T8" fmla="*/ 4 w 149"/>
                  <a:gd name="T9" fmla="*/ 16 h 431"/>
                  <a:gd name="T10" fmla="*/ 4 w 149"/>
                  <a:gd name="T11" fmla="*/ 16 h 431"/>
                  <a:gd name="T12" fmla="*/ 0 w 149"/>
                  <a:gd name="T13" fmla="*/ 0 h 4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9"/>
                  <a:gd name="T22" fmla="*/ 0 h 431"/>
                  <a:gd name="T23" fmla="*/ 149 w 149"/>
                  <a:gd name="T24" fmla="*/ 431 h 4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9" h="431">
                    <a:moveTo>
                      <a:pt x="0" y="11"/>
                    </a:moveTo>
                    <a:lnTo>
                      <a:pt x="44" y="0"/>
                    </a:lnTo>
                    <a:lnTo>
                      <a:pt x="147" y="409"/>
                    </a:lnTo>
                    <a:lnTo>
                      <a:pt x="149" y="413"/>
                    </a:lnTo>
                    <a:lnTo>
                      <a:pt x="104" y="427"/>
                    </a:lnTo>
                    <a:lnTo>
                      <a:pt x="106" y="43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50" name="Freeform 372"/>
              <p:cNvSpPr>
                <a:spLocks/>
              </p:cNvSpPr>
              <p:nvPr/>
            </p:nvSpPr>
            <p:spPr bwMode="auto">
              <a:xfrm>
                <a:off x="3490" y="2961"/>
                <a:ext cx="50" cy="114"/>
              </a:xfrm>
              <a:custGeom>
                <a:avLst/>
                <a:gdLst>
                  <a:gd name="T0" fmla="*/ 0 w 151"/>
                  <a:gd name="T1" fmla="*/ 1 h 340"/>
                  <a:gd name="T2" fmla="*/ 2 w 151"/>
                  <a:gd name="T3" fmla="*/ 0 h 340"/>
                  <a:gd name="T4" fmla="*/ 6 w 151"/>
                  <a:gd name="T5" fmla="*/ 12 h 340"/>
                  <a:gd name="T6" fmla="*/ 5 w 151"/>
                  <a:gd name="T7" fmla="*/ 12 h 340"/>
                  <a:gd name="T8" fmla="*/ 4 w 151"/>
                  <a:gd name="T9" fmla="*/ 13 h 340"/>
                  <a:gd name="T10" fmla="*/ 4 w 151"/>
                  <a:gd name="T11" fmla="*/ 13 h 340"/>
                  <a:gd name="T12" fmla="*/ 0 w 151"/>
                  <a:gd name="T13" fmla="*/ 1 h 3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1"/>
                  <a:gd name="T22" fmla="*/ 0 h 340"/>
                  <a:gd name="T23" fmla="*/ 151 w 151"/>
                  <a:gd name="T24" fmla="*/ 340 h 3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1" h="340">
                    <a:moveTo>
                      <a:pt x="0" y="14"/>
                    </a:moveTo>
                    <a:lnTo>
                      <a:pt x="45" y="0"/>
                    </a:lnTo>
                    <a:lnTo>
                      <a:pt x="151" y="323"/>
                    </a:lnTo>
                    <a:lnTo>
                      <a:pt x="149" y="321"/>
                    </a:lnTo>
                    <a:lnTo>
                      <a:pt x="107" y="340"/>
                    </a:lnTo>
                    <a:lnTo>
                      <a:pt x="106" y="33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51" name="Freeform 373"/>
              <p:cNvSpPr>
                <a:spLocks/>
              </p:cNvSpPr>
              <p:nvPr/>
            </p:nvSpPr>
            <p:spPr bwMode="auto">
              <a:xfrm>
                <a:off x="3525" y="3068"/>
                <a:ext cx="50" cy="82"/>
              </a:xfrm>
              <a:custGeom>
                <a:avLst/>
                <a:gdLst>
                  <a:gd name="T0" fmla="*/ 0 w 150"/>
                  <a:gd name="T1" fmla="*/ 1 h 245"/>
                  <a:gd name="T2" fmla="*/ 2 w 150"/>
                  <a:gd name="T3" fmla="*/ 0 h 245"/>
                  <a:gd name="T4" fmla="*/ 6 w 150"/>
                  <a:gd name="T5" fmla="*/ 8 h 245"/>
                  <a:gd name="T6" fmla="*/ 5 w 150"/>
                  <a:gd name="T7" fmla="*/ 8 h 245"/>
                  <a:gd name="T8" fmla="*/ 4 w 150"/>
                  <a:gd name="T9" fmla="*/ 9 h 245"/>
                  <a:gd name="T10" fmla="*/ 4 w 150"/>
                  <a:gd name="T11" fmla="*/ 9 h 245"/>
                  <a:gd name="T12" fmla="*/ 0 w 150"/>
                  <a:gd name="T13" fmla="*/ 1 h 2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245"/>
                  <a:gd name="T23" fmla="*/ 150 w 150"/>
                  <a:gd name="T24" fmla="*/ 245 h 2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245">
                    <a:moveTo>
                      <a:pt x="0" y="19"/>
                    </a:moveTo>
                    <a:lnTo>
                      <a:pt x="42" y="0"/>
                    </a:lnTo>
                    <a:lnTo>
                      <a:pt x="150" y="225"/>
                    </a:lnTo>
                    <a:lnTo>
                      <a:pt x="145" y="220"/>
                    </a:lnTo>
                    <a:lnTo>
                      <a:pt x="109" y="245"/>
                    </a:lnTo>
                    <a:lnTo>
                      <a:pt x="105" y="23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52" name="Freeform 374"/>
              <p:cNvSpPr>
                <a:spLocks/>
              </p:cNvSpPr>
              <p:nvPr/>
            </p:nvSpPr>
            <p:spPr bwMode="auto">
              <a:xfrm>
                <a:off x="3562" y="3142"/>
                <a:ext cx="49" cy="61"/>
              </a:xfrm>
              <a:custGeom>
                <a:avLst/>
                <a:gdLst>
                  <a:gd name="T0" fmla="*/ 0 w 147"/>
                  <a:gd name="T1" fmla="*/ 1 h 185"/>
                  <a:gd name="T2" fmla="*/ 1 w 147"/>
                  <a:gd name="T3" fmla="*/ 0 h 185"/>
                  <a:gd name="T4" fmla="*/ 5 w 147"/>
                  <a:gd name="T5" fmla="*/ 5 h 185"/>
                  <a:gd name="T6" fmla="*/ 5 w 147"/>
                  <a:gd name="T7" fmla="*/ 5 h 185"/>
                  <a:gd name="T8" fmla="*/ 4 w 147"/>
                  <a:gd name="T9" fmla="*/ 7 h 185"/>
                  <a:gd name="T10" fmla="*/ 4 w 147"/>
                  <a:gd name="T11" fmla="*/ 7 h 185"/>
                  <a:gd name="T12" fmla="*/ 0 w 147"/>
                  <a:gd name="T13" fmla="*/ 1 h 1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7"/>
                  <a:gd name="T22" fmla="*/ 0 h 185"/>
                  <a:gd name="T23" fmla="*/ 147 w 147"/>
                  <a:gd name="T24" fmla="*/ 185 h 1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7" h="185">
                    <a:moveTo>
                      <a:pt x="0" y="25"/>
                    </a:moveTo>
                    <a:lnTo>
                      <a:pt x="36" y="0"/>
                    </a:lnTo>
                    <a:lnTo>
                      <a:pt x="144" y="149"/>
                    </a:lnTo>
                    <a:lnTo>
                      <a:pt x="147" y="151"/>
                    </a:lnTo>
                    <a:lnTo>
                      <a:pt x="113" y="182"/>
                    </a:lnTo>
                    <a:lnTo>
                      <a:pt x="116" y="18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53" name="Freeform 375"/>
              <p:cNvSpPr>
                <a:spLocks/>
              </p:cNvSpPr>
              <p:nvPr/>
            </p:nvSpPr>
            <p:spPr bwMode="auto">
              <a:xfrm>
                <a:off x="3599" y="3192"/>
                <a:ext cx="47" cy="49"/>
              </a:xfrm>
              <a:custGeom>
                <a:avLst/>
                <a:gdLst>
                  <a:gd name="T0" fmla="*/ 0 w 140"/>
                  <a:gd name="T1" fmla="*/ 1 h 147"/>
                  <a:gd name="T2" fmla="*/ 1 w 140"/>
                  <a:gd name="T3" fmla="*/ 0 h 147"/>
                  <a:gd name="T4" fmla="*/ 5 w 140"/>
                  <a:gd name="T5" fmla="*/ 4 h 147"/>
                  <a:gd name="T6" fmla="*/ 5 w 140"/>
                  <a:gd name="T7" fmla="*/ 4 h 147"/>
                  <a:gd name="T8" fmla="*/ 4 w 140"/>
                  <a:gd name="T9" fmla="*/ 5 h 147"/>
                  <a:gd name="T10" fmla="*/ 4 w 140"/>
                  <a:gd name="T11" fmla="*/ 5 h 147"/>
                  <a:gd name="T12" fmla="*/ 0 w 140"/>
                  <a:gd name="T13" fmla="*/ 1 h 1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0"/>
                  <a:gd name="T22" fmla="*/ 0 h 147"/>
                  <a:gd name="T23" fmla="*/ 140 w 140"/>
                  <a:gd name="T24" fmla="*/ 147 h 1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0" h="147">
                    <a:moveTo>
                      <a:pt x="0" y="31"/>
                    </a:moveTo>
                    <a:lnTo>
                      <a:pt x="34" y="0"/>
                    </a:lnTo>
                    <a:lnTo>
                      <a:pt x="140" y="113"/>
                    </a:lnTo>
                    <a:lnTo>
                      <a:pt x="135" y="110"/>
                    </a:lnTo>
                    <a:lnTo>
                      <a:pt x="110" y="147"/>
                    </a:lnTo>
                    <a:lnTo>
                      <a:pt x="106" y="144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54" name="Freeform 376"/>
              <p:cNvSpPr>
                <a:spLocks/>
              </p:cNvSpPr>
              <p:nvPr/>
            </p:nvSpPr>
            <p:spPr bwMode="auto">
              <a:xfrm>
                <a:off x="3636" y="3229"/>
                <a:ext cx="42" cy="38"/>
              </a:xfrm>
              <a:custGeom>
                <a:avLst/>
                <a:gdLst>
                  <a:gd name="T0" fmla="*/ 0 w 127"/>
                  <a:gd name="T1" fmla="*/ 1 h 115"/>
                  <a:gd name="T2" fmla="*/ 1 w 127"/>
                  <a:gd name="T3" fmla="*/ 0 h 115"/>
                  <a:gd name="T4" fmla="*/ 5 w 127"/>
                  <a:gd name="T5" fmla="*/ 3 h 115"/>
                  <a:gd name="T6" fmla="*/ 5 w 127"/>
                  <a:gd name="T7" fmla="*/ 3 h 115"/>
                  <a:gd name="T8" fmla="*/ 4 w 127"/>
                  <a:gd name="T9" fmla="*/ 4 h 115"/>
                  <a:gd name="T10" fmla="*/ 4 w 127"/>
                  <a:gd name="T11" fmla="*/ 4 h 115"/>
                  <a:gd name="T12" fmla="*/ 0 w 127"/>
                  <a:gd name="T13" fmla="*/ 1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7"/>
                  <a:gd name="T22" fmla="*/ 0 h 115"/>
                  <a:gd name="T23" fmla="*/ 127 w 127"/>
                  <a:gd name="T24" fmla="*/ 115 h 1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7" h="115">
                    <a:moveTo>
                      <a:pt x="0" y="37"/>
                    </a:moveTo>
                    <a:lnTo>
                      <a:pt x="25" y="0"/>
                    </a:lnTo>
                    <a:lnTo>
                      <a:pt x="123" y="70"/>
                    </a:lnTo>
                    <a:lnTo>
                      <a:pt x="127" y="71"/>
                    </a:lnTo>
                    <a:lnTo>
                      <a:pt x="108" y="113"/>
                    </a:lnTo>
                    <a:lnTo>
                      <a:pt x="112" y="115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55" name="Freeform 377"/>
              <p:cNvSpPr>
                <a:spLocks/>
              </p:cNvSpPr>
              <p:nvPr/>
            </p:nvSpPr>
            <p:spPr bwMode="auto">
              <a:xfrm>
                <a:off x="3672" y="3252"/>
                <a:ext cx="44" cy="31"/>
              </a:xfrm>
              <a:custGeom>
                <a:avLst/>
                <a:gdLst>
                  <a:gd name="T0" fmla="*/ 0 w 133"/>
                  <a:gd name="T1" fmla="*/ 2 h 92"/>
                  <a:gd name="T2" fmla="*/ 1 w 133"/>
                  <a:gd name="T3" fmla="*/ 0 h 92"/>
                  <a:gd name="T4" fmla="*/ 5 w 133"/>
                  <a:gd name="T5" fmla="*/ 2 h 92"/>
                  <a:gd name="T6" fmla="*/ 5 w 133"/>
                  <a:gd name="T7" fmla="*/ 2 h 92"/>
                  <a:gd name="T8" fmla="*/ 4 w 133"/>
                  <a:gd name="T9" fmla="*/ 3 h 92"/>
                  <a:gd name="T10" fmla="*/ 4 w 133"/>
                  <a:gd name="T11" fmla="*/ 3 h 92"/>
                  <a:gd name="T12" fmla="*/ 0 w 133"/>
                  <a:gd name="T13" fmla="*/ 2 h 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3"/>
                  <a:gd name="T22" fmla="*/ 0 h 92"/>
                  <a:gd name="T23" fmla="*/ 133 w 133"/>
                  <a:gd name="T24" fmla="*/ 92 h 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3" h="92">
                    <a:moveTo>
                      <a:pt x="0" y="42"/>
                    </a:moveTo>
                    <a:lnTo>
                      <a:pt x="19" y="0"/>
                    </a:lnTo>
                    <a:lnTo>
                      <a:pt x="133" y="55"/>
                    </a:lnTo>
                    <a:lnTo>
                      <a:pt x="124" y="51"/>
                    </a:lnTo>
                    <a:lnTo>
                      <a:pt x="107" y="92"/>
                    </a:lnTo>
                    <a:lnTo>
                      <a:pt x="97" y="88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56" name="Freeform 378"/>
              <p:cNvSpPr>
                <a:spLocks/>
              </p:cNvSpPr>
              <p:nvPr/>
            </p:nvSpPr>
            <p:spPr bwMode="auto">
              <a:xfrm>
                <a:off x="3708" y="3269"/>
                <a:ext cx="40" cy="29"/>
              </a:xfrm>
              <a:custGeom>
                <a:avLst/>
                <a:gdLst>
                  <a:gd name="T0" fmla="*/ 0 w 120"/>
                  <a:gd name="T1" fmla="*/ 2 h 86"/>
                  <a:gd name="T2" fmla="*/ 1 w 120"/>
                  <a:gd name="T3" fmla="*/ 0 h 86"/>
                  <a:gd name="T4" fmla="*/ 4 w 120"/>
                  <a:gd name="T5" fmla="*/ 2 h 86"/>
                  <a:gd name="T6" fmla="*/ 4 w 120"/>
                  <a:gd name="T7" fmla="*/ 2 h 86"/>
                  <a:gd name="T8" fmla="*/ 4 w 120"/>
                  <a:gd name="T9" fmla="*/ 3 h 86"/>
                  <a:gd name="T10" fmla="*/ 4 w 120"/>
                  <a:gd name="T11" fmla="*/ 3 h 86"/>
                  <a:gd name="T12" fmla="*/ 0 w 120"/>
                  <a:gd name="T13" fmla="*/ 2 h 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"/>
                  <a:gd name="T22" fmla="*/ 0 h 86"/>
                  <a:gd name="T23" fmla="*/ 120 w 120"/>
                  <a:gd name="T24" fmla="*/ 86 h 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" h="86">
                    <a:moveTo>
                      <a:pt x="0" y="41"/>
                    </a:moveTo>
                    <a:lnTo>
                      <a:pt x="17" y="0"/>
                    </a:lnTo>
                    <a:lnTo>
                      <a:pt x="120" y="41"/>
                    </a:lnTo>
                    <a:lnTo>
                      <a:pt x="118" y="41"/>
                    </a:lnTo>
                    <a:lnTo>
                      <a:pt x="110" y="86"/>
                    </a:lnTo>
                    <a:lnTo>
                      <a:pt x="109" y="8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57" name="Freeform 379"/>
              <p:cNvSpPr>
                <a:spLocks/>
              </p:cNvSpPr>
              <p:nvPr/>
            </p:nvSpPr>
            <p:spPr bwMode="auto">
              <a:xfrm>
                <a:off x="3744" y="3283"/>
                <a:ext cx="42" cy="23"/>
              </a:xfrm>
              <a:custGeom>
                <a:avLst/>
                <a:gdLst>
                  <a:gd name="T0" fmla="*/ 0 w 124"/>
                  <a:gd name="T1" fmla="*/ 2 h 70"/>
                  <a:gd name="T2" fmla="*/ 0 w 124"/>
                  <a:gd name="T3" fmla="*/ 0 h 70"/>
                  <a:gd name="T4" fmla="*/ 5 w 124"/>
                  <a:gd name="T5" fmla="*/ 1 h 70"/>
                  <a:gd name="T6" fmla="*/ 5 w 124"/>
                  <a:gd name="T7" fmla="*/ 1 h 70"/>
                  <a:gd name="T8" fmla="*/ 4 w 124"/>
                  <a:gd name="T9" fmla="*/ 3 h 70"/>
                  <a:gd name="T10" fmla="*/ 4 w 124"/>
                  <a:gd name="T11" fmla="*/ 3 h 70"/>
                  <a:gd name="T12" fmla="*/ 0 w 124"/>
                  <a:gd name="T13" fmla="*/ 2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"/>
                  <a:gd name="T22" fmla="*/ 0 h 70"/>
                  <a:gd name="T23" fmla="*/ 124 w 124"/>
                  <a:gd name="T24" fmla="*/ 70 h 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" h="70">
                    <a:moveTo>
                      <a:pt x="0" y="45"/>
                    </a:moveTo>
                    <a:lnTo>
                      <a:pt x="8" y="0"/>
                    </a:lnTo>
                    <a:lnTo>
                      <a:pt x="124" y="27"/>
                    </a:lnTo>
                    <a:lnTo>
                      <a:pt x="119" y="25"/>
                    </a:lnTo>
                    <a:lnTo>
                      <a:pt x="113" y="70"/>
                    </a:lnTo>
                    <a:lnTo>
                      <a:pt x="107" y="69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58" name="Freeform 380"/>
              <p:cNvSpPr>
                <a:spLocks/>
              </p:cNvSpPr>
              <p:nvPr/>
            </p:nvSpPr>
            <p:spPr bwMode="auto">
              <a:xfrm>
                <a:off x="3782" y="3291"/>
                <a:ext cx="73" cy="27"/>
              </a:xfrm>
              <a:custGeom>
                <a:avLst/>
                <a:gdLst>
                  <a:gd name="T0" fmla="*/ 0 w 219"/>
                  <a:gd name="T1" fmla="*/ 2 h 81"/>
                  <a:gd name="T2" fmla="*/ 0 w 219"/>
                  <a:gd name="T3" fmla="*/ 0 h 81"/>
                  <a:gd name="T4" fmla="*/ 8 w 219"/>
                  <a:gd name="T5" fmla="*/ 1 h 81"/>
                  <a:gd name="T6" fmla="*/ 8 w 219"/>
                  <a:gd name="T7" fmla="*/ 1 h 81"/>
                  <a:gd name="T8" fmla="*/ 8 w 219"/>
                  <a:gd name="T9" fmla="*/ 3 h 81"/>
                  <a:gd name="T10" fmla="*/ 8 w 219"/>
                  <a:gd name="T11" fmla="*/ 3 h 81"/>
                  <a:gd name="T12" fmla="*/ 0 w 219"/>
                  <a:gd name="T13" fmla="*/ 2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9"/>
                  <a:gd name="T22" fmla="*/ 0 h 81"/>
                  <a:gd name="T23" fmla="*/ 219 w 219"/>
                  <a:gd name="T24" fmla="*/ 81 h 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9" h="81">
                    <a:moveTo>
                      <a:pt x="0" y="45"/>
                    </a:moveTo>
                    <a:lnTo>
                      <a:pt x="6" y="0"/>
                    </a:lnTo>
                    <a:lnTo>
                      <a:pt x="219" y="37"/>
                    </a:lnTo>
                    <a:lnTo>
                      <a:pt x="215" y="37"/>
                    </a:lnTo>
                    <a:lnTo>
                      <a:pt x="212" y="81"/>
                    </a:lnTo>
                    <a:lnTo>
                      <a:pt x="208" y="8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59" name="Freeform 381"/>
              <p:cNvSpPr>
                <a:spLocks/>
              </p:cNvSpPr>
              <p:nvPr/>
            </p:nvSpPr>
            <p:spPr bwMode="auto">
              <a:xfrm>
                <a:off x="3853" y="3304"/>
                <a:ext cx="73" cy="23"/>
              </a:xfrm>
              <a:custGeom>
                <a:avLst/>
                <a:gdLst>
                  <a:gd name="T0" fmla="*/ 0 w 220"/>
                  <a:gd name="T1" fmla="*/ 2 h 69"/>
                  <a:gd name="T2" fmla="*/ 0 w 220"/>
                  <a:gd name="T3" fmla="*/ 0 h 69"/>
                  <a:gd name="T4" fmla="*/ 8 w 220"/>
                  <a:gd name="T5" fmla="*/ 1 h 69"/>
                  <a:gd name="T6" fmla="*/ 8 w 220"/>
                  <a:gd name="T7" fmla="*/ 1 h 69"/>
                  <a:gd name="T8" fmla="*/ 8 w 220"/>
                  <a:gd name="T9" fmla="*/ 3 h 69"/>
                  <a:gd name="T10" fmla="*/ 8 w 220"/>
                  <a:gd name="T11" fmla="*/ 3 h 69"/>
                  <a:gd name="T12" fmla="*/ 0 w 220"/>
                  <a:gd name="T13" fmla="*/ 2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0"/>
                  <a:gd name="T22" fmla="*/ 0 h 69"/>
                  <a:gd name="T23" fmla="*/ 220 w 220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0" h="69">
                    <a:moveTo>
                      <a:pt x="0" y="44"/>
                    </a:moveTo>
                    <a:lnTo>
                      <a:pt x="3" y="0"/>
                    </a:lnTo>
                    <a:lnTo>
                      <a:pt x="220" y="25"/>
                    </a:lnTo>
                    <a:lnTo>
                      <a:pt x="217" y="69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60" name="Freeform 382"/>
              <p:cNvSpPr>
                <a:spLocks/>
              </p:cNvSpPr>
              <p:nvPr/>
            </p:nvSpPr>
            <p:spPr bwMode="auto">
              <a:xfrm>
                <a:off x="3925" y="3312"/>
                <a:ext cx="72" cy="19"/>
              </a:xfrm>
              <a:custGeom>
                <a:avLst/>
                <a:gdLst>
                  <a:gd name="T0" fmla="*/ 0 w 215"/>
                  <a:gd name="T1" fmla="*/ 2 h 57"/>
                  <a:gd name="T2" fmla="*/ 0 w 215"/>
                  <a:gd name="T3" fmla="*/ 0 h 57"/>
                  <a:gd name="T4" fmla="*/ 8 w 215"/>
                  <a:gd name="T5" fmla="*/ 0 h 57"/>
                  <a:gd name="T6" fmla="*/ 8 w 215"/>
                  <a:gd name="T7" fmla="*/ 0 h 57"/>
                  <a:gd name="T8" fmla="*/ 8 w 215"/>
                  <a:gd name="T9" fmla="*/ 2 h 57"/>
                  <a:gd name="T10" fmla="*/ 8 w 215"/>
                  <a:gd name="T11" fmla="*/ 2 h 57"/>
                  <a:gd name="T12" fmla="*/ 0 w 215"/>
                  <a:gd name="T13" fmla="*/ 2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5"/>
                  <a:gd name="T22" fmla="*/ 0 h 57"/>
                  <a:gd name="T23" fmla="*/ 215 w 215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5" h="57">
                    <a:moveTo>
                      <a:pt x="0" y="44"/>
                    </a:moveTo>
                    <a:lnTo>
                      <a:pt x="3" y="0"/>
                    </a:lnTo>
                    <a:lnTo>
                      <a:pt x="215" y="12"/>
                    </a:lnTo>
                    <a:lnTo>
                      <a:pt x="214" y="12"/>
                    </a:lnTo>
                    <a:lnTo>
                      <a:pt x="214" y="57"/>
                    </a:lnTo>
                    <a:lnTo>
                      <a:pt x="212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61" name="Freeform 383"/>
              <p:cNvSpPr>
                <a:spLocks/>
              </p:cNvSpPr>
              <p:nvPr/>
            </p:nvSpPr>
            <p:spPr bwMode="auto">
              <a:xfrm>
                <a:off x="3996" y="3316"/>
                <a:ext cx="108" cy="17"/>
              </a:xfrm>
              <a:custGeom>
                <a:avLst/>
                <a:gdLst>
                  <a:gd name="T0" fmla="*/ 0 w 323"/>
                  <a:gd name="T1" fmla="*/ 2 h 50"/>
                  <a:gd name="T2" fmla="*/ 0 w 323"/>
                  <a:gd name="T3" fmla="*/ 0 h 50"/>
                  <a:gd name="T4" fmla="*/ 12 w 323"/>
                  <a:gd name="T5" fmla="*/ 0 h 50"/>
                  <a:gd name="T6" fmla="*/ 12 w 323"/>
                  <a:gd name="T7" fmla="*/ 0 h 50"/>
                  <a:gd name="T8" fmla="*/ 12 w 323"/>
                  <a:gd name="T9" fmla="*/ 2 h 50"/>
                  <a:gd name="T10" fmla="*/ 12 w 323"/>
                  <a:gd name="T11" fmla="*/ 2 h 50"/>
                  <a:gd name="T12" fmla="*/ 0 w 323"/>
                  <a:gd name="T13" fmla="*/ 2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3"/>
                  <a:gd name="T22" fmla="*/ 0 h 50"/>
                  <a:gd name="T23" fmla="*/ 323 w 323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3" h="50">
                    <a:moveTo>
                      <a:pt x="0" y="45"/>
                    </a:moveTo>
                    <a:lnTo>
                      <a:pt x="0" y="0"/>
                    </a:lnTo>
                    <a:lnTo>
                      <a:pt x="323" y="6"/>
                    </a:lnTo>
                    <a:lnTo>
                      <a:pt x="320" y="5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62" name="Freeform 384"/>
              <p:cNvSpPr>
                <a:spLocks/>
              </p:cNvSpPr>
              <p:nvPr/>
            </p:nvSpPr>
            <p:spPr bwMode="auto">
              <a:xfrm>
                <a:off x="4103" y="3318"/>
                <a:ext cx="116" cy="22"/>
              </a:xfrm>
              <a:custGeom>
                <a:avLst/>
                <a:gdLst>
                  <a:gd name="T0" fmla="*/ 0 w 347"/>
                  <a:gd name="T1" fmla="*/ 2 h 65"/>
                  <a:gd name="T2" fmla="*/ 0 w 347"/>
                  <a:gd name="T3" fmla="*/ 0 h 65"/>
                  <a:gd name="T4" fmla="*/ 12 w 347"/>
                  <a:gd name="T5" fmla="*/ 1 h 65"/>
                  <a:gd name="T6" fmla="*/ 12 w 347"/>
                  <a:gd name="T7" fmla="*/ 1 h 65"/>
                  <a:gd name="T8" fmla="*/ 12 w 347"/>
                  <a:gd name="T9" fmla="*/ 2 h 65"/>
                  <a:gd name="T10" fmla="*/ 13 w 347"/>
                  <a:gd name="T11" fmla="*/ 2 h 65"/>
                  <a:gd name="T12" fmla="*/ 0 w 347"/>
                  <a:gd name="T13" fmla="*/ 2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7"/>
                  <a:gd name="T22" fmla="*/ 0 h 65"/>
                  <a:gd name="T23" fmla="*/ 347 w 347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7" h="65">
                    <a:moveTo>
                      <a:pt x="0" y="44"/>
                    </a:moveTo>
                    <a:lnTo>
                      <a:pt x="3" y="0"/>
                    </a:lnTo>
                    <a:lnTo>
                      <a:pt x="327" y="19"/>
                    </a:lnTo>
                    <a:lnTo>
                      <a:pt x="325" y="19"/>
                    </a:lnTo>
                    <a:lnTo>
                      <a:pt x="325" y="65"/>
                    </a:lnTo>
                    <a:lnTo>
                      <a:pt x="347" y="65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63" name="Freeform 385"/>
              <p:cNvSpPr>
                <a:spLocks/>
              </p:cNvSpPr>
              <p:nvPr/>
            </p:nvSpPr>
            <p:spPr bwMode="auto">
              <a:xfrm>
                <a:off x="4211" y="3324"/>
                <a:ext cx="78" cy="16"/>
              </a:xfrm>
              <a:custGeom>
                <a:avLst/>
                <a:gdLst>
                  <a:gd name="T0" fmla="*/ 0 w 234"/>
                  <a:gd name="T1" fmla="*/ 2 h 46"/>
                  <a:gd name="T2" fmla="*/ 0 w 234"/>
                  <a:gd name="T3" fmla="*/ 0 h 46"/>
                  <a:gd name="T4" fmla="*/ 8 w 234"/>
                  <a:gd name="T5" fmla="*/ 0 h 46"/>
                  <a:gd name="T6" fmla="*/ 8 w 234"/>
                  <a:gd name="T7" fmla="*/ 0 h 46"/>
                  <a:gd name="T8" fmla="*/ 8 w 234"/>
                  <a:gd name="T9" fmla="*/ 2 h 46"/>
                  <a:gd name="T10" fmla="*/ 9 w 234"/>
                  <a:gd name="T11" fmla="*/ 2 h 46"/>
                  <a:gd name="T12" fmla="*/ 0 w 234"/>
                  <a:gd name="T13" fmla="*/ 2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4"/>
                  <a:gd name="T22" fmla="*/ 0 h 46"/>
                  <a:gd name="T23" fmla="*/ 234 w 234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4" h="46">
                    <a:moveTo>
                      <a:pt x="0" y="46"/>
                    </a:moveTo>
                    <a:lnTo>
                      <a:pt x="0" y="0"/>
                    </a:lnTo>
                    <a:lnTo>
                      <a:pt x="211" y="0"/>
                    </a:lnTo>
                    <a:lnTo>
                      <a:pt x="211" y="45"/>
                    </a:lnTo>
                    <a:lnTo>
                      <a:pt x="234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64" name="Freeform 386"/>
              <p:cNvSpPr>
                <a:spLocks/>
              </p:cNvSpPr>
              <p:nvPr/>
            </p:nvSpPr>
            <p:spPr bwMode="auto">
              <a:xfrm>
                <a:off x="4282" y="3324"/>
                <a:ext cx="80" cy="20"/>
              </a:xfrm>
              <a:custGeom>
                <a:avLst/>
                <a:gdLst>
                  <a:gd name="T0" fmla="*/ 0 w 241"/>
                  <a:gd name="T1" fmla="*/ 2 h 59"/>
                  <a:gd name="T2" fmla="*/ 0 w 241"/>
                  <a:gd name="T3" fmla="*/ 0 h 59"/>
                  <a:gd name="T4" fmla="*/ 8 w 241"/>
                  <a:gd name="T5" fmla="*/ 0 h 59"/>
                  <a:gd name="T6" fmla="*/ 8 w 241"/>
                  <a:gd name="T7" fmla="*/ 0 h 59"/>
                  <a:gd name="T8" fmla="*/ 8 w 241"/>
                  <a:gd name="T9" fmla="*/ 2 h 59"/>
                  <a:gd name="T10" fmla="*/ 9 w 241"/>
                  <a:gd name="T11" fmla="*/ 2 h 59"/>
                  <a:gd name="T12" fmla="*/ 0 w 241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1"/>
                  <a:gd name="T22" fmla="*/ 0 h 59"/>
                  <a:gd name="T23" fmla="*/ 241 w 241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1" h="59">
                    <a:moveTo>
                      <a:pt x="0" y="45"/>
                    </a:moveTo>
                    <a:lnTo>
                      <a:pt x="0" y="0"/>
                    </a:lnTo>
                    <a:lnTo>
                      <a:pt x="217" y="13"/>
                    </a:lnTo>
                    <a:lnTo>
                      <a:pt x="217" y="59"/>
                    </a:lnTo>
                    <a:lnTo>
                      <a:pt x="241" y="59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65" name="Freeform 387"/>
              <p:cNvSpPr>
                <a:spLocks/>
              </p:cNvSpPr>
              <p:nvPr/>
            </p:nvSpPr>
            <p:spPr bwMode="auto">
              <a:xfrm>
                <a:off x="4354" y="3329"/>
                <a:ext cx="79" cy="15"/>
              </a:xfrm>
              <a:custGeom>
                <a:avLst/>
                <a:gdLst>
                  <a:gd name="T0" fmla="*/ 0 w 237"/>
                  <a:gd name="T1" fmla="*/ 2 h 46"/>
                  <a:gd name="T2" fmla="*/ 0 w 237"/>
                  <a:gd name="T3" fmla="*/ 0 h 46"/>
                  <a:gd name="T4" fmla="*/ 8 w 237"/>
                  <a:gd name="T5" fmla="*/ 0 h 46"/>
                  <a:gd name="T6" fmla="*/ 8 w 237"/>
                  <a:gd name="T7" fmla="*/ 0 h 46"/>
                  <a:gd name="T8" fmla="*/ 8 w 237"/>
                  <a:gd name="T9" fmla="*/ 2 h 46"/>
                  <a:gd name="T10" fmla="*/ 9 w 237"/>
                  <a:gd name="T11" fmla="*/ 2 h 46"/>
                  <a:gd name="T12" fmla="*/ 0 w 237"/>
                  <a:gd name="T13" fmla="*/ 2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7"/>
                  <a:gd name="T22" fmla="*/ 0 h 46"/>
                  <a:gd name="T23" fmla="*/ 237 w 237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7" h="46">
                    <a:moveTo>
                      <a:pt x="0" y="46"/>
                    </a:moveTo>
                    <a:lnTo>
                      <a:pt x="0" y="0"/>
                    </a:lnTo>
                    <a:lnTo>
                      <a:pt x="211" y="0"/>
                    </a:lnTo>
                    <a:lnTo>
                      <a:pt x="211" y="44"/>
                    </a:lnTo>
                    <a:lnTo>
                      <a:pt x="237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66" name="Freeform 388"/>
              <p:cNvSpPr>
                <a:spLocks/>
              </p:cNvSpPr>
              <p:nvPr/>
            </p:nvSpPr>
            <p:spPr bwMode="auto">
              <a:xfrm>
                <a:off x="4424" y="3329"/>
                <a:ext cx="44" cy="17"/>
              </a:xfrm>
              <a:custGeom>
                <a:avLst/>
                <a:gdLst>
                  <a:gd name="T0" fmla="*/ 0 w 132"/>
                  <a:gd name="T1" fmla="*/ 2 h 51"/>
                  <a:gd name="T2" fmla="*/ 0 w 132"/>
                  <a:gd name="T3" fmla="*/ 0 h 51"/>
                  <a:gd name="T4" fmla="*/ 4 w 132"/>
                  <a:gd name="T5" fmla="*/ 0 h 51"/>
                  <a:gd name="T6" fmla="*/ 4 w 132"/>
                  <a:gd name="T7" fmla="*/ 0 h 51"/>
                  <a:gd name="T8" fmla="*/ 4 w 132"/>
                  <a:gd name="T9" fmla="*/ 2 h 51"/>
                  <a:gd name="T10" fmla="*/ 5 w 132"/>
                  <a:gd name="T11" fmla="*/ 2 h 51"/>
                  <a:gd name="T12" fmla="*/ 0 w 132"/>
                  <a:gd name="T13" fmla="*/ 2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2"/>
                  <a:gd name="T22" fmla="*/ 0 h 51"/>
                  <a:gd name="T23" fmla="*/ 132 w 132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2" h="51">
                    <a:moveTo>
                      <a:pt x="0" y="44"/>
                    </a:moveTo>
                    <a:lnTo>
                      <a:pt x="0" y="0"/>
                    </a:lnTo>
                    <a:lnTo>
                      <a:pt x="106" y="5"/>
                    </a:lnTo>
                    <a:lnTo>
                      <a:pt x="106" y="51"/>
                    </a:lnTo>
                    <a:lnTo>
                      <a:pt x="132" y="5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67" name="Freeform 389"/>
              <p:cNvSpPr>
                <a:spLocks/>
              </p:cNvSpPr>
              <p:nvPr/>
            </p:nvSpPr>
            <p:spPr bwMode="auto">
              <a:xfrm>
                <a:off x="4460" y="3330"/>
                <a:ext cx="114" cy="16"/>
              </a:xfrm>
              <a:custGeom>
                <a:avLst/>
                <a:gdLst>
                  <a:gd name="T0" fmla="*/ 0 w 344"/>
                  <a:gd name="T1" fmla="*/ 2 h 46"/>
                  <a:gd name="T2" fmla="*/ 0 w 344"/>
                  <a:gd name="T3" fmla="*/ 0 h 46"/>
                  <a:gd name="T4" fmla="*/ 12 w 344"/>
                  <a:gd name="T5" fmla="*/ 0 h 46"/>
                  <a:gd name="T6" fmla="*/ 12 w 344"/>
                  <a:gd name="T7" fmla="*/ 0 h 46"/>
                  <a:gd name="T8" fmla="*/ 12 w 344"/>
                  <a:gd name="T9" fmla="*/ 2 h 46"/>
                  <a:gd name="T10" fmla="*/ 13 w 344"/>
                  <a:gd name="T11" fmla="*/ 2 h 46"/>
                  <a:gd name="T12" fmla="*/ 0 w 344"/>
                  <a:gd name="T13" fmla="*/ 2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4"/>
                  <a:gd name="T22" fmla="*/ 0 h 46"/>
                  <a:gd name="T23" fmla="*/ 344 w 344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4" h="46">
                    <a:moveTo>
                      <a:pt x="0" y="46"/>
                    </a:moveTo>
                    <a:lnTo>
                      <a:pt x="0" y="0"/>
                    </a:lnTo>
                    <a:lnTo>
                      <a:pt x="324" y="0"/>
                    </a:lnTo>
                    <a:lnTo>
                      <a:pt x="322" y="45"/>
                    </a:lnTo>
                    <a:lnTo>
                      <a:pt x="344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68" name="Freeform 390"/>
              <p:cNvSpPr>
                <a:spLocks/>
              </p:cNvSpPr>
              <p:nvPr/>
            </p:nvSpPr>
            <p:spPr bwMode="auto">
              <a:xfrm>
                <a:off x="4567" y="3330"/>
                <a:ext cx="38" cy="18"/>
              </a:xfrm>
              <a:custGeom>
                <a:avLst/>
                <a:gdLst>
                  <a:gd name="T0" fmla="*/ 0 w 114"/>
                  <a:gd name="T1" fmla="*/ 2 h 52"/>
                  <a:gd name="T2" fmla="*/ 0 w 114"/>
                  <a:gd name="T3" fmla="*/ 0 h 52"/>
                  <a:gd name="T4" fmla="*/ 4 w 114"/>
                  <a:gd name="T5" fmla="*/ 0 h 52"/>
                  <a:gd name="T6" fmla="*/ 4 w 114"/>
                  <a:gd name="T7" fmla="*/ 2 h 52"/>
                  <a:gd name="T8" fmla="*/ 0 w 114"/>
                  <a:gd name="T9" fmla="*/ 2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52"/>
                  <a:gd name="T17" fmla="*/ 114 w 114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52">
                    <a:moveTo>
                      <a:pt x="0" y="45"/>
                    </a:moveTo>
                    <a:lnTo>
                      <a:pt x="2" y="0"/>
                    </a:lnTo>
                    <a:lnTo>
                      <a:pt x="114" y="7"/>
                    </a:lnTo>
                    <a:lnTo>
                      <a:pt x="111" y="52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FF65"/>
              </a:solidFill>
              <a:ln w="0">
                <a:solidFill>
                  <a:srgbClr val="FFFF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69" name="Freeform 391"/>
              <p:cNvSpPr>
                <a:spLocks/>
              </p:cNvSpPr>
              <p:nvPr/>
            </p:nvSpPr>
            <p:spPr bwMode="auto">
              <a:xfrm>
                <a:off x="1574" y="3020"/>
                <a:ext cx="2" cy="15"/>
              </a:xfrm>
              <a:custGeom>
                <a:avLst/>
                <a:gdLst>
                  <a:gd name="T0" fmla="*/ 0 w 5"/>
                  <a:gd name="T1" fmla="*/ 2 h 44"/>
                  <a:gd name="T2" fmla="*/ 0 w 5"/>
                  <a:gd name="T3" fmla="*/ 0 h 44"/>
                  <a:gd name="T4" fmla="*/ 0 w 5"/>
                  <a:gd name="T5" fmla="*/ 2 h 4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4"/>
                  <a:gd name="T11" fmla="*/ 5 w 5"/>
                  <a:gd name="T12" fmla="*/ 44 h 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4">
                    <a:moveTo>
                      <a:pt x="5" y="44"/>
                    </a:moveTo>
                    <a:lnTo>
                      <a:pt x="0" y="0"/>
                    </a:lnTo>
                    <a:lnTo>
                      <a:pt x="5" y="44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70" name="Freeform 392"/>
              <p:cNvSpPr>
                <a:spLocks/>
              </p:cNvSpPr>
              <p:nvPr/>
            </p:nvSpPr>
            <p:spPr bwMode="auto">
              <a:xfrm>
                <a:off x="4591" y="3268"/>
                <a:ext cx="3" cy="15"/>
              </a:xfrm>
              <a:custGeom>
                <a:avLst/>
                <a:gdLst>
                  <a:gd name="T0" fmla="*/ 0 w 11"/>
                  <a:gd name="T1" fmla="*/ 0 h 44"/>
                  <a:gd name="T2" fmla="*/ 0 w 11"/>
                  <a:gd name="T3" fmla="*/ 2 h 44"/>
                  <a:gd name="T4" fmla="*/ 0 w 11"/>
                  <a:gd name="T5" fmla="*/ 0 h 44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44"/>
                  <a:gd name="T11" fmla="*/ 11 w 11"/>
                  <a:gd name="T12" fmla="*/ 44 h 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44">
                    <a:moveTo>
                      <a:pt x="11" y="0"/>
                    </a:moveTo>
                    <a:lnTo>
                      <a:pt x="0" y="4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71" name="Freeform 393"/>
              <p:cNvSpPr>
                <a:spLocks/>
              </p:cNvSpPr>
              <p:nvPr/>
            </p:nvSpPr>
            <p:spPr bwMode="auto">
              <a:xfrm>
                <a:off x="1574" y="2995"/>
                <a:ext cx="172" cy="40"/>
              </a:xfrm>
              <a:custGeom>
                <a:avLst/>
                <a:gdLst>
                  <a:gd name="T0" fmla="*/ 0 w 514"/>
                  <a:gd name="T1" fmla="*/ 5 h 118"/>
                  <a:gd name="T2" fmla="*/ 0 w 514"/>
                  <a:gd name="T3" fmla="*/ 3 h 118"/>
                  <a:gd name="T4" fmla="*/ 19 w 514"/>
                  <a:gd name="T5" fmla="*/ 0 h 118"/>
                  <a:gd name="T6" fmla="*/ 19 w 514"/>
                  <a:gd name="T7" fmla="*/ 0 h 118"/>
                  <a:gd name="T8" fmla="*/ 19 w 514"/>
                  <a:gd name="T9" fmla="*/ 2 h 118"/>
                  <a:gd name="T10" fmla="*/ 19 w 514"/>
                  <a:gd name="T11" fmla="*/ 2 h 118"/>
                  <a:gd name="T12" fmla="*/ 0 w 514"/>
                  <a:gd name="T13" fmla="*/ 5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4"/>
                  <a:gd name="T22" fmla="*/ 0 h 118"/>
                  <a:gd name="T23" fmla="*/ 514 w 514"/>
                  <a:gd name="T24" fmla="*/ 118 h 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4" h="118">
                    <a:moveTo>
                      <a:pt x="5" y="118"/>
                    </a:moveTo>
                    <a:lnTo>
                      <a:pt x="0" y="74"/>
                    </a:lnTo>
                    <a:lnTo>
                      <a:pt x="498" y="1"/>
                    </a:lnTo>
                    <a:lnTo>
                      <a:pt x="504" y="0"/>
                    </a:lnTo>
                    <a:lnTo>
                      <a:pt x="507" y="45"/>
                    </a:lnTo>
                    <a:lnTo>
                      <a:pt x="514" y="43"/>
                    </a:lnTo>
                    <a:lnTo>
                      <a:pt x="5" y="118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72" name="Freeform 394"/>
              <p:cNvSpPr>
                <a:spLocks/>
              </p:cNvSpPr>
              <p:nvPr/>
            </p:nvSpPr>
            <p:spPr bwMode="auto">
              <a:xfrm>
                <a:off x="1742" y="2987"/>
                <a:ext cx="73" cy="23"/>
              </a:xfrm>
              <a:custGeom>
                <a:avLst/>
                <a:gdLst>
                  <a:gd name="T0" fmla="*/ 0 w 217"/>
                  <a:gd name="T1" fmla="*/ 3 h 70"/>
                  <a:gd name="T2" fmla="*/ 0 w 217"/>
                  <a:gd name="T3" fmla="*/ 1 h 70"/>
                  <a:gd name="T4" fmla="*/ 8 w 217"/>
                  <a:gd name="T5" fmla="*/ 0 h 70"/>
                  <a:gd name="T6" fmla="*/ 8 w 217"/>
                  <a:gd name="T7" fmla="*/ 0 h 70"/>
                  <a:gd name="T8" fmla="*/ 8 w 217"/>
                  <a:gd name="T9" fmla="*/ 2 h 70"/>
                  <a:gd name="T10" fmla="*/ 8 w 217"/>
                  <a:gd name="T11" fmla="*/ 2 h 70"/>
                  <a:gd name="T12" fmla="*/ 0 w 217"/>
                  <a:gd name="T13" fmla="*/ 3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7"/>
                  <a:gd name="T22" fmla="*/ 0 h 70"/>
                  <a:gd name="T23" fmla="*/ 217 w 217"/>
                  <a:gd name="T24" fmla="*/ 70 h 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7" h="70">
                    <a:moveTo>
                      <a:pt x="3" y="70"/>
                    </a:moveTo>
                    <a:lnTo>
                      <a:pt x="0" y="25"/>
                    </a:lnTo>
                    <a:lnTo>
                      <a:pt x="211" y="0"/>
                    </a:lnTo>
                    <a:lnTo>
                      <a:pt x="214" y="0"/>
                    </a:lnTo>
                    <a:lnTo>
                      <a:pt x="214" y="44"/>
                    </a:lnTo>
                    <a:lnTo>
                      <a:pt x="217" y="44"/>
                    </a:lnTo>
                    <a:lnTo>
                      <a:pt x="3" y="70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73" name="Freeform 395"/>
              <p:cNvSpPr>
                <a:spLocks/>
              </p:cNvSpPr>
              <p:nvPr/>
            </p:nvSpPr>
            <p:spPr bwMode="auto">
              <a:xfrm>
                <a:off x="1814" y="2983"/>
                <a:ext cx="72" cy="19"/>
              </a:xfrm>
              <a:custGeom>
                <a:avLst/>
                <a:gdLst>
                  <a:gd name="T0" fmla="*/ 0 w 217"/>
                  <a:gd name="T1" fmla="*/ 2 h 57"/>
                  <a:gd name="T2" fmla="*/ 0 w 217"/>
                  <a:gd name="T3" fmla="*/ 0 h 57"/>
                  <a:gd name="T4" fmla="*/ 8 w 217"/>
                  <a:gd name="T5" fmla="*/ 0 h 57"/>
                  <a:gd name="T6" fmla="*/ 8 w 217"/>
                  <a:gd name="T7" fmla="*/ 0 h 57"/>
                  <a:gd name="T8" fmla="*/ 8 w 217"/>
                  <a:gd name="T9" fmla="*/ 2 h 57"/>
                  <a:gd name="T10" fmla="*/ 7 w 217"/>
                  <a:gd name="T11" fmla="*/ 2 h 57"/>
                  <a:gd name="T12" fmla="*/ 0 w 217"/>
                  <a:gd name="T13" fmla="*/ 2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7"/>
                  <a:gd name="T22" fmla="*/ 0 h 57"/>
                  <a:gd name="T23" fmla="*/ 217 w 217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7" h="57">
                    <a:moveTo>
                      <a:pt x="0" y="57"/>
                    </a:moveTo>
                    <a:lnTo>
                      <a:pt x="0" y="13"/>
                    </a:lnTo>
                    <a:lnTo>
                      <a:pt x="217" y="0"/>
                    </a:lnTo>
                    <a:lnTo>
                      <a:pt x="217" y="46"/>
                    </a:lnTo>
                    <a:lnTo>
                      <a:pt x="194" y="46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74" name="Freeform 396"/>
              <p:cNvSpPr>
                <a:spLocks/>
              </p:cNvSpPr>
              <p:nvPr/>
            </p:nvSpPr>
            <p:spPr bwMode="auto">
              <a:xfrm>
                <a:off x="1886" y="2983"/>
                <a:ext cx="42" cy="15"/>
              </a:xfrm>
              <a:custGeom>
                <a:avLst/>
                <a:gdLst>
                  <a:gd name="T0" fmla="*/ 0 w 127"/>
                  <a:gd name="T1" fmla="*/ 2 h 46"/>
                  <a:gd name="T2" fmla="*/ 0 w 127"/>
                  <a:gd name="T3" fmla="*/ 0 h 46"/>
                  <a:gd name="T4" fmla="*/ 4 w 127"/>
                  <a:gd name="T5" fmla="*/ 0 h 46"/>
                  <a:gd name="T6" fmla="*/ 4 w 127"/>
                  <a:gd name="T7" fmla="*/ 0 h 46"/>
                  <a:gd name="T8" fmla="*/ 4 w 127"/>
                  <a:gd name="T9" fmla="*/ 2 h 46"/>
                  <a:gd name="T10" fmla="*/ 5 w 127"/>
                  <a:gd name="T11" fmla="*/ 2 h 46"/>
                  <a:gd name="T12" fmla="*/ 0 w 127"/>
                  <a:gd name="T13" fmla="*/ 2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7"/>
                  <a:gd name="T22" fmla="*/ 0 h 46"/>
                  <a:gd name="T23" fmla="*/ 127 w 127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7" h="46">
                    <a:moveTo>
                      <a:pt x="0" y="46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3" y="45"/>
                    </a:lnTo>
                    <a:lnTo>
                      <a:pt x="127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75" name="Freeform 397"/>
              <p:cNvSpPr>
                <a:spLocks/>
              </p:cNvSpPr>
              <p:nvPr/>
            </p:nvSpPr>
            <p:spPr bwMode="auto">
              <a:xfrm>
                <a:off x="1920" y="2983"/>
                <a:ext cx="73" cy="19"/>
              </a:xfrm>
              <a:custGeom>
                <a:avLst/>
                <a:gdLst>
                  <a:gd name="T0" fmla="*/ 0 w 218"/>
                  <a:gd name="T1" fmla="*/ 2 h 57"/>
                  <a:gd name="T2" fmla="*/ 0 w 218"/>
                  <a:gd name="T3" fmla="*/ 0 h 57"/>
                  <a:gd name="T4" fmla="*/ 8 w 218"/>
                  <a:gd name="T5" fmla="*/ 0 h 57"/>
                  <a:gd name="T6" fmla="*/ 8 w 218"/>
                  <a:gd name="T7" fmla="*/ 0 h 57"/>
                  <a:gd name="T8" fmla="*/ 8 w 218"/>
                  <a:gd name="T9" fmla="*/ 2 h 57"/>
                  <a:gd name="T10" fmla="*/ 8 w 218"/>
                  <a:gd name="T11" fmla="*/ 2 h 57"/>
                  <a:gd name="T12" fmla="*/ 0 w 218"/>
                  <a:gd name="T13" fmla="*/ 2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8"/>
                  <a:gd name="T22" fmla="*/ 0 h 57"/>
                  <a:gd name="T23" fmla="*/ 218 w 218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8" h="57">
                    <a:moveTo>
                      <a:pt x="0" y="45"/>
                    </a:moveTo>
                    <a:lnTo>
                      <a:pt x="3" y="0"/>
                    </a:lnTo>
                    <a:lnTo>
                      <a:pt x="218" y="13"/>
                    </a:lnTo>
                    <a:lnTo>
                      <a:pt x="216" y="13"/>
                    </a:lnTo>
                    <a:lnTo>
                      <a:pt x="211" y="57"/>
                    </a:lnTo>
                    <a:lnTo>
                      <a:pt x="210" y="57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76" name="Freeform 398"/>
              <p:cNvSpPr>
                <a:spLocks/>
              </p:cNvSpPr>
              <p:nvPr/>
            </p:nvSpPr>
            <p:spPr bwMode="auto">
              <a:xfrm>
                <a:off x="1991" y="2987"/>
                <a:ext cx="36" cy="19"/>
              </a:xfrm>
              <a:custGeom>
                <a:avLst/>
                <a:gdLst>
                  <a:gd name="T0" fmla="*/ 0 w 110"/>
                  <a:gd name="T1" fmla="*/ 2 h 57"/>
                  <a:gd name="T2" fmla="*/ 0 w 110"/>
                  <a:gd name="T3" fmla="*/ 0 h 57"/>
                  <a:gd name="T4" fmla="*/ 4 w 110"/>
                  <a:gd name="T5" fmla="*/ 0 h 57"/>
                  <a:gd name="T6" fmla="*/ 4 w 110"/>
                  <a:gd name="T7" fmla="*/ 0 h 57"/>
                  <a:gd name="T8" fmla="*/ 4 w 110"/>
                  <a:gd name="T9" fmla="*/ 2 h 57"/>
                  <a:gd name="T10" fmla="*/ 4 w 110"/>
                  <a:gd name="T11" fmla="*/ 2 h 57"/>
                  <a:gd name="T12" fmla="*/ 0 w 110"/>
                  <a:gd name="T13" fmla="*/ 2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0"/>
                  <a:gd name="T22" fmla="*/ 0 h 57"/>
                  <a:gd name="T23" fmla="*/ 110 w 110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0" h="57">
                    <a:moveTo>
                      <a:pt x="0" y="44"/>
                    </a:moveTo>
                    <a:lnTo>
                      <a:pt x="5" y="0"/>
                    </a:lnTo>
                    <a:lnTo>
                      <a:pt x="110" y="12"/>
                    </a:lnTo>
                    <a:lnTo>
                      <a:pt x="104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77" name="Freeform 399"/>
              <p:cNvSpPr>
                <a:spLocks/>
              </p:cNvSpPr>
              <p:nvPr/>
            </p:nvSpPr>
            <p:spPr bwMode="auto">
              <a:xfrm>
                <a:off x="2025" y="2991"/>
                <a:ext cx="112" cy="34"/>
              </a:xfrm>
              <a:custGeom>
                <a:avLst/>
                <a:gdLst>
                  <a:gd name="T0" fmla="*/ 0 w 335"/>
                  <a:gd name="T1" fmla="*/ 2 h 101"/>
                  <a:gd name="T2" fmla="*/ 0 w 335"/>
                  <a:gd name="T3" fmla="*/ 0 h 101"/>
                  <a:gd name="T4" fmla="*/ 12 w 335"/>
                  <a:gd name="T5" fmla="*/ 2 h 101"/>
                  <a:gd name="T6" fmla="*/ 12 w 335"/>
                  <a:gd name="T7" fmla="*/ 2 h 101"/>
                  <a:gd name="T8" fmla="*/ 12 w 335"/>
                  <a:gd name="T9" fmla="*/ 4 h 101"/>
                  <a:gd name="T10" fmla="*/ 12 w 335"/>
                  <a:gd name="T11" fmla="*/ 4 h 101"/>
                  <a:gd name="T12" fmla="*/ 0 w 335"/>
                  <a:gd name="T13" fmla="*/ 2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5"/>
                  <a:gd name="T22" fmla="*/ 0 h 101"/>
                  <a:gd name="T23" fmla="*/ 335 w 335"/>
                  <a:gd name="T24" fmla="*/ 101 h 1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5" h="101">
                    <a:moveTo>
                      <a:pt x="0" y="45"/>
                    </a:moveTo>
                    <a:lnTo>
                      <a:pt x="6" y="0"/>
                    </a:lnTo>
                    <a:lnTo>
                      <a:pt x="335" y="58"/>
                    </a:lnTo>
                    <a:lnTo>
                      <a:pt x="331" y="56"/>
                    </a:lnTo>
                    <a:lnTo>
                      <a:pt x="323" y="101"/>
                    </a:lnTo>
                    <a:lnTo>
                      <a:pt x="318" y="99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78" name="Freeform 400"/>
              <p:cNvSpPr>
                <a:spLocks/>
              </p:cNvSpPr>
              <p:nvPr/>
            </p:nvSpPr>
            <p:spPr bwMode="auto">
              <a:xfrm>
                <a:off x="2133" y="3010"/>
                <a:ext cx="39" cy="23"/>
              </a:xfrm>
              <a:custGeom>
                <a:avLst/>
                <a:gdLst>
                  <a:gd name="T0" fmla="*/ 0 w 118"/>
                  <a:gd name="T1" fmla="*/ 2 h 70"/>
                  <a:gd name="T2" fmla="*/ 0 w 118"/>
                  <a:gd name="T3" fmla="*/ 0 h 70"/>
                  <a:gd name="T4" fmla="*/ 4 w 118"/>
                  <a:gd name="T5" fmla="*/ 1 h 70"/>
                  <a:gd name="T6" fmla="*/ 4 w 118"/>
                  <a:gd name="T7" fmla="*/ 1 h 70"/>
                  <a:gd name="T8" fmla="*/ 4 w 118"/>
                  <a:gd name="T9" fmla="*/ 3 h 70"/>
                  <a:gd name="T10" fmla="*/ 4 w 118"/>
                  <a:gd name="T11" fmla="*/ 2 h 70"/>
                  <a:gd name="T12" fmla="*/ 0 w 118"/>
                  <a:gd name="T13" fmla="*/ 2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8"/>
                  <a:gd name="T22" fmla="*/ 0 h 70"/>
                  <a:gd name="T23" fmla="*/ 118 w 118"/>
                  <a:gd name="T24" fmla="*/ 70 h 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8" h="70">
                    <a:moveTo>
                      <a:pt x="0" y="45"/>
                    </a:moveTo>
                    <a:lnTo>
                      <a:pt x="8" y="0"/>
                    </a:lnTo>
                    <a:lnTo>
                      <a:pt x="118" y="27"/>
                    </a:lnTo>
                    <a:lnTo>
                      <a:pt x="112" y="25"/>
                    </a:lnTo>
                    <a:lnTo>
                      <a:pt x="107" y="70"/>
                    </a:lnTo>
                    <a:lnTo>
                      <a:pt x="101" y="68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79" name="Freeform 401"/>
              <p:cNvSpPr>
                <a:spLocks/>
              </p:cNvSpPr>
              <p:nvPr/>
            </p:nvSpPr>
            <p:spPr bwMode="auto">
              <a:xfrm>
                <a:off x="2169" y="3018"/>
                <a:ext cx="38" cy="21"/>
              </a:xfrm>
              <a:custGeom>
                <a:avLst/>
                <a:gdLst>
                  <a:gd name="T0" fmla="*/ 0 w 116"/>
                  <a:gd name="T1" fmla="*/ 2 h 63"/>
                  <a:gd name="T2" fmla="*/ 0 w 116"/>
                  <a:gd name="T3" fmla="*/ 0 h 63"/>
                  <a:gd name="T4" fmla="*/ 4 w 116"/>
                  <a:gd name="T5" fmla="*/ 1 h 63"/>
                  <a:gd name="T6" fmla="*/ 4 w 116"/>
                  <a:gd name="T7" fmla="*/ 1 h 63"/>
                  <a:gd name="T8" fmla="*/ 4 w 116"/>
                  <a:gd name="T9" fmla="*/ 2 h 63"/>
                  <a:gd name="T10" fmla="*/ 3 w 116"/>
                  <a:gd name="T11" fmla="*/ 2 h 63"/>
                  <a:gd name="T12" fmla="*/ 0 w 116"/>
                  <a:gd name="T13" fmla="*/ 2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63"/>
                  <a:gd name="T23" fmla="*/ 116 w 116"/>
                  <a:gd name="T24" fmla="*/ 63 h 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63">
                    <a:moveTo>
                      <a:pt x="0" y="45"/>
                    </a:moveTo>
                    <a:lnTo>
                      <a:pt x="5" y="0"/>
                    </a:lnTo>
                    <a:lnTo>
                      <a:pt x="116" y="20"/>
                    </a:lnTo>
                    <a:lnTo>
                      <a:pt x="111" y="18"/>
                    </a:lnTo>
                    <a:lnTo>
                      <a:pt x="103" y="63"/>
                    </a:lnTo>
                    <a:lnTo>
                      <a:pt x="99" y="6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80" name="Freeform 402"/>
              <p:cNvSpPr>
                <a:spLocks/>
              </p:cNvSpPr>
              <p:nvPr/>
            </p:nvSpPr>
            <p:spPr bwMode="auto">
              <a:xfrm>
                <a:off x="2203" y="3024"/>
                <a:ext cx="77" cy="32"/>
              </a:xfrm>
              <a:custGeom>
                <a:avLst/>
                <a:gdLst>
                  <a:gd name="T0" fmla="*/ 0 w 230"/>
                  <a:gd name="T1" fmla="*/ 2 h 95"/>
                  <a:gd name="T2" fmla="*/ 0 w 230"/>
                  <a:gd name="T3" fmla="*/ 0 h 95"/>
                  <a:gd name="T4" fmla="*/ 9 w 230"/>
                  <a:gd name="T5" fmla="*/ 2 h 95"/>
                  <a:gd name="T6" fmla="*/ 8 w 230"/>
                  <a:gd name="T7" fmla="*/ 2 h 95"/>
                  <a:gd name="T8" fmla="*/ 8 w 230"/>
                  <a:gd name="T9" fmla="*/ 4 h 95"/>
                  <a:gd name="T10" fmla="*/ 8 w 230"/>
                  <a:gd name="T11" fmla="*/ 4 h 95"/>
                  <a:gd name="T12" fmla="*/ 0 w 230"/>
                  <a:gd name="T13" fmla="*/ 2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0"/>
                  <a:gd name="T22" fmla="*/ 0 h 95"/>
                  <a:gd name="T23" fmla="*/ 230 w 230"/>
                  <a:gd name="T24" fmla="*/ 95 h 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0" h="95">
                    <a:moveTo>
                      <a:pt x="0" y="45"/>
                    </a:moveTo>
                    <a:lnTo>
                      <a:pt x="8" y="0"/>
                    </a:lnTo>
                    <a:lnTo>
                      <a:pt x="230" y="52"/>
                    </a:lnTo>
                    <a:lnTo>
                      <a:pt x="224" y="50"/>
                    </a:lnTo>
                    <a:lnTo>
                      <a:pt x="219" y="95"/>
                    </a:lnTo>
                    <a:lnTo>
                      <a:pt x="213" y="9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81" name="Freeform 403"/>
              <p:cNvSpPr>
                <a:spLocks/>
              </p:cNvSpPr>
              <p:nvPr/>
            </p:nvSpPr>
            <p:spPr bwMode="auto">
              <a:xfrm>
                <a:off x="2276" y="3041"/>
                <a:ext cx="39" cy="21"/>
              </a:xfrm>
              <a:custGeom>
                <a:avLst/>
                <a:gdLst>
                  <a:gd name="T0" fmla="*/ 0 w 117"/>
                  <a:gd name="T1" fmla="*/ 2 h 63"/>
                  <a:gd name="T2" fmla="*/ 0 w 117"/>
                  <a:gd name="T3" fmla="*/ 0 h 63"/>
                  <a:gd name="T4" fmla="*/ 4 w 117"/>
                  <a:gd name="T5" fmla="*/ 1 h 63"/>
                  <a:gd name="T6" fmla="*/ 4 w 117"/>
                  <a:gd name="T7" fmla="*/ 1 h 63"/>
                  <a:gd name="T8" fmla="*/ 4 w 117"/>
                  <a:gd name="T9" fmla="*/ 2 h 63"/>
                  <a:gd name="T10" fmla="*/ 4 w 117"/>
                  <a:gd name="T11" fmla="*/ 2 h 63"/>
                  <a:gd name="T12" fmla="*/ 0 w 117"/>
                  <a:gd name="T13" fmla="*/ 2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63"/>
                  <a:gd name="T23" fmla="*/ 117 w 117"/>
                  <a:gd name="T24" fmla="*/ 63 h 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63">
                    <a:moveTo>
                      <a:pt x="0" y="45"/>
                    </a:moveTo>
                    <a:lnTo>
                      <a:pt x="5" y="0"/>
                    </a:lnTo>
                    <a:lnTo>
                      <a:pt x="117" y="20"/>
                    </a:lnTo>
                    <a:lnTo>
                      <a:pt x="113" y="19"/>
                    </a:lnTo>
                    <a:lnTo>
                      <a:pt x="104" y="63"/>
                    </a:lnTo>
                    <a:lnTo>
                      <a:pt x="100" y="62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82" name="Freeform 404"/>
              <p:cNvSpPr>
                <a:spLocks/>
              </p:cNvSpPr>
              <p:nvPr/>
            </p:nvSpPr>
            <p:spPr bwMode="auto">
              <a:xfrm>
                <a:off x="2311" y="3047"/>
                <a:ext cx="39" cy="23"/>
              </a:xfrm>
              <a:custGeom>
                <a:avLst/>
                <a:gdLst>
                  <a:gd name="T0" fmla="*/ 0 w 118"/>
                  <a:gd name="T1" fmla="*/ 2 h 69"/>
                  <a:gd name="T2" fmla="*/ 0 w 118"/>
                  <a:gd name="T3" fmla="*/ 0 h 69"/>
                  <a:gd name="T4" fmla="*/ 4 w 118"/>
                  <a:gd name="T5" fmla="*/ 1 h 69"/>
                  <a:gd name="T6" fmla="*/ 4 w 118"/>
                  <a:gd name="T7" fmla="*/ 1 h 69"/>
                  <a:gd name="T8" fmla="*/ 4 w 118"/>
                  <a:gd name="T9" fmla="*/ 3 h 69"/>
                  <a:gd name="T10" fmla="*/ 4 w 118"/>
                  <a:gd name="T11" fmla="*/ 3 h 69"/>
                  <a:gd name="T12" fmla="*/ 0 w 118"/>
                  <a:gd name="T13" fmla="*/ 2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8"/>
                  <a:gd name="T22" fmla="*/ 0 h 69"/>
                  <a:gd name="T23" fmla="*/ 118 w 118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8" h="69">
                    <a:moveTo>
                      <a:pt x="0" y="44"/>
                    </a:moveTo>
                    <a:lnTo>
                      <a:pt x="9" y="0"/>
                    </a:lnTo>
                    <a:lnTo>
                      <a:pt x="118" y="26"/>
                    </a:lnTo>
                    <a:lnTo>
                      <a:pt x="113" y="25"/>
                    </a:lnTo>
                    <a:lnTo>
                      <a:pt x="108" y="69"/>
                    </a:lnTo>
                    <a:lnTo>
                      <a:pt x="104" y="68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83" name="Freeform 405"/>
              <p:cNvSpPr>
                <a:spLocks/>
              </p:cNvSpPr>
              <p:nvPr/>
            </p:nvSpPr>
            <p:spPr bwMode="auto">
              <a:xfrm>
                <a:off x="2347" y="3055"/>
                <a:ext cx="39" cy="21"/>
              </a:xfrm>
              <a:custGeom>
                <a:avLst/>
                <a:gdLst>
                  <a:gd name="T0" fmla="*/ 0 w 117"/>
                  <a:gd name="T1" fmla="*/ 2 h 62"/>
                  <a:gd name="T2" fmla="*/ 0 w 117"/>
                  <a:gd name="T3" fmla="*/ 0 h 62"/>
                  <a:gd name="T4" fmla="*/ 4 w 117"/>
                  <a:gd name="T5" fmla="*/ 1 h 62"/>
                  <a:gd name="T6" fmla="*/ 4 w 117"/>
                  <a:gd name="T7" fmla="*/ 1 h 62"/>
                  <a:gd name="T8" fmla="*/ 4 w 117"/>
                  <a:gd name="T9" fmla="*/ 2 h 62"/>
                  <a:gd name="T10" fmla="*/ 4 w 117"/>
                  <a:gd name="T11" fmla="*/ 2 h 62"/>
                  <a:gd name="T12" fmla="*/ 0 w 117"/>
                  <a:gd name="T13" fmla="*/ 2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62"/>
                  <a:gd name="T23" fmla="*/ 117 w 117"/>
                  <a:gd name="T24" fmla="*/ 62 h 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62">
                    <a:moveTo>
                      <a:pt x="0" y="44"/>
                    </a:moveTo>
                    <a:lnTo>
                      <a:pt x="5" y="0"/>
                    </a:lnTo>
                    <a:lnTo>
                      <a:pt x="117" y="18"/>
                    </a:lnTo>
                    <a:lnTo>
                      <a:pt x="111" y="6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84" name="Freeform 406"/>
              <p:cNvSpPr>
                <a:spLocks/>
              </p:cNvSpPr>
              <p:nvPr/>
            </p:nvSpPr>
            <p:spPr bwMode="auto">
              <a:xfrm>
                <a:off x="2384" y="3061"/>
                <a:ext cx="72" cy="23"/>
              </a:xfrm>
              <a:custGeom>
                <a:avLst/>
                <a:gdLst>
                  <a:gd name="T0" fmla="*/ 0 w 216"/>
                  <a:gd name="T1" fmla="*/ 2 h 69"/>
                  <a:gd name="T2" fmla="*/ 0 w 216"/>
                  <a:gd name="T3" fmla="*/ 0 h 69"/>
                  <a:gd name="T4" fmla="*/ 8 w 216"/>
                  <a:gd name="T5" fmla="*/ 1 h 69"/>
                  <a:gd name="T6" fmla="*/ 8 w 216"/>
                  <a:gd name="T7" fmla="*/ 1 h 69"/>
                  <a:gd name="T8" fmla="*/ 8 w 216"/>
                  <a:gd name="T9" fmla="*/ 3 h 69"/>
                  <a:gd name="T10" fmla="*/ 8 w 216"/>
                  <a:gd name="T11" fmla="*/ 3 h 69"/>
                  <a:gd name="T12" fmla="*/ 0 w 216"/>
                  <a:gd name="T13" fmla="*/ 2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"/>
                  <a:gd name="T22" fmla="*/ 0 h 69"/>
                  <a:gd name="T23" fmla="*/ 216 w 216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" h="69">
                    <a:moveTo>
                      <a:pt x="0" y="44"/>
                    </a:moveTo>
                    <a:lnTo>
                      <a:pt x="6" y="0"/>
                    </a:lnTo>
                    <a:lnTo>
                      <a:pt x="216" y="25"/>
                    </a:lnTo>
                    <a:lnTo>
                      <a:pt x="211" y="69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85" name="Freeform 407"/>
              <p:cNvSpPr>
                <a:spLocks/>
              </p:cNvSpPr>
              <p:nvPr/>
            </p:nvSpPr>
            <p:spPr bwMode="auto">
              <a:xfrm>
                <a:off x="2454" y="3070"/>
                <a:ext cx="40" cy="21"/>
              </a:xfrm>
              <a:custGeom>
                <a:avLst/>
                <a:gdLst>
                  <a:gd name="T0" fmla="*/ 0 w 121"/>
                  <a:gd name="T1" fmla="*/ 2 h 64"/>
                  <a:gd name="T2" fmla="*/ 0 w 121"/>
                  <a:gd name="T3" fmla="*/ 0 h 64"/>
                  <a:gd name="T4" fmla="*/ 4 w 121"/>
                  <a:gd name="T5" fmla="*/ 1 h 64"/>
                  <a:gd name="T6" fmla="*/ 4 w 121"/>
                  <a:gd name="T7" fmla="*/ 1 h 64"/>
                  <a:gd name="T8" fmla="*/ 4 w 121"/>
                  <a:gd name="T9" fmla="*/ 2 h 64"/>
                  <a:gd name="T10" fmla="*/ 4 w 121"/>
                  <a:gd name="T11" fmla="*/ 2 h 64"/>
                  <a:gd name="T12" fmla="*/ 0 w 121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1"/>
                  <a:gd name="T22" fmla="*/ 0 h 64"/>
                  <a:gd name="T23" fmla="*/ 121 w 121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1" h="64">
                    <a:moveTo>
                      <a:pt x="0" y="44"/>
                    </a:moveTo>
                    <a:lnTo>
                      <a:pt x="5" y="0"/>
                    </a:lnTo>
                    <a:lnTo>
                      <a:pt x="121" y="19"/>
                    </a:lnTo>
                    <a:lnTo>
                      <a:pt x="117" y="19"/>
                    </a:lnTo>
                    <a:lnTo>
                      <a:pt x="114" y="64"/>
                    </a:lnTo>
                    <a:lnTo>
                      <a:pt x="110" y="6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86" name="Freeform 408"/>
              <p:cNvSpPr>
                <a:spLocks/>
              </p:cNvSpPr>
              <p:nvPr/>
            </p:nvSpPr>
            <p:spPr bwMode="auto">
              <a:xfrm>
                <a:off x="2492" y="3076"/>
                <a:ext cx="108" cy="27"/>
              </a:xfrm>
              <a:custGeom>
                <a:avLst/>
                <a:gdLst>
                  <a:gd name="T0" fmla="*/ 0 w 325"/>
                  <a:gd name="T1" fmla="*/ 2 h 81"/>
                  <a:gd name="T2" fmla="*/ 0 w 325"/>
                  <a:gd name="T3" fmla="*/ 0 h 81"/>
                  <a:gd name="T4" fmla="*/ 12 w 325"/>
                  <a:gd name="T5" fmla="*/ 1 h 81"/>
                  <a:gd name="T6" fmla="*/ 12 w 325"/>
                  <a:gd name="T7" fmla="*/ 1 h 81"/>
                  <a:gd name="T8" fmla="*/ 12 w 325"/>
                  <a:gd name="T9" fmla="*/ 3 h 81"/>
                  <a:gd name="T10" fmla="*/ 11 w 325"/>
                  <a:gd name="T11" fmla="*/ 3 h 81"/>
                  <a:gd name="T12" fmla="*/ 0 w 325"/>
                  <a:gd name="T13" fmla="*/ 2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5"/>
                  <a:gd name="T22" fmla="*/ 0 h 81"/>
                  <a:gd name="T23" fmla="*/ 325 w 325"/>
                  <a:gd name="T24" fmla="*/ 81 h 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5" h="81">
                    <a:moveTo>
                      <a:pt x="0" y="45"/>
                    </a:moveTo>
                    <a:lnTo>
                      <a:pt x="3" y="0"/>
                    </a:lnTo>
                    <a:lnTo>
                      <a:pt x="325" y="36"/>
                    </a:lnTo>
                    <a:lnTo>
                      <a:pt x="322" y="36"/>
                    </a:lnTo>
                    <a:lnTo>
                      <a:pt x="314" y="81"/>
                    </a:lnTo>
                    <a:lnTo>
                      <a:pt x="311" y="8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87" name="Freeform 409"/>
              <p:cNvSpPr>
                <a:spLocks/>
              </p:cNvSpPr>
              <p:nvPr/>
            </p:nvSpPr>
            <p:spPr bwMode="auto">
              <a:xfrm>
                <a:off x="2597" y="3088"/>
                <a:ext cx="39" cy="23"/>
              </a:xfrm>
              <a:custGeom>
                <a:avLst/>
                <a:gdLst>
                  <a:gd name="T0" fmla="*/ 0 w 118"/>
                  <a:gd name="T1" fmla="*/ 2 h 70"/>
                  <a:gd name="T2" fmla="*/ 0 w 118"/>
                  <a:gd name="T3" fmla="*/ 0 h 70"/>
                  <a:gd name="T4" fmla="*/ 4 w 118"/>
                  <a:gd name="T5" fmla="*/ 1 h 70"/>
                  <a:gd name="T6" fmla="*/ 4 w 118"/>
                  <a:gd name="T7" fmla="*/ 1 h 70"/>
                  <a:gd name="T8" fmla="*/ 4 w 118"/>
                  <a:gd name="T9" fmla="*/ 3 h 70"/>
                  <a:gd name="T10" fmla="*/ 4 w 118"/>
                  <a:gd name="T11" fmla="*/ 3 h 70"/>
                  <a:gd name="T12" fmla="*/ 0 w 118"/>
                  <a:gd name="T13" fmla="*/ 2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8"/>
                  <a:gd name="T22" fmla="*/ 0 h 70"/>
                  <a:gd name="T23" fmla="*/ 118 w 118"/>
                  <a:gd name="T24" fmla="*/ 70 h 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8" h="70">
                    <a:moveTo>
                      <a:pt x="0" y="45"/>
                    </a:moveTo>
                    <a:lnTo>
                      <a:pt x="8" y="0"/>
                    </a:lnTo>
                    <a:lnTo>
                      <a:pt x="118" y="27"/>
                    </a:lnTo>
                    <a:lnTo>
                      <a:pt x="113" y="26"/>
                    </a:lnTo>
                    <a:lnTo>
                      <a:pt x="107" y="70"/>
                    </a:lnTo>
                    <a:lnTo>
                      <a:pt x="102" y="69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88" name="Freeform 410"/>
              <p:cNvSpPr>
                <a:spLocks/>
              </p:cNvSpPr>
              <p:nvPr/>
            </p:nvSpPr>
            <p:spPr bwMode="auto">
              <a:xfrm>
                <a:off x="2632" y="3097"/>
                <a:ext cx="39" cy="20"/>
              </a:xfrm>
              <a:custGeom>
                <a:avLst/>
                <a:gdLst>
                  <a:gd name="T0" fmla="*/ 0 w 117"/>
                  <a:gd name="T1" fmla="*/ 2 h 62"/>
                  <a:gd name="T2" fmla="*/ 0 w 117"/>
                  <a:gd name="T3" fmla="*/ 0 h 62"/>
                  <a:gd name="T4" fmla="*/ 4 w 117"/>
                  <a:gd name="T5" fmla="*/ 1 h 62"/>
                  <a:gd name="T6" fmla="*/ 4 w 117"/>
                  <a:gd name="T7" fmla="*/ 1 h 62"/>
                  <a:gd name="T8" fmla="*/ 4 w 117"/>
                  <a:gd name="T9" fmla="*/ 2 h 62"/>
                  <a:gd name="T10" fmla="*/ 4 w 117"/>
                  <a:gd name="T11" fmla="*/ 2 h 62"/>
                  <a:gd name="T12" fmla="*/ 0 w 117"/>
                  <a:gd name="T13" fmla="*/ 2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62"/>
                  <a:gd name="T23" fmla="*/ 117 w 117"/>
                  <a:gd name="T24" fmla="*/ 62 h 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62">
                    <a:moveTo>
                      <a:pt x="0" y="44"/>
                    </a:moveTo>
                    <a:lnTo>
                      <a:pt x="6" y="0"/>
                    </a:lnTo>
                    <a:lnTo>
                      <a:pt x="117" y="19"/>
                    </a:lnTo>
                    <a:lnTo>
                      <a:pt x="113" y="18"/>
                    </a:lnTo>
                    <a:lnTo>
                      <a:pt x="102" y="62"/>
                    </a:lnTo>
                    <a:lnTo>
                      <a:pt x="98" y="6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89" name="Freeform 411"/>
              <p:cNvSpPr>
                <a:spLocks/>
              </p:cNvSpPr>
              <p:nvPr/>
            </p:nvSpPr>
            <p:spPr bwMode="auto">
              <a:xfrm>
                <a:off x="2666" y="3103"/>
                <a:ext cx="44" cy="25"/>
              </a:xfrm>
              <a:custGeom>
                <a:avLst/>
                <a:gdLst>
                  <a:gd name="T0" fmla="*/ 0 w 130"/>
                  <a:gd name="T1" fmla="*/ 2 h 76"/>
                  <a:gd name="T2" fmla="*/ 0 w 130"/>
                  <a:gd name="T3" fmla="*/ 0 h 76"/>
                  <a:gd name="T4" fmla="*/ 5 w 130"/>
                  <a:gd name="T5" fmla="*/ 1 h 76"/>
                  <a:gd name="T6" fmla="*/ 5 w 130"/>
                  <a:gd name="T7" fmla="*/ 1 h 76"/>
                  <a:gd name="T8" fmla="*/ 4 w 130"/>
                  <a:gd name="T9" fmla="*/ 3 h 76"/>
                  <a:gd name="T10" fmla="*/ 4 w 130"/>
                  <a:gd name="T11" fmla="*/ 3 h 76"/>
                  <a:gd name="T12" fmla="*/ 0 w 130"/>
                  <a:gd name="T13" fmla="*/ 2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"/>
                  <a:gd name="T22" fmla="*/ 0 h 76"/>
                  <a:gd name="T23" fmla="*/ 130 w 130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" h="76">
                    <a:moveTo>
                      <a:pt x="0" y="44"/>
                    </a:moveTo>
                    <a:lnTo>
                      <a:pt x="11" y="0"/>
                    </a:lnTo>
                    <a:lnTo>
                      <a:pt x="130" y="33"/>
                    </a:lnTo>
                    <a:lnTo>
                      <a:pt x="121" y="32"/>
                    </a:lnTo>
                    <a:lnTo>
                      <a:pt x="113" y="76"/>
                    </a:lnTo>
                    <a:lnTo>
                      <a:pt x="104" y="75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90" name="Freeform 412"/>
              <p:cNvSpPr>
                <a:spLocks/>
              </p:cNvSpPr>
              <p:nvPr/>
            </p:nvSpPr>
            <p:spPr bwMode="auto">
              <a:xfrm>
                <a:off x="2704" y="3113"/>
                <a:ext cx="41" cy="23"/>
              </a:xfrm>
              <a:custGeom>
                <a:avLst/>
                <a:gdLst>
                  <a:gd name="T0" fmla="*/ 0 w 122"/>
                  <a:gd name="T1" fmla="*/ 2 h 69"/>
                  <a:gd name="T2" fmla="*/ 0 w 122"/>
                  <a:gd name="T3" fmla="*/ 0 h 69"/>
                  <a:gd name="T4" fmla="*/ 5 w 122"/>
                  <a:gd name="T5" fmla="*/ 1 h 69"/>
                  <a:gd name="T6" fmla="*/ 4 w 122"/>
                  <a:gd name="T7" fmla="*/ 1 h 69"/>
                  <a:gd name="T8" fmla="*/ 4 w 122"/>
                  <a:gd name="T9" fmla="*/ 3 h 69"/>
                  <a:gd name="T10" fmla="*/ 4 w 122"/>
                  <a:gd name="T11" fmla="*/ 2 h 69"/>
                  <a:gd name="T12" fmla="*/ 0 w 122"/>
                  <a:gd name="T13" fmla="*/ 2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2"/>
                  <a:gd name="T22" fmla="*/ 0 h 69"/>
                  <a:gd name="T23" fmla="*/ 122 w 122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2" h="69">
                    <a:moveTo>
                      <a:pt x="0" y="44"/>
                    </a:moveTo>
                    <a:lnTo>
                      <a:pt x="8" y="0"/>
                    </a:lnTo>
                    <a:lnTo>
                      <a:pt x="122" y="28"/>
                    </a:lnTo>
                    <a:lnTo>
                      <a:pt x="117" y="25"/>
                    </a:lnTo>
                    <a:lnTo>
                      <a:pt x="103" y="69"/>
                    </a:lnTo>
                    <a:lnTo>
                      <a:pt x="96" y="6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91" name="Freeform 413"/>
              <p:cNvSpPr>
                <a:spLocks/>
              </p:cNvSpPr>
              <p:nvPr/>
            </p:nvSpPr>
            <p:spPr bwMode="auto">
              <a:xfrm>
                <a:off x="2738" y="3122"/>
                <a:ext cx="44" cy="27"/>
              </a:xfrm>
              <a:custGeom>
                <a:avLst/>
                <a:gdLst>
                  <a:gd name="T0" fmla="*/ 0 w 130"/>
                  <a:gd name="T1" fmla="*/ 2 h 81"/>
                  <a:gd name="T2" fmla="*/ 1 w 130"/>
                  <a:gd name="T3" fmla="*/ 0 h 81"/>
                  <a:gd name="T4" fmla="*/ 5 w 130"/>
                  <a:gd name="T5" fmla="*/ 1 h 81"/>
                  <a:gd name="T6" fmla="*/ 5 w 130"/>
                  <a:gd name="T7" fmla="*/ 1 h 81"/>
                  <a:gd name="T8" fmla="*/ 4 w 130"/>
                  <a:gd name="T9" fmla="*/ 3 h 81"/>
                  <a:gd name="T10" fmla="*/ 4 w 130"/>
                  <a:gd name="T11" fmla="*/ 3 h 81"/>
                  <a:gd name="T12" fmla="*/ 0 w 130"/>
                  <a:gd name="T13" fmla="*/ 2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"/>
                  <a:gd name="T22" fmla="*/ 0 h 81"/>
                  <a:gd name="T23" fmla="*/ 130 w 130"/>
                  <a:gd name="T24" fmla="*/ 81 h 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" h="81">
                    <a:moveTo>
                      <a:pt x="0" y="44"/>
                    </a:moveTo>
                    <a:lnTo>
                      <a:pt x="14" y="0"/>
                    </a:lnTo>
                    <a:lnTo>
                      <a:pt x="130" y="39"/>
                    </a:lnTo>
                    <a:lnTo>
                      <a:pt x="118" y="36"/>
                    </a:lnTo>
                    <a:lnTo>
                      <a:pt x="107" y="81"/>
                    </a:lnTo>
                    <a:lnTo>
                      <a:pt x="96" y="78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92" name="Freeform 414"/>
              <p:cNvSpPr>
                <a:spLocks/>
              </p:cNvSpPr>
              <p:nvPr/>
            </p:nvSpPr>
            <p:spPr bwMode="auto">
              <a:xfrm>
                <a:off x="2774" y="3134"/>
                <a:ext cx="76" cy="35"/>
              </a:xfrm>
              <a:custGeom>
                <a:avLst/>
                <a:gdLst>
                  <a:gd name="T0" fmla="*/ 0 w 228"/>
                  <a:gd name="T1" fmla="*/ 2 h 107"/>
                  <a:gd name="T2" fmla="*/ 0 w 228"/>
                  <a:gd name="T3" fmla="*/ 0 h 107"/>
                  <a:gd name="T4" fmla="*/ 8 w 228"/>
                  <a:gd name="T5" fmla="*/ 2 h 107"/>
                  <a:gd name="T6" fmla="*/ 8 w 228"/>
                  <a:gd name="T7" fmla="*/ 2 h 107"/>
                  <a:gd name="T8" fmla="*/ 8 w 228"/>
                  <a:gd name="T9" fmla="*/ 4 h 107"/>
                  <a:gd name="T10" fmla="*/ 8 w 228"/>
                  <a:gd name="T11" fmla="*/ 4 h 107"/>
                  <a:gd name="T12" fmla="*/ 0 w 228"/>
                  <a:gd name="T13" fmla="*/ 2 h 1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8"/>
                  <a:gd name="T22" fmla="*/ 0 h 107"/>
                  <a:gd name="T23" fmla="*/ 228 w 228"/>
                  <a:gd name="T24" fmla="*/ 107 h 1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8" h="107">
                    <a:moveTo>
                      <a:pt x="0" y="45"/>
                    </a:moveTo>
                    <a:lnTo>
                      <a:pt x="11" y="0"/>
                    </a:lnTo>
                    <a:lnTo>
                      <a:pt x="228" y="64"/>
                    </a:lnTo>
                    <a:lnTo>
                      <a:pt x="221" y="63"/>
                    </a:lnTo>
                    <a:lnTo>
                      <a:pt x="212" y="107"/>
                    </a:lnTo>
                    <a:lnTo>
                      <a:pt x="205" y="106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93" name="Freeform 415"/>
              <p:cNvSpPr>
                <a:spLocks/>
              </p:cNvSpPr>
              <p:nvPr/>
            </p:nvSpPr>
            <p:spPr bwMode="auto">
              <a:xfrm>
                <a:off x="2845" y="3155"/>
                <a:ext cx="39" cy="23"/>
              </a:xfrm>
              <a:custGeom>
                <a:avLst/>
                <a:gdLst>
                  <a:gd name="T0" fmla="*/ 0 w 117"/>
                  <a:gd name="T1" fmla="*/ 2 h 69"/>
                  <a:gd name="T2" fmla="*/ 0 w 117"/>
                  <a:gd name="T3" fmla="*/ 0 h 69"/>
                  <a:gd name="T4" fmla="*/ 4 w 117"/>
                  <a:gd name="T5" fmla="*/ 1 h 69"/>
                  <a:gd name="T6" fmla="*/ 4 w 117"/>
                  <a:gd name="T7" fmla="*/ 1 h 69"/>
                  <a:gd name="T8" fmla="*/ 4 w 117"/>
                  <a:gd name="T9" fmla="*/ 3 h 69"/>
                  <a:gd name="T10" fmla="*/ 4 w 117"/>
                  <a:gd name="T11" fmla="*/ 3 h 69"/>
                  <a:gd name="T12" fmla="*/ 0 w 117"/>
                  <a:gd name="T13" fmla="*/ 2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69"/>
                  <a:gd name="T23" fmla="*/ 117 w 117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69">
                    <a:moveTo>
                      <a:pt x="0" y="44"/>
                    </a:moveTo>
                    <a:lnTo>
                      <a:pt x="9" y="0"/>
                    </a:lnTo>
                    <a:lnTo>
                      <a:pt x="117" y="26"/>
                    </a:lnTo>
                    <a:lnTo>
                      <a:pt x="113" y="25"/>
                    </a:lnTo>
                    <a:lnTo>
                      <a:pt x="108" y="69"/>
                    </a:lnTo>
                    <a:lnTo>
                      <a:pt x="103" y="68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94" name="Freeform 416"/>
              <p:cNvSpPr>
                <a:spLocks/>
              </p:cNvSpPr>
              <p:nvPr/>
            </p:nvSpPr>
            <p:spPr bwMode="auto">
              <a:xfrm>
                <a:off x="2881" y="3163"/>
                <a:ext cx="75" cy="27"/>
              </a:xfrm>
              <a:custGeom>
                <a:avLst/>
                <a:gdLst>
                  <a:gd name="T0" fmla="*/ 0 w 225"/>
                  <a:gd name="T1" fmla="*/ 2 h 80"/>
                  <a:gd name="T2" fmla="*/ 0 w 225"/>
                  <a:gd name="T3" fmla="*/ 0 h 80"/>
                  <a:gd name="T4" fmla="*/ 8 w 225"/>
                  <a:gd name="T5" fmla="*/ 1 h 80"/>
                  <a:gd name="T6" fmla="*/ 8 w 225"/>
                  <a:gd name="T7" fmla="*/ 1 h 80"/>
                  <a:gd name="T8" fmla="*/ 8 w 225"/>
                  <a:gd name="T9" fmla="*/ 3 h 80"/>
                  <a:gd name="T10" fmla="*/ 8 w 225"/>
                  <a:gd name="T11" fmla="*/ 3 h 80"/>
                  <a:gd name="T12" fmla="*/ 0 w 225"/>
                  <a:gd name="T13" fmla="*/ 2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80"/>
                  <a:gd name="T23" fmla="*/ 225 w 225"/>
                  <a:gd name="T24" fmla="*/ 80 h 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80">
                    <a:moveTo>
                      <a:pt x="0" y="44"/>
                    </a:moveTo>
                    <a:lnTo>
                      <a:pt x="5" y="0"/>
                    </a:lnTo>
                    <a:lnTo>
                      <a:pt x="225" y="36"/>
                    </a:lnTo>
                    <a:lnTo>
                      <a:pt x="221" y="36"/>
                    </a:lnTo>
                    <a:lnTo>
                      <a:pt x="218" y="80"/>
                    </a:lnTo>
                    <a:lnTo>
                      <a:pt x="214" y="8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95" name="Freeform 417"/>
              <p:cNvSpPr>
                <a:spLocks/>
              </p:cNvSpPr>
              <p:nvPr/>
            </p:nvSpPr>
            <p:spPr bwMode="auto">
              <a:xfrm>
                <a:off x="2953" y="3175"/>
                <a:ext cx="37" cy="19"/>
              </a:xfrm>
              <a:custGeom>
                <a:avLst/>
                <a:gdLst>
                  <a:gd name="T0" fmla="*/ 0 w 111"/>
                  <a:gd name="T1" fmla="*/ 2 h 57"/>
                  <a:gd name="T2" fmla="*/ 0 w 111"/>
                  <a:gd name="T3" fmla="*/ 0 h 57"/>
                  <a:gd name="T4" fmla="*/ 4 w 111"/>
                  <a:gd name="T5" fmla="*/ 0 h 57"/>
                  <a:gd name="T6" fmla="*/ 4 w 111"/>
                  <a:gd name="T7" fmla="*/ 0 h 57"/>
                  <a:gd name="T8" fmla="*/ 4 w 111"/>
                  <a:gd name="T9" fmla="*/ 2 h 57"/>
                  <a:gd name="T10" fmla="*/ 4 w 111"/>
                  <a:gd name="T11" fmla="*/ 2 h 57"/>
                  <a:gd name="T12" fmla="*/ 0 w 111"/>
                  <a:gd name="T13" fmla="*/ 2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1"/>
                  <a:gd name="T22" fmla="*/ 0 h 57"/>
                  <a:gd name="T23" fmla="*/ 111 w 111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1" h="57">
                    <a:moveTo>
                      <a:pt x="0" y="44"/>
                    </a:moveTo>
                    <a:lnTo>
                      <a:pt x="3" y="0"/>
                    </a:lnTo>
                    <a:lnTo>
                      <a:pt x="111" y="12"/>
                    </a:lnTo>
                    <a:lnTo>
                      <a:pt x="108" y="12"/>
                    </a:lnTo>
                    <a:lnTo>
                      <a:pt x="108" y="57"/>
                    </a:lnTo>
                    <a:lnTo>
                      <a:pt x="105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  <p:sp>
            <p:nvSpPr>
              <p:cNvPr id="13696" name="Freeform 418"/>
              <p:cNvSpPr>
                <a:spLocks/>
              </p:cNvSpPr>
              <p:nvPr/>
            </p:nvSpPr>
            <p:spPr bwMode="auto">
              <a:xfrm>
                <a:off x="2989" y="3179"/>
                <a:ext cx="80" cy="20"/>
              </a:xfrm>
              <a:custGeom>
                <a:avLst/>
                <a:gdLst>
                  <a:gd name="T0" fmla="*/ 0 w 240"/>
                  <a:gd name="T1" fmla="*/ 2 h 59"/>
                  <a:gd name="T2" fmla="*/ 0 w 240"/>
                  <a:gd name="T3" fmla="*/ 0 h 59"/>
                  <a:gd name="T4" fmla="*/ 8 w 240"/>
                  <a:gd name="T5" fmla="*/ 0 h 59"/>
                  <a:gd name="T6" fmla="*/ 8 w 240"/>
                  <a:gd name="T7" fmla="*/ 0 h 59"/>
                  <a:gd name="T8" fmla="*/ 8 w 240"/>
                  <a:gd name="T9" fmla="*/ 2 h 59"/>
                  <a:gd name="T10" fmla="*/ 9 w 240"/>
                  <a:gd name="T11" fmla="*/ 2 h 59"/>
                  <a:gd name="T12" fmla="*/ 0 w 240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0"/>
                  <a:gd name="T22" fmla="*/ 0 h 59"/>
                  <a:gd name="T23" fmla="*/ 240 w 240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0" h="59">
                    <a:moveTo>
                      <a:pt x="0" y="45"/>
                    </a:moveTo>
                    <a:lnTo>
                      <a:pt x="0" y="0"/>
                    </a:lnTo>
                    <a:lnTo>
                      <a:pt x="216" y="13"/>
                    </a:lnTo>
                    <a:lnTo>
                      <a:pt x="216" y="59"/>
                    </a:lnTo>
                    <a:lnTo>
                      <a:pt x="240" y="59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r-PK"/>
              </a:p>
            </p:txBody>
          </p:sp>
        </p:grpSp>
        <p:sp>
          <p:nvSpPr>
            <p:cNvPr id="13321" name="Freeform 420"/>
            <p:cNvSpPr>
              <a:spLocks/>
            </p:cNvSpPr>
            <p:nvPr/>
          </p:nvSpPr>
          <p:spPr bwMode="auto">
            <a:xfrm>
              <a:off x="3061" y="3183"/>
              <a:ext cx="185" cy="16"/>
            </a:xfrm>
            <a:custGeom>
              <a:avLst/>
              <a:gdLst>
                <a:gd name="T0" fmla="*/ 0 w 555"/>
                <a:gd name="T1" fmla="*/ 2 h 46"/>
                <a:gd name="T2" fmla="*/ 0 w 555"/>
                <a:gd name="T3" fmla="*/ 0 h 46"/>
                <a:gd name="T4" fmla="*/ 20 w 555"/>
                <a:gd name="T5" fmla="*/ 0 h 46"/>
                <a:gd name="T6" fmla="*/ 20 w 555"/>
                <a:gd name="T7" fmla="*/ 0 h 46"/>
                <a:gd name="T8" fmla="*/ 20 w 555"/>
                <a:gd name="T9" fmla="*/ 2 h 46"/>
                <a:gd name="T10" fmla="*/ 21 w 555"/>
                <a:gd name="T11" fmla="*/ 2 h 46"/>
                <a:gd name="T12" fmla="*/ 0 w 555"/>
                <a:gd name="T13" fmla="*/ 2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5"/>
                <a:gd name="T22" fmla="*/ 0 h 46"/>
                <a:gd name="T23" fmla="*/ 555 w 555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5" h="46">
                  <a:moveTo>
                    <a:pt x="0" y="46"/>
                  </a:moveTo>
                  <a:lnTo>
                    <a:pt x="0" y="0"/>
                  </a:lnTo>
                  <a:lnTo>
                    <a:pt x="535" y="0"/>
                  </a:lnTo>
                  <a:lnTo>
                    <a:pt x="532" y="45"/>
                  </a:lnTo>
                  <a:lnTo>
                    <a:pt x="555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22" name="Freeform 421"/>
            <p:cNvSpPr>
              <a:spLocks/>
            </p:cNvSpPr>
            <p:nvPr/>
          </p:nvSpPr>
          <p:spPr bwMode="auto">
            <a:xfrm>
              <a:off x="3239" y="3183"/>
              <a:ext cx="113" cy="22"/>
            </a:xfrm>
            <a:custGeom>
              <a:avLst/>
              <a:gdLst>
                <a:gd name="T0" fmla="*/ 0 w 339"/>
                <a:gd name="T1" fmla="*/ 2 h 65"/>
                <a:gd name="T2" fmla="*/ 0 w 339"/>
                <a:gd name="T3" fmla="*/ 0 h 65"/>
                <a:gd name="T4" fmla="*/ 12 w 339"/>
                <a:gd name="T5" fmla="*/ 1 h 65"/>
                <a:gd name="T6" fmla="*/ 12 w 339"/>
                <a:gd name="T7" fmla="*/ 1 h 65"/>
                <a:gd name="T8" fmla="*/ 12 w 339"/>
                <a:gd name="T9" fmla="*/ 2 h 65"/>
                <a:gd name="T10" fmla="*/ 13 w 339"/>
                <a:gd name="T11" fmla="*/ 2 h 65"/>
                <a:gd name="T12" fmla="*/ 0 w 339"/>
                <a:gd name="T13" fmla="*/ 2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9"/>
                <a:gd name="T22" fmla="*/ 0 h 65"/>
                <a:gd name="T23" fmla="*/ 339 w 33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9" h="65">
                  <a:moveTo>
                    <a:pt x="0" y="45"/>
                  </a:moveTo>
                  <a:lnTo>
                    <a:pt x="3" y="0"/>
                  </a:lnTo>
                  <a:lnTo>
                    <a:pt x="320" y="19"/>
                  </a:lnTo>
                  <a:lnTo>
                    <a:pt x="318" y="19"/>
                  </a:lnTo>
                  <a:lnTo>
                    <a:pt x="318" y="65"/>
                  </a:lnTo>
                  <a:lnTo>
                    <a:pt x="339" y="6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23" name="Freeform 422"/>
            <p:cNvSpPr>
              <a:spLocks/>
            </p:cNvSpPr>
            <p:nvPr/>
          </p:nvSpPr>
          <p:spPr bwMode="auto">
            <a:xfrm>
              <a:off x="3345" y="3190"/>
              <a:ext cx="41" cy="15"/>
            </a:xfrm>
            <a:custGeom>
              <a:avLst/>
              <a:gdLst>
                <a:gd name="T0" fmla="*/ 0 w 124"/>
                <a:gd name="T1" fmla="*/ 2 h 46"/>
                <a:gd name="T2" fmla="*/ 0 w 124"/>
                <a:gd name="T3" fmla="*/ 0 h 46"/>
                <a:gd name="T4" fmla="*/ 4 w 124"/>
                <a:gd name="T5" fmla="*/ 0 h 46"/>
                <a:gd name="T6" fmla="*/ 4 w 124"/>
                <a:gd name="T7" fmla="*/ 0 h 46"/>
                <a:gd name="T8" fmla="*/ 4 w 124"/>
                <a:gd name="T9" fmla="*/ 2 h 46"/>
                <a:gd name="T10" fmla="*/ 5 w 124"/>
                <a:gd name="T11" fmla="*/ 2 h 46"/>
                <a:gd name="T12" fmla="*/ 0 w 124"/>
                <a:gd name="T13" fmla="*/ 2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46"/>
                <a:gd name="T23" fmla="*/ 124 w 124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46">
                  <a:moveTo>
                    <a:pt x="0" y="46"/>
                  </a:moveTo>
                  <a:lnTo>
                    <a:pt x="0" y="0"/>
                  </a:lnTo>
                  <a:lnTo>
                    <a:pt x="113" y="0"/>
                  </a:lnTo>
                  <a:lnTo>
                    <a:pt x="110" y="45"/>
                  </a:lnTo>
                  <a:lnTo>
                    <a:pt x="124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24" name="Freeform 423"/>
            <p:cNvSpPr>
              <a:spLocks/>
            </p:cNvSpPr>
            <p:nvPr/>
          </p:nvSpPr>
          <p:spPr bwMode="auto">
            <a:xfrm>
              <a:off x="3381" y="3190"/>
              <a:ext cx="108" cy="25"/>
            </a:xfrm>
            <a:custGeom>
              <a:avLst/>
              <a:gdLst>
                <a:gd name="T0" fmla="*/ 0 w 322"/>
                <a:gd name="T1" fmla="*/ 2 h 76"/>
                <a:gd name="T2" fmla="*/ 0 w 322"/>
                <a:gd name="T3" fmla="*/ 0 h 76"/>
                <a:gd name="T4" fmla="*/ 12 w 322"/>
                <a:gd name="T5" fmla="*/ 1 h 76"/>
                <a:gd name="T6" fmla="*/ 12 w 322"/>
                <a:gd name="T7" fmla="*/ 1 h 76"/>
                <a:gd name="T8" fmla="*/ 12 w 322"/>
                <a:gd name="T9" fmla="*/ 3 h 76"/>
                <a:gd name="T10" fmla="*/ 12 w 322"/>
                <a:gd name="T11" fmla="*/ 3 h 76"/>
                <a:gd name="T12" fmla="*/ 0 w 322"/>
                <a:gd name="T13" fmla="*/ 2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2"/>
                <a:gd name="T22" fmla="*/ 0 h 76"/>
                <a:gd name="T23" fmla="*/ 322 w 322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2" h="76">
                  <a:moveTo>
                    <a:pt x="0" y="45"/>
                  </a:moveTo>
                  <a:lnTo>
                    <a:pt x="3" y="0"/>
                  </a:lnTo>
                  <a:lnTo>
                    <a:pt x="322" y="31"/>
                  </a:lnTo>
                  <a:lnTo>
                    <a:pt x="321" y="31"/>
                  </a:lnTo>
                  <a:lnTo>
                    <a:pt x="315" y="76"/>
                  </a:lnTo>
                  <a:lnTo>
                    <a:pt x="314" y="7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25" name="Freeform 424"/>
            <p:cNvSpPr>
              <a:spLocks/>
            </p:cNvSpPr>
            <p:nvPr/>
          </p:nvSpPr>
          <p:spPr bwMode="auto">
            <a:xfrm>
              <a:off x="3486" y="3200"/>
              <a:ext cx="40" cy="21"/>
            </a:xfrm>
            <a:custGeom>
              <a:avLst/>
              <a:gdLst>
                <a:gd name="T0" fmla="*/ 0 w 119"/>
                <a:gd name="T1" fmla="*/ 2 h 63"/>
                <a:gd name="T2" fmla="*/ 0 w 119"/>
                <a:gd name="T3" fmla="*/ 0 h 63"/>
                <a:gd name="T4" fmla="*/ 4 w 119"/>
                <a:gd name="T5" fmla="*/ 1 h 63"/>
                <a:gd name="T6" fmla="*/ 4 w 119"/>
                <a:gd name="T7" fmla="*/ 1 h 63"/>
                <a:gd name="T8" fmla="*/ 4 w 119"/>
                <a:gd name="T9" fmla="*/ 2 h 63"/>
                <a:gd name="T10" fmla="*/ 4 w 119"/>
                <a:gd name="T11" fmla="*/ 2 h 63"/>
                <a:gd name="T12" fmla="*/ 0 w 119"/>
                <a:gd name="T13" fmla="*/ 2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"/>
                <a:gd name="T22" fmla="*/ 0 h 63"/>
                <a:gd name="T23" fmla="*/ 119 w 119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" h="63">
                  <a:moveTo>
                    <a:pt x="0" y="45"/>
                  </a:moveTo>
                  <a:lnTo>
                    <a:pt x="6" y="0"/>
                  </a:lnTo>
                  <a:lnTo>
                    <a:pt x="119" y="18"/>
                  </a:lnTo>
                  <a:lnTo>
                    <a:pt x="116" y="18"/>
                  </a:lnTo>
                  <a:lnTo>
                    <a:pt x="113" y="63"/>
                  </a:lnTo>
                  <a:lnTo>
                    <a:pt x="111" y="63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26" name="Freeform 425"/>
            <p:cNvSpPr>
              <a:spLocks/>
            </p:cNvSpPr>
            <p:nvPr/>
          </p:nvSpPr>
          <p:spPr bwMode="auto">
            <a:xfrm>
              <a:off x="3524" y="3206"/>
              <a:ext cx="36" cy="17"/>
            </a:xfrm>
            <a:custGeom>
              <a:avLst/>
              <a:gdLst>
                <a:gd name="T0" fmla="*/ 0 w 109"/>
                <a:gd name="T1" fmla="*/ 2 h 52"/>
                <a:gd name="T2" fmla="*/ 0 w 109"/>
                <a:gd name="T3" fmla="*/ 0 h 52"/>
                <a:gd name="T4" fmla="*/ 4 w 109"/>
                <a:gd name="T5" fmla="*/ 0 h 52"/>
                <a:gd name="T6" fmla="*/ 4 w 109"/>
                <a:gd name="T7" fmla="*/ 0 h 52"/>
                <a:gd name="T8" fmla="*/ 4 w 109"/>
                <a:gd name="T9" fmla="*/ 2 h 52"/>
                <a:gd name="T10" fmla="*/ 4 w 109"/>
                <a:gd name="T11" fmla="*/ 2 h 52"/>
                <a:gd name="T12" fmla="*/ 0 w 109"/>
                <a:gd name="T13" fmla="*/ 2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"/>
                <a:gd name="T22" fmla="*/ 0 h 52"/>
                <a:gd name="T23" fmla="*/ 109 w 109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" h="52">
                  <a:moveTo>
                    <a:pt x="0" y="45"/>
                  </a:moveTo>
                  <a:lnTo>
                    <a:pt x="3" y="0"/>
                  </a:lnTo>
                  <a:lnTo>
                    <a:pt x="109" y="7"/>
                  </a:lnTo>
                  <a:lnTo>
                    <a:pt x="106" y="5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27" name="Freeform 426"/>
            <p:cNvSpPr>
              <a:spLocks/>
            </p:cNvSpPr>
            <p:nvPr/>
          </p:nvSpPr>
          <p:spPr bwMode="auto">
            <a:xfrm>
              <a:off x="3559" y="3208"/>
              <a:ext cx="39" cy="20"/>
            </a:xfrm>
            <a:custGeom>
              <a:avLst/>
              <a:gdLst>
                <a:gd name="T0" fmla="*/ 0 w 117"/>
                <a:gd name="T1" fmla="*/ 2 h 59"/>
                <a:gd name="T2" fmla="*/ 0 w 117"/>
                <a:gd name="T3" fmla="*/ 0 h 59"/>
                <a:gd name="T4" fmla="*/ 4 w 117"/>
                <a:gd name="T5" fmla="*/ 0 h 59"/>
                <a:gd name="T6" fmla="*/ 4 w 117"/>
                <a:gd name="T7" fmla="*/ 0 h 59"/>
                <a:gd name="T8" fmla="*/ 4 w 117"/>
                <a:gd name="T9" fmla="*/ 2 h 59"/>
                <a:gd name="T10" fmla="*/ 4 w 117"/>
                <a:gd name="T11" fmla="*/ 2 h 59"/>
                <a:gd name="T12" fmla="*/ 0 w 117"/>
                <a:gd name="T13" fmla="*/ 2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"/>
                <a:gd name="T22" fmla="*/ 0 h 59"/>
                <a:gd name="T23" fmla="*/ 117 w 117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" h="59">
                  <a:moveTo>
                    <a:pt x="0" y="45"/>
                  </a:moveTo>
                  <a:lnTo>
                    <a:pt x="3" y="0"/>
                  </a:lnTo>
                  <a:lnTo>
                    <a:pt x="109" y="13"/>
                  </a:lnTo>
                  <a:lnTo>
                    <a:pt x="108" y="13"/>
                  </a:lnTo>
                  <a:lnTo>
                    <a:pt x="108" y="59"/>
                  </a:lnTo>
                  <a:lnTo>
                    <a:pt x="117" y="59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28" name="Freeform 427"/>
            <p:cNvSpPr>
              <a:spLocks/>
            </p:cNvSpPr>
            <p:nvPr/>
          </p:nvSpPr>
          <p:spPr bwMode="auto">
            <a:xfrm>
              <a:off x="3595" y="3213"/>
              <a:ext cx="46" cy="15"/>
            </a:xfrm>
            <a:custGeom>
              <a:avLst/>
              <a:gdLst>
                <a:gd name="T0" fmla="*/ 0 w 138"/>
                <a:gd name="T1" fmla="*/ 2 h 46"/>
                <a:gd name="T2" fmla="*/ 0 w 138"/>
                <a:gd name="T3" fmla="*/ 0 h 46"/>
                <a:gd name="T4" fmla="*/ 4 w 138"/>
                <a:gd name="T5" fmla="*/ 0 h 46"/>
                <a:gd name="T6" fmla="*/ 4 w 138"/>
                <a:gd name="T7" fmla="*/ 0 h 46"/>
                <a:gd name="T8" fmla="*/ 4 w 138"/>
                <a:gd name="T9" fmla="*/ 2 h 46"/>
                <a:gd name="T10" fmla="*/ 5 w 138"/>
                <a:gd name="T11" fmla="*/ 2 h 46"/>
                <a:gd name="T12" fmla="*/ 0 w 138"/>
                <a:gd name="T13" fmla="*/ 2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8"/>
                <a:gd name="T22" fmla="*/ 0 h 46"/>
                <a:gd name="T23" fmla="*/ 138 w 138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8" h="46">
                  <a:moveTo>
                    <a:pt x="0" y="46"/>
                  </a:moveTo>
                  <a:lnTo>
                    <a:pt x="0" y="0"/>
                  </a:lnTo>
                  <a:lnTo>
                    <a:pt x="111" y="0"/>
                  </a:lnTo>
                  <a:lnTo>
                    <a:pt x="111" y="44"/>
                  </a:lnTo>
                  <a:lnTo>
                    <a:pt x="138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29" name="Freeform 428"/>
            <p:cNvSpPr>
              <a:spLocks/>
            </p:cNvSpPr>
            <p:nvPr/>
          </p:nvSpPr>
          <p:spPr bwMode="auto">
            <a:xfrm>
              <a:off x="3632" y="3213"/>
              <a:ext cx="79" cy="19"/>
            </a:xfrm>
            <a:custGeom>
              <a:avLst/>
              <a:gdLst>
                <a:gd name="T0" fmla="*/ 0 w 237"/>
                <a:gd name="T1" fmla="*/ 2 h 57"/>
                <a:gd name="T2" fmla="*/ 0 w 237"/>
                <a:gd name="T3" fmla="*/ 0 h 57"/>
                <a:gd name="T4" fmla="*/ 8 w 237"/>
                <a:gd name="T5" fmla="*/ 0 h 57"/>
                <a:gd name="T6" fmla="*/ 8 w 237"/>
                <a:gd name="T7" fmla="*/ 0 h 57"/>
                <a:gd name="T8" fmla="*/ 8 w 237"/>
                <a:gd name="T9" fmla="*/ 2 h 57"/>
                <a:gd name="T10" fmla="*/ 9 w 237"/>
                <a:gd name="T11" fmla="*/ 2 h 57"/>
                <a:gd name="T12" fmla="*/ 0 w 237"/>
                <a:gd name="T13" fmla="*/ 2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7"/>
                <a:gd name="T22" fmla="*/ 0 h 57"/>
                <a:gd name="T23" fmla="*/ 237 w 237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7" h="57">
                  <a:moveTo>
                    <a:pt x="0" y="44"/>
                  </a:moveTo>
                  <a:lnTo>
                    <a:pt x="0" y="0"/>
                  </a:lnTo>
                  <a:lnTo>
                    <a:pt x="211" y="11"/>
                  </a:lnTo>
                  <a:lnTo>
                    <a:pt x="211" y="57"/>
                  </a:lnTo>
                  <a:lnTo>
                    <a:pt x="237" y="5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30" name="Freeform 429"/>
            <p:cNvSpPr>
              <a:spLocks/>
            </p:cNvSpPr>
            <p:nvPr/>
          </p:nvSpPr>
          <p:spPr bwMode="auto">
            <a:xfrm>
              <a:off x="3703" y="3216"/>
              <a:ext cx="143" cy="16"/>
            </a:xfrm>
            <a:custGeom>
              <a:avLst/>
              <a:gdLst>
                <a:gd name="T0" fmla="*/ 0 w 429"/>
                <a:gd name="T1" fmla="*/ 2 h 46"/>
                <a:gd name="T2" fmla="*/ 0 w 429"/>
                <a:gd name="T3" fmla="*/ 0 h 46"/>
                <a:gd name="T4" fmla="*/ 16 w 429"/>
                <a:gd name="T5" fmla="*/ 0 h 46"/>
                <a:gd name="T6" fmla="*/ 16 w 429"/>
                <a:gd name="T7" fmla="*/ 0 h 46"/>
                <a:gd name="T8" fmla="*/ 16 w 429"/>
                <a:gd name="T9" fmla="*/ 2 h 46"/>
                <a:gd name="T10" fmla="*/ 15 w 429"/>
                <a:gd name="T11" fmla="*/ 2 h 46"/>
                <a:gd name="T12" fmla="*/ 0 w 429"/>
                <a:gd name="T13" fmla="*/ 2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9"/>
                <a:gd name="T22" fmla="*/ 0 h 46"/>
                <a:gd name="T23" fmla="*/ 429 w 429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9" h="46">
                  <a:moveTo>
                    <a:pt x="0" y="46"/>
                  </a:moveTo>
                  <a:lnTo>
                    <a:pt x="0" y="0"/>
                  </a:lnTo>
                  <a:lnTo>
                    <a:pt x="429" y="0"/>
                  </a:lnTo>
                  <a:lnTo>
                    <a:pt x="429" y="44"/>
                  </a:lnTo>
                  <a:lnTo>
                    <a:pt x="403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31" name="Freeform 430"/>
            <p:cNvSpPr>
              <a:spLocks/>
            </p:cNvSpPr>
            <p:nvPr/>
          </p:nvSpPr>
          <p:spPr bwMode="auto">
            <a:xfrm>
              <a:off x="3846" y="3213"/>
              <a:ext cx="70" cy="18"/>
            </a:xfrm>
            <a:custGeom>
              <a:avLst/>
              <a:gdLst>
                <a:gd name="T0" fmla="*/ 0 w 210"/>
                <a:gd name="T1" fmla="*/ 2 h 55"/>
                <a:gd name="T2" fmla="*/ 0 w 210"/>
                <a:gd name="T3" fmla="*/ 0 h 55"/>
                <a:gd name="T4" fmla="*/ 8 w 210"/>
                <a:gd name="T5" fmla="*/ 0 h 55"/>
                <a:gd name="T6" fmla="*/ 8 w 210"/>
                <a:gd name="T7" fmla="*/ 0 h 55"/>
                <a:gd name="T8" fmla="*/ 8 w 210"/>
                <a:gd name="T9" fmla="*/ 2 h 55"/>
                <a:gd name="T10" fmla="*/ 7 w 210"/>
                <a:gd name="T11" fmla="*/ 2 h 55"/>
                <a:gd name="T12" fmla="*/ 0 w 210"/>
                <a:gd name="T13" fmla="*/ 2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0"/>
                <a:gd name="T22" fmla="*/ 0 h 55"/>
                <a:gd name="T23" fmla="*/ 210 w 210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0" h="55">
                  <a:moveTo>
                    <a:pt x="0" y="55"/>
                  </a:moveTo>
                  <a:lnTo>
                    <a:pt x="0" y="11"/>
                  </a:lnTo>
                  <a:lnTo>
                    <a:pt x="210" y="0"/>
                  </a:lnTo>
                  <a:lnTo>
                    <a:pt x="210" y="46"/>
                  </a:lnTo>
                  <a:lnTo>
                    <a:pt x="184" y="46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32" name="Freeform 431"/>
            <p:cNvSpPr>
              <a:spLocks/>
            </p:cNvSpPr>
            <p:nvPr/>
          </p:nvSpPr>
          <p:spPr bwMode="auto">
            <a:xfrm>
              <a:off x="3916" y="3213"/>
              <a:ext cx="38" cy="15"/>
            </a:xfrm>
            <a:custGeom>
              <a:avLst/>
              <a:gdLst>
                <a:gd name="T0" fmla="*/ 0 w 116"/>
                <a:gd name="T1" fmla="*/ 2 h 46"/>
                <a:gd name="T2" fmla="*/ 0 w 116"/>
                <a:gd name="T3" fmla="*/ 0 h 46"/>
                <a:gd name="T4" fmla="*/ 4 w 116"/>
                <a:gd name="T5" fmla="*/ 0 h 46"/>
                <a:gd name="T6" fmla="*/ 4 w 116"/>
                <a:gd name="T7" fmla="*/ 0 h 46"/>
                <a:gd name="T8" fmla="*/ 4 w 116"/>
                <a:gd name="T9" fmla="*/ 2 h 46"/>
                <a:gd name="T10" fmla="*/ 4 w 116"/>
                <a:gd name="T11" fmla="*/ 2 h 46"/>
                <a:gd name="T12" fmla="*/ 0 w 116"/>
                <a:gd name="T13" fmla="*/ 2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6"/>
                <a:gd name="T22" fmla="*/ 0 h 46"/>
                <a:gd name="T23" fmla="*/ 116 w 116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6" h="46">
                  <a:moveTo>
                    <a:pt x="0" y="46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16" y="44"/>
                  </a:lnTo>
                  <a:lnTo>
                    <a:pt x="109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33" name="Freeform 432"/>
            <p:cNvSpPr>
              <a:spLocks/>
            </p:cNvSpPr>
            <p:nvPr/>
          </p:nvSpPr>
          <p:spPr bwMode="auto">
            <a:xfrm>
              <a:off x="3952" y="3206"/>
              <a:ext cx="38" cy="21"/>
            </a:xfrm>
            <a:custGeom>
              <a:avLst/>
              <a:gdLst>
                <a:gd name="T0" fmla="*/ 0 w 116"/>
                <a:gd name="T1" fmla="*/ 2 h 64"/>
                <a:gd name="T2" fmla="*/ 0 w 116"/>
                <a:gd name="T3" fmla="*/ 1 h 64"/>
                <a:gd name="T4" fmla="*/ 4 w 116"/>
                <a:gd name="T5" fmla="*/ 0 h 64"/>
                <a:gd name="T6" fmla="*/ 4 w 116"/>
                <a:gd name="T7" fmla="*/ 0 h 64"/>
                <a:gd name="T8" fmla="*/ 4 w 116"/>
                <a:gd name="T9" fmla="*/ 2 h 64"/>
                <a:gd name="T10" fmla="*/ 4 w 116"/>
                <a:gd name="T11" fmla="*/ 2 h 64"/>
                <a:gd name="T12" fmla="*/ 0 w 116"/>
                <a:gd name="T13" fmla="*/ 2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6"/>
                <a:gd name="T22" fmla="*/ 0 h 64"/>
                <a:gd name="T23" fmla="*/ 116 w 11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6" h="64">
                  <a:moveTo>
                    <a:pt x="8" y="64"/>
                  </a:moveTo>
                  <a:lnTo>
                    <a:pt x="0" y="20"/>
                  </a:lnTo>
                  <a:lnTo>
                    <a:pt x="104" y="0"/>
                  </a:lnTo>
                  <a:lnTo>
                    <a:pt x="110" y="0"/>
                  </a:lnTo>
                  <a:lnTo>
                    <a:pt x="110" y="45"/>
                  </a:lnTo>
                  <a:lnTo>
                    <a:pt x="116" y="45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34" name="Freeform 433"/>
            <p:cNvSpPr>
              <a:spLocks/>
            </p:cNvSpPr>
            <p:nvPr/>
          </p:nvSpPr>
          <p:spPr bwMode="auto">
            <a:xfrm>
              <a:off x="3988" y="3204"/>
              <a:ext cx="37" cy="17"/>
            </a:xfrm>
            <a:custGeom>
              <a:avLst/>
              <a:gdLst>
                <a:gd name="T0" fmla="*/ 0 w 109"/>
                <a:gd name="T1" fmla="*/ 2 h 50"/>
                <a:gd name="T2" fmla="*/ 0 w 109"/>
                <a:gd name="T3" fmla="*/ 0 h 50"/>
                <a:gd name="T4" fmla="*/ 4 w 109"/>
                <a:gd name="T5" fmla="*/ 0 h 50"/>
                <a:gd name="T6" fmla="*/ 4 w 109"/>
                <a:gd name="T7" fmla="*/ 0 h 50"/>
                <a:gd name="T8" fmla="*/ 4 w 109"/>
                <a:gd name="T9" fmla="*/ 2 h 50"/>
                <a:gd name="T10" fmla="*/ 4 w 109"/>
                <a:gd name="T11" fmla="*/ 2 h 50"/>
                <a:gd name="T12" fmla="*/ 0 w 109"/>
                <a:gd name="T13" fmla="*/ 2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"/>
                <a:gd name="T22" fmla="*/ 0 h 50"/>
                <a:gd name="T23" fmla="*/ 109 w 109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" h="50">
                  <a:moveTo>
                    <a:pt x="0" y="50"/>
                  </a:moveTo>
                  <a:lnTo>
                    <a:pt x="0" y="5"/>
                  </a:lnTo>
                  <a:lnTo>
                    <a:pt x="103" y="0"/>
                  </a:lnTo>
                  <a:lnTo>
                    <a:pt x="105" y="0"/>
                  </a:lnTo>
                  <a:lnTo>
                    <a:pt x="107" y="44"/>
                  </a:lnTo>
                  <a:lnTo>
                    <a:pt x="109" y="44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35" name="Freeform 434"/>
            <p:cNvSpPr>
              <a:spLocks/>
            </p:cNvSpPr>
            <p:nvPr/>
          </p:nvSpPr>
          <p:spPr bwMode="auto">
            <a:xfrm>
              <a:off x="4023" y="3196"/>
              <a:ext cx="73" cy="23"/>
            </a:xfrm>
            <a:custGeom>
              <a:avLst/>
              <a:gdLst>
                <a:gd name="T0" fmla="*/ 0 w 218"/>
                <a:gd name="T1" fmla="*/ 3 h 69"/>
                <a:gd name="T2" fmla="*/ 0 w 218"/>
                <a:gd name="T3" fmla="*/ 1 h 69"/>
                <a:gd name="T4" fmla="*/ 8 w 218"/>
                <a:gd name="T5" fmla="*/ 0 h 69"/>
                <a:gd name="T6" fmla="*/ 8 w 218"/>
                <a:gd name="T7" fmla="*/ 0 h 69"/>
                <a:gd name="T8" fmla="*/ 8 w 218"/>
                <a:gd name="T9" fmla="*/ 2 h 69"/>
                <a:gd name="T10" fmla="*/ 8 w 218"/>
                <a:gd name="T11" fmla="*/ 2 h 69"/>
                <a:gd name="T12" fmla="*/ 0 w 218"/>
                <a:gd name="T13" fmla="*/ 3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8"/>
                <a:gd name="T22" fmla="*/ 0 h 69"/>
                <a:gd name="T23" fmla="*/ 218 w 218"/>
                <a:gd name="T24" fmla="*/ 69 h 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8" h="69">
                  <a:moveTo>
                    <a:pt x="2" y="69"/>
                  </a:moveTo>
                  <a:lnTo>
                    <a:pt x="0" y="25"/>
                  </a:lnTo>
                  <a:lnTo>
                    <a:pt x="216" y="0"/>
                  </a:lnTo>
                  <a:lnTo>
                    <a:pt x="218" y="44"/>
                  </a:lnTo>
                  <a:lnTo>
                    <a:pt x="2" y="69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36" name="Freeform 435"/>
            <p:cNvSpPr>
              <a:spLocks/>
            </p:cNvSpPr>
            <p:nvPr/>
          </p:nvSpPr>
          <p:spPr bwMode="auto">
            <a:xfrm>
              <a:off x="4095" y="3190"/>
              <a:ext cx="71" cy="21"/>
            </a:xfrm>
            <a:custGeom>
              <a:avLst/>
              <a:gdLst>
                <a:gd name="T0" fmla="*/ 0 w 213"/>
                <a:gd name="T1" fmla="*/ 2 h 63"/>
                <a:gd name="T2" fmla="*/ 0 w 213"/>
                <a:gd name="T3" fmla="*/ 1 h 63"/>
                <a:gd name="T4" fmla="*/ 8 w 213"/>
                <a:gd name="T5" fmla="*/ 0 h 63"/>
                <a:gd name="T6" fmla="*/ 8 w 213"/>
                <a:gd name="T7" fmla="*/ 0 h 63"/>
                <a:gd name="T8" fmla="*/ 8 w 213"/>
                <a:gd name="T9" fmla="*/ 2 h 63"/>
                <a:gd name="T10" fmla="*/ 7 w 213"/>
                <a:gd name="T11" fmla="*/ 2 h 63"/>
                <a:gd name="T12" fmla="*/ 0 w 213"/>
                <a:gd name="T13" fmla="*/ 2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3"/>
                <a:gd name="T22" fmla="*/ 0 h 63"/>
                <a:gd name="T23" fmla="*/ 213 w 213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3" h="63">
                  <a:moveTo>
                    <a:pt x="2" y="63"/>
                  </a:moveTo>
                  <a:lnTo>
                    <a:pt x="0" y="19"/>
                  </a:lnTo>
                  <a:lnTo>
                    <a:pt x="211" y="0"/>
                  </a:lnTo>
                  <a:lnTo>
                    <a:pt x="213" y="0"/>
                  </a:lnTo>
                  <a:lnTo>
                    <a:pt x="213" y="46"/>
                  </a:lnTo>
                  <a:lnTo>
                    <a:pt x="198" y="46"/>
                  </a:lnTo>
                  <a:lnTo>
                    <a:pt x="2" y="63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37" name="Freeform 436"/>
            <p:cNvSpPr>
              <a:spLocks/>
            </p:cNvSpPr>
            <p:nvPr/>
          </p:nvSpPr>
          <p:spPr bwMode="auto">
            <a:xfrm>
              <a:off x="4166" y="3190"/>
              <a:ext cx="36" cy="15"/>
            </a:xfrm>
            <a:custGeom>
              <a:avLst/>
              <a:gdLst>
                <a:gd name="T0" fmla="*/ 0 w 107"/>
                <a:gd name="T1" fmla="*/ 2 h 46"/>
                <a:gd name="T2" fmla="*/ 0 w 107"/>
                <a:gd name="T3" fmla="*/ 0 h 46"/>
                <a:gd name="T4" fmla="*/ 4 w 107"/>
                <a:gd name="T5" fmla="*/ 0 h 46"/>
                <a:gd name="T6" fmla="*/ 4 w 107"/>
                <a:gd name="T7" fmla="*/ 0 h 46"/>
                <a:gd name="T8" fmla="*/ 4 w 107"/>
                <a:gd name="T9" fmla="*/ 2 h 46"/>
                <a:gd name="T10" fmla="*/ 3 w 107"/>
                <a:gd name="T11" fmla="*/ 2 h 46"/>
                <a:gd name="T12" fmla="*/ 0 w 107"/>
                <a:gd name="T13" fmla="*/ 2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"/>
                <a:gd name="T22" fmla="*/ 0 h 46"/>
                <a:gd name="T23" fmla="*/ 107 w 107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" h="46">
                  <a:moveTo>
                    <a:pt x="0" y="46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7" y="45"/>
                  </a:lnTo>
                  <a:lnTo>
                    <a:pt x="86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38" name="Freeform 437"/>
            <p:cNvSpPr>
              <a:spLocks/>
            </p:cNvSpPr>
            <p:nvPr/>
          </p:nvSpPr>
          <p:spPr bwMode="auto">
            <a:xfrm>
              <a:off x="4201" y="3187"/>
              <a:ext cx="36" cy="18"/>
            </a:xfrm>
            <a:custGeom>
              <a:avLst/>
              <a:gdLst>
                <a:gd name="T0" fmla="*/ 0 w 108"/>
                <a:gd name="T1" fmla="*/ 2 h 52"/>
                <a:gd name="T2" fmla="*/ 0 w 108"/>
                <a:gd name="T3" fmla="*/ 0 h 52"/>
                <a:gd name="T4" fmla="*/ 4 w 108"/>
                <a:gd name="T5" fmla="*/ 0 h 52"/>
                <a:gd name="T6" fmla="*/ 4 w 108"/>
                <a:gd name="T7" fmla="*/ 0 h 52"/>
                <a:gd name="T8" fmla="*/ 4 w 108"/>
                <a:gd name="T9" fmla="*/ 2 h 52"/>
                <a:gd name="T10" fmla="*/ 4 w 108"/>
                <a:gd name="T11" fmla="*/ 2 h 52"/>
                <a:gd name="T12" fmla="*/ 0 w 108"/>
                <a:gd name="T13" fmla="*/ 2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"/>
                <a:gd name="T22" fmla="*/ 0 h 52"/>
                <a:gd name="T23" fmla="*/ 108 w 108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" h="52">
                  <a:moveTo>
                    <a:pt x="3" y="52"/>
                  </a:moveTo>
                  <a:lnTo>
                    <a:pt x="0" y="7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105" y="45"/>
                  </a:lnTo>
                  <a:lnTo>
                    <a:pt x="106" y="45"/>
                  </a:lnTo>
                  <a:lnTo>
                    <a:pt x="3" y="52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39" name="Freeform 438"/>
            <p:cNvSpPr>
              <a:spLocks/>
            </p:cNvSpPr>
            <p:nvPr/>
          </p:nvSpPr>
          <p:spPr bwMode="auto">
            <a:xfrm>
              <a:off x="4236" y="3187"/>
              <a:ext cx="42" cy="18"/>
            </a:xfrm>
            <a:custGeom>
              <a:avLst/>
              <a:gdLst>
                <a:gd name="T0" fmla="*/ 0 w 127"/>
                <a:gd name="T1" fmla="*/ 2 h 53"/>
                <a:gd name="T2" fmla="*/ 0 w 127"/>
                <a:gd name="T3" fmla="*/ 0 h 53"/>
                <a:gd name="T4" fmla="*/ 4 w 127"/>
                <a:gd name="T5" fmla="*/ 0 h 53"/>
                <a:gd name="T6" fmla="*/ 4 w 127"/>
                <a:gd name="T7" fmla="*/ 0 h 53"/>
                <a:gd name="T8" fmla="*/ 4 w 127"/>
                <a:gd name="T9" fmla="*/ 2 h 53"/>
                <a:gd name="T10" fmla="*/ 5 w 127"/>
                <a:gd name="T11" fmla="*/ 2 h 53"/>
                <a:gd name="T12" fmla="*/ 0 w 127"/>
                <a:gd name="T13" fmla="*/ 2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7"/>
                <a:gd name="T22" fmla="*/ 0 h 53"/>
                <a:gd name="T23" fmla="*/ 127 w 127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7" h="53">
                  <a:moveTo>
                    <a:pt x="0" y="45"/>
                  </a:moveTo>
                  <a:lnTo>
                    <a:pt x="3" y="0"/>
                  </a:lnTo>
                  <a:lnTo>
                    <a:pt x="109" y="7"/>
                  </a:lnTo>
                  <a:lnTo>
                    <a:pt x="107" y="7"/>
                  </a:lnTo>
                  <a:lnTo>
                    <a:pt x="107" y="53"/>
                  </a:lnTo>
                  <a:lnTo>
                    <a:pt x="127" y="53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40" name="Freeform 439"/>
            <p:cNvSpPr>
              <a:spLocks/>
            </p:cNvSpPr>
            <p:nvPr/>
          </p:nvSpPr>
          <p:spPr bwMode="auto">
            <a:xfrm>
              <a:off x="4272" y="3190"/>
              <a:ext cx="39" cy="15"/>
            </a:xfrm>
            <a:custGeom>
              <a:avLst/>
              <a:gdLst>
                <a:gd name="T0" fmla="*/ 0 w 117"/>
                <a:gd name="T1" fmla="*/ 2 h 46"/>
                <a:gd name="T2" fmla="*/ 0 w 117"/>
                <a:gd name="T3" fmla="*/ 0 h 46"/>
                <a:gd name="T4" fmla="*/ 4 w 117"/>
                <a:gd name="T5" fmla="*/ 0 h 46"/>
                <a:gd name="T6" fmla="*/ 4 w 117"/>
                <a:gd name="T7" fmla="*/ 0 h 46"/>
                <a:gd name="T8" fmla="*/ 4 w 117"/>
                <a:gd name="T9" fmla="*/ 2 h 46"/>
                <a:gd name="T10" fmla="*/ 4 w 117"/>
                <a:gd name="T11" fmla="*/ 2 h 46"/>
                <a:gd name="T12" fmla="*/ 0 w 117"/>
                <a:gd name="T13" fmla="*/ 2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"/>
                <a:gd name="T22" fmla="*/ 0 h 46"/>
                <a:gd name="T23" fmla="*/ 117 w 117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" h="46">
                  <a:moveTo>
                    <a:pt x="0" y="46"/>
                  </a:moveTo>
                  <a:lnTo>
                    <a:pt x="0" y="0"/>
                  </a:lnTo>
                  <a:lnTo>
                    <a:pt x="115" y="0"/>
                  </a:lnTo>
                  <a:lnTo>
                    <a:pt x="109" y="45"/>
                  </a:lnTo>
                  <a:lnTo>
                    <a:pt x="117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41" name="Freeform 440"/>
            <p:cNvSpPr>
              <a:spLocks/>
            </p:cNvSpPr>
            <p:nvPr/>
          </p:nvSpPr>
          <p:spPr bwMode="auto">
            <a:xfrm>
              <a:off x="4308" y="3190"/>
              <a:ext cx="75" cy="27"/>
            </a:xfrm>
            <a:custGeom>
              <a:avLst/>
              <a:gdLst>
                <a:gd name="T0" fmla="*/ 0 w 225"/>
                <a:gd name="T1" fmla="*/ 2 h 81"/>
                <a:gd name="T2" fmla="*/ 0 w 225"/>
                <a:gd name="T3" fmla="*/ 0 h 81"/>
                <a:gd name="T4" fmla="*/ 8 w 225"/>
                <a:gd name="T5" fmla="*/ 1 h 81"/>
                <a:gd name="T6" fmla="*/ 8 w 225"/>
                <a:gd name="T7" fmla="*/ 1 h 81"/>
                <a:gd name="T8" fmla="*/ 8 w 225"/>
                <a:gd name="T9" fmla="*/ 3 h 81"/>
                <a:gd name="T10" fmla="*/ 8 w 225"/>
                <a:gd name="T11" fmla="*/ 3 h 81"/>
                <a:gd name="T12" fmla="*/ 0 w 225"/>
                <a:gd name="T13" fmla="*/ 2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81"/>
                <a:gd name="T23" fmla="*/ 225 w 225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81">
                  <a:moveTo>
                    <a:pt x="0" y="45"/>
                  </a:moveTo>
                  <a:lnTo>
                    <a:pt x="6" y="0"/>
                  </a:lnTo>
                  <a:lnTo>
                    <a:pt x="225" y="38"/>
                  </a:lnTo>
                  <a:lnTo>
                    <a:pt x="220" y="37"/>
                  </a:lnTo>
                  <a:lnTo>
                    <a:pt x="209" y="81"/>
                  </a:lnTo>
                  <a:lnTo>
                    <a:pt x="205" y="8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42" name="Freeform 441"/>
            <p:cNvSpPr>
              <a:spLocks/>
            </p:cNvSpPr>
            <p:nvPr/>
          </p:nvSpPr>
          <p:spPr bwMode="auto">
            <a:xfrm>
              <a:off x="4378" y="3202"/>
              <a:ext cx="77" cy="36"/>
            </a:xfrm>
            <a:custGeom>
              <a:avLst/>
              <a:gdLst>
                <a:gd name="T0" fmla="*/ 0 w 232"/>
                <a:gd name="T1" fmla="*/ 2 h 108"/>
                <a:gd name="T2" fmla="*/ 0 w 232"/>
                <a:gd name="T3" fmla="*/ 0 h 108"/>
                <a:gd name="T4" fmla="*/ 8 w 232"/>
                <a:gd name="T5" fmla="*/ 2 h 108"/>
                <a:gd name="T6" fmla="*/ 9 w 232"/>
                <a:gd name="T7" fmla="*/ 2 h 108"/>
                <a:gd name="T8" fmla="*/ 8 w 232"/>
                <a:gd name="T9" fmla="*/ 4 h 108"/>
                <a:gd name="T10" fmla="*/ 8 w 232"/>
                <a:gd name="T11" fmla="*/ 4 h 108"/>
                <a:gd name="T12" fmla="*/ 0 w 232"/>
                <a:gd name="T13" fmla="*/ 2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"/>
                <a:gd name="T22" fmla="*/ 0 h 108"/>
                <a:gd name="T23" fmla="*/ 232 w 232"/>
                <a:gd name="T24" fmla="*/ 108 h 1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" h="108">
                  <a:moveTo>
                    <a:pt x="0" y="44"/>
                  </a:moveTo>
                  <a:lnTo>
                    <a:pt x="11" y="0"/>
                  </a:lnTo>
                  <a:lnTo>
                    <a:pt x="226" y="61"/>
                  </a:lnTo>
                  <a:lnTo>
                    <a:pt x="232" y="64"/>
                  </a:lnTo>
                  <a:lnTo>
                    <a:pt x="215" y="105"/>
                  </a:lnTo>
                  <a:lnTo>
                    <a:pt x="220" y="10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43" name="Freeform 442"/>
            <p:cNvSpPr>
              <a:spLocks/>
            </p:cNvSpPr>
            <p:nvPr/>
          </p:nvSpPr>
          <p:spPr bwMode="auto">
            <a:xfrm>
              <a:off x="4449" y="3223"/>
              <a:ext cx="75" cy="42"/>
            </a:xfrm>
            <a:custGeom>
              <a:avLst/>
              <a:gdLst>
                <a:gd name="T0" fmla="*/ 0 w 224"/>
                <a:gd name="T1" fmla="*/ 2 h 124"/>
                <a:gd name="T2" fmla="*/ 1 w 224"/>
                <a:gd name="T3" fmla="*/ 0 h 124"/>
                <a:gd name="T4" fmla="*/ 8 w 224"/>
                <a:gd name="T5" fmla="*/ 3 h 124"/>
                <a:gd name="T6" fmla="*/ 8 w 224"/>
                <a:gd name="T7" fmla="*/ 3 h 124"/>
                <a:gd name="T8" fmla="*/ 8 w 224"/>
                <a:gd name="T9" fmla="*/ 5 h 124"/>
                <a:gd name="T10" fmla="*/ 8 w 224"/>
                <a:gd name="T11" fmla="*/ 5 h 124"/>
                <a:gd name="T12" fmla="*/ 0 w 224"/>
                <a:gd name="T13" fmla="*/ 2 h 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4"/>
                <a:gd name="T22" fmla="*/ 0 h 124"/>
                <a:gd name="T23" fmla="*/ 224 w 224"/>
                <a:gd name="T24" fmla="*/ 124 h 1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4" h="124">
                  <a:moveTo>
                    <a:pt x="0" y="41"/>
                  </a:moveTo>
                  <a:lnTo>
                    <a:pt x="17" y="0"/>
                  </a:lnTo>
                  <a:lnTo>
                    <a:pt x="224" y="79"/>
                  </a:lnTo>
                  <a:lnTo>
                    <a:pt x="223" y="79"/>
                  </a:lnTo>
                  <a:lnTo>
                    <a:pt x="215" y="124"/>
                  </a:lnTo>
                  <a:lnTo>
                    <a:pt x="213" y="124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44" name="Freeform 443"/>
            <p:cNvSpPr>
              <a:spLocks/>
            </p:cNvSpPr>
            <p:nvPr/>
          </p:nvSpPr>
          <p:spPr bwMode="auto">
            <a:xfrm>
              <a:off x="4521" y="3250"/>
              <a:ext cx="40" cy="22"/>
            </a:xfrm>
            <a:custGeom>
              <a:avLst/>
              <a:gdLst>
                <a:gd name="T0" fmla="*/ 0 w 119"/>
                <a:gd name="T1" fmla="*/ 2 h 68"/>
                <a:gd name="T2" fmla="*/ 0 w 119"/>
                <a:gd name="T3" fmla="*/ 0 h 68"/>
                <a:gd name="T4" fmla="*/ 4 w 119"/>
                <a:gd name="T5" fmla="*/ 1 h 68"/>
                <a:gd name="T6" fmla="*/ 4 w 119"/>
                <a:gd name="T7" fmla="*/ 1 h 68"/>
                <a:gd name="T8" fmla="*/ 4 w 119"/>
                <a:gd name="T9" fmla="*/ 2 h 68"/>
                <a:gd name="T10" fmla="*/ 4 w 119"/>
                <a:gd name="T11" fmla="*/ 2 h 68"/>
                <a:gd name="T12" fmla="*/ 0 w 119"/>
                <a:gd name="T13" fmla="*/ 2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"/>
                <a:gd name="T22" fmla="*/ 0 h 68"/>
                <a:gd name="T23" fmla="*/ 119 w 119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" h="68">
                  <a:moveTo>
                    <a:pt x="0" y="45"/>
                  </a:moveTo>
                  <a:lnTo>
                    <a:pt x="8" y="0"/>
                  </a:lnTo>
                  <a:lnTo>
                    <a:pt x="119" y="25"/>
                  </a:lnTo>
                  <a:lnTo>
                    <a:pt x="115" y="24"/>
                  </a:lnTo>
                  <a:lnTo>
                    <a:pt x="104" y="68"/>
                  </a:lnTo>
                  <a:lnTo>
                    <a:pt x="100" y="67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45" name="Freeform 444"/>
            <p:cNvSpPr>
              <a:spLocks/>
            </p:cNvSpPr>
            <p:nvPr/>
          </p:nvSpPr>
          <p:spPr bwMode="auto">
            <a:xfrm>
              <a:off x="4556" y="3258"/>
              <a:ext cx="38" cy="25"/>
            </a:xfrm>
            <a:custGeom>
              <a:avLst/>
              <a:gdLst>
                <a:gd name="T0" fmla="*/ 0 w 116"/>
                <a:gd name="T1" fmla="*/ 2 h 76"/>
                <a:gd name="T2" fmla="*/ 0 w 116"/>
                <a:gd name="T3" fmla="*/ 0 h 76"/>
                <a:gd name="T4" fmla="*/ 4 w 116"/>
                <a:gd name="T5" fmla="*/ 1 h 76"/>
                <a:gd name="T6" fmla="*/ 4 w 116"/>
                <a:gd name="T7" fmla="*/ 3 h 76"/>
                <a:gd name="T8" fmla="*/ 0 w 116"/>
                <a:gd name="T9" fmla="*/ 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76"/>
                <a:gd name="T17" fmla="*/ 116 w 116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76">
                  <a:moveTo>
                    <a:pt x="0" y="44"/>
                  </a:moveTo>
                  <a:lnTo>
                    <a:pt x="11" y="0"/>
                  </a:lnTo>
                  <a:lnTo>
                    <a:pt x="116" y="32"/>
                  </a:lnTo>
                  <a:lnTo>
                    <a:pt x="105" y="76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46" name="Freeform 445"/>
            <p:cNvSpPr>
              <a:spLocks/>
            </p:cNvSpPr>
            <p:nvPr/>
          </p:nvSpPr>
          <p:spPr bwMode="auto">
            <a:xfrm>
              <a:off x="2070" y="1502"/>
              <a:ext cx="47" cy="83"/>
            </a:xfrm>
            <a:custGeom>
              <a:avLst/>
              <a:gdLst>
                <a:gd name="T0" fmla="*/ 0 w 141"/>
                <a:gd name="T1" fmla="*/ 6 h 251"/>
                <a:gd name="T2" fmla="*/ 0 w 141"/>
                <a:gd name="T3" fmla="*/ 8 h 251"/>
                <a:gd name="T4" fmla="*/ 1 w 141"/>
                <a:gd name="T5" fmla="*/ 9 h 251"/>
                <a:gd name="T6" fmla="*/ 2 w 141"/>
                <a:gd name="T7" fmla="*/ 9 h 251"/>
                <a:gd name="T8" fmla="*/ 3 w 141"/>
                <a:gd name="T9" fmla="*/ 9 h 251"/>
                <a:gd name="T10" fmla="*/ 4 w 141"/>
                <a:gd name="T11" fmla="*/ 9 h 251"/>
                <a:gd name="T12" fmla="*/ 5 w 141"/>
                <a:gd name="T13" fmla="*/ 8 h 251"/>
                <a:gd name="T14" fmla="*/ 5 w 141"/>
                <a:gd name="T15" fmla="*/ 7 h 251"/>
                <a:gd name="T16" fmla="*/ 5 w 141"/>
                <a:gd name="T17" fmla="*/ 6 h 251"/>
                <a:gd name="T18" fmla="*/ 4 w 141"/>
                <a:gd name="T19" fmla="*/ 5 h 251"/>
                <a:gd name="T20" fmla="*/ 2 w 141"/>
                <a:gd name="T21" fmla="*/ 3 h 251"/>
                <a:gd name="T22" fmla="*/ 1 w 141"/>
                <a:gd name="T23" fmla="*/ 3 h 251"/>
                <a:gd name="T24" fmla="*/ 2 w 141"/>
                <a:gd name="T25" fmla="*/ 2 h 251"/>
                <a:gd name="T26" fmla="*/ 2 w 141"/>
                <a:gd name="T27" fmla="*/ 1 h 251"/>
                <a:gd name="T28" fmla="*/ 3 w 141"/>
                <a:gd name="T29" fmla="*/ 1 h 251"/>
                <a:gd name="T30" fmla="*/ 3 w 141"/>
                <a:gd name="T31" fmla="*/ 1 h 251"/>
                <a:gd name="T32" fmla="*/ 4 w 141"/>
                <a:gd name="T33" fmla="*/ 1 h 251"/>
                <a:gd name="T34" fmla="*/ 4 w 141"/>
                <a:gd name="T35" fmla="*/ 2 h 251"/>
                <a:gd name="T36" fmla="*/ 4 w 141"/>
                <a:gd name="T37" fmla="*/ 2 h 251"/>
                <a:gd name="T38" fmla="*/ 5 w 141"/>
                <a:gd name="T39" fmla="*/ 2 h 251"/>
                <a:gd name="T40" fmla="*/ 5 w 141"/>
                <a:gd name="T41" fmla="*/ 1 h 251"/>
                <a:gd name="T42" fmla="*/ 5 w 141"/>
                <a:gd name="T43" fmla="*/ 1 h 251"/>
                <a:gd name="T44" fmla="*/ 4 w 141"/>
                <a:gd name="T45" fmla="*/ 0 h 251"/>
                <a:gd name="T46" fmla="*/ 3 w 141"/>
                <a:gd name="T47" fmla="*/ 0 h 251"/>
                <a:gd name="T48" fmla="*/ 1 w 141"/>
                <a:gd name="T49" fmla="*/ 0 h 251"/>
                <a:gd name="T50" fmla="*/ 0 w 141"/>
                <a:gd name="T51" fmla="*/ 1 h 251"/>
                <a:gd name="T52" fmla="*/ 0 w 141"/>
                <a:gd name="T53" fmla="*/ 2 h 251"/>
                <a:gd name="T54" fmla="*/ 0 w 141"/>
                <a:gd name="T55" fmla="*/ 3 h 251"/>
                <a:gd name="T56" fmla="*/ 1 w 141"/>
                <a:gd name="T57" fmla="*/ 4 h 251"/>
                <a:gd name="T58" fmla="*/ 3 w 141"/>
                <a:gd name="T59" fmla="*/ 6 h 251"/>
                <a:gd name="T60" fmla="*/ 4 w 141"/>
                <a:gd name="T61" fmla="*/ 6 h 251"/>
                <a:gd name="T62" fmla="*/ 4 w 141"/>
                <a:gd name="T63" fmla="*/ 7 h 251"/>
                <a:gd name="T64" fmla="*/ 4 w 141"/>
                <a:gd name="T65" fmla="*/ 8 h 251"/>
                <a:gd name="T66" fmla="*/ 3 w 141"/>
                <a:gd name="T67" fmla="*/ 8 h 251"/>
                <a:gd name="T68" fmla="*/ 3 w 141"/>
                <a:gd name="T69" fmla="*/ 8 h 251"/>
                <a:gd name="T70" fmla="*/ 2 w 141"/>
                <a:gd name="T71" fmla="*/ 8 h 251"/>
                <a:gd name="T72" fmla="*/ 1 w 141"/>
                <a:gd name="T73" fmla="*/ 7 h 251"/>
                <a:gd name="T74" fmla="*/ 1 w 141"/>
                <a:gd name="T75" fmla="*/ 6 h 251"/>
                <a:gd name="T76" fmla="*/ 0 w 141"/>
                <a:gd name="T77" fmla="*/ 6 h 251"/>
                <a:gd name="T78" fmla="*/ 0 w 141"/>
                <a:gd name="T79" fmla="*/ 6 h 2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1"/>
                <a:gd name="T121" fmla="*/ 0 h 251"/>
                <a:gd name="T122" fmla="*/ 141 w 141"/>
                <a:gd name="T123" fmla="*/ 251 h 25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1" h="251">
                  <a:moveTo>
                    <a:pt x="0" y="173"/>
                  </a:moveTo>
                  <a:lnTo>
                    <a:pt x="9" y="219"/>
                  </a:lnTo>
                  <a:lnTo>
                    <a:pt x="30" y="242"/>
                  </a:lnTo>
                  <a:lnTo>
                    <a:pt x="46" y="249"/>
                  </a:lnTo>
                  <a:lnTo>
                    <a:pt x="83" y="251"/>
                  </a:lnTo>
                  <a:lnTo>
                    <a:pt x="108" y="242"/>
                  </a:lnTo>
                  <a:lnTo>
                    <a:pt x="136" y="210"/>
                  </a:lnTo>
                  <a:lnTo>
                    <a:pt x="141" y="178"/>
                  </a:lnTo>
                  <a:lnTo>
                    <a:pt x="137" y="155"/>
                  </a:lnTo>
                  <a:lnTo>
                    <a:pt x="109" y="123"/>
                  </a:lnTo>
                  <a:lnTo>
                    <a:pt x="55" y="91"/>
                  </a:lnTo>
                  <a:lnTo>
                    <a:pt x="39" y="70"/>
                  </a:lnTo>
                  <a:lnTo>
                    <a:pt x="41" y="43"/>
                  </a:lnTo>
                  <a:lnTo>
                    <a:pt x="49" y="32"/>
                  </a:lnTo>
                  <a:lnTo>
                    <a:pt x="74" y="25"/>
                  </a:lnTo>
                  <a:lnTo>
                    <a:pt x="91" y="28"/>
                  </a:lnTo>
                  <a:lnTo>
                    <a:pt x="102" y="38"/>
                  </a:lnTo>
                  <a:lnTo>
                    <a:pt x="110" y="68"/>
                  </a:lnTo>
                  <a:lnTo>
                    <a:pt x="105" y="68"/>
                  </a:lnTo>
                  <a:lnTo>
                    <a:pt x="141" y="68"/>
                  </a:lnTo>
                  <a:lnTo>
                    <a:pt x="137" y="36"/>
                  </a:lnTo>
                  <a:lnTo>
                    <a:pt x="124" y="15"/>
                  </a:lnTo>
                  <a:lnTo>
                    <a:pt x="103" y="4"/>
                  </a:lnTo>
                  <a:lnTo>
                    <a:pt x="74" y="0"/>
                  </a:lnTo>
                  <a:lnTo>
                    <a:pt x="37" y="10"/>
                  </a:lnTo>
                  <a:lnTo>
                    <a:pt x="13" y="36"/>
                  </a:lnTo>
                  <a:lnTo>
                    <a:pt x="7" y="61"/>
                  </a:lnTo>
                  <a:lnTo>
                    <a:pt x="11" y="85"/>
                  </a:lnTo>
                  <a:lnTo>
                    <a:pt x="39" y="118"/>
                  </a:lnTo>
                  <a:lnTo>
                    <a:pt x="94" y="150"/>
                  </a:lnTo>
                  <a:lnTo>
                    <a:pt x="109" y="170"/>
                  </a:lnTo>
                  <a:lnTo>
                    <a:pt x="108" y="198"/>
                  </a:lnTo>
                  <a:lnTo>
                    <a:pt x="98" y="212"/>
                  </a:lnTo>
                  <a:lnTo>
                    <a:pt x="85" y="219"/>
                  </a:lnTo>
                  <a:lnTo>
                    <a:pt x="69" y="221"/>
                  </a:lnTo>
                  <a:lnTo>
                    <a:pt x="42" y="212"/>
                  </a:lnTo>
                  <a:lnTo>
                    <a:pt x="32" y="189"/>
                  </a:lnTo>
                  <a:lnTo>
                    <a:pt x="25" y="166"/>
                  </a:lnTo>
                  <a:lnTo>
                    <a:pt x="0" y="166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47" name="Freeform 446"/>
            <p:cNvSpPr>
              <a:spLocks/>
            </p:cNvSpPr>
            <p:nvPr/>
          </p:nvSpPr>
          <p:spPr bwMode="auto">
            <a:xfrm>
              <a:off x="2133" y="1527"/>
              <a:ext cx="39" cy="57"/>
            </a:xfrm>
            <a:custGeom>
              <a:avLst/>
              <a:gdLst>
                <a:gd name="T0" fmla="*/ 3 w 117"/>
                <a:gd name="T1" fmla="*/ 4 h 169"/>
                <a:gd name="T2" fmla="*/ 3 w 117"/>
                <a:gd name="T3" fmla="*/ 5 h 169"/>
                <a:gd name="T4" fmla="*/ 3 w 117"/>
                <a:gd name="T5" fmla="*/ 5 h 169"/>
                <a:gd name="T6" fmla="*/ 3 w 117"/>
                <a:gd name="T7" fmla="*/ 5 h 169"/>
                <a:gd name="T8" fmla="*/ 2 w 117"/>
                <a:gd name="T9" fmla="*/ 6 h 169"/>
                <a:gd name="T10" fmla="*/ 2 w 117"/>
                <a:gd name="T11" fmla="*/ 5 h 169"/>
                <a:gd name="T12" fmla="*/ 1 w 117"/>
                <a:gd name="T13" fmla="*/ 5 h 169"/>
                <a:gd name="T14" fmla="*/ 1 w 117"/>
                <a:gd name="T15" fmla="*/ 5 h 169"/>
                <a:gd name="T16" fmla="*/ 1 w 117"/>
                <a:gd name="T17" fmla="*/ 4 h 169"/>
                <a:gd name="T18" fmla="*/ 1 w 117"/>
                <a:gd name="T19" fmla="*/ 4 h 169"/>
                <a:gd name="T20" fmla="*/ 1 w 117"/>
                <a:gd name="T21" fmla="*/ 0 h 169"/>
                <a:gd name="T22" fmla="*/ 0 w 117"/>
                <a:gd name="T23" fmla="*/ 0 h 169"/>
                <a:gd name="T24" fmla="*/ 0 w 117"/>
                <a:gd name="T25" fmla="*/ 5 h 169"/>
                <a:gd name="T26" fmla="*/ 0 w 117"/>
                <a:gd name="T27" fmla="*/ 5 h 169"/>
                <a:gd name="T28" fmla="*/ 0 w 117"/>
                <a:gd name="T29" fmla="*/ 6 h 169"/>
                <a:gd name="T30" fmla="*/ 0 w 117"/>
                <a:gd name="T31" fmla="*/ 6 h 169"/>
                <a:gd name="T32" fmla="*/ 1 w 117"/>
                <a:gd name="T33" fmla="*/ 6 h 169"/>
                <a:gd name="T34" fmla="*/ 2 w 117"/>
                <a:gd name="T35" fmla="*/ 6 h 169"/>
                <a:gd name="T36" fmla="*/ 2 w 117"/>
                <a:gd name="T37" fmla="*/ 6 h 169"/>
                <a:gd name="T38" fmla="*/ 3 w 117"/>
                <a:gd name="T39" fmla="*/ 6 h 169"/>
                <a:gd name="T40" fmla="*/ 3 w 117"/>
                <a:gd name="T41" fmla="*/ 6 h 169"/>
                <a:gd name="T42" fmla="*/ 3 w 117"/>
                <a:gd name="T43" fmla="*/ 6 h 169"/>
                <a:gd name="T44" fmla="*/ 3 w 117"/>
                <a:gd name="T45" fmla="*/ 5 h 169"/>
                <a:gd name="T46" fmla="*/ 3 w 117"/>
                <a:gd name="T47" fmla="*/ 6 h 169"/>
                <a:gd name="T48" fmla="*/ 4 w 117"/>
                <a:gd name="T49" fmla="*/ 6 h 169"/>
                <a:gd name="T50" fmla="*/ 4 w 117"/>
                <a:gd name="T51" fmla="*/ 5 h 169"/>
                <a:gd name="T52" fmla="*/ 4 w 117"/>
                <a:gd name="T53" fmla="*/ 0 h 169"/>
                <a:gd name="T54" fmla="*/ 3 w 117"/>
                <a:gd name="T55" fmla="*/ 0 h 169"/>
                <a:gd name="T56" fmla="*/ 3 w 117"/>
                <a:gd name="T57" fmla="*/ 4 h 169"/>
                <a:gd name="T58" fmla="*/ 3 w 117"/>
                <a:gd name="T59" fmla="*/ 4 h 16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7"/>
                <a:gd name="T91" fmla="*/ 0 h 169"/>
                <a:gd name="T92" fmla="*/ 117 w 117"/>
                <a:gd name="T93" fmla="*/ 169 h 16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7" h="169">
                  <a:moveTo>
                    <a:pt x="92" y="108"/>
                  </a:moveTo>
                  <a:lnTo>
                    <a:pt x="89" y="125"/>
                  </a:lnTo>
                  <a:lnTo>
                    <a:pt x="80" y="136"/>
                  </a:lnTo>
                  <a:lnTo>
                    <a:pt x="69" y="143"/>
                  </a:lnTo>
                  <a:lnTo>
                    <a:pt x="55" y="146"/>
                  </a:lnTo>
                  <a:lnTo>
                    <a:pt x="46" y="143"/>
                  </a:lnTo>
                  <a:lnTo>
                    <a:pt x="39" y="137"/>
                  </a:lnTo>
                  <a:lnTo>
                    <a:pt x="33" y="128"/>
                  </a:lnTo>
                  <a:lnTo>
                    <a:pt x="30" y="115"/>
                  </a:lnTo>
                  <a:lnTo>
                    <a:pt x="25" y="10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21"/>
                  </a:lnTo>
                  <a:lnTo>
                    <a:pt x="0" y="128"/>
                  </a:lnTo>
                  <a:lnTo>
                    <a:pt x="2" y="144"/>
                  </a:lnTo>
                  <a:lnTo>
                    <a:pt x="12" y="157"/>
                  </a:lnTo>
                  <a:lnTo>
                    <a:pt x="26" y="167"/>
                  </a:lnTo>
                  <a:lnTo>
                    <a:pt x="43" y="169"/>
                  </a:lnTo>
                  <a:lnTo>
                    <a:pt x="57" y="167"/>
                  </a:lnTo>
                  <a:lnTo>
                    <a:pt x="69" y="163"/>
                  </a:lnTo>
                  <a:lnTo>
                    <a:pt x="82" y="154"/>
                  </a:lnTo>
                  <a:lnTo>
                    <a:pt x="92" y="146"/>
                  </a:lnTo>
                  <a:lnTo>
                    <a:pt x="86" y="139"/>
                  </a:lnTo>
                  <a:lnTo>
                    <a:pt x="86" y="164"/>
                  </a:lnTo>
                  <a:lnTo>
                    <a:pt x="117" y="164"/>
                  </a:lnTo>
                  <a:lnTo>
                    <a:pt x="117" y="128"/>
                  </a:lnTo>
                  <a:lnTo>
                    <a:pt x="117" y="0"/>
                  </a:lnTo>
                  <a:lnTo>
                    <a:pt x="86" y="0"/>
                  </a:lnTo>
                  <a:lnTo>
                    <a:pt x="86" y="103"/>
                  </a:lnTo>
                  <a:lnTo>
                    <a:pt x="92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48" name="Rectangle 447"/>
            <p:cNvSpPr>
              <a:spLocks noChangeArrowheads="1"/>
            </p:cNvSpPr>
            <p:nvPr/>
          </p:nvSpPr>
          <p:spPr bwMode="auto">
            <a:xfrm>
              <a:off x="2188" y="1502"/>
              <a:ext cx="9" cy="8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349" name="Freeform 448"/>
            <p:cNvSpPr>
              <a:spLocks/>
            </p:cNvSpPr>
            <p:nvPr/>
          </p:nvSpPr>
          <p:spPr bwMode="auto">
            <a:xfrm>
              <a:off x="2205" y="1502"/>
              <a:ext cx="31" cy="80"/>
            </a:xfrm>
            <a:custGeom>
              <a:avLst/>
              <a:gdLst>
                <a:gd name="T0" fmla="*/ 0 w 93"/>
                <a:gd name="T1" fmla="*/ 3 h 241"/>
                <a:gd name="T2" fmla="*/ 0 w 93"/>
                <a:gd name="T3" fmla="*/ 3 h 241"/>
                <a:gd name="T4" fmla="*/ 1 w 93"/>
                <a:gd name="T5" fmla="*/ 3 h 241"/>
                <a:gd name="T6" fmla="*/ 1 w 93"/>
                <a:gd name="T7" fmla="*/ 9 h 241"/>
                <a:gd name="T8" fmla="*/ 2 w 93"/>
                <a:gd name="T9" fmla="*/ 9 h 241"/>
                <a:gd name="T10" fmla="*/ 2 w 93"/>
                <a:gd name="T11" fmla="*/ 3 h 241"/>
                <a:gd name="T12" fmla="*/ 3 w 93"/>
                <a:gd name="T13" fmla="*/ 3 h 241"/>
                <a:gd name="T14" fmla="*/ 3 w 93"/>
                <a:gd name="T15" fmla="*/ 3 h 241"/>
                <a:gd name="T16" fmla="*/ 2 w 93"/>
                <a:gd name="T17" fmla="*/ 3 h 241"/>
                <a:gd name="T18" fmla="*/ 2 w 93"/>
                <a:gd name="T19" fmla="*/ 2 h 241"/>
                <a:gd name="T20" fmla="*/ 2 w 93"/>
                <a:gd name="T21" fmla="*/ 1 h 241"/>
                <a:gd name="T22" fmla="*/ 2 w 93"/>
                <a:gd name="T23" fmla="*/ 1 h 241"/>
                <a:gd name="T24" fmla="*/ 3 w 93"/>
                <a:gd name="T25" fmla="*/ 1 h 241"/>
                <a:gd name="T26" fmla="*/ 3 w 93"/>
                <a:gd name="T27" fmla="*/ 1 h 241"/>
                <a:gd name="T28" fmla="*/ 3 w 93"/>
                <a:gd name="T29" fmla="*/ 1 h 241"/>
                <a:gd name="T30" fmla="*/ 3 w 93"/>
                <a:gd name="T31" fmla="*/ 1 h 241"/>
                <a:gd name="T32" fmla="*/ 3 w 93"/>
                <a:gd name="T33" fmla="*/ 0 h 241"/>
                <a:gd name="T34" fmla="*/ 3 w 93"/>
                <a:gd name="T35" fmla="*/ 0 h 241"/>
                <a:gd name="T36" fmla="*/ 3 w 93"/>
                <a:gd name="T37" fmla="*/ 0 h 241"/>
                <a:gd name="T38" fmla="*/ 2 w 93"/>
                <a:gd name="T39" fmla="*/ 0 h 241"/>
                <a:gd name="T40" fmla="*/ 2 w 93"/>
                <a:gd name="T41" fmla="*/ 1 h 241"/>
                <a:gd name="T42" fmla="*/ 1 w 93"/>
                <a:gd name="T43" fmla="*/ 1 h 241"/>
                <a:gd name="T44" fmla="*/ 1 w 93"/>
                <a:gd name="T45" fmla="*/ 1 h 241"/>
                <a:gd name="T46" fmla="*/ 1 w 93"/>
                <a:gd name="T47" fmla="*/ 1 h 241"/>
                <a:gd name="T48" fmla="*/ 1 w 93"/>
                <a:gd name="T49" fmla="*/ 2 h 241"/>
                <a:gd name="T50" fmla="*/ 1 w 93"/>
                <a:gd name="T51" fmla="*/ 1 h 241"/>
                <a:gd name="T52" fmla="*/ 1 w 93"/>
                <a:gd name="T53" fmla="*/ 3 h 241"/>
                <a:gd name="T54" fmla="*/ 0 w 93"/>
                <a:gd name="T55" fmla="*/ 3 h 2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3"/>
                <a:gd name="T85" fmla="*/ 0 h 241"/>
                <a:gd name="T86" fmla="*/ 93 w 93"/>
                <a:gd name="T87" fmla="*/ 241 h 24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3" h="241">
                  <a:moveTo>
                    <a:pt x="0" y="74"/>
                  </a:moveTo>
                  <a:lnTo>
                    <a:pt x="0" y="93"/>
                  </a:lnTo>
                  <a:lnTo>
                    <a:pt x="31" y="93"/>
                  </a:lnTo>
                  <a:lnTo>
                    <a:pt x="31" y="241"/>
                  </a:lnTo>
                  <a:lnTo>
                    <a:pt x="56" y="241"/>
                  </a:lnTo>
                  <a:lnTo>
                    <a:pt x="56" y="93"/>
                  </a:lnTo>
                  <a:lnTo>
                    <a:pt x="88" y="93"/>
                  </a:lnTo>
                  <a:lnTo>
                    <a:pt x="88" y="74"/>
                  </a:lnTo>
                  <a:lnTo>
                    <a:pt x="56" y="74"/>
                  </a:lnTo>
                  <a:lnTo>
                    <a:pt x="56" y="43"/>
                  </a:lnTo>
                  <a:lnTo>
                    <a:pt x="57" y="35"/>
                  </a:lnTo>
                  <a:lnTo>
                    <a:pt x="63" y="29"/>
                  </a:lnTo>
                  <a:lnTo>
                    <a:pt x="75" y="26"/>
                  </a:lnTo>
                  <a:lnTo>
                    <a:pt x="84" y="25"/>
                  </a:lnTo>
                  <a:lnTo>
                    <a:pt x="93" y="25"/>
                  </a:lnTo>
                  <a:lnTo>
                    <a:pt x="88" y="19"/>
                  </a:lnTo>
                  <a:lnTo>
                    <a:pt x="88" y="0"/>
                  </a:lnTo>
                  <a:lnTo>
                    <a:pt x="93" y="7"/>
                  </a:lnTo>
                  <a:lnTo>
                    <a:pt x="81" y="7"/>
                  </a:lnTo>
                  <a:lnTo>
                    <a:pt x="63" y="8"/>
                  </a:lnTo>
                  <a:lnTo>
                    <a:pt x="46" y="14"/>
                  </a:lnTo>
                  <a:lnTo>
                    <a:pt x="40" y="18"/>
                  </a:lnTo>
                  <a:lnTo>
                    <a:pt x="35" y="25"/>
                  </a:lnTo>
                  <a:lnTo>
                    <a:pt x="32" y="33"/>
                  </a:lnTo>
                  <a:lnTo>
                    <a:pt x="31" y="43"/>
                  </a:lnTo>
                  <a:lnTo>
                    <a:pt x="31" y="38"/>
                  </a:lnTo>
                  <a:lnTo>
                    <a:pt x="31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50" name="Freeform 449"/>
            <p:cNvSpPr>
              <a:spLocks/>
            </p:cNvSpPr>
            <p:nvPr/>
          </p:nvSpPr>
          <p:spPr bwMode="auto">
            <a:xfrm>
              <a:off x="2244" y="1502"/>
              <a:ext cx="39" cy="80"/>
            </a:xfrm>
            <a:custGeom>
              <a:avLst/>
              <a:gdLst>
                <a:gd name="T0" fmla="*/ 4 w 117"/>
                <a:gd name="T1" fmla="*/ 9 h 241"/>
                <a:gd name="T2" fmla="*/ 4 w 117"/>
                <a:gd name="T3" fmla="*/ 4 h 241"/>
                <a:gd name="T4" fmla="*/ 4 w 117"/>
                <a:gd name="T5" fmla="*/ 5 h 241"/>
                <a:gd name="T6" fmla="*/ 4 w 117"/>
                <a:gd name="T7" fmla="*/ 4 h 241"/>
                <a:gd name="T8" fmla="*/ 4 w 117"/>
                <a:gd name="T9" fmla="*/ 4 h 241"/>
                <a:gd name="T10" fmla="*/ 4 w 117"/>
                <a:gd name="T11" fmla="*/ 3 h 241"/>
                <a:gd name="T12" fmla="*/ 4 w 117"/>
                <a:gd name="T13" fmla="*/ 3 h 241"/>
                <a:gd name="T14" fmla="*/ 3 w 117"/>
                <a:gd name="T15" fmla="*/ 3 h 241"/>
                <a:gd name="T16" fmla="*/ 3 w 117"/>
                <a:gd name="T17" fmla="*/ 3 h 241"/>
                <a:gd name="T18" fmla="*/ 2 w 117"/>
                <a:gd name="T19" fmla="*/ 3 h 241"/>
                <a:gd name="T20" fmla="*/ 2 w 117"/>
                <a:gd name="T21" fmla="*/ 3 h 241"/>
                <a:gd name="T22" fmla="*/ 1 w 117"/>
                <a:gd name="T23" fmla="*/ 3 h 241"/>
                <a:gd name="T24" fmla="*/ 1 w 117"/>
                <a:gd name="T25" fmla="*/ 4 h 241"/>
                <a:gd name="T26" fmla="*/ 1 w 117"/>
                <a:gd name="T27" fmla="*/ 3 h 241"/>
                <a:gd name="T28" fmla="*/ 1 w 117"/>
                <a:gd name="T29" fmla="*/ 0 h 241"/>
                <a:gd name="T30" fmla="*/ 0 w 117"/>
                <a:gd name="T31" fmla="*/ 0 h 241"/>
                <a:gd name="T32" fmla="*/ 0 w 117"/>
                <a:gd name="T33" fmla="*/ 9 h 241"/>
                <a:gd name="T34" fmla="*/ 1 w 117"/>
                <a:gd name="T35" fmla="*/ 9 h 241"/>
                <a:gd name="T36" fmla="*/ 1 w 117"/>
                <a:gd name="T37" fmla="*/ 5 h 241"/>
                <a:gd name="T38" fmla="*/ 1 w 117"/>
                <a:gd name="T39" fmla="*/ 5 h 241"/>
                <a:gd name="T40" fmla="*/ 1 w 117"/>
                <a:gd name="T41" fmla="*/ 4 h 241"/>
                <a:gd name="T42" fmla="*/ 1 w 117"/>
                <a:gd name="T43" fmla="*/ 4 h 241"/>
                <a:gd name="T44" fmla="*/ 2 w 117"/>
                <a:gd name="T45" fmla="*/ 4 h 241"/>
                <a:gd name="T46" fmla="*/ 2 w 117"/>
                <a:gd name="T47" fmla="*/ 4 h 241"/>
                <a:gd name="T48" fmla="*/ 2 w 117"/>
                <a:gd name="T49" fmla="*/ 3 h 241"/>
                <a:gd name="T50" fmla="*/ 3 w 117"/>
                <a:gd name="T51" fmla="*/ 4 h 241"/>
                <a:gd name="T52" fmla="*/ 3 w 117"/>
                <a:gd name="T53" fmla="*/ 4 h 241"/>
                <a:gd name="T54" fmla="*/ 3 w 117"/>
                <a:gd name="T55" fmla="*/ 4 h 241"/>
                <a:gd name="T56" fmla="*/ 3 w 117"/>
                <a:gd name="T57" fmla="*/ 5 h 241"/>
                <a:gd name="T58" fmla="*/ 3 w 117"/>
                <a:gd name="T59" fmla="*/ 5 h 241"/>
                <a:gd name="T60" fmla="*/ 3 w 117"/>
                <a:gd name="T61" fmla="*/ 9 h 241"/>
                <a:gd name="T62" fmla="*/ 4 w 117"/>
                <a:gd name="T63" fmla="*/ 9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241"/>
                <a:gd name="T98" fmla="*/ 117 w 117"/>
                <a:gd name="T99" fmla="*/ 241 h 2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241">
                  <a:moveTo>
                    <a:pt x="117" y="241"/>
                  </a:moveTo>
                  <a:lnTo>
                    <a:pt x="117" y="117"/>
                  </a:lnTo>
                  <a:lnTo>
                    <a:pt x="117" y="124"/>
                  </a:lnTo>
                  <a:lnTo>
                    <a:pt x="116" y="111"/>
                  </a:lnTo>
                  <a:lnTo>
                    <a:pt x="114" y="100"/>
                  </a:lnTo>
                  <a:lnTo>
                    <a:pt x="110" y="92"/>
                  </a:lnTo>
                  <a:lnTo>
                    <a:pt x="105" y="85"/>
                  </a:lnTo>
                  <a:lnTo>
                    <a:pt x="91" y="77"/>
                  </a:lnTo>
                  <a:lnTo>
                    <a:pt x="74" y="74"/>
                  </a:lnTo>
                  <a:lnTo>
                    <a:pt x="57" y="75"/>
                  </a:lnTo>
                  <a:lnTo>
                    <a:pt x="45" y="79"/>
                  </a:lnTo>
                  <a:lnTo>
                    <a:pt x="34" y="88"/>
                  </a:lnTo>
                  <a:lnTo>
                    <a:pt x="25" y="99"/>
                  </a:lnTo>
                  <a:lnTo>
                    <a:pt x="25" y="93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41"/>
                  </a:lnTo>
                  <a:lnTo>
                    <a:pt x="25" y="241"/>
                  </a:lnTo>
                  <a:lnTo>
                    <a:pt x="25" y="142"/>
                  </a:lnTo>
                  <a:lnTo>
                    <a:pt x="27" y="124"/>
                  </a:lnTo>
                  <a:lnTo>
                    <a:pt x="32" y="109"/>
                  </a:lnTo>
                  <a:lnTo>
                    <a:pt x="36" y="102"/>
                  </a:lnTo>
                  <a:lnTo>
                    <a:pt x="43" y="97"/>
                  </a:lnTo>
                  <a:lnTo>
                    <a:pt x="52" y="95"/>
                  </a:lnTo>
                  <a:lnTo>
                    <a:pt x="61" y="93"/>
                  </a:lnTo>
                  <a:lnTo>
                    <a:pt x="73" y="96"/>
                  </a:lnTo>
                  <a:lnTo>
                    <a:pt x="81" y="103"/>
                  </a:lnTo>
                  <a:lnTo>
                    <a:pt x="85" y="114"/>
                  </a:lnTo>
                  <a:lnTo>
                    <a:pt x="87" y="129"/>
                  </a:lnTo>
                  <a:lnTo>
                    <a:pt x="87" y="124"/>
                  </a:lnTo>
                  <a:lnTo>
                    <a:pt x="87" y="241"/>
                  </a:lnTo>
                  <a:lnTo>
                    <a:pt x="117" y="2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51" name="Freeform 450"/>
            <p:cNvSpPr>
              <a:spLocks/>
            </p:cNvSpPr>
            <p:nvPr/>
          </p:nvSpPr>
          <p:spPr bwMode="auto">
            <a:xfrm>
              <a:off x="2319" y="1563"/>
              <a:ext cx="21" cy="21"/>
            </a:xfrm>
            <a:custGeom>
              <a:avLst/>
              <a:gdLst>
                <a:gd name="T0" fmla="*/ 0 w 64"/>
                <a:gd name="T1" fmla="*/ 1 h 61"/>
                <a:gd name="T2" fmla="*/ 0 w 64"/>
                <a:gd name="T3" fmla="*/ 2 h 61"/>
                <a:gd name="T4" fmla="*/ 0 w 64"/>
                <a:gd name="T5" fmla="*/ 2 h 61"/>
                <a:gd name="T6" fmla="*/ 1 w 64"/>
                <a:gd name="T7" fmla="*/ 2 h 61"/>
                <a:gd name="T8" fmla="*/ 1 w 64"/>
                <a:gd name="T9" fmla="*/ 2 h 61"/>
                <a:gd name="T10" fmla="*/ 1 w 64"/>
                <a:gd name="T11" fmla="*/ 2 h 61"/>
                <a:gd name="T12" fmla="*/ 2 w 64"/>
                <a:gd name="T13" fmla="*/ 2 h 61"/>
                <a:gd name="T14" fmla="*/ 2 w 64"/>
                <a:gd name="T15" fmla="*/ 2 h 61"/>
                <a:gd name="T16" fmla="*/ 2 w 64"/>
                <a:gd name="T17" fmla="*/ 1 h 61"/>
                <a:gd name="T18" fmla="*/ 2 w 64"/>
                <a:gd name="T19" fmla="*/ 1 h 61"/>
                <a:gd name="T20" fmla="*/ 2 w 64"/>
                <a:gd name="T21" fmla="*/ 0 h 61"/>
                <a:gd name="T22" fmla="*/ 2 w 64"/>
                <a:gd name="T23" fmla="*/ 0 h 61"/>
                <a:gd name="T24" fmla="*/ 1 w 64"/>
                <a:gd name="T25" fmla="*/ 0 h 61"/>
                <a:gd name="T26" fmla="*/ 1 w 64"/>
                <a:gd name="T27" fmla="*/ 0 h 61"/>
                <a:gd name="T28" fmla="*/ 1 w 64"/>
                <a:gd name="T29" fmla="*/ 1 h 61"/>
                <a:gd name="T30" fmla="*/ 1 w 64"/>
                <a:gd name="T31" fmla="*/ 1 h 61"/>
                <a:gd name="T32" fmla="*/ 1 w 64"/>
                <a:gd name="T33" fmla="*/ 1 h 61"/>
                <a:gd name="T34" fmla="*/ 0 w 64"/>
                <a:gd name="T35" fmla="*/ 1 h 61"/>
                <a:gd name="T36" fmla="*/ 0 w 64"/>
                <a:gd name="T37" fmla="*/ 1 h 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61"/>
                <a:gd name="T59" fmla="*/ 64 w 64"/>
                <a:gd name="T60" fmla="*/ 61 h 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61">
                  <a:moveTo>
                    <a:pt x="0" y="38"/>
                  </a:moveTo>
                  <a:lnTo>
                    <a:pt x="0" y="61"/>
                  </a:lnTo>
                  <a:lnTo>
                    <a:pt x="6" y="61"/>
                  </a:lnTo>
                  <a:lnTo>
                    <a:pt x="18" y="60"/>
                  </a:lnTo>
                  <a:lnTo>
                    <a:pt x="29" y="59"/>
                  </a:lnTo>
                  <a:lnTo>
                    <a:pt x="39" y="55"/>
                  </a:lnTo>
                  <a:lnTo>
                    <a:pt x="48" y="48"/>
                  </a:lnTo>
                  <a:lnTo>
                    <a:pt x="54" y="41"/>
                  </a:lnTo>
                  <a:lnTo>
                    <a:pt x="60" y="31"/>
                  </a:lnTo>
                  <a:lnTo>
                    <a:pt x="63" y="20"/>
                  </a:lnTo>
                  <a:lnTo>
                    <a:pt x="64" y="7"/>
                  </a:lnTo>
                  <a:lnTo>
                    <a:pt x="64" y="0"/>
                  </a:lnTo>
                  <a:lnTo>
                    <a:pt x="32" y="0"/>
                  </a:lnTo>
                  <a:lnTo>
                    <a:pt x="32" y="7"/>
                  </a:lnTo>
                  <a:lnTo>
                    <a:pt x="29" y="20"/>
                  </a:lnTo>
                  <a:lnTo>
                    <a:pt x="24" y="29"/>
                  </a:lnTo>
                  <a:lnTo>
                    <a:pt x="15" y="35"/>
                  </a:lnTo>
                  <a:lnTo>
                    <a:pt x="6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52" name="Freeform 451"/>
            <p:cNvSpPr>
              <a:spLocks/>
            </p:cNvSpPr>
            <p:nvPr/>
          </p:nvSpPr>
          <p:spPr bwMode="auto">
            <a:xfrm>
              <a:off x="2319" y="1527"/>
              <a:ext cx="21" cy="30"/>
            </a:xfrm>
            <a:custGeom>
              <a:avLst/>
              <a:gdLst>
                <a:gd name="T0" fmla="*/ 0 w 64"/>
                <a:gd name="T1" fmla="*/ 2 h 90"/>
                <a:gd name="T2" fmla="*/ 0 w 64"/>
                <a:gd name="T3" fmla="*/ 3 h 90"/>
                <a:gd name="T4" fmla="*/ 2 w 64"/>
                <a:gd name="T5" fmla="*/ 3 h 90"/>
                <a:gd name="T6" fmla="*/ 2 w 64"/>
                <a:gd name="T7" fmla="*/ 3 h 90"/>
                <a:gd name="T8" fmla="*/ 2 w 64"/>
                <a:gd name="T9" fmla="*/ 3 h 90"/>
                <a:gd name="T10" fmla="*/ 2 w 64"/>
                <a:gd name="T11" fmla="*/ 2 h 90"/>
                <a:gd name="T12" fmla="*/ 2 w 64"/>
                <a:gd name="T13" fmla="*/ 2 h 90"/>
                <a:gd name="T14" fmla="*/ 2 w 64"/>
                <a:gd name="T15" fmla="*/ 1 h 90"/>
                <a:gd name="T16" fmla="*/ 2 w 64"/>
                <a:gd name="T17" fmla="*/ 1 h 90"/>
                <a:gd name="T18" fmla="*/ 2 w 64"/>
                <a:gd name="T19" fmla="*/ 0 h 90"/>
                <a:gd name="T20" fmla="*/ 1 w 64"/>
                <a:gd name="T21" fmla="*/ 0 h 90"/>
                <a:gd name="T22" fmla="*/ 1 w 64"/>
                <a:gd name="T23" fmla="*/ 0 h 90"/>
                <a:gd name="T24" fmla="*/ 0 w 64"/>
                <a:gd name="T25" fmla="*/ 0 h 90"/>
                <a:gd name="T26" fmla="*/ 0 w 64"/>
                <a:gd name="T27" fmla="*/ 0 h 90"/>
                <a:gd name="T28" fmla="*/ 0 w 64"/>
                <a:gd name="T29" fmla="*/ 1 h 90"/>
                <a:gd name="T30" fmla="*/ 0 w 64"/>
                <a:gd name="T31" fmla="*/ 1 h 90"/>
                <a:gd name="T32" fmla="*/ 1 w 64"/>
                <a:gd name="T33" fmla="*/ 1 h 90"/>
                <a:gd name="T34" fmla="*/ 1 w 64"/>
                <a:gd name="T35" fmla="*/ 1 h 90"/>
                <a:gd name="T36" fmla="*/ 1 w 64"/>
                <a:gd name="T37" fmla="*/ 1 h 90"/>
                <a:gd name="T38" fmla="*/ 1 w 64"/>
                <a:gd name="T39" fmla="*/ 2 h 90"/>
                <a:gd name="T40" fmla="*/ 1 w 64"/>
                <a:gd name="T41" fmla="*/ 2 h 90"/>
                <a:gd name="T42" fmla="*/ 1 w 64"/>
                <a:gd name="T43" fmla="*/ 3 h 90"/>
                <a:gd name="T44" fmla="*/ 1 w 64"/>
                <a:gd name="T45" fmla="*/ 2 h 90"/>
                <a:gd name="T46" fmla="*/ 0 w 64"/>
                <a:gd name="T47" fmla="*/ 2 h 9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4"/>
                <a:gd name="T73" fmla="*/ 0 h 90"/>
                <a:gd name="T74" fmla="*/ 64 w 64"/>
                <a:gd name="T75" fmla="*/ 90 h 9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4" h="90">
                  <a:moveTo>
                    <a:pt x="0" y="66"/>
                  </a:moveTo>
                  <a:lnTo>
                    <a:pt x="0" y="90"/>
                  </a:lnTo>
                  <a:lnTo>
                    <a:pt x="64" y="90"/>
                  </a:lnTo>
                  <a:lnTo>
                    <a:pt x="64" y="72"/>
                  </a:lnTo>
                  <a:lnTo>
                    <a:pt x="64" y="79"/>
                  </a:lnTo>
                  <a:lnTo>
                    <a:pt x="64" y="62"/>
                  </a:lnTo>
                  <a:lnTo>
                    <a:pt x="61" y="46"/>
                  </a:lnTo>
                  <a:lnTo>
                    <a:pt x="57" y="33"/>
                  </a:lnTo>
                  <a:lnTo>
                    <a:pt x="52" y="20"/>
                  </a:lnTo>
                  <a:lnTo>
                    <a:pt x="45" y="12"/>
                  </a:lnTo>
                  <a:lnTo>
                    <a:pt x="34" y="5"/>
                  </a:lnTo>
                  <a:lnTo>
                    <a:pt x="21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6" y="23"/>
                  </a:lnTo>
                  <a:lnTo>
                    <a:pt x="17" y="25"/>
                  </a:lnTo>
                  <a:lnTo>
                    <a:pt x="28" y="32"/>
                  </a:lnTo>
                  <a:lnTo>
                    <a:pt x="32" y="39"/>
                  </a:lnTo>
                  <a:lnTo>
                    <a:pt x="36" y="47"/>
                  </a:lnTo>
                  <a:lnTo>
                    <a:pt x="38" y="58"/>
                  </a:lnTo>
                  <a:lnTo>
                    <a:pt x="39" y="72"/>
                  </a:lnTo>
                  <a:lnTo>
                    <a:pt x="32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53" name="Freeform 452"/>
            <p:cNvSpPr>
              <a:spLocks/>
            </p:cNvSpPr>
            <p:nvPr/>
          </p:nvSpPr>
          <p:spPr bwMode="auto">
            <a:xfrm>
              <a:off x="2297" y="1527"/>
              <a:ext cx="24" cy="57"/>
            </a:xfrm>
            <a:custGeom>
              <a:avLst/>
              <a:gdLst>
                <a:gd name="T0" fmla="*/ 3 w 70"/>
                <a:gd name="T1" fmla="*/ 1 h 169"/>
                <a:gd name="T2" fmla="*/ 3 w 70"/>
                <a:gd name="T3" fmla="*/ 0 h 169"/>
                <a:gd name="T4" fmla="*/ 3 w 70"/>
                <a:gd name="T5" fmla="*/ 0 h 169"/>
                <a:gd name="T6" fmla="*/ 1 w 70"/>
                <a:gd name="T7" fmla="*/ 0 h 169"/>
                <a:gd name="T8" fmla="*/ 0 w 70"/>
                <a:gd name="T9" fmla="*/ 1 h 169"/>
                <a:gd name="T10" fmla="*/ 0 w 70"/>
                <a:gd name="T11" fmla="*/ 2 h 169"/>
                <a:gd name="T12" fmla="*/ 0 w 70"/>
                <a:gd name="T13" fmla="*/ 4 h 169"/>
                <a:gd name="T14" fmla="*/ 0 w 70"/>
                <a:gd name="T15" fmla="*/ 5 h 169"/>
                <a:gd name="T16" fmla="*/ 1 w 70"/>
                <a:gd name="T17" fmla="*/ 6 h 169"/>
                <a:gd name="T18" fmla="*/ 2 w 70"/>
                <a:gd name="T19" fmla="*/ 6 h 169"/>
                <a:gd name="T20" fmla="*/ 3 w 70"/>
                <a:gd name="T21" fmla="*/ 6 h 169"/>
                <a:gd name="T22" fmla="*/ 3 w 70"/>
                <a:gd name="T23" fmla="*/ 6 h 169"/>
                <a:gd name="T24" fmla="*/ 3 w 70"/>
                <a:gd name="T25" fmla="*/ 6 h 169"/>
                <a:gd name="T26" fmla="*/ 3 w 70"/>
                <a:gd name="T27" fmla="*/ 6 h 169"/>
                <a:gd name="T28" fmla="*/ 2 w 70"/>
                <a:gd name="T29" fmla="*/ 5 h 169"/>
                <a:gd name="T30" fmla="*/ 1 w 70"/>
                <a:gd name="T31" fmla="*/ 4 h 169"/>
                <a:gd name="T32" fmla="*/ 1 w 70"/>
                <a:gd name="T33" fmla="*/ 3 h 169"/>
                <a:gd name="T34" fmla="*/ 3 w 70"/>
                <a:gd name="T35" fmla="*/ 3 h 169"/>
                <a:gd name="T36" fmla="*/ 3 w 70"/>
                <a:gd name="T37" fmla="*/ 2 h 169"/>
                <a:gd name="T38" fmla="*/ 1 w 70"/>
                <a:gd name="T39" fmla="*/ 2 h 169"/>
                <a:gd name="T40" fmla="*/ 1 w 70"/>
                <a:gd name="T41" fmla="*/ 3 h 169"/>
                <a:gd name="T42" fmla="*/ 1 w 70"/>
                <a:gd name="T43" fmla="*/ 1 h 169"/>
                <a:gd name="T44" fmla="*/ 2 w 70"/>
                <a:gd name="T45" fmla="*/ 1 h 169"/>
                <a:gd name="T46" fmla="*/ 3 w 70"/>
                <a:gd name="T47" fmla="*/ 1 h 169"/>
                <a:gd name="T48" fmla="*/ 3 w 70"/>
                <a:gd name="T49" fmla="*/ 1 h 169"/>
                <a:gd name="T50" fmla="*/ 3 w 70"/>
                <a:gd name="T51" fmla="*/ 1 h 1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0"/>
                <a:gd name="T79" fmla="*/ 0 h 169"/>
                <a:gd name="T80" fmla="*/ 70 w 70"/>
                <a:gd name="T81" fmla="*/ 169 h 1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0" h="169">
                  <a:moveTo>
                    <a:pt x="64" y="18"/>
                  </a:moveTo>
                  <a:lnTo>
                    <a:pt x="64" y="0"/>
                  </a:lnTo>
                  <a:lnTo>
                    <a:pt x="70" y="0"/>
                  </a:lnTo>
                  <a:lnTo>
                    <a:pt x="32" y="7"/>
                  </a:lnTo>
                  <a:lnTo>
                    <a:pt x="10" y="23"/>
                  </a:lnTo>
                  <a:lnTo>
                    <a:pt x="1" y="51"/>
                  </a:lnTo>
                  <a:lnTo>
                    <a:pt x="0" y="110"/>
                  </a:lnTo>
                  <a:lnTo>
                    <a:pt x="11" y="143"/>
                  </a:lnTo>
                  <a:lnTo>
                    <a:pt x="31" y="161"/>
                  </a:lnTo>
                  <a:lnTo>
                    <a:pt x="43" y="167"/>
                  </a:lnTo>
                  <a:lnTo>
                    <a:pt x="70" y="169"/>
                  </a:lnTo>
                  <a:lnTo>
                    <a:pt x="64" y="169"/>
                  </a:lnTo>
                  <a:lnTo>
                    <a:pt x="64" y="146"/>
                  </a:lnTo>
                  <a:lnTo>
                    <a:pt x="70" y="146"/>
                  </a:lnTo>
                  <a:lnTo>
                    <a:pt x="47" y="142"/>
                  </a:lnTo>
                  <a:lnTo>
                    <a:pt x="35" y="119"/>
                  </a:lnTo>
                  <a:lnTo>
                    <a:pt x="32" y="90"/>
                  </a:lnTo>
                  <a:lnTo>
                    <a:pt x="64" y="90"/>
                  </a:lnTo>
                  <a:lnTo>
                    <a:pt x="64" y="66"/>
                  </a:lnTo>
                  <a:lnTo>
                    <a:pt x="32" y="66"/>
                  </a:lnTo>
                  <a:lnTo>
                    <a:pt x="32" y="72"/>
                  </a:lnTo>
                  <a:lnTo>
                    <a:pt x="39" y="33"/>
                  </a:lnTo>
                  <a:lnTo>
                    <a:pt x="56" y="19"/>
                  </a:lnTo>
                  <a:lnTo>
                    <a:pt x="70" y="18"/>
                  </a:lnTo>
                  <a:lnTo>
                    <a:pt x="70" y="23"/>
                  </a:lnTo>
                  <a:lnTo>
                    <a:pt x="64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54" name="Freeform 453"/>
            <p:cNvSpPr>
              <a:spLocks/>
            </p:cNvSpPr>
            <p:nvPr/>
          </p:nvSpPr>
          <p:spPr bwMode="auto">
            <a:xfrm>
              <a:off x="2354" y="1527"/>
              <a:ext cx="66" cy="55"/>
            </a:xfrm>
            <a:custGeom>
              <a:avLst/>
              <a:gdLst>
                <a:gd name="T0" fmla="*/ 4 w 199"/>
                <a:gd name="T1" fmla="*/ 6 h 164"/>
                <a:gd name="T2" fmla="*/ 4 w 199"/>
                <a:gd name="T3" fmla="*/ 2 h 164"/>
                <a:gd name="T4" fmla="*/ 4 w 199"/>
                <a:gd name="T5" fmla="*/ 2 h 164"/>
                <a:gd name="T6" fmla="*/ 4 w 199"/>
                <a:gd name="T7" fmla="*/ 1 h 164"/>
                <a:gd name="T8" fmla="*/ 5 w 199"/>
                <a:gd name="T9" fmla="*/ 1 h 164"/>
                <a:gd name="T10" fmla="*/ 6 w 199"/>
                <a:gd name="T11" fmla="*/ 1 h 164"/>
                <a:gd name="T12" fmla="*/ 6 w 199"/>
                <a:gd name="T13" fmla="*/ 1 h 164"/>
                <a:gd name="T14" fmla="*/ 6 w 199"/>
                <a:gd name="T15" fmla="*/ 2 h 164"/>
                <a:gd name="T16" fmla="*/ 6 w 199"/>
                <a:gd name="T17" fmla="*/ 6 h 164"/>
                <a:gd name="T18" fmla="*/ 7 w 199"/>
                <a:gd name="T19" fmla="*/ 6 h 164"/>
                <a:gd name="T20" fmla="*/ 7 w 199"/>
                <a:gd name="T21" fmla="*/ 1 h 164"/>
                <a:gd name="T22" fmla="*/ 7 w 199"/>
                <a:gd name="T23" fmla="*/ 0 h 164"/>
                <a:gd name="T24" fmla="*/ 5 w 199"/>
                <a:gd name="T25" fmla="*/ 0 h 164"/>
                <a:gd name="T26" fmla="*/ 4 w 199"/>
                <a:gd name="T27" fmla="*/ 0 h 164"/>
                <a:gd name="T28" fmla="*/ 4 w 199"/>
                <a:gd name="T29" fmla="*/ 1 h 164"/>
                <a:gd name="T30" fmla="*/ 4 w 199"/>
                <a:gd name="T31" fmla="*/ 0 h 164"/>
                <a:gd name="T32" fmla="*/ 3 w 199"/>
                <a:gd name="T33" fmla="*/ 0 h 164"/>
                <a:gd name="T34" fmla="*/ 2 w 199"/>
                <a:gd name="T35" fmla="*/ 0 h 164"/>
                <a:gd name="T36" fmla="*/ 1 w 199"/>
                <a:gd name="T37" fmla="*/ 1 h 164"/>
                <a:gd name="T38" fmla="*/ 1 w 199"/>
                <a:gd name="T39" fmla="*/ 0 h 164"/>
                <a:gd name="T40" fmla="*/ 0 w 199"/>
                <a:gd name="T41" fmla="*/ 0 h 164"/>
                <a:gd name="T42" fmla="*/ 0 w 199"/>
                <a:gd name="T43" fmla="*/ 1 h 164"/>
                <a:gd name="T44" fmla="*/ 0 w 199"/>
                <a:gd name="T45" fmla="*/ 1 h 164"/>
                <a:gd name="T46" fmla="*/ 0 w 199"/>
                <a:gd name="T47" fmla="*/ 6 h 164"/>
                <a:gd name="T48" fmla="*/ 1 w 199"/>
                <a:gd name="T49" fmla="*/ 6 h 164"/>
                <a:gd name="T50" fmla="*/ 1 w 199"/>
                <a:gd name="T51" fmla="*/ 2 h 164"/>
                <a:gd name="T52" fmla="*/ 1 w 199"/>
                <a:gd name="T53" fmla="*/ 2 h 164"/>
                <a:gd name="T54" fmla="*/ 1 w 199"/>
                <a:gd name="T55" fmla="*/ 1 h 164"/>
                <a:gd name="T56" fmla="*/ 2 w 199"/>
                <a:gd name="T57" fmla="*/ 1 h 164"/>
                <a:gd name="T58" fmla="*/ 3 w 199"/>
                <a:gd name="T59" fmla="*/ 1 h 164"/>
                <a:gd name="T60" fmla="*/ 3 w 199"/>
                <a:gd name="T61" fmla="*/ 2 h 164"/>
                <a:gd name="T62" fmla="*/ 3 w 199"/>
                <a:gd name="T63" fmla="*/ 6 h 164"/>
                <a:gd name="T64" fmla="*/ 4 w 199"/>
                <a:gd name="T65" fmla="*/ 6 h 1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64"/>
                <a:gd name="T101" fmla="*/ 199 w 199"/>
                <a:gd name="T102" fmla="*/ 164 h 1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64">
                  <a:moveTo>
                    <a:pt x="112" y="164"/>
                  </a:moveTo>
                  <a:lnTo>
                    <a:pt x="112" y="48"/>
                  </a:lnTo>
                  <a:lnTo>
                    <a:pt x="117" y="54"/>
                  </a:lnTo>
                  <a:lnTo>
                    <a:pt x="120" y="30"/>
                  </a:lnTo>
                  <a:lnTo>
                    <a:pt x="135" y="18"/>
                  </a:lnTo>
                  <a:lnTo>
                    <a:pt x="156" y="20"/>
                  </a:lnTo>
                  <a:lnTo>
                    <a:pt x="165" y="26"/>
                  </a:lnTo>
                  <a:lnTo>
                    <a:pt x="167" y="48"/>
                  </a:lnTo>
                  <a:lnTo>
                    <a:pt x="167" y="164"/>
                  </a:lnTo>
                  <a:lnTo>
                    <a:pt x="199" y="164"/>
                  </a:lnTo>
                  <a:lnTo>
                    <a:pt x="198" y="23"/>
                  </a:lnTo>
                  <a:lnTo>
                    <a:pt x="181" y="4"/>
                  </a:lnTo>
                  <a:lnTo>
                    <a:pt x="149" y="0"/>
                  </a:lnTo>
                  <a:lnTo>
                    <a:pt x="121" y="7"/>
                  </a:lnTo>
                  <a:lnTo>
                    <a:pt x="112" y="18"/>
                  </a:lnTo>
                  <a:lnTo>
                    <a:pt x="95" y="4"/>
                  </a:lnTo>
                  <a:lnTo>
                    <a:pt x="74" y="0"/>
                  </a:lnTo>
                  <a:lnTo>
                    <a:pt x="47" y="5"/>
                  </a:lnTo>
                  <a:lnTo>
                    <a:pt x="31" y="23"/>
                  </a:lnTo>
                  <a:lnTo>
                    <a:pt x="31" y="0"/>
                  </a:lnTo>
                  <a:lnTo>
                    <a:pt x="0" y="0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0" y="164"/>
                  </a:lnTo>
                  <a:lnTo>
                    <a:pt x="31" y="164"/>
                  </a:lnTo>
                  <a:lnTo>
                    <a:pt x="31" y="48"/>
                  </a:lnTo>
                  <a:lnTo>
                    <a:pt x="31" y="54"/>
                  </a:lnTo>
                  <a:lnTo>
                    <a:pt x="36" y="30"/>
                  </a:lnTo>
                  <a:lnTo>
                    <a:pt x="61" y="18"/>
                  </a:lnTo>
                  <a:lnTo>
                    <a:pt x="81" y="26"/>
                  </a:lnTo>
                  <a:lnTo>
                    <a:pt x="87" y="48"/>
                  </a:lnTo>
                  <a:lnTo>
                    <a:pt x="87" y="164"/>
                  </a:lnTo>
                  <a:lnTo>
                    <a:pt x="112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55" name="Freeform 454"/>
            <p:cNvSpPr>
              <a:spLocks/>
            </p:cNvSpPr>
            <p:nvPr/>
          </p:nvSpPr>
          <p:spPr bwMode="auto">
            <a:xfrm>
              <a:off x="2453" y="1527"/>
              <a:ext cx="22" cy="57"/>
            </a:xfrm>
            <a:custGeom>
              <a:avLst/>
              <a:gdLst>
                <a:gd name="T0" fmla="*/ 0 w 67"/>
                <a:gd name="T1" fmla="*/ 6 h 169"/>
                <a:gd name="T2" fmla="*/ 0 w 67"/>
                <a:gd name="T3" fmla="*/ 6 h 169"/>
                <a:gd name="T4" fmla="*/ 1 w 67"/>
                <a:gd name="T5" fmla="*/ 6 h 169"/>
                <a:gd name="T6" fmla="*/ 1 w 67"/>
                <a:gd name="T7" fmla="*/ 6 h 169"/>
                <a:gd name="T8" fmla="*/ 1 w 67"/>
                <a:gd name="T9" fmla="*/ 6 h 169"/>
                <a:gd name="T10" fmla="*/ 2 w 67"/>
                <a:gd name="T11" fmla="*/ 6 h 169"/>
                <a:gd name="T12" fmla="*/ 2 w 67"/>
                <a:gd name="T13" fmla="*/ 5 h 169"/>
                <a:gd name="T14" fmla="*/ 2 w 67"/>
                <a:gd name="T15" fmla="*/ 5 h 169"/>
                <a:gd name="T16" fmla="*/ 2 w 67"/>
                <a:gd name="T17" fmla="*/ 4 h 169"/>
                <a:gd name="T18" fmla="*/ 2 w 67"/>
                <a:gd name="T19" fmla="*/ 3 h 169"/>
                <a:gd name="T20" fmla="*/ 2 w 67"/>
                <a:gd name="T21" fmla="*/ 2 h 169"/>
                <a:gd name="T22" fmla="*/ 2 w 67"/>
                <a:gd name="T23" fmla="*/ 1 h 169"/>
                <a:gd name="T24" fmla="*/ 2 w 67"/>
                <a:gd name="T25" fmla="*/ 1 h 169"/>
                <a:gd name="T26" fmla="*/ 2 w 67"/>
                <a:gd name="T27" fmla="*/ 1 h 169"/>
                <a:gd name="T28" fmla="*/ 1 w 67"/>
                <a:gd name="T29" fmla="*/ 0 h 169"/>
                <a:gd name="T30" fmla="*/ 1 w 67"/>
                <a:gd name="T31" fmla="*/ 0 h 169"/>
                <a:gd name="T32" fmla="*/ 0 w 67"/>
                <a:gd name="T33" fmla="*/ 0 h 169"/>
                <a:gd name="T34" fmla="*/ 0 w 67"/>
                <a:gd name="T35" fmla="*/ 0 h 169"/>
                <a:gd name="T36" fmla="*/ 0 w 67"/>
                <a:gd name="T37" fmla="*/ 1 h 169"/>
                <a:gd name="T38" fmla="*/ 0 w 67"/>
                <a:gd name="T39" fmla="*/ 1 h 169"/>
                <a:gd name="T40" fmla="*/ 1 w 67"/>
                <a:gd name="T41" fmla="*/ 1 h 169"/>
                <a:gd name="T42" fmla="*/ 1 w 67"/>
                <a:gd name="T43" fmla="*/ 1 h 169"/>
                <a:gd name="T44" fmla="*/ 1 w 67"/>
                <a:gd name="T45" fmla="*/ 1 h 169"/>
                <a:gd name="T46" fmla="*/ 1 w 67"/>
                <a:gd name="T47" fmla="*/ 2 h 169"/>
                <a:gd name="T48" fmla="*/ 1 w 67"/>
                <a:gd name="T49" fmla="*/ 2 h 169"/>
                <a:gd name="T50" fmla="*/ 2 w 67"/>
                <a:gd name="T51" fmla="*/ 3 h 169"/>
                <a:gd name="T52" fmla="*/ 2 w 67"/>
                <a:gd name="T53" fmla="*/ 3 h 169"/>
                <a:gd name="T54" fmla="*/ 1 w 67"/>
                <a:gd name="T55" fmla="*/ 4 h 169"/>
                <a:gd name="T56" fmla="*/ 1 w 67"/>
                <a:gd name="T57" fmla="*/ 4 h 169"/>
                <a:gd name="T58" fmla="*/ 1 w 67"/>
                <a:gd name="T59" fmla="*/ 5 h 169"/>
                <a:gd name="T60" fmla="*/ 1 w 67"/>
                <a:gd name="T61" fmla="*/ 5 h 169"/>
                <a:gd name="T62" fmla="*/ 1 w 67"/>
                <a:gd name="T63" fmla="*/ 5 h 169"/>
                <a:gd name="T64" fmla="*/ 1 w 67"/>
                <a:gd name="T65" fmla="*/ 6 h 169"/>
                <a:gd name="T66" fmla="*/ 0 w 67"/>
                <a:gd name="T67" fmla="*/ 6 h 169"/>
                <a:gd name="T68" fmla="*/ 0 w 67"/>
                <a:gd name="T69" fmla="*/ 6 h 1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7"/>
                <a:gd name="T106" fmla="*/ 0 h 169"/>
                <a:gd name="T107" fmla="*/ 67 w 67"/>
                <a:gd name="T108" fmla="*/ 169 h 16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7" h="169">
                  <a:moveTo>
                    <a:pt x="0" y="146"/>
                  </a:moveTo>
                  <a:lnTo>
                    <a:pt x="0" y="169"/>
                  </a:lnTo>
                  <a:lnTo>
                    <a:pt x="19" y="169"/>
                  </a:lnTo>
                  <a:lnTo>
                    <a:pt x="30" y="167"/>
                  </a:lnTo>
                  <a:lnTo>
                    <a:pt x="41" y="161"/>
                  </a:lnTo>
                  <a:lnTo>
                    <a:pt x="50" y="154"/>
                  </a:lnTo>
                  <a:lnTo>
                    <a:pt x="57" y="143"/>
                  </a:lnTo>
                  <a:lnTo>
                    <a:pt x="62" y="128"/>
                  </a:lnTo>
                  <a:lnTo>
                    <a:pt x="65" y="110"/>
                  </a:lnTo>
                  <a:lnTo>
                    <a:pt x="67" y="85"/>
                  </a:lnTo>
                  <a:lnTo>
                    <a:pt x="65" y="51"/>
                  </a:lnTo>
                  <a:lnTo>
                    <a:pt x="62" y="36"/>
                  </a:lnTo>
                  <a:lnTo>
                    <a:pt x="57" y="23"/>
                  </a:lnTo>
                  <a:lnTo>
                    <a:pt x="50" y="14"/>
                  </a:lnTo>
                  <a:lnTo>
                    <a:pt x="39" y="7"/>
                  </a:lnTo>
                  <a:lnTo>
                    <a:pt x="23" y="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5" y="23"/>
                  </a:lnTo>
                  <a:lnTo>
                    <a:pt x="19" y="25"/>
                  </a:lnTo>
                  <a:lnTo>
                    <a:pt x="32" y="32"/>
                  </a:lnTo>
                  <a:lnTo>
                    <a:pt x="36" y="39"/>
                  </a:lnTo>
                  <a:lnTo>
                    <a:pt x="40" y="47"/>
                  </a:lnTo>
                  <a:lnTo>
                    <a:pt x="41" y="58"/>
                  </a:lnTo>
                  <a:lnTo>
                    <a:pt x="43" y="72"/>
                  </a:lnTo>
                  <a:lnTo>
                    <a:pt x="43" y="91"/>
                  </a:lnTo>
                  <a:lnTo>
                    <a:pt x="40" y="107"/>
                  </a:lnTo>
                  <a:lnTo>
                    <a:pt x="37" y="119"/>
                  </a:lnTo>
                  <a:lnTo>
                    <a:pt x="33" y="130"/>
                  </a:lnTo>
                  <a:lnTo>
                    <a:pt x="27" y="137"/>
                  </a:lnTo>
                  <a:lnTo>
                    <a:pt x="22" y="142"/>
                  </a:lnTo>
                  <a:lnTo>
                    <a:pt x="14" y="144"/>
                  </a:lnTo>
                  <a:lnTo>
                    <a:pt x="5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56" name="Freeform 455"/>
            <p:cNvSpPr>
              <a:spLocks/>
            </p:cNvSpPr>
            <p:nvPr/>
          </p:nvSpPr>
          <p:spPr bwMode="auto">
            <a:xfrm>
              <a:off x="2432" y="1527"/>
              <a:ext cx="22" cy="57"/>
            </a:xfrm>
            <a:custGeom>
              <a:avLst/>
              <a:gdLst>
                <a:gd name="T0" fmla="*/ 2 w 67"/>
                <a:gd name="T1" fmla="*/ 1 h 169"/>
                <a:gd name="T2" fmla="*/ 2 w 67"/>
                <a:gd name="T3" fmla="*/ 0 h 169"/>
                <a:gd name="T4" fmla="*/ 2 w 67"/>
                <a:gd name="T5" fmla="*/ 0 h 169"/>
                <a:gd name="T6" fmla="*/ 2 w 67"/>
                <a:gd name="T7" fmla="*/ 0 h 169"/>
                <a:gd name="T8" fmla="*/ 1 w 67"/>
                <a:gd name="T9" fmla="*/ 0 h 169"/>
                <a:gd name="T10" fmla="*/ 1 w 67"/>
                <a:gd name="T11" fmla="*/ 1 h 169"/>
                <a:gd name="T12" fmla="*/ 0 w 67"/>
                <a:gd name="T13" fmla="*/ 1 h 169"/>
                <a:gd name="T14" fmla="*/ 0 w 67"/>
                <a:gd name="T15" fmla="*/ 1 h 169"/>
                <a:gd name="T16" fmla="*/ 0 w 67"/>
                <a:gd name="T17" fmla="*/ 2 h 169"/>
                <a:gd name="T18" fmla="*/ 0 w 67"/>
                <a:gd name="T19" fmla="*/ 3 h 169"/>
                <a:gd name="T20" fmla="*/ 0 w 67"/>
                <a:gd name="T21" fmla="*/ 4 h 169"/>
                <a:gd name="T22" fmla="*/ 0 w 67"/>
                <a:gd name="T23" fmla="*/ 5 h 169"/>
                <a:gd name="T24" fmla="*/ 0 w 67"/>
                <a:gd name="T25" fmla="*/ 5 h 169"/>
                <a:gd name="T26" fmla="*/ 1 w 67"/>
                <a:gd name="T27" fmla="*/ 6 h 169"/>
                <a:gd name="T28" fmla="*/ 1 w 67"/>
                <a:gd name="T29" fmla="*/ 6 h 169"/>
                <a:gd name="T30" fmla="*/ 2 w 67"/>
                <a:gd name="T31" fmla="*/ 6 h 169"/>
                <a:gd name="T32" fmla="*/ 2 w 67"/>
                <a:gd name="T33" fmla="*/ 6 h 169"/>
                <a:gd name="T34" fmla="*/ 2 w 67"/>
                <a:gd name="T35" fmla="*/ 6 h 169"/>
                <a:gd name="T36" fmla="*/ 2 w 67"/>
                <a:gd name="T37" fmla="*/ 6 h 169"/>
                <a:gd name="T38" fmla="*/ 2 w 67"/>
                <a:gd name="T39" fmla="*/ 6 h 169"/>
                <a:gd name="T40" fmla="*/ 2 w 67"/>
                <a:gd name="T41" fmla="*/ 6 h 169"/>
                <a:gd name="T42" fmla="*/ 2 w 67"/>
                <a:gd name="T43" fmla="*/ 5 h 169"/>
                <a:gd name="T44" fmla="*/ 2 w 67"/>
                <a:gd name="T45" fmla="*/ 5 h 169"/>
                <a:gd name="T46" fmla="*/ 1 w 67"/>
                <a:gd name="T47" fmla="*/ 5 h 169"/>
                <a:gd name="T48" fmla="*/ 1 w 67"/>
                <a:gd name="T49" fmla="*/ 4 h 169"/>
                <a:gd name="T50" fmla="*/ 1 w 67"/>
                <a:gd name="T51" fmla="*/ 4 h 169"/>
                <a:gd name="T52" fmla="*/ 1 w 67"/>
                <a:gd name="T53" fmla="*/ 3 h 169"/>
                <a:gd name="T54" fmla="*/ 1 w 67"/>
                <a:gd name="T55" fmla="*/ 3 h 169"/>
                <a:gd name="T56" fmla="*/ 1 w 67"/>
                <a:gd name="T57" fmla="*/ 2 h 169"/>
                <a:gd name="T58" fmla="*/ 1 w 67"/>
                <a:gd name="T59" fmla="*/ 2 h 169"/>
                <a:gd name="T60" fmla="*/ 1 w 67"/>
                <a:gd name="T61" fmla="*/ 1 h 169"/>
                <a:gd name="T62" fmla="*/ 1 w 67"/>
                <a:gd name="T63" fmla="*/ 1 h 169"/>
                <a:gd name="T64" fmla="*/ 2 w 67"/>
                <a:gd name="T65" fmla="*/ 1 h 169"/>
                <a:gd name="T66" fmla="*/ 2 w 67"/>
                <a:gd name="T67" fmla="*/ 1 h 169"/>
                <a:gd name="T68" fmla="*/ 2 w 67"/>
                <a:gd name="T69" fmla="*/ 1 h 169"/>
                <a:gd name="T70" fmla="*/ 2 w 67"/>
                <a:gd name="T71" fmla="*/ 1 h 169"/>
                <a:gd name="T72" fmla="*/ 2 w 67"/>
                <a:gd name="T73" fmla="*/ 1 h 1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"/>
                <a:gd name="T112" fmla="*/ 0 h 169"/>
                <a:gd name="T113" fmla="*/ 67 w 67"/>
                <a:gd name="T114" fmla="*/ 169 h 1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" h="169">
                  <a:moveTo>
                    <a:pt x="62" y="18"/>
                  </a:moveTo>
                  <a:lnTo>
                    <a:pt x="62" y="0"/>
                  </a:lnTo>
                  <a:lnTo>
                    <a:pt x="67" y="0"/>
                  </a:lnTo>
                  <a:lnTo>
                    <a:pt x="46" y="1"/>
                  </a:lnTo>
                  <a:lnTo>
                    <a:pt x="31" y="7"/>
                  </a:lnTo>
                  <a:lnTo>
                    <a:pt x="18" y="14"/>
                  </a:lnTo>
                  <a:lnTo>
                    <a:pt x="11" y="23"/>
                  </a:lnTo>
                  <a:lnTo>
                    <a:pt x="6" y="36"/>
                  </a:lnTo>
                  <a:lnTo>
                    <a:pt x="2" y="51"/>
                  </a:lnTo>
                  <a:lnTo>
                    <a:pt x="0" y="85"/>
                  </a:lnTo>
                  <a:lnTo>
                    <a:pt x="2" y="110"/>
                  </a:lnTo>
                  <a:lnTo>
                    <a:pt x="6" y="128"/>
                  </a:lnTo>
                  <a:lnTo>
                    <a:pt x="11" y="143"/>
                  </a:lnTo>
                  <a:lnTo>
                    <a:pt x="20" y="154"/>
                  </a:lnTo>
                  <a:lnTo>
                    <a:pt x="30" y="161"/>
                  </a:lnTo>
                  <a:lnTo>
                    <a:pt x="42" y="167"/>
                  </a:lnTo>
                  <a:lnTo>
                    <a:pt x="67" y="169"/>
                  </a:lnTo>
                  <a:lnTo>
                    <a:pt x="62" y="169"/>
                  </a:lnTo>
                  <a:lnTo>
                    <a:pt x="62" y="146"/>
                  </a:lnTo>
                  <a:lnTo>
                    <a:pt x="67" y="146"/>
                  </a:lnTo>
                  <a:lnTo>
                    <a:pt x="57" y="144"/>
                  </a:lnTo>
                  <a:lnTo>
                    <a:pt x="49" y="142"/>
                  </a:lnTo>
                  <a:lnTo>
                    <a:pt x="42" y="137"/>
                  </a:lnTo>
                  <a:lnTo>
                    <a:pt x="38" y="130"/>
                  </a:lnTo>
                  <a:lnTo>
                    <a:pt x="34" y="119"/>
                  </a:lnTo>
                  <a:lnTo>
                    <a:pt x="32" y="107"/>
                  </a:lnTo>
                  <a:lnTo>
                    <a:pt x="31" y="91"/>
                  </a:lnTo>
                  <a:lnTo>
                    <a:pt x="31" y="72"/>
                  </a:lnTo>
                  <a:lnTo>
                    <a:pt x="31" y="58"/>
                  </a:lnTo>
                  <a:lnTo>
                    <a:pt x="34" y="46"/>
                  </a:lnTo>
                  <a:lnTo>
                    <a:pt x="37" y="36"/>
                  </a:lnTo>
                  <a:lnTo>
                    <a:pt x="41" y="29"/>
                  </a:lnTo>
                  <a:lnTo>
                    <a:pt x="45" y="23"/>
                  </a:lnTo>
                  <a:lnTo>
                    <a:pt x="52" y="20"/>
                  </a:lnTo>
                  <a:lnTo>
                    <a:pt x="67" y="18"/>
                  </a:lnTo>
                  <a:lnTo>
                    <a:pt x="67" y="23"/>
                  </a:lnTo>
                  <a:lnTo>
                    <a:pt x="6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57" name="Freeform 456"/>
            <p:cNvSpPr>
              <a:spLocks/>
            </p:cNvSpPr>
            <p:nvPr/>
          </p:nvSpPr>
          <p:spPr bwMode="auto">
            <a:xfrm>
              <a:off x="2509" y="1527"/>
              <a:ext cx="21" cy="78"/>
            </a:xfrm>
            <a:custGeom>
              <a:avLst/>
              <a:gdLst>
                <a:gd name="T0" fmla="*/ 0 w 61"/>
                <a:gd name="T1" fmla="*/ 8 h 234"/>
                <a:gd name="T2" fmla="*/ 0 w 61"/>
                <a:gd name="T3" fmla="*/ 8 h 234"/>
                <a:gd name="T4" fmla="*/ 0 w 61"/>
                <a:gd name="T5" fmla="*/ 9 h 234"/>
                <a:gd name="T6" fmla="*/ 1 w 61"/>
                <a:gd name="T7" fmla="*/ 8 h 234"/>
                <a:gd name="T8" fmla="*/ 2 w 61"/>
                <a:gd name="T9" fmla="*/ 8 h 234"/>
                <a:gd name="T10" fmla="*/ 2 w 61"/>
                <a:gd name="T11" fmla="*/ 7 h 234"/>
                <a:gd name="T12" fmla="*/ 2 w 61"/>
                <a:gd name="T13" fmla="*/ 7 h 234"/>
                <a:gd name="T14" fmla="*/ 2 w 61"/>
                <a:gd name="T15" fmla="*/ 0 h 234"/>
                <a:gd name="T16" fmla="*/ 1 w 61"/>
                <a:gd name="T17" fmla="*/ 0 h 234"/>
                <a:gd name="T18" fmla="*/ 1 w 61"/>
                <a:gd name="T19" fmla="*/ 1 h 234"/>
                <a:gd name="T20" fmla="*/ 1 w 61"/>
                <a:gd name="T21" fmla="*/ 0 h 234"/>
                <a:gd name="T22" fmla="*/ 0 w 61"/>
                <a:gd name="T23" fmla="*/ 0 h 234"/>
                <a:gd name="T24" fmla="*/ 0 w 61"/>
                <a:gd name="T25" fmla="*/ 1 h 234"/>
                <a:gd name="T26" fmla="*/ 1 w 61"/>
                <a:gd name="T27" fmla="*/ 1 h 234"/>
                <a:gd name="T28" fmla="*/ 1 w 61"/>
                <a:gd name="T29" fmla="*/ 3 h 234"/>
                <a:gd name="T30" fmla="*/ 1 w 61"/>
                <a:gd name="T31" fmla="*/ 4 h 234"/>
                <a:gd name="T32" fmla="*/ 1 w 61"/>
                <a:gd name="T33" fmla="*/ 5 h 234"/>
                <a:gd name="T34" fmla="*/ 0 w 61"/>
                <a:gd name="T35" fmla="*/ 5 h 234"/>
                <a:gd name="T36" fmla="*/ 0 w 61"/>
                <a:gd name="T37" fmla="*/ 6 h 234"/>
                <a:gd name="T38" fmla="*/ 1 w 61"/>
                <a:gd name="T39" fmla="*/ 6 h 234"/>
                <a:gd name="T40" fmla="*/ 1 w 61"/>
                <a:gd name="T41" fmla="*/ 5 h 234"/>
                <a:gd name="T42" fmla="*/ 1 w 61"/>
                <a:gd name="T43" fmla="*/ 5 h 234"/>
                <a:gd name="T44" fmla="*/ 1 w 61"/>
                <a:gd name="T45" fmla="*/ 7 h 234"/>
                <a:gd name="T46" fmla="*/ 1 w 61"/>
                <a:gd name="T47" fmla="*/ 8 h 234"/>
                <a:gd name="T48" fmla="*/ 0 w 61"/>
                <a:gd name="T49" fmla="*/ 8 h 2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234"/>
                <a:gd name="T77" fmla="*/ 61 w 61"/>
                <a:gd name="T78" fmla="*/ 234 h 2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234">
                  <a:moveTo>
                    <a:pt x="0" y="210"/>
                  </a:moveTo>
                  <a:lnTo>
                    <a:pt x="0" y="228"/>
                  </a:lnTo>
                  <a:lnTo>
                    <a:pt x="5" y="234"/>
                  </a:lnTo>
                  <a:lnTo>
                    <a:pt x="37" y="228"/>
                  </a:lnTo>
                  <a:lnTo>
                    <a:pt x="57" y="207"/>
                  </a:lnTo>
                  <a:lnTo>
                    <a:pt x="61" y="185"/>
                  </a:lnTo>
                  <a:lnTo>
                    <a:pt x="55" y="185"/>
                  </a:lnTo>
                  <a:lnTo>
                    <a:pt x="55" y="0"/>
                  </a:lnTo>
                  <a:lnTo>
                    <a:pt x="30" y="0"/>
                  </a:lnTo>
                  <a:lnTo>
                    <a:pt x="30" y="25"/>
                  </a:lnTo>
                  <a:lnTo>
                    <a:pt x="14" y="4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5" y="37"/>
                  </a:lnTo>
                  <a:lnTo>
                    <a:pt x="30" y="86"/>
                  </a:lnTo>
                  <a:lnTo>
                    <a:pt x="28" y="121"/>
                  </a:lnTo>
                  <a:lnTo>
                    <a:pt x="14" y="140"/>
                  </a:lnTo>
                  <a:lnTo>
                    <a:pt x="0" y="142"/>
                  </a:lnTo>
                  <a:lnTo>
                    <a:pt x="0" y="167"/>
                  </a:lnTo>
                  <a:lnTo>
                    <a:pt x="14" y="165"/>
                  </a:lnTo>
                  <a:lnTo>
                    <a:pt x="30" y="147"/>
                  </a:lnTo>
                  <a:lnTo>
                    <a:pt x="30" y="142"/>
                  </a:lnTo>
                  <a:lnTo>
                    <a:pt x="29" y="195"/>
                  </a:lnTo>
                  <a:lnTo>
                    <a:pt x="18" y="207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58" name="Freeform 457"/>
            <p:cNvSpPr>
              <a:spLocks/>
            </p:cNvSpPr>
            <p:nvPr/>
          </p:nvSpPr>
          <p:spPr bwMode="auto">
            <a:xfrm>
              <a:off x="2491" y="1527"/>
              <a:ext cx="20" cy="56"/>
            </a:xfrm>
            <a:custGeom>
              <a:avLst/>
              <a:gdLst>
                <a:gd name="T0" fmla="*/ 2 w 60"/>
                <a:gd name="T1" fmla="*/ 1 h 167"/>
                <a:gd name="T2" fmla="*/ 2 w 60"/>
                <a:gd name="T3" fmla="*/ 0 h 167"/>
                <a:gd name="T4" fmla="*/ 2 w 60"/>
                <a:gd name="T5" fmla="*/ 0 h 167"/>
                <a:gd name="T6" fmla="*/ 1 w 60"/>
                <a:gd name="T7" fmla="*/ 0 h 167"/>
                <a:gd name="T8" fmla="*/ 0 w 60"/>
                <a:gd name="T9" fmla="*/ 1 h 167"/>
                <a:gd name="T10" fmla="*/ 0 w 60"/>
                <a:gd name="T11" fmla="*/ 2 h 167"/>
                <a:gd name="T12" fmla="*/ 0 w 60"/>
                <a:gd name="T13" fmla="*/ 4 h 167"/>
                <a:gd name="T14" fmla="*/ 0 w 60"/>
                <a:gd name="T15" fmla="*/ 5 h 167"/>
                <a:gd name="T16" fmla="*/ 1 w 60"/>
                <a:gd name="T17" fmla="*/ 6 h 167"/>
                <a:gd name="T18" fmla="*/ 2 w 60"/>
                <a:gd name="T19" fmla="*/ 6 h 167"/>
                <a:gd name="T20" fmla="*/ 2 w 60"/>
                <a:gd name="T21" fmla="*/ 6 h 167"/>
                <a:gd name="T22" fmla="*/ 2 w 60"/>
                <a:gd name="T23" fmla="*/ 6 h 167"/>
                <a:gd name="T24" fmla="*/ 2 w 60"/>
                <a:gd name="T25" fmla="*/ 5 h 167"/>
                <a:gd name="T26" fmla="*/ 2 w 60"/>
                <a:gd name="T27" fmla="*/ 5 h 167"/>
                <a:gd name="T28" fmla="*/ 1 w 60"/>
                <a:gd name="T29" fmla="*/ 5 h 167"/>
                <a:gd name="T30" fmla="*/ 1 w 60"/>
                <a:gd name="T31" fmla="*/ 4 h 167"/>
                <a:gd name="T32" fmla="*/ 1 w 60"/>
                <a:gd name="T33" fmla="*/ 2 h 167"/>
                <a:gd name="T34" fmla="*/ 1 w 60"/>
                <a:gd name="T35" fmla="*/ 1 h 167"/>
                <a:gd name="T36" fmla="*/ 2 w 60"/>
                <a:gd name="T37" fmla="*/ 1 h 167"/>
                <a:gd name="T38" fmla="*/ 2 w 60"/>
                <a:gd name="T39" fmla="*/ 1 h 167"/>
                <a:gd name="T40" fmla="*/ 2 w 60"/>
                <a:gd name="T41" fmla="*/ 1 h 167"/>
                <a:gd name="T42" fmla="*/ 2 w 60"/>
                <a:gd name="T43" fmla="*/ 1 h 16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"/>
                <a:gd name="T67" fmla="*/ 0 h 167"/>
                <a:gd name="T68" fmla="*/ 60 w 60"/>
                <a:gd name="T69" fmla="*/ 167 h 16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" h="167">
                  <a:moveTo>
                    <a:pt x="55" y="18"/>
                  </a:moveTo>
                  <a:lnTo>
                    <a:pt x="55" y="0"/>
                  </a:lnTo>
                  <a:lnTo>
                    <a:pt x="60" y="0"/>
                  </a:lnTo>
                  <a:lnTo>
                    <a:pt x="37" y="1"/>
                  </a:lnTo>
                  <a:lnTo>
                    <a:pt x="11" y="22"/>
                  </a:lnTo>
                  <a:lnTo>
                    <a:pt x="0" y="55"/>
                  </a:lnTo>
                  <a:lnTo>
                    <a:pt x="0" y="114"/>
                  </a:lnTo>
                  <a:lnTo>
                    <a:pt x="7" y="142"/>
                  </a:lnTo>
                  <a:lnTo>
                    <a:pt x="23" y="160"/>
                  </a:lnTo>
                  <a:lnTo>
                    <a:pt x="49" y="167"/>
                  </a:lnTo>
                  <a:lnTo>
                    <a:pt x="60" y="167"/>
                  </a:lnTo>
                  <a:lnTo>
                    <a:pt x="55" y="167"/>
                  </a:lnTo>
                  <a:lnTo>
                    <a:pt x="55" y="142"/>
                  </a:lnTo>
                  <a:lnTo>
                    <a:pt x="60" y="142"/>
                  </a:lnTo>
                  <a:lnTo>
                    <a:pt x="37" y="135"/>
                  </a:lnTo>
                  <a:lnTo>
                    <a:pt x="24" y="97"/>
                  </a:lnTo>
                  <a:lnTo>
                    <a:pt x="24" y="59"/>
                  </a:lnTo>
                  <a:lnTo>
                    <a:pt x="31" y="30"/>
                  </a:lnTo>
                  <a:lnTo>
                    <a:pt x="45" y="19"/>
                  </a:lnTo>
                  <a:lnTo>
                    <a:pt x="55" y="18"/>
                  </a:lnTo>
                  <a:lnTo>
                    <a:pt x="60" y="25"/>
                  </a:lnTo>
                  <a:lnTo>
                    <a:pt x="55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59" name="Freeform 458"/>
            <p:cNvSpPr>
              <a:spLocks/>
            </p:cNvSpPr>
            <p:nvPr/>
          </p:nvSpPr>
          <p:spPr bwMode="auto">
            <a:xfrm>
              <a:off x="2491" y="1589"/>
              <a:ext cx="20" cy="16"/>
            </a:xfrm>
            <a:custGeom>
              <a:avLst/>
              <a:gdLst>
                <a:gd name="T0" fmla="*/ 2 w 61"/>
                <a:gd name="T1" fmla="*/ 2 h 49"/>
                <a:gd name="T2" fmla="*/ 2 w 61"/>
                <a:gd name="T3" fmla="*/ 1 h 49"/>
                <a:gd name="T4" fmla="*/ 2 w 61"/>
                <a:gd name="T5" fmla="*/ 1 h 49"/>
                <a:gd name="T6" fmla="*/ 2 w 61"/>
                <a:gd name="T7" fmla="*/ 1 h 49"/>
                <a:gd name="T8" fmla="*/ 1 w 61"/>
                <a:gd name="T9" fmla="*/ 1 h 49"/>
                <a:gd name="T10" fmla="*/ 1 w 61"/>
                <a:gd name="T11" fmla="*/ 0 h 49"/>
                <a:gd name="T12" fmla="*/ 1 w 61"/>
                <a:gd name="T13" fmla="*/ 0 h 49"/>
                <a:gd name="T14" fmla="*/ 0 w 61"/>
                <a:gd name="T15" fmla="*/ 0 h 49"/>
                <a:gd name="T16" fmla="*/ 0 w 61"/>
                <a:gd name="T17" fmla="*/ 0 h 49"/>
                <a:gd name="T18" fmla="*/ 0 w 61"/>
                <a:gd name="T19" fmla="*/ 0 h 49"/>
                <a:gd name="T20" fmla="*/ 0 w 61"/>
                <a:gd name="T21" fmla="*/ 1 h 49"/>
                <a:gd name="T22" fmla="*/ 0 w 61"/>
                <a:gd name="T23" fmla="*/ 1 h 49"/>
                <a:gd name="T24" fmla="*/ 1 w 61"/>
                <a:gd name="T25" fmla="*/ 1 h 49"/>
                <a:gd name="T26" fmla="*/ 1 w 61"/>
                <a:gd name="T27" fmla="*/ 2 h 49"/>
                <a:gd name="T28" fmla="*/ 1 w 61"/>
                <a:gd name="T29" fmla="*/ 2 h 49"/>
                <a:gd name="T30" fmla="*/ 2 w 61"/>
                <a:gd name="T31" fmla="*/ 2 h 49"/>
                <a:gd name="T32" fmla="*/ 2 w 61"/>
                <a:gd name="T33" fmla="*/ 2 h 49"/>
                <a:gd name="T34" fmla="*/ 2 w 61"/>
                <a:gd name="T35" fmla="*/ 2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1"/>
                <a:gd name="T55" fmla="*/ 0 h 49"/>
                <a:gd name="T56" fmla="*/ 61 w 61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1" h="49">
                  <a:moveTo>
                    <a:pt x="56" y="43"/>
                  </a:moveTo>
                  <a:lnTo>
                    <a:pt x="56" y="25"/>
                  </a:lnTo>
                  <a:lnTo>
                    <a:pt x="61" y="25"/>
                  </a:lnTo>
                  <a:lnTo>
                    <a:pt x="49" y="23"/>
                  </a:lnTo>
                  <a:lnTo>
                    <a:pt x="39" y="19"/>
                  </a:lnTo>
                  <a:lnTo>
                    <a:pt x="33" y="11"/>
                  </a:lnTo>
                  <a:lnTo>
                    <a:pt x="31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6" y="12"/>
                  </a:lnTo>
                  <a:lnTo>
                    <a:pt x="7" y="22"/>
                  </a:lnTo>
                  <a:lnTo>
                    <a:pt x="11" y="32"/>
                  </a:lnTo>
                  <a:lnTo>
                    <a:pt x="17" y="37"/>
                  </a:lnTo>
                  <a:lnTo>
                    <a:pt x="25" y="43"/>
                  </a:lnTo>
                  <a:lnTo>
                    <a:pt x="35" y="46"/>
                  </a:lnTo>
                  <a:lnTo>
                    <a:pt x="56" y="49"/>
                  </a:lnTo>
                  <a:lnTo>
                    <a:pt x="61" y="49"/>
                  </a:lnTo>
                  <a:lnTo>
                    <a:pt x="56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60" name="Rectangle 459"/>
            <p:cNvSpPr>
              <a:spLocks noChangeArrowheads="1"/>
            </p:cNvSpPr>
            <p:nvPr/>
          </p:nvSpPr>
          <p:spPr bwMode="auto">
            <a:xfrm>
              <a:off x="2544" y="1502"/>
              <a:ext cx="11" cy="8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361" name="Freeform 460"/>
            <p:cNvSpPr>
              <a:spLocks/>
            </p:cNvSpPr>
            <p:nvPr/>
          </p:nvSpPr>
          <p:spPr bwMode="auto">
            <a:xfrm>
              <a:off x="2591" y="1527"/>
              <a:ext cx="21" cy="57"/>
            </a:xfrm>
            <a:custGeom>
              <a:avLst/>
              <a:gdLst>
                <a:gd name="T0" fmla="*/ 0 w 62"/>
                <a:gd name="T1" fmla="*/ 6 h 169"/>
                <a:gd name="T2" fmla="*/ 0 w 62"/>
                <a:gd name="T3" fmla="*/ 6 h 169"/>
                <a:gd name="T4" fmla="*/ 1 w 62"/>
                <a:gd name="T5" fmla="*/ 6 h 169"/>
                <a:gd name="T6" fmla="*/ 1 w 62"/>
                <a:gd name="T7" fmla="*/ 6 h 169"/>
                <a:gd name="T8" fmla="*/ 2 w 62"/>
                <a:gd name="T9" fmla="*/ 6 h 169"/>
                <a:gd name="T10" fmla="*/ 2 w 62"/>
                <a:gd name="T11" fmla="*/ 5 h 169"/>
                <a:gd name="T12" fmla="*/ 2 w 62"/>
                <a:gd name="T13" fmla="*/ 5 h 169"/>
                <a:gd name="T14" fmla="*/ 2 w 62"/>
                <a:gd name="T15" fmla="*/ 4 h 169"/>
                <a:gd name="T16" fmla="*/ 2 w 62"/>
                <a:gd name="T17" fmla="*/ 3 h 169"/>
                <a:gd name="T18" fmla="*/ 2 w 62"/>
                <a:gd name="T19" fmla="*/ 2 h 169"/>
                <a:gd name="T20" fmla="*/ 2 w 62"/>
                <a:gd name="T21" fmla="*/ 1 h 169"/>
                <a:gd name="T22" fmla="*/ 2 w 62"/>
                <a:gd name="T23" fmla="*/ 1 h 169"/>
                <a:gd name="T24" fmla="*/ 2 w 62"/>
                <a:gd name="T25" fmla="*/ 1 h 169"/>
                <a:gd name="T26" fmla="*/ 1 w 62"/>
                <a:gd name="T27" fmla="*/ 0 h 169"/>
                <a:gd name="T28" fmla="*/ 1 w 62"/>
                <a:gd name="T29" fmla="*/ 0 h 169"/>
                <a:gd name="T30" fmla="*/ 0 w 62"/>
                <a:gd name="T31" fmla="*/ 0 h 169"/>
                <a:gd name="T32" fmla="*/ 0 w 62"/>
                <a:gd name="T33" fmla="*/ 1 h 169"/>
                <a:gd name="T34" fmla="*/ 0 w 62"/>
                <a:gd name="T35" fmla="*/ 1 h 169"/>
                <a:gd name="T36" fmla="*/ 0 w 62"/>
                <a:gd name="T37" fmla="*/ 1 h 169"/>
                <a:gd name="T38" fmla="*/ 1 w 62"/>
                <a:gd name="T39" fmla="*/ 1 h 169"/>
                <a:gd name="T40" fmla="*/ 1 w 62"/>
                <a:gd name="T41" fmla="*/ 2 h 169"/>
                <a:gd name="T42" fmla="*/ 1 w 62"/>
                <a:gd name="T43" fmla="*/ 2 h 169"/>
                <a:gd name="T44" fmla="*/ 1 w 62"/>
                <a:gd name="T45" fmla="*/ 2 h 169"/>
                <a:gd name="T46" fmla="*/ 1 w 62"/>
                <a:gd name="T47" fmla="*/ 3 h 169"/>
                <a:gd name="T48" fmla="*/ 1 w 62"/>
                <a:gd name="T49" fmla="*/ 3 h 169"/>
                <a:gd name="T50" fmla="*/ 1 w 62"/>
                <a:gd name="T51" fmla="*/ 4 h 169"/>
                <a:gd name="T52" fmla="*/ 1 w 62"/>
                <a:gd name="T53" fmla="*/ 4 h 169"/>
                <a:gd name="T54" fmla="*/ 1 w 62"/>
                <a:gd name="T55" fmla="*/ 5 h 169"/>
                <a:gd name="T56" fmla="*/ 1 w 62"/>
                <a:gd name="T57" fmla="*/ 5 h 169"/>
                <a:gd name="T58" fmla="*/ 1 w 62"/>
                <a:gd name="T59" fmla="*/ 5 h 169"/>
                <a:gd name="T60" fmla="*/ 0 w 62"/>
                <a:gd name="T61" fmla="*/ 6 h 169"/>
                <a:gd name="T62" fmla="*/ 0 w 62"/>
                <a:gd name="T63" fmla="*/ 6 h 16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"/>
                <a:gd name="T97" fmla="*/ 0 h 169"/>
                <a:gd name="T98" fmla="*/ 62 w 62"/>
                <a:gd name="T99" fmla="*/ 169 h 16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" h="169">
                  <a:moveTo>
                    <a:pt x="0" y="146"/>
                  </a:moveTo>
                  <a:lnTo>
                    <a:pt x="0" y="169"/>
                  </a:lnTo>
                  <a:lnTo>
                    <a:pt x="23" y="167"/>
                  </a:lnTo>
                  <a:lnTo>
                    <a:pt x="34" y="161"/>
                  </a:lnTo>
                  <a:lnTo>
                    <a:pt x="42" y="154"/>
                  </a:lnTo>
                  <a:lnTo>
                    <a:pt x="51" y="143"/>
                  </a:lnTo>
                  <a:lnTo>
                    <a:pt x="56" y="128"/>
                  </a:lnTo>
                  <a:lnTo>
                    <a:pt x="60" y="110"/>
                  </a:lnTo>
                  <a:lnTo>
                    <a:pt x="62" y="85"/>
                  </a:lnTo>
                  <a:lnTo>
                    <a:pt x="60" y="51"/>
                  </a:lnTo>
                  <a:lnTo>
                    <a:pt x="58" y="36"/>
                  </a:lnTo>
                  <a:lnTo>
                    <a:pt x="52" y="23"/>
                  </a:lnTo>
                  <a:lnTo>
                    <a:pt x="45" y="14"/>
                  </a:lnTo>
                  <a:lnTo>
                    <a:pt x="34" y="7"/>
                  </a:lnTo>
                  <a:lnTo>
                    <a:pt x="19" y="1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13" y="26"/>
                  </a:lnTo>
                  <a:lnTo>
                    <a:pt x="23" y="34"/>
                  </a:lnTo>
                  <a:lnTo>
                    <a:pt x="26" y="41"/>
                  </a:lnTo>
                  <a:lnTo>
                    <a:pt x="28" y="50"/>
                  </a:lnTo>
                  <a:lnTo>
                    <a:pt x="31" y="59"/>
                  </a:lnTo>
                  <a:lnTo>
                    <a:pt x="31" y="72"/>
                  </a:lnTo>
                  <a:lnTo>
                    <a:pt x="31" y="89"/>
                  </a:lnTo>
                  <a:lnTo>
                    <a:pt x="30" y="104"/>
                  </a:lnTo>
                  <a:lnTo>
                    <a:pt x="28" y="117"/>
                  </a:lnTo>
                  <a:lnTo>
                    <a:pt x="26" y="128"/>
                  </a:lnTo>
                  <a:lnTo>
                    <a:pt x="21" y="135"/>
                  </a:lnTo>
                  <a:lnTo>
                    <a:pt x="16" y="142"/>
                  </a:lnTo>
                  <a:lnTo>
                    <a:pt x="9" y="144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62" name="Freeform 461"/>
            <p:cNvSpPr>
              <a:spLocks/>
            </p:cNvSpPr>
            <p:nvPr/>
          </p:nvSpPr>
          <p:spPr bwMode="auto">
            <a:xfrm>
              <a:off x="2569" y="1527"/>
              <a:ext cx="22" cy="57"/>
            </a:xfrm>
            <a:custGeom>
              <a:avLst/>
              <a:gdLst>
                <a:gd name="T0" fmla="*/ 2 w 68"/>
                <a:gd name="T1" fmla="*/ 1 h 169"/>
                <a:gd name="T2" fmla="*/ 2 w 68"/>
                <a:gd name="T3" fmla="*/ 0 h 169"/>
                <a:gd name="T4" fmla="*/ 2 w 68"/>
                <a:gd name="T5" fmla="*/ 0 h 169"/>
                <a:gd name="T6" fmla="*/ 1 w 68"/>
                <a:gd name="T7" fmla="*/ 0 h 169"/>
                <a:gd name="T8" fmla="*/ 1 w 68"/>
                <a:gd name="T9" fmla="*/ 1 h 169"/>
                <a:gd name="T10" fmla="*/ 0 w 68"/>
                <a:gd name="T11" fmla="*/ 1 h 169"/>
                <a:gd name="T12" fmla="*/ 0 w 68"/>
                <a:gd name="T13" fmla="*/ 1 h 169"/>
                <a:gd name="T14" fmla="*/ 0 w 68"/>
                <a:gd name="T15" fmla="*/ 2 h 169"/>
                <a:gd name="T16" fmla="*/ 0 w 68"/>
                <a:gd name="T17" fmla="*/ 3 h 169"/>
                <a:gd name="T18" fmla="*/ 0 w 68"/>
                <a:gd name="T19" fmla="*/ 4 h 169"/>
                <a:gd name="T20" fmla="*/ 0 w 68"/>
                <a:gd name="T21" fmla="*/ 5 h 169"/>
                <a:gd name="T22" fmla="*/ 0 w 68"/>
                <a:gd name="T23" fmla="*/ 5 h 169"/>
                <a:gd name="T24" fmla="*/ 1 w 68"/>
                <a:gd name="T25" fmla="*/ 6 h 169"/>
                <a:gd name="T26" fmla="*/ 1 w 68"/>
                <a:gd name="T27" fmla="*/ 6 h 169"/>
                <a:gd name="T28" fmla="*/ 2 w 68"/>
                <a:gd name="T29" fmla="*/ 6 h 169"/>
                <a:gd name="T30" fmla="*/ 2 w 68"/>
                <a:gd name="T31" fmla="*/ 6 h 169"/>
                <a:gd name="T32" fmla="*/ 2 w 68"/>
                <a:gd name="T33" fmla="*/ 6 h 169"/>
                <a:gd name="T34" fmla="*/ 2 w 68"/>
                <a:gd name="T35" fmla="*/ 6 h 169"/>
                <a:gd name="T36" fmla="*/ 2 w 68"/>
                <a:gd name="T37" fmla="*/ 5 h 169"/>
                <a:gd name="T38" fmla="*/ 2 w 68"/>
                <a:gd name="T39" fmla="*/ 5 h 169"/>
                <a:gd name="T40" fmla="*/ 1 w 68"/>
                <a:gd name="T41" fmla="*/ 5 h 169"/>
                <a:gd name="T42" fmla="*/ 1 w 68"/>
                <a:gd name="T43" fmla="*/ 4 h 169"/>
                <a:gd name="T44" fmla="*/ 1 w 68"/>
                <a:gd name="T45" fmla="*/ 4 h 169"/>
                <a:gd name="T46" fmla="*/ 1 w 68"/>
                <a:gd name="T47" fmla="*/ 3 h 169"/>
                <a:gd name="T48" fmla="*/ 1 w 68"/>
                <a:gd name="T49" fmla="*/ 3 h 169"/>
                <a:gd name="T50" fmla="*/ 1 w 68"/>
                <a:gd name="T51" fmla="*/ 2 h 169"/>
                <a:gd name="T52" fmla="*/ 1 w 68"/>
                <a:gd name="T53" fmla="*/ 2 h 169"/>
                <a:gd name="T54" fmla="*/ 1 w 68"/>
                <a:gd name="T55" fmla="*/ 1 h 169"/>
                <a:gd name="T56" fmla="*/ 1 w 68"/>
                <a:gd name="T57" fmla="*/ 1 h 169"/>
                <a:gd name="T58" fmla="*/ 2 w 68"/>
                <a:gd name="T59" fmla="*/ 1 h 169"/>
                <a:gd name="T60" fmla="*/ 2 w 68"/>
                <a:gd name="T61" fmla="*/ 1 h 169"/>
                <a:gd name="T62" fmla="*/ 2 w 68"/>
                <a:gd name="T63" fmla="*/ 1 h 169"/>
                <a:gd name="T64" fmla="*/ 2 w 68"/>
                <a:gd name="T65" fmla="*/ 1 h 169"/>
                <a:gd name="T66" fmla="*/ 2 w 68"/>
                <a:gd name="T67" fmla="*/ 1 h 1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169"/>
                <a:gd name="T104" fmla="*/ 68 w 68"/>
                <a:gd name="T105" fmla="*/ 169 h 16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169">
                  <a:moveTo>
                    <a:pt x="68" y="18"/>
                  </a:moveTo>
                  <a:lnTo>
                    <a:pt x="68" y="0"/>
                  </a:lnTo>
                  <a:lnTo>
                    <a:pt x="48" y="1"/>
                  </a:lnTo>
                  <a:lnTo>
                    <a:pt x="32" y="7"/>
                  </a:lnTo>
                  <a:lnTo>
                    <a:pt x="20" y="14"/>
                  </a:lnTo>
                  <a:lnTo>
                    <a:pt x="11" y="23"/>
                  </a:lnTo>
                  <a:lnTo>
                    <a:pt x="6" y="36"/>
                  </a:lnTo>
                  <a:lnTo>
                    <a:pt x="2" y="51"/>
                  </a:lnTo>
                  <a:lnTo>
                    <a:pt x="0" y="85"/>
                  </a:lnTo>
                  <a:lnTo>
                    <a:pt x="2" y="110"/>
                  </a:lnTo>
                  <a:lnTo>
                    <a:pt x="6" y="128"/>
                  </a:lnTo>
                  <a:lnTo>
                    <a:pt x="13" y="143"/>
                  </a:lnTo>
                  <a:lnTo>
                    <a:pt x="21" y="154"/>
                  </a:lnTo>
                  <a:lnTo>
                    <a:pt x="31" y="161"/>
                  </a:lnTo>
                  <a:lnTo>
                    <a:pt x="42" y="167"/>
                  </a:lnTo>
                  <a:lnTo>
                    <a:pt x="68" y="169"/>
                  </a:lnTo>
                  <a:lnTo>
                    <a:pt x="68" y="146"/>
                  </a:lnTo>
                  <a:lnTo>
                    <a:pt x="59" y="144"/>
                  </a:lnTo>
                  <a:lnTo>
                    <a:pt x="50" y="142"/>
                  </a:lnTo>
                  <a:lnTo>
                    <a:pt x="43" y="137"/>
                  </a:lnTo>
                  <a:lnTo>
                    <a:pt x="39" y="130"/>
                  </a:lnTo>
                  <a:lnTo>
                    <a:pt x="35" y="119"/>
                  </a:lnTo>
                  <a:lnTo>
                    <a:pt x="34" y="107"/>
                  </a:lnTo>
                  <a:lnTo>
                    <a:pt x="32" y="91"/>
                  </a:lnTo>
                  <a:lnTo>
                    <a:pt x="32" y="72"/>
                  </a:lnTo>
                  <a:lnTo>
                    <a:pt x="32" y="58"/>
                  </a:lnTo>
                  <a:lnTo>
                    <a:pt x="35" y="46"/>
                  </a:lnTo>
                  <a:lnTo>
                    <a:pt x="36" y="36"/>
                  </a:lnTo>
                  <a:lnTo>
                    <a:pt x="41" y="29"/>
                  </a:lnTo>
                  <a:lnTo>
                    <a:pt x="46" y="23"/>
                  </a:lnTo>
                  <a:lnTo>
                    <a:pt x="52" y="20"/>
                  </a:lnTo>
                  <a:lnTo>
                    <a:pt x="68" y="18"/>
                  </a:lnTo>
                  <a:lnTo>
                    <a:pt x="68" y="23"/>
                  </a:lnTo>
                  <a:lnTo>
                    <a:pt x="6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63" name="Freeform 462"/>
            <p:cNvSpPr>
              <a:spLocks/>
            </p:cNvSpPr>
            <p:nvPr/>
          </p:nvSpPr>
          <p:spPr bwMode="auto">
            <a:xfrm>
              <a:off x="2646" y="1526"/>
              <a:ext cx="23" cy="58"/>
            </a:xfrm>
            <a:custGeom>
              <a:avLst/>
              <a:gdLst>
                <a:gd name="T0" fmla="*/ 0 w 67"/>
                <a:gd name="T1" fmla="*/ 6 h 172"/>
                <a:gd name="T2" fmla="*/ 0 w 67"/>
                <a:gd name="T3" fmla="*/ 7 h 172"/>
                <a:gd name="T4" fmla="*/ 0 w 67"/>
                <a:gd name="T5" fmla="*/ 7 h 172"/>
                <a:gd name="T6" fmla="*/ 1 w 67"/>
                <a:gd name="T7" fmla="*/ 6 h 172"/>
                <a:gd name="T8" fmla="*/ 2 w 67"/>
                <a:gd name="T9" fmla="*/ 6 h 172"/>
                <a:gd name="T10" fmla="*/ 2 w 67"/>
                <a:gd name="T11" fmla="*/ 6 h 172"/>
                <a:gd name="T12" fmla="*/ 2 w 67"/>
                <a:gd name="T13" fmla="*/ 6 h 172"/>
                <a:gd name="T14" fmla="*/ 2 w 67"/>
                <a:gd name="T15" fmla="*/ 5 h 172"/>
                <a:gd name="T16" fmla="*/ 3 w 67"/>
                <a:gd name="T17" fmla="*/ 4 h 172"/>
                <a:gd name="T18" fmla="*/ 3 w 67"/>
                <a:gd name="T19" fmla="*/ 3 h 172"/>
                <a:gd name="T20" fmla="*/ 3 w 67"/>
                <a:gd name="T21" fmla="*/ 2 h 172"/>
                <a:gd name="T22" fmla="*/ 3 w 67"/>
                <a:gd name="T23" fmla="*/ 1 h 172"/>
                <a:gd name="T24" fmla="*/ 2 w 67"/>
                <a:gd name="T25" fmla="*/ 1 h 172"/>
                <a:gd name="T26" fmla="*/ 2 w 67"/>
                <a:gd name="T27" fmla="*/ 1 h 172"/>
                <a:gd name="T28" fmla="*/ 2 w 67"/>
                <a:gd name="T29" fmla="*/ 0 h 172"/>
                <a:gd name="T30" fmla="*/ 1 w 67"/>
                <a:gd name="T31" fmla="*/ 0 h 172"/>
                <a:gd name="T32" fmla="*/ 0 w 67"/>
                <a:gd name="T33" fmla="*/ 0 h 172"/>
                <a:gd name="T34" fmla="*/ 0 w 67"/>
                <a:gd name="T35" fmla="*/ 0 h 172"/>
                <a:gd name="T36" fmla="*/ 0 w 67"/>
                <a:gd name="T37" fmla="*/ 0 h 172"/>
                <a:gd name="T38" fmla="*/ 0 w 67"/>
                <a:gd name="T39" fmla="*/ 1 h 172"/>
                <a:gd name="T40" fmla="*/ 0 w 67"/>
                <a:gd name="T41" fmla="*/ 1 h 172"/>
                <a:gd name="T42" fmla="*/ 1 w 67"/>
                <a:gd name="T43" fmla="*/ 1 h 172"/>
                <a:gd name="T44" fmla="*/ 1 w 67"/>
                <a:gd name="T45" fmla="*/ 1 h 172"/>
                <a:gd name="T46" fmla="*/ 1 w 67"/>
                <a:gd name="T47" fmla="*/ 1 h 172"/>
                <a:gd name="T48" fmla="*/ 1 w 67"/>
                <a:gd name="T49" fmla="*/ 2 h 172"/>
                <a:gd name="T50" fmla="*/ 1 w 67"/>
                <a:gd name="T51" fmla="*/ 2 h 172"/>
                <a:gd name="T52" fmla="*/ 1 w 67"/>
                <a:gd name="T53" fmla="*/ 3 h 172"/>
                <a:gd name="T54" fmla="*/ 1 w 67"/>
                <a:gd name="T55" fmla="*/ 4 h 172"/>
                <a:gd name="T56" fmla="*/ 1 w 67"/>
                <a:gd name="T57" fmla="*/ 5 h 172"/>
                <a:gd name="T58" fmla="*/ 1 w 67"/>
                <a:gd name="T59" fmla="*/ 5 h 172"/>
                <a:gd name="T60" fmla="*/ 1 w 67"/>
                <a:gd name="T61" fmla="*/ 5 h 172"/>
                <a:gd name="T62" fmla="*/ 1 w 67"/>
                <a:gd name="T63" fmla="*/ 6 h 172"/>
                <a:gd name="T64" fmla="*/ 0 w 67"/>
                <a:gd name="T65" fmla="*/ 6 h 172"/>
                <a:gd name="T66" fmla="*/ 0 w 67"/>
                <a:gd name="T67" fmla="*/ 6 h 1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"/>
                <a:gd name="T103" fmla="*/ 0 h 172"/>
                <a:gd name="T104" fmla="*/ 67 w 67"/>
                <a:gd name="T105" fmla="*/ 172 h 17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" h="172">
                  <a:moveTo>
                    <a:pt x="0" y="147"/>
                  </a:moveTo>
                  <a:lnTo>
                    <a:pt x="0" y="172"/>
                  </a:lnTo>
                  <a:lnTo>
                    <a:pt x="11" y="172"/>
                  </a:lnTo>
                  <a:lnTo>
                    <a:pt x="31" y="170"/>
                  </a:lnTo>
                  <a:lnTo>
                    <a:pt x="40" y="164"/>
                  </a:lnTo>
                  <a:lnTo>
                    <a:pt x="49" y="157"/>
                  </a:lnTo>
                  <a:lnTo>
                    <a:pt x="56" y="146"/>
                  </a:lnTo>
                  <a:lnTo>
                    <a:pt x="61" y="131"/>
                  </a:lnTo>
                  <a:lnTo>
                    <a:pt x="65" y="111"/>
                  </a:lnTo>
                  <a:lnTo>
                    <a:pt x="67" y="86"/>
                  </a:lnTo>
                  <a:lnTo>
                    <a:pt x="65" y="54"/>
                  </a:lnTo>
                  <a:lnTo>
                    <a:pt x="64" y="40"/>
                  </a:lnTo>
                  <a:lnTo>
                    <a:pt x="60" y="26"/>
                  </a:lnTo>
                  <a:lnTo>
                    <a:pt x="53" y="15"/>
                  </a:lnTo>
                  <a:lnTo>
                    <a:pt x="43" y="7"/>
                  </a:lnTo>
                  <a:lnTo>
                    <a:pt x="29" y="1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6" y="25"/>
                  </a:lnTo>
                  <a:lnTo>
                    <a:pt x="14" y="26"/>
                  </a:lnTo>
                  <a:lnTo>
                    <a:pt x="21" y="29"/>
                  </a:lnTo>
                  <a:lnTo>
                    <a:pt x="26" y="35"/>
                  </a:lnTo>
                  <a:lnTo>
                    <a:pt x="31" y="42"/>
                  </a:lnTo>
                  <a:lnTo>
                    <a:pt x="35" y="61"/>
                  </a:lnTo>
                  <a:lnTo>
                    <a:pt x="36" y="86"/>
                  </a:lnTo>
                  <a:lnTo>
                    <a:pt x="36" y="106"/>
                  </a:lnTo>
                  <a:lnTo>
                    <a:pt x="32" y="127"/>
                  </a:lnTo>
                  <a:lnTo>
                    <a:pt x="29" y="135"/>
                  </a:lnTo>
                  <a:lnTo>
                    <a:pt x="24" y="142"/>
                  </a:lnTo>
                  <a:lnTo>
                    <a:pt x="15" y="146"/>
                  </a:lnTo>
                  <a:lnTo>
                    <a:pt x="6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64" name="Freeform 463"/>
            <p:cNvSpPr>
              <a:spLocks/>
            </p:cNvSpPr>
            <p:nvPr/>
          </p:nvSpPr>
          <p:spPr bwMode="auto">
            <a:xfrm>
              <a:off x="2628" y="1502"/>
              <a:ext cx="20" cy="82"/>
            </a:xfrm>
            <a:custGeom>
              <a:avLst/>
              <a:gdLst>
                <a:gd name="T0" fmla="*/ 2 w 62"/>
                <a:gd name="T1" fmla="*/ 3 h 246"/>
                <a:gd name="T2" fmla="*/ 2 w 62"/>
                <a:gd name="T3" fmla="*/ 3 h 246"/>
                <a:gd name="T4" fmla="*/ 2 w 62"/>
                <a:gd name="T5" fmla="*/ 3 h 246"/>
                <a:gd name="T6" fmla="*/ 1 w 62"/>
                <a:gd name="T7" fmla="*/ 3 h 246"/>
                <a:gd name="T8" fmla="*/ 1 w 62"/>
                <a:gd name="T9" fmla="*/ 3 h 246"/>
                <a:gd name="T10" fmla="*/ 1 w 62"/>
                <a:gd name="T11" fmla="*/ 3 h 246"/>
                <a:gd name="T12" fmla="*/ 1 w 62"/>
                <a:gd name="T13" fmla="*/ 0 h 246"/>
                <a:gd name="T14" fmla="*/ 0 w 62"/>
                <a:gd name="T15" fmla="*/ 0 h 246"/>
                <a:gd name="T16" fmla="*/ 0 w 62"/>
                <a:gd name="T17" fmla="*/ 9 h 246"/>
                <a:gd name="T18" fmla="*/ 1 w 62"/>
                <a:gd name="T19" fmla="*/ 9 h 246"/>
                <a:gd name="T20" fmla="*/ 1 w 62"/>
                <a:gd name="T21" fmla="*/ 8 h 246"/>
                <a:gd name="T22" fmla="*/ 2 w 62"/>
                <a:gd name="T23" fmla="*/ 9 h 246"/>
                <a:gd name="T24" fmla="*/ 2 w 62"/>
                <a:gd name="T25" fmla="*/ 9 h 246"/>
                <a:gd name="T26" fmla="*/ 2 w 62"/>
                <a:gd name="T27" fmla="*/ 9 h 246"/>
                <a:gd name="T28" fmla="*/ 2 w 62"/>
                <a:gd name="T29" fmla="*/ 8 h 246"/>
                <a:gd name="T30" fmla="*/ 2 w 62"/>
                <a:gd name="T31" fmla="*/ 8 h 246"/>
                <a:gd name="T32" fmla="*/ 2 w 62"/>
                <a:gd name="T33" fmla="*/ 8 h 246"/>
                <a:gd name="T34" fmla="*/ 1 w 62"/>
                <a:gd name="T35" fmla="*/ 8 h 246"/>
                <a:gd name="T36" fmla="*/ 1 w 62"/>
                <a:gd name="T37" fmla="*/ 7 h 246"/>
                <a:gd name="T38" fmla="*/ 1 w 62"/>
                <a:gd name="T39" fmla="*/ 4 h 246"/>
                <a:gd name="T40" fmla="*/ 2 w 62"/>
                <a:gd name="T41" fmla="*/ 4 h 246"/>
                <a:gd name="T42" fmla="*/ 2 w 62"/>
                <a:gd name="T43" fmla="*/ 3 h 246"/>
                <a:gd name="T44" fmla="*/ 2 w 62"/>
                <a:gd name="T45" fmla="*/ 4 h 246"/>
                <a:gd name="T46" fmla="*/ 2 w 62"/>
                <a:gd name="T47" fmla="*/ 3 h 2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2"/>
                <a:gd name="T73" fmla="*/ 0 h 246"/>
                <a:gd name="T74" fmla="*/ 62 w 62"/>
                <a:gd name="T75" fmla="*/ 246 h 24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2" h="246">
                  <a:moveTo>
                    <a:pt x="56" y="93"/>
                  </a:moveTo>
                  <a:lnTo>
                    <a:pt x="56" y="74"/>
                  </a:lnTo>
                  <a:lnTo>
                    <a:pt x="62" y="74"/>
                  </a:lnTo>
                  <a:lnTo>
                    <a:pt x="36" y="85"/>
                  </a:lnTo>
                  <a:lnTo>
                    <a:pt x="31" y="93"/>
                  </a:lnTo>
                  <a:lnTo>
                    <a:pt x="24" y="9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41"/>
                  </a:lnTo>
                  <a:lnTo>
                    <a:pt x="24" y="241"/>
                  </a:lnTo>
                  <a:lnTo>
                    <a:pt x="24" y="216"/>
                  </a:lnTo>
                  <a:lnTo>
                    <a:pt x="43" y="241"/>
                  </a:lnTo>
                  <a:lnTo>
                    <a:pt x="62" y="246"/>
                  </a:lnTo>
                  <a:lnTo>
                    <a:pt x="56" y="246"/>
                  </a:lnTo>
                  <a:lnTo>
                    <a:pt x="56" y="221"/>
                  </a:lnTo>
                  <a:lnTo>
                    <a:pt x="62" y="221"/>
                  </a:lnTo>
                  <a:lnTo>
                    <a:pt x="46" y="220"/>
                  </a:lnTo>
                  <a:lnTo>
                    <a:pt x="34" y="206"/>
                  </a:lnTo>
                  <a:lnTo>
                    <a:pt x="31" y="196"/>
                  </a:lnTo>
                  <a:lnTo>
                    <a:pt x="34" y="114"/>
                  </a:lnTo>
                  <a:lnTo>
                    <a:pt x="48" y="95"/>
                  </a:lnTo>
                  <a:lnTo>
                    <a:pt x="56" y="93"/>
                  </a:lnTo>
                  <a:lnTo>
                    <a:pt x="62" y="99"/>
                  </a:lnTo>
                  <a:lnTo>
                    <a:pt x="56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65" name="Rectangle 464"/>
            <p:cNvSpPr>
              <a:spLocks noChangeArrowheads="1"/>
            </p:cNvSpPr>
            <p:nvPr/>
          </p:nvSpPr>
          <p:spPr bwMode="auto">
            <a:xfrm>
              <a:off x="2680" y="1526"/>
              <a:ext cx="12" cy="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366" name="Rectangle 465"/>
            <p:cNvSpPr>
              <a:spLocks noChangeArrowheads="1"/>
            </p:cNvSpPr>
            <p:nvPr/>
          </p:nvSpPr>
          <p:spPr bwMode="auto">
            <a:xfrm>
              <a:off x="2680" y="1502"/>
              <a:ext cx="12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367" name="Freeform 466"/>
            <p:cNvSpPr>
              <a:spLocks/>
            </p:cNvSpPr>
            <p:nvPr/>
          </p:nvSpPr>
          <p:spPr bwMode="auto">
            <a:xfrm>
              <a:off x="2706" y="1527"/>
              <a:ext cx="41" cy="55"/>
            </a:xfrm>
            <a:custGeom>
              <a:avLst/>
              <a:gdLst>
                <a:gd name="T0" fmla="*/ 4 w 123"/>
                <a:gd name="T1" fmla="*/ 6 h 164"/>
                <a:gd name="T2" fmla="*/ 4 w 123"/>
                <a:gd name="T3" fmla="*/ 2 h 164"/>
                <a:gd name="T4" fmla="*/ 5 w 123"/>
                <a:gd name="T5" fmla="*/ 2 h 164"/>
                <a:gd name="T6" fmla="*/ 4 w 123"/>
                <a:gd name="T7" fmla="*/ 1 h 164"/>
                <a:gd name="T8" fmla="*/ 4 w 123"/>
                <a:gd name="T9" fmla="*/ 0 h 164"/>
                <a:gd name="T10" fmla="*/ 3 w 123"/>
                <a:gd name="T11" fmla="*/ 0 h 164"/>
                <a:gd name="T12" fmla="*/ 2 w 123"/>
                <a:gd name="T13" fmla="*/ 0 h 164"/>
                <a:gd name="T14" fmla="*/ 1 w 123"/>
                <a:gd name="T15" fmla="*/ 1 h 164"/>
                <a:gd name="T16" fmla="*/ 1 w 123"/>
                <a:gd name="T17" fmla="*/ 1 h 164"/>
                <a:gd name="T18" fmla="*/ 1 w 123"/>
                <a:gd name="T19" fmla="*/ 0 h 164"/>
                <a:gd name="T20" fmla="*/ 0 w 123"/>
                <a:gd name="T21" fmla="*/ 0 h 164"/>
                <a:gd name="T22" fmla="*/ 0 w 123"/>
                <a:gd name="T23" fmla="*/ 1 h 164"/>
                <a:gd name="T24" fmla="*/ 0 w 123"/>
                <a:gd name="T25" fmla="*/ 1 h 164"/>
                <a:gd name="T26" fmla="*/ 0 w 123"/>
                <a:gd name="T27" fmla="*/ 6 h 164"/>
                <a:gd name="T28" fmla="*/ 1 w 123"/>
                <a:gd name="T29" fmla="*/ 6 h 164"/>
                <a:gd name="T30" fmla="*/ 1 w 123"/>
                <a:gd name="T31" fmla="*/ 2 h 164"/>
                <a:gd name="T32" fmla="*/ 2 w 123"/>
                <a:gd name="T33" fmla="*/ 1 h 164"/>
                <a:gd name="T34" fmla="*/ 3 w 123"/>
                <a:gd name="T35" fmla="*/ 1 h 164"/>
                <a:gd name="T36" fmla="*/ 3 w 123"/>
                <a:gd name="T37" fmla="*/ 1 h 164"/>
                <a:gd name="T38" fmla="*/ 3 w 123"/>
                <a:gd name="T39" fmla="*/ 2 h 164"/>
                <a:gd name="T40" fmla="*/ 3 w 123"/>
                <a:gd name="T41" fmla="*/ 6 h 164"/>
                <a:gd name="T42" fmla="*/ 4 w 123"/>
                <a:gd name="T43" fmla="*/ 6 h 1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3"/>
                <a:gd name="T67" fmla="*/ 0 h 164"/>
                <a:gd name="T68" fmla="*/ 123 w 123"/>
                <a:gd name="T69" fmla="*/ 164 h 1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3" h="164">
                  <a:moveTo>
                    <a:pt x="117" y="164"/>
                  </a:moveTo>
                  <a:lnTo>
                    <a:pt x="117" y="48"/>
                  </a:lnTo>
                  <a:lnTo>
                    <a:pt x="123" y="48"/>
                  </a:lnTo>
                  <a:lnTo>
                    <a:pt x="120" y="27"/>
                  </a:lnTo>
                  <a:lnTo>
                    <a:pt x="108" y="7"/>
                  </a:lnTo>
                  <a:lnTo>
                    <a:pt x="81" y="0"/>
                  </a:lnTo>
                  <a:lnTo>
                    <a:pt x="52" y="5"/>
                  </a:lnTo>
                  <a:lnTo>
                    <a:pt x="38" y="23"/>
                  </a:lnTo>
                  <a:lnTo>
                    <a:pt x="31" y="18"/>
                  </a:lnTo>
                  <a:lnTo>
                    <a:pt x="31" y="0"/>
                  </a:lnTo>
                  <a:lnTo>
                    <a:pt x="0" y="0"/>
                  </a:lnTo>
                  <a:lnTo>
                    <a:pt x="7" y="36"/>
                  </a:lnTo>
                  <a:lnTo>
                    <a:pt x="0" y="30"/>
                  </a:lnTo>
                  <a:lnTo>
                    <a:pt x="0" y="164"/>
                  </a:lnTo>
                  <a:lnTo>
                    <a:pt x="31" y="164"/>
                  </a:lnTo>
                  <a:lnTo>
                    <a:pt x="32" y="48"/>
                  </a:lnTo>
                  <a:lnTo>
                    <a:pt x="44" y="27"/>
                  </a:lnTo>
                  <a:lnTo>
                    <a:pt x="69" y="18"/>
                  </a:lnTo>
                  <a:lnTo>
                    <a:pt x="87" y="26"/>
                  </a:lnTo>
                  <a:lnTo>
                    <a:pt x="92" y="48"/>
                  </a:lnTo>
                  <a:lnTo>
                    <a:pt x="92" y="164"/>
                  </a:lnTo>
                  <a:lnTo>
                    <a:pt x="117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68" name="Freeform 467"/>
            <p:cNvSpPr>
              <a:spLocks/>
            </p:cNvSpPr>
            <p:nvPr/>
          </p:nvSpPr>
          <p:spPr bwMode="auto">
            <a:xfrm>
              <a:off x="2098" y="1634"/>
              <a:ext cx="25" cy="84"/>
            </a:xfrm>
            <a:custGeom>
              <a:avLst/>
              <a:gdLst>
                <a:gd name="T0" fmla="*/ 0 w 76"/>
                <a:gd name="T1" fmla="*/ 8 h 252"/>
                <a:gd name="T2" fmla="*/ 0 w 76"/>
                <a:gd name="T3" fmla="*/ 9 h 252"/>
                <a:gd name="T4" fmla="*/ 1 w 76"/>
                <a:gd name="T5" fmla="*/ 9 h 252"/>
                <a:gd name="T6" fmla="*/ 1 w 76"/>
                <a:gd name="T7" fmla="*/ 9 h 252"/>
                <a:gd name="T8" fmla="*/ 2 w 76"/>
                <a:gd name="T9" fmla="*/ 9 h 252"/>
                <a:gd name="T10" fmla="*/ 2 w 76"/>
                <a:gd name="T11" fmla="*/ 9 h 252"/>
                <a:gd name="T12" fmla="*/ 2 w 76"/>
                <a:gd name="T13" fmla="*/ 8 h 252"/>
                <a:gd name="T14" fmla="*/ 3 w 76"/>
                <a:gd name="T15" fmla="*/ 8 h 252"/>
                <a:gd name="T16" fmla="*/ 3 w 76"/>
                <a:gd name="T17" fmla="*/ 7 h 252"/>
                <a:gd name="T18" fmla="*/ 3 w 76"/>
                <a:gd name="T19" fmla="*/ 6 h 252"/>
                <a:gd name="T20" fmla="*/ 3 w 76"/>
                <a:gd name="T21" fmla="*/ 6 h 252"/>
                <a:gd name="T22" fmla="*/ 3 w 76"/>
                <a:gd name="T23" fmla="*/ 3 h 252"/>
                <a:gd name="T24" fmla="*/ 3 w 76"/>
                <a:gd name="T25" fmla="*/ 3 h 252"/>
                <a:gd name="T26" fmla="*/ 3 w 76"/>
                <a:gd name="T27" fmla="*/ 2 h 252"/>
                <a:gd name="T28" fmla="*/ 3 w 76"/>
                <a:gd name="T29" fmla="*/ 2 h 252"/>
                <a:gd name="T30" fmla="*/ 2 w 76"/>
                <a:gd name="T31" fmla="*/ 1 h 252"/>
                <a:gd name="T32" fmla="*/ 2 w 76"/>
                <a:gd name="T33" fmla="*/ 1 h 252"/>
                <a:gd name="T34" fmla="*/ 2 w 76"/>
                <a:gd name="T35" fmla="*/ 1 h 252"/>
                <a:gd name="T36" fmla="*/ 1 w 76"/>
                <a:gd name="T37" fmla="*/ 0 h 252"/>
                <a:gd name="T38" fmla="*/ 1 w 76"/>
                <a:gd name="T39" fmla="*/ 0 h 252"/>
                <a:gd name="T40" fmla="*/ 0 w 76"/>
                <a:gd name="T41" fmla="*/ 0 h 252"/>
                <a:gd name="T42" fmla="*/ 0 w 76"/>
                <a:gd name="T43" fmla="*/ 0 h 252"/>
                <a:gd name="T44" fmla="*/ 0 w 76"/>
                <a:gd name="T45" fmla="*/ 1 h 252"/>
                <a:gd name="T46" fmla="*/ 0 w 76"/>
                <a:gd name="T47" fmla="*/ 1 h 252"/>
                <a:gd name="T48" fmla="*/ 1 w 76"/>
                <a:gd name="T49" fmla="*/ 2 h 252"/>
                <a:gd name="T50" fmla="*/ 1 w 76"/>
                <a:gd name="T51" fmla="*/ 2 h 252"/>
                <a:gd name="T52" fmla="*/ 1 w 76"/>
                <a:gd name="T53" fmla="*/ 2 h 252"/>
                <a:gd name="T54" fmla="*/ 2 w 76"/>
                <a:gd name="T55" fmla="*/ 2 h 252"/>
                <a:gd name="T56" fmla="*/ 2 w 76"/>
                <a:gd name="T57" fmla="*/ 3 h 252"/>
                <a:gd name="T58" fmla="*/ 2 w 76"/>
                <a:gd name="T59" fmla="*/ 3 h 252"/>
                <a:gd name="T60" fmla="*/ 2 w 76"/>
                <a:gd name="T61" fmla="*/ 6 h 252"/>
                <a:gd name="T62" fmla="*/ 2 w 76"/>
                <a:gd name="T63" fmla="*/ 7 h 252"/>
                <a:gd name="T64" fmla="*/ 1 w 76"/>
                <a:gd name="T65" fmla="*/ 7 h 252"/>
                <a:gd name="T66" fmla="*/ 1 w 76"/>
                <a:gd name="T67" fmla="*/ 8 h 252"/>
                <a:gd name="T68" fmla="*/ 1 w 76"/>
                <a:gd name="T69" fmla="*/ 8 h 252"/>
                <a:gd name="T70" fmla="*/ 1 w 76"/>
                <a:gd name="T71" fmla="*/ 8 h 252"/>
                <a:gd name="T72" fmla="*/ 1 w 76"/>
                <a:gd name="T73" fmla="*/ 8 h 252"/>
                <a:gd name="T74" fmla="*/ 0 w 76"/>
                <a:gd name="T75" fmla="*/ 8 h 252"/>
                <a:gd name="T76" fmla="*/ 0 w 76"/>
                <a:gd name="T77" fmla="*/ 8 h 252"/>
                <a:gd name="T78" fmla="*/ 0 w 76"/>
                <a:gd name="T79" fmla="*/ 8 h 2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6"/>
                <a:gd name="T121" fmla="*/ 0 h 252"/>
                <a:gd name="T122" fmla="*/ 76 w 76"/>
                <a:gd name="T123" fmla="*/ 252 h 2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6" h="252">
                  <a:moveTo>
                    <a:pt x="0" y="222"/>
                  </a:moveTo>
                  <a:lnTo>
                    <a:pt x="0" y="252"/>
                  </a:lnTo>
                  <a:lnTo>
                    <a:pt x="18" y="251"/>
                  </a:lnTo>
                  <a:lnTo>
                    <a:pt x="33" y="248"/>
                  </a:lnTo>
                  <a:lnTo>
                    <a:pt x="47" y="241"/>
                  </a:lnTo>
                  <a:lnTo>
                    <a:pt x="57" y="231"/>
                  </a:lnTo>
                  <a:lnTo>
                    <a:pt x="65" y="219"/>
                  </a:lnTo>
                  <a:lnTo>
                    <a:pt x="72" y="204"/>
                  </a:lnTo>
                  <a:lnTo>
                    <a:pt x="75" y="184"/>
                  </a:lnTo>
                  <a:lnTo>
                    <a:pt x="76" y="160"/>
                  </a:lnTo>
                  <a:lnTo>
                    <a:pt x="76" y="155"/>
                  </a:lnTo>
                  <a:lnTo>
                    <a:pt x="76" y="74"/>
                  </a:lnTo>
                  <a:lnTo>
                    <a:pt x="76" y="81"/>
                  </a:lnTo>
                  <a:lnTo>
                    <a:pt x="75" y="66"/>
                  </a:lnTo>
                  <a:lnTo>
                    <a:pt x="72" y="52"/>
                  </a:lnTo>
                  <a:lnTo>
                    <a:pt x="65" y="39"/>
                  </a:lnTo>
                  <a:lnTo>
                    <a:pt x="57" y="28"/>
                  </a:lnTo>
                  <a:lnTo>
                    <a:pt x="47" y="20"/>
                  </a:lnTo>
                  <a:lnTo>
                    <a:pt x="33" y="13"/>
                  </a:lnTo>
                  <a:lnTo>
                    <a:pt x="18" y="9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2" y="34"/>
                  </a:lnTo>
                  <a:lnTo>
                    <a:pt x="26" y="41"/>
                  </a:lnTo>
                  <a:lnTo>
                    <a:pt x="33" y="46"/>
                  </a:lnTo>
                  <a:lnTo>
                    <a:pt x="39" y="55"/>
                  </a:lnTo>
                  <a:lnTo>
                    <a:pt x="43" y="67"/>
                  </a:lnTo>
                  <a:lnTo>
                    <a:pt x="44" y="81"/>
                  </a:lnTo>
                  <a:lnTo>
                    <a:pt x="44" y="74"/>
                  </a:lnTo>
                  <a:lnTo>
                    <a:pt x="44" y="155"/>
                  </a:lnTo>
                  <a:lnTo>
                    <a:pt x="44" y="180"/>
                  </a:lnTo>
                  <a:lnTo>
                    <a:pt x="41" y="195"/>
                  </a:lnTo>
                  <a:lnTo>
                    <a:pt x="39" y="206"/>
                  </a:lnTo>
                  <a:lnTo>
                    <a:pt x="34" y="216"/>
                  </a:lnTo>
                  <a:lnTo>
                    <a:pt x="27" y="222"/>
                  </a:lnTo>
                  <a:lnTo>
                    <a:pt x="20" y="226"/>
                  </a:lnTo>
                  <a:lnTo>
                    <a:pt x="11" y="229"/>
                  </a:lnTo>
                  <a:lnTo>
                    <a:pt x="0" y="229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69" name="Freeform 468"/>
            <p:cNvSpPr>
              <a:spLocks/>
            </p:cNvSpPr>
            <p:nvPr/>
          </p:nvSpPr>
          <p:spPr bwMode="auto">
            <a:xfrm>
              <a:off x="2072" y="1634"/>
              <a:ext cx="26" cy="84"/>
            </a:xfrm>
            <a:custGeom>
              <a:avLst/>
              <a:gdLst>
                <a:gd name="T0" fmla="*/ 3 w 77"/>
                <a:gd name="T1" fmla="*/ 1 h 252"/>
                <a:gd name="T2" fmla="*/ 3 w 77"/>
                <a:gd name="T3" fmla="*/ 0 h 252"/>
                <a:gd name="T4" fmla="*/ 3 w 77"/>
                <a:gd name="T5" fmla="*/ 0 h 252"/>
                <a:gd name="T6" fmla="*/ 2 w 77"/>
                <a:gd name="T7" fmla="*/ 0 h 252"/>
                <a:gd name="T8" fmla="*/ 1 w 77"/>
                <a:gd name="T9" fmla="*/ 1 h 252"/>
                <a:gd name="T10" fmla="*/ 0 w 77"/>
                <a:gd name="T11" fmla="*/ 2 h 252"/>
                <a:gd name="T12" fmla="*/ 0 w 77"/>
                <a:gd name="T13" fmla="*/ 3 h 252"/>
                <a:gd name="T14" fmla="*/ 0 w 77"/>
                <a:gd name="T15" fmla="*/ 3 h 252"/>
                <a:gd name="T16" fmla="*/ 0 w 77"/>
                <a:gd name="T17" fmla="*/ 7 h 252"/>
                <a:gd name="T18" fmla="*/ 0 w 77"/>
                <a:gd name="T19" fmla="*/ 8 h 252"/>
                <a:gd name="T20" fmla="*/ 1 w 77"/>
                <a:gd name="T21" fmla="*/ 9 h 252"/>
                <a:gd name="T22" fmla="*/ 2 w 77"/>
                <a:gd name="T23" fmla="*/ 9 h 252"/>
                <a:gd name="T24" fmla="*/ 3 w 77"/>
                <a:gd name="T25" fmla="*/ 9 h 252"/>
                <a:gd name="T26" fmla="*/ 3 w 77"/>
                <a:gd name="T27" fmla="*/ 8 h 252"/>
                <a:gd name="T28" fmla="*/ 3 w 77"/>
                <a:gd name="T29" fmla="*/ 8 h 252"/>
                <a:gd name="T30" fmla="*/ 2 w 77"/>
                <a:gd name="T31" fmla="*/ 8 h 252"/>
                <a:gd name="T32" fmla="*/ 2 w 77"/>
                <a:gd name="T33" fmla="*/ 8 h 252"/>
                <a:gd name="T34" fmla="*/ 1 w 77"/>
                <a:gd name="T35" fmla="*/ 7 h 252"/>
                <a:gd name="T36" fmla="*/ 1 w 77"/>
                <a:gd name="T37" fmla="*/ 6 h 252"/>
                <a:gd name="T38" fmla="*/ 1 w 77"/>
                <a:gd name="T39" fmla="*/ 6 h 252"/>
                <a:gd name="T40" fmla="*/ 1 w 77"/>
                <a:gd name="T41" fmla="*/ 3 h 252"/>
                <a:gd name="T42" fmla="*/ 1 w 77"/>
                <a:gd name="T43" fmla="*/ 3 h 252"/>
                <a:gd name="T44" fmla="*/ 1 w 77"/>
                <a:gd name="T45" fmla="*/ 2 h 252"/>
                <a:gd name="T46" fmla="*/ 2 w 77"/>
                <a:gd name="T47" fmla="*/ 1 h 252"/>
                <a:gd name="T48" fmla="*/ 3 w 77"/>
                <a:gd name="T49" fmla="*/ 1 h 2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7"/>
                <a:gd name="T76" fmla="*/ 0 h 252"/>
                <a:gd name="T77" fmla="*/ 77 w 77"/>
                <a:gd name="T78" fmla="*/ 252 h 2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7" h="252">
                  <a:moveTo>
                    <a:pt x="77" y="32"/>
                  </a:moveTo>
                  <a:lnTo>
                    <a:pt x="77" y="0"/>
                  </a:lnTo>
                  <a:lnTo>
                    <a:pt x="77" y="7"/>
                  </a:lnTo>
                  <a:lnTo>
                    <a:pt x="43" y="11"/>
                  </a:lnTo>
                  <a:lnTo>
                    <a:pt x="19" y="25"/>
                  </a:lnTo>
                  <a:lnTo>
                    <a:pt x="5" y="49"/>
                  </a:lnTo>
                  <a:lnTo>
                    <a:pt x="0" y="81"/>
                  </a:lnTo>
                  <a:lnTo>
                    <a:pt x="0" y="74"/>
                  </a:lnTo>
                  <a:lnTo>
                    <a:pt x="1" y="184"/>
                  </a:lnTo>
                  <a:lnTo>
                    <a:pt x="11" y="219"/>
                  </a:lnTo>
                  <a:lnTo>
                    <a:pt x="31" y="241"/>
                  </a:lnTo>
                  <a:lnTo>
                    <a:pt x="58" y="251"/>
                  </a:lnTo>
                  <a:lnTo>
                    <a:pt x="77" y="252"/>
                  </a:lnTo>
                  <a:lnTo>
                    <a:pt x="77" y="222"/>
                  </a:lnTo>
                  <a:lnTo>
                    <a:pt x="77" y="229"/>
                  </a:lnTo>
                  <a:lnTo>
                    <a:pt x="56" y="226"/>
                  </a:lnTo>
                  <a:lnTo>
                    <a:pt x="42" y="216"/>
                  </a:lnTo>
                  <a:lnTo>
                    <a:pt x="32" y="180"/>
                  </a:lnTo>
                  <a:lnTo>
                    <a:pt x="32" y="160"/>
                  </a:lnTo>
                  <a:lnTo>
                    <a:pt x="26" y="155"/>
                  </a:lnTo>
                  <a:lnTo>
                    <a:pt x="26" y="74"/>
                  </a:lnTo>
                  <a:lnTo>
                    <a:pt x="32" y="81"/>
                  </a:lnTo>
                  <a:lnTo>
                    <a:pt x="38" y="53"/>
                  </a:lnTo>
                  <a:lnTo>
                    <a:pt x="53" y="38"/>
                  </a:lnTo>
                  <a:lnTo>
                    <a:pt x="77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70" name="Freeform 469"/>
            <p:cNvSpPr>
              <a:spLocks/>
            </p:cNvSpPr>
            <p:nvPr/>
          </p:nvSpPr>
          <p:spPr bwMode="auto">
            <a:xfrm>
              <a:off x="2131" y="1658"/>
              <a:ext cx="47" cy="57"/>
            </a:xfrm>
            <a:custGeom>
              <a:avLst/>
              <a:gdLst>
                <a:gd name="T0" fmla="*/ 3 w 141"/>
                <a:gd name="T1" fmla="*/ 3 h 170"/>
                <a:gd name="T2" fmla="*/ 5 w 141"/>
                <a:gd name="T3" fmla="*/ 0 h 170"/>
                <a:gd name="T4" fmla="*/ 4 w 141"/>
                <a:gd name="T5" fmla="*/ 0 h 170"/>
                <a:gd name="T6" fmla="*/ 2 w 141"/>
                <a:gd name="T7" fmla="*/ 2 h 170"/>
                <a:gd name="T8" fmla="*/ 2 w 141"/>
                <a:gd name="T9" fmla="*/ 0 h 170"/>
                <a:gd name="T10" fmla="*/ 0 w 141"/>
                <a:gd name="T11" fmla="*/ 0 h 170"/>
                <a:gd name="T12" fmla="*/ 2 w 141"/>
                <a:gd name="T13" fmla="*/ 3 h 170"/>
                <a:gd name="T14" fmla="*/ 0 w 141"/>
                <a:gd name="T15" fmla="*/ 6 h 170"/>
                <a:gd name="T16" fmla="*/ 1 w 141"/>
                <a:gd name="T17" fmla="*/ 6 h 170"/>
                <a:gd name="T18" fmla="*/ 2 w 141"/>
                <a:gd name="T19" fmla="*/ 4 h 170"/>
                <a:gd name="T20" fmla="*/ 4 w 141"/>
                <a:gd name="T21" fmla="*/ 6 h 170"/>
                <a:gd name="T22" fmla="*/ 5 w 141"/>
                <a:gd name="T23" fmla="*/ 6 h 170"/>
                <a:gd name="T24" fmla="*/ 3 w 141"/>
                <a:gd name="T25" fmla="*/ 3 h 1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1"/>
                <a:gd name="T40" fmla="*/ 0 h 170"/>
                <a:gd name="T41" fmla="*/ 141 w 141"/>
                <a:gd name="T42" fmla="*/ 170 h 1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1" h="170">
                  <a:moveTo>
                    <a:pt x="85" y="82"/>
                  </a:moveTo>
                  <a:lnTo>
                    <a:pt x="134" y="0"/>
                  </a:lnTo>
                  <a:lnTo>
                    <a:pt x="103" y="0"/>
                  </a:lnTo>
                  <a:lnTo>
                    <a:pt x="67" y="63"/>
                  </a:lnTo>
                  <a:lnTo>
                    <a:pt x="42" y="0"/>
                  </a:lnTo>
                  <a:lnTo>
                    <a:pt x="6" y="0"/>
                  </a:lnTo>
                  <a:lnTo>
                    <a:pt x="49" y="82"/>
                  </a:lnTo>
                  <a:lnTo>
                    <a:pt x="0" y="170"/>
                  </a:lnTo>
                  <a:lnTo>
                    <a:pt x="31" y="170"/>
                  </a:lnTo>
                  <a:lnTo>
                    <a:pt x="67" y="101"/>
                  </a:lnTo>
                  <a:lnTo>
                    <a:pt x="110" y="170"/>
                  </a:lnTo>
                  <a:lnTo>
                    <a:pt x="141" y="170"/>
                  </a:lnTo>
                  <a:lnTo>
                    <a:pt x="85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71" name="Freeform 470"/>
            <p:cNvSpPr>
              <a:spLocks/>
            </p:cNvSpPr>
            <p:nvPr/>
          </p:nvSpPr>
          <p:spPr bwMode="auto">
            <a:xfrm>
              <a:off x="2180" y="1658"/>
              <a:ext cx="45" cy="80"/>
            </a:xfrm>
            <a:custGeom>
              <a:avLst/>
              <a:gdLst>
                <a:gd name="T0" fmla="*/ 1 w 136"/>
                <a:gd name="T1" fmla="*/ 0 h 241"/>
                <a:gd name="T2" fmla="*/ 0 w 136"/>
                <a:gd name="T3" fmla="*/ 0 h 241"/>
                <a:gd name="T4" fmla="*/ 2 w 136"/>
                <a:gd name="T5" fmla="*/ 6 h 241"/>
                <a:gd name="T6" fmla="*/ 1 w 136"/>
                <a:gd name="T7" fmla="*/ 9 h 241"/>
                <a:gd name="T8" fmla="*/ 2 w 136"/>
                <a:gd name="T9" fmla="*/ 9 h 241"/>
                <a:gd name="T10" fmla="*/ 5 w 136"/>
                <a:gd name="T11" fmla="*/ 0 h 241"/>
                <a:gd name="T12" fmla="*/ 4 w 136"/>
                <a:gd name="T13" fmla="*/ 0 h 241"/>
                <a:gd name="T14" fmla="*/ 2 w 136"/>
                <a:gd name="T15" fmla="*/ 5 h 241"/>
                <a:gd name="T16" fmla="*/ 1 w 136"/>
                <a:gd name="T17" fmla="*/ 0 h 2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6"/>
                <a:gd name="T28" fmla="*/ 0 h 241"/>
                <a:gd name="T29" fmla="*/ 136 w 136"/>
                <a:gd name="T30" fmla="*/ 241 h 2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6" h="241">
                  <a:moveTo>
                    <a:pt x="31" y="0"/>
                  </a:moveTo>
                  <a:lnTo>
                    <a:pt x="0" y="0"/>
                  </a:lnTo>
                  <a:lnTo>
                    <a:pt x="56" y="172"/>
                  </a:lnTo>
                  <a:lnTo>
                    <a:pt x="37" y="241"/>
                  </a:lnTo>
                  <a:lnTo>
                    <a:pt x="62" y="241"/>
                  </a:lnTo>
                  <a:lnTo>
                    <a:pt x="136" y="0"/>
                  </a:lnTo>
                  <a:lnTo>
                    <a:pt x="110" y="0"/>
                  </a:lnTo>
                  <a:lnTo>
                    <a:pt x="67" y="14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72" name="Freeform 471"/>
            <p:cNvSpPr>
              <a:spLocks/>
            </p:cNvSpPr>
            <p:nvPr/>
          </p:nvSpPr>
          <p:spPr bwMode="auto">
            <a:xfrm>
              <a:off x="2236" y="1637"/>
              <a:ext cx="39" cy="78"/>
            </a:xfrm>
            <a:custGeom>
              <a:avLst/>
              <a:gdLst>
                <a:gd name="T0" fmla="*/ 4 w 117"/>
                <a:gd name="T1" fmla="*/ 9 h 234"/>
                <a:gd name="T2" fmla="*/ 4 w 117"/>
                <a:gd name="T3" fmla="*/ 4 h 234"/>
                <a:gd name="T4" fmla="*/ 4 w 117"/>
                <a:gd name="T5" fmla="*/ 5 h 234"/>
                <a:gd name="T6" fmla="*/ 4 w 117"/>
                <a:gd name="T7" fmla="*/ 4 h 234"/>
                <a:gd name="T8" fmla="*/ 4 w 117"/>
                <a:gd name="T9" fmla="*/ 4 h 234"/>
                <a:gd name="T10" fmla="*/ 4 w 117"/>
                <a:gd name="T11" fmla="*/ 3 h 234"/>
                <a:gd name="T12" fmla="*/ 4 w 117"/>
                <a:gd name="T13" fmla="*/ 3 h 234"/>
                <a:gd name="T14" fmla="*/ 4 w 117"/>
                <a:gd name="T15" fmla="*/ 3 h 234"/>
                <a:gd name="T16" fmla="*/ 3 w 117"/>
                <a:gd name="T17" fmla="*/ 3 h 234"/>
                <a:gd name="T18" fmla="*/ 3 w 117"/>
                <a:gd name="T19" fmla="*/ 3 h 234"/>
                <a:gd name="T20" fmla="*/ 3 w 117"/>
                <a:gd name="T21" fmla="*/ 3 h 234"/>
                <a:gd name="T22" fmla="*/ 2 w 117"/>
                <a:gd name="T23" fmla="*/ 3 h 234"/>
                <a:gd name="T24" fmla="*/ 2 w 117"/>
                <a:gd name="T25" fmla="*/ 3 h 234"/>
                <a:gd name="T26" fmla="*/ 1 w 117"/>
                <a:gd name="T27" fmla="*/ 3 h 234"/>
                <a:gd name="T28" fmla="*/ 1 w 117"/>
                <a:gd name="T29" fmla="*/ 3 h 234"/>
                <a:gd name="T30" fmla="*/ 1 w 117"/>
                <a:gd name="T31" fmla="*/ 3 h 234"/>
                <a:gd name="T32" fmla="*/ 1 w 117"/>
                <a:gd name="T33" fmla="*/ 0 h 234"/>
                <a:gd name="T34" fmla="*/ 0 w 117"/>
                <a:gd name="T35" fmla="*/ 0 h 234"/>
                <a:gd name="T36" fmla="*/ 0 w 117"/>
                <a:gd name="T37" fmla="*/ 9 h 234"/>
                <a:gd name="T38" fmla="*/ 1 w 117"/>
                <a:gd name="T39" fmla="*/ 9 h 234"/>
                <a:gd name="T40" fmla="*/ 1 w 117"/>
                <a:gd name="T41" fmla="*/ 5 h 234"/>
                <a:gd name="T42" fmla="*/ 1 w 117"/>
                <a:gd name="T43" fmla="*/ 5 h 234"/>
                <a:gd name="T44" fmla="*/ 1 w 117"/>
                <a:gd name="T45" fmla="*/ 5 h 234"/>
                <a:gd name="T46" fmla="*/ 1 w 117"/>
                <a:gd name="T47" fmla="*/ 4 h 234"/>
                <a:gd name="T48" fmla="*/ 1 w 117"/>
                <a:gd name="T49" fmla="*/ 4 h 234"/>
                <a:gd name="T50" fmla="*/ 2 w 117"/>
                <a:gd name="T51" fmla="*/ 4 h 234"/>
                <a:gd name="T52" fmla="*/ 2 w 117"/>
                <a:gd name="T53" fmla="*/ 3 h 234"/>
                <a:gd name="T54" fmla="*/ 2 w 117"/>
                <a:gd name="T55" fmla="*/ 3 h 234"/>
                <a:gd name="T56" fmla="*/ 3 w 117"/>
                <a:gd name="T57" fmla="*/ 3 h 234"/>
                <a:gd name="T58" fmla="*/ 3 w 117"/>
                <a:gd name="T59" fmla="*/ 4 h 234"/>
                <a:gd name="T60" fmla="*/ 3 w 117"/>
                <a:gd name="T61" fmla="*/ 4 h 234"/>
                <a:gd name="T62" fmla="*/ 3 w 117"/>
                <a:gd name="T63" fmla="*/ 4 h 234"/>
                <a:gd name="T64" fmla="*/ 3 w 117"/>
                <a:gd name="T65" fmla="*/ 5 h 234"/>
                <a:gd name="T66" fmla="*/ 3 w 117"/>
                <a:gd name="T67" fmla="*/ 5 h 234"/>
                <a:gd name="T68" fmla="*/ 3 w 117"/>
                <a:gd name="T69" fmla="*/ 9 h 234"/>
                <a:gd name="T70" fmla="*/ 4 w 117"/>
                <a:gd name="T71" fmla="*/ 9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7"/>
                <a:gd name="T109" fmla="*/ 0 h 234"/>
                <a:gd name="T110" fmla="*/ 117 w 117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7" h="234">
                  <a:moveTo>
                    <a:pt x="117" y="234"/>
                  </a:moveTo>
                  <a:lnTo>
                    <a:pt x="117" y="117"/>
                  </a:lnTo>
                  <a:lnTo>
                    <a:pt x="117" y="123"/>
                  </a:lnTo>
                  <a:lnTo>
                    <a:pt x="117" y="110"/>
                  </a:lnTo>
                  <a:lnTo>
                    <a:pt x="115" y="100"/>
                  </a:lnTo>
                  <a:lnTo>
                    <a:pt x="112" y="92"/>
                  </a:lnTo>
                  <a:lnTo>
                    <a:pt x="108" y="85"/>
                  </a:lnTo>
                  <a:lnTo>
                    <a:pt x="101" y="80"/>
                  </a:lnTo>
                  <a:lnTo>
                    <a:pt x="94" y="77"/>
                  </a:lnTo>
                  <a:lnTo>
                    <a:pt x="85" y="74"/>
                  </a:lnTo>
                  <a:lnTo>
                    <a:pt x="74" y="74"/>
                  </a:lnTo>
                  <a:lnTo>
                    <a:pt x="58" y="74"/>
                  </a:lnTo>
                  <a:lnTo>
                    <a:pt x="46" y="77"/>
                  </a:lnTo>
                  <a:lnTo>
                    <a:pt x="37" y="81"/>
                  </a:lnTo>
                  <a:lnTo>
                    <a:pt x="31" y="92"/>
                  </a:lnTo>
                  <a:lnTo>
                    <a:pt x="25" y="9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4"/>
                  </a:lnTo>
                  <a:lnTo>
                    <a:pt x="25" y="234"/>
                  </a:lnTo>
                  <a:lnTo>
                    <a:pt x="25" y="142"/>
                  </a:lnTo>
                  <a:lnTo>
                    <a:pt x="31" y="142"/>
                  </a:lnTo>
                  <a:lnTo>
                    <a:pt x="31" y="124"/>
                  </a:lnTo>
                  <a:lnTo>
                    <a:pt x="35" y="107"/>
                  </a:lnTo>
                  <a:lnTo>
                    <a:pt x="38" y="102"/>
                  </a:lnTo>
                  <a:lnTo>
                    <a:pt x="44" y="96"/>
                  </a:lnTo>
                  <a:lnTo>
                    <a:pt x="52" y="94"/>
                  </a:lnTo>
                  <a:lnTo>
                    <a:pt x="62" y="92"/>
                  </a:lnTo>
                  <a:lnTo>
                    <a:pt x="70" y="92"/>
                  </a:lnTo>
                  <a:lnTo>
                    <a:pt x="77" y="95"/>
                  </a:lnTo>
                  <a:lnTo>
                    <a:pt x="87" y="102"/>
                  </a:lnTo>
                  <a:lnTo>
                    <a:pt x="91" y="113"/>
                  </a:lnTo>
                  <a:lnTo>
                    <a:pt x="92" y="130"/>
                  </a:lnTo>
                  <a:lnTo>
                    <a:pt x="87" y="123"/>
                  </a:lnTo>
                  <a:lnTo>
                    <a:pt x="87" y="234"/>
                  </a:lnTo>
                  <a:lnTo>
                    <a:pt x="117" y="2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73" name="Freeform 472"/>
            <p:cNvSpPr>
              <a:spLocks/>
            </p:cNvSpPr>
            <p:nvPr/>
          </p:nvSpPr>
          <p:spPr bwMode="auto">
            <a:xfrm>
              <a:off x="2310" y="1698"/>
              <a:ext cx="20" cy="20"/>
            </a:xfrm>
            <a:custGeom>
              <a:avLst/>
              <a:gdLst>
                <a:gd name="T0" fmla="*/ 0 w 61"/>
                <a:gd name="T1" fmla="*/ 1 h 62"/>
                <a:gd name="T2" fmla="*/ 0 w 61"/>
                <a:gd name="T3" fmla="*/ 2 h 62"/>
                <a:gd name="T4" fmla="*/ 0 w 61"/>
                <a:gd name="T5" fmla="*/ 2 h 62"/>
                <a:gd name="T6" fmla="*/ 1 w 61"/>
                <a:gd name="T7" fmla="*/ 2 h 62"/>
                <a:gd name="T8" fmla="*/ 1 w 61"/>
                <a:gd name="T9" fmla="*/ 2 h 62"/>
                <a:gd name="T10" fmla="*/ 1 w 61"/>
                <a:gd name="T11" fmla="*/ 2 h 62"/>
                <a:gd name="T12" fmla="*/ 2 w 61"/>
                <a:gd name="T13" fmla="*/ 2 h 62"/>
                <a:gd name="T14" fmla="*/ 2 w 61"/>
                <a:gd name="T15" fmla="*/ 1 h 62"/>
                <a:gd name="T16" fmla="*/ 2 w 61"/>
                <a:gd name="T17" fmla="*/ 1 h 62"/>
                <a:gd name="T18" fmla="*/ 2 w 61"/>
                <a:gd name="T19" fmla="*/ 1 h 62"/>
                <a:gd name="T20" fmla="*/ 2 w 61"/>
                <a:gd name="T21" fmla="*/ 0 h 62"/>
                <a:gd name="T22" fmla="*/ 2 w 61"/>
                <a:gd name="T23" fmla="*/ 0 h 62"/>
                <a:gd name="T24" fmla="*/ 1 w 61"/>
                <a:gd name="T25" fmla="*/ 0 h 62"/>
                <a:gd name="T26" fmla="*/ 1 w 61"/>
                <a:gd name="T27" fmla="*/ 0 h 62"/>
                <a:gd name="T28" fmla="*/ 1 w 61"/>
                <a:gd name="T29" fmla="*/ 1 h 62"/>
                <a:gd name="T30" fmla="*/ 1 w 61"/>
                <a:gd name="T31" fmla="*/ 1 h 62"/>
                <a:gd name="T32" fmla="*/ 1 w 61"/>
                <a:gd name="T33" fmla="*/ 1 h 62"/>
                <a:gd name="T34" fmla="*/ 0 w 61"/>
                <a:gd name="T35" fmla="*/ 1 h 62"/>
                <a:gd name="T36" fmla="*/ 0 w 61"/>
                <a:gd name="T37" fmla="*/ 1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62"/>
                <a:gd name="T59" fmla="*/ 61 w 61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62">
                  <a:moveTo>
                    <a:pt x="0" y="32"/>
                  </a:moveTo>
                  <a:lnTo>
                    <a:pt x="0" y="57"/>
                  </a:lnTo>
                  <a:lnTo>
                    <a:pt x="5" y="62"/>
                  </a:lnTo>
                  <a:lnTo>
                    <a:pt x="16" y="61"/>
                  </a:lnTo>
                  <a:lnTo>
                    <a:pt x="28" y="58"/>
                  </a:lnTo>
                  <a:lnTo>
                    <a:pt x="36" y="53"/>
                  </a:lnTo>
                  <a:lnTo>
                    <a:pt x="44" y="46"/>
                  </a:lnTo>
                  <a:lnTo>
                    <a:pt x="51" y="37"/>
                  </a:lnTo>
                  <a:lnTo>
                    <a:pt x="57" y="29"/>
                  </a:lnTo>
                  <a:lnTo>
                    <a:pt x="60" y="18"/>
                  </a:lnTo>
                  <a:lnTo>
                    <a:pt x="61" y="7"/>
                  </a:lnTo>
                  <a:lnTo>
                    <a:pt x="61" y="0"/>
                  </a:lnTo>
                  <a:lnTo>
                    <a:pt x="30" y="0"/>
                  </a:lnTo>
                  <a:lnTo>
                    <a:pt x="30" y="7"/>
                  </a:lnTo>
                  <a:lnTo>
                    <a:pt x="29" y="19"/>
                  </a:lnTo>
                  <a:lnTo>
                    <a:pt x="25" y="29"/>
                  </a:lnTo>
                  <a:lnTo>
                    <a:pt x="16" y="34"/>
                  </a:lnTo>
                  <a:lnTo>
                    <a:pt x="5" y="37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74" name="Freeform 473"/>
            <p:cNvSpPr>
              <a:spLocks/>
            </p:cNvSpPr>
            <p:nvPr/>
          </p:nvSpPr>
          <p:spPr bwMode="auto">
            <a:xfrm>
              <a:off x="2310" y="1658"/>
              <a:ext cx="20" cy="31"/>
            </a:xfrm>
            <a:custGeom>
              <a:avLst/>
              <a:gdLst>
                <a:gd name="T0" fmla="*/ 0 w 61"/>
                <a:gd name="T1" fmla="*/ 3 h 94"/>
                <a:gd name="T2" fmla="*/ 0 w 61"/>
                <a:gd name="T3" fmla="*/ 3 h 94"/>
                <a:gd name="T4" fmla="*/ 2 w 61"/>
                <a:gd name="T5" fmla="*/ 3 h 94"/>
                <a:gd name="T6" fmla="*/ 2 w 61"/>
                <a:gd name="T7" fmla="*/ 3 h 94"/>
                <a:gd name="T8" fmla="*/ 2 w 61"/>
                <a:gd name="T9" fmla="*/ 2 h 94"/>
                <a:gd name="T10" fmla="*/ 2 w 61"/>
                <a:gd name="T11" fmla="*/ 2 h 94"/>
                <a:gd name="T12" fmla="*/ 2 w 61"/>
                <a:gd name="T13" fmla="*/ 1 h 94"/>
                <a:gd name="T14" fmla="*/ 2 w 61"/>
                <a:gd name="T15" fmla="*/ 1 h 94"/>
                <a:gd name="T16" fmla="*/ 1 w 61"/>
                <a:gd name="T17" fmla="*/ 1 h 94"/>
                <a:gd name="T18" fmla="*/ 1 w 61"/>
                <a:gd name="T19" fmla="*/ 0 h 94"/>
                <a:gd name="T20" fmla="*/ 1 w 61"/>
                <a:gd name="T21" fmla="*/ 0 h 94"/>
                <a:gd name="T22" fmla="*/ 0 w 61"/>
                <a:gd name="T23" fmla="*/ 0 h 94"/>
                <a:gd name="T24" fmla="*/ 0 w 61"/>
                <a:gd name="T25" fmla="*/ 0 h 94"/>
                <a:gd name="T26" fmla="*/ 0 w 61"/>
                <a:gd name="T27" fmla="*/ 1 h 94"/>
                <a:gd name="T28" fmla="*/ 0 w 61"/>
                <a:gd name="T29" fmla="*/ 1 h 94"/>
                <a:gd name="T30" fmla="*/ 1 w 61"/>
                <a:gd name="T31" fmla="*/ 1 h 94"/>
                <a:gd name="T32" fmla="*/ 1 w 61"/>
                <a:gd name="T33" fmla="*/ 1 h 94"/>
                <a:gd name="T34" fmla="*/ 1 w 61"/>
                <a:gd name="T35" fmla="*/ 1 h 94"/>
                <a:gd name="T36" fmla="*/ 1 w 61"/>
                <a:gd name="T37" fmla="*/ 2 h 94"/>
                <a:gd name="T38" fmla="*/ 1 w 61"/>
                <a:gd name="T39" fmla="*/ 2 h 94"/>
                <a:gd name="T40" fmla="*/ 1 w 61"/>
                <a:gd name="T41" fmla="*/ 2 h 94"/>
                <a:gd name="T42" fmla="*/ 1 w 61"/>
                <a:gd name="T43" fmla="*/ 3 h 94"/>
                <a:gd name="T44" fmla="*/ 1 w 61"/>
                <a:gd name="T45" fmla="*/ 3 h 94"/>
                <a:gd name="T46" fmla="*/ 0 w 61"/>
                <a:gd name="T47" fmla="*/ 3 h 9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1"/>
                <a:gd name="T73" fmla="*/ 0 h 94"/>
                <a:gd name="T74" fmla="*/ 61 w 61"/>
                <a:gd name="T75" fmla="*/ 94 h 9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1" h="94">
                  <a:moveTo>
                    <a:pt x="0" y="75"/>
                  </a:moveTo>
                  <a:lnTo>
                    <a:pt x="0" y="94"/>
                  </a:lnTo>
                  <a:lnTo>
                    <a:pt x="61" y="94"/>
                  </a:lnTo>
                  <a:lnTo>
                    <a:pt x="61" y="81"/>
                  </a:lnTo>
                  <a:lnTo>
                    <a:pt x="61" y="63"/>
                  </a:lnTo>
                  <a:lnTo>
                    <a:pt x="58" y="48"/>
                  </a:lnTo>
                  <a:lnTo>
                    <a:pt x="55" y="35"/>
                  </a:lnTo>
                  <a:lnTo>
                    <a:pt x="50" y="25"/>
                  </a:lnTo>
                  <a:lnTo>
                    <a:pt x="41" y="17"/>
                  </a:lnTo>
                  <a:lnTo>
                    <a:pt x="32" y="10"/>
                  </a:lnTo>
                  <a:lnTo>
                    <a:pt x="21" y="7"/>
                  </a:lnTo>
                  <a:lnTo>
                    <a:pt x="5" y="6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18" y="27"/>
                  </a:lnTo>
                  <a:lnTo>
                    <a:pt x="23" y="30"/>
                  </a:lnTo>
                  <a:lnTo>
                    <a:pt x="28" y="35"/>
                  </a:lnTo>
                  <a:lnTo>
                    <a:pt x="30" y="42"/>
                  </a:lnTo>
                  <a:lnTo>
                    <a:pt x="33" y="52"/>
                  </a:lnTo>
                  <a:lnTo>
                    <a:pt x="36" y="64"/>
                  </a:lnTo>
                  <a:lnTo>
                    <a:pt x="36" y="81"/>
                  </a:lnTo>
                  <a:lnTo>
                    <a:pt x="3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75" name="Freeform 474"/>
            <p:cNvSpPr>
              <a:spLocks/>
            </p:cNvSpPr>
            <p:nvPr/>
          </p:nvSpPr>
          <p:spPr bwMode="auto">
            <a:xfrm>
              <a:off x="2292" y="1658"/>
              <a:ext cx="20" cy="60"/>
            </a:xfrm>
            <a:custGeom>
              <a:avLst/>
              <a:gdLst>
                <a:gd name="T0" fmla="*/ 2 w 60"/>
                <a:gd name="T1" fmla="*/ 1 h 181"/>
                <a:gd name="T2" fmla="*/ 2 w 60"/>
                <a:gd name="T3" fmla="*/ 0 h 181"/>
                <a:gd name="T4" fmla="*/ 2 w 60"/>
                <a:gd name="T5" fmla="*/ 0 h 181"/>
                <a:gd name="T6" fmla="*/ 1 w 60"/>
                <a:gd name="T7" fmla="*/ 0 h 181"/>
                <a:gd name="T8" fmla="*/ 0 w 60"/>
                <a:gd name="T9" fmla="*/ 1 h 181"/>
                <a:gd name="T10" fmla="*/ 0 w 60"/>
                <a:gd name="T11" fmla="*/ 2 h 181"/>
                <a:gd name="T12" fmla="*/ 0 w 60"/>
                <a:gd name="T13" fmla="*/ 4 h 181"/>
                <a:gd name="T14" fmla="*/ 0 w 60"/>
                <a:gd name="T15" fmla="*/ 6 h 181"/>
                <a:gd name="T16" fmla="*/ 1 w 60"/>
                <a:gd name="T17" fmla="*/ 6 h 181"/>
                <a:gd name="T18" fmla="*/ 2 w 60"/>
                <a:gd name="T19" fmla="*/ 7 h 181"/>
                <a:gd name="T20" fmla="*/ 2 w 60"/>
                <a:gd name="T21" fmla="*/ 7 h 181"/>
                <a:gd name="T22" fmla="*/ 2 w 60"/>
                <a:gd name="T23" fmla="*/ 6 h 181"/>
                <a:gd name="T24" fmla="*/ 2 w 60"/>
                <a:gd name="T25" fmla="*/ 6 h 181"/>
                <a:gd name="T26" fmla="*/ 2 w 60"/>
                <a:gd name="T27" fmla="*/ 6 h 181"/>
                <a:gd name="T28" fmla="*/ 1 w 60"/>
                <a:gd name="T29" fmla="*/ 6 h 181"/>
                <a:gd name="T30" fmla="*/ 1 w 60"/>
                <a:gd name="T31" fmla="*/ 5 h 181"/>
                <a:gd name="T32" fmla="*/ 1 w 60"/>
                <a:gd name="T33" fmla="*/ 3 h 181"/>
                <a:gd name="T34" fmla="*/ 2 w 60"/>
                <a:gd name="T35" fmla="*/ 3 h 181"/>
                <a:gd name="T36" fmla="*/ 2 w 60"/>
                <a:gd name="T37" fmla="*/ 3 h 181"/>
                <a:gd name="T38" fmla="*/ 1 w 60"/>
                <a:gd name="T39" fmla="*/ 3 h 181"/>
                <a:gd name="T40" fmla="*/ 1 w 60"/>
                <a:gd name="T41" fmla="*/ 3 h 181"/>
                <a:gd name="T42" fmla="*/ 1 w 60"/>
                <a:gd name="T43" fmla="*/ 2 h 181"/>
                <a:gd name="T44" fmla="*/ 2 w 60"/>
                <a:gd name="T45" fmla="*/ 1 h 181"/>
                <a:gd name="T46" fmla="*/ 2 w 60"/>
                <a:gd name="T47" fmla="*/ 1 h 181"/>
                <a:gd name="T48" fmla="*/ 2 w 60"/>
                <a:gd name="T49" fmla="*/ 1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181"/>
                <a:gd name="T77" fmla="*/ 60 w 60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181">
                  <a:moveTo>
                    <a:pt x="55" y="25"/>
                  </a:moveTo>
                  <a:lnTo>
                    <a:pt x="55" y="0"/>
                  </a:lnTo>
                  <a:lnTo>
                    <a:pt x="60" y="6"/>
                  </a:lnTo>
                  <a:lnTo>
                    <a:pt x="27" y="13"/>
                  </a:lnTo>
                  <a:lnTo>
                    <a:pt x="9" y="31"/>
                  </a:lnTo>
                  <a:lnTo>
                    <a:pt x="0" y="59"/>
                  </a:lnTo>
                  <a:lnTo>
                    <a:pt x="0" y="119"/>
                  </a:lnTo>
                  <a:lnTo>
                    <a:pt x="9" y="155"/>
                  </a:lnTo>
                  <a:lnTo>
                    <a:pt x="25" y="173"/>
                  </a:lnTo>
                  <a:lnTo>
                    <a:pt x="48" y="181"/>
                  </a:lnTo>
                  <a:lnTo>
                    <a:pt x="60" y="181"/>
                  </a:lnTo>
                  <a:lnTo>
                    <a:pt x="55" y="176"/>
                  </a:lnTo>
                  <a:lnTo>
                    <a:pt x="55" y="151"/>
                  </a:lnTo>
                  <a:lnTo>
                    <a:pt x="60" y="156"/>
                  </a:lnTo>
                  <a:lnTo>
                    <a:pt x="38" y="152"/>
                  </a:lnTo>
                  <a:lnTo>
                    <a:pt x="28" y="140"/>
                  </a:lnTo>
                  <a:lnTo>
                    <a:pt x="24" y="94"/>
                  </a:lnTo>
                  <a:lnTo>
                    <a:pt x="55" y="94"/>
                  </a:lnTo>
                  <a:lnTo>
                    <a:pt x="55" y="75"/>
                  </a:lnTo>
                  <a:lnTo>
                    <a:pt x="24" y="75"/>
                  </a:lnTo>
                  <a:lnTo>
                    <a:pt x="24" y="81"/>
                  </a:lnTo>
                  <a:lnTo>
                    <a:pt x="31" y="42"/>
                  </a:lnTo>
                  <a:lnTo>
                    <a:pt x="46" y="27"/>
                  </a:lnTo>
                  <a:lnTo>
                    <a:pt x="60" y="25"/>
                  </a:lnTo>
                  <a:lnTo>
                    <a:pt x="55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76" name="Freeform 475"/>
            <p:cNvSpPr>
              <a:spLocks/>
            </p:cNvSpPr>
            <p:nvPr/>
          </p:nvSpPr>
          <p:spPr bwMode="auto">
            <a:xfrm>
              <a:off x="2346" y="1658"/>
              <a:ext cx="67" cy="57"/>
            </a:xfrm>
            <a:custGeom>
              <a:avLst/>
              <a:gdLst>
                <a:gd name="T0" fmla="*/ 4 w 200"/>
                <a:gd name="T1" fmla="*/ 6 h 170"/>
                <a:gd name="T2" fmla="*/ 4 w 200"/>
                <a:gd name="T3" fmla="*/ 2 h 170"/>
                <a:gd name="T4" fmla="*/ 4 w 200"/>
                <a:gd name="T5" fmla="*/ 2 h 170"/>
                <a:gd name="T6" fmla="*/ 5 w 200"/>
                <a:gd name="T7" fmla="*/ 1 h 170"/>
                <a:gd name="T8" fmla="*/ 6 w 200"/>
                <a:gd name="T9" fmla="*/ 1 h 170"/>
                <a:gd name="T10" fmla="*/ 6 w 200"/>
                <a:gd name="T11" fmla="*/ 1 h 170"/>
                <a:gd name="T12" fmla="*/ 6 w 200"/>
                <a:gd name="T13" fmla="*/ 2 h 170"/>
                <a:gd name="T14" fmla="*/ 6 w 200"/>
                <a:gd name="T15" fmla="*/ 6 h 170"/>
                <a:gd name="T16" fmla="*/ 7 w 200"/>
                <a:gd name="T17" fmla="*/ 6 h 170"/>
                <a:gd name="T18" fmla="*/ 7 w 200"/>
                <a:gd name="T19" fmla="*/ 1 h 170"/>
                <a:gd name="T20" fmla="*/ 7 w 200"/>
                <a:gd name="T21" fmla="*/ 0 h 170"/>
                <a:gd name="T22" fmla="*/ 6 w 200"/>
                <a:gd name="T23" fmla="*/ 0 h 170"/>
                <a:gd name="T24" fmla="*/ 5 w 200"/>
                <a:gd name="T25" fmla="*/ 0 h 170"/>
                <a:gd name="T26" fmla="*/ 4 w 200"/>
                <a:gd name="T27" fmla="*/ 1 h 170"/>
                <a:gd name="T28" fmla="*/ 4 w 200"/>
                <a:gd name="T29" fmla="*/ 0 h 170"/>
                <a:gd name="T30" fmla="*/ 2 w 200"/>
                <a:gd name="T31" fmla="*/ 0 h 170"/>
                <a:gd name="T32" fmla="*/ 2 w 200"/>
                <a:gd name="T33" fmla="*/ 1 h 170"/>
                <a:gd name="T34" fmla="*/ 1 w 200"/>
                <a:gd name="T35" fmla="*/ 1 h 170"/>
                <a:gd name="T36" fmla="*/ 1 w 200"/>
                <a:gd name="T37" fmla="*/ 0 h 170"/>
                <a:gd name="T38" fmla="*/ 0 w 200"/>
                <a:gd name="T39" fmla="*/ 0 h 170"/>
                <a:gd name="T40" fmla="*/ 0 w 200"/>
                <a:gd name="T41" fmla="*/ 2 h 170"/>
                <a:gd name="T42" fmla="*/ 0 w 200"/>
                <a:gd name="T43" fmla="*/ 1 h 170"/>
                <a:gd name="T44" fmla="*/ 0 w 200"/>
                <a:gd name="T45" fmla="*/ 6 h 170"/>
                <a:gd name="T46" fmla="*/ 1 w 200"/>
                <a:gd name="T47" fmla="*/ 6 h 170"/>
                <a:gd name="T48" fmla="*/ 1 w 200"/>
                <a:gd name="T49" fmla="*/ 2 h 170"/>
                <a:gd name="T50" fmla="*/ 1 w 200"/>
                <a:gd name="T51" fmla="*/ 2 h 170"/>
                <a:gd name="T52" fmla="*/ 1 w 200"/>
                <a:gd name="T53" fmla="*/ 1 h 170"/>
                <a:gd name="T54" fmla="*/ 2 w 200"/>
                <a:gd name="T55" fmla="*/ 1 h 170"/>
                <a:gd name="T56" fmla="*/ 3 w 200"/>
                <a:gd name="T57" fmla="*/ 1 h 170"/>
                <a:gd name="T58" fmla="*/ 3 w 200"/>
                <a:gd name="T59" fmla="*/ 2 h 170"/>
                <a:gd name="T60" fmla="*/ 3 w 200"/>
                <a:gd name="T61" fmla="*/ 6 h 170"/>
                <a:gd name="T62" fmla="*/ 4 w 200"/>
                <a:gd name="T63" fmla="*/ 6 h 1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0"/>
                <a:gd name="T97" fmla="*/ 0 h 170"/>
                <a:gd name="T98" fmla="*/ 200 w 200"/>
                <a:gd name="T99" fmla="*/ 170 h 1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0" h="170">
                  <a:moveTo>
                    <a:pt x="112" y="170"/>
                  </a:moveTo>
                  <a:lnTo>
                    <a:pt x="112" y="57"/>
                  </a:lnTo>
                  <a:lnTo>
                    <a:pt x="119" y="63"/>
                  </a:lnTo>
                  <a:lnTo>
                    <a:pt x="124" y="32"/>
                  </a:lnTo>
                  <a:lnTo>
                    <a:pt x="150" y="25"/>
                  </a:lnTo>
                  <a:lnTo>
                    <a:pt x="161" y="28"/>
                  </a:lnTo>
                  <a:lnTo>
                    <a:pt x="168" y="45"/>
                  </a:lnTo>
                  <a:lnTo>
                    <a:pt x="168" y="170"/>
                  </a:lnTo>
                  <a:lnTo>
                    <a:pt x="200" y="170"/>
                  </a:lnTo>
                  <a:lnTo>
                    <a:pt x="198" y="32"/>
                  </a:lnTo>
                  <a:lnTo>
                    <a:pt x="182" y="11"/>
                  </a:lnTo>
                  <a:lnTo>
                    <a:pt x="165" y="6"/>
                  </a:lnTo>
                  <a:lnTo>
                    <a:pt x="131" y="9"/>
                  </a:lnTo>
                  <a:lnTo>
                    <a:pt x="112" y="25"/>
                  </a:lnTo>
                  <a:lnTo>
                    <a:pt x="95" y="9"/>
                  </a:lnTo>
                  <a:lnTo>
                    <a:pt x="62" y="6"/>
                  </a:lnTo>
                  <a:lnTo>
                    <a:pt x="41" y="14"/>
                  </a:lnTo>
                  <a:lnTo>
                    <a:pt x="31" y="25"/>
                  </a:lnTo>
                  <a:lnTo>
                    <a:pt x="31" y="0"/>
                  </a:lnTo>
                  <a:lnTo>
                    <a:pt x="0" y="0"/>
                  </a:lnTo>
                  <a:lnTo>
                    <a:pt x="6" y="45"/>
                  </a:lnTo>
                  <a:lnTo>
                    <a:pt x="0" y="38"/>
                  </a:lnTo>
                  <a:lnTo>
                    <a:pt x="0" y="170"/>
                  </a:lnTo>
                  <a:lnTo>
                    <a:pt x="31" y="170"/>
                  </a:lnTo>
                  <a:lnTo>
                    <a:pt x="31" y="57"/>
                  </a:lnTo>
                  <a:lnTo>
                    <a:pt x="31" y="63"/>
                  </a:lnTo>
                  <a:lnTo>
                    <a:pt x="38" y="38"/>
                  </a:lnTo>
                  <a:lnTo>
                    <a:pt x="62" y="25"/>
                  </a:lnTo>
                  <a:lnTo>
                    <a:pt x="81" y="34"/>
                  </a:lnTo>
                  <a:lnTo>
                    <a:pt x="87" y="57"/>
                  </a:lnTo>
                  <a:lnTo>
                    <a:pt x="87" y="170"/>
                  </a:lnTo>
                  <a:lnTo>
                    <a:pt x="112" y="1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77" name="Freeform 476"/>
            <p:cNvSpPr>
              <a:spLocks/>
            </p:cNvSpPr>
            <p:nvPr/>
          </p:nvSpPr>
          <p:spPr bwMode="auto">
            <a:xfrm>
              <a:off x="2445" y="1658"/>
              <a:ext cx="22" cy="60"/>
            </a:xfrm>
            <a:custGeom>
              <a:avLst/>
              <a:gdLst>
                <a:gd name="T0" fmla="*/ 0 w 68"/>
                <a:gd name="T1" fmla="*/ 6 h 181"/>
                <a:gd name="T2" fmla="*/ 0 w 68"/>
                <a:gd name="T3" fmla="*/ 6 h 181"/>
                <a:gd name="T4" fmla="*/ 0 w 68"/>
                <a:gd name="T5" fmla="*/ 7 h 181"/>
                <a:gd name="T6" fmla="*/ 1 w 68"/>
                <a:gd name="T7" fmla="*/ 7 h 181"/>
                <a:gd name="T8" fmla="*/ 1 w 68"/>
                <a:gd name="T9" fmla="*/ 7 h 181"/>
                <a:gd name="T10" fmla="*/ 2 w 68"/>
                <a:gd name="T11" fmla="*/ 6 h 181"/>
                <a:gd name="T12" fmla="*/ 2 w 68"/>
                <a:gd name="T13" fmla="*/ 6 h 181"/>
                <a:gd name="T14" fmla="*/ 2 w 68"/>
                <a:gd name="T15" fmla="*/ 6 h 181"/>
                <a:gd name="T16" fmla="*/ 2 w 68"/>
                <a:gd name="T17" fmla="*/ 5 h 181"/>
                <a:gd name="T18" fmla="*/ 2 w 68"/>
                <a:gd name="T19" fmla="*/ 4 h 181"/>
                <a:gd name="T20" fmla="*/ 2 w 68"/>
                <a:gd name="T21" fmla="*/ 3 h 181"/>
                <a:gd name="T22" fmla="*/ 2 w 68"/>
                <a:gd name="T23" fmla="*/ 2 h 181"/>
                <a:gd name="T24" fmla="*/ 2 w 68"/>
                <a:gd name="T25" fmla="*/ 2 h 181"/>
                <a:gd name="T26" fmla="*/ 2 w 68"/>
                <a:gd name="T27" fmla="*/ 1 h 181"/>
                <a:gd name="T28" fmla="*/ 2 w 68"/>
                <a:gd name="T29" fmla="*/ 1 h 181"/>
                <a:gd name="T30" fmla="*/ 1 w 68"/>
                <a:gd name="T31" fmla="*/ 0 h 181"/>
                <a:gd name="T32" fmla="*/ 1 w 68"/>
                <a:gd name="T33" fmla="*/ 0 h 181"/>
                <a:gd name="T34" fmla="*/ 0 w 68"/>
                <a:gd name="T35" fmla="*/ 0 h 181"/>
                <a:gd name="T36" fmla="*/ 0 w 68"/>
                <a:gd name="T37" fmla="*/ 0 h 181"/>
                <a:gd name="T38" fmla="*/ 0 w 68"/>
                <a:gd name="T39" fmla="*/ 1 h 181"/>
                <a:gd name="T40" fmla="*/ 0 w 68"/>
                <a:gd name="T41" fmla="*/ 1 h 181"/>
                <a:gd name="T42" fmla="*/ 1 w 68"/>
                <a:gd name="T43" fmla="*/ 1 h 181"/>
                <a:gd name="T44" fmla="*/ 1 w 68"/>
                <a:gd name="T45" fmla="*/ 1 h 181"/>
                <a:gd name="T46" fmla="*/ 1 w 68"/>
                <a:gd name="T47" fmla="*/ 1 h 181"/>
                <a:gd name="T48" fmla="*/ 1 w 68"/>
                <a:gd name="T49" fmla="*/ 2 h 181"/>
                <a:gd name="T50" fmla="*/ 1 w 68"/>
                <a:gd name="T51" fmla="*/ 2 h 181"/>
                <a:gd name="T52" fmla="*/ 2 w 68"/>
                <a:gd name="T53" fmla="*/ 2 h 181"/>
                <a:gd name="T54" fmla="*/ 2 w 68"/>
                <a:gd name="T55" fmla="*/ 3 h 181"/>
                <a:gd name="T56" fmla="*/ 2 w 68"/>
                <a:gd name="T57" fmla="*/ 4 h 181"/>
                <a:gd name="T58" fmla="*/ 1 w 68"/>
                <a:gd name="T59" fmla="*/ 4 h 181"/>
                <a:gd name="T60" fmla="*/ 1 w 68"/>
                <a:gd name="T61" fmla="*/ 5 h 181"/>
                <a:gd name="T62" fmla="*/ 1 w 68"/>
                <a:gd name="T63" fmla="*/ 5 h 181"/>
                <a:gd name="T64" fmla="*/ 1 w 68"/>
                <a:gd name="T65" fmla="*/ 5 h 181"/>
                <a:gd name="T66" fmla="*/ 1 w 68"/>
                <a:gd name="T67" fmla="*/ 6 h 181"/>
                <a:gd name="T68" fmla="*/ 1 w 68"/>
                <a:gd name="T69" fmla="*/ 6 h 181"/>
                <a:gd name="T70" fmla="*/ 0 w 68"/>
                <a:gd name="T71" fmla="*/ 6 h 181"/>
                <a:gd name="T72" fmla="*/ 0 w 68"/>
                <a:gd name="T73" fmla="*/ 6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"/>
                <a:gd name="T112" fmla="*/ 0 h 181"/>
                <a:gd name="T113" fmla="*/ 68 w 68"/>
                <a:gd name="T114" fmla="*/ 181 h 1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" h="181">
                  <a:moveTo>
                    <a:pt x="0" y="151"/>
                  </a:moveTo>
                  <a:lnTo>
                    <a:pt x="0" y="176"/>
                  </a:lnTo>
                  <a:lnTo>
                    <a:pt x="7" y="181"/>
                  </a:lnTo>
                  <a:lnTo>
                    <a:pt x="19" y="181"/>
                  </a:lnTo>
                  <a:lnTo>
                    <a:pt x="32" y="178"/>
                  </a:lnTo>
                  <a:lnTo>
                    <a:pt x="42" y="173"/>
                  </a:lnTo>
                  <a:lnTo>
                    <a:pt x="51" y="166"/>
                  </a:lnTo>
                  <a:lnTo>
                    <a:pt x="58" y="155"/>
                  </a:lnTo>
                  <a:lnTo>
                    <a:pt x="64" y="140"/>
                  </a:lnTo>
                  <a:lnTo>
                    <a:pt x="67" y="119"/>
                  </a:lnTo>
                  <a:lnTo>
                    <a:pt x="68" y="94"/>
                  </a:lnTo>
                  <a:lnTo>
                    <a:pt x="67" y="59"/>
                  </a:lnTo>
                  <a:lnTo>
                    <a:pt x="63" y="43"/>
                  </a:lnTo>
                  <a:lnTo>
                    <a:pt x="58" y="31"/>
                  </a:lnTo>
                  <a:lnTo>
                    <a:pt x="50" y="20"/>
                  </a:lnTo>
                  <a:lnTo>
                    <a:pt x="39" y="13"/>
                  </a:lnTo>
                  <a:lnTo>
                    <a:pt x="25" y="7"/>
                  </a:lnTo>
                  <a:lnTo>
                    <a:pt x="7" y="6"/>
                  </a:lnTo>
                  <a:lnTo>
                    <a:pt x="0" y="0"/>
                  </a:lnTo>
                  <a:lnTo>
                    <a:pt x="0" y="25"/>
                  </a:lnTo>
                  <a:lnTo>
                    <a:pt x="7" y="25"/>
                  </a:lnTo>
                  <a:lnTo>
                    <a:pt x="21" y="28"/>
                  </a:lnTo>
                  <a:lnTo>
                    <a:pt x="26" y="31"/>
                  </a:lnTo>
                  <a:lnTo>
                    <a:pt x="32" y="36"/>
                  </a:lnTo>
                  <a:lnTo>
                    <a:pt x="36" y="45"/>
                  </a:lnTo>
                  <a:lnTo>
                    <a:pt x="40" y="55"/>
                  </a:lnTo>
                  <a:lnTo>
                    <a:pt x="42" y="66"/>
                  </a:lnTo>
                  <a:lnTo>
                    <a:pt x="43" y="81"/>
                  </a:lnTo>
                  <a:lnTo>
                    <a:pt x="43" y="101"/>
                  </a:lnTo>
                  <a:lnTo>
                    <a:pt x="40" y="117"/>
                  </a:lnTo>
                  <a:lnTo>
                    <a:pt x="38" y="130"/>
                  </a:lnTo>
                  <a:lnTo>
                    <a:pt x="33" y="140"/>
                  </a:lnTo>
                  <a:lnTo>
                    <a:pt x="29" y="148"/>
                  </a:lnTo>
                  <a:lnTo>
                    <a:pt x="22" y="152"/>
                  </a:lnTo>
                  <a:lnTo>
                    <a:pt x="15" y="155"/>
                  </a:lnTo>
                  <a:lnTo>
                    <a:pt x="7" y="156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78" name="Freeform 477"/>
            <p:cNvSpPr>
              <a:spLocks/>
            </p:cNvSpPr>
            <p:nvPr/>
          </p:nvSpPr>
          <p:spPr bwMode="auto">
            <a:xfrm>
              <a:off x="2425" y="1658"/>
              <a:ext cx="22" cy="60"/>
            </a:xfrm>
            <a:custGeom>
              <a:avLst/>
              <a:gdLst>
                <a:gd name="T0" fmla="*/ 2 w 67"/>
                <a:gd name="T1" fmla="*/ 1 h 181"/>
                <a:gd name="T2" fmla="*/ 2 w 67"/>
                <a:gd name="T3" fmla="*/ 0 h 181"/>
                <a:gd name="T4" fmla="*/ 2 w 67"/>
                <a:gd name="T5" fmla="*/ 0 h 181"/>
                <a:gd name="T6" fmla="*/ 1 w 67"/>
                <a:gd name="T7" fmla="*/ 0 h 181"/>
                <a:gd name="T8" fmla="*/ 0 w 67"/>
                <a:gd name="T9" fmla="*/ 1 h 181"/>
                <a:gd name="T10" fmla="*/ 0 w 67"/>
                <a:gd name="T11" fmla="*/ 2 h 181"/>
                <a:gd name="T12" fmla="*/ 0 w 67"/>
                <a:gd name="T13" fmla="*/ 4 h 181"/>
                <a:gd name="T14" fmla="*/ 0 w 67"/>
                <a:gd name="T15" fmla="*/ 6 h 181"/>
                <a:gd name="T16" fmla="*/ 1 w 67"/>
                <a:gd name="T17" fmla="*/ 6 h 181"/>
                <a:gd name="T18" fmla="*/ 2 w 67"/>
                <a:gd name="T19" fmla="*/ 7 h 181"/>
                <a:gd name="T20" fmla="*/ 2 w 67"/>
                <a:gd name="T21" fmla="*/ 7 h 181"/>
                <a:gd name="T22" fmla="*/ 2 w 67"/>
                <a:gd name="T23" fmla="*/ 6 h 181"/>
                <a:gd name="T24" fmla="*/ 2 w 67"/>
                <a:gd name="T25" fmla="*/ 6 h 181"/>
                <a:gd name="T26" fmla="*/ 2 w 67"/>
                <a:gd name="T27" fmla="*/ 6 h 181"/>
                <a:gd name="T28" fmla="*/ 1 w 67"/>
                <a:gd name="T29" fmla="*/ 5 h 181"/>
                <a:gd name="T30" fmla="*/ 1 w 67"/>
                <a:gd name="T31" fmla="*/ 4 h 181"/>
                <a:gd name="T32" fmla="*/ 1 w 67"/>
                <a:gd name="T33" fmla="*/ 2 h 181"/>
                <a:gd name="T34" fmla="*/ 1 w 67"/>
                <a:gd name="T35" fmla="*/ 1 h 181"/>
                <a:gd name="T36" fmla="*/ 2 w 67"/>
                <a:gd name="T37" fmla="*/ 1 h 181"/>
                <a:gd name="T38" fmla="*/ 2 w 67"/>
                <a:gd name="T39" fmla="*/ 1 h 1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7"/>
                <a:gd name="T61" fmla="*/ 0 h 181"/>
                <a:gd name="T62" fmla="*/ 67 w 67"/>
                <a:gd name="T63" fmla="*/ 181 h 18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7" h="181">
                  <a:moveTo>
                    <a:pt x="60" y="25"/>
                  </a:moveTo>
                  <a:lnTo>
                    <a:pt x="60" y="0"/>
                  </a:lnTo>
                  <a:lnTo>
                    <a:pt x="67" y="6"/>
                  </a:lnTo>
                  <a:lnTo>
                    <a:pt x="29" y="13"/>
                  </a:lnTo>
                  <a:lnTo>
                    <a:pt x="10" y="31"/>
                  </a:lnTo>
                  <a:lnTo>
                    <a:pt x="0" y="59"/>
                  </a:lnTo>
                  <a:lnTo>
                    <a:pt x="0" y="119"/>
                  </a:lnTo>
                  <a:lnTo>
                    <a:pt x="10" y="155"/>
                  </a:lnTo>
                  <a:lnTo>
                    <a:pt x="29" y="173"/>
                  </a:lnTo>
                  <a:lnTo>
                    <a:pt x="53" y="181"/>
                  </a:lnTo>
                  <a:lnTo>
                    <a:pt x="67" y="181"/>
                  </a:lnTo>
                  <a:lnTo>
                    <a:pt x="60" y="176"/>
                  </a:lnTo>
                  <a:lnTo>
                    <a:pt x="60" y="151"/>
                  </a:lnTo>
                  <a:lnTo>
                    <a:pt x="67" y="156"/>
                  </a:lnTo>
                  <a:lnTo>
                    <a:pt x="40" y="148"/>
                  </a:lnTo>
                  <a:lnTo>
                    <a:pt x="31" y="117"/>
                  </a:lnTo>
                  <a:lnTo>
                    <a:pt x="31" y="66"/>
                  </a:lnTo>
                  <a:lnTo>
                    <a:pt x="40" y="36"/>
                  </a:lnTo>
                  <a:lnTo>
                    <a:pt x="53" y="28"/>
                  </a:lnTo>
                  <a:lnTo>
                    <a:pt x="6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79" name="Freeform 478"/>
            <p:cNvSpPr>
              <a:spLocks/>
            </p:cNvSpPr>
            <p:nvPr/>
          </p:nvSpPr>
          <p:spPr bwMode="auto">
            <a:xfrm>
              <a:off x="2501" y="1658"/>
              <a:ext cx="21" cy="80"/>
            </a:xfrm>
            <a:custGeom>
              <a:avLst/>
              <a:gdLst>
                <a:gd name="T0" fmla="*/ 0 w 61"/>
                <a:gd name="T1" fmla="*/ 8 h 241"/>
                <a:gd name="T2" fmla="*/ 0 w 61"/>
                <a:gd name="T3" fmla="*/ 9 h 241"/>
                <a:gd name="T4" fmla="*/ 1 w 61"/>
                <a:gd name="T5" fmla="*/ 9 h 241"/>
                <a:gd name="T6" fmla="*/ 2 w 61"/>
                <a:gd name="T7" fmla="*/ 8 h 241"/>
                <a:gd name="T8" fmla="*/ 2 w 61"/>
                <a:gd name="T9" fmla="*/ 8 h 241"/>
                <a:gd name="T10" fmla="*/ 2 w 61"/>
                <a:gd name="T11" fmla="*/ 7 h 241"/>
                <a:gd name="T12" fmla="*/ 2 w 61"/>
                <a:gd name="T13" fmla="*/ 7 h 241"/>
                <a:gd name="T14" fmla="*/ 2 w 61"/>
                <a:gd name="T15" fmla="*/ 0 h 241"/>
                <a:gd name="T16" fmla="*/ 1 w 61"/>
                <a:gd name="T17" fmla="*/ 0 h 241"/>
                <a:gd name="T18" fmla="*/ 1 w 61"/>
                <a:gd name="T19" fmla="*/ 1 h 241"/>
                <a:gd name="T20" fmla="*/ 1 w 61"/>
                <a:gd name="T21" fmla="*/ 0 h 241"/>
                <a:gd name="T22" fmla="*/ 0 w 61"/>
                <a:gd name="T23" fmla="*/ 0 h 241"/>
                <a:gd name="T24" fmla="*/ 0 w 61"/>
                <a:gd name="T25" fmla="*/ 1 h 241"/>
                <a:gd name="T26" fmla="*/ 1 w 61"/>
                <a:gd name="T27" fmla="*/ 1 h 241"/>
                <a:gd name="T28" fmla="*/ 1 w 61"/>
                <a:gd name="T29" fmla="*/ 2 h 241"/>
                <a:gd name="T30" fmla="*/ 1 w 61"/>
                <a:gd name="T31" fmla="*/ 3 h 241"/>
                <a:gd name="T32" fmla="*/ 1 w 61"/>
                <a:gd name="T33" fmla="*/ 5 h 241"/>
                <a:gd name="T34" fmla="*/ 1 w 61"/>
                <a:gd name="T35" fmla="*/ 5 h 241"/>
                <a:gd name="T36" fmla="*/ 0 w 61"/>
                <a:gd name="T37" fmla="*/ 6 h 241"/>
                <a:gd name="T38" fmla="*/ 0 w 61"/>
                <a:gd name="T39" fmla="*/ 6 h 241"/>
                <a:gd name="T40" fmla="*/ 0 w 61"/>
                <a:gd name="T41" fmla="*/ 7 h 241"/>
                <a:gd name="T42" fmla="*/ 1 w 61"/>
                <a:gd name="T43" fmla="*/ 6 h 241"/>
                <a:gd name="T44" fmla="*/ 1 w 61"/>
                <a:gd name="T45" fmla="*/ 6 h 241"/>
                <a:gd name="T46" fmla="*/ 1 w 61"/>
                <a:gd name="T47" fmla="*/ 7 h 241"/>
                <a:gd name="T48" fmla="*/ 1 w 61"/>
                <a:gd name="T49" fmla="*/ 7 h 241"/>
                <a:gd name="T50" fmla="*/ 1 w 61"/>
                <a:gd name="T51" fmla="*/ 8 h 241"/>
                <a:gd name="T52" fmla="*/ 0 w 61"/>
                <a:gd name="T53" fmla="*/ 8 h 241"/>
                <a:gd name="T54" fmla="*/ 0 w 61"/>
                <a:gd name="T55" fmla="*/ 8 h 2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1"/>
                <a:gd name="T85" fmla="*/ 0 h 241"/>
                <a:gd name="T86" fmla="*/ 61 w 61"/>
                <a:gd name="T87" fmla="*/ 241 h 24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1" h="241">
                  <a:moveTo>
                    <a:pt x="0" y="222"/>
                  </a:moveTo>
                  <a:lnTo>
                    <a:pt x="0" y="241"/>
                  </a:lnTo>
                  <a:lnTo>
                    <a:pt x="28" y="240"/>
                  </a:lnTo>
                  <a:lnTo>
                    <a:pt x="52" y="227"/>
                  </a:lnTo>
                  <a:lnTo>
                    <a:pt x="60" y="209"/>
                  </a:lnTo>
                  <a:lnTo>
                    <a:pt x="61" y="197"/>
                  </a:lnTo>
                  <a:lnTo>
                    <a:pt x="56" y="197"/>
                  </a:lnTo>
                  <a:lnTo>
                    <a:pt x="56" y="0"/>
                  </a:lnTo>
                  <a:lnTo>
                    <a:pt x="31" y="0"/>
                  </a:lnTo>
                  <a:lnTo>
                    <a:pt x="31" y="25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5" y="30"/>
                  </a:lnTo>
                  <a:lnTo>
                    <a:pt x="31" y="53"/>
                  </a:lnTo>
                  <a:lnTo>
                    <a:pt x="38" y="89"/>
                  </a:lnTo>
                  <a:lnTo>
                    <a:pt x="31" y="130"/>
                  </a:lnTo>
                  <a:lnTo>
                    <a:pt x="22" y="146"/>
                  </a:lnTo>
                  <a:lnTo>
                    <a:pt x="0" y="152"/>
                  </a:lnTo>
                  <a:lnTo>
                    <a:pt x="0" y="172"/>
                  </a:lnTo>
                  <a:lnTo>
                    <a:pt x="7" y="177"/>
                  </a:lnTo>
                  <a:lnTo>
                    <a:pt x="31" y="159"/>
                  </a:lnTo>
                  <a:lnTo>
                    <a:pt x="31" y="152"/>
                  </a:lnTo>
                  <a:lnTo>
                    <a:pt x="31" y="190"/>
                  </a:lnTo>
                  <a:lnTo>
                    <a:pt x="38" y="197"/>
                  </a:lnTo>
                  <a:lnTo>
                    <a:pt x="29" y="213"/>
                  </a:lnTo>
                  <a:lnTo>
                    <a:pt x="7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80" name="Freeform 479"/>
            <p:cNvSpPr>
              <a:spLocks/>
            </p:cNvSpPr>
            <p:nvPr/>
          </p:nvSpPr>
          <p:spPr bwMode="auto">
            <a:xfrm>
              <a:off x="2483" y="1658"/>
              <a:ext cx="21" cy="59"/>
            </a:xfrm>
            <a:custGeom>
              <a:avLst/>
              <a:gdLst>
                <a:gd name="T0" fmla="*/ 2 w 61"/>
                <a:gd name="T1" fmla="*/ 1 h 177"/>
                <a:gd name="T2" fmla="*/ 2 w 61"/>
                <a:gd name="T3" fmla="*/ 0 h 177"/>
                <a:gd name="T4" fmla="*/ 2 w 61"/>
                <a:gd name="T5" fmla="*/ 0 h 177"/>
                <a:gd name="T6" fmla="*/ 1 w 61"/>
                <a:gd name="T7" fmla="*/ 0 h 177"/>
                <a:gd name="T8" fmla="*/ 0 w 61"/>
                <a:gd name="T9" fmla="*/ 1 h 177"/>
                <a:gd name="T10" fmla="*/ 0 w 61"/>
                <a:gd name="T11" fmla="*/ 2 h 177"/>
                <a:gd name="T12" fmla="*/ 0 w 61"/>
                <a:gd name="T13" fmla="*/ 4 h 177"/>
                <a:gd name="T14" fmla="*/ 0 w 61"/>
                <a:gd name="T15" fmla="*/ 6 h 177"/>
                <a:gd name="T16" fmla="*/ 1 w 61"/>
                <a:gd name="T17" fmla="*/ 6 h 177"/>
                <a:gd name="T18" fmla="*/ 2 w 61"/>
                <a:gd name="T19" fmla="*/ 7 h 177"/>
                <a:gd name="T20" fmla="*/ 2 w 61"/>
                <a:gd name="T21" fmla="*/ 7 h 177"/>
                <a:gd name="T22" fmla="*/ 2 w 61"/>
                <a:gd name="T23" fmla="*/ 6 h 177"/>
                <a:gd name="T24" fmla="*/ 2 w 61"/>
                <a:gd name="T25" fmla="*/ 6 h 177"/>
                <a:gd name="T26" fmla="*/ 2 w 61"/>
                <a:gd name="T27" fmla="*/ 6 h 177"/>
                <a:gd name="T28" fmla="*/ 1 w 61"/>
                <a:gd name="T29" fmla="*/ 5 h 177"/>
                <a:gd name="T30" fmla="*/ 1 w 61"/>
                <a:gd name="T31" fmla="*/ 4 h 177"/>
                <a:gd name="T32" fmla="*/ 1 w 61"/>
                <a:gd name="T33" fmla="*/ 2 h 177"/>
                <a:gd name="T34" fmla="*/ 2 w 61"/>
                <a:gd name="T35" fmla="*/ 1 h 177"/>
                <a:gd name="T36" fmla="*/ 2 w 61"/>
                <a:gd name="T37" fmla="*/ 1 h 177"/>
                <a:gd name="T38" fmla="*/ 2 w 61"/>
                <a:gd name="T39" fmla="*/ 1 h 17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"/>
                <a:gd name="T61" fmla="*/ 0 h 177"/>
                <a:gd name="T62" fmla="*/ 61 w 61"/>
                <a:gd name="T63" fmla="*/ 177 h 17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" h="177">
                  <a:moveTo>
                    <a:pt x="54" y="25"/>
                  </a:moveTo>
                  <a:lnTo>
                    <a:pt x="54" y="0"/>
                  </a:lnTo>
                  <a:lnTo>
                    <a:pt x="61" y="6"/>
                  </a:lnTo>
                  <a:lnTo>
                    <a:pt x="28" y="10"/>
                  </a:lnTo>
                  <a:lnTo>
                    <a:pt x="11" y="24"/>
                  </a:lnTo>
                  <a:lnTo>
                    <a:pt x="0" y="57"/>
                  </a:lnTo>
                  <a:lnTo>
                    <a:pt x="0" y="121"/>
                  </a:lnTo>
                  <a:lnTo>
                    <a:pt x="7" y="151"/>
                  </a:lnTo>
                  <a:lnTo>
                    <a:pt x="22" y="170"/>
                  </a:lnTo>
                  <a:lnTo>
                    <a:pt x="48" y="177"/>
                  </a:lnTo>
                  <a:lnTo>
                    <a:pt x="61" y="177"/>
                  </a:lnTo>
                  <a:lnTo>
                    <a:pt x="54" y="172"/>
                  </a:lnTo>
                  <a:lnTo>
                    <a:pt x="54" y="152"/>
                  </a:lnTo>
                  <a:lnTo>
                    <a:pt x="61" y="152"/>
                  </a:lnTo>
                  <a:lnTo>
                    <a:pt x="36" y="145"/>
                  </a:lnTo>
                  <a:lnTo>
                    <a:pt x="23" y="102"/>
                  </a:lnTo>
                  <a:lnTo>
                    <a:pt x="29" y="46"/>
                  </a:lnTo>
                  <a:lnTo>
                    <a:pt x="46" y="27"/>
                  </a:lnTo>
                  <a:lnTo>
                    <a:pt x="61" y="25"/>
                  </a:lnTo>
                  <a:lnTo>
                    <a:pt x="54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81" name="Freeform 480"/>
            <p:cNvSpPr>
              <a:spLocks/>
            </p:cNvSpPr>
            <p:nvPr/>
          </p:nvSpPr>
          <p:spPr bwMode="auto">
            <a:xfrm>
              <a:off x="2483" y="1724"/>
              <a:ext cx="21" cy="14"/>
            </a:xfrm>
            <a:custGeom>
              <a:avLst/>
              <a:gdLst>
                <a:gd name="T0" fmla="*/ 2 w 63"/>
                <a:gd name="T1" fmla="*/ 1 h 44"/>
                <a:gd name="T2" fmla="*/ 2 w 63"/>
                <a:gd name="T3" fmla="*/ 1 h 44"/>
                <a:gd name="T4" fmla="*/ 2 w 63"/>
                <a:gd name="T5" fmla="*/ 1 h 44"/>
                <a:gd name="T6" fmla="*/ 2 w 63"/>
                <a:gd name="T7" fmla="*/ 1 h 44"/>
                <a:gd name="T8" fmla="*/ 2 w 63"/>
                <a:gd name="T9" fmla="*/ 1 h 44"/>
                <a:gd name="T10" fmla="*/ 1 w 63"/>
                <a:gd name="T11" fmla="*/ 0 h 44"/>
                <a:gd name="T12" fmla="*/ 1 w 63"/>
                <a:gd name="T13" fmla="*/ 0 h 44"/>
                <a:gd name="T14" fmla="*/ 1 w 63"/>
                <a:gd name="T15" fmla="*/ 0 h 44"/>
                <a:gd name="T16" fmla="*/ 0 w 63"/>
                <a:gd name="T17" fmla="*/ 0 h 44"/>
                <a:gd name="T18" fmla="*/ 0 w 63"/>
                <a:gd name="T19" fmla="*/ 0 h 44"/>
                <a:gd name="T20" fmla="*/ 0 w 63"/>
                <a:gd name="T21" fmla="*/ 0 h 44"/>
                <a:gd name="T22" fmla="*/ 0 w 63"/>
                <a:gd name="T23" fmla="*/ 1 h 44"/>
                <a:gd name="T24" fmla="*/ 0 w 63"/>
                <a:gd name="T25" fmla="*/ 1 h 44"/>
                <a:gd name="T26" fmla="*/ 1 w 63"/>
                <a:gd name="T27" fmla="*/ 1 h 44"/>
                <a:gd name="T28" fmla="*/ 1 w 63"/>
                <a:gd name="T29" fmla="*/ 1 h 44"/>
                <a:gd name="T30" fmla="*/ 2 w 63"/>
                <a:gd name="T31" fmla="*/ 1 h 44"/>
                <a:gd name="T32" fmla="*/ 2 w 63"/>
                <a:gd name="T33" fmla="*/ 1 h 44"/>
                <a:gd name="T34" fmla="*/ 2 w 63"/>
                <a:gd name="T35" fmla="*/ 1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3"/>
                <a:gd name="T55" fmla="*/ 0 h 44"/>
                <a:gd name="T56" fmla="*/ 63 w 63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3" h="44">
                  <a:moveTo>
                    <a:pt x="56" y="44"/>
                  </a:moveTo>
                  <a:lnTo>
                    <a:pt x="56" y="25"/>
                  </a:lnTo>
                  <a:lnTo>
                    <a:pt x="63" y="25"/>
                  </a:lnTo>
                  <a:lnTo>
                    <a:pt x="50" y="23"/>
                  </a:lnTo>
                  <a:lnTo>
                    <a:pt x="43" y="19"/>
                  </a:lnTo>
                  <a:lnTo>
                    <a:pt x="39" y="11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6" y="12"/>
                  </a:lnTo>
                  <a:lnTo>
                    <a:pt x="9" y="22"/>
                  </a:lnTo>
                  <a:lnTo>
                    <a:pt x="13" y="30"/>
                  </a:lnTo>
                  <a:lnTo>
                    <a:pt x="20" y="36"/>
                  </a:lnTo>
                  <a:lnTo>
                    <a:pt x="36" y="43"/>
                  </a:lnTo>
                  <a:lnTo>
                    <a:pt x="56" y="44"/>
                  </a:lnTo>
                  <a:lnTo>
                    <a:pt x="63" y="44"/>
                  </a:lnTo>
                  <a:lnTo>
                    <a:pt x="56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82" name="Rectangle 481"/>
            <p:cNvSpPr>
              <a:spLocks noChangeArrowheads="1"/>
            </p:cNvSpPr>
            <p:nvPr/>
          </p:nvSpPr>
          <p:spPr bwMode="auto">
            <a:xfrm>
              <a:off x="2538" y="1637"/>
              <a:ext cx="7" cy="7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383" name="Freeform 482"/>
            <p:cNvSpPr>
              <a:spLocks/>
            </p:cNvSpPr>
            <p:nvPr/>
          </p:nvSpPr>
          <p:spPr bwMode="auto">
            <a:xfrm>
              <a:off x="2584" y="1658"/>
              <a:ext cx="20" cy="60"/>
            </a:xfrm>
            <a:custGeom>
              <a:avLst/>
              <a:gdLst>
                <a:gd name="T0" fmla="*/ 0 w 61"/>
                <a:gd name="T1" fmla="*/ 6 h 181"/>
                <a:gd name="T2" fmla="*/ 0 w 61"/>
                <a:gd name="T3" fmla="*/ 6 h 181"/>
                <a:gd name="T4" fmla="*/ 0 w 61"/>
                <a:gd name="T5" fmla="*/ 7 h 181"/>
                <a:gd name="T6" fmla="*/ 0 w 61"/>
                <a:gd name="T7" fmla="*/ 7 h 181"/>
                <a:gd name="T8" fmla="*/ 1 w 61"/>
                <a:gd name="T9" fmla="*/ 7 h 181"/>
                <a:gd name="T10" fmla="*/ 1 w 61"/>
                <a:gd name="T11" fmla="*/ 6 h 181"/>
                <a:gd name="T12" fmla="*/ 2 w 61"/>
                <a:gd name="T13" fmla="*/ 6 h 181"/>
                <a:gd name="T14" fmla="*/ 2 w 61"/>
                <a:gd name="T15" fmla="*/ 6 h 181"/>
                <a:gd name="T16" fmla="*/ 2 w 61"/>
                <a:gd name="T17" fmla="*/ 5 h 181"/>
                <a:gd name="T18" fmla="*/ 2 w 61"/>
                <a:gd name="T19" fmla="*/ 4 h 181"/>
                <a:gd name="T20" fmla="*/ 2 w 61"/>
                <a:gd name="T21" fmla="*/ 3 h 181"/>
                <a:gd name="T22" fmla="*/ 2 w 61"/>
                <a:gd name="T23" fmla="*/ 2 h 181"/>
                <a:gd name="T24" fmla="*/ 2 w 61"/>
                <a:gd name="T25" fmla="*/ 2 h 181"/>
                <a:gd name="T26" fmla="*/ 2 w 61"/>
                <a:gd name="T27" fmla="*/ 1 h 181"/>
                <a:gd name="T28" fmla="*/ 2 w 61"/>
                <a:gd name="T29" fmla="*/ 1 h 181"/>
                <a:gd name="T30" fmla="*/ 1 w 61"/>
                <a:gd name="T31" fmla="*/ 0 h 181"/>
                <a:gd name="T32" fmla="*/ 1 w 61"/>
                <a:gd name="T33" fmla="*/ 0 h 181"/>
                <a:gd name="T34" fmla="*/ 0 w 61"/>
                <a:gd name="T35" fmla="*/ 0 h 181"/>
                <a:gd name="T36" fmla="*/ 0 w 61"/>
                <a:gd name="T37" fmla="*/ 0 h 181"/>
                <a:gd name="T38" fmla="*/ 0 w 61"/>
                <a:gd name="T39" fmla="*/ 1 h 181"/>
                <a:gd name="T40" fmla="*/ 0 w 61"/>
                <a:gd name="T41" fmla="*/ 1 h 181"/>
                <a:gd name="T42" fmla="*/ 1 w 61"/>
                <a:gd name="T43" fmla="*/ 1 h 181"/>
                <a:gd name="T44" fmla="*/ 1 w 61"/>
                <a:gd name="T45" fmla="*/ 2 h 181"/>
                <a:gd name="T46" fmla="*/ 1 w 61"/>
                <a:gd name="T47" fmla="*/ 2 h 181"/>
                <a:gd name="T48" fmla="*/ 1 w 61"/>
                <a:gd name="T49" fmla="*/ 3 h 181"/>
                <a:gd name="T50" fmla="*/ 1 w 61"/>
                <a:gd name="T51" fmla="*/ 3 h 181"/>
                <a:gd name="T52" fmla="*/ 1 w 61"/>
                <a:gd name="T53" fmla="*/ 4 h 181"/>
                <a:gd name="T54" fmla="*/ 1 w 61"/>
                <a:gd name="T55" fmla="*/ 4 h 181"/>
                <a:gd name="T56" fmla="*/ 1 w 61"/>
                <a:gd name="T57" fmla="*/ 5 h 181"/>
                <a:gd name="T58" fmla="*/ 1 w 61"/>
                <a:gd name="T59" fmla="*/ 5 h 181"/>
                <a:gd name="T60" fmla="*/ 1 w 61"/>
                <a:gd name="T61" fmla="*/ 5 h 181"/>
                <a:gd name="T62" fmla="*/ 1 w 61"/>
                <a:gd name="T63" fmla="*/ 6 h 181"/>
                <a:gd name="T64" fmla="*/ 0 w 61"/>
                <a:gd name="T65" fmla="*/ 6 h 181"/>
                <a:gd name="T66" fmla="*/ 0 w 61"/>
                <a:gd name="T67" fmla="*/ 6 h 181"/>
                <a:gd name="T68" fmla="*/ 0 w 61"/>
                <a:gd name="T69" fmla="*/ 6 h 1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1"/>
                <a:gd name="T106" fmla="*/ 0 h 181"/>
                <a:gd name="T107" fmla="*/ 61 w 61"/>
                <a:gd name="T108" fmla="*/ 181 h 18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1" h="181">
                  <a:moveTo>
                    <a:pt x="0" y="151"/>
                  </a:moveTo>
                  <a:lnTo>
                    <a:pt x="0" y="176"/>
                  </a:lnTo>
                  <a:lnTo>
                    <a:pt x="0" y="181"/>
                  </a:lnTo>
                  <a:lnTo>
                    <a:pt x="11" y="180"/>
                  </a:lnTo>
                  <a:lnTo>
                    <a:pt x="22" y="177"/>
                  </a:lnTo>
                  <a:lnTo>
                    <a:pt x="33" y="172"/>
                  </a:lnTo>
                  <a:lnTo>
                    <a:pt x="42" y="163"/>
                  </a:lnTo>
                  <a:lnTo>
                    <a:pt x="50" y="152"/>
                  </a:lnTo>
                  <a:lnTo>
                    <a:pt x="55" y="137"/>
                  </a:lnTo>
                  <a:lnTo>
                    <a:pt x="60" y="117"/>
                  </a:lnTo>
                  <a:lnTo>
                    <a:pt x="61" y="94"/>
                  </a:lnTo>
                  <a:lnTo>
                    <a:pt x="60" y="59"/>
                  </a:lnTo>
                  <a:lnTo>
                    <a:pt x="57" y="43"/>
                  </a:lnTo>
                  <a:lnTo>
                    <a:pt x="51" y="31"/>
                  </a:lnTo>
                  <a:lnTo>
                    <a:pt x="44" y="20"/>
                  </a:lnTo>
                  <a:lnTo>
                    <a:pt x="33" y="13"/>
                  </a:lnTo>
                  <a:lnTo>
                    <a:pt x="18" y="7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2" y="28"/>
                  </a:lnTo>
                  <a:lnTo>
                    <a:pt x="22" y="39"/>
                  </a:lnTo>
                  <a:lnTo>
                    <a:pt x="25" y="46"/>
                  </a:lnTo>
                  <a:lnTo>
                    <a:pt x="28" y="56"/>
                  </a:lnTo>
                  <a:lnTo>
                    <a:pt x="30" y="68"/>
                  </a:lnTo>
                  <a:lnTo>
                    <a:pt x="30" y="81"/>
                  </a:lnTo>
                  <a:lnTo>
                    <a:pt x="30" y="99"/>
                  </a:lnTo>
                  <a:lnTo>
                    <a:pt x="29" y="114"/>
                  </a:lnTo>
                  <a:lnTo>
                    <a:pt x="28" y="127"/>
                  </a:lnTo>
                  <a:lnTo>
                    <a:pt x="25" y="138"/>
                  </a:lnTo>
                  <a:lnTo>
                    <a:pt x="21" y="145"/>
                  </a:lnTo>
                  <a:lnTo>
                    <a:pt x="15" y="152"/>
                  </a:lnTo>
                  <a:lnTo>
                    <a:pt x="8" y="155"/>
                  </a:lnTo>
                  <a:lnTo>
                    <a:pt x="0" y="156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84" name="Freeform 483"/>
            <p:cNvSpPr>
              <a:spLocks/>
            </p:cNvSpPr>
            <p:nvPr/>
          </p:nvSpPr>
          <p:spPr bwMode="auto">
            <a:xfrm>
              <a:off x="2562" y="1658"/>
              <a:ext cx="22" cy="60"/>
            </a:xfrm>
            <a:custGeom>
              <a:avLst/>
              <a:gdLst>
                <a:gd name="T0" fmla="*/ 2 w 66"/>
                <a:gd name="T1" fmla="*/ 1 h 181"/>
                <a:gd name="T2" fmla="*/ 2 w 66"/>
                <a:gd name="T3" fmla="*/ 0 h 181"/>
                <a:gd name="T4" fmla="*/ 2 w 66"/>
                <a:gd name="T5" fmla="*/ 0 h 181"/>
                <a:gd name="T6" fmla="*/ 2 w 66"/>
                <a:gd name="T7" fmla="*/ 0 h 181"/>
                <a:gd name="T8" fmla="*/ 1 w 66"/>
                <a:gd name="T9" fmla="*/ 1 h 181"/>
                <a:gd name="T10" fmla="*/ 0 w 66"/>
                <a:gd name="T11" fmla="*/ 2 h 181"/>
                <a:gd name="T12" fmla="*/ 0 w 66"/>
                <a:gd name="T13" fmla="*/ 4 h 181"/>
                <a:gd name="T14" fmla="*/ 0 w 66"/>
                <a:gd name="T15" fmla="*/ 6 h 181"/>
                <a:gd name="T16" fmla="*/ 1 w 66"/>
                <a:gd name="T17" fmla="*/ 6 h 181"/>
                <a:gd name="T18" fmla="*/ 2 w 66"/>
                <a:gd name="T19" fmla="*/ 7 h 181"/>
                <a:gd name="T20" fmla="*/ 2 w 66"/>
                <a:gd name="T21" fmla="*/ 7 h 181"/>
                <a:gd name="T22" fmla="*/ 2 w 66"/>
                <a:gd name="T23" fmla="*/ 6 h 181"/>
                <a:gd name="T24" fmla="*/ 2 w 66"/>
                <a:gd name="T25" fmla="*/ 6 h 181"/>
                <a:gd name="T26" fmla="*/ 2 w 66"/>
                <a:gd name="T27" fmla="*/ 5 h 181"/>
                <a:gd name="T28" fmla="*/ 1 w 66"/>
                <a:gd name="T29" fmla="*/ 4 h 181"/>
                <a:gd name="T30" fmla="*/ 1 w 66"/>
                <a:gd name="T31" fmla="*/ 2 h 181"/>
                <a:gd name="T32" fmla="*/ 2 w 66"/>
                <a:gd name="T33" fmla="*/ 1 h 181"/>
                <a:gd name="T34" fmla="*/ 2 w 66"/>
                <a:gd name="T35" fmla="*/ 1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181"/>
                <a:gd name="T56" fmla="*/ 66 w 66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181">
                  <a:moveTo>
                    <a:pt x="66" y="25"/>
                  </a:moveTo>
                  <a:lnTo>
                    <a:pt x="66" y="0"/>
                  </a:lnTo>
                  <a:lnTo>
                    <a:pt x="66" y="6"/>
                  </a:lnTo>
                  <a:lnTo>
                    <a:pt x="45" y="7"/>
                  </a:lnTo>
                  <a:lnTo>
                    <a:pt x="17" y="20"/>
                  </a:lnTo>
                  <a:lnTo>
                    <a:pt x="0" y="59"/>
                  </a:lnTo>
                  <a:lnTo>
                    <a:pt x="0" y="119"/>
                  </a:lnTo>
                  <a:lnTo>
                    <a:pt x="10" y="155"/>
                  </a:lnTo>
                  <a:lnTo>
                    <a:pt x="28" y="173"/>
                  </a:lnTo>
                  <a:lnTo>
                    <a:pt x="52" y="181"/>
                  </a:lnTo>
                  <a:lnTo>
                    <a:pt x="66" y="181"/>
                  </a:lnTo>
                  <a:lnTo>
                    <a:pt x="66" y="151"/>
                  </a:lnTo>
                  <a:lnTo>
                    <a:pt x="66" y="156"/>
                  </a:lnTo>
                  <a:lnTo>
                    <a:pt x="41" y="148"/>
                  </a:lnTo>
                  <a:lnTo>
                    <a:pt x="31" y="117"/>
                  </a:lnTo>
                  <a:lnTo>
                    <a:pt x="29" y="66"/>
                  </a:lnTo>
                  <a:lnTo>
                    <a:pt x="43" y="31"/>
                  </a:lnTo>
                  <a:lnTo>
                    <a:pt x="66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85" name="Freeform 484"/>
            <p:cNvSpPr>
              <a:spLocks/>
            </p:cNvSpPr>
            <p:nvPr/>
          </p:nvSpPr>
          <p:spPr bwMode="auto">
            <a:xfrm>
              <a:off x="2639" y="1659"/>
              <a:ext cx="22" cy="59"/>
            </a:xfrm>
            <a:custGeom>
              <a:avLst/>
              <a:gdLst>
                <a:gd name="T0" fmla="*/ 0 w 64"/>
                <a:gd name="T1" fmla="*/ 5 h 178"/>
                <a:gd name="T2" fmla="*/ 0 w 64"/>
                <a:gd name="T3" fmla="*/ 6 h 178"/>
                <a:gd name="T4" fmla="*/ 0 w 64"/>
                <a:gd name="T5" fmla="*/ 7 h 178"/>
                <a:gd name="T6" fmla="*/ 0 w 64"/>
                <a:gd name="T7" fmla="*/ 7 h 178"/>
                <a:gd name="T8" fmla="*/ 1 w 64"/>
                <a:gd name="T9" fmla="*/ 6 h 178"/>
                <a:gd name="T10" fmla="*/ 1 w 64"/>
                <a:gd name="T11" fmla="*/ 6 h 178"/>
                <a:gd name="T12" fmla="*/ 2 w 64"/>
                <a:gd name="T13" fmla="*/ 6 h 178"/>
                <a:gd name="T14" fmla="*/ 2 w 64"/>
                <a:gd name="T15" fmla="*/ 6 h 178"/>
                <a:gd name="T16" fmla="*/ 2 w 64"/>
                <a:gd name="T17" fmla="*/ 5 h 178"/>
                <a:gd name="T18" fmla="*/ 3 w 64"/>
                <a:gd name="T19" fmla="*/ 4 h 178"/>
                <a:gd name="T20" fmla="*/ 3 w 64"/>
                <a:gd name="T21" fmla="*/ 3 h 178"/>
                <a:gd name="T22" fmla="*/ 3 w 64"/>
                <a:gd name="T23" fmla="*/ 2 h 178"/>
                <a:gd name="T24" fmla="*/ 2 w 64"/>
                <a:gd name="T25" fmla="*/ 2 h 178"/>
                <a:gd name="T26" fmla="*/ 2 w 64"/>
                <a:gd name="T27" fmla="*/ 1 h 178"/>
                <a:gd name="T28" fmla="*/ 2 w 64"/>
                <a:gd name="T29" fmla="*/ 1 h 178"/>
                <a:gd name="T30" fmla="*/ 2 w 64"/>
                <a:gd name="T31" fmla="*/ 1 h 178"/>
                <a:gd name="T32" fmla="*/ 1 w 64"/>
                <a:gd name="T33" fmla="*/ 0 h 178"/>
                <a:gd name="T34" fmla="*/ 0 w 64"/>
                <a:gd name="T35" fmla="*/ 0 h 178"/>
                <a:gd name="T36" fmla="*/ 0 w 64"/>
                <a:gd name="T37" fmla="*/ 0 h 178"/>
                <a:gd name="T38" fmla="*/ 0 w 64"/>
                <a:gd name="T39" fmla="*/ 0 h 178"/>
                <a:gd name="T40" fmla="*/ 0 w 64"/>
                <a:gd name="T41" fmla="*/ 1 h 178"/>
                <a:gd name="T42" fmla="*/ 0 w 64"/>
                <a:gd name="T43" fmla="*/ 1 h 178"/>
                <a:gd name="T44" fmla="*/ 1 w 64"/>
                <a:gd name="T45" fmla="*/ 1 h 178"/>
                <a:gd name="T46" fmla="*/ 1 w 64"/>
                <a:gd name="T47" fmla="*/ 1 h 178"/>
                <a:gd name="T48" fmla="*/ 1 w 64"/>
                <a:gd name="T49" fmla="*/ 2 h 178"/>
                <a:gd name="T50" fmla="*/ 1 w 64"/>
                <a:gd name="T51" fmla="*/ 3 h 178"/>
                <a:gd name="T52" fmla="*/ 1 w 64"/>
                <a:gd name="T53" fmla="*/ 3 h 178"/>
                <a:gd name="T54" fmla="*/ 1 w 64"/>
                <a:gd name="T55" fmla="*/ 4 h 178"/>
                <a:gd name="T56" fmla="*/ 1 w 64"/>
                <a:gd name="T57" fmla="*/ 5 h 178"/>
                <a:gd name="T58" fmla="*/ 1 w 64"/>
                <a:gd name="T59" fmla="*/ 5 h 178"/>
                <a:gd name="T60" fmla="*/ 1 w 64"/>
                <a:gd name="T61" fmla="*/ 5 h 178"/>
                <a:gd name="T62" fmla="*/ 0 w 64"/>
                <a:gd name="T63" fmla="*/ 6 h 178"/>
                <a:gd name="T64" fmla="*/ 0 w 64"/>
                <a:gd name="T65" fmla="*/ 6 h 178"/>
                <a:gd name="T66" fmla="*/ 0 w 64"/>
                <a:gd name="T67" fmla="*/ 5 h 17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"/>
                <a:gd name="T103" fmla="*/ 0 h 178"/>
                <a:gd name="T104" fmla="*/ 64 w 64"/>
                <a:gd name="T105" fmla="*/ 178 h 17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" h="178">
                  <a:moveTo>
                    <a:pt x="0" y="148"/>
                  </a:moveTo>
                  <a:lnTo>
                    <a:pt x="0" y="173"/>
                  </a:lnTo>
                  <a:lnTo>
                    <a:pt x="0" y="178"/>
                  </a:lnTo>
                  <a:lnTo>
                    <a:pt x="7" y="178"/>
                  </a:lnTo>
                  <a:lnTo>
                    <a:pt x="27" y="175"/>
                  </a:lnTo>
                  <a:lnTo>
                    <a:pt x="36" y="171"/>
                  </a:lnTo>
                  <a:lnTo>
                    <a:pt x="45" y="163"/>
                  </a:lnTo>
                  <a:lnTo>
                    <a:pt x="53" y="153"/>
                  </a:lnTo>
                  <a:lnTo>
                    <a:pt x="59" y="138"/>
                  </a:lnTo>
                  <a:lnTo>
                    <a:pt x="63" y="118"/>
                  </a:lnTo>
                  <a:lnTo>
                    <a:pt x="64" y="93"/>
                  </a:lnTo>
                  <a:lnTo>
                    <a:pt x="63" y="61"/>
                  </a:lnTo>
                  <a:lnTo>
                    <a:pt x="61" y="47"/>
                  </a:lnTo>
                  <a:lnTo>
                    <a:pt x="57" y="33"/>
                  </a:lnTo>
                  <a:lnTo>
                    <a:pt x="50" y="22"/>
                  </a:lnTo>
                  <a:lnTo>
                    <a:pt x="40" y="14"/>
                  </a:lnTo>
                  <a:lnTo>
                    <a:pt x="27" y="8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25"/>
                  </a:lnTo>
                  <a:lnTo>
                    <a:pt x="8" y="28"/>
                  </a:lnTo>
                  <a:lnTo>
                    <a:pt x="17" y="33"/>
                  </a:lnTo>
                  <a:lnTo>
                    <a:pt x="22" y="39"/>
                  </a:lnTo>
                  <a:lnTo>
                    <a:pt x="27" y="47"/>
                  </a:lnTo>
                  <a:lnTo>
                    <a:pt x="31" y="68"/>
                  </a:lnTo>
                  <a:lnTo>
                    <a:pt x="32" y="93"/>
                  </a:lnTo>
                  <a:lnTo>
                    <a:pt x="32" y="113"/>
                  </a:lnTo>
                  <a:lnTo>
                    <a:pt x="28" y="132"/>
                  </a:lnTo>
                  <a:lnTo>
                    <a:pt x="24" y="142"/>
                  </a:lnTo>
                  <a:lnTo>
                    <a:pt x="18" y="149"/>
                  </a:lnTo>
                  <a:lnTo>
                    <a:pt x="11" y="153"/>
                  </a:lnTo>
                  <a:lnTo>
                    <a:pt x="0" y="155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86" name="Freeform 485"/>
            <p:cNvSpPr>
              <a:spLocks/>
            </p:cNvSpPr>
            <p:nvPr/>
          </p:nvSpPr>
          <p:spPr bwMode="auto">
            <a:xfrm>
              <a:off x="2618" y="1637"/>
              <a:ext cx="21" cy="81"/>
            </a:xfrm>
            <a:custGeom>
              <a:avLst/>
              <a:gdLst>
                <a:gd name="T0" fmla="*/ 2 w 64"/>
                <a:gd name="T1" fmla="*/ 3 h 245"/>
                <a:gd name="T2" fmla="*/ 2 w 64"/>
                <a:gd name="T3" fmla="*/ 2 h 245"/>
                <a:gd name="T4" fmla="*/ 2 w 64"/>
                <a:gd name="T5" fmla="*/ 3 h 245"/>
                <a:gd name="T6" fmla="*/ 1 w 64"/>
                <a:gd name="T7" fmla="*/ 3 h 245"/>
                <a:gd name="T8" fmla="*/ 1 w 64"/>
                <a:gd name="T9" fmla="*/ 3 h 245"/>
                <a:gd name="T10" fmla="*/ 1 w 64"/>
                <a:gd name="T11" fmla="*/ 3 h 245"/>
                <a:gd name="T12" fmla="*/ 1 w 64"/>
                <a:gd name="T13" fmla="*/ 0 h 245"/>
                <a:gd name="T14" fmla="*/ 0 w 64"/>
                <a:gd name="T15" fmla="*/ 0 h 245"/>
                <a:gd name="T16" fmla="*/ 0 w 64"/>
                <a:gd name="T17" fmla="*/ 8 h 245"/>
                <a:gd name="T18" fmla="*/ 1 w 64"/>
                <a:gd name="T19" fmla="*/ 8 h 245"/>
                <a:gd name="T20" fmla="*/ 1 w 64"/>
                <a:gd name="T21" fmla="*/ 8 h 245"/>
                <a:gd name="T22" fmla="*/ 2 w 64"/>
                <a:gd name="T23" fmla="*/ 9 h 245"/>
                <a:gd name="T24" fmla="*/ 2 w 64"/>
                <a:gd name="T25" fmla="*/ 9 h 245"/>
                <a:gd name="T26" fmla="*/ 2 w 64"/>
                <a:gd name="T27" fmla="*/ 8 h 245"/>
                <a:gd name="T28" fmla="*/ 2 w 64"/>
                <a:gd name="T29" fmla="*/ 8 h 245"/>
                <a:gd name="T30" fmla="*/ 2 w 64"/>
                <a:gd name="T31" fmla="*/ 8 h 245"/>
                <a:gd name="T32" fmla="*/ 1 w 64"/>
                <a:gd name="T33" fmla="*/ 7 h 245"/>
                <a:gd name="T34" fmla="*/ 1 w 64"/>
                <a:gd name="T35" fmla="*/ 5 h 245"/>
                <a:gd name="T36" fmla="*/ 1 w 64"/>
                <a:gd name="T37" fmla="*/ 4 h 245"/>
                <a:gd name="T38" fmla="*/ 2 w 64"/>
                <a:gd name="T39" fmla="*/ 3 h 245"/>
                <a:gd name="T40" fmla="*/ 2 w 64"/>
                <a:gd name="T41" fmla="*/ 3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245"/>
                <a:gd name="T65" fmla="*/ 64 w 64"/>
                <a:gd name="T66" fmla="*/ 245 h 24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245">
                  <a:moveTo>
                    <a:pt x="64" y="92"/>
                  </a:moveTo>
                  <a:lnTo>
                    <a:pt x="64" y="67"/>
                  </a:lnTo>
                  <a:lnTo>
                    <a:pt x="64" y="74"/>
                  </a:lnTo>
                  <a:lnTo>
                    <a:pt x="38" y="84"/>
                  </a:lnTo>
                  <a:lnTo>
                    <a:pt x="32" y="92"/>
                  </a:lnTo>
                  <a:lnTo>
                    <a:pt x="25" y="87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4"/>
                  </a:lnTo>
                  <a:lnTo>
                    <a:pt x="25" y="234"/>
                  </a:lnTo>
                  <a:lnTo>
                    <a:pt x="25" y="215"/>
                  </a:lnTo>
                  <a:lnTo>
                    <a:pt x="54" y="244"/>
                  </a:lnTo>
                  <a:lnTo>
                    <a:pt x="64" y="245"/>
                  </a:lnTo>
                  <a:lnTo>
                    <a:pt x="64" y="215"/>
                  </a:lnTo>
                  <a:lnTo>
                    <a:pt x="64" y="222"/>
                  </a:lnTo>
                  <a:lnTo>
                    <a:pt x="43" y="213"/>
                  </a:lnTo>
                  <a:lnTo>
                    <a:pt x="33" y="194"/>
                  </a:lnTo>
                  <a:lnTo>
                    <a:pt x="32" y="131"/>
                  </a:lnTo>
                  <a:lnTo>
                    <a:pt x="40" y="105"/>
                  </a:lnTo>
                  <a:lnTo>
                    <a:pt x="53" y="94"/>
                  </a:lnTo>
                  <a:lnTo>
                    <a:pt x="64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87" name="Rectangle 486"/>
            <p:cNvSpPr>
              <a:spLocks noChangeArrowheads="1"/>
            </p:cNvSpPr>
            <p:nvPr/>
          </p:nvSpPr>
          <p:spPr bwMode="auto">
            <a:xfrm>
              <a:off x="2673" y="1659"/>
              <a:ext cx="10" cy="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388" name="Rectangle 487"/>
            <p:cNvSpPr>
              <a:spLocks noChangeArrowheads="1"/>
            </p:cNvSpPr>
            <p:nvPr/>
          </p:nvSpPr>
          <p:spPr bwMode="auto">
            <a:xfrm>
              <a:off x="2673" y="1637"/>
              <a:ext cx="10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389" name="Freeform 488"/>
            <p:cNvSpPr>
              <a:spLocks/>
            </p:cNvSpPr>
            <p:nvPr/>
          </p:nvSpPr>
          <p:spPr bwMode="auto">
            <a:xfrm>
              <a:off x="2698" y="1658"/>
              <a:ext cx="41" cy="57"/>
            </a:xfrm>
            <a:custGeom>
              <a:avLst/>
              <a:gdLst>
                <a:gd name="T0" fmla="*/ 5 w 124"/>
                <a:gd name="T1" fmla="*/ 6 h 170"/>
                <a:gd name="T2" fmla="*/ 4 w 124"/>
                <a:gd name="T3" fmla="*/ 1 h 170"/>
                <a:gd name="T4" fmla="*/ 4 w 124"/>
                <a:gd name="T5" fmla="*/ 1 h 170"/>
                <a:gd name="T6" fmla="*/ 3 w 124"/>
                <a:gd name="T7" fmla="*/ 0 h 170"/>
                <a:gd name="T8" fmla="*/ 2 w 124"/>
                <a:gd name="T9" fmla="*/ 0 h 170"/>
                <a:gd name="T10" fmla="*/ 1 w 124"/>
                <a:gd name="T11" fmla="*/ 1 h 170"/>
                <a:gd name="T12" fmla="*/ 1 w 124"/>
                <a:gd name="T13" fmla="*/ 1 h 170"/>
                <a:gd name="T14" fmla="*/ 1 w 124"/>
                <a:gd name="T15" fmla="*/ 0 h 170"/>
                <a:gd name="T16" fmla="*/ 0 w 124"/>
                <a:gd name="T17" fmla="*/ 0 h 170"/>
                <a:gd name="T18" fmla="*/ 0 w 124"/>
                <a:gd name="T19" fmla="*/ 2 h 170"/>
                <a:gd name="T20" fmla="*/ 0 w 124"/>
                <a:gd name="T21" fmla="*/ 1 h 170"/>
                <a:gd name="T22" fmla="*/ 0 w 124"/>
                <a:gd name="T23" fmla="*/ 6 h 170"/>
                <a:gd name="T24" fmla="*/ 1 w 124"/>
                <a:gd name="T25" fmla="*/ 6 h 170"/>
                <a:gd name="T26" fmla="*/ 1 w 124"/>
                <a:gd name="T27" fmla="*/ 2 h 170"/>
                <a:gd name="T28" fmla="*/ 2 w 124"/>
                <a:gd name="T29" fmla="*/ 1 h 170"/>
                <a:gd name="T30" fmla="*/ 2 w 124"/>
                <a:gd name="T31" fmla="*/ 1 h 170"/>
                <a:gd name="T32" fmla="*/ 3 w 124"/>
                <a:gd name="T33" fmla="*/ 1 h 170"/>
                <a:gd name="T34" fmla="*/ 3 w 124"/>
                <a:gd name="T35" fmla="*/ 2 h 170"/>
                <a:gd name="T36" fmla="*/ 3 w 124"/>
                <a:gd name="T37" fmla="*/ 6 h 170"/>
                <a:gd name="T38" fmla="*/ 5 w 124"/>
                <a:gd name="T39" fmla="*/ 6 h 1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4"/>
                <a:gd name="T61" fmla="*/ 0 h 170"/>
                <a:gd name="T62" fmla="*/ 124 w 124"/>
                <a:gd name="T63" fmla="*/ 170 h 1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4" h="170">
                  <a:moveTo>
                    <a:pt x="124" y="170"/>
                  </a:moveTo>
                  <a:lnTo>
                    <a:pt x="122" y="36"/>
                  </a:lnTo>
                  <a:lnTo>
                    <a:pt x="110" y="14"/>
                  </a:lnTo>
                  <a:lnTo>
                    <a:pt x="81" y="6"/>
                  </a:lnTo>
                  <a:lnTo>
                    <a:pt x="51" y="9"/>
                  </a:lnTo>
                  <a:lnTo>
                    <a:pt x="37" y="25"/>
                  </a:lnTo>
                  <a:lnTo>
                    <a:pt x="30" y="25"/>
                  </a:lnTo>
                  <a:lnTo>
                    <a:pt x="30" y="0"/>
                  </a:lnTo>
                  <a:lnTo>
                    <a:pt x="0" y="0"/>
                  </a:lnTo>
                  <a:lnTo>
                    <a:pt x="7" y="45"/>
                  </a:lnTo>
                  <a:lnTo>
                    <a:pt x="0" y="38"/>
                  </a:lnTo>
                  <a:lnTo>
                    <a:pt x="0" y="170"/>
                  </a:lnTo>
                  <a:lnTo>
                    <a:pt x="30" y="170"/>
                  </a:lnTo>
                  <a:lnTo>
                    <a:pt x="32" y="57"/>
                  </a:lnTo>
                  <a:lnTo>
                    <a:pt x="43" y="35"/>
                  </a:lnTo>
                  <a:lnTo>
                    <a:pt x="68" y="25"/>
                  </a:lnTo>
                  <a:lnTo>
                    <a:pt x="88" y="34"/>
                  </a:lnTo>
                  <a:lnTo>
                    <a:pt x="93" y="57"/>
                  </a:lnTo>
                  <a:lnTo>
                    <a:pt x="93" y="170"/>
                  </a:lnTo>
                  <a:lnTo>
                    <a:pt x="124" y="1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90" name="Freeform 489"/>
            <p:cNvSpPr>
              <a:spLocks/>
            </p:cNvSpPr>
            <p:nvPr/>
          </p:nvSpPr>
          <p:spPr bwMode="auto">
            <a:xfrm>
              <a:off x="2070" y="1768"/>
              <a:ext cx="49" cy="85"/>
            </a:xfrm>
            <a:custGeom>
              <a:avLst/>
              <a:gdLst>
                <a:gd name="T0" fmla="*/ 5 w 147"/>
                <a:gd name="T1" fmla="*/ 3 h 257"/>
                <a:gd name="T2" fmla="*/ 5 w 147"/>
                <a:gd name="T3" fmla="*/ 2 h 257"/>
                <a:gd name="T4" fmla="*/ 5 w 147"/>
                <a:gd name="T5" fmla="*/ 1 h 257"/>
                <a:gd name="T6" fmla="*/ 4 w 147"/>
                <a:gd name="T7" fmla="*/ 0 h 257"/>
                <a:gd name="T8" fmla="*/ 3 w 147"/>
                <a:gd name="T9" fmla="*/ 0 h 257"/>
                <a:gd name="T10" fmla="*/ 2 w 147"/>
                <a:gd name="T11" fmla="*/ 0 h 257"/>
                <a:gd name="T12" fmla="*/ 1 w 147"/>
                <a:gd name="T13" fmla="*/ 1 h 257"/>
                <a:gd name="T14" fmla="*/ 0 w 147"/>
                <a:gd name="T15" fmla="*/ 2 h 257"/>
                <a:gd name="T16" fmla="*/ 0 w 147"/>
                <a:gd name="T17" fmla="*/ 3 h 257"/>
                <a:gd name="T18" fmla="*/ 0 w 147"/>
                <a:gd name="T19" fmla="*/ 3 h 257"/>
                <a:gd name="T20" fmla="*/ 0 w 147"/>
                <a:gd name="T21" fmla="*/ 6 h 257"/>
                <a:gd name="T22" fmla="*/ 0 w 147"/>
                <a:gd name="T23" fmla="*/ 6 h 257"/>
                <a:gd name="T24" fmla="*/ 0 w 147"/>
                <a:gd name="T25" fmla="*/ 7 h 257"/>
                <a:gd name="T26" fmla="*/ 1 w 147"/>
                <a:gd name="T27" fmla="*/ 8 h 257"/>
                <a:gd name="T28" fmla="*/ 2 w 147"/>
                <a:gd name="T29" fmla="*/ 9 h 257"/>
                <a:gd name="T30" fmla="*/ 3 w 147"/>
                <a:gd name="T31" fmla="*/ 9 h 257"/>
                <a:gd name="T32" fmla="*/ 4 w 147"/>
                <a:gd name="T33" fmla="*/ 9 h 257"/>
                <a:gd name="T34" fmla="*/ 5 w 147"/>
                <a:gd name="T35" fmla="*/ 9 h 257"/>
                <a:gd name="T36" fmla="*/ 5 w 147"/>
                <a:gd name="T37" fmla="*/ 8 h 257"/>
                <a:gd name="T38" fmla="*/ 5 w 147"/>
                <a:gd name="T39" fmla="*/ 6 h 257"/>
                <a:gd name="T40" fmla="*/ 4 w 147"/>
                <a:gd name="T41" fmla="*/ 6 h 257"/>
                <a:gd name="T42" fmla="*/ 4 w 147"/>
                <a:gd name="T43" fmla="*/ 6 h 257"/>
                <a:gd name="T44" fmla="*/ 4 w 147"/>
                <a:gd name="T45" fmla="*/ 7 h 257"/>
                <a:gd name="T46" fmla="*/ 4 w 147"/>
                <a:gd name="T47" fmla="*/ 8 h 257"/>
                <a:gd name="T48" fmla="*/ 3 w 147"/>
                <a:gd name="T49" fmla="*/ 8 h 257"/>
                <a:gd name="T50" fmla="*/ 2 w 147"/>
                <a:gd name="T51" fmla="*/ 8 h 257"/>
                <a:gd name="T52" fmla="*/ 2 w 147"/>
                <a:gd name="T53" fmla="*/ 7 h 257"/>
                <a:gd name="T54" fmla="*/ 1 w 147"/>
                <a:gd name="T55" fmla="*/ 6 h 257"/>
                <a:gd name="T56" fmla="*/ 1 w 147"/>
                <a:gd name="T57" fmla="*/ 6 h 257"/>
                <a:gd name="T58" fmla="*/ 1 w 147"/>
                <a:gd name="T59" fmla="*/ 3 h 257"/>
                <a:gd name="T60" fmla="*/ 1 w 147"/>
                <a:gd name="T61" fmla="*/ 4 h 257"/>
                <a:gd name="T62" fmla="*/ 2 w 147"/>
                <a:gd name="T63" fmla="*/ 2 h 257"/>
                <a:gd name="T64" fmla="*/ 2 w 147"/>
                <a:gd name="T65" fmla="*/ 1 h 257"/>
                <a:gd name="T66" fmla="*/ 2 w 147"/>
                <a:gd name="T67" fmla="*/ 1 h 257"/>
                <a:gd name="T68" fmla="*/ 3 w 147"/>
                <a:gd name="T69" fmla="*/ 1 h 257"/>
                <a:gd name="T70" fmla="*/ 4 w 147"/>
                <a:gd name="T71" fmla="*/ 1 h 257"/>
                <a:gd name="T72" fmla="*/ 4 w 147"/>
                <a:gd name="T73" fmla="*/ 2 h 257"/>
                <a:gd name="T74" fmla="*/ 4 w 147"/>
                <a:gd name="T75" fmla="*/ 3 h 257"/>
                <a:gd name="T76" fmla="*/ 4 w 147"/>
                <a:gd name="T77" fmla="*/ 2 h 257"/>
                <a:gd name="T78" fmla="*/ 5 w 147"/>
                <a:gd name="T79" fmla="*/ 2 h 257"/>
                <a:gd name="T80" fmla="*/ 5 w 147"/>
                <a:gd name="T81" fmla="*/ 3 h 2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7"/>
                <a:gd name="T124" fmla="*/ 0 h 257"/>
                <a:gd name="T125" fmla="*/ 147 w 147"/>
                <a:gd name="T126" fmla="*/ 257 h 25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7" h="257">
                  <a:moveTo>
                    <a:pt x="141" y="75"/>
                  </a:moveTo>
                  <a:lnTo>
                    <a:pt x="141" y="42"/>
                  </a:lnTo>
                  <a:lnTo>
                    <a:pt x="131" y="19"/>
                  </a:lnTo>
                  <a:lnTo>
                    <a:pt x="110" y="4"/>
                  </a:lnTo>
                  <a:lnTo>
                    <a:pt x="80" y="0"/>
                  </a:lnTo>
                  <a:lnTo>
                    <a:pt x="48" y="5"/>
                  </a:lnTo>
                  <a:lnTo>
                    <a:pt x="25" y="21"/>
                  </a:lnTo>
                  <a:lnTo>
                    <a:pt x="11" y="47"/>
                  </a:lnTo>
                  <a:lnTo>
                    <a:pt x="7" y="88"/>
                  </a:lnTo>
                  <a:lnTo>
                    <a:pt x="0" y="88"/>
                  </a:lnTo>
                  <a:lnTo>
                    <a:pt x="0" y="157"/>
                  </a:lnTo>
                  <a:lnTo>
                    <a:pt x="7" y="157"/>
                  </a:lnTo>
                  <a:lnTo>
                    <a:pt x="9" y="191"/>
                  </a:lnTo>
                  <a:lnTo>
                    <a:pt x="23" y="232"/>
                  </a:lnTo>
                  <a:lnTo>
                    <a:pt x="44" y="252"/>
                  </a:lnTo>
                  <a:lnTo>
                    <a:pt x="80" y="257"/>
                  </a:lnTo>
                  <a:lnTo>
                    <a:pt x="106" y="253"/>
                  </a:lnTo>
                  <a:lnTo>
                    <a:pt x="129" y="238"/>
                  </a:lnTo>
                  <a:lnTo>
                    <a:pt x="138" y="223"/>
                  </a:lnTo>
                  <a:lnTo>
                    <a:pt x="147" y="175"/>
                  </a:lnTo>
                  <a:lnTo>
                    <a:pt x="110" y="175"/>
                  </a:lnTo>
                  <a:lnTo>
                    <a:pt x="117" y="175"/>
                  </a:lnTo>
                  <a:lnTo>
                    <a:pt x="109" y="205"/>
                  </a:lnTo>
                  <a:lnTo>
                    <a:pt x="99" y="220"/>
                  </a:lnTo>
                  <a:lnTo>
                    <a:pt x="80" y="225"/>
                  </a:lnTo>
                  <a:lnTo>
                    <a:pt x="56" y="221"/>
                  </a:lnTo>
                  <a:lnTo>
                    <a:pt x="41" y="196"/>
                  </a:lnTo>
                  <a:lnTo>
                    <a:pt x="38" y="163"/>
                  </a:lnTo>
                  <a:lnTo>
                    <a:pt x="31" y="157"/>
                  </a:lnTo>
                  <a:lnTo>
                    <a:pt x="31" y="93"/>
                  </a:lnTo>
                  <a:lnTo>
                    <a:pt x="38" y="100"/>
                  </a:lnTo>
                  <a:lnTo>
                    <a:pt x="42" y="51"/>
                  </a:lnTo>
                  <a:lnTo>
                    <a:pt x="53" y="37"/>
                  </a:lnTo>
                  <a:lnTo>
                    <a:pt x="64" y="32"/>
                  </a:lnTo>
                  <a:lnTo>
                    <a:pt x="90" y="32"/>
                  </a:lnTo>
                  <a:lnTo>
                    <a:pt x="105" y="37"/>
                  </a:lnTo>
                  <a:lnTo>
                    <a:pt x="110" y="54"/>
                  </a:lnTo>
                  <a:lnTo>
                    <a:pt x="110" y="75"/>
                  </a:lnTo>
                  <a:lnTo>
                    <a:pt x="105" y="68"/>
                  </a:lnTo>
                  <a:lnTo>
                    <a:pt x="141" y="68"/>
                  </a:lnTo>
                  <a:lnTo>
                    <a:pt x="141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91" name="Freeform 490"/>
            <p:cNvSpPr>
              <a:spLocks/>
            </p:cNvSpPr>
            <p:nvPr/>
          </p:nvSpPr>
          <p:spPr bwMode="auto">
            <a:xfrm>
              <a:off x="2149" y="1793"/>
              <a:ext cx="23" cy="60"/>
            </a:xfrm>
            <a:custGeom>
              <a:avLst/>
              <a:gdLst>
                <a:gd name="T0" fmla="*/ 0 w 69"/>
                <a:gd name="T1" fmla="*/ 5 h 182"/>
                <a:gd name="T2" fmla="*/ 0 w 69"/>
                <a:gd name="T3" fmla="*/ 6 h 182"/>
                <a:gd name="T4" fmla="*/ 0 w 69"/>
                <a:gd name="T5" fmla="*/ 7 h 182"/>
                <a:gd name="T6" fmla="*/ 1 w 69"/>
                <a:gd name="T7" fmla="*/ 6 h 182"/>
                <a:gd name="T8" fmla="*/ 1 w 69"/>
                <a:gd name="T9" fmla="*/ 5 h 182"/>
                <a:gd name="T10" fmla="*/ 1 w 69"/>
                <a:gd name="T11" fmla="*/ 6 h 182"/>
                <a:gd name="T12" fmla="*/ 3 w 69"/>
                <a:gd name="T13" fmla="*/ 6 h 182"/>
                <a:gd name="T14" fmla="*/ 3 w 69"/>
                <a:gd name="T15" fmla="*/ 6 h 182"/>
                <a:gd name="T16" fmla="*/ 3 w 69"/>
                <a:gd name="T17" fmla="*/ 5 h 182"/>
                <a:gd name="T18" fmla="*/ 2 w 69"/>
                <a:gd name="T19" fmla="*/ 5 h 182"/>
                <a:gd name="T20" fmla="*/ 2 w 69"/>
                <a:gd name="T21" fmla="*/ 2 h 182"/>
                <a:gd name="T22" fmla="*/ 3 w 69"/>
                <a:gd name="T23" fmla="*/ 2 h 182"/>
                <a:gd name="T24" fmla="*/ 2 w 69"/>
                <a:gd name="T25" fmla="*/ 1 h 182"/>
                <a:gd name="T26" fmla="*/ 1 w 69"/>
                <a:gd name="T27" fmla="*/ 0 h 182"/>
                <a:gd name="T28" fmla="*/ 0 w 69"/>
                <a:gd name="T29" fmla="*/ 0 h 182"/>
                <a:gd name="T30" fmla="*/ 0 w 69"/>
                <a:gd name="T31" fmla="*/ 0 h 182"/>
                <a:gd name="T32" fmla="*/ 0 w 69"/>
                <a:gd name="T33" fmla="*/ 0 h 182"/>
                <a:gd name="T34" fmla="*/ 0 w 69"/>
                <a:gd name="T35" fmla="*/ 1 h 182"/>
                <a:gd name="T36" fmla="*/ 1 w 69"/>
                <a:gd name="T37" fmla="*/ 1 h 182"/>
                <a:gd name="T38" fmla="*/ 1 w 69"/>
                <a:gd name="T39" fmla="*/ 2 h 182"/>
                <a:gd name="T40" fmla="*/ 1 w 69"/>
                <a:gd name="T41" fmla="*/ 3 h 182"/>
                <a:gd name="T42" fmla="*/ 0 w 69"/>
                <a:gd name="T43" fmla="*/ 3 h 182"/>
                <a:gd name="T44" fmla="*/ 0 w 69"/>
                <a:gd name="T45" fmla="*/ 3 h 182"/>
                <a:gd name="T46" fmla="*/ 0 w 69"/>
                <a:gd name="T47" fmla="*/ 3 h 182"/>
                <a:gd name="T48" fmla="*/ 1 w 69"/>
                <a:gd name="T49" fmla="*/ 3 h 182"/>
                <a:gd name="T50" fmla="*/ 1 w 69"/>
                <a:gd name="T51" fmla="*/ 4 h 182"/>
                <a:gd name="T52" fmla="*/ 1 w 69"/>
                <a:gd name="T53" fmla="*/ 5 h 182"/>
                <a:gd name="T54" fmla="*/ 0 w 69"/>
                <a:gd name="T55" fmla="*/ 6 h 182"/>
                <a:gd name="T56" fmla="*/ 0 w 69"/>
                <a:gd name="T57" fmla="*/ 5 h 18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9"/>
                <a:gd name="T88" fmla="*/ 0 h 182"/>
                <a:gd name="T89" fmla="*/ 69 w 69"/>
                <a:gd name="T90" fmla="*/ 182 h 18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9" h="182">
                  <a:moveTo>
                    <a:pt x="0" y="150"/>
                  </a:moveTo>
                  <a:lnTo>
                    <a:pt x="0" y="176"/>
                  </a:lnTo>
                  <a:lnTo>
                    <a:pt x="7" y="182"/>
                  </a:lnTo>
                  <a:lnTo>
                    <a:pt x="32" y="160"/>
                  </a:lnTo>
                  <a:lnTo>
                    <a:pt x="38" y="145"/>
                  </a:lnTo>
                  <a:lnTo>
                    <a:pt x="38" y="170"/>
                  </a:lnTo>
                  <a:lnTo>
                    <a:pt x="69" y="170"/>
                  </a:lnTo>
                  <a:lnTo>
                    <a:pt x="69" y="176"/>
                  </a:lnTo>
                  <a:lnTo>
                    <a:pt x="69" y="132"/>
                  </a:lnTo>
                  <a:lnTo>
                    <a:pt x="63" y="132"/>
                  </a:lnTo>
                  <a:lnTo>
                    <a:pt x="63" y="50"/>
                  </a:lnTo>
                  <a:lnTo>
                    <a:pt x="69" y="50"/>
                  </a:lnTo>
                  <a:lnTo>
                    <a:pt x="63" y="24"/>
                  </a:lnTo>
                  <a:lnTo>
                    <a:pt x="39" y="4"/>
                  </a:lnTo>
                  <a:lnTo>
                    <a:pt x="10" y="1"/>
                  </a:lnTo>
                  <a:lnTo>
                    <a:pt x="7" y="7"/>
                  </a:lnTo>
                  <a:lnTo>
                    <a:pt x="0" y="0"/>
                  </a:lnTo>
                  <a:lnTo>
                    <a:pt x="7" y="25"/>
                  </a:lnTo>
                  <a:lnTo>
                    <a:pt x="31" y="33"/>
                  </a:lnTo>
                  <a:lnTo>
                    <a:pt x="38" y="54"/>
                  </a:lnTo>
                  <a:lnTo>
                    <a:pt x="38" y="70"/>
                  </a:lnTo>
                  <a:lnTo>
                    <a:pt x="0" y="70"/>
                  </a:lnTo>
                  <a:lnTo>
                    <a:pt x="0" y="88"/>
                  </a:lnTo>
                  <a:lnTo>
                    <a:pt x="7" y="95"/>
                  </a:lnTo>
                  <a:lnTo>
                    <a:pt x="38" y="88"/>
                  </a:lnTo>
                  <a:lnTo>
                    <a:pt x="35" y="118"/>
                  </a:lnTo>
                  <a:lnTo>
                    <a:pt x="30" y="139"/>
                  </a:lnTo>
                  <a:lnTo>
                    <a:pt x="7" y="157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92" name="Freeform 491"/>
            <p:cNvSpPr>
              <a:spLocks/>
            </p:cNvSpPr>
            <p:nvPr/>
          </p:nvSpPr>
          <p:spPr bwMode="auto">
            <a:xfrm>
              <a:off x="2133" y="1793"/>
              <a:ext cx="18" cy="16"/>
            </a:xfrm>
            <a:custGeom>
              <a:avLst/>
              <a:gdLst>
                <a:gd name="T0" fmla="*/ 2 w 55"/>
                <a:gd name="T1" fmla="*/ 1 h 50"/>
                <a:gd name="T2" fmla="*/ 2 w 55"/>
                <a:gd name="T3" fmla="*/ 0 h 50"/>
                <a:gd name="T4" fmla="*/ 2 w 55"/>
                <a:gd name="T5" fmla="*/ 0 h 50"/>
                <a:gd name="T6" fmla="*/ 1 w 55"/>
                <a:gd name="T7" fmla="*/ 0 h 50"/>
                <a:gd name="T8" fmla="*/ 1 w 55"/>
                <a:gd name="T9" fmla="*/ 1 h 50"/>
                <a:gd name="T10" fmla="*/ 0 w 55"/>
                <a:gd name="T11" fmla="*/ 1 h 50"/>
                <a:gd name="T12" fmla="*/ 0 w 55"/>
                <a:gd name="T13" fmla="*/ 1 h 50"/>
                <a:gd name="T14" fmla="*/ 0 w 55"/>
                <a:gd name="T15" fmla="*/ 1 h 50"/>
                <a:gd name="T16" fmla="*/ 0 w 55"/>
                <a:gd name="T17" fmla="*/ 2 h 50"/>
                <a:gd name="T18" fmla="*/ 0 w 55"/>
                <a:gd name="T19" fmla="*/ 2 h 50"/>
                <a:gd name="T20" fmla="*/ 1 w 55"/>
                <a:gd name="T21" fmla="*/ 2 h 50"/>
                <a:gd name="T22" fmla="*/ 1 w 55"/>
                <a:gd name="T23" fmla="*/ 1 h 50"/>
                <a:gd name="T24" fmla="*/ 1 w 55"/>
                <a:gd name="T25" fmla="*/ 1 h 50"/>
                <a:gd name="T26" fmla="*/ 2 w 55"/>
                <a:gd name="T27" fmla="*/ 1 h 50"/>
                <a:gd name="T28" fmla="*/ 2 w 55"/>
                <a:gd name="T29" fmla="*/ 1 h 50"/>
                <a:gd name="T30" fmla="*/ 2 w 55"/>
                <a:gd name="T31" fmla="*/ 1 h 50"/>
                <a:gd name="T32" fmla="*/ 2 w 55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0"/>
                <a:gd name="T53" fmla="*/ 55 w 55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0">
                  <a:moveTo>
                    <a:pt x="48" y="20"/>
                  </a:moveTo>
                  <a:lnTo>
                    <a:pt x="48" y="0"/>
                  </a:lnTo>
                  <a:lnTo>
                    <a:pt x="55" y="7"/>
                  </a:lnTo>
                  <a:lnTo>
                    <a:pt x="34" y="10"/>
                  </a:lnTo>
                  <a:lnTo>
                    <a:pt x="19" y="17"/>
                  </a:lnTo>
                  <a:lnTo>
                    <a:pt x="13" y="24"/>
                  </a:lnTo>
                  <a:lnTo>
                    <a:pt x="9" y="31"/>
                  </a:lnTo>
                  <a:lnTo>
                    <a:pt x="6" y="39"/>
                  </a:lnTo>
                  <a:lnTo>
                    <a:pt x="5" y="50"/>
                  </a:lnTo>
                  <a:lnTo>
                    <a:pt x="0" y="50"/>
                  </a:lnTo>
                  <a:lnTo>
                    <a:pt x="30" y="50"/>
                  </a:lnTo>
                  <a:lnTo>
                    <a:pt x="33" y="40"/>
                  </a:lnTo>
                  <a:lnTo>
                    <a:pt x="39" y="33"/>
                  </a:lnTo>
                  <a:lnTo>
                    <a:pt x="46" y="28"/>
                  </a:lnTo>
                  <a:lnTo>
                    <a:pt x="55" y="25"/>
                  </a:lnTo>
                  <a:lnTo>
                    <a:pt x="55" y="20"/>
                  </a:lnTo>
                  <a:lnTo>
                    <a:pt x="48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93" name="Freeform 492"/>
            <p:cNvSpPr>
              <a:spLocks/>
            </p:cNvSpPr>
            <p:nvPr/>
          </p:nvSpPr>
          <p:spPr bwMode="auto">
            <a:xfrm>
              <a:off x="2133" y="1816"/>
              <a:ext cx="18" cy="37"/>
            </a:xfrm>
            <a:custGeom>
              <a:avLst/>
              <a:gdLst>
                <a:gd name="T0" fmla="*/ 2 w 55"/>
                <a:gd name="T1" fmla="*/ 1 h 112"/>
                <a:gd name="T2" fmla="*/ 2 w 55"/>
                <a:gd name="T3" fmla="*/ 0 h 112"/>
                <a:gd name="T4" fmla="*/ 2 w 55"/>
                <a:gd name="T5" fmla="*/ 0 h 112"/>
                <a:gd name="T6" fmla="*/ 1 w 55"/>
                <a:gd name="T7" fmla="*/ 0 h 112"/>
                <a:gd name="T8" fmla="*/ 1 w 55"/>
                <a:gd name="T9" fmla="*/ 1 h 112"/>
                <a:gd name="T10" fmla="*/ 0 w 55"/>
                <a:gd name="T11" fmla="*/ 1 h 112"/>
                <a:gd name="T12" fmla="*/ 0 w 55"/>
                <a:gd name="T13" fmla="*/ 1 h 112"/>
                <a:gd name="T14" fmla="*/ 0 w 55"/>
                <a:gd name="T15" fmla="*/ 2 h 112"/>
                <a:gd name="T16" fmla="*/ 0 w 55"/>
                <a:gd name="T17" fmla="*/ 2 h 112"/>
                <a:gd name="T18" fmla="*/ 0 w 55"/>
                <a:gd name="T19" fmla="*/ 3 h 112"/>
                <a:gd name="T20" fmla="*/ 0 w 55"/>
                <a:gd name="T21" fmla="*/ 3 h 112"/>
                <a:gd name="T22" fmla="*/ 1 w 55"/>
                <a:gd name="T23" fmla="*/ 4 h 112"/>
                <a:gd name="T24" fmla="*/ 1 w 55"/>
                <a:gd name="T25" fmla="*/ 4 h 112"/>
                <a:gd name="T26" fmla="*/ 1 w 55"/>
                <a:gd name="T27" fmla="*/ 4 h 112"/>
                <a:gd name="T28" fmla="*/ 2 w 55"/>
                <a:gd name="T29" fmla="*/ 4 h 112"/>
                <a:gd name="T30" fmla="*/ 2 w 55"/>
                <a:gd name="T31" fmla="*/ 4 h 112"/>
                <a:gd name="T32" fmla="*/ 2 w 55"/>
                <a:gd name="T33" fmla="*/ 4 h 112"/>
                <a:gd name="T34" fmla="*/ 2 w 55"/>
                <a:gd name="T35" fmla="*/ 3 h 112"/>
                <a:gd name="T36" fmla="*/ 2 w 55"/>
                <a:gd name="T37" fmla="*/ 3 h 112"/>
                <a:gd name="T38" fmla="*/ 2 w 55"/>
                <a:gd name="T39" fmla="*/ 3 h 112"/>
                <a:gd name="T40" fmla="*/ 1 w 55"/>
                <a:gd name="T41" fmla="*/ 3 h 112"/>
                <a:gd name="T42" fmla="*/ 1 w 55"/>
                <a:gd name="T43" fmla="*/ 3 h 112"/>
                <a:gd name="T44" fmla="*/ 1 w 55"/>
                <a:gd name="T45" fmla="*/ 2 h 112"/>
                <a:gd name="T46" fmla="*/ 1 w 55"/>
                <a:gd name="T47" fmla="*/ 2 h 112"/>
                <a:gd name="T48" fmla="*/ 1 w 55"/>
                <a:gd name="T49" fmla="*/ 2 h 112"/>
                <a:gd name="T50" fmla="*/ 1 w 55"/>
                <a:gd name="T51" fmla="*/ 1 h 112"/>
                <a:gd name="T52" fmla="*/ 1 w 55"/>
                <a:gd name="T53" fmla="*/ 1 h 112"/>
                <a:gd name="T54" fmla="*/ 2 w 55"/>
                <a:gd name="T55" fmla="*/ 1 h 112"/>
                <a:gd name="T56" fmla="*/ 2 w 55"/>
                <a:gd name="T57" fmla="*/ 1 h 112"/>
                <a:gd name="T58" fmla="*/ 2 w 55"/>
                <a:gd name="T59" fmla="*/ 1 h 11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"/>
                <a:gd name="T91" fmla="*/ 0 h 112"/>
                <a:gd name="T92" fmla="*/ 55 w 55"/>
                <a:gd name="T93" fmla="*/ 112 h 11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" h="112">
                  <a:moveTo>
                    <a:pt x="48" y="18"/>
                  </a:moveTo>
                  <a:lnTo>
                    <a:pt x="48" y="0"/>
                  </a:lnTo>
                  <a:lnTo>
                    <a:pt x="55" y="0"/>
                  </a:lnTo>
                  <a:lnTo>
                    <a:pt x="33" y="5"/>
                  </a:lnTo>
                  <a:lnTo>
                    <a:pt x="16" y="15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3"/>
                  </a:lnTo>
                  <a:lnTo>
                    <a:pt x="0" y="55"/>
                  </a:lnTo>
                  <a:lnTo>
                    <a:pt x="2" y="75"/>
                  </a:lnTo>
                  <a:lnTo>
                    <a:pt x="9" y="93"/>
                  </a:lnTo>
                  <a:lnTo>
                    <a:pt x="16" y="101"/>
                  </a:lnTo>
                  <a:lnTo>
                    <a:pt x="23" y="107"/>
                  </a:lnTo>
                  <a:lnTo>
                    <a:pt x="32" y="111"/>
                  </a:lnTo>
                  <a:lnTo>
                    <a:pt x="43" y="112"/>
                  </a:lnTo>
                  <a:lnTo>
                    <a:pt x="55" y="112"/>
                  </a:lnTo>
                  <a:lnTo>
                    <a:pt x="48" y="106"/>
                  </a:lnTo>
                  <a:lnTo>
                    <a:pt x="48" y="80"/>
                  </a:lnTo>
                  <a:lnTo>
                    <a:pt x="55" y="87"/>
                  </a:lnTo>
                  <a:lnTo>
                    <a:pt x="48" y="87"/>
                  </a:lnTo>
                  <a:lnTo>
                    <a:pt x="40" y="85"/>
                  </a:lnTo>
                  <a:lnTo>
                    <a:pt x="33" y="76"/>
                  </a:lnTo>
                  <a:lnTo>
                    <a:pt x="27" y="65"/>
                  </a:lnTo>
                  <a:lnTo>
                    <a:pt x="25" y="55"/>
                  </a:lnTo>
                  <a:lnTo>
                    <a:pt x="26" y="47"/>
                  </a:lnTo>
                  <a:lnTo>
                    <a:pt x="27" y="40"/>
                  </a:lnTo>
                  <a:lnTo>
                    <a:pt x="36" y="30"/>
                  </a:lnTo>
                  <a:lnTo>
                    <a:pt x="46" y="26"/>
                  </a:lnTo>
                  <a:lnTo>
                    <a:pt x="55" y="25"/>
                  </a:lnTo>
                  <a:lnTo>
                    <a:pt x="4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94" name="Freeform 493"/>
            <p:cNvSpPr>
              <a:spLocks/>
            </p:cNvSpPr>
            <p:nvPr/>
          </p:nvSpPr>
          <p:spPr bwMode="auto">
            <a:xfrm>
              <a:off x="2188" y="1793"/>
              <a:ext cx="27" cy="56"/>
            </a:xfrm>
            <a:custGeom>
              <a:avLst/>
              <a:gdLst>
                <a:gd name="T0" fmla="*/ 1 w 82"/>
                <a:gd name="T1" fmla="*/ 0 h 170"/>
                <a:gd name="T2" fmla="*/ 0 w 82"/>
                <a:gd name="T3" fmla="*/ 0 h 170"/>
                <a:gd name="T4" fmla="*/ 0 w 82"/>
                <a:gd name="T5" fmla="*/ 6 h 170"/>
                <a:gd name="T6" fmla="*/ 1 w 82"/>
                <a:gd name="T7" fmla="*/ 6 h 170"/>
                <a:gd name="T8" fmla="*/ 1 w 82"/>
                <a:gd name="T9" fmla="*/ 3 h 170"/>
                <a:gd name="T10" fmla="*/ 1 w 82"/>
                <a:gd name="T11" fmla="*/ 3 h 170"/>
                <a:gd name="T12" fmla="*/ 1 w 82"/>
                <a:gd name="T13" fmla="*/ 2 h 170"/>
                <a:gd name="T14" fmla="*/ 1 w 82"/>
                <a:gd name="T15" fmla="*/ 2 h 170"/>
                <a:gd name="T16" fmla="*/ 2 w 82"/>
                <a:gd name="T17" fmla="*/ 1 h 170"/>
                <a:gd name="T18" fmla="*/ 2 w 82"/>
                <a:gd name="T19" fmla="*/ 1 h 170"/>
                <a:gd name="T20" fmla="*/ 2 w 82"/>
                <a:gd name="T21" fmla="*/ 1 h 170"/>
                <a:gd name="T22" fmla="*/ 3 w 82"/>
                <a:gd name="T23" fmla="*/ 1 h 170"/>
                <a:gd name="T24" fmla="*/ 3 w 82"/>
                <a:gd name="T25" fmla="*/ 1 h 170"/>
                <a:gd name="T26" fmla="*/ 3 w 82"/>
                <a:gd name="T27" fmla="*/ 1 h 170"/>
                <a:gd name="T28" fmla="*/ 3 w 82"/>
                <a:gd name="T29" fmla="*/ 0 h 170"/>
                <a:gd name="T30" fmla="*/ 2 w 82"/>
                <a:gd name="T31" fmla="*/ 0 h 170"/>
                <a:gd name="T32" fmla="*/ 2 w 82"/>
                <a:gd name="T33" fmla="*/ 0 h 170"/>
                <a:gd name="T34" fmla="*/ 1 w 82"/>
                <a:gd name="T35" fmla="*/ 1 h 170"/>
                <a:gd name="T36" fmla="*/ 1 w 82"/>
                <a:gd name="T37" fmla="*/ 1 h 170"/>
                <a:gd name="T38" fmla="*/ 1 w 82"/>
                <a:gd name="T39" fmla="*/ 1 h 170"/>
                <a:gd name="T40" fmla="*/ 1 w 82"/>
                <a:gd name="T41" fmla="*/ 0 h 1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2"/>
                <a:gd name="T64" fmla="*/ 0 h 170"/>
                <a:gd name="T65" fmla="*/ 82 w 82"/>
                <a:gd name="T66" fmla="*/ 170 h 17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2" h="170">
                  <a:moveTo>
                    <a:pt x="25" y="0"/>
                  </a:moveTo>
                  <a:lnTo>
                    <a:pt x="0" y="0"/>
                  </a:lnTo>
                  <a:lnTo>
                    <a:pt x="0" y="170"/>
                  </a:lnTo>
                  <a:lnTo>
                    <a:pt x="25" y="170"/>
                  </a:lnTo>
                  <a:lnTo>
                    <a:pt x="25" y="70"/>
                  </a:lnTo>
                  <a:lnTo>
                    <a:pt x="25" y="77"/>
                  </a:lnTo>
                  <a:lnTo>
                    <a:pt x="28" y="59"/>
                  </a:lnTo>
                  <a:lnTo>
                    <a:pt x="35" y="45"/>
                  </a:lnTo>
                  <a:lnTo>
                    <a:pt x="42" y="39"/>
                  </a:lnTo>
                  <a:lnTo>
                    <a:pt x="49" y="35"/>
                  </a:lnTo>
                  <a:lnTo>
                    <a:pt x="59" y="33"/>
                  </a:lnTo>
                  <a:lnTo>
                    <a:pt x="70" y="32"/>
                  </a:lnTo>
                  <a:lnTo>
                    <a:pt x="82" y="32"/>
                  </a:lnTo>
                  <a:lnTo>
                    <a:pt x="82" y="25"/>
                  </a:lnTo>
                  <a:lnTo>
                    <a:pt x="82" y="0"/>
                  </a:lnTo>
                  <a:lnTo>
                    <a:pt x="64" y="1"/>
                  </a:lnTo>
                  <a:lnTo>
                    <a:pt x="50" y="7"/>
                  </a:lnTo>
                  <a:lnTo>
                    <a:pt x="38" y="17"/>
                  </a:lnTo>
                  <a:lnTo>
                    <a:pt x="31" y="32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95" name="Freeform 494"/>
            <p:cNvSpPr>
              <a:spLocks/>
            </p:cNvSpPr>
            <p:nvPr/>
          </p:nvSpPr>
          <p:spPr bwMode="auto">
            <a:xfrm>
              <a:off x="2246" y="1793"/>
              <a:ext cx="22" cy="60"/>
            </a:xfrm>
            <a:custGeom>
              <a:avLst/>
              <a:gdLst>
                <a:gd name="T0" fmla="*/ 0 w 64"/>
                <a:gd name="T1" fmla="*/ 5 h 182"/>
                <a:gd name="T2" fmla="*/ 0 w 64"/>
                <a:gd name="T3" fmla="*/ 6 h 182"/>
                <a:gd name="T4" fmla="*/ 0 w 64"/>
                <a:gd name="T5" fmla="*/ 7 h 182"/>
                <a:gd name="T6" fmla="*/ 0 w 64"/>
                <a:gd name="T7" fmla="*/ 7 h 182"/>
                <a:gd name="T8" fmla="*/ 1 w 64"/>
                <a:gd name="T9" fmla="*/ 6 h 182"/>
                <a:gd name="T10" fmla="*/ 1 w 64"/>
                <a:gd name="T11" fmla="*/ 6 h 182"/>
                <a:gd name="T12" fmla="*/ 2 w 64"/>
                <a:gd name="T13" fmla="*/ 6 h 182"/>
                <a:gd name="T14" fmla="*/ 2 w 64"/>
                <a:gd name="T15" fmla="*/ 6 h 182"/>
                <a:gd name="T16" fmla="*/ 2 w 64"/>
                <a:gd name="T17" fmla="*/ 5 h 182"/>
                <a:gd name="T18" fmla="*/ 2 w 64"/>
                <a:gd name="T19" fmla="*/ 4 h 182"/>
                <a:gd name="T20" fmla="*/ 3 w 64"/>
                <a:gd name="T21" fmla="*/ 3 h 182"/>
                <a:gd name="T22" fmla="*/ 2 w 64"/>
                <a:gd name="T23" fmla="*/ 2 h 182"/>
                <a:gd name="T24" fmla="*/ 2 w 64"/>
                <a:gd name="T25" fmla="*/ 2 h 182"/>
                <a:gd name="T26" fmla="*/ 2 w 64"/>
                <a:gd name="T27" fmla="*/ 1 h 182"/>
                <a:gd name="T28" fmla="*/ 2 w 64"/>
                <a:gd name="T29" fmla="*/ 1 h 182"/>
                <a:gd name="T30" fmla="*/ 2 w 64"/>
                <a:gd name="T31" fmla="*/ 0 h 182"/>
                <a:gd name="T32" fmla="*/ 1 w 64"/>
                <a:gd name="T33" fmla="*/ 0 h 182"/>
                <a:gd name="T34" fmla="*/ 0 w 64"/>
                <a:gd name="T35" fmla="*/ 0 h 182"/>
                <a:gd name="T36" fmla="*/ 0 w 64"/>
                <a:gd name="T37" fmla="*/ 0 h 182"/>
                <a:gd name="T38" fmla="*/ 0 w 64"/>
                <a:gd name="T39" fmla="*/ 0 h 182"/>
                <a:gd name="T40" fmla="*/ 0 w 64"/>
                <a:gd name="T41" fmla="*/ 0 h 182"/>
                <a:gd name="T42" fmla="*/ 0 w 64"/>
                <a:gd name="T43" fmla="*/ 0 h 182"/>
                <a:gd name="T44" fmla="*/ 0 w 64"/>
                <a:gd name="T45" fmla="*/ 1 h 182"/>
                <a:gd name="T46" fmla="*/ 0 w 64"/>
                <a:gd name="T47" fmla="*/ 1 h 182"/>
                <a:gd name="T48" fmla="*/ 1 w 64"/>
                <a:gd name="T49" fmla="*/ 1 h 182"/>
                <a:gd name="T50" fmla="*/ 1 w 64"/>
                <a:gd name="T51" fmla="*/ 1 h 182"/>
                <a:gd name="T52" fmla="*/ 1 w 64"/>
                <a:gd name="T53" fmla="*/ 2 h 182"/>
                <a:gd name="T54" fmla="*/ 1 w 64"/>
                <a:gd name="T55" fmla="*/ 2 h 182"/>
                <a:gd name="T56" fmla="*/ 1 w 64"/>
                <a:gd name="T57" fmla="*/ 2 h 182"/>
                <a:gd name="T58" fmla="*/ 1 w 64"/>
                <a:gd name="T59" fmla="*/ 3 h 182"/>
                <a:gd name="T60" fmla="*/ 1 w 64"/>
                <a:gd name="T61" fmla="*/ 3 h 182"/>
                <a:gd name="T62" fmla="*/ 1 w 64"/>
                <a:gd name="T63" fmla="*/ 4 h 182"/>
                <a:gd name="T64" fmla="*/ 1 w 64"/>
                <a:gd name="T65" fmla="*/ 5 h 182"/>
                <a:gd name="T66" fmla="*/ 1 w 64"/>
                <a:gd name="T67" fmla="*/ 5 h 182"/>
                <a:gd name="T68" fmla="*/ 1 w 64"/>
                <a:gd name="T69" fmla="*/ 5 h 182"/>
                <a:gd name="T70" fmla="*/ 0 w 64"/>
                <a:gd name="T71" fmla="*/ 5 h 182"/>
                <a:gd name="T72" fmla="*/ 0 w 64"/>
                <a:gd name="T73" fmla="*/ 6 h 182"/>
                <a:gd name="T74" fmla="*/ 0 w 64"/>
                <a:gd name="T75" fmla="*/ 5 h 1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4"/>
                <a:gd name="T115" fmla="*/ 0 h 182"/>
                <a:gd name="T116" fmla="*/ 64 w 64"/>
                <a:gd name="T117" fmla="*/ 182 h 18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4" h="182">
                  <a:moveTo>
                    <a:pt x="0" y="150"/>
                  </a:moveTo>
                  <a:lnTo>
                    <a:pt x="0" y="176"/>
                  </a:lnTo>
                  <a:lnTo>
                    <a:pt x="0" y="182"/>
                  </a:lnTo>
                  <a:lnTo>
                    <a:pt x="7" y="182"/>
                  </a:lnTo>
                  <a:lnTo>
                    <a:pt x="26" y="180"/>
                  </a:lnTo>
                  <a:lnTo>
                    <a:pt x="36" y="174"/>
                  </a:lnTo>
                  <a:lnTo>
                    <a:pt x="44" y="167"/>
                  </a:lnTo>
                  <a:lnTo>
                    <a:pt x="53" y="156"/>
                  </a:lnTo>
                  <a:lnTo>
                    <a:pt x="58" y="141"/>
                  </a:lnTo>
                  <a:lnTo>
                    <a:pt x="62" y="120"/>
                  </a:lnTo>
                  <a:lnTo>
                    <a:pt x="64" y="95"/>
                  </a:lnTo>
                  <a:lnTo>
                    <a:pt x="62" y="61"/>
                  </a:lnTo>
                  <a:lnTo>
                    <a:pt x="61" y="45"/>
                  </a:lnTo>
                  <a:lnTo>
                    <a:pt x="57" y="31"/>
                  </a:lnTo>
                  <a:lnTo>
                    <a:pt x="50" y="18"/>
                  </a:lnTo>
                  <a:lnTo>
                    <a:pt x="40" y="8"/>
                  </a:lnTo>
                  <a:lnTo>
                    <a:pt x="26" y="3"/>
                  </a:lnTo>
                  <a:lnTo>
                    <a:pt x="7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25"/>
                  </a:lnTo>
                  <a:lnTo>
                    <a:pt x="8" y="28"/>
                  </a:lnTo>
                  <a:lnTo>
                    <a:pt x="16" y="32"/>
                  </a:lnTo>
                  <a:lnTo>
                    <a:pt x="22" y="38"/>
                  </a:lnTo>
                  <a:lnTo>
                    <a:pt x="26" y="46"/>
                  </a:lnTo>
                  <a:lnTo>
                    <a:pt x="29" y="54"/>
                  </a:lnTo>
                  <a:lnTo>
                    <a:pt x="30" y="66"/>
                  </a:lnTo>
                  <a:lnTo>
                    <a:pt x="32" y="79"/>
                  </a:lnTo>
                  <a:lnTo>
                    <a:pt x="32" y="95"/>
                  </a:lnTo>
                  <a:lnTo>
                    <a:pt x="32" y="114"/>
                  </a:lnTo>
                  <a:lnTo>
                    <a:pt x="28" y="132"/>
                  </a:lnTo>
                  <a:lnTo>
                    <a:pt x="23" y="141"/>
                  </a:lnTo>
                  <a:lnTo>
                    <a:pt x="18" y="148"/>
                  </a:lnTo>
                  <a:lnTo>
                    <a:pt x="11" y="153"/>
                  </a:lnTo>
                  <a:lnTo>
                    <a:pt x="0" y="157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96" name="Freeform 495"/>
            <p:cNvSpPr>
              <a:spLocks/>
            </p:cNvSpPr>
            <p:nvPr/>
          </p:nvSpPr>
          <p:spPr bwMode="auto">
            <a:xfrm>
              <a:off x="2225" y="1769"/>
              <a:ext cx="21" cy="84"/>
            </a:xfrm>
            <a:custGeom>
              <a:avLst/>
              <a:gdLst>
                <a:gd name="T0" fmla="*/ 2 w 64"/>
                <a:gd name="T1" fmla="*/ 4 h 252"/>
                <a:gd name="T2" fmla="*/ 2 w 64"/>
                <a:gd name="T3" fmla="*/ 3 h 252"/>
                <a:gd name="T4" fmla="*/ 2 w 64"/>
                <a:gd name="T5" fmla="*/ 3 h 252"/>
                <a:gd name="T6" fmla="*/ 1 w 64"/>
                <a:gd name="T7" fmla="*/ 3 h 252"/>
                <a:gd name="T8" fmla="*/ 1 w 64"/>
                <a:gd name="T9" fmla="*/ 4 h 252"/>
                <a:gd name="T10" fmla="*/ 1 w 64"/>
                <a:gd name="T11" fmla="*/ 3 h 252"/>
                <a:gd name="T12" fmla="*/ 1 w 64"/>
                <a:gd name="T13" fmla="*/ 0 h 252"/>
                <a:gd name="T14" fmla="*/ 0 w 64"/>
                <a:gd name="T15" fmla="*/ 0 h 252"/>
                <a:gd name="T16" fmla="*/ 0 w 64"/>
                <a:gd name="T17" fmla="*/ 9 h 252"/>
                <a:gd name="T18" fmla="*/ 1 w 64"/>
                <a:gd name="T19" fmla="*/ 9 h 252"/>
                <a:gd name="T20" fmla="*/ 1 w 64"/>
                <a:gd name="T21" fmla="*/ 8 h 252"/>
                <a:gd name="T22" fmla="*/ 1 w 64"/>
                <a:gd name="T23" fmla="*/ 8 h 252"/>
                <a:gd name="T24" fmla="*/ 2 w 64"/>
                <a:gd name="T25" fmla="*/ 9 h 252"/>
                <a:gd name="T26" fmla="*/ 2 w 64"/>
                <a:gd name="T27" fmla="*/ 9 h 252"/>
                <a:gd name="T28" fmla="*/ 2 w 64"/>
                <a:gd name="T29" fmla="*/ 8 h 252"/>
                <a:gd name="T30" fmla="*/ 2 w 64"/>
                <a:gd name="T31" fmla="*/ 8 h 252"/>
                <a:gd name="T32" fmla="*/ 2 w 64"/>
                <a:gd name="T33" fmla="*/ 8 h 252"/>
                <a:gd name="T34" fmla="*/ 1 w 64"/>
                <a:gd name="T35" fmla="*/ 7 h 252"/>
                <a:gd name="T36" fmla="*/ 1 w 64"/>
                <a:gd name="T37" fmla="*/ 5 h 252"/>
                <a:gd name="T38" fmla="*/ 1 w 64"/>
                <a:gd name="T39" fmla="*/ 4 h 252"/>
                <a:gd name="T40" fmla="*/ 2 w 64"/>
                <a:gd name="T41" fmla="*/ 4 h 252"/>
                <a:gd name="T42" fmla="*/ 2 w 64"/>
                <a:gd name="T43" fmla="*/ 4 h 2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4"/>
                <a:gd name="T67" fmla="*/ 0 h 252"/>
                <a:gd name="T68" fmla="*/ 64 w 64"/>
                <a:gd name="T69" fmla="*/ 252 h 25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4" h="252">
                  <a:moveTo>
                    <a:pt x="64" y="95"/>
                  </a:moveTo>
                  <a:lnTo>
                    <a:pt x="64" y="70"/>
                  </a:lnTo>
                  <a:lnTo>
                    <a:pt x="64" y="76"/>
                  </a:lnTo>
                  <a:lnTo>
                    <a:pt x="37" y="87"/>
                  </a:lnTo>
                  <a:lnTo>
                    <a:pt x="32" y="95"/>
                  </a:lnTo>
                  <a:lnTo>
                    <a:pt x="25" y="8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25" y="240"/>
                  </a:lnTo>
                  <a:lnTo>
                    <a:pt x="25" y="220"/>
                  </a:lnTo>
                  <a:lnTo>
                    <a:pt x="32" y="220"/>
                  </a:lnTo>
                  <a:lnTo>
                    <a:pt x="46" y="244"/>
                  </a:lnTo>
                  <a:lnTo>
                    <a:pt x="64" y="252"/>
                  </a:lnTo>
                  <a:lnTo>
                    <a:pt x="64" y="220"/>
                  </a:lnTo>
                  <a:lnTo>
                    <a:pt x="64" y="227"/>
                  </a:lnTo>
                  <a:lnTo>
                    <a:pt x="43" y="219"/>
                  </a:lnTo>
                  <a:lnTo>
                    <a:pt x="33" y="200"/>
                  </a:lnTo>
                  <a:lnTo>
                    <a:pt x="32" y="131"/>
                  </a:lnTo>
                  <a:lnTo>
                    <a:pt x="40" y="106"/>
                  </a:lnTo>
                  <a:lnTo>
                    <a:pt x="53" y="97"/>
                  </a:lnTo>
                  <a:lnTo>
                    <a:pt x="64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97" name="Freeform 496"/>
            <p:cNvSpPr>
              <a:spLocks/>
            </p:cNvSpPr>
            <p:nvPr/>
          </p:nvSpPr>
          <p:spPr bwMode="auto">
            <a:xfrm>
              <a:off x="2300" y="1793"/>
              <a:ext cx="21" cy="60"/>
            </a:xfrm>
            <a:custGeom>
              <a:avLst/>
              <a:gdLst>
                <a:gd name="T0" fmla="*/ 0 w 62"/>
                <a:gd name="T1" fmla="*/ 5 h 182"/>
                <a:gd name="T2" fmla="*/ 0 w 62"/>
                <a:gd name="T3" fmla="*/ 6 h 182"/>
                <a:gd name="T4" fmla="*/ 0 w 62"/>
                <a:gd name="T5" fmla="*/ 7 h 182"/>
                <a:gd name="T6" fmla="*/ 1 w 62"/>
                <a:gd name="T7" fmla="*/ 7 h 182"/>
                <a:gd name="T8" fmla="*/ 1 w 62"/>
                <a:gd name="T9" fmla="*/ 6 h 182"/>
                <a:gd name="T10" fmla="*/ 1 w 62"/>
                <a:gd name="T11" fmla="*/ 6 h 182"/>
                <a:gd name="T12" fmla="*/ 2 w 62"/>
                <a:gd name="T13" fmla="*/ 6 h 182"/>
                <a:gd name="T14" fmla="*/ 2 w 62"/>
                <a:gd name="T15" fmla="*/ 5 h 182"/>
                <a:gd name="T16" fmla="*/ 2 w 62"/>
                <a:gd name="T17" fmla="*/ 5 h 182"/>
                <a:gd name="T18" fmla="*/ 2 w 62"/>
                <a:gd name="T19" fmla="*/ 4 h 182"/>
                <a:gd name="T20" fmla="*/ 2 w 62"/>
                <a:gd name="T21" fmla="*/ 3 h 182"/>
                <a:gd name="T22" fmla="*/ 2 w 62"/>
                <a:gd name="T23" fmla="*/ 2 h 182"/>
                <a:gd name="T24" fmla="*/ 2 w 62"/>
                <a:gd name="T25" fmla="*/ 2 h 182"/>
                <a:gd name="T26" fmla="*/ 2 w 62"/>
                <a:gd name="T27" fmla="*/ 1 h 182"/>
                <a:gd name="T28" fmla="*/ 2 w 62"/>
                <a:gd name="T29" fmla="*/ 1 h 182"/>
                <a:gd name="T30" fmla="*/ 1 w 62"/>
                <a:gd name="T31" fmla="*/ 1 h 182"/>
                <a:gd name="T32" fmla="*/ 1 w 62"/>
                <a:gd name="T33" fmla="*/ 0 h 182"/>
                <a:gd name="T34" fmla="*/ 0 w 62"/>
                <a:gd name="T35" fmla="*/ 0 h 182"/>
                <a:gd name="T36" fmla="*/ 0 w 62"/>
                <a:gd name="T37" fmla="*/ 0 h 182"/>
                <a:gd name="T38" fmla="*/ 0 w 62"/>
                <a:gd name="T39" fmla="*/ 1 h 182"/>
                <a:gd name="T40" fmla="*/ 0 w 62"/>
                <a:gd name="T41" fmla="*/ 1 h 182"/>
                <a:gd name="T42" fmla="*/ 1 w 62"/>
                <a:gd name="T43" fmla="*/ 1 h 182"/>
                <a:gd name="T44" fmla="*/ 1 w 62"/>
                <a:gd name="T45" fmla="*/ 1 h 182"/>
                <a:gd name="T46" fmla="*/ 1 w 62"/>
                <a:gd name="T47" fmla="*/ 1 h 182"/>
                <a:gd name="T48" fmla="*/ 1 w 62"/>
                <a:gd name="T49" fmla="*/ 2 h 182"/>
                <a:gd name="T50" fmla="*/ 1 w 62"/>
                <a:gd name="T51" fmla="*/ 2 h 182"/>
                <a:gd name="T52" fmla="*/ 1 w 62"/>
                <a:gd name="T53" fmla="*/ 2 h 182"/>
                <a:gd name="T54" fmla="*/ 1 w 62"/>
                <a:gd name="T55" fmla="*/ 3 h 182"/>
                <a:gd name="T56" fmla="*/ 1 w 62"/>
                <a:gd name="T57" fmla="*/ 4 h 182"/>
                <a:gd name="T58" fmla="*/ 1 w 62"/>
                <a:gd name="T59" fmla="*/ 4 h 182"/>
                <a:gd name="T60" fmla="*/ 1 w 62"/>
                <a:gd name="T61" fmla="*/ 5 h 182"/>
                <a:gd name="T62" fmla="*/ 1 w 62"/>
                <a:gd name="T63" fmla="*/ 5 h 182"/>
                <a:gd name="T64" fmla="*/ 1 w 62"/>
                <a:gd name="T65" fmla="*/ 5 h 182"/>
                <a:gd name="T66" fmla="*/ 1 w 62"/>
                <a:gd name="T67" fmla="*/ 5 h 182"/>
                <a:gd name="T68" fmla="*/ 1 w 62"/>
                <a:gd name="T69" fmla="*/ 6 h 182"/>
                <a:gd name="T70" fmla="*/ 0 w 62"/>
                <a:gd name="T71" fmla="*/ 6 h 182"/>
                <a:gd name="T72" fmla="*/ 0 w 62"/>
                <a:gd name="T73" fmla="*/ 5 h 18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2"/>
                <a:gd name="T112" fmla="*/ 0 h 182"/>
                <a:gd name="T113" fmla="*/ 62 w 62"/>
                <a:gd name="T114" fmla="*/ 182 h 18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2" h="182">
                  <a:moveTo>
                    <a:pt x="0" y="150"/>
                  </a:moveTo>
                  <a:lnTo>
                    <a:pt x="0" y="176"/>
                  </a:lnTo>
                  <a:lnTo>
                    <a:pt x="6" y="182"/>
                  </a:lnTo>
                  <a:lnTo>
                    <a:pt x="17" y="181"/>
                  </a:lnTo>
                  <a:lnTo>
                    <a:pt x="28" y="178"/>
                  </a:lnTo>
                  <a:lnTo>
                    <a:pt x="37" y="173"/>
                  </a:lnTo>
                  <a:lnTo>
                    <a:pt x="45" y="164"/>
                  </a:lnTo>
                  <a:lnTo>
                    <a:pt x="52" y="152"/>
                  </a:lnTo>
                  <a:lnTo>
                    <a:pt x="58" y="138"/>
                  </a:lnTo>
                  <a:lnTo>
                    <a:pt x="60" y="118"/>
                  </a:lnTo>
                  <a:lnTo>
                    <a:pt x="62" y="95"/>
                  </a:lnTo>
                  <a:lnTo>
                    <a:pt x="60" y="60"/>
                  </a:lnTo>
                  <a:lnTo>
                    <a:pt x="59" y="45"/>
                  </a:lnTo>
                  <a:lnTo>
                    <a:pt x="55" y="32"/>
                  </a:lnTo>
                  <a:lnTo>
                    <a:pt x="48" y="21"/>
                  </a:lnTo>
                  <a:lnTo>
                    <a:pt x="38" y="14"/>
                  </a:lnTo>
                  <a:lnTo>
                    <a:pt x="24" y="8"/>
                  </a:lnTo>
                  <a:lnTo>
                    <a:pt x="6" y="7"/>
                  </a:lnTo>
                  <a:lnTo>
                    <a:pt x="0" y="0"/>
                  </a:lnTo>
                  <a:lnTo>
                    <a:pt x="0" y="25"/>
                  </a:lnTo>
                  <a:lnTo>
                    <a:pt x="6" y="25"/>
                  </a:lnTo>
                  <a:lnTo>
                    <a:pt x="18" y="29"/>
                  </a:lnTo>
                  <a:lnTo>
                    <a:pt x="24" y="33"/>
                  </a:lnTo>
                  <a:lnTo>
                    <a:pt x="28" y="39"/>
                  </a:lnTo>
                  <a:lnTo>
                    <a:pt x="31" y="47"/>
                  </a:lnTo>
                  <a:lnTo>
                    <a:pt x="34" y="57"/>
                  </a:lnTo>
                  <a:lnTo>
                    <a:pt x="37" y="68"/>
                  </a:lnTo>
                  <a:lnTo>
                    <a:pt x="37" y="82"/>
                  </a:lnTo>
                  <a:lnTo>
                    <a:pt x="37" y="99"/>
                  </a:lnTo>
                  <a:lnTo>
                    <a:pt x="35" y="114"/>
                  </a:lnTo>
                  <a:lnTo>
                    <a:pt x="34" y="127"/>
                  </a:lnTo>
                  <a:lnTo>
                    <a:pt x="31" y="137"/>
                  </a:lnTo>
                  <a:lnTo>
                    <a:pt x="27" y="144"/>
                  </a:lnTo>
                  <a:lnTo>
                    <a:pt x="21" y="150"/>
                  </a:lnTo>
                  <a:lnTo>
                    <a:pt x="14" y="155"/>
                  </a:lnTo>
                  <a:lnTo>
                    <a:pt x="6" y="157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98" name="Freeform 497"/>
            <p:cNvSpPr>
              <a:spLocks/>
            </p:cNvSpPr>
            <p:nvPr/>
          </p:nvSpPr>
          <p:spPr bwMode="auto">
            <a:xfrm>
              <a:off x="2280" y="1793"/>
              <a:ext cx="22" cy="60"/>
            </a:xfrm>
            <a:custGeom>
              <a:avLst/>
              <a:gdLst>
                <a:gd name="T0" fmla="*/ 2 w 67"/>
                <a:gd name="T1" fmla="*/ 1 h 182"/>
                <a:gd name="T2" fmla="*/ 2 w 67"/>
                <a:gd name="T3" fmla="*/ 0 h 182"/>
                <a:gd name="T4" fmla="*/ 2 w 67"/>
                <a:gd name="T5" fmla="*/ 0 h 182"/>
                <a:gd name="T6" fmla="*/ 2 w 67"/>
                <a:gd name="T7" fmla="*/ 0 h 182"/>
                <a:gd name="T8" fmla="*/ 2 w 67"/>
                <a:gd name="T9" fmla="*/ 0 h 182"/>
                <a:gd name="T10" fmla="*/ 1 w 67"/>
                <a:gd name="T11" fmla="*/ 1 h 182"/>
                <a:gd name="T12" fmla="*/ 0 w 67"/>
                <a:gd name="T13" fmla="*/ 2 h 182"/>
                <a:gd name="T14" fmla="*/ 0 w 67"/>
                <a:gd name="T15" fmla="*/ 3 h 182"/>
                <a:gd name="T16" fmla="*/ 0 w 67"/>
                <a:gd name="T17" fmla="*/ 5 h 182"/>
                <a:gd name="T18" fmla="*/ 1 w 67"/>
                <a:gd name="T19" fmla="*/ 6 h 182"/>
                <a:gd name="T20" fmla="*/ 1 w 67"/>
                <a:gd name="T21" fmla="*/ 6 h 182"/>
                <a:gd name="T22" fmla="*/ 2 w 67"/>
                <a:gd name="T23" fmla="*/ 7 h 182"/>
                <a:gd name="T24" fmla="*/ 2 w 67"/>
                <a:gd name="T25" fmla="*/ 6 h 182"/>
                <a:gd name="T26" fmla="*/ 2 w 67"/>
                <a:gd name="T27" fmla="*/ 5 h 182"/>
                <a:gd name="T28" fmla="*/ 2 w 67"/>
                <a:gd name="T29" fmla="*/ 6 h 182"/>
                <a:gd name="T30" fmla="*/ 2 w 67"/>
                <a:gd name="T31" fmla="*/ 5 h 182"/>
                <a:gd name="T32" fmla="*/ 1 w 67"/>
                <a:gd name="T33" fmla="*/ 5 h 182"/>
                <a:gd name="T34" fmla="*/ 1 w 67"/>
                <a:gd name="T35" fmla="*/ 2 h 182"/>
                <a:gd name="T36" fmla="*/ 2 w 67"/>
                <a:gd name="T37" fmla="*/ 1 h 182"/>
                <a:gd name="T38" fmla="*/ 2 w 67"/>
                <a:gd name="T39" fmla="*/ 1 h 182"/>
                <a:gd name="T40" fmla="*/ 2 w 67"/>
                <a:gd name="T41" fmla="*/ 1 h 1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182"/>
                <a:gd name="T65" fmla="*/ 67 w 67"/>
                <a:gd name="T66" fmla="*/ 182 h 1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182">
                  <a:moveTo>
                    <a:pt x="61" y="25"/>
                  </a:moveTo>
                  <a:lnTo>
                    <a:pt x="61" y="0"/>
                  </a:lnTo>
                  <a:lnTo>
                    <a:pt x="67" y="7"/>
                  </a:lnTo>
                  <a:lnTo>
                    <a:pt x="61" y="0"/>
                  </a:lnTo>
                  <a:lnTo>
                    <a:pt x="43" y="1"/>
                  </a:lnTo>
                  <a:lnTo>
                    <a:pt x="18" y="17"/>
                  </a:lnTo>
                  <a:lnTo>
                    <a:pt x="4" y="43"/>
                  </a:lnTo>
                  <a:lnTo>
                    <a:pt x="0" y="95"/>
                  </a:lnTo>
                  <a:lnTo>
                    <a:pt x="6" y="141"/>
                  </a:lnTo>
                  <a:lnTo>
                    <a:pt x="20" y="167"/>
                  </a:lnTo>
                  <a:lnTo>
                    <a:pt x="39" y="180"/>
                  </a:lnTo>
                  <a:lnTo>
                    <a:pt x="67" y="182"/>
                  </a:lnTo>
                  <a:lnTo>
                    <a:pt x="61" y="176"/>
                  </a:lnTo>
                  <a:lnTo>
                    <a:pt x="61" y="150"/>
                  </a:lnTo>
                  <a:lnTo>
                    <a:pt x="67" y="157"/>
                  </a:lnTo>
                  <a:lnTo>
                    <a:pt x="46" y="153"/>
                  </a:lnTo>
                  <a:lnTo>
                    <a:pt x="33" y="128"/>
                  </a:lnTo>
                  <a:lnTo>
                    <a:pt x="31" y="67"/>
                  </a:lnTo>
                  <a:lnTo>
                    <a:pt x="43" y="32"/>
                  </a:lnTo>
                  <a:lnTo>
                    <a:pt x="67" y="25"/>
                  </a:lnTo>
                  <a:lnTo>
                    <a:pt x="61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399" name="Freeform 498"/>
            <p:cNvSpPr>
              <a:spLocks/>
            </p:cNvSpPr>
            <p:nvPr/>
          </p:nvSpPr>
          <p:spPr bwMode="auto">
            <a:xfrm>
              <a:off x="2328" y="1793"/>
              <a:ext cx="49" cy="56"/>
            </a:xfrm>
            <a:custGeom>
              <a:avLst/>
              <a:gdLst>
                <a:gd name="T0" fmla="*/ 3 w 147"/>
                <a:gd name="T1" fmla="*/ 3 h 170"/>
                <a:gd name="T2" fmla="*/ 5 w 147"/>
                <a:gd name="T3" fmla="*/ 0 h 170"/>
                <a:gd name="T4" fmla="*/ 4 w 147"/>
                <a:gd name="T5" fmla="*/ 0 h 170"/>
                <a:gd name="T6" fmla="*/ 3 w 147"/>
                <a:gd name="T7" fmla="*/ 2 h 170"/>
                <a:gd name="T8" fmla="*/ 1 w 147"/>
                <a:gd name="T9" fmla="*/ 0 h 170"/>
                <a:gd name="T10" fmla="*/ 0 w 147"/>
                <a:gd name="T11" fmla="*/ 0 h 170"/>
                <a:gd name="T12" fmla="*/ 2 w 147"/>
                <a:gd name="T13" fmla="*/ 3 h 170"/>
                <a:gd name="T14" fmla="*/ 0 w 147"/>
                <a:gd name="T15" fmla="*/ 6 h 170"/>
                <a:gd name="T16" fmla="*/ 1 w 147"/>
                <a:gd name="T17" fmla="*/ 6 h 170"/>
                <a:gd name="T18" fmla="*/ 3 w 147"/>
                <a:gd name="T19" fmla="*/ 4 h 170"/>
                <a:gd name="T20" fmla="*/ 4 w 147"/>
                <a:gd name="T21" fmla="*/ 6 h 170"/>
                <a:gd name="T22" fmla="*/ 5 w 147"/>
                <a:gd name="T23" fmla="*/ 6 h 170"/>
                <a:gd name="T24" fmla="*/ 3 w 147"/>
                <a:gd name="T25" fmla="*/ 3 h 1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7"/>
                <a:gd name="T40" fmla="*/ 0 h 170"/>
                <a:gd name="T41" fmla="*/ 147 w 147"/>
                <a:gd name="T42" fmla="*/ 170 h 1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7" h="170">
                  <a:moveTo>
                    <a:pt x="90" y="82"/>
                  </a:moveTo>
                  <a:lnTo>
                    <a:pt x="140" y="0"/>
                  </a:lnTo>
                  <a:lnTo>
                    <a:pt x="109" y="0"/>
                  </a:lnTo>
                  <a:lnTo>
                    <a:pt x="70" y="64"/>
                  </a:lnTo>
                  <a:lnTo>
                    <a:pt x="38" y="0"/>
                  </a:lnTo>
                  <a:lnTo>
                    <a:pt x="0" y="0"/>
                  </a:lnTo>
                  <a:lnTo>
                    <a:pt x="51" y="82"/>
                  </a:lnTo>
                  <a:lnTo>
                    <a:pt x="0" y="170"/>
                  </a:lnTo>
                  <a:lnTo>
                    <a:pt x="32" y="170"/>
                  </a:lnTo>
                  <a:lnTo>
                    <a:pt x="70" y="102"/>
                  </a:lnTo>
                  <a:lnTo>
                    <a:pt x="109" y="170"/>
                  </a:lnTo>
                  <a:lnTo>
                    <a:pt x="147" y="170"/>
                  </a:lnTo>
                  <a:lnTo>
                    <a:pt x="90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00" name="Freeform 499"/>
            <p:cNvSpPr>
              <a:spLocks/>
            </p:cNvSpPr>
            <p:nvPr/>
          </p:nvSpPr>
          <p:spPr bwMode="auto">
            <a:xfrm>
              <a:off x="2377" y="1793"/>
              <a:ext cx="47" cy="78"/>
            </a:xfrm>
            <a:custGeom>
              <a:avLst/>
              <a:gdLst>
                <a:gd name="T0" fmla="*/ 1 w 141"/>
                <a:gd name="T1" fmla="*/ 0 h 235"/>
                <a:gd name="T2" fmla="*/ 0 w 141"/>
                <a:gd name="T3" fmla="*/ 0 h 235"/>
                <a:gd name="T4" fmla="*/ 2 w 141"/>
                <a:gd name="T5" fmla="*/ 6 h 235"/>
                <a:gd name="T6" fmla="*/ 2 w 141"/>
                <a:gd name="T7" fmla="*/ 9 h 235"/>
                <a:gd name="T8" fmla="*/ 2 w 141"/>
                <a:gd name="T9" fmla="*/ 9 h 235"/>
                <a:gd name="T10" fmla="*/ 5 w 141"/>
                <a:gd name="T11" fmla="*/ 0 h 235"/>
                <a:gd name="T12" fmla="*/ 4 w 141"/>
                <a:gd name="T13" fmla="*/ 0 h 235"/>
                <a:gd name="T14" fmla="*/ 3 w 141"/>
                <a:gd name="T15" fmla="*/ 5 h 235"/>
                <a:gd name="T16" fmla="*/ 1 w 141"/>
                <a:gd name="T17" fmla="*/ 0 h 2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"/>
                <a:gd name="T28" fmla="*/ 0 h 235"/>
                <a:gd name="T29" fmla="*/ 141 w 141"/>
                <a:gd name="T30" fmla="*/ 235 h 2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" h="235">
                  <a:moveTo>
                    <a:pt x="30" y="0"/>
                  </a:moveTo>
                  <a:lnTo>
                    <a:pt x="0" y="0"/>
                  </a:lnTo>
                  <a:lnTo>
                    <a:pt x="56" y="167"/>
                  </a:lnTo>
                  <a:lnTo>
                    <a:pt x="43" y="235"/>
                  </a:lnTo>
                  <a:lnTo>
                    <a:pt x="67" y="235"/>
                  </a:lnTo>
                  <a:lnTo>
                    <a:pt x="141" y="0"/>
                  </a:lnTo>
                  <a:lnTo>
                    <a:pt x="115" y="0"/>
                  </a:lnTo>
                  <a:lnTo>
                    <a:pt x="74" y="13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01" name="Freeform 500"/>
            <p:cNvSpPr>
              <a:spLocks/>
            </p:cNvSpPr>
            <p:nvPr/>
          </p:nvSpPr>
          <p:spPr bwMode="auto">
            <a:xfrm>
              <a:off x="2432" y="1769"/>
              <a:ext cx="41" cy="80"/>
            </a:xfrm>
            <a:custGeom>
              <a:avLst/>
              <a:gdLst>
                <a:gd name="T0" fmla="*/ 4 w 123"/>
                <a:gd name="T1" fmla="*/ 9 h 240"/>
                <a:gd name="T2" fmla="*/ 4 w 123"/>
                <a:gd name="T3" fmla="*/ 4 h 240"/>
                <a:gd name="T4" fmla="*/ 5 w 123"/>
                <a:gd name="T5" fmla="*/ 4 h 240"/>
                <a:gd name="T6" fmla="*/ 5 w 123"/>
                <a:gd name="T7" fmla="*/ 4 h 240"/>
                <a:gd name="T8" fmla="*/ 4 w 123"/>
                <a:gd name="T9" fmla="*/ 4 h 240"/>
                <a:gd name="T10" fmla="*/ 4 w 123"/>
                <a:gd name="T11" fmla="*/ 3 h 240"/>
                <a:gd name="T12" fmla="*/ 4 w 123"/>
                <a:gd name="T13" fmla="*/ 3 h 240"/>
                <a:gd name="T14" fmla="*/ 3 w 123"/>
                <a:gd name="T15" fmla="*/ 3 h 240"/>
                <a:gd name="T16" fmla="*/ 2 w 123"/>
                <a:gd name="T17" fmla="*/ 3 h 240"/>
                <a:gd name="T18" fmla="*/ 2 w 123"/>
                <a:gd name="T19" fmla="*/ 3 h 240"/>
                <a:gd name="T20" fmla="*/ 2 w 123"/>
                <a:gd name="T21" fmla="*/ 3 h 240"/>
                <a:gd name="T22" fmla="*/ 1 w 123"/>
                <a:gd name="T23" fmla="*/ 4 h 240"/>
                <a:gd name="T24" fmla="*/ 1 w 123"/>
                <a:gd name="T25" fmla="*/ 0 h 240"/>
                <a:gd name="T26" fmla="*/ 0 w 123"/>
                <a:gd name="T27" fmla="*/ 0 h 240"/>
                <a:gd name="T28" fmla="*/ 0 w 123"/>
                <a:gd name="T29" fmla="*/ 9 h 240"/>
                <a:gd name="T30" fmla="*/ 1 w 123"/>
                <a:gd name="T31" fmla="*/ 9 h 240"/>
                <a:gd name="T32" fmla="*/ 1 w 123"/>
                <a:gd name="T33" fmla="*/ 5 h 240"/>
                <a:gd name="T34" fmla="*/ 1 w 123"/>
                <a:gd name="T35" fmla="*/ 5 h 240"/>
                <a:gd name="T36" fmla="*/ 1 w 123"/>
                <a:gd name="T37" fmla="*/ 5 h 240"/>
                <a:gd name="T38" fmla="*/ 1 w 123"/>
                <a:gd name="T39" fmla="*/ 4 h 240"/>
                <a:gd name="T40" fmla="*/ 2 w 123"/>
                <a:gd name="T41" fmla="*/ 4 h 240"/>
                <a:gd name="T42" fmla="*/ 2 w 123"/>
                <a:gd name="T43" fmla="*/ 4 h 240"/>
                <a:gd name="T44" fmla="*/ 2 w 123"/>
                <a:gd name="T45" fmla="*/ 4 h 240"/>
                <a:gd name="T46" fmla="*/ 3 w 123"/>
                <a:gd name="T47" fmla="*/ 4 h 240"/>
                <a:gd name="T48" fmla="*/ 3 w 123"/>
                <a:gd name="T49" fmla="*/ 4 h 240"/>
                <a:gd name="T50" fmla="*/ 3 w 123"/>
                <a:gd name="T51" fmla="*/ 4 h 240"/>
                <a:gd name="T52" fmla="*/ 3 w 123"/>
                <a:gd name="T53" fmla="*/ 4 h 240"/>
                <a:gd name="T54" fmla="*/ 3 w 123"/>
                <a:gd name="T55" fmla="*/ 5 h 240"/>
                <a:gd name="T56" fmla="*/ 3 w 123"/>
                <a:gd name="T57" fmla="*/ 9 h 240"/>
                <a:gd name="T58" fmla="*/ 4 w 123"/>
                <a:gd name="T59" fmla="*/ 9 h 2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3"/>
                <a:gd name="T91" fmla="*/ 0 h 240"/>
                <a:gd name="T92" fmla="*/ 123 w 123"/>
                <a:gd name="T93" fmla="*/ 240 h 24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3" h="240">
                  <a:moveTo>
                    <a:pt x="117" y="240"/>
                  </a:moveTo>
                  <a:lnTo>
                    <a:pt x="117" y="120"/>
                  </a:lnTo>
                  <a:lnTo>
                    <a:pt x="123" y="120"/>
                  </a:lnTo>
                  <a:lnTo>
                    <a:pt x="122" y="109"/>
                  </a:lnTo>
                  <a:lnTo>
                    <a:pt x="120" y="99"/>
                  </a:lnTo>
                  <a:lnTo>
                    <a:pt x="110" y="83"/>
                  </a:lnTo>
                  <a:lnTo>
                    <a:pt x="96" y="73"/>
                  </a:lnTo>
                  <a:lnTo>
                    <a:pt x="80" y="70"/>
                  </a:lnTo>
                  <a:lnTo>
                    <a:pt x="64" y="71"/>
                  </a:lnTo>
                  <a:lnTo>
                    <a:pt x="52" y="76"/>
                  </a:lnTo>
                  <a:lnTo>
                    <a:pt x="41" y="83"/>
                  </a:lnTo>
                  <a:lnTo>
                    <a:pt x="31" y="95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31" y="240"/>
                  </a:lnTo>
                  <a:lnTo>
                    <a:pt x="31" y="140"/>
                  </a:lnTo>
                  <a:lnTo>
                    <a:pt x="31" y="145"/>
                  </a:lnTo>
                  <a:lnTo>
                    <a:pt x="32" y="127"/>
                  </a:lnTo>
                  <a:lnTo>
                    <a:pt x="37" y="110"/>
                  </a:lnTo>
                  <a:lnTo>
                    <a:pt x="46" y="99"/>
                  </a:lnTo>
                  <a:lnTo>
                    <a:pt x="53" y="97"/>
                  </a:lnTo>
                  <a:lnTo>
                    <a:pt x="62" y="95"/>
                  </a:lnTo>
                  <a:lnTo>
                    <a:pt x="70" y="95"/>
                  </a:lnTo>
                  <a:lnTo>
                    <a:pt x="77" y="98"/>
                  </a:lnTo>
                  <a:lnTo>
                    <a:pt x="87" y="103"/>
                  </a:lnTo>
                  <a:lnTo>
                    <a:pt x="91" y="115"/>
                  </a:lnTo>
                  <a:lnTo>
                    <a:pt x="92" y="127"/>
                  </a:lnTo>
                  <a:lnTo>
                    <a:pt x="92" y="240"/>
                  </a:lnTo>
                  <a:lnTo>
                    <a:pt x="117" y="2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02" name="Freeform 501"/>
            <p:cNvSpPr>
              <a:spLocks/>
            </p:cNvSpPr>
            <p:nvPr/>
          </p:nvSpPr>
          <p:spPr bwMode="auto">
            <a:xfrm>
              <a:off x="2509" y="1833"/>
              <a:ext cx="21" cy="20"/>
            </a:xfrm>
            <a:custGeom>
              <a:avLst/>
              <a:gdLst>
                <a:gd name="T0" fmla="*/ 0 w 61"/>
                <a:gd name="T1" fmla="*/ 1 h 62"/>
                <a:gd name="T2" fmla="*/ 0 w 61"/>
                <a:gd name="T3" fmla="*/ 2 h 62"/>
                <a:gd name="T4" fmla="*/ 0 w 61"/>
                <a:gd name="T5" fmla="*/ 2 h 62"/>
                <a:gd name="T6" fmla="*/ 1 w 61"/>
                <a:gd name="T7" fmla="*/ 2 h 62"/>
                <a:gd name="T8" fmla="*/ 1 w 61"/>
                <a:gd name="T9" fmla="*/ 2 h 62"/>
                <a:gd name="T10" fmla="*/ 1 w 61"/>
                <a:gd name="T11" fmla="*/ 2 h 62"/>
                <a:gd name="T12" fmla="*/ 2 w 61"/>
                <a:gd name="T13" fmla="*/ 2 h 62"/>
                <a:gd name="T14" fmla="*/ 2 w 61"/>
                <a:gd name="T15" fmla="*/ 1 h 62"/>
                <a:gd name="T16" fmla="*/ 2 w 61"/>
                <a:gd name="T17" fmla="*/ 1 h 62"/>
                <a:gd name="T18" fmla="*/ 2 w 61"/>
                <a:gd name="T19" fmla="*/ 1 h 62"/>
                <a:gd name="T20" fmla="*/ 2 w 61"/>
                <a:gd name="T21" fmla="*/ 0 h 62"/>
                <a:gd name="T22" fmla="*/ 2 w 61"/>
                <a:gd name="T23" fmla="*/ 0 h 62"/>
                <a:gd name="T24" fmla="*/ 1 w 61"/>
                <a:gd name="T25" fmla="*/ 0 h 62"/>
                <a:gd name="T26" fmla="*/ 1 w 61"/>
                <a:gd name="T27" fmla="*/ 0 h 62"/>
                <a:gd name="T28" fmla="*/ 1 w 61"/>
                <a:gd name="T29" fmla="*/ 1 h 62"/>
                <a:gd name="T30" fmla="*/ 1 w 61"/>
                <a:gd name="T31" fmla="*/ 1 h 62"/>
                <a:gd name="T32" fmla="*/ 0 w 61"/>
                <a:gd name="T33" fmla="*/ 1 h 62"/>
                <a:gd name="T34" fmla="*/ 0 w 61"/>
                <a:gd name="T35" fmla="*/ 1 h 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1"/>
                <a:gd name="T55" fmla="*/ 0 h 62"/>
                <a:gd name="T56" fmla="*/ 61 w 61"/>
                <a:gd name="T57" fmla="*/ 62 h 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1" h="62">
                  <a:moveTo>
                    <a:pt x="0" y="30"/>
                  </a:moveTo>
                  <a:lnTo>
                    <a:pt x="0" y="56"/>
                  </a:lnTo>
                  <a:lnTo>
                    <a:pt x="7" y="62"/>
                  </a:lnTo>
                  <a:lnTo>
                    <a:pt x="18" y="61"/>
                  </a:lnTo>
                  <a:lnTo>
                    <a:pt x="28" y="58"/>
                  </a:lnTo>
                  <a:lnTo>
                    <a:pt x="37" y="53"/>
                  </a:lnTo>
                  <a:lnTo>
                    <a:pt x="46" y="46"/>
                  </a:lnTo>
                  <a:lnTo>
                    <a:pt x="51" y="37"/>
                  </a:lnTo>
                  <a:lnTo>
                    <a:pt x="57" y="28"/>
                  </a:lnTo>
                  <a:lnTo>
                    <a:pt x="60" y="17"/>
                  </a:lnTo>
                  <a:lnTo>
                    <a:pt x="61" y="5"/>
                  </a:lnTo>
                  <a:lnTo>
                    <a:pt x="55" y="0"/>
                  </a:lnTo>
                  <a:lnTo>
                    <a:pt x="30" y="0"/>
                  </a:lnTo>
                  <a:lnTo>
                    <a:pt x="30" y="5"/>
                  </a:lnTo>
                  <a:lnTo>
                    <a:pt x="28" y="15"/>
                  </a:lnTo>
                  <a:lnTo>
                    <a:pt x="23" y="24"/>
                  </a:lnTo>
                  <a:lnTo>
                    <a:pt x="7" y="3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03" name="Freeform 502"/>
            <p:cNvSpPr>
              <a:spLocks/>
            </p:cNvSpPr>
            <p:nvPr/>
          </p:nvSpPr>
          <p:spPr bwMode="auto">
            <a:xfrm>
              <a:off x="2509" y="1793"/>
              <a:ext cx="21" cy="31"/>
            </a:xfrm>
            <a:custGeom>
              <a:avLst/>
              <a:gdLst>
                <a:gd name="T0" fmla="*/ 0 w 61"/>
                <a:gd name="T1" fmla="*/ 3 h 95"/>
                <a:gd name="T2" fmla="*/ 0 w 61"/>
                <a:gd name="T3" fmla="*/ 3 h 95"/>
                <a:gd name="T4" fmla="*/ 2 w 61"/>
                <a:gd name="T5" fmla="*/ 3 h 95"/>
                <a:gd name="T6" fmla="*/ 2 w 61"/>
                <a:gd name="T7" fmla="*/ 3 h 95"/>
                <a:gd name="T8" fmla="*/ 2 w 61"/>
                <a:gd name="T9" fmla="*/ 3 h 95"/>
                <a:gd name="T10" fmla="*/ 2 w 61"/>
                <a:gd name="T11" fmla="*/ 2 h 95"/>
                <a:gd name="T12" fmla="*/ 2 w 61"/>
                <a:gd name="T13" fmla="*/ 2 h 95"/>
                <a:gd name="T14" fmla="*/ 2 w 61"/>
                <a:gd name="T15" fmla="*/ 1 h 95"/>
                <a:gd name="T16" fmla="*/ 2 w 61"/>
                <a:gd name="T17" fmla="*/ 1 h 95"/>
                <a:gd name="T18" fmla="*/ 2 w 61"/>
                <a:gd name="T19" fmla="*/ 1 h 95"/>
                <a:gd name="T20" fmla="*/ 1 w 61"/>
                <a:gd name="T21" fmla="*/ 0 h 95"/>
                <a:gd name="T22" fmla="*/ 1 w 61"/>
                <a:gd name="T23" fmla="*/ 0 h 95"/>
                <a:gd name="T24" fmla="*/ 0 w 61"/>
                <a:gd name="T25" fmla="*/ 0 h 95"/>
                <a:gd name="T26" fmla="*/ 0 w 61"/>
                <a:gd name="T27" fmla="*/ 0 h 95"/>
                <a:gd name="T28" fmla="*/ 0 w 61"/>
                <a:gd name="T29" fmla="*/ 1 h 95"/>
                <a:gd name="T30" fmla="*/ 0 w 61"/>
                <a:gd name="T31" fmla="*/ 1 h 95"/>
                <a:gd name="T32" fmla="*/ 1 w 61"/>
                <a:gd name="T33" fmla="*/ 1 h 95"/>
                <a:gd name="T34" fmla="*/ 1 w 61"/>
                <a:gd name="T35" fmla="*/ 1 h 95"/>
                <a:gd name="T36" fmla="*/ 1 w 61"/>
                <a:gd name="T37" fmla="*/ 2 h 95"/>
                <a:gd name="T38" fmla="*/ 1 w 61"/>
                <a:gd name="T39" fmla="*/ 2 h 95"/>
                <a:gd name="T40" fmla="*/ 1 w 61"/>
                <a:gd name="T41" fmla="*/ 2 h 95"/>
                <a:gd name="T42" fmla="*/ 1 w 61"/>
                <a:gd name="T43" fmla="*/ 3 h 95"/>
                <a:gd name="T44" fmla="*/ 0 w 61"/>
                <a:gd name="T45" fmla="*/ 3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1"/>
                <a:gd name="T70" fmla="*/ 0 h 95"/>
                <a:gd name="T71" fmla="*/ 61 w 61"/>
                <a:gd name="T72" fmla="*/ 95 h 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1" h="95">
                  <a:moveTo>
                    <a:pt x="0" y="75"/>
                  </a:moveTo>
                  <a:lnTo>
                    <a:pt x="0" y="95"/>
                  </a:lnTo>
                  <a:lnTo>
                    <a:pt x="55" y="95"/>
                  </a:lnTo>
                  <a:lnTo>
                    <a:pt x="55" y="82"/>
                  </a:lnTo>
                  <a:lnTo>
                    <a:pt x="61" y="82"/>
                  </a:lnTo>
                  <a:lnTo>
                    <a:pt x="61" y="64"/>
                  </a:lnTo>
                  <a:lnTo>
                    <a:pt x="58" y="49"/>
                  </a:lnTo>
                  <a:lnTo>
                    <a:pt x="55" y="36"/>
                  </a:lnTo>
                  <a:lnTo>
                    <a:pt x="50" y="27"/>
                  </a:lnTo>
                  <a:lnTo>
                    <a:pt x="43" y="18"/>
                  </a:lnTo>
                  <a:lnTo>
                    <a:pt x="33" y="11"/>
                  </a:lnTo>
                  <a:lnTo>
                    <a:pt x="21" y="8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25"/>
                  </a:lnTo>
                  <a:lnTo>
                    <a:pt x="7" y="25"/>
                  </a:lnTo>
                  <a:lnTo>
                    <a:pt x="18" y="28"/>
                  </a:lnTo>
                  <a:lnTo>
                    <a:pt x="25" y="36"/>
                  </a:lnTo>
                  <a:lnTo>
                    <a:pt x="28" y="43"/>
                  </a:lnTo>
                  <a:lnTo>
                    <a:pt x="29" y="52"/>
                  </a:lnTo>
                  <a:lnTo>
                    <a:pt x="30" y="63"/>
                  </a:lnTo>
                  <a:lnTo>
                    <a:pt x="3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04" name="Freeform 503"/>
            <p:cNvSpPr>
              <a:spLocks/>
            </p:cNvSpPr>
            <p:nvPr/>
          </p:nvSpPr>
          <p:spPr bwMode="auto">
            <a:xfrm>
              <a:off x="2489" y="1793"/>
              <a:ext cx="23" cy="60"/>
            </a:xfrm>
            <a:custGeom>
              <a:avLst/>
              <a:gdLst>
                <a:gd name="T0" fmla="*/ 2 w 69"/>
                <a:gd name="T1" fmla="*/ 1 h 182"/>
                <a:gd name="T2" fmla="*/ 2 w 69"/>
                <a:gd name="T3" fmla="*/ 0 h 182"/>
                <a:gd name="T4" fmla="*/ 3 w 69"/>
                <a:gd name="T5" fmla="*/ 0 h 182"/>
                <a:gd name="T6" fmla="*/ 2 w 69"/>
                <a:gd name="T7" fmla="*/ 0 h 182"/>
                <a:gd name="T8" fmla="*/ 2 w 69"/>
                <a:gd name="T9" fmla="*/ 0 h 182"/>
                <a:gd name="T10" fmla="*/ 1 w 69"/>
                <a:gd name="T11" fmla="*/ 1 h 182"/>
                <a:gd name="T12" fmla="*/ 0 w 69"/>
                <a:gd name="T13" fmla="*/ 2 h 182"/>
                <a:gd name="T14" fmla="*/ 0 w 69"/>
                <a:gd name="T15" fmla="*/ 3 h 182"/>
                <a:gd name="T16" fmla="*/ 0 w 69"/>
                <a:gd name="T17" fmla="*/ 5 h 182"/>
                <a:gd name="T18" fmla="*/ 1 w 69"/>
                <a:gd name="T19" fmla="*/ 6 h 182"/>
                <a:gd name="T20" fmla="*/ 1 w 69"/>
                <a:gd name="T21" fmla="*/ 6 h 182"/>
                <a:gd name="T22" fmla="*/ 3 w 69"/>
                <a:gd name="T23" fmla="*/ 7 h 182"/>
                <a:gd name="T24" fmla="*/ 2 w 69"/>
                <a:gd name="T25" fmla="*/ 6 h 182"/>
                <a:gd name="T26" fmla="*/ 2 w 69"/>
                <a:gd name="T27" fmla="*/ 5 h 182"/>
                <a:gd name="T28" fmla="*/ 3 w 69"/>
                <a:gd name="T29" fmla="*/ 6 h 182"/>
                <a:gd name="T30" fmla="*/ 2 w 69"/>
                <a:gd name="T31" fmla="*/ 5 h 182"/>
                <a:gd name="T32" fmla="*/ 1 w 69"/>
                <a:gd name="T33" fmla="*/ 4 h 182"/>
                <a:gd name="T34" fmla="*/ 1 w 69"/>
                <a:gd name="T35" fmla="*/ 4 h 182"/>
                <a:gd name="T36" fmla="*/ 1 w 69"/>
                <a:gd name="T37" fmla="*/ 3 h 182"/>
                <a:gd name="T38" fmla="*/ 2 w 69"/>
                <a:gd name="T39" fmla="*/ 3 h 182"/>
                <a:gd name="T40" fmla="*/ 2 w 69"/>
                <a:gd name="T41" fmla="*/ 3 h 182"/>
                <a:gd name="T42" fmla="*/ 1 w 69"/>
                <a:gd name="T43" fmla="*/ 3 h 182"/>
                <a:gd name="T44" fmla="*/ 1 w 69"/>
                <a:gd name="T45" fmla="*/ 3 h 182"/>
                <a:gd name="T46" fmla="*/ 1 w 69"/>
                <a:gd name="T47" fmla="*/ 2 h 182"/>
                <a:gd name="T48" fmla="*/ 1 w 69"/>
                <a:gd name="T49" fmla="*/ 1 h 182"/>
                <a:gd name="T50" fmla="*/ 2 w 69"/>
                <a:gd name="T51" fmla="*/ 1 h 182"/>
                <a:gd name="T52" fmla="*/ 3 w 69"/>
                <a:gd name="T53" fmla="*/ 1 h 182"/>
                <a:gd name="T54" fmla="*/ 2 w 69"/>
                <a:gd name="T55" fmla="*/ 1 h 18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9"/>
                <a:gd name="T85" fmla="*/ 0 h 182"/>
                <a:gd name="T86" fmla="*/ 69 w 69"/>
                <a:gd name="T87" fmla="*/ 182 h 18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9" h="182">
                  <a:moveTo>
                    <a:pt x="62" y="25"/>
                  </a:moveTo>
                  <a:lnTo>
                    <a:pt x="62" y="0"/>
                  </a:lnTo>
                  <a:lnTo>
                    <a:pt x="69" y="7"/>
                  </a:lnTo>
                  <a:lnTo>
                    <a:pt x="62" y="0"/>
                  </a:lnTo>
                  <a:lnTo>
                    <a:pt x="44" y="1"/>
                  </a:lnTo>
                  <a:lnTo>
                    <a:pt x="18" y="17"/>
                  </a:lnTo>
                  <a:lnTo>
                    <a:pt x="5" y="43"/>
                  </a:lnTo>
                  <a:lnTo>
                    <a:pt x="0" y="95"/>
                  </a:lnTo>
                  <a:lnTo>
                    <a:pt x="6" y="141"/>
                  </a:lnTo>
                  <a:lnTo>
                    <a:pt x="20" y="167"/>
                  </a:lnTo>
                  <a:lnTo>
                    <a:pt x="39" y="180"/>
                  </a:lnTo>
                  <a:lnTo>
                    <a:pt x="69" y="182"/>
                  </a:lnTo>
                  <a:lnTo>
                    <a:pt x="62" y="176"/>
                  </a:lnTo>
                  <a:lnTo>
                    <a:pt x="62" y="150"/>
                  </a:lnTo>
                  <a:lnTo>
                    <a:pt x="69" y="157"/>
                  </a:lnTo>
                  <a:lnTo>
                    <a:pt x="44" y="150"/>
                  </a:lnTo>
                  <a:lnTo>
                    <a:pt x="31" y="116"/>
                  </a:lnTo>
                  <a:lnTo>
                    <a:pt x="31" y="100"/>
                  </a:lnTo>
                  <a:lnTo>
                    <a:pt x="25" y="95"/>
                  </a:lnTo>
                  <a:lnTo>
                    <a:pt x="62" y="95"/>
                  </a:lnTo>
                  <a:lnTo>
                    <a:pt x="62" y="75"/>
                  </a:lnTo>
                  <a:lnTo>
                    <a:pt x="25" y="75"/>
                  </a:lnTo>
                  <a:lnTo>
                    <a:pt x="31" y="75"/>
                  </a:lnTo>
                  <a:lnTo>
                    <a:pt x="34" y="49"/>
                  </a:lnTo>
                  <a:lnTo>
                    <a:pt x="39" y="33"/>
                  </a:lnTo>
                  <a:lnTo>
                    <a:pt x="49" y="27"/>
                  </a:lnTo>
                  <a:lnTo>
                    <a:pt x="69" y="25"/>
                  </a:lnTo>
                  <a:lnTo>
                    <a:pt x="62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05" name="Freeform 504"/>
            <p:cNvSpPr>
              <a:spLocks/>
            </p:cNvSpPr>
            <p:nvPr/>
          </p:nvSpPr>
          <p:spPr bwMode="auto">
            <a:xfrm>
              <a:off x="2544" y="1793"/>
              <a:ext cx="66" cy="56"/>
            </a:xfrm>
            <a:custGeom>
              <a:avLst/>
              <a:gdLst>
                <a:gd name="T0" fmla="*/ 4 w 199"/>
                <a:gd name="T1" fmla="*/ 6 h 170"/>
                <a:gd name="T2" fmla="*/ 4 w 199"/>
                <a:gd name="T3" fmla="*/ 2 h 170"/>
                <a:gd name="T4" fmla="*/ 5 w 199"/>
                <a:gd name="T5" fmla="*/ 1 h 170"/>
                <a:gd name="T6" fmla="*/ 5 w 199"/>
                <a:gd name="T7" fmla="*/ 1 h 170"/>
                <a:gd name="T8" fmla="*/ 6 w 199"/>
                <a:gd name="T9" fmla="*/ 1 h 170"/>
                <a:gd name="T10" fmla="*/ 6 w 199"/>
                <a:gd name="T11" fmla="*/ 2 h 170"/>
                <a:gd name="T12" fmla="*/ 6 w 199"/>
                <a:gd name="T13" fmla="*/ 2 h 170"/>
                <a:gd name="T14" fmla="*/ 6 w 199"/>
                <a:gd name="T15" fmla="*/ 6 h 170"/>
                <a:gd name="T16" fmla="*/ 7 w 199"/>
                <a:gd name="T17" fmla="*/ 6 h 170"/>
                <a:gd name="T18" fmla="*/ 7 w 199"/>
                <a:gd name="T19" fmla="*/ 2 h 170"/>
                <a:gd name="T20" fmla="*/ 7 w 199"/>
                <a:gd name="T21" fmla="*/ 2 h 170"/>
                <a:gd name="T22" fmla="*/ 7 w 199"/>
                <a:gd name="T23" fmla="*/ 1 h 170"/>
                <a:gd name="T24" fmla="*/ 7 w 199"/>
                <a:gd name="T25" fmla="*/ 0 h 170"/>
                <a:gd name="T26" fmla="*/ 5 w 199"/>
                <a:gd name="T27" fmla="*/ 0 h 170"/>
                <a:gd name="T28" fmla="*/ 5 w 199"/>
                <a:gd name="T29" fmla="*/ 0 h 170"/>
                <a:gd name="T30" fmla="*/ 4 w 199"/>
                <a:gd name="T31" fmla="*/ 1 h 170"/>
                <a:gd name="T32" fmla="*/ 4 w 199"/>
                <a:gd name="T33" fmla="*/ 0 h 170"/>
                <a:gd name="T34" fmla="*/ 3 w 199"/>
                <a:gd name="T35" fmla="*/ 0 h 170"/>
                <a:gd name="T36" fmla="*/ 2 w 199"/>
                <a:gd name="T37" fmla="*/ 0 h 170"/>
                <a:gd name="T38" fmla="*/ 1 w 199"/>
                <a:gd name="T39" fmla="*/ 1 h 170"/>
                <a:gd name="T40" fmla="*/ 1 w 199"/>
                <a:gd name="T41" fmla="*/ 1 h 170"/>
                <a:gd name="T42" fmla="*/ 1 w 199"/>
                <a:gd name="T43" fmla="*/ 0 h 170"/>
                <a:gd name="T44" fmla="*/ 0 w 199"/>
                <a:gd name="T45" fmla="*/ 0 h 170"/>
                <a:gd name="T46" fmla="*/ 0 w 199"/>
                <a:gd name="T47" fmla="*/ 2 h 170"/>
                <a:gd name="T48" fmla="*/ 0 w 199"/>
                <a:gd name="T49" fmla="*/ 1 h 170"/>
                <a:gd name="T50" fmla="*/ 0 w 199"/>
                <a:gd name="T51" fmla="*/ 6 h 170"/>
                <a:gd name="T52" fmla="*/ 1 w 199"/>
                <a:gd name="T53" fmla="*/ 6 h 170"/>
                <a:gd name="T54" fmla="*/ 1 w 199"/>
                <a:gd name="T55" fmla="*/ 2 h 170"/>
                <a:gd name="T56" fmla="*/ 1 w 199"/>
                <a:gd name="T57" fmla="*/ 2 h 170"/>
                <a:gd name="T58" fmla="*/ 1 w 199"/>
                <a:gd name="T59" fmla="*/ 1 h 170"/>
                <a:gd name="T60" fmla="*/ 2 w 199"/>
                <a:gd name="T61" fmla="*/ 1 h 170"/>
                <a:gd name="T62" fmla="*/ 3 w 199"/>
                <a:gd name="T63" fmla="*/ 1 h 170"/>
                <a:gd name="T64" fmla="*/ 3 w 199"/>
                <a:gd name="T65" fmla="*/ 2 h 170"/>
                <a:gd name="T66" fmla="*/ 3 w 199"/>
                <a:gd name="T67" fmla="*/ 2 h 170"/>
                <a:gd name="T68" fmla="*/ 3 w 199"/>
                <a:gd name="T69" fmla="*/ 6 h 170"/>
                <a:gd name="T70" fmla="*/ 4 w 199"/>
                <a:gd name="T71" fmla="*/ 6 h 1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9"/>
                <a:gd name="T109" fmla="*/ 0 h 170"/>
                <a:gd name="T110" fmla="*/ 199 w 199"/>
                <a:gd name="T111" fmla="*/ 170 h 1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9" h="170">
                  <a:moveTo>
                    <a:pt x="111" y="170"/>
                  </a:moveTo>
                  <a:lnTo>
                    <a:pt x="113" y="45"/>
                  </a:lnTo>
                  <a:lnTo>
                    <a:pt x="128" y="28"/>
                  </a:lnTo>
                  <a:lnTo>
                    <a:pt x="143" y="25"/>
                  </a:lnTo>
                  <a:lnTo>
                    <a:pt x="162" y="33"/>
                  </a:lnTo>
                  <a:lnTo>
                    <a:pt x="167" y="57"/>
                  </a:lnTo>
                  <a:lnTo>
                    <a:pt x="162" y="52"/>
                  </a:lnTo>
                  <a:lnTo>
                    <a:pt x="162" y="170"/>
                  </a:lnTo>
                  <a:lnTo>
                    <a:pt x="192" y="170"/>
                  </a:lnTo>
                  <a:lnTo>
                    <a:pt x="192" y="45"/>
                  </a:lnTo>
                  <a:lnTo>
                    <a:pt x="199" y="45"/>
                  </a:lnTo>
                  <a:lnTo>
                    <a:pt x="194" y="22"/>
                  </a:lnTo>
                  <a:lnTo>
                    <a:pt x="181" y="8"/>
                  </a:lnTo>
                  <a:lnTo>
                    <a:pt x="149" y="0"/>
                  </a:lnTo>
                  <a:lnTo>
                    <a:pt x="128" y="6"/>
                  </a:lnTo>
                  <a:lnTo>
                    <a:pt x="111" y="25"/>
                  </a:lnTo>
                  <a:lnTo>
                    <a:pt x="95" y="6"/>
                  </a:lnTo>
                  <a:lnTo>
                    <a:pt x="74" y="0"/>
                  </a:lnTo>
                  <a:lnTo>
                    <a:pt x="46" y="6"/>
                  </a:lnTo>
                  <a:lnTo>
                    <a:pt x="31" y="25"/>
                  </a:lnTo>
                  <a:lnTo>
                    <a:pt x="25" y="2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170"/>
                  </a:lnTo>
                  <a:lnTo>
                    <a:pt x="25" y="170"/>
                  </a:lnTo>
                  <a:lnTo>
                    <a:pt x="25" y="57"/>
                  </a:lnTo>
                  <a:lnTo>
                    <a:pt x="31" y="57"/>
                  </a:lnTo>
                  <a:lnTo>
                    <a:pt x="40" y="33"/>
                  </a:lnTo>
                  <a:lnTo>
                    <a:pt x="61" y="25"/>
                  </a:lnTo>
                  <a:lnTo>
                    <a:pt x="81" y="33"/>
                  </a:lnTo>
                  <a:lnTo>
                    <a:pt x="86" y="57"/>
                  </a:lnTo>
                  <a:lnTo>
                    <a:pt x="81" y="52"/>
                  </a:lnTo>
                  <a:lnTo>
                    <a:pt x="81" y="170"/>
                  </a:lnTo>
                  <a:lnTo>
                    <a:pt x="111" y="1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06" name="Freeform 505"/>
            <p:cNvSpPr>
              <a:spLocks/>
            </p:cNvSpPr>
            <p:nvPr/>
          </p:nvSpPr>
          <p:spPr bwMode="auto">
            <a:xfrm>
              <a:off x="2644" y="1793"/>
              <a:ext cx="23" cy="60"/>
            </a:xfrm>
            <a:custGeom>
              <a:avLst/>
              <a:gdLst>
                <a:gd name="T0" fmla="*/ 0 w 68"/>
                <a:gd name="T1" fmla="*/ 5 h 182"/>
                <a:gd name="T2" fmla="*/ 0 w 68"/>
                <a:gd name="T3" fmla="*/ 6 h 182"/>
                <a:gd name="T4" fmla="*/ 0 w 68"/>
                <a:gd name="T5" fmla="*/ 7 h 182"/>
                <a:gd name="T6" fmla="*/ 1 w 68"/>
                <a:gd name="T7" fmla="*/ 7 h 182"/>
                <a:gd name="T8" fmla="*/ 1 w 68"/>
                <a:gd name="T9" fmla="*/ 6 h 182"/>
                <a:gd name="T10" fmla="*/ 2 w 68"/>
                <a:gd name="T11" fmla="*/ 6 h 182"/>
                <a:gd name="T12" fmla="*/ 2 w 68"/>
                <a:gd name="T13" fmla="*/ 6 h 182"/>
                <a:gd name="T14" fmla="*/ 2 w 68"/>
                <a:gd name="T15" fmla="*/ 5 h 182"/>
                <a:gd name="T16" fmla="*/ 2 w 68"/>
                <a:gd name="T17" fmla="*/ 5 h 182"/>
                <a:gd name="T18" fmla="*/ 3 w 68"/>
                <a:gd name="T19" fmla="*/ 4 h 182"/>
                <a:gd name="T20" fmla="*/ 3 w 68"/>
                <a:gd name="T21" fmla="*/ 3 h 182"/>
                <a:gd name="T22" fmla="*/ 3 w 68"/>
                <a:gd name="T23" fmla="*/ 2 h 182"/>
                <a:gd name="T24" fmla="*/ 2 w 68"/>
                <a:gd name="T25" fmla="*/ 2 h 182"/>
                <a:gd name="T26" fmla="*/ 2 w 68"/>
                <a:gd name="T27" fmla="*/ 1 h 182"/>
                <a:gd name="T28" fmla="*/ 2 w 68"/>
                <a:gd name="T29" fmla="*/ 1 h 182"/>
                <a:gd name="T30" fmla="*/ 2 w 68"/>
                <a:gd name="T31" fmla="*/ 1 h 182"/>
                <a:gd name="T32" fmla="*/ 1 w 68"/>
                <a:gd name="T33" fmla="*/ 0 h 182"/>
                <a:gd name="T34" fmla="*/ 0 w 68"/>
                <a:gd name="T35" fmla="*/ 0 h 182"/>
                <a:gd name="T36" fmla="*/ 0 w 68"/>
                <a:gd name="T37" fmla="*/ 0 h 182"/>
                <a:gd name="T38" fmla="*/ 0 w 68"/>
                <a:gd name="T39" fmla="*/ 1 h 182"/>
                <a:gd name="T40" fmla="*/ 0 w 68"/>
                <a:gd name="T41" fmla="*/ 1 h 182"/>
                <a:gd name="T42" fmla="*/ 1 w 68"/>
                <a:gd name="T43" fmla="*/ 1 h 182"/>
                <a:gd name="T44" fmla="*/ 1 w 68"/>
                <a:gd name="T45" fmla="*/ 1 h 182"/>
                <a:gd name="T46" fmla="*/ 1 w 68"/>
                <a:gd name="T47" fmla="*/ 1 h 182"/>
                <a:gd name="T48" fmla="*/ 1 w 68"/>
                <a:gd name="T49" fmla="*/ 2 h 182"/>
                <a:gd name="T50" fmla="*/ 1 w 68"/>
                <a:gd name="T51" fmla="*/ 2 h 182"/>
                <a:gd name="T52" fmla="*/ 1 w 68"/>
                <a:gd name="T53" fmla="*/ 2 h 182"/>
                <a:gd name="T54" fmla="*/ 1 w 68"/>
                <a:gd name="T55" fmla="*/ 3 h 182"/>
                <a:gd name="T56" fmla="*/ 1 w 68"/>
                <a:gd name="T57" fmla="*/ 4 h 182"/>
                <a:gd name="T58" fmla="*/ 1 w 68"/>
                <a:gd name="T59" fmla="*/ 4 h 182"/>
                <a:gd name="T60" fmla="*/ 1 w 68"/>
                <a:gd name="T61" fmla="*/ 5 h 182"/>
                <a:gd name="T62" fmla="*/ 1 w 68"/>
                <a:gd name="T63" fmla="*/ 5 h 182"/>
                <a:gd name="T64" fmla="*/ 1 w 68"/>
                <a:gd name="T65" fmla="*/ 5 h 182"/>
                <a:gd name="T66" fmla="*/ 0 w 68"/>
                <a:gd name="T67" fmla="*/ 6 h 182"/>
                <a:gd name="T68" fmla="*/ 0 w 68"/>
                <a:gd name="T69" fmla="*/ 5 h 1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8"/>
                <a:gd name="T106" fmla="*/ 0 h 182"/>
                <a:gd name="T107" fmla="*/ 68 w 68"/>
                <a:gd name="T108" fmla="*/ 182 h 1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8" h="182">
                  <a:moveTo>
                    <a:pt x="0" y="150"/>
                  </a:moveTo>
                  <a:lnTo>
                    <a:pt x="0" y="176"/>
                  </a:lnTo>
                  <a:lnTo>
                    <a:pt x="7" y="182"/>
                  </a:lnTo>
                  <a:lnTo>
                    <a:pt x="18" y="181"/>
                  </a:lnTo>
                  <a:lnTo>
                    <a:pt x="29" y="178"/>
                  </a:lnTo>
                  <a:lnTo>
                    <a:pt x="40" y="173"/>
                  </a:lnTo>
                  <a:lnTo>
                    <a:pt x="49" y="164"/>
                  </a:lnTo>
                  <a:lnTo>
                    <a:pt x="57" y="152"/>
                  </a:lnTo>
                  <a:lnTo>
                    <a:pt x="63" y="138"/>
                  </a:lnTo>
                  <a:lnTo>
                    <a:pt x="67" y="118"/>
                  </a:lnTo>
                  <a:lnTo>
                    <a:pt x="68" y="95"/>
                  </a:lnTo>
                  <a:lnTo>
                    <a:pt x="67" y="60"/>
                  </a:lnTo>
                  <a:lnTo>
                    <a:pt x="64" y="45"/>
                  </a:lnTo>
                  <a:lnTo>
                    <a:pt x="59" y="32"/>
                  </a:lnTo>
                  <a:lnTo>
                    <a:pt x="52" y="21"/>
                  </a:lnTo>
                  <a:lnTo>
                    <a:pt x="40" y="14"/>
                  </a:lnTo>
                  <a:lnTo>
                    <a:pt x="25" y="8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25"/>
                  </a:lnTo>
                  <a:lnTo>
                    <a:pt x="7" y="25"/>
                  </a:lnTo>
                  <a:lnTo>
                    <a:pt x="19" y="29"/>
                  </a:lnTo>
                  <a:lnTo>
                    <a:pt x="25" y="33"/>
                  </a:lnTo>
                  <a:lnTo>
                    <a:pt x="29" y="39"/>
                  </a:lnTo>
                  <a:lnTo>
                    <a:pt x="32" y="47"/>
                  </a:lnTo>
                  <a:lnTo>
                    <a:pt x="35" y="57"/>
                  </a:lnTo>
                  <a:lnTo>
                    <a:pt x="38" y="68"/>
                  </a:lnTo>
                  <a:lnTo>
                    <a:pt x="38" y="82"/>
                  </a:lnTo>
                  <a:lnTo>
                    <a:pt x="38" y="99"/>
                  </a:lnTo>
                  <a:lnTo>
                    <a:pt x="36" y="114"/>
                  </a:lnTo>
                  <a:lnTo>
                    <a:pt x="35" y="127"/>
                  </a:lnTo>
                  <a:lnTo>
                    <a:pt x="31" y="137"/>
                  </a:lnTo>
                  <a:lnTo>
                    <a:pt x="22" y="150"/>
                  </a:lnTo>
                  <a:lnTo>
                    <a:pt x="7" y="157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07" name="Freeform 506"/>
            <p:cNvSpPr>
              <a:spLocks/>
            </p:cNvSpPr>
            <p:nvPr/>
          </p:nvSpPr>
          <p:spPr bwMode="auto">
            <a:xfrm>
              <a:off x="2624" y="1793"/>
              <a:ext cx="22" cy="60"/>
            </a:xfrm>
            <a:custGeom>
              <a:avLst/>
              <a:gdLst>
                <a:gd name="T0" fmla="*/ 2 w 67"/>
                <a:gd name="T1" fmla="*/ 1 h 182"/>
                <a:gd name="T2" fmla="*/ 2 w 67"/>
                <a:gd name="T3" fmla="*/ 0 h 182"/>
                <a:gd name="T4" fmla="*/ 2 w 67"/>
                <a:gd name="T5" fmla="*/ 0 h 182"/>
                <a:gd name="T6" fmla="*/ 2 w 67"/>
                <a:gd name="T7" fmla="*/ 0 h 182"/>
                <a:gd name="T8" fmla="*/ 2 w 67"/>
                <a:gd name="T9" fmla="*/ 0 h 182"/>
                <a:gd name="T10" fmla="*/ 1 w 67"/>
                <a:gd name="T11" fmla="*/ 1 h 182"/>
                <a:gd name="T12" fmla="*/ 0 w 67"/>
                <a:gd name="T13" fmla="*/ 2 h 182"/>
                <a:gd name="T14" fmla="*/ 0 w 67"/>
                <a:gd name="T15" fmla="*/ 2 h 182"/>
                <a:gd name="T16" fmla="*/ 0 w 67"/>
                <a:gd name="T17" fmla="*/ 4 h 182"/>
                <a:gd name="T18" fmla="*/ 0 w 67"/>
                <a:gd name="T19" fmla="*/ 6 h 182"/>
                <a:gd name="T20" fmla="*/ 1 w 67"/>
                <a:gd name="T21" fmla="*/ 6 h 182"/>
                <a:gd name="T22" fmla="*/ 1 w 67"/>
                <a:gd name="T23" fmla="*/ 6 h 182"/>
                <a:gd name="T24" fmla="*/ 2 w 67"/>
                <a:gd name="T25" fmla="*/ 7 h 182"/>
                <a:gd name="T26" fmla="*/ 2 w 67"/>
                <a:gd name="T27" fmla="*/ 6 h 182"/>
                <a:gd name="T28" fmla="*/ 2 w 67"/>
                <a:gd name="T29" fmla="*/ 5 h 182"/>
                <a:gd name="T30" fmla="*/ 2 w 67"/>
                <a:gd name="T31" fmla="*/ 6 h 182"/>
                <a:gd name="T32" fmla="*/ 2 w 67"/>
                <a:gd name="T33" fmla="*/ 5 h 182"/>
                <a:gd name="T34" fmla="*/ 1 w 67"/>
                <a:gd name="T35" fmla="*/ 5 h 182"/>
                <a:gd name="T36" fmla="*/ 1 w 67"/>
                <a:gd name="T37" fmla="*/ 2 h 182"/>
                <a:gd name="T38" fmla="*/ 2 w 67"/>
                <a:gd name="T39" fmla="*/ 1 h 182"/>
                <a:gd name="T40" fmla="*/ 2 w 67"/>
                <a:gd name="T41" fmla="*/ 1 h 182"/>
                <a:gd name="T42" fmla="*/ 2 w 67"/>
                <a:gd name="T43" fmla="*/ 1 h 1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7"/>
                <a:gd name="T67" fmla="*/ 0 h 182"/>
                <a:gd name="T68" fmla="*/ 67 w 67"/>
                <a:gd name="T69" fmla="*/ 182 h 1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7" h="182">
                  <a:moveTo>
                    <a:pt x="60" y="25"/>
                  </a:moveTo>
                  <a:lnTo>
                    <a:pt x="60" y="0"/>
                  </a:lnTo>
                  <a:lnTo>
                    <a:pt x="67" y="7"/>
                  </a:lnTo>
                  <a:lnTo>
                    <a:pt x="60" y="0"/>
                  </a:lnTo>
                  <a:lnTo>
                    <a:pt x="42" y="1"/>
                  </a:lnTo>
                  <a:lnTo>
                    <a:pt x="17" y="17"/>
                  </a:lnTo>
                  <a:lnTo>
                    <a:pt x="4" y="43"/>
                  </a:lnTo>
                  <a:lnTo>
                    <a:pt x="0" y="59"/>
                  </a:lnTo>
                  <a:lnTo>
                    <a:pt x="0" y="120"/>
                  </a:lnTo>
                  <a:lnTo>
                    <a:pt x="10" y="156"/>
                  </a:lnTo>
                  <a:lnTo>
                    <a:pt x="27" y="174"/>
                  </a:lnTo>
                  <a:lnTo>
                    <a:pt x="38" y="180"/>
                  </a:lnTo>
                  <a:lnTo>
                    <a:pt x="67" y="182"/>
                  </a:lnTo>
                  <a:lnTo>
                    <a:pt x="60" y="176"/>
                  </a:lnTo>
                  <a:lnTo>
                    <a:pt x="60" y="150"/>
                  </a:lnTo>
                  <a:lnTo>
                    <a:pt x="67" y="157"/>
                  </a:lnTo>
                  <a:lnTo>
                    <a:pt x="45" y="153"/>
                  </a:lnTo>
                  <a:lnTo>
                    <a:pt x="32" y="128"/>
                  </a:lnTo>
                  <a:lnTo>
                    <a:pt x="29" y="67"/>
                  </a:lnTo>
                  <a:lnTo>
                    <a:pt x="42" y="32"/>
                  </a:lnTo>
                  <a:lnTo>
                    <a:pt x="67" y="25"/>
                  </a:lnTo>
                  <a:lnTo>
                    <a:pt x="6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08" name="Freeform 507"/>
            <p:cNvSpPr>
              <a:spLocks/>
            </p:cNvSpPr>
            <p:nvPr/>
          </p:nvSpPr>
          <p:spPr bwMode="auto">
            <a:xfrm>
              <a:off x="2697" y="1793"/>
              <a:ext cx="20" cy="78"/>
            </a:xfrm>
            <a:custGeom>
              <a:avLst/>
              <a:gdLst>
                <a:gd name="T0" fmla="*/ 0 w 61"/>
                <a:gd name="T1" fmla="*/ 8 h 235"/>
                <a:gd name="T2" fmla="*/ 0 w 61"/>
                <a:gd name="T3" fmla="*/ 9 h 235"/>
                <a:gd name="T4" fmla="*/ 1 w 61"/>
                <a:gd name="T5" fmla="*/ 9 h 235"/>
                <a:gd name="T6" fmla="*/ 2 w 61"/>
                <a:gd name="T7" fmla="*/ 8 h 235"/>
                <a:gd name="T8" fmla="*/ 2 w 61"/>
                <a:gd name="T9" fmla="*/ 8 h 235"/>
                <a:gd name="T10" fmla="*/ 2 w 61"/>
                <a:gd name="T11" fmla="*/ 0 h 235"/>
                <a:gd name="T12" fmla="*/ 1 w 61"/>
                <a:gd name="T13" fmla="*/ 0 h 235"/>
                <a:gd name="T14" fmla="*/ 1 w 61"/>
                <a:gd name="T15" fmla="*/ 1 h 235"/>
                <a:gd name="T16" fmla="*/ 1 w 61"/>
                <a:gd name="T17" fmla="*/ 1 h 235"/>
                <a:gd name="T18" fmla="*/ 1 w 61"/>
                <a:gd name="T19" fmla="*/ 1 h 235"/>
                <a:gd name="T20" fmla="*/ 1 w 61"/>
                <a:gd name="T21" fmla="*/ 0 h 235"/>
                <a:gd name="T22" fmla="*/ 0 w 61"/>
                <a:gd name="T23" fmla="*/ 0 h 235"/>
                <a:gd name="T24" fmla="*/ 0 w 61"/>
                <a:gd name="T25" fmla="*/ 0 h 235"/>
                <a:gd name="T26" fmla="*/ 0 w 61"/>
                <a:gd name="T27" fmla="*/ 1 h 235"/>
                <a:gd name="T28" fmla="*/ 1 w 61"/>
                <a:gd name="T29" fmla="*/ 1 h 235"/>
                <a:gd name="T30" fmla="*/ 1 w 61"/>
                <a:gd name="T31" fmla="*/ 2 h 235"/>
                <a:gd name="T32" fmla="*/ 1 w 61"/>
                <a:gd name="T33" fmla="*/ 3 h 235"/>
                <a:gd name="T34" fmla="*/ 1 w 61"/>
                <a:gd name="T35" fmla="*/ 4 h 235"/>
                <a:gd name="T36" fmla="*/ 1 w 61"/>
                <a:gd name="T37" fmla="*/ 5 h 235"/>
                <a:gd name="T38" fmla="*/ 1 w 61"/>
                <a:gd name="T39" fmla="*/ 5 h 235"/>
                <a:gd name="T40" fmla="*/ 0 w 61"/>
                <a:gd name="T41" fmla="*/ 5 h 235"/>
                <a:gd name="T42" fmla="*/ 0 w 61"/>
                <a:gd name="T43" fmla="*/ 5 h 235"/>
                <a:gd name="T44" fmla="*/ 0 w 61"/>
                <a:gd name="T45" fmla="*/ 6 h 235"/>
                <a:gd name="T46" fmla="*/ 0 w 61"/>
                <a:gd name="T47" fmla="*/ 6 h 235"/>
                <a:gd name="T48" fmla="*/ 1 w 61"/>
                <a:gd name="T49" fmla="*/ 5 h 235"/>
                <a:gd name="T50" fmla="*/ 1 w 61"/>
                <a:gd name="T51" fmla="*/ 5 h 235"/>
                <a:gd name="T52" fmla="*/ 1 w 61"/>
                <a:gd name="T53" fmla="*/ 5 h 235"/>
                <a:gd name="T54" fmla="*/ 1 w 61"/>
                <a:gd name="T55" fmla="*/ 7 h 235"/>
                <a:gd name="T56" fmla="*/ 1 w 61"/>
                <a:gd name="T57" fmla="*/ 8 h 235"/>
                <a:gd name="T58" fmla="*/ 1 w 61"/>
                <a:gd name="T59" fmla="*/ 8 h 235"/>
                <a:gd name="T60" fmla="*/ 0 w 61"/>
                <a:gd name="T61" fmla="*/ 8 h 235"/>
                <a:gd name="T62" fmla="*/ 0 w 61"/>
                <a:gd name="T63" fmla="*/ 8 h 235"/>
                <a:gd name="T64" fmla="*/ 0 w 61"/>
                <a:gd name="T65" fmla="*/ 8 h 2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"/>
                <a:gd name="T100" fmla="*/ 0 h 235"/>
                <a:gd name="T101" fmla="*/ 61 w 61"/>
                <a:gd name="T102" fmla="*/ 235 h 2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" h="235">
                  <a:moveTo>
                    <a:pt x="0" y="210"/>
                  </a:moveTo>
                  <a:lnTo>
                    <a:pt x="0" y="235"/>
                  </a:lnTo>
                  <a:lnTo>
                    <a:pt x="28" y="234"/>
                  </a:lnTo>
                  <a:lnTo>
                    <a:pt x="51" y="221"/>
                  </a:lnTo>
                  <a:lnTo>
                    <a:pt x="60" y="205"/>
                  </a:lnTo>
                  <a:lnTo>
                    <a:pt x="61" y="0"/>
                  </a:lnTo>
                  <a:lnTo>
                    <a:pt x="38" y="0"/>
                  </a:lnTo>
                  <a:lnTo>
                    <a:pt x="38" y="25"/>
                  </a:lnTo>
                  <a:lnTo>
                    <a:pt x="31" y="25"/>
                  </a:lnTo>
                  <a:lnTo>
                    <a:pt x="38" y="25"/>
                  </a:lnTo>
                  <a:lnTo>
                    <a:pt x="24" y="11"/>
                  </a:lnTo>
                  <a:lnTo>
                    <a:pt x="5" y="7"/>
                  </a:lnTo>
                  <a:lnTo>
                    <a:pt x="0" y="0"/>
                  </a:lnTo>
                  <a:lnTo>
                    <a:pt x="0" y="25"/>
                  </a:lnTo>
                  <a:lnTo>
                    <a:pt x="24" y="31"/>
                  </a:lnTo>
                  <a:lnTo>
                    <a:pt x="33" y="47"/>
                  </a:lnTo>
                  <a:lnTo>
                    <a:pt x="38" y="86"/>
                  </a:lnTo>
                  <a:lnTo>
                    <a:pt x="38" y="107"/>
                  </a:lnTo>
                  <a:lnTo>
                    <a:pt x="29" y="137"/>
                  </a:lnTo>
                  <a:lnTo>
                    <a:pt x="17" y="148"/>
                  </a:lnTo>
                  <a:lnTo>
                    <a:pt x="5" y="149"/>
                  </a:lnTo>
                  <a:lnTo>
                    <a:pt x="0" y="142"/>
                  </a:lnTo>
                  <a:lnTo>
                    <a:pt x="0" y="167"/>
                  </a:lnTo>
                  <a:lnTo>
                    <a:pt x="5" y="173"/>
                  </a:lnTo>
                  <a:lnTo>
                    <a:pt x="38" y="149"/>
                  </a:lnTo>
                  <a:lnTo>
                    <a:pt x="31" y="149"/>
                  </a:lnTo>
                  <a:lnTo>
                    <a:pt x="38" y="149"/>
                  </a:lnTo>
                  <a:lnTo>
                    <a:pt x="38" y="192"/>
                  </a:lnTo>
                  <a:lnTo>
                    <a:pt x="29" y="209"/>
                  </a:lnTo>
                  <a:lnTo>
                    <a:pt x="19" y="215"/>
                  </a:lnTo>
                  <a:lnTo>
                    <a:pt x="5" y="216"/>
                  </a:lnTo>
                  <a:lnTo>
                    <a:pt x="5" y="21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09" name="Freeform 508"/>
            <p:cNvSpPr>
              <a:spLocks/>
            </p:cNvSpPr>
            <p:nvPr/>
          </p:nvSpPr>
          <p:spPr bwMode="auto">
            <a:xfrm>
              <a:off x="2678" y="1793"/>
              <a:ext cx="21" cy="57"/>
            </a:xfrm>
            <a:custGeom>
              <a:avLst/>
              <a:gdLst>
                <a:gd name="T0" fmla="*/ 2 w 61"/>
                <a:gd name="T1" fmla="*/ 1 h 173"/>
                <a:gd name="T2" fmla="*/ 2 w 61"/>
                <a:gd name="T3" fmla="*/ 0 h 173"/>
                <a:gd name="T4" fmla="*/ 2 w 61"/>
                <a:gd name="T5" fmla="*/ 0 h 173"/>
                <a:gd name="T6" fmla="*/ 2 w 61"/>
                <a:gd name="T7" fmla="*/ 0 h 173"/>
                <a:gd name="T8" fmla="*/ 2 w 61"/>
                <a:gd name="T9" fmla="*/ 0 h 173"/>
                <a:gd name="T10" fmla="*/ 2 w 61"/>
                <a:gd name="T11" fmla="*/ 0 h 173"/>
                <a:gd name="T12" fmla="*/ 1 w 61"/>
                <a:gd name="T13" fmla="*/ 0 h 173"/>
                <a:gd name="T14" fmla="*/ 1 w 61"/>
                <a:gd name="T15" fmla="*/ 0 h 173"/>
                <a:gd name="T16" fmla="*/ 1 w 61"/>
                <a:gd name="T17" fmla="*/ 0 h 173"/>
                <a:gd name="T18" fmla="*/ 1 w 61"/>
                <a:gd name="T19" fmla="*/ 1 h 173"/>
                <a:gd name="T20" fmla="*/ 0 w 61"/>
                <a:gd name="T21" fmla="*/ 1 h 173"/>
                <a:gd name="T22" fmla="*/ 0 w 61"/>
                <a:gd name="T23" fmla="*/ 2 h 173"/>
                <a:gd name="T24" fmla="*/ 0 w 61"/>
                <a:gd name="T25" fmla="*/ 3 h 173"/>
                <a:gd name="T26" fmla="*/ 0 w 61"/>
                <a:gd name="T27" fmla="*/ 4 h 173"/>
                <a:gd name="T28" fmla="*/ 0 w 61"/>
                <a:gd name="T29" fmla="*/ 5 h 173"/>
                <a:gd name="T30" fmla="*/ 0 w 61"/>
                <a:gd name="T31" fmla="*/ 5 h 173"/>
                <a:gd name="T32" fmla="*/ 1 w 61"/>
                <a:gd name="T33" fmla="*/ 6 h 173"/>
                <a:gd name="T34" fmla="*/ 1 w 61"/>
                <a:gd name="T35" fmla="*/ 6 h 173"/>
                <a:gd name="T36" fmla="*/ 2 w 61"/>
                <a:gd name="T37" fmla="*/ 6 h 173"/>
                <a:gd name="T38" fmla="*/ 2 w 61"/>
                <a:gd name="T39" fmla="*/ 6 h 173"/>
                <a:gd name="T40" fmla="*/ 2 w 61"/>
                <a:gd name="T41" fmla="*/ 6 h 173"/>
                <a:gd name="T42" fmla="*/ 2 w 61"/>
                <a:gd name="T43" fmla="*/ 6 h 173"/>
                <a:gd name="T44" fmla="*/ 2 w 61"/>
                <a:gd name="T45" fmla="*/ 5 h 173"/>
                <a:gd name="T46" fmla="*/ 2 w 61"/>
                <a:gd name="T47" fmla="*/ 5 h 173"/>
                <a:gd name="T48" fmla="*/ 2 w 61"/>
                <a:gd name="T49" fmla="*/ 5 h 173"/>
                <a:gd name="T50" fmla="*/ 2 w 61"/>
                <a:gd name="T51" fmla="*/ 5 h 173"/>
                <a:gd name="T52" fmla="*/ 1 w 61"/>
                <a:gd name="T53" fmla="*/ 5 h 173"/>
                <a:gd name="T54" fmla="*/ 1 w 61"/>
                <a:gd name="T55" fmla="*/ 5 h 173"/>
                <a:gd name="T56" fmla="*/ 1 w 61"/>
                <a:gd name="T57" fmla="*/ 4 h 173"/>
                <a:gd name="T58" fmla="*/ 1 w 61"/>
                <a:gd name="T59" fmla="*/ 4 h 173"/>
                <a:gd name="T60" fmla="*/ 1 w 61"/>
                <a:gd name="T61" fmla="*/ 3 h 173"/>
                <a:gd name="T62" fmla="*/ 1 w 61"/>
                <a:gd name="T63" fmla="*/ 2 h 173"/>
                <a:gd name="T64" fmla="*/ 1 w 61"/>
                <a:gd name="T65" fmla="*/ 2 h 173"/>
                <a:gd name="T66" fmla="*/ 1 w 61"/>
                <a:gd name="T67" fmla="*/ 1 h 173"/>
                <a:gd name="T68" fmla="*/ 2 w 61"/>
                <a:gd name="T69" fmla="*/ 1 h 173"/>
                <a:gd name="T70" fmla="*/ 2 w 61"/>
                <a:gd name="T71" fmla="*/ 1 h 173"/>
                <a:gd name="T72" fmla="*/ 2 w 61"/>
                <a:gd name="T73" fmla="*/ 1 h 173"/>
                <a:gd name="T74" fmla="*/ 2 w 61"/>
                <a:gd name="T75" fmla="*/ 1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1"/>
                <a:gd name="T115" fmla="*/ 0 h 173"/>
                <a:gd name="T116" fmla="*/ 61 w 61"/>
                <a:gd name="T117" fmla="*/ 173 h 17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1" h="173">
                  <a:moveTo>
                    <a:pt x="56" y="25"/>
                  </a:moveTo>
                  <a:lnTo>
                    <a:pt x="56" y="0"/>
                  </a:lnTo>
                  <a:lnTo>
                    <a:pt x="61" y="7"/>
                  </a:lnTo>
                  <a:lnTo>
                    <a:pt x="56" y="4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39" y="3"/>
                  </a:lnTo>
                  <a:lnTo>
                    <a:pt x="31" y="6"/>
                  </a:lnTo>
                  <a:lnTo>
                    <a:pt x="22" y="13"/>
                  </a:lnTo>
                  <a:lnTo>
                    <a:pt x="14" y="22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0" y="81"/>
                  </a:lnTo>
                  <a:lnTo>
                    <a:pt x="3" y="116"/>
                  </a:lnTo>
                  <a:lnTo>
                    <a:pt x="6" y="131"/>
                  </a:lnTo>
                  <a:lnTo>
                    <a:pt x="11" y="145"/>
                  </a:lnTo>
                  <a:lnTo>
                    <a:pt x="20" y="156"/>
                  </a:lnTo>
                  <a:lnTo>
                    <a:pt x="29" y="166"/>
                  </a:lnTo>
                  <a:lnTo>
                    <a:pt x="41" y="171"/>
                  </a:lnTo>
                  <a:lnTo>
                    <a:pt x="56" y="173"/>
                  </a:lnTo>
                  <a:lnTo>
                    <a:pt x="61" y="173"/>
                  </a:lnTo>
                  <a:lnTo>
                    <a:pt x="56" y="167"/>
                  </a:lnTo>
                  <a:lnTo>
                    <a:pt x="56" y="142"/>
                  </a:lnTo>
                  <a:lnTo>
                    <a:pt x="61" y="149"/>
                  </a:lnTo>
                  <a:lnTo>
                    <a:pt x="49" y="146"/>
                  </a:lnTo>
                  <a:lnTo>
                    <a:pt x="43" y="142"/>
                  </a:lnTo>
                  <a:lnTo>
                    <a:pt x="39" y="137"/>
                  </a:lnTo>
                  <a:lnTo>
                    <a:pt x="36" y="127"/>
                  </a:lnTo>
                  <a:lnTo>
                    <a:pt x="34" y="116"/>
                  </a:lnTo>
                  <a:lnTo>
                    <a:pt x="31" y="100"/>
                  </a:lnTo>
                  <a:lnTo>
                    <a:pt x="31" y="81"/>
                  </a:lnTo>
                  <a:lnTo>
                    <a:pt x="31" y="64"/>
                  </a:lnTo>
                  <a:lnTo>
                    <a:pt x="35" y="46"/>
                  </a:lnTo>
                  <a:lnTo>
                    <a:pt x="38" y="38"/>
                  </a:lnTo>
                  <a:lnTo>
                    <a:pt x="43" y="31"/>
                  </a:lnTo>
                  <a:lnTo>
                    <a:pt x="52" y="27"/>
                  </a:lnTo>
                  <a:lnTo>
                    <a:pt x="61" y="25"/>
                  </a:lnTo>
                  <a:lnTo>
                    <a:pt x="56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10" name="Freeform 509"/>
            <p:cNvSpPr>
              <a:spLocks/>
            </p:cNvSpPr>
            <p:nvPr/>
          </p:nvSpPr>
          <p:spPr bwMode="auto">
            <a:xfrm>
              <a:off x="2681" y="1857"/>
              <a:ext cx="18" cy="14"/>
            </a:xfrm>
            <a:custGeom>
              <a:avLst/>
              <a:gdLst>
                <a:gd name="T0" fmla="*/ 2 w 54"/>
                <a:gd name="T1" fmla="*/ 2 h 43"/>
                <a:gd name="T2" fmla="*/ 2 w 54"/>
                <a:gd name="T3" fmla="*/ 1 h 43"/>
                <a:gd name="T4" fmla="*/ 2 w 54"/>
                <a:gd name="T5" fmla="*/ 1 h 43"/>
                <a:gd name="T6" fmla="*/ 2 w 54"/>
                <a:gd name="T7" fmla="*/ 1 h 43"/>
                <a:gd name="T8" fmla="*/ 1 w 54"/>
                <a:gd name="T9" fmla="*/ 1 h 43"/>
                <a:gd name="T10" fmla="*/ 1 w 54"/>
                <a:gd name="T11" fmla="*/ 0 h 43"/>
                <a:gd name="T12" fmla="*/ 1 w 54"/>
                <a:gd name="T13" fmla="*/ 0 h 43"/>
                <a:gd name="T14" fmla="*/ 0 w 54"/>
                <a:gd name="T15" fmla="*/ 0 h 43"/>
                <a:gd name="T16" fmla="*/ 0 w 54"/>
                <a:gd name="T17" fmla="*/ 0 h 43"/>
                <a:gd name="T18" fmla="*/ 0 w 54"/>
                <a:gd name="T19" fmla="*/ 1 h 43"/>
                <a:gd name="T20" fmla="*/ 0 w 54"/>
                <a:gd name="T21" fmla="*/ 1 h 43"/>
                <a:gd name="T22" fmla="*/ 1 w 54"/>
                <a:gd name="T23" fmla="*/ 1 h 43"/>
                <a:gd name="T24" fmla="*/ 1 w 54"/>
                <a:gd name="T25" fmla="*/ 1 h 43"/>
                <a:gd name="T26" fmla="*/ 2 w 54"/>
                <a:gd name="T27" fmla="*/ 2 h 43"/>
                <a:gd name="T28" fmla="*/ 2 w 54"/>
                <a:gd name="T29" fmla="*/ 2 h 43"/>
                <a:gd name="T30" fmla="*/ 2 w 54"/>
                <a:gd name="T31" fmla="*/ 2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43"/>
                <a:gd name="T50" fmla="*/ 54 w 54"/>
                <a:gd name="T51" fmla="*/ 43 h 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43">
                  <a:moveTo>
                    <a:pt x="49" y="43"/>
                  </a:moveTo>
                  <a:lnTo>
                    <a:pt x="54" y="18"/>
                  </a:lnTo>
                  <a:lnTo>
                    <a:pt x="54" y="24"/>
                  </a:lnTo>
                  <a:lnTo>
                    <a:pt x="46" y="23"/>
                  </a:lnTo>
                  <a:lnTo>
                    <a:pt x="39" y="17"/>
                  </a:lnTo>
                  <a:lnTo>
                    <a:pt x="34" y="9"/>
                  </a:lnTo>
                  <a:lnTo>
                    <a:pt x="31" y="0"/>
                  </a:lnTo>
                  <a:lnTo>
                    <a:pt x="0" y="0"/>
                  </a:lnTo>
                  <a:lnTo>
                    <a:pt x="1" y="11"/>
                  </a:lnTo>
                  <a:lnTo>
                    <a:pt x="4" y="20"/>
                  </a:lnTo>
                  <a:lnTo>
                    <a:pt x="8" y="27"/>
                  </a:lnTo>
                  <a:lnTo>
                    <a:pt x="15" y="34"/>
                  </a:lnTo>
                  <a:lnTo>
                    <a:pt x="31" y="41"/>
                  </a:lnTo>
                  <a:lnTo>
                    <a:pt x="49" y="43"/>
                  </a:lnTo>
                  <a:lnTo>
                    <a:pt x="54" y="43"/>
                  </a:lnTo>
                  <a:lnTo>
                    <a:pt x="49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11" name="Rectangle 510"/>
            <p:cNvSpPr>
              <a:spLocks noChangeArrowheads="1"/>
            </p:cNvSpPr>
            <p:nvPr/>
          </p:nvSpPr>
          <p:spPr bwMode="auto">
            <a:xfrm>
              <a:off x="2735" y="1769"/>
              <a:ext cx="8" cy="8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412" name="Freeform 511"/>
            <p:cNvSpPr>
              <a:spLocks/>
            </p:cNvSpPr>
            <p:nvPr/>
          </p:nvSpPr>
          <p:spPr bwMode="auto">
            <a:xfrm>
              <a:off x="2780" y="1793"/>
              <a:ext cx="22" cy="60"/>
            </a:xfrm>
            <a:custGeom>
              <a:avLst/>
              <a:gdLst>
                <a:gd name="T0" fmla="*/ 0 w 65"/>
                <a:gd name="T1" fmla="*/ 5 h 182"/>
                <a:gd name="T2" fmla="*/ 0 w 65"/>
                <a:gd name="T3" fmla="*/ 6 h 182"/>
                <a:gd name="T4" fmla="*/ 0 w 65"/>
                <a:gd name="T5" fmla="*/ 7 h 182"/>
                <a:gd name="T6" fmla="*/ 1 w 65"/>
                <a:gd name="T7" fmla="*/ 7 h 182"/>
                <a:gd name="T8" fmla="*/ 1 w 65"/>
                <a:gd name="T9" fmla="*/ 6 h 182"/>
                <a:gd name="T10" fmla="*/ 1 w 65"/>
                <a:gd name="T11" fmla="*/ 6 h 182"/>
                <a:gd name="T12" fmla="*/ 2 w 65"/>
                <a:gd name="T13" fmla="*/ 6 h 182"/>
                <a:gd name="T14" fmla="*/ 2 w 65"/>
                <a:gd name="T15" fmla="*/ 6 h 182"/>
                <a:gd name="T16" fmla="*/ 2 w 65"/>
                <a:gd name="T17" fmla="*/ 5 h 182"/>
                <a:gd name="T18" fmla="*/ 2 w 65"/>
                <a:gd name="T19" fmla="*/ 4 h 182"/>
                <a:gd name="T20" fmla="*/ 2 w 65"/>
                <a:gd name="T21" fmla="*/ 3 h 182"/>
                <a:gd name="T22" fmla="*/ 2 w 65"/>
                <a:gd name="T23" fmla="*/ 2 h 182"/>
                <a:gd name="T24" fmla="*/ 2 w 65"/>
                <a:gd name="T25" fmla="*/ 2 h 182"/>
                <a:gd name="T26" fmla="*/ 2 w 65"/>
                <a:gd name="T27" fmla="*/ 1 h 182"/>
                <a:gd name="T28" fmla="*/ 2 w 65"/>
                <a:gd name="T29" fmla="*/ 1 h 182"/>
                <a:gd name="T30" fmla="*/ 1 w 65"/>
                <a:gd name="T31" fmla="*/ 1 h 182"/>
                <a:gd name="T32" fmla="*/ 1 w 65"/>
                <a:gd name="T33" fmla="*/ 0 h 182"/>
                <a:gd name="T34" fmla="*/ 0 w 65"/>
                <a:gd name="T35" fmla="*/ 0 h 182"/>
                <a:gd name="T36" fmla="*/ 0 w 65"/>
                <a:gd name="T37" fmla="*/ 0 h 182"/>
                <a:gd name="T38" fmla="*/ 0 w 65"/>
                <a:gd name="T39" fmla="*/ 1 h 182"/>
                <a:gd name="T40" fmla="*/ 1 w 65"/>
                <a:gd name="T41" fmla="*/ 1 h 182"/>
                <a:gd name="T42" fmla="*/ 1 w 65"/>
                <a:gd name="T43" fmla="*/ 1 h 182"/>
                <a:gd name="T44" fmla="*/ 1 w 65"/>
                <a:gd name="T45" fmla="*/ 1 h 182"/>
                <a:gd name="T46" fmla="*/ 1 w 65"/>
                <a:gd name="T47" fmla="*/ 2 h 182"/>
                <a:gd name="T48" fmla="*/ 1 w 65"/>
                <a:gd name="T49" fmla="*/ 2 h 182"/>
                <a:gd name="T50" fmla="*/ 1 w 65"/>
                <a:gd name="T51" fmla="*/ 2 h 182"/>
                <a:gd name="T52" fmla="*/ 1 w 65"/>
                <a:gd name="T53" fmla="*/ 3 h 182"/>
                <a:gd name="T54" fmla="*/ 1 w 65"/>
                <a:gd name="T55" fmla="*/ 4 h 182"/>
                <a:gd name="T56" fmla="*/ 1 w 65"/>
                <a:gd name="T57" fmla="*/ 4 h 182"/>
                <a:gd name="T58" fmla="*/ 1 w 65"/>
                <a:gd name="T59" fmla="*/ 5 h 182"/>
                <a:gd name="T60" fmla="*/ 1 w 65"/>
                <a:gd name="T61" fmla="*/ 5 h 182"/>
                <a:gd name="T62" fmla="*/ 1 w 65"/>
                <a:gd name="T63" fmla="*/ 5 h 182"/>
                <a:gd name="T64" fmla="*/ 1 w 65"/>
                <a:gd name="T65" fmla="*/ 5 h 182"/>
                <a:gd name="T66" fmla="*/ 0 w 65"/>
                <a:gd name="T67" fmla="*/ 6 h 182"/>
                <a:gd name="T68" fmla="*/ 0 w 65"/>
                <a:gd name="T69" fmla="*/ 6 h 182"/>
                <a:gd name="T70" fmla="*/ 0 w 65"/>
                <a:gd name="T71" fmla="*/ 5 h 18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5"/>
                <a:gd name="T109" fmla="*/ 0 h 182"/>
                <a:gd name="T110" fmla="*/ 65 w 65"/>
                <a:gd name="T111" fmla="*/ 182 h 18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5" h="182">
                  <a:moveTo>
                    <a:pt x="0" y="150"/>
                  </a:moveTo>
                  <a:lnTo>
                    <a:pt x="0" y="176"/>
                  </a:lnTo>
                  <a:lnTo>
                    <a:pt x="0" y="182"/>
                  </a:lnTo>
                  <a:lnTo>
                    <a:pt x="14" y="182"/>
                  </a:lnTo>
                  <a:lnTo>
                    <a:pt x="27" y="180"/>
                  </a:lnTo>
                  <a:lnTo>
                    <a:pt x="38" y="174"/>
                  </a:lnTo>
                  <a:lnTo>
                    <a:pt x="48" y="167"/>
                  </a:lnTo>
                  <a:lnTo>
                    <a:pt x="55" y="156"/>
                  </a:lnTo>
                  <a:lnTo>
                    <a:pt x="60" y="141"/>
                  </a:lnTo>
                  <a:lnTo>
                    <a:pt x="63" y="120"/>
                  </a:lnTo>
                  <a:lnTo>
                    <a:pt x="65" y="95"/>
                  </a:lnTo>
                  <a:lnTo>
                    <a:pt x="63" y="60"/>
                  </a:lnTo>
                  <a:lnTo>
                    <a:pt x="60" y="45"/>
                  </a:lnTo>
                  <a:lnTo>
                    <a:pt x="55" y="32"/>
                  </a:lnTo>
                  <a:lnTo>
                    <a:pt x="46" y="21"/>
                  </a:lnTo>
                  <a:lnTo>
                    <a:pt x="35" y="14"/>
                  </a:lnTo>
                  <a:lnTo>
                    <a:pt x="20" y="8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7" y="28"/>
                  </a:lnTo>
                  <a:lnTo>
                    <a:pt x="24" y="32"/>
                  </a:lnTo>
                  <a:lnTo>
                    <a:pt x="30" y="38"/>
                  </a:lnTo>
                  <a:lnTo>
                    <a:pt x="34" y="45"/>
                  </a:lnTo>
                  <a:lnTo>
                    <a:pt x="37" y="54"/>
                  </a:lnTo>
                  <a:lnTo>
                    <a:pt x="39" y="67"/>
                  </a:lnTo>
                  <a:lnTo>
                    <a:pt x="39" y="82"/>
                  </a:lnTo>
                  <a:lnTo>
                    <a:pt x="39" y="100"/>
                  </a:lnTo>
                  <a:lnTo>
                    <a:pt x="38" y="116"/>
                  </a:lnTo>
                  <a:lnTo>
                    <a:pt x="35" y="128"/>
                  </a:lnTo>
                  <a:lnTo>
                    <a:pt x="32" y="139"/>
                  </a:lnTo>
                  <a:lnTo>
                    <a:pt x="27" y="146"/>
                  </a:lnTo>
                  <a:lnTo>
                    <a:pt x="20" y="153"/>
                  </a:lnTo>
                  <a:lnTo>
                    <a:pt x="12" y="156"/>
                  </a:lnTo>
                  <a:lnTo>
                    <a:pt x="0" y="157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13" name="Freeform 512"/>
            <p:cNvSpPr>
              <a:spLocks/>
            </p:cNvSpPr>
            <p:nvPr/>
          </p:nvSpPr>
          <p:spPr bwMode="auto">
            <a:xfrm>
              <a:off x="2759" y="1793"/>
              <a:ext cx="21" cy="60"/>
            </a:xfrm>
            <a:custGeom>
              <a:avLst/>
              <a:gdLst>
                <a:gd name="T0" fmla="*/ 2 w 64"/>
                <a:gd name="T1" fmla="*/ 1 h 182"/>
                <a:gd name="T2" fmla="*/ 2 w 64"/>
                <a:gd name="T3" fmla="*/ 0 h 182"/>
                <a:gd name="T4" fmla="*/ 2 w 64"/>
                <a:gd name="T5" fmla="*/ 0 h 182"/>
                <a:gd name="T6" fmla="*/ 2 w 64"/>
                <a:gd name="T7" fmla="*/ 0 h 182"/>
                <a:gd name="T8" fmla="*/ 2 w 64"/>
                <a:gd name="T9" fmla="*/ 0 h 182"/>
                <a:gd name="T10" fmla="*/ 1 w 64"/>
                <a:gd name="T11" fmla="*/ 1 h 182"/>
                <a:gd name="T12" fmla="*/ 0 w 64"/>
                <a:gd name="T13" fmla="*/ 2 h 182"/>
                <a:gd name="T14" fmla="*/ 0 w 64"/>
                <a:gd name="T15" fmla="*/ 3 h 182"/>
                <a:gd name="T16" fmla="*/ 0 w 64"/>
                <a:gd name="T17" fmla="*/ 5 h 182"/>
                <a:gd name="T18" fmla="*/ 1 w 64"/>
                <a:gd name="T19" fmla="*/ 6 h 182"/>
                <a:gd name="T20" fmla="*/ 1 w 64"/>
                <a:gd name="T21" fmla="*/ 6 h 182"/>
                <a:gd name="T22" fmla="*/ 2 w 64"/>
                <a:gd name="T23" fmla="*/ 7 h 182"/>
                <a:gd name="T24" fmla="*/ 2 w 64"/>
                <a:gd name="T25" fmla="*/ 5 h 182"/>
                <a:gd name="T26" fmla="*/ 2 w 64"/>
                <a:gd name="T27" fmla="*/ 6 h 182"/>
                <a:gd name="T28" fmla="*/ 2 w 64"/>
                <a:gd name="T29" fmla="*/ 5 h 182"/>
                <a:gd name="T30" fmla="*/ 1 w 64"/>
                <a:gd name="T31" fmla="*/ 5 h 182"/>
                <a:gd name="T32" fmla="*/ 1 w 64"/>
                <a:gd name="T33" fmla="*/ 4 h 182"/>
                <a:gd name="T34" fmla="*/ 1 w 64"/>
                <a:gd name="T35" fmla="*/ 2 h 182"/>
                <a:gd name="T36" fmla="*/ 2 w 64"/>
                <a:gd name="T37" fmla="*/ 1 h 182"/>
                <a:gd name="T38" fmla="*/ 2 w 64"/>
                <a:gd name="T39" fmla="*/ 1 h 18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4"/>
                <a:gd name="T61" fmla="*/ 0 h 182"/>
                <a:gd name="T62" fmla="*/ 64 w 64"/>
                <a:gd name="T63" fmla="*/ 182 h 18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4" h="182">
                  <a:moveTo>
                    <a:pt x="64" y="25"/>
                  </a:moveTo>
                  <a:lnTo>
                    <a:pt x="64" y="0"/>
                  </a:lnTo>
                  <a:lnTo>
                    <a:pt x="64" y="7"/>
                  </a:lnTo>
                  <a:lnTo>
                    <a:pt x="64" y="0"/>
                  </a:lnTo>
                  <a:lnTo>
                    <a:pt x="45" y="1"/>
                  </a:lnTo>
                  <a:lnTo>
                    <a:pt x="18" y="17"/>
                  </a:lnTo>
                  <a:lnTo>
                    <a:pt x="4" y="43"/>
                  </a:lnTo>
                  <a:lnTo>
                    <a:pt x="0" y="95"/>
                  </a:lnTo>
                  <a:lnTo>
                    <a:pt x="4" y="141"/>
                  </a:lnTo>
                  <a:lnTo>
                    <a:pt x="18" y="167"/>
                  </a:lnTo>
                  <a:lnTo>
                    <a:pt x="38" y="180"/>
                  </a:lnTo>
                  <a:lnTo>
                    <a:pt x="64" y="182"/>
                  </a:lnTo>
                  <a:lnTo>
                    <a:pt x="64" y="150"/>
                  </a:lnTo>
                  <a:lnTo>
                    <a:pt x="64" y="157"/>
                  </a:lnTo>
                  <a:lnTo>
                    <a:pt x="45" y="153"/>
                  </a:lnTo>
                  <a:lnTo>
                    <a:pt x="32" y="139"/>
                  </a:lnTo>
                  <a:lnTo>
                    <a:pt x="25" y="100"/>
                  </a:lnTo>
                  <a:lnTo>
                    <a:pt x="28" y="54"/>
                  </a:lnTo>
                  <a:lnTo>
                    <a:pt x="44" y="32"/>
                  </a:lnTo>
                  <a:lnTo>
                    <a:pt x="64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14" name="Freeform 513"/>
            <p:cNvSpPr>
              <a:spLocks/>
            </p:cNvSpPr>
            <p:nvPr/>
          </p:nvSpPr>
          <p:spPr bwMode="auto">
            <a:xfrm>
              <a:off x="2838" y="1793"/>
              <a:ext cx="18" cy="60"/>
            </a:xfrm>
            <a:custGeom>
              <a:avLst/>
              <a:gdLst>
                <a:gd name="T0" fmla="*/ 0 w 56"/>
                <a:gd name="T1" fmla="*/ 5 h 182"/>
                <a:gd name="T2" fmla="*/ 0 w 56"/>
                <a:gd name="T3" fmla="*/ 6 h 182"/>
                <a:gd name="T4" fmla="*/ 0 w 56"/>
                <a:gd name="T5" fmla="*/ 7 h 182"/>
                <a:gd name="T6" fmla="*/ 1 w 56"/>
                <a:gd name="T7" fmla="*/ 6 h 182"/>
                <a:gd name="T8" fmla="*/ 1 w 56"/>
                <a:gd name="T9" fmla="*/ 6 h 182"/>
                <a:gd name="T10" fmla="*/ 1 w 56"/>
                <a:gd name="T11" fmla="*/ 6 h 182"/>
                <a:gd name="T12" fmla="*/ 2 w 56"/>
                <a:gd name="T13" fmla="*/ 6 h 182"/>
                <a:gd name="T14" fmla="*/ 2 w 56"/>
                <a:gd name="T15" fmla="*/ 5 h 182"/>
                <a:gd name="T16" fmla="*/ 2 w 56"/>
                <a:gd name="T17" fmla="*/ 4 h 182"/>
                <a:gd name="T18" fmla="*/ 2 w 56"/>
                <a:gd name="T19" fmla="*/ 3 h 182"/>
                <a:gd name="T20" fmla="*/ 2 w 56"/>
                <a:gd name="T21" fmla="*/ 2 h 182"/>
                <a:gd name="T22" fmla="*/ 2 w 56"/>
                <a:gd name="T23" fmla="*/ 2 h 182"/>
                <a:gd name="T24" fmla="*/ 2 w 56"/>
                <a:gd name="T25" fmla="*/ 1 h 182"/>
                <a:gd name="T26" fmla="*/ 2 w 56"/>
                <a:gd name="T27" fmla="*/ 1 h 182"/>
                <a:gd name="T28" fmla="*/ 1 w 56"/>
                <a:gd name="T29" fmla="*/ 0 h 182"/>
                <a:gd name="T30" fmla="*/ 1 w 56"/>
                <a:gd name="T31" fmla="*/ 0 h 182"/>
                <a:gd name="T32" fmla="*/ 0 w 56"/>
                <a:gd name="T33" fmla="*/ 0 h 182"/>
                <a:gd name="T34" fmla="*/ 0 w 56"/>
                <a:gd name="T35" fmla="*/ 1 h 182"/>
                <a:gd name="T36" fmla="*/ 0 w 56"/>
                <a:gd name="T37" fmla="*/ 1 h 182"/>
                <a:gd name="T38" fmla="*/ 1 w 56"/>
                <a:gd name="T39" fmla="*/ 1 h 182"/>
                <a:gd name="T40" fmla="*/ 1 w 56"/>
                <a:gd name="T41" fmla="*/ 1 h 182"/>
                <a:gd name="T42" fmla="*/ 1 w 56"/>
                <a:gd name="T43" fmla="*/ 2 h 182"/>
                <a:gd name="T44" fmla="*/ 1 w 56"/>
                <a:gd name="T45" fmla="*/ 2 h 182"/>
                <a:gd name="T46" fmla="*/ 1 w 56"/>
                <a:gd name="T47" fmla="*/ 2 h 182"/>
                <a:gd name="T48" fmla="*/ 1 w 56"/>
                <a:gd name="T49" fmla="*/ 3 h 182"/>
                <a:gd name="T50" fmla="*/ 1 w 56"/>
                <a:gd name="T51" fmla="*/ 3 h 182"/>
                <a:gd name="T52" fmla="*/ 1 w 56"/>
                <a:gd name="T53" fmla="*/ 4 h 182"/>
                <a:gd name="T54" fmla="*/ 1 w 56"/>
                <a:gd name="T55" fmla="*/ 5 h 182"/>
                <a:gd name="T56" fmla="*/ 1 w 56"/>
                <a:gd name="T57" fmla="*/ 5 h 182"/>
                <a:gd name="T58" fmla="*/ 0 w 56"/>
                <a:gd name="T59" fmla="*/ 5 h 182"/>
                <a:gd name="T60" fmla="*/ 0 w 56"/>
                <a:gd name="T61" fmla="*/ 6 h 182"/>
                <a:gd name="T62" fmla="*/ 0 w 56"/>
                <a:gd name="T63" fmla="*/ 5 h 1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"/>
                <a:gd name="T97" fmla="*/ 0 h 182"/>
                <a:gd name="T98" fmla="*/ 56 w 56"/>
                <a:gd name="T99" fmla="*/ 182 h 1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" h="182">
                  <a:moveTo>
                    <a:pt x="0" y="150"/>
                  </a:moveTo>
                  <a:lnTo>
                    <a:pt x="0" y="176"/>
                  </a:lnTo>
                  <a:lnTo>
                    <a:pt x="7" y="182"/>
                  </a:lnTo>
                  <a:lnTo>
                    <a:pt x="25" y="180"/>
                  </a:lnTo>
                  <a:lnTo>
                    <a:pt x="34" y="174"/>
                  </a:lnTo>
                  <a:lnTo>
                    <a:pt x="41" y="167"/>
                  </a:lnTo>
                  <a:lnTo>
                    <a:pt x="46" y="156"/>
                  </a:lnTo>
                  <a:lnTo>
                    <a:pt x="52" y="141"/>
                  </a:lnTo>
                  <a:lnTo>
                    <a:pt x="55" y="120"/>
                  </a:lnTo>
                  <a:lnTo>
                    <a:pt x="56" y="95"/>
                  </a:lnTo>
                  <a:lnTo>
                    <a:pt x="55" y="61"/>
                  </a:lnTo>
                  <a:lnTo>
                    <a:pt x="53" y="45"/>
                  </a:lnTo>
                  <a:lnTo>
                    <a:pt x="49" y="31"/>
                  </a:lnTo>
                  <a:lnTo>
                    <a:pt x="42" y="18"/>
                  </a:lnTo>
                  <a:lnTo>
                    <a:pt x="32" y="8"/>
                  </a:lnTo>
                  <a:lnTo>
                    <a:pt x="18" y="3"/>
                  </a:lnTo>
                  <a:lnTo>
                    <a:pt x="0" y="0"/>
                  </a:lnTo>
                  <a:lnTo>
                    <a:pt x="0" y="25"/>
                  </a:lnTo>
                  <a:lnTo>
                    <a:pt x="9" y="28"/>
                  </a:lnTo>
                  <a:lnTo>
                    <a:pt x="16" y="32"/>
                  </a:lnTo>
                  <a:lnTo>
                    <a:pt x="21" y="38"/>
                  </a:lnTo>
                  <a:lnTo>
                    <a:pt x="25" y="46"/>
                  </a:lnTo>
                  <a:lnTo>
                    <a:pt x="28" y="54"/>
                  </a:lnTo>
                  <a:lnTo>
                    <a:pt x="30" y="66"/>
                  </a:lnTo>
                  <a:lnTo>
                    <a:pt x="31" y="79"/>
                  </a:lnTo>
                  <a:lnTo>
                    <a:pt x="31" y="95"/>
                  </a:lnTo>
                  <a:lnTo>
                    <a:pt x="30" y="114"/>
                  </a:lnTo>
                  <a:lnTo>
                    <a:pt x="25" y="132"/>
                  </a:lnTo>
                  <a:lnTo>
                    <a:pt x="16" y="148"/>
                  </a:lnTo>
                  <a:lnTo>
                    <a:pt x="9" y="153"/>
                  </a:lnTo>
                  <a:lnTo>
                    <a:pt x="0" y="157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15" name="Freeform 514"/>
            <p:cNvSpPr>
              <a:spLocks/>
            </p:cNvSpPr>
            <p:nvPr/>
          </p:nvSpPr>
          <p:spPr bwMode="auto">
            <a:xfrm>
              <a:off x="2817" y="1769"/>
              <a:ext cx="23" cy="84"/>
            </a:xfrm>
            <a:custGeom>
              <a:avLst/>
              <a:gdLst>
                <a:gd name="T0" fmla="*/ 2 w 68"/>
                <a:gd name="T1" fmla="*/ 4 h 252"/>
                <a:gd name="T2" fmla="*/ 2 w 68"/>
                <a:gd name="T3" fmla="*/ 3 h 252"/>
                <a:gd name="T4" fmla="*/ 3 w 68"/>
                <a:gd name="T5" fmla="*/ 3 h 252"/>
                <a:gd name="T6" fmla="*/ 2 w 68"/>
                <a:gd name="T7" fmla="*/ 3 h 252"/>
                <a:gd name="T8" fmla="*/ 1 w 68"/>
                <a:gd name="T9" fmla="*/ 4 h 252"/>
                <a:gd name="T10" fmla="*/ 1 w 68"/>
                <a:gd name="T11" fmla="*/ 0 h 252"/>
                <a:gd name="T12" fmla="*/ 0 w 68"/>
                <a:gd name="T13" fmla="*/ 0 h 252"/>
                <a:gd name="T14" fmla="*/ 0 w 68"/>
                <a:gd name="T15" fmla="*/ 9 h 252"/>
                <a:gd name="T16" fmla="*/ 1 w 68"/>
                <a:gd name="T17" fmla="*/ 9 h 252"/>
                <a:gd name="T18" fmla="*/ 1 w 68"/>
                <a:gd name="T19" fmla="*/ 8 h 252"/>
                <a:gd name="T20" fmla="*/ 2 w 68"/>
                <a:gd name="T21" fmla="*/ 9 h 252"/>
                <a:gd name="T22" fmla="*/ 2 w 68"/>
                <a:gd name="T23" fmla="*/ 9 h 252"/>
                <a:gd name="T24" fmla="*/ 2 w 68"/>
                <a:gd name="T25" fmla="*/ 8 h 252"/>
                <a:gd name="T26" fmla="*/ 2 w 68"/>
                <a:gd name="T27" fmla="*/ 8 h 252"/>
                <a:gd name="T28" fmla="*/ 1 w 68"/>
                <a:gd name="T29" fmla="*/ 8 h 252"/>
                <a:gd name="T30" fmla="*/ 1 w 68"/>
                <a:gd name="T31" fmla="*/ 7 h 252"/>
                <a:gd name="T32" fmla="*/ 1 w 68"/>
                <a:gd name="T33" fmla="*/ 6 h 252"/>
                <a:gd name="T34" fmla="*/ 1 w 68"/>
                <a:gd name="T35" fmla="*/ 5 h 252"/>
                <a:gd name="T36" fmla="*/ 1 w 68"/>
                <a:gd name="T37" fmla="*/ 4 h 252"/>
                <a:gd name="T38" fmla="*/ 2 w 68"/>
                <a:gd name="T39" fmla="*/ 4 h 252"/>
                <a:gd name="T40" fmla="*/ 2 w 68"/>
                <a:gd name="T41" fmla="*/ 4 h 2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252"/>
                <a:gd name="T65" fmla="*/ 68 w 68"/>
                <a:gd name="T66" fmla="*/ 252 h 2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252">
                  <a:moveTo>
                    <a:pt x="61" y="95"/>
                  </a:moveTo>
                  <a:lnTo>
                    <a:pt x="61" y="70"/>
                  </a:lnTo>
                  <a:lnTo>
                    <a:pt x="68" y="70"/>
                  </a:lnTo>
                  <a:lnTo>
                    <a:pt x="45" y="76"/>
                  </a:lnTo>
                  <a:lnTo>
                    <a:pt x="25" y="9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25" y="240"/>
                  </a:lnTo>
                  <a:lnTo>
                    <a:pt x="25" y="220"/>
                  </a:lnTo>
                  <a:lnTo>
                    <a:pt x="52" y="250"/>
                  </a:lnTo>
                  <a:lnTo>
                    <a:pt x="61" y="252"/>
                  </a:lnTo>
                  <a:lnTo>
                    <a:pt x="61" y="220"/>
                  </a:lnTo>
                  <a:lnTo>
                    <a:pt x="61" y="227"/>
                  </a:lnTo>
                  <a:lnTo>
                    <a:pt x="38" y="219"/>
                  </a:lnTo>
                  <a:lnTo>
                    <a:pt x="29" y="200"/>
                  </a:lnTo>
                  <a:lnTo>
                    <a:pt x="25" y="151"/>
                  </a:lnTo>
                  <a:lnTo>
                    <a:pt x="25" y="131"/>
                  </a:lnTo>
                  <a:lnTo>
                    <a:pt x="32" y="106"/>
                  </a:lnTo>
                  <a:lnTo>
                    <a:pt x="46" y="97"/>
                  </a:lnTo>
                  <a:lnTo>
                    <a:pt x="61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16" name="Rectangle 515"/>
            <p:cNvSpPr>
              <a:spLocks noChangeArrowheads="1"/>
            </p:cNvSpPr>
            <p:nvPr/>
          </p:nvSpPr>
          <p:spPr bwMode="auto">
            <a:xfrm>
              <a:off x="2872" y="1793"/>
              <a:ext cx="8" cy="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417" name="Rectangle 516"/>
            <p:cNvSpPr>
              <a:spLocks noChangeArrowheads="1"/>
            </p:cNvSpPr>
            <p:nvPr/>
          </p:nvSpPr>
          <p:spPr bwMode="auto">
            <a:xfrm>
              <a:off x="2870" y="1769"/>
              <a:ext cx="10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418" name="Freeform 517"/>
            <p:cNvSpPr>
              <a:spLocks/>
            </p:cNvSpPr>
            <p:nvPr/>
          </p:nvSpPr>
          <p:spPr bwMode="auto">
            <a:xfrm>
              <a:off x="2894" y="1793"/>
              <a:ext cx="43" cy="56"/>
            </a:xfrm>
            <a:custGeom>
              <a:avLst/>
              <a:gdLst>
                <a:gd name="T0" fmla="*/ 5 w 129"/>
                <a:gd name="T1" fmla="*/ 6 h 170"/>
                <a:gd name="T2" fmla="*/ 5 w 129"/>
                <a:gd name="T3" fmla="*/ 2 h 170"/>
                <a:gd name="T4" fmla="*/ 5 w 129"/>
                <a:gd name="T5" fmla="*/ 2 h 170"/>
                <a:gd name="T6" fmla="*/ 5 w 129"/>
                <a:gd name="T7" fmla="*/ 1 h 170"/>
                <a:gd name="T8" fmla="*/ 4 w 129"/>
                <a:gd name="T9" fmla="*/ 0 h 170"/>
                <a:gd name="T10" fmla="*/ 3 w 129"/>
                <a:gd name="T11" fmla="*/ 0 h 170"/>
                <a:gd name="T12" fmla="*/ 2 w 129"/>
                <a:gd name="T13" fmla="*/ 0 h 170"/>
                <a:gd name="T14" fmla="*/ 1 w 129"/>
                <a:gd name="T15" fmla="*/ 1 h 170"/>
                <a:gd name="T16" fmla="*/ 1 w 129"/>
                <a:gd name="T17" fmla="*/ 1 h 170"/>
                <a:gd name="T18" fmla="*/ 1 w 129"/>
                <a:gd name="T19" fmla="*/ 0 h 170"/>
                <a:gd name="T20" fmla="*/ 0 w 129"/>
                <a:gd name="T21" fmla="*/ 0 h 170"/>
                <a:gd name="T22" fmla="*/ 0 w 129"/>
                <a:gd name="T23" fmla="*/ 0 h 170"/>
                <a:gd name="T24" fmla="*/ 0 w 129"/>
                <a:gd name="T25" fmla="*/ 2 h 170"/>
                <a:gd name="T26" fmla="*/ 0 w 129"/>
                <a:gd name="T27" fmla="*/ 1 h 170"/>
                <a:gd name="T28" fmla="*/ 0 w 129"/>
                <a:gd name="T29" fmla="*/ 6 h 170"/>
                <a:gd name="T30" fmla="*/ 1 w 129"/>
                <a:gd name="T31" fmla="*/ 6 h 170"/>
                <a:gd name="T32" fmla="*/ 1 w 129"/>
                <a:gd name="T33" fmla="*/ 3 h 170"/>
                <a:gd name="T34" fmla="*/ 1 w 129"/>
                <a:gd name="T35" fmla="*/ 3 h 170"/>
                <a:gd name="T36" fmla="*/ 2 w 129"/>
                <a:gd name="T37" fmla="*/ 2 h 170"/>
                <a:gd name="T38" fmla="*/ 2 w 129"/>
                <a:gd name="T39" fmla="*/ 1 h 170"/>
                <a:gd name="T40" fmla="*/ 3 w 129"/>
                <a:gd name="T41" fmla="*/ 1 h 170"/>
                <a:gd name="T42" fmla="*/ 4 w 129"/>
                <a:gd name="T43" fmla="*/ 2 h 170"/>
                <a:gd name="T44" fmla="*/ 4 w 129"/>
                <a:gd name="T45" fmla="*/ 2 h 170"/>
                <a:gd name="T46" fmla="*/ 3 w 129"/>
                <a:gd name="T47" fmla="*/ 2 h 170"/>
                <a:gd name="T48" fmla="*/ 3 w 129"/>
                <a:gd name="T49" fmla="*/ 6 h 170"/>
                <a:gd name="T50" fmla="*/ 5 w 129"/>
                <a:gd name="T51" fmla="*/ 6 h 1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170"/>
                <a:gd name="T80" fmla="*/ 129 w 129"/>
                <a:gd name="T81" fmla="*/ 170 h 1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170">
                  <a:moveTo>
                    <a:pt x="122" y="170"/>
                  </a:moveTo>
                  <a:lnTo>
                    <a:pt x="122" y="52"/>
                  </a:lnTo>
                  <a:lnTo>
                    <a:pt x="129" y="57"/>
                  </a:lnTo>
                  <a:lnTo>
                    <a:pt x="124" y="25"/>
                  </a:lnTo>
                  <a:lnTo>
                    <a:pt x="103" y="4"/>
                  </a:lnTo>
                  <a:lnTo>
                    <a:pt x="79" y="0"/>
                  </a:lnTo>
                  <a:lnTo>
                    <a:pt x="55" y="6"/>
                  </a:lnTo>
                  <a:lnTo>
                    <a:pt x="37" y="25"/>
                  </a:lnTo>
                  <a:lnTo>
                    <a:pt x="30" y="25"/>
                  </a:lnTo>
                  <a:lnTo>
                    <a:pt x="30" y="0"/>
                  </a:lnTo>
                  <a:lnTo>
                    <a:pt x="0" y="0"/>
                  </a:lnTo>
                  <a:lnTo>
                    <a:pt x="5" y="7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5" y="170"/>
                  </a:lnTo>
                  <a:lnTo>
                    <a:pt x="30" y="170"/>
                  </a:lnTo>
                  <a:lnTo>
                    <a:pt x="30" y="70"/>
                  </a:lnTo>
                  <a:lnTo>
                    <a:pt x="37" y="77"/>
                  </a:lnTo>
                  <a:lnTo>
                    <a:pt x="43" y="42"/>
                  </a:lnTo>
                  <a:lnTo>
                    <a:pt x="60" y="27"/>
                  </a:lnTo>
                  <a:lnTo>
                    <a:pt x="83" y="28"/>
                  </a:lnTo>
                  <a:lnTo>
                    <a:pt x="97" y="45"/>
                  </a:lnTo>
                  <a:lnTo>
                    <a:pt x="99" y="57"/>
                  </a:lnTo>
                  <a:lnTo>
                    <a:pt x="92" y="52"/>
                  </a:lnTo>
                  <a:lnTo>
                    <a:pt x="92" y="170"/>
                  </a:lnTo>
                  <a:lnTo>
                    <a:pt x="122" y="1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19" name="Freeform 518"/>
            <p:cNvSpPr>
              <a:spLocks/>
            </p:cNvSpPr>
            <p:nvPr/>
          </p:nvSpPr>
          <p:spPr bwMode="auto">
            <a:xfrm>
              <a:off x="2072" y="1904"/>
              <a:ext cx="47" cy="79"/>
            </a:xfrm>
            <a:custGeom>
              <a:avLst/>
              <a:gdLst>
                <a:gd name="T0" fmla="*/ 1 w 141"/>
                <a:gd name="T1" fmla="*/ 9 h 236"/>
                <a:gd name="T2" fmla="*/ 1 w 141"/>
                <a:gd name="T3" fmla="*/ 5 h 236"/>
                <a:gd name="T4" fmla="*/ 4 w 141"/>
                <a:gd name="T5" fmla="*/ 5 h 236"/>
                <a:gd name="T6" fmla="*/ 4 w 141"/>
                <a:gd name="T7" fmla="*/ 9 h 236"/>
                <a:gd name="T8" fmla="*/ 5 w 141"/>
                <a:gd name="T9" fmla="*/ 9 h 236"/>
                <a:gd name="T10" fmla="*/ 5 w 141"/>
                <a:gd name="T11" fmla="*/ 0 h 236"/>
                <a:gd name="T12" fmla="*/ 4 w 141"/>
                <a:gd name="T13" fmla="*/ 0 h 236"/>
                <a:gd name="T14" fmla="*/ 4 w 141"/>
                <a:gd name="T15" fmla="*/ 4 h 236"/>
                <a:gd name="T16" fmla="*/ 1 w 141"/>
                <a:gd name="T17" fmla="*/ 4 h 236"/>
                <a:gd name="T18" fmla="*/ 1 w 141"/>
                <a:gd name="T19" fmla="*/ 0 h 236"/>
                <a:gd name="T20" fmla="*/ 0 w 141"/>
                <a:gd name="T21" fmla="*/ 0 h 236"/>
                <a:gd name="T22" fmla="*/ 0 w 141"/>
                <a:gd name="T23" fmla="*/ 9 h 236"/>
                <a:gd name="T24" fmla="*/ 1 w 141"/>
                <a:gd name="T25" fmla="*/ 9 h 2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1"/>
                <a:gd name="T40" fmla="*/ 0 h 236"/>
                <a:gd name="T41" fmla="*/ 141 w 141"/>
                <a:gd name="T42" fmla="*/ 236 h 2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1" h="236">
                  <a:moveTo>
                    <a:pt x="31" y="236"/>
                  </a:moveTo>
                  <a:lnTo>
                    <a:pt x="31" y="124"/>
                  </a:lnTo>
                  <a:lnTo>
                    <a:pt x="111" y="124"/>
                  </a:lnTo>
                  <a:lnTo>
                    <a:pt x="111" y="236"/>
                  </a:lnTo>
                  <a:lnTo>
                    <a:pt x="141" y="236"/>
                  </a:lnTo>
                  <a:lnTo>
                    <a:pt x="141" y="0"/>
                  </a:lnTo>
                  <a:lnTo>
                    <a:pt x="111" y="0"/>
                  </a:lnTo>
                  <a:lnTo>
                    <a:pt x="111" y="99"/>
                  </a:lnTo>
                  <a:lnTo>
                    <a:pt x="31" y="99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36"/>
                  </a:lnTo>
                  <a:lnTo>
                    <a:pt x="31" y="2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20" name="Freeform 519"/>
            <p:cNvSpPr>
              <a:spLocks/>
            </p:cNvSpPr>
            <p:nvPr/>
          </p:nvSpPr>
          <p:spPr bwMode="auto">
            <a:xfrm>
              <a:off x="2157" y="1967"/>
              <a:ext cx="21" cy="19"/>
            </a:xfrm>
            <a:custGeom>
              <a:avLst/>
              <a:gdLst>
                <a:gd name="T0" fmla="*/ 0 w 63"/>
                <a:gd name="T1" fmla="*/ 1 h 57"/>
                <a:gd name="T2" fmla="*/ 0 w 63"/>
                <a:gd name="T3" fmla="*/ 2 h 57"/>
                <a:gd name="T4" fmla="*/ 0 w 63"/>
                <a:gd name="T5" fmla="*/ 2 h 57"/>
                <a:gd name="T6" fmla="*/ 1 w 63"/>
                <a:gd name="T7" fmla="*/ 2 h 57"/>
                <a:gd name="T8" fmla="*/ 1 w 63"/>
                <a:gd name="T9" fmla="*/ 2 h 57"/>
                <a:gd name="T10" fmla="*/ 1 w 63"/>
                <a:gd name="T11" fmla="*/ 2 h 57"/>
                <a:gd name="T12" fmla="*/ 2 w 63"/>
                <a:gd name="T13" fmla="*/ 2 h 57"/>
                <a:gd name="T14" fmla="*/ 2 w 63"/>
                <a:gd name="T15" fmla="*/ 1 h 57"/>
                <a:gd name="T16" fmla="*/ 2 w 63"/>
                <a:gd name="T17" fmla="*/ 1 h 57"/>
                <a:gd name="T18" fmla="*/ 2 w 63"/>
                <a:gd name="T19" fmla="*/ 1 h 57"/>
                <a:gd name="T20" fmla="*/ 2 w 63"/>
                <a:gd name="T21" fmla="*/ 0 h 57"/>
                <a:gd name="T22" fmla="*/ 1 w 63"/>
                <a:gd name="T23" fmla="*/ 0 h 57"/>
                <a:gd name="T24" fmla="*/ 1 w 63"/>
                <a:gd name="T25" fmla="*/ 0 h 57"/>
                <a:gd name="T26" fmla="*/ 1 w 63"/>
                <a:gd name="T27" fmla="*/ 1 h 57"/>
                <a:gd name="T28" fmla="*/ 1 w 63"/>
                <a:gd name="T29" fmla="*/ 1 h 57"/>
                <a:gd name="T30" fmla="*/ 1 w 63"/>
                <a:gd name="T31" fmla="*/ 1 h 57"/>
                <a:gd name="T32" fmla="*/ 0 w 63"/>
                <a:gd name="T33" fmla="*/ 1 h 57"/>
                <a:gd name="T34" fmla="*/ 0 w 63"/>
                <a:gd name="T35" fmla="*/ 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3"/>
                <a:gd name="T55" fmla="*/ 0 h 57"/>
                <a:gd name="T56" fmla="*/ 63 w 63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3" h="57">
                  <a:moveTo>
                    <a:pt x="0" y="32"/>
                  </a:moveTo>
                  <a:lnTo>
                    <a:pt x="0" y="57"/>
                  </a:lnTo>
                  <a:lnTo>
                    <a:pt x="7" y="57"/>
                  </a:lnTo>
                  <a:lnTo>
                    <a:pt x="20" y="55"/>
                  </a:lnTo>
                  <a:lnTo>
                    <a:pt x="31" y="53"/>
                  </a:lnTo>
                  <a:lnTo>
                    <a:pt x="40" y="48"/>
                  </a:lnTo>
                  <a:lnTo>
                    <a:pt x="49" y="43"/>
                  </a:lnTo>
                  <a:lnTo>
                    <a:pt x="54" y="34"/>
                  </a:lnTo>
                  <a:lnTo>
                    <a:pt x="59" y="25"/>
                  </a:lnTo>
                  <a:lnTo>
                    <a:pt x="61" y="14"/>
                  </a:lnTo>
                  <a:lnTo>
                    <a:pt x="63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35" y="14"/>
                  </a:lnTo>
                  <a:lnTo>
                    <a:pt x="29" y="26"/>
                  </a:lnTo>
                  <a:lnTo>
                    <a:pt x="20" y="34"/>
                  </a:lnTo>
                  <a:lnTo>
                    <a:pt x="7" y="37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21" name="Freeform 520"/>
            <p:cNvSpPr>
              <a:spLocks/>
            </p:cNvSpPr>
            <p:nvPr/>
          </p:nvSpPr>
          <p:spPr bwMode="auto">
            <a:xfrm>
              <a:off x="2157" y="1928"/>
              <a:ext cx="21" cy="31"/>
            </a:xfrm>
            <a:custGeom>
              <a:avLst/>
              <a:gdLst>
                <a:gd name="T0" fmla="*/ 0 w 63"/>
                <a:gd name="T1" fmla="*/ 3 h 94"/>
                <a:gd name="T2" fmla="*/ 0 w 63"/>
                <a:gd name="T3" fmla="*/ 3 h 94"/>
                <a:gd name="T4" fmla="*/ 2 w 63"/>
                <a:gd name="T5" fmla="*/ 3 h 94"/>
                <a:gd name="T6" fmla="*/ 2 w 63"/>
                <a:gd name="T7" fmla="*/ 3 h 94"/>
                <a:gd name="T8" fmla="*/ 2 w 63"/>
                <a:gd name="T9" fmla="*/ 2 h 94"/>
                <a:gd name="T10" fmla="*/ 2 w 63"/>
                <a:gd name="T11" fmla="*/ 2 h 94"/>
                <a:gd name="T12" fmla="*/ 2 w 63"/>
                <a:gd name="T13" fmla="*/ 1 h 94"/>
                <a:gd name="T14" fmla="*/ 2 w 63"/>
                <a:gd name="T15" fmla="*/ 1 h 94"/>
                <a:gd name="T16" fmla="*/ 2 w 63"/>
                <a:gd name="T17" fmla="*/ 1 h 94"/>
                <a:gd name="T18" fmla="*/ 1 w 63"/>
                <a:gd name="T19" fmla="*/ 0 h 94"/>
                <a:gd name="T20" fmla="*/ 1 w 63"/>
                <a:gd name="T21" fmla="*/ 0 h 94"/>
                <a:gd name="T22" fmla="*/ 0 w 63"/>
                <a:gd name="T23" fmla="*/ 0 h 94"/>
                <a:gd name="T24" fmla="*/ 0 w 63"/>
                <a:gd name="T25" fmla="*/ 0 h 94"/>
                <a:gd name="T26" fmla="*/ 0 w 63"/>
                <a:gd name="T27" fmla="*/ 1 h 94"/>
                <a:gd name="T28" fmla="*/ 0 w 63"/>
                <a:gd name="T29" fmla="*/ 1 h 94"/>
                <a:gd name="T30" fmla="*/ 1 w 63"/>
                <a:gd name="T31" fmla="*/ 1 h 94"/>
                <a:gd name="T32" fmla="*/ 1 w 63"/>
                <a:gd name="T33" fmla="*/ 1 h 94"/>
                <a:gd name="T34" fmla="*/ 1 w 63"/>
                <a:gd name="T35" fmla="*/ 2 h 94"/>
                <a:gd name="T36" fmla="*/ 1 w 63"/>
                <a:gd name="T37" fmla="*/ 2 h 94"/>
                <a:gd name="T38" fmla="*/ 1 w 63"/>
                <a:gd name="T39" fmla="*/ 2 h 94"/>
                <a:gd name="T40" fmla="*/ 1 w 63"/>
                <a:gd name="T41" fmla="*/ 3 h 94"/>
                <a:gd name="T42" fmla="*/ 0 w 63"/>
                <a:gd name="T43" fmla="*/ 3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"/>
                <a:gd name="T67" fmla="*/ 0 h 94"/>
                <a:gd name="T68" fmla="*/ 63 w 63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" h="94">
                  <a:moveTo>
                    <a:pt x="0" y="75"/>
                  </a:moveTo>
                  <a:lnTo>
                    <a:pt x="0" y="94"/>
                  </a:lnTo>
                  <a:lnTo>
                    <a:pt x="63" y="94"/>
                  </a:lnTo>
                  <a:lnTo>
                    <a:pt x="63" y="81"/>
                  </a:lnTo>
                  <a:lnTo>
                    <a:pt x="63" y="63"/>
                  </a:lnTo>
                  <a:lnTo>
                    <a:pt x="60" y="48"/>
                  </a:lnTo>
                  <a:lnTo>
                    <a:pt x="57" y="35"/>
                  </a:lnTo>
                  <a:lnTo>
                    <a:pt x="52" y="25"/>
                  </a:lnTo>
                  <a:lnTo>
                    <a:pt x="43" y="17"/>
                  </a:lnTo>
                  <a:lnTo>
                    <a:pt x="33" y="10"/>
                  </a:lnTo>
                  <a:lnTo>
                    <a:pt x="22" y="7"/>
                  </a:lnTo>
                  <a:lnTo>
                    <a:pt x="7" y="6"/>
                  </a:lnTo>
                  <a:lnTo>
                    <a:pt x="0" y="0"/>
                  </a:lnTo>
                  <a:lnTo>
                    <a:pt x="0" y="18"/>
                  </a:lnTo>
                  <a:lnTo>
                    <a:pt x="7" y="25"/>
                  </a:lnTo>
                  <a:lnTo>
                    <a:pt x="20" y="27"/>
                  </a:lnTo>
                  <a:lnTo>
                    <a:pt x="29" y="34"/>
                  </a:lnTo>
                  <a:lnTo>
                    <a:pt x="32" y="41"/>
                  </a:lnTo>
                  <a:lnTo>
                    <a:pt x="35" y="49"/>
                  </a:lnTo>
                  <a:lnTo>
                    <a:pt x="38" y="60"/>
                  </a:lnTo>
                  <a:lnTo>
                    <a:pt x="38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22" name="Freeform 521"/>
            <p:cNvSpPr>
              <a:spLocks/>
            </p:cNvSpPr>
            <p:nvPr/>
          </p:nvSpPr>
          <p:spPr bwMode="auto">
            <a:xfrm>
              <a:off x="2139" y="1928"/>
              <a:ext cx="20" cy="58"/>
            </a:xfrm>
            <a:custGeom>
              <a:avLst/>
              <a:gdLst>
                <a:gd name="T0" fmla="*/ 2 w 60"/>
                <a:gd name="T1" fmla="*/ 1 h 176"/>
                <a:gd name="T2" fmla="*/ 2 w 60"/>
                <a:gd name="T3" fmla="*/ 0 h 176"/>
                <a:gd name="T4" fmla="*/ 2 w 60"/>
                <a:gd name="T5" fmla="*/ 0 h 176"/>
                <a:gd name="T6" fmla="*/ 2 w 60"/>
                <a:gd name="T7" fmla="*/ 0 h 176"/>
                <a:gd name="T8" fmla="*/ 1 w 60"/>
                <a:gd name="T9" fmla="*/ 0 h 176"/>
                <a:gd name="T10" fmla="*/ 0 w 60"/>
                <a:gd name="T11" fmla="*/ 1 h 176"/>
                <a:gd name="T12" fmla="*/ 0 w 60"/>
                <a:gd name="T13" fmla="*/ 2 h 176"/>
                <a:gd name="T14" fmla="*/ 0 w 60"/>
                <a:gd name="T15" fmla="*/ 4 h 176"/>
                <a:gd name="T16" fmla="*/ 0 w 60"/>
                <a:gd name="T17" fmla="*/ 5 h 176"/>
                <a:gd name="T18" fmla="*/ 1 w 60"/>
                <a:gd name="T19" fmla="*/ 6 h 176"/>
                <a:gd name="T20" fmla="*/ 2 w 60"/>
                <a:gd name="T21" fmla="*/ 6 h 176"/>
                <a:gd name="T22" fmla="*/ 2 w 60"/>
                <a:gd name="T23" fmla="*/ 6 h 176"/>
                <a:gd name="T24" fmla="*/ 2 w 60"/>
                <a:gd name="T25" fmla="*/ 5 h 176"/>
                <a:gd name="T26" fmla="*/ 2 w 60"/>
                <a:gd name="T27" fmla="*/ 6 h 176"/>
                <a:gd name="T28" fmla="*/ 1 w 60"/>
                <a:gd name="T29" fmla="*/ 5 h 176"/>
                <a:gd name="T30" fmla="*/ 1 w 60"/>
                <a:gd name="T31" fmla="*/ 5 h 176"/>
                <a:gd name="T32" fmla="*/ 1 w 60"/>
                <a:gd name="T33" fmla="*/ 3 h 176"/>
                <a:gd name="T34" fmla="*/ 2 w 60"/>
                <a:gd name="T35" fmla="*/ 3 h 176"/>
                <a:gd name="T36" fmla="*/ 2 w 60"/>
                <a:gd name="T37" fmla="*/ 3 h 176"/>
                <a:gd name="T38" fmla="*/ 1 w 60"/>
                <a:gd name="T39" fmla="*/ 3 h 176"/>
                <a:gd name="T40" fmla="*/ 1 w 60"/>
                <a:gd name="T41" fmla="*/ 2 h 176"/>
                <a:gd name="T42" fmla="*/ 1 w 60"/>
                <a:gd name="T43" fmla="*/ 1 h 176"/>
                <a:gd name="T44" fmla="*/ 2 w 60"/>
                <a:gd name="T45" fmla="*/ 1 h 176"/>
                <a:gd name="T46" fmla="*/ 2 w 60"/>
                <a:gd name="T47" fmla="*/ 1 h 176"/>
                <a:gd name="T48" fmla="*/ 2 w 60"/>
                <a:gd name="T49" fmla="*/ 1 h 1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176"/>
                <a:gd name="T77" fmla="*/ 60 w 60"/>
                <a:gd name="T78" fmla="*/ 176 h 1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176">
                  <a:moveTo>
                    <a:pt x="53" y="18"/>
                  </a:moveTo>
                  <a:lnTo>
                    <a:pt x="53" y="0"/>
                  </a:lnTo>
                  <a:lnTo>
                    <a:pt x="60" y="6"/>
                  </a:lnTo>
                  <a:lnTo>
                    <a:pt x="60" y="0"/>
                  </a:lnTo>
                  <a:lnTo>
                    <a:pt x="27" y="7"/>
                  </a:lnTo>
                  <a:lnTo>
                    <a:pt x="8" y="27"/>
                  </a:lnTo>
                  <a:lnTo>
                    <a:pt x="0" y="56"/>
                  </a:lnTo>
                  <a:lnTo>
                    <a:pt x="0" y="119"/>
                  </a:lnTo>
                  <a:lnTo>
                    <a:pt x="8" y="152"/>
                  </a:lnTo>
                  <a:lnTo>
                    <a:pt x="24" y="170"/>
                  </a:lnTo>
                  <a:lnTo>
                    <a:pt x="60" y="176"/>
                  </a:lnTo>
                  <a:lnTo>
                    <a:pt x="53" y="176"/>
                  </a:lnTo>
                  <a:lnTo>
                    <a:pt x="53" y="151"/>
                  </a:lnTo>
                  <a:lnTo>
                    <a:pt x="60" y="156"/>
                  </a:lnTo>
                  <a:lnTo>
                    <a:pt x="38" y="149"/>
                  </a:lnTo>
                  <a:lnTo>
                    <a:pt x="25" y="124"/>
                  </a:lnTo>
                  <a:lnTo>
                    <a:pt x="22" y="94"/>
                  </a:lnTo>
                  <a:lnTo>
                    <a:pt x="53" y="94"/>
                  </a:lnTo>
                  <a:lnTo>
                    <a:pt x="53" y="75"/>
                  </a:lnTo>
                  <a:lnTo>
                    <a:pt x="22" y="75"/>
                  </a:lnTo>
                  <a:lnTo>
                    <a:pt x="25" y="45"/>
                  </a:lnTo>
                  <a:lnTo>
                    <a:pt x="40" y="23"/>
                  </a:lnTo>
                  <a:lnTo>
                    <a:pt x="60" y="18"/>
                  </a:lnTo>
                  <a:lnTo>
                    <a:pt x="60" y="25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23" name="Freeform 522"/>
            <p:cNvSpPr>
              <a:spLocks/>
            </p:cNvSpPr>
            <p:nvPr/>
          </p:nvSpPr>
          <p:spPr bwMode="auto">
            <a:xfrm>
              <a:off x="2193" y="1928"/>
              <a:ext cx="65" cy="55"/>
            </a:xfrm>
            <a:custGeom>
              <a:avLst/>
              <a:gdLst>
                <a:gd name="T0" fmla="*/ 4 w 194"/>
                <a:gd name="T1" fmla="*/ 6 h 165"/>
                <a:gd name="T2" fmla="*/ 4 w 194"/>
                <a:gd name="T3" fmla="*/ 2 h 165"/>
                <a:gd name="T4" fmla="*/ 4 w 194"/>
                <a:gd name="T5" fmla="*/ 2 h 165"/>
                <a:gd name="T6" fmla="*/ 5 w 194"/>
                <a:gd name="T7" fmla="*/ 1 h 165"/>
                <a:gd name="T8" fmla="*/ 5 w 194"/>
                <a:gd name="T9" fmla="*/ 1 h 165"/>
                <a:gd name="T10" fmla="*/ 6 w 194"/>
                <a:gd name="T11" fmla="*/ 1 h 165"/>
                <a:gd name="T12" fmla="*/ 6 w 194"/>
                <a:gd name="T13" fmla="*/ 2 h 165"/>
                <a:gd name="T14" fmla="*/ 6 w 194"/>
                <a:gd name="T15" fmla="*/ 2 h 165"/>
                <a:gd name="T16" fmla="*/ 6 w 194"/>
                <a:gd name="T17" fmla="*/ 2 h 165"/>
                <a:gd name="T18" fmla="*/ 6 w 194"/>
                <a:gd name="T19" fmla="*/ 6 h 165"/>
                <a:gd name="T20" fmla="*/ 7 w 194"/>
                <a:gd name="T21" fmla="*/ 6 h 165"/>
                <a:gd name="T22" fmla="*/ 7 w 194"/>
                <a:gd name="T23" fmla="*/ 1 h 165"/>
                <a:gd name="T24" fmla="*/ 7 w 194"/>
                <a:gd name="T25" fmla="*/ 2 h 165"/>
                <a:gd name="T26" fmla="*/ 7 w 194"/>
                <a:gd name="T27" fmla="*/ 1 h 165"/>
                <a:gd name="T28" fmla="*/ 7 w 194"/>
                <a:gd name="T29" fmla="*/ 0 h 165"/>
                <a:gd name="T30" fmla="*/ 6 w 194"/>
                <a:gd name="T31" fmla="*/ 0 h 165"/>
                <a:gd name="T32" fmla="*/ 5 w 194"/>
                <a:gd name="T33" fmla="*/ 0 h 165"/>
                <a:gd name="T34" fmla="*/ 4 w 194"/>
                <a:gd name="T35" fmla="*/ 1 h 165"/>
                <a:gd name="T36" fmla="*/ 3 w 194"/>
                <a:gd name="T37" fmla="*/ 0 h 165"/>
                <a:gd name="T38" fmla="*/ 3 w 194"/>
                <a:gd name="T39" fmla="*/ 0 h 165"/>
                <a:gd name="T40" fmla="*/ 2 w 194"/>
                <a:gd name="T41" fmla="*/ 0 h 165"/>
                <a:gd name="T42" fmla="*/ 1 w 194"/>
                <a:gd name="T43" fmla="*/ 1 h 165"/>
                <a:gd name="T44" fmla="*/ 1 w 194"/>
                <a:gd name="T45" fmla="*/ 0 h 165"/>
                <a:gd name="T46" fmla="*/ 0 w 194"/>
                <a:gd name="T47" fmla="*/ 0 h 165"/>
                <a:gd name="T48" fmla="*/ 0 w 194"/>
                <a:gd name="T49" fmla="*/ 0 h 165"/>
                <a:gd name="T50" fmla="*/ 0 w 194"/>
                <a:gd name="T51" fmla="*/ 6 h 165"/>
                <a:gd name="T52" fmla="*/ 1 w 194"/>
                <a:gd name="T53" fmla="*/ 6 h 165"/>
                <a:gd name="T54" fmla="*/ 1 w 194"/>
                <a:gd name="T55" fmla="*/ 2 h 165"/>
                <a:gd name="T56" fmla="*/ 1 w 194"/>
                <a:gd name="T57" fmla="*/ 1 h 165"/>
                <a:gd name="T58" fmla="*/ 2 w 194"/>
                <a:gd name="T59" fmla="*/ 1 h 165"/>
                <a:gd name="T60" fmla="*/ 3 w 194"/>
                <a:gd name="T61" fmla="*/ 1 h 165"/>
                <a:gd name="T62" fmla="*/ 3 w 194"/>
                <a:gd name="T63" fmla="*/ 2 h 165"/>
                <a:gd name="T64" fmla="*/ 3 w 194"/>
                <a:gd name="T65" fmla="*/ 2 h 165"/>
                <a:gd name="T66" fmla="*/ 3 w 194"/>
                <a:gd name="T67" fmla="*/ 2 h 165"/>
                <a:gd name="T68" fmla="*/ 3 w 194"/>
                <a:gd name="T69" fmla="*/ 6 h 165"/>
                <a:gd name="T70" fmla="*/ 4 w 194"/>
                <a:gd name="T71" fmla="*/ 6 h 1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4"/>
                <a:gd name="T109" fmla="*/ 0 h 165"/>
                <a:gd name="T110" fmla="*/ 194 w 194"/>
                <a:gd name="T111" fmla="*/ 165 h 16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4" h="165">
                  <a:moveTo>
                    <a:pt x="110" y="165"/>
                  </a:moveTo>
                  <a:lnTo>
                    <a:pt x="110" y="55"/>
                  </a:lnTo>
                  <a:lnTo>
                    <a:pt x="115" y="55"/>
                  </a:lnTo>
                  <a:lnTo>
                    <a:pt x="121" y="24"/>
                  </a:lnTo>
                  <a:lnTo>
                    <a:pt x="146" y="18"/>
                  </a:lnTo>
                  <a:lnTo>
                    <a:pt x="157" y="21"/>
                  </a:lnTo>
                  <a:lnTo>
                    <a:pt x="164" y="41"/>
                  </a:lnTo>
                  <a:lnTo>
                    <a:pt x="164" y="55"/>
                  </a:lnTo>
                  <a:lnTo>
                    <a:pt x="164" y="49"/>
                  </a:lnTo>
                  <a:lnTo>
                    <a:pt x="164" y="165"/>
                  </a:lnTo>
                  <a:lnTo>
                    <a:pt x="194" y="165"/>
                  </a:lnTo>
                  <a:lnTo>
                    <a:pt x="194" y="36"/>
                  </a:lnTo>
                  <a:lnTo>
                    <a:pt x="194" y="42"/>
                  </a:lnTo>
                  <a:lnTo>
                    <a:pt x="189" y="20"/>
                  </a:lnTo>
                  <a:lnTo>
                    <a:pt x="177" y="7"/>
                  </a:lnTo>
                  <a:lnTo>
                    <a:pt x="152" y="0"/>
                  </a:lnTo>
                  <a:lnTo>
                    <a:pt x="128" y="4"/>
                  </a:lnTo>
                  <a:lnTo>
                    <a:pt x="110" y="18"/>
                  </a:lnTo>
                  <a:lnTo>
                    <a:pt x="93" y="4"/>
                  </a:lnTo>
                  <a:lnTo>
                    <a:pt x="74" y="0"/>
                  </a:lnTo>
                  <a:lnTo>
                    <a:pt x="50" y="6"/>
                  </a:lnTo>
                  <a:lnTo>
                    <a:pt x="30" y="24"/>
                  </a:lnTo>
                  <a:lnTo>
                    <a:pt x="30" y="0"/>
                  </a:lnTo>
                  <a:lnTo>
                    <a:pt x="0" y="0"/>
                  </a:lnTo>
                  <a:lnTo>
                    <a:pt x="7" y="6"/>
                  </a:lnTo>
                  <a:lnTo>
                    <a:pt x="7" y="165"/>
                  </a:lnTo>
                  <a:lnTo>
                    <a:pt x="30" y="165"/>
                  </a:lnTo>
                  <a:lnTo>
                    <a:pt x="32" y="45"/>
                  </a:lnTo>
                  <a:lnTo>
                    <a:pt x="36" y="31"/>
                  </a:lnTo>
                  <a:lnTo>
                    <a:pt x="61" y="18"/>
                  </a:lnTo>
                  <a:lnTo>
                    <a:pt x="75" y="21"/>
                  </a:lnTo>
                  <a:lnTo>
                    <a:pt x="85" y="41"/>
                  </a:lnTo>
                  <a:lnTo>
                    <a:pt x="85" y="55"/>
                  </a:lnTo>
                  <a:lnTo>
                    <a:pt x="85" y="49"/>
                  </a:lnTo>
                  <a:lnTo>
                    <a:pt x="85" y="165"/>
                  </a:lnTo>
                  <a:lnTo>
                    <a:pt x="110" y="1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24" name="Freeform 523"/>
            <p:cNvSpPr>
              <a:spLocks/>
            </p:cNvSpPr>
            <p:nvPr/>
          </p:nvSpPr>
          <p:spPr bwMode="auto">
            <a:xfrm>
              <a:off x="2294" y="1928"/>
              <a:ext cx="21" cy="58"/>
            </a:xfrm>
            <a:custGeom>
              <a:avLst/>
              <a:gdLst>
                <a:gd name="T0" fmla="*/ 0 w 62"/>
                <a:gd name="T1" fmla="*/ 5 h 176"/>
                <a:gd name="T2" fmla="*/ 0 w 62"/>
                <a:gd name="T3" fmla="*/ 6 h 176"/>
                <a:gd name="T4" fmla="*/ 1 w 62"/>
                <a:gd name="T5" fmla="*/ 6 h 176"/>
                <a:gd name="T6" fmla="*/ 1 w 62"/>
                <a:gd name="T7" fmla="*/ 6 h 176"/>
                <a:gd name="T8" fmla="*/ 2 w 62"/>
                <a:gd name="T9" fmla="*/ 6 h 176"/>
                <a:gd name="T10" fmla="*/ 2 w 62"/>
                <a:gd name="T11" fmla="*/ 5 h 176"/>
                <a:gd name="T12" fmla="*/ 2 w 62"/>
                <a:gd name="T13" fmla="*/ 5 h 176"/>
                <a:gd name="T14" fmla="*/ 2 w 62"/>
                <a:gd name="T15" fmla="*/ 4 h 176"/>
                <a:gd name="T16" fmla="*/ 2 w 62"/>
                <a:gd name="T17" fmla="*/ 3 h 176"/>
                <a:gd name="T18" fmla="*/ 2 w 62"/>
                <a:gd name="T19" fmla="*/ 2 h 176"/>
                <a:gd name="T20" fmla="*/ 2 w 62"/>
                <a:gd name="T21" fmla="*/ 2 h 176"/>
                <a:gd name="T22" fmla="*/ 2 w 62"/>
                <a:gd name="T23" fmla="*/ 1 h 176"/>
                <a:gd name="T24" fmla="*/ 2 w 62"/>
                <a:gd name="T25" fmla="*/ 1 h 176"/>
                <a:gd name="T26" fmla="*/ 1 w 62"/>
                <a:gd name="T27" fmla="*/ 0 h 176"/>
                <a:gd name="T28" fmla="*/ 1 w 62"/>
                <a:gd name="T29" fmla="*/ 0 h 176"/>
                <a:gd name="T30" fmla="*/ 0 w 62"/>
                <a:gd name="T31" fmla="*/ 0 h 176"/>
                <a:gd name="T32" fmla="*/ 0 w 62"/>
                <a:gd name="T33" fmla="*/ 0 h 176"/>
                <a:gd name="T34" fmla="*/ 0 w 62"/>
                <a:gd name="T35" fmla="*/ 1 h 176"/>
                <a:gd name="T36" fmla="*/ 0 w 62"/>
                <a:gd name="T37" fmla="*/ 1 h 176"/>
                <a:gd name="T38" fmla="*/ 1 w 62"/>
                <a:gd name="T39" fmla="*/ 1 h 176"/>
                <a:gd name="T40" fmla="*/ 1 w 62"/>
                <a:gd name="T41" fmla="*/ 1 h 176"/>
                <a:gd name="T42" fmla="*/ 1 w 62"/>
                <a:gd name="T43" fmla="*/ 2 h 176"/>
                <a:gd name="T44" fmla="*/ 1 w 62"/>
                <a:gd name="T45" fmla="*/ 2 h 176"/>
                <a:gd name="T46" fmla="*/ 1 w 62"/>
                <a:gd name="T47" fmla="*/ 2 h 176"/>
                <a:gd name="T48" fmla="*/ 1 w 62"/>
                <a:gd name="T49" fmla="*/ 3 h 176"/>
                <a:gd name="T50" fmla="*/ 1 w 62"/>
                <a:gd name="T51" fmla="*/ 4 h 176"/>
                <a:gd name="T52" fmla="*/ 1 w 62"/>
                <a:gd name="T53" fmla="*/ 4 h 176"/>
                <a:gd name="T54" fmla="*/ 1 w 62"/>
                <a:gd name="T55" fmla="*/ 5 h 176"/>
                <a:gd name="T56" fmla="*/ 1 w 62"/>
                <a:gd name="T57" fmla="*/ 5 h 176"/>
                <a:gd name="T58" fmla="*/ 1 w 62"/>
                <a:gd name="T59" fmla="*/ 5 h 176"/>
                <a:gd name="T60" fmla="*/ 0 w 62"/>
                <a:gd name="T61" fmla="*/ 6 h 176"/>
                <a:gd name="T62" fmla="*/ 0 w 62"/>
                <a:gd name="T63" fmla="*/ 6 h 176"/>
                <a:gd name="T64" fmla="*/ 0 w 62"/>
                <a:gd name="T65" fmla="*/ 5 h 1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2"/>
                <a:gd name="T100" fmla="*/ 0 h 176"/>
                <a:gd name="T101" fmla="*/ 62 w 62"/>
                <a:gd name="T102" fmla="*/ 176 h 1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2" h="176">
                  <a:moveTo>
                    <a:pt x="0" y="151"/>
                  </a:moveTo>
                  <a:lnTo>
                    <a:pt x="0" y="176"/>
                  </a:lnTo>
                  <a:lnTo>
                    <a:pt x="25" y="173"/>
                  </a:lnTo>
                  <a:lnTo>
                    <a:pt x="36" y="170"/>
                  </a:lnTo>
                  <a:lnTo>
                    <a:pt x="45" y="163"/>
                  </a:lnTo>
                  <a:lnTo>
                    <a:pt x="52" y="152"/>
                  </a:lnTo>
                  <a:lnTo>
                    <a:pt x="57" y="138"/>
                  </a:lnTo>
                  <a:lnTo>
                    <a:pt x="60" y="119"/>
                  </a:lnTo>
                  <a:lnTo>
                    <a:pt x="62" y="94"/>
                  </a:lnTo>
                  <a:lnTo>
                    <a:pt x="60" y="59"/>
                  </a:lnTo>
                  <a:lnTo>
                    <a:pt x="57" y="43"/>
                  </a:lnTo>
                  <a:lnTo>
                    <a:pt x="52" y="31"/>
                  </a:lnTo>
                  <a:lnTo>
                    <a:pt x="45" y="20"/>
                  </a:lnTo>
                  <a:lnTo>
                    <a:pt x="34" y="13"/>
                  </a:lnTo>
                  <a:lnTo>
                    <a:pt x="18" y="7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14" y="28"/>
                  </a:lnTo>
                  <a:lnTo>
                    <a:pt x="25" y="36"/>
                  </a:lnTo>
                  <a:lnTo>
                    <a:pt x="31" y="45"/>
                  </a:lnTo>
                  <a:lnTo>
                    <a:pt x="35" y="55"/>
                  </a:lnTo>
                  <a:lnTo>
                    <a:pt x="36" y="66"/>
                  </a:lnTo>
                  <a:lnTo>
                    <a:pt x="38" y="81"/>
                  </a:lnTo>
                  <a:lnTo>
                    <a:pt x="38" y="99"/>
                  </a:lnTo>
                  <a:lnTo>
                    <a:pt x="35" y="114"/>
                  </a:lnTo>
                  <a:lnTo>
                    <a:pt x="32" y="127"/>
                  </a:lnTo>
                  <a:lnTo>
                    <a:pt x="28" y="138"/>
                  </a:lnTo>
                  <a:lnTo>
                    <a:pt x="17" y="152"/>
                  </a:lnTo>
                  <a:lnTo>
                    <a:pt x="9" y="155"/>
                  </a:lnTo>
                  <a:lnTo>
                    <a:pt x="0" y="156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25" name="Freeform 524"/>
            <p:cNvSpPr>
              <a:spLocks/>
            </p:cNvSpPr>
            <p:nvPr/>
          </p:nvSpPr>
          <p:spPr bwMode="auto">
            <a:xfrm>
              <a:off x="2272" y="1928"/>
              <a:ext cx="22" cy="58"/>
            </a:xfrm>
            <a:custGeom>
              <a:avLst/>
              <a:gdLst>
                <a:gd name="T0" fmla="*/ 2 w 65"/>
                <a:gd name="T1" fmla="*/ 1 h 176"/>
                <a:gd name="T2" fmla="*/ 2 w 65"/>
                <a:gd name="T3" fmla="*/ 0 h 176"/>
                <a:gd name="T4" fmla="*/ 2 w 65"/>
                <a:gd name="T5" fmla="*/ 0 h 176"/>
                <a:gd name="T6" fmla="*/ 2 w 65"/>
                <a:gd name="T7" fmla="*/ 0 h 176"/>
                <a:gd name="T8" fmla="*/ 2 w 65"/>
                <a:gd name="T9" fmla="*/ 0 h 176"/>
                <a:gd name="T10" fmla="*/ 1 w 65"/>
                <a:gd name="T11" fmla="*/ 1 h 176"/>
                <a:gd name="T12" fmla="*/ 0 w 65"/>
                <a:gd name="T13" fmla="*/ 2 h 176"/>
                <a:gd name="T14" fmla="*/ 0 w 65"/>
                <a:gd name="T15" fmla="*/ 4 h 176"/>
                <a:gd name="T16" fmla="*/ 0 w 65"/>
                <a:gd name="T17" fmla="*/ 5 h 176"/>
                <a:gd name="T18" fmla="*/ 1 w 65"/>
                <a:gd name="T19" fmla="*/ 6 h 176"/>
                <a:gd name="T20" fmla="*/ 2 w 65"/>
                <a:gd name="T21" fmla="*/ 6 h 176"/>
                <a:gd name="T22" fmla="*/ 2 w 65"/>
                <a:gd name="T23" fmla="*/ 5 h 176"/>
                <a:gd name="T24" fmla="*/ 2 w 65"/>
                <a:gd name="T25" fmla="*/ 6 h 176"/>
                <a:gd name="T26" fmla="*/ 2 w 65"/>
                <a:gd name="T27" fmla="*/ 5 h 176"/>
                <a:gd name="T28" fmla="*/ 1 w 65"/>
                <a:gd name="T29" fmla="*/ 5 h 176"/>
                <a:gd name="T30" fmla="*/ 1 w 65"/>
                <a:gd name="T31" fmla="*/ 3 h 176"/>
                <a:gd name="T32" fmla="*/ 1 w 65"/>
                <a:gd name="T33" fmla="*/ 1 h 176"/>
                <a:gd name="T34" fmla="*/ 2 w 65"/>
                <a:gd name="T35" fmla="*/ 1 h 176"/>
                <a:gd name="T36" fmla="*/ 2 w 65"/>
                <a:gd name="T37" fmla="*/ 1 h 176"/>
                <a:gd name="T38" fmla="*/ 2 w 65"/>
                <a:gd name="T39" fmla="*/ 1 h 176"/>
                <a:gd name="T40" fmla="*/ 2 w 65"/>
                <a:gd name="T41" fmla="*/ 1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176"/>
                <a:gd name="T65" fmla="*/ 65 w 65"/>
                <a:gd name="T66" fmla="*/ 176 h 1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176">
                  <a:moveTo>
                    <a:pt x="65" y="18"/>
                  </a:moveTo>
                  <a:lnTo>
                    <a:pt x="65" y="0"/>
                  </a:lnTo>
                  <a:lnTo>
                    <a:pt x="65" y="6"/>
                  </a:lnTo>
                  <a:lnTo>
                    <a:pt x="65" y="0"/>
                  </a:lnTo>
                  <a:lnTo>
                    <a:pt x="44" y="2"/>
                  </a:lnTo>
                  <a:lnTo>
                    <a:pt x="16" y="16"/>
                  </a:lnTo>
                  <a:lnTo>
                    <a:pt x="0" y="56"/>
                  </a:lnTo>
                  <a:lnTo>
                    <a:pt x="0" y="119"/>
                  </a:lnTo>
                  <a:lnTo>
                    <a:pt x="9" y="152"/>
                  </a:lnTo>
                  <a:lnTo>
                    <a:pt x="28" y="170"/>
                  </a:lnTo>
                  <a:lnTo>
                    <a:pt x="65" y="176"/>
                  </a:lnTo>
                  <a:lnTo>
                    <a:pt x="65" y="151"/>
                  </a:lnTo>
                  <a:lnTo>
                    <a:pt x="65" y="156"/>
                  </a:lnTo>
                  <a:lnTo>
                    <a:pt x="47" y="152"/>
                  </a:lnTo>
                  <a:lnTo>
                    <a:pt x="32" y="127"/>
                  </a:lnTo>
                  <a:lnTo>
                    <a:pt x="29" y="81"/>
                  </a:lnTo>
                  <a:lnTo>
                    <a:pt x="36" y="39"/>
                  </a:lnTo>
                  <a:lnTo>
                    <a:pt x="51" y="21"/>
                  </a:lnTo>
                  <a:lnTo>
                    <a:pt x="65" y="18"/>
                  </a:lnTo>
                  <a:lnTo>
                    <a:pt x="65" y="25"/>
                  </a:lnTo>
                  <a:lnTo>
                    <a:pt x="65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26" name="Freeform 525"/>
            <p:cNvSpPr>
              <a:spLocks/>
            </p:cNvSpPr>
            <p:nvPr/>
          </p:nvSpPr>
          <p:spPr bwMode="auto">
            <a:xfrm>
              <a:off x="2347" y="1928"/>
              <a:ext cx="21" cy="78"/>
            </a:xfrm>
            <a:custGeom>
              <a:avLst/>
              <a:gdLst>
                <a:gd name="T0" fmla="*/ 0 w 62"/>
                <a:gd name="T1" fmla="*/ 8 h 234"/>
                <a:gd name="T2" fmla="*/ 0 w 62"/>
                <a:gd name="T3" fmla="*/ 9 h 234"/>
                <a:gd name="T4" fmla="*/ 1 w 62"/>
                <a:gd name="T5" fmla="*/ 9 h 234"/>
                <a:gd name="T6" fmla="*/ 2 w 62"/>
                <a:gd name="T7" fmla="*/ 8 h 234"/>
                <a:gd name="T8" fmla="*/ 2 w 62"/>
                <a:gd name="T9" fmla="*/ 7 h 234"/>
                <a:gd name="T10" fmla="*/ 2 w 62"/>
                <a:gd name="T11" fmla="*/ 0 h 234"/>
                <a:gd name="T12" fmla="*/ 1 w 62"/>
                <a:gd name="T13" fmla="*/ 0 h 234"/>
                <a:gd name="T14" fmla="*/ 1 w 62"/>
                <a:gd name="T15" fmla="*/ 1 h 234"/>
                <a:gd name="T16" fmla="*/ 1 w 62"/>
                <a:gd name="T17" fmla="*/ 0 h 234"/>
                <a:gd name="T18" fmla="*/ 0 w 62"/>
                <a:gd name="T19" fmla="*/ 0 h 234"/>
                <a:gd name="T20" fmla="*/ 0 w 62"/>
                <a:gd name="T21" fmla="*/ 1 h 234"/>
                <a:gd name="T22" fmla="*/ 1 w 62"/>
                <a:gd name="T23" fmla="*/ 1 h 234"/>
                <a:gd name="T24" fmla="*/ 1 w 62"/>
                <a:gd name="T25" fmla="*/ 2 h 234"/>
                <a:gd name="T26" fmla="*/ 1 w 62"/>
                <a:gd name="T27" fmla="*/ 4 h 234"/>
                <a:gd name="T28" fmla="*/ 1 w 62"/>
                <a:gd name="T29" fmla="*/ 4 h 234"/>
                <a:gd name="T30" fmla="*/ 1 w 62"/>
                <a:gd name="T31" fmla="*/ 5 h 234"/>
                <a:gd name="T32" fmla="*/ 0 w 62"/>
                <a:gd name="T33" fmla="*/ 5 h 234"/>
                <a:gd name="T34" fmla="*/ 0 w 62"/>
                <a:gd name="T35" fmla="*/ 5 h 234"/>
                <a:gd name="T36" fmla="*/ 0 w 62"/>
                <a:gd name="T37" fmla="*/ 6 h 234"/>
                <a:gd name="T38" fmla="*/ 1 w 62"/>
                <a:gd name="T39" fmla="*/ 6 h 234"/>
                <a:gd name="T40" fmla="*/ 1 w 62"/>
                <a:gd name="T41" fmla="*/ 5 h 234"/>
                <a:gd name="T42" fmla="*/ 1 w 62"/>
                <a:gd name="T43" fmla="*/ 7 h 234"/>
                <a:gd name="T44" fmla="*/ 1 w 62"/>
                <a:gd name="T45" fmla="*/ 7 h 234"/>
                <a:gd name="T46" fmla="*/ 1 w 62"/>
                <a:gd name="T47" fmla="*/ 8 h 234"/>
                <a:gd name="T48" fmla="*/ 0 w 62"/>
                <a:gd name="T49" fmla="*/ 8 h 234"/>
                <a:gd name="T50" fmla="*/ 0 w 62"/>
                <a:gd name="T51" fmla="*/ 8 h 2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"/>
                <a:gd name="T79" fmla="*/ 0 h 234"/>
                <a:gd name="T80" fmla="*/ 62 w 62"/>
                <a:gd name="T81" fmla="*/ 234 h 2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" h="234">
                  <a:moveTo>
                    <a:pt x="0" y="209"/>
                  </a:moveTo>
                  <a:lnTo>
                    <a:pt x="0" y="234"/>
                  </a:lnTo>
                  <a:lnTo>
                    <a:pt x="28" y="231"/>
                  </a:lnTo>
                  <a:lnTo>
                    <a:pt x="52" y="218"/>
                  </a:lnTo>
                  <a:lnTo>
                    <a:pt x="60" y="202"/>
                  </a:lnTo>
                  <a:lnTo>
                    <a:pt x="62" y="0"/>
                  </a:lnTo>
                  <a:lnTo>
                    <a:pt x="31" y="0"/>
                  </a:lnTo>
                  <a:lnTo>
                    <a:pt x="31" y="25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7" y="38"/>
                  </a:lnTo>
                  <a:lnTo>
                    <a:pt x="35" y="67"/>
                  </a:lnTo>
                  <a:lnTo>
                    <a:pt x="35" y="103"/>
                  </a:lnTo>
                  <a:lnTo>
                    <a:pt x="31" y="121"/>
                  </a:lnTo>
                  <a:lnTo>
                    <a:pt x="14" y="144"/>
                  </a:lnTo>
                  <a:lnTo>
                    <a:pt x="6" y="148"/>
                  </a:lnTo>
                  <a:lnTo>
                    <a:pt x="0" y="142"/>
                  </a:lnTo>
                  <a:lnTo>
                    <a:pt x="0" y="166"/>
                  </a:lnTo>
                  <a:lnTo>
                    <a:pt x="21" y="162"/>
                  </a:lnTo>
                  <a:lnTo>
                    <a:pt x="31" y="148"/>
                  </a:lnTo>
                  <a:lnTo>
                    <a:pt x="31" y="185"/>
                  </a:lnTo>
                  <a:lnTo>
                    <a:pt x="36" y="185"/>
                  </a:lnTo>
                  <a:lnTo>
                    <a:pt x="28" y="208"/>
                  </a:lnTo>
                  <a:lnTo>
                    <a:pt x="6" y="216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27" name="Freeform 526"/>
            <p:cNvSpPr>
              <a:spLocks/>
            </p:cNvSpPr>
            <p:nvPr/>
          </p:nvSpPr>
          <p:spPr bwMode="auto">
            <a:xfrm>
              <a:off x="2328" y="1928"/>
              <a:ext cx="21" cy="55"/>
            </a:xfrm>
            <a:custGeom>
              <a:avLst/>
              <a:gdLst>
                <a:gd name="T0" fmla="*/ 2 w 62"/>
                <a:gd name="T1" fmla="*/ 1 h 166"/>
                <a:gd name="T2" fmla="*/ 2 w 62"/>
                <a:gd name="T3" fmla="*/ 0 h 166"/>
                <a:gd name="T4" fmla="*/ 2 w 62"/>
                <a:gd name="T5" fmla="*/ 0 h 166"/>
                <a:gd name="T6" fmla="*/ 2 w 62"/>
                <a:gd name="T7" fmla="*/ 0 h 166"/>
                <a:gd name="T8" fmla="*/ 1 w 62"/>
                <a:gd name="T9" fmla="*/ 0 h 166"/>
                <a:gd name="T10" fmla="*/ 0 w 62"/>
                <a:gd name="T11" fmla="*/ 1 h 166"/>
                <a:gd name="T12" fmla="*/ 0 w 62"/>
                <a:gd name="T13" fmla="*/ 3 h 166"/>
                <a:gd name="T14" fmla="*/ 0 w 62"/>
                <a:gd name="T15" fmla="*/ 5 h 166"/>
                <a:gd name="T16" fmla="*/ 1 w 62"/>
                <a:gd name="T17" fmla="*/ 6 h 166"/>
                <a:gd name="T18" fmla="*/ 1 w 62"/>
                <a:gd name="T19" fmla="*/ 6 h 166"/>
                <a:gd name="T20" fmla="*/ 2 w 62"/>
                <a:gd name="T21" fmla="*/ 6 h 166"/>
                <a:gd name="T22" fmla="*/ 2 w 62"/>
                <a:gd name="T23" fmla="*/ 6 h 166"/>
                <a:gd name="T24" fmla="*/ 2 w 62"/>
                <a:gd name="T25" fmla="*/ 5 h 166"/>
                <a:gd name="T26" fmla="*/ 2 w 62"/>
                <a:gd name="T27" fmla="*/ 5 h 166"/>
                <a:gd name="T28" fmla="*/ 1 w 62"/>
                <a:gd name="T29" fmla="*/ 5 h 166"/>
                <a:gd name="T30" fmla="*/ 1 w 62"/>
                <a:gd name="T31" fmla="*/ 4 h 166"/>
                <a:gd name="T32" fmla="*/ 1 w 62"/>
                <a:gd name="T33" fmla="*/ 2 h 166"/>
                <a:gd name="T34" fmla="*/ 1 w 62"/>
                <a:gd name="T35" fmla="*/ 1 h 166"/>
                <a:gd name="T36" fmla="*/ 2 w 62"/>
                <a:gd name="T37" fmla="*/ 1 h 166"/>
                <a:gd name="T38" fmla="*/ 2 w 62"/>
                <a:gd name="T39" fmla="*/ 1 h 166"/>
                <a:gd name="T40" fmla="*/ 2 w 62"/>
                <a:gd name="T41" fmla="*/ 1 h 166"/>
                <a:gd name="T42" fmla="*/ 2 w 62"/>
                <a:gd name="T43" fmla="*/ 1 h 1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166"/>
                <a:gd name="T68" fmla="*/ 62 w 62"/>
                <a:gd name="T69" fmla="*/ 166 h 1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166">
                  <a:moveTo>
                    <a:pt x="56" y="18"/>
                  </a:moveTo>
                  <a:lnTo>
                    <a:pt x="56" y="0"/>
                  </a:lnTo>
                  <a:lnTo>
                    <a:pt x="62" y="6"/>
                  </a:lnTo>
                  <a:lnTo>
                    <a:pt x="49" y="0"/>
                  </a:lnTo>
                  <a:lnTo>
                    <a:pt x="28" y="6"/>
                  </a:lnTo>
                  <a:lnTo>
                    <a:pt x="6" y="36"/>
                  </a:lnTo>
                  <a:lnTo>
                    <a:pt x="0" y="80"/>
                  </a:lnTo>
                  <a:lnTo>
                    <a:pt x="5" y="128"/>
                  </a:lnTo>
                  <a:lnTo>
                    <a:pt x="14" y="152"/>
                  </a:lnTo>
                  <a:lnTo>
                    <a:pt x="35" y="165"/>
                  </a:lnTo>
                  <a:lnTo>
                    <a:pt x="62" y="166"/>
                  </a:lnTo>
                  <a:lnTo>
                    <a:pt x="56" y="166"/>
                  </a:lnTo>
                  <a:lnTo>
                    <a:pt x="56" y="142"/>
                  </a:lnTo>
                  <a:lnTo>
                    <a:pt x="62" y="148"/>
                  </a:lnTo>
                  <a:lnTo>
                    <a:pt x="38" y="141"/>
                  </a:lnTo>
                  <a:lnTo>
                    <a:pt x="27" y="114"/>
                  </a:lnTo>
                  <a:lnTo>
                    <a:pt x="27" y="63"/>
                  </a:lnTo>
                  <a:lnTo>
                    <a:pt x="35" y="32"/>
                  </a:lnTo>
                  <a:lnTo>
                    <a:pt x="48" y="20"/>
                  </a:lnTo>
                  <a:lnTo>
                    <a:pt x="56" y="18"/>
                  </a:lnTo>
                  <a:lnTo>
                    <a:pt x="62" y="25"/>
                  </a:lnTo>
                  <a:lnTo>
                    <a:pt x="56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28" name="Freeform 527"/>
            <p:cNvSpPr>
              <a:spLocks/>
            </p:cNvSpPr>
            <p:nvPr/>
          </p:nvSpPr>
          <p:spPr bwMode="auto">
            <a:xfrm>
              <a:off x="2328" y="1989"/>
              <a:ext cx="21" cy="17"/>
            </a:xfrm>
            <a:custGeom>
              <a:avLst/>
              <a:gdLst>
                <a:gd name="T0" fmla="*/ 2 w 62"/>
                <a:gd name="T1" fmla="*/ 2 h 49"/>
                <a:gd name="T2" fmla="*/ 2 w 62"/>
                <a:gd name="T3" fmla="*/ 1 h 49"/>
                <a:gd name="T4" fmla="*/ 2 w 62"/>
                <a:gd name="T5" fmla="*/ 1 h 49"/>
                <a:gd name="T6" fmla="*/ 2 w 62"/>
                <a:gd name="T7" fmla="*/ 1 h 49"/>
                <a:gd name="T8" fmla="*/ 2 w 62"/>
                <a:gd name="T9" fmla="*/ 1 h 49"/>
                <a:gd name="T10" fmla="*/ 1 w 62"/>
                <a:gd name="T11" fmla="*/ 1 h 49"/>
                <a:gd name="T12" fmla="*/ 1 w 62"/>
                <a:gd name="T13" fmla="*/ 0 h 49"/>
                <a:gd name="T14" fmla="*/ 1 w 62"/>
                <a:gd name="T15" fmla="*/ 0 h 49"/>
                <a:gd name="T16" fmla="*/ 0 w 62"/>
                <a:gd name="T17" fmla="*/ 0 h 49"/>
                <a:gd name="T18" fmla="*/ 0 w 62"/>
                <a:gd name="T19" fmla="*/ 0 h 49"/>
                <a:gd name="T20" fmla="*/ 0 w 62"/>
                <a:gd name="T21" fmla="*/ 1 h 49"/>
                <a:gd name="T22" fmla="*/ 0 w 62"/>
                <a:gd name="T23" fmla="*/ 1 h 49"/>
                <a:gd name="T24" fmla="*/ 0 w 62"/>
                <a:gd name="T25" fmla="*/ 1 h 49"/>
                <a:gd name="T26" fmla="*/ 1 w 62"/>
                <a:gd name="T27" fmla="*/ 2 h 49"/>
                <a:gd name="T28" fmla="*/ 1 w 62"/>
                <a:gd name="T29" fmla="*/ 2 h 49"/>
                <a:gd name="T30" fmla="*/ 2 w 62"/>
                <a:gd name="T31" fmla="*/ 2 h 49"/>
                <a:gd name="T32" fmla="*/ 2 w 62"/>
                <a:gd name="T33" fmla="*/ 2 h 49"/>
                <a:gd name="T34" fmla="*/ 2 w 62"/>
                <a:gd name="T35" fmla="*/ 2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2"/>
                <a:gd name="T55" fmla="*/ 0 h 49"/>
                <a:gd name="T56" fmla="*/ 62 w 62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2" h="49">
                  <a:moveTo>
                    <a:pt x="56" y="49"/>
                  </a:moveTo>
                  <a:lnTo>
                    <a:pt x="56" y="24"/>
                  </a:lnTo>
                  <a:lnTo>
                    <a:pt x="62" y="31"/>
                  </a:lnTo>
                  <a:lnTo>
                    <a:pt x="52" y="28"/>
                  </a:lnTo>
                  <a:lnTo>
                    <a:pt x="45" y="23"/>
                  </a:lnTo>
                  <a:lnTo>
                    <a:pt x="39" y="16"/>
                  </a:lnTo>
                  <a:lnTo>
                    <a:pt x="37" y="6"/>
                  </a:lnTo>
                  <a:lnTo>
                    <a:pt x="31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7"/>
                  </a:lnTo>
                  <a:lnTo>
                    <a:pt x="7" y="26"/>
                  </a:lnTo>
                  <a:lnTo>
                    <a:pt x="13" y="33"/>
                  </a:lnTo>
                  <a:lnTo>
                    <a:pt x="20" y="39"/>
                  </a:lnTo>
                  <a:lnTo>
                    <a:pt x="37" y="46"/>
                  </a:lnTo>
                  <a:lnTo>
                    <a:pt x="56" y="49"/>
                  </a:lnTo>
                  <a:lnTo>
                    <a:pt x="62" y="49"/>
                  </a:lnTo>
                  <a:lnTo>
                    <a:pt x="5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29" name="Rectangle 528"/>
            <p:cNvSpPr>
              <a:spLocks noChangeArrowheads="1"/>
            </p:cNvSpPr>
            <p:nvPr/>
          </p:nvSpPr>
          <p:spPr bwMode="auto">
            <a:xfrm>
              <a:off x="2385" y="1904"/>
              <a:ext cx="8" cy="7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430" name="Freeform 529"/>
            <p:cNvSpPr>
              <a:spLocks/>
            </p:cNvSpPr>
            <p:nvPr/>
          </p:nvSpPr>
          <p:spPr bwMode="auto">
            <a:xfrm>
              <a:off x="2431" y="1928"/>
              <a:ext cx="21" cy="58"/>
            </a:xfrm>
            <a:custGeom>
              <a:avLst/>
              <a:gdLst>
                <a:gd name="T0" fmla="*/ 0 w 62"/>
                <a:gd name="T1" fmla="*/ 5 h 176"/>
                <a:gd name="T2" fmla="*/ 0 w 62"/>
                <a:gd name="T3" fmla="*/ 6 h 176"/>
                <a:gd name="T4" fmla="*/ 0 w 62"/>
                <a:gd name="T5" fmla="*/ 6 h 176"/>
                <a:gd name="T6" fmla="*/ 1 w 62"/>
                <a:gd name="T7" fmla="*/ 6 h 176"/>
                <a:gd name="T8" fmla="*/ 1 w 62"/>
                <a:gd name="T9" fmla="*/ 6 h 176"/>
                <a:gd name="T10" fmla="*/ 2 w 62"/>
                <a:gd name="T11" fmla="*/ 6 h 176"/>
                <a:gd name="T12" fmla="*/ 2 w 62"/>
                <a:gd name="T13" fmla="*/ 5 h 176"/>
                <a:gd name="T14" fmla="*/ 2 w 62"/>
                <a:gd name="T15" fmla="*/ 5 h 176"/>
                <a:gd name="T16" fmla="*/ 2 w 62"/>
                <a:gd name="T17" fmla="*/ 4 h 176"/>
                <a:gd name="T18" fmla="*/ 2 w 62"/>
                <a:gd name="T19" fmla="*/ 3 h 176"/>
                <a:gd name="T20" fmla="*/ 2 w 62"/>
                <a:gd name="T21" fmla="*/ 2 h 176"/>
                <a:gd name="T22" fmla="*/ 2 w 62"/>
                <a:gd name="T23" fmla="*/ 2 h 176"/>
                <a:gd name="T24" fmla="*/ 2 w 62"/>
                <a:gd name="T25" fmla="*/ 1 h 176"/>
                <a:gd name="T26" fmla="*/ 2 w 62"/>
                <a:gd name="T27" fmla="*/ 1 h 176"/>
                <a:gd name="T28" fmla="*/ 1 w 62"/>
                <a:gd name="T29" fmla="*/ 0 h 176"/>
                <a:gd name="T30" fmla="*/ 1 w 62"/>
                <a:gd name="T31" fmla="*/ 0 h 176"/>
                <a:gd name="T32" fmla="*/ 0 w 62"/>
                <a:gd name="T33" fmla="*/ 0 h 176"/>
                <a:gd name="T34" fmla="*/ 0 w 62"/>
                <a:gd name="T35" fmla="*/ 0 h 176"/>
                <a:gd name="T36" fmla="*/ 0 w 62"/>
                <a:gd name="T37" fmla="*/ 1 h 176"/>
                <a:gd name="T38" fmla="*/ 0 w 62"/>
                <a:gd name="T39" fmla="*/ 1 h 176"/>
                <a:gd name="T40" fmla="*/ 1 w 62"/>
                <a:gd name="T41" fmla="*/ 1 h 176"/>
                <a:gd name="T42" fmla="*/ 1 w 62"/>
                <a:gd name="T43" fmla="*/ 1 h 176"/>
                <a:gd name="T44" fmla="*/ 1 w 62"/>
                <a:gd name="T45" fmla="*/ 1 h 176"/>
                <a:gd name="T46" fmla="*/ 1 w 62"/>
                <a:gd name="T47" fmla="*/ 2 h 176"/>
                <a:gd name="T48" fmla="*/ 1 w 62"/>
                <a:gd name="T49" fmla="*/ 2 h 176"/>
                <a:gd name="T50" fmla="*/ 1 w 62"/>
                <a:gd name="T51" fmla="*/ 2 h 176"/>
                <a:gd name="T52" fmla="*/ 1 w 62"/>
                <a:gd name="T53" fmla="*/ 3 h 176"/>
                <a:gd name="T54" fmla="*/ 1 w 62"/>
                <a:gd name="T55" fmla="*/ 4 h 176"/>
                <a:gd name="T56" fmla="*/ 1 w 62"/>
                <a:gd name="T57" fmla="*/ 4 h 176"/>
                <a:gd name="T58" fmla="*/ 1 w 62"/>
                <a:gd name="T59" fmla="*/ 5 h 176"/>
                <a:gd name="T60" fmla="*/ 1 w 62"/>
                <a:gd name="T61" fmla="*/ 5 h 176"/>
                <a:gd name="T62" fmla="*/ 1 w 62"/>
                <a:gd name="T63" fmla="*/ 5 h 176"/>
                <a:gd name="T64" fmla="*/ 1 w 62"/>
                <a:gd name="T65" fmla="*/ 5 h 176"/>
                <a:gd name="T66" fmla="*/ 0 w 62"/>
                <a:gd name="T67" fmla="*/ 6 h 176"/>
                <a:gd name="T68" fmla="*/ 0 w 62"/>
                <a:gd name="T69" fmla="*/ 5 h 1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2"/>
                <a:gd name="T106" fmla="*/ 0 h 176"/>
                <a:gd name="T107" fmla="*/ 62 w 62"/>
                <a:gd name="T108" fmla="*/ 176 h 1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2" h="176">
                  <a:moveTo>
                    <a:pt x="0" y="151"/>
                  </a:moveTo>
                  <a:lnTo>
                    <a:pt x="0" y="176"/>
                  </a:lnTo>
                  <a:lnTo>
                    <a:pt x="13" y="176"/>
                  </a:lnTo>
                  <a:lnTo>
                    <a:pt x="26" y="173"/>
                  </a:lnTo>
                  <a:lnTo>
                    <a:pt x="35" y="169"/>
                  </a:lnTo>
                  <a:lnTo>
                    <a:pt x="45" y="160"/>
                  </a:lnTo>
                  <a:lnTo>
                    <a:pt x="52" y="151"/>
                  </a:lnTo>
                  <a:lnTo>
                    <a:pt x="58" y="135"/>
                  </a:lnTo>
                  <a:lnTo>
                    <a:pt x="60" y="117"/>
                  </a:lnTo>
                  <a:lnTo>
                    <a:pt x="62" y="94"/>
                  </a:lnTo>
                  <a:lnTo>
                    <a:pt x="60" y="59"/>
                  </a:lnTo>
                  <a:lnTo>
                    <a:pt x="58" y="43"/>
                  </a:lnTo>
                  <a:lnTo>
                    <a:pt x="52" y="31"/>
                  </a:lnTo>
                  <a:lnTo>
                    <a:pt x="45" y="20"/>
                  </a:lnTo>
                  <a:lnTo>
                    <a:pt x="34" y="13"/>
                  </a:lnTo>
                  <a:lnTo>
                    <a:pt x="19" y="7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14" y="28"/>
                  </a:lnTo>
                  <a:lnTo>
                    <a:pt x="20" y="31"/>
                  </a:lnTo>
                  <a:lnTo>
                    <a:pt x="26" y="36"/>
                  </a:lnTo>
                  <a:lnTo>
                    <a:pt x="30" y="45"/>
                  </a:lnTo>
                  <a:lnTo>
                    <a:pt x="34" y="55"/>
                  </a:lnTo>
                  <a:lnTo>
                    <a:pt x="35" y="66"/>
                  </a:lnTo>
                  <a:lnTo>
                    <a:pt x="37" y="81"/>
                  </a:lnTo>
                  <a:lnTo>
                    <a:pt x="37" y="98"/>
                  </a:lnTo>
                  <a:lnTo>
                    <a:pt x="34" y="113"/>
                  </a:lnTo>
                  <a:lnTo>
                    <a:pt x="33" y="126"/>
                  </a:lnTo>
                  <a:lnTo>
                    <a:pt x="28" y="135"/>
                  </a:lnTo>
                  <a:lnTo>
                    <a:pt x="23" y="144"/>
                  </a:lnTo>
                  <a:lnTo>
                    <a:pt x="17" y="149"/>
                  </a:lnTo>
                  <a:lnTo>
                    <a:pt x="0" y="156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31" name="Freeform 530"/>
            <p:cNvSpPr>
              <a:spLocks/>
            </p:cNvSpPr>
            <p:nvPr/>
          </p:nvSpPr>
          <p:spPr bwMode="auto">
            <a:xfrm>
              <a:off x="2408" y="1928"/>
              <a:ext cx="23" cy="58"/>
            </a:xfrm>
            <a:custGeom>
              <a:avLst/>
              <a:gdLst>
                <a:gd name="T0" fmla="*/ 3 w 68"/>
                <a:gd name="T1" fmla="*/ 1 h 176"/>
                <a:gd name="T2" fmla="*/ 3 w 68"/>
                <a:gd name="T3" fmla="*/ 0 h 176"/>
                <a:gd name="T4" fmla="*/ 3 w 68"/>
                <a:gd name="T5" fmla="*/ 0 h 176"/>
                <a:gd name="T6" fmla="*/ 3 w 68"/>
                <a:gd name="T7" fmla="*/ 0 h 176"/>
                <a:gd name="T8" fmla="*/ 2 w 68"/>
                <a:gd name="T9" fmla="*/ 0 h 176"/>
                <a:gd name="T10" fmla="*/ 1 w 68"/>
                <a:gd name="T11" fmla="*/ 1 h 176"/>
                <a:gd name="T12" fmla="*/ 0 w 68"/>
                <a:gd name="T13" fmla="*/ 1 h 176"/>
                <a:gd name="T14" fmla="*/ 0 w 68"/>
                <a:gd name="T15" fmla="*/ 3 h 176"/>
                <a:gd name="T16" fmla="*/ 0 w 68"/>
                <a:gd name="T17" fmla="*/ 4 h 176"/>
                <a:gd name="T18" fmla="*/ 0 w 68"/>
                <a:gd name="T19" fmla="*/ 5 h 176"/>
                <a:gd name="T20" fmla="*/ 1 w 68"/>
                <a:gd name="T21" fmla="*/ 6 h 176"/>
                <a:gd name="T22" fmla="*/ 3 w 68"/>
                <a:gd name="T23" fmla="*/ 6 h 176"/>
                <a:gd name="T24" fmla="*/ 3 w 68"/>
                <a:gd name="T25" fmla="*/ 5 h 176"/>
                <a:gd name="T26" fmla="*/ 3 w 68"/>
                <a:gd name="T27" fmla="*/ 6 h 176"/>
                <a:gd name="T28" fmla="*/ 2 w 68"/>
                <a:gd name="T29" fmla="*/ 5 h 176"/>
                <a:gd name="T30" fmla="*/ 1 w 68"/>
                <a:gd name="T31" fmla="*/ 5 h 176"/>
                <a:gd name="T32" fmla="*/ 1 w 68"/>
                <a:gd name="T33" fmla="*/ 4 h 176"/>
                <a:gd name="T34" fmla="*/ 1 w 68"/>
                <a:gd name="T35" fmla="*/ 2 h 176"/>
                <a:gd name="T36" fmla="*/ 2 w 68"/>
                <a:gd name="T37" fmla="*/ 1 h 176"/>
                <a:gd name="T38" fmla="*/ 3 w 68"/>
                <a:gd name="T39" fmla="*/ 1 h 176"/>
                <a:gd name="T40" fmla="*/ 3 w 68"/>
                <a:gd name="T41" fmla="*/ 1 h 176"/>
                <a:gd name="T42" fmla="*/ 3 w 68"/>
                <a:gd name="T43" fmla="*/ 1 h 1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8"/>
                <a:gd name="T67" fmla="*/ 0 h 176"/>
                <a:gd name="T68" fmla="*/ 68 w 68"/>
                <a:gd name="T69" fmla="*/ 176 h 17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8" h="176">
                  <a:moveTo>
                    <a:pt x="68" y="18"/>
                  </a:moveTo>
                  <a:lnTo>
                    <a:pt x="68" y="0"/>
                  </a:lnTo>
                  <a:lnTo>
                    <a:pt x="68" y="6"/>
                  </a:lnTo>
                  <a:lnTo>
                    <a:pt x="68" y="0"/>
                  </a:lnTo>
                  <a:lnTo>
                    <a:pt x="48" y="2"/>
                  </a:lnTo>
                  <a:lnTo>
                    <a:pt x="20" y="16"/>
                  </a:lnTo>
                  <a:lnTo>
                    <a:pt x="6" y="39"/>
                  </a:lnTo>
                  <a:lnTo>
                    <a:pt x="0" y="74"/>
                  </a:lnTo>
                  <a:lnTo>
                    <a:pt x="2" y="119"/>
                  </a:lnTo>
                  <a:lnTo>
                    <a:pt x="11" y="152"/>
                  </a:lnTo>
                  <a:lnTo>
                    <a:pt x="31" y="170"/>
                  </a:lnTo>
                  <a:lnTo>
                    <a:pt x="68" y="176"/>
                  </a:lnTo>
                  <a:lnTo>
                    <a:pt x="68" y="151"/>
                  </a:lnTo>
                  <a:lnTo>
                    <a:pt x="68" y="156"/>
                  </a:lnTo>
                  <a:lnTo>
                    <a:pt x="50" y="152"/>
                  </a:lnTo>
                  <a:lnTo>
                    <a:pt x="38" y="138"/>
                  </a:lnTo>
                  <a:lnTo>
                    <a:pt x="31" y="99"/>
                  </a:lnTo>
                  <a:lnTo>
                    <a:pt x="34" y="50"/>
                  </a:lnTo>
                  <a:lnTo>
                    <a:pt x="46" y="25"/>
                  </a:lnTo>
                  <a:lnTo>
                    <a:pt x="68" y="18"/>
                  </a:lnTo>
                  <a:lnTo>
                    <a:pt x="68" y="25"/>
                  </a:lnTo>
                  <a:lnTo>
                    <a:pt x="6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32" name="Freeform 531"/>
            <p:cNvSpPr>
              <a:spLocks/>
            </p:cNvSpPr>
            <p:nvPr/>
          </p:nvSpPr>
          <p:spPr bwMode="auto">
            <a:xfrm>
              <a:off x="2486" y="1927"/>
              <a:ext cx="20" cy="59"/>
            </a:xfrm>
            <a:custGeom>
              <a:avLst/>
              <a:gdLst>
                <a:gd name="T0" fmla="*/ 0 w 61"/>
                <a:gd name="T1" fmla="*/ 6 h 177"/>
                <a:gd name="T2" fmla="*/ 0 w 61"/>
                <a:gd name="T3" fmla="*/ 7 h 177"/>
                <a:gd name="T4" fmla="*/ 0 w 61"/>
                <a:gd name="T5" fmla="*/ 7 h 177"/>
                <a:gd name="T6" fmla="*/ 1 w 61"/>
                <a:gd name="T7" fmla="*/ 6 h 177"/>
                <a:gd name="T8" fmla="*/ 1 w 61"/>
                <a:gd name="T9" fmla="*/ 6 h 177"/>
                <a:gd name="T10" fmla="*/ 2 w 61"/>
                <a:gd name="T11" fmla="*/ 6 h 177"/>
                <a:gd name="T12" fmla="*/ 2 w 61"/>
                <a:gd name="T13" fmla="*/ 6 h 177"/>
                <a:gd name="T14" fmla="*/ 2 w 61"/>
                <a:gd name="T15" fmla="*/ 5 h 177"/>
                <a:gd name="T16" fmla="*/ 2 w 61"/>
                <a:gd name="T17" fmla="*/ 4 h 177"/>
                <a:gd name="T18" fmla="*/ 2 w 61"/>
                <a:gd name="T19" fmla="*/ 4 h 177"/>
                <a:gd name="T20" fmla="*/ 2 w 61"/>
                <a:gd name="T21" fmla="*/ 2 h 177"/>
                <a:gd name="T22" fmla="*/ 2 w 61"/>
                <a:gd name="T23" fmla="*/ 2 h 177"/>
                <a:gd name="T24" fmla="*/ 2 w 61"/>
                <a:gd name="T25" fmla="*/ 1 h 177"/>
                <a:gd name="T26" fmla="*/ 2 w 61"/>
                <a:gd name="T27" fmla="*/ 1 h 177"/>
                <a:gd name="T28" fmla="*/ 1 w 61"/>
                <a:gd name="T29" fmla="*/ 0 h 177"/>
                <a:gd name="T30" fmla="*/ 1 w 61"/>
                <a:gd name="T31" fmla="*/ 0 h 177"/>
                <a:gd name="T32" fmla="*/ 0 w 61"/>
                <a:gd name="T33" fmla="*/ 0 h 177"/>
                <a:gd name="T34" fmla="*/ 0 w 61"/>
                <a:gd name="T35" fmla="*/ 0 h 177"/>
                <a:gd name="T36" fmla="*/ 0 w 61"/>
                <a:gd name="T37" fmla="*/ 0 h 177"/>
                <a:gd name="T38" fmla="*/ 0 w 61"/>
                <a:gd name="T39" fmla="*/ 0 h 177"/>
                <a:gd name="T40" fmla="*/ 0 w 61"/>
                <a:gd name="T41" fmla="*/ 1 h 177"/>
                <a:gd name="T42" fmla="*/ 0 w 61"/>
                <a:gd name="T43" fmla="*/ 1 h 177"/>
                <a:gd name="T44" fmla="*/ 0 w 61"/>
                <a:gd name="T45" fmla="*/ 1 h 177"/>
                <a:gd name="T46" fmla="*/ 1 w 61"/>
                <a:gd name="T47" fmla="*/ 1 h 177"/>
                <a:gd name="T48" fmla="*/ 1 w 61"/>
                <a:gd name="T49" fmla="*/ 1 h 177"/>
                <a:gd name="T50" fmla="*/ 1 w 61"/>
                <a:gd name="T51" fmla="*/ 2 h 177"/>
                <a:gd name="T52" fmla="*/ 1 w 61"/>
                <a:gd name="T53" fmla="*/ 2 h 177"/>
                <a:gd name="T54" fmla="*/ 1 w 61"/>
                <a:gd name="T55" fmla="*/ 2 h 177"/>
                <a:gd name="T56" fmla="*/ 1 w 61"/>
                <a:gd name="T57" fmla="*/ 3 h 177"/>
                <a:gd name="T58" fmla="*/ 1 w 61"/>
                <a:gd name="T59" fmla="*/ 4 h 177"/>
                <a:gd name="T60" fmla="*/ 1 w 61"/>
                <a:gd name="T61" fmla="*/ 4 h 177"/>
                <a:gd name="T62" fmla="*/ 1 w 61"/>
                <a:gd name="T63" fmla="*/ 5 h 177"/>
                <a:gd name="T64" fmla="*/ 1 w 61"/>
                <a:gd name="T65" fmla="*/ 5 h 177"/>
                <a:gd name="T66" fmla="*/ 1 w 61"/>
                <a:gd name="T67" fmla="*/ 5 h 177"/>
                <a:gd name="T68" fmla="*/ 0 w 61"/>
                <a:gd name="T69" fmla="*/ 6 h 177"/>
                <a:gd name="T70" fmla="*/ 0 w 61"/>
                <a:gd name="T71" fmla="*/ 6 h 177"/>
                <a:gd name="T72" fmla="*/ 0 w 61"/>
                <a:gd name="T73" fmla="*/ 6 h 1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1"/>
                <a:gd name="T112" fmla="*/ 0 h 177"/>
                <a:gd name="T113" fmla="*/ 61 w 61"/>
                <a:gd name="T114" fmla="*/ 177 h 17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1" h="177">
                  <a:moveTo>
                    <a:pt x="0" y="152"/>
                  </a:moveTo>
                  <a:lnTo>
                    <a:pt x="0" y="177"/>
                  </a:lnTo>
                  <a:lnTo>
                    <a:pt x="6" y="177"/>
                  </a:lnTo>
                  <a:lnTo>
                    <a:pt x="25" y="174"/>
                  </a:lnTo>
                  <a:lnTo>
                    <a:pt x="35" y="171"/>
                  </a:lnTo>
                  <a:lnTo>
                    <a:pt x="43" y="164"/>
                  </a:lnTo>
                  <a:lnTo>
                    <a:pt x="50" y="153"/>
                  </a:lnTo>
                  <a:lnTo>
                    <a:pt x="56" y="139"/>
                  </a:lnTo>
                  <a:lnTo>
                    <a:pt x="60" y="120"/>
                  </a:lnTo>
                  <a:lnTo>
                    <a:pt x="61" y="95"/>
                  </a:lnTo>
                  <a:lnTo>
                    <a:pt x="60" y="61"/>
                  </a:lnTo>
                  <a:lnTo>
                    <a:pt x="59" y="44"/>
                  </a:lnTo>
                  <a:lnTo>
                    <a:pt x="54" y="31"/>
                  </a:lnTo>
                  <a:lnTo>
                    <a:pt x="47" y="18"/>
                  </a:lnTo>
                  <a:lnTo>
                    <a:pt x="38" y="8"/>
                  </a:lnTo>
                  <a:lnTo>
                    <a:pt x="24" y="3"/>
                  </a:lnTo>
                  <a:lnTo>
                    <a:pt x="6" y="0"/>
                  </a:lnTo>
                  <a:lnTo>
                    <a:pt x="6" y="4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8" y="26"/>
                  </a:lnTo>
                  <a:lnTo>
                    <a:pt x="15" y="29"/>
                  </a:lnTo>
                  <a:lnTo>
                    <a:pt x="20" y="35"/>
                  </a:lnTo>
                  <a:lnTo>
                    <a:pt x="24" y="43"/>
                  </a:lnTo>
                  <a:lnTo>
                    <a:pt x="28" y="53"/>
                  </a:lnTo>
                  <a:lnTo>
                    <a:pt x="29" y="65"/>
                  </a:lnTo>
                  <a:lnTo>
                    <a:pt x="31" y="79"/>
                  </a:lnTo>
                  <a:lnTo>
                    <a:pt x="31" y="95"/>
                  </a:lnTo>
                  <a:lnTo>
                    <a:pt x="31" y="111"/>
                  </a:lnTo>
                  <a:lnTo>
                    <a:pt x="26" y="131"/>
                  </a:lnTo>
                  <a:lnTo>
                    <a:pt x="24" y="141"/>
                  </a:lnTo>
                  <a:lnTo>
                    <a:pt x="18" y="148"/>
                  </a:lnTo>
                  <a:lnTo>
                    <a:pt x="10" y="153"/>
                  </a:lnTo>
                  <a:lnTo>
                    <a:pt x="0" y="157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33" name="Freeform 532"/>
            <p:cNvSpPr>
              <a:spLocks/>
            </p:cNvSpPr>
            <p:nvPr/>
          </p:nvSpPr>
          <p:spPr bwMode="auto">
            <a:xfrm>
              <a:off x="2465" y="1904"/>
              <a:ext cx="21" cy="82"/>
            </a:xfrm>
            <a:custGeom>
              <a:avLst/>
              <a:gdLst>
                <a:gd name="T0" fmla="*/ 2 w 63"/>
                <a:gd name="T1" fmla="*/ 3 h 247"/>
                <a:gd name="T2" fmla="*/ 2 w 63"/>
                <a:gd name="T3" fmla="*/ 3 h 247"/>
                <a:gd name="T4" fmla="*/ 2 w 63"/>
                <a:gd name="T5" fmla="*/ 3 h 247"/>
                <a:gd name="T6" fmla="*/ 2 w 63"/>
                <a:gd name="T7" fmla="*/ 3 h 247"/>
                <a:gd name="T8" fmla="*/ 1 w 63"/>
                <a:gd name="T9" fmla="*/ 3 h 247"/>
                <a:gd name="T10" fmla="*/ 1 w 63"/>
                <a:gd name="T11" fmla="*/ 3 h 247"/>
                <a:gd name="T12" fmla="*/ 1 w 63"/>
                <a:gd name="T13" fmla="*/ 3 h 247"/>
                <a:gd name="T14" fmla="*/ 1 w 63"/>
                <a:gd name="T15" fmla="*/ 0 h 247"/>
                <a:gd name="T16" fmla="*/ 0 w 63"/>
                <a:gd name="T17" fmla="*/ 0 h 247"/>
                <a:gd name="T18" fmla="*/ 0 w 63"/>
                <a:gd name="T19" fmla="*/ 9 h 247"/>
                <a:gd name="T20" fmla="*/ 1 w 63"/>
                <a:gd name="T21" fmla="*/ 9 h 247"/>
                <a:gd name="T22" fmla="*/ 1 w 63"/>
                <a:gd name="T23" fmla="*/ 8 h 247"/>
                <a:gd name="T24" fmla="*/ 1 w 63"/>
                <a:gd name="T25" fmla="*/ 8 h 247"/>
                <a:gd name="T26" fmla="*/ 1 w 63"/>
                <a:gd name="T27" fmla="*/ 9 h 247"/>
                <a:gd name="T28" fmla="*/ 2 w 63"/>
                <a:gd name="T29" fmla="*/ 9 h 247"/>
                <a:gd name="T30" fmla="*/ 2 w 63"/>
                <a:gd name="T31" fmla="*/ 9 h 247"/>
                <a:gd name="T32" fmla="*/ 2 w 63"/>
                <a:gd name="T33" fmla="*/ 9 h 247"/>
                <a:gd name="T34" fmla="*/ 2 w 63"/>
                <a:gd name="T35" fmla="*/ 8 h 247"/>
                <a:gd name="T36" fmla="*/ 2 w 63"/>
                <a:gd name="T37" fmla="*/ 8 h 247"/>
                <a:gd name="T38" fmla="*/ 2 w 63"/>
                <a:gd name="T39" fmla="*/ 8 h 247"/>
                <a:gd name="T40" fmla="*/ 2 w 63"/>
                <a:gd name="T41" fmla="*/ 8 h 247"/>
                <a:gd name="T42" fmla="*/ 1 w 63"/>
                <a:gd name="T43" fmla="*/ 8 h 247"/>
                <a:gd name="T44" fmla="*/ 1 w 63"/>
                <a:gd name="T45" fmla="*/ 7 h 247"/>
                <a:gd name="T46" fmla="*/ 1 w 63"/>
                <a:gd name="T47" fmla="*/ 6 h 247"/>
                <a:gd name="T48" fmla="*/ 1 w 63"/>
                <a:gd name="T49" fmla="*/ 6 h 247"/>
                <a:gd name="T50" fmla="*/ 1 w 63"/>
                <a:gd name="T51" fmla="*/ 5 h 247"/>
                <a:gd name="T52" fmla="*/ 1 w 63"/>
                <a:gd name="T53" fmla="*/ 4 h 247"/>
                <a:gd name="T54" fmla="*/ 1 w 63"/>
                <a:gd name="T55" fmla="*/ 4 h 247"/>
                <a:gd name="T56" fmla="*/ 2 w 63"/>
                <a:gd name="T57" fmla="*/ 4 h 247"/>
                <a:gd name="T58" fmla="*/ 2 w 63"/>
                <a:gd name="T59" fmla="*/ 3 h 247"/>
                <a:gd name="T60" fmla="*/ 2 w 63"/>
                <a:gd name="T61" fmla="*/ 3 h 247"/>
                <a:gd name="T62" fmla="*/ 2 w 63"/>
                <a:gd name="T63" fmla="*/ 4 h 247"/>
                <a:gd name="T64" fmla="*/ 2 w 63"/>
                <a:gd name="T65" fmla="*/ 3 h 2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247"/>
                <a:gd name="T101" fmla="*/ 63 w 63"/>
                <a:gd name="T102" fmla="*/ 247 h 2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247">
                  <a:moveTo>
                    <a:pt x="63" y="89"/>
                  </a:moveTo>
                  <a:lnTo>
                    <a:pt x="63" y="70"/>
                  </a:lnTo>
                  <a:lnTo>
                    <a:pt x="63" y="77"/>
                  </a:lnTo>
                  <a:lnTo>
                    <a:pt x="45" y="81"/>
                  </a:lnTo>
                  <a:lnTo>
                    <a:pt x="38" y="84"/>
                  </a:lnTo>
                  <a:lnTo>
                    <a:pt x="32" y="89"/>
                  </a:lnTo>
                  <a:lnTo>
                    <a:pt x="25" y="8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25" y="240"/>
                  </a:lnTo>
                  <a:lnTo>
                    <a:pt x="25" y="222"/>
                  </a:lnTo>
                  <a:lnTo>
                    <a:pt x="32" y="222"/>
                  </a:lnTo>
                  <a:lnTo>
                    <a:pt x="38" y="233"/>
                  </a:lnTo>
                  <a:lnTo>
                    <a:pt x="45" y="241"/>
                  </a:lnTo>
                  <a:lnTo>
                    <a:pt x="53" y="245"/>
                  </a:lnTo>
                  <a:lnTo>
                    <a:pt x="63" y="247"/>
                  </a:lnTo>
                  <a:lnTo>
                    <a:pt x="63" y="222"/>
                  </a:lnTo>
                  <a:lnTo>
                    <a:pt x="63" y="227"/>
                  </a:lnTo>
                  <a:lnTo>
                    <a:pt x="50" y="224"/>
                  </a:lnTo>
                  <a:lnTo>
                    <a:pt x="42" y="219"/>
                  </a:lnTo>
                  <a:lnTo>
                    <a:pt x="36" y="211"/>
                  </a:lnTo>
                  <a:lnTo>
                    <a:pt x="34" y="199"/>
                  </a:lnTo>
                  <a:lnTo>
                    <a:pt x="32" y="174"/>
                  </a:lnTo>
                  <a:lnTo>
                    <a:pt x="32" y="152"/>
                  </a:lnTo>
                  <a:lnTo>
                    <a:pt x="32" y="131"/>
                  </a:lnTo>
                  <a:lnTo>
                    <a:pt x="36" y="112"/>
                  </a:lnTo>
                  <a:lnTo>
                    <a:pt x="39" y="102"/>
                  </a:lnTo>
                  <a:lnTo>
                    <a:pt x="45" y="96"/>
                  </a:lnTo>
                  <a:lnTo>
                    <a:pt x="53" y="91"/>
                  </a:lnTo>
                  <a:lnTo>
                    <a:pt x="63" y="89"/>
                  </a:lnTo>
                  <a:lnTo>
                    <a:pt x="63" y="95"/>
                  </a:lnTo>
                  <a:lnTo>
                    <a:pt x="63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34" name="Rectangle 533"/>
            <p:cNvSpPr>
              <a:spLocks noChangeArrowheads="1"/>
            </p:cNvSpPr>
            <p:nvPr/>
          </p:nvSpPr>
          <p:spPr bwMode="auto">
            <a:xfrm>
              <a:off x="2520" y="1927"/>
              <a:ext cx="10" cy="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435" name="Rectangle 534"/>
            <p:cNvSpPr>
              <a:spLocks noChangeArrowheads="1"/>
            </p:cNvSpPr>
            <p:nvPr/>
          </p:nvSpPr>
          <p:spPr bwMode="auto">
            <a:xfrm>
              <a:off x="2520" y="1904"/>
              <a:ext cx="10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436" name="Freeform 535"/>
            <p:cNvSpPr>
              <a:spLocks/>
            </p:cNvSpPr>
            <p:nvPr/>
          </p:nvSpPr>
          <p:spPr bwMode="auto">
            <a:xfrm>
              <a:off x="2544" y="1928"/>
              <a:ext cx="42" cy="55"/>
            </a:xfrm>
            <a:custGeom>
              <a:avLst/>
              <a:gdLst>
                <a:gd name="T0" fmla="*/ 5 w 128"/>
                <a:gd name="T1" fmla="*/ 6 h 165"/>
                <a:gd name="T2" fmla="*/ 5 w 128"/>
                <a:gd name="T3" fmla="*/ 2 h 165"/>
                <a:gd name="T4" fmla="*/ 5 w 128"/>
                <a:gd name="T5" fmla="*/ 2 h 165"/>
                <a:gd name="T6" fmla="*/ 4 w 128"/>
                <a:gd name="T7" fmla="*/ 1 h 165"/>
                <a:gd name="T8" fmla="*/ 4 w 128"/>
                <a:gd name="T9" fmla="*/ 0 h 165"/>
                <a:gd name="T10" fmla="*/ 2 w 128"/>
                <a:gd name="T11" fmla="*/ 0 h 165"/>
                <a:gd name="T12" fmla="*/ 2 w 128"/>
                <a:gd name="T13" fmla="*/ 0 h 165"/>
                <a:gd name="T14" fmla="*/ 1 w 128"/>
                <a:gd name="T15" fmla="*/ 1 h 165"/>
                <a:gd name="T16" fmla="*/ 1 w 128"/>
                <a:gd name="T17" fmla="*/ 1 h 165"/>
                <a:gd name="T18" fmla="*/ 1 w 128"/>
                <a:gd name="T19" fmla="*/ 0 h 165"/>
                <a:gd name="T20" fmla="*/ 0 w 128"/>
                <a:gd name="T21" fmla="*/ 0 h 165"/>
                <a:gd name="T22" fmla="*/ 0 w 128"/>
                <a:gd name="T23" fmla="*/ 1 h 165"/>
                <a:gd name="T24" fmla="*/ 0 w 128"/>
                <a:gd name="T25" fmla="*/ 1 h 165"/>
                <a:gd name="T26" fmla="*/ 0 w 128"/>
                <a:gd name="T27" fmla="*/ 6 h 165"/>
                <a:gd name="T28" fmla="*/ 1 w 128"/>
                <a:gd name="T29" fmla="*/ 6 h 165"/>
                <a:gd name="T30" fmla="*/ 1 w 128"/>
                <a:gd name="T31" fmla="*/ 2 h 165"/>
                <a:gd name="T32" fmla="*/ 1 w 128"/>
                <a:gd name="T33" fmla="*/ 3 h 165"/>
                <a:gd name="T34" fmla="*/ 1 w 128"/>
                <a:gd name="T35" fmla="*/ 1 h 165"/>
                <a:gd name="T36" fmla="*/ 2 w 128"/>
                <a:gd name="T37" fmla="*/ 1 h 165"/>
                <a:gd name="T38" fmla="*/ 3 w 128"/>
                <a:gd name="T39" fmla="*/ 1 h 165"/>
                <a:gd name="T40" fmla="*/ 3 w 128"/>
                <a:gd name="T41" fmla="*/ 1 h 165"/>
                <a:gd name="T42" fmla="*/ 3 w 128"/>
                <a:gd name="T43" fmla="*/ 2 h 165"/>
                <a:gd name="T44" fmla="*/ 3 w 128"/>
                <a:gd name="T45" fmla="*/ 2 h 165"/>
                <a:gd name="T46" fmla="*/ 3 w 128"/>
                <a:gd name="T47" fmla="*/ 2 h 165"/>
                <a:gd name="T48" fmla="*/ 3 w 128"/>
                <a:gd name="T49" fmla="*/ 6 h 165"/>
                <a:gd name="T50" fmla="*/ 5 w 128"/>
                <a:gd name="T51" fmla="*/ 6 h 16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8"/>
                <a:gd name="T79" fmla="*/ 0 h 165"/>
                <a:gd name="T80" fmla="*/ 128 w 128"/>
                <a:gd name="T81" fmla="*/ 165 h 16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8" h="165">
                  <a:moveTo>
                    <a:pt x="128" y="165"/>
                  </a:moveTo>
                  <a:lnTo>
                    <a:pt x="128" y="49"/>
                  </a:lnTo>
                  <a:lnTo>
                    <a:pt x="128" y="55"/>
                  </a:lnTo>
                  <a:lnTo>
                    <a:pt x="124" y="21"/>
                  </a:lnTo>
                  <a:lnTo>
                    <a:pt x="107" y="3"/>
                  </a:lnTo>
                  <a:lnTo>
                    <a:pt x="67" y="2"/>
                  </a:lnTo>
                  <a:lnTo>
                    <a:pt x="44" y="13"/>
                  </a:lnTo>
                  <a:lnTo>
                    <a:pt x="39" y="24"/>
                  </a:lnTo>
                  <a:lnTo>
                    <a:pt x="32" y="1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5" y="36"/>
                  </a:lnTo>
                  <a:lnTo>
                    <a:pt x="0" y="36"/>
                  </a:lnTo>
                  <a:lnTo>
                    <a:pt x="0" y="165"/>
                  </a:lnTo>
                  <a:lnTo>
                    <a:pt x="32" y="165"/>
                  </a:lnTo>
                  <a:lnTo>
                    <a:pt x="32" y="67"/>
                  </a:lnTo>
                  <a:lnTo>
                    <a:pt x="32" y="73"/>
                  </a:lnTo>
                  <a:lnTo>
                    <a:pt x="39" y="36"/>
                  </a:lnTo>
                  <a:lnTo>
                    <a:pt x="60" y="20"/>
                  </a:lnTo>
                  <a:lnTo>
                    <a:pt x="71" y="18"/>
                  </a:lnTo>
                  <a:lnTo>
                    <a:pt x="83" y="21"/>
                  </a:lnTo>
                  <a:lnTo>
                    <a:pt x="95" y="41"/>
                  </a:lnTo>
                  <a:lnTo>
                    <a:pt x="96" y="55"/>
                  </a:lnTo>
                  <a:lnTo>
                    <a:pt x="96" y="49"/>
                  </a:lnTo>
                  <a:lnTo>
                    <a:pt x="96" y="165"/>
                  </a:lnTo>
                  <a:lnTo>
                    <a:pt x="128" y="1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37" name="Freeform 536"/>
            <p:cNvSpPr>
              <a:spLocks/>
            </p:cNvSpPr>
            <p:nvPr/>
          </p:nvSpPr>
          <p:spPr bwMode="auto">
            <a:xfrm>
              <a:off x="2626" y="1900"/>
              <a:ext cx="15" cy="98"/>
            </a:xfrm>
            <a:custGeom>
              <a:avLst/>
              <a:gdLst>
                <a:gd name="T0" fmla="*/ 2 w 46"/>
                <a:gd name="T1" fmla="*/ 11 h 293"/>
                <a:gd name="T2" fmla="*/ 1 w 46"/>
                <a:gd name="T3" fmla="*/ 10 h 293"/>
                <a:gd name="T4" fmla="*/ 1 w 46"/>
                <a:gd name="T5" fmla="*/ 8 h 293"/>
                <a:gd name="T6" fmla="*/ 1 w 46"/>
                <a:gd name="T7" fmla="*/ 7 h 293"/>
                <a:gd name="T8" fmla="*/ 1 w 46"/>
                <a:gd name="T9" fmla="*/ 6 h 293"/>
                <a:gd name="T10" fmla="*/ 1 w 46"/>
                <a:gd name="T11" fmla="*/ 4 h 293"/>
                <a:gd name="T12" fmla="*/ 1 w 46"/>
                <a:gd name="T13" fmla="*/ 3 h 293"/>
                <a:gd name="T14" fmla="*/ 1 w 46"/>
                <a:gd name="T15" fmla="*/ 1 h 293"/>
                <a:gd name="T16" fmla="*/ 2 w 46"/>
                <a:gd name="T17" fmla="*/ 0 h 293"/>
                <a:gd name="T18" fmla="*/ 1 w 46"/>
                <a:gd name="T19" fmla="*/ 0 h 293"/>
                <a:gd name="T20" fmla="*/ 0 w 46"/>
                <a:gd name="T21" fmla="*/ 3 h 293"/>
                <a:gd name="T22" fmla="*/ 0 w 46"/>
                <a:gd name="T23" fmla="*/ 4 h 293"/>
                <a:gd name="T24" fmla="*/ 0 w 46"/>
                <a:gd name="T25" fmla="*/ 6 h 293"/>
                <a:gd name="T26" fmla="*/ 0 w 46"/>
                <a:gd name="T27" fmla="*/ 7 h 293"/>
                <a:gd name="T28" fmla="*/ 0 w 46"/>
                <a:gd name="T29" fmla="*/ 8 h 293"/>
                <a:gd name="T30" fmla="*/ 1 w 46"/>
                <a:gd name="T31" fmla="*/ 10 h 293"/>
                <a:gd name="T32" fmla="*/ 1 w 46"/>
                <a:gd name="T33" fmla="*/ 11 h 293"/>
                <a:gd name="T34" fmla="*/ 2 w 46"/>
                <a:gd name="T35" fmla="*/ 11 h 29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293"/>
                <a:gd name="T56" fmla="*/ 46 w 46"/>
                <a:gd name="T57" fmla="*/ 293 h 29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293">
                  <a:moveTo>
                    <a:pt x="46" y="293"/>
                  </a:moveTo>
                  <a:lnTo>
                    <a:pt x="39" y="259"/>
                  </a:lnTo>
                  <a:lnTo>
                    <a:pt x="33" y="223"/>
                  </a:lnTo>
                  <a:lnTo>
                    <a:pt x="30" y="187"/>
                  </a:lnTo>
                  <a:lnTo>
                    <a:pt x="29" y="149"/>
                  </a:lnTo>
                  <a:lnTo>
                    <a:pt x="30" y="112"/>
                  </a:lnTo>
                  <a:lnTo>
                    <a:pt x="33" y="75"/>
                  </a:lnTo>
                  <a:lnTo>
                    <a:pt x="39" y="38"/>
                  </a:lnTo>
                  <a:lnTo>
                    <a:pt x="46" y="0"/>
                  </a:lnTo>
                  <a:lnTo>
                    <a:pt x="29" y="0"/>
                  </a:lnTo>
                  <a:lnTo>
                    <a:pt x="9" y="75"/>
                  </a:lnTo>
                  <a:lnTo>
                    <a:pt x="2" y="112"/>
                  </a:lnTo>
                  <a:lnTo>
                    <a:pt x="0" y="149"/>
                  </a:lnTo>
                  <a:lnTo>
                    <a:pt x="2" y="185"/>
                  </a:lnTo>
                  <a:lnTo>
                    <a:pt x="9" y="222"/>
                  </a:lnTo>
                  <a:lnTo>
                    <a:pt x="19" y="256"/>
                  </a:lnTo>
                  <a:lnTo>
                    <a:pt x="29" y="293"/>
                  </a:lnTo>
                  <a:lnTo>
                    <a:pt x="46" y="2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38" name="Freeform 537"/>
            <p:cNvSpPr>
              <a:spLocks/>
            </p:cNvSpPr>
            <p:nvPr/>
          </p:nvSpPr>
          <p:spPr bwMode="auto">
            <a:xfrm>
              <a:off x="2679" y="1928"/>
              <a:ext cx="19" cy="57"/>
            </a:xfrm>
            <a:custGeom>
              <a:avLst/>
              <a:gdLst>
                <a:gd name="T0" fmla="*/ 0 w 56"/>
                <a:gd name="T1" fmla="*/ 5 h 173"/>
                <a:gd name="T2" fmla="*/ 0 w 56"/>
                <a:gd name="T3" fmla="*/ 6 h 173"/>
                <a:gd name="T4" fmla="*/ 0 w 56"/>
                <a:gd name="T5" fmla="*/ 6 h 173"/>
                <a:gd name="T6" fmla="*/ 1 w 56"/>
                <a:gd name="T7" fmla="*/ 6 h 173"/>
                <a:gd name="T8" fmla="*/ 1 w 56"/>
                <a:gd name="T9" fmla="*/ 6 h 173"/>
                <a:gd name="T10" fmla="*/ 2 w 56"/>
                <a:gd name="T11" fmla="*/ 6 h 173"/>
                <a:gd name="T12" fmla="*/ 2 w 56"/>
                <a:gd name="T13" fmla="*/ 5 h 173"/>
                <a:gd name="T14" fmla="*/ 2 w 56"/>
                <a:gd name="T15" fmla="*/ 5 h 173"/>
                <a:gd name="T16" fmla="*/ 2 w 56"/>
                <a:gd name="T17" fmla="*/ 4 h 173"/>
                <a:gd name="T18" fmla="*/ 2 w 56"/>
                <a:gd name="T19" fmla="*/ 3 h 173"/>
                <a:gd name="T20" fmla="*/ 2 w 56"/>
                <a:gd name="T21" fmla="*/ 2 h 173"/>
                <a:gd name="T22" fmla="*/ 2 w 56"/>
                <a:gd name="T23" fmla="*/ 2 h 173"/>
                <a:gd name="T24" fmla="*/ 2 w 56"/>
                <a:gd name="T25" fmla="*/ 1 h 173"/>
                <a:gd name="T26" fmla="*/ 1 w 56"/>
                <a:gd name="T27" fmla="*/ 1 h 173"/>
                <a:gd name="T28" fmla="*/ 1 w 56"/>
                <a:gd name="T29" fmla="*/ 0 h 173"/>
                <a:gd name="T30" fmla="*/ 1 w 56"/>
                <a:gd name="T31" fmla="*/ 0 h 173"/>
                <a:gd name="T32" fmla="*/ 0 w 56"/>
                <a:gd name="T33" fmla="*/ 0 h 173"/>
                <a:gd name="T34" fmla="*/ 0 w 56"/>
                <a:gd name="T35" fmla="*/ 1 h 173"/>
                <a:gd name="T36" fmla="*/ 0 w 56"/>
                <a:gd name="T37" fmla="*/ 1 h 173"/>
                <a:gd name="T38" fmla="*/ 0 w 56"/>
                <a:gd name="T39" fmla="*/ 1 h 173"/>
                <a:gd name="T40" fmla="*/ 1 w 56"/>
                <a:gd name="T41" fmla="*/ 1 h 173"/>
                <a:gd name="T42" fmla="*/ 1 w 56"/>
                <a:gd name="T43" fmla="*/ 2 h 173"/>
                <a:gd name="T44" fmla="*/ 1 w 56"/>
                <a:gd name="T45" fmla="*/ 2 h 173"/>
                <a:gd name="T46" fmla="*/ 1 w 56"/>
                <a:gd name="T47" fmla="*/ 2 h 173"/>
                <a:gd name="T48" fmla="*/ 1 w 56"/>
                <a:gd name="T49" fmla="*/ 3 h 173"/>
                <a:gd name="T50" fmla="*/ 1 w 56"/>
                <a:gd name="T51" fmla="*/ 4 h 173"/>
                <a:gd name="T52" fmla="*/ 1 w 56"/>
                <a:gd name="T53" fmla="*/ 5 h 173"/>
                <a:gd name="T54" fmla="*/ 1 w 56"/>
                <a:gd name="T55" fmla="*/ 5 h 173"/>
                <a:gd name="T56" fmla="*/ 0 w 56"/>
                <a:gd name="T57" fmla="*/ 5 h 173"/>
                <a:gd name="T58" fmla="*/ 0 w 56"/>
                <a:gd name="T59" fmla="*/ 6 h 173"/>
                <a:gd name="T60" fmla="*/ 0 w 56"/>
                <a:gd name="T61" fmla="*/ 5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6"/>
                <a:gd name="T94" fmla="*/ 0 h 173"/>
                <a:gd name="T95" fmla="*/ 56 w 56"/>
                <a:gd name="T96" fmla="*/ 173 h 17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6" h="173">
                  <a:moveTo>
                    <a:pt x="0" y="148"/>
                  </a:moveTo>
                  <a:lnTo>
                    <a:pt x="0" y="173"/>
                  </a:lnTo>
                  <a:lnTo>
                    <a:pt x="7" y="173"/>
                  </a:lnTo>
                  <a:lnTo>
                    <a:pt x="24" y="170"/>
                  </a:lnTo>
                  <a:lnTo>
                    <a:pt x="35" y="165"/>
                  </a:lnTo>
                  <a:lnTo>
                    <a:pt x="43" y="155"/>
                  </a:lnTo>
                  <a:lnTo>
                    <a:pt x="50" y="144"/>
                  </a:lnTo>
                  <a:lnTo>
                    <a:pt x="53" y="130"/>
                  </a:lnTo>
                  <a:lnTo>
                    <a:pt x="54" y="116"/>
                  </a:lnTo>
                  <a:lnTo>
                    <a:pt x="56" y="87"/>
                  </a:lnTo>
                  <a:lnTo>
                    <a:pt x="54" y="62"/>
                  </a:lnTo>
                  <a:lnTo>
                    <a:pt x="51" y="42"/>
                  </a:lnTo>
                  <a:lnTo>
                    <a:pt x="46" y="27"/>
                  </a:lnTo>
                  <a:lnTo>
                    <a:pt x="39" y="16"/>
                  </a:lnTo>
                  <a:lnTo>
                    <a:pt x="31" y="9"/>
                  </a:lnTo>
                  <a:lnTo>
                    <a:pt x="22" y="3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10" y="28"/>
                  </a:lnTo>
                  <a:lnTo>
                    <a:pt x="18" y="34"/>
                  </a:lnTo>
                  <a:lnTo>
                    <a:pt x="24" y="41"/>
                  </a:lnTo>
                  <a:lnTo>
                    <a:pt x="26" y="49"/>
                  </a:lnTo>
                  <a:lnTo>
                    <a:pt x="31" y="67"/>
                  </a:lnTo>
                  <a:lnTo>
                    <a:pt x="31" y="87"/>
                  </a:lnTo>
                  <a:lnTo>
                    <a:pt x="29" y="112"/>
                  </a:lnTo>
                  <a:lnTo>
                    <a:pt x="25" y="131"/>
                  </a:lnTo>
                  <a:lnTo>
                    <a:pt x="15" y="147"/>
                  </a:lnTo>
                  <a:lnTo>
                    <a:pt x="8" y="152"/>
                  </a:lnTo>
                  <a:lnTo>
                    <a:pt x="0" y="155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39" name="Freeform 538"/>
            <p:cNvSpPr>
              <a:spLocks/>
            </p:cNvSpPr>
            <p:nvPr/>
          </p:nvSpPr>
          <p:spPr bwMode="auto">
            <a:xfrm>
              <a:off x="2659" y="1928"/>
              <a:ext cx="23" cy="78"/>
            </a:xfrm>
            <a:custGeom>
              <a:avLst/>
              <a:gdLst>
                <a:gd name="T0" fmla="*/ 2 w 68"/>
                <a:gd name="T1" fmla="*/ 1 h 234"/>
                <a:gd name="T2" fmla="*/ 2 w 68"/>
                <a:gd name="T3" fmla="*/ 0 h 234"/>
                <a:gd name="T4" fmla="*/ 3 w 68"/>
                <a:gd name="T5" fmla="*/ 0 h 234"/>
                <a:gd name="T6" fmla="*/ 2 w 68"/>
                <a:gd name="T7" fmla="*/ 0 h 234"/>
                <a:gd name="T8" fmla="*/ 1 w 68"/>
                <a:gd name="T9" fmla="*/ 1 h 234"/>
                <a:gd name="T10" fmla="*/ 1 w 68"/>
                <a:gd name="T11" fmla="*/ 1 h 234"/>
                <a:gd name="T12" fmla="*/ 1 w 68"/>
                <a:gd name="T13" fmla="*/ 0 h 234"/>
                <a:gd name="T14" fmla="*/ 0 w 68"/>
                <a:gd name="T15" fmla="*/ 0 h 234"/>
                <a:gd name="T16" fmla="*/ 0 w 68"/>
                <a:gd name="T17" fmla="*/ 9 h 234"/>
                <a:gd name="T18" fmla="*/ 1 w 68"/>
                <a:gd name="T19" fmla="*/ 9 h 234"/>
                <a:gd name="T20" fmla="*/ 1 w 68"/>
                <a:gd name="T21" fmla="*/ 5 h 234"/>
                <a:gd name="T22" fmla="*/ 2 w 68"/>
                <a:gd name="T23" fmla="*/ 6 h 234"/>
                <a:gd name="T24" fmla="*/ 2 w 68"/>
                <a:gd name="T25" fmla="*/ 6 h 234"/>
                <a:gd name="T26" fmla="*/ 2 w 68"/>
                <a:gd name="T27" fmla="*/ 5 h 234"/>
                <a:gd name="T28" fmla="*/ 2 w 68"/>
                <a:gd name="T29" fmla="*/ 6 h 234"/>
                <a:gd name="T30" fmla="*/ 2 w 68"/>
                <a:gd name="T31" fmla="*/ 6 h 234"/>
                <a:gd name="T32" fmla="*/ 1 w 68"/>
                <a:gd name="T33" fmla="*/ 5 h 234"/>
                <a:gd name="T34" fmla="*/ 1 w 68"/>
                <a:gd name="T35" fmla="*/ 3 h 234"/>
                <a:gd name="T36" fmla="*/ 1 w 68"/>
                <a:gd name="T37" fmla="*/ 1 h 234"/>
                <a:gd name="T38" fmla="*/ 2 w 68"/>
                <a:gd name="T39" fmla="*/ 1 h 234"/>
                <a:gd name="T40" fmla="*/ 2 w 68"/>
                <a:gd name="T41" fmla="*/ 1 h 234"/>
                <a:gd name="T42" fmla="*/ 2 w 68"/>
                <a:gd name="T43" fmla="*/ 1 h 234"/>
                <a:gd name="T44" fmla="*/ 2 w 68"/>
                <a:gd name="T45" fmla="*/ 1 h 2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8"/>
                <a:gd name="T70" fmla="*/ 0 h 234"/>
                <a:gd name="T71" fmla="*/ 68 w 68"/>
                <a:gd name="T72" fmla="*/ 234 h 2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8" h="234">
                  <a:moveTo>
                    <a:pt x="61" y="18"/>
                  </a:moveTo>
                  <a:lnTo>
                    <a:pt x="61" y="0"/>
                  </a:lnTo>
                  <a:lnTo>
                    <a:pt x="68" y="0"/>
                  </a:lnTo>
                  <a:lnTo>
                    <a:pt x="46" y="6"/>
                  </a:lnTo>
                  <a:lnTo>
                    <a:pt x="30" y="25"/>
                  </a:lnTo>
                  <a:lnTo>
                    <a:pt x="25" y="1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4"/>
                  </a:lnTo>
                  <a:lnTo>
                    <a:pt x="25" y="234"/>
                  </a:lnTo>
                  <a:lnTo>
                    <a:pt x="25" y="148"/>
                  </a:lnTo>
                  <a:lnTo>
                    <a:pt x="44" y="169"/>
                  </a:lnTo>
                  <a:lnTo>
                    <a:pt x="61" y="173"/>
                  </a:lnTo>
                  <a:lnTo>
                    <a:pt x="61" y="148"/>
                  </a:lnTo>
                  <a:lnTo>
                    <a:pt x="61" y="155"/>
                  </a:lnTo>
                  <a:lnTo>
                    <a:pt x="41" y="149"/>
                  </a:lnTo>
                  <a:lnTo>
                    <a:pt x="33" y="133"/>
                  </a:lnTo>
                  <a:lnTo>
                    <a:pt x="30" y="70"/>
                  </a:lnTo>
                  <a:lnTo>
                    <a:pt x="34" y="35"/>
                  </a:lnTo>
                  <a:lnTo>
                    <a:pt x="46" y="21"/>
                  </a:lnTo>
                  <a:lnTo>
                    <a:pt x="58" y="20"/>
                  </a:lnTo>
                  <a:lnTo>
                    <a:pt x="61" y="25"/>
                  </a:lnTo>
                  <a:lnTo>
                    <a:pt x="6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40" name="Freeform 539"/>
            <p:cNvSpPr>
              <a:spLocks/>
            </p:cNvSpPr>
            <p:nvPr/>
          </p:nvSpPr>
          <p:spPr bwMode="auto">
            <a:xfrm>
              <a:off x="2714" y="1904"/>
              <a:ext cx="48" cy="79"/>
            </a:xfrm>
            <a:custGeom>
              <a:avLst/>
              <a:gdLst>
                <a:gd name="T0" fmla="*/ 1 w 146"/>
                <a:gd name="T1" fmla="*/ 9 h 236"/>
                <a:gd name="T2" fmla="*/ 1 w 146"/>
                <a:gd name="T3" fmla="*/ 5 h 236"/>
                <a:gd name="T4" fmla="*/ 4 w 146"/>
                <a:gd name="T5" fmla="*/ 5 h 236"/>
                <a:gd name="T6" fmla="*/ 4 w 146"/>
                <a:gd name="T7" fmla="*/ 9 h 236"/>
                <a:gd name="T8" fmla="*/ 5 w 146"/>
                <a:gd name="T9" fmla="*/ 9 h 236"/>
                <a:gd name="T10" fmla="*/ 5 w 146"/>
                <a:gd name="T11" fmla="*/ 0 h 236"/>
                <a:gd name="T12" fmla="*/ 4 w 146"/>
                <a:gd name="T13" fmla="*/ 0 h 236"/>
                <a:gd name="T14" fmla="*/ 4 w 146"/>
                <a:gd name="T15" fmla="*/ 4 h 236"/>
                <a:gd name="T16" fmla="*/ 1 w 146"/>
                <a:gd name="T17" fmla="*/ 4 h 236"/>
                <a:gd name="T18" fmla="*/ 1 w 146"/>
                <a:gd name="T19" fmla="*/ 0 h 236"/>
                <a:gd name="T20" fmla="*/ 0 w 146"/>
                <a:gd name="T21" fmla="*/ 0 h 236"/>
                <a:gd name="T22" fmla="*/ 0 w 146"/>
                <a:gd name="T23" fmla="*/ 9 h 236"/>
                <a:gd name="T24" fmla="*/ 1 w 146"/>
                <a:gd name="T25" fmla="*/ 9 h 2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6"/>
                <a:gd name="T40" fmla="*/ 0 h 236"/>
                <a:gd name="T41" fmla="*/ 146 w 146"/>
                <a:gd name="T42" fmla="*/ 236 h 2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6" h="236">
                  <a:moveTo>
                    <a:pt x="32" y="236"/>
                  </a:moveTo>
                  <a:lnTo>
                    <a:pt x="32" y="124"/>
                  </a:lnTo>
                  <a:lnTo>
                    <a:pt x="114" y="124"/>
                  </a:lnTo>
                  <a:lnTo>
                    <a:pt x="114" y="236"/>
                  </a:lnTo>
                  <a:lnTo>
                    <a:pt x="146" y="236"/>
                  </a:lnTo>
                  <a:lnTo>
                    <a:pt x="146" y="0"/>
                  </a:lnTo>
                  <a:lnTo>
                    <a:pt x="114" y="0"/>
                  </a:lnTo>
                  <a:lnTo>
                    <a:pt x="114" y="99"/>
                  </a:lnTo>
                  <a:lnTo>
                    <a:pt x="32" y="99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236"/>
                  </a:lnTo>
                  <a:lnTo>
                    <a:pt x="32" y="2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41" name="Freeform 540"/>
            <p:cNvSpPr>
              <a:spLocks/>
            </p:cNvSpPr>
            <p:nvPr/>
          </p:nvSpPr>
          <p:spPr bwMode="auto">
            <a:xfrm>
              <a:off x="2800" y="1906"/>
              <a:ext cx="41" cy="77"/>
            </a:xfrm>
            <a:custGeom>
              <a:avLst/>
              <a:gdLst>
                <a:gd name="T0" fmla="*/ 0 w 123"/>
                <a:gd name="T1" fmla="*/ 1 h 230"/>
                <a:gd name="T2" fmla="*/ 3 w 123"/>
                <a:gd name="T3" fmla="*/ 1 h 230"/>
                <a:gd name="T4" fmla="*/ 1 w 123"/>
                <a:gd name="T5" fmla="*/ 9 h 230"/>
                <a:gd name="T6" fmla="*/ 2 w 123"/>
                <a:gd name="T7" fmla="*/ 9 h 230"/>
                <a:gd name="T8" fmla="*/ 5 w 123"/>
                <a:gd name="T9" fmla="*/ 1 h 230"/>
                <a:gd name="T10" fmla="*/ 5 w 123"/>
                <a:gd name="T11" fmla="*/ 0 h 230"/>
                <a:gd name="T12" fmla="*/ 0 w 123"/>
                <a:gd name="T13" fmla="*/ 0 h 230"/>
                <a:gd name="T14" fmla="*/ 0 w 123"/>
                <a:gd name="T15" fmla="*/ 1 h 2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3"/>
                <a:gd name="T25" fmla="*/ 0 h 230"/>
                <a:gd name="T26" fmla="*/ 123 w 123"/>
                <a:gd name="T27" fmla="*/ 230 h 2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3" h="230">
                  <a:moveTo>
                    <a:pt x="0" y="25"/>
                  </a:moveTo>
                  <a:lnTo>
                    <a:pt x="92" y="25"/>
                  </a:lnTo>
                  <a:lnTo>
                    <a:pt x="25" y="230"/>
                  </a:lnTo>
                  <a:lnTo>
                    <a:pt x="61" y="230"/>
                  </a:lnTo>
                  <a:lnTo>
                    <a:pt x="123" y="25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42" name="Rectangle 541"/>
            <p:cNvSpPr>
              <a:spLocks noChangeArrowheads="1"/>
            </p:cNvSpPr>
            <p:nvPr/>
          </p:nvSpPr>
          <p:spPr bwMode="auto">
            <a:xfrm>
              <a:off x="2853" y="1970"/>
              <a:ext cx="9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443" name="Freeform 542"/>
            <p:cNvSpPr>
              <a:spLocks/>
            </p:cNvSpPr>
            <p:nvPr/>
          </p:nvSpPr>
          <p:spPr bwMode="auto">
            <a:xfrm>
              <a:off x="2894" y="1906"/>
              <a:ext cx="23" cy="82"/>
            </a:xfrm>
            <a:custGeom>
              <a:avLst/>
              <a:gdLst>
                <a:gd name="T0" fmla="*/ 0 w 69"/>
                <a:gd name="T1" fmla="*/ 8 h 246"/>
                <a:gd name="T2" fmla="*/ 0 w 69"/>
                <a:gd name="T3" fmla="*/ 9 h 246"/>
                <a:gd name="T4" fmla="*/ 0 w 69"/>
                <a:gd name="T5" fmla="*/ 9 h 246"/>
                <a:gd name="T6" fmla="*/ 1 w 69"/>
                <a:gd name="T7" fmla="*/ 9 h 246"/>
                <a:gd name="T8" fmla="*/ 2 w 69"/>
                <a:gd name="T9" fmla="*/ 9 h 246"/>
                <a:gd name="T10" fmla="*/ 2 w 69"/>
                <a:gd name="T11" fmla="*/ 8 h 246"/>
                <a:gd name="T12" fmla="*/ 2 w 69"/>
                <a:gd name="T13" fmla="*/ 8 h 246"/>
                <a:gd name="T14" fmla="*/ 2 w 69"/>
                <a:gd name="T15" fmla="*/ 7 h 246"/>
                <a:gd name="T16" fmla="*/ 2 w 69"/>
                <a:gd name="T17" fmla="*/ 6 h 246"/>
                <a:gd name="T18" fmla="*/ 3 w 69"/>
                <a:gd name="T19" fmla="*/ 4 h 246"/>
                <a:gd name="T20" fmla="*/ 2 w 69"/>
                <a:gd name="T21" fmla="*/ 3 h 246"/>
                <a:gd name="T22" fmla="*/ 2 w 69"/>
                <a:gd name="T23" fmla="*/ 2 h 246"/>
                <a:gd name="T24" fmla="*/ 2 w 69"/>
                <a:gd name="T25" fmla="*/ 2 h 246"/>
                <a:gd name="T26" fmla="*/ 2 w 69"/>
                <a:gd name="T27" fmla="*/ 1 h 246"/>
                <a:gd name="T28" fmla="*/ 2 w 69"/>
                <a:gd name="T29" fmla="*/ 1 h 246"/>
                <a:gd name="T30" fmla="*/ 1 w 69"/>
                <a:gd name="T31" fmla="*/ 0 h 246"/>
                <a:gd name="T32" fmla="*/ 0 w 69"/>
                <a:gd name="T33" fmla="*/ 0 h 246"/>
                <a:gd name="T34" fmla="*/ 0 w 69"/>
                <a:gd name="T35" fmla="*/ 0 h 246"/>
                <a:gd name="T36" fmla="*/ 0 w 69"/>
                <a:gd name="T37" fmla="*/ 1 h 246"/>
                <a:gd name="T38" fmla="*/ 0 w 69"/>
                <a:gd name="T39" fmla="*/ 1 h 246"/>
                <a:gd name="T40" fmla="*/ 1 w 69"/>
                <a:gd name="T41" fmla="*/ 1 h 246"/>
                <a:gd name="T42" fmla="*/ 1 w 69"/>
                <a:gd name="T43" fmla="*/ 1 h 246"/>
                <a:gd name="T44" fmla="*/ 1 w 69"/>
                <a:gd name="T45" fmla="*/ 2 h 246"/>
                <a:gd name="T46" fmla="*/ 1 w 69"/>
                <a:gd name="T47" fmla="*/ 2 h 246"/>
                <a:gd name="T48" fmla="*/ 1 w 69"/>
                <a:gd name="T49" fmla="*/ 3 h 246"/>
                <a:gd name="T50" fmla="*/ 1 w 69"/>
                <a:gd name="T51" fmla="*/ 3 h 246"/>
                <a:gd name="T52" fmla="*/ 1 w 69"/>
                <a:gd name="T53" fmla="*/ 5 h 246"/>
                <a:gd name="T54" fmla="*/ 1 w 69"/>
                <a:gd name="T55" fmla="*/ 6 h 246"/>
                <a:gd name="T56" fmla="*/ 1 w 69"/>
                <a:gd name="T57" fmla="*/ 7 h 246"/>
                <a:gd name="T58" fmla="*/ 1 w 69"/>
                <a:gd name="T59" fmla="*/ 7 h 246"/>
                <a:gd name="T60" fmla="*/ 1 w 69"/>
                <a:gd name="T61" fmla="*/ 8 h 246"/>
                <a:gd name="T62" fmla="*/ 1 w 69"/>
                <a:gd name="T63" fmla="*/ 8 h 246"/>
                <a:gd name="T64" fmla="*/ 0 w 69"/>
                <a:gd name="T65" fmla="*/ 8 h 246"/>
                <a:gd name="T66" fmla="*/ 0 w 69"/>
                <a:gd name="T67" fmla="*/ 8 h 2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"/>
                <a:gd name="T103" fmla="*/ 0 h 246"/>
                <a:gd name="T104" fmla="*/ 69 w 69"/>
                <a:gd name="T105" fmla="*/ 246 h 2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" h="246">
                  <a:moveTo>
                    <a:pt x="0" y="216"/>
                  </a:moveTo>
                  <a:lnTo>
                    <a:pt x="0" y="241"/>
                  </a:lnTo>
                  <a:lnTo>
                    <a:pt x="6" y="246"/>
                  </a:lnTo>
                  <a:lnTo>
                    <a:pt x="27" y="244"/>
                  </a:lnTo>
                  <a:lnTo>
                    <a:pt x="42" y="235"/>
                  </a:lnTo>
                  <a:lnTo>
                    <a:pt x="53" y="223"/>
                  </a:lnTo>
                  <a:lnTo>
                    <a:pt x="60" y="207"/>
                  </a:lnTo>
                  <a:lnTo>
                    <a:pt x="66" y="188"/>
                  </a:lnTo>
                  <a:lnTo>
                    <a:pt x="67" y="167"/>
                  </a:lnTo>
                  <a:lnTo>
                    <a:pt x="69" y="121"/>
                  </a:lnTo>
                  <a:lnTo>
                    <a:pt x="67" y="79"/>
                  </a:lnTo>
                  <a:lnTo>
                    <a:pt x="66" y="60"/>
                  </a:lnTo>
                  <a:lnTo>
                    <a:pt x="60" y="43"/>
                  </a:lnTo>
                  <a:lnTo>
                    <a:pt x="53" y="28"/>
                  </a:lnTo>
                  <a:lnTo>
                    <a:pt x="42" y="17"/>
                  </a:lnTo>
                  <a:lnTo>
                    <a:pt x="27" y="10"/>
                  </a:lnTo>
                  <a:lnTo>
                    <a:pt x="6" y="7"/>
                  </a:lnTo>
                  <a:lnTo>
                    <a:pt x="0" y="0"/>
                  </a:lnTo>
                  <a:lnTo>
                    <a:pt x="0" y="26"/>
                  </a:lnTo>
                  <a:lnTo>
                    <a:pt x="6" y="26"/>
                  </a:lnTo>
                  <a:lnTo>
                    <a:pt x="14" y="28"/>
                  </a:lnTo>
                  <a:lnTo>
                    <a:pt x="21" y="33"/>
                  </a:lnTo>
                  <a:lnTo>
                    <a:pt x="27" y="43"/>
                  </a:lnTo>
                  <a:lnTo>
                    <a:pt x="31" y="56"/>
                  </a:lnTo>
                  <a:lnTo>
                    <a:pt x="34" y="69"/>
                  </a:lnTo>
                  <a:lnTo>
                    <a:pt x="37" y="86"/>
                  </a:lnTo>
                  <a:lnTo>
                    <a:pt x="38" y="127"/>
                  </a:lnTo>
                  <a:lnTo>
                    <a:pt x="38" y="156"/>
                  </a:lnTo>
                  <a:lnTo>
                    <a:pt x="34" y="185"/>
                  </a:lnTo>
                  <a:lnTo>
                    <a:pt x="30" y="198"/>
                  </a:lnTo>
                  <a:lnTo>
                    <a:pt x="24" y="207"/>
                  </a:lnTo>
                  <a:lnTo>
                    <a:pt x="17" y="213"/>
                  </a:lnTo>
                  <a:lnTo>
                    <a:pt x="6" y="21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44" name="Freeform 543"/>
            <p:cNvSpPr>
              <a:spLocks/>
            </p:cNvSpPr>
            <p:nvPr/>
          </p:nvSpPr>
          <p:spPr bwMode="auto">
            <a:xfrm>
              <a:off x="2876" y="1906"/>
              <a:ext cx="20" cy="82"/>
            </a:xfrm>
            <a:custGeom>
              <a:avLst/>
              <a:gdLst>
                <a:gd name="T0" fmla="*/ 2 w 61"/>
                <a:gd name="T1" fmla="*/ 1 h 246"/>
                <a:gd name="T2" fmla="*/ 2 w 61"/>
                <a:gd name="T3" fmla="*/ 0 h 246"/>
                <a:gd name="T4" fmla="*/ 2 w 61"/>
                <a:gd name="T5" fmla="*/ 0 h 246"/>
                <a:gd name="T6" fmla="*/ 2 w 61"/>
                <a:gd name="T7" fmla="*/ 0 h 246"/>
                <a:gd name="T8" fmla="*/ 1 w 61"/>
                <a:gd name="T9" fmla="*/ 0 h 246"/>
                <a:gd name="T10" fmla="*/ 1 w 61"/>
                <a:gd name="T11" fmla="*/ 0 h 246"/>
                <a:gd name="T12" fmla="*/ 1 w 61"/>
                <a:gd name="T13" fmla="*/ 1 h 246"/>
                <a:gd name="T14" fmla="*/ 0 w 61"/>
                <a:gd name="T15" fmla="*/ 1 h 246"/>
                <a:gd name="T16" fmla="*/ 0 w 61"/>
                <a:gd name="T17" fmla="*/ 2 h 246"/>
                <a:gd name="T18" fmla="*/ 0 w 61"/>
                <a:gd name="T19" fmla="*/ 3 h 246"/>
                <a:gd name="T20" fmla="*/ 0 w 61"/>
                <a:gd name="T21" fmla="*/ 4 h 246"/>
                <a:gd name="T22" fmla="*/ 0 w 61"/>
                <a:gd name="T23" fmla="*/ 6 h 246"/>
                <a:gd name="T24" fmla="*/ 0 w 61"/>
                <a:gd name="T25" fmla="*/ 7 h 246"/>
                <a:gd name="T26" fmla="*/ 0 w 61"/>
                <a:gd name="T27" fmla="*/ 8 h 246"/>
                <a:gd name="T28" fmla="*/ 1 w 61"/>
                <a:gd name="T29" fmla="*/ 8 h 246"/>
                <a:gd name="T30" fmla="*/ 1 w 61"/>
                <a:gd name="T31" fmla="*/ 9 h 246"/>
                <a:gd name="T32" fmla="*/ 1 w 61"/>
                <a:gd name="T33" fmla="*/ 9 h 246"/>
                <a:gd name="T34" fmla="*/ 2 w 61"/>
                <a:gd name="T35" fmla="*/ 9 h 246"/>
                <a:gd name="T36" fmla="*/ 2 w 61"/>
                <a:gd name="T37" fmla="*/ 9 h 246"/>
                <a:gd name="T38" fmla="*/ 2 w 61"/>
                <a:gd name="T39" fmla="*/ 8 h 246"/>
                <a:gd name="T40" fmla="*/ 2 w 61"/>
                <a:gd name="T41" fmla="*/ 8 h 246"/>
                <a:gd name="T42" fmla="*/ 2 w 61"/>
                <a:gd name="T43" fmla="*/ 8 h 246"/>
                <a:gd name="T44" fmla="*/ 1 w 61"/>
                <a:gd name="T45" fmla="*/ 8 h 246"/>
                <a:gd name="T46" fmla="*/ 1 w 61"/>
                <a:gd name="T47" fmla="*/ 7 h 246"/>
                <a:gd name="T48" fmla="*/ 1 w 61"/>
                <a:gd name="T49" fmla="*/ 7 h 246"/>
                <a:gd name="T50" fmla="*/ 1 w 61"/>
                <a:gd name="T51" fmla="*/ 6 h 246"/>
                <a:gd name="T52" fmla="*/ 1 w 61"/>
                <a:gd name="T53" fmla="*/ 5 h 246"/>
                <a:gd name="T54" fmla="*/ 1 w 61"/>
                <a:gd name="T55" fmla="*/ 3 h 246"/>
                <a:gd name="T56" fmla="*/ 1 w 61"/>
                <a:gd name="T57" fmla="*/ 2 h 246"/>
                <a:gd name="T58" fmla="*/ 1 w 61"/>
                <a:gd name="T59" fmla="*/ 2 h 246"/>
                <a:gd name="T60" fmla="*/ 1 w 61"/>
                <a:gd name="T61" fmla="*/ 2 h 246"/>
                <a:gd name="T62" fmla="*/ 2 w 61"/>
                <a:gd name="T63" fmla="*/ 1 h 246"/>
                <a:gd name="T64" fmla="*/ 2 w 61"/>
                <a:gd name="T65" fmla="*/ 1 h 246"/>
                <a:gd name="T66" fmla="*/ 2 w 61"/>
                <a:gd name="T67" fmla="*/ 1 h 246"/>
                <a:gd name="T68" fmla="*/ 2 w 61"/>
                <a:gd name="T69" fmla="*/ 1 h 2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1"/>
                <a:gd name="T106" fmla="*/ 0 h 246"/>
                <a:gd name="T107" fmla="*/ 61 w 61"/>
                <a:gd name="T108" fmla="*/ 246 h 2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1" h="246">
                  <a:moveTo>
                    <a:pt x="55" y="26"/>
                  </a:moveTo>
                  <a:lnTo>
                    <a:pt x="55" y="0"/>
                  </a:lnTo>
                  <a:lnTo>
                    <a:pt x="61" y="7"/>
                  </a:lnTo>
                  <a:lnTo>
                    <a:pt x="61" y="0"/>
                  </a:lnTo>
                  <a:lnTo>
                    <a:pt x="40" y="3"/>
                  </a:lnTo>
                  <a:lnTo>
                    <a:pt x="26" y="10"/>
                  </a:lnTo>
                  <a:lnTo>
                    <a:pt x="15" y="21"/>
                  </a:lnTo>
                  <a:lnTo>
                    <a:pt x="8" y="36"/>
                  </a:lnTo>
                  <a:lnTo>
                    <a:pt x="2" y="54"/>
                  </a:lnTo>
                  <a:lnTo>
                    <a:pt x="1" y="75"/>
                  </a:lnTo>
                  <a:lnTo>
                    <a:pt x="0" y="121"/>
                  </a:lnTo>
                  <a:lnTo>
                    <a:pt x="1" y="167"/>
                  </a:lnTo>
                  <a:lnTo>
                    <a:pt x="2" y="188"/>
                  </a:lnTo>
                  <a:lnTo>
                    <a:pt x="8" y="207"/>
                  </a:lnTo>
                  <a:lnTo>
                    <a:pt x="15" y="223"/>
                  </a:lnTo>
                  <a:lnTo>
                    <a:pt x="26" y="235"/>
                  </a:lnTo>
                  <a:lnTo>
                    <a:pt x="40" y="244"/>
                  </a:lnTo>
                  <a:lnTo>
                    <a:pt x="61" y="246"/>
                  </a:lnTo>
                  <a:lnTo>
                    <a:pt x="55" y="241"/>
                  </a:lnTo>
                  <a:lnTo>
                    <a:pt x="55" y="216"/>
                  </a:lnTo>
                  <a:lnTo>
                    <a:pt x="61" y="216"/>
                  </a:lnTo>
                  <a:lnTo>
                    <a:pt x="50" y="213"/>
                  </a:lnTo>
                  <a:lnTo>
                    <a:pt x="41" y="207"/>
                  </a:lnTo>
                  <a:lnTo>
                    <a:pt x="36" y="198"/>
                  </a:lnTo>
                  <a:lnTo>
                    <a:pt x="32" y="185"/>
                  </a:lnTo>
                  <a:lnTo>
                    <a:pt x="30" y="156"/>
                  </a:lnTo>
                  <a:lnTo>
                    <a:pt x="30" y="127"/>
                  </a:lnTo>
                  <a:lnTo>
                    <a:pt x="30" y="85"/>
                  </a:lnTo>
                  <a:lnTo>
                    <a:pt x="32" y="67"/>
                  </a:lnTo>
                  <a:lnTo>
                    <a:pt x="34" y="53"/>
                  </a:lnTo>
                  <a:lnTo>
                    <a:pt x="37" y="42"/>
                  </a:lnTo>
                  <a:lnTo>
                    <a:pt x="43" y="33"/>
                  </a:lnTo>
                  <a:lnTo>
                    <a:pt x="51" y="28"/>
                  </a:lnTo>
                  <a:lnTo>
                    <a:pt x="61" y="26"/>
                  </a:lnTo>
                  <a:lnTo>
                    <a:pt x="5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45" name="Rectangle 544"/>
            <p:cNvSpPr>
              <a:spLocks noChangeArrowheads="1"/>
            </p:cNvSpPr>
            <p:nvPr/>
          </p:nvSpPr>
          <p:spPr bwMode="auto">
            <a:xfrm>
              <a:off x="2919" y="1951"/>
              <a:ext cx="53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446" name="Freeform 545"/>
            <p:cNvSpPr>
              <a:spLocks/>
            </p:cNvSpPr>
            <p:nvPr/>
          </p:nvSpPr>
          <p:spPr bwMode="auto">
            <a:xfrm>
              <a:off x="2978" y="1906"/>
              <a:ext cx="39" cy="77"/>
            </a:xfrm>
            <a:custGeom>
              <a:avLst/>
              <a:gdLst>
                <a:gd name="T0" fmla="*/ 0 w 117"/>
                <a:gd name="T1" fmla="*/ 1 h 230"/>
                <a:gd name="T2" fmla="*/ 3 w 117"/>
                <a:gd name="T3" fmla="*/ 1 h 230"/>
                <a:gd name="T4" fmla="*/ 1 w 117"/>
                <a:gd name="T5" fmla="*/ 9 h 230"/>
                <a:gd name="T6" fmla="*/ 2 w 117"/>
                <a:gd name="T7" fmla="*/ 9 h 230"/>
                <a:gd name="T8" fmla="*/ 4 w 117"/>
                <a:gd name="T9" fmla="*/ 1 h 230"/>
                <a:gd name="T10" fmla="*/ 4 w 117"/>
                <a:gd name="T11" fmla="*/ 0 h 230"/>
                <a:gd name="T12" fmla="*/ 0 w 117"/>
                <a:gd name="T13" fmla="*/ 0 h 230"/>
                <a:gd name="T14" fmla="*/ 0 w 117"/>
                <a:gd name="T15" fmla="*/ 1 h 2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230"/>
                <a:gd name="T26" fmla="*/ 117 w 117"/>
                <a:gd name="T27" fmla="*/ 230 h 2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230">
                  <a:moveTo>
                    <a:pt x="0" y="25"/>
                  </a:moveTo>
                  <a:lnTo>
                    <a:pt x="92" y="25"/>
                  </a:lnTo>
                  <a:lnTo>
                    <a:pt x="25" y="230"/>
                  </a:lnTo>
                  <a:lnTo>
                    <a:pt x="61" y="230"/>
                  </a:lnTo>
                  <a:lnTo>
                    <a:pt x="117" y="25"/>
                  </a:lnTo>
                  <a:lnTo>
                    <a:pt x="117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47" name="Rectangle 546"/>
            <p:cNvSpPr>
              <a:spLocks noChangeArrowheads="1"/>
            </p:cNvSpPr>
            <p:nvPr/>
          </p:nvSpPr>
          <p:spPr bwMode="auto">
            <a:xfrm>
              <a:off x="3031" y="1970"/>
              <a:ext cx="9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448" name="Freeform 547"/>
            <p:cNvSpPr>
              <a:spLocks/>
            </p:cNvSpPr>
            <p:nvPr/>
          </p:nvSpPr>
          <p:spPr bwMode="auto">
            <a:xfrm>
              <a:off x="3068" y="1906"/>
              <a:ext cx="27" cy="77"/>
            </a:xfrm>
            <a:custGeom>
              <a:avLst/>
              <a:gdLst>
                <a:gd name="T0" fmla="*/ 0 w 81"/>
                <a:gd name="T1" fmla="*/ 6 h 230"/>
                <a:gd name="T2" fmla="*/ 0 w 81"/>
                <a:gd name="T3" fmla="*/ 6 h 230"/>
                <a:gd name="T4" fmla="*/ 1 w 81"/>
                <a:gd name="T5" fmla="*/ 6 h 230"/>
                <a:gd name="T6" fmla="*/ 1 w 81"/>
                <a:gd name="T7" fmla="*/ 9 h 230"/>
                <a:gd name="T8" fmla="*/ 2 w 81"/>
                <a:gd name="T9" fmla="*/ 9 h 230"/>
                <a:gd name="T10" fmla="*/ 2 w 81"/>
                <a:gd name="T11" fmla="*/ 6 h 230"/>
                <a:gd name="T12" fmla="*/ 3 w 81"/>
                <a:gd name="T13" fmla="*/ 6 h 230"/>
                <a:gd name="T14" fmla="*/ 3 w 81"/>
                <a:gd name="T15" fmla="*/ 6 h 230"/>
                <a:gd name="T16" fmla="*/ 2 w 81"/>
                <a:gd name="T17" fmla="*/ 6 h 230"/>
                <a:gd name="T18" fmla="*/ 2 w 81"/>
                <a:gd name="T19" fmla="*/ 0 h 230"/>
                <a:gd name="T20" fmla="*/ 0 w 81"/>
                <a:gd name="T21" fmla="*/ 0 h 230"/>
                <a:gd name="T22" fmla="*/ 0 w 81"/>
                <a:gd name="T23" fmla="*/ 1 h 230"/>
                <a:gd name="T24" fmla="*/ 0 w 81"/>
                <a:gd name="T25" fmla="*/ 3 h 230"/>
                <a:gd name="T26" fmla="*/ 1 w 81"/>
                <a:gd name="T27" fmla="*/ 1 h 230"/>
                <a:gd name="T28" fmla="*/ 1 w 81"/>
                <a:gd name="T29" fmla="*/ 6 h 230"/>
                <a:gd name="T30" fmla="*/ 0 w 81"/>
                <a:gd name="T31" fmla="*/ 6 h 2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1"/>
                <a:gd name="T49" fmla="*/ 0 h 230"/>
                <a:gd name="T50" fmla="*/ 81 w 81"/>
                <a:gd name="T51" fmla="*/ 230 h 2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1" h="230">
                  <a:moveTo>
                    <a:pt x="0" y="149"/>
                  </a:moveTo>
                  <a:lnTo>
                    <a:pt x="0" y="174"/>
                  </a:lnTo>
                  <a:lnTo>
                    <a:pt x="25" y="174"/>
                  </a:lnTo>
                  <a:lnTo>
                    <a:pt x="25" y="230"/>
                  </a:lnTo>
                  <a:lnTo>
                    <a:pt x="55" y="230"/>
                  </a:lnTo>
                  <a:lnTo>
                    <a:pt x="55" y="174"/>
                  </a:lnTo>
                  <a:lnTo>
                    <a:pt x="81" y="174"/>
                  </a:lnTo>
                  <a:lnTo>
                    <a:pt x="81" y="149"/>
                  </a:lnTo>
                  <a:lnTo>
                    <a:pt x="55" y="149"/>
                  </a:lnTo>
                  <a:lnTo>
                    <a:pt x="55" y="0"/>
                  </a:lnTo>
                  <a:lnTo>
                    <a:pt x="12" y="0"/>
                  </a:lnTo>
                  <a:lnTo>
                    <a:pt x="0" y="25"/>
                  </a:lnTo>
                  <a:lnTo>
                    <a:pt x="0" y="81"/>
                  </a:lnTo>
                  <a:lnTo>
                    <a:pt x="25" y="25"/>
                  </a:lnTo>
                  <a:lnTo>
                    <a:pt x="25" y="149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49" name="Freeform 548"/>
            <p:cNvSpPr>
              <a:spLocks/>
            </p:cNvSpPr>
            <p:nvPr/>
          </p:nvSpPr>
          <p:spPr bwMode="auto">
            <a:xfrm>
              <a:off x="3052" y="1914"/>
              <a:ext cx="16" cy="50"/>
            </a:xfrm>
            <a:custGeom>
              <a:avLst/>
              <a:gdLst>
                <a:gd name="T0" fmla="*/ 2 w 49"/>
                <a:gd name="T1" fmla="*/ 2 h 149"/>
                <a:gd name="T2" fmla="*/ 2 w 49"/>
                <a:gd name="T3" fmla="*/ 0 h 149"/>
                <a:gd name="T4" fmla="*/ 0 w 49"/>
                <a:gd name="T5" fmla="*/ 5 h 149"/>
                <a:gd name="T6" fmla="*/ 0 w 49"/>
                <a:gd name="T7" fmla="*/ 6 h 149"/>
                <a:gd name="T8" fmla="*/ 2 w 49"/>
                <a:gd name="T9" fmla="*/ 6 h 149"/>
                <a:gd name="T10" fmla="*/ 2 w 49"/>
                <a:gd name="T11" fmla="*/ 5 h 149"/>
                <a:gd name="T12" fmla="*/ 1 w 49"/>
                <a:gd name="T13" fmla="*/ 5 h 149"/>
                <a:gd name="T14" fmla="*/ 2 w 49"/>
                <a:gd name="T15" fmla="*/ 2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149"/>
                <a:gd name="T26" fmla="*/ 49 w 49"/>
                <a:gd name="T27" fmla="*/ 149 h 1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149">
                  <a:moveTo>
                    <a:pt x="49" y="56"/>
                  </a:moveTo>
                  <a:lnTo>
                    <a:pt x="49" y="0"/>
                  </a:lnTo>
                  <a:lnTo>
                    <a:pt x="0" y="124"/>
                  </a:lnTo>
                  <a:lnTo>
                    <a:pt x="0" y="149"/>
                  </a:lnTo>
                  <a:lnTo>
                    <a:pt x="49" y="149"/>
                  </a:lnTo>
                  <a:lnTo>
                    <a:pt x="49" y="124"/>
                  </a:lnTo>
                  <a:lnTo>
                    <a:pt x="25" y="124"/>
                  </a:lnTo>
                  <a:lnTo>
                    <a:pt x="49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50" name="Freeform 549"/>
            <p:cNvSpPr>
              <a:spLocks/>
            </p:cNvSpPr>
            <p:nvPr/>
          </p:nvSpPr>
          <p:spPr bwMode="auto">
            <a:xfrm>
              <a:off x="3103" y="1900"/>
              <a:ext cx="19" cy="98"/>
            </a:xfrm>
            <a:custGeom>
              <a:avLst/>
              <a:gdLst>
                <a:gd name="T0" fmla="*/ 1 w 58"/>
                <a:gd name="T1" fmla="*/ 11 h 293"/>
                <a:gd name="T2" fmla="*/ 1 w 58"/>
                <a:gd name="T3" fmla="*/ 10 h 293"/>
                <a:gd name="T4" fmla="*/ 2 w 58"/>
                <a:gd name="T5" fmla="*/ 9 h 293"/>
                <a:gd name="T6" fmla="*/ 2 w 58"/>
                <a:gd name="T7" fmla="*/ 8 h 293"/>
                <a:gd name="T8" fmla="*/ 2 w 58"/>
                <a:gd name="T9" fmla="*/ 7 h 293"/>
                <a:gd name="T10" fmla="*/ 2 w 58"/>
                <a:gd name="T11" fmla="*/ 6 h 293"/>
                <a:gd name="T12" fmla="*/ 2 w 58"/>
                <a:gd name="T13" fmla="*/ 4 h 293"/>
                <a:gd name="T14" fmla="*/ 2 w 58"/>
                <a:gd name="T15" fmla="*/ 3 h 293"/>
                <a:gd name="T16" fmla="*/ 1 w 58"/>
                <a:gd name="T17" fmla="*/ 1 h 293"/>
                <a:gd name="T18" fmla="*/ 1 w 58"/>
                <a:gd name="T19" fmla="*/ 0 h 293"/>
                <a:gd name="T20" fmla="*/ 0 w 58"/>
                <a:gd name="T21" fmla="*/ 0 h 293"/>
                <a:gd name="T22" fmla="*/ 0 w 58"/>
                <a:gd name="T23" fmla="*/ 0 h 293"/>
                <a:gd name="T24" fmla="*/ 1 w 58"/>
                <a:gd name="T25" fmla="*/ 3 h 293"/>
                <a:gd name="T26" fmla="*/ 1 w 58"/>
                <a:gd name="T27" fmla="*/ 4 h 293"/>
                <a:gd name="T28" fmla="*/ 1 w 58"/>
                <a:gd name="T29" fmla="*/ 6 h 293"/>
                <a:gd name="T30" fmla="*/ 1 w 58"/>
                <a:gd name="T31" fmla="*/ 7 h 293"/>
                <a:gd name="T32" fmla="*/ 1 w 58"/>
                <a:gd name="T33" fmla="*/ 8 h 293"/>
                <a:gd name="T34" fmla="*/ 1 w 58"/>
                <a:gd name="T35" fmla="*/ 10 h 293"/>
                <a:gd name="T36" fmla="*/ 0 w 58"/>
                <a:gd name="T37" fmla="*/ 11 h 293"/>
                <a:gd name="T38" fmla="*/ 1 w 58"/>
                <a:gd name="T39" fmla="*/ 11 h 2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"/>
                <a:gd name="T61" fmla="*/ 0 h 293"/>
                <a:gd name="T62" fmla="*/ 58 w 58"/>
                <a:gd name="T63" fmla="*/ 293 h 29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" h="293">
                  <a:moveTo>
                    <a:pt x="25" y="293"/>
                  </a:moveTo>
                  <a:lnTo>
                    <a:pt x="36" y="256"/>
                  </a:lnTo>
                  <a:lnTo>
                    <a:pt x="42" y="238"/>
                  </a:lnTo>
                  <a:lnTo>
                    <a:pt x="46" y="222"/>
                  </a:lnTo>
                  <a:lnTo>
                    <a:pt x="56" y="185"/>
                  </a:lnTo>
                  <a:lnTo>
                    <a:pt x="58" y="149"/>
                  </a:lnTo>
                  <a:lnTo>
                    <a:pt x="56" y="112"/>
                  </a:lnTo>
                  <a:lnTo>
                    <a:pt x="46" y="75"/>
                  </a:lnTo>
                  <a:lnTo>
                    <a:pt x="36" y="3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24" y="75"/>
                  </a:lnTo>
                  <a:lnTo>
                    <a:pt x="29" y="112"/>
                  </a:lnTo>
                  <a:lnTo>
                    <a:pt x="32" y="149"/>
                  </a:lnTo>
                  <a:lnTo>
                    <a:pt x="29" y="187"/>
                  </a:lnTo>
                  <a:lnTo>
                    <a:pt x="24" y="223"/>
                  </a:lnTo>
                  <a:lnTo>
                    <a:pt x="17" y="259"/>
                  </a:lnTo>
                  <a:lnTo>
                    <a:pt x="7" y="293"/>
                  </a:lnTo>
                  <a:lnTo>
                    <a:pt x="25" y="2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51" name="Freeform 550"/>
            <p:cNvSpPr>
              <a:spLocks/>
            </p:cNvSpPr>
            <p:nvPr/>
          </p:nvSpPr>
          <p:spPr bwMode="auto">
            <a:xfrm>
              <a:off x="2098" y="2039"/>
              <a:ext cx="25" cy="78"/>
            </a:xfrm>
            <a:custGeom>
              <a:avLst/>
              <a:gdLst>
                <a:gd name="T0" fmla="*/ 0 w 75"/>
                <a:gd name="T1" fmla="*/ 8 h 234"/>
                <a:gd name="T2" fmla="*/ 0 w 75"/>
                <a:gd name="T3" fmla="*/ 9 h 234"/>
                <a:gd name="T4" fmla="*/ 1 w 75"/>
                <a:gd name="T5" fmla="*/ 8 h 234"/>
                <a:gd name="T6" fmla="*/ 2 w 75"/>
                <a:gd name="T7" fmla="*/ 8 h 234"/>
                <a:gd name="T8" fmla="*/ 3 w 75"/>
                <a:gd name="T9" fmla="*/ 5 h 234"/>
                <a:gd name="T10" fmla="*/ 3 w 75"/>
                <a:gd name="T11" fmla="*/ 3 h 234"/>
                <a:gd name="T12" fmla="*/ 2 w 75"/>
                <a:gd name="T13" fmla="*/ 1 h 234"/>
                <a:gd name="T14" fmla="*/ 1 w 75"/>
                <a:gd name="T15" fmla="*/ 0 h 234"/>
                <a:gd name="T16" fmla="*/ 1 w 75"/>
                <a:gd name="T17" fmla="*/ 0 h 234"/>
                <a:gd name="T18" fmla="*/ 0 w 75"/>
                <a:gd name="T19" fmla="*/ 0 h 234"/>
                <a:gd name="T20" fmla="*/ 0 w 75"/>
                <a:gd name="T21" fmla="*/ 1 h 234"/>
                <a:gd name="T22" fmla="*/ 1 w 75"/>
                <a:gd name="T23" fmla="*/ 1 h 234"/>
                <a:gd name="T24" fmla="*/ 1 w 75"/>
                <a:gd name="T25" fmla="*/ 2 h 234"/>
                <a:gd name="T26" fmla="*/ 2 w 75"/>
                <a:gd name="T27" fmla="*/ 3 h 234"/>
                <a:gd name="T28" fmla="*/ 2 w 75"/>
                <a:gd name="T29" fmla="*/ 3 h 234"/>
                <a:gd name="T30" fmla="*/ 2 w 75"/>
                <a:gd name="T31" fmla="*/ 6 h 234"/>
                <a:gd name="T32" fmla="*/ 1 w 75"/>
                <a:gd name="T33" fmla="*/ 7 h 234"/>
                <a:gd name="T34" fmla="*/ 1 w 75"/>
                <a:gd name="T35" fmla="*/ 8 h 234"/>
                <a:gd name="T36" fmla="*/ 0 w 75"/>
                <a:gd name="T37" fmla="*/ 8 h 234"/>
                <a:gd name="T38" fmla="*/ 0 w 75"/>
                <a:gd name="T39" fmla="*/ 8 h 2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234"/>
                <a:gd name="T62" fmla="*/ 75 w 75"/>
                <a:gd name="T63" fmla="*/ 234 h 2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234">
                  <a:moveTo>
                    <a:pt x="0" y="204"/>
                  </a:moveTo>
                  <a:lnTo>
                    <a:pt x="0" y="234"/>
                  </a:lnTo>
                  <a:lnTo>
                    <a:pt x="39" y="226"/>
                  </a:lnTo>
                  <a:lnTo>
                    <a:pt x="64" y="204"/>
                  </a:lnTo>
                  <a:lnTo>
                    <a:pt x="75" y="145"/>
                  </a:lnTo>
                  <a:lnTo>
                    <a:pt x="75" y="78"/>
                  </a:lnTo>
                  <a:lnTo>
                    <a:pt x="64" y="37"/>
                  </a:lnTo>
                  <a:lnTo>
                    <a:pt x="39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0" y="31"/>
                  </a:lnTo>
                  <a:lnTo>
                    <a:pt x="27" y="39"/>
                  </a:lnTo>
                  <a:lnTo>
                    <a:pt x="39" y="53"/>
                  </a:lnTo>
                  <a:lnTo>
                    <a:pt x="44" y="92"/>
                  </a:lnTo>
                  <a:lnTo>
                    <a:pt x="44" y="87"/>
                  </a:lnTo>
                  <a:lnTo>
                    <a:pt x="44" y="155"/>
                  </a:lnTo>
                  <a:lnTo>
                    <a:pt x="34" y="191"/>
                  </a:lnTo>
                  <a:lnTo>
                    <a:pt x="20" y="204"/>
                  </a:lnTo>
                  <a:lnTo>
                    <a:pt x="0" y="209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52" name="Freeform 551"/>
            <p:cNvSpPr>
              <a:spLocks/>
            </p:cNvSpPr>
            <p:nvPr/>
          </p:nvSpPr>
          <p:spPr bwMode="auto">
            <a:xfrm>
              <a:off x="2072" y="2037"/>
              <a:ext cx="26" cy="80"/>
            </a:xfrm>
            <a:custGeom>
              <a:avLst/>
              <a:gdLst>
                <a:gd name="T0" fmla="*/ 3 w 77"/>
                <a:gd name="T1" fmla="*/ 1 h 240"/>
                <a:gd name="T2" fmla="*/ 3 w 77"/>
                <a:gd name="T3" fmla="*/ 0 h 240"/>
                <a:gd name="T4" fmla="*/ 3 w 77"/>
                <a:gd name="T5" fmla="*/ 0 h 240"/>
                <a:gd name="T6" fmla="*/ 0 w 77"/>
                <a:gd name="T7" fmla="*/ 0 h 240"/>
                <a:gd name="T8" fmla="*/ 0 w 77"/>
                <a:gd name="T9" fmla="*/ 9 h 240"/>
                <a:gd name="T10" fmla="*/ 2 w 77"/>
                <a:gd name="T11" fmla="*/ 9 h 240"/>
                <a:gd name="T12" fmla="*/ 3 w 77"/>
                <a:gd name="T13" fmla="*/ 9 h 240"/>
                <a:gd name="T14" fmla="*/ 3 w 77"/>
                <a:gd name="T15" fmla="*/ 8 h 240"/>
                <a:gd name="T16" fmla="*/ 3 w 77"/>
                <a:gd name="T17" fmla="*/ 8 h 240"/>
                <a:gd name="T18" fmla="*/ 2 w 77"/>
                <a:gd name="T19" fmla="*/ 8 h 240"/>
                <a:gd name="T20" fmla="*/ 2 w 77"/>
                <a:gd name="T21" fmla="*/ 8 h 240"/>
                <a:gd name="T22" fmla="*/ 1 w 77"/>
                <a:gd name="T23" fmla="*/ 8 h 240"/>
                <a:gd name="T24" fmla="*/ 1 w 77"/>
                <a:gd name="T25" fmla="*/ 1 h 240"/>
                <a:gd name="T26" fmla="*/ 3 w 77"/>
                <a:gd name="T27" fmla="*/ 1 h 240"/>
                <a:gd name="T28" fmla="*/ 3 w 77"/>
                <a:gd name="T29" fmla="*/ 1 h 240"/>
                <a:gd name="T30" fmla="*/ 3 w 77"/>
                <a:gd name="T31" fmla="*/ 1 h 240"/>
                <a:gd name="T32" fmla="*/ 3 w 77"/>
                <a:gd name="T33" fmla="*/ 1 h 2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240"/>
                <a:gd name="T53" fmla="*/ 77 w 77"/>
                <a:gd name="T54" fmla="*/ 240 h 2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240">
                  <a:moveTo>
                    <a:pt x="77" y="32"/>
                  </a:moveTo>
                  <a:lnTo>
                    <a:pt x="77" y="6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58" y="240"/>
                  </a:lnTo>
                  <a:lnTo>
                    <a:pt x="77" y="240"/>
                  </a:lnTo>
                  <a:lnTo>
                    <a:pt x="77" y="210"/>
                  </a:lnTo>
                  <a:lnTo>
                    <a:pt x="77" y="215"/>
                  </a:lnTo>
                  <a:lnTo>
                    <a:pt x="64" y="215"/>
                  </a:lnTo>
                  <a:lnTo>
                    <a:pt x="58" y="210"/>
                  </a:lnTo>
                  <a:lnTo>
                    <a:pt x="26" y="210"/>
                  </a:lnTo>
                  <a:lnTo>
                    <a:pt x="26" y="32"/>
                  </a:lnTo>
                  <a:lnTo>
                    <a:pt x="71" y="32"/>
                  </a:lnTo>
                  <a:lnTo>
                    <a:pt x="77" y="32"/>
                  </a:lnTo>
                  <a:lnTo>
                    <a:pt x="77" y="37"/>
                  </a:lnTo>
                  <a:lnTo>
                    <a:pt x="77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53" name="Freeform 552"/>
            <p:cNvSpPr>
              <a:spLocks/>
            </p:cNvSpPr>
            <p:nvPr/>
          </p:nvSpPr>
          <p:spPr bwMode="auto">
            <a:xfrm>
              <a:off x="2157" y="2101"/>
              <a:ext cx="21" cy="18"/>
            </a:xfrm>
            <a:custGeom>
              <a:avLst/>
              <a:gdLst>
                <a:gd name="T0" fmla="*/ 0 w 63"/>
                <a:gd name="T1" fmla="*/ 1 h 54"/>
                <a:gd name="T2" fmla="*/ 0 w 63"/>
                <a:gd name="T3" fmla="*/ 2 h 54"/>
                <a:gd name="T4" fmla="*/ 0 w 63"/>
                <a:gd name="T5" fmla="*/ 2 h 54"/>
                <a:gd name="T6" fmla="*/ 1 w 63"/>
                <a:gd name="T7" fmla="*/ 2 h 54"/>
                <a:gd name="T8" fmla="*/ 1 w 63"/>
                <a:gd name="T9" fmla="*/ 2 h 54"/>
                <a:gd name="T10" fmla="*/ 1 w 63"/>
                <a:gd name="T11" fmla="*/ 2 h 54"/>
                <a:gd name="T12" fmla="*/ 2 w 63"/>
                <a:gd name="T13" fmla="*/ 1 h 54"/>
                <a:gd name="T14" fmla="*/ 2 w 63"/>
                <a:gd name="T15" fmla="*/ 1 h 54"/>
                <a:gd name="T16" fmla="*/ 2 w 63"/>
                <a:gd name="T17" fmla="*/ 1 h 54"/>
                <a:gd name="T18" fmla="*/ 2 w 63"/>
                <a:gd name="T19" fmla="*/ 0 h 54"/>
                <a:gd name="T20" fmla="*/ 2 w 63"/>
                <a:gd name="T21" fmla="*/ 0 h 54"/>
                <a:gd name="T22" fmla="*/ 1 w 63"/>
                <a:gd name="T23" fmla="*/ 0 h 54"/>
                <a:gd name="T24" fmla="*/ 1 w 63"/>
                <a:gd name="T25" fmla="*/ 0 h 54"/>
                <a:gd name="T26" fmla="*/ 1 w 63"/>
                <a:gd name="T27" fmla="*/ 0 h 54"/>
                <a:gd name="T28" fmla="*/ 1 w 63"/>
                <a:gd name="T29" fmla="*/ 1 h 54"/>
                <a:gd name="T30" fmla="*/ 1 w 63"/>
                <a:gd name="T31" fmla="*/ 1 h 54"/>
                <a:gd name="T32" fmla="*/ 0 w 63"/>
                <a:gd name="T33" fmla="*/ 1 h 54"/>
                <a:gd name="T34" fmla="*/ 0 w 63"/>
                <a:gd name="T35" fmla="*/ 1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3"/>
                <a:gd name="T55" fmla="*/ 0 h 54"/>
                <a:gd name="T56" fmla="*/ 63 w 63"/>
                <a:gd name="T57" fmla="*/ 54 h 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3" h="54">
                  <a:moveTo>
                    <a:pt x="0" y="30"/>
                  </a:moveTo>
                  <a:lnTo>
                    <a:pt x="0" y="54"/>
                  </a:lnTo>
                  <a:lnTo>
                    <a:pt x="7" y="54"/>
                  </a:lnTo>
                  <a:lnTo>
                    <a:pt x="20" y="53"/>
                  </a:lnTo>
                  <a:lnTo>
                    <a:pt x="31" y="51"/>
                  </a:lnTo>
                  <a:lnTo>
                    <a:pt x="40" y="47"/>
                  </a:lnTo>
                  <a:lnTo>
                    <a:pt x="49" y="40"/>
                  </a:lnTo>
                  <a:lnTo>
                    <a:pt x="54" y="33"/>
                  </a:lnTo>
                  <a:lnTo>
                    <a:pt x="59" y="23"/>
                  </a:lnTo>
                  <a:lnTo>
                    <a:pt x="61" y="12"/>
                  </a:lnTo>
                  <a:lnTo>
                    <a:pt x="63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35" y="12"/>
                  </a:lnTo>
                  <a:lnTo>
                    <a:pt x="29" y="22"/>
                  </a:lnTo>
                  <a:lnTo>
                    <a:pt x="20" y="28"/>
                  </a:lnTo>
                  <a:lnTo>
                    <a:pt x="7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54" name="Freeform 553"/>
            <p:cNvSpPr>
              <a:spLocks/>
            </p:cNvSpPr>
            <p:nvPr/>
          </p:nvSpPr>
          <p:spPr bwMode="auto">
            <a:xfrm>
              <a:off x="2157" y="2062"/>
              <a:ext cx="21" cy="31"/>
            </a:xfrm>
            <a:custGeom>
              <a:avLst/>
              <a:gdLst>
                <a:gd name="T0" fmla="*/ 0 w 63"/>
                <a:gd name="T1" fmla="*/ 3 h 92"/>
                <a:gd name="T2" fmla="*/ 0 w 63"/>
                <a:gd name="T3" fmla="*/ 3 h 92"/>
                <a:gd name="T4" fmla="*/ 2 w 63"/>
                <a:gd name="T5" fmla="*/ 3 h 92"/>
                <a:gd name="T6" fmla="*/ 2 w 63"/>
                <a:gd name="T7" fmla="*/ 3 h 92"/>
                <a:gd name="T8" fmla="*/ 2 w 63"/>
                <a:gd name="T9" fmla="*/ 3 h 92"/>
                <a:gd name="T10" fmla="*/ 2 w 63"/>
                <a:gd name="T11" fmla="*/ 2 h 92"/>
                <a:gd name="T12" fmla="*/ 2 w 63"/>
                <a:gd name="T13" fmla="*/ 2 h 92"/>
                <a:gd name="T14" fmla="*/ 2 w 63"/>
                <a:gd name="T15" fmla="*/ 1 h 92"/>
                <a:gd name="T16" fmla="*/ 2 w 63"/>
                <a:gd name="T17" fmla="*/ 1 h 92"/>
                <a:gd name="T18" fmla="*/ 2 w 63"/>
                <a:gd name="T19" fmla="*/ 0 h 92"/>
                <a:gd name="T20" fmla="*/ 1 w 63"/>
                <a:gd name="T21" fmla="*/ 0 h 92"/>
                <a:gd name="T22" fmla="*/ 1 w 63"/>
                <a:gd name="T23" fmla="*/ 0 h 92"/>
                <a:gd name="T24" fmla="*/ 0 w 63"/>
                <a:gd name="T25" fmla="*/ 0 h 92"/>
                <a:gd name="T26" fmla="*/ 0 w 63"/>
                <a:gd name="T27" fmla="*/ 0 h 92"/>
                <a:gd name="T28" fmla="*/ 0 w 63"/>
                <a:gd name="T29" fmla="*/ 1 h 92"/>
                <a:gd name="T30" fmla="*/ 0 w 63"/>
                <a:gd name="T31" fmla="*/ 1 h 92"/>
                <a:gd name="T32" fmla="*/ 1 w 63"/>
                <a:gd name="T33" fmla="*/ 1 h 92"/>
                <a:gd name="T34" fmla="*/ 1 w 63"/>
                <a:gd name="T35" fmla="*/ 1 h 92"/>
                <a:gd name="T36" fmla="*/ 1 w 63"/>
                <a:gd name="T37" fmla="*/ 1 h 92"/>
                <a:gd name="T38" fmla="*/ 1 w 63"/>
                <a:gd name="T39" fmla="*/ 2 h 92"/>
                <a:gd name="T40" fmla="*/ 1 w 63"/>
                <a:gd name="T41" fmla="*/ 2 h 92"/>
                <a:gd name="T42" fmla="*/ 1 w 63"/>
                <a:gd name="T43" fmla="*/ 3 h 92"/>
                <a:gd name="T44" fmla="*/ 1 w 63"/>
                <a:gd name="T45" fmla="*/ 3 h 92"/>
                <a:gd name="T46" fmla="*/ 0 w 63"/>
                <a:gd name="T47" fmla="*/ 3 h 9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92"/>
                <a:gd name="T74" fmla="*/ 63 w 63"/>
                <a:gd name="T75" fmla="*/ 92 h 9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92">
                  <a:moveTo>
                    <a:pt x="0" y="67"/>
                  </a:moveTo>
                  <a:lnTo>
                    <a:pt x="0" y="92"/>
                  </a:lnTo>
                  <a:lnTo>
                    <a:pt x="63" y="92"/>
                  </a:lnTo>
                  <a:lnTo>
                    <a:pt x="63" y="73"/>
                  </a:lnTo>
                  <a:lnTo>
                    <a:pt x="63" y="79"/>
                  </a:lnTo>
                  <a:lnTo>
                    <a:pt x="63" y="63"/>
                  </a:lnTo>
                  <a:lnTo>
                    <a:pt x="60" y="46"/>
                  </a:lnTo>
                  <a:lnTo>
                    <a:pt x="57" y="34"/>
                  </a:lnTo>
                  <a:lnTo>
                    <a:pt x="52" y="21"/>
                  </a:lnTo>
                  <a:lnTo>
                    <a:pt x="43" y="13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7" y="25"/>
                  </a:lnTo>
                  <a:lnTo>
                    <a:pt x="20" y="27"/>
                  </a:lnTo>
                  <a:lnTo>
                    <a:pt x="29" y="34"/>
                  </a:lnTo>
                  <a:lnTo>
                    <a:pt x="32" y="39"/>
                  </a:lnTo>
                  <a:lnTo>
                    <a:pt x="35" y="47"/>
                  </a:lnTo>
                  <a:lnTo>
                    <a:pt x="38" y="59"/>
                  </a:lnTo>
                  <a:lnTo>
                    <a:pt x="38" y="73"/>
                  </a:lnTo>
                  <a:lnTo>
                    <a:pt x="38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55" name="Freeform 554"/>
            <p:cNvSpPr>
              <a:spLocks/>
            </p:cNvSpPr>
            <p:nvPr/>
          </p:nvSpPr>
          <p:spPr bwMode="auto">
            <a:xfrm>
              <a:off x="2139" y="2062"/>
              <a:ext cx="20" cy="57"/>
            </a:xfrm>
            <a:custGeom>
              <a:avLst/>
              <a:gdLst>
                <a:gd name="T0" fmla="*/ 2 w 60"/>
                <a:gd name="T1" fmla="*/ 1 h 170"/>
                <a:gd name="T2" fmla="*/ 2 w 60"/>
                <a:gd name="T3" fmla="*/ 0 h 170"/>
                <a:gd name="T4" fmla="*/ 2 w 60"/>
                <a:gd name="T5" fmla="*/ 0 h 170"/>
                <a:gd name="T6" fmla="*/ 1 w 60"/>
                <a:gd name="T7" fmla="*/ 0 h 170"/>
                <a:gd name="T8" fmla="*/ 0 w 60"/>
                <a:gd name="T9" fmla="*/ 1 h 170"/>
                <a:gd name="T10" fmla="*/ 0 w 60"/>
                <a:gd name="T11" fmla="*/ 2 h 170"/>
                <a:gd name="T12" fmla="*/ 0 w 60"/>
                <a:gd name="T13" fmla="*/ 4 h 170"/>
                <a:gd name="T14" fmla="*/ 0 w 60"/>
                <a:gd name="T15" fmla="*/ 5 h 170"/>
                <a:gd name="T16" fmla="*/ 1 w 60"/>
                <a:gd name="T17" fmla="*/ 6 h 170"/>
                <a:gd name="T18" fmla="*/ 2 w 60"/>
                <a:gd name="T19" fmla="*/ 6 h 170"/>
                <a:gd name="T20" fmla="*/ 2 w 60"/>
                <a:gd name="T21" fmla="*/ 6 h 170"/>
                <a:gd name="T22" fmla="*/ 2 w 60"/>
                <a:gd name="T23" fmla="*/ 6 h 170"/>
                <a:gd name="T24" fmla="*/ 2 w 60"/>
                <a:gd name="T25" fmla="*/ 5 h 170"/>
                <a:gd name="T26" fmla="*/ 2 w 60"/>
                <a:gd name="T27" fmla="*/ 5 h 170"/>
                <a:gd name="T28" fmla="*/ 1 w 60"/>
                <a:gd name="T29" fmla="*/ 5 h 170"/>
                <a:gd name="T30" fmla="*/ 1 w 60"/>
                <a:gd name="T31" fmla="*/ 4 h 170"/>
                <a:gd name="T32" fmla="*/ 1 w 60"/>
                <a:gd name="T33" fmla="*/ 3 h 170"/>
                <a:gd name="T34" fmla="*/ 2 w 60"/>
                <a:gd name="T35" fmla="*/ 3 h 170"/>
                <a:gd name="T36" fmla="*/ 2 w 60"/>
                <a:gd name="T37" fmla="*/ 2 h 170"/>
                <a:gd name="T38" fmla="*/ 1 w 60"/>
                <a:gd name="T39" fmla="*/ 2 h 170"/>
                <a:gd name="T40" fmla="*/ 1 w 60"/>
                <a:gd name="T41" fmla="*/ 3 h 170"/>
                <a:gd name="T42" fmla="*/ 1 w 60"/>
                <a:gd name="T43" fmla="*/ 1 h 170"/>
                <a:gd name="T44" fmla="*/ 2 w 60"/>
                <a:gd name="T45" fmla="*/ 1 h 170"/>
                <a:gd name="T46" fmla="*/ 2 w 60"/>
                <a:gd name="T47" fmla="*/ 1 h 170"/>
                <a:gd name="T48" fmla="*/ 2 w 60"/>
                <a:gd name="T49" fmla="*/ 1 h 170"/>
                <a:gd name="T50" fmla="*/ 2 w 60"/>
                <a:gd name="T51" fmla="*/ 1 h 1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0"/>
                <a:gd name="T79" fmla="*/ 0 h 170"/>
                <a:gd name="T80" fmla="*/ 60 w 60"/>
                <a:gd name="T81" fmla="*/ 170 h 1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0" h="170">
                  <a:moveTo>
                    <a:pt x="53" y="18"/>
                  </a:moveTo>
                  <a:lnTo>
                    <a:pt x="53" y="0"/>
                  </a:lnTo>
                  <a:lnTo>
                    <a:pt x="60" y="0"/>
                  </a:lnTo>
                  <a:lnTo>
                    <a:pt x="27" y="7"/>
                  </a:lnTo>
                  <a:lnTo>
                    <a:pt x="8" y="24"/>
                  </a:lnTo>
                  <a:lnTo>
                    <a:pt x="0" y="52"/>
                  </a:lnTo>
                  <a:lnTo>
                    <a:pt x="0" y="110"/>
                  </a:lnTo>
                  <a:lnTo>
                    <a:pt x="8" y="144"/>
                  </a:lnTo>
                  <a:lnTo>
                    <a:pt x="24" y="162"/>
                  </a:lnTo>
                  <a:lnTo>
                    <a:pt x="46" y="170"/>
                  </a:lnTo>
                  <a:lnTo>
                    <a:pt x="60" y="170"/>
                  </a:lnTo>
                  <a:lnTo>
                    <a:pt x="53" y="170"/>
                  </a:lnTo>
                  <a:lnTo>
                    <a:pt x="53" y="146"/>
                  </a:lnTo>
                  <a:lnTo>
                    <a:pt x="60" y="146"/>
                  </a:lnTo>
                  <a:lnTo>
                    <a:pt x="38" y="142"/>
                  </a:lnTo>
                  <a:lnTo>
                    <a:pt x="25" y="120"/>
                  </a:lnTo>
                  <a:lnTo>
                    <a:pt x="22" y="92"/>
                  </a:lnTo>
                  <a:lnTo>
                    <a:pt x="53" y="92"/>
                  </a:lnTo>
                  <a:lnTo>
                    <a:pt x="53" y="67"/>
                  </a:lnTo>
                  <a:lnTo>
                    <a:pt x="22" y="67"/>
                  </a:lnTo>
                  <a:lnTo>
                    <a:pt x="22" y="73"/>
                  </a:lnTo>
                  <a:lnTo>
                    <a:pt x="29" y="35"/>
                  </a:lnTo>
                  <a:lnTo>
                    <a:pt x="46" y="20"/>
                  </a:lnTo>
                  <a:lnTo>
                    <a:pt x="60" y="18"/>
                  </a:lnTo>
                  <a:lnTo>
                    <a:pt x="60" y="25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56" name="Freeform 555"/>
            <p:cNvSpPr>
              <a:spLocks/>
            </p:cNvSpPr>
            <p:nvPr/>
          </p:nvSpPr>
          <p:spPr bwMode="auto">
            <a:xfrm>
              <a:off x="2214" y="2062"/>
              <a:ext cx="22" cy="57"/>
            </a:xfrm>
            <a:custGeom>
              <a:avLst/>
              <a:gdLst>
                <a:gd name="T0" fmla="*/ 0 w 67"/>
                <a:gd name="T1" fmla="*/ 5 h 170"/>
                <a:gd name="T2" fmla="*/ 0 w 67"/>
                <a:gd name="T3" fmla="*/ 6 h 170"/>
                <a:gd name="T4" fmla="*/ 0 w 67"/>
                <a:gd name="T5" fmla="*/ 6 h 170"/>
                <a:gd name="T6" fmla="*/ 1 w 67"/>
                <a:gd name="T7" fmla="*/ 6 h 170"/>
                <a:gd name="T8" fmla="*/ 1 w 67"/>
                <a:gd name="T9" fmla="*/ 6 h 170"/>
                <a:gd name="T10" fmla="*/ 2 w 67"/>
                <a:gd name="T11" fmla="*/ 6 h 170"/>
                <a:gd name="T12" fmla="*/ 2 w 67"/>
                <a:gd name="T13" fmla="*/ 5 h 170"/>
                <a:gd name="T14" fmla="*/ 2 w 67"/>
                <a:gd name="T15" fmla="*/ 5 h 170"/>
                <a:gd name="T16" fmla="*/ 2 w 67"/>
                <a:gd name="T17" fmla="*/ 4 h 170"/>
                <a:gd name="T18" fmla="*/ 2 w 67"/>
                <a:gd name="T19" fmla="*/ 3 h 170"/>
                <a:gd name="T20" fmla="*/ 2 w 67"/>
                <a:gd name="T21" fmla="*/ 2 h 170"/>
                <a:gd name="T22" fmla="*/ 2 w 67"/>
                <a:gd name="T23" fmla="*/ 1 h 170"/>
                <a:gd name="T24" fmla="*/ 2 w 67"/>
                <a:gd name="T25" fmla="*/ 1 h 170"/>
                <a:gd name="T26" fmla="*/ 2 w 67"/>
                <a:gd name="T27" fmla="*/ 1 h 170"/>
                <a:gd name="T28" fmla="*/ 1 w 67"/>
                <a:gd name="T29" fmla="*/ 0 h 170"/>
                <a:gd name="T30" fmla="*/ 1 w 67"/>
                <a:gd name="T31" fmla="*/ 0 h 170"/>
                <a:gd name="T32" fmla="*/ 0 w 67"/>
                <a:gd name="T33" fmla="*/ 0 h 170"/>
                <a:gd name="T34" fmla="*/ 0 w 67"/>
                <a:gd name="T35" fmla="*/ 0 h 170"/>
                <a:gd name="T36" fmla="*/ 0 w 67"/>
                <a:gd name="T37" fmla="*/ 1 h 170"/>
                <a:gd name="T38" fmla="*/ 0 w 67"/>
                <a:gd name="T39" fmla="*/ 1 h 170"/>
                <a:gd name="T40" fmla="*/ 1 w 67"/>
                <a:gd name="T41" fmla="*/ 1 h 170"/>
                <a:gd name="T42" fmla="*/ 1 w 67"/>
                <a:gd name="T43" fmla="*/ 1 h 170"/>
                <a:gd name="T44" fmla="*/ 1 w 67"/>
                <a:gd name="T45" fmla="*/ 2 h 170"/>
                <a:gd name="T46" fmla="*/ 1 w 67"/>
                <a:gd name="T47" fmla="*/ 2 h 170"/>
                <a:gd name="T48" fmla="*/ 1 w 67"/>
                <a:gd name="T49" fmla="*/ 2 h 170"/>
                <a:gd name="T50" fmla="*/ 1 w 67"/>
                <a:gd name="T51" fmla="*/ 3 h 170"/>
                <a:gd name="T52" fmla="*/ 1 w 67"/>
                <a:gd name="T53" fmla="*/ 3 h 170"/>
                <a:gd name="T54" fmla="*/ 1 w 67"/>
                <a:gd name="T55" fmla="*/ 4 h 170"/>
                <a:gd name="T56" fmla="*/ 1 w 67"/>
                <a:gd name="T57" fmla="*/ 4 h 170"/>
                <a:gd name="T58" fmla="*/ 1 w 67"/>
                <a:gd name="T59" fmla="*/ 5 h 170"/>
                <a:gd name="T60" fmla="*/ 1 w 67"/>
                <a:gd name="T61" fmla="*/ 5 h 170"/>
                <a:gd name="T62" fmla="*/ 1 w 67"/>
                <a:gd name="T63" fmla="*/ 5 h 170"/>
                <a:gd name="T64" fmla="*/ 1 w 67"/>
                <a:gd name="T65" fmla="*/ 5 h 170"/>
                <a:gd name="T66" fmla="*/ 0 w 67"/>
                <a:gd name="T67" fmla="*/ 5 h 170"/>
                <a:gd name="T68" fmla="*/ 0 w 67"/>
                <a:gd name="T69" fmla="*/ 5 h 1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7"/>
                <a:gd name="T106" fmla="*/ 0 h 170"/>
                <a:gd name="T107" fmla="*/ 67 w 67"/>
                <a:gd name="T108" fmla="*/ 170 h 17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7" h="170">
                  <a:moveTo>
                    <a:pt x="0" y="146"/>
                  </a:moveTo>
                  <a:lnTo>
                    <a:pt x="0" y="170"/>
                  </a:lnTo>
                  <a:lnTo>
                    <a:pt x="6" y="170"/>
                  </a:lnTo>
                  <a:lnTo>
                    <a:pt x="28" y="167"/>
                  </a:lnTo>
                  <a:lnTo>
                    <a:pt x="39" y="162"/>
                  </a:lnTo>
                  <a:lnTo>
                    <a:pt x="48" y="155"/>
                  </a:lnTo>
                  <a:lnTo>
                    <a:pt x="56" y="144"/>
                  </a:lnTo>
                  <a:lnTo>
                    <a:pt x="62" y="128"/>
                  </a:lnTo>
                  <a:lnTo>
                    <a:pt x="66" y="110"/>
                  </a:lnTo>
                  <a:lnTo>
                    <a:pt x="67" y="85"/>
                  </a:lnTo>
                  <a:lnTo>
                    <a:pt x="66" y="54"/>
                  </a:lnTo>
                  <a:lnTo>
                    <a:pt x="63" y="40"/>
                  </a:lnTo>
                  <a:lnTo>
                    <a:pt x="58" y="27"/>
                  </a:lnTo>
                  <a:lnTo>
                    <a:pt x="51" y="15"/>
                  </a:lnTo>
                  <a:lnTo>
                    <a:pt x="39" y="7"/>
                  </a:lnTo>
                  <a:lnTo>
                    <a:pt x="24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6" y="25"/>
                  </a:lnTo>
                  <a:lnTo>
                    <a:pt x="19" y="28"/>
                  </a:lnTo>
                  <a:lnTo>
                    <a:pt x="28" y="35"/>
                  </a:lnTo>
                  <a:lnTo>
                    <a:pt x="31" y="42"/>
                  </a:lnTo>
                  <a:lnTo>
                    <a:pt x="34" y="50"/>
                  </a:lnTo>
                  <a:lnTo>
                    <a:pt x="37" y="60"/>
                  </a:lnTo>
                  <a:lnTo>
                    <a:pt x="37" y="73"/>
                  </a:lnTo>
                  <a:lnTo>
                    <a:pt x="37" y="92"/>
                  </a:lnTo>
                  <a:lnTo>
                    <a:pt x="35" y="107"/>
                  </a:lnTo>
                  <a:lnTo>
                    <a:pt x="34" y="120"/>
                  </a:lnTo>
                  <a:lnTo>
                    <a:pt x="31" y="131"/>
                  </a:lnTo>
                  <a:lnTo>
                    <a:pt x="27" y="138"/>
                  </a:lnTo>
                  <a:lnTo>
                    <a:pt x="21" y="142"/>
                  </a:lnTo>
                  <a:lnTo>
                    <a:pt x="14" y="145"/>
                  </a:lnTo>
                  <a:lnTo>
                    <a:pt x="6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57" name="Freeform 556"/>
            <p:cNvSpPr>
              <a:spLocks/>
            </p:cNvSpPr>
            <p:nvPr/>
          </p:nvSpPr>
          <p:spPr bwMode="auto">
            <a:xfrm>
              <a:off x="2194" y="2062"/>
              <a:ext cx="22" cy="57"/>
            </a:xfrm>
            <a:custGeom>
              <a:avLst/>
              <a:gdLst>
                <a:gd name="T0" fmla="*/ 2 w 67"/>
                <a:gd name="T1" fmla="*/ 1 h 170"/>
                <a:gd name="T2" fmla="*/ 2 w 67"/>
                <a:gd name="T3" fmla="*/ 0 h 170"/>
                <a:gd name="T4" fmla="*/ 2 w 67"/>
                <a:gd name="T5" fmla="*/ 0 h 170"/>
                <a:gd name="T6" fmla="*/ 2 w 67"/>
                <a:gd name="T7" fmla="*/ 0 h 170"/>
                <a:gd name="T8" fmla="*/ 1 w 67"/>
                <a:gd name="T9" fmla="*/ 1 h 170"/>
                <a:gd name="T10" fmla="*/ 0 w 67"/>
                <a:gd name="T11" fmla="*/ 1 h 170"/>
                <a:gd name="T12" fmla="*/ 0 w 67"/>
                <a:gd name="T13" fmla="*/ 2 h 170"/>
                <a:gd name="T14" fmla="*/ 0 w 67"/>
                <a:gd name="T15" fmla="*/ 4 h 170"/>
                <a:gd name="T16" fmla="*/ 0 w 67"/>
                <a:gd name="T17" fmla="*/ 5 h 170"/>
                <a:gd name="T18" fmla="*/ 1 w 67"/>
                <a:gd name="T19" fmla="*/ 6 h 170"/>
                <a:gd name="T20" fmla="*/ 2 w 67"/>
                <a:gd name="T21" fmla="*/ 6 h 170"/>
                <a:gd name="T22" fmla="*/ 2 w 67"/>
                <a:gd name="T23" fmla="*/ 6 h 170"/>
                <a:gd name="T24" fmla="*/ 2 w 67"/>
                <a:gd name="T25" fmla="*/ 6 h 170"/>
                <a:gd name="T26" fmla="*/ 2 w 67"/>
                <a:gd name="T27" fmla="*/ 5 h 170"/>
                <a:gd name="T28" fmla="*/ 2 w 67"/>
                <a:gd name="T29" fmla="*/ 5 h 170"/>
                <a:gd name="T30" fmla="*/ 2 w 67"/>
                <a:gd name="T31" fmla="*/ 5 h 170"/>
                <a:gd name="T32" fmla="*/ 1 w 67"/>
                <a:gd name="T33" fmla="*/ 4 h 170"/>
                <a:gd name="T34" fmla="*/ 1 w 67"/>
                <a:gd name="T35" fmla="*/ 3 h 170"/>
                <a:gd name="T36" fmla="*/ 1 w 67"/>
                <a:gd name="T37" fmla="*/ 2 h 170"/>
                <a:gd name="T38" fmla="*/ 2 w 67"/>
                <a:gd name="T39" fmla="*/ 1 h 170"/>
                <a:gd name="T40" fmla="*/ 2 w 67"/>
                <a:gd name="T41" fmla="*/ 1 h 170"/>
                <a:gd name="T42" fmla="*/ 2 w 67"/>
                <a:gd name="T43" fmla="*/ 1 h 170"/>
                <a:gd name="T44" fmla="*/ 2 w 67"/>
                <a:gd name="T45" fmla="*/ 1 h 1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170"/>
                <a:gd name="T71" fmla="*/ 67 w 67"/>
                <a:gd name="T72" fmla="*/ 170 h 17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170">
                  <a:moveTo>
                    <a:pt x="61" y="18"/>
                  </a:moveTo>
                  <a:lnTo>
                    <a:pt x="61" y="0"/>
                  </a:lnTo>
                  <a:lnTo>
                    <a:pt x="67" y="0"/>
                  </a:lnTo>
                  <a:lnTo>
                    <a:pt x="46" y="2"/>
                  </a:lnTo>
                  <a:lnTo>
                    <a:pt x="18" y="14"/>
                  </a:lnTo>
                  <a:lnTo>
                    <a:pt x="4" y="36"/>
                  </a:lnTo>
                  <a:lnTo>
                    <a:pt x="0" y="52"/>
                  </a:lnTo>
                  <a:lnTo>
                    <a:pt x="0" y="110"/>
                  </a:lnTo>
                  <a:lnTo>
                    <a:pt x="10" y="144"/>
                  </a:lnTo>
                  <a:lnTo>
                    <a:pt x="29" y="162"/>
                  </a:lnTo>
                  <a:lnTo>
                    <a:pt x="53" y="170"/>
                  </a:lnTo>
                  <a:lnTo>
                    <a:pt x="67" y="170"/>
                  </a:lnTo>
                  <a:lnTo>
                    <a:pt x="61" y="170"/>
                  </a:lnTo>
                  <a:lnTo>
                    <a:pt x="61" y="146"/>
                  </a:lnTo>
                  <a:lnTo>
                    <a:pt x="67" y="146"/>
                  </a:lnTo>
                  <a:lnTo>
                    <a:pt x="42" y="138"/>
                  </a:lnTo>
                  <a:lnTo>
                    <a:pt x="34" y="120"/>
                  </a:lnTo>
                  <a:lnTo>
                    <a:pt x="29" y="73"/>
                  </a:lnTo>
                  <a:lnTo>
                    <a:pt x="32" y="46"/>
                  </a:lnTo>
                  <a:lnTo>
                    <a:pt x="45" y="24"/>
                  </a:lnTo>
                  <a:lnTo>
                    <a:pt x="67" y="18"/>
                  </a:lnTo>
                  <a:lnTo>
                    <a:pt x="67" y="25"/>
                  </a:lnTo>
                  <a:lnTo>
                    <a:pt x="6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58" name="Freeform 557"/>
            <p:cNvSpPr>
              <a:spLocks/>
            </p:cNvSpPr>
            <p:nvPr/>
          </p:nvSpPr>
          <p:spPr bwMode="auto">
            <a:xfrm>
              <a:off x="2243" y="2062"/>
              <a:ext cx="46" cy="55"/>
            </a:xfrm>
            <a:custGeom>
              <a:avLst/>
              <a:gdLst>
                <a:gd name="T0" fmla="*/ 3 w 140"/>
                <a:gd name="T1" fmla="*/ 3 h 164"/>
                <a:gd name="T2" fmla="*/ 5 w 140"/>
                <a:gd name="T3" fmla="*/ 0 h 164"/>
                <a:gd name="T4" fmla="*/ 4 w 140"/>
                <a:gd name="T5" fmla="*/ 0 h 164"/>
                <a:gd name="T6" fmla="*/ 2 w 140"/>
                <a:gd name="T7" fmla="*/ 2 h 164"/>
                <a:gd name="T8" fmla="*/ 1 w 140"/>
                <a:gd name="T9" fmla="*/ 0 h 164"/>
                <a:gd name="T10" fmla="*/ 0 w 140"/>
                <a:gd name="T11" fmla="*/ 0 h 164"/>
                <a:gd name="T12" fmla="*/ 2 w 140"/>
                <a:gd name="T13" fmla="*/ 3 h 164"/>
                <a:gd name="T14" fmla="*/ 0 w 140"/>
                <a:gd name="T15" fmla="*/ 6 h 164"/>
                <a:gd name="T16" fmla="*/ 1 w 140"/>
                <a:gd name="T17" fmla="*/ 6 h 164"/>
                <a:gd name="T18" fmla="*/ 2 w 140"/>
                <a:gd name="T19" fmla="*/ 4 h 164"/>
                <a:gd name="T20" fmla="*/ 4 w 140"/>
                <a:gd name="T21" fmla="*/ 6 h 164"/>
                <a:gd name="T22" fmla="*/ 5 w 140"/>
                <a:gd name="T23" fmla="*/ 6 h 164"/>
                <a:gd name="T24" fmla="*/ 3 w 140"/>
                <a:gd name="T25" fmla="*/ 3 h 1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"/>
                <a:gd name="T40" fmla="*/ 0 h 164"/>
                <a:gd name="T41" fmla="*/ 140 w 140"/>
                <a:gd name="T42" fmla="*/ 164 h 1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" h="164">
                  <a:moveTo>
                    <a:pt x="85" y="79"/>
                  </a:moveTo>
                  <a:lnTo>
                    <a:pt x="133" y="0"/>
                  </a:lnTo>
                  <a:lnTo>
                    <a:pt x="103" y="0"/>
                  </a:lnTo>
                  <a:lnTo>
                    <a:pt x="66" y="54"/>
                  </a:lnTo>
                  <a:lnTo>
                    <a:pt x="36" y="0"/>
                  </a:lnTo>
                  <a:lnTo>
                    <a:pt x="5" y="0"/>
                  </a:lnTo>
                  <a:lnTo>
                    <a:pt x="48" y="79"/>
                  </a:lnTo>
                  <a:lnTo>
                    <a:pt x="0" y="164"/>
                  </a:lnTo>
                  <a:lnTo>
                    <a:pt x="30" y="164"/>
                  </a:lnTo>
                  <a:lnTo>
                    <a:pt x="66" y="98"/>
                  </a:lnTo>
                  <a:lnTo>
                    <a:pt x="103" y="164"/>
                  </a:lnTo>
                  <a:lnTo>
                    <a:pt x="140" y="164"/>
                  </a:lnTo>
                  <a:lnTo>
                    <a:pt x="85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59" name="Freeform 558"/>
            <p:cNvSpPr>
              <a:spLocks/>
            </p:cNvSpPr>
            <p:nvPr/>
          </p:nvSpPr>
          <p:spPr bwMode="auto">
            <a:xfrm>
              <a:off x="2291" y="2062"/>
              <a:ext cx="47" cy="76"/>
            </a:xfrm>
            <a:custGeom>
              <a:avLst/>
              <a:gdLst>
                <a:gd name="T0" fmla="*/ 1 w 141"/>
                <a:gd name="T1" fmla="*/ 0 h 228"/>
                <a:gd name="T2" fmla="*/ 0 w 141"/>
                <a:gd name="T3" fmla="*/ 0 h 228"/>
                <a:gd name="T4" fmla="*/ 2 w 141"/>
                <a:gd name="T5" fmla="*/ 6 h 228"/>
                <a:gd name="T6" fmla="*/ 1 w 141"/>
                <a:gd name="T7" fmla="*/ 8 h 228"/>
                <a:gd name="T8" fmla="*/ 2 w 141"/>
                <a:gd name="T9" fmla="*/ 8 h 228"/>
                <a:gd name="T10" fmla="*/ 5 w 141"/>
                <a:gd name="T11" fmla="*/ 0 h 228"/>
                <a:gd name="T12" fmla="*/ 4 w 141"/>
                <a:gd name="T13" fmla="*/ 0 h 228"/>
                <a:gd name="T14" fmla="*/ 3 w 141"/>
                <a:gd name="T15" fmla="*/ 5 h 228"/>
                <a:gd name="T16" fmla="*/ 1 w 141"/>
                <a:gd name="T17" fmla="*/ 0 h 2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"/>
                <a:gd name="T28" fmla="*/ 0 h 228"/>
                <a:gd name="T29" fmla="*/ 141 w 141"/>
                <a:gd name="T30" fmla="*/ 228 h 2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" h="228">
                  <a:moveTo>
                    <a:pt x="25" y="0"/>
                  </a:moveTo>
                  <a:lnTo>
                    <a:pt x="0" y="0"/>
                  </a:lnTo>
                  <a:lnTo>
                    <a:pt x="57" y="167"/>
                  </a:lnTo>
                  <a:lnTo>
                    <a:pt x="38" y="228"/>
                  </a:lnTo>
                  <a:lnTo>
                    <a:pt x="64" y="228"/>
                  </a:lnTo>
                  <a:lnTo>
                    <a:pt x="141" y="0"/>
                  </a:lnTo>
                  <a:lnTo>
                    <a:pt x="114" y="0"/>
                  </a:lnTo>
                  <a:lnTo>
                    <a:pt x="70" y="13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60" name="Freeform 559"/>
            <p:cNvSpPr>
              <a:spLocks/>
            </p:cNvSpPr>
            <p:nvPr/>
          </p:nvSpPr>
          <p:spPr bwMode="auto">
            <a:xfrm>
              <a:off x="2346" y="2037"/>
              <a:ext cx="41" cy="80"/>
            </a:xfrm>
            <a:custGeom>
              <a:avLst/>
              <a:gdLst>
                <a:gd name="T0" fmla="*/ 5 w 123"/>
                <a:gd name="T1" fmla="*/ 9 h 240"/>
                <a:gd name="T2" fmla="*/ 5 w 123"/>
                <a:gd name="T3" fmla="*/ 5 h 240"/>
                <a:gd name="T4" fmla="*/ 5 w 123"/>
                <a:gd name="T5" fmla="*/ 4 h 240"/>
                <a:gd name="T6" fmla="*/ 4 w 123"/>
                <a:gd name="T7" fmla="*/ 4 h 240"/>
                <a:gd name="T8" fmla="*/ 4 w 123"/>
                <a:gd name="T9" fmla="*/ 3 h 240"/>
                <a:gd name="T10" fmla="*/ 4 w 123"/>
                <a:gd name="T11" fmla="*/ 3 h 240"/>
                <a:gd name="T12" fmla="*/ 4 w 123"/>
                <a:gd name="T13" fmla="*/ 3 h 240"/>
                <a:gd name="T14" fmla="*/ 3 w 123"/>
                <a:gd name="T15" fmla="*/ 3 h 240"/>
                <a:gd name="T16" fmla="*/ 2 w 123"/>
                <a:gd name="T17" fmla="*/ 3 h 240"/>
                <a:gd name="T18" fmla="*/ 2 w 123"/>
                <a:gd name="T19" fmla="*/ 3 h 240"/>
                <a:gd name="T20" fmla="*/ 2 w 123"/>
                <a:gd name="T21" fmla="*/ 3 h 240"/>
                <a:gd name="T22" fmla="*/ 1 w 123"/>
                <a:gd name="T23" fmla="*/ 4 h 240"/>
                <a:gd name="T24" fmla="*/ 1 w 123"/>
                <a:gd name="T25" fmla="*/ 3 h 240"/>
                <a:gd name="T26" fmla="*/ 1 w 123"/>
                <a:gd name="T27" fmla="*/ 0 h 240"/>
                <a:gd name="T28" fmla="*/ 0 w 123"/>
                <a:gd name="T29" fmla="*/ 0 h 240"/>
                <a:gd name="T30" fmla="*/ 0 w 123"/>
                <a:gd name="T31" fmla="*/ 9 h 240"/>
                <a:gd name="T32" fmla="*/ 1 w 123"/>
                <a:gd name="T33" fmla="*/ 9 h 240"/>
                <a:gd name="T34" fmla="*/ 1 w 123"/>
                <a:gd name="T35" fmla="*/ 5 h 240"/>
                <a:gd name="T36" fmla="*/ 1 w 123"/>
                <a:gd name="T37" fmla="*/ 5 h 240"/>
                <a:gd name="T38" fmla="*/ 1 w 123"/>
                <a:gd name="T39" fmla="*/ 4 h 240"/>
                <a:gd name="T40" fmla="*/ 2 w 123"/>
                <a:gd name="T41" fmla="*/ 4 h 240"/>
                <a:gd name="T42" fmla="*/ 2 w 123"/>
                <a:gd name="T43" fmla="*/ 4 h 240"/>
                <a:gd name="T44" fmla="*/ 2 w 123"/>
                <a:gd name="T45" fmla="*/ 3 h 240"/>
                <a:gd name="T46" fmla="*/ 2 w 123"/>
                <a:gd name="T47" fmla="*/ 3 h 240"/>
                <a:gd name="T48" fmla="*/ 3 w 123"/>
                <a:gd name="T49" fmla="*/ 4 h 240"/>
                <a:gd name="T50" fmla="*/ 3 w 123"/>
                <a:gd name="T51" fmla="*/ 4 h 240"/>
                <a:gd name="T52" fmla="*/ 3 w 123"/>
                <a:gd name="T53" fmla="*/ 4 h 240"/>
                <a:gd name="T54" fmla="*/ 3 w 123"/>
                <a:gd name="T55" fmla="*/ 5 h 240"/>
                <a:gd name="T56" fmla="*/ 3 w 123"/>
                <a:gd name="T57" fmla="*/ 9 h 240"/>
                <a:gd name="T58" fmla="*/ 5 w 123"/>
                <a:gd name="T59" fmla="*/ 9 h 2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3"/>
                <a:gd name="T91" fmla="*/ 0 h 240"/>
                <a:gd name="T92" fmla="*/ 123 w 123"/>
                <a:gd name="T93" fmla="*/ 240 h 24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3" h="240">
                  <a:moveTo>
                    <a:pt x="123" y="240"/>
                  </a:moveTo>
                  <a:lnTo>
                    <a:pt x="123" y="123"/>
                  </a:lnTo>
                  <a:lnTo>
                    <a:pt x="122" y="111"/>
                  </a:lnTo>
                  <a:lnTo>
                    <a:pt x="120" y="100"/>
                  </a:lnTo>
                  <a:lnTo>
                    <a:pt x="116" y="91"/>
                  </a:lnTo>
                  <a:lnTo>
                    <a:pt x="111" y="84"/>
                  </a:lnTo>
                  <a:lnTo>
                    <a:pt x="97" y="78"/>
                  </a:lnTo>
                  <a:lnTo>
                    <a:pt x="80" y="75"/>
                  </a:lnTo>
                  <a:lnTo>
                    <a:pt x="63" y="76"/>
                  </a:lnTo>
                  <a:lnTo>
                    <a:pt x="51" y="80"/>
                  </a:lnTo>
                  <a:lnTo>
                    <a:pt x="41" y="87"/>
                  </a:lnTo>
                  <a:lnTo>
                    <a:pt x="31" y="98"/>
                  </a:lnTo>
                  <a:lnTo>
                    <a:pt x="31" y="93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31" y="240"/>
                  </a:lnTo>
                  <a:lnTo>
                    <a:pt x="31" y="142"/>
                  </a:lnTo>
                  <a:lnTo>
                    <a:pt x="32" y="123"/>
                  </a:lnTo>
                  <a:lnTo>
                    <a:pt x="38" y="108"/>
                  </a:lnTo>
                  <a:lnTo>
                    <a:pt x="42" y="103"/>
                  </a:lnTo>
                  <a:lnTo>
                    <a:pt x="49" y="97"/>
                  </a:lnTo>
                  <a:lnTo>
                    <a:pt x="58" y="94"/>
                  </a:lnTo>
                  <a:lnTo>
                    <a:pt x="67" y="93"/>
                  </a:lnTo>
                  <a:lnTo>
                    <a:pt x="80" y="96"/>
                  </a:lnTo>
                  <a:lnTo>
                    <a:pt x="87" y="104"/>
                  </a:lnTo>
                  <a:lnTo>
                    <a:pt x="91" y="115"/>
                  </a:lnTo>
                  <a:lnTo>
                    <a:pt x="92" y="129"/>
                  </a:lnTo>
                  <a:lnTo>
                    <a:pt x="92" y="240"/>
                  </a:lnTo>
                  <a:lnTo>
                    <a:pt x="123" y="2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61" name="Freeform 560"/>
            <p:cNvSpPr>
              <a:spLocks/>
            </p:cNvSpPr>
            <p:nvPr/>
          </p:nvSpPr>
          <p:spPr bwMode="auto">
            <a:xfrm>
              <a:off x="2422" y="2101"/>
              <a:ext cx="22" cy="18"/>
            </a:xfrm>
            <a:custGeom>
              <a:avLst/>
              <a:gdLst>
                <a:gd name="T0" fmla="*/ 0 w 64"/>
                <a:gd name="T1" fmla="*/ 1 h 54"/>
                <a:gd name="T2" fmla="*/ 0 w 64"/>
                <a:gd name="T3" fmla="*/ 2 h 54"/>
                <a:gd name="T4" fmla="*/ 1 w 64"/>
                <a:gd name="T5" fmla="*/ 2 h 54"/>
                <a:gd name="T6" fmla="*/ 1 w 64"/>
                <a:gd name="T7" fmla="*/ 2 h 54"/>
                <a:gd name="T8" fmla="*/ 1 w 64"/>
                <a:gd name="T9" fmla="*/ 2 h 54"/>
                <a:gd name="T10" fmla="*/ 2 w 64"/>
                <a:gd name="T11" fmla="*/ 1 h 54"/>
                <a:gd name="T12" fmla="*/ 2 w 64"/>
                <a:gd name="T13" fmla="*/ 1 h 54"/>
                <a:gd name="T14" fmla="*/ 2 w 64"/>
                <a:gd name="T15" fmla="*/ 1 h 54"/>
                <a:gd name="T16" fmla="*/ 3 w 64"/>
                <a:gd name="T17" fmla="*/ 0 h 54"/>
                <a:gd name="T18" fmla="*/ 3 w 64"/>
                <a:gd name="T19" fmla="*/ 0 h 54"/>
                <a:gd name="T20" fmla="*/ 1 w 64"/>
                <a:gd name="T21" fmla="*/ 0 h 54"/>
                <a:gd name="T22" fmla="*/ 1 w 64"/>
                <a:gd name="T23" fmla="*/ 0 h 54"/>
                <a:gd name="T24" fmla="*/ 1 w 64"/>
                <a:gd name="T25" fmla="*/ 1 h 54"/>
                <a:gd name="T26" fmla="*/ 1 w 64"/>
                <a:gd name="T27" fmla="*/ 1 h 54"/>
                <a:gd name="T28" fmla="*/ 0 w 64"/>
                <a:gd name="T29" fmla="*/ 1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54"/>
                <a:gd name="T47" fmla="*/ 64 w 64"/>
                <a:gd name="T48" fmla="*/ 54 h 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54">
                  <a:moveTo>
                    <a:pt x="0" y="30"/>
                  </a:moveTo>
                  <a:lnTo>
                    <a:pt x="0" y="54"/>
                  </a:lnTo>
                  <a:lnTo>
                    <a:pt x="14" y="53"/>
                  </a:lnTo>
                  <a:lnTo>
                    <a:pt x="26" y="51"/>
                  </a:lnTo>
                  <a:lnTo>
                    <a:pt x="38" y="47"/>
                  </a:lnTo>
                  <a:lnTo>
                    <a:pt x="47" y="40"/>
                  </a:lnTo>
                  <a:lnTo>
                    <a:pt x="54" y="33"/>
                  </a:lnTo>
                  <a:lnTo>
                    <a:pt x="60" y="23"/>
                  </a:lnTo>
                  <a:lnTo>
                    <a:pt x="63" y="12"/>
                  </a:lnTo>
                  <a:lnTo>
                    <a:pt x="64" y="0"/>
                  </a:lnTo>
                  <a:lnTo>
                    <a:pt x="32" y="0"/>
                  </a:lnTo>
                  <a:lnTo>
                    <a:pt x="29" y="12"/>
                  </a:lnTo>
                  <a:lnTo>
                    <a:pt x="24" y="22"/>
                  </a:lnTo>
                  <a:lnTo>
                    <a:pt x="14" y="2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62" name="Freeform 561"/>
            <p:cNvSpPr>
              <a:spLocks/>
            </p:cNvSpPr>
            <p:nvPr/>
          </p:nvSpPr>
          <p:spPr bwMode="auto">
            <a:xfrm>
              <a:off x="2422" y="2062"/>
              <a:ext cx="22" cy="31"/>
            </a:xfrm>
            <a:custGeom>
              <a:avLst/>
              <a:gdLst>
                <a:gd name="T0" fmla="*/ 0 w 64"/>
                <a:gd name="T1" fmla="*/ 3 h 92"/>
                <a:gd name="T2" fmla="*/ 0 w 64"/>
                <a:gd name="T3" fmla="*/ 3 h 92"/>
                <a:gd name="T4" fmla="*/ 3 w 64"/>
                <a:gd name="T5" fmla="*/ 3 h 92"/>
                <a:gd name="T6" fmla="*/ 3 w 64"/>
                <a:gd name="T7" fmla="*/ 3 h 92"/>
                <a:gd name="T8" fmla="*/ 3 w 64"/>
                <a:gd name="T9" fmla="*/ 3 h 92"/>
                <a:gd name="T10" fmla="*/ 3 w 64"/>
                <a:gd name="T11" fmla="*/ 2 h 92"/>
                <a:gd name="T12" fmla="*/ 2 w 64"/>
                <a:gd name="T13" fmla="*/ 2 h 92"/>
                <a:gd name="T14" fmla="*/ 2 w 64"/>
                <a:gd name="T15" fmla="*/ 1 h 92"/>
                <a:gd name="T16" fmla="*/ 2 w 64"/>
                <a:gd name="T17" fmla="*/ 1 h 92"/>
                <a:gd name="T18" fmla="*/ 2 w 64"/>
                <a:gd name="T19" fmla="*/ 0 h 92"/>
                <a:gd name="T20" fmla="*/ 1 w 64"/>
                <a:gd name="T21" fmla="*/ 0 h 92"/>
                <a:gd name="T22" fmla="*/ 1 w 64"/>
                <a:gd name="T23" fmla="*/ 0 h 92"/>
                <a:gd name="T24" fmla="*/ 0 w 64"/>
                <a:gd name="T25" fmla="*/ 0 h 92"/>
                <a:gd name="T26" fmla="*/ 0 w 64"/>
                <a:gd name="T27" fmla="*/ 1 h 92"/>
                <a:gd name="T28" fmla="*/ 0 w 64"/>
                <a:gd name="T29" fmla="*/ 1 h 92"/>
                <a:gd name="T30" fmla="*/ 1 w 64"/>
                <a:gd name="T31" fmla="*/ 1 h 92"/>
                <a:gd name="T32" fmla="*/ 1 w 64"/>
                <a:gd name="T33" fmla="*/ 1 h 92"/>
                <a:gd name="T34" fmla="*/ 1 w 64"/>
                <a:gd name="T35" fmla="*/ 1 h 92"/>
                <a:gd name="T36" fmla="*/ 1 w 64"/>
                <a:gd name="T37" fmla="*/ 2 h 92"/>
                <a:gd name="T38" fmla="*/ 1 w 64"/>
                <a:gd name="T39" fmla="*/ 2 h 92"/>
                <a:gd name="T40" fmla="*/ 1 w 64"/>
                <a:gd name="T41" fmla="*/ 3 h 92"/>
                <a:gd name="T42" fmla="*/ 1 w 64"/>
                <a:gd name="T43" fmla="*/ 3 h 92"/>
                <a:gd name="T44" fmla="*/ 0 w 64"/>
                <a:gd name="T45" fmla="*/ 3 h 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4"/>
                <a:gd name="T70" fmla="*/ 0 h 92"/>
                <a:gd name="T71" fmla="*/ 64 w 64"/>
                <a:gd name="T72" fmla="*/ 92 h 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4" h="92">
                  <a:moveTo>
                    <a:pt x="0" y="67"/>
                  </a:moveTo>
                  <a:lnTo>
                    <a:pt x="0" y="92"/>
                  </a:lnTo>
                  <a:lnTo>
                    <a:pt x="64" y="92"/>
                  </a:lnTo>
                  <a:lnTo>
                    <a:pt x="64" y="73"/>
                  </a:lnTo>
                  <a:lnTo>
                    <a:pt x="64" y="79"/>
                  </a:lnTo>
                  <a:lnTo>
                    <a:pt x="64" y="63"/>
                  </a:lnTo>
                  <a:lnTo>
                    <a:pt x="61" y="46"/>
                  </a:lnTo>
                  <a:lnTo>
                    <a:pt x="57" y="34"/>
                  </a:lnTo>
                  <a:lnTo>
                    <a:pt x="52" y="21"/>
                  </a:lnTo>
                  <a:lnTo>
                    <a:pt x="43" y="13"/>
                  </a:lnTo>
                  <a:lnTo>
                    <a:pt x="32" y="6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14" y="27"/>
                  </a:lnTo>
                  <a:lnTo>
                    <a:pt x="26" y="34"/>
                  </a:lnTo>
                  <a:lnTo>
                    <a:pt x="32" y="39"/>
                  </a:lnTo>
                  <a:lnTo>
                    <a:pt x="36" y="47"/>
                  </a:lnTo>
                  <a:lnTo>
                    <a:pt x="38" y="59"/>
                  </a:lnTo>
                  <a:lnTo>
                    <a:pt x="39" y="73"/>
                  </a:lnTo>
                  <a:lnTo>
                    <a:pt x="32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63" name="Freeform 562"/>
            <p:cNvSpPr>
              <a:spLocks/>
            </p:cNvSpPr>
            <p:nvPr/>
          </p:nvSpPr>
          <p:spPr bwMode="auto">
            <a:xfrm>
              <a:off x="2401" y="2062"/>
              <a:ext cx="21" cy="57"/>
            </a:xfrm>
            <a:custGeom>
              <a:avLst/>
              <a:gdLst>
                <a:gd name="T0" fmla="*/ 2 w 63"/>
                <a:gd name="T1" fmla="*/ 1 h 170"/>
                <a:gd name="T2" fmla="*/ 2 w 63"/>
                <a:gd name="T3" fmla="*/ 0 h 170"/>
                <a:gd name="T4" fmla="*/ 1 w 63"/>
                <a:gd name="T5" fmla="*/ 0 h 170"/>
                <a:gd name="T6" fmla="*/ 0 w 63"/>
                <a:gd name="T7" fmla="*/ 1 h 170"/>
                <a:gd name="T8" fmla="*/ 0 w 63"/>
                <a:gd name="T9" fmla="*/ 2 h 170"/>
                <a:gd name="T10" fmla="*/ 0 w 63"/>
                <a:gd name="T11" fmla="*/ 4 h 170"/>
                <a:gd name="T12" fmla="*/ 0 w 63"/>
                <a:gd name="T13" fmla="*/ 5 h 170"/>
                <a:gd name="T14" fmla="*/ 1 w 63"/>
                <a:gd name="T15" fmla="*/ 6 h 170"/>
                <a:gd name="T16" fmla="*/ 1 w 63"/>
                <a:gd name="T17" fmla="*/ 6 h 170"/>
                <a:gd name="T18" fmla="*/ 2 w 63"/>
                <a:gd name="T19" fmla="*/ 6 h 170"/>
                <a:gd name="T20" fmla="*/ 2 w 63"/>
                <a:gd name="T21" fmla="*/ 5 h 170"/>
                <a:gd name="T22" fmla="*/ 2 w 63"/>
                <a:gd name="T23" fmla="*/ 5 h 170"/>
                <a:gd name="T24" fmla="*/ 1 w 63"/>
                <a:gd name="T25" fmla="*/ 4 h 170"/>
                <a:gd name="T26" fmla="*/ 1 w 63"/>
                <a:gd name="T27" fmla="*/ 3 h 170"/>
                <a:gd name="T28" fmla="*/ 2 w 63"/>
                <a:gd name="T29" fmla="*/ 3 h 170"/>
                <a:gd name="T30" fmla="*/ 2 w 63"/>
                <a:gd name="T31" fmla="*/ 2 h 170"/>
                <a:gd name="T32" fmla="*/ 1 w 63"/>
                <a:gd name="T33" fmla="*/ 2 h 170"/>
                <a:gd name="T34" fmla="*/ 1 w 63"/>
                <a:gd name="T35" fmla="*/ 3 h 170"/>
                <a:gd name="T36" fmla="*/ 1 w 63"/>
                <a:gd name="T37" fmla="*/ 1 h 170"/>
                <a:gd name="T38" fmla="*/ 2 w 63"/>
                <a:gd name="T39" fmla="*/ 1 h 170"/>
                <a:gd name="T40" fmla="*/ 2 w 63"/>
                <a:gd name="T41" fmla="*/ 1 h 170"/>
                <a:gd name="T42" fmla="*/ 2 w 63"/>
                <a:gd name="T43" fmla="*/ 1 h 170"/>
                <a:gd name="T44" fmla="*/ 2 w 63"/>
                <a:gd name="T45" fmla="*/ 1 h 1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"/>
                <a:gd name="T70" fmla="*/ 0 h 170"/>
                <a:gd name="T71" fmla="*/ 63 w 63"/>
                <a:gd name="T72" fmla="*/ 170 h 17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" h="170">
                  <a:moveTo>
                    <a:pt x="63" y="18"/>
                  </a:moveTo>
                  <a:lnTo>
                    <a:pt x="63" y="0"/>
                  </a:lnTo>
                  <a:lnTo>
                    <a:pt x="28" y="7"/>
                  </a:lnTo>
                  <a:lnTo>
                    <a:pt x="9" y="24"/>
                  </a:lnTo>
                  <a:lnTo>
                    <a:pt x="0" y="52"/>
                  </a:lnTo>
                  <a:lnTo>
                    <a:pt x="0" y="110"/>
                  </a:lnTo>
                  <a:lnTo>
                    <a:pt x="10" y="144"/>
                  </a:lnTo>
                  <a:lnTo>
                    <a:pt x="28" y="162"/>
                  </a:lnTo>
                  <a:lnTo>
                    <a:pt x="39" y="167"/>
                  </a:lnTo>
                  <a:lnTo>
                    <a:pt x="63" y="170"/>
                  </a:lnTo>
                  <a:lnTo>
                    <a:pt x="63" y="146"/>
                  </a:lnTo>
                  <a:lnTo>
                    <a:pt x="45" y="142"/>
                  </a:lnTo>
                  <a:lnTo>
                    <a:pt x="34" y="120"/>
                  </a:lnTo>
                  <a:lnTo>
                    <a:pt x="31" y="92"/>
                  </a:lnTo>
                  <a:lnTo>
                    <a:pt x="63" y="92"/>
                  </a:lnTo>
                  <a:lnTo>
                    <a:pt x="63" y="67"/>
                  </a:lnTo>
                  <a:lnTo>
                    <a:pt x="31" y="67"/>
                  </a:lnTo>
                  <a:lnTo>
                    <a:pt x="31" y="73"/>
                  </a:lnTo>
                  <a:lnTo>
                    <a:pt x="38" y="35"/>
                  </a:lnTo>
                  <a:lnTo>
                    <a:pt x="53" y="20"/>
                  </a:lnTo>
                  <a:lnTo>
                    <a:pt x="63" y="18"/>
                  </a:lnTo>
                  <a:lnTo>
                    <a:pt x="63" y="25"/>
                  </a:lnTo>
                  <a:lnTo>
                    <a:pt x="63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64" name="Freeform 563"/>
            <p:cNvSpPr>
              <a:spLocks/>
            </p:cNvSpPr>
            <p:nvPr/>
          </p:nvSpPr>
          <p:spPr bwMode="auto">
            <a:xfrm>
              <a:off x="2458" y="2062"/>
              <a:ext cx="66" cy="55"/>
            </a:xfrm>
            <a:custGeom>
              <a:avLst/>
              <a:gdLst>
                <a:gd name="T0" fmla="*/ 4 w 199"/>
                <a:gd name="T1" fmla="*/ 6 h 164"/>
                <a:gd name="T2" fmla="*/ 4 w 199"/>
                <a:gd name="T3" fmla="*/ 2 h 164"/>
                <a:gd name="T4" fmla="*/ 5 w 199"/>
                <a:gd name="T5" fmla="*/ 1 h 164"/>
                <a:gd name="T6" fmla="*/ 6 w 199"/>
                <a:gd name="T7" fmla="*/ 1 h 164"/>
                <a:gd name="T8" fmla="*/ 6 w 199"/>
                <a:gd name="T9" fmla="*/ 1 h 164"/>
                <a:gd name="T10" fmla="*/ 6 w 199"/>
                <a:gd name="T11" fmla="*/ 2 h 164"/>
                <a:gd name="T12" fmla="*/ 6 w 199"/>
                <a:gd name="T13" fmla="*/ 2 h 164"/>
                <a:gd name="T14" fmla="*/ 6 w 199"/>
                <a:gd name="T15" fmla="*/ 6 h 164"/>
                <a:gd name="T16" fmla="*/ 7 w 199"/>
                <a:gd name="T17" fmla="*/ 6 h 164"/>
                <a:gd name="T18" fmla="*/ 7 w 199"/>
                <a:gd name="T19" fmla="*/ 1 h 164"/>
                <a:gd name="T20" fmla="*/ 7 w 199"/>
                <a:gd name="T21" fmla="*/ 2 h 164"/>
                <a:gd name="T22" fmla="*/ 7 w 199"/>
                <a:gd name="T23" fmla="*/ 1 h 164"/>
                <a:gd name="T24" fmla="*/ 7 w 199"/>
                <a:gd name="T25" fmla="*/ 0 h 164"/>
                <a:gd name="T26" fmla="*/ 6 w 199"/>
                <a:gd name="T27" fmla="*/ 0 h 164"/>
                <a:gd name="T28" fmla="*/ 5 w 199"/>
                <a:gd name="T29" fmla="*/ 0 h 164"/>
                <a:gd name="T30" fmla="*/ 4 w 199"/>
                <a:gd name="T31" fmla="*/ 0 h 164"/>
                <a:gd name="T32" fmla="*/ 4 w 199"/>
                <a:gd name="T33" fmla="*/ 1 h 164"/>
                <a:gd name="T34" fmla="*/ 3 w 199"/>
                <a:gd name="T35" fmla="*/ 0 h 164"/>
                <a:gd name="T36" fmla="*/ 2 w 199"/>
                <a:gd name="T37" fmla="*/ 0 h 164"/>
                <a:gd name="T38" fmla="*/ 1 w 199"/>
                <a:gd name="T39" fmla="*/ 1 h 164"/>
                <a:gd name="T40" fmla="*/ 1 w 199"/>
                <a:gd name="T41" fmla="*/ 1 h 164"/>
                <a:gd name="T42" fmla="*/ 1 w 199"/>
                <a:gd name="T43" fmla="*/ 0 h 164"/>
                <a:gd name="T44" fmla="*/ 0 w 199"/>
                <a:gd name="T45" fmla="*/ 0 h 164"/>
                <a:gd name="T46" fmla="*/ 0 w 199"/>
                <a:gd name="T47" fmla="*/ 1 h 164"/>
                <a:gd name="T48" fmla="*/ 0 w 199"/>
                <a:gd name="T49" fmla="*/ 1 h 164"/>
                <a:gd name="T50" fmla="*/ 0 w 199"/>
                <a:gd name="T51" fmla="*/ 6 h 164"/>
                <a:gd name="T52" fmla="*/ 1 w 199"/>
                <a:gd name="T53" fmla="*/ 6 h 164"/>
                <a:gd name="T54" fmla="*/ 1 w 199"/>
                <a:gd name="T55" fmla="*/ 2 h 164"/>
                <a:gd name="T56" fmla="*/ 1 w 199"/>
                <a:gd name="T57" fmla="*/ 1 h 164"/>
                <a:gd name="T58" fmla="*/ 2 w 199"/>
                <a:gd name="T59" fmla="*/ 1 h 164"/>
                <a:gd name="T60" fmla="*/ 3 w 199"/>
                <a:gd name="T61" fmla="*/ 1 h 164"/>
                <a:gd name="T62" fmla="*/ 3 w 199"/>
                <a:gd name="T63" fmla="*/ 1 h 164"/>
                <a:gd name="T64" fmla="*/ 3 w 199"/>
                <a:gd name="T65" fmla="*/ 2 h 164"/>
                <a:gd name="T66" fmla="*/ 3 w 199"/>
                <a:gd name="T67" fmla="*/ 2 h 164"/>
                <a:gd name="T68" fmla="*/ 3 w 199"/>
                <a:gd name="T69" fmla="*/ 6 h 164"/>
                <a:gd name="T70" fmla="*/ 4 w 199"/>
                <a:gd name="T71" fmla="*/ 6 h 1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9"/>
                <a:gd name="T109" fmla="*/ 0 h 164"/>
                <a:gd name="T110" fmla="*/ 199 w 199"/>
                <a:gd name="T111" fmla="*/ 164 h 1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9" h="164">
                  <a:moveTo>
                    <a:pt x="111" y="164"/>
                  </a:moveTo>
                  <a:lnTo>
                    <a:pt x="113" y="42"/>
                  </a:lnTo>
                  <a:lnTo>
                    <a:pt x="131" y="20"/>
                  </a:lnTo>
                  <a:lnTo>
                    <a:pt x="151" y="20"/>
                  </a:lnTo>
                  <a:lnTo>
                    <a:pt x="164" y="29"/>
                  </a:lnTo>
                  <a:lnTo>
                    <a:pt x="167" y="54"/>
                  </a:lnTo>
                  <a:lnTo>
                    <a:pt x="167" y="49"/>
                  </a:lnTo>
                  <a:lnTo>
                    <a:pt x="167" y="164"/>
                  </a:lnTo>
                  <a:lnTo>
                    <a:pt x="192" y="164"/>
                  </a:lnTo>
                  <a:lnTo>
                    <a:pt x="192" y="36"/>
                  </a:lnTo>
                  <a:lnTo>
                    <a:pt x="199" y="43"/>
                  </a:lnTo>
                  <a:lnTo>
                    <a:pt x="194" y="18"/>
                  </a:lnTo>
                  <a:lnTo>
                    <a:pt x="181" y="6"/>
                  </a:lnTo>
                  <a:lnTo>
                    <a:pt x="164" y="0"/>
                  </a:lnTo>
                  <a:lnTo>
                    <a:pt x="128" y="3"/>
                  </a:lnTo>
                  <a:lnTo>
                    <a:pt x="118" y="7"/>
                  </a:lnTo>
                  <a:lnTo>
                    <a:pt x="111" y="18"/>
                  </a:lnTo>
                  <a:lnTo>
                    <a:pt x="84" y="2"/>
                  </a:lnTo>
                  <a:lnTo>
                    <a:pt x="57" y="2"/>
                  </a:lnTo>
                  <a:lnTo>
                    <a:pt x="36" y="14"/>
                  </a:lnTo>
                  <a:lnTo>
                    <a:pt x="31" y="25"/>
                  </a:lnTo>
                  <a:lnTo>
                    <a:pt x="31" y="0"/>
                  </a:lnTo>
                  <a:lnTo>
                    <a:pt x="0" y="0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164"/>
                  </a:lnTo>
                  <a:lnTo>
                    <a:pt x="31" y="164"/>
                  </a:lnTo>
                  <a:lnTo>
                    <a:pt x="32" y="45"/>
                  </a:lnTo>
                  <a:lnTo>
                    <a:pt x="39" y="27"/>
                  </a:lnTo>
                  <a:lnTo>
                    <a:pt x="61" y="18"/>
                  </a:lnTo>
                  <a:lnTo>
                    <a:pt x="74" y="21"/>
                  </a:lnTo>
                  <a:lnTo>
                    <a:pt x="85" y="40"/>
                  </a:lnTo>
                  <a:lnTo>
                    <a:pt x="86" y="54"/>
                  </a:lnTo>
                  <a:lnTo>
                    <a:pt x="86" y="49"/>
                  </a:lnTo>
                  <a:lnTo>
                    <a:pt x="86" y="164"/>
                  </a:lnTo>
                  <a:lnTo>
                    <a:pt x="111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65" name="Freeform 564"/>
            <p:cNvSpPr>
              <a:spLocks/>
            </p:cNvSpPr>
            <p:nvPr/>
          </p:nvSpPr>
          <p:spPr bwMode="auto">
            <a:xfrm>
              <a:off x="2556" y="2062"/>
              <a:ext cx="23" cy="57"/>
            </a:xfrm>
            <a:custGeom>
              <a:avLst/>
              <a:gdLst>
                <a:gd name="T0" fmla="*/ 0 w 69"/>
                <a:gd name="T1" fmla="*/ 5 h 170"/>
                <a:gd name="T2" fmla="*/ 0 w 69"/>
                <a:gd name="T3" fmla="*/ 6 h 170"/>
                <a:gd name="T4" fmla="*/ 0 w 69"/>
                <a:gd name="T5" fmla="*/ 6 h 170"/>
                <a:gd name="T6" fmla="*/ 1 w 69"/>
                <a:gd name="T7" fmla="*/ 6 h 170"/>
                <a:gd name="T8" fmla="*/ 1 w 69"/>
                <a:gd name="T9" fmla="*/ 6 h 170"/>
                <a:gd name="T10" fmla="*/ 2 w 69"/>
                <a:gd name="T11" fmla="*/ 6 h 170"/>
                <a:gd name="T12" fmla="*/ 2 w 69"/>
                <a:gd name="T13" fmla="*/ 5 h 170"/>
                <a:gd name="T14" fmla="*/ 2 w 69"/>
                <a:gd name="T15" fmla="*/ 5 h 170"/>
                <a:gd name="T16" fmla="*/ 2 w 69"/>
                <a:gd name="T17" fmla="*/ 4 h 170"/>
                <a:gd name="T18" fmla="*/ 3 w 69"/>
                <a:gd name="T19" fmla="*/ 3 h 170"/>
                <a:gd name="T20" fmla="*/ 2 w 69"/>
                <a:gd name="T21" fmla="*/ 2 h 170"/>
                <a:gd name="T22" fmla="*/ 2 w 69"/>
                <a:gd name="T23" fmla="*/ 1 h 170"/>
                <a:gd name="T24" fmla="*/ 2 w 69"/>
                <a:gd name="T25" fmla="*/ 1 h 170"/>
                <a:gd name="T26" fmla="*/ 1 w 69"/>
                <a:gd name="T27" fmla="*/ 0 h 170"/>
                <a:gd name="T28" fmla="*/ 1 w 69"/>
                <a:gd name="T29" fmla="*/ 0 h 170"/>
                <a:gd name="T30" fmla="*/ 0 w 69"/>
                <a:gd name="T31" fmla="*/ 0 h 170"/>
                <a:gd name="T32" fmla="*/ 0 w 69"/>
                <a:gd name="T33" fmla="*/ 0 h 170"/>
                <a:gd name="T34" fmla="*/ 0 w 69"/>
                <a:gd name="T35" fmla="*/ 1 h 170"/>
                <a:gd name="T36" fmla="*/ 0 w 69"/>
                <a:gd name="T37" fmla="*/ 1 h 170"/>
                <a:gd name="T38" fmla="*/ 1 w 69"/>
                <a:gd name="T39" fmla="*/ 1 h 170"/>
                <a:gd name="T40" fmla="*/ 1 w 69"/>
                <a:gd name="T41" fmla="*/ 1 h 170"/>
                <a:gd name="T42" fmla="*/ 1 w 69"/>
                <a:gd name="T43" fmla="*/ 2 h 170"/>
                <a:gd name="T44" fmla="*/ 1 w 69"/>
                <a:gd name="T45" fmla="*/ 2 h 170"/>
                <a:gd name="T46" fmla="*/ 1 w 69"/>
                <a:gd name="T47" fmla="*/ 2 h 170"/>
                <a:gd name="T48" fmla="*/ 1 w 69"/>
                <a:gd name="T49" fmla="*/ 3 h 170"/>
                <a:gd name="T50" fmla="*/ 1 w 69"/>
                <a:gd name="T51" fmla="*/ 3 h 170"/>
                <a:gd name="T52" fmla="*/ 1 w 69"/>
                <a:gd name="T53" fmla="*/ 4 h 170"/>
                <a:gd name="T54" fmla="*/ 1 w 69"/>
                <a:gd name="T55" fmla="*/ 4 h 170"/>
                <a:gd name="T56" fmla="*/ 1 w 69"/>
                <a:gd name="T57" fmla="*/ 5 h 170"/>
                <a:gd name="T58" fmla="*/ 1 w 69"/>
                <a:gd name="T59" fmla="*/ 5 h 170"/>
                <a:gd name="T60" fmla="*/ 1 w 69"/>
                <a:gd name="T61" fmla="*/ 5 h 170"/>
                <a:gd name="T62" fmla="*/ 1 w 69"/>
                <a:gd name="T63" fmla="*/ 5 h 170"/>
                <a:gd name="T64" fmla="*/ 0 w 69"/>
                <a:gd name="T65" fmla="*/ 5 h 170"/>
                <a:gd name="T66" fmla="*/ 0 w 69"/>
                <a:gd name="T67" fmla="*/ 5 h 1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"/>
                <a:gd name="T103" fmla="*/ 0 h 170"/>
                <a:gd name="T104" fmla="*/ 69 w 69"/>
                <a:gd name="T105" fmla="*/ 170 h 1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" h="170">
                  <a:moveTo>
                    <a:pt x="0" y="146"/>
                  </a:moveTo>
                  <a:lnTo>
                    <a:pt x="0" y="170"/>
                  </a:lnTo>
                  <a:lnTo>
                    <a:pt x="6" y="170"/>
                  </a:lnTo>
                  <a:lnTo>
                    <a:pt x="28" y="167"/>
                  </a:lnTo>
                  <a:lnTo>
                    <a:pt x="40" y="162"/>
                  </a:lnTo>
                  <a:lnTo>
                    <a:pt x="49" y="155"/>
                  </a:lnTo>
                  <a:lnTo>
                    <a:pt x="58" y="144"/>
                  </a:lnTo>
                  <a:lnTo>
                    <a:pt x="63" y="128"/>
                  </a:lnTo>
                  <a:lnTo>
                    <a:pt x="67" y="110"/>
                  </a:lnTo>
                  <a:lnTo>
                    <a:pt x="69" y="85"/>
                  </a:lnTo>
                  <a:lnTo>
                    <a:pt x="67" y="54"/>
                  </a:lnTo>
                  <a:lnTo>
                    <a:pt x="59" y="27"/>
                  </a:lnTo>
                  <a:lnTo>
                    <a:pt x="51" y="15"/>
                  </a:lnTo>
                  <a:lnTo>
                    <a:pt x="40" y="7"/>
                  </a:lnTo>
                  <a:lnTo>
                    <a:pt x="24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6" y="25"/>
                  </a:lnTo>
                  <a:lnTo>
                    <a:pt x="19" y="28"/>
                  </a:lnTo>
                  <a:lnTo>
                    <a:pt x="28" y="35"/>
                  </a:lnTo>
                  <a:lnTo>
                    <a:pt x="33" y="42"/>
                  </a:lnTo>
                  <a:lnTo>
                    <a:pt x="35" y="50"/>
                  </a:lnTo>
                  <a:lnTo>
                    <a:pt x="37" y="60"/>
                  </a:lnTo>
                  <a:lnTo>
                    <a:pt x="37" y="73"/>
                  </a:lnTo>
                  <a:lnTo>
                    <a:pt x="37" y="92"/>
                  </a:lnTo>
                  <a:lnTo>
                    <a:pt x="35" y="107"/>
                  </a:lnTo>
                  <a:lnTo>
                    <a:pt x="34" y="120"/>
                  </a:lnTo>
                  <a:lnTo>
                    <a:pt x="31" y="131"/>
                  </a:lnTo>
                  <a:lnTo>
                    <a:pt x="27" y="138"/>
                  </a:lnTo>
                  <a:lnTo>
                    <a:pt x="21" y="142"/>
                  </a:lnTo>
                  <a:lnTo>
                    <a:pt x="14" y="145"/>
                  </a:lnTo>
                  <a:lnTo>
                    <a:pt x="6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66" name="Freeform 565"/>
            <p:cNvSpPr>
              <a:spLocks/>
            </p:cNvSpPr>
            <p:nvPr/>
          </p:nvSpPr>
          <p:spPr bwMode="auto">
            <a:xfrm>
              <a:off x="2536" y="2062"/>
              <a:ext cx="22" cy="57"/>
            </a:xfrm>
            <a:custGeom>
              <a:avLst/>
              <a:gdLst>
                <a:gd name="T0" fmla="*/ 2 w 67"/>
                <a:gd name="T1" fmla="*/ 1 h 170"/>
                <a:gd name="T2" fmla="*/ 2 w 67"/>
                <a:gd name="T3" fmla="*/ 0 h 170"/>
                <a:gd name="T4" fmla="*/ 2 w 67"/>
                <a:gd name="T5" fmla="*/ 0 h 170"/>
                <a:gd name="T6" fmla="*/ 2 w 67"/>
                <a:gd name="T7" fmla="*/ 0 h 170"/>
                <a:gd name="T8" fmla="*/ 1 w 67"/>
                <a:gd name="T9" fmla="*/ 0 h 170"/>
                <a:gd name="T10" fmla="*/ 1 w 67"/>
                <a:gd name="T11" fmla="*/ 1 h 170"/>
                <a:gd name="T12" fmla="*/ 0 w 67"/>
                <a:gd name="T13" fmla="*/ 1 h 170"/>
                <a:gd name="T14" fmla="*/ 0 w 67"/>
                <a:gd name="T15" fmla="*/ 1 h 170"/>
                <a:gd name="T16" fmla="*/ 0 w 67"/>
                <a:gd name="T17" fmla="*/ 2 h 170"/>
                <a:gd name="T18" fmla="*/ 0 w 67"/>
                <a:gd name="T19" fmla="*/ 3 h 170"/>
                <a:gd name="T20" fmla="*/ 0 w 67"/>
                <a:gd name="T21" fmla="*/ 4 h 170"/>
                <a:gd name="T22" fmla="*/ 0 w 67"/>
                <a:gd name="T23" fmla="*/ 5 h 170"/>
                <a:gd name="T24" fmla="*/ 0 w 67"/>
                <a:gd name="T25" fmla="*/ 5 h 170"/>
                <a:gd name="T26" fmla="*/ 1 w 67"/>
                <a:gd name="T27" fmla="*/ 6 h 170"/>
                <a:gd name="T28" fmla="*/ 1 w 67"/>
                <a:gd name="T29" fmla="*/ 6 h 170"/>
                <a:gd name="T30" fmla="*/ 2 w 67"/>
                <a:gd name="T31" fmla="*/ 6 h 170"/>
                <a:gd name="T32" fmla="*/ 2 w 67"/>
                <a:gd name="T33" fmla="*/ 6 h 170"/>
                <a:gd name="T34" fmla="*/ 2 w 67"/>
                <a:gd name="T35" fmla="*/ 6 h 170"/>
                <a:gd name="T36" fmla="*/ 2 w 67"/>
                <a:gd name="T37" fmla="*/ 5 h 170"/>
                <a:gd name="T38" fmla="*/ 2 w 67"/>
                <a:gd name="T39" fmla="*/ 5 h 170"/>
                <a:gd name="T40" fmla="*/ 2 w 67"/>
                <a:gd name="T41" fmla="*/ 5 h 170"/>
                <a:gd name="T42" fmla="*/ 2 w 67"/>
                <a:gd name="T43" fmla="*/ 5 h 170"/>
                <a:gd name="T44" fmla="*/ 2 w 67"/>
                <a:gd name="T45" fmla="*/ 5 h 170"/>
                <a:gd name="T46" fmla="*/ 1 w 67"/>
                <a:gd name="T47" fmla="*/ 5 h 170"/>
                <a:gd name="T48" fmla="*/ 1 w 67"/>
                <a:gd name="T49" fmla="*/ 4 h 170"/>
                <a:gd name="T50" fmla="*/ 1 w 67"/>
                <a:gd name="T51" fmla="*/ 4 h 170"/>
                <a:gd name="T52" fmla="*/ 1 w 67"/>
                <a:gd name="T53" fmla="*/ 3 h 170"/>
                <a:gd name="T54" fmla="*/ 1 w 67"/>
                <a:gd name="T55" fmla="*/ 3 h 170"/>
                <a:gd name="T56" fmla="*/ 1 w 67"/>
                <a:gd name="T57" fmla="*/ 2 h 170"/>
                <a:gd name="T58" fmla="*/ 1 w 67"/>
                <a:gd name="T59" fmla="*/ 2 h 170"/>
                <a:gd name="T60" fmla="*/ 1 w 67"/>
                <a:gd name="T61" fmla="*/ 1 h 170"/>
                <a:gd name="T62" fmla="*/ 1 w 67"/>
                <a:gd name="T63" fmla="*/ 1 h 170"/>
                <a:gd name="T64" fmla="*/ 2 w 67"/>
                <a:gd name="T65" fmla="*/ 1 h 170"/>
                <a:gd name="T66" fmla="*/ 2 w 67"/>
                <a:gd name="T67" fmla="*/ 1 h 170"/>
                <a:gd name="T68" fmla="*/ 2 w 67"/>
                <a:gd name="T69" fmla="*/ 1 h 170"/>
                <a:gd name="T70" fmla="*/ 2 w 67"/>
                <a:gd name="T71" fmla="*/ 1 h 170"/>
                <a:gd name="T72" fmla="*/ 2 w 67"/>
                <a:gd name="T73" fmla="*/ 1 h 1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"/>
                <a:gd name="T112" fmla="*/ 0 h 170"/>
                <a:gd name="T113" fmla="*/ 67 w 67"/>
                <a:gd name="T114" fmla="*/ 170 h 1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" h="170">
                  <a:moveTo>
                    <a:pt x="61" y="18"/>
                  </a:moveTo>
                  <a:lnTo>
                    <a:pt x="61" y="0"/>
                  </a:lnTo>
                  <a:lnTo>
                    <a:pt x="67" y="0"/>
                  </a:lnTo>
                  <a:lnTo>
                    <a:pt x="46" y="2"/>
                  </a:lnTo>
                  <a:lnTo>
                    <a:pt x="31" y="7"/>
                  </a:lnTo>
                  <a:lnTo>
                    <a:pt x="18" y="14"/>
                  </a:lnTo>
                  <a:lnTo>
                    <a:pt x="11" y="24"/>
                  </a:lnTo>
                  <a:lnTo>
                    <a:pt x="6" y="36"/>
                  </a:lnTo>
                  <a:lnTo>
                    <a:pt x="2" y="52"/>
                  </a:lnTo>
                  <a:lnTo>
                    <a:pt x="0" y="85"/>
                  </a:lnTo>
                  <a:lnTo>
                    <a:pt x="2" y="110"/>
                  </a:lnTo>
                  <a:lnTo>
                    <a:pt x="6" y="128"/>
                  </a:lnTo>
                  <a:lnTo>
                    <a:pt x="11" y="144"/>
                  </a:lnTo>
                  <a:lnTo>
                    <a:pt x="20" y="155"/>
                  </a:lnTo>
                  <a:lnTo>
                    <a:pt x="29" y="162"/>
                  </a:lnTo>
                  <a:lnTo>
                    <a:pt x="42" y="167"/>
                  </a:lnTo>
                  <a:lnTo>
                    <a:pt x="67" y="170"/>
                  </a:lnTo>
                  <a:lnTo>
                    <a:pt x="61" y="170"/>
                  </a:lnTo>
                  <a:lnTo>
                    <a:pt x="61" y="146"/>
                  </a:lnTo>
                  <a:lnTo>
                    <a:pt x="67" y="146"/>
                  </a:lnTo>
                  <a:lnTo>
                    <a:pt x="57" y="145"/>
                  </a:lnTo>
                  <a:lnTo>
                    <a:pt x="49" y="142"/>
                  </a:lnTo>
                  <a:lnTo>
                    <a:pt x="42" y="138"/>
                  </a:lnTo>
                  <a:lnTo>
                    <a:pt x="38" y="131"/>
                  </a:lnTo>
                  <a:lnTo>
                    <a:pt x="34" y="120"/>
                  </a:lnTo>
                  <a:lnTo>
                    <a:pt x="32" y="107"/>
                  </a:lnTo>
                  <a:lnTo>
                    <a:pt x="31" y="92"/>
                  </a:lnTo>
                  <a:lnTo>
                    <a:pt x="31" y="73"/>
                  </a:lnTo>
                  <a:lnTo>
                    <a:pt x="31" y="59"/>
                  </a:lnTo>
                  <a:lnTo>
                    <a:pt x="34" y="46"/>
                  </a:lnTo>
                  <a:lnTo>
                    <a:pt x="36" y="36"/>
                  </a:lnTo>
                  <a:lnTo>
                    <a:pt x="41" y="29"/>
                  </a:lnTo>
                  <a:lnTo>
                    <a:pt x="45" y="24"/>
                  </a:lnTo>
                  <a:lnTo>
                    <a:pt x="52" y="21"/>
                  </a:lnTo>
                  <a:lnTo>
                    <a:pt x="67" y="18"/>
                  </a:lnTo>
                  <a:lnTo>
                    <a:pt x="67" y="25"/>
                  </a:lnTo>
                  <a:lnTo>
                    <a:pt x="6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67" name="Freeform 566"/>
            <p:cNvSpPr>
              <a:spLocks/>
            </p:cNvSpPr>
            <p:nvPr/>
          </p:nvSpPr>
          <p:spPr bwMode="auto">
            <a:xfrm>
              <a:off x="2613" y="2062"/>
              <a:ext cx="20" cy="78"/>
            </a:xfrm>
            <a:custGeom>
              <a:avLst/>
              <a:gdLst>
                <a:gd name="T0" fmla="*/ 0 w 61"/>
                <a:gd name="T1" fmla="*/ 8 h 234"/>
                <a:gd name="T2" fmla="*/ 0 w 61"/>
                <a:gd name="T3" fmla="*/ 8 h 234"/>
                <a:gd name="T4" fmla="*/ 0 w 61"/>
                <a:gd name="T5" fmla="*/ 9 h 234"/>
                <a:gd name="T6" fmla="*/ 2 w 61"/>
                <a:gd name="T7" fmla="*/ 8 h 234"/>
                <a:gd name="T8" fmla="*/ 2 w 61"/>
                <a:gd name="T9" fmla="*/ 8 h 234"/>
                <a:gd name="T10" fmla="*/ 2 w 61"/>
                <a:gd name="T11" fmla="*/ 7 h 234"/>
                <a:gd name="T12" fmla="*/ 2 w 61"/>
                <a:gd name="T13" fmla="*/ 7 h 234"/>
                <a:gd name="T14" fmla="*/ 2 w 61"/>
                <a:gd name="T15" fmla="*/ 0 h 234"/>
                <a:gd name="T16" fmla="*/ 1 w 61"/>
                <a:gd name="T17" fmla="*/ 0 h 234"/>
                <a:gd name="T18" fmla="*/ 1 w 61"/>
                <a:gd name="T19" fmla="*/ 1 h 234"/>
                <a:gd name="T20" fmla="*/ 1 w 61"/>
                <a:gd name="T21" fmla="*/ 1 h 234"/>
                <a:gd name="T22" fmla="*/ 1 w 61"/>
                <a:gd name="T23" fmla="*/ 1 h 234"/>
                <a:gd name="T24" fmla="*/ 0 w 61"/>
                <a:gd name="T25" fmla="*/ 0 h 234"/>
                <a:gd name="T26" fmla="*/ 0 w 61"/>
                <a:gd name="T27" fmla="*/ 0 h 234"/>
                <a:gd name="T28" fmla="*/ 0 w 61"/>
                <a:gd name="T29" fmla="*/ 1 h 234"/>
                <a:gd name="T30" fmla="*/ 1 w 61"/>
                <a:gd name="T31" fmla="*/ 1 h 234"/>
                <a:gd name="T32" fmla="*/ 1 w 61"/>
                <a:gd name="T33" fmla="*/ 3 h 234"/>
                <a:gd name="T34" fmla="*/ 1 w 61"/>
                <a:gd name="T35" fmla="*/ 4 h 234"/>
                <a:gd name="T36" fmla="*/ 1 w 61"/>
                <a:gd name="T37" fmla="*/ 5 h 234"/>
                <a:gd name="T38" fmla="*/ 0 w 61"/>
                <a:gd name="T39" fmla="*/ 5 h 234"/>
                <a:gd name="T40" fmla="*/ 0 w 61"/>
                <a:gd name="T41" fmla="*/ 6 h 234"/>
                <a:gd name="T42" fmla="*/ 1 w 61"/>
                <a:gd name="T43" fmla="*/ 6 h 234"/>
                <a:gd name="T44" fmla="*/ 1 w 61"/>
                <a:gd name="T45" fmla="*/ 5 h 234"/>
                <a:gd name="T46" fmla="*/ 1 w 61"/>
                <a:gd name="T47" fmla="*/ 5 h 234"/>
                <a:gd name="T48" fmla="*/ 1 w 61"/>
                <a:gd name="T49" fmla="*/ 5 h 234"/>
                <a:gd name="T50" fmla="*/ 1 w 61"/>
                <a:gd name="T51" fmla="*/ 7 h 234"/>
                <a:gd name="T52" fmla="*/ 1 w 61"/>
                <a:gd name="T53" fmla="*/ 8 h 234"/>
                <a:gd name="T54" fmla="*/ 0 w 61"/>
                <a:gd name="T55" fmla="*/ 8 h 2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1"/>
                <a:gd name="T85" fmla="*/ 0 h 234"/>
                <a:gd name="T86" fmla="*/ 61 w 61"/>
                <a:gd name="T87" fmla="*/ 234 h 2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1" h="234">
                  <a:moveTo>
                    <a:pt x="0" y="210"/>
                  </a:moveTo>
                  <a:lnTo>
                    <a:pt x="0" y="228"/>
                  </a:lnTo>
                  <a:lnTo>
                    <a:pt x="5" y="234"/>
                  </a:lnTo>
                  <a:lnTo>
                    <a:pt x="46" y="224"/>
                  </a:lnTo>
                  <a:lnTo>
                    <a:pt x="60" y="203"/>
                  </a:lnTo>
                  <a:lnTo>
                    <a:pt x="61" y="192"/>
                  </a:lnTo>
                  <a:lnTo>
                    <a:pt x="55" y="185"/>
                  </a:lnTo>
                  <a:lnTo>
                    <a:pt x="55" y="0"/>
                  </a:lnTo>
                  <a:lnTo>
                    <a:pt x="30" y="0"/>
                  </a:lnTo>
                  <a:lnTo>
                    <a:pt x="30" y="18"/>
                  </a:lnTo>
                  <a:lnTo>
                    <a:pt x="25" y="18"/>
                  </a:lnTo>
                  <a:lnTo>
                    <a:pt x="30" y="2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5" y="38"/>
                  </a:lnTo>
                  <a:lnTo>
                    <a:pt x="30" y="86"/>
                  </a:lnTo>
                  <a:lnTo>
                    <a:pt x="27" y="121"/>
                  </a:lnTo>
                  <a:lnTo>
                    <a:pt x="14" y="141"/>
                  </a:lnTo>
                  <a:lnTo>
                    <a:pt x="0" y="142"/>
                  </a:lnTo>
                  <a:lnTo>
                    <a:pt x="0" y="167"/>
                  </a:lnTo>
                  <a:lnTo>
                    <a:pt x="14" y="166"/>
                  </a:lnTo>
                  <a:lnTo>
                    <a:pt x="30" y="148"/>
                  </a:lnTo>
                  <a:lnTo>
                    <a:pt x="25" y="142"/>
                  </a:lnTo>
                  <a:lnTo>
                    <a:pt x="30" y="142"/>
                  </a:lnTo>
                  <a:lnTo>
                    <a:pt x="30" y="185"/>
                  </a:lnTo>
                  <a:lnTo>
                    <a:pt x="22" y="205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68" name="Freeform 567"/>
            <p:cNvSpPr>
              <a:spLocks/>
            </p:cNvSpPr>
            <p:nvPr/>
          </p:nvSpPr>
          <p:spPr bwMode="auto">
            <a:xfrm>
              <a:off x="2595" y="2062"/>
              <a:ext cx="20" cy="56"/>
            </a:xfrm>
            <a:custGeom>
              <a:avLst/>
              <a:gdLst>
                <a:gd name="T0" fmla="*/ 2 w 60"/>
                <a:gd name="T1" fmla="*/ 1 h 167"/>
                <a:gd name="T2" fmla="*/ 2 w 60"/>
                <a:gd name="T3" fmla="*/ 0 h 167"/>
                <a:gd name="T4" fmla="*/ 2 w 60"/>
                <a:gd name="T5" fmla="*/ 0 h 167"/>
                <a:gd name="T6" fmla="*/ 1 w 60"/>
                <a:gd name="T7" fmla="*/ 0 h 167"/>
                <a:gd name="T8" fmla="*/ 0 w 60"/>
                <a:gd name="T9" fmla="*/ 1 h 167"/>
                <a:gd name="T10" fmla="*/ 0 w 60"/>
                <a:gd name="T11" fmla="*/ 2 h 167"/>
                <a:gd name="T12" fmla="*/ 0 w 60"/>
                <a:gd name="T13" fmla="*/ 4 h 167"/>
                <a:gd name="T14" fmla="*/ 0 w 60"/>
                <a:gd name="T15" fmla="*/ 5 h 167"/>
                <a:gd name="T16" fmla="*/ 1 w 60"/>
                <a:gd name="T17" fmla="*/ 6 h 167"/>
                <a:gd name="T18" fmla="*/ 2 w 60"/>
                <a:gd name="T19" fmla="*/ 6 h 167"/>
                <a:gd name="T20" fmla="*/ 2 w 60"/>
                <a:gd name="T21" fmla="*/ 6 h 167"/>
                <a:gd name="T22" fmla="*/ 2 w 60"/>
                <a:gd name="T23" fmla="*/ 6 h 167"/>
                <a:gd name="T24" fmla="*/ 2 w 60"/>
                <a:gd name="T25" fmla="*/ 5 h 167"/>
                <a:gd name="T26" fmla="*/ 2 w 60"/>
                <a:gd name="T27" fmla="*/ 5 h 167"/>
                <a:gd name="T28" fmla="*/ 1 w 60"/>
                <a:gd name="T29" fmla="*/ 5 h 167"/>
                <a:gd name="T30" fmla="*/ 1 w 60"/>
                <a:gd name="T31" fmla="*/ 4 h 167"/>
                <a:gd name="T32" fmla="*/ 1 w 60"/>
                <a:gd name="T33" fmla="*/ 2 h 167"/>
                <a:gd name="T34" fmla="*/ 1 w 60"/>
                <a:gd name="T35" fmla="*/ 1 h 167"/>
                <a:gd name="T36" fmla="*/ 2 w 60"/>
                <a:gd name="T37" fmla="*/ 1 h 167"/>
                <a:gd name="T38" fmla="*/ 2 w 60"/>
                <a:gd name="T39" fmla="*/ 1 h 167"/>
                <a:gd name="T40" fmla="*/ 2 w 60"/>
                <a:gd name="T41" fmla="*/ 1 h 167"/>
                <a:gd name="T42" fmla="*/ 2 w 60"/>
                <a:gd name="T43" fmla="*/ 1 h 16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"/>
                <a:gd name="T67" fmla="*/ 0 h 167"/>
                <a:gd name="T68" fmla="*/ 60 w 60"/>
                <a:gd name="T69" fmla="*/ 167 h 16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" h="167">
                  <a:moveTo>
                    <a:pt x="55" y="18"/>
                  </a:moveTo>
                  <a:lnTo>
                    <a:pt x="55" y="0"/>
                  </a:lnTo>
                  <a:lnTo>
                    <a:pt x="60" y="0"/>
                  </a:lnTo>
                  <a:lnTo>
                    <a:pt x="36" y="3"/>
                  </a:lnTo>
                  <a:lnTo>
                    <a:pt x="11" y="22"/>
                  </a:lnTo>
                  <a:lnTo>
                    <a:pt x="0" y="56"/>
                  </a:lnTo>
                  <a:lnTo>
                    <a:pt x="0" y="114"/>
                  </a:lnTo>
                  <a:lnTo>
                    <a:pt x="7" y="142"/>
                  </a:lnTo>
                  <a:lnTo>
                    <a:pt x="22" y="160"/>
                  </a:lnTo>
                  <a:lnTo>
                    <a:pt x="49" y="167"/>
                  </a:lnTo>
                  <a:lnTo>
                    <a:pt x="60" y="167"/>
                  </a:lnTo>
                  <a:lnTo>
                    <a:pt x="55" y="167"/>
                  </a:lnTo>
                  <a:lnTo>
                    <a:pt x="55" y="142"/>
                  </a:lnTo>
                  <a:lnTo>
                    <a:pt x="60" y="142"/>
                  </a:lnTo>
                  <a:lnTo>
                    <a:pt x="36" y="138"/>
                  </a:lnTo>
                  <a:lnTo>
                    <a:pt x="27" y="114"/>
                  </a:lnTo>
                  <a:lnTo>
                    <a:pt x="24" y="63"/>
                  </a:lnTo>
                  <a:lnTo>
                    <a:pt x="31" y="34"/>
                  </a:lnTo>
                  <a:lnTo>
                    <a:pt x="45" y="20"/>
                  </a:lnTo>
                  <a:lnTo>
                    <a:pt x="55" y="18"/>
                  </a:lnTo>
                  <a:lnTo>
                    <a:pt x="60" y="25"/>
                  </a:lnTo>
                  <a:lnTo>
                    <a:pt x="55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69" name="Freeform 568"/>
            <p:cNvSpPr>
              <a:spLocks/>
            </p:cNvSpPr>
            <p:nvPr/>
          </p:nvSpPr>
          <p:spPr bwMode="auto">
            <a:xfrm>
              <a:off x="2594" y="2124"/>
              <a:ext cx="21" cy="16"/>
            </a:xfrm>
            <a:custGeom>
              <a:avLst/>
              <a:gdLst>
                <a:gd name="T0" fmla="*/ 2 w 61"/>
                <a:gd name="T1" fmla="*/ 2 h 49"/>
                <a:gd name="T2" fmla="*/ 2 w 61"/>
                <a:gd name="T3" fmla="*/ 1 h 49"/>
                <a:gd name="T4" fmla="*/ 2 w 61"/>
                <a:gd name="T5" fmla="*/ 1 h 49"/>
                <a:gd name="T6" fmla="*/ 2 w 61"/>
                <a:gd name="T7" fmla="*/ 1 h 49"/>
                <a:gd name="T8" fmla="*/ 1 w 61"/>
                <a:gd name="T9" fmla="*/ 1 h 49"/>
                <a:gd name="T10" fmla="*/ 1 w 61"/>
                <a:gd name="T11" fmla="*/ 1 h 49"/>
                <a:gd name="T12" fmla="*/ 1 w 61"/>
                <a:gd name="T13" fmla="*/ 0 h 49"/>
                <a:gd name="T14" fmla="*/ 1 w 61"/>
                <a:gd name="T15" fmla="*/ 0 h 49"/>
                <a:gd name="T16" fmla="*/ 0 w 61"/>
                <a:gd name="T17" fmla="*/ 0 h 49"/>
                <a:gd name="T18" fmla="*/ 0 w 61"/>
                <a:gd name="T19" fmla="*/ 0 h 49"/>
                <a:gd name="T20" fmla="*/ 0 w 61"/>
                <a:gd name="T21" fmla="*/ 1 h 49"/>
                <a:gd name="T22" fmla="*/ 0 w 61"/>
                <a:gd name="T23" fmla="*/ 1 h 49"/>
                <a:gd name="T24" fmla="*/ 0 w 61"/>
                <a:gd name="T25" fmla="*/ 1 h 49"/>
                <a:gd name="T26" fmla="*/ 1 w 61"/>
                <a:gd name="T27" fmla="*/ 1 h 49"/>
                <a:gd name="T28" fmla="*/ 1 w 61"/>
                <a:gd name="T29" fmla="*/ 2 h 49"/>
                <a:gd name="T30" fmla="*/ 2 w 61"/>
                <a:gd name="T31" fmla="*/ 2 h 49"/>
                <a:gd name="T32" fmla="*/ 2 w 61"/>
                <a:gd name="T33" fmla="*/ 2 h 49"/>
                <a:gd name="T34" fmla="*/ 2 w 61"/>
                <a:gd name="T35" fmla="*/ 2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1"/>
                <a:gd name="T55" fmla="*/ 0 h 49"/>
                <a:gd name="T56" fmla="*/ 61 w 61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1" h="49">
                  <a:moveTo>
                    <a:pt x="56" y="43"/>
                  </a:moveTo>
                  <a:lnTo>
                    <a:pt x="56" y="25"/>
                  </a:lnTo>
                  <a:lnTo>
                    <a:pt x="61" y="25"/>
                  </a:lnTo>
                  <a:lnTo>
                    <a:pt x="49" y="24"/>
                  </a:lnTo>
                  <a:lnTo>
                    <a:pt x="39" y="21"/>
                  </a:lnTo>
                  <a:lnTo>
                    <a:pt x="33" y="14"/>
                  </a:lnTo>
                  <a:lnTo>
                    <a:pt x="30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" y="18"/>
                  </a:lnTo>
                  <a:lnTo>
                    <a:pt x="4" y="27"/>
                  </a:lnTo>
                  <a:lnTo>
                    <a:pt x="10" y="34"/>
                  </a:lnTo>
                  <a:lnTo>
                    <a:pt x="17" y="39"/>
                  </a:lnTo>
                  <a:lnTo>
                    <a:pt x="33" y="46"/>
                  </a:lnTo>
                  <a:lnTo>
                    <a:pt x="56" y="49"/>
                  </a:lnTo>
                  <a:lnTo>
                    <a:pt x="61" y="49"/>
                  </a:lnTo>
                  <a:lnTo>
                    <a:pt x="56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70" name="Rectangle 569"/>
            <p:cNvSpPr>
              <a:spLocks noChangeArrowheads="1"/>
            </p:cNvSpPr>
            <p:nvPr/>
          </p:nvSpPr>
          <p:spPr bwMode="auto">
            <a:xfrm>
              <a:off x="2647" y="2037"/>
              <a:ext cx="12" cy="8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471" name="Freeform 570"/>
            <p:cNvSpPr>
              <a:spLocks/>
            </p:cNvSpPr>
            <p:nvPr/>
          </p:nvSpPr>
          <p:spPr bwMode="auto">
            <a:xfrm>
              <a:off x="2693" y="2062"/>
              <a:ext cx="23" cy="57"/>
            </a:xfrm>
            <a:custGeom>
              <a:avLst/>
              <a:gdLst>
                <a:gd name="T0" fmla="*/ 0 w 67"/>
                <a:gd name="T1" fmla="*/ 5 h 170"/>
                <a:gd name="T2" fmla="*/ 0 w 67"/>
                <a:gd name="T3" fmla="*/ 6 h 170"/>
                <a:gd name="T4" fmla="*/ 0 w 67"/>
                <a:gd name="T5" fmla="*/ 6 h 170"/>
                <a:gd name="T6" fmla="*/ 1 w 67"/>
                <a:gd name="T7" fmla="*/ 6 h 170"/>
                <a:gd name="T8" fmla="*/ 1 w 67"/>
                <a:gd name="T9" fmla="*/ 6 h 170"/>
                <a:gd name="T10" fmla="*/ 2 w 67"/>
                <a:gd name="T11" fmla="*/ 6 h 170"/>
                <a:gd name="T12" fmla="*/ 2 w 67"/>
                <a:gd name="T13" fmla="*/ 5 h 170"/>
                <a:gd name="T14" fmla="*/ 2 w 67"/>
                <a:gd name="T15" fmla="*/ 5 h 170"/>
                <a:gd name="T16" fmla="*/ 3 w 67"/>
                <a:gd name="T17" fmla="*/ 4 h 170"/>
                <a:gd name="T18" fmla="*/ 3 w 67"/>
                <a:gd name="T19" fmla="*/ 3 h 170"/>
                <a:gd name="T20" fmla="*/ 3 w 67"/>
                <a:gd name="T21" fmla="*/ 2 h 170"/>
                <a:gd name="T22" fmla="*/ 2 w 67"/>
                <a:gd name="T23" fmla="*/ 1 h 170"/>
                <a:gd name="T24" fmla="*/ 2 w 67"/>
                <a:gd name="T25" fmla="*/ 1 h 170"/>
                <a:gd name="T26" fmla="*/ 2 w 67"/>
                <a:gd name="T27" fmla="*/ 1 h 170"/>
                <a:gd name="T28" fmla="*/ 1 w 67"/>
                <a:gd name="T29" fmla="*/ 0 h 170"/>
                <a:gd name="T30" fmla="*/ 1 w 67"/>
                <a:gd name="T31" fmla="*/ 0 h 170"/>
                <a:gd name="T32" fmla="*/ 0 w 67"/>
                <a:gd name="T33" fmla="*/ 0 h 170"/>
                <a:gd name="T34" fmla="*/ 0 w 67"/>
                <a:gd name="T35" fmla="*/ 0 h 170"/>
                <a:gd name="T36" fmla="*/ 0 w 67"/>
                <a:gd name="T37" fmla="*/ 1 h 170"/>
                <a:gd name="T38" fmla="*/ 0 w 67"/>
                <a:gd name="T39" fmla="*/ 1 h 170"/>
                <a:gd name="T40" fmla="*/ 1 w 67"/>
                <a:gd name="T41" fmla="*/ 1 h 170"/>
                <a:gd name="T42" fmla="*/ 1 w 67"/>
                <a:gd name="T43" fmla="*/ 1 h 170"/>
                <a:gd name="T44" fmla="*/ 1 w 67"/>
                <a:gd name="T45" fmla="*/ 2 h 170"/>
                <a:gd name="T46" fmla="*/ 1 w 67"/>
                <a:gd name="T47" fmla="*/ 2 h 170"/>
                <a:gd name="T48" fmla="*/ 1 w 67"/>
                <a:gd name="T49" fmla="*/ 2 h 170"/>
                <a:gd name="T50" fmla="*/ 1 w 67"/>
                <a:gd name="T51" fmla="*/ 3 h 170"/>
                <a:gd name="T52" fmla="*/ 1 w 67"/>
                <a:gd name="T53" fmla="*/ 3 h 170"/>
                <a:gd name="T54" fmla="*/ 1 w 67"/>
                <a:gd name="T55" fmla="*/ 4 h 170"/>
                <a:gd name="T56" fmla="*/ 1 w 67"/>
                <a:gd name="T57" fmla="*/ 4 h 170"/>
                <a:gd name="T58" fmla="*/ 1 w 67"/>
                <a:gd name="T59" fmla="*/ 5 h 170"/>
                <a:gd name="T60" fmla="*/ 1 w 67"/>
                <a:gd name="T61" fmla="*/ 5 h 170"/>
                <a:gd name="T62" fmla="*/ 1 w 67"/>
                <a:gd name="T63" fmla="*/ 5 h 170"/>
                <a:gd name="T64" fmla="*/ 1 w 67"/>
                <a:gd name="T65" fmla="*/ 5 h 170"/>
                <a:gd name="T66" fmla="*/ 0 w 67"/>
                <a:gd name="T67" fmla="*/ 5 h 170"/>
                <a:gd name="T68" fmla="*/ 0 w 67"/>
                <a:gd name="T69" fmla="*/ 5 h 1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7"/>
                <a:gd name="T106" fmla="*/ 0 h 170"/>
                <a:gd name="T107" fmla="*/ 67 w 67"/>
                <a:gd name="T108" fmla="*/ 170 h 17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7" h="170">
                  <a:moveTo>
                    <a:pt x="0" y="146"/>
                  </a:moveTo>
                  <a:lnTo>
                    <a:pt x="0" y="170"/>
                  </a:lnTo>
                  <a:lnTo>
                    <a:pt x="5" y="170"/>
                  </a:lnTo>
                  <a:lnTo>
                    <a:pt x="28" y="167"/>
                  </a:lnTo>
                  <a:lnTo>
                    <a:pt x="39" y="162"/>
                  </a:lnTo>
                  <a:lnTo>
                    <a:pt x="47" y="155"/>
                  </a:lnTo>
                  <a:lnTo>
                    <a:pt x="55" y="144"/>
                  </a:lnTo>
                  <a:lnTo>
                    <a:pt x="61" y="128"/>
                  </a:lnTo>
                  <a:lnTo>
                    <a:pt x="65" y="110"/>
                  </a:lnTo>
                  <a:lnTo>
                    <a:pt x="67" y="85"/>
                  </a:lnTo>
                  <a:lnTo>
                    <a:pt x="65" y="54"/>
                  </a:lnTo>
                  <a:lnTo>
                    <a:pt x="62" y="40"/>
                  </a:lnTo>
                  <a:lnTo>
                    <a:pt x="57" y="27"/>
                  </a:lnTo>
                  <a:lnTo>
                    <a:pt x="50" y="15"/>
                  </a:lnTo>
                  <a:lnTo>
                    <a:pt x="39" y="7"/>
                  </a:lnTo>
                  <a:lnTo>
                    <a:pt x="23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5" y="25"/>
                  </a:lnTo>
                  <a:lnTo>
                    <a:pt x="18" y="28"/>
                  </a:lnTo>
                  <a:lnTo>
                    <a:pt x="28" y="35"/>
                  </a:lnTo>
                  <a:lnTo>
                    <a:pt x="30" y="42"/>
                  </a:lnTo>
                  <a:lnTo>
                    <a:pt x="33" y="50"/>
                  </a:lnTo>
                  <a:lnTo>
                    <a:pt x="36" y="60"/>
                  </a:lnTo>
                  <a:lnTo>
                    <a:pt x="36" y="73"/>
                  </a:lnTo>
                  <a:lnTo>
                    <a:pt x="36" y="92"/>
                  </a:lnTo>
                  <a:lnTo>
                    <a:pt x="35" y="107"/>
                  </a:lnTo>
                  <a:lnTo>
                    <a:pt x="33" y="120"/>
                  </a:lnTo>
                  <a:lnTo>
                    <a:pt x="30" y="131"/>
                  </a:lnTo>
                  <a:lnTo>
                    <a:pt x="26" y="138"/>
                  </a:lnTo>
                  <a:lnTo>
                    <a:pt x="21" y="142"/>
                  </a:lnTo>
                  <a:lnTo>
                    <a:pt x="14" y="145"/>
                  </a:lnTo>
                  <a:lnTo>
                    <a:pt x="5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72" name="Freeform 571"/>
            <p:cNvSpPr>
              <a:spLocks/>
            </p:cNvSpPr>
            <p:nvPr/>
          </p:nvSpPr>
          <p:spPr bwMode="auto">
            <a:xfrm>
              <a:off x="2673" y="2062"/>
              <a:ext cx="22" cy="57"/>
            </a:xfrm>
            <a:custGeom>
              <a:avLst/>
              <a:gdLst>
                <a:gd name="T0" fmla="*/ 2 w 67"/>
                <a:gd name="T1" fmla="*/ 1 h 170"/>
                <a:gd name="T2" fmla="*/ 2 w 67"/>
                <a:gd name="T3" fmla="*/ 0 h 170"/>
                <a:gd name="T4" fmla="*/ 2 w 67"/>
                <a:gd name="T5" fmla="*/ 0 h 170"/>
                <a:gd name="T6" fmla="*/ 2 w 67"/>
                <a:gd name="T7" fmla="*/ 0 h 170"/>
                <a:gd name="T8" fmla="*/ 1 w 67"/>
                <a:gd name="T9" fmla="*/ 1 h 170"/>
                <a:gd name="T10" fmla="*/ 0 w 67"/>
                <a:gd name="T11" fmla="*/ 1 h 170"/>
                <a:gd name="T12" fmla="*/ 0 w 67"/>
                <a:gd name="T13" fmla="*/ 3 h 170"/>
                <a:gd name="T14" fmla="*/ 0 w 67"/>
                <a:gd name="T15" fmla="*/ 5 h 170"/>
                <a:gd name="T16" fmla="*/ 1 w 67"/>
                <a:gd name="T17" fmla="*/ 6 h 170"/>
                <a:gd name="T18" fmla="*/ 1 w 67"/>
                <a:gd name="T19" fmla="*/ 6 h 170"/>
                <a:gd name="T20" fmla="*/ 2 w 67"/>
                <a:gd name="T21" fmla="*/ 6 h 170"/>
                <a:gd name="T22" fmla="*/ 2 w 67"/>
                <a:gd name="T23" fmla="*/ 6 h 170"/>
                <a:gd name="T24" fmla="*/ 2 w 67"/>
                <a:gd name="T25" fmla="*/ 5 h 170"/>
                <a:gd name="T26" fmla="*/ 2 w 67"/>
                <a:gd name="T27" fmla="*/ 5 h 170"/>
                <a:gd name="T28" fmla="*/ 2 w 67"/>
                <a:gd name="T29" fmla="*/ 5 h 170"/>
                <a:gd name="T30" fmla="*/ 1 w 67"/>
                <a:gd name="T31" fmla="*/ 5 h 170"/>
                <a:gd name="T32" fmla="*/ 1 w 67"/>
                <a:gd name="T33" fmla="*/ 3 h 170"/>
                <a:gd name="T34" fmla="*/ 1 w 67"/>
                <a:gd name="T35" fmla="*/ 1 h 170"/>
                <a:gd name="T36" fmla="*/ 2 w 67"/>
                <a:gd name="T37" fmla="*/ 1 h 170"/>
                <a:gd name="T38" fmla="*/ 2 w 67"/>
                <a:gd name="T39" fmla="*/ 1 h 170"/>
                <a:gd name="T40" fmla="*/ 2 w 67"/>
                <a:gd name="T41" fmla="*/ 1 h 170"/>
                <a:gd name="T42" fmla="*/ 2 w 67"/>
                <a:gd name="T43" fmla="*/ 1 h 1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7"/>
                <a:gd name="T67" fmla="*/ 0 h 170"/>
                <a:gd name="T68" fmla="*/ 67 w 67"/>
                <a:gd name="T69" fmla="*/ 170 h 1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7" h="170">
                  <a:moveTo>
                    <a:pt x="62" y="18"/>
                  </a:moveTo>
                  <a:lnTo>
                    <a:pt x="62" y="0"/>
                  </a:lnTo>
                  <a:lnTo>
                    <a:pt x="67" y="0"/>
                  </a:lnTo>
                  <a:lnTo>
                    <a:pt x="44" y="2"/>
                  </a:lnTo>
                  <a:lnTo>
                    <a:pt x="19" y="14"/>
                  </a:lnTo>
                  <a:lnTo>
                    <a:pt x="5" y="36"/>
                  </a:lnTo>
                  <a:lnTo>
                    <a:pt x="0" y="85"/>
                  </a:lnTo>
                  <a:lnTo>
                    <a:pt x="6" y="128"/>
                  </a:lnTo>
                  <a:lnTo>
                    <a:pt x="20" y="155"/>
                  </a:lnTo>
                  <a:lnTo>
                    <a:pt x="39" y="167"/>
                  </a:lnTo>
                  <a:lnTo>
                    <a:pt x="67" y="170"/>
                  </a:lnTo>
                  <a:lnTo>
                    <a:pt x="62" y="170"/>
                  </a:lnTo>
                  <a:lnTo>
                    <a:pt x="62" y="146"/>
                  </a:lnTo>
                  <a:lnTo>
                    <a:pt x="67" y="146"/>
                  </a:lnTo>
                  <a:lnTo>
                    <a:pt x="46" y="142"/>
                  </a:lnTo>
                  <a:lnTo>
                    <a:pt x="37" y="131"/>
                  </a:lnTo>
                  <a:lnTo>
                    <a:pt x="31" y="73"/>
                  </a:lnTo>
                  <a:lnTo>
                    <a:pt x="35" y="36"/>
                  </a:lnTo>
                  <a:lnTo>
                    <a:pt x="49" y="21"/>
                  </a:lnTo>
                  <a:lnTo>
                    <a:pt x="62" y="18"/>
                  </a:lnTo>
                  <a:lnTo>
                    <a:pt x="67" y="25"/>
                  </a:lnTo>
                  <a:lnTo>
                    <a:pt x="6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73" name="Freeform 572"/>
            <p:cNvSpPr>
              <a:spLocks/>
            </p:cNvSpPr>
            <p:nvPr/>
          </p:nvSpPr>
          <p:spPr bwMode="auto">
            <a:xfrm>
              <a:off x="2750" y="2061"/>
              <a:ext cx="20" cy="58"/>
            </a:xfrm>
            <a:custGeom>
              <a:avLst/>
              <a:gdLst>
                <a:gd name="T0" fmla="*/ 0 w 61"/>
                <a:gd name="T1" fmla="*/ 6 h 173"/>
                <a:gd name="T2" fmla="*/ 0 w 61"/>
                <a:gd name="T3" fmla="*/ 6 h 173"/>
                <a:gd name="T4" fmla="*/ 0 w 61"/>
                <a:gd name="T5" fmla="*/ 6 h 173"/>
                <a:gd name="T6" fmla="*/ 1 w 61"/>
                <a:gd name="T7" fmla="*/ 6 h 173"/>
                <a:gd name="T8" fmla="*/ 1 w 61"/>
                <a:gd name="T9" fmla="*/ 6 h 173"/>
                <a:gd name="T10" fmla="*/ 2 w 61"/>
                <a:gd name="T11" fmla="*/ 6 h 173"/>
                <a:gd name="T12" fmla="*/ 2 w 61"/>
                <a:gd name="T13" fmla="*/ 5 h 173"/>
                <a:gd name="T14" fmla="*/ 2 w 61"/>
                <a:gd name="T15" fmla="*/ 5 h 173"/>
                <a:gd name="T16" fmla="*/ 2 w 61"/>
                <a:gd name="T17" fmla="*/ 4 h 173"/>
                <a:gd name="T18" fmla="*/ 2 w 61"/>
                <a:gd name="T19" fmla="*/ 3 h 173"/>
                <a:gd name="T20" fmla="*/ 2 w 61"/>
                <a:gd name="T21" fmla="*/ 2 h 173"/>
                <a:gd name="T22" fmla="*/ 2 w 61"/>
                <a:gd name="T23" fmla="*/ 2 h 173"/>
                <a:gd name="T24" fmla="*/ 2 w 61"/>
                <a:gd name="T25" fmla="*/ 1 h 173"/>
                <a:gd name="T26" fmla="*/ 2 w 61"/>
                <a:gd name="T27" fmla="*/ 1 h 173"/>
                <a:gd name="T28" fmla="*/ 1 w 61"/>
                <a:gd name="T29" fmla="*/ 0 h 173"/>
                <a:gd name="T30" fmla="*/ 1 w 61"/>
                <a:gd name="T31" fmla="*/ 0 h 173"/>
                <a:gd name="T32" fmla="*/ 0 w 61"/>
                <a:gd name="T33" fmla="*/ 0 h 173"/>
                <a:gd name="T34" fmla="*/ 0 w 61"/>
                <a:gd name="T35" fmla="*/ 0 h 173"/>
                <a:gd name="T36" fmla="*/ 0 w 61"/>
                <a:gd name="T37" fmla="*/ 0 h 173"/>
                <a:gd name="T38" fmla="*/ 0 w 61"/>
                <a:gd name="T39" fmla="*/ 1 h 173"/>
                <a:gd name="T40" fmla="*/ 0 w 61"/>
                <a:gd name="T41" fmla="*/ 1 h 173"/>
                <a:gd name="T42" fmla="*/ 1 w 61"/>
                <a:gd name="T43" fmla="*/ 1 h 173"/>
                <a:gd name="T44" fmla="*/ 1 w 61"/>
                <a:gd name="T45" fmla="*/ 1 h 173"/>
                <a:gd name="T46" fmla="*/ 1 w 61"/>
                <a:gd name="T47" fmla="*/ 1 h 173"/>
                <a:gd name="T48" fmla="*/ 1 w 61"/>
                <a:gd name="T49" fmla="*/ 2 h 173"/>
                <a:gd name="T50" fmla="*/ 1 w 61"/>
                <a:gd name="T51" fmla="*/ 2 h 173"/>
                <a:gd name="T52" fmla="*/ 1 w 61"/>
                <a:gd name="T53" fmla="*/ 3 h 173"/>
                <a:gd name="T54" fmla="*/ 1 w 61"/>
                <a:gd name="T55" fmla="*/ 4 h 173"/>
                <a:gd name="T56" fmla="*/ 1 w 61"/>
                <a:gd name="T57" fmla="*/ 5 h 173"/>
                <a:gd name="T58" fmla="*/ 1 w 61"/>
                <a:gd name="T59" fmla="*/ 5 h 173"/>
                <a:gd name="T60" fmla="*/ 1 w 61"/>
                <a:gd name="T61" fmla="*/ 5 h 173"/>
                <a:gd name="T62" fmla="*/ 1 w 61"/>
                <a:gd name="T63" fmla="*/ 6 h 173"/>
                <a:gd name="T64" fmla="*/ 0 w 61"/>
                <a:gd name="T65" fmla="*/ 6 h 173"/>
                <a:gd name="T66" fmla="*/ 0 w 61"/>
                <a:gd name="T67" fmla="*/ 6 h 1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1"/>
                <a:gd name="T103" fmla="*/ 0 h 173"/>
                <a:gd name="T104" fmla="*/ 61 w 61"/>
                <a:gd name="T105" fmla="*/ 173 h 1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1" h="173">
                  <a:moveTo>
                    <a:pt x="0" y="149"/>
                  </a:moveTo>
                  <a:lnTo>
                    <a:pt x="0" y="173"/>
                  </a:lnTo>
                  <a:lnTo>
                    <a:pt x="12" y="173"/>
                  </a:lnTo>
                  <a:lnTo>
                    <a:pt x="30" y="170"/>
                  </a:lnTo>
                  <a:lnTo>
                    <a:pt x="39" y="165"/>
                  </a:lnTo>
                  <a:lnTo>
                    <a:pt x="46" y="158"/>
                  </a:lnTo>
                  <a:lnTo>
                    <a:pt x="51" y="147"/>
                  </a:lnTo>
                  <a:lnTo>
                    <a:pt x="57" y="131"/>
                  </a:lnTo>
                  <a:lnTo>
                    <a:pt x="60" y="112"/>
                  </a:lnTo>
                  <a:lnTo>
                    <a:pt x="61" y="87"/>
                  </a:lnTo>
                  <a:lnTo>
                    <a:pt x="60" y="57"/>
                  </a:lnTo>
                  <a:lnTo>
                    <a:pt x="58" y="43"/>
                  </a:lnTo>
                  <a:lnTo>
                    <a:pt x="56" y="30"/>
                  </a:lnTo>
                  <a:lnTo>
                    <a:pt x="49" y="18"/>
                  </a:lnTo>
                  <a:lnTo>
                    <a:pt x="40" y="9"/>
                  </a:lnTo>
                  <a:lnTo>
                    <a:pt x="29" y="3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" y="25"/>
                  </a:lnTo>
                  <a:lnTo>
                    <a:pt x="14" y="27"/>
                  </a:lnTo>
                  <a:lnTo>
                    <a:pt x="21" y="30"/>
                  </a:lnTo>
                  <a:lnTo>
                    <a:pt x="26" y="35"/>
                  </a:lnTo>
                  <a:lnTo>
                    <a:pt x="30" y="42"/>
                  </a:lnTo>
                  <a:lnTo>
                    <a:pt x="35" y="62"/>
                  </a:lnTo>
                  <a:lnTo>
                    <a:pt x="36" y="87"/>
                  </a:lnTo>
                  <a:lnTo>
                    <a:pt x="36" y="108"/>
                  </a:lnTo>
                  <a:lnTo>
                    <a:pt x="32" y="127"/>
                  </a:lnTo>
                  <a:lnTo>
                    <a:pt x="29" y="137"/>
                  </a:lnTo>
                  <a:lnTo>
                    <a:pt x="24" y="144"/>
                  </a:lnTo>
                  <a:lnTo>
                    <a:pt x="15" y="148"/>
                  </a:lnTo>
                  <a:lnTo>
                    <a:pt x="5" y="149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74" name="Freeform 573"/>
            <p:cNvSpPr>
              <a:spLocks/>
            </p:cNvSpPr>
            <p:nvPr/>
          </p:nvSpPr>
          <p:spPr bwMode="auto">
            <a:xfrm>
              <a:off x="2731" y="2037"/>
              <a:ext cx="21" cy="82"/>
            </a:xfrm>
            <a:custGeom>
              <a:avLst/>
              <a:gdLst>
                <a:gd name="T0" fmla="*/ 2 w 61"/>
                <a:gd name="T1" fmla="*/ 3 h 246"/>
                <a:gd name="T2" fmla="*/ 2 w 61"/>
                <a:gd name="T3" fmla="*/ 3 h 246"/>
                <a:gd name="T4" fmla="*/ 2 w 61"/>
                <a:gd name="T5" fmla="*/ 3 h 246"/>
                <a:gd name="T6" fmla="*/ 2 w 61"/>
                <a:gd name="T7" fmla="*/ 3 h 246"/>
                <a:gd name="T8" fmla="*/ 1 w 61"/>
                <a:gd name="T9" fmla="*/ 3 h 246"/>
                <a:gd name="T10" fmla="*/ 1 w 61"/>
                <a:gd name="T11" fmla="*/ 3 h 246"/>
                <a:gd name="T12" fmla="*/ 1 w 61"/>
                <a:gd name="T13" fmla="*/ 0 h 246"/>
                <a:gd name="T14" fmla="*/ 0 w 61"/>
                <a:gd name="T15" fmla="*/ 0 h 246"/>
                <a:gd name="T16" fmla="*/ 0 w 61"/>
                <a:gd name="T17" fmla="*/ 9 h 246"/>
                <a:gd name="T18" fmla="*/ 1 w 61"/>
                <a:gd name="T19" fmla="*/ 9 h 246"/>
                <a:gd name="T20" fmla="*/ 1 w 61"/>
                <a:gd name="T21" fmla="*/ 8 h 246"/>
                <a:gd name="T22" fmla="*/ 2 w 61"/>
                <a:gd name="T23" fmla="*/ 9 h 246"/>
                <a:gd name="T24" fmla="*/ 2 w 61"/>
                <a:gd name="T25" fmla="*/ 9 h 246"/>
                <a:gd name="T26" fmla="*/ 2 w 61"/>
                <a:gd name="T27" fmla="*/ 9 h 246"/>
                <a:gd name="T28" fmla="*/ 2 w 61"/>
                <a:gd name="T29" fmla="*/ 8 h 246"/>
                <a:gd name="T30" fmla="*/ 2 w 61"/>
                <a:gd name="T31" fmla="*/ 8 h 246"/>
                <a:gd name="T32" fmla="*/ 2 w 61"/>
                <a:gd name="T33" fmla="*/ 8 h 246"/>
                <a:gd name="T34" fmla="*/ 1 w 61"/>
                <a:gd name="T35" fmla="*/ 8 h 246"/>
                <a:gd name="T36" fmla="*/ 1 w 61"/>
                <a:gd name="T37" fmla="*/ 6 h 246"/>
                <a:gd name="T38" fmla="*/ 1 w 61"/>
                <a:gd name="T39" fmla="*/ 4 h 246"/>
                <a:gd name="T40" fmla="*/ 2 w 61"/>
                <a:gd name="T41" fmla="*/ 3 h 246"/>
                <a:gd name="T42" fmla="*/ 2 w 61"/>
                <a:gd name="T43" fmla="*/ 3 h 246"/>
                <a:gd name="T44" fmla="*/ 2 w 61"/>
                <a:gd name="T45" fmla="*/ 4 h 246"/>
                <a:gd name="T46" fmla="*/ 2 w 61"/>
                <a:gd name="T47" fmla="*/ 3 h 2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1"/>
                <a:gd name="T73" fmla="*/ 0 h 246"/>
                <a:gd name="T74" fmla="*/ 61 w 61"/>
                <a:gd name="T75" fmla="*/ 246 h 24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1" h="246">
                  <a:moveTo>
                    <a:pt x="56" y="93"/>
                  </a:moveTo>
                  <a:lnTo>
                    <a:pt x="56" y="73"/>
                  </a:lnTo>
                  <a:lnTo>
                    <a:pt x="61" y="73"/>
                  </a:lnTo>
                  <a:lnTo>
                    <a:pt x="42" y="79"/>
                  </a:lnTo>
                  <a:lnTo>
                    <a:pt x="31" y="93"/>
                  </a:lnTo>
                  <a:lnTo>
                    <a:pt x="25" y="93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25" y="240"/>
                  </a:lnTo>
                  <a:lnTo>
                    <a:pt x="25" y="215"/>
                  </a:lnTo>
                  <a:lnTo>
                    <a:pt x="42" y="240"/>
                  </a:lnTo>
                  <a:lnTo>
                    <a:pt x="61" y="246"/>
                  </a:lnTo>
                  <a:lnTo>
                    <a:pt x="56" y="246"/>
                  </a:lnTo>
                  <a:lnTo>
                    <a:pt x="56" y="222"/>
                  </a:lnTo>
                  <a:lnTo>
                    <a:pt x="61" y="222"/>
                  </a:lnTo>
                  <a:lnTo>
                    <a:pt x="46" y="221"/>
                  </a:lnTo>
                  <a:lnTo>
                    <a:pt x="35" y="207"/>
                  </a:lnTo>
                  <a:lnTo>
                    <a:pt x="31" y="154"/>
                  </a:lnTo>
                  <a:lnTo>
                    <a:pt x="34" y="114"/>
                  </a:lnTo>
                  <a:lnTo>
                    <a:pt x="47" y="94"/>
                  </a:lnTo>
                  <a:lnTo>
                    <a:pt x="56" y="93"/>
                  </a:lnTo>
                  <a:lnTo>
                    <a:pt x="61" y="98"/>
                  </a:lnTo>
                  <a:lnTo>
                    <a:pt x="56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75" name="Rectangle 574"/>
            <p:cNvSpPr>
              <a:spLocks noChangeArrowheads="1"/>
            </p:cNvSpPr>
            <p:nvPr/>
          </p:nvSpPr>
          <p:spPr bwMode="auto">
            <a:xfrm>
              <a:off x="2784" y="2062"/>
              <a:ext cx="8" cy="5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476" name="Rectangle 575"/>
            <p:cNvSpPr>
              <a:spLocks noChangeArrowheads="1"/>
            </p:cNvSpPr>
            <p:nvPr/>
          </p:nvSpPr>
          <p:spPr bwMode="auto">
            <a:xfrm>
              <a:off x="2784" y="2037"/>
              <a:ext cx="8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477" name="Freeform 576"/>
            <p:cNvSpPr>
              <a:spLocks/>
            </p:cNvSpPr>
            <p:nvPr/>
          </p:nvSpPr>
          <p:spPr bwMode="auto">
            <a:xfrm>
              <a:off x="2809" y="2062"/>
              <a:ext cx="42" cy="55"/>
            </a:xfrm>
            <a:custGeom>
              <a:avLst/>
              <a:gdLst>
                <a:gd name="T0" fmla="*/ 5 w 124"/>
                <a:gd name="T1" fmla="*/ 6 h 164"/>
                <a:gd name="T2" fmla="*/ 5 w 124"/>
                <a:gd name="T3" fmla="*/ 2 h 164"/>
                <a:gd name="T4" fmla="*/ 5 w 124"/>
                <a:gd name="T5" fmla="*/ 2 h 164"/>
                <a:gd name="T6" fmla="*/ 5 w 124"/>
                <a:gd name="T7" fmla="*/ 1 h 164"/>
                <a:gd name="T8" fmla="*/ 4 w 124"/>
                <a:gd name="T9" fmla="*/ 0 h 164"/>
                <a:gd name="T10" fmla="*/ 2 w 124"/>
                <a:gd name="T11" fmla="*/ 0 h 164"/>
                <a:gd name="T12" fmla="*/ 2 w 124"/>
                <a:gd name="T13" fmla="*/ 1 h 164"/>
                <a:gd name="T14" fmla="*/ 1 w 124"/>
                <a:gd name="T15" fmla="*/ 1 h 164"/>
                <a:gd name="T16" fmla="*/ 1 w 124"/>
                <a:gd name="T17" fmla="*/ 1 h 164"/>
                <a:gd name="T18" fmla="*/ 1 w 124"/>
                <a:gd name="T19" fmla="*/ 1 h 164"/>
                <a:gd name="T20" fmla="*/ 1 w 124"/>
                <a:gd name="T21" fmla="*/ 0 h 164"/>
                <a:gd name="T22" fmla="*/ 0 w 124"/>
                <a:gd name="T23" fmla="*/ 0 h 164"/>
                <a:gd name="T24" fmla="*/ 0 w 124"/>
                <a:gd name="T25" fmla="*/ 1 h 164"/>
                <a:gd name="T26" fmla="*/ 0 w 124"/>
                <a:gd name="T27" fmla="*/ 1 h 164"/>
                <a:gd name="T28" fmla="*/ 0 w 124"/>
                <a:gd name="T29" fmla="*/ 6 h 164"/>
                <a:gd name="T30" fmla="*/ 1 w 124"/>
                <a:gd name="T31" fmla="*/ 6 h 164"/>
                <a:gd name="T32" fmla="*/ 1 w 124"/>
                <a:gd name="T33" fmla="*/ 2 h 164"/>
                <a:gd name="T34" fmla="*/ 1 w 124"/>
                <a:gd name="T35" fmla="*/ 2 h 164"/>
                <a:gd name="T36" fmla="*/ 1 w 124"/>
                <a:gd name="T37" fmla="*/ 1 h 164"/>
                <a:gd name="T38" fmla="*/ 2 w 124"/>
                <a:gd name="T39" fmla="*/ 1 h 164"/>
                <a:gd name="T40" fmla="*/ 3 w 124"/>
                <a:gd name="T41" fmla="*/ 1 h 164"/>
                <a:gd name="T42" fmla="*/ 3 w 124"/>
                <a:gd name="T43" fmla="*/ 1 h 164"/>
                <a:gd name="T44" fmla="*/ 4 w 124"/>
                <a:gd name="T45" fmla="*/ 1 h 164"/>
                <a:gd name="T46" fmla="*/ 4 w 124"/>
                <a:gd name="T47" fmla="*/ 2 h 164"/>
                <a:gd name="T48" fmla="*/ 4 w 124"/>
                <a:gd name="T49" fmla="*/ 2 h 164"/>
                <a:gd name="T50" fmla="*/ 4 w 124"/>
                <a:gd name="T51" fmla="*/ 6 h 164"/>
                <a:gd name="T52" fmla="*/ 5 w 124"/>
                <a:gd name="T53" fmla="*/ 6 h 1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4"/>
                <a:gd name="T82" fmla="*/ 0 h 164"/>
                <a:gd name="T83" fmla="*/ 124 w 124"/>
                <a:gd name="T84" fmla="*/ 164 h 16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4" h="164">
                  <a:moveTo>
                    <a:pt x="117" y="164"/>
                  </a:moveTo>
                  <a:lnTo>
                    <a:pt x="117" y="49"/>
                  </a:lnTo>
                  <a:lnTo>
                    <a:pt x="124" y="54"/>
                  </a:lnTo>
                  <a:lnTo>
                    <a:pt x="119" y="21"/>
                  </a:lnTo>
                  <a:lnTo>
                    <a:pt x="101" y="3"/>
                  </a:lnTo>
                  <a:lnTo>
                    <a:pt x="64" y="2"/>
                  </a:lnTo>
                  <a:lnTo>
                    <a:pt x="41" y="14"/>
                  </a:lnTo>
                  <a:lnTo>
                    <a:pt x="31" y="25"/>
                  </a:lnTo>
                  <a:lnTo>
                    <a:pt x="31" y="18"/>
                  </a:lnTo>
                  <a:lnTo>
                    <a:pt x="25" y="1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7" y="36"/>
                  </a:lnTo>
                  <a:lnTo>
                    <a:pt x="0" y="36"/>
                  </a:lnTo>
                  <a:lnTo>
                    <a:pt x="0" y="164"/>
                  </a:lnTo>
                  <a:lnTo>
                    <a:pt x="25" y="164"/>
                  </a:lnTo>
                  <a:lnTo>
                    <a:pt x="25" y="67"/>
                  </a:lnTo>
                  <a:lnTo>
                    <a:pt x="31" y="67"/>
                  </a:lnTo>
                  <a:lnTo>
                    <a:pt x="38" y="36"/>
                  </a:lnTo>
                  <a:lnTo>
                    <a:pt x="59" y="20"/>
                  </a:lnTo>
                  <a:lnTo>
                    <a:pt x="69" y="18"/>
                  </a:lnTo>
                  <a:lnTo>
                    <a:pt x="80" y="21"/>
                  </a:lnTo>
                  <a:lnTo>
                    <a:pt x="91" y="40"/>
                  </a:lnTo>
                  <a:lnTo>
                    <a:pt x="92" y="54"/>
                  </a:lnTo>
                  <a:lnTo>
                    <a:pt x="92" y="49"/>
                  </a:lnTo>
                  <a:lnTo>
                    <a:pt x="92" y="164"/>
                  </a:lnTo>
                  <a:lnTo>
                    <a:pt x="117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78" name="Freeform 577"/>
            <p:cNvSpPr>
              <a:spLocks/>
            </p:cNvSpPr>
            <p:nvPr/>
          </p:nvSpPr>
          <p:spPr bwMode="auto">
            <a:xfrm>
              <a:off x="2035" y="1526"/>
              <a:ext cx="1" cy="15"/>
            </a:xfrm>
            <a:custGeom>
              <a:avLst/>
              <a:gdLst>
                <a:gd name="T0" fmla="*/ 0 w 1"/>
                <a:gd name="T1" fmla="*/ 0 h 45"/>
                <a:gd name="T2" fmla="*/ 0 w 1"/>
                <a:gd name="T3" fmla="*/ 2 h 45"/>
                <a:gd name="T4" fmla="*/ 0 w 1"/>
                <a:gd name="T5" fmla="*/ 0 h 45"/>
                <a:gd name="T6" fmla="*/ 0 60000 65536"/>
                <a:gd name="T7" fmla="*/ 0 60000 65536"/>
                <a:gd name="T8" fmla="*/ 0 60000 65536"/>
                <a:gd name="T9" fmla="*/ 0 w 1"/>
                <a:gd name="T10" fmla="*/ 0 h 45"/>
                <a:gd name="T11" fmla="*/ 1 w 1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5">
                  <a:moveTo>
                    <a:pt x="0" y="0"/>
                  </a:moveTo>
                  <a:lnTo>
                    <a:pt x="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79" name="Freeform 578"/>
            <p:cNvSpPr>
              <a:spLocks/>
            </p:cNvSpPr>
            <p:nvPr/>
          </p:nvSpPr>
          <p:spPr bwMode="auto">
            <a:xfrm>
              <a:off x="1824" y="1526"/>
              <a:ext cx="1" cy="15"/>
            </a:xfrm>
            <a:custGeom>
              <a:avLst/>
              <a:gdLst>
                <a:gd name="T0" fmla="*/ 0 w 1"/>
                <a:gd name="T1" fmla="*/ 2 h 45"/>
                <a:gd name="T2" fmla="*/ 0 w 1"/>
                <a:gd name="T3" fmla="*/ 0 h 45"/>
                <a:gd name="T4" fmla="*/ 0 w 1"/>
                <a:gd name="T5" fmla="*/ 2 h 45"/>
                <a:gd name="T6" fmla="*/ 0 60000 65536"/>
                <a:gd name="T7" fmla="*/ 0 60000 65536"/>
                <a:gd name="T8" fmla="*/ 0 60000 65536"/>
                <a:gd name="T9" fmla="*/ 0 w 1"/>
                <a:gd name="T10" fmla="*/ 0 h 45"/>
                <a:gd name="T11" fmla="*/ 1 w 1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5">
                  <a:moveTo>
                    <a:pt x="0" y="45"/>
                  </a:move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80" name="Rectangle 579"/>
            <p:cNvSpPr>
              <a:spLocks noChangeArrowheads="1"/>
            </p:cNvSpPr>
            <p:nvPr/>
          </p:nvSpPr>
          <p:spPr bwMode="auto">
            <a:xfrm>
              <a:off x="1824" y="1526"/>
              <a:ext cx="211" cy="15"/>
            </a:xfrm>
            <a:prstGeom prst="rect">
              <a:avLst/>
            </a:prstGeom>
            <a:solidFill>
              <a:srgbClr val="FF004D"/>
            </a:solidFill>
            <a:ln w="0">
              <a:solidFill>
                <a:srgbClr val="FF004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481" name="Freeform 580"/>
            <p:cNvSpPr>
              <a:spLocks/>
            </p:cNvSpPr>
            <p:nvPr/>
          </p:nvSpPr>
          <p:spPr bwMode="auto">
            <a:xfrm>
              <a:off x="2035" y="1664"/>
              <a:ext cx="1" cy="15"/>
            </a:xfrm>
            <a:custGeom>
              <a:avLst/>
              <a:gdLst>
                <a:gd name="T0" fmla="*/ 0 w 1"/>
                <a:gd name="T1" fmla="*/ 0 h 45"/>
                <a:gd name="T2" fmla="*/ 0 w 1"/>
                <a:gd name="T3" fmla="*/ 2 h 45"/>
                <a:gd name="T4" fmla="*/ 0 w 1"/>
                <a:gd name="T5" fmla="*/ 0 h 45"/>
                <a:gd name="T6" fmla="*/ 0 60000 65536"/>
                <a:gd name="T7" fmla="*/ 0 60000 65536"/>
                <a:gd name="T8" fmla="*/ 0 60000 65536"/>
                <a:gd name="T9" fmla="*/ 0 w 1"/>
                <a:gd name="T10" fmla="*/ 0 h 45"/>
                <a:gd name="T11" fmla="*/ 1 w 1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5">
                  <a:moveTo>
                    <a:pt x="0" y="0"/>
                  </a:moveTo>
                  <a:lnTo>
                    <a:pt x="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5"/>
            </a:solidFill>
            <a:ln w="0">
              <a:solidFill>
                <a:srgbClr val="FFFF65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82" name="Freeform 581"/>
            <p:cNvSpPr>
              <a:spLocks/>
            </p:cNvSpPr>
            <p:nvPr/>
          </p:nvSpPr>
          <p:spPr bwMode="auto">
            <a:xfrm>
              <a:off x="1824" y="1664"/>
              <a:ext cx="1" cy="15"/>
            </a:xfrm>
            <a:custGeom>
              <a:avLst/>
              <a:gdLst>
                <a:gd name="T0" fmla="*/ 0 w 1"/>
                <a:gd name="T1" fmla="*/ 2 h 45"/>
                <a:gd name="T2" fmla="*/ 0 w 1"/>
                <a:gd name="T3" fmla="*/ 0 h 45"/>
                <a:gd name="T4" fmla="*/ 0 w 1"/>
                <a:gd name="T5" fmla="*/ 2 h 45"/>
                <a:gd name="T6" fmla="*/ 0 60000 65536"/>
                <a:gd name="T7" fmla="*/ 0 60000 65536"/>
                <a:gd name="T8" fmla="*/ 0 60000 65536"/>
                <a:gd name="T9" fmla="*/ 0 w 1"/>
                <a:gd name="T10" fmla="*/ 0 h 45"/>
                <a:gd name="T11" fmla="*/ 1 w 1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5">
                  <a:moveTo>
                    <a:pt x="0" y="45"/>
                  </a:move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65"/>
            </a:solidFill>
            <a:ln w="0">
              <a:solidFill>
                <a:srgbClr val="FFFF65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83" name="Rectangle 582"/>
            <p:cNvSpPr>
              <a:spLocks noChangeArrowheads="1"/>
            </p:cNvSpPr>
            <p:nvPr/>
          </p:nvSpPr>
          <p:spPr bwMode="auto">
            <a:xfrm>
              <a:off x="1824" y="1664"/>
              <a:ext cx="211" cy="15"/>
            </a:xfrm>
            <a:prstGeom prst="rect">
              <a:avLst/>
            </a:prstGeom>
            <a:solidFill>
              <a:srgbClr val="FFFF65"/>
            </a:solidFill>
            <a:ln w="0">
              <a:solidFill>
                <a:srgbClr val="FFFF6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484" name="Freeform 583"/>
            <p:cNvSpPr>
              <a:spLocks/>
            </p:cNvSpPr>
            <p:nvPr/>
          </p:nvSpPr>
          <p:spPr bwMode="auto">
            <a:xfrm>
              <a:off x="2035" y="1803"/>
              <a:ext cx="1" cy="15"/>
            </a:xfrm>
            <a:custGeom>
              <a:avLst/>
              <a:gdLst>
                <a:gd name="T0" fmla="*/ 0 w 1"/>
                <a:gd name="T1" fmla="*/ 0 h 44"/>
                <a:gd name="T2" fmla="*/ 0 w 1"/>
                <a:gd name="T3" fmla="*/ 2 h 44"/>
                <a:gd name="T4" fmla="*/ 0 w 1"/>
                <a:gd name="T5" fmla="*/ 0 h 44"/>
                <a:gd name="T6" fmla="*/ 0 60000 65536"/>
                <a:gd name="T7" fmla="*/ 0 60000 65536"/>
                <a:gd name="T8" fmla="*/ 0 60000 65536"/>
                <a:gd name="T9" fmla="*/ 0 w 1"/>
                <a:gd name="T10" fmla="*/ 0 h 44"/>
                <a:gd name="T11" fmla="*/ 1 w 1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4">
                  <a:moveTo>
                    <a:pt x="0" y="0"/>
                  </a:move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59"/>
            </a:solidFill>
            <a:ln w="0">
              <a:solidFill>
                <a:srgbClr val="00FF59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85" name="Freeform 584"/>
            <p:cNvSpPr>
              <a:spLocks/>
            </p:cNvSpPr>
            <p:nvPr/>
          </p:nvSpPr>
          <p:spPr bwMode="auto">
            <a:xfrm>
              <a:off x="1824" y="1803"/>
              <a:ext cx="1" cy="15"/>
            </a:xfrm>
            <a:custGeom>
              <a:avLst/>
              <a:gdLst>
                <a:gd name="T0" fmla="*/ 0 w 1"/>
                <a:gd name="T1" fmla="*/ 2 h 44"/>
                <a:gd name="T2" fmla="*/ 0 w 1"/>
                <a:gd name="T3" fmla="*/ 0 h 44"/>
                <a:gd name="T4" fmla="*/ 0 w 1"/>
                <a:gd name="T5" fmla="*/ 2 h 44"/>
                <a:gd name="T6" fmla="*/ 0 60000 65536"/>
                <a:gd name="T7" fmla="*/ 0 60000 65536"/>
                <a:gd name="T8" fmla="*/ 0 60000 65536"/>
                <a:gd name="T9" fmla="*/ 0 w 1"/>
                <a:gd name="T10" fmla="*/ 0 h 44"/>
                <a:gd name="T11" fmla="*/ 1 w 1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4">
                  <a:moveTo>
                    <a:pt x="0" y="44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FF59"/>
            </a:solidFill>
            <a:ln w="0">
              <a:solidFill>
                <a:srgbClr val="00FF59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86" name="Rectangle 585"/>
            <p:cNvSpPr>
              <a:spLocks noChangeArrowheads="1"/>
            </p:cNvSpPr>
            <p:nvPr/>
          </p:nvSpPr>
          <p:spPr bwMode="auto">
            <a:xfrm>
              <a:off x="1824" y="1803"/>
              <a:ext cx="211" cy="15"/>
            </a:xfrm>
            <a:prstGeom prst="rect">
              <a:avLst/>
            </a:prstGeom>
            <a:solidFill>
              <a:srgbClr val="00FF59"/>
            </a:solidFill>
            <a:ln w="0">
              <a:solidFill>
                <a:srgbClr val="00FF5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487" name="Freeform 586"/>
            <p:cNvSpPr>
              <a:spLocks/>
            </p:cNvSpPr>
            <p:nvPr/>
          </p:nvSpPr>
          <p:spPr bwMode="auto">
            <a:xfrm>
              <a:off x="2035" y="1944"/>
              <a:ext cx="1" cy="14"/>
            </a:xfrm>
            <a:custGeom>
              <a:avLst/>
              <a:gdLst>
                <a:gd name="T0" fmla="*/ 0 w 1"/>
                <a:gd name="T1" fmla="*/ 0 h 44"/>
                <a:gd name="T2" fmla="*/ 0 w 1"/>
                <a:gd name="T3" fmla="*/ 1 h 44"/>
                <a:gd name="T4" fmla="*/ 0 w 1"/>
                <a:gd name="T5" fmla="*/ 0 h 44"/>
                <a:gd name="T6" fmla="*/ 0 60000 65536"/>
                <a:gd name="T7" fmla="*/ 0 60000 65536"/>
                <a:gd name="T8" fmla="*/ 0 60000 65536"/>
                <a:gd name="T9" fmla="*/ 0 w 1"/>
                <a:gd name="T10" fmla="*/ 0 h 44"/>
                <a:gd name="T11" fmla="*/ 1 w 1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4">
                  <a:moveTo>
                    <a:pt x="0" y="0"/>
                  </a:move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88" name="Freeform 587"/>
            <p:cNvSpPr>
              <a:spLocks/>
            </p:cNvSpPr>
            <p:nvPr/>
          </p:nvSpPr>
          <p:spPr bwMode="auto">
            <a:xfrm>
              <a:off x="1824" y="1944"/>
              <a:ext cx="1" cy="14"/>
            </a:xfrm>
            <a:custGeom>
              <a:avLst/>
              <a:gdLst>
                <a:gd name="T0" fmla="*/ 0 w 1"/>
                <a:gd name="T1" fmla="*/ 1 h 44"/>
                <a:gd name="T2" fmla="*/ 0 w 1"/>
                <a:gd name="T3" fmla="*/ 0 h 44"/>
                <a:gd name="T4" fmla="*/ 0 w 1"/>
                <a:gd name="T5" fmla="*/ 1 h 44"/>
                <a:gd name="T6" fmla="*/ 0 60000 65536"/>
                <a:gd name="T7" fmla="*/ 0 60000 65536"/>
                <a:gd name="T8" fmla="*/ 0 60000 65536"/>
                <a:gd name="T9" fmla="*/ 0 w 1"/>
                <a:gd name="T10" fmla="*/ 0 h 44"/>
                <a:gd name="T11" fmla="*/ 1 w 1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4">
                  <a:moveTo>
                    <a:pt x="0" y="44"/>
                  </a:move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89" name="Rectangle 588"/>
            <p:cNvSpPr>
              <a:spLocks noChangeArrowheads="1"/>
            </p:cNvSpPr>
            <p:nvPr/>
          </p:nvSpPr>
          <p:spPr bwMode="auto">
            <a:xfrm>
              <a:off x="1824" y="1944"/>
              <a:ext cx="211" cy="14"/>
            </a:xfrm>
            <a:prstGeom prst="rect">
              <a:avLst/>
            </a:prstGeom>
            <a:solidFill>
              <a:srgbClr val="FF8000"/>
            </a:solidFill>
            <a:ln w="0">
              <a:solidFill>
                <a:srgbClr val="FF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490" name="Freeform 589"/>
            <p:cNvSpPr>
              <a:spLocks/>
            </p:cNvSpPr>
            <p:nvPr/>
          </p:nvSpPr>
          <p:spPr bwMode="auto">
            <a:xfrm>
              <a:off x="2035" y="2080"/>
              <a:ext cx="1" cy="15"/>
            </a:xfrm>
            <a:custGeom>
              <a:avLst/>
              <a:gdLst>
                <a:gd name="T0" fmla="*/ 0 w 1"/>
                <a:gd name="T1" fmla="*/ 0 h 45"/>
                <a:gd name="T2" fmla="*/ 0 w 1"/>
                <a:gd name="T3" fmla="*/ 2 h 45"/>
                <a:gd name="T4" fmla="*/ 0 w 1"/>
                <a:gd name="T5" fmla="*/ 0 h 45"/>
                <a:gd name="T6" fmla="*/ 0 60000 65536"/>
                <a:gd name="T7" fmla="*/ 0 60000 65536"/>
                <a:gd name="T8" fmla="*/ 0 60000 65536"/>
                <a:gd name="T9" fmla="*/ 0 w 1"/>
                <a:gd name="T10" fmla="*/ 0 h 45"/>
                <a:gd name="T11" fmla="*/ 1 w 1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5">
                  <a:moveTo>
                    <a:pt x="0" y="0"/>
                  </a:moveTo>
                  <a:lnTo>
                    <a:pt x="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CB"/>
            </a:solidFill>
            <a:ln w="0">
              <a:solidFill>
                <a:srgbClr val="0080CB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91" name="Freeform 590"/>
            <p:cNvSpPr>
              <a:spLocks/>
            </p:cNvSpPr>
            <p:nvPr/>
          </p:nvSpPr>
          <p:spPr bwMode="auto">
            <a:xfrm>
              <a:off x="1824" y="2080"/>
              <a:ext cx="1" cy="15"/>
            </a:xfrm>
            <a:custGeom>
              <a:avLst/>
              <a:gdLst>
                <a:gd name="T0" fmla="*/ 0 w 1"/>
                <a:gd name="T1" fmla="*/ 2 h 45"/>
                <a:gd name="T2" fmla="*/ 0 w 1"/>
                <a:gd name="T3" fmla="*/ 0 h 45"/>
                <a:gd name="T4" fmla="*/ 0 w 1"/>
                <a:gd name="T5" fmla="*/ 2 h 45"/>
                <a:gd name="T6" fmla="*/ 0 60000 65536"/>
                <a:gd name="T7" fmla="*/ 0 60000 65536"/>
                <a:gd name="T8" fmla="*/ 0 60000 65536"/>
                <a:gd name="T9" fmla="*/ 0 w 1"/>
                <a:gd name="T10" fmla="*/ 0 h 45"/>
                <a:gd name="T11" fmla="*/ 1 w 1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5">
                  <a:moveTo>
                    <a:pt x="0" y="45"/>
                  </a:move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80CB"/>
            </a:solidFill>
            <a:ln w="0">
              <a:solidFill>
                <a:srgbClr val="0080CB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92" name="Rectangle 591"/>
            <p:cNvSpPr>
              <a:spLocks noChangeArrowheads="1"/>
            </p:cNvSpPr>
            <p:nvPr/>
          </p:nvSpPr>
          <p:spPr bwMode="auto">
            <a:xfrm>
              <a:off x="1824" y="2080"/>
              <a:ext cx="211" cy="15"/>
            </a:xfrm>
            <a:prstGeom prst="rect">
              <a:avLst/>
            </a:prstGeom>
            <a:solidFill>
              <a:srgbClr val="0080CB"/>
            </a:solidFill>
            <a:ln w="0">
              <a:solidFill>
                <a:srgbClr val="0080C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493" name="Freeform 592"/>
            <p:cNvSpPr>
              <a:spLocks/>
            </p:cNvSpPr>
            <p:nvPr/>
          </p:nvSpPr>
          <p:spPr bwMode="auto">
            <a:xfrm>
              <a:off x="1571" y="1506"/>
              <a:ext cx="5" cy="1"/>
            </a:xfrm>
            <a:custGeom>
              <a:avLst/>
              <a:gdLst>
                <a:gd name="T0" fmla="*/ 0 w 16"/>
                <a:gd name="T1" fmla="*/ 0 h 1"/>
                <a:gd name="T2" fmla="*/ 1 w 16"/>
                <a:gd name="T3" fmla="*/ 0 h 1"/>
                <a:gd name="T4" fmla="*/ 0 w 16"/>
                <a:gd name="T5" fmla="*/ 0 h 1"/>
                <a:gd name="T6" fmla="*/ 0 60000 65536"/>
                <a:gd name="T7" fmla="*/ 0 60000 65536"/>
                <a:gd name="T8" fmla="*/ 0 60000 65536"/>
                <a:gd name="T9" fmla="*/ 0 w 16"/>
                <a:gd name="T10" fmla="*/ 0 h 1"/>
                <a:gd name="T11" fmla="*/ 16 w 1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94" name="Freeform 593"/>
            <p:cNvSpPr>
              <a:spLocks/>
            </p:cNvSpPr>
            <p:nvPr/>
          </p:nvSpPr>
          <p:spPr bwMode="auto">
            <a:xfrm>
              <a:off x="4604" y="3341"/>
              <a:ext cx="1" cy="6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 h 17"/>
                <a:gd name="T4" fmla="*/ 0 w 1"/>
                <a:gd name="T5" fmla="*/ 0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1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0"/>
                  </a:move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95" name="Freeform 594"/>
            <p:cNvSpPr>
              <a:spLocks/>
            </p:cNvSpPr>
            <p:nvPr/>
          </p:nvSpPr>
          <p:spPr bwMode="auto">
            <a:xfrm>
              <a:off x="1571" y="1506"/>
              <a:ext cx="5" cy="1841"/>
            </a:xfrm>
            <a:custGeom>
              <a:avLst/>
              <a:gdLst>
                <a:gd name="T0" fmla="*/ 0 w 16"/>
                <a:gd name="T1" fmla="*/ 0 h 5522"/>
                <a:gd name="T2" fmla="*/ 1 w 16"/>
                <a:gd name="T3" fmla="*/ 0 h 5522"/>
                <a:gd name="T4" fmla="*/ 1 w 16"/>
                <a:gd name="T5" fmla="*/ 204 h 5522"/>
                <a:gd name="T6" fmla="*/ 0 w 16"/>
                <a:gd name="T7" fmla="*/ 204 h 5522"/>
                <a:gd name="T8" fmla="*/ 0 w 16"/>
                <a:gd name="T9" fmla="*/ 205 h 5522"/>
                <a:gd name="T10" fmla="*/ 0 w 16"/>
                <a:gd name="T11" fmla="*/ 205 h 5522"/>
                <a:gd name="T12" fmla="*/ 0 w 16"/>
                <a:gd name="T13" fmla="*/ 0 h 55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5522"/>
                <a:gd name="T23" fmla="*/ 16 w 16"/>
                <a:gd name="T24" fmla="*/ 5522 h 55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5522">
                  <a:moveTo>
                    <a:pt x="0" y="0"/>
                  </a:moveTo>
                  <a:lnTo>
                    <a:pt x="16" y="0"/>
                  </a:lnTo>
                  <a:lnTo>
                    <a:pt x="16" y="5505"/>
                  </a:lnTo>
                  <a:lnTo>
                    <a:pt x="8" y="5505"/>
                  </a:lnTo>
                  <a:lnTo>
                    <a:pt x="8" y="5522"/>
                  </a:lnTo>
                  <a:lnTo>
                    <a:pt x="0" y="55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r-PK"/>
            </a:p>
          </p:txBody>
        </p:sp>
        <p:sp>
          <p:nvSpPr>
            <p:cNvPr id="13496" name="Rectangle 595"/>
            <p:cNvSpPr>
              <a:spLocks noChangeArrowheads="1"/>
            </p:cNvSpPr>
            <p:nvPr/>
          </p:nvSpPr>
          <p:spPr bwMode="auto">
            <a:xfrm>
              <a:off x="1573" y="3341"/>
              <a:ext cx="3031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wing test tubes design template">
  <a:themeElements>
    <a:clrScheme name="Glowing test tubes design template 6">
      <a:dk1>
        <a:srgbClr val="5C1F00"/>
      </a:dk1>
      <a:lt1>
        <a:srgbClr val="FFFFCC"/>
      </a:lt1>
      <a:dk2>
        <a:srgbClr val="7E2A00"/>
      </a:dk2>
      <a:lt2>
        <a:srgbClr val="DFD293"/>
      </a:lt2>
      <a:accent1>
        <a:srgbClr val="FF6600"/>
      </a:accent1>
      <a:accent2>
        <a:srgbClr val="DF8F3F"/>
      </a:accent2>
      <a:accent3>
        <a:srgbClr val="C0ACAA"/>
      </a:accent3>
      <a:accent4>
        <a:srgbClr val="DADAAE"/>
      </a:accent4>
      <a:accent5>
        <a:srgbClr val="FFB8AA"/>
      </a:accent5>
      <a:accent6>
        <a:srgbClr val="CA8138"/>
      </a:accent6>
      <a:hlink>
        <a:srgbClr val="FFFF99"/>
      </a:hlink>
      <a:folHlink>
        <a:srgbClr val="FFCC99"/>
      </a:folHlink>
    </a:clrScheme>
    <a:fontScheme name="Glowing test tub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lowing test tubes desig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EEC2"/>
        </a:accent1>
        <a:accent2>
          <a:srgbClr val="653A01"/>
        </a:accent2>
        <a:accent3>
          <a:srgbClr val="FFFFFF"/>
        </a:accent3>
        <a:accent4>
          <a:srgbClr val="000000"/>
        </a:accent4>
        <a:accent5>
          <a:srgbClr val="FEF5DD"/>
        </a:accent5>
        <a:accent6>
          <a:srgbClr val="5B3401"/>
        </a:accent6>
        <a:hlink>
          <a:srgbClr val="009999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4">
        <a:dk1>
          <a:srgbClr val="462300"/>
        </a:dk1>
        <a:lt1>
          <a:srgbClr val="FFFFFF"/>
        </a:lt1>
        <a:dk2>
          <a:srgbClr val="000000"/>
        </a:dk2>
        <a:lt2>
          <a:srgbClr val="808080"/>
        </a:lt2>
        <a:accent1>
          <a:srgbClr val="FFE499"/>
        </a:accent1>
        <a:accent2>
          <a:srgbClr val="FCA416"/>
        </a:accent2>
        <a:accent3>
          <a:srgbClr val="FFFFFF"/>
        </a:accent3>
        <a:accent4>
          <a:srgbClr val="3A1C00"/>
        </a:accent4>
        <a:accent5>
          <a:srgbClr val="FFEFCA"/>
        </a:accent5>
        <a:accent6>
          <a:srgbClr val="E49413"/>
        </a:accent6>
        <a:hlink>
          <a:srgbClr val="6633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5">
        <a:dk1>
          <a:srgbClr val="422100"/>
        </a:dk1>
        <a:lt1>
          <a:srgbClr val="FFFFCC"/>
        </a:lt1>
        <a:dk2>
          <a:srgbClr val="000000"/>
        </a:dk2>
        <a:lt2>
          <a:srgbClr val="969696"/>
        </a:lt2>
        <a:accent1>
          <a:srgbClr val="FFFFCC"/>
        </a:accent1>
        <a:accent2>
          <a:srgbClr val="E7B96F"/>
        </a:accent2>
        <a:accent3>
          <a:srgbClr val="FFFFE2"/>
        </a:accent3>
        <a:accent4>
          <a:srgbClr val="371B00"/>
        </a:accent4>
        <a:accent5>
          <a:srgbClr val="FFFFE2"/>
        </a:accent5>
        <a:accent6>
          <a:srgbClr val="D1A764"/>
        </a:accent6>
        <a:hlink>
          <a:srgbClr val="0066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6">
        <a:dk1>
          <a:srgbClr val="5C1F00"/>
        </a:dk1>
        <a:lt1>
          <a:srgbClr val="FFFFCC"/>
        </a:lt1>
        <a:dk2>
          <a:srgbClr val="7E2A00"/>
        </a:dk2>
        <a:lt2>
          <a:srgbClr val="DFD293"/>
        </a:lt2>
        <a:accent1>
          <a:srgbClr val="FF6600"/>
        </a:accent1>
        <a:accent2>
          <a:srgbClr val="DF8F3F"/>
        </a:accent2>
        <a:accent3>
          <a:srgbClr val="C0ACAA"/>
        </a:accent3>
        <a:accent4>
          <a:srgbClr val="DADAAE"/>
        </a:accent4>
        <a:accent5>
          <a:srgbClr val="FFB8AA"/>
        </a:accent5>
        <a:accent6>
          <a:srgbClr val="CA8138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7">
        <a:dk1>
          <a:srgbClr val="005A58"/>
        </a:dk1>
        <a:lt1>
          <a:srgbClr val="FFE8A9"/>
        </a:lt1>
        <a:dk2>
          <a:srgbClr val="CC9900"/>
        </a:dk2>
        <a:lt2>
          <a:srgbClr val="FFFF99"/>
        </a:lt2>
        <a:accent1>
          <a:srgbClr val="E0A04A"/>
        </a:accent1>
        <a:accent2>
          <a:srgbClr val="9478BC"/>
        </a:accent2>
        <a:accent3>
          <a:srgbClr val="E2CAAA"/>
        </a:accent3>
        <a:accent4>
          <a:srgbClr val="DAC690"/>
        </a:accent4>
        <a:accent5>
          <a:srgbClr val="EDCDB1"/>
        </a:accent5>
        <a:accent6>
          <a:srgbClr val="866CAA"/>
        </a:accent6>
        <a:hlink>
          <a:srgbClr val="EFE2BD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8">
        <a:dk1>
          <a:srgbClr val="003366"/>
        </a:dk1>
        <a:lt1>
          <a:srgbClr val="E0DFDA"/>
        </a:lt1>
        <a:dk2>
          <a:srgbClr val="B6B6AE"/>
        </a:dk2>
        <a:lt2>
          <a:srgbClr val="FFFFCC"/>
        </a:lt2>
        <a:accent1>
          <a:srgbClr val="DF9C5F"/>
        </a:accent1>
        <a:accent2>
          <a:srgbClr val="CCCC00"/>
        </a:accent2>
        <a:accent3>
          <a:srgbClr val="D7D7D3"/>
        </a:accent3>
        <a:accent4>
          <a:srgbClr val="BFBEBA"/>
        </a:accent4>
        <a:accent5>
          <a:srgbClr val="ECCBB6"/>
        </a:accent5>
        <a:accent6>
          <a:srgbClr val="B9B900"/>
        </a:accent6>
        <a:hlink>
          <a:srgbClr val="FFFFCC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9">
        <a:dk1>
          <a:srgbClr val="777777"/>
        </a:dk1>
        <a:lt1>
          <a:srgbClr val="FFFFCC"/>
        </a:lt1>
        <a:dk2>
          <a:srgbClr val="A1A496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DCFC9"/>
        </a:accent3>
        <a:accent4>
          <a:srgbClr val="DADAAE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0">
        <a:dk1>
          <a:srgbClr val="2D2015"/>
        </a:dk1>
        <a:lt1>
          <a:srgbClr val="FFEE99"/>
        </a:lt1>
        <a:dk2>
          <a:srgbClr val="523E26"/>
        </a:dk2>
        <a:lt2>
          <a:srgbClr val="DFC08D"/>
        </a:lt2>
        <a:accent1>
          <a:srgbClr val="A0815C"/>
        </a:accent1>
        <a:accent2>
          <a:srgbClr val="8F5F2F"/>
        </a:accent2>
        <a:accent3>
          <a:srgbClr val="B3AFAC"/>
        </a:accent3>
        <a:accent4>
          <a:srgbClr val="DACB82"/>
        </a:accent4>
        <a:accent5>
          <a:srgbClr val="CDC1B5"/>
        </a:accent5>
        <a:accent6>
          <a:srgbClr val="81552A"/>
        </a:accent6>
        <a:hlink>
          <a:srgbClr val="CCB400"/>
        </a:hlink>
        <a:folHlink>
          <a:srgbClr val="E2DA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1">
        <a:dk1>
          <a:srgbClr val="422100"/>
        </a:dk1>
        <a:lt1>
          <a:srgbClr val="FFEC99"/>
        </a:lt1>
        <a:dk2>
          <a:srgbClr val="000000"/>
        </a:dk2>
        <a:lt2>
          <a:srgbClr val="777777"/>
        </a:lt2>
        <a:accent1>
          <a:srgbClr val="FEECCC"/>
        </a:accent1>
        <a:accent2>
          <a:srgbClr val="FFCC00"/>
        </a:accent2>
        <a:accent3>
          <a:srgbClr val="FFF4CA"/>
        </a:accent3>
        <a:accent4>
          <a:srgbClr val="371B00"/>
        </a:accent4>
        <a:accent5>
          <a:srgbClr val="FEF4E2"/>
        </a:accent5>
        <a:accent6>
          <a:srgbClr val="E7B900"/>
        </a:accent6>
        <a:hlink>
          <a:srgbClr val="FE6E0C"/>
        </a:hlink>
        <a:folHlink>
          <a:srgbClr val="B4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12">
        <a:dk1>
          <a:srgbClr val="336699"/>
        </a:dk1>
        <a:lt1>
          <a:srgbClr val="FFFFCC"/>
        </a:lt1>
        <a:dk2>
          <a:srgbClr val="000000"/>
        </a:dk2>
        <a:lt2>
          <a:srgbClr val="F3F1E1"/>
        </a:lt2>
        <a:accent1>
          <a:srgbClr val="FF6600"/>
        </a:accent1>
        <a:accent2>
          <a:srgbClr val="865B26"/>
        </a:accent2>
        <a:accent3>
          <a:srgbClr val="AAAAAA"/>
        </a:accent3>
        <a:accent4>
          <a:srgbClr val="DADAAE"/>
        </a:accent4>
        <a:accent5>
          <a:srgbClr val="FFB8AA"/>
        </a:accent5>
        <a:accent6>
          <a:srgbClr val="795221"/>
        </a:accent6>
        <a:hlink>
          <a:srgbClr val="FFCC00"/>
        </a:hlink>
        <a:folHlink>
          <a:srgbClr val="FFFA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3">
        <a:dk1>
          <a:srgbClr val="3E3E5C"/>
        </a:dk1>
        <a:lt1>
          <a:srgbClr val="FBEAD3"/>
        </a:lt1>
        <a:dk2>
          <a:srgbClr val="FFCC00"/>
        </a:dk2>
        <a:lt2>
          <a:srgbClr val="FFFFFF"/>
        </a:lt2>
        <a:accent1>
          <a:srgbClr val="A16233"/>
        </a:accent1>
        <a:accent2>
          <a:srgbClr val="CC9900"/>
        </a:accent2>
        <a:accent3>
          <a:srgbClr val="FFE2AA"/>
        </a:accent3>
        <a:accent4>
          <a:srgbClr val="D6C8B4"/>
        </a:accent4>
        <a:accent5>
          <a:srgbClr val="CDB7AD"/>
        </a:accent5>
        <a:accent6>
          <a:srgbClr val="B98A00"/>
        </a:accent6>
        <a:hlink>
          <a:srgbClr val="FDD30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safety2004</Template>
  <TotalTime>1767</TotalTime>
  <Words>2161</Words>
  <Application>Microsoft Office PowerPoint</Application>
  <PresentationFormat>On-screen Show (4:3)</PresentationFormat>
  <Paragraphs>339</Paragraphs>
  <Slides>64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5" baseType="lpstr">
      <vt:lpstr>Apple Chancery</vt:lpstr>
      <vt:lpstr>Arial</vt:lpstr>
      <vt:lpstr>Arial Black</vt:lpstr>
      <vt:lpstr>Symbol</vt:lpstr>
      <vt:lpstr>Textile</vt:lpstr>
      <vt:lpstr>Times New Roman</vt:lpstr>
      <vt:lpstr>Wingdings</vt:lpstr>
      <vt:lpstr>Wingdings 2</vt:lpstr>
      <vt:lpstr>Glowing test tubes design template</vt:lpstr>
      <vt:lpstr>Chart</vt:lpstr>
      <vt:lpstr>CS ChemDraw Drawing</vt:lpstr>
      <vt:lpstr>Fundamentals of  UV-Visible Spectroscopy </vt:lpstr>
      <vt:lpstr>What is Spectroscopy?</vt:lpstr>
      <vt:lpstr>What is Light?</vt:lpstr>
      <vt:lpstr>PowerPoint Presentation</vt:lpstr>
      <vt:lpstr>PowerPoint Presentation</vt:lpstr>
      <vt:lpstr>PowerPoint Presentation</vt:lpstr>
      <vt:lpstr>PowerPoint Presentation</vt:lpstr>
      <vt:lpstr>An Electronic Spectrum</vt:lpstr>
      <vt:lpstr>Absorption Spectra of Hemoglobin Derivatives</vt:lpstr>
      <vt:lpstr>Components of the basic UV Visible spectrophotometer</vt:lpstr>
      <vt:lpstr>Instruments for measuring the absorption of U.V. or visible radiation are made up of the following components; </vt:lpstr>
      <vt:lpstr>Sources of UV radiation</vt:lpstr>
      <vt:lpstr>PowerPoint Presentation</vt:lpstr>
      <vt:lpstr>All monochromators contain:</vt:lpstr>
      <vt:lpstr>Cuvettes </vt:lpstr>
      <vt:lpstr>Transmission Characteristics of Cell Materials</vt:lpstr>
      <vt:lpstr>Cell Types I</vt:lpstr>
      <vt:lpstr>Cell Types II</vt:lpstr>
      <vt:lpstr>Detectors </vt:lpstr>
      <vt:lpstr>PowerPoint Presentation</vt:lpstr>
      <vt:lpstr>PowerPoint Presentation</vt:lpstr>
      <vt:lpstr>Conventional Spectrophotometer</vt:lpstr>
      <vt:lpstr>Conventional Spectrophotometer</vt:lpstr>
      <vt:lpstr>Conventional Spectrophotometer</vt:lpstr>
      <vt:lpstr>Definition of Resolution</vt:lpstr>
      <vt:lpstr>Instrumental Spectral Bandwidth</vt:lpstr>
      <vt:lpstr>Natural Spectral Bandwidth</vt:lpstr>
      <vt:lpstr>Characteristics of  Beer’s Law Plots</vt:lpstr>
      <vt:lpstr>Standard Practice</vt:lpstr>
      <vt:lpstr>Typical Beer’s Law Plot</vt:lpstr>
      <vt:lpstr>Molar Absorptivity</vt:lpstr>
      <vt:lpstr>Molar absorptivities</vt:lpstr>
      <vt:lpstr>PowerPoint Presentation</vt:lpstr>
      <vt:lpstr>PowerPoint Presentation</vt:lpstr>
      <vt:lpstr>Relating Absorbance and Transmittance</vt:lpstr>
      <vt:lpstr>PowerPoint Presentation</vt:lpstr>
      <vt:lpstr>Precision and Accuracy</vt:lpstr>
      <vt:lpstr>Spectral changes can be classed as follows:</vt:lpstr>
      <vt:lpstr>Spectral nomenclature of shifts</vt:lpstr>
      <vt:lpstr>Optically clear solvent concept</vt:lpstr>
      <vt:lpstr>Calibration methods</vt:lpstr>
      <vt:lpstr>UV-Vis Spectroscopy</vt:lpstr>
      <vt:lpstr>Selection Rules</vt:lpstr>
      <vt:lpstr> Selection rules</vt:lpstr>
      <vt:lpstr>    g and u form</vt:lpstr>
      <vt:lpstr>  </vt:lpstr>
      <vt:lpstr>d-d transitions</vt:lpstr>
      <vt:lpstr>Ligand to metal charge transfer complex (LMCT)</vt:lpstr>
      <vt:lpstr>Ligand-to-Metal Charge Transfer (LMCT)</vt:lpstr>
      <vt:lpstr>UV-Visible spectrum of MnO4-</vt:lpstr>
      <vt:lpstr>Metal to ligand charge transfer complex (MLCT)</vt:lpstr>
      <vt:lpstr>Metal-to-Ligand Charge Transfer (MLCT)</vt:lpstr>
      <vt:lpstr>Visible spectrum of Ru(2,2’-bipyridine)32+</vt:lpstr>
      <vt:lpstr>Absorption by Inorganic Groups</vt:lpstr>
      <vt:lpstr>Absorption Involving d and f Orbitals</vt:lpstr>
      <vt:lpstr>PowerPoint Presentation</vt:lpstr>
      <vt:lpstr>PowerPoint Presentation</vt:lpstr>
      <vt:lpstr>PowerPoint Presentation</vt:lpstr>
      <vt:lpstr>Charge Transfer Absorption</vt:lpstr>
      <vt:lpstr>PowerPoint Presentation</vt:lpstr>
      <vt:lpstr>PowerPoint Presentation</vt:lpstr>
      <vt:lpstr>Absorption in the UV-VIS Region</vt:lpstr>
      <vt:lpstr>Limitation of UV-visible spectroscopy</vt:lpstr>
      <vt:lpstr>PowerPoint Presentation</vt:lpstr>
    </vt:vector>
  </TitlesOfParts>
  <Company>Hewlett Packard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Set: Fundamentals of modern UV-visible spectroscopy</dc:title>
  <dc:subject>UV-visible Spectroscopy</dc:subject>
  <dc:creator>Stephan Bayerbach</dc:creator>
  <cp:keywords>UV-visible Spectroscopy</cp:keywords>
  <cp:lastModifiedBy>92300</cp:lastModifiedBy>
  <cp:revision>96</cp:revision>
  <cp:lastPrinted>1998-09-04T09:59:39Z</cp:lastPrinted>
  <dcterms:created xsi:type="dcterms:W3CDTF">1998-08-13T08:24:20Z</dcterms:created>
  <dcterms:modified xsi:type="dcterms:W3CDTF">2020-01-14T19:27:36Z</dcterms:modified>
  <cp:category>Training Material</cp:category>
</cp:coreProperties>
</file>